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91" r:id="rId3"/>
    <p:sldId id="292" r:id="rId4"/>
    <p:sldId id="293" r:id="rId5"/>
    <p:sldId id="294" r:id="rId6"/>
    <p:sldId id="295" r:id="rId7"/>
    <p:sldId id="296" r:id="rId8"/>
    <p:sldId id="297" r:id="rId9"/>
    <p:sldId id="298" r:id="rId10"/>
    <p:sldId id="299" r:id="rId11"/>
    <p:sldId id="301" r:id="rId12"/>
    <p:sldId id="300" r:id="rId13"/>
    <p:sldId id="302" r:id="rId14"/>
    <p:sldId id="303" r:id="rId15"/>
    <p:sldId id="306" r:id="rId16"/>
    <p:sldId id="305" r:id="rId17"/>
    <p:sldId id="304" r:id="rId18"/>
    <p:sldId id="308" r:id="rId19"/>
    <p:sldId id="307" r:id="rId20"/>
    <p:sldId id="312" r:id="rId21"/>
    <p:sldId id="313" r:id="rId22"/>
    <p:sldId id="311" r:id="rId23"/>
    <p:sldId id="314" r:id="rId24"/>
    <p:sldId id="310" r:id="rId25"/>
    <p:sldId id="315" r:id="rId26"/>
    <p:sldId id="309" r:id="rId27"/>
    <p:sldId id="318" r:id="rId28"/>
    <p:sldId id="316" r:id="rId29"/>
    <p:sldId id="317" r:id="rId30"/>
    <p:sldId id="321" r:id="rId31"/>
    <p:sldId id="320" r:id="rId32"/>
    <p:sldId id="319" r:id="rId33"/>
    <p:sldId id="324" r:id="rId34"/>
    <p:sldId id="323" r:id="rId35"/>
    <p:sldId id="326" r:id="rId36"/>
    <p:sldId id="322" r:id="rId37"/>
    <p:sldId id="325" r:id="rId38"/>
    <p:sldId id="329" r:id="rId39"/>
    <p:sldId id="328" r:id="rId40"/>
    <p:sldId id="331" r:id="rId41"/>
    <p:sldId id="327" r:id="rId42"/>
    <p:sldId id="330" r:id="rId43"/>
    <p:sldId id="332" r:id="rId44"/>
    <p:sldId id="333" r:id="rId45"/>
    <p:sldId id="334" r:id="rId46"/>
    <p:sldId id="335" r:id="rId47"/>
    <p:sldId id="336" r:id="rId48"/>
    <p:sldId id="337"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4" autoAdjust="0"/>
    <p:restoredTop sz="98167" autoAdjust="0"/>
  </p:normalViewPr>
  <p:slideViewPr>
    <p:cSldViewPr snapToGrid="0">
      <p:cViewPr>
        <p:scale>
          <a:sx n="75" d="100"/>
          <a:sy n="75" d="100"/>
        </p:scale>
        <p:origin x="-24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694E34-E844-4AD6-860C-7A0836E5C32F}" type="datetimeFigureOut">
              <a:rPr lang="es-EC" smtClean="0"/>
              <a:pPr/>
              <a:t>27/01/2014</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BA096B-0DB9-4538-833D-9096E89F1ECA}" type="slidenum">
              <a:rPr lang="es-EC" smtClean="0"/>
              <a:pPr/>
              <a:t>‹Nº›</a:t>
            </a:fld>
            <a:endParaRPr lang="es-EC"/>
          </a:p>
        </p:txBody>
      </p:sp>
    </p:spTree>
    <p:extLst>
      <p:ext uri="{BB962C8B-B14F-4D97-AF65-F5344CB8AC3E}">
        <p14:creationId xmlns="" xmlns:p14="http://schemas.microsoft.com/office/powerpoint/2010/main" val="1393272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806E7-1349-4F3E-A265-30FD33E1201C}" type="datetimeFigureOut">
              <a:rPr lang="es-EC" smtClean="0"/>
              <a:pPr/>
              <a:t>27/01/2014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4F8A4-FF00-4F4F-80D8-2518FE04F699}" type="slidenum">
              <a:rPr lang="es-EC" smtClean="0"/>
              <a:pPr/>
              <a:t>‹Nº›</a:t>
            </a:fld>
            <a:endParaRPr lang="es-EC"/>
          </a:p>
        </p:txBody>
      </p:sp>
    </p:spTree>
    <p:extLst>
      <p:ext uri="{BB962C8B-B14F-4D97-AF65-F5344CB8AC3E}">
        <p14:creationId xmlns="" xmlns:p14="http://schemas.microsoft.com/office/powerpoint/2010/main" val="32191728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10</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11</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12</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13</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14</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15</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16</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17</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18</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19</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20</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21</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22</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23</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24</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25</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26</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27</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28</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29</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30</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31</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32</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33</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34</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35</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36</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37</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38</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39</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40</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41</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42</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43</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44</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45</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46</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47</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48</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5</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6</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7</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8</a:t>
            </a:fld>
            <a:endParaRPr lang="es-EC"/>
          </a:p>
        </p:txBody>
      </p:sp>
    </p:spTree>
    <p:extLst>
      <p:ext uri="{BB962C8B-B14F-4D97-AF65-F5344CB8AC3E}">
        <p14:creationId xmlns="" xmlns:p14="http://schemas.microsoft.com/office/powerpoint/2010/main" val="51714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AD74F8A4-FF00-4F4F-80D8-2518FE04F699}" type="slidenum">
              <a:rPr lang="es-EC" smtClean="0"/>
              <a:pPr/>
              <a:t>9</a:t>
            </a:fld>
            <a:endParaRPr lang="es-EC"/>
          </a:p>
        </p:txBody>
      </p:sp>
    </p:spTree>
    <p:extLst>
      <p:ext uri="{BB962C8B-B14F-4D97-AF65-F5344CB8AC3E}">
        <p14:creationId xmlns="" xmlns:p14="http://schemas.microsoft.com/office/powerpoint/2010/main" val="5171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0B183399-A111-4F55-B530-E3DA1B1E954A}" type="datetime1">
              <a:rPr lang="es-EC" smtClean="0"/>
              <a:pPr/>
              <a:t>27/01/2014</a:t>
            </a:fld>
            <a:endParaRPr lang="es-EC"/>
          </a:p>
        </p:txBody>
      </p:sp>
      <p:sp>
        <p:nvSpPr>
          <p:cNvPr id="5" name="Marcador de pie de página 4"/>
          <p:cNvSpPr>
            <a:spLocks noGrp="1"/>
          </p:cNvSpPr>
          <p:nvPr>
            <p:ph type="ftr" sz="quarter" idx="11"/>
          </p:nvPr>
        </p:nvSpPr>
        <p:spPr/>
        <p:txBody>
          <a:bodyPr/>
          <a:lstStyle/>
          <a:p>
            <a:r>
              <a:rPr lang="es-EC" smtClean="0"/>
              <a:t>Terceras Jornadas Investigación desde las Aulas</a:t>
            </a:r>
            <a:endParaRPr lang="es-EC"/>
          </a:p>
        </p:txBody>
      </p:sp>
      <p:sp>
        <p:nvSpPr>
          <p:cNvPr id="6" name="Marcador de número de diapositiva 5"/>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61886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2112089-2227-47FA-8B00-84E06DA53CD1}" type="datetime1">
              <a:rPr lang="es-EC" smtClean="0"/>
              <a:pPr/>
              <a:t>27/01/2014</a:t>
            </a:fld>
            <a:endParaRPr lang="es-EC"/>
          </a:p>
        </p:txBody>
      </p:sp>
      <p:sp>
        <p:nvSpPr>
          <p:cNvPr id="5" name="Marcador de pie de página 4"/>
          <p:cNvSpPr>
            <a:spLocks noGrp="1"/>
          </p:cNvSpPr>
          <p:nvPr>
            <p:ph type="ftr" sz="quarter" idx="11"/>
          </p:nvPr>
        </p:nvSpPr>
        <p:spPr/>
        <p:txBody>
          <a:bodyPr/>
          <a:lstStyle/>
          <a:p>
            <a:r>
              <a:rPr lang="es-EC" smtClean="0"/>
              <a:t>Terceras Jornadas Investigación desde las Aulas</a:t>
            </a:r>
            <a:endParaRPr lang="es-EC"/>
          </a:p>
        </p:txBody>
      </p:sp>
      <p:sp>
        <p:nvSpPr>
          <p:cNvPr id="6" name="Marcador de número de diapositiva 5"/>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8580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D8673EE-3D8B-45BB-A261-FF9F3123273E}" type="datetime1">
              <a:rPr lang="es-EC" smtClean="0"/>
              <a:pPr/>
              <a:t>27/01/2014</a:t>
            </a:fld>
            <a:endParaRPr lang="es-EC"/>
          </a:p>
        </p:txBody>
      </p:sp>
      <p:sp>
        <p:nvSpPr>
          <p:cNvPr id="5" name="Marcador de pie de página 4"/>
          <p:cNvSpPr>
            <a:spLocks noGrp="1"/>
          </p:cNvSpPr>
          <p:nvPr>
            <p:ph type="ftr" sz="quarter" idx="11"/>
          </p:nvPr>
        </p:nvSpPr>
        <p:spPr/>
        <p:txBody>
          <a:bodyPr/>
          <a:lstStyle/>
          <a:p>
            <a:r>
              <a:rPr lang="es-EC" smtClean="0"/>
              <a:t>Terceras Jornadas Investigación desde las Aulas</a:t>
            </a:r>
            <a:endParaRPr lang="es-EC"/>
          </a:p>
        </p:txBody>
      </p:sp>
      <p:sp>
        <p:nvSpPr>
          <p:cNvPr id="6" name="Marcador de número de diapositiva 5"/>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78943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D83C807-4BAE-4788-B18C-50ACE31CD7A7}" type="datetime1">
              <a:rPr lang="es-EC" smtClean="0"/>
              <a:pPr/>
              <a:t>27/01/2014</a:t>
            </a:fld>
            <a:endParaRPr lang="es-EC"/>
          </a:p>
        </p:txBody>
      </p:sp>
      <p:sp>
        <p:nvSpPr>
          <p:cNvPr id="5" name="Marcador de pie de página 4"/>
          <p:cNvSpPr>
            <a:spLocks noGrp="1"/>
          </p:cNvSpPr>
          <p:nvPr>
            <p:ph type="ftr" sz="quarter" idx="11"/>
          </p:nvPr>
        </p:nvSpPr>
        <p:spPr/>
        <p:txBody>
          <a:bodyPr/>
          <a:lstStyle/>
          <a:p>
            <a:r>
              <a:rPr lang="es-EC" smtClean="0"/>
              <a:t>Terceras Jornadas Investigación desde las Aulas</a:t>
            </a:r>
            <a:endParaRPr lang="es-EC"/>
          </a:p>
        </p:txBody>
      </p:sp>
      <p:sp>
        <p:nvSpPr>
          <p:cNvPr id="6" name="Marcador de número de diapositiva 5"/>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237771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7565CB7-6BBE-447F-A6DE-10E5F87B77F2}" type="datetime1">
              <a:rPr lang="es-EC" smtClean="0"/>
              <a:pPr/>
              <a:t>27/01/2014</a:t>
            </a:fld>
            <a:endParaRPr lang="es-EC"/>
          </a:p>
        </p:txBody>
      </p:sp>
      <p:sp>
        <p:nvSpPr>
          <p:cNvPr id="5" name="Marcador de pie de página 4"/>
          <p:cNvSpPr>
            <a:spLocks noGrp="1"/>
          </p:cNvSpPr>
          <p:nvPr>
            <p:ph type="ftr" sz="quarter" idx="11"/>
          </p:nvPr>
        </p:nvSpPr>
        <p:spPr/>
        <p:txBody>
          <a:bodyPr/>
          <a:lstStyle/>
          <a:p>
            <a:r>
              <a:rPr lang="es-EC" smtClean="0"/>
              <a:t>Terceras Jornadas Investigación desde las Aulas</a:t>
            </a:r>
            <a:endParaRPr lang="es-EC"/>
          </a:p>
        </p:txBody>
      </p:sp>
      <p:sp>
        <p:nvSpPr>
          <p:cNvPr id="6" name="Marcador de número de diapositiva 5"/>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0596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78DE721-26AF-4425-9009-48880CF3862A}" type="datetime1">
              <a:rPr lang="es-EC" smtClean="0"/>
              <a:pPr/>
              <a:t>27/01/2014</a:t>
            </a:fld>
            <a:endParaRPr lang="es-EC"/>
          </a:p>
        </p:txBody>
      </p:sp>
      <p:sp>
        <p:nvSpPr>
          <p:cNvPr id="6" name="Marcador de pie de página 5"/>
          <p:cNvSpPr>
            <a:spLocks noGrp="1"/>
          </p:cNvSpPr>
          <p:nvPr>
            <p:ph type="ftr" sz="quarter" idx="11"/>
          </p:nvPr>
        </p:nvSpPr>
        <p:spPr/>
        <p:txBody>
          <a:bodyPr/>
          <a:lstStyle/>
          <a:p>
            <a:r>
              <a:rPr lang="es-EC" smtClean="0"/>
              <a:t>Terceras Jornadas Investigación desde las Aulas</a:t>
            </a:r>
            <a:endParaRPr lang="es-EC"/>
          </a:p>
        </p:txBody>
      </p:sp>
      <p:sp>
        <p:nvSpPr>
          <p:cNvPr id="7" name="Marcador de número de diapositiva 6"/>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8349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61CF614-3BD4-4066-9EDE-EC5A3EC7E994}" type="datetime1">
              <a:rPr lang="es-EC" smtClean="0"/>
              <a:pPr/>
              <a:t>27/01/2014</a:t>
            </a:fld>
            <a:endParaRPr lang="es-EC"/>
          </a:p>
        </p:txBody>
      </p:sp>
      <p:sp>
        <p:nvSpPr>
          <p:cNvPr id="8" name="Marcador de pie de página 7"/>
          <p:cNvSpPr>
            <a:spLocks noGrp="1"/>
          </p:cNvSpPr>
          <p:nvPr>
            <p:ph type="ftr" sz="quarter" idx="11"/>
          </p:nvPr>
        </p:nvSpPr>
        <p:spPr/>
        <p:txBody>
          <a:bodyPr/>
          <a:lstStyle/>
          <a:p>
            <a:r>
              <a:rPr lang="es-EC" smtClean="0"/>
              <a:t>Terceras Jornadas Investigación desde las Aulas</a:t>
            </a:r>
            <a:endParaRPr lang="es-EC"/>
          </a:p>
        </p:txBody>
      </p:sp>
      <p:sp>
        <p:nvSpPr>
          <p:cNvPr id="9" name="Marcador de número de diapositiva 8"/>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177787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C8C6778-F85E-41DB-B877-6093F1A76A6C}" type="datetime1">
              <a:rPr lang="es-EC" smtClean="0"/>
              <a:pPr/>
              <a:t>27/01/2014</a:t>
            </a:fld>
            <a:endParaRPr lang="es-EC"/>
          </a:p>
        </p:txBody>
      </p:sp>
      <p:sp>
        <p:nvSpPr>
          <p:cNvPr id="4" name="Marcador de pie de página 3"/>
          <p:cNvSpPr>
            <a:spLocks noGrp="1"/>
          </p:cNvSpPr>
          <p:nvPr>
            <p:ph type="ftr" sz="quarter" idx="11"/>
          </p:nvPr>
        </p:nvSpPr>
        <p:spPr/>
        <p:txBody>
          <a:bodyPr/>
          <a:lstStyle/>
          <a:p>
            <a:r>
              <a:rPr lang="es-EC" smtClean="0"/>
              <a:t>Terceras Jornadas Investigación desde las Aulas</a:t>
            </a:r>
            <a:endParaRPr lang="es-EC"/>
          </a:p>
        </p:txBody>
      </p:sp>
      <p:sp>
        <p:nvSpPr>
          <p:cNvPr id="5" name="Marcador de número de diapositiva 4"/>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9491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1FEA0E-842A-40AA-A98F-921C83A276F0}" type="datetime1">
              <a:rPr lang="es-EC" smtClean="0"/>
              <a:pPr/>
              <a:t>27/01/2014</a:t>
            </a:fld>
            <a:endParaRPr lang="es-EC"/>
          </a:p>
        </p:txBody>
      </p:sp>
      <p:sp>
        <p:nvSpPr>
          <p:cNvPr id="3" name="Marcador de pie de página 2"/>
          <p:cNvSpPr>
            <a:spLocks noGrp="1"/>
          </p:cNvSpPr>
          <p:nvPr>
            <p:ph type="ftr" sz="quarter" idx="11"/>
          </p:nvPr>
        </p:nvSpPr>
        <p:spPr/>
        <p:txBody>
          <a:bodyPr/>
          <a:lstStyle/>
          <a:p>
            <a:r>
              <a:rPr lang="es-EC" smtClean="0"/>
              <a:t>Terceras Jornadas Investigación desde las Aulas</a:t>
            </a:r>
            <a:endParaRPr lang="es-EC"/>
          </a:p>
        </p:txBody>
      </p:sp>
      <p:sp>
        <p:nvSpPr>
          <p:cNvPr id="4" name="Marcador de número de diapositiva 3"/>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212058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A5E5968-27AF-4800-BA2B-EA8E8A66A024}" type="datetime1">
              <a:rPr lang="es-EC" smtClean="0"/>
              <a:pPr/>
              <a:t>27/01/2014</a:t>
            </a:fld>
            <a:endParaRPr lang="es-EC"/>
          </a:p>
        </p:txBody>
      </p:sp>
      <p:sp>
        <p:nvSpPr>
          <p:cNvPr id="6" name="Marcador de pie de página 5"/>
          <p:cNvSpPr>
            <a:spLocks noGrp="1"/>
          </p:cNvSpPr>
          <p:nvPr>
            <p:ph type="ftr" sz="quarter" idx="11"/>
          </p:nvPr>
        </p:nvSpPr>
        <p:spPr/>
        <p:txBody>
          <a:bodyPr/>
          <a:lstStyle/>
          <a:p>
            <a:r>
              <a:rPr lang="es-EC" smtClean="0"/>
              <a:t>Terceras Jornadas Investigación desde las Aulas</a:t>
            </a:r>
            <a:endParaRPr lang="es-EC"/>
          </a:p>
        </p:txBody>
      </p:sp>
      <p:sp>
        <p:nvSpPr>
          <p:cNvPr id="7" name="Marcador de número de diapositiva 6"/>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9162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8874980-AF4B-4101-AE50-5A7D84CE2BAE}" type="datetime1">
              <a:rPr lang="es-EC" smtClean="0"/>
              <a:pPr/>
              <a:t>27/01/2014</a:t>
            </a:fld>
            <a:endParaRPr lang="es-EC"/>
          </a:p>
        </p:txBody>
      </p:sp>
      <p:sp>
        <p:nvSpPr>
          <p:cNvPr id="6" name="Marcador de pie de página 5"/>
          <p:cNvSpPr>
            <a:spLocks noGrp="1"/>
          </p:cNvSpPr>
          <p:nvPr>
            <p:ph type="ftr" sz="quarter" idx="11"/>
          </p:nvPr>
        </p:nvSpPr>
        <p:spPr/>
        <p:txBody>
          <a:bodyPr/>
          <a:lstStyle/>
          <a:p>
            <a:r>
              <a:rPr lang="es-EC" smtClean="0"/>
              <a:t>Terceras Jornadas Investigación desde las Aulas</a:t>
            </a:r>
            <a:endParaRPr lang="es-EC"/>
          </a:p>
        </p:txBody>
      </p:sp>
      <p:sp>
        <p:nvSpPr>
          <p:cNvPr id="7" name="Marcador de número de diapositiva 6"/>
          <p:cNvSpPr>
            <a:spLocks noGrp="1"/>
          </p:cNvSpPr>
          <p:nvPr>
            <p:ph type="sldNum" sz="quarter" idx="12"/>
          </p:nvPr>
        </p:nvSpPr>
        <p:spPr/>
        <p:txBody>
          <a:body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428583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74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B97D0-69AA-4F0B-A255-1F86D1A59A68}" type="datetime1">
              <a:rPr lang="es-EC" smtClean="0"/>
              <a:pPr/>
              <a:t>27/01/2014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Terceras Jornadas Investigación desde las Aulas</a:t>
            </a:r>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17848-AE6E-490B-A369-873B0D0C10CD}" type="slidenum">
              <a:rPr lang="es-EC" smtClean="0"/>
              <a:pPr/>
              <a:t>‹Nº›</a:t>
            </a:fld>
            <a:endParaRPr lang="es-EC"/>
          </a:p>
        </p:txBody>
      </p:sp>
    </p:spTree>
    <p:extLst>
      <p:ext uri="{BB962C8B-B14F-4D97-AF65-F5344CB8AC3E}">
        <p14:creationId xmlns="" xmlns:p14="http://schemas.microsoft.com/office/powerpoint/2010/main" val="315897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1.png"/><Relationship Id="rId7" Type="http://schemas.openxmlformats.org/officeDocument/2006/relationships/image" Target="../media/image55.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7.em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8.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2.emf"/><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5.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6.emf"/><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7.emf"/><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1.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4.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77.emf"/><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78.emf"/><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Rectángulo 9"/>
          <p:cNvSpPr/>
          <p:nvPr/>
        </p:nvSpPr>
        <p:spPr>
          <a:xfrm>
            <a:off x="469900" y="1494789"/>
            <a:ext cx="11163300" cy="2554545"/>
          </a:xfrm>
          <a:prstGeom prst="rect">
            <a:avLst/>
          </a:prstGeom>
        </p:spPr>
        <p:txBody>
          <a:bodyPr wrap="square">
            <a:spAutoFit/>
          </a:bodyPr>
          <a:lstStyle/>
          <a:p>
            <a:pPr algn="ctr"/>
            <a:r>
              <a:rPr lang="es-ES" sz="4000" b="1" dirty="0" smtClean="0"/>
              <a:t>UNIVERSIDAD DE LAS FUERZAS ARMADAS – ESPE</a:t>
            </a:r>
          </a:p>
          <a:p>
            <a:pPr algn="ctr"/>
            <a:endParaRPr lang="es-ES" sz="1200" b="1" dirty="0" smtClean="0"/>
          </a:p>
          <a:p>
            <a:pPr algn="ctr"/>
            <a:r>
              <a:rPr lang="es-ES" sz="2400" b="1" dirty="0" smtClean="0"/>
              <a:t>DEPARTAMENTO DE CIENCIAS DE LA TIERRA Y LA CONSTRUCCIÓN</a:t>
            </a:r>
          </a:p>
          <a:p>
            <a:pPr algn="ctr"/>
            <a:endParaRPr lang="es-ES" sz="1200" b="1" dirty="0" smtClean="0"/>
          </a:p>
          <a:p>
            <a:pPr algn="ctr"/>
            <a:r>
              <a:rPr lang="es-ES" sz="2400" b="1" dirty="0" smtClean="0"/>
              <a:t>CARRERA DE INGENIERÍA CIVIL</a:t>
            </a:r>
            <a:endParaRPr lang="es-EC" sz="2400" b="1" dirty="0" smtClean="0"/>
          </a:p>
          <a:p>
            <a:pPr algn="ctr"/>
            <a:endParaRPr lang="es-EC" sz="4800" b="1" dirty="0"/>
          </a:p>
        </p:txBody>
      </p:sp>
      <p:sp>
        <p:nvSpPr>
          <p:cNvPr id="12" name="Rectángulo 11"/>
          <p:cNvSpPr/>
          <p:nvPr/>
        </p:nvSpPr>
        <p:spPr>
          <a:xfrm>
            <a:off x="1397000" y="3592513"/>
            <a:ext cx="9499600" cy="2726900"/>
          </a:xfrm>
          <a:prstGeom prst="rect">
            <a:avLst/>
          </a:prstGeom>
        </p:spPr>
        <p:txBody>
          <a:bodyPr wrap="square">
            <a:spAutoFit/>
          </a:bodyPr>
          <a:lstStyle/>
          <a:p>
            <a:pPr algn="ctr">
              <a:lnSpc>
                <a:spcPct val="107000"/>
              </a:lnSpc>
              <a:spcAft>
                <a:spcPts val="0"/>
              </a:spcAft>
            </a:pPr>
            <a:r>
              <a:rPr lang="es-ES" sz="2000" b="1" dirty="0" smtClean="0"/>
              <a:t>TESIS PREVIA A LA OBTENCIÓN DEL TITULO DE INGENIERO CIVIL</a:t>
            </a:r>
          </a:p>
          <a:p>
            <a:pPr algn="ctr">
              <a:lnSpc>
                <a:spcPct val="107000"/>
              </a:lnSpc>
              <a:spcAft>
                <a:spcPts val="0"/>
              </a:spcAft>
            </a:pPr>
            <a:endParaRPr lang="es-E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2000" b="1" dirty="0" smtClean="0">
                <a:latin typeface="Calibri" panose="020F0502020204030204" pitchFamily="34" charset="0"/>
                <a:ea typeface="Calibri" panose="020F0502020204030204" pitchFamily="34" charset="0"/>
                <a:cs typeface="Times New Roman" panose="02020603050405020304" pitchFamily="18" charset="0"/>
              </a:rPr>
              <a:t>DIRECTOR	:	Ing. Franco Rojas</a:t>
            </a:r>
          </a:p>
          <a:p>
            <a:pPr>
              <a:lnSpc>
                <a:spcPct val="107000"/>
              </a:lnSpc>
              <a:spcAft>
                <a:spcPts val="0"/>
              </a:spcAft>
            </a:pPr>
            <a:r>
              <a:rPr lang="es-ES" sz="2000" b="1" dirty="0" smtClean="0">
                <a:effectLst/>
                <a:latin typeface="Calibri" panose="020F0502020204030204" pitchFamily="34" charset="0"/>
                <a:ea typeface="Calibri" panose="020F0502020204030204" pitchFamily="34" charset="0"/>
                <a:cs typeface="Times New Roman" panose="02020603050405020304" pitchFamily="18" charset="0"/>
              </a:rPr>
              <a:t>CODIRECTOR	:	Ing. Hugo Bonifaz</a:t>
            </a:r>
          </a:p>
          <a:p>
            <a:pPr>
              <a:lnSpc>
                <a:spcPct val="107000"/>
              </a:lnSpc>
              <a:spcAft>
                <a:spcPts val="0"/>
              </a:spcAft>
            </a:pPr>
            <a:endParaRPr lang="es-ES" sz="20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20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2000" b="1" dirty="0" smtClean="0">
                <a:latin typeface="Calibri" panose="020F0502020204030204" pitchFamily="34" charset="0"/>
                <a:ea typeface="Calibri" panose="020F0502020204030204" pitchFamily="34" charset="0"/>
                <a:cs typeface="Times New Roman" panose="02020603050405020304" pitchFamily="18" charset="0"/>
              </a:rPr>
              <a:t>DICIEMBRE 2013</a:t>
            </a:r>
            <a:endParaRPr lang="es-ES" sz="20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13" name="8 Marcador de contenido"/>
          <p:cNvPicPr>
            <a:picLocks/>
          </p:cNvPicPr>
          <p:nvPr/>
        </p:nvPicPr>
        <p:blipFill>
          <a:blip r:embed="rId5" cstate="print"/>
          <a:srcRect/>
          <a:stretch>
            <a:fillRect/>
          </a:stretch>
        </p:blipFill>
        <p:spPr bwMode="auto">
          <a:xfrm>
            <a:off x="246742" y="2075543"/>
            <a:ext cx="5747657" cy="3577997"/>
          </a:xfrm>
          <a:prstGeom prst="rect">
            <a:avLst/>
          </a:prstGeom>
          <a:noFill/>
          <a:ln w="9525">
            <a:noFill/>
            <a:miter lim="800000"/>
            <a:headEnd/>
            <a:tailEnd/>
          </a:ln>
        </p:spPr>
      </p:pic>
      <p:pic>
        <p:nvPicPr>
          <p:cNvPr id="14" name="10 Marcador de contenido"/>
          <p:cNvPicPr>
            <a:picLocks/>
          </p:cNvPicPr>
          <p:nvPr/>
        </p:nvPicPr>
        <p:blipFill>
          <a:blip r:embed="rId6" cstate="print"/>
          <a:srcRect/>
          <a:stretch>
            <a:fillRect/>
          </a:stretch>
        </p:blipFill>
        <p:spPr bwMode="auto">
          <a:xfrm>
            <a:off x="6243864" y="2075543"/>
            <a:ext cx="5744935" cy="3548741"/>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2" name="9 Marcador de contenido"/>
          <p:cNvSpPr txBox="1">
            <a:spLocks/>
          </p:cNvSpPr>
          <p:nvPr/>
        </p:nvSpPr>
        <p:spPr>
          <a:xfrm>
            <a:off x="508001" y="1375681"/>
            <a:ext cx="11117942" cy="93209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C" sz="2000" b="1" noProof="0" dirty="0" smtClean="0"/>
              <a:t>A</a:t>
            </a:r>
            <a:r>
              <a:rPr kumimoji="0" lang="es-EC" sz="2000" b="1" i="0" u="none" strike="noStrike" kern="1200" cap="none" spc="0" normalizeH="0" baseline="0" noProof="0" dirty="0" smtClean="0">
                <a:ln>
                  <a:noFill/>
                </a:ln>
                <a:solidFill>
                  <a:schemeClr val="tx1"/>
                </a:solidFill>
                <a:effectLst/>
                <a:uLnTx/>
                <a:uFillTx/>
                <a:latin typeface="+mn-lt"/>
                <a:ea typeface="+mn-ea"/>
                <a:cs typeface="+mn-cs"/>
              </a:rPr>
              <a:t> pesar de tener una combinación de tres agregados no se llegó a cumplir con los requerimientos, por lo cual se procedió a abrir la muestra del material en cada uno de los tamices componentes y se construyó una curva granulométrica ideal tomando los valores medios de las especificaciones.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10 Marcador de contenido"/>
          <p:cNvPicPr>
            <a:picLocks/>
          </p:cNvPicPr>
          <p:nvPr/>
        </p:nvPicPr>
        <p:blipFill>
          <a:blip r:embed="rId5" cstate="print"/>
          <a:srcRect/>
          <a:stretch>
            <a:fillRect/>
          </a:stretch>
        </p:blipFill>
        <p:spPr bwMode="auto">
          <a:xfrm>
            <a:off x="1947633" y="2307771"/>
            <a:ext cx="8110766" cy="4310743"/>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349829"/>
            <a:ext cx="12192000" cy="54791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500" b="1" i="0" u="none" strike="noStrike" kern="1200" cap="none" spc="0" normalizeH="0" baseline="0" noProof="0" dirty="0" smtClean="0">
                <a:ln>
                  <a:noFill/>
                </a:ln>
                <a:solidFill>
                  <a:schemeClr val="tx1"/>
                </a:solidFill>
                <a:effectLst/>
                <a:uLnTx/>
                <a:uFillTx/>
                <a:ea typeface="+mj-ea"/>
                <a:cs typeface="+mj-cs"/>
              </a:rPr>
              <a:t>GRAVEDAD ESPECÍFICA TEÓRICA MÁXIMA (ASTM 2041</a:t>
            </a:r>
            <a:r>
              <a:rPr kumimoji="0" lang="es-EC" sz="2400" b="1" i="0" u="none" strike="noStrike" kern="1200" cap="none" spc="0" normalizeH="0" baseline="0" noProof="0" dirty="0" smtClean="0">
                <a:ln>
                  <a:noFill/>
                </a:ln>
                <a:solidFill>
                  <a:schemeClr val="tx1"/>
                </a:solidFill>
                <a:effectLst/>
                <a:uLnTx/>
                <a:uFillTx/>
                <a:ea typeface="+mj-ea"/>
                <a:cs typeface="+mj-cs"/>
              </a:rPr>
              <a:t>)</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2" name="8 Marcador de contenido"/>
          <p:cNvPicPr>
            <a:picLocks/>
          </p:cNvPicPr>
          <p:nvPr/>
        </p:nvPicPr>
        <p:blipFill>
          <a:blip r:embed="rId5" cstate="print"/>
          <a:srcRect/>
          <a:stretch>
            <a:fillRect/>
          </a:stretch>
        </p:blipFill>
        <p:spPr bwMode="auto">
          <a:xfrm>
            <a:off x="4220935" y="1957615"/>
            <a:ext cx="3558721" cy="1554842"/>
          </a:xfrm>
          <a:prstGeom prst="rect">
            <a:avLst/>
          </a:prstGeom>
          <a:noFill/>
          <a:ln w="9525">
            <a:noFill/>
            <a:miter lim="800000"/>
            <a:headEnd/>
            <a:tailEnd/>
          </a:ln>
        </p:spPr>
      </p:pic>
      <p:sp>
        <p:nvSpPr>
          <p:cNvPr id="15" name="9 Marcador de contenido"/>
          <p:cNvSpPr txBox="1">
            <a:spLocks/>
          </p:cNvSpPr>
          <p:nvPr/>
        </p:nvSpPr>
        <p:spPr>
          <a:xfrm>
            <a:off x="997856" y="4010477"/>
            <a:ext cx="10515600" cy="2303237"/>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400" b="1" dirty="0" smtClean="0"/>
              <a:t>CEMENTO ASFÁLTICO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En nuestro País la Refinería de Esmeraldas es la única planta industrial que provee de este material a las distintas empresas y plantas de mezclado; el asfalto más usualmente empleado en la fabricación de carpetas de rodadura es el de clasificación AC-20 siendo este el seleccionado para la realización de los ensayos.</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1 Título"/>
          <p:cNvSpPr txBox="1">
            <a:spLocks/>
          </p:cNvSpPr>
          <p:nvPr/>
        </p:nvSpPr>
        <p:spPr>
          <a:xfrm>
            <a:off x="0" y="1422399"/>
            <a:ext cx="12192000" cy="478065"/>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ADITIVOS MEJORADORES DE ADHERENCIA</a:t>
            </a:r>
            <a:endParaRPr kumimoji="0" lang="es-EC" sz="2400" b="0" i="0" u="none" strike="noStrike" kern="1200" cap="none" spc="0" normalizeH="0" baseline="0" noProof="0" dirty="0">
              <a:ln>
                <a:noFill/>
              </a:ln>
              <a:solidFill>
                <a:schemeClr val="tx1"/>
              </a:solidFill>
              <a:effectLst/>
              <a:uLnTx/>
              <a:uFillTx/>
              <a:ea typeface="+mj-ea"/>
              <a:cs typeface="+mj-cs"/>
            </a:endParaRPr>
          </a:p>
        </p:txBody>
      </p:sp>
      <p:sp>
        <p:nvSpPr>
          <p:cNvPr id="13" name="9 Marcador de contenido"/>
          <p:cNvSpPr txBox="1">
            <a:spLocks/>
          </p:cNvSpPr>
          <p:nvPr/>
        </p:nvSpPr>
        <p:spPr>
          <a:xfrm>
            <a:off x="1201057" y="1964872"/>
            <a:ext cx="10033000" cy="160564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Son productos químicos que al ser incluidos en el cemento asfáltico de la mezcla  mejoran  notablemente las características de adherencia entre el asfalto y los agregados, brindándole una mayor durabilidad a la carpeta asfáltica; estos deben ser incorporados al asfalto en estado líquido mediante dispositivos mecánicos de agitación, por circulación o mediante las recomendaciones o especificaciones del fabricante.</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8 Marcador de contenido"/>
          <p:cNvPicPr>
            <a:picLocks/>
          </p:cNvPicPr>
          <p:nvPr/>
        </p:nvPicPr>
        <p:blipFill>
          <a:blip r:embed="rId5" cstate="print"/>
          <a:srcRect/>
          <a:stretch>
            <a:fillRect/>
          </a:stretch>
        </p:blipFill>
        <p:spPr bwMode="auto">
          <a:xfrm>
            <a:off x="2349838" y="3976912"/>
            <a:ext cx="4196105" cy="1616529"/>
          </a:xfrm>
          <a:prstGeom prst="rect">
            <a:avLst/>
          </a:prstGeom>
          <a:noFill/>
          <a:ln w="9525">
            <a:noFill/>
            <a:miter lim="800000"/>
            <a:headEnd/>
            <a:tailEnd/>
          </a:ln>
        </p:spPr>
      </p:pic>
      <p:pic>
        <p:nvPicPr>
          <p:cNvPr id="17" name="16 Imagen" descr="C:\Users\usuario\Pictures\DSC_0387.jpg"/>
          <p:cNvPicPr/>
          <p:nvPr/>
        </p:nvPicPr>
        <p:blipFill>
          <a:blip r:embed="rId6" cstate="print"/>
          <a:srcRect t="18101" b="17881"/>
          <a:stretch>
            <a:fillRect/>
          </a:stretch>
        </p:blipFill>
        <p:spPr bwMode="auto">
          <a:xfrm>
            <a:off x="7036505" y="3410857"/>
            <a:ext cx="3210581" cy="2801258"/>
          </a:xfrm>
          <a:prstGeom prst="rect">
            <a:avLst/>
          </a:prstGeom>
          <a:noFill/>
          <a:ln w="9525">
            <a:noFill/>
            <a:miter lim="800000"/>
            <a:headEnd/>
            <a:tailEnd/>
          </a:ln>
        </p:spPr>
      </p:pic>
      <p:sp>
        <p:nvSpPr>
          <p:cNvPr id="11" name="10 CuadroTexto"/>
          <p:cNvSpPr txBox="1"/>
          <p:nvPr/>
        </p:nvSpPr>
        <p:spPr>
          <a:xfrm>
            <a:off x="1580827" y="5982346"/>
            <a:ext cx="2495227" cy="369332"/>
          </a:xfrm>
          <a:prstGeom prst="rect">
            <a:avLst/>
          </a:prstGeom>
          <a:noFill/>
        </p:spPr>
        <p:txBody>
          <a:bodyPr wrap="square" rtlCol="0">
            <a:spAutoFit/>
          </a:bodyPr>
          <a:lstStyle/>
          <a:p>
            <a:r>
              <a:rPr lang="es-EC" dirty="0" smtClean="0"/>
              <a:t>nombres</a:t>
            </a:r>
            <a:endParaRPr lang="es-EC"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1" y="1407886"/>
            <a:ext cx="12017828" cy="49348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PUNTO DE INFLAMACIÓN Y COMBUSTIÓN (ASTM D92)</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2" name="11 Imagen"/>
          <p:cNvPicPr/>
          <p:nvPr/>
        </p:nvPicPr>
        <p:blipFill>
          <a:blip r:embed="rId5" cstate="print"/>
          <a:srcRect/>
          <a:stretch>
            <a:fillRect/>
          </a:stretch>
        </p:blipFill>
        <p:spPr bwMode="auto">
          <a:xfrm>
            <a:off x="2220686" y="2123394"/>
            <a:ext cx="7721598" cy="4219349"/>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11" name="10 Imagen"/>
          <p:cNvPicPr/>
          <p:nvPr/>
        </p:nvPicPr>
        <p:blipFill>
          <a:blip r:embed="rId5" cstate="print"/>
          <a:srcRect/>
          <a:stretch>
            <a:fillRect/>
          </a:stretch>
        </p:blipFill>
        <p:spPr bwMode="auto">
          <a:xfrm>
            <a:off x="174171" y="1683656"/>
            <a:ext cx="5791200" cy="4441373"/>
          </a:xfrm>
          <a:prstGeom prst="rect">
            <a:avLst/>
          </a:prstGeom>
          <a:noFill/>
          <a:ln w="9525">
            <a:noFill/>
            <a:miter lim="800000"/>
            <a:headEnd/>
            <a:tailEnd/>
          </a:ln>
        </p:spPr>
      </p:pic>
      <p:pic>
        <p:nvPicPr>
          <p:cNvPr id="12" name="11 Imagen"/>
          <p:cNvPicPr/>
          <p:nvPr/>
        </p:nvPicPr>
        <p:blipFill>
          <a:blip r:embed="rId6" cstate="print"/>
          <a:srcRect/>
          <a:stretch>
            <a:fillRect/>
          </a:stretch>
        </p:blipFill>
        <p:spPr bwMode="auto">
          <a:xfrm>
            <a:off x="6179428" y="1703187"/>
            <a:ext cx="5743944" cy="4439075"/>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78131" y="1368178"/>
            <a:ext cx="5431790" cy="2659330"/>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6355534" y="1369798"/>
            <a:ext cx="5431790" cy="2637950"/>
          </a:xfrm>
          <a:prstGeom prst="rect">
            <a:avLst/>
          </a:prstGeom>
          <a:noFill/>
          <a:ln w="9525">
            <a:noFill/>
            <a:miter lim="800000"/>
            <a:headEnd/>
            <a:tailEnd/>
          </a:ln>
        </p:spPr>
      </p:pic>
      <p:pic>
        <p:nvPicPr>
          <p:cNvPr id="12" name="11 Imagen"/>
          <p:cNvPicPr/>
          <p:nvPr/>
        </p:nvPicPr>
        <p:blipFill>
          <a:blip r:embed="rId7" cstate="print"/>
          <a:srcRect/>
          <a:stretch>
            <a:fillRect/>
          </a:stretch>
        </p:blipFill>
        <p:spPr bwMode="auto">
          <a:xfrm>
            <a:off x="3436802" y="3997951"/>
            <a:ext cx="5431790" cy="2642335"/>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30505" y="1362735"/>
            <a:ext cx="5431790" cy="2659330"/>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6383655" y="1354284"/>
            <a:ext cx="5431790" cy="2650832"/>
          </a:xfrm>
          <a:prstGeom prst="rect">
            <a:avLst/>
          </a:prstGeom>
          <a:noFill/>
          <a:ln w="9525">
            <a:noFill/>
            <a:miter lim="800000"/>
            <a:headEnd/>
            <a:tailEnd/>
          </a:ln>
        </p:spPr>
      </p:pic>
      <p:pic>
        <p:nvPicPr>
          <p:cNvPr id="12" name="11 Imagen"/>
          <p:cNvPicPr/>
          <p:nvPr/>
        </p:nvPicPr>
        <p:blipFill>
          <a:blip r:embed="rId7" cstate="print"/>
          <a:srcRect/>
          <a:stretch>
            <a:fillRect/>
          </a:stretch>
        </p:blipFill>
        <p:spPr bwMode="auto">
          <a:xfrm>
            <a:off x="3494405" y="4008584"/>
            <a:ext cx="5431790" cy="2650832"/>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1" y="1407886"/>
            <a:ext cx="12017828" cy="49348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PUNTO DE REBLANDECIMIENTO</a:t>
            </a:r>
            <a:r>
              <a:rPr kumimoji="0" lang="es-ES" sz="2400" b="1" i="0" u="none" strike="noStrike" kern="1200" cap="none" spc="0" normalizeH="0" noProof="0" dirty="0" smtClean="0">
                <a:ln>
                  <a:noFill/>
                </a:ln>
                <a:solidFill>
                  <a:schemeClr val="tx1"/>
                </a:solidFill>
                <a:effectLst/>
                <a:uLnTx/>
                <a:uFillTx/>
                <a:ea typeface="+mj-ea"/>
                <a:cs typeface="+mj-cs"/>
              </a:rPr>
              <a:t> (ASTM D36</a:t>
            </a:r>
            <a:r>
              <a:rPr kumimoji="0" lang="es-ES" sz="2400" b="1" i="0" u="none" strike="noStrike" kern="1200" cap="none" spc="0" normalizeH="0" baseline="0" noProof="0" dirty="0" smtClean="0">
                <a:ln>
                  <a:noFill/>
                </a:ln>
                <a:solidFill>
                  <a:schemeClr val="tx1"/>
                </a:solidFill>
                <a:effectLst/>
                <a:uLnTx/>
                <a:uFillTx/>
                <a:ea typeface="+mj-ea"/>
                <a:cs typeface="+mj-cs"/>
              </a:rPr>
              <a:t>)</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0" name="9 Imagen"/>
          <p:cNvPicPr/>
          <p:nvPr/>
        </p:nvPicPr>
        <p:blipFill>
          <a:blip r:embed="rId5" cstate="print"/>
          <a:srcRect/>
          <a:stretch>
            <a:fillRect/>
          </a:stretch>
        </p:blipFill>
        <p:spPr bwMode="auto">
          <a:xfrm>
            <a:off x="2902857" y="2009898"/>
            <a:ext cx="6400800" cy="421673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2882900" y="1446213"/>
            <a:ext cx="6489700" cy="4916487"/>
          </a:xfrm>
          <a:prstGeom prst="rect">
            <a:avLst/>
          </a:prstGeom>
          <a:noFill/>
          <a:ln w="9525">
            <a:noFill/>
            <a:miter lim="800000"/>
            <a:headEnd/>
            <a:tailEnd/>
          </a:ln>
          <a:effectLst/>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Rectángulo 9"/>
          <p:cNvSpPr/>
          <p:nvPr/>
        </p:nvSpPr>
        <p:spPr>
          <a:xfrm>
            <a:off x="0" y="1583689"/>
            <a:ext cx="12192000" cy="2308324"/>
          </a:xfrm>
          <a:prstGeom prst="rect">
            <a:avLst/>
          </a:prstGeom>
        </p:spPr>
        <p:txBody>
          <a:bodyPr wrap="square">
            <a:spAutoFit/>
          </a:bodyPr>
          <a:lstStyle/>
          <a:p>
            <a:pPr algn="ctr"/>
            <a:r>
              <a:rPr lang="es-ES" sz="3600" b="1" dirty="0" smtClean="0"/>
              <a:t>INFLUENCIA DE ADITIVOS MEJORADORES DE ADHERENCIA EN LA RESISTENCIA DE HORMIGONES ASFÁLTICOS DISEÑADOS CON AGREGADOS PROVENIENTES DE LAS CANTERAS DE PINTAG Y GUAYLLABAMBA</a:t>
            </a:r>
            <a:endParaRPr lang="es-EC" sz="3600" b="1" i="1" dirty="0"/>
          </a:p>
        </p:txBody>
      </p:sp>
      <p:sp>
        <p:nvSpPr>
          <p:cNvPr id="11" name="Rectángulo 10"/>
          <p:cNvSpPr/>
          <p:nvPr/>
        </p:nvSpPr>
        <p:spPr>
          <a:xfrm>
            <a:off x="1022470" y="4302372"/>
            <a:ext cx="10115430" cy="1785104"/>
          </a:xfrm>
          <a:prstGeom prst="rect">
            <a:avLst/>
          </a:prstGeom>
        </p:spPr>
        <p:txBody>
          <a:bodyPr wrap="square">
            <a:spAutoFit/>
          </a:bodyPr>
          <a:lstStyle/>
          <a:p>
            <a:r>
              <a:rPr lang="es-ES" sz="3200" dirty="0" smtClean="0"/>
              <a:t> </a:t>
            </a:r>
          </a:p>
          <a:p>
            <a:pPr algn="ctr"/>
            <a:r>
              <a:rPr lang="es-ES" sz="3200" b="1" dirty="0" smtClean="0"/>
              <a:t>Carlos Curco</a:t>
            </a:r>
          </a:p>
          <a:p>
            <a:pPr algn="ctr"/>
            <a:endParaRPr lang="es-ES" sz="1400" b="1" dirty="0" smtClean="0"/>
          </a:p>
          <a:p>
            <a:pPr algn="ctr"/>
            <a:r>
              <a:rPr lang="es-ES" sz="3200" b="1" dirty="0" smtClean="0"/>
              <a:t>Byron  León</a:t>
            </a:r>
            <a:endParaRPr lang="es-EC" sz="3200" b="1" dirty="0" smtClean="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74047" y="1349920"/>
            <a:ext cx="5431790" cy="2672259"/>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90912" y="1352156"/>
            <a:ext cx="5431790" cy="2667788"/>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494405" y="4001591"/>
            <a:ext cx="5431790" cy="2672259"/>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436916"/>
            <a:ext cx="12017828" cy="8998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ENSAYO DE PENETRACIÓN</a:t>
            </a:r>
            <a:r>
              <a:rPr kumimoji="0" lang="es-ES" sz="2400" b="1" i="0" u="none" strike="noStrike" kern="1200" cap="none" spc="0" normalizeH="0" noProof="0" dirty="0" smtClean="0">
                <a:ln>
                  <a:noFill/>
                </a:ln>
                <a:solidFill>
                  <a:schemeClr val="tx1"/>
                </a:solidFill>
                <a:effectLst/>
                <a:uLnTx/>
                <a:uFillTx/>
                <a:ea typeface="+mj-ea"/>
                <a:cs typeface="+mj-cs"/>
              </a:rPr>
              <a:t> (ASTM D5</a:t>
            </a:r>
            <a:r>
              <a:rPr kumimoji="0" lang="es-ES" sz="2400" b="1" i="0" u="none" strike="noStrike" kern="1200" cap="none" spc="0" normalizeH="0" baseline="0" noProof="0" dirty="0" smtClean="0">
                <a:ln>
                  <a:noFill/>
                </a:ln>
                <a:solidFill>
                  <a:schemeClr val="tx1"/>
                </a:solidFill>
                <a:effectLst/>
                <a:uLnTx/>
                <a:uFillTx/>
                <a:ea typeface="+mj-ea"/>
                <a:cs typeface="+mj-cs"/>
              </a:rPr>
              <a:t>)</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s-ES" sz="1400" b="1" dirty="0" smtClean="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dirty="0" smtClean="0">
                <a:ea typeface="+mj-ea"/>
                <a:cs typeface="+mj-cs"/>
              </a:rPr>
              <a:t>ENSAYO A 25°C</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2" name="11 Imagen"/>
          <p:cNvPicPr/>
          <p:nvPr/>
        </p:nvPicPr>
        <p:blipFill>
          <a:blip r:embed="rId5" cstate="print"/>
          <a:srcRect/>
          <a:stretch>
            <a:fillRect/>
          </a:stretch>
        </p:blipFill>
        <p:spPr bwMode="auto">
          <a:xfrm>
            <a:off x="630057" y="2376079"/>
            <a:ext cx="4348344" cy="4184378"/>
          </a:xfrm>
          <a:prstGeom prst="rect">
            <a:avLst/>
          </a:prstGeom>
          <a:noFill/>
          <a:ln w="9525">
            <a:noFill/>
            <a:miter lim="800000"/>
            <a:headEnd/>
            <a:tailEnd/>
          </a:ln>
        </p:spPr>
      </p:pic>
      <p:pic>
        <p:nvPicPr>
          <p:cNvPr id="13" name="12 Imagen"/>
          <p:cNvPicPr/>
          <p:nvPr/>
        </p:nvPicPr>
        <p:blipFill>
          <a:blip r:embed="rId6" cstate="print"/>
          <a:srcRect/>
          <a:stretch>
            <a:fillRect/>
          </a:stretch>
        </p:blipFill>
        <p:spPr bwMode="auto">
          <a:xfrm>
            <a:off x="5588000" y="2334986"/>
            <a:ext cx="6066972" cy="4167414"/>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78584" y="1350499"/>
            <a:ext cx="5431790" cy="2667474"/>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83655" y="1349989"/>
            <a:ext cx="5431790" cy="2672121"/>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392984" y="4009105"/>
            <a:ext cx="5431790" cy="267662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640116"/>
            <a:ext cx="12017828" cy="43542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dirty="0" smtClean="0">
                <a:ea typeface="+mj-ea"/>
                <a:cs typeface="+mj-cs"/>
              </a:rPr>
              <a:t>ENSAYO A 30°C</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0" name="9 Imagen"/>
          <p:cNvPicPr/>
          <p:nvPr/>
        </p:nvPicPr>
        <p:blipFill>
          <a:blip r:embed="rId5" cstate="print"/>
          <a:srcRect/>
          <a:stretch>
            <a:fillRect/>
          </a:stretch>
        </p:blipFill>
        <p:spPr bwMode="auto">
          <a:xfrm>
            <a:off x="542971" y="2389959"/>
            <a:ext cx="4348344" cy="4141470"/>
          </a:xfrm>
          <a:prstGeom prst="rect">
            <a:avLst/>
          </a:prstGeom>
          <a:noFill/>
          <a:ln w="9525">
            <a:noFill/>
            <a:miter lim="800000"/>
            <a:headEnd/>
            <a:tailEnd/>
          </a:ln>
        </p:spPr>
      </p:pic>
      <p:pic>
        <p:nvPicPr>
          <p:cNvPr id="14" name="13 Imagen"/>
          <p:cNvPicPr/>
          <p:nvPr/>
        </p:nvPicPr>
        <p:blipFill>
          <a:blip r:embed="rId6" cstate="print"/>
          <a:srcRect/>
          <a:stretch>
            <a:fillRect/>
          </a:stretch>
        </p:blipFill>
        <p:spPr bwMode="auto">
          <a:xfrm>
            <a:off x="5346700" y="2332808"/>
            <a:ext cx="6154282" cy="4220391"/>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74047" y="1369549"/>
            <a:ext cx="5431790" cy="2667474"/>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410416" y="1361812"/>
            <a:ext cx="5431790" cy="2662990"/>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365818" y="4012227"/>
            <a:ext cx="5431790" cy="2672121"/>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640116"/>
            <a:ext cx="12017828" cy="43542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dirty="0" smtClean="0">
                <a:ea typeface="+mj-ea"/>
                <a:cs typeface="+mj-cs"/>
              </a:rPr>
              <a:t>ENSAYO A 35°C</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2" name="11 Imagen"/>
          <p:cNvPicPr/>
          <p:nvPr/>
        </p:nvPicPr>
        <p:blipFill>
          <a:blip r:embed="rId5" cstate="print"/>
          <a:srcRect/>
          <a:stretch>
            <a:fillRect/>
          </a:stretch>
        </p:blipFill>
        <p:spPr bwMode="auto">
          <a:xfrm>
            <a:off x="664527" y="2386330"/>
            <a:ext cx="4301173" cy="4090670"/>
          </a:xfrm>
          <a:prstGeom prst="rect">
            <a:avLst/>
          </a:prstGeom>
          <a:noFill/>
          <a:ln w="9525">
            <a:noFill/>
            <a:miter lim="800000"/>
            <a:headEnd/>
            <a:tailEnd/>
          </a:ln>
        </p:spPr>
      </p:pic>
      <p:pic>
        <p:nvPicPr>
          <p:cNvPr id="13" name="12 Imagen"/>
          <p:cNvPicPr/>
          <p:nvPr/>
        </p:nvPicPr>
        <p:blipFill>
          <a:blip r:embed="rId6" cstate="print"/>
          <a:srcRect/>
          <a:stretch>
            <a:fillRect/>
          </a:stretch>
        </p:blipFill>
        <p:spPr bwMode="auto">
          <a:xfrm>
            <a:off x="5511800" y="2349500"/>
            <a:ext cx="6030277" cy="41148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68605" y="1358663"/>
            <a:ext cx="5431790" cy="2667474"/>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70955" y="1349989"/>
            <a:ext cx="5431790" cy="2672121"/>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405505" y="3993643"/>
            <a:ext cx="5431790" cy="2680714"/>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335316"/>
            <a:ext cx="12017828" cy="43542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noProof="0" dirty="0" smtClean="0">
                <a:ea typeface="+mj-ea"/>
                <a:cs typeface="+mj-cs"/>
              </a:rPr>
              <a:t>ÍNDICE DE PENETRACIÓN</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0" name="9 Imagen"/>
          <p:cNvPicPr/>
          <p:nvPr/>
        </p:nvPicPr>
        <p:blipFill>
          <a:blip r:embed="rId5" cstate="print"/>
          <a:srcRect/>
          <a:stretch>
            <a:fillRect/>
          </a:stretch>
        </p:blipFill>
        <p:spPr bwMode="auto">
          <a:xfrm>
            <a:off x="955357" y="2655570"/>
            <a:ext cx="4454843" cy="2767330"/>
          </a:xfrm>
          <a:prstGeom prst="rect">
            <a:avLst/>
          </a:prstGeom>
          <a:noFill/>
          <a:ln w="9525">
            <a:noFill/>
            <a:miter lim="800000"/>
            <a:headEnd/>
            <a:tailEnd/>
          </a:ln>
        </p:spPr>
      </p:pic>
      <p:pic>
        <p:nvPicPr>
          <p:cNvPr id="14" name="13 Imagen"/>
          <p:cNvPicPr/>
          <p:nvPr/>
        </p:nvPicPr>
        <p:blipFill>
          <a:blip r:embed="rId6" cstate="print"/>
          <a:srcRect/>
          <a:stretch>
            <a:fillRect/>
          </a:stretch>
        </p:blipFill>
        <p:spPr bwMode="auto">
          <a:xfrm>
            <a:off x="5985452" y="1714500"/>
            <a:ext cx="5495348" cy="49657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68605" y="1347854"/>
            <a:ext cx="5431790" cy="2663692"/>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90005" y="1341925"/>
            <a:ext cx="5431790" cy="2650149"/>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418741" y="3990348"/>
            <a:ext cx="5431790" cy="2663692"/>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7" name="1 Título"/>
          <p:cNvSpPr txBox="1">
            <a:spLocks/>
          </p:cNvSpPr>
          <p:nvPr/>
        </p:nvSpPr>
        <p:spPr>
          <a:xfrm>
            <a:off x="0" y="1287888"/>
            <a:ext cx="12192000" cy="488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HORMIGÓN ASFÁLTICO</a:t>
            </a:r>
            <a:endParaRPr kumimoji="0" lang="es-EC" sz="2400" b="0" i="0" u="none" strike="noStrike" kern="1200" cap="none" spc="0" normalizeH="0" baseline="0" noProof="0" dirty="0">
              <a:ln>
                <a:noFill/>
              </a:ln>
              <a:solidFill>
                <a:schemeClr val="tx1"/>
              </a:solidFill>
              <a:effectLst/>
              <a:uLnTx/>
              <a:uFillTx/>
              <a:ea typeface="+mj-ea"/>
              <a:cs typeface="+mj-cs"/>
            </a:endParaRPr>
          </a:p>
        </p:txBody>
      </p:sp>
      <p:sp>
        <p:nvSpPr>
          <p:cNvPr id="10" name="9 Marcador de contenido"/>
          <p:cNvSpPr txBox="1">
            <a:spLocks/>
          </p:cNvSpPr>
          <p:nvPr/>
        </p:nvSpPr>
        <p:spPr>
          <a:xfrm>
            <a:off x="167423" y="1696838"/>
            <a:ext cx="11745534" cy="104636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Para la determinación del contenido óptimo de asfalto se utilizó el método Marshall considerando una temperatura de ensayo de 60°C y el criterio de compactación 50 golpes por cada lado en briquetas.</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9 Marcador de contenido"/>
          <p:cNvSpPr txBox="1">
            <a:spLocks/>
          </p:cNvSpPr>
          <p:nvPr/>
        </p:nvSpPr>
        <p:spPr>
          <a:xfrm>
            <a:off x="193183" y="2410765"/>
            <a:ext cx="5087155" cy="104077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En el caso de la cantera de Guayllabamba se seleccionó un valor igual a 4% lo cual nos generó un valor de contenido de asfalto de 6%.</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11 Imagen"/>
          <p:cNvPicPr/>
          <p:nvPr/>
        </p:nvPicPr>
        <p:blipFill>
          <a:blip r:embed="rId5" cstate="print"/>
          <a:srcRect/>
          <a:stretch>
            <a:fillRect/>
          </a:stretch>
        </p:blipFill>
        <p:spPr bwMode="auto">
          <a:xfrm>
            <a:off x="154547" y="3618963"/>
            <a:ext cx="3750826" cy="2550017"/>
          </a:xfrm>
          <a:prstGeom prst="rect">
            <a:avLst/>
          </a:prstGeom>
          <a:noFill/>
          <a:ln w="9525">
            <a:noFill/>
            <a:miter lim="800000"/>
            <a:headEnd/>
            <a:tailEnd/>
          </a:ln>
        </p:spPr>
      </p:pic>
      <p:pic>
        <p:nvPicPr>
          <p:cNvPr id="13" name="12 Imagen"/>
          <p:cNvPicPr/>
          <p:nvPr/>
        </p:nvPicPr>
        <p:blipFill>
          <a:blip r:embed="rId6" cstate="print"/>
          <a:srcRect b="27315"/>
          <a:stretch>
            <a:fillRect/>
          </a:stretch>
        </p:blipFill>
        <p:spPr bwMode="auto">
          <a:xfrm>
            <a:off x="3953187" y="4172755"/>
            <a:ext cx="1520334" cy="1132670"/>
          </a:xfrm>
          <a:prstGeom prst="rect">
            <a:avLst/>
          </a:prstGeom>
          <a:noFill/>
          <a:ln w="9525">
            <a:noFill/>
            <a:miter lim="800000"/>
            <a:headEnd/>
            <a:tailEnd/>
          </a:ln>
        </p:spPr>
      </p:pic>
      <p:sp>
        <p:nvSpPr>
          <p:cNvPr id="14" name="9 Marcador de contenido"/>
          <p:cNvSpPr txBox="1">
            <a:spLocks/>
          </p:cNvSpPr>
          <p:nvPr/>
        </p:nvSpPr>
        <p:spPr>
          <a:xfrm>
            <a:off x="6181860" y="2404595"/>
            <a:ext cx="5782614" cy="152346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Sin embargo en el caso de Pintag por las propiedades del agregado seleccionamos un valor de 5% de contenido de vacíos lo cual nos reportó un valor de 6,7% de contenido óptimo de cemento asfáltico.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14 Imagen"/>
          <p:cNvPicPr/>
          <p:nvPr/>
        </p:nvPicPr>
        <p:blipFill>
          <a:blip r:embed="rId7" cstate="print"/>
          <a:srcRect/>
          <a:stretch>
            <a:fillRect/>
          </a:stretch>
        </p:blipFill>
        <p:spPr bwMode="auto">
          <a:xfrm>
            <a:off x="6677841" y="3657599"/>
            <a:ext cx="3728288" cy="2505209"/>
          </a:xfrm>
          <a:prstGeom prst="rect">
            <a:avLst/>
          </a:prstGeom>
          <a:noFill/>
          <a:ln w="9525">
            <a:noFill/>
            <a:miter lim="800000"/>
            <a:headEnd/>
            <a:tailEnd/>
          </a:ln>
        </p:spPr>
      </p:pic>
      <p:pic>
        <p:nvPicPr>
          <p:cNvPr id="16" name="15 Imagen"/>
          <p:cNvPicPr/>
          <p:nvPr/>
        </p:nvPicPr>
        <p:blipFill>
          <a:blip r:embed="rId8" cstate="print"/>
          <a:srcRect b="27147"/>
          <a:stretch>
            <a:fillRect/>
          </a:stretch>
        </p:blipFill>
        <p:spPr bwMode="auto">
          <a:xfrm>
            <a:off x="10452458" y="4106759"/>
            <a:ext cx="1520554" cy="1117704"/>
          </a:xfrm>
          <a:prstGeom prst="rect">
            <a:avLst/>
          </a:prstGeom>
          <a:noFill/>
          <a:ln w="9525">
            <a:noFill/>
            <a:miter lim="800000"/>
            <a:headEnd/>
            <a:tailEnd/>
          </a:ln>
        </p:spPr>
      </p:pic>
      <p:sp>
        <p:nvSpPr>
          <p:cNvPr id="17" name="9 Marcador de contenido"/>
          <p:cNvSpPr txBox="1">
            <a:spLocks/>
          </p:cNvSpPr>
          <p:nvPr/>
        </p:nvSpPr>
        <p:spPr>
          <a:xfrm>
            <a:off x="214648" y="6167393"/>
            <a:ext cx="11977352" cy="40083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C" sz="1600" b="0" i="1" u="none" strike="noStrike" kern="1200" cap="none" spc="0" normalizeH="0" baseline="0" noProof="0" dirty="0" smtClean="0">
                <a:ln>
                  <a:noFill/>
                </a:ln>
                <a:solidFill>
                  <a:schemeClr val="tx1"/>
                </a:solidFill>
                <a:effectLst/>
                <a:uLnTx/>
                <a:uFillTx/>
                <a:latin typeface="+mn-lt"/>
                <a:ea typeface="+mn-ea"/>
                <a:cs typeface="+mn-cs"/>
              </a:rPr>
              <a:t>        Ensayo Marshall </a:t>
            </a:r>
            <a:r>
              <a:rPr kumimoji="0" lang="es-EC" sz="1600" b="0" i="1" u="none" strike="noStrike" kern="1200" cap="none" spc="0" normalizeH="0" baseline="0" noProof="0" dirty="0" err="1" smtClean="0">
                <a:ln>
                  <a:noFill/>
                </a:ln>
                <a:solidFill>
                  <a:schemeClr val="tx1"/>
                </a:solidFill>
                <a:effectLst/>
                <a:uLnTx/>
                <a:uFillTx/>
                <a:latin typeface="+mn-lt"/>
                <a:ea typeface="+mn-ea"/>
                <a:cs typeface="+mn-cs"/>
              </a:rPr>
              <a:t>Guayllabamba</a:t>
            </a:r>
            <a:r>
              <a:rPr kumimoji="0" lang="es-EC" sz="1600" b="0" i="1" u="none" strike="noStrike" kern="1200" cap="none" spc="0" normalizeH="0" baseline="0" noProof="0" dirty="0" smtClean="0">
                <a:ln>
                  <a:noFill/>
                </a:ln>
                <a:solidFill>
                  <a:schemeClr val="tx1"/>
                </a:solidFill>
                <a:effectLst/>
                <a:uLnTx/>
                <a:uFillTx/>
                <a:latin typeface="+mn-lt"/>
                <a:ea typeface="+mn-ea"/>
                <a:cs typeface="+mn-cs"/>
              </a:rPr>
              <a:t>					Ensayo Marshall Pintag</a:t>
            </a:r>
            <a:endParaRPr kumimoji="0" lang="es-EC" sz="1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Rectángulo 9"/>
          <p:cNvSpPr/>
          <p:nvPr/>
        </p:nvSpPr>
        <p:spPr>
          <a:xfrm>
            <a:off x="393700" y="1447800"/>
            <a:ext cx="11341100" cy="1077218"/>
          </a:xfrm>
          <a:prstGeom prst="rect">
            <a:avLst/>
          </a:prstGeom>
        </p:spPr>
        <p:txBody>
          <a:bodyPr wrap="square">
            <a:spAutoFit/>
          </a:bodyPr>
          <a:lstStyle/>
          <a:p>
            <a:pPr algn="ctr"/>
            <a:r>
              <a:rPr lang="es-ES" sz="2400" b="1" dirty="0" smtClean="0"/>
              <a:t>OBJETIVO GENERAL</a:t>
            </a:r>
            <a:endParaRPr lang="es-ES" sz="800" b="1" i="1" dirty="0" smtClean="0"/>
          </a:p>
          <a:p>
            <a:pPr algn="just"/>
            <a:r>
              <a:rPr lang="es-ES" sz="2000" dirty="0" smtClean="0"/>
              <a:t>Realizar un análisis comparativo de la influencia de aditivos mejoradores de adherencia en la resistencia de hormigones asfaltico.</a:t>
            </a:r>
          </a:p>
        </p:txBody>
      </p:sp>
      <p:sp>
        <p:nvSpPr>
          <p:cNvPr id="13" name="12 CuadroTexto"/>
          <p:cNvSpPr txBox="1"/>
          <p:nvPr/>
        </p:nvSpPr>
        <p:spPr>
          <a:xfrm>
            <a:off x="419100" y="2364462"/>
            <a:ext cx="11264900" cy="4185761"/>
          </a:xfrm>
          <a:prstGeom prst="rect">
            <a:avLst/>
          </a:prstGeom>
          <a:noFill/>
        </p:spPr>
        <p:txBody>
          <a:bodyPr wrap="square" rtlCol="0">
            <a:spAutoFit/>
          </a:bodyPr>
          <a:lstStyle/>
          <a:p>
            <a:pPr algn="just"/>
            <a:endParaRPr lang="es-ES" sz="2400" dirty="0" smtClean="0"/>
          </a:p>
          <a:p>
            <a:pPr algn="ctr"/>
            <a:r>
              <a:rPr lang="es-ES" sz="2400" b="1" dirty="0" smtClean="0"/>
              <a:t>OBJETIVOS ESPECÍFICOS</a:t>
            </a:r>
          </a:p>
          <a:p>
            <a:pPr marL="1346200" lvl="2" indent="-431800" algn="just">
              <a:buFont typeface="Wingdings" pitchFamily="2" charset="2"/>
              <a:buChar char="Ø"/>
            </a:pPr>
            <a:r>
              <a:rPr lang="es-ES" sz="2000" dirty="0" smtClean="0"/>
              <a:t>Diseñar las mezclas asfálticas en caliente utilizando agregados de las canteras de Pintag y Guayllabamba.</a:t>
            </a:r>
          </a:p>
          <a:p>
            <a:pPr marL="1346200" lvl="2" indent="-431800" algn="just"/>
            <a:endParaRPr lang="es-EC" sz="2000" dirty="0" smtClean="0"/>
          </a:p>
          <a:p>
            <a:pPr marL="1346200" lvl="2" indent="-444500" algn="just">
              <a:buFont typeface="Wingdings" pitchFamily="2" charset="2"/>
              <a:buChar char="Ø"/>
            </a:pPr>
            <a:r>
              <a:rPr lang="es-ES" sz="2000" dirty="0" smtClean="0"/>
              <a:t>Determinar el porcentaje de aditivo óptimo para los diseños de las mezclas asfálticas.</a:t>
            </a:r>
          </a:p>
          <a:p>
            <a:pPr marL="1346200" lvl="2" indent="-444500" algn="just"/>
            <a:endParaRPr lang="es-EC" sz="2000" dirty="0" smtClean="0"/>
          </a:p>
          <a:p>
            <a:pPr marL="1346200" lvl="2" indent="-431800" algn="just">
              <a:buFont typeface="Wingdings" pitchFamily="2" charset="2"/>
              <a:buChar char="Ø"/>
            </a:pPr>
            <a:r>
              <a:rPr lang="es-ES" sz="2000" dirty="0" smtClean="0"/>
              <a:t>Análisis comparativo de la resistencia entre mezclas asfálticas de las canteras de Pintag y Guayllabamba dosificadas con diferentes porcentajes  de aditivos.</a:t>
            </a:r>
          </a:p>
          <a:p>
            <a:pPr marL="1346200" lvl="2" indent="-431800" algn="just"/>
            <a:endParaRPr lang="es-EC" sz="2000" dirty="0" smtClean="0"/>
          </a:p>
          <a:p>
            <a:pPr marL="1346200" lvl="2" indent="-431800" algn="just">
              <a:buFont typeface="Wingdings" pitchFamily="2" charset="2"/>
              <a:buChar char="Ø"/>
            </a:pPr>
            <a:r>
              <a:rPr lang="es-ES" sz="2000" dirty="0" smtClean="0"/>
              <a:t>Determinar la influencia resultante de la incorporación de aditivos mejoradores de adherencia en la cohesión  del cemento asfaltico y los agregados.</a:t>
            </a:r>
            <a:endParaRPr lang="es-EC" sz="2000" b="1" i="1" dirty="0" smtClean="0"/>
          </a:p>
          <a:p>
            <a:endParaRPr lang="es-EC"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436916"/>
            <a:ext cx="12017828" cy="8998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ENSAYOS</a:t>
            </a:r>
            <a:r>
              <a:rPr kumimoji="0" lang="es-ES" sz="2400" b="1" i="0" u="none" strike="noStrike" kern="1200" cap="none" spc="0" normalizeH="0" noProof="0" dirty="0" smtClean="0">
                <a:ln>
                  <a:noFill/>
                </a:ln>
                <a:solidFill>
                  <a:schemeClr val="tx1"/>
                </a:solidFill>
                <a:effectLst/>
                <a:uLnTx/>
                <a:uFillTx/>
                <a:ea typeface="+mj-ea"/>
                <a:cs typeface="+mj-cs"/>
              </a:rPr>
              <a:t> MARSHALL</a:t>
            </a:r>
            <a:endParaRPr kumimoji="0" lang="es-ES" sz="2400" b="1"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s-ES" sz="1400" b="1" dirty="0" smtClean="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noProof="0" dirty="0" smtClean="0">
                <a:ea typeface="+mj-ea"/>
                <a:cs typeface="+mj-cs"/>
              </a:rPr>
              <a:t>CANTERA DE PINTAG</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0" name="9 Imagen"/>
          <p:cNvPicPr/>
          <p:nvPr/>
        </p:nvPicPr>
        <p:blipFill>
          <a:blip r:embed="rId5" cstate="print"/>
          <a:srcRect/>
          <a:stretch>
            <a:fillRect/>
          </a:stretch>
        </p:blipFill>
        <p:spPr bwMode="auto">
          <a:xfrm>
            <a:off x="3172481" y="2449954"/>
            <a:ext cx="5920003" cy="3577359"/>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3236701" y="1466215"/>
            <a:ext cx="5984572" cy="4702765"/>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302055" y="1361502"/>
            <a:ext cx="5431790" cy="2664000"/>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93761" y="1359586"/>
            <a:ext cx="5431790" cy="2664000"/>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315710" y="3986875"/>
            <a:ext cx="5431790" cy="26640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3065172" y="1489129"/>
            <a:ext cx="5795916" cy="4808639"/>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89176" y="1376055"/>
            <a:ext cx="5431790" cy="2664000"/>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393761" y="1376501"/>
            <a:ext cx="5431790" cy="2664000"/>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277073" y="4016670"/>
            <a:ext cx="5431790" cy="26640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493949"/>
            <a:ext cx="12017828" cy="49512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400" b="1" noProof="0" dirty="0" smtClean="0">
                <a:ea typeface="+mj-ea"/>
                <a:cs typeface="+mj-cs"/>
              </a:rPr>
              <a:t>CANTERA DE GUAYLLABAMBA</a:t>
            </a:r>
            <a:endParaRPr kumimoji="0" lang="es-EC" sz="2400" b="0" i="0" u="none" strike="noStrike" kern="1200" cap="none" spc="0" normalizeH="0" baseline="0" noProof="0" dirty="0">
              <a:ln>
                <a:noFill/>
              </a:ln>
              <a:solidFill>
                <a:schemeClr val="tx1"/>
              </a:solidFill>
              <a:effectLst/>
              <a:uLnTx/>
              <a:uFillTx/>
              <a:ea typeface="+mj-ea"/>
              <a:cs typeface="+mj-cs"/>
            </a:endParaRPr>
          </a:p>
        </p:txBody>
      </p:sp>
      <p:pic>
        <p:nvPicPr>
          <p:cNvPr id="12" name="11 Imagen"/>
          <p:cNvPicPr/>
          <p:nvPr/>
        </p:nvPicPr>
        <p:blipFill>
          <a:blip r:embed="rId5" cstate="print"/>
          <a:srcRect/>
          <a:stretch>
            <a:fillRect/>
          </a:stretch>
        </p:blipFill>
        <p:spPr bwMode="auto">
          <a:xfrm>
            <a:off x="2905273" y="2367009"/>
            <a:ext cx="5929635" cy="3595911"/>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10" name="9 Imagen"/>
          <p:cNvPicPr/>
          <p:nvPr/>
        </p:nvPicPr>
        <p:blipFill>
          <a:blip r:embed="rId5" cstate="print"/>
          <a:srcRect/>
          <a:stretch>
            <a:fillRect/>
          </a:stretch>
        </p:blipFill>
        <p:spPr bwMode="auto">
          <a:xfrm>
            <a:off x="2923504" y="1531268"/>
            <a:ext cx="6206922" cy="4972563"/>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89176" y="1361097"/>
            <a:ext cx="5431790" cy="2664000"/>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419519" y="1355835"/>
            <a:ext cx="5431790" cy="2664000"/>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289953" y="3996004"/>
            <a:ext cx="5431790" cy="26640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949263" y="1421782"/>
            <a:ext cx="6061374" cy="5069169"/>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89176" y="1342742"/>
            <a:ext cx="5431790" cy="2664000"/>
          </a:xfrm>
          <a:prstGeom prst="rect">
            <a:avLst/>
          </a:prstGeom>
          <a:noFill/>
          <a:ln w="9525">
            <a:noFill/>
            <a:miter lim="800000"/>
            <a:headEnd/>
            <a:tailEnd/>
          </a:ln>
        </p:spPr>
      </p:pic>
      <p:pic>
        <p:nvPicPr>
          <p:cNvPr id="10" name="9 Imagen"/>
          <p:cNvPicPr/>
          <p:nvPr/>
        </p:nvPicPr>
        <p:blipFill>
          <a:blip r:embed="rId6" cstate="print"/>
          <a:srcRect/>
          <a:stretch>
            <a:fillRect/>
          </a:stretch>
        </p:blipFill>
        <p:spPr bwMode="auto">
          <a:xfrm>
            <a:off x="6406640" y="1359313"/>
            <a:ext cx="5431790" cy="2664000"/>
          </a:xfrm>
          <a:prstGeom prst="rect">
            <a:avLst/>
          </a:prstGeom>
          <a:noFill/>
          <a:ln w="9525">
            <a:noFill/>
            <a:miter lim="800000"/>
            <a:headEnd/>
            <a:tailEnd/>
          </a:ln>
        </p:spPr>
      </p:pic>
      <p:pic>
        <p:nvPicPr>
          <p:cNvPr id="11" name="10 Imagen"/>
          <p:cNvPicPr/>
          <p:nvPr/>
        </p:nvPicPr>
        <p:blipFill>
          <a:blip r:embed="rId7" cstate="print"/>
          <a:srcRect/>
          <a:stretch>
            <a:fillRect/>
          </a:stretch>
        </p:blipFill>
        <p:spPr bwMode="auto">
          <a:xfrm>
            <a:off x="3117805" y="3990792"/>
            <a:ext cx="5431790" cy="2664000"/>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0 Rectángulo"/>
          <p:cNvSpPr/>
          <p:nvPr/>
        </p:nvSpPr>
        <p:spPr>
          <a:xfrm>
            <a:off x="0" y="1536184"/>
            <a:ext cx="12192000" cy="461665"/>
          </a:xfrm>
          <a:prstGeom prst="rect">
            <a:avLst/>
          </a:prstGeom>
        </p:spPr>
        <p:txBody>
          <a:bodyPr wrap="square">
            <a:spAutoFit/>
          </a:bodyPr>
          <a:lstStyle/>
          <a:p>
            <a:pPr algn="ctr"/>
            <a:r>
              <a:rPr lang="es-ES" sz="2400" b="1" dirty="0" smtClean="0"/>
              <a:t>MUESTREO DE AGREGADOS  (</a:t>
            </a:r>
            <a:r>
              <a:rPr lang="es-EC" sz="2400" b="1" dirty="0" smtClean="0"/>
              <a:t>ASTM D75)</a:t>
            </a:r>
            <a:endParaRPr lang="es-EC" sz="2400" dirty="0"/>
          </a:p>
        </p:txBody>
      </p:sp>
      <p:pic>
        <p:nvPicPr>
          <p:cNvPr id="12" name="11 Imagen" descr="C:\Users\usuario\Pictures\mapa guayllabamba pintag.jpg"/>
          <p:cNvPicPr/>
          <p:nvPr/>
        </p:nvPicPr>
        <p:blipFill>
          <a:blip r:embed="rId5" cstate="print"/>
          <a:srcRect/>
          <a:stretch>
            <a:fillRect/>
          </a:stretch>
        </p:blipFill>
        <p:spPr bwMode="auto">
          <a:xfrm>
            <a:off x="793750" y="2197100"/>
            <a:ext cx="5010150" cy="3556000"/>
          </a:xfrm>
          <a:prstGeom prst="rect">
            <a:avLst/>
          </a:prstGeom>
          <a:noFill/>
          <a:ln w="9525">
            <a:noFill/>
            <a:miter lim="800000"/>
            <a:headEnd/>
            <a:tailEnd/>
          </a:ln>
        </p:spPr>
      </p:pic>
      <p:pic>
        <p:nvPicPr>
          <p:cNvPr id="14" name="13 Imagen" descr="C:\Users\usuario\Desktop\imagenes tesis\IMG-20130206-WA0004.jpg"/>
          <p:cNvPicPr/>
          <p:nvPr/>
        </p:nvPicPr>
        <p:blipFill>
          <a:blip r:embed="rId6" cstate="print"/>
          <a:srcRect/>
          <a:stretch>
            <a:fillRect/>
          </a:stretch>
        </p:blipFill>
        <p:spPr bwMode="auto">
          <a:xfrm>
            <a:off x="6644814" y="2235200"/>
            <a:ext cx="4759786" cy="3505200"/>
          </a:xfrm>
          <a:prstGeom prst="rect">
            <a:avLst/>
          </a:prstGeom>
          <a:noFill/>
          <a:ln w="9525">
            <a:noFill/>
            <a:miter lim="800000"/>
            <a:headEnd/>
            <a:tailEnd/>
          </a:ln>
        </p:spPr>
      </p:pic>
      <p:sp>
        <p:nvSpPr>
          <p:cNvPr id="15" name="14 Rectángulo"/>
          <p:cNvSpPr/>
          <p:nvPr/>
        </p:nvSpPr>
        <p:spPr>
          <a:xfrm>
            <a:off x="0" y="5917684"/>
            <a:ext cx="12192000" cy="400110"/>
          </a:xfrm>
          <a:prstGeom prst="rect">
            <a:avLst/>
          </a:prstGeom>
        </p:spPr>
        <p:txBody>
          <a:bodyPr wrap="square">
            <a:spAutoFit/>
          </a:bodyPr>
          <a:lstStyle/>
          <a:p>
            <a:pPr algn="ctr"/>
            <a:r>
              <a:rPr lang="es-ES" sz="2000" dirty="0" smtClean="0"/>
              <a:t>UBICACIÓN DE LAS CANTERAS				MUESTREO EN PINTAG</a:t>
            </a:r>
            <a:endParaRPr lang="es-EC" sz="2000"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436917"/>
            <a:ext cx="12017828" cy="56968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chemeClr val="tx1"/>
                </a:solidFill>
                <a:effectLst/>
                <a:uLnTx/>
                <a:uFillTx/>
                <a:ea typeface="+mj-ea"/>
                <a:cs typeface="+mj-cs"/>
              </a:rPr>
              <a:t>ENSAYOS</a:t>
            </a:r>
            <a:r>
              <a:rPr kumimoji="0" lang="es-ES" sz="2400" b="1" i="0" u="none" strike="noStrike" kern="1200" cap="none" spc="0" normalizeH="0" noProof="0" dirty="0" smtClean="0">
                <a:ln>
                  <a:noFill/>
                </a:ln>
                <a:solidFill>
                  <a:schemeClr val="tx1"/>
                </a:solidFill>
                <a:effectLst/>
                <a:uLnTx/>
                <a:uFillTx/>
                <a:ea typeface="+mj-ea"/>
                <a:cs typeface="+mj-cs"/>
              </a:rPr>
              <a:t> DE PELADURA MODIFICADO</a:t>
            </a:r>
            <a:endParaRPr kumimoji="0" lang="es-ES" sz="2400" b="1" i="0" u="none" strike="noStrike" kern="1200" cap="none" spc="0" normalizeH="0" baseline="0" noProof="0" dirty="0" smtClean="0">
              <a:ln>
                <a:noFill/>
              </a:ln>
              <a:solidFill>
                <a:schemeClr val="tx1"/>
              </a:solidFill>
              <a:effectLst/>
              <a:uLnTx/>
              <a:uFillTx/>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s-ES" sz="1400" b="1" dirty="0" smtClean="0">
              <a:ea typeface="+mj-ea"/>
              <a:cs typeface="+mj-cs"/>
            </a:endParaRPr>
          </a:p>
        </p:txBody>
      </p:sp>
      <p:pic>
        <p:nvPicPr>
          <p:cNvPr id="12" name="8 Marcador de contenido"/>
          <p:cNvPicPr>
            <a:picLocks/>
          </p:cNvPicPr>
          <p:nvPr/>
        </p:nvPicPr>
        <p:blipFill>
          <a:blip r:embed="rId5" cstate="print"/>
          <a:srcRect/>
          <a:stretch>
            <a:fillRect/>
          </a:stretch>
        </p:blipFill>
        <p:spPr bwMode="auto">
          <a:xfrm>
            <a:off x="1016001" y="2197101"/>
            <a:ext cx="4800599" cy="3378199"/>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140449" y="2451100"/>
            <a:ext cx="5081095" cy="2806700"/>
          </a:xfrm>
          <a:prstGeom prst="rect">
            <a:avLst/>
          </a:prstGeom>
          <a:noFill/>
          <a:ln w="9525">
            <a:noFill/>
            <a:miter lim="800000"/>
            <a:headEnd/>
            <a:tailEnd/>
          </a:ln>
          <a:effectLst/>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311400" y="1595582"/>
            <a:ext cx="7620000" cy="4538518"/>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7" name="6 Imagen"/>
          <p:cNvPicPr/>
          <p:nvPr/>
        </p:nvPicPr>
        <p:blipFill>
          <a:blip r:embed="rId5" cstate="print"/>
          <a:srcRect/>
          <a:stretch>
            <a:fillRect/>
          </a:stretch>
        </p:blipFill>
        <p:spPr bwMode="auto">
          <a:xfrm>
            <a:off x="2379057" y="1626754"/>
            <a:ext cx="7556068" cy="4489426"/>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9 Rectángulo"/>
          <p:cNvSpPr/>
          <p:nvPr/>
        </p:nvSpPr>
        <p:spPr>
          <a:xfrm>
            <a:off x="723900" y="1498600"/>
            <a:ext cx="10363200" cy="4678204"/>
          </a:xfrm>
          <a:prstGeom prst="rect">
            <a:avLst/>
          </a:prstGeom>
        </p:spPr>
        <p:txBody>
          <a:bodyPr wrap="square">
            <a:spAutoFit/>
          </a:bodyPr>
          <a:lstStyle/>
          <a:p>
            <a:pPr marL="355600" lvl="0" indent="-355600" algn="just">
              <a:buFont typeface="Wingdings" pitchFamily="2" charset="2"/>
              <a:buChar char="Ø"/>
            </a:pPr>
            <a:r>
              <a:rPr lang="es-ES" sz="2000" dirty="0" smtClean="0"/>
              <a:t>Para el Punto de Inflamación </a:t>
            </a:r>
          </a:p>
          <a:p>
            <a:pPr marL="355600" lvl="0" indent="-355600" algn="just"/>
            <a:r>
              <a:rPr lang="es-ES" sz="2000" dirty="0" smtClean="0"/>
              <a:t>	En A y B Aumenta 3,70% al 5,56 %, </a:t>
            </a:r>
          </a:p>
          <a:p>
            <a:pPr marL="355600" lvl="0" indent="-355600" algn="just"/>
            <a:r>
              <a:rPr lang="es-ES" sz="2000" dirty="0" smtClean="0"/>
              <a:t>	En  C, Aumenta desde  1,85%, disminuyendo hasta 0% </a:t>
            </a:r>
          </a:p>
          <a:p>
            <a:pPr marL="355600" lvl="0" indent="-355600" algn="just"/>
            <a:r>
              <a:rPr lang="es-ES" sz="2000" dirty="0" smtClean="0"/>
              <a:t>	Se mantiene el mismo comportamiento para el Punto de Combustión.</a:t>
            </a:r>
          </a:p>
          <a:p>
            <a:pPr marL="355600" lvl="0" indent="-355600" algn="just"/>
            <a:r>
              <a:rPr lang="es-ES" sz="2000" dirty="0" smtClean="0"/>
              <a:t>	Hay la existencia de un ligero aumento en el margen de seguridad para el manejo del cemento asfáltico en planta. </a:t>
            </a:r>
          </a:p>
          <a:p>
            <a:pPr marL="355600" lvl="0" indent="-355600" algn="just"/>
            <a:endParaRPr lang="es-ES" sz="2000" dirty="0" smtClean="0"/>
          </a:p>
          <a:p>
            <a:pPr marL="355600" indent="-355600" algn="just">
              <a:buFont typeface="Wingdings" pitchFamily="2" charset="2"/>
              <a:buChar char="Ø"/>
            </a:pPr>
            <a:r>
              <a:rPr lang="es-EC" sz="2000" dirty="0" smtClean="0"/>
              <a:t> </a:t>
            </a:r>
            <a:r>
              <a:rPr lang="es-ES" sz="2000" dirty="0" smtClean="0"/>
              <a:t>En los ensayos de Reblandecimiento,</a:t>
            </a:r>
          </a:p>
          <a:p>
            <a:pPr marL="355600" indent="-355600" algn="just"/>
            <a:r>
              <a:rPr lang="es-ES" sz="2000" dirty="0" smtClean="0"/>
              <a:t>	Para A existe un aumento entre el 1,67% al 4,93%, </a:t>
            </a:r>
          </a:p>
          <a:p>
            <a:pPr marL="355600" indent="-355600" algn="just"/>
            <a:r>
              <a:rPr lang="es-ES" sz="2000" dirty="0" smtClean="0"/>
              <a:t>	Para B se observa una variación entre el -1,02% al  4,19% </a:t>
            </a:r>
          </a:p>
          <a:p>
            <a:pPr marL="355600" indent="-355600" algn="just"/>
            <a:r>
              <a:rPr lang="es-ES" sz="2000" dirty="0" smtClean="0"/>
              <a:t>	Para C del -1,21% al 1,40%, </a:t>
            </a:r>
          </a:p>
          <a:p>
            <a:pPr marL="355600" indent="-355600" algn="just"/>
            <a:r>
              <a:rPr lang="es-ES" sz="2000" dirty="0" smtClean="0"/>
              <a:t>	Es decir que el punto de reblandecimiento se ve aumentado sobre todo cuando la concentración es la menor</a:t>
            </a:r>
            <a:endParaRPr lang="es-EC" sz="2000" dirty="0" smtClean="0"/>
          </a:p>
          <a:p>
            <a:pPr marL="355600" lvl="0" indent="-355600">
              <a:buFont typeface="Wingdings" pitchFamily="2" charset="2"/>
              <a:buChar char="Ø"/>
            </a:pPr>
            <a:endParaRPr lang="es-EC" sz="2000" dirty="0" smtClean="0"/>
          </a:p>
          <a:p>
            <a:endParaRPr lang="es-EC"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9 Rectángulo"/>
          <p:cNvSpPr/>
          <p:nvPr/>
        </p:nvSpPr>
        <p:spPr>
          <a:xfrm>
            <a:off x="723900" y="1498599"/>
            <a:ext cx="10363200" cy="5293757"/>
          </a:xfrm>
          <a:prstGeom prst="rect">
            <a:avLst/>
          </a:prstGeom>
        </p:spPr>
        <p:txBody>
          <a:bodyPr wrap="square">
            <a:spAutoFit/>
          </a:bodyPr>
          <a:lstStyle/>
          <a:p>
            <a:pPr marL="355600" lvl="0" indent="-355600" algn="just">
              <a:buFont typeface="Wingdings" pitchFamily="2" charset="2"/>
              <a:buChar char="Ø"/>
            </a:pPr>
            <a:r>
              <a:rPr lang="es-ES" sz="2000" dirty="0" smtClean="0"/>
              <a:t>Al realizar los ensayos de Penetración a 25°C </a:t>
            </a:r>
          </a:p>
          <a:p>
            <a:pPr marL="355600" lvl="0" indent="-355600" algn="just"/>
            <a:r>
              <a:rPr lang="es-ES" sz="2000" dirty="0" smtClean="0"/>
              <a:t>	A incrementa desde el 33,90% hasta 35,17%</a:t>
            </a:r>
          </a:p>
          <a:p>
            <a:pPr marL="355600" lvl="0" indent="-355600" algn="just"/>
            <a:r>
              <a:rPr lang="es-ES" sz="2000" dirty="0" smtClean="0"/>
              <a:t>	B aumenta entre el 31,78% al 36,86%</a:t>
            </a:r>
          </a:p>
          <a:p>
            <a:pPr marL="355600" lvl="0" indent="-355600" algn="just"/>
            <a:r>
              <a:rPr lang="es-ES" sz="2000" dirty="0" smtClean="0"/>
              <a:t>	C aumenta desde el 13,98% al 16,10%. </a:t>
            </a:r>
          </a:p>
          <a:p>
            <a:pPr marL="355600" lvl="0" indent="-355600" algn="just"/>
            <a:r>
              <a:rPr lang="es-ES" sz="2000" dirty="0" smtClean="0"/>
              <a:t>	</a:t>
            </a:r>
          </a:p>
          <a:p>
            <a:pPr marL="355600" lvl="0" indent="-355600" algn="just"/>
            <a:r>
              <a:rPr lang="es-ES" sz="2000" dirty="0" smtClean="0"/>
              <a:t>	Inicialmente el valor es de 47,2, con lo cual éste, no cumple con las especificaciones del MTOP, ahora bien, por otra parte los asfaltos con los Aditivos A y B incrementan el valor de la penetración logrando cumplir satisfactoriamente con los requerimientos, sin embargo, a pesar que, el Aditivo C le confiere aumento de la penetración, no llega a  ser suficiente</a:t>
            </a:r>
            <a:r>
              <a:rPr lang="es-EC" sz="2000" dirty="0" smtClean="0"/>
              <a:t> </a:t>
            </a:r>
            <a:r>
              <a:rPr lang="es-ES" sz="2000" dirty="0" smtClean="0"/>
              <a:t>En</a:t>
            </a:r>
          </a:p>
          <a:p>
            <a:pPr marL="355600" lvl="0" indent="-355600" algn="just"/>
            <a:endParaRPr lang="es-ES" sz="2000" dirty="0" smtClean="0"/>
          </a:p>
          <a:p>
            <a:pPr marL="457200" lvl="0" indent="-457200" algn="just">
              <a:buFont typeface="Wingdings" pitchFamily="2" charset="2"/>
              <a:buChar char="Ø"/>
            </a:pPr>
            <a:r>
              <a:rPr lang="es-ES" sz="2000" dirty="0" smtClean="0"/>
              <a:t>A 25°C, en general los valores aumentan Funciones cuadrática Creciente</a:t>
            </a:r>
          </a:p>
          <a:p>
            <a:pPr marL="457200" lvl="0" indent="-457200" algn="just"/>
            <a:r>
              <a:rPr lang="es-ES" sz="2000" dirty="0" smtClean="0"/>
              <a:t>	A 30°C en general los datos obtenidos también aumentan, pero </a:t>
            </a:r>
            <a:r>
              <a:rPr lang="es-ES" sz="2000" dirty="0" err="1" smtClean="0"/>
              <a:t>Funcion</a:t>
            </a:r>
            <a:r>
              <a:rPr lang="es-ES" sz="2000" dirty="0" smtClean="0"/>
              <a:t> Lineal  Creciente</a:t>
            </a:r>
          </a:p>
          <a:p>
            <a:pPr marL="457200" lvl="0" indent="-457200" algn="just"/>
            <a:r>
              <a:rPr lang="es-ES" sz="2000" dirty="0" smtClean="0"/>
              <a:t>	A 35°C los valores en general disminuyen Función Cuadrática Decreciente</a:t>
            </a:r>
          </a:p>
          <a:p>
            <a:pPr marL="457200" lvl="0" indent="-457200" algn="just"/>
            <a:r>
              <a:rPr lang="es-ES" sz="2000" dirty="0" smtClean="0"/>
              <a:t>	</a:t>
            </a:r>
          </a:p>
          <a:p>
            <a:pPr marL="457200" lvl="0" indent="-457200" algn="just"/>
            <a:r>
              <a:rPr lang="es-ES" sz="2000" dirty="0" smtClean="0"/>
              <a:t>	Por lo que podemos decir que a mayor temperatura el efecto de los aditivos mejoradores de adherencia es perjudicial en los ensayos de penetración</a:t>
            </a:r>
            <a:endParaRPr lang="es-EC" sz="2000" dirty="0" smtClean="0"/>
          </a:p>
          <a:p>
            <a:endParaRPr lang="es-EC"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9 Rectángulo"/>
          <p:cNvSpPr/>
          <p:nvPr/>
        </p:nvSpPr>
        <p:spPr>
          <a:xfrm>
            <a:off x="723900" y="1480457"/>
            <a:ext cx="10363200" cy="5293757"/>
          </a:xfrm>
          <a:prstGeom prst="rect">
            <a:avLst/>
          </a:prstGeom>
        </p:spPr>
        <p:txBody>
          <a:bodyPr wrap="square">
            <a:spAutoFit/>
          </a:bodyPr>
          <a:lstStyle/>
          <a:p>
            <a:pPr marL="355600" lvl="0" indent="-355600" algn="just">
              <a:buFont typeface="Wingdings" pitchFamily="2" charset="2"/>
              <a:buChar char="Ø"/>
            </a:pPr>
            <a:r>
              <a:rPr lang="es-ES" sz="2000" dirty="0" smtClean="0"/>
              <a:t>Índice de Penetración, </a:t>
            </a:r>
          </a:p>
          <a:p>
            <a:pPr marL="355600" lvl="0" indent="-355600" algn="just"/>
            <a:r>
              <a:rPr lang="es-ES" sz="2000" dirty="0" smtClean="0"/>
              <a:t>	A y B le confieren un dramático aumento en comparación del valor inicial, con valores porcentuales similares, fluctuantes entre 148,35% y el 302,38%, </a:t>
            </a:r>
          </a:p>
          <a:p>
            <a:pPr marL="355600" lvl="0" indent="-355600" algn="just"/>
            <a:r>
              <a:rPr lang="es-ES" sz="2000" dirty="0" smtClean="0"/>
              <a:t>	En C los valores mejoran en valores desde el 42,68% hasta el 120,39%</a:t>
            </a:r>
          </a:p>
          <a:p>
            <a:pPr marL="355600" lvl="0" indent="-355600" algn="just"/>
            <a:endParaRPr lang="es-ES" sz="2000" dirty="0" smtClean="0"/>
          </a:p>
          <a:p>
            <a:pPr marL="355600" indent="-355600" algn="just"/>
            <a:r>
              <a:rPr lang="es-ES" sz="2000" dirty="0" smtClean="0"/>
              <a:t>	Esencialmente estos mejoran las características de elasticidad del asfalto, a más que reducen su susceptibilidad a la temperatura; en lo que respecta al aditivo </a:t>
            </a:r>
          </a:p>
          <a:p>
            <a:pPr marL="355600" lvl="0" indent="-355600" algn="just"/>
            <a:r>
              <a:rPr lang="es-ES" sz="2000" dirty="0" smtClean="0"/>
              <a:t>	las muestras cumplen con la especificación del MTOP</a:t>
            </a:r>
          </a:p>
          <a:p>
            <a:pPr marL="355600" lvl="0" indent="-355600" algn="just"/>
            <a:endParaRPr lang="es-ES" sz="2000" dirty="0" smtClean="0"/>
          </a:p>
          <a:p>
            <a:pPr marL="457200" indent="-457200" algn="just">
              <a:buFont typeface="Wingdings" pitchFamily="2" charset="2"/>
              <a:buChar char="Ø"/>
            </a:pPr>
            <a:r>
              <a:rPr lang="es-ES" sz="2000" dirty="0" smtClean="0"/>
              <a:t>Estabilidad </a:t>
            </a:r>
          </a:p>
          <a:p>
            <a:pPr marL="457200" indent="-457200" algn="just"/>
            <a:r>
              <a:rPr lang="es-ES" sz="2000" dirty="0" smtClean="0"/>
              <a:t>	Para el caso de Pintag </a:t>
            </a:r>
          </a:p>
          <a:p>
            <a:pPr marL="457200" indent="-457200" algn="just"/>
            <a:r>
              <a:rPr lang="es-ES" sz="2000" dirty="0" smtClean="0"/>
              <a:t>	A y B aumenta entre 2,9%  y 19,1%, Para C el aumento es de hasta un 36%</a:t>
            </a:r>
          </a:p>
          <a:p>
            <a:pPr marL="457200" indent="-457200" algn="just"/>
            <a:r>
              <a:rPr lang="es-ES" sz="2000" dirty="0" smtClean="0"/>
              <a:t>	Para Guayllabamba el aumento es mayor existiendo un comportamiento similar entre los tres aditivos, teniendo un aumento máximo de un 54,7%.</a:t>
            </a:r>
          </a:p>
          <a:p>
            <a:pPr marL="457200" indent="-457200" algn="just"/>
            <a:r>
              <a:rPr lang="es-ES" sz="2000" dirty="0" smtClean="0"/>
              <a:t>	De tal modo los Aditivos favorecen en una medida apreciable el aumento del valor de la estabilidad en los concretos asfálticos</a:t>
            </a:r>
            <a:endParaRPr lang="es-EC" sz="2000" dirty="0" smtClean="0"/>
          </a:p>
          <a:p>
            <a:pPr marL="457200" lvl="0" indent="-457200" algn="just">
              <a:buFont typeface="Wingdings" pitchFamily="2" charset="2"/>
              <a:buChar char="Ø"/>
            </a:pPr>
            <a:endParaRPr lang="es-EC"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9 Rectángulo"/>
          <p:cNvSpPr/>
          <p:nvPr/>
        </p:nvSpPr>
        <p:spPr>
          <a:xfrm>
            <a:off x="723900" y="1480456"/>
            <a:ext cx="10363200" cy="3785652"/>
          </a:xfrm>
          <a:prstGeom prst="rect">
            <a:avLst/>
          </a:prstGeom>
        </p:spPr>
        <p:txBody>
          <a:bodyPr wrap="square">
            <a:spAutoFit/>
          </a:bodyPr>
          <a:lstStyle/>
          <a:p>
            <a:pPr marL="355600" lvl="0" indent="-355600" algn="just">
              <a:buFont typeface="Wingdings" pitchFamily="2" charset="2"/>
              <a:buChar char="Ø"/>
            </a:pPr>
            <a:r>
              <a:rPr lang="es-ES" sz="2000" dirty="0" smtClean="0"/>
              <a:t>Flujo </a:t>
            </a:r>
          </a:p>
          <a:p>
            <a:pPr marL="355600" lvl="0" indent="-355600" algn="just"/>
            <a:r>
              <a:rPr lang="es-ES" sz="2000" dirty="0" smtClean="0"/>
              <a:t>	Comportamiento de decremento en comparación del valor inicial, los resultados para las dos canteras son semejantes, incluyendo valores desde 0,87% hasta un 30,22%</a:t>
            </a:r>
          </a:p>
          <a:p>
            <a:pPr marL="355600" lvl="0" indent="-355600" algn="just"/>
            <a:endParaRPr lang="es-ES" sz="2000" dirty="0" smtClean="0"/>
          </a:p>
          <a:p>
            <a:pPr marL="355600" lvl="0" indent="-355600" algn="just"/>
            <a:r>
              <a:rPr lang="es-ES" sz="2000" dirty="0" smtClean="0"/>
              <a:t>	A todo esto, se debe pormenorizar el análisis del comportamiento para cada caso específico, puesto que en el análisis de Pintag, el valor inicial sobrepasa el requerimiento de la norma, luego de </a:t>
            </a:r>
            <a:r>
              <a:rPr lang="es-ES" sz="2000" dirty="0" err="1" smtClean="0"/>
              <a:t>aditivar</a:t>
            </a:r>
            <a:r>
              <a:rPr lang="es-ES" sz="2000" dirty="0" smtClean="0"/>
              <a:t> el asfalto los valores disminuyen ubicándose dentro de la Norma lo cual Beneficia su uso indistintamente de los valores obtenidos; empero en el caso de Guayllabamba absolutamente todos los resultados alcanzados cumplen con la Norma, así pues el análisis para este caso se enfocaría en considerar ajustar los valores lo más cerca de la media de la Norma Requerida «que sería lo ideal». Está claro, que éstos productos efectivamente disminuyen el valor del Flujo en el concreto asfáltico</a:t>
            </a:r>
            <a:endParaRPr lang="es-EC" sz="2000"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9 Rectángulo"/>
          <p:cNvSpPr/>
          <p:nvPr/>
        </p:nvSpPr>
        <p:spPr>
          <a:xfrm>
            <a:off x="723900" y="1480456"/>
            <a:ext cx="10363200" cy="4093428"/>
          </a:xfrm>
          <a:prstGeom prst="rect">
            <a:avLst/>
          </a:prstGeom>
        </p:spPr>
        <p:txBody>
          <a:bodyPr wrap="square">
            <a:spAutoFit/>
          </a:bodyPr>
          <a:lstStyle/>
          <a:p>
            <a:pPr marL="355600" lvl="0" indent="-355600" algn="just">
              <a:buFont typeface="Wingdings" pitchFamily="2" charset="2"/>
              <a:buChar char="Ø"/>
            </a:pPr>
            <a:r>
              <a:rPr lang="es-ES" sz="2000" dirty="0" smtClean="0"/>
              <a:t>Al someter las muestras al ensayo de Peladura ASTM D-3625 todas pasaron satisfactoriamente la comparación visual</a:t>
            </a:r>
          </a:p>
          <a:p>
            <a:pPr marL="355600" lvl="0" indent="-355600" algn="just">
              <a:buFont typeface="Wingdings" pitchFamily="2" charset="2"/>
              <a:buChar char="Ø"/>
            </a:pPr>
            <a:endParaRPr lang="es-ES" sz="2000" dirty="0" smtClean="0"/>
          </a:p>
          <a:p>
            <a:pPr marL="355600" lvl="0" indent="-355600" algn="just">
              <a:buFont typeface="Wingdings" pitchFamily="2" charset="2"/>
              <a:buChar char="Ø"/>
            </a:pPr>
            <a:r>
              <a:rPr lang="es-ES" sz="2000" dirty="0" smtClean="0"/>
              <a:t>Por el contrario, en la prueba de Peladura Modificada Propuesta, para Pintag en los casos de los Aditivos A y B presentan mejoras de su comportamiento, especialmente en las concentraciones más bajas, para C se aprecia mejora solo para las concentraciones inicial y final. En Guayllabamba los resultados evidencian disminución en el desempeño de las muestras, en A y B la afección es relativamente similar para las tres concentraciones, sin embargo en C contrariamente a lo esperado la disminución al desempeño es inversamente proporcional al contenido de aditivo, observándose adicionalmente una suerte de “meteorización o cristalización” del asfalto conforme pasa el tiempo luego de los ensayos, tanto para el caso de Guayllabamba como para Pintag, no así en el asfalto de las pruebas de los Aditivos A y B</a:t>
            </a:r>
            <a:endParaRPr lang="es-EC" sz="2000" dirty="0"/>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7" name="6 Rectángulo"/>
          <p:cNvSpPr/>
          <p:nvPr/>
        </p:nvSpPr>
        <p:spPr>
          <a:xfrm>
            <a:off x="1543209" y="3343480"/>
            <a:ext cx="9067162"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GRACIAS POR SU ATENCIÓN</a:t>
            </a:r>
            <a:endParaRPr lang="es-ES" sz="5400" b="1" cap="none"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1 Título"/>
          <p:cNvSpPr txBox="1">
            <a:spLocks/>
          </p:cNvSpPr>
          <p:nvPr/>
        </p:nvSpPr>
        <p:spPr>
          <a:xfrm>
            <a:off x="0" y="1451429"/>
            <a:ext cx="12192000" cy="49711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GRAVEDAD ESPECÍFICA DE AGREGADOS (ASTM C127, ASTM C128)</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9 Marcador de contenido"/>
          <p:cNvPicPr>
            <a:picLocks/>
          </p:cNvPicPr>
          <p:nvPr/>
        </p:nvPicPr>
        <p:blipFill>
          <a:blip r:embed="rId5" cstate="print"/>
          <a:srcRect l="53170"/>
          <a:stretch>
            <a:fillRect/>
          </a:stretch>
        </p:blipFill>
        <p:spPr bwMode="auto">
          <a:xfrm>
            <a:off x="6279099" y="2441121"/>
            <a:ext cx="4951621" cy="3161393"/>
          </a:xfrm>
          <a:prstGeom prst="rect">
            <a:avLst/>
          </a:prstGeom>
          <a:noFill/>
          <a:ln w="9525">
            <a:noFill/>
            <a:miter lim="800000"/>
            <a:headEnd/>
            <a:tailEnd/>
          </a:ln>
        </p:spPr>
      </p:pic>
      <p:pic>
        <p:nvPicPr>
          <p:cNvPr id="16" name="9 Marcador de contenido"/>
          <p:cNvPicPr>
            <a:picLocks/>
          </p:cNvPicPr>
          <p:nvPr/>
        </p:nvPicPr>
        <p:blipFill>
          <a:blip r:embed="rId5" cstate="print"/>
          <a:srcRect r="53141"/>
          <a:stretch>
            <a:fillRect/>
          </a:stretch>
        </p:blipFill>
        <p:spPr bwMode="auto">
          <a:xfrm>
            <a:off x="798287" y="2442936"/>
            <a:ext cx="4954813" cy="3161393"/>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1" name="1 Título"/>
          <p:cNvSpPr txBox="1">
            <a:spLocks/>
          </p:cNvSpPr>
          <p:nvPr/>
        </p:nvSpPr>
        <p:spPr>
          <a:xfrm>
            <a:off x="0" y="1393372"/>
            <a:ext cx="11959771" cy="5651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EQUIVALENTES DE ARENA EN SUELOS Y AGREGADO FINO (</a:t>
            </a:r>
            <a:r>
              <a:rPr kumimoji="0" lang="es-ES" sz="2400" b="1" i="0" u="none" strike="noStrike" kern="1200" cap="none" spc="0" normalizeH="0" baseline="0" noProof="0" dirty="0" smtClean="0">
                <a:ln>
                  <a:noFill/>
                </a:ln>
                <a:solidFill>
                  <a:schemeClr val="tx1"/>
                </a:solidFill>
                <a:effectLst/>
                <a:uLnTx/>
                <a:uFillTx/>
                <a:latin typeface="+mj-lt"/>
                <a:ea typeface="+mj-ea"/>
                <a:cs typeface="+mj-cs"/>
              </a:rPr>
              <a:t>ASTM D2419)</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8 Marcador de contenido"/>
          <p:cNvPicPr>
            <a:picLocks/>
          </p:cNvPicPr>
          <p:nvPr/>
        </p:nvPicPr>
        <p:blipFill>
          <a:blip r:embed="rId5" cstate="print"/>
          <a:srcRect/>
          <a:stretch>
            <a:fillRect/>
          </a:stretch>
        </p:blipFill>
        <p:spPr bwMode="auto">
          <a:xfrm>
            <a:off x="3164114" y="2047423"/>
            <a:ext cx="5834743" cy="1726292"/>
          </a:xfrm>
          <a:prstGeom prst="rect">
            <a:avLst/>
          </a:prstGeom>
          <a:noFill/>
          <a:ln w="9525">
            <a:noFill/>
            <a:miter lim="800000"/>
            <a:headEnd/>
            <a:tailEnd/>
          </a:ln>
        </p:spPr>
      </p:pic>
      <p:sp>
        <p:nvSpPr>
          <p:cNvPr id="14" name="1 Título"/>
          <p:cNvSpPr txBox="1">
            <a:spLocks/>
          </p:cNvSpPr>
          <p:nvPr/>
        </p:nvSpPr>
        <p:spPr>
          <a:xfrm>
            <a:off x="1" y="4049485"/>
            <a:ext cx="12191999" cy="55063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ENSAYO DE ABRACIÓN (ASTM C131)</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8 Marcador de contenido"/>
          <p:cNvPicPr>
            <a:picLocks/>
          </p:cNvPicPr>
          <p:nvPr/>
        </p:nvPicPr>
        <p:blipFill>
          <a:blip r:embed="rId6" cstate="print"/>
          <a:srcRect/>
          <a:stretch>
            <a:fillRect/>
          </a:stretch>
        </p:blipFill>
        <p:spPr bwMode="auto">
          <a:xfrm>
            <a:off x="3193146" y="4789715"/>
            <a:ext cx="5863770" cy="1698171"/>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3" name="1 Título"/>
          <p:cNvSpPr txBox="1">
            <a:spLocks/>
          </p:cNvSpPr>
          <p:nvPr/>
        </p:nvSpPr>
        <p:spPr>
          <a:xfrm>
            <a:off x="0" y="1378856"/>
            <a:ext cx="12192000" cy="50709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latin typeface="+mj-lt"/>
                <a:ea typeface="+mj-ea"/>
                <a:cs typeface="+mj-cs"/>
              </a:rPr>
              <a:t>GRANULOMETRÍA  (ASTM C136)</a:t>
            </a: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10 Marcador de contenido"/>
          <p:cNvPicPr>
            <a:picLocks/>
          </p:cNvPicPr>
          <p:nvPr/>
        </p:nvPicPr>
        <p:blipFill>
          <a:blip r:embed="rId5" cstate="print"/>
          <a:srcRect/>
          <a:stretch>
            <a:fillRect/>
          </a:stretch>
        </p:blipFill>
        <p:spPr bwMode="auto">
          <a:xfrm>
            <a:off x="203199" y="2714174"/>
            <a:ext cx="5762172" cy="3614056"/>
          </a:xfrm>
          <a:prstGeom prst="rect">
            <a:avLst/>
          </a:prstGeom>
          <a:noFill/>
          <a:ln w="9525">
            <a:noFill/>
            <a:miter lim="800000"/>
            <a:headEnd/>
            <a:tailEnd/>
          </a:ln>
        </p:spPr>
      </p:pic>
      <p:pic>
        <p:nvPicPr>
          <p:cNvPr id="17" name="16 Imagen"/>
          <p:cNvPicPr/>
          <p:nvPr/>
        </p:nvPicPr>
        <p:blipFill>
          <a:blip r:embed="rId6" cstate="print"/>
          <a:srcRect/>
          <a:stretch>
            <a:fillRect/>
          </a:stretch>
        </p:blipFill>
        <p:spPr bwMode="auto">
          <a:xfrm>
            <a:off x="6271187" y="2729204"/>
            <a:ext cx="5746641" cy="3601181"/>
          </a:xfrm>
          <a:prstGeom prst="rect">
            <a:avLst/>
          </a:prstGeom>
          <a:noFill/>
          <a:ln w="9525">
            <a:noFill/>
            <a:miter lim="800000"/>
            <a:headEnd/>
            <a:tailEnd/>
          </a:ln>
        </p:spPr>
      </p:pic>
      <p:sp>
        <p:nvSpPr>
          <p:cNvPr id="18" name="1 Título"/>
          <p:cNvSpPr txBox="1">
            <a:spLocks/>
          </p:cNvSpPr>
          <p:nvPr/>
        </p:nvSpPr>
        <p:spPr>
          <a:xfrm>
            <a:off x="0" y="1937655"/>
            <a:ext cx="12192000" cy="50709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C" sz="2000" b="1" dirty="0" smtClean="0">
                <a:latin typeface="+mj-lt"/>
                <a:ea typeface="+mj-ea"/>
                <a:cs typeface="+mj-cs"/>
              </a:rPr>
              <a:t>CANTERA DE PINTAG</a:t>
            </a:r>
            <a:endParaRPr kumimoji="0" lang="es-EC"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sp>
        <p:nvSpPr>
          <p:cNvPr id="10" name="2 Marcador de contenido"/>
          <p:cNvSpPr txBox="1">
            <a:spLocks/>
          </p:cNvSpPr>
          <p:nvPr/>
        </p:nvSpPr>
        <p:spPr>
          <a:xfrm>
            <a:off x="1161142" y="1457779"/>
            <a:ext cx="9710057" cy="719364"/>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C" sz="2000" b="1" i="0" u="none" strike="noStrike" kern="1200" cap="none" spc="0" normalizeH="0" baseline="0" noProof="0" dirty="0" smtClean="0">
                <a:ln>
                  <a:noFill/>
                </a:ln>
                <a:solidFill>
                  <a:schemeClr val="tx1"/>
                </a:solidFill>
                <a:effectLst/>
                <a:uLnTx/>
                <a:uFillTx/>
                <a:latin typeface="+mn-lt"/>
                <a:ea typeface="+mn-ea"/>
                <a:cs typeface="+mn-cs"/>
              </a:rPr>
              <a:t>Para la selección de la mezcla de áridos de Pintag se llegó a determinar una mezcla de 70% de arena y un 30% de grava.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8 Marcador de contenido"/>
          <p:cNvPicPr>
            <a:picLocks/>
          </p:cNvPicPr>
          <p:nvPr/>
        </p:nvPicPr>
        <p:blipFill>
          <a:blip r:embed="rId5" cstate="print"/>
          <a:srcRect/>
          <a:stretch>
            <a:fillRect/>
          </a:stretch>
        </p:blipFill>
        <p:spPr bwMode="auto">
          <a:xfrm>
            <a:off x="1973944" y="2192564"/>
            <a:ext cx="8186056" cy="4396922"/>
          </a:xfrm>
          <a:prstGeom prst="rect">
            <a:avLst/>
          </a:prstGeom>
          <a:noFill/>
          <a:ln w="9525">
            <a:noFill/>
            <a:miter lim="800000"/>
            <a:headEnd/>
            <a:tailEnd/>
          </a:ln>
        </p:spPr>
      </p:pic>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90542" y="1348716"/>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a:off x="411192" y="6672771"/>
            <a:ext cx="11520000" cy="0"/>
          </a:xfrm>
          <a:prstGeom prst="line">
            <a:avLst/>
          </a:prstGeom>
          <a:ln w="3810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pic>
        <p:nvPicPr>
          <p:cNvPr id="8" name="Imagen 7"/>
          <p:cNvPicPr>
            <a:picLocks noChangeAspect="1"/>
          </p:cNvPicPr>
          <p:nvPr/>
        </p:nvPicPr>
        <p:blipFill>
          <a:blip r:embed="rId3" cstate="print"/>
          <a:stretch>
            <a:fillRect/>
          </a:stretch>
        </p:blipFill>
        <p:spPr>
          <a:xfrm>
            <a:off x="314654" y="165100"/>
            <a:ext cx="3514725" cy="1066800"/>
          </a:xfrm>
          <a:prstGeom prst="rect">
            <a:avLst/>
          </a:prstGeom>
        </p:spPr>
      </p:pic>
      <p:pic>
        <p:nvPicPr>
          <p:cNvPr id="9" name="Imagen 8"/>
          <p:cNvPicPr>
            <a:picLocks noChangeAspect="1"/>
          </p:cNvPicPr>
          <p:nvPr/>
        </p:nvPicPr>
        <p:blipFill rotWithShape="1">
          <a:blip r:embed="rId4" cstate="print"/>
          <a:srcRect t="11969"/>
          <a:stretch/>
        </p:blipFill>
        <p:spPr>
          <a:xfrm>
            <a:off x="10655000" y="152400"/>
            <a:ext cx="1123950" cy="1098432"/>
          </a:xfrm>
          <a:prstGeom prst="rect">
            <a:avLst/>
          </a:prstGeom>
        </p:spPr>
      </p:pic>
      <p:pic>
        <p:nvPicPr>
          <p:cNvPr id="10" name="8 Marcador de contenido"/>
          <p:cNvPicPr>
            <a:picLocks/>
          </p:cNvPicPr>
          <p:nvPr/>
        </p:nvPicPr>
        <p:blipFill>
          <a:blip r:embed="rId5" cstate="print"/>
          <a:srcRect/>
          <a:stretch>
            <a:fillRect/>
          </a:stretch>
        </p:blipFill>
        <p:spPr bwMode="auto">
          <a:xfrm>
            <a:off x="217714" y="2332038"/>
            <a:ext cx="5762171" cy="3568020"/>
          </a:xfrm>
          <a:prstGeom prst="rect">
            <a:avLst/>
          </a:prstGeom>
          <a:noFill/>
          <a:ln w="9525">
            <a:noFill/>
            <a:miter lim="800000"/>
            <a:headEnd/>
            <a:tailEnd/>
          </a:ln>
        </p:spPr>
      </p:pic>
      <p:pic>
        <p:nvPicPr>
          <p:cNvPr id="11" name="10 Imagen"/>
          <p:cNvPicPr/>
          <p:nvPr/>
        </p:nvPicPr>
        <p:blipFill>
          <a:blip r:embed="rId6" cstate="print"/>
          <a:srcRect/>
          <a:stretch>
            <a:fillRect/>
          </a:stretch>
        </p:blipFill>
        <p:spPr bwMode="auto">
          <a:xfrm>
            <a:off x="6183823" y="2365827"/>
            <a:ext cx="5746920" cy="3548743"/>
          </a:xfrm>
          <a:prstGeom prst="rect">
            <a:avLst/>
          </a:prstGeom>
          <a:noFill/>
          <a:ln w="9525">
            <a:noFill/>
            <a:miter lim="800000"/>
            <a:headEnd/>
            <a:tailEnd/>
          </a:ln>
        </p:spPr>
      </p:pic>
      <p:sp>
        <p:nvSpPr>
          <p:cNvPr id="12" name="1 Título"/>
          <p:cNvSpPr txBox="1">
            <a:spLocks/>
          </p:cNvSpPr>
          <p:nvPr/>
        </p:nvSpPr>
        <p:spPr>
          <a:xfrm>
            <a:off x="0" y="1400625"/>
            <a:ext cx="12192000" cy="50709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C" sz="2000" b="1" dirty="0" smtClean="0">
                <a:latin typeface="+mj-lt"/>
                <a:ea typeface="+mj-ea"/>
                <a:cs typeface="+mj-cs"/>
              </a:rPr>
              <a:t>CANTERA DE GUAYLLABAMBA</a:t>
            </a:r>
            <a:endParaRPr kumimoji="0" lang="es-EC"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600003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798</Words>
  <Application>Microsoft Office PowerPoint</Application>
  <PresentationFormat>Personalizado</PresentationFormat>
  <Paragraphs>155</Paragraphs>
  <Slides>48</Slides>
  <Notes>48</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Garcia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Byron León</dc:creator>
  <cp:lastModifiedBy>S@lv@dor</cp:lastModifiedBy>
  <cp:revision>86</cp:revision>
  <dcterms:created xsi:type="dcterms:W3CDTF">2013-09-20T16:55:36Z</dcterms:created>
  <dcterms:modified xsi:type="dcterms:W3CDTF">2014-01-27T17:35:03Z</dcterms:modified>
</cp:coreProperties>
</file>