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2" r:id="rId4"/>
    <p:sldId id="288" r:id="rId5"/>
    <p:sldId id="268" r:id="rId6"/>
    <p:sldId id="269" r:id="rId7"/>
    <p:sldId id="294" r:id="rId8"/>
    <p:sldId id="296" r:id="rId9"/>
    <p:sldId id="270" r:id="rId10"/>
    <p:sldId id="263" r:id="rId11"/>
    <p:sldId id="271" r:id="rId12"/>
    <p:sldId id="295" r:id="rId13"/>
    <p:sldId id="264" r:id="rId14"/>
    <p:sldId id="266" r:id="rId15"/>
    <p:sldId id="267" r:id="rId16"/>
    <p:sldId id="272" r:id="rId17"/>
    <p:sldId id="273" r:id="rId18"/>
    <p:sldId id="274" r:id="rId19"/>
    <p:sldId id="289" r:id="rId20"/>
    <p:sldId id="291" r:id="rId21"/>
    <p:sldId id="292" r:id="rId22"/>
    <p:sldId id="293" r:id="rId23"/>
    <p:sldId id="297" r:id="rId24"/>
    <p:sldId id="286" r:id="rId25"/>
    <p:sldId id="287"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D5FF"/>
    <a:srgbClr val="FF99FF"/>
    <a:srgbClr val="660033"/>
    <a:srgbClr val="00CC99"/>
    <a:srgbClr val="99FF99"/>
    <a:srgbClr val="CC66FF"/>
    <a:srgbClr val="FFCC66"/>
    <a:srgbClr val="00FF99"/>
    <a:srgbClr val="7E7E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1756" autoAdjust="0"/>
  </p:normalViewPr>
  <p:slideViewPr>
    <p:cSldViewPr>
      <p:cViewPr>
        <p:scale>
          <a:sx n="70" d="100"/>
          <a:sy n="70" d="100"/>
        </p:scale>
        <p:origin x="-570"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3CAD2-3C38-4427-AC4B-85F0A8EC21D5}" type="doc">
      <dgm:prSet loTypeId="urn:microsoft.com/office/officeart/2005/8/layout/pList2" loCatId="list" qsTypeId="urn:microsoft.com/office/officeart/2005/8/quickstyle/simple1" qsCatId="simple" csTypeId="urn:microsoft.com/office/officeart/2005/8/colors/accent2_1" csCatId="accent2" phldr="1"/>
      <dgm:spPr/>
    </dgm:pt>
    <dgm:pt modelId="{CDAB9309-3694-45DA-8273-4B6D627575F1}">
      <dgm:prSet phldrT="[Texto]"/>
      <dgm:spPr>
        <a:ln>
          <a:solidFill>
            <a:schemeClr val="accent6">
              <a:lumMod val="75000"/>
            </a:schemeClr>
          </a:solidFill>
        </a:ln>
      </dgm:spPr>
      <dgm:t>
        <a:bodyPr/>
        <a:lstStyle/>
        <a:p>
          <a:r>
            <a:rPr lang="es-MX" b="1" dirty="0" smtClean="0">
              <a:latin typeface="Cambria" pitchFamily="18" charset="0"/>
            </a:rPr>
            <a:t>I5 antes y después </a:t>
          </a:r>
          <a:r>
            <a:rPr lang="es-MX" b="1" dirty="0" err="1" smtClean="0">
              <a:latin typeface="Cambria" pitchFamily="18" charset="0"/>
            </a:rPr>
            <a:t>TART</a:t>
          </a:r>
          <a:r>
            <a:rPr lang="es-MX" b="1" dirty="0" smtClean="0">
              <a:latin typeface="Cambria" pitchFamily="18" charset="0"/>
            </a:rPr>
            <a:t> </a:t>
          </a:r>
        </a:p>
        <a:p>
          <a:r>
            <a:rPr lang="es-MX" b="0" dirty="0" smtClean="0">
              <a:latin typeface="Cambria" pitchFamily="18" charset="0"/>
            </a:rPr>
            <a:t>Microbiología Ambiental CEINCI.</a:t>
          </a:r>
        </a:p>
        <a:p>
          <a:r>
            <a:rPr lang="es-MX" b="0" dirty="0" smtClean="0">
              <a:latin typeface="Cambria" pitchFamily="18" charset="0"/>
            </a:rPr>
            <a:t> Activación. </a:t>
          </a:r>
        </a:p>
      </dgm:t>
    </dgm:pt>
    <dgm:pt modelId="{C864E808-F36F-459C-AF2A-F2FFC0247E39}" type="parTrans" cxnId="{EF3E8966-98E2-420B-BD3C-1B1A73EEEB9F}">
      <dgm:prSet/>
      <dgm:spPr/>
      <dgm:t>
        <a:bodyPr/>
        <a:lstStyle/>
        <a:p>
          <a:endParaRPr lang="es-MX">
            <a:latin typeface="Cambria" pitchFamily="18" charset="0"/>
          </a:endParaRPr>
        </a:p>
      </dgm:t>
    </dgm:pt>
    <dgm:pt modelId="{34C2629A-4BAC-4F3E-97D5-7F9A1A228284}" type="sibTrans" cxnId="{EF3E8966-98E2-420B-BD3C-1B1A73EEEB9F}">
      <dgm:prSet/>
      <dgm:spPr/>
      <dgm:t>
        <a:bodyPr/>
        <a:lstStyle/>
        <a:p>
          <a:endParaRPr lang="es-MX">
            <a:latin typeface="Cambria" pitchFamily="18" charset="0"/>
          </a:endParaRPr>
        </a:p>
      </dgm:t>
    </dgm:pt>
    <dgm:pt modelId="{0B019786-29A3-4C7D-8952-E321042CD18D}">
      <dgm:prSet phldrT="[Texto]"/>
      <dgm:spPr>
        <a:ln>
          <a:solidFill>
            <a:schemeClr val="accent6">
              <a:lumMod val="75000"/>
            </a:schemeClr>
          </a:solidFill>
        </a:ln>
      </dgm:spPr>
      <dgm:t>
        <a:bodyPr/>
        <a:lstStyle/>
        <a:p>
          <a:r>
            <a:rPr lang="es-MX" b="1" dirty="0" smtClean="0">
              <a:latin typeface="Cambria" pitchFamily="18" charset="0"/>
            </a:rPr>
            <a:t>Aislamiento colonias</a:t>
          </a:r>
        </a:p>
        <a:p>
          <a:r>
            <a:rPr lang="es-MX" b="0" dirty="0" err="1" smtClean="0">
              <a:latin typeface="Cambria" pitchFamily="18" charset="0"/>
            </a:rPr>
            <a:t>AN</a:t>
          </a:r>
          <a:r>
            <a:rPr lang="es-MX" b="0" dirty="0" smtClean="0">
              <a:latin typeface="Cambria" pitchFamily="18" charset="0"/>
            </a:rPr>
            <a:t>, PDA, </a:t>
          </a:r>
          <a:r>
            <a:rPr lang="es-MX" b="0" dirty="0" err="1" smtClean="0">
              <a:latin typeface="Cambria" pitchFamily="18" charset="0"/>
            </a:rPr>
            <a:t>MRS</a:t>
          </a:r>
          <a:r>
            <a:rPr lang="es-MX" b="0" dirty="0" smtClean="0">
              <a:latin typeface="Cambria" pitchFamily="18" charset="0"/>
            </a:rPr>
            <a:t>, MS.</a:t>
          </a:r>
          <a:endParaRPr lang="es-MX" b="0" dirty="0">
            <a:latin typeface="Cambria" pitchFamily="18" charset="0"/>
          </a:endParaRPr>
        </a:p>
      </dgm:t>
    </dgm:pt>
    <dgm:pt modelId="{6DB7647F-C37F-42EF-A9D0-3663A070F6FD}" type="parTrans" cxnId="{84220237-0F24-4477-A825-5CA821C740F1}">
      <dgm:prSet/>
      <dgm:spPr/>
      <dgm:t>
        <a:bodyPr/>
        <a:lstStyle/>
        <a:p>
          <a:endParaRPr lang="es-MX">
            <a:latin typeface="Cambria" pitchFamily="18" charset="0"/>
          </a:endParaRPr>
        </a:p>
      </dgm:t>
    </dgm:pt>
    <dgm:pt modelId="{533C24DD-7C71-45C9-B303-1A84B98358F7}" type="sibTrans" cxnId="{84220237-0F24-4477-A825-5CA821C740F1}">
      <dgm:prSet/>
      <dgm:spPr/>
      <dgm:t>
        <a:bodyPr/>
        <a:lstStyle/>
        <a:p>
          <a:endParaRPr lang="es-MX">
            <a:latin typeface="Cambria" pitchFamily="18" charset="0"/>
          </a:endParaRPr>
        </a:p>
      </dgm:t>
    </dgm:pt>
    <dgm:pt modelId="{5C850AA5-48A8-4859-8F76-79CC811335A2}">
      <dgm:prSet phldrT="[Texto]"/>
      <dgm:spPr>
        <a:ln>
          <a:solidFill>
            <a:schemeClr val="accent6">
              <a:lumMod val="75000"/>
            </a:schemeClr>
          </a:solidFill>
        </a:ln>
      </dgm:spPr>
      <dgm:t>
        <a:bodyPr/>
        <a:lstStyle/>
        <a:p>
          <a:r>
            <a:rPr lang="es-MX" b="1" dirty="0" smtClean="0">
              <a:latin typeface="Cambria" pitchFamily="18" charset="0"/>
            </a:rPr>
            <a:t>Cultivos puros</a:t>
          </a:r>
        </a:p>
        <a:p>
          <a:r>
            <a:rPr lang="es-MX" b="0" dirty="0" smtClean="0">
              <a:latin typeface="Cambria" pitchFamily="18" charset="0"/>
            </a:rPr>
            <a:t>características macroscópicas.</a:t>
          </a:r>
        </a:p>
      </dgm:t>
    </dgm:pt>
    <dgm:pt modelId="{5EC2B193-9ACF-4C62-9FDE-C9E7C2A925F4}" type="parTrans" cxnId="{7650C038-D732-4FEF-BB26-FAB4A71F8464}">
      <dgm:prSet/>
      <dgm:spPr/>
      <dgm:t>
        <a:bodyPr/>
        <a:lstStyle/>
        <a:p>
          <a:endParaRPr lang="es-MX"/>
        </a:p>
      </dgm:t>
    </dgm:pt>
    <dgm:pt modelId="{D1D10E40-EA39-4913-ADA7-3390555C4655}" type="sibTrans" cxnId="{7650C038-D732-4FEF-BB26-FAB4A71F8464}">
      <dgm:prSet/>
      <dgm:spPr/>
      <dgm:t>
        <a:bodyPr/>
        <a:lstStyle/>
        <a:p>
          <a:endParaRPr lang="es-MX"/>
        </a:p>
      </dgm:t>
    </dgm:pt>
    <dgm:pt modelId="{68801121-6D84-4324-8760-19DBC9452806}" type="pres">
      <dgm:prSet presAssocID="{F1D3CAD2-3C38-4427-AC4B-85F0A8EC21D5}" presName="Name0" presStyleCnt="0">
        <dgm:presLayoutVars>
          <dgm:dir/>
          <dgm:resizeHandles val="exact"/>
        </dgm:presLayoutVars>
      </dgm:prSet>
      <dgm:spPr/>
    </dgm:pt>
    <dgm:pt modelId="{B94A3414-D83D-48BC-8324-31D70D73A03E}" type="pres">
      <dgm:prSet presAssocID="{F1D3CAD2-3C38-4427-AC4B-85F0A8EC21D5}" presName="bkgdShp" presStyleLbl="alignAccFollowNode1" presStyleIdx="0" presStyleCnt="1" custScaleY="148588" custLinFactNeighborX="2043" custLinFactNeighborY="-18844"/>
      <dgm:spPr>
        <a:ln>
          <a:solidFill>
            <a:schemeClr val="accent6">
              <a:lumMod val="75000"/>
              <a:alpha val="90000"/>
            </a:schemeClr>
          </a:solidFill>
        </a:ln>
      </dgm:spPr>
    </dgm:pt>
    <dgm:pt modelId="{AA233AA5-EB1F-451A-A403-D90926335D87}" type="pres">
      <dgm:prSet presAssocID="{F1D3CAD2-3C38-4427-AC4B-85F0A8EC21D5}" presName="linComp" presStyleCnt="0"/>
      <dgm:spPr/>
    </dgm:pt>
    <dgm:pt modelId="{3CD1424B-3A58-4643-B8D1-730A76257D90}" type="pres">
      <dgm:prSet presAssocID="{CDAB9309-3694-45DA-8273-4B6D627575F1}" presName="compNode" presStyleCnt="0"/>
      <dgm:spPr/>
    </dgm:pt>
    <dgm:pt modelId="{2CDDE323-158B-46D5-8A3E-B882190C7932}" type="pres">
      <dgm:prSet presAssocID="{CDAB9309-3694-45DA-8273-4B6D627575F1}" presName="node" presStyleLbl="node1" presStyleIdx="0" presStyleCnt="3" custScaleY="78968" custLinFactNeighborX="-1842" custLinFactNeighborY="-13569">
        <dgm:presLayoutVars>
          <dgm:bulletEnabled val="1"/>
        </dgm:presLayoutVars>
      </dgm:prSet>
      <dgm:spPr/>
      <dgm:t>
        <a:bodyPr/>
        <a:lstStyle/>
        <a:p>
          <a:endParaRPr lang="es-MX"/>
        </a:p>
      </dgm:t>
    </dgm:pt>
    <dgm:pt modelId="{508ABA62-B8E2-4AA9-9132-ED206ED0FC5E}" type="pres">
      <dgm:prSet presAssocID="{CDAB9309-3694-45DA-8273-4B6D627575F1}" presName="invisiNode" presStyleLbl="node1" presStyleIdx="0" presStyleCnt="3"/>
      <dgm:spPr/>
    </dgm:pt>
    <dgm:pt modelId="{9185FC21-B76E-4D25-A4FE-44CCB48CBFE3}" type="pres">
      <dgm:prSet presAssocID="{CDAB9309-3694-45DA-8273-4B6D627575F1}" presName="imagNode" presStyleLbl="fgImgPlace1" presStyleIdx="0" presStyleCnt="3" custScaleY="128403" custLinFactNeighborX="-1842" custLinFactNeighborY="-19485"/>
      <dgm:spPr>
        <a:blipFill rotWithShape="0">
          <a:blip xmlns:r="http://schemas.openxmlformats.org/officeDocument/2006/relationships" r:embed="rId1">
            <a:lum contrast="20000"/>
          </a:blip>
          <a:stretch>
            <a:fillRect/>
          </a:stretch>
        </a:blipFill>
      </dgm:spPr>
    </dgm:pt>
    <dgm:pt modelId="{40DA0322-4312-4858-ADE3-E3286B7B9056}" type="pres">
      <dgm:prSet presAssocID="{34C2629A-4BAC-4F3E-97D5-7F9A1A228284}" presName="sibTrans" presStyleLbl="sibTrans2D1" presStyleIdx="0" presStyleCnt="0"/>
      <dgm:spPr/>
      <dgm:t>
        <a:bodyPr/>
        <a:lstStyle/>
        <a:p>
          <a:endParaRPr lang="es-MX"/>
        </a:p>
      </dgm:t>
    </dgm:pt>
    <dgm:pt modelId="{00EB48D7-E2C4-492A-A393-9E165D0D88FF}" type="pres">
      <dgm:prSet presAssocID="{0B019786-29A3-4C7D-8952-E321042CD18D}" presName="compNode" presStyleCnt="0"/>
      <dgm:spPr/>
    </dgm:pt>
    <dgm:pt modelId="{307178E8-FEF3-4F79-A0CB-35253F29C6CB}" type="pres">
      <dgm:prSet presAssocID="{0B019786-29A3-4C7D-8952-E321042CD18D}" presName="node" presStyleLbl="node1" presStyleIdx="1" presStyleCnt="3" custScaleY="75140" custLinFactNeighborX="-227" custLinFactNeighborY="-14205">
        <dgm:presLayoutVars>
          <dgm:bulletEnabled val="1"/>
        </dgm:presLayoutVars>
      </dgm:prSet>
      <dgm:spPr/>
      <dgm:t>
        <a:bodyPr/>
        <a:lstStyle/>
        <a:p>
          <a:endParaRPr lang="es-MX"/>
        </a:p>
      </dgm:t>
    </dgm:pt>
    <dgm:pt modelId="{5063BB37-FF34-4C85-840F-53C4CD647F04}" type="pres">
      <dgm:prSet presAssocID="{0B019786-29A3-4C7D-8952-E321042CD18D}" presName="invisiNode" presStyleLbl="node1" presStyleIdx="1" presStyleCnt="3"/>
      <dgm:spPr/>
    </dgm:pt>
    <dgm:pt modelId="{F7A1B904-C93F-4731-9ECA-A6B636B66662}" type="pres">
      <dgm:prSet presAssocID="{0B019786-29A3-4C7D-8952-E321042CD18D}" presName="imagNode" presStyleLbl="fgImgPlace1" presStyleIdx="1" presStyleCnt="3" custScaleX="101383" custScaleY="137873" custLinFactNeighborX="-227" custLinFactNeighborY="-16345"/>
      <dgm:spPr>
        <a:blipFill rotWithShape="0">
          <a:blip xmlns:r="http://schemas.openxmlformats.org/officeDocument/2006/relationships" r:embed="rId2">
            <a:lum bright="10000" contrast="10000"/>
          </a:blip>
          <a:stretch>
            <a:fillRect/>
          </a:stretch>
        </a:blipFill>
      </dgm:spPr>
    </dgm:pt>
    <dgm:pt modelId="{BE98FE4B-F397-4AC3-B841-F68F48D751EF}" type="pres">
      <dgm:prSet presAssocID="{533C24DD-7C71-45C9-B303-1A84B98358F7}" presName="sibTrans" presStyleLbl="sibTrans2D1" presStyleIdx="0" presStyleCnt="0"/>
      <dgm:spPr/>
      <dgm:t>
        <a:bodyPr/>
        <a:lstStyle/>
        <a:p>
          <a:endParaRPr lang="es-MX"/>
        </a:p>
      </dgm:t>
    </dgm:pt>
    <dgm:pt modelId="{53B7551C-1186-49C0-A2F0-1D1451AC8961}" type="pres">
      <dgm:prSet presAssocID="{5C850AA5-48A8-4859-8F76-79CC811335A2}" presName="compNode" presStyleCnt="0"/>
      <dgm:spPr/>
    </dgm:pt>
    <dgm:pt modelId="{D8CC51B8-BA11-4AAD-9F97-57CB7B48AF18}" type="pres">
      <dgm:prSet presAssocID="{5C850AA5-48A8-4859-8F76-79CC811335A2}" presName="node" presStyleLbl="node1" presStyleIdx="2" presStyleCnt="3" custScaleY="71167" custLinFactNeighborX="-1402" custLinFactNeighborY="-17999">
        <dgm:presLayoutVars>
          <dgm:bulletEnabled val="1"/>
        </dgm:presLayoutVars>
      </dgm:prSet>
      <dgm:spPr/>
      <dgm:t>
        <a:bodyPr/>
        <a:lstStyle/>
        <a:p>
          <a:endParaRPr lang="es-MX"/>
        </a:p>
      </dgm:t>
    </dgm:pt>
    <dgm:pt modelId="{04133098-BCEE-4A14-9B1B-10156408A4FC}" type="pres">
      <dgm:prSet presAssocID="{5C850AA5-48A8-4859-8F76-79CC811335A2}" presName="invisiNode" presStyleLbl="node1" presStyleIdx="2" presStyleCnt="3"/>
      <dgm:spPr/>
    </dgm:pt>
    <dgm:pt modelId="{3F68021A-D0A9-4AC1-A446-5F290B4B1D68}" type="pres">
      <dgm:prSet presAssocID="{5C850AA5-48A8-4859-8F76-79CC811335A2}" presName="imagNode" presStyleLbl="fgImgPlace1" presStyleIdx="2" presStyleCnt="3" custScaleY="138274" custLinFactNeighborX="-1818" custLinFactNeighborY="-18277"/>
      <dgm:spPr>
        <a:blipFill rotWithShape="0">
          <a:blip xmlns:r="http://schemas.openxmlformats.org/officeDocument/2006/relationships" r:embed="rId3">
            <a:lum bright="10000" contrast="10000"/>
          </a:blip>
          <a:stretch>
            <a:fillRect/>
          </a:stretch>
        </a:blipFill>
      </dgm:spPr>
    </dgm:pt>
  </dgm:ptLst>
  <dgm:cxnLst>
    <dgm:cxn modelId="{1576BCAA-9A11-4D08-9931-1F85AAAF37AE}" type="presOf" srcId="{533C24DD-7C71-45C9-B303-1A84B98358F7}" destId="{BE98FE4B-F397-4AC3-B841-F68F48D751EF}" srcOrd="0" destOrd="0" presId="urn:microsoft.com/office/officeart/2005/8/layout/pList2"/>
    <dgm:cxn modelId="{F6D7D264-4045-4C43-8D5E-6ADBCA901EED}" type="presOf" srcId="{F1D3CAD2-3C38-4427-AC4B-85F0A8EC21D5}" destId="{68801121-6D84-4324-8760-19DBC9452806}" srcOrd="0" destOrd="0" presId="urn:microsoft.com/office/officeart/2005/8/layout/pList2"/>
    <dgm:cxn modelId="{74B34DE0-01C7-49BD-A348-27AB0499A081}" type="presOf" srcId="{34C2629A-4BAC-4F3E-97D5-7F9A1A228284}" destId="{40DA0322-4312-4858-ADE3-E3286B7B9056}" srcOrd="0" destOrd="0" presId="urn:microsoft.com/office/officeart/2005/8/layout/pList2"/>
    <dgm:cxn modelId="{10B4FAF3-8BE7-4C2A-A7B4-BC63D9310BEE}" type="presOf" srcId="{CDAB9309-3694-45DA-8273-4B6D627575F1}" destId="{2CDDE323-158B-46D5-8A3E-B882190C7932}" srcOrd="0" destOrd="0" presId="urn:microsoft.com/office/officeart/2005/8/layout/pList2"/>
    <dgm:cxn modelId="{84220237-0F24-4477-A825-5CA821C740F1}" srcId="{F1D3CAD2-3C38-4427-AC4B-85F0A8EC21D5}" destId="{0B019786-29A3-4C7D-8952-E321042CD18D}" srcOrd="1" destOrd="0" parTransId="{6DB7647F-C37F-42EF-A9D0-3663A070F6FD}" sibTransId="{533C24DD-7C71-45C9-B303-1A84B98358F7}"/>
    <dgm:cxn modelId="{7650C038-D732-4FEF-BB26-FAB4A71F8464}" srcId="{F1D3CAD2-3C38-4427-AC4B-85F0A8EC21D5}" destId="{5C850AA5-48A8-4859-8F76-79CC811335A2}" srcOrd="2" destOrd="0" parTransId="{5EC2B193-9ACF-4C62-9FDE-C9E7C2A925F4}" sibTransId="{D1D10E40-EA39-4913-ADA7-3390555C4655}"/>
    <dgm:cxn modelId="{EF3E8966-98E2-420B-BD3C-1B1A73EEEB9F}" srcId="{F1D3CAD2-3C38-4427-AC4B-85F0A8EC21D5}" destId="{CDAB9309-3694-45DA-8273-4B6D627575F1}" srcOrd="0" destOrd="0" parTransId="{C864E808-F36F-459C-AF2A-F2FFC0247E39}" sibTransId="{34C2629A-4BAC-4F3E-97D5-7F9A1A228284}"/>
    <dgm:cxn modelId="{482AAFFD-D752-457B-8374-3D987C6DC55D}" type="presOf" srcId="{5C850AA5-48A8-4859-8F76-79CC811335A2}" destId="{D8CC51B8-BA11-4AAD-9F97-57CB7B48AF18}" srcOrd="0" destOrd="0" presId="urn:microsoft.com/office/officeart/2005/8/layout/pList2"/>
    <dgm:cxn modelId="{2700D1C0-504C-461F-A1E7-E6E2C15A2A12}" type="presOf" srcId="{0B019786-29A3-4C7D-8952-E321042CD18D}" destId="{307178E8-FEF3-4F79-A0CB-35253F29C6CB}" srcOrd="0" destOrd="0" presId="urn:microsoft.com/office/officeart/2005/8/layout/pList2"/>
    <dgm:cxn modelId="{99C71EFE-BC63-4E89-988E-C99034EFA460}" type="presParOf" srcId="{68801121-6D84-4324-8760-19DBC9452806}" destId="{B94A3414-D83D-48BC-8324-31D70D73A03E}" srcOrd="0" destOrd="0" presId="urn:microsoft.com/office/officeart/2005/8/layout/pList2"/>
    <dgm:cxn modelId="{80EE6AE7-CCB1-432E-9DEC-0B400E384DA8}" type="presParOf" srcId="{68801121-6D84-4324-8760-19DBC9452806}" destId="{AA233AA5-EB1F-451A-A403-D90926335D87}" srcOrd="1" destOrd="0" presId="urn:microsoft.com/office/officeart/2005/8/layout/pList2"/>
    <dgm:cxn modelId="{9640378A-BF05-45F3-A60F-AADE16ECB461}" type="presParOf" srcId="{AA233AA5-EB1F-451A-A403-D90926335D87}" destId="{3CD1424B-3A58-4643-B8D1-730A76257D90}" srcOrd="0" destOrd="0" presId="urn:microsoft.com/office/officeart/2005/8/layout/pList2"/>
    <dgm:cxn modelId="{70D28711-0F9E-43CF-8CFD-9658032FCF6C}" type="presParOf" srcId="{3CD1424B-3A58-4643-B8D1-730A76257D90}" destId="{2CDDE323-158B-46D5-8A3E-B882190C7932}" srcOrd="0" destOrd="0" presId="urn:microsoft.com/office/officeart/2005/8/layout/pList2"/>
    <dgm:cxn modelId="{BB092DBB-7F5A-4CE6-96F6-52AE2F83A426}" type="presParOf" srcId="{3CD1424B-3A58-4643-B8D1-730A76257D90}" destId="{508ABA62-B8E2-4AA9-9132-ED206ED0FC5E}" srcOrd="1" destOrd="0" presId="urn:microsoft.com/office/officeart/2005/8/layout/pList2"/>
    <dgm:cxn modelId="{4DAB0FA2-1849-41FD-B92E-E23333EEE1BA}" type="presParOf" srcId="{3CD1424B-3A58-4643-B8D1-730A76257D90}" destId="{9185FC21-B76E-4D25-A4FE-44CCB48CBFE3}" srcOrd="2" destOrd="0" presId="urn:microsoft.com/office/officeart/2005/8/layout/pList2"/>
    <dgm:cxn modelId="{2A812F73-C402-427E-9277-517B554D9F3A}" type="presParOf" srcId="{AA233AA5-EB1F-451A-A403-D90926335D87}" destId="{40DA0322-4312-4858-ADE3-E3286B7B9056}" srcOrd="1" destOrd="0" presId="urn:microsoft.com/office/officeart/2005/8/layout/pList2"/>
    <dgm:cxn modelId="{29AF90BC-A4F0-4497-8855-933E5E8A6964}" type="presParOf" srcId="{AA233AA5-EB1F-451A-A403-D90926335D87}" destId="{00EB48D7-E2C4-492A-A393-9E165D0D88FF}" srcOrd="2" destOrd="0" presId="urn:microsoft.com/office/officeart/2005/8/layout/pList2"/>
    <dgm:cxn modelId="{68D88C1B-6AF5-4743-88F4-B11980BEF181}" type="presParOf" srcId="{00EB48D7-E2C4-492A-A393-9E165D0D88FF}" destId="{307178E8-FEF3-4F79-A0CB-35253F29C6CB}" srcOrd="0" destOrd="0" presId="urn:microsoft.com/office/officeart/2005/8/layout/pList2"/>
    <dgm:cxn modelId="{FAF308A8-3909-41BC-AB97-0EE50C67DCA7}" type="presParOf" srcId="{00EB48D7-E2C4-492A-A393-9E165D0D88FF}" destId="{5063BB37-FF34-4C85-840F-53C4CD647F04}" srcOrd="1" destOrd="0" presId="urn:microsoft.com/office/officeart/2005/8/layout/pList2"/>
    <dgm:cxn modelId="{6F71E429-C3AE-46A6-A6D1-560AC616C19A}" type="presParOf" srcId="{00EB48D7-E2C4-492A-A393-9E165D0D88FF}" destId="{F7A1B904-C93F-4731-9ECA-A6B636B66662}" srcOrd="2" destOrd="0" presId="urn:microsoft.com/office/officeart/2005/8/layout/pList2"/>
    <dgm:cxn modelId="{6A329CFF-7E08-4054-818F-564A371362C1}" type="presParOf" srcId="{AA233AA5-EB1F-451A-A403-D90926335D87}" destId="{BE98FE4B-F397-4AC3-B841-F68F48D751EF}" srcOrd="3" destOrd="0" presId="urn:microsoft.com/office/officeart/2005/8/layout/pList2"/>
    <dgm:cxn modelId="{4C7EB4FB-0E87-4401-A0DF-CEDF7D5DDC1B}" type="presParOf" srcId="{AA233AA5-EB1F-451A-A403-D90926335D87}" destId="{53B7551C-1186-49C0-A2F0-1D1451AC8961}" srcOrd="4" destOrd="0" presId="urn:microsoft.com/office/officeart/2005/8/layout/pList2"/>
    <dgm:cxn modelId="{21313E83-60F3-4A16-B8A8-D78D5E8A7B12}" type="presParOf" srcId="{53B7551C-1186-49C0-A2F0-1D1451AC8961}" destId="{D8CC51B8-BA11-4AAD-9F97-57CB7B48AF18}" srcOrd="0" destOrd="0" presId="urn:microsoft.com/office/officeart/2005/8/layout/pList2"/>
    <dgm:cxn modelId="{9BBAE986-E4F2-43F6-B3FC-A55DBD0A5DDC}" type="presParOf" srcId="{53B7551C-1186-49C0-A2F0-1D1451AC8961}" destId="{04133098-BCEE-4A14-9B1B-10156408A4FC}" srcOrd="1" destOrd="0" presId="urn:microsoft.com/office/officeart/2005/8/layout/pList2"/>
    <dgm:cxn modelId="{FAC16395-9691-44CD-A390-ED088ABA52AE}" type="presParOf" srcId="{53B7551C-1186-49C0-A2F0-1D1451AC8961}" destId="{3F68021A-D0A9-4AC1-A446-5F290B4B1D68}" srcOrd="2" destOrd="0" presId="urn:microsoft.com/office/officeart/2005/8/layout/pList2"/>
  </dgm:cxnLst>
  <dgm:bg/>
  <dgm:whole>
    <a:ln>
      <a:solidFill>
        <a:schemeClr val="accent6">
          <a:lumMod val="7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3CAD2-3C38-4427-AC4B-85F0A8EC21D5}" type="doc">
      <dgm:prSet loTypeId="urn:microsoft.com/office/officeart/2005/8/layout/pList2" loCatId="list" qsTypeId="urn:microsoft.com/office/officeart/2005/8/quickstyle/simple1" qsCatId="simple" csTypeId="urn:microsoft.com/office/officeart/2005/8/colors/accent2_1" csCatId="accent2" phldr="1"/>
      <dgm:spPr/>
    </dgm:pt>
    <dgm:pt modelId="{CDAB9309-3694-45DA-8273-4B6D627575F1}">
      <dgm:prSet phldrT="[Texto]"/>
      <dgm:spPr>
        <a:ln>
          <a:solidFill>
            <a:schemeClr val="accent6">
              <a:lumMod val="75000"/>
            </a:schemeClr>
          </a:solidFill>
        </a:ln>
      </dgm:spPr>
      <dgm:t>
        <a:bodyPr/>
        <a:lstStyle/>
        <a:p>
          <a:r>
            <a:rPr lang="es-MX" b="1" dirty="0" smtClean="0">
              <a:latin typeface="Cambria" pitchFamily="18" charset="0"/>
            </a:rPr>
            <a:t>Morfología celular</a:t>
          </a:r>
        </a:p>
        <a:p>
          <a:r>
            <a:rPr lang="es-MX" b="0" dirty="0" smtClean="0">
              <a:latin typeface="Cambria" pitchFamily="18" charset="0"/>
            </a:rPr>
            <a:t>tinción Gram.</a:t>
          </a:r>
        </a:p>
      </dgm:t>
    </dgm:pt>
    <dgm:pt modelId="{C864E808-F36F-459C-AF2A-F2FFC0247E39}" type="parTrans" cxnId="{EF3E8966-98E2-420B-BD3C-1B1A73EEEB9F}">
      <dgm:prSet/>
      <dgm:spPr/>
      <dgm:t>
        <a:bodyPr/>
        <a:lstStyle/>
        <a:p>
          <a:endParaRPr lang="es-MX">
            <a:latin typeface="Cambria" pitchFamily="18" charset="0"/>
          </a:endParaRPr>
        </a:p>
      </dgm:t>
    </dgm:pt>
    <dgm:pt modelId="{34C2629A-4BAC-4F3E-97D5-7F9A1A228284}" type="sibTrans" cxnId="{EF3E8966-98E2-420B-BD3C-1B1A73EEEB9F}">
      <dgm:prSet/>
      <dgm:spPr/>
      <dgm:t>
        <a:bodyPr/>
        <a:lstStyle/>
        <a:p>
          <a:endParaRPr lang="es-MX">
            <a:latin typeface="Cambria" pitchFamily="18" charset="0"/>
          </a:endParaRPr>
        </a:p>
      </dgm:t>
    </dgm:pt>
    <dgm:pt modelId="{0B019786-29A3-4C7D-8952-E321042CD18D}">
      <dgm:prSet phldrT="[Texto]" custT="1"/>
      <dgm:spPr>
        <a:ln>
          <a:solidFill>
            <a:schemeClr val="accent6">
              <a:lumMod val="75000"/>
            </a:schemeClr>
          </a:solidFill>
        </a:ln>
      </dgm:spPr>
      <dgm:t>
        <a:bodyPr/>
        <a:lstStyle/>
        <a:p>
          <a:r>
            <a:rPr lang="es-MX" sz="2500" b="1" dirty="0" smtClean="0">
              <a:latin typeface="Cambria" pitchFamily="18" charset="0"/>
            </a:rPr>
            <a:t>Análisis bioquímico</a:t>
          </a:r>
        </a:p>
        <a:p>
          <a:r>
            <a:rPr lang="es-MX" sz="2400" b="0" dirty="0" smtClean="0">
              <a:latin typeface="Cambria" pitchFamily="18" charset="0"/>
            </a:rPr>
            <a:t>claves bibliográficas.</a:t>
          </a:r>
          <a:endParaRPr lang="es-MX" sz="2400" b="0" dirty="0">
            <a:latin typeface="Cambria" pitchFamily="18" charset="0"/>
          </a:endParaRPr>
        </a:p>
      </dgm:t>
    </dgm:pt>
    <dgm:pt modelId="{6DB7647F-C37F-42EF-A9D0-3663A070F6FD}" type="parTrans" cxnId="{84220237-0F24-4477-A825-5CA821C740F1}">
      <dgm:prSet/>
      <dgm:spPr/>
      <dgm:t>
        <a:bodyPr/>
        <a:lstStyle/>
        <a:p>
          <a:endParaRPr lang="es-MX">
            <a:latin typeface="Cambria" pitchFamily="18" charset="0"/>
          </a:endParaRPr>
        </a:p>
      </dgm:t>
    </dgm:pt>
    <dgm:pt modelId="{533C24DD-7C71-45C9-B303-1A84B98358F7}" type="sibTrans" cxnId="{84220237-0F24-4477-A825-5CA821C740F1}">
      <dgm:prSet/>
      <dgm:spPr/>
      <dgm:t>
        <a:bodyPr/>
        <a:lstStyle/>
        <a:p>
          <a:endParaRPr lang="es-MX">
            <a:latin typeface="Cambria" pitchFamily="18" charset="0"/>
          </a:endParaRPr>
        </a:p>
      </dgm:t>
    </dgm:pt>
    <dgm:pt modelId="{5C850AA5-48A8-4859-8F76-79CC811335A2}">
      <dgm:prSet phldrT="[Texto]"/>
      <dgm:spPr>
        <a:ln>
          <a:solidFill>
            <a:schemeClr val="accent6">
              <a:lumMod val="75000"/>
            </a:schemeClr>
          </a:solidFill>
        </a:ln>
      </dgm:spPr>
      <dgm:t>
        <a:bodyPr/>
        <a:lstStyle/>
        <a:p>
          <a:r>
            <a:rPr lang="es-MX" b="1" dirty="0" smtClean="0">
              <a:latin typeface="Cambria" pitchFamily="18" charset="0"/>
            </a:rPr>
            <a:t>Análisis confirmatorio</a:t>
          </a:r>
        </a:p>
        <a:p>
          <a:r>
            <a:rPr lang="es-ES" dirty="0" smtClean="0">
              <a:latin typeface="Cambria" pitchFamily="18" charset="0"/>
            </a:rPr>
            <a:t>API</a:t>
          </a:r>
          <a:r>
            <a:rPr lang="es-ES" baseline="30000" dirty="0" smtClean="0">
              <a:latin typeface="Cambria" pitchFamily="18" charset="0"/>
            </a:rPr>
            <a:t>®</a:t>
          </a:r>
          <a:r>
            <a:rPr lang="es-ES" dirty="0" smtClean="0">
              <a:latin typeface="Cambria" pitchFamily="18" charset="0"/>
            </a:rPr>
            <a:t>.</a:t>
          </a:r>
          <a:endParaRPr lang="es-MX" b="0" dirty="0" smtClean="0">
            <a:latin typeface="Cambria" pitchFamily="18" charset="0"/>
          </a:endParaRPr>
        </a:p>
      </dgm:t>
    </dgm:pt>
    <dgm:pt modelId="{5EC2B193-9ACF-4C62-9FDE-C9E7C2A925F4}" type="parTrans" cxnId="{7650C038-D732-4FEF-BB26-FAB4A71F8464}">
      <dgm:prSet/>
      <dgm:spPr/>
      <dgm:t>
        <a:bodyPr/>
        <a:lstStyle/>
        <a:p>
          <a:endParaRPr lang="es-MX"/>
        </a:p>
      </dgm:t>
    </dgm:pt>
    <dgm:pt modelId="{D1D10E40-EA39-4913-ADA7-3390555C4655}" type="sibTrans" cxnId="{7650C038-D732-4FEF-BB26-FAB4A71F8464}">
      <dgm:prSet/>
      <dgm:spPr/>
      <dgm:t>
        <a:bodyPr/>
        <a:lstStyle/>
        <a:p>
          <a:endParaRPr lang="es-MX"/>
        </a:p>
      </dgm:t>
    </dgm:pt>
    <dgm:pt modelId="{68801121-6D84-4324-8760-19DBC9452806}" type="pres">
      <dgm:prSet presAssocID="{F1D3CAD2-3C38-4427-AC4B-85F0A8EC21D5}" presName="Name0" presStyleCnt="0">
        <dgm:presLayoutVars>
          <dgm:dir/>
          <dgm:resizeHandles val="exact"/>
        </dgm:presLayoutVars>
      </dgm:prSet>
      <dgm:spPr/>
    </dgm:pt>
    <dgm:pt modelId="{B94A3414-D83D-48BC-8324-31D70D73A03E}" type="pres">
      <dgm:prSet presAssocID="{F1D3CAD2-3C38-4427-AC4B-85F0A8EC21D5}" presName="bkgdShp" presStyleLbl="alignAccFollowNode1" presStyleIdx="0" presStyleCnt="1" custScaleY="148588" custLinFactNeighborY="4614"/>
      <dgm:spPr>
        <a:ln>
          <a:solidFill>
            <a:schemeClr val="accent6">
              <a:lumMod val="75000"/>
              <a:alpha val="90000"/>
            </a:schemeClr>
          </a:solidFill>
        </a:ln>
      </dgm:spPr>
    </dgm:pt>
    <dgm:pt modelId="{AA233AA5-EB1F-451A-A403-D90926335D87}" type="pres">
      <dgm:prSet presAssocID="{F1D3CAD2-3C38-4427-AC4B-85F0A8EC21D5}" presName="linComp" presStyleCnt="0"/>
      <dgm:spPr/>
    </dgm:pt>
    <dgm:pt modelId="{3CD1424B-3A58-4643-B8D1-730A76257D90}" type="pres">
      <dgm:prSet presAssocID="{CDAB9309-3694-45DA-8273-4B6D627575F1}" presName="compNode" presStyleCnt="0"/>
      <dgm:spPr/>
    </dgm:pt>
    <dgm:pt modelId="{2CDDE323-158B-46D5-8A3E-B882190C7932}" type="pres">
      <dgm:prSet presAssocID="{CDAB9309-3694-45DA-8273-4B6D627575F1}" presName="node" presStyleLbl="node1" presStyleIdx="0" presStyleCnt="3" custScaleY="70185" custLinFactNeighborX="-1842" custLinFactNeighborY="-23563">
        <dgm:presLayoutVars>
          <dgm:bulletEnabled val="1"/>
        </dgm:presLayoutVars>
      </dgm:prSet>
      <dgm:spPr/>
      <dgm:t>
        <a:bodyPr/>
        <a:lstStyle/>
        <a:p>
          <a:endParaRPr lang="es-MX"/>
        </a:p>
      </dgm:t>
    </dgm:pt>
    <dgm:pt modelId="{508ABA62-B8E2-4AA9-9132-ED206ED0FC5E}" type="pres">
      <dgm:prSet presAssocID="{CDAB9309-3694-45DA-8273-4B6D627575F1}" presName="invisiNode" presStyleLbl="node1" presStyleIdx="0" presStyleCnt="3"/>
      <dgm:spPr/>
    </dgm:pt>
    <dgm:pt modelId="{9185FC21-B76E-4D25-A4FE-44CCB48CBFE3}" type="pres">
      <dgm:prSet presAssocID="{CDAB9309-3694-45DA-8273-4B6D627575F1}" presName="imagNode" presStyleLbl="fgImgPlace1" presStyleIdx="0" presStyleCnt="3" custScaleY="128403" custLinFactNeighborX="-1842" custLinFactNeighborY="-24088"/>
      <dgm:spPr>
        <a:blipFill rotWithShape="0">
          <a:blip xmlns:r="http://schemas.openxmlformats.org/officeDocument/2006/relationships" r:embed="rId1"/>
          <a:stretch>
            <a:fillRect/>
          </a:stretch>
        </a:blipFill>
      </dgm:spPr>
    </dgm:pt>
    <dgm:pt modelId="{40DA0322-4312-4858-ADE3-E3286B7B9056}" type="pres">
      <dgm:prSet presAssocID="{34C2629A-4BAC-4F3E-97D5-7F9A1A228284}" presName="sibTrans" presStyleLbl="sibTrans2D1" presStyleIdx="0" presStyleCnt="0"/>
      <dgm:spPr/>
      <dgm:t>
        <a:bodyPr/>
        <a:lstStyle/>
        <a:p>
          <a:endParaRPr lang="es-MX"/>
        </a:p>
      </dgm:t>
    </dgm:pt>
    <dgm:pt modelId="{00EB48D7-E2C4-492A-A393-9E165D0D88FF}" type="pres">
      <dgm:prSet presAssocID="{0B019786-29A3-4C7D-8952-E321042CD18D}" presName="compNode" presStyleCnt="0"/>
      <dgm:spPr/>
    </dgm:pt>
    <dgm:pt modelId="{307178E8-FEF3-4F79-A0CB-35253F29C6CB}" type="pres">
      <dgm:prSet presAssocID="{0B019786-29A3-4C7D-8952-E321042CD18D}" presName="node" presStyleLbl="node1" presStyleIdx="1" presStyleCnt="3" custScaleY="67605" custLinFactNeighborX="-227" custLinFactNeighborY="-23189">
        <dgm:presLayoutVars>
          <dgm:bulletEnabled val="1"/>
        </dgm:presLayoutVars>
      </dgm:prSet>
      <dgm:spPr/>
      <dgm:t>
        <a:bodyPr/>
        <a:lstStyle/>
        <a:p>
          <a:endParaRPr lang="es-MX"/>
        </a:p>
      </dgm:t>
    </dgm:pt>
    <dgm:pt modelId="{5063BB37-FF34-4C85-840F-53C4CD647F04}" type="pres">
      <dgm:prSet presAssocID="{0B019786-29A3-4C7D-8952-E321042CD18D}" presName="invisiNode" presStyleLbl="node1" presStyleIdx="1" presStyleCnt="3"/>
      <dgm:spPr/>
    </dgm:pt>
    <dgm:pt modelId="{F7A1B904-C93F-4731-9ECA-A6B636B66662}" type="pres">
      <dgm:prSet presAssocID="{0B019786-29A3-4C7D-8952-E321042CD18D}" presName="imagNode" presStyleLbl="fgImgPlace1" presStyleIdx="1" presStyleCnt="3" custScaleY="128403" custLinFactNeighborX="-227" custLinFactNeighborY="-22314"/>
      <dgm:spPr>
        <a:blipFill rotWithShape="0">
          <a:blip xmlns:r="http://schemas.openxmlformats.org/officeDocument/2006/relationships" r:embed="rId2">
            <a:lum contrast="40000"/>
          </a:blip>
          <a:stretch>
            <a:fillRect/>
          </a:stretch>
        </a:blipFill>
      </dgm:spPr>
    </dgm:pt>
    <dgm:pt modelId="{BE98FE4B-F397-4AC3-B841-F68F48D751EF}" type="pres">
      <dgm:prSet presAssocID="{533C24DD-7C71-45C9-B303-1A84B98358F7}" presName="sibTrans" presStyleLbl="sibTrans2D1" presStyleIdx="0" presStyleCnt="0"/>
      <dgm:spPr/>
      <dgm:t>
        <a:bodyPr/>
        <a:lstStyle/>
        <a:p>
          <a:endParaRPr lang="es-MX"/>
        </a:p>
      </dgm:t>
    </dgm:pt>
    <dgm:pt modelId="{53B7551C-1186-49C0-A2F0-1D1451AC8961}" type="pres">
      <dgm:prSet presAssocID="{5C850AA5-48A8-4859-8F76-79CC811335A2}" presName="compNode" presStyleCnt="0"/>
      <dgm:spPr/>
    </dgm:pt>
    <dgm:pt modelId="{D8CC51B8-BA11-4AAD-9F97-57CB7B48AF18}" type="pres">
      <dgm:prSet presAssocID="{5C850AA5-48A8-4859-8F76-79CC811335A2}" presName="node" presStyleLbl="node1" presStyleIdx="2" presStyleCnt="3" custScaleY="68183" custLinFactNeighborX="1388" custLinFactNeighborY="-22755">
        <dgm:presLayoutVars>
          <dgm:bulletEnabled val="1"/>
        </dgm:presLayoutVars>
      </dgm:prSet>
      <dgm:spPr/>
      <dgm:t>
        <a:bodyPr/>
        <a:lstStyle/>
        <a:p>
          <a:endParaRPr lang="es-MX"/>
        </a:p>
      </dgm:t>
    </dgm:pt>
    <dgm:pt modelId="{04133098-BCEE-4A14-9B1B-10156408A4FC}" type="pres">
      <dgm:prSet presAssocID="{5C850AA5-48A8-4859-8F76-79CC811335A2}" presName="invisiNode" presStyleLbl="node1" presStyleIdx="2" presStyleCnt="3"/>
      <dgm:spPr/>
    </dgm:pt>
    <dgm:pt modelId="{3F68021A-D0A9-4AC1-A446-5F290B4B1D68}" type="pres">
      <dgm:prSet presAssocID="{5C850AA5-48A8-4859-8F76-79CC811335A2}" presName="imagNode" presStyleLbl="fgImgPlace1" presStyleIdx="2" presStyleCnt="3" custScaleY="133538" custLinFactNeighborX="-1402" custLinFactNeighborY="-22354"/>
      <dgm:spPr>
        <a:blipFill rotWithShape="0">
          <a:blip xmlns:r="http://schemas.openxmlformats.org/officeDocument/2006/relationships" r:embed="rId3">
            <a:lum contrast="10000"/>
          </a:blip>
          <a:stretch>
            <a:fillRect/>
          </a:stretch>
        </a:blipFill>
      </dgm:spPr>
      <dgm:t>
        <a:bodyPr/>
        <a:lstStyle/>
        <a:p>
          <a:endParaRPr lang="es-MX"/>
        </a:p>
      </dgm:t>
    </dgm:pt>
  </dgm:ptLst>
  <dgm:cxnLst>
    <dgm:cxn modelId="{9BD907BB-348B-466D-8549-E89F8C064E5D}" type="presOf" srcId="{34C2629A-4BAC-4F3E-97D5-7F9A1A228284}" destId="{40DA0322-4312-4858-ADE3-E3286B7B9056}" srcOrd="0" destOrd="0" presId="urn:microsoft.com/office/officeart/2005/8/layout/pList2"/>
    <dgm:cxn modelId="{84220237-0F24-4477-A825-5CA821C740F1}" srcId="{F1D3CAD2-3C38-4427-AC4B-85F0A8EC21D5}" destId="{0B019786-29A3-4C7D-8952-E321042CD18D}" srcOrd="1" destOrd="0" parTransId="{6DB7647F-C37F-42EF-A9D0-3663A070F6FD}" sibTransId="{533C24DD-7C71-45C9-B303-1A84B98358F7}"/>
    <dgm:cxn modelId="{7650C038-D732-4FEF-BB26-FAB4A71F8464}" srcId="{F1D3CAD2-3C38-4427-AC4B-85F0A8EC21D5}" destId="{5C850AA5-48A8-4859-8F76-79CC811335A2}" srcOrd="2" destOrd="0" parTransId="{5EC2B193-9ACF-4C62-9FDE-C9E7C2A925F4}" sibTransId="{D1D10E40-EA39-4913-ADA7-3390555C4655}"/>
    <dgm:cxn modelId="{EF3E8966-98E2-420B-BD3C-1B1A73EEEB9F}" srcId="{F1D3CAD2-3C38-4427-AC4B-85F0A8EC21D5}" destId="{CDAB9309-3694-45DA-8273-4B6D627575F1}" srcOrd="0" destOrd="0" parTransId="{C864E808-F36F-459C-AF2A-F2FFC0247E39}" sibTransId="{34C2629A-4BAC-4F3E-97D5-7F9A1A228284}"/>
    <dgm:cxn modelId="{D2BA6BC2-6350-4F50-8A98-C7CB84CF9548}" type="presOf" srcId="{0B019786-29A3-4C7D-8952-E321042CD18D}" destId="{307178E8-FEF3-4F79-A0CB-35253F29C6CB}" srcOrd="0" destOrd="0" presId="urn:microsoft.com/office/officeart/2005/8/layout/pList2"/>
    <dgm:cxn modelId="{FF738DD3-2F10-4FFE-97C6-1BC20A501480}" type="presOf" srcId="{5C850AA5-48A8-4859-8F76-79CC811335A2}" destId="{D8CC51B8-BA11-4AAD-9F97-57CB7B48AF18}" srcOrd="0" destOrd="0" presId="urn:microsoft.com/office/officeart/2005/8/layout/pList2"/>
    <dgm:cxn modelId="{BF0B6FD3-3154-4BAB-9135-886A21D1CAD0}" type="presOf" srcId="{F1D3CAD2-3C38-4427-AC4B-85F0A8EC21D5}" destId="{68801121-6D84-4324-8760-19DBC9452806}" srcOrd="0" destOrd="0" presId="urn:microsoft.com/office/officeart/2005/8/layout/pList2"/>
    <dgm:cxn modelId="{A7C9E870-8599-4B05-90ED-105A2D9291DE}" type="presOf" srcId="{533C24DD-7C71-45C9-B303-1A84B98358F7}" destId="{BE98FE4B-F397-4AC3-B841-F68F48D751EF}" srcOrd="0" destOrd="0" presId="urn:microsoft.com/office/officeart/2005/8/layout/pList2"/>
    <dgm:cxn modelId="{076D76BC-8949-44F7-81D2-96559D801EC7}" type="presOf" srcId="{CDAB9309-3694-45DA-8273-4B6D627575F1}" destId="{2CDDE323-158B-46D5-8A3E-B882190C7932}" srcOrd="0" destOrd="0" presId="urn:microsoft.com/office/officeart/2005/8/layout/pList2"/>
    <dgm:cxn modelId="{1D20AA79-179E-4A09-89CE-1FA4AF632F54}" type="presParOf" srcId="{68801121-6D84-4324-8760-19DBC9452806}" destId="{B94A3414-D83D-48BC-8324-31D70D73A03E}" srcOrd="0" destOrd="0" presId="urn:microsoft.com/office/officeart/2005/8/layout/pList2"/>
    <dgm:cxn modelId="{C70F63AF-13EF-4EBE-89BF-DF9BD2FD06EE}" type="presParOf" srcId="{68801121-6D84-4324-8760-19DBC9452806}" destId="{AA233AA5-EB1F-451A-A403-D90926335D87}" srcOrd="1" destOrd="0" presId="urn:microsoft.com/office/officeart/2005/8/layout/pList2"/>
    <dgm:cxn modelId="{559A7D9C-2CDF-49A8-8D35-5946781154BA}" type="presParOf" srcId="{AA233AA5-EB1F-451A-A403-D90926335D87}" destId="{3CD1424B-3A58-4643-B8D1-730A76257D90}" srcOrd="0" destOrd="0" presId="urn:microsoft.com/office/officeart/2005/8/layout/pList2"/>
    <dgm:cxn modelId="{4A8D546E-B6BB-4908-979E-1C78496CA7B3}" type="presParOf" srcId="{3CD1424B-3A58-4643-B8D1-730A76257D90}" destId="{2CDDE323-158B-46D5-8A3E-B882190C7932}" srcOrd="0" destOrd="0" presId="urn:microsoft.com/office/officeart/2005/8/layout/pList2"/>
    <dgm:cxn modelId="{0D6912F5-C006-4011-B4F5-56AD1AFC0EF7}" type="presParOf" srcId="{3CD1424B-3A58-4643-B8D1-730A76257D90}" destId="{508ABA62-B8E2-4AA9-9132-ED206ED0FC5E}" srcOrd="1" destOrd="0" presId="urn:microsoft.com/office/officeart/2005/8/layout/pList2"/>
    <dgm:cxn modelId="{ECC114E6-07F1-4804-A259-7C1858AE2BA0}" type="presParOf" srcId="{3CD1424B-3A58-4643-B8D1-730A76257D90}" destId="{9185FC21-B76E-4D25-A4FE-44CCB48CBFE3}" srcOrd="2" destOrd="0" presId="urn:microsoft.com/office/officeart/2005/8/layout/pList2"/>
    <dgm:cxn modelId="{CA2A109C-3CC8-4215-ACD4-6D782EA30770}" type="presParOf" srcId="{AA233AA5-EB1F-451A-A403-D90926335D87}" destId="{40DA0322-4312-4858-ADE3-E3286B7B9056}" srcOrd="1" destOrd="0" presId="urn:microsoft.com/office/officeart/2005/8/layout/pList2"/>
    <dgm:cxn modelId="{49EF7B3D-E8AB-4E01-9F52-28692C6DDD9A}" type="presParOf" srcId="{AA233AA5-EB1F-451A-A403-D90926335D87}" destId="{00EB48D7-E2C4-492A-A393-9E165D0D88FF}" srcOrd="2" destOrd="0" presId="urn:microsoft.com/office/officeart/2005/8/layout/pList2"/>
    <dgm:cxn modelId="{C61886F1-3CF5-4110-8040-2F6DF95A5DD4}" type="presParOf" srcId="{00EB48D7-E2C4-492A-A393-9E165D0D88FF}" destId="{307178E8-FEF3-4F79-A0CB-35253F29C6CB}" srcOrd="0" destOrd="0" presId="urn:microsoft.com/office/officeart/2005/8/layout/pList2"/>
    <dgm:cxn modelId="{80AFC78F-1677-4D54-9003-C3F298027CC8}" type="presParOf" srcId="{00EB48D7-E2C4-492A-A393-9E165D0D88FF}" destId="{5063BB37-FF34-4C85-840F-53C4CD647F04}" srcOrd="1" destOrd="0" presId="urn:microsoft.com/office/officeart/2005/8/layout/pList2"/>
    <dgm:cxn modelId="{F8E91C54-F39B-460A-9954-79E1F67F57E6}" type="presParOf" srcId="{00EB48D7-E2C4-492A-A393-9E165D0D88FF}" destId="{F7A1B904-C93F-4731-9ECA-A6B636B66662}" srcOrd="2" destOrd="0" presId="urn:microsoft.com/office/officeart/2005/8/layout/pList2"/>
    <dgm:cxn modelId="{E3638816-CEA9-4818-9EC9-623C91C1FEFB}" type="presParOf" srcId="{AA233AA5-EB1F-451A-A403-D90926335D87}" destId="{BE98FE4B-F397-4AC3-B841-F68F48D751EF}" srcOrd="3" destOrd="0" presId="urn:microsoft.com/office/officeart/2005/8/layout/pList2"/>
    <dgm:cxn modelId="{5D9F20A5-8727-4585-AAE1-27669B6B0E51}" type="presParOf" srcId="{AA233AA5-EB1F-451A-A403-D90926335D87}" destId="{53B7551C-1186-49C0-A2F0-1D1451AC8961}" srcOrd="4" destOrd="0" presId="urn:microsoft.com/office/officeart/2005/8/layout/pList2"/>
    <dgm:cxn modelId="{9C45DA99-EC4D-4C56-BA06-7427D5131402}" type="presParOf" srcId="{53B7551C-1186-49C0-A2F0-1D1451AC8961}" destId="{D8CC51B8-BA11-4AAD-9F97-57CB7B48AF18}" srcOrd="0" destOrd="0" presId="urn:microsoft.com/office/officeart/2005/8/layout/pList2"/>
    <dgm:cxn modelId="{20CB65CE-B80E-4718-901D-808C2AB112C9}" type="presParOf" srcId="{53B7551C-1186-49C0-A2F0-1D1451AC8961}" destId="{04133098-BCEE-4A14-9B1B-10156408A4FC}" srcOrd="1" destOrd="0" presId="urn:microsoft.com/office/officeart/2005/8/layout/pList2"/>
    <dgm:cxn modelId="{3DB408F0-279A-4F78-8802-90B040E2077F}" type="presParOf" srcId="{53B7551C-1186-49C0-A2F0-1D1451AC8961}" destId="{3F68021A-D0A9-4AC1-A446-5F290B4B1D6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3FBAF-9D6A-4164-A8DA-93F706DE91E0}" type="doc">
      <dgm:prSet loTypeId="urn:microsoft.com/office/officeart/2005/8/layout/chart3" loCatId="cycle" qsTypeId="urn:microsoft.com/office/officeart/2005/8/quickstyle/3d9" qsCatId="3D" csTypeId="urn:microsoft.com/office/officeart/2005/8/colors/accent1_1" csCatId="accent1" phldr="1"/>
      <dgm:spPr/>
      <dgm:t>
        <a:bodyPr/>
        <a:lstStyle/>
        <a:p>
          <a:endParaRPr lang="es-MX"/>
        </a:p>
      </dgm:t>
    </dgm:pt>
    <dgm:pt modelId="{8314D043-1175-4D10-BA7D-1D9F7F861A22}">
      <dgm:prSet phldrT="[Texto]" custT="1"/>
      <dgm:spPr>
        <a:solidFill>
          <a:schemeClr val="bg1">
            <a:lumMod val="95000"/>
          </a:schemeClr>
        </a:solidFill>
      </dgm:spPr>
      <dgm:t>
        <a:bodyPr/>
        <a:lstStyle/>
        <a:p>
          <a:r>
            <a:rPr lang="es-ES" sz="2400" dirty="0" smtClean="0">
              <a:latin typeface="Cambria" pitchFamily="18" charset="0"/>
              <a:ea typeface="+mn-ea"/>
              <a:cs typeface="+mn-cs"/>
            </a:rPr>
            <a:t>Tablas de contingencia.</a:t>
          </a:r>
          <a:endParaRPr lang="es-MX" sz="2400" dirty="0">
            <a:latin typeface="Cambria" pitchFamily="18" charset="0"/>
          </a:endParaRPr>
        </a:p>
      </dgm:t>
    </dgm:pt>
    <dgm:pt modelId="{C72FEAC6-295C-4D6E-AE50-14A7C71521C6}" type="parTrans" cxnId="{A3EFB587-A3B5-4A18-A29B-F4F7FB904BA8}">
      <dgm:prSet/>
      <dgm:spPr/>
      <dgm:t>
        <a:bodyPr/>
        <a:lstStyle/>
        <a:p>
          <a:endParaRPr lang="es-MX" sz="2400">
            <a:solidFill>
              <a:schemeClr val="tx1"/>
            </a:solidFill>
            <a:latin typeface="Cambria" pitchFamily="18" charset="0"/>
          </a:endParaRPr>
        </a:p>
      </dgm:t>
    </dgm:pt>
    <dgm:pt modelId="{1E8FE0F6-2ADD-4133-9763-A5FC3DC9721D}" type="sibTrans" cxnId="{A3EFB587-A3B5-4A18-A29B-F4F7FB904BA8}">
      <dgm:prSet/>
      <dgm:spPr/>
      <dgm:t>
        <a:bodyPr/>
        <a:lstStyle/>
        <a:p>
          <a:endParaRPr lang="es-MX" sz="2400">
            <a:solidFill>
              <a:schemeClr val="tx1"/>
            </a:solidFill>
            <a:latin typeface="Cambria" pitchFamily="18" charset="0"/>
          </a:endParaRPr>
        </a:p>
      </dgm:t>
    </dgm:pt>
    <dgm:pt modelId="{584D5B3A-1FBC-4DB9-9E64-04D500760ADD}">
      <dgm:prSet phldrT="[Texto]" custT="1"/>
      <dgm:spPr/>
      <dgm:t>
        <a:bodyPr/>
        <a:lstStyle/>
        <a:p>
          <a:r>
            <a:rPr lang="es-ES" sz="2400" smtClean="0">
              <a:latin typeface="Cambria" pitchFamily="18" charset="0"/>
              <a:ea typeface="+mn-ea"/>
              <a:cs typeface="+mn-cs"/>
            </a:rPr>
            <a:t>Prueba </a:t>
          </a:r>
          <a:r>
            <a:rPr lang="es-MX" sz="2400" b="0" i="0" smtClean="0"/>
            <a:t>X²</a:t>
          </a:r>
          <a:r>
            <a:rPr lang="es-ES" sz="2400" smtClean="0">
              <a:latin typeface="Cambria" pitchFamily="18" charset="0"/>
              <a:ea typeface="+mn-ea"/>
              <a:cs typeface="+mn-cs"/>
            </a:rPr>
            <a:t> de independen_ cia y exacta de Fisher.</a:t>
          </a:r>
          <a:endParaRPr lang="es-MX" sz="2400" dirty="0">
            <a:latin typeface="Cambria" pitchFamily="18" charset="0"/>
          </a:endParaRPr>
        </a:p>
      </dgm:t>
    </dgm:pt>
    <dgm:pt modelId="{D8311DF2-93D7-4007-BE7F-5F9533667955}" type="parTrans" cxnId="{5F9DC94F-9153-4442-9213-E780D07E5418}">
      <dgm:prSet/>
      <dgm:spPr/>
      <dgm:t>
        <a:bodyPr/>
        <a:lstStyle/>
        <a:p>
          <a:endParaRPr lang="es-MX" sz="2400">
            <a:solidFill>
              <a:schemeClr val="tx1"/>
            </a:solidFill>
            <a:latin typeface="Cambria" pitchFamily="18" charset="0"/>
          </a:endParaRPr>
        </a:p>
      </dgm:t>
    </dgm:pt>
    <dgm:pt modelId="{DCDD1E16-3AC1-4962-9D30-D0C96B76694B}" type="sibTrans" cxnId="{5F9DC94F-9153-4442-9213-E780D07E5418}">
      <dgm:prSet/>
      <dgm:spPr/>
      <dgm:t>
        <a:bodyPr/>
        <a:lstStyle/>
        <a:p>
          <a:endParaRPr lang="es-MX" sz="2400">
            <a:solidFill>
              <a:schemeClr val="tx1"/>
            </a:solidFill>
            <a:latin typeface="Cambria" pitchFamily="18" charset="0"/>
          </a:endParaRPr>
        </a:p>
      </dgm:t>
    </dgm:pt>
    <dgm:pt modelId="{578E140C-C859-4CB6-9F00-E6830F652C7A}">
      <dgm:prSet phldrT="[Texto]" custT="1"/>
      <dgm:spPr/>
      <dgm:t>
        <a:bodyPr/>
        <a:lstStyle/>
        <a:p>
          <a:r>
            <a:rPr lang="es-ES" sz="2400" dirty="0" smtClean="0">
              <a:latin typeface="Cambria" pitchFamily="18" charset="0"/>
              <a:ea typeface="+mn-ea"/>
              <a:cs typeface="+mn-cs"/>
            </a:rPr>
            <a:t>Índice </a:t>
          </a:r>
          <a:r>
            <a:rPr lang="es-ES" sz="2400" dirty="0" err="1" smtClean="0">
              <a:latin typeface="Cambria" pitchFamily="18" charset="0"/>
              <a:ea typeface="+mn-ea"/>
              <a:cs typeface="+mn-cs"/>
            </a:rPr>
            <a:t>Jaccard</a:t>
          </a:r>
          <a:r>
            <a:rPr lang="es-ES" sz="2400" dirty="0" smtClean="0">
              <a:latin typeface="Cambria" pitchFamily="18" charset="0"/>
              <a:ea typeface="+mn-ea"/>
              <a:cs typeface="+mn-cs"/>
            </a:rPr>
            <a:t> y Dice-</a:t>
          </a:r>
          <a:r>
            <a:rPr lang="es-ES" sz="2400" dirty="0" err="1" smtClean="0">
              <a:latin typeface="Cambria" pitchFamily="18" charset="0"/>
              <a:ea typeface="+mn-ea"/>
              <a:cs typeface="+mn-cs"/>
            </a:rPr>
            <a:t>Sorensen</a:t>
          </a:r>
          <a:r>
            <a:rPr lang="es-ES" sz="2400" dirty="0" smtClean="0">
              <a:latin typeface="Cambria" pitchFamily="18" charset="0"/>
              <a:ea typeface="+mn-ea"/>
              <a:cs typeface="+mn-cs"/>
            </a:rPr>
            <a:t>.</a:t>
          </a:r>
          <a:endParaRPr lang="es-MX" sz="2400" dirty="0">
            <a:latin typeface="Cambria" pitchFamily="18" charset="0"/>
          </a:endParaRPr>
        </a:p>
      </dgm:t>
    </dgm:pt>
    <dgm:pt modelId="{9D34C145-58DA-4F50-8908-FF2764120315}" type="parTrans" cxnId="{405E638B-8A77-4959-A9F7-8CE0D41885D4}">
      <dgm:prSet/>
      <dgm:spPr/>
      <dgm:t>
        <a:bodyPr/>
        <a:lstStyle/>
        <a:p>
          <a:endParaRPr lang="es-MX" sz="2400">
            <a:solidFill>
              <a:schemeClr val="tx1"/>
            </a:solidFill>
            <a:latin typeface="Cambria" pitchFamily="18" charset="0"/>
          </a:endParaRPr>
        </a:p>
      </dgm:t>
    </dgm:pt>
    <dgm:pt modelId="{DDE4D78B-EAA7-4A26-A8F5-9FF9C9E537E9}" type="sibTrans" cxnId="{405E638B-8A77-4959-A9F7-8CE0D41885D4}">
      <dgm:prSet/>
      <dgm:spPr/>
      <dgm:t>
        <a:bodyPr/>
        <a:lstStyle/>
        <a:p>
          <a:endParaRPr lang="es-MX" sz="2400">
            <a:solidFill>
              <a:schemeClr val="tx1"/>
            </a:solidFill>
            <a:latin typeface="Cambria" pitchFamily="18" charset="0"/>
          </a:endParaRPr>
        </a:p>
      </dgm:t>
    </dgm:pt>
    <dgm:pt modelId="{FF77E514-92AC-449C-B919-DCDE48A393CF}">
      <dgm:prSet phldrT="[Texto]" custT="1"/>
      <dgm:spPr>
        <a:solidFill>
          <a:schemeClr val="accent2">
            <a:lumMod val="20000"/>
            <a:lumOff val="80000"/>
          </a:schemeClr>
        </a:solidFill>
      </dgm:spPr>
      <dgm:t>
        <a:bodyPr/>
        <a:lstStyle/>
        <a:p>
          <a:r>
            <a:rPr lang="es-ES" sz="2800" smtClean="0">
              <a:latin typeface="Cambria" pitchFamily="18" charset="0"/>
              <a:ea typeface="+mn-ea"/>
              <a:cs typeface="+mn-cs"/>
            </a:rPr>
            <a:t>Gráficas descriptivas</a:t>
          </a:r>
          <a:endParaRPr lang="es-MX" sz="2800" dirty="0">
            <a:latin typeface="Cambria" pitchFamily="18" charset="0"/>
          </a:endParaRPr>
        </a:p>
      </dgm:t>
    </dgm:pt>
    <dgm:pt modelId="{196FF53D-4E4C-499D-96DC-1720BB9EC56E}" type="sibTrans" cxnId="{BB03D732-B230-43FE-8307-46CF96E1B8DC}">
      <dgm:prSet/>
      <dgm:spPr/>
      <dgm:t>
        <a:bodyPr/>
        <a:lstStyle/>
        <a:p>
          <a:endParaRPr lang="es-MX" sz="2400">
            <a:solidFill>
              <a:schemeClr val="tx1"/>
            </a:solidFill>
            <a:latin typeface="Cambria" pitchFamily="18" charset="0"/>
          </a:endParaRPr>
        </a:p>
      </dgm:t>
    </dgm:pt>
    <dgm:pt modelId="{C7DF19BF-BA30-45B5-B8FA-CB90E71605F9}" type="parTrans" cxnId="{BB03D732-B230-43FE-8307-46CF96E1B8DC}">
      <dgm:prSet/>
      <dgm:spPr/>
      <dgm:t>
        <a:bodyPr/>
        <a:lstStyle/>
        <a:p>
          <a:endParaRPr lang="es-MX" sz="2400">
            <a:solidFill>
              <a:schemeClr val="tx1"/>
            </a:solidFill>
            <a:latin typeface="Cambria" pitchFamily="18" charset="0"/>
          </a:endParaRPr>
        </a:p>
      </dgm:t>
    </dgm:pt>
    <dgm:pt modelId="{F2CA8E3D-209C-4B30-B378-211AF295E34B}" type="pres">
      <dgm:prSet presAssocID="{D6F3FBAF-9D6A-4164-A8DA-93F706DE91E0}" presName="compositeShape" presStyleCnt="0">
        <dgm:presLayoutVars>
          <dgm:chMax val="7"/>
          <dgm:dir/>
          <dgm:resizeHandles val="exact"/>
        </dgm:presLayoutVars>
      </dgm:prSet>
      <dgm:spPr/>
      <dgm:t>
        <a:bodyPr/>
        <a:lstStyle/>
        <a:p>
          <a:endParaRPr lang="es-MX"/>
        </a:p>
      </dgm:t>
    </dgm:pt>
    <dgm:pt modelId="{E400E4A5-4FD9-4EBB-B8EB-C2352D5FC94D}" type="pres">
      <dgm:prSet presAssocID="{D6F3FBAF-9D6A-4164-A8DA-93F706DE91E0}" presName="wedge1" presStyleLbl="node1" presStyleIdx="0" presStyleCnt="4"/>
      <dgm:spPr/>
      <dgm:t>
        <a:bodyPr/>
        <a:lstStyle/>
        <a:p>
          <a:endParaRPr lang="es-MX"/>
        </a:p>
      </dgm:t>
    </dgm:pt>
    <dgm:pt modelId="{BBDC9CCA-9259-417B-BEF7-98100FFF0807}" type="pres">
      <dgm:prSet presAssocID="{D6F3FBAF-9D6A-4164-A8DA-93F706DE91E0}" presName="wedge1Tx" presStyleLbl="node1" presStyleIdx="0" presStyleCnt="4">
        <dgm:presLayoutVars>
          <dgm:chMax val="0"/>
          <dgm:chPref val="0"/>
          <dgm:bulletEnabled val="1"/>
        </dgm:presLayoutVars>
      </dgm:prSet>
      <dgm:spPr/>
      <dgm:t>
        <a:bodyPr/>
        <a:lstStyle/>
        <a:p>
          <a:endParaRPr lang="es-MX"/>
        </a:p>
      </dgm:t>
    </dgm:pt>
    <dgm:pt modelId="{39090FC4-96DB-4E76-80C5-7FA9F060FC94}" type="pres">
      <dgm:prSet presAssocID="{D6F3FBAF-9D6A-4164-A8DA-93F706DE91E0}" presName="wedge2" presStyleLbl="node1" presStyleIdx="1" presStyleCnt="4"/>
      <dgm:spPr/>
      <dgm:t>
        <a:bodyPr/>
        <a:lstStyle/>
        <a:p>
          <a:endParaRPr lang="es-MX"/>
        </a:p>
      </dgm:t>
    </dgm:pt>
    <dgm:pt modelId="{EAD40BF1-B4E4-447F-B72F-3508C2463339}" type="pres">
      <dgm:prSet presAssocID="{D6F3FBAF-9D6A-4164-A8DA-93F706DE91E0}" presName="wedge2Tx" presStyleLbl="node1" presStyleIdx="1" presStyleCnt="4">
        <dgm:presLayoutVars>
          <dgm:chMax val="0"/>
          <dgm:chPref val="0"/>
          <dgm:bulletEnabled val="1"/>
        </dgm:presLayoutVars>
      </dgm:prSet>
      <dgm:spPr/>
      <dgm:t>
        <a:bodyPr/>
        <a:lstStyle/>
        <a:p>
          <a:endParaRPr lang="es-MX"/>
        </a:p>
      </dgm:t>
    </dgm:pt>
    <dgm:pt modelId="{A3CC163E-1549-4C0A-8E51-8FADD7FD404D}" type="pres">
      <dgm:prSet presAssocID="{D6F3FBAF-9D6A-4164-A8DA-93F706DE91E0}" presName="wedge3" presStyleLbl="node1" presStyleIdx="2" presStyleCnt="4"/>
      <dgm:spPr/>
      <dgm:t>
        <a:bodyPr/>
        <a:lstStyle/>
        <a:p>
          <a:endParaRPr lang="es-MX"/>
        </a:p>
      </dgm:t>
    </dgm:pt>
    <dgm:pt modelId="{CC7BFB1A-6047-4128-B186-AD08CBDE9616}" type="pres">
      <dgm:prSet presAssocID="{D6F3FBAF-9D6A-4164-A8DA-93F706DE91E0}" presName="wedge3Tx" presStyleLbl="node1" presStyleIdx="2" presStyleCnt="4">
        <dgm:presLayoutVars>
          <dgm:chMax val="0"/>
          <dgm:chPref val="0"/>
          <dgm:bulletEnabled val="1"/>
        </dgm:presLayoutVars>
      </dgm:prSet>
      <dgm:spPr/>
      <dgm:t>
        <a:bodyPr/>
        <a:lstStyle/>
        <a:p>
          <a:endParaRPr lang="es-MX"/>
        </a:p>
      </dgm:t>
    </dgm:pt>
    <dgm:pt modelId="{02F3F997-AD58-4CA0-8A8E-28E925244E87}" type="pres">
      <dgm:prSet presAssocID="{D6F3FBAF-9D6A-4164-A8DA-93F706DE91E0}" presName="wedge4" presStyleLbl="node1" presStyleIdx="3" presStyleCnt="4"/>
      <dgm:spPr/>
      <dgm:t>
        <a:bodyPr/>
        <a:lstStyle/>
        <a:p>
          <a:endParaRPr lang="es-MX"/>
        </a:p>
      </dgm:t>
    </dgm:pt>
    <dgm:pt modelId="{501049BB-825F-4120-9597-4333F3CCAA50}" type="pres">
      <dgm:prSet presAssocID="{D6F3FBAF-9D6A-4164-A8DA-93F706DE91E0}" presName="wedge4Tx" presStyleLbl="node1" presStyleIdx="3" presStyleCnt="4">
        <dgm:presLayoutVars>
          <dgm:chMax val="0"/>
          <dgm:chPref val="0"/>
          <dgm:bulletEnabled val="1"/>
        </dgm:presLayoutVars>
      </dgm:prSet>
      <dgm:spPr/>
      <dgm:t>
        <a:bodyPr/>
        <a:lstStyle/>
        <a:p>
          <a:endParaRPr lang="es-MX"/>
        </a:p>
      </dgm:t>
    </dgm:pt>
  </dgm:ptLst>
  <dgm:cxnLst>
    <dgm:cxn modelId="{D72A3844-85DD-4CCB-A27E-88F4DC377ACD}" type="presOf" srcId="{FF77E514-92AC-449C-B919-DCDE48A393CF}" destId="{E400E4A5-4FD9-4EBB-B8EB-C2352D5FC94D}" srcOrd="0" destOrd="0" presId="urn:microsoft.com/office/officeart/2005/8/layout/chart3"/>
    <dgm:cxn modelId="{45115DD6-93FE-48FE-93B9-9CA46EFF0742}" type="presOf" srcId="{D6F3FBAF-9D6A-4164-A8DA-93F706DE91E0}" destId="{F2CA8E3D-209C-4B30-B378-211AF295E34B}" srcOrd="0" destOrd="0" presId="urn:microsoft.com/office/officeart/2005/8/layout/chart3"/>
    <dgm:cxn modelId="{A3EFB587-A3B5-4A18-A29B-F4F7FB904BA8}" srcId="{D6F3FBAF-9D6A-4164-A8DA-93F706DE91E0}" destId="{8314D043-1175-4D10-BA7D-1D9F7F861A22}" srcOrd="1" destOrd="0" parTransId="{C72FEAC6-295C-4D6E-AE50-14A7C71521C6}" sibTransId="{1E8FE0F6-2ADD-4133-9763-A5FC3DC9721D}"/>
    <dgm:cxn modelId="{009A26BC-FBE0-4BA9-90EA-7E3F320C498A}" type="presOf" srcId="{578E140C-C859-4CB6-9F00-E6830F652C7A}" destId="{02F3F997-AD58-4CA0-8A8E-28E925244E87}" srcOrd="0" destOrd="0" presId="urn:microsoft.com/office/officeart/2005/8/layout/chart3"/>
    <dgm:cxn modelId="{5F9DC94F-9153-4442-9213-E780D07E5418}" srcId="{D6F3FBAF-9D6A-4164-A8DA-93F706DE91E0}" destId="{584D5B3A-1FBC-4DB9-9E64-04D500760ADD}" srcOrd="2" destOrd="0" parTransId="{D8311DF2-93D7-4007-BE7F-5F9533667955}" sibTransId="{DCDD1E16-3AC1-4962-9D30-D0C96B76694B}"/>
    <dgm:cxn modelId="{8855C460-FE15-4471-9BB5-67C7F81AF56F}" type="presOf" srcId="{FF77E514-92AC-449C-B919-DCDE48A393CF}" destId="{BBDC9CCA-9259-417B-BEF7-98100FFF0807}" srcOrd="1" destOrd="0" presId="urn:microsoft.com/office/officeart/2005/8/layout/chart3"/>
    <dgm:cxn modelId="{BD41FC7F-FAD7-4744-855C-CAFEC317E575}" type="presOf" srcId="{578E140C-C859-4CB6-9F00-E6830F652C7A}" destId="{501049BB-825F-4120-9597-4333F3CCAA50}" srcOrd="1" destOrd="0" presId="urn:microsoft.com/office/officeart/2005/8/layout/chart3"/>
    <dgm:cxn modelId="{1BD872F4-65AC-4C7A-B73B-606E0050CFFA}" type="presOf" srcId="{584D5B3A-1FBC-4DB9-9E64-04D500760ADD}" destId="{CC7BFB1A-6047-4128-B186-AD08CBDE9616}" srcOrd="1" destOrd="0" presId="urn:microsoft.com/office/officeart/2005/8/layout/chart3"/>
    <dgm:cxn modelId="{684DD8D8-2339-4DF7-BA67-705999EACA8F}" type="presOf" srcId="{8314D043-1175-4D10-BA7D-1D9F7F861A22}" destId="{39090FC4-96DB-4E76-80C5-7FA9F060FC94}" srcOrd="0" destOrd="0" presId="urn:microsoft.com/office/officeart/2005/8/layout/chart3"/>
    <dgm:cxn modelId="{431124E1-F488-4A80-806E-230A7D794F27}" type="presOf" srcId="{584D5B3A-1FBC-4DB9-9E64-04D500760ADD}" destId="{A3CC163E-1549-4C0A-8E51-8FADD7FD404D}" srcOrd="0" destOrd="0" presId="urn:microsoft.com/office/officeart/2005/8/layout/chart3"/>
    <dgm:cxn modelId="{D3C501CE-2330-431D-8A7F-C143A27F8B5A}" type="presOf" srcId="{8314D043-1175-4D10-BA7D-1D9F7F861A22}" destId="{EAD40BF1-B4E4-447F-B72F-3508C2463339}" srcOrd="1" destOrd="0" presId="urn:microsoft.com/office/officeart/2005/8/layout/chart3"/>
    <dgm:cxn modelId="{405E638B-8A77-4959-A9F7-8CE0D41885D4}" srcId="{D6F3FBAF-9D6A-4164-A8DA-93F706DE91E0}" destId="{578E140C-C859-4CB6-9F00-E6830F652C7A}" srcOrd="3" destOrd="0" parTransId="{9D34C145-58DA-4F50-8908-FF2764120315}" sibTransId="{DDE4D78B-EAA7-4A26-A8F5-9FF9C9E537E9}"/>
    <dgm:cxn modelId="{BB03D732-B230-43FE-8307-46CF96E1B8DC}" srcId="{D6F3FBAF-9D6A-4164-A8DA-93F706DE91E0}" destId="{FF77E514-92AC-449C-B919-DCDE48A393CF}" srcOrd="0" destOrd="0" parTransId="{C7DF19BF-BA30-45B5-B8FA-CB90E71605F9}" sibTransId="{196FF53D-4E4C-499D-96DC-1720BB9EC56E}"/>
    <dgm:cxn modelId="{51271D49-B4AA-4F3C-9348-7A8EA0037A38}" type="presParOf" srcId="{F2CA8E3D-209C-4B30-B378-211AF295E34B}" destId="{E400E4A5-4FD9-4EBB-B8EB-C2352D5FC94D}" srcOrd="0" destOrd="0" presId="urn:microsoft.com/office/officeart/2005/8/layout/chart3"/>
    <dgm:cxn modelId="{A273DBA8-D37B-4566-B2F9-BF35519B8B7B}" type="presParOf" srcId="{F2CA8E3D-209C-4B30-B378-211AF295E34B}" destId="{BBDC9CCA-9259-417B-BEF7-98100FFF0807}" srcOrd="1" destOrd="0" presId="urn:microsoft.com/office/officeart/2005/8/layout/chart3"/>
    <dgm:cxn modelId="{0EA0FA85-D518-410C-9BDB-753D82C12293}" type="presParOf" srcId="{F2CA8E3D-209C-4B30-B378-211AF295E34B}" destId="{39090FC4-96DB-4E76-80C5-7FA9F060FC94}" srcOrd="2" destOrd="0" presId="urn:microsoft.com/office/officeart/2005/8/layout/chart3"/>
    <dgm:cxn modelId="{ED06E644-CB0A-4FC4-AC43-D504CA117FF2}" type="presParOf" srcId="{F2CA8E3D-209C-4B30-B378-211AF295E34B}" destId="{EAD40BF1-B4E4-447F-B72F-3508C2463339}" srcOrd="3" destOrd="0" presId="urn:microsoft.com/office/officeart/2005/8/layout/chart3"/>
    <dgm:cxn modelId="{5DCD68DB-F70A-4F29-88AD-443734997643}" type="presParOf" srcId="{F2CA8E3D-209C-4B30-B378-211AF295E34B}" destId="{A3CC163E-1549-4C0A-8E51-8FADD7FD404D}" srcOrd="4" destOrd="0" presId="urn:microsoft.com/office/officeart/2005/8/layout/chart3"/>
    <dgm:cxn modelId="{CB9454AF-FE40-4CB0-AE98-90FF4B5028E2}" type="presParOf" srcId="{F2CA8E3D-209C-4B30-B378-211AF295E34B}" destId="{CC7BFB1A-6047-4128-B186-AD08CBDE9616}" srcOrd="5" destOrd="0" presId="urn:microsoft.com/office/officeart/2005/8/layout/chart3"/>
    <dgm:cxn modelId="{734AC9C6-A716-444B-B1D3-32237E730C89}" type="presParOf" srcId="{F2CA8E3D-209C-4B30-B378-211AF295E34B}" destId="{02F3F997-AD58-4CA0-8A8E-28E925244E87}" srcOrd="6" destOrd="0" presId="urn:microsoft.com/office/officeart/2005/8/layout/chart3"/>
    <dgm:cxn modelId="{0E8BE999-21B8-4A12-934E-B67D7E39B048}" type="presParOf" srcId="{F2CA8E3D-209C-4B30-B378-211AF295E34B}" destId="{501049BB-825F-4120-9597-4333F3CCAA50}" srcOrd="7"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3FBAF-9D6A-4164-A8DA-93F706DE91E0}"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s-MX"/>
        </a:p>
      </dgm:t>
    </dgm:pt>
    <dgm:pt modelId="{0ECD10C0-0A07-472B-AF3F-CDDEE72472C4}">
      <dgm:prSet custT="1"/>
      <dgm:spPr/>
      <dgm:t>
        <a:bodyPr/>
        <a:lstStyle/>
        <a:p>
          <a:pPr algn="ctr" rtl="0"/>
          <a:r>
            <a:rPr lang="es-MX" sz="3000" i="0" dirty="0" smtClean="0">
              <a:latin typeface="Cambria" pitchFamily="18" charset="0"/>
            </a:rPr>
            <a:t>Algunas especies resisten cambio pH, T, O</a:t>
          </a:r>
          <a:r>
            <a:rPr lang="es-MX" sz="3000" i="0" baseline="-25000" dirty="0" smtClean="0">
              <a:latin typeface="Cambria" pitchFamily="18" charset="0"/>
            </a:rPr>
            <a:t>2</a:t>
          </a:r>
          <a:r>
            <a:rPr lang="es-MX" sz="3000" i="0" dirty="0" smtClean="0">
              <a:latin typeface="Cambria" pitchFamily="18" charset="0"/>
            </a:rPr>
            <a:t>, nutrientes </a:t>
          </a:r>
          <a:br>
            <a:rPr lang="es-MX" sz="3000" i="0" dirty="0" smtClean="0">
              <a:latin typeface="Cambria" pitchFamily="18" charset="0"/>
            </a:rPr>
          </a:br>
          <a:r>
            <a:rPr lang="es-MX" sz="3000" i="0" dirty="0" smtClean="0">
              <a:latin typeface="Cambria" pitchFamily="18" charset="0"/>
            </a:rPr>
            <a:t>(</a:t>
          </a:r>
          <a:r>
            <a:rPr lang="es-MX" sz="3000" i="0" dirty="0" err="1" smtClean="0">
              <a:latin typeface="Cambria" pitchFamily="18" charset="0"/>
            </a:rPr>
            <a:t>Snellinx</a:t>
          </a:r>
          <a:r>
            <a:rPr lang="es-MX" sz="3000" i="0" dirty="0" smtClean="0">
              <a:latin typeface="Cambria" pitchFamily="18" charset="0"/>
            </a:rPr>
            <a:t> </a:t>
          </a:r>
          <a:r>
            <a:rPr lang="es-MX" sz="3000" i="1" dirty="0" smtClean="0">
              <a:latin typeface="Cambria" pitchFamily="18" charset="0"/>
            </a:rPr>
            <a:t>et al.</a:t>
          </a:r>
          <a:r>
            <a:rPr lang="es-MX" sz="3000" i="0" dirty="0" smtClean="0">
              <a:latin typeface="Cambria" pitchFamily="18" charset="0"/>
            </a:rPr>
            <a:t>, 2003).</a:t>
          </a:r>
          <a:endParaRPr lang="es-MX" sz="3000" dirty="0" smtClean="0"/>
        </a:p>
      </dgm:t>
    </dgm:pt>
    <dgm:pt modelId="{84A0F431-33BE-42C0-8E50-E3117591587A}" type="parTrans" cxnId="{55601AB7-8E77-40A4-93D6-8CBCC4C08DDD}">
      <dgm:prSet/>
      <dgm:spPr/>
      <dgm:t>
        <a:bodyPr/>
        <a:lstStyle/>
        <a:p>
          <a:endParaRPr lang="es-MX" sz="2000"/>
        </a:p>
      </dgm:t>
    </dgm:pt>
    <dgm:pt modelId="{7A26BCE7-D0E9-4E84-837D-8A617834F972}" type="sibTrans" cxnId="{55601AB7-8E77-40A4-93D6-8CBCC4C08DDD}">
      <dgm:prSet/>
      <dgm:spPr/>
      <dgm:t>
        <a:bodyPr/>
        <a:lstStyle/>
        <a:p>
          <a:endParaRPr lang="es-MX" sz="2000"/>
        </a:p>
      </dgm:t>
    </dgm:pt>
    <dgm:pt modelId="{C365FCB5-2850-43BB-95AD-BEA0AB7BAE9E}" type="pres">
      <dgm:prSet presAssocID="{D6F3FBAF-9D6A-4164-A8DA-93F706DE91E0}" presName="linear" presStyleCnt="0">
        <dgm:presLayoutVars>
          <dgm:dir/>
          <dgm:animLvl val="lvl"/>
          <dgm:resizeHandles val="exact"/>
        </dgm:presLayoutVars>
      </dgm:prSet>
      <dgm:spPr/>
      <dgm:t>
        <a:bodyPr/>
        <a:lstStyle/>
        <a:p>
          <a:endParaRPr lang="es-MX"/>
        </a:p>
      </dgm:t>
    </dgm:pt>
    <dgm:pt modelId="{79B9D1C2-A4D9-470D-B8BC-19010C78E040}" type="pres">
      <dgm:prSet presAssocID="{0ECD10C0-0A07-472B-AF3F-CDDEE72472C4}" presName="parentLin" presStyleCnt="0"/>
      <dgm:spPr/>
      <dgm:t>
        <a:bodyPr/>
        <a:lstStyle/>
        <a:p>
          <a:endParaRPr lang="es-MX"/>
        </a:p>
      </dgm:t>
    </dgm:pt>
    <dgm:pt modelId="{A2DE18FD-ED96-4C06-AEA4-776C2529C975}" type="pres">
      <dgm:prSet presAssocID="{0ECD10C0-0A07-472B-AF3F-CDDEE72472C4}" presName="parentLeftMargin" presStyleLbl="node1" presStyleIdx="0" presStyleCnt="1"/>
      <dgm:spPr/>
      <dgm:t>
        <a:bodyPr/>
        <a:lstStyle/>
        <a:p>
          <a:endParaRPr lang="es-MX"/>
        </a:p>
      </dgm:t>
    </dgm:pt>
    <dgm:pt modelId="{3D918791-5FCB-406B-ABFB-7AD02D0AFA17}" type="pres">
      <dgm:prSet presAssocID="{0ECD10C0-0A07-472B-AF3F-CDDEE72472C4}" presName="parentText" presStyleLbl="node1" presStyleIdx="0" presStyleCnt="1">
        <dgm:presLayoutVars>
          <dgm:chMax val="0"/>
          <dgm:bulletEnabled val="1"/>
        </dgm:presLayoutVars>
      </dgm:prSet>
      <dgm:spPr/>
      <dgm:t>
        <a:bodyPr/>
        <a:lstStyle/>
        <a:p>
          <a:endParaRPr lang="es-MX"/>
        </a:p>
      </dgm:t>
    </dgm:pt>
    <dgm:pt modelId="{D99DB4FA-A731-4BB1-96D0-8FD40663520A}" type="pres">
      <dgm:prSet presAssocID="{0ECD10C0-0A07-472B-AF3F-CDDEE72472C4}" presName="negativeSpace" presStyleCnt="0"/>
      <dgm:spPr/>
      <dgm:t>
        <a:bodyPr/>
        <a:lstStyle/>
        <a:p>
          <a:endParaRPr lang="es-MX"/>
        </a:p>
      </dgm:t>
    </dgm:pt>
    <dgm:pt modelId="{E28367BA-9F1C-4C5B-A092-F5CB905B4FF4}" type="pres">
      <dgm:prSet presAssocID="{0ECD10C0-0A07-472B-AF3F-CDDEE72472C4}" presName="childText" presStyleLbl="conFgAcc1" presStyleIdx="0" presStyleCnt="1" custScaleY="104084">
        <dgm:presLayoutVars>
          <dgm:bulletEnabled val="1"/>
        </dgm:presLayoutVars>
      </dgm:prSet>
      <dgm:spPr/>
      <dgm:t>
        <a:bodyPr/>
        <a:lstStyle/>
        <a:p>
          <a:endParaRPr lang="es-MX"/>
        </a:p>
      </dgm:t>
    </dgm:pt>
  </dgm:ptLst>
  <dgm:cxnLst>
    <dgm:cxn modelId="{D984513B-4E0E-4805-BB33-75CAC5979035}" type="presOf" srcId="{D6F3FBAF-9D6A-4164-A8DA-93F706DE91E0}" destId="{C365FCB5-2850-43BB-95AD-BEA0AB7BAE9E}" srcOrd="0" destOrd="0" presId="urn:microsoft.com/office/officeart/2005/8/layout/list1"/>
    <dgm:cxn modelId="{F7ED4F25-BB3A-40F0-B4DB-14BF686A0DB0}" type="presOf" srcId="{0ECD10C0-0A07-472B-AF3F-CDDEE72472C4}" destId="{3D918791-5FCB-406B-ABFB-7AD02D0AFA17}" srcOrd="1" destOrd="0" presId="urn:microsoft.com/office/officeart/2005/8/layout/list1"/>
    <dgm:cxn modelId="{55601AB7-8E77-40A4-93D6-8CBCC4C08DDD}" srcId="{D6F3FBAF-9D6A-4164-A8DA-93F706DE91E0}" destId="{0ECD10C0-0A07-472B-AF3F-CDDEE72472C4}" srcOrd="0" destOrd="0" parTransId="{84A0F431-33BE-42C0-8E50-E3117591587A}" sibTransId="{7A26BCE7-D0E9-4E84-837D-8A617834F972}"/>
    <dgm:cxn modelId="{E7759385-221C-4662-B551-DED4B6DE01BC}" type="presOf" srcId="{0ECD10C0-0A07-472B-AF3F-CDDEE72472C4}" destId="{A2DE18FD-ED96-4C06-AEA4-776C2529C975}" srcOrd="0" destOrd="0" presId="urn:microsoft.com/office/officeart/2005/8/layout/list1"/>
    <dgm:cxn modelId="{780CFAB1-B135-433F-935C-13CDC9070CCB}" type="presParOf" srcId="{C365FCB5-2850-43BB-95AD-BEA0AB7BAE9E}" destId="{79B9D1C2-A4D9-470D-B8BC-19010C78E040}" srcOrd="0" destOrd="0" presId="urn:microsoft.com/office/officeart/2005/8/layout/list1"/>
    <dgm:cxn modelId="{A20B6622-177E-45DD-A52B-0DAF8B957894}" type="presParOf" srcId="{79B9D1C2-A4D9-470D-B8BC-19010C78E040}" destId="{A2DE18FD-ED96-4C06-AEA4-776C2529C975}" srcOrd="0" destOrd="0" presId="urn:microsoft.com/office/officeart/2005/8/layout/list1"/>
    <dgm:cxn modelId="{EBECE8D3-3803-4799-B949-8BAFD888161D}" type="presParOf" srcId="{79B9D1C2-A4D9-470D-B8BC-19010C78E040}" destId="{3D918791-5FCB-406B-ABFB-7AD02D0AFA17}" srcOrd="1" destOrd="0" presId="urn:microsoft.com/office/officeart/2005/8/layout/list1"/>
    <dgm:cxn modelId="{9633DE4B-8016-4A66-BE56-DEF38CE59B3D}" type="presParOf" srcId="{C365FCB5-2850-43BB-95AD-BEA0AB7BAE9E}" destId="{D99DB4FA-A731-4BB1-96D0-8FD40663520A}" srcOrd="1" destOrd="0" presId="urn:microsoft.com/office/officeart/2005/8/layout/list1"/>
    <dgm:cxn modelId="{B1EF144C-28E5-48ED-8400-AC205CBA255B}" type="presParOf" srcId="{C365FCB5-2850-43BB-95AD-BEA0AB7BAE9E}" destId="{E28367BA-9F1C-4C5B-A092-F5CB905B4FF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3FBAF-9D6A-4164-A8DA-93F706DE91E0}"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s-MX"/>
        </a:p>
      </dgm:t>
    </dgm:pt>
    <dgm:pt modelId="{0ECD10C0-0A07-472B-AF3F-CDDEE72472C4}">
      <dgm:prSet custT="1"/>
      <dgm:spPr/>
      <dgm:t>
        <a:bodyPr/>
        <a:lstStyle/>
        <a:p>
          <a:pPr algn="ctr" rtl="0"/>
          <a:r>
            <a:rPr lang="es-MX" sz="3000" b="1" dirty="0" smtClean="0">
              <a:latin typeface="Cambria" pitchFamily="18" charset="0"/>
            </a:rPr>
            <a:t>I5 inicial</a:t>
          </a:r>
          <a:r>
            <a:rPr lang="es-MX" sz="3000" dirty="0" smtClean="0">
              <a:latin typeface="Cambria" pitchFamily="18" charset="0"/>
              <a:sym typeface="Wingdings" pitchFamily="2" charset="2"/>
            </a:rPr>
            <a:t></a:t>
          </a:r>
          <a:r>
            <a:rPr lang="es-MX" sz="3000" dirty="0" smtClean="0">
              <a:latin typeface="Cambria" pitchFamily="18" charset="0"/>
            </a:rPr>
            <a:t> empieza transformación para viabilidad de otros microorganismos </a:t>
          </a:r>
          <a:br>
            <a:rPr lang="es-MX" sz="3000" dirty="0" smtClean="0">
              <a:latin typeface="Cambria" pitchFamily="18" charset="0"/>
            </a:rPr>
          </a:br>
          <a:r>
            <a:rPr lang="es-MX" sz="3000" dirty="0" smtClean="0">
              <a:latin typeface="Cambria" pitchFamily="18" charset="0"/>
            </a:rPr>
            <a:t>(</a:t>
          </a:r>
          <a:r>
            <a:rPr lang="es-MX" sz="3000" dirty="0" err="1" smtClean="0">
              <a:latin typeface="Cambria" pitchFamily="18" charset="0"/>
            </a:rPr>
            <a:t>Looi</a:t>
          </a:r>
          <a:r>
            <a:rPr lang="es-MX" sz="3000" dirty="0" smtClean="0">
              <a:latin typeface="Cambria" pitchFamily="18" charset="0"/>
            </a:rPr>
            <a:t>, 2009).</a:t>
          </a:r>
          <a:endParaRPr lang="es-MX" sz="3000" dirty="0" smtClean="0"/>
        </a:p>
      </dgm:t>
    </dgm:pt>
    <dgm:pt modelId="{84A0F431-33BE-42C0-8E50-E3117591587A}" type="parTrans" cxnId="{55601AB7-8E77-40A4-93D6-8CBCC4C08DDD}">
      <dgm:prSet/>
      <dgm:spPr/>
      <dgm:t>
        <a:bodyPr/>
        <a:lstStyle/>
        <a:p>
          <a:endParaRPr lang="es-MX" sz="2000"/>
        </a:p>
      </dgm:t>
    </dgm:pt>
    <dgm:pt modelId="{7A26BCE7-D0E9-4E84-837D-8A617834F972}" type="sibTrans" cxnId="{55601AB7-8E77-40A4-93D6-8CBCC4C08DDD}">
      <dgm:prSet/>
      <dgm:spPr/>
      <dgm:t>
        <a:bodyPr/>
        <a:lstStyle/>
        <a:p>
          <a:endParaRPr lang="es-MX" sz="2000"/>
        </a:p>
      </dgm:t>
    </dgm:pt>
    <dgm:pt modelId="{C365FCB5-2850-43BB-95AD-BEA0AB7BAE9E}" type="pres">
      <dgm:prSet presAssocID="{D6F3FBAF-9D6A-4164-A8DA-93F706DE91E0}" presName="linear" presStyleCnt="0">
        <dgm:presLayoutVars>
          <dgm:dir/>
          <dgm:animLvl val="lvl"/>
          <dgm:resizeHandles val="exact"/>
        </dgm:presLayoutVars>
      </dgm:prSet>
      <dgm:spPr/>
      <dgm:t>
        <a:bodyPr/>
        <a:lstStyle/>
        <a:p>
          <a:endParaRPr lang="es-MX"/>
        </a:p>
      </dgm:t>
    </dgm:pt>
    <dgm:pt modelId="{79B9D1C2-A4D9-470D-B8BC-19010C78E040}" type="pres">
      <dgm:prSet presAssocID="{0ECD10C0-0A07-472B-AF3F-CDDEE72472C4}" presName="parentLin" presStyleCnt="0"/>
      <dgm:spPr/>
      <dgm:t>
        <a:bodyPr/>
        <a:lstStyle/>
        <a:p>
          <a:endParaRPr lang="es-MX"/>
        </a:p>
      </dgm:t>
    </dgm:pt>
    <dgm:pt modelId="{A2DE18FD-ED96-4C06-AEA4-776C2529C975}" type="pres">
      <dgm:prSet presAssocID="{0ECD10C0-0A07-472B-AF3F-CDDEE72472C4}" presName="parentLeftMargin" presStyleLbl="node1" presStyleIdx="0" presStyleCnt="1"/>
      <dgm:spPr/>
      <dgm:t>
        <a:bodyPr/>
        <a:lstStyle/>
        <a:p>
          <a:endParaRPr lang="es-MX"/>
        </a:p>
      </dgm:t>
    </dgm:pt>
    <dgm:pt modelId="{3D918791-5FCB-406B-ABFB-7AD02D0AFA17}" type="pres">
      <dgm:prSet presAssocID="{0ECD10C0-0A07-472B-AF3F-CDDEE72472C4}" presName="parentText" presStyleLbl="node1" presStyleIdx="0" presStyleCnt="1" custScaleY="118774">
        <dgm:presLayoutVars>
          <dgm:chMax val="0"/>
          <dgm:bulletEnabled val="1"/>
        </dgm:presLayoutVars>
      </dgm:prSet>
      <dgm:spPr/>
      <dgm:t>
        <a:bodyPr/>
        <a:lstStyle/>
        <a:p>
          <a:endParaRPr lang="es-MX"/>
        </a:p>
      </dgm:t>
    </dgm:pt>
    <dgm:pt modelId="{D99DB4FA-A731-4BB1-96D0-8FD40663520A}" type="pres">
      <dgm:prSet presAssocID="{0ECD10C0-0A07-472B-AF3F-CDDEE72472C4}" presName="negativeSpace" presStyleCnt="0"/>
      <dgm:spPr/>
      <dgm:t>
        <a:bodyPr/>
        <a:lstStyle/>
        <a:p>
          <a:endParaRPr lang="es-MX"/>
        </a:p>
      </dgm:t>
    </dgm:pt>
    <dgm:pt modelId="{E28367BA-9F1C-4C5B-A092-F5CB905B4FF4}" type="pres">
      <dgm:prSet presAssocID="{0ECD10C0-0A07-472B-AF3F-CDDEE72472C4}" presName="childText" presStyleLbl="conFgAcc1" presStyleIdx="0" presStyleCnt="1" custScaleY="112876" custLinFactNeighborY="-17439">
        <dgm:presLayoutVars>
          <dgm:bulletEnabled val="1"/>
        </dgm:presLayoutVars>
      </dgm:prSet>
      <dgm:spPr/>
      <dgm:t>
        <a:bodyPr/>
        <a:lstStyle/>
        <a:p>
          <a:endParaRPr lang="es-MX"/>
        </a:p>
      </dgm:t>
    </dgm:pt>
  </dgm:ptLst>
  <dgm:cxnLst>
    <dgm:cxn modelId="{663BFC7B-E4AC-4698-ADC0-9C8F6D1C9F5A}" type="presOf" srcId="{D6F3FBAF-9D6A-4164-A8DA-93F706DE91E0}" destId="{C365FCB5-2850-43BB-95AD-BEA0AB7BAE9E}" srcOrd="0" destOrd="0" presId="urn:microsoft.com/office/officeart/2005/8/layout/list1"/>
    <dgm:cxn modelId="{EC561217-23B4-4571-8BD5-994E4865D22C}" type="presOf" srcId="{0ECD10C0-0A07-472B-AF3F-CDDEE72472C4}" destId="{3D918791-5FCB-406B-ABFB-7AD02D0AFA17}" srcOrd="1" destOrd="0" presId="urn:microsoft.com/office/officeart/2005/8/layout/list1"/>
    <dgm:cxn modelId="{55601AB7-8E77-40A4-93D6-8CBCC4C08DDD}" srcId="{D6F3FBAF-9D6A-4164-A8DA-93F706DE91E0}" destId="{0ECD10C0-0A07-472B-AF3F-CDDEE72472C4}" srcOrd="0" destOrd="0" parTransId="{84A0F431-33BE-42C0-8E50-E3117591587A}" sibTransId="{7A26BCE7-D0E9-4E84-837D-8A617834F972}"/>
    <dgm:cxn modelId="{46C4DE46-CCBB-4A9A-9D6E-BB261E2F8D11}" type="presOf" srcId="{0ECD10C0-0A07-472B-AF3F-CDDEE72472C4}" destId="{A2DE18FD-ED96-4C06-AEA4-776C2529C975}" srcOrd="0" destOrd="0" presId="urn:microsoft.com/office/officeart/2005/8/layout/list1"/>
    <dgm:cxn modelId="{9B70F9A8-F984-46A3-A36C-2161A408BC93}" type="presParOf" srcId="{C365FCB5-2850-43BB-95AD-BEA0AB7BAE9E}" destId="{79B9D1C2-A4D9-470D-B8BC-19010C78E040}" srcOrd="0" destOrd="0" presId="urn:microsoft.com/office/officeart/2005/8/layout/list1"/>
    <dgm:cxn modelId="{9EE3F350-4462-44CB-821D-6F5F1C6AADA7}" type="presParOf" srcId="{79B9D1C2-A4D9-470D-B8BC-19010C78E040}" destId="{A2DE18FD-ED96-4C06-AEA4-776C2529C975}" srcOrd="0" destOrd="0" presId="urn:microsoft.com/office/officeart/2005/8/layout/list1"/>
    <dgm:cxn modelId="{3EF96AE2-6A95-4329-A11E-E8EE46F6D5E1}" type="presParOf" srcId="{79B9D1C2-A4D9-470D-B8BC-19010C78E040}" destId="{3D918791-5FCB-406B-ABFB-7AD02D0AFA17}" srcOrd="1" destOrd="0" presId="urn:microsoft.com/office/officeart/2005/8/layout/list1"/>
    <dgm:cxn modelId="{21899F30-1C31-4D0F-BA0B-25A59D2B994B}" type="presParOf" srcId="{C365FCB5-2850-43BB-95AD-BEA0AB7BAE9E}" destId="{D99DB4FA-A731-4BB1-96D0-8FD40663520A}" srcOrd="1" destOrd="0" presId="urn:microsoft.com/office/officeart/2005/8/layout/list1"/>
    <dgm:cxn modelId="{9A795A9B-A02C-4BC0-9C6F-9E21ED65DDD1}" type="presParOf" srcId="{C365FCB5-2850-43BB-95AD-BEA0AB7BAE9E}" destId="{E28367BA-9F1C-4C5B-A092-F5CB905B4FF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3FBAF-9D6A-4164-A8DA-93F706DE91E0}"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s-MX"/>
        </a:p>
      </dgm:t>
    </dgm:pt>
    <dgm:pt modelId="{0ECD10C0-0A07-472B-AF3F-CDDEE72472C4}">
      <dgm:prSet custT="1"/>
      <dgm:spPr/>
      <dgm:t>
        <a:bodyPr/>
        <a:lstStyle/>
        <a:p>
          <a:pPr algn="ctr" rtl="0"/>
          <a:endParaRPr lang="es-MX" sz="1000" b="1" dirty="0" smtClean="0">
            <a:latin typeface="Cambria" pitchFamily="18" charset="0"/>
          </a:endParaRPr>
        </a:p>
        <a:p>
          <a:pPr algn="ctr" rtl="0"/>
          <a:r>
            <a:rPr lang="es-MX" sz="3000" b="1" dirty="0" smtClean="0">
              <a:latin typeface="Cambria" pitchFamily="18" charset="0"/>
            </a:rPr>
            <a:t>I5 final </a:t>
          </a:r>
          <a:r>
            <a:rPr lang="es-MX" sz="3000" b="1" dirty="0" smtClean="0">
              <a:latin typeface="Cambria" pitchFamily="18" charset="0"/>
              <a:sym typeface="Wingdings" pitchFamily="2" charset="2"/>
            </a:rPr>
            <a:t></a:t>
          </a:r>
          <a:r>
            <a:rPr lang="es-MX" sz="3000" dirty="0" smtClean="0">
              <a:latin typeface="Cambria" pitchFamily="18" charset="0"/>
              <a:sym typeface="Wingdings" pitchFamily="2" charset="2"/>
            </a:rPr>
            <a:t> microorganismos generación lenta hasta potenciación; aparecen por [] reducidas en agua residual </a:t>
          </a:r>
        </a:p>
        <a:p>
          <a:pPr algn="ctr" rtl="0"/>
          <a:r>
            <a:rPr lang="es-MX" sz="3000" dirty="0" smtClean="0">
              <a:latin typeface="Cambria" pitchFamily="18" charset="0"/>
              <a:sym typeface="Wingdings" pitchFamily="2" charset="2"/>
            </a:rPr>
            <a:t>(Bahía, 2009). </a:t>
          </a:r>
          <a:endParaRPr lang="es-MX" sz="3000" dirty="0" smtClean="0"/>
        </a:p>
      </dgm:t>
    </dgm:pt>
    <dgm:pt modelId="{84A0F431-33BE-42C0-8E50-E3117591587A}" type="parTrans" cxnId="{55601AB7-8E77-40A4-93D6-8CBCC4C08DDD}">
      <dgm:prSet/>
      <dgm:spPr/>
      <dgm:t>
        <a:bodyPr/>
        <a:lstStyle/>
        <a:p>
          <a:endParaRPr lang="es-MX" sz="2000"/>
        </a:p>
      </dgm:t>
    </dgm:pt>
    <dgm:pt modelId="{7A26BCE7-D0E9-4E84-837D-8A617834F972}" type="sibTrans" cxnId="{55601AB7-8E77-40A4-93D6-8CBCC4C08DDD}">
      <dgm:prSet/>
      <dgm:spPr/>
      <dgm:t>
        <a:bodyPr/>
        <a:lstStyle/>
        <a:p>
          <a:endParaRPr lang="es-MX" sz="2000"/>
        </a:p>
      </dgm:t>
    </dgm:pt>
    <dgm:pt modelId="{C365FCB5-2850-43BB-95AD-BEA0AB7BAE9E}" type="pres">
      <dgm:prSet presAssocID="{D6F3FBAF-9D6A-4164-A8DA-93F706DE91E0}" presName="linear" presStyleCnt="0">
        <dgm:presLayoutVars>
          <dgm:dir/>
          <dgm:animLvl val="lvl"/>
          <dgm:resizeHandles val="exact"/>
        </dgm:presLayoutVars>
      </dgm:prSet>
      <dgm:spPr/>
      <dgm:t>
        <a:bodyPr/>
        <a:lstStyle/>
        <a:p>
          <a:endParaRPr lang="es-MX"/>
        </a:p>
      </dgm:t>
    </dgm:pt>
    <dgm:pt modelId="{79B9D1C2-A4D9-470D-B8BC-19010C78E040}" type="pres">
      <dgm:prSet presAssocID="{0ECD10C0-0A07-472B-AF3F-CDDEE72472C4}" presName="parentLin" presStyleCnt="0"/>
      <dgm:spPr/>
      <dgm:t>
        <a:bodyPr/>
        <a:lstStyle/>
        <a:p>
          <a:endParaRPr lang="es-MX"/>
        </a:p>
      </dgm:t>
    </dgm:pt>
    <dgm:pt modelId="{A2DE18FD-ED96-4C06-AEA4-776C2529C975}" type="pres">
      <dgm:prSet presAssocID="{0ECD10C0-0A07-472B-AF3F-CDDEE72472C4}" presName="parentLeftMargin" presStyleLbl="node1" presStyleIdx="0" presStyleCnt="1"/>
      <dgm:spPr/>
      <dgm:t>
        <a:bodyPr/>
        <a:lstStyle/>
        <a:p>
          <a:endParaRPr lang="es-MX"/>
        </a:p>
      </dgm:t>
    </dgm:pt>
    <dgm:pt modelId="{3D918791-5FCB-406B-ABFB-7AD02D0AFA17}" type="pres">
      <dgm:prSet presAssocID="{0ECD10C0-0A07-472B-AF3F-CDDEE72472C4}" presName="parentText" presStyleLbl="node1" presStyleIdx="0" presStyleCnt="1" custScaleY="208889" custLinFactNeighborX="-6977" custLinFactNeighborY="-18771">
        <dgm:presLayoutVars>
          <dgm:chMax val="0"/>
          <dgm:bulletEnabled val="1"/>
        </dgm:presLayoutVars>
      </dgm:prSet>
      <dgm:spPr/>
      <dgm:t>
        <a:bodyPr/>
        <a:lstStyle/>
        <a:p>
          <a:endParaRPr lang="es-MX"/>
        </a:p>
      </dgm:t>
    </dgm:pt>
    <dgm:pt modelId="{D99DB4FA-A731-4BB1-96D0-8FD40663520A}" type="pres">
      <dgm:prSet presAssocID="{0ECD10C0-0A07-472B-AF3F-CDDEE72472C4}" presName="negativeSpace" presStyleCnt="0"/>
      <dgm:spPr/>
      <dgm:t>
        <a:bodyPr/>
        <a:lstStyle/>
        <a:p>
          <a:endParaRPr lang="es-MX"/>
        </a:p>
      </dgm:t>
    </dgm:pt>
    <dgm:pt modelId="{E28367BA-9F1C-4C5B-A092-F5CB905B4FF4}" type="pres">
      <dgm:prSet presAssocID="{0ECD10C0-0A07-472B-AF3F-CDDEE72472C4}" presName="childText" presStyleLbl="conFgAcc1" presStyleIdx="0" presStyleCnt="1" custScaleY="111955" custLinFactNeighborY="-36638">
        <dgm:presLayoutVars>
          <dgm:bulletEnabled val="1"/>
        </dgm:presLayoutVars>
      </dgm:prSet>
      <dgm:spPr/>
      <dgm:t>
        <a:bodyPr/>
        <a:lstStyle/>
        <a:p>
          <a:endParaRPr lang="es-MX"/>
        </a:p>
      </dgm:t>
    </dgm:pt>
  </dgm:ptLst>
  <dgm:cxnLst>
    <dgm:cxn modelId="{79D4489A-E4AD-42E5-8293-034175B1EED9}" type="presOf" srcId="{0ECD10C0-0A07-472B-AF3F-CDDEE72472C4}" destId="{3D918791-5FCB-406B-ABFB-7AD02D0AFA17}" srcOrd="1" destOrd="0" presId="urn:microsoft.com/office/officeart/2005/8/layout/list1"/>
    <dgm:cxn modelId="{CAF45BFD-A8E4-4E24-8F01-BB09F548EC10}" type="presOf" srcId="{D6F3FBAF-9D6A-4164-A8DA-93F706DE91E0}" destId="{C365FCB5-2850-43BB-95AD-BEA0AB7BAE9E}" srcOrd="0" destOrd="0" presId="urn:microsoft.com/office/officeart/2005/8/layout/list1"/>
    <dgm:cxn modelId="{55601AB7-8E77-40A4-93D6-8CBCC4C08DDD}" srcId="{D6F3FBAF-9D6A-4164-A8DA-93F706DE91E0}" destId="{0ECD10C0-0A07-472B-AF3F-CDDEE72472C4}" srcOrd="0" destOrd="0" parTransId="{84A0F431-33BE-42C0-8E50-E3117591587A}" sibTransId="{7A26BCE7-D0E9-4E84-837D-8A617834F972}"/>
    <dgm:cxn modelId="{BDF0A832-B2BB-41D5-948E-0FB1D9021600}" type="presOf" srcId="{0ECD10C0-0A07-472B-AF3F-CDDEE72472C4}" destId="{A2DE18FD-ED96-4C06-AEA4-776C2529C975}" srcOrd="0" destOrd="0" presId="urn:microsoft.com/office/officeart/2005/8/layout/list1"/>
    <dgm:cxn modelId="{AD966F0C-12E2-486E-BB91-0E314BABD5B0}" type="presParOf" srcId="{C365FCB5-2850-43BB-95AD-BEA0AB7BAE9E}" destId="{79B9D1C2-A4D9-470D-B8BC-19010C78E040}" srcOrd="0" destOrd="0" presId="urn:microsoft.com/office/officeart/2005/8/layout/list1"/>
    <dgm:cxn modelId="{184920CE-B1F3-4EB5-8396-FE09EF492B7A}" type="presParOf" srcId="{79B9D1C2-A4D9-470D-B8BC-19010C78E040}" destId="{A2DE18FD-ED96-4C06-AEA4-776C2529C975}" srcOrd="0" destOrd="0" presId="urn:microsoft.com/office/officeart/2005/8/layout/list1"/>
    <dgm:cxn modelId="{79D0423B-C4C9-43FB-AFED-4AB7B5236917}" type="presParOf" srcId="{79B9D1C2-A4D9-470D-B8BC-19010C78E040}" destId="{3D918791-5FCB-406B-ABFB-7AD02D0AFA17}" srcOrd="1" destOrd="0" presId="urn:microsoft.com/office/officeart/2005/8/layout/list1"/>
    <dgm:cxn modelId="{D145A06D-EB81-4C7B-9D68-7BA308903CCC}" type="presParOf" srcId="{C365FCB5-2850-43BB-95AD-BEA0AB7BAE9E}" destId="{D99DB4FA-A731-4BB1-96D0-8FD40663520A}" srcOrd="1" destOrd="0" presId="urn:microsoft.com/office/officeart/2005/8/layout/list1"/>
    <dgm:cxn modelId="{F98030DF-8813-4F17-B50F-F7E098AF24A1}" type="presParOf" srcId="{C365FCB5-2850-43BB-95AD-BEA0AB7BAE9E}" destId="{E28367BA-9F1C-4C5B-A092-F5CB905B4FF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3FBAF-9D6A-4164-A8DA-93F706DE91E0}"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s-MX"/>
        </a:p>
      </dgm:t>
    </dgm:pt>
    <dgm:pt modelId="{0ECD10C0-0A07-472B-AF3F-CDDEE72472C4}">
      <dgm:prSet custT="1"/>
      <dgm:spPr/>
      <dgm:t>
        <a:bodyPr/>
        <a:lstStyle/>
        <a:p>
          <a:pPr algn="ctr" rtl="0"/>
          <a:r>
            <a:rPr lang="es-ES" sz="3000" i="1" dirty="0" smtClean="0">
              <a:latin typeface="Cambria" pitchFamily="18" charset="0"/>
              <a:ea typeface="+mn-ea"/>
              <a:cs typeface="+mn-cs"/>
            </a:rPr>
            <a:t>B. </a:t>
          </a:r>
          <a:r>
            <a:rPr lang="es-ES" sz="3000" i="1" dirty="0" err="1" smtClean="0">
              <a:latin typeface="Cambria" pitchFamily="18" charset="0"/>
              <a:ea typeface="+mn-ea"/>
              <a:cs typeface="+mn-cs"/>
            </a:rPr>
            <a:t>subtilis</a:t>
          </a:r>
          <a:r>
            <a:rPr lang="es-ES" sz="3000" dirty="0" smtClean="0">
              <a:latin typeface="Cambria" pitchFamily="18" charset="0"/>
              <a:ea typeface="+mn-ea"/>
              <a:cs typeface="+mn-cs"/>
            </a:rPr>
            <a:t> se adaptó al cambio, enriquecimiento selectivo y alteración de entorno (</a:t>
          </a:r>
          <a:r>
            <a:rPr lang="es-ES" sz="3000" dirty="0" err="1" smtClean="0">
              <a:latin typeface="Cambria" pitchFamily="18" charset="0"/>
              <a:ea typeface="+mn-ea"/>
              <a:cs typeface="+mn-cs"/>
            </a:rPr>
            <a:t>Rittmann</a:t>
          </a:r>
          <a:r>
            <a:rPr lang="es-ES" sz="3000" dirty="0" smtClean="0">
              <a:latin typeface="Cambria" pitchFamily="18" charset="0"/>
              <a:ea typeface="+mn-ea"/>
              <a:cs typeface="+mn-cs"/>
            </a:rPr>
            <a:t> y </a:t>
          </a:r>
          <a:r>
            <a:rPr lang="es-ES" sz="3000" dirty="0" err="1" smtClean="0">
              <a:latin typeface="Cambria" pitchFamily="18" charset="0"/>
              <a:ea typeface="+mn-ea"/>
              <a:cs typeface="+mn-cs"/>
            </a:rPr>
            <a:t>McCarty</a:t>
          </a:r>
          <a:r>
            <a:rPr lang="es-ES" sz="3000" dirty="0" smtClean="0">
              <a:latin typeface="Cambria" pitchFamily="18" charset="0"/>
              <a:ea typeface="+mn-ea"/>
              <a:cs typeface="+mn-cs"/>
            </a:rPr>
            <a:t>, 2001).</a:t>
          </a:r>
          <a:endParaRPr lang="es-MX" sz="3000" dirty="0" smtClean="0"/>
        </a:p>
      </dgm:t>
    </dgm:pt>
    <dgm:pt modelId="{84A0F431-33BE-42C0-8E50-E3117591587A}" type="parTrans" cxnId="{55601AB7-8E77-40A4-93D6-8CBCC4C08DDD}">
      <dgm:prSet/>
      <dgm:spPr/>
      <dgm:t>
        <a:bodyPr/>
        <a:lstStyle/>
        <a:p>
          <a:endParaRPr lang="es-MX" sz="2000"/>
        </a:p>
      </dgm:t>
    </dgm:pt>
    <dgm:pt modelId="{7A26BCE7-D0E9-4E84-837D-8A617834F972}" type="sibTrans" cxnId="{55601AB7-8E77-40A4-93D6-8CBCC4C08DDD}">
      <dgm:prSet/>
      <dgm:spPr/>
      <dgm:t>
        <a:bodyPr/>
        <a:lstStyle/>
        <a:p>
          <a:endParaRPr lang="es-MX" sz="2000"/>
        </a:p>
      </dgm:t>
    </dgm:pt>
    <dgm:pt modelId="{C365FCB5-2850-43BB-95AD-BEA0AB7BAE9E}" type="pres">
      <dgm:prSet presAssocID="{D6F3FBAF-9D6A-4164-A8DA-93F706DE91E0}" presName="linear" presStyleCnt="0">
        <dgm:presLayoutVars>
          <dgm:dir/>
          <dgm:animLvl val="lvl"/>
          <dgm:resizeHandles val="exact"/>
        </dgm:presLayoutVars>
      </dgm:prSet>
      <dgm:spPr/>
      <dgm:t>
        <a:bodyPr/>
        <a:lstStyle/>
        <a:p>
          <a:endParaRPr lang="es-MX"/>
        </a:p>
      </dgm:t>
    </dgm:pt>
    <dgm:pt modelId="{79B9D1C2-A4D9-470D-B8BC-19010C78E040}" type="pres">
      <dgm:prSet presAssocID="{0ECD10C0-0A07-472B-AF3F-CDDEE72472C4}" presName="parentLin" presStyleCnt="0"/>
      <dgm:spPr/>
      <dgm:t>
        <a:bodyPr/>
        <a:lstStyle/>
        <a:p>
          <a:endParaRPr lang="es-MX"/>
        </a:p>
      </dgm:t>
    </dgm:pt>
    <dgm:pt modelId="{A2DE18FD-ED96-4C06-AEA4-776C2529C975}" type="pres">
      <dgm:prSet presAssocID="{0ECD10C0-0A07-472B-AF3F-CDDEE72472C4}" presName="parentLeftMargin" presStyleLbl="node1" presStyleIdx="0" presStyleCnt="1"/>
      <dgm:spPr/>
      <dgm:t>
        <a:bodyPr/>
        <a:lstStyle/>
        <a:p>
          <a:endParaRPr lang="es-MX"/>
        </a:p>
      </dgm:t>
    </dgm:pt>
    <dgm:pt modelId="{3D918791-5FCB-406B-ABFB-7AD02D0AFA17}" type="pres">
      <dgm:prSet presAssocID="{0ECD10C0-0A07-472B-AF3F-CDDEE72472C4}" presName="parentText" presStyleLbl="node1" presStyleIdx="0" presStyleCnt="1" custScaleY="149265" custLinFactNeighborX="6383" custLinFactNeighborY="40640">
        <dgm:presLayoutVars>
          <dgm:chMax val="0"/>
          <dgm:bulletEnabled val="1"/>
        </dgm:presLayoutVars>
      </dgm:prSet>
      <dgm:spPr/>
      <dgm:t>
        <a:bodyPr/>
        <a:lstStyle/>
        <a:p>
          <a:endParaRPr lang="es-MX"/>
        </a:p>
      </dgm:t>
    </dgm:pt>
    <dgm:pt modelId="{D99DB4FA-A731-4BB1-96D0-8FD40663520A}" type="pres">
      <dgm:prSet presAssocID="{0ECD10C0-0A07-472B-AF3F-CDDEE72472C4}" presName="negativeSpace" presStyleCnt="0"/>
      <dgm:spPr/>
      <dgm:t>
        <a:bodyPr/>
        <a:lstStyle/>
        <a:p>
          <a:endParaRPr lang="es-MX"/>
        </a:p>
      </dgm:t>
    </dgm:pt>
    <dgm:pt modelId="{E28367BA-9F1C-4C5B-A092-F5CB905B4FF4}" type="pres">
      <dgm:prSet presAssocID="{0ECD10C0-0A07-472B-AF3F-CDDEE72472C4}" presName="childText" presStyleLbl="conFgAcc1" presStyleIdx="0" presStyleCnt="1" custScaleY="112876" custLinFactY="2233" custLinFactNeighborY="100000">
        <dgm:presLayoutVars>
          <dgm:bulletEnabled val="1"/>
        </dgm:presLayoutVars>
      </dgm:prSet>
      <dgm:spPr/>
      <dgm:t>
        <a:bodyPr/>
        <a:lstStyle/>
        <a:p>
          <a:endParaRPr lang="es-MX"/>
        </a:p>
      </dgm:t>
    </dgm:pt>
  </dgm:ptLst>
  <dgm:cxnLst>
    <dgm:cxn modelId="{E638412C-0C1B-4A2C-B78A-D6332E7545B6}" type="presOf" srcId="{0ECD10C0-0A07-472B-AF3F-CDDEE72472C4}" destId="{A2DE18FD-ED96-4C06-AEA4-776C2529C975}" srcOrd="0" destOrd="0" presId="urn:microsoft.com/office/officeart/2005/8/layout/list1"/>
    <dgm:cxn modelId="{D488A1D6-C062-47DB-B5E2-D45039041FCE}" type="presOf" srcId="{D6F3FBAF-9D6A-4164-A8DA-93F706DE91E0}" destId="{C365FCB5-2850-43BB-95AD-BEA0AB7BAE9E}" srcOrd="0" destOrd="0" presId="urn:microsoft.com/office/officeart/2005/8/layout/list1"/>
    <dgm:cxn modelId="{55601AB7-8E77-40A4-93D6-8CBCC4C08DDD}" srcId="{D6F3FBAF-9D6A-4164-A8DA-93F706DE91E0}" destId="{0ECD10C0-0A07-472B-AF3F-CDDEE72472C4}" srcOrd="0" destOrd="0" parTransId="{84A0F431-33BE-42C0-8E50-E3117591587A}" sibTransId="{7A26BCE7-D0E9-4E84-837D-8A617834F972}"/>
    <dgm:cxn modelId="{2CED5D65-580E-4235-9B20-8AE3AA9D25DF}" type="presOf" srcId="{0ECD10C0-0A07-472B-AF3F-CDDEE72472C4}" destId="{3D918791-5FCB-406B-ABFB-7AD02D0AFA17}" srcOrd="1" destOrd="0" presId="urn:microsoft.com/office/officeart/2005/8/layout/list1"/>
    <dgm:cxn modelId="{8E536BAB-D4AF-4C7C-91BD-6CE6F406C0BE}" type="presParOf" srcId="{C365FCB5-2850-43BB-95AD-BEA0AB7BAE9E}" destId="{79B9D1C2-A4D9-470D-B8BC-19010C78E040}" srcOrd="0" destOrd="0" presId="urn:microsoft.com/office/officeart/2005/8/layout/list1"/>
    <dgm:cxn modelId="{23F106F4-F6BC-4F7B-A8A9-C2766D9E70FC}" type="presParOf" srcId="{79B9D1C2-A4D9-470D-B8BC-19010C78E040}" destId="{A2DE18FD-ED96-4C06-AEA4-776C2529C975}" srcOrd="0" destOrd="0" presId="urn:microsoft.com/office/officeart/2005/8/layout/list1"/>
    <dgm:cxn modelId="{BA56AE0D-59EC-4E5B-A778-FDC7A8C9B4C7}" type="presParOf" srcId="{79B9D1C2-A4D9-470D-B8BC-19010C78E040}" destId="{3D918791-5FCB-406B-ABFB-7AD02D0AFA17}" srcOrd="1" destOrd="0" presId="urn:microsoft.com/office/officeart/2005/8/layout/list1"/>
    <dgm:cxn modelId="{74215A5D-7C3F-437D-8E3D-13659EDAB593}" type="presParOf" srcId="{C365FCB5-2850-43BB-95AD-BEA0AB7BAE9E}" destId="{D99DB4FA-A731-4BB1-96D0-8FD40663520A}" srcOrd="1" destOrd="0" presId="urn:microsoft.com/office/officeart/2005/8/layout/list1"/>
    <dgm:cxn modelId="{B95C31ED-F765-4756-9ECB-9A33E23DD912}" type="presParOf" srcId="{C365FCB5-2850-43BB-95AD-BEA0AB7BAE9E}" destId="{E28367BA-9F1C-4C5B-A092-F5CB905B4FF4}"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4A3414-D83D-48BC-8324-31D70D73A03E}">
      <dsp:nvSpPr>
        <dsp:cNvPr id="0" name=""/>
        <dsp:cNvSpPr/>
      </dsp:nvSpPr>
      <dsp:spPr>
        <a:xfrm>
          <a:off x="0" y="-185271"/>
          <a:ext cx="8784976" cy="3081463"/>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sp>
    <dsp:sp modelId="{9185FC21-B76E-4D25-A4FE-44CCB48CBFE3}">
      <dsp:nvSpPr>
        <dsp:cNvPr id="0" name=""/>
        <dsp:cNvSpPr/>
      </dsp:nvSpPr>
      <dsp:spPr>
        <a:xfrm>
          <a:off x="217830" y="216021"/>
          <a:ext cx="2568490" cy="1952764"/>
        </a:xfrm>
        <a:prstGeom prst="roundRect">
          <a:avLst>
            <a:gd name="adj" fmla="val 10000"/>
          </a:avLst>
        </a:prstGeom>
        <a:blipFill rotWithShape="0">
          <a:blip xmlns:r="http://schemas.openxmlformats.org/officeDocument/2006/relationships" r:embed="rId1">
            <a:lum contrast="20000"/>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DE323-158B-46D5-8A3E-B882190C7932}">
      <dsp:nvSpPr>
        <dsp:cNvPr id="0" name=""/>
        <dsp:cNvSpPr/>
      </dsp:nvSpPr>
      <dsp:spPr>
        <a:xfrm rot="10800000">
          <a:off x="217830" y="2448265"/>
          <a:ext cx="2568490" cy="2001587"/>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s-MX" sz="2100" b="1" kern="1200" dirty="0" smtClean="0">
              <a:latin typeface="Cambria" pitchFamily="18" charset="0"/>
            </a:rPr>
            <a:t>I5 antes y después </a:t>
          </a:r>
          <a:r>
            <a:rPr lang="es-MX" sz="2100" b="1" kern="1200" dirty="0" err="1" smtClean="0">
              <a:latin typeface="Cambria" pitchFamily="18" charset="0"/>
            </a:rPr>
            <a:t>TART</a:t>
          </a:r>
          <a:r>
            <a:rPr lang="es-MX" sz="2100" b="1" kern="1200" dirty="0" smtClean="0">
              <a:latin typeface="Cambria" pitchFamily="18" charset="0"/>
            </a:rPr>
            <a:t> </a:t>
          </a:r>
        </a:p>
        <a:p>
          <a:pPr lvl="0" algn="ctr" defTabSz="933450">
            <a:lnSpc>
              <a:spcPct val="90000"/>
            </a:lnSpc>
            <a:spcBef>
              <a:spcPct val="0"/>
            </a:spcBef>
            <a:spcAft>
              <a:spcPct val="35000"/>
            </a:spcAft>
          </a:pPr>
          <a:r>
            <a:rPr lang="es-MX" sz="2100" b="0" kern="1200" dirty="0" smtClean="0">
              <a:latin typeface="Cambria" pitchFamily="18" charset="0"/>
            </a:rPr>
            <a:t>Microbiología Ambiental CEINCI.</a:t>
          </a:r>
        </a:p>
        <a:p>
          <a:pPr lvl="0" algn="ctr" defTabSz="933450">
            <a:lnSpc>
              <a:spcPct val="90000"/>
            </a:lnSpc>
            <a:spcBef>
              <a:spcPct val="0"/>
            </a:spcBef>
            <a:spcAft>
              <a:spcPct val="35000"/>
            </a:spcAft>
          </a:pPr>
          <a:r>
            <a:rPr lang="es-MX" sz="2100" b="0" kern="1200" dirty="0" smtClean="0">
              <a:latin typeface="Cambria" pitchFamily="18" charset="0"/>
            </a:rPr>
            <a:t> Activación. </a:t>
          </a:r>
        </a:p>
      </dsp:txBody>
      <dsp:txXfrm rot="10800000">
        <a:off x="217830" y="2448265"/>
        <a:ext cx="2568490" cy="2001587"/>
      </dsp:txXfrm>
    </dsp:sp>
    <dsp:sp modelId="{F7A1B904-C93F-4731-9ECA-A6B636B66662}">
      <dsp:nvSpPr>
        <dsp:cNvPr id="0" name=""/>
        <dsp:cNvSpPr/>
      </dsp:nvSpPr>
      <dsp:spPr>
        <a:xfrm>
          <a:off x="3084651" y="221760"/>
          <a:ext cx="2604012" cy="2096784"/>
        </a:xfrm>
        <a:prstGeom prst="roundRect">
          <a:avLst>
            <a:gd name="adj" fmla="val 10000"/>
          </a:avLst>
        </a:prstGeom>
        <a:blipFill rotWithShape="0">
          <a:blip xmlns:r="http://schemas.openxmlformats.org/officeDocument/2006/relationships" r:embed="rId2">
            <a:lum bright="10000" contrast="10000"/>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178E8-FEF3-4F79-A0CB-35253F29C6CB}">
      <dsp:nvSpPr>
        <dsp:cNvPr id="0" name=""/>
        <dsp:cNvSpPr/>
      </dsp:nvSpPr>
      <dsp:spPr>
        <a:xfrm rot="10800000">
          <a:off x="3102412" y="2510653"/>
          <a:ext cx="2568490" cy="1904559"/>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s-MX" sz="2100" b="1" kern="1200" dirty="0" smtClean="0">
              <a:latin typeface="Cambria" pitchFamily="18" charset="0"/>
            </a:rPr>
            <a:t>Aislamiento colonias</a:t>
          </a:r>
        </a:p>
        <a:p>
          <a:pPr lvl="0" algn="ctr" defTabSz="933450">
            <a:lnSpc>
              <a:spcPct val="90000"/>
            </a:lnSpc>
            <a:spcBef>
              <a:spcPct val="0"/>
            </a:spcBef>
            <a:spcAft>
              <a:spcPct val="35000"/>
            </a:spcAft>
          </a:pPr>
          <a:r>
            <a:rPr lang="es-MX" sz="2100" b="0" kern="1200" dirty="0" err="1" smtClean="0">
              <a:latin typeface="Cambria" pitchFamily="18" charset="0"/>
            </a:rPr>
            <a:t>AN</a:t>
          </a:r>
          <a:r>
            <a:rPr lang="es-MX" sz="2100" b="0" kern="1200" dirty="0" smtClean="0">
              <a:latin typeface="Cambria" pitchFamily="18" charset="0"/>
            </a:rPr>
            <a:t>, PDA, </a:t>
          </a:r>
          <a:r>
            <a:rPr lang="es-MX" sz="2100" b="0" kern="1200" dirty="0" err="1" smtClean="0">
              <a:latin typeface="Cambria" pitchFamily="18" charset="0"/>
            </a:rPr>
            <a:t>MRS</a:t>
          </a:r>
          <a:r>
            <a:rPr lang="es-MX" sz="2100" b="0" kern="1200" dirty="0" smtClean="0">
              <a:latin typeface="Cambria" pitchFamily="18" charset="0"/>
            </a:rPr>
            <a:t>, MS.</a:t>
          </a:r>
          <a:endParaRPr lang="es-MX" sz="2100" b="0" kern="1200" dirty="0">
            <a:latin typeface="Cambria" pitchFamily="18" charset="0"/>
          </a:endParaRPr>
        </a:p>
      </dsp:txBody>
      <dsp:txXfrm rot="10800000">
        <a:off x="3102412" y="2510653"/>
        <a:ext cx="2568490" cy="1904559"/>
      </dsp:txXfrm>
    </dsp:sp>
    <dsp:sp modelId="{3F68021A-D0A9-4AC1-A446-5F290B4B1D68}">
      <dsp:nvSpPr>
        <dsp:cNvPr id="0" name=""/>
        <dsp:cNvSpPr/>
      </dsp:nvSpPr>
      <dsp:spPr>
        <a:xfrm>
          <a:off x="5904648" y="216029"/>
          <a:ext cx="2568490" cy="2102883"/>
        </a:xfrm>
        <a:prstGeom prst="roundRect">
          <a:avLst>
            <a:gd name="adj" fmla="val 10000"/>
          </a:avLst>
        </a:prstGeom>
        <a:blipFill rotWithShape="0">
          <a:blip xmlns:r="http://schemas.openxmlformats.org/officeDocument/2006/relationships" r:embed="rId3">
            <a:lum bright="10000" contrast="10000"/>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C51B8-BA11-4AAD-9F97-57CB7B48AF18}">
      <dsp:nvSpPr>
        <dsp:cNvPr id="0" name=""/>
        <dsp:cNvSpPr/>
      </dsp:nvSpPr>
      <dsp:spPr>
        <a:xfrm rot="10800000">
          <a:off x="5915332" y="2491539"/>
          <a:ext cx="2568490" cy="180385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s-MX" sz="2100" b="1" kern="1200" dirty="0" smtClean="0">
              <a:latin typeface="Cambria" pitchFamily="18" charset="0"/>
            </a:rPr>
            <a:t>Cultivos puros</a:t>
          </a:r>
        </a:p>
        <a:p>
          <a:pPr lvl="0" algn="ctr" defTabSz="933450">
            <a:lnSpc>
              <a:spcPct val="90000"/>
            </a:lnSpc>
            <a:spcBef>
              <a:spcPct val="0"/>
            </a:spcBef>
            <a:spcAft>
              <a:spcPct val="35000"/>
            </a:spcAft>
          </a:pPr>
          <a:r>
            <a:rPr lang="es-MX" sz="2100" b="0" kern="1200" dirty="0" smtClean="0">
              <a:latin typeface="Cambria" pitchFamily="18" charset="0"/>
            </a:rPr>
            <a:t>características macroscópicas.</a:t>
          </a:r>
        </a:p>
      </dsp:txBody>
      <dsp:txXfrm rot="10800000">
        <a:off x="5915332" y="2491539"/>
        <a:ext cx="2568490" cy="18038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4A3414-D83D-48BC-8324-31D70D73A03E}">
      <dsp:nvSpPr>
        <dsp:cNvPr id="0" name=""/>
        <dsp:cNvSpPr/>
      </dsp:nvSpPr>
      <dsp:spPr>
        <a:xfrm>
          <a:off x="0" y="-61757"/>
          <a:ext cx="8784976" cy="3081463"/>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sp>
    <dsp:sp modelId="{9185FC21-B76E-4D25-A4FE-44CCB48CBFE3}">
      <dsp:nvSpPr>
        <dsp:cNvPr id="0" name=""/>
        <dsp:cNvSpPr/>
      </dsp:nvSpPr>
      <dsp:spPr>
        <a:xfrm>
          <a:off x="216014" y="229501"/>
          <a:ext cx="2580586" cy="195276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DE323-158B-46D5-8A3E-B882190C7932}">
      <dsp:nvSpPr>
        <dsp:cNvPr id="0" name=""/>
        <dsp:cNvSpPr/>
      </dsp:nvSpPr>
      <dsp:spPr>
        <a:xfrm rot="10800000">
          <a:off x="216014" y="2389742"/>
          <a:ext cx="2580586" cy="177896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MX" sz="2500" b="1" kern="1200" dirty="0" smtClean="0">
              <a:latin typeface="Cambria" pitchFamily="18" charset="0"/>
            </a:rPr>
            <a:t>Morfología celular</a:t>
          </a:r>
        </a:p>
        <a:p>
          <a:pPr lvl="0" algn="ctr" defTabSz="1111250">
            <a:lnSpc>
              <a:spcPct val="90000"/>
            </a:lnSpc>
            <a:spcBef>
              <a:spcPct val="0"/>
            </a:spcBef>
            <a:spcAft>
              <a:spcPct val="35000"/>
            </a:spcAft>
          </a:pPr>
          <a:r>
            <a:rPr lang="es-MX" sz="2500" b="0" kern="1200" dirty="0" smtClean="0">
              <a:latin typeface="Cambria" pitchFamily="18" charset="0"/>
            </a:rPr>
            <a:t>tinción Gram.</a:t>
          </a:r>
        </a:p>
      </dsp:txBody>
      <dsp:txXfrm rot="10800000">
        <a:off x="216014" y="2389742"/>
        <a:ext cx="2580586" cy="1778966"/>
      </dsp:txXfrm>
    </dsp:sp>
    <dsp:sp modelId="{F7A1B904-C93F-4731-9ECA-A6B636B66662}">
      <dsp:nvSpPr>
        <dsp:cNvPr id="0" name=""/>
        <dsp:cNvSpPr/>
      </dsp:nvSpPr>
      <dsp:spPr>
        <a:xfrm>
          <a:off x="3096336" y="272829"/>
          <a:ext cx="2580586" cy="1952764"/>
        </a:xfrm>
        <a:prstGeom prst="roundRect">
          <a:avLst>
            <a:gd name="adj" fmla="val 10000"/>
          </a:avLst>
        </a:prstGeom>
        <a:blipFill rotWithShape="0">
          <a:blip xmlns:r="http://schemas.openxmlformats.org/officeDocument/2006/relationships" r:embed="rId2">
            <a:lum contrast="40000"/>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178E8-FEF3-4F79-A0CB-35253F29C6CB}">
      <dsp:nvSpPr>
        <dsp:cNvPr id="0" name=""/>
        <dsp:cNvSpPr/>
      </dsp:nvSpPr>
      <dsp:spPr>
        <a:xfrm rot="10800000">
          <a:off x="3096336" y="2448268"/>
          <a:ext cx="2580586" cy="1713571"/>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MX" sz="2500" b="1" kern="1200" dirty="0" smtClean="0">
              <a:latin typeface="Cambria" pitchFamily="18" charset="0"/>
            </a:rPr>
            <a:t>Análisis bioquímico</a:t>
          </a:r>
        </a:p>
        <a:p>
          <a:pPr lvl="0" algn="ctr" defTabSz="1111250">
            <a:lnSpc>
              <a:spcPct val="90000"/>
            </a:lnSpc>
            <a:spcBef>
              <a:spcPct val="0"/>
            </a:spcBef>
            <a:spcAft>
              <a:spcPct val="35000"/>
            </a:spcAft>
          </a:pPr>
          <a:r>
            <a:rPr lang="es-MX" sz="2400" b="0" kern="1200" dirty="0" smtClean="0">
              <a:latin typeface="Cambria" pitchFamily="18" charset="0"/>
            </a:rPr>
            <a:t>claves bibliográficas.</a:t>
          </a:r>
          <a:endParaRPr lang="es-MX" sz="2400" b="0" kern="1200" dirty="0">
            <a:latin typeface="Cambria" pitchFamily="18" charset="0"/>
          </a:endParaRPr>
        </a:p>
      </dsp:txBody>
      <dsp:txXfrm rot="10800000">
        <a:off x="3096336" y="2448268"/>
        <a:ext cx="2580586" cy="1713571"/>
      </dsp:txXfrm>
    </dsp:sp>
    <dsp:sp modelId="{3F68021A-D0A9-4AC1-A446-5F290B4B1D68}">
      <dsp:nvSpPr>
        <dsp:cNvPr id="0" name=""/>
        <dsp:cNvSpPr/>
      </dsp:nvSpPr>
      <dsp:spPr>
        <a:xfrm>
          <a:off x="5904660" y="229512"/>
          <a:ext cx="2580586" cy="2030857"/>
        </a:xfrm>
        <a:prstGeom prst="roundRect">
          <a:avLst>
            <a:gd name="adj" fmla="val 10000"/>
          </a:avLst>
        </a:prstGeom>
        <a:blipFill rotWithShape="0">
          <a:blip xmlns:r="http://schemas.openxmlformats.org/officeDocument/2006/relationships" r:embed="rId3">
            <a:lum contrast="10000"/>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C51B8-BA11-4AAD-9F97-57CB7B48AF18}">
      <dsp:nvSpPr>
        <dsp:cNvPr id="0" name=""/>
        <dsp:cNvSpPr/>
      </dsp:nvSpPr>
      <dsp:spPr>
        <a:xfrm rot="10800000">
          <a:off x="5976658" y="2448280"/>
          <a:ext cx="2580586" cy="1728221"/>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s-MX" sz="2500" b="1" kern="1200" dirty="0" smtClean="0">
              <a:latin typeface="Cambria" pitchFamily="18" charset="0"/>
            </a:rPr>
            <a:t>Análisis confirmatorio</a:t>
          </a:r>
        </a:p>
        <a:p>
          <a:pPr lvl="0" algn="ctr" defTabSz="1111250">
            <a:lnSpc>
              <a:spcPct val="90000"/>
            </a:lnSpc>
            <a:spcBef>
              <a:spcPct val="0"/>
            </a:spcBef>
            <a:spcAft>
              <a:spcPct val="35000"/>
            </a:spcAft>
          </a:pPr>
          <a:r>
            <a:rPr lang="es-ES" sz="2500" kern="1200" dirty="0" smtClean="0">
              <a:latin typeface="Cambria" pitchFamily="18" charset="0"/>
            </a:rPr>
            <a:t>API</a:t>
          </a:r>
          <a:r>
            <a:rPr lang="es-ES" sz="2500" kern="1200" baseline="30000" dirty="0" smtClean="0">
              <a:latin typeface="Cambria" pitchFamily="18" charset="0"/>
            </a:rPr>
            <a:t>®</a:t>
          </a:r>
          <a:r>
            <a:rPr lang="es-ES" sz="2500" kern="1200" dirty="0" smtClean="0">
              <a:latin typeface="Cambria" pitchFamily="18" charset="0"/>
            </a:rPr>
            <a:t>.</a:t>
          </a:r>
          <a:endParaRPr lang="es-MX" sz="2500" b="0" kern="1200" dirty="0" smtClean="0">
            <a:latin typeface="Cambria" pitchFamily="18" charset="0"/>
          </a:endParaRPr>
        </a:p>
      </dsp:txBody>
      <dsp:txXfrm rot="10800000">
        <a:off x="5976658" y="2448280"/>
        <a:ext cx="2580586" cy="17282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00E4A5-4FD9-4EBB-B8EB-C2352D5FC94D}">
      <dsp:nvSpPr>
        <dsp:cNvPr id="0" name=""/>
        <dsp:cNvSpPr/>
      </dsp:nvSpPr>
      <dsp:spPr>
        <a:xfrm>
          <a:off x="2819017" y="385804"/>
          <a:ext cx="5201857" cy="5201857"/>
        </a:xfrm>
        <a:prstGeom prst="pie">
          <a:avLst>
            <a:gd name="adj1" fmla="val 16200000"/>
            <a:gd name="adj2" fmla="val 0"/>
          </a:avLst>
        </a:prstGeom>
        <a:solidFill>
          <a:schemeClr val="accent2">
            <a:lumMod val="20000"/>
            <a:lumOff val="8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es-ES" sz="2800" kern="1200" smtClean="0">
              <a:latin typeface="Cambria" pitchFamily="18" charset="0"/>
              <a:ea typeface="+mn-ea"/>
              <a:cs typeface="+mn-cs"/>
            </a:rPr>
            <a:t>Gráficas descriptivas</a:t>
          </a:r>
          <a:endParaRPr lang="es-MX" sz="2800" kern="1200" dirty="0">
            <a:latin typeface="Cambria" pitchFamily="18" charset="0"/>
          </a:endParaRPr>
        </a:p>
      </dsp:txBody>
      <dsp:txXfrm>
        <a:off x="5479396" y="1348148"/>
        <a:ext cx="1919733" cy="1548172"/>
      </dsp:txXfrm>
    </dsp:sp>
    <dsp:sp modelId="{39090FC4-96DB-4E76-80C5-7FA9F060FC94}">
      <dsp:nvSpPr>
        <dsp:cNvPr id="0" name=""/>
        <dsp:cNvSpPr/>
      </dsp:nvSpPr>
      <dsp:spPr>
        <a:xfrm>
          <a:off x="2599796" y="605025"/>
          <a:ext cx="5201857" cy="5201857"/>
        </a:xfrm>
        <a:prstGeom prst="pie">
          <a:avLst>
            <a:gd name="adj1" fmla="val 0"/>
            <a:gd name="adj2" fmla="val 5400000"/>
          </a:avLst>
        </a:prstGeom>
        <a:solidFill>
          <a:schemeClr val="bg1">
            <a:lumMod val="9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s-ES" sz="2400" kern="1200" dirty="0" smtClean="0">
              <a:latin typeface="Cambria" pitchFamily="18" charset="0"/>
              <a:ea typeface="+mn-ea"/>
              <a:cs typeface="+mn-cs"/>
            </a:rPr>
            <a:t>Tablas de contingencia.</a:t>
          </a:r>
          <a:endParaRPr lang="es-MX" sz="2400" kern="1200" dirty="0">
            <a:latin typeface="Cambria" pitchFamily="18" charset="0"/>
          </a:endParaRPr>
        </a:p>
      </dsp:txBody>
      <dsp:txXfrm>
        <a:off x="5293615" y="3298844"/>
        <a:ext cx="1919733" cy="1548172"/>
      </dsp:txXfrm>
    </dsp:sp>
    <dsp:sp modelId="{A3CC163E-1549-4C0A-8E51-8FADD7FD404D}">
      <dsp:nvSpPr>
        <dsp:cNvPr id="0" name=""/>
        <dsp:cNvSpPr/>
      </dsp:nvSpPr>
      <dsp:spPr>
        <a:xfrm>
          <a:off x="2599796" y="605025"/>
          <a:ext cx="5201857" cy="5201857"/>
        </a:xfrm>
        <a:prstGeom prst="pie">
          <a:avLst>
            <a:gd name="adj1" fmla="val 5400000"/>
            <a:gd name="adj2" fmla="val 1080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s-ES" sz="2400" kern="1200" smtClean="0">
              <a:latin typeface="Cambria" pitchFamily="18" charset="0"/>
              <a:ea typeface="+mn-ea"/>
              <a:cs typeface="+mn-cs"/>
            </a:rPr>
            <a:t>Prueba </a:t>
          </a:r>
          <a:r>
            <a:rPr lang="es-MX" sz="2400" b="0" i="0" kern="1200" smtClean="0"/>
            <a:t>X²</a:t>
          </a:r>
          <a:r>
            <a:rPr lang="es-ES" sz="2400" kern="1200" smtClean="0">
              <a:latin typeface="Cambria" pitchFamily="18" charset="0"/>
              <a:ea typeface="+mn-ea"/>
              <a:cs typeface="+mn-cs"/>
            </a:rPr>
            <a:t> de independen_ cia y exacta de Fisher.</a:t>
          </a:r>
          <a:endParaRPr lang="es-MX" sz="2400" kern="1200" dirty="0">
            <a:latin typeface="Cambria" pitchFamily="18" charset="0"/>
          </a:endParaRPr>
        </a:p>
      </dsp:txBody>
      <dsp:txXfrm>
        <a:off x="3188101" y="3298844"/>
        <a:ext cx="1919733" cy="1548172"/>
      </dsp:txXfrm>
    </dsp:sp>
    <dsp:sp modelId="{02F3F997-AD58-4CA0-8A8E-28E925244E87}">
      <dsp:nvSpPr>
        <dsp:cNvPr id="0" name=""/>
        <dsp:cNvSpPr/>
      </dsp:nvSpPr>
      <dsp:spPr>
        <a:xfrm>
          <a:off x="2599796" y="605025"/>
          <a:ext cx="5201857" cy="5201857"/>
        </a:xfrm>
        <a:prstGeom prst="pie">
          <a:avLst>
            <a:gd name="adj1" fmla="val 10800000"/>
            <a:gd name="adj2" fmla="val 1620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s-ES" sz="2400" kern="1200" dirty="0" smtClean="0">
              <a:latin typeface="Cambria" pitchFamily="18" charset="0"/>
              <a:ea typeface="+mn-ea"/>
              <a:cs typeface="+mn-cs"/>
            </a:rPr>
            <a:t>Índice </a:t>
          </a:r>
          <a:r>
            <a:rPr lang="es-ES" sz="2400" kern="1200" dirty="0" err="1" smtClean="0">
              <a:latin typeface="Cambria" pitchFamily="18" charset="0"/>
              <a:ea typeface="+mn-ea"/>
              <a:cs typeface="+mn-cs"/>
            </a:rPr>
            <a:t>Jaccard</a:t>
          </a:r>
          <a:r>
            <a:rPr lang="es-ES" sz="2400" kern="1200" dirty="0" smtClean="0">
              <a:latin typeface="Cambria" pitchFamily="18" charset="0"/>
              <a:ea typeface="+mn-ea"/>
              <a:cs typeface="+mn-cs"/>
            </a:rPr>
            <a:t> y Dice-</a:t>
          </a:r>
          <a:r>
            <a:rPr lang="es-ES" sz="2400" kern="1200" dirty="0" err="1" smtClean="0">
              <a:latin typeface="Cambria" pitchFamily="18" charset="0"/>
              <a:ea typeface="+mn-ea"/>
              <a:cs typeface="+mn-cs"/>
            </a:rPr>
            <a:t>Sorensen</a:t>
          </a:r>
          <a:r>
            <a:rPr lang="es-ES" sz="2400" kern="1200" dirty="0" smtClean="0">
              <a:latin typeface="Cambria" pitchFamily="18" charset="0"/>
              <a:ea typeface="+mn-ea"/>
              <a:cs typeface="+mn-cs"/>
            </a:rPr>
            <a:t>.</a:t>
          </a:r>
          <a:endParaRPr lang="es-MX" sz="2400" kern="1200" dirty="0">
            <a:latin typeface="Cambria" pitchFamily="18" charset="0"/>
          </a:endParaRPr>
        </a:p>
      </dsp:txBody>
      <dsp:txXfrm>
        <a:off x="3188101" y="1564892"/>
        <a:ext cx="1919733" cy="15481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367BA-9F1C-4C5B-A092-F5CB905B4FF4}">
      <dsp:nvSpPr>
        <dsp:cNvPr id="0" name=""/>
        <dsp:cNvSpPr/>
      </dsp:nvSpPr>
      <dsp:spPr>
        <a:xfrm>
          <a:off x="0" y="2111528"/>
          <a:ext cx="6192688" cy="1704895"/>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18791-5FCB-406B-ABFB-7AD02D0AFA17}">
      <dsp:nvSpPr>
        <dsp:cNvPr id="0" name=""/>
        <dsp:cNvSpPr/>
      </dsp:nvSpPr>
      <dsp:spPr>
        <a:xfrm>
          <a:off x="309634" y="1152128"/>
          <a:ext cx="4334881" cy="19188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48" tIns="0" rIns="163848" bIns="0" numCol="1" spcCol="1270" anchor="ctr" anchorCtr="0">
          <a:noAutofit/>
        </a:bodyPr>
        <a:lstStyle/>
        <a:p>
          <a:pPr lvl="0" algn="ctr" defTabSz="1333500" rtl="0">
            <a:lnSpc>
              <a:spcPct val="90000"/>
            </a:lnSpc>
            <a:spcBef>
              <a:spcPct val="0"/>
            </a:spcBef>
            <a:spcAft>
              <a:spcPct val="35000"/>
            </a:spcAft>
          </a:pPr>
          <a:r>
            <a:rPr lang="es-MX" sz="3000" i="0" kern="1200" dirty="0" smtClean="0">
              <a:latin typeface="Cambria" pitchFamily="18" charset="0"/>
            </a:rPr>
            <a:t>Algunas especies resisten cambio pH, T, O</a:t>
          </a:r>
          <a:r>
            <a:rPr lang="es-MX" sz="3000" i="0" kern="1200" baseline="-25000" dirty="0" smtClean="0">
              <a:latin typeface="Cambria" pitchFamily="18" charset="0"/>
            </a:rPr>
            <a:t>2</a:t>
          </a:r>
          <a:r>
            <a:rPr lang="es-MX" sz="3000" i="0" kern="1200" dirty="0" smtClean="0">
              <a:latin typeface="Cambria" pitchFamily="18" charset="0"/>
            </a:rPr>
            <a:t>, nutrientes </a:t>
          </a:r>
          <a:br>
            <a:rPr lang="es-MX" sz="3000" i="0" kern="1200" dirty="0" smtClean="0">
              <a:latin typeface="Cambria" pitchFamily="18" charset="0"/>
            </a:rPr>
          </a:br>
          <a:r>
            <a:rPr lang="es-MX" sz="3000" i="0" kern="1200" dirty="0" smtClean="0">
              <a:latin typeface="Cambria" pitchFamily="18" charset="0"/>
            </a:rPr>
            <a:t>(</a:t>
          </a:r>
          <a:r>
            <a:rPr lang="es-MX" sz="3000" i="0" kern="1200" dirty="0" err="1" smtClean="0">
              <a:latin typeface="Cambria" pitchFamily="18" charset="0"/>
            </a:rPr>
            <a:t>Snellinx</a:t>
          </a:r>
          <a:r>
            <a:rPr lang="es-MX" sz="3000" i="0" kern="1200" dirty="0" smtClean="0">
              <a:latin typeface="Cambria" pitchFamily="18" charset="0"/>
            </a:rPr>
            <a:t> </a:t>
          </a:r>
          <a:r>
            <a:rPr lang="es-MX" sz="3000" i="1" kern="1200" dirty="0" smtClean="0">
              <a:latin typeface="Cambria" pitchFamily="18" charset="0"/>
            </a:rPr>
            <a:t>et al.</a:t>
          </a:r>
          <a:r>
            <a:rPr lang="es-MX" sz="3000" i="0" kern="1200" dirty="0" smtClean="0">
              <a:latin typeface="Cambria" pitchFamily="18" charset="0"/>
            </a:rPr>
            <a:t>, 2003).</a:t>
          </a:r>
          <a:endParaRPr lang="es-MX" sz="3000" kern="1200" dirty="0" smtClean="0"/>
        </a:p>
      </dsp:txBody>
      <dsp:txXfrm>
        <a:off x="309634" y="1152128"/>
        <a:ext cx="4334881" cy="191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367BA-9F1C-4C5B-A092-F5CB905B4FF4}">
      <dsp:nvSpPr>
        <dsp:cNvPr id="0" name=""/>
        <dsp:cNvSpPr/>
      </dsp:nvSpPr>
      <dsp:spPr>
        <a:xfrm>
          <a:off x="0" y="2419014"/>
          <a:ext cx="6768752" cy="1820464"/>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18791-5FCB-406B-ABFB-7AD02D0AFA17}">
      <dsp:nvSpPr>
        <dsp:cNvPr id="0" name=""/>
        <dsp:cNvSpPr/>
      </dsp:nvSpPr>
      <dsp:spPr>
        <a:xfrm>
          <a:off x="338437" y="1284417"/>
          <a:ext cx="4738126" cy="224397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90" tIns="0" rIns="179090" bIns="0" numCol="1" spcCol="1270" anchor="ctr" anchorCtr="0">
          <a:noAutofit/>
        </a:bodyPr>
        <a:lstStyle/>
        <a:p>
          <a:pPr lvl="0" algn="ctr" defTabSz="1333500" rtl="0">
            <a:lnSpc>
              <a:spcPct val="90000"/>
            </a:lnSpc>
            <a:spcBef>
              <a:spcPct val="0"/>
            </a:spcBef>
            <a:spcAft>
              <a:spcPct val="35000"/>
            </a:spcAft>
          </a:pPr>
          <a:r>
            <a:rPr lang="es-MX" sz="3000" b="1" kern="1200" dirty="0" smtClean="0">
              <a:latin typeface="Cambria" pitchFamily="18" charset="0"/>
            </a:rPr>
            <a:t>I5 inicial</a:t>
          </a:r>
          <a:r>
            <a:rPr lang="es-MX" sz="3000" kern="1200" dirty="0" smtClean="0">
              <a:latin typeface="Cambria" pitchFamily="18" charset="0"/>
              <a:sym typeface="Wingdings" pitchFamily="2" charset="2"/>
            </a:rPr>
            <a:t></a:t>
          </a:r>
          <a:r>
            <a:rPr lang="es-MX" sz="3000" kern="1200" dirty="0" smtClean="0">
              <a:latin typeface="Cambria" pitchFamily="18" charset="0"/>
            </a:rPr>
            <a:t> empieza transformación para viabilidad de otros microorganismos </a:t>
          </a:r>
          <a:br>
            <a:rPr lang="es-MX" sz="3000" kern="1200" dirty="0" smtClean="0">
              <a:latin typeface="Cambria" pitchFamily="18" charset="0"/>
            </a:rPr>
          </a:br>
          <a:r>
            <a:rPr lang="es-MX" sz="3000" kern="1200" dirty="0" smtClean="0">
              <a:latin typeface="Cambria" pitchFamily="18" charset="0"/>
            </a:rPr>
            <a:t>(</a:t>
          </a:r>
          <a:r>
            <a:rPr lang="es-MX" sz="3000" kern="1200" dirty="0" err="1" smtClean="0">
              <a:latin typeface="Cambria" pitchFamily="18" charset="0"/>
            </a:rPr>
            <a:t>Looi</a:t>
          </a:r>
          <a:r>
            <a:rPr lang="es-MX" sz="3000" kern="1200" dirty="0" smtClean="0">
              <a:latin typeface="Cambria" pitchFamily="18" charset="0"/>
            </a:rPr>
            <a:t>, 2009).</a:t>
          </a:r>
          <a:endParaRPr lang="es-MX" sz="3000" kern="1200" dirty="0" smtClean="0"/>
        </a:p>
      </dsp:txBody>
      <dsp:txXfrm>
        <a:off x="338437" y="1284417"/>
        <a:ext cx="4738126" cy="22439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367BA-9F1C-4C5B-A092-F5CB905B4FF4}">
      <dsp:nvSpPr>
        <dsp:cNvPr id="0" name=""/>
        <dsp:cNvSpPr/>
      </dsp:nvSpPr>
      <dsp:spPr>
        <a:xfrm>
          <a:off x="0" y="2736302"/>
          <a:ext cx="6192688" cy="180561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18791-5FCB-406B-ABFB-7AD02D0AFA17}">
      <dsp:nvSpPr>
        <dsp:cNvPr id="0" name=""/>
        <dsp:cNvSpPr/>
      </dsp:nvSpPr>
      <dsp:spPr>
        <a:xfrm>
          <a:off x="288031" y="0"/>
          <a:ext cx="4334881" cy="3946498"/>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48" tIns="0" rIns="163848" bIns="0" numCol="1" spcCol="1270" anchor="ctr" anchorCtr="0">
          <a:noAutofit/>
        </a:bodyPr>
        <a:lstStyle/>
        <a:p>
          <a:pPr lvl="0" algn="ctr" defTabSz="444500" rtl="0">
            <a:lnSpc>
              <a:spcPct val="90000"/>
            </a:lnSpc>
            <a:spcBef>
              <a:spcPct val="0"/>
            </a:spcBef>
            <a:spcAft>
              <a:spcPct val="35000"/>
            </a:spcAft>
          </a:pPr>
          <a:endParaRPr lang="es-MX" sz="1000" b="1" kern="1200" dirty="0" smtClean="0">
            <a:latin typeface="Cambria" pitchFamily="18" charset="0"/>
          </a:endParaRPr>
        </a:p>
        <a:p>
          <a:pPr lvl="0" algn="ctr" defTabSz="444500" rtl="0">
            <a:lnSpc>
              <a:spcPct val="90000"/>
            </a:lnSpc>
            <a:spcBef>
              <a:spcPct val="0"/>
            </a:spcBef>
            <a:spcAft>
              <a:spcPct val="35000"/>
            </a:spcAft>
          </a:pPr>
          <a:r>
            <a:rPr lang="es-MX" sz="3000" b="1" kern="1200" dirty="0" smtClean="0">
              <a:latin typeface="Cambria" pitchFamily="18" charset="0"/>
            </a:rPr>
            <a:t>I5 final </a:t>
          </a:r>
          <a:r>
            <a:rPr lang="es-MX" sz="3000" b="1" kern="1200" dirty="0" smtClean="0">
              <a:latin typeface="Cambria" pitchFamily="18" charset="0"/>
              <a:sym typeface="Wingdings" pitchFamily="2" charset="2"/>
            </a:rPr>
            <a:t></a:t>
          </a:r>
          <a:r>
            <a:rPr lang="es-MX" sz="3000" kern="1200" dirty="0" smtClean="0">
              <a:latin typeface="Cambria" pitchFamily="18" charset="0"/>
              <a:sym typeface="Wingdings" pitchFamily="2" charset="2"/>
            </a:rPr>
            <a:t> microorganismos generación lenta hasta potenciación; aparecen por [] reducidas en agua residual </a:t>
          </a:r>
        </a:p>
        <a:p>
          <a:pPr lvl="0" algn="ctr" defTabSz="444500" rtl="0">
            <a:lnSpc>
              <a:spcPct val="90000"/>
            </a:lnSpc>
            <a:spcBef>
              <a:spcPct val="0"/>
            </a:spcBef>
            <a:spcAft>
              <a:spcPct val="35000"/>
            </a:spcAft>
          </a:pPr>
          <a:r>
            <a:rPr lang="es-MX" sz="3000" kern="1200" dirty="0" smtClean="0">
              <a:latin typeface="Cambria" pitchFamily="18" charset="0"/>
              <a:sym typeface="Wingdings" pitchFamily="2" charset="2"/>
            </a:rPr>
            <a:t>(Bahía, 2009). </a:t>
          </a:r>
          <a:endParaRPr lang="es-MX" sz="3000" kern="1200" dirty="0" smtClean="0"/>
        </a:p>
      </dsp:txBody>
      <dsp:txXfrm>
        <a:off x="288031" y="0"/>
        <a:ext cx="4334881" cy="394649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367BA-9F1C-4C5B-A092-F5CB905B4FF4}">
      <dsp:nvSpPr>
        <dsp:cNvPr id="0" name=""/>
        <dsp:cNvSpPr/>
      </dsp:nvSpPr>
      <dsp:spPr>
        <a:xfrm>
          <a:off x="0" y="4104462"/>
          <a:ext cx="6768752" cy="1820464"/>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18791-5FCB-406B-ABFB-7AD02D0AFA17}">
      <dsp:nvSpPr>
        <dsp:cNvPr id="0" name=""/>
        <dsp:cNvSpPr/>
      </dsp:nvSpPr>
      <dsp:spPr>
        <a:xfrm>
          <a:off x="360040" y="2016218"/>
          <a:ext cx="4738126" cy="282003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90" tIns="0" rIns="179090" bIns="0" numCol="1" spcCol="1270" anchor="ctr" anchorCtr="0">
          <a:noAutofit/>
        </a:bodyPr>
        <a:lstStyle/>
        <a:p>
          <a:pPr lvl="0" algn="ctr" defTabSz="1333500" rtl="0">
            <a:lnSpc>
              <a:spcPct val="90000"/>
            </a:lnSpc>
            <a:spcBef>
              <a:spcPct val="0"/>
            </a:spcBef>
            <a:spcAft>
              <a:spcPct val="35000"/>
            </a:spcAft>
          </a:pPr>
          <a:r>
            <a:rPr lang="es-ES" sz="3000" i="1" kern="1200" dirty="0" smtClean="0">
              <a:latin typeface="Cambria" pitchFamily="18" charset="0"/>
              <a:ea typeface="+mn-ea"/>
              <a:cs typeface="+mn-cs"/>
            </a:rPr>
            <a:t>B. </a:t>
          </a:r>
          <a:r>
            <a:rPr lang="es-ES" sz="3000" i="1" kern="1200" dirty="0" err="1" smtClean="0">
              <a:latin typeface="Cambria" pitchFamily="18" charset="0"/>
              <a:ea typeface="+mn-ea"/>
              <a:cs typeface="+mn-cs"/>
            </a:rPr>
            <a:t>subtilis</a:t>
          </a:r>
          <a:r>
            <a:rPr lang="es-ES" sz="3000" kern="1200" dirty="0" smtClean="0">
              <a:latin typeface="Cambria" pitchFamily="18" charset="0"/>
              <a:ea typeface="+mn-ea"/>
              <a:cs typeface="+mn-cs"/>
            </a:rPr>
            <a:t> se adaptó al cambio, enriquecimiento selectivo y alteración de entorno (</a:t>
          </a:r>
          <a:r>
            <a:rPr lang="es-ES" sz="3000" kern="1200" dirty="0" err="1" smtClean="0">
              <a:latin typeface="Cambria" pitchFamily="18" charset="0"/>
              <a:ea typeface="+mn-ea"/>
              <a:cs typeface="+mn-cs"/>
            </a:rPr>
            <a:t>Rittmann</a:t>
          </a:r>
          <a:r>
            <a:rPr lang="es-ES" sz="3000" kern="1200" dirty="0" smtClean="0">
              <a:latin typeface="Cambria" pitchFamily="18" charset="0"/>
              <a:ea typeface="+mn-ea"/>
              <a:cs typeface="+mn-cs"/>
            </a:rPr>
            <a:t> y </a:t>
          </a:r>
          <a:r>
            <a:rPr lang="es-ES" sz="3000" kern="1200" dirty="0" err="1" smtClean="0">
              <a:latin typeface="Cambria" pitchFamily="18" charset="0"/>
              <a:ea typeface="+mn-ea"/>
              <a:cs typeface="+mn-cs"/>
            </a:rPr>
            <a:t>McCarty</a:t>
          </a:r>
          <a:r>
            <a:rPr lang="es-ES" sz="3000" kern="1200" dirty="0" smtClean="0">
              <a:latin typeface="Cambria" pitchFamily="18" charset="0"/>
              <a:ea typeface="+mn-ea"/>
              <a:cs typeface="+mn-cs"/>
            </a:rPr>
            <a:t>, 2001).</a:t>
          </a:r>
          <a:endParaRPr lang="es-MX" sz="3000" kern="1200" dirty="0" smtClean="0"/>
        </a:p>
      </dsp:txBody>
      <dsp:txXfrm>
        <a:off x="360040" y="2016218"/>
        <a:ext cx="4738126" cy="282003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48C56-B970-4DB1-B300-D28D97B3D2B6}" type="datetimeFigureOut">
              <a:rPr lang="es-MX" smtClean="0"/>
              <a:pPr/>
              <a:t>24/09/2013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55B78-7BD6-4331-88C9-C5ACA635E619}"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123rf.com/photo_14572775_gota-de-agua-pura-con-una-imagen-de-la-vida-marina-en-las-manos-la-preservacion-de-la-pureza-de-lo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s.123rf.com/photo_14572775_gota-de-agua-pura-con-una-imagen-de-la-vida-marina-en-las-manos-la-preservacion-de-la-pureza-de-lo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Esto en beneficio de la remediación</a:t>
            </a:r>
            <a:r>
              <a:rPr lang="es-MX" baseline="0" dirty="0" smtClean="0"/>
              <a:t> biológica y preservación del agua.</a:t>
            </a:r>
          </a:p>
          <a:p>
            <a:r>
              <a:rPr lang="es-MX" dirty="0" smtClean="0">
                <a:hlinkClick r:id="rId3"/>
              </a:rPr>
              <a:t>http://es.123rf.com/photo_14572775_gota-de-agua-pura-con-una-imagen-de-la-vida-marina-en-las-manos-la-preservacion-de-la-pureza-de-los-.html</a:t>
            </a:r>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aislamiento de las colonias dio un indicio de la diferencia en la conformación de los inóculos I5 antes y después del tratamiento de aguas residuales textiles. Un ejemplo de ello fue el aislamiento en medio selectivo Manitol salado donde se obtuvieron colonias del inóculo A-</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pero no del inóculo D-</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Dentro del aislamiento, el aspecto en el cual los dos inóculos presentaron semejanza, es en la ausencia de hongos filamentosos. En la biorremoción de aguas residuales, </a:t>
            </a:r>
            <a:r>
              <a:rPr lang="es-MX" sz="1200" kern="1200" dirty="0" smtClean="0">
                <a:solidFill>
                  <a:schemeClr val="tx1"/>
                </a:solidFill>
                <a:latin typeface="+mn-lt"/>
                <a:ea typeface="+mn-ea"/>
                <a:cs typeface="+mn-cs"/>
              </a:rPr>
              <a:t>Rodríguez (2011) señala que la presencia de hongos filamentosos no es habitual pues requieren condiciones ambientales especiales de pH y nitrógeno</a:t>
            </a:r>
            <a:endParaRPr lang="es-MX"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14</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En el estudio realizado por García (2011) se reveló por micrografía, la existencia de levaduras y bacilos </a:t>
            </a:r>
            <a:r>
              <a:rPr lang="es-MX" sz="1200" kern="1200" dirty="0" err="1" smtClean="0">
                <a:solidFill>
                  <a:schemeClr val="tx1"/>
                </a:solidFill>
                <a:latin typeface="+mn-lt"/>
                <a:ea typeface="+mn-ea"/>
                <a:cs typeface="+mn-cs"/>
              </a:rPr>
              <a:t>gramnegativos</a:t>
            </a:r>
            <a:r>
              <a:rPr lang="es-MX" sz="1200" kern="1200" dirty="0" smtClean="0">
                <a:solidFill>
                  <a:schemeClr val="tx1"/>
                </a:solidFill>
                <a:latin typeface="+mn-lt"/>
                <a:ea typeface="+mn-ea"/>
                <a:cs typeface="+mn-cs"/>
              </a:rPr>
              <a:t> en la conformación del inóculo I5-ESPE. En la presente investigación, se realizó un aporte al análisis morfológico celular del inóculo I5, pues además de levaduras (en un 41%) y bacilos </a:t>
            </a:r>
            <a:r>
              <a:rPr lang="es-MX" sz="1200" kern="1200" dirty="0" err="1" smtClean="0">
                <a:solidFill>
                  <a:schemeClr val="tx1"/>
                </a:solidFill>
                <a:latin typeface="+mn-lt"/>
                <a:ea typeface="+mn-ea"/>
                <a:cs typeface="+mn-cs"/>
              </a:rPr>
              <a:t>gramnegativos</a:t>
            </a:r>
            <a:r>
              <a:rPr lang="es-MX" sz="1200" kern="1200" dirty="0" smtClean="0">
                <a:solidFill>
                  <a:schemeClr val="tx1"/>
                </a:solidFill>
                <a:latin typeface="+mn-lt"/>
                <a:ea typeface="+mn-ea"/>
                <a:cs typeface="+mn-cs"/>
              </a:rPr>
              <a:t> (36%), se obtuvieron colonias de bacilos </a:t>
            </a:r>
            <a:r>
              <a:rPr lang="es-MX" sz="1200" kern="1200" dirty="0" err="1" smtClean="0">
                <a:solidFill>
                  <a:schemeClr val="tx1"/>
                </a:solidFill>
                <a:latin typeface="+mn-lt"/>
                <a:ea typeface="+mn-ea"/>
                <a:cs typeface="+mn-cs"/>
              </a:rPr>
              <a:t>grampositivos</a:t>
            </a:r>
            <a:r>
              <a:rPr lang="es-MX" sz="1200" kern="1200" dirty="0" smtClean="0">
                <a:solidFill>
                  <a:schemeClr val="tx1"/>
                </a:solidFill>
                <a:latin typeface="+mn-lt"/>
                <a:ea typeface="+mn-ea"/>
                <a:cs typeface="+mn-cs"/>
              </a:rPr>
              <a:t> (18%) y cocos </a:t>
            </a:r>
            <a:r>
              <a:rPr lang="es-MX" sz="1200" kern="1200" dirty="0" err="1" smtClean="0">
                <a:solidFill>
                  <a:schemeClr val="tx1"/>
                </a:solidFill>
                <a:latin typeface="+mn-lt"/>
                <a:ea typeface="+mn-ea"/>
                <a:cs typeface="+mn-cs"/>
              </a:rPr>
              <a:t>grampositivos</a:t>
            </a:r>
            <a:r>
              <a:rPr lang="es-MX" sz="1200" kern="1200" dirty="0" smtClean="0">
                <a:solidFill>
                  <a:schemeClr val="tx1"/>
                </a:solidFill>
                <a:latin typeface="+mn-lt"/>
                <a:ea typeface="+mn-ea"/>
                <a:cs typeface="+mn-cs"/>
              </a:rPr>
              <a:t> (5%).</a:t>
            </a: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15</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16</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Todas</a:t>
            </a:r>
            <a:r>
              <a:rPr lang="es-ES" sz="1200" kern="1200" baseline="0" dirty="0" smtClean="0">
                <a:solidFill>
                  <a:schemeClr val="tx1"/>
                </a:solidFill>
                <a:latin typeface="+mn-lt"/>
                <a:ea typeface="+mn-ea"/>
                <a:cs typeface="+mn-cs"/>
              </a:rPr>
              <a:t> las especies encontradas corresponden a m</a:t>
            </a:r>
            <a:r>
              <a:rPr lang="es-ES" sz="1200" kern="1200" dirty="0" smtClean="0">
                <a:solidFill>
                  <a:schemeClr val="tx1"/>
                </a:solidFill>
                <a:latin typeface="+mn-lt"/>
                <a:ea typeface="+mn-ea"/>
                <a:cs typeface="+mn-cs"/>
              </a:rPr>
              <a:t>icroorganismos reconocidos dentro del tratamiento de aguas residuales. Así, </a:t>
            </a:r>
            <a:r>
              <a:rPr lang="es-MX" sz="1200" i="1" kern="1200" dirty="0" err="1" smtClean="0">
                <a:solidFill>
                  <a:schemeClr val="tx1"/>
                </a:solidFill>
                <a:latin typeface="+mn-lt"/>
                <a:ea typeface="+mn-ea"/>
                <a:cs typeface="+mn-cs"/>
              </a:rPr>
              <a:t>Bacillus</a:t>
            </a:r>
            <a:r>
              <a:rPr lang="es-MX" sz="1200" i="1" kern="1200" dirty="0" smtClean="0">
                <a:solidFill>
                  <a:schemeClr val="tx1"/>
                </a:solidFill>
                <a:latin typeface="+mn-lt"/>
                <a:ea typeface="+mn-ea"/>
                <a:cs typeface="+mn-cs"/>
              </a:rPr>
              <a:t> </a:t>
            </a:r>
            <a:r>
              <a:rPr lang="es-MX" sz="1200" i="1" kern="1200" dirty="0" err="1" smtClean="0">
                <a:solidFill>
                  <a:schemeClr val="tx1"/>
                </a:solidFill>
                <a:latin typeface="+mn-lt"/>
                <a:ea typeface="+mn-ea"/>
                <a:cs typeface="+mn-cs"/>
              </a:rPr>
              <a:t>subtilis</a:t>
            </a:r>
            <a:r>
              <a:rPr lang="es-MX" sz="1200" kern="1200" dirty="0" smtClean="0">
                <a:solidFill>
                  <a:schemeClr val="tx1"/>
                </a:solidFill>
                <a:latin typeface="+mn-lt"/>
                <a:ea typeface="+mn-ea"/>
                <a:cs typeface="+mn-cs"/>
              </a:rPr>
              <a:t> figura en reportes de los años 70, como una de las primeras especies aisladas capaces de degradar colorantes en aguas residuales textiles (</a:t>
            </a:r>
            <a:r>
              <a:rPr lang="es-MX" sz="1200" kern="1200" dirty="0" err="1" smtClean="0">
                <a:solidFill>
                  <a:schemeClr val="tx1"/>
                </a:solidFill>
                <a:latin typeface="+mn-lt"/>
                <a:ea typeface="+mn-ea"/>
                <a:cs typeface="+mn-cs"/>
              </a:rPr>
              <a:t>Butani</a:t>
            </a:r>
            <a:r>
              <a:rPr lang="es-MX" sz="1200" kern="1200" dirty="0" smtClean="0">
                <a:solidFill>
                  <a:schemeClr val="tx1"/>
                </a:solidFill>
                <a:latin typeface="+mn-lt"/>
                <a:ea typeface="+mn-ea"/>
                <a:cs typeface="+mn-cs"/>
              </a:rPr>
              <a:t> </a:t>
            </a:r>
            <a:r>
              <a:rPr lang="es-MX" sz="1200" i="1" kern="1200" dirty="0" smtClean="0">
                <a:solidFill>
                  <a:schemeClr val="tx1"/>
                </a:solidFill>
                <a:latin typeface="+mn-lt"/>
                <a:ea typeface="+mn-ea"/>
                <a:cs typeface="+mn-cs"/>
              </a:rPr>
              <a:t>et al.</a:t>
            </a:r>
            <a:r>
              <a:rPr lang="es-MX" sz="1200" kern="1200" dirty="0" smtClean="0">
                <a:solidFill>
                  <a:schemeClr val="tx1"/>
                </a:solidFill>
                <a:latin typeface="+mn-lt"/>
                <a:ea typeface="+mn-ea"/>
                <a:cs typeface="+mn-cs"/>
              </a:rPr>
              <a:t>, 2013).</a:t>
            </a:r>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17</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diferencia observada entre los inóculos I5 A-</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y D-</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es estadísticamente significante como lo señala</a:t>
            </a:r>
            <a:r>
              <a:rPr lang="es-ES" sz="1200" kern="1200" baseline="0" dirty="0" smtClean="0">
                <a:solidFill>
                  <a:schemeClr val="tx1"/>
                </a:solidFill>
                <a:latin typeface="+mn-lt"/>
                <a:ea typeface="+mn-ea"/>
                <a:cs typeface="+mn-cs"/>
              </a:rPr>
              <a:t> el test </a:t>
            </a:r>
            <a:r>
              <a:rPr lang="es-ES" sz="1200" kern="1200" dirty="0" smtClean="0">
                <a:solidFill>
                  <a:schemeClr val="tx1"/>
                </a:solidFill>
                <a:latin typeface="+mn-lt"/>
                <a:ea typeface="+mn-ea"/>
                <a:cs typeface="+mn-cs"/>
              </a:rPr>
              <a:t>bilateral de Fischer= -0.75, </a:t>
            </a:r>
            <a:r>
              <a:rPr lang="es-ES" sz="1200" i="1" kern="1200" dirty="0" smtClean="0">
                <a:solidFill>
                  <a:schemeClr val="tx1"/>
                </a:solidFill>
                <a:latin typeface="+mn-lt"/>
                <a:ea typeface="+mn-ea"/>
                <a:cs typeface="+mn-cs"/>
              </a:rPr>
              <a:t>p</a:t>
            </a:r>
            <a:r>
              <a:rPr lang="es-ES" sz="1200" kern="1200" dirty="0" smtClean="0">
                <a:solidFill>
                  <a:schemeClr val="tx1"/>
                </a:solidFill>
                <a:latin typeface="+mn-lt"/>
                <a:ea typeface="+mn-ea"/>
                <a:cs typeface="+mn-cs"/>
              </a:rPr>
              <a:t> &gt; 0.05). Se determinó el test exacto de Fisher como estadístico de prueba debido a que en la tabla de contingencia  se obtuvieron valores menores a cinco en más de un 20%, razón por la cual, el estadístico  </a:t>
            </a:r>
            <a:r>
              <a:rPr lang="es-ES" sz="1200" kern="1200" dirty="0" err="1" smtClean="0">
                <a:solidFill>
                  <a:schemeClr val="tx1"/>
                </a:solidFill>
                <a:latin typeface="+mn-lt"/>
                <a:ea typeface="+mn-ea"/>
                <a:cs typeface="+mn-cs"/>
              </a:rPr>
              <a:t>Pearson</a:t>
            </a:r>
            <a:r>
              <a:rPr lang="es-ES" sz="1200" kern="1200" dirty="0" smtClean="0">
                <a:solidFill>
                  <a:schemeClr val="tx1"/>
                </a:solidFill>
                <a:latin typeface="+mn-lt"/>
                <a:ea typeface="+mn-ea"/>
                <a:cs typeface="+mn-cs"/>
              </a:rPr>
              <a:t> y el cociente de máxima verosimilitud (  MV-G2) no fueron aplicables </a:t>
            </a:r>
            <a:r>
              <a:rPr lang="es-MX" sz="1200" kern="1200" dirty="0" smtClean="0">
                <a:solidFill>
                  <a:schemeClr val="tx1"/>
                </a:solidFill>
                <a:latin typeface="+mn-lt"/>
                <a:ea typeface="+mn-ea"/>
                <a:cs typeface="+mn-cs"/>
              </a:rPr>
              <a:t>(</a:t>
            </a:r>
            <a:r>
              <a:rPr lang="es-MX" sz="1200" kern="1200" dirty="0" err="1" smtClean="0">
                <a:solidFill>
                  <a:schemeClr val="tx1"/>
                </a:solidFill>
                <a:latin typeface="+mn-lt"/>
                <a:ea typeface="+mn-ea"/>
                <a:cs typeface="+mn-cs"/>
              </a:rPr>
              <a:t>Rosner</a:t>
            </a:r>
            <a:r>
              <a:rPr lang="es-MX" sz="1200" kern="1200" dirty="0" smtClean="0">
                <a:solidFill>
                  <a:schemeClr val="tx1"/>
                </a:solidFill>
                <a:latin typeface="+mn-lt"/>
                <a:ea typeface="+mn-ea"/>
                <a:cs typeface="+mn-cs"/>
              </a:rPr>
              <a:t>, 2010)</a:t>
            </a:r>
            <a:r>
              <a:rPr lang="es-E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inóculos I5 A-</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e I5 D-</a:t>
            </a:r>
            <a:r>
              <a:rPr lang="es-ES" sz="1200" kern="1200" dirty="0" err="1" smtClean="0">
                <a:solidFill>
                  <a:schemeClr val="tx1"/>
                </a:solidFill>
                <a:latin typeface="+mn-lt"/>
                <a:ea typeface="+mn-ea"/>
                <a:cs typeface="+mn-cs"/>
              </a:rPr>
              <a:t>TART</a:t>
            </a:r>
            <a:r>
              <a:rPr lang="es-ES" sz="1200" kern="1200" dirty="0" smtClean="0">
                <a:solidFill>
                  <a:schemeClr val="tx1"/>
                </a:solidFill>
                <a:latin typeface="+mn-lt"/>
                <a:ea typeface="+mn-ea"/>
                <a:cs typeface="+mn-cs"/>
              </a:rPr>
              <a:t> presentan un bajo índice de especies comunes </a:t>
            </a:r>
            <a:r>
              <a:rPr lang="es-EC"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y además, manifiestan disimilitud entre las entidades de estudio </a:t>
            </a:r>
            <a:r>
              <a:rPr lang="es-EC" sz="1200" kern="1200" dirty="0" smtClean="0">
                <a:solidFill>
                  <a:schemeClr val="tx1"/>
                </a:solidFill>
                <a:latin typeface="+mn-lt"/>
                <a:ea typeface="+mn-ea"/>
                <a:cs typeface="+mn-cs"/>
              </a:rPr>
              <a:t>.</a:t>
            </a: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18</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mbria" pitchFamily="18" charset="0"/>
                <a:ea typeface="+mn-ea"/>
                <a:cs typeface="+mn-cs"/>
              </a:rPr>
              <a:t>La diferencia entre el inóculo I5 antes y después del tratamiento de aguas residuales textiles en condiciones aerobias, se debe al cambio al que fue sometido el inóculo, pues el proceso de tratamiento del aguas conllevó diferentes valores de pH, temperatura, oxígeno, nutrientes, además del número de microorganismos y su diversidad. </a:t>
            </a:r>
            <a:r>
              <a:rPr lang="es-MX" sz="1200" dirty="0" err="1" smtClean="0">
                <a:solidFill>
                  <a:schemeClr val="tx1"/>
                </a:solidFill>
                <a:latin typeface="Cambria" pitchFamily="18" charset="0"/>
                <a:ea typeface="+mn-ea"/>
                <a:cs typeface="+mn-cs"/>
              </a:rPr>
              <a:t>Snellinx</a:t>
            </a:r>
            <a:r>
              <a:rPr lang="es-MX" sz="1200" dirty="0" smtClean="0">
                <a:solidFill>
                  <a:schemeClr val="tx1"/>
                </a:solidFill>
                <a:latin typeface="Cambria" pitchFamily="18" charset="0"/>
                <a:ea typeface="+mn-ea"/>
                <a:cs typeface="+mn-cs"/>
              </a:rPr>
              <a:t> et al. (2003) señalan que solo algunas especies microbianas son capaces de resistir un cambio prolongado, específicamente solo las especies capaces de tolerar altas concentraciones de agentes químicos y de asimilar los subproductos creados por los microorganismos degradadores iniciales.</a:t>
            </a:r>
            <a:endParaRPr lang="es-ES" sz="1200" dirty="0" smtClean="0">
              <a:solidFill>
                <a:schemeClr val="tx1"/>
              </a:solidFill>
              <a:latin typeface="Cambr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latin typeface="+mn-lt"/>
                <a:ea typeface="+mn-ea"/>
                <a:cs typeface="+mn-cs"/>
              </a:rPr>
              <a:t>Looi</a:t>
            </a:r>
            <a:r>
              <a:rPr lang="es-MX" sz="1200" kern="1200" dirty="0" smtClean="0">
                <a:solidFill>
                  <a:schemeClr val="tx1"/>
                </a:solidFill>
                <a:latin typeface="+mn-lt"/>
                <a:ea typeface="+mn-ea"/>
                <a:cs typeface="+mn-cs"/>
              </a:rPr>
              <a:t> (2009) señala que para la remoción de colorantes en aguas residuales, se emplean consorcios de diferentes especies microbianas, en los cuales, un microorganismo puede empezar la transformación del colorante haciéndolo más accesible a la </a:t>
            </a:r>
            <a:r>
              <a:rPr lang="es-MX" sz="1200" kern="1200" dirty="0" err="1" smtClean="0">
                <a:solidFill>
                  <a:schemeClr val="tx1"/>
                </a:solidFill>
                <a:latin typeface="+mn-lt"/>
                <a:ea typeface="+mn-ea"/>
                <a:cs typeface="+mn-cs"/>
              </a:rPr>
              <a:t>biotransformación</a:t>
            </a:r>
            <a:r>
              <a:rPr lang="es-MX" sz="1200" kern="1200" dirty="0" smtClean="0">
                <a:solidFill>
                  <a:schemeClr val="tx1"/>
                </a:solidFill>
                <a:latin typeface="+mn-lt"/>
                <a:ea typeface="+mn-ea"/>
                <a:cs typeface="+mn-cs"/>
              </a:rPr>
              <a:t> por parte de otro organismo.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Por ello, los microorganismos del inóculo I5 A-</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son viables para el inicio del tratamiento, pero en el proceso, las nuevas condiciones resultan adversas para su crecimiento. Por el contrario, el surgimiento de nuevos microorganismos en el inóculo I5 D-</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se debe a que las condiciones iniciales no eran las ideales para su crecimiento, pero se potenciaron con las nuevas condiciones del proceso. La especie común, </a:t>
            </a:r>
            <a:r>
              <a:rPr lang="es-MX" sz="1200" i="1" kern="1200" dirty="0" smtClean="0">
                <a:solidFill>
                  <a:schemeClr val="tx1"/>
                </a:solidFill>
                <a:latin typeface="+mn-lt"/>
                <a:ea typeface="+mn-ea"/>
                <a:cs typeface="+mn-cs"/>
              </a:rPr>
              <a:t>B. </a:t>
            </a:r>
            <a:r>
              <a:rPr lang="es-MX" sz="1200" i="1" kern="1200" dirty="0" err="1" smtClean="0">
                <a:solidFill>
                  <a:schemeClr val="tx1"/>
                </a:solidFill>
                <a:latin typeface="+mn-lt"/>
                <a:ea typeface="+mn-ea"/>
                <a:cs typeface="+mn-cs"/>
              </a:rPr>
              <a:t>subtilis</a:t>
            </a:r>
            <a:r>
              <a:rPr lang="es-MX" sz="1200" kern="1200" dirty="0" smtClean="0">
                <a:solidFill>
                  <a:schemeClr val="tx1"/>
                </a:solidFill>
                <a:latin typeface="+mn-lt"/>
                <a:ea typeface="+mn-ea"/>
                <a:cs typeface="+mn-cs"/>
              </a:rPr>
              <a:t>, fue aquella que se adaptó al cambio.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enriquecimiento selectivo y la alteración del entorno En el primer mecanismo de adaptación, los microorganismos crecen selectivamente debido a dos razones: metabolizan los contaminantes nutriéndose de ellos o resisten la exposición a compuestos tóxicos. El segundo mecanismo, sugiere la alteración del entorno para que el consorcio conlleve la biodegradación (</a:t>
            </a:r>
            <a:r>
              <a:rPr lang="es-MX" sz="1200" kern="1200" dirty="0" err="1" smtClean="0">
                <a:solidFill>
                  <a:schemeClr val="tx1"/>
                </a:solidFill>
                <a:latin typeface="+mn-lt"/>
                <a:ea typeface="+mn-ea"/>
                <a:cs typeface="+mn-cs"/>
              </a:rPr>
              <a:t>Rittmann</a:t>
            </a:r>
            <a:r>
              <a:rPr lang="es-MX" sz="1200" kern="1200" dirty="0" smtClean="0">
                <a:solidFill>
                  <a:schemeClr val="tx1"/>
                </a:solidFill>
                <a:latin typeface="+mn-lt"/>
                <a:ea typeface="+mn-ea"/>
                <a:cs typeface="+mn-cs"/>
              </a:rPr>
              <a:t> &amp; </a:t>
            </a:r>
            <a:r>
              <a:rPr lang="es-MX" sz="1200" kern="1200" dirty="0" err="1" smtClean="0">
                <a:solidFill>
                  <a:schemeClr val="tx1"/>
                </a:solidFill>
                <a:latin typeface="+mn-lt"/>
                <a:ea typeface="+mn-ea"/>
                <a:cs typeface="+mn-cs"/>
              </a:rPr>
              <a:t>McCarty</a:t>
            </a:r>
            <a:r>
              <a:rPr lang="es-MX" sz="1200" kern="1200" dirty="0" smtClean="0">
                <a:solidFill>
                  <a:schemeClr val="tx1"/>
                </a:solidFill>
                <a:latin typeface="+mn-lt"/>
                <a:ea typeface="+mn-ea"/>
                <a:cs typeface="+mn-cs"/>
              </a:rPr>
              <a:t>,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Con respecto a las especies bacterianas encontradas en el inóculo I5 después del tratamiento de aguas residuales, se considera el estudio de Bahía (2009) donde se expresa que la biomasa se genera espontáneamente en la operación del reactor debido a concentraciones reducidas de microorganismos existentes en el agua residual; de igual manera, Velázquez (2005) expone que los lodos activados tienen bacterias que pueden generarse en tiempos extremadamente lentos y que aún empleando un medio no selectivo para su aislamiento, no se presentan como significantes en un consorcio hasta que se potencien las condiciones físico-químicas para su crecimiento.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19</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mbria" pitchFamily="18" charset="0"/>
                <a:ea typeface="+mn-ea"/>
                <a:cs typeface="+mn-cs"/>
              </a:rPr>
              <a:t>La diferencia entre el inóculo I5 antes y después del tratamiento de aguas residuales textiles en condiciones aerobias, se debe al cambio al que fue sometido el inóculo, pues el proceso de tratamiento del aguas conllevó diferentes valores de pH, temperatura, oxígeno, nutrientes, además del número de microorganismos y su diversidad. </a:t>
            </a:r>
            <a:r>
              <a:rPr lang="es-MX" sz="1200" dirty="0" err="1" smtClean="0">
                <a:solidFill>
                  <a:schemeClr val="tx1"/>
                </a:solidFill>
                <a:latin typeface="Cambria" pitchFamily="18" charset="0"/>
                <a:ea typeface="+mn-ea"/>
                <a:cs typeface="+mn-cs"/>
              </a:rPr>
              <a:t>Snellinx</a:t>
            </a:r>
            <a:r>
              <a:rPr lang="es-MX" sz="1200" dirty="0" smtClean="0">
                <a:solidFill>
                  <a:schemeClr val="tx1"/>
                </a:solidFill>
                <a:latin typeface="Cambria" pitchFamily="18" charset="0"/>
                <a:ea typeface="+mn-ea"/>
                <a:cs typeface="+mn-cs"/>
              </a:rPr>
              <a:t> et al. (2003) señalan que solo algunas especies microbianas son capaces de resistir un cambio prolongado, específicamente solo las especies capaces de tolerar altas concentraciones de agentes químicos y de asimilar los subproductos creados por los microorganismos degradadores iniciales.</a:t>
            </a:r>
            <a:endParaRPr lang="es-ES" sz="1200" dirty="0" smtClean="0">
              <a:solidFill>
                <a:schemeClr val="tx1"/>
              </a:solidFill>
              <a:latin typeface="Cambr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latin typeface="+mn-lt"/>
                <a:ea typeface="+mn-ea"/>
                <a:cs typeface="+mn-cs"/>
              </a:rPr>
              <a:t>Looi</a:t>
            </a:r>
            <a:r>
              <a:rPr lang="es-MX" sz="1200" kern="1200" dirty="0" smtClean="0">
                <a:solidFill>
                  <a:schemeClr val="tx1"/>
                </a:solidFill>
                <a:latin typeface="+mn-lt"/>
                <a:ea typeface="+mn-ea"/>
                <a:cs typeface="+mn-cs"/>
              </a:rPr>
              <a:t> (2009) señala que para la remoción de colorantes en aguas residuales, se emplean consorcios de diferentes especies microbianas, en los cuales, un microorganismo puede empezar la transformación del colorante haciéndolo más accesible a la </a:t>
            </a:r>
            <a:r>
              <a:rPr lang="es-MX" sz="1200" kern="1200" dirty="0" err="1" smtClean="0">
                <a:solidFill>
                  <a:schemeClr val="tx1"/>
                </a:solidFill>
                <a:latin typeface="+mn-lt"/>
                <a:ea typeface="+mn-ea"/>
                <a:cs typeface="+mn-cs"/>
              </a:rPr>
              <a:t>biotransformación</a:t>
            </a:r>
            <a:r>
              <a:rPr lang="es-MX" sz="1200" kern="1200" dirty="0" smtClean="0">
                <a:solidFill>
                  <a:schemeClr val="tx1"/>
                </a:solidFill>
                <a:latin typeface="+mn-lt"/>
                <a:ea typeface="+mn-ea"/>
                <a:cs typeface="+mn-cs"/>
              </a:rPr>
              <a:t> por parte de otro organismo.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Por ello, los microorganismos del inóculo I5 A-</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son viables para el inicio del tratamiento, pero en el proceso, las nuevas condiciones resultan adversas para su crecimiento. Por el contrario, el surgimiento de nuevos microorganismos en el inóculo I5 D-</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se debe a que las condiciones iniciales no eran las ideales para su crecimiento, pero se potenciaron con las nuevas condiciones del proceso. La especie común, </a:t>
            </a:r>
            <a:r>
              <a:rPr lang="es-MX" sz="1200" i="1" kern="1200" dirty="0" smtClean="0">
                <a:solidFill>
                  <a:schemeClr val="tx1"/>
                </a:solidFill>
                <a:latin typeface="+mn-lt"/>
                <a:ea typeface="+mn-ea"/>
                <a:cs typeface="+mn-cs"/>
              </a:rPr>
              <a:t>B. </a:t>
            </a:r>
            <a:r>
              <a:rPr lang="es-MX" sz="1200" i="1" kern="1200" dirty="0" err="1" smtClean="0">
                <a:solidFill>
                  <a:schemeClr val="tx1"/>
                </a:solidFill>
                <a:latin typeface="+mn-lt"/>
                <a:ea typeface="+mn-ea"/>
                <a:cs typeface="+mn-cs"/>
              </a:rPr>
              <a:t>subtilis</a:t>
            </a:r>
            <a:r>
              <a:rPr lang="es-MX" sz="1200" kern="1200" dirty="0" smtClean="0">
                <a:solidFill>
                  <a:schemeClr val="tx1"/>
                </a:solidFill>
                <a:latin typeface="+mn-lt"/>
                <a:ea typeface="+mn-ea"/>
                <a:cs typeface="+mn-cs"/>
              </a:rPr>
              <a:t>, fue aquella que se adaptó al cambio.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enriquecimiento selectivo y la alteración del entorno En el primer mecanismo de adaptación, los microorganismos crecen selectivamente debido a dos razones: metabolizan los contaminantes nutriéndose de ellos o resisten la exposición a compuestos tóxicos. El segundo mecanismo, sugiere la alteración del entorno para que el consorcio conlleve la biodegradación (</a:t>
            </a:r>
            <a:r>
              <a:rPr lang="es-MX" sz="1200" kern="1200" dirty="0" err="1" smtClean="0">
                <a:solidFill>
                  <a:schemeClr val="tx1"/>
                </a:solidFill>
                <a:latin typeface="+mn-lt"/>
                <a:ea typeface="+mn-ea"/>
                <a:cs typeface="+mn-cs"/>
              </a:rPr>
              <a:t>Rittmann</a:t>
            </a:r>
            <a:r>
              <a:rPr lang="es-MX" sz="1200" kern="1200" dirty="0" smtClean="0">
                <a:solidFill>
                  <a:schemeClr val="tx1"/>
                </a:solidFill>
                <a:latin typeface="+mn-lt"/>
                <a:ea typeface="+mn-ea"/>
                <a:cs typeface="+mn-cs"/>
              </a:rPr>
              <a:t> &amp; </a:t>
            </a:r>
            <a:r>
              <a:rPr lang="es-MX" sz="1200" kern="1200" dirty="0" err="1" smtClean="0">
                <a:solidFill>
                  <a:schemeClr val="tx1"/>
                </a:solidFill>
                <a:latin typeface="+mn-lt"/>
                <a:ea typeface="+mn-ea"/>
                <a:cs typeface="+mn-cs"/>
              </a:rPr>
              <a:t>McCarty</a:t>
            </a:r>
            <a:r>
              <a:rPr lang="es-MX" sz="1200" kern="1200" dirty="0" smtClean="0">
                <a:solidFill>
                  <a:schemeClr val="tx1"/>
                </a:solidFill>
                <a:latin typeface="+mn-lt"/>
                <a:ea typeface="+mn-ea"/>
                <a:cs typeface="+mn-cs"/>
              </a:rPr>
              <a:t>,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Con respecto a las especies bacterianas encontradas en el inóculo I5 después del tratamiento de aguas residuales, se considera el estudio de Bahía (2009) donde se expresa que la biomasa se genera espontáneamente en la operación del reactor debido a concentraciones reducidas de microorganismos existentes en el agua residual; de igual manera, Velázquez (2005) expone que los lodos activados tienen bacterias que pueden generarse en tiempos extremadamente lentos y que aún empleando un medio no selectivo para su aislamiento, no se presentan como significantes en un consorcio hasta que se potencien las condiciones físico-químicas para su crecimiento.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20</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mbria" pitchFamily="18" charset="0"/>
                <a:ea typeface="+mn-ea"/>
                <a:cs typeface="+mn-cs"/>
              </a:rPr>
              <a:t>La diferencia entre el inóculo I5 antes y después del tratamiento de aguas residuales textiles en condiciones aerobias, se debe al cambio al que fue sometido el inóculo, pues el proceso de tratamiento del aguas conllevó diferentes valores de pH, temperatura, oxígeno, nutrientes, además del número de microorganismos y su diversidad. </a:t>
            </a:r>
            <a:r>
              <a:rPr lang="es-MX" sz="1200" dirty="0" err="1" smtClean="0">
                <a:solidFill>
                  <a:schemeClr val="tx1"/>
                </a:solidFill>
                <a:latin typeface="Cambria" pitchFamily="18" charset="0"/>
                <a:ea typeface="+mn-ea"/>
                <a:cs typeface="+mn-cs"/>
              </a:rPr>
              <a:t>Snellinx</a:t>
            </a:r>
            <a:r>
              <a:rPr lang="es-MX" sz="1200" dirty="0" smtClean="0">
                <a:solidFill>
                  <a:schemeClr val="tx1"/>
                </a:solidFill>
                <a:latin typeface="Cambria" pitchFamily="18" charset="0"/>
                <a:ea typeface="+mn-ea"/>
                <a:cs typeface="+mn-cs"/>
              </a:rPr>
              <a:t> et al. (2003) señalan que solo algunas especies microbianas son capaces de resistir un cambio prolongado, específicamente solo las especies capaces de tolerar altas concentraciones de agentes químicos y de asimilar los subproductos creados por los microorganismos degradadores iniciales.</a:t>
            </a:r>
            <a:endParaRPr lang="es-ES" sz="1200" dirty="0" smtClean="0">
              <a:solidFill>
                <a:schemeClr val="tx1"/>
              </a:solidFill>
              <a:latin typeface="Cambr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latin typeface="+mn-lt"/>
                <a:ea typeface="+mn-ea"/>
                <a:cs typeface="+mn-cs"/>
              </a:rPr>
              <a:t>Looi</a:t>
            </a:r>
            <a:r>
              <a:rPr lang="es-MX" sz="1200" kern="1200" dirty="0" smtClean="0">
                <a:solidFill>
                  <a:schemeClr val="tx1"/>
                </a:solidFill>
                <a:latin typeface="+mn-lt"/>
                <a:ea typeface="+mn-ea"/>
                <a:cs typeface="+mn-cs"/>
              </a:rPr>
              <a:t> (2009) señala que para la remoción de colorantes en aguas residuales, se emplean consorcios de diferentes especies microbianas, en los cuales, un microorganismo puede empezar la transformación del colorante haciéndolo más accesible a la </a:t>
            </a:r>
            <a:r>
              <a:rPr lang="es-MX" sz="1200" kern="1200" dirty="0" err="1" smtClean="0">
                <a:solidFill>
                  <a:schemeClr val="tx1"/>
                </a:solidFill>
                <a:latin typeface="+mn-lt"/>
                <a:ea typeface="+mn-ea"/>
                <a:cs typeface="+mn-cs"/>
              </a:rPr>
              <a:t>biotransformación</a:t>
            </a:r>
            <a:r>
              <a:rPr lang="es-MX" sz="1200" kern="1200" dirty="0" smtClean="0">
                <a:solidFill>
                  <a:schemeClr val="tx1"/>
                </a:solidFill>
                <a:latin typeface="+mn-lt"/>
                <a:ea typeface="+mn-ea"/>
                <a:cs typeface="+mn-cs"/>
              </a:rPr>
              <a:t> por parte de otro organismo.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Por ello, los microorganismos del inóculo I5 A-</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son viables para el inicio del tratamiento, pero en el proceso, las nuevas condiciones resultan adversas para su crecimiento. Por el contrario, el surgimiento de nuevos microorganismos en el inóculo I5 D-</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se debe a que las condiciones iniciales no eran las ideales para su crecimiento, pero se potenciaron con las nuevas condiciones del proceso. La especie común, </a:t>
            </a:r>
            <a:r>
              <a:rPr lang="es-MX" sz="1200" i="1" kern="1200" dirty="0" smtClean="0">
                <a:solidFill>
                  <a:schemeClr val="tx1"/>
                </a:solidFill>
                <a:latin typeface="+mn-lt"/>
                <a:ea typeface="+mn-ea"/>
                <a:cs typeface="+mn-cs"/>
              </a:rPr>
              <a:t>B. </a:t>
            </a:r>
            <a:r>
              <a:rPr lang="es-MX" sz="1200" i="1" kern="1200" dirty="0" err="1" smtClean="0">
                <a:solidFill>
                  <a:schemeClr val="tx1"/>
                </a:solidFill>
                <a:latin typeface="+mn-lt"/>
                <a:ea typeface="+mn-ea"/>
                <a:cs typeface="+mn-cs"/>
              </a:rPr>
              <a:t>subtilis</a:t>
            </a:r>
            <a:r>
              <a:rPr lang="es-MX" sz="1200" kern="1200" dirty="0" smtClean="0">
                <a:solidFill>
                  <a:schemeClr val="tx1"/>
                </a:solidFill>
                <a:latin typeface="+mn-lt"/>
                <a:ea typeface="+mn-ea"/>
                <a:cs typeface="+mn-cs"/>
              </a:rPr>
              <a:t>, fue aquella que se adaptó al cambio.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enriquecimiento selectivo y la alteración del entorno En el primer mecanismo de adaptación, los microorganismos crecen selectivamente debido a dos razones: metabolizan los contaminantes nutriéndose de ellos o resisten la exposición a compuestos tóxicos. El segundo mecanismo, sugiere la alteración del entorno para que el consorcio conlleve la biodegradación (</a:t>
            </a:r>
            <a:r>
              <a:rPr lang="es-MX" sz="1200" kern="1200" dirty="0" err="1" smtClean="0">
                <a:solidFill>
                  <a:schemeClr val="tx1"/>
                </a:solidFill>
                <a:latin typeface="+mn-lt"/>
                <a:ea typeface="+mn-ea"/>
                <a:cs typeface="+mn-cs"/>
              </a:rPr>
              <a:t>Rittmann</a:t>
            </a:r>
            <a:r>
              <a:rPr lang="es-MX" sz="1200" kern="1200" dirty="0" smtClean="0">
                <a:solidFill>
                  <a:schemeClr val="tx1"/>
                </a:solidFill>
                <a:latin typeface="+mn-lt"/>
                <a:ea typeface="+mn-ea"/>
                <a:cs typeface="+mn-cs"/>
              </a:rPr>
              <a:t> &amp; </a:t>
            </a:r>
            <a:r>
              <a:rPr lang="es-MX" sz="1200" kern="1200" dirty="0" err="1" smtClean="0">
                <a:solidFill>
                  <a:schemeClr val="tx1"/>
                </a:solidFill>
                <a:latin typeface="+mn-lt"/>
                <a:ea typeface="+mn-ea"/>
                <a:cs typeface="+mn-cs"/>
              </a:rPr>
              <a:t>McCarty</a:t>
            </a:r>
            <a:r>
              <a:rPr lang="es-MX" sz="1200" kern="1200" dirty="0" smtClean="0">
                <a:solidFill>
                  <a:schemeClr val="tx1"/>
                </a:solidFill>
                <a:latin typeface="+mn-lt"/>
                <a:ea typeface="+mn-ea"/>
                <a:cs typeface="+mn-cs"/>
              </a:rPr>
              <a:t>,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Con respecto a las especies bacterianas encontradas en el inóculo I5 después del tratamiento de aguas residuales, se considera el estudio de Bahía (2009) donde se expresa que la biomasa se genera espontáneamente en la operación del reactor debido a concentraciones reducidas de microorganismos existentes en el agua residual; de igual manera, Velázquez (2005) expone que los lodos activados tienen bacterias que pueden generarse en tiempos extremadamente lentos y que aún empleando un medio no selectivo para su aislamiento, no se presentan como significantes en un consorcio hasta que se potencien las condiciones físico-químicas para su crecimiento.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21</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mbria" pitchFamily="18" charset="0"/>
                <a:ea typeface="+mn-ea"/>
                <a:cs typeface="+mn-cs"/>
              </a:rPr>
              <a:t>La diferencia entre el inóculo I5 antes y después del tratamiento de aguas residuales textiles en condiciones aerobias, se debe al cambio al que fue sometido el inóculo, pues el proceso de tratamiento del aguas conllevó diferentes valores de pH, temperatura, oxígeno, nutrientes, además del número de microorganismos y su diversidad. </a:t>
            </a:r>
            <a:r>
              <a:rPr lang="es-MX" sz="1200" dirty="0" err="1" smtClean="0">
                <a:solidFill>
                  <a:schemeClr val="tx1"/>
                </a:solidFill>
                <a:latin typeface="Cambria" pitchFamily="18" charset="0"/>
                <a:ea typeface="+mn-ea"/>
                <a:cs typeface="+mn-cs"/>
              </a:rPr>
              <a:t>Snellinx</a:t>
            </a:r>
            <a:r>
              <a:rPr lang="es-MX" sz="1200" dirty="0" smtClean="0">
                <a:solidFill>
                  <a:schemeClr val="tx1"/>
                </a:solidFill>
                <a:latin typeface="Cambria" pitchFamily="18" charset="0"/>
                <a:ea typeface="+mn-ea"/>
                <a:cs typeface="+mn-cs"/>
              </a:rPr>
              <a:t> et al. (2003) señalan que solo algunas especies microbianas son capaces de resistir un cambio prolongado, específicamente solo las especies capaces de tolerar altas concentraciones de agentes químicos y de asimilar los subproductos creados por los microorganismos degradadores iniciales.</a:t>
            </a:r>
            <a:endParaRPr lang="es-ES" sz="1200" dirty="0" smtClean="0">
              <a:solidFill>
                <a:schemeClr val="tx1"/>
              </a:solidFill>
              <a:latin typeface="Cambr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latin typeface="+mn-lt"/>
                <a:ea typeface="+mn-ea"/>
                <a:cs typeface="+mn-cs"/>
              </a:rPr>
              <a:t>Looi</a:t>
            </a:r>
            <a:r>
              <a:rPr lang="es-MX" sz="1200" kern="1200" dirty="0" smtClean="0">
                <a:solidFill>
                  <a:schemeClr val="tx1"/>
                </a:solidFill>
                <a:latin typeface="+mn-lt"/>
                <a:ea typeface="+mn-ea"/>
                <a:cs typeface="+mn-cs"/>
              </a:rPr>
              <a:t> (2009) señala que para la remoción de colorantes en aguas residuales, se emplean consorcios de diferentes especies microbianas, en los cuales, un microorganismo puede empezar la transformación del colorante haciéndolo más accesible a la </a:t>
            </a:r>
            <a:r>
              <a:rPr lang="es-MX" sz="1200" kern="1200" dirty="0" err="1" smtClean="0">
                <a:solidFill>
                  <a:schemeClr val="tx1"/>
                </a:solidFill>
                <a:latin typeface="+mn-lt"/>
                <a:ea typeface="+mn-ea"/>
                <a:cs typeface="+mn-cs"/>
              </a:rPr>
              <a:t>biotransformación</a:t>
            </a:r>
            <a:r>
              <a:rPr lang="es-MX" sz="1200" kern="1200" dirty="0" smtClean="0">
                <a:solidFill>
                  <a:schemeClr val="tx1"/>
                </a:solidFill>
                <a:latin typeface="+mn-lt"/>
                <a:ea typeface="+mn-ea"/>
                <a:cs typeface="+mn-cs"/>
              </a:rPr>
              <a:t> por parte de otro organismo.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Por ello, los microorganismos del inóculo I5 A-</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son viables para el inicio del tratamiento, pero en el proceso, las nuevas condiciones resultan adversas para su crecimiento. Por el contrario, el surgimiento de nuevos microorganismos en el inóculo I5 D-</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se debe a que las condiciones iniciales no eran las ideales para su crecimiento, pero se potenciaron con las nuevas condiciones del proceso. La especie común, </a:t>
            </a:r>
            <a:r>
              <a:rPr lang="es-MX" sz="1200" i="1" kern="1200" dirty="0" smtClean="0">
                <a:solidFill>
                  <a:schemeClr val="tx1"/>
                </a:solidFill>
                <a:latin typeface="+mn-lt"/>
                <a:ea typeface="+mn-ea"/>
                <a:cs typeface="+mn-cs"/>
              </a:rPr>
              <a:t>B. </a:t>
            </a:r>
            <a:r>
              <a:rPr lang="es-MX" sz="1200" i="1" kern="1200" dirty="0" err="1" smtClean="0">
                <a:solidFill>
                  <a:schemeClr val="tx1"/>
                </a:solidFill>
                <a:latin typeface="+mn-lt"/>
                <a:ea typeface="+mn-ea"/>
                <a:cs typeface="+mn-cs"/>
              </a:rPr>
              <a:t>subtilis</a:t>
            </a:r>
            <a:r>
              <a:rPr lang="es-MX" sz="1200" kern="1200" dirty="0" smtClean="0">
                <a:solidFill>
                  <a:schemeClr val="tx1"/>
                </a:solidFill>
                <a:latin typeface="+mn-lt"/>
                <a:ea typeface="+mn-ea"/>
                <a:cs typeface="+mn-cs"/>
              </a:rPr>
              <a:t>, fue aquella que se adaptó al cambio.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enriquecimiento selectivo y la alteración del entorno En el primer mecanismo de adaptación, los microorganismos crecen selectivamente debido a dos razones: metabolizan los contaminantes nutriéndose de ellos o resisten la exposición a compuestos tóxicos. El segundo mecanismo, sugiere la alteración del entorno para que el consorcio conlleve la biodegradación (</a:t>
            </a:r>
            <a:r>
              <a:rPr lang="es-MX" sz="1200" kern="1200" dirty="0" err="1" smtClean="0">
                <a:solidFill>
                  <a:schemeClr val="tx1"/>
                </a:solidFill>
                <a:latin typeface="+mn-lt"/>
                <a:ea typeface="+mn-ea"/>
                <a:cs typeface="+mn-cs"/>
              </a:rPr>
              <a:t>Rittmann</a:t>
            </a:r>
            <a:r>
              <a:rPr lang="es-MX" sz="1200" kern="1200" dirty="0" smtClean="0">
                <a:solidFill>
                  <a:schemeClr val="tx1"/>
                </a:solidFill>
                <a:latin typeface="+mn-lt"/>
                <a:ea typeface="+mn-ea"/>
                <a:cs typeface="+mn-cs"/>
              </a:rPr>
              <a:t> &amp; </a:t>
            </a:r>
            <a:r>
              <a:rPr lang="es-MX" sz="1200" kern="1200" dirty="0" err="1" smtClean="0">
                <a:solidFill>
                  <a:schemeClr val="tx1"/>
                </a:solidFill>
                <a:latin typeface="+mn-lt"/>
                <a:ea typeface="+mn-ea"/>
                <a:cs typeface="+mn-cs"/>
              </a:rPr>
              <a:t>McCarty</a:t>
            </a:r>
            <a:r>
              <a:rPr lang="es-MX" sz="1200" kern="1200" dirty="0" smtClean="0">
                <a:solidFill>
                  <a:schemeClr val="tx1"/>
                </a:solidFill>
                <a:latin typeface="+mn-lt"/>
                <a:ea typeface="+mn-ea"/>
                <a:cs typeface="+mn-cs"/>
              </a:rPr>
              <a:t>,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Con respecto a las especies bacterianas encontradas en el inóculo I5 después del tratamiento de aguas residuales, se considera el estudio de Bahía (2009) donde se expresa que la biomasa se genera espontáneamente en la operación del reactor debido a concentraciones reducidas de microorganismos existentes en el agua residual; de igual manera, Velázquez (2005) expone que los lodos activados tienen bacterias que pueden generarse en tiempos extremadamente lentos y que aún empleando un medio no selectivo para su aislamiento, no se presentan como significantes en un consorcio hasta que se potencien las condiciones físico-químicas para su crecimiento.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22</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De esta forma, en un principio se seleccionó un inóculo que demostró efectividad en la remoción</a:t>
            </a:r>
            <a:r>
              <a:rPr lang="es-MX" baseline="0" dirty="0" smtClean="0"/>
              <a:t> de colorantes textiles en aguas residuales, y a este se lo denominó inóculo I5. </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proyectos previos</a:t>
            </a:r>
            <a:r>
              <a:rPr lang="es-MX" baseline="0" dirty="0" smtClean="0"/>
              <a:t> han demostrado que el inóculo I5 es efectivo</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rPr>
              <a:t>Pese a que en investigaciones previas el inóculo I5 ha demostrado ser eficaz en la disminución de contaminantes propios de la industria textil, aún no se ha comparado a los microorganismos que conforman el inóculo antes y después del tratamiento de aguas residuales textiles, por lo que resulta necesario caracterizarlo morfológica y bioquímicamente para maximizar sus beneficios.</a:t>
            </a:r>
            <a:endParaRPr lang="es-MX" sz="1200" dirty="0" smtClean="0">
              <a:solidFill>
                <a:schemeClr val="tx1"/>
              </a:solidFill>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3</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24</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Esto en beneficio de la remediación</a:t>
            </a:r>
            <a:r>
              <a:rPr lang="es-MX" baseline="0" dirty="0" smtClean="0"/>
              <a:t> biológica y preservación del agua.</a:t>
            </a:r>
          </a:p>
          <a:p>
            <a:r>
              <a:rPr lang="es-MX" dirty="0" smtClean="0">
                <a:hlinkClick r:id="rId3"/>
              </a:rPr>
              <a:t>http://es.123rf.com/photo_14572775_gota-de-agua-pura-con-una-imagen-de-la-vida-marina-en-las-manos-la-preservacion-de-la-pureza-de-los-.html</a:t>
            </a:r>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25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De esta forma, en un principio se seleccionó un inóculo que demostró efectividad en la remoción</a:t>
            </a:r>
            <a:r>
              <a:rPr lang="es-MX" baseline="0" dirty="0" smtClean="0"/>
              <a:t> de colorantes textiles en aguas residuales, y a este se lo denominó inóculo I5. </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proyectos previos</a:t>
            </a:r>
            <a:r>
              <a:rPr lang="es-MX" baseline="0" dirty="0" smtClean="0"/>
              <a:t> han demostrado que el inóculo I5 es efectivo</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rPr>
              <a:t>Pese a que en investigaciones previas el inóculo I5 ha demostrado ser eficaz en la disminución de contaminantes propios de la industria textil, aún no se ha comparado a los microorganismos que conforman el inóculo antes y después del tratamiento de aguas residuales textiles, por lo que resulta necesario caracterizarlo morfológica y bioquímicamente para maximizar sus beneficios.</a:t>
            </a:r>
            <a:endParaRPr lang="es-MX" sz="1200" dirty="0" smtClean="0">
              <a:solidFill>
                <a:schemeClr val="tx1"/>
              </a:solidFill>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4</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5</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smtClean="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6</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Para conseguir los objetivos,</a:t>
            </a:r>
            <a:r>
              <a:rPr lang="es-MX" baseline="0" dirty="0" smtClean="0"/>
              <a:t> se trabajó con los inóculos I5 antes e I5 después del tratamiento de aguas residuales textiles, los cuales fueron proporcionados por el laboratorio de microbiología ambiental del centro de investigaciones científicas.</a:t>
            </a:r>
          </a:p>
          <a:p>
            <a:r>
              <a:rPr lang="es-MX" baseline="0" dirty="0" smtClean="0"/>
              <a:t>Los inóculos fueron activados en medio mineral Jiang, modificado por Moncayo y Ayala en el 2010.</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realizó un primer aislamiento en Agar Nutriente, PDA, </a:t>
            </a:r>
            <a:r>
              <a:rPr lang="es-ES" sz="1200" kern="1200" dirty="0" err="1" smtClean="0">
                <a:solidFill>
                  <a:schemeClr val="tx1"/>
                </a:solidFill>
                <a:latin typeface="+mn-lt"/>
                <a:ea typeface="+mn-ea"/>
                <a:cs typeface="+mn-cs"/>
              </a:rPr>
              <a:t>MRS</a:t>
            </a:r>
            <a:r>
              <a:rPr lang="es-ES" sz="1200" kern="1200" dirty="0" smtClean="0">
                <a:solidFill>
                  <a:schemeClr val="tx1"/>
                </a:solidFill>
                <a:latin typeface="+mn-lt"/>
                <a:ea typeface="+mn-ea"/>
                <a:cs typeface="+mn-cs"/>
              </a:rPr>
              <a:t> y MS con el afán de potencial el crecimiento de microorganismos no fastidiosos, hongos</a:t>
            </a:r>
            <a:r>
              <a:rPr lang="es-MX"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bacilos </a:t>
            </a:r>
            <a:r>
              <a:rPr lang="es-ES" sz="1200" kern="1200" dirty="0" err="1" smtClean="0">
                <a:solidFill>
                  <a:schemeClr val="tx1"/>
                </a:solidFill>
                <a:latin typeface="+mn-lt"/>
                <a:ea typeface="+mn-ea"/>
                <a:cs typeface="+mn-cs"/>
              </a:rPr>
              <a:t>grampositivos</a:t>
            </a:r>
            <a:r>
              <a:rPr lang="es-ES" sz="1200" kern="1200" dirty="0" smtClean="0">
                <a:solidFill>
                  <a:schemeClr val="tx1"/>
                </a:solidFill>
                <a:latin typeface="+mn-lt"/>
                <a:ea typeface="+mn-ea"/>
                <a:cs typeface="+mn-cs"/>
              </a:rPr>
              <a:t>  y </a:t>
            </a:r>
            <a:r>
              <a:rPr lang="es-ES" sz="1200" kern="1200" smtClean="0">
                <a:solidFill>
                  <a:schemeClr val="tx1"/>
                </a:solidFill>
                <a:latin typeface="+mn-lt"/>
                <a:ea typeface="+mn-ea"/>
                <a:cs typeface="+mn-cs"/>
              </a:rPr>
              <a:t>estafilococos respectivamente.</a:t>
            </a:r>
            <a:endParaRPr lang="es-MX" sz="1200" kern="1200" dirty="0" smtClean="0">
              <a:solidFill>
                <a:schemeClr val="tx1"/>
              </a:solidFill>
              <a:latin typeface="+mn-lt"/>
              <a:ea typeface="+mn-ea"/>
              <a:cs typeface="+mn-cs"/>
            </a:endParaRPr>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9</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Para conseguir los objetivos,</a:t>
            </a:r>
            <a:r>
              <a:rPr lang="es-MX" baseline="0" dirty="0" smtClean="0"/>
              <a:t> se trabajó con los inóculos I5 antes e I5 después del tratamiento de aguas residuales textiles, los cuales fueron proporcionados por el laboratorio de microbiología ambiental del centro de investigaciones científicas.</a:t>
            </a:r>
          </a:p>
          <a:p>
            <a:r>
              <a:rPr lang="es-MX" baseline="0" dirty="0" smtClean="0"/>
              <a:t>Los inóculos fueron activados en medio mineral Jiang, modificado por Moncayo y Ayala en el 2010.</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realizó un primer aislamiento en Agar Nutriente, PDA, </a:t>
            </a:r>
            <a:r>
              <a:rPr lang="es-ES" sz="1200" kern="1200" dirty="0" err="1" smtClean="0">
                <a:solidFill>
                  <a:schemeClr val="tx1"/>
                </a:solidFill>
                <a:latin typeface="+mn-lt"/>
                <a:ea typeface="+mn-ea"/>
                <a:cs typeface="+mn-cs"/>
              </a:rPr>
              <a:t>MRS</a:t>
            </a:r>
            <a:r>
              <a:rPr lang="es-ES" sz="1200" kern="1200" dirty="0" smtClean="0">
                <a:solidFill>
                  <a:schemeClr val="tx1"/>
                </a:solidFill>
                <a:latin typeface="+mn-lt"/>
                <a:ea typeface="+mn-ea"/>
                <a:cs typeface="+mn-cs"/>
              </a:rPr>
              <a:t> y MS con el afán de potencial el crecimiento de microorganismos no fastidiosos, hongos</a:t>
            </a:r>
            <a:r>
              <a:rPr lang="es-MX"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bacilos </a:t>
            </a:r>
            <a:r>
              <a:rPr lang="es-ES" sz="1200" kern="1200" dirty="0" err="1" smtClean="0">
                <a:solidFill>
                  <a:schemeClr val="tx1"/>
                </a:solidFill>
                <a:latin typeface="+mn-lt"/>
                <a:ea typeface="+mn-ea"/>
                <a:cs typeface="+mn-cs"/>
              </a:rPr>
              <a:t>grampositivos</a:t>
            </a:r>
            <a:r>
              <a:rPr lang="es-ES" sz="1200" kern="1200" dirty="0" smtClean="0">
                <a:solidFill>
                  <a:schemeClr val="tx1"/>
                </a:solidFill>
                <a:latin typeface="+mn-lt"/>
                <a:ea typeface="+mn-ea"/>
                <a:cs typeface="+mn-cs"/>
              </a:rPr>
              <a:t>  y estafilococos respectivamente.</a:t>
            </a:r>
            <a:endParaRPr lang="es-MX" sz="1200" kern="1200" dirty="0" smtClean="0">
              <a:solidFill>
                <a:schemeClr val="tx1"/>
              </a:solidFill>
              <a:latin typeface="+mn-lt"/>
              <a:ea typeface="+mn-ea"/>
              <a:cs typeface="+mn-cs"/>
            </a:endParaRPr>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10</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Las gráficas descriptivas de los datos se efectuaron en el programa Microsoft Office Excel 2007 y el análisis comparativo se realizó con el software estadístico </a:t>
            </a:r>
            <a:r>
              <a:rPr lang="es-ES" sz="1200" kern="1200" dirty="0" err="1" smtClean="0">
                <a:solidFill>
                  <a:schemeClr val="tx1"/>
                </a:solidFill>
                <a:latin typeface="+mn-lt"/>
                <a:ea typeface="+mn-ea"/>
                <a:cs typeface="+mn-cs"/>
              </a:rPr>
              <a:t>InfoStat</a:t>
            </a:r>
            <a:r>
              <a:rPr lang="es-ES" sz="1200" kern="1200" dirty="0" smtClean="0">
                <a:solidFill>
                  <a:schemeClr val="tx1"/>
                </a:solidFill>
                <a:latin typeface="+mn-lt"/>
                <a:ea typeface="+mn-ea"/>
                <a:cs typeface="+mn-cs"/>
              </a:rPr>
              <a:t>, considerando elementos como las tablas de contingencia de </a:t>
            </a:r>
            <a:r>
              <a:rPr lang="es-ES" sz="1200" kern="1200" dirty="0" err="1" smtClean="0">
                <a:solidFill>
                  <a:schemeClr val="tx1"/>
                </a:solidFill>
                <a:latin typeface="+mn-lt"/>
                <a:ea typeface="+mn-ea"/>
                <a:cs typeface="+mn-cs"/>
              </a:rPr>
              <a:t>Boesch</a:t>
            </a:r>
            <a:r>
              <a:rPr lang="es-ES" sz="1200" kern="1200" dirty="0" smtClean="0">
                <a:solidFill>
                  <a:schemeClr val="tx1"/>
                </a:solidFill>
                <a:latin typeface="+mn-lt"/>
                <a:ea typeface="+mn-ea"/>
                <a:cs typeface="+mn-cs"/>
              </a:rPr>
              <a:t>, prueba </a:t>
            </a:r>
            <a:r>
              <a:rPr lang="es-ES" sz="1200" kern="1200" dirty="0" err="1" smtClean="0">
                <a:solidFill>
                  <a:schemeClr val="tx1"/>
                </a:solidFill>
                <a:latin typeface="+mn-lt"/>
                <a:ea typeface="+mn-ea"/>
                <a:cs typeface="+mn-cs"/>
              </a:rPr>
              <a:t>chi</a:t>
            </a:r>
            <a:r>
              <a:rPr lang="es-ES" sz="1200" kern="1200" dirty="0" smtClean="0">
                <a:solidFill>
                  <a:schemeClr val="tx1"/>
                </a:solidFill>
                <a:latin typeface="+mn-lt"/>
                <a:ea typeface="+mn-ea"/>
                <a:cs typeface="+mn-cs"/>
              </a:rPr>
              <a:t>-cuadrada de independencia, prueba exacta de Fisher, coeficiente , razón de probabilidades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índice estadístico de </a:t>
            </a:r>
            <a:r>
              <a:rPr lang="es-ES" sz="1200" kern="1200" dirty="0" err="1" smtClean="0">
                <a:solidFill>
                  <a:schemeClr val="tx1"/>
                </a:solidFill>
                <a:latin typeface="+mn-lt"/>
                <a:ea typeface="+mn-ea"/>
                <a:cs typeface="+mn-cs"/>
              </a:rPr>
              <a:t>Jaccard</a:t>
            </a:r>
            <a:r>
              <a:rPr lang="es-ES" sz="1200" kern="1200" dirty="0" smtClean="0">
                <a:solidFill>
                  <a:schemeClr val="tx1"/>
                </a:solidFill>
                <a:latin typeface="+mn-lt"/>
                <a:ea typeface="+mn-ea"/>
                <a:cs typeface="+mn-cs"/>
              </a:rPr>
              <a:t> e índice estadístico de Dice-</a:t>
            </a:r>
            <a:r>
              <a:rPr lang="es-ES" sz="1200" kern="1200" dirty="0" err="1" smtClean="0">
                <a:solidFill>
                  <a:schemeClr val="tx1"/>
                </a:solidFill>
                <a:latin typeface="+mn-lt"/>
                <a:ea typeface="+mn-ea"/>
                <a:cs typeface="+mn-cs"/>
              </a:rPr>
              <a:t>Sorensen</a:t>
            </a:r>
            <a:r>
              <a:rPr lang="es-ES" sz="1200" kern="1200" dirty="0" smtClean="0">
                <a:solidFill>
                  <a:schemeClr val="tx1"/>
                </a:solidFill>
                <a:latin typeface="+mn-lt"/>
                <a:ea typeface="+mn-ea"/>
                <a:cs typeface="+mn-cs"/>
              </a:rPr>
              <a:t>. </a:t>
            </a: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11</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kern="1200" dirty="0" smtClean="0">
                <a:solidFill>
                  <a:schemeClr val="tx1"/>
                </a:solidFill>
                <a:latin typeface="+mn-lt"/>
                <a:ea typeface="+mn-ea"/>
                <a:cs typeface="+mn-cs"/>
              </a:rPr>
              <a:t>Tanto el inóculo antes del </a:t>
            </a:r>
            <a:r>
              <a:rPr lang="es-MX" sz="1200" kern="1200" dirty="0" err="1" smtClean="0">
                <a:solidFill>
                  <a:schemeClr val="tx1"/>
                </a:solidFill>
                <a:latin typeface="+mn-lt"/>
                <a:ea typeface="+mn-ea"/>
                <a:cs typeface="+mn-cs"/>
              </a:rPr>
              <a:t>TART</a:t>
            </a:r>
            <a:r>
              <a:rPr lang="es-MX" sz="1200" kern="1200" dirty="0" smtClean="0">
                <a:solidFill>
                  <a:schemeClr val="tx1"/>
                </a:solidFill>
                <a:latin typeface="+mn-lt"/>
                <a:ea typeface="+mn-ea"/>
                <a:cs typeface="+mn-cs"/>
              </a:rPr>
              <a:t>, como el inóculo </a:t>
            </a:r>
            <a:r>
              <a:rPr lang="es-MX" sz="1200" kern="1200" dirty="0" err="1" smtClean="0">
                <a:solidFill>
                  <a:schemeClr val="tx1"/>
                </a:solidFill>
                <a:latin typeface="+mn-lt"/>
                <a:ea typeface="+mn-ea"/>
                <a:cs typeface="+mn-cs"/>
              </a:rPr>
              <a:t>DTART</a:t>
            </a:r>
            <a:r>
              <a:rPr lang="es-MX" sz="1200" kern="1200" dirty="0" smtClean="0">
                <a:solidFill>
                  <a:schemeClr val="tx1"/>
                </a:solidFill>
                <a:latin typeface="+mn-lt"/>
                <a:ea typeface="+mn-ea"/>
                <a:cs typeface="+mn-cs"/>
              </a:rPr>
              <a:t> presentaron crecimiento microbiano luego de 48</a:t>
            </a:r>
            <a:r>
              <a:rPr lang="es-MX" sz="1200" kern="1200" baseline="0" dirty="0" smtClean="0">
                <a:solidFill>
                  <a:schemeClr val="tx1"/>
                </a:solidFill>
                <a:latin typeface="+mn-lt"/>
                <a:ea typeface="+mn-ea"/>
                <a:cs typeface="+mn-cs"/>
              </a:rPr>
              <a:t> h de incubación en el medio mineral, esto se evidenció con la turbidez que presentaron los inóculos activados pues, como lo señala</a:t>
            </a:r>
            <a:endParaRPr lang="es-MX" sz="1200" kern="1200" dirty="0" smtClean="0">
              <a:solidFill>
                <a:schemeClr val="tx1"/>
              </a:solidFill>
              <a:latin typeface="+mn-lt"/>
              <a:ea typeface="+mn-ea"/>
              <a:cs typeface="+mn-cs"/>
            </a:endParaRPr>
          </a:p>
          <a:p>
            <a:r>
              <a:rPr lang="es-MX" sz="1200" kern="1200" dirty="0" smtClean="0">
                <a:solidFill>
                  <a:schemeClr val="tx1"/>
                </a:solidFill>
                <a:latin typeface="+mn-lt"/>
                <a:ea typeface="+mn-ea"/>
                <a:cs typeface="+mn-cs"/>
              </a:rPr>
              <a:t>Forbes, </a:t>
            </a:r>
            <a:r>
              <a:rPr lang="es-MX" sz="1200" kern="1200" dirty="0" err="1" smtClean="0">
                <a:solidFill>
                  <a:schemeClr val="tx1"/>
                </a:solidFill>
                <a:latin typeface="+mn-lt"/>
                <a:ea typeface="+mn-ea"/>
                <a:cs typeface="+mn-cs"/>
              </a:rPr>
              <a:t>Sahm</a:t>
            </a:r>
            <a:r>
              <a:rPr lang="es-MX" sz="1200" kern="1200" dirty="0" smtClean="0">
                <a:solidFill>
                  <a:schemeClr val="tx1"/>
                </a:solidFill>
                <a:latin typeface="+mn-lt"/>
                <a:ea typeface="+mn-ea"/>
                <a:cs typeface="+mn-cs"/>
              </a:rPr>
              <a:t> &amp; </a:t>
            </a:r>
            <a:r>
              <a:rPr lang="es-MX" sz="1200" kern="1200" dirty="0" err="1" smtClean="0">
                <a:solidFill>
                  <a:schemeClr val="tx1"/>
                </a:solidFill>
                <a:latin typeface="+mn-lt"/>
                <a:ea typeface="+mn-ea"/>
                <a:cs typeface="+mn-cs"/>
              </a:rPr>
              <a:t>Weissfeld</a:t>
            </a:r>
            <a:r>
              <a:rPr lang="es-MX" sz="1200" kern="1200" dirty="0" smtClean="0">
                <a:solidFill>
                  <a:schemeClr val="tx1"/>
                </a:solidFill>
                <a:latin typeface="+mn-lt"/>
                <a:ea typeface="+mn-ea"/>
                <a:cs typeface="+mn-cs"/>
              </a:rPr>
              <a:t> (2009) el crecimiento microbiano en un medio de cultivo líquido se revela con el cambio de su apariencia translúcida a turbia; aspecto ocasionado por la deflexión de la luz debida a la abundancia de células en el caldo de cultivo. </a:t>
            </a:r>
            <a:endParaRPr lang="es-MX" dirty="0"/>
          </a:p>
        </p:txBody>
      </p:sp>
      <p:sp>
        <p:nvSpPr>
          <p:cNvPr id="4" name="3 Marcador de número de diapositiva"/>
          <p:cNvSpPr>
            <a:spLocks noGrp="1"/>
          </p:cNvSpPr>
          <p:nvPr>
            <p:ph type="sldNum" sz="quarter" idx="10"/>
          </p:nvPr>
        </p:nvSpPr>
        <p:spPr/>
        <p:txBody>
          <a:bodyPr/>
          <a:lstStyle/>
          <a:p>
            <a:fld id="{FBF55B78-7BD6-4331-88C9-C5ACA635E619}" type="slidenum">
              <a:rPr lang="es-MX" smtClean="0"/>
              <a:pPr/>
              <a:t>13</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MX"/>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MX"/>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MX"/>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MX"/>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MX"/>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7.jpeg"/><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7.jpe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7.jpeg"/><Relationship Id="rId5" Type="http://schemas.openxmlformats.org/officeDocument/2006/relationships/diagramQuickStyle" Target="../diagrams/quickStyle6.xml"/><Relationship Id="rId10" Type="http://schemas.openxmlformats.org/officeDocument/2006/relationships/image" Target="../media/image15.jpeg"/><Relationship Id="rId4" Type="http://schemas.openxmlformats.org/officeDocument/2006/relationships/diagramLayout" Target="../diagrams/layout6.xml"/><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7.jpeg"/><Relationship Id="rId5" Type="http://schemas.openxmlformats.org/officeDocument/2006/relationships/diagramQuickStyle" Target="../diagrams/quickStyle7.xml"/><Relationship Id="rId10" Type="http://schemas.openxmlformats.org/officeDocument/2006/relationships/image" Target="../media/image25.png"/><Relationship Id="rId4" Type="http://schemas.openxmlformats.org/officeDocument/2006/relationships/diagramLayout" Target="../diagrams/layout7.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55576" y="795482"/>
            <a:ext cx="8172400"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s-EC" sz="22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COMPARACIÓN DE LOS MICROORGANISMOS PRESENTES EN EL INÓCULO I5-ESPE ANTES Y DESPUÉS DEL TRATAMIENTO DE AGUAS RESIDUALES TEXTILES EN CONDICIONES AEROBIAS, MEDIANTE PRUEBAS MORFOLÓGICAS Y BIOQUÍMICAS.</a:t>
            </a:r>
            <a:endParaRPr kumimoji="0" lang="es-MX" sz="22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es-MX"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s-MX"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endParaRPr kumimoji="0" lang="es-MX" i="0" u="none" strike="noStrike" cap="none" normalizeH="0" baseline="0" dirty="0" smtClean="0">
              <a:ln>
                <a:noFill/>
              </a:ln>
              <a:solidFill>
                <a:schemeClr val="tx1"/>
              </a:solidFill>
              <a:effectLst/>
              <a:latin typeface="Cambria" pitchFamily="18" charset="0"/>
              <a:cs typeface="Arial"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s-MX"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Renata Abigail Montero Calderón</a:t>
            </a:r>
          </a:p>
          <a:p>
            <a:pPr marL="0" marR="0" lvl="0" indent="0" algn="ctr" defTabSz="914400" rtl="0" eaLnBrk="0" fontAlgn="base" latinLnBrk="0" hangingPunct="0">
              <a:lnSpc>
                <a:spcPct val="100000"/>
              </a:lnSpc>
              <a:spcBef>
                <a:spcPct val="0"/>
              </a:spcBef>
              <a:spcAft>
                <a:spcPts val="600"/>
              </a:spcAft>
              <a:buClrTx/>
              <a:buSzTx/>
              <a:buFontTx/>
              <a:buNone/>
              <a:tabLst/>
            </a:pPr>
            <a:r>
              <a:rPr lang="es-MX" dirty="0" smtClean="0">
                <a:latin typeface="Cambria" pitchFamily="18" charset="0"/>
                <a:ea typeface="Times New Roman" pitchFamily="18" charset="0"/>
                <a:cs typeface="Times New Roman" pitchFamily="18" charset="0"/>
              </a:rPr>
              <a:t>Directora</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s-MX" b="1" i="0" u="none" strike="noStrike" cap="none" normalizeH="0" baseline="0" dirty="0" smtClean="0">
                <a:ln>
                  <a:noFill/>
                </a:ln>
                <a:solidFill>
                  <a:schemeClr val="tx1"/>
                </a:solidFill>
                <a:effectLst/>
                <a:latin typeface="Cambria" pitchFamily="18" charset="0"/>
                <a:cs typeface="Arial" pitchFamily="34" charset="0"/>
              </a:rPr>
              <a:t>Alma Koch </a:t>
            </a:r>
            <a:r>
              <a:rPr kumimoji="0" lang="es-MX" b="1" i="0" u="none" strike="noStrike" cap="none" normalizeH="0" baseline="0" dirty="0" err="1" smtClean="0">
                <a:ln>
                  <a:noFill/>
                </a:ln>
                <a:solidFill>
                  <a:schemeClr val="tx1"/>
                </a:solidFill>
                <a:effectLst/>
                <a:latin typeface="Cambria" pitchFamily="18" charset="0"/>
                <a:cs typeface="Arial" pitchFamily="34" charset="0"/>
              </a:rPr>
              <a:t>Kaiser</a:t>
            </a:r>
            <a:r>
              <a:rPr kumimoji="0" lang="es-MX" b="1" i="0" u="none" strike="noStrike" cap="none" normalizeH="0" baseline="0" dirty="0" smtClean="0">
                <a:ln>
                  <a:noFill/>
                </a:ln>
                <a:solidFill>
                  <a:schemeClr val="tx1"/>
                </a:solidFill>
                <a:effectLst/>
                <a:latin typeface="Cambria" pitchFamily="18" charset="0"/>
                <a:cs typeface="Arial" pitchFamily="34" charset="0"/>
              </a:rPr>
              <a:t>, MC.</a:t>
            </a:r>
          </a:p>
          <a:p>
            <a:pPr marL="0" marR="0" lvl="0" indent="0" algn="ctr" defTabSz="914400" rtl="0" eaLnBrk="0" fontAlgn="base" latinLnBrk="0" hangingPunct="0">
              <a:lnSpc>
                <a:spcPct val="100000"/>
              </a:lnSpc>
              <a:spcBef>
                <a:spcPct val="0"/>
              </a:spcBef>
              <a:spcAft>
                <a:spcPts val="600"/>
              </a:spcAft>
              <a:buClrTx/>
              <a:buSzTx/>
              <a:buFontTx/>
              <a:buNone/>
              <a:tabLst/>
            </a:pPr>
            <a:r>
              <a:rPr lang="es-MX" dirty="0" smtClean="0">
                <a:latin typeface="Cambria" pitchFamily="18" charset="0"/>
                <a:cs typeface="Arial" pitchFamily="34" charset="0"/>
              </a:rPr>
              <a:t>Codirector</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s-MX" b="1" i="0" u="none" strike="noStrike" cap="none" normalizeH="0" baseline="0" dirty="0" smtClean="0">
                <a:ln>
                  <a:noFill/>
                </a:ln>
                <a:solidFill>
                  <a:schemeClr val="tx1"/>
                </a:solidFill>
                <a:effectLst/>
                <a:latin typeface="Cambria" pitchFamily="18" charset="0"/>
                <a:cs typeface="Arial" pitchFamily="34" charset="0"/>
              </a:rPr>
              <a:t>Ing.</a:t>
            </a:r>
            <a:r>
              <a:rPr kumimoji="0" lang="es-MX" b="1" i="0" u="none" strike="noStrike" cap="none" normalizeH="0" dirty="0" smtClean="0">
                <a:ln>
                  <a:noFill/>
                </a:ln>
                <a:solidFill>
                  <a:schemeClr val="tx1"/>
                </a:solidFill>
                <a:effectLst/>
                <a:latin typeface="Cambria" pitchFamily="18" charset="0"/>
                <a:cs typeface="Arial" pitchFamily="34" charset="0"/>
              </a:rPr>
              <a:t> Pedro Romero </a:t>
            </a:r>
            <a:r>
              <a:rPr kumimoji="0" lang="es-MX" b="1" i="0" u="none" strike="noStrike" cap="none" normalizeH="0" dirty="0" err="1" smtClean="0">
                <a:ln>
                  <a:noFill/>
                </a:ln>
                <a:solidFill>
                  <a:schemeClr val="tx1"/>
                </a:solidFill>
                <a:effectLst/>
                <a:latin typeface="Cambria" pitchFamily="18" charset="0"/>
                <a:cs typeface="Arial" pitchFamily="34" charset="0"/>
              </a:rPr>
              <a:t>Sáker</a:t>
            </a:r>
            <a:endParaRPr kumimoji="0" lang="es-MX" b="1" i="0" u="none" strike="noStrike" cap="none" normalizeH="0" baseline="0" dirty="0" smtClean="0">
              <a:ln>
                <a:noFill/>
              </a:ln>
              <a:solidFill>
                <a:schemeClr val="tx1"/>
              </a:solidFill>
              <a:effectLst/>
              <a:latin typeface="Cambria" pitchFamily="18" charset="0"/>
              <a:cs typeface="Arial" pitchFamily="34" charset="0"/>
            </a:endParaRPr>
          </a:p>
        </p:txBody>
      </p:sp>
      <p:pic>
        <p:nvPicPr>
          <p:cNvPr id="92161" name="Picture 1" descr="C:\Users\XAVIER\Desktop\Comunicado-2-1.jpg"/>
          <p:cNvPicPr>
            <a:picLocks noChangeAspect="1" noChangeArrowheads="1"/>
          </p:cNvPicPr>
          <p:nvPr/>
        </p:nvPicPr>
        <p:blipFill>
          <a:blip r:embed="rId2" cstate="print"/>
          <a:srcRect/>
          <a:stretch>
            <a:fillRect/>
          </a:stretch>
        </p:blipFill>
        <p:spPr bwMode="auto">
          <a:xfrm>
            <a:off x="179512" y="188640"/>
            <a:ext cx="3240360" cy="83775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pPr lvl="0"/>
            <a:endParaRPr lang="es-MX" dirty="0" smtClean="0">
              <a:solidFill>
                <a:schemeClr val="tx1"/>
              </a:solidFill>
              <a:latin typeface="Cambria" pitchFamily="18" charset="0"/>
            </a:endParaRPr>
          </a:p>
          <a:p>
            <a:endParaRPr lang="es-MX" dirty="0"/>
          </a:p>
        </p:txBody>
      </p:sp>
      <p:sp>
        <p:nvSpPr>
          <p:cNvPr id="14" name="13 Rectángulo"/>
          <p:cNvSpPr/>
          <p:nvPr/>
        </p:nvSpPr>
        <p:spPr>
          <a:xfrm>
            <a:off x="3554381" y="1962115"/>
            <a:ext cx="2035239" cy="2933769"/>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3600"/>
              </a:spcAft>
            </a:pPr>
            <a:endParaRPr lang="es-MX" sz="2000" kern="1200" dirty="0">
              <a:solidFill>
                <a:schemeClr val="tx1"/>
              </a:solidFill>
              <a:latin typeface="Cambria" pitchFamily="18" charset="0"/>
            </a:endParaRPr>
          </a:p>
        </p:txBody>
      </p:sp>
      <p:graphicFrame>
        <p:nvGraphicFramePr>
          <p:cNvPr id="19" name="18 Diagrama"/>
          <p:cNvGraphicFramePr/>
          <p:nvPr/>
        </p:nvGraphicFramePr>
        <p:xfrm>
          <a:off x="0" y="980728"/>
          <a:ext cx="87849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C:\Users\XAVIER\Desktop\Comunicado-2-1.jpg"/>
          <p:cNvPicPr>
            <a:picLocks noChangeAspect="1" noChangeArrowheads="1"/>
          </p:cNvPicPr>
          <p:nvPr/>
        </p:nvPicPr>
        <p:blipFill>
          <a:blip r:embed="rId8"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539552" y="332656"/>
          <a:ext cx="1062067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p:cNvPicPr>
            <a:picLocks noGrp="1" noChangeAspect="1" noChangeArrowheads="1"/>
          </p:cNvPicPr>
          <p:nvPr>
            <p:ph idx="1"/>
          </p:nvPr>
        </p:nvPicPr>
        <p:blipFill>
          <a:blip r:embed="rId8" cstate="print"/>
          <a:srcRect l="24942" t="32452" r="51193" b="37319"/>
          <a:stretch>
            <a:fillRect/>
          </a:stretch>
        </p:blipFill>
        <p:spPr bwMode="auto">
          <a:xfrm>
            <a:off x="539552" y="3429000"/>
            <a:ext cx="2232248" cy="2120636"/>
          </a:xfrm>
          <a:prstGeom prst="rect">
            <a:avLst/>
          </a:prstGeom>
          <a:noFill/>
          <a:ln w="9525">
            <a:noFill/>
            <a:miter lim="800000"/>
            <a:headEnd/>
            <a:tailEnd/>
          </a:ln>
        </p:spPr>
      </p:pic>
      <p:sp>
        <p:nvSpPr>
          <p:cNvPr id="5" name="1 Título"/>
          <p:cNvSpPr>
            <a:spLocks noGrp="1"/>
          </p:cNvSpPr>
          <p:nvPr>
            <p:ph type="title"/>
          </p:nvPr>
        </p:nvSpPr>
        <p:spPr>
          <a:xfrm>
            <a:off x="0" y="332656"/>
            <a:ext cx="9144000" cy="1143000"/>
          </a:xfrm>
        </p:spPr>
        <p:txBody>
          <a:bodyPr/>
          <a:lstStyle/>
          <a:p>
            <a:pPr algn="l"/>
            <a:r>
              <a:rPr lang="es-MX" sz="3800" i="0" dirty="0" smtClean="0">
                <a:solidFill>
                  <a:schemeClr val="tx1"/>
                </a:solidFill>
                <a:latin typeface="Cambria" pitchFamily="18" charset="0"/>
              </a:rPr>
              <a:t> ANÁLISIS ESTADÍSTICO</a:t>
            </a:r>
            <a:endParaRPr lang="es-MX" sz="3800" i="0" dirty="0">
              <a:solidFill>
                <a:schemeClr val="tx1"/>
              </a:solidFill>
              <a:latin typeface="Cambria" pitchFamily="18" charset="0"/>
            </a:endParaRPr>
          </a:p>
        </p:txBody>
      </p:sp>
      <p:pic>
        <p:nvPicPr>
          <p:cNvPr id="6" name="Picture 1" descr="C:\Users\XAVIER\Desktop\Comunicado-2-1.jpg"/>
          <p:cNvPicPr>
            <a:picLocks noChangeAspect="1" noChangeArrowheads="1"/>
          </p:cNvPicPr>
          <p:nvPr/>
        </p:nvPicPr>
        <p:blipFill>
          <a:blip r:embed="rId9"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512" y="2492896"/>
            <a:ext cx="9144000" cy="1143000"/>
          </a:xfrm>
        </p:spPr>
        <p:txBody>
          <a:bodyPr/>
          <a:lstStyle/>
          <a:p>
            <a:pPr algn="l"/>
            <a:r>
              <a:rPr lang="es-MX" sz="3800" i="0" dirty="0" smtClean="0">
                <a:solidFill>
                  <a:schemeClr val="tx1"/>
                </a:solidFill>
                <a:latin typeface="Cambria" pitchFamily="18" charset="0"/>
              </a:rPr>
              <a:t> RESULTADOS Y DISCUSIÓN</a:t>
            </a:r>
            <a:endParaRPr lang="es-MX" sz="3800" i="0" dirty="0">
              <a:solidFill>
                <a:schemeClr val="tx1"/>
              </a:solidFill>
              <a:latin typeface="Cambria"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6876256" y="0"/>
            <a:ext cx="2000250" cy="189547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6876256" y="1895475"/>
            <a:ext cx="1983830" cy="189720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876256" y="3767683"/>
            <a:ext cx="1997533" cy="1897200"/>
          </a:xfrm>
          <a:prstGeom prst="rect">
            <a:avLst/>
          </a:prstGeom>
          <a:noFill/>
          <a:ln w="9525">
            <a:noFill/>
            <a:miter lim="800000"/>
            <a:headEnd/>
            <a:tailEnd/>
          </a:ln>
        </p:spPr>
      </p:pic>
      <p:pic>
        <p:nvPicPr>
          <p:cNvPr id="8"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0" y="188640"/>
            <a:ext cx="8280920" cy="4741987"/>
          </a:xfrm>
        </p:spPr>
        <p:txBody>
          <a:bodyPr/>
          <a:lstStyle/>
          <a:p>
            <a:pPr marL="342900" lvl="1" indent="-342900">
              <a:buNone/>
            </a:pPr>
            <a:r>
              <a:rPr lang="es-EC" sz="2800" b="1" cap="all" dirty="0" smtClean="0">
                <a:solidFill>
                  <a:schemeClr val="tx1"/>
                </a:solidFill>
                <a:latin typeface="Cambria" pitchFamily="18" charset="0"/>
              </a:rPr>
              <a:t>Activación del inóculo</a:t>
            </a:r>
            <a:r>
              <a:rPr lang="es-EC" sz="2800" b="1" dirty="0" smtClean="0">
                <a:solidFill>
                  <a:schemeClr val="tx1"/>
                </a:solidFill>
                <a:latin typeface="Cambria" pitchFamily="18" charset="0"/>
              </a:rPr>
              <a:t> </a:t>
            </a:r>
          </a:p>
          <a:p>
            <a:pPr marL="342900" lvl="1" indent="-342900">
              <a:buNone/>
            </a:pPr>
            <a:r>
              <a:rPr lang="es-EC" sz="2800" b="1" dirty="0" smtClean="0">
                <a:solidFill>
                  <a:schemeClr val="tx1"/>
                </a:solidFill>
                <a:latin typeface="Cambria" pitchFamily="18" charset="0"/>
              </a:rPr>
              <a:t>  </a:t>
            </a:r>
            <a:endParaRPr lang="es-MX" sz="2800" b="1" dirty="0" smtClean="0">
              <a:solidFill>
                <a:schemeClr val="tx1"/>
              </a:solidFill>
              <a:latin typeface="Cambria" pitchFamily="18" charset="0"/>
            </a:endParaRPr>
          </a:p>
          <a:p>
            <a:endParaRPr lang="es-MX" dirty="0"/>
          </a:p>
        </p:txBody>
      </p:sp>
      <p:pic>
        <p:nvPicPr>
          <p:cNvPr id="12" name="11 Imagen"/>
          <p:cNvPicPr/>
          <p:nvPr/>
        </p:nvPicPr>
        <p:blipFill>
          <a:blip r:embed="rId3" cstate="print">
            <a:lum contrast="20000"/>
          </a:blip>
          <a:srcRect t="1170" b="53195"/>
          <a:stretch>
            <a:fillRect/>
          </a:stretch>
        </p:blipFill>
        <p:spPr bwMode="auto">
          <a:xfrm>
            <a:off x="1259632" y="2060848"/>
            <a:ext cx="3096344" cy="2952328"/>
          </a:xfrm>
          <a:prstGeom prst="rect">
            <a:avLst/>
          </a:prstGeom>
          <a:noFill/>
          <a:ln w="9525">
            <a:noFill/>
            <a:miter lim="800000"/>
            <a:headEnd/>
            <a:tailEnd/>
          </a:ln>
        </p:spPr>
      </p:pic>
      <p:pic>
        <p:nvPicPr>
          <p:cNvPr id="13" name="12 Imagen"/>
          <p:cNvPicPr/>
          <p:nvPr/>
        </p:nvPicPr>
        <p:blipFill>
          <a:blip r:embed="rId3" cstate="print">
            <a:lum contrast="20000"/>
          </a:blip>
          <a:srcRect t="46805" b="4044"/>
          <a:stretch>
            <a:fillRect/>
          </a:stretch>
        </p:blipFill>
        <p:spPr bwMode="auto">
          <a:xfrm>
            <a:off x="5076056" y="1988840"/>
            <a:ext cx="2808312" cy="2952328"/>
          </a:xfrm>
          <a:prstGeom prst="rect">
            <a:avLst/>
          </a:prstGeom>
          <a:noFill/>
          <a:ln w="9525">
            <a:noFill/>
            <a:miter lim="800000"/>
            <a:headEnd/>
            <a:tailEnd/>
          </a:ln>
        </p:spPr>
      </p:pic>
      <p:sp>
        <p:nvSpPr>
          <p:cNvPr id="14" name="13 Rectángulo"/>
          <p:cNvSpPr/>
          <p:nvPr/>
        </p:nvSpPr>
        <p:spPr>
          <a:xfrm>
            <a:off x="1331640" y="1052736"/>
            <a:ext cx="6336704"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000" dirty="0" smtClean="0">
                <a:latin typeface="Cambria" pitchFamily="18" charset="0"/>
              </a:rPr>
              <a:t>Crecimiento microbiano en medio líquido revelado por turbidez (Forbes, </a:t>
            </a:r>
            <a:r>
              <a:rPr lang="es-MX" sz="2000" dirty="0" err="1" smtClean="0">
                <a:latin typeface="Cambria" pitchFamily="18" charset="0"/>
              </a:rPr>
              <a:t>Sahm</a:t>
            </a:r>
            <a:r>
              <a:rPr lang="es-MX" sz="2000" dirty="0" smtClean="0">
                <a:latin typeface="Cambria" pitchFamily="18" charset="0"/>
              </a:rPr>
              <a:t> &amp; </a:t>
            </a:r>
            <a:r>
              <a:rPr lang="es-MX" sz="2000" dirty="0" err="1" smtClean="0">
                <a:latin typeface="Cambria" pitchFamily="18" charset="0"/>
              </a:rPr>
              <a:t>Weissfeld</a:t>
            </a:r>
            <a:r>
              <a:rPr lang="es-MX" sz="2000" dirty="0" smtClean="0">
                <a:latin typeface="Cambria" pitchFamily="18" charset="0"/>
              </a:rPr>
              <a:t>, 2009).</a:t>
            </a:r>
            <a:endParaRPr lang="es-MX" sz="2000" dirty="0">
              <a:latin typeface="Cambria" pitchFamily="18" charset="0"/>
            </a:endParaRPr>
          </a:p>
        </p:txBody>
      </p:sp>
      <p:grpSp>
        <p:nvGrpSpPr>
          <p:cNvPr id="15" name="14 Grupo"/>
          <p:cNvGrpSpPr/>
          <p:nvPr/>
        </p:nvGrpSpPr>
        <p:grpSpPr>
          <a:xfrm>
            <a:off x="4499992" y="2924944"/>
            <a:ext cx="467163" cy="546492"/>
            <a:chOff x="2431332" y="2205759"/>
            <a:chExt cx="467163" cy="546492"/>
          </a:xfrm>
          <a:scene3d>
            <a:camera prst="orthographicFront"/>
            <a:lightRig rig="threePt" dir="t"/>
          </a:scene3d>
        </p:grpSpPr>
        <p:sp>
          <p:nvSpPr>
            <p:cNvPr id="16" name="15 Flecha derecha"/>
            <p:cNvSpPr/>
            <p:nvPr/>
          </p:nvSpPr>
          <p:spPr>
            <a:xfrm>
              <a:off x="2431332" y="2205759"/>
              <a:ext cx="467163" cy="546492"/>
            </a:xfrm>
            <a:prstGeom prst="rightArrow">
              <a:avLst>
                <a:gd name="adj1" fmla="val 60000"/>
                <a:gd name="adj2" fmla="val 50000"/>
              </a:avLst>
            </a:prstGeom>
            <a:solidFill>
              <a:schemeClr val="accent5">
                <a:lumMod val="25000"/>
              </a:schemeClr>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pic>
        <p:nvPicPr>
          <p:cNvPr id="19" name="Picture 3"/>
          <p:cNvPicPr>
            <a:picLocks noChangeAspect="1" noChangeArrowheads="1"/>
          </p:cNvPicPr>
          <p:nvPr/>
        </p:nvPicPr>
        <p:blipFill>
          <a:blip r:embed="rId4" cstate="print">
            <a:lum contrast="40000"/>
          </a:blip>
          <a:srcRect l="18976" t="41998" r="14202" b="43683"/>
          <a:stretch>
            <a:fillRect/>
          </a:stretch>
        </p:blipFill>
        <p:spPr bwMode="auto">
          <a:xfrm>
            <a:off x="1331640" y="4869160"/>
            <a:ext cx="6272697" cy="1008112"/>
          </a:xfrm>
          <a:prstGeom prst="rect">
            <a:avLst/>
          </a:prstGeom>
          <a:noFill/>
          <a:ln w="9525">
            <a:noFill/>
            <a:miter lim="800000"/>
            <a:headEnd/>
            <a:tailEnd/>
          </a:ln>
        </p:spPr>
      </p:pic>
      <p:pic>
        <p:nvPicPr>
          <p:cNvPr id="10"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l="13009" t="48362" r="14203" b="34137"/>
          <a:stretch>
            <a:fillRect/>
          </a:stretch>
        </p:blipFill>
        <p:spPr bwMode="auto">
          <a:xfrm>
            <a:off x="2915816" y="4941168"/>
            <a:ext cx="5590439" cy="1008112"/>
          </a:xfrm>
          <a:prstGeom prst="rect">
            <a:avLst/>
          </a:prstGeom>
          <a:noFill/>
          <a:ln w="9525">
            <a:noFill/>
            <a:miter lim="800000"/>
            <a:headEnd/>
            <a:tailEnd/>
          </a:ln>
        </p:spPr>
      </p:pic>
      <p:sp>
        <p:nvSpPr>
          <p:cNvPr id="13" name="12 Rectángulo"/>
          <p:cNvSpPr/>
          <p:nvPr/>
        </p:nvSpPr>
        <p:spPr>
          <a:xfrm>
            <a:off x="0" y="980728"/>
            <a:ext cx="2483768" cy="2739211"/>
          </a:xfrm>
          <a:prstGeom prst="rect">
            <a:avLst/>
          </a:prstGeom>
          <a:solidFill>
            <a:schemeClr val="bg1"/>
          </a:solidFill>
        </p:spPr>
        <p:txBody>
          <a:bodyPr wrap="square">
            <a:spAutoFit/>
          </a:bodyPr>
          <a:lstStyle/>
          <a:p>
            <a:r>
              <a:rPr lang="es-MX" sz="2000" dirty="0" smtClean="0">
                <a:latin typeface="Cambria" pitchFamily="18" charset="0"/>
              </a:rPr>
              <a:t>Condiciones ambientales especiales pH, N, salinidad  </a:t>
            </a:r>
            <a:br>
              <a:rPr lang="es-MX" sz="2000" dirty="0" smtClean="0">
                <a:latin typeface="Cambria" pitchFamily="18" charset="0"/>
              </a:rPr>
            </a:br>
            <a:r>
              <a:rPr lang="es-MX" sz="2000" dirty="0" smtClean="0">
                <a:latin typeface="Cambria" pitchFamily="18" charset="0"/>
              </a:rPr>
              <a:t>(Dan </a:t>
            </a:r>
            <a:r>
              <a:rPr lang="es-MX" sz="2000" i="1" dirty="0" smtClean="0">
                <a:latin typeface="Cambria" pitchFamily="18" charset="0"/>
              </a:rPr>
              <a:t>et al.</a:t>
            </a:r>
            <a:r>
              <a:rPr lang="es-MX" sz="2000" dirty="0" smtClean="0">
                <a:latin typeface="Cambria" pitchFamily="18" charset="0"/>
              </a:rPr>
              <a:t>, 2002).</a:t>
            </a:r>
          </a:p>
          <a:p>
            <a:endParaRPr lang="es-MX" dirty="0" smtClean="0">
              <a:latin typeface="Cambria" pitchFamily="18" charset="0"/>
            </a:endParaRPr>
          </a:p>
          <a:p>
            <a:endParaRPr lang="es-MX" dirty="0" smtClean="0">
              <a:latin typeface="Cambria" pitchFamily="18" charset="0"/>
            </a:endParaRPr>
          </a:p>
          <a:p>
            <a:endParaRPr lang="es-MX" dirty="0" smtClean="0">
              <a:latin typeface="Cambria" pitchFamily="18" charset="0"/>
            </a:endParaRPr>
          </a:p>
          <a:p>
            <a:endParaRPr lang="es-MX" dirty="0">
              <a:latin typeface="Cambria" pitchFamily="18" charset="0"/>
            </a:endParaRPr>
          </a:p>
        </p:txBody>
      </p:sp>
      <p:sp>
        <p:nvSpPr>
          <p:cNvPr id="4" name="7 Marcador de contenido"/>
          <p:cNvSpPr>
            <a:spLocks noGrp="1"/>
          </p:cNvSpPr>
          <p:nvPr>
            <p:ph idx="1"/>
          </p:nvPr>
        </p:nvSpPr>
        <p:spPr>
          <a:xfrm>
            <a:off x="0" y="188640"/>
            <a:ext cx="8229600" cy="4525963"/>
          </a:xfrm>
        </p:spPr>
        <p:txBody>
          <a:bodyPr/>
          <a:lstStyle/>
          <a:p>
            <a:pPr marL="342900" lvl="1" indent="-342900">
              <a:buNone/>
            </a:pPr>
            <a:r>
              <a:rPr lang="es-EC" sz="2800" b="1" cap="all" dirty="0" smtClean="0">
                <a:solidFill>
                  <a:schemeClr val="tx1"/>
                </a:solidFill>
                <a:latin typeface="Cambria" pitchFamily="18" charset="0"/>
              </a:rPr>
              <a:t>Aislamiento de colonias </a:t>
            </a:r>
          </a:p>
        </p:txBody>
      </p:sp>
      <p:pic>
        <p:nvPicPr>
          <p:cNvPr id="39937" name="Picture 1"/>
          <p:cNvPicPr>
            <a:picLocks noChangeAspect="1" noChangeArrowheads="1"/>
          </p:cNvPicPr>
          <p:nvPr/>
        </p:nvPicPr>
        <p:blipFill>
          <a:blip r:embed="rId4" cstate="print"/>
          <a:srcRect/>
          <a:stretch>
            <a:fillRect/>
          </a:stretch>
        </p:blipFill>
        <p:spPr bwMode="auto">
          <a:xfrm>
            <a:off x="2339752" y="764704"/>
            <a:ext cx="6347437" cy="4320480"/>
          </a:xfrm>
          <a:prstGeom prst="rect">
            <a:avLst/>
          </a:prstGeom>
          <a:noFill/>
          <a:ln w="9525">
            <a:noFill/>
            <a:miter lim="800000"/>
            <a:headEnd/>
            <a:tailEnd/>
          </a:ln>
          <a:effectLst/>
        </p:spPr>
      </p:pic>
      <p:grpSp>
        <p:nvGrpSpPr>
          <p:cNvPr id="7" name="6 Grupo"/>
          <p:cNvGrpSpPr/>
          <p:nvPr/>
        </p:nvGrpSpPr>
        <p:grpSpPr>
          <a:xfrm>
            <a:off x="2771800" y="1628800"/>
            <a:ext cx="467163" cy="546492"/>
            <a:chOff x="2431332" y="2205759"/>
            <a:chExt cx="467163" cy="546492"/>
          </a:xfrm>
          <a:scene3d>
            <a:camera prst="orthographicFront"/>
            <a:lightRig rig="threePt" dir="t"/>
          </a:scene3d>
        </p:grpSpPr>
        <p:sp>
          <p:nvSpPr>
            <p:cNvPr id="8" name="7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grpSp>
        <p:nvGrpSpPr>
          <p:cNvPr id="10" name="9 Grupo"/>
          <p:cNvGrpSpPr/>
          <p:nvPr/>
        </p:nvGrpSpPr>
        <p:grpSpPr>
          <a:xfrm>
            <a:off x="2339752" y="1124744"/>
            <a:ext cx="467163" cy="546492"/>
            <a:chOff x="2431332" y="2205759"/>
            <a:chExt cx="467163" cy="546492"/>
          </a:xfrm>
          <a:scene3d>
            <a:camera prst="orthographicFront"/>
            <a:lightRig rig="threePt" dir="t"/>
          </a:scene3d>
        </p:grpSpPr>
        <p:sp>
          <p:nvSpPr>
            <p:cNvPr id="11" name="10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pic>
        <p:nvPicPr>
          <p:cNvPr id="15"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arcador de contenido"/>
          <p:cNvSpPr>
            <a:spLocks noGrp="1"/>
          </p:cNvSpPr>
          <p:nvPr>
            <p:ph idx="1"/>
          </p:nvPr>
        </p:nvSpPr>
        <p:spPr>
          <a:xfrm>
            <a:off x="0" y="0"/>
            <a:ext cx="8229600" cy="4525963"/>
          </a:xfrm>
        </p:spPr>
        <p:txBody>
          <a:bodyPr/>
          <a:lstStyle/>
          <a:p>
            <a:pPr marL="342900" lvl="1" indent="-342900">
              <a:buNone/>
            </a:pPr>
            <a:r>
              <a:rPr lang="es-EC" sz="2800" b="1" cap="all" dirty="0" smtClean="0">
                <a:solidFill>
                  <a:schemeClr val="tx1"/>
                </a:solidFill>
                <a:latin typeface="Cambria" pitchFamily="18" charset="0"/>
              </a:rPr>
              <a:t>Evaluación macroscópica y microscópica</a:t>
            </a:r>
            <a:r>
              <a:rPr lang="es-EC" sz="2800" b="1" dirty="0" smtClean="0">
                <a:solidFill>
                  <a:schemeClr val="tx1"/>
                </a:solidFill>
                <a:latin typeface="Cambria" pitchFamily="18" charset="0"/>
              </a:rPr>
              <a:t> </a:t>
            </a:r>
            <a:endParaRPr lang="es-MX" sz="2800" b="1" dirty="0" smtClean="0">
              <a:solidFill>
                <a:schemeClr val="tx1"/>
              </a:solidFill>
              <a:latin typeface="Cambria" pitchFamily="18" charset="0"/>
            </a:endParaRPr>
          </a:p>
          <a:p>
            <a:endParaRPr lang="es-MX" dirty="0"/>
          </a:p>
        </p:txBody>
      </p:sp>
      <p:pic>
        <p:nvPicPr>
          <p:cNvPr id="38913" name="Picture 1"/>
          <p:cNvPicPr>
            <a:picLocks noChangeAspect="1" noChangeArrowheads="1"/>
          </p:cNvPicPr>
          <p:nvPr/>
        </p:nvPicPr>
        <p:blipFill>
          <a:blip r:embed="rId3" cstate="print"/>
          <a:srcRect/>
          <a:stretch>
            <a:fillRect/>
          </a:stretch>
        </p:blipFill>
        <p:spPr bwMode="auto">
          <a:xfrm>
            <a:off x="0" y="764704"/>
            <a:ext cx="4680520" cy="3876471"/>
          </a:xfrm>
          <a:prstGeom prst="rect">
            <a:avLst/>
          </a:prstGeom>
          <a:noFill/>
          <a:ln w="9525">
            <a:noFill/>
            <a:miter lim="800000"/>
            <a:headEnd/>
            <a:tailEnd/>
          </a:ln>
          <a:effectLst/>
        </p:spPr>
      </p:pic>
      <p:pic>
        <p:nvPicPr>
          <p:cNvPr id="38914" name="Picture 2"/>
          <p:cNvPicPr>
            <a:picLocks noChangeAspect="1" noChangeArrowheads="1"/>
          </p:cNvPicPr>
          <p:nvPr/>
        </p:nvPicPr>
        <p:blipFill>
          <a:blip r:embed="rId4" cstate="print"/>
          <a:srcRect l="7936" b="6047"/>
          <a:stretch>
            <a:fillRect/>
          </a:stretch>
        </p:blipFill>
        <p:spPr bwMode="auto">
          <a:xfrm>
            <a:off x="4967536" y="620688"/>
            <a:ext cx="4176464" cy="3744416"/>
          </a:xfrm>
          <a:prstGeom prst="rect">
            <a:avLst/>
          </a:prstGeom>
          <a:noFill/>
          <a:ln w="9525">
            <a:noFill/>
            <a:miter lim="800000"/>
            <a:headEnd/>
            <a:tailEnd/>
          </a:ln>
          <a:effectLst/>
        </p:spPr>
      </p:pic>
      <p:sp>
        <p:nvSpPr>
          <p:cNvPr id="9" name="8 Rectángulo"/>
          <p:cNvSpPr/>
          <p:nvPr/>
        </p:nvSpPr>
        <p:spPr>
          <a:xfrm>
            <a:off x="4788024" y="4941168"/>
            <a:ext cx="4355976" cy="707886"/>
          </a:xfrm>
          <a:prstGeom prst="rect">
            <a:avLst/>
          </a:prstGeom>
        </p:spPr>
        <p:txBody>
          <a:bodyPr wrap="square">
            <a:spAutoFit/>
          </a:bodyPr>
          <a:lstStyle/>
          <a:p>
            <a:pPr fontAlgn="auto">
              <a:spcBef>
                <a:spcPts val="0"/>
              </a:spcBef>
              <a:spcAft>
                <a:spcPts val="0"/>
              </a:spcAft>
              <a:defRPr/>
            </a:pPr>
            <a:r>
              <a:rPr lang="es-MX" sz="2000" dirty="0" smtClean="0">
                <a:latin typeface="Cambria" pitchFamily="18" charset="0"/>
              </a:rPr>
              <a:t>García (2011) levaduras y bacilos G(-), aporte bacilos y cocos G(+).</a:t>
            </a:r>
          </a:p>
        </p:txBody>
      </p:sp>
      <p:pic>
        <p:nvPicPr>
          <p:cNvPr id="7" name="Picture 2"/>
          <p:cNvPicPr>
            <a:picLocks noChangeAspect="1" noChangeArrowheads="1"/>
          </p:cNvPicPr>
          <p:nvPr/>
        </p:nvPicPr>
        <p:blipFill>
          <a:blip r:embed="rId5" cstate="print"/>
          <a:srcRect l="11816" t="30861" r="13009" b="54820"/>
          <a:stretch>
            <a:fillRect/>
          </a:stretch>
        </p:blipFill>
        <p:spPr bwMode="auto">
          <a:xfrm>
            <a:off x="0" y="4941168"/>
            <a:ext cx="4536504" cy="648072"/>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l="13009" t="27679" r="14203" b="61184"/>
          <a:stretch>
            <a:fillRect/>
          </a:stretch>
        </p:blipFill>
        <p:spPr bwMode="auto">
          <a:xfrm>
            <a:off x="4751512" y="4221088"/>
            <a:ext cx="4392488" cy="504056"/>
          </a:xfrm>
          <a:prstGeom prst="rect">
            <a:avLst/>
          </a:prstGeom>
          <a:noFill/>
          <a:ln w="9525">
            <a:noFill/>
            <a:miter lim="800000"/>
            <a:headEnd/>
            <a:tailEnd/>
          </a:ln>
        </p:spPr>
      </p:pic>
      <p:pic>
        <p:nvPicPr>
          <p:cNvPr id="8" name="Picture 1" descr="C:\Users\XAVIER\Desktop\Comunicado-2-1.jpg"/>
          <p:cNvPicPr>
            <a:picLocks noChangeAspect="1" noChangeArrowheads="1"/>
          </p:cNvPicPr>
          <p:nvPr/>
        </p:nvPicPr>
        <p:blipFill>
          <a:blip r:embed="rId7"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arcador de contenido"/>
          <p:cNvSpPr>
            <a:spLocks noGrp="1"/>
          </p:cNvSpPr>
          <p:nvPr>
            <p:ph idx="1"/>
          </p:nvPr>
        </p:nvSpPr>
        <p:spPr>
          <a:xfrm>
            <a:off x="179512" y="0"/>
            <a:ext cx="8229600" cy="4525963"/>
          </a:xfrm>
        </p:spPr>
        <p:txBody>
          <a:bodyPr/>
          <a:lstStyle/>
          <a:p>
            <a:pPr marL="342900" lvl="1" indent="-342900">
              <a:buNone/>
            </a:pPr>
            <a:r>
              <a:rPr lang="es-MX" sz="2800" b="1" dirty="0" smtClean="0">
                <a:solidFill>
                  <a:schemeClr val="tx1"/>
                </a:solidFill>
                <a:latin typeface="Cambria" pitchFamily="18" charset="0"/>
              </a:rPr>
              <a:t>ANÁLISIS BIOQUÍMICO</a:t>
            </a:r>
          </a:p>
          <a:p>
            <a:endParaRPr lang="es-MX" dirty="0"/>
          </a:p>
        </p:txBody>
      </p:sp>
      <p:pic>
        <p:nvPicPr>
          <p:cNvPr id="54275" name="Picture 3"/>
          <p:cNvPicPr>
            <a:picLocks noChangeAspect="1" noChangeArrowheads="1"/>
          </p:cNvPicPr>
          <p:nvPr/>
        </p:nvPicPr>
        <p:blipFill>
          <a:blip r:embed="rId3" cstate="print"/>
          <a:srcRect/>
          <a:stretch>
            <a:fillRect/>
          </a:stretch>
        </p:blipFill>
        <p:spPr bwMode="auto">
          <a:xfrm>
            <a:off x="1050026" y="0"/>
            <a:ext cx="7312205" cy="5805264"/>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l="13009" t="29270" r="13009" b="56411"/>
          <a:stretch>
            <a:fillRect/>
          </a:stretch>
        </p:blipFill>
        <p:spPr bwMode="auto">
          <a:xfrm>
            <a:off x="1763688" y="4869160"/>
            <a:ext cx="5952661" cy="864096"/>
          </a:xfrm>
          <a:prstGeom prst="rect">
            <a:avLst/>
          </a:prstGeom>
          <a:noFill/>
          <a:ln w="9525">
            <a:noFill/>
            <a:miter lim="800000"/>
            <a:headEnd/>
            <a:tailEnd/>
          </a:ln>
        </p:spPr>
      </p:pic>
      <p:pic>
        <p:nvPicPr>
          <p:cNvPr id="6"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arcador de contenido"/>
          <p:cNvSpPr>
            <a:spLocks noGrp="1"/>
          </p:cNvSpPr>
          <p:nvPr>
            <p:ph idx="1"/>
          </p:nvPr>
        </p:nvSpPr>
        <p:spPr>
          <a:xfrm>
            <a:off x="179512" y="0"/>
            <a:ext cx="8229600" cy="4525963"/>
          </a:xfrm>
        </p:spPr>
        <p:txBody>
          <a:bodyPr/>
          <a:lstStyle/>
          <a:p>
            <a:pPr marL="342900" lvl="1" indent="-342900">
              <a:buNone/>
            </a:pPr>
            <a:r>
              <a:rPr lang="es-MX" sz="2800" b="1" cap="all" dirty="0" smtClean="0">
                <a:solidFill>
                  <a:schemeClr val="tx1"/>
                </a:solidFill>
                <a:latin typeface="Cambria" pitchFamily="18" charset="0"/>
              </a:rPr>
              <a:t>Análisis confirmatorio</a:t>
            </a:r>
          </a:p>
          <a:p>
            <a:endParaRPr lang="es-MX" dirty="0"/>
          </a:p>
        </p:txBody>
      </p:sp>
      <p:pic>
        <p:nvPicPr>
          <p:cNvPr id="5" name="4 Imagen"/>
          <p:cNvPicPr/>
          <p:nvPr/>
        </p:nvPicPr>
        <p:blipFill>
          <a:blip r:embed="rId3" cstate="print"/>
          <a:srcRect r="2176"/>
          <a:stretch>
            <a:fillRect/>
          </a:stretch>
        </p:blipFill>
        <p:spPr bwMode="auto">
          <a:xfrm>
            <a:off x="467544" y="764704"/>
            <a:ext cx="6120680" cy="3816424"/>
          </a:xfrm>
          <a:prstGeom prst="rect">
            <a:avLst/>
          </a:prstGeom>
          <a:noFill/>
          <a:ln w="9525">
            <a:noFill/>
            <a:miter lim="800000"/>
            <a:headEnd/>
            <a:tailEnd/>
          </a:ln>
        </p:spPr>
      </p:pic>
      <p:sp>
        <p:nvSpPr>
          <p:cNvPr id="6" name="5 Rectángulo"/>
          <p:cNvSpPr/>
          <p:nvPr/>
        </p:nvSpPr>
        <p:spPr>
          <a:xfrm>
            <a:off x="6047656" y="1268760"/>
            <a:ext cx="3096344"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s-MX" sz="2000" dirty="0" smtClean="0">
                <a:latin typeface="Cambria" pitchFamily="18" charset="0"/>
              </a:rPr>
              <a:t>70´s </a:t>
            </a:r>
            <a:r>
              <a:rPr lang="es-MX" sz="2000" i="1" dirty="0" err="1" smtClean="0">
                <a:latin typeface="Cambria" pitchFamily="18" charset="0"/>
              </a:rPr>
              <a:t>Bacillus</a:t>
            </a:r>
            <a:r>
              <a:rPr lang="es-MX" sz="2000" i="1" dirty="0" smtClean="0">
                <a:latin typeface="Cambria" pitchFamily="18" charset="0"/>
              </a:rPr>
              <a:t> </a:t>
            </a:r>
            <a:r>
              <a:rPr lang="es-MX" sz="2000" i="1" dirty="0" err="1" smtClean="0">
                <a:latin typeface="Cambria" pitchFamily="18" charset="0"/>
              </a:rPr>
              <a:t>subtilis</a:t>
            </a:r>
            <a:r>
              <a:rPr lang="es-MX" sz="2000" dirty="0" smtClean="0">
                <a:latin typeface="Cambria" pitchFamily="18" charset="0"/>
              </a:rPr>
              <a:t> degradación colorantes en efluentes textiles (</a:t>
            </a:r>
            <a:r>
              <a:rPr lang="es-MX" sz="2000" dirty="0" err="1" smtClean="0">
                <a:latin typeface="Cambria" pitchFamily="18" charset="0"/>
              </a:rPr>
              <a:t>Butani</a:t>
            </a:r>
            <a:r>
              <a:rPr lang="es-MX" sz="2000" dirty="0" smtClean="0">
                <a:latin typeface="Cambria" pitchFamily="18" charset="0"/>
              </a:rPr>
              <a:t> </a:t>
            </a:r>
            <a:r>
              <a:rPr lang="es-MX" sz="2000" i="1" dirty="0" smtClean="0">
                <a:latin typeface="Cambria" pitchFamily="18" charset="0"/>
              </a:rPr>
              <a:t>et al.</a:t>
            </a:r>
            <a:r>
              <a:rPr lang="es-MX" sz="2000" dirty="0" smtClean="0">
                <a:latin typeface="Cambria" pitchFamily="18" charset="0"/>
              </a:rPr>
              <a:t>, 2013).</a:t>
            </a:r>
          </a:p>
        </p:txBody>
      </p:sp>
      <p:sp>
        <p:nvSpPr>
          <p:cNvPr id="7" name="6 Rectángulo"/>
          <p:cNvSpPr/>
          <p:nvPr/>
        </p:nvSpPr>
        <p:spPr>
          <a:xfrm>
            <a:off x="6047656" y="2852936"/>
            <a:ext cx="3096344"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s-MX" sz="2000" dirty="0" err="1" smtClean="0">
                <a:latin typeface="Cambria" pitchFamily="18" charset="0"/>
              </a:rPr>
              <a:t>Azoreductasa</a:t>
            </a:r>
            <a:r>
              <a:rPr lang="es-MX" sz="2000" dirty="0" smtClean="0">
                <a:latin typeface="Cambria" pitchFamily="18" charset="0"/>
              </a:rPr>
              <a:t> (</a:t>
            </a:r>
            <a:r>
              <a:rPr lang="es-MX" sz="2000" dirty="0" err="1" smtClean="0">
                <a:latin typeface="Cambria" pitchFamily="18" charset="0"/>
              </a:rPr>
              <a:t>Ramya</a:t>
            </a:r>
            <a:r>
              <a:rPr lang="es-MX" sz="2000" dirty="0" smtClean="0">
                <a:latin typeface="Cambria" pitchFamily="18" charset="0"/>
              </a:rPr>
              <a:t>, </a:t>
            </a:r>
            <a:r>
              <a:rPr lang="es-MX" sz="2000" dirty="0" err="1" smtClean="0">
                <a:latin typeface="Cambria" pitchFamily="18" charset="0"/>
              </a:rPr>
              <a:t>Anusha</a:t>
            </a:r>
            <a:r>
              <a:rPr lang="es-MX" sz="2000" dirty="0" smtClean="0">
                <a:latin typeface="Cambria" pitchFamily="18" charset="0"/>
              </a:rPr>
              <a:t> &amp; </a:t>
            </a:r>
            <a:r>
              <a:rPr lang="es-MX" sz="2000" dirty="0" err="1" smtClean="0">
                <a:latin typeface="Cambria" pitchFamily="18" charset="0"/>
              </a:rPr>
              <a:t>Kalavanthy</a:t>
            </a:r>
            <a:r>
              <a:rPr lang="es-MX" sz="2000" dirty="0" smtClean="0">
                <a:latin typeface="Cambria" pitchFamily="18" charset="0"/>
              </a:rPr>
              <a:t>, 2008).</a:t>
            </a:r>
          </a:p>
        </p:txBody>
      </p:sp>
      <p:pic>
        <p:nvPicPr>
          <p:cNvPr id="8" name="Picture 2"/>
          <p:cNvPicPr>
            <a:picLocks noChangeAspect="1" noChangeArrowheads="1"/>
          </p:cNvPicPr>
          <p:nvPr/>
        </p:nvPicPr>
        <p:blipFill>
          <a:blip r:embed="rId4" cstate="print"/>
          <a:srcRect l="11816" t="34043" r="22555" b="54820"/>
          <a:stretch>
            <a:fillRect/>
          </a:stretch>
        </p:blipFill>
        <p:spPr bwMode="auto">
          <a:xfrm>
            <a:off x="611559" y="4725144"/>
            <a:ext cx="6223549" cy="792088"/>
          </a:xfrm>
          <a:prstGeom prst="rect">
            <a:avLst/>
          </a:prstGeom>
          <a:noFill/>
          <a:ln w="9525">
            <a:noFill/>
            <a:miter lim="800000"/>
            <a:headEnd/>
            <a:tailEnd/>
          </a:ln>
        </p:spPr>
      </p:pic>
      <p:pic>
        <p:nvPicPr>
          <p:cNvPr id="9"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arcador de contenido"/>
          <p:cNvSpPr>
            <a:spLocks noGrp="1"/>
          </p:cNvSpPr>
          <p:nvPr>
            <p:ph idx="1"/>
          </p:nvPr>
        </p:nvSpPr>
        <p:spPr>
          <a:xfrm>
            <a:off x="251520" y="0"/>
            <a:ext cx="8229600" cy="4525963"/>
          </a:xfrm>
        </p:spPr>
        <p:txBody>
          <a:bodyPr/>
          <a:lstStyle/>
          <a:p>
            <a:pPr marL="342900" lvl="1" indent="-342900">
              <a:buNone/>
            </a:pPr>
            <a:r>
              <a:rPr lang="es-MX" sz="2800" b="1" cap="all" dirty="0" smtClean="0">
                <a:solidFill>
                  <a:schemeClr val="tx1"/>
                </a:solidFill>
                <a:latin typeface="Cambria" pitchFamily="18" charset="0"/>
              </a:rPr>
              <a:t>Análisis estadístico</a:t>
            </a:r>
          </a:p>
          <a:p>
            <a:endParaRPr lang="es-MX" dirty="0"/>
          </a:p>
        </p:txBody>
      </p:sp>
      <p:pic>
        <p:nvPicPr>
          <p:cNvPr id="5" name="4 Imagen"/>
          <p:cNvPicPr/>
          <p:nvPr/>
        </p:nvPicPr>
        <p:blipFill>
          <a:blip r:embed="rId4" cstate="print"/>
          <a:srcRect t="40529" r="67738" b="43702"/>
          <a:stretch>
            <a:fillRect/>
          </a:stretch>
        </p:blipFill>
        <p:spPr bwMode="auto">
          <a:xfrm>
            <a:off x="395536" y="3284984"/>
            <a:ext cx="4130040" cy="1512168"/>
          </a:xfrm>
          <a:prstGeom prst="rect">
            <a:avLst/>
          </a:prstGeom>
          <a:noFill/>
          <a:ln w="9525">
            <a:noFill/>
            <a:miter lim="800000"/>
            <a:headEnd/>
            <a:tailEnd/>
          </a:ln>
        </p:spPr>
      </p:pic>
      <p:pic>
        <p:nvPicPr>
          <p:cNvPr id="6" name="5 Imagen"/>
          <p:cNvPicPr/>
          <p:nvPr/>
        </p:nvPicPr>
        <p:blipFill>
          <a:blip r:embed="rId5" cstate="print"/>
          <a:srcRect l="3740" t="18493" r="65779" b="52328"/>
          <a:stretch>
            <a:fillRect/>
          </a:stretch>
        </p:blipFill>
        <p:spPr bwMode="auto">
          <a:xfrm>
            <a:off x="4908954" y="620688"/>
            <a:ext cx="4235046" cy="3040083"/>
          </a:xfrm>
          <a:prstGeom prst="rect">
            <a:avLst/>
          </a:prstGeom>
          <a:noFill/>
          <a:ln w="9525">
            <a:noFill/>
            <a:miter lim="800000"/>
            <a:headEnd/>
            <a:tailEnd/>
          </a:ln>
        </p:spPr>
      </p:pic>
      <p:pic>
        <p:nvPicPr>
          <p:cNvPr id="7" name="6 Imagen"/>
          <p:cNvPicPr/>
          <p:nvPr/>
        </p:nvPicPr>
        <p:blipFill>
          <a:blip r:embed="rId4" cstate="print"/>
          <a:srcRect t="11995" r="79188" b="63976"/>
          <a:stretch>
            <a:fillRect/>
          </a:stretch>
        </p:blipFill>
        <p:spPr bwMode="auto">
          <a:xfrm>
            <a:off x="467544" y="620688"/>
            <a:ext cx="3024336" cy="2592288"/>
          </a:xfrm>
          <a:prstGeom prst="rect">
            <a:avLst/>
          </a:prstGeom>
          <a:noFill/>
          <a:ln w="9525">
            <a:noFill/>
            <a:miter lim="800000"/>
            <a:headEnd/>
            <a:tailEnd/>
          </a:ln>
        </p:spPr>
      </p:pic>
      <p:sp>
        <p:nvSpPr>
          <p:cNvPr id="8" name="7 Rectángulo"/>
          <p:cNvSpPr/>
          <p:nvPr/>
        </p:nvSpPr>
        <p:spPr>
          <a:xfrm>
            <a:off x="5148064" y="3717032"/>
            <a:ext cx="3528392" cy="1015663"/>
          </a:xfrm>
          <a:prstGeom prst="rect">
            <a:avLst/>
          </a:prstGeom>
          <a:ln>
            <a:solidFill>
              <a:srgbClr val="CC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dirty="0" smtClean="0">
                <a:latin typeface="Cambria" pitchFamily="18" charset="0"/>
              </a:rPr>
              <a:t>La diferencia observada entre I5 A-</a:t>
            </a:r>
            <a:r>
              <a:rPr lang="es-ES" sz="2000" dirty="0" err="1" smtClean="0">
                <a:latin typeface="Cambria" pitchFamily="18" charset="0"/>
              </a:rPr>
              <a:t>TART</a:t>
            </a:r>
            <a:r>
              <a:rPr lang="es-ES" sz="2000" dirty="0" smtClean="0">
                <a:latin typeface="Cambria" pitchFamily="18" charset="0"/>
              </a:rPr>
              <a:t> y D-</a:t>
            </a:r>
            <a:r>
              <a:rPr lang="es-ES" sz="2000" dirty="0" err="1" smtClean="0">
                <a:latin typeface="Cambria" pitchFamily="18" charset="0"/>
              </a:rPr>
              <a:t>TART</a:t>
            </a:r>
            <a:r>
              <a:rPr lang="es-ES" sz="2000" dirty="0" smtClean="0">
                <a:latin typeface="Cambria" pitchFamily="18" charset="0"/>
              </a:rPr>
              <a:t> es estadísticamente significante.</a:t>
            </a:r>
            <a:endParaRPr lang="es-MX" sz="2000" dirty="0">
              <a:latin typeface="Cambria" pitchFamily="18" charset="0"/>
            </a:endParaRPr>
          </a:p>
        </p:txBody>
      </p:sp>
      <p:grpSp>
        <p:nvGrpSpPr>
          <p:cNvPr id="9" name="8 Grupo"/>
          <p:cNvGrpSpPr/>
          <p:nvPr/>
        </p:nvGrpSpPr>
        <p:grpSpPr>
          <a:xfrm>
            <a:off x="4572000" y="3789040"/>
            <a:ext cx="467163" cy="546492"/>
            <a:chOff x="2431332" y="2205759"/>
            <a:chExt cx="467163" cy="546492"/>
          </a:xfrm>
          <a:scene3d>
            <a:camera prst="orthographicFront"/>
            <a:lightRig rig="threePt" dir="t"/>
          </a:scene3d>
        </p:grpSpPr>
        <p:sp>
          <p:nvSpPr>
            <p:cNvPr id="10" name="9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sp>
        <p:nvSpPr>
          <p:cNvPr id="12" name="11 Rectángulo"/>
          <p:cNvSpPr/>
          <p:nvPr/>
        </p:nvSpPr>
        <p:spPr>
          <a:xfrm>
            <a:off x="395536" y="3933056"/>
            <a:ext cx="4032448" cy="216024"/>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1403648" y="2420888"/>
            <a:ext cx="576064" cy="432048"/>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13 Grupo"/>
          <p:cNvGrpSpPr/>
          <p:nvPr/>
        </p:nvGrpSpPr>
        <p:grpSpPr>
          <a:xfrm rot="5400000">
            <a:off x="1443312" y="2957288"/>
            <a:ext cx="467163" cy="546492"/>
            <a:chOff x="2431332" y="2205759"/>
            <a:chExt cx="467163" cy="546492"/>
          </a:xfrm>
          <a:scene3d>
            <a:camera prst="orthographicFront"/>
            <a:lightRig rig="threePt" dir="t"/>
          </a:scene3d>
        </p:grpSpPr>
        <p:sp>
          <p:nvSpPr>
            <p:cNvPr id="15" name="14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sp>
        <p:nvSpPr>
          <p:cNvPr id="17" name="16 Rectángulo"/>
          <p:cNvSpPr/>
          <p:nvPr/>
        </p:nvSpPr>
        <p:spPr>
          <a:xfrm>
            <a:off x="395536" y="3573016"/>
            <a:ext cx="2448272" cy="432048"/>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1441" name="Object 1"/>
          <p:cNvGraphicFramePr>
            <a:graphicFrameLocks noChangeAspect="1"/>
          </p:cNvGraphicFramePr>
          <p:nvPr/>
        </p:nvGraphicFramePr>
        <p:xfrm>
          <a:off x="1763688" y="1988840"/>
          <a:ext cx="884682" cy="285750"/>
        </p:xfrm>
        <a:graphic>
          <a:graphicData uri="http://schemas.openxmlformats.org/presentationml/2006/ole">
            <p:oleObj spid="_x0000_s61441" name="Equation" r:id="rId6" imgW="710891" imgH="253890" progId="Equation.DSMT4">
              <p:embed/>
            </p:oleObj>
          </a:graphicData>
        </a:graphic>
      </p:graphicFrame>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1443" name="Object 3"/>
          <p:cNvGraphicFramePr>
            <a:graphicFrameLocks noChangeAspect="1"/>
          </p:cNvGraphicFramePr>
          <p:nvPr/>
        </p:nvGraphicFramePr>
        <p:xfrm>
          <a:off x="1763688" y="2852936"/>
          <a:ext cx="771525" cy="285750"/>
        </p:xfrm>
        <a:graphic>
          <a:graphicData uri="http://schemas.openxmlformats.org/presentationml/2006/ole">
            <p:oleObj spid="_x0000_s61443" name="Equation" r:id="rId7" imgW="672808" imgH="253890" progId="Equation.DSMT4">
              <p:embed/>
            </p:oleObj>
          </a:graphicData>
        </a:graphic>
      </p:graphicFrame>
      <p:sp>
        <p:nvSpPr>
          <p:cNvPr id="21" name="20 Rectángulo"/>
          <p:cNvSpPr/>
          <p:nvPr/>
        </p:nvSpPr>
        <p:spPr>
          <a:xfrm>
            <a:off x="467544" y="1628800"/>
            <a:ext cx="3888432" cy="400110"/>
          </a:xfrm>
          <a:prstGeom prst="rect">
            <a:avLst/>
          </a:prstGeom>
        </p:spPr>
        <p:txBody>
          <a:bodyPr wrap="square">
            <a:spAutoFit/>
          </a:bodyPr>
          <a:lstStyle/>
          <a:p>
            <a:r>
              <a:rPr lang="es-ES" sz="2000" dirty="0" smtClean="0">
                <a:latin typeface="Cambria" pitchFamily="18" charset="0"/>
              </a:rPr>
              <a:t>Bajo índice de especies comunes. </a:t>
            </a:r>
            <a:endParaRPr lang="es-MX" sz="2000" dirty="0">
              <a:latin typeface="Cambria" pitchFamily="18" charset="0"/>
            </a:endParaRPr>
          </a:p>
        </p:txBody>
      </p:sp>
      <p:grpSp>
        <p:nvGrpSpPr>
          <p:cNvPr id="22" name="21 Grupo"/>
          <p:cNvGrpSpPr/>
          <p:nvPr/>
        </p:nvGrpSpPr>
        <p:grpSpPr>
          <a:xfrm>
            <a:off x="4283968" y="1628800"/>
            <a:ext cx="467163" cy="546492"/>
            <a:chOff x="2431332" y="2205759"/>
            <a:chExt cx="467163" cy="546492"/>
          </a:xfrm>
          <a:scene3d>
            <a:camera prst="orthographicFront"/>
            <a:lightRig rig="threePt" dir="t"/>
          </a:scene3d>
        </p:grpSpPr>
        <p:sp>
          <p:nvSpPr>
            <p:cNvPr id="23" name="22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4"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sp>
        <p:nvSpPr>
          <p:cNvPr id="26" name="25 Rectángulo"/>
          <p:cNvSpPr/>
          <p:nvPr/>
        </p:nvSpPr>
        <p:spPr>
          <a:xfrm>
            <a:off x="899592" y="2492896"/>
            <a:ext cx="3312368" cy="400110"/>
          </a:xfrm>
          <a:prstGeom prst="rect">
            <a:avLst/>
          </a:prstGeom>
        </p:spPr>
        <p:txBody>
          <a:bodyPr wrap="square">
            <a:spAutoFit/>
          </a:bodyPr>
          <a:lstStyle/>
          <a:p>
            <a:r>
              <a:rPr lang="es-ES" sz="2000" dirty="0" smtClean="0">
                <a:latin typeface="Cambria" pitchFamily="18" charset="0"/>
              </a:rPr>
              <a:t>Disimilitud entre inóculos.</a:t>
            </a:r>
            <a:endParaRPr lang="es-MX" sz="2000" dirty="0">
              <a:latin typeface="Cambria" pitchFamily="18" charset="0"/>
            </a:endParaRPr>
          </a:p>
        </p:txBody>
      </p:sp>
      <p:grpSp>
        <p:nvGrpSpPr>
          <p:cNvPr id="27" name="26 Grupo"/>
          <p:cNvGrpSpPr/>
          <p:nvPr/>
        </p:nvGrpSpPr>
        <p:grpSpPr>
          <a:xfrm>
            <a:off x="4283968" y="2420888"/>
            <a:ext cx="467163" cy="546492"/>
            <a:chOff x="2431332" y="2205759"/>
            <a:chExt cx="467163" cy="546492"/>
          </a:xfrm>
          <a:scene3d>
            <a:camera prst="orthographicFront"/>
            <a:lightRig rig="threePt" dir="t"/>
          </a:scene3d>
        </p:grpSpPr>
        <p:sp>
          <p:nvSpPr>
            <p:cNvPr id="28" name="27 Flecha derecha"/>
            <p:cNvSpPr/>
            <p:nvPr/>
          </p:nvSpPr>
          <p:spPr>
            <a:xfrm>
              <a:off x="2431332" y="2205759"/>
              <a:ext cx="467163" cy="546492"/>
            </a:xfrm>
            <a:prstGeom prst="rightArrow">
              <a:avLst>
                <a:gd name="adj1" fmla="val 60000"/>
                <a:gd name="adj2" fmla="val 50000"/>
              </a:avLst>
            </a:prstGeom>
            <a:solidFill>
              <a:srgbClr val="FF0000"/>
            </a:solidFill>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9" name="Flecha derecha 4"/>
            <p:cNvSpPr/>
            <p:nvPr/>
          </p:nvSpPr>
          <p:spPr>
            <a:xfrm>
              <a:off x="2431332" y="2315057"/>
              <a:ext cx="327014" cy="327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ts val="1200"/>
                </a:spcAft>
              </a:pPr>
              <a:endParaRPr lang="es-MX" sz="2000" kern="1200">
                <a:solidFill>
                  <a:schemeClr val="tx1"/>
                </a:solidFill>
                <a:latin typeface="Cambria" pitchFamily="18" charset="0"/>
              </a:endParaRPr>
            </a:p>
          </p:txBody>
        </p:sp>
      </p:grpSp>
      <p:pic>
        <p:nvPicPr>
          <p:cNvPr id="30" name="Picture 2"/>
          <p:cNvPicPr>
            <a:picLocks noChangeAspect="1" noChangeArrowheads="1"/>
          </p:cNvPicPr>
          <p:nvPr/>
        </p:nvPicPr>
        <p:blipFill>
          <a:blip r:embed="rId8" cstate="print"/>
          <a:srcRect l="11816" t="30861" r="13009" b="51638"/>
          <a:stretch>
            <a:fillRect/>
          </a:stretch>
        </p:blipFill>
        <p:spPr bwMode="auto">
          <a:xfrm>
            <a:off x="395536" y="5085184"/>
            <a:ext cx="5773732" cy="1008112"/>
          </a:xfrm>
          <a:prstGeom prst="rect">
            <a:avLst/>
          </a:prstGeom>
          <a:noFill/>
          <a:ln w="9525">
            <a:noFill/>
            <a:miter lim="800000"/>
            <a:headEnd/>
            <a:tailEnd/>
          </a:ln>
        </p:spPr>
      </p:pic>
      <p:pic>
        <p:nvPicPr>
          <p:cNvPr id="31" name="Picture 2"/>
          <p:cNvPicPr>
            <a:picLocks noChangeAspect="1" noChangeArrowheads="1"/>
          </p:cNvPicPr>
          <p:nvPr/>
        </p:nvPicPr>
        <p:blipFill>
          <a:blip r:embed="rId8" cstate="print"/>
          <a:srcRect l="11816" t="30861" r="13009" b="51638"/>
          <a:stretch>
            <a:fillRect/>
          </a:stretch>
        </p:blipFill>
        <p:spPr bwMode="auto">
          <a:xfrm>
            <a:off x="3203848" y="3861048"/>
            <a:ext cx="5773732" cy="1008112"/>
          </a:xfrm>
          <a:prstGeom prst="rect">
            <a:avLst/>
          </a:prstGeom>
          <a:noFill/>
          <a:ln w="9525">
            <a:noFill/>
            <a:miter lim="800000"/>
            <a:headEnd/>
            <a:tailEnd/>
          </a:ln>
        </p:spPr>
      </p:pic>
      <p:pic>
        <p:nvPicPr>
          <p:cNvPr id="32" name="Picture 1" descr="C:\Users\XAVIER\Desktop\Comunicado-2-1.jpg"/>
          <p:cNvPicPr>
            <a:picLocks noChangeAspect="1" noChangeArrowheads="1"/>
          </p:cNvPicPr>
          <p:nvPr/>
        </p:nvPicPr>
        <p:blipFill>
          <a:blip r:embed="rId9"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xit" presetSubtype="12" fill="hold" grpId="1" nodeType="clickEffect">
                                  <p:stCondLst>
                                    <p:cond delay="0"/>
                                  </p:stCondLst>
                                  <p:childTnLst>
                                    <p:animEffect transition="out" filter="strips(downLef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8" presetClass="exit" presetSubtype="12" fill="hold" nodeType="withEffect">
                                  <p:stCondLst>
                                    <p:cond delay="0"/>
                                  </p:stCondLst>
                                  <p:childTnLst>
                                    <p:animEffect transition="out" filter="strips(downLeft)">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8" presetClass="exit" presetSubtype="12" fill="hold" grpId="1" nodeType="withEffect">
                                  <p:stCondLst>
                                    <p:cond delay="0"/>
                                  </p:stCondLst>
                                  <p:childTnLst>
                                    <p:animEffect transition="out" filter="strips(downLeft)">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8" presetClass="entr" presetSubtype="1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1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xit" presetSubtype="12" fill="hold" grpId="1" nodeType="clickEffect">
                                  <p:stCondLst>
                                    <p:cond delay="0"/>
                                  </p:stCondLst>
                                  <p:childTnLst>
                                    <p:animEffect transition="out" filter="strips(downLeft)">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8" presetClass="exit" presetSubtype="12" fill="hold" nodeType="withEffect">
                                  <p:stCondLst>
                                    <p:cond delay="0"/>
                                  </p:stCondLst>
                                  <p:childTnLst>
                                    <p:animEffect transition="out" filter="strips(downLeft)">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8" presetClass="exit" presetSubtype="12" fill="hold" grpId="1" nodeType="withEffect">
                                  <p:stCondLst>
                                    <p:cond delay="0"/>
                                  </p:stCondLst>
                                  <p:childTnLst>
                                    <p:animEffect transition="out" filter="strips(downLeft)">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8" presetClass="exit" presetSubtype="12" fill="hold" nodeType="withEffect">
                                  <p:stCondLst>
                                    <p:cond delay="0"/>
                                  </p:stCondLst>
                                  <p:childTnLst>
                                    <p:animEffect transition="out" filter="strips(downLeft)">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8" presetClass="exit" presetSubtype="12" fill="hold" nodeType="withEffect">
                                  <p:stCondLst>
                                    <p:cond delay="0"/>
                                  </p:stCondLst>
                                  <p:childTnLst>
                                    <p:animEffect transition="out" filter="strips(downLeft)">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8" presetClass="exit" presetSubtype="12" fill="hold" nodeType="withEffect">
                                  <p:stCondLst>
                                    <p:cond delay="0"/>
                                  </p:stCondLst>
                                  <p:childTnLst>
                                    <p:animEffect transition="out" filter="strips(downLeft)">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par>
                          <p:cTn id="54" fill="hold">
                            <p:stCondLst>
                              <p:cond delay="500"/>
                            </p:stCondLst>
                            <p:childTnLst>
                              <p:par>
                                <p:cTn id="55" presetID="18" presetClass="entr" presetSubtype="1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Left)">
                                      <p:cBhvr>
                                        <p:cTn id="57" dur="500"/>
                                        <p:tgtEl>
                                          <p:spTgt spid="21"/>
                                        </p:tgtEl>
                                      </p:cBhvr>
                                    </p:animEffect>
                                  </p:childTnLst>
                                </p:cTn>
                              </p:par>
                              <p:par>
                                <p:cTn id="58" presetID="18" presetClass="entr" presetSubtype="12"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Left)">
                                      <p:cBhvr>
                                        <p:cTn id="60" dur="500"/>
                                        <p:tgtEl>
                                          <p:spTgt spid="31"/>
                                        </p:tgtEl>
                                      </p:cBhvr>
                                    </p:animEffect>
                                  </p:childTnLst>
                                </p:cTn>
                              </p:par>
                              <p:par>
                                <p:cTn id="61" presetID="18" presetClass="entr" presetSubtype="12" fill="hold" nodeType="withEffect">
                                  <p:stCondLst>
                                    <p:cond delay="0"/>
                                  </p:stCondLst>
                                  <p:childTnLst>
                                    <p:set>
                                      <p:cBhvr>
                                        <p:cTn id="62" dur="1" fill="hold">
                                          <p:stCondLst>
                                            <p:cond delay="0"/>
                                          </p:stCondLst>
                                        </p:cTn>
                                        <p:tgtEl>
                                          <p:spTgt spid="61441"/>
                                        </p:tgtEl>
                                        <p:attrNameLst>
                                          <p:attrName>style.visibility</p:attrName>
                                        </p:attrNameLst>
                                      </p:cBhvr>
                                      <p:to>
                                        <p:strVal val="visible"/>
                                      </p:to>
                                    </p:set>
                                    <p:animEffect transition="in" filter="strips(downLeft)">
                                      <p:cBhvr>
                                        <p:cTn id="63" dur="500"/>
                                        <p:tgtEl>
                                          <p:spTgt spid="61441"/>
                                        </p:tgtEl>
                                      </p:cBhvr>
                                    </p:animEffect>
                                  </p:childTnLst>
                                </p:cTn>
                              </p:par>
                              <p:par>
                                <p:cTn id="64" presetID="18" presetClass="entr" presetSubtype="12"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trips(down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trips(downLeft)">
                                      <p:cBhvr>
                                        <p:cTn id="71" dur="500"/>
                                        <p:tgtEl>
                                          <p:spTgt spid="26"/>
                                        </p:tgtEl>
                                      </p:cBhvr>
                                    </p:animEffect>
                                  </p:childTnLst>
                                </p:cTn>
                              </p:par>
                              <p:par>
                                <p:cTn id="72" presetID="18" presetClass="entr" presetSubtype="12" fill="hold" nodeType="withEffect">
                                  <p:stCondLst>
                                    <p:cond delay="0"/>
                                  </p:stCondLst>
                                  <p:childTnLst>
                                    <p:set>
                                      <p:cBhvr>
                                        <p:cTn id="73" dur="1" fill="hold">
                                          <p:stCondLst>
                                            <p:cond delay="0"/>
                                          </p:stCondLst>
                                        </p:cTn>
                                        <p:tgtEl>
                                          <p:spTgt spid="61443"/>
                                        </p:tgtEl>
                                        <p:attrNameLst>
                                          <p:attrName>style.visibility</p:attrName>
                                        </p:attrNameLst>
                                      </p:cBhvr>
                                      <p:to>
                                        <p:strVal val="visible"/>
                                      </p:to>
                                    </p:set>
                                    <p:animEffect transition="in" filter="strips(downLeft)">
                                      <p:cBhvr>
                                        <p:cTn id="74" dur="500"/>
                                        <p:tgtEl>
                                          <p:spTgt spid="61443"/>
                                        </p:tgtEl>
                                      </p:cBhvr>
                                    </p:animEffect>
                                  </p:childTnLst>
                                </p:cTn>
                              </p:par>
                              <p:par>
                                <p:cTn id="75" presetID="18" presetClass="entr" presetSubtype="12"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strips(downLeft)">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7" grpId="0" animBg="1"/>
      <p:bldP spid="17" grpId="1" animBg="1"/>
      <p:bldP spid="21"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395536" y="332656"/>
          <a:ext cx="61926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Users\XAVIER\Desktop\ABI\Fotos_tesis\1 Aislamiento_marzo 13\DSC_0419.jpg"/>
          <p:cNvPicPr>
            <a:picLocks noGrp="1" noChangeAspect="1" noChangeArrowheads="1"/>
          </p:cNvPicPr>
          <p:nvPr>
            <p:ph idx="1"/>
          </p:nvPr>
        </p:nvPicPr>
        <p:blipFill>
          <a:blip r:embed="rId8" cstate="print"/>
          <a:srcRect/>
          <a:stretch>
            <a:fillRect/>
          </a:stretch>
        </p:blipFill>
        <p:spPr bwMode="auto">
          <a:xfrm>
            <a:off x="6616486" y="2348880"/>
            <a:ext cx="2527514" cy="1728192"/>
          </a:xfrm>
          <a:prstGeom prst="rect">
            <a:avLst/>
          </a:prstGeom>
          <a:noFill/>
        </p:spPr>
      </p:pic>
      <p:pic>
        <p:nvPicPr>
          <p:cNvPr id="8" name="Picture 2" descr="C:\Users\XAVIER\Desktop\ABI\Fotos_tesis\Febrero_Fotos previas\2013-07-12 11.36.28.jpg"/>
          <p:cNvPicPr>
            <a:picLocks noChangeAspect="1" noChangeArrowheads="1"/>
          </p:cNvPicPr>
          <p:nvPr/>
        </p:nvPicPr>
        <p:blipFill>
          <a:blip r:embed="rId9" cstate="print"/>
          <a:srcRect/>
          <a:stretch>
            <a:fillRect/>
          </a:stretch>
        </p:blipFill>
        <p:spPr bwMode="auto">
          <a:xfrm>
            <a:off x="6618279" y="476672"/>
            <a:ext cx="2525721" cy="1886495"/>
          </a:xfrm>
          <a:prstGeom prst="rect">
            <a:avLst/>
          </a:prstGeom>
          <a:noFill/>
        </p:spPr>
      </p:pic>
      <p:pic>
        <p:nvPicPr>
          <p:cNvPr id="111622" name="Picture 6" descr="C:\Users\XAVIER\Desktop\ABI\Fotos_tesis\2 Cultivo puro_Resiembra 1\Foto0213.jpg"/>
          <p:cNvPicPr>
            <a:picLocks noChangeAspect="1" noChangeArrowheads="1"/>
          </p:cNvPicPr>
          <p:nvPr/>
        </p:nvPicPr>
        <p:blipFill>
          <a:blip r:embed="rId10" cstate="print"/>
          <a:srcRect/>
          <a:stretch>
            <a:fillRect/>
          </a:stretch>
        </p:blipFill>
        <p:spPr bwMode="auto">
          <a:xfrm>
            <a:off x="6623720" y="4077072"/>
            <a:ext cx="2520280" cy="1774794"/>
          </a:xfrm>
          <a:prstGeom prst="rect">
            <a:avLst/>
          </a:prstGeom>
          <a:noFill/>
        </p:spPr>
      </p:pic>
      <p:pic>
        <p:nvPicPr>
          <p:cNvPr id="6" name="Picture 1" descr="C:\Users\XAVIER\Desktop\Comunicado-2-1.jpg"/>
          <p:cNvPicPr>
            <a:picLocks noChangeAspect="1" noChangeArrowheads="1"/>
          </p:cNvPicPr>
          <p:nvPr/>
        </p:nvPicPr>
        <p:blipFill>
          <a:blip r:embed="rId11"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1520" y="1052736"/>
            <a:ext cx="8640960" cy="3034677"/>
          </a:xfrm>
          <a:prstGeom prst="rect">
            <a:avLst/>
          </a:prstGeom>
          <a:noFill/>
          <a:ln w="2857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844550">
              <a:lnSpc>
                <a:spcPct val="90000"/>
              </a:lnSpc>
              <a:spcBef>
                <a:spcPts val="1200"/>
              </a:spcBef>
              <a:spcAft>
                <a:spcPts val="1200"/>
              </a:spcAft>
            </a:pPr>
            <a:endParaRPr lang="es-ES" sz="2800" dirty="0" smtClean="0">
              <a:latin typeface="Cambria" pitchFamily="18" charset="0"/>
            </a:endParaRPr>
          </a:p>
          <a:p>
            <a:pPr lvl="0" algn="just" defTabSz="844550">
              <a:lnSpc>
                <a:spcPct val="90000"/>
              </a:lnSpc>
              <a:spcBef>
                <a:spcPts val="1200"/>
              </a:spcBef>
              <a:spcAft>
                <a:spcPts val="1200"/>
              </a:spcAft>
            </a:pPr>
            <a:r>
              <a:rPr lang="es-ES" sz="2800" dirty="0" smtClean="0">
                <a:latin typeface="Cambria" pitchFamily="18" charset="0"/>
              </a:rPr>
              <a:t>Obtención de un inóculo nativo, capaz de degradar compuestos contaminantes típicos en efluentes textiles, para que sea utilizado como biomasa en plantas de tratamiento biológico de aguas residuales a escala real.</a:t>
            </a:r>
          </a:p>
          <a:p>
            <a:pPr lvl="0" algn="just" defTabSz="844550">
              <a:lnSpc>
                <a:spcPct val="90000"/>
              </a:lnSpc>
              <a:spcBef>
                <a:spcPts val="1200"/>
              </a:spcBef>
              <a:spcAft>
                <a:spcPts val="1200"/>
              </a:spcAft>
            </a:pPr>
            <a:endParaRPr lang="es-ES" sz="2800" dirty="0">
              <a:latin typeface="Cambria" pitchFamily="18" charset="0"/>
            </a:endParaRPr>
          </a:p>
        </p:txBody>
      </p:sp>
      <p:pic>
        <p:nvPicPr>
          <p:cNvPr id="4" name="Picture 2" descr="Gota de agua pura con una imagen de la vida marina en las manos. La preservación de la pureza de los océanos y los animales marinos está en nuestras manos Foto de archivo - 14572775"/>
          <p:cNvPicPr>
            <a:picLocks noGrp="1" noChangeAspect="1" noChangeArrowheads="1"/>
          </p:cNvPicPr>
          <p:nvPr>
            <p:ph idx="1"/>
          </p:nvPr>
        </p:nvPicPr>
        <p:blipFill>
          <a:blip r:embed="rId3" cstate="print"/>
          <a:srcRect/>
          <a:stretch>
            <a:fillRect/>
          </a:stretch>
        </p:blipFill>
        <p:spPr bwMode="auto">
          <a:xfrm>
            <a:off x="3635896" y="3717032"/>
            <a:ext cx="1944216" cy="2385541"/>
          </a:xfrm>
          <a:prstGeom prst="rect">
            <a:avLst/>
          </a:prstGeom>
          <a:noFill/>
        </p:spPr>
      </p:pic>
      <p:sp>
        <p:nvSpPr>
          <p:cNvPr id="5" name="1 Título"/>
          <p:cNvSpPr>
            <a:spLocks noGrp="1"/>
          </p:cNvSpPr>
          <p:nvPr>
            <p:ph type="title"/>
          </p:nvPr>
        </p:nvSpPr>
        <p:spPr>
          <a:xfrm>
            <a:off x="457200" y="274638"/>
            <a:ext cx="8229600" cy="1143000"/>
          </a:xfrm>
        </p:spPr>
        <p:txBody>
          <a:bodyPr/>
          <a:lstStyle/>
          <a:p>
            <a:pPr algn="l"/>
            <a:r>
              <a:rPr lang="es-MX" sz="3800" i="0" dirty="0" smtClean="0">
                <a:solidFill>
                  <a:schemeClr val="tx1"/>
                </a:solidFill>
                <a:latin typeface="Cambria" pitchFamily="18" charset="0"/>
              </a:rPr>
              <a:t>PROYECTO 2009</a:t>
            </a:r>
            <a:endParaRPr lang="es-MX" sz="3800" i="0" dirty="0">
              <a:solidFill>
                <a:schemeClr val="tx1"/>
              </a:solidFill>
              <a:latin typeface="Cambria" pitchFamily="18" charset="0"/>
            </a:endParaRPr>
          </a:p>
        </p:txBody>
      </p:sp>
      <p:pic>
        <p:nvPicPr>
          <p:cNvPr id="7" name="Picture 1" descr="C:\Users\XAVIER\Desktop\Comunicado-2-1.jpg"/>
          <p:cNvPicPr>
            <a:picLocks noChangeAspect="1" noChangeArrowheads="1"/>
          </p:cNvPicPr>
          <p:nvPr/>
        </p:nvPicPr>
        <p:blipFill>
          <a:blip r:embed="rId4"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67544" y="-315416"/>
          <a:ext cx="67687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667" name="Picture 3"/>
          <p:cNvPicPr>
            <a:picLocks noChangeAspect="1" noChangeArrowheads="1"/>
          </p:cNvPicPr>
          <p:nvPr/>
        </p:nvPicPr>
        <p:blipFill>
          <a:blip r:embed="rId8" cstate="print"/>
          <a:srcRect/>
          <a:stretch>
            <a:fillRect/>
          </a:stretch>
        </p:blipFill>
        <p:spPr bwMode="auto">
          <a:xfrm>
            <a:off x="6876256" y="0"/>
            <a:ext cx="2000250" cy="1895475"/>
          </a:xfrm>
          <a:prstGeom prst="rect">
            <a:avLst/>
          </a:prstGeom>
          <a:noFill/>
          <a:ln w="9525">
            <a:noFill/>
            <a:miter lim="800000"/>
            <a:headEnd/>
            <a:tailEnd/>
          </a:ln>
        </p:spPr>
      </p:pic>
      <p:pic>
        <p:nvPicPr>
          <p:cNvPr id="113668" name="Picture 4"/>
          <p:cNvPicPr>
            <a:picLocks noChangeAspect="1" noChangeArrowheads="1"/>
          </p:cNvPicPr>
          <p:nvPr/>
        </p:nvPicPr>
        <p:blipFill>
          <a:blip r:embed="rId9" cstate="print"/>
          <a:srcRect/>
          <a:stretch>
            <a:fillRect/>
          </a:stretch>
        </p:blipFill>
        <p:spPr bwMode="auto">
          <a:xfrm>
            <a:off x="6876256" y="1916832"/>
            <a:ext cx="1983830" cy="1897200"/>
          </a:xfrm>
          <a:prstGeom prst="rect">
            <a:avLst/>
          </a:prstGeom>
          <a:noFill/>
          <a:ln w="9525">
            <a:noFill/>
            <a:miter lim="800000"/>
            <a:headEnd/>
            <a:tailEnd/>
          </a:ln>
        </p:spPr>
      </p:pic>
      <p:pic>
        <p:nvPicPr>
          <p:cNvPr id="113669" name="Picture 5"/>
          <p:cNvPicPr>
            <a:picLocks noChangeAspect="1" noChangeArrowheads="1"/>
          </p:cNvPicPr>
          <p:nvPr/>
        </p:nvPicPr>
        <p:blipFill>
          <a:blip r:embed="rId10" cstate="print"/>
          <a:srcRect/>
          <a:stretch>
            <a:fillRect/>
          </a:stretch>
        </p:blipFill>
        <p:spPr bwMode="auto">
          <a:xfrm>
            <a:off x="6876256" y="3789040"/>
            <a:ext cx="1997533" cy="1897200"/>
          </a:xfrm>
          <a:prstGeom prst="rect">
            <a:avLst/>
          </a:prstGeom>
          <a:noFill/>
          <a:ln w="9525">
            <a:noFill/>
            <a:miter lim="800000"/>
            <a:headEnd/>
            <a:tailEnd/>
          </a:ln>
        </p:spPr>
      </p:pic>
      <p:pic>
        <p:nvPicPr>
          <p:cNvPr id="6" name="Picture 1" descr="C:\Users\XAVIER\Desktop\Comunicado-2-1.jpg"/>
          <p:cNvPicPr>
            <a:picLocks noChangeAspect="1" noChangeArrowheads="1"/>
          </p:cNvPicPr>
          <p:nvPr/>
        </p:nvPicPr>
        <p:blipFill>
          <a:blip r:embed="rId11"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67544" y="1340768"/>
          <a:ext cx="61926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Users\XAVIER\Desktop\ABI\Fotos_tesis\1 Aislamiento_marzo 13\DSC_0419.jpg"/>
          <p:cNvPicPr>
            <a:picLocks noGrp="1" noChangeAspect="1" noChangeArrowheads="1"/>
          </p:cNvPicPr>
          <p:nvPr>
            <p:ph idx="1"/>
          </p:nvPr>
        </p:nvPicPr>
        <p:blipFill>
          <a:blip r:embed="rId8" cstate="print"/>
          <a:srcRect/>
          <a:stretch>
            <a:fillRect/>
          </a:stretch>
        </p:blipFill>
        <p:spPr bwMode="auto">
          <a:xfrm>
            <a:off x="6616486" y="2348880"/>
            <a:ext cx="2527514" cy="1728192"/>
          </a:xfrm>
          <a:prstGeom prst="rect">
            <a:avLst/>
          </a:prstGeom>
          <a:noFill/>
        </p:spPr>
      </p:pic>
      <p:pic>
        <p:nvPicPr>
          <p:cNvPr id="8" name="Picture 2" descr="C:\Users\XAVIER\Desktop\ABI\Fotos_tesis\Febrero_Fotos previas\2013-07-12 11.36.28.jpg"/>
          <p:cNvPicPr>
            <a:picLocks noChangeAspect="1" noChangeArrowheads="1"/>
          </p:cNvPicPr>
          <p:nvPr/>
        </p:nvPicPr>
        <p:blipFill>
          <a:blip r:embed="rId9" cstate="print"/>
          <a:srcRect/>
          <a:stretch>
            <a:fillRect/>
          </a:stretch>
        </p:blipFill>
        <p:spPr bwMode="auto">
          <a:xfrm>
            <a:off x="6618279" y="476672"/>
            <a:ext cx="2525721" cy="1886495"/>
          </a:xfrm>
          <a:prstGeom prst="rect">
            <a:avLst/>
          </a:prstGeom>
          <a:noFill/>
        </p:spPr>
      </p:pic>
      <p:pic>
        <p:nvPicPr>
          <p:cNvPr id="111622" name="Picture 6" descr="C:\Users\XAVIER\Desktop\ABI\Fotos_tesis\2 Cultivo puro_Resiembra 1\Foto0213.jpg"/>
          <p:cNvPicPr>
            <a:picLocks noChangeAspect="1" noChangeArrowheads="1"/>
          </p:cNvPicPr>
          <p:nvPr/>
        </p:nvPicPr>
        <p:blipFill>
          <a:blip r:embed="rId10" cstate="print"/>
          <a:srcRect/>
          <a:stretch>
            <a:fillRect/>
          </a:stretch>
        </p:blipFill>
        <p:spPr bwMode="auto">
          <a:xfrm>
            <a:off x="6623720" y="4077072"/>
            <a:ext cx="2520280" cy="1774794"/>
          </a:xfrm>
          <a:prstGeom prst="rect">
            <a:avLst/>
          </a:prstGeom>
          <a:noFill/>
        </p:spPr>
      </p:pic>
      <p:pic>
        <p:nvPicPr>
          <p:cNvPr id="6" name="Picture 1" descr="C:\Users\XAVIER\Desktop\Comunicado-2-1.jpg"/>
          <p:cNvPicPr>
            <a:picLocks noChangeAspect="1" noChangeArrowheads="1"/>
          </p:cNvPicPr>
          <p:nvPr/>
        </p:nvPicPr>
        <p:blipFill>
          <a:blip r:embed="rId11"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67544" y="-315416"/>
          <a:ext cx="676875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667" name="Picture 3"/>
          <p:cNvPicPr>
            <a:picLocks noChangeAspect="1" noChangeArrowheads="1"/>
          </p:cNvPicPr>
          <p:nvPr/>
        </p:nvPicPr>
        <p:blipFill>
          <a:blip r:embed="rId8" cstate="print"/>
          <a:srcRect/>
          <a:stretch>
            <a:fillRect/>
          </a:stretch>
        </p:blipFill>
        <p:spPr bwMode="auto">
          <a:xfrm>
            <a:off x="6876256" y="21357"/>
            <a:ext cx="2000250" cy="1895475"/>
          </a:xfrm>
          <a:prstGeom prst="rect">
            <a:avLst/>
          </a:prstGeom>
          <a:noFill/>
          <a:ln w="9525">
            <a:noFill/>
            <a:miter lim="800000"/>
            <a:headEnd/>
            <a:tailEnd/>
          </a:ln>
        </p:spPr>
      </p:pic>
      <p:pic>
        <p:nvPicPr>
          <p:cNvPr id="113668" name="Picture 4"/>
          <p:cNvPicPr>
            <a:picLocks noChangeAspect="1" noChangeArrowheads="1"/>
          </p:cNvPicPr>
          <p:nvPr/>
        </p:nvPicPr>
        <p:blipFill>
          <a:blip r:embed="rId9" cstate="print"/>
          <a:srcRect/>
          <a:stretch>
            <a:fillRect/>
          </a:stretch>
        </p:blipFill>
        <p:spPr bwMode="auto">
          <a:xfrm>
            <a:off x="6876256" y="1916832"/>
            <a:ext cx="1983830" cy="1897200"/>
          </a:xfrm>
          <a:prstGeom prst="rect">
            <a:avLst/>
          </a:prstGeom>
          <a:noFill/>
          <a:ln w="9525">
            <a:noFill/>
            <a:miter lim="800000"/>
            <a:headEnd/>
            <a:tailEnd/>
          </a:ln>
        </p:spPr>
      </p:pic>
      <p:pic>
        <p:nvPicPr>
          <p:cNvPr id="113669" name="Picture 5"/>
          <p:cNvPicPr>
            <a:picLocks noChangeAspect="1" noChangeArrowheads="1"/>
          </p:cNvPicPr>
          <p:nvPr/>
        </p:nvPicPr>
        <p:blipFill>
          <a:blip r:embed="rId10" cstate="print"/>
          <a:srcRect/>
          <a:stretch>
            <a:fillRect/>
          </a:stretch>
        </p:blipFill>
        <p:spPr bwMode="auto">
          <a:xfrm>
            <a:off x="6876256" y="3789040"/>
            <a:ext cx="1997533" cy="1897200"/>
          </a:xfrm>
          <a:prstGeom prst="rect">
            <a:avLst/>
          </a:prstGeom>
          <a:noFill/>
          <a:ln w="9525">
            <a:noFill/>
            <a:miter lim="800000"/>
            <a:headEnd/>
            <a:tailEnd/>
          </a:ln>
        </p:spPr>
      </p:pic>
      <p:pic>
        <p:nvPicPr>
          <p:cNvPr id="6" name="Picture 1" descr="C:\Users\XAVIER\Desktop\Comunicado-2-1.jpg"/>
          <p:cNvPicPr>
            <a:picLocks noChangeAspect="1" noChangeArrowheads="1"/>
          </p:cNvPicPr>
          <p:nvPr/>
        </p:nvPicPr>
        <p:blipFill>
          <a:blip r:embed="rId11"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79512" y="2465254"/>
            <a:ext cx="8640960" cy="1498872"/>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844550">
              <a:lnSpc>
                <a:spcPct val="90000"/>
              </a:lnSpc>
              <a:spcBef>
                <a:spcPts val="0"/>
              </a:spcBef>
              <a:spcAft>
                <a:spcPts val="600"/>
              </a:spcAft>
              <a:buClr>
                <a:srgbClr val="00CC99"/>
              </a:buClr>
              <a:buFont typeface="Wingdings" pitchFamily="2" charset="2"/>
              <a:buChar char="ü"/>
            </a:pPr>
            <a:endParaRPr lang="es-MX" sz="2400" dirty="0" smtClean="0">
              <a:latin typeface="Cambria" pitchFamily="18" charset="0"/>
            </a:endParaRP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El inóculo I5 A-</a:t>
            </a:r>
            <a:r>
              <a:rPr lang="es-MX" sz="2400" dirty="0" err="1" smtClean="0">
                <a:latin typeface="Cambria" pitchFamily="18" charset="0"/>
              </a:rPr>
              <a:t>TART</a:t>
            </a:r>
            <a:r>
              <a:rPr lang="es-MX" sz="2400" dirty="0" smtClean="0">
                <a:latin typeface="Cambria" pitchFamily="18" charset="0"/>
              </a:rPr>
              <a:t> es diferente al inóculo D-</a:t>
            </a:r>
            <a:r>
              <a:rPr lang="es-MX" sz="2400" dirty="0" err="1" smtClean="0">
                <a:latin typeface="Cambria" pitchFamily="18" charset="0"/>
              </a:rPr>
              <a:t>TART</a:t>
            </a:r>
            <a:r>
              <a:rPr lang="es-MX" sz="2400" dirty="0" smtClean="0">
                <a:latin typeface="Cambria" pitchFamily="18" charset="0"/>
              </a:rPr>
              <a:t>, con una proporción de 14% de especies comunes y una disimilitud del 75% entre los consorcios.</a:t>
            </a:r>
          </a:p>
        </p:txBody>
      </p:sp>
      <p:sp>
        <p:nvSpPr>
          <p:cNvPr id="7" name="1 Título"/>
          <p:cNvSpPr>
            <a:spLocks noGrp="1"/>
          </p:cNvSpPr>
          <p:nvPr>
            <p:ph type="title"/>
          </p:nvPr>
        </p:nvSpPr>
        <p:spPr>
          <a:xfrm>
            <a:off x="0" y="260648"/>
            <a:ext cx="9144000" cy="1143000"/>
          </a:xfrm>
        </p:spPr>
        <p:txBody>
          <a:bodyPr/>
          <a:lstStyle/>
          <a:p>
            <a:pPr algn="l"/>
            <a:r>
              <a:rPr lang="es-MX" sz="3800" i="0" dirty="0" smtClean="0">
                <a:solidFill>
                  <a:schemeClr val="tx1"/>
                </a:solidFill>
                <a:latin typeface="Cambria" pitchFamily="18" charset="0"/>
              </a:rPr>
              <a:t>CONCLUSIONES</a:t>
            </a:r>
            <a:endParaRPr lang="es-MX" sz="3800" i="0" dirty="0">
              <a:solidFill>
                <a:schemeClr val="tx1"/>
              </a:solidFill>
              <a:latin typeface="Cambria" pitchFamily="18" charset="0"/>
            </a:endParaRPr>
          </a:p>
        </p:txBody>
      </p:sp>
      <p:sp>
        <p:nvSpPr>
          <p:cNvPr id="8" name="7 Rectángulo"/>
          <p:cNvSpPr/>
          <p:nvPr/>
        </p:nvSpPr>
        <p:spPr>
          <a:xfrm>
            <a:off x="251520" y="2132856"/>
            <a:ext cx="8352928" cy="1754326"/>
          </a:xfrm>
          <a:prstGeom prst="rect">
            <a:avLst/>
          </a:prstGeom>
        </p:spPr>
        <p:txBody>
          <a:bodyPr wrap="square">
            <a:spAutoFit/>
          </a:bodyPr>
          <a:lstStyle/>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Las especies pertenecientes al inóculo I5 A-</a:t>
            </a:r>
            <a:r>
              <a:rPr lang="es-MX" sz="2400" dirty="0" err="1" smtClean="0">
                <a:latin typeface="Cambria" pitchFamily="18" charset="0"/>
              </a:rPr>
              <a:t>TART</a:t>
            </a:r>
            <a:r>
              <a:rPr lang="es-MX" sz="2400" dirty="0" smtClean="0">
                <a:latin typeface="Cambria" pitchFamily="18" charset="0"/>
              </a:rPr>
              <a:t> son </a:t>
            </a:r>
            <a:r>
              <a:rPr lang="es-MX" sz="2400" i="1" dirty="0" err="1" smtClean="0">
                <a:latin typeface="Cambria" pitchFamily="18" charset="0"/>
              </a:rPr>
              <a:t>Staphylococcus</a:t>
            </a:r>
            <a:r>
              <a:rPr lang="es-MX" sz="2400" i="1" dirty="0" smtClean="0">
                <a:latin typeface="Cambria" pitchFamily="18" charset="0"/>
              </a:rPr>
              <a:t> </a:t>
            </a:r>
            <a:r>
              <a:rPr lang="es-MX" sz="2400" i="1" dirty="0" err="1" smtClean="0">
                <a:latin typeface="Cambria" pitchFamily="18" charset="0"/>
              </a:rPr>
              <a:t>xylosus</a:t>
            </a:r>
            <a:r>
              <a:rPr lang="es-MX" sz="2400" dirty="0" smtClean="0">
                <a:latin typeface="Cambria" pitchFamily="18" charset="0"/>
              </a:rPr>
              <a:t>, </a:t>
            </a:r>
            <a:r>
              <a:rPr lang="es-MX" sz="2400" i="1" dirty="0" err="1" smtClean="0">
                <a:latin typeface="Cambria" pitchFamily="18" charset="0"/>
              </a:rPr>
              <a:t>Saccharomyces</a:t>
            </a:r>
            <a:r>
              <a:rPr lang="es-MX" sz="2400" i="1" dirty="0" smtClean="0">
                <a:latin typeface="Cambria" pitchFamily="18" charset="0"/>
              </a:rPr>
              <a:t> </a:t>
            </a:r>
            <a:r>
              <a:rPr lang="es-MX" sz="2400" i="1" dirty="0" err="1" smtClean="0">
                <a:latin typeface="Cambria" pitchFamily="18" charset="0"/>
              </a:rPr>
              <a:t>cerevisiae</a:t>
            </a:r>
            <a:r>
              <a:rPr lang="es-MX" sz="2400" dirty="0" smtClean="0">
                <a:latin typeface="Cambria" pitchFamily="18" charset="0"/>
              </a:rPr>
              <a:t> y          </a:t>
            </a:r>
            <a:r>
              <a:rPr lang="es-MX" sz="2400" i="1" dirty="0" err="1" smtClean="0">
                <a:latin typeface="Cambria" pitchFamily="18" charset="0"/>
              </a:rPr>
              <a:t>Candida</a:t>
            </a:r>
            <a:r>
              <a:rPr lang="es-MX" sz="2400" i="1" dirty="0" smtClean="0">
                <a:latin typeface="Cambria" pitchFamily="18" charset="0"/>
              </a:rPr>
              <a:t> </a:t>
            </a:r>
            <a:r>
              <a:rPr lang="es-MX" sz="2400" i="1" dirty="0" err="1" smtClean="0">
                <a:latin typeface="Cambria" pitchFamily="18" charset="0"/>
              </a:rPr>
              <a:t>tropicalis</a:t>
            </a:r>
            <a:r>
              <a:rPr lang="es-MX" sz="2400" dirty="0" smtClean="0">
                <a:latin typeface="Cambria" pitchFamily="18" charset="0"/>
              </a:rPr>
              <a:t>; las exclusivas de I5 D-</a:t>
            </a:r>
            <a:r>
              <a:rPr lang="es-MX" sz="2400" dirty="0" err="1" smtClean="0">
                <a:latin typeface="Cambria" pitchFamily="18" charset="0"/>
              </a:rPr>
              <a:t>TART</a:t>
            </a:r>
            <a:r>
              <a:rPr lang="es-MX" sz="2400" dirty="0" smtClean="0">
                <a:latin typeface="Cambria" pitchFamily="18" charset="0"/>
              </a:rPr>
              <a:t>         </a:t>
            </a:r>
            <a:r>
              <a:rPr lang="es-MX" sz="2400" i="1" dirty="0" err="1" smtClean="0">
                <a:latin typeface="Cambria" pitchFamily="18" charset="0"/>
              </a:rPr>
              <a:t>Enterobacter</a:t>
            </a:r>
            <a:r>
              <a:rPr lang="es-MX" sz="2400" i="1" dirty="0" smtClean="0">
                <a:latin typeface="Cambria" pitchFamily="18" charset="0"/>
              </a:rPr>
              <a:t> </a:t>
            </a:r>
            <a:r>
              <a:rPr lang="es-MX" sz="2400" i="1" dirty="0" err="1" smtClean="0">
                <a:latin typeface="Cambria" pitchFamily="18" charset="0"/>
              </a:rPr>
              <a:t>cloacae</a:t>
            </a:r>
            <a:r>
              <a:rPr lang="es-MX" sz="2400" dirty="0" smtClean="0">
                <a:latin typeface="Cambria" pitchFamily="18" charset="0"/>
              </a:rPr>
              <a:t> y </a:t>
            </a:r>
            <a:r>
              <a:rPr lang="es-MX" sz="2400" i="1" dirty="0" err="1" smtClean="0">
                <a:latin typeface="Cambria" pitchFamily="18" charset="0"/>
              </a:rPr>
              <a:t>Bacillus</a:t>
            </a:r>
            <a:r>
              <a:rPr lang="es-MX" sz="2400" i="1" dirty="0" smtClean="0">
                <a:latin typeface="Cambria" pitchFamily="18" charset="0"/>
              </a:rPr>
              <a:t> </a:t>
            </a:r>
            <a:r>
              <a:rPr lang="es-MX" sz="2400" i="1" dirty="0" err="1" smtClean="0">
                <a:latin typeface="Cambria" pitchFamily="18" charset="0"/>
              </a:rPr>
              <a:t>megaterium</a:t>
            </a:r>
            <a:r>
              <a:rPr lang="es-MX" sz="2400" dirty="0" smtClean="0">
                <a:latin typeface="Cambria" pitchFamily="18" charset="0"/>
              </a:rPr>
              <a:t>; común         </a:t>
            </a:r>
            <a:r>
              <a:rPr lang="es-MX" sz="2400" i="1" dirty="0" err="1" smtClean="0">
                <a:latin typeface="Cambria" pitchFamily="18" charset="0"/>
              </a:rPr>
              <a:t>Bacillus</a:t>
            </a:r>
            <a:r>
              <a:rPr lang="es-MX" sz="2400" i="1" dirty="0" smtClean="0">
                <a:latin typeface="Cambria" pitchFamily="18" charset="0"/>
              </a:rPr>
              <a:t> </a:t>
            </a:r>
            <a:r>
              <a:rPr lang="es-MX" sz="2400" i="1" dirty="0" err="1" smtClean="0">
                <a:latin typeface="Cambria" pitchFamily="18" charset="0"/>
              </a:rPr>
              <a:t>subtilis</a:t>
            </a:r>
            <a:r>
              <a:rPr lang="es-MX" sz="2400" dirty="0" smtClean="0">
                <a:latin typeface="Cambria" pitchFamily="18" charset="0"/>
              </a:rPr>
              <a:t>.</a:t>
            </a:r>
          </a:p>
        </p:txBody>
      </p:sp>
      <p:sp>
        <p:nvSpPr>
          <p:cNvPr id="9" name="8 Rectángulo"/>
          <p:cNvSpPr/>
          <p:nvPr/>
        </p:nvSpPr>
        <p:spPr>
          <a:xfrm>
            <a:off x="251520" y="2708920"/>
            <a:ext cx="8352928" cy="1089529"/>
          </a:xfrm>
          <a:prstGeom prst="rect">
            <a:avLst/>
          </a:prstGeom>
        </p:spPr>
        <p:txBody>
          <a:bodyPr wrap="square">
            <a:spAutoFit/>
          </a:bodyPr>
          <a:lstStyle/>
          <a:p>
            <a:pPr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El inóculo I5 original (Moncayo, 2010) y el inóculo D-</a:t>
            </a:r>
            <a:r>
              <a:rPr lang="es-MX" sz="2400" dirty="0" err="1" smtClean="0">
                <a:latin typeface="Cambria" pitchFamily="18" charset="0"/>
              </a:rPr>
              <a:t>TART</a:t>
            </a:r>
            <a:r>
              <a:rPr lang="es-MX" sz="2400" dirty="0" smtClean="0">
                <a:latin typeface="Cambria" pitchFamily="18" charset="0"/>
              </a:rPr>
              <a:t> (Rivadeneyra, 2013) lograron activarse en medio Jiang </a:t>
            </a:r>
            <a:r>
              <a:rPr lang="es-MX" sz="2400" i="1" dirty="0" smtClean="0">
                <a:latin typeface="Cambria" pitchFamily="18" charset="0"/>
              </a:rPr>
              <a:t>et al</a:t>
            </a:r>
            <a:r>
              <a:rPr lang="es-MX" sz="2400" dirty="0" smtClean="0">
                <a:latin typeface="Cambria" pitchFamily="18" charset="0"/>
              </a:rPr>
              <a:t>. (2004) modificado, a 30</a:t>
            </a:r>
            <a:r>
              <a:rPr lang="es-MX" sz="2400" baseline="30000" dirty="0" smtClean="0">
                <a:latin typeface="Cambria" pitchFamily="18" charset="0"/>
              </a:rPr>
              <a:t>o</a:t>
            </a:r>
            <a:r>
              <a:rPr lang="es-MX" sz="2400" dirty="0" smtClean="0">
                <a:latin typeface="Cambria" pitchFamily="18" charset="0"/>
              </a:rPr>
              <a:t>C y 48 h de incubación.</a:t>
            </a:r>
          </a:p>
        </p:txBody>
      </p:sp>
      <p:sp>
        <p:nvSpPr>
          <p:cNvPr id="10" name="Rectangle 1"/>
          <p:cNvSpPr>
            <a:spLocks noChangeArrowheads="1"/>
          </p:cNvSpPr>
          <p:nvPr/>
        </p:nvSpPr>
        <p:spPr bwMode="auto">
          <a:xfrm>
            <a:off x="539552" y="2060848"/>
            <a:ext cx="7704856" cy="2982355"/>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844550">
              <a:lnSpc>
                <a:spcPct val="90000"/>
              </a:lnSpc>
              <a:spcBef>
                <a:spcPts val="0"/>
              </a:spcBef>
              <a:spcAft>
                <a:spcPts val="600"/>
              </a:spcAft>
              <a:buClr>
                <a:srgbClr val="00CC99"/>
              </a:buClr>
              <a:buFont typeface="Wingdings" pitchFamily="2" charset="2"/>
              <a:buChar char="ü"/>
            </a:pPr>
            <a:endParaRPr lang="es-MX" sz="2400" dirty="0" smtClean="0">
              <a:latin typeface="Cambria" pitchFamily="18" charset="0"/>
            </a:endParaRP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Se aislaron 22 colonias aerobias </a:t>
            </a:r>
            <a:r>
              <a:rPr lang="es-MX" sz="2400" dirty="0" err="1" smtClean="0">
                <a:latin typeface="Cambria" pitchFamily="18" charset="0"/>
              </a:rPr>
              <a:t>mesófilas</a:t>
            </a:r>
            <a:r>
              <a:rPr lang="es-MX" sz="2400" dirty="0" smtClean="0">
                <a:latin typeface="Cambria" pitchFamily="18" charset="0"/>
              </a:rPr>
              <a:t> con 48 h de incubación; ausencia de hongos filamentosos luego de 21 d de incubación. </a:t>
            </a: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Los cultivos puros fueron levaduras 41%, bacilos </a:t>
            </a:r>
            <a:r>
              <a:rPr lang="es-MX" sz="2400" dirty="0" err="1" smtClean="0">
                <a:latin typeface="Cambria" pitchFamily="18" charset="0"/>
              </a:rPr>
              <a:t>gramnegativos</a:t>
            </a:r>
            <a:r>
              <a:rPr lang="es-MX" sz="2400" dirty="0" smtClean="0">
                <a:latin typeface="Cambria" pitchFamily="18" charset="0"/>
              </a:rPr>
              <a:t> 36%, bacilos </a:t>
            </a:r>
            <a:r>
              <a:rPr lang="es-MX" sz="2400" dirty="0" err="1" smtClean="0">
                <a:latin typeface="Cambria" pitchFamily="18" charset="0"/>
              </a:rPr>
              <a:t>grampositivos</a:t>
            </a:r>
            <a:r>
              <a:rPr lang="es-MX" sz="2400" dirty="0" smtClean="0">
                <a:latin typeface="Cambria" pitchFamily="18" charset="0"/>
              </a:rPr>
              <a:t> 18% y cocos </a:t>
            </a:r>
            <a:r>
              <a:rPr lang="es-MX" sz="2400" dirty="0" err="1" smtClean="0">
                <a:latin typeface="Cambria" pitchFamily="18" charset="0"/>
              </a:rPr>
              <a:t>grampositivos</a:t>
            </a:r>
            <a:r>
              <a:rPr lang="es-MX" sz="2400" dirty="0" smtClean="0">
                <a:latin typeface="Cambria" pitchFamily="18" charset="0"/>
              </a:rPr>
              <a:t> 5%.</a:t>
            </a:r>
          </a:p>
          <a:p>
            <a:pPr lvl="0" indent="457200" algn="just" defTabSz="844550">
              <a:lnSpc>
                <a:spcPct val="90000"/>
              </a:lnSpc>
              <a:spcBef>
                <a:spcPts val="0"/>
              </a:spcBef>
              <a:spcAft>
                <a:spcPts val="600"/>
              </a:spcAft>
              <a:buClr>
                <a:schemeClr val="accent6"/>
              </a:buClr>
              <a:buFont typeface="Wingdings" pitchFamily="2" charset="2"/>
              <a:buChar char="ü"/>
            </a:pPr>
            <a:endParaRPr lang="es-MX" sz="2400" dirty="0" smtClean="0">
              <a:latin typeface="Cambria" pitchFamily="18" charset="0"/>
            </a:endParaRPr>
          </a:p>
        </p:txBody>
      </p:sp>
      <p:pic>
        <p:nvPicPr>
          <p:cNvPr id="11" name="Picture 1" descr="C:\Users\XAVIER\Desktop\Comunicado-2-1.jpg"/>
          <p:cNvPicPr>
            <a:picLocks noChangeAspect="1" noChangeArrowheads="1"/>
          </p:cNvPicPr>
          <p:nvPr/>
        </p:nvPicPr>
        <p:blipFill>
          <a:blip r:embed="rId3"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1505"/>
                                        </p:tgtEl>
                                      </p:cBhvr>
                                    </p:animEffect>
                                    <p:set>
                                      <p:cBhvr>
                                        <p:cTn id="7" dur="1" fill="hold">
                                          <p:stCondLst>
                                            <p:cond delay="499"/>
                                          </p:stCondLst>
                                        </p:cTn>
                                        <p:tgtEl>
                                          <p:spTgt spid="21505"/>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8" grpId="0"/>
      <p:bldP spid="8" grpId="1"/>
      <p:bldP spid="9" grpId="0"/>
      <p:bldP spid="9" grpId="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55576" y="1817183"/>
            <a:ext cx="7560840" cy="1166473"/>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844550">
              <a:lnSpc>
                <a:spcPct val="90000"/>
              </a:lnSpc>
              <a:spcBef>
                <a:spcPts val="0"/>
              </a:spcBef>
              <a:spcAft>
                <a:spcPts val="600"/>
              </a:spcAft>
              <a:buClr>
                <a:srgbClr val="00CC99"/>
              </a:buClr>
              <a:buFont typeface="Wingdings" pitchFamily="2" charset="2"/>
              <a:buChar char="ü"/>
            </a:pPr>
            <a:endParaRPr lang="es-MX" sz="2400" dirty="0" smtClean="0">
              <a:latin typeface="Cambria" pitchFamily="18" charset="0"/>
            </a:endParaRP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Análisis de </a:t>
            </a:r>
            <a:r>
              <a:rPr lang="es-MX" sz="2400" i="1" dirty="0" err="1" smtClean="0">
                <a:latin typeface="Cambria" pitchFamily="18" charset="0"/>
              </a:rPr>
              <a:t>Bacillus</a:t>
            </a:r>
            <a:r>
              <a:rPr lang="es-MX" sz="2400" i="1" dirty="0" smtClean="0">
                <a:latin typeface="Cambria" pitchFamily="18" charset="0"/>
              </a:rPr>
              <a:t> </a:t>
            </a:r>
            <a:r>
              <a:rPr lang="es-MX" sz="2400" i="1" dirty="0" err="1" smtClean="0">
                <a:latin typeface="Cambria" pitchFamily="18" charset="0"/>
              </a:rPr>
              <a:t>subtilis</a:t>
            </a:r>
            <a:r>
              <a:rPr lang="es-MX" sz="2400" dirty="0" smtClean="0">
                <a:latin typeface="Cambria" pitchFamily="18" charset="0"/>
              </a:rPr>
              <a:t> encontrada por técnicas de biología molecular. </a:t>
            </a:r>
          </a:p>
        </p:txBody>
      </p:sp>
      <p:sp>
        <p:nvSpPr>
          <p:cNvPr id="5" name="Rectangle 1"/>
          <p:cNvSpPr>
            <a:spLocks noChangeArrowheads="1"/>
          </p:cNvSpPr>
          <p:nvPr/>
        </p:nvSpPr>
        <p:spPr bwMode="auto">
          <a:xfrm>
            <a:off x="683568" y="3356992"/>
            <a:ext cx="7704856" cy="1498872"/>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844550">
              <a:lnSpc>
                <a:spcPct val="90000"/>
              </a:lnSpc>
              <a:spcBef>
                <a:spcPts val="0"/>
              </a:spcBef>
              <a:spcAft>
                <a:spcPts val="600"/>
              </a:spcAft>
              <a:buClr>
                <a:srgbClr val="00CC99"/>
              </a:buClr>
              <a:buFont typeface="Wingdings" pitchFamily="2" charset="2"/>
              <a:buChar char="ü"/>
            </a:pPr>
            <a:endParaRPr lang="es-MX" sz="2400" dirty="0" smtClean="0">
              <a:latin typeface="Cambria" pitchFamily="18" charset="0"/>
            </a:endParaRP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Etapas finales en el proyecto, evaluar la biorremoción de DQO de aguas residuales en un reactor aerobio y uno anaerobio consecutivos.</a:t>
            </a:r>
          </a:p>
        </p:txBody>
      </p:sp>
      <p:sp>
        <p:nvSpPr>
          <p:cNvPr id="6" name="1 Título"/>
          <p:cNvSpPr>
            <a:spLocks noGrp="1"/>
          </p:cNvSpPr>
          <p:nvPr>
            <p:ph type="title"/>
          </p:nvPr>
        </p:nvSpPr>
        <p:spPr>
          <a:xfrm>
            <a:off x="0" y="260648"/>
            <a:ext cx="9144000" cy="1143000"/>
          </a:xfrm>
        </p:spPr>
        <p:txBody>
          <a:bodyPr/>
          <a:lstStyle/>
          <a:p>
            <a:pPr algn="l"/>
            <a:r>
              <a:rPr lang="es-MX" sz="3800" i="0" dirty="0" smtClean="0">
                <a:solidFill>
                  <a:schemeClr val="tx1"/>
                </a:solidFill>
                <a:latin typeface="Cambria" pitchFamily="18" charset="0"/>
              </a:rPr>
              <a:t>RECOMENDACIONES</a:t>
            </a:r>
            <a:endParaRPr lang="es-MX" sz="3800" i="0" dirty="0">
              <a:solidFill>
                <a:schemeClr val="tx1"/>
              </a:solidFill>
              <a:latin typeface="Cambria" pitchFamily="18" charset="0"/>
            </a:endParaRPr>
          </a:p>
        </p:txBody>
      </p:sp>
      <p:pic>
        <p:nvPicPr>
          <p:cNvPr id="7" name="Picture 1" descr="C:\Users\XAVIER\Desktop\Comunicado-2-1.jpg"/>
          <p:cNvPicPr>
            <a:picLocks noChangeAspect="1" noChangeArrowheads="1"/>
          </p:cNvPicPr>
          <p:nvPr/>
        </p:nvPicPr>
        <p:blipFill>
          <a:blip r:embed="rId3"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67744" y="1196752"/>
            <a:ext cx="5112568" cy="4431983"/>
          </a:xfrm>
          <a:prstGeom prst="rect">
            <a:avLst/>
          </a:prstGeom>
        </p:spPr>
        <p:txBody>
          <a:bodyPr wrap="square">
            <a:spAutoFit/>
          </a:bodyPr>
          <a:lstStyle/>
          <a:p>
            <a:pPr lvl="0" algn="just" eaLnBrk="0" hangingPunct="0">
              <a:spcBef>
                <a:spcPts val="1200"/>
              </a:spcBef>
              <a:spcAft>
                <a:spcPts val="600"/>
              </a:spcAft>
              <a:buClr>
                <a:schemeClr val="accent2"/>
              </a:buClr>
              <a:buFont typeface="Wingdings" pitchFamily="2" charset="2"/>
              <a:buChar char="§"/>
            </a:pPr>
            <a:r>
              <a:rPr lang="es-MX" dirty="0" smtClean="0">
                <a:latin typeface="Cambria" pitchFamily="18" charset="0"/>
                <a:ea typeface="Times New Roman" pitchFamily="18" charset="0"/>
                <a:cs typeface="Times New Roman" pitchFamily="18" charset="0"/>
              </a:rPr>
              <a:t>    Universidad de las Fuerzas Armadas – ESPE</a:t>
            </a:r>
          </a:p>
          <a:p>
            <a:pPr lvl="0" algn="just" eaLnBrk="0" hangingPunct="0">
              <a:spcBef>
                <a:spcPts val="1200"/>
              </a:spcBef>
              <a:spcAft>
                <a:spcPts val="600"/>
              </a:spcAft>
              <a:buClr>
                <a:schemeClr val="accent2"/>
              </a:buClr>
              <a:buFont typeface="Wingdings" pitchFamily="2" charset="2"/>
              <a:buChar char="§"/>
            </a:pPr>
            <a:r>
              <a:rPr lang="es-MX" dirty="0" smtClean="0">
                <a:latin typeface="Cambria" pitchFamily="18" charset="0"/>
                <a:ea typeface="Times New Roman" pitchFamily="18" charset="0"/>
                <a:cs typeface="Times New Roman" pitchFamily="18" charset="0"/>
              </a:rPr>
              <a:t>    </a:t>
            </a:r>
            <a:r>
              <a:rPr lang="es-MX" dirty="0" err="1" smtClean="0">
                <a:latin typeface="Cambria" pitchFamily="18" charset="0"/>
                <a:ea typeface="Times New Roman" pitchFamily="18" charset="0"/>
                <a:cs typeface="Times New Roman" pitchFamily="18" charset="0"/>
              </a:rPr>
              <a:t>Lab</a:t>
            </a:r>
            <a:r>
              <a:rPr lang="es-MX" dirty="0" smtClean="0">
                <a:latin typeface="Cambria" pitchFamily="18" charset="0"/>
                <a:ea typeface="Times New Roman" pitchFamily="18" charset="0"/>
                <a:cs typeface="Times New Roman" pitchFamily="18" charset="0"/>
              </a:rPr>
              <a:t>. Microbiología Ambiental - CEINCI   </a:t>
            </a:r>
          </a:p>
          <a:p>
            <a:pPr algn="just" eaLnBrk="0" hangingPunct="0">
              <a:spcBef>
                <a:spcPts val="1200"/>
              </a:spcBef>
              <a:spcAft>
                <a:spcPts val="600"/>
              </a:spcAft>
              <a:buClr>
                <a:schemeClr val="accent2"/>
              </a:buClr>
            </a:pPr>
            <a:r>
              <a:rPr lang="es-MX" b="1" dirty="0" smtClean="0">
                <a:latin typeface="Cambria" pitchFamily="18" charset="0"/>
                <a:cs typeface="Times New Roman" pitchFamily="18" charset="0"/>
              </a:rPr>
              <a:t>	</a:t>
            </a:r>
            <a:r>
              <a:rPr lang="es-MX" b="1" dirty="0" smtClean="0">
                <a:latin typeface="Cambria" pitchFamily="18" charset="0"/>
                <a:cs typeface="Arial" pitchFamily="34" charset="0"/>
              </a:rPr>
              <a:t>Lic. Jessica </a:t>
            </a:r>
            <a:r>
              <a:rPr lang="es-MX" b="1" dirty="0" err="1" smtClean="0">
                <a:latin typeface="Cambria" pitchFamily="18" charset="0"/>
                <a:cs typeface="Arial" pitchFamily="34" charset="0"/>
              </a:rPr>
              <a:t>Maisincho</a:t>
            </a:r>
            <a:endParaRPr lang="es-MX" b="1" dirty="0" smtClean="0">
              <a:latin typeface="Cambria" pitchFamily="18" charset="0"/>
              <a:cs typeface="Arial" pitchFamily="34" charset="0"/>
            </a:endParaRPr>
          </a:p>
          <a:p>
            <a:pPr lvl="0" algn="just" eaLnBrk="0" hangingPunct="0">
              <a:spcBef>
                <a:spcPts val="1200"/>
              </a:spcBef>
              <a:spcAft>
                <a:spcPts val="600"/>
              </a:spcAft>
              <a:buClr>
                <a:schemeClr val="accent2"/>
              </a:buClr>
              <a:buFont typeface="Wingdings" pitchFamily="2" charset="2"/>
              <a:buChar char="§"/>
            </a:pPr>
            <a:r>
              <a:rPr lang="es-MX" dirty="0" smtClean="0">
                <a:latin typeface="Cambria" pitchFamily="18" charset="0"/>
                <a:ea typeface="Times New Roman" pitchFamily="18" charset="0"/>
                <a:cs typeface="Times New Roman" pitchFamily="18" charset="0"/>
              </a:rPr>
              <a:t>    Directora</a:t>
            </a:r>
          </a:p>
          <a:p>
            <a:pPr lvl="0" algn="just" eaLnBrk="0" hangingPunct="0">
              <a:spcBef>
                <a:spcPts val="1200"/>
              </a:spcBef>
              <a:spcAft>
                <a:spcPts val="600"/>
              </a:spcAft>
            </a:pPr>
            <a:r>
              <a:rPr lang="es-MX" b="1" dirty="0" smtClean="0">
                <a:latin typeface="Cambria" pitchFamily="18" charset="0"/>
                <a:cs typeface="Times New Roman" pitchFamily="18" charset="0"/>
              </a:rPr>
              <a:t>	</a:t>
            </a:r>
            <a:r>
              <a:rPr lang="es-MX" b="1" dirty="0" smtClean="0">
                <a:latin typeface="Cambria" pitchFamily="18" charset="0"/>
                <a:cs typeface="Arial" pitchFamily="34" charset="0"/>
              </a:rPr>
              <a:t>Alma Koch </a:t>
            </a:r>
            <a:r>
              <a:rPr lang="es-MX" b="1" dirty="0" err="1" smtClean="0">
                <a:latin typeface="Cambria" pitchFamily="18" charset="0"/>
                <a:cs typeface="Arial" pitchFamily="34" charset="0"/>
              </a:rPr>
              <a:t>Kaiser</a:t>
            </a:r>
            <a:r>
              <a:rPr lang="es-MX" b="1" dirty="0" smtClean="0">
                <a:latin typeface="Cambria" pitchFamily="18" charset="0"/>
                <a:cs typeface="Arial" pitchFamily="34" charset="0"/>
              </a:rPr>
              <a:t>, MC.</a:t>
            </a:r>
          </a:p>
          <a:p>
            <a:pPr lvl="0" algn="just" eaLnBrk="0" hangingPunct="0">
              <a:spcBef>
                <a:spcPts val="1200"/>
              </a:spcBef>
              <a:spcAft>
                <a:spcPts val="600"/>
              </a:spcAft>
              <a:buClr>
                <a:schemeClr val="accent2"/>
              </a:buClr>
              <a:buFont typeface="Wingdings" pitchFamily="2" charset="2"/>
              <a:buChar char="§"/>
            </a:pPr>
            <a:r>
              <a:rPr lang="es-MX" dirty="0" smtClean="0">
                <a:latin typeface="Cambria" pitchFamily="18" charset="0"/>
                <a:cs typeface="Arial" pitchFamily="34" charset="0"/>
              </a:rPr>
              <a:t>    Codirector</a:t>
            </a:r>
          </a:p>
          <a:p>
            <a:pPr lvl="0" algn="just" eaLnBrk="0" hangingPunct="0">
              <a:spcBef>
                <a:spcPts val="1200"/>
              </a:spcBef>
              <a:spcAft>
                <a:spcPts val="600"/>
              </a:spcAft>
            </a:pPr>
            <a:r>
              <a:rPr lang="es-MX" b="1" dirty="0" smtClean="0">
                <a:latin typeface="Cambria" pitchFamily="18" charset="0"/>
                <a:cs typeface="Arial" pitchFamily="34" charset="0"/>
              </a:rPr>
              <a:t>	Ing. Pedro Romero </a:t>
            </a:r>
            <a:r>
              <a:rPr lang="es-MX" b="1" dirty="0" err="1" smtClean="0">
                <a:latin typeface="Cambria" pitchFamily="18" charset="0"/>
                <a:cs typeface="Arial" pitchFamily="34" charset="0"/>
              </a:rPr>
              <a:t>Sáker</a:t>
            </a:r>
            <a:r>
              <a:rPr lang="es-MX" b="1" dirty="0" smtClean="0">
                <a:latin typeface="Cambria" pitchFamily="18" charset="0"/>
                <a:cs typeface="Arial" pitchFamily="34" charset="0"/>
              </a:rPr>
              <a:t>.</a:t>
            </a:r>
          </a:p>
          <a:p>
            <a:pPr lvl="0" algn="just" eaLnBrk="0" hangingPunct="0">
              <a:spcBef>
                <a:spcPts val="1200"/>
              </a:spcBef>
              <a:spcAft>
                <a:spcPts val="600"/>
              </a:spcAft>
              <a:buClr>
                <a:schemeClr val="accent2"/>
              </a:buClr>
              <a:buFont typeface="Wingdings" pitchFamily="2" charset="2"/>
              <a:buChar char="§"/>
            </a:pPr>
            <a:r>
              <a:rPr lang="es-MX" dirty="0" smtClean="0">
                <a:latin typeface="Cambria" pitchFamily="18" charset="0"/>
                <a:cs typeface="Arial" pitchFamily="34" charset="0"/>
              </a:rPr>
              <a:t>    Iniciadoras  del proyecto</a:t>
            </a:r>
          </a:p>
          <a:p>
            <a:pPr lvl="0" algn="just" eaLnBrk="0" hangingPunct="0">
              <a:spcBef>
                <a:spcPts val="1200"/>
              </a:spcBef>
              <a:spcAft>
                <a:spcPts val="600"/>
              </a:spcAft>
            </a:pPr>
            <a:r>
              <a:rPr lang="es-MX" b="1" dirty="0" smtClean="0">
                <a:latin typeface="Cambria" pitchFamily="18" charset="0"/>
                <a:cs typeface="Arial" pitchFamily="34" charset="0"/>
              </a:rPr>
              <a:t>	Ing. Irina Moncayo e Ing. Diana Ayala.</a:t>
            </a:r>
          </a:p>
        </p:txBody>
      </p:sp>
      <p:sp>
        <p:nvSpPr>
          <p:cNvPr id="5" name="1 Título"/>
          <p:cNvSpPr>
            <a:spLocks noGrp="1"/>
          </p:cNvSpPr>
          <p:nvPr>
            <p:ph type="title"/>
          </p:nvPr>
        </p:nvSpPr>
        <p:spPr>
          <a:xfrm>
            <a:off x="0" y="404664"/>
            <a:ext cx="9144000" cy="1143000"/>
          </a:xfrm>
        </p:spPr>
        <p:txBody>
          <a:bodyPr/>
          <a:lstStyle/>
          <a:p>
            <a:pPr algn="l"/>
            <a:r>
              <a:rPr lang="es-MX" sz="3800" i="0" dirty="0" smtClean="0">
                <a:solidFill>
                  <a:schemeClr val="tx1"/>
                </a:solidFill>
                <a:latin typeface="Cambria" pitchFamily="18" charset="0"/>
              </a:rPr>
              <a:t> AGRADECIMIENTOS</a:t>
            </a:r>
            <a:endParaRPr lang="es-MX" sz="3800" i="0" dirty="0">
              <a:solidFill>
                <a:schemeClr val="tx1"/>
              </a:solidFill>
              <a:latin typeface="Cambria" pitchFamily="18" charset="0"/>
            </a:endParaRPr>
          </a:p>
        </p:txBody>
      </p:sp>
      <p:pic>
        <p:nvPicPr>
          <p:cNvPr id="6" name="Picture 1" descr="C:\Users\XAVIER\Desktop\Comunicado-2-1.jpg"/>
          <p:cNvPicPr>
            <a:picLocks noChangeAspect="1" noChangeArrowheads="1"/>
          </p:cNvPicPr>
          <p:nvPr/>
        </p:nvPicPr>
        <p:blipFill>
          <a:blip r:embed="rId3"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Grp="1" noChangeAspect="1" noChangeArrowheads="1"/>
          </p:cNvPicPr>
          <p:nvPr>
            <p:ph idx="1"/>
          </p:nvPr>
        </p:nvPicPr>
        <p:blipFill>
          <a:blip r:embed="rId3" cstate="print"/>
          <a:srcRect/>
          <a:stretch>
            <a:fillRect/>
          </a:stretch>
        </p:blipFill>
        <p:spPr bwMode="auto">
          <a:xfrm>
            <a:off x="0" y="1844824"/>
            <a:ext cx="5343203" cy="1728192"/>
          </a:xfrm>
          <a:prstGeom prst="rect">
            <a:avLst/>
          </a:prstGeom>
          <a:noFill/>
          <a:ln w="9525">
            <a:noFill/>
            <a:miter lim="800000"/>
            <a:headEnd/>
            <a:tailEnd/>
          </a:ln>
        </p:spPr>
      </p:pic>
      <p:sp>
        <p:nvSpPr>
          <p:cNvPr id="9" name="8 Rectángulo"/>
          <p:cNvSpPr/>
          <p:nvPr/>
        </p:nvSpPr>
        <p:spPr>
          <a:xfrm>
            <a:off x="5436096" y="1844824"/>
            <a:ext cx="3456384" cy="160043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ctr">
              <a:spcBef>
                <a:spcPts val="0"/>
              </a:spcBef>
              <a:spcAft>
                <a:spcPts val="0"/>
              </a:spcAft>
            </a:pPr>
            <a:endParaRPr lang="es-MX" sz="2000" b="1" dirty="0" smtClean="0">
              <a:latin typeface="Cambria" pitchFamily="18" charset="0"/>
            </a:endParaRPr>
          </a:p>
          <a:p>
            <a:pPr lvl="0" algn="ctr">
              <a:spcBef>
                <a:spcPts val="0"/>
              </a:spcBef>
              <a:spcAft>
                <a:spcPts val="0"/>
              </a:spcAft>
            </a:pPr>
            <a:r>
              <a:rPr lang="es-MX" sz="2000" b="1" dirty="0" smtClean="0">
                <a:latin typeface="Cambria" pitchFamily="18" charset="0"/>
              </a:rPr>
              <a:t>Selección I5 y remoción colorantes </a:t>
            </a:r>
            <a:r>
              <a:rPr lang="es-MX" sz="2000" dirty="0" smtClean="0">
                <a:latin typeface="Cambria" pitchFamily="18" charset="0"/>
              </a:rPr>
              <a:t>hasta 75.5% (Moncayo, 2010).</a:t>
            </a:r>
          </a:p>
          <a:p>
            <a:pPr lvl="0">
              <a:spcBef>
                <a:spcPts val="0"/>
              </a:spcBef>
              <a:spcAft>
                <a:spcPts val="0"/>
              </a:spcAft>
            </a:pPr>
            <a:endParaRPr lang="es-MX" dirty="0" smtClean="0">
              <a:latin typeface="Cambria" pitchFamily="18" charset="0"/>
            </a:endParaRPr>
          </a:p>
        </p:txBody>
      </p:sp>
      <p:sp>
        <p:nvSpPr>
          <p:cNvPr id="11" name="10 Rectángulo"/>
          <p:cNvSpPr/>
          <p:nvPr/>
        </p:nvSpPr>
        <p:spPr>
          <a:xfrm>
            <a:off x="179512" y="4437112"/>
            <a:ext cx="5580112"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spcBef>
                <a:spcPts val="0"/>
              </a:spcBef>
              <a:spcAft>
                <a:spcPts val="0"/>
              </a:spcAft>
            </a:pPr>
            <a:r>
              <a:rPr lang="es-ES" sz="2000" b="1" dirty="0" smtClean="0">
                <a:latin typeface="Cambria" pitchFamily="18" charset="0"/>
              </a:rPr>
              <a:t>Fenol </a:t>
            </a:r>
            <a:r>
              <a:rPr lang="es-ES" sz="2000" dirty="0" smtClean="0">
                <a:latin typeface="Cambria" pitchFamily="18" charset="0"/>
              </a:rPr>
              <a:t>100 mg.L</a:t>
            </a:r>
            <a:r>
              <a:rPr lang="es-ES" sz="2000" baseline="30000" dirty="0" smtClean="0">
                <a:latin typeface="Cambria" pitchFamily="18" charset="0"/>
              </a:rPr>
              <a:t>-1 </a:t>
            </a:r>
            <a:r>
              <a:rPr lang="es-ES" sz="2000" dirty="0" smtClean="0">
                <a:latin typeface="Cambria" pitchFamily="18" charset="0"/>
              </a:rPr>
              <a:t>(Montenegro, 2010).</a:t>
            </a:r>
          </a:p>
          <a:p>
            <a:pPr>
              <a:spcBef>
                <a:spcPts val="0"/>
              </a:spcBef>
              <a:spcAft>
                <a:spcPts val="0"/>
              </a:spcAft>
            </a:pPr>
            <a:r>
              <a:rPr lang="es-ES" sz="2000" b="1" dirty="0" smtClean="0">
                <a:latin typeface="Cambria" pitchFamily="18" charset="0"/>
              </a:rPr>
              <a:t>Cr </a:t>
            </a:r>
            <a:r>
              <a:rPr lang="es-ES" sz="2000" dirty="0" smtClean="0">
                <a:latin typeface="Cambria" pitchFamily="18" charset="0"/>
              </a:rPr>
              <a:t>70% (Guevara, 2010).</a:t>
            </a:r>
          </a:p>
          <a:p>
            <a:pPr lvl="0">
              <a:spcBef>
                <a:spcPts val="0"/>
              </a:spcBef>
              <a:spcAft>
                <a:spcPts val="0"/>
              </a:spcAft>
            </a:pPr>
            <a:r>
              <a:rPr lang="es-ES" sz="2000" b="1" dirty="0" smtClean="0">
                <a:latin typeface="Cambria" pitchFamily="18" charset="0"/>
              </a:rPr>
              <a:t>Zinc </a:t>
            </a:r>
            <a:r>
              <a:rPr lang="es-ES" sz="2000" dirty="0" smtClean="0">
                <a:latin typeface="Cambria" pitchFamily="18" charset="0"/>
              </a:rPr>
              <a:t>23.6% (García, 2011).</a:t>
            </a:r>
          </a:p>
          <a:p>
            <a:pPr>
              <a:spcBef>
                <a:spcPts val="0"/>
              </a:spcBef>
              <a:spcAft>
                <a:spcPts val="0"/>
              </a:spcAft>
            </a:pPr>
            <a:r>
              <a:rPr lang="es-ES" sz="2000" b="1" dirty="0" smtClean="0">
                <a:latin typeface="Cambria" pitchFamily="18" charset="0"/>
              </a:rPr>
              <a:t>Tensoactivos aniónicos  </a:t>
            </a:r>
            <a:r>
              <a:rPr lang="es-ES" sz="2000" dirty="0" smtClean="0">
                <a:latin typeface="Cambria" pitchFamily="18" charset="0"/>
              </a:rPr>
              <a:t>94% (Paladines, 2011).</a:t>
            </a:r>
          </a:p>
        </p:txBody>
      </p:sp>
      <p:pic>
        <p:nvPicPr>
          <p:cNvPr id="83970" name="Picture 2"/>
          <p:cNvPicPr>
            <a:picLocks noChangeAspect="1" noChangeArrowheads="1"/>
          </p:cNvPicPr>
          <p:nvPr/>
        </p:nvPicPr>
        <p:blipFill>
          <a:blip r:embed="rId4" cstate="print"/>
          <a:srcRect b="13094"/>
          <a:stretch>
            <a:fillRect/>
          </a:stretch>
        </p:blipFill>
        <p:spPr bwMode="auto">
          <a:xfrm>
            <a:off x="5652120" y="3861048"/>
            <a:ext cx="2808312" cy="1944216"/>
          </a:xfrm>
          <a:prstGeom prst="rect">
            <a:avLst/>
          </a:prstGeom>
          <a:noFill/>
          <a:ln w="9525">
            <a:noFill/>
            <a:miter lim="800000"/>
            <a:headEnd/>
            <a:tailEnd/>
          </a:ln>
        </p:spPr>
      </p:pic>
      <p:sp>
        <p:nvSpPr>
          <p:cNvPr id="12" name="11 Rectángulo"/>
          <p:cNvSpPr/>
          <p:nvPr/>
        </p:nvSpPr>
        <p:spPr>
          <a:xfrm>
            <a:off x="6588224" y="5517232"/>
            <a:ext cx="1830116" cy="276999"/>
          </a:xfrm>
          <a:prstGeom prst="rect">
            <a:avLst/>
          </a:prstGeom>
        </p:spPr>
        <p:txBody>
          <a:bodyPr wrap="square">
            <a:spAutoFit/>
          </a:bodyPr>
          <a:lstStyle/>
          <a:p>
            <a:pPr algn="r"/>
            <a:r>
              <a:rPr lang="es-MX" sz="1200" dirty="0" smtClean="0">
                <a:solidFill>
                  <a:schemeClr val="bg1"/>
                </a:solidFill>
                <a:latin typeface="Cambria" pitchFamily="18" charset="0"/>
              </a:rPr>
              <a:t>(García, 2011).</a:t>
            </a:r>
            <a:endParaRPr lang="es-MX" sz="1200" dirty="0">
              <a:solidFill>
                <a:schemeClr val="bg1"/>
              </a:solidFill>
            </a:endParaRPr>
          </a:p>
        </p:txBody>
      </p:sp>
      <p:sp>
        <p:nvSpPr>
          <p:cNvPr id="13" name="12 Rectángulo"/>
          <p:cNvSpPr/>
          <p:nvPr/>
        </p:nvSpPr>
        <p:spPr>
          <a:xfrm>
            <a:off x="3491880" y="3284984"/>
            <a:ext cx="1830116" cy="276999"/>
          </a:xfrm>
          <a:prstGeom prst="rect">
            <a:avLst/>
          </a:prstGeom>
        </p:spPr>
        <p:txBody>
          <a:bodyPr wrap="square">
            <a:spAutoFit/>
          </a:bodyPr>
          <a:lstStyle/>
          <a:p>
            <a:pPr algn="r"/>
            <a:r>
              <a:rPr lang="es-MX" sz="1200" dirty="0" smtClean="0">
                <a:solidFill>
                  <a:schemeClr val="bg1"/>
                </a:solidFill>
                <a:latin typeface="Cambria" pitchFamily="18" charset="0"/>
              </a:rPr>
              <a:t>(Moncayo, 2010).</a:t>
            </a:r>
            <a:endParaRPr lang="es-MX" sz="1200" dirty="0">
              <a:solidFill>
                <a:schemeClr val="bg1"/>
              </a:solidFill>
            </a:endParaRPr>
          </a:p>
        </p:txBody>
      </p:sp>
      <p:sp>
        <p:nvSpPr>
          <p:cNvPr id="19" name="1 Título"/>
          <p:cNvSpPr>
            <a:spLocks noGrp="1"/>
          </p:cNvSpPr>
          <p:nvPr>
            <p:ph type="title"/>
          </p:nvPr>
        </p:nvSpPr>
        <p:spPr>
          <a:xfrm>
            <a:off x="0" y="332656"/>
            <a:ext cx="8229600" cy="1143000"/>
          </a:xfrm>
        </p:spPr>
        <p:txBody>
          <a:bodyPr/>
          <a:lstStyle/>
          <a:p>
            <a:pPr algn="l"/>
            <a:r>
              <a:rPr lang="es-MX" sz="3800" i="0" dirty="0" smtClean="0">
                <a:solidFill>
                  <a:schemeClr val="tx1"/>
                </a:solidFill>
                <a:latin typeface="Cambria" pitchFamily="18" charset="0"/>
              </a:rPr>
              <a:t> ANTECEDENTES</a:t>
            </a:r>
            <a:endParaRPr lang="es-MX" sz="3800" i="0" dirty="0">
              <a:solidFill>
                <a:schemeClr val="tx1"/>
              </a:solidFill>
              <a:latin typeface="Cambria" pitchFamily="18" charset="0"/>
            </a:endParaRPr>
          </a:p>
        </p:txBody>
      </p:sp>
      <p:pic>
        <p:nvPicPr>
          <p:cNvPr id="10"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504838" y="316444"/>
            <a:ext cx="8010996" cy="103140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latin typeface="Cambria" pitchFamily="18" charset="0"/>
              </a:rPr>
              <a:t>ANTECEDENTES</a:t>
            </a:r>
            <a:endParaRPr lang="es-MX" sz="3000" b="1" kern="1200" dirty="0">
              <a:latin typeface="Cambria" pitchFamily="18" charset="0"/>
            </a:endParaRPr>
          </a:p>
        </p:txBody>
      </p:sp>
      <p:sp>
        <p:nvSpPr>
          <p:cNvPr id="8" name="7 Rectángulo"/>
          <p:cNvSpPr/>
          <p:nvPr/>
        </p:nvSpPr>
        <p:spPr>
          <a:xfrm>
            <a:off x="251520" y="4509120"/>
            <a:ext cx="5184576"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spcBef>
                <a:spcPts val="0"/>
              </a:spcBef>
              <a:spcAft>
                <a:spcPts val="0"/>
              </a:spcAft>
              <a:buNone/>
            </a:pPr>
            <a:r>
              <a:rPr lang="es-ES" sz="2000" b="1" dirty="0" smtClean="0">
                <a:latin typeface="Cambria" pitchFamily="18" charset="0"/>
              </a:rPr>
              <a:t>Planta piloto </a:t>
            </a:r>
            <a:r>
              <a:rPr lang="es-ES" sz="2000" dirty="0" smtClean="0">
                <a:latin typeface="Cambria" pitchFamily="18" charset="0"/>
              </a:rPr>
              <a:t>(Muñoz, 2011).</a:t>
            </a:r>
          </a:p>
          <a:p>
            <a:pPr lvl="0">
              <a:spcBef>
                <a:spcPts val="0"/>
              </a:spcBef>
              <a:spcAft>
                <a:spcPts val="0"/>
              </a:spcAft>
              <a:buNone/>
            </a:pPr>
            <a:r>
              <a:rPr lang="es-ES" sz="2000" dirty="0" smtClean="0">
                <a:latin typeface="Cambria" pitchFamily="18" charset="0"/>
              </a:rPr>
              <a:t> </a:t>
            </a:r>
            <a:r>
              <a:rPr lang="es-ES" sz="2000" b="1" dirty="0" smtClean="0">
                <a:latin typeface="Cambria" pitchFamily="18" charset="0"/>
              </a:rPr>
              <a:t>Condiciones aerobias </a:t>
            </a:r>
            <a:r>
              <a:rPr lang="es-ES" sz="2000" dirty="0" smtClean="0">
                <a:latin typeface="Cambria" pitchFamily="18" charset="0"/>
              </a:rPr>
              <a:t>(Rivadeneyra, 2013).</a:t>
            </a:r>
            <a:endParaRPr lang="es-MX" sz="2000" dirty="0" smtClean="0">
              <a:latin typeface="Cambria" pitchFamily="18" charset="0"/>
            </a:endParaRPr>
          </a:p>
        </p:txBody>
      </p:sp>
      <p:pic>
        <p:nvPicPr>
          <p:cNvPr id="99330" name="Picture 2"/>
          <p:cNvPicPr>
            <a:picLocks noChangeAspect="1" noChangeArrowheads="1"/>
          </p:cNvPicPr>
          <p:nvPr/>
        </p:nvPicPr>
        <p:blipFill>
          <a:blip r:embed="rId3" cstate="print"/>
          <a:srcRect/>
          <a:stretch>
            <a:fillRect/>
          </a:stretch>
        </p:blipFill>
        <p:spPr bwMode="auto">
          <a:xfrm>
            <a:off x="395536" y="1916832"/>
            <a:ext cx="4860540" cy="2520280"/>
          </a:xfrm>
          <a:prstGeom prst="rect">
            <a:avLst/>
          </a:prstGeom>
          <a:noFill/>
          <a:ln w="9525">
            <a:noFill/>
            <a:miter lim="800000"/>
            <a:headEnd/>
            <a:tailEnd/>
          </a:ln>
        </p:spPr>
      </p:pic>
      <p:sp>
        <p:nvSpPr>
          <p:cNvPr id="11" name="10 Rectángulo"/>
          <p:cNvSpPr/>
          <p:nvPr/>
        </p:nvSpPr>
        <p:spPr>
          <a:xfrm>
            <a:off x="3347864" y="4077072"/>
            <a:ext cx="1830116" cy="276999"/>
          </a:xfrm>
          <a:prstGeom prst="rect">
            <a:avLst/>
          </a:prstGeom>
        </p:spPr>
        <p:txBody>
          <a:bodyPr wrap="square">
            <a:spAutoFit/>
          </a:bodyPr>
          <a:lstStyle/>
          <a:p>
            <a:pPr algn="r"/>
            <a:r>
              <a:rPr lang="es-MX" sz="1200" dirty="0" smtClean="0">
                <a:solidFill>
                  <a:schemeClr val="bg1"/>
                </a:solidFill>
                <a:latin typeface="Cambria" pitchFamily="18" charset="0"/>
              </a:rPr>
              <a:t>(Muñoz, 2011).</a:t>
            </a:r>
            <a:endParaRPr lang="es-MX" sz="1200" dirty="0">
              <a:solidFill>
                <a:schemeClr val="bg1"/>
              </a:solidFill>
            </a:endParaRPr>
          </a:p>
        </p:txBody>
      </p:sp>
      <p:pic>
        <p:nvPicPr>
          <p:cNvPr id="99332" name="Picture 4" descr="http://1.bp.blogspot.com/-suKiyXUvLUo/UI_zlB8YHDI/AAAAAAAABN4/mhaa83o-Oeg/s320/interrogation.png"/>
          <p:cNvPicPr>
            <a:picLocks noChangeAspect="1" noChangeArrowheads="1"/>
          </p:cNvPicPr>
          <p:nvPr/>
        </p:nvPicPr>
        <p:blipFill>
          <a:blip r:embed="rId4" cstate="print"/>
          <a:srcRect/>
          <a:stretch>
            <a:fillRect/>
          </a:stretch>
        </p:blipFill>
        <p:spPr bwMode="auto">
          <a:xfrm>
            <a:off x="5796136" y="1772816"/>
            <a:ext cx="2880320" cy="3504573"/>
          </a:xfrm>
          <a:prstGeom prst="rect">
            <a:avLst/>
          </a:prstGeom>
          <a:noFill/>
        </p:spPr>
      </p:pic>
      <p:sp>
        <p:nvSpPr>
          <p:cNvPr id="9" name="1 Título"/>
          <p:cNvSpPr>
            <a:spLocks noGrp="1"/>
          </p:cNvSpPr>
          <p:nvPr>
            <p:ph type="title"/>
          </p:nvPr>
        </p:nvSpPr>
        <p:spPr>
          <a:xfrm>
            <a:off x="0" y="332656"/>
            <a:ext cx="8229600" cy="1143000"/>
          </a:xfrm>
        </p:spPr>
        <p:txBody>
          <a:bodyPr/>
          <a:lstStyle/>
          <a:p>
            <a:pPr algn="l"/>
            <a:r>
              <a:rPr lang="es-MX" sz="3800" i="0" dirty="0" smtClean="0">
                <a:solidFill>
                  <a:schemeClr val="tx1"/>
                </a:solidFill>
                <a:latin typeface="Cambria" pitchFamily="18" charset="0"/>
              </a:rPr>
              <a:t> ANTECEDENTES</a:t>
            </a:r>
            <a:endParaRPr lang="es-MX" sz="3800" i="0" dirty="0">
              <a:solidFill>
                <a:schemeClr val="tx1"/>
              </a:solidFill>
              <a:latin typeface="Cambria" pitchFamily="18" charset="0"/>
            </a:endParaRPr>
          </a:p>
        </p:txBody>
      </p:sp>
      <p:pic>
        <p:nvPicPr>
          <p:cNvPr id="10"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box(in)">
                                      <p:cBhvr>
                                        <p:cTn id="7"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1520" y="1077243"/>
            <a:ext cx="8640960" cy="3034677"/>
          </a:xfrm>
          <a:prstGeom prst="rect">
            <a:avLst/>
          </a:prstGeom>
          <a:noFill/>
          <a:ln w="2857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844550">
              <a:lnSpc>
                <a:spcPct val="90000"/>
              </a:lnSpc>
              <a:spcBef>
                <a:spcPts val="1200"/>
              </a:spcBef>
              <a:spcAft>
                <a:spcPts val="1200"/>
              </a:spcAft>
            </a:pPr>
            <a:endParaRPr lang="es-ES" sz="2800" dirty="0" smtClean="0">
              <a:latin typeface="Cambria" pitchFamily="18" charset="0"/>
            </a:endParaRPr>
          </a:p>
          <a:p>
            <a:pPr lvl="0" algn="just" defTabSz="844550">
              <a:lnSpc>
                <a:spcPct val="90000"/>
              </a:lnSpc>
              <a:spcBef>
                <a:spcPts val="1200"/>
              </a:spcBef>
              <a:spcAft>
                <a:spcPts val="1200"/>
              </a:spcAft>
            </a:pPr>
            <a:r>
              <a:rPr lang="es-MX" sz="2800" dirty="0" smtClean="0">
                <a:latin typeface="Cambria" pitchFamily="18" charset="0"/>
              </a:rPr>
              <a:t>Comparar los microorganismos presentes en el inóculo I5-ESPE antes y después del tratamiento de aguas residuales textiles en condiciones aerobias, mediante pruebas morfológicas y bioquímicas. </a:t>
            </a:r>
            <a:endParaRPr lang="es-ES" sz="2800" dirty="0" smtClean="0">
              <a:latin typeface="Cambria" pitchFamily="18" charset="0"/>
            </a:endParaRPr>
          </a:p>
          <a:p>
            <a:pPr lvl="0" algn="just" defTabSz="844550">
              <a:lnSpc>
                <a:spcPct val="90000"/>
              </a:lnSpc>
              <a:spcBef>
                <a:spcPts val="1200"/>
              </a:spcBef>
              <a:spcAft>
                <a:spcPts val="1200"/>
              </a:spcAft>
            </a:pPr>
            <a:endParaRPr lang="es-ES" sz="2800" dirty="0">
              <a:latin typeface="Cambria" pitchFamily="18" charset="0"/>
            </a:endParaRPr>
          </a:p>
        </p:txBody>
      </p:sp>
      <p:pic>
        <p:nvPicPr>
          <p:cNvPr id="4" name="Picture 2"/>
          <p:cNvPicPr>
            <a:picLocks noChangeAspect="1" noChangeArrowheads="1"/>
          </p:cNvPicPr>
          <p:nvPr/>
        </p:nvPicPr>
        <p:blipFill>
          <a:blip r:embed="rId3" cstate="print"/>
          <a:srcRect l="1840" t="7500" r="2923" b="70844"/>
          <a:stretch>
            <a:fillRect/>
          </a:stretch>
        </p:blipFill>
        <p:spPr bwMode="auto">
          <a:xfrm>
            <a:off x="0" y="4221088"/>
            <a:ext cx="9144000" cy="1516547"/>
          </a:xfrm>
          <a:prstGeom prst="rect">
            <a:avLst/>
          </a:prstGeom>
          <a:noFill/>
          <a:ln w="9525">
            <a:noFill/>
            <a:miter lim="800000"/>
            <a:headEnd/>
            <a:tailEnd/>
          </a:ln>
        </p:spPr>
      </p:pic>
      <p:sp>
        <p:nvSpPr>
          <p:cNvPr id="5" name="1 Título"/>
          <p:cNvSpPr>
            <a:spLocks noGrp="1"/>
          </p:cNvSpPr>
          <p:nvPr>
            <p:ph type="title"/>
          </p:nvPr>
        </p:nvSpPr>
        <p:spPr>
          <a:xfrm>
            <a:off x="0" y="260648"/>
            <a:ext cx="8229600" cy="1143000"/>
          </a:xfrm>
        </p:spPr>
        <p:txBody>
          <a:bodyPr/>
          <a:lstStyle/>
          <a:p>
            <a:pPr algn="l"/>
            <a:r>
              <a:rPr lang="es-MX" sz="3800" i="0" dirty="0" smtClean="0">
                <a:solidFill>
                  <a:schemeClr val="tx1"/>
                </a:solidFill>
                <a:latin typeface="Cambria" pitchFamily="18" charset="0"/>
              </a:rPr>
              <a:t>  OBJETIVO GENERAL</a:t>
            </a:r>
            <a:endParaRPr lang="es-MX" sz="3800" i="0" dirty="0">
              <a:solidFill>
                <a:schemeClr val="tx1"/>
              </a:solidFill>
              <a:latin typeface="Cambria" pitchFamily="18" charset="0"/>
            </a:endParaRPr>
          </a:p>
        </p:txBody>
      </p:sp>
      <p:pic>
        <p:nvPicPr>
          <p:cNvPr id="6" name="Picture 1" descr="C:\Users\XAVIER\Desktop\Comunicado-2-1.jpg"/>
          <p:cNvPicPr>
            <a:picLocks noChangeAspect="1" noChangeArrowheads="1"/>
          </p:cNvPicPr>
          <p:nvPr/>
        </p:nvPicPr>
        <p:blipFill>
          <a:blip r:embed="rId4"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79512" y="1340768"/>
            <a:ext cx="8640960" cy="3801041"/>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defTabSz="844550">
              <a:lnSpc>
                <a:spcPct val="90000"/>
              </a:lnSpc>
              <a:spcBef>
                <a:spcPts val="0"/>
              </a:spcBef>
              <a:spcAft>
                <a:spcPts val="600"/>
              </a:spcAft>
              <a:buClr>
                <a:srgbClr val="00CC99"/>
              </a:buClr>
              <a:buFont typeface="Wingdings" pitchFamily="2" charset="2"/>
              <a:buChar char="ü"/>
            </a:pPr>
            <a:endParaRPr lang="es-MX" sz="2400" dirty="0" smtClean="0">
              <a:latin typeface="Cambria" pitchFamily="18" charset="0"/>
            </a:endParaRP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Activar el inóculo I5 original y el inóculo obtenido luego del </a:t>
            </a:r>
            <a:r>
              <a:rPr lang="es-MX" sz="2400" dirty="0" err="1" smtClean="0">
                <a:latin typeface="Cambria" pitchFamily="18" charset="0"/>
              </a:rPr>
              <a:t>TART</a:t>
            </a:r>
            <a:r>
              <a:rPr lang="es-MX" sz="2400" dirty="0" smtClean="0">
                <a:latin typeface="Cambria" pitchFamily="18" charset="0"/>
              </a:rPr>
              <a:t> en condiciones aerobias.</a:t>
            </a: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Aislar las colonias aerobias </a:t>
            </a:r>
            <a:r>
              <a:rPr lang="es-MX" sz="2400" dirty="0" err="1" smtClean="0">
                <a:latin typeface="Cambria" pitchFamily="18" charset="0"/>
              </a:rPr>
              <a:t>mesófilas</a:t>
            </a:r>
            <a:r>
              <a:rPr lang="es-MX" sz="2400" dirty="0" smtClean="0">
                <a:latin typeface="Cambria" pitchFamily="18" charset="0"/>
              </a:rPr>
              <a:t> con 48 horas de incubación o 7 días, hasta cultivos puros. </a:t>
            </a: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Determinar las características del cultivo: morfología, color y tinción.</a:t>
            </a: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Identificar los cultivos puros mediante pruebas bioquímicas en base a claves bibliográficas.   </a:t>
            </a:r>
          </a:p>
          <a:p>
            <a:pPr lvl="0" indent="457200" algn="just" defTabSz="844550">
              <a:lnSpc>
                <a:spcPct val="90000"/>
              </a:lnSpc>
              <a:spcBef>
                <a:spcPts val="0"/>
              </a:spcBef>
              <a:spcAft>
                <a:spcPts val="600"/>
              </a:spcAft>
              <a:buClr>
                <a:schemeClr val="accent6"/>
              </a:buClr>
              <a:buFont typeface="Wingdings" pitchFamily="2" charset="2"/>
              <a:buChar char="ü"/>
            </a:pPr>
            <a:r>
              <a:rPr lang="es-MX" sz="2400" dirty="0" smtClean="0">
                <a:latin typeface="Cambria" pitchFamily="18" charset="0"/>
              </a:rPr>
              <a:t>Comparar los microorganismos.</a:t>
            </a:r>
            <a:endParaRPr lang="es-ES" sz="2400" dirty="0" smtClean="0">
              <a:latin typeface="Cambria" pitchFamily="18" charset="0"/>
            </a:endParaRPr>
          </a:p>
        </p:txBody>
      </p:sp>
      <p:sp>
        <p:nvSpPr>
          <p:cNvPr id="4" name="1 Título"/>
          <p:cNvSpPr>
            <a:spLocks noGrp="1"/>
          </p:cNvSpPr>
          <p:nvPr>
            <p:ph type="title"/>
          </p:nvPr>
        </p:nvSpPr>
        <p:spPr>
          <a:xfrm>
            <a:off x="0" y="260648"/>
            <a:ext cx="8229600" cy="1143000"/>
          </a:xfrm>
        </p:spPr>
        <p:txBody>
          <a:bodyPr/>
          <a:lstStyle/>
          <a:p>
            <a:pPr algn="l"/>
            <a:r>
              <a:rPr lang="es-MX" sz="3800" i="0" dirty="0" smtClean="0">
                <a:solidFill>
                  <a:schemeClr val="tx1"/>
                </a:solidFill>
                <a:latin typeface="Cambria" pitchFamily="18" charset="0"/>
              </a:rPr>
              <a:t>  OBJETIVOS ESPECÍFICOS</a:t>
            </a:r>
            <a:endParaRPr lang="es-MX" sz="3800" i="0" dirty="0">
              <a:solidFill>
                <a:schemeClr val="tx1"/>
              </a:solidFill>
              <a:latin typeface="Cambria" pitchFamily="18" charset="0"/>
            </a:endParaRPr>
          </a:p>
        </p:txBody>
      </p:sp>
      <p:pic>
        <p:nvPicPr>
          <p:cNvPr id="5" name="Picture 1" descr="C:\Users\XAVIER\Desktop\Comunicado-2-1.jpg"/>
          <p:cNvPicPr>
            <a:picLocks noChangeAspect="1" noChangeArrowheads="1"/>
          </p:cNvPicPr>
          <p:nvPr/>
        </p:nvPicPr>
        <p:blipFill>
          <a:blip r:embed="rId3"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5">
                                            <p:txEl>
                                              <p:pRg st="2" end="2"/>
                                            </p:txEl>
                                          </p:spTgt>
                                        </p:tgtEl>
                                        <p:attrNameLst>
                                          <p:attrName>style.visibility</p:attrName>
                                        </p:attrNameLst>
                                      </p:cBhvr>
                                      <p:to>
                                        <p:strVal val="visible"/>
                                      </p:to>
                                    </p:set>
                                    <p:animEffect transition="in" filter="wipe(down)">
                                      <p:cBhvr>
                                        <p:cTn id="7" dur="500"/>
                                        <p:tgtEl>
                                          <p:spTgt spid="215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05">
                                            <p:txEl>
                                              <p:pRg st="3" end="3"/>
                                            </p:txEl>
                                          </p:spTgt>
                                        </p:tgtEl>
                                        <p:attrNameLst>
                                          <p:attrName>style.visibility</p:attrName>
                                        </p:attrNameLst>
                                      </p:cBhvr>
                                      <p:to>
                                        <p:strVal val="visible"/>
                                      </p:to>
                                    </p:set>
                                    <p:animEffect transition="in" filter="wipe(down)">
                                      <p:cBhvr>
                                        <p:cTn id="12" dur="500"/>
                                        <p:tgtEl>
                                          <p:spTgt spid="2150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505">
                                            <p:txEl>
                                              <p:pRg st="4" end="4"/>
                                            </p:txEl>
                                          </p:spTgt>
                                        </p:tgtEl>
                                        <p:attrNameLst>
                                          <p:attrName>style.visibility</p:attrName>
                                        </p:attrNameLst>
                                      </p:cBhvr>
                                      <p:to>
                                        <p:strVal val="visible"/>
                                      </p:to>
                                    </p:set>
                                    <p:animEffect transition="in" filter="wipe(down)">
                                      <p:cBhvr>
                                        <p:cTn id="17" dur="500"/>
                                        <p:tgtEl>
                                          <p:spTgt spid="215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505">
                                            <p:txEl>
                                              <p:pRg st="5" end="5"/>
                                            </p:txEl>
                                          </p:spTgt>
                                        </p:tgtEl>
                                        <p:attrNameLst>
                                          <p:attrName>style.visibility</p:attrName>
                                        </p:attrNameLst>
                                      </p:cBhvr>
                                      <p:to>
                                        <p:strVal val="visible"/>
                                      </p:to>
                                    </p:set>
                                    <p:animEffect transition="in" filter="wipe(down)">
                                      <p:cBhvr>
                                        <p:cTn id="22" dur="500"/>
                                        <p:tgtEl>
                                          <p:spTgt spid="215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MX" dirty="0" smtClean="0">
                <a:solidFill>
                  <a:schemeClr val="tx1"/>
                </a:solidFill>
                <a:latin typeface="Cambria" pitchFamily="18" charset="0"/>
              </a:rPr>
              <a:t>     </a:t>
            </a:r>
            <a:endParaRPr lang="es-MX" dirty="0">
              <a:solidFill>
                <a:schemeClr val="tx1"/>
              </a:solidFill>
            </a:endParaRPr>
          </a:p>
        </p:txBody>
      </p:sp>
      <p:sp>
        <p:nvSpPr>
          <p:cNvPr id="4" name="Rectangle 1"/>
          <p:cNvSpPr>
            <a:spLocks noChangeArrowheads="1"/>
          </p:cNvSpPr>
          <p:nvPr/>
        </p:nvSpPr>
        <p:spPr bwMode="auto">
          <a:xfrm>
            <a:off x="899592" y="961679"/>
            <a:ext cx="7488832" cy="3422475"/>
          </a:xfrm>
          <a:prstGeom prst="rect">
            <a:avLst/>
          </a:prstGeom>
          <a:noFill/>
          <a:ln w="2857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844550">
              <a:lnSpc>
                <a:spcPct val="90000"/>
              </a:lnSpc>
              <a:spcBef>
                <a:spcPts val="1200"/>
              </a:spcBef>
              <a:spcAft>
                <a:spcPts val="1200"/>
              </a:spcAft>
            </a:pPr>
            <a:endParaRPr lang="es-MX" sz="2800" dirty="0" smtClean="0">
              <a:latin typeface="Cambria" pitchFamily="18" charset="0"/>
            </a:endParaRPr>
          </a:p>
          <a:p>
            <a:pPr lvl="0" algn="just" defTabSz="844550">
              <a:lnSpc>
                <a:spcPct val="90000"/>
              </a:lnSpc>
              <a:spcBef>
                <a:spcPts val="1200"/>
              </a:spcBef>
              <a:spcAft>
                <a:spcPts val="1200"/>
              </a:spcAft>
            </a:pPr>
            <a:r>
              <a:rPr lang="es-MX" sz="2800" dirty="0" smtClean="0">
                <a:latin typeface="Cambria" pitchFamily="18" charset="0"/>
              </a:rPr>
              <a:t>Existe diferencia significativa entre los microorganismos presentes en el inóculo         I5-ESPE antes y después del tratamiento de aguas residuales textiles en condiciones aerobias.</a:t>
            </a:r>
          </a:p>
          <a:p>
            <a:pPr lvl="0" algn="just" defTabSz="844550">
              <a:lnSpc>
                <a:spcPct val="90000"/>
              </a:lnSpc>
              <a:spcBef>
                <a:spcPts val="1200"/>
              </a:spcBef>
              <a:spcAft>
                <a:spcPts val="1200"/>
              </a:spcAft>
            </a:pPr>
            <a:endParaRPr lang="es-ES" sz="2800" dirty="0">
              <a:latin typeface="Cambria" pitchFamily="18" charset="0"/>
            </a:endParaRPr>
          </a:p>
        </p:txBody>
      </p:sp>
      <p:sp>
        <p:nvSpPr>
          <p:cNvPr id="6" name="1 Título"/>
          <p:cNvSpPr>
            <a:spLocks noGrp="1"/>
          </p:cNvSpPr>
          <p:nvPr>
            <p:ph type="title"/>
          </p:nvPr>
        </p:nvSpPr>
        <p:spPr>
          <a:xfrm>
            <a:off x="0" y="260648"/>
            <a:ext cx="8229600" cy="1143000"/>
          </a:xfrm>
        </p:spPr>
        <p:txBody>
          <a:bodyPr/>
          <a:lstStyle/>
          <a:p>
            <a:pPr algn="l"/>
            <a:r>
              <a:rPr lang="es-MX" sz="3800" i="0" dirty="0" smtClean="0">
                <a:solidFill>
                  <a:schemeClr val="tx1"/>
                </a:solidFill>
                <a:latin typeface="Cambria" pitchFamily="18" charset="0"/>
              </a:rPr>
              <a:t>HIPÓTESIS DE INVESTIGACIÓN</a:t>
            </a:r>
            <a:endParaRPr lang="es-MX" sz="3800" i="0" dirty="0">
              <a:solidFill>
                <a:schemeClr val="tx1"/>
              </a:solidFill>
              <a:latin typeface="Cambria" pitchFamily="18" charset="0"/>
            </a:endParaRPr>
          </a:p>
        </p:txBody>
      </p:sp>
      <p:pic>
        <p:nvPicPr>
          <p:cNvPr id="7" name="Picture 2"/>
          <p:cNvPicPr>
            <a:picLocks noChangeAspect="1" noChangeArrowheads="1"/>
          </p:cNvPicPr>
          <p:nvPr/>
        </p:nvPicPr>
        <p:blipFill>
          <a:blip r:embed="rId2" cstate="print"/>
          <a:srcRect l="1840" t="7500" r="2923" b="70844"/>
          <a:stretch>
            <a:fillRect/>
          </a:stretch>
        </p:blipFill>
        <p:spPr bwMode="auto">
          <a:xfrm>
            <a:off x="0" y="4221088"/>
            <a:ext cx="9144000" cy="1516547"/>
          </a:xfrm>
          <a:prstGeom prst="rect">
            <a:avLst/>
          </a:prstGeom>
          <a:noFill/>
          <a:ln w="9525">
            <a:noFill/>
            <a:miter lim="800000"/>
            <a:headEnd/>
            <a:tailEnd/>
          </a:ln>
        </p:spPr>
      </p:pic>
      <p:pic>
        <p:nvPicPr>
          <p:cNvPr id="8" name="Picture 1" descr="C:\Users\XAVIER\Desktop\Comunicado-2-1.jpg"/>
          <p:cNvPicPr>
            <a:picLocks noChangeAspect="1" noChangeArrowheads="1"/>
          </p:cNvPicPr>
          <p:nvPr/>
        </p:nvPicPr>
        <p:blipFill>
          <a:blip r:embed="rId3"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708920"/>
            <a:ext cx="9144000" cy="1143000"/>
          </a:xfrm>
        </p:spPr>
        <p:txBody>
          <a:bodyPr/>
          <a:lstStyle/>
          <a:p>
            <a:pPr algn="l"/>
            <a:r>
              <a:rPr lang="es-MX" sz="3800" i="0" dirty="0" smtClean="0">
                <a:solidFill>
                  <a:schemeClr val="tx1"/>
                </a:solidFill>
                <a:latin typeface="Cambria" pitchFamily="18" charset="0"/>
              </a:rPr>
              <a:t> MATERIALES Y MÉTODOS</a:t>
            </a:r>
            <a:endParaRPr lang="es-MX" sz="3800" i="0" dirty="0">
              <a:solidFill>
                <a:schemeClr val="tx1"/>
              </a:solidFill>
              <a:latin typeface="Cambria" pitchFamily="18" charset="0"/>
            </a:endParaRPr>
          </a:p>
        </p:txBody>
      </p:sp>
      <p:pic>
        <p:nvPicPr>
          <p:cNvPr id="5" name="Picture 2" descr="C:\Users\XAVIER\Desktop\ABI\Fotos_tesis\1 Aislamiento_marzo 13\DSC_0419.jpg"/>
          <p:cNvPicPr>
            <a:picLocks noGrp="1" noChangeAspect="1" noChangeArrowheads="1"/>
          </p:cNvPicPr>
          <p:nvPr>
            <p:ph idx="1"/>
          </p:nvPr>
        </p:nvPicPr>
        <p:blipFill>
          <a:blip r:embed="rId2" cstate="print"/>
          <a:srcRect/>
          <a:stretch>
            <a:fillRect/>
          </a:stretch>
        </p:blipFill>
        <p:spPr bwMode="auto">
          <a:xfrm>
            <a:off x="6616486" y="2348880"/>
            <a:ext cx="2527514" cy="1728192"/>
          </a:xfrm>
          <a:prstGeom prst="rect">
            <a:avLst/>
          </a:prstGeom>
          <a:noFill/>
        </p:spPr>
      </p:pic>
      <p:pic>
        <p:nvPicPr>
          <p:cNvPr id="6" name="Picture 2" descr="C:\Users\XAVIER\Desktop\ABI\Fotos_tesis\Febrero_Fotos previas\2013-07-12 11.36.28.jpg"/>
          <p:cNvPicPr>
            <a:picLocks noChangeAspect="1" noChangeArrowheads="1"/>
          </p:cNvPicPr>
          <p:nvPr/>
        </p:nvPicPr>
        <p:blipFill>
          <a:blip r:embed="rId3" cstate="print"/>
          <a:srcRect/>
          <a:stretch>
            <a:fillRect/>
          </a:stretch>
        </p:blipFill>
        <p:spPr bwMode="auto">
          <a:xfrm>
            <a:off x="6618279" y="476672"/>
            <a:ext cx="2525721" cy="1886495"/>
          </a:xfrm>
          <a:prstGeom prst="rect">
            <a:avLst/>
          </a:prstGeom>
          <a:noFill/>
        </p:spPr>
      </p:pic>
      <p:pic>
        <p:nvPicPr>
          <p:cNvPr id="7" name="Picture 6" descr="C:\Users\XAVIER\Desktop\ABI\Fotos_tesis\2 Cultivo puro_Resiembra 1\Foto0213.jpg"/>
          <p:cNvPicPr>
            <a:picLocks noChangeAspect="1" noChangeArrowheads="1"/>
          </p:cNvPicPr>
          <p:nvPr/>
        </p:nvPicPr>
        <p:blipFill>
          <a:blip r:embed="rId4" cstate="print"/>
          <a:srcRect/>
          <a:stretch>
            <a:fillRect/>
          </a:stretch>
        </p:blipFill>
        <p:spPr bwMode="auto">
          <a:xfrm>
            <a:off x="6623720" y="4077072"/>
            <a:ext cx="2520280" cy="1774794"/>
          </a:xfrm>
          <a:prstGeom prst="rect">
            <a:avLst/>
          </a:prstGeom>
          <a:noFill/>
        </p:spPr>
      </p:pic>
      <p:pic>
        <p:nvPicPr>
          <p:cNvPr id="8" name="Picture 1" descr="C:\Users\XAVIER\Desktop\Comunicado-2-1.jpg"/>
          <p:cNvPicPr>
            <a:picLocks noChangeAspect="1" noChangeArrowheads="1"/>
          </p:cNvPicPr>
          <p:nvPr/>
        </p:nvPicPr>
        <p:blipFill>
          <a:blip r:embed="rId5" cstate="print"/>
          <a:srcRect/>
          <a:stretch>
            <a:fillRect/>
          </a:stretch>
        </p:blipFill>
        <p:spPr bwMode="auto">
          <a:xfrm>
            <a:off x="6660232" y="6021288"/>
            <a:ext cx="2287782" cy="591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pPr lvl="0"/>
            <a:endParaRPr lang="es-MX" dirty="0" smtClean="0">
              <a:solidFill>
                <a:schemeClr val="tx1"/>
              </a:solidFill>
              <a:latin typeface="Cambria" pitchFamily="18" charset="0"/>
            </a:endParaRPr>
          </a:p>
          <a:p>
            <a:endParaRPr lang="es-MX" dirty="0"/>
          </a:p>
        </p:txBody>
      </p:sp>
      <p:sp>
        <p:nvSpPr>
          <p:cNvPr id="14" name="13 Rectángulo"/>
          <p:cNvSpPr/>
          <p:nvPr/>
        </p:nvSpPr>
        <p:spPr>
          <a:xfrm>
            <a:off x="3554381" y="1962115"/>
            <a:ext cx="2035239" cy="2933769"/>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3600"/>
              </a:spcAft>
            </a:pPr>
            <a:endParaRPr lang="es-MX" sz="2000" kern="1200" dirty="0">
              <a:solidFill>
                <a:schemeClr val="tx1"/>
              </a:solidFill>
              <a:latin typeface="Cambria" pitchFamily="18" charset="0"/>
            </a:endParaRPr>
          </a:p>
        </p:txBody>
      </p:sp>
      <p:graphicFrame>
        <p:nvGraphicFramePr>
          <p:cNvPr id="19" name="18 Diagrama"/>
          <p:cNvGraphicFramePr/>
          <p:nvPr/>
        </p:nvGraphicFramePr>
        <p:xfrm>
          <a:off x="179512" y="908720"/>
          <a:ext cx="87849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C:\Users\XAVIER\Desktop\Comunicado-2-1.jpg"/>
          <p:cNvPicPr>
            <a:picLocks noChangeAspect="1" noChangeArrowheads="1"/>
          </p:cNvPicPr>
          <p:nvPr/>
        </p:nvPicPr>
        <p:blipFill>
          <a:blip r:embed="rId8" cstate="print"/>
          <a:srcRect/>
          <a:stretch>
            <a:fillRect/>
          </a:stretch>
        </p:blipFill>
        <p:spPr bwMode="auto">
          <a:xfrm>
            <a:off x="6660232" y="6021288"/>
            <a:ext cx="2287782" cy="591476"/>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3270</Words>
  <Application>Microsoft Office PowerPoint</Application>
  <PresentationFormat>Presentación en pantalla (4:3)</PresentationFormat>
  <Paragraphs>177</Paragraphs>
  <Slides>25</Slides>
  <Notes>21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25</vt:i4>
      </vt:variant>
    </vt:vector>
  </HeadingPairs>
  <TitlesOfParts>
    <vt:vector size="28" baseType="lpstr">
      <vt:lpstr>Diseño predeterminado</vt:lpstr>
      <vt:lpstr>CorelDRAW</vt:lpstr>
      <vt:lpstr>Equation</vt:lpstr>
      <vt:lpstr>Diapositiva 1</vt:lpstr>
      <vt:lpstr>PROYECTO 2009</vt:lpstr>
      <vt:lpstr> ANTECEDENTES</vt:lpstr>
      <vt:lpstr> ANTECEDENTES</vt:lpstr>
      <vt:lpstr>  OBJETIVO GENERAL</vt:lpstr>
      <vt:lpstr>  OBJETIVOS ESPECÍFICOS</vt:lpstr>
      <vt:lpstr>HIPÓTESIS DE INVESTIGACIÓN</vt:lpstr>
      <vt:lpstr> MATERIALES Y MÉTODOS</vt:lpstr>
      <vt:lpstr>Diapositiva 9</vt:lpstr>
      <vt:lpstr>Diapositiva 10</vt:lpstr>
      <vt:lpstr> ANÁLISIS ESTADÍSTICO</vt:lpstr>
      <vt:lpstr> RESULTADOS Y DISCUSIÓN</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CONCLUSIONES</vt:lpstr>
      <vt:lpstr>RECOMENDACIONES</vt:lpstr>
      <vt:lpstr> AGRADECIMIENTOS</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Abi</dc:creator>
  <cp:lastModifiedBy>XAVIER</cp:lastModifiedBy>
  <cp:revision>111</cp:revision>
  <dcterms:created xsi:type="dcterms:W3CDTF">2008-02-13T16:07:44Z</dcterms:created>
  <dcterms:modified xsi:type="dcterms:W3CDTF">2013-09-24T06:20:25Z</dcterms:modified>
</cp:coreProperties>
</file>