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49" r:id="rId3"/>
    <p:sldId id="451" r:id="rId4"/>
    <p:sldId id="452" r:id="rId5"/>
    <p:sldId id="453" r:id="rId6"/>
    <p:sldId id="459" r:id="rId7"/>
    <p:sldId id="471" r:id="rId8"/>
    <p:sldId id="454" r:id="rId9"/>
    <p:sldId id="460" r:id="rId10"/>
    <p:sldId id="455" r:id="rId11"/>
    <p:sldId id="461" r:id="rId12"/>
    <p:sldId id="456" r:id="rId13"/>
    <p:sldId id="462" r:id="rId14"/>
    <p:sldId id="457" r:id="rId15"/>
    <p:sldId id="463" r:id="rId16"/>
    <p:sldId id="458" r:id="rId17"/>
    <p:sldId id="380" r:id="rId18"/>
    <p:sldId id="464" r:id="rId19"/>
    <p:sldId id="465" r:id="rId20"/>
    <p:sldId id="466" r:id="rId21"/>
    <p:sldId id="467" r:id="rId22"/>
    <p:sldId id="468" r:id="rId23"/>
    <p:sldId id="470" r:id="rId24"/>
    <p:sldId id="469" r:id="rId25"/>
    <p:sldId id="366" r:id="rId26"/>
  </p:sldIdLst>
  <p:sldSz cx="9144000" cy="6858000" type="screen4x3"/>
  <p:notesSz cx="6858000" cy="9144000"/>
  <p:custShowLst>
    <p:custShow name="Propuesta Global Consult" id="0">
      <p:sldLst>
        <p:sld r:id="rId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D35"/>
    <a:srgbClr val="DAE4C2"/>
    <a:srgbClr val="BACB51"/>
    <a:srgbClr val="E6F7AF"/>
    <a:srgbClr val="CEEEB8"/>
    <a:srgbClr val="D8F3B3"/>
    <a:srgbClr val="C0BC00"/>
    <a:srgbClr val="CAE2C4"/>
    <a:srgbClr val="639C18"/>
    <a:srgbClr val="798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549275"/>
            <a:ext cx="6372225" cy="3943350"/>
          </a:xfrm>
          <a:prstGeom prst="rect">
            <a:avLst/>
          </a:prstGeom>
          <a:noFill/>
        </p:spPr>
      </p:pic>
      <p:sp>
        <p:nvSpPr>
          <p:cNvPr id="3081" name="Rectangle 9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ltGray">
          <a:xfrm>
            <a:off x="1473200" y="5105400"/>
            <a:ext cx="71374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191000"/>
            <a:ext cx="7239000" cy="1012825"/>
          </a:xfrm>
        </p:spPr>
        <p:txBody>
          <a:bodyPr/>
          <a:lstStyle>
            <a:lvl1pPr algn="l">
              <a:defRPr sz="4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51816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252D58D7-6302-4E5F-8749-E008B2F71555}" type="slidenum">
              <a:rPr lang="en-US"/>
              <a:pPr/>
              <a:t>‹Nº›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54500" y="5838825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A9125-4898-4B8C-9B0B-09D8A5799C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DA91-3CB6-4432-A349-9D0ED89196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5147053B-4AD0-41B5-B2B5-184A3B991B3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7AF63-8720-4245-B11F-296C03D8204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2AFE0-C92E-45FD-A355-939685B3D8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38C1-263D-409E-B822-0CC7F4B5F1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C695-B37B-40B8-BFE8-FD663FB17E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5C57-E549-4C2D-BF62-B4AFBCB0E1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C40BE-D66E-4F14-96E1-8D1D17E13EC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12F5F-50D1-41AB-8EA8-C7A7C6F889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503F7-9976-41AA-8CA7-8E6EC4D6916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 descr="Light horizontal"/>
          <p:cNvSpPr>
            <a:spLocks noChangeArrowheads="1"/>
          </p:cNvSpPr>
          <p:nvPr/>
        </p:nvSpPr>
        <p:spPr bwMode="gray">
          <a:xfrm>
            <a:off x="-9525" y="0"/>
            <a:ext cx="4810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53525" cy="685800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ltGray">
          <a:xfrm>
            <a:off x="304800" y="288925"/>
            <a:ext cx="7670800" cy="644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2CF156-4F46-42BE-880F-778687F2E2E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gray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56" y="4221088"/>
            <a:ext cx="8748464" cy="864096"/>
          </a:xfrm>
        </p:spPr>
        <p:txBody>
          <a:bodyPr/>
          <a:lstStyle/>
          <a:p>
            <a:pPr lvl="0"/>
            <a:r>
              <a:rPr lang="es-EC" sz="2800" dirty="0" smtClean="0"/>
              <a:t>Plan estratégico de la Unidad Educativa Planeta Verde de la ciudad de Guayaquil </a:t>
            </a:r>
            <a:r>
              <a:rPr lang="es-EC" sz="2800" dirty="0"/>
              <a:t>(UEPV</a:t>
            </a:r>
            <a:r>
              <a:rPr lang="es-EC" sz="2800" dirty="0" smtClean="0"/>
              <a:t>)</a:t>
            </a:r>
            <a:endParaRPr lang="es-ES" sz="2800" dirty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 l="39258" t="75000" r="48437" b="18437"/>
          <a:stretch>
            <a:fillRect/>
          </a:stretch>
        </p:blipFill>
        <p:spPr bwMode="auto">
          <a:xfrm>
            <a:off x="4143372" y="5786454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 descr="C:\Documents and Settings\User\Mis documentos\Mis imágenes\Estrate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9" y="154130"/>
            <a:ext cx="6858048" cy="3989250"/>
          </a:xfrm>
          <a:prstGeom prst="rect">
            <a:avLst/>
          </a:prstGeom>
          <a:noFill/>
        </p:spPr>
      </p:pic>
      <p:sp>
        <p:nvSpPr>
          <p:cNvPr id="2" name="CuadroTexto 1"/>
          <p:cNvSpPr txBox="1"/>
          <p:nvPr/>
        </p:nvSpPr>
        <p:spPr>
          <a:xfrm>
            <a:off x="3851920" y="5098832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b="1" dirty="0" smtClean="0">
                <a:solidFill>
                  <a:schemeClr val="bg1"/>
                </a:solidFill>
              </a:rPr>
              <a:t>2013 - 2017</a:t>
            </a:r>
            <a:endParaRPr lang="es-EC" sz="28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076056" y="5949280"/>
            <a:ext cx="3833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Mauricio Salazar </a:t>
            </a:r>
            <a:r>
              <a:rPr lang="es-EC" sz="2400" dirty="0"/>
              <a:t>L</a:t>
            </a:r>
            <a:r>
              <a:rPr lang="es-EC" sz="2400" dirty="0" smtClean="0"/>
              <a:t>edesma</a:t>
            </a:r>
            <a:endParaRPr lang="es-EC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/>
              <a:t>Plan General </a:t>
            </a:r>
            <a:r>
              <a:rPr lang="es-EC" sz="1400" b="1" dirty="0" err="1"/>
              <a:t>Activi</a:t>
            </a:r>
            <a:r>
              <a:rPr lang="es-EC" sz="1400" b="1" dirty="0"/>
              <a:t>.</a:t>
            </a:r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4931497" y="4746414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37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19088"/>
            <a:ext cx="7643866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4. Direccionamiento Estratégico</a:t>
            </a:r>
            <a:endParaRPr lang="es-ES" sz="1600" dirty="0">
              <a:latin typeface="Rockwell" pitchFamily="18" charset="0"/>
            </a:endParaRP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gray">
          <a:xfrm>
            <a:off x="1331640" y="3371851"/>
            <a:ext cx="1676400" cy="99325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gray">
          <a:xfrm>
            <a:off x="1331640" y="2243335"/>
            <a:ext cx="1676400" cy="99325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gray">
          <a:xfrm>
            <a:off x="1331640" y="1196751"/>
            <a:ext cx="1676400" cy="99325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gray">
          <a:xfrm>
            <a:off x="1418750" y="1414517"/>
            <a:ext cx="1531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</a:rPr>
              <a:t>Misión</a:t>
            </a:r>
            <a:endParaRPr lang="en-US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</a:rPr>
              <a:t>Direc</a:t>
            </a:r>
            <a:r>
              <a:rPr lang="en-US" dirty="0" smtClean="0">
                <a:solidFill>
                  <a:schemeClr val="bg1"/>
                </a:solidFill>
              </a:rPr>
              <a:t>  e Indic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gray">
          <a:xfrm>
            <a:off x="1377506" y="2494637"/>
            <a:ext cx="1531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</a:rPr>
              <a:t>Visión</a:t>
            </a:r>
            <a:endParaRPr lang="en-US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</a:rPr>
              <a:t>Direc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smtClean="0">
                <a:solidFill>
                  <a:schemeClr val="bg1"/>
                </a:solidFill>
              </a:rPr>
              <a:t>Indic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gray">
          <a:xfrm>
            <a:off x="1331640" y="3623153"/>
            <a:ext cx="16182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</a:rPr>
              <a:t>Valores</a:t>
            </a:r>
            <a:endParaRPr lang="en-US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dirty="0" smtClean="0">
                <a:solidFill>
                  <a:schemeClr val="bg1"/>
                </a:solidFill>
              </a:rPr>
              <a:t>Marco Moral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4788024" y="1479524"/>
            <a:ext cx="3071834" cy="221457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 dirty="0">
              <a:latin typeface="Verdana" pitchFamily="34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930900" y="1740850"/>
            <a:ext cx="2928958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s-ES" sz="2400" b="1" dirty="0" smtClean="0">
                <a:solidFill>
                  <a:srgbClr val="001D3A"/>
                </a:solidFill>
                <a:latin typeface="Verdana" pitchFamily="34" charset="0"/>
              </a:rPr>
              <a:t>Análisis FODA</a:t>
            </a:r>
          </a:p>
          <a:p>
            <a:pPr algn="ctr" eaLnBrk="0" hangingPunct="0"/>
            <a:endParaRPr lang="es-ES" sz="1100" dirty="0" smtClean="0">
              <a:solidFill>
                <a:srgbClr val="001D3A"/>
              </a:solidFill>
              <a:latin typeface="Verdana" pitchFamily="34" charset="0"/>
            </a:endParaRPr>
          </a:p>
          <a:p>
            <a:pPr lvl="1" eaLnBrk="0" hangingPunct="0">
              <a:buSzPct val="60000"/>
              <a:buFontTx/>
              <a:buChar char="•"/>
            </a:pP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 </a:t>
            </a:r>
            <a:r>
              <a:rPr lang="es-ES" b="1" dirty="0" smtClean="0">
                <a:solidFill>
                  <a:srgbClr val="001D3A"/>
                </a:solidFill>
                <a:latin typeface="Verdana" pitchFamily="34" charset="0"/>
              </a:rPr>
              <a:t>F</a:t>
            </a: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ortalezas</a:t>
            </a:r>
          </a:p>
          <a:p>
            <a:pPr lvl="1" eaLnBrk="0" hangingPunct="0">
              <a:buSzPct val="60000"/>
              <a:buFontTx/>
              <a:buChar char="•"/>
            </a:pP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 </a:t>
            </a:r>
            <a:r>
              <a:rPr lang="es-ES" b="1" dirty="0" smtClean="0">
                <a:solidFill>
                  <a:srgbClr val="001D3A"/>
                </a:solidFill>
                <a:latin typeface="Verdana" pitchFamily="34" charset="0"/>
              </a:rPr>
              <a:t>O</a:t>
            </a: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portunidades</a:t>
            </a:r>
          </a:p>
          <a:p>
            <a:pPr lvl="1" eaLnBrk="0" hangingPunct="0">
              <a:buSzPct val="60000"/>
              <a:buFontTx/>
              <a:buChar char="•"/>
            </a:pP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 </a:t>
            </a:r>
            <a:r>
              <a:rPr lang="es-ES" b="1" dirty="0" smtClean="0">
                <a:solidFill>
                  <a:srgbClr val="001D3A"/>
                </a:solidFill>
                <a:latin typeface="Verdana" pitchFamily="34" charset="0"/>
              </a:rPr>
              <a:t>D</a:t>
            </a: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ebilidades</a:t>
            </a:r>
          </a:p>
          <a:p>
            <a:pPr lvl="1" eaLnBrk="0" hangingPunct="0">
              <a:buSzPct val="60000"/>
              <a:buFontTx/>
              <a:buChar char="•"/>
            </a:pP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 </a:t>
            </a:r>
            <a:r>
              <a:rPr lang="es-ES" b="1" dirty="0" smtClean="0">
                <a:solidFill>
                  <a:srgbClr val="001D3A"/>
                </a:solidFill>
                <a:latin typeface="Verdana" pitchFamily="34" charset="0"/>
              </a:rPr>
              <a:t>A</a:t>
            </a:r>
            <a:r>
              <a:rPr lang="es-ES" dirty="0" smtClean="0">
                <a:solidFill>
                  <a:srgbClr val="001D3A"/>
                </a:solidFill>
                <a:latin typeface="Verdana" pitchFamily="34" charset="0"/>
              </a:rPr>
              <a:t>menazas</a:t>
            </a: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gray">
          <a:xfrm>
            <a:off x="3434985" y="1593290"/>
            <a:ext cx="1016369" cy="2057400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tx2">
                  <a:gamma/>
                  <a:shade val="46275"/>
                  <a:invGamma/>
                  <a:alpha val="12000"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AutoShape 18"/>
          <p:cNvSpPr>
            <a:spLocks noChangeArrowheads="1"/>
          </p:cNvSpPr>
          <p:nvPr/>
        </p:nvSpPr>
        <p:spPr bwMode="gray">
          <a:xfrm>
            <a:off x="4788024" y="5079924"/>
            <a:ext cx="3048000" cy="941364"/>
          </a:xfrm>
          <a:prstGeom prst="can">
            <a:avLst>
              <a:gd name="adj" fmla="val 32032"/>
            </a:avLst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gray">
          <a:xfrm>
            <a:off x="4979074" y="5533192"/>
            <a:ext cx="2786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chemeClr val="bg1"/>
                </a:solidFill>
              </a:rPr>
              <a:t>Mapa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Estratégico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b="1" dirty="0" smtClean="0">
                <a:latin typeface="Rockwell" pitchFamily="18" charset="0"/>
              </a:rPr>
              <a:t>Dirección: C.C. Albán Borja Local 40  Teléfono: </a:t>
            </a:r>
            <a:r>
              <a:rPr lang="es-EC" sz="1100" b="1" dirty="0" smtClean="0">
                <a:latin typeface="Rockwell" pitchFamily="18" charset="0"/>
                <a:sym typeface="Wingdings" pitchFamily="2" charset="2"/>
              </a:rPr>
              <a:t>(04)</a:t>
            </a:r>
            <a:r>
              <a:rPr lang="es-EC" sz="1100" b="1" dirty="0" smtClean="0">
                <a:latin typeface="Rockwell" pitchFamily="18" charset="0"/>
              </a:rPr>
              <a:t>220 2001  www.globalconsul.net</a:t>
            </a:r>
            <a:endParaRPr lang="es-EC" sz="1600" b="1" dirty="0">
              <a:latin typeface="Rockwell" pitchFamily="18" charset="0"/>
            </a:endParaRPr>
          </a:p>
        </p:txBody>
      </p:sp>
      <p:sp>
        <p:nvSpPr>
          <p:cNvPr id="30" name="AutoShape 16"/>
          <p:cNvSpPr>
            <a:spLocks noChangeArrowheads="1"/>
          </p:cNvSpPr>
          <p:nvPr/>
        </p:nvSpPr>
        <p:spPr bwMode="gray">
          <a:xfrm rot="10800000">
            <a:off x="4860030" y="3855785"/>
            <a:ext cx="2905125" cy="1065863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35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/>
              <a:t>5</a:t>
            </a:r>
            <a:endParaRPr lang="es-EC" sz="1400" b="1" dirty="0"/>
          </a:p>
          <a:p>
            <a:pPr algn="ctr"/>
            <a:r>
              <a:rPr lang="es-EC" sz="1400" b="1" dirty="0" smtClean="0"/>
              <a:t>Plan General </a:t>
            </a:r>
            <a:r>
              <a:rPr lang="es-EC" sz="1400" b="1" dirty="0" err="1" smtClean="0"/>
              <a:t>Activi</a:t>
            </a:r>
            <a:r>
              <a:rPr lang="es-EC" sz="1400" b="1" dirty="0" smtClean="0"/>
              <a:t>.</a:t>
            </a:r>
            <a:endParaRPr lang="es-EC" sz="1400" b="1" dirty="0"/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2154339" y="4752467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47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344" y="319400"/>
            <a:ext cx="7978080" cy="563562"/>
          </a:xfrm>
        </p:spPr>
        <p:txBody>
          <a:bodyPr/>
          <a:lstStyle/>
          <a:p>
            <a:pPr algn="l"/>
            <a:r>
              <a:rPr lang="es-EC" sz="2800" dirty="0" smtClean="0"/>
              <a:t>5. Plan General de Actividades - BSC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3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293652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285514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8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2940051"/>
            <a:ext cx="2295525" cy="3231353"/>
            <a:chOff x="576" y="1852"/>
            <a:chExt cx="1446" cy="2078"/>
          </a:xfrm>
        </p:grpSpPr>
        <p:sp>
          <p:nvSpPr>
            <p:cNvPr id="91152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5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576" y="2355"/>
              <a:ext cx="1446" cy="12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C" sz="2400" dirty="0" smtClean="0">
                  <a:latin typeface="Tahoma" pitchFamily="34" charset="0"/>
                </a:rPr>
                <a:t>Lógica</a:t>
              </a:r>
            </a:p>
            <a:p>
              <a:pPr algn="ctr"/>
              <a:r>
                <a:rPr lang="es-EC" sz="2400" dirty="0" smtClean="0">
                  <a:latin typeface="Tahoma" pitchFamily="34" charset="0"/>
                </a:rPr>
                <a:t>Causa</a:t>
              </a:r>
            </a:p>
            <a:p>
              <a:pPr algn="ctr"/>
              <a:r>
                <a:rPr lang="es-EC" sz="2400" dirty="0" smtClean="0">
                  <a:latin typeface="Tahoma" pitchFamily="34" charset="0"/>
                </a:rPr>
                <a:t>Efecto</a:t>
              </a:r>
            </a:p>
            <a:p>
              <a:pPr algn="ctr"/>
              <a:endParaRPr lang="es-EC" sz="2400" dirty="0">
                <a:latin typeface="Tahoma" pitchFamily="34" charset="0"/>
              </a:endParaRPr>
            </a:p>
            <a:p>
              <a:pPr algn="ctr"/>
              <a:r>
                <a:rPr lang="es-EC" sz="2400" dirty="0" smtClean="0">
                  <a:latin typeface="Tahoma" pitchFamily="34" charset="0"/>
                </a:rPr>
                <a:t>BSC</a:t>
              </a:r>
              <a:endParaRPr lang="es-EC" sz="2400" dirty="0">
                <a:latin typeface="Tahoma" pitchFamily="34" charset="0"/>
              </a:endParaRPr>
            </a:p>
          </p:txBody>
        </p:sp>
      </p:grp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500430" y="3068960"/>
            <a:ext cx="21336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2400" dirty="0" smtClean="0">
                <a:latin typeface="Tahoma" pitchFamily="34" charset="0"/>
              </a:rPr>
              <a:t>BSC</a:t>
            </a:r>
            <a:endParaRPr lang="es-EC" sz="2400" dirty="0">
              <a:latin typeface="Tahoma" pitchFamily="34" charset="0"/>
            </a:endParaRPr>
          </a:p>
          <a:p>
            <a:pPr algn="ctr"/>
            <a:r>
              <a:rPr lang="es-EC" sz="2400" dirty="0" smtClean="0">
                <a:latin typeface="Tahoma" pitchFamily="34" charset="0"/>
              </a:rPr>
              <a:t>1er Nivel</a:t>
            </a:r>
          </a:p>
          <a:p>
            <a:pPr algn="ctr"/>
            <a:endParaRPr lang="es-EC" sz="2400" dirty="0">
              <a:latin typeface="Tahoma" pitchFamily="34" charset="0"/>
            </a:endParaRPr>
          </a:p>
          <a:p>
            <a:pPr algn="ctr"/>
            <a:r>
              <a:rPr lang="es-EC" sz="2400" dirty="0" smtClean="0">
                <a:latin typeface="Tahoma" pitchFamily="34" charset="0"/>
              </a:rPr>
              <a:t>Medidas</a:t>
            </a:r>
          </a:p>
          <a:p>
            <a:pPr algn="ctr"/>
            <a:r>
              <a:rPr lang="es-EC" sz="2400" dirty="0" smtClean="0">
                <a:latin typeface="Tahoma" pitchFamily="34" charset="0"/>
              </a:rPr>
              <a:t>Metas</a:t>
            </a:r>
          </a:p>
          <a:p>
            <a:pPr algn="ctr"/>
            <a:r>
              <a:rPr lang="es-EC" sz="2400" dirty="0" smtClean="0">
                <a:latin typeface="Tahoma" pitchFamily="34" charset="0"/>
              </a:rPr>
              <a:t>Medios</a:t>
            </a:r>
            <a:endParaRPr lang="es-EC" sz="2400" dirty="0">
              <a:latin typeface="Tahoma" pitchFamily="34" charset="0"/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019800" y="2492896"/>
            <a:ext cx="21336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 dirty="0" smtClean="0">
                <a:latin typeface="Tahoma" pitchFamily="34" charset="0"/>
              </a:rPr>
              <a:t>BSC</a:t>
            </a:r>
          </a:p>
          <a:p>
            <a:pPr algn="ctr"/>
            <a:r>
              <a:rPr lang="es-ES" sz="2400" dirty="0" smtClean="0">
                <a:latin typeface="Tahoma" pitchFamily="34" charset="0"/>
              </a:rPr>
              <a:t>2do Nivel</a:t>
            </a:r>
          </a:p>
          <a:p>
            <a:pPr algn="ctr"/>
            <a:endParaRPr lang="es-ES" sz="2400" dirty="0">
              <a:latin typeface="Tahoma" pitchFamily="34" charset="0"/>
            </a:endParaRPr>
          </a:p>
          <a:p>
            <a:pPr algn="ctr"/>
            <a:r>
              <a:rPr lang="es-ES" sz="2400" dirty="0" smtClean="0">
                <a:latin typeface="Tahoma" pitchFamily="34" charset="0"/>
              </a:rPr>
              <a:t>Alinear Procesos a Estrategia</a:t>
            </a:r>
            <a:endParaRPr lang="es-ES" sz="2400" dirty="0">
              <a:latin typeface="Tahoma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b="1" dirty="0" smtClean="0">
                <a:latin typeface="Rockwell" pitchFamily="18" charset="0"/>
              </a:rPr>
              <a:t>Dirección: C.C. Albán Borja Local 40  Teléfono: </a:t>
            </a:r>
            <a:r>
              <a:rPr lang="es-EC" sz="1100" b="1" dirty="0" smtClean="0">
                <a:latin typeface="Rockwell" pitchFamily="18" charset="0"/>
                <a:sym typeface="Wingdings" pitchFamily="2" charset="2"/>
              </a:rPr>
              <a:t>(04)</a:t>
            </a:r>
            <a:r>
              <a:rPr lang="es-EC" sz="1100" b="1" dirty="0" smtClean="0">
                <a:latin typeface="Rockwell" pitchFamily="18" charset="0"/>
              </a:rPr>
              <a:t>2202001  www.globalconsul.net</a:t>
            </a:r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66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/>
              <a:t>Plan General </a:t>
            </a:r>
            <a:r>
              <a:rPr lang="es-EC" sz="1400" b="1" dirty="0" err="1"/>
              <a:t>Activi</a:t>
            </a:r>
            <a:r>
              <a:rPr lang="es-EC" sz="1400" b="1" dirty="0"/>
              <a:t>.</a:t>
            </a:r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1022000" y="3509153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27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dirty="0" smtClean="0">
                <a:latin typeface="Rockwell" pitchFamily="18" charset="0"/>
              </a:rPr>
              <a:t>6. Plan Operativo Anual</a:t>
            </a:r>
            <a:endParaRPr lang="en-US" sz="1800" dirty="0">
              <a:latin typeface="Rockwell" pitchFamily="18" charset="0"/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533400" y="1000108"/>
            <a:ext cx="3324220" cy="5643602"/>
          </a:xfrm>
          <a:prstGeom prst="rightArrow">
            <a:avLst>
              <a:gd name="adj1" fmla="val 79306"/>
              <a:gd name="adj2" fmla="val 31485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4143372" y="1988840"/>
            <a:ext cx="4572032" cy="460208"/>
          </a:xfrm>
          <a:prstGeom prst="roundRect">
            <a:avLst>
              <a:gd name="adj" fmla="val 9106"/>
            </a:avLst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1. Vinculo al BSC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4162396" y="2710204"/>
            <a:ext cx="4572032" cy="42994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2. Actividades ¿Cómo?</a:t>
            </a:r>
            <a:endParaRPr lang="es-MX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4162396" y="3358276"/>
            <a:ext cx="4572032" cy="412141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3. Responsables ¿Quién?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785786" y="3071810"/>
            <a:ext cx="2514600" cy="1438276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POA</a:t>
            </a:r>
            <a:endParaRPr lang="es-E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utoShape 6"/>
          <p:cNvSpPr>
            <a:spLocks noChangeArrowheads="1"/>
          </p:cNvSpPr>
          <p:nvPr/>
        </p:nvSpPr>
        <p:spPr bwMode="blackWhite">
          <a:xfrm>
            <a:off x="4162396" y="3961216"/>
            <a:ext cx="4572032" cy="418785"/>
          </a:xfrm>
          <a:prstGeom prst="roundRect">
            <a:avLst>
              <a:gd name="adj" fmla="val 9106"/>
            </a:avLst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4. Cronograma ¿Cuándo?</a:t>
            </a:r>
            <a:endParaRPr lang="es-MX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blackWhite">
          <a:xfrm>
            <a:off x="4195762" y="4609288"/>
            <a:ext cx="4572032" cy="400984"/>
          </a:xfrm>
          <a:prstGeom prst="roundRect">
            <a:avLst>
              <a:gd name="adj" fmla="val 9106"/>
            </a:avLst>
          </a:prstGeom>
          <a:solidFill>
            <a:schemeClr val="tx2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5. Presupuesto ¿Cuánto?</a:t>
            </a:r>
            <a:endParaRPr lang="es-EC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b="1" dirty="0" smtClean="0">
                <a:latin typeface="Rockwell" pitchFamily="18" charset="0"/>
              </a:rPr>
              <a:t>Dirección: C.C. Albán Borja Local 40  Teléfono: </a:t>
            </a:r>
            <a:r>
              <a:rPr lang="es-EC" sz="1100" b="1" dirty="0" smtClean="0">
                <a:latin typeface="Rockwell" pitchFamily="18" charset="0"/>
                <a:sym typeface="Wingdings" pitchFamily="2" charset="2"/>
              </a:rPr>
              <a:t>(04)</a:t>
            </a:r>
            <a:r>
              <a:rPr lang="es-EC" sz="1100" b="1" dirty="0" smtClean="0">
                <a:latin typeface="Rockwell" pitchFamily="18" charset="0"/>
              </a:rPr>
              <a:t>2202001  www.globalconsul.net</a:t>
            </a:r>
            <a:endParaRPr lang="es-EC" sz="1600" b="1" dirty="0">
              <a:latin typeface="Rockwell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White">
          <a:xfrm>
            <a:off x="4176432" y="5257360"/>
            <a:ext cx="4572032" cy="3532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6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. Entregable</a:t>
            </a:r>
            <a:endParaRPr lang="es-MX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/>
              <a:t>Plan General </a:t>
            </a:r>
            <a:r>
              <a:rPr lang="es-EC" sz="1400" b="1" dirty="0" err="1"/>
              <a:t>Activi</a:t>
            </a:r>
            <a:r>
              <a:rPr lang="es-EC" sz="1400" b="1" dirty="0"/>
              <a:t>.</a:t>
            </a:r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1418822" y="2438588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38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CONCLUSIONES (1/6)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655676" y="1847200"/>
            <a:ext cx="6345348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dirty="0"/>
              <a:t>Como corolario de este trabajo de investigación se presenta una síntesis de los resultados más relevantes que se lograron en este proceso que ha durado ocho meses y ha sido muy participativo y enriquecedor, por los espacios de análisis, discusión y concertación en los cuáles se compartió visiones sobre la situación actual y sobre el futuro de la institución, esto ha generado un sentido de pertenencia entre los participantes respecto del trabajo realizado.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12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CONCLUSIONES</a:t>
            </a:r>
            <a:r>
              <a:rPr lang="es-ES" sz="2400" dirty="0">
                <a:latin typeface="Rockwell" pitchFamily="18" charset="0"/>
              </a:rPr>
              <a:t> </a:t>
            </a:r>
            <a:r>
              <a:rPr lang="es-ES" sz="2400" dirty="0" smtClean="0">
                <a:latin typeface="Rockwell" pitchFamily="18" charset="0"/>
              </a:rPr>
              <a:t>(2/6</a:t>
            </a:r>
            <a:r>
              <a:rPr lang="es-ES" sz="2400" dirty="0">
                <a:latin typeface="Rockwell" pitchFamily="18" charset="0"/>
              </a:rPr>
              <a:t>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1700808"/>
            <a:ext cx="6741392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b="1" i="1" dirty="0"/>
              <a:t>Conclusiones del Capítulo 2: </a:t>
            </a:r>
            <a:endParaRPr lang="es-ES" sz="2400" b="1" i="1" dirty="0" smtClean="0"/>
          </a:p>
          <a:p>
            <a:r>
              <a:rPr lang="es-ES" sz="2400" b="1" i="1" dirty="0" smtClean="0"/>
              <a:t>(</a:t>
            </a:r>
            <a:r>
              <a:rPr lang="es-ES" sz="2400" b="1" i="1" dirty="0"/>
              <a:t>Diagnóstico Situacional)</a:t>
            </a:r>
            <a:endParaRPr lang="es-EC" sz="2400" dirty="0"/>
          </a:p>
          <a:p>
            <a:r>
              <a:rPr lang="es-ES" sz="1200" dirty="0"/>
              <a:t> </a:t>
            </a:r>
            <a:endParaRPr lang="es-EC" sz="1200" dirty="0"/>
          </a:p>
          <a:p>
            <a:pPr lvl="0"/>
            <a:r>
              <a:rPr lang="es-ES" sz="2400" dirty="0" smtClean="0"/>
              <a:t>1. Hay </a:t>
            </a:r>
            <a:r>
              <a:rPr lang="es-ES" sz="2400" dirty="0"/>
              <a:t>altas exigencias de las autoridades educativas del país, que están implementando medidas para mejorar drásticamente el nivel de todo el sistema educativo nacional.</a:t>
            </a:r>
            <a:endParaRPr lang="es-EC" sz="2400" dirty="0"/>
          </a:p>
          <a:p>
            <a:r>
              <a:rPr lang="es-ES" sz="1200" dirty="0"/>
              <a:t> </a:t>
            </a:r>
            <a:endParaRPr lang="es-EC" sz="1200" dirty="0"/>
          </a:p>
          <a:p>
            <a:pPr lvl="0"/>
            <a:r>
              <a:rPr lang="es-ES" sz="2400" dirty="0" smtClean="0"/>
              <a:t>2. Existe </a:t>
            </a:r>
            <a:r>
              <a:rPr lang="es-ES" sz="2400" dirty="0"/>
              <a:t>una fuerte rivalidad con las otras instituciones educativas privadas que están en el mismo sector y que se dirigen al mismo mercado objetivo.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19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CONCLUSIONES</a:t>
            </a:r>
            <a:r>
              <a:rPr lang="es-ES" sz="2400" dirty="0" smtClean="0">
                <a:latin typeface="Rockwell" pitchFamily="18" charset="0"/>
              </a:rPr>
              <a:t> (3/6</a:t>
            </a:r>
            <a:r>
              <a:rPr lang="es-ES" sz="2400" dirty="0">
                <a:latin typeface="Rockwell" pitchFamily="18" charset="0"/>
              </a:rPr>
              <a:t>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1700808"/>
            <a:ext cx="6741392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b="1" i="1" dirty="0"/>
              <a:t>Conclusiones del Capítulo 3: </a:t>
            </a:r>
            <a:endParaRPr lang="es-ES" sz="2400" b="1" i="1" dirty="0" smtClean="0"/>
          </a:p>
          <a:p>
            <a:r>
              <a:rPr lang="es-ES" sz="2400" b="1" i="1" dirty="0" smtClean="0"/>
              <a:t>(</a:t>
            </a:r>
            <a:r>
              <a:rPr lang="es-ES" sz="2400" b="1" i="1" dirty="0"/>
              <a:t>Estudio Prospectivo)</a:t>
            </a:r>
            <a:endParaRPr lang="es-EC" sz="2400" dirty="0"/>
          </a:p>
          <a:p>
            <a:r>
              <a:rPr lang="es-ES" sz="2400" dirty="0"/>
              <a:t> </a:t>
            </a:r>
            <a:endParaRPr lang="es-EC" sz="2400" dirty="0"/>
          </a:p>
          <a:p>
            <a:pPr lvl="0"/>
            <a:r>
              <a:rPr lang="es-ES" sz="2400" dirty="0" smtClean="0"/>
              <a:t>3. Solo </a:t>
            </a:r>
            <a:r>
              <a:rPr lang="es-ES" sz="2400" dirty="0"/>
              <a:t>el escenario tendencial tiene una probabilidad de ocurrencia superior al 31%, la probabilidad de ocurrencia de todos los otros escenarios es inferior al 11%, además todas las hipótesis sobre las que se construyeron los distintos escenarios son hipótesis que contribuyen positivamente al desarrollo de la UEPV. 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34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 smtClean="0"/>
              <a:t>Plan General </a:t>
            </a:r>
            <a:r>
              <a:rPr lang="es-EC" sz="1400" b="1" dirty="0" err="1" smtClean="0"/>
              <a:t>Activi</a:t>
            </a:r>
            <a:r>
              <a:rPr lang="es-EC" sz="1400" b="1" dirty="0" smtClean="0"/>
              <a:t>.</a:t>
            </a:r>
            <a:endParaRPr lang="es-EC" sz="1400" b="1" dirty="0"/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63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CONCLUSIONES</a:t>
            </a:r>
            <a:r>
              <a:rPr lang="es-ES" sz="2400" dirty="0">
                <a:latin typeface="Rockwell" pitchFamily="18" charset="0"/>
              </a:rPr>
              <a:t> </a:t>
            </a:r>
            <a:r>
              <a:rPr lang="es-ES" sz="2400" dirty="0" smtClean="0">
                <a:latin typeface="Rockwell" pitchFamily="18" charset="0"/>
              </a:rPr>
              <a:t>(4/6</a:t>
            </a:r>
            <a:r>
              <a:rPr lang="es-ES" sz="2400" dirty="0">
                <a:latin typeface="Rockwell" pitchFamily="18" charset="0"/>
              </a:rPr>
              <a:t>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2348880"/>
            <a:ext cx="6741392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b="1" i="1" dirty="0"/>
              <a:t>Conclusiones del Capítulo 4: (Direccionamiento Estratégico)</a:t>
            </a:r>
            <a:endParaRPr lang="es-EC" sz="2400" dirty="0"/>
          </a:p>
          <a:p>
            <a:r>
              <a:rPr lang="es-ES" sz="2400" dirty="0"/>
              <a:t> </a:t>
            </a:r>
            <a:endParaRPr lang="es-EC" sz="2400" dirty="0"/>
          </a:p>
          <a:p>
            <a:pPr lvl="0"/>
            <a:r>
              <a:rPr lang="es-ES" sz="2400" dirty="0"/>
              <a:t>La Visión está construida sobre el escenario apuesta, además es coherente con el impacto que tendrá la Misión en el futuro por lo que su realización tiene altas probabilidades de éxito.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93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CONCLUSIONES</a:t>
            </a:r>
            <a:r>
              <a:rPr lang="es-ES" sz="2400" dirty="0">
                <a:latin typeface="Rockwell" pitchFamily="18" charset="0"/>
              </a:rPr>
              <a:t> </a:t>
            </a:r>
            <a:r>
              <a:rPr lang="es-ES" sz="2400" dirty="0" smtClean="0">
                <a:latin typeface="Rockwell" pitchFamily="18" charset="0"/>
              </a:rPr>
              <a:t>(5/6</a:t>
            </a:r>
            <a:r>
              <a:rPr lang="es-ES" sz="2400" dirty="0">
                <a:latin typeface="Rockwell" pitchFamily="18" charset="0"/>
              </a:rPr>
              <a:t>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2348880"/>
            <a:ext cx="674139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b="1" i="1" dirty="0"/>
              <a:t>Conclusiones del Capítulo 5: </a:t>
            </a:r>
            <a:endParaRPr lang="es-ES" sz="2400" b="1" i="1" dirty="0" smtClean="0"/>
          </a:p>
          <a:p>
            <a:r>
              <a:rPr lang="es-ES" sz="2400" b="1" i="1" dirty="0" smtClean="0"/>
              <a:t>(</a:t>
            </a:r>
            <a:r>
              <a:rPr lang="es-ES" sz="2400" b="1" i="1" dirty="0"/>
              <a:t>Plan General de Actividades)</a:t>
            </a:r>
            <a:endParaRPr lang="es-EC" sz="2400" dirty="0"/>
          </a:p>
          <a:p>
            <a:r>
              <a:rPr lang="es-ES" sz="2400" dirty="0"/>
              <a:t> </a:t>
            </a:r>
            <a:endParaRPr lang="es-EC" sz="2400" dirty="0"/>
          </a:p>
          <a:p>
            <a:pPr lvl="0"/>
            <a:r>
              <a:rPr lang="es-ES" sz="2400" dirty="0"/>
              <a:t>Existen nuevos indicadores en la institución cuyos datos iniciales han sido fijados en base al criterio subjetivo de los expertos.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CONCLUSIONES</a:t>
            </a:r>
            <a:r>
              <a:rPr lang="es-ES" sz="2400" dirty="0">
                <a:latin typeface="Rockwell" pitchFamily="18" charset="0"/>
              </a:rPr>
              <a:t> </a:t>
            </a:r>
            <a:r>
              <a:rPr lang="es-ES" sz="2400" dirty="0" smtClean="0">
                <a:latin typeface="Rockwell" pitchFamily="18" charset="0"/>
              </a:rPr>
              <a:t>(6/6</a:t>
            </a:r>
            <a:r>
              <a:rPr lang="es-ES" sz="2400" dirty="0">
                <a:latin typeface="Rockwell" pitchFamily="18" charset="0"/>
              </a:rPr>
              <a:t>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2348880"/>
            <a:ext cx="674139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b="1" i="1" dirty="0"/>
              <a:t>Conclusiones del Capítulo 6: </a:t>
            </a:r>
            <a:endParaRPr lang="es-ES" sz="2400" b="1" i="1" dirty="0" smtClean="0"/>
          </a:p>
          <a:p>
            <a:r>
              <a:rPr lang="es-ES" sz="2400" b="1" i="1" dirty="0" smtClean="0"/>
              <a:t>(</a:t>
            </a:r>
            <a:r>
              <a:rPr lang="es-ES" sz="2400" b="1" i="1" dirty="0"/>
              <a:t>Plan Operativo Anual)</a:t>
            </a:r>
            <a:endParaRPr lang="es-EC" sz="2400" dirty="0"/>
          </a:p>
          <a:p>
            <a:r>
              <a:rPr lang="es-ES" sz="2400" dirty="0"/>
              <a:t> </a:t>
            </a:r>
            <a:endParaRPr lang="es-EC" sz="2400" dirty="0"/>
          </a:p>
          <a:p>
            <a:pPr lvl="0"/>
            <a:r>
              <a:rPr lang="es-ES" sz="2400" dirty="0"/>
              <a:t>Existen metodologías de trabajo nuevas como El Plan Operativo Anual que no han sido utilizadas antes por el personal de la institución.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0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RECOMENDACIONES (1/2)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1772816"/>
            <a:ext cx="6741392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dirty="0" smtClean="0"/>
              <a:t>Como </a:t>
            </a:r>
            <a:r>
              <a:rPr lang="es-ES" sz="2400" dirty="0"/>
              <a:t>parte fundamental de esta investigación y tratando de lograr cambios positivos en la institución, a continuación se presentan las siguientes recomendaciones:</a:t>
            </a:r>
            <a:endParaRPr lang="es-EC" sz="2400" dirty="0"/>
          </a:p>
          <a:p>
            <a:r>
              <a:rPr lang="es-ES" sz="2400" dirty="0"/>
              <a:t>  </a:t>
            </a:r>
            <a:endParaRPr lang="es-EC" sz="2400" dirty="0"/>
          </a:p>
          <a:p>
            <a:pPr lvl="0"/>
            <a:r>
              <a:rPr lang="es-ES" sz="2400" dirty="0"/>
              <a:t>Preparar a la institución para los cambios que se están generando desde el Gobierno Central.</a:t>
            </a:r>
            <a:endParaRPr lang="es-EC" sz="2400" dirty="0"/>
          </a:p>
          <a:p>
            <a:r>
              <a:rPr lang="es-ES" sz="2400" dirty="0"/>
              <a:t>  </a:t>
            </a:r>
            <a:endParaRPr lang="es-EC" sz="2400" dirty="0"/>
          </a:p>
          <a:p>
            <a:pPr lvl="0"/>
            <a:r>
              <a:rPr lang="es-ES" sz="2400" dirty="0"/>
              <a:t>Implementar a fondo el modelo educativo “Mente, Espíritu y Cuerpo” como una ventaja competitiva de la UEPV</a:t>
            </a:r>
            <a:r>
              <a:rPr lang="es-ES" sz="2400" dirty="0" smtClean="0"/>
              <a:t>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02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36" y="319400"/>
            <a:ext cx="7978080" cy="563562"/>
          </a:xfrm>
        </p:spPr>
        <p:txBody>
          <a:bodyPr/>
          <a:lstStyle/>
          <a:p>
            <a:pPr algn="l"/>
            <a:r>
              <a:rPr lang="es-ES" sz="2800" dirty="0" smtClean="0">
                <a:latin typeface="Rockwell" pitchFamily="18" charset="0"/>
              </a:rPr>
              <a:t>RECOMENDACIONES (2/2)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259632" y="1556792"/>
            <a:ext cx="6840760" cy="43987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3491880" y="1368063"/>
            <a:ext cx="2160240" cy="360040"/>
            <a:chOff x="3657600" y="2478916"/>
            <a:chExt cx="1863725" cy="287338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3657600" y="2478916"/>
              <a:ext cx="1863725" cy="2873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 flipH="1">
              <a:off x="5334000" y="2555117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 flipH="1">
              <a:off x="3743325" y="2545592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259632" y="1772816"/>
            <a:ext cx="6741392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s-ES" sz="2400" dirty="0" smtClean="0"/>
              <a:t>Monitorear </a:t>
            </a:r>
            <a:r>
              <a:rPr lang="es-ES" sz="2400" dirty="0"/>
              <a:t>los resultados que arrojen los nuevos indicadores en cada medición, para de ser necesario ajustar las métricas inicialmente proporcionadas.</a:t>
            </a:r>
            <a:endParaRPr lang="es-EC" sz="2400" dirty="0"/>
          </a:p>
          <a:p>
            <a:r>
              <a:rPr lang="es-ES" sz="2400" dirty="0"/>
              <a:t>  </a:t>
            </a:r>
            <a:endParaRPr lang="es-EC" sz="2400" dirty="0"/>
          </a:p>
          <a:p>
            <a:pPr lvl="0"/>
            <a:r>
              <a:rPr lang="es-ES" sz="2400" dirty="0"/>
              <a:t>Capacitar en las nuevas metodología y supervisar su implementación.</a:t>
            </a:r>
            <a:endParaRPr lang="es-EC" sz="2400" dirty="0"/>
          </a:p>
          <a:p>
            <a:r>
              <a:rPr lang="es-ES" sz="2400" dirty="0"/>
              <a:t>  </a:t>
            </a:r>
            <a:endParaRPr lang="es-EC" sz="2400" dirty="0"/>
          </a:p>
          <a:p>
            <a:pPr lvl="0"/>
            <a:r>
              <a:rPr lang="es-ES" sz="2400" dirty="0"/>
              <a:t>Implementar de forma inmediata la Planificación Estratégica de la UEPV, aprovechando el entusiasmo y cohesión del grupo</a:t>
            </a:r>
            <a:r>
              <a:rPr lang="es-ES" sz="2400" dirty="0" smtClean="0"/>
              <a:t>.</a:t>
            </a:r>
            <a:endParaRPr lang="es-EC" sz="2400" dirty="0"/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167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714876" y="5786454"/>
            <a:ext cx="421484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80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91680" y="3142709"/>
            <a:ext cx="551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600" dirty="0" smtClean="0"/>
              <a:t>Gracias por su atención…</a:t>
            </a:r>
            <a:endParaRPr lang="es-EC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/>
              <a:t>Plan General </a:t>
            </a:r>
            <a:r>
              <a:rPr lang="es-EC" sz="1400" b="1" dirty="0" err="1"/>
              <a:t>Activi</a:t>
            </a:r>
            <a:r>
              <a:rPr lang="es-EC" sz="1400" b="1" dirty="0"/>
              <a:t>.</a:t>
            </a:r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3491880" y="1652245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15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27586" y="1253906"/>
            <a:ext cx="6851126" cy="800227"/>
            <a:chOff x="912" y="1008"/>
            <a:chExt cx="3984" cy="912"/>
          </a:xfrm>
        </p:grpSpPr>
        <p:sp>
          <p:nvSpPr>
            <p:cNvPr id="92164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9" y="1136"/>
              <a:ext cx="539" cy="707"/>
              <a:chOff x="999" y="1136"/>
              <a:chExt cx="539" cy="707"/>
            </a:xfrm>
          </p:grpSpPr>
          <p:sp>
            <p:nvSpPr>
              <p:cNvPr id="92166" name="AutoShape 6"/>
              <p:cNvSpPr>
                <a:spLocks noChangeArrowheads="1"/>
              </p:cNvSpPr>
              <p:nvPr/>
            </p:nvSpPr>
            <p:spPr bwMode="gray">
              <a:xfrm>
                <a:off x="999" y="1136"/>
                <a:ext cx="539" cy="70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gray">
              <a:xfrm>
                <a:off x="1047" y="1241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68" name="Text Box 8"/>
              <p:cNvSpPr txBox="1">
                <a:spLocks noChangeArrowheads="1"/>
              </p:cNvSpPr>
              <p:nvPr/>
            </p:nvSpPr>
            <p:spPr bwMode="gray">
              <a:xfrm>
                <a:off x="1166" y="1191"/>
                <a:ext cx="205" cy="48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2169" name="Text Box 9"/>
            <p:cNvSpPr txBox="1">
              <a:spLocks noChangeArrowheads="1"/>
            </p:cNvSpPr>
            <p:nvPr/>
          </p:nvSpPr>
          <p:spPr bwMode="gray">
            <a:xfrm>
              <a:off x="1640" y="1238"/>
              <a:ext cx="3214" cy="5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s-EC" sz="2400" dirty="0" smtClean="0"/>
                <a:t>Importancia de la Educación</a:t>
              </a:r>
              <a:endParaRPr lang="es-EC" sz="2800" dirty="0">
                <a:latin typeface="Tahoma" pitchFamily="34" charset="0"/>
              </a:endParaRPr>
            </a:p>
          </p:txBody>
        </p:sp>
      </p:grpSp>
      <p:sp>
        <p:nvSpPr>
          <p:cNvPr id="2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sz="2800" dirty="0" smtClean="0"/>
              <a:t>1. Descripción del Proyecto</a:t>
            </a:r>
            <a:endParaRPr lang="es-ES" sz="2400" dirty="0">
              <a:latin typeface="Rockwell" pitchFamily="18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834094" y="2371372"/>
            <a:ext cx="6976905" cy="922341"/>
            <a:chOff x="912" y="3036"/>
            <a:chExt cx="4061" cy="912"/>
          </a:xfrm>
        </p:grpSpPr>
        <p:sp>
          <p:nvSpPr>
            <p:cNvPr id="92178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012" y="3095"/>
              <a:ext cx="520" cy="716"/>
              <a:chOff x="1012" y="3095"/>
              <a:chExt cx="520" cy="716"/>
            </a:xfrm>
          </p:grpSpPr>
          <p:sp>
            <p:nvSpPr>
              <p:cNvPr id="92180" name="AutoShape 20"/>
              <p:cNvSpPr>
                <a:spLocks noChangeArrowheads="1"/>
              </p:cNvSpPr>
              <p:nvPr/>
            </p:nvSpPr>
            <p:spPr bwMode="gray">
              <a:xfrm>
                <a:off x="1012" y="3095"/>
                <a:ext cx="520" cy="716"/>
              </a:xfrm>
              <a:prstGeom prst="roundRect">
                <a:avLst>
                  <a:gd name="adj" fmla="val 11921"/>
                </a:avLst>
              </a:prstGeom>
              <a:solidFill>
                <a:srgbClr val="9BAB69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2181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E6F7A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82" name="Text Box 22"/>
              <p:cNvSpPr txBox="1">
                <a:spLocks noChangeArrowheads="1"/>
              </p:cNvSpPr>
              <p:nvPr/>
            </p:nvSpPr>
            <p:spPr bwMode="gray">
              <a:xfrm>
                <a:off x="1172" y="3213"/>
                <a:ext cx="212" cy="4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b</a:t>
                </a:r>
              </a:p>
            </p:txBody>
          </p:sp>
        </p:grpSp>
        <p:sp>
          <p:nvSpPr>
            <p:cNvPr id="92183" name="Text Box 23"/>
            <p:cNvSpPr txBox="1">
              <a:spLocks noChangeArrowheads="1"/>
            </p:cNvSpPr>
            <p:nvPr/>
          </p:nvSpPr>
          <p:spPr bwMode="gray">
            <a:xfrm>
              <a:off x="1386" y="3270"/>
              <a:ext cx="3587" cy="4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1"/>
              <a:r>
                <a:rPr lang="es-EC" sz="2400" dirty="0" smtClean="0"/>
                <a:t>Objetivo General</a:t>
              </a:r>
              <a:endParaRPr lang="es-ES" sz="2400" dirty="0"/>
            </a:p>
          </p:txBody>
        </p:sp>
      </p:grpSp>
      <p:grpSp>
        <p:nvGrpSpPr>
          <p:cNvPr id="52" name="Group 17"/>
          <p:cNvGrpSpPr>
            <a:grpSpLocks/>
          </p:cNvGrpSpPr>
          <p:nvPr/>
        </p:nvGrpSpPr>
        <p:grpSpPr bwMode="auto">
          <a:xfrm>
            <a:off x="858727" y="3634164"/>
            <a:ext cx="6819984" cy="819068"/>
            <a:chOff x="912" y="3036"/>
            <a:chExt cx="3984" cy="912"/>
          </a:xfrm>
        </p:grpSpPr>
        <p:sp>
          <p:nvSpPr>
            <p:cNvPr id="53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1000" y="3120"/>
              <a:ext cx="534" cy="746"/>
              <a:chOff x="1000" y="3120"/>
              <a:chExt cx="534" cy="746"/>
            </a:xfrm>
          </p:grpSpPr>
          <p:sp>
            <p:nvSpPr>
              <p:cNvPr id="56" name="AutoShape 20"/>
              <p:cNvSpPr>
                <a:spLocks noChangeArrowheads="1"/>
              </p:cNvSpPr>
              <p:nvPr/>
            </p:nvSpPr>
            <p:spPr bwMode="gray">
              <a:xfrm>
                <a:off x="1000" y="3120"/>
                <a:ext cx="534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gray">
              <a:xfrm>
                <a:off x="1181" y="3192"/>
                <a:ext cx="195" cy="4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</a:t>
                </a:r>
              </a:p>
            </p:txBody>
          </p:sp>
        </p:grpSp>
        <p:sp>
          <p:nvSpPr>
            <p:cNvPr id="55" name="Text Box 23"/>
            <p:cNvSpPr txBox="1">
              <a:spLocks noChangeArrowheads="1"/>
            </p:cNvSpPr>
            <p:nvPr/>
          </p:nvSpPr>
          <p:spPr bwMode="gray">
            <a:xfrm>
              <a:off x="1432" y="3256"/>
              <a:ext cx="3422" cy="5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1"/>
              <a:r>
                <a:rPr lang="es-EC" sz="2400" dirty="0" smtClean="0"/>
                <a:t>Objetivos Específicos</a:t>
              </a:r>
              <a:endParaRPr lang="es-ES" sz="2400" dirty="0"/>
            </a:p>
          </p:txBody>
        </p:sp>
      </p:grp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858727" y="4819645"/>
            <a:ext cx="6819985" cy="841603"/>
            <a:chOff x="912" y="3036"/>
            <a:chExt cx="3984" cy="912"/>
          </a:xfrm>
        </p:grpSpPr>
        <p:sp>
          <p:nvSpPr>
            <p:cNvPr id="31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2" name="Group 19"/>
            <p:cNvGrpSpPr>
              <a:grpSpLocks/>
            </p:cNvGrpSpPr>
            <p:nvPr/>
          </p:nvGrpSpPr>
          <p:grpSpPr bwMode="auto">
            <a:xfrm>
              <a:off x="999" y="3120"/>
              <a:ext cx="522" cy="746"/>
              <a:chOff x="999" y="3120"/>
              <a:chExt cx="522" cy="746"/>
            </a:xfrm>
          </p:grpSpPr>
          <p:sp>
            <p:nvSpPr>
              <p:cNvPr id="34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522" cy="746"/>
              </a:xfrm>
              <a:prstGeom prst="roundRect">
                <a:avLst>
                  <a:gd name="adj" fmla="val 11921"/>
                </a:avLst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5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gray">
              <a:xfrm>
                <a:off x="1161" y="3212"/>
                <a:ext cx="206" cy="4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33" name="Text Box 23"/>
            <p:cNvSpPr txBox="1">
              <a:spLocks noChangeArrowheads="1"/>
            </p:cNvSpPr>
            <p:nvPr/>
          </p:nvSpPr>
          <p:spPr bwMode="gray">
            <a:xfrm>
              <a:off x="1430" y="3246"/>
              <a:ext cx="3196" cy="5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1"/>
              <a:r>
                <a:rPr lang="es-EC" sz="2400" dirty="0" smtClean="0"/>
                <a:t>Aspectos Metodológicos</a:t>
              </a:r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6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/>
              <a:t>Plan General </a:t>
            </a:r>
            <a:r>
              <a:rPr lang="es-EC" sz="1400" b="1" dirty="0" err="1"/>
              <a:t>Activi</a:t>
            </a:r>
            <a:r>
              <a:rPr lang="es-EC" sz="1400" b="1" dirty="0"/>
              <a:t>.</a:t>
            </a:r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5569236" y="2443020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70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344" y="319400"/>
            <a:ext cx="7978080" cy="563562"/>
          </a:xfrm>
        </p:spPr>
        <p:txBody>
          <a:bodyPr/>
          <a:lstStyle/>
          <a:p>
            <a:pPr algn="l"/>
            <a:r>
              <a:rPr lang="es-EC" sz="2800" dirty="0" smtClean="0"/>
              <a:t>2. Diagnóstico Situacional</a:t>
            </a:r>
            <a:endParaRPr lang="en-US" sz="2300" dirty="0">
              <a:latin typeface="Rockwell" pitchFamily="18" charset="0"/>
            </a:endParaRPr>
          </a:p>
        </p:txBody>
      </p:sp>
      <p:sp>
        <p:nvSpPr>
          <p:cNvPr id="9113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293652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285514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8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2940051"/>
            <a:ext cx="2295525" cy="3231353"/>
            <a:chOff x="576" y="1852"/>
            <a:chExt cx="1446" cy="2078"/>
          </a:xfrm>
        </p:grpSpPr>
        <p:sp>
          <p:nvSpPr>
            <p:cNvPr id="91152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5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576" y="2454"/>
              <a:ext cx="1446" cy="10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C" sz="2400" dirty="0" smtClean="0">
                  <a:latin typeface="Tahoma" pitchFamily="34" charset="0"/>
                </a:rPr>
                <a:t>Análisis</a:t>
              </a:r>
            </a:p>
            <a:p>
              <a:pPr algn="ctr"/>
              <a:endParaRPr lang="es-EC" sz="2400" dirty="0">
                <a:latin typeface="Tahoma" pitchFamily="34" charset="0"/>
              </a:endParaRPr>
            </a:p>
            <a:p>
              <a:pPr algn="ctr"/>
              <a:r>
                <a:rPr lang="es-EC" sz="2400" dirty="0" smtClean="0">
                  <a:latin typeface="Tahoma" pitchFamily="34" charset="0"/>
                </a:rPr>
                <a:t>Entorno</a:t>
              </a:r>
            </a:p>
            <a:p>
              <a:pPr algn="ctr"/>
              <a:r>
                <a:rPr lang="es-EC" sz="2400" dirty="0" smtClean="0">
                  <a:latin typeface="Tahoma" pitchFamily="34" charset="0"/>
                </a:rPr>
                <a:t>Macro</a:t>
              </a:r>
              <a:endParaRPr lang="es-EC" sz="2400" dirty="0">
                <a:latin typeface="Tahoma" pitchFamily="34" charset="0"/>
              </a:endParaRPr>
            </a:p>
          </p:txBody>
        </p:sp>
      </p:grp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500430" y="3371508"/>
            <a:ext cx="21336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2400" dirty="0">
                <a:latin typeface="Tahoma" pitchFamily="34" charset="0"/>
              </a:rPr>
              <a:t>Análisis</a:t>
            </a:r>
          </a:p>
          <a:p>
            <a:pPr algn="ctr"/>
            <a:endParaRPr lang="es-EC" sz="2400" dirty="0">
              <a:latin typeface="Tahoma" pitchFamily="34" charset="0"/>
            </a:endParaRPr>
          </a:p>
          <a:p>
            <a:pPr algn="ctr"/>
            <a:r>
              <a:rPr lang="es-EC" sz="2400" dirty="0" smtClean="0">
                <a:latin typeface="Tahoma" pitchFamily="34" charset="0"/>
              </a:rPr>
              <a:t>Entorno</a:t>
            </a:r>
          </a:p>
          <a:p>
            <a:pPr algn="ctr"/>
            <a:r>
              <a:rPr lang="es-EC" sz="2400" dirty="0" smtClean="0">
                <a:latin typeface="Tahoma" pitchFamily="34" charset="0"/>
              </a:rPr>
              <a:t>Micro</a:t>
            </a:r>
            <a:endParaRPr lang="es-EC" sz="2400" dirty="0">
              <a:latin typeface="Tahoma" pitchFamily="34" charset="0"/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019800" y="2948751"/>
            <a:ext cx="21336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 dirty="0" smtClean="0">
                <a:latin typeface="Tahoma" pitchFamily="34" charset="0"/>
              </a:rPr>
              <a:t>Análisis</a:t>
            </a:r>
          </a:p>
          <a:p>
            <a:pPr algn="ctr"/>
            <a:endParaRPr lang="es-ES" sz="2400" dirty="0">
              <a:latin typeface="Tahoma" pitchFamily="34" charset="0"/>
            </a:endParaRPr>
          </a:p>
          <a:p>
            <a:pPr algn="ctr"/>
            <a:r>
              <a:rPr lang="es-ES" sz="2400" dirty="0" smtClean="0">
                <a:latin typeface="Tahoma" pitchFamily="34" charset="0"/>
              </a:rPr>
              <a:t>Interno</a:t>
            </a:r>
            <a:endParaRPr lang="es-ES" sz="2400" dirty="0">
              <a:latin typeface="Tahoma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b="1" dirty="0" smtClean="0">
                <a:latin typeface="Rockwell" pitchFamily="18" charset="0"/>
              </a:rPr>
              <a:t>Dirección: C.C. Albán Borja Local 40  Teléfono: </a:t>
            </a:r>
            <a:r>
              <a:rPr lang="es-EC" sz="1100" b="1" dirty="0" smtClean="0">
                <a:latin typeface="Rockwell" pitchFamily="18" charset="0"/>
                <a:sym typeface="Wingdings" pitchFamily="2" charset="2"/>
              </a:rPr>
              <a:t>(04)</a:t>
            </a:r>
            <a:r>
              <a:rPr lang="es-EC" sz="1100" b="1" dirty="0" smtClean="0">
                <a:latin typeface="Rockwell" pitchFamily="18" charset="0"/>
              </a:rPr>
              <a:t>2202001  www.globalconsul.net</a:t>
            </a:r>
            <a:endParaRPr lang="es-EC" sz="1600" b="1" dirty="0">
              <a:latin typeface="Rockwell" pitchFamily="18" charset="0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027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Cadena de Valor UEPV</a:t>
            </a:r>
            <a:endParaRPr lang="es-EC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00256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311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 smtClean="0"/>
              <a:t>Esquema de la presentación</a:t>
            </a:r>
            <a:endParaRPr lang="es-EC" dirty="0"/>
          </a:p>
        </p:txBody>
      </p:sp>
      <p:sp>
        <p:nvSpPr>
          <p:cNvPr id="4" name="Heptágono 3"/>
          <p:cNvSpPr/>
          <p:nvPr/>
        </p:nvSpPr>
        <p:spPr>
          <a:xfrm>
            <a:off x="3846123" y="3296622"/>
            <a:ext cx="1745025" cy="1265349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Proyecto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Tesis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09908" y="191683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1</a:t>
            </a:r>
          </a:p>
          <a:p>
            <a:pPr algn="ctr"/>
            <a:r>
              <a:rPr lang="es-EC" sz="1400" b="1" dirty="0"/>
              <a:t>Descripción del Proyecto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5781645" y="2708922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2</a:t>
            </a:r>
          </a:p>
          <a:p>
            <a:pPr algn="ctr"/>
            <a:r>
              <a:rPr lang="es-EC" sz="1400" b="1" dirty="0"/>
              <a:t>Diagnóstico Situacional</a:t>
            </a:r>
          </a:p>
        </p:txBody>
      </p:sp>
      <p:sp>
        <p:nvSpPr>
          <p:cNvPr id="7" name="Proceso alternativo 6"/>
          <p:cNvSpPr/>
          <p:nvPr/>
        </p:nvSpPr>
        <p:spPr>
          <a:xfrm>
            <a:off x="6187330" y="3768241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3</a:t>
            </a:r>
          </a:p>
          <a:p>
            <a:pPr algn="ctr"/>
            <a:r>
              <a:rPr lang="es-EC" sz="1400" b="1" dirty="0"/>
              <a:t>Estudio</a:t>
            </a:r>
          </a:p>
          <a:p>
            <a:pPr algn="ctr"/>
            <a:r>
              <a:rPr lang="es-EC" sz="1400" b="1" dirty="0"/>
              <a:t>Prospectivo</a:t>
            </a:r>
          </a:p>
        </p:txBody>
      </p:sp>
      <p:sp>
        <p:nvSpPr>
          <p:cNvPr id="8" name="Proceso alternativo 7"/>
          <p:cNvSpPr/>
          <p:nvPr/>
        </p:nvSpPr>
        <p:spPr>
          <a:xfrm>
            <a:off x="5148064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4</a:t>
            </a:r>
          </a:p>
          <a:p>
            <a:pPr algn="ctr"/>
            <a:r>
              <a:rPr lang="es-EC" sz="1400" b="1" dirty="0" smtClean="0"/>
              <a:t>Direccionamiento</a:t>
            </a:r>
            <a:endParaRPr lang="es-EC" sz="1400" b="1" dirty="0"/>
          </a:p>
          <a:p>
            <a:pPr algn="ctr"/>
            <a:r>
              <a:rPr lang="es-EC" sz="1400" b="1" dirty="0"/>
              <a:t>Estratégico</a:t>
            </a:r>
          </a:p>
        </p:txBody>
      </p:sp>
      <p:sp>
        <p:nvSpPr>
          <p:cNvPr id="9" name="Proceso alternativo 8"/>
          <p:cNvSpPr/>
          <p:nvPr/>
        </p:nvSpPr>
        <p:spPr>
          <a:xfrm>
            <a:off x="2370906" y="5013176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5</a:t>
            </a:r>
          </a:p>
          <a:p>
            <a:pPr algn="ctr"/>
            <a:r>
              <a:rPr lang="es-EC" sz="1400" b="1" dirty="0"/>
              <a:t>Plan General </a:t>
            </a:r>
            <a:r>
              <a:rPr lang="es-EC" sz="1400" b="1" dirty="0" err="1"/>
              <a:t>Activi</a:t>
            </a:r>
            <a:r>
              <a:rPr lang="es-EC" sz="1400" b="1" dirty="0"/>
              <a:t>.</a:t>
            </a:r>
          </a:p>
          <a:p>
            <a:pPr algn="ctr"/>
            <a:r>
              <a:rPr lang="es-EC" sz="1400" b="1" dirty="0"/>
              <a:t>BSC</a:t>
            </a:r>
          </a:p>
        </p:txBody>
      </p:sp>
      <p:sp>
        <p:nvSpPr>
          <p:cNvPr id="10" name="Proceso alternativo 9"/>
          <p:cNvSpPr/>
          <p:nvPr/>
        </p:nvSpPr>
        <p:spPr>
          <a:xfrm>
            <a:off x="1246922" y="3768239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6</a:t>
            </a:r>
          </a:p>
          <a:p>
            <a:pPr algn="ctr"/>
            <a:r>
              <a:rPr lang="es-EC" sz="1400" b="1" dirty="0"/>
              <a:t>POA</a:t>
            </a:r>
          </a:p>
        </p:txBody>
      </p:sp>
      <p:sp>
        <p:nvSpPr>
          <p:cNvPr id="11" name="Proceso alternativo 10"/>
          <p:cNvSpPr/>
          <p:nvPr/>
        </p:nvSpPr>
        <p:spPr>
          <a:xfrm>
            <a:off x="1633287" y="2708920"/>
            <a:ext cx="1985070" cy="668873"/>
          </a:xfrm>
          <a:prstGeom prst="flowChartAlternateProcess">
            <a:avLst/>
          </a:prstGeom>
          <a:solidFill>
            <a:srgbClr val="238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/>
              <a:t>7</a:t>
            </a:r>
          </a:p>
          <a:p>
            <a:pPr algn="ctr"/>
            <a:r>
              <a:rPr lang="es-EC" sz="1400" b="1" dirty="0" smtClean="0"/>
              <a:t>Conclusiones</a:t>
            </a:r>
          </a:p>
          <a:p>
            <a:pPr algn="ctr"/>
            <a:r>
              <a:rPr lang="es-EC" sz="1400" b="1" dirty="0" smtClean="0"/>
              <a:t>Recomendaciones</a:t>
            </a:r>
            <a:endParaRPr lang="es-EC" sz="1400" b="1" dirty="0"/>
          </a:p>
        </p:txBody>
      </p:sp>
      <p:cxnSp>
        <p:nvCxnSpPr>
          <p:cNvPr id="14" name="Conector recto de flecha 13"/>
          <p:cNvCxnSpPr>
            <a:stCxn id="4" idx="6"/>
            <a:endCxn id="5" idx="2"/>
          </p:cNvCxnSpPr>
          <p:nvPr/>
        </p:nvCxnSpPr>
        <p:spPr>
          <a:xfrm flipH="1" flipV="1">
            <a:off x="4702443" y="2585705"/>
            <a:ext cx="16193" cy="710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0"/>
            <a:endCxn id="6" idx="1"/>
          </p:cNvCxnSpPr>
          <p:nvPr/>
        </p:nvCxnSpPr>
        <p:spPr>
          <a:xfrm flipV="1">
            <a:off x="5418337" y="3043359"/>
            <a:ext cx="363308" cy="50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4" idx="1"/>
            <a:endCxn id="7" idx="1"/>
          </p:cNvCxnSpPr>
          <p:nvPr/>
        </p:nvCxnSpPr>
        <p:spPr>
          <a:xfrm flipV="1">
            <a:off x="5591153" y="4102678"/>
            <a:ext cx="596177" cy="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" idx="2"/>
            <a:endCxn id="8" idx="0"/>
          </p:cNvCxnSpPr>
          <p:nvPr/>
        </p:nvCxnSpPr>
        <p:spPr>
          <a:xfrm>
            <a:off x="5106938" y="4561978"/>
            <a:ext cx="1033661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" idx="3"/>
            <a:endCxn id="9" idx="0"/>
          </p:cNvCxnSpPr>
          <p:nvPr/>
        </p:nvCxnSpPr>
        <p:spPr>
          <a:xfrm flipH="1">
            <a:off x="3363441" y="4561978"/>
            <a:ext cx="966892" cy="451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4" idx="4"/>
            <a:endCxn id="10" idx="3"/>
          </p:cNvCxnSpPr>
          <p:nvPr/>
        </p:nvCxnSpPr>
        <p:spPr>
          <a:xfrm flipH="1" flipV="1">
            <a:off x="3231992" y="4102676"/>
            <a:ext cx="614126" cy="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4" idx="5"/>
            <a:endCxn id="11" idx="3"/>
          </p:cNvCxnSpPr>
          <p:nvPr/>
        </p:nvCxnSpPr>
        <p:spPr>
          <a:xfrm flipH="1" flipV="1">
            <a:off x="3618357" y="3043357"/>
            <a:ext cx="400577" cy="5038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Elipse 21"/>
          <p:cNvSpPr/>
          <p:nvPr/>
        </p:nvSpPr>
        <p:spPr>
          <a:xfrm>
            <a:off x="5980144" y="3502032"/>
            <a:ext cx="2418204" cy="11870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45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dirty="0" smtClean="0">
                <a:latin typeface="Rockwell" pitchFamily="18" charset="0"/>
              </a:rPr>
              <a:t>3. Estudio Prospectivo</a:t>
            </a:r>
            <a:endParaRPr lang="en-US" sz="1800" dirty="0">
              <a:latin typeface="Rockwell" pitchFamily="18" charset="0"/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533400" y="1000108"/>
            <a:ext cx="3324220" cy="5643602"/>
          </a:xfrm>
          <a:prstGeom prst="rightArrow">
            <a:avLst>
              <a:gd name="adj1" fmla="val 79306"/>
              <a:gd name="adj2" fmla="val 31485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4143372" y="1124744"/>
            <a:ext cx="4572032" cy="500066"/>
          </a:xfrm>
          <a:prstGeom prst="roundRect">
            <a:avLst>
              <a:gd name="adj" fmla="val 9106"/>
            </a:avLst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1. Estado del Arte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4162396" y="1755716"/>
            <a:ext cx="4572032" cy="85725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2. Factores de Cambio</a:t>
            </a:r>
          </a:p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Arboles de Competencia (Marc </a:t>
            </a:r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Giget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Pasado / Presente / Futuro</a:t>
            </a:r>
            <a:endParaRPr lang="es-MX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4162396" y="2736952"/>
            <a:ext cx="4572032" cy="83261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3. Variables Estratégicas (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MID-Planos -6V)</a:t>
            </a:r>
            <a:endParaRPr lang="es-MX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MICMAC (Matriz de Impacto Cruzado </a:t>
            </a:r>
          </a:p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Multiplicación Aplicada a una Clasificación)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785786" y="3071810"/>
            <a:ext cx="2514600" cy="1438276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Michel</a:t>
            </a:r>
          </a:p>
          <a:p>
            <a:pPr algn="ctr"/>
            <a:r>
              <a:rPr lang="es-E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Godet</a:t>
            </a:r>
            <a:endParaRPr lang="es-E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 l="30586" t="62813" r="64844" b="30625"/>
          <a:stretch>
            <a:fillRect/>
          </a:stretch>
        </p:blipFill>
        <p:spPr bwMode="auto">
          <a:xfrm>
            <a:off x="8001024" y="-1"/>
            <a:ext cx="1142976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utoShape 6"/>
          <p:cNvSpPr>
            <a:spLocks noChangeArrowheads="1"/>
          </p:cNvSpPr>
          <p:nvPr/>
        </p:nvSpPr>
        <p:spPr bwMode="blackWhite">
          <a:xfrm>
            <a:off x="4162396" y="3699932"/>
            <a:ext cx="4572032" cy="866772"/>
          </a:xfrm>
          <a:prstGeom prst="roundRect">
            <a:avLst>
              <a:gd name="adj" fmla="val 9106"/>
            </a:avLst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4. Juego de Actores (IdAc-VOb-MID-2MAO)</a:t>
            </a:r>
          </a:p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MACTOR ( Matriz de Alianzas y Conflictos,</a:t>
            </a:r>
          </a:p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Tácticas, Objetivos y Recomendaciones)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blackWhite">
          <a:xfrm>
            <a:off x="4195762" y="4667100"/>
            <a:ext cx="4572032" cy="1104060"/>
          </a:xfrm>
          <a:prstGeom prst="roundRect">
            <a:avLst>
              <a:gd name="adj" fmla="val 9106"/>
            </a:avLst>
          </a:prstGeom>
          <a:solidFill>
            <a:schemeClr val="tx2">
              <a:lumMod val="75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endParaRPr lang="es-EC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5. Generación de Escenarios (A B C …)</a:t>
            </a:r>
          </a:p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es-MX" dirty="0" err="1" smtClean="0">
                <a:solidFill>
                  <a:schemeClr val="bg1">
                    <a:lumMod val="95000"/>
                  </a:schemeClr>
                </a:solidFill>
              </a:rPr>
              <a:t>ObHip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- PS-</a:t>
            </a:r>
            <a:r>
              <a:rPr lang="es-MX" dirty="0" err="1" smtClean="0">
                <a:solidFill>
                  <a:schemeClr val="bg1">
                    <a:lumMod val="95000"/>
                  </a:schemeClr>
                </a:solidFill>
              </a:rPr>
              <a:t>PCSi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es-MX" dirty="0" err="1" smtClean="0">
                <a:solidFill>
                  <a:schemeClr val="bg1">
                    <a:lumMod val="95000"/>
                  </a:schemeClr>
                </a:solidFill>
              </a:rPr>
              <a:t>PCNo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 </a:t>
            </a:r>
            <a:r>
              <a:rPr lang="es-MX" dirty="0" err="1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EscProb</a:t>
            </a:r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lvl="0"/>
            <a:r>
              <a:rPr lang="es-MX" dirty="0" smtClean="0">
                <a:solidFill>
                  <a:schemeClr val="bg1">
                    <a:lumMod val="95000"/>
                  </a:schemeClr>
                </a:solidFill>
              </a:rPr>
              <a:t>SMIC PROB </a:t>
            </a:r>
            <a:r>
              <a:rPr lang="es-MX" dirty="0" err="1">
                <a:solidFill>
                  <a:schemeClr val="bg1">
                    <a:lumMod val="95000"/>
                  </a:schemeClr>
                </a:solidFill>
              </a:rPr>
              <a:t>Expert</a:t>
            </a:r>
            <a:r>
              <a:rPr lang="es-MX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Sistemas y Matrices </a:t>
            </a:r>
            <a:endParaRPr lang="es-ES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de 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Impactos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Cruzados Probabilísticos)</a:t>
            </a:r>
            <a:endParaRPr lang="es-MX" dirty="0">
              <a:solidFill>
                <a:schemeClr val="bg1">
                  <a:lumMod val="95000"/>
                </a:schemeClr>
              </a:solidFill>
            </a:endParaRPr>
          </a:p>
          <a:p>
            <a:pPr lvl="0" algn="just"/>
            <a:endParaRPr lang="es-EC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500834"/>
            <a:ext cx="7000892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b="1" dirty="0" smtClean="0">
                <a:latin typeface="Rockwell" pitchFamily="18" charset="0"/>
              </a:rPr>
              <a:t>Dirección: C.C. Albán Borja Local 40  Teléfono: </a:t>
            </a:r>
            <a:r>
              <a:rPr lang="es-EC" sz="1100" b="1" dirty="0" smtClean="0">
                <a:latin typeface="Rockwell" pitchFamily="18" charset="0"/>
                <a:sym typeface="Wingdings" pitchFamily="2" charset="2"/>
              </a:rPr>
              <a:t>(04)</a:t>
            </a:r>
            <a:r>
              <a:rPr lang="es-EC" sz="1100" b="1" dirty="0" smtClean="0">
                <a:latin typeface="Rockwell" pitchFamily="18" charset="0"/>
              </a:rPr>
              <a:t>2202001  www.globalconsul.net</a:t>
            </a:r>
            <a:endParaRPr lang="es-EC" sz="1600" b="1" dirty="0">
              <a:latin typeface="Rockwell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White">
          <a:xfrm>
            <a:off x="4176432" y="5884112"/>
            <a:ext cx="4572032" cy="3532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6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. Estrategias</a:t>
            </a:r>
            <a:endParaRPr lang="es-MX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58l">
  <a:themeElements>
    <a:clrScheme name="Tema de Office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A2CAB4"/>
      </a:accent2>
      <a:accent3>
        <a:srgbClr val="FFFFFF"/>
      </a:accent3>
      <a:accent4>
        <a:srgbClr val="173D35"/>
      </a:accent4>
      <a:accent5>
        <a:srgbClr val="B8CCC3"/>
      </a:accent5>
      <a:accent6>
        <a:srgbClr val="92B7A3"/>
      </a:accent6>
      <a:hlink>
        <a:srgbClr val="8CA35F"/>
      </a:hlink>
      <a:folHlink>
        <a:srgbClr val="C1B05D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B4C5B"/>
        </a:dk1>
        <a:lt1>
          <a:srgbClr val="FFFFFF"/>
        </a:lt1>
        <a:dk2>
          <a:srgbClr val="000000"/>
        </a:dk2>
        <a:lt2>
          <a:srgbClr val="969696"/>
        </a:lt2>
        <a:accent1>
          <a:srgbClr val="E3BE05"/>
        </a:accent1>
        <a:accent2>
          <a:srgbClr val="81C200"/>
        </a:accent2>
        <a:accent3>
          <a:srgbClr val="FFFFFF"/>
        </a:accent3>
        <a:accent4>
          <a:srgbClr val="08404C"/>
        </a:accent4>
        <a:accent5>
          <a:srgbClr val="EFDBAA"/>
        </a:accent5>
        <a:accent6>
          <a:srgbClr val="74B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773</Words>
  <Application>Microsoft Office PowerPoint</Application>
  <PresentationFormat>Presentación en pantalla (4:3)</PresentationFormat>
  <Paragraphs>305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  <vt:variant>
        <vt:lpstr>Presentaciones personalizadas</vt:lpstr>
      </vt:variant>
      <vt:variant>
        <vt:i4>1</vt:i4>
      </vt:variant>
    </vt:vector>
  </HeadingPairs>
  <TitlesOfParts>
    <vt:vector size="27" baseType="lpstr">
      <vt:lpstr>cdb2004158l</vt:lpstr>
      <vt:lpstr>Plan estratégico de la Unidad Educativa Planeta Verde de la ciudad de Guayaquil (UEPV)</vt:lpstr>
      <vt:lpstr>Esquema de la presentación</vt:lpstr>
      <vt:lpstr>Esquema de la presentación</vt:lpstr>
      <vt:lpstr>1. Descripción del Proyecto</vt:lpstr>
      <vt:lpstr>Esquema de la presentación</vt:lpstr>
      <vt:lpstr>2. Diagnóstico Situacional</vt:lpstr>
      <vt:lpstr>Cadena de Valor UEPV</vt:lpstr>
      <vt:lpstr>Esquema de la presentación</vt:lpstr>
      <vt:lpstr>3. Estudio Prospectivo</vt:lpstr>
      <vt:lpstr>Esquema de la presentación</vt:lpstr>
      <vt:lpstr>4. Direccionamiento Estratégico</vt:lpstr>
      <vt:lpstr>Esquema de la presentación</vt:lpstr>
      <vt:lpstr>5. Plan General de Actividades - BSC</vt:lpstr>
      <vt:lpstr>Esquema de la presentación</vt:lpstr>
      <vt:lpstr>6. Plan Operativo Anual</vt:lpstr>
      <vt:lpstr>Esquema de la presentación</vt:lpstr>
      <vt:lpstr>CONCLUSIONES (1/6)</vt:lpstr>
      <vt:lpstr>CONCLUSIONES (2/6)</vt:lpstr>
      <vt:lpstr>CONCLUSIONES (3/6)</vt:lpstr>
      <vt:lpstr>CONCLUSIONES (4/6)</vt:lpstr>
      <vt:lpstr>CONCLUSIONES (5/6)</vt:lpstr>
      <vt:lpstr>CONCLUSIONES (6/6)</vt:lpstr>
      <vt:lpstr>RECOMENDACIONES (1/2)</vt:lpstr>
      <vt:lpstr>RECOMENDACIONES (2/2)</vt:lpstr>
      <vt:lpstr>Presentación de PowerPoint</vt:lpstr>
      <vt:lpstr>Propuesta Global Consult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Globalconsult</dc:creator>
  <cp:lastModifiedBy>User</cp:lastModifiedBy>
  <cp:revision>289</cp:revision>
  <dcterms:created xsi:type="dcterms:W3CDTF">2010-06-15T21:33:43Z</dcterms:created>
  <dcterms:modified xsi:type="dcterms:W3CDTF">2013-10-21T20:39:22Z</dcterms:modified>
</cp:coreProperties>
</file>