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5"/>
  </p:notesMasterIdLst>
  <p:sldIdLst>
    <p:sldId id="256" r:id="rId3"/>
    <p:sldId id="257" r:id="rId4"/>
    <p:sldId id="258" r:id="rId5"/>
    <p:sldId id="292" r:id="rId6"/>
    <p:sldId id="293" r:id="rId7"/>
    <p:sldId id="294" r:id="rId8"/>
    <p:sldId id="295" r:id="rId9"/>
    <p:sldId id="296" r:id="rId10"/>
    <p:sldId id="297" r:id="rId11"/>
    <p:sldId id="298" r:id="rId12"/>
    <p:sldId id="299" r:id="rId13"/>
    <p:sldId id="300" r:id="rId14"/>
    <p:sldId id="301" r:id="rId15"/>
    <p:sldId id="302" r:id="rId16"/>
    <p:sldId id="303" r:id="rId17"/>
    <p:sldId id="304" r:id="rId18"/>
    <p:sldId id="305" r:id="rId19"/>
    <p:sldId id="306" r:id="rId20"/>
    <p:sldId id="307" r:id="rId21"/>
    <p:sldId id="308" r:id="rId22"/>
    <p:sldId id="309" r:id="rId23"/>
    <p:sldId id="310" r:id="rId24"/>
    <p:sldId id="311" r:id="rId25"/>
    <p:sldId id="312" r:id="rId26"/>
    <p:sldId id="313" r:id="rId27"/>
    <p:sldId id="314" r:id="rId28"/>
    <p:sldId id="315" r:id="rId29"/>
    <p:sldId id="316" r:id="rId30"/>
    <p:sldId id="317" r:id="rId31"/>
    <p:sldId id="318" r:id="rId32"/>
    <p:sldId id="319" r:id="rId33"/>
    <p:sldId id="320" r:id="rId34"/>
    <p:sldId id="321" r:id="rId35"/>
    <p:sldId id="322" r:id="rId36"/>
    <p:sldId id="323" r:id="rId37"/>
    <p:sldId id="324" r:id="rId38"/>
    <p:sldId id="325" r:id="rId39"/>
    <p:sldId id="326" r:id="rId40"/>
    <p:sldId id="327" r:id="rId41"/>
    <p:sldId id="331" r:id="rId42"/>
    <p:sldId id="332" r:id="rId43"/>
    <p:sldId id="291" r:id="rId44"/>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3" autoAdjust="0"/>
    <p:restoredTop sz="91351" autoAdjust="0"/>
  </p:normalViewPr>
  <p:slideViewPr>
    <p:cSldViewPr>
      <p:cViewPr varScale="1">
        <p:scale>
          <a:sx n="66" d="100"/>
          <a:sy n="66" d="100"/>
        </p:scale>
        <p:origin x="-1428" y="-102"/>
      </p:cViewPr>
      <p:guideLst>
        <p:guide orient="horz" pos="2160"/>
        <p:guide pos="2880"/>
      </p:guideLst>
    </p:cSldViewPr>
  </p:slideViewPr>
  <p:outlineViewPr>
    <p:cViewPr>
      <p:scale>
        <a:sx n="33" d="100"/>
        <a:sy n="33" d="100"/>
      </p:scale>
      <p:origin x="0" y="4344"/>
    </p:cViewPr>
  </p:outlineViewPr>
  <p:notesTextViewPr>
    <p:cViewPr>
      <p:scale>
        <a:sx n="100" d="100"/>
        <a:sy n="100" d="100"/>
      </p:scale>
      <p:origin x="0" y="0"/>
    </p:cViewPr>
  </p:notesTextViewPr>
  <p:sorterViewPr>
    <p:cViewPr>
      <p:scale>
        <a:sx n="100" d="100"/>
        <a:sy n="100" d="100"/>
      </p:scale>
      <p:origin x="0" y="83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C26BFF-7F41-4EC6-A926-B2716CA7E993}" type="datetimeFigureOut">
              <a:rPr lang="es-EC" smtClean="0"/>
              <a:pPr/>
              <a:t>12/19/2013</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D17458-2A0D-4D1B-BDDB-3F8BDEE5CE38}" type="slidenum">
              <a:rPr lang="es-EC" smtClean="0"/>
              <a:pPr/>
              <a:t>‹Nº›</a:t>
            </a:fld>
            <a:endParaRPr lang="es-EC"/>
          </a:p>
        </p:txBody>
      </p:sp>
    </p:spTree>
    <p:extLst>
      <p:ext uri="{BB962C8B-B14F-4D97-AF65-F5344CB8AC3E}">
        <p14:creationId xmlns:p14="http://schemas.microsoft.com/office/powerpoint/2010/main" val="758438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9 Triángulo rectángulo"/>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Título"/>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grpSp>
        <p:nvGrpSpPr>
          <p:cNvPr id="2" name="1 Grupo"/>
          <p:cNvGrpSpPr/>
          <p:nvPr/>
        </p:nvGrpSpPr>
        <p:grpSpPr>
          <a:xfrm>
            <a:off x="-3765" y="4953000"/>
            <a:ext cx="9147765" cy="1912088"/>
            <a:chOff x="-3765" y="4832896"/>
            <a:chExt cx="9147765" cy="2032192"/>
          </a:xfrm>
        </p:grpSpPr>
        <p:sp>
          <p:nvSpPr>
            <p:cNvPr id="7" name="6 Forma libre"/>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7 Forma libre"/>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Marcador de fecha"/>
          <p:cNvSpPr>
            <a:spLocks noGrp="1"/>
          </p:cNvSpPr>
          <p:nvPr>
            <p:ph type="dt" sz="half" idx="10"/>
          </p:nvPr>
        </p:nvSpPr>
        <p:spPr/>
        <p:txBody>
          <a:bodyPr/>
          <a:lstStyle>
            <a:lvl1pPr>
              <a:defRPr>
                <a:solidFill>
                  <a:srgbClr val="FFFFFF"/>
                </a:solidFill>
              </a:defRPr>
            </a:lvl1pPr>
            <a:extLst/>
          </a:lstStyle>
          <a:p>
            <a:fld id="{6825855C-0AB0-4733-9CE3-CE6D59E55EA3}" type="datetimeFigureOut">
              <a:rPr lang="es-EC" smtClean="0"/>
              <a:pPr/>
              <a:t>12/19/2013</a:t>
            </a:fld>
            <a:endParaRPr lang="es-EC"/>
          </a:p>
        </p:txBody>
      </p:sp>
      <p:sp>
        <p:nvSpPr>
          <p:cNvPr id="19" name="18 Marcador de pie de página"/>
          <p:cNvSpPr>
            <a:spLocks noGrp="1"/>
          </p:cNvSpPr>
          <p:nvPr>
            <p:ph type="ftr" sz="quarter" idx="11"/>
          </p:nvPr>
        </p:nvSpPr>
        <p:spPr/>
        <p:txBody>
          <a:bodyPr/>
          <a:lstStyle>
            <a:lvl1pPr>
              <a:defRPr>
                <a:solidFill>
                  <a:schemeClr val="accent1">
                    <a:tint val="20000"/>
                  </a:schemeClr>
                </a:solidFill>
              </a:defRPr>
            </a:lvl1pPr>
            <a:extLst/>
          </a:lstStyle>
          <a:p>
            <a:endParaRPr lang="es-EC"/>
          </a:p>
        </p:txBody>
      </p:sp>
      <p:sp>
        <p:nvSpPr>
          <p:cNvPr id="27" name="26 Marcador de número de diapositiva"/>
          <p:cNvSpPr>
            <a:spLocks noGrp="1"/>
          </p:cNvSpPr>
          <p:nvPr>
            <p:ph type="sldNum" sz="quarter" idx="12"/>
          </p:nvPr>
        </p:nvSpPr>
        <p:spPr/>
        <p:txBody>
          <a:bodyPr/>
          <a:lstStyle>
            <a:lvl1pPr>
              <a:defRPr>
                <a:solidFill>
                  <a:srgbClr val="FFFFFF"/>
                </a:solidFill>
              </a:defRPr>
            </a:lvl1pPr>
            <a:extLst/>
          </a:lstStyle>
          <a:p>
            <a:fld id="{629BC8BB-2B33-496B-BE53-393BF66EB772}"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481329"/>
            <a:ext cx="8229600" cy="438607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6825855C-0AB0-4733-9CE3-CE6D59E55EA3}" type="datetimeFigureOut">
              <a:rPr lang="es-EC" smtClean="0"/>
              <a:pPr/>
              <a:t>12/19/2013</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629BC8BB-2B33-496B-BE53-393BF66EB772}"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44013" y="274640"/>
            <a:ext cx="1777470" cy="5592761"/>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1"/>
            <a:ext cx="6324600" cy="5592760"/>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6825855C-0AB0-4733-9CE3-CE6D59E55EA3}" type="datetimeFigureOut">
              <a:rPr lang="es-EC" smtClean="0"/>
              <a:pPr/>
              <a:t>12/19/2013</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629BC8BB-2B33-496B-BE53-393BF66EB772}" type="slidenum">
              <a:rPr lang="es-EC" smtClean="0"/>
              <a:pPr/>
              <a:t>‹Nº›</a:t>
            </a:fld>
            <a:endParaRPr lang="es-EC"/>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748C9B3A-D55C-4D77-984F-9F6D91FF161D}" type="datetimeFigureOut">
              <a:rPr lang="es-EC" smtClean="0">
                <a:solidFill>
                  <a:prstClr val="black">
                    <a:tint val="75000"/>
                  </a:prstClr>
                </a:solidFill>
              </a:rPr>
              <a:pPr/>
              <a:t>12/19/2013</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9AAC9B0-8E25-439B-BC48-A6C42CC254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043535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48C9B3A-D55C-4D77-984F-9F6D91FF161D}" type="datetimeFigureOut">
              <a:rPr lang="es-EC" smtClean="0">
                <a:solidFill>
                  <a:prstClr val="black">
                    <a:tint val="75000"/>
                  </a:prstClr>
                </a:solidFill>
              </a:rPr>
              <a:pPr/>
              <a:t>12/19/2013</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9AAC9B0-8E25-439B-BC48-A6C42CC254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564296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48C9B3A-D55C-4D77-984F-9F6D91FF161D}" type="datetimeFigureOut">
              <a:rPr lang="es-EC" smtClean="0">
                <a:solidFill>
                  <a:prstClr val="black">
                    <a:tint val="75000"/>
                  </a:prstClr>
                </a:solidFill>
              </a:rPr>
              <a:pPr/>
              <a:t>12/19/2013</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9AAC9B0-8E25-439B-BC48-A6C42CC254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704565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748C9B3A-D55C-4D77-984F-9F6D91FF161D}" type="datetimeFigureOut">
              <a:rPr lang="es-EC" smtClean="0">
                <a:solidFill>
                  <a:prstClr val="black">
                    <a:tint val="75000"/>
                  </a:prstClr>
                </a:solidFill>
              </a:rPr>
              <a:pPr/>
              <a:t>12/19/2013</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E9AAC9B0-8E25-439B-BC48-A6C42CC254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878178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748C9B3A-D55C-4D77-984F-9F6D91FF161D}" type="datetimeFigureOut">
              <a:rPr lang="es-EC" smtClean="0">
                <a:solidFill>
                  <a:prstClr val="black">
                    <a:tint val="75000"/>
                  </a:prstClr>
                </a:solidFill>
              </a:rPr>
              <a:pPr/>
              <a:t>12/19/2013</a:t>
            </a:fld>
            <a:endParaRPr lang="es-EC">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C">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E9AAC9B0-8E25-439B-BC48-A6C42CC254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182566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748C9B3A-D55C-4D77-984F-9F6D91FF161D}" type="datetimeFigureOut">
              <a:rPr lang="es-EC" smtClean="0">
                <a:solidFill>
                  <a:prstClr val="black">
                    <a:tint val="75000"/>
                  </a:prstClr>
                </a:solidFill>
              </a:rPr>
              <a:pPr/>
              <a:t>12/19/2013</a:t>
            </a:fld>
            <a:endParaRPr lang="es-EC">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C">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E9AAC9B0-8E25-439B-BC48-A6C42CC254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857660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48C9B3A-D55C-4D77-984F-9F6D91FF161D}" type="datetimeFigureOut">
              <a:rPr lang="es-EC" smtClean="0">
                <a:solidFill>
                  <a:prstClr val="black">
                    <a:tint val="75000"/>
                  </a:prstClr>
                </a:solidFill>
              </a:rPr>
              <a:pPr/>
              <a:t>12/19/2013</a:t>
            </a:fld>
            <a:endParaRPr lang="es-EC">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C">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E9AAC9B0-8E25-439B-BC48-A6C42CC254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865393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48C9B3A-D55C-4D77-984F-9F6D91FF161D}" type="datetimeFigureOut">
              <a:rPr lang="es-EC" smtClean="0">
                <a:solidFill>
                  <a:prstClr val="black">
                    <a:tint val="75000"/>
                  </a:prstClr>
                </a:solidFill>
              </a:rPr>
              <a:pPr/>
              <a:t>12/19/2013</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E9AAC9B0-8E25-439B-BC48-A6C42CC254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682696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6825855C-0AB0-4733-9CE3-CE6D59E55EA3}" type="datetimeFigureOut">
              <a:rPr lang="es-EC" smtClean="0"/>
              <a:pPr/>
              <a:t>12/19/2013</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629BC8BB-2B33-496B-BE53-393BF66EB772}" type="slidenum">
              <a:rPr lang="es-EC" smtClean="0"/>
              <a:pPr/>
              <a:t>‹Nº›</a:t>
            </a:fld>
            <a:endParaRPr lang="es-EC"/>
          </a:p>
        </p:txBody>
      </p:sp>
      <p:sp>
        <p:nvSpPr>
          <p:cNvPr id="7" name="6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48C9B3A-D55C-4D77-984F-9F6D91FF161D}" type="datetimeFigureOut">
              <a:rPr lang="es-EC" smtClean="0">
                <a:solidFill>
                  <a:prstClr val="black">
                    <a:tint val="75000"/>
                  </a:prstClr>
                </a:solidFill>
              </a:rPr>
              <a:pPr/>
              <a:t>12/19/2013</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E9AAC9B0-8E25-439B-BC48-A6C42CC254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619521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48C9B3A-D55C-4D77-984F-9F6D91FF161D}" type="datetimeFigureOut">
              <a:rPr lang="es-EC" smtClean="0">
                <a:solidFill>
                  <a:prstClr val="black">
                    <a:tint val="75000"/>
                  </a:prstClr>
                </a:solidFill>
              </a:rPr>
              <a:pPr/>
              <a:t>12/19/2013</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9AAC9B0-8E25-439B-BC48-A6C42CC254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858616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48C9B3A-D55C-4D77-984F-9F6D91FF161D}" type="datetimeFigureOut">
              <a:rPr lang="es-EC" smtClean="0">
                <a:solidFill>
                  <a:prstClr val="black">
                    <a:tint val="75000"/>
                  </a:prstClr>
                </a:solidFill>
              </a:rPr>
              <a:pPr/>
              <a:t>12/19/2013</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9AAC9B0-8E25-439B-BC48-A6C42CC254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10889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6825855C-0AB0-4733-9CE3-CE6D59E55EA3}" type="datetimeFigureOut">
              <a:rPr lang="es-EC" smtClean="0"/>
              <a:pPr/>
              <a:t>12/19/2013</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629BC8BB-2B33-496B-BE53-393BF66EB772}" type="slidenum">
              <a:rPr lang="es-EC" smtClean="0"/>
              <a:pPr/>
              <a:t>‹Nº›</a:t>
            </a:fld>
            <a:endParaRPr lang="es-EC"/>
          </a:p>
        </p:txBody>
      </p:sp>
      <p:sp>
        <p:nvSpPr>
          <p:cNvPr id="7" name="6 Cheurón"/>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7 Cheurón"/>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bg>
      <p:bgRef idx="1002">
        <a:schemeClr val="bg1"/>
      </p:bgRef>
    </p:bg>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6825855C-0AB0-4733-9CE3-CE6D59E55EA3}" type="datetimeFigureOut">
              <a:rPr lang="es-EC" smtClean="0"/>
              <a:pPr/>
              <a:t>12/19/2013</a:t>
            </a:fld>
            <a:endParaRPr lang="es-EC"/>
          </a:p>
        </p:txBody>
      </p:sp>
      <p:sp>
        <p:nvSpPr>
          <p:cNvPr id="6" name="5 Marcador de pie de página"/>
          <p:cNvSpPr>
            <a:spLocks noGrp="1"/>
          </p:cNvSpPr>
          <p:nvPr>
            <p:ph type="ftr" sz="quarter" idx="11"/>
          </p:nvPr>
        </p:nvSpPr>
        <p:spPr/>
        <p:txBody>
          <a:bodyPr/>
          <a:lstStyle>
            <a:extLst/>
          </a:lstStyle>
          <a:p>
            <a:endParaRPr lang="es-EC"/>
          </a:p>
        </p:txBody>
      </p:sp>
      <p:sp>
        <p:nvSpPr>
          <p:cNvPr id="7" name="6 Marcador de número de diapositiva"/>
          <p:cNvSpPr>
            <a:spLocks noGrp="1"/>
          </p:cNvSpPr>
          <p:nvPr>
            <p:ph type="sldNum" sz="quarter" idx="12"/>
          </p:nvPr>
        </p:nvSpPr>
        <p:spPr/>
        <p:txBody>
          <a:bodyPr/>
          <a:lstStyle>
            <a:extLst/>
          </a:lstStyle>
          <a:p>
            <a:fld id="{629BC8BB-2B33-496B-BE53-393BF66EB772}" type="slidenum">
              <a:rPr lang="es-EC" smtClean="0"/>
              <a:pPr/>
              <a:t>‹Nº›</a:t>
            </a:fld>
            <a:endParaRPr lang="es-EC"/>
          </a:p>
        </p:txBody>
      </p:sp>
      <p:sp>
        <p:nvSpPr>
          <p:cNvPr id="8" name="7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6825855C-0AB0-4733-9CE3-CE6D59E55EA3}" type="datetimeFigureOut">
              <a:rPr lang="es-EC" smtClean="0"/>
              <a:pPr/>
              <a:t>12/19/2013</a:t>
            </a:fld>
            <a:endParaRPr lang="es-EC"/>
          </a:p>
        </p:txBody>
      </p:sp>
      <p:sp>
        <p:nvSpPr>
          <p:cNvPr id="8" name="7 Marcador de pie de página"/>
          <p:cNvSpPr>
            <a:spLocks noGrp="1"/>
          </p:cNvSpPr>
          <p:nvPr>
            <p:ph type="ftr" sz="quarter" idx="11"/>
          </p:nvPr>
        </p:nvSpPr>
        <p:spPr/>
        <p:txBody>
          <a:bodyPr/>
          <a:lstStyle>
            <a:extLst/>
          </a:lstStyle>
          <a:p>
            <a:endParaRPr lang="es-EC"/>
          </a:p>
        </p:txBody>
      </p:sp>
      <p:sp>
        <p:nvSpPr>
          <p:cNvPr id="9" name="8 Marcador de número de diapositiva"/>
          <p:cNvSpPr>
            <a:spLocks noGrp="1"/>
          </p:cNvSpPr>
          <p:nvPr>
            <p:ph type="sldNum" sz="quarter" idx="12"/>
          </p:nvPr>
        </p:nvSpPr>
        <p:spPr/>
        <p:txBody>
          <a:bodyPr/>
          <a:lstStyle>
            <a:extLst/>
          </a:lstStyle>
          <a:p>
            <a:fld id="{629BC8BB-2B33-496B-BE53-393BF66EB772}" type="slidenum">
              <a:rPr lang="es-EC" smtClean="0"/>
              <a:pPr/>
              <a:t>‹Nº›</a:t>
            </a:fld>
            <a:endParaRPr lang="es-EC"/>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bg>
      <p:bgRef idx="1002">
        <a:schemeClr val="bg1"/>
      </p:bgRef>
    </p:bg>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extLst/>
          </a:lstStyle>
          <a:p>
            <a:fld id="{6825855C-0AB0-4733-9CE3-CE6D59E55EA3}" type="datetimeFigureOut">
              <a:rPr lang="es-EC" smtClean="0"/>
              <a:pPr/>
              <a:t>12/19/2013</a:t>
            </a:fld>
            <a:endParaRPr lang="es-EC"/>
          </a:p>
        </p:txBody>
      </p:sp>
      <p:sp>
        <p:nvSpPr>
          <p:cNvPr id="4" name="3 Marcador de pie de página"/>
          <p:cNvSpPr>
            <a:spLocks noGrp="1"/>
          </p:cNvSpPr>
          <p:nvPr>
            <p:ph type="ftr" sz="quarter" idx="11"/>
          </p:nvPr>
        </p:nvSpPr>
        <p:spPr/>
        <p:txBody>
          <a:bodyPr/>
          <a:lstStyle>
            <a:extLst/>
          </a:lstStyle>
          <a:p>
            <a:endParaRPr lang="es-EC"/>
          </a:p>
        </p:txBody>
      </p:sp>
      <p:sp>
        <p:nvSpPr>
          <p:cNvPr id="5" name="4 Marcador de número de diapositiva"/>
          <p:cNvSpPr>
            <a:spLocks noGrp="1"/>
          </p:cNvSpPr>
          <p:nvPr>
            <p:ph type="sldNum" sz="quarter" idx="12"/>
          </p:nvPr>
        </p:nvSpPr>
        <p:spPr/>
        <p:txBody>
          <a:bodyPr/>
          <a:lstStyle>
            <a:extLst/>
          </a:lstStyle>
          <a:p>
            <a:fld id="{629BC8BB-2B33-496B-BE53-393BF66EB772}" type="slidenum">
              <a:rPr lang="es-EC" smtClean="0"/>
              <a:pPr/>
              <a:t>‹Nº›</a:t>
            </a:fld>
            <a:endParaRPr lang="es-EC"/>
          </a:p>
        </p:txBody>
      </p:sp>
      <p:sp>
        <p:nvSpPr>
          <p:cNvPr id="6" name="5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fld id="{6825855C-0AB0-4733-9CE3-CE6D59E55EA3}" type="datetimeFigureOut">
              <a:rPr lang="es-EC" smtClean="0"/>
              <a:pPr/>
              <a:t>12/19/2013</a:t>
            </a:fld>
            <a:endParaRPr lang="es-EC"/>
          </a:p>
        </p:txBody>
      </p:sp>
      <p:sp>
        <p:nvSpPr>
          <p:cNvPr id="3" name="2 Marcador de pie de página"/>
          <p:cNvSpPr>
            <a:spLocks noGrp="1"/>
          </p:cNvSpPr>
          <p:nvPr>
            <p:ph type="ftr" sz="quarter" idx="11"/>
          </p:nvPr>
        </p:nvSpPr>
        <p:spPr/>
        <p:txBody>
          <a:bodyPr/>
          <a:lstStyle>
            <a:extLst/>
          </a:lstStyle>
          <a:p>
            <a:endParaRPr lang="es-EC"/>
          </a:p>
        </p:txBody>
      </p:sp>
      <p:sp>
        <p:nvSpPr>
          <p:cNvPr id="4" name="3 Marcador de número de diapositiva"/>
          <p:cNvSpPr>
            <a:spLocks noGrp="1"/>
          </p:cNvSpPr>
          <p:nvPr>
            <p:ph type="sldNum" sz="quarter" idx="12"/>
          </p:nvPr>
        </p:nvSpPr>
        <p:spPr/>
        <p:txBody>
          <a:bodyPr/>
          <a:lstStyle>
            <a:extLst/>
          </a:lstStyle>
          <a:p>
            <a:fld id="{629BC8BB-2B33-496B-BE53-393BF66EB772}"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727032" y="6407944"/>
            <a:ext cx="1920240" cy="365760"/>
          </a:xfrm>
        </p:spPr>
        <p:txBody>
          <a:bodyPr/>
          <a:lstStyle>
            <a:extLst/>
          </a:lstStyle>
          <a:p>
            <a:fld id="{6825855C-0AB0-4733-9CE3-CE6D59E55EA3}" type="datetimeFigureOut">
              <a:rPr lang="es-EC" smtClean="0"/>
              <a:pPr/>
              <a:t>12/19/2013</a:t>
            </a:fld>
            <a:endParaRPr lang="es-EC"/>
          </a:p>
        </p:txBody>
      </p:sp>
      <p:sp>
        <p:nvSpPr>
          <p:cNvPr id="6" name="5 Marcador de pie de página"/>
          <p:cNvSpPr>
            <a:spLocks noGrp="1"/>
          </p:cNvSpPr>
          <p:nvPr>
            <p:ph type="ftr" sz="quarter" idx="11"/>
          </p:nvPr>
        </p:nvSpPr>
        <p:spPr/>
        <p:txBody>
          <a:bodyPr/>
          <a:lstStyle>
            <a:extLst/>
          </a:lstStyle>
          <a:p>
            <a:endParaRPr lang="es-EC"/>
          </a:p>
        </p:txBody>
      </p:sp>
      <p:sp>
        <p:nvSpPr>
          <p:cNvPr id="7" name="6 Marcador de número de diapositiva"/>
          <p:cNvSpPr>
            <a:spLocks noGrp="1"/>
          </p:cNvSpPr>
          <p:nvPr>
            <p:ph type="sldNum" sz="quarter" idx="12"/>
          </p:nvPr>
        </p:nvSpPr>
        <p:spPr/>
        <p:txBody>
          <a:bodyPr/>
          <a:lstStyle>
            <a:extLst/>
          </a:lstStyle>
          <a:p>
            <a:fld id="{629BC8BB-2B33-496B-BE53-393BF66EB772}" type="slidenum">
              <a:rPr lang="es-EC" smtClean="0"/>
              <a:pPr/>
              <a:t>‹Nº›</a:t>
            </a:fld>
            <a:endParaRPr lang="es-EC"/>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3" name="2 Marcador de posición de imagen"/>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s-ES" smtClean="0"/>
              <a:t>Haga clic en el icono para agregar una imagen</a:t>
            </a:r>
            <a:endParaRPr kumimoji="0" lang="en-US" dirty="0"/>
          </a:p>
        </p:txBody>
      </p:sp>
      <p:sp>
        <p:nvSpPr>
          <p:cNvPr id="5" name="4 Marcador de fecha"/>
          <p:cNvSpPr>
            <a:spLocks noGrp="1"/>
          </p:cNvSpPr>
          <p:nvPr>
            <p:ph type="dt" sz="half" idx="10"/>
          </p:nvPr>
        </p:nvSpPr>
        <p:spPr/>
        <p:txBody>
          <a:bodyPr/>
          <a:lstStyle>
            <a:lvl1pPr>
              <a:defRPr>
                <a:solidFill>
                  <a:schemeClr val="tx1"/>
                </a:solidFill>
              </a:defRPr>
            </a:lvl1pPr>
            <a:extLst/>
          </a:lstStyle>
          <a:p>
            <a:fld id="{6825855C-0AB0-4733-9CE3-CE6D59E55EA3}" type="datetimeFigureOut">
              <a:rPr lang="es-EC" smtClean="0"/>
              <a:pPr/>
              <a:t>12/19/2013</a:t>
            </a:fld>
            <a:endParaRPr lang="es-EC"/>
          </a:p>
        </p:txBody>
      </p:sp>
      <p:sp>
        <p:nvSpPr>
          <p:cNvPr id="6" name="5 Marcador de pie de página"/>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s-EC"/>
          </a:p>
        </p:txBody>
      </p:sp>
      <p:sp>
        <p:nvSpPr>
          <p:cNvPr id="7" name="6 Marcador de número de diapositiva"/>
          <p:cNvSpPr>
            <a:spLocks noGrp="1"/>
          </p:cNvSpPr>
          <p:nvPr>
            <p:ph type="sldNum" sz="quarter" idx="12"/>
          </p:nvPr>
        </p:nvSpPr>
        <p:spPr/>
        <p:txBody>
          <a:bodyPr/>
          <a:lstStyle>
            <a:lvl1pPr>
              <a:defRPr>
                <a:solidFill>
                  <a:schemeClr val="tx1"/>
                </a:solidFill>
              </a:defRPr>
            </a:lvl1pPr>
            <a:extLst/>
          </a:lstStyle>
          <a:p>
            <a:fld id="{629BC8BB-2B33-496B-BE53-393BF66EB772}" type="slidenum">
              <a:rPr lang="es-EC" smtClean="0"/>
              <a:pPr/>
              <a:t>‹Nº›</a:t>
            </a:fld>
            <a:endParaRPr lang="es-EC"/>
          </a:p>
        </p:txBody>
      </p:sp>
      <p:sp>
        <p:nvSpPr>
          <p:cNvPr id="2" name="1 Título"/>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s-ES" smtClean="0"/>
              <a:t>Haga clic para modificar el estilo de título del patrón</a:t>
            </a:r>
            <a:endParaRPr kumimoji="0" lang="en-US"/>
          </a:p>
        </p:txBody>
      </p:sp>
      <p:sp>
        <p:nvSpPr>
          <p:cNvPr id="8" name="7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8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9 Triángulo rectángulo"/>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10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Cheurón"/>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12 Cheurón"/>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13 Triángulo rectángulo"/>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825855C-0AB0-4733-9CE3-CE6D59E55EA3}" type="datetimeFigureOut">
              <a:rPr lang="es-EC" smtClean="0"/>
              <a:pPr/>
              <a:t>12/19/2013</a:t>
            </a:fld>
            <a:endParaRPr lang="es-EC"/>
          </a:p>
        </p:txBody>
      </p:sp>
      <p:sp>
        <p:nvSpPr>
          <p:cNvPr id="22" name="21 Marcador de pie de página"/>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s-EC"/>
          </a:p>
        </p:txBody>
      </p:sp>
      <p:sp>
        <p:nvSpPr>
          <p:cNvPr id="18" name="17 Marcador de número de diapositiva"/>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629BC8BB-2B33-496B-BE53-393BF66EB772}"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8C9B3A-D55C-4D77-984F-9F6D91FF161D}" type="datetimeFigureOut">
              <a:rPr lang="es-EC" smtClean="0">
                <a:solidFill>
                  <a:prstClr val="black">
                    <a:tint val="75000"/>
                  </a:prstClr>
                </a:solidFill>
              </a:rPr>
              <a:pPr/>
              <a:t>12/19/2013</a:t>
            </a:fld>
            <a:endParaRPr lang="es-EC">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AAC9B0-8E25-439B-BC48-A6C42CC254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7903141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themeOverride" Target="../theme/themeOverride9.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themeOverride" Target="../theme/themeOverr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hemeOverride" Target="../theme/themeOverr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hemeOverride" Target="../theme/themeOverride1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Layout" Target="../slideLayouts/slideLayout6.xml"/><Relationship Id="rId1" Type="http://schemas.openxmlformats.org/officeDocument/2006/relationships/themeOverride" Target="../theme/themeOverr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slideLayout" Target="../slideLayouts/slideLayout6.xml"/><Relationship Id="rId1" Type="http://schemas.openxmlformats.org/officeDocument/2006/relationships/themeOverride" Target="../theme/themeOverr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6.xml"/><Relationship Id="rId1" Type="http://schemas.openxmlformats.org/officeDocument/2006/relationships/themeOverride" Target="../theme/themeOverride15.xml"/><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slideLayout" Target="../slideLayouts/slideLayout6.xml"/><Relationship Id="rId1" Type="http://schemas.openxmlformats.org/officeDocument/2006/relationships/themeOverride" Target="../theme/themeOverride16.xml"/><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themeOverride" Target="../theme/themeOverr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6.xml"/><Relationship Id="rId1" Type="http://schemas.openxmlformats.org/officeDocument/2006/relationships/themeOverride" Target="../theme/themeOverr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themeOverride" Target="../theme/themeOverr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themeOverride" Target="../theme/themeOverride20.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themeOverride" Target="../theme/themeOverride2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hemeOverride" Target="../theme/themeOverr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hemeOverride" Target="../theme/themeOverr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themeOverride" Target="../theme/themeOverr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slideLayout" Target="../slideLayouts/slideLayout6.xml"/><Relationship Id="rId1" Type="http://schemas.openxmlformats.org/officeDocument/2006/relationships/themeOverride" Target="../theme/themeOverride25.xml"/><Relationship Id="rId4" Type="http://schemas.openxmlformats.org/officeDocument/2006/relationships/image" Target="../media/image29.emf"/></Relationships>
</file>

<file path=ppt/slides/_rels/slide2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slideLayout" Target="../slideLayouts/slideLayout6.xml"/><Relationship Id="rId1" Type="http://schemas.openxmlformats.org/officeDocument/2006/relationships/themeOverride" Target="../theme/themeOverride26.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slideLayout" Target="../slideLayouts/slideLayout6.xml"/><Relationship Id="rId1" Type="http://schemas.openxmlformats.org/officeDocument/2006/relationships/themeOverride" Target="../theme/themeOverride2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themeOverride" Target="../theme/themeOverride28.xml"/><Relationship Id="rId5" Type="http://schemas.openxmlformats.org/officeDocument/2006/relationships/image" Target="../media/image36.emf"/><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6.xml"/><Relationship Id="rId1" Type="http://schemas.openxmlformats.org/officeDocument/2006/relationships/themeOverride" Target="../theme/themeOverr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slideLayout" Target="../slideLayouts/slideLayout6.xml"/><Relationship Id="rId1" Type="http://schemas.openxmlformats.org/officeDocument/2006/relationships/themeOverride" Target="../theme/themeOverride30.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slideLayout" Target="../slideLayouts/slideLayout6.xml"/><Relationship Id="rId1" Type="http://schemas.openxmlformats.org/officeDocument/2006/relationships/themeOverride" Target="../theme/themeOverride31.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slideLayout" Target="../slideLayouts/slideLayout6.xml"/><Relationship Id="rId1" Type="http://schemas.openxmlformats.org/officeDocument/2006/relationships/themeOverride" Target="../theme/themeOverride32.xml"/><Relationship Id="rId5" Type="http://schemas.microsoft.com/office/2007/relationships/hdphoto" Target="../media/hdphoto5.wdp"/><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6.xml"/><Relationship Id="rId1" Type="http://schemas.openxmlformats.org/officeDocument/2006/relationships/themeOverride" Target="../theme/themeOverr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themeOverride" Target="../theme/themeOverr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themeOverride" Target="../theme/themeOverride35.xml"/><Relationship Id="rId4" Type="http://schemas.microsoft.com/office/2007/relationships/hdphoto" Target="../media/hdphoto6.wdp"/></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6.xml"/><Relationship Id="rId1" Type="http://schemas.openxmlformats.org/officeDocument/2006/relationships/themeOverride" Target="../theme/themeOverr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6.xml"/><Relationship Id="rId1" Type="http://schemas.openxmlformats.org/officeDocument/2006/relationships/themeOverride" Target="../theme/themeOverride37.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6.xml"/><Relationship Id="rId1" Type="http://schemas.openxmlformats.org/officeDocument/2006/relationships/themeOverride" Target="../theme/themeOverride38.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hemeOverride" Target="../theme/themeOverride39.xml"/><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themeOverride" Target="../theme/themeOverride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hemeOverride" Target="../theme/themeOverride6.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themeOverride" Target="../theme/themeOverride7.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6.xml"/><Relationship Id="rId1" Type="http://schemas.openxmlformats.org/officeDocument/2006/relationships/themeOverride" Target="../theme/themeOverr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http://t1.gstatic.com/images?q=tbn:ANd9GcTNtnOl80uLmWyKZT_WFBbUyy4mcz55wcVbkPCPpFLBXuAn3kqseJSWd-71"/>
          <p:cNvPicPr>
            <a:picLocks noChangeAspect="1" noChangeArrowheads="1"/>
          </p:cNvPicPr>
          <p:nvPr/>
        </p:nvPicPr>
        <p:blipFill>
          <a:blip r:embed="rId3" cstate="print"/>
          <a:srcRect/>
          <a:stretch>
            <a:fillRect/>
          </a:stretch>
        </p:blipFill>
        <p:spPr bwMode="auto">
          <a:xfrm>
            <a:off x="6588224" y="3212976"/>
            <a:ext cx="1656184" cy="1584176"/>
          </a:xfrm>
          <a:prstGeom prst="rect">
            <a:avLst/>
          </a:prstGeom>
          <a:noFill/>
          <a:ln>
            <a:solidFill>
              <a:schemeClr val="tx1"/>
            </a:solidFill>
          </a:ln>
        </p:spPr>
      </p:pic>
      <p:sp>
        <p:nvSpPr>
          <p:cNvPr id="8" name="7 Rectángulo"/>
          <p:cNvSpPr/>
          <p:nvPr/>
        </p:nvSpPr>
        <p:spPr>
          <a:xfrm>
            <a:off x="467544" y="3212976"/>
            <a:ext cx="5832648" cy="169277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DEPARTAMENTO DE INGENIERÍA ELÉCTRICA Y ELECTRÓNICA </a:t>
            </a:r>
          </a:p>
          <a:p>
            <a:pPr algn="ctr"/>
            <a:r>
              <a:rPr lang="es-E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DEEE</a:t>
            </a:r>
            <a:endParaRPr lang="es-E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8 CuadroTexto"/>
          <p:cNvSpPr txBox="1"/>
          <p:nvPr/>
        </p:nvSpPr>
        <p:spPr>
          <a:xfrm>
            <a:off x="71500" y="5315724"/>
            <a:ext cx="5076564" cy="1569660"/>
          </a:xfrm>
          <a:prstGeom prst="rect">
            <a:avLst/>
          </a:prstGeom>
          <a:noFill/>
        </p:spPr>
        <p:txBody>
          <a:bodyPr wrap="square" rtlCol="0">
            <a:spAutoFit/>
          </a:bodyPr>
          <a:lstStyle/>
          <a:p>
            <a:pPr algn="ctr"/>
            <a:r>
              <a:rPr lang="es-EC"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BIENVENIDOS</a:t>
            </a:r>
          </a:p>
          <a:p>
            <a:pPr algn="ctr"/>
            <a:r>
              <a:rPr lang="es-EC"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PRESENTACIÓN PÚBLICA </a:t>
            </a:r>
          </a:p>
          <a:p>
            <a:pPr algn="ctr"/>
            <a:r>
              <a:rPr lang="es-EC"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PROYECTO  DE  GRADO</a:t>
            </a:r>
            <a:endParaRPr lang="es-EC" sz="3200" dirty="0"/>
          </a:p>
        </p:txBody>
      </p:sp>
      <p:pic>
        <p:nvPicPr>
          <p:cNvPr id="7" name="6 Imagen"/>
          <p:cNvPicPr/>
          <p:nvPr/>
        </p:nvPicPr>
        <p:blipFill>
          <a:blip r:embed="rId4">
            <a:extLst>
              <a:ext uri="{28A0092B-C50C-407E-A947-70E740481C1C}">
                <a14:useLocalDpi xmlns:a14="http://schemas.microsoft.com/office/drawing/2010/main" val="0"/>
              </a:ext>
            </a:extLst>
          </a:blip>
          <a:srcRect/>
          <a:stretch>
            <a:fillRect/>
          </a:stretch>
        </p:blipFill>
        <p:spPr bwMode="auto">
          <a:xfrm>
            <a:off x="302509" y="446688"/>
            <a:ext cx="8085915" cy="2406248"/>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605101" y="21102"/>
            <a:ext cx="8120245" cy="1175650"/>
          </a:xfrm>
        </p:spPr>
        <p:txBody>
          <a:bodyPr>
            <a:normAutofit/>
          </a:bodyPr>
          <a:lstStyle/>
          <a:p>
            <a:r>
              <a:rPr lang="es-EC" sz="2200" b="1" dirty="0" smtClean="0">
                <a:solidFill>
                  <a:schemeClr val="bg1"/>
                </a:solidFill>
              </a:rPr>
              <a:t>Vista de la infraestructura </a:t>
            </a:r>
            <a:r>
              <a:rPr lang="es-EC" sz="2400" b="1" dirty="0">
                <a:solidFill>
                  <a:schemeClr val="bg1"/>
                </a:solidFill>
              </a:rPr>
              <a:t>Estabilizador V</a:t>
            </a:r>
            <a:r>
              <a:rPr lang="es-EC" sz="2400" b="1" dirty="0" smtClean="0">
                <a:solidFill>
                  <a:schemeClr val="bg1"/>
                </a:solidFill>
              </a:rPr>
              <a:t>ertical, </a:t>
            </a:r>
            <a:r>
              <a:rPr lang="es-EC" sz="2400" b="1" dirty="0">
                <a:solidFill>
                  <a:schemeClr val="bg1"/>
                </a:solidFill>
              </a:rPr>
              <a:t>H</a:t>
            </a:r>
            <a:r>
              <a:rPr lang="es-EC" sz="2400" b="1" dirty="0" smtClean="0">
                <a:solidFill>
                  <a:schemeClr val="bg1"/>
                </a:solidFill>
              </a:rPr>
              <a:t>orizontal</a:t>
            </a:r>
            <a:r>
              <a:rPr lang="es-EC" sz="2400" b="1" dirty="0">
                <a:solidFill>
                  <a:schemeClr val="bg1"/>
                </a:solidFill>
              </a:rPr>
              <a:t>, </a:t>
            </a:r>
            <a:r>
              <a:rPr lang="es-EC" sz="2400" b="1" dirty="0" smtClean="0">
                <a:solidFill>
                  <a:schemeClr val="bg1"/>
                </a:solidFill>
              </a:rPr>
              <a:t>Timón </a:t>
            </a:r>
            <a:r>
              <a:rPr lang="es-EC" sz="2400" b="1" dirty="0">
                <a:solidFill>
                  <a:schemeClr val="bg1"/>
                </a:solidFill>
              </a:rPr>
              <a:t>elevadores y </a:t>
            </a:r>
            <a:r>
              <a:rPr lang="es-EC" sz="2400" b="1" dirty="0" err="1">
                <a:solidFill>
                  <a:schemeClr val="bg1"/>
                </a:solidFill>
              </a:rPr>
              <a:t>Trim</a:t>
            </a:r>
            <a:r>
              <a:rPr lang="es-EC" sz="2400" b="1" dirty="0">
                <a:solidFill>
                  <a:schemeClr val="bg1"/>
                </a:solidFill>
              </a:rPr>
              <a:t> </a:t>
            </a:r>
            <a:r>
              <a:rPr lang="es-EC" sz="2400" dirty="0">
                <a:solidFill>
                  <a:schemeClr val="bg1"/>
                </a:solidFill>
              </a:rPr>
              <a:t>(</a:t>
            </a:r>
            <a:r>
              <a:rPr lang="es-EC" sz="2400" b="1" dirty="0">
                <a:solidFill>
                  <a:schemeClr val="bg1"/>
                </a:solidFill>
              </a:rPr>
              <a:t>Empenaje</a:t>
            </a:r>
            <a:r>
              <a:rPr lang="es-EC" sz="2400" dirty="0">
                <a:solidFill>
                  <a:schemeClr val="bg1"/>
                </a:solidFill>
              </a:rPr>
              <a:t>)</a:t>
            </a:r>
            <a:endParaRPr lang="es-EC" dirty="0">
              <a:solidFill>
                <a:schemeClr val="bg1"/>
              </a:solidFill>
            </a:endParaRPr>
          </a:p>
        </p:txBody>
      </p:sp>
      <p:sp>
        <p:nvSpPr>
          <p:cNvPr id="7" name="6 Rectángulo"/>
          <p:cNvSpPr/>
          <p:nvPr/>
        </p:nvSpPr>
        <p:spPr>
          <a:xfrm>
            <a:off x="4384233" y="6381328"/>
            <a:ext cx="4379660" cy="369332"/>
          </a:xfrm>
          <a:prstGeom prst="rect">
            <a:avLst/>
          </a:prstGeom>
        </p:spPr>
        <p:txBody>
          <a:bodyPr wrap="none">
            <a:spAutoFit/>
          </a:bodyPr>
          <a:lstStyle/>
          <a:p>
            <a:r>
              <a:rPr lang="es-EC" b="1" dirty="0" smtClean="0">
                <a:solidFill>
                  <a:schemeClr val="bg1"/>
                </a:solidFill>
              </a:rPr>
              <a:t>(</a:t>
            </a:r>
            <a:r>
              <a:rPr lang="es-EC" b="1" dirty="0" err="1" smtClean="0">
                <a:solidFill>
                  <a:schemeClr val="bg1"/>
                </a:solidFill>
              </a:rPr>
              <a:t>Vansaircraf</a:t>
            </a:r>
            <a:r>
              <a:rPr lang="es-EC" b="1" dirty="0" smtClean="0">
                <a:solidFill>
                  <a:schemeClr val="bg1"/>
                </a:solidFill>
              </a:rPr>
              <a:t>, RV-10 </a:t>
            </a:r>
            <a:r>
              <a:rPr lang="es-EC" b="1" dirty="0" err="1" smtClean="0">
                <a:solidFill>
                  <a:schemeClr val="bg1"/>
                </a:solidFill>
              </a:rPr>
              <a:t>Installation</a:t>
            </a:r>
            <a:r>
              <a:rPr lang="es-EC" b="1" dirty="0" smtClean="0">
                <a:solidFill>
                  <a:schemeClr val="bg1"/>
                </a:solidFill>
              </a:rPr>
              <a:t> Guide)</a:t>
            </a:r>
            <a:r>
              <a:rPr lang="es-EC" dirty="0" smtClean="0"/>
              <a:t>, 2003</a:t>
            </a:r>
            <a:endParaRPr lang="es-EC" dirty="0"/>
          </a:p>
        </p:txBody>
      </p:sp>
      <p:pic>
        <p:nvPicPr>
          <p:cNvPr id="5" name="4 Imagen"/>
          <p:cNvPicPr/>
          <p:nvPr/>
        </p:nvPicPr>
        <p:blipFill>
          <a:blip r:embed="rId3" cstate="print">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323528" y="1268760"/>
            <a:ext cx="8440365" cy="4896544"/>
          </a:xfrm>
          <a:prstGeom prst="rect">
            <a:avLst/>
          </a:prstGeom>
          <a:noFill/>
          <a:ln>
            <a:solidFill>
              <a:schemeClr val="tx1"/>
            </a:solidFill>
          </a:ln>
        </p:spPr>
      </p:pic>
    </p:spTree>
    <p:extLst>
      <p:ext uri="{BB962C8B-B14F-4D97-AF65-F5344CB8AC3E}">
        <p14:creationId xmlns:p14="http://schemas.microsoft.com/office/powerpoint/2010/main" val="624074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605101" y="21102"/>
            <a:ext cx="8120245" cy="1175650"/>
          </a:xfrm>
        </p:spPr>
        <p:txBody>
          <a:bodyPr>
            <a:normAutofit/>
          </a:bodyPr>
          <a:lstStyle/>
          <a:p>
            <a:r>
              <a:rPr lang="es-EC" sz="2200" b="1" dirty="0" smtClean="0">
                <a:solidFill>
                  <a:schemeClr val="bg1"/>
                </a:solidFill>
              </a:rPr>
              <a:t>Vista del </a:t>
            </a:r>
            <a:r>
              <a:rPr lang="es-EC" sz="2400" b="1" dirty="0">
                <a:solidFill>
                  <a:schemeClr val="bg1"/>
                </a:solidFill>
              </a:rPr>
              <a:t>Sistema de luces Exteriores  en borde de ala </a:t>
            </a:r>
            <a:r>
              <a:rPr lang="es-EC" sz="2400" b="1" dirty="0" smtClean="0">
                <a:solidFill>
                  <a:schemeClr val="bg1"/>
                </a:solidFill>
              </a:rPr>
              <a:t>izquierda </a:t>
            </a:r>
            <a:r>
              <a:rPr lang="es-EC" sz="2200" b="1" dirty="0" smtClean="0">
                <a:solidFill>
                  <a:schemeClr val="bg1"/>
                </a:solidFill>
              </a:rPr>
              <a:t>del RV-10</a:t>
            </a:r>
            <a:endParaRPr lang="es-EC" b="1" dirty="0">
              <a:solidFill>
                <a:schemeClr val="bg1"/>
              </a:solidFill>
            </a:endParaRPr>
          </a:p>
        </p:txBody>
      </p:sp>
      <p:sp>
        <p:nvSpPr>
          <p:cNvPr id="7" name="6 Rectángulo"/>
          <p:cNvSpPr/>
          <p:nvPr/>
        </p:nvSpPr>
        <p:spPr>
          <a:xfrm>
            <a:off x="4384233" y="6381328"/>
            <a:ext cx="4379660" cy="369332"/>
          </a:xfrm>
          <a:prstGeom prst="rect">
            <a:avLst/>
          </a:prstGeom>
        </p:spPr>
        <p:txBody>
          <a:bodyPr wrap="none">
            <a:spAutoFit/>
          </a:bodyPr>
          <a:lstStyle/>
          <a:p>
            <a:r>
              <a:rPr lang="es-EC" b="1" dirty="0" smtClean="0">
                <a:solidFill>
                  <a:schemeClr val="bg1"/>
                </a:solidFill>
              </a:rPr>
              <a:t>(</a:t>
            </a:r>
            <a:r>
              <a:rPr lang="es-EC" b="1" dirty="0" err="1" smtClean="0">
                <a:solidFill>
                  <a:schemeClr val="bg1"/>
                </a:solidFill>
              </a:rPr>
              <a:t>Vansaircraf</a:t>
            </a:r>
            <a:r>
              <a:rPr lang="es-EC" b="1" dirty="0" smtClean="0">
                <a:solidFill>
                  <a:schemeClr val="bg1"/>
                </a:solidFill>
              </a:rPr>
              <a:t>, RV-10 </a:t>
            </a:r>
            <a:r>
              <a:rPr lang="es-EC" b="1" dirty="0" err="1" smtClean="0">
                <a:solidFill>
                  <a:schemeClr val="bg1"/>
                </a:solidFill>
              </a:rPr>
              <a:t>Installation</a:t>
            </a:r>
            <a:r>
              <a:rPr lang="es-EC" b="1" dirty="0" smtClean="0">
                <a:solidFill>
                  <a:schemeClr val="bg1"/>
                </a:solidFill>
              </a:rPr>
              <a:t> Guide)</a:t>
            </a:r>
            <a:r>
              <a:rPr lang="es-EC" dirty="0" smtClean="0"/>
              <a:t>, 2003</a:t>
            </a:r>
            <a:endParaRPr lang="es-EC" dirty="0"/>
          </a:p>
        </p:txBody>
      </p:sp>
      <p:pic>
        <p:nvPicPr>
          <p:cNvPr id="5" name="4 Imagen"/>
          <p:cNvPicPr/>
          <p:nvPr/>
        </p:nvPicPr>
        <p:blipFill>
          <a:blip r:embed="rId3"/>
          <a:stretch>
            <a:fillRect/>
          </a:stretch>
        </p:blipFill>
        <p:spPr>
          <a:xfrm>
            <a:off x="683568" y="1052736"/>
            <a:ext cx="7848872" cy="5184576"/>
          </a:xfrm>
          <a:prstGeom prst="rect">
            <a:avLst/>
          </a:prstGeom>
        </p:spPr>
      </p:pic>
    </p:spTree>
    <p:extLst>
      <p:ext uri="{BB962C8B-B14F-4D97-AF65-F5344CB8AC3E}">
        <p14:creationId xmlns:p14="http://schemas.microsoft.com/office/powerpoint/2010/main" val="41992921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5 Imagen"/>
          <p:cNvPicPr/>
          <p:nvPr/>
        </p:nvPicPr>
        <p:blipFill>
          <a:blip r:embed="rId3" cstate="print"/>
          <a:srcRect l="1050" t="32692" r="56881" b="33791"/>
          <a:stretch>
            <a:fillRect/>
          </a:stretch>
        </p:blipFill>
        <p:spPr bwMode="auto">
          <a:xfrm>
            <a:off x="611559" y="980728"/>
            <a:ext cx="7863087" cy="4896543"/>
          </a:xfrm>
          <a:prstGeom prst="rect">
            <a:avLst/>
          </a:prstGeom>
          <a:noFill/>
          <a:ln w="9525">
            <a:noFill/>
            <a:miter lim="800000"/>
            <a:headEnd/>
            <a:tailEnd/>
          </a:ln>
        </p:spPr>
      </p:pic>
      <p:sp>
        <p:nvSpPr>
          <p:cNvPr id="2" name="1 Rectángulo"/>
          <p:cNvSpPr/>
          <p:nvPr/>
        </p:nvSpPr>
        <p:spPr>
          <a:xfrm>
            <a:off x="1927156" y="230832"/>
            <a:ext cx="5289688" cy="461665"/>
          </a:xfrm>
          <a:prstGeom prst="rect">
            <a:avLst/>
          </a:prstGeom>
        </p:spPr>
        <p:txBody>
          <a:bodyPr wrap="square">
            <a:spAutoFit/>
          </a:bodyPr>
          <a:lstStyle/>
          <a:p>
            <a:pPr algn="ctr"/>
            <a:r>
              <a:rPr lang="es-EC" sz="2400" dirty="0">
                <a:solidFill>
                  <a:schemeClr val="bg1"/>
                </a:solidFill>
                <a:latin typeface="+mj-lt"/>
                <a:ea typeface="+mj-ea"/>
                <a:cs typeface="+mj-cs"/>
              </a:rPr>
              <a:t>Sistema Automático de </a:t>
            </a:r>
            <a:r>
              <a:rPr lang="es-EC" sz="2400" dirty="0" err="1" smtClean="0">
                <a:solidFill>
                  <a:schemeClr val="bg1"/>
                </a:solidFill>
                <a:latin typeface="+mj-lt"/>
                <a:ea typeface="+mj-ea"/>
                <a:cs typeface="+mj-cs"/>
              </a:rPr>
              <a:t>Trim</a:t>
            </a:r>
            <a:endParaRPr lang="es-EC" sz="2400" dirty="0">
              <a:solidFill>
                <a:schemeClr val="bg1"/>
              </a:solidFill>
              <a:latin typeface="+mj-lt"/>
              <a:ea typeface="+mj-ea"/>
              <a:cs typeface="+mj-cs"/>
            </a:endParaRPr>
          </a:p>
        </p:txBody>
      </p:sp>
      <p:sp>
        <p:nvSpPr>
          <p:cNvPr id="3" name="2 Rectángulo"/>
          <p:cNvSpPr/>
          <p:nvPr/>
        </p:nvSpPr>
        <p:spPr>
          <a:xfrm>
            <a:off x="6574062" y="6237312"/>
            <a:ext cx="1900585" cy="369332"/>
          </a:xfrm>
          <a:prstGeom prst="rect">
            <a:avLst/>
          </a:prstGeom>
        </p:spPr>
        <p:txBody>
          <a:bodyPr wrap="none">
            <a:spAutoFit/>
          </a:bodyPr>
          <a:lstStyle/>
          <a:p>
            <a:r>
              <a:rPr lang="es-EC" dirty="0">
                <a:solidFill>
                  <a:schemeClr val="bg1"/>
                </a:solidFill>
              </a:rPr>
              <a:t>(RAY ALLEN, 2010)</a:t>
            </a:r>
            <a:endParaRPr lang="es-EC" dirty="0"/>
          </a:p>
        </p:txBody>
      </p:sp>
    </p:spTree>
    <p:extLst>
      <p:ext uri="{BB962C8B-B14F-4D97-AF65-F5344CB8AC3E}">
        <p14:creationId xmlns:p14="http://schemas.microsoft.com/office/powerpoint/2010/main" val="38389832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605101" y="21102"/>
            <a:ext cx="8120245" cy="1175650"/>
          </a:xfrm>
        </p:spPr>
        <p:txBody>
          <a:bodyPr>
            <a:normAutofit/>
          </a:bodyPr>
          <a:lstStyle/>
          <a:p>
            <a:r>
              <a:rPr lang="es-EC" sz="2400" b="1" dirty="0">
                <a:solidFill>
                  <a:schemeClr val="bg1"/>
                </a:solidFill>
              </a:rPr>
              <a:t>Ubicación de equipos en estaciones de cableado en el fuselaje </a:t>
            </a:r>
            <a:r>
              <a:rPr lang="es-EC" sz="2200" b="1" dirty="0" smtClean="0">
                <a:solidFill>
                  <a:schemeClr val="bg1"/>
                </a:solidFill>
              </a:rPr>
              <a:t>en el RV-10</a:t>
            </a:r>
            <a:endParaRPr lang="es-EC" b="1" dirty="0">
              <a:solidFill>
                <a:schemeClr val="bg1"/>
              </a:solidFill>
            </a:endParaRPr>
          </a:p>
        </p:txBody>
      </p:sp>
      <p:sp>
        <p:nvSpPr>
          <p:cNvPr id="7" name="6 Rectángulo"/>
          <p:cNvSpPr/>
          <p:nvPr/>
        </p:nvSpPr>
        <p:spPr>
          <a:xfrm>
            <a:off x="4384233" y="6381328"/>
            <a:ext cx="4379660" cy="369332"/>
          </a:xfrm>
          <a:prstGeom prst="rect">
            <a:avLst/>
          </a:prstGeom>
        </p:spPr>
        <p:txBody>
          <a:bodyPr wrap="none">
            <a:spAutoFit/>
          </a:bodyPr>
          <a:lstStyle/>
          <a:p>
            <a:r>
              <a:rPr lang="es-EC" b="1" dirty="0" smtClean="0">
                <a:solidFill>
                  <a:schemeClr val="bg1"/>
                </a:solidFill>
              </a:rPr>
              <a:t>(</a:t>
            </a:r>
            <a:r>
              <a:rPr lang="es-EC" b="1" dirty="0" err="1" smtClean="0">
                <a:solidFill>
                  <a:schemeClr val="bg1"/>
                </a:solidFill>
              </a:rPr>
              <a:t>Vansaircraf</a:t>
            </a:r>
            <a:r>
              <a:rPr lang="es-EC" b="1" dirty="0" smtClean="0">
                <a:solidFill>
                  <a:schemeClr val="bg1"/>
                </a:solidFill>
              </a:rPr>
              <a:t>, RV-10 </a:t>
            </a:r>
            <a:r>
              <a:rPr lang="es-EC" b="1" dirty="0" err="1" smtClean="0">
                <a:solidFill>
                  <a:schemeClr val="bg1"/>
                </a:solidFill>
              </a:rPr>
              <a:t>Installation</a:t>
            </a:r>
            <a:r>
              <a:rPr lang="es-EC" b="1" dirty="0" smtClean="0">
                <a:solidFill>
                  <a:schemeClr val="bg1"/>
                </a:solidFill>
              </a:rPr>
              <a:t> Guide)</a:t>
            </a:r>
            <a:r>
              <a:rPr lang="es-EC" dirty="0" smtClean="0"/>
              <a:t>, 2003</a:t>
            </a:r>
            <a:endParaRPr lang="es-EC" dirty="0"/>
          </a:p>
        </p:txBody>
      </p:sp>
      <p:pic>
        <p:nvPicPr>
          <p:cNvPr id="6" name="5 Imagen"/>
          <p:cNvPicPr/>
          <p:nvPr/>
        </p:nvPicPr>
        <p:blipFill>
          <a:blip r:embed="rId3">
            <a:extLst>
              <a:ext uri="{BEBA8EAE-BF5A-486C-A8C5-ECC9F3942E4B}">
                <a14:imgProps xmlns:a14="http://schemas.microsoft.com/office/drawing/2010/main">
                  <a14:imgLayer r:embed="rId4">
                    <a14:imgEffect>
                      <a14:sharpenSoften amount="55000"/>
                    </a14:imgEffect>
                  </a14:imgLayer>
                </a14:imgProps>
              </a:ext>
            </a:extLst>
          </a:blip>
          <a:stretch>
            <a:fillRect/>
          </a:stretch>
        </p:blipFill>
        <p:spPr>
          <a:xfrm>
            <a:off x="539552" y="1124744"/>
            <a:ext cx="8224341" cy="4968552"/>
          </a:xfrm>
          <a:prstGeom prst="rect">
            <a:avLst/>
          </a:prstGeom>
          <a:ln>
            <a:solidFill>
              <a:schemeClr val="tx1"/>
            </a:solidFill>
          </a:ln>
        </p:spPr>
      </p:pic>
    </p:spTree>
    <p:extLst>
      <p:ext uri="{BB962C8B-B14F-4D97-AF65-F5344CB8AC3E}">
        <p14:creationId xmlns:p14="http://schemas.microsoft.com/office/powerpoint/2010/main" val="17097646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r>
              <a:rPr lang="es-EC" dirty="0">
                <a:solidFill>
                  <a:schemeClr val="bg1"/>
                </a:solidFill>
              </a:rPr>
              <a:t>ETAPA SISTEMA ELÉCTRICO</a:t>
            </a:r>
            <a:br>
              <a:rPr lang="es-EC" dirty="0">
                <a:solidFill>
                  <a:schemeClr val="bg1"/>
                </a:solidFill>
              </a:rPr>
            </a:br>
            <a:endParaRPr lang="es-EC" dirty="0">
              <a:solidFill>
                <a:schemeClr val="bg1"/>
              </a:solidFill>
            </a:endParaRPr>
          </a:p>
        </p:txBody>
      </p:sp>
      <p:pic>
        <p:nvPicPr>
          <p:cNvPr id="3" name="2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484784"/>
            <a:ext cx="6984776" cy="3816424"/>
          </a:xfrm>
          <a:prstGeom prst="rect">
            <a:avLst/>
          </a:prstGeom>
          <a:noFill/>
          <a:ln>
            <a:noFill/>
          </a:ln>
        </p:spPr>
      </p:pic>
      <p:sp>
        <p:nvSpPr>
          <p:cNvPr id="4" name="3 Rectángulo"/>
          <p:cNvSpPr/>
          <p:nvPr/>
        </p:nvSpPr>
        <p:spPr>
          <a:xfrm>
            <a:off x="6124621" y="5877272"/>
            <a:ext cx="2035685" cy="307777"/>
          </a:xfrm>
          <a:prstGeom prst="rect">
            <a:avLst/>
          </a:prstGeom>
        </p:spPr>
        <p:txBody>
          <a:bodyPr wrap="none">
            <a:spAutoFit/>
          </a:bodyPr>
          <a:lstStyle/>
          <a:p>
            <a:pPr algn="ctr"/>
            <a:r>
              <a:rPr lang="es-EC" sz="1400" dirty="0">
                <a:solidFill>
                  <a:schemeClr val="bg1"/>
                </a:solidFill>
              </a:rPr>
              <a:t>(VERTICAL POWER, 2007)</a:t>
            </a:r>
          </a:p>
        </p:txBody>
      </p:sp>
    </p:spTree>
    <p:extLst>
      <p:ext uri="{BB962C8B-B14F-4D97-AF65-F5344CB8AC3E}">
        <p14:creationId xmlns:p14="http://schemas.microsoft.com/office/powerpoint/2010/main" val="36574920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605101" y="21102"/>
            <a:ext cx="8120245" cy="1175650"/>
          </a:xfrm>
        </p:spPr>
        <p:txBody>
          <a:bodyPr>
            <a:normAutofit/>
          </a:bodyPr>
          <a:lstStyle/>
          <a:p>
            <a:r>
              <a:rPr lang="en-US" sz="2400" dirty="0">
                <a:solidFill>
                  <a:schemeClr val="bg1"/>
                </a:solidFill>
              </a:rPr>
              <a:t>Monitor VP-200 </a:t>
            </a:r>
            <a:r>
              <a:rPr lang="es-EC" sz="2200" b="1" dirty="0" smtClean="0">
                <a:solidFill>
                  <a:schemeClr val="bg1"/>
                </a:solidFill>
              </a:rPr>
              <a:t>en el RV-10</a:t>
            </a:r>
            <a:endParaRPr lang="es-EC" b="1" dirty="0">
              <a:solidFill>
                <a:schemeClr val="bg1"/>
              </a:solidFill>
            </a:endParaRPr>
          </a:p>
        </p:txBody>
      </p:sp>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9" y="1052736"/>
            <a:ext cx="8080324" cy="5184576"/>
          </a:xfrm>
          <a:prstGeom prst="rect">
            <a:avLst/>
          </a:prstGeom>
          <a:noFill/>
          <a:ln>
            <a:noFill/>
          </a:ln>
        </p:spPr>
      </p:pic>
      <p:sp>
        <p:nvSpPr>
          <p:cNvPr id="8" name="7 Rectángulo"/>
          <p:cNvSpPr/>
          <p:nvPr/>
        </p:nvSpPr>
        <p:spPr>
          <a:xfrm>
            <a:off x="6444208" y="6381328"/>
            <a:ext cx="2035685" cy="307777"/>
          </a:xfrm>
          <a:prstGeom prst="rect">
            <a:avLst/>
          </a:prstGeom>
        </p:spPr>
        <p:txBody>
          <a:bodyPr wrap="none">
            <a:spAutoFit/>
          </a:bodyPr>
          <a:lstStyle/>
          <a:p>
            <a:pPr algn="ctr"/>
            <a:r>
              <a:rPr lang="es-EC" sz="1400" dirty="0">
                <a:solidFill>
                  <a:schemeClr val="bg1"/>
                </a:solidFill>
              </a:rPr>
              <a:t>(VERTICAL POWER, 2007)</a:t>
            </a:r>
          </a:p>
        </p:txBody>
      </p:sp>
    </p:spTree>
    <p:extLst>
      <p:ext uri="{BB962C8B-B14F-4D97-AF65-F5344CB8AC3E}">
        <p14:creationId xmlns:p14="http://schemas.microsoft.com/office/powerpoint/2010/main" val="34628852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605101" y="21102"/>
            <a:ext cx="8120245" cy="1175650"/>
          </a:xfrm>
        </p:spPr>
        <p:txBody>
          <a:bodyPr>
            <a:normAutofit/>
          </a:bodyPr>
          <a:lstStyle/>
          <a:p>
            <a:r>
              <a:rPr lang="es-EC" sz="2400" b="1" dirty="0" smtClean="0">
                <a:solidFill>
                  <a:schemeClr val="bg1"/>
                </a:solidFill>
              </a:rPr>
              <a:t>ELEMENTOS AUXILIARES VP-200</a:t>
            </a:r>
            <a:endParaRPr lang="es-EC" b="1" dirty="0">
              <a:solidFill>
                <a:schemeClr val="bg1"/>
              </a:solidFill>
            </a:endParaRPr>
          </a:p>
        </p:txBody>
      </p:sp>
      <p:pic>
        <p:nvPicPr>
          <p:cNvPr id="8" name="7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045" y="1196752"/>
            <a:ext cx="4824536" cy="2232248"/>
          </a:xfrm>
          <a:prstGeom prst="rect">
            <a:avLst/>
          </a:prstGeom>
          <a:noFill/>
          <a:ln>
            <a:noFill/>
          </a:ln>
        </p:spPr>
      </p:pic>
      <p:sp>
        <p:nvSpPr>
          <p:cNvPr id="2" name="1 Rectángulo"/>
          <p:cNvSpPr/>
          <p:nvPr/>
        </p:nvSpPr>
        <p:spPr>
          <a:xfrm>
            <a:off x="789663" y="3635732"/>
            <a:ext cx="3947299" cy="369332"/>
          </a:xfrm>
          <a:prstGeom prst="rect">
            <a:avLst/>
          </a:prstGeom>
        </p:spPr>
        <p:txBody>
          <a:bodyPr wrap="none">
            <a:spAutoFit/>
          </a:bodyPr>
          <a:lstStyle/>
          <a:p>
            <a:r>
              <a:rPr lang="en-US" dirty="0">
                <a:solidFill>
                  <a:schemeClr val="bg1"/>
                </a:solidFill>
              </a:rPr>
              <a:t>Panel de Control VP-200 (Switch Panel). </a:t>
            </a:r>
            <a:endParaRPr lang="es-EC" dirty="0">
              <a:solidFill>
                <a:schemeClr val="bg1"/>
              </a:solidFill>
            </a:endParaRPr>
          </a:p>
        </p:txBody>
      </p:sp>
      <p:sp>
        <p:nvSpPr>
          <p:cNvPr id="9" name="8 Rectángulo"/>
          <p:cNvSpPr/>
          <p:nvPr/>
        </p:nvSpPr>
        <p:spPr>
          <a:xfrm>
            <a:off x="6444208" y="6381328"/>
            <a:ext cx="2035685" cy="307777"/>
          </a:xfrm>
          <a:prstGeom prst="rect">
            <a:avLst/>
          </a:prstGeom>
        </p:spPr>
        <p:txBody>
          <a:bodyPr wrap="none">
            <a:spAutoFit/>
          </a:bodyPr>
          <a:lstStyle/>
          <a:p>
            <a:pPr algn="ctr"/>
            <a:r>
              <a:rPr lang="es-EC" sz="1400" dirty="0">
                <a:solidFill>
                  <a:schemeClr val="bg1"/>
                </a:solidFill>
              </a:rPr>
              <a:t>(VERTICAL POWER, 2007)</a:t>
            </a:r>
          </a:p>
        </p:txBody>
      </p:sp>
      <p:pic>
        <p:nvPicPr>
          <p:cNvPr id="10" name="9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105" y="3573017"/>
            <a:ext cx="2880303" cy="1872208"/>
          </a:xfrm>
          <a:prstGeom prst="rect">
            <a:avLst/>
          </a:prstGeom>
          <a:noFill/>
          <a:ln>
            <a:noFill/>
          </a:ln>
        </p:spPr>
      </p:pic>
      <p:sp>
        <p:nvSpPr>
          <p:cNvPr id="3" name="2 Rectángulo"/>
          <p:cNvSpPr/>
          <p:nvPr/>
        </p:nvSpPr>
        <p:spPr>
          <a:xfrm>
            <a:off x="5578247" y="5661248"/>
            <a:ext cx="2452018" cy="369332"/>
          </a:xfrm>
          <a:prstGeom prst="rect">
            <a:avLst/>
          </a:prstGeom>
        </p:spPr>
        <p:txBody>
          <a:bodyPr wrap="none">
            <a:spAutoFit/>
          </a:bodyPr>
          <a:lstStyle/>
          <a:p>
            <a:r>
              <a:rPr lang="es-EC" dirty="0">
                <a:solidFill>
                  <a:schemeClr val="bg1"/>
                </a:solidFill>
              </a:rPr>
              <a:t>Control Remoto VP-200.</a:t>
            </a:r>
          </a:p>
        </p:txBody>
      </p:sp>
    </p:spTree>
    <p:extLst>
      <p:ext uri="{BB962C8B-B14F-4D97-AF65-F5344CB8AC3E}">
        <p14:creationId xmlns:p14="http://schemas.microsoft.com/office/powerpoint/2010/main" val="41286171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5083877" y="836712"/>
            <a:ext cx="3808603" cy="1616875"/>
          </a:xfrm>
        </p:spPr>
        <p:txBody>
          <a:bodyPr>
            <a:normAutofit/>
          </a:bodyPr>
          <a:lstStyle/>
          <a:p>
            <a:r>
              <a:rPr lang="es-EC" sz="2400" b="1" dirty="0" smtClean="0">
                <a:solidFill>
                  <a:schemeClr val="bg1"/>
                </a:solidFill>
              </a:rPr>
              <a:t>ESQUEMA </a:t>
            </a:r>
            <a:br>
              <a:rPr lang="es-EC" sz="2400" b="1" dirty="0" smtClean="0">
                <a:solidFill>
                  <a:schemeClr val="bg1"/>
                </a:solidFill>
              </a:rPr>
            </a:br>
            <a:r>
              <a:rPr lang="es-EC" sz="2400" b="1" dirty="0" smtClean="0">
                <a:solidFill>
                  <a:schemeClr val="bg1"/>
                </a:solidFill>
              </a:rPr>
              <a:t>CIRCUITO TRADICIONAL </a:t>
            </a:r>
            <a:br>
              <a:rPr lang="es-EC" sz="2400" b="1" dirty="0" smtClean="0">
                <a:solidFill>
                  <a:schemeClr val="bg1"/>
                </a:solidFill>
              </a:rPr>
            </a:br>
            <a:r>
              <a:rPr lang="es-EC" sz="2400" b="1" dirty="0" smtClean="0">
                <a:solidFill>
                  <a:schemeClr val="bg1"/>
                </a:solidFill>
              </a:rPr>
              <a:t>VS </a:t>
            </a:r>
            <a:br>
              <a:rPr lang="es-EC" sz="2400" b="1" dirty="0" smtClean="0">
                <a:solidFill>
                  <a:schemeClr val="bg1"/>
                </a:solidFill>
              </a:rPr>
            </a:br>
            <a:r>
              <a:rPr lang="es-EC" sz="2400" b="1" dirty="0" smtClean="0">
                <a:solidFill>
                  <a:schemeClr val="bg1"/>
                </a:solidFill>
              </a:rPr>
              <a:t>CIRCUITO VP-200</a:t>
            </a:r>
            <a:endParaRPr lang="es-EC" b="1" dirty="0">
              <a:solidFill>
                <a:schemeClr val="bg1"/>
              </a:solidFill>
            </a:endParaRPr>
          </a:p>
        </p:txBody>
      </p:sp>
      <p:sp>
        <p:nvSpPr>
          <p:cNvPr id="9" name="8 Rectángulo"/>
          <p:cNvSpPr/>
          <p:nvPr/>
        </p:nvSpPr>
        <p:spPr>
          <a:xfrm>
            <a:off x="72112" y="6427419"/>
            <a:ext cx="2035685" cy="307777"/>
          </a:xfrm>
          <a:prstGeom prst="rect">
            <a:avLst/>
          </a:prstGeom>
        </p:spPr>
        <p:txBody>
          <a:bodyPr wrap="none">
            <a:spAutoFit/>
          </a:bodyPr>
          <a:lstStyle/>
          <a:p>
            <a:pPr algn="ctr"/>
            <a:r>
              <a:rPr lang="es-EC" sz="1400" dirty="0">
                <a:solidFill>
                  <a:schemeClr val="bg1"/>
                </a:solidFill>
              </a:rPr>
              <a:t>(VERTICAL POWER, 2007)</a:t>
            </a:r>
          </a:p>
        </p:txBody>
      </p:sp>
      <p:pic>
        <p:nvPicPr>
          <p:cNvPr id="11" name="10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356" y="404664"/>
            <a:ext cx="4746692" cy="2822804"/>
          </a:xfrm>
          <a:prstGeom prst="rect">
            <a:avLst/>
          </a:prstGeom>
          <a:noFill/>
          <a:ln>
            <a:noFill/>
          </a:ln>
        </p:spPr>
      </p:pic>
      <p:pic>
        <p:nvPicPr>
          <p:cNvPr id="12" name="11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3383096"/>
            <a:ext cx="4680519" cy="2782208"/>
          </a:xfrm>
          <a:prstGeom prst="rect">
            <a:avLst/>
          </a:prstGeom>
          <a:noFill/>
          <a:ln>
            <a:noFill/>
          </a:ln>
        </p:spPr>
      </p:pic>
      <p:sp>
        <p:nvSpPr>
          <p:cNvPr id="5" name="4 Rectángulo"/>
          <p:cNvSpPr/>
          <p:nvPr/>
        </p:nvSpPr>
        <p:spPr>
          <a:xfrm>
            <a:off x="1089955" y="3611155"/>
            <a:ext cx="2146742" cy="646331"/>
          </a:xfrm>
          <a:prstGeom prst="rect">
            <a:avLst/>
          </a:prstGeom>
        </p:spPr>
        <p:txBody>
          <a:bodyPr wrap="none">
            <a:spAutoFit/>
          </a:bodyPr>
          <a:lstStyle/>
          <a:p>
            <a:r>
              <a:rPr lang="es-EC" dirty="0">
                <a:solidFill>
                  <a:schemeClr val="bg1"/>
                </a:solidFill>
              </a:rPr>
              <a:t>Sistema Eléctrico </a:t>
            </a:r>
            <a:endParaRPr lang="es-EC" dirty="0" smtClean="0">
              <a:solidFill>
                <a:schemeClr val="bg1"/>
              </a:solidFill>
            </a:endParaRPr>
          </a:p>
          <a:p>
            <a:pPr algn="ctr"/>
            <a:r>
              <a:rPr lang="es-EC" dirty="0" smtClean="0">
                <a:solidFill>
                  <a:schemeClr val="bg1"/>
                </a:solidFill>
              </a:rPr>
              <a:t>Tradicional</a:t>
            </a:r>
            <a:endParaRPr lang="es-EC" dirty="0">
              <a:solidFill>
                <a:schemeClr val="bg1"/>
              </a:solidFill>
            </a:endParaRPr>
          </a:p>
        </p:txBody>
      </p:sp>
      <p:sp>
        <p:nvSpPr>
          <p:cNvPr id="6" name="5 Rectángulo"/>
          <p:cNvSpPr/>
          <p:nvPr/>
        </p:nvSpPr>
        <p:spPr>
          <a:xfrm>
            <a:off x="4638970" y="6344996"/>
            <a:ext cx="3826497" cy="369332"/>
          </a:xfrm>
          <a:prstGeom prst="rect">
            <a:avLst/>
          </a:prstGeom>
        </p:spPr>
        <p:txBody>
          <a:bodyPr wrap="none">
            <a:spAutoFit/>
          </a:bodyPr>
          <a:lstStyle/>
          <a:p>
            <a:r>
              <a:rPr lang="es-EC" dirty="0">
                <a:solidFill>
                  <a:schemeClr val="bg1"/>
                </a:solidFill>
              </a:rPr>
              <a:t>Sistema Eléctrico con el Vertical Power.</a:t>
            </a:r>
          </a:p>
        </p:txBody>
      </p:sp>
    </p:spTree>
    <p:extLst>
      <p:ext uri="{BB962C8B-B14F-4D97-AF65-F5344CB8AC3E}">
        <p14:creationId xmlns:p14="http://schemas.microsoft.com/office/powerpoint/2010/main" val="40242178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1187624" y="0"/>
            <a:ext cx="7033666" cy="648072"/>
          </a:xfrm>
        </p:spPr>
        <p:txBody>
          <a:bodyPr>
            <a:normAutofit/>
          </a:bodyPr>
          <a:lstStyle/>
          <a:p>
            <a:r>
              <a:rPr lang="es-EC" sz="2400" b="1" dirty="0">
                <a:solidFill>
                  <a:schemeClr val="bg1"/>
                </a:solidFill>
              </a:rPr>
              <a:t>Diagrama de instalación del Vertical Power </a:t>
            </a:r>
            <a:endParaRPr lang="es-EC" b="1" dirty="0">
              <a:solidFill>
                <a:schemeClr val="bg1"/>
              </a:solidFill>
            </a:endParaRPr>
          </a:p>
        </p:txBody>
      </p:sp>
      <p:sp>
        <p:nvSpPr>
          <p:cNvPr id="9" name="8 Rectángulo"/>
          <p:cNvSpPr/>
          <p:nvPr/>
        </p:nvSpPr>
        <p:spPr>
          <a:xfrm>
            <a:off x="7108315" y="6550223"/>
            <a:ext cx="2035685" cy="307777"/>
          </a:xfrm>
          <a:prstGeom prst="rect">
            <a:avLst/>
          </a:prstGeom>
        </p:spPr>
        <p:txBody>
          <a:bodyPr wrap="none">
            <a:spAutoFit/>
          </a:bodyPr>
          <a:lstStyle/>
          <a:p>
            <a:pPr algn="ctr"/>
            <a:r>
              <a:rPr lang="es-EC" sz="1400" dirty="0">
                <a:solidFill>
                  <a:schemeClr val="bg1"/>
                </a:solidFill>
              </a:rPr>
              <a:t>(VERTICAL POWER, 2007)</a:t>
            </a:r>
          </a:p>
        </p:txBody>
      </p:sp>
      <p:pic>
        <p:nvPicPr>
          <p:cNvPr id="5" name="4 Imagen"/>
          <p:cNvPicPr/>
          <p:nvPr/>
        </p:nvPicPr>
        <p:blipFill>
          <a:blip r:embed="rId3"/>
          <a:stretch>
            <a:fillRect/>
          </a:stretch>
        </p:blipFill>
        <p:spPr>
          <a:xfrm rot="5400000">
            <a:off x="1535223" y="-1058553"/>
            <a:ext cx="6073552" cy="9144003"/>
          </a:xfrm>
          <a:prstGeom prst="rect">
            <a:avLst/>
          </a:prstGeom>
        </p:spPr>
      </p:pic>
    </p:spTree>
    <p:extLst>
      <p:ext uri="{BB962C8B-B14F-4D97-AF65-F5344CB8AC3E}">
        <p14:creationId xmlns:p14="http://schemas.microsoft.com/office/powerpoint/2010/main" val="12822529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1979712" y="-20706"/>
            <a:ext cx="4824536" cy="576064"/>
          </a:xfrm>
        </p:spPr>
        <p:txBody>
          <a:bodyPr>
            <a:normAutofit fontScale="90000"/>
          </a:bodyPr>
          <a:lstStyle/>
          <a:p>
            <a:r>
              <a:rPr lang="es-EC" sz="2400" b="1" dirty="0" smtClean="0">
                <a:solidFill>
                  <a:schemeClr val="bg1"/>
                </a:solidFill>
              </a:rPr>
              <a:t>SISTEMA DE INSTRUMENTACION</a:t>
            </a:r>
            <a:endParaRPr lang="es-EC" b="1" dirty="0">
              <a:solidFill>
                <a:schemeClr val="bg1"/>
              </a:solidFill>
            </a:endParaRPr>
          </a:p>
        </p:txBody>
      </p:sp>
      <p:sp>
        <p:nvSpPr>
          <p:cNvPr id="3" name="2 Rectángulo"/>
          <p:cNvSpPr/>
          <p:nvPr/>
        </p:nvSpPr>
        <p:spPr>
          <a:xfrm>
            <a:off x="129393" y="6483365"/>
            <a:ext cx="2743893" cy="369332"/>
          </a:xfrm>
          <a:prstGeom prst="rect">
            <a:avLst/>
          </a:prstGeom>
        </p:spPr>
        <p:txBody>
          <a:bodyPr wrap="none">
            <a:spAutoFit/>
          </a:bodyPr>
          <a:lstStyle/>
          <a:p>
            <a:r>
              <a:rPr lang="es-EC" dirty="0" smtClean="0">
                <a:solidFill>
                  <a:schemeClr val="bg1"/>
                </a:solidFill>
              </a:rPr>
              <a:t> </a:t>
            </a:r>
            <a:r>
              <a:rPr lang="es-EC" dirty="0">
                <a:solidFill>
                  <a:schemeClr val="bg1"/>
                </a:solidFill>
              </a:rPr>
              <a:t>(García de la Cuesta, 2009)</a:t>
            </a:r>
          </a:p>
        </p:txBody>
      </p:sp>
      <p:pic>
        <p:nvPicPr>
          <p:cNvPr id="8" name="7 Imagen"/>
          <p:cNvPicPr/>
          <p:nvPr/>
        </p:nvPicPr>
        <p:blipFill>
          <a:blip r:embed="rId3" cstate="email"/>
          <a:srcRect/>
          <a:stretch>
            <a:fillRect/>
          </a:stretch>
        </p:blipFill>
        <p:spPr bwMode="auto">
          <a:xfrm>
            <a:off x="539552" y="955952"/>
            <a:ext cx="7992888" cy="4993327"/>
          </a:xfrm>
          <a:prstGeom prst="rect">
            <a:avLst/>
          </a:prstGeom>
          <a:noFill/>
          <a:ln w="9525">
            <a:noFill/>
            <a:miter lim="800000"/>
            <a:headEnd/>
            <a:tailEnd/>
          </a:ln>
        </p:spPr>
      </p:pic>
    </p:spTree>
    <p:extLst>
      <p:ext uri="{BB962C8B-B14F-4D97-AF65-F5344CB8AC3E}">
        <p14:creationId xmlns:p14="http://schemas.microsoft.com/office/powerpoint/2010/main" val="10147429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1 Título"/>
          <p:cNvSpPr txBox="1">
            <a:spLocks/>
          </p:cNvSpPr>
          <p:nvPr/>
        </p:nvSpPr>
        <p:spPr>
          <a:xfrm>
            <a:off x="251520" y="1052736"/>
            <a:ext cx="8712968" cy="3096344"/>
          </a:xfrm>
          <a:prstGeom prst="rect">
            <a:avLst/>
          </a:prstGeom>
        </p:spPr>
        <p:txBody>
          <a:bodyPr vert="horz" lIns="91440" tIns="45720" rIns="91440" bIns="45720" rtlCol="0" anchor="ctr">
            <a:noAutofit/>
          </a:bodyPr>
          <a:lstStyle/>
          <a:p>
            <a:pPr lvl="0" algn="ctr">
              <a:lnSpc>
                <a:spcPct val="170000"/>
              </a:lnSpc>
              <a:spcBef>
                <a:spcPct val="0"/>
              </a:spcBef>
              <a:defRPr/>
            </a:pPr>
            <a:r>
              <a:rPr lang="es-EC" sz="24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mj-lt"/>
                <a:ea typeface="+mj-ea"/>
                <a:cs typeface="+mj-cs"/>
              </a:rPr>
              <a:t>ANALISIS </a:t>
            </a:r>
            <a:r>
              <a:rPr lang="es-EC" sz="24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mj-lt"/>
                <a:ea typeface="+mj-ea"/>
                <a:cs typeface="+mj-cs"/>
              </a:rPr>
              <a:t>DE LOS SISTEMAS DE AVIÓNICA, </a:t>
            </a:r>
          </a:p>
          <a:p>
            <a:pPr lvl="0" algn="ctr">
              <a:lnSpc>
                <a:spcPct val="170000"/>
              </a:lnSpc>
              <a:spcBef>
                <a:spcPct val="0"/>
              </a:spcBef>
              <a:defRPr/>
            </a:pPr>
            <a:r>
              <a:rPr lang="es-EC" sz="24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mj-lt"/>
                <a:ea typeface="+mj-ea"/>
                <a:cs typeface="+mj-cs"/>
              </a:rPr>
              <a:t>CONTROL </a:t>
            </a:r>
            <a:r>
              <a:rPr lang="es-EC" sz="24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mj-lt"/>
                <a:ea typeface="+mj-ea"/>
                <a:cs typeface="+mj-cs"/>
              </a:rPr>
              <a:t> ELECTRÓNICO Y </a:t>
            </a:r>
            <a:r>
              <a:rPr lang="es-EC" sz="24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ELÉCTRICO</a:t>
            </a:r>
            <a:r>
              <a:rPr lang="es-EC" sz="24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mj-lt"/>
                <a:ea typeface="+mj-ea"/>
                <a:cs typeface="+mj-cs"/>
              </a:rPr>
              <a:t> </a:t>
            </a:r>
            <a:r>
              <a:rPr lang="es-EC" sz="24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mj-lt"/>
                <a:ea typeface="+mj-ea"/>
                <a:cs typeface="+mj-cs"/>
              </a:rPr>
              <a:t>DE LA AERONAVE </a:t>
            </a:r>
          </a:p>
          <a:p>
            <a:pPr lvl="0" algn="ctr">
              <a:lnSpc>
                <a:spcPct val="170000"/>
              </a:lnSpc>
              <a:spcBef>
                <a:spcPct val="0"/>
              </a:spcBef>
              <a:defRPr/>
            </a:pPr>
            <a:r>
              <a:rPr lang="es-EC" sz="24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mj-lt"/>
                <a:ea typeface="+mj-ea"/>
                <a:cs typeface="+mj-cs"/>
              </a:rPr>
              <a:t>MODELO RV-10 </a:t>
            </a:r>
          </a:p>
          <a:p>
            <a:pPr lvl="0" algn="ctr">
              <a:lnSpc>
                <a:spcPct val="170000"/>
              </a:lnSpc>
              <a:spcBef>
                <a:spcPct val="0"/>
              </a:spcBef>
              <a:defRPr/>
            </a:pPr>
            <a:r>
              <a:rPr lang="es-EC" sz="24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mj-lt"/>
                <a:ea typeface="+mj-ea"/>
                <a:cs typeface="+mj-cs"/>
              </a:rPr>
              <a:t>Y </a:t>
            </a:r>
            <a:r>
              <a:rPr lang="es-EC" sz="24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mj-lt"/>
                <a:ea typeface="+mj-ea"/>
                <a:cs typeface="+mj-cs"/>
              </a:rPr>
              <a:t>DESARROLLO DEL MANUAL DE INSTALACIÓN DEL </a:t>
            </a:r>
          </a:p>
          <a:p>
            <a:pPr lvl="0" algn="ctr">
              <a:lnSpc>
                <a:spcPct val="170000"/>
              </a:lnSpc>
              <a:spcBef>
                <a:spcPct val="0"/>
              </a:spcBef>
              <a:defRPr/>
            </a:pPr>
            <a:r>
              <a:rPr lang="es-EC" sz="24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mj-lt"/>
                <a:ea typeface="+mj-ea"/>
                <a:cs typeface="+mj-cs"/>
              </a:rPr>
              <a:t>ARNÉS ELÉCTRICO Y </a:t>
            </a:r>
            <a:r>
              <a:rPr lang="es-EC" sz="24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mj-lt"/>
                <a:ea typeface="+mj-ea"/>
                <a:cs typeface="+mj-cs"/>
              </a:rPr>
              <a:t>ELECTRÓNICO</a:t>
            </a:r>
            <a:endParaRPr kumimoji="0" lang="es-EC" sz="2400" b="1" i="0" u="none" strike="noStrike" kern="1200" cap="all" normalizeH="0" baseline="0" noProof="0"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uLnTx/>
              <a:uFillTx/>
              <a:latin typeface="+mj-lt"/>
              <a:ea typeface="+mj-ea"/>
              <a:cs typeface="+mj-cs"/>
            </a:endParaRPr>
          </a:p>
        </p:txBody>
      </p:sp>
      <p:sp>
        <p:nvSpPr>
          <p:cNvPr id="5" name="4 Rectángulo"/>
          <p:cNvSpPr/>
          <p:nvPr/>
        </p:nvSpPr>
        <p:spPr>
          <a:xfrm>
            <a:off x="5361606" y="4293096"/>
            <a:ext cx="3659976" cy="523220"/>
          </a:xfrm>
          <a:prstGeom prst="rect">
            <a:avLst/>
          </a:prstGeom>
          <a:noFill/>
        </p:spPr>
        <p:txBody>
          <a:bodyPr wrap="none" lIns="91440" tIns="45720" rIns="91440" bIns="45720">
            <a:spAutoFit/>
          </a:bodyPr>
          <a:lstStyle/>
          <a:p>
            <a:pPr algn="ctr"/>
            <a:r>
              <a:rPr lang="es-ES" sz="2800" b="1" cap="all" spc="0"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CHRISTIAN  </a:t>
            </a:r>
            <a:r>
              <a:rPr lang="es-ES" sz="2800" b="1" cap="all" spc="0"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ZABALA</a:t>
            </a:r>
            <a:endParaRPr lang="es-ES" sz="2800" b="1" cap="all" spc="0" dirty="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endParaRPr>
          </a:p>
        </p:txBody>
      </p:sp>
      <p:sp>
        <p:nvSpPr>
          <p:cNvPr id="6" name="5 Rectángulo"/>
          <p:cNvSpPr/>
          <p:nvPr/>
        </p:nvSpPr>
        <p:spPr>
          <a:xfrm>
            <a:off x="3995936" y="272842"/>
            <a:ext cx="1611339" cy="707886"/>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TEMA</a:t>
            </a:r>
            <a:endParaRPr lang="es-E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6 Rectángulo"/>
          <p:cNvSpPr/>
          <p:nvPr/>
        </p:nvSpPr>
        <p:spPr>
          <a:xfrm>
            <a:off x="3870090" y="4273932"/>
            <a:ext cx="1447832" cy="523220"/>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AUTOR</a:t>
            </a:r>
            <a:endParaRPr lang="es-E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7 Rectángulo"/>
          <p:cNvSpPr/>
          <p:nvPr/>
        </p:nvSpPr>
        <p:spPr>
          <a:xfrm>
            <a:off x="3348793" y="5013176"/>
            <a:ext cx="2015295" cy="523220"/>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DIRECTOR</a:t>
            </a:r>
            <a:endParaRPr lang="es-E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8 Rectángulo"/>
          <p:cNvSpPr/>
          <p:nvPr/>
        </p:nvSpPr>
        <p:spPr>
          <a:xfrm>
            <a:off x="2555776" y="5733256"/>
            <a:ext cx="2770310" cy="523220"/>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CO-DIRECTOR</a:t>
            </a:r>
            <a:endParaRPr lang="es-E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9 Rectángulo"/>
          <p:cNvSpPr/>
          <p:nvPr/>
        </p:nvSpPr>
        <p:spPr>
          <a:xfrm>
            <a:off x="5436096" y="5013176"/>
            <a:ext cx="3264035" cy="523220"/>
          </a:xfrm>
          <a:prstGeom prst="rect">
            <a:avLst/>
          </a:prstGeom>
          <a:noFill/>
        </p:spPr>
        <p:txBody>
          <a:bodyPr wrap="none" lIns="91440" tIns="45720" rIns="91440" bIns="45720">
            <a:spAutoFit/>
          </a:bodyPr>
          <a:lstStyle/>
          <a:p>
            <a:pPr algn="ctr"/>
            <a:r>
              <a:rPr lang="es-ES" sz="2800" b="1" cap="all" spc="0"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ING. HUGO ORTIZ</a:t>
            </a:r>
            <a:endParaRPr lang="es-ES" sz="2800" b="1" cap="all" spc="0" dirty="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endParaRPr>
          </a:p>
        </p:txBody>
      </p:sp>
      <p:sp>
        <p:nvSpPr>
          <p:cNvPr id="11" name="10 Rectángulo"/>
          <p:cNvSpPr/>
          <p:nvPr/>
        </p:nvSpPr>
        <p:spPr>
          <a:xfrm>
            <a:off x="5430220" y="5733256"/>
            <a:ext cx="3680816" cy="523220"/>
          </a:xfrm>
          <a:prstGeom prst="rect">
            <a:avLst/>
          </a:prstGeom>
          <a:noFill/>
        </p:spPr>
        <p:txBody>
          <a:bodyPr wrap="none" lIns="91440" tIns="45720" rIns="91440" bIns="45720">
            <a:spAutoFit/>
          </a:bodyPr>
          <a:lstStyle/>
          <a:p>
            <a:pPr algn="ctr"/>
            <a:r>
              <a:rPr lang="es-ES" sz="2800" b="1" cap="all" spc="0"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ING. PABLO MOLINA</a:t>
            </a:r>
            <a:endParaRPr lang="es-ES" sz="2800" b="1" cap="all" spc="0" dirty="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1979712" y="116632"/>
            <a:ext cx="4824536" cy="576064"/>
          </a:xfrm>
        </p:spPr>
        <p:txBody>
          <a:bodyPr>
            <a:normAutofit fontScale="90000"/>
          </a:bodyPr>
          <a:lstStyle/>
          <a:p>
            <a:pPr algn="ctr"/>
            <a:r>
              <a:rPr lang="es-EC" sz="2400" b="1" dirty="0">
                <a:solidFill>
                  <a:schemeClr val="bg1"/>
                </a:solidFill>
              </a:rPr>
              <a:t>Sistemas e instrumentos de navegación</a:t>
            </a:r>
            <a:endParaRPr lang="es-EC" b="1" dirty="0">
              <a:solidFill>
                <a:schemeClr val="bg1"/>
              </a:solidFill>
            </a:endParaRPr>
          </a:p>
        </p:txBody>
      </p:sp>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692696"/>
            <a:ext cx="8352928" cy="5684092"/>
          </a:xfrm>
          <a:prstGeom prst="rect">
            <a:avLst/>
          </a:prstGeom>
          <a:noFill/>
          <a:ln>
            <a:noFill/>
          </a:ln>
        </p:spPr>
      </p:pic>
      <p:sp>
        <p:nvSpPr>
          <p:cNvPr id="2" name="1 Rectángulo"/>
          <p:cNvSpPr/>
          <p:nvPr/>
        </p:nvSpPr>
        <p:spPr>
          <a:xfrm>
            <a:off x="-1" y="6376788"/>
            <a:ext cx="3002681" cy="369332"/>
          </a:xfrm>
          <a:prstGeom prst="rect">
            <a:avLst/>
          </a:prstGeom>
        </p:spPr>
        <p:txBody>
          <a:bodyPr wrap="none">
            <a:spAutoFit/>
          </a:bodyPr>
          <a:lstStyle/>
          <a:p>
            <a:r>
              <a:rPr lang="es-EC" dirty="0">
                <a:solidFill>
                  <a:schemeClr val="bg1"/>
                </a:solidFill>
              </a:rPr>
              <a:t> (ADVANCED COMPANY, 2008)</a:t>
            </a:r>
          </a:p>
        </p:txBody>
      </p:sp>
    </p:spTree>
    <p:extLst>
      <p:ext uri="{BB962C8B-B14F-4D97-AF65-F5344CB8AC3E}">
        <p14:creationId xmlns:p14="http://schemas.microsoft.com/office/powerpoint/2010/main" val="5284733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1043608" y="-20706"/>
            <a:ext cx="7344816" cy="576064"/>
          </a:xfrm>
        </p:spPr>
        <p:txBody>
          <a:bodyPr>
            <a:normAutofit fontScale="90000"/>
          </a:bodyPr>
          <a:lstStyle/>
          <a:p>
            <a:r>
              <a:rPr lang="es-EC" sz="2700" b="1" dirty="0" smtClean="0">
                <a:solidFill>
                  <a:schemeClr val="bg1"/>
                </a:solidFill>
              </a:rPr>
              <a:t>CONFIGURACIONES DE INDICADORES DEL EFIS</a:t>
            </a:r>
            <a:endParaRPr lang="es-EC" b="1" dirty="0">
              <a:solidFill>
                <a:schemeClr val="bg1"/>
              </a:solidFill>
            </a:endParaRPr>
          </a:p>
        </p:txBody>
      </p:sp>
      <p:sp>
        <p:nvSpPr>
          <p:cNvPr id="2" name="1 Rectángulo"/>
          <p:cNvSpPr/>
          <p:nvPr/>
        </p:nvSpPr>
        <p:spPr>
          <a:xfrm>
            <a:off x="-1" y="6376788"/>
            <a:ext cx="3002681" cy="369332"/>
          </a:xfrm>
          <a:prstGeom prst="rect">
            <a:avLst/>
          </a:prstGeom>
        </p:spPr>
        <p:txBody>
          <a:bodyPr wrap="none">
            <a:spAutoFit/>
          </a:bodyPr>
          <a:lstStyle/>
          <a:p>
            <a:r>
              <a:rPr lang="es-EC" dirty="0">
                <a:solidFill>
                  <a:schemeClr val="bg1"/>
                </a:solidFill>
              </a:rPr>
              <a:t> (ADVANCED COMPANY, 2008)</a:t>
            </a:r>
          </a:p>
        </p:txBody>
      </p:sp>
      <p:pic>
        <p:nvPicPr>
          <p:cNvPr id="5" name="4 Imagen"/>
          <p:cNvPicPr/>
          <p:nvPr/>
        </p:nvPicPr>
        <p:blipFill>
          <a:blip r:embed="rId3" cstate="print"/>
          <a:stretch>
            <a:fillRect/>
          </a:stretch>
        </p:blipFill>
        <p:spPr>
          <a:xfrm>
            <a:off x="107504" y="476672"/>
            <a:ext cx="8928992" cy="2736304"/>
          </a:xfrm>
          <a:prstGeom prst="rect">
            <a:avLst/>
          </a:prstGeom>
        </p:spPr>
      </p:pic>
      <p:pic>
        <p:nvPicPr>
          <p:cNvPr id="7" name="6 Imagen"/>
          <p:cNvPicPr/>
          <p:nvPr/>
        </p:nvPicPr>
        <p:blipFill>
          <a:blip r:embed="rId4" cstate="print"/>
          <a:stretch>
            <a:fillRect/>
          </a:stretch>
        </p:blipFill>
        <p:spPr>
          <a:xfrm>
            <a:off x="107504" y="3420478"/>
            <a:ext cx="8928992" cy="2952328"/>
          </a:xfrm>
          <a:prstGeom prst="rect">
            <a:avLst/>
          </a:prstGeom>
        </p:spPr>
      </p:pic>
    </p:spTree>
    <p:extLst>
      <p:ext uri="{BB962C8B-B14F-4D97-AF65-F5344CB8AC3E}">
        <p14:creationId xmlns:p14="http://schemas.microsoft.com/office/powerpoint/2010/main" val="32996183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1501339" y="116632"/>
            <a:ext cx="6094997" cy="576064"/>
          </a:xfrm>
        </p:spPr>
        <p:txBody>
          <a:bodyPr>
            <a:normAutofit fontScale="90000"/>
          </a:bodyPr>
          <a:lstStyle/>
          <a:p>
            <a:pPr algn="ctr"/>
            <a:r>
              <a:rPr lang="es-EC" sz="2400" b="1" dirty="0">
                <a:solidFill>
                  <a:schemeClr val="bg1"/>
                </a:solidFill>
              </a:rPr>
              <a:t>Sistemas e instrumentos de </a:t>
            </a:r>
            <a:r>
              <a:rPr lang="es-EC" sz="2400" b="1" dirty="0" smtClean="0">
                <a:solidFill>
                  <a:schemeClr val="bg1"/>
                </a:solidFill>
              </a:rPr>
              <a:t>navegación</a:t>
            </a:r>
            <a:br>
              <a:rPr lang="es-EC" sz="2400" b="1" dirty="0" smtClean="0">
                <a:solidFill>
                  <a:schemeClr val="bg1"/>
                </a:solidFill>
              </a:rPr>
            </a:br>
            <a:r>
              <a:rPr lang="es-EC" sz="2400" b="1" dirty="0" smtClean="0">
                <a:solidFill>
                  <a:schemeClr val="bg1"/>
                </a:solidFill>
              </a:rPr>
              <a:t>VOR</a:t>
            </a:r>
            <a:endParaRPr lang="es-EC" b="1" dirty="0">
              <a:solidFill>
                <a:schemeClr val="bg1"/>
              </a:solidFill>
            </a:endParaRPr>
          </a:p>
        </p:txBody>
      </p:sp>
      <p:sp>
        <p:nvSpPr>
          <p:cNvPr id="2" name="1 Rectángulo"/>
          <p:cNvSpPr/>
          <p:nvPr/>
        </p:nvSpPr>
        <p:spPr>
          <a:xfrm>
            <a:off x="-1" y="6376788"/>
            <a:ext cx="3002681" cy="369332"/>
          </a:xfrm>
          <a:prstGeom prst="rect">
            <a:avLst/>
          </a:prstGeom>
        </p:spPr>
        <p:txBody>
          <a:bodyPr wrap="none">
            <a:spAutoFit/>
          </a:bodyPr>
          <a:lstStyle/>
          <a:p>
            <a:r>
              <a:rPr lang="es-EC" dirty="0">
                <a:solidFill>
                  <a:schemeClr val="bg1"/>
                </a:solidFill>
              </a:rPr>
              <a:t> (ADVANCED COMPANY, 2008)</a:t>
            </a:r>
          </a:p>
        </p:txBody>
      </p:sp>
      <p:pic>
        <p:nvPicPr>
          <p:cNvPr id="5" name="4 Imagen"/>
          <p:cNvPicPr/>
          <p:nvPr/>
        </p:nvPicPr>
        <p:blipFill rotWithShape="1">
          <a:blip r:embed="rId3"/>
          <a:srcRect l="30096" t="12647" r="29225" b="12058"/>
          <a:stretch/>
        </p:blipFill>
        <p:spPr bwMode="auto">
          <a:xfrm>
            <a:off x="5364088" y="2420888"/>
            <a:ext cx="3456384" cy="3024336"/>
          </a:xfrm>
          <a:prstGeom prst="rect">
            <a:avLst/>
          </a:prstGeom>
          <a:ln>
            <a:solidFill>
              <a:schemeClr val="tx1"/>
            </a:solidFill>
          </a:ln>
          <a:extLst>
            <a:ext uri="{53640926-AAD7-44D8-BBD7-CCE9431645EC}">
              <a14:shadowObscured xmlns:a14="http://schemas.microsoft.com/office/drawing/2010/main"/>
            </a:ext>
          </a:extLst>
        </p:spPr>
      </p:pic>
      <p:pic>
        <p:nvPicPr>
          <p:cNvPr id="6" name="5 Imagen"/>
          <p:cNvPicPr/>
          <p:nvPr/>
        </p:nvPicPr>
        <p:blipFill>
          <a:blip r:embed="rId4"/>
          <a:stretch>
            <a:fillRect/>
          </a:stretch>
        </p:blipFill>
        <p:spPr>
          <a:xfrm>
            <a:off x="251520" y="1029068"/>
            <a:ext cx="4967332" cy="3408427"/>
          </a:xfrm>
          <a:prstGeom prst="rect">
            <a:avLst/>
          </a:prstGeom>
        </p:spPr>
      </p:pic>
      <p:sp>
        <p:nvSpPr>
          <p:cNvPr id="3" name="2 Rectángulo"/>
          <p:cNvSpPr/>
          <p:nvPr/>
        </p:nvSpPr>
        <p:spPr>
          <a:xfrm>
            <a:off x="5644266" y="5714452"/>
            <a:ext cx="3176206" cy="523220"/>
          </a:xfrm>
          <a:prstGeom prst="rect">
            <a:avLst/>
          </a:prstGeom>
        </p:spPr>
        <p:txBody>
          <a:bodyPr wrap="square">
            <a:spAutoFit/>
          </a:bodyPr>
          <a:lstStyle/>
          <a:p>
            <a:r>
              <a:rPr lang="es-EC" sz="1400" dirty="0">
                <a:solidFill>
                  <a:schemeClr val="bg1"/>
                </a:solidFill>
              </a:rPr>
              <a:t>Vista Frontal del Indicador Tradicional VOR – GARMIN - GI-106A </a:t>
            </a:r>
          </a:p>
        </p:txBody>
      </p:sp>
      <p:sp>
        <p:nvSpPr>
          <p:cNvPr id="7" name="6 Rectángulo"/>
          <p:cNvSpPr/>
          <p:nvPr/>
        </p:nvSpPr>
        <p:spPr>
          <a:xfrm>
            <a:off x="1783002" y="4437112"/>
            <a:ext cx="1904367" cy="369332"/>
          </a:xfrm>
          <a:prstGeom prst="rect">
            <a:avLst/>
          </a:prstGeom>
        </p:spPr>
        <p:txBody>
          <a:bodyPr wrap="none">
            <a:spAutoFit/>
          </a:bodyPr>
          <a:lstStyle/>
          <a:p>
            <a:pPr algn="ctr"/>
            <a:r>
              <a:rPr lang="es-EC" dirty="0">
                <a:solidFill>
                  <a:schemeClr val="bg1"/>
                </a:solidFill>
              </a:rPr>
              <a:t>Indicador del EFIS.</a:t>
            </a:r>
          </a:p>
        </p:txBody>
      </p:sp>
    </p:spTree>
    <p:extLst>
      <p:ext uri="{BB962C8B-B14F-4D97-AF65-F5344CB8AC3E}">
        <p14:creationId xmlns:p14="http://schemas.microsoft.com/office/powerpoint/2010/main" val="29352932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1562337" y="188640"/>
            <a:ext cx="5904656" cy="576064"/>
          </a:xfrm>
        </p:spPr>
        <p:txBody>
          <a:bodyPr>
            <a:normAutofit fontScale="90000"/>
          </a:bodyPr>
          <a:lstStyle/>
          <a:p>
            <a:pPr algn="ctr"/>
            <a:r>
              <a:rPr lang="es-EC" sz="2400" b="1" dirty="0">
                <a:solidFill>
                  <a:schemeClr val="bg1"/>
                </a:solidFill>
              </a:rPr>
              <a:t>Sistemas e instrumentos de </a:t>
            </a:r>
            <a:r>
              <a:rPr lang="es-EC" sz="2400" b="1" dirty="0" smtClean="0">
                <a:solidFill>
                  <a:schemeClr val="bg1"/>
                </a:solidFill>
              </a:rPr>
              <a:t>navegación</a:t>
            </a:r>
            <a:br>
              <a:rPr lang="es-EC" sz="2400" b="1" dirty="0" smtClean="0">
                <a:solidFill>
                  <a:schemeClr val="bg1"/>
                </a:solidFill>
              </a:rPr>
            </a:br>
            <a:r>
              <a:rPr lang="es-EC" sz="2400" b="1" dirty="0" smtClean="0">
                <a:solidFill>
                  <a:schemeClr val="bg1"/>
                </a:solidFill>
              </a:rPr>
              <a:t>GPS</a:t>
            </a:r>
            <a:endParaRPr lang="es-EC" b="1" dirty="0">
              <a:solidFill>
                <a:schemeClr val="bg1"/>
              </a:solidFill>
            </a:endParaRPr>
          </a:p>
        </p:txBody>
      </p:sp>
      <p:sp>
        <p:nvSpPr>
          <p:cNvPr id="2" name="1 Rectángulo"/>
          <p:cNvSpPr/>
          <p:nvPr/>
        </p:nvSpPr>
        <p:spPr>
          <a:xfrm>
            <a:off x="-1" y="6376788"/>
            <a:ext cx="3002681" cy="369332"/>
          </a:xfrm>
          <a:prstGeom prst="rect">
            <a:avLst/>
          </a:prstGeom>
        </p:spPr>
        <p:txBody>
          <a:bodyPr wrap="none">
            <a:spAutoFit/>
          </a:bodyPr>
          <a:lstStyle/>
          <a:p>
            <a:r>
              <a:rPr lang="es-EC" dirty="0">
                <a:solidFill>
                  <a:schemeClr val="bg1"/>
                </a:solidFill>
              </a:rPr>
              <a:t> (ADVANCED COMPANY, 2008)</a:t>
            </a:r>
          </a:p>
        </p:txBody>
      </p:sp>
      <p:pic>
        <p:nvPicPr>
          <p:cNvPr id="5" name="4 Imagen"/>
          <p:cNvPicPr/>
          <p:nvPr/>
        </p:nvPicPr>
        <p:blipFill>
          <a:blip r:embed="rId3"/>
          <a:stretch>
            <a:fillRect/>
          </a:stretch>
        </p:blipFill>
        <p:spPr>
          <a:xfrm>
            <a:off x="280868" y="764704"/>
            <a:ext cx="8467595" cy="5612084"/>
          </a:xfrm>
          <a:prstGeom prst="rect">
            <a:avLst/>
          </a:prstGeom>
        </p:spPr>
      </p:pic>
    </p:spTree>
    <p:extLst>
      <p:ext uri="{BB962C8B-B14F-4D97-AF65-F5344CB8AC3E}">
        <p14:creationId xmlns:p14="http://schemas.microsoft.com/office/powerpoint/2010/main" val="31553712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2225455" y="260648"/>
            <a:ext cx="4824536" cy="576064"/>
          </a:xfrm>
        </p:spPr>
        <p:txBody>
          <a:bodyPr>
            <a:normAutofit fontScale="90000"/>
          </a:bodyPr>
          <a:lstStyle/>
          <a:p>
            <a:r>
              <a:rPr lang="es-EC" sz="2400" b="1" dirty="0">
                <a:solidFill>
                  <a:schemeClr val="bg1"/>
                </a:solidFill>
              </a:rPr>
              <a:t>Sistemas e instrumentos de </a:t>
            </a:r>
            <a:r>
              <a:rPr lang="es-EC" sz="2400" b="1" dirty="0" smtClean="0">
                <a:solidFill>
                  <a:schemeClr val="bg1"/>
                </a:solidFill>
              </a:rPr>
              <a:t>navegación TRANSPONDER</a:t>
            </a:r>
            <a:endParaRPr lang="es-EC" b="1" dirty="0">
              <a:solidFill>
                <a:schemeClr val="bg1"/>
              </a:solidFill>
            </a:endParaRPr>
          </a:p>
        </p:txBody>
      </p:sp>
      <p:sp>
        <p:nvSpPr>
          <p:cNvPr id="2" name="1 Rectángulo"/>
          <p:cNvSpPr/>
          <p:nvPr/>
        </p:nvSpPr>
        <p:spPr>
          <a:xfrm>
            <a:off x="-1" y="6376788"/>
            <a:ext cx="3002681" cy="369332"/>
          </a:xfrm>
          <a:prstGeom prst="rect">
            <a:avLst/>
          </a:prstGeom>
        </p:spPr>
        <p:txBody>
          <a:bodyPr wrap="none">
            <a:spAutoFit/>
          </a:bodyPr>
          <a:lstStyle/>
          <a:p>
            <a:r>
              <a:rPr lang="es-EC" dirty="0">
                <a:solidFill>
                  <a:schemeClr val="bg1"/>
                </a:solidFill>
              </a:rPr>
              <a:t> (ADVANCED COMPANY, 2008)</a:t>
            </a:r>
          </a:p>
        </p:txBody>
      </p:sp>
      <p:pic>
        <p:nvPicPr>
          <p:cNvPr id="5" name="4 Imagen"/>
          <p:cNvPicPr/>
          <p:nvPr/>
        </p:nvPicPr>
        <p:blipFill rotWithShape="1">
          <a:blip r:embed="rId3" cstate="print"/>
          <a:srcRect l="15596" t="41260" r="11009" b="25638"/>
          <a:stretch/>
        </p:blipFill>
        <p:spPr bwMode="auto">
          <a:xfrm>
            <a:off x="466414" y="1124744"/>
            <a:ext cx="8342618" cy="31683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5470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683568" y="0"/>
            <a:ext cx="7704856" cy="576064"/>
          </a:xfrm>
        </p:spPr>
        <p:txBody>
          <a:bodyPr>
            <a:normAutofit/>
          </a:bodyPr>
          <a:lstStyle/>
          <a:p>
            <a:pPr algn="ctr"/>
            <a:r>
              <a:rPr lang="es-EC" sz="2400" b="1" dirty="0">
                <a:solidFill>
                  <a:schemeClr val="bg1"/>
                </a:solidFill>
              </a:rPr>
              <a:t>Sistemas e instrumentos de </a:t>
            </a:r>
            <a:r>
              <a:rPr lang="es-EC" sz="2400" b="1" dirty="0" smtClean="0">
                <a:solidFill>
                  <a:schemeClr val="bg1"/>
                </a:solidFill>
              </a:rPr>
              <a:t>Control del Motor</a:t>
            </a:r>
            <a:endParaRPr lang="es-EC" b="1" dirty="0">
              <a:solidFill>
                <a:schemeClr val="bg1"/>
              </a:solidFill>
            </a:endParaRPr>
          </a:p>
        </p:txBody>
      </p:sp>
      <p:sp>
        <p:nvSpPr>
          <p:cNvPr id="2" name="1 Rectángulo"/>
          <p:cNvSpPr/>
          <p:nvPr/>
        </p:nvSpPr>
        <p:spPr>
          <a:xfrm>
            <a:off x="-1" y="6376788"/>
            <a:ext cx="3002681" cy="369332"/>
          </a:xfrm>
          <a:prstGeom prst="rect">
            <a:avLst/>
          </a:prstGeom>
        </p:spPr>
        <p:txBody>
          <a:bodyPr wrap="none">
            <a:spAutoFit/>
          </a:bodyPr>
          <a:lstStyle/>
          <a:p>
            <a:r>
              <a:rPr lang="es-EC" dirty="0">
                <a:solidFill>
                  <a:schemeClr val="bg1"/>
                </a:solidFill>
              </a:rPr>
              <a:t> (ADVANCED COMPANY, 2008)</a:t>
            </a:r>
          </a:p>
        </p:txBody>
      </p:sp>
      <p:pic>
        <p:nvPicPr>
          <p:cNvPr id="5" name="4 Imagen"/>
          <p:cNvPicPr/>
          <p:nvPr/>
        </p:nvPicPr>
        <p:blipFill>
          <a:blip r:embed="rId3"/>
          <a:stretch>
            <a:fillRect/>
          </a:stretch>
        </p:blipFill>
        <p:spPr>
          <a:xfrm>
            <a:off x="251520" y="620688"/>
            <a:ext cx="8568952" cy="5544616"/>
          </a:xfrm>
          <a:prstGeom prst="rect">
            <a:avLst/>
          </a:prstGeom>
        </p:spPr>
      </p:pic>
    </p:spTree>
    <p:extLst>
      <p:ext uri="{BB962C8B-B14F-4D97-AF65-F5344CB8AC3E}">
        <p14:creationId xmlns:p14="http://schemas.microsoft.com/office/powerpoint/2010/main" val="35842884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1501339" y="43543"/>
            <a:ext cx="5374917" cy="576064"/>
          </a:xfrm>
        </p:spPr>
        <p:txBody>
          <a:bodyPr>
            <a:normAutofit fontScale="90000"/>
          </a:bodyPr>
          <a:lstStyle/>
          <a:p>
            <a:pPr algn="ctr"/>
            <a:r>
              <a:rPr lang="es-EC" sz="2400" b="1" dirty="0">
                <a:solidFill>
                  <a:schemeClr val="bg1"/>
                </a:solidFill>
              </a:rPr>
              <a:t>Sistemas e instrumentos de </a:t>
            </a:r>
            <a:r>
              <a:rPr lang="es-EC" sz="2400" b="1" dirty="0" smtClean="0">
                <a:solidFill>
                  <a:schemeClr val="bg1"/>
                </a:solidFill>
              </a:rPr>
              <a:t>Control del Motor</a:t>
            </a:r>
            <a:endParaRPr lang="es-EC" b="1" dirty="0">
              <a:solidFill>
                <a:schemeClr val="bg1"/>
              </a:solidFill>
            </a:endParaRPr>
          </a:p>
        </p:txBody>
      </p:sp>
      <p:sp>
        <p:nvSpPr>
          <p:cNvPr id="2" name="1 Rectángulo"/>
          <p:cNvSpPr/>
          <p:nvPr/>
        </p:nvSpPr>
        <p:spPr>
          <a:xfrm>
            <a:off x="-1" y="6376788"/>
            <a:ext cx="3002681" cy="369332"/>
          </a:xfrm>
          <a:prstGeom prst="rect">
            <a:avLst/>
          </a:prstGeom>
        </p:spPr>
        <p:txBody>
          <a:bodyPr wrap="none">
            <a:spAutoFit/>
          </a:bodyPr>
          <a:lstStyle/>
          <a:p>
            <a:r>
              <a:rPr lang="es-EC" dirty="0">
                <a:solidFill>
                  <a:schemeClr val="bg1"/>
                </a:solidFill>
              </a:rPr>
              <a:t> (ADVANCED COMPANY, 2008)</a:t>
            </a:r>
          </a:p>
        </p:txBody>
      </p:sp>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196752"/>
            <a:ext cx="3672408" cy="2736304"/>
          </a:xfrm>
          <a:prstGeom prst="rect">
            <a:avLst/>
          </a:prstGeom>
          <a:noFill/>
          <a:ln>
            <a:noFill/>
          </a:ln>
        </p:spPr>
      </p:pic>
      <p:pic>
        <p:nvPicPr>
          <p:cNvPr id="7" name="6 Imagen"/>
          <p:cNvPicPr/>
          <p:nvPr/>
        </p:nvPicPr>
        <p:blipFill>
          <a:blip r:embed="rId4">
            <a:extLst>
              <a:ext uri="{28A0092B-C50C-407E-A947-70E740481C1C}">
                <a14:useLocalDpi xmlns:a14="http://schemas.microsoft.com/office/drawing/2010/main" val="0"/>
              </a:ext>
            </a:extLst>
          </a:blip>
          <a:srcRect/>
          <a:stretch>
            <a:fillRect/>
          </a:stretch>
        </p:blipFill>
        <p:spPr bwMode="auto">
          <a:xfrm>
            <a:off x="5580112" y="764704"/>
            <a:ext cx="2592288" cy="4824536"/>
          </a:xfrm>
          <a:prstGeom prst="rect">
            <a:avLst/>
          </a:prstGeom>
          <a:noFill/>
          <a:ln>
            <a:solidFill>
              <a:schemeClr val="bg1"/>
            </a:solidFill>
          </a:ln>
        </p:spPr>
      </p:pic>
    </p:spTree>
    <p:extLst>
      <p:ext uri="{BB962C8B-B14F-4D97-AF65-F5344CB8AC3E}">
        <p14:creationId xmlns:p14="http://schemas.microsoft.com/office/powerpoint/2010/main" val="10157626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1979712" y="116632"/>
            <a:ext cx="4824536" cy="576064"/>
          </a:xfrm>
        </p:spPr>
        <p:txBody>
          <a:bodyPr>
            <a:normAutofit fontScale="90000"/>
          </a:bodyPr>
          <a:lstStyle/>
          <a:p>
            <a:pPr algn="ctr"/>
            <a:r>
              <a:rPr lang="es-EC" sz="2400" b="1" dirty="0">
                <a:solidFill>
                  <a:schemeClr val="bg1"/>
                </a:solidFill>
              </a:rPr>
              <a:t>Sistemas e instrumentos de </a:t>
            </a:r>
            <a:r>
              <a:rPr lang="es-EC" sz="2400" b="1" dirty="0" smtClean="0">
                <a:solidFill>
                  <a:schemeClr val="bg1"/>
                </a:solidFill>
              </a:rPr>
              <a:t>Control del Motor</a:t>
            </a:r>
            <a:endParaRPr lang="es-EC" b="1" dirty="0">
              <a:solidFill>
                <a:schemeClr val="bg1"/>
              </a:solidFill>
            </a:endParaRPr>
          </a:p>
        </p:txBody>
      </p:sp>
      <p:sp>
        <p:nvSpPr>
          <p:cNvPr id="2" name="1 Rectángulo"/>
          <p:cNvSpPr/>
          <p:nvPr/>
        </p:nvSpPr>
        <p:spPr>
          <a:xfrm>
            <a:off x="-1" y="6376788"/>
            <a:ext cx="3002681" cy="369332"/>
          </a:xfrm>
          <a:prstGeom prst="rect">
            <a:avLst/>
          </a:prstGeom>
        </p:spPr>
        <p:txBody>
          <a:bodyPr wrap="none">
            <a:spAutoFit/>
          </a:bodyPr>
          <a:lstStyle/>
          <a:p>
            <a:r>
              <a:rPr lang="es-EC" dirty="0">
                <a:solidFill>
                  <a:schemeClr val="bg1"/>
                </a:solidFill>
              </a:rPr>
              <a:t> (ADVANCED COMPANY, 2008)</a:t>
            </a:r>
          </a:p>
        </p:txBody>
      </p:sp>
      <p:pic>
        <p:nvPicPr>
          <p:cNvPr id="8" name="7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412776"/>
            <a:ext cx="4104456" cy="2808312"/>
          </a:xfrm>
          <a:prstGeom prst="rect">
            <a:avLst/>
          </a:prstGeom>
          <a:noFill/>
          <a:ln>
            <a:noFill/>
          </a:ln>
        </p:spPr>
      </p:pic>
      <p:pic>
        <p:nvPicPr>
          <p:cNvPr id="9" name="8 Imagen"/>
          <p:cNvPicPr/>
          <p:nvPr/>
        </p:nvPicPr>
        <p:blipFill>
          <a:blip r:embed="rId4"/>
          <a:stretch>
            <a:fillRect/>
          </a:stretch>
        </p:blipFill>
        <p:spPr>
          <a:xfrm>
            <a:off x="5652120" y="1124744"/>
            <a:ext cx="2880320" cy="4824536"/>
          </a:xfrm>
          <a:prstGeom prst="rect">
            <a:avLst/>
          </a:prstGeom>
          <a:ln>
            <a:solidFill>
              <a:schemeClr val="bg1"/>
            </a:solidFill>
          </a:ln>
        </p:spPr>
      </p:pic>
    </p:spTree>
    <p:extLst>
      <p:ext uri="{BB962C8B-B14F-4D97-AF65-F5344CB8AC3E}">
        <p14:creationId xmlns:p14="http://schemas.microsoft.com/office/powerpoint/2010/main" val="16310068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4028909" y="692695"/>
            <a:ext cx="4824536" cy="576064"/>
          </a:xfrm>
        </p:spPr>
        <p:txBody>
          <a:bodyPr>
            <a:normAutofit fontScale="90000"/>
          </a:bodyPr>
          <a:lstStyle/>
          <a:p>
            <a:pPr algn="ctr"/>
            <a:r>
              <a:rPr lang="es-EC" sz="2400" b="1" dirty="0">
                <a:solidFill>
                  <a:schemeClr val="bg1"/>
                </a:solidFill>
              </a:rPr>
              <a:t>Sistemas e instrumentos de </a:t>
            </a:r>
            <a:r>
              <a:rPr lang="es-EC" sz="2400" b="1" dirty="0" smtClean="0">
                <a:solidFill>
                  <a:schemeClr val="bg1"/>
                </a:solidFill>
              </a:rPr>
              <a:t>Control del Motor</a:t>
            </a:r>
            <a:endParaRPr lang="es-EC" b="1" dirty="0">
              <a:solidFill>
                <a:schemeClr val="bg1"/>
              </a:solidFill>
            </a:endParaRPr>
          </a:p>
        </p:txBody>
      </p:sp>
      <p:sp>
        <p:nvSpPr>
          <p:cNvPr id="2" name="1 Rectángulo"/>
          <p:cNvSpPr/>
          <p:nvPr/>
        </p:nvSpPr>
        <p:spPr>
          <a:xfrm>
            <a:off x="-1" y="6376788"/>
            <a:ext cx="3002681" cy="369332"/>
          </a:xfrm>
          <a:prstGeom prst="rect">
            <a:avLst/>
          </a:prstGeom>
        </p:spPr>
        <p:txBody>
          <a:bodyPr wrap="none">
            <a:spAutoFit/>
          </a:bodyPr>
          <a:lstStyle/>
          <a:p>
            <a:r>
              <a:rPr lang="es-EC" dirty="0">
                <a:solidFill>
                  <a:schemeClr val="bg1"/>
                </a:solidFill>
              </a:rPr>
              <a:t> (ADVANCED COMPANY, 2008)</a:t>
            </a:r>
          </a:p>
        </p:txBody>
      </p:sp>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980727"/>
            <a:ext cx="3096344" cy="2448271"/>
          </a:xfrm>
          <a:prstGeom prst="rect">
            <a:avLst/>
          </a:prstGeom>
          <a:noFill/>
          <a:ln>
            <a:noFill/>
          </a:ln>
        </p:spPr>
      </p:pic>
      <p:pic>
        <p:nvPicPr>
          <p:cNvPr id="7" name="6 Imagen"/>
          <p:cNvPicPr/>
          <p:nvPr/>
        </p:nvPicPr>
        <p:blipFill>
          <a:blip r:embed="rId4"/>
          <a:stretch>
            <a:fillRect/>
          </a:stretch>
        </p:blipFill>
        <p:spPr>
          <a:xfrm>
            <a:off x="3796030" y="2690177"/>
            <a:ext cx="5024442" cy="3686611"/>
          </a:xfrm>
          <a:prstGeom prst="rect">
            <a:avLst/>
          </a:prstGeom>
        </p:spPr>
      </p:pic>
    </p:spTree>
    <p:extLst>
      <p:ext uri="{BB962C8B-B14F-4D97-AF65-F5344CB8AC3E}">
        <p14:creationId xmlns:p14="http://schemas.microsoft.com/office/powerpoint/2010/main" val="30443062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1975493" y="116632"/>
            <a:ext cx="5688632" cy="576064"/>
          </a:xfrm>
        </p:spPr>
        <p:txBody>
          <a:bodyPr>
            <a:normAutofit fontScale="90000"/>
          </a:bodyPr>
          <a:lstStyle/>
          <a:p>
            <a:pPr algn="ctr"/>
            <a:r>
              <a:rPr lang="es-EC" sz="2400" b="1" dirty="0">
                <a:solidFill>
                  <a:schemeClr val="bg1"/>
                </a:solidFill>
              </a:rPr>
              <a:t>Sistemas e instrumentos de </a:t>
            </a:r>
            <a:r>
              <a:rPr lang="es-EC" sz="2400" b="1" dirty="0" smtClean="0">
                <a:solidFill>
                  <a:schemeClr val="bg1"/>
                </a:solidFill>
              </a:rPr>
              <a:t>Control del Motor</a:t>
            </a:r>
            <a:endParaRPr lang="es-EC" b="1" dirty="0">
              <a:solidFill>
                <a:schemeClr val="bg1"/>
              </a:solidFill>
            </a:endParaRPr>
          </a:p>
        </p:txBody>
      </p:sp>
      <p:sp>
        <p:nvSpPr>
          <p:cNvPr id="2" name="1 Rectángulo"/>
          <p:cNvSpPr/>
          <p:nvPr/>
        </p:nvSpPr>
        <p:spPr>
          <a:xfrm>
            <a:off x="-1" y="6376788"/>
            <a:ext cx="3002681" cy="369332"/>
          </a:xfrm>
          <a:prstGeom prst="rect">
            <a:avLst/>
          </a:prstGeom>
        </p:spPr>
        <p:txBody>
          <a:bodyPr wrap="none">
            <a:spAutoFit/>
          </a:bodyPr>
          <a:lstStyle/>
          <a:p>
            <a:r>
              <a:rPr lang="es-EC" dirty="0">
                <a:solidFill>
                  <a:schemeClr val="bg1"/>
                </a:solidFill>
              </a:rPr>
              <a:t> (ADVANCED COMPANY, 2008)</a:t>
            </a:r>
          </a:p>
        </p:txBody>
      </p:sp>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908720"/>
            <a:ext cx="4032448" cy="2664296"/>
          </a:xfrm>
          <a:prstGeom prst="rect">
            <a:avLst/>
          </a:prstGeom>
          <a:noFill/>
          <a:ln>
            <a:noFill/>
          </a:ln>
        </p:spPr>
      </p:pic>
      <p:pic>
        <p:nvPicPr>
          <p:cNvPr id="6" name="5 Imagen"/>
          <p:cNvPicPr/>
          <p:nvPr/>
        </p:nvPicPr>
        <p:blipFill>
          <a:blip r:embed="rId4"/>
          <a:stretch>
            <a:fillRect/>
          </a:stretch>
        </p:blipFill>
        <p:spPr>
          <a:xfrm>
            <a:off x="2267744" y="3861048"/>
            <a:ext cx="4676301" cy="2515740"/>
          </a:xfrm>
          <a:prstGeom prst="rect">
            <a:avLst/>
          </a:prstGeom>
          <a:ln>
            <a:solidFill>
              <a:schemeClr val="bg1"/>
            </a:solidFill>
          </a:ln>
        </p:spPr>
      </p:pic>
      <p:pic>
        <p:nvPicPr>
          <p:cNvPr id="7" name="6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9809" y="908720"/>
            <a:ext cx="4248472" cy="2664296"/>
          </a:xfrm>
          <a:prstGeom prst="rect">
            <a:avLst/>
          </a:prstGeom>
          <a:noFill/>
          <a:ln>
            <a:noFill/>
          </a:ln>
        </p:spPr>
      </p:pic>
    </p:spTree>
    <p:extLst>
      <p:ext uri="{BB962C8B-B14F-4D97-AF65-F5344CB8AC3E}">
        <p14:creationId xmlns:p14="http://schemas.microsoft.com/office/powerpoint/2010/main" val="31327523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8 Rectángulo"/>
          <p:cNvSpPr/>
          <p:nvPr/>
        </p:nvSpPr>
        <p:spPr>
          <a:xfrm>
            <a:off x="3458236" y="942291"/>
            <a:ext cx="4334840" cy="923330"/>
          </a:xfrm>
          <a:prstGeom prst="rect">
            <a:avLst/>
          </a:prstGeom>
          <a:noFill/>
        </p:spPr>
        <p:txBody>
          <a:bodyPr wrap="none" lIns="91440" tIns="45720" rIns="91440" bIns="45720">
            <a:spAutoFit/>
          </a:bodyPr>
          <a:lstStyle/>
          <a:p>
            <a:pPr algn="ctr"/>
            <a:r>
              <a:rPr lang="es-E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ESPECIFICOS</a:t>
            </a:r>
            <a:endParaRPr lang="es-E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5 Rectángulo"/>
          <p:cNvSpPr/>
          <p:nvPr/>
        </p:nvSpPr>
        <p:spPr>
          <a:xfrm>
            <a:off x="251520" y="234405"/>
            <a:ext cx="328808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OBJETIVOS   </a:t>
            </a:r>
            <a:endParaRPr lang="es-E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6 Rectángulo"/>
          <p:cNvSpPr/>
          <p:nvPr/>
        </p:nvSpPr>
        <p:spPr>
          <a:xfrm>
            <a:off x="3560448" y="4149080"/>
            <a:ext cx="3231975" cy="923330"/>
          </a:xfrm>
          <a:prstGeom prst="rect">
            <a:avLst/>
          </a:prstGeom>
          <a:noFill/>
        </p:spPr>
        <p:txBody>
          <a:bodyPr wrap="none" lIns="91440" tIns="45720" rIns="91440" bIns="45720">
            <a:spAutoFit/>
          </a:bodyPr>
          <a:lstStyle/>
          <a:p>
            <a:pPr algn="ctr"/>
            <a:r>
              <a:rPr lang="es-E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GENERAL</a:t>
            </a:r>
            <a:endParaRPr lang="es-E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7 Rectángulo"/>
          <p:cNvSpPr/>
          <p:nvPr/>
        </p:nvSpPr>
        <p:spPr>
          <a:xfrm>
            <a:off x="1979712" y="942291"/>
            <a:ext cx="7020272" cy="3046988"/>
          </a:xfrm>
          <a:prstGeom prst="rect">
            <a:avLst/>
          </a:prstGeom>
        </p:spPr>
        <p:style>
          <a:lnRef idx="3">
            <a:schemeClr val="lt1"/>
          </a:lnRef>
          <a:fillRef idx="1">
            <a:schemeClr val="dk1"/>
          </a:fillRef>
          <a:effectRef idx="1">
            <a:schemeClr val="dk1"/>
          </a:effectRef>
          <a:fontRef idx="minor">
            <a:schemeClr val="lt1"/>
          </a:fontRef>
        </p:style>
        <p:txBody>
          <a:bodyPr wrap="square" lIns="91440" tIns="45720" rIns="91440" bIns="45720">
            <a:spAutoFit/>
          </a:bodyPr>
          <a:lstStyle/>
          <a:p>
            <a:pPr algn="ctr"/>
            <a:r>
              <a:rPr lang="es-EC" sz="3200" dirty="0">
                <a:ln w="18415" cmpd="sng">
                  <a:solidFill>
                    <a:srgbClr val="FFFFFF"/>
                  </a:solidFill>
                  <a:prstDash val="solid"/>
                </a:ln>
                <a:solidFill>
                  <a:srgbClr val="FFFFFF"/>
                </a:solidFill>
                <a:effectLst>
                  <a:outerShdw blurRad="63500" dir="3600000" algn="tl" rotWithShape="0">
                    <a:srgbClr val="000000">
                      <a:alpha val="70000"/>
                    </a:srgbClr>
                  </a:outerShdw>
                </a:effectLst>
              </a:rPr>
              <a:t>Analizar los sistemas de  aviónica, control electrónico y eléctrico de la aeronave modelo RV-10 y desarrollar el manual de instalación del arnés eléctrico y electrónico.</a:t>
            </a:r>
            <a:endParaRPr lang="es-E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9 Rectángulo"/>
          <p:cNvSpPr/>
          <p:nvPr/>
        </p:nvSpPr>
        <p:spPr>
          <a:xfrm>
            <a:off x="1979712" y="851222"/>
            <a:ext cx="7020272" cy="5386090"/>
          </a:xfrm>
          <a:prstGeom prst="rect">
            <a:avLst/>
          </a:prstGeom>
        </p:spPr>
        <p:style>
          <a:lnRef idx="3">
            <a:schemeClr val="lt1"/>
          </a:lnRef>
          <a:fillRef idx="1">
            <a:schemeClr val="dk1"/>
          </a:fillRef>
          <a:effectRef idx="1">
            <a:schemeClr val="dk1"/>
          </a:effectRef>
          <a:fontRef idx="minor">
            <a:schemeClr val="lt1"/>
          </a:fontRef>
        </p:style>
        <p:txBody>
          <a:bodyPr wrap="square" lIns="91440" tIns="45720" rIns="91440" bIns="45720">
            <a:spAutoFit/>
          </a:bodyPr>
          <a:lstStyle/>
          <a:p>
            <a:pPr algn="just">
              <a:buFont typeface="Wingdings" pitchFamily="2" charset="2"/>
              <a:buChar char="ü"/>
            </a:pPr>
            <a:r>
              <a:rPr lang="es-EC" sz="3200" dirty="0" smtClean="0"/>
              <a:t> </a:t>
            </a:r>
            <a:r>
              <a:rPr lang="es-EC" sz="2000" dirty="0" smtClean="0"/>
              <a:t>Analizar  </a:t>
            </a:r>
            <a:r>
              <a:rPr lang="es-EC" sz="2000" dirty="0"/>
              <a:t>las características operacionales de la aeronave RV-10.</a:t>
            </a:r>
          </a:p>
          <a:p>
            <a:pPr algn="just">
              <a:buFont typeface="Wingdings" pitchFamily="2" charset="2"/>
              <a:buChar char="ü"/>
            </a:pPr>
            <a:r>
              <a:rPr lang="es-EC" sz="2000" dirty="0" smtClean="0"/>
              <a:t> Analizar </a:t>
            </a:r>
            <a:r>
              <a:rPr lang="es-EC" sz="2000" dirty="0"/>
              <a:t>y Comprender los sistemas de Instrumentación.</a:t>
            </a:r>
          </a:p>
          <a:p>
            <a:pPr algn="just">
              <a:buFont typeface="Wingdings" pitchFamily="2" charset="2"/>
              <a:buChar char="ü"/>
            </a:pPr>
            <a:r>
              <a:rPr lang="es-EC" sz="2000" dirty="0" smtClean="0"/>
              <a:t> Analizar </a:t>
            </a:r>
            <a:r>
              <a:rPr lang="es-EC" sz="2000" dirty="0"/>
              <a:t>la parte estructural del RV-10.</a:t>
            </a:r>
          </a:p>
          <a:p>
            <a:pPr algn="just">
              <a:buFont typeface="Wingdings" pitchFamily="2" charset="2"/>
              <a:buChar char="ü"/>
            </a:pPr>
            <a:r>
              <a:rPr lang="es-EC" sz="2000" dirty="0" smtClean="0"/>
              <a:t> Comprender </a:t>
            </a:r>
            <a:r>
              <a:rPr lang="es-EC" sz="2000" dirty="0"/>
              <a:t>el funcionamiento de la Planta Motriz.</a:t>
            </a:r>
          </a:p>
          <a:p>
            <a:pPr algn="just">
              <a:buFont typeface="Wingdings" pitchFamily="2" charset="2"/>
              <a:buChar char="ü"/>
            </a:pPr>
            <a:r>
              <a:rPr lang="es-EC" sz="2000" dirty="0" smtClean="0"/>
              <a:t> Analizar </a:t>
            </a:r>
            <a:r>
              <a:rPr lang="es-EC" sz="2000" dirty="0"/>
              <a:t>y Comprender la operación de cada subsistema del RV-10 que interactúa mediante el arnés.</a:t>
            </a:r>
          </a:p>
          <a:p>
            <a:pPr algn="just">
              <a:buFont typeface="Wingdings" pitchFamily="2" charset="2"/>
              <a:buChar char="ü"/>
            </a:pPr>
            <a:r>
              <a:rPr lang="es-EC" sz="2000" dirty="0" smtClean="0"/>
              <a:t> Analizar </a:t>
            </a:r>
            <a:r>
              <a:rPr lang="es-EC" sz="2000" dirty="0"/>
              <a:t>y Comprender el uso de  las herramientas adecuadas.</a:t>
            </a:r>
          </a:p>
          <a:p>
            <a:pPr algn="just">
              <a:buFont typeface="Wingdings" pitchFamily="2" charset="2"/>
              <a:buChar char="ü"/>
            </a:pPr>
            <a:r>
              <a:rPr lang="es-EC" sz="2000" dirty="0" smtClean="0"/>
              <a:t> Aportar </a:t>
            </a:r>
            <a:r>
              <a:rPr lang="es-EC" sz="2000" dirty="0"/>
              <a:t>al desarrollo industrial y eficiencia productiva de F.O.R </a:t>
            </a:r>
            <a:r>
              <a:rPr lang="es-EC" sz="2000" dirty="0" err="1"/>
              <a:t>Aviation</a:t>
            </a:r>
            <a:r>
              <a:rPr lang="es-EC" sz="2000" dirty="0"/>
              <a:t> presentando al mercado un arnés acorde a las exigencias y estándares tecnológicos de calidad de la industria aeronáutica desarrollada en el </a:t>
            </a:r>
            <a:r>
              <a:rPr lang="es-EC" sz="2000" dirty="0" smtClean="0"/>
              <a:t>Ecuador</a:t>
            </a:r>
            <a:r>
              <a:rPr lang="es-EC" sz="3200" dirty="0" smtClean="0"/>
              <a: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899592" y="-20706"/>
            <a:ext cx="7416824" cy="576064"/>
          </a:xfrm>
        </p:spPr>
        <p:txBody>
          <a:bodyPr>
            <a:normAutofit/>
          </a:bodyPr>
          <a:lstStyle/>
          <a:p>
            <a:pPr algn="ctr"/>
            <a:r>
              <a:rPr lang="es-EC" sz="2400" b="1" dirty="0">
                <a:solidFill>
                  <a:schemeClr val="bg1"/>
                </a:solidFill>
              </a:rPr>
              <a:t>Sistemas e instrumentos de </a:t>
            </a:r>
            <a:r>
              <a:rPr lang="es-EC" sz="2400" b="1" dirty="0" smtClean="0">
                <a:solidFill>
                  <a:schemeClr val="bg1"/>
                </a:solidFill>
              </a:rPr>
              <a:t>Control del Motor</a:t>
            </a:r>
            <a:endParaRPr lang="es-EC" b="1" dirty="0">
              <a:solidFill>
                <a:schemeClr val="bg1"/>
              </a:solidFill>
            </a:endParaRPr>
          </a:p>
        </p:txBody>
      </p:sp>
      <p:sp>
        <p:nvSpPr>
          <p:cNvPr id="2" name="1 Rectángulo"/>
          <p:cNvSpPr/>
          <p:nvPr/>
        </p:nvSpPr>
        <p:spPr>
          <a:xfrm>
            <a:off x="-1" y="6376788"/>
            <a:ext cx="3002681" cy="369332"/>
          </a:xfrm>
          <a:prstGeom prst="rect">
            <a:avLst/>
          </a:prstGeom>
        </p:spPr>
        <p:txBody>
          <a:bodyPr wrap="none">
            <a:spAutoFit/>
          </a:bodyPr>
          <a:lstStyle/>
          <a:p>
            <a:r>
              <a:rPr lang="es-EC" dirty="0">
                <a:solidFill>
                  <a:schemeClr val="bg1"/>
                </a:solidFill>
              </a:rPr>
              <a:t> (ADVANCED COMPANY, 2008)</a:t>
            </a:r>
          </a:p>
        </p:txBody>
      </p:sp>
      <p:pic>
        <p:nvPicPr>
          <p:cNvPr id="5" name="4 Imagen"/>
          <p:cNvPicPr/>
          <p:nvPr/>
        </p:nvPicPr>
        <p:blipFill rotWithShape="1">
          <a:blip r:embed="rId3"/>
          <a:srcRect l="3035" t="10689" r="1564" b="5947"/>
          <a:stretch/>
        </p:blipFill>
        <p:spPr bwMode="auto">
          <a:xfrm>
            <a:off x="395536" y="908720"/>
            <a:ext cx="8496944" cy="4896544"/>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876394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1979712" y="262856"/>
            <a:ext cx="4824536" cy="576064"/>
          </a:xfrm>
        </p:spPr>
        <p:txBody>
          <a:bodyPr>
            <a:normAutofit fontScale="90000"/>
          </a:bodyPr>
          <a:lstStyle/>
          <a:p>
            <a:pPr algn="ctr"/>
            <a:r>
              <a:rPr lang="es-EC" sz="2400" b="1" dirty="0">
                <a:solidFill>
                  <a:schemeClr val="bg1"/>
                </a:solidFill>
              </a:rPr>
              <a:t>Sistemas e instrumentos de </a:t>
            </a:r>
            <a:r>
              <a:rPr lang="es-EC" sz="2400" b="1" dirty="0" smtClean="0">
                <a:solidFill>
                  <a:schemeClr val="bg1"/>
                </a:solidFill>
              </a:rPr>
              <a:t>Control del Motor</a:t>
            </a:r>
            <a:endParaRPr lang="es-EC" b="1" dirty="0">
              <a:solidFill>
                <a:schemeClr val="bg1"/>
              </a:solidFill>
            </a:endParaRPr>
          </a:p>
        </p:txBody>
      </p:sp>
      <p:sp>
        <p:nvSpPr>
          <p:cNvPr id="2" name="1 Rectángulo"/>
          <p:cNvSpPr/>
          <p:nvPr/>
        </p:nvSpPr>
        <p:spPr>
          <a:xfrm>
            <a:off x="-1" y="6376788"/>
            <a:ext cx="3002681" cy="369332"/>
          </a:xfrm>
          <a:prstGeom prst="rect">
            <a:avLst/>
          </a:prstGeom>
        </p:spPr>
        <p:txBody>
          <a:bodyPr wrap="none">
            <a:spAutoFit/>
          </a:bodyPr>
          <a:lstStyle/>
          <a:p>
            <a:r>
              <a:rPr lang="es-EC" dirty="0">
                <a:solidFill>
                  <a:schemeClr val="bg1"/>
                </a:solidFill>
              </a:rPr>
              <a:t> (ADVANCED COMPANY, 2008)</a:t>
            </a:r>
          </a:p>
        </p:txBody>
      </p:sp>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700808"/>
            <a:ext cx="3456384" cy="3456384"/>
          </a:xfrm>
          <a:prstGeom prst="rect">
            <a:avLst/>
          </a:prstGeom>
          <a:noFill/>
          <a:ln>
            <a:noFill/>
          </a:ln>
        </p:spPr>
      </p:pic>
      <p:pic>
        <p:nvPicPr>
          <p:cNvPr id="6" name="5 Imagen"/>
          <p:cNvPicPr/>
          <p:nvPr/>
        </p:nvPicPr>
        <p:blipFill>
          <a:blip r:embed="rId4"/>
          <a:stretch>
            <a:fillRect/>
          </a:stretch>
        </p:blipFill>
        <p:spPr>
          <a:xfrm>
            <a:off x="4642338" y="836712"/>
            <a:ext cx="3458054" cy="5540076"/>
          </a:xfrm>
          <a:prstGeom prst="rect">
            <a:avLst/>
          </a:prstGeom>
        </p:spPr>
      </p:pic>
    </p:spTree>
    <p:extLst>
      <p:ext uri="{BB962C8B-B14F-4D97-AF65-F5344CB8AC3E}">
        <p14:creationId xmlns:p14="http://schemas.microsoft.com/office/powerpoint/2010/main" val="39780085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1979712" y="476672"/>
            <a:ext cx="4824536" cy="576064"/>
          </a:xfrm>
        </p:spPr>
        <p:txBody>
          <a:bodyPr>
            <a:normAutofit fontScale="90000"/>
          </a:bodyPr>
          <a:lstStyle/>
          <a:p>
            <a:pPr algn="ctr"/>
            <a:r>
              <a:rPr lang="es-EC" sz="2400" b="1" dirty="0">
                <a:solidFill>
                  <a:schemeClr val="bg1"/>
                </a:solidFill>
              </a:rPr>
              <a:t>Sistemas e instrumentos de </a:t>
            </a:r>
            <a:r>
              <a:rPr lang="es-EC" sz="2400" b="1" dirty="0" smtClean="0">
                <a:solidFill>
                  <a:schemeClr val="bg1"/>
                </a:solidFill>
              </a:rPr>
              <a:t>Control del Motor</a:t>
            </a:r>
            <a:endParaRPr lang="es-EC" b="1" dirty="0">
              <a:solidFill>
                <a:schemeClr val="bg1"/>
              </a:solidFill>
            </a:endParaRPr>
          </a:p>
        </p:txBody>
      </p:sp>
      <p:sp>
        <p:nvSpPr>
          <p:cNvPr id="2" name="1 Rectángulo"/>
          <p:cNvSpPr/>
          <p:nvPr/>
        </p:nvSpPr>
        <p:spPr>
          <a:xfrm>
            <a:off x="-1" y="6376788"/>
            <a:ext cx="3002681" cy="369332"/>
          </a:xfrm>
          <a:prstGeom prst="rect">
            <a:avLst/>
          </a:prstGeom>
        </p:spPr>
        <p:txBody>
          <a:bodyPr wrap="none">
            <a:spAutoFit/>
          </a:bodyPr>
          <a:lstStyle/>
          <a:p>
            <a:r>
              <a:rPr lang="es-EC" dirty="0">
                <a:solidFill>
                  <a:schemeClr val="bg1"/>
                </a:solidFill>
              </a:rPr>
              <a:t> (ADVANCED COMPANY, 2008)</a:t>
            </a:r>
          </a:p>
        </p:txBody>
      </p:sp>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637" y="1844824"/>
            <a:ext cx="2898145" cy="3600400"/>
          </a:xfrm>
          <a:prstGeom prst="rect">
            <a:avLst/>
          </a:prstGeom>
          <a:noFill/>
          <a:ln>
            <a:noFill/>
          </a:ln>
        </p:spPr>
      </p:pic>
      <p:pic>
        <p:nvPicPr>
          <p:cNvPr id="6" name="5 Imagen"/>
          <p:cNvPicPr/>
          <p:nvPr/>
        </p:nvPicPr>
        <p:blipFill>
          <a:blip r:embed="rId4"/>
          <a:stretch>
            <a:fillRect/>
          </a:stretch>
        </p:blipFill>
        <p:spPr>
          <a:xfrm>
            <a:off x="3203848" y="1412776"/>
            <a:ext cx="5832648" cy="4464496"/>
          </a:xfrm>
          <a:prstGeom prst="rect">
            <a:avLst/>
          </a:prstGeom>
        </p:spPr>
      </p:pic>
    </p:spTree>
    <p:extLst>
      <p:ext uri="{BB962C8B-B14F-4D97-AF65-F5344CB8AC3E}">
        <p14:creationId xmlns:p14="http://schemas.microsoft.com/office/powerpoint/2010/main" val="28609540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1935825" y="260648"/>
            <a:ext cx="4824536" cy="576064"/>
          </a:xfrm>
        </p:spPr>
        <p:txBody>
          <a:bodyPr>
            <a:normAutofit fontScale="90000"/>
          </a:bodyPr>
          <a:lstStyle/>
          <a:p>
            <a:pPr algn="ctr"/>
            <a:r>
              <a:rPr lang="es-EC" sz="2400" b="1" dirty="0">
                <a:solidFill>
                  <a:schemeClr val="bg1"/>
                </a:solidFill>
              </a:rPr>
              <a:t>Sistemas e instrumentos de </a:t>
            </a:r>
            <a:r>
              <a:rPr lang="es-EC" sz="2400" b="1" dirty="0" smtClean="0">
                <a:solidFill>
                  <a:schemeClr val="bg1"/>
                </a:solidFill>
              </a:rPr>
              <a:t>Control del Motor</a:t>
            </a:r>
            <a:endParaRPr lang="es-EC" b="1" dirty="0">
              <a:solidFill>
                <a:schemeClr val="bg1"/>
              </a:solidFill>
            </a:endParaRPr>
          </a:p>
        </p:txBody>
      </p:sp>
      <p:sp>
        <p:nvSpPr>
          <p:cNvPr id="2" name="1 Rectángulo"/>
          <p:cNvSpPr/>
          <p:nvPr/>
        </p:nvSpPr>
        <p:spPr>
          <a:xfrm>
            <a:off x="-1" y="6376788"/>
            <a:ext cx="3002681" cy="369332"/>
          </a:xfrm>
          <a:prstGeom prst="rect">
            <a:avLst/>
          </a:prstGeom>
        </p:spPr>
        <p:txBody>
          <a:bodyPr wrap="none">
            <a:spAutoFit/>
          </a:bodyPr>
          <a:lstStyle/>
          <a:p>
            <a:r>
              <a:rPr lang="es-EC" dirty="0">
                <a:solidFill>
                  <a:schemeClr val="bg1"/>
                </a:solidFill>
              </a:rPr>
              <a:t> (ADVANCED COMPANY, 2008)</a:t>
            </a:r>
          </a:p>
        </p:txBody>
      </p:sp>
      <p:pic>
        <p:nvPicPr>
          <p:cNvPr id="5" name="4 Imagen"/>
          <p:cNvPicPr/>
          <p:nvPr/>
        </p:nvPicPr>
        <p:blipFill rotWithShape="1">
          <a:blip r:embed="rId3" cstate="print">
            <a:extLst>
              <a:ext uri="{28A0092B-C50C-407E-A947-70E740481C1C}">
                <a14:useLocalDpi xmlns:a14="http://schemas.microsoft.com/office/drawing/2010/main" val="0"/>
              </a:ext>
            </a:extLst>
          </a:blip>
          <a:srcRect r="3402"/>
          <a:stretch/>
        </p:blipFill>
        <p:spPr bwMode="auto">
          <a:xfrm>
            <a:off x="315645" y="2002760"/>
            <a:ext cx="3240360" cy="3168352"/>
          </a:xfrm>
          <a:prstGeom prst="rect">
            <a:avLst/>
          </a:prstGeom>
          <a:noFill/>
          <a:ln>
            <a:noFill/>
          </a:ln>
          <a:extLst>
            <a:ext uri="{53640926-AAD7-44D8-BBD7-CCE9431645EC}">
              <a14:shadowObscured xmlns:a14="http://schemas.microsoft.com/office/drawing/2010/main"/>
            </a:ext>
          </a:extLst>
        </p:spPr>
      </p:pic>
      <p:pic>
        <p:nvPicPr>
          <p:cNvPr id="6" name="5 Imagen"/>
          <p:cNvPicPr/>
          <p:nvPr/>
        </p:nvPicPr>
        <p:blipFill>
          <a:blip r:embed="rId4">
            <a:extLst>
              <a:ext uri="{BEBA8EAE-BF5A-486C-A8C5-ECC9F3942E4B}">
                <a14:imgProps xmlns:a14="http://schemas.microsoft.com/office/drawing/2010/main">
                  <a14:imgLayer r:embed="rId5">
                    <a14:imgEffect>
                      <a14:sharpenSoften amount="34000"/>
                    </a14:imgEffect>
                  </a14:imgLayer>
                </a14:imgProps>
              </a:ext>
            </a:extLst>
          </a:blip>
          <a:stretch>
            <a:fillRect/>
          </a:stretch>
        </p:blipFill>
        <p:spPr>
          <a:xfrm>
            <a:off x="3923928" y="1124744"/>
            <a:ext cx="4248472" cy="5112568"/>
          </a:xfrm>
          <a:prstGeom prst="rect">
            <a:avLst/>
          </a:prstGeom>
          <a:ln>
            <a:solidFill>
              <a:schemeClr val="bg1"/>
            </a:solidFill>
          </a:ln>
        </p:spPr>
      </p:pic>
    </p:spTree>
    <p:extLst>
      <p:ext uri="{BB962C8B-B14F-4D97-AF65-F5344CB8AC3E}">
        <p14:creationId xmlns:p14="http://schemas.microsoft.com/office/powerpoint/2010/main" val="16051659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971600" y="0"/>
            <a:ext cx="7272808" cy="576064"/>
          </a:xfrm>
        </p:spPr>
        <p:txBody>
          <a:bodyPr>
            <a:normAutofit/>
          </a:bodyPr>
          <a:lstStyle/>
          <a:p>
            <a:pPr algn="ctr"/>
            <a:r>
              <a:rPr lang="es-EC" sz="2400" b="1" dirty="0">
                <a:solidFill>
                  <a:schemeClr val="bg1"/>
                </a:solidFill>
              </a:rPr>
              <a:t>Sistemas e instrumentos de </a:t>
            </a:r>
            <a:r>
              <a:rPr lang="es-EC" sz="2400" b="1" dirty="0" smtClean="0">
                <a:solidFill>
                  <a:schemeClr val="bg1"/>
                </a:solidFill>
              </a:rPr>
              <a:t>Control del Motor</a:t>
            </a:r>
            <a:endParaRPr lang="es-EC" b="1" dirty="0">
              <a:solidFill>
                <a:schemeClr val="bg1"/>
              </a:solidFill>
            </a:endParaRPr>
          </a:p>
        </p:txBody>
      </p:sp>
      <p:sp>
        <p:nvSpPr>
          <p:cNvPr id="2" name="1 Rectángulo"/>
          <p:cNvSpPr/>
          <p:nvPr/>
        </p:nvSpPr>
        <p:spPr>
          <a:xfrm>
            <a:off x="-1" y="6376788"/>
            <a:ext cx="3002681" cy="369332"/>
          </a:xfrm>
          <a:prstGeom prst="rect">
            <a:avLst/>
          </a:prstGeom>
        </p:spPr>
        <p:txBody>
          <a:bodyPr wrap="none">
            <a:spAutoFit/>
          </a:bodyPr>
          <a:lstStyle/>
          <a:p>
            <a:r>
              <a:rPr lang="es-EC" dirty="0">
                <a:solidFill>
                  <a:schemeClr val="bg1"/>
                </a:solidFill>
              </a:rPr>
              <a:t> (ADVANCED COMPANY, 2008)</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24676" y="-929488"/>
            <a:ext cx="5666014" cy="8910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64766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827584" y="-20706"/>
            <a:ext cx="7632848" cy="576064"/>
          </a:xfrm>
        </p:spPr>
        <p:txBody>
          <a:bodyPr>
            <a:normAutofit/>
          </a:bodyPr>
          <a:lstStyle/>
          <a:p>
            <a:pPr algn="ctr"/>
            <a:r>
              <a:rPr lang="es-EC" sz="2400" b="1" dirty="0">
                <a:solidFill>
                  <a:schemeClr val="bg1"/>
                </a:solidFill>
              </a:rPr>
              <a:t>Sistemas e instrumentos de </a:t>
            </a:r>
            <a:r>
              <a:rPr lang="es-EC" sz="2400" b="1" dirty="0" smtClean="0">
                <a:solidFill>
                  <a:schemeClr val="bg1"/>
                </a:solidFill>
              </a:rPr>
              <a:t>Control del Motor</a:t>
            </a:r>
            <a:endParaRPr lang="es-EC" b="1" dirty="0">
              <a:solidFill>
                <a:schemeClr val="bg1"/>
              </a:solidFill>
            </a:endParaRPr>
          </a:p>
        </p:txBody>
      </p:sp>
      <p:sp>
        <p:nvSpPr>
          <p:cNvPr id="2" name="1 Rectángulo"/>
          <p:cNvSpPr/>
          <p:nvPr/>
        </p:nvSpPr>
        <p:spPr>
          <a:xfrm>
            <a:off x="-1" y="6376788"/>
            <a:ext cx="3002681" cy="369332"/>
          </a:xfrm>
          <a:prstGeom prst="rect">
            <a:avLst/>
          </a:prstGeom>
        </p:spPr>
        <p:txBody>
          <a:bodyPr wrap="none">
            <a:spAutoFit/>
          </a:bodyPr>
          <a:lstStyle/>
          <a:p>
            <a:r>
              <a:rPr lang="es-EC" dirty="0">
                <a:solidFill>
                  <a:schemeClr val="bg1"/>
                </a:solidFill>
              </a:rPr>
              <a:t> (ADVANCED COMPANY, 2008)</a:t>
            </a:r>
          </a:p>
        </p:txBody>
      </p:sp>
      <p:pic>
        <p:nvPicPr>
          <p:cNvPr id="5" name="4 Imagen"/>
          <p:cNvPicPr/>
          <p:nvPr/>
        </p:nvPicPr>
        <p:blipFill>
          <a:blip r:embed="rId3"/>
          <a:stretch>
            <a:fillRect/>
          </a:stretch>
        </p:blipFill>
        <p:spPr>
          <a:xfrm rot="5400000">
            <a:off x="1729954" y="-1037259"/>
            <a:ext cx="5684091" cy="9144002"/>
          </a:xfrm>
          <a:prstGeom prst="rect">
            <a:avLst/>
          </a:prstGeom>
        </p:spPr>
      </p:pic>
    </p:spTree>
    <p:extLst>
      <p:ext uri="{BB962C8B-B14F-4D97-AF65-F5344CB8AC3E}">
        <p14:creationId xmlns:p14="http://schemas.microsoft.com/office/powerpoint/2010/main" val="33607292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827584" y="-20706"/>
            <a:ext cx="7488832" cy="576064"/>
          </a:xfrm>
        </p:spPr>
        <p:txBody>
          <a:bodyPr>
            <a:normAutofit/>
          </a:bodyPr>
          <a:lstStyle/>
          <a:p>
            <a:pPr algn="ctr"/>
            <a:r>
              <a:rPr lang="es-EC" sz="2400" b="1" dirty="0">
                <a:solidFill>
                  <a:schemeClr val="bg1"/>
                </a:solidFill>
              </a:rPr>
              <a:t>Sistemas e instrumentos de </a:t>
            </a:r>
            <a:r>
              <a:rPr lang="es-EC" sz="2400" b="1" dirty="0" smtClean="0">
                <a:solidFill>
                  <a:schemeClr val="bg1"/>
                </a:solidFill>
              </a:rPr>
              <a:t>Control del Motor</a:t>
            </a:r>
            <a:endParaRPr lang="es-EC" b="1" dirty="0">
              <a:solidFill>
                <a:schemeClr val="bg1"/>
              </a:solidFill>
            </a:endParaRPr>
          </a:p>
        </p:txBody>
      </p:sp>
      <p:sp>
        <p:nvSpPr>
          <p:cNvPr id="2" name="1 Rectángulo"/>
          <p:cNvSpPr/>
          <p:nvPr/>
        </p:nvSpPr>
        <p:spPr>
          <a:xfrm>
            <a:off x="-1" y="6376788"/>
            <a:ext cx="3002681" cy="369332"/>
          </a:xfrm>
          <a:prstGeom prst="rect">
            <a:avLst/>
          </a:prstGeom>
        </p:spPr>
        <p:txBody>
          <a:bodyPr wrap="none">
            <a:spAutoFit/>
          </a:bodyPr>
          <a:lstStyle/>
          <a:p>
            <a:r>
              <a:rPr lang="es-EC" dirty="0">
                <a:solidFill>
                  <a:schemeClr val="bg1"/>
                </a:solidFill>
              </a:rPr>
              <a:t> (ADVANCED COMPANY, 2008)</a:t>
            </a:r>
          </a:p>
        </p:txBody>
      </p:sp>
      <p:pic>
        <p:nvPicPr>
          <p:cNvPr id="5" name="4 Imagen"/>
          <p:cNvPicPr/>
          <p:nvPr/>
        </p:nvPicPr>
        <p:blipFill>
          <a:blip r:embed="rId3">
            <a:extLst>
              <a:ext uri="{BEBA8EAE-BF5A-486C-A8C5-ECC9F3942E4B}">
                <a14:imgProps xmlns:a14="http://schemas.microsoft.com/office/drawing/2010/main">
                  <a14:imgLayer r:embed="rId4">
                    <a14:imgEffect>
                      <a14:brightnessContrast bright="-36000" contrast="100000"/>
                    </a14:imgEffect>
                  </a14:imgLayer>
                </a14:imgProps>
              </a:ext>
            </a:extLst>
          </a:blip>
          <a:stretch>
            <a:fillRect/>
          </a:stretch>
        </p:blipFill>
        <p:spPr>
          <a:xfrm rot="5400000">
            <a:off x="1706471" y="-1060741"/>
            <a:ext cx="5756101" cy="9118959"/>
          </a:xfrm>
          <a:prstGeom prst="rect">
            <a:avLst/>
          </a:prstGeom>
        </p:spPr>
      </p:pic>
    </p:spTree>
    <p:extLst>
      <p:ext uri="{BB962C8B-B14F-4D97-AF65-F5344CB8AC3E}">
        <p14:creationId xmlns:p14="http://schemas.microsoft.com/office/powerpoint/2010/main" val="3178981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1979712" y="-20706"/>
            <a:ext cx="4824536" cy="576064"/>
          </a:xfrm>
        </p:spPr>
        <p:txBody>
          <a:bodyPr>
            <a:normAutofit/>
          </a:bodyPr>
          <a:lstStyle/>
          <a:p>
            <a:r>
              <a:rPr lang="es-EC" sz="2400" b="1" dirty="0" smtClean="0">
                <a:solidFill>
                  <a:schemeClr val="bg1"/>
                </a:solidFill>
              </a:rPr>
              <a:t>CONCLUSIONES</a:t>
            </a:r>
            <a:endParaRPr lang="es-EC" b="1" dirty="0">
              <a:solidFill>
                <a:schemeClr val="bg1"/>
              </a:solidFill>
            </a:endParaRPr>
          </a:p>
        </p:txBody>
      </p:sp>
      <p:sp>
        <p:nvSpPr>
          <p:cNvPr id="3" name="2 Rectángulo"/>
          <p:cNvSpPr/>
          <p:nvPr/>
        </p:nvSpPr>
        <p:spPr>
          <a:xfrm>
            <a:off x="395536" y="476672"/>
            <a:ext cx="4680520" cy="5262979"/>
          </a:xfrm>
          <a:prstGeom prst="rect">
            <a:avLst/>
          </a:prstGeom>
        </p:spPr>
        <p:txBody>
          <a:bodyPr wrap="square">
            <a:spAutoFit/>
          </a:bodyPr>
          <a:lstStyle/>
          <a:p>
            <a:pPr lvl="0" algn="just"/>
            <a:r>
              <a:rPr lang="es-EC" sz="2800" dirty="0" smtClean="0">
                <a:solidFill>
                  <a:schemeClr val="bg1"/>
                </a:solidFill>
              </a:rPr>
              <a:t>De </a:t>
            </a:r>
            <a:r>
              <a:rPr lang="es-EC" sz="2800" dirty="0">
                <a:solidFill>
                  <a:schemeClr val="bg1"/>
                </a:solidFill>
              </a:rPr>
              <a:t>acuerdo a la investigación realizada, se desarrolló el manual del arnés que cumple  con las exigencias y estándares tecnológicos de calidad de la industria aeronáutica, y se debe mencionar que no existe un manual específico de instalación de instrumentos y arnés electrónico para el avión RV-10 por ser de tipo experimental y no certificado</a:t>
            </a:r>
            <a:r>
              <a:rPr lang="es-EC" sz="2800" dirty="0" smtClean="0">
                <a:solidFill>
                  <a:schemeClr val="bg1"/>
                </a:solidFill>
              </a:rPr>
              <a:t>.</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550" t="6516" r="16686" b="14113"/>
          <a:stretch/>
        </p:blipFill>
        <p:spPr bwMode="auto">
          <a:xfrm>
            <a:off x="5580112" y="1124744"/>
            <a:ext cx="3312368"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24949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1979712" y="-20706"/>
            <a:ext cx="4824536" cy="576064"/>
          </a:xfrm>
        </p:spPr>
        <p:txBody>
          <a:bodyPr>
            <a:normAutofit/>
          </a:bodyPr>
          <a:lstStyle/>
          <a:p>
            <a:r>
              <a:rPr lang="es-EC" sz="2400" b="1" dirty="0" smtClean="0">
                <a:solidFill>
                  <a:schemeClr val="bg1"/>
                </a:solidFill>
              </a:rPr>
              <a:t>CONCLUSIONES</a:t>
            </a:r>
            <a:endParaRPr lang="es-EC" b="1" dirty="0">
              <a:solidFill>
                <a:schemeClr val="bg1"/>
              </a:solidFill>
            </a:endParaRPr>
          </a:p>
        </p:txBody>
      </p:sp>
      <p:sp>
        <p:nvSpPr>
          <p:cNvPr id="3" name="2 Rectángulo"/>
          <p:cNvSpPr/>
          <p:nvPr/>
        </p:nvSpPr>
        <p:spPr>
          <a:xfrm>
            <a:off x="395536" y="764704"/>
            <a:ext cx="3816424" cy="4708981"/>
          </a:xfrm>
          <a:prstGeom prst="rect">
            <a:avLst/>
          </a:prstGeom>
        </p:spPr>
        <p:txBody>
          <a:bodyPr wrap="square">
            <a:spAutoFit/>
          </a:bodyPr>
          <a:lstStyle/>
          <a:p>
            <a:pPr lvl="0" algn="just"/>
            <a:r>
              <a:rPr lang="es-EC" sz="2000" dirty="0" smtClean="0">
                <a:solidFill>
                  <a:schemeClr val="bg1"/>
                </a:solidFill>
              </a:rPr>
              <a:t>La </a:t>
            </a:r>
            <a:r>
              <a:rPr lang="es-EC" sz="2000" dirty="0">
                <a:solidFill>
                  <a:schemeClr val="bg1"/>
                </a:solidFill>
              </a:rPr>
              <a:t>implementación e instalación del arnés eléctrico y electrónico se lo desarrolló  a partir de una estructuración distribuida, que inicia su base desde el Panel de Control (Centro de distribución principal) y de allí, se deriva a un número limitado de centros de </a:t>
            </a:r>
            <a:r>
              <a:rPr lang="es-EC" sz="2000" dirty="0" smtClean="0">
                <a:solidFill>
                  <a:schemeClr val="bg1"/>
                </a:solidFill>
              </a:rPr>
              <a:t>distribución secundarios </a:t>
            </a:r>
            <a:r>
              <a:rPr lang="es-EC" sz="2000" dirty="0">
                <a:solidFill>
                  <a:schemeClr val="bg1"/>
                </a:solidFill>
              </a:rPr>
              <a:t>localizados de forma distribuida como se indicó en el capítulo III según las necesidades, lo cual permitirá unir las cargas eléctricas y los centros de distribución primario y secundarios</a:t>
            </a:r>
            <a:r>
              <a:rPr lang="es-EC" sz="2000" dirty="0" smtClean="0">
                <a:solidFill>
                  <a:schemeClr val="bg1"/>
                </a:solidFill>
              </a:rPr>
              <a:t>.</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210" t="10454" r="21560" b="15972"/>
          <a:stretch/>
        </p:blipFill>
        <p:spPr bwMode="auto">
          <a:xfrm>
            <a:off x="5436095" y="548680"/>
            <a:ext cx="2382668" cy="2360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741" t="9476" r="18387" b="12828"/>
          <a:stretch/>
        </p:blipFill>
        <p:spPr bwMode="auto">
          <a:xfrm>
            <a:off x="4647209" y="3074457"/>
            <a:ext cx="3960441" cy="374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39388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1979712" y="-20706"/>
            <a:ext cx="4824536" cy="576064"/>
          </a:xfrm>
        </p:spPr>
        <p:txBody>
          <a:bodyPr>
            <a:normAutofit/>
          </a:bodyPr>
          <a:lstStyle/>
          <a:p>
            <a:r>
              <a:rPr lang="es-EC" sz="2400" b="1" dirty="0" smtClean="0">
                <a:solidFill>
                  <a:schemeClr val="bg1"/>
                </a:solidFill>
              </a:rPr>
              <a:t>CONCLUSIONES</a:t>
            </a:r>
            <a:endParaRPr lang="es-EC" b="1" dirty="0">
              <a:solidFill>
                <a:schemeClr val="bg1"/>
              </a:solidFill>
            </a:endParaRPr>
          </a:p>
        </p:txBody>
      </p:sp>
      <p:sp>
        <p:nvSpPr>
          <p:cNvPr id="3" name="2 Rectángulo"/>
          <p:cNvSpPr/>
          <p:nvPr/>
        </p:nvSpPr>
        <p:spPr>
          <a:xfrm>
            <a:off x="282501" y="836712"/>
            <a:ext cx="2921347" cy="5324535"/>
          </a:xfrm>
          <a:prstGeom prst="rect">
            <a:avLst/>
          </a:prstGeom>
        </p:spPr>
        <p:txBody>
          <a:bodyPr wrap="square">
            <a:spAutoFit/>
          </a:bodyPr>
          <a:lstStyle/>
          <a:p>
            <a:pPr lvl="0" algn="just"/>
            <a:r>
              <a:rPr lang="es-EC" sz="2000" dirty="0">
                <a:solidFill>
                  <a:schemeClr val="bg1"/>
                </a:solidFill>
              </a:rPr>
              <a:t>De acuerdo a la configuración y diseño de los equipos a utilizarse se define que el equipo EFIS AF-3400 interactúa (Comparte información de datos y sensores) principalmente con el equipo GNS-430NAV/COMM, este último es un equipo que solo será para navegación, al igual que el equipo EFIS AF-3400 interactúa con el equipo SL-40/COMM, donde este es un equipo de radio comunicación.  </a:t>
            </a:r>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5367" t="6855" r="34935" b="13306"/>
          <a:stretch/>
        </p:blipFill>
        <p:spPr bwMode="auto">
          <a:xfrm>
            <a:off x="6372199" y="884279"/>
            <a:ext cx="2619309" cy="2760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3049" y="884279"/>
            <a:ext cx="2855366" cy="2760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6336" y="3933056"/>
            <a:ext cx="3866143" cy="1763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6387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dirty="0" smtClean="0">
                <a:solidFill>
                  <a:schemeClr val="bg1"/>
                </a:solidFill>
              </a:rPr>
              <a:t>RV-10</a:t>
            </a:r>
            <a:endParaRPr lang="es-EC" dirty="0">
              <a:solidFill>
                <a:schemeClr val="bg1"/>
              </a:solidFill>
            </a:endParaRPr>
          </a:p>
        </p:txBody>
      </p:sp>
      <p:sp>
        <p:nvSpPr>
          <p:cNvPr id="3" name="2 Rectángulo"/>
          <p:cNvSpPr/>
          <p:nvPr/>
        </p:nvSpPr>
        <p:spPr>
          <a:xfrm>
            <a:off x="611560" y="2276872"/>
            <a:ext cx="8280920" cy="2123658"/>
          </a:xfrm>
          <a:prstGeom prst="rect">
            <a:avLst/>
          </a:prstGeom>
        </p:spPr>
        <p:txBody>
          <a:bodyPr wrap="square">
            <a:spAutoFit/>
          </a:bodyPr>
          <a:lstStyle/>
          <a:p>
            <a:pPr lvl="0" algn="ctr">
              <a:spcBef>
                <a:spcPct val="0"/>
              </a:spcBef>
            </a:pPr>
            <a:r>
              <a:rPr lang="es-EC" sz="4400" dirty="0">
                <a:solidFill>
                  <a:prstClr val="white"/>
                </a:solidFill>
                <a:ea typeface="+mj-ea"/>
                <a:cs typeface="+mj-cs"/>
              </a:rPr>
              <a:t>Vertical Power VP-200, EFIS AF-3400, </a:t>
            </a:r>
            <a:r>
              <a:rPr lang="es-EC" sz="4400" dirty="0" smtClean="0">
                <a:solidFill>
                  <a:prstClr val="white"/>
                </a:solidFill>
                <a:ea typeface="+mj-ea"/>
                <a:cs typeface="+mj-cs"/>
              </a:rPr>
              <a:t>Arnés Eléctrico</a:t>
            </a:r>
            <a:r>
              <a:rPr lang="es-EC" sz="4400" dirty="0">
                <a:solidFill>
                  <a:prstClr val="white"/>
                </a:solidFill>
                <a:ea typeface="+mj-ea"/>
                <a:cs typeface="+mj-cs"/>
              </a:rPr>
              <a:t>, </a:t>
            </a:r>
            <a:r>
              <a:rPr lang="es-EC" sz="4400" dirty="0" smtClean="0">
                <a:solidFill>
                  <a:prstClr val="white"/>
                </a:solidFill>
                <a:ea typeface="+mj-ea"/>
                <a:cs typeface="+mj-cs"/>
              </a:rPr>
              <a:t>Manual</a:t>
            </a:r>
            <a:r>
              <a:rPr lang="es-EC" sz="4400" dirty="0">
                <a:solidFill>
                  <a:prstClr val="white"/>
                </a:solidFill>
                <a:ea typeface="+mj-ea"/>
                <a:cs typeface="+mj-cs"/>
              </a:rPr>
              <a:t>, aeronave RV-10</a:t>
            </a:r>
          </a:p>
        </p:txBody>
      </p:sp>
    </p:spTree>
    <p:extLst>
      <p:ext uri="{BB962C8B-B14F-4D97-AF65-F5344CB8AC3E}">
        <p14:creationId xmlns:p14="http://schemas.microsoft.com/office/powerpoint/2010/main" val="2339239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1979712" y="-20706"/>
            <a:ext cx="4824536" cy="576064"/>
          </a:xfrm>
        </p:spPr>
        <p:txBody>
          <a:bodyPr>
            <a:normAutofit/>
          </a:bodyPr>
          <a:lstStyle/>
          <a:p>
            <a:r>
              <a:rPr lang="es-EC" sz="2400" b="1" dirty="0" smtClean="0">
                <a:solidFill>
                  <a:schemeClr val="bg1"/>
                </a:solidFill>
              </a:rPr>
              <a:t>CONCLUSIONES</a:t>
            </a:r>
            <a:endParaRPr lang="es-EC" b="1" dirty="0">
              <a:solidFill>
                <a:schemeClr val="bg1"/>
              </a:solidFill>
            </a:endParaRPr>
          </a:p>
        </p:txBody>
      </p:sp>
      <p:sp>
        <p:nvSpPr>
          <p:cNvPr id="3" name="2 Rectángulo"/>
          <p:cNvSpPr/>
          <p:nvPr/>
        </p:nvSpPr>
        <p:spPr>
          <a:xfrm>
            <a:off x="0" y="1748880"/>
            <a:ext cx="3168352" cy="3693319"/>
          </a:xfrm>
          <a:prstGeom prst="rect">
            <a:avLst/>
          </a:prstGeom>
        </p:spPr>
        <p:txBody>
          <a:bodyPr wrap="square">
            <a:spAutoFit/>
          </a:bodyPr>
          <a:lstStyle/>
          <a:p>
            <a:pPr algn="just"/>
            <a:r>
              <a:rPr lang="es-EC" dirty="0" smtClean="0">
                <a:solidFill>
                  <a:prstClr val="white"/>
                </a:solidFill>
              </a:rPr>
              <a:t>Se </a:t>
            </a:r>
            <a:r>
              <a:rPr lang="es-EC" dirty="0">
                <a:solidFill>
                  <a:prstClr val="white"/>
                </a:solidFill>
              </a:rPr>
              <a:t>pudo realizar el manejo y uso de cada uno de las herramientas y materiales que permiten realizar la instalación de los sistemas, equipos, sensores y cableado es de fácil uso, se considera la utilización de dos tipos: uno para la parte de montaje mecánico y los otros para la instalación de los sistemas eléctricos los cuales se los trata en el capítulo 3 de este documento</a:t>
            </a:r>
            <a:r>
              <a:rPr lang="es-EC" dirty="0" smtClean="0">
                <a:solidFill>
                  <a:prstClr val="white"/>
                </a:solidFill>
              </a:rPr>
              <a:t>.</a:t>
            </a:r>
            <a:endParaRPr lang="es-EC" dirty="0">
              <a:solidFill>
                <a:prstClr val="white"/>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62" t="8485" r="16006" b="12829"/>
          <a:stretch/>
        </p:blipFill>
        <p:spPr bwMode="auto">
          <a:xfrm>
            <a:off x="3168352" y="604526"/>
            <a:ext cx="5975648" cy="5982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50427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1979712" y="-20706"/>
            <a:ext cx="4824536" cy="576064"/>
          </a:xfrm>
        </p:spPr>
        <p:txBody>
          <a:bodyPr>
            <a:normAutofit/>
          </a:bodyPr>
          <a:lstStyle/>
          <a:p>
            <a:r>
              <a:rPr lang="es-EC" sz="2400" b="1" dirty="0" smtClean="0">
                <a:solidFill>
                  <a:schemeClr val="bg1"/>
                </a:solidFill>
              </a:rPr>
              <a:t>CONCLUSIONES</a:t>
            </a:r>
            <a:endParaRPr lang="es-EC" b="1" dirty="0">
              <a:solidFill>
                <a:schemeClr val="bg1"/>
              </a:solidFill>
            </a:endParaRPr>
          </a:p>
        </p:txBody>
      </p:sp>
      <p:sp>
        <p:nvSpPr>
          <p:cNvPr id="3" name="2 Rectángulo"/>
          <p:cNvSpPr/>
          <p:nvPr/>
        </p:nvSpPr>
        <p:spPr>
          <a:xfrm>
            <a:off x="122748" y="5099336"/>
            <a:ext cx="8625716" cy="1200329"/>
          </a:xfrm>
          <a:prstGeom prst="rect">
            <a:avLst/>
          </a:prstGeom>
        </p:spPr>
        <p:txBody>
          <a:bodyPr wrap="square">
            <a:spAutoFit/>
          </a:bodyPr>
          <a:lstStyle/>
          <a:p>
            <a:pPr algn="just"/>
            <a:r>
              <a:rPr lang="es-EC" sz="2400" dirty="0">
                <a:solidFill>
                  <a:prstClr val="white"/>
                </a:solidFill>
              </a:rPr>
              <a:t>Al realizar la entrega del presente documento, permite que este proyecto sea el punto de partida para el desarrollo de la innovación tecnológica en el área de la aviónica en nuestro país. </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210" t="7056" r="16346" b="13882"/>
          <a:stretch/>
        </p:blipFill>
        <p:spPr bwMode="auto">
          <a:xfrm>
            <a:off x="122749" y="620688"/>
            <a:ext cx="4089212"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804" t="6585" r="17132" b="14568"/>
          <a:stretch/>
        </p:blipFill>
        <p:spPr bwMode="auto">
          <a:xfrm>
            <a:off x="4232241" y="594044"/>
            <a:ext cx="4732247" cy="4275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3960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937" t="28172" r="41588" b="21516"/>
          <a:stretch/>
        </p:blipFill>
        <p:spPr bwMode="auto">
          <a:xfrm>
            <a:off x="2915816" y="16973"/>
            <a:ext cx="5396459" cy="3680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4716016" y="3616022"/>
            <a:ext cx="3960439" cy="304698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C"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GRACIAS</a:t>
            </a:r>
            <a:br>
              <a:rPr lang="es-EC"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s-EC"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POR   </a:t>
            </a:r>
          </a:p>
          <a:p>
            <a:pPr algn="ctr"/>
            <a:r>
              <a:rPr lang="es-EC"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SU  </a:t>
            </a:r>
            <a:br>
              <a:rPr lang="es-EC"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s-EC"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ATENCIÓN</a:t>
            </a:r>
            <a:endParaRPr lang="es-EC"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4277" name="Picture 5" descr="C:\Users\Clarita\AppData\Local\Microsoft\Windows\Temporary Internet Files\Content.IE5\KYI3M21D\MP900399577[1].jpg"/>
          <p:cNvPicPr>
            <a:picLocks noChangeAspect="1" noChangeArrowheads="1"/>
          </p:cNvPicPr>
          <p:nvPr/>
        </p:nvPicPr>
        <p:blipFill>
          <a:blip r:embed="rId4" cstate="print"/>
          <a:srcRect/>
          <a:stretch>
            <a:fillRect/>
          </a:stretch>
        </p:blipFill>
        <p:spPr bwMode="auto">
          <a:xfrm>
            <a:off x="29163" y="1846279"/>
            <a:ext cx="3556587" cy="4446820"/>
          </a:xfrm>
          <a:prstGeom prst="rect">
            <a:avLst/>
          </a:prstGeom>
          <a:noFill/>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C" dirty="0" smtClean="0">
                <a:solidFill>
                  <a:schemeClr val="bg1"/>
                </a:solidFill>
              </a:rPr>
              <a:t>RV-10</a:t>
            </a:r>
            <a:endParaRPr lang="es-EC" dirty="0">
              <a:solidFill>
                <a:schemeClr val="bg1"/>
              </a:solidFill>
            </a:endParaRPr>
          </a:p>
        </p:txBody>
      </p:sp>
      <p:sp>
        <p:nvSpPr>
          <p:cNvPr id="2" name="1 Rectángulo"/>
          <p:cNvSpPr/>
          <p:nvPr/>
        </p:nvSpPr>
        <p:spPr>
          <a:xfrm>
            <a:off x="1187624" y="1340768"/>
            <a:ext cx="7488832" cy="3416320"/>
          </a:xfrm>
          <a:prstGeom prst="rect">
            <a:avLst/>
          </a:prstGeom>
        </p:spPr>
        <p:txBody>
          <a:bodyPr wrap="square">
            <a:spAutoFit/>
          </a:bodyPr>
          <a:lstStyle/>
          <a:p>
            <a:r>
              <a:rPr lang="es-EC" sz="2400" b="1" dirty="0">
                <a:solidFill>
                  <a:schemeClr val="bg1"/>
                </a:solidFill>
              </a:rPr>
              <a:t>El presente trabajo muestra los resultados de análisis de la aeronave RV-10: </a:t>
            </a:r>
            <a:endParaRPr lang="es-EC" sz="2400" b="1" dirty="0" smtClean="0">
              <a:solidFill>
                <a:schemeClr val="bg1"/>
              </a:solidFill>
            </a:endParaRPr>
          </a:p>
          <a:p>
            <a:pPr marL="285750" indent="-285750">
              <a:buFont typeface="Arial" pitchFamily="34" charset="0"/>
              <a:buChar char="•"/>
            </a:pPr>
            <a:r>
              <a:rPr lang="es-EC" sz="2400" b="1" dirty="0" smtClean="0">
                <a:solidFill>
                  <a:schemeClr val="bg1"/>
                </a:solidFill>
              </a:rPr>
              <a:t>en </a:t>
            </a:r>
            <a:r>
              <a:rPr lang="es-EC" sz="2400" b="1" dirty="0">
                <a:solidFill>
                  <a:schemeClr val="bg1"/>
                </a:solidFill>
              </a:rPr>
              <a:t>su estructura, </a:t>
            </a:r>
            <a:endParaRPr lang="es-EC" sz="2400" b="1" dirty="0" smtClean="0">
              <a:solidFill>
                <a:schemeClr val="bg1"/>
              </a:solidFill>
            </a:endParaRPr>
          </a:p>
          <a:p>
            <a:pPr marL="285750" indent="-285750">
              <a:buFont typeface="Arial" pitchFamily="34" charset="0"/>
              <a:buChar char="•"/>
            </a:pPr>
            <a:r>
              <a:rPr lang="es-EC" sz="2400" b="1" dirty="0" smtClean="0">
                <a:solidFill>
                  <a:schemeClr val="bg1"/>
                </a:solidFill>
              </a:rPr>
              <a:t>sus </a:t>
            </a:r>
            <a:r>
              <a:rPr lang="es-EC" sz="2400" b="1" dirty="0">
                <a:solidFill>
                  <a:schemeClr val="bg1"/>
                </a:solidFill>
              </a:rPr>
              <a:t>características operacionales, </a:t>
            </a:r>
            <a:endParaRPr lang="es-EC" sz="2400" b="1" dirty="0" smtClean="0">
              <a:solidFill>
                <a:schemeClr val="bg1"/>
              </a:solidFill>
            </a:endParaRPr>
          </a:p>
          <a:p>
            <a:pPr marL="285750" indent="-285750">
              <a:buFont typeface="Arial" pitchFamily="34" charset="0"/>
              <a:buChar char="•"/>
            </a:pPr>
            <a:r>
              <a:rPr lang="es-EC" sz="2400" b="1" dirty="0" smtClean="0">
                <a:solidFill>
                  <a:schemeClr val="bg1"/>
                </a:solidFill>
              </a:rPr>
              <a:t>su </a:t>
            </a:r>
            <a:r>
              <a:rPr lang="es-EC" sz="2400" b="1" dirty="0">
                <a:solidFill>
                  <a:schemeClr val="bg1"/>
                </a:solidFill>
              </a:rPr>
              <a:t>sistema de  Aviónica; </a:t>
            </a:r>
            <a:endParaRPr lang="es-EC" sz="2400" b="1" dirty="0" smtClean="0">
              <a:solidFill>
                <a:schemeClr val="bg1"/>
              </a:solidFill>
            </a:endParaRPr>
          </a:p>
          <a:p>
            <a:endParaRPr lang="es-EC" sz="2400" b="1" dirty="0" smtClean="0">
              <a:solidFill>
                <a:schemeClr val="bg1"/>
              </a:solidFill>
            </a:endParaRPr>
          </a:p>
          <a:p>
            <a:r>
              <a:rPr lang="es-EC" sz="2400" b="1" dirty="0" smtClean="0">
                <a:solidFill>
                  <a:schemeClr val="bg1"/>
                </a:solidFill>
              </a:rPr>
              <a:t>Lo </a:t>
            </a:r>
            <a:r>
              <a:rPr lang="es-EC" sz="2400" b="1" dirty="0">
                <a:solidFill>
                  <a:schemeClr val="bg1"/>
                </a:solidFill>
              </a:rPr>
              <a:t>que ha permitido desarrollar y presentar un manual específico de instalación del arnés y demás instrumentos relacionados en la aviónica de la aeronave RV-10</a:t>
            </a:r>
            <a:endParaRPr lang="es-EC" sz="2400" dirty="0">
              <a:solidFill>
                <a:schemeClr val="bg1"/>
              </a:solidFill>
            </a:endParaRPr>
          </a:p>
        </p:txBody>
      </p:sp>
    </p:spTree>
    <p:extLst>
      <p:ext uri="{BB962C8B-B14F-4D97-AF65-F5344CB8AC3E}">
        <p14:creationId xmlns:p14="http://schemas.microsoft.com/office/powerpoint/2010/main" val="20378025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605101" y="21102"/>
            <a:ext cx="8120245" cy="1175650"/>
          </a:xfrm>
        </p:spPr>
        <p:txBody>
          <a:bodyPr>
            <a:normAutofit/>
          </a:bodyPr>
          <a:lstStyle/>
          <a:p>
            <a:r>
              <a:rPr lang="es-EC" sz="2200" b="1" dirty="0" smtClean="0">
                <a:solidFill>
                  <a:schemeClr val="bg1"/>
                </a:solidFill>
              </a:rPr>
              <a:t>Vista </a:t>
            </a:r>
            <a:r>
              <a:rPr lang="es-EC" sz="2200" b="1" dirty="0">
                <a:solidFill>
                  <a:schemeClr val="bg1"/>
                </a:solidFill>
              </a:rPr>
              <a:t>frontal del Fuselaje </a:t>
            </a:r>
            <a:r>
              <a:rPr lang="es-EC" sz="2200" b="1" dirty="0" smtClean="0">
                <a:solidFill>
                  <a:schemeClr val="bg1"/>
                </a:solidFill>
              </a:rPr>
              <a:t>del RV-10</a:t>
            </a:r>
            <a:endParaRPr lang="es-EC" dirty="0">
              <a:solidFill>
                <a:schemeClr val="bg1"/>
              </a:solidFill>
            </a:endParaRPr>
          </a:p>
        </p:txBody>
      </p:sp>
      <p:pic>
        <p:nvPicPr>
          <p:cNvPr id="1025" name="Imagen 91"/>
          <p:cNvPicPr>
            <a:picLocks noChangeAspect="1" noChangeArrowheads="1"/>
          </p:cNvPicPr>
          <p:nvPr/>
        </p:nvPicPr>
        <p:blipFill>
          <a:blip r:embed="rId3">
            <a:extLst>
              <a:ext uri="{28A0092B-C50C-407E-A947-70E740481C1C}">
                <a14:useLocalDpi xmlns:a14="http://schemas.microsoft.com/office/drawing/2010/main" val="0"/>
              </a:ext>
            </a:extLst>
          </a:blip>
          <a:srcRect l="1077" b="-5"/>
          <a:stretch>
            <a:fillRect/>
          </a:stretch>
        </p:blipFill>
        <p:spPr bwMode="auto">
          <a:xfrm>
            <a:off x="566554" y="908720"/>
            <a:ext cx="8197339" cy="5328592"/>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4384233" y="6381328"/>
            <a:ext cx="4379660" cy="369332"/>
          </a:xfrm>
          <a:prstGeom prst="rect">
            <a:avLst/>
          </a:prstGeom>
        </p:spPr>
        <p:txBody>
          <a:bodyPr wrap="none">
            <a:spAutoFit/>
          </a:bodyPr>
          <a:lstStyle/>
          <a:p>
            <a:r>
              <a:rPr lang="es-EC" b="1" dirty="0" smtClean="0">
                <a:solidFill>
                  <a:schemeClr val="bg1"/>
                </a:solidFill>
              </a:rPr>
              <a:t>(</a:t>
            </a:r>
            <a:r>
              <a:rPr lang="es-EC" b="1" dirty="0" err="1" smtClean="0">
                <a:solidFill>
                  <a:schemeClr val="bg1"/>
                </a:solidFill>
              </a:rPr>
              <a:t>Vansaircraf</a:t>
            </a:r>
            <a:r>
              <a:rPr lang="es-EC" b="1" dirty="0" smtClean="0">
                <a:solidFill>
                  <a:schemeClr val="bg1"/>
                </a:solidFill>
              </a:rPr>
              <a:t>, RV-10 </a:t>
            </a:r>
            <a:r>
              <a:rPr lang="es-EC" b="1" dirty="0" err="1" smtClean="0">
                <a:solidFill>
                  <a:schemeClr val="bg1"/>
                </a:solidFill>
              </a:rPr>
              <a:t>Installation</a:t>
            </a:r>
            <a:r>
              <a:rPr lang="es-EC" b="1" dirty="0" smtClean="0">
                <a:solidFill>
                  <a:schemeClr val="bg1"/>
                </a:solidFill>
              </a:rPr>
              <a:t> Guide)</a:t>
            </a:r>
            <a:r>
              <a:rPr lang="es-EC" dirty="0" smtClean="0"/>
              <a:t>, 2003</a:t>
            </a:r>
            <a:endParaRPr lang="es-EC" dirty="0"/>
          </a:p>
        </p:txBody>
      </p:sp>
    </p:spTree>
    <p:extLst>
      <p:ext uri="{BB962C8B-B14F-4D97-AF65-F5344CB8AC3E}">
        <p14:creationId xmlns:p14="http://schemas.microsoft.com/office/powerpoint/2010/main" val="1269186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605101" y="21102"/>
            <a:ext cx="8120245" cy="1175650"/>
          </a:xfrm>
        </p:spPr>
        <p:txBody>
          <a:bodyPr>
            <a:normAutofit/>
          </a:bodyPr>
          <a:lstStyle/>
          <a:p>
            <a:r>
              <a:rPr lang="es-EC" sz="2200" b="1" dirty="0" smtClean="0">
                <a:solidFill>
                  <a:schemeClr val="bg1"/>
                </a:solidFill>
              </a:rPr>
              <a:t>Vista Ala Izquierda del RV-10</a:t>
            </a:r>
            <a:endParaRPr lang="es-EC" dirty="0">
              <a:solidFill>
                <a:schemeClr val="bg1"/>
              </a:solidFill>
            </a:endParaRPr>
          </a:p>
        </p:txBody>
      </p:sp>
      <p:sp>
        <p:nvSpPr>
          <p:cNvPr id="7" name="6 Rectángulo"/>
          <p:cNvSpPr/>
          <p:nvPr/>
        </p:nvSpPr>
        <p:spPr>
          <a:xfrm>
            <a:off x="4384233" y="6381328"/>
            <a:ext cx="4379660" cy="369332"/>
          </a:xfrm>
          <a:prstGeom prst="rect">
            <a:avLst/>
          </a:prstGeom>
        </p:spPr>
        <p:txBody>
          <a:bodyPr wrap="none">
            <a:spAutoFit/>
          </a:bodyPr>
          <a:lstStyle/>
          <a:p>
            <a:r>
              <a:rPr lang="es-EC" b="1" dirty="0" smtClean="0">
                <a:solidFill>
                  <a:schemeClr val="bg1"/>
                </a:solidFill>
              </a:rPr>
              <a:t>(</a:t>
            </a:r>
            <a:r>
              <a:rPr lang="es-EC" b="1" dirty="0" err="1" smtClean="0">
                <a:solidFill>
                  <a:schemeClr val="bg1"/>
                </a:solidFill>
              </a:rPr>
              <a:t>Vansaircraf</a:t>
            </a:r>
            <a:r>
              <a:rPr lang="es-EC" b="1" dirty="0" smtClean="0">
                <a:solidFill>
                  <a:schemeClr val="bg1"/>
                </a:solidFill>
              </a:rPr>
              <a:t>, RV-10 </a:t>
            </a:r>
            <a:r>
              <a:rPr lang="es-EC" b="1" dirty="0" err="1" smtClean="0">
                <a:solidFill>
                  <a:schemeClr val="bg1"/>
                </a:solidFill>
              </a:rPr>
              <a:t>Installation</a:t>
            </a:r>
            <a:r>
              <a:rPr lang="es-EC" b="1" dirty="0" smtClean="0">
                <a:solidFill>
                  <a:schemeClr val="bg1"/>
                </a:solidFill>
              </a:rPr>
              <a:t> Guide)</a:t>
            </a:r>
            <a:r>
              <a:rPr lang="es-EC" dirty="0" smtClean="0"/>
              <a:t>, 2003</a:t>
            </a:r>
            <a:endParaRPr lang="es-EC" dirty="0"/>
          </a:p>
        </p:txBody>
      </p:sp>
      <p:pic>
        <p:nvPicPr>
          <p:cNvPr id="5" name="4 Imagen"/>
          <p:cNvPicPr/>
          <p:nvPr/>
        </p:nvPicPr>
        <p:blipFill>
          <a:blip r:embed="rId3" cstate="print">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467545" y="980728"/>
            <a:ext cx="8296348" cy="5184575"/>
          </a:xfrm>
          <a:prstGeom prst="rect">
            <a:avLst/>
          </a:prstGeom>
          <a:noFill/>
          <a:ln>
            <a:solidFill>
              <a:schemeClr val="tx1"/>
            </a:solidFill>
          </a:ln>
        </p:spPr>
      </p:pic>
    </p:spTree>
    <p:extLst>
      <p:ext uri="{BB962C8B-B14F-4D97-AF65-F5344CB8AC3E}">
        <p14:creationId xmlns:p14="http://schemas.microsoft.com/office/powerpoint/2010/main" val="21148649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605101" y="21102"/>
            <a:ext cx="8120245" cy="1175650"/>
          </a:xfrm>
        </p:spPr>
        <p:txBody>
          <a:bodyPr>
            <a:normAutofit/>
          </a:bodyPr>
          <a:lstStyle/>
          <a:p>
            <a:r>
              <a:rPr lang="es-EC" sz="2200" b="1" dirty="0" smtClean="0">
                <a:solidFill>
                  <a:schemeClr val="bg1"/>
                </a:solidFill>
              </a:rPr>
              <a:t>Vista de la infraestructura del </a:t>
            </a:r>
            <a:r>
              <a:rPr lang="es-EC" sz="2200" b="1" dirty="0" err="1" smtClean="0">
                <a:solidFill>
                  <a:schemeClr val="bg1"/>
                </a:solidFill>
              </a:rPr>
              <a:t>Flap</a:t>
            </a:r>
            <a:r>
              <a:rPr lang="es-EC" sz="2200" b="1" dirty="0" smtClean="0">
                <a:solidFill>
                  <a:schemeClr val="bg1"/>
                </a:solidFill>
              </a:rPr>
              <a:t> del RV-10</a:t>
            </a:r>
            <a:endParaRPr lang="es-EC" dirty="0">
              <a:solidFill>
                <a:schemeClr val="bg1"/>
              </a:solidFill>
            </a:endParaRPr>
          </a:p>
        </p:txBody>
      </p:sp>
      <p:sp>
        <p:nvSpPr>
          <p:cNvPr id="7" name="6 Rectángulo"/>
          <p:cNvSpPr/>
          <p:nvPr/>
        </p:nvSpPr>
        <p:spPr>
          <a:xfrm>
            <a:off x="4384233" y="6381328"/>
            <a:ext cx="4379660" cy="369332"/>
          </a:xfrm>
          <a:prstGeom prst="rect">
            <a:avLst/>
          </a:prstGeom>
        </p:spPr>
        <p:txBody>
          <a:bodyPr wrap="none">
            <a:spAutoFit/>
          </a:bodyPr>
          <a:lstStyle/>
          <a:p>
            <a:r>
              <a:rPr lang="es-EC" b="1" dirty="0" smtClean="0">
                <a:solidFill>
                  <a:schemeClr val="bg1"/>
                </a:solidFill>
              </a:rPr>
              <a:t>(</a:t>
            </a:r>
            <a:r>
              <a:rPr lang="es-EC" b="1" dirty="0" err="1" smtClean="0">
                <a:solidFill>
                  <a:schemeClr val="bg1"/>
                </a:solidFill>
              </a:rPr>
              <a:t>Vansaircraf</a:t>
            </a:r>
            <a:r>
              <a:rPr lang="es-EC" b="1" dirty="0" smtClean="0">
                <a:solidFill>
                  <a:schemeClr val="bg1"/>
                </a:solidFill>
              </a:rPr>
              <a:t>, RV-10 </a:t>
            </a:r>
            <a:r>
              <a:rPr lang="es-EC" b="1" dirty="0" err="1" smtClean="0">
                <a:solidFill>
                  <a:schemeClr val="bg1"/>
                </a:solidFill>
              </a:rPr>
              <a:t>Installation</a:t>
            </a:r>
            <a:r>
              <a:rPr lang="es-EC" b="1" dirty="0" smtClean="0">
                <a:solidFill>
                  <a:schemeClr val="bg1"/>
                </a:solidFill>
              </a:rPr>
              <a:t> Guide)</a:t>
            </a:r>
            <a:r>
              <a:rPr lang="es-EC" dirty="0" smtClean="0"/>
              <a:t>, 2003</a:t>
            </a:r>
            <a:endParaRPr lang="es-EC" dirty="0"/>
          </a:p>
        </p:txBody>
      </p:sp>
      <p:pic>
        <p:nvPicPr>
          <p:cNvPr id="8" name="7 Imagen"/>
          <p:cNvPicPr/>
          <p:nvPr/>
        </p:nvPicPr>
        <p:blipFill>
          <a:blip r:embed="rId3" cstate="print">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251520" y="908720"/>
            <a:ext cx="8512373" cy="5328592"/>
          </a:xfrm>
          <a:prstGeom prst="rect">
            <a:avLst/>
          </a:prstGeom>
          <a:noFill/>
          <a:ln>
            <a:solidFill>
              <a:schemeClr val="tx1"/>
            </a:solidFill>
          </a:ln>
        </p:spPr>
      </p:pic>
    </p:spTree>
    <p:extLst>
      <p:ext uri="{BB962C8B-B14F-4D97-AF65-F5344CB8AC3E}">
        <p14:creationId xmlns:p14="http://schemas.microsoft.com/office/powerpoint/2010/main" val="42846962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605101" y="21102"/>
            <a:ext cx="8120245" cy="1175650"/>
          </a:xfrm>
        </p:spPr>
        <p:txBody>
          <a:bodyPr>
            <a:normAutofit/>
          </a:bodyPr>
          <a:lstStyle/>
          <a:p>
            <a:r>
              <a:rPr lang="es-EC" sz="2200" b="1" dirty="0" smtClean="0">
                <a:solidFill>
                  <a:schemeClr val="bg1"/>
                </a:solidFill>
              </a:rPr>
              <a:t>Vista de la infraestructura del Alerón del RV-10</a:t>
            </a:r>
            <a:endParaRPr lang="es-EC" dirty="0">
              <a:solidFill>
                <a:schemeClr val="bg1"/>
              </a:solidFill>
            </a:endParaRPr>
          </a:p>
        </p:txBody>
      </p:sp>
      <p:sp>
        <p:nvSpPr>
          <p:cNvPr id="7" name="6 Rectángulo"/>
          <p:cNvSpPr/>
          <p:nvPr/>
        </p:nvSpPr>
        <p:spPr>
          <a:xfrm>
            <a:off x="4384233" y="6381328"/>
            <a:ext cx="4379660" cy="369332"/>
          </a:xfrm>
          <a:prstGeom prst="rect">
            <a:avLst/>
          </a:prstGeom>
        </p:spPr>
        <p:txBody>
          <a:bodyPr wrap="none">
            <a:spAutoFit/>
          </a:bodyPr>
          <a:lstStyle/>
          <a:p>
            <a:r>
              <a:rPr lang="es-EC" b="1" dirty="0" smtClean="0">
                <a:solidFill>
                  <a:schemeClr val="bg1"/>
                </a:solidFill>
              </a:rPr>
              <a:t>(</a:t>
            </a:r>
            <a:r>
              <a:rPr lang="es-EC" b="1" dirty="0" err="1" smtClean="0">
                <a:solidFill>
                  <a:schemeClr val="bg1"/>
                </a:solidFill>
              </a:rPr>
              <a:t>Vansaircraf</a:t>
            </a:r>
            <a:r>
              <a:rPr lang="es-EC" b="1" dirty="0" smtClean="0">
                <a:solidFill>
                  <a:schemeClr val="bg1"/>
                </a:solidFill>
              </a:rPr>
              <a:t>, RV-10 </a:t>
            </a:r>
            <a:r>
              <a:rPr lang="es-EC" b="1" dirty="0" err="1" smtClean="0">
                <a:solidFill>
                  <a:schemeClr val="bg1"/>
                </a:solidFill>
              </a:rPr>
              <a:t>Installation</a:t>
            </a:r>
            <a:r>
              <a:rPr lang="es-EC" b="1" dirty="0" smtClean="0">
                <a:solidFill>
                  <a:schemeClr val="bg1"/>
                </a:solidFill>
              </a:rPr>
              <a:t> Guide)</a:t>
            </a:r>
            <a:r>
              <a:rPr lang="es-EC" dirty="0" smtClean="0"/>
              <a:t>, 2003</a:t>
            </a:r>
            <a:endParaRPr lang="es-EC" dirty="0"/>
          </a:p>
        </p:txBody>
      </p:sp>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745" y="1052736"/>
            <a:ext cx="7920879" cy="5112568"/>
          </a:xfrm>
          <a:prstGeom prst="rect">
            <a:avLst/>
          </a:prstGeom>
          <a:noFill/>
          <a:ln>
            <a:solidFill>
              <a:schemeClr val="tx1"/>
            </a:solidFill>
          </a:ln>
        </p:spPr>
      </p:pic>
    </p:spTree>
    <p:extLst>
      <p:ext uri="{BB962C8B-B14F-4D97-AF65-F5344CB8AC3E}">
        <p14:creationId xmlns:p14="http://schemas.microsoft.com/office/powerpoint/2010/main" val="8360205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urrencia">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0.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1.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2.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3.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4.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5.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6.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7.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8.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9.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0.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1.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2.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3.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4.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5.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6.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7.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8.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9.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0.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1.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2.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3.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4.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5.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6.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7.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8.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9.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5.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6.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7.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8.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9.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
  <TotalTime>9010</TotalTime>
  <Words>1026</Words>
  <Application>Microsoft Office PowerPoint</Application>
  <PresentationFormat>Presentación en pantalla (4:3)</PresentationFormat>
  <Paragraphs>118</Paragraphs>
  <Slides>42</Slides>
  <Notes>0</Notes>
  <HiddenSlides>0</HiddenSlides>
  <MMClips>0</MMClips>
  <ScaleCrop>false</ScaleCrop>
  <HeadingPairs>
    <vt:vector size="4" baseType="variant">
      <vt:variant>
        <vt:lpstr>Tema</vt:lpstr>
      </vt:variant>
      <vt:variant>
        <vt:i4>2</vt:i4>
      </vt:variant>
      <vt:variant>
        <vt:lpstr>Títulos de diapositiva</vt:lpstr>
      </vt:variant>
      <vt:variant>
        <vt:i4>42</vt:i4>
      </vt:variant>
    </vt:vector>
  </HeadingPairs>
  <TitlesOfParts>
    <vt:vector size="44" baseType="lpstr">
      <vt:lpstr>Concurrencia</vt:lpstr>
      <vt:lpstr>Tema de Office</vt:lpstr>
      <vt:lpstr>Presentación de PowerPoint</vt:lpstr>
      <vt:lpstr>Presentación de PowerPoint</vt:lpstr>
      <vt:lpstr>Presentación de PowerPoint</vt:lpstr>
      <vt:lpstr>RV-10</vt:lpstr>
      <vt:lpstr>RV-10</vt:lpstr>
      <vt:lpstr>Vista frontal del Fuselaje del RV-10</vt:lpstr>
      <vt:lpstr>Vista Ala Izquierda del RV-10</vt:lpstr>
      <vt:lpstr>Vista de la infraestructura del Flap del RV-10</vt:lpstr>
      <vt:lpstr>Vista de la infraestructura del Alerón del RV-10</vt:lpstr>
      <vt:lpstr>Vista de la infraestructura Estabilizador Vertical, Horizontal, Timón elevadores y Trim (Empenaje)</vt:lpstr>
      <vt:lpstr>Vista del Sistema de luces Exteriores  en borde de ala izquierda del RV-10</vt:lpstr>
      <vt:lpstr>Presentación de PowerPoint</vt:lpstr>
      <vt:lpstr>Ubicación de equipos en estaciones de cableado en el fuselaje en el RV-10</vt:lpstr>
      <vt:lpstr>ETAPA SISTEMA ELÉCTRICO </vt:lpstr>
      <vt:lpstr>Monitor VP-200 en el RV-10</vt:lpstr>
      <vt:lpstr>ELEMENTOS AUXILIARES VP-200</vt:lpstr>
      <vt:lpstr>ESQUEMA  CIRCUITO TRADICIONAL  VS  CIRCUITO VP-200</vt:lpstr>
      <vt:lpstr>Diagrama de instalación del Vertical Power </vt:lpstr>
      <vt:lpstr>SISTEMA DE INSTRUMENTACION</vt:lpstr>
      <vt:lpstr>Sistemas e instrumentos de navegación</vt:lpstr>
      <vt:lpstr>CONFIGURACIONES DE INDICADORES DEL EFIS</vt:lpstr>
      <vt:lpstr>Sistemas e instrumentos de navegación VOR</vt:lpstr>
      <vt:lpstr>Sistemas e instrumentos de navegación GPS</vt:lpstr>
      <vt:lpstr>Sistemas e instrumentos de navegación TRANSPONDER</vt:lpstr>
      <vt:lpstr>Sistemas e instrumentos de Control del Motor</vt:lpstr>
      <vt:lpstr>Sistemas e instrumentos de Control del Motor</vt:lpstr>
      <vt:lpstr>Sistemas e instrumentos de Control del Motor</vt:lpstr>
      <vt:lpstr>Sistemas e instrumentos de Control del Motor</vt:lpstr>
      <vt:lpstr>Sistemas e instrumentos de Control del Motor</vt:lpstr>
      <vt:lpstr>Sistemas e instrumentos de Control del Motor</vt:lpstr>
      <vt:lpstr>Sistemas e instrumentos de Control del Motor</vt:lpstr>
      <vt:lpstr>Sistemas e instrumentos de Control del Motor</vt:lpstr>
      <vt:lpstr>Sistemas e instrumentos de Control del Motor</vt:lpstr>
      <vt:lpstr>Sistemas e instrumentos de Control del Motor</vt:lpstr>
      <vt:lpstr>Sistemas e instrumentos de Control del Motor</vt:lpstr>
      <vt:lpstr>Sistemas e instrumentos de Control del Motor</vt:lpstr>
      <vt:lpstr>CONCLUSIONES</vt:lpstr>
      <vt:lpstr>CONCLUSIONES</vt:lpstr>
      <vt:lpstr>CONCLUSIONES</vt:lpstr>
      <vt:lpstr>CONCLUSIONES</vt:lpstr>
      <vt:lpstr>CONCLUSIONES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Clarita</dc:creator>
  <cp:lastModifiedBy>RG3 Zabala Christian</cp:lastModifiedBy>
  <cp:revision>269</cp:revision>
  <dcterms:created xsi:type="dcterms:W3CDTF">2012-10-04T16:00:59Z</dcterms:created>
  <dcterms:modified xsi:type="dcterms:W3CDTF">2013-12-20T04:50:44Z</dcterms:modified>
</cp:coreProperties>
</file>