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7" r:id="rId3"/>
    <p:sldId id="266" r:id="rId4"/>
    <p:sldId id="258" r:id="rId5"/>
    <p:sldId id="265" r:id="rId6"/>
    <p:sldId id="283" r:id="rId7"/>
    <p:sldId id="284" r:id="rId8"/>
    <p:sldId id="262" r:id="rId9"/>
    <p:sldId id="270" r:id="rId10"/>
    <p:sldId id="263" r:id="rId11"/>
    <p:sldId id="285" r:id="rId12"/>
    <p:sldId id="267" r:id="rId13"/>
    <p:sldId id="268" r:id="rId14"/>
    <p:sldId id="264" r:id="rId15"/>
    <p:sldId id="269" r:id="rId16"/>
    <p:sldId id="271" r:id="rId17"/>
    <p:sldId id="286" r:id="rId18"/>
    <p:sldId id="287" r:id="rId19"/>
    <p:sldId id="272" r:id="rId20"/>
    <p:sldId id="288" r:id="rId21"/>
    <p:sldId id="273" r:id="rId22"/>
    <p:sldId id="274" r:id="rId23"/>
    <p:sldId id="275" r:id="rId24"/>
    <p:sldId id="293" r:id="rId25"/>
    <p:sldId id="294" r:id="rId26"/>
    <p:sldId id="292" r:id="rId27"/>
    <p:sldId id="289" r:id="rId28"/>
    <p:sldId id="290" r:id="rId29"/>
    <p:sldId id="291" r:id="rId30"/>
    <p:sldId id="276" r:id="rId31"/>
    <p:sldId id="277" r:id="rId32"/>
    <p:sldId id="278" r:id="rId33"/>
    <p:sldId id="295" r:id="rId34"/>
    <p:sldId id="296" r:id="rId35"/>
    <p:sldId id="297" r:id="rId36"/>
    <p:sldId id="298" r:id="rId37"/>
    <p:sldId id="299" r:id="rId38"/>
    <p:sldId id="300" r:id="rId39"/>
    <p:sldId id="301" r:id="rId40"/>
    <p:sldId id="302" r:id="rId41"/>
    <p:sldId id="279" r:id="rId42"/>
    <p:sldId id="280" r:id="rId43"/>
    <p:sldId id="281" r:id="rId44"/>
    <p:sldId id="282" r:id="rId4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6A44E-16B6-4A03-A591-4990EDFDF1FC}"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es-EC"/>
        </a:p>
      </dgm:t>
    </dgm:pt>
    <dgm:pt modelId="{AC5919B7-F277-4BB1-B3E7-2C2E8A2BB7B7}">
      <dgm:prSet/>
      <dgm:spPr/>
      <dgm:t>
        <a:bodyPr/>
        <a:lstStyle/>
        <a:p>
          <a:pPr algn="just"/>
          <a:r>
            <a:rPr lang="es-EC" dirty="0" smtClean="0"/>
            <a:t>Objetivos de Disminución</a:t>
          </a:r>
          <a:endParaRPr lang="es-EC" dirty="0"/>
        </a:p>
      </dgm:t>
    </dgm:pt>
    <dgm:pt modelId="{84600C48-6AA3-4A3E-9F47-CE817ACF9569}" type="parTrans" cxnId="{BBB0656E-4447-4C98-815E-EEDF27C97CC4}">
      <dgm:prSet/>
      <dgm:spPr/>
      <dgm:t>
        <a:bodyPr/>
        <a:lstStyle/>
        <a:p>
          <a:pPr algn="just"/>
          <a:endParaRPr lang="es-EC"/>
        </a:p>
      </dgm:t>
    </dgm:pt>
    <dgm:pt modelId="{ADDF2B8C-B2A5-4DBD-A732-DE537F2D97F6}" type="sibTrans" cxnId="{BBB0656E-4447-4C98-815E-EEDF27C97CC4}">
      <dgm:prSet/>
      <dgm:spPr/>
      <dgm:t>
        <a:bodyPr/>
        <a:lstStyle/>
        <a:p>
          <a:pPr algn="just"/>
          <a:endParaRPr lang="es-EC"/>
        </a:p>
      </dgm:t>
    </dgm:pt>
    <dgm:pt modelId="{BCF83620-4B03-4032-9B22-0E0AF9CA645E}">
      <dgm:prSet phldrT="[Texto]"/>
      <dgm:spPr/>
      <dgm:t>
        <a:bodyPr/>
        <a:lstStyle/>
        <a:p>
          <a:pPr algn="just"/>
          <a:r>
            <a:rPr lang="es-EC" dirty="0" smtClean="0"/>
            <a:t>Objetivos crecimiento .</a:t>
          </a:r>
          <a:endParaRPr lang="es-EC" dirty="0"/>
        </a:p>
      </dgm:t>
    </dgm:pt>
    <dgm:pt modelId="{E54183E7-CAA0-4D7D-92E4-17DCC7E52505}" type="sibTrans" cxnId="{91CC6B88-7703-477B-A7F8-2FF72115DCD2}">
      <dgm:prSet/>
      <dgm:spPr/>
      <dgm:t>
        <a:bodyPr/>
        <a:lstStyle/>
        <a:p>
          <a:pPr algn="just"/>
          <a:endParaRPr lang="es-EC"/>
        </a:p>
      </dgm:t>
    </dgm:pt>
    <dgm:pt modelId="{CDEDB9E7-6878-4FDD-99A1-349BE9D898F8}" type="parTrans" cxnId="{91CC6B88-7703-477B-A7F8-2FF72115DCD2}">
      <dgm:prSet/>
      <dgm:spPr/>
      <dgm:t>
        <a:bodyPr/>
        <a:lstStyle/>
        <a:p>
          <a:pPr algn="just"/>
          <a:endParaRPr lang="es-EC"/>
        </a:p>
      </dgm:t>
    </dgm:pt>
    <dgm:pt modelId="{BACEAC27-A072-48DD-8DA0-2BD216C83232}">
      <dgm:prSet/>
      <dgm:spPr/>
      <dgm:t>
        <a:bodyPr/>
        <a:lstStyle/>
        <a:p>
          <a:pPr algn="just"/>
          <a:r>
            <a:rPr lang="es-EC" dirty="0" smtClean="0"/>
            <a:t>Objetivos de Mantenimiento </a:t>
          </a:r>
          <a:endParaRPr lang="es-EC" dirty="0"/>
        </a:p>
      </dgm:t>
    </dgm:pt>
    <dgm:pt modelId="{091BC441-5632-4F64-B2A5-45C3B34362A2}" type="sibTrans" cxnId="{2CD916DC-A903-4438-92CE-6827C5663B73}">
      <dgm:prSet/>
      <dgm:spPr/>
      <dgm:t>
        <a:bodyPr/>
        <a:lstStyle/>
        <a:p>
          <a:pPr algn="just"/>
          <a:endParaRPr lang="es-EC"/>
        </a:p>
      </dgm:t>
    </dgm:pt>
    <dgm:pt modelId="{D912E3CB-7E18-4438-A70D-3EB5FA7006C8}" type="parTrans" cxnId="{2CD916DC-A903-4438-92CE-6827C5663B73}">
      <dgm:prSet/>
      <dgm:spPr/>
      <dgm:t>
        <a:bodyPr/>
        <a:lstStyle/>
        <a:p>
          <a:pPr algn="just"/>
          <a:endParaRPr lang="es-EC"/>
        </a:p>
      </dgm:t>
    </dgm:pt>
    <dgm:pt modelId="{6FD56F1D-E841-4AB6-A8F1-0F5D690AFE46}" type="pres">
      <dgm:prSet presAssocID="{9B16A44E-16B6-4A03-A591-4990EDFDF1FC}" presName="Name0" presStyleCnt="0">
        <dgm:presLayoutVars>
          <dgm:chMax val="7"/>
          <dgm:chPref val="7"/>
          <dgm:dir/>
        </dgm:presLayoutVars>
      </dgm:prSet>
      <dgm:spPr/>
      <dgm:t>
        <a:bodyPr/>
        <a:lstStyle/>
        <a:p>
          <a:endParaRPr lang="es-EC"/>
        </a:p>
      </dgm:t>
    </dgm:pt>
    <dgm:pt modelId="{0442C404-BA20-4D91-8A59-1ECB970A5215}" type="pres">
      <dgm:prSet presAssocID="{9B16A44E-16B6-4A03-A591-4990EDFDF1FC}" presName="Name1" presStyleCnt="0"/>
      <dgm:spPr/>
      <dgm:t>
        <a:bodyPr/>
        <a:lstStyle/>
        <a:p>
          <a:endParaRPr lang="es-EC"/>
        </a:p>
      </dgm:t>
    </dgm:pt>
    <dgm:pt modelId="{14F543E5-BAE9-4356-A22C-A2BB9DDED836}" type="pres">
      <dgm:prSet presAssocID="{9B16A44E-16B6-4A03-A591-4990EDFDF1FC}" presName="cycle" presStyleCnt="0"/>
      <dgm:spPr/>
      <dgm:t>
        <a:bodyPr/>
        <a:lstStyle/>
        <a:p>
          <a:endParaRPr lang="es-EC"/>
        </a:p>
      </dgm:t>
    </dgm:pt>
    <dgm:pt modelId="{73DEC811-43C6-4D97-8CCB-734D5D8FDDA4}" type="pres">
      <dgm:prSet presAssocID="{9B16A44E-16B6-4A03-A591-4990EDFDF1FC}" presName="srcNode" presStyleLbl="node1" presStyleIdx="0" presStyleCnt="3"/>
      <dgm:spPr/>
      <dgm:t>
        <a:bodyPr/>
        <a:lstStyle/>
        <a:p>
          <a:endParaRPr lang="es-EC"/>
        </a:p>
      </dgm:t>
    </dgm:pt>
    <dgm:pt modelId="{4BB6557F-3C28-4665-BF79-AA68D2F31AC0}" type="pres">
      <dgm:prSet presAssocID="{9B16A44E-16B6-4A03-A591-4990EDFDF1FC}" presName="conn" presStyleLbl="parChTrans1D2" presStyleIdx="0" presStyleCnt="1"/>
      <dgm:spPr/>
      <dgm:t>
        <a:bodyPr/>
        <a:lstStyle/>
        <a:p>
          <a:endParaRPr lang="es-EC"/>
        </a:p>
      </dgm:t>
    </dgm:pt>
    <dgm:pt modelId="{F15934F6-E62A-4F72-8235-CD321544299A}" type="pres">
      <dgm:prSet presAssocID="{9B16A44E-16B6-4A03-A591-4990EDFDF1FC}" presName="extraNode" presStyleLbl="node1" presStyleIdx="0" presStyleCnt="3"/>
      <dgm:spPr/>
      <dgm:t>
        <a:bodyPr/>
        <a:lstStyle/>
        <a:p>
          <a:endParaRPr lang="es-EC"/>
        </a:p>
      </dgm:t>
    </dgm:pt>
    <dgm:pt modelId="{BC7F76A1-DD55-4521-8635-0EB4ADD92C90}" type="pres">
      <dgm:prSet presAssocID="{9B16A44E-16B6-4A03-A591-4990EDFDF1FC}" presName="dstNode" presStyleLbl="node1" presStyleIdx="0" presStyleCnt="3"/>
      <dgm:spPr/>
      <dgm:t>
        <a:bodyPr/>
        <a:lstStyle/>
        <a:p>
          <a:endParaRPr lang="es-EC"/>
        </a:p>
      </dgm:t>
    </dgm:pt>
    <dgm:pt modelId="{974EAB90-8953-429E-AB4A-8BA5AE3D7744}" type="pres">
      <dgm:prSet presAssocID="{BCF83620-4B03-4032-9B22-0E0AF9CA645E}" presName="text_1" presStyleLbl="node1" presStyleIdx="0" presStyleCnt="3">
        <dgm:presLayoutVars>
          <dgm:bulletEnabled val="1"/>
        </dgm:presLayoutVars>
      </dgm:prSet>
      <dgm:spPr/>
      <dgm:t>
        <a:bodyPr/>
        <a:lstStyle/>
        <a:p>
          <a:endParaRPr lang="es-EC"/>
        </a:p>
      </dgm:t>
    </dgm:pt>
    <dgm:pt modelId="{9EB1E90A-14FC-46B7-A94F-5C23C9A64469}" type="pres">
      <dgm:prSet presAssocID="{BCF83620-4B03-4032-9B22-0E0AF9CA645E}" presName="accent_1" presStyleCnt="0"/>
      <dgm:spPr/>
      <dgm:t>
        <a:bodyPr/>
        <a:lstStyle/>
        <a:p>
          <a:endParaRPr lang="es-EC"/>
        </a:p>
      </dgm:t>
    </dgm:pt>
    <dgm:pt modelId="{537DFDBE-AE67-4924-815E-647C2D016A5A}" type="pres">
      <dgm:prSet presAssocID="{BCF83620-4B03-4032-9B22-0E0AF9CA645E}" presName="accentRepeatNode" presStyleLbl="solidFgAcc1" presStyleIdx="0" presStyleCnt="3"/>
      <dgm:spPr>
        <a:blipFill rotWithShape="0">
          <a:blip xmlns:r="http://schemas.openxmlformats.org/officeDocument/2006/relationships" r:embed="rId1"/>
          <a:stretch>
            <a:fillRect/>
          </a:stretch>
        </a:blipFill>
      </dgm:spPr>
      <dgm:t>
        <a:bodyPr/>
        <a:lstStyle/>
        <a:p>
          <a:endParaRPr lang="es-EC"/>
        </a:p>
      </dgm:t>
    </dgm:pt>
    <dgm:pt modelId="{54E8C4F4-AE86-40A8-880E-39A0FE6F06DF}" type="pres">
      <dgm:prSet presAssocID="{BACEAC27-A072-48DD-8DA0-2BD216C83232}" presName="text_2" presStyleLbl="node1" presStyleIdx="1" presStyleCnt="3">
        <dgm:presLayoutVars>
          <dgm:bulletEnabled val="1"/>
        </dgm:presLayoutVars>
      </dgm:prSet>
      <dgm:spPr/>
      <dgm:t>
        <a:bodyPr/>
        <a:lstStyle/>
        <a:p>
          <a:endParaRPr lang="es-EC"/>
        </a:p>
      </dgm:t>
    </dgm:pt>
    <dgm:pt modelId="{A3200F74-5FD7-4C9C-BE06-2CF101797706}" type="pres">
      <dgm:prSet presAssocID="{BACEAC27-A072-48DD-8DA0-2BD216C83232}" presName="accent_2" presStyleCnt="0"/>
      <dgm:spPr/>
      <dgm:t>
        <a:bodyPr/>
        <a:lstStyle/>
        <a:p>
          <a:endParaRPr lang="es-EC"/>
        </a:p>
      </dgm:t>
    </dgm:pt>
    <dgm:pt modelId="{FCBC890A-D4BE-424E-8ED0-B837BD0F0098}" type="pres">
      <dgm:prSet presAssocID="{BACEAC27-A072-48DD-8DA0-2BD216C83232}" presName="accentRepeatNode" presStyleLbl="solidFgAcc1" presStyleIdx="1" presStyleCnt="3" custLinFactNeighborX="-18366" custLinFactNeighborY="-5510"/>
      <dgm:spPr>
        <a:blipFill rotWithShape="0">
          <a:blip xmlns:r="http://schemas.openxmlformats.org/officeDocument/2006/relationships" r:embed="rId1"/>
          <a:stretch>
            <a:fillRect/>
          </a:stretch>
        </a:blipFill>
      </dgm:spPr>
      <dgm:t>
        <a:bodyPr/>
        <a:lstStyle/>
        <a:p>
          <a:endParaRPr lang="es-EC"/>
        </a:p>
      </dgm:t>
    </dgm:pt>
    <dgm:pt modelId="{48E4FBC8-2C57-48AB-8220-F2801DFBC5D7}" type="pres">
      <dgm:prSet presAssocID="{AC5919B7-F277-4BB1-B3E7-2C2E8A2BB7B7}" presName="text_3" presStyleLbl="node1" presStyleIdx="2" presStyleCnt="3">
        <dgm:presLayoutVars>
          <dgm:bulletEnabled val="1"/>
        </dgm:presLayoutVars>
      </dgm:prSet>
      <dgm:spPr/>
      <dgm:t>
        <a:bodyPr/>
        <a:lstStyle/>
        <a:p>
          <a:endParaRPr lang="es-EC"/>
        </a:p>
      </dgm:t>
    </dgm:pt>
    <dgm:pt modelId="{0F264AA9-2DCA-42BD-9591-A3C1FD1EF174}" type="pres">
      <dgm:prSet presAssocID="{AC5919B7-F277-4BB1-B3E7-2C2E8A2BB7B7}" presName="accent_3" presStyleCnt="0"/>
      <dgm:spPr/>
      <dgm:t>
        <a:bodyPr/>
        <a:lstStyle/>
        <a:p>
          <a:endParaRPr lang="es-EC"/>
        </a:p>
      </dgm:t>
    </dgm:pt>
    <dgm:pt modelId="{822821B4-C788-4C3C-A66F-FC9995715A7D}" type="pres">
      <dgm:prSet presAssocID="{AC5919B7-F277-4BB1-B3E7-2C2E8A2BB7B7}" presName="accentRepeatNode" presStyleLbl="solidFgAcc1" presStyleIdx="2" presStyleCnt="3"/>
      <dgm:spPr>
        <a:blipFill rotWithShape="0">
          <a:blip xmlns:r="http://schemas.openxmlformats.org/officeDocument/2006/relationships" r:embed="rId1"/>
          <a:stretch>
            <a:fillRect/>
          </a:stretch>
        </a:blipFill>
      </dgm:spPr>
      <dgm:t>
        <a:bodyPr/>
        <a:lstStyle/>
        <a:p>
          <a:endParaRPr lang="es-EC"/>
        </a:p>
      </dgm:t>
    </dgm:pt>
  </dgm:ptLst>
  <dgm:cxnLst>
    <dgm:cxn modelId="{2CD916DC-A903-4438-92CE-6827C5663B73}" srcId="{9B16A44E-16B6-4A03-A591-4990EDFDF1FC}" destId="{BACEAC27-A072-48DD-8DA0-2BD216C83232}" srcOrd="1" destOrd="0" parTransId="{D912E3CB-7E18-4438-A70D-3EB5FA7006C8}" sibTransId="{091BC441-5632-4F64-B2A5-45C3B34362A2}"/>
    <dgm:cxn modelId="{91CC6B88-7703-477B-A7F8-2FF72115DCD2}" srcId="{9B16A44E-16B6-4A03-A591-4990EDFDF1FC}" destId="{BCF83620-4B03-4032-9B22-0E0AF9CA645E}" srcOrd="0" destOrd="0" parTransId="{CDEDB9E7-6878-4FDD-99A1-349BE9D898F8}" sibTransId="{E54183E7-CAA0-4D7D-92E4-17DCC7E52505}"/>
    <dgm:cxn modelId="{1A3B1CFC-B31F-4488-B4A7-5DA3EA528678}" type="presOf" srcId="{BCF83620-4B03-4032-9B22-0E0AF9CA645E}" destId="{974EAB90-8953-429E-AB4A-8BA5AE3D7744}" srcOrd="0" destOrd="0" presId="urn:microsoft.com/office/officeart/2008/layout/VerticalCurvedList"/>
    <dgm:cxn modelId="{BBB0656E-4447-4C98-815E-EEDF27C97CC4}" srcId="{9B16A44E-16B6-4A03-A591-4990EDFDF1FC}" destId="{AC5919B7-F277-4BB1-B3E7-2C2E8A2BB7B7}" srcOrd="2" destOrd="0" parTransId="{84600C48-6AA3-4A3E-9F47-CE817ACF9569}" sibTransId="{ADDF2B8C-B2A5-4DBD-A732-DE537F2D97F6}"/>
    <dgm:cxn modelId="{79F6F369-F4BC-41AD-8F4D-04BD747CE1F5}" type="presOf" srcId="{E54183E7-CAA0-4D7D-92E4-17DCC7E52505}" destId="{4BB6557F-3C28-4665-BF79-AA68D2F31AC0}" srcOrd="0" destOrd="0" presId="urn:microsoft.com/office/officeart/2008/layout/VerticalCurvedList"/>
    <dgm:cxn modelId="{5C26BAD2-1317-412A-AF5C-DB9F2C12F0A9}" type="presOf" srcId="{9B16A44E-16B6-4A03-A591-4990EDFDF1FC}" destId="{6FD56F1D-E841-4AB6-A8F1-0F5D690AFE46}" srcOrd="0" destOrd="0" presId="urn:microsoft.com/office/officeart/2008/layout/VerticalCurvedList"/>
    <dgm:cxn modelId="{E9C7857A-41A3-4163-B7FB-422A6CFB187A}" type="presOf" srcId="{BACEAC27-A072-48DD-8DA0-2BD216C83232}" destId="{54E8C4F4-AE86-40A8-880E-39A0FE6F06DF}" srcOrd="0" destOrd="0" presId="urn:microsoft.com/office/officeart/2008/layout/VerticalCurvedList"/>
    <dgm:cxn modelId="{D7C3345A-6218-4680-B3C4-5D48DE884EDA}" type="presOf" srcId="{AC5919B7-F277-4BB1-B3E7-2C2E8A2BB7B7}" destId="{48E4FBC8-2C57-48AB-8220-F2801DFBC5D7}" srcOrd="0" destOrd="0" presId="urn:microsoft.com/office/officeart/2008/layout/VerticalCurvedList"/>
    <dgm:cxn modelId="{4F3C7B7C-2B18-46D2-94C7-A0EAE8D9814F}" type="presParOf" srcId="{6FD56F1D-E841-4AB6-A8F1-0F5D690AFE46}" destId="{0442C404-BA20-4D91-8A59-1ECB970A5215}" srcOrd="0" destOrd="0" presId="urn:microsoft.com/office/officeart/2008/layout/VerticalCurvedList"/>
    <dgm:cxn modelId="{11DD3194-FC85-4435-9792-ECE293E88EDC}" type="presParOf" srcId="{0442C404-BA20-4D91-8A59-1ECB970A5215}" destId="{14F543E5-BAE9-4356-A22C-A2BB9DDED836}" srcOrd="0" destOrd="0" presId="urn:microsoft.com/office/officeart/2008/layout/VerticalCurvedList"/>
    <dgm:cxn modelId="{20DB5675-4270-4ACD-80D7-D92E4786CF32}" type="presParOf" srcId="{14F543E5-BAE9-4356-A22C-A2BB9DDED836}" destId="{73DEC811-43C6-4D97-8CCB-734D5D8FDDA4}" srcOrd="0" destOrd="0" presId="urn:microsoft.com/office/officeart/2008/layout/VerticalCurvedList"/>
    <dgm:cxn modelId="{08FA3532-D18E-45F0-B1F0-D4627C56CC99}" type="presParOf" srcId="{14F543E5-BAE9-4356-A22C-A2BB9DDED836}" destId="{4BB6557F-3C28-4665-BF79-AA68D2F31AC0}" srcOrd="1" destOrd="0" presId="urn:microsoft.com/office/officeart/2008/layout/VerticalCurvedList"/>
    <dgm:cxn modelId="{DA05B208-C542-4012-8048-58C20945FF13}" type="presParOf" srcId="{14F543E5-BAE9-4356-A22C-A2BB9DDED836}" destId="{F15934F6-E62A-4F72-8235-CD321544299A}" srcOrd="2" destOrd="0" presId="urn:microsoft.com/office/officeart/2008/layout/VerticalCurvedList"/>
    <dgm:cxn modelId="{F1A8A9E6-40D4-4EAC-94BE-E0A7900C9310}" type="presParOf" srcId="{14F543E5-BAE9-4356-A22C-A2BB9DDED836}" destId="{BC7F76A1-DD55-4521-8635-0EB4ADD92C90}" srcOrd="3" destOrd="0" presId="urn:microsoft.com/office/officeart/2008/layout/VerticalCurvedList"/>
    <dgm:cxn modelId="{3B4B8369-C757-4EE3-9A6C-AC38AFD7AFE6}" type="presParOf" srcId="{0442C404-BA20-4D91-8A59-1ECB970A5215}" destId="{974EAB90-8953-429E-AB4A-8BA5AE3D7744}" srcOrd="1" destOrd="0" presId="urn:microsoft.com/office/officeart/2008/layout/VerticalCurvedList"/>
    <dgm:cxn modelId="{61AE5BFC-D79B-4EC0-863E-8529A723A26F}" type="presParOf" srcId="{0442C404-BA20-4D91-8A59-1ECB970A5215}" destId="{9EB1E90A-14FC-46B7-A94F-5C23C9A64469}" srcOrd="2" destOrd="0" presId="urn:microsoft.com/office/officeart/2008/layout/VerticalCurvedList"/>
    <dgm:cxn modelId="{FA75B0DA-07A6-4445-A466-7B399ED22006}" type="presParOf" srcId="{9EB1E90A-14FC-46B7-A94F-5C23C9A64469}" destId="{537DFDBE-AE67-4924-815E-647C2D016A5A}" srcOrd="0" destOrd="0" presId="urn:microsoft.com/office/officeart/2008/layout/VerticalCurvedList"/>
    <dgm:cxn modelId="{BB1BD446-F9CA-4E9F-864F-5370472D9F05}" type="presParOf" srcId="{0442C404-BA20-4D91-8A59-1ECB970A5215}" destId="{54E8C4F4-AE86-40A8-880E-39A0FE6F06DF}" srcOrd="3" destOrd="0" presId="urn:microsoft.com/office/officeart/2008/layout/VerticalCurvedList"/>
    <dgm:cxn modelId="{79476FFA-5AFD-4F5D-B5FE-3ADE2FB1768D}" type="presParOf" srcId="{0442C404-BA20-4D91-8A59-1ECB970A5215}" destId="{A3200F74-5FD7-4C9C-BE06-2CF101797706}" srcOrd="4" destOrd="0" presId="urn:microsoft.com/office/officeart/2008/layout/VerticalCurvedList"/>
    <dgm:cxn modelId="{F1A04516-4080-4F45-9C76-FAA2BEBD6A9E}" type="presParOf" srcId="{A3200F74-5FD7-4C9C-BE06-2CF101797706}" destId="{FCBC890A-D4BE-424E-8ED0-B837BD0F0098}" srcOrd="0" destOrd="0" presId="urn:microsoft.com/office/officeart/2008/layout/VerticalCurvedList"/>
    <dgm:cxn modelId="{5A9B754A-FD3B-4465-9128-CC43CCCE212D}" type="presParOf" srcId="{0442C404-BA20-4D91-8A59-1ECB970A5215}" destId="{48E4FBC8-2C57-48AB-8220-F2801DFBC5D7}" srcOrd="5" destOrd="0" presId="urn:microsoft.com/office/officeart/2008/layout/VerticalCurvedList"/>
    <dgm:cxn modelId="{00D3339C-DF96-4C54-AB20-042A33192813}" type="presParOf" srcId="{0442C404-BA20-4D91-8A59-1ECB970A5215}" destId="{0F264AA9-2DCA-42BD-9591-A3C1FD1EF174}" srcOrd="6" destOrd="0" presId="urn:microsoft.com/office/officeart/2008/layout/VerticalCurvedList"/>
    <dgm:cxn modelId="{FA264DE6-0938-414A-BF76-F8F6F03E553A}" type="presParOf" srcId="{0F264AA9-2DCA-42BD-9591-A3C1FD1EF174}" destId="{822821B4-C788-4C3C-A66F-FC9995715A7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4938A10-3928-4A91-BF4C-97AE2B17F59F}" type="datetimeFigureOut">
              <a:rPr lang="es-ES" smtClean="0"/>
              <a:t>21/01/2014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69539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4938A10-3928-4A91-BF4C-97AE2B17F59F}" type="datetimeFigureOut">
              <a:rPr lang="es-ES" smtClean="0"/>
              <a:t>21/01/2014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1755497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4938A10-3928-4A91-BF4C-97AE2B17F59F}" type="datetimeFigureOut">
              <a:rPr lang="es-ES" smtClean="0"/>
              <a:t>21/01/2014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101798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4938A10-3928-4A91-BF4C-97AE2B17F59F}" type="datetimeFigureOut">
              <a:rPr lang="es-ES" smtClean="0"/>
              <a:t>21/01/2014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051516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938A10-3928-4A91-BF4C-97AE2B17F59F}" type="datetimeFigureOut">
              <a:rPr lang="es-ES" smtClean="0"/>
              <a:t>21/01/2014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80263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4938A10-3928-4A91-BF4C-97AE2B17F59F}" type="datetimeFigureOut">
              <a:rPr lang="es-ES" smtClean="0"/>
              <a:t>21/01/2014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22250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4938A10-3928-4A91-BF4C-97AE2B17F59F}" type="datetimeFigureOut">
              <a:rPr lang="es-ES" smtClean="0"/>
              <a:t>21/01/2014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876277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4938A10-3928-4A91-BF4C-97AE2B17F59F}" type="datetimeFigureOut">
              <a:rPr lang="es-ES" smtClean="0"/>
              <a:t>21/01/2014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79105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938A10-3928-4A91-BF4C-97AE2B17F59F}" type="datetimeFigureOut">
              <a:rPr lang="es-ES" smtClean="0"/>
              <a:t>21/01/2014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51703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938A10-3928-4A91-BF4C-97AE2B17F59F}" type="datetimeFigureOut">
              <a:rPr lang="es-ES" smtClean="0"/>
              <a:t>21/01/2014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121636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938A10-3928-4A91-BF4C-97AE2B17F59F}" type="datetimeFigureOut">
              <a:rPr lang="es-ES" smtClean="0"/>
              <a:t>21/01/2014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C7CB990-5890-4053-AC74-CF7471FD5FFA}" type="slidenum">
              <a:rPr lang="es-ES" smtClean="0"/>
              <a:t>‹Nº›</a:t>
            </a:fld>
            <a:endParaRPr lang="es-ES"/>
          </a:p>
        </p:txBody>
      </p:sp>
    </p:spTree>
    <p:extLst>
      <p:ext uri="{BB962C8B-B14F-4D97-AF65-F5344CB8AC3E}">
        <p14:creationId xmlns:p14="http://schemas.microsoft.com/office/powerpoint/2010/main" val="263316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60000"/>
                <a:lumOff val="40000"/>
              </a:schemeClr>
            </a:gs>
            <a:gs pos="66000">
              <a:schemeClr val="accent4">
                <a:lumMod val="40000"/>
                <a:lumOff val="60000"/>
              </a:schemeClr>
            </a:gs>
            <a:gs pos="32000">
              <a:schemeClr val="accent1">
                <a:lumMod val="0"/>
                <a:lumOff val="100000"/>
              </a:schemeClr>
            </a:gs>
            <a:gs pos="100000">
              <a:schemeClr val="accent1">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38A10-3928-4A91-BF4C-97AE2B17F59F}" type="datetimeFigureOut">
              <a:rPr lang="es-ES" smtClean="0"/>
              <a:t>21/01/2014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CB990-5890-4053-AC74-CF7471FD5FFA}" type="slidenum">
              <a:rPr lang="es-ES" smtClean="0"/>
              <a:t>‹Nº›</a:t>
            </a:fld>
            <a:endParaRPr lang="es-ES"/>
          </a:p>
        </p:txBody>
      </p:sp>
    </p:spTree>
    <p:extLst>
      <p:ext uri="{BB962C8B-B14F-4D97-AF65-F5344CB8AC3E}">
        <p14:creationId xmlns:p14="http://schemas.microsoft.com/office/powerpoint/2010/main" val="836776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idx="4294967295"/>
          </p:nvPr>
        </p:nvSpPr>
        <p:spPr>
          <a:xfrm>
            <a:off x="1061698" y="330851"/>
            <a:ext cx="9144000" cy="885825"/>
          </a:xfrm>
        </p:spPr>
        <p:txBody>
          <a:bodyPr/>
          <a:lstStyle/>
          <a:p>
            <a:pPr algn="ctr"/>
            <a:r>
              <a:rPr lang="es-ES" sz="2800" dirty="0" smtClean="0"/>
              <a:t>UNIVERSIDAD DE LAS FUERZAS ARMADAS ESPE</a:t>
            </a:r>
            <a:endParaRPr lang="es-EC" sz="2800" dirty="0"/>
          </a:p>
        </p:txBody>
      </p:sp>
      <p:sp>
        <p:nvSpPr>
          <p:cNvPr id="6" name="1 Título"/>
          <p:cNvSpPr txBox="1">
            <a:spLocks/>
          </p:cNvSpPr>
          <p:nvPr/>
        </p:nvSpPr>
        <p:spPr bwMode="gray">
          <a:xfrm>
            <a:off x="1747497" y="3501400"/>
            <a:ext cx="77724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a:lstStyle>
          <a:p>
            <a:pPr algn="ctr"/>
            <a:r>
              <a:rPr lang="es-ES" sz="2000" dirty="0" smtClean="0"/>
              <a:t>DEPARTAMENTO DE CIENCIAS ECONÓMICAS ADMINISTRATIVAS Y DE COMERCIO</a:t>
            </a:r>
            <a:endParaRPr lang="es-EC" sz="2000" dirty="0"/>
          </a:p>
        </p:txBody>
      </p:sp>
      <p:sp>
        <p:nvSpPr>
          <p:cNvPr id="7" name="1 Título"/>
          <p:cNvSpPr txBox="1">
            <a:spLocks/>
          </p:cNvSpPr>
          <p:nvPr/>
        </p:nvSpPr>
        <p:spPr bwMode="gray">
          <a:xfrm>
            <a:off x="1747497" y="4512401"/>
            <a:ext cx="77724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a:lstStyle>
          <a:p>
            <a:pPr algn="ctr"/>
            <a:r>
              <a:rPr lang="es-ES" sz="1800" dirty="0" smtClean="0"/>
              <a:t>Presentación proyecto de Tesis, previo a la obtención del título de: </a:t>
            </a:r>
            <a:r>
              <a:rPr lang="es-EC" sz="1800" dirty="0" smtClean="0"/>
              <a:t>INGENIERO </a:t>
            </a:r>
            <a:r>
              <a:rPr lang="es-EC" sz="1800" dirty="0"/>
              <a:t>EN FINANZAS, CONTADOR PÚBLICO – </a:t>
            </a:r>
            <a:r>
              <a:rPr lang="es-EC" sz="1800" dirty="0" smtClean="0"/>
              <a:t>AUDITOR</a:t>
            </a:r>
            <a:endParaRPr lang="es-ES" sz="1800" dirty="0"/>
          </a:p>
        </p:txBody>
      </p:sp>
      <p:sp>
        <p:nvSpPr>
          <p:cNvPr id="8" name="Rectángulo 7"/>
          <p:cNvSpPr/>
          <p:nvPr/>
        </p:nvSpPr>
        <p:spPr>
          <a:xfrm>
            <a:off x="2961491" y="5381912"/>
            <a:ext cx="5344412"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NATHALY ELIZABETH  GALÁRRAGA MADRIL</a:t>
            </a:r>
            <a:endParaRPr lang="es-ES" dirty="0"/>
          </a:p>
        </p:txBody>
      </p:sp>
      <p:sp>
        <p:nvSpPr>
          <p:cNvPr id="9" name="Rectángulo 8"/>
          <p:cNvSpPr/>
          <p:nvPr/>
        </p:nvSpPr>
        <p:spPr>
          <a:xfrm>
            <a:off x="4978966" y="5898405"/>
            <a:ext cx="1309462" cy="369332"/>
          </a:xfrm>
          <a:prstGeom prst="rect">
            <a:avLst/>
          </a:prstGeom>
        </p:spPr>
        <p:txBody>
          <a:bodyPr wrap="none">
            <a:spAutoFit/>
          </a:bodyPr>
          <a:lstStyle/>
          <a:p>
            <a:pPr algn="ctr"/>
            <a:r>
              <a:rPr lang="es-ES" dirty="0" smtClean="0"/>
              <a:t>Enero  2014</a:t>
            </a:r>
            <a:endParaRPr lang="es-EC" dirty="0"/>
          </a:p>
        </p:txBody>
      </p:sp>
      <p:pic>
        <p:nvPicPr>
          <p:cNvPr id="2050" name="Imagen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1491" y="1925638"/>
            <a:ext cx="5167313"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961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ángulo 4"/>
          <p:cNvSpPr/>
          <p:nvPr/>
        </p:nvSpPr>
        <p:spPr>
          <a:xfrm>
            <a:off x="1393064" y="2095875"/>
            <a:ext cx="8371268" cy="1289071"/>
          </a:xfrm>
          <a:prstGeom prst="rect">
            <a:avLst/>
          </a:prstGeom>
        </p:spPr>
        <p:txBody>
          <a:bodyPr wrap="square">
            <a:spAutoFit/>
          </a:bodyPr>
          <a:lstStyle/>
          <a:p>
            <a:pPr indent="365760" algn="just">
              <a:lnSpc>
                <a:spcPct val="150000"/>
              </a:lnSpc>
              <a:spcAft>
                <a:spcPts val="0"/>
              </a:spcAft>
            </a:pPr>
            <a:r>
              <a:rPr lang="es-ES" dirty="0" smtClean="0">
                <a:effectLst/>
                <a:latin typeface="Times New Roman" panose="02020603050405020304" pitchFamily="18" charset="0"/>
                <a:ea typeface="Times New Roman" panose="02020603050405020304" pitchFamily="18" charset="0"/>
              </a:rPr>
              <a:t>Crear una cultura empresarial en sus asociados, fomentando el desarrollo familiar y social; permitiendo una mejor  calidad de vida y orientándolos a ser mejores y competitivos.</a:t>
            </a:r>
            <a:endParaRPr lang="es-ES" dirty="0">
              <a:effectLst/>
              <a:latin typeface="Times New Roman" panose="02020603050405020304" pitchFamily="18" charset="0"/>
              <a:ea typeface="Times New Roman" panose="02020603050405020304" pitchFamily="18" charset="0"/>
            </a:endParaRPr>
          </a:p>
        </p:txBody>
      </p:sp>
      <p:sp>
        <p:nvSpPr>
          <p:cNvPr id="6" name="Rectángulo 5"/>
          <p:cNvSpPr/>
          <p:nvPr/>
        </p:nvSpPr>
        <p:spPr>
          <a:xfrm>
            <a:off x="1440288" y="1637070"/>
            <a:ext cx="864339" cy="507831"/>
          </a:xfrm>
          <a:prstGeom prst="rect">
            <a:avLst/>
          </a:prstGeom>
        </p:spPr>
        <p:txBody>
          <a:bodyPr wrap="none">
            <a:spAutoFit/>
          </a:bodyPr>
          <a:lstStyle/>
          <a:p>
            <a:pPr marL="457200" indent="-457200" algn="just">
              <a:lnSpc>
                <a:spcPct val="150000"/>
              </a:lnSpc>
              <a:spcBef>
                <a:spcPts val="1200"/>
              </a:spcBef>
              <a:spcAft>
                <a:spcPts val="300"/>
              </a:spcAft>
            </a:pPr>
            <a:r>
              <a:rPr lang="x-none" b="1" dirty="0" smtClean="0">
                <a:effectLst/>
                <a:latin typeface="Times New Roman" panose="02020603050405020304" pitchFamily="18" charset="0"/>
                <a:ea typeface="Times New Roman" panose="02020603050405020304" pitchFamily="18" charset="0"/>
              </a:rPr>
              <a:t>Misión</a:t>
            </a:r>
            <a:endParaRPr lang="es-ES" b="1"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1442468" y="3589835"/>
            <a:ext cx="862159" cy="507831"/>
          </a:xfrm>
          <a:prstGeom prst="rect">
            <a:avLst/>
          </a:prstGeom>
        </p:spPr>
        <p:txBody>
          <a:bodyPr wrap="none">
            <a:spAutoFit/>
          </a:bodyPr>
          <a:lstStyle/>
          <a:p>
            <a:pPr marL="457200" indent="-457200" algn="just">
              <a:lnSpc>
                <a:spcPct val="150000"/>
              </a:lnSpc>
              <a:spcBef>
                <a:spcPts val="1200"/>
              </a:spcBef>
              <a:spcAft>
                <a:spcPts val="300"/>
              </a:spcAft>
            </a:pPr>
            <a:r>
              <a:rPr lang="x-none" b="1" dirty="0" smtClean="0">
                <a:effectLst/>
                <a:latin typeface="Times New Roman" panose="02020603050405020304" pitchFamily="18" charset="0"/>
                <a:ea typeface="Times New Roman" panose="02020603050405020304" pitchFamily="18" charset="0"/>
              </a:rPr>
              <a:t>Visión </a:t>
            </a:r>
            <a:endParaRPr lang="es-ES" b="1" dirty="0">
              <a:effectLst/>
              <a:latin typeface="Times New Roman" panose="02020603050405020304" pitchFamily="18" charset="0"/>
              <a:ea typeface="Times New Roman" panose="02020603050405020304" pitchFamily="18" charset="0"/>
            </a:endParaRPr>
          </a:p>
        </p:txBody>
      </p:sp>
      <p:sp>
        <p:nvSpPr>
          <p:cNvPr id="8" name="Rectángulo 7"/>
          <p:cNvSpPr/>
          <p:nvPr/>
        </p:nvSpPr>
        <p:spPr>
          <a:xfrm>
            <a:off x="1440288" y="4097666"/>
            <a:ext cx="8324044" cy="1704569"/>
          </a:xfrm>
          <a:prstGeom prst="rect">
            <a:avLst/>
          </a:prstGeom>
        </p:spPr>
        <p:txBody>
          <a:bodyPr wrap="square">
            <a:spAutoFit/>
          </a:bodyPr>
          <a:lstStyle/>
          <a:p>
            <a:pPr indent="365760" algn="just">
              <a:lnSpc>
                <a:spcPct val="150000"/>
              </a:lnSpc>
              <a:spcAft>
                <a:spcPts val="0"/>
              </a:spcAft>
            </a:pPr>
            <a:r>
              <a:rPr lang="es-ES" dirty="0" smtClean="0">
                <a:effectLst/>
                <a:latin typeface="Times New Roman" panose="02020603050405020304" pitchFamily="18" charset="0"/>
                <a:ea typeface="Times New Roman" panose="02020603050405020304" pitchFamily="18" charset="0"/>
              </a:rPr>
              <a:t>Asegurar la provisión de productos y servicios micro financieros a la población de la Provincia de Pichincha,  llegando a las zonas que no cuentan con estos servicios, de tal manera que podamos obtener la confianza de nuestros socios para llegar a ser la principal institución micro financiera de la provincia.</a:t>
            </a:r>
            <a:endParaRPr lang="es-ES" dirty="0">
              <a:effectLst/>
              <a:latin typeface="Times New Roman" panose="02020603050405020304" pitchFamily="18" charset="0"/>
              <a:ea typeface="Times New Roman" panose="02020603050405020304" pitchFamily="18" charset="0"/>
            </a:endParaRPr>
          </a:p>
        </p:txBody>
      </p:sp>
      <p:sp>
        <p:nvSpPr>
          <p:cNvPr id="9" name="CuadroTexto 8"/>
          <p:cNvSpPr txBox="1"/>
          <p:nvPr/>
        </p:nvSpPr>
        <p:spPr>
          <a:xfrm>
            <a:off x="3666186" y="466162"/>
            <a:ext cx="3872247" cy="646331"/>
          </a:xfrm>
          <a:prstGeom prst="rect">
            <a:avLst/>
          </a:prstGeom>
          <a:noFill/>
        </p:spPr>
        <p:txBody>
          <a:bodyPr wrap="square" rtlCol="0">
            <a:spAutoFit/>
          </a:bodyPr>
          <a:lstStyle/>
          <a:p>
            <a:pPr algn="ctr"/>
            <a:r>
              <a:rPr lang="es-ES" sz="3600" b="1" dirty="0" smtClean="0"/>
              <a:t>MISION    Y  VISION </a:t>
            </a:r>
            <a:endParaRPr lang="es-ES" sz="3600" b="1" dirty="0"/>
          </a:p>
        </p:txBody>
      </p:sp>
    </p:spTree>
    <p:extLst>
      <p:ext uri="{BB962C8B-B14F-4D97-AF65-F5344CB8AC3E}">
        <p14:creationId xmlns:p14="http://schemas.microsoft.com/office/powerpoint/2010/main" val="985245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944812" y="510612"/>
            <a:ext cx="6302375" cy="1143000"/>
          </a:xfrm>
        </p:spPr>
        <p:txBody>
          <a:bodyPr>
            <a:normAutofit/>
          </a:bodyPr>
          <a:lstStyle/>
          <a:p>
            <a:pPr algn="ctr"/>
            <a:r>
              <a:rPr lang="es-ES" sz="3200" b="1" dirty="0" smtClean="0"/>
              <a:t>OBJETIVOS</a:t>
            </a:r>
            <a:endParaRPr lang="es-EC" sz="3200" b="1" dirty="0"/>
          </a:p>
        </p:txBody>
      </p:sp>
      <p:grpSp>
        <p:nvGrpSpPr>
          <p:cNvPr id="5" name="Grupo 4"/>
          <p:cNvGrpSpPr/>
          <p:nvPr/>
        </p:nvGrpSpPr>
        <p:grpSpPr>
          <a:xfrm>
            <a:off x="1986371" y="1808159"/>
            <a:ext cx="8219256" cy="702000"/>
            <a:chOff x="0" y="101161"/>
            <a:chExt cx="8219256" cy="702000"/>
          </a:xfrm>
          <a:scene3d>
            <a:camera prst="orthographicFront"/>
            <a:lightRig rig="threePt" dir="t">
              <a:rot lat="0" lon="0" rev="7500000"/>
            </a:lightRig>
          </a:scene3d>
        </p:grpSpPr>
        <p:sp>
          <p:nvSpPr>
            <p:cNvPr id="6" name="Rectángulo redondeado 5"/>
            <p:cNvSpPr/>
            <p:nvPr/>
          </p:nvSpPr>
          <p:spPr>
            <a:xfrm>
              <a:off x="0" y="101161"/>
              <a:ext cx="8219256" cy="702000"/>
            </a:xfrm>
            <a:prstGeom prst="roundRect">
              <a:avLst/>
            </a:prstGeom>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Rectángulo 6"/>
            <p:cNvSpPr/>
            <p:nvPr/>
          </p:nvSpPr>
          <p:spPr>
            <a:xfrm>
              <a:off x="34269" y="135430"/>
              <a:ext cx="8150718" cy="63346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just" defTabSz="1333500">
                <a:lnSpc>
                  <a:spcPct val="90000"/>
                </a:lnSpc>
                <a:spcBef>
                  <a:spcPct val="0"/>
                </a:spcBef>
                <a:spcAft>
                  <a:spcPct val="35000"/>
                </a:spcAft>
              </a:pPr>
              <a:r>
                <a:rPr lang="es-ES" sz="3000" kern="1200" dirty="0" smtClean="0"/>
                <a:t>General</a:t>
              </a:r>
              <a:endParaRPr lang="es-EC" sz="3000" kern="1200" dirty="0"/>
            </a:p>
          </p:txBody>
        </p:sp>
      </p:grpSp>
      <p:sp>
        <p:nvSpPr>
          <p:cNvPr id="8" name="Rectángulo 7"/>
          <p:cNvSpPr/>
          <p:nvPr/>
        </p:nvSpPr>
        <p:spPr>
          <a:xfrm>
            <a:off x="2020640" y="2664706"/>
            <a:ext cx="8150718" cy="3416320"/>
          </a:xfrm>
          <a:prstGeom prst="rect">
            <a:avLst/>
          </a:prstGeom>
        </p:spPr>
        <p:txBody>
          <a:bodyPr wrap="square">
            <a:spAutoFit/>
          </a:bodyPr>
          <a:lstStyle/>
          <a:p>
            <a:pPr marL="285750" indent="-285750" algn="just">
              <a:lnSpc>
                <a:spcPct val="200000"/>
              </a:lnSpc>
              <a:spcAft>
                <a:spcPts val="0"/>
              </a:spcAft>
              <a:buFont typeface="Arial" panose="020B0604020202020204" pitchFamily="34" charset="0"/>
              <a:buChar char="•"/>
            </a:pPr>
            <a:r>
              <a:rPr lang="es-EC" dirty="0" smtClean="0">
                <a:effectLst/>
                <a:latin typeface="Times New Roman" panose="02020603050405020304" pitchFamily="18" charset="0"/>
                <a:ea typeface="Times New Roman" panose="02020603050405020304" pitchFamily="18" charset="0"/>
              </a:rPr>
              <a:t>Consolidar, fortalecer la sostenibilidad, solidez de la Cooperativa, como entidad financiera y de desarrollo hacia los socios y la comunidad, con un servicio de calidad.</a:t>
            </a:r>
            <a:endParaRPr lang="es-ES" dirty="0" smtClean="0">
              <a:effectLst/>
              <a:latin typeface="Times New Roman" panose="02020603050405020304" pitchFamily="18" charset="0"/>
              <a:ea typeface="Times New Roman" panose="02020603050405020304" pitchFamily="18" charset="0"/>
            </a:endParaRPr>
          </a:p>
          <a:p>
            <a:pPr marL="285750" indent="-285750" algn="just">
              <a:lnSpc>
                <a:spcPct val="200000"/>
              </a:lnSpc>
              <a:spcAft>
                <a:spcPts val="0"/>
              </a:spcAft>
              <a:buFont typeface="Arial" panose="020B0604020202020204" pitchFamily="34" charset="0"/>
              <a:buChar char="•"/>
            </a:pPr>
            <a:r>
              <a:rPr lang="es-EC" dirty="0" smtClean="0">
                <a:effectLst/>
                <a:latin typeface="Times New Roman" panose="02020603050405020304" pitchFamily="18" charset="0"/>
                <a:ea typeface="Times New Roman" panose="02020603050405020304" pitchFamily="18" charset="0"/>
              </a:rPr>
              <a:t>Fortalecer el posicionamiento de la Cooperativa, mediante el mejoramiento de su capacidad de poder movilizar los ahorros suficientes para colocarlos, básicamente en activos productivos.</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0480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3870142" y="668559"/>
            <a:ext cx="4449609" cy="584775"/>
          </a:xfrm>
          <a:prstGeom prst="rect">
            <a:avLst/>
          </a:prstGeom>
        </p:spPr>
        <p:txBody>
          <a:bodyPr wrap="square">
            <a:spAutoFit/>
          </a:bodyPr>
          <a:lstStyle/>
          <a:p>
            <a:r>
              <a:rPr lang="es-ES" sz="3200" b="1" dirty="0" smtClean="0"/>
              <a:t>OBJETIVOS ESPECÍFICOS</a:t>
            </a:r>
            <a:endParaRPr lang="es-ES" sz="3200" dirty="0"/>
          </a:p>
        </p:txBody>
      </p:sp>
      <p:graphicFrame>
        <p:nvGraphicFramePr>
          <p:cNvPr id="5" name="3 Marcador de contenido"/>
          <p:cNvGraphicFramePr>
            <a:graphicFrameLocks noGrp="1"/>
          </p:cNvGraphicFramePr>
          <p:nvPr>
            <p:ph idx="1"/>
            <p:extLst/>
          </p:nvPr>
        </p:nvGraphicFramePr>
        <p:xfrm>
          <a:off x="1302322" y="1080842"/>
          <a:ext cx="864096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8365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3623595" y="296000"/>
            <a:ext cx="3626249" cy="523220"/>
          </a:xfrm>
          <a:prstGeom prst="rect">
            <a:avLst/>
          </a:prstGeom>
        </p:spPr>
        <p:txBody>
          <a:bodyPr wrap="none">
            <a:spAutoFit/>
          </a:bodyPr>
          <a:lstStyle/>
          <a:p>
            <a:pPr algn="ctr"/>
            <a:r>
              <a:rPr lang="es-EC" sz="2800" b="1" dirty="0" smtClean="0">
                <a:effectLst/>
                <a:latin typeface="Times New Roman" panose="02020603050405020304" pitchFamily="18" charset="0"/>
                <a:ea typeface="Times New Roman" panose="02020603050405020304" pitchFamily="18" charset="0"/>
              </a:rPr>
              <a:t>Objetivos crecimiento </a:t>
            </a:r>
            <a:endParaRPr lang="es-ES" sz="2800" b="1" dirty="0"/>
          </a:p>
        </p:txBody>
      </p:sp>
      <p:sp>
        <p:nvSpPr>
          <p:cNvPr id="6" name="Rectángulo 5"/>
          <p:cNvSpPr/>
          <p:nvPr/>
        </p:nvSpPr>
        <p:spPr>
          <a:xfrm>
            <a:off x="884349" y="1029337"/>
            <a:ext cx="9504608" cy="1477328"/>
          </a:xfrm>
          <a:prstGeom prst="rect">
            <a:avLst/>
          </a:prstGeom>
        </p:spPr>
        <p:txBody>
          <a:bodyPr wrap="square">
            <a:spAutoFit/>
          </a:bodyPr>
          <a:lstStyle/>
          <a:p>
            <a:pPr algn="just">
              <a:lnSpc>
                <a:spcPct val="150000"/>
              </a:lnSpc>
              <a:spcAft>
                <a:spcPts val="0"/>
              </a:spcAft>
            </a:pPr>
            <a:r>
              <a:rPr lang="es-EC" dirty="0" smtClean="0">
                <a:effectLst/>
                <a:latin typeface="Times New Roman" panose="02020603050405020304" pitchFamily="18" charset="0"/>
                <a:ea typeface="Times New Roman" panose="02020603050405020304" pitchFamily="18" charset="0"/>
              </a:rPr>
              <a:t>• </a:t>
            </a:r>
            <a:r>
              <a:rPr lang="es-EC" sz="2000" dirty="0" smtClean="0">
                <a:effectLst/>
                <a:latin typeface="Times New Roman" panose="02020603050405020304" pitchFamily="18" charset="0"/>
                <a:ea typeface="Times New Roman" panose="02020603050405020304" pitchFamily="18" charset="0"/>
              </a:rPr>
              <a:t>Aumentar las captaciones de recursos a plazo fijo en un 5% en relación al año 2012.</a:t>
            </a:r>
            <a:endParaRPr lang="es-ES" sz="2000"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C" sz="2000" dirty="0" smtClean="0">
                <a:effectLst/>
                <a:latin typeface="Times New Roman" panose="02020603050405020304" pitchFamily="18" charset="0"/>
                <a:ea typeface="Times New Roman" panose="02020603050405020304" pitchFamily="18" charset="0"/>
              </a:rPr>
              <a:t>• Incrementar aperturas de cuentas en un 15% en relación al año 2012.</a:t>
            </a:r>
            <a:endParaRPr lang="es-ES" sz="2000" dirty="0" smtClean="0">
              <a:effectLst/>
              <a:latin typeface="Times New Roman" panose="02020603050405020304" pitchFamily="18" charset="0"/>
              <a:ea typeface="Times New Roman" panose="02020603050405020304" pitchFamily="18" charset="0"/>
            </a:endParaRPr>
          </a:p>
          <a:p>
            <a:pPr>
              <a:lnSpc>
                <a:spcPct val="150000"/>
              </a:lnSpc>
            </a:pPr>
            <a:r>
              <a:rPr lang="es-EC" sz="2000" dirty="0" smtClean="0">
                <a:effectLst/>
                <a:latin typeface="Times New Roman" panose="02020603050405020304" pitchFamily="18" charset="0"/>
                <a:ea typeface="Times New Roman" panose="02020603050405020304" pitchFamily="18" charset="0"/>
              </a:rPr>
              <a:t>• Tener un crecimiento en la colocación de un 20% más en relación al saldo del 2012 .</a:t>
            </a:r>
            <a:endParaRPr lang="es-ES" sz="2000" dirty="0"/>
          </a:p>
        </p:txBody>
      </p:sp>
      <p:sp>
        <p:nvSpPr>
          <p:cNvPr id="7" name="Rectángulo 6"/>
          <p:cNvSpPr/>
          <p:nvPr/>
        </p:nvSpPr>
        <p:spPr>
          <a:xfrm>
            <a:off x="3269636" y="2366822"/>
            <a:ext cx="4644220" cy="822789"/>
          </a:xfrm>
          <a:prstGeom prst="rect">
            <a:avLst/>
          </a:prstGeom>
        </p:spPr>
        <p:txBody>
          <a:bodyPr wrap="none">
            <a:spAutoFit/>
          </a:bodyPr>
          <a:lstStyle/>
          <a:p>
            <a:pPr algn="ctr">
              <a:lnSpc>
                <a:spcPct val="200000"/>
              </a:lnSpc>
              <a:spcAft>
                <a:spcPts val="0"/>
              </a:spcAft>
            </a:pPr>
            <a:r>
              <a:rPr lang="es-EC" sz="2800" b="1" dirty="0" smtClean="0">
                <a:effectLst/>
                <a:latin typeface="Times New Roman" panose="02020603050405020304" pitchFamily="18" charset="0"/>
                <a:ea typeface="Times New Roman" panose="02020603050405020304" pitchFamily="18" charset="0"/>
              </a:rPr>
              <a:t>Objetivos de Mantenimiento </a:t>
            </a:r>
            <a:endParaRPr lang="es-ES" sz="2800" b="1" dirty="0">
              <a:effectLst/>
              <a:latin typeface="Times New Roman" panose="02020603050405020304" pitchFamily="18" charset="0"/>
              <a:ea typeface="Times New Roman" panose="02020603050405020304" pitchFamily="18" charset="0"/>
            </a:endParaRPr>
          </a:p>
        </p:txBody>
      </p:sp>
      <p:sp>
        <p:nvSpPr>
          <p:cNvPr id="8" name="Rectángulo 7"/>
          <p:cNvSpPr/>
          <p:nvPr/>
        </p:nvSpPr>
        <p:spPr>
          <a:xfrm>
            <a:off x="884349" y="3301046"/>
            <a:ext cx="10818253" cy="3228063"/>
          </a:xfrm>
          <a:prstGeom prst="rect">
            <a:avLst/>
          </a:prstGeom>
        </p:spPr>
        <p:txBody>
          <a:bodyPr wrap="square">
            <a:spAutoFit/>
          </a:bodyPr>
          <a:lstStyle/>
          <a:p>
            <a:pPr algn="just">
              <a:lnSpc>
                <a:spcPct val="150000"/>
              </a:lnSpc>
              <a:spcAft>
                <a:spcPts val="0"/>
              </a:spcAft>
            </a:pPr>
            <a:r>
              <a:rPr lang="es-EC" dirty="0" smtClean="0">
                <a:effectLst/>
                <a:latin typeface="Times New Roman" panose="02020603050405020304" pitchFamily="18" charset="0"/>
                <a:ea typeface="Times New Roman" panose="02020603050405020304" pitchFamily="18" charset="0"/>
              </a:rPr>
              <a:t>• </a:t>
            </a:r>
            <a:r>
              <a:rPr lang="es-EC" sz="1700" dirty="0" smtClean="0">
                <a:effectLst/>
                <a:latin typeface="Times New Roman" panose="02020603050405020304" pitchFamily="18" charset="0"/>
                <a:ea typeface="Times New Roman" panose="02020603050405020304" pitchFamily="18" charset="0"/>
              </a:rPr>
              <a:t>Mantener el conjunto de índices financieros dentro de los parámetros de seguridad, rentabilidad y solvencia financiera. </a:t>
            </a:r>
            <a:endParaRPr lang="es-ES" sz="1700"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C" sz="1700" dirty="0" smtClean="0">
                <a:effectLst/>
                <a:latin typeface="Times New Roman" panose="02020603050405020304" pitchFamily="18" charset="0"/>
                <a:ea typeface="Times New Roman" panose="02020603050405020304" pitchFamily="18" charset="0"/>
              </a:rPr>
              <a:t>• Mantener el fortalecimiento de la imagen institucional e información de los productos financieros de la Cooperativa. </a:t>
            </a:r>
            <a:endParaRPr lang="es-ES" sz="1700" dirty="0" smtClean="0">
              <a:effectLst/>
              <a:latin typeface="Times New Roman" panose="02020603050405020304" pitchFamily="18" charset="0"/>
              <a:ea typeface="Times New Roman" panose="02020603050405020304" pitchFamily="18" charset="0"/>
            </a:endParaRPr>
          </a:p>
          <a:p>
            <a:pPr>
              <a:lnSpc>
                <a:spcPct val="150000"/>
              </a:lnSpc>
            </a:pPr>
            <a:r>
              <a:rPr lang="es-EC" sz="1700" dirty="0" smtClean="0">
                <a:effectLst/>
                <a:latin typeface="Times New Roman" panose="02020603050405020304" pitchFamily="18" charset="0"/>
                <a:ea typeface="Times New Roman" panose="02020603050405020304" pitchFamily="18" charset="0"/>
              </a:rPr>
              <a:t>• Mantener el posicionamiento de cobertura social y financiera a nivel provincial. </a:t>
            </a:r>
          </a:p>
          <a:p>
            <a:pPr>
              <a:lnSpc>
                <a:spcPct val="150000"/>
              </a:lnSpc>
            </a:pPr>
            <a:r>
              <a:rPr lang="es-EC" sz="1700" dirty="0"/>
              <a:t>• </a:t>
            </a:r>
            <a:r>
              <a:rPr lang="es-EC" sz="1700" dirty="0">
                <a:latin typeface="Times New Roman" panose="02020603050405020304" pitchFamily="18" charset="0"/>
                <a:cs typeface="Times New Roman" panose="02020603050405020304" pitchFamily="18" charset="0"/>
              </a:rPr>
              <a:t>Mantenerse los primeros sitiales de Rentabilidad a nivel de las cooperativas pequeñas reguladas por la Superintendencia de Bancos y Seguros. </a:t>
            </a:r>
            <a:endParaRPr lang="es-ES" sz="1700" dirty="0">
              <a:latin typeface="Times New Roman" panose="02020603050405020304" pitchFamily="18" charset="0"/>
              <a:cs typeface="Times New Roman" panose="02020603050405020304" pitchFamily="18" charset="0"/>
            </a:endParaRPr>
          </a:p>
          <a:p>
            <a:pPr>
              <a:lnSpc>
                <a:spcPct val="150000"/>
              </a:lnSpc>
            </a:pPr>
            <a:r>
              <a:rPr lang="es-EC" sz="1700" dirty="0">
                <a:latin typeface="Times New Roman" panose="02020603050405020304" pitchFamily="18" charset="0"/>
                <a:cs typeface="Times New Roman" panose="02020603050405020304" pitchFamily="18" charset="0"/>
              </a:rPr>
              <a:t>• Mantener el buen trato a los clientes y socios que requieren los servicios y productos de la Cooperativa en forma permanente. </a:t>
            </a:r>
            <a:endParaRPr lang="es-ES" sz="1700" dirty="0">
              <a:latin typeface="Times New Roman" panose="02020603050405020304" pitchFamily="18" charset="0"/>
              <a:cs typeface="Times New Roman" panose="02020603050405020304" pitchFamily="18" charset="0"/>
            </a:endParaRPr>
          </a:p>
          <a:p>
            <a:pPr>
              <a:lnSpc>
                <a:spcPct val="150000"/>
              </a:lnSpc>
            </a:pP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8361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3326259" y="860039"/>
            <a:ext cx="4225837" cy="523220"/>
          </a:xfrm>
          <a:prstGeom prst="rect">
            <a:avLst/>
          </a:prstGeom>
        </p:spPr>
        <p:txBody>
          <a:bodyPr wrap="none">
            <a:spAutoFit/>
          </a:bodyPr>
          <a:lstStyle/>
          <a:p>
            <a:pPr algn="ctr"/>
            <a:r>
              <a:rPr lang="es-EC" sz="2800" b="1" dirty="0" smtClean="0">
                <a:effectLst/>
                <a:latin typeface="Times New Roman" panose="02020603050405020304" pitchFamily="18" charset="0"/>
                <a:ea typeface="Times New Roman" panose="02020603050405020304" pitchFamily="18" charset="0"/>
              </a:rPr>
              <a:t>Objetivos de Disminución </a:t>
            </a:r>
            <a:endParaRPr lang="es-ES" sz="2800" b="1" dirty="0"/>
          </a:p>
        </p:txBody>
      </p:sp>
      <p:sp>
        <p:nvSpPr>
          <p:cNvPr id="5" name="Rectángulo 4"/>
          <p:cNvSpPr/>
          <p:nvPr/>
        </p:nvSpPr>
        <p:spPr>
          <a:xfrm>
            <a:off x="691166" y="1976344"/>
            <a:ext cx="9496024" cy="2862322"/>
          </a:xfrm>
          <a:prstGeom prst="rect">
            <a:avLst/>
          </a:prstGeom>
        </p:spPr>
        <p:txBody>
          <a:bodyPr wrap="square">
            <a:spAutoFit/>
          </a:bodyPr>
          <a:lstStyle/>
          <a:p>
            <a:pPr algn="just">
              <a:lnSpc>
                <a:spcPct val="150000"/>
              </a:lnSpc>
              <a:spcAft>
                <a:spcPts val="0"/>
              </a:spcAft>
            </a:pPr>
            <a:r>
              <a:rPr lang="es-EC" sz="2000" dirty="0" smtClean="0">
                <a:effectLst/>
                <a:latin typeface="Times New Roman" panose="02020603050405020304" pitchFamily="18" charset="0"/>
                <a:ea typeface="Times New Roman" panose="02020603050405020304" pitchFamily="18" charset="0"/>
              </a:rPr>
              <a:t>• Desarrollar un programa de reducción de gastos referente a suministros de oficina, compra de activos fijos como vehículos y gastos de movilizaciones a funcionarios y empleados. </a:t>
            </a:r>
            <a:endParaRPr lang="es-ES" sz="2000"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C" sz="2000" dirty="0" smtClean="0">
                <a:effectLst/>
                <a:latin typeface="Times New Roman" panose="02020603050405020304" pitchFamily="18" charset="0"/>
                <a:ea typeface="Times New Roman" panose="02020603050405020304" pitchFamily="18" charset="0"/>
              </a:rPr>
              <a:t>• Bajar el índice de morosidad : Reducir los tiempos de entrega de los créditos quirografarios e hipotecarios, mejorando los procesos y estandarizándoles. </a:t>
            </a:r>
            <a:endParaRPr lang="es-ES" sz="2000"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C" sz="2000" dirty="0" smtClean="0">
                <a:effectLst/>
                <a:latin typeface="Times New Roman" panose="02020603050405020304" pitchFamily="18" charset="0"/>
                <a:ea typeface="Times New Roman" panose="02020603050405020304" pitchFamily="18" charset="0"/>
              </a:rPr>
              <a:t>• Reducir los costos y tiempos por recuperación de cartera en resolución, vencida y judicial.</a:t>
            </a:r>
            <a:endParaRPr lang="es-E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4698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360609" y="4197679"/>
            <a:ext cx="11058659" cy="2020746"/>
          </a:xfrm>
          <a:prstGeom prst="rect">
            <a:avLst/>
          </a:prstGeom>
        </p:spPr>
        <p:txBody>
          <a:bodyPr wrap="square">
            <a:spAutoFit/>
          </a:bodyPr>
          <a:lstStyle/>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CAPÍTULO III</a:t>
            </a:r>
            <a:endParaRPr lang="es-ES" sz="4000" b="1" kern="1600" dirty="0" smtClean="0">
              <a:effectLst/>
              <a:latin typeface="Times New Roman" panose="02020603050405020304" pitchFamily="18" charset="0"/>
              <a:ea typeface="Times New Roman" panose="02020603050405020304" pitchFamily="18" charset="0"/>
            </a:endParaRPr>
          </a:p>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ANÁLISIS SITUACIONAL</a:t>
            </a:r>
            <a:endParaRPr lang="es-ES" sz="4000" b="1"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8170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928373" y="948149"/>
            <a:ext cx="3467616" cy="923330"/>
          </a:xfrm>
          <a:prstGeom prst="rect">
            <a:avLst/>
          </a:prstGeom>
        </p:spPr>
        <p:txBody>
          <a:bodyPr wrap="none">
            <a:spAutoFit/>
          </a:bodyPr>
          <a:lstStyle/>
          <a:p>
            <a:pPr marL="457200" indent="-457200" algn="just">
              <a:lnSpc>
                <a:spcPct val="150000"/>
              </a:lnSpc>
              <a:spcBef>
                <a:spcPts val="1200"/>
              </a:spcBef>
              <a:spcAft>
                <a:spcPts val="300"/>
              </a:spcAft>
            </a:pPr>
            <a:r>
              <a:rPr lang="x-none" sz="3600" b="1" dirty="0" smtClean="0">
                <a:effectLst/>
                <a:latin typeface="Times New Roman" panose="02020603050405020304" pitchFamily="18" charset="0"/>
                <a:ea typeface="Times New Roman" panose="02020603050405020304" pitchFamily="18" charset="0"/>
              </a:rPr>
              <a:t>Análisis  Interno</a:t>
            </a:r>
            <a:endParaRPr lang="es-ES" sz="3600" b="1" dirty="0">
              <a:effectLst/>
              <a:latin typeface="Times New Roman" panose="02020603050405020304" pitchFamily="18" charset="0"/>
              <a:ea typeface="Times New Roman" panose="02020603050405020304" pitchFamily="18" charset="0"/>
            </a:endParaRPr>
          </a:p>
        </p:txBody>
      </p:sp>
      <p:sp>
        <p:nvSpPr>
          <p:cNvPr id="5" name="Rectángulo 4"/>
          <p:cNvSpPr/>
          <p:nvPr/>
        </p:nvSpPr>
        <p:spPr>
          <a:xfrm>
            <a:off x="1648923" y="2375335"/>
            <a:ext cx="8013027" cy="461665"/>
          </a:xfrm>
          <a:prstGeom prst="rect">
            <a:avLst/>
          </a:prstGeom>
        </p:spPr>
        <p:txBody>
          <a:bodyPr wrap="none">
            <a:spAutoFit/>
          </a:bodyPr>
          <a:lstStyle/>
          <a:p>
            <a:r>
              <a:rPr lang="es-ES_tradnl" sz="2400" b="1" dirty="0" smtClean="0">
                <a:effectLst/>
                <a:latin typeface="Times New Roman" panose="02020603050405020304" pitchFamily="18" charset="0"/>
                <a:ea typeface="Times New Roman" panose="02020603050405020304" pitchFamily="18" charset="0"/>
              </a:rPr>
              <a:t>Descripción de los procesos que generan valor a la empresa.</a:t>
            </a:r>
            <a:endParaRPr lang="es-ES" sz="2400" dirty="0"/>
          </a:p>
        </p:txBody>
      </p:sp>
      <p:sp>
        <p:nvSpPr>
          <p:cNvPr id="6" name="Rectángulo 5"/>
          <p:cNvSpPr/>
          <p:nvPr/>
        </p:nvSpPr>
        <p:spPr>
          <a:xfrm>
            <a:off x="2279063" y="3016170"/>
            <a:ext cx="2116926" cy="646331"/>
          </a:xfrm>
          <a:prstGeom prst="rect">
            <a:avLst/>
          </a:prstGeom>
        </p:spPr>
        <p:txBody>
          <a:bodyPr wrap="none">
            <a:spAutoFit/>
          </a:bodyPr>
          <a:lstStyle/>
          <a:p>
            <a:pPr marL="342900" lvl="0" indent="-342900" algn="just">
              <a:lnSpc>
                <a:spcPct val="200000"/>
              </a:lnSpc>
              <a:spcAft>
                <a:spcPts val="0"/>
              </a:spcAft>
              <a:buFont typeface="+mj-lt"/>
              <a:buAutoNum type="alphaLcParenR"/>
            </a:pPr>
            <a:r>
              <a:rPr lang="es-EC" b="1" dirty="0" smtClean="0">
                <a:effectLst/>
                <a:latin typeface="Times New Roman" panose="02020603050405020304" pitchFamily="18" charset="0"/>
                <a:ea typeface="Times New Roman" panose="02020603050405020304" pitchFamily="18" charset="0"/>
              </a:rPr>
              <a:t>Área de Crédito</a:t>
            </a:r>
            <a:endParaRPr lang="es-ES" dirty="0">
              <a:effectLst/>
              <a:latin typeface="Times New Roman" panose="02020603050405020304" pitchFamily="18" charset="0"/>
              <a:ea typeface="Times New Roman" panose="02020603050405020304" pitchFamily="18" charset="0"/>
            </a:endParaRPr>
          </a:p>
        </p:txBody>
      </p:sp>
      <p:sp>
        <p:nvSpPr>
          <p:cNvPr id="10" name="Rectángulo 9"/>
          <p:cNvSpPr/>
          <p:nvPr/>
        </p:nvSpPr>
        <p:spPr>
          <a:xfrm>
            <a:off x="2279063" y="3699486"/>
            <a:ext cx="6078828" cy="561949"/>
          </a:xfrm>
          <a:prstGeom prst="rect">
            <a:avLst/>
          </a:prstGeom>
        </p:spPr>
        <p:txBody>
          <a:bodyPr wrap="square">
            <a:spAutoFit/>
          </a:bodyPr>
          <a:lstStyle/>
          <a:p>
            <a:pPr algn="just">
              <a:lnSpc>
                <a:spcPct val="200000"/>
              </a:lnSpc>
              <a:spcAft>
                <a:spcPts val="0"/>
              </a:spcAft>
            </a:pPr>
            <a:r>
              <a:rPr lang="es-EC" b="1" dirty="0" smtClean="0">
                <a:latin typeface="Times New Roman" panose="02020603050405020304" pitchFamily="18" charset="0"/>
                <a:ea typeface="Times New Roman" panose="02020603050405020304" pitchFamily="18" charset="0"/>
              </a:rPr>
              <a:t>b) </a:t>
            </a:r>
            <a:r>
              <a:rPr lang="es-EC" b="1" dirty="0" smtClean="0">
                <a:effectLst/>
                <a:latin typeface="Times New Roman" panose="02020603050405020304" pitchFamily="18" charset="0"/>
                <a:ea typeface="Times New Roman" panose="02020603050405020304" pitchFamily="18" charset="0"/>
              </a:rPr>
              <a:t>Proceso para Créditos.</a:t>
            </a:r>
            <a:endParaRPr lang="es-ES" dirty="0">
              <a:effectLst/>
              <a:latin typeface="Times New Roman" panose="02020603050405020304" pitchFamily="18" charset="0"/>
              <a:ea typeface="Times New Roman" panose="02020603050405020304" pitchFamily="18" charset="0"/>
            </a:endParaRPr>
          </a:p>
        </p:txBody>
      </p:sp>
      <p:sp>
        <p:nvSpPr>
          <p:cNvPr id="11" name="Rectángulo 10"/>
          <p:cNvSpPr/>
          <p:nvPr/>
        </p:nvSpPr>
        <p:spPr>
          <a:xfrm>
            <a:off x="2279063" y="4369513"/>
            <a:ext cx="3249608" cy="646331"/>
          </a:xfrm>
          <a:prstGeom prst="rect">
            <a:avLst/>
          </a:prstGeom>
        </p:spPr>
        <p:txBody>
          <a:bodyPr wrap="none">
            <a:spAutoFit/>
          </a:bodyPr>
          <a:lstStyle/>
          <a:p>
            <a:pPr lvl="0" algn="just">
              <a:lnSpc>
                <a:spcPct val="200000"/>
              </a:lnSpc>
              <a:spcAft>
                <a:spcPts val="0"/>
              </a:spcAft>
            </a:pPr>
            <a:r>
              <a:rPr lang="es-EC" b="1" dirty="0" smtClean="0">
                <a:effectLst/>
                <a:latin typeface="Times New Roman" panose="02020603050405020304" pitchFamily="18" charset="0"/>
                <a:ea typeface="Times New Roman" panose="02020603050405020304" pitchFamily="18" charset="0"/>
              </a:rPr>
              <a:t>c) Clasificación de la Cartera:  </a:t>
            </a:r>
            <a:endParaRPr lang="es-ES" dirty="0">
              <a:effectLst/>
              <a:latin typeface="Times New Roman" panose="02020603050405020304" pitchFamily="18" charset="0"/>
              <a:ea typeface="Times New Roman" panose="02020603050405020304" pitchFamily="18" charset="0"/>
            </a:endParaRPr>
          </a:p>
        </p:txBody>
      </p:sp>
      <p:sp>
        <p:nvSpPr>
          <p:cNvPr id="12" name="Rectángulo 11"/>
          <p:cNvSpPr/>
          <p:nvPr/>
        </p:nvSpPr>
        <p:spPr>
          <a:xfrm>
            <a:off x="2279063" y="5015844"/>
            <a:ext cx="2399055" cy="646331"/>
          </a:xfrm>
          <a:prstGeom prst="rect">
            <a:avLst/>
          </a:prstGeom>
        </p:spPr>
        <p:txBody>
          <a:bodyPr wrap="none">
            <a:spAutoFit/>
          </a:bodyPr>
          <a:lstStyle/>
          <a:p>
            <a:pPr lvl="0" algn="just">
              <a:lnSpc>
                <a:spcPct val="200000"/>
              </a:lnSpc>
              <a:spcAft>
                <a:spcPts val="0"/>
              </a:spcAft>
            </a:pPr>
            <a:r>
              <a:rPr lang="es-EC" b="1" dirty="0" smtClean="0">
                <a:effectLst/>
                <a:latin typeface="Times New Roman" panose="02020603050405020304" pitchFamily="18" charset="0"/>
                <a:ea typeface="Times New Roman" panose="02020603050405020304" pitchFamily="18" charset="0"/>
              </a:rPr>
              <a:t>d) Área de Cobranzas.</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6379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8352" y="687097"/>
            <a:ext cx="10515600" cy="1325563"/>
          </a:xfrm>
        </p:spPr>
        <p:txBody>
          <a:bodyPr/>
          <a:lstStyle/>
          <a:p>
            <a:pPr algn="ctr"/>
            <a:r>
              <a:rPr lang="es-ES" dirty="0" smtClean="0">
                <a:latin typeface="Algerian" panose="04020705040A02060702" pitchFamily="82" charset="0"/>
              </a:rPr>
              <a:t>TIPOS  DE  CREDITO </a:t>
            </a:r>
            <a:br>
              <a:rPr lang="es-ES" dirty="0" smtClean="0">
                <a:latin typeface="Algerian" panose="04020705040A02060702" pitchFamily="82" charset="0"/>
              </a:rPr>
            </a:br>
            <a:endParaRPr lang="es-ES" dirty="0">
              <a:latin typeface="Algerian" panose="04020705040A02060702" pitchFamily="82"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972732081"/>
              </p:ext>
            </p:extLst>
          </p:nvPr>
        </p:nvGraphicFramePr>
        <p:xfrm>
          <a:off x="2434107" y="2047743"/>
          <a:ext cx="7379594" cy="3318201"/>
        </p:xfrm>
        <a:graphic>
          <a:graphicData uri="http://schemas.openxmlformats.org/drawingml/2006/table">
            <a:tbl>
              <a:tblPr firstRow="1" firstCol="1" bandRow="1">
                <a:tableStyleId>{5C22544A-7EE6-4342-B048-85BDC9FD1C3A}</a:tableStyleId>
              </a:tblPr>
              <a:tblGrid>
                <a:gridCol w="4507511"/>
                <a:gridCol w="2872083"/>
              </a:tblGrid>
              <a:tr h="1165701">
                <a:tc>
                  <a:txBody>
                    <a:bodyPr/>
                    <a:lstStyle/>
                    <a:p>
                      <a:pPr algn="ctr">
                        <a:lnSpc>
                          <a:spcPct val="200000"/>
                        </a:lnSpc>
                        <a:spcAft>
                          <a:spcPts val="0"/>
                        </a:spcAft>
                      </a:pPr>
                      <a:r>
                        <a:rPr lang="es-EC" sz="1800" dirty="0" smtClean="0">
                          <a:solidFill>
                            <a:schemeClr val="tx1"/>
                          </a:solidFill>
                          <a:effectLst/>
                          <a:latin typeface="Arial" panose="020B0604020202020204" pitchFamily="34" charset="0"/>
                          <a:cs typeface="Arial" panose="020B0604020202020204" pitchFamily="34" charset="0"/>
                        </a:rPr>
                        <a:t>ORIGEN DE FONDOS </a:t>
                      </a:r>
                      <a:endParaRPr lang="es-ES" sz="1800" dirty="0" smtClean="0">
                        <a:solidFill>
                          <a:schemeClr val="tx1"/>
                        </a:solidFill>
                        <a:effectLst/>
                        <a:latin typeface="Arial" panose="020B0604020202020204" pitchFamily="34" charset="0"/>
                        <a:cs typeface="Arial" panose="020B0604020202020204" pitchFamily="34" charset="0"/>
                      </a:endParaRPr>
                    </a:p>
                    <a:p>
                      <a:pPr algn="ctr">
                        <a:lnSpc>
                          <a:spcPct val="200000"/>
                        </a:lnSpc>
                        <a:spcAft>
                          <a:spcPts val="0"/>
                        </a:spcAft>
                      </a:pPr>
                      <a:r>
                        <a:rPr lang="es-EC" sz="1800" dirty="0" smtClean="0">
                          <a:solidFill>
                            <a:schemeClr val="tx1"/>
                          </a:solidFill>
                          <a:effectLst/>
                          <a:latin typeface="Arial" panose="020B0604020202020204" pitchFamily="34" charset="0"/>
                          <a:cs typeface="Arial" panose="020B0604020202020204" pitchFamily="34" charset="0"/>
                        </a:rPr>
                        <a:t> </a:t>
                      </a:r>
                      <a:endParaRPr lang="es-E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200000"/>
                        </a:lnSpc>
                        <a:spcAft>
                          <a:spcPts val="0"/>
                        </a:spcAft>
                      </a:pPr>
                      <a:r>
                        <a:rPr lang="es-EC" sz="1800" dirty="0" smtClean="0">
                          <a:solidFill>
                            <a:schemeClr val="tx1"/>
                          </a:solidFill>
                          <a:effectLst/>
                          <a:latin typeface="Arial" panose="020B0604020202020204" pitchFamily="34" charset="0"/>
                          <a:cs typeface="Arial" panose="020B0604020202020204" pitchFamily="34" charset="0"/>
                        </a:rPr>
                        <a:t>CLASIFICACIÓN DE LA CARTERA</a:t>
                      </a:r>
                      <a:endParaRPr lang="es-E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538125">
                <a:tc>
                  <a:txBody>
                    <a:bodyPr/>
                    <a:lstStyle/>
                    <a:p>
                      <a:pPr algn="just">
                        <a:lnSpc>
                          <a:spcPct val="200000"/>
                        </a:lnSpc>
                        <a:spcAft>
                          <a:spcPts val="0"/>
                        </a:spcAft>
                      </a:pPr>
                      <a:r>
                        <a:rPr lang="es-EC" sz="1600" dirty="0">
                          <a:solidFill>
                            <a:schemeClr val="tx1"/>
                          </a:solidFill>
                          <a:effectLst/>
                          <a:latin typeface="Arial" panose="020B0604020202020204" pitchFamily="34" charset="0"/>
                          <a:cs typeface="Arial" panose="020B0604020202020204" pitchFamily="34" charset="0"/>
                        </a:rPr>
                        <a:t>Ingresos de negocios propios (informales)</a:t>
                      </a:r>
                      <a:endParaRPr lang="es-E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200000"/>
                        </a:lnSpc>
                        <a:spcAft>
                          <a:spcPts val="0"/>
                        </a:spcAft>
                      </a:pPr>
                      <a:r>
                        <a:rPr lang="es-EC" sz="1600">
                          <a:solidFill>
                            <a:schemeClr val="tx1"/>
                          </a:solidFill>
                          <a:effectLst/>
                          <a:latin typeface="Arial" panose="020B0604020202020204" pitchFamily="34" charset="0"/>
                          <a:cs typeface="Arial" panose="020B0604020202020204" pitchFamily="34" charset="0"/>
                        </a:rPr>
                        <a:t>Microempresas</a:t>
                      </a:r>
                      <a:endParaRPr lang="es-ES"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538125">
                <a:tc>
                  <a:txBody>
                    <a:bodyPr/>
                    <a:lstStyle/>
                    <a:p>
                      <a:pPr algn="just">
                        <a:lnSpc>
                          <a:spcPct val="200000"/>
                        </a:lnSpc>
                        <a:spcAft>
                          <a:spcPts val="0"/>
                        </a:spcAft>
                      </a:pPr>
                      <a:r>
                        <a:rPr lang="es-EC" sz="1600" dirty="0">
                          <a:solidFill>
                            <a:schemeClr val="tx1"/>
                          </a:solidFill>
                          <a:effectLst/>
                          <a:latin typeface="Arial" panose="020B0604020202020204" pitchFamily="34" charset="0"/>
                          <a:cs typeface="Arial" panose="020B0604020202020204" pitchFamily="34" charset="0"/>
                        </a:rPr>
                        <a:t>Ingresos de empleo fijo.</a:t>
                      </a:r>
                      <a:endParaRPr lang="es-E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200000"/>
                        </a:lnSpc>
                        <a:spcAft>
                          <a:spcPts val="0"/>
                        </a:spcAft>
                      </a:pPr>
                      <a:r>
                        <a:rPr lang="es-EC" sz="1600" dirty="0">
                          <a:solidFill>
                            <a:schemeClr val="tx1"/>
                          </a:solidFill>
                          <a:effectLst/>
                          <a:latin typeface="Arial" panose="020B0604020202020204" pitchFamily="34" charset="0"/>
                          <a:cs typeface="Arial" panose="020B0604020202020204" pitchFamily="34" charset="0"/>
                        </a:rPr>
                        <a:t>Consumo</a:t>
                      </a:r>
                      <a:endParaRPr lang="es-E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538125">
                <a:tc>
                  <a:txBody>
                    <a:bodyPr/>
                    <a:lstStyle/>
                    <a:p>
                      <a:pPr algn="just">
                        <a:lnSpc>
                          <a:spcPct val="200000"/>
                        </a:lnSpc>
                        <a:spcAft>
                          <a:spcPts val="0"/>
                        </a:spcAft>
                      </a:pPr>
                      <a:r>
                        <a:rPr lang="es-EC" sz="1600">
                          <a:solidFill>
                            <a:schemeClr val="tx1"/>
                          </a:solidFill>
                          <a:effectLst/>
                          <a:latin typeface="Arial" panose="020B0604020202020204" pitchFamily="34" charset="0"/>
                          <a:cs typeface="Arial" panose="020B0604020202020204" pitchFamily="34" charset="0"/>
                        </a:rPr>
                        <a:t>Ingresos de negocios (personas jurídicas)</a:t>
                      </a:r>
                      <a:endParaRPr lang="es-ES"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200000"/>
                        </a:lnSpc>
                        <a:spcAft>
                          <a:spcPts val="0"/>
                        </a:spcAft>
                      </a:pPr>
                      <a:r>
                        <a:rPr lang="es-EC" sz="1600" dirty="0">
                          <a:solidFill>
                            <a:schemeClr val="tx1"/>
                          </a:solidFill>
                          <a:effectLst/>
                          <a:latin typeface="Arial" panose="020B0604020202020204" pitchFamily="34" charset="0"/>
                          <a:cs typeface="Arial" panose="020B0604020202020204" pitchFamily="34" charset="0"/>
                        </a:rPr>
                        <a:t>Comercial</a:t>
                      </a:r>
                      <a:endParaRPr lang="es-E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538125">
                <a:tc>
                  <a:txBody>
                    <a:bodyPr/>
                    <a:lstStyle/>
                    <a:p>
                      <a:pPr algn="just">
                        <a:lnSpc>
                          <a:spcPct val="200000"/>
                        </a:lnSpc>
                        <a:spcAft>
                          <a:spcPts val="0"/>
                        </a:spcAft>
                      </a:pPr>
                      <a:r>
                        <a:rPr lang="es-EC" sz="1600">
                          <a:solidFill>
                            <a:schemeClr val="tx1"/>
                          </a:solidFill>
                          <a:effectLst/>
                          <a:latin typeface="Arial" panose="020B0604020202020204" pitchFamily="34" charset="0"/>
                          <a:cs typeface="Arial" panose="020B0604020202020204" pitchFamily="34" charset="0"/>
                        </a:rPr>
                        <a:t>Construcción, adquisición de vivienda</a:t>
                      </a:r>
                      <a:endParaRPr lang="es-ES"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200000"/>
                        </a:lnSpc>
                        <a:spcAft>
                          <a:spcPts val="0"/>
                        </a:spcAft>
                      </a:pPr>
                      <a:r>
                        <a:rPr lang="es-EC" sz="1600" dirty="0">
                          <a:solidFill>
                            <a:schemeClr val="tx1"/>
                          </a:solidFill>
                          <a:effectLst/>
                          <a:latin typeface="Arial" panose="020B0604020202020204" pitchFamily="34" charset="0"/>
                          <a:cs typeface="Arial" panose="020B0604020202020204" pitchFamily="34" charset="0"/>
                        </a:rPr>
                        <a:t>Vivienda</a:t>
                      </a:r>
                      <a:endParaRPr lang="es-E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596793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Algerian" panose="04020705040A02060702" pitchFamily="82" charset="0"/>
              </a:rPr>
              <a:t>DESTINOS   Y  PLAZO  DE  CREDITO</a:t>
            </a:r>
            <a:endParaRPr lang="es-ES" dirty="0">
              <a:latin typeface="Algerian" panose="04020705040A02060702" pitchFamily="82"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727882533"/>
              </p:ext>
            </p:extLst>
          </p:nvPr>
        </p:nvGraphicFramePr>
        <p:xfrm>
          <a:off x="1700011" y="1690688"/>
          <a:ext cx="8847785" cy="4719345"/>
        </p:xfrm>
        <a:graphic>
          <a:graphicData uri="http://schemas.openxmlformats.org/drawingml/2006/table">
            <a:tbl>
              <a:tblPr firstRow="1" firstCol="1" bandRow="1">
                <a:tableStyleId>{5C22544A-7EE6-4342-B048-85BDC9FD1C3A}</a:tableStyleId>
              </a:tblPr>
              <a:tblGrid>
                <a:gridCol w="2937905"/>
                <a:gridCol w="2612889"/>
                <a:gridCol w="3296991"/>
              </a:tblGrid>
              <a:tr h="669437">
                <a:tc>
                  <a:txBody>
                    <a:bodyPr/>
                    <a:lstStyle/>
                    <a:p>
                      <a:pPr algn="ctr">
                        <a:lnSpc>
                          <a:spcPct val="200000"/>
                        </a:lnSpc>
                        <a:spcAft>
                          <a:spcPts val="0"/>
                        </a:spcAft>
                      </a:pPr>
                      <a:r>
                        <a:rPr lang="es-EC" sz="1800" dirty="0">
                          <a:solidFill>
                            <a:schemeClr val="tx1"/>
                          </a:solidFill>
                          <a:effectLst/>
                        </a:rPr>
                        <a:t>DESTINO DEL CREDITO </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ctr">
                        <a:lnSpc>
                          <a:spcPct val="200000"/>
                        </a:lnSpc>
                        <a:spcAft>
                          <a:spcPts val="0"/>
                        </a:spcAft>
                      </a:pPr>
                      <a:r>
                        <a:rPr lang="es-EC" sz="1800" dirty="0">
                          <a:solidFill>
                            <a:schemeClr val="tx1"/>
                          </a:solidFill>
                          <a:effectLst/>
                        </a:rPr>
                        <a:t>PLAZO</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ctr">
                        <a:lnSpc>
                          <a:spcPct val="200000"/>
                        </a:lnSpc>
                        <a:spcAft>
                          <a:spcPts val="0"/>
                        </a:spcAft>
                      </a:pPr>
                      <a:r>
                        <a:rPr lang="es-EC" sz="1800" dirty="0">
                          <a:solidFill>
                            <a:schemeClr val="tx1"/>
                          </a:solidFill>
                          <a:effectLst/>
                        </a:rPr>
                        <a:t>OBJETO</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r>
              <a:tr h="669437">
                <a:tc>
                  <a:txBody>
                    <a:bodyPr/>
                    <a:lstStyle/>
                    <a:p>
                      <a:pPr algn="ctr">
                        <a:lnSpc>
                          <a:spcPct val="200000"/>
                        </a:lnSpc>
                        <a:spcAft>
                          <a:spcPts val="0"/>
                        </a:spcAft>
                      </a:pPr>
                      <a:r>
                        <a:rPr lang="es-EC" sz="1800" dirty="0">
                          <a:solidFill>
                            <a:schemeClr val="tx1"/>
                          </a:solidFill>
                          <a:effectLst/>
                        </a:rPr>
                        <a:t>Educativos</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marL="457200" algn="ctr">
                        <a:lnSpc>
                          <a:spcPct val="200000"/>
                        </a:lnSpc>
                        <a:spcAft>
                          <a:spcPts val="0"/>
                        </a:spcAft>
                      </a:pPr>
                      <a:r>
                        <a:rPr lang="es-EC" sz="1400" dirty="0">
                          <a:solidFill>
                            <a:schemeClr val="tx1"/>
                          </a:solidFill>
                          <a:effectLst/>
                        </a:rPr>
                        <a:t>10 meses </a:t>
                      </a:r>
                      <a:endParaRPr lang="es-ES" sz="1400" dirty="0">
                        <a:solidFill>
                          <a:schemeClr val="tx1"/>
                        </a:solidFill>
                        <a:effectLst/>
                      </a:endParaRPr>
                    </a:p>
                    <a:p>
                      <a:pPr algn="ctr">
                        <a:lnSpc>
                          <a:spcPct val="200000"/>
                        </a:lnSpc>
                        <a:spcAft>
                          <a:spcPts val="0"/>
                        </a:spcAft>
                      </a:pPr>
                      <a:r>
                        <a:rPr lang="es-EC" sz="1400" dirty="0">
                          <a:solidFill>
                            <a:schemeClr val="tx1"/>
                          </a:solidFill>
                          <a:effectLst/>
                        </a:rPr>
                        <a:t> </a:t>
                      </a:r>
                      <a:endParaRPr lang="es-ES" sz="14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just">
                        <a:lnSpc>
                          <a:spcPct val="200000"/>
                        </a:lnSpc>
                        <a:spcAft>
                          <a:spcPts val="0"/>
                        </a:spcAft>
                      </a:pPr>
                      <a:r>
                        <a:rPr lang="es-EC" sz="1400" dirty="0">
                          <a:effectLst/>
                        </a:rPr>
                        <a:t>Duración del año escolar</a:t>
                      </a:r>
                      <a:endParaRPr lang="es-ES" sz="1400" dirty="0">
                        <a:effectLst/>
                        <a:latin typeface="Times New Roman" panose="02020603050405020304" pitchFamily="18" charset="0"/>
                        <a:ea typeface="Times New Roman" panose="02020603050405020304" pitchFamily="18" charset="0"/>
                      </a:endParaRPr>
                    </a:p>
                  </a:txBody>
                  <a:tcPr marL="62760" marR="62760" marT="0" marB="0"/>
                </a:tc>
              </a:tr>
              <a:tr h="1004155">
                <a:tc>
                  <a:txBody>
                    <a:bodyPr/>
                    <a:lstStyle/>
                    <a:p>
                      <a:pPr algn="ctr">
                        <a:lnSpc>
                          <a:spcPct val="200000"/>
                        </a:lnSpc>
                        <a:spcAft>
                          <a:spcPts val="0"/>
                        </a:spcAft>
                      </a:pPr>
                      <a:r>
                        <a:rPr lang="es-EC" sz="1800" dirty="0">
                          <a:solidFill>
                            <a:schemeClr val="tx1"/>
                          </a:solidFill>
                          <a:effectLst/>
                        </a:rPr>
                        <a:t>Consumo</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marL="457200" algn="ctr">
                        <a:lnSpc>
                          <a:spcPct val="200000"/>
                        </a:lnSpc>
                        <a:spcAft>
                          <a:spcPts val="0"/>
                        </a:spcAft>
                      </a:pPr>
                      <a:r>
                        <a:rPr lang="es-EC" sz="1400" dirty="0">
                          <a:solidFill>
                            <a:schemeClr val="tx1"/>
                          </a:solidFill>
                          <a:effectLst/>
                        </a:rPr>
                        <a:t>24 meses </a:t>
                      </a:r>
                      <a:endParaRPr lang="es-ES" sz="1400" dirty="0">
                        <a:solidFill>
                          <a:schemeClr val="tx1"/>
                        </a:solidFill>
                        <a:effectLst/>
                      </a:endParaRPr>
                    </a:p>
                    <a:p>
                      <a:pPr algn="ctr">
                        <a:lnSpc>
                          <a:spcPct val="200000"/>
                        </a:lnSpc>
                        <a:spcAft>
                          <a:spcPts val="0"/>
                        </a:spcAft>
                      </a:pPr>
                      <a:r>
                        <a:rPr lang="es-EC" sz="1400" dirty="0">
                          <a:solidFill>
                            <a:schemeClr val="tx1"/>
                          </a:solidFill>
                          <a:effectLst/>
                        </a:rPr>
                        <a:t> </a:t>
                      </a:r>
                      <a:endParaRPr lang="es-ES" sz="14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just">
                        <a:lnSpc>
                          <a:spcPct val="200000"/>
                        </a:lnSpc>
                        <a:spcAft>
                          <a:spcPts val="0"/>
                        </a:spcAft>
                      </a:pPr>
                      <a:r>
                        <a:rPr lang="es-EC" sz="1400" dirty="0">
                          <a:effectLst/>
                        </a:rPr>
                        <a:t>En montos cortos para mayor rotación del dinero</a:t>
                      </a:r>
                      <a:endParaRPr lang="es-ES" sz="1400" dirty="0">
                        <a:effectLst/>
                        <a:latin typeface="Times New Roman" panose="02020603050405020304" pitchFamily="18" charset="0"/>
                        <a:ea typeface="Times New Roman" panose="02020603050405020304" pitchFamily="18" charset="0"/>
                      </a:endParaRPr>
                    </a:p>
                  </a:txBody>
                  <a:tcPr marL="62760" marR="62760" marT="0" marB="0"/>
                </a:tc>
              </a:tr>
              <a:tr h="669437">
                <a:tc>
                  <a:txBody>
                    <a:bodyPr/>
                    <a:lstStyle/>
                    <a:p>
                      <a:pPr algn="ctr">
                        <a:lnSpc>
                          <a:spcPct val="200000"/>
                        </a:lnSpc>
                        <a:spcAft>
                          <a:spcPts val="0"/>
                        </a:spcAft>
                      </a:pPr>
                      <a:r>
                        <a:rPr lang="es-EC" sz="1800" dirty="0">
                          <a:solidFill>
                            <a:schemeClr val="tx1"/>
                          </a:solidFill>
                          <a:effectLst/>
                        </a:rPr>
                        <a:t>Bienes muebles</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marL="457200" algn="ctr">
                        <a:lnSpc>
                          <a:spcPct val="200000"/>
                        </a:lnSpc>
                        <a:spcAft>
                          <a:spcPts val="0"/>
                        </a:spcAft>
                      </a:pPr>
                      <a:r>
                        <a:rPr lang="es-EC" sz="1400" dirty="0">
                          <a:solidFill>
                            <a:schemeClr val="tx1"/>
                          </a:solidFill>
                          <a:effectLst/>
                        </a:rPr>
                        <a:t>36 </a:t>
                      </a:r>
                      <a:r>
                        <a:rPr lang="es-EC" sz="1400" dirty="0" smtClean="0">
                          <a:solidFill>
                            <a:schemeClr val="tx1"/>
                          </a:solidFill>
                          <a:effectLst/>
                        </a:rPr>
                        <a:t>meses</a:t>
                      </a:r>
                      <a:endParaRPr lang="es-ES" sz="1400" dirty="0">
                        <a:solidFill>
                          <a:schemeClr val="tx1"/>
                        </a:solidFill>
                        <a:effectLst/>
                      </a:endParaRPr>
                    </a:p>
                    <a:p>
                      <a:pPr algn="ctr">
                        <a:lnSpc>
                          <a:spcPct val="200000"/>
                        </a:lnSpc>
                        <a:spcAft>
                          <a:spcPts val="0"/>
                        </a:spcAft>
                      </a:pPr>
                      <a:r>
                        <a:rPr lang="es-EC" sz="1400" dirty="0">
                          <a:solidFill>
                            <a:schemeClr val="tx1"/>
                          </a:solidFill>
                          <a:effectLst/>
                        </a:rPr>
                        <a:t> </a:t>
                      </a:r>
                      <a:endParaRPr lang="es-ES" sz="14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just">
                        <a:lnSpc>
                          <a:spcPct val="200000"/>
                        </a:lnSpc>
                        <a:spcAft>
                          <a:spcPts val="0"/>
                        </a:spcAft>
                      </a:pPr>
                      <a:r>
                        <a:rPr lang="es-EC" sz="1400" dirty="0">
                          <a:effectLst/>
                        </a:rPr>
                        <a:t>Montos altos de crédito que no generan ingresos</a:t>
                      </a:r>
                      <a:endParaRPr lang="es-ES" sz="1400" dirty="0">
                        <a:effectLst/>
                        <a:latin typeface="Times New Roman" panose="02020603050405020304" pitchFamily="18" charset="0"/>
                        <a:ea typeface="Times New Roman" panose="02020603050405020304" pitchFamily="18" charset="0"/>
                      </a:endParaRPr>
                    </a:p>
                  </a:txBody>
                  <a:tcPr marL="62760" marR="62760" marT="0" marB="0"/>
                </a:tc>
              </a:tr>
              <a:tr h="1338873">
                <a:tc>
                  <a:txBody>
                    <a:bodyPr/>
                    <a:lstStyle/>
                    <a:p>
                      <a:pPr algn="ctr">
                        <a:lnSpc>
                          <a:spcPct val="200000"/>
                        </a:lnSpc>
                        <a:spcAft>
                          <a:spcPts val="0"/>
                        </a:spcAft>
                      </a:pPr>
                      <a:r>
                        <a:rPr lang="es-EC" sz="1800" dirty="0">
                          <a:solidFill>
                            <a:schemeClr val="tx1"/>
                          </a:solidFill>
                          <a:effectLst/>
                        </a:rPr>
                        <a:t>Bienes inmuebles</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ctr">
                        <a:lnSpc>
                          <a:spcPct val="200000"/>
                        </a:lnSpc>
                        <a:spcAft>
                          <a:spcPts val="0"/>
                        </a:spcAft>
                      </a:pPr>
                      <a:r>
                        <a:rPr lang="es-EC" sz="1400" dirty="0" smtClean="0">
                          <a:solidFill>
                            <a:schemeClr val="tx1"/>
                          </a:solidFill>
                          <a:effectLst/>
                        </a:rPr>
                        <a:t>          60 </a:t>
                      </a:r>
                      <a:r>
                        <a:rPr lang="es-EC" sz="1400" dirty="0">
                          <a:solidFill>
                            <a:schemeClr val="tx1"/>
                          </a:solidFill>
                          <a:effectLst/>
                        </a:rPr>
                        <a:t>meses</a:t>
                      </a:r>
                      <a:endParaRPr lang="es-ES" sz="1400" dirty="0">
                        <a:solidFill>
                          <a:schemeClr val="tx1"/>
                        </a:solidFill>
                        <a:effectLst/>
                        <a:latin typeface="Times New Roman" panose="02020603050405020304" pitchFamily="18" charset="0"/>
                        <a:ea typeface="Times New Roman" panose="02020603050405020304" pitchFamily="18" charset="0"/>
                      </a:endParaRPr>
                    </a:p>
                  </a:txBody>
                  <a:tcPr marL="62760" marR="62760" marT="0" marB="0"/>
                </a:tc>
                <a:tc>
                  <a:txBody>
                    <a:bodyPr/>
                    <a:lstStyle/>
                    <a:p>
                      <a:pPr algn="just">
                        <a:lnSpc>
                          <a:spcPct val="200000"/>
                        </a:lnSpc>
                        <a:spcAft>
                          <a:spcPts val="0"/>
                        </a:spcAft>
                      </a:pPr>
                      <a:r>
                        <a:rPr lang="es-EC" sz="1400" dirty="0">
                          <a:effectLst/>
                        </a:rPr>
                        <a:t>Montos elevados que necesitan de largos plazos para pequeñas cuotas.</a:t>
                      </a:r>
                      <a:endParaRPr lang="es-ES" sz="1400" dirty="0">
                        <a:effectLst/>
                        <a:latin typeface="Times New Roman" panose="02020603050405020304" pitchFamily="18" charset="0"/>
                        <a:ea typeface="Times New Roman" panose="02020603050405020304" pitchFamily="18" charset="0"/>
                      </a:endParaRPr>
                    </a:p>
                  </a:txBody>
                  <a:tcPr marL="62760" marR="62760" marT="0" marB="0"/>
                </a:tc>
              </a:tr>
            </a:tbl>
          </a:graphicData>
        </a:graphic>
      </p:graphicFrame>
    </p:spTree>
    <p:extLst>
      <p:ext uri="{BB962C8B-B14F-4D97-AF65-F5344CB8AC3E}">
        <p14:creationId xmlns:p14="http://schemas.microsoft.com/office/powerpoint/2010/main" val="271990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801285" y="461888"/>
            <a:ext cx="3390672" cy="646331"/>
          </a:xfrm>
          <a:prstGeom prst="rect">
            <a:avLst/>
          </a:prstGeom>
        </p:spPr>
        <p:txBody>
          <a:bodyPr wrap="none">
            <a:spAutoFit/>
          </a:bodyPr>
          <a:lstStyle/>
          <a:p>
            <a:r>
              <a:rPr lang="es-EC" sz="3600" dirty="0" smtClean="0">
                <a:effectLst/>
                <a:latin typeface="Times New Roman" panose="02020603050405020304" pitchFamily="18" charset="0"/>
                <a:ea typeface="Times New Roman" panose="02020603050405020304" pitchFamily="18" charset="0"/>
              </a:rPr>
              <a:t>Análisis Externo </a:t>
            </a:r>
            <a:endParaRPr lang="es-ES" sz="3600" dirty="0"/>
          </a:p>
        </p:txBody>
      </p:sp>
      <p:sp>
        <p:nvSpPr>
          <p:cNvPr id="5" name="Rectángulo 4"/>
          <p:cNvSpPr/>
          <p:nvPr/>
        </p:nvSpPr>
        <p:spPr>
          <a:xfrm>
            <a:off x="1976255" y="1013227"/>
            <a:ext cx="4255524" cy="718466"/>
          </a:xfrm>
          <a:prstGeom prst="rect">
            <a:avLst/>
          </a:prstGeom>
        </p:spPr>
        <p:txBody>
          <a:bodyPr wrap="none">
            <a:spAutoFit/>
          </a:bodyPr>
          <a:lstStyle/>
          <a:p>
            <a:pPr algn="just">
              <a:lnSpc>
                <a:spcPct val="200000"/>
              </a:lnSpc>
              <a:spcAft>
                <a:spcPts val="0"/>
              </a:spcAft>
            </a:pPr>
            <a:r>
              <a:rPr lang="es-ES_tradnl" sz="2400" b="1" dirty="0" smtClean="0">
                <a:effectLst/>
                <a:latin typeface="Times New Roman" panose="02020603050405020304" pitchFamily="18" charset="0"/>
                <a:ea typeface="Times New Roman" panose="02020603050405020304" pitchFamily="18" charset="0"/>
              </a:rPr>
              <a:t>Influencias Macro-Económicas</a:t>
            </a:r>
            <a:endParaRPr lang="es-ES" sz="2400" dirty="0">
              <a:effectLst/>
              <a:latin typeface="Times New Roman" panose="02020603050405020304" pitchFamily="18" charset="0"/>
              <a:ea typeface="Times New Roman" panose="02020603050405020304" pitchFamily="18" charset="0"/>
            </a:endParaRPr>
          </a:p>
        </p:txBody>
      </p:sp>
      <p:sp>
        <p:nvSpPr>
          <p:cNvPr id="6" name="Rectángulo 5"/>
          <p:cNvSpPr/>
          <p:nvPr/>
        </p:nvSpPr>
        <p:spPr>
          <a:xfrm>
            <a:off x="2660352" y="1739664"/>
            <a:ext cx="1636025" cy="369332"/>
          </a:xfrm>
          <a:prstGeom prst="rect">
            <a:avLst/>
          </a:prstGeom>
        </p:spPr>
        <p:txBody>
          <a:bodyPr wrap="none">
            <a:spAutoFit/>
          </a:bodyPr>
          <a:lstStyle/>
          <a:p>
            <a:r>
              <a:rPr lang="es-ES_tradnl" b="1" dirty="0" smtClean="0">
                <a:effectLst/>
                <a:latin typeface="Times New Roman" panose="02020603050405020304" pitchFamily="18" charset="0"/>
                <a:ea typeface="Times New Roman" panose="02020603050405020304" pitchFamily="18" charset="0"/>
              </a:rPr>
              <a:t>Factor Político</a:t>
            </a:r>
            <a:endParaRPr lang="es-ES" dirty="0"/>
          </a:p>
        </p:txBody>
      </p:sp>
      <p:sp>
        <p:nvSpPr>
          <p:cNvPr id="7" name="Rectángulo 6"/>
          <p:cNvSpPr/>
          <p:nvPr/>
        </p:nvSpPr>
        <p:spPr>
          <a:xfrm>
            <a:off x="2660352" y="1992181"/>
            <a:ext cx="1982274" cy="646331"/>
          </a:xfrm>
          <a:prstGeom prst="rect">
            <a:avLst/>
          </a:prstGeom>
        </p:spPr>
        <p:txBody>
          <a:bodyPr wrap="none">
            <a:spAutoFit/>
          </a:bodyPr>
          <a:lstStyle/>
          <a:p>
            <a:pPr algn="just">
              <a:lnSpc>
                <a:spcPct val="200000"/>
              </a:lnSpc>
              <a:spcAft>
                <a:spcPts val="0"/>
              </a:spcAft>
            </a:pPr>
            <a:r>
              <a:rPr lang="es-ES_tradnl" b="1" dirty="0" smtClean="0">
                <a:effectLst/>
                <a:latin typeface="Times New Roman" panose="02020603050405020304" pitchFamily="18" charset="0"/>
                <a:ea typeface="Times New Roman" panose="02020603050405020304" pitchFamily="18" charset="0"/>
              </a:rPr>
              <a:t>Factor Económico</a:t>
            </a:r>
            <a:endParaRPr lang="es-ES" dirty="0">
              <a:effectLst/>
              <a:latin typeface="Times New Roman" panose="02020603050405020304" pitchFamily="18" charset="0"/>
              <a:ea typeface="Times New Roman" panose="02020603050405020304" pitchFamily="18" charset="0"/>
            </a:endParaRPr>
          </a:p>
        </p:txBody>
      </p:sp>
      <p:sp>
        <p:nvSpPr>
          <p:cNvPr id="8" name="Rectángulo 7"/>
          <p:cNvSpPr/>
          <p:nvPr/>
        </p:nvSpPr>
        <p:spPr>
          <a:xfrm>
            <a:off x="2660352" y="2442054"/>
            <a:ext cx="1482137" cy="646331"/>
          </a:xfrm>
          <a:prstGeom prst="rect">
            <a:avLst/>
          </a:prstGeom>
        </p:spPr>
        <p:txBody>
          <a:bodyPr wrap="none">
            <a:spAutoFit/>
          </a:bodyPr>
          <a:lstStyle/>
          <a:p>
            <a:pPr algn="just">
              <a:lnSpc>
                <a:spcPct val="200000"/>
              </a:lnSpc>
              <a:spcAft>
                <a:spcPts val="0"/>
              </a:spcAft>
            </a:pPr>
            <a:r>
              <a:rPr lang="es-ES_tradnl" b="1" dirty="0" smtClean="0">
                <a:effectLst/>
                <a:latin typeface="Times New Roman" panose="02020603050405020304" pitchFamily="18" charset="0"/>
                <a:ea typeface="Times New Roman" panose="02020603050405020304" pitchFamily="18" charset="0"/>
              </a:rPr>
              <a:t>Factor Social</a:t>
            </a:r>
            <a:endParaRPr lang="es-ES" dirty="0">
              <a:effectLst/>
              <a:latin typeface="Times New Roman" panose="02020603050405020304" pitchFamily="18" charset="0"/>
              <a:ea typeface="Times New Roman" panose="02020603050405020304" pitchFamily="18" charset="0"/>
            </a:endParaRPr>
          </a:p>
        </p:txBody>
      </p:sp>
      <p:sp>
        <p:nvSpPr>
          <p:cNvPr id="9" name="Rectángulo 8"/>
          <p:cNvSpPr/>
          <p:nvPr/>
        </p:nvSpPr>
        <p:spPr>
          <a:xfrm>
            <a:off x="2660352" y="2918388"/>
            <a:ext cx="2046714" cy="646331"/>
          </a:xfrm>
          <a:prstGeom prst="rect">
            <a:avLst/>
          </a:prstGeom>
        </p:spPr>
        <p:txBody>
          <a:bodyPr wrap="none">
            <a:spAutoFit/>
          </a:bodyPr>
          <a:lstStyle/>
          <a:p>
            <a:pPr algn="just">
              <a:lnSpc>
                <a:spcPct val="200000"/>
              </a:lnSpc>
              <a:spcAft>
                <a:spcPts val="0"/>
              </a:spcAft>
            </a:pPr>
            <a:r>
              <a:rPr lang="es-ES_tradnl" b="1" dirty="0" smtClean="0">
                <a:effectLst/>
                <a:latin typeface="Times New Roman" panose="02020603050405020304" pitchFamily="18" charset="0"/>
                <a:ea typeface="Times New Roman" panose="02020603050405020304" pitchFamily="18" charset="0"/>
              </a:rPr>
              <a:t>Factor Tecnológico</a:t>
            </a:r>
            <a:endParaRPr lang="es-ES" dirty="0">
              <a:effectLst/>
              <a:latin typeface="Times New Roman" panose="02020603050405020304" pitchFamily="18" charset="0"/>
              <a:ea typeface="Times New Roman" panose="02020603050405020304" pitchFamily="18" charset="0"/>
            </a:endParaRPr>
          </a:p>
        </p:txBody>
      </p:sp>
      <p:sp>
        <p:nvSpPr>
          <p:cNvPr id="10" name="Rectángulo 9"/>
          <p:cNvSpPr/>
          <p:nvPr/>
        </p:nvSpPr>
        <p:spPr>
          <a:xfrm>
            <a:off x="2660352" y="3538518"/>
            <a:ext cx="1443665" cy="369332"/>
          </a:xfrm>
          <a:prstGeom prst="rect">
            <a:avLst/>
          </a:prstGeom>
        </p:spPr>
        <p:txBody>
          <a:bodyPr wrap="none">
            <a:spAutoFit/>
          </a:bodyPr>
          <a:lstStyle/>
          <a:p>
            <a:r>
              <a:rPr lang="es-ES_tradnl" b="1" dirty="0" smtClean="0">
                <a:effectLst/>
                <a:latin typeface="Times New Roman" panose="02020603050405020304" pitchFamily="18" charset="0"/>
                <a:ea typeface="Times New Roman" panose="02020603050405020304" pitchFamily="18" charset="0"/>
              </a:rPr>
              <a:t>Factor Legal</a:t>
            </a:r>
            <a:endParaRPr lang="es-ES" dirty="0"/>
          </a:p>
        </p:txBody>
      </p:sp>
      <p:sp>
        <p:nvSpPr>
          <p:cNvPr id="11" name="Rectángulo 10"/>
          <p:cNvSpPr/>
          <p:nvPr/>
        </p:nvSpPr>
        <p:spPr>
          <a:xfrm>
            <a:off x="2064195" y="4014852"/>
            <a:ext cx="4255524" cy="461665"/>
          </a:xfrm>
          <a:prstGeom prst="rect">
            <a:avLst/>
          </a:prstGeom>
        </p:spPr>
        <p:txBody>
          <a:bodyPr wrap="none">
            <a:spAutoFit/>
          </a:bodyPr>
          <a:lstStyle/>
          <a:p>
            <a:r>
              <a:rPr lang="es-ES_tradnl" sz="2400" b="1" dirty="0" smtClean="0">
                <a:effectLst/>
                <a:latin typeface="Times New Roman" panose="02020603050405020304" pitchFamily="18" charset="0"/>
                <a:ea typeface="Times New Roman" panose="02020603050405020304" pitchFamily="18" charset="0"/>
              </a:rPr>
              <a:t>Influencias Micro-Ambientales</a:t>
            </a:r>
            <a:endParaRPr lang="es-ES" sz="2400" dirty="0"/>
          </a:p>
        </p:txBody>
      </p:sp>
      <p:sp>
        <p:nvSpPr>
          <p:cNvPr id="12" name="Rectángulo 11"/>
          <p:cNvSpPr/>
          <p:nvPr/>
        </p:nvSpPr>
        <p:spPr>
          <a:xfrm>
            <a:off x="2660352" y="4544368"/>
            <a:ext cx="1394613" cy="369332"/>
          </a:xfrm>
          <a:prstGeom prst="rect">
            <a:avLst/>
          </a:prstGeom>
        </p:spPr>
        <p:txBody>
          <a:bodyPr wrap="none">
            <a:spAutoFit/>
          </a:bodyPr>
          <a:lstStyle/>
          <a:p>
            <a:r>
              <a:rPr lang="es-ES_tradnl" b="1" dirty="0" smtClean="0">
                <a:effectLst/>
                <a:latin typeface="Times New Roman" panose="02020603050405020304" pitchFamily="18" charset="0"/>
                <a:ea typeface="Times New Roman" panose="02020603050405020304" pitchFamily="18" charset="0"/>
              </a:rPr>
              <a:t>Proveedores</a:t>
            </a:r>
            <a:endParaRPr lang="es-ES" dirty="0"/>
          </a:p>
        </p:txBody>
      </p:sp>
      <p:sp>
        <p:nvSpPr>
          <p:cNvPr id="13" name="Rectángulo 12"/>
          <p:cNvSpPr/>
          <p:nvPr/>
        </p:nvSpPr>
        <p:spPr>
          <a:xfrm>
            <a:off x="2660352" y="4778339"/>
            <a:ext cx="1479892" cy="646331"/>
          </a:xfrm>
          <a:prstGeom prst="rect">
            <a:avLst/>
          </a:prstGeom>
        </p:spPr>
        <p:txBody>
          <a:bodyPr wrap="none">
            <a:spAutoFit/>
          </a:bodyPr>
          <a:lstStyle/>
          <a:p>
            <a:pPr algn="just">
              <a:lnSpc>
                <a:spcPct val="200000"/>
              </a:lnSpc>
              <a:spcAft>
                <a:spcPts val="0"/>
              </a:spcAft>
            </a:pPr>
            <a:r>
              <a:rPr lang="es-ES_tradnl" b="1" dirty="0" smtClean="0">
                <a:effectLst/>
                <a:latin typeface="Times New Roman" panose="02020603050405020304" pitchFamily="18" charset="0"/>
                <a:ea typeface="Times New Roman" panose="02020603050405020304" pitchFamily="18" charset="0"/>
              </a:rPr>
              <a:t>Competencia</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6837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2627290" y="4680227"/>
            <a:ext cx="9208395" cy="1384995"/>
          </a:xfrm>
          <a:prstGeom prst="rect">
            <a:avLst/>
          </a:prstGeom>
        </p:spPr>
        <p:txBody>
          <a:bodyPr wrap="square">
            <a:spAutoFit/>
          </a:bodyPr>
          <a:lstStyle/>
          <a:p>
            <a:pPr algn="just"/>
            <a:r>
              <a:rPr lang="es-EC" sz="2800" b="1"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es-EC" sz="2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AUDITORÍA FINANCIERA POR EL PERÍODO COMPRENDIDO ENTRE EL 1 DE ENERO AL 31 DE DICIEMBRE DE 2012 DE LA COOPERATIVA DE AHORRO Y CRÉDITO COLLAS LTDA.</a:t>
            </a:r>
            <a:r>
              <a:rPr lang="es-EC" sz="2800" b="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s-ES" sz="2800" dirty="0"/>
          </a:p>
        </p:txBody>
      </p:sp>
    </p:spTree>
    <p:extLst>
      <p:ext uri="{BB962C8B-B14F-4D97-AF65-F5344CB8AC3E}">
        <p14:creationId xmlns:p14="http://schemas.microsoft.com/office/powerpoint/2010/main" val="3197734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1963" y="-22378988"/>
            <a:ext cx="1628775" cy="333375"/>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963" y="-22378988"/>
            <a:ext cx="1600200" cy="7334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9738" y="-22166263"/>
            <a:ext cx="1406525" cy="9715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9738" y="-22048788"/>
            <a:ext cx="1406525" cy="1360488"/>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8039" y="1392796"/>
            <a:ext cx="2731048" cy="20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8039" y="3952847"/>
            <a:ext cx="2615138" cy="2305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0959" y="1392796"/>
            <a:ext cx="2305766" cy="196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959" y="3952847"/>
            <a:ext cx="2305766" cy="20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3312296" y="432810"/>
            <a:ext cx="4414883" cy="1323439"/>
          </a:xfrm>
          <a:prstGeom prst="rect">
            <a:avLst/>
          </a:prstGeom>
          <a:noFill/>
        </p:spPr>
        <p:txBody>
          <a:bodyPr wrap="square" rtlCol="0">
            <a:spAutoFit/>
          </a:bodyPr>
          <a:lstStyle/>
          <a:p>
            <a:pPr algn="ctr"/>
            <a:r>
              <a:rPr lang="es-ES" sz="4000" b="1" dirty="0" smtClean="0">
                <a:latin typeface="Arial" panose="020B0604020202020204" pitchFamily="34" charset="0"/>
                <a:cs typeface="Arial" panose="020B0604020202020204" pitchFamily="34" charset="0"/>
              </a:rPr>
              <a:t>COMPETENCIA</a:t>
            </a:r>
          </a:p>
          <a:p>
            <a:endParaRPr lang="es-ES" sz="4000" dirty="0"/>
          </a:p>
        </p:txBody>
      </p:sp>
    </p:spTree>
    <p:extLst>
      <p:ext uri="{BB962C8B-B14F-4D97-AF65-F5344CB8AC3E}">
        <p14:creationId xmlns:p14="http://schemas.microsoft.com/office/powerpoint/2010/main" val="4079589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1068946" y="4068891"/>
            <a:ext cx="10311685" cy="2020746"/>
          </a:xfrm>
          <a:prstGeom prst="rect">
            <a:avLst/>
          </a:prstGeom>
        </p:spPr>
        <p:txBody>
          <a:bodyPr wrap="square">
            <a:spAutoFit/>
          </a:bodyPr>
          <a:lstStyle/>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CAPÍTULO IV</a:t>
            </a:r>
            <a:endParaRPr lang="es-ES" sz="4000" b="1" kern="1600" dirty="0" smtClean="0">
              <a:effectLst/>
              <a:latin typeface="Times New Roman" panose="02020603050405020304" pitchFamily="18" charset="0"/>
              <a:ea typeface="Times New Roman" panose="02020603050405020304" pitchFamily="18" charset="0"/>
            </a:endParaRPr>
          </a:p>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FUNDAMENTOS TEORICOS</a:t>
            </a:r>
            <a:endParaRPr lang="es-ES" sz="4000" b="1"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7378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859934" y="514013"/>
            <a:ext cx="4140621" cy="584775"/>
          </a:xfrm>
          <a:prstGeom prst="rect">
            <a:avLst/>
          </a:prstGeom>
        </p:spPr>
        <p:txBody>
          <a:bodyPr wrap="none">
            <a:spAutoFit/>
          </a:bodyPr>
          <a:lstStyle/>
          <a:p>
            <a:r>
              <a:rPr lang="es-EC" sz="3200" b="1" dirty="0" smtClean="0">
                <a:effectLst/>
                <a:latin typeface="Times New Roman" panose="02020603050405020304" pitchFamily="18" charset="0"/>
                <a:ea typeface="Times New Roman" panose="02020603050405020304" pitchFamily="18" charset="0"/>
              </a:rPr>
              <a:t>Fundamentos Teóricos</a:t>
            </a:r>
            <a:endParaRPr lang="es-ES" sz="3200" dirty="0"/>
          </a:p>
        </p:txBody>
      </p:sp>
      <p:sp>
        <p:nvSpPr>
          <p:cNvPr id="5" name="Rectángulo 4"/>
          <p:cNvSpPr/>
          <p:nvPr/>
        </p:nvSpPr>
        <p:spPr>
          <a:xfrm>
            <a:off x="1686627" y="1091020"/>
            <a:ext cx="5694829" cy="461665"/>
          </a:xfrm>
          <a:prstGeom prst="rect">
            <a:avLst/>
          </a:prstGeom>
        </p:spPr>
        <p:txBody>
          <a:bodyPr wrap="none">
            <a:spAutoFit/>
          </a:bodyPr>
          <a:lstStyle/>
          <a:p>
            <a:r>
              <a:rPr lang="es-EC" sz="2400" b="1" dirty="0" smtClean="0">
                <a:effectLst/>
                <a:latin typeface="Times New Roman" panose="02020603050405020304" pitchFamily="18" charset="0"/>
                <a:ea typeface="Times New Roman" panose="02020603050405020304" pitchFamily="18" charset="0"/>
              </a:rPr>
              <a:t>Generalidades de la Auditoría Financiera </a:t>
            </a:r>
            <a:endParaRPr lang="es-ES" sz="2400" b="1" dirty="0"/>
          </a:p>
        </p:txBody>
      </p:sp>
      <p:sp>
        <p:nvSpPr>
          <p:cNvPr id="6" name="Rectángulo 5"/>
          <p:cNvSpPr/>
          <p:nvPr/>
        </p:nvSpPr>
        <p:spPr>
          <a:xfrm>
            <a:off x="2325301" y="1467049"/>
            <a:ext cx="2518638" cy="458074"/>
          </a:xfrm>
          <a:prstGeom prst="rect">
            <a:avLst/>
          </a:prstGeom>
        </p:spPr>
        <p:txBody>
          <a:bodyPr wrap="none">
            <a:spAutoFit/>
          </a:bodyPr>
          <a:lstStyle/>
          <a:p>
            <a:pPr marL="457200" indent="-457200" algn="just">
              <a:lnSpc>
                <a:spcPct val="150000"/>
              </a:lnSpc>
              <a:spcBef>
                <a:spcPts val="1200"/>
              </a:spcBef>
              <a:spcAft>
                <a:spcPts val="300"/>
              </a:spcAft>
            </a:pPr>
            <a:r>
              <a:rPr lang="x-none" dirty="0" smtClean="0">
                <a:effectLst/>
                <a:latin typeface="Times New Roman" panose="02020603050405020304" pitchFamily="18" charset="0"/>
                <a:ea typeface="Times New Roman" panose="02020603050405020304" pitchFamily="18" charset="0"/>
              </a:rPr>
              <a:t>Conceptos y definiciones</a:t>
            </a:r>
            <a:endParaRPr lang="es-ES"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2363209" y="1950595"/>
            <a:ext cx="1358064" cy="369332"/>
          </a:xfrm>
          <a:prstGeom prst="rect">
            <a:avLst/>
          </a:prstGeom>
        </p:spPr>
        <p:txBody>
          <a:bodyPr wrap="none">
            <a:spAutoFit/>
          </a:bodyPr>
          <a:lstStyle/>
          <a:p>
            <a:r>
              <a:rPr lang="es-EC" dirty="0" smtClean="0">
                <a:effectLst/>
                <a:latin typeface="Times New Roman" panose="02020603050405020304" pitchFamily="18" charset="0"/>
                <a:ea typeface="Times New Roman" panose="02020603050405020304" pitchFamily="18" charset="0"/>
              </a:rPr>
              <a:t>Importancia </a:t>
            </a:r>
            <a:endParaRPr lang="es-ES" dirty="0"/>
          </a:p>
        </p:txBody>
      </p:sp>
      <p:sp>
        <p:nvSpPr>
          <p:cNvPr id="8" name="Rectángulo 7"/>
          <p:cNvSpPr/>
          <p:nvPr/>
        </p:nvSpPr>
        <p:spPr>
          <a:xfrm>
            <a:off x="2363209" y="2269776"/>
            <a:ext cx="1133644" cy="458074"/>
          </a:xfrm>
          <a:prstGeom prst="rect">
            <a:avLst/>
          </a:prstGeom>
        </p:spPr>
        <p:txBody>
          <a:bodyPr wrap="none">
            <a:spAutoFit/>
          </a:bodyPr>
          <a:lstStyle/>
          <a:p>
            <a:pPr marL="457200" indent="-457200" algn="just">
              <a:lnSpc>
                <a:spcPct val="150000"/>
              </a:lnSpc>
              <a:spcBef>
                <a:spcPts val="1200"/>
              </a:spcBef>
              <a:spcAft>
                <a:spcPts val="300"/>
              </a:spcAft>
            </a:pPr>
            <a:r>
              <a:rPr lang="x-none" dirty="0" smtClean="0">
                <a:effectLst/>
                <a:latin typeface="Times New Roman" panose="02020603050405020304" pitchFamily="18" charset="0"/>
                <a:ea typeface="Times New Roman" panose="02020603050405020304" pitchFamily="18" charset="0"/>
              </a:rPr>
              <a:t>Evolución</a:t>
            </a:r>
            <a:endParaRPr lang="es-ES" dirty="0">
              <a:effectLst/>
              <a:latin typeface="Times New Roman" panose="02020603050405020304" pitchFamily="18" charset="0"/>
              <a:ea typeface="Times New Roman" panose="02020603050405020304" pitchFamily="18" charset="0"/>
            </a:endParaRPr>
          </a:p>
        </p:txBody>
      </p:sp>
      <p:sp>
        <p:nvSpPr>
          <p:cNvPr id="9" name="Rectángulo 8"/>
          <p:cNvSpPr/>
          <p:nvPr/>
        </p:nvSpPr>
        <p:spPr>
          <a:xfrm>
            <a:off x="2363209" y="2650142"/>
            <a:ext cx="2602059" cy="458074"/>
          </a:xfrm>
          <a:prstGeom prst="rect">
            <a:avLst/>
          </a:prstGeom>
        </p:spPr>
        <p:txBody>
          <a:bodyPr wrap="none">
            <a:spAutoFit/>
          </a:bodyPr>
          <a:lstStyle/>
          <a:p>
            <a:pPr marL="457200" indent="-457200" algn="just">
              <a:lnSpc>
                <a:spcPct val="150000"/>
              </a:lnSpc>
              <a:spcBef>
                <a:spcPts val="1200"/>
              </a:spcBef>
              <a:spcAft>
                <a:spcPts val="300"/>
              </a:spcAft>
            </a:pPr>
            <a:r>
              <a:rPr lang="x-none" dirty="0" smtClean="0">
                <a:effectLst/>
                <a:latin typeface="Times New Roman" panose="02020603050405020304" pitchFamily="18" charset="0"/>
                <a:ea typeface="Times New Roman" panose="02020603050405020304" pitchFamily="18" charset="0"/>
              </a:rPr>
              <a:t>Normativa de la Auditoria</a:t>
            </a:r>
            <a:endParaRPr lang="es-ES" dirty="0">
              <a:effectLst/>
              <a:latin typeface="Times New Roman" panose="02020603050405020304" pitchFamily="18" charset="0"/>
              <a:ea typeface="Times New Roman" panose="02020603050405020304" pitchFamily="18" charset="0"/>
            </a:endParaRPr>
          </a:p>
        </p:txBody>
      </p:sp>
      <p:sp>
        <p:nvSpPr>
          <p:cNvPr id="10" name="Rectángulo 9"/>
          <p:cNvSpPr/>
          <p:nvPr/>
        </p:nvSpPr>
        <p:spPr>
          <a:xfrm>
            <a:off x="2780998" y="3062372"/>
            <a:ext cx="4826962" cy="646331"/>
          </a:xfrm>
          <a:prstGeom prst="rect">
            <a:avLst/>
          </a:prstGeom>
        </p:spPr>
        <p:txBody>
          <a:bodyPr wrap="none">
            <a:spAutoFit/>
          </a:bodyPr>
          <a:lstStyle/>
          <a:p>
            <a:pPr algn="just">
              <a:lnSpc>
                <a:spcPct val="200000"/>
              </a:lnSpc>
              <a:spcAft>
                <a:spcPts val="0"/>
              </a:spcAft>
            </a:pPr>
            <a:r>
              <a:rPr lang="es-ES" b="1" dirty="0" smtClean="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Normas Internacionales de Contabilidad (NIC)</a:t>
            </a:r>
            <a:endParaRPr lang="es-ES"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Rectángulo 10"/>
          <p:cNvSpPr/>
          <p:nvPr/>
        </p:nvSpPr>
        <p:spPr>
          <a:xfrm>
            <a:off x="2780998" y="3573026"/>
            <a:ext cx="5949064" cy="507831"/>
          </a:xfrm>
          <a:prstGeom prst="rect">
            <a:avLst/>
          </a:prstGeom>
        </p:spPr>
        <p:txBody>
          <a:bodyPr wrap="none">
            <a:spAutoFit/>
          </a:bodyPr>
          <a:lstStyle/>
          <a:p>
            <a:pPr marL="457200" indent="-457200" algn="just">
              <a:lnSpc>
                <a:spcPct val="150000"/>
              </a:lnSpc>
              <a:spcBef>
                <a:spcPts val="1200"/>
              </a:spcBef>
              <a:spcAft>
                <a:spcPts val="300"/>
              </a:spcAft>
            </a:pPr>
            <a:r>
              <a:rPr lang="x-none" b="1" dirty="0" smtClean="0">
                <a:effectLst/>
                <a:latin typeface="Times New Roman" panose="02020603050405020304" pitchFamily="18" charset="0"/>
                <a:ea typeface="Times New Roman" panose="02020603050405020304" pitchFamily="18" charset="0"/>
              </a:rPr>
              <a:t>Normas Internacionales de Información Financiera</a:t>
            </a:r>
            <a:r>
              <a:rPr lang="es-ES" b="1" dirty="0" smtClean="0">
                <a:effectLst/>
                <a:latin typeface="Times New Roman" panose="02020603050405020304" pitchFamily="18" charset="0"/>
                <a:ea typeface="Times New Roman" panose="02020603050405020304" pitchFamily="18" charset="0"/>
              </a:rPr>
              <a:t> (NIIF)</a:t>
            </a:r>
            <a:endParaRPr lang="es-ES" b="1" dirty="0">
              <a:effectLst/>
              <a:latin typeface="Times New Roman" panose="02020603050405020304" pitchFamily="18" charset="0"/>
              <a:ea typeface="Times New Roman" panose="02020603050405020304" pitchFamily="18" charset="0"/>
            </a:endParaRPr>
          </a:p>
        </p:txBody>
      </p:sp>
      <p:sp>
        <p:nvSpPr>
          <p:cNvPr id="12" name="Rectángulo 11"/>
          <p:cNvSpPr/>
          <p:nvPr/>
        </p:nvSpPr>
        <p:spPr>
          <a:xfrm>
            <a:off x="2780998" y="4085790"/>
            <a:ext cx="5679888"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Normas de Auditoría Generalmente Aceptadas (NAGA)</a:t>
            </a:r>
            <a:endParaRPr lang="es-ES" b="1" dirty="0"/>
          </a:p>
        </p:txBody>
      </p:sp>
      <p:sp>
        <p:nvSpPr>
          <p:cNvPr id="13" name="Rectángulo 12"/>
          <p:cNvSpPr/>
          <p:nvPr/>
        </p:nvSpPr>
        <p:spPr>
          <a:xfrm>
            <a:off x="2780998" y="4480246"/>
            <a:ext cx="2121093"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Normas personales </a:t>
            </a:r>
            <a:endParaRPr lang="es-ES" b="1" dirty="0"/>
          </a:p>
        </p:txBody>
      </p:sp>
      <p:sp>
        <p:nvSpPr>
          <p:cNvPr id="14" name="Rectángulo 13"/>
          <p:cNvSpPr/>
          <p:nvPr/>
        </p:nvSpPr>
        <p:spPr>
          <a:xfrm>
            <a:off x="2787676" y="4874702"/>
            <a:ext cx="3313728"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Normas de ejecución de trabajo</a:t>
            </a:r>
            <a:endParaRPr lang="es-ES" b="1" dirty="0"/>
          </a:p>
        </p:txBody>
      </p:sp>
      <p:sp>
        <p:nvSpPr>
          <p:cNvPr id="15" name="Rectángulo 14"/>
          <p:cNvSpPr/>
          <p:nvPr/>
        </p:nvSpPr>
        <p:spPr>
          <a:xfrm>
            <a:off x="2780998" y="5269158"/>
            <a:ext cx="4027706"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Normas de comunicación de resultados</a:t>
            </a:r>
            <a:endParaRPr lang="es-ES" b="1" dirty="0"/>
          </a:p>
        </p:txBody>
      </p:sp>
      <p:sp>
        <p:nvSpPr>
          <p:cNvPr id="16" name="Rectángulo 15"/>
          <p:cNvSpPr/>
          <p:nvPr/>
        </p:nvSpPr>
        <p:spPr>
          <a:xfrm>
            <a:off x="2807233" y="5663614"/>
            <a:ext cx="6365973"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Normas Internacionales de Auditoría y Aseguramiento (NIAA)</a:t>
            </a:r>
            <a:endParaRPr lang="es-ES" b="1" dirty="0"/>
          </a:p>
        </p:txBody>
      </p:sp>
    </p:spTree>
    <p:extLst>
      <p:ext uri="{BB962C8B-B14F-4D97-AF65-F5344CB8AC3E}">
        <p14:creationId xmlns:p14="http://schemas.microsoft.com/office/powerpoint/2010/main" val="1360152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859934" y="514013"/>
            <a:ext cx="4140621" cy="584775"/>
          </a:xfrm>
          <a:prstGeom prst="rect">
            <a:avLst/>
          </a:prstGeom>
        </p:spPr>
        <p:txBody>
          <a:bodyPr wrap="none">
            <a:spAutoFit/>
          </a:bodyPr>
          <a:lstStyle/>
          <a:p>
            <a:r>
              <a:rPr lang="es-EC" sz="3200" b="1" dirty="0" smtClean="0">
                <a:effectLst/>
                <a:latin typeface="Times New Roman" panose="02020603050405020304" pitchFamily="18" charset="0"/>
                <a:ea typeface="Times New Roman" panose="02020603050405020304" pitchFamily="18" charset="0"/>
              </a:rPr>
              <a:t>Fundamentos Teóricos</a:t>
            </a:r>
            <a:endParaRPr lang="es-ES" sz="3200" dirty="0"/>
          </a:p>
        </p:txBody>
      </p:sp>
      <p:sp>
        <p:nvSpPr>
          <p:cNvPr id="5" name="Rectángulo 4"/>
          <p:cNvSpPr/>
          <p:nvPr/>
        </p:nvSpPr>
        <p:spPr>
          <a:xfrm>
            <a:off x="1502392" y="1222351"/>
            <a:ext cx="4146328" cy="461665"/>
          </a:xfrm>
          <a:prstGeom prst="rect">
            <a:avLst/>
          </a:prstGeom>
        </p:spPr>
        <p:txBody>
          <a:bodyPr wrap="none">
            <a:spAutoFit/>
          </a:bodyPr>
          <a:lstStyle/>
          <a:p>
            <a:r>
              <a:rPr lang="es-EC" sz="2400" dirty="0" smtClean="0">
                <a:effectLst/>
                <a:latin typeface="Times New Roman" panose="02020603050405020304" pitchFamily="18" charset="0"/>
                <a:ea typeface="Times New Roman" panose="02020603050405020304" pitchFamily="18" charset="0"/>
              </a:rPr>
              <a:t>Fases de la Auditoría Financiera</a:t>
            </a:r>
            <a:endParaRPr lang="es-ES" sz="2400" dirty="0"/>
          </a:p>
        </p:txBody>
      </p:sp>
      <p:sp>
        <p:nvSpPr>
          <p:cNvPr id="6" name="Rectángulo 5"/>
          <p:cNvSpPr/>
          <p:nvPr/>
        </p:nvSpPr>
        <p:spPr>
          <a:xfrm>
            <a:off x="3086637" y="1688553"/>
            <a:ext cx="6096000" cy="1102866"/>
          </a:xfrm>
          <a:prstGeom prst="rect">
            <a:avLst/>
          </a:prstGeom>
        </p:spPr>
        <p:txBody>
          <a:bodyPr>
            <a:spAutoFit/>
          </a:bodyPr>
          <a:lstStyle/>
          <a:p>
            <a:pPr marL="342900" lvl="0" indent="-342900" algn="just">
              <a:spcAft>
                <a:spcPts val="680"/>
              </a:spcAft>
              <a:buFont typeface="Symbol" panose="05050102010706020507" pitchFamily="18" charset="2"/>
              <a:buChar char=""/>
            </a:pPr>
            <a:r>
              <a:rPr lang="es-EC" dirty="0" smtClean="0">
                <a:effectLst/>
                <a:latin typeface="Times New Roman" panose="02020603050405020304" pitchFamily="18" charset="0"/>
                <a:ea typeface="Calibri" panose="020F0502020204030204" pitchFamily="34" charset="0"/>
              </a:rPr>
              <a:t>Planificación. </a:t>
            </a:r>
            <a:endParaRPr lang="es-ES" dirty="0">
              <a:latin typeface="Times New Roman" panose="02020603050405020304" pitchFamily="18" charset="0"/>
              <a:ea typeface="Calibri" panose="020F0502020204030204" pitchFamily="34" charset="0"/>
            </a:endParaRPr>
          </a:p>
          <a:p>
            <a:pPr marL="342900" lvl="0" indent="-342900" algn="just">
              <a:spcAft>
                <a:spcPts val="680"/>
              </a:spcAft>
              <a:buFont typeface="Symbol" panose="05050102010706020507" pitchFamily="18" charset="2"/>
              <a:buChar char=""/>
            </a:pPr>
            <a:r>
              <a:rPr lang="es-EC" dirty="0" smtClean="0">
                <a:effectLst/>
                <a:latin typeface="Times New Roman" panose="02020603050405020304" pitchFamily="18" charset="0"/>
                <a:ea typeface="Calibri" panose="020F0502020204030204" pitchFamily="34" charset="0"/>
              </a:rPr>
              <a:t>Ejecución. </a:t>
            </a:r>
            <a:endParaRPr lang="es-ES"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C" dirty="0" smtClean="0">
                <a:effectLst/>
                <a:latin typeface="Times New Roman" panose="02020603050405020304" pitchFamily="18" charset="0"/>
                <a:ea typeface="Calibri" panose="020F0502020204030204" pitchFamily="34" charset="0"/>
              </a:rPr>
              <a:t>Comunicación de resultados. </a:t>
            </a:r>
            <a:endParaRPr lang="es-ES"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2295124" y="2883725"/>
            <a:ext cx="4117474"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Planificación del programa de auditoría</a:t>
            </a:r>
            <a:endParaRPr lang="es-ES" b="1" dirty="0"/>
          </a:p>
        </p:txBody>
      </p:sp>
      <p:sp>
        <p:nvSpPr>
          <p:cNvPr id="8" name="Rectángulo 7"/>
          <p:cNvSpPr/>
          <p:nvPr/>
        </p:nvSpPr>
        <p:spPr>
          <a:xfrm>
            <a:off x="2311357" y="3253057"/>
            <a:ext cx="5908412"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INFORME COSO I .- COMMITTEE OF SPONSORING </a:t>
            </a:r>
            <a:endParaRPr lang="es-ES" b="1" dirty="0"/>
          </a:p>
        </p:txBody>
      </p:sp>
      <p:sp>
        <p:nvSpPr>
          <p:cNvPr id="9" name="Rectángulo 8"/>
          <p:cNvSpPr/>
          <p:nvPr/>
        </p:nvSpPr>
        <p:spPr>
          <a:xfrm>
            <a:off x="2319465" y="3612936"/>
            <a:ext cx="5953296"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INFORME COSO II.- COMMITEE OF SPONRSORING </a:t>
            </a:r>
            <a:endParaRPr lang="es-ES" b="1" dirty="0"/>
          </a:p>
        </p:txBody>
      </p:sp>
      <p:sp>
        <p:nvSpPr>
          <p:cNvPr id="10" name="Rectángulo 9"/>
          <p:cNvSpPr/>
          <p:nvPr/>
        </p:nvSpPr>
        <p:spPr>
          <a:xfrm>
            <a:off x="2319465" y="3982268"/>
            <a:ext cx="6440866"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MICIL.- Marco Integrado de Control Interno Latinoamericano</a:t>
            </a:r>
            <a:endParaRPr lang="es-ES" b="1" dirty="0"/>
          </a:p>
        </p:txBody>
      </p:sp>
      <p:sp>
        <p:nvSpPr>
          <p:cNvPr id="11" name="Rectángulo 10"/>
          <p:cNvSpPr/>
          <p:nvPr/>
        </p:nvSpPr>
        <p:spPr>
          <a:xfrm>
            <a:off x="2319465" y="4342147"/>
            <a:ext cx="5752537"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CORRE.- Control de los Recursos y los Riesgos Ecuador</a:t>
            </a:r>
            <a:endParaRPr lang="es-ES" b="1" dirty="0"/>
          </a:p>
        </p:txBody>
      </p:sp>
      <p:sp>
        <p:nvSpPr>
          <p:cNvPr id="12" name="Rectángulo 11"/>
          <p:cNvSpPr/>
          <p:nvPr/>
        </p:nvSpPr>
        <p:spPr>
          <a:xfrm>
            <a:off x="2319464" y="4748192"/>
            <a:ext cx="9335915" cy="369332"/>
          </a:xfrm>
          <a:prstGeom prst="rect">
            <a:avLst/>
          </a:prstGeom>
        </p:spPr>
        <p:txBody>
          <a:bodyPr wrap="square">
            <a:spAutoFit/>
          </a:bodyPr>
          <a:lstStyle/>
          <a:p>
            <a:r>
              <a:rPr lang="es-EC" b="1" dirty="0" smtClean="0">
                <a:effectLst/>
                <a:latin typeface="Times New Roman" panose="02020603050405020304" pitchFamily="18" charset="0"/>
                <a:ea typeface="Times New Roman" panose="02020603050405020304" pitchFamily="18" charset="0"/>
              </a:rPr>
              <a:t>COBIT.- Objetivos de Control para Tecnología de Información y Tecnologías Relacionadas</a:t>
            </a:r>
            <a:endParaRPr lang="es-ES" b="1" dirty="0"/>
          </a:p>
        </p:txBody>
      </p:sp>
      <p:sp>
        <p:nvSpPr>
          <p:cNvPr id="13" name="Rectángulo 12"/>
          <p:cNvSpPr/>
          <p:nvPr/>
        </p:nvSpPr>
        <p:spPr>
          <a:xfrm>
            <a:off x="2319465" y="5102773"/>
            <a:ext cx="3809697"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Ejecución del programa de auditoría</a:t>
            </a:r>
            <a:endParaRPr lang="es-ES" b="1" dirty="0"/>
          </a:p>
        </p:txBody>
      </p:sp>
      <p:sp>
        <p:nvSpPr>
          <p:cNvPr id="14" name="Rectángulo 13"/>
          <p:cNvSpPr/>
          <p:nvPr/>
        </p:nvSpPr>
        <p:spPr>
          <a:xfrm>
            <a:off x="2319465" y="5510742"/>
            <a:ext cx="4172937" cy="369332"/>
          </a:xfrm>
          <a:prstGeom prst="rect">
            <a:avLst/>
          </a:prstGeom>
        </p:spPr>
        <p:txBody>
          <a:bodyPr wrap="none">
            <a:spAutoFit/>
          </a:bodyPr>
          <a:lstStyle/>
          <a:p>
            <a:r>
              <a:rPr lang="es-EC" b="1" dirty="0" smtClean="0">
                <a:effectLst/>
                <a:latin typeface="Times New Roman" panose="02020603050405020304" pitchFamily="18" charset="0"/>
                <a:ea typeface="Times New Roman" panose="02020603050405020304" pitchFamily="18" charset="0"/>
              </a:rPr>
              <a:t>Funciones de los documentos de trabajo </a:t>
            </a:r>
            <a:endParaRPr lang="es-ES" b="1" dirty="0"/>
          </a:p>
        </p:txBody>
      </p:sp>
    </p:spTree>
    <p:extLst>
      <p:ext uri="{BB962C8B-B14F-4D97-AF65-F5344CB8AC3E}">
        <p14:creationId xmlns:p14="http://schemas.microsoft.com/office/powerpoint/2010/main" val="2939071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1080" y="45405"/>
            <a:ext cx="10515600" cy="1325563"/>
          </a:xfrm>
        </p:spPr>
        <p:txBody>
          <a:bodyPr/>
          <a:lstStyle/>
          <a:p>
            <a:pPr algn="ctr"/>
            <a:r>
              <a:rPr lang="es-ES" b="1" u="sng" dirty="0" smtClean="0"/>
              <a:t>EVOLUCION  DE LA  AUDITORIA </a:t>
            </a:r>
            <a:endParaRPr lang="es-ES" b="1" u="sng" dirty="0"/>
          </a:p>
        </p:txBody>
      </p:sp>
      <p:sp>
        <p:nvSpPr>
          <p:cNvPr id="4" name="Rectángulo 3"/>
          <p:cNvSpPr/>
          <p:nvPr/>
        </p:nvSpPr>
        <p:spPr>
          <a:xfrm>
            <a:off x="275492" y="1132714"/>
            <a:ext cx="10515600" cy="1200329"/>
          </a:xfrm>
          <a:prstGeom prst="rect">
            <a:avLst/>
          </a:prstGeom>
        </p:spPr>
        <p:txBody>
          <a:bodyPr wrap="square">
            <a:spAutoFit/>
          </a:bodyPr>
          <a:lstStyle/>
          <a:p>
            <a:pPr marL="449580" indent="810260" algn="just">
              <a:lnSpc>
                <a:spcPct val="200000"/>
              </a:lnSpc>
              <a:spcAft>
                <a:spcPts val="0"/>
              </a:spcAft>
            </a:pPr>
            <a:r>
              <a:rPr lang="es-EC" dirty="0">
                <a:latin typeface="Arial" panose="020B0604020202020204" pitchFamily="34" charset="0"/>
                <a:ea typeface="Calibri" panose="020F0502020204030204" pitchFamily="34" charset="0"/>
                <a:cs typeface="Arial" panose="020B0604020202020204" pitchFamily="34" charset="0"/>
              </a:rPr>
              <a:t>La palabra auditoría proviene del latín </a:t>
            </a:r>
            <a:r>
              <a:rPr lang="es-EC" dirty="0" err="1">
                <a:latin typeface="Arial" panose="020B0604020202020204" pitchFamily="34" charset="0"/>
                <a:ea typeface="Calibri" panose="020F0502020204030204" pitchFamily="34" charset="0"/>
                <a:cs typeface="Arial" panose="020B0604020202020204" pitchFamily="34" charset="0"/>
              </a:rPr>
              <a:t>auditorius</a:t>
            </a:r>
            <a:r>
              <a:rPr lang="es-EC" dirty="0">
                <a:latin typeface="Arial" panose="020B0604020202020204" pitchFamily="34" charset="0"/>
                <a:ea typeface="Calibri" panose="020F0502020204030204" pitchFamily="34" charset="0"/>
                <a:cs typeface="Arial" panose="020B0604020202020204" pitchFamily="34" charset="0"/>
              </a:rPr>
              <a:t>, y de esta proviene la palabra auditor, que se refiere a todo aquel que tiene la virtud de oír. </a:t>
            </a:r>
            <a:r>
              <a:rPr lang="es-EC" dirty="0" smtClean="0">
                <a:latin typeface="Arial" panose="020B0604020202020204" pitchFamily="34" charset="0"/>
                <a:ea typeface="Calibri" panose="020F0502020204030204" pitchFamily="34" charset="0"/>
                <a:cs typeface="Arial" panose="020B0604020202020204" pitchFamily="34" charset="0"/>
              </a:rPr>
              <a:t>Las </a:t>
            </a:r>
            <a:r>
              <a:rPr lang="es-EC" dirty="0">
                <a:latin typeface="Arial" panose="020B0604020202020204" pitchFamily="34" charset="0"/>
                <a:ea typeface="Calibri" panose="020F0502020204030204" pitchFamily="34" charset="0"/>
                <a:cs typeface="Arial" panose="020B0604020202020204" pitchFamily="34" charset="0"/>
              </a:rPr>
              <a:t>fases de auditoría son:</a:t>
            </a:r>
            <a:endParaRPr lang="es-ES"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Rectángulo 4"/>
          <p:cNvSpPr/>
          <p:nvPr/>
        </p:nvSpPr>
        <p:spPr>
          <a:xfrm>
            <a:off x="1242646" y="2298951"/>
            <a:ext cx="10072468" cy="1338828"/>
          </a:xfrm>
          <a:prstGeom prst="rect">
            <a:avLst/>
          </a:prstGeom>
        </p:spPr>
        <p:txBody>
          <a:bodyPr wrap="square">
            <a:spAutoFit/>
          </a:bodyPr>
          <a:lstStyle/>
          <a:p>
            <a:pPr>
              <a:lnSpc>
                <a:spcPct val="150000"/>
              </a:lnSpc>
            </a:pPr>
            <a:r>
              <a:rPr lang="es-EC" b="1" dirty="0">
                <a:latin typeface="Arial" panose="020B0604020202020204" pitchFamily="34" charset="0"/>
                <a:ea typeface="Calibri" panose="020F0502020204030204" pitchFamily="34" charset="0"/>
                <a:cs typeface="Arial" panose="020B0604020202020204" pitchFamily="34" charset="0"/>
              </a:rPr>
              <a:t>Primera fase: </a:t>
            </a:r>
            <a:r>
              <a:rPr lang="es-EC" dirty="0">
                <a:latin typeface="Arial" panose="020B0604020202020204" pitchFamily="34" charset="0"/>
                <a:ea typeface="Calibri" panose="020F0502020204030204" pitchFamily="34" charset="0"/>
                <a:cs typeface="Arial" panose="020B0604020202020204" pitchFamily="34" charset="0"/>
              </a:rPr>
              <a:t>“A principios de la revolución industrial, no hay grandes transacciones, la misión del auditor era buscar si se había cometido fraude en ese negocio, estos negocios eran pequeños” (Nieto, 2004,  p.477)</a:t>
            </a:r>
            <a:endParaRPr lang="es-ES" dirty="0">
              <a:latin typeface="Arial" panose="020B0604020202020204" pitchFamily="34" charset="0"/>
              <a:cs typeface="Arial" panose="020B0604020202020204" pitchFamily="34" charset="0"/>
            </a:endParaRPr>
          </a:p>
        </p:txBody>
      </p:sp>
      <p:sp>
        <p:nvSpPr>
          <p:cNvPr id="6" name="Rectángulo 5"/>
          <p:cNvSpPr/>
          <p:nvPr/>
        </p:nvSpPr>
        <p:spPr>
          <a:xfrm>
            <a:off x="1195754" y="3637779"/>
            <a:ext cx="10340926" cy="2308324"/>
          </a:xfrm>
          <a:prstGeom prst="rect">
            <a:avLst/>
          </a:prstGeom>
        </p:spPr>
        <p:txBody>
          <a:bodyPr wrap="square">
            <a:spAutoFit/>
          </a:bodyPr>
          <a:lstStyle/>
          <a:p>
            <a:pPr algn="just">
              <a:lnSpc>
                <a:spcPct val="200000"/>
              </a:lnSpc>
              <a:spcAft>
                <a:spcPts val="0"/>
              </a:spcAft>
            </a:pPr>
            <a:r>
              <a:rPr lang="es-EC" b="1" dirty="0">
                <a:latin typeface="Arial" panose="020B0604020202020204" pitchFamily="34" charset="0"/>
                <a:ea typeface="Calibri" panose="020F0502020204030204" pitchFamily="34" charset="0"/>
                <a:cs typeface="Arial" panose="020B0604020202020204" pitchFamily="34" charset="0"/>
              </a:rPr>
              <a:t>Segunda fase: </a:t>
            </a:r>
            <a:r>
              <a:rPr lang="es-EC" dirty="0">
                <a:latin typeface="Arial" panose="020B0604020202020204" pitchFamily="34" charset="0"/>
                <a:ea typeface="Calibri" panose="020F0502020204030204" pitchFamily="34" charset="0"/>
                <a:cs typeface="Arial" panose="020B0604020202020204" pitchFamily="34" charset="0"/>
              </a:rPr>
              <a:t>Nieto (2004, p.477) afirma  la  siguiente:</a:t>
            </a:r>
            <a:endParaRPr lang="es-ES" dirty="0">
              <a:latin typeface="Arial" panose="020B0604020202020204" pitchFamily="34" charset="0"/>
              <a:ea typeface="Times New Roman" panose="02020603050405020304" pitchFamily="18" charset="0"/>
              <a:cs typeface="Arial" panose="020B0604020202020204" pitchFamily="34" charset="0"/>
            </a:endParaRPr>
          </a:p>
          <a:p>
            <a:pPr marL="449580" algn="just">
              <a:lnSpc>
                <a:spcPct val="150000"/>
              </a:lnSpc>
              <a:spcAft>
                <a:spcPts val="0"/>
              </a:spcAft>
            </a:pPr>
            <a:r>
              <a:rPr lang="es-EC" dirty="0">
                <a:latin typeface="Arial" panose="020B0604020202020204" pitchFamily="34" charset="0"/>
                <a:ea typeface="Calibri" panose="020F0502020204030204" pitchFamily="34" charset="0"/>
                <a:cs typeface="Arial" panose="020B0604020202020204" pitchFamily="34" charset="0"/>
              </a:rPr>
              <a:t>Las empresas son más grandes, se comienza a separar el capital y la propiedad del negocio, es decir, la Administración. El auditor sin dejar de hacer lo que realizaba en la primera fase, tiene una nueva actividad que es la de verificar, certificar, la información de esos administradores que le pasan a través de la cuenta de resultados, sea veraz.</a:t>
            </a:r>
            <a:endParaRPr lang="es-ES"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45089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41009" y="1167846"/>
            <a:ext cx="10424160" cy="1668405"/>
          </a:xfrm>
          <a:prstGeom prst="rect">
            <a:avLst/>
          </a:prstGeom>
        </p:spPr>
        <p:txBody>
          <a:bodyPr wrap="square">
            <a:spAutoFit/>
          </a:bodyPr>
          <a:lstStyle/>
          <a:p>
            <a:pPr algn="just">
              <a:lnSpc>
                <a:spcPct val="200000"/>
              </a:lnSpc>
              <a:spcAft>
                <a:spcPts val="0"/>
              </a:spcAft>
            </a:pPr>
            <a:r>
              <a:rPr lang="es-EC" b="1" dirty="0">
                <a:latin typeface="Arial" panose="020B0604020202020204" pitchFamily="34" charset="0"/>
                <a:ea typeface="Calibri" panose="020F0502020204030204" pitchFamily="34" charset="0"/>
                <a:cs typeface="Arial" panose="020B0604020202020204" pitchFamily="34" charset="0"/>
              </a:rPr>
              <a:t>Tercera fase: </a:t>
            </a:r>
            <a:r>
              <a:rPr lang="es-EC" dirty="0">
                <a:latin typeface="Arial" panose="020B0604020202020204" pitchFamily="34" charset="0"/>
                <a:ea typeface="Calibri" panose="020F0502020204030204" pitchFamily="34" charset="0"/>
                <a:cs typeface="Arial" panose="020B0604020202020204" pitchFamily="34" charset="0"/>
              </a:rPr>
              <a:t>La   aparición  de  nuevas tecnologías, ordenadores, etc. Las transacciones a lo largo del año son bastante voluminosas. Esto hace que el revisar el Auditor las cuentas, el sistema de control interno de la empresa tanto si funciona como si no. </a:t>
            </a:r>
            <a:endParaRPr lang="es-ES"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Rectángulo 4"/>
          <p:cNvSpPr/>
          <p:nvPr/>
        </p:nvSpPr>
        <p:spPr>
          <a:xfrm>
            <a:off x="1041009" y="3677252"/>
            <a:ext cx="10424160" cy="1200329"/>
          </a:xfrm>
          <a:prstGeom prst="rect">
            <a:avLst/>
          </a:prstGeom>
        </p:spPr>
        <p:txBody>
          <a:bodyPr wrap="square">
            <a:spAutoFit/>
          </a:bodyPr>
          <a:lstStyle/>
          <a:p>
            <a:pPr algn="just">
              <a:lnSpc>
                <a:spcPct val="200000"/>
              </a:lnSpc>
              <a:spcAft>
                <a:spcPts val="0"/>
              </a:spcAft>
            </a:pPr>
            <a:r>
              <a:rPr lang="es-EC" b="1" dirty="0">
                <a:latin typeface="Arial" panose="020B0604020202020204" pitchFamily="34" charset="0"/>
                <a:ea typeface="Calibri" panose="020F0502020204030204" pitchFamily="34" charset="0"/>
                <a:cs typeface="Arial" panose="020B0604020202020204" pitchFamily="34" charset="0"/>
              </a:rPr>
              <a:t>Cuarta fase: </a:t>
            </a:r>
            <a:r>
              <a:rPr lang="es-EC" dirty="0">
                <a:latin typeface="Arial" panose="020B0604020202020204" pitchFamily="34" charset="0"/>
                <a:ea typeface="Calibri" panose="020F0502020204030204" pitchFamily="34" charset="0"/>
                <a:cs typeface="Arial" panose="020B0604020202020204" pitchFamily="34" charset="0"/>
              </a:rPr>
              <a:t>“El auditor ha de indicar, aparte de lo anterior, un informe, pidiendo a la empresa si ésta está o no de acuerdo de cómo se ha realizado este informe”. (Nieto, 2004,  p.477).</a:t>
            </a:r>
            <a:endParaRPr lang="es-ES"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78960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5147" y="2644091"/>
            <a:ext cx="10515600" cy="1325563"/>
          </a:xfrm>
        </p:spPr>
        <p:txBody>
          <a:bodyPr>
            <a:noAutofit/>
          </a:bodyPr>
          <a:lstStyle/>
          <a:p>
            <a:pPr algn="ctr"/>
            <a:r>
              <a:rPr lang="es-EC" sz="5400" dirty="0">
                <a:latin typeface="Algerian" panose="04020705040A02060702" pitchFamily="82" charset="0"/>
              </a:rPr>
              <a:t>COMPARACIÓN DE LA AUDITORÍA FINANCIERA CON LA AUDITORÍA DE GESTIÓN</a:t>
            </a:r>
            <a:r>
              <a:rPr lang="es-ES" sz="5400" dirty="0">
                <a:latin typeface="Algerian" panose="04020705040A02060702" pitchFamily="82" charset="0"/>
              </a:rPr>
              <a:t/>
            </a:r>
            <a:br>
              <a:rPr lang="es-ES" sz="5400" dirty="0">
                <a:latin typeface="Algerian" panose="04020705040A02060702" pitchFamily="82" charset="0"/>
              </a:rPr>
            </a:br>
            <a:endParaRPr lang="es-ES" sz="5400" dirty="0">
              <a:latin typeface="Algerian" panose="04020705040A02060702" pitchFamily="82" charset="0"/>
            </a:endParaRPr>
          </a:p>
        </p:txBody>
      </p:sp>
    </p:spTree>
    <p:extLst>
      <p:ext uri="{BB962C8B-B14F-4D97-AF65-F5344CB8AC3E}">
        <p14:creationId xmlns:p14="http://schemas.microsoft.com/office/powerpoint/2010/main" val="1765445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907823057"/>
              </p:ext>
            </p:extLst>
          </p:nvPr>
        </p:nvGraphicFramePr>
        <p:xfrm>
          <a:off x="386365" y="682580"/>
          <a:ext cx="10985680" cy="5770783"/>
        </p:xfrm>
        <a:graphic>
          <a:graphicData uri="http://schemas.openxmlformats.org/drawingml/2006/table">
            <a:tbl>
              <a:tblPr firstRow="1" firstCol="1" bandRow="1">
                <a:tableStyleId>{5C22544A-7EE6-4342-B048-85BDC9FD1C3A}</a:tableStyleId>
              </a:tblPr>
              <a:tblGrid>
                <a:gridCol w="2884869"/>
                <a:gridCol w="3400022"/>
                <a:gridCol w="4700789"/>
              </a:tblGrid>
              <a:tr h="255717">
                <a:tc>
                  <a:txBody>
                    <a:bodyPr/>
                    <a:lstStyle/>
                    <a:p>
                      <a:pPr algn="ctr">
                        <a:lnSpc>
                          <a:spcPct val="200000"/>
                        </a:lnSpc>
                        <a:spcAft>
                          <a:spcPts val="0"/>
                        </a:spcAft>
                      </a:pPr>
                      <a:r>
                        <a:rPr lang="es-EC" sz="2000" dirty="0" smtClean="0">
                          <a:effectLst/>
                        </a:rPr>
                        <a:t>CARACTERÍSTICAS</a:t>
                      </a:r>
                      <a:endParaRPr lang="es-ES" sz="2000" dirty="0">
                        <a:effectLst/>
                        <a:latin typeface="Times New Roman" panose="02020603050405020304" pitchFamily="18" charset="0"/>
                        <a:ea typeface="Times New Roman" panose="02020603050405020304" pitchFamily="18" charset="0"/>
                      </a:endParaRPr>
                    </a:p>
                  </a:txBody>
                  <a:tcPr marL="38851" marR="38851" marT="0" marB="0"/>
                </a:tc>
                <a:tc>
                  <a:txBody>
                    <a:bodyPr/>
                    <a:lstStyle/>
                    <a:p>
                      <a:pPr algn="ctr">
                        <a:lnSpc>
                          <a:spcPct val="200000"/>
                        </a:lnSpc>
                        <a:spcAft>
                          <a:spcPts val="0"/>
                        </a:spcAft>
                      </a:pPr>
                      <a:r>
                        <a:rPr lang="es-EC" sz="2000" dirty="0" smtClean="0">
                          <a:effectLst/>
                        </a:rPr>
                        <a:t>AUDITORÍA FINANCIERA</a:t>
                      </a:r>
                      <a:endParaRPr lang="es-ES" sz="2000" dirty="0">
                        <a:effectLst/>
                        <a:latin typeface="Times New Roman" panose="02020603050405020304" pitchFamily="18" charset="0"/>
                        <a:ea typeface="Times New Roman" panose="02020603050405020304" pitchFamily="18" charset="0"/>
                      </a:endParaRPr>
                    </a:p>
                  </a:txBody>
                  <a:tcPr marL="38851" marR="38851" marT="0" marB="0"/>
                </a:tc>
                <a:tc>
                  <a:txBody>
                    <a:bodyPr/>
                    <a:lstStyle/>
                    <a:p>
                      <a:pPr algn="ctr">
                        <a:lnSpc>
                          <a:spcPct val="200000"/>
                        </a:lnSpc>
                        <a:spcAft>
                          <a:spcPts val="0"/>
                        </a:spcAft>
                      </a:pPr>
                      <a:r>
                        <a:rPr lang="es-EC" sz="2000" dirty="0" smtClean="0">
                          <a:effectLst/>
                        </a:rPr>
                        <a:t>AUDITORÍA DE GESTIÓN</a:t>
                      </a:r>
                      <a:endParaRPr lang="es-ES" sz="2000" dirty="0">
                        <a:effectLst/>
                        <a:latin typeface="Times New Roman" panose="02020603050405020304" pitchFamily="18" charset="0"/>
                        <a:ea typeface="Times New Roman" panose="02020603050405020304" pitchFamily="18" charset="0"/>
                      </a:endParaRPr>
                    </a:p>
                  </a:txBody>
                  <a:tcPr marL="38851" marR="38851" marT="0" marB="0"/>
                </a:tc>
              </a:tr>
              <a:tr h="1785871">
                <a:tc>
                  <a:txBody>
                    <a:bodyPr/>
                    <a:lstStyle/>
                    <a:p>
                      <a:pPr algn="ctr">
                        <a:lnSpc>
                          <a:spcPct val="200000"/>
                        </a:lnSpc>
                        <a:spcAft>
                          <a:spcPts val="0"/>
                        </a:spcAft>
                      </a:pPr>
                      <a:r>
                        <a:rPr lang="es-EC" sz="2000" dirty="0" smtClean="0">
                          <a:effectLst/>
                        </a:rPr>
                        <a:t>PROPÓSITO</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dirty="0">
                          <a:effectLst/>
                        </a:rPr>
                        <a:t>Formular y expresar una opinión de  veracidad  acerca  de  la  razonabilidad de los Estados Financieros</a:t>
                      </a:r>
                      <a:endParaRPr lang="es-ES" sz="1400" dirty="0">
                        <a:effectLst/>
                        <a:latin typeface="Times New Roman" panose="02020603050405020304" pitchFamily="18" charset="0"/>
                        <a:ea typeface="Times New Roman" panose="02020603050405020304" pitchFamily="18" charset="0"/>
                      </a:endParaRPr>
                    </a:p>
                  </a:txBody>
                  <a:tcPr marL="38851" marR="38851" marT="0" marB="0"/>
                </a:tc>
                <a:tc>
                  <a:txBody>
                    <a:bodyPr/>
                    <a:lstStyle/>
                    <a:p>
                      <a:pPr algn="just">
                        <a:lnSpc>
                          <a:spcPct val="200000"/>
                        </a:lnSpc>
                        <a:spcAft>
                          <a:spcPts val="0"/>
                        </a:spcAft>
                      </a:pPr>
                      <a:r>
                        <a:rPr lang="es-EC" sz="1400" dirty="0">
                          <a:effectLst/>
                        </a:rPr>
                        <a:t>Evaluar la eficiencia y  efectividad  de  la  manera  económica con la que se manejan los recursos de una empresa, un programa o actividad, el cumplimiento de los  requerimientos  y protección ambiental.</a:t>
                      </a:r>
                      <a:endParaRPr lang="es-ES" sz="1400" dirty="0">
                        <a:effectLst/>
                        <a:latin typeface="Times New Roman" panose="02020603050405020304" pitchFamily="18" charset="0"/>
                        <a:ea typeface="Times New Roman" panose="02020603050405020304" pitchFamily="18" charset="0"/>
                      </a:endParaRPr>
                    </a:p>
                  </a:txBody>
                  <a:tcPr marL="38851" marR="38851" marT="0" marB="0"/>
                </a:tc>
              </a:tr>
              <a:tr h="1241712">
                <a:tc>
                  <a:txBody>
                    <a:bodyPr/>
                    <a:lstStyle/>
                    <a:p>
                      <a:pPr algn="ctr">
                        <a:lnSpc>
                          <a:spcPct val="200000"/>
                        </a:lnSpc>
                        <a:spcAft>
                          <a:spcPts val="0"/>
                        </a:spcAft>
                      </a:pPr>
                      <a:r>
                        <a:rPr lang="es-EC" sz="2000" dirty="0" smtClean="0">
                          <a:effectLst/>
                        </a:rPr>
                        <a:t>ALCANCE</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dirty="0">
                          <a:effectLst/>
                        </a:rPr>
                        <a:t>Las operaciones Financieras</a:t>
                      </a:r>
                      <a:endParaRPr lang="es-ES" sz="1400" dirty="0">
                        <a:effectLst/>
                        <a:latin typeface="Times New Roman" panose="02020603050405020304" pitchFamily="18" charset="0"/>
                        <a:ea typeface="Times New Roman" panose="02020603050405020304" pitchFamily="18" charset="0"/>
                      </a:endParaRPr>
                    </a:p>
                  </a:txBody>
                  <a:tcPr marL="38851" marR="38851" marT="0" marB="0"/>
                </a:tc>
                <a:tc>
                  <a:txBody>
                    <a:bodyPr/>
                    <a:lstStyle/>
                    <a:p>
                      <a:pPr algn="just">
                        <a:lnSpc>
                          <a:spcPct val="200000"/>
                        </a:lnSpc>
                        <a:spcAft>
                          <a:spcPts val="0"/>
                        </a:spcAft>
                      </a:pPr>
                      <a:r>
                        <a:rPr lang="es-EC" sz="1400" dirty="0">
                          <a:effectLst/>
                        </a:rPr>
                        <a:t>Puede alcanzar un sector de la economía, todas las operaciones de la entidad, inclusive, las financieras o cualquier operación.</a:t>
                      </a:r>
                      <a:endParaRPr lang="es-ES" sz="1400" dirty="0">
                        <a:effectLst/>
                        <a:latin typeface="Times New Roman" panose="02020603050405020304" pitchFamily="18" charset="0"/>
                        <a:ea typeface="Times New Roman" panose="02020603050405020304" pitchFamily="18" charset="0"/>
                      </a:endParaRPr>
                    </a:p>
                  </a:txBody>
                  <a:tcPr marL="38851" marR="38851" marT="0" marB="0"/>
                </a:tc>
              </a:tr>
              <a:tr h="1241712">
                <a:tc>
                  <a:txBody>
                    <a:bodyPr/>
                    <a:lstStyle/>
                    <a:p>
                      <a:pPr algn="ctr">
                        <a:lnSpc>
                          <a:spcPct val="200000"/>
                        </a:lnSpc>
                        <a:spcAft>
                          <a:spcPts val="0"/>
                        </a:spcAft>
                      </a:pPr>
                      <a:r>
                        <a:rPr lang="es-EC" sz="2000" dirty="0" smtClean="0">
                          <a:effectLst/>
                        </a:rPr>
                        <a:t>ORIENTACIÓN</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dirty="0">
                          <a:effectLst/>
                        </a:rPr>
                        <a:t>Hacia la situación financiera y resultado de operaciones de la empresa desde el punto de vista económico  financiero respectivo.</a:t>
                      </a:r>
                      <a:endParaRPr lang="es-ES" sz="1400" dirty="0">
                        <a:effectLst/>
                        <a:latin typeface="Times New Roman" panose="02020603050405020304" pitchFamily="18" charset="0"/>
                        <a:ea typeface="Times New Roman" panose="02020603050405020304" pitchFamily="18" charset="0"/>
                      </a:endParaRPr>
                    </a:p>
                  </a:txBody>
                  <a:tcPr marL="38851" marR="38851" marT="0" marB="0"/>
                </a:tc>
                <a:tc>
                  <a:txBody>
                    <a:bodyPr/>
                    <a:lstStyle/>
                    <a:p>
                      <a:pPr algn="just">
                        <a:lnSpc>
                          <a:spcPct val="200000"/>
                        </a:lnSpc>
                        <a:spcAft>
                          <a:spcPts val="0"/>
                        </a:spcAft>
                      </a:pPr>
                      <a:r>
                        <a:rPr lang="es-EC" sz="1400" dirty="0">
                          <a:effectLst/>
                        </a:rPr>
                        <a:t>Hacia las operaciones de la empresa  en el presente con una perspectiva hacia el futuro y retrospectiva al pasado cercano.</a:t>
                      </a:r>
                      <a:endParaRPr lang="es-ES" sz="1400" dirty="0">
                        <a:effectLst/>
                        <a:latin typeface="Times New Roman" panose="02020603050405020304" pitchFamily="18" charset="0"/>
                        <a:ea typeface="Times New Roman" panose="02020603050405020304" pitchFamily="18" charset="0"/>
                      </a:endParaRPr>
                    </a:p>
                  </a:txBody>
                  <a:tcPr marL="38851" marR="38851" marT="0" marB="0"/>
                </a:tc>
              </a:tr>
              <a:tr h="496685">
                <a:tc>
                  <a:txBody>
                    <a:bodyPr/>
                    <a:lstStyle/>
                    <a:p>
                      <a:pPr algn="ctr">
                        <a:lnSpc>
                          <a:spcPct val="200000"/>
                        </a:lnSpc>
                        <a:spcAft>
                          <a:spcPts val="0"/>
                        </a:spcAft>
                      </a:pPr>
                      <a:r>
                        <a:rPr lang="es-EC" sz="2000" dirty="0" smtClean="0">
                          <a:effectLst/>
                        </a:rPr>
                        <a:t>MÉTODO</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dirty="0">
                          <a:effectLst/>
                        </a:rPr>
                        <a:t>Las normas de auditoría generalmente aceptadas</a:t>
                      </a:r>
                      <a:endParaRPr lang="es-ES" sz="1400" dirty="0">
                        <a:effectLst/>
                        <a:latin typeface="Times New Roman" panose="02020603050405020304" pitchFamily="18" charset="0"/>
                        <a:ea typeface="Times New Roman" panose="02020603050405020304" pitchFamily="18" charset="0"/>
                      </a:endParaRPr>
                    </a:p>
                  </a:txBody>
                  <a:tcPr marL="38851" marR="38851" marT="0" marB="0"/>
                </a:tc>
                <a:tc>
                  <a:txBody>
                    <a:bodyPr/>
                    <a:lstStyle/>
                    <a:p>
                      <a:pPr algn="just">
                        <a:lnSpc>
                          <a:spcPct val="200000"/>
                        </a:lnSpc>
                        <a:spcAft>
                          <a:spcPts val="0"/>
                        </a:spcAft>
                      </a:pPr>
                      <a:r>
                        <a:rPr lang="es-EC" sz="1400" dirty="0">
                          <a:effectLst/>
                        </a:rPr>
                        <a:t>No existen normas generalmente aceptadas</a:t>
                      </a:r>
                      <a:endParaRPr lang="es-ES" sz="1400" dirty="0">
                        <a:effectLst/>
                        <a:latin typeface="Times New Roman" panose="02020603050405020304" pitchFamily="18" charset="0"/>
                        <a:ea typeface="Times New Roman" panose="02020603050405020304" pitchFamily="18" charset="0"/>
                      </a:endParaRPr>
                    </a:p>
                  </a:txBody>
                  <a:tcPr marL="38851" marR="38851" marT="0" marB="0"/>
                </a:tc>
              </a:tr>
            </a:tbl>
          </a:graphicData>
        </a:graphic>
      </p:graphicFrame>
    </p:spTree>
    <p:extLst>
      <p:ext uri="{BB962C8B-B14F-4D97-AF65-F5344CB8AC3E}">
        <p14:creationId xmlns:p14="http://schemas.microsoft.com/office/powerpoint/2010/main" val="1570591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857207817"/>
              </p:ext>
            </p:extLst>
          </p:nvPr>
        </p:nvGraphicFramePr>
        <p:xfrm>
          <a:off x="785611" y="669702"/>
          <a:ext cx="10483403" cy="5971969"/>
        </p:xfrm>
        <a:graphic>
          <a:graphicData uri="http://schemas.openxmlformats.org/drawingml/2006/table">
            <a:tbl>
              <a:tblPr firstRow="1" firstCol="1" bandRow="1">
                <a:tableStyleId>{5C22544A-7EE6-4342-B048-85BDC9FD1C3A}</a:tableStyleId>
              </a:tblPr>
              <a:tblGrid>
                <a:gridCol w="3106193"/>
                <a:gridCol w="3882353"/>
                <a:gridCol w="3494857"/>
              </a:tblGrid>
              <a:tr h="1749941">
                <a:tc>
                  <a:txBody>
                    <a:bodyPr/>
                    <a:lstStyle/>
                    <a:p>
                      <a:pPr algn="ctr">
                        <a:lnSpc>
                          <a:spcPct val="200000"/>
                        </a:lnSpc>
                        <a:spcAft>
                          <a:spcPts val="0"/>
                        </a:spcAft>
                      </a:pPr>
                      <a:r>
                        <a:rPr lang="es-EC" sz="2000" dirty="0">
                          <a:effectLst/>
                        </a:rPr>
                        <a:t>Técnica</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b="0" dirty="0">
                          <a:solidFill>
                            <a:schemeClr val="tx1"/>
                          </a:solidFill>
                          <a:effectLst/>
                          <a:latin typeface="Arial" panose="020B0604020202020204" pitchFamily="34" charset="0"/>
                          <a:cs typeface="Arial" panose="020B0604020202020204" pitchFamily="34" charset="0"/>
                        </a:rPr>
                        <a:t>Las técnicas de auditoría establecidas dentro  de las  Normas respectivas y sus lineamientos  respectivos para  la  realización de  Auditorías Financieras.</a:t>
                      </a:r>
                      <a:endParaRPr lang="es-E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solidFill>
                      <a:schemeClr val="bg1">
                        <a:lumMod val="85000"/>
                      </a:schemeClr>
                    </a:solidFill>
                  </a:tcPr>
                </a:tc>
                <a:tc>
                  <a:txBody>
                    <a:bodyPr/>
                    <a:lstStyle/>
                    <a:p>
                      <a:pPr algn="just">
                        <a:lnSpc>
                          <a:spcPct val="200000"/>
                        </a:lnSpc>
                        <a:spcAft>
                          <a:spcPts val="0"/>
                        </a:spcAft>
                      </a:pPr>
                      <a:r>
                        <a:rPr lang="es-EC" sz="1400" b="0" dirty="0">
                          <a:solidFill>
                            <a:schemeClr val="tx1"/>
                          </a:solidFill>
                          <a:effectLst/>
                          <a:latin typeface="Arial" panose="020B0604020202020204" pitchFamily="34" charset="0"/>
                          <a:cs typeface="Arial" panose="020B0604020202020204" pitchFamily="34" charset="0"/>
                        </a:rPr>
                        <a:t>Las técnicas de auditoría establecidas por las  Normas respectivas  y  todos los  demás  lineamientos respectivos .</a:t>
                      </a:r>
                      <a:endParaRPr lang="es-E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solidFill>
                      <a:schemeClr val="bg1">
                        <a:lumMod val="85000"/>
                      </a:schemeClr>
                    </a:solidFill>
                  </a:tcPr>
                </a:tc>
              </a:tr>
              <a:tr h="1295900">
                <a:tc>
                  <a:txBody>
                    <a:bodyPr/>
                    <a:lstStyle/>
                    <a:p>
                      <a:pPr algn="ctr">
                        <a:lnSpc>
                          <a:spcPct val="200000"/>
                        </a:lnSpc>
                        <a:spcAft>
                          <a:spcPts val="0"/>
                        </a:spcAft>
                      </a:pPr>
                      <a:r>
                        <a:rPr lang="es-EC" sz="2000" dirty="0">
                          <a:effectLst/>
                        </a:rPr>
                        <a:t>Interés</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dirty="0">
                          <a:solidFill>
                            <a:schemeClr val="tx1"/>
                          </a:solidFill>
                          <a:effectLst/>
                          <a:latin typeface="Arial" panose="020B0604020202020204" pitchFamily="34" charset="0"/>
                          <a:cs typeface="Arial" panose="020B0604020202020204" pitchFamily="34" charset="0"/>
                        </a:rPr>
                        <a:t>Los accionistas, el directorio, los funcionarios financieros, los organismos prestatarios, potenciales inversionistas.</a:t>
                      </a:r>
                      <a:endParaRPr lang="es-E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200000"/>
                        </a:lnSpc>
                        <a:spcAft>
                          <a:spcPts val="0"/>
                        </a:spcAft>
                      </a:pPr>
                      <a:r>
                        <a:rPr lang="es-EC" sz="1400" dirty="0">
                          <a:solidFill>
                            <a:schemeClr val="tx1"/>
                          </a:solidFill>
                          <a:effectLst/>
                          <a:latin typeface="Arial" panose="020B0604020202020204" pitchFamily="34" charset="0"/>
                          <a:cs typeface="Arial" panose="020B0604020202020204" pitchFamily="34" charset="0"/>
                        </a:rPr>
                        <a:t>La gerencia, el directorio, los accionistas</a:t>
                      </a:r>
                      <a:endParaRPr lang="es-E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1036368">
                <a:tc>
                  <a:txBody>
                    <a:bodyPr/>
                    <a:lstStyle/>
                    <a:p>
                      <a:pPr algn="ctr">
                        <a:lnSpc>
                          <a:spcPct val="200000"/>
                        </a:lnSpc>
                        <a:spcAft>
                          <a:spcPts val="0"/>
                        </a:spcAft>
                      </a:pPr>
                      <a:r>
                        <a:rPr lang="es-EC" sz="2000" dirty="0">
                          <a:effectLst/>
                        </a:rPr>
                        <a:t>Enfoque</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a:solidFill>
                            <a:schemeClr val="tx1"/>
                          </a:solidFill>
                          <a:effectLst/>
                          <a:latin typeface="Arial" panose="020B0604020202020204" pitchFamily="34" charset="0"/>
                          <a:cs typeface="Arial" panose="020B0604020202020204" pitchFamily="34" charset="0"/>
                        </a:rPr>
                        <a:t>Determina de manera  veraz la razonabilidad de los estados financieros</a:t>
                      </a:r>
                      <a:endParaRPr lang="es-ES"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200000"/>
                        </a:lnSpc>
                        <a:spcAft>
                          <a:spcPts val="0"/>
                        </a:spcAft>
                      </a:pPr>
                      <a:r>
                        <a:rPr lang="es-EC" sz="1400" dirty="0">
                          <a:solidFill>
                            <a:schemeClr val="tx1"/>
                          </a:solidFill>
                          <a:effectLst/>
                          <a:latin typeface="Arial" panose="020B0604020202020204" pitchFamily="34" charset="0"/>
                          <a:cs typeface="Arial" panose="020B0604020202020204" pitchFamily="34" charset="0"/>
                        </a:rPr>
                        <a:t>Tiende a obtener mejores resultados, con eficiencia, economía, ética y protección ambiental.</a:t>
                      </a:r>
                      <a:endParaRPr lang="es-E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518184">
                <a:tc>
                  <a:txBody>
                    <a:bodyPr/>
                    <a:lstStyle/>
                    <a:p>
                      <a:pPr algn="ctr">
                        <a:lnSpc>
                          <a:spcPct val="200000"/>
                        </a:lnSpc>
                        <a:spcAft>
                          <a:spcPts val="0"/>
                        </a:spcAft>
                      </a:pPr>
                      <a:r>
                        <a:rPr lang="es-EC" sz="2000" dirty="0">
                          <a:effectLst/>
                        </a:rPr>
                        <a:t>Encargado</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a:solidFill>
                            <a:schemeClr val="tx1"/>
                          </a:solidFill>
                          <a:effectLst/>
                          <a:latin typeface="Arial" panose="020B0604020202020204" pitchFamily="34" charset="0"/>
                          <a:cs typeface="Arial" panose="020B0604020202020204" pitchFamily="34" charset="0"/>
                        </a:rPr>
                        <a:t>Auditores Contadores Públicos.</a:t>
                      </a:r>
                      <a:endParaRPr lang="es-ES"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200000"/>
                        </a:lnSpc>
                        <a:spcAft>
                          <a:spcPts val="0"/>
                        </a:spcAft>
                      </a:pPr>
                      <a:r>
                        <a:rPr lang="es-EC" sz="1400" dirty="0">
                          <a:solidFill>
                            <a:schemeClr val="tx1"/>
                          </a:solidFill>
                          <a:effectLst/>
                          <a:latin typeface="Arial" panose="020B0604020202020204" pitchFamily="34" charset="0"/>
                          <a:cs typeface="Arial" panose="020B0604020202020204" pitchFamily="34" charset="0"/>
                        </a:rPr>
                        <a:t>Auditores Contadores Públicos.</a:t>
                      </a:r>
                      <a:endParaRPr lang="es-E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1036368">
                <a:tc>
                  <a:txBody>
                    <a:bodyPr/>
                    <a:lstStyle/>
                    <a:p>
                      <a:pPr algn="ctr">
                        <a:lnSpc>
                          <a:spcPct val="200000"/>
                        </a:lnSpc>
                        <a:spcAft>
                          <a:spcPts val="0"/>
                        </a:spcAft>
                      </a:pPr>
                      <a:r>
                        <a:rPr lang="es-EC" sz="2000" dirty="0">
                          <a:effectLst/>
                        </a:rPr>
                        <a:t>Personal de Apoyo</a:t>
                      </a:r>
                      <a:endParaRPr lang="es-ES" sz="2000" dirty="0">
                        <a:effectLst/>
                        <a:latin typeface="Times New Roman" panose="02020603050405020304" pitchFamily="18" charset="0"/>
                        <a:ea typeface="Times New Roman" panose="02020603050405020304" pitchFamily="18" charset="0"/>
                      </a:endParaRPr>
                    </a:p>
                  </a:txBody>
                  <a:tcPr marL="38851" marR="38851" marT="0" marB="0" anchor="ctr"/>
                </a:tc>
                <a:tc>
                  <a:txBody>
                    <a:bodyPr/>
                    <a:lstStyle/>
                    <a:p>
                      <a:pPr algn="just">
                        <a:lnSpc>
                          <a:spcPct val="200000"/>
                        </a:lnSpc>
                        <a:spcAft>
                          <a:spcPts val="0"/>
                        </a:spcAft>
                      </a:pPr>
                      <a:r>
                        <a:rPr lang="es-EC" sz="1400">
                          <a:solidFill>
                            <a:schemeClr val="tx1"/>
                          </a:solidFill>
                          <a:effectLst/>
                          <a:latin typeface="Arial" panose="020B0604020202020204" pitchFamily="34" charset="0"/>
                          <a:cs typeface="Arial" panose="020B0604020202020204" pitchFamily="34" charset="0"/>
                        </a:rPr>
                        <a:t>Personal de auditoría en varias etapas de entrenamiento practico y formal</a:t>
                      </a:r>
                      <a:endParaRPr lang="es-ES"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200000"/>
                        </a:lnSpc>
                        <a:spcAft>
                          <a:spcPts val="0"/>
                        </a:spcAft>
                      </a:pPr>
                      <a:r>
                        <a:rPr lang="es-EC" sz="1400" dirty="0">
                          <a:solidFill>
                            <a:schemeClr val="tx1"/>
                          </a:solidFill>
                          <a:effectLst/>
                          <a:latin typeface="Arial" panose="020B0604020202020204" pitchFamily="34" charset="0"/>
                          <a:cs typeface="Arial" panose="020B0604020202020204" pitchFamily="34" charset="0"/>
                        </a:rPr>
                        <a:t>Personal de auditoría en varias etapas de entrenamiento practico y formal</a:t>
                      </a:r>
                      <a:endParaRPr lang="es-E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bl>
          </a:graphicData>
        </a:graphic>
      </p:graphicFrame>
    </p:spTree>
    <p:extLst>
      <p:ext uri="{BB962C8B-B14F-4D97-AF65-F5344CB8AC3E}">
        <p14:creationId xmlns:p14="http://schemas.microsoft.com/office/powerpoint/2010/main" val="196791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262097735"/>
              </p:ext>
            </p:extLst>
          </p:nvPr>
        </p:nvGraphicFramePr>
        <p:xfrm>
          <a:off x="956603" y="689317"/>
          <a:ext cx="10424161" cy="4721457"/>
        </p:xfrm>
        <a:graphic>
          <a:graphicData uri="http://schemas.openxmlformats.org/drawingml/2006/table">
            <a:tbl>
              <a:tblPr firstRow="1" firstCol="1" bandRow="1">
                <a:tableStyleId>{5C22544A-7EE6-4342-B048-85BDC9FD1C3A}</a:tableStyleId>
              </a:tblPr>
              <a:tblGrid>
                <a:gridCol w="3473947"/>
                <a:gridCol w="3475107"/>
                <a:gridCol w="3475107"/>
              </a:tblGrid>
              <a:tr h="1380661">
                <a:tc>
                  <a:txBody>
                    <a:bodyPr/>
                    <a:lstStyle/>
                    <a:p>
                      <a:pPr algn="ctr">
                        <a:lnSpc>
                          <a:spcPct val="200000"/>
                        </a:lnSpc>
                        <a:spcAft>
                          <a:spcPts val="0"/>
                        </a:spcAft>
                      </a:pPr>
                      <a:r>
                        <a:rPr lang="es-EC" sz="2000" dirty="0" smtClean="0">
                          <a:effectLst/>
                        </a:rPr>
                        <a:t>Informe de auditoría</a:t>
                      </a:r>
                      <a:endParaRPr lang="es-ES" sz="2000" dirty="0">
                        <a:effectLst/>
                        <a:latin typeface="Times New Roman" panose="02020603050405020304" pitchFamily="18" charset="0"/>
                        <a:ea typeface="Times New Roman" panose="02020603050405020304" pitchFamily="18" charset="0"/>
                      </a:endParaRPr>
                    </a:p>
                  </a:txBody>
                  <a:tcPr marL="50992" marR="50992" marT="0" marB="0" anchor="ctr"/>
                </a:tc>
                <a:tc>
                  <a:txBody>
                    <a:bodyPr/>
                    <a:lstStyle/>
                    <a:p>
                      <a:pPr algn="just">
                        <a:lnSpc>
                          <a:spcPct val="200000"/>
                        </a:lnSpc>
                        <a:spcAft>
                          <a:spcPts val="0"/>
                        </a:spcAft>
                      </a:pPr>
                      <a:r>
                        <a:rPr lang="es-EC" sz="1400" b="0" dirty="0">
                          <a:solidFill>
                            <a:schemeClr val="tx1"/>
                          </a:solidFill>
                          <a:effectLst/>
                        </a:rPr>
                        <a:t>Contiene el análisis  e   informe  final  del dictamen del auditor y los estados financieros</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solidFill>
                      <a:schemeClr val="accent1">
                        <a:lumMod val="20000"/>
                        <a:lumOff val="80000"/>
                      </a:schemeClr>
                    </a:solidFill>
                  </a:tcPr>
                </a:tc>
                <a:tc>
                  <a:txBody>
                    <a:bodyPr/>
                    <a:lstStyle/>
                    <a:p>
                      <a:pPr algn="just">
                        <a:lnSpc>
                          <a:spcPct val="200000"/>
                        </a:lnSpc>
                        <a:spcAft>
                          <a:spcPts val="0"/>
                        </a:spcAft>
                      </a:pPr>
                      <a:r>
                        <a:rPr lang="es-EC" sz="1400" b="0" dirty="0">
                          <a:solidFill>
                            <a:schemeClr val="tx1"/>
                          </a:solidFill>
                          <a:effectLst/>
                        </a:rPr>
                        <a:t>Puede o no expresar los estados financieros, su contenido está relacionado con cualquier aspecto negativo de la entidad</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solidFill>
                      <a:schemeClr val="accent1">
                        <a:lumMod val="20000"/>
                        <a:lumOff val="80000"/>
                      </a:schemeClr>
                    </a:solidFill>
                  </a:tcPr>
                </a:tc>
              </a:tr>
              <a:tr h="1074403">
                <a:tc>
                  <a:txBody>
                    <a:bodyPr/>
                    <a:lstStyle/>
                    <a:p>
                      <a:pPr algn="ctr">
                        <a:lnSpc>
                          <a:spcPct val="200000"/>
                        </a:lnSpc>
                        <a:spcAft>
                          <a:spcPts val="0"/>
                        </a:spcAft>
                      </a:pPr>
                      <a:r>
                        <a:rPr lang="es-EC" sz="2000" dirty="0" smtClean="0">
                          <a:effectLst/>
                        </a:rPr>
                        <a:t>Conclusiones del auditor</a:t>
                      </a:r>
                      <a:endParaRPr lang="es-ES" sz="2000" dirty="0">
                        <a:effectLst/>
                        <a:latin typeface="Times New Roman" panose="02020603050405020304" pitchFamily="18" charset="0"/>
                        <a:ea typeface="Times New Roman" panose="02020603050405020304" pitchFamily="18" charset="0"/>
                      </a:endParaRPr>
                    </a:p>
                  </a:txBody>
                  <a:tcPr marL="50992" marR="50992" marT="0" marB="0" anchor="ctr"/>
                </a:tc>
                <a:tc>
                  <a:txBody>
                    <a:bodyPr/>
                    <a:lstStyle/>
                    <a:p>
                      <a:pPr algn="just">
                        <a:lnSpc>
                          <a:spcPct val="200000"/>
                        </a:lnSpc>
                        <a:spcAft>
                          <a:spcPts val="0"/>
                        </a:spcAft>
                      </a:pPr>
                      <a:r>
                        <a:rPr lang="es-EC" sz="1400" b="0" dirty="0">
                          <a:solidFill>
                            <a:schemeClr val="tx1"/>
                          </a:solidFill>
                          <a:effectLst/>
                        </a:rPr>
                        <a:t>Indicen sobre asuntos financieros, el dictamen es la conclusión final.</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tc>
                <a:tc>
                  <a:txBody>
                    <a:bodyPr/>
                    <a:lstStyle/>
                    <a:p>
                      <a:pPr algn="just">
                        <a:lnSpc>
                          <a:spcPct val="200000"/>
                        </a:lnSpc>
                        <a:spcAft>
                          <a:spcPts val="0"/>
                        </a:spcAft>
                      </a:pPr>
                      <a:r>
                        <a:rPr lang="es-EC" sz="1400" b="0" dirty="0">
                          <a:solidFill>
                            <a:schemeClr val="tx1"/>
                          </a:solidFill>
                          <a:effectLst/>
                        </a:rPr>
                        <a:t>Inciden sobre cualquier aspecto de la administración y operación de la entidad</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tc>
              </a:tr>
              <a:tr h="1656793">
                <a:tc>
                  <a:txBody>
                    <a:bodyPr/>
                    <a:lstStyle/>
                    <a:p>
                      <a:pPr algn="ctr">
                        <a:lnSpc>
                          <a:spcPct val="200000"/>
                        </a:lnSpc>
                        <a:spcAft>
                          <a:spcPts val="0"/>
                        </a:spcAft>
                      </a:pPr>
                      <a:r>
                        <a:rPr lang="es-EC" sz="2000" dirty="0" smtClean="0">
                          <a:effectLst/>
                        </a:rPr>
                        <a:t>Recomendaciones del auditor</a:t>
                      </a:r>
                      <a:endParaRPr lang="es-ES" sz="2000" dirty="0">
                        <a:effectLst/>
                        <a:latin typeface="Times New Roman" panose="02020603050405020304" pitchFamily="18" charset="0"/>
                        <a:ea typeface="Times New Roman" panose="02020603050405020304" pitchFamily="18" charset="0"/>
                      </a:endParaRPr>
                    </a:p>
                  </a:txBody>
                  <a:tcPr marL="50992" marR="50992" marT="0" marB="0" anchor="ctr"/>
                </a:tc>
                <a:tc>
                  <a:txBody>
                    <a:bodyPr/>
                    <a:lstStyle/>
                    <a:p>
                      <a:pPr algn="just">
                        <a:lnSpc>
                          <a:spcPct val="200000"/>
                        </a:lnSpc>
                        <a:spcAft>
                          <a:spcPts val="0"/>
                        </a:spcAft>
                      </a:pPr>
                      <a:r>
                        <a:rPr lang="es-EC" sz="1400" b="0" dirty="0">
                          <a:solidFill>
                            <a:schemeClr val="tx1"/>
                          </a:solidFill>
                          <a:effectLst/>
                        </a:rPr>
                        <a:t>Se refieren a mejoras en el sistema financiero, sistema de control no financiero, presentado en los estados financieros.</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tc>
                <a:tc>
                  <a:txBody>
                    <a:bodyPr/>
                    <a:lstStyle/>
                    <a:p>
                      <a:pPr algn="just">
                        <a:lnSpc>
                          <a:spcPct val="200000"/>
                        </a:lnSpc>
                        <a:spcAft>
                          <a:spcPts val="0"/>
                        </a:spcAft>
                      </a:pPr>
                      <a:r>
                        <a:rPr lang="es-EC" sz="1400" b="0" dirty="0">
                          <a:solidFill>
                            <a:schemeClr val="tx1"/>
                          </a:solidFill>
                          <a:effectLst/>
                        </a:rPr>
                        <a:t>Se refieren a mejoras en los aspectos de todos los sistemas de control interno gerencial y cualquier aspecto de la administración.</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tc>
              </a:tr>
              <a:tr h="552264">
                <a:tc>
                  <a:txBody>
                    <a:bodyPr/>
                    <a:lstStyle/>
                    <a:p>
                      <a:pPr algn="ctr">
                        <a:lnSpc>
                          <a:spcPct val="200000"/>
                        </a:lnSpc>
                        <a:spcAft>
                          <a:spcPts val="0"/>
                        </a:spcAft>
                      </a:pPr>
                      <a:r>
                        <a:rPr lang="es-EC" sz="2000" dirty="0" smtClean="0">
                          <a:effectLst/>
                        </a:rPr>
                        <a:t>Frecuencia</a:t>
                      </a:r>
                      <a:endParaRPr lang="es-ES" sz="2000" dirty="0">
                        <a:effectLst/>
                        <a:latin typeface="Times New Roman" panose="02020603050405020304" pitchFamily="18" charset="0"/>
                        <a:ea typeface="Times New Roman" panose="02020603050405020304" pitchFamily="18" charset="0"/>
                      </a:endParaRPr>
                    </a:p>
                  </a:txBody>
                  <a:tcPr marL="50992" marR="50992" marT="0" marB="0" anchor="ctr"/>
                </a:tc>
                <a:tc>
                  <a:txBody>
                    <a:bodyPr/>
                    <a:lstStyle/>
                    <a:p>
                      <a:pPr algn="just">
                        <a:lnSpc>
                          <a:spcPct val="200000"/>
                        </a:lnSpc>
                        <a:spcAft>
                          <a:spcPts val="0"/>
                        </a:spcAft>
                      </a:pPr>
                      <a:r>
                        <a:rPr lang="es-EC" sz="1400" b="0">
                          <a:solidFill>
                            <a:schemeClr val="tx1"/>
                          </a:solidFill>
                          <a:effectLst/>
                        </a:rPr>
                        <a:t>Regularmente  de manera  anual.</a:t>
                      </a:r>
                      <a:endParaRPr lang="es-ES" sz="1400" b="0">
                        <a:solidFill>
                          <a:schemeClr val="tx1"/>
                        </a:solidFill>
                        <a:effectLst/>
                        <a:latin typeface="Times New Roman" panose="02020603050405020304" pitchFamily="18" charset="0"/>
                        <a:ea typeface="Times New Roman" panose="02020603050405020304" pitchFamily="18" charset="0"/>
                      </a:endParaRPr>
                    </a:p>
                  </a:txBody>
                  <a:tcPr marL="50992" marR="50992" marT="0" marB="0"/>
                </a:tc>
                <a:tc>
                  <a:txBody>
                    <a:bodyPr/>
                    <a:lstStyle/>
                    <a:p>
                      <a:pPr algn="just">
                        <a:lnSpc>
                          <a:spcPct val="200000"/>
                        </a:lnSpc>
                        <a:spcAft>
                          <a:spcPts val="0"/>
                        </a:spcAft>
                      </a:pPr>
                      <a:r>
                        <a:rPr lang="es-EC" sz="1400" b="0" dirty="0">
                          <a:solidFill>
                            <a:schemeClr val="tx1"/>
                          </a:solidFill>
                          <a:effectLst/>
                        </a:rPr>
                        <a:t>Cuando se considere necesario.</a:t>
                      </a:r>
                      <a:endParaRPr lang="es-ES" sz="1400" b="0" dirty="0">
                        <a:solidFill>
                          <a:schemeClr val="tx1"/>
                        </a:solidFill>
                        <a:effectLst/>
                        <a:latin typeface="Times New Roman" panose="02020603050405020304" pitchFamily="18" charset="0"/>
                        <a:ea typeface="Times New Roman" panose="02020603050405020304" pitchFamily="18" charset="0"/>
                      </a:endParaRPr>
                    </a:p>
                  </a:txBody>
                  <a:tcPr marL="50992" marR="50992" marT="0" marB="0"/>
                </a:tc>
              </a:tr>
            </a:tbl>
          </a:graphicData>
        </a:graphic>
      </p:graphicFrame>
      <p:sp>
        <p:nvSpPr>
          <p:cNvPr id="5" name="Rectangle 1"/>
          <p:cNvSpPr>
            <a:spLocks noChangeArrowheads="1"/>
          </p:cNvSpPr>
          <p:nvPr/>
        </p:nvSpPr>
        <p:spPr bwMode="auto">
          <a:xfrm>
            <a:off x="3115297" y="57159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Fuente: </a:t>
            </a:r>
            <a:r>
              <a:rPr kumimoji="0" lang="es-EC"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Maldonado, Milton. Auditoría de Gestión</a:t>
            </a:r>
            <a:endParaRPr kumimoji="0" lang="es-EC"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965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837126" y="1812061"/>
            <a:ext cx="10367494" cy="4247317"/>
          </a:xfrm>
          <a:prstGeom prst="rect">
            <a:avLst/>
          </a:prstGeom>
        </p:spPr>
        <p:txBody>
          <a:bodyPr wrap="square">
            <a:spAutoFit/>
          </a:bodyPr>
          <a:lstStyle/>
          <a:p>
            <a:pPr marL="285750" indent="-285750" algn="just">
              <a:lnSpc>
                <a:spcPct val="150000"/>
              </a:lnSpc>
              <a:spcAft>
                <a:spcPts val="0"/>
              </a:spcAft>
              <a:buFont typeface="Arial" panose="020B0604020202020204" pitchFamily="34" charset="0"/>
              <a:buChar char="•"/>
            </a:pPr>
            <a:r>
              <a:rPr lang="es-ES_tradnl" b="1" dirty="0" smtClean="0">
                <a:effectLst/>
                <a:latin typeface="Times New Roman" panose="02020603050405020304" pitchFamily="18" charset="0"/>
                <a:ea typeface="Times New Roman" panose="02020603050405020304" pitchFamily="18" charset="0"/>
              </a:rPr>
              <a:t>Capítulo I.- </a:t>
            </a:r>
            <a:r>
              <a:rPr lang="es-ES_tradnl" dirty="0" smtClean="0">
                <a:latin typeface="Times New Roman" panose="02020603050405020304" pitchFamily="18" charset="0"/>
                <a:ea typeface="Times New Roman" panose="02020603050405020304" pitchFamily="18" charset="0"/>
              </a:rPr>
              <a:t>S</a:t>
            </a:r>
            <a:r>
              <a:rPr lang="es-ES_tradnl" dirty="0" smtClean="0">
                <a:effectLst/>
                <a:latin typeface="Times New Roman" panose="02020603050405020304" pitchFamily="18" charset="0"/>
                <a:ea typeface="Times New Roman" panose="02020603050405020304" pitchFamily="18" charset="0"/>
              </a:rPr>
              <a:t>e encuentran todos los aspectos generales del proyecto como  es la base legal, la estructura y funcionalidad del organigrama estructural. </a:t>
            </a:r>
            <a:endParaRPr lang="es-ES" dirty="0" smtClean="0">
              <a:effectLst/>
              <a:latin typeface="Times New Roman" panose="02020603050405020304" pitchFamily="18" charset="0"/>
              <a:ea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s-ES_tradnl" b="1" dirty="0" smtClean="0">
                <a:effectLst/>
                <a:latin typeface="Times New Roman" panose="02020603050405020304" pitchFamily="18" charset="0"/>
                <a:ea typeface="Times New Roman" panose="02020603050405020304" pitchFamily="18" charset="0"/>
              </a:rPr>
              <a:t>Capítulo II.- </a:t>
            </a:r>
            <a:r>
              <a:rPr lang="es-ES_tradnl" dirty="0">
                <a:latin typeface="Times New Roman" panose="02020603050405020304" pitchFamily="18" charset="0"/>
                <a:ea typeface="Times New Roman" panose="02020603050405020304" pitchFamily="18" charset="0"/>
              </a:rPr>
              <a:t>S</a:t>
            </a:r>
            <a:r>
              <a:rPr lang="es-ES_tradnl" dirty="0" smtClean="0">
                <a:effectLst/>
                <a:latin typeface="Times New Roman" panose="02020603050405020304" pitchFamily="18" charset="0"/>
                <a:ea typeface="Times New Roman" panose="02020603050405020304" pitchFamily="18" charset="0"/>
              </a:rPr>
              <a:t>e describe el direccionamiento estratégico de la empresa </a:t>
            </a:r>
            <a:r>
              <a:rPr lang="es-EC" i="1" dirty="0" smtClean="0">
                <a:effectLst/>
                <a:latin typeface="Times New Roman" panose="02020603050405020304" pitchFamily="18" charset="0"/>
                <a:ea typeface="Times New Roman" panose="02020603050405020304" pitchFamily="18" charset="0"/>
              </a:rPr>
              <a:t>"COLLAS LTDA." </a:t>
            </a:r>
            <a:r>
              <a:rPr lang="es-EC" dirty="0" smtClean="0">
                <a:effectLst/>
                <a:latin typeface="Times New Roman" panose="02020603050405020304" pitchFamily="18" charset="0"/>
                <a:ea typeface="Times New Roman" panose="02020603050405020304" pitchFamily="18" charset="0"/>
              </a:rPr>
              <a:t> </a:t>
            </a:r>
            <a:endParaRPr lang="es-ES" dirty="0" smtClean="0">
              <a:effectLst/>
              <a:latin typeface="Times New Roman" panose="02020603050405020304" pitchFamily="18" charset="0"/>
              <a:ea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s-ES_tradnl" b="1" dirty="0" smtClean="0">
                <a:effectLst/>
                <a:latin typeface="Times New Roman" panose="02020603050405020304" pitchFamily="18" charset="0"/>
                <a:ea typeface="Times New Roman" panose="02020603050405020304" pitchFamily="18" charset="0"/>
              </a:rPr>
              <a:t>Capítulo III.-</a:t>
            </a:r>
            <a:r>
              <a:rPr lang="es-ES_tradnl" dirty="0" smtClean="0">
                <a:effectLst/>
                <a:latin typeface="Times New Roman" panose="02020603050405020304" pitchFamily="18" charset="0"/>
                <a:ea typeface="Times New Roman" panose="02020603050405020304" pitchFamily="18" charset="0"/>
              </a:rPr>
              <a:t> Se determina el estudio situacional de la empresa donde se encuentran los factores internos y externos del proyecto.</a:t>
            </a:r>
            <a:endParaRPr lang="es-ES" dirty="0" smtClean="0">
              <a:effectLst/>
              <a:latin typeface="Times New Roman" panose="02020603050405020304" pitchFamily="18" charset="0"/>
              <a:ea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s-ES_tradnl" b="1" dirty="0" smtClean="0">
                <a:effectLst/>
                <a:latin typeface="Times New Roman" panose="02020603050405020304" pitchFamily="18" charset="0"/>
                <a:ea typeface="Times New Roman" panose="02020603050405020304" pitchFamily="18" charset="0"/>
              </a:rPr>
              <a:t>Capítulo IV.- </a:t>
            </a:r>
            <a:r>
              <a:rPr lang="es-ES_tradnl" dirty="0">
                <a:latin typeface="Times New Roman" panose="02020603050405020304" pitchFamily="18" charset="0"/>
                <a:ea typeface="Times New Roman" panose="02020603050405020304" pitchFamily="18" charset="0"/>
              </a:rPr>
              <a:t>E</a:t>
            </a:r>
            <a:r>
              <a:rPr lang="es-ES_tradnl" dirty="0" smtClean="0">
                <a:effectLst/>
                <a:latin typeface="Times New Roman" panose="02020603050405020304" pitchFamily="18" charset="0"/>
                <a:ea typeface="Times New Roman" panose="02020603050405020304" pitchFamily="18" charset="0"/>
              </a:rPr>
              <a:t>stablece la base teórica de  proyecto mediante la recopilación bibliográfica.</a:t>
            </a:r>
            <a:endParaRPr lang="es-ES" dirty="0" smtClean="0">
              <a:effectLst/>
              <a:latin typeface="Times New Roman" panose="02020603050405020304" pitchFamily="18" charset="0"/>
              <a:ea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s-ES_tradnl" b="1" dirty="0" smtClean="0">
                <a:effectLst/>
                <a:latin typeface="Times New Roman" panose="02020603050405020304" pitchFamily="18" charset="0"/>
                <a:ea typeface="Times New Roman" panose="02020603050405020304" pitchFamily="18" charset="0"/>
              </a:rPr>
              <a:t>Capitulo V.- </a:t>
            </a:r>
            <a:r>
              <a:rPr lang="es-ES_tradnl" dirty="0">
                <a:latin typeface="Times New Roman" panose="02020603050405020304" pitchFamily="18" charset="0"/>
                <a:ea typeface="Times New Roman" panose="02020603050405020304" pitchFamily="18" charset="0"/>
              </a:rPr>
              <a:t>S</a:t>
            </a:r>
            <a:r>
              <a:rPr lang="es-ES_tradnl" dirty="0" smtClean="0">
                <a:effectLst/>
                <a:latin typeface="Times New Roman" panose="02020603050405020304" pitchFamily="18" charset="0"/>
                <a:ea typeface="Times New Roman" panose="02020603050405020304" pitchFamily="18" charset="0"/>
              </a:rPr>
              <a:t>e encuentra el caso práctico donde se aplican los conceptos ya establecidos en los capítulos anteriores a fin de obtener los hallazgos que serán recomendaciones para generar una optimización de la empresa. </a:t>
            </a:r>
            <a:endParaRPr lang="es-ES"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S_tradnl" dirty="0" smtClean="0">
                <a:effectLst/>
                <a:latin typeface="Times New Roman" panose="02020603050405020304" pitchFamily="18" charset="0"/>
                <a:ea typeface="Times New Roman" panose="02020603050405020304" pitchFamily="18" charset="0"/>
              </a:rPr>
              <a:t> </a:t>
            </a:r>
            <a:endParaRPr lang="es-ES" dirty="0">
              <a:effectLst/>
              <a:latin typeface="Times New Roman" panose="02020603050405020304" pitchFamily="18" charset="0"/>
              <a:ea typeface="Times New Roman" panose="02020603050405020304" pitchFamily="18" charset="0"/>
            </a:endParaRPr>
          </a:p>
        </p:txBody>
      </p:sp>
      <p:sp>
        <p:nvSpPr>
          <p:cNvPr id="5" name="CuadroTexto 4"/>
          <p:cNvSpPr txBox="1"/>
          <p:nvPr/>
        </p:nvSpPr>
        <p:spPr>
          <a:xfrm>
            <a:off x="4134118" y="631064"/>
            <a:ext cx="4056845" cy="769441"/>
          </a:xfrm>
          <a:prstGeom prst="rect">
            <a:avLst/>
          </a:prstGeom>
          <a:noFill/>
        </p:spPr>
        <p:txBody>
          <a:bodyPr wrap="square" rtlCol="0">
            <a:spAutoFit/>
          </a:bodyPr>
          <a:lstStyle/>
          <a:p>
            <a:pPr algn="ctr"/>
            <a:r>
              <a:rPr lang="es-ES" sz="4400" dirty="0" smtClean="0">
                <a:latin typeface="Times New Roman" panose="02020603050405020304" pitchFamily="18" charset="0"/>
                <a:cs typeface="Times New Roman" panose="02020603050405020304" pitchFamily="18" charset="0"/>
              </a:rPr>
              <a:t>ABSTRACT </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435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6096000" y="4159042"/>
            <a:ext cx="6096000" cy="2020746"/>
          </a:xfrm>
          <a:prstGeom prst="rect">
            <a:avLst/>
          </a:prstGeom>
        </p:spPr>
        <p:txBody>
          <a:bodyPr>
            <a:spAutoFit/>
          </a:bodyPr>
          <a:lstStyle/>
          <a:p>
            <a:pPr marL="274320" algn="ct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CAPITULO  V</a:t>
            </a:r>
            <a:endParaRPr lang="es-ES" sz="4000" b="1" kern="1600" dirty="0" smtClean="0">
              <a:effectLst/>
              <a:latin typeface="Times New Roman" panose="02020603050405020304" pitchFamily="18" charset="0"/>
              <a:ea typeface="Times New Roman" panose="02020603050405020304" pitchFamily="18" charset="0"/>
            </a:endParaRPr>
          </a:p>
          <a:p>
            <a:pPr marL="274320" algn="ct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CASO  PRÁCTICO</a:t>
            </a:r>
            <a:endParaRPr lang="es-ES" sz="4000" b="1"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9585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1598579" y="433520"/>
            <a:ext cx="4012637" cy="923330"/>
          </a:xfrm>
          <a:prstGeom prst="rect">
            <a:avLst/>
          </a:prstGeom>
        </p:spPr>
        <p:txBody>
          <a:bodyPr wrap="none">
            <a:spAutoFit/>
          </a:bodyPr>
          <a:lstStyle/>
          <a:p>
            <a:pPr marL="365760" indent="-365760">
              <a:lnSpc>
                <a:spcPct val="150000"/>
              </a:lnSpc>
              <a:spcBef>
                <a:spcPts val="1200"/>
              </a:spcBef>
              <a:spcAft>
                <a:spcPts val="300"/>
              </a:spcAft>
            </a:pPr>
            <a:r>
              <a:rPr lang="x-none" sz="3600" b="1" dirty="0" smtClean="0">
                <a:effectLst/>
                <a:latin typeface="Times New Roman" panose="02020603050405020304" pitchFamily="18" charset="0"/>
                <a:ea typeface="Times New Roman" panose="02020603050405020304" pitchFamily="18" charset="0"/>
              </a:rPr>
              <a:t>PLANIFICACION</a:t>
            </a:r>
            <a:r>
              <a:rPr lang="x-none" b="1" dirty="0" smtClean="0">
                <a:effectLst/>
                <a:latin typeface="Times New Roman" panose="02020603050405020304" pitchFamily="18" charset="0"/>
                <a:ea typeface="Times New Roman" panose="02020603050405020304" pitchFamily="18" charset="0"/>
              </a:rPr>
              <a:t> </a:t>
            </a:r>
            <a:endParaRPr lang="es-ES" b="1" dirty="0">
              <a:effectLst/>
              <a:latin typeface="Times New Roman" panose="02020603050405020304" pitchFamily="18" charset="0"/>
              <a:ea typeface="Times New Roman" panose="02020603050405020304" pitchFamily="18" charset="0"/>
            </a:endParaRPr>
          </a:p>
        </p:txBody>
      </p:sp>
      <p:sp>
        <p:nvSpPr>
          <p:cNvPr id="5" name="Rectángulo 4"/>
          <p:cNvSpPr/>
          <p:nvPr/>
        </p:nvSpPr>
        <p:spPr>
          <a:xfrm>
            <a:off x="3332194" y="1462301"/>
            <a:ext cx="6096000" cy="1338828"/>
          </a:xfrm>
          <a:prstGeom prst="rect">
            <a:avLst/>
          </a:prstGeom>
        </p:spPr>
        <p:txBody>
          <a:bodyPr>
            <a:spAutoFit/>
          </a:bodyPr>
          <a:lstStyle/>
          <a:p>
            <a:pPr algn="just">
              <a:lnSpc>
                <a:spcPct val="150000"/>
              </a:lnSpc>
              <a:spcAft>
                <a:spcPts val="0"/>
              </a:spcAft>
            </a:pPr>
            <a:r>
              <a:rPr lang="es-EC" dirty="0" smtClean="0">
                <a:effectLst/>
                <a:latin typeface="Times New Roman" panose="02020603050405020304" pitchFamily="18" charset="0"/>
                <a:ea typeface="Times New Roman" panose="02020603050405020304" pitchFamily="18" charset="0"/>
              </a:rPr>
              <a:t>PROGRAMA   DE   TRABAJO </a:t>
            </a:r>
            <a:endParaRPr lang="es-ES"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C" dirty="0" smtClean="0">
                <a:effectLst/>
                <a:latin typeface="Times New Roman" panose="02020603050405020304" pitchFamily="18" charset="0"/>
                <a:ea typeface="Times New Roman" panose="02020603050405020304" pitchFamily="18" charset="0"/>
              </a:rPr>
              <a:t>PLANIFICACIÓN  PRELIMINAR </a:t>
            </a:r>
            <a:endParaRPr lang="es-ES"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s-EC" dirty="0" smtClean="0">
                <a:effectLst/>
                <a:latin typeface="Times New Roman" panose="02020603050405020304" pitchFamily="18" charset="0"/>
                <a:ea typeface="Times New Roman" panose="02020603050405020304" pitchFamily="18" charset="0"/>
              </a:rPr>
              <a:t>OBJETIVOS </a:t>
            </a:r>
            <a:endParaRPr lang="es-ES" dirty="0">
              <a:effectLst/>
              <a:latin typeface="Times New Roman" panose="02020603050405020304" pitchFamily="18" charset="0"/>
              <a:ea typeface="Times New Roman" panose="02020603050405020304" pitchFamily="18" charset="0"/>
            </a:endParaRPr>
          </a:p>
        </p:txBody>
      </p:sp>
      <p:sp>
        <p:nvSpPr>
          <p:cNvPr id="6" name="Rectángulo 5"/>
          <p:cNvSpPr/>
          <p:nvPr/>
        </p:nvSpPr>
        <p:spPr>
          <a:xfrm>
            <a:off x="2832031" y="3543618"/>
            <a:ext cx="3813865" cy="458074"/>
          </a:xfrm>
          <a:prstGeom prst="rect">
            <a:avLst/>
          </a:prstGeom>
        </p:spPr>
        <p:txBody>
          <a:bodyPr wrap="none">
            <a:spAutoFit/>
          </a:bodyPr>
          <a:lstStyle/>
          <a:p>
            <a:pPr marL="365760" indent="-365760">
              <a:lnSpc>
                <a:spcPct val="150000"/>
              </a:lnSpc>
              <a:spcBef>
                <a:spcPts val="1200"/>
              </a:spcBef>
              <a:spcAft>
                <a:spcPts val="300"/>
              </a:spcAft>
            </a:pPr>
            <a:r>
              <a:rPr lang="x-none" b="1" dirty="0" smtClean="0">
                <a:effectLst/>
                <a:latin typeface="Times New Roman" panose="02020603050405020304" pitchFamily="18" charset="0"/>
                <a:ea typeface="Times New Roman" panose="02020603050405020304" pitchFamily="18" charset="0"/>
              </a:rPr>
              <a:t>PLANIFICACION</a:t>
            </a:r>
            <a:r>
              <a:rPr lang="es-ES" b="1" dirty="0" smtClean="0">
                <a:effectLst/>
                <a:latin typeface="Times New Roman" panose="02020603050405020304" pitchFamily="18" charset="0"/>
                <a:ea typeface="Times New Roman" panose="02020603050405020304" pitchFamily="18" charset="0"/>
              </a:rPr>
              <a:t>  PRELIMINAR </a:t>
            </a:r>
            <a:r>
              <a:rPr lang="x-none" b="1" dirty="0" smtClean="0">
                <a:effectLst/>
                <a:latin typeface="Times New Roman" panose="02020603050405020304" pitchFamily="18" charset="0"/>
                <a:ea typeface="Times New Roman" panose="02020603050405020304" pitchFamily="18" charset="0"/>
              </a:rPr>
              <a:t> </a:t>
            </a:r>
            <a:endParaRPr lang="es-ES" b="1"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2832031" y="3041282"/>
            <a:ext cx="3685689" cy="458074"/>
          </a:xfrm>
          <a:prstGeom prst="rect">
            <a:avLst/>
          </a:prstGeom>
        </p:spPr>
        <p:txBody>
          <a:bodyPr wrap="none">
            <a:spAutoFit/>
          </a:bodyPr>
          <a:lstStyle/>
          <a:p>
            <a:pPr marL="365760" indent="-365760">
              <a:lnSpc>
                <a:spcPct val="150000"/>
              </a:lnSpc>
              <a:spcBef>
                <a:spcPts val="1200"/>
              </a:spcBef>
              <a:spcAft>
                <a:spcPts val="300"/>
              </a:spcAft>
            </a:pPr>
            <a:r>
              <a:rPr lang="x-none" b="1" dirty="0" smtClean="0">
                <a:effectLst/>
                <a:latin typeface="Times New Roman" panose="02020603050405020304" pitchFamily="18" charset="0"/>
                <a:ea typeface="Times New Roman" panose="02020603050405020304" pitchFamily="18" charset="0"/>
              </a:rPr>
              <a:t>PLANIFICACION</a:t>
            </a:r>
            <a:r>
              <a:rPr lang="es-ES" b="1" dirty="0" smtClean="0">
                <a:effectLst/>
                <a:latin typeface="Times New Roman" panose="02020603050405020304" pitchFamily="18" charset="0"/>
                <a:ea typeface="Times New Roman" panose="02020603050405020304" pitchFamily="18" charset="0"/>
              </a:rPr>
              <a:t>  ESPECIFICA </a:t>
            </a:r>
            <a:r>
              <a:rPr lang="x-none" b="1" dirty="0" smtClean="0">
                <a:effectLst/>
                <a:latin typeface="Times New Roman" panose="02020603050405020304" pitchFamily="18" charset="0"/>
                <a:ea typeface="Times New Roman" panose="02020603050405020304" pitchFamily="18" charset="0"/>
              </a:rPr>
              <a:t> </a:t>
            </a:r>
            <a:endParaRPr lang="es-ES" b="1" dirty="0">
              <a:effectLst/>
              <a:latin typeface="Times New Roman" panose="02020603050405020304" pitchFamily="18" charset="0"/>
              <a:ea typeface="Times New Roman" panose="02020603050405020304" pitchFamily="18" charset="0"/>
            </a:endParaRPr>
          </a:p>
        </p:txBody>
      </p:sp>
      <p:sp>
        <p:nvSpPr>
          <p:cNvPr id="8" name="Rectángulo 7"/>
          <p:cNvSpPr/>
          <p:nvPr/>
        </p:nvSpPr>
        <p:spPr>
          <a:xfrm>
            <a:off x="2832031" y="3950924"/>
            <a:ext cx="1659429" cy="458074"/>
          </a:xfrm>
          <a:prstGeom prst="rect">
            <a:avLst/>
          </a:prstGeom>
        </p:spPr>
        <p:txBody>
          <a:bodyPr wrap="none">
            <a:spAutoFit/>
          </a:bodyPr>
          <a:lstStyle/>
          <a:p>
            <a:pPr marL="365760" indent="-365760">
              <a:lnSpc>
                <a:spcPct val="150000"/>
              </a:lnSpc>
              <a:spcBef>
                <a:spcPts val="1200"/>
              </a:spcBef>
              <a:spcAft>
                <a:spcPts val="300"/>
              </a:spcAft>
            </a:pPr>
            <a:r>
              <a:rPr lang="es-ES" b="1" dirty="0" smtClean="0">
                <a:latin typeface="Times New Roman" panose="02020603050405020304" pitchFamily="18" charset="0"/>
                <a:ea typeface="Times New Roman" panose="02020603050405020304" pitchFamily="18" charset="0"/>
              </a:rPr>
              <a:t>EJECUCIÓN </a:t>
            </a:r>
            <a:r>
              <a:rPr lang="x-none" b="1" dirty="0" smtClean="0">
                <a:effectLst/>
                <a:latin typeface="Times New Roman" panose="02020603050405020304" pitchFamily="18" charset="0"/>
                <a:ea typeface="Times New Roman" panose="02020603050405020304" pitchFamily="18" charset="0"/>
              </a:rPr>
              <a:t> </a:t>
            </a:r>
            <a:endParaRPr lang="es-ES" b="1" dirty="0">
              <a:effectLst/>
              <a:latin typeface="Times New Roman" panose="02020603050405020304" pitchFamily="18" charset="0"/>
              <a:ea typeface="Times New Roman" panose="02020603050405020304" pitchFamily="18" charset="0"/>
            </a:endParaRPr>
          </a:p>
        </p:txBody>
      </p:sp>
      <p:sp>
        <p:nvSpPr>
          <p:cNvPr id="9" name="Rectángulo 8"/>
          <p:cNvSpPr/>
          <p:nvPr/>
        </p:nvSpPr>
        <p:spPr>
          <a:xfrm>
            <a:off x="2832031" y="4408998"/>
            <a:ext cx="4185954" cy="507831"/>
          </a:xfrm>
          <a:prstGeom prst="rect">
            <a:avLst/>
          </a:prstGeom>
        </p:spPr>
        <p:txBody>
          <a:bodyPr wrap="none">
            <a:spAutoFit/>
          </a:bodyPr>
          <a:lstStyle/>
          <a:p>
            <a:pPr marL="365760" indent="-365760">
              <a:lnSpc>
                <a:spcPct val="150000"/>
              </a:lnSpc>
              <a:spcBef>
                <a:spcPts val="1200"/>
              </a:spcBef>
              <a:spcAft>
                <a:spcPts val="300"/>
              </a:spcAft>
            </a:pPr>
            <a:r>
              <a:rPr lang="es-ES" b="1" dirty="0" smtClean="0">
                <a:latin typeface="Times New Roman" panose="02020603050405020304" pitchFamily="18" charset="0"/>
                <a:ea typeface="Times New Roman" panose="02020603050405020304" pitchFamily="18" charset="0"/>
              </a:rPr>
              <a:t>COMUNICACIÓN DE RESULTADOS </a:t>
            </a:r>
            <a:r>
              <a:rPr lang="x-none" b="1" dirty="0" smtClean="0">
                <a:effectLst/>
                <a:latin typeface="Times New Roman" panose="02020603050405020304" pitchFamily="18" charset="0"/>
                <a:ea typeface="Times New Roman" panose="02020603050405020304" pitchFamily="18" charset="0"/>
              </a:rPr>
              <a:t> </a:t>
            </a:r>
            <a:endParaRPr lang="es-ES"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3969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463437" y="1265583"/>
            <a:ext cx="5975999" cy="4277887"/>
          </a:xfrm>
          <a:prstGeom prst="rect">
            <a:avLst/>
          </a:prstGeom>
        </p:spPr>
      </p:pic>
      <p:sp>
        <p:nvSpPr>
          <p:cNvPr id="7" name="Rectángulo 6"/>
          <p:cNvSpPr/>
          <p:nvPr/>
        </p:nvSpPr>
        <p:spPr>
          <a:xfrm>
            <a:off x="2146479" y="249921"/>
            <a:ext cx="7873284" cy="507831"/>
          </a:xfrm>
          <a:prstGeom prst="rect">
            <a:avLst/>
          </a:prstGeom>
        </p:spPr>
        <p:txBody>
          <a:bodyPr wrap="square">
            <a:spAutoFit/>
          </a:bodyPr>
          <a:lstStyle/>
          <a:p>
            <a:pPr algn="ctr">
              <a:lnSpc>
                <a:spcPct val="150000"/>
              </a:lnSpc>
              <a:spcAft>
                <a:spcPts val="0"/>
              </a:spcAft>
            </a:pPr>
            <a:r>
              <a:rPr lang="es-EC" b="1" dirty="0" smtClean="0">
                <a:effectLst/>
                <a:latin typeface="Times New Roman" panose="02020603050405020304" pitchFamily="18" charset="0"/>
                <a:ea typeface="Times New Roman" panose="02020603050405020304" pitchFamily="18" charset="0"/>
              </a:rPr>
              <a:t>PROGRAMA  DE  TRABAJO: PLANIFICACION  PRELIMINAR</a:t>
            </a:r>
            <a:endParaRPr lang="es-ES" sz="3600" dirty="0">
              <a:effectLst/>
              <a:latin typeface="Times New Roman" panose="02020603050405020304" pitchFamily="18" charset="0"/>
              <a:ea typeface="Times New Roman" panose="02020603050405020304" pitchFamily="18" charset="0"/>
            </a:endParaRPr>
          </a:p>
        </p:txBody>
      </p:sp>
      <p:pic>
        <p:nvPicPr>
          <p:cNvPr id="8" name="Imagen 7"/>
          <p:cNvPicPr>
            <a:picLocks noChangeAspect="1"/>
          </p:cNvPicPr>
          <p:nvPr/>
        </p:nvPicPr>
        <p:blipFill>
          <a:blip r:embed="rId3"/>
          <a:stretch>
            <a:fillRect/>
          </a:stretch>
        </p:blipFill>
        <p:spPr>
          <a:xfrm>
            <a:off x="6326746" y="757752"/>
            <a:ext cx="5829837" cy="3041516"/>
          </a:xfrm>
          <a:prstGeom prst="rect">
            <a:avLst/>
          </a:prstGeom>
        </p:spPr>
      </p:pic>
      <p:pic>
        <p:nvPicPr>
          <p:cNvPr id="9" name="Imagen 8"/>
          <p:cNvPicPr>
            <a:picLocks noChangeAspect="1"/>
          </p:cNvPicPr>
          <p:nvPr/>
        </p:nvPicPr>
        <p:blipFill>
          <a:blip r:embed="rId4"/>
          <a:stretch>
            <a:fillRect/>
          </a:stretch>
        </p:blipFill>
        <p:spPr>
          <a:xfrm>
            <a:off x="6312793" y="3659799"/>
            <a:ext cx="5731099" cy="2972841"/>
          </a:xfrm>
          <a:prstGeom prst="rect">
            <a:avLst/>
          </a:prstGeom>
        </p:spPr>
      </p:pic>
    </p:spTree>
    <p:extLst>
      <p:ext uri="{BB962C8B-B14F-4D97-AF65-F5344CB8AC3E}">
        <p14:creationId xmlns:p14="http://schemas.microsoft.com/office/powerpoint/2010/main" val="4067439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49568" y="206802"/>
            <a:ext cx="5551520" cy="905056"/>
          </a:xfrm>
          <a:prstGeom prst="rect">
            <a:avLst/>
          </a:prstGeom>
        </p:spPr>
        <p:txBody>
          <a:bodyPr wrap="none">
            <a:spAutoFit/>
          </a:bodyPr>
          <a:lstStyle/>
          <a:p>
            <a:pPr algn="ctr">
              <a:lnSpc>
                <a:spcPct val="150000"/>
              </a:lnSpc>
              <a:spcAft>
                <a:spcPts val="0"/>
              </a:spcAft>
              <a:tabLst>
                <a:tab pos="1445895" algn="l"/>
              </a:tabLst>
            </a:pPr>
            <a:r>
              <a:rPr lang="es-EC" sz="4000" dirty="0">
                <a:latin typeface="Times New Roman" panose="02020603050405020304" pitchFamily="18" charset="0"/>
                <a:ea typeface="Times New Roman" panose="02020603050405020304" pitchFamily="18" charset="0"/>
              </a:rPr>
              <a:t>RIESGO    INHERENTE </a:t>
            </a:r>
            <a:endParaRPr lang="es-ES" sz="4000" dirty="0">
              <a:effectLst/>
              <a:latin typeface="Times New Roman" panose="02020603050405020304" pitchFamily="18" charset="0"/>
              <a:ea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39503116"/>
              </p:ext>
            </p:extLst>
          </p:nvPr>
        </p:nvGraphicFramePr>
        <p:xfrm>
          <a:off x="3695708" y="1185010"/>
          <a:ext cx="4259239" cy="2194560"/>
        </p:xfrm>
        <a:graphic>
          <a:graphicData uri="http://schemas.openxmlformats.org/drawingml/2006/table">
            <a:tbl>
              <a:tblPr firstRow="1" firstCol="1" bandRow="1">
                <a:tableStyleId>{5C22544A-7EE6-4342-B048-85BDC9FD1C3A}</a:tableStyleId>
              </a:tblPr>
              <a:tblGrid>
                <a:gridCol w="2698786"/>
                <a:gridCol w="1560453"/>
              </a:tblGrid>
              <a:tr h="398309">
                <a:tc gridSpan="2">
                  <a:txBody>
                    <a:bodyPr/>
                    <a:lstStyle/>
                    <a:p>
                      <a:pPr algn="ctr">
                        <a:lnSpc>
                          <a:spcPct val="150000"/>
                        </a:lnSpc>
                        <a:spcAft>
                          <a:spcPts val="0"/>
                        </a:spcAft>
                        <a:tabLst>
                          <a:tab pos="1445895" algn="l"/>
                        </a:tabLst>
                      </a:pPr>
                      <a:r>
                        <a:rPr lang="es-EC" sz="2400" dirty="0">
                          <a:effectLst/>
                        </a:rPr>
                        <a:t>CALIFICACIÓN    DEL   RIESGO</a:t>
                      </a:r>
                      <a:endParaRPr lang="es-ES" sz="2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ES"/>
                    </a:p>
                  </a:txBody>
                  <a:tcPr/>
                </a:tc>
              </a:tr>
              <a:tr h="398309">
                <a:tc>
                  <a:txBody>
                    <a:bodyPr/>
                    <a:lstStyle/>
                    <a:p>
                      <a:pPr algn="ctr">
                        <a:lnSpc>
                          <a:spcPct val="150000"/>
                        </a:lnSpc>
                        <a:spcAft>
                          <a:spcPts val="0"/>
                        </a:spcAft>
                        <a:tabLst>
                          <a:tab pos="1445895" algn="l"/>
                        </a:tabLst>
                      </a:pPr>
                      <a:r>
                        <a:rPr lang="es-EC" sz="1800" dirty="0">
                          <a:solidFill>
                            <a:schemeClr val="tx1"/>
                          </a:solidFill>
                          <a:effectLst/>
                        </a:rPr>
                        <a:t>NIVEL  DE  CONFIANZA</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1445895" algn="l"/>
                        </a:tabLst>
                      </a:pPr>
                      <a:r>
                        <a:rPr lang="es-EC" sz="1800" dirty="0">
                          <a:effectLst/>
                        </a:rPr>
                        <a:t>NC</a:t>
                      </a:r>
                      <a:endParaRPr lang="es-ES" sz="1800" dirty="0">
                        <a:effectLst/>
                        <a:latin typeface="Times New Roman" panose="02020603050405020304" pitchFamily="18" charset="0"/>
                        <a:ea typeface="Times New Roman" panose="02020603050405020304" pitchFamily="18" charset="0"/>
                      </a:endParaRPr>
                    </a:p>
                  </a:txBody>
                  <a:tcPr marL="68580" marR="68580" marT="0" marB="0"/>
                </a:tc>
              </a:tr>
              <a:tr h="398309">
                <a:tc>
                  <a:txBody>
                    <a:bodyPr/>
                    <a:lstStyle/>
                    <a:p>
                      <a:pPr algn="ctr">
                        <a:lnSpc>
                          <a:spcPct val="150000"/>
                        </a:lnSpc>
                        <a:spcAft>
                          <a:spcPts val="0"/>
                        </a:spcAft>
                        <a:tabLst>
                          <a:tab pos="1445895" algn="l"/>
                        </a:tabLst>
                      </a:pPr>
                      <a:r>
                        <a:rPr lang="es-EC" sz="1800" dirty="0">
                          <a:solidFill>
                            <a:schemeClr val="tx1"/>
                          </a:solidFill>
                          <a:effectLst/>
                        </a:rPr>
                        <a:t>CALIFICACION  TOTAL</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1445895" algn="l"/>
                        </a:tabLst>
                      </a:pPr>
                      <a:r>
                        <a:rPr lang="es-EC" sz="1800" dirty="0">
                          <a:effectLst/>
                        </a:rPr>
                        <a:t>CT</a:t>
                      </a:r>
                      <a:endParaRPr lang="es-ES" sz="1800" dirty="0">
                        <a:effectLst/>
                        <a:latin typeface="Times New Roman" panose="02020603050405020304" pitchFamily="18" charset="0"/>
                        <a:ea typeface="Times New Roman" panose="02020603050405020304" pitchFamily="18" charset="0"/>
                      </a:endParaRPr>
                    </a:p>
                  </a:txBody>
                  <a:tcPr marL="68580" marR="68580" marT="0" marB="0"/>
                </a:tc>
              </a:tr>
              <a:tr h="398309">
                <a:tc>
                  <a:txBody>
                    <a:bodyPr/>
                    <a:lstStyle/>
                    <a:p>
                      <a:pPr algn="ctr">
                        <a:lnSpc>
                          <a:spcPct val="150000"/>
                        </a:lnSpc>
                        <a:spcAft>
                          <a:spcPts val="0"/>
                        </a:spcAft>
                        <a:tabLst>
                          <a:tab pos="1445895" algn="l"/>
                        </a:tabLst>
                      </a:pPr>
                      <a:r>
                        <a:rPr lang="es-EC" sz="1800" dirty="0">
                          <a:solidFill>
                            <a:schemeClr val="tx1"/>
                          </a:solidFill>
                          <a:effectLst/>
                        </a:rPr>
                        <a:t>PONDERACIÓN  TOTAL</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1445895" algn="l"/>
                        </a:tabLst>
                      </a:pPr>
                      <a:r>
                        <a:rPr lang="es-EC" sz="1800" dirty="0">
                          <a:effectLst/>
                        </a:rPr>
                        <a:t>PT</a:t>
                      </a:r>
                      <a:endParaRPr lang="es-ES" sz="1800" dirty="0">
                        <a:effectLst/>
                        <a:latin typeface="Times New Roman" panose="02020603050405020304" pitchFamily="18" charset="0"/>
                        <a:ea typeface="Times New Roman" panose="02020603050405020304" pitchFamily="18" charset="0"/>
                      </a:endParaRPr>
                    </a:p>
                  </a:txBody>
                  <a:tcPr marL="68580" marR="68580" marT="0" marB="0"/>
                </a:tc>
              </a:tr>
              <a:tr h="398309">
                <a:tc>
                  <a:txBody>
                    <a:bodyPr/>
                    <a:lstStyle/>
                    <a:p>
                      <a:pPr algn="ctr">
                        <a:lnSpc>
                          <a:spcPct val="150000"/>
                        </a:lnSpc>
                        <a:spcAft>
                          <a:spcPts val="0"/>
                        </a:spcAft>
                        <a:tabLst>
                          <a:tab pos="1445895" algn="l"/>
                        </a:tabLst>
                      </a:pPr>
                      <a:r>
                        <a:rPr lang="es-EC" sz="1800" dirty="0">
                          <a:solidFill>
                            <a:schemeClr val="tx1"/>
                          </a:solidFill>
                          <a:effectLst/>
                        </a:rPr>
                        <a:t>RIESGO  INHERENTE</a:t>
                      </a:r>
                      <a:endParaRPr lang="es-E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1445895" algn="l"/>
                        </a:tabLst>
                      </a:pPr>
                      <a:r>
                        <a:rPr lang="es-EC" sz="1800" dirty="0">
                          <a:effectLst/>
                        </a:rPr>
                        <a:t>RI</a:t>
                      </a:r>
                      <a:endParaRPr lang="es-ES" sz="1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6" name="Rectángulo 5"/>
          <p:cNvSpPr/>
          <p:nvPr/>
        </p:nvSpPr>
        <p:spPr>
          <a:xfrm>
            <a:off x="945143" y="3445635"/>
            <a:ext cx="9760369" cy="507831"/>
          </a:xfrm>
          <a:prstGeom prst="rect">
            <a:avLst/>
          </a:prstGeom>
        </p:spPr>
        <p:txBody>
          <a:bodyPr wrap="square">
            <a:spAutoFit/>
          </a:bodyPr>
          <a:lstStyle/>
          <a:p>
            <a:pPr algn="just">
              <a:lnSpc>
                <a:spcPct val="150000"/>
              </a:lnSpc>
              <a:spcAft>
                <a:spcPts val="0"/>
              </a:spcAft>
              <a:tabLst>
                <a:tab pos="1445895" algn="l"/>
              </a:tabLst>
            </a:pPr>
            <a:r>
              <a:rPr lang="es-EC" dirty="0">
                <a:latin typeface="Times New Roman" panose="02020603050405020304" pitchFamily="18" charset="0"/>
                <a:ea typeface="Times New Roman" panose="02020603050405020304" pitchFamily="18" charset="0"/>
              </a:rPr>
              <a:t>FORMULA  PARA  EL  CÁLCULO  DEL  RIESGO  INHERENTE </a:t>
            </a:r>
            <a:endParaRPr lang="es-ES" dirty="0">
              <a:effectLst/>
              <a:latin typeface="Times New Roman" panose="02020603050405020304" pitchFamily="18" charset="0"/>
              <a:ea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472930" y="4093191"/>
            <a:ext cx="2536362" cy="2147888"/>
          </a:xfrm>
          <a:prstGeom prst="rect">
            <a:avLst/>
          </a:prstGeom>
        </p:spPr>
      </p:pic>
      <p:pic>
        <p:nvPicPr>
          <p:cNvPr id="8" name="Imagen 7"/>
          <p:cNvPicPr>
            <a:picLocks noChangeAspect="1"/>
          </p:cNvPicPr>
          <p:nvPr/>
        </p:nvPicPr>
        <p:blipFill>
          <a:blip r:embed="rId3"/>
          <a:stretch>
            <a:fillRect/>
          </a:stretch>
        </p:blipFill>
        <p:spPr>
          <a:xfrm>
            <a:off x="4005642" y="4093191"/>
            <a:ext cx="4595446" cy="2147888"/>
          </a:xfrm>
          <a:prstGeom prst="rect">
            <a:avLst/>
          </a:prstGeom>
        </p:spPr>
      </p:pic>
    </p:spTree>
    <p:extLst>
      <p:ext uri="{BB962C8B-B14F-4D97-AF65-F5344CB8AC3E}">
        <p14:creationId xmlns:p14="http://schemas.microsoft.com/office/powerpoint/2010/main" val="2059250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175301698"/>
              </p:ext>
            </p:extLst>
          </p:nvPr>
        </p:nvGraphicFramePr>
        <p:xfrm>
          <a:off x="702357" y="396448"/>
          <a:ext cx="10847218" cy="5859091"/>
        </p:xfrm>
        <a:graphic>
          <a:graphicData uri="http://schemas.openxmlformats.org/drawingml/2006/table">
            <a:tbl>
              <a:tblPr firstRow="1" firstCol="1" bandRow="1">
                <a:tableStyleId>{5C22544A-7EE6-4342-B048-85BDC9FD1C3A}</a:tableStyleId>
              </a:tblPr>
              <a:tblGrid>
                <a:gridCol w="985766"/>
                <a:gridCol w="2208628"/>
                <a:gridCol w="2546252"/>
                <a:gridCol w="2049255"/>
                <a:gridCol w="342253"/>
                <a:gridCol w="365760"/>
                <a:gridCol w="281354"/>
                <a:gridCol w="2067950"/>
              </a:tblGrid>
              <a:tr h="708242">
                <a:tc rowSpan="2">
                  <a:txBody>
                    <a:bodyPr/>
                    <a:lstStyle/>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Nº</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rowSpan="2">
                  <a:txBody>
                    <a:bodyPr/>
                    <a:lstStyle/>
                    <a:p>
                      <a:pPr algn="ctr">
                        <a:lnSpc>
                          <a:spcPct val="150000"/>
                        </a:lnSpc>
                        <a:spcAft>
                          <a:spcPts val="0"/>
                        </a:spcAft>
                        <a:tabLst>
                          <a:tab pos="1445895" algn="l"/>
                        </a:tabLst>
                      </a:pPr>
                      <a:r>
                        <a:rPr lang="es-EC" sz="1400" b="1" dirty="0">
                          <a:solidFill>
                            <a:schemeClr val="bg1"/>
                          </a:solidFill>
                          <a:effectLst/>
                          <a:latin typeface="Arial" panose="020B0604020202020204" pitchFamily="34" charset="0"/>
                          <a:cs typeface="Arial" panose="020B0604020202020204" pitchFamily="34" charset="0"/>
                        </a:rPr>
                        <a:t>COMPONENTES</a:t>
                      </a:r>
                      <a:endParaRPr lang="es-E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gridSpan="2">
                  <a:txBody>
                    <a:bodyPr/>
                    <a:lstStyle/>
                    <a:p>
                      <a:pPr algn="ctr">
                        <a:lnSpc>
                          <a:spcPct val="150000"/>
                        </a:lnSpc>
                        <a:spcAft>
                          <a:spcPts val="0"/>
                        </a:spcAft>
                        <a:tabLst>
                          <a:tab pos="1445895" algn="l"/>
                        </a:tabLst>
                      </a:pPr>
                      <a:r>
                        <a:rPr lang="es-EC" sz="1400" b="1">
                          <a:solidFill>
                            <a:schemeClr val="bg1"/>
                          </a:solidFill>
                          <a:effectLst/>
                          <a:latin typeface="Arial" panose="020B0604020202020204" pitchFamily="34" charset="0"/>
                          <a:cs typeface="Arial" panose="020B0604020202020204" pitchFamily="34" charset="0"/>
                        </a:rPr>
                        <a:t>RIESGOS  DETECTADOS</a:t>
                      </a:r>
                      <a:endParaRPr lang="es-E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hMerge="1">
                  <a:txBody>
                    <a:bodyPr/>
                    <a:lstStyle/>
                    <a:p>
                      <a:endParaRPr lang="es-ES"/>
                    </a:p>
                  </a:txBody>
                  <a:tcPr/>
                </a:tc>
                <a:tc gridSpan="3">
                  <a:txBody>
                    <a:bodyPr/>
                    <a:lstStyle/>
                    <a:p>
                      <a:pPr algn="ctr">
                        <a:lnSpc>
                          <a:spcPct val="150000"/>
                        </a:lnSpc>
                        <a:spcAft>
                          <a:spcPts val="0"/>
                        </a:spcAft>
                        <a:tabLst>
                          <a:tab pos="1445895" algn="l"/>
                        </a:tabLst>
                      </a:pPr>
                      <a:r>
                        <a:rPr lang="es-EC" sz="1400" b="1">
                          <a:solidFill>
                            <a:schemeClr val="bg1"/>
                          </a:solidFill>
                          <a:effectLst/>
                          <a:latin typeface="Arial" panose="020B0604020202020204" pitchFamily="34" charset="0"/>
                          <a:cs typeface="Arial" panose="020B0604020202020204" pitchFamily="34" charset="0"/>
                        </a:rPr>
                        <a:t>CALIFICACION</a:t>
                      </a:r>
                      <a:endParaRPr lang="es-E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hMerge="1">
                  <a:txBody>
                    <a:bodyPr/>
                    <a:lstStyle/>
                    <a:p>
                      <a:endParaRPr lang="es-ES"/>
                    </a:p>
                  </a:txBody>
                  <a:tcPr/>
                </a:tc>
                <a:tc hMerge="1">
                  <a:txBody>
                    <a:bodyPr/>
                    <a:lstStyle/>
                    <a:p>
                      <a:endParaRPr lang="es-ES"/>
                    </a:p>
                  </a:txBody>
                  <a:tcPr/>
                </a:tc>
                <a:tc rowSpan="2">
                  <a:txBody>
                    <a:bodyPr/>
                    <a:lstStyle/>
                    <a:p>
                      <a:pPr algn="ctr">
                        <a:lnSpc>
                          <a:spcPct val="150000"/>
                        </a:lnSpc>
                        <a:spcAft>
                          <a:spcPts val="0"/>
                        </a:spcAft>
                        <a:tabLst>
                          <a:tab pos="1445895" algn="l"/>
                        </a:tabLst>
                      </a:pPr>
                      <a:r>
                        <a:rPr lang="es-EC" sz="1400" b="1">
                          <a:solidFill>
                            <a:schemeClr val="bg1"/>
                          </a:solidFill>
                          <a:effectLst/>
                          <a:latin typeface="Arial" panose="020B0604020202020204" pitchFamily="34" charset="0"/>
                          <a:cs typeface="Arial" panose="020B0604020202020204" pitchFamily="34" charset="0"/>
                        </a:rPr>
                        <a:t>ENFOQUE DE AUDITORIA</a:t>
                      </a:r>
                      <a:endParaRPr lang="es-E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r>
              <a:tr h="754899">
                <a:tc vMerge="1">
                  <a:txBody>
                    <a:bodyPr/>
                    <a:lstStyle/>
                    <a:p>
                      <a:endParaRPr lang="es-ES"/>
                    </a:p>
                  </a:txBody>
                  <a:tcPr/>
                </a:tc>
                <a:tc vMerge="1">
                  <a:txBody>
                    <a:bodyPr/>
                    <a:lstStyle/>
                    <a:p>
                      <a:endParaRPr lang="es-ES"/>
                    </a:p>
                  </a:txBody>
                  <a:tcPr/>
                </a:tc>
                <a:tc>
                  <a:txBody>
                    <a:bodyPr/>
                    <a:lstStyle/>
                    <a:p>
                      <a:pPr algn="just">
                        <a:lnSpc>
                          <a:spcPct val="150000"/>
                        </a:lnSpc>
                        <a:spcAft>
                          <a:spcPts val="0"/>
                        </a:spcAft>
                        <a:tabLst>
                          <a:tab pos="1445895" algn="l"/>
                        </a:tabLst>
                      </a:pPr>
                      <a:r>
                        <a:rPr lang="es-EC" sz="1400" b="1" dirty="0">
                          <a:solidFill>
                            <a:schemeClr val="bg1"/>
                          </a:solidFill>
                          <a:effectLst/>
                          <a:latin typeface="Arial" panose="020B0604020202020204" pitchFamily="34" charset="0"/>
                          <a:cs typeface="Arial" panose="020B0604020202020204" pitchFamily="34" charset="0"/>
                        </a:rPr>
                        <a:t>IDENTIFICACION </a:t>
                      </a:r>
                      <a:endParaRPr lang="es-E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solidFill>
                      <a:schemeClr val="accent1"/>
                    </a:solidFill>
                  </a:tcPr>
                </a:tc>
                <a:tc>
                  <a:txBody>
                    <a:bodyPr/>
                    <a:lstStyle/>
                    <a:p>
                      <a:pPr algn="just">
                        <a:lnSpc>
                          <a:spcPct val="150000"/>
                        </a:lnSpc>
                        <a:spcAft>
                          <a:spcPts val="0"/>
                        </a:spcAft>
                        <a:tabLst>
                          <a:tab pos="1445895" algn="l"/>
                        </a:tabLst>
                      </a:pPr>
                      <a:r>
                        <a:rPr lang="es-EC" sz="1400" b="1" dirty="0">
                          <a:solidFill>
                            <a:schemeClr val="bg1"/>
                          </a:solidFill>
                          <a:effectLst/>
                          <a:latin typeface="Arial" panose="020B0604020202020204" pitchFamily="34" charset="0"/>
                          <a:cs typeface="Arial" panose="020B0604020202020204" pitchFamily="34" charset="0"/>
                        </a:rPr>
                        <a:t>EFECTO POTENCIAL</a:t>
                      </a:r>
                      <a:endParaRPr lang="es-E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solidFill>
                      <a:schemeClr val="accent1"/>
                    </a:solidFill>
                  </a:tcPr>
                </a:tc>
                <a:tc>
                  <a:txBody>
                    <a:bodyPr/>
                    <a:lstStyle/>
                    <a:p>
                      <a:pPr algn="just">
                        <a:lnSpc>
                          <a:spcPct val="150000"/>
                        </a:lnSpc>
                        <a:spcAft>
                          <a:spcPts val="0"/>
                        </a:spcAft>
                        <a:tabLst>
                          <a:tab pos="1445895" algn="l"/>
                        </a:tabLst>
                      </a:pPr>
                      <a:r>
                        <a:rPr lang="es-EC" sz="1400" b="1" dirty="0">
                          <a:solidFill>
                            <a:schemeClr val="bg1"/>
                          </a:solidFill>
                          <a:effectLst/>
                          <a:latin typeface="Arial" panose="020B0604020202020204" pitchFamily="34" charset="0"/>
                          <a:cs typeface="Arial" panose="020B0604020202020204" pitchFamily="34" charset="0"/>
                        </a:rPr>
                        <a:t>A</a:t>
                      </a:r>
                      <a:endParaRPr lang="es-E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solidFill>
                      <a:schemeClr val="accent1"/>
                    </a:solidFill>
                  </a:tcPr>
                </a:tc>
                <a:tc>
                  <a:txBody>
                    <a:bodyPr/>
                    <a:lstStyle/>
                    <a:p>
                      <a:pPr algn="just">
                        <a:lnSpc>
                          <a:spcPct val="150000"/>
                        </a:lnSpc>
                        <a:spcAft>
                          <a:spcPts val="0"/>
                        </a:spcAft>
                        <a:tabLst>
                          <a:tab pos="1445895" algn="l"/>
                        </a:tabLst>
                      </a:pPr>
                      <a:r>
                        <a:rPr lang="es-EC" sz="1400" b="1" dirty="0">
                          <a:solidFill>
                            <a:schemeClr val="bg1"/>
                          </a:solidFill>
                          <a:effectLst/>
                          <a:latin typeface="Arial" panose="020B0604020202020204" pitchFamily="34" charset="0"/>
                          <a:cs typeface="Arial" panose="020B0604020202020204" pitchFamily="34" charset="0"/>
                        </a:rPr>
                        <a:t>M</a:t>
                      </a:r>
                      <a:endParaRPr lang="es-E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solidFill>
                      <a:schemeClr val="accent1"/>
                    </a:solidFill>
                  </a:tcPr>
                </a:tc>
                <a:tc>
                  <a:txBody>
                    <a:bodyPr/>
                    <a:lstStyle/>
                    <a:p>
                      <a:pPr algn="just">
                        <a:lnSpc>
                          <a:spcPct val="150000"/>
                        </a:lnSpc>
                        <a:spcAft>
                          <a:spcPts val="0"/>
                        </a:spcAft>
                        <a:tabLst>
                          <a:tab pos="1445895" algn="l"/>
                        </a:tabLst>
                      </a:pPr>
                      <a:r>
                        <a:rPr lang="es-EC" sz="1400" b="1" dirty="0">
                          <a:solidFill>
                            <a:schemeClr val="bg1"/>
                          </a:solidFill>
                          <a:effectLst/>
                          <a:latin typeface="Arial" panose="020B0604020202020204" pitchFamily="34" charset="0"/>
                          <a:cs typeface="Arial" panose="020B0604020202020204" pitchFamily="34" charset="0"/>
                        </a:rPr>
                        <a:t>B</a:t>
                      </a:r>
                      <a:endParaRPr lang="es-E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solidFill>
                      <a:schemeClr val="accent1"/>
                    </a:solidFill>
                  </a:tcPr>
                </a:tc>
                <a:tc vMerge="1">
                  <a:txBody>
                    <a:bodyPr/>
                    <a:lstStyle/>
                    <a:p>
                      <a:endParaRPr lang="es-ES"/>
                    </a:p>
                  </a:txBody>
                  <a:tcPr/>
                </a:tc>
              </a:tr>
              <a:tr h="593135">
                <a:tc>
                  <a:txBody>
                    <a:bodyPr/>
                    <a:lstStyle/>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1</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Planificación  estratégica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FALTA DE PLAN EXTRATEGICO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Toma de decisiones inadecuada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x</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l">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Pruebas de cumplimiento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733127">
                <a:tc>
                  <a:txBody>
                    <a:bodyPr/>
                    <a:lstStyle/>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2</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Estructura Orgánica</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Los organigramas no se encuentra definidos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Poco desarrollo de actividades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x</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l">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Pruebas de cumplimiento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733127">
                <a:tc>
                  <a:txBody>
                    <a:bodyPr/>
                    <a:lstStyle/>
                    <a:p>
                      <a:pPr algn="ctr">
                        <a:lnSpc>
                          <a:spcPct val="150000"/>
                        </a:lnSpc>
                        <a:spcAft>
                          <a:spcPts val="0"/>
                        </a:spcAft>
                        <a:tabLst>
                          <a:tab pos="1445895" algn="l"/>
                        </a:tabLst>
                      </a:pPr>
                      <a:r>
                        <a:rPr lang="es-EC" sz="2000">
                          <a:effectLst/>
                          <a:latin typeface="Arial" panose="020B0604020202020204" pitchFamily="34" charset="0"/>
                          <a:cs typeface="Arial" panose="020B0604020202020204" pitchFamily="34" charset="0"/>
                        </a:rPr>
                        <a:t>3</a:t>
                      </a:r>
                      <a:endParaRPr lang="es-ES" sz="20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Existencia  de  Manuales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No existen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Ningún documento respalda las actividades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x</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l">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Pruebas de cumplimiento</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916409">
                <a:tc>
                  <a:txBody>
                    <a:bodyPr/>
                    <a:lstStyle/>
                    <a:p>
                      <a:pPr algn="ctr">
                        <a:lnSpc>
                          <a:spcPct val="150000"/>
                        </a:lnSpc>
                        <a:spcAft>
                          <a:spcPts val="0"/>
                        </a:spcAft>
                        <a:tabLst>
                          <a:tab pos="1445895" algn="l"/>
                        </a:tabLst>
                      </a:pPr>
                      <a:r>
                        <a:rPr lang="es-EC" sz="2000">
                          <a:effectLst/>
                          <a:latin typeface="Arial" panose="020B0604020202020204" pitchFamily="34" charset="0"/>
                          <a:cs typeface="Arial" panose="020B0604020202020204" pitchFamily="34" charset="0"/>
                        </a:rPr>
                        <a:t>4</a:t>
                      </a:r>
                      <a:endParaRPr lang="es-ES" sz="20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Veracidad  de  la  información  financiera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Información confiable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Toma de decisiones con información verídica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x</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l">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Pruebas de cumplimiento</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733127">
                <a:tc>
                  <a:txBody>
                    <a:bodyPr/>
                    <a:lstStyle/>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5</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a:txBody>
                    <a:bodyPr/>
                    <a:lstStyle/>
                    <a:p>
                      <a:pPr algn="just">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Indicadores   financieros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La aplicación de indicadores no es la adecuada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Genera el crecimiento o deceso de la empresa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x</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l">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Pruebas sustantivas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r h="593135">
                <a:tc>
                  <a:txBody>
                    <a:bodyPr/>
                    <a:lstStyle/>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6</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nchor="ctr"/>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Instalaciones  e  infraestructura  adecuada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Instalaciones adecuadas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Motivar al personal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just">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x</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c>
                  <a:txBody>
                    <a:bodyPr/>
                    <a:lstStyle/>
                    <a:p>
                      <a:pPr algn="l">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De cumplimiento. </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38851" marR="38851" marT="0" marB="0"/>
                </a:tc>
              </a:tr>
            </a:tbl>
          </a:graphicData>
        </a:graphic>
      </p:graphicFrame>
    </p:spTree>
    <p:extLst>
      <p:ext uri="{BB962C8B-B14F-4D97-AF65-F5344CB8AC3E}">
        <p14:creationId xmlns:p14="http://schemas.microsoft.com/office/powerpoint/2010/main" val="2881104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97511058"/>
              </p:ext>
            </p:extLst>
          </p:nvPr>
        </p:nvGraphicFramePr>
        <p:xfrm>
          <a:off x="1547445" y="1083212"/>
          <a:ext cx="8932985" cy="5416857"/>
        </p:xfrm>
        <a:graphic>
          <a:graphicData uri="http://schemas.openxmlformats.org/drawingml/2006/table">
            <a:tbl>
              <a:tblPr firstRow="1" firstCol="1" bandRow="1">
                <a:tableStyleId>{5C22544A-7EE6-4342-B048-85BDC9FD1C3A}</a:tableStyleId>
              </a:tblPr>
              <a:tblGrid>
                <a:gridCol w="5096436"/>
                <a:gridCol w="3836549"/>
              </a:tblGrid>
              <a:tr h="352355">
                <a:tc>
                  <a:txBody>
                    <a:bodyPr/>
                    <a:lstStyle/>
                    <a:p>
                      <a:pPr algn="ctr">
                        <a:lnSpc>
                          <a:spcPct val="150000"/>
                        </a:lnSpc>
                        <a:spcAft>
                          <a:spcPts val="0"/>
                        </a:spcAft>
                      </a:pPr>
                      <a:r>
                        <a:rPr lang="es-EC" sz="3200" dirty="0">
                          <a:effectLst/>
                        </a:rPr>
                        <a:t>NOMBRE</a:t>
                      </a:r>
                      <a:endParaRPr lang="es-ES" sz="3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50000"/>
                        </a:lnSpc>
                        <a:spcAft>
                          <a:spcPts val="0"/>
                        </a:spcAft>
                      </a:pPr>
                      <a:r>
                        <a:rPr lang="es-EC" sz="3200" dirty="0">
                          <a:effectLst/>
                        </a:rPr>
                        <a:t>CARGO</a:t>
                      </a:r>
                      <a:endParaRPr lang="es-ES" sz="3200" dirty="0">
                        <a:effectLst/>
                        <a:latin typeface="Times New Roman" panose="02020603050405020304" pitchFamily="18" charset="0"/>
                        <a:ea typeface="Times New Roman" panose="02020603050405020304" pitchFamily="18" charset="0"/>
                      </a:endParaRPr>
                    </a:p>
                  </a:txBody>
                  <a:tcPr marL="44450" marR="44450" marT="0" marB="0" anchor="b"/>
                </a:tc>
              </a:tr>
              <a:tr h="570537">
                <a:tc>
                  <a:txBody>
                    <a:bodyPr/>
                    <a:lstStyle/>
                    <a:p>
                      <a:pPr algn="ctr">
                        <a:lnSpc>
                          <a:spcPct val="150000"/>
                        </a:lnSpc>
                        <a:spcAft>
                          <a:spcPts val="0"/>
                        </a:spcAft>
                      </a:pPr>
                      <a:r>
                        <a:rPr lang="es-EC" sz="2000" dirty="0">
                          <a:effectLst/>
                        </a:rPr>
                        <a:t>Ing. Christian Molina</a:t>
                      </a: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50000"/>
                        </a:lnSpc>
                        <a:spcAft>
                          <a:spcPts val="0"/>
                        </a:spcAft>
                      </a:pPr>
                      <a:r>
                        <a:rPr lang="es-EC" sz="2000" dirty="0" smtClean="0">
                          <a:effectLst/>
                        </a:rPr>
                        <a:t>Gerente</a:t>
                      </a: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r>
              <a:tr h="168813">
                <a:tc gridSpan="2">
                  <a:txBody>
                    <a:bodyPr/>
                    <a:lstStyle/>
                    <a:p>
                      <a:pPr algn="ctr">
                        <a:lnSpc>
                          <a:spcPct val="150000"/>
                        </a:lnSpc>
                        <a:spcAft>
                          <a:spcPts val="0"/>
                        </a:spcAft>
                      </a:pP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c hMerge="1">
                  <a:txBody>
                    <a:bodyPr/>
                    <a:lstStyle/>
                    <a:p>
                      <a:endParaRPr lang="es-ES"/>
                    </a:p>
                  </a:txBody>
                  <a:tcPr/>
                </a:tc>
              </a:tr>
              <a:tr h="1312085">
                <a:tc>
                  <a:txBody>
                    <a:bodyPr/>
                    <a:lstStyle/>
                    <a:p>
                      <a:pPr algn="ctr">
                        <a:lnSpc>
                          <a:spcPct val="150000"/>
                        </a:lnSpc>
                        <a:spcBef>
                          <a:spcPts val="1200"/>
                        </a:spcBef>
                        <a:spcAft>
                          <a:spcPts val="0"/>
                        </a:spcAft>
                      </a:pPr>
                      <a:r>
                        <a:rPr lang="es-EC" sz="2000" dirty="0">
                          <a:effectLst/>
                        </a:rPr>
                        <a:t>Rita Olivo</a:t>
                      </a:r>
                      <a:endParaRPr lang="es-ES" sz="2000" dirty="0">
                        <a:effectLst/>
                      </a:endParaRPr>
                    </a:p>
                    <a:p>
                      <a:pPr algn="ctr">
                        <a:lnSpc>
                          <a:spcPct val="150000"/>
                        </a:lnSpc>
                        <a:spcBef>
                          <a:spcPts val="1200"/>
                        </a:spcBef>
                        <a:spcAft>
                          <a:spcPts val="0"/>
                        </a:spcAft>
                      </a:pPr>
                      <a:r>
                        <a:rPr lang="es-EC" sz="2000" dirty="0">
                          <a:effectLst/>
                        </a:rPr>
                        <a:t>Jaime Espinoza</a:t>
                      </a:r>
                      <a:endParaRPr lang="es-ES" sz="2000" dirty="0">
                        <a:effectLst/>
                      </a:endParaRPr>
                    </a:p>
                    <a:p>
                      <a:pPr algn="ctr">
                        <a:lnSpc>
                          <a:spcPct val="150000"/>
                        </a:lnSpc>
                        <a:spcBef>
                          <a:spcPts val="1200"/>
                        </a:spcBef>
                        <a:spcAft>
                          <a:spcPts val="0"/>
                        </a:spcAft>
                      </a:pPr>
                      <a:r>
                        <a:rPr lang="es-EC" sz="2000" dirty="0">
                          <a:effectLst/>
                        </a:rPr>
                        <a:t>Narcisa Días</a:t>
                      </a: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50000"/>
                        </a:lnSpc>
                        <a:spcBef>
                          <a:spcPts val="1200"/>
                        </a:spcBef>
                        <a:spcAft>
                          <a:spcPts val="0"/>
                        </a:spcAft>
                      </a:pPr>
                      <a:r>
                        <a:rPr lang="es-EC" sz="2000" dirty="0">
                          <a:effectLst/>
                        </a:rPr>
                        <a:t>Presidente  </a:t>
                      </a:r>
                      <a:endParaRPr lang="es-ES" sz="2000" dirty="0">
                        <a:effectLst/>
                      </a:endParaRPr>
                    </a:p>
                    <a:p>
                      <a:pPr algn="ctr">
                        <a:lnSpc>
                          <a:spcPct val="150000"/>
                        </a:lnSpc>
                        <a:spcBef>
                          <a:spcPts val="1200"/>
                        </a:spcBef>
                        <a:spcAft>
                          <a:spcPts val="0"/>
                        </a:spcAft>
                      </a:pPr>
                      <a:r>
                        <a:rPr lang="es-EC" sz="2000" dirty="0">
                          <a:effectLst/>
                        </a:rPr>
                        <a:t>Secretario </a:t>
                      </a:r>
                      <a:endParaRPr lang="es-ES" sz="2000" dirty="0">
                        <a:effectLst/>
                      </a:endParaRPr>
                    </a:p>
                    <a:p>
                      <a:pPr algn="ctr">
                        <a:lnSpc>
                          <a:spcPct val="150000"/>
                        </a:lnSpc>
                        <a:spcBef>
                          <a:spcPts val="1200"/>
                        </a:spcBef>
                        <a:spcAft>
                          <a:spcPts val="0"/>
                        </a:spcAft>
                      </a:pPr>
                      <a:r>
                        <a:rPr lang="es-EC" sz="2000" dirty="0">
                          <a:effectLst/>
                        </a:rPr>
                        <a:t>Vocal Principal </a:t>
                      </a: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r>
              <a:tr h="273922">
                <a:tc gridSpan="2">
                  <a:txBody>
                    <a:bodyPr/>
                    <a:lstStyle/>
                    <a:p>
                      <a:pPr algn="ctr"/>
                      <a:endParaRPr lang="es-ES" sz="2000" dirty="0">
                        <a:effectLst/>
                        <a:latin typeface="Calibri" panose="020F0502020204030204" pitchFamily="34" charset="0"/>
                      </a:endParaRPr>
                    </a:p>
                  </a:txBody>
                  <a:tcPr marL="44450" marR="44450" marT="0" marB="0" anchor="ctr"/>
                </a:tc>
                <a:tc hMerge="1">
                  <a:txBody>
                    <a:bodyPr/>
                    <a:lstStyle/>
                    <a:p>
                      <a:endParaRPr lang="es-ES"/>
                    </a:p>
                  </a:txBody>
                  <a:tcPr/>
                </a:tc>
              </a:tr>
              <a:tr h="1440828">
                <a:tc>
                  <a:txBody>
                    <a:bodyPr/>
                    <a:lstStyle/>
                    <a:p>
                      <a:pPr algn="ctr">
                        <a:lnSpc>
                          <a:spcPct val="150000"/>
                        </a:lnSpc>
                        <a:spcBef>
                          <a:spcPts val="1200"/>
                        </a:spcBef>
                        <a:spcAft>
                          <a:spcPts val="0"/>
                        </a:spcAft>
                      </a:pPr>
                      <a:r>
                        <a:rPr lang="es-EC" sz="2000" dirty="0">
                          <a:effectLst/>
                        </a:rPr>
                        <a:t>Cristóbal Flores</a:t>
                      </a:r>
                      <a:endParaRPr lang="es-ES" sz="2000" dirty="0">
                        <a:effectLst/>
                      </a:endParaRPr>
                    </a:p>
                    <a:p>
                      <a:pPr algn="ctr">
                        <a:lnSpc>
                          <a:spcPct val="150000"/>
                        </a:lnSpc>
                        <a:spcBef>
                          <a:spcPts val="1200"/>
                        </a:spcBef>
                        <a:spcAft>
                          <a:spcPts val="0"/>
                        </a:spcAft>
                      </a:pPr>
                      <a:r>
                        <a:rPr lang="es-EC" sz="2000" dirty="0">
                          <a:effectLst/>
                        </a:rPr>
                        <a:t>Victoria Izurieta</a:t>
                      </a:r>
                      <a:endParaRPr lang="es-ES" sz="2000" dirty="0">
                        <a:effectLst/>
                      </a:endParaRPr>
                    </a:p>
                    <a:p>
                      <a:pPr algn="ctr">
                        <a:lnSpc>
                          <a:spcPct val="150000"/>
                        </a:lnSpc>
                        <a:spcBef>
                          <a:spcPts val="1200"/>
                        </a:spcBef>
                        <a:spcAft>
                          <a:spcPts val="0"/>
                        </a:spcAft>
                      </a:pPr>
                      <a:r>
                        <a:rPr lang="es-EC" sz="2000" dirty="0">
                          <a:effectLst/>
                        </a:rPr>
                        <a:t>Gloria </a:t>
                      </a:r>
                      <a:r>
                        <a:rPr lang="es-EC" sz="2000" dirty="0" err="1">
                          <a:effectLst/>
                        </a:rPr>
                        <a:t>Atiaja</a:t>
                      </a: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50000"/>
                        </a:lnSpc>
                        <a:spcBef>
                          <a:spcPts val="1200"/>
                        </a:spcBef>
                        <a:spcAft>
                          <a:spcPts val="0"/>
                        </a:spcAft>
                      </a:pPr>
                      <a:r>
                        <a:rPr lang="es-EC" sz="2000" dirty="0">
                          <a:effectLst/>
                        </a:rPr>
                        <a:t>Presidente </a:t>
                      </a:r>
                      <a:endParaRPr lang="es-ES" sz="2000" dirty="0">
                        <a:effectLst/>
                      </a:endParaRPr>
                    </a:p>
                    <a:p>
                      <a:pPr algn="ctr">
                        <a:lnSpc>
                          <a:spcPct val="150000"/>
                        </a:lnSpc>
                        <a:spcBef>
                          <a:spcPts val="1200"/>
                        </a:spcBef>
                        <a:spcAft>
                          <a:spcPts val="0"/>
                        </a:spcAft>
                      </a:pPr>
                      <a:r>
                        <a:rPr lang="es-EC" sz="2000" dirty="0">
                          <a:effectLst/>
                        </a:rPr>
                        <a:t>Secretario </a:t>
                      </a:r>
                      <a:endParaRPr lang="es-ES" sz="2000" dirty="0">
                        <a:effectLst/>
                      </a:endParaRPr>
                    </a:p>
                    <a:p>
                      <a:pPr algn="ctr">
                        <a:lnSpc>
                          <a:spcPct val="150000"/>
                        </a:lnSpc>
                        <a:spcBef>
                          <a:spcPts val="1200"/>
                        </a:spcBef>
                        <a:spcAft>
                          <a:spcPts val="0"/>
                        </a:spcAft>
                      </a:pPr>
                      <a:r>
                        <a:rPr lang="es-EC" sz="2000" dirty="0">
                          <a:effectLst/>
                        </a:rPr>
                        <a:t>Vocal Principal </a:t>
                      </a:r>
                      <a:endParaRPr lang="es-ES" sz="2000" dirty="0">
                        <a:effectLst/>
                        <a:latin typeface="Times New Roman" panose="02020603050405020304" pitchFamily="18" charset="0"/>
                        <a:ea typeface="Times New Roman" panose="02020603050405020304" pitchFamily="18" charset="0"/>
                      </a:endParaRPr>
                    </a:p>
                  </a:txBody>
                  <a:tcPr marL="44450" marR="44450" marT="0" marB="0" anchor="ctr"/>
                </a:tc>
              </a:tr>
            </a:tbl>
          </a:graphicData>
        </a:graphic>
      </p:graphicFrame>
      <p:sp>
        <p:nvSpPr>
          <p:cNvPr id="5" name="CuadroTexto 4"/>
          <p:cNvSpPr txBox="1"/>
          <p:nvPr/>
        </p:nvSpPr>
        <p:spPr>
          <a:xfrm>
            <a:off x="3742006" y="351692"/>
            <a:ext cx="5430129" cy="646331"/>
          </a:xfrm>
          <a:prstGeom prst="rect">
            <a:avLst/>
          </a:prstGeom>
          <a:noFill/>
        </p:spPr>
        <p:txBody>
          <a:bodyPr wrap="square" rtlCol="0">
            <a:spAutoFit/>
          </a:bodyPr>
          <a:lstStyle/>
          <a:p>
            <a:pPr algn="ctr"/>
            <a:r>
              <a:rPr lang="es-ES" sz="3600" dirty="0" smtClean="0">
                <a:latin typeface="Algerian" panose="04020705040A02060702" pitchFamily="82" charset="0"/>
                <a:cs typeface="Arial" panose="020B0604020202020204" pitchFamily="34" charset="0"/>
              </a:rPr>
              <a:t>DIRECTORIO</a:t>
            </a:r>
            <a:endParaRPr lang="es-ES" sz="3600" dirty="0">
              <a:latin typeface="Algerian" panose="04020705040A02060702" pitchFamily="82" charset="0"/>
              <a:cs typeface="Arial" panose="020B0604020202020204" pitchFamily="34" charset="0"/>
            </a:endParaRPr>
          </a:p>
        </p:txBody>
      </p:sp>
    </p:spTree>
    <p:extLst>
      <p:ext uri="{BB962C8B-B14F-4D97-AF65-F5344CB8AC3E}">
        <p14:creationId xmlns:p14="http://schemas.microsoft.com/office/powerpoint/2010/main" val="3882886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875158384"/>
              </p:ext>
            </p:extLst>
          </p:nvPr>
        </p:nvGraphicFramePr>
        <p:xfrm>
          <a:off x="612165" y="1350496"/>
          <a:ext cx="11021816" cy="5248304"/>
        </p:xfrm>
        <a:graphic>
          <a:graphicData uri="http://schemas.openxmlformats.org/drawingml/2006/table">
            <a:tbl>
              <a:tblPr firstRow="1" firstCol="1" bandRow="1">
                <a:tableStyleId>{5C22544A-7EE6-4342-B048-85BDC9FD1C3A}</a:tableStyleId>
              </a:tblPr>
              <a:tblGrid>
                <a:gridCol w="6096380"/>
                <a:gridCol w="2557368"/>
                <a:gridCol w="2368068"/>
              </a:tblGrid>
              <a:tr h="857603">
                <a:tc>
                  <a:txBody>
                    <a:bodyPr/>
                    <a:lstStyle/>
                    <a:p>
                      <a:pPr algn="ctr">
                        <a:lnSpc>
                          <a:spcPct val="150000"/>
                        </a:lnSpc>
                        <a:spcAft>
                          <a:spcPts val="0"/>
                        </a:spcAft>
                        <a:tabLst>
                          <a:tab pos="1445895" algn="l"/>
                        </a:tabLst>
                      </a:pPr>
                      <a:r>
                        <a:rPr lang="es-EC" sz="4000" dirty="0">
                          <a:solidFill>
                            <a:schemeClr val="tx1"/>
                          </a:solidFill>
                          <a:effectLst/>
                          <a:latin typeface="Arial" panose="020B0604020202020204" pitchFamily="34" charset="0"/>
                          <a:cs typeface="Arial" panose="020B0604020202020204" pitchFamily="34" charset="0"/>
                        </a:rPr>
                        <a:t>FASE </a:t>
                      </a:r>
                      <a:endParaRPr lang="es-ES" sz="4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800" dirty="0">
                          <a:solidFill>
                            <a:schemeClr val="tx1"/>
                          </a:solidFill>
                          <a:effectLst/>
                          <a:latin typeface="Arial" panose="020B0604020202020204" pitchFamily="34" charset="0"/>
                          <a:cs typeface="Arial" panose="020B0604020202020204" pitchFamily="34" charset="0"/>
                        </a:rPr>
                        <a:t>HORAS  PROGRAMADAS</a:t>
                      </a:r>
                      <a:endParaRPr lang="es-E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800" dirty="0">
                          <a:solidFill>
                            <a:schemeClr val="tx1"/>
                          </a:solidFill>
                          <a:effectLst/>
                          <a:latin typeface="Arial" panose="020B0604020202020204" pitchFamily="34" charset="0"/>
                          <a:cs typeface="Arial" panose="020B0604020202020204" pitchFamily="34" charset="0"/>
                        </a:rPr>
                        <a:t>RESPONSABILIDAD </a:t>
                      </a:r>
                      <a:endParaRPr lang="es-E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PLANIFICACIÓN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10</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A.A</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PROGRAMA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8</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A.A</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EJECUCIÓN  DEL  TRABAJO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EVALUACIÓN  DEL  CONTROL  INTERNO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19</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rowSpan="3">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Equipo</a:t>
                      </a:r>
                      <a:endParaRPr lang="es-ES" sz="1600" b="0" dirty="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De trabajo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MEDICIÓN   DE  RIESGOS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7</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vMerge="1">
                  <a:txBody>
                    <a:bodyPr/>
                    <a:lstStyle/>
                    <a:p>
                      <a:endParaRPr lang="es-ES"/>
                    </a:p>
                  </a:txBody>
                  <a:tcPr/>
                </a:tc>
              </a:tr>
              <a:tr h="857603">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APLICACIÓN  DE LOS  PROCEDIMIENTOS  Y TÉCNICAS  EN  LOS  PAPELES  DE  TRABAJO  PARA  DETERMINAR  LOS   HALLAZGOS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148</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vMerge="1">
                  <a:txBody>
                    <a:bodyPr/>
                    <a:lstStyle/>
                    <a:p>
                      <a:endParaRPr lang="es-ES"/>
                    </a:p>
                  </a:txBody>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COMUNICACIÓN   DE  RESULTADOS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a:solidFill>
                            <a:schemeClr val="tx1"/>
                          </a:solidFill>
                          <a:effectLst/>
                          <a:latin typeface="Arial" panose="020B0604020202020204" pitchFamily="34" charset="0"/>
                          <a:cs typeface="Arial" panose="020B0604020202020204" pitchFamily="34" charset="0"/>
                        </a:rPr>
                        <a:t>12</a:t>
                      </a:r>
                      <a:endParaRPr lang="es-ES" sz="16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A.A</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SEGUIMIENTO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a:solidFill>
                            <a:schemeClr val="tx1"/>
                          </a:solidFill>
                          <a:effectLst/>
                          <a:latin typeface="Arial" panose="020B0604020202020204" pitchFamily="34" charset="0"/>
                          <a:cs typeface="Arial" panose="020B0604020202020204" pitchFamily="34" charset="0"/>
                        </a:rPr>
                        <a:t>8</a:t>
                      </a:r>
                      <a:endParaRPr lang="es-ES" sz="16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A.A y L.G</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r h="404578">
                <a:tc>
                  <a:txBody>
                    <a:bodyPr/>
                    <a:lstStyle/>
                    <a:p>
                      <a:pPr algn="just">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Total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a:solidFill>
                            <a:schemeClr val="tx1"/>
                          </a:solidFill>
                          <a:effectLst/>
                          <a:latin typeface="Arial" panose="020B0604020202020204" pitchFamily="34" charset="0"/>
                          <a:cs typeface="Arial" panose="020B0604020202020204" pitchFamily="34" charset="0"/>
                        </a:rPr>
                        <a:t>212</a:t>
                      </a:r>
                      <a:endParaRPr lang="es-ES" sz="16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c>
                  <a:txBody>
                    <a:bodyPr/>
                    <a:lstStyle/>
                    <a:p>
                      <a:pPr algn="ctr">
                        <a:lnSpc>
                          <a:spcPct val="150000"/>
                        </a:lnSpc>
                        <a:spcAft>
                          <a:spcPts val="0"/>
                        </a:spcAft>
                        <a:tabLst>
                          <a:tab pos="1445895" algn="l"/>
                        </a:tabLst>
                      </a:pPr>
                      <a:r>
                        <a:rPr lang="es-EC" sz="1600" b="0" dirty="0">
                          <a:solidFill>
                            <a:schemeClr val="tx1"/>
                          </a:solidFill>
                          <a:effectLst/>
                          <a:latin typeface="Arial" panose="020B0604020202020204" pitchFamily="34" charset="0"/>
                          <a:cs typeface="Arial" panose="020B0604020202020204" pitchFamily="34" charset="0"/>
                        </a:rPr>
                        <a:t> </a:t>
                      </a:r>
                      <a:endParaRPr lang="es-ES"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2">
                        <a:lumMod val="90000"/>
                      </a:schemeClr>
                    </a:solidFill>
                  </a:tcPr>
                </a:tc>
              </a:tr>
            </a:tbl>
          </a:graphicData>
        </a:graphic>
      </p:graphicFrame>
      <p:sp>
        <p:nvSpPr>
          <p:cNvPr id="7" name="Rectángulo 6"/>
          <p:cNvSpPr/>
          <p:nvPr/>
        </p:nvSpPr>
        <p:spPr>
          <a:xfrm>
            <a:off x="829995" y="181932"/>
            <a:ext cx="10002128" cy="827021"/>
          </a:xfrm>
          <a:prstGeom prst="rect">
            <a:avLst/>
          </a:prstGeom>
        </p:spPr>
        <p:txBody>
          <a:bodyPr wrap="square">
            <a:spAutoFit/>
          </a:bodyPr>
          <a:lstStyle/>
          <a:p>
            <a:pPr algn="ctr">
              <a:lnSpc>
                <a:spcPct val="150000"/>
              </a:lnSpc>
              <a:spcAft>
                <a:spcPts val="0"/>
              </a:spcAft>
              <a:tabLst>
                <a:tab pos="1445895" algn="l"/>
              </a:tabLst>
            </a:pPr>
            <a:r>
              <a:rPr lang="es-EC" sz="3600" dirty="0">
                <a:latin typeface="Algerian" panose="04020705040A02060702" pitchFamily="82" charset="0"/>
                <a:ea typeface="Times New Roman" panose="02020603050405020304" pitchFamily="18" charset="0"/>
              </a:rPr>
              <a:t>EQUIPO   DE   TRABAJO </a:t>
            </a:r>
            <a:r>
              <a:rPr lang="es-EC" sz="3600" dirty="0" smtClean="0">
                <a:latin typeface="Algerian" panose="04020705040A02060702" pitchFamily="82" charset="0"/>
                <a:ea typeface="Times New Roman" panose="02020603050405020304" pitchFamily="18" charset="0"/>
              </a:rPr>
              <a:t> - PLANIFICACION</a:t>
            </a:r>
            <a:endParaRPr lang="es-ES" sz="3600" dirty="0">
              <a:effectLst/>
              <a:latin typeface="Algerian" panose="04020705040A02060702" pitchFamily="82" charset="0"/>
              <a:ea typeface="Times New Roman" panose="02020603050405020304" pitchFamily="18" charset="0"/>
            </a:endParaRPr>
          </a:p>
        </p:txBody>
      </p:sp>
    </p:spTree>
    <p:extLst>
      <p:ext uri="{BB962C8B-B14F-4D97-AF65-F5344CB8AC3E}">
        <p14:creationId xmlns:p14="http://schemas.microsoft.com/office/powerpoint/2010/main" val="27631102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63521" y="389682"/>
            <a:ext cx="10602582" cy="745397"/>
          </a:xfrm>
          <a:prstGeom prst="rect">
            <a:avLst/>
          </a:prstGeom>
        </p:spPr>
        <p:txBody>
          <a:bodyPr wrap="none">
            <a:spAutoFit/>
          </a:bodyPr>
          <a:lstStyle/>
          <a:p>
            <a:pPr algn="ctr">
              <a:lnSpc>
                <a:spcPct val="150000"/>
              </a:lnSpc>
              <a:spcAft>
                <a:spcPts val="0"/>
              </a:spcAft>
              <a:tabLst>
                <a:tab pos="1445895" algn="l"/>
              </a:tabLst>
            </a:pPr>
            <a:r>
              <a:rPr lang="es-EC" sz="3200" dirty="0">
                <a:latin typeface="Algerian" panose="04020705040A02060702" pitchFamily="82" charset="0"/>
                <a:ea typeface="Times New Roman" panose="02020603050405020304" pitchFamily="18" charset="0"/>
              </a:rPr>
              <a:t>EQUIPOS    Y MATERIALES   QUE  SE  VA  A  NECESITAR </a:t>
            </a:r>
            <a:endParaRPr lang="es-ES" sz="3200" dirty="0">
              <a:effectLst/>
              <a:latin typeface="Algerian" panose="04020705040A02060702" pitchFamily="82" charset="0"/>
              <a:ea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337349266"/>
              </p:ext>
            </p:extLst>
          </p:nvPr>
        </p:nvGraphicFramePr>
        <p:xfrm>
          <a:off x="2109565" y="1505245"/>
          <a:ext cx="7709683" cy="4754880"/>
        </p:xfrm>
        <a:graphic>
          <a:graphicData uri="http://schemas.openxmlformats.org/drawingml/2006/table">
            <a:tbl>
              <a:tblPr firstRow="1" firstCol="1" bandRow="1">
                <a:tableStyleId>{5C22544A-7EE6-4342-B048-85BDC9FD1C3A}</a:tableStyleId>
              </a:tblPr>
              <a:tblGrid>
                <a:gridCol w="3883271"/>
                <a:gridCol w="3826412"/>
              </a:tblGrid>
              <a:tr h="357956">
                <a:tc>
                  <a:txBody>
                    <a:bodyPr/>
                    <a:lstStyle/>
                    <a:p>
                      <a:pPr algn="ctr">
                        <a:lnSpc>
                          <a:spcPct val="150000"/>
                        </a:lnSpc>
                        <a:spcAft>
                          <a:spcPts val="0"/>
                        </a:spcAft>
                        <a:tabLst>
                          <a:tab pos="1445895" algn="l"/>
                        </a:tabLst>
                      </a:pPr>
                      <a:r>
                        <a:rPr lang="es-EC" sz="2800" dirty="0">
                          <a:effectLst/>
                          <a:latin typeface="Arial" panose="020B0604020202020204" pitchFamily="34" charset="0"/>
                          <a:cs typeface="Arial" panose="020B0604020202020204" pitchFamily="34" charset="0"/>
                        </a:rPr>
                        <a:t>DESCRIPCIÓN </a:t>
                      </a:r>
                      <a:endParaRPr lang="es-E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50000"/>
                        </a:lnSpc>
                        <a:spcAft>
                          <a:spcPts val="0"/>
                        </a:spcAft>
                        <a:tabLst>
                          <a:tab pos="1445895" algn="l"/>
                        </a:tabLst>
                      </a:pPr>
                      <a:r>
                        <a:rPr lang="es-EC" sz="2800" dirty="0">
                          <a:effectLst/>
                          <a:latin typeface="Arial" panose="020B0604020202020204" pitchFamily="34" charset="0"/>
                          <a:cs typeface="Arial" panose="020B0604020202020204" pitchFamily="34" charset="0"/>
                        </a:rPr>
                        <a:t>TOTAL</a:t>
                      </a:r>
                      <a:endParaRPr lang="es-E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3563690">
                <a:tc>
                  <a:txBody>
                    <a:bodyPr/>
                    <a:lstStyle/>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Computadoras  personales </a:t>
                      </a:r>
                      <a:br>
                        <a:rPr lang="es-EC" sz="2000" dirty="0">
                          <a:effectLst/>
                          <a:latin typeface="Arial" panose="020B0604020202020204" pitchFamily="34" charset="0"/>
                          <a:cs typeface="Arial" panose="020B0604020202020204" pitchFamily="34" charset="0"/>
                        </a:rPr>
                      </a:br>
                      <a:r>
                        <a:rPr lang="es-EC" sz="2000" dirty="0">
                          <a:effectLst/>
                          <a:latin typeface="Arial" panose="020B0604020202020204" pitchFamily="34" charset="0"/>
                          <a:cs typeface="Arial" panose="020B0604020202020204" pitchFamily="34" charset="0"/>
                        </a:rPr>
                        <a:t>Impresora</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Suministros  de   oficina </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Cuaderno  para   apuntes </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Internet</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Flash  Memory </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Carpetas   o   folders</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Discos CD-ROM</a:t>
                      </a:r>
                      <a:endParaRPr lang="es-ES" sz="2000" dirty="0">
                        <a:effectLst/>
                        <a:latin typeface="Arial" panose="020B0604020202020204" pitchFamily="34" charset="0"/>
                        <a:cs typeface="Arial" panose="020B0604020202020204" pitchFamily="34" charset="0"/>
                      </a:endParaRPr>
                    </a:p>
                    <a:p>
                      <a:pPr algn="just">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Scanner </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1</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1</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Lo  necesario </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4</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Banda  ancha </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2</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4</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5</a:t>
                      </a:r>
                      <a:endParaRPr lang="es-ES" sz="2000" dirty="0">
                        <a:effectLst/>
                        <a:latin typeface="Arial" panose="020B0604020202020204" pitchFamily="34" charset="0"/>
                        <a:cs typeface="Arial" panose="020B0604020202020204" pitchFamily="34" charset="0"/>
                      </a:endParaRPr>
                    </a:p>
                    <a:p>
                      <a:pPr algn="ctr">
                        <a:lnSpc>
                          <a:spcPct val="150000"/>
                        </a:lnSpc>
                        <a:spcAft>
                          <a:spcPts val="0"/>
                        </a:spcAft>
                        <a:tabLst>
                          <a:tab pos="1445895" algn="l"/>
                        </a:tabLst>
                      </a:pPr>
                      <a:r>
                        <a:rPr lang="es-EC" sz="2000" dirty="0">
                          <a:effectLst/>
                          <a:latin typeface="Arial" panose="020B0604020202020204" pitchFamily="34" charset="0"/>
                          <a:cs typeface="Arial" panose="020B0604020202020204" pitchFamily="34" charset="0"/>
                        </a:rPr>
                        <a:t>1</a:t>
                      </a: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010379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708272" y="2242332"/>
            <a:ext cx="9377070" cy="3089324"/>
          </a:xfrm>
          <a:prstGeom prst="rect">
            <a:avLst/>
          </a:prstGeom>
        </p:spPr>
      </p:pic>
      <p:sp>
        <p:nvSpPr>
          <p:cNvPr id="6" name="Rectángulo 5"/>
          <p:cNvSpPr/>
          <p:nvPr/>
        </p:nvSpPr>
        <p:spPr>
          <a:xfrm>
            <a:off x="2762142" y="852826"/>
            <a:ext cx="6931706" cy="769441"/>
          </a:xfrm>
          <a:prstGeom prst="rect">
            <a:avLst/>
          </a:prstGeom>
        </p:spPr>
        <p:txBody>
          <a:bodyPr wrap="none">
            <a:spAutoFit/>
          </a:bodyPr>
          <a:lstStyle/>
          <a:p>
            <a:pPr algn="ctr"/>
            <a:r>
              <a:rPr lang="es-EC" sz="4400" dirty="0">
                <a:latin typeface="Algerian" panose="04020705040A02060702" pitchFamily="82" charset="0"/>
                <a:ea typeface="Times New Roman" panose="02020603050405020304" pitchFamily="18" charset="0"/>
              </a:rPr>
              <a:t>RECURSOS    FINANCIEROS</a:t>
            </a:r>
            <a:endParaRPr lang="es-ES" sz="4400" dirty="0">
              <a:latin typeface="Algerian" panose="04020705040A02060702" pitchFamily="82" charset="0"/>
            </a:endParaRPr>
          </a:p>
        </p:txBody>
      </p:sp>
    </p:spTree>
    <p:extLst>
      <p:ext uri="{BB962C8B-B14F-4D97-AF65-F5344CB8AC3E}">
        <p14:creationId xmlns:p14="http://schemas.microsoft.com/office/powerpoint/2010/main" val="108647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406801" y="571472"/>
            <a:ext cx="3717684" cy="523220"/>
          </a:xfrm>
          <a:prstGeom prst="rect">
            <a:avLst/>
          </a:prstGeom>
        </p:spPr>
        <p:txBody>
          <a:bodyPr wrap="none">
            <a:spAutoFit/>
          </a:bodyPr>
          <a:lstStyle/>
          <a:p>
            <a:pPr algn="ctr"/>
            <a:r>
              <a:rPr lang="es-EC" sz="2800" dirty="0">
                <a:latin typeface="Algerian" panose="04020705040A02060702" pitchFamily="82" charset="0"/>
                <a:ea typeface="Times New Roman" panose="02020603050405020304" pitchFamily="18" charset="0"/>
              </a:rPr>
              <a:t>RIESGO  DE  CONTROL</a:t>
            </a:r>
            <a:endParaRPr lang="es-ES" sz="2800" dirty="0">
              <a:latin typeface="Algerian" panose="04020705040A02060702" pitchFamily="82"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927379339"/>
              </p:ext>
            </p:extLst>
          </p:nvPr>
        </p:nvGraphicFramePr>
        <p:xfrm>
          <a:off x="4265782" y="1370636"/>
          <a:ext cx="4062291" cy="1600200"/>
        </p:xfrm>
        <a:graphic>
          <a:graphicData uri="http://schemas.openxmlformats.org/drawingml/2006/table">
            <a:tbl>
              <a:tblPr firstRow="1" firstCol="1" bandRow="1">
                <a:tableStyleId>{5C22544A-7EE6-4342-B048-85BDC9FD1C3A}</a:tableStyleId>
              </a:tblPr>
              <a:tblGrid>
                <a:gridCol w="2573993"/>
                <a:gridCol w="1488298"/>
              </a:tblGrid>
              <a:tr h="0">
                <a:tc gridSpan="2">
                  <a:txBody>
                    <a:bodyPr/>
                    <a:lstStyle/>
                    <a:p>
                      <a:pPr algn="ctr">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CALIFICACIÓN    DEL   RIESGO</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s-ES"/>
                    </a:p>
                  </a:txBody>
                  <a:tcPr/>
                </a:tc>
              </a:tr>
              <a:tr h="0">
                <a:tc>
                  <a:txBody>
                    <a:bodyPr/>
                    <a:lstStyle/>
                    <a:p>
                      <a:pPr algn="ctr">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NIVEL  DE  CONFIANZA</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NC</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ctr">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CALIFICACION  TOTAL</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CT</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ctr">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PONDERACIÓN  TOTAL</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PT</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ctr">
                        <a:lnSpc>
                          <a:spcPct val="150000"/>
                        </a:lnSpc>
                        <a:spcAft>
                          <a:spcPts val="0"/>
                        </a:spcAft>
                        <a:tabLst>
                          <a:tab pos="1445895" algn="l"/>
                        </a:tabLst>
                      </a:pPr>
                      <a:r>
                        <a:rPr lang="es-EC" sz="1400">
                          <a:effectLst/>
                          <a:latin typeface="Arial" panose="020B0604020202020204" pitchFamily="34" charset="0"/>
                          <a:cs typeface="Arial" panose="020B0604020202020204" pitchFamily="34" charset="0"/>
                        </a:rPr>
                        <a:t>RIESGO  INHERENTE</a:t>
                      </a:r>
                      <a:endParaRPr lang="es-E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spcAft>
                          <a:spcPts val="0"/>
                        </a:spcAft>
                        <a:tabLst>
                          <a:tab pos="1445895" algn="l"/>
                        </a:tabLst>
                      </a:pPr>
                      <a:r>
                        <a:rPr lang="es-EC" sz="1400" dirty="0">
                          <a:effectLst/>
                          <a:latin typeface="Arial" panose="020B0604020202020204" pitchFamily="34" charset="0"/>
                          <a:cs typeface="Arial" panose="020B0604020202020204" pitchFamily="34" charset="0"/>
                        </a:rPr>
                        <a:t>RI</a:t>
                      </a:r>
                      <a:endParaRPr lang="es-E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7" name="Rectangle 2"/>
          <p:cNvSpPr>
            <a:spLocks noChangeArrowheads="1"/>
          </p:cNvSpPr>
          <p:nvPr/>
        </p:nvSpPr>
        <p:spPr bwMode="auto">
          <a:xfrm>
            <a:off x="739073" y="3320606"/>
            <a:ext cx="123954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46213" algn="l"/>
              </a:tabLst>
              <a:defRPr>
                <a:solidFill>
                  <a:schemeClr val="tx1"/>
                </a:solidFill>
                <a:latin typeface="Arial" panose="020B0604020202020204" pitchFamily="34" charset="0"/>
              </a:defRPr>
            </a:lvl1pPr>
            <a:lvl2pPr eaLnBrk="0" fontAlgn="base" hangingPunct="0">
              <a:spcBef>
                <a:spcPct val="0"/>
              </a:spcBef>
              <a:spcAft>
                <a:spcPct val="0"/>
              </a:spcAft>
              <a:tabLst>
                <a:tab pos="1446213" algn="l"/>
              </a:tabLst>
              <a:defRPr>
                <a:solidFill>
                  <a:schemeClr val="tx1"/>
                </a:solidFill>
                <a:latin typeface="Arial" panose="020B0604020202020204" pitchFamily="34" charset="0"/>
              </a:defRPr>
            </a:lvl2pPr>
            <a:lvl3pPr eaLnBrk="0" fontAlgn="base" hangingPunct="0">
              <a:spcBef>
                <a:spcPct val="0"/>
              </a:spcBef>
              <a:spcAft>
                <a:spcPct val="0"/>
              </a:spcAft>
              <a:tabLst>
                <a:tab pos="1446213" algn="l"/>
              </a:tabLst>
              <a:defRPr>
                <a:solidFill>
                  <a:schemeClr val="tx1"/>
                </a:solidFill>
                <a:latin typeface="Arial" panose="020B0604020202020204" pitchFamily="34" charset="0"/>
              </a:defRPr>
            </a:lvl3pPr>
            <a:lvl4pPr eaLnBrk="0" fontAlgn="base" hangingPunct="0">
              <a:spcBef>
                <a:spcPct val="0"/>
              </a:spcBef>
              <a:spcAft>
                <a:spcPct val="0"/>
              </a:spcAft>
              <a:tabLst>
                <a:tab pos="1446213" algn="l"/>
              </a:tabLst>
              <a:defRPr>
                <a:solidFill>
                  <a:schemeClr val="tx1"/>
                </a:solidFill>
                <a:latin typeface="Arial" panose="020B0604020202020204" pitchFamily="34" charset="0"/>
              </a:defRPr>
            </a:lvl4pPr>
            <a:lvl5pPr eaLnBrk="0" fontAlgn="base" hangingPunct="0">
              <a:spcBef>
                <a:spcPct val="0"/>
              </a:spcBef>
              <a:spcAft>
                <a:spcPct val="0"/>
              </a:spcAft>
              <a:tabLst>
                <a:tab pos="1446213" algn="l"/>
              </a:tabLst>
              <a:defRPr>
                <a:solidFill>
                  <a:schemeClr val="tx1"/>
                </a:solidFill>
                <a:latin typeface="Arial" panose="020B0604020202020204" pitchFamily="34" charset="0"/>
              </a:defRPr>
            </a:lvl5pPr>
            <a:lvl6pPr eaLnBrk="0" fontAlgn="base" hangingPunct="0">
              <a:spcBef>
                <a:spcPct val="0"/>
              </a:spcBef>
              <a:spcAft>
                <a:spcPct val="0"/>
              </a:spcAft>
              <a:tabLst>
                <a:tab pos="1446213" algn="l"/>
              </a:tabLst>
              <a:defRPr>
                <a:solidFill>
                  <a:schemeClr val="tx1"/>
                </a:solidFill>
                <a:latin typeface="Arial" panose="020B0604020202020204" pitchFamily="34" charset="0"/>
              </a:defRPr>
            </a:lvl6pPr>
            <a:lvl7pPr eaLnBrk="0" fontAlgn="base" hangingPunct="0">
              <a:spcBef>
                <a:spcPct val="0"/>
              </a:spcBef>
              <a:spcAft>
                <a:spcPct val="0"/>
              </a:spcAft>
              <a:tabLst>
                <a:tab pos="1446213" algn="l"/>
              </a:tabLst>
              <a:defRPr>
                <a:solidFill>
                  <a:schemeClr val="tx1"/>
                </a:solidFill>
                <a:latin typeface="Arial" panose="020B0604020202020204" pitchFamily="34" charset="0"/>
              </a:defRPr>
            </a:lvl7pPr>
            <a:lvl8pPr eaLnBrk="0" fontAlgn="base" hangingPunct="0">
              <a:spcBef>
                <a:spcPct val="0"/>
              </a:spcBef>
              <a:spcAft>
                <a:spcPct val="0"/>
              </a:spcAft>
              <a:tabLst>
                <a:tab pos="1446213" algn="l"/>
              </a:tabLst>
              <a:defRPr>
                <a:solidFill>
                  <a:schemeClr val="tx1"/>
                </a:solidFill>
                <a:latin typeface="Arial" panose="020B0604020202020204" pitchFamily="34" charset="0"/>
              </a:defRPr>
            </a:lvl8pPr>
            <a:lvl9pPr eaLnBrk="0" fontAlgn="base" hangingPunct="0">
              <a:spcBef>
                <a:spcPct val="0"/>
              </a:spcBef>
              <a:spcAft>
                <a:spcPct val="0"/>
              </a:spcAft>
              <a:tabLst>
                <a:tab pos="14462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446213" algn="l"/>
              </a:tabLst>
            </a:pPr>
            <a:r>
              <a:rPr kumimoji="0" lang="es-EC"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FORMULA  PARA  EL  CÁLCULO  DEL  RIESGO  INHERENTE </a:t>
            </a:r>
            <a:endParaRPr kumimoji="0" lang="es-E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46213" algn="l"/>
              </a:tabLst>
            </a:pPr>
            <a:endParaRPr kumimoji="0" lang="es-ES" sz="1600" b="0" i="0" u="none" strike="noStrike" cap="none" normalizeH="0" baseline="0" dirty="0" smtClean="0">
              <a:ln>
                <a:noFill/>
              </a:ln>
              <a:solidFill>
                <a:schemeClr val="tx1"/>
              </a:solidFill>
              <a:effectLst/>
              <a:latin typeface="Arial" panose="020B0604020202020204" pitchFamily="34" charset="0"/>
            </a:endParaRPr>
          </a:p>
        </p:txBody>
      </p:sp>
      <p:pic>
        <p:nvPicPr>
          <p:cNvPr id="14337" name="Imagen 193"/>
          <p:cNvPicPr>
            <a:picLocks noChangeArrowheads="1"/>
          </p:cNvPicPr>
          <p:nvPr/>
        </p:nvPicPr>
        <p:blipFill>
          <a:blip r:embed="rId2">
            <a:extLst>
              <a:ext uri="{28A0092B-C50C-407E-A947-70E740481C1C}">
                <a14:useLocalDpi xmlns:a14="http://schemas.microsoft.com/office/drawing/2010/main" val="0"/>
              </a:ext>
            </a:extLst>
          </a:blip>
          <a:srcRect b="-1146"/>
          <a:stretch>
            <a:fillRect/>
          </a:stretch>
        </p:blipFill>
        <p:spPr bwMode="auto">
          <a:xfrm>
            <a:off x="1423554" y="3920640"/>
            <a:ext cx="1714060" cy="100584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1358052" y="4269691"/>
            <a:ext cx="1239546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pic>
        <p:nvPicPr>
          <p:cNvPr id="14340"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8824" y="3920640"/>
            <a:ext cx="1853761" cy="739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8824" y="4840418"/>
            <a:ext cx="1389528" cy="71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5"/>
          <a:stretch>
            <a:fillRect/>
          </a:stretch>
        </p:blipFill>
        <p:spPr>
          <a:xfrm>
            <a:off x="6800008" y="3920640"/>
            <a:ext cx="4057650" cy="2114400"/>
          </a:xfrm>
          <a:prstGeom prst="rect">
            <a:avLst/>
          </a:prstGeom>
        </p:spPr>
      </p:pic>
    </p:spTree>
    <p:extLst>
      <p:ext uri="{BB962C8B-B14F-4D97-AF65-F5344CB8AC3E}">
        <p14:creationId xmlns:p14="http://schemas.microsoft.com/office/powerpoint/2010/main" val="377360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5546502" y="3837071"/>
            <a:ext cx="6096000" cy="2020746"/>
          </a:xfrm>
          <a:prstGeom prst="rect">
            <a:avLst/>
          </a:prstGeom>
        </p:spPr>
        <p:txBody>
          <a:bodyPr>
            <a:spAutoFit/>
          </a:bodyPr>
          <a:lstStyle/>
          <a:p>
            <a:pPr marL="274320" algn="ct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CAPÍTULO I</a:t>
            </a:r>
            <a:r>
              <a:rPr lang="es-ES" sz="4000" b="1" kern="1600" dirty="0" smtClean="0">
                <a:effectLst/>
                <a:latin typeface="Times New Roman" panose="02020603050405020304" pitchFamily="18" charset="0"/>
                <a:ea typeface="Times New Roman" panose="02020603050405020304" pitchFamily="18" charset="0"/>
              </a:rPr>
              <a:t> :</a:t>
            </a:r>
          </a:p>
          <a:p>
            <a:pPr marL="274320" algn="ct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Aspectos Generales</a:t>
            </a:r>
            <a:endParaRPr lang="es-ES" sz="4000" b="1"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664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74610" y="279317"/>
            <a:ext cx="6096000" cy="1323439"/>
          </a:xfrm>
          <a:prstGeom prst="rect">
            <a:avLst/>
          </a:prstGeom>
        </p:spPr>
        <p:txBody>
          <a:bodyPr>
            <a:spAutoFit/>
          </a:bodyPr>
          <a:lstStyle/>
          <a:p>
            <a:pPr algn="ctr">
              <a:lnSpc>
                <a:spcPct val="150000"/>
              </a:lnSpc>
              <a:spcAft>
                <a:spcPts val="0"/>
              </a:spcAft>
            </a:pPr>
            <a:r>
              <a:rPr lang="es-EC" sz="3200" b="1" dirty="0">
                <a:solidFill>
                  <a:srgbClr val="000000"/>
                </a:solidFill>
                <a:latin typeface="Algerian" panose="04020705040A02060702" pitchFamily="82" charset="0"/>
                <a:ea typeface="Times New Roman" panose="02020603050405020304" pitchFamily="18" charset="0"/>
              </a:rPr>
              <a:t>BALANCE GENERAL</a:t>
            </a:r>
            <a:endParaRPr lang="es-ES" sz="3200" dirty="0">
              <a:latin typeface="Algerian" panose="04020705040A02060702" pitchFamily="82" charset="0"/>
              <a:ea typeface="Times New Roman" panose="02020603050405020304" pitchFamily="18" charset="0"/>
            </a:endParaRPr>
          </a:p>
          <a:p>
            <a:pPr algn="ctr"/>
            <a:r>
              <a:rPr lang="es-EC" sz="3200" b="1" dirty="0">
                <a:solidFill>
                  <a:srgbClr val="000000"/>
                </a:solidFill>
                <a:latin typeface="Algerian" panose="04020705040A02060702" pitchFamily="82" charset="0"/>
                <a:ea typeface="Times New Roman" panose="02020603050405020304" pitchFamily="18" charset="0"/>
              </a:rPr>
              <a:t>AL 31 DICIEMBRE DEL 2012</a:t>
            </a:r>
            <a:endParaRPr lang="es-ES" sz="3200" dirty="0">
              <a:latin typeface="Algerian" panose="04020705040A02060702" pitchFamily="82"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057676593"/>
              </p:ext>
            </p:extLst>
          </p:nvPr>
        </p:nvGraphicFramePr>
        <p:xfrm>
          <a:off x="1852246" y="1838387"/>
          <a:ext cx="8459372" cy="548640"/>
        </p:xfrm>
        <a:graphic>
          <a:graphicData uri="http://schemas.openxmlformats.org/drawingml/2006/table">
            <a:tbl>
              <a:tblPr firstRow="1" firstCol="1" bandRow="1">
                <a:tableStyleId>{5C22544A-7EE6-4342-B048-85BDC9FD1C3A}</a:tableStyleId>
              </a:tblPr>
              <a:tblGrid>
                <a:gridCol w="5026855"/>
                <a:gridCol w="3432517"/>
              </a:tblGrid>
              <a:tr h="212090">
                <a:tc>
                  <a:txBody>
                    <a:bodyPr/>
                    <a:lstStyle/>
                    <a:p>
                      <a:pPr algn="just">
                        <a:lnSpc>
                          <a:spcPct val="150000"/>
                        </a:lnSpc>
                        <a:spcAft>
                          <a:spcPts val="0"/>
                        </a:spcAft>
                      </a:pPr>
                      <a:r>
                        <a:rPr lang="es-EC" sz="2400" dirty="0">
                          <a:effectLst/>
                          <a:latin typeface="Arial" panose="020B0604020202020204" pitchFamily="34" charset="0"/>
                          <a:cs typeface="Arial" panose="020B0604020202020204" pitchFamily="34" charset="0"/>
                        </a:rPr>
                        <a:t>TOTAL ACTIVOS</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a:lnSpc>
                          <a:spcPct val="150000"/>
                        </a:lnSpc>
                        <a:spcAft>
                          <a:spcPts val="0"/>
                        </a:spcAft>
                      </a:pPr>
                      <a:r>
                        <a:rPr lang="es-EC" sz="2400" dirty="0">
                          <a:effectLst/>
                          <a:latin typeface="Arial" panose="020B0604020202020204" pitchFamily="34" charset="0"/>
                          <a:cs typeface="Arial" panose="020B0604020202020204" pitchFamily="34" charset="0"/>
                        </a:rPr>
                        <a:t>2.422.889,73</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519746654"/>
              </p:ext>
            </p:extLst>
          </p:nvPr>
        </p:nvGraphicFramePr>
        <p:xfrm>
          <a:off x="1838178" y="2335240"/>
          <a:ext cx="8487508" cy="633044"/>
        </p:xfrm>
        <a:graphic>
          <a:graphicData uri="http://schemas.openxmlformats.org/drawingml/2006/table">
            <a:tbl>
              <a:tblPr firstRow="1" firstCol="1" bandRow="1">
                <a:tableStyleId>{5C22544A-7EE6-4342-B048-85BDC9FD1C3A}</a:tableStyleId>
              </a:tblPr>
              <a:tblGrid>
                <a:gridCol w="5040924"/>
                <a:gridCol w="3446584"/>
              </a:tblGrid>
              <a:tr h="633044">
                <a:tc>
                  <a:txBody>
                    <a:bodyPr/>
                    <a:lstStyle/>
                    <a:p>
                      <a:pPr algn="just">
                        <a:lnSpc>
                          <a:spcPct val="150000"/>
                        </a:lnSpc>
                        <a:spcAft>
                          <a:spcPts val="0"/>
                        </a:spcAft>
                      </a:pPr>
                      <a:r>
                        <a:rPr lang="es-EC" sz="2400" dirty="0">
                          <a:effectLst/>
                          <a:latin typeface="Arial" panose="020B0604020202020204" pitchFamily="34" charset="0"/>
                          <a:cs typeface="Arial" panose="020B0604020202020204" pitchFamily="34" charset="0"/>
                        </a:rPr>
                        <a:t>TOTAL PASIVO</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a:lnSpc>
                          <a:spcPct val="150000"/>
                        </a:lnSpc>
                        <a:spcAft>
                          <a:spcPts val="0"/>
                        </a:spcAft>
                      </a:pPr>
                      <a:r>
                        <a:rPr lang="es-EC" sz="2400" dirty="0">
                          <a:effectLst/>
                          <a:latin typeface="Arial" panose="020B0604020202020204" pitchFamily="34" charset="0"/>
                          <a:cs typeface="Arial" panose="020B0604020202020204" pitchFamily="34" charset="0"/>
                        </a:rPr>
                        <a:t>1.985.569,52</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207848887"/>
              </p:ext>
            </p:extLst>
          </p:nvPr>
        </p:nvGraphicFramePr>
        <p:xfrm>
          <a:off x="1838180" y="2995014"/>
          <a:ext cx="8501574" cy="548640"/>
        </p:xfrm>
        <a:graphic>
          <a:graphicData uri="http://schemas.openxmlformats.org/drawingml/2006/table">
            <a:tbl>
              <a:tblPr firstRow="1" firstCol="1" bandRow="1">
                <a:tableStyleId>{5C22544A-7EE6-4342-B048-85BDC9FD1C3A}</a:tableStyleId>
              </a:tblPr>
              <a:tblGrid>
                <a:gridCol w="5044018"/>
                <a:gridCol w="3457556"/>
              </a:tblGrid>
              <a:tr h="0">
                <a:tc>
                  <a:txBody>
                    <a:bodyPr/>
                    <a:lstStyle/>
                    <a:p>
                      <a:pPr algn="just">
                        <a:lnSpc>
                          <a:spcPct val="150000"/>
                        </a:lnSpc>
                        <a:spcAft>
                          <a:spcPts val="0"/>
                        </a:spcAft>
                        <a:tabLst>
                          <a:tab pos="1982470" algn="ctr"/>
                        </a:tabLst>
                      </a:pPr>
                      <a:r>
                        <a:rPr lang="es-EC" sz="2400" dirty="0">
                          <a:effectLst/>
                          <a:latin typeface="Arial" panose="020B0604020202020204" pitchFamily="34" charset="0"/>
                          <a:cs typeface="Arial" panose="020B0604020202020204" pitchFamily="34" charset="0"/>
                        </a:rPr>
                        <a:t>TOTAL PATRIMONIO	</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a:lnSpc>
                          <a:spcPct val="150000"/>
                        </a:lnSpc>
                        <a:spcAft>
                          <a:spcPts val="0"/>
                        </a:spcAft>
                      </a:pPr>
                      <a:r>
                        <a:rPr lang="es-EC" sz="2400" dirty="0">
                          <a:effectLst/>
                          <a:latin typeface="Arial" panose="020B0604020202020204" pitchFamily="34" charset="0"/>
                          <a:cs typeface="Arial" panose="020B0604020202020204" pitchFamily="34" charset="0"/>
                        </a:rPr>
                        <a:t>437.320,21</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773670677"/>
              </p:ext>
            </p:extLst>
          </p:nvPr>
        </p:nvGraphicFramePr>
        <p:xfrm>
          <a:off x="1833636" y="3554645"/>
          <a:ext cx="8520186" cy="548640"/>
        </p:xfrm>
        <a:graphic>
          <a:graphicData uri="http://schemas.openxmlformats.org/drawingml/2006/table">
            <a:tbl>
              <a:tblPr firstRow="1" firstCol="1" bandRow="1">
                <a:tableStyleId>{5C22544A-7EE6-4342-B048-85BDC9FD1C3A}</a:tableStyleId>
              </a:tblPr>
              <a:tblGrid>
                <a:gridCol w="5045466"/>
                <a:gridCol w="3474720"/>
              </a:tblGrid>
              <a:tr h="179070">
                <a:tc>
                  <a:txBody>
                    <a:bodyPr/>
                    <a:lstStyle/>
                    <a:p>
                      <a:pPr algn="just">
                        <a:lnSpc>
                          <a:spcPct val="150000"/>
                        </a:lnSpc>
                        <a:spcAft>
                          <a:spcPts val="0"/>
                        </a:spcAft>
                      </a:pPr>
                      <a:r>
                        <a:rPr lang="es-EC" sz="2400" dirty="0">
                          <a:effectLst/>
                          <a:latin typeface="Arial" panose="020B0604020202020204" pitchFamily="34" charset="0"/>
                          <a:cs typeface="Arial" panose="020B0604020202020204" pitchFamily="34" charset="0"/>
                        </a:rPr>
                        <a:t>Excedente:</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a:lnSpc>
                          <a:spcPct val="150000"/>
                        </a:lnSpc>
                        <a:spcAft>
                          <a:spcPts val="0"/>
                        </a:spcAft>
                      </a:pPr>
                      <a:r>
                        <a:rPr lang="es-EC" sz="2400" dirty="0">
                          <a:effectLst/>
                          <a:latin typeface="Arial" panose="020B0604020202020204" pitchFamily="34" charset="0"/>
                          <a:cs typeface="Arial" panose="020B0604020202020204" pitchFamily="34" charset="0"/>
                        </a:rPr>
                        <a:t>0,00</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969635634"/>
              </p:ext>
            </p:extLst>
          </p:nvPr>
        </p:nvGraphicFramePr>
        <p:xfrm>
          <a:off x="1828799" y="4134937"/>
          <a:ext cx="8510955" cy="548640"/>
        </p:xfrm>
        <a:graphic>
          <a:graphicData uri="http://schemas.openxmlformats.org/drawingml/2006/table">
            <a:tbl>
              <a:tblPr firstRow="1" firstCol="1" bandRow="1">
                <a:tableStyleId>{5C22544A-7EE6-4342-B048-85BDC9FD1C3A}</a:tableStyleId>
              </a:tblPr>
              <a:tblGrid>
                <a:gridCol w="5050303"/>
                <a:gridCol w="3460652"/>
              </a:tblGrid>
              <a:tr h="179070">
                <a:tc>
                  <a:txBody>
                    <a:bodyPr/>
                    <a:lstStyle/>
                    <a:p>
                      <a:pPr algn="just">
                        <a:lnSpc>
                          <a:spcPct val="150000"/>
                        </a:lnSpc>
                        <a:spcAft>
                          <a:spcPts val="0"/>
                        </a:spcAft>
                      </a:pPr>
                      <a:r>
                        <a:rPr lang="es-EC" sz="2400" dirty="0">
                          <a:effectLst/>
                          <a:latin typeface="Arial" panose="020B0604020202020204" pitchFamily="34" charset="0"/>
                          <a:cs typeface="Arial" panose="020B0604020202020204" pitchFamily="34" charset="0"/>
                        </a:rPr>
                        <a:t>Pasivo + </a:t>
                      </a:r>
                      <a:r>
                        <a:rPr lang="es-EC" sz="2400" dirty="0" smtClean="0">
                          <a:effectLst/>
                          <a:latin typeface="Arial" panose="020B0604020202020204" pitchFamily="34" charset="0"/>
                          <a:cs typeface="Arial" panose="020B0604020202020204" pitchFamily="34" charset="0"/>
                        </a:rPr>
                        <a:t>Patrimonio + Excedente</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a:lnSpc>
                          <a:spcPct val="150000"/>
                        </a:lnSpc>
                        <a:spcAft>
                          <a:spcPts val="0"/>
                        </a:spcAft>
                      </a:pPr>
                      <a:r>
                        <a:rPr lang="es-EC" sz="2400" dirty="0">
                          <a:effectLst/>
                          <a:latin typeface="Arial" panose="020B0604020202020204" pitchFamily="34" charset="0"/>
                          <a:cs typeface="Arial" panose="020B0604020202020204" pitchFamily="34" charset="0"/>
                        </a:rPr>
                        <a:t>2.422.889,73</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r>
            </a:tbl>
          </a:graphicData>
        </a:graphic>
      </p:graphicFrame>
    </p:spTree>
    <p:extLst>
      <p:ext uri="{BB962C8B-B14F-4D97-AF65-F5344CB8AC3E}">
        <p14:creationId xmlns:p14="http://schemas.microsoft.com/office/powerpoint/2010/main" val="4278294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1081825" y="3940101"/>
            <a:ext cx="10625071" cy="2131353"/>
          </a:xfrm>
          <a:prstGeom prst="rect">
            <a:avLst/>
          </a:prstGeom>
        </p:spPr>
        <p:txBody>
          <a:bodyPr wrap="square">
            <a:spAutoFit/>
          </a:bodyPr>
          <a:lstStyle/>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CAPÍTULO VI</a:t>
            </a:r>
            <a:endParaRPr lang="es-ES" sz="4000" b="1" kern="1600" dirty="0" smtClean="0">
              <a:effectLst/>
              <a:latin typeface="Times New Roman" panose="02020603050405020304" pitchFamily="18" charset="0"/>
              <a:ea typeface="Times New Roman" panose="02020603050405020304" pitchFamily="18" charset="0"/>
            </a:endParaRPr>
          </a:p>
          <a:p>
            <a:pPr marL="274320" algn="ct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CONCLUSIONES Y RECOMENDACIONES</a:t>
            </a:r>
            <a:endParaRPr lang="es-ES" sz="4000" b="1"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22626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732428" y="282193"/>
            <a:ext cx="2672526" cy="646331"/>
          </a:xfrm>
          <a:prstGeom prst="rect">
            <a:avLst/>
          </a:prstGeom>
        </p:spPr>
        <p:txBody>
          <a:bodyPr wrap="none">
            <a:spAutoFit/>
          </a:bodyPr>
          <a:lstStyle/>
          <a:p>
            <a:r>
              <a:rPr lang="es-EC" sz="3600" dirty="0" smtClean="0">
                <a:effectLst/>
                <a:latin typeface="Times New Roman" panose="02020603050405020304" pitchFamily="18" charset="0"/>
                <a:ea typeface="Times New Roman" panose="02020603050405020304" pitchFamily="18" charset="0"/>
              </a:rPr>
              <a:t>Conclusiones</a:t>
            </a:r>
            <a:endParaRPr lang="es-ES" sz="3600" dirty="0"/>
          </a:p>
        </p:txBody>
      </p:sp>
      <p:sp>
        <p:nvSpPr>
          <p:cNvPr id="5" name="Rectángulo 4"/>
          <p:cNvSpPr/>
          <p:nvPr/>
        </p:nvSpPr>
        <p:spPr>
          <a:xfrm>
            <a:off x="420709" y="1237618"/>
            <a:ext cx="10706637" cy="4375557"/>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es-EC" dirty="0" smtClean="0">
                <a:effectLst/>
                <a:latin typeface="Arial" panose="020B0604020202020204" pitchFamily="34" charset="0"/>
                <a:ea typeface="Times New Roman" panose="02020603050405020304" pitchFamily="18" charset="0"/>
                <a:cs typeface="Arial" panose="020B0604020202020204" pitchFamily="34" charset="0"/>
              </a:rPr>
              <a:t>El direccionamiento estratégico de la cooperativa permite fortalecer la sostenibilidad y el desarrollo hacia los socios y la comunidad fomenta el desarrollo familiar y social; asegurando la provisión de productos y servicios.</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457200" algn="just">
              <a:spcAft>
                <a:spcPts val="0"/>
              </a:spcAft>
            </a:pPr>
            <a:r>
              <a:rPr lang="es-EC"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es-EC" dirty="0" smtClean="0">
                <a:effectLst/>
                <a:latin typeface="Arial" panose="020B0604020202020204" pitchFamily="34" charset="0"/>
                <a:ea typeface="Times New Roman" panose="02020603050405020304" pitchFamily="18" charset="0"/>
                <a:cs typeface="Arial" panose="020B0604020202020204" pitchFamily="34" charset="0"/>
              </a:rPr>
              <a:t>El diagnostico situacional permitió determinar el FODA de la empresa donde los aspectos económicos actuales de la población no permiten genera una cultura de ahorro adecuada ya que el dinero que ingresa en el núcleo familiar no alcanza a satisfacer las necesidades básicas por la inflación actual del país.</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457200" algn="just">
              <a:spcAft>
                <a:spcPts val="0"/>
              </a:spcAft>
            </a:pPr>
            <a:r>
              <a:rPr lang="es-EC"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Font typeface="Wingdings" panose="05000000000000000000" pitchFamily="2" charset="2"/>
              <a:buChar char=""/>
            </a:pPr>
            <a:r>
              <a:rPr lang="es-EC" dirty="0" smtClean="0">
                <a:effectLst/>
                <a:latin typeface="Arial" panose="020B0604020202020204" pitchFamily="34" charset="0"/>
                <a:cs typeface="Arial" panose="020B0604020202020204" pitchFamily="34" charset="0"/>
              </a:rPr>
              <a:t>Es plausible el establecer nuevas políticas de gestión empresarial en la </a:t>
            </a:r>
            <a:r>
              <a:rPr lang="es-ES" dirty="0" smtClean="0">
                <a:solidFill>
                  <a:srgbClr val="000000"/>
                </a:solidFill>
                <a:effectLst/>
                <a:latin typeface="Arial" panose="020B0604020202020204" pitchFamily="34" charset="0"/>
                <a:cs typeface="Arial" panose="020B0604020202020204" pitchFamily="34" charset="0"/>
              </a:rPr>
              <a:t>cooperativa, </a:t>
            </a:r>
            <a:r>
              <a:rPr lang="es-EC" dirty="0" smtClean="0">
                <a:effectLst/>
                <a:latin typeface="Arial" panose="020B0604020202020204" pitchFamily="34" charset="0"/>
                <a:cs typeface="Arial" panose="020B0604020202020204" pitchFamily="34" charset="0"/>
              </a:rPr>
              <a:t>en tanto existe un grupo grande de población que consumiría los productos y servicios que la empresa ofrece.</a:t>
            </a:r>
            <a:endParaRPr lang="es-ES" dirty="0" smtClean="0">
              <a:effectLst/>
              <a:latin typeface="Arial" panose="020B0604020202020204" pitchFamily="34" charset="0"/>
              <a:cs typeface="Arial" panose="020B0604020202020204" pitchFamily="34" charset="0"/>
            </a:endParaRPr>
          </a:p>
          <a:p>
            <a:pPr marL="449580" algn="just">
              <a:spcAft>
                <a:spcPts val="0"/>
              </a:spcAft>
            </a:pPr>
            <a:r>
              <a:rPr lang="es-EC"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Font typeface="Wingdings" panose="05000000000000000000" pitchFamily="2" charset="2"/>
              <a:buChar char=""/>
            </a:pPr>
            <a:r>
              <a:rPr lang="es-EC" dirty="0" smtClean="0">
                <a:effectLst/>
                <a:latin typeface="Arial" panose="020B0604020202020204" pitchFamily="34" charset="0"/>
                <a:cs typeface="Arial" panose="020B0604020202020204" pitchFamily="34" charset="0"/>
              </a:rPr>
              <a:t>El plan de auditoría presentado en el proyecto permitió plantear los principios corporativos para que se encuentren acordes a los objetivos empresariales para alcanzar el desarrollo sostenible y rentable para la cooperativa.</a:t>
            </a:r>
            <a:endParaRPr lang="es-E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7620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591694" y="320831"/>
            <a:ext cx="3544560" cy="646331"/>
          </a:xfrm>
          <a:prstGeom prst="rect">
            <a:avLst/>
          </a:prstGeom>
        </p:spPr>
        <p:txBody>
          <a:bodyPr wrap="none">
            <a:spAutoFit/>
          </a:bodyPr>
          <a:lstStyle/>
          <a:p>
            <a:r>
              <a:rPr lang="es-EC" sz="3600" dirty="0" smtClean="0">
                <a:effectLst/>
                <a:latin typeface="Times New Roman" panose="02020603050405020304" pitchFamily="18" charset="0"/>
                <a:ea typeface="Times New Roman" panose="02020603050405020304" pitchFamily="18" charset="0"/>
              </a:rPr>
              <a:t>Recomendaciones</a:t>
            </a:r>
            <a:endParaRPr lang="es-ES" sz="3600" dirty="0"/>
          </a:p>
        </p:txBody>
      </p:sp>
      <p:sp>
        <p:nvSpPr>
          <p:cNvPr id="5" name="Rectángulo 4"/>
          <p:cNvSpPr/>
          <p:nvPr/>
        </p:nvSpPr>
        <p:spPr>
          <a:xfrm>
            <a:off x="463640" y="1160345"/>
            <a:ext cx="10818253" cy="5463034"/>
          </a:xfrm>
          <a:prstGeom prst="rect">
            <a:avLst/>
          </a:prstGeom>
        </p:spPr>
        <p:txBody>
          <a:bodyPr wrap="square">
            <a:spAutoFit/>
          </a:bodyPr>
          <a:lstStyle/>
          <a:p>
            <a:pPr marL="342900" lvl="0" indent="-342900">
              <a:spcAft>
                <a:spcPts val="1000"/>
              </a:spcAft>
              <a:buFont typeface="Wingdings" panose="05000000000000000000" pitchFamily="2" charset="2"/>
              <a:buChar char=""/>
            </a:pPr>
            <a:r>
              <a:rPr lang="es-EC" dirty="0" smtClean="0">
                <a:effectLst/>
                <a:latin typeface="Arial" panose="020B0604020202020204" pitchFamily="34" charset="0"/>
                <a:cs typeface="Arial" panose="020B0604020202020204" pitchFamily="34" charset="0"/>
              </a:rPr>
              <a:t>Los dirigentes de la </a:t>
            </a:r>
            <a:r>
              <a:rPr lang="es-ES" dirty="0" smtClean="0">
                <a:solidFill>
                  <a:srgbClr val="000000"/>
                </a:solidFill>
                <a:effectLst/>
                <a:latin typeface="Arial" panose="020B0604020202020204" pitchFamily="34" charset="0"/>
                <a:cs typeface="Arial" panose="020B0604020202020204" pitchFamily="34" charset="0"/>
              </a:rPr>
              <a:t>Cooperativa,</a:t>
            </a:r>
            <a:r>
              <a:rPr lang="es-EC" dirty="0" smtClean="0">
                <a:effectLst/>
                <a:latin typeface="Arial" panose="020B0604020202020204" pitchFamily="34" charset="0"/>
                <a:cs typeface="Arial" panose="020B0604020202020204" pitchFamily="34" charset="0"/>
              </a:rPr>
              <a:t> deberían hacer mano del presente trabajo investigativo para que su empresa mejores su funcionamiento; existe un grupo de potenciales clientes claves a quienes es preciso satisfacer sus necesidades.</a:t>
            </a:r>
            <a:endParaRPr lang="es-ES" dirty="0" smtClean="0">
              <a:effectLst/>
              <a:latin typeface="Arial" panose="020B0604020202020204" pitchFamily="34" charset="0"/>
              <a:cs typeface="Arial" panose="020B0604020202020204" pitchFamily="34" charset="0"/>
            </a:endParaRPr>
          </a:p>
          <a:p>
            <a:pPr marL="449580" algn="just">
              <a:spcAft>
                <a:spcPts val="0"/>
              </a:spcAft>
            </a:pPr>
            <a:r>
              <a:rPr lang="es-EC"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Font typeface="Wingdings" panose="05000000000000000000" pitchFamily="2" charset="2"/>
              <a:buChar char=""/>
            </a:pPr>
            <a:r>
              <a:rPr lang="es-EC" dirty="0" smtClean="0">
                <a:effectLst/>
                <a:latin typeface="Arial" panose="020B0604020202020204" pitchFamily="34" charset="0"/>
                <a:cs typeface="Arial" panose="020B0604020202020204" pitchFamily="34" charset="0"/>
              </a:rPr>
              <a:t>En términos de posibilidades, la empresa cuenta con todas las condiciones externas favorables para que alcance el éxito pretendido, por lo que debería aplicar las políticas adecuadas para la consecución de los objetivos que persigue.</a:t>
            </a:r>
            <a:endParaRPr lang="es-ES" dirty="0" smtClean="0">
              <a:effectLst/>
              <a:latin typeface="Arial" panose="020B0604020202020204" pitchFamily="34" charset="0"/>
              <a:cs typeface="Arial" panose="020B0604020202020204" pitchFamily="34" charset="0"/>
            </a:endParaRPr>
          </a:p>
          <a:p>
            <a:pPr marL="449580" algn="just">
              <a:spcAft>
                <a:spcPts val="0"/>
              </a:spcAft>
            </a:pPr>
            <a:r>
              <a:rPr lang="es-EC"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Font typeface="Wingdings" panose="05000000000000000000" pitchFamily="2" charset="2"/>
              <a:buChar char=""/>
            </a:pPr>
            <a:r>
              <a:rPr lang="es-EC" dirty="0" smtClean="0">
                <a:effectLst/>
                <a:latin typeface="Arial" panose="020B0604020202020204" pitchFamily="34" charset="0"/>
                <a:cs typeface="Arial" panose="020B0604020202020204" pitchFamily="34" charset="0"/>
              </a:rPr>
              <a:t>Se exhorta a aplicar a cabalidad los planes operativos, ya que un sistema adecuado de plan de auditoria, caminará hacia el éxito a pasos acelerada: el cliente ocupará un papel fundamental por cuanto todas las implementaciones irán dirigidas hacia la satisfacción de sus expectativas; cada proceso arrojará resultados acordes a los objetivos de la organización; además.</a:t>
            </a:r>
            <a:endParaRPr lang="es-ES" dirty="0" smtClean="0">
              <a:effectLst/>
              <a:latin typeface="Arial" panose="020B0604020202020204" pitchFamily="34" charset="0"/>
              <a:cs typeface="Arial" panose="020B0604020202020204" pitchFamily="34" charset="0"/>
            </a:endParaRPr>
          </a:p>
          <a:p>
            <a:pPr marL="449580" algn="just">
              <a:spcAft>
                <a:spcPts val="0"/>
              </a:spcAft>
            </a:pPr>
            <a:r>
              <a:rPr lang="es-EC"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Font typeface="Wingdings" panose="05000000000000000000" pitchFamily="2" charset="2"/>
              <a:buChar char=""/>
            </a:pPr>
            <a:r>
              <a:rPr lang="es-EC" dirty="0" smtClean="0">
                <a:effectLst/>
                <a:latin typeface="Arial" panose="020B0604020202020204" pitchFamily="34" charset="0"/>
                <a:cs typeface="Arial" panose="020B0604020202020204" pitchFamily="34" charset="0"/>
              </a:rPr>
              <a:t>La organización se encaminará hacia mejorar continuamente los procesos, con lo que asegurará la prevención de errores en lugar de detectarlos; finalmente con el control adecuado y eficiente de los aspectos Financieros efectivo en todas las áreas de la empresa, la producción de la misma se llevará a cabo de una manera mucho más fluida y práctica. De ese modo, la empresa  ocupará una posición superior a su competencia.</a:t>
            </a:r>
            <a:endParaRPr lang="es-E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9864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ES" sz="9600" dirty="0" smtClean="0">
                <a:latin typeface="Algerian" panose="04020705040A02060702" pitchFamily="82" charset="0"/>
                <a:cs typeface="Aharoni" panose="02010803020104030203" pitchFamily="2" charset="-79"/>
              </a:rPr>
              <a:t>GRACIAS  POR  SU  ATENCION </a:t>
            </a:r>
            <a:endParaRPr lang="es-ES" sz="9600" dirty="0">
              <a:latin typeface="Algerian" panose="04020705040A02060702" pitchFamily="82" charset="0"/>
              <a:cs typeface="Aharoni" panose="02010803020104030203" pitchFamily="2" charset="-79"/>
            </a:endParaRPr>
          </a:p>
        </p:txBody>
      </p:sp>
    </p:spTree>
    <p:extLst>
      <p:ext uri="{BB962C8B-B14F-4D97-AF65-F5344CB8AC3E}">
        <p14:creationId xmlns:p14="http://schemas.microsoft.com/office/powerpoint/2010/main" val="384328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4722015" y="152370"/>
            <a:ext cx="2671822" cy="523220"/>
          </a:xfrm>
          <a:prstGeom prst="rect">
            <a:avLst/>
          </a:prstGeom>
        </p:spPr>
        <p:txBody>
          <a:bodyPr wrap="none">
            <a:spAutoFit/>
          </a:bodyPr>
          <a:lstStyle/>
          <a:p>
            <a:r>
              <a:rPr lang="es-ES" sz="2800" b="1" dirty="0" smtClean="0"/>
              <a:t>GENERALIDADES</a:t>
            </a:r>
            <a:endParaRPr lang="es-ES" sz="2800" dirty="0"/>
          </a:p>
        </p:txBody>
      </p:sp>
      <p:grpSp>
        <p:nvGrpSpPr>
          <p:cNvPr id="5" name="Grupo 4"/>
          <p:cNvGrpSpPr/>
          <p:nvPr/>
        </p:nvGrpSpPr>
        <p:grpSpPr>
          <a:xfrm>
            <a:off x="859197" y="650460"/>
            <a:ext cx="9705423" cy="514800"/>
            <a:chOff x="0" y="65094"/>
            <a:chExt cx="7869560" cy="514800"/>
          </a:xfrm>
          <a:scene3d>
            <a:camera prst="orthographicFront"/>
            <a:lightRig rig="threePt" dir="t">
              <a:rot lat="0" lon="0" rev="7500000"/>
            </a:lightRig>
          </a:scene3d>
        </p:grpSpPr>
        <p:sp>
          <p:nvSpPr>
            <p:cNvPr id="6" name="Rectángulo redondeado 5"/>
            <p:cNvSpPr/>
            <p:nvPr/>
          </p:nvSpPr>
          <p:spPr>
            <a:xfrm>
              <a:off x="0" y="65094"/>
              <a:ext cx="7869560" cy="514800"/>
            </a:xfrm>
            <a:prstGeom prst="roundRect">
              <a:avLst/>
            </a:prstGeom>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Rectángulo 6"/>
            <p:cNvSpPr/>
            <p:nvPr/>
          </p:nvSpPr>
          <p:spPr>
            <a:xfrm>
              <a:off x="25130" y="90224"/>
              <a:ext cx="7819300" cy="4645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Reseña Histórica</a:t>
              </a:r>
              <a:endParaRPr lang="es-EC" sz="2200" kern="1200" dirty="0"/>
            </a:p>
          </p:txBody>
        </p:sp>
      </p:grpSp>
      <p:grpSp>
        <p:nvGrpSpPr>
          <p:cNvPr id="8" name="Grupo 7"/>
          <p:cNvGrpSpPr/>
          <p:nvPr/>
        </p:nvGrpSpPr>
        <p:grpSpPr>
          <a:xfrm>
            <a:off x="834068" y="2073792"/>
            <a:ext cx="9761726" cy="514800"/>
            <a:chOff x="0" y="1137759"/>
            <a:chExt cx="7869560" cy="514800"/>
          </a:xfrm>
          <a:scene3d>
            <a:camera prst="orthographicFront"/>
            <a:lightRig rig="threePt" dir="t">
              <a:rot lat="0" lon="0" rev="7500000"/>
            </a:lightRig>
          </a:scene3d>
        </p:grpSpPr>
        <p:sp>
          <p:nvSpPr>
            <p:cNvPr id="9" name="Rectángulo redondeado 8"/>
            <p:cNvSpPr/>
            <p:nvPr/>
          </p:nvSpPr>
          <p:spPr>
            <a:xfrm>
              <a:off x="0" y="1137759"/>
              <a:ext cx="7869560" cy="514800"/>
            </a:xfrm>
            <a:prstGeom prst="roundRect">
              <a:avLst/>
            </a:prstGeom>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0" name="Rectángulo 9"/>
            <p:cNvSpPr/>
            <p:nvPr/>
          </p:nvSpPr>
          <p:spPr>
            <a:xfrm>
              <a:off x="25130" y="1162889"/>
              <a:ext cx="7819300" cy="4645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dirty="0" smtClean="0"/>
                <a:t>Contexto </a:t>
              </a:r>
              <a:endParaRPr lang="es-EC" sz="2200" kern="1200" dirty="0"/>
            </a:p>
          </p:txBody>
        </p:sp>
      </p:grpSp>
      <p:grpSp>
        <p:nvGrpSpPr>
          <p:cNvPr id="11" name="Grupo 10"/>
          <p:cNvGrpSpPr/>
          <p:nvPr/>
        </p:nvGrpSpPr>
        <p:grpSpPr>
          <a:xfrm>
            <a:off x="884328" y="4281412"/>
            <a:ext cx="9998320" cy="514800"/>
            <a:chOff x="-257578" y="3066659"/>
            <a:chExt cx="8102008" cy="514800"/>
          </a:xfrm>
          <a:scene3d>
            <a:camera prst="orthographicFront"/>
            <a:lightRig rig="threePt" dir="t">
              <a:rot lat="0" lon="0" rev="7500000"/>
            </a:lightRig>
          </a:scene3d>
        </p:grpSpPr>
        <p:sp>
          <p:nvSpPr>
            <p:cNvPr id="12" name="Rectángulo redondeado 11"/>
            <p:cNvSpPr/>
            <p:nvPr/>
          </p:nvSpPr>
          <p:spPr>
            <a:xfrm>
              <a:off x="-257578" y="3066659"/>
              <a:ext cx="7869560" cy="514800"/>
            </a:xfrm>
            <a:prstGeom prst="roundRect">
              <a:avLst/>
            </a:prstGeom>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3" name="Rectángulo 12"/>
            <p:cNvSpPr/>
            <p:nvPr/>
          </p:nvSpPr>
          <p:spPr>
            <a:xfrm>
              <a:off x="25130" y="3066659"/>
              <a:ext cx="7819300" cy="4645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Antecedente </a:t>
              </a:r>
              <a:endParaRPr lang="es-EC" sz="2200" kern="1200" dirty="0"/>
            </a:p>
          </p:txBody>
        </p:sp>
      </p:grpSp>
      <p:sp>
        <p:nvSpPr>
          <p:cNvPr id="14" name="Rectángulo 13"/>
          <p:cNvSpPr/>
          <p:nvPr/>
        </p:nvSpPr>
        <p:spPr>
          <a:xfrm>
            <a:off x="1132428" y="1256304"/>
            <a:ext cx="7596330" cy="646331"/>
          </a:xfrm>
          <a:prstGeom prst="rect">
            <a:avLst/>
          </a:prstGeom>
        </p:spPr>
        <p:txBody>
          <a:bodyPr wrap="square">
            <a:spAutoFit/>
          </a:bodyPr>
          <a:lstStyle/>
          <a:p>
            <a:r>
              <a:rPr lang="es-ES" dirty="0" smtClean="0">
                <a:effectLst/>
                <a:latin typeface="Times New Roman" panose="02020603050405020304" pitchFamily="18" charset="0"/>
                <a:ea typeface="Times New Roman" panose="02020603050405020304" pitchFamily="18" charset="0"/>
              </a:rPr>
              <a:t>Se  inaugura el día martes 27 de Julio del 2010 oficialmente la Cooperativa en la ciudad de Quito calles Progreso y Atahualpa sector Calderón.</a:t>
            </a:r>
            <a:endParaRPr lang="es-ES" dirty="0"/>
          </a:p>
        </p:txBody>
      </p:sp>
      <p:sp>
        <p:nvSpPr>
          <p:cNvPr id="15" name="Rectángulo 14"/>
          <p:cNvSpPr/>
          <p:nvPr/>
        </p:nvSpPr>
        <p:spPr>
          <a:xfrm>
            <a:off x="1132428" y="4967369"/>
            <a:ext cx="9206532" cy="1569660"/>
          </a:xfrm>
          <a:prstGeom prst="rect">
            <a:avLst/>
          </a:prstGeom>
        </p:spPr>
        <p:txBody>
          <a:bodyPr wrap="square">
            <a:spAutoFit/>
          </a:bodyPr>
          <a:lstStyle/>
          <a:p>
            <a:pPr indent="450215" algn="just">
              <a:lnSpc>
                <a:spcPct val="150000"/>
              </a:lnSpc>
              <a:spcBef>
                <a:spcPts val="750"/>
              </a:spcBef>
              <a:spcAft>
                <a:spcPts val="0"/>
              </a:spcAft>
            </a:pPr>
            <a:r>
              <a:rPr lang="es-ES" sz="1600" dirty="0" smtClean="0">
                <a:effectLst/>
                <a:latin typeface="Times New Roman" panose="02020603050405020304" pitchFamily="18" charset="0"/>
                <a:ea typeface="Times New Roman" panose="02020603050405020304" pitchFamily="18" charset="0"/>
              </a:rPr>
              <a:t>El proyecto nace de la necesidad de servicios micro financieros al sector rural agrícola de la provincia; por tanto los habitantes de este sector tienen necesidades de financiamiento, ahorros, seguros, jubilación, seguros médicos y otros productos más, que son importantes para que puedan tener una estabilidad económica en el tiempo.</a:t>
            </a:r>
            <a:endParaRPr lang="es-ES" sz="1600" dirty="0">
              <a:effectLst/>
              <a:latin typeface="Times New Roman" panose="02020603050405020304" pitchFamily="18" charset="0"/>
              <a:ea typeface="Times New Roman" panose="02020603050405020304" pitchFamily="18" charset="0"/>
            </a:endParaRPr>
          </a:p>
        </p:txBody>
      </p:sp>
      <p:sp>
        <p:nvSpPr>
          <p:cNvPr id="16" name="Rectángulo 15"/>
          <p:cNvSpPr/>
          <p:nvPr/>
        </p:nvSpPr>
        <p:spPr>
          <a:xfrm>
            <a:off x="1132428" y="2650172"/>
            <a:ext cx="9222186" cy="1569660"/>
          </a:xfrm>
          <a:prstGeom prst="rect">
            <a:avLst/>
          </a:prstGeom>
        </p:spPr>
        <p:txBody>
          <a:bodyPr wrap="square">
            <a:spAutoFit/>
          </a:bodyPr>
          <a:lstStyle/>
          <a:p>
            <a:pPr>
              <a:lnSpc>
                <a:spcPct val="150000"/>
              </a:lnSpc>
            </a:pPr>
            <a:r>
              <a:rPr lang="es-ES" sz="1600" dirty="0" smtClean="0">
                <a:effectLst/>
                <a:latin typeface="Times New Roman" panose="02020603050405020304" pitchFamily="18" charset="0"/>
                <a:ea typeface="Times New Roman" panose="02020603050405020304" pitchFamily="18" charset="0"/>
              </a:rPr>
              <a:t>Esta Cooperativa inicia como una Fundación de un grupo de personas evangélicas que otorgaban microcréditos a los individuos pertenecientes a su iglesia. La razón por la que deciden formar la cooperativa es debido a lo que desencadenó el caso del notario Cabrera, ya que no se encontraban regularizados y podían tener algún problema pudiéndoles asociar en algo similar a lo ocurrido en Machala. </a:t>
            </a:r>
            <a:endParaRPr lang="es-ES" sz="1600" dirty="0"/>
          </a:p>
        </p:txBody>
      </p:sp>
    </p:spTree>
    <p:extLst>
      <p:ext uri="{BB962C8B-B14F-4D97-AF65-F5344CB8AC3E}">
        <p14:creationId xmlns:p14="http://schemas.microsoft.com/office/powerpoint/2010/main" val="2874633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4096" y="369175"/>
            <a:ext cx="9787944" cy="5746253"/>
          </a:xfrm>
          <a:prstGeom prst="rect">
            <a:avLst/>
          </a:prstGeom>
        </p:spPr>
        <p:txBody>
          <a:bodyPr wrap="square">
            <a:spAutoFit/>
          </a:bodyPr>
          <a:lstStyle/>
          <a:p>
            <a:pPr lvl="1" algn="just">
              <a:lnSpc>
                <a:spcPct val="150000"/>
              </a:lnSpc>
              <a:spcBef>
                <a:spcPts val="1200"/>
              </a:spcBef>
            </a:pPr>
            <a:r>
              <a:rPr lang="x-none" sz="2800" b="1" dirty="0" smtClean="0">
                <a:latin typeface="Times New Roman" panose="02020603050405020304" pitchFamily="18" charset="0"/>
                <a:ea typeface="Times New Roman" panose="02020603050405020304" pitchFamily="18" charset="0"/>
              </a:rPr>
              <a:t>BASE LEGAL DE LA EMPRESA</a:t>
            </a:r>
            <a:endParaRPr lang="es-ES" sz="2800" b="1" dirty="0" smtClean="0">
              <a:latin typeface="Times New Roman" panose="02020603050405020304" pitchFamily="18" charset="0"/>
              <a:ea typeface="Times New Roman" panose="02020603050405020304" pitchFamily="18" charset="0"/>
            </a:endParaRPr>
          </a:p>
          <a:p>
            <a:pPr lvl="2" algn="just">
              <a:lnSpc>
                <a:spcPct val="150000"/>
              </a:lnSpc>
              <a:spcBef>
                <a:spcPts val="1200"/>
              </a:spcBef>
            </a:pPr>
            <a:r>
              <a:rPr lang="x-none" sz="2400" b="1" u="sng" dirty="0" smtClean="0">
                <a:latin typeface="Times New Roman" panose="02020603050405020304" pitchFamily="18" charset="0"/>
                <a:ea typeface="Times New Roman" panose="02020603050405020304" pitchFamily="18" charset="0"/>
              </a:rPr>
              <a:t>NORMATIVA INTERNA</a:t>
            </a:r>
            <a:endParaRPr lang="es-ES" sz="2400" b="1" u="sng" dirty="0" smtClean="0">
              <a:latin typeface="Calibri" panose="020F0502020204030204" pitchFamily="34" charset="0"/>
              <a:ea typeface="Times New Roman" panose="02020603050405020304" pitchFamily="18" charset="0"/>
            </a:endParaRPr>
          </a:p>
          <a:p>
            <a:pPr lvl="3" algn="just">
              <a:lnSpc>
                <a:spcPct val="150000"/>
              </a:lnSpc>
            </a:pPr>
            <a:r>
              <a:rPr lang="es-EC" sz="1600" b="1" dirty="0" smtClean="0">
                <a:latin typeface="Arial" panose="020B0604020202020204" pitchFamily="34" charset="0"/>
                <a:ea typeface="Times New Roman" panose="02020603050405020304" pitchFamily="18" charset="0"/>
                <a:cs typeface="Arial" panose="020B0604020202020204" pitchFamily="34" charset="0"/>
              </a:rPr>
              <a:t>Estatuto </a:t>
            </a:r>
            <a:r>
              <a:rPr lang="es-EC" sz="1600" b="1" dirty="0">
                <a:latin typeface="Arial" panose="020B0604020202020204" pitchFamily="34" charset="0"/>
                <a:ea typeface="Times New Roman" panose="02020603050405020304" pitchFamily="18" charset="0"/>
                <a:cs typeface="Arial" panose="020B0604020202020204" pitchFamily="34" charset="0"/>
              </a:rPr>
              <a:t>de la </a:t>
            </a:r>
            <a:r>
              <a:rPr lang="es-EC" sz="1600" b="1" dirty="0" smtClean="0">
                <a:latin typeface="Arial" panose="020B0604020202020204" pitchFamily="34" charset="0"/>
                <a:ea typeface="Times New Roman" panose="02020603050405020304" pitchFamily="18" charset="0"/>
                <a:cs typeface="Arial" panose="020B0604020202020204" pitchFamily="34" charset="0"/>
              </a:rPr>
              <a:t>Cooperativa</a:t>
            </a:r>
            <a:endParaRPr lang="es-ES" sz="1600" b="1" dirty="0" smtClean="0">
              <a:latin typeface="Arial" panose="020B0604020202020204" pitchFamily="34" charset="0"/>
              <a:ea typeface="Times New Roman" panose="02020603050405020304" pitchFamily="18" charset="0"/>
              <a:cs typeface="Arial" panose="020B0604020202020204" pitchFamily="34" charset="0"/>
            </a:endParaRPr>
          </a:p>
          <a:p>
            <a:pPr lvl="3" algn="just">
              <a:lnSpc>
                <a:spcPct val="150000"/>
              </a:lnSpc>
            </a:pPr>
            <a:r>
              <a:rPr lang="x-none" sz="1600" b="1" dirty="0" smtClean="0">
                <a:latin typeface="Arial" panose="020B0604020202020204" pitchFamily="34" charset="0"/>
                <a:ea typeface="Times New Roman" panose="02020603050405020304" pitchFamily="18" charset="0"/>
                <a:cs typeface="Arial" panose="020B0604020202020204" pitchFamily="34" charset="0"/>
              </a:rPr>
              <a:t>Manuales</a:t>
            </a:r>
            <a:endParaRPr lang="es-ES" sz="1600" b="1" i="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Manual de Crédito</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Manual de Captaciones</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Manual de Contabilidad</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3" algn="just">
              <a:lnSpc>
                <a:spcPct val="150000"/>
              </a:lnSpc>
            </a:pPr>
            <a:r>
              <a:rPr lang="es-EC" sz="1600" b="1" i="1" dirty="0">
                <a:latin typeface="Arial" panose="020B0604020202020204" pitchFamily="34" charset="0"/>
                <a:ea typeface="Times New Roman" panose="02020603050405020304" pitchFamily="18" charset="0"/>
                <a:cs typeface="Arial" panose="020B0604020202020204" pitchFamily="34" charset="0"/>
              </a:rPr>
              <a:t>Reglamentos</a:t>
            </a:r>
            <a:endParaRPr lang="es-ES" sz="16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de Crédito</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de Caja y Bóveda</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de Captaciones</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Interno</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de Prevención y Lavado de Activos</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de Operaciones</a:t>
            </a:r>
            <a:endParaRPr lang="es-ES" sz="1400" b="1" dirty="0">
              <a:latin typeface="Arial" panose="020B0604020202020204" pitchFamily="34" charset="0"/>
              <a:ea typeface="Times New Roman" panose="02020603050405020304" pitchFamily="18" charset="0"/>
              <a:cs typeface="Arial" panose="020B0604020202020204" pitchFamily="34" charset="0"/>
            </a:endParaRPr>
          </a:p>
          <a:p>
            <a:pPr lvl="4" algn="just">
              <a:lnSpc>
                <a:spcPct val="150000"/>
              </a:lnSpc>
            </a:pPr>
            <a:r>
              <a:rPr lang="es-EC" sz="1400" b="1" dirty="0">
                <a:latin typeface="Arial" panose="020B0604020202020204" pitchFamily="34" charset="0"/>
                <a:ea typeface="Times New Roman" panose="02020603050405020304" pitchFamily="18" charset="0"/>
                <a:cs typeface="Arial" panose="020B0604020202020204" pitchFamily="34" charset="0"/>
              </a:rPr>
              <a:t>Reglamento Financiero</a:t>
            </a:r>
            <a:endParaRPr lang="es-ES" sz="14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4367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13138" y="596408"/>
            <a:ext cx="8246772" cy="3085460"/>
          </a:xfrm>
          <a:prstGeom prst="rect">
            <a:avLst/>
          </a:prstGeom>
        </p:spPr>
        <p:txBody>
          <a:bodyPr wrap="square">
            <a:spAutoFit/>
          </a:bodyPr>
          <a:lstStyle/>
          <a:p>
            <a:pPr algn="just">
              <a:lnSpc>
                <a:spcPct val="200000"/>
              </a:lnSpc>
              <a:spcBef>
                <a:spcPts val="1200"/>
              </a:spcBef>
              <a:spcAft>
                <a:spcPts val="300"/>
              </a:spcAft>
              <a:buSzPts val="1200"/>
            </a:pPr>
            <a:r>
              <a:rPr lang="x-none" sz="2400" b="1" u="sng" dirty="0" smtClean="0">
                <a:latin typeface="Times New Roman" panose="02020603050405020304" pitchFamily="18" charset="0"/>
                <a:ea typeface="Times New Roman" panose="02020603050405020304" pitchFamily="18" charset="0"/>
              </a:rPr>
              <a:t>NORMATIVA EXTERNA</a:t>
            </a:r>
            <a:endParaRPr lang="es-ES" sz="2400" b="1" u="sng" dirty="0" smtClean="0">
              <a:latin typeface="Calibri" panose="020F0502020204030204" pitchFamily="34" charset="0"/>
              <a:ea typeface="Times New Roman" panose="02020603050405020304" pitchFamily="18" charset="0"/>
            </a:endParaRPr>
          </a:p>
          <a:p>
            <a:pPr lvl="1" algn="just">
              <a:lnSpc>
                <a:spcPct val="150000"/>
              </a:lnSpc>
            </a:pPr>
            <a:r>
              <a:rPr lang="es-EC" sz="1600" b="1" dirty="0" smtClean="0">
                <a:latin typeface="Times New Roman" panose="02020603050405020304" pitchFamily="18" charset="0"/>
                <a:ea typeface="Times New Roman" panose="02020603050405020304" pitchFamily="18" charset="0"/>
              </a:rPr>
              <a:t>Ley </a:t>
            </a:r>
            <a:r>
              <a:rPr lang="es-EC" sz="1600" b="1" dirty="0">
                <a:latin typeface="Times New Roman" panose="02020603050405020304" pitchFamily="18" charset="0"/>
                <a:ea typeface="Times New Roman" panose="02020603050405020304" pitchFamily="18" charset="0"/>
              </a:rPr>
              <a:t>de Economía Popular y Solidaria</a:t>
            </a:r>
            <a:endParaRPr lang="es-ES" sz="1600" dirty="0">
              <a:latin typeface="Times New Roman" panose="02020603050405020304" pitchFamily="18" charset="0"/>
              <a:ea typeface="Times New Roman" panose="02020603050405020304" pitchFamily="18" charset="0"/>
            </a:endParaRPr>
          </a:p>
          <a:p>
            <a:pPr lvl="1" algn="just">
              <a:lnSpc>
                <a:spcPct val="150000"/>
              </a:lnSpc>
            </a:pPr>
            <a:r>
              <a:rPr lang="es-EC" sz="1600" b="1" dirty="0">
                <a:latin typeface="Times New Roman" panose="02020603050405020304" pitchFamily="18" charset="0"/>
                <a:ea typeface="Times New Roman" panose="02020603050405020304" pitchFamily="18" charset="0"/>
              </a:rPr>
              <a:t>Ley de Régimen Tributario Interno y su reglamento</a:t>
            </a:r>
            <a:endParaRPr lang="es-ES" sz="1600" dirty="0">
              <a:latin typeface="Times New Roman" panose="02020603050405020304" pitchFamily="18" charset="0"/>
              <a:ea typeface="Times New Roman" panose="02020603050405020304" pitchFamily="18" charset="0"/>
            </a:endParaRPr>
          </a:p>
          <a:p>
            <a:pPr lvl="2" algn="just">
              <a:lnSpc>
                <a:spcPct val="150000"/>
              </a:lnSpc>
            </a:pPr>
            <a:r>
              <a:rPr lang="es-EC" sz="1600" b="1" dirty="0">
                <a:latin typeface="Times New Roman" panose="02020603050405020304" pitchFamily="18" charset="0"/>
                <a:ea typeface="Times New Roman" panose="02020603050405020304" pitchFamily="18" charset="0"/>
              </a:rPr>
              <a:t>Impuesto a la Renta</a:t>
            </a:r>
            <a:endParaRPr lang="es-ES" sz="1600" dirty="0">
              <a:latin typeface="Times New Roman" panose="02020603050405020304" pitchFamily="18" charset="0"/>
              <a:ea typeface="Times New Roman" panose="02020603050405020304" pitchFamily="18" charset="0"/>
            </a:endParaRPr>
          </a:p>
          <a:p>
            <a:pPr lvl="2" algn="just">
              <a:lnSpc>
                <a:spcPct val="150000"/>
              </a:lnSpc>
            </a:pPr>
            <a:r>
              <a:rPr lang="es-EC" sz="1600" b="1" dirty="0">
                <a:latin typeface="Times New Roman" panose="02020603050405020304" pitchFamily="18" charset="0"/>
                <a:ea typeface="Times New Roman" panose="02020603050405020304" pitchFamily="18" charset="0"/>
              </a:rPr>
              <a:t>Exenciones</a:t>
            </a:r>
            <a:endParaRPr lang="es-ES" sz="1600" dirty="0">
              <a:latin typeface="Times New Roman" panose="02020603050405020304" pitchFamily="18" charset="0"/>
              <a:ea typeface="Times New Roman" panose="02020603050405020304" pitchFamily="18" charset="0"/>
            </a:endParaRPr>
          </a:p>
          <a:p>
            <a:pPr lvl="2" algn="just">
              <a:lnSpc>
                <a:spcPct val="150000"/>
              </a:lnSpc>
            </a:pPr>
            <a:r>
              <a:rPr lang="es-EC" sz="1600" b="1" dirty="0">
                <a:latin typeface="Times New Roman" panose="02020603050405020304" pitchFamily="18" charset="0"/>
                <a:ea typeface="Times New Roman" panose="02020603050405020304" pitchFamily="18" charset="0"/>
              </a:rPr>
              <a:t>Retenciones en la fuente</a:t>
            </a:r>
            <a:endParaRPr lang="es-ES" sz="1600" dirty="0">
              <a:latin typeface="Times New Roman" panose="02020603050405020304" pitchFamily="18" charset="0"/>
              <a:ea typeface="Times New Roman" panose="02020603050405020304" pitchFamily="18" charset="0"/>
            </a:endParaRPr>
          </a:p>
          <a:p>
            <a:pPr lvl="1" algn="just">
              <a:lnSpc>
                <a:spcPct val="150000"/>
              </a:lnSpc>
            </a:pPr>
            <a:r>
              <a:rPr lang="es-EC" sz="1600" b="1" dirty="0">
                <a:latin typeface="Times New Roman" panose="02020603050405020304" pitchFamily="18" charset="0"/>
                <a:ea typeface="Times New Roman" panose="02020603050405020304" pitchFamily="18" charset="0"/>
              </a:rPr>
              <a:t>Código de Trabajo</a:t>
            </a:r>
            <a:endParaRPr lang="es-E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931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62675" y="1867436"/>
            <a:ext cx="1485393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5" name="Objeto 4"/>
          <p:cNvGraphicFramePr>
            <a:graphicFrameLocks noChangeAspect="1"/>
          </p:cNvGraphicFramePr>
          <p:nvPr>
            <p:extLst>
              <p:ext uri="{D42A27DB-BD31-4B8C-83A1-F6EECF244321}">
                <p14:modId xmlns:p14="http://schemas.microsoft.com/office/powerpoint/2010/main" val="540775627"/>
              </p:ext>
            </p:extLst>
          </p:nvPr>
        </p:nvGraphicFramePr>
        <p:xfrm>
          <a:off x="477077" y="490331"/>
          <a:ext cx="11211340" cy="5950226"/>
        </p:xfrm>
        <a:graphic>
          <a:graphicData uri="http://schemas.openxmlformats.org/presentationml/2006/ole">
            <mc:AlternateContent xmlns:mc="http://schemas.openxmlformats.org/markup-compatibility/2006">
              <mc:Choice xmlns:v="urn:schemas-microsoft-com:vml" Requires="v">
                <p:oleObj spid="_x0000_s1052" r:id="rId3" imgW="9611882" imgH="4506594" progId="Visio.Drawing.11">
                  <p:embed/>
                </p:oleObj>
              </mc:Choice>
              <mc:Fallback>
                <p:oleObj r:id="rId3" imgW="9611882" imgH="4506594"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077" y="490331"/>
                        <a:ext cx="11211340" cy="5950226"/>
                      </a:xfrm>
                      <a:prstGeom prst="rect">
                        <a:avLst/>
                      </a:prstGeom>
                      <a:noFill/>
                    </p:spPr>
                  </p:pic>
                </p:oleObj>
              </mc:Fallback>
            </mc:AlternateContent>
          </a:graphicData>
        </a:graphic>
      </p:graphicFrame>
      <p:sp>
        <p:nvSpPr>
          <p:cNvPr id="6" name="Rectángulo 5"/>
          <p:cNvSpPr/>
          <p:nvPr/>
        </p:nvSpPr>
        <p:spPr>
          <a:xfrm>
            <a:off x="8178706" y="-129498"/>
            <a:ext cx="3509711" cy="727571"/>
          </a:xfrm>
          <a:prstGeom prst="rect">
            <a:avLst/>
          </a:prstGeom>
        </p:spPr>
        <p:txBody>
          <a:bodyPr wrap="square">
            <a:spAutoFit/>
          </a:bodyPr>
          <a:lstStyle/>
          <a:p>
            <a:pPr algn="ctr">
              <a:lnSpc>
                <a:spcPct val="200000"/>
              </a:lnSpc>
            </a:pPr>
            <a:r>
              <a:rPr lang="es-EC" sz="2400" dirty="0" smtClean="0">
                <a:effectLst/>
              </a:rPr>
              <a:t>Organigrama Estructural</a:t>
            </a:r>
            <a:endParaRPr lang="es-ES" sz="2400" dirty="0">
              <a:effectLst/>
            </a:endParaRPr>
          </a:p>
        </p:txBody>
      </p:sp>
    </p:spTree>
    <p:extLst>
      <p:ext uri="{BB962C8B-B14F-4D97-AF65-F5344CB8AC3E}">
        <p14:creationId xmlns:p14="http://schemas.microsoft.com/office/powerpoint/2010/main" val="1507952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1094704" y="4089999"/>
            <a:ext cx="10650827" cy="2020746"/>
          </a:xfrm>
          <a:prstGeom prst="rect">
            <a:avLst/>
          </a:prstGeom>
        </p:spPr>
        <p:txBody>
          <a:bodyPr wrap="square">
            <a:spAutoFit/>
          </a:bodyPr>
          <a:lstStyle/>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CAPÍTULO II</a:t>
            </a:r>
            <a:endParaRPr lang="es-ES" sz="4000" b="1" kern="1600" dirty="0" smtClean="0">
              <a:effectLst/>
              <a:latin typeface="Times New Roman" panose="02020603050405020304" pitchFamily="18" charset="0"/>
              <a:ea typeface="Times New Roman" panose="02020603050405020304" pitchFamily="18" charset="0"/>
            </a:endParaRPr>
          </a:p>
          <a:p>
            <a:pPr marL="274320" algn="r">
              <a:lnSpc>
                <a:spcPct val="150000"/>
              </a:lnSpc>
              <a:spcBef>
                <a:spcPts val="1200"/>
              </a:spcBef>
              <a:spcAft>
                <a:spcPts val="300"/>
              </a:spcAft>
            </a:pPr>
            <a:r>
              <a:rPr lang="x-none" sz="4000" b="1" kern="1600" dirty="0" smtClean="0">
                <a:effectLst/>
                <a:latin typeface="Times New Roman" panose="02020603050405020304" pitchFamily="18" charset="0"/>
                <a:ea typeface="Times New Roman" panose="02020603050405020304" pitchFamily="18" charset="0"/>
              </a:rPr>
              <a:t>DIRECCIONAMIENTO ESTRATEGICO</a:t>
            </a:r>
            <a:endParaRPr lang="es-ES" sz="4000" b="1"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9794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2116</Words>
  <Application>Microsoft Office PowerPoint</Application>
  <PresentationFormat>Personalizado</PresentationFormat>
  <Paragraphs>393</Paragraphs>
  <Slides>44</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46" baseType="lpstr">
      <vt:lpstr>Tema de Office</vt:lpstr>
      <vt:lpstr>Dibujo de Microsoft Visio</vt:lpstr>
      <vt:lpstr>UNIVERSIDAD DE LAS FUERZAS ARMADAS ESPE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OBJETIVOS</vt:lpstr>
      <vt:lpstr>Presentación de PowerPoint</vt:lpstr>
      <vt:lpstr>Presentación de PowerPoint</vt:lpstr>
      <vt:lpstr>Presentación de PowerPoint</vt:lpstr>
      <vt:lpstr>Presentación de PowerPoint</vt:lpstr>
      <vt:lpstr>Presentación de PowerPoint</vt:lpstr>
      <vt:lpstr>TIPOS  DE  CREDITO  </vt:lpstr>
      <vt:lpstr>DESTINOS   Y  PLAZO  DE  CREDITO</vt:lpstr>
      <vt:lpstr>Presentación de PowerPoint</vt:lpstr>
      <vt:lpstr>Presentación de PowerPoint</vt:lpstr>
      <vt:lpstr>Presentación de PowerPoint</vt:lpstr>
      <vt:lpstr>Presentación de PowerPoint</vt:lpstr>
      <vt:lpstr>Presentación de PowerPoint</vt:lpstr>
      <vt:lpstr>EVOLUCION  DE LA  AUDITORIA </vt:lpstr>
      <vt:lpstr>Presentación de PowerPoint</vt:lpstr>
      <vt:lpstr>COMPARACIÓN DE LA AUDITORÍA FINANCIERA CON LA AUDITORÍA DE GESTIÓN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EJÉRCITO</dc:title>
  <dc:creator>User</dc:creator>
  <cp:lastModifiedBy>Sony Vaio</cp:lastModifiedBy>
  <cp:revision>39</cp:revision>
  <dcterms:created xsi:type="dcterms:W3CDTF">2014-01-07T15:02:41Z</dcterms:created>
  <dcterms:modified xsi:type="dcterms:W3CDTF">2014-01-21T19:31:12Z</dcterms:modified>
</cp:coreProperties>
</file>