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id" ContentType="audio/unknown"/>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6"/>
  </p:notesMasterIdLst>
  <p:handoutMasterIdLst>
    <p:handoutMasterId r:id="rId57"/>
  </p:handoutMasterIdLst>
  <p:sldIdLst>
    <p:sldId id="259" r:id="rId2"/>
    <p:sldId id="288" r:id="rId3"/>
    <p:sldId id="261" r:id="rId4"/>
    <p:sldId id="291" r:id="rId5"/>
    <p:sldId id="306" r:id="rId6"/>
    <p:sldId id="307" r:id="rId7"/>
    <p:sldId id="295" r:id="rId8"/>
    <p:sldId id="308" r:id="rId9"/>
    <p:sldId id="310" r:id="rId10"/>
    <p:sldId id="309" r:id="rId11"/>
    <p:sldId id="312" r:id="rId12"/>
    <p:sldId id="313" r:id="rId13"/>
    <p:sldId id="298" r:id="rId14"/>
    <p:sldId id="321" r:id="rId15"/>
    <p:sldId id="354" r:id="rId16"/>
    <p:sldId id="322" r:id="rId17"/>
    <p:sldId id="323" r:id="rId18"/>
    <p:sldId id="299" r:id="rId19"/>
    <p:sldId id="315" r:id="rId20"/>
    <p:sldId id="281" r:id="rId21"/>
    <p:sldId id="326" r:id="rId22"/>
    <p:sldId id="327" r:id="rId23"/>
    <p:sldId id="328" r:id="rId24"/>
    <p:sldId id="329" r:id="rId25"/>
    <p:sldId id="331" r:id="rId26"/>
    <p:sldId id="332" r:id="rId27"/>
    <p:sldId id="333" r:id="rId28"/>
    <p:sldId id="334" r:id="rId29"/>
    <p:sldId id="330" r:id="rId30"/>
    <p:sldId id="335" r:id="rId31"/>
    <p:sldId id="338" r:id="rId32"/>
    <p:sldId id="339" r:id="rId33"/>
    <p:sldId id="340" r:id="rId34"/>
    <p:sldId id="341" r:id="rId35"/>
    <p:sldId id="342" r:id="rId36"/>
    <p:sldId id="337" r:id="rId37"/>
    <p:sldId id="343" r:id="rId38"/>
    <p:sldId id="294" r:id="rId39"/>
    <p:sldId id="316" r:id="rId40"/>
    <p:sldId id="353" r:id="rId41"/>
    <p:sldId id="344" r:id="rId42"/>
    <p:sldId id="345" r:id="rId43"/>
    <p:sldId id="347" r:id="rId44"/>
    <p:sldId id="346" r:id="rId45"/>
    <p:sldId id="296" r:id="rId46"/>
    <p:sldId id="317" r:id="rId47"/>
    <p:sldId id="348" r:id="rId48"/>
    <p:sldId id="349" r:id="rId49"/>
    <p:sldId id="350" r:id="rId50"/>
    <p:sldId id="297" r:id="rId51"/>
    <p:sldId id="277" r:id="rId52"/>
    <p:sldId id="352" r:id="rId53"/>
    <p:sldId id="278" r:id="rId54"/>
    <p:sldId id="351" r:id="rId55"/>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79CC93D-E52E-4D84-901B-11D7331DD495}">
          <p14:sldIdLst>
            <p14:sldId id="259"/>
            <p14:sldId id="288"/>
          </p14:sldIdLst>
        </p14:section>
        <p14:section name="Información general y objetivos" id="{ABA716BF-3A5C-4ADB-94C9-CFEF84EBA240}">
          <p14:sldIdLst>
            <p14:sldId id="261"/>
            <p14:sldId id="291"/>
            <p14:sldId id="306"/>
            <p14:sldId id="307"/>
          </p14:sldIdLst>
        </p14:section>
        <p14:section name="Consideraciones generales del proyecto" id="{EDB4C9AF-904D-4A7E-8052-BDC55036C6B0}">
          <p14:sldIdLst>
            <p14:sldId id="295"/>
            <p14:sldId id="308"/>
            <p14:sldId id="310"/>
            <p14:sldId id="309"/>
            <p14:sldId id="312"/>
            <p14:sldId id="313"/>
          </p14:sldIdLst>
        </p14:section>
        <p14:section name="Resumen del marco teórico" id="{3894F1D4-FAEF-4D92-A4DB-C33899894E9A}">
          <p14:sldIdLst>
            <p14:sldId id="298"/>
            <p14:sldId id="321"/>
            <p14:sldId id="354"/>
            <p14:sldId id="322"/>
            <p14:sldId id="323"/>
          </p14:sldIdLst>
        </p14:section>
        <p14:section name="Análisis e implementación del sistema" id="{49F4C5BF-15EA-437A-9670-DAE8EBA47417}">
          <p14:sldIdLst>
            <p14:sldId id="299"/>
            <p14:sldId id="315"/>
            <p14:sldId id="281"/>
            <p14:sldId id="326"/>
            <p14:sldId id="327"/>
            <p14:sldId id="328"/>
            <p14:sldId id="329"/>
            <p14:sldId id="331"/>
            <p14:sldId id="332"/>
            <p14:sldId id="333"/>
            <p14:sldId id="334"/>
            <p14:sldId id="330"/>
            <p14:sldId id="335"/>
            <p14:sldId id="338"/>
            <p14:sldId id="339"/>
            <p14:sldId id="340"/>
            <p14:sldId id="341"/>
            <p14:sldId id="342"/>
            <p14:sldId id="337"/>
            <p14:sldId id="343"/>
          </p14:sldIdLst>
        </p14:section>
        <p14:section name="Pruebas de funcionamiento del software" id="{D401BA53-B6AE-4468-9F7E-EDBC367B76E3}">
          <p14:sldIdLst>
            <p14:sldId id="294"/>
            <p14:sldId id="316"/>
            <p14:sldId id="353"/>
            <p14:sldId id="344"/>
            <p14:sldId id="345"/>
            <p14:sldId id="347"/>
            <p14:sldId id="346"/>
          </p14:sldIdLst>
        </p14:section>
        <p14:section name="Conclusiones y Recomendaciones" id="{75564F1A-C7FD-426A-9E55-8D5B1A02BC0F}">
          <p14:sldIdLst>
            <p14:sldId id="296"/>
            <p14:sldId id="317"/>
            <p14:sldId id="348"/>
            <p14:sldId id="349"/>
            <p14:sldId id="350"/>
          </p14:sldIdLst>
        </p14:section>
        <p14:section name="Finalización" id="{CBBBE834-0004-4164-AF5C-248FDE6DA977}">
          <p14:sldIdLst>
            <p14:sldId id="297"/>
            <p14:sldId id="277"/>
            <p14:sldId id="352"/>
            <p14:sldId id="278"/>
            <p14:sldId id="35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42" d="100"/>
          <a:sy n="42" d="100"/>
        </p:scale>
        <p:origin x="-810"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20/06/2013</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‹Nº›</a:t>
            </a:fld>
            <a:endParaRPr lang="es-ES"/>
          </a:p>
        </p:txBody>
      </p:sp>
    </p:spTree>
    <p:extLst>
      <p:ext uri="{BB962C8B-B14F-4D97-AF65-F5344CB8AC3E}">
        <p14:creationId xmlns:p14="http://schemas.microsoft.com/office/powerpoint/2010/main" val="3131541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48AEF76B-3757-4A0B-AF93-28494465C1DD}" type="datetimeFigureOut">
              <a:rPr/>
              <a:pPr/>
              <a:t>12/17/2009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5693FD4-8F83-4EF7-AC3F-0DC0388986B0}" type="slidenum">
              <a:rPr/>
              <a:pPr/>
              <a:t>‹Nº›</a:t>
            </a:fld>
            <a:endParaRPr lang="es-ES"/>
          </a:p>
        </p:txBody>
      </p:sp>
    </p:spTree>
    <p:extLst>
      <p:ext uri="{BB962C8B-B14F-4D97-AF65-F5344CB8AC3E}">
        <p14:creationId xmlns:p14="http://schemas.microsoft.com/office/powerpoint/2010/main" val="2100371760"/>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mtClean="0"/>
              <a:t>Use un encabezado de sección para cada uno de los temas, de manera que la transición resulte clara para el público. </a:t>
            </a:r>
          </a:p>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18</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20</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Sectorización</a:t>
            </a:r>
            <a:r>
              <a:rPr lang="es-ES" baseline="0" dirty="0" smtClean="0"/>
              <a:t> debe ser explicada desde </a:t>
            </a:r>
            <a:r>
              <a:rPr lang="es-ES" baseline="0" dirty="0" err="1" smtClean="0"/>
              <a:t>Map</a:t>
            </a:r>
            <a:r>
              <a:rPr lang="es-ES" baseline="0" dirty="0" smtClean="0"/>
              <a:t> </a:t>
            </a:r>
            <a:r>
              <a:rPr lang="es-ES" baseline="0" dirty="0" err="1" smtClean="0"/>
              <a:t>Source</a:t>
            </a:r>
            <a:r>
              <a:rPr lang="es-ES" baseline="0" dirty="0" smtClean="0"/>
              <a:t> literal 4</a:t>
            </a:r>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21</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22</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23</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smtClean="0"/>
              <a:t>Ésta es otra opción</a:t>
            </a:r>
            <a:r>
              <a:rPr lang="es-ES" sz="1200" baseline="0" smtClean="0"/>
              <a:t> para una diapositiva Información general que usa transiciones.</a:t>
            </a:r>
            <a:endParaRPr lang="es-ES" sz="1200" smtClean="0"/>
          </a:p>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25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26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27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28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C" dirty="0" smtClean="0"/>
              <a:t>Abrir accesos</a:t>
            </a:r>
            <a:r>
              <a:rPr lang="es-EC" baseline="0" dirty="0" smtClean="0"/>
              <a:t> directos  5 de la carpeta de presentación</a:t>
            </a: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dirty="0" smtClean="0"/>
              <a:t>Hacer referencia a las hojas</a:t>
            </a:r>
            <a:r>
              <a:rPr lang="es-ES" sz="1200" baseline="0" dirty="0" smtClean="0"/>
              <a:t> de instalación de SQL Server y SQL Management</a:t>
            </a:r>
          </a:p>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baseline="0" dirty="0" smtClean="0"/>
              <a:t>Hojas</a:t>
            </a:r>
            <a:endParaRPr lang="es-ES" sz="1200" dirty="0" smtClean="0"/>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32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Abrir accesos</a:t>
            </a:r>
            <a:r>
              <a:rPr lang="es-EC" baseline="0" dirty="0" smtClean="0"/>
              <a:t> directos  6 de la carpeta de presentación</a:t>
            </a:r>
            <a:endParaRPr lang="es-EC"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33</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34</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35</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Hacer referencia</a:t>
            </a:r>
            <a:r>
              <a:rPr lang="es-EC" baseline="0" dirty="0" smtClean="0"/>
              <a:t> al software MaPI4.0 desde VB</a:t>
            </a:r>
            <a:endParaRPr lang="es-EC" dirty="0"/>
          </a:p>
        </p:txBody>
      </p:sp>
      <p:sp>
        <p:nvSpPr>
          <p:cNvPr id="4" name="3 Marcador de número de diapositiva"/>
          <p:cNvSpPr>
            <a:spLocks noGrp="1"/>
          </p:cNvSpPr>
          <p:nvPr>
            <p:ph type="sldNum" sz="quarter" idx="10"/>
          </p:nvPr>
        </p:nvSpPr>
        <p:spPr/>
        <p:txBody>
          <a:bodyPr/>
          <a:lstStyle/>
          <a:p>
            <a:fld id="{75693FD4-8F83-4EF7-AC3F-0DC0388986B0}" type="slidenum">
              <a:rPr lang="es-EC" smtClean="0"/>
              <a:pPr/>
              <a:t>36</a:t>
            </a:fld>
            <a:endParaRPr lang="es-EC"/>
          </a:p>
        </p:txBody>
      </p:sp>
    </p:spTree>
    <p:extLst>
      <p:ext uri="{BB962C8B-B14F-4D97-AF65-F5344CB8AC3E}">
        <p14:creationId xmlns:p14="http://schemas.microsoft.com/office/powerpoint/2010/main" val="979279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Manual de instalación </a:t>
            </a:r>
            <a:r>
              <a:rPr lang="es-ES" dirty="0" smtClean="0"/>
              <a:t>MaPI4.0 Acceso </a:t>
            </a:r>
            <a:r>
              <a:rPr lang="es-ES" dirty="0" smtClean="0"/>
              <a:t>directo 8</a:t>
            </a:r>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38</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Explicar con el programa ejecutable</a:t>
            </a:r>
            <a:r>
              <a:rPr lang="es-EC" baseline="0" dirty="0" smtClean="0"/>
              <a:t> MaPI4.0 y con la BDD conectada en red</a:t>
            </a:r>
          </a:p>
          <a:p>
            <a:r>
              <a:rPr lang="es-EC" baseline="0" dirty="0" smtClean="0"/>
              <a:t>Abrir acceso directo 7 E-R MaPI4.0</a:t>
            </a:r>
          </a:p>
          <a:p>
            <a:endParaRPr lang="es-EC" dirty="0"/>
          </a:p>
        </p:txBody>
      </p:sp>
      <p:sp>
        <p:nvSpPr>
          <p:cNvPr id="4" name="3 Marcador de número de diapositiva"/>
          <p:cNvSpPr>
            <a:spLocks noGrp="1"/>
          </p:cNvSpPr>
          <p:nvPr>
            <p:ph type="sldNum" sz="quarter" idx="10"/>
          </p:nvPr>
        </p:nvSpPr>
        <p:spPr/>
        <p:txBody>
          <a:bodyPr/>
          <a:lstStyle/>
          <a:p>
            <a:fld id="{75693FD4-8F83-4EF7-AC3F-0DC0388986B0}" type="slidenum">
              <a:rPr lang="es-EC" smtClean="0"/>
              <a:pPr/>
              <a:t>41</a:t>
            </a:fld>
            <a:endParaRPr lang="es-EC"/>
          </a:p>
        </p:txBody>
      </p:sp>
    </p:spTree>
    <p:extLst>
      <p:ext uri="{BB962C8B-B14F-4D97-AF65-F5344CB8AC3E}">
        <p14:creationId xmlns:p14="http://schemas.microsoft.com/office/powerpoint/2010/main" val="202146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Referencia</a:t>
            </a:r>
            <a:r>
              <a:rPr lang="es-EC" baseline="0" dirty="0" smtClean="0"/>
              <a:t> al acceso directo 9 Manual de Usuario.pdf</a:t>
            </a:r>
            <a:endParaRPr lang="es-EC" dirty="0"/>
          </a:p>
        </p:txBody>
      </p:sp>
      <p:sp>
        <p:nvSpPr>
          <p:cNvPr id="4" name="3 Marcador de número de diapositiva"/>
          <p:cNvSpPr>
            <a:spLocks noGrp="1"/>
          </p:cNvSpPr>
          <p:nvPr>
            <p:ph type="sldNum" sz="quarter" idx="10"/>
          </p:nvPr>
        </p:nvSpPr>
        <p:spPr/>
        <p:txBody>
          <a:bodyPr/>
          <a:lstStyle/>
          <a:p>
            <a:fld id="{75693FD4-8F83-4EF7-AC3F-0DC0388986B0}" type="slidenum">
              <a:rPr lang="es-EC" smtClean="0"/>
              <a:pPr/>
              <a:t>43</a:t>
            </a:fld>
            <a:endParaRPr lang="es-EC"/>
          </a:p>
        </p:txBody>
      </p:sp>
    </p:spTree>
    <p:extLst>
      <p:ext uri="{BB962C8B-B14F-4D97-AF65-F5344CB8AC3E}">
        <p14:creationId xmlns:p14="http://schemas.microsoft.com/office/powerpoint/2010/main" val="4085235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mtClean="0"/>
              <a:t>Use un encabezado de sección para cada uno de los temas, de manera que la transición resulte clara para el público. </a:t>
            </a:r>
          </a:p>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45</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mtClean="0"/>
              <a:t>Use un encabezado de sección para cada uno de los temas, de manera que la transición resulte clara para el público. </a:t>
            </a:r>
          </a:p>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50</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s-ES" smtClean="0"/>
              <a:t>Microsoft </a:t>
            </a:r>
            <a:r>
              <a:rPr lang="es-ES" b="1" smtClean="0"/>
              <a:t>Excelencia en ingeniería</a:t>
            </a:r>
            <a:endParaRPr lang="es-ES" smtClean="0"/>
          </a:p>
        </p:txBody>
      </p:sp>
      <p:sp>
        <p:nvSpPr>
          <p:cNvPr id="41987" name="Rectangle 25"/>
          <p:cNvSpPr>
            <a:spLocks noGrp="1" noChangeArrowheads="1"/>
          </p:cNvSpPr>
          <p:nvPr>
            <p:ph type="ftr" sz="quarter" idx="4"/>
          </p:nvPr>
        </p:nvSpPr>
        <p:spPr>
          <a:noFill/>
        </p:spPr>
        <p:txBody>
          <a:bodyPr/>
          <a:lstStyle/>
          <a:p>
            <a:r>
              <a:rPr lang="es-ES" smtClean="0"/>
              <a:t>Información confidencial de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s-ES" smtClean="0"/>
              <a:pPr/>
              <a:t>51</a:t>
            </a:fld>
            <a:endParaRPr lang="es-ES"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s-ES" smtClean="0"/>
              <a:t>Microsoft </a:t>
            </a:r>
            <a:r>
              <a:rPr lang="es-ES" b="1" smtClean="0"/>
              <a:t>Excelencia en ingeniería</a:t>
            </a:r>
            <a:endParaRPr lang="es-ES" smtClean="0"/>
          </a:p>
        </p:txBody>
      </p:sp>
      <p:sp>
        <p:nvSpPr>
          <p:cNvPr id="41987" name="Rectangle 25"/>
          <p:cNvSpPr>
            <a:spLocks noGrp="1" noChangeArrowheads="1"/>
          </p:cNvSpPr>
          <p:nvPr>
            <p:ph type="ftr" sz="quarter" idx="4"/>
          </p:nvPr>
        </p:nvSpPr>
        <p:spPr>
          <a:noFill/>
        </p:spPr>
        <p:txBody>
          <a:bodyPr/>
          <a:lstStyle/>
          <a:p>
            <a:r>
              <a:rPr lang="es-ES" smtClean="0"/>
              <a:t>Información confidencial de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s-ES" smtClean="0"/>
              <a:pPr/>
              <a:t>52</a:t>
            </a:fld>
            <a:endParaRPr lang="es-ES"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s-ES" smtClean="0"/>
              <a:t>Microsoft </a:t>
            </a:r>
            <a:r>
              <a:rPr lang="es-ES" b="1" smtClean="0"/>
              <a:t>Excelencia en ingeniería</a:t>
            </a:r>
            <a:endParaRPr lang="es-ES" smtClean="0"/>
          </a:p>
        </p:txBody>
      </p:sp>
      <p:sp>
        <p:nvSpPr>
          <p:cNvPr id="43011" name="Rectangle 25"/>
          <p:cNvSpPr>
            <a:spLocks noGrp="1" noChangeArrowheads="1"/>
          </p:cNvSpPr>
          <p:nvPr>
            <p:ph type="ftr" sz="quarter" idx="4"/>
          </p:nvPr>
        </p:nvSpPr>
        <p:spPr>
          <a:noFill/>
        </p:spPr>
        <p:txBody>
          <a:bodyPr/>
          <a:lstStyle/>
          <a:p>
            <a:r>
              <a:rPr lang="es-ES" smtClean="0"/>
              <a:t>Información confidencial de Microsoft</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s-ES" smtClean="0"/>
              <a:pPr/>
              <a:t>53</a:t>
            </a:fld>
            <a:endParaRPr lang="es-ES"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es-ES" smtClean="0"/>
              <a:t>¿Es su presentación lo más escueta posible? Considere mover contenido adicional al apéndice.</a:t>
            </a:r>
          </a:p>
          <a:p>
            <a:r>
              <a:rPr lang="es-ES" smtClean="0"/>
              <a:t>Use las diapositivas del apéndice para almacenar el contenido al que posiblemente desee hacer referencia durante la diapositiva Preguntas o que puede ser útil para que los asistentes investiguen un poco más en el futuro.</a:t>
            </a:r>
          </a:p>
          <a:p>
            <a:pPr>
              <a:buFontTx/>
              <a:buNone/>
            </a:pPr>
            <a:endParaRPr lang="es-ES" smtClean="0"/>
          </a:p>
          <a:p>
            <a:endParaRPr lang="es-ES" smtClean="0"/>
          </a:p>
          <a:p>
            <a:endParaRPr lang="es-ES" smtClean="0"/>
          </a:p>
          <a:p>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s-ES" smtClean="0"/>
              <a:t>Microsoft </a:t>
            </a:r>
            <a:r>
              <a:rPr lang="es-ES" b="1" smtClean="0"/>
              <a:t>Excelencia en ingeniería</a:t>
            </a:r>
            <a:endParaRPr lang="es-ES" smtClean="0"/>
          </a:p>
        </p:txBody>
      </p:sp>
      <p:sp>
        <p:nvSpPr>
          <p:cNvPr id="41987" name="Rectangle 25"/>
          <p:cNvSpPr>
            <a:spLocks noGrp="1" noChangeArrowheads="1"/>
          </p:cNvSpPr>
          <p:nvPr>
            <p:ph type="ftr" sz="quarter" idx="4"/>
          </p:nvPr>
        </p:nvSpPr>
        <p:spPr>
          <a:noFill/>
        </p:spPr>
        <p:txBody>
          <a:bodyPr/>
          <a:lstStyle/>
          <a:p>
            <a:r>
              <a:rPr lang="es-ES" smtClean="0"/>
              <a:t>Información confidencial de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s-ES" smtClean="0"/>
              <a:pPr/>
              <a:t>54</a:t>
            </a:fld>
            <a:endParaRPr lang="es-ES"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s-ES"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s-ES"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s-ES"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5693FD4-8F83-4EF7-AC3F-0DC0388986B0}" type="slidenum">
              <a:rPr lang="es-EC" smtClean="0"/>
              <a:pPr/>
              <a:t>17</a:t>
            </a:fld>
            <a:endParaRPr lang="es-EC"/>
          </a:p>
        </p:txBody>
      </p:sp>
    </p:spTree>
    <p:extLst>
      <p:ext uri="{BB962C8B-B14F-4D97-AF65-F5344CB8AC3E}">
        <p14:creationId xmlns:p14="http://schemas.microsoft.com/office/powerpoint/2010/main" val="1055890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a:pPr/>
              <a:t>12/17/2009</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pPr/>
              <a:t>12/17/2009</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rPr/>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a:pPr/>
              <a:t>12/17/2009</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a:pPr/>
              <a:t>12/17/2009</a:t>
            </a:fld>
            <a:endParaRPr kumimoji="0" lang="es-E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pPr/>
              <a:t>‹Nº›</a:t>
            </a:fld>
            <a:endParaRPr kumimoji="0" lang="es-ES"/>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51.png"/><Relationship Id="rId4" Type="http://schemas.openxmlformats.org/officeDocument/2006/relationships/notesSlide" Target="../notesSlides/notesSlide2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30.xml"/></Relationships>
</file>

<file path=ppt/slides/_rels/slide53.xml.rels><?xml version="1.0" encoding="UTF-8" standalone="yes"?>
<Relationships xmlns="http://schemas.openxmlformats.org/package/2006/relationships"><Relationship Id="rId8" Type="http://schemas.openxmlformats.org/officeDocument/2006/relationships/hyperlink" Target="mailto:eegalarza@espe.edu.ec" TargetMode="External"/><Relationship Id="rId3" Type="http://schemas.openxmlformats.org/officeDocument/2006/relationships/slideLayout" Target="../slideLayouts/slideLayout2.xml"/><Relationship Id="rId7" Type="http://schemas.openxmlformats.org/officeDocument/2006/relationships/image" Target="../media/image53.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2.jpeg"/><Relationship Id="rId5" Type="http://schemas.openxmlformats.org/officeDocument/2006/relationships/hyperlink" Target="mailto:sandra.cortez@cnt.gob.ec" TargetMode="External"/><Relationship Id="rId10" Type="http://schemas.openxmlformats.org/officeDocument/2006/relationships/image" Target="../media/image54.png"/><Relationship Id="rId4" Type="http://schemas.openxmlformats.org/officeDocument/2006/relationships/notesSlide" Target="../notesSlides/notesSlide31.xml"/><Relationship Id="rId9" Type="http://schemas.openxmlformats.org/officeDocument/2006/relationships/hyperlink" Target="mailto:alex.aldana@cnt.gob.ec" TargetMode="External"/></Relationships>
</file>

<file path=ppt/slides/_rels/slide54.xml.rels><?xml version="1.0" encoding="UTF-8" standalone="yes"?>
<Relationships xmlns="http://schemas.openxmlformats.org/package/2006/relationships"><Relationship Id="rId3" Type="http://schemas.openxmlformats.org/officeDocument/2006/relationships/audio" Target="../media/media1.mid"/><Relationship Id="rId7" Type="http://schemas.openxmlformats.org/officeDocument/2006/relationships/image" Target="../media/image56.png"/><Relationship Id="rId2" Type="http://schemas.microsoft.com/office/2007/relationships/media" Target="../media/media1.mid"/><Relationship Id="rId1" Type="http://schemas.openxmlformats.org/officeDocument/2006/relationships/tags" Target="../tags/tag24.xml"/><Relationship Id="rId6" Type="http://schemas.openxmlformats.org/officeDocument/2006/relationships/image" Target="../media/image55.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0.jpe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PRESENTACIÓN TESIS\Resources\ESPE.gi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23728" y="2908451"/>
            <a:ext cx="1849824" cy="18166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custDataLst>
              <p:tags r:id="rId2"/>
            </p:custDataLst>
          </p:nvPr>
        </p:nvSpPr>
        <p:spPr>
          <a:xfrm>
            <a:off x="2195736" y="404664"/>
            <a:ext cx="6612272" cy="2664296"/>
          </a:xfrm>
        </p:spPr>
        <p:txBody>
          <a:bodyPr>
            <a:noAutofit/>
          </a:bodyPr>
          <a:lstStyle/>
          <a:p>
            <a:r>
              <a:rPr lang="es-EC" sz="2800" dirty="0">
                <a:solidFill>
                  <a:schemeClr val="accent3">
                    <a:lumMod val="50000"/>
                  </a:schemeClr>
                </a:solidFill>
              </a:rPr>
              <a:t>IMPLEMENTACIÓN DE UN SISTEMA PILOTO PARA GERENCIA, OPERACIÓN Y MANTENIMIENTO DE LA RED DE TELECOMUNICACIONES DEL ÁREA PLANTA INTERNA DE LA EMPRESA CNT EN LA PROVINCIA DE </a:t>
            </a:r>
            <a:r>
              <a:rPr lang="es-EC" sz="2800" dirty="0" smtClean="0">
                <a:solidFill>
                  <a:schemeClr val="accent3">
                    <a:lumMod val="50000"/>
                  </a:schemeClr>
                </a:solidFill>
              </a:rPr>
              <a:t>COTOPAXI</a:t>
            </a:r>
            <a:r>
              <a:rPr lang="es-EC" sz="2800" dirty="0" smtClean="0"/>
              <a:t/>
            </a:r>
            <a:br>
              <a:rPr lang="es-EC" sz="2800" dirty="0" smtClean="0"/>
            </a:br>
            <a:r>
              <a:rPr lang="es-EC" sz="800" dirty="0" smtClean="0"/>
              <a:t>.</a:t>
            </a:r>
            <a:r>
              <a:rPr lang="es-EC" sz="2800" dirty="0" smtClean="0"/>
              <a:t/>
            </a:r>
            <a:br>
              <a:rPr lang="es-EC" sz="2800" dirty="0" smtClean="0"/>
            </a:br>
            <a:endParaRPr lang="es-ES" sz="2800" dirty="0"/>
          </a:p>
        </p:txBody>
      </p:sp>
      <p:sp>
        <p:nvSpPr>
          <p:cNvPr id="3" name="Subtitle 2"/>
          <p:cNvSpPr>
            <a:spLocks noGrp="1"/>
          </p:cNvSpPr>
          <p:nvPr>
            <p:ph type="subTitle" idx="1"/>
            <p:custDataLst>
              <p:tags r:id="rId3"/>
            </p:custDataLst>
          </p:nvPr>
        </p:nvSpPr>
        <p:spPr>
          <a:xfrm>
            <a:off x="3896966" y="3356992"/>
            <a:ext cx="4923506" cy="1008112"/>
          </a:xfrm>
        </p:spPr>
        <p:txBody>
          <a:bodyPr>
            <a:normAutofit/>
          </a:bodyPr>
          <a:lstStyle/>
          <a:p>
            <a:r>
              <a:rPr lang="es-EC" sz="2400" b="1" dirty="0">
                <a:latin typeface="+mj-lt"/>
              </a:rPr>
              <a:t>Alex Guillermo Aldana Mantilla</a:t>
            </a:r>
            <a:endParaRPr lang="es-EC" sz="2400" dirty="0">
              <a:latin typeface="+mj-lt"/>
            </a:endParaRPr>
          </a:p>
          <a:p>
            <a:r>
              <a:rPr lang="es-EC" sz="2400" b="1" dirty="0">
                <a:latin typeface="+mj-lt"/>
              </a:rPr>
              <a:t> Sandra Miguelina Cortez </a:t>
            </a:r>
            <a:r>
              <a:rPr lang="es-EC" sz="2400" b="1" dirty="0" smtClean="0">
                <a:latin typeface="+mj-lt"/>
              </a:rPr>
              <a:t>Caisachana</a:t>
            </a:r>
          </a:p>
        </p:txBody>
      </p:sp>
      <p:sp>
        <p:nvSpPr>
          <p:cNvPr id="4" name="Subtitle 2"/>
          <p:cNvSpPr txBox="1">
            <a:spLocks/>
          </p:cNvSpPr>
          <p:nvPr>
            <p:custDataLst>
              <p:tags r:id="rId4"/>
            </p:custDataLst>
          </p:nvPr>
        </p:nvSpPr>
        <p:spPr>
          <a:xfrm>
            <a:off x="3491880" y="4746032"/>
            <a:ext cx="5317956" cy="1779312"/>
          </a:xfrm>
          <a:prstGeom prst="rect">
            <a:avLst/>
          </a:prstGeom>
        </p:spPr>
        <p:txBody>
          <a:bodyPr vert="horz" lIns="91440" tIns="45720" rIns="91440" bIns="45720" rtlCol="0">
            <a:normAutofit fontScale="70000" lnSpcReduction="20000"/>
          </a:bodyPr>
          <a:lstStyle>
            <a:lvl1pPr marL="0" indent="0" algn="r" defTabSz="914400" rtl="0" eaLnBrk="1" latinLnBrk="0" hangingPunct="1">
              <a:spcBef>
                <a:spcPct val="20000"/>
              </a:spcBef>
              <a:buFont typeface="Arial" pitchFamily="34" charset="0"/>
              <a:buNone/>
              <a:defRPr kumimoji="0" lang="es-ES"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s-ES"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s-ES"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s-ES" sz="2000" kern="1200">
                <a:solidFill>
                  <a:schemeClr val="tx1">
                    <a:tint val="75000"/>
                  </a:schemeClr>
                </a:solidFill>
                <a:latin typeface="+mn-lt"/>
                <a:ea typeface="+mn-ea"/>
                <a:cs typeface="+mn-cs"/>
              </a:defRPr>
            </a:lvl9pPr>
          </a:lstStyle>
          <a:p>
            <a:r>
              <a:rPr lang="es-EC" b="1" dirty="0"/>
              <a:t>ESCUELA POLITÉCNICA DEL EJÉRCITO</a:t>
            </a:r>
            <a:endParaRPr lang="es-EC" dirty="0"/>
          </a:p>
          <a:p>
            <a:r>
              <a:rPr lang="es-EC" b="1" dirty="0"/>
              <a:t>VICERRECTORADO DE INVESTIGACIÓN </a:t>
            </a:r>
            <a:r>
              <a:rPr lang="es-EC" b="1" dirty="0" smtClean="0"/>
              <a:t>Y VINCULACIÓN </a:t>
            </a:r>
            <a:r>
              <a:rPr lang="es-EC" b="1" dirty="0"/>
              <a:t>CON LA </a:t>
            </a:r>
            <a:r>
              <a:rPr lang="es-EC" b="1" dirty="0" smtClean="0"/>
              <a:t>COLECTIVIDAD DEPARTAMENTO DE ELÉCTRICA Y ELECTRÓNICA</a:t>
            </a:r>
            <a:endParaRPr lang="es-EC" dirty="0" smtClean="0"/>
          </a:p>
          <a:p>
            <a:r>
              <a:rPr lang="es-EC" b="1" dirty="0" smtClean="0"/>
              <a:t>MAESTRÍA EN GERENCIA DE REDES Y TELECOMUNICACIONES </a:t>
            </a:r>
          </a:p>
          <a:p>
            <a:endParaRPr lang="es-EC" sz="2400" dirty="0" smtClean="0">
              <a:latin typeface="+mj-lt"/>
            </a:endParaRPr>
          </a:p>
          <a:p>
            <a:r>
              <a:rPr lang="es-EC" sz="2400" dirty="0" smtClean="0">
                <a:latin typeface="+mj-lt"/>
              </a:rPr>
              <a:t>Sangolquí 20 de Junio 2013</a:t>
            </a:r>
            <a:endParaRPr lang="es-EC" sz="2400" dirty="0">
              <a:latin typeface="+mj-lt"/>
            </a:endParaRPr>
          </a:p>
        </p:txBody>
      </p:sp>
      <p:sp>
        <p:nvSpPr>
          <p:cNvPr id="6" name="5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PRESENTACIÓN TESIS\Resources\investigación.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28184" y="4005064"/>
            <a:ext cx="3265015" cy="257764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pPr lvl="0"/>
            <a:r>
              <a:rPr lang="es-EC"/>
              <a:t>Metodología de la Investigación</a:t>
            </a:r>
          </a:p>
        </p:txBody>
      </p:sp>
      <p:sp>
        <p:nvSpPr>
          <p:cNvPr id="3" name="2 Marcador de contenido"/>
          <p:cNvSpPr>
            <a:spLocks noGrp="1"/>
          </p:cNvSpPr>
          <p:nvPr>
            <p:ph idx="1"/>
          </p:nvPr>
        </p:nvSpPr>
        <p:spPr>
          <a:xfrm>
            <a:off x="762000" y="1596413"/>
            <a:ext cx="6258271" cy="5058303"/>
          </a:xfrm>
        </p:spPr>
        <p:txBody>
          <a:bodyPr>
            <a:normAutofit lnSpcReduction="10000"/>
          </a:bodyPr>
          <a:lstStyle/>
          <a:p>
            <a:pPr marL="0" lvl="0" indent="0" algn="just">
              <a:buNone/>
            </a:pPr>
            <a:r>
              <a:rPr lang="es-EC" dirty="0"/>
              <a:t>La metodología de la investigación de campo aplicada en el presente Proyecto es la </a:t>
            </a:r>
            <a:r>
              <a:rPr lang="es-EC" i="1" dirty="0">
                <a:solidFill>
                  <a:schemeClr val="accent1"/>
                </a:solidFill>
              </a:rPr>
              <a:t>recopilación de </a:t>
            </a:r>
            <a:r>
              <a:rPr lang="es-EC" i="1" dirty="0" smtClean="0">
                <a:solidFill>
                  <a:schemeClr val="accent1"/>
                </a:solidFill>
              </a:rPr>
              <a:t>datos</a:t>
            </a:r>
            <a:r>
              <a:rPr lang="es-EC" dirty="0" smtClean="0"/>
              <a:t>, </a:t>
            </a:r>
            <a:r>
              <a:rPr lang="es-EC" dirty="0"/>
              <a:t>se dirige al registro de la información referente a los datos de cada uno de los equipos, datos de las localidades, datos de las personas que interactúan con el sistema, datos de las tareas requeridas para cumplir con las actividades de mantenimiento.</a:t>
            </a:r>
          </a:p>
        </p:txBody>
      </p:sp>
      <p:sp>
        <p:nvSpPr>
          <p:cNvPr id="6" name="5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370483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PRESENTACIÓN TESIS\Resources\cmms.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66826" y="4392488"/>
            <a:ext cx="2441678" cy="184482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pPr lvl="0"/>
            <a:r>
              <a:rPr lang="es-EC"/>
              <a:t>La Tendencia en </a:t>
            </a:r>
            <a:r>
              <a:rPr lang="es-EC" smtClean="0"/>
              <a:t>los </a:t>
            </a:r>
            <a:r>
              <a:rPr lang="es-EC"/>
              <a:t>CMMS</a:t>
            </a:r>
          </a:p>
        </p:txBody>
      </p:sp>
      <p:sp>
        <p:nvSpPr>
          <p:cNvPr id="3" name="2 Marcador de contenido"/>
          <p:cNvSpPr>
            <a:spLocks noGrp="1"/>
          </p:cNvSpPr>
          <p:nvPr>
            <p:ph idx="1"/>
          </p:nvPr>
        </p:nvSpPr>
        <p:spPr>
          <a:xfrm>
            <a:off x="761999" y="1596413"/>
            <a:ext cx="6186263" cy="4856923"/>
          </a:xfrm>
        </p:spPr>
        <p:txBody>
          <a:bodyPr>
            <a:normAutofit fontScale="70000" lnSpcReduction="20000"/>
          </a:bodyPr>
          <a:lstStyle/>
          <a:p>
            <a:pPr algn="just">
              <a:lnSpc>
                <a:spcPct val="120000"/>
              </a:lnSpc>
              <a:spcBef>
                <a:spcPts val="0"/>
              </a:spcBef>
              <a:spcAft>
                <a:spcPts val="1800"/>
              </a:spcAft>
            </a:pPr>
            <a:r>
              <a:rPr lang="es-EC" dirty="0"/>
              <a:t>La Gestión de mantenimiento asistido por computadora u ordenador, (conocido por las siglas GMAO) también se nombra en ocasiones como CMMS, acrónimo de </a:t>
            </a:r>
            <a:r>
              <a:rPr lang="es-EC" i="1" dirty="0">
                <a:solidFill>
                  <a:schemeClr val="accent1"/>
                </a:solidFill>
              </a:rPr>
              <a:t>Computerized Maintenance Management System</a:t>
            </a:r>
            <a:r>
              <a:rPr lang="es-EC" dirty="0"/>
              <a:t>. </a:t>
            </a:r>
            <a:endParaRPr lang="es-EC" dirty="0" smtClean="0"/>
          </a:p>
          <a:p>
            <a:pPr algn="just">
              <a:lnSpc>
                <a:spcPct val="120000"/>
              </a:lnSpc>
              <a:spcBef>
                <a:spcPts val="0"/>
              </a:spcBef>
              <a:spcAft>
                <a:spcPts val="1800"/>
              </a:spcAft>
            </a:pPr>
            <a:r>
              <a:rPr lang="es-EC" dirty="0" smtClean="0"/>
              <a:t>En </a:t>
            </a:r>
            <a:r>
              <a:rPr lang="es-EC" dirty="0"/>
              <a:t>esencia es una </a:t>
            </a:r>
            <a:r>
              <a:rPr lang="es-EC" i="1" dirty="0">
                <a:solidFill>
                  <a:schemeClr val="accent1"/>
                </a:solidFill>
              </a:rPr>
              <a:t>herramienta software</a:t>
            </a:r>
            <a:r>
              <a:rPr lang="es-EC" dirty="0"/>
              <a:t> que ayuda en la gestión de los servicios de mantenimiento de una empresa. </a:t>
            </a:r>
            <a:endParaRPr lang="es-EC" dirty="0" smtClean="0"/>
          </a:p>
          <a:p>
            <a:pPr algn="just">
              <a:lnSpc>
                <a:spcPct val="120000"/>
              </a:lnSpc>
              <a:spcBef>
                <a:spcPts val="0"/>
              </a:spcBef>
              <a:spcAft>
                <a:spcPts val="1800"/>
              </a:spcAft>
            </a:pPr>
            <a:r>
              <a:rPr lang="es-EC" dirty="0" smtClean="0"/>
              <a:t>Básicamente </a:t>
            </a:r>
            <a:r>
              <a:rPr lang="es-EC" i="1" dirty="0">
                <a:solidFill>
                  <a:schemeClr val="accent1"/>
                </a:solidFill>
              </a:rPr>
              <a:t>es una base de datos </a:t>
            </a:r>
            <a:r>
              <a:rPr lang="es-EC" dirty="0"/>
              <a:t>que contiene información sobre la empresa y sus operaciones de mantenimiento. </a:t>
            </a:r>
            <a:endParaRPr lang="es-EC" dirty="0" smtClean="0"/>
          </a:p>
        </p:txBody>
      </p:sp>
      <p:sp>
        <p:nvSpPr>
          <p:cNvPr id="5" name="4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931676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986464" cy="1143000"/>
          </a:xfrm>
        </p:spPr>
        <p:txBody>
          <a:bodyPr>
            <a:normAutofit fontScale="90000"/>
          </a:bodyPr>
          <a:lstStyle/>
          <a:p>
            <a:pPr lvl="0"/>
            <a:r>
              <a:rPr lang="es-EC" dirty="0"/>
              <a:t>Beneficios implementación de un CMMS</a:t>
            </a:r>
          </a:p>
        </p:txBody>
      </p:sp>
      <p:sp>
        <p:nvSpPr>
          <p:cNvPr id="3" name="2 Marcador de contenido"/>
          <p:cNvSpPr>
            <a:spLocks noGrp="1"/>
          </p:cNvSpPr>
          <p:nvPr>
            <p:ph idx="1"/>
          </p:nvPr>
        </p:nvSpPr>
        <p:spPr>
          <a:xfrm>
            <a:off x="762000" y="1596413"/>
            <a:ext cx="5610200" cy="5000939"/>
          </a:xfrm>
        </p:spPr>
        <p:txBody>
          <a:bodyPr>
            <a:normAutofit fontScale="85000" lnSpcReduction="10000"/>
          </a:bodyPr>
          <a:lstStyle/>
          <a:p>
            <a:pPr algn="just">
              <a:lnSpc>
                <a:spcPct val="120000"/>
              </a:lnSpc>
              <a:spcBef>
                <a:spcPts val="0"/>
              </a:spcBef>
              <a:spcAft>
                <a:spcPts val="1800"/>
              </a:spcAft>
            </a:pPr>
            <a:r>
              <a:rPr lang="es-EC" dirty="0"/>
              <a:t>El mejor aprovechamiento </a:t>
            </a:r>
            <a:r>
              <a:rPr lang="es-EC" dirty="0" smtClean="0"/>
              <a:t>del  CMMS se </a:t>
            </a:r>
            <a:r>
              <a:rPr lang="es-EC" dirty="0"/>
              <a:t>va consiguiendo a medida que cada vez  </a:t>
            </a:r>
            <a:r>
              <a:rPr lang="es-EC" dirty="0" smtClean="0"/>
              <a:t>más  </a:t>
            </a:r>
            <a:r>
              <a:rPr lang="es-EC" dirty="0"/>
              <a:t>sea  el  </a:t>
            </a:r>
            <a:r>
              <a:rPr lang="es-EC" dirty="0" smtClean="0"/>
              <a:t>software  </a:t>
            </a:r>
            <a:r>
              <a:rPr lang="es-EC" dirty="0"/>
              <a:t>quien  </a:t>
            </a:r>
            <a:r>
              <a:rPr lang="es-EC" i="1" dirty="0">
                <a:solidFill>
                  <a:schemeClr val="accent1"/>
                </a:solidFill>
              </a:rPr>
              <a:t>reporte  las  necesidades  de  mantenimiento periódico</a:t>
            </a:r>
            <a:r>
              <a:rPr lang="es-EC" dirty="0"/>
              <a:t>, en  forma  </a:t>
            </a:r>
            <a:r>
              <a:rPr lang="es-EC" dirty="0" smtClean="0"/>
              <a:t>automática  </a:t>
            </a:r>
            <a:r>
              <a:rPr lang="es-EC" dirty="0"/>
              <a:t>y  no  el  personal  de  mantenimiento.  </a:t>
            </a:r>
            <a:endParaRPr lang="es-EC" dirty="0" smtClean="0"/>
          </a:p>
          <a:p>
            <a:pPr algn="just">
              <a:lnSpc>
                <a:spcPct val="120000"/>
              </a:lnSpc>
              <a:spcBef>
                <a:spcPts val="0"/>
              </a:spcBef>
              <a:spcAft>
                <a:spcPts val="1800"/>
              </a:spcAft>
            </a:pPr>
            <a:r>
              <a:rPr lang="es-EC" dirty="0" smtClean="0"/>
              <a:t>Así </a:t>
            </a:r>
            <a:r>
              <a:rPr lang="es-EC" i="1" dirty="0">
                <a:solidFill>
                  <a:schemeClr val="accent1"/>
                </a:solidFill>
              </a:rPr>
              <a:t>se evitan olvidos</a:t>
            </a:r>
            <a:r>
              <a:rPr lang="es-EC" dirty="0"/>
              <a:t>, repetición en trabajos y los errores humanos en la programación de las intervenciones.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846" y="2060848"/>
            <a:ext cx="253365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7865795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08912" cy="2736304"/>
          </a:xfrm>
        </p:spPr>
        <p:txBody>
          <a:bodyPr anchor="t" anchorCtr="0">
            <a:normAutofit/>
          </a:bodyPr>
          <a:lstStyle/>
          <a:p>
            <a:r>
              <a:rPr lang="es-EC" sz="5400" dirty="0" smtClean="0"/>
              <a:t>resumen </a:t>
            </a:r>
            <a:r>
              <a:rPr lang="es-EC" sz="5400" dirty="0"/>
              <a:t>del marco teórico</a:t>
            </a:r>
          </a:p>
        </p:txBody>
      </p:sp>
      <p:sp>
        <p:nvSpPr>
          <p:cNvPr id="3" name="2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08584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a:t>El Proceso Gerencial </a:t>
            </a:r>
          </a:p>
        </p:txBody>
      </p:sp>
      <p:sp>
        <p:nvSpPr>
          <p:cNvPr id="3" name="2 Marcador de contenido"/>
          <p:cNvSpPr>
            <a:spLocks noGrp="1"/>
          </p:cNvSpPr>
          <p:nvPr>
            <p:ph idx="1"/>
          </p:nvPr>
        </p:nvSpPr>
        <p:spPr>
          <a:xfrm>
            <a:off x="762000" y="1596413"/>
            <a:ext cx="5534820" cy="4640899"/>
          </a:xfrm>
        </p:spPr>
        <p:txBody>
          <a:bodyPr>
            <a:normAutofit fontScale="92500" lnSpcReduction="10000"/>
          </a:bodyPr>
          <a:lstStyle/>
          <a:p>
            <a:pPr marL="0" lvl="0" indent="0" algn="just">
              <a:buNone/>
            </a:pPr>
            <a:r>
              <a:rPr lang="es-EC" dirty="0" smtClean="0"/>
              <a:t>El </a:t>
            </a:r>
            <a:r>
              <a:rPr lang="es-EC" dirty="0"/>
              <a:t>concepto comprende a toda actividad realizada dentro de una organización por una persona responsable ante otros por </a:t>
            </a:r>
            <a:r>
              <a:rPr lang="es-EC" i="1" dirty="0">
                <a:solidFill>
                  <a:schemeClr val="accent1"/>
                </a:solidFill>
              </a:rPr>
              <a:t>alcanzar </a:t>
            </a:r>
            <a:r>
              <a:rPr lang="es-EC" i="1" dirty="0" smtClean="0">
                <a:solidFill>
                  <a:schemeClr val="accent1"/>
                </a:solidFill>
              </a:rPr>
              <a:t>resultados</a:t>
            </a:r>
            <a:r>
              <a:rPr lang="es-EC" dirty="0"/>
              <a:t>, mediante la ordenada, apropiada y oportuna administración de los recursos humanos, materiales y maquinarias que se le han suministrado o que le son </a:t>
            </a:r>
            <a:r>
              <a:rPr lang="es-EC" dirty="0" smtClean="0"/>
              <a:t>accesibles.</a:t>
            </a:r>
            <a:endParaRPr lang="es-EC" dirty="0"/>
          </a:p>
        </p:txBody>
      </p:sp>
      <p:pic>
        <p:nvPicPr>
          <p:cNvPr id="1026" name="Picture 2" descr="C:\CNT\PRESENTACIÓN TESIS\Resources\gerenc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820" y="4005065"/>
            <a:ext cx="2569020" cy="2328174"/>
          </a:xfrm>
          <a:prstGeom prst="rect">
            <a:avLst/>
          </a:prstGeom>
          <a:noFill/>
          <a:extLst>
            <a:ext uri="{909E8E84-426E-40DD-AFC4-6F175D3DCCD1}">
              <a14:hiddenFill xmlns:a14="http://schemas.microsoft.com/office/drawing/2010/main">
                <a:solidFill>
                  <a:srgbClr val="FFFFFF"/>
                </a:solidFill>
              </a14:hiddenFill>
            </a:ext>
          </a:extLst>
        </p:spPr>
      </p:pic>
      <p:sp>
        <p:nvSpPr>
          <p:cNvPr id="6" name="5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324872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a:t>Conmutación, Transporte y Energía</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85" y="1412776"/>
            <a:ext cx="820539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99566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a:t>Bases de </a:t>
            </a:r>
            <a:r>
              <a:rPr lang="es-EC" dirty="0" smtClean="0"/>
              <a:t>datos</a:t>
            </a:r>
            <a:endParaRPr lang="es-EC" dirty="0"/>
          </a:p>
        </p:txBody>
      </p:sp>
      <p:sp>
        <p:nvSpPr>
          <p:cNvPr id="3" name="2 Marcador de contenido"/>
          <p:cNvSpPr>
            <a:spLocks noGrp="1"/>
          </p:cNvSpPr>
          <p:nvPr>
            <p:ph idx="1"/>
          </p:nvPr>
        </p:nvSpPr>
        <p:spPr>
          <a:xfrm>
            <a:off x="755576" y="1412776"/>
            <a:ext cx="8202488" cy="1760579"/>
          </a:xfrm>
        </p:spPr>
        <p:txBody>
          <a:bodyPr>
            <a:normAutofit fontScale="85000" lnSpcReduction="20000"/>
          </a:bodyPr>
          <a:lstStyle/>
          <a:p>
            <a:pPr marL="0" indent="0" algn="just">
              <a:lnSpc>
                <a:spcPct val="120000"/>
              </a:lnSpc>
              <a:spcBef>
                <a:spcPts val="0"/>
              </a:spcBef>
              <a:buNone/>
            </a:pPr>
            <a:r>
              <a:rPr lang="es-EC" dirty="0"/>
              <a:t>Una base de datos es un “almacén” que permite </a:t>
            </a:r>
            <a:r>
              <a:rPr lang="es-EC" i="1" dirty="0">
                <a:solidFill>
                  <a:schemeClr val="accent1"/>
                </a:solidFill>
              </a:rPr>
              <a:t>guardar </a:t>
            </a:r>
            <a:r>
              <a:rPr lang="es-EC" i="1" dirty="0" smtClean="0">
                <a:solidFill>
                  <a:schemeClr val="accent1"/>
                </a:solidFill>
              </a:rPr>
              <a:t>gran cantidad </a:t>
            </a:r>
            <a:r>
              <a:rPr lang="es-EC" i="1" dirty="0">
                <a:solidFill>
                  <a:schemeClr val="accent1"/>
                </a:solidFill>
              </a:rPr>
              <a:t>de información de forma organizada </a:t>
            </a:r>
            <a:r>
              <a:rPr lang="es-EC" dirty="0"/>
              <a:t>para luego poder </a:t>
            </a:r>
            <a:r>
              <a:rPr lang="es-EC" dirty="0" smtClean="0"/>
              <a:t>encontrarla </a:t>
            </a:r>
            <a:r>
              <a:rPr lang="es-EC" dirty="0"/>
              <a:t>y </a:t>
            </a:r>
            <a:r>
              <a:rPr lang="es-EC" dirty="0" smtClean="0"/>
              <a:t>utilizarla fácilmente a través de un </a:t>
            </a:r>
            <a:r>
              <a:rPr lang="es-EC" dirty="0"/>
              <a:t>conjunto de programas que manipulen </a:t>
            </a:r>
            <a:r>
              <a:rPr lang="es-EC" dirty="0" smtClean="0"/>
              <a:t>esos datos</a:t>
            </a:r>
            <a:r>
              <a:rPr lang="es-EC" dirty="0"/>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07131"/>
            <a:ext cx="53340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02921564"/>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Visual Basic</a:t>
            </a:r>
            <a:r>
              <a:rPr lang="es-EC" dirty="0" smtClean="0"/>
              <a:t>, </a:t>
            </a:r>
            <a:r>
              <a:rPr lang="es-EC" dirty="0"/>
              <a:t>SQL</a:t>
            </a:r>
          </a:p>
        </p:txBody>
      </p:sp>
      <p:sp>
        <p:nvSpPr>
          <p:cNvPr id="5" name="2 Marcador de contenido"/>
          <p:cNvSpPr>
            <a:spLocks noGrp="1"/>
          </p:cNvSpPr>
          <p:nvPr>
            <p:ph idx="1"/>
          </p:nvPr>
        </p:nvSpPr>
        <p:spPr>
          <a:xfrm>
            <a:off x="762000" y="1596413"/>
            <a:ext cx="8077200" cy="3344755"/>
          </a:xfrm>
        </p:spPr>
        <p:txBody>
          <a:bodyPr>
            <a:normAutofit fontScale="77500" lnSpcReduction="20000"/>
          </a:bodyPr>
          <a:lstStyle/>
          <a:p>
            <a:pPr algn="just">
              <a:lnSpc>
                <a:spcPct val="110000"/>
              </a:lnSpc>
              <a:spcBef>
                <a:spcPts val="0"/>
              </a:spcBef>
              <a:spcAft>
                <a:spcPts val="1800"/>
              </a:spcAft>
            </a:pPr>
            <a:r>
              <a:rPr lang="es-EC" b="1" dirty="0" smtClean="0"/>
              <a:t>Visual Basic</a:t>
            </a:r>
            <a:r>
              <a:rPr lang="es-EC" dirty="0" smtClean="0"/>
              <a:t>, es un lenguaje de programación y entorno de desarrollo integrado (IDE), implementado con </a:t>
            </a:r>
            <a:r>
              <a:rPr lang="es-EC" dirty="0"/>
              <a:t>el objetivo de entregar a los usuarios de programación informática un paquete de utilidades simples y </a:t>
            </a:r>
            <a:r>
              <a:rPr lang="es-EC" dirty="0" smtClean="0"/>
              <a:t>accesibles.</a:t>
            </a:r>
          </a:p>
          <a:p>
            <a:pPr algn="just">
              <a:lnSpc>
                <a:spcPct val="110000"/>
              </a:lnSpc>
              <a:spcBef>
                <a:spcPts val="0"/>
              </a:spcBef>
              <a:spcAft>
                <a:spcPts val="1800"/>
              </a:spcAft>
            </a:pPr>
            <a:r>
              <a:rPr lang="es-EC" b="1" dirty="0" smtClean="0"/>
              <a:t>SQL</a:t>
            </a:r>
            <a:r>
              <a:rPr lang="es-EC" dirty="0" smtClean="0"/>
              <a:t> </a:t>
            </a:r>
            <a:r>
              <a:rPr lang="es-EC" dirty="0"/>
              <a:t>(Structured Query Language) es un lenguaje de programación diseñado para almacenar, manipular y recuperar datos almacenados en bases de datos relacionales</a:t>
            </a:r>
            <a:r>
              <a:rPr lang="es-EC" dirty="0" smtClean="0"/>
              <a:t>.</a:t>
            </a:r>
            <a:endParaRPr lang="es-EC" dirty="0"/>
          </a:p>
        </p:txBody>
      </p:sp>
      <p:pic>
        <p:nvPicPr>
          <p:cNvPr id="14338" name="Picture 2" descr="C:\PRESENTACIÓN TESIS\Resources\sql serv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8064" y="4733724"/>
            <a:ext cx="3126854" cy="188024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PRESENTACIÓN TESIS\Resources\vb expr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5102348"/>
            <a:ext cx="3009900"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7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295609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08912" cy="2736304"/>
          </a:xfrm>
        </p:spPr>
        <p:txBody>
          <a:bodyPr anchor="t" anchorCtr="0">
            <a:normAutofit/>
          </a:bodyPr>
          <a:lstStyle/>
          <a:p>
            <a:r>
              <a:rPr lang="es-EC" sz="5400" dirty="0" smtClean="0"/>
              <a:t>análisis </a:t>
            </a:r>
            <a:r>
              <a:rPr lang="es-EC" sz="5400" dirty="0"/>
              <a:t>e implementación del sistema</a:t>
            </a:r>
          </a:p>
        </p:txBody>
      </p:sp>
      <p:sp>
        <p:nvSpPr>
          <p:cNvPr id="4" name="3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5284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Los </a:t>
            </a:r>
            <a:r>
              <a:rPr lang="es-EC" dirty="0"/>
              <a:t>temas a tratar son los siguientes</a:t>
            </a:r>
          </a:p>
        </p:txBody>
      </p:sp>
      <p:sp>
        <p:nvSpPr>
          <p:cNvPr id="3" name="2 Marcador de contenido"/>
          <p:cNvSpPr>
            <a:spLocks noGrp="1"/>
          </p:cNvSpPr>
          <p:nvPr>
            <p:ph idx="1"/>
          </p:nvPr>
        </p:nvSpPr>
        <p:spPr/>
        <p:txBody>
          <a:bodyPr>
            <a:normAutofit fontScale="85000" lnSpcReduction="20000"/>
          </a:bodyPr>
          <a:lstStyle/>
          <a:p>
            <a:pPr lvl="0"/>
            <a:r>
              <a:rPr lang="es-EC" dirty="0"/>
              <a:t>Análisis de las actividades de mantenimiento del área de Planta Interna de Cotopaxi</a:t>
            </a:r>
          </a:p>
          <a:p>
            <a:pPr lvl="0"/>
            <a:r>
              <a:rPr lang="es-EC" dirty="0"/>
              <a:t>Análisis previo al levantamiento del Modelo Conceptual</a:t>
            </a:r>
          </a:p>
          <a:p>
            <a:pPr lvl="0"/>
            <a:r>
              <a:rPr lang="es-EC" dirty="0"/>
              <a:t>Diseño de la Base de datos</a:t>
            </a:r>
          </a:p>
          <a:p>
            <a:pPr lvl="0"/>
            <a:r>
              <a:rPr lang="es-EC" dirty="0"/>
              <a:t>Elaboración de formatos para la recopilación de datos</a:t>
            </a:r>
          </a:p>
          <a:p>
            <a:pPr lvl="0"/>
            <a:r>
              <a:rPr lang="es-EC" dirty="0"/>
              <a:t>Implementación de la base de datos</a:t>
            </a:r>
          </a:p>
          <a:p>
            <a:pPr lvl="0"/>
            <a:r>
              <a:rPr lang="es-EC" dirty="0"/>
              <a:t>Implementación del entorno de usuario</a:t>
            </a:r>
          </a:p>
          <a:p>
            <a:pPr lvl="0"/>
            <a:r>
              <a:rPr lang="es-EC" dirty="0"/>
              <a:t>Programación del software</a:t>
            </a:r>
          </a:p>
          <a:p>
            <a:pPr lvl="0"/>
            <a:r>
              <a:rPr lang="es-EC" dirty="0"/>
              <a:t>Ingreso de datos</a:t>
            </a:r>
          </a:p>
        </p:txBody>
      </p:sp>
      <p:sp>
        <p:nvSpPr>
          <p:cNvPr id="5" name="4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71340663"/>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1340768"/>
            <a:ext cx="4343400" cy="930027"/>
          </a:xfrm>
        </p:spPr>
        <p:txBody>
          <a:bodyPr>
            <a:normAutofit/>
          </a:bodyPr>
          <a:lstStyle/>
          <a:p>
            <a:r>
              <a:rPr lang="es-ES" sz="5400" smtClean="0"/>
              <a:t>Temas a tratar</a:t>
            </a:r>
            <a:endParaRPr lang="es-ES" sz="5400"/>
          </a:p>
        </p:txBody>
      </p:sp>
      <p:sp>
        <p:nvSpPr>
          <p:cNvPr id="4" name="Content Placeholder 4"/>
          <p:cNvSpPr txBox="1">
            <a:spLocks/>
          </p:cNvSpPr>
          <p:nvPr>
            <p:custDataLst>
              <p:tags r:id="rId1"/>
            </p:custDataLst>
          </p:nvPr>
        </p:nvSpPr>
        <p:spPr>
          <a:xfrm>
            <a:off x="755576" y="2924944"/>
            <a:ext cx="8083624" cy="352839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r>
              <a:rPr lang="es-EC" dirty="0" smtClean="0"/>
              <a:t>Resumen, Introducción, Objetivos</a:t>
            </a:r>
          </a:p>
          <a:p>
            <a:pPr algn="just"/>
            <a:r>
              <a:rPr lang="es-EC" dirty="0"/>
              <a:t>C</a:t>
            </a:r>
            <a:r>
              <a:rPr lang="es-EC" dirty="0" smtClean="0"/>
              <a:t>onsideraciones </a:t>
            </a:r>
            <a:r>
              <a:rPr lang="es-EC" dirty="0"/>
              <a:t>generales del </a:t>
            </a:r>
            <a:r>
              <a:rPr lang="es-EC" dirty="0" smtClean="0"/>
              <a:t>proyecto</a:t>
            </a:r>
          </a:p>
          <a:p>
            <a:pPr algn="just"/>
            <a:r>
              <a:rPr lang="es-EC" dirty="0" smtClean="0"/>
              <a:t>Resumen </a:t>
            </a:r>
            <a:r>
              <a:rPr lang="es-EC" dirty="0"/>
              <a:t>del marco </a:t>
            </a:r>
            <a:r>
              <a:rPr lang="es-EC" dirty="0" smtClean="0"/>
              <a:t>teórico</a:t>
            </a:r>
          </a:p>
          <a:p>
            <a:pPr algn="just"/>
            <a:r>
              <a:rPr lang="es-EC" dirty="0" smtClean="0"/>
              <a:t>Análisis e implementación del sistema</a:t>
            </a:r>
          </a:p>
          <a:p>
            <a:pPr algn="just"/>
            <a:r>
              <a:rPr lang="es-EC" dirty="0" smtClean="0"/>
              <a:t>Pruebas de funcionamiento </a:t>
            </a:r>
            <a:r>
              <a:rPr lang="es-EC" dirty="0"/>
              <a:t>del </a:t>
            </a:r>
            <a:r>
              <a:rPr lang="es-EC" dirty="0" smtClean="0"/>
              <a:t>software</a:t>
            </a:r>
          </a:p>
          <a:p>
            <a:pPr algn="just"/>
            <a:r>
              <a:rPr lang="es-EC" dirty="0" smtClean="0"/>
              <a:t>Conclusiones y </a:t>
            </a:r>
            <a:r>
              <a:rPr lang="es-EC" dirty="0"/>
              <a:t>recomendaciones </a:t>
            </a:r>
            <a:endParaRPr lang="es-EC" dirty="0" smtClean="0"/>
          </a:p>
          <a:p>
            <a:pPr algn="just"/>
            <a:r>
              <a:rPr lang="es-EC" dirty="0" smtClean="0"/>
              <a:t>Resumen final software MaPI4.0</a:t>
            </a:r>
            <a:endParaRPr lang="es-EC" dirty="0"/>
          </a:p>
        </p:txBody>
      </p:sp>
      <p:sp>
        <p:nvSpPr>
          <p:cNvPr id="5" name="4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63500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4" name="1 Título"/>
          <p:cNvSpPr txBox="1">
            <a:spLocks/>
          </p:cNvSpPr>
          <p:nvPr/>
        </p:nvSpPr>
        <p:spPr>
          <a:xfrm>
            <a:off x="467544" y="620688"/>
            <a:ext cx="8077200" cy="1143000"/>
          </a:xfrm>
          <a:prstGeom prst="rect">
            <a:avLst/>
          </a:prstGeom>
        </p:spPr>
        <p:txBody>
          <a:bodyPr>
            <a:normAutofit fontScale="75000" lnSpcReduction="200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r>
              <a:rPr lang="es-EC" dirty="0"/>
              <a:t>Análisis de las actividades de mantenimiento del área de Planta Interna de Cotopaxi</a:t>
            </a:r>
          </a:p>
        </p:txBody>
      </p:sp>
      <p:sp>
        <p:nvSpPr>
          <p:cNvPr id="5" name="2 Marcador de contenido"/>
          <p:cNvSpPr txBox="1">
            <a:spLocks/>
          </p:cNvSpPr>
          <p:nvPr/>
        </p:nvSpPr>
        <p:spPr>
          <a:xfrm>
            <a:off x="611560" y="1763688"/>
            <a:ext cx="8077200" cy="468964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r>
              <a:rPr lang="es-EC" dirty="0" smtClean="0"/>
              <a:t>Sistemas</a:t>
            </a:r>
            <a:r>
              <a:rPr lang="es-EC" dirty="0"/>
              <a:t>: </a:t>
            </a:r>
            <a:r>
              <a:rPr lang="es-EC" dirty="0" smtClean="0"/>
              <a:t>Conmutación, Transmisión </a:t>
            </a:r>
            <a:r>
              <a:rPr lang="es-EC" dirty="0"/>
              <a:t>y </a:t>
            </a:r>
            <a:r>
              <a:rPr lang="es-EC" dirty="0" smtClean="0"/>
              <a:t>Energía.</a:t>
            </a:r>
          </a:p>
          <a:p>
            <a:pPr algn="just"/>
            <a:r>
              <a:rPr lang="es-EC" dirty="0" smtClean="0"/>
              <a:t>Sectorización de </a:t>
            </a:r>
            <a:r>
              <a:rPr lang="es-EC" dirty="0"/>
              <a:t>la </a:t>
            </a:r>
            <a:r>
              <a:rPr lang="es-EC" dirty="0" smtClean="0"/>
              <a:t>provincia, optimizar recorridos.</a:t>
            </a:r>
          </a:p>
          <a:p>
            <a:pPr algn="just"/>
            <a:r>
              <a:rPr lang="es-EC" dirty="0" smtClean="0"/>
              <a:t>Informes de actividades en cuadros de Excel.</a:t>
            </a:r>
          </a:p>
          <a:p>
            <a:pPr algn="just"/>
            <a:r>
              <a:rPr lang="es-EC" dirty="0" smtClean="0"/>
              <a:t>Cronograma de mantenimiento </a:t>
            </a:r>
            <a:r>
              <a:rPr lang="es-EC" dirty="0"/>
              <a:t>en el cual se asignan fechas de cumplimiento de los trabajos para los equipos de las diferentes localidades según el </a:t>
            </a:r>
            <a:r>
              <a:rPr lang="es-EC" dirty="0" smtClean="0"/>
              <a:t>sector.</a:t>
            </a:r>
          </a:p>
          <a:p>
            <a:pPr algn="just"/>
            <a:r>
              <a:rPr lang="es-EC" dirty="0" smtClean="0"/>
              <a:t>Se establecen rutinas y tareas de mantenimiento.</a:t>
            </a:r>
            <a:endParaRPr lang="es-EC" dirty="0"/>
          </a:p>
        </p:txBody>
      </p:sp>
      <p:sp>
        <p:nvSpPr>
          <p:cNvPr id="6" name="5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pic>
        <p:nvPicPr>
          <p:cNvPr id="4" name="3 Imagen"/>
          <p:cNvPicPr/>
          <p:nvPr/>
        </p:nvPicPr>
        <p:blipFill>
          <a:blip r:embed="rId4" cstate="print"/>
          <a:srcRect/>
          <a:stretch>
            <a:fillRect/>
          </a:stretch>
        </p:blipFill>
        <p:spPr bwMode="auto">
          <a:xfrm>
            <a:off x="2801757" y="112532"/>
            <a:ext cx="5608955" cy="2183765"/>
          </a:xfrm>
          <a:prstGeom prst="rect">
            <a:avLst/>
          </a:prstGeom>
          <a:noFill/>
          <a:ln w="9525" cmpd="sng">
            <a:noFill/>
            <a:miter lim="800000"/>
            <a:headEnd/>
            <a:tailEnd/>
          </a:ln>
          <a:effectLst/>
        </p:spPr>
      </p:pic>
      <p:pic>
        <p:nvPicPr>
          <p:cNvPr id="5" name="4 Imagen"/>
          <p:cNvPicPr/>
          <p:nvPr/>
        </p:nvPicPr>
        <p:blipFill>
          <a:blip r:embed="rId5" cstate="print"/>
          <a:srcRect/>
          <a:stretch>
            <a:fillRect/>
          </a:stretch>
        </p:blipFill>
        <p:spPr bwMode="auto">
          <a:xfrm>
            <a:off x="3419872" y="977057"/>
            <a:ext cx="5386070" cy="5426710"/>
          </a:xfrm>
          <a:prstGeom prst="rect">
            <a:avLst/>
          </a:prstGeom>
          <a:noFill/>
          <a:ln w="9525">
            <a:noFill/>
            <a:miter lim="800000"/>
            <a:headEnd/>
            <a:tailEnd/>
          </a:ln>
        </p:spPr>
      </p:pic>
      <p:pic>
        <p:nvPicPr>
          <p:cNvPr id="6" name="5 Imagen"/>
          <p:cNvPicPr/>
          <p:nvPr/>
        </p:nvPicPr>
        <p:blipFill>
          <a:blip r:embed="rId6" cstate="print"/>
          <a:srcRect/>
          <a:stretch>
            <a:fillRect/>
          </a:stretch>
        </p:blipFill>
        <p:spPr bwMode="auto">
          <a:xfrm>
            <a:off x="2051720" y="2708920"/>
            <a:ext cx="6470982" cy="3709070"/>
          </a:xfrm>
          <a:prstGeom prst="rect">
            <a:avLst/>
          </a:prstGeom>
          <a:noFill/>
          <a:ln w="9525">
            <a:noFill/>
            <a:miter lim="800000"/>
            <a:headEnd/>
            <a:tailEnd/>
          </a:ln>
        </p:spPr>
      </p:pic>
      <p:pic>
        <p:nvPicPr>
          <p:cNvPr id="2050" name="Picture 2" descr="C:\CNT\PRESENTACIÓN TESIS\Resources\alex sector.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763216" y="3339698"/>
            <a:ext cx="5047989" cy="3046775"/>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151501" y="5877272"/>
            <a:ext cx="1476494" cy="369332"/>
          </a:xfrm>
          <a:prstGeom prst="rect">
            <a:avLst/>
          </a:prstGeom>
          <a:noFill/>
        </p:spPr>
        <p:txBody>
          <a:bodyPr wrap="none" rtlCol="0">
            <a:spAutoFit/>
          </a:bodyPr>
          <a:lstStyle/>
          <a:p>
            <a:r>
              <a:rPr lang="es-EC" dirty="0" smtClean="0"/>
              <a:t>4 Map Source</a:t>
            </a:r>
            <a:endParaRPr lang="es-EC" dirty="0"/>
          </a:p>
        </p:txBody>
      </p:sp>
    </p:spTree>
    <p:extLst>
      <p:ext uri="{BB962C8B-B14F-4D97-AF65-F5344CB8AC3E}">
        <p14:creationId xmlns:p14="http://schemas.microsoft.com/office/powerpoint/2010/main" val="25518022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wipe(down)">
                                      <p:cBhvr>
                                        <p:cTn id="31" dur="580">
                                          <p:stCondLst>
                                            <p:cond delay="0"/>
                                          </p:stCondLst>
                                        </p:cTn>
                                        <p:tgtEl>
                                          <p:spTgt spid="2050"/>
                                        </p:tgtEl>
                                      </p:cBhvr>
                                    </p:animEffect>
                                    <p:anim calcmode="lin" valueType="num">
                                      <p:cBhvr>
                                        <p:cTn id="32"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7" dur="26">
                                          <p:stCondLst>
                                            <p:cond delay="650"/>
                                          </p:stCondLst>
                                        </p:cTn>
                                        <p:tgtEl>
                                          <p:spTgt spid="2050"/>
                                        </p:tgtEl>
                                      </p:cBhvr>
                                      <p:to x="100000" y="60000"/>
                                    </p:animScale>
                                    <p:animScale>
                                      <p:cBhvr>
                                        <p:cTn id="38" dur="166" decel="50000">
                                          <p:stCondLst>
                                            <p:cond delay="676"/>
                                          </p:stCondLst>
                                        </p:cTn>
                                        <p:tgtEl>
                                          <p:spTgt spid="2050"/>
                                        </p:tgtEl>
                                      </p:cBhvr>
                                      <p:to x="100000" y="100000"/>
                                    </p:animScale>
                                    <p:animScale>
                                      <p:cBhvr>
                                        <p:cTn id="39" dur="26">
                                          <p:stCondLst>
                                            <p:cond delay="1312"/>
                                          </p:stCondLst>
                                        </p:cTn>
                                        <p:tgtEl>
                                          <p:spTgt spid="2050"/>
                                        </p:tgtEl>
                                      </p:cBhvr>
                                      <p:to x="100000" y="80000"/>
                                    </p:animScale>
                                    <p:animScale>
                                      <p:cBhvr>
                                        <p:cTn id="40" dur="166" decel="50000">
                                          <p:stCondLst>
                                            <p:cond delay="1338"/>
                                          </p:stCondLst>
                                        </p:cTn>
                                        <p:tgtEl>
                                          <p:spTgt spid="2050"/>
                                        </p:tgtEl>
                                      </p:cBhvr>
                                      <p:to x="100000" y="100000"/>
                                    </p:animScale>
                                    <p:animScale>
                                      <p:cBhvr>
                                        <p:cTn id="41" dur="26">
                                          <p:stCondLst>
                                            <p:cond delay="1642"/>
                                          </p:stCondLst>
                                        </p:cTn>
                                        <p:tgtEl>
                                          <p:spTgt spid="2050"/>
                                        </p:tgtEl>
                                      </p:cBhvr>
                                      <p:to x="100000" y="90000"/>
                                    </p:animScale>
                                    <p:animScale>
                                      <p:cBhvr>
                                        <p:cTn id="42" dur="166" decel="50000">
                                          <p:stCondLst>
                                            <p:cond delay="1668"/>
                                          </p:stCondLst>
                                        </p:cTn>
                                        <p:tgtEl>
                                          <p:spTgt spid="2050"/>
                                        </p:tgtEl>
                                      </p:cBhvr>
                                      <p:to x="100000" y="100000"/>
                                    </p:animScale>
                                    <p:animScale>
                                      <p:cBhvr>
                                        <p:cTn id="43" dur="26">
                                          <p:stCondLst>
                                            <p:cond delay="1808"/>
                                          </p:stCondLst>
                                        </p:cTn>
                                        <p:tgtEl>
                                          <p:spTgt spid="2050"/>
                                        </p:tgtEl>
                                      </p:cBhvr>
                                      <p:to x="100000" y="95000"/>
                                    </p:animScale>
                                    <p:animScale>
                                      <p:cBhvr>
                                        <p:cTn id="44"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1 Título"/>
          <p:cNvSpPr txBox="1">
            <a:spLocks/>
          </p:cNvSpPr>
          <p:nvPr/>
        </p:nvSpPr>
        <p:spPr>
          <a:xfrm>
            <a:off x="467544" y="620688"/>
            <a:ext cx="8077200" cy="1143000"/>
          </a:xfrm>
          <a:prstGeom prst="rect">
            <a:avLst/>
          </a:prstGeom>
        </p:spPr>
        <p:txBody>
          <a:bodyPr>
            <a:normAutofit fontScale="975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lgn="r"/>
            <a:r>
              <a:rPr lang="es-EC" dirty="0" smtClean="0"/>
              <a:t>Rutinas, Tareas</a:t>
            </a:r>
            <a:endParaRPr lang="es-EC" dirty="0"/>
          </a:p>
        </p:txBody>
      </p:sp>
      <p:sp>
        <p:nvSpPr>
          <p:cNvPr id="8" name="2 Marcador de contenido"/>
          <p:cNvSpPr txBox="1">
            <a:spLocks/>
          </p:cNvSpPr>
          <p:nvPr/>
        </p:nvSpPr>
        <p:spPr>
          <a:xfrm>
            <a:off x="2802330" y="1763688"/>
            <a:ext cx="5886430" cy="468964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r>
              <a:rPr lang="es-EC" dirty="0"/>
              <a:t>Debido a la naturaleza de los equipos, se considera un listado de rutinas que abarcan en forma general las </a:t>
            </a:r>
            <a:r>
              <a:rPr lang="es-EC" i="1" dirty="0">
                <a:solidFill>
                  <a:schemeClr val="accent1"/>
                </a:solidFill>
              </a:rPr>
              <a:t>actividades de mantenimiento </a:t>
            </a:r>
            <a:r>
              <a:rPr lang="es-EC" dirty="0"/>
              <a:t>de los sistemas en el que se indica la frecuencia (repetitividad) con la que se deben realizar de manera periódica los trabajos y las tareas que deben cumplirse:</a:t>
            </a:r>
          </a:p>
          <a:p>
            <a:pPr marL="0" indent="0">
              <a:buNone/>
            </a:pPr>
            <a:endParaRPr lang="es-EC" dirty="0"/>
          </a:p>
        </p:txBody>
      </p:sp>
      <p:sp>
        <p:nvSpPr>
          <p:cNvPr id="10" name="9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2781398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PRESENTACIÓN TESIS\Resources\trabajand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3" y="3707213"/>
            <a:ext cx="2754060" cy="27461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5" name="2 Marcador de contenido"/>
          <p:cNvSpPr txBox="1">
            <a:spLocks/>
          </p:cNvSpPr>
          <p:nvPr/>
        </p:nvSpPr>
        <p:spPr>
          <a:xfrm>
            <a:off x="2802330" y="1763688"/>
            <a:ext cx="5886430" cy="468964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r>
              <a:rPr lang="es-EC" dirty="0"/>
              <a:t>Mantenimiento Básico Radio PDH/SDH (frecuencia: 6 meses</a:t>
            </a:r>
            <a:r>
              <a:rPr lang="es-EC" dirty="0" smtClean="0"/>
              <a:t>).</a:t>
            </a:r>
          </a:p>
          <a:p>
            <a:r>
              <a:rPr lang="es-EC" dirty="0"/>
              <a:t>Mantenimiento preventivo grupo electrógeno (frecuencia: 4 meses)</a:t>
            </a:r>
          </a:p>
          <a:p>
            <a:r>
              <a:rPr lang="es-EC" dirty="0"/>
              <a:t>Mantenimiento preventivo sistema AC/DC (frecuencia: 6 meses)</a:t>
            </a:r>
          </a:p>
          <a:p>
            <a:r>
              <a:rPr lang="es-EC" dirty="0"/>
              <a:t>Mantenimiento preventivo centrales TDM (frecuencia: 6 meses)</a:t>
            </a:r>
          </a:p>
          <a:p>
            <a:r>
              <a:rPr lang="es-EC" dirty="0"/>
              <a:t>Salvaguarda trimestral Central Matriz (frecuencia: 3 meses)</a:t>
            </a:r>
          </a:p>
          <a:p>
            <a:r>
              <a:rPr lang="es-EC" dirty="0"/>
              <a:t>Salvaguarda quincenal central Matriz Siemens (frecuencia: 15 días)</a:t>
            </a:r>
          </a:p>
          <a:p>
            <a:r>
              <a:rPr lang="es-EC" dirty="0"/>
              <a:t>Mantenimiento preventivo FO ADM (frecuencia: 6 meses)</a:t>
            </a:r>
          </a:p>
          <a:p>
            <a:r>
              <a:rPr lang="es-EC" dirty="0"/>
              <a:t>Mantenimiento Multiacceso inalámbrico (frecuencia: 6 meses)</a:t>
            </a:r>
          </a:p>
          <a:p>
            <a:r>
              <a:rPr lang="es-EC" dirty="0"/>
              <a:t>Mantenimiento de monocanales (frecuencia: 6 meses)</a:t>
            </a:r>
          </a:p>
          <a:p>
            <a:r>
              <a:rPr lang="es-EC" dirty="0"/>
              <a:t>Mantenimiento básico MSAN (frecuencia: 6 meses)</a:t>
            </a:r>
          </a:p>
          <a:p>
            <a:pPr marL="0" indent="0">
              <a:buNone/>
            </a:pPr>
            <a:endParaRPr lang="es-EC" dirty="0"/>
          </a:p>
        </p:txBody>
      </p:sp>
      <p:sp>
        <p:nvSpPr>
          <p:cNvPr id="6" name="1 Título"/>
          <p:cNvSpPr txBox="1">
            <a:spLocks/>
          </p:cNvSpPr>
          <p:nvPr/>
        </p:nvSpPr>
        <p:spPr>
          <a:xfrm>
            <a:off x="467544" y="620688"/>
            <a:ext cx="8077200" cy="1143000"/>
          </a:xfrm>
          <a:prstGeom prst="rect">
            <a:avLst/>
          </a:prstGeom>
        </p:spPr>
        <p:txBody>
          <a:bodyPr>
            <a:normAutofit fontScale="975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lgn="r"/>
            <a:r>
              <a:rPr lang="es-EC" dirty="0" smtClean="0"/>
              <a:t>Rutinas, Tareas</a:t>
            </a:r>
            <a:endParaRPr lang="es-EC" dirty="0"/>
          </a:p>
        </p:txBody>
      </p:sp>
      <p:sp>
        <p:nvSpPr>
          <p:cNvPr id="10" name="9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52919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 calcmode="lin" valueType="num">
                                      <p:cBhvr additive="base">
                                        <p:cTn id="10" dur="500" fill="hold"/>
                                        <p:tgtEl>
                                          <p:spTgt spid="20482"/>
                                        </p:tgtEl>
                                        <p:attrNameLst>
                                          <p:attrName>ppt_x</p:attrName>
                                        </p:attrNameLst>
                                      </p:cBhvr>
                                      <p:tavLst>
                                        <p:tav tm="0">
                                          <p:val>
                                            <p:strVal val="#ppt_x"/>
                                          </p:val>
                                        </p:tav>
                                        <p:tav tm="100000">
                                          <p:val>
                                            <p:strVal val="#ppt_x"/>
                                          </p:val>
                                        </p:tav>
                                      </p:tavLst>
                                    </p:anim>
                                    <p:anim calcmode="lin" valueType="num">
                                      <p:cBhvr additive="base">
                                        <p:cTn id="11"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Análisis previo al levantamiento del Modelo Conceptual</a:t>
            </a:r>
          </a:p>
        </p:txBody>
      </p:sp>
      <p:sp>
        <p:nvSpPr>
          <p:cNvPr id="3" name="2 Marcador de contenido"/>
          <p:cNvSpPr>
            <a:spLocks noGrp="1"/>
          </p:cNvSpPr>
          <p:nvPr>
            <p:ph idx="1"/>
          </p:nvPr>
        </p:nvSpPr>
        <p:spPr/>
        <p:txBody>
          <a:bodyPr>
            <a:normAutofit fontScale="85000" lnSpcReduction="20000"/>
          </a:bodyPr>
          <a:lstStyle/>
          <a:p>
            <a:pPr marL="0" indent="0" algn="just">
              <a:buNone/>
            </a:pPr>
            <a:r>
              <a:rPr lang="es-EC" dirty="0" smtClean="0"/>
              <a:t>Se </a:t>
            </a:r>
            <a:r>
              <a:rPr lang="es-EC" dirty="0"/>
              <a:t>realiza un esquema general </a:t>
            </a:r>
            <a:r>
              <a:rPr lang="es-EC" dirty="0" smtClean="0"/>
              <a:t>de </a:t>
            </a:r>
            <a:r>
              <a:rPr lang="es-EC" dirty="0"/>
              <a:t>los datos necesarios para levantar el modelo </a:t>
            </a:r>
            <a:r>
              <a:rPr lang="es-EC" dirty="0" smtClean="0"/>
              <a:t>conceptual para </a:t>
            </a:r>
            <a:r>
              <a:rPr lang="es-EC" i="1" dirty="0">
                <a:solidFill>
                  <a:schemeClr val="accent1"/>
                </a:solidFill>
              </a:rPr>
              <a:t>identificar las principales </a:t>
            </a:r>
            <a:r>
              <a:rPr lang="es-EC" i="1" dirty="0" smtClean="0">
                <a:solidFill>
                  <a:schemeClr val="accent1"/>
                </a:solidFill>
              </a:rPr>
              <a:t>entidades</a:t>
            </a:r>
            <a:r>
              <a:rPr lang="es-EC" dirty="0" smtClean="0"/>
              <a:t> que </a:t>
            </a:r>
            <a:r>
              <a:rPr lang="es-EC" dirty="0"/>
              <a:t>son necesarias en la elaboración de la base de datos</a:t>
            </a:r>
            <a:r>
              <a:rPr lang="es-EC" dirty="0" smtClean="0"/>
              <a:t>.</a:t>
            </a:r>
          </a:p>
          <a:p>
            <a:pPr marL="0" indent="0" algn="just">
              <a:buNone/>
            </a:pPr>
            <a:endParaRPr lang="es-EC" dirty="0" smtClean="0"/>
          </a:p>
          <a:p>
            <a:r>
              <a:rPr lang="es-EC" dirty="0"/>
              <a:t>Levantamiento de datos de Ubicación (Localidad</a:t>
            </a:r>
            <a:r>
              <a:rPr lang="es-EC" dirty="0" smtClean="0"/>
              <a:t>).</a:t>
            </a:r>
          </a:p>
          <a:p>
            <a:r>
              <a:rPr lang="es-EC" dirty="0"/>
              <a:t>Levantamiento de datos del </a:t>
            </a:r>
            <a:r>
              <a:rPr lang="es-EC" dirty="0" smtClean="0"/>
              <a:t>personal.</a:t>
            </a:r>
          </a:p>
          <a:p>
            <a:r>
              <a:rPr lang="es-EC" dirty="0"/>
              <a:t>Levantamiento de datos de Rutinas y </a:t>
            </a:r>
            <a:r>
              <a:rPr lang="es-EC" dirty="0" smtClean="0"/>
              <a:t>Tareas.</a:t>
            </a:r>
          </a:p>
          <a:p>
            <a:r>
              <a:rPr lang="es-EC" dirty="0"/>
              <a:t>Levantamiento de datos de </a:t>
            </a:r>
            <a:r>
              <a:rPr lang="es-EC" dirty="0" smtClean="0"/>
              <a:t>Equipamiento.</a:t>
            </a:r>
          </a:p>
          <a:p>
            <a:r>
              <a:rPr lang="es-EC" dirty="0"/>
              <a:t>Asignar Rutinas al Equipamiento</a:t>
            </a:r>
            <a:r>
              <a:rPr lang="es-EC" dirty="0" smtClean="0"/>
              <a:t>.</a:t>
            </a:r>
          </a:p>
          <a:p>
            <a:r>
              <a:rPr lang="es-EC" dirty="0"/>
              <a:t>Emitir / Actualizar una orden de Trabajo </a:t>
            </a:r>
            <a:r>
              <a:rPr lang="es-EC" dirty="0" smtClean="0"/>
              <a:t>OT.</a:t>
            </a:r>
            <a:endParaRPr lang="es-EC" dirty="0"/>
          </a:p>
        </p:txBody>
      </p:sp>
      <p:sp>
        <p:nvSpPr>
          <p:cNvPr id="7" name="6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94341947"/>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4" name="1 Título"/>
          <p:cNvSpPr txBox="1">
            <a:spLocks/>
          </p:cNvSpPr>
          <p:nvPr/>
        </p:nvSpPr>
        <p:spPr>
          <a:xfrm>
            <a:off x="467544" y="620688"/>
            <a:ext cx="8077200" cy="1143000"/>
          </a:xfrm>
          <a:prstGeom prst="rect">
            <a:avLst/>
          </a:prstGeom>
        </p:spPr>
        <p:txBody>
          <a:bodyPr>
            <a:normAutofit fontScale="975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r>
              <a:rPr lang="es-EC" dirty="0"/>
              <a:t>Diseño de la Base de datos</a:t>
            </a:r>
          </a:p>
        </p:txBody>
      </p:sp>
      <p:sp>
        <p:nvSpPr>
          <p:cNvPr id="5" name="2 Marcador de contenido"/>
          <p:cNvSpPr txBox="1">
            <a:spLocks/>
          </p:cNvSpPr>
          <p:nvPr/>
        </p:nvSpPr>
        <p:spPr>
          <a:xfrm>
            <a:off x="611560" y="1763688"/>
            <a:ext cx="8077200" cy="468964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r>
              <a:rPr lang="es-EC" dirty="0"/>
              <a:t>El diseño de una base de datos no es un proceso </a:t>
            </a:r>
            <a:r>
              <a:rPr lang="es-EC" dirty="0" smtClean="0"/>
              <a:t>sencillo, </a:t>
            </a:r>
            <a:r>
              <a:rPr lang="es-EC" dirty="0"/>
              <a:t>cuando se diseñan </a:t>
            </a:r>
            <a:r>
              <a:rPr lang="es-EC" dirty="0" smtClean="0"/>
              <a:t>es </a:t>
            </a:r>
            <a:r>
              <a:rPr lang="es-EC" dirty="0"/>
              <a:t>interesante aplicar la vieja estrategia de </a:t>
            </a:r>
            <a:r>
              <a:rPr lang="es-EC" i="1" dirty="0">
                <a:solidFill>
                  <a:schemeClr val="accent1"/>
                </a:solidFill>
              </a:rPr>
              <a:t>dividir para </a:t>
            </a:r>
            <a:r>
              <a:rPr lang="es-EC" i="1" dirty="0" smtClean="0">
                <a:solidFill>
                  <a:schemeClr val="accent1"/>
                </a:solidFill>
              </a:rPr>
              <a:t>vencer</a:t>
            </a:r>
            <a:r>
              <a:rPr lang="es-EC" dirty="0" smtClean="0"/>
              <a:t>, se descompone </a:t>
            </a:r>
            <a:r>
              <a:rPr lang="es-EC" dirty="0"/>
              <a:t>el diseño de bases de datos en tres </a:t>
            </a:r>
            <a:r>
              <a:rPr lang="es-EC" dirty="0" smtClean="0"/>
              <a:t>etapas:</a:t>
            </a:r>
          </a:p>
          <a:p>
            <a:pPr marL="0" indent="0">
              <a:buNone/>
            </a:pPr>
            <a:endParaRPr lang="es-EC" dirty="0" smtClean="0"/>
          </a:p>
          <a:p>
            <a:r>
              <a:rPr lang="es-EC" dirty="0"/>
              <a:t>Etapa del diseño </a:t>
            </a:r>
            <a:r>
              <a:rPr lang="es-EC" dirty="0" smtClean="0"/>
              <a:t>conceptual.</a:t>
            </a:r>
          </a:p>
          <a:p>
            <a:r>
              <a:rPr lang="es-EC" dirty="0"/>
              <a:t>Etapa del diseño </a:t>
            </a:r>
            <a:r>
              <a:rPr lang="es-EC" dirty="0" smtClean="0"/>
              <a:t>lógico.</a:t>
            </a:r>
          </a:p>
          <a:p>
            <a:r>
              <a:rPr lang="es-EC" dirty="0"/>
              <a:t>Etapa del diseño </a:t>
            </a:r>
            <a:r>
              <a:rPr lang="es-EC" dirty="0" smtClean="0"/>
              <a:t>físico.</a:t>
            </a:r>
            <a:endParaRPr lang="es-EC" dirty="0"/>
          </a:p>
        </p:txBody>
      </p:sp>
      <p:pic>
        <p:nvPicPr>
          <p:cNvPr id="21506" name="Picture 2" descr="C:\PRESENTACIÓN TESIS\Resources\hombre bd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501008"/>
            <a:ext cx="2740847" cy="2740847"/>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10642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1 Título"/>
          <p:cNvSpPr txBox="1">
            <a:spLocks/>
          </p:cNvSpPr>
          <p:nvPr/>
        </p:nvSpPr>
        <p:spPr>
          <a:xfrm>
            <a:off x="467544" y="620688"/>
            <a:ext cx="8077200" cy="1143000"/>
          </a:xfrm>
          <a:prstGeom prst="rect">
            <a:avLst/>
          </a:prstGeom>
        </p:spPr>
        <p:txBody>
          <a:bodyPr>
            <a:normAutofit fontScale="975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lgn="r"/>
            <a:r>
              <a:rPr lang="es-EC" dirty="0"/>
              <a:t>Etapa del diseño conceptual</a:t>
            </a:r>
          </a:p>
        </p:txBody>
      </p:sp>
      <p:sp>
        <p:nvSpPr>
          <p:cNvPr id="5" name="2 Marcador de contenido"/>
          <p:cNvSpPr txBox="1">
            <a:spLocks/>
          </p:cNvSpPr>
          <p:nvPr/>
        </p:nvSpPr>
        <p:spPr>
          <a:xfrm>
            <a:off x="611560" y="1763688"/>
            <a:ext cx="8077200" cy="274543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lnSpc>
                <a:spcPct val="110000"/>
              </a:lnSpc>
              <a:spcBef>
                <a:spcPts val="0"/>
              </a:spcBef>
              <a:spcAft>
                <a:spcPts val="1200"/>
              </a:spcAft>
              <a:buNone/>
            </a:pPr>
            <a:r>
              <a:rPr lang="es-EC" dirty="0"/>
              <a:t>En esta etapa se obtiene una </a:t>
            </a:r>
            <a:r>
              <a:rPr lang="es-EC" i="1" dirty="0">
                <a:solidFill>
                  <a:schemeClr val="accent1"/>
                </a:solidFill>
              </a:rPr>
              <a:t>estructura de la información </a:t>
            </a:r>
            <a:r>
              <a:rPr lang="es-EC" dirty="0"/>
              <a:t>de la futura </a:t>
            </a:r>
            <a:r>
              <a:rPr lang="es-EC" dirty="0" smtClean="0"/>
              <a:t>base de datos.</a:t>
            </a:r>
          </a:p>
          <a:p>
            <a:pPr marL="0" indent="0" algn="just">
              <a:lnSpc>
                <a:spcPct val="110000"/>
              </a:lnSpc>
              <a:spcBef>
                <a:spcPts val="0"/>
              </a:spcBef>
              <a:spcAft>
                <a:spcPts val="1200"/>
              </a:spcAft>
              <a:buNone/>
            </a:pPr>
            <a:r>
              <a:rPr lang="es-EC" dirty="0" smtClean="0"/>
              <a:t>Tomando </a:t>
            </a:r>
            <a:r>
              <a:rPr lang="es-EC" dirty="0"/>
              <a:t>como referencia el Equipo como la base principal del modelo E-R, se elabora el diseño </a:t>
            </a:r>
            <a:r>
              <a:rPr lang="es-EC" dirty="0" smtClean="0"/>
              <a:t>conceptual</a:t>
            </a:r>
            <a:r>
              <a:rPr lang="es-EC" dirty="0"/>
              <a:t>, </a:t>
            </a:r>
            <a:r>
              <a:rPr lang="es-EC" dirty="0" smtClean="0"/>
              <a:t>se </a:t>
            </a:r>
            <a:r>
              <a:rPr lang="es-EC" dirty="0"/>
              <a:t>observa </a:t>
            </a:r>
            <a:r>
              <a:rPr lang="es-EC" i="1" dirty="0">
                <a:solidFill>
                  <a:schemeClr val="accent1"/>
                </a:solidFill>
              </a:rPr>
              <a:t>cómo se relaciona </a:t>
            </a:r>
            <a:r>
              <a:rPr lang="es-EC" dirty="0"/>
              <a:t>la ubicación, personal y rutinas al equipo para generar posteriormente las OT según sean programadas o directas.</a:t>
            </a:r>
            <a:endParaRPr lang="es-EC" dirty="0" smtClean="0"/>
          </a:p>
        </p:txBody>
      </p:sp>
      <p:pic>
        <p:nvPicPr>
          <p:cNvPr id="16386" name="Picture 2" descr="C:\PRESENTACIÓN TESIS\Resources\diseño conceptu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659" y="4221088"/>
            <a:ext cx="4194085" cy="2303487"/>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800736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80">
                                          <p:stCondLst>
                                            <p:cond delay="0"/>
                                          </p:stCondLst>
                                        </p:cTn>
                                        <p:tgtEl>
                                          <p:spTgt spid="16386"/>
                                        </p:tgtEl>
                                      </p:cBhvr>
                                    </p:animEffect>
                                    <p:anim calcmode="lin" valueType="num">
                                      <p:cBhvr>
                                        <p:cTn id="8" dur="1822" tmFilter="0,0; 0.14,0.36; 0.43,0.73; 0.71,0.91; 1.0,1.0">
                                          <p:stCondLst>
                                            <p:cond delay="0"/>
                                          </p:stCondLst>
                                        </p:cTn>
                                        <p:tgtEl>
                                          <p:spTgt spid="163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6"/>
                                        </p:tgtEl>
                                      </p:cBhvr>
                                      <p:to x="100000" y="60000"/>
                                    </p:animScale>
                                    <p:animScale>
                                      <p:cBhvr>
                                        <p:cTn id="14" dur="166" decel="50000">
                                          <p:stCondLst>
                                            <p:cond delay="676"/>
                                          </p:stCondLst>
                                        </p:cTn>
                                        <p:tgtEl>
                                          <p:spTgt spid="16386"/>
                                        </p:tgtEl>
                                      </p:cBhvr>
                                      <p:to x="100000" y="100000"/>
                                    </p:animScale>
                                    <p:animScale>
                                      <p:cBhvr>
                                        <p:cTn id="15" dur="26">
                                          <p:stCondLst>
                                            <p:cond delay="1312"/>
                                          </p:stCondLst>
                                        </p:cTn>
                                        <p:tgtEl>
                                          <p:spTgt spid="16386"/>
                                        </p:tgtEl>
                                      </p:cBhvr>
                                      <p:to x="100000" y="80000"/>
                                    </p:animScale>
                                    <p:animScale>
                                      <p:cBhvr>
                                        <p:cTn id="16" dur="166" decel="50000">
                                          <p:stCondLst>
                                            <p:cond delay="1338"/>
                                          </p:stCondLst>
                                        </p:cTn>
                                        <p:tgtEl>
                                          <p:spTgt spid="16386"/>
                                        </p:tgtEl>
                                      </p:cBhvr>
                                      <p:to x="100000" y="100000"/>
                                    </p:animScale>
                                    <p:animScale>
                                      <p:cBhvr>
                                        <p:cTn id="17" dur="26">
                                          <p:stCondLst>
                                            <p:cond delay="1642"/>
                                          </p:stCondLst>
                                        </p:cTn>
                                        <p:tgtEl>
                                          <p:spTgt spid="16386"/>
                                        </p:tgtEl>
                                      </p:cBhvr>
                                      <p:to x="100000" y="90000"/>
                                    </p:animScale>
                                    <p:animScale>
                                      <p:cBhvr>
                                        <p:cTn id="18" dur="166" decel="50000">
                                          <p:stCondLst>
                                            <p:cond delay="1668"/>
                                          </p:stCondLst>
                                        </p:cTn>
                                        <p:tgtEl>
                                          <p:spTgt spid="16386"/>
                                        </p:tgtEl>
                                      </p:cBhvr>
                                      <p:to x="100000" y="100000"/>
                                    </p:animScale>
                                    <p:animScale>
                                      <p:cBhvr>
                                        <p:cTn id="19" dur="26">
                                          <p:stCondLst>
                                            <p:cond delay="1808"/>
                                          </p:stCondLst>
                                        </p:cTn>
                                        <p:tgtEl>
                                          <p:spTgt spid="16386"/>
                                        </p:tgtEl>
                                      </p:cBhvr>
                                      <p:to x="100000" y="95000"/>
                                    </p:animScale>
                                    <p:animScale>
                                      <p:cBhvr>
                                        <p:cTn id="20" dur="166" decel="50000">
                                          <p:stCondLst>
                                            <p:cond delay="1834"/>
                                          </p:stCondLst>
                                        </p:cTn>
                                        <p:tgtEl>
                                          <p:spTgt spid="163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PRESENTACIÓN TESIS\Resources\diseño lógic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052" y="4064741"/>
            <a:ext cx="3744071" cy="24888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1 Título"/>
          <p:cNvSpPr txBox="1">
            <a:spLocks/>
          </p:cNvSpPr>
          <p:nvPr/>
        </p:nvSpPr>
        <p:spPr>
          <a:xfrm>
            <a:off x="467544" y="620688"/>
            <a:ext cx="8077200" cy="1143000"/>
          </a:xfrm>
          <a:prstGeom prst="rect">
            <a:avLst/>
          </a:prstGeom>
        </p:spPr>
        <p:txBody>
          <a:bodyPr>
            <a:normAutofit fontScale="975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lgn="r"/>
            <a:r>
              <a:rPr lang="es-EC" dirty="0"/>
              <a:t>Etapa del diseño lógico</a:t>
            </a:r>
          </a:p>
        </p:txBody>
      </p:sp>
      <p:sp>
        <p:nvSpPr>
          <p:cNvPr id="8" name="2 Marcador de contenido"/>
          <p:cNvSpPr txBox="1">
            <a:spLocks/>
          </p:cNvSpPr>
          <p:nvPr/>
        </p:nvSpPr>
        <p:spPr>
          <a:xfrm>
            <a:off x="2051720" y="1596086"/>
            <a:ext cx="6637040" cy="276901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lnSpc>
                <a:spcPct val="120000"/>
              </a:lnSpc>
              <a:spcBef>
                <a:spcPts val="0"/>
              </a:spcBef>
              <a:spcAft>
                <a:spcPts val="1200"/>
              </a:spcAft>
              <a:buNone/>
            </a:pPr>
            <a:r>
              <a:rPr lang="es-EC" dirty="0"/>
              <a:t>En esta etapa se parte del resultado del diseño conceptual, que se transforma de forma que se adapte a la tecnología que se debe  emplear</a:t>
            </a:r>
            <a:r>
              <a:rPr lang="es-EC" dirty="0" smtClean="0"/>
              <a:t>.</a:t>
            </a:r>
          </a:p>
          <a:p>
            <a:pPr marL="0" indent="0" algn="just">
              <a:lnSpc>
                <a:spcPct val="120000"/>
              </a:lnSpc>
              <a:spcBef>
                <a:spcPts val="0"/>
              </a:spcBef>
              <a:spcAft>
                <a:spcPts val="1200"/>
              </a:spcAft>
              <a:buNone/>
            </a:pPr>
            <a:r>
              <a:rPr lang="es-EC" dirty="0"/>
              <a:t>Luego </a:t>
            </a:r>
            <a:r>
              <a:rPr lang="es-EC" dirty="0" smtClean="0"/>
              <a:t>del </a:t>
            </a:r>
            <a:r>
              <a:rPr lang="es-EC" dirty="0"/>
              <a:t>análisis, se ha determinado las tablas que conformarán la base de datos con sus respectivos campos y tipo de datos, las relaciones entre ellas y las claves primarias y foráneas</a:t>
            </a:r>
          </a:p>
        </p:txBody>
      </p:sp>
      <p:sp>
        <p:nvSpPr>
          <p:cNvPr id="9" name="8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19228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80">
                                          <p:stCondLst>
                                            <p:cond delay="0"/>
                                          </p:stCondLst>
                                        </p:cTn>
                                        <p:tgtEl>
                                          <p:spTgt spid="17410"/>
                                        </p:tgtEl>
                                      </p:cBhvr>
                                    </p:animEffect>
                                    <p:anim calcmode="lin" valueType="num">
                                      <p:cBhvr>
                                        <p:cTn id="8"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0"/>
                                        </p:tgtEl>
                                      </p:cBhvr>
                                      <p:to x="100000" y="60000"/>
                                    </p:animScale>
                                    <p:animScale>
                                      <p:cBhvr>
                                        <p:cTn id="14" dur="166" decel="50000">
                                          <p:stCondLst>
                                            <p:cond delay="676"/>
                                          </p:stCondLst>
                                        </p:cTn>
                                        <p:tgtEl>
                                          <p:spTgt spid="17410"/>
                                        </p:tgtEl>
                                      </p:cBhvr>
                                      <p:to x="100000" y="100000"/>
                                    </p:animScale>
                                    <p:animScale>
                                      <p:cBhvr>
                                        <p:cTn id="15" dur="26">
                                          <p:stCondLst>
                                            <p:cond delay="1312"/>
                                          </p:stCondLst>
                                        </p:cTn>
                                        <p:tgtEl>
                                          <p:spTgt spid="17410"/>
                                        </p:tgtEl>
                                      </p:cBhvr>
                                      <p:to x="100000" y="80000"/>
                                    </p:animScale>
                                    <p:animScale>
                                      <p:cBhvr>
                                        <p:cTn id="16" dur="166" decel="50000">
                                          <p:stCondLst>
                                            <p:cond delay="1338"/>
                                          </p:stCondLst>
                                        </p:cTn>
                                        <p:tgtEl>
                                          <p:spTgt spid="17410"/>
                                        </p:tgtEl>
                                      </p:cBhvr>
                                      <p:to x="100000" y="100000"/>
                                    </p:animScale>
                                    <p:animScale>
                                      <p:cBhvr>
                                        <p:cTn id="17" dur="26">
                                          <p:stCondLst>
                                            <p:cond delay="1642"/>
                                          </p:stCondLst>
                                        </p:cTn>
                                        <p:tgtEl>
                                          <p:spTgt spid="17410"/>
                                        </p:tgtEl>
                                      </p:cBhvr>
                                      <p:to x="100000" y="90000"/>
                                    </p:animScale>
                                    <p:animScale>
                                      <p:cBhvr>
                                        <p:cTn id="18" dur="166" decel="50000">
                                          <p:stCondLst>
                                            <p:cond delay="1668"/>
                                          </p:stCondLst>
                                        </p:cTn>
                                        <p:tgtEl>
                                          <p:spTgt spid="17410"/>
                                        </p:tgtEl>
                                      </p:cBhvr>
                                      <p:to x="100000" y="100000"/>
                                    </p:animScale>
                                    <p:animScale>
                                      <p:cBhvr>
                                        <p:cTn id="19" dur="26">
                                          <p:stCondLst>
                                            <p:cond delay="1808"/>
                                          </p:stCondLst>
                                        </p:cTn>
                                        <p:tgtEl>
                                          <p:spTgt spid="17410"/>
                                        </p:tgtEl>
                                      </p:cBhvr>
                                      <p:to x="100000" y="95000"/>
                                    </p:animScale>
                                    <p:animScale>
                                      <p:cBhvr>
                                        <p:cTn id="20" dur="166" decel="50000">
                                          <p:stCondLst>
                                            <p:cond delay="1834"/>
                                          </p:stCondLst>
                                        </p:cTn>
                                        <p:tgtEl>
                                          <p:spTgt spid="174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PRESENTACIÓN TESIS\Resource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26" y="1988840"/>
            <a:ext cx="4438650" cy="3638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5" name="2 Marcador de contenido"/>
          <p:cNvSpPr txBox="1">
            <a:spLocks/>
          </p:cNvSpPr>
          <p:nvPr/>
        </p:nvSpPr>
        <p:spPr>
          <a:xfrm>
            <a:off x="5436095" y="1729572"/>
            <a:ext cx="3286057" cy="4579747"/>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r>
              <a:rPr lang="es-EC" dirty="0"/>
              <a:t>En esta etapa se transforma la estructura obtenida en la etapa del diseño lógico, con el objetivo de conseguir una mayor eficiencia; además, se completa con aspectos de implementación física que dependerán del SGBD.</a:t>
            </a:r>
          </a:p>
        </p:txBody>
      </p:sp>
      <p:sp>
        <p:nvSpPr>
          <p:cNvPr id="6" name="1 Título"/>
          <p:cNvSpPr txBox="1">
            <a:spLocks/>
          </p:cNvSpPr>
          <p:nvPr/>
        </p:nvSpPr>
        <p:spPr>
          <a:xfrm>
            <a:off x="467544" y="620688"/>
            <a:ext cx="8077200" cy="1143000"/>
          </a:xfrm>
          <a:prstGeom prst="rect">
            <a:avLst/>
          </a:prstGeom>
        </p:spPr>
        <p:txBody>
          <a:bodyPr>
            <a:normAutofit fontScale="975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lgn="r"/>
            <a:r>
              <a:rPr lang="es-EC" dirty="0"/>
              <a:t>Etapa del diseño físico</a:t>
            </a:r>
          </a:p>
        </p:txBody>
      </p:sp>
      <p:sp>
        <p:nvSpPr>
          <p:cNvPr id="9" name="8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01800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Elaboración de formatos para la recopilación de datos</a:t>
            </a:r>
          </a:p>
        </p:txBody>
      </p:sp>
      <p:sp>
        <p:nvSpPr>
          <p:cNvPr id="3" name="2 Marcador de contenido"/>
          <p:cNvSpPr>
            <a:spLocks noGrp="1"/>
          </p:cNvSpPr>
          <p:nvPr>
            <p:ph idx="1"/>
          </p:nvPr>
        </p:nvSpPr>
        <p:spPr>
          <a:xfrm>
            <a:off x="762000" y="1596413"/>
            <a:ext cx="8077200" cy="4712907"/>
          </a:xfrm>
        </p:spPr>
        <p:txBody>
          <a:bodyPr>
            <a:normAutofit fontScale="92500" lnSpcReduction="20000"/>
          </a:bodyPr>
          <a:lstStyle/>
          <a:p>
            <a:pPr algn="just">
              <a:lnSpc>
                <a:spcPct val="110000"/>
              </a:lnSpc>
              <a:spcBef>
                <a:spcPts val="0"/>
              </a:spcBef>
              <a:spcAft>
                <a:spcPts val="1200"/>
              </a:spcAft>
            </a:pPr>
            <a:r>
              <a:rPr lang="es-EC" dirty="0"/>
              <a:t>Aplicando la metodología de Investigación de Campo, </a:t>
            </a:r>
            <a:r>
              <a:rPr lang="es-EC" i="1" dirty="0" smtClean="0"/>
              <a:t>se </a:t>
            </a:r>
            <a:r>
              <a:rPr lang="es-EC" i="1" dirty="0" smtClean="0">
                <a:solidFill>
                  <a:schemeClr val="accent1"/>
                </a:solidFill>
              </a:rPr>
              <a:t>identifica</a:t>
            </a:r>
            <a:r>
              <a:rPr lang="es-EC" i="1" dirty="0" smtClean="0"/>
              <a:t> </a:t>
            </a:r>
            <a:r>
              <a:rPr lang="es-EC" dirty="0"/>
              <a:t>en las localidades de la provincia el tipo de sistemas de Conmutación, Transmisión y Energía existentes. </a:t>
            </a:r>
            <a:endParaRPr lang="es-EC" dirty="0" smtClean="0"/>
          </a:p>
          <a:p>
            <a:pPr algn="just">
              <a:lnSpc>
                <a:spcPct val="110000"/>
              </a:lnSpc>
              <a:spcBef>
                <a:spcPts val="0"/>
              </a:spcBef>
              <a:spcAft>
                <a:spcPts val="1200"/>
              </a:spcAft>
            </a:pPr>
            <a:r>
              <a:rPr lang="es-EC" dirty="0" smtClean="0"/>
              <a:t>Se </a:t>
            </a:r>
            <a:r>
              <a:rPr lang="es-EC" dirty="0"/>
              <a:t>realiza el levantamiento de las coordenadas geográficas de cada una de las </a:t>
            </a:r>
            <a:r>
              <a:rPr lang="es-EC" dirty="0" smtClean="0"/>
              <a:t>ubicaciones.</a:t>
            </a:r>
          </a:p>
          <a:p>
            <a:pPr algn="just">
              <a:lnSpc>
                <a:spcPct val="110000"/>
              </a:lnSpc>
              <a:spcBef>
                <a:spcPts val="0"/>
              </a:spcBef>
              <a:spcAft>
                <a:spcPts val="1200"/>
              </a:spcAft>
            </a:pPr>
            <a:r>
              <a:rPr lang="es-EC" i="1" dirty="0" smtClean="0">
                <a:solidFill>
                  <a:schemeClr val="accent1"/>
                </a:solidFill>
              </a:rPr>
              <a:t>Se Levanta </a:t>
            </a:r>
            <a:r>
              <a:rPr lang="es-EC" dirty="0" smtClean="0"/>
              <a:t>en cada </a:t>
            </a:r>
            <a:r>
              <a:rPr lang="es-EC" dirty="0"/>
              <a:t>sitio</a:t>
            </a:r>
            <a:r>
              <a:rPr lang="es-EC" dirty="0" smtClean="0"/>
              <a:t> </a:t>
            </a:r>
            <a:r>
              <a:rPr lang="es-EC" dirty="0"/>
              <a:t>la información necesaria para alimentar la base de datos según los formatos de las tablas: Ubicación, Equipos, Personal, Rutinas, Tareas.</a:t>
            </a:r>
          </a:p>
        </p:txBody>
      </p:sp>
      <p:sp>
        <p:nvSpPr>
          <p:cNvPr id="4" name="3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5913461"/>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s-ES" smtClean="0"/>
              <a:t>Resumen</a:t>
            </a:r>
            <a:endParaRPr lang="es-ES"/>
          </a:p>
        </p:txBody>
      </p:sp>
      <p:sp>
        <p:nvSpPr>
          <p:cNvPr id="5" name="Content Placeholder 4"/>
          <p:cNvSpPr>
            <a:spLocks noGrp="1"/>
          </p:cNvSpPr>
          <p:nvPr>
            <p:ph idx="1"/>
            <p:custDataLst>
              <p:tags r:id="rId3"/>
            </p:custDataLst>
          </p:nvPr>
        </p:nvSpPr>
        <p:spPr>
          <a:xfrm>
            <a:off x="827584" y="1556792"/>
            <a:ext cx="8077200" cy="4536504"/>
          </a:xfrm>
        </p:spPr>
        <p:txBody>
          <a:bodyPr>
            <a:normAutofit fontScale="77500" lnSpcReduction="20000"/>
          </a:bodyPr>
          <a:lstStyle/>
          <a:p>
            <a:pPr marL="0" indent="0" algn="just">
              <a:lnSpc>
                <a:spcPct val="120000"/>
              </a:lnSpc>
              <a:spcBef>
                <a:spcPts val="0"/>
              </a:spcBef>
              <a:spcAft>
                <a:spcPts val="1800"/>
              </a:spcAft>
              <a:buNone/>
            </a:pPr>
            <a:r>
              <a:rPr lang="es-EC" dirty="0"/>
              <a:t>El trabajo realizado, corresponde a la </a:t>
            </a:r>
            <a:r>
              <a:rPr lang="es-EC" i="1" dirty="0">
                <a:solidFill>
                  <a:schemeClr val="accent1"/>
                </a:solidFill>
              </a:rPr>
              <a:t>implementación</a:t>
            </a:r>
            <a:r>
              <a:rPr lang="es-EC" dirty="0"/>
              <a:t> de un </a:t>
            </a:r>
            <a:r>
              <a:rPr lang="es-EC" dirty="0" smtClean="0"/>
              <a:t>sistema de software para administrar el proceso de mantenimiento</a:t>
            </a:r>
          </a:p>
          <a:p>
            <a:pPr marL="0" indent="0" algn="just">
              <a:lnSpc>
                <a:spcPct val="120000"/>
              </a:lnSpc>
              <a:spcBef>
                <a:spcPts val="0"/>
              </a:spcBef>
              <a:spcAft>
                <a:spcPts val="1800"/>
              </a:spcAft>
              <a:buNone/>
            </a:pPr>
            <a:r>
              <a:rPr lang="es-EC" dirty="0" smtClean="0"/>
              <a:t>Mediante </a:t>
            </a:r>
            <a:r>
              <a:rPr lang="es-EC" dirty="0"/>
              <a:t>la </a:t>
            </a:r>
            <a:r>
              <a:rPr lang="es-EC" i="1" dirty="0">
                <a:solidFill>
                  <a:schemeClr val="accent1"/>
                </a:solidFill>
              </a:rPr>
              <a:t>recopilación de datos </a:t>
            </a:r>
            <a:r>
              <a:rPr lang="es-EC" dirty="0"/>
              <a:t>se determina la situación actual de los diferentes equipos y sistemas de Conmutación, Transmisiones y Energía, de esta manera se desarrolla y se definen las prácticas de </a:t>
            </a:r>
            <a:r>
              <a:rPr lang="es-EC" i="1" dirty="0">
                <a:solidFill>
                  <a:schemeClr val="accent1"/>
                </a:solidFill>
              </a:rPr>
              <a:t>mantenimiento preventivo </a:t>
            </a:r>
            <a:r>
              <a:rPr lang="es-EC" dirty="0"/>
              <a:t>para planificar, ejecutar y evaluar el cumplimiento de las diferentes </a:t>
            </a:r>
            <a:r>
              <a:rPr lang="es-EC" dirty="0" smtClean="0"/>
              <a:t>rutinas </a:t>
            </a:r>
            <a:r>
              <a:rPr lang="es-EC" dirty="0"/>
              <a:t>de </a:t>
            </a:r>
            <a:r>
              <a:rPr lang="es-EC" dirty="0" smtClean="0"/>
              <a:t>trabajo, utilizando diferentes </a:t>
            </a:r>
            <a:r>
              <a:rPr lang="es-EC" i="1" dirty="0" smtClean="0">
                <a:solidFill>
                  <a:schemeClr val="accent1"/>
                </a:solidFill>
              </a:rPr>
              <a:t>factores</a:t>
            </a:r>
            <a:r>
              <a:rPr lang="es-EC" dirty="0" smtClean="0"/>
              <a:t> que influyen en el proceso como son: recursos humanos, técnicos, ubicaciones geográficas.</a:t>
            </a:r>
            <a:endParaRPr lang="es-EC" dirty="0"/>
          </a:p>
        </p:txBody>
      </p:sp>
      <p:sp>
        <p:nvSpPr>
          <p:cNvPr id="6" name="5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ustDataLst>
      <p:tags r:id="rId1"/>
    </p:custData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Elaboración de formatos para la recopilación de datos</a:t>
            </a:r>
          </a:p>
        </p:txBody>
      </p:sp>
      <p:pic>
        <p:nvPicPr>
          <p:cNvPr id="4" name="3 Imagen"/>
          <p:cNvPicPr/>
          <p:nvPr/>
        </p:nvPicPr>
        <p:blipFill>
          <a:blip r:embed="rId2" cstate="print"/>
          <a:srcRect/>
          <a:stretch>
            <a:fillRect/>
          </a:stretch>
        </p:blipFill>
        <p:spPr bwMode="auto">
          <a:xfrm>
            <a:off x="914643" y="1637908"/>
            <a:ext cx="6086475" cy="308737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1706731" y="2593374"/>
            <a:ext cx="5629275" cy="159004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2021252" y="3169969"/>
            <a:ext cx="5608955" cy="1480820"/>
          </a:xfrm>
          <a:prstGeom prst="rect">
            <a:avLst/>
          </a:prstGeom>
          <a:noFill/>
          <a:ln w="9525">
            <a:noFill/>
            <a:miter lim="800000"/>
            <a:headEnd/>
            <a:tailEnd/>
          </a:ln>
        </p:spPr>
      </p:pic>
      <p:pic>
        <p:nvPicPr>
          <p:cNvPr id="7" name="6 Imagen"/>
          <p:cNvPicPr/>
          <p:nvPr/>
        </p:nvPicPr>
        <p:blipFill>
          <a:blip r:embed="rId5" cstate="print"/>
          <a:srcRect/>
          <a:stretch>
            <a:fillRect/>
          </a:stretch>
        </p:blipFill>
        <p:spPr bwMode="auto">
          <a:xfrm>
            <a:off x="2495501" y="3872825"/>
            <a:ext cx="5608955" cy="1187450"/>
          </a:xfrm>
          <a:prstGeom prst="rect">
            <a:avLst/>
          </a:prstGeom>
          <a:noFill/>
          <a:ln w="9525">
            <a:noFill/>
            <a:miter lim="800000"/>
            <a:headEnd/>
            <a:tailEnd/>
          </a:ln>
        </p:spPr>
      </p:pic>
      <p:pic>
        <p:nvPicPr>
          <p:cNvPr id="9" name="8 Imagen"/>
          <p:cNvPicPr/>
          <p:nvPr/>
        </p:nvPicPr>
        <p:blipFill>
          <a:blip r:embed="rId6" cstate="print"/>
          <a:srcRect/>
          <a:stretch>
            <a:fillRect/>
          </a:stretch>
        </p:blipFill>
        <p:spPr bwMode="auto">
          <a:xfrm>
            <a:off x="2930867" y="4527518"/>
            <a:ext cx="5621655" cy="1431290"/>
          </a:xfrm>
          <a:prstGeom prst="rect">
            <a:avLst/>
          </a:prstGeom>
          <a:noFill/>
          <a:ln w="9525">
            <a:noFill/>
            <a:miter lim="800000"/>
            <a:headEnd/>
            <a:tailEnd/>
          </a:ln>
        </p:spPr>
      </p:pic>
      <p:pic>
        <p:nvPicPr>
          <p:cNvPr id="10" name="9 Imagen"/>
          <p:cNvPicPr/>
          <p:nvPr/>
        </p:nvPicPr>
        <p:blipFill>
          <a:blip r:embed="rId7" cstate="print"/>
          <a:srcRect/>
          <a:stretch>
            <a:fillRect/>
          </a:stretch>
        </p:blipFill>
        <p:spPr bwMode="auto">
          <a:xfrm>
            <a:off x="4371027" y="5060275"/>
            <a:ext cx="4449445" cy="1249045"/>
          </a:xfrm>
          <a:prstGeom prst="rect">
            <a:avLst/>
          </a:prstGeom>
          <a:noFill/>
          <a:ln w="9525">
            <a:noFill/>
            <a:miter lim="800000"/>
            <a:headEnd/>
            <a:tailEnd/>
          </a:ln>
        </p:spPr>
      </p:pic>
      <p:sp>
        <p:nvSpPr>
          <p:cNvPr id="11" name="10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260197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C" dirty="0"/>
              <a:t>Implementación del entorno de usuario</a:t>
            </a:r>
          </a:p>
        </p:txBody>
      </p:sp>
      <p:sp>
        <p:nvSpPr>
          <p:cNvPr id="3" name="2 Marcador de contenido"/>
          <p:cNvSpPr>
            <a:spLocks noGrp="1"/>
          </p:cNvSpPr>
          <p:nvPr>
            <p:ph idx="1"/>
          </p:nvPr>
        </p:nvSpPr>
        <p:spPr/>
        <p:txBody>
          <a:bodyPr>
            <a:normAutofit fontScale="85000" lnSpcReduction="10000"/>
          </a:bodyPr>
          <a:lstStyle/>
          <a:p>
            <a:pPr lvl="0" algn="just">
              <a:lnSpc>
                <a:spcPct val="120000"/>
              </a:lnSpc>
              <a:spcBef>
                <a:spcPts val="0"/>
              </a:spcBef>
              <a:spcAft>
                <a:spcPts val="1200"/>
              </a:spcAft>
            </a:pPr>
            <a:r>
              <a:rPr lang="es-EC" dirty="0" smtClean="0"/>
              <a:t>El </a:t>
            </a:r>
            <a:r>
              <a:rPr lang="es-EC" dirty="0"/>
              <a:t>desarrollo del software </a:t>
            </a:r>
            <a:r>
              <a:rPr lang="es-EC" dirty="0" smtClean="0"/>
              <a:t>se lo realizó en el </a:t>
            </a:r>
            <a:r>
              <a:rPr lang="es-EC" dirty="0"/>
              <a:t>programa Visual Basic 2008 Express con </a:t>
            </a:r>
            <a:r>
              <a:rPr lang="es-EC" dirty="0" smtClean="0"/>
              <a:t>SP1.</a:t>
            </a:r>
          </a:p>
          <a:p>
            <a:pPr algn="just">
              <a:lnSpc>
                <a:spcPct val="120000"/>
              </a:lnSpc>
              <a:spcBef>
                <a:spcPts val="0"/>
              </a:spcBef>
              <a:spcAft>
                <a:spcPts val="1200"/>
              </a:spcAft>
            </a:pPr>
            <a:r>
              <a:rPr lang="es-EC" dirty="0"/>
              <a:t>Para interactuar con la base de datos en los diversos formularios creados se puede realizar las acciones: borrar un registro, editar un registro, eliminar un registro, consultar un registro</a:t>
            </a:r>
            <a:r>
              <a:rPr lang="es-EC" dirty="0" smtClean="0"/>
              <a:t>.</a:t>
            </a:r>
            <a:endParaRPr lang="es-EC" dirty="0"/>
          </a:p>
          <a:p>
            <a:pPr algn="just">
              <a:lnSpc>
                <a:spcPct val="120000"/>
              </a:lnSpc>
              <a:spcBef>
                <a:spcPts val="0"/>
              </a:spcBef>
              <a:spcAft>
                <a:spcPts val="1200"/>
              </a:spcAft>
            </a:pPr>
            <a:r>
              <a:rPr lang="es-EC" dirty="0"/>
              <a:t>En esta etapa se diseñarán los diferentes formularios que nos servirán para interactuar con el </a:t>
            </a:r>
            <a:r>
              <a:rPr lang="es-EC" dirty="0" smtClean="0"/>
              <a:t>programa.</a:t>
            </a:r>
          </a:p>
          <a:p>
            <a:pPr algn="just"/>
            <a:endParaRPr lang="es-EC" dirty="0" smtClean="0"/>
          </a:p>
          <a:p>
            <a:pPr algn="just"/>
            <a:endParaRPr lang="es-EC" dirty="0"/>
          </a:p>
        </p:txBody>
      </p:sp>
      <p:sp>
        <p:nvSpPr>
          <p:cNvPr id="5" name="4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49527342"/>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4" name="1 Título"/>
          <p:cNvSpPr txBox="1">
            <a:spLocks/>
          </p:cNvSpPr>
          <p:nvPr/>
        </p:nvSpPr>
        <p:spPr>
          <a:xfrm>
            <a:off x="467544" y="620688"/>
            <a:ext cx="8077200" cy="1143000"/>
          </a:xfrm>
          <a:prstGeom prst="rect">
            <a:avLst/>
          </a:prstGeom>
        </p:spPr>
        <p:txBody>
          <a:bodyPr>
            <a:normAutofit fontScale="900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r>
              <a:rPr lang="es-EC" dirty="0"/>
              <a:t>Implementación de la base de datos</a:t>
            </a:r>
          </a:p>
        </p:txBody>
      </p:sp>
      <p:sp>
        <p:nvSpPr>
          <p:cNvPr id="5" name="2 Marcador de contenido"/>
          <p:cNvSpPr txBox="1">
            <a:spLocks/>
          </p:cNvSpPr>
          <p:nvPr/>
        </p:nvSpPr>
        <p:spPr>
          <a:xfrm>
            <a:off x="611560" y="1763688"/>
            <a:ext cx="3744416" cy="4833664"/>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lvl="0" indent="0" algn="just">
              <a:buNone/>
            </a:pPr>
            <a:r>
              <a:rPr lang="es-EC" dirty="0"/>
              <a:t>Considerando que el software a ser implementado será multiusuario, se utilizó la plataforma Microsoft SQL Server 2005 Express.</a:t>
            </a:r>
          </a:p>
          <a:p>
            <a:pPr marL="0" lvl="0" indent="0" algn="just">
              <a:buNone/>
            </a:pPr>
            <a:endParaRPr lang="es-EC" dirty="0"/>
          </a:p>
          <a:p>
            <a:pPr marL="0" lvl="0" indent="0" algn="just">
              <a:buNone/>
            </a:pPr>
            <a:r>
              <a:rPr lang="es-EC" dirty="0"/>
              <a:t>Una vez instalada la aplicación se crea la BDD MaPI4.0 y las tablas según el modelo E-R. se observa la interfaz de trabajo del software Microsoft SQL Server Management, que permite administrar la BDD.</a:t>
            </a:r>
          </a:p>
        </p:txBody>
      </p:sp>
      <p:pic>
        <p:nvPicPr>
          <p:cNvPr id="6" name="5 Imagen"/>
          <p:cNvPicPr/>
          <p:nvPr/>
        </p:nvPicPr>
        <p:blipFill>
          <a:blip r:embed="rId4" cstate="print"/>
          <a:srcRect/>
          <a:stretch>
            <a:fillRect/>
          </a:stretch>
        </p:blipFill>
        <p:spPr bwMode="auto">
          <a:xfrm>
            <a:off x="4716016" y="2780928"/>
            <a:ext cx="4027655" cy="3240360"/>
          </a:xfrm>
          <a:prstGeom prst="rect">
            <a:avLst/>
          </a:prstGeom>
          <a:noFill/>
          <a:ln w="9525">
            <a:noFill/>
            <a:miter lim="800000"/>
            <a:headEnd/>
            <a:tailEnd/>
          </a:ln>
        </p:spPr>
      </p:pic>
      <p:sp>
        <p:nvSpPr>
          <p:cNvPr id="7" name="6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CuadroTexto"/>
          <p:cNvSpPr txBox="1"/>
          <p:nvPr/>
        </p:nvSpPr>
        <p:spPr>
          <a:xfrm>
            <a:off x="616509" y="6340678"/>
            <a:ext cx="1775871" cy="369332"/>
          </a:xfrm>
          <a:prstGeom prst="rect">
            <a:avLst/>
          </a:prstGeom>
          <a:noFill/>
        </p:spPr>
        <p:txBody>
          <a:bodyPr wrap="none" rtlCol="0">
            <a:spAutoFit/>
          </a:bodyPr>
          <a:lstStyle/>
          <a:p>
            <a:r>
              <a:rPr lang="es-EC" dirty="0" smtClean="0"/>
              <a:t>5 Instalación SQL</a:t>
            </a:r>
            <a:endParaRPr lang="es-EC" dirty="0"/>
          </a:p>
        </p:txBody>
      </p:sp>
    </p:spTree>
    <p:extLst>
      <p:ext uri="{BB962C8B-B14F-4D97-AF65-F5344CB8AC3E}">
        <p14:creationId xmlns:p14="http://schemas.microsoft.com/office/powerpoint/2010/main" val="1396911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pic>
        <p:nvPicPr>
          <p:cNvPr id="22530" name="Picture 2" descr="C:\PRESENTACIÓN TESIS\Resources\visual-basic-2008-express-edition-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83" y="3717032"/>
            <a:ext cx="2391874" cy="1800200"/>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67544" y="620688"/>
            <a:ext cx="8077200" cy="1143000"/>
          </a:xfrm>
          <a:prstGeom prst="rect">
            <a:avLst/>
          </a:prstGeom>
        </p:spPr>
        <p:txBody>
          <a:bodyPr>
            <a:normAutofit fontScale="90000" lnSpcReduction="200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lgn="r"/>
            <a:r>
              <a:rPr lang="es-EC" dirty="0"/>
              <a:t>Implementación del entorno de usuario</a:t>
            </a:r>
          </a:p>
        </p:txBody>
      </p:sp>
      <p:sp>
        <p:nvSpPr>
          <p:cNvPr id="5" name="2 Marcador de contenido"/>
          <p:cNvSpPr txBox="1">
            <a:spLocks/>
          </p:cNvSpPr>
          <p:nvPr/>
        </p:nvSpPr>
        <p:spPr>
          <a:xfrm>
            <a:off x="2812662" y="1763688"/>
            <a:ext cx="5876098" cy="4761656"/>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lvl="0" algn="just">
              <a:spcBef>
                <a:spcPts val="0"/>
              </a:spcBef>
              <a:spcAft>
                <a:spcPts val="1200"/>
              </a:spcAft>
            </a:pPr>
            <a:r>
              <a:rPr lang="es-EC" dirty="0"/>
              <a:t>El desarrollo del software se lo realizó en el programa Visual Basic 2008 Express con SP1.</a:t>
            </a:r>
          </a:p>
          <a:p>
            <a:pPr algn="just">
              <a:spcBef>
                <a:spcPts val="0"/>
              </a:spcBef>
              <a:spcAft>
                <a:spcPts val="1200"/>
              </a:spcAft>
            </a:pPr>
            <a:r>
              <a:rPr lang="es-EC" dirty="0"/>
              <a:t>Para interactuar con la base de datos en los diversos formularios creados se puede realizar las acciones: borrar un registro, editar un registro, eliminar un registro, consultar un registro.</a:t>
            </a:r>
          </a:p>
          <a:p>
            <a:pPr algn="just">
              <a:spcBef>
                <a:spcPts val="0"/>
              </a:spcBef>
              <a:spcAft>
                <a:spcPts val="1200"/>
              </a:spcAft>
            </a:pPr>
            <a:r>
              <a:rPr lang="es-EC" dirty="0"/>
              <a:t>En esta etapa se diseñarán los diferentes formularios que nos servirán para interactuar con el programa.</a:t>
            </a:r>
          </a:p>
        </p:txBody>
      </p:sp>
      <p:sp>
        <p:nvSpPr>
          <p:cNvPr id="7" name="6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310135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9135"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1 Título"/>
          <p:cNvSpPr txBox="1">
            <a:spLocks/>
          </p:cNvSpPr>
          <p:nvPr/>
        </p:nvSpPr>
        <p:spPr>
          <a:xfrm>
            <a:off x="467544" y="620688"/>
            <a:ext cx="8077200" cy="1143000"/>
          </a:xfrm>
          <a:prstGeom prst="rect">
            <a:avLst/>
          </a:prstGeom>
        </p:spPr>
        <p:txBody>
          <a:bodyPr>
            <a:normAutofit fontScale="90000" lnSpcReduction="200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lgn="r"/>
            <a:r>
              <a:rPr lang="es-EC" dirty="0"/>
              <a:t>Implementación del entorno de </a:t>
            </a:r>
            <a:r>
              <a:rPr lang="es-EC" dirty="0" smtClean="0"/>
              <a:t>usuario, módulos</a:t>
            </a:r>
            <a:endParaRPr lang="es-EC" dirty="0"/>
          </a:p>
        </p:txBody>
      </p:sp>
      <p:sp>
        <p:nvSpPr>
          <p:cNvPr id="8" name="2 Marcador de contenido"/>
          <p:cNvSpPr txBox="1">
            <a:spLocks/>
          </p:cNvSpPr>
          <p:nvPr/>
        </p:nvSpPr>
        <p:spPr>
          <a:xfrm>
            <a:off x="2687488" y="1763688"/>
            <a:ext cx="6204992" cy="4329608"/>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r>
              <a:rPr lang="es-EC" dirty="0"/>
              <a:t>Módulo de trabajo.</a:t>
            </a:r>
          </a:p>
          <a:p>
            <a:pPr algn="just"/>
            <a:r>
              <a:rPr lang="es-EC" dirty="0"/>
              <a:t>Módulo de seguridad.</a:t>
            </a:r>
          </a:p>
          <a:p>
            <a:pPr algn="just"/>
            <a:r>
              <a:rPr lang="es-EC" dirty="0"/>
              <a:t>Módulo de ingreso de datos.</a:t>
            </a:r>
          </a:p>
          <a:p>
            <a:pPr algn="just"/>
            <a:r>
              <a:rPr lang="es-EC" dirty="0"/>
              <a:t>Módulo de asociación de Rutinas Equipos.</a:t>
            </a:r>
          </a:p>
          <a:p>
            <a:pPr algn="just"/>
            <a:r>
              <a:rPr lang="es-EC" dirty="0"/>
              <a:t>Módulo de conexión a la BDD.</a:t>
            </a:r>
          </a:p>
          <a:p>
            <a:pPr algn="just"/>
            <a:r>
              <a:rPr lang="es-EC" dirty="0"/>
              <a:t>Módulo Administrar Equipos-Rutinas.</a:t>
            </a:r>
          </a:p>
          <a:p>
            <a:pPr algn="just"/>
            <a:r>
              <a:rPr lang="es-EC" dirty="0"/>
              <a:t>Módulo Administrar Órdenes de Trabajo.</a:t>
            </a:r>
          </a:p>
          <a:p>
            <a:pPr algn="just"/>
            <a:r>
              <a:rPr lang="es-EC" dirty="0"/>
              <a:t>Módulo de reporte</a:t>
            </a:r>
          </a:p>
          <a:p>
            <a:pPr algn="just"/>
            <a:r>
              <a:rPr lang="es-EC" dirty="0"/>
              <a:t>Módulo Historial Equipo.</a:t>
            </a:r>
          </a:p>
        </p:txBody>
      </p:sp>
      <p:sp>
        <p:nvSpPr>
          <p:cNvPr id="9" name="8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0810355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ESENTACIÓN TESIS\Resources\módulo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562" y="1755613"/>
            <a:ext cx="8877934" cy="4913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6" name="1 Título"/>
          <p:cNvSpPr txBox="1">
            <a:spLocks/>
          </p:cNvSpPr>
          <p:nvPr/>
        </p:nvSpPr>
        <p:spPr>
          <a:xfrm>
            <a:off x="467544" y="620688"/>
            <a:ext cx="8077200" cy="1143000"/>
          </a:xfrm>
          <a:prstGeom prst="rect">
            <a:avLst/>
          </a:prstGeom>
        </p:spPr>
        <p:txBody>
          <a:bodyPr>
            <a:normAutofit fontScale="90000" lnSpcReduction="200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lvl="0" algn="r"/>
            <a:r>
              <a:rPr lang="es-EC" dirty="0"/>
              <a:t>Implementación del entorno de usuario, módulos</a:t>
            </a:r>
          </a:p>
        </p:txBody>
      </p:sp>
      <p:sp>
        <p:nvSpPr>
          <p:cNvPr id="7" name="6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89509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3554"/>
                                        </p:tgtEl>
                                        <p:attrNameLst>
                                          <p:attrName>r</p:attrName>
                                        </p:attrNameLst>
                                      </p:cBhvr>
                                    </p:animRot>
                                    <p:animRot by="-240000">
                                      <p:cBhvr>
                                        <p:cTn id="7" dur="200" fill="hold">
                                          <p:stCondLst>
                                            <p:cond delay="200"/>
                                          </p:stCondLst>
                                        </p:cTn>
                                        <p:tgtEl>
                                          <p:spTgt spid="23554"/>
                                        </p:tgtEl>
                                        <p:attrNameLst>
                                          <p:attrName>r</p:attrName>
                                        </p:attrNameLst>
                                      </p:cBhvr>
                                    </p:animRot>
                                    <p:animRot by="240000">
                                      <p:cBhvr>
                                        <p:cTn id="8" dur="200" fill="hold">
                                          <p:stCondLst>
                                            <p:cond delay="400"/>
                                          </p:stCondLst>
                                        </p:cTn>
                                        <p:tgtEl>
                                          <p:spTgt spid="23554"/>
                                        </p:tgtEl>
                                        <p:attrNameLst>
                                          <p:attrName>r</p:attrName>
                                        </p:attrNameLst>
                                      </p:cBhvr>
                                    </p:animRot>
                                    <p:animRot by="-240000">
                                      <p:cBhvr>
                                        <p:cTn id="9" dur="200" fill="hold">
                                          <p:stCondLst>
                                            <p:cond delay="600"/>
                                          </p:stCondLst>
                                        </p:cTn>
                                        <p:tgtEl>
                                          <p:spTgt spid="23554"/>
                                        </p:tgtEl>
                                        <p:attrNameLst>
                                          <p:attrName>r</p:attrName>
                                        </p:attrNameLst>
                                      </p:cBhvr>
                                    </p:animRot>
                                    <p:animRot by="120000">
                                      <p:cBhvr>
                                        <p:cTn id="10" dur="200" fill="hold">
                                          <p:stCondLst>
                                            <p:cond delay="800"/>
                                          </p:stCondLst>
                                        </p:cTn>
                                        <p:tgtEl>
                                          <p:spTgt spid="235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a:t>Programación del software</a:t>
            </a:r>
          </a:p>
        </p:txBody>
      </p:sp>
      <p:sp>
        <p:nvSpPr>
          <p:cNvPr id="3" name="2 Marcador de contenido"/>
          <p:cNvSpPr>
            <a:spLocks noGrp="1"/>
          </p:cNvSpPr>
          <p:nvPr>
            <p:ph idx="1"/>
          </p:nvPr>
        </p:nvSpPr>
        <p:spPr>
          <a:xfrm>
            <a:off x="773088" y="1268760"/>
            <a:ext cx="8077200" cy="896483"/>
          </a:xfrm>
        </p:spPr>
        <p:txBody>
          <a:bodyPr>
            <a:normAutofit fontScale="62500" lnSpcReduction="20000"/>
          </a:bodyPr>
          <a:lstStyle/>
          <a:p>
            <a:pPr marL="0" lvl="0" indent="0" algn="just">
              <a:buNone/>
            </a:pPr>
            <a:r>
              <a:rPr lang="es-EC" dirty="0"/>
              <a:t>Se han elaborado 40 formularios que permiten interactuar con el </a:t>
            </a:r>
            <a:r>
              <a:rPr lang="es-EC" dirty="0" smtClean="0"/>
              <a:t>sistema, </a:t>
            </a:r>
            <a:r>
              <a:rPr lang="es-EC" dirty="0"/>
              <a:t>Para cada uno de estos se realizó la programación de acuerdo al análisis previo y a los resultados esperados en cada módulo.</a:t>
            </a:r>
          </a:p>
        </p:txBody>
      </p:sp>
      <p:pic>
        <p:nvPicPr>
          <p:cNvPr id="24578" name="Picture 2" descr="C:\PRESENTACIÓN TESIS\Resources\programación.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2276872"/>
            <a:ext cx="7248128" cy="434887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51501" y="5877272"/>
            <a:ext cx="1436612" cy="369332"/>
          </a:xfrm>
          <a:prstGeom prst="rect">
            <a:avLst/>
          </a:prstGeom>
          <a:noFill/>
        </p:spPr>
        <p:txBody>
          <a:bodyPr wrap="none" rtlCol="0">
            <a:spAutoFit/>
          </a:bodyPr>
          <a:lstStyle/>
          <a:p>
            <a:r>
              <a:rPr lang="es-EC" dirty="0" smtClean="0"/>
              <a:t>6 MaPI4.0 Vb</a:t>
            </a:r>
            <a:endParaRPr lang="es-EC" dirty="0"/>
          </a:p>
        </p:txBody>
      </p:sp>
      <p:sp>
        <p:nvSpPr>
          <p:cNvPr id="6" name="5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82193325"/>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a:t>Ingreso de datos</a:t>
            </a:r>
          </a:p>
        </p:txBody>
      </p:sp>
      <p:sp>
        <p:nvSpPr>
          <p:cNvPr id="3" name="2 Marcador de contenido"/>
          <p:cNvSpPr>
            <a:spLocks noGrp="1"/>
          </p:cNvSpPr>
          <p:nvPr>
            <p:ph idx="1"/>
          </p:nvPr>
        </p:nvSpPr>
        <p:spPr>
          <a:xfrm>
            <a:off x="827584" y="1340768"/>
            <a:ext cx="8077200" cy="1256523"/>
          </a:xfrm>
        </p:spPr>
        <p:txBody>
          <a:bodyPr>
            <a:normAutofit fontScale="62500" lnSpcReduction="20000"/>
          </a:bodyPr>
          <a:lstStyle/>
          <a:p>
            <a:pPr marL="0" lvl="0" indent="0" algn="just">
              <a:buNone/>
            </a:pPr>
            <a:r>
              <a:rPr lang="es-EC" dirty="0"/>
              <a:t>Una vez realizado el levantamiento de datos en cada una de las localidades declaradas, se procede a través de la utilización del software en las ventanas de: Ubicación, Personal, Equipos a ingresar los datos, desde el Menú Ingreso de datos o desde la ventana principal de </a:t>
            </a:r>
            <a:r>
              <a:rPr lang="es-EC" dirty="0" smtClean="0"/>
              <a:t>trabajo, se verifica en SQL Server.</a:t>
            </a:r>
            <a:endParaRPr lang="es-EC" dirty="0"/>
          </a:p>
        </p:txBody>
      </p:sp>
      <p:pic>
        <p:nvPicPr>
          <p:cNvPr id="25602" name="Picture 2" descr="C:\Users\ALEX\Dropbox\Alex\TESIS MAYO13\tablas sql server.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1640" y="2594157"/>
            <a:ext cx="6984776" cy="4147211"/>
          </a:xfrm>
          <a:prstGeom prst="rect">
            <a:avLst/>
          </a:prstGeom>
          <a:noFill/>
          <a:extLst>
            <a:ext uri="{909E8E84-426E-40DD-AFC4-6F175D3DCCD1}">
              <a14:hiddenFill xmlns:a14="http://schemas.microsoft.com/office/drawing/2010/main">
                <a:solidFill>
                  <a:srgbClr val="FFFFFF"/>
                </a:solidFill>
              </a14:hiddenFill>
            </a:ext>
          </a:extLst>
        </p:spPr>
      </p:pic>
      <p:sp>
        <p:nvSpPr>
          <p:cNvPr id="6" name="5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51034973"/>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08912" cy="2736304"/>
          </a:xfrm>
        </p:spPr>
        <p:txBody>
          <a:bodyPr anchor="t" anchorCtr="0">
            <a:normAutofit/>
          </a:bodyPr>
          <a:lstStyle/>
          <a:p>
            <a:r>
              <a:rPr lang="es-EC" sz="5400" dirty="0" smtClean="0"/>
              <a:t>pruebas </a:t>
            </a:r>
            <a:r>
              <a:rPr lang="es-EC" sz="5400" dirty="0"/>
              <a:t>de funcionamiento del software</a:t>
            </a:r>
          </a:p>
        </p:txBody>
      </p:sp>
      <p:sp>
        <p:nvSpPr>
          <p:cNvPr id="3" name="2 CuadroTexto"/>
          <p:cNvSpPr txBox="1"/>
          <p:nvPr/>
        </p:nvSpPr>
        <p:spPr>
          <a:xfrm>
            <a:off x="151501" y="5877272"/>
            <a:ext cx="2131737" cy="369332"/>
          </a:xfrm>
          <a:prstGeom prst="rect">
            <a:avLst/>
          </a:prstGeom>
          <a:noFill/>
        </p:spPr>
        <p:txBody>
          <a:bodyPr wrap="none" rtlCol="0">
            <a:spAutoFit/>
          </a:bodyPr>
          <a:lstStyle/>
          <a:p>
            <a:r>
              <a:rPr lang="es-EC" dirty="0" smtClean="0"/>
              <a:t>8 Manual Instalación</a:t>
            </a:r>
            <a:endParaRPr lang="es-EC" dirty="0"/>
          </a:p>
        </p:txBody>
      </p:sp>
      <p:sp>
        <p:nvSpPr>
          <p:cNvPr id="4" name="3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54188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Introducción</a:t>
            </a:r>
            <a:endParaRPr lang="es-EC" dirty="0"/>
          </a:p>
        </p:txBody>
      </p:sp>
      <p:sp>
        <p:nvSpPr>
          <p:cNvPr id="3" name="2 Marcador de contenido"/>
          <p:cNvSpPr>
            <a:spLocks noGrp="1"/>
          </p:cNvSpPr>
          <p:nvPr>
            <p:ph idx="1"/>
          </p:nvPr>
        </p:nvSpPr>
        <p:spPr/>
        <p:txBody>
          <a:bodyPr>
            <a:normAutofit fontScale="85000" lnSpcReduction="10000"/>
          </a:bodyPr>
          <a:lstStyle/>
          <a:p>
            <a:pPr algn="just">
              <a:lnSpc>
                <a:spcPct val="110000"/>
              </a:lnSpc>
              <a:spcBef>
                <a:spcPts val="0"/>
              </a:spcBef>
              <a:spcAft>
                <a:spcPts val="1800"/>
              </a:spcAft>
            </a:pPr>
            <a:r>
              <a:rPr lang="es-ES" dirty="0"/>
              <a:t>El Software MaPI4.0 es una herramienta que permite administrar de manera semiautomática los trabajos de mantenimiento. </a:t>
            </a:r>
            <a:endParaRPr lang="es-ES" dirty="0" smtClean="0"/>
          </a:p>
          <a:p>
            <a:pPr algn="just">
              <a:lnSpc>
                <a:spcPct val="110000"/>
              </a:lnSpc>
              <a:spcBef>
                <a:spcPts val="0"/>
              </a:spcBef>
              <a:spcAft>
                <a:spcPts val="1800"/>
              </a:spcAft>
            </a:pPr>
            <a:r>
              <a:rPr lang="es-ES" dirty="0" smtClean="0"/>
              <a:t>S</a:t>
            </a:r>
            <a:r>
              <a:rPr lang="es-EC" dirty="0" smtClean="0"/>
              <a:t>e </a:t>
            </a:r>
            <a:r>
              <a:rPr lang="es-EC" dirty="0"/>
              <a:t>verificará la implementación del sistema piloto para la Gerencia, Operación y Mantenimiento de la red de Telecomunicaciones del área Planta Interna de la Empresa CNT E.P. de la provincia de Cotopaxi, mediante el análisis de las ventanas de interfaz de usuario y pruebas del software.</a:t>
            </a:r>
          </a:p>
        </p:txBody>
      </p:sp>
      <p:sp>
        <p:nvSpPr>
          <p:cNvPr id="5" name="4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62885319"/>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s-ES" dirty="0" smtClean="0"/>
              <a:t>Introducción</a:t>
            </a:r>
            <a:endParaRPr lang="es-ES" dirty="0"/>
          </a:p>
        </p:txBody>
      </p:sp>
      <p:sp>
        <p:nvSpPr>
          <p:cNvPr id="5" name="Content Placeholder 4"/>
          <p:cNvSpPr>
            <a:spLocks noGrp="1"/>
          </p:cNvSpPr>
          <p:nvPr>
            <p:ph idx="1"/>
            <p:custDataLst>
              <p:tags r:id="rId3"/>
            </p:custDataLst>
          </p:nvPr>
        </p:nvSpPr>
        <p:spPr>
          <a:xfrm>
            <a:off x="827584" y="1484784"/>
            <a:ext cx="8077200" cy="4968552"/>
          </a:xfrm>
        </p:spPr>
        <p:txBody>
          <a:bodyPr>
            <a:normAutofit/>
          </a:bodyPr>
          <a:lstStyle/>
          <a:p>
            <a:pPr marL="0" indent="0" algn="just">
              <a:spcBef>
                <a:spcPts val="0"/>
              </a:spcBef>
              <a:spcAft>
                <a:spcPts val="1800"/>
              </a:spcAft>
              <a:buNone/>
            </a:pPr>
            <a:r>
              <a:rPr lang="es-EC" sz="2600" dirty="0"/>
              <a:t>El uso </a:t>
            </a:r>
            <a:r>
              <a:rPr lang="es-EC" sz="2600" dirty="0" smtClean="0"/>
              <a:t>de </a:t>
            </a:r>
            <a:r>
              <a:rPr lang="es-EC" sz="2600" i="1" dirty="0">
                <a:solidFill>
                  <a:schemeClr val="accent1"/>
                </a:solidFill>
              </a:rPr>
              <a:t>sistemas computarizados </a:t>
            </a:r>
            <a:r>
              <a:rPr lang="es-EC" sz="2600" dirty="0"/>
              <a:t>para </a:t>
            </a:r>
            <a:r>
              <a:rPr lang="es-EC" sz="2600" dirty="0" smtClean="0"/>
              <a:t>la administración </a:t>
            </a:r>
            <a:r>
              <a:rPr lang="es-EC" sz="2600" dirty="0"/>
              <a:t>del mantenimiento es fundamental dentro del mejoramiento de la Empresa</a:t>
            </a:r>
            <a:r>
              <a:rPr lang="es-EC" sz="2600" dirty="0" smtClean="0"/>
              <a:t>.</a:t>
            </a:r>
          </a:p>
          <a:p>
            <a:pPr marL="0" indent="0" algn="just">
              <a:spcBef>
                <a:spcPts val="0"/>
              </a:spcBef>
              <a:spcAft>
                <a:spcPts val="1800"/>
              </a:spcAft>
              <a:buNone/>
            </a:pPr>
            <a:r>
              <a:rPr lang="es-EC" sz="2600" i="1" dirty="0">
                <a:solidFill>
                  <a:schemeClr val="accent1"/>
                </a:solidFill>
              </a:rPr>
              <a:t>Mantenimiento preventivo</a:t>
            </a:r>
            <a:r>
              <a:rPr lang="es-EC" sz="2600" dirty="0"/>
              <a:t>, es el que se lleva a cabo según una rutina estrictamente basada en el tiempo, independientemente de si las fallas han ocurrido o no</a:t>
            </a:r>
            <a:r>
              <a:rPr lang="es-EC" sz="2600" dirty="0" smtClean="0"/>
              <a:t>.</a:t>
            </a:r>
          </a:p>
          <a:p>
            <a:pPr marL="0" indent="0" algn="just">
              <a:spcBef>
                <a:spcPts val="0"/>
              </a:spcBef>
              <a:spcAft>
                <a:spcPts val="1800"/>
              </a:spcAft>
              <a:buNone/>
            </a:pPr>
            <a:r>
              <a:rPr lang="es-EC" sz="2600" dirty="0" smtClean="0"/>
              <a:t>La complejidad </a:t>
            </a:r>
            <a:r>
              <a:rPr lang="es-EC" sz="2600" dirty="0"/>
              <a:t>del mantenimiento, así como su efecto final en la </a:t>
            </a:r>
            <a:r>
              <a:rPr lang="es-EC" sz="2600" i="1" dirty="0">
                <a:solidFill>
                  <a:schemeClr val="accent1"/>
                </a:solidFill>
              </a:rPr>
              <a:t>calidad del servicio</a:t>
            </a:r>
            <a:r>
              <a:rPr lang="es-EC" sz="2600" dirty="0"/>
              <a:t>, establece la necesidad de la planificación, administración y seguimiento de los </a:t>
            </a:r>
            <a:r>
              <a:rPr lang="es-EC" sz="2600" dirty="0" smtClean="0"/>
              <a:t>procesos.</a:t>
            </a:r>
            <a:endParaRPr lang="es-EC" sz="2600" dirty="0"/>
          </a:p>
          <a:p>
            <a:pPr marL="0" indent="0" algn="just">
              <a:buNone/>
            </a:pPr>
            <a:endParaRPr lang="es-EC" dirty="0"/>
          </a:p>
        </p:txBody>
      </p:sp>
      <p:sp>
        <p:nvSpPr>
          <p:cNvPr id="6" name="5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ustDataLst>
      <p:tags r:id="rId1"/>
    </p:custDataLst>
    <p:extLst>
      <p:ext uri="{BB962C8B-B14F-4D97-AF65-F5344CB8AC3E}">
        <p14:creationId xmlns:p14="http://schemas.microsoft.com/office/powerpoint/2010/main" val="1663067101"/>
      </p:ext>
    </p:extLst>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6587" y="21738"/>
            <a:ext cx="8095893" cy="935960"/>
          </a:xfrm>
        </p:spPr>
        <p:txBody>
          <a:bodyPr>
            <a:normAutofit/>
          </a:bodyPr>
          <a:lstStyle/>
          <a:p>
            <a:r>
              <a:rPr lang="es-EC" dirty="0" smtClean="0"/>
              <a:t>Esquema general del software</a:t>
            </a:r>
            <a:endParaRPr lang="es-EC" dirty="0"/>
          </a:p>
        </p:txBody>
      </p:sp>
      <p:sp>
        <p:nvSpPr>
          <p:cNvPr id="11" name="10 Rectángulo redondeado"/>
          <p:cNvSpPr/>
          <p:nvPr/>
        </p:nvSpPr>
        <p:spPr>
          <a:xfrm>
            <a:off x="3220190" y="3967577"/>
            <a:ext cx="2160240" cy="914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3200" b="1" dirty="0" smtClean="0"/>
              <a:t>EQUIPO</a:t>
            </a:r>
            <a:endParaRPr lang="es-EC" dirty="0"/>
          </a:p>
        </p:txBody>
      </p:sp>
      <p:sp>
        <p:nvSpPr>
          <p:cNvPr id="12" name="11 Rectángulo redondeado"/>
          <p:cNvSpPr/>
          <p:nvPr/>
        </p:nvSpPr>
        <p:spPr>
          <a:xfrm>
            <a:off x="1033069" y="2852936"/>
            <a:ext cx="2304256" cy="540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3200" b="1" dirty="0" smtClean="0"/>
              <a:t>LOCALIDAD</a:t>
            </a:r>
            <a:endParaRPr lang="es-EC" dirty="0"/>
          </a:p>
        </p:txBody>
      </p:sp>
      <p:sp>
        <p:nvSpPr>
          <p:cNvPr id="13" name="12 Rectángulo redondeado"/>
          <p:cNvSpPr/>
          <p:nvPr/>
        </p:nvSpPr>
        <p:spPr>
          <a:xfrm>
            <a:off x="1105077" y="5505596"/>
            <a:ext cx="2160240" cy="540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3200" b="1" dirty="0" smtClean="0"/>
              <a:t>PERSONAL</a:t>
            </a:r>
            <a:endParaRPr lang="es-EC" dirty="0"/>
          </a:p>
        </p:txBody>
      </p:sp>
      <p:sp>
        <p:nvSpPr>
          <p:cNvPr id="14" name="13 Rectángulo redondeado"/>
          <p:cNvSpPr/>
          <p:nvPr/>
        </p:nvSpPr>
        <p:spPr>
          <a:xfrm>
            <a:off x="3707904" y="1648404"/>
            <a:ext cx="2160240" cy="540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3200" b="1" dirty="0" smtClean="0"/>
              <a:t>RUTINA</a:t>
            </a:r>
            <a:endParaRPr lang="es-EC" dirty="0"/>
          </a:p>
        </p:txBody>
      </p:sp>
      <p:pic>
        <p:nvPicPr>
          <p:cNvPr id="3075" name="Picture 3" descr="C:\CNT\PRESENTACIÓN TESIS\Resources\sector.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7584" y="1086069"/>
            <a:ext cx="2437733" cy="1471210"/>
          </a:xfrm>
          <a:prstGeom prst="rect">
            <a:avLst/>
          </a:prstGeom>
          <a:noFill/>
          <a:extLst>
            <a:ext uri="{909E8E84-426E-40DD-AFC4-6F175D3DCCD1}">
              <a14:hiddenFill xmlns:a14="http://schemas.microsoft.com/office/drawing/2010/main">
                <a:solidFill>
                  <a:srgbClr val="FFFFFF"/>
                </a:solidFill>
              </a14:hiddenFill>
            </a:ext>
          </a:extLst>
        </p:spPr>
      </p:pic>
      <p:sp>
        <p:nvSpPr>
          <p:cNvPr id="29" name="28 Rectángulo redondeado"/>
          <p:cNvSpPr/>
          <p:nvPr/>
        </p:nvSpPr>
        <p:spPr>
          <a:xfrm>
            <a:off x="4962545" y="1268761"/>
            <a:ext cx="872480" cy="37964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t>Tareas</a:t>
            </a:r>
            <a:endParaRPr lang="es-EC" sz="1600" dirty="0"/>
          </a:p>
        </p:txBody>
      </p:sp>
      <p:sp>
        <p:nvSpPr>
          <p:cNvPr id="30" name="29 Rectángulo redondeado"/>
          <p:cNvSpPr/>
          <p:nvPr/>
        </p:nvSpPr>
        <p:spPr>
          <a:xfrm>
            <a:off x="3716810" y="1268760"/>
            <a:ext cx="1219866" cy="37964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t>frecuencia</a:t>
            </a:r>
            <a:endParaRPr lang="es-EC" sz="1600" dirty="0"/>
          </a:p>
        </p:txBody>
      </p:sp>
      <p:sp>
        <p:nvSpPr>
          <p:cNvPr id="33" name="32 Rectángulo redondeado"/>
          <p:cNvSpPr/>
          <p:nvPr/>
        </p:nvSpPr>
        <p:spPr>
          <a:xfrm>
            <a:off x="6804248" y="1268761"/>
            <a:ext cx="2160240" cy="37964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t>Mto. Programado</a:t>
            </a:r>
            <a:endParaRPr lang="es-EC" sz="1600" dirty="0"/>
          </a:p>
        </p:txBody>
      </p:sp>
      <p:grpSp>
        <p:nvGrpSpPr>
          <p:cNvPr id="24" name="23 Grupo"/>
          <p:cNvGrpSpPr/>
          <p:nvPr/>
        </p:nvGrpSpPr>
        <p:grpSpPr>
          <a:xfrm>
            <a:off x="6804248" y="1648404"/>
            <a:ext cx="2160240" cy="540000"/>
            <a:chOff x="6566625" y="1648404"/>
            <a:chExt cx="2160240" cy="540000"/>
          </a:xfrm>
        </p:grpSpPr>
        <p:sp>
          <p:nvSpPr>
            <p:cNvPr id="16" name="15 Rectángulo redondeado"/>
            <p:cNvSpPr/>
            <p:nvPr/>
          </p:nvSpPr>
          <p:spPr>
            <a:xfrm>
              <a:off x="6566625" y="1648404"/>
              <a:ext cx="2160240" cy="540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C" sz="2800" b="1" dirty="0" smtClean="0"/>
                <a:t>Eq-Rt</a:t>
              </a:r>
              <a:endParaRPr lang="es-EC" sz="2800"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5651" y="1818391"/>
              <a:ext cx="990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22 Grupo"/>
          <p:cNvGrpSpPr/>
          <p:nvPr/>
        </p:nvGrpSpPr>
        <p:grpSpPr>
          <a:xfrm>
            <a:off x="6804248" y="4113136"/>
            <a:ext cx="2160240" cy="540000"/>
            <a:chOff x="6672612" y="5906513"/>
            <a:chExt cx="2160240" cy="540000"/>
          </a:xfrm>
        </p:grpSpPr>
        <p:sp>
          <p:nvSpPr>
            <p:cNvPr id="17" name="16 Rectángulo redondeado"/>
            <p:cNvSpPr/>
            <p:nvPr/>
          </p:nvSpPr>
          <p:spPr>
            <a:xfrm>
              <a:off x="6672612" y="5906513"/>
              <a:ext cx="2160240" cy="540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C" sz="2800" b="1" dirty="0" smtClean="0"/>
                <a:t>   OT</a:t>
              </a:r>
              <a:endParaRPr lang="es-EC" dirty="0"/>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839" y="6085771"/>
              <a:ext cx="990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80" name="Picture 8" descr="C:\CNT\PRESENTACIÓN TESIS\Resources\semáforo 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746" y="5661248"/>
            <a:ext cx="4314734" cy="916881"/>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43 Conector recto de flecha"/>
          <p:cNvCxnSpPr/>
          <p:nvPr/>
        </p:nvCxnSpPr>
        <p:spPr>
          <a:xfrm flipH="1" flipV="1">
            <a:off x="2339752" y="3392936"/>
            <a:ext cx="925565" cy="574641"/>
          </a:xfrm>
          <a:prstGeom prst="straightConnector1">
            <a:avLst/>
          </a:prstGeom>
          <a:ln w="38100">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V="1">
            <a:off x="1691680" y="3392936"/>
            <a:ext cx="0" cy="2112661"/>
          </a:xfrm>
          <a:prstGeom prst="straightConnector1">
            <a:avLst/>
          </a:prstGeom>
          <a:ln w="38100">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flipV="1">
            <a:off x="2339752" y="4881977"/>
            <a:ext cx="925565" cy="623619"/>
          </a:xfrm>
          <a:prstGeom prst="straightConnector1">
            <a:avLst/>
          </a:prstGeom>
          <a:ln w="38100">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a:off x="5868144" y="1953478"/>
            <a:ext cx="936103" cy="0"/>
          </a:xfrm>
          <a:prstGeom prst="straightConnector1">
            <a:avLst/>
          </a:prstGeom>
          <a:ln w="38100">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endCxn id="17" idx="1"/>
          </p:cNvCxnSpPr>
          <p:nvPr/>
        </p:nvCxnSpPr>
        <p:spPr>
          <a:xfrm flipV="1">
            <a:off x="5366973" y="4383136"/>
            <a:ext cx="1437275" cy="41642"/>
          </a:xfrm>
          <a:prstGeom prst="straightConnector1">
            <a:avLst/>
          </a:prstGeom>
          <a:ln w="38100">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8028384" y="2211466"/>
            <a:ext cx="12181" cy="1901670"/>
          </a:xfrm>
          <a:prstGeom prst="straightConnector1">
            <a:avLst/>
          </a:prstGeom>
          <a:ln w="38100">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69 Conector recto de flecha"/>
          <p:cNvCxnSpPr/>
          <p:nvPr/>
        </p:nvCxnSpPr>
        <p:spPr>
          <a:xfrm flipV="1">
            <a:off x="5400092" y="2188404"/>
            <a:ext cx="1548172" cy="1779173"/>
          </a:xfrm>
          <a:prstGeom prst="straightConnector1">
            <a:avLst/>
          </a:prstGeom>
          <a:ln w="38100">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26 Rectángulo redondeado"/>
          <p:cNvSpPr/>
          <p:nvPr/>
        </p:nvSpPr>
        <p:spPr>
          <a:xfrm>
            <a:off x="7665547" y="4666426"/>
            <a:ext cx="1370949" cy="37964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t>programada</a:t>
            </a:r>
            <a:endParaRPr lang="es-EC" sz="1600" dirty="0"/>
          </a:p>
        </p:txBody>
      </p:sp>
      <p:sp>
        <p:nvSpPr>
          <p:cNvPr id="28" name="27 Rectángulo redondeado"/>
          <p:cNvSpPr/>
          <p:nvPr/>
        </p:nvSpPr>
        <p:spPr>
          <a:xfrm>
            <a:off x="6732240" y="4653136"/>
            <a:ext cx="936104" cy="37964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t>directa</a:t>
            </a:r>
            <a:endParaRPr lang="es-EC" sz="1600" dirty="0"/>
          </a:p>
        </p:txBody>
      </p:sp>
      <p:sp>
        <p:nvSpPr>
          <p:cNvPr id="31" name="30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858344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heel(1)">
                                      <p:cBhvr>
                                        <p:cTn id="25" dur="2000"/>
                                        <p:tgtEl>
                                          <p:spTgt spid="307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80">
                                          <p:stCondLst>
                                            <p:cond delay="0"/>
                                          </p:stCondLst>
                                        </p:cTn>
                                        <p:tgtEl>
                                          <p:spTgt spid="14"/>
                                        </p:tgtEl>
                                      </p:cBhvr>
                                    </p:animEffect>
                                    <p:anim calcmode="lin" valueType="num">
                                      <p:cBhvr>
                                        <p:cTn id="8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7" dur="26">
                                          <p:stCondLst>
                                            <p:cond delay="650"/>
                                          </p:stCondLst>
                                        </p:cTn>
                                        <p:tgtEl>
                                          <p:spTgt spid="14"/>
                                        </p:tgtEl>
                                      </p:cBhvr>
                                      <p:to x="100000" y="60000"/>
                                    </p:animScale>
                                    <p:animScale>
                                      <p:cBhvr>
                                        <p:cTn id="88" dur="166" decel="50000">
                                          <p:stCondLst>
                                            <p:cond delay="676"/>
                                          </p:stCondLst>
                                        </p:cTn>
                                        <p:tgtEl>
                                          <p:spTgt spid="14"/>
                                        </p:tgtEl>
                                      </p:cBhvr>
                                      <p:to x="100000" y="100000"/>
                                    </p:animScale>
                                    <p:animScale>
                                      <p:cBhvr>
                                        <p:cTn id="89" dur="26">
                                          <p:stCondLst>
                                            <p:cond delay="1312"/>
                                          </p:stCondLst>
                                        </p:cTn>
                                        <p:tgtEl>
                                          <p:spTgt spid="14"/>
                                        </p:tgtEl>
                                      </p:cBhvr>
                                      <p:to x="100000" y="80000"/>
                                    </p:animScale>
                                    <p:animScale>
                                      <p:cBhvr>
                                        <p:cTn id="90" dur="166" decel="50000">
                                          <p:stCondLst>
                                            <p:cond delay="1338"/>
                                          </p:stCondLst>
                                        </p:cTn>
                                        <p:tgtEl>
                                          <p:spTgt spid="14"/>
                                        </p:tgtEl>
                                      </p:cBhvr>
                                      <p:to x="100000" y="100000"/>
                                    </p:animScale>
                                    <p:animScale>
                                      <p:cBhvr>
                                        <p:cTn id="91" dur="26">
                                          <p:stCondLst>
                                            <p:cond delay="1642"/>
                                          </p:stCondLst>
                                        </p:cTn>
                                        <p:tgtEl>
                                          <p:spTgt spid="14"/>
                                        </p:tgtEl>
                                      </p:cBhvr>
                                      <p:to x="100000" y="90000"/>
                                    </p:animScale>
                                    <p:animScale>
                                      <p:cBhvr>
                                        <p:cTn id="92" dur="166" decel="50000">
                                          <p:stCondLst>
                                            <p:cond delay="1668"/>
                                          </p:stCondLst>
                                        </p:cTn>
                                        <p:tgtEl>
                                          <p:spTgt spid="14"/>
                                        </p:tgtEl>
                                      </p:cBhvr>
                                      <p:to x="100000" y="100000"/>
                                    </p:animScale>
                                    <p:animScale>
                                      <p:cBhvr>
                                        <p:cTn id="93" dur="26">
                                          <p:stCondLst>
                                            <p:cond delay="1808"/>
                                          </p:stCondLst>
                                        </p:cTn>
                                        <p:tgtEl>
                                          <p:spTgt spid="14"/>
                                        </p:tgtEl>
                                      </p:cBhvr>
                                      <p:to x="100000" y="95000"/>
                                    </p:animScale>
                                    <p:animScale>
                                      <p:cBhvr>
                                        <p:cTn id="94" dur="166" decel="50000">
                                          <p:stCondLst>
                                            <p:cond delay="1834"/>
                                          </p:stCondLst>
                                        </p:cTn>
                                        <p:tgtEl>
                                          <p:spTgt spid="14"/>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1000"/>
                                        <p:tgtEl>
                                          <p:spTgt spid="30"/>
                                        </p:tgtEl>
                                      </p:cBhvr>
                                    </p:animEffect>
                                    <p:anim calcmode="lin" valueType="num">
                                      <p:cBhvr>
                                        <p:cTn id="107" dur="1000" fill="hold"/>
                                        <p:tgtEl>
                                          <p:spTgt spid="30"/>
                                        </p:tgtEl>
                                        <p:attrNameLst>
                                          <p:attrName>ppt_x</p:attrName>
                                        </p:attrNameLst>
                                      </p:cBhvr>
                                      <p:tavLst>
                                        <p:tav tm="0">
                                          <p:val>
                                            <p:strVal val="#ppt_x"/>
                                          </p:val>
                                        </p:tav>
                                        <p:tav tm="100000">
                                          <p:val>
                                            <p:strVal val="#ppt_x"/>
                                          </p:val>
                                        </p:tav>
                                      </p:tavLst>
                                    </p:anim>
                                    <p:anim calcmode="lin" valueType="num">
                                      <p:cBhvr>
                                        <p:cTn id="10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down)">
                                      <p:cBhvr>
                                        <p:cTn id="118" dur="580">
                                          <p:stCondLst>
                                            <p:cond delay="0"/>
                                          </p:stCondLst>
                                        </p:cTn>
                                        <p:tgtEl>
                                          <p:spTgt spid="24"/>
                                        </p:tgtEl>
                                      </p:cBhvr>
                                    </p:animEffect>
                                    <p:anim calcmode="lin" valueType="num">
                                      <p:cBhvr>
                                        <p:cTn id="1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4" dur="26">
                                          <p:stCondLst>
                                            <p:cond delay="650"/>
                                          </p:stCondLst>
                                        </p:cTn>
                                        <p:tgtEl>
                                          <p:spTgt spid="24"/>
                                        </p:tgtEl>
                                      </p:cBhvr>
                                      <p:to x="100000" y="60000"/>
                                    </p:animScale>
                                    <p:animScale>
                                      <p:cBhvr>
                                        <p:cTn id="125" dur="166" decel="50000">
                                          <p:stCondLst>
                                            <p:cond delay="676"/>
                                          </p:stCondLst>
                                        </p:cTn>
                                        <p:tgtEl>
                                          <p:spTgt spid="24"/>
                                        </p:tgtEl>
                                      </p:cBhvr>
                                      <p:to x="100000" y="100000"/>
                                    </p:animScale>
                                    <p:animScale>
                                      <p:cBhvr>
                                        <p:cTn id="126" dur="26">
                                          <p:stCondLst>
                                            <p:cond delay="1312"/>
                                          </p:stCondLst>
                                        </p:cTn>
                                        <p:tgtEl>
                                          <p:spTgt spid="24"/>
                                        </p:tgtEl>
                                      </p:cBhvr>
                                      <p:to x="100000" y="80000"/>
                                    </p:animScale>
                                    <p:animScale>
                                      <p:cBhvr>
                                        <p:cTn id="127" dur="166" decel="50000">
                                          <p:stCondLst>
                                            <p:cond delay="1338"/>
                                          </p:stCondLst>
                                        </p:cTn>
                                        <p:tgtEl>
                                          <p:spTgt spid="24"/>
                                        </p:tgtEl>
                                      </p:cBhvr>
                                      <p:to x="100000" y="100000"/>
                                    </p:animScale>
                                    <p:animScale>
                                      <p:cBhvr>
                                        <p:cTn id="128" dur="26">
                                          <p:stCondLst>
                                            <p:cond delay="1642"/>
                                          </p:stCondLst>
                                        </p:cTn>
                                        <p:tgtEl>
                                          <p:spTgt spid="24"/>
                                        </p:tgtEl>
                                      </p:cBhvr>
                                      <p:to x="100000" y="90000"/>
                                    </p:animScale>
                                    <p:animScale>
                                      <p:cBhvr>
                                        <p:cTn id="129" dur="166" decel="50000">
                                          <p:stCondLst>
                                            <p:cond delay="1668"/>
                                          </p:stCondLst>
                                        </p:cTn>
                                        <p:tgtEl>
                                          <p:spTgt spid="24"/>
                                        </p:tgtEl>
                                      </p:cBhvr>
                                      <p:to x="100000" y="100000"/>
                                    </p:animScale>
                                    <p:animScale>
                                      <p:cBhvr>
                                        <p:cTn id="130" dur="26">
                                          <p:stCondLst>
                                            <p:cond delay="1808"/>
                                          </p:stCondLst>
                                        </p:cTn>
                                        <p:tgtEl>
                                          <p:spTgt spid="24"/>
                                        </p:tgtEl>
                                      </p:cBhvr>
                                      <p:to x="100000" y="95000"/>
                                    </p:animScale>
                                    <p:animScale>
                                      <p:cBhvr>
                                        <p:cTn id="131" dur="166" decel="50000">
                                          <p:stCondLst>
                                            <p:cond delay="1834"/>
                                          </p:stCondLst>
                                        </p:cTn>
                                        <p:tgtEl>
                                          <p:spTgt spid="24"/>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fade">
                                      <p:cBhvr>
                                        <p:cTn id="136" dur="500"/>
                                        <p:tgtEl>
                                          <p:spTgt spid="70"/>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1000"/>
                                        <p:tgtEl>
                                          <p:spTgt spid="33"/>
                                        </p:tgtEl>
                                      </p:cBhvr>
                                    </p:animEffect>
                                    <p:anim calcmode="lin" valueType="num">
                                      <p:cBhvr>
                                        <p:cTn id="142" dur="1000" fill="hold"/>
                                        <p:tgtEl>
                                          <p:spTgt spid="33"/>
                                        </p:tgtEl>
                                        <p:attrNameLst>
                                          <p:attrName>ppt_x</p:attrName>
                                        </p:attrNameLst>
                                      </p:cBhvr>
                                      <p:tavLst>
                                        <p:tav tm="0">
                                          <p:val>
                                            <p:strVal val="#ppt_x"/>
                                          </p:val>
                                        </p:tav>
                                        <p:tav tm="100000">
                                          <p:val>
                                            <p:strVal val="#ppt_x"/>
                                          </p:val>
                                        </p:tav>
                                      </p:tavLst>
                                    </p:anim>
                                    <p:anim calcmode="lin" valueType="num">
                                      <p:cBhvr>
                                        <p:cTn id="14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nodeType="clickEffect">
                                  <p:stCondLst>
                                    <p:cond delay="0"/>
                                  </p:stCondLst>
                                  <p:childTnLst>
                                    <p:set>
                                      <p:cBhvr>
                                        <p:cTn id="147" dur="1" fill="hold">
                                          <p:stCondLst>
                                            <p:cond delay="0"/>
                                          </p:stCondLst>
                                        </p:cTn>
                                        <p:tgtEl>
                                          <p:spTgt spid="23"/>
                                        </p:tgtEl>
                                        <p:attrNameLst>
                                          <p:attrName>style.visibility</p:attrName>
                                        </p:attrNameLst>
                                      </p:cBhvr>
                                      <p:to>
                                        <p:strVal val="visible"/>
                                      </p:to>
                                    </p:set>
                                    <p:animEffect transition="in" filter="wipe(down)">
                                      <p:cBhvr>
                                        <p:cTn id="148" dur="580">
                                          <p:stCondLst>
                                            <p:cond delay="0"/>
                                          </p:stCondLst>
                                        </p:cTn>
                                        <p:tgtEl>
                                          <p:spTgt spid="23"/>
                                        </p:tgtEl>
                                      </p:cBhvr>
                                    </p:animEffect>
                                    <p:anim calcmode="lin" valueType="num">
                                      <p:cBhvr>
                                        <p:cTn id="14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54" dur="26">
                                          <p:stCondLst>
                                            <p:cond delay="650"/>
                                          </p:stCondLst>
                                        </p:cTn>
                                        <p:tgtEl>
                                          <p:spTgt spid="23"/>
                                        </p:tgtEl>
                                      </p:cBhvr>
                                      <p:to x="100000" y="60000"/>
                                    </p:animScale>
                                    <p:animScale>
                                      <p:cBhvr>
                                        <p:cTn id="155" dur="166" decel="50000">
                                          <p:stCondLst>
                                            <p:cond delay="676"/>
                                          </p:stCondLst>
                                        </p:cTn>
                                        <p:tgtEl>
                                          <p:spTgt spid="23"/>
                                        </p:tgtEl>
                                      </p:cBhvr>
                                      <p:to x="100000" y="100000"/>
                                    </p:animScale>
                                    <p:animScale>
                                      <p:cBhvr>
                                        <p:cTn id="156" dur="26">
                                          <p:stCondLst>
                                            <p:cond delay="1312"/>
                                          </p:stCondLst>
                                        </p:cTn>
                                        <p:tgtEl>
                                          <p:spTgt spid="23"/>
                                        </p:tgtEl>
                                      </p:cBhvr>
                                      <p:to x="100000" y="80000"/>
                                    </p:animScale>
                                    <p:animScale>
                                      <p:cBhvr>
                                        <p:cTn id="157" dur="166" decel="50000">
                                          <p:stCondLst>
                                            <p:cond delay="1338"/>
                                          </p:stCondLst>
                                        </p:cTn>
                                        <p:tgtEl>
                                          <p:spTgt spid="23"/>
                                        </p:tgtEl>
                                      </p:cBhvr>
                                      <p:to x="100000" y="100000"/>
                                    </p:animScale>
                                    <p:animScale>
                                      <p:cBhvr>
                                        <p:cTn id="158" dur="26">
                                          <p:stCondLst>
                                            <p:cond delay="1642"/>
                                          </p:stCondLst>
                                        </p:cTn>
                                        <p:tgtEl>
                                          <p:spTgt spid="23"/>
                                        </p:tgtEl>
                                      </p:cBhvr>
                                      <p:to x="100000" y="90000"/>
                                    </p:animScale>
                                    <p:animScale>
                                      <p:cBhvr>
                                        <p:cTn id="159" dur="166" decel="50000">
                                          <p:stCondLst>
                                            <p:cond delay="1668"/>
                                          </p:stCondLst>
                                        </p:cTn>
                                        <p:tgtEl>
                                          <p:spTgt spid="23"/>
                                        </p:tgtEl>
                                      </p:cBhvr>
                                      <p:to x="100000" y="100000"/>
                                    </p:animScale>
                                    <p:animScale>
                                      <p:cBhvr>
                                        <p:cTn id="160" dur="26">
                                          <p:stCondLst>
                                            <p:cond delay="1808"/>
                                          </p:stCondLst>
                                        </p:cTn>
                                        <p:tgtEl>
                                          <p:spTgt spid="23"/>
                                        </p:tgtEl>
                                      </p:cBhvr>
                                      <p:to x="100000" y="95000"/>
                                    </p:animScale>
                                    <p:animScale>
                                      <p:cBhvr>
                                        <p:cTn id="161" dur="166" decel="50000">
                                          <p:stCondLst>
                                            <p:cond delay="1834"/>
                                          </p:stCondLst>
                                        </p:cTn>
                                        <p:tgtEl>
                                          <p:spTgt spid="23"/>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67"/>
                                        </p:tgtEl>
                                        <p:attrNameLst>
                                          <p:attrName>style.visibility</p:attrName>
                                        </p:attrNameLst>
                                      </p:cBhvr>
                                      <p:to>
                                        <p:strVal val="visible"/>
                                      </p:to>
                                    </p:set>
                                    <p:animEffect transition="in" filter="fade">
                                      <p:cBhvr>
                                        <p:cTn id="166" dur="500"/>
                                        <p:tgtEl>
                                          <p:spTgt spid="67"/>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fade">
                                      <p:cBhvr>
                                        <p:cTn id="171" dur="500"/>
                                        <p:tgtEl>
                                          <p:spTgt spid="65"/>
                                        </p:tgtEl>
                                      </p:cBhvr>
                                    </p:animEffect>
                                  </p:childTnLst>
                                </p:cTn>
                              </p:par>
                            </p:childTnLst>
                          </p:cTn>
                        </p:par>
                      </p:childTnLst>
                    </p:cTn>
                  </p:par>
                  <p:par>
                    <p:cTn id="172" fill="hold">
                      <p:stCondLst>
                        <p:cond delay="indefinite"/>
                      </p:stCondLst>
                      <p:childTnLst>
                        <p:par>
                          <p:cTn id="173" fill="hold">
                            <p:stCondLst>
                              <p:cond delay="0"/>
                            </p:stCondLst>
                            <p:childTnLst>
                              <p:par>
                                <p:cTn id="174" presetID="31" presetClass="entr" presetSubtype="0" fill="hold" grpId="0" nodeType="clickEffect">
                                  <p:stCondLst>
                                    <p:cond delay="0"/>
                                  </p:stCondLst>
                                  <p:childTnLst>
                                    <p:set>
                                      <p:cBhvr>
                                        <p:cTn id="175" dur="1" fill="hold">
                                          <p:stCondLst>
                                            <p:cond delay="0"/>
                                          </p:stCondLst>
                                        </p:cTn>
                                        <p:tgtEl>
                                          <p:spTgt spid="27"/>
                                        </p:tgtEl>
                                        <p:attrNameLst>
                                          <p:attrName>style.visibility</p:attrName>
                                        </p:attrNameLst>
                                      </p:cBhvr>
                                      <p:to>
                                        <p:strVal val="visible"/>
                                      </p:to>
                                    </p:set>
                                    <p:anim calcmode="lin" valueType="num">
                                      <p:cBhvr>
                                        <p:cTn id="176" dur="1000" fill="hold"/>
                                        <p:tgtEl>
                                          <p:spTgt spid="27"/>
                                        </p:tgtEl>
                                        <p:attrNameLst>
                                          <p:attrName>ppt_w</p:attrName>
                                        </p:attrNameLst>
                                      </p:cBhvr>
                                      <p:tavLst>
                                        <p:tav tm="0">
                                          <p:val>
                                            <p:fltVal val="0"/>
                                          </p:val>
                                        </p:tav>
                                        <p:tav tm="100000">
                                          <p:val>
                                            <p:strVal val="#ppt_w"/>
                                          </p:val>
                                        </p:tav>
                                      </p:tavLst>
                                    </p:anim>
                                    <p:anim calcmode="lin" valueType="num">
                                      <p:cBhvr>
                                        <p:cTn id="177" dur="1000" fill="hold"/>
                                        <p:tgtEl>
                                          <p:spTgt spid="27"/>
                                        </p:tgtEl>
                                        <p:attrNameLst>
                                          <p:attrName>ppt_h</p:attrName>
                                        </p:attrNameLst>
                                      </p:cBhvr>
                                      <p:tavLst>
                                        <p:tav tm="0">
                                          <p:val>
                                            <p:fltVal val="0"/>
                                          </p:val>
                                        </p:tav>
                                        <p:tav tm="100000">
                                          <p:val>
                                            <p:strVal val="#ppt_h"/>
                                          </p:val>
                                        </p:tav>
                                      </p:tavLst>
                                    </p:anim>
                                    <p:anim calcmode="lin" valueType="num">
                                      <p:cBhvr>
                                        <p:cTn id="178" dur="1000" fill="hold"/>
                                        <p:tgtEl>
                                          <p:spTgt spid="27"/>
                                        </p:tgtEl>
                                        <p:attrNameLst>
                                          <p:attrName>style.rotation</p:attrName>
                                        </p:attrNameLst>
                                      </p:cBhvr>
                                      <p:tavLst>
                                        <p:tav tm="0">
                                          <p:val>
                                            <p:fltVal val="90"/>
                                          </p:val>
                                        </p:tav>
                                        <p:tav tm="100000">
                                          <p:val>
                                            <p:fltVal val="0"/>
                                          </p:val>
                                        </p:tav>
                                      </p:tavLst>
                                    </p:anim>
                                    <p:animEffect transition="in" filter="fade">
                                      <p:cBhvr>
                                        <p:cTn id="179" dur="1000"/>
                                        <p:tgtEl>
                                          <p:spTgt spid="27"/>
                                        </p:tgtEl>
                                      </p:cBhvr>
                                    </p:animEffect>
                                  </p:childTnLst>
                                </p:cTn>
                              </p:par>
                            </p:childTnLst>
                          </p:cTn>
                        </p:par>
                      </p:childTnLst>
                    </p:cTn>
                  </p:par>
                  <p:par>
                    <p:cTn id="180" fill="hold">
                      <p:stCondLst>
                        <p:cond delay="indefinite"/>
                      </p:stCondLst>
                      <p:childTnLst>
                        <p:par>
                          <p:cTn id="181" fill="hold">
                            <p:stCondLst>
                              <p:cond delay="0"/>
                            </p:stCondLst>
                            <p:childTnLst>
                              <p:par>
                                <p:cTn id="182" presetID="31" presetClass="entr" presetSubtype="0" fill="hold" grpId="0" nodeType="clickEffect">
                                  <p:stCondLst>
                                    <p:cond delay="0"/>
                                  </p:stCondLst>
                                  <p:childTnLst>
                                    <p:set>
                                      <p:cBhvr>
                                        <p:cTn id="183" dur="1" fill="hold">
                                          <p:stCondLst>
                                            <p:cond delay="0"/>
                                          </p:stCondLst>
                                        </p:cTn>
                                        <p:tgtEl>
                                          <p:spTgt spid="28"/>
                                        </p:tgtEl>
                                        <p:attrNameLst>
                                          <p:attrName>style.visibility</p:attrName>
                                        </p:attrNameLst>
                                      </p:cBhvr>
                                      <p:to>
                                        <p:strVal val="visible"/>
                                      </p:to>
                                    </p:set>
                                    <p:anim calcmode="lin" valueType="num">
                                      <p:cBhvr>
                                        <p:cTn id="184" dur="1000" fill="hold"/>
                                        <p:tgtEl>
                                          <p:spTgt spid="28"/>
                                        </p:tgtEl>
                                        <p:attrNameLst>
                                          <p:attrName>ppt_w</p:attrName>
                                        </p:attrNameLst>
                                      </p:cBhvr>
                                      <p:tavLst>
                                        <p:tav tm="0">
                                          <p:val>
                                            <p:fltVal val="0"/>
                                          </p:val>
                                        </p:tav>
                                        <p:tav tm="100000">
                                          <p:val>
                                            <p:strVal val="#ppt_w"/>
                                          </p:val>
                                        </p:tav>
                                      </p:tavLst>
                                    </p:anim>
                                    <p:anim calcmode="lin" valueType="num">
                                      <p:cBhvr>
                                        <p:cTn id="185" dur="1000" fill="hold"/>
                                        <p:tgtEl>
                                          <p:spTgt spid="28"/>
                                        </p:tgtEl>
                                        <p:attrNameLst>
                                          <p:attrName>ppt_h</p:attrName>
                                        </p:attrNameLst>
                                      </p:cBhvr>
                                      <p:tavLst>
                                        <p:tav tm="0">
                                          <p:val>
                                            <p:fltVal val="0"/>
                                          </p:val>
                                        </p:tav>
                                        <p:tav tm="100000">
                                          <p:val>
                                            <p:strVal val="#ppt_h"/>
                                          </p:val>
                                        </p:tav>
                                      </p:tavLst>
                                    </p:anim>
                                    <p:anim calcmode="lin" valueType="num">
                                      <p:cBhvr>
                                        <p:cTn id="186" dur="1000" fill="hold"/>
                                        <p:tgtEl>
                                          <p:spTgt spid="28"/>
                                        </p:tgtEl>
                                        <p:attrNameLst>
                                          <p:attrName>style.rotation</p:attrName>
                                        </p:attrNameLst>
                                      </p:cBhvr>
                                      <p:tavLst>
                                        <p:tav tm="0">
                                          <p:val>
                                            <p:fltVal val="90"/>
                                          </p:val>
                                        </p:tav>
                                        <p:tav tm="100000">
                                          <p:val>
                                            <p:fltVal val="0"/>
                                          </p:val>
                                        </p:tav>
                                      </p:tavLst>
                                    </p:anim>
                                    <p:animEffect transition="in" filter="fade">
                                      <p:cBhvr>
                                        <p:cTn id="187" dur="1000"/>
                                        <p:tgtEl>
                                          <p:spTgt spid="28"/>
                                        </p:tgtEl>
                                      </p:cBhvr>
                                    </p:animEffect>
                                  </p:childTnLst>
                                </p:cTn>
                              </p:par>
                            </p:childTnLst>
                          </p:cTn>
                        </p:par>
                      </p:childTnLst>
                    </p:cTn>
                  </p:par>
                  <p:par>
                    <p:cTn id="188" fill="hold">
                      <p:stCondLst>
                        <p:cond delay="indefinite"/>
                      </p:stCondLst>
                      <p:childTnLst>
                        <p:par>
                          <p:cTn id="189" fill="hold">
                            <p:stCondLst>
                              <p:cond delay="0"/>
                            </p:stCondLst>
                            <p:childTnLst>
                              <p:par>
                                <p:cTn id="190" presetID="6" presetClass="entr" presetSubtype="16" fill="hold" nodeType="clickEffect">
                                  <p:stCondLst>
                                    <p:cond delay="0"/>
                                  </p:stCondLst>
                                  <p:childTnLst>
                                    <p:set>
                                      <p:cBhvr>
                                        <p:cTn id="191" dur="1" fill="hold">
                                          <p:stCondLst>
                                            <p:cond delay="0"/>
                                          </p:stCondLst>
                                        </p:cTn>
                                        <p:tgtEl>
                                          <p:spTgt spid="3080"/>
                                        </p:tgtEl>
                                        <p:attrNameLst>
                                          <p:attrName>style.visibility</p:attrName>
                                        </p:attrNameLst>
                                      </p:cBhvr>
                                      <p:to>
                                        <p:strVal val="visible"/>
                                      </p:to>
                                    </p:set>
                                    <p:animEffect transition="in" filter="circle(in)">
                                      <p:cBhvr>
                                        <p:cTn id="192"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9" grpId="0" animBg="1"/>
      <p:bldP spid="30" grpId="0" animBg="1"/>
      <p:bldP spid="33" grpId="0" animBg="1"/>
      <p:bldP spid="27"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Ventanas y módulos</a:t>
            </a:r>
            <a:endParaRPr lang="es-EC" dirty="0"/>
          </a:p>
        </p:txBody>
      </p:sp>
      <p:sp>
        <p:nvSpPr>
          <p:cNvPr id="3" name="2 Marcador de contenido"/>
          <p:cNvSpPr>
            <a:spLocks noGrp="1"/>
          </p:cNvSpPr>
          <p:nvPr>
            <p:ph idx="1"/>
          </p:nvPr>
        </p:nvSpPr>
        <p:spPr>
          <a:xfrm>
            <a:off x="762000" y="1596413"/>
            <a:ext cx="8077200" cy="4928931"/>
          </a:xfrm>
        </p:spPr>
        <p:txBody>
          <a:bodyPr>
            <a:normAutofit fontScale="70000" lnSpcReduction="20000"/>
          </a:bodyPr>
          <a:lstStyle/>
          <a:p>
            <a:pPr algn="just"/>
            <a:r>
              <a:rPr lang="es-EC" dirty="0"/>
              <a:t>Ventana de ingreso a MaPI4.0, validación de </a:t>
            </a:r>
            <a:r>
              <a:rPr lang="es-EC" dirty="0" smtClean="0"/>
              <a:t>usuario.</a:t>
            </a:r>
          </a:p>
          <a:p>
            <a:pPr algn="just"/>
            <a:r>
              <a:rPr lang="es-EC" dirty="0"/>
              <a:t>Ventana principal de </a:t>
            </a:r>
            <a:r>
              <a:rPr lang="es-EC" dirty="0" smtClean="0"/>
              <a:t>trabajo.</a:t>
            </a:r>
          </a:p>
          <a:p>
            <a:pPr algn="just"/>
            <a:r>
              <a:rPr lang="es-ES" dirty="0"/>
              <a:t>Barra de </a:t>
            </a:r>
            <a:r>
              <a:rPr lang="es-ES" dirty="0" smtClean="0"/>
              <a:t>menú.</a:t>
            </a:r>
          </a:p>
          <a:p>
            <a:pPr algn="just"/>
            <a:r>
              <a:rPr lang="es-ES" dirty="0"/>
              <a:t>Información de </a:t>
            </a:r>
            <a:r>
              <a:rPr lang="es-ES" dirty="0" smtClean="0"/>
              <a:t>equipos.</a:t>
            </a:r>
          </a:p>
          <a:p>
            <a:pPr algn="just"/>
            <a:r>
              <a:rPr lang="es-EC" dirty="0"/>
              <a:t>Explorador de </a:t>
            </a:r>
            <a:r>
              <a:rPr lang="es-EC" dirty="0" smtClean="0"/>
              <a:t>localidades.</a:t>
            </a:r>
          </a:p>
          <a:p>
            <a:pPr algn="just"/>
            <a:r>
              <a:rPr lang="es-EC" dirty="0"/>
              <a:t>Semáforos, acceso directo a los módulos de rutinas y </a:t>
            </a:r>
            <a:r>
              <a:rPr lang="es-EC" dirty="0" smtClean="0"/>
              <a:t>OT.</a:t>
            </a:r>
          </a:p>
          <a:p>
            <a:pPr algn="just"/>
            <a:r>
              <a:rPr lang="es-EC" dirty="0"/>
              <a:t>Área de ingreso de </a:t>
            </a:r>
            <a:r>
              <a:rPr lang="es-EC" dirty="0" smtClean="0"/>
              <a:t>datos.</a:t>
            </a:r>
          </a:p>
          <a:p>
            <a:pPr algn="just"/>
            <a:r>
              <a:rPr lang="es-EC" dirty="0" smtClean="0"/>
              <a:t>Módulos: Ubicación, Personal, Rutinas-Tareas, Equipos,.</a:t>
            </a:r>
          </a:p>
          <a:p>
            <a:pPr algn="just"/>
            <a:r>
              <a:rPr lang="es-EC" dirty="0"/>
              <a:t>Acceso a módulos de </a:t>
            </a:r>
            <a:r>
              <a:rPr lang="es-EC" dirty="0" smtClean="0"/>
              <a:t>Mantenimiento.</a:t>
            </a:r>
          </a:p>
          <a:p>
            <a:pPr algn="just"/>
            <a:r>
              <a:rPr lang="es-EC" dirty="0"/>
              <a:t>Módulo Asociar Equipos – </a:t>
            </a:r>
            <a:r>
              <a:rPr lang="es-EC" dirty="0" smtClean="0"/>
              <a:t>Rutinas.</a:t>
            </a:r>
          </a:p>
          <a:p>
            <a:pPr algn="just"/>
            <a:r>
              <a:rPr lang="es-EC" dirty="0"/>
              <a:t>Módulo Administrar </a:t>
            </a:r>
            <a:r>
              <a:rPr lang="es-EC" dirty="0" smtClean="0"/>
              <a:t>Equipos-Rutina.</a:t>
            </a:r>
          </a:p>
          <a:p>
            <a:pPr algn="just"/>
            <a:r>
              <a:rPr lang="es-EC" dirty="0"/>
              <a:t>Módulo Órdenes de </a:t>
            </a:r>
            <a:r>
              <a:rPr lang="es-EC" dirty="0" smtClean="0"/>
              <a:t>Trabajo.</a:t>
            </a:r>
          </a:p>
          <a:p>
            <a:pPr algn="just"/>
            <a:r>
              <a:rPr lang="es-EC" dirty="0"/>
              <a:t>Módulo Administrar OT, </a:t>
            </a:r>
            <a:r>
              <a:rPr lang="es-EC" dirty="0" smtClean="0"/>
              <a:t>Impresión.</a:t>
            </a:r>
          </a:p>
        </p:txBody>
      </p:sp>
      <p:sp>
        <p:nvSpPr>
          <p:cNvPr id="4" name="3 CuadroTexto"/>
          <p:cNvSpPr txBox="1"/>
          <p:nvPr/>
        </p:nvSpPr>
        <p:spPr>
          <a:xfrm>
            <a:off x="151501" y="5877272"/>
            <a:ext cx="2634119" cy="369332"/>
          </a:xfrm>
          <a:prstGeom prst="rect">
            <a:avLst/>
          </a:prstGeom>
          <a:noFill/>
        </p:spPr>
        <p:txBody>
          <a:bodyPr wrap="none" rtlCol="0">
            <a:spAutoFit/>
          </a:bodyPr>
          <a:lstStyle/>
          <a:p>
            <a:r>
              <a:rPr lang="es-EC" dirty="0" smtClean="0"/>
              <a:t>7 E-R MaPI, 6 </a:t>
            </a:r>
            <a:r>
              <a:rPr lang="es-EC" dirty="0" smtClean="0"/>
              <a:t>MaPI4.0.exe</a:t>
            </a:r>
            <a:endParaRPr lang="es-EC" dirty="0"/>
          </a:p>
        </p:txBody>
      </p:sp>
      <p:sp>
        <p:nvSpPr>
          <p:cNvPr id="7" name="6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34408989"/>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Ventanas y módulos</a:t>
            </a:r>
          </a:p>
        </p:txBody>
      </p:sp>
      <p:sp>
        <p:nvSpPr>
          <p:cNvPr id="3" name="2 Marcador de contenido"/>
          <p:cNvSpPr>
            <a:spLocks noGrp="1"/>
          </p:cNvSpPr>
          <p:nvPr>
            <p:ph idx="1"/>
          </p:nvPr>
        </p:nvSpPr>
        <p:spPr/>
        <p:txBody>
          <a:bodyPr>
            <a:normAutofit fontScale="70000" lnSpcReduction="20000"/>
          </a:bodyPr>
          <a:lstStyle/>
          <a:p>
            <a:pPr algn="just"/>
            <a:r>
              <a:rPr lang="es-EC" dirty="0" smtClean="0"/>
              <a:t>Acceso </a:t>
            </a:r>
            <a:r>
              <a:rPr lang="es-EC" dirty="0"/>
              <a:t>a Módulos Históricos y de </a:t>
            </a:r>
            <a:r>
              <a:rPr lang="es-EC" dirty="0" smtClean="0"/>
              <a:t>Gestión.</a:t>
            </a:r>
          </a:p>
          <a:p>
            <a:pPr algn="just"/>
            <a:r>
              <a:rPr lang="es-EC" dirty="0"/>
              <a:t>Órdenes de trabajo </a:t>
            </a:r>
            <a:r>
              <a:rPr lang="es-EC" dirty="0" smtClean="0"/>
              <a:t>eliminadas.</a:t>
            </a:r>
          </a:p>
          <a:p>
            <a:pPr algn="just"/>
            <a:r>
              <a:rPr lang="es-EC" dirty="0"/>
              <a:t>Equipos </a:t>
            </a:r>
            <a:r>
              <a:rPr lang="es-EC" dirty="0" smtClean="0"/>
              <a:t>Eliminados.</a:t>
            </a:r>
          </a:p>
          <a:p>
            <a:pPr algn="just"/>
            <a:r>
              <a:rPr lang="es-EC" dirty="0"/>
              <a:t>Asociación Equipos Rutinas </a:t>
            </a:r>
            <a:r>
              <a:rPr lang="es-EC" dirty="0" smtClean="0"/>
              <a:t>eliminados.</a:t>
            </a:r>
          </a:p>
          <a:p>
            <a:pPr algn="just"/>
            <a:r>
              <a:rPr lang="es-EC" dirty="0"/>
              <a:t>Gestión por </a:t>
            </a:r>
            <a:r>
              <a:rPr lang="es-EC" dirty="0" smtClean="0"/>
              <a:t>Personal.</a:t>
            </a:r>
          </a:p>
          <a:p>
            <a:pPr algn="just"/>
            <a:r>
              <a:rPr lang="es-EC" dirty="0"/>
              <a:t>Gestión por </a:t>
            </a:r>
            <a:r>
              <a:rPr lang="es-EC" dirty="0" smtClean="0"/>
              <a:t>Equipo.</a:t>
            </a:r>
          </a:p>
          <a:p>
            <a:pPr algn="just"/>
            <a:r>
              <a:rPr lang="es-EC" dirty="0"/>
              <a:t>Ayuda del sistema, conexión BDD, reporte de </a:t>
            </a:r>
            <a:r>
              <a:rPr lang="es-EC" dirty="0" smtClean="0"/>
              <a:t>errores.</a:t>
            </a:r>
          </a:p>
          <a:p>
            <a:pPr algn="just"/>
            <a:r>
              <a:rPr lang="es-EC" dirty="0"/>
              <a:t>Conexión </a:t>
            </a:r>
            <a:r>
              <a:rPr lang="es-EC" dirty="0" smtClean="0"/>
              <a:t>BDD.</a:t>
            </a:r>
          </a:p>
          <a:p>
            <a:pPr algn="just"/>
            <a:r>
              <a:rPr lang="es-EC" dirty="0"/>
              <a:t>Acerca </a:t>
            </a:r>
            <a:r>
              <a:rPr lang="es-EC" dirty="0" smtClean="0"/>
              <a:t>de.</a:t>
            </a:r>
          </a:p>
          <a:p>
            <a:pPr algn="just"/>
            <a:r>
              <a:rPr lang="es-EC" dirty="0"/>
              <a:t>Ayuda </a:t>
            </a:r>
            <a:r>
              <a:rPr lang="es-EC" dirty="0" smtClean="0"/>
              <a:t>MaPI.</a:t>
            </a:r>
          </a:p>
          <a:p>
            <a:pPr algn="just"/>
            <a:r>
              <a:rPr lang="es-EC" dirty="0"/>
              <a:t>Reporte de </a:t>
            </a:r>
            <a:r>
              <a:rPr lang="es-EC" dirty="0" smtClean="0"/>
              <a:t>errores.</a:t>
            </a:r>
          </a:p>
          <a:p>
            <a:pPr algn="just"/>
            <a:r>
              <a:rPr lang="es-EC" dirty="0"/>
              <a:t>Barra de estado de información general</a:t>
            </a:r>
            <a:r>
              <a:rPr lang="es-EC" dirty="0" smtClean="0"/>
              <a:t>.</a:t>
            </a:r>
          </a:p>
          <a:p>
            <a:pPr algn="just"/>
            <a:endParaRPr lang="es-EC" dirty="0" smtClean="0"/>
          </a:p>
          <a:p>
            <a:pPr marL="0" indent="0" algn="just">
              <a:buNone/>
            </a:pPr>
            <a:endParaRPr lang="es-EC" dirty="0" smtClean="0"/>
          </a:p>
        </p:txBody>
      </p:sp>
      <p:sp>
        <p:nvSpPr>
          <p:cNvPr id="4" name="3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66497842"/>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Manual del usuario</a:t>
            </a:r>
            <a:endParaRPr lang="es-EC" dirty="0"/>
          </a:p>
        </p:txBody>
      </p:sp>
      <p:pic>
        <p:nvPicPr>
          <p:cNvPr id="27650" name="Picture 2" descr="C:\PRESENTACIÓN TESIS\Resources\Manual de Usuario MaPI.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6520" y="1325565"/>
            <a:ext cx="7893952" cy="513147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5496" y="5877272"/>
            <a:ext cx="2218877" cy="369332"/>
          </a:xfrm>
          <a:prstGeom prst="rect">
            <a:avLst/>
          </a:prstGeom>
          <a:noFill/>
        </p:spPr>
        <p:txBody>
          <a:bodyPr wrap="none" rtlCol="0">
            <a:spAutoFit/>
          </a:bodyPr>
          <a:lstStyle/>
          <a:p>
            <a:r>
              <a:rPr lang="es-EC" dirty="0" smtClean="0"/>
              <a:t>9 Manual Usuario.pdf</a:t>
            </a:r>
            <a:endParaRPr lang="es-EC" dirty="0"/>
          </a:p>
        </p:txBody>
      </p:sp>
      <p:sp>
        <p:nvSpPr>
          <p:cNvPr id="6" name="5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90682932"/>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Manual del usuario</a:t>
            </a:r>
            <a:endParaRPr lang="es-EC" dirty="0"/>
          </a:p>
        </p:txBody>
      </p:sp>
      <p:sp>
        <p:nvSpPr>
          <p:cNvPr id="3" name="2 Marcador de contenido"/>
          <p:cNvSpPr>
            <a:spLocks noGrp="1"/>
          </p:cNvSpPr>
          <p:nvPr>
            <p:ph idx="1"/>
          </p:nvPr>
        </p:nvSpPr>
        <p:spPr>
          <a:xfrm>
            <a:off x="762000" y="1196752"/>
            <a:ext cx="7986464" cy="5544615"/>
          </a:xfrm>
        </p:spPr>
        <p:txBody>
          <a:bodyPr>
            <a:normAutofit fontScale="70000" lnSpcReduction="20000"/>
          </a:bodyPr>
          <a:lstStyle/>
          <a:p>
            <a:pPr marL="0" indent="0" algn="just">
              <a:buNone/>
            </a:pPr>
            <a:r>
              <a:rPr lang="es-EC" b="1" dirty="0" smtClean="0"/>
              <a:t>¿QUÉ ES MaPI4.0? </a:t>
            </a:r>
            <a:endParaRPr lang="es-EC" dirty="0" smtClean="0"/>
          </a:p>
          <a:p>
            <a:pPr marL="0" indent="0" algn="just">
              <a:buNone/>
            </a:pPr>
            <a:r>
              <a:rPr lang="es-EC" dirty="0" smtClean="0"/>
              <a:t>MaPI4.0 es un software, de acceso a Base de Datos orientado a la Administración semiautomática del Mantenimiento Preventivo del área de Planta Interna de la Empresa CNT E.P. </a:t>
            </a:r>
          </a:p>
          <a:p>
            <a:pPr marL="0" indent="0" algn="just">
              <a:buNone/>
            </a:pPr>
            <a:endParaRPr lang="es-EC" b="1" dirty="0" smtClean="0"/>
          </a:p>
          <a:p>
            <a:pPr marL="0" indent="0" algn="just">
              <a:buNone/>
            </a:pPr>
            <a:r>
              <a:rPr lang="es-EC" b="1" dirty="0" smtClean="0"/>
              <a:t>MaPI4.0 </a:t>
            </a:r>
            <a:r>
              <a:rPr lang="es-EC" b="1" dirty="0"/>
              <a:t>se lo puede aplicar: </a:t>
            </a:r>
            <a:endParaRPr lang="es-EC" dirty="0"/>
          </a:p>
          <a:p>
            <a:pPr algn="just"/>
            <a:r>
              <a:rPr lang="es-EC" dirty="0" smtClean="0"/>
              <a:t>En </a:t>
            </a:r>
            <a:r>
              <a:rPr lang="es-EC" dirty="0"/>
              <a:t>las </a:t>
            </a:r>
            <a:r>
              <a:rPr lang="es-EC" dirty="0" smtClean="0"/>
              <a:t>provincias </a:t>
            </a:r>
            <a:r>
              <a:rPr lang="es-EC" dirty="0"/>
              <a:t>en las que tiene cobertura la Empresa CNT E.P. </a:t>
            </a:r>
          </a:p>
          <a:p>
            <a:pPr algn="just"/>
            <a:r>
              <a:rPr lang="es-EC" dirty="0" smtClean="0"/>
              <a:t>En </a:t>
            </a:r>
            <a:r>
              <a:rPr lang="es-EC" dirty="0"/>
              <a:t>el área de Planta Interna que involucra los sistemas de: Transmisión, Conmutación y Energía. </a:t>
            </a:r>
            <a:endParaRPr lang="es-EC" dirty="0" smtClean="0"/>
          </a:p>
          <a:p>
            <a:pPr marL="0" indent="0" algn="just">
              <a:buNone/>
            </a:pPr>
            <a:endParaRPr lang="es-EC" b="1" dirty="0" smtClean="0"/>
          </a:p>
          <a:p>
            <a:pPr marL="0" indent="0" algn="just">
              <a:buNone/>
            </a:pPr>
            <a:r>
              <a:rPr lang="es-EC" b="1" dirty="0" smtClean="0"/>
              <a:t>MaPI4.0 </a:t>
            </a:r>
            <a:r>
              <a:rPr lang="es-EC" b="1" dirty="0"/>
              <a:t>fue desarrollado: </a:t>
            </a:r>
            <a:endParaRPr lang="es-EC" dirty="0"/>
          </a:p>
          <a:p>
            <a:pPr marL="0" indent="0" algn="just">
              <a:buNone/>
            </a:pPr>
            <a:r>
              <a:rPr lang="es-EC" dirty="0"/>
              <a:t>Como parte del proyecto de Tesis “IMPLEMENTACIÓN DE UN SISTEMA PILOTO PARA GERENCIA, OPERACIÓN Y MANTENIMIENTO DE LA RED DE TELECOMUNICACIONES DEL ÁREA PLANTA INTERNA DE LA EMPRESA CNT EN LA PROVINCIA DE COTOPAXI”, requisito previo a la obtención del título de “Maestría de Gerencia de Redes y Telecomunicaciones”, de la Escuela Politécnica del Ejército de Sangolquí.</a:t>
            </a:r>
          </a:p>
          <a:p>
            <a:pPr algn="just"/>
            <a:endParaRPr lang="es-EC" dirty="0" smtClean="0"/>
          </a:p>
          <a:p>
            <a:pPr marL="0" indent="0" algn="just">
              <a:buNone/>
            </a:pPr>
            <a:endParaRPr lang="es-EC" dirty="0" smtClean="0"/>
          </a:p>
        </p:txBody>
      </p:sp>
      <p:sp>
        <p:nvSpPr>
          <p:cNvPr id="5" name="4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75266301"/>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08912" cy="2736304"/>
          </a:xfrm>
        </p:spPr>
        <p:txBody>
          <a:bodyPr anchor="t" anchorCtr="0">
            <a:normAutofit/>
          </a:bodyPr>
          <a:lstStyle/>
          <a:p>
            <a:r>
              <a:rPr lang="es-EC" sz="5400" dirty="0" smtClean="0"/>
              <a:t>conclusiones y </a:t>
            </a:r>
            <a:r>
              <a:rPr lang="es-EC" sz="5400" dirty="0"/>
              <a:t>recomendaciones </a:t>
            </a:r>
          </a:p>
        </p:txBody>
      </p:sp>
      <p:sp>
        <p:nvSpPr>
          <p:cNvPr id="4" name="3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70457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Conclusiones</a:t>
            </a:r>
            <a:endParaRPr lang="es-EC" dirty="0"/>
          </a:p>
        </p:txBody>
      </p:sp>
      <p:sp>
        <p:nvSpPr>
          <p:cNvPr id="3" name="2 Marcador de contenido"/>
          <p:cNvSpPr>
            <a:spLocks noGrp="1"/>
          </p:cNvSpPr>
          <p:nvPr>
            <p:ph idx="1"/>
          </p:nvPr>
        </p:nvSpPr>
        <p:spPr>
          <a:xfrm>
            <a:off x="762000" y="1340769"/>
            <a:ext cx="8077200" cy="5112568"/>
          </a:xfrm>
        </p:spPr>
        <p:txBody>
          <a:bodyPr>
            <a:normAutofit fontScale="62500" lnSpcReduction="20000"/>
          </a:bodyPr>
          <a:lstStyle/>
          <a:p>
            <a:pPr algn="just">
              <a:lnSpc>
                <a:spcPct val="120000"/>
              </a:lnSpc>
              <a:spcBef>
                <a:spcPts val="0"/>
              </a:spcBef>
              <a:spcAft>
                <a:spcPts val="1200"/>
              </a:spcAft>
            </a:pPr>
            <a:r>
              <a:rPr lang="es-EC" dirty="0" smtClean="0"/>
              <a:t>La </a:t>
            </a:r>
            <a:r>
              <a:rPr lang="es-EC" dirty="0"/>
              <a:t>utilización de un sistema informático como ayuda en la gestión del mantenimiento es necesaria para la optimización de los recursos, ya sea de personal, de tiempo, de transporte, de costos, etc. y consecuentemente mejora el desempeño y fiabilidad de  los equipos al atender a tiempo los trabajos programados y/o correctivos</a:t>
            </a:r>
            <a:r>
              <a:rPr lang="es-EC" dirty="0" smtClean="0"/>
              <a:t>.</a:t>
            </a:r>
            <a:endParaRPr lang="es-EC" dirty="0"/>
          </a:p>
          <a:p>
            <a:pPr algn="just">
              <a:lnSpc>
                <a:spcPct val="120000"/>
              </a:lnSpc>
              <a:spcBef>
                <a:spcPts val="0"/>
              </a:spcBef>
              <a:spcAft>
                <a:spcPts val="1200"/>
              </a:spcAft>
            </a:pPr>
            <a:r>
              <a:rPr lang="es-EC" dirty="0" smtClean="0"/>
              <a:t>La </a:t>
            </a:r>
            <a:r>
              <a:rPr lang="es-EC" dirty="0"/>
              <a:t>propuesta tecnológica planteada en el presente proyecto se la utiliza como un sistema piloto por el personal que trabaja en el área de Planta Interna en la empresa CNT E.P. en la provincia de Cotopaxi, mediante una realimentación constante de los procesos es factible su mejoramiento continuo</a:t>
            </a:r>
            <a:r>
              <a:rPr lang="es-EC" dirty="0" smtClean="0"/>
              <a:t>.</a:t>
            </a:r>
          </a:p>
          <a:p>
            <a:pPr algn="just">
              <a:lnSpc>
                <a:spcPct val="120000"/>
              </a:lnSpc>
              <a:spcBef>
                <a:spcPts val="0"/>
              </a:spcBef>
              <a:spcAft>
                <a:spcPts val="1200"/>
              </a:spcAft>
            </a:pPr>
            <a:r>
              <a:rPr lang="es-EC" dirty="0"/>
              <a:t>El desarrollo del software,  se ha mantenido en un proceso de continuo cambio hasta su versión final con pruebas y datos reales por lo que se concluye que su funcionamiento es estable. </a:t>
            </a:r>
          </a:p>
          <a:p>
            <a:pPr algn="just"/>
            <a:endParaRPr lang="es-EC" dirty="0"/>
          </a:p>
          <a:p>
            <a:endParaRPr lang="es-EC" dirty="0"/>
          </a:p>
        </p:txBody>
      </p:sp>
      <p:sp>
        <p:nvSpPr>
          <p:cNvPr id="4" name="3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2492189"/>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Conclusiones</a:t>
            </a:r>
            <a:endParaRPr lang="es-EC" dirty="0"/>
          </a:p>
        </p:txBody>
      </p:sp>
      <p:sp>
        <p:nvSpPr>
          <p:cNvPr id="3" name="2 Marcador de contenido"/>
          <p:cNvSpPr>
            <a:spLocks noGrp="1"/>
          </p:cNvSpPr>
          <p:nvPr>
            <p:ph idx="1"/>
          </p:nvPr>
        </p:nvSpPr>
        <p:spPr>
          <a:xfrm>
            <a:off x="762000" y="1196752"/>
            <a:ext cx="8077200" cy="5472607"/>
          </a:xfrm>
        </p:spPr>
        <p:txBody>
          <a:bodyPr>
            <a:normAutofit fontScale="70000" lnSpcReduction="20000"/>
          </a:bodyPr>
          <a:lstStyle/>
          <a:p>
            <a:pPr algn="just">
              <a:lnSpc>
                <a:spcPct val="120000"/>
              </a:lnSpc>
              <a:spcBef>
                <a:spcPts val="0"/>
              </a:spcBef>
              <a:spcAft>
                <a:spcPts val="1200"/>
              </a:spcAft>
            </a:pPr>
            <a:r>
              <a:rPr lang="es-EC" dirty="0" smtClean="0"/>
              <a:t>Se </a:t>
            </a:r>
            <a:r>
              <a:rPr lang="es-EC" dirty="0"/>
              <a:t>concluye que el software desarrollado puede ser fácilmente escalable para su uso a nivel </a:t>
            </a:r>
            <a:r>
              <a:rPr lang="es-EC" dirty="0" smtClean="0"/>
              <a:t>nacional</a:t>
            </a:r>
          </a:p>
          <a:p>
            <a:pPr algn="just">
              <a:lnSpc>
                <a:spcPct val="120000"/>
              </a:lnSpc>
              <a:spcBef>
                <a:spcPts val="0"/>
              </a:spcBef>
              <a:spcAft>
                <a:spcPts val="1200"/>
              </a:spcAft>
            </a:pPr>
            <a:r>
              <a:rPr lang="es-EC" dirty="0" smtClean="0"/>
              <a:t>Al </a:t>
            </a:r>
            <a:r>
              <a:rPr lang="es-EC" dirty="0"/>
              <a:t>mantener un registro escrito de la operación y mantenimiento de los equipos mediante las órdenes de trabajo impresas, se puede realizar el control de las actividades desarrolladas por cada uno de los trabajadores, así como de la atención al cumplimiento de los cronogramas de mantenimiento preventivo</a:t>
            </a:r>
            <a:r>
              <a:rPr lang="es-EC" dirty="0" smtClean="0"/>
              <a:t>.</a:t>
            </a:r>
            <a:endParaRPr lang="es-EC" dirty="0"/>
          </a:p>
          <a:p>
            <a:pPr algn="just">
              <a:lnSpc>
                <a:spcPct val="120000"/>
              </a:lnSpc>
              <a:spcBef>
                <a:spcPts val="0"/>
              </a:spcBef>
              <a:spcAft>
                <a:spcPts val="1200"/>
              </a:spcAft>
            </a:pPr>
            <a:r>
              <a:rPr lang="es-EC" dirty="0" smtClean="0"/>
              <a:t>Los </a:t>
            </a:r>
            <a:r>
              <a:rPr lang="es-EC" dirty="0"/>
              <a:t>objetivos propuestos en el presente proyecto fueron alcanzados en su totalidad. El uso del software desarrollado “</a:t>
            </a:r>
            <a:r>
              <a:rPr lang="es-EC" b="1" dirty="0"/>
              <a:t>IMPLEMENTACIÓN DE UN SISTEMA PILOTO PARA GERENCIA, OPERACIÓN Y MANTENIMIENTO DE LA RED DE TELECOMUNICACIONES DEL ÁREA PLANTA INTERNA DE LA EMPRESA CNT EN LA PROVINCIA DE COTOPAXI”, </a:t>
            </a:r>
            <a:r>
              <a:rPr lang="es-EC" dirty="0"/>
              <a:t>recae sobre el personal técnico por lo que está en sus manos el utilizarlo y dar el seguimiento correspondiente para cumplir con objetivos futuros</a:t>
            </a:r>
            <a:r>
              <a:rPr lang="es-EC" dirty="0" smtClean="0"/>
              <a:t>.</a:t>
            </a:r>
            <a:endParaRPr lang="es-EC" dirty="0"/>
          </a:p>
        </p:txBody>
      </p:sp>
      <p:sp>
        <p:nvSpPr>
          <p:cNvPr id="4" name="3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77720528"/>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Recomendaciones</a:t>
            </a:r>
            <a:endParaRPr lang="es-EC" dirty="0"/>
          </a:p>
        </p:txBody>
      </p:sp>
      <p:sp>
        <p:nvSpPr>
          <p:cNvPr id="3" name="2 Marcador de contenido"/>
          <p:cNvSpPr>
            <a:spLocks noGrp="1"/>
          </p:cNvSpPr>
          <p:nvPr>
            <p:ph idx="1"/>
          </p:nvPr>
        </p:nvSpPr>
        <p:spPr>
          <a:xfrm>
            <a:off x="762000" y="1412776"/>
            <a:ext cx="8077200" cy="4680520"/>
          </a:xfrm>
        </p:spPr>
        <p:txBody>
          <a:bodyPr>
            <a:normAutofit fontScale="77500" lnSpcReduction="20000"/>
          </a:bodyPr>
          <a:lstStyle/>
          <a:p>
            <a:pPr algn="just"/>
            <a:r>
              <a:rPr lang="es-EC" dirty="0" smtClean="0"/>
              <a:t>No </a:t>
            </a:r>
            <a:r>
              <a:rPr lang="es-EC" dirty="0"/>
              <a:t>se debe subestimar los conocimientos de las personas que operan los equipos ya que están mejor familiarizadas con los trabajos en campo y pueden identificar de mejor manera los procesos para su mejoramiento</a:t>
            </a:r>
            <a:r>
              <a:rPr lang="es-EC" dirty="0" smtClean="0"/>
              <a:t>.</a:t>
            </a:r>
            <a:endParaRPr lang="es-EC" dirty="0"/>
          </a:p>
          <a:p>
            <a:pPr algn="just"/>
            <a:r>
              <a:rPr lang="es-EC" dirty="0"/>
              <a:t>La frecuencia de atención de los trabajos de mantenimiento debe ser cuidadosamente estudiada en base a las recomendaciones de los fabricantes y pruebas de campo, tomando en cuenta como prioridad los equipos de los cuales dependan otros para su funcionamiento</a:t>
            </a:r>
            <a:r>
              <a:rPr lang="es-EC" dirty="0" smtClean="0"/>
              <a:t>.</a:t>
            </a:r>
          </a:p>
          <a:p>
            <a:pPr algn="just"/>
            <a:r>
              <a:rPr lang="es-EC" dirty="0"/>
              <a:t>Se recomienda la utilización de la herramienta informática desarrollada, para lo cual se debe realizar capacitaciones constantes al personal respecto a su uso y sus bondades.</a:t>
            </a:r>
          </a:p>
          <a:p>
            <a:pPr algn="just"/>
            <a:endParaRPr lang="es-EC" dirty="0"/>
          </a:p>
        </p:txBody>
      </p:sp>
    </p:spTree>
    <p:extLst>
      <p:ext uri="{BB962C8B-B14F-4D97-AF65-F5344CB8AC3E}">
        <p14:creationId xmlns:p14="http://schemas.microsoft.com/office/powerpoint/2010/main" val="3180769822"/>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Recomendaciones</a:t>
            </a:r>
            <a:endParaRPr lang="es-EC" dirty="0"/>
          </a:p>
        </p:txBody>
      </p:sp>
      <p:sp>
        <p:nvSpPr>
          <p:cNvPr id="3" name="2 Marcador de contenido"/>
          <p:cNvSpPr>
            <a:spLocks noGrp="1"/>
          </p:cNvSpPr>
          <p:nvPr>
            <p:ph idx="1"/>
          </p:nvPr>
        </p:nvSpPr>
        <p:spPr>
          <a:xfrm>
            <a:off x="762000" y="1196752"/>
            <a:ext cx="8077200" cy="5472607"/>
          </a:xfrm>
        </p:spPr>
        <p:txBody>
          <a:bodyPr>
            <a:normAutofit fontScale="70000" lnSpcReduction="20000"/>
          </a:bodyPr>
          <a:lstStyle/>
          <a:p>
            <a:pPr algn="just">
              <a:lnSpc>
                <a:spcPct val="120000"/>
              </a:lnSpc>
              <a:spcBef>
                <a:spcPts val="0"/>
              </a:spcBef>
              <a:spcAft>
                <a:spcPts val="600"/>
              </a:spcAft>
            </a:pPr>
            <a:r>
              <a:rPr lang="es-EC" dirty="0"/>
              <a:t>Se recomienda mantener reuniones periódicas con los responsables de la ejecución de los trabajos para el cumplimiento de los planes de mantenimiento con el fin de evaluar los avances y tomar acciones correctivas de ser el caso.</a:t>
            </a:r>
          </a:p>
          <a:p>
            <a:pPr algn="just">
              <a:lnSpc>
                <a:spcPct val="120000"/>
              </a:lnSpc>
              <a:spcBef>
                <a:spcPts val="0"/>
              </a:spcBef>
              <a:spcAft>
                <a:spcPts val="600"/>
              </a:spcAft>
            </a:pPr>
            <a:r>
              <a:rPr lang="es-EC" dirty="0" smtClean="0"/>
              <a:t>Se </a:t>
            </a:r>
            <a:r>
              <a:rPr lang="es-EC" dirty="0"/>
              <a:t>recomienda se considere la elaboración de nuevos módulos por ejemplo: el control de combustible, control de sitios visitados por mes, </a:t>
            </a:r>
            <a:r>
              <a:rPr lang="es-EC" dirty="0" smtClean="0"/>
              <a:t>etc., </a:t>
            </a:r>
            <a:r>
              <a:rPr lang="es-EC" dirty="0"/>
              <a:t>de acuerdo a las necesidades del área.</a:t>
            </a:r>
          </a:p>
          <a:p>
            <a:pPr algn="just">
              <a:lnSpc>
                <a:spcPct val="120000"/>
              </a:lnSpc>
              <a:spcBef>
                <a:spcPts val="0"/>
              </a:spcBef>
              <a:spcAft>
                <a:spcPts val="600"/>
              </a:spcAft>
            </a:pPr>
            <a:r>
              <a:rPr lang="es-EC" dirty="0"/>
              <a:t>Se recomienda el uso del software desarrollado “</a:t>
            </a:r>
            <a:r>
              <a:rPr lang="es-EC" b="1" dirty="0"/>
              <a:t>IMPLEMENTACIÓN DE UN SISTEMA PILOTO PARA GERENCIA, OPERACIÓN Y MANTENIMIENTO DE LA RED DE TELECOMUNICACIONES DEL ÁREA PLANTA INTERNA DE LA EMPRESA CNT EN LA PROVINCIA DE COTOPAXI”, </a:t>
            </a:r>
            <a:r>
              <a:rPr lang="es-EC" dirty="0"/>
              <a:t>que beneficiará en gran medida la administración del equipamiento.</a:t>
            </a:r>
          </a:p>
        </p:txBody>
      </p:sp>
    </p:spTree>
    <p:extLst>
      <p:ext uri="{BB962C8B-B14F-4D97-AF65-F5344CB8AC3E}">
        <p14:creationId xmlns:p14="http://schemas.microsoft.com/office/powerpoint/2010/main" val="1631224733"/>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s-ES" dirty="0"/>
              <a:t>Objetivo</a:t>
            </a:r>
            <a:r>
              <a:rPr lang="es-ES" b="1" dirty="0"/>
              <a:t> </a:t>
            </a:r>
            <a:r>
              <a:rPr lang="es-ES" dirty="0"/>
              <a:t>General</a:t>
            </a:r>
          </a:p>
        </p:txBody>
      </p:sp>
      <p:sp>
        <p:nvSpPr>
          <p:cNvPr id="5" name="Content Placeholder 4"/>
          <p:cNvSpPr>
            <a:spLocks noGrp="1"/>
          </p:cNvSpPr>
          <p:nvPr>
            <p:ph idx="1"/>
            <p:custDataLst>
              <p:tags r:id="rId3"/>
            </p:custDataLst>
          </p:nvPr>
        </p:nvSpPr>
        <p:spPr>
          <a:xfrm>
            <a:off x="827584" y="1268760"/>
            <a:ext cx="5544616" cy="5311608"/>
          </a:xfrm>
        </p:spPr>
        <p:txBody>
          <a:bodyPr>
            <a:normAutofit/>
          </a:bodyPr>
          <a:lstStyle/>
          <a:p>
            <a:pPr marL="0" indent="0" algn="just">
              <a:spcBef>
                <a:spcPts val="0"/>
              </a:spcBef>
              <a:spcAft>
                <a:spcPts val="1800"/>
              </a:spcAft>
              <a:buNone/>
            </a:pPr>
            <a:r>
              <a:rPr lang="es-EC" sz="2800" dirty="0"/>
              <a:t>Implementar un </a:t>
            </a:r>
            <a:r>
              <a:rPr lang="es-EC" sz="2800" i="1" dirty="0">
                <a:solidFill>
                  <a:schemeClr val="accent1"/>
                </a:solidFill>
              </a:rPr>
              <a:t>sistema piloto </a:t>
            </a:r>
            <a:r>
              <a:rPr lang="es-EC" sz="2800" dirty="0"/>
              <a:t>para la Gerencia, Operación y Mantenimiento de la red de Telecomunicaciones del área Planta Interna de la Empresa CNT en la provincia de Cotopaxi, </a:t>
            </a:r>
            <a:r>
              <a:rPr lang="es-EC" sz="2800" i="1" dirty="0" smtClean="0">
                <a:solidFill>
                  <a:schemeClr val="accent1"/>
                </a:solidFill>
              </a:rPr>
              <a:t>diseñar </a:t>
            </a:r>
            <a:r>
              <a:rPr lang="es-EC" sz="2800" i="1" dirty="0">
                <a:solidFill>
                  <a:schemeClr val="accent1"/>
                </a:solidFill>
              </a:rPr>
              <a:t>y elaborar un software </a:t>
            </a:r>
            <a:r>
              <a:rPr lang="es-EC" sz="2800" dirty="0"/>
              <a:t>que administre los trabajos de mantenimiento </a:t>
            </a:r>
            <a:r>
              <a:rPr lang="es-EC" sz="2800" dirty="0" smtClean="0"/>
              <a:t>preventivo.</a:t>
            </a:r>
            <a:endParaRPr lang="es-EC" sz="2800"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0"/>
            <a:ext cx="24117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ALEX\Dropbox\Alex\MaP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5301208"/>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PRESENTACIÓN TESIS\Resources\hecho en ecuado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516" y="508401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ustDataLst>
      <p:tags r:id="rId1"/>
    </p:custDataLst>
    <p:extLst>
      <p:ext uri="{BB962C8B-B14F-4D97-AF65-F5344CB8AC3E}">
        <p14:creationId xmlns:p14="http://schemas.microsoft.com/office/powerpoint/2010/main" val="17524488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anim calcmode="lin" valueType="num">
                                      <p:cBhvr>
                                        <p:cTn id="8" dur="2000" fill="hold"/>
                                        <p:tgtEl>
                                          <p:spTgt spid="2053"/>
                                        </p:tgtEl>
                                        <p:attrNameLst>
                                          <p:attrName>ppt_w</p:attrName>
                                        </p:attrNameLst>
                                      </p:cBhvr>
                                      <p:tavLst>
                                        <p:tav tm="0" fmla="#ppt_w*sin(2.5*pi*$)">
                                          <p:val>
                                            <p:fltVal val="0"/>
                                          </p:val>
                                        </p:tav>
                                        <p:tav tm="100000">
                                          <p:val>
                                            <p:fltVal val="1"/>
                                          </p:val>
                                        </p:tav>
                                      </p:tavLst>
                                    </p:anim>
                                    <p:anim calcmode="lin" valueType="num">
                                      <p:cBhvr>
                                        <p:cTn id="9" dur="2000" fill="hold"/>
                                        <p:tgtEl>
                                          <p:spTgt spid="2053"/>
                                        </p:tgtEl>
                                        <p:attrNameLst>
                                          <p:attrName>ppt_h</p:attrName>
                                        </p:attrNameLst>
                                      </p:cBhvr>
                                      <p:tavLst>
                                        <p:tav tm="0">
                                          <p:val>
                                            <p:strVal val="#ppt_h"/>
                                          </p:val>
                                        </p:tav>
                                        <p:tav tm="100000">
                                          <p:val>
                                            <p:strVal val="#ppt_h"/>
                                          </p:val>
                                        </p:tav>
                                      </p:tavLst>
                                    </p:anim>
                                  </p:childTnLst>
                                </p:cTn>
                              </p:par>
                              <p:par>
                                <p:cTn id="10" presetID="26" presetClass="entr" presetSubtype="0" fill="hold" nodeType="with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wipe(down)">
                                      <p:cBhvr>
                                        <p:cTn id="12" dur="580">
                                          <p:stCondLst>
                                            <p:cond delay="0"/>
                                          </p:stCondLst>
                                        </p:cTn>
                                        <p:tgtEl>
                                          <p:spTgt spid="2056"/>
                                        </p:tgtEl>
                                      </p:cBhvr>
                                    </p:animEffect>
                                    <p:anim calcmode="lin" valueType="num">
                                      <p:cBhvr>
                                        <p:cTn id="13"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6"/>
                                        </p:tgtEl>
                                      </p:cBhvr>
                                      <p:to x="100000" y="60000"/>
                                    </p:animScale>
                                    <p:animScale>
                                      <p:cBhvr>
                                        <p:cTn id="19" dur="166" decel="50000">
                                          <p:stCondLst>
                                            <p:cond delay="676"/>
                                          </p:stCondLst>
                                        </p:cTn>
                                        <p:tgtEl>
                                          <p:spTgt spid="2056"/>
                                        </p:tgtEl>
                                      </p:cBhvr>
                                      <p:to x="100000" y="100000"/>
                                    </p:animScale>
                                    <p:animScale>
                                      <p:cBhvr>
                                        <p:cTn id="20" dur="26">
                                          <p:stCondLst>
                                            <p:cond delay="1312"/>
                                          </p:stCondLst>
                                        </p:cTn>
                                        <p:tgtEl>
                                          <p:spTgt spid="2056"/>
                                        </p:tgtEl>
                                      </p:cBhvr>
                                      <p:to x="100000" y="80000"/>
                                    </p:animScale>
                                    <p:animScale>
                                      <p:cBhvr>
                                        <p:cTn id="21" dur="166" decel="50000">
                                          <p:stCondLst>
                                            <p:cond delay="1338"/>
                                          </p:stCondLst>
                                        </p:cTn>
                                        <p:tgtEl>
                                          <p:spTgt spid="2056"/>
                                        </p:tgtEl>
                                      </p:cBhvr>
                                      <p:to x="100000" y="100000"/>
                                    </p:animScale>
                                    <p:animScale>
                                      <p:cBhvr>
                                        <p:cTn id="22" dur="26">
                                          <p:stCondLst>
                                            <p:cond delay="1642"/>
                                          </p:stCondLst>
                                        </p:cTn>
                                        <p:tgtEl>
                                          <p:spTgt spid="2056"/>
                                        </p:tgtEl>
                                      </p:cBhvr>
                                      <p:to x="100000" y="90000"/>
                                    </p:animScale>
                                    <p:animScale>
                                      <p:cBhvr>
                                        <p:cTn id="23" dur="166" decel="50000">
                                          <p:stCondLst>
                                            <p:cond delay="1668"/>
                                          </p:stCondLst>
                                        </p:cTn>
                                        <p:tgtEl>
                                          <p:spTgt spid="2056"/>
                                        </p:tgtEl>
                                      </p:cBhvr>
                                      <p:to x="100000" y="100000"/>
                                    </p:animScale>
                                    <p:animScale>
                                      <p:cBhvr>
                                        <p:cTn id="24" dur="26">
                                          <p:stCondLst>
                                            <p:cond delay="1808"/>
                                          </p:stCondLst>
                                        </p:cTn>
                                        <p:tgtEl>
                                          <p:spTgt spid="2056"/>
                                        </p:tgtEl>
                                      </p:cBhvr>
                                      <p:to x="100000" y="95000"/>
                                    </p:animScale>
                                    <p:animScale>
                                      <p:cBhvr>
                                        <p:cTn id="25" dur="166" decel="50000">
                                          <p:stCondLst>
                                            <p:cond delay="1834"/>
                                          </p:stCondLst>
                                        </p:cTn>
                                        <p:tgtEl>
                                          <p:spTgt spid="20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1052736"/>
            <a:ext cx="4215680" cy="936104"/>
          </a:xfrm>
        </p:spPr>
        <p:txBody>
          <a:bodyPr anchor="t" anchorCtr="0">
            <a:normAutofit fontScale="90000"/>
          </a:bodyPr>
          <a:lstStyle/>
          <a:p>
            <a:r>
              <a:rPr lang="es-EC" sz="4800" dirty="0"/>
              <a:t>MaPI4.0 permite</a:t>
            </a:r>
            <a:r>
              <a:rPr lang="es-EC" sz="5400" dirty="0" smtClean="0"/>
              <a:t/>
            </a:r>
            <a:br>
              <a:rPr lang="es-EC" sz="5400" dirty="0" smtClean="0"/>
            </a:br>
            <a:r>
              <a:rPr lang="es-EC" sz="5400" dirty="0"/>
              <a:t/>
            </a:r>
            <a:br>
              <a:rPr lang="es-EC" sz="5400" dirty="0"/>
            </a:br>
            <a:endParaRPr lang="es-EC" sz="5400" dirty="0"/>
          </a:p>
        </p:txBody>
      </p:sp>
      <p:sp>
        <p:nvSpPr>
          <p:cNvPr id="3" name="2 Marcador de contenido"/>
          <p:cNvSpPr txBox="1">
            <a:spLocks/>
          </p:cNvSpPr>
          <p:nvPr/>
        </p:nvSpPr>
        <p:spPr>
          <a:xfrm>
            <a:off x="762000" y="1988840"/>
            <a:ext cx="7986464" cy="475252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r">
              <a:buFont typeface="Arial" pitchFamily="34" charset="0"/>
              <a:buNone/>
            </a:pPr>
            <a:endParaRPr lang="es-EC" dirty="0" smtClean="0"/>
          </a:p>
          <a:p>
            <a:pPr algn="just"/>
            <a:r>
              <a:rPr lang="es-EC" dirty="0" smtClean="0"/>
              <a:t>Ingresar datos de Ubicaciones, Personal y Equipos. </a:t>
            </a:r>
          </a:p>
          <a:p>
            <a:pPr algn="just"/>
            <a:r>
              <a:rPr lang="es-EC" dirty="0" smtClean="0"/>
              <a:t>Sectorizar las Ubicaciones según su situación geográfica. </a:t>
            </a:r>
          </a:p>
          <a:p>
            <a:pPr algn="just"/>
            <a:r>
              <a:rPr lang="es-EC" dirty="0" smtClean="0"/>
              <a:t>Generar Rutinas de mantenimiento especificando el intervalo de tiempo de repetición. </a:t>
            </a:r>
          </a:p>
          <a:p>
            <a:pPr algn="just"/>
            <a:r>
              <a:rPr lang="es-EC" dirty="0" smtClean="0"/>
              <a:t>Enlazar Rutinas a Equipos según un cronograma de mantenimiento preestablecido por el usuario dependiendo de la provincia en la que se aplique el sistema. </a:t>
            </a:r>
          </a:p>
          <a:p>
            <a:pPr algn="just"/>
            <a:r>
              <a:rPr lang="es-EC" dirty="0" smtClean="0"/>
              <a:t>Administrar Rutinas-Equipos para generar órdenes de trabajo. </a:t>
            </a:r>
          </a:p>
          <a:p>
            <a:pPr algn="just"/>
            <a:r>
              <a:rPr lang="es-EC" dirty="0" smtClean="0"/>
              <a:t>Administrar órdenes de trabajo programadas o directas. </a:t>
            </a:r>
          </a:p>
          <a:p>
            <a:pPr algn="just"/>
            <a:r>
              <a:rPr lang="es-EC" dirty="0" smtClean="0"/>
              <a:t>Monitorear mediante semáforos los tiempos de ejecución de los eventos Rutinas-Equipos y órdenes de trabajo para indicar en forma visual al usuario de los retrasos y trabajos pendientes de la semana. </a:t>
            </a:r>
          </a:p>
          <a:p>
            <a:pPr algn="just"/>
            <a:r>
              <a:rPr lang="es-EC" dirty="0" smtClean="0"/>
              <a:t>Imprimir órdenes de trabajo para ejecutar actividades de mantenimiento preventivo o de trabajos diarios. </a:t>
            </a:r>
          </a:p>
          <a:p>
            <a:pPr algn="just"/>
            <a:r>
              <a:rPr lang="es-EC" dirty="0" smtClean="0"/>
              <a:t>Administrar de manera eficiente los recursos para la Operación y Mantenimiento de la red de Telecomunicaciones de la Empresa CNT E.P. </a:t>
            </a:r>
          </a:p>
          <a:p>
            <a:pPr marL="0" indent="0" algn="just">
              <a:buFont typeface="Arial" pitchFamily="34" charset="0"/>
              <a:buNone/>
            </a:pPr>
            <a:endParaRPr lang="es-EC" dirty="0" smtClean="0"/>
          </a:p>
        </p:txBody>
      </p:sp>
    </p:spTree>
    <p:extLst>
      <p:ext uri="{BB962C8B-B14F-4D97-AF65-F5344CB8AC3E}">
        <p14:creationId xmlns:p14="http://schemas.microsoft.com/office/powerpoint/2010/main" val="3395629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3131840" y="620688"/>
            <a:ext cx="4343400" cy="720080"/>
          </a:xfrm>
        </p:spPr>
        <p:txBody>
          <a:bodyPr anchor="t" anchorCtr="0">
            <a:normAutofit/>
          </a:bodyPr>
          <a:lstStyle/>
          <a:p>
            <a:pPr algn="r">
              <a:defRPr lang="es-ES"/>
            </a:pPr>
            <a:r>
              <a:rPr lang="es-ES" dirty="0" smtClean="0"/>
              <a:t>¿Preguntas?</a:t>
            </a:r>
            <a:endParaRPr lang="es-ES" dirty="0"/>
          </a:p>
        </p:txBody>
      </p:sp>
      <p:pic>
        <p:nvPicPr>
          <p:cNvPr id="1027" name="Picture 3" descr="C:\CNT\PRESENTACIÓN TESIS\Resources\pregun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381850"/>
            <a:ext cx="6768752" cy="52155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27"/>
                                        </p:tgtEl>
                                        <p:attrNameLst>
                                          <p:attrName>r</p:attrName>
                                        </p:attrNameLst>
                                      </p:cBhvr>
                                    </p:animRot>
                                    <p:animRot by="-240000">
                                      <p:cBhvr>
                                        <p:cTn id="7" dur="200" fill="hold">
                                          <p:stCondLst>
                                            <p:cond delay="200"/>
                                          </p:stCondLst>
                                        </p:cTn>
                                        <p:tgtEl>
                                          <p:spTgt spid="1027"/>
                                        </p:tgtEl>
                                        <p:attrNameLst>
                                          <p:attrName>r</p:attrName>
                                        </p:attrNameLst>
                                      </p:cBhvr>
                                    </p:animRot>
                                    <p:animRot by="240000">
                                      <p:cBhvr>
                                        <p:cTn id="8" dur="200" fill="hold">
                                          <p:stCondLst>
                                            <p:cond delay="400"/>
                                          </p:stCondLst>
                                        </p:cTn>
                                        <p:tgtEl>
                                          <p:spTgt spid="1027"/>
                                        </p:tgtEl>
                                        <p:attrNameLst>
                                          <p:attrName>r</p:attrName>
                                        </p:attrNameLst>
                                      </p:cBhvr>
                                    </p:animRot>
                                    <p:animRot by="-240000">
                                      <p:cBhvr>
                                        <p:cTn id="9" dur="200" fill="hold">
                                          <p:stCondLst>
                                            <p:cond delay="600"/>
                                          </p:stCondLst>
                                        </p:cTn>
                                        <p:tgtEl>
                                          <p:spTgt spid="1027"/>
                                        </p:tgtEl>
                                        <p:attrNameLst>
                                          <p:attrName>r</p:attrName>
                                        </p:attrNameLst>
                                      </p:cBhvr>
                                    </p:animRot>
                                    <p:animRot by="120000">
                                      <p:cBhvr>
                                        <p:cTn id="10" dur="200" fill="hold">
                                          <p:stCondLst>
                                            <p:cond delay="800"/>
                                          </p:stCondLst>
                                        </p:cTn>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4211960" y="1268760"/>
            <a:ext cx="4343400" cy="1362075"/>
          </a:xfrm>
        </p:spPr>
        <p:txBody>
          <a:bodyPr>
            <a:normAutofit/>
          </a:bodyPr>
          <a:lstStyle/>
          <a:p>
            <a:pPr>
              <a:defRPr lang="es-ES"/>
            </a:pPr>
            <a:r>
              <a:rPr lang="es-ES" dirty="0" smtClean="0"/>
              <a:t>AGRADECIMIENTO</a:t>
            </a:r>
            <a:endParaRPr lang="es-ES" dirty="0"/>
          </a:p>
        </p:txBody>
      </p:sp>
      <p:sp>
        <p:nvSpPr>
          <p:cNvPr id="3" name="2 Marcador de contenido"/>
          <p:cNvSpPr txBox="1">
            <a:spLocks/>
          </p:cNvSpPr>
          <p:nvPr/>
        </p:nvSpPr>
        <p:spPr>
          <a:xfrm>
            <a:off x="762000" y="2852936"/>
            <a:ext cx="8077200" cy="388843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r>
              <a:rPr lang="es-EC" dirty="0"/>
              <a:t>A Dios creador de la vida por permitirnos estar con nuestros seres queridos y avanzar siempre adelante, hacia nuevos rumbos</a:t>
            </a:r>
            <a:r>
              <a:rPr lang="es-EC" dirty="0" smtClean="0"/>
              <a:t>.</a:t>
            </a:r>
          </a:p>
          <a:p>
            <a:pPr marL="0" indent="0" algn="just">
              <a:buNone/>
            </a:pPr>
            <a:endParaRPr lang="es-EC" dirty="0" smtClean="0"/>
          </a:p>
          <a:p>
            <a:pPr marL="0" indent="0" algn="just">
              <a:buNone/>
            </a:pPr>
            <a:r>
              <a:rPr lang="es-EC" dirty="0" smtClean="0"/>
              <a:t>A </a:t>
            </a:r>
            <a:r>
              <a:rPr lang="es-EC" dirty="0"/>
              <a:t>los Señores Ing. Eddie Galarza y Coronel Edwin Chávez por su valiosa colaboración durante la ejecución del trabajo realizado</a:t>
            </a:r>
            <a:r>
              <a:rPr lang="es-EC" dirty="0" smtClean="0"/>
              <a:t>.</a:t>
            </a:r>
          </a:p>
          <a:p>
            <a:pPr marL="0" indent="0" algn="just">
              <a:buNone/>
            </a:pPr>
            <a:endParaRPr lang="es-EC" dirty="0" smtClean="0"/>
          </a:p>
          <a:p>
            <a:pPr marL="0" indent="0" algn="r">
              <a:buNone/>
            </a:pPr>
            <a:r>
              <a:rPr lang="es-EC" dirty="0"/>
              <a:t>Alex Guillermo Aldana Mantilla</a:t>
            </a:r>
          </a:p>
          <a:p>
            <a:pPr marL="0" indent="0" algn="r">
              <a:buNone/>
            </a:pPr>
            <a:r>
              <a:rPr lang="es-EC" dirty="0"/>
              <a:t>Sandra Miguelina Cortez Caisachana</a:t>
            </a:r>
          </a:p>
          <a:p>
            <a:pPr marL="0" indent="0" algn="just">
              <a:buNone/>
            </a:pPr>
            <a:endParaRPr lang="es-EC" dirty="0"/>
          </a:p>
          <a:p>
            <a:endParaRPr lang="es-EC" dirty="0"/>
          </a:p>
        </p:txBody>
      </p:sp>
    </p:spTree>
    <p:custDataLst>
      <p:tags r:id="rId1"/>
    </p:custDataLst>
    <p:extLst>
      <p:ext uri="{BB962C8B-B14F-4D97-AF65-F5344CB8AC3E}">
        <p14:creationId xmlns:p14="http://schemas.microsoft.com/office/powerpoint/2010/main" val="1964073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5220072" y="1268760"/>
            <a:ext cx="2421348" cy="930027"/>
          </a:xfrm>
        </p:spPr>
        <p:txBody>
          <a:bodyPr/>
          <a:lstStyle/>
          <a:p>
            <a:pPr>
              <a:defRPr lang="es-ES"/>
            </a:pPr>
            <a:r>
              <a:rPr lang="es-ES" dirty="0"/>
              <a:t>Apéndice</a:t>
            </a:r>
          </a:p>
        </p:txBody>
      </p:sp>
      <p:sp>
        <p:nvSpPr>
          <p:cNvPr id="6" name="2 Marcador de contenido"/>
          <p:cNvSpPr txBox="1">
            <a:spLocks/>
          </p:cNvSpPr>
          <p:nvPr/>
        </p:nvSpPr>
        <p:spPr>
          <a:xfrm>
            <a:off x="2051720" y="2492896"/>
            <a:ext cx="6624736" cy="1296144"/>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r>
              <a:rPr lang="es-EC" b="1" dirty="0"/>
              <a:t>Cortez Sandra. </a:t>
            </a:r>
            <a:r>
              <a:rPr lang="es-EC" dirty="0"/>
              <a:t>Nació en Salcedo provincia de Cotopaxi en Ecuador. Es graduado de la Escuela Politécnica del Ejército, Latacunga – Ecuador  Tecnóloga en Control Automático en el año 1992,  Ingeniera de Ejecución en  Electrónica en Instrumentación en el año 2000, egresada de la Universidad Técnica de Cotopaxi en Ingeniería Sistemas Computacionales en el año 2007,  egresada del masterado en Gerencia de Redes y Telecomunicaciones de la Escuela Politécnica del Ejército, Sangolquí en el año 2010.</a:t>
            </a:r>
          </a:p>
          <a:p>
            <a:pPr marL="0" indent="0" algn="just">
              <a:buNone/>
            </a:pPr>
            <a:r>
              <a:rPr lang="es-EC" dirty="0" smtClean="0"/>
              <a:t>Actualmente </a:t>
            </a:r>
            <a:r>
              <a:rPr lang="es-EC" dirty="0"/>
              <a:t>trabaja en la Corporación Nacional de Telecomunicaciones CNT E.P. en la ciudad de Latacunga Ecuador, donde se desempeña como Analista de Operaciones área </a:t>
            </a:r>
            <a:r>
              <a:rPr lang="es-EC" dirty="0" smtClean="0"/>
              <a:t>Core &amp; Plataformas</a:t>
            </a:r>
            <a:r>
              <a:rPr lang="es-EC" dirty="0"/>
              <a:t>.</a:t>
            </a:r>
          </a:p>
          <a:p>
            <a:pPr marL="0" indent="0" algn="just">
              <a:buNone/>
            </a:pPr>
            <a:r>
              <a:rPr lang="en-US" dirty="0"/>
              <a:t>Email:</a:t>
            </a:r>
            <a:r>
              <a:rPr lang="en-US" u="sng" dirty="0"/>
              <a:t> </a:t>
            </a:r>
            <a:r>
              <a:rPr lang="en-US" u="sng" dirty="0">
                <a:hlinkClick r:id="rId5"/>
              </a:rPr>
              <a:t>sandra.cortez@cnt.gob.ec</a:t>
            </a:r>
            <a:r>
              <a:rPr lang="en-US" u="sng" dirty="0"/>
              <a:t>.</a:t>
            </a:r>
            <a:endParaRPr lang="es-EC" dirty="0"/>
          </a:p>
        </p:txBody>
      </p:sp>
      <p:pic>
        <p:nvPicPr>
          <p:cNvPr id="28677" name="Picture 5" descr="C:\PRESENTACIÓN TESIS\Resources\Foto Sandra.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83568" y="2492896"/>
            <a:ext cx="866847" cy="1152129"/>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Alex foto actual"/>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3568" y="4005063"/>
            <a:ext cx="887153" cy="115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 Marcador de contenido"/>
          <p:cNvSpPr txBox="1">
            <a:spLocks/>
          </p:cNvSpPr>
          <p:nvPr/>
        </p:nvSpPr>
        <p:spPr>
          <a:xfrm>
            <a:off x="2051720" y="5301208"/>
            <a:ext cx="6624736" cy="1296144"/>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r>
              <a:rPr lang="es-EC" b="1" dirty="0"/>
              <a:t>Galarza Eddie. </a:t>
            </a:r>
            <a:r>
              <a:rPr lang="es-EC" dirty="0"/>
              <a:t>Nació en Portoviejo provincia de Manabí en Ecuador. Es graduado de la Escuela Politécnica Nacional, Quito – Ecuador en Electrónica y Control en el año 1989 y cuenta con un masterado en Ciencias de la Ingeniería Electrónica de la Escuela Politécnica del Ejército de Quito Ecuador y </a:t>
            </a:r>
            <a:r>
              <a:rPr lang="es-EC" dirty="0" smtClean="0"/>
              <a:t>se </a:t>
            </a:r>
            <a:r>
              <a:rPr lang="es-EC" dirty="0"/>
              <a:t>encuentra finalizando sus estudios de doctorado en Mecatrónica en la Universidad de Málaga España.</a:t>
            </a:r>
          </a:p>
          <a:p>
            <a:pPr marL="0" indent="0" algn="just">
              <a:buNone/>
            </a:pPr>
            <a:r>
              <a:rPr lang="es-EC" dirty="0" smtClean="0"/>
              <a:t>Actualmente trabaja en el </a:t>
            </a:r>
            <a:r>
              <a:rPr lang="es-EC" dirty="0"/>
              <a:t>Departamento de Eléctrica y Electrónica de la Escuela Politécnica del Ejército en la ciudad de Latacunga Ecuador, donde se desempeña como docente. </a:t>
            </a:r>
            <a:r>
              <a:rPr lang="es-EC" dirty="0" smtClean="0"/>
              <a:t>Labora </a:t>
            </a:r>
            <a:r>
              <a:rPr lang="es-EC" dirty="0"/>
              <a:t>en el área de procesamiento de señales digitales específicamente en el campo de imágenes fijas y en movimiento. Eddie Galarza es miembro de la IEEE. Email: </a:t>
            </a:r>
            <a:r>
              <a:rPr lang="es-EC" u="sng" dirty="0">
                <a:hlinkClick r:id="rId8"/>
              </a:rPr>
              <a:t>eegalarza@espe.edu.ec</a:t>
            </a:r>
            <a:r>
              <a:rPr lang="es-EC" dirty="0"/>
              <a:t>.</a:t>
            </a:r>
          </a:p>
        </p:txBody>
      </p:sp>
      <p:sp>
        <p:nvSpPr>
          <p:cNvPr id="11" name="2 Marcador de contenido"/>
          <p:cNvSpPr txBox="1">
            <a:spLocks/>
          </p:cNvSpPr>
          <p:nvPr/>
        </p:nvSpPr>
        <p:spPr>
          <a:xfrm>
            <a:off x="2059108" y="3933056"/>
            <a:ext cx="6624736" cy="1296144"/>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r>
              <a:rPr lang="es-EC" b="1" dirty="0"/>
              <a:t>Aldana Alex. </a:t>
            </a:r>
            <a:r>
              <a:rPr lang="es-EC" dirty="0"/>
              <a:t>Nació en Latacunga provincia de Cotopaxi en Ecuador. Es graduado de la Escuela Politécnica del Ejército, Latacunga – Ecuador Tecnólogo en Telecomunicaciones en el año 1993, Universidad Politécnica Javeriana en Ingeniería en Electrónica y Sistemas Computacionales en el año 2001, egresado del masterado en Gerencia de Redes y Telecomunicaciones de la Escuela Politécnica del Ejército, Sangolquí en el año 2010.</a:t>
            </a:r>
          </a:p>
          <a:p>
            <a:pPr marL="0" indent="0" algn="just">
              <a:buNone/>
            </a:pPr>
            <a:r>
              <a:rPr lang="es-EC" dirty="0"/>
              <a:t>Actualmente trabaja en la Corporación Nacional de Telecomunicaciones CNT E.P. en la ciudad de Latacunga Ecuador, donde se desempeña como Analista de Operaciones área Transmisiones</a:t>
            </a:r>
          </a:p>
          <a:p>
            <a:pPr marL="0" indent="0" algn="just">
              <a:buNone/>
            </a:pPr>
            <a:r>
              <a:rPr lang="en-US" dirty="0"/>
              <a:t>Email:</a:t>
            </a:r>
            <a:r>
              <a:rPr lang="en-US" u="sng" dirty="0"/>
              <a:t> </a:t>
            </a:r>
            <a:r>
              <a:rPr lang="en-US" u="sng" dirty="0">
                <a:hlinkClick r:id="rId9"/>
              </a:rPr>
              <a:t>alex.aldana@cnt.gob.ec</a:t>
            </a:r>
            <a:endParaRPr lang="es-EC" dirty="0"/>
          </a:p>
        </p:txBody>
      </p:sp>
      <p:pic>
        <p:nvPicPr>
          <p:cNvPr id="28679" name="Imagen 66"/>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11560" y="5373216"/>
            <a:ext cx="10175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S900082202[1].mi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267200" y="3124200"/>
            <a:ext cx="609600" cy="609600"/>
          </a:xfrm>
          <a:prstGeom prst="rect">
            <a:avLst/>
          </a:prstGeom>
        </p:spPr>
      </p:pic>
      <p:pic>
        <p:nvPicPr>
          <p:cNvPr id="3" name="Picture 2"/>
          <p:cNvPicPr>
            <a:picLocks noChangeAspect="1" noChangeArrowheads="1"/>
          </p:cNvPicPr>
          <p:nvPr/>
        </p:nvPicPr>
        <p:blipFill>
          <a:blip r:embed="rId7" cstate="print"/>
          <a:srcRect/>
          <a:stretch>
            <a:fillRect/>
          </a:stretch>
        </p:blipFill>
        <p:spPr bwMode="auto">
          <a:xfrm>
            <a:off x="431540" y="384711"/>
            <a:ext cx="8280920" cy="608857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41129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10"/>
                </p:tgtEl>
              </p:cMediaNode>
            </p:audio>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withEffect">
                                  <p:stCondLst>
                                    <p:cond delay="0"/>
                                  </p:stCondLst>
                                  <p:childTnLst>
                                    <p:cmd type="call" cmd="playFrom(0.0)">
                                      <p:cBhvr>
                                        <p:cTn id="13" dur="8000" fill="hold"/>
                                        <p:tgtEl>
                                          <p:spTgt spid="10"/>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PRESENTACIÓN TESIS\Resources\cotopaxi cantone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47664" y="1988840"/>
            <a:ext cx="4189154" cy="361875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custDataLst>
              <p:tags r:id="rId2"/>
            </p:custDataLst>
          </p:nvPr>
        </p:nvSpPr>
        <p:spPr>
          <a:xfrm>
            <a:off x="827584" y="1340768"/>
            <a:ext cx="5760640" cy="5328592"/>
          </a:xfrm>
        </p:spPr>
        <p:txBody>
          <a:bodyPr>
            <a:normAutofit/>
          </a:bodyPr>
          <a:lstStyle/>
          <a:p>
            <a:pPr lvl="0" algn="just"/>
            <a:r>
              <a:rPr lang="es-EC" sz="2600" dirty="0" smtClean="0"/>
              <a:t>Mediante e</a:t>
            </a:r>
            <a:r>
              <a:rPr lang="es-EC" sz="2600" dirty="0"/>
              <a:t>l levantamiento de datos en campo, determinar la </a:t>
            </a:r>
            <a:r>
              <a:rPr lang="es-EC" sz="2600" i="1" dirty="0">
                <a:solidFill>
                  <a:schemeClr val="accent1"/>
                </a:solidFill>
              </a:rPr>
              <a:t>situación actual </a:t>
            </a:r>
            <a:r>
              <a:rPr lang="es-EC" sz="2600" dirty="0"/>
              <a:t>del área de Planta Interna en la provincia de Cotopaxi, en sus cantones: Latacunga, Salcedo, Saquisilí, Pujilí, Sigchos, Pangua, La Maná</a:t>
            </a:r>
          </a:p>
          <a:p>
            <a:pPr lvl="0" algn="just"/>
            <a:r>
              <a:rPr lang="es-ES" sz="2600" dirty="0" smtClean="0"/>
              <a:t>Garantizar </a:t>
            </a:r>
            <a:r>
              <a:rPr lang="es-ES" sz="2600" dirty="0"/>
              <a:t>el nivel de confiabilidad y disponibilidad de los servicios a través del </a:t>
            </a:r>
            <a:r>
              <a:rPr lang="es-ES" sz="2600" i="1" dirty="0">
                <a:solidFill>
                  <a:schemeClr val="accent1"/>
                </a:solidFill>
              </a:rPr>
              <a:t>mantenimiento oportuno</a:t>
            </a:r>
            <a:r>
              <a:rPr lang="es-ES" sz="2600" dirty="0"/>
              <a:t> de los sistemas de la red de telecomunicaciones de la provincia de Cotopaxi.</a:t>
            </a:r>
            <a:endParaRPr lang="es-EC" sz="2600" dirty="0"/>
          </a:p>
        </p:txBody>
      </p:sp>
      <p:sp>
        <p:nvSpPr>
          <p:cNvPr id="2" name="Title 1"/>
          <p:cNvSpPr>
            <a:spLocks noGrp="1"/>
          </p:cNvSpPr>
          <p:nvPr>
            <p:ph type="title"/>
            <p:custDataLst>
              <p:tags r:id="rId3"/>
            </p:custDataLst>
          </p:nvPr>
        </p:nvSpPr>
        <p:spPr/>
        <p:txBody>
          <a:bodyPr>
            <a:normAutofit/>
          </a:bodyPr>
          <a:lstStyle/>
          <a:p>
            <a:r>
              <a:rPr lang="es-ES" dirty="0"/>
              <a:t>Objetivos Específicos</a:t>
            </a:r>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501" y="-27384"/>
            <a:ext cx="23895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ustDataLst>
      <p:tags r:id="rId1"/>
    </p:custDataLst>
    <p:extLst>
      <p:ext uri="{BB962C8B-B14F-4D97-AF65-F5344CB8AC3E}">
        <p14:creationId xmlns:p14="http://schemas.microsoft.com/office/powerpoint/2010/main" val="2238469977"/>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08912" cy="2736304"/>
          </a:xfrm>
        </p:spPr>
        <p:txBody>
          <a:bodyPr anchor="t" anchorCtr="0">
            <a:normAutofit/>
          </a:bodyPr>
          <a:lstStyle/>
          <a:p>
            <a:r>
              <a:rPr lang="es-EC" sz="5400" dirty="0" smtClean="0"/>
              <a:t>consideraciones </a:t>
            </a:r>
            <a:r>
              <a:rPr lang="es-EC" sz="5400" dirty="0"/>
              <a:t>generales del proyecto</a:t>
            </a:r>
          </a:p>
        </p:txBody>
      </p:sp>
      <p:sp>
        <p:nvSpPr>
          <p:cNvPr id="3" name="2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284015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95536" y="1772816"/>
            <a:ext cx="8077200" cy="4752528"/>
          </a:xfrm>
        </p:spPr>
        <p:txBody>
          <a:bodyPr>
            <a:normAutofit fontScale="77500" lnSpcReduction="20000"/>
          </a:bodyPr>
          <a:lstStyle/>
          <a:p>
            <a:pPr algn="just">
              <a:lnSpc>
                <a:spcPct val="120000"/>
              </a:lnSpc>
              <a:spcBef>
                <a:spcPts val="0"/>
              </a:spcBef>
              <a:spcAft>
                <a:spcPts val="1800"/>
              </a:spcAft>
            </a:pPr>
            <a:r>
              <a:rPr lang="es-EC" dirty="0" smtClean="0"/>
              <a:t>Planta Interna  es parte del área Técnica en la </a:t>
            </a:r>
            <a:r>
              <a:rPr lang="es-EC" dirty="0"/>
              <a:t>provincia de </a:t>
            </a:r>
            <a:r>
              <a:rPr lang="es-EC" dirty="0" smtClean="0"/>
              <a:t>Cotopaxi la misma que </a:t>
            </a:r>
            <a:r>
              <a:rPr lang="es-EC" dirty="0"/>
              <a:t>se divide en tres grandes campos: Conmutación, Transmisión y Energía</a:t>
            </a:r>
            <a:r>
              <a:rPr lang="es-EC" dirty="0" smtClean="0"/>
              <a:t>.</a:t>
            </a:r>
            <a:endParaRPr lang="es-EC" dirty="0"/>
          </a:p>
          <a:p>
            <a:pPr algn="just">
              <a:lnSpc>
                <a:spcPct val="120000"/>
              </a:lnSpc>
              <a:spcBef>
                <a:spcPts val="0"/>
              </a:spcBef>
              <a:spcAft>
                <a:spcPts val="1800"/>
              </a:spcAft>
            </a:pPr>
            <a:r>
              <a:rPr lang="es-EC" dirty="0"/>
              <a:t>El equipamiento de la red de Telecomunicaciones en la provincia </a:t>
            </a:r>
            <a:r>
              <a:rPr lang="es-EC" dirty="0" smtClean="0"/>
              <a:t>es disperso </a:t>
            </a:r>
            <a:r>
              <a:rPr lang="es-EC" dirty="0"/>
              <a:t>geográficamente </a:t>
            </a:r>
            <a:r>
              <a:rPr lang="es-EC" dirty="0" smtClean="0"/>
              <a:t>y diverso tecnológicamente.</a:t>
            </a:r>
          </a:p>
          <a:p>
            <a:pPr algn="just">
              <a:lnSpc>
                <a:spcPct val="120000"/>
              </a:lnSpc>
              <a:spcBef>
                <a:spcPts val="0"/>
              </a:spcBef>
              <a:spcAft>
                <a:spcPts val="1800"/>
              </a:spcAft>
            </a:pPr>
            <a:r>
              <a:rPr lang="es-EC" dirty="0"/>
              <a:t>La implantación de un sistema para la gestión y mantenimiento en el área de Planta Interna, proporcionará </a:t>
            </a:r>
            <a:r>
              <a:rPr lang="es-EC" dirty="0" smtClean="0"/>
              <a:t>beneficios </a:t>
            </a:r>
            <a:r>
              <a:rPr lang="es-EC" dirty="0"/>
              <a:t>que justificarán el gran esfuerzo y recursos necesarios para ponerlo en marcha. </a:t>
            </a:r>
          </a:p>
          <a:p>
            <a:pPr algn="just"/>
            <a:endParaRPr lang="es-EC" dirty="0" smtClean="0"/>
          </a:p>
        </p:txBody>
      </p:sp>
      <p:sp>
        <p:nvSpPr>
          <p:cNvPr id="2" name="1 Título"/>
          <p:cNvSpPr>
            <a:spLocks noGrp="1"/>
          </p:cNvSpPr>
          <p:nvPr>
            <p:ph type="title"/>
          </p:nvPr>
        </p:nvSpPr>
        <p:spPr/>
        <p:txBody>
          <a:bodyPr>
            <a:normAutofit/>
          </a:bodyPr>
          <a:lstStyle/>
          <a:p>
            <a:pPr lvl="0"/>
            <a:r>
              <a:rPr lang="es-EC" dirty="0"/>
              <a:t>Antecedentes</a:t>
            </a:r>
          </a:p>
        </p:txBody>
      </p:sp>
      <p:pic>
        <p:nvPicPr>
          <p:cNvPr id="5" name="4 Imagen"/>
          <p:cNvPicPr/>
          <p:nvPr/>
        </p:nvPicPr>
        <p:blipFill>
          <a:blip r:embed="rId2" cstate="print"/>
          <a:srcRect/>
          <a:stretch>
            <a:fillRect/>
          </a:stretch>
        </p:blipFill>
        <p:spPr bwMode="auto">
          <a:xfrm>
            <a:off x="1211869" y="1340768"/>
            <a:ext cx="7608603" cy="5321859"/>
          </a:xfrm>
          <a:prstGeom prst="rect">
            <a:avLst/>
          </a:prstGeom>
          <a:noFill/>
          <a:ln w="9525">
            <a:noFill/>
            <a:miter lim="800000"/>
            <a:headEnd/>
            <a:tailEnd/>
          </a:ln>
        </p:spPr>
      </p:pic>
      <p:pic>
        <p:nvPicPr>
          <p:cNvPr id="1026" name="Picture 2" descr="C:\CNT\PRESENTACIÓN TESIS\Resources\red telecomunicaciones cotopaxi.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1869" y="1340768"/>
            <a:ext cx="7608603" cy="52435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CNT\PRESENTACIÓN TESIS\Resources\cn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88224" y="77768"/>
            <a:ext cx="2284512" cy="1459054"/>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a:xfrm>
            <a:off x="179512" y="6453336"/>
            <a:ext cx="166400" cy="14401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151501" y="5877272"/>
            <a:ext cx="852477" cy="369332"/>
          </a:xfrm>
          <a:prstGeom prst="rect">
            <a:avLst/>
          </a:prstGeom>
          <a:noFill/>
        </p:spPr>
        <p:txBody>
          <a:bodyPr wrap="none" rtlCol="0">
            <a:spAutoFit/>
          </a:bodyPr>
          <a:lstStyle/>
          <a:p>
            <a:r>
              <a:rPr lang="es-EC" dirty="0" smtClean="0"/>
              <a:t>4 Earth</a:t>
            </a:r>
            <a:endParaRPr lang="es-EC" dirty="0"/>
          </a:p>
        </p:txBody>
      </p:sp>
    </p:spTree>
    <p:extLst>
      <p:ext uri="{BB962C8B-B14F-4D97-AF65-F5344CB8AC3E}">
        <p14:creationId xmlns:p14="http://schemas.microsoft.com/office/powerpoint/2010/main" val="5746634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PRESENTACIÓN TESIS\Resources\Problemas3-450x45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44208" y="3284984"/>
            <a:ext cx="3168352"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755576" y="1621216"/>
            <a:ext cx="6258272" cy="4824535"/>
          </a:xfrm>
        </p:spPr>
        <p:txBody>
          <a:bodyPr>
            <a:normAutofit fontScale="70000" lnSpcReduction="20000"/>
          </a:bodyPr>
          <a:lstStyle/>
          <a:p>
            <a:pPr algn="just"/>
            <a:r>
              <a:rPr lang="es-EC" dirty="0"/>
              <a:t>Los trabajos del área se </a:t>
            </a:r>
            <a:r>
              <a:rPr lang="es-EC" sz="3100" dirty="0"/>
              <a:t>los ejecuta de forma manual,</a:t>
            </a:r>
            <a:r>
              <a:rPr lang="es-EC" dirty="0"/>
              <a:t> </a:t>
            </a:r>
            <a:r>
              <a:rPr lang="es-EC" i="1" dirty="0">
                <a:solidFill>
                  <a:schemeClr val="accent1"/>
                </a:solidFill>
              </a:rPr>
              <a:t>sin una orden escrita </a:t>
            </a:r>
            <a:r>
              <a:rPr lang="es-EC" dirty="0"/>
              <a:t>que valide el cumplimiento.</a:t>
            </a:r>
          </a:p>
          <a:p>
            <a:pPr algn="just"/>
            <a:r>
              <a:rPr lang="es-EC" dirty="0"/>
              <a:t>No se </a:t>
            </a:r>
            <a:r>
              <a:rPr lang="es-EC" i="1" dirty="0">
                <a:solidFill>
                  <a:schemeClr val="accent1"/>
                </a:solidFill>
              </a:rPr>
              <a:t>optimiza</a:t>
            </a:r>
            <a:r>
              <a:rPr lang="es-EC" dirty="0"/>
              <a:t> los recursos humanos ni de </a:t>
            </a:r>
            <a:r>
              <a:rPr lang="es-EC" dirty="0" smtClean="0"/>
              <a:t>transporte.</a:t>
            </a:r>
          </a:p>
          <a:p>
            <a:pPr algn="just"/>
            <a:r>
              <a:rPr lang="es-EC" dirty="0" smtClean="0"/>
              <a:t>Se </a:t>
            </a:r>
            <a:r>
              <a:rPr lang="es-EC" dirty="0"/>
              <a:t>cubren solamente </a:t>
            </a:r>
            <a:r>
              <a:rPr lang="es-EC" i="1" dirty="0">
                <a:solidFill>
                  <a:schemeClr val="accent1"/>
                </a:solidFill>
              </a:rPr>
              <a:t>trabajos emergentes </a:t>
            </a:r>
            <a:r>
              <a:rPr lang="es-EC" dirty="0"/>
              <a:t>dejando a un lado el mantenimiento preventivo.</a:t>
            </a:r>
          </a:p>
          <a:p>
            <a:pPr algn="just"/>
            <a:r>
              <a:rPr lang="es-EC" dirty="0"/>
              <a:t>Sin un registro escrito de las labores realizadas es difícil </a:t>
            </a:r>
            <a:r>
              <a:rPr lang="es-EC" i="1" dirty="0">
                <a:solidFill>
                  <a:schemeClr val="accent1"/>
                </a:solidFill>
              </a:rPr>
              <a:t>cuantificar</a:t>
            </a:r>
            <a:r>
              <a:rPr lang="es-EC" dirty="0"/>
              <a:t> las actividades del área, no se puede </a:t>
            </a:r>
            <a:r>
              <a:rPr lang="es-EC" i="1" dirty="0">
                <a:solidFill>
                  <a:schemeClr val="accent1"/>
                </a:solidFill>
              </a:rPr>
              <a:t>evidenciar</a:t>
            </a:r>
            <a:r>
              <a:rPr lang="es-EC" dirty="0"/>
              <a:t> la carga de trabajo asignada a cada persona.</a:t>
            </a:r>
          </a:p>
          <a:p>
            <a:pPr algn="just"/>
            <a:r>
              <a:rPr lang="es-EC" dirty="0"/>
              <a:t>No se lleva un </a:t>
            </a:r>
            <a:r>
              <a:rPr lang="es-EC" i="1" dirty="0">
                <a:solidFill>
                  <a:schemeClr val="accent1"/>
                </a:solidFill>
              </a:rPr>
              <a:t>registro actualizado </a:t>
            </a:r>
            <a:r>
              <a:rPr lang="es-EC" dirty="0"/>
              <a:t>de la Infraestructura de la Red de Telecomunicaciones de la provincia, lo que dificulta la atención en orden cronológico del mantenimiento.</a:t>
            </a:r>
          </a:p>
          <a:p>
            <a:pPr marL="0" indent="0" algn="just">
              <a:buNone/>
            </a:pPr>
            <a:endParaRPr lang="es-EC" dirty="0" smtClean="0"/>
          </a:p>
        </p:txBody>
      </p:sp>
      <p:sp>
        <p:nvSpPr>
          <p:cNvPr id="2" name="1 Título"/>
          <p:cNvSpPr>
            <a:spLocks noGrp="1"/>
          </p:cNvSpPr>
          <p:nvPr>
            <p:ph type="title"/>
          </p:nvPr>
        </p:nvSpPr>
        <p:spPr/>
        <p:txBody>
          <a:bodyPr>
            <a:normAutofit fontScale="90000"/>
          </a:bodyPr>
          <a:lstStyle/>
          <a:p>
            <a:pPr lvl="0"/>
            <a:r>
              <a:rPr lang="es-EC"/>
              <a:t>Formulación del problema a resolver</a:t>
            </a:r>
          </a:p>
        </p:txBody>
      </p:sp>
      <p:sp>
        <p:nvSpPr>
          <p:cNvPr id="6" name="5 Elipse"/>
          <p:cNvSpPr/>
          <p:nvPr/>
        </p:nvSpPr>
        <p:spPr>
          <a:xfrm>
            <a:off x="517168" y="6453336"/>
            <a:ext cx="166400" cy="144016"/>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3198116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9.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1.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2.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23.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2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3712</Words>
  <Application>Microsoft Office PowerPoint</Application>
  <PresentationFormat>Presentación en pantalla (4:3)</PresentationFormat>
  <Paragraphs>305</Paragraphs>
  <Slides>54</Slides>
  <Notes>32</Notes>
  <HiddenSlides>0</HiddenSlides>
  <MMClips>1</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Entrenamiento</vt:lpstr>
      <vt:lpstr>IMPLEMENTACIÓN DE UN SISTEMA PILOTO PARA GERENCIA, OPERACIÓN Y MANTENIMIENTO DE LA RED DE TELECOMUNICACIONES DEL ÁREA PLANTA INTERNA DE LA EMPRESA CNT EN LA PROVINCIA DE COTOPAXI . </vt:lpstr>
      <vt:lpstr>Temas a tratar</vt:lpstr>
      <vt:lpstr>Resumen</vt:lpstr>
      <vt:lpstr>Introducción</vt:lpstr>
      <vt:lpstr>Objetivo General</vt:lpstr>
      <vt:lpstr>Objetivos Específicos</vt:lpstr>
      <vt:lpstr>consideraciones generales del proyecto</vt:lpstr>
      <vt:lpstr>Antecedentes</vt:lpstr>
      <vt:lpstr>Formulación del problema a resolver</vt:lpstr>
      <vt:lpstr>Metodología de la Investigación</vt:lpstr>
      <vt:lpstr>La Tendencia en los CMMS</vt:lpstr>
      <vt:lpstr>Beneficios implementación de un CMMS</vt:lpstr>
      <vt:lpstr>resumen del marco teórico</vt:lpstr>
      <vt:lpstr>El Proceso Gerencial </vt:lpstr>
      <vt:lpstr>Conmutación, Transporte y Energía</vt:lpstr>
      <vt:lpstr>Bases de datos</vt:lpstr>
      <vt:lpstr>Visual Basic, SQL</vt:lpstr>
      <vt:lpstr>análisis e implementación del sistema</vt:lpstr>
      <vt:lpstr>Los temas a tratar son los siguientes</vt:lpstr>
      <vt:lpstr>Presentación de PowerPoint</vt:lpstr>
      <vt:lpstr>Presentación de PowerPoint</vt:lpstr>
      <vt:lpstr>Presentación de PowerPoint</vt:lpstr>
      <vt:lpstr>Presentación de PowerPoint</vt:lpstr>
      <vt:lpstr>Análisis previo al levantamiento del Modelo Conceptual</vt:lpstr>
      <vt:lpstr>Presentación de PowerPoint</vt:lpstr>
      <vt:lpstr>Presentación de PowerPoint</vt:lpstr>
      <vt:lpstr>Presentación de PowerPoint</vt:lpstr>
      <vt:lpstr>Presentación de PowerPoint</vt:lpstr>
      <vt:lpstr>Elaboración de formatos para la recopilación de datos</vt:lpstr>
      <vt:lpstr>Elaboración de formatos para la recopilación de datos</vt:lpstr>
      <vt:lpstr>Implementación del entorno de usuario</vt:lpstr>
      <vt:lpstr>Presentación de PowerPoint</vt:lpstr>
      <vt:lpstr>Presentación de PowerPoint</vt:lpstr>
      <vt:lpstr>Presentación de PowerPoint</vt:lpstr>
      <vt:lpstr>Presentación de PowerPoint</vt:lpstr>
      <vt:lpstr>Programación del software</vt:lpstr>
      <vt:lpstr>Ingreso de datos</vt:lpstr>
      <vt:lpstr>pruebas de funcionamiento del software</vt:lpstr>
      <vt:lpstr>Introducción</vt:lpstr>
      <vt:lpstr>Esquema general del software</vt:lpstr>
      <vt:lpstr>Ventanas y módulos</vt:lpstr>
      <vt:lpstr>Ventanas y módulos</vt:lpstr>
      <vt:lpstr>Manual del usuario</vt:lpstr>
      <vt:lpstr>Manual del usuario</vt:lpstr>
      <vt:lpstr>conclusiones y recomendaciones </vt:lpstr>
      <vt:lpstr>Conclusiones</vt:lpstr>
      <vt:lpstr>Conclusiones</vt:lpstr>
      <vt:lpstr>Recomendaciones</vt:lpstr>
      <vt:lpstr>Recomendaciones</vt:lpstr>
      <vt:lpstr>MaPI4.0 permite  </vt:lpstr>
      <vt:lpstr>¿Preguntas?</vt:lpstr>
      <vt:lpstr>AGRADECIMIENTO</vt:lpstr>
      <vt:lpstr>Apéndice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2013-06-15T14:59:35Z</dcterms:created>
  <dcterms:modified xsi:type="dcterms:W3CDTF">2013-06-20T18:24:41Z</dcterms:modified>
</cp:coreProperties>
</file>