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Lst>
  <p:notesMasterIdLst>
    <p:notesMasterId r:id="rId57"/>
  </p:notesMasterIdLst>
  <p:sldIdLst>
    <p:sldId id="256" r:id="rId3"/>
    <p:sldId id="372" r:id="rId4"/>
    <p:sldId id="257" r:id="rId5"/>
    <p:sldId id="258" r:id="rId6"/>
    <p:sldId id="259" r:id="rId7"/>
    <p:sldId id="280" r:id="rId8"/>
    <p:sldId id="300" r:id="rId9"/>
    <p:sldId id="282" r:id="rId10"/>
    <p:sldId id="284" r:id="rId11"/>
    <p:sldId id="373" r:id="rId12"/>
    <p:sldId id="313" r:id="rId13"/>
    <p:sldId id="286" r:id="rId14"/>
    <p:sldId id="301" r:id="rId15"/>
    <p:sldId id="302" r:id="rId16"/>
    <p:sldId id="314" r:id="rId17"/>
    <p:sldId id="315" r:id="rId18"/>
    <p:sldId id="303" r:id="rId19"/>
    <p:sldId id="304" r:id="rId20"/>
    <p:sldId id="305" r:id="rId21"/>
    <p:sldId id="306" r:id="rId22"/>
    <p:sldId id="307" r:id="rId23"/>
    <p:sldId id="308" r:id="rId24"/>
    <p:sldId id="316" r:id="rId25"/>
    <p:sldId id="309" r:id="rId26"/>
    <p:sldId id="310" r:id="rId27"/>
    <p:sldId id="311" r:id="rId28"/>
    <p:sldId id="312" r:id="rId29"/>
    <p:sldId id="317" r:id="rId30"/>
    <p:sldId id="318" r:id="rId31"/>
    <p:sldId id="323" r:id="rId32"/>
    <p:sldId id="327" r:id="rId33"/>
    <p:sldId id="320" r:id="rId34"/>
    <p:sldId id="334" r:id="rId35"/>
    <p:sldId id="329" r:id="rId36"/>
    <p:sldId id="330" r:id="rId37"/>
    <p:sldId id="332" r:id="rId38"/>
    <p:sldId id="335" r:id="rId39"/>
    <p:sldId id="352" r:id="rId40"/>
    <p:sldId id="354" r:id="rId41"/>
    <p:sldId id="355" r:id="rId42"/>
    <p:sldId id="356" r:id="rId43"/>
    <p:sldId id="357" r:id="rId44"/>
    <p:sldId id="359" r:id="rId45"/>
    <p:sldId id="361" r:id="rId46"/>
    <p:sldId id="363" r:id="rId47"/>
    <p:sldId id="364" r:id="rId48"/>
    <p:sldId id="365" r:id="rId49"/>
    <p:sldId id="366" r:id="rId50"/>
    <p:sldId id="367" r:id="rId51"/>
    <p:sldId id="368" r:id="rId52"/>
    <p:sldId id="375" r:id="rId53"/>
    <p:sldId id="369" r:id="rId54"/>
    <p:sldId id="370" r:id="rId55"/>
    <p:sldId id="374"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3" autoAdjust="0"/>
    <p:restoredTop sz="91119" autoAdjust="0"/>
  </p:normalViewPr>
  <p:slideViewPr>
    <p:cSldViewPr>
      <p:cViewPr>
        <p:scale>
          <a:sx n="66" d="100"/>
          <a:sy n="66" d="100"/>
        </p:scale>
        <p:origin x="-72"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showGuide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4355E-689F-4384-A566-35B1046DFC5B}" type="datetimeFigureOut">
              <a:rPr lang="es-EC" smtClean="0"/>
              <a:t>09/01/2014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3CEB5-A27A-4F41-8CAE-566275531F8E}" type="slidenum">
              <a:rPr lang="es-EC" smtClean="0"/>
              <a:t>‹Nº›</a:t>
            </a:fld>
            <a:endParaRPr lang="es-EC"/>
          </a:p>
        </p:txBody>
      </p:sp>
    </p:spTree>
    <p:extLst>
      <p:ext uri="{BB962C8B-B14F-4D97-AF65-F5344CB8AC3E}">
        <p14:creationId xmlns:p14="http://schemas.microsoft.com/office/powerpoint/2010/main" val="37578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C3CEB5-A27A-4F41-8CAE-566275531F8E}" type="slidenum">
              <a:rPr lang="es-EC" smtClean="0"/>
              <a:t>2</a:t>
            </a:fld>
            <a:endParaRPr lang="es-EC"/>
          </a:p>
        </p:txBody>
      </p:sp>
    </p:spTree>
    <p:extLst>
      <p:ext uri="{BB962C8B-B14F-4D97-AF65-F5344CB8AC3E}">
        <p14:creationId xmlns:p14="http://schemas.microsoft.com/office/powerpoint/2010/main" val="11639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C3CEB5-A27A-4F41-8CAE-566275531F8E}" type="slidenum">
              <a:rPr lang="es-EC" smtClean="0"/>
              <a:t>3</a:t>
            </a:fld>
            <a:endParaRPr lang="es-EC"/>
          </a:p>
        </p:txBody>
      </p:sp>
    </p:spTree>
    <p:extLst>
      <p:ext uri="{BB962C8B-B14F-4D97-AF65-F5344CB8AC3E}">
        <p14:creationId xmlns:p14="http://schemas.microsoft.com/office/powerpoint/2010/main" val="11639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A5C3CEB5-A27A-4F41-8CAE-566275531F8E}" type="slidenum">
              <a:rPr lang="es-EC" smtClean="0"/>
              <a:t>17</a:t>
            </a:fld>
            <a:endParaRPr lang="es-EC"/>
          </a:p>
        </p:txBody>
      </p:sp>
    </p:spTree>
    <p:extLst>
      <p:ext uri="{BB962C8B-B14F-4D97-AF65-F5344CB8AC3E}">
        <p14:creationId xmlns:p14="http://schemas.microsoft.com/office/powerpoint/2010/main" val="142366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C3CEB5-A27A-4F41-8CAE-566275531F8E}" type="slidenum">
              <a:rPr lang="es-EC" smtClean="0"/>
              <a:t>22</a:t>
            </a:fld>
            <a:endParaRPr lang="es-EC"/>
          </a:p>
        </p:txBody>
      </p:sp>
    </p:spTree>
    <p:extLst>
      <p:ext uri="{BB962C8B-B14F-4D97-AF65-F5344CB8AC3E}">
        <p14:creationId xmlns:p14="http://schemas.microsoft.com/office/powerpoint/2010/main" val="120298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A5C3CEB5-A27A-4F41-8CAE-566275531F8E}" type="slidenum">
              <a:rPr lang="es-EC" smtClean="0"/>
              <a:t>25</a:t>
            </a:fld>
            <a:endParaRPr lang="es-EC"/>
          </a:p>
        </p:txBody>
      </p:sp>
    </p:spTree>
    <p:extLst>
      <p:ext uri="{BB962C8B-B14F-4D97-AF65-F5344CB8AC3E}">
        <p14:creationId xmlns:p14="http://schemas.microsoft.com/office/powerpoint/2010/main" val="97344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C3CEB5-A27A-4F41-8CAE-566275531F8E}" type="slidenum">
              <a:rPr lang="es-EC" smtClean="0"/>
              <a:t>30</a:t>
            </a:fld>
            <a:endParaRPr lang="es-EC"/>
          </a:p>
        </p:txBody>
      </p:sp>
    </p:spTree>
    <p:extLst>
      <p:ext uri="{BB962C8B-B14F-4D97-AF65-F5344CB8AC3E}">
        <p14:creationId xmlns:p14="http://schemas.microsoft.com/office/powerpoint/2010/main" val="31857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C3CEB5-A27A-4F41-8CAE-566275531F8E}" type="slidenum">
              <a:rPr lang="es-EC" smtClean="0"/>
              <a:t>38</a:t>
            </a:fld>
            <a:endParaRPr lang="es-EC"/>
          </a:p>
        </p:txBody>
      </p:sp>
    </p:spTree>
    <p:extLst>
      <p:ext uri="{BB962C8B-B14F-4D97-AF65-F5344CB8AC3E}">
        <p14:creationId xmlns:p14="http://schemas.microsoft.com/office/powerpoint/2010/main" val="34832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457200" y="1600201"/>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1"/>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57200" y="3938589"/>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4648200" y="3938589"/>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1"/>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9"/>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1" y="1"/>
            <a:ext cx="9163051"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1" y="306388"/>
            <a:ext cx="2611439" cy="639762"/>
          </a:xfrm>
          <a:prstGeom prst="rect">
            <a:avLst/>
          </a:prstGeom>
          <a:solidFill>
            <a:schemeClr val="bg1"/>
          </a:solidFill>
          <a:ln w="9525">
            <a:noFill/>
            <a:miter lim="800000"/>
            <a:headEnd/>
            <a:tailEnd/>
          </a:ln>
        </p:spPr>
      </p:pic>
      <p:pic>
        <p:nvPicPr>
          <p:cNvPr id="4" name="3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158" y="197779"/>
            <a:ext cx="2706723" cy="74837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77C6E0C-0D4B-4050-B7DC-0BAD4121D5BE}" type="datetimeFigureOut">
              <a:rPr lang="es-ES" smtClean="0"/>
              <a:t>09/01/2014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9724EB7-21A2-4EE8-A124-F74BE2ABC3F5}" type="slidenum">
              <a:rPr lang="es-ES" smtClean="0"/>
              <a:t>‹Nº›</a:t>
            </a:fld>
            <a:endParaRPr lang="es-ES"/>
          </a:p>
        </p:txBody>
      </p:sp>
    </p:spTree>
    <p:extLst>
      <p:ext uri="{BB962C8B-B14F-4D97-AF65-F5344CB8AC3E}">
        <p14:creationId xmlns:p14="http://schemas.microsoft.com/office/powerpoint/2010/main" val="193784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77C6E0C-0D4B-4050-B7DC-0BAD4121D5BE}" type="datetimeFigureOut">
              <a:rPr lang="es-ES" smtClean="0"/>
              <a:t>09/01/2014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9724EB7-21A2-4EE8-A124-F74BE2ABC3F5}" type="slidenum">
              <a:rPr lang="es-ES" smtClean="0"/>
              <a:t>‹Nº›</a:t>
            </a:fld>
            <a:endParaRPr lang="es-ES"/>
          </a:p>
        </p:txBody>
      </p:sp>
    </p:spTree>
    <p:extLst>
      <p:ext uri="{BB962C8B-B14F-4D97-AF65-F5344CB8AC3E}">
        <p14:creationId xmlns:p14="http://schemas.microsoft.com/office/powerpoint/2010/main" val="335958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8"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9" cstate="print"/>
          <a:srcRect/>
          <a:stretch>
            <a:fillRect/>
          </a:stretch>
        </p:blipFill>
        <p:spPr bwMode="auto">
          <a:xfrm>
            <a:off x="6659563" y="5949951"/>
            <a:ext cx="2305051" cy="563563"/>
          </a:xfrm>
          <a:prstGeom prst="rect">
            <a:avLst/>
          </a:prstGeom>
          <a:noFill/>
          <a:ln w="9525">
            <a:noFill/>
            <a:miter lim="800000"/>
            <a:headEnd/>
            <a:tailEnd/>
          </a:ln>
        </p:spPr>
      </p:pic>
      <p:pic>
        <p:nvPicPr>
          <p:cNvPr id="2" name="1 Imagen"/>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60814" y="5949951"/>
            <a:ext cx="2450766" cy="67760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9" r:id="rId6"/>
  </p:sldLayoutIdLst>
  <p:transition spd="med">
    <p:randomBar dir="vert"/>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5"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6" cstate="print"/>
          <a:srcRect/>
          <a:stretch>
            <a:fillRect/>
          </a:stretch>
        </p:blipFill>
        <p:spPr bwMode="auto">
          <a:xfrm>
            <a:off x="6659563" y="5949951"/>
            <a:ext cx="2305051" cy="563563"/>
          </a:xfrm>
          <a:prstGeom prst="rect">
            <a:avLst/>
          </a:prstGeom>
          <a:noFill/>
          <a:ln w="9525">
            <a:noFill/>
            <a:miter lim="800000"/>
            <a:headEnd/>
            <a:tailEnd/>
          </a:ln>
        </p:spPr>
      </p:pic>
      <p:pic>
        <p:nvPicPr>
          <p:cNvPr id="4" name="3 Image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0814" y="5949951"/>
            <a:ext cx="2450766" cy="67760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0" r:id="rId2"/>
    <p:sldLayoutId id="2147483681" r:id="rId3"/>
  </p:sldLayoutIdLst>
  <p:transition spd="med">
    <p:randomBar dir="vert"/>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0.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0.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0.png"/><Relationship Id="rId7" Type="http://schemas.openxmlformats.org/officeDocument/2006/relationships/image" Target="../media/image34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6.png"/><Relationship Id="rId4" Type="http://schemas.openxmlformats.org/officeDocument/2006/relationships/image" Target="../media/image340.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81.png"/><Relationship Id="rId4" Type="http://schemas.openxmlformats.org/officeDocument/2006/relationships/image" Target="../media/image670.png"/><Relationship Id="rId9" Type="http://schemas.openxmlformats.org/officeDocument/2006/relationships/image" Target="../media/image720.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90.png"/><Relationship Id="rId2" Type="http://schemas.openxmlformats.org/officeDocument/2006/relationships/image" Target="../media/image680.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02494" y="1556792"/>
            <a:ext cx="763284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DEFENSA DE PROYECTO DE GRADO</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3143946" y="0"/>
            <a:ext cx="6000054"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INGENIERÍA EN ELECTRÓNICA Y TELECOMUNICACIONES</a:t>
            </a:r>
            <a:endParaRPr lang="es-EC"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827584" y="2708920"/>
            <a:ext cx="8317532"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a:ln w="11430"/>
                <a:solidFill>
                  <a:schemeClr val="tx2"/>
                </a:solidFill>
                <a:effectLst>
                  <a:outerShdw blurRad="76200" dist="50800" dir="5400000" algn="tl" rotWithShape="0">
                    <a:srgbClr val="000000">
                      <a:alpha val="65000"/>
                    </a:srgbClr>
                  </a:outerShdw>
                </a:effectLst>
              </a:rPr>
              <a:t>Diseño y construcción de un acoplador direccional de </a:t>
            </a:r>
            <a:r>
              <a:rPr lang="es-ES" sz="2800" b="1" cap="none" spc="50" dirty="0" smtClean="0">
                <a:ln w="11430"/>
                <a:solidFill>
                  <a:schemeClr val="tx2"/>
                </a:solidFill>
                <a:effectLst>
                  <a:outerShdw blurRad="76200" dist="50800" dir="5400000" algn="tl" rotWithShape="0">
                    <a:srgbClr val="000000">
                      <a:alpha val="65000"/>
                    </a:srgbClr>
                  </a:outerShdw>
                </a:effectLst>
              </a:rPr>
              <a:t>microlínea </a:t>
            </a:r>
            <a:r>
              <a:rPr lang="es-ES" sz="2800" b="1" cap="none" spc="50" dirty="0">
                <a:ln w="11430"/>
                <a:solidFill>
                  <a:schemeClr val="tx2"/>
                </a:solidFill>
                <a:effectLst>
                  <a:outerShdw blurRad="76200" dist="50800" dir="5400000" algn="tl" rotWithShape="0">
                    <a:srgbClr val="000000">
                      <a:alpha val="65000"/>
                    </a:srgbClr>
                  </a:outerShdw>
                </a:effectLst>
              </a:rPr>
              <a:t>de tres secciones para </a:t>
            </a:r>
            <a:r>
              <a:rPr lang="es-ES" sz="2800" b="1" cap="none" spc="50" dirty="0" smtClean="0">
                <a:ln w="11430"/>
                <a:solidFill>
                  <a:schemeClr val="tx2"/>
                </a:solidFill>
                <a:effectLst>
                  <a:outerShdw blurRad="76200" dist="50800" dir="5400000" algn="tl" rotWithShape="0">
                    <a:srgbClr val="000000">
                      <a:alpha val="65000"/>
                    </a:srgbClr>
                  </a:outerShdw>
                </a:effectLst>
              </a:rPr>
              <a:t>la banda de   2.4 </a:t>
            </a:r>
            <a:r>
              <a:rPr lang="es-ES" sz="2800" b="1" cap="none" spc="50" dirty="0">
                <a:ln w="11430"/>
                <a:solidFill>
                  <a:schemeClr val="tx2"/>
                </a:solidFill>
                <a:effectLst>
                  <a:outerShdw blurRad="76200" dist="50800" dir="5400000" algn="tl" rotWithShape="0">
                    <a:srgbClr val="000000">
                      <a:alpha val="65000"/>
                    </a:srgbClr>
                  </a:outerShdw>
                </a:effectLst>
              </a:rPr>
              <a:t>GHz con HMI a la PC</a:t>
            </a:r>
            <a:endParaRPr lang="es-EC" sz="2800" b="1" cap="none" spc="50" dirty="0">
              <a:ln w="11430"/>
              <a:solidFill>
                <a:schemeClr val="tx2"/>
              </a:solidFill>
              <a:effectLst>
                <a:outerShdw blurRad="76200" dist="50800" dir="5400000" algn="tl" rotWithShape="0">
                  <a:srgbClr val="000000">
                    <a:alpha val="65000"/>
                  </a:srgbClr>
                </a:outerShdw>
              </a:effectLst>
            </a:endParaRPr>
          </a:p>
        </p:txBody>
      </p:sp>
      <p:sp>
        <p:nvSpPr>
          <p:cNvPr id="11" name="10 Rectángulo"/>
          <p:cNvSpPr/>
          <p:nvPr/>
        </p:nvSpPr>
        <p:spPr>
          <a:xfrm>
            <a:off x="3789777" y="4271392"/>
            <a:ext cx="5354223"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solidFill>
                  <a:schemeClr val="tx2"/>
                </a:solidFill>
                <a:effectLst>
                  <a:outerShdw blurRad="76200" dist="50800" dir="5400000" algn="tl" rotWithShape="0">
                    <a:srgbClr val="000000">
                      <a:alpha val="65000"/>
                    </a:srgbClr>
                  </a:outerShdw>
                </a:effectLst>
              </a:rPr>
              <a:t>DIRECTOR:  </a:t>
            </a:r>
            <a:r>
              <a:rPr lang="es-ES" sz="2400" b="1" cap="none" spc="50" dirty="0" smtClean="0">
                <a:ln w="11430"/>
                <a:solidFill>
                  <a:schemeClr val="tx2"/>
                </a:solidFill>
                <a:effectLst>
                  <a:outerShdw blurRad="76200" dist="50800" dir="5400000" algn="tl" rotWithShape="0">
                    <a:srgbClr val="000000">
                      <a:alpha val="65000"/>
                    </a:srgbClr>
                  </a:outerShdw>
                </a:effectLst>
              </a:rPr>
              <a:t>     Ing</a:t>
            </a:r>
            <a:r>
              <a:rPr lang="es-ES" sz="2400" b="1" cap="none" spc="50" dirty="0">
                <a:ln w="11430"/>
                <a:solidFill>
                  <a:schemeClr val="tx2"/>
                </a:solidFill>
                <a:effectLst>
                  <a:outerShdw blurRad="76200" dist="50800" dir="5400000" algn="tl" rotWithShape="0">
                    <a:srgbClr val="000000">
                      <a:alpha val="65000"/>
                    </a:srgbClr>
                  </a:outerShdw>
                </a:effectLst>
              </a:rPr>
              <a:t>. Patricio Vizcaíno</a:t>
            </a:r>
          </a:p>
          <a:p>
            <a:pPr algn="ctr"/>
            <a:r>
              <a:rPr lang="es-ES" sz="2400" b="1" cap="none" spc="50" dirty="0">
                <a:ln w="11430"/>
                <a:solidFill>
                  <a:schemeClr val="tx2"/>
                </a:solidFill>
                <a:effectLst>
                  <a:outerShdw blurRad="76200" dist="50800" dir="5400000" algn="tl" rotWithShape="0">
                    <a:srgbClr val="000000">
                      <a:alpha val="65000"/>
                    </a:srgbClr>
                  </a:outerShdw>
                </a:effectLst>
              </a:rPr>
              <a:t>CODIRECTOR:  Ing. Marco Gualsaquí</a:t>
            </a:r>
          </a:p>
          <a:p>
            <a:pPr algn="ctr"/>
            <a:endParaRPr lang="es-ES" sz="2400" b="1" cap="none" spc="50" dirty="0" smtClean="0">
              <a:ln w="11430"/>
              <a:solidFill>
                <a:schemeClr val="tx2"/>
              </a:solidFill>
              <a:effectLst>
                <a:outerShdw blurRad="76200" dist="50800" dir="5400000" algn="tl" rotWithShape="0">
                  <a:srgbClr val="000000">
                    <a:alpha val="65000"/>
                  </a:srgbClr>
                </a:outerShdw>
              </a:effectLst>
            </a:endParaRPr>
          </a:p>
          <a:p>
            <a:pPr algn="ctr"/>
            <a:endParaRPr lang="es-ES" sz="2400" b="1" cap="none" spc="50" dirty="0">
              <a:ln w="11430"/>
              <a:solidFill>
                <a:schemeClr val="tx2"/>
              </a:solidFill>
              <a:effectLst>
                <a:outerShdw blurRad="76200" dist="50800" dir="5400000" algn="tl" rotWithShape="0">
                  <a:srgbClr val="000000">
                    <a:alpha val="65000"/>
                  </a:srgbClr>
                </a:outerShdw>
              </a:effectLst>
            </a:endParaRPr>
          </a:p>
          <a:p>
            <a:r>
              <a:rPr lang="es-ES" sz="2400" b="1" cap="none" spc="50" dirty="0" smtClean="0">
                <a:ln w="11430"/>
                <a:solidFill>
                  <a:schemeClr val="tx2"/>
                </a:solidFill>
                <a:effectLst>
                  <a:outerShdw blurRad="76200" dist="50800" dir="5400000" algn="tl" rotWithShape="0">
                    <a:srgbClr val="000000">
                      <a:alpha val="65000"/>
                    </a:srgbClr>
                  </a:outerShdw>
                </a:effectLst>
              </a:rPr>
              <a:t>   AUTORES</a:t>
            </a:r>
            <a:r>
              <a:rPr lang="es-ES" sz="2400" b="1" cap="none" spc="50" dirty="0">
                <a:ln w="11430"/>
                <a:solidFill>
                  <a:schemeClr val="tx2"/>
                </a:solidFill>
                <a:effectLst>
                  <a:outerShdw blurRad="76200" dist="50800" dir="5400000" algn="tl" rotWithShape="0">
                    <a:srgbClr val="000000">
                      <a:alpha val="65000"/>
                    </a:srgbClr>
                  </a:outerShdw>
                </a:effectLst>
              </a:rPr>
              <a:t>: Sr. </a:t>
            </a:r>
            <a:r>
              <a:rPr lang="es-ES" sz="2400" b="1" spc="50" dirty="0">
                <a:ln w="11430"/>
                <a:solidFill>
                  <a:schemeClr val="tx2"/>
                </a:solidFill>
                <a:effectLst>
                  <a:outerShdw blurRad="76200" dist="50800" dir="5400000" algn="tl" rotWithShape="0">
                    <a:srgbClr val="000000">
                      <a:alpha val="65000"/>
                    </a:srgbClr>
                  </a:outerShdw>
                </a:effectLst>
              </a:rPr>
              <a:t>H</a:t>
            </a:r>
            <a:r>
              <a:rPr lang="en-US" sz="2400" b="1" spc="50" dirty="0" err="1">
                <a:ln w="11430"/>
                <a:solidFill>
                  <a:schemeClr val="tx2"/>
                </a:solidFill>
                <a:effectLst>
                  <a:outerShdw blurRad="76200" dist="50800" dir="5400000" algn="tl" rotWithShape="0">
                    <a:srgbClr val="000000">
                      <a:alpha val="65000"/>
                    </a:srgbClr>
                  </a:outerShdw>
                </a:effectLst>
              </a:rPr>
              <a:t>éctor</a:t>
            </a:r>
            <a:r>
              <a:rPr lang="en-US" sz="2400" b="1" spc="50" dirty="0">
                <a:ln w="11430"/>
                <a:solidFill>
                  <a:schemeClr val="tx2"/>
                </a:solidFill>
                <a:effectLst>
                  <a:outerShdw blurRad="76200" dist="50800" dir="5400000" algn="tl" rotWithShape="0">
                    <a:srgbClr val="000000">
                      <a:alpha val="65000"/>
                    </a:srgbClr>
                  </a:outerShdw>
                </a:effectLst>
              </a:rPr>
              <a:t> </a:t>
            </a:r>
            <a:r>
              <a:rPr lang="en-US" sz="2400" b="1" spc="50" dirty="0" err="1">
                <a:ln w="11430"/>
                <a:solidFill>
                  <a:schemeClr val="tx2"/>
                </a:solidFill>
                <a:effectLst>
                  <a:outerShdw blurRad="76200" dist="50800" dir="5400000" algn="tl" rotWithShape="0">
                    <a:srgbClr val="000000">
                      <a:alpha val="65000"/>
                    </a:srgbClr>
                  </a:outerShdw>
                </a:effectLst>
              </a:rPr>
              <a:t>Bastidas</a:t>
            </a:r>
            <a:r>
              <a:rPr lang="en-US" sz="2400" b="1" spc="50" dirty="0">
                <a:ln w="11430"/>
                <a:solidFill>
                  <a:schemeClr val="tx2"/>
                </a:solidFill>
                <a:effectLst>
                  <a:outerShdw blurRad="76200" dist="50800" dir="5400000" algn="tl" rotWithShape="0">
                    <a:srgbClr val="000000">
                      <a:alpha val="65000"/>
                    </a:srgbClr>
                  </a:outerShdw>
                </a:effectLst>
              </a:rPr>
              <a:t> Vallejo</a:t>
            </a:r>
            <a:endParaRPr lang="es-EC" sz="2400" dirty="0">
              <a:solidFill>
                <a:schemeClr val="tx2"/>
              </a:solidFill>
            </a:endParaRPr>
          </a:p>
          <a:p>
            <a:r>
              <a:rPr lang="es-ES" sz="2400" b="1" cap="none" spc="50" dirty="0">
                <a:ln w="11430"/>
                <a:solidFill>
                  <a:schemeClr val="tx2"/>
                </a:solidFill>
                <a:effectLst>
                  <a:outerShdw blurRad="76200" dist="50800" dir="5400000" algn="tl" rotWithShape="0">
                    <a:srgbClr val="000000">
                      <a:alpha val="65000"/>
                    </a:srgbClr>
                  </a:outerShdw>
                </a:effectLst>
              </a:rPr>
              <a:t>	     </a:t>
            </a:r>
            <a:r>
              <a:rPr lang="es-ES" sz="2400" b="1" cap="none" spc="50" dirty="0" smtClean="0">
                <a:ln w="11430"/>
                <a:solidFill>
                  <a:schemeClr val="tx2"/>
                </a:solidFill>
                <a:effectLst>
                  <a:outerShdw blurRad="76200" dist="50800" dir="5400000" algn="tl" rotWithShape="0">
                    <a:srgbClr val="000000">
                      <a:alpha val="65000"/>
                    </a:srgbClr>
                  </a:outerShdw>
                </a:effectLst>
              </a:rPr>
              <a:t>    Sr</a:t>
            </a:r>
            <a:r>
              <a:rPr lang="es-ES" sz="2400" b="1" cap="none" spc="50" dirty="0">
                <a:ln w="11430"/>
                <a:solidFill>
                  <a:schemeClr val="tx2"/>
                </a:solidFill>
                <a:effectLst>
                  <a:outerShdw blurRad="76200" dist="50800" dir="5400000" algn="tl" rotWithShape="0">
                    <a:srgbClr val="000000">
                      <a:alpha val="65000"/>
                    </a:srgbClr>
                  </a:outerShdw>
                </a:effectLst>
              </a:rPr>
              <a:t>. </a:t>
            </a:r>
            <a:r>
              <a:rPr lang="es-ES" sz="2400" b="1" spc="50" dirty="0">
                <a:ln w="11430"/>
                <a:solidFill>
                  <a:schemeClr val="tx2"/>
                </a:solidFill>
                <a:effectLst>
                  <a:outerShdw blurRad="76200" dist="50800" dir="5400000" algn="tl" rotWithShape="0">
                    <a:srgbClr val="000000">
                      <a:alpha val="65000"/>
                    </a:srgbClr>
                  </a:outerShdw>
                </a:effectLst>
              </a:rPr>
              <a:t>Xavier Gracia Cervantes</a:t>
            </a:r>
            <a:endParaRPr lang="es-EC" sz="2000" dirty="0">
              <a:solidFill>
                <a:schemeClr val="tx2"/>
              </a:solidFill>
            </a:endParaRPr>
          </a:p>
        </p:txBody>
      </p:sp>
      <p:sp>
        <p:nvSpPr>
          <p:cNvPr id="13" name="12 Rectángulo"/>
          <p:cNvSpPr/>
          <p:nvPr/>
        </p:nvSpPr>
        <p:spPr>
          <a:xfrm>
            <a:off x="770485" y="2161851"/>
            <a:ext cx="109940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Tema</a:t>
            </a: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C"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97152"/>
            <a:ext cx="2185543" cy="178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791488039"/>
      </p:ext>
    </p:extLst>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251520" y="6237312"/>
            <a:ext cx="864096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1 Rectángulo"/>
              <p:cNvSpPr/>
              <p:nvPr/>
            </p:nvSpPr>
            <p:spPr>
              <a:xfrm>
                <a:off x="650032" y="836712"/>
                <a:ext cx="7810400" cy="5797549"/>
              </a:xfrm>
              <a:prstGeom prst="rect">
                <a:avLst/>
              </a:prstGeom>
            </p:spPr>
            <p:txBody>
              <a:bodyPr wrap="square">
                <a:spAutoFit/>
              </a:bodyPr>
              <a:lstStyle/>
              <a:p>
                <a:pPr marL="342900" indent="-342900" algn="just">
                  <a:buFont typeface="Wingdings" pitchFamily="2" charset="2"/>
                  <a:buChar char="ü"/>
                </a:pPr>
                <a:r>
                  <a:rPr lang="es-ES" b="1" dirty="0" smtClean="0"/>
                  <a:t>Acoplamiento: </a:t>
                </a:r>
                <a:r>
                  <a:rPr lang="es-ES" dirty="0" smtClean="0"/>
                  <a:t>Es el parámetro que caracteriza al acoplador direccional y se define como la relación entre la potencia que se inyecta en el puerto de entrada (P</a:t>
                </a:r>
                <a:r>
                  <a:rPr lang="es-ES" baseline="-25000" dirty="0" smtClean="0"/>
                  <a:t>1</a:t>
                </a:r>
                <a:r>
                  <a:rPr lang="es-ES" dirty="0" smtClean="0"/>
                  <a:t>) y la potencia que aparece en el puerto </a:t>
                </a:r>
                <a:r>
                  <a:rPr lang="es-ES" dirty="0"/>
                  <a:t>acoplado (</a:t>
                </a:r>
                <a:r>
                  <a:rPr lang="es-ES" dirty="0" smtClean="0"/>
                  <a:t>P</a:t>
                </a:r>
                <a:r>
                  <a:rPr lang="es-ES" baseline="-25000" dirty="0" smtClean="0"/>
                  <a:t>3</a:t>
                </a:r>
                <a:r>
                  <a:rPr lang="es-ES" dirty="0" smtClean="0"/>
                  <a:t>).</a:t>
                </a:r>
              </a:p>
              <a:p>
                <a:pPr algn="just"/>
                <a14:m>
                  <m:oMathPara xmlns:m="http://schemas.openxmlformats.org/officeDocument/2006/math">
                    <m:oMathParaPr>
                      <m:jc m:val="centerGroup"/>
                    </m:oMathParaPr>
                    <m:oMath xmlns:m="http://schemas.openxmlformats.org/officeDocument/2006/math">
                      <m:r>
                        <a:rPr lang="es-ES" b="0" i="1" smtClean="0">
                          <a:latin typeface="Cambria Math"/>
                        </a:rPr>
                        <m:t>𝐾</m:t>
                      </m:r>
                      <m:d>
                        <m:dPr>
                          <m:ctrlPr>
                            <a:rPr lang="es-ES" b="0" i="1" smtClean="0">
                              <a:latin typeface="Cambria Math"/>
                            </a:rPr>
                          </m:ctrlPr>
                        </m:dPr>
                        <m:e>
                          <m:r>
                            <a:rPr lang="es-ES" b="0" i="1" smtClean="0">
                              <a:latin typeface="Cambria Math"/>
                            </a:rPr>
                            <m:t>𝑑𝐵</m:t>
                          </m:r>
                        </m:e>
                      </m:d>
                      <m:r>
                        <a:rPr lang="es-ES" b="0" i="1" smtClean="0">
                          <a:latin typeface="Cambria Math"/>
                        </a:rPr>
                        <m:t>=−10</m:t>
                      </m:r>
                      <m:r>
                        <m:rPr>
                          <m:sty m:val="p"/>
                        </m:rPr>
                        <a:rPr lang="es-ES" b="0" i="0" smtClean="0">
                          <a:latin typeface="Cambria Math"/>
                        </a:rPr>
                        <m:t>log</m:t>
                      </m:r>
                      <m:r>
                        <a:rPr lang="es-ES" b="0" i="1" smtClean="0">
                          <a:latin typeface="Cambria Math"/>
                        </a:rPr>
                        <m:t>⁡(</m:t>
                      </m:r>
                      <m:f>
                        <m:fPr>
                          <m:ctrlPr>
                            <a:rPr lang="es-ES" b="0" i="1" smtClean="0">
                              <a:latin typeface="Cambria Math"/>
                            </a:rPr>
                          </m:ctrlPr>
                        </m:fPr>
                        <m:num>
                          <m:r>
                            <m:rPr>
                              <m:nor/>
                            </m:rPr>
                            <a:rPr lang="es-ES" dirty="0">
                              <a:latin typeface="Cambria Math" pitchFamily="18" charset="0"/>
                              <a:ea typeface="Cambria Math" pitchFamily="18" charset="0"/>
                            </a:rPr>
                            <m:t>P</m:t>
                          </m:r>
                          <m:r>
                            <m:rPr>
                              <m:nor/>
                            </m:rPr>
                            <a:rPr lang="es-ES" b="0" i="0" baseline="-25000" dirty="0" smtClean="0">
                              <a:latin typeface="Cambria Math" pitchFamily="18" charset="0"/>
                              <a:ea typeface="Cambria Math" pitchFamily="18" charset="0"/>
                            </a:rPr>
                            <m:t>3</m:t>
                          </m:r>
                        </m:num>
                        <m:den>
                          <m:r>
                            <m:rPr>
                              <m:nor/>
                            </m:rPr>
                            <a:rPr lang="es-ES" dirty="0">
                              <a:latin typeface="Cambria Math" pitchFamily="18" charset="0"/>
                              <a:ea typeface="Cambria Math" pitchFamily="18" charset="0"/>
                            </a:rPr>
                            <m:t>P</m:t>
                          </m:r>
                          <m:r>
                            <m:rPr>
                              <m:nor/>
                            </m:rPr>
                            <a:rPr lang="es-ES" baseline="-25000" dirty="0">
                              <a:latin typeface="Cambria Math" pitchFamily="18" charset="0"/>
                              <a:ea typeface="Cambria Math" pitchFamily="18" charset="0"/>
                            </a:rPr>
                            <m:t>1</m:t>
                          </m:r>
                        </m:den>
                      </m:f>
                      <m:r>
                        <a:rPr lang="es-ES" b="0" i="1" smtClean="0">
                          <a:latin typeface="Cambria Math"/>
                        </a:rPr>
                        <m:t>)</m:t>
                      </m:r>
                    </m:oMath>
                  </m:oMathPara>
                </a14:m>
                <a:endParaRPr lang="es-ES" dirty="0" smtClean="0"/>
              </a:p>
              <a:p>
                <a:pPr marL="342900" indent="-342900" algn="just">
                  <a:buFont typeface="Wingdings" pitchFamily="2" charset="2"/>
                  <a:buChar char="ü"/>
                </a:pPr>
                <a:endParaRPr lang="es-ES" dirty="0" smtClean="0"/>
              </a:p>
              <a:p>
                <a:pPr marL="342900" indent="-342900" algn="just">
                  <a:buFont typeface="Wingdings" pitchFamily="2" charset="2"/>
                  <a:buChar char="ü"/>
                </a:pPr>
                <a:r>
                  <a:rPr lang="es-ES" b="1" dirty="0" smtClean="0"/>
                  <a:t>Aislamiento: </a:t>
                </a:r>
                <a:r>
                  <a:rPr lang="es-ES" dirty="0" smtClean="0"/>
                  <a:t>Es la relación entre la potencia del puerto de entrada </a:t>
                </a:r>
                <a:r>
                  <a:rPr lang="es-ES" dirty="0"/>
                  <a:t>(P</a:t>
                </a:r>
                <a:r>
                  <a:rPr lang="es-ES" baseline="-25000" dirty="0"/>
                  <a:t>1</a:t>
                </a:r>
                <a:r>
                  <a:rPr lang="es-ES" dirty="0"/>
                  <a:t>) </a:t>
                </a:r>
                <a:r>
                  <a:rPr lang="es-ES" dirty="0" smtClean="0"/>
                  <a:t>y el puerto aislado </a:t>
                </a:r>
                <a:r>
                  <a:rPr lang="es-ES" dirty="0"/>
                  <a:t>(</a:t>
                </a:r>
                <a:r>
                  <a:rPr lang="es-ES" dirty="0" smtClean="0"/>
                  <a:t>P</a:t>
                </a:r>
                <a:r>
                  <a:rPr lang="es-ES" baseline="-25000" dirty="0" smtClean="0"/>
                  <a:t>4</a:t>
                </a:r>
                <a:r>
                  <a:rPr lang="es-ES" dirty="0" smtClean="0"/>
                  <a:t>). El aislamiento nos dará una idea de la fracción de potencia reflejada en el dispositivo.</a:t>
                </a:r>
              </a:p>
              <a:p>
                <a:pPr marL="342900" indent="-342900" algn="just">
                  <a:buFont typeface="Wingdings" pitchFamily="2" charset="2"/>
                  <a:buChar char="ü"/>
                </a:pPr>
                <a:endParaRPr lang="es-ES" dirty="0"/>
              </a:p>
              <a:p>
                <a:pPr algn="ctr"/>
                <a14:m>
                  <m:oMathPara xmlns:m="http://schemas.openxmlformats.org/officeDocument/2006/math">
                    <m:oMathParaPr>
                      <m:jc m:val="centerGroup"/>
                    </m:oMathParaPr>
                    <m:oMath xmlns:m="http://schemas.openxmlformats.org/officeDocument/2006/math">
                      <m:r>
                        <m:rPr>
                          <m:sty m:val="p"/>
                        </m:rPr>
                        <a:rPr lang="es-ES" b="0" i="0" smtClean="0">
                          <a:latin typeface="Cambria Math"/>
                        </a:rPr>
                        <m:t>I</m:t>
                      </m:r>
                      <m:d>
                        <m:dPr>
                          <m:ctrlPr>
                            <a:rPr lang="es-ES" i="1">
                              <a:latin typeface="Cambria Math"/>
                            </a:rPr>
                          </m:ctrlPr>
                        </m:dPr>
                        <m:e>
                          <m:r>
                            <a:rPr lang="es-ES" i="1">
                              <a:latin typeface="Cambria Math"/>
                            </a:rPr>
                            <m:t>𝑑𝐵</m:t>
                          </m:r>
                        </m:e>
                      </m:d>
                      <m:r>
                        <a:rPr lang="es-ES" i="1">
                          <a:latin typeface="Cambria Math"/>
                        </a:rPr>
                        <m:t>=−10</m:t>
                      </m:r>
                      <m:r>
                        <m:rPr>
                          <m:sty m:val="p"/>
                        </m:rPr>
                        <a:rPr lang="es-ES">
                          <a:latin typeface="Cambria Math"/>
                        </a:rPr>
                        <m:t>log</m:t>
                      </m:r>
                      <m:r>
                        <a:rPr lang="es-ES" i="1">
                          <a:latin typeface="Cambria Math"/>
                        </a:rPr>
                        <m:t>⁡(</m:t>
                      </m:r>
                      <m:f>
                        <m:fPr>
                          <m:ctrlPr>
                            <a:rPr lang="es-ES" i="1">
                              <a:latin typeface="Cambria Math"/>
                            </a:rPr>
                          </m:ctrlPr>
                        </m:fPr>
                        <m:num>
                          <m:r>
                            <m:rPr>
                              <m:nor/>
                            </m:rPr>
                            <a:rPr lang="es-ES" dirty="0">
                              <a:latin typeface="Cambria Math" pitchFamily="18" charset="0"/>
                              <a:ea typeface="Cambria Math" pitchFamily="18" charset="0"/>
                            </a:rPr>
                            <m:t>P</m:t>
                          </m:r>
                          <m:r>
                            <m:rPr>
                              <m:nor/>
                            </m:rPr>
                            <a:rPr lang="es-ES" b="0" i="0" baseline="-25000" dirty="0" smtClean="0">
                              <a:latin typeface="Cambria Math" pitchFamily="18" charset="0"/>
                              <a:ea typeface="Cambria Math" pitchFamily="18" charset="0"/>
                            </a:rPr>
                            <m:t>4</m:t>
                          </m:r>
                        </m:num>
                        <m:den>
                          <m:r>
                            <m:rPr>
                              <m:nor/>
                            </m:rPr>
                            <a:rPr lang="es-ES" dirty="0">
                              <a:latin typeface="Cambria Math" pitchFamily="18" charset="0"/>
                              <a:ea typeface="Cambria Math" pitchFamily="18" charset="0"/>
                            </a:rPr>
                            <m:t>P</m:t>
                          </m:r>
                          <m:r>
                            <m:rPr>
                              <m:nor/>
                            </m:rPr>
                            <a:rPr lang="es-ES" baseline="-25000" dirty="0">
                              <a:latin typeface="Cambria Math" pitchFamily="18" charset="0"/>
                              <a:ea typeface="Cambria Math" pitchFamily="18" charset="0"/>
                            </a:rPr>
                            <m:t>1</m:t>
                          </m:r>
                        </m:den>
                      </m:f>
                      <m:r>
                        <a:rPr lang="es-ES" i="1">
                          <a:latin typeface="Cambria Math"/>
                        </a:rPr>
                        <m:t>)</m:t>
                      </m:r>
                    </m:oMath>
                  </m:oMathPara>
                </a14:m>
                <a:endParaRPr lang="es-ES" dirty="0"/>
              </a:p>
              <a:p>
                <a:pPr marL="342900" indent="-342900" algn="just">
                  <a:buFont typeface="Wingdings" pitchFamily="2" charset="2"/>
                  <a:buChar char="ü"/>
                </a:pPr>
                <a:endParaRPr lang="es-ES" dirty="0" smtClean="0"/>
              </a:p>
              <a:p>
                <a:pPr marL="342900" indent="-342900" algn="just">
                  <a:buFont typeface="Wingdings" pitchFamily="2" charset="2"/>
                  <a:buChar char="ü"/>
                </a:pPr>
                <a:r>
                  <a:rPr lang="es-ES" b="1" dirty="0" smtClean="0"/>
                  <a:t>Directividad: </a:t>
                </a:r>
                <a:r>
                  <a:rPr lang="es-ES" dirty="0" smtClean="0"/>
                  <a:t>Es la capacidad del acoplador para transferir potencia desde su puerto de entrada hasta el puerto acoplado y de rechazar la potencia que pueda venir del puerto de salida debido a desacoplamientos.</a:t>
                </a:r>
                <a:endParaRPr lang="es-ES" dirty="0"/>
              </a:p>
              <a:p>
                <a:pPr marL="342900" indent="-342900" algn="just">
                  <a:buFont typeface="Wingdings" pitchFamily="2" charset="2"/>
                  <a:buChar char="ü"/>
                </a:pPr>
                <a:endParaRPr lang="es-ES" dirty="0"/>
              </a:p>
              <a:p>
                <a:pPr algn="just"/>
                <a14:m>
                  <m:oMathPara xmlns:m="http://schemas.openxmlformats.org/officeDocument/2006/math">
                    <m:oMathParaPr>
                      <m:jc m:val="centerGroup"/>
                    </m:oMathParaPr>
                    <m:oMath xmlns:m="http://schemas.openxmlformats.org/officeDocument/2006/math">
                      <m:r>
                        <a:rPr lang="es-ES" b="0" i="1" smtClean="0">
                          <a:latin typeface="Cambria Math"/>
                        </a:rPr>
                        <m:t>𝐷</m:t>
                      </m:r>
                      <m:d>
                        <m:dPr>
                          <m:ctrlPr>
                            <a:rPr lang="es-ES" i="1">
                              <a:latin typeface="Cambria Math"/>
                            </a:rPr>
                          </m:ctrlPr>
                        </m:dPr>
                        <m:e>
                          <m:r>
                            <a:rPr lang="es-ES" i="1">
                              <a:latin typeface="Cambria Math"/>
                            </a:rPr>
                            <m:t>𝑑𝐵</m:t>
                          </m:r>
                        </m:e>
                      </m:d>
                      <m:r>
                        <a:rPr lang="es-ES" i="1">
                          <a:latin typeface="Cambria Math"/>
                        </a:rPr>
                        <m:t>=10</m:t>
                      </m:r>
                      <m:func>
                        <m:funcPr>
                          <m:ctrlPr>
                            <a:rPr lang="es-ES" i="1">
                              <a:latin typeface="Cambria Math"/>
                            </a:rPr>
                          </m:ctrlPr>
                        </m:funcPr>
                        <m:fName>
                          <m:r>
                            <m:rPr>
                              <m:sty m:val="p"/>
                            </m:rPr>
                            <a:rPr lang="es-ES">
                              <a:latin typeface="Cambria Math"/>
                            </a:rPr>
                            <m:t>log</m:t>
                          </m:r>
                        </m:fName>
                        <m:e>
                          <m:d>
                            <m:dPr>
                              <m:ctrlPr>
                                <a:rPr lang="es-ES" i="1">
                                  <a:latin typeface="Cambria Math"/>
                                </a:rPr>
                              </m:ctrlPr>
                            </m:dPr>
                            <m:e>
                              <m:f>
                                <m:fPr>
                                  <m:ctrlPr>
                                    <a:rPr lang="es-ES" i="1">
                                      <a:latin typeface="Cambria Math"/>
                                    </a:rPr>
                                  </m:ctrlPr>
                                </m:fPr>
                                <m:num>
                                  <m:r>
                                    <m:rPr>
                                      <m:nor/>
                                    </m:rPr>
                                    <a:rPr lang="es-ES" dirty="0">
                                      <a:latin typeface="Cambria Math" pitchFamily="18" charset="0"/>
                                      <a:ea typeface="Cambria Math" pitchFamily="18" charset="0"/>
                                    </a:rPr>
                                    <m:t>P</m:t>
                                  </m:r>
                                  <m:r>
                                    <m:rPr>
                                      <m:nor/>
                                    </m:rPr>
                                    <a:rPr lang="es-ES" b="0" i="0" baseline="-25000" dirty="0" smtClean="0">
                                      <a:latin typeface="Cambria Math" pitchFamily="18" charset="0"/>
                                      <a:ea typeface="Cambria Math" pitchFamily="18" charset="0"/>
                                    </a:rPr>
                                    <m:t>4</m:t>
                                  </m:r>
                                </m:num>
                                <m:den>
                                  <m:r>
                                    <m:rPr>
                                      <m:nor/>
                                    </m:rPr>
                                    <a:rPr lang="es-ES" dirty="0">
                                      <a:latin typeface="Cambria Math" pitchFamily="18" charset="0"/>
                                      <a:ea typeface="Cambria Math" pitchFamily="18" charset="0"/>
                                    </a:rPr>
                                    <m:t>P</m:t>
                                  </m:r>
                                  <m:r>
                                    <m:rPr>
                                      <m:nor/>
                                    </m:rPr>
                                    <a:rPr lang="es-ES" baseline="-25000" dirty="0">
                                      <a:latin typeface="Cambria Math" pitchFamily="18" charset="0"/>
                                      <a:ea typeface="Cambria Math" pitchFamily="18" charset="0"/>
                                    </a:rPr>
                                    <m:t>1</m:t>
                                  </m:r>
                                </m:den>
                              </m:f>
                            </m:e>
                          </m:d>
                        </m:e>
                      </m:func>
                      <m:r>
                        <a:rPr lang="es-ES" b="0" i="1" smtClean="0">
                          <a:latin typeface="Cambria Math"/>
                        </a:rPr>
                        <m:t>−</m:t>
                      </m:r>
                      <m:r>
                        <a:rPr lang="es-ES" i="1">
                          <a:latin typeface="Cambria Math"/>
                        </a:rPr>
                        <m:t>10</m:t>
                      </m:r>
                      <m:func>
                        <m:funcPr>
                          <m:ctrlPr>
                            <a:rPr lang="es-ES" i="1">
                              <a:latin typeface="Cambria Math"/>
                            </a:rPr>
                          </m:ctrlPr>
                        </m:funcPr>
                        <m:fName>
                          <m:r>
                            <m:rPr>
                              <m:sty m:val="p"/>
                            </m:rPr>
                            <a:rPr lang="es-ES">
                              <a:latin typeface="Cambria Math"/>
                            </a:rPr>
                            <m:t>log</m:t>
                          </m:r>
                        </m:fName>
                        <m:e>
                          <m:d>
                            <m:dPr>
                              <m:ctrlPr>
                                <a:rPr lang="es-ES" i="1">
                                  <a:latin typeface="Cambria Math"/>
                                </a:rPr>
                              </m:ctrlPr>
                            </m:dPr>
                            <m:e>
                              <m:f>
                                <m:fPr>
                                  <m:ctrlPr>
                                    <a:rPr lang="es-ES" i="1" smtClean="0">
                                      <a:latin typeface="Cambria Math"/>
                                    </a:rPr>
                                  </m:ctrlPr>
                                </m:fPr>
                                <m:num>
                                  <m:r>
                                    <m:rPr>
                                      <m:nor/>
                                    </m:rPr>
                                    <a:rPr lang="es-ES" dirty="0">
                                      <a:latin typeface="Cambria Math" pitchFamily="18" charset="0"/>
                                      <a:ea typeface="Cambria Math" pitchFamily="18" charset="0"/>
                                    </a:rPr>
                                    <m:t>P</m:t>
                                  </m:r>
                                  <m:r>
                                    <m:rPr>
                                      <m:nor/>
                                    </m:rPr>
                                    <a:rPr lang="es-ES" b="0" i="0" baseline="-25000" dirty="0" smtClean="0">
                                      <a:latin typeface="Cambria Math" pitchFamily="18" charset="0"/>
                                      <a:ea typeface="Cambria Math" pitchFamily="18" charset="0"/>
                                    </a:rPr>
                                    <m:t>3</m:t>
                                  </m:r>
                                </m:num>
                                <m:den>
                                  <m:r>
                                    <m:rPr>
                                      <m:nor/>
                                    </m:rPr>
                                    <a:rPr lang="es-ES" dirty="0">
                                      <a:latin typeface="Cambria Math" pitchFamily="18" charset="0"/>
                                      <a:ea typeface="Cambria Math" pitchFamily="18" charset="0"/>
                                    </a:rPr>
                                    <m:t>P</m:t>
                                  </m:r>
                                  <m:r>
                                    <m:rPr>
                                      <m:nor/>
                                    </m:rPr>
                                    <a:rPr lang="es-ES" baseline="-25000" dirty="0">
                                      <a:latin typeface="Cambria Math" pitchFamily="18" charset="0"/>
                                      <a:ea typeface="Cambria Math" pitchFamily="18" charset="0"/>
                                    </a:rPr>
                                    <m:t>1</m:t>
                                  </m:r>
                                </m:den>
                              </m:f>
                            </m:e>
                          </m:d>
                        </m:e>
                      </m:func>
                      <m:r>
                        <a:rPr lang="es-ES" b="0" i="1" smtClean="0">
                          <a:latin typeface="Cambria Math"/>
                        </a:rPr>
                        <m:t>=</m:t>
                      </m:r>
                      <m:r>
                        <a:rPr lang="es-ES" b="0" i="1" smtClean="0">
                          <a:latin typeface="Cambria Math"/>
                        </a:rPr>
                        <m:t>𝐼</m:t>
                      </m:r>
                      <m:r>
                        <a:rPr lang="es-ES" b="0" i="1" smtClean="0">
                          <a:latin typeface="Cambria Math"/>
                        </a:rPr>
                        <m:t>−</m:t>
                      </m:r>
                      <m:r>
                        <a:rPr lang="es-ES" b="0" i="1" smtClean="0">
                          <a:latin typeface="Cambria Math"/>
                        </a:rPr>
                        <m:t>𝐾</m:t>
                      </m:r>
                    </m:oMath>
                  </m:oMathPara>
                </a14:m>
                <a:endParaRPr lang="es-ES" dirty="0"/>
              </a:p>
              <a:p>
                <a:pPr algn="just"/>
                <a:endParaRPr lang="es-ES" dirty="0"/>
              </a:p>
              <a:p>
                <a:pPr algn="just"/>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650032" y="836712"/>
                <a:ext cx="7810400" cy="5797549"/>
              </a:xfrm>
              <a:prstGeom prst="rect">
                <a:avLst/>
              </a:prstGeom>
              <a:blipFill rotWithShape="1">
                <a:blip r:embed="rId2"/>
                <a:stretch>
                  <a:fillRect l="-546" t="-526" r="-625"/>
                </a:stretch>
              </a:blipFill>
            </p:spPr>
            <p:txBody>
              <a:bodyPr/>
              <a:lstStyle/>
              <a:p>
                <a:r>
                  <a:rPr lang="es-ES">
                    <a:noFill/>
                  </a:rPr>
                  <a:t> </a:t>
                </a:r>
              </a:p>
            </p:txBody>
          </p:sp>
        </mc:Fallback>
      </mc:AlternateContent>
      <p:sp>
        <p:nvSpPr>
          <p:cNvPr id="7" name="6 Rectángulo"/>
          <p:cNvSpPr/>
          <p:nvPr/>
        </p:nvSpPr>
        <p:spPr>
          <a:xfrm>
            <a:off x="0" y="0"/>
            <a:ext cx="9028175"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PRINCIPALES PROPIEDADES DEL ACOPLADOR DIRECCIONAL</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525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762078" y="1988840"/>
            <a:ext cx="4503112" cy="2742302"/>
          </a:xfrm>
          <a:prstGeom prst="rect">
            <a:avLst/>
          </a:prstGeom>
          <a:noFill/>
          <a:ln>
            <a:noFill/>
          </a:ln>
        </p:spPr>
      </p:pic>
      <p:sp>
        <p:nvSpPr>
          <p:cNvPr id="6" name="5 Rectángulo"/>
          <p:cNvSpPr/>
          <p:nvPr/>
        </p:nvSpPr>
        <p:spPr>
          <a:xfrm>
            <a:off x="694913" y="757153"/>
            <a:ext cx="7802547" cy="1015663"/>
          </a:xfrm>
          <a:prstGeom prst="rect">
            <a:avLst/>
          </a:prstGeom>
        </p:spPr>
        <p:txBody>
          <a:bodyPr wrap="square">
            <a:spAutoFit/>
          </a:bodyPr>
          <a:lstStyle/>
          <a:p>
            <a:pPr algn="just"/>
            <a:r>
              <a:rPr lang="es-ES" sz="2000" dirty="0"/>
              <a:t>El Microstrip es un tipo de línea de transmisión eléctrica que pueden ser fabricados utilizando placa de circuito impreso </a:t>
            </a:r>
            <a:r>
              <a:rPr lang="es-ES" sz="2000" dirty="0" smtClean="0"/>
              <a:t>(PCB</a:t>
            </a:r>
            <a:r>
              <a:rPr lang="es-ES" sz="2000" dirty="0"/>
              <a:t>)</a:t>
            </a:r>
            <a:r>
              <a:rPr lang="es-ES" sz="2000" dirty="0" smtClean="0"/>
              <a:t>, </a:t>
            </a:r>
            <a:r>
              <a:rPr lang="es-ES" sz="2000" dirty="0"/>
              <a:t>y se utiliza para transmitir señales de </a:t>
            </a:r>
            <a:r>
              <a:rPr lang="es-ES" sz="2000" dirty="0" smtClean="0"/>
              <a:t>microondas.</a:t>
            </a:r>
            <a:endParaRPr lang="es-ES" sz="2000" dirty="0"/>
          </a:p>
        </p:txBody>
      </p:sp>
      <p:sp>
        <p:nvSpPr>
          <p:cNvPr id="7" name="6 Rectángulo"/>
          <p:cNvSpPr/>
          <p:nvPr/>
        </p:nvSpPr>
        <p:spPr>
          <a:xfrm>
            <a:off x="735674" y="5229200"/>
            <a:ext cx="7776863" cy="707886"/>
          </a:xfrm>
          <a:prstGeom prst="rect">
            <a:avLst/>
          </a:prstGeom>
        </p:spPr>
        <p:txBody>
          <a:bodyPr wrap="square">
            <a:spAutoFit/>
          </a:bodyPr>
          <a:lstStyle/>
          <a:p>
            <a:pPr algn="just"/>
            <a:r>
              <a:rPr lang="es-ES" sz="2000" dirty="0" smtClean="0"/>
              <a:t>Componentes </a:t>
            </a:r>
            <a:r>
              <a:rPr lang="es-ES" sz="2000" dirty="0"/>
              <a:t>de </a:t>
            </a:r>
            <a:r>
              <a:rPr lang="es-ES" sz="2000" dirty="0" smtClean="0"/>
              <a:t>Microondas, tales </a:t>
            </a:r>
            <a:r>
              <a:rPr lang="es-ES" sz="2000" dirty="0"/>
              <a:t>como antenas, acopladores, filtros, divisores, </a:t>
            </a:r>
            <a:r>
              <a:rPr lang="es-ES" sz="2000" dirty="0" err="1"/>
              <a:t>etc</a:t>
            </a:r>
            <a:r>
              <a:rPr lang="es-ES" sz="2000" dirty="0"/>
              <a:t> pueden formarse a partir de </a:t>
            </a:r>
            <a:r>
              <a:rPr lang="es-ES" sz="2000" dirty="0" smtClean="0"/>
              <a:t>microstrip.</a:t>
            </a:r>
            <a:endParaRPr lang="es-ES" sz="2000" dirty="0"/>
          </a:p>
        </p:txBody>
      </p:sp>
      <p:sp>
        <p:nvSpPr>
          <p:cNvPr id="8" name="7 Rectángulo"/>
          <p:cNvSpPr/>
          <p:nvPr/>
        </p:nvSpPr>
        <p:spPr>
          <a:xfrm>
            <a:off x="-108520" y="3973"/>
            <a:ext cx="902817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TECNOLOGÍA </a:t>
            </a:r>
            <a:r>
              <a:rPr lang="es-EC"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MICROSTRIP</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2" name="1 Rectángulo"/>
          <p:cNvSpPr/>
          <p:nvPr/>
        </p:nvSpPr>
        <p:spPr>
          <a:xfrm>
            <a:off x="6156176" y="1772816"/>
            <a:ext cx="2221064" cy="27393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itchFamily="34" charset="0"/>
              <a:buChar char="•"/>
            </a:pPr>
            <a:endParaRPr lang="es-ES" b="1" dirty="0" smtClean="0"/>
          </a:p>
          <a:p>
            <a:pPr marL="285750" indent="-285750">
              <a:buFont typeface="Arial" pitchFamily="34" charset="0"/>
              <a:buChar char="•"/>
            </a:pPr>
            <a:endParaRPr lang="es-ES" b="1" dirty="0" smtClean="0"/>
          </a:p>
          <a:p>
            <a:pPr marL="285750" indent="-285750">
              <a:buFont typeface="Arial" pitchFamily="34" charset="0"/>
              <a:buChar char="•"/>
            </a:pPr>
            <a:endParaRPr lang="es-ES" b="1" dirty="0"/>
          </a:p>
          <a:p>
            <a:pPr marL="285750" indent="-285750">
              <a:buFont typeface="Arial" pitchFamily="34" charset="0"/>
              <a:buChar char="•"/>
            </a:pPr>
            <a:r>
              <a:rPr lang="es-ES" b="1" dirty="0" smtClean="0"/>
              <a:t>Ventajas:</a:t>
            </a:r>
          </a:p>
          <a:p>
            <a:r>
              <a:rPr lang="es-ES" dirty="0" smtClean="0"/>
              <a:t>Ligero</a:t>
            </a:r>
          </a:p>
          <a:p>
            <a:r>
              <a:rPr lang="es-ES" dirty="0" smtClean="0"/>
              <a:t>Compacto</a:t>
            </a:r>
          </a:p>
          <a:p>
            <a:r>
              <a:rPr lang="es-ES" dirty="0" smtClean="0"/>
              <a:t>Bajo Costo</a:t>
            </a:r>
          </a:p>
          <a:p>
            <a:endParaRPr lang="es-ES" dirty="0" smtClean="0"/>
          </a:p>
          <a:p>
            <a:pPr marL="285750" indent="-285750">
              <a:buFont typeface="Arial" pitchFamily="34" charset="0"/>
              <a:buChar char="•"/>
            </a:pPr>
            <a:r>
              <a:rPr lang="es-ES" b="1" dirty="0" smtClean="0"/>
              <a:t>Desventajas:</a:t>
            </a:r>
          </a:p>
          <a:p>
            <a:r>
              <a:rPr lang="es-ES" dirty="0" smtClean="0"/>
              <a:t>Mayores Pérdidas</a:t>
            </a:r>
            <a:endParaRPr lang="es-ES" dirty="0"/>
          </a:p>
          <a:p>
            <a:r>
              <a:rPr lang="es-ES" dirty="0" smtClean="0"/>
              <a:t>Susceptible al ruido</a:t>
            </a:r>
            <a:endParaRPr lang="es-ES" dirty="0"/>
          </a:p>
          <a:p>
            <a:endParaRPr lang="es-ES" dirty="0"/>
          </a:p>
          <a:p>
            <a:pPr marL="285750" indent="-285750">
              <a:buFont typeface="Arial" pitchFamily="34" charset="0"/>
              <a:buChar char="•"/>
            </a:pPr>
            <a:endParaRPr lang="es-ES" b="1" dirty="0" smtClean="0"/>
          </a:p>
          <a:p>
            <a:pPr algn="ctr"/>
            <a:endParaRPr lang="es-ES" dirty="0"/>
          </a:p>
        </p:txBody>
      </p:sp>
    </p:spTree>
    <p:extLst>
      <p:ext uri="{BB962C8B-B14F-4D97-AF65-F5344CB8AC3E}">
        <p14:creationId xmlns:p14="http://schemas.microsoft.com/office/powerpoint/2010/main" val="2729843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251520" y="6237312"/>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653484" y="823645"/>
            <a:ext cx="7810400" cy="1754326"/>
          </a:xfrm>
          <a:prstGeom prst="rect">
            <a:avLst/>
          </a:prstGeom>
        </p:spPr>
        <p:txBody>
          <a:bodyPr wrap="square">
            <a:spAutoFit/>
          </a:bodyPr>
          <a:lstStyle/>
          <a:p>
            <a:pPr algn="just"/>
            <a:r>
              <a:rPr lang="es-ES" b="1" dirty="0" smtClean="0"/>
              <a:t>Modo de Propagación Cuasi-TEM: </a:t>
            </a:r>
          </a:p>
          <a:p>
            <a:pPr algn="just"/>
            <a:endParaRPr lang="es-ES" dirty="0" smtClean="0"/>
          </a:p>
          <a:p>
            <a:pPr algn="just"/>
            <a:endParaRPr lang="es-ES" dirty="0"/>
          </a:p>
          <a:p>
            <a:pPr algn="just"/>
            <a:endParaRPr lang="es-ES" dirty="0" smtClean="0"/>
          </a:p>
          <a:p>
            <a:pPr algn="just"/>
            <a:endParaRPr lang="es-ES" dirty="0"/>
          </a:p>
          <a:p>
            <a:pPr algn="just"/>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84" y="1124744"/>
            <a:ext cx="7411905" cy="255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78287" y="4005064"/>
            <a:ext cx="7781008" cy="1938992"/>
          </a:xfrm>
          <a:prstGeom prst="rect">
            <a:avLst/>
          </a:prstGeom>
        </p:spPr>
        <p:txBody>
          <a:bodyPr wrap="square">
            <a:spAutoFit/>
          </a:bodyPr>
          <a:lstStyle/>
          <a:p>
            <a:pPr algn="just"/>
            <a:r>
              <a:rPr lang="es-ES" sz="2000" dirty="0" smtClean="0"/>
              <a:t>La </a:t>
            </a:r>
            <a:r>
              <a:rPr lang="es-ES" sz="2000" dirty="0"/>
              <a:t>estructura </a:t>
            </a:r>
            <a:r>
              <a:rPr lang="es-ES" sz="2000" dirty="0" smtClean="0"/>
              <a:t>con líneas acopladas microstrip soportan </a:t>
            </a:r>
            <a:r>
              <a:rPr lang="es-ES" sz="2000" dirty="0"/>
              <a:t>dos modos cuasi-TEM, el modo par y el modo </a:t>
            </a:r>
            <a:r>
              <a:rPr lang="es-ES" sz="2000" dirty="0" smtClean="0"/>
              <a:t>impar. </a:t>
            </a:r>
          </a:p>
          <a:p>
            <a:pPr marL="285750" indent="-285750" algn="just">
              <a:buFont typeface="Wingdings" pitchFamily="2" charset="2"/>
              <a:buChar char="ü"/>
            </a:pPr>
            <a:r>
              <a:rPr lang="es-ES" sz="2000" b="1" dirty="0" smtClean="0"/>
              <a:t>Excitación </a:t>
            </a:r>
            <a:r>
              <a:rPr lang="es-ES" sz="2000" b="1" dirty="0"/>
              <a:t>del modo </a:t>
            </a:r>
            <a:r>
              <a:rPr lang="es-ES" sz="2000" b="1" dirty="0" smtClean="0"/>
              <a:t>par: </a:t>
            </a:r>
            <a:r>
              <a:rPr lang="es-ES" sz="2000" dirty="0" smtClean="0"/>
              <a:t>Ambas </a:t>
            </a:r>
            <a:r>
              <a:rPr lang="es-ES" sz="2000" dirty="0"/>
              <a:t>líneas microstrip tienen el mismo potencial de tensión o llevan cargas del mismo </a:t>
            </a:r>
            <a:r>
              <a:rPr lang="es-ES" sz="2000" dirty="0" smtClean="0"/>
              <a:t>signo.</a:t>
            </a:r>
          </a:p>
          <a:p>
            <a:pPr marL="285750" indent="-285750" algn="just">
              <a:buFont typeface="Wingdings" pitchFamily="2" charset="2"/>
              <a:buChar char="ü"/>
            </a:pPr>
            <a:r>
              <a:rPr lang="es-ES" sz="2000" b="1" dirty="0" smtClean="0"/>
              <a:t>Excitación del modo impar: </a:t>
            </a:r>
            <a:r>
              <a:rPr lang="es-ES" sz="2000" dirty="0" smtClean="0"/>
              <a:t>Las </a:t>
            </a:r>
            <a:r>
              <a:rPr lang="es-ES" sz="2000" dirty="0"/>
              <a:t>líneas microstrip tienen potenciales de tensión contrarios o llevan cargas con signo </a:t>
            </a:r>
            <a:r>
              <a:rPr lang="es-ES" sz="2000" dirty="0" smtClean="0"/>
              <a:t>contrario.</a:t>
            </a:r>
            <a:endParaRPr lang="es-ES" sz="2000" dirty="0"/>
          </a:p>
        </p:txBody>
      </p:sp>
      <p:sp>
        <p:nvSpPr>
          <p:cNvPr id="8" name="7 Rectángulo"/>
          <p:cNvSpPr/>
          <p:nvPr/>
        </p:nvSpPr>
        <p:spPr>
          <a:xfrm>
            <a:off x="-108520" y="3973"/>
            <a:ext cx="902817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Modo de Propagación Cuasi-TEM</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37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8520" y="3973"/>
            <a:ext cx="9028175"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DISEÑO </a:t>
            </a: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DE </a:t>
            </a:r>
            <a:r>
              <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ACOPLADOR DIRECCIONAL DE TRES SECCIONES</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3"/>
          <p:cNvSpPr>
            <a:spLocks noChangeArrowheads="1"/>
          </p:cNvSpPr>
          <p:nvPr/>
        </p:nvSpPr>
        <p:spPr bwMode="auto">
          <a:xfrm>
            <a:off x="-13379" y="2906300"/>
            <a:ext cx="696883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98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eaLnBrk="0" hangingPunct="0"/>
            <a:endPar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lvl="0" algn="just" eaLnBrk="0" hangingPunct="0"/>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W</a:t>
            </a:r>
            <a:r>
              <a:rPr kumimoji="0" lang="es-EC" altLang="es-EC" sz="24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 =   Anchura de la línea  microstrip. </a:t>
            </a:r>
            <a:endParaRPr kumimoji="0" lang="es-EC" altLang="es-EC" sz="1200" b="0" i="0" u="none" strike="noStrike" cap="none" normalizeH="0" baseline="0" dirty="0" smtClean="0">
              <a:ln>
                <a:noFill/>
              </a:ln>
              <a:solidFill>
                <a:schemeClr val="tx1"/>
              </a:solidFill>
              <a:effectLst/>
              <a:latin typeface="+mn-lt"/>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S</a:t>
            </a:r>
            <a:r>
              <a:rPr kumimoji="0" lang="es-EC" altLang="es-EC" sz="24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  =  Separación</a:t>
            </a:r>
            <a:r>
              <a:rPr kumimoji="0" lang="es-EC" altLang="es-EC" sz="2400" b="0" i="0" u="none" strike="noStrike" cap="none" normalizeH="0" dirty="0" smtClean="0">
                <a:ln>
                  <a:noFill/>
                </a:ln>
                <a:solidFill>
                  <a:schemeClr val="tx1"/>
                </a:solidFill>
                <a:effectLst/>
                <a:latin typeface="+mn-lt"/>
                <a:ea typeface="Times New Roman" pitchFamily="18" charset="0"/>
                <a:cs typeface="Times New Roman" pitchFamily="18" charset="0"/>
              </a:rPr>
              <a:t> entre líneas microstrip</a:t>
            </a:r>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a:t>
            </a:r>
            <a:endParaRPr kumimoji="0" lang="es-EC" altLang="es-EC" sz="1200" b="0" i="0" u="none" strike="noStrike" cap="none" normalizeH="0" baseline="0" dirty="0" smtClean="0">
              <a:ln>
                <a:noFill/>
              </a:ln>
              <a:solidFill>
                <a:schemeClr val="tx1"/>
              </a:solidFill>
              <a:effectLst/>
              <a:latin typeface="+mn-lt"/>
            </a:endParaRPr>
          </a:p>
          <a:p>
            <a:pPr lvl="0" algn="just" eaLnBrk="0" hangingPunct="0"/>
            <a:r>
              <a:rPr kumimoji="0" lang="es-ES" altLang="es-EC" sz="2400" b="1" i="1" u="none" strike="noStrike" cap="none" normalizeH="0" baseline="0" dirty="0" smtClean="0">
                <a:ln>
                  <a:noFill/>
                </a:ln>
                <a:solidFill>
                  <a:schemeClr val="tx1"/>
                </a:solidFill>
                <a:effectLst/>
                <a:latin typeface="+mn-lt"/>
                <a:ea typeface="Calibri" pitchFamily="34" charset="0"/>
                <a:cs typeface="Times New Roman" pitchFamily="18" charset="0"/>
              </a:rPr>
              <a:t>L</a:t>
            </a:r>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    =  Longitud de la línea </a:t>
            </a:r>
            <a:r>
              <a:rPr lang="es-EC" altLang="es-EC" sz="2400" dirty="0" smtClean="0">
                <a:latin typeface="+mn-lt"/>
                <a:ea typeface="Times New Roman" pitchFamily="18" charset="0"/>
                <a:cs typeface="Times New Roman" pitchFamily="18" charset="0"/>
              </a:rPr>
              <a:t>microstrip</a:t>
            </a:r>
            <a:r>
              <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rPr>
              <a:t>.</a:t>
            </a:r>
          </a:p>
          <a:p>
            <a:pPr lvl="0" algn="just" eaLnBrk="0" hangingPunct="0"/>
            <a:endParaRPr kumimoji="0" lang="es-EC" altLang="es-EC" sz="24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algn="just" eaLnBrk="0" hangingPunct="0"/>
            <a:r>
              <a:rPr lang="es-EC" altLang="es-EC" sz="2400" dirty="0" smtClean="0">
                <a:latin typeface="+mn-lt"/>
              </a:rPr>
              <a:t>Se impuso para el diseño los siguientes parámetros</a:t>
            </a:r>
            <a:r>
              <a:rPr lang="en-US" altLang="es-EC" sz="2400" dirty="0" smtClean="0">
                <a:latin typeface="+mn-lt"/>
              </a:rPr>
              <a:t>:</a:t>
            </a:r>
            <a:r>
              <a:rPr lang="es-EC" altLang="es-EC" sz="2400" dirty="0" smtClean="0">
                <a:latin typeface="+mn-lt"/>
              </a:rPr>
              <a:t> </a:t>
            </a:r>
          </a:p>
          <a:p>
            <a:pPr algn="just" eaLnBrk="0" hangingPunct="0"/>
            <a:r>
              <a:rPr lang="es-EC" altLang="es-EC" sz="2400" i="1" dirty="0" err="1" smtClean="0">
                <a:latin typeface="+mn-lt"/>
                <a:ea typeface="Calibri" pitchFamily="34" charset="0"/>
                <a:cs typeface="Times New Roman" pitchFamily="18" charset="0"/>
              </a:rPr>
              <a:t>Zo</a:t>
            </a:r>
            <a:r>
              <a:rPr lang="es-EC" altLang="es-EC" sz="2400" i="1" dirty="0" smtClean="0">
                <a:latin typeface="+mn-lt"/>
                <a:ea typeface="Calibri" pitchFamily="34" charset="0"/>
                <a:cs typeface="Times New Roman" pitchFamily="18" charset="0"/>
              </a:rPr>
              <a:t> </a:t>
            </a:r>
            <a:r>
              <a:rPr lang="es-EC" altLang="es-EC" sz="2400" dirty="0" smtClean="0">
                <a:latin typeface="+mn-lt"/>
                <a:ea typeface="Times New Roman" pitchFamily="18" charset="0"/>
                <a:cs typeface="Times New Roman" pitchFamily="18" charset="0"/>
              </a:rPr>
              <a:t> </a:t>
            </a:r>
            <a:r>
              <a:rPr lang="es-EC" altLang="es-EC" sz="2400" dirty="0">
                <a:latin typeface="+mn-lt"/>
                <a:ea typeface="Times New Roman" pitchFamily="18" charset="0"/>
                <a:cs typeface="Times New Roman" pitchFamily="18" charset="0"/>
              </a:rPr>
              <a:t>=  </a:t>
            </a:r>
            <a:r>
              <a:rPr lang="es-EC" altLang="es-EC" sz="2400" dirty="0" smtClean="0">
                <a:latin typeface="+mn-lt"/>
                <a:ea typeface="Times New Roman" pitchFamily="18" charset="0"/>
                <a:cs typeface="Times New Roman" pitchFamily="18" charset="0"/>
              </a:rPr>
              <a:t>Impedancia </a:t>
            </a:r>
            <a:r>
              <a:rPr lang="es-EC" altLang="es-EC" sz="2400" dirty="0">
                <a:latin typeface="+mn-lt"/>
                <a:ea typeface="Times New Roman" pitchFamily="18" charset="0"/>
                <a:cs typeface="Times New Roman" pitchFamily="18" charset="0"/>
              </a:rPr>
              <a:t>característica en </a:t>
            </a:r>
            <a:r>
              <a:rPr lang="es-EC" altLang="es-EC" sz="2400" dirty="0" smtClean="0">
                <a:latin typeface="+mn-lt"/>
                <a:ea typeface="Times New Roman" pitchFamily="18" charset="0"/>
                <a:cs typeface="Times New Roman" pitchFamily="18" charset="0"/>
              </a:rPr>
              <a:t>50 Ohms</a:t>
            </a:r>
            <a:r>
              <a:rPr lang="es-EC" altLang="es-EC" sz="2400" dirty="0">
                <a:latin typeface="+mn-lt"/>
                <a:ea typeface="Times New Roman" pitchFamily="18" charset="0"/>
                <a:cs typeface="Times New Roman" pitchFamily="18" charset="0"/>
              </a:rPr>
              <a:t>.</a:t>
            </a:r>
            <a:endParaRPr lang="es-EC" altLang="es-EC" sz="1200" dirty="0">
              <a:latin typeface="+mn-lt"/>
            </a:endParaRPr>
          </a:p>
          <a:p>
            <a:pPr algn="just" eaLnBrk="0" hangingPunct="0"/>
            <a:r>
              <a:rPr lang="en-US" altLang="es-EC" sz="2400" dirty="0" smtClean="0">
                <a:latin typeface="+mn-lt"/>
              </a:rPr>
              <a:t>K    =  </a:t>
            </a:r>
            <a:r>
              <a:rPr lang="es-EC" altLang="es-EC" sz="2400" dirty="0" smtClean="0">
                <a:latin typeface="+mn-lt"/>
              </a:rPr>
              <a:t>Coeficiente</a:t>
            </a:r>
            <a:r>
              <a:rPr lang="en-US" altLang="es-EC" sz="2400" dirty="0" smtClean="0">
                <a:latin typeface="+mn-lt"/>
              </a:rPr>
              <a:t> de Acoplamiento 30 </a:t>
            </a:r>
            <a:r>
              <a:rPr lang="en-US" altLang="es-EC" sz="2400" dirty="0" err="1" smtClean="0">
                <a:latin typeface="+mn-lt"/>
              </a:rPr>
              <a:t>dB.</a:t>
            </a:r>
            <a:endParaRPr lang="en-US" altLang="es-EC" sz="2400" dirty="0" smtClean="0">
              <a:latin typeface="+mn-lt"/>
            </a:endParaRPr>
          </a:p>
          <a:p>
            <a:pPr algn="just" eaLnBrk="0" hangingPunct="0"/>
            <a:r>
              <a:rPr lang="en-US" altLang="es-EC" sz="2400" dirty="0" smtClean="0">
                <a:latin typeface="+mn-lt"/>
              </a:rPr>
              <a:t>f     =  </a:t>
            </a:r>
            <a:r>
              <a:rPr lang="es-EC" altLang="es-EC" sz="2400" dirty="0" smtClean="0">
                <a:latin typeface="+mn-lt"/>
              </a:rPr>
              <a:t>Frecuencia</a:t>
            </a:r>
            <a:r>
              <a:rPr lang="en-US" altLang="es-EC" sz="2400" dirty="0" smtClean="0">
                <a:latin typeface="+mn-lt"/>
              </a:rPr>
              <a:t> de </a:t>
            </a:r>
            <a:r>
              <a:rPr lang="es-EC" altLang="es-EC" sz="2400" dirty="0" smtClean="0">
                <a:latin typeface="+mn-lt"/>
              </a:rPr>
              <a:t>operación</a:t>
            </a:r>
            <a:r>
              <a:rPr lang="en-US" altLang="es-EC" sz="2400" dirty="0" smtClean="0">
                <a:latin typeface="+mn-lt"/>
              </a:rPr>
              <a:t> 2.437 GHz.</a:t>
            </a:r>
            <a:endParaRPr lang="es-EC" altLang="es-EC" sz="2400" dirty="0">
              <a:latin typeface="+mn-lt"/>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es-EC" altLang="es-EC" sz="3600" b="0" i="0" u="none" strike="noStrike" cap="none" normalizeH="0" baseline="0" dirty="0" smtClean="0">
              <a:ln>
                <a:noFill/>
              </a:ln>
              <a:solidFill>
                <a:schemeClr val="tx1"/>
              </a:solidFill>
              <a:effectLst/>
              <a:latin typeface="+mn-lt"/>
            </a:endParaRPr>
          </a:p>
        </p:txBody>
      </p:sp>
      <p:sp>
        <p:nvSpPr>
          <p:cNvPr id="2" name="1 Rectángulo"/>
          <p:cNvSpPr/>
          <p:nvPr/>
        </p:nvSpPr>
        <p:spPr>
          <a:xfrm>
            <a:off x="2221490" y="3062369"/>
            <a:ext cx="4701031" cy="369332"/>
          </a:xfrm>
          <a:prstGeom prst="rect">
            <a:avLst/>
          </a:prstGeom>
        </p:spPr>
        <p:txBody>
          <a:bodyPr wrap="none">
            <a:spAutoFit/>
          </a:bodyPr>
          <a:lstStyle/>
          <a:p>
            <a:pPr lvl="0" algn="just" fontAlgn="base">
              <a:spcBef>
                <a:spcPct val="0"/>
              </a:spcBef>
              <a:spcAft>
                <a:spcPct val="0"/>
              </a:spcAft>
              <a:tabLst>
                <a:tab pos="4048125" algn="l"/>
              </a:tabLst>
            </a:pPr>
            <a:r>
              <a:rPr lang="es-ES" altLang="es-EC" b="1" dirty="0" smtClean="0">
                <a:ea typeface="Calibri" pitchFamily="34" charset="0"/>
                <a:cs typeface="Times New Roman" pitchFamily="18" charset="0"/>
              </a:rPr>
              <a:t>Características físicas de las líneas microstrip  </a:t>
            </a:r>
            <a:endParaRPr lang="es-EC" altLang="es-EC" sz="1400" dirty="0">
              <a:cs typeface="Arial"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63"/>
          <a:stretch/>
        </p:blipFill>
        <p:spPr bwMode="auto">
          <a:xfrm>
            <a:off x="2427158" y="859809"/>
            <a:ext cx="4289684" cy="220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475646"/>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9" name="Imagen 3"/>
          <p:cNvPicPr>
            <a:picLocks noChangeAspect="1" noChangeArrowheads="1"/>
          </p:cNvPicPr>
          <p:nvPr/>
        </p:nvPicPr>
        <p:blipFill>
          <a:blip r:embed="rId2">
            <a:extLst>
              <a:ext uri="{28A0092B-C50C-407E-A947-70E740481C1C}">
                <a14:useLocalDpi xmlns:a14="http://schemas.microsoft.com/office/drawing/2010/main" val="0"/>
              </a:ext>
            </a:extLst>
          </a:blip>
          <a:srcRect l="2718" t="7387"/>
          <a:stretch>
            <a:fillRect/>
          </a:stretch>
        </p:blipFill>
        <p:spPr bwMode="auto">
          <a:xfrm>
            <a:off x="-1" y="901628"/>
            <a:ext cx="4145197" cy="2599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145197" y="1019634"/>
            <a:ext cx="5015828"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048125" algn="l"/>
              </a:tabLst>
              <a:defRPr>
                <a:solidFill>
                  <a:schemeClr val="tx1"/>
                </a:solidFill>
                <a:latin typeface="Arial" pitchFamily="34" charset="0"/>
                <a:cs typeface="Arial" pitchFamily="34" charset="0"/>
              </a:defRPr>
            </a:lvl1pPr>
            <a:lvl2pPr fontAlgn="base">
              <a:spcBef>
                <a:spcPct val="0"/>
              </a:spcBef>
              <a:spcAft>
                <a:spcPct val="0"/>
              </a:spcAft>
              <a:tabLst>
                <a:tab pos="4048125" algn="l"/>
              </a:tabLst>
              <a:defRPr>
                <a:solidFill>
                  <a:schemeClr val="tx1"/>
                </a:solidFill>
                <a:latin typeface="Arial" pitchFamily="34" charset="0"/>
                <a:cs typeface="Arial" pitchFamily="34" charset="0"/>
              </a:defRPr>
            </a:lvl2pPr>
            <a:lvl3pPr fontAlgn="base">
              <a:spcBef>
                <a:spcPct val="0"/>
              </a:spcBef>
              <a:spcAft>
                <a:spcPct val="0"/>
              </a:spcAft>
              <a:tabLst>
                <a:tab pos="4048125" algn="l"/>
              </a:tabLst>
              <a:defRPr>
                <a:solidFill>
                  <a:schemeClr val="tx1"/>
                </a:solidFill>
                <a:latin typeface="Arial" pitchFamily="34" charset="0"/>
                <a:cs typeface="Arial" pitchFamily="34" charset="0"/>
              </a:defRPr>
            </a:lvl3pPr>
            <a:lvl4pPr fontAlgn="base">
              <a:spcBef>
                <a:spcPct val="0"/>
              </a:spcBef>
              <a:spcAft>
                <a:spcPct val="0"/>
              </a:spcAft>
              <a:tabLst>
                <a:tab pos="4048125" algn="l"/>
              </a:tabLst>
              <a:defRPr>
                <a:solidFill>
                  <a:schemeClr val="tx1"/>
                </a:solidFill>
                <a:latin typeface="Arial" pitchFamily="34" charset="0"/>
                <a:cs typeface="Arial" pitchFamily="34" charset="0"/>
              </a:defRPr>
            </a:lvl4pPr>
            <a:lvl5pPr fontAlgn="base">
              <a:spcBef>
                <a:spcPct val="0"/>
              </a:spcBef>
              <a:spcAft>
                <a:spcPct val="0"/>
              </a:spcAft>
              <a:tabLst>
                <a:tab pos="4048125" algn="l"/>
              </a:tabLst>
              <a:defRPr>
                <a:solidFill>
                  <a:schemeClr val="tx1"/>
                </a:solidFill>
                <a:latin typeface="Arial" pitchFamily="34" charset="0"/>
                <a:cs typeface="Arial" pitchFamily="34" charset="0"/>
              </a:defRPr>
            </a:lvl5pPr>
            <a:lvl6pPr fontAlgn="base">
              <a:spcBef>
                <a:spcPct val="0"/>
              </a:spcBef>
              <a:spcAft>
                <a:spcPct val="0"/>
              </a:spcAft>
              <a:tabLst>
                <a:tab pos="4048125" algn="l"/>
              </a:tabLst>
              <a:defRPr>
                <a:solidFill>
                  <a:schemeClr val="tx1"/>
                </a:solidFill>
                <a:latin typeface="Arial" pitchFamily="34" charset="0"/>
                <a:cs typeface="Arial" pitchFamily="34" charset="0"/>
              </a:defRPr>
            </a:lvl6pPr>
            <a:lvl7pPr fontAlgn="base">
              <a:spcBef>
                <a:spcPct val="0"/>
              </a:spcBef>
              <a:spcAft>
                <a:spcPct val="0"/>
              </a:spcAft>
              <a:tabLst>
                <a:tab pos="4048125" algn="l"/>
              </a:tabLst>
              <a:defRPr>
                <a:solidFill>
                  <a:schemeClr val="tx1"/>
                </a:solidFill>
                <a:latin typeface="Arial" pitchFamily="34" charset="0"/>
                <a:cs typeface="Arial" pitchFamily="34" charset="0"/>
              </a:defRPr>
            </a:lvl7pPr>
            <a:lvl8pPr fontAlgn="base">
              <a:spcBef>
                <a:spcPct val="0"/>
              </a:spcBef>
              <a:spcAft>
                <a:spcPct val="0"/>
              </a:spcAft>
              <a:tabLst>
                <a:tab pos="4048125" algn="l"/>
              </a:tabLst>
              <a:defRPr>
                <a:solidFill>
                  <a:schemeClr val="tx1"/>
                </a:solidFill>
                <a:latin typeface="Arial" pitchFamily="34" charset="0"/>
                <a:cs typeface="Arial" pitchFamily="34" charset="0"/>
              </a:defRPr>
            </a:lvl8pPr>
            <a:lvl9pPr fontAlgn="base">
              <a:spcBef>
                <a:spcPct val="0"/>
              </a:spcBef>
              <a:spcAft>
                <a:spcPct val="0"/>
              </a:spcAft>
              <a:tabLst>
                <a:tab pos="4048125"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048125" algn="l"/>
              </a:tabLst>
            </a:pPr>
            <a:endParaRPr lang="es-ES" altLang="es-EC" sz="2800" dirty="0" smtClean="0">
              <a:latin typeface="+mn-l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048125" algn="l"/>
              </a:tabLst>
            </a:pPr>
            <a:r>
              <a:rPr kumimoji="0" lang="es-ES" altLang="es-EC" sz="2800" b="0" i="0" u="none" strike="noStrike" cap="none" normalizeH="0" baseline="0" dirty="0" smtClean="0">
                <a:ln>
                  <a:noFill/>
                </a:ln>
                <a:solidFill>
                  <a:schemeClr val="tx1"/>
                </a:solidFill>
                <a:effectLst/>
                <a:latin typeface="+mn-lt"/>
                <a:ea typeface="Calibri" pitchFamily="34" charset="0"/>
                <a:cs typeface="Times New Roman" pitchFamily="18" charset="0"/>
              </a:rPr>
              <a:t>Las características de baquelita común</a:t>
            </a:r>
            <a:r>
              <a:rPr lang="en-US" altLang="es-EC" sz="2800" dirty="0" smtClean="0">
                <a:latin typeface="+mn-lt"/>
                <a:ea typeface="Calibri" pitchFamily="34" charset="0"/>
                <a:cs typeface="Times New Roman" pitchFamily="18" charset="0"/>
              </a:rPr>
              <a:t>:</a:t>
            </a:r>
            <a:endParaRPr kumimoji="0" lang="es-ES" altLang="es-EC" sz="28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048125" algn="l"/>
              </a:tabLst>
            </a:pPr>
            <a:endParaRPr kumimoji="0" lang="es-EC" altLang="es-EC"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tab pos="4048125" algn="l"/>
              </a:tabLst>
            </a:pPr>
            <a:r>
              <a:rPr kumimoji="0" lang="es-ES" altLang="es-EC" sz="2800" b="0" i="0" u="none" strike="noStrike" cap="none" normalizeH="0" baseline="0" dirty="0" smtClean="0">
                <a:ln>
                  <a:noFill/>
                </a:ln>
                <a:solidFill>
                  <a:schemeClr val="tx1"/>
                </a:solidFill>
                <a:effectLst/>
                <a:latin typeface="+mn-lt"/>
                <a:ea typeface="Calibri" pitchFamily="34" charset="0"/>
                <a:cs typeface="Times New Roman" pitchFamily="18" charset="0"/>
              </a:rPr>
              <a:t>E</a:t>
            </a:r>
            <a:r>
              <a:rPr kumimoji="0" lang="es-ES" altLang="es-EC" sz="2800" b="0" i="0" u="none" strike="noStrike" cap="none" normalizeH="0" baseline="-30000" dirty="0" smtClean="0">
                <a:ln>
                  <a:noFill/>
                </a:ln>
                <a:solidFill>
                  <a:schemeClr val="tx1"/>
                </a:solidFill>
                <a:effectLst/>
                <a:latin typeface="+mn-lt"/>
                <a:ea typeface="Calibri" pitchFamily="34" charset="0"/>
                <a:cs typeface="Times New Roman" pitchFamily="18" charset="0"/>
              </a:rPr>
              <a:t>r</a:t>
            </a:r>
            <a:r>
              <a:rPr kumimoji="0" lang="es-ES" altLang="es-EC" sz="2800" b="0" i="0" u="none" strike="noStrike" cap="none" normalizeH="0" baseline="0" dirty="0" smtClean="0">
                <a:ln>
                  <a:noFill/>
                </a:ln>
                <a:solidFill>
                  <a:schemeClr val="tx1"/>
                </a:solidFill>
                <a:effectLst/>
                <a:latin typeface="+mn-lt"/>
                <a:ea typeface="Calibri" pitchFamily="34" charset="0"/>
                <a:cs typeface="Times New Roman" pitchFamily="18" charset="0"/>
              </a:rPr>
              <a:t>: 3.36.</a:t>
            </a:r>
            <a:endParaRPr kumimoji="0" lang="es-EC" altLang="es-EC"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tab pos="4048125" algn="l"/>
              </a:tabLst>
            </a:pPr>
            <a:r>
              <a:rPr kumimoji="0" lang="es-ES" altLang="es-EC" sz="2800" b="0" i="0" u="none" strike="noStrike" cap="none" normalizeH="0" baseline="0" dirty="0" smtClean="0">
                <a:ln>
                  <a:noFill/>
                </a:ln>
                <a:solidFill>
                  <a:schemeClr val="tx1"/>
                </a:solidFill>
                <a:effectLst/>
                <a:latin typeface="+mn-lt"/>
                <a:ea typeface="Calibri" pitchFamily="34" charset="0"/>
                <a:cs typeface="Times New Roman" pitchFamily="18" charset="0"/>
              </a:rPr>
              <a:t>H: 1.6 </a:t>
            </a:r>
            <a:r>
              <a:rPr kumimoji="0" lang="es-ES" altLang="es-EC" sz="2800" b="0" i="0" u="none" strike="noStrike" cap="none" normalizeH="0" baseline="0" dirty="0" err="1" smtClean="0">
                <a:ln>
                  <a:noFill/>
                </a:ln>
                <a:solidFill>
                  <a:schemeClr val="tx1"/>
                </a:solidFill>
                <a:effectLst/>
                <a:latin typeface="+mn-lt"/>
                <a:ea typeface="Calibri" pitchFamily="34" charset="0"/>
                <a:cs typeface="Times New Roman" pitchFamily="18" charset="0"/>
              </a:rPr>
              <a:t>mm.</a:t>
            </a:r>
            <a:endParaRPr kumimoji="0" lang="es-EC" altLang="es-EC"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tab pos="4048125" algn="l"/>
              </a:tabLst>
            </a:pPr>
            <a:r>
              <a:rPr kumimoji="0" lang="es-ES" altLang="es-EC" sz="2800" b="0" i="0" u="none" strike="noStrike" cap="none" normalizeH="0" baseline="0" dirty="0" err="1" smtClean="0">
                <a:ln>
                  <a:noFill/>
                </a:ln>
                <a:solidFill>
                  <a:schemeClr val="tx1"/>
                </a:solidFill>
                <a:effectLst/>
                <a:latin typeface="+mn-lt"/>
                <a:ea typeface="Calibri" pitchFamily="34" charset="0"/>
                <a:cs typeface="Times New Roman" pitchFamily="18" charset="0"/>
              </a:rPr>
              <a:t>tanδ</a:t>
            </a:r>
            <a:r>
              <a:rPr kumimoji="0" lang="es-ES" altLang="es-EC" sz="2800" b="0" i="0" u="none" strike="noStrike" cap="none" normalizeH="0" baseline="0" dirty="0" smtClean="0">
                <a:ln>
                  <a:noFill/>
                </a:ln>
                <a:solidFill>
                  <a:schemeClr val="tx1"/>
                </a:solidFill>
                <a:effectLst/>
                <a:latin typeface="+mn-lt"/>
                <a:ea typeface="Calibri" pitchFamily="34" charset="0"/>
                <a:cs typeface="Times New Roman" pitchFamily="18" charset="0"/>
              </a:rPr>
              <a:t>: 0.006.</a:t>
            </a:r>
            <a:endParaRPr kumimoji="0" lang="es-ES" altLang="es-EC" sz="4000" b="0" i="0" u="none" strike="noStrike" cap="none" normalizeH="0" baseline="0" dirty="0" smtClean="0">
              <a:ln>
                <a:noFill/>
              </a:ln>
              <a:solidFill>
                <a:schemeClr val="tx1"/>
              </a:solidFill>
              <a:effectLst/>
              <a:latin typeface="+mn-lt"/>
            </a:endParaRPr>
          </a:p>
        </p:txBody>
      </p:sp>
      <p:sp>
        <p:nvSpPr>
          <p:cNvPr id="5" name="4 Rectángulo"/>
          <p:cNvSpPr/>
          <p:nvPr/>
        </p:nvSpPr>
        <p:spPr>
          <a:xfrm>
            <a:off x="179512" y="2445701"/>
            <a:ext cx="2685030" cy="1477328"/>
          </a:xfrm>
          <a:prstGeom prst="rect">
            <a:avLst/>
          </a:prstGeom>
        </p:spPr>
        <p:txBody>
          <a:bodyPr wrap="none">
            <a:spAutoFit/>
          </a:bodyPr>
          <a:lstStyle/>
          <a:p>
            <a:pPr lvl="0" algn="just" fontAlgn="base">
              <a:spcBef>
                <a:spcPct val="0"/>
              </a:spcBef>
              <a:spcAft>
                <a:spcPct val="0"/>
              </a:spcAft>
              <a:tabLst>
                <a:tab pos="4048125" algn="l"/>
              </a:tabLst>
            </a:pPr>
            <a:endParaRPr lang="es-ES" altLang="es-EC" b="1" dirty="0" smtClean="0">
              <a:ea typeface="Calibri" pitchFamily="34" charset="0"/>
              <a:cs typeface="Times New Roman" pitchFamily="18" charset="0"/>
            </a:endParaRPr>
          </a:p>
          <a:p>
            <a:pPr lvl="0" algn="just" fontAlgn="base">
              <a:spcBef>
                <a:spcPct val="0"/>
              </a:spcBef>
              <a:spcAft>
                <a:spcPct val="0"/>
              </a:spcAft>
              <a:tabLst>
                <a:tab pos="4048125" algn="l"/>
              </a:tabLst>
            </a:pPr>
            <a:endParaRPr lang="es-ES" altLang="es-EC" b="1" dirty="0">
              <a:ea typeface="Calibri" pitchFamily="34" charset="0"/>
              <a:cs typeface="Times New Roman" pitchFamily="18" charset="0"/>
            </a:endParaRPr>
          </a:p>
          <a:p>
            <a:pPr lvl="0" algn="just" fontAlgn="base">
              <a:spcBef>
                <a:spcPct val="0"/>
              </a:spcBef>
              <a:spcAft>
                <a:spcPct val="0"/>
              </a:spcAft>
              <a:tabLst>
                <a:tab pos="4048125" algn="l"/>
              </a:tabLst>
            </a:pPr>
            <a:endParaRPr lang="es-ES" altLang="es-EC" b="1" dirty="0" smtClean="0">
              <a:ea typeface="Calibri" pitchFamily="34" charset="0"/>
              <a:cs typeface="Times New Roman" pitchFamily="18" charset="0"/>
            </a:endParaRPr>
          </a:p>
          <a:p>
            <a:pPr lvl="0" algn="just" fontAlgn="base">
              <a:spcBef>
                <a:spcPct val="0"/>
              </a:spcBef>
              <a:spcAft>
                <a:spcPct val="0"/>
              </a:spcAft>
              <a:tabLst>
                <a:tab pos="4048125" algn="l"/>
              </a:tabLst>
            </a:pPr>
            <a:endParaRPr lang="es-ES" altLang="es-EC" b="1" dirty="0">
              <a:ea typeface="Calibri" pitchFamily="34" charset="0"/>
              <a:cs typeface="Times New Roman" pitchFamily="18" charset="0"/>
            </a:endParaRPr>
          </a:p>
          <a:p>
            <a:pPr lvl="0" algn="just" fontAlgn="base">
              <a:spcBef>
                <a:spcPct val="0"/>
              </a:spcBef>
              <a:spcAft>
                <a:spcPct val="0"/>
              </a:spcAft>
              <a:tabLst>
                <a:tab pos="4048125" algn="l"/>
              </a:tabLst>
            </a:pPr>
            <a:r>
              <a:rPr lang="es-ES" altLang="es-EC" b="1" dirty="0" smtClean="0">
                <a:ea typeface="Calibri" pitchFamily="34" charset="0"/>
                <a:cs typeface="Times New Roman" pitchFamily="18" charset="0"/>
              </a:rPr>
              <a:t>Características </a:t>
            </a:r>
            <a:r>
              <a:rPr lang="es-ES" altLang="es-EC" b="1" dirty="0">
                <a:ea typeface="Calibri" pitchFamily="34" charset="0"/>
                <a:cs typeface="Times New Roman" pitchFamily="18" charset="0"/>
              </a:rPr>
              <a:t>de la placa </a:t>
            </a:r>
            <a:endParaRPr lang="es-EC" altLang="es-EC" sz="1400" dirty="0">
              <a:cs typeface="Arial" pitchFamily="34" charset="0"/>
            </a:endParaRPr>
          </a:p>
        </p:txBody>
      </p:sp>
      <p:sp>
        <p:nvSpPr>
          <p:cNvPr id="7" name="6 Rectángulo"/>
          <p:cNvSpPr/>
          <p:nvPr/>
        </p:nvSpPr>
        <p:spPr>
          <a:xfrm>
            <a:off x="0" y="3973"/>
            <a:ext cx="902817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PROPIEDADES DE LA BAQUELITA </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7757864"/>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62310" y="0"/>
            <a:ext cx="4919488" cy="584775"/>
          </a:xfrm>
          <a:prstGeom prst="rect">
            <a:avLst/>
          </a:prstGeom>
        </p:spPr>
        <p:txBody>
          <a:bodyPr wrap="non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PARÁMETROS NECESARIOS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6" name="5 Rectángulo"/>
          <p:cNvSpPr/>
          <p:nvPr/>
        </p:nvSpPr>
        <p:spPr>
          <a:xfrm>
            <a:off x="5477228" y="5181796"/>
            <a:ext cx="2881815" cy="369332"/>
          </a:xfrm>
          <a:prstGeom prst="rect">
            <a:avLst/>
          </a:prstGeom>
        </p:spPr>
        <p:txBody>
          <a:bodyPr wrap="none">
            <a:spAutoFit/>
          </a:bodyPr>
          <a:lstStyle/>
          <a:p>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Advanced</a:t>
            </a: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Design</a:t>
            </a: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Systems</a:t>
            </a:r>
            <a:endParaRPr lang="es-EC" dirty="0"/>
          </a:p>
        </p:txBody>
      </p:sp>
      <p:sp>
        <p:nvSpPr>
          <p:cNvPr id="5" name="4 Rectángulo"/>
          <p:cNvSpPr/>
          <p:nvPr/>
        </p:nvSpPr>
        <p:spPr>
          <a:xfrm>
            <a:off x="1383766" y="5167863"/>
            <a:ext cx="1803699" cy="369332"/>
          </a:xfrm>
          <a:prstGeom prst="rect">
            <a:avLst/>
          </a:prstGeom>
        </p:spPr>
        <p:txBody>
          <a:bodyPr wrap="none">
            <a:spAutoFit/>
          </a:bodyPr>
          <a:lstStyle/>
          <a:p>
            <a:r>
              <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Ansoft Designer</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59574" y="5661248"/>
                <a:ext cx="5223289" cy="523220"/>
              </a:xfrm>
              <a:prstGeom prst="rect">
                <a:avLst/>
              </a:prstGeom>
            </p:spPr>
            <p:txBody>
              <a:bodyPr wrap="none">
                <a:spAutoFit/>
              </a:bodyPr>
              <a:lstStyle/>
              <a:p>
                <a14:m>
                  <m:oMath xmlns:m="http://schemas.openxmlformats.org/officeDocument/2006/math">
                    <m:sSub>
                      <m:sSubPr>
                        <m:ctrlPr>
                          <a:rPr lang="es-EC" sz="2800" i="1">
                            <a:latin typeface="Cambria Math"/>
                          </a:rPr>
                        </m:ctrlPr>
                      </m:sSubPr>
                      <m:e>
                        <m:r>
                          <m:rPr>
                            <m:sty m:val="p"/>
                          </m:rPr>
                          <a:rPr lang="en-US" sz="2800">
                            <a:latin typeface="Cambria Math"/>
                          </a:rPr>
                          <m:t>K</m:t>
                        </m:r>
                      </m:e>
                      <m:sub>
                        <m:r>
                          <a:rPr lang="es-ES" sz="2800" b="1" i="1">
                            <a:latin typeface="Cambria Math"/>
                          </a:rPr>
                          <m:t>𝟏</m:t>
                        </m:r>
                      </m:sub>
                    </m:sSub>
                    <m:r>
                      <a:rPr lang="es-ES" sz="2800">
                        <a:latin typeface="Cambria Math"/>
                      </a:rPr>
                      <m:t>=</m:t>
                    </m:r>
                    <m:sSub>
                      <m:sSubPr>
                        <m:ctrlPr>
                          <a:rPr lang="es-EC" sz="2800" i="1">
                            <a:latin typeface="Cambria Math"/>
                          </a:rPr>
                        </m:ctrlPr>
                      </m:sSubPr>
                      <m:e>
                        <m:r>
                          <m:rPr>
                            <m:sty m:val="p"/>
                          </m:rPr>
                          <a:rPr lang="en-US" sz="2800">
                            <a:latin typeface="Cambria Math"/>
                          </a:rPr>
                          <m:t>K</m:t>
                        </m:r>
                      </m:e>
                      <m:sub>
                        <m:r>
                          <a:rPr lang="es-ES" sz="2800" b="1" i="1">
                            <a:latin typeface="Cambria Math"/>
                          </a:rPr>
                          <m:t>𝟑</m:t>
                        </m:r>
                      </m:sub>
                    </m:sSub>
                  </m:oMath>
                </a14:m>
                <a:r>
                  <a:rPr lang="es-EC" sz="2800" dirty="0"/>
                  <a:t>= ?</a:t>
                </a:r>
                <a14:m>
                  <m:oMath xmlns:m="http://schemas.openxmlformats.org/officeDocument/2006/math">
                    <m:sSub>
                      <m:sSubPr>
                        <m:ctrlPr>
                          <a:rPr lang="es-EC" sz="2800" i="1">
                            <a:latin typeface="Cambria Math"/>
                          </a:rPr>
                        </m:ctrlPr>
                      </m:sSubPr>
                      <m:e>
                        <m:r>
                          <a:rPr lang="en-US" sz="2800">
                            <a:latin typeface="Cambria Math"/>
                          </a:rPr>
                          <m:t>;</m:t>
                        </m:r>
                        <m:r>
                          <m:rPr>
                            <m:sty m:val="p"/>
                          </m:rPr>
                          <a:rPr lang="en-US" sz="2800">
                            <a:latin typeface="Cambria Math"/>
                          </a:rPr>
                          <m:t>K</m:t>
                        </m:r>
                      </m:e>
                      <m:sub>
                        <m:r>
                          <a:rPr lang="en-US" sz="2800" b="1" i="1">
                            <a:latin typeface="Cambria Math"/>
                          </a:rPr>
                          <m:t>𝟐</m:t>
                        </m:r>
                      </m:sub>
                    </m:sSub>
                    <m:r>
                      <a:rPr lang="es-ES" sz="2800">
                        <a:latin typeface="Cambria Math"/>
                      </a:rPr>
                      <m:t>=</m:t>
                    </m:r>
                    <m:r>
                      <a:rPr lang="en-US" sz="2800">
                        <a:latin typeface="Cambria Math"/>
                      </a:rPr>
                      <m:t> ?</m:t>
                    </m:r>
                  </m:oMath>
                </a14:m>
                <a:r>
                  <a:rPr lang="es-EC" sz="2800" dirty="0"/>
                  <a:t>; </a:t>
                </a:r>
                <a14:m>
                  <m:oMath xmlns:m="http://schemas.openxmlformats.org/officeDocument/2006/math">
                    <m:sSub>
                      <m:sSubPr>
                        <m:ctrlPr>
                          <a:rPr lang="es-EC" sz="2800" i="1">
                            <a:latin typeface="Cambria Math"/>
                          </a:rPr>
                        </m:ctrlPr>
                      </m:sSubPr>
                      <m:e>
                        <m:r>
                          <a:rPr lang="es-ES" sz="2800" i="1">
                            <a:latin typeface="Cambria Math"/>
                          </a:rPr>
                          <m:t>𝑍</m:t>
                        </m:r>
                      </m:e>
                      <m:sub>
                        <m:r>
                          <a:rPr lang="es-ES" sz="2800" i="1">
                            <a:latin typeface="Cambria Math"/>
                          </a:rPr>
                          <m:t>0</m:t>
                        </m:r>
                        <m:r>
                          <a:rPr lang="es-ES" sz="2800" i="1">
                            <a:latin typeface="Cambria Math"/>
                          </a:rPr>
                          <m:t>𝑒</m:t>
                        </m:r>
                      </m:sub>
                    </m:sSub>
                  </m:oMath>
                </a14:m>
                <a:r>
                  <a:rPr lang="es-EC" sz="2800" dirty="0"/>
                  <a:t>=?; </a:t>
                </a:r>
                <a14:m>
                  <m:oMath xmlns:m="http://schemas.openxmlformats.org/officeDocument/2006/math">
                    <m:sSub>
                      <m:sSubPr>
                        <m:ctrlPr>
                          <a:rPr lang="es-EC" sz="2800" i="1">
                            <a:latin typeface="Cambria Math"/>
                          </a:rPr>
                        </m:ctrlPr>
                      </m:sSubPr>
                      <m:e>
                        <m:r>
                          <a:rPr lang="es-ES" sz="2800" i="1">
                            <a:latin typeface="Cambria Math"/>
                          </a:rPr>
                          <m:t>𝑍</m:t>
                        </m:r>
                      </m:e>
                      <m:sub>
                        <m:r>
                          <a:rPr lang="es-ES" sz="2800" i="1">
                            <a:latin typeface="Cambria Math"/>
                          </a:rPr>
                          <m:t>0</m:t>
                        </m:r>
                        <m:r>
                          <a:rPr lang="en-US" sz="2800" i="1">
                            <a:latin typeface="Cambria Math"/>
                          </a:rPr>
                          <m:t>𝑜</m:t>
                        </m:r>
                      </m:sub>
                    </m:sSub>
                  </m:oMath>
                </a14:m>
                <a:r>
                  <a:rPr lang="es-EC" sz="2800" dirty="0" smtClean="0"/>
                  <a:t>=?</a:t>
                </a:r>
                <a:endParaRPr lang="es-EC" sz="2800" dirty="0"/>
              </a:p>
            </p:txBody>
          </p:sp>
        </mc:Choice>
        <mc:Fallback xmlns="">
          <p:sp>
            <p:nvSpPr>
              <p:cNvPr id="7" name="6 Rectángulo"/>
              <p:cNvSpPr>
                <a:spLocks noRot="1" noChangeAspect="1" noMove="1" noResize="1" noEditPoints="1" noAdjustHandles="1" noChangeArrowheads="1" noChangeShapeType="1" noTextEdit="1"/>
              </p:cNvSpPr>
              <p:nvPr/>
            </p:nvSpPr>
            <p:spPr>
              <a:xfrm>
                <a:off x="59574" y="5661248"/>
                <a:ext cx="5223289" cy="523220"/>
              </a:xfrm>
              <a:prstGeom prst="rect">
                <a:avLst/>
              </a:prstGeom>
              <a:blipFill rotWithShape="1">
                <a:blip r:embed="rId2"/>
                <a:stretch>
                  <a:fillRect t="-10465" b="-32558"/>
                </a:stretch>
              </a:blipFill>
            </p:spPr>
            <p:txBody>
              <a:bodyPr/>
              <a:lstStyle/>
              <a:p>
                <a:r>
                  <a:rPr lang="es-EC">
                    <a:noFill/>
                  </a:rPr>
                  <a:t> </a:t>
                </a:r>
              </a:p>
            </p:txBody>
          </p:sp>
        </mc:Fallback>
      </mc:AlternateContent>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 y="548680"/>
            <a:ext cx="91249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16" y="2219948"/>
            <a:ext cx="108012" cy="21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862408"/>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613564" y="4393397"/>
            <a:ext cx="1224136" cy="598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391" y="26420"/>
            <a:ext cx="57626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3 Rectángulo"/>
              <p:cNvSpPr/>
              <p:nvPr/>
            </p:nvSpPr>
            <p:spPr>
              <a:xfrm>
                <a:off x="21704" y="3721045"/>
                <a:ext cx="9144000" cy="439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b="1" i="1">
                              <a:latin typeface="Cambria Math"/>
                            </a:rPr>
                          </m:ctrlPr>
                        </m:sSubPr>
                        <m:e>
                          <m:r>
                            <m:rPr>
                              <m:sty m:val="p"/>
                            </m:rPr>
                            <a:rPr lang="es-ES" sz="2000">
                              <a:latin typeface="Cambria Math"/>
                            </a:rPr>
                            <m:t>V</m:t>
                          </m:r>
                        </m:e>
                        <m:sub>
                          <m:r>
                            <a:rPr lang="es-ES" sz="2000" b="1" i="1">
                              <a:latin typeface="Cambria Math"/>
                            </a:rPr>
                            <m:t>𝟑</m:t>
                          </m:r>
                        </m:sub>
                      </m:sSub>
                      <m:r>
                        <a:rPr lang="es-ES" sz="2000" b="1">
                          <a:latin typeface="Cambria Math"/>
                        </a:rPr>
                        <m:t>=</m:t>
                      </m:r>
                      <m:d>
                        <m:dPr>
                          <m:ctrlPr>
                            <a:rPr lang="es-EC" sz="2000" b="1" i="1">
                              <a:latin typeface="Cambria Math"/>
                            </a:rPr>
                          </m:ctrlPr>
                        </m:dPr>
                        <m:e>
                          <m:r>
                            <m:rPr>
                              <m:sty m:val="p"/>
                            </m:rPr>
                            <a:rPr lang="es-ES" sz="2000">
                              <a:latin typeface="Cambria Math"/>
                            </a:rPr>
                            <m:t>j</m:t>
                          </m:r>
                          <m:sSub>
                            <m:sSubPr>
                              <m:ctrlPr>
                                <a:rPr lang="es-EC" sz="2000" b="1" i="1">
                                  <a:latin typeface="Cambria Math"/>
                                </a:rPr>
                              </m:ctrlPr>
                            </m:sSubPr>
                            <m:e>
                              <m:r>
                                <m:rPr>
                                  <m:sty m:val="p"/>
                                </m:rPr>
                                <a:rPr lang="en-US" sz="2000">
                                  <a:latin typeface="Cambria Math"/>
                                </a:rPr>
                                <m:t>K</m:t>
                              </m:r>
                            </m:e>
                            <m:sub>
                              <m:r>
                                <a:rPr lang="es-ES" sz="2000" b="1" i="1">
                                  <a:latin typeface="Cambria Math"/>
                                </a:rPr>
                                <m:t>𝟏</m:t>
                              </m:r>
                            </m:sub>
                          </m:sSub>
                          <m:r>
                            <m:rPr>
                              <m:sty m:val="p"/>
                            </m:rPr>
                            <a:rPr lang="es-ES" sz="2000">
                              <a:latin typeface="Cambria Math"/>
                            </a:rPr>
                            <m:t>sinθ</m:t>
                          </m:r>
                          <m:sSup>
                            <m:sSupPr>
                              <m:ctrlPr>
                                <a:rPr lang="es-EC" sz="2000" i="1">
                                  <a:latin typeface="Cambria Math"/>
                                </a:rPr>
                              </m:ctrlPr>
                            </m:sSupPr>
                            <m:e>
                              <m:r>
                                <a:rPr lang="es-ES" sz="2000" i="1">
                                  <a:latin typeface="Cambria Math"/>
                                </a:rPr>
                                <m:t>𝑒</m:t>
                              </m:r>
                            </m:e>
                            <m:sup>
                              <m:r>
                                <a:rPr lang="es-ES" sz="2000" i="1">
                                  <a:latin typeface="Cambria Math"/>
                                </a:rPr>
                                <m:t>−</m:t>
                              </m:r>
                              <m:r>
                                <a:rPr lang="es-ES" sz="2000" i="1">
                                  <a:latin typeface="Cambria Math"/>
                                </a:rPr>
                                <m:t>𝑗</m:t>
                              </m:r>
                              <m:r>
                                <m:rPr>
                                  <m:sty m:val="p"/>
                                </m:rPr>
                                <a:rPr lang="es-ES" sz="2000">
                                  <a:latin typeface="Cambria Math"/>
                                </a:rPr>
                                <m:t>θ</m:t>
                              </m:r>
                            </m:sup>
                          </m:sSup>
                        </m:e>
                      </m:d>
                      <m:sSub>
                        <m:sSubPr>
                          <m:ctrlPr>
                            <a:rPr lang="es-EC" sz="2000" b="1" i="1">
                              <a:latin typeface="Cambria Math"/>
                            </a:rPr>
                          </m:ctrlPr>
                        </m:sSubPr>
                        <m:e>
                          <m:r>
                            <m:rPr>
                              <m:sty m:val="p"/>
                            </m:rPr>
                            <a:rPr lang="es-ES" sz="2000">
                              <a:latin typeface="Cambria Math"/>
                            </a:rPr>
                            <m:t>V</m:t>
                          </m:r>
                        </m:e>
                        <m:sub>
                          <m:r>
                            <a:rPr lang="es-ES" sz="2000" b="1" i="1">
                              <a:latin typeface="Cambria Math"/>
                            </a:rPr>
                            <m:t>𝟏</m:t>
                          </m:r>
                        </m:sub>
                      </m:sSub>
                      <m:r>
                        <a:rPr lang="es-ES" sz="2000">
                          <a:latin typeface="Cambria Math"/>
                        </a:rPr>
                        <m:t>+</m:t>
                      </m:r>
                      <m:d>
                        <m:dPr>
                          <m:ctrlPr>
                            <a:rPr lang="es-EC" sz="2000" b="1" i="1">
                              <a:latin typeface="Cambria Math"/>
                            </a:rPr>
                          </m:ctrlPr>
                        </m:dPr>
                        <m:e>
                          <m:r>
                            <m:rPr>
                              <m:sty m:val="p"/>
                            </m:rPr>
                            <a:rPr lang="es-ES" sz="2000">
                              <a:latin typeface="Cambria Math"/>
                            </a:rPr>
                            <m:t>j</m:t>
                          </m:r>
                          <m:sSub>
                            <m:sSubPr>
                              <m:ctrlPr>
                                <a:rPr lang="es-EC" sz="2000" b="1" i="1">
                                  <a:latin typeface="Cambria Math"/>
                                </a:rPr>
                              </m:ctrlPr>
                            </m:sSubPr>
                            <m:e>
                              <m:r>
                                <m:rPr>
                                  <m:sty m:val="p"/>
                                </m:rPr>
                                <a:rPr lang="en-US" sz="2000">
                                  <a:latin typeface="Cambria Math"/>
                                </a:rPr>
                                <m:t>K</m:t>
                              </m:r>
                            </m:e>
                            <m:sub>
                              <m:r>
                                <a:rPr lang="es-ES" sz="2000" b="1" i="1">
                                  <a:latin typeface="Cambria Math"/>
                                </a:rPr>
                                <m:t>𝟐</m:t>
                              </m:r>
                            </m:sub>
                          </m:sSub>
                          <m:r>
                            <m:rPr>
                              <m:sty m:val="p"/>
                            </m:rPr>
                            <a:rPr lang="es-ES" sz="2000">
                              <a:latin typeface="Cambria Math"/>
                            </a:rPr>
                            <m:t>sinθ</m:t>
                          </m:r>
                          <m:sSup>
                            <m:sSupPr>
                              <m:ctrlPr>
                                <a:rPr lang="es-EC" sz="2000" i="1">
                                  <a:latin typeface="Cambria Math"/>
                                </a:rPr>
                              </m:ctrlPr>
                            </m:sSupPr>
                            <m:e>
                              <m:r>
                                <a:rPr lang="es-ES" sz="2000" i="1">
                                  <a:latin typeface="Cambria Math"/>
                                </a:rPr>
                                <m:t>𝑒</m:t>
                              </m:r>
                            </m:e>
                            <m:sup>
                              <m:r>
                                <a:rPr lang="es-ES" sz="2000" i="1">
                                  <a:latin typeface="Cambria Math"/>
                                </a:rPr>
                                <m:t>−</m:t>
                              </m:r>
                              <m:r>
                                <a:rPr lang="es-ES" sz="2000" i="1">
                                  <a:latin typeface="Cambria Math"/>
                                </a:rPr>
                                <m:t>𝑗</m:t>
                              </m:r>
                              <m:r>
                                <m:rPr>
                                  <m:sty m:val="p"/>
                                </m:rPr>
                                <a:rPr lang="es-ES" sz="2000">
                                  <a:latin typeface="Cambria Math"/>
                                </a:rPr>
                                <m:t>θ</m:t>
                              </m:r>
                            </m:sup>
                          </m:sSup>
                        </m:e>
                      </m:d>
                      <m:sSub>
                        <m:sSubPr>
                          <m:ctrlPr>
                            <a:rPr lang="es-EC" sz="2000" b="1" i="1">
                              <a:latin typeface="Cambria Math"/>
                            </a:rPr>
                          </m:ctrlPr>
                        </m:sSubPr>
                        <m:e>
                          <m:r>
                            <m:rPr>
                              <m:sty m:val="p"/>
                            </m:rPr>
                            <a:rPr lang="es-ES" sz="2000">
                              <a:latin typeface="Cambria Math"/>
                            </a:rPr>
                            <m:t>V</m:t>
                          </m:r>
                        </m:e>
                        <m:sub>
                          <m:r>
                            <a:rPr lang="es-ES" sz="2000" b="1" i="1">
                              <a:latin typeface="Cambria Math"/>
                            </a:rPr>
                            <m:t>𝟏</m:t>
                          </m:r>
                        </m:sub>
                      </m:sSub>
                      <m:sSup>
                        <m:sSupPr>
                          <m:ctrlPr>
                            <a:rPr lang="es-EC" sz="2000" i="1">
                              <a:latin typeface="Cambria Math"/>
                            </a:rPr>
                          </m:ctrlPr>
                        </m:sSupPr>
                        <m:e>
                          <m:r>
                            <a:rPr lang="es-ES" sz="2000" i="1">
                              <a:latin typeface="Cambria Math"/>
                            </a:rPr>
                            <m:t>𝑒</m:t>
                          </m:r>
                        </m:e>
                        <m:sup>
                          <m:r>
                            <a:rPr lang="es-ES" sz="2000" i="1">
                              <a:latin typeface="Cambria Math"/>
                            </a:rPr>
                            <m:t>−</m:t>
                          </m:r>
                          <m:r>
                            <a:rPr lang="es-ES" sz="2000">
                              <a:latin typeface="Cambria Math"/>
                            </a:rPr>
                            <m:t>2</m:t>
                          </m:r>
                          <m:r>
                            <a:rPr lang="es-ES" sz="2000" i="1">
                              <a:latin typeface="Cambria Math"/>
                            </a:rPr>
                            <m:t>𝑗</m:t>
                          </m:r>
                          <m:r>
                            <m:rPr>
                              <m:sty m:val="p"/>
                            </m:rPr>
                            <a:rPr lang="es-ES" sz="2000">
                              <a:latin typeface="Cambria Math"/>
                            </a:rPr>
                            <m:t>θ</m:t>
                          </m:r>
                        </m:sup>
                      </m:sSup>
                      <m:r>
                        <a:rPr lang="es-ES" sz="2000">
                          <a:latin typeface="Cambria Math"/>
                        </a:rPr>
                        <m:t>+</m:t>
                      </m:r>
                      <m:d>
                        <m:dPr>
                          <m:ctrlPr>
                            <a:rPr lang="es-EC" sz="2000" b="1" i="1">
                              <a:latin typeface="Cambria Math"/>
                            </a:rPr>
                          </m:ctrlPr>
                        </m:dPr>
                        <m:e>
                          <m:r>
                            <m:rPr>
                              <m:sty m:val="p"/>
                            </m:rPr>
                            <a:rPr lang="es-ES" sz="2000">
                              <a:latin typeface="Cambria Math"/>
                            </a:rPr>
                            <m:t>j</m:t>
                          </m:r>
                          <m:sSub>
                            <m:sSubPr>
                              <m:ctrlPr>
                                <a:rPr lang="es-EC" sz="2000" b="1" i="1">
                                  <a:latin typeface="Cambria Math"/>
                                </a:rPr>
                              </m:ctrlPr>
                            </m:sSubPr>
                            <m:e>
                              <m:r>
                                <m:rPr>
                                  <m:sty m:val="p"/>
                                </m:rPr>
                                <a:rPr lang="en-US" sz="2000">
                                  <a:latin typeface="Cambria Math"/>
                                </a:rPr>
                                <m:t>K</m:t>
                              </m:r>
                            </m:e>
                            <m:sub>
                              <m:r>
                                <a:rPr lang="es-ES" sz="2000" b="1" i="1">
                                  <a:latin typeface="Cambria Math"/>
                                </a:rPr>
                                <m:t>𝟑</m:t>
                              </m:r>
                            </m:sub>
                          </m:sSub>
                          <m:r>
                            <m:rPr>
                              <m:sty m:val="p"/>
                            </m:rPr>
                            <a:rPr lang="es-ES" sz="2000">
                              <a:latin typeface="Cambria Math"/>
                            </a:rPr>
                            <m:t>sinθ</m:t>
                          </m:r>
                          <m:sSup>
                            <m:sSupPr>
                              <m:ctrlPr>
                                <a:rPr lang="es-EC" sz="2000" i="1">
                                  <a:latin typeface="Cambria Math"/>
                                </a:rPr>
                              </m:ctrlPr>
                            </m:sSupPr>
                            <m:e>
                              <m:r>
                                <a:rPr lang="es-ES" sz="2000" i="1">
                                  <a:latin typeface="Cambria Math"/>
                                </a:rPr>
                                <m:t>𝑒</m:t>
                              </m:r>
                            </m:e>
                            <m:sup>
                              <m:r>
                                <a:rPr lang="es-ES" sz="2000" i="1">
                                  <a:latin typeface="Cambria Math"/>
                                </a:rPr>
                                <m:t>−</m:t>
                              </m:r>
                              <m:r>
                                <a:rPr lang="es-ES" sz="2000" i="1">
                                  <a:latin typeface="Cambria Math"/>
                                </a:rPr>
                                <m:t>𝑗</m:t>
                              </m:r>
                              <m:r>
                                <m:rPr>
                                  <m:sty m:val="p"/>
                                </m:rPr>
                                <a:rPr lang="es-ES" sz="2000">
                                  <a:latin typeface="Cambria Math"/>
                                </a:rPr>
                                <m:t>θ</m:t>
                              </m:r>
                            </m:sup>
                          </m:sSup>
                        </m:e>
                      </m:d>
                      <m:sSub>
                        <m:sSubPr>
                          <m:ctrlPr>
                            <a:rPr lang="es-EC" sz="2000" b="1" i="1">
                              <a:latin typeface="Cambria Math"/>
                            </a:rPr>
                          </m:ctrlPr>
                        </m:sSubPr>
                        <m:e>
                          <m:r>
                            <m:rPr>
                              <m:sty m:val="p"/>
                            </m:rPr>
                            <a:rPr lang="es-ES" sz="2000">
                              <a:latin typeface="Cambria Math"/>
                            </a:rPr>
                            <m:t>V</m:t>
                          </m:r>
                        </m:e>
                        <m:sub>
                          <m:r>
                            <a:rPr lang="es-ES" sz="2000" b="1" i="1">
                              <a:latin typeface="Cambria Math"/>
                            </a:rPr>
                            <m:t>𝟏</m:t>
                          </m:r>
                        </m:sub>
                      </m:sSub>
                      <m:sSup>
                        <m:sSupPr>
                          <m:ctrlPr>
                            <a:rPr lang="es-EC" sz="2000" i="1">
                              <a:latin typeface="Cambria Math"/>
                            </a:rPr>
                          </m:ctrlPr>
                        </m:sSupPr>
                        <m:e>
                          <m:r>
                            <a:rPr lang="es-ES" sz="2000" i="1">
                              <a:latin typeface="Cambria Math"/>
                            </a:rPr>
                            <m:t>𝑒</m:t>
                          </m:r>
                        </m:e>
                        <m:sup>
                          <m:r>
                            <a:rPr lang="es-ES" sz="2000" i="1">
                              <a:latin typeface="Cambria Math"/>
                            </a:rPr>
                            <m:t>−</m:t>
                          </m:r>
                          <m:r>
                            <a:rPr lang="es-ES" sz="2000">
                              <a:latin typeface="Cambria Math"/>
                            </a:rPr>
                            <m:t>2</m:t>
                          </m:r>
                          <m:r>
                            <a:rPr lang="es-ES" sz="2000" i="1">
                              <a:latin typeface="Cambria Math"/>
                            </a:rPr>
                            <m:t>𝑗</m:t>
                          </m:r>
                          <m:r>
                            <a:rPr lang="es-ES" sz="2000">
                              <a:latin typeface="Cambria Math"/>
                            </a:rPr>
                            <m:t>2</m:t>
                          </m:r>
                          <m:r>
                            <m:rPr>
                              <m:sty m:val="p"/>
                            </m:rPr>
                            <a:rPr lang="es-ES" sz="2000">
                              <a:latin typeface="Cambria Math"/>
                            </a:rPr>
                            <m:t>θ</m:t>
                          </m:r>
                        </m:sup>
                      </m:sSup>
                    </m:oMath>
                  </m:oMathPara>
                </a14:m>
                <a:endParaRPr lang="es-EC" sz="2000" dirty="0"/>
              </a:p>
            </p:txBody>
          </p:sp>
        </mc:Choice>
        <mc:Fallback xmlns="">
          <p:sp>
            <p:nvSpPr>
              <p:cNvPr id="4" name="3 Rectángulo"/>
              <p:cNvSpPr>
                <a:spLocks noRot="1" noChangeAspect="1" noMove="1" noResize="1" noEditPoints="1" noAdjustHandles="1" noChangeArrowheads="1" noChangeShapeType="1" noTextEdit="1"/>
              </p:cNvSpPr>
              <p:nvPr/>
            </p:nvSpPr>
            <p:spPr>
              <a:xfrm>
                <a:off x="21704" y="3721045"/>
                <a:ext cx="9144000" cy="439736"/>
              </a:xfrm>
              <a:prstGeom prst="rect">
                <a:avLst/>
              </a:prstGeom>
              <a:blipFill rotWithShape="1">
                <a:blip r:embed="rId3"/>
                <a:stretch>
                  <a:fillRect b="-684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67544" y="4296165"/>
                <a:ext cx="1396793" cy="777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k</m:t>
                      </m:r>
                      <m:r>
                        <a:rPr lang="es-ES" sz="2000" smtClean="0">
                          <a:latin typeface="Cambria Math"/>
                        </a:rPr>
                        <m:t>=</m:t>
                      </m:r>
                      <m:d>
                        <m:dPr>
                          <m:begChr m:val="|"/>
                          <m:endChr m:val="|"/>
                          <m:ctrlPr>
                            <a:rPr lang="es-EC" sz="2000" i="1">
                              <a:latin typeface="Cambria Math"/>
                            </a:rPr>
                          </m:ctrlPr>
                        </m:dPr>
                        <m:e>
                          <m:f>
                            <m:fPr>
                              <m:ctrlPr>
                                <a:rPr lang="es-EC" sz="2000" i="1">
                                  <a:latin typeface="Cambria Math"/>
                                </a:rPr>
                              </m:ctrlPr>
                            </m:fPr>
                            <m:num>
                              <m:sSub>
                                <m:sSubPr>
                                  <m:ctrlPr>
                                    <a:rPr lang="es-EC" sz="2000" i="1">
                                      <a:latin typeface="Cambria Math"/>
                                    </a:rPr>
                                  </m:ctrlPr>
                                </m:sSubPr>
                                <m:e>
                                  <m:r>
                                    <m:rPr>
                                      <m:sty m:val="p"/>
                                    </m:rPr>
                                    <a:rPr lang="es-ES" sz="2000">
                                      <a:latin typeface="Cambria Math"/>
                                    </a:rPr>
                                    <m:t>V</m:t>
                                  </m:r>
                                </m:e>
                                <m:sub>
                                  <m:r>
                                    <a:rPr lang="es-ES" sz="2000">
                                      <a:latin typeface="Cambria Math"/>
                                    </a:rPr>
                                    <m:t>3</m:t>
                                  </m:r>
                                </m:sub>
                              </m:sSub>
                            </m:num>
                            <m:den>
                              <m:sSub>
                                <m:sSubPr>
                                  <m:ctrlPr>
                                    <a:rPr lang="es-EC" sz="2000" i="1">
                                      <a:latin typeface="Cambria Math"/>
                                    </a:rPr>
                                  </m:ctrlPr>
                                </m:sSubPr>
                                <m:e>
                                  <m:r>
                                    <m:rPr>
                                      <m:sty m:val="p"/>
                                    </m:rPr>
                                    <a:rPr lang="es-ES" sz="2000">
                                      <a:latin typeface="Cambria Math"/>
                                    </a:rPr>
                                    <m:t>V</m:t>
                                  </m:r>
                                </m:e>
                                <m:sub>
                                  <m:r>
                                    <a:rPr lang="es-ES" sz="2000">
                                      <a:latin typeface="Cambria Math"/>
                                    </a:rPr>
                                    <m:t>1</m:t>
                                  </m:r>
                                </m:sub>
                              </m:sSub>
                            </m:den>
                          </m:f>
                        </m:e>
                      </m:d>
                      <m:r>
                        <a:rPr lang="es-ES" sz="2000">
                          <a:latin typeface="Cambria Math"/>
                        </a:rPr>
                        <m:t>=</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67544" y="4296165"/>
                <a:ext cx="1396793" cy="777136"/>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755945" y="4341949"/>
                <a:ext cx="3500830" cy="758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a:rPr>
                          </m:ctrlPr>
                        </m:sSubPr>
                        <m:e>
                          <m:d>
                            <m:dPr>
                              <m:begChr m:val="|"/>
                              <m:endChr m:val="|"/>
                              <m:ctrlPr>
                                <a:rPr lang="es-EC" sz="2000" i="1">
                                  <a:latin typeface="Cambria Math"/>
                                </a:rPr>
                              </m:ctrlPr>
                            </m:dPr>
                            <m:e>
                              <m:r>
                                <a:rPr lang="es-ES" sz="2000">
                                  <a:latin typeface="Cambria Math"/>
                                </a:rPr>
                                <m:t>2</m:t>
                              </m:r>
                              <m:r>
                                <m:rPr>
                                  <m:sty m:val="p"/>
                                </m:rPr>
                                <a:rPr lang="es-ES" sz="2000">
                                  <a:latin typeface="Cambria Math"/>
                                </a:rPr>
                                <m:t>sinθ</m:t>
                              </m:r>
                              <m:d>
                                <m:dPr>
                                  <m:begChr m:val="["/>
                                  <m:endChr m:val="]"/>
                                  <m:ctrlPr>
                                    <a:rPr lang="es-EC" sz="2000" i="1">
                                      <a:latin typeface="Cambria Math"/>
                                    </a:rPr>
                                  </m:ctrlPr>
                                </m:dPr>
                                <m:e>
                                  <m:sSub>
                                    <m:sSubPr>
                                      <m:ctrlPr>
                                        <a:rPr lang="es-EC" sz="2000" i="1">
                                          <a:latin typeface="Cambria Math"/>
                                        </a:rPr>
                                      </m:ctrlPr>
                                    </m:sSubPr>
                                    <m:e>
                                      <m:r>
                                        <m:rPr>
                                          <m:sty m:val="p"/>
                                        </m:rPr>
                                        <a:rPr lang="en-US" sz="2000">
                                          <a:latin typeface="Cambria Math"/>
                                        </a:rPr>
                                        <m:t>k</m:t>
                                      </m:r>
                                    </m:e>
                                    <m:sub>
                                      <m:r>
                                        <a:rPr lang="es-ES" sz="2000">
                                          <a:latin typeface="Cambria Math"/>
                                        </a:rPr>
                                        <m:t>1</m:t>
                                      </m:r>
                                    </m:sub>
                                  </m:sSub>
                                  <m:r>
                                    <m:rPr>
                                      <m:sty m:val="p"/>
                                    </m:rPr>
                                    <a:rPr lang="es-ES" sz="2000">
                                      <a:latin typeface="Cambria Math"/>
                                    </a:rPr>
                                    <m:t>cos</m:t>
                                  </m:r>
                                  <m:r>
                                    <a:rPr lang="es-ES" sz="2000">
                                      <a:latin typeface="Cambria Math"/>
                                    </a:rPr>
                                    <m:t>2</m:t>
                                  </m:r>
                                  <m:r>
                                    <m:rPr>
                                      <m:sty m:val="p"/>
                                    </m:rPr>
                                    <a:rPr lang="es-ES" sz="2000">
                                      <a:latin typeface="Cambria Math"/>
                                    </a:rPr>
                                    <m:t>θ</m:t>
                                  </m:r>
                                  <m:r>
                                    <a:rPr lang="es-ES" sz="2000">
                                      <a:latin typeface="Cambria Math"/>
                                    </a:rPr>
                                    <m:t>+</m:t>
                                  </m:r>
                                  <m:f>
                                    <m:fPr>
                                      <m:ctrlPr>
                                        <a:rPr lang="es-EC" sz="2000" i="1">
                                          <a:latin typeface="Cambria Math"/>
                                        </a:rPr>
                                      </m:ctrlPr>
                                    </m:fPr>
                                    <m:num>
                                      <m:r>
                                        <a:rPr lang="es-ES" sz="2000">
                                          <a:latin typeface="Cambria Math"/>
                                        </a:rPr>
                                        <m:t>1</m:t>
                                      </m:r>
                                    </m:num>
                                    <m:den>
                                      <m:r>
                                        <a:rPr lang="es-ES" sz="2000">
                                          <a:latin typeface="Cambria Math"/>
                                        </a:rPr>
                                        <m:t>2</m:t>
                                      </m:r>
                                    </m:den>
                                  </m:f>
                                  <m:sSub>
                                    <m:sSubPr>
                                      <m:ctrlPr>
                                        <a:rPr lang="es-EC" sz="2000" i="1">
                                          <a:latin typeface="Cambria Math"/>
                                        </a:rPr>
                                      </m:ctrlPr>
                                    </m:sSubPr>
                                    <m:e>
                                      <m:r>
                                        <m:rPr>
                                          <m:sty m:val="p"/>
                                        </m:rPr>
                                        <a:rPr lang="en-US" sz="2000">
                                          <a:latin typeface="Cambria Math"/>
                                        </a:rPr>
                                        <m:t>k</m:t>
                                      </m:r>
                                    </m:e>
                                    <m:sub>
                                      <m:r>
                                        <a:rPr lang="es-ES" sz="2000">
                                          <a:latin typeface="Cambria Math"/>
                                        </a:rPr>
                                        <m:t>2</m:t>
                                      </m:r>
                                    </m:sub>
                                  </m:sSub>
                                </m:e>
                              </m:d>
                            </m:e>
                          </m:d>
                        </m:e>
                        <m:sub>
                          <m:r>
                            <m:rPr>
                              <m:sty m:val="p"/>
                            </m:rPr>
                            <a:rPr lang="es-ES" sz="2000">
                              <a:latin typeface="Cambria Math"/>
                            </a:rPr>
                            <m:t>θ</m:t>
                          </m:r>
                          <m:r>
                            <a:rPr lang="es-ES" sz="2000">
                              <a:latin typeface="Cambria Math"/>
                            </a:rPr>
                            <m:t>=</m:t>
                          </m:r>
                          <m:r>
                            <m:rPr>
                              <m:sty m:val="p"/>
                            </m:rPr>
                            <a:rPr lang="es-ES" sz="2000">
                              <a:latin typeface="Cambria Math"/>
                            </a:rPr>
                            <m:t>π</m:t>
                          </m:r>
                          <m:r>
                            <a:rPr lang="es-ES" sz="2000">
                              <a:latin typeface="Cambria Math"/>
                            </a:rPr>
                            <m:t>/2</m:t>
                          </m:r>
                        </m:sub>
                      </m:sSub>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1755945" y="4341949"/>
                <a:ext cx="3500830" cy="758156"/>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228471" y="4520972"/>
                <a:ext cx="158626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smtClean="0">
                          <a:solidFill>
                            <a:prstClr val="black"/>
                          </a:solidFill>
                          <a:latin typeface="Cambria Math"/>
                        </a:rPr>
                        <m:t>=</m:t>
                      </m:r>
                      <m:r>
                        <a:rPr lang="en-US" sz="2000" b="0" i="0" smtClean="0">
                          <a:solidFill>
                            <a:prstClr val="black"/>
                          </a:solidFill>
                          <a:latin typeface="Cambria Math"/>
                        </a:rPr>
                        <m:t>  </m:t>
                      </m:r>
                      <m:sSub>
                        <m:sSubPr>
                          <m:ctrlPr>
                            <a:rPr lang="es-EC" sz="2000" i="1">
                              <a:solidFill>
                                <a:prstClr val="black"/>
                              </a:solidFill>
                              <a:latin typeface="Cambria Math"/>
                            </a:rPr>
                          </m:ctrlPr>
                        </m:sSubPr>
                        <m:e>
                          <m:r>
                            <m:rPr>
                              <m:sty m:val="p"/>
                            </m:rPr>
                            <a:rPr lang="en-US" sz="2000">
                              <a:solidFill>
                                <a:prstClr val="black"/>
                              </a:solidFill>
                              <a:latin typeface="Cambria Math"/>
                            </a:rPr>
                            <m:t>k</m:t>
                          </m:r>
                        </m:e>
                        <m:sub>
                          <m:r>
                            <a:rPr lang="es-ES" sz="2000">
                              <a:solidFill>
                                <a:prstClr val="black"/>
                              </a:solidFill>
                              <a:latin typeface="Cambria Math"/>
                            </a:rPr>
                            <m:t>2</m:t>
                          </m:r>
                        </m:sub>
                      </m:sSub>
                      <m:r>
                        <a:rPr lang="es-ES" sz="2000" i="1">
                          <a:solidFill>
                            <a:prstClr val="black"/>
                          </a:solidFill>
                          <a:latin typeface="Cambria Math"/>
                        </a:rPr>
                        <m:t>−</m:t>
                      </m:r>
                      <m:r>
                        <a:rPr lang="es-ES" sz="2000">
                          <a:solidFill>
                            <a:prstClr val="black"/>
                          </a:solidFill>
                          <a:latin typeface="Cambria Math"/>
                        </a:rPr>
                        <m:t>2</m:t>
                      </m:r>
                      <m:sSub>
                        <m:sSubPr>
                          <m:ctrlPr>
                            <a:rPr lang="es-EC" sz="2000" i="1">
                              <a:solidFill>
                                <a:prstClr val="black"/>
                              </a:solidFill>
                              <a:latin typeface="Cambria Math"/>
                            </a:rPr>
                          </m:ctrlPr>
                        </m:sSubPr>
                        <m:e>
                          <m:r>
                            <a:rPr lang="en-US" sz="2000" i="1">
                              <a:solidFill>
                                <a:prstClr val="black"/>
                              </a:solidFill>
                              <a:latin typeface="Cambria Math"/>
                            </a:rPr>
                            <m:t>𝑘</m:t>
                          </m:r>
                        </m:e>
                        <m:sub>
                          <m:r>
                            <a:rPr lang="es-ES" sz="2000">
                              <a:solidFill>
                                <a:prstClr val="black"/>
                              </a:solidFill>
                              <a:latin typeface="Cambria Math"/>
                            </a:rPr>
                            <m:t>1</m:t>
                          </m:r>
                        </m:sub>
                      </m:sSub>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5228471" y="4520972"/>
                <a:ext cx="1586268" cy="400110"/>
              </a:xfrm>
              <a:prstGeom prst="rect">
                <a:avLst/>
              </a:prstGeom>
              <a:blipFill rotWithShape="1">
                <a:blip r:embed="rId6"/>
                <a:stretch>
                  <a:fillRect b="-1538"/>
                </a:stretch>
              </a:blipFill>
            </p:spPr>
            <p:txBody>
              <a:bodyPr/>
              <a:lstStyle/>
              <a:p>
                <a:r>
                  <a:rPr lang="es-EC">
                    <a:noFill/>
                  </a:rPr>
                  <a:t> </a:t>
                </a:r>
              </a:p>
            </p:txBody>
          </p:sp>
        </mc:Fallback>
      </mc:AlternateContent>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7586" y="2702945"/>
            <a:ext cx="3143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11 Rectángulo"/>
              <p:cNvSpPr/>
              <p:nvPr/>
            </p:nvSpPr>
            <p:spPr>
              <a:xfrm>
                <a:off x="21704" y="3008885"/>
                <a:ext cx="9144000" cy="439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b="1" i="1" smtClean="0">
                              <a:latin typeface="Cambria Math"/>
                            </a:rPr>
                          </m:ctrlPr>
                        </m:sSubPr>
                        <m:e>
                          <m:r>
                            <m:rPr>
                              <m:sty m:val="p"/>
                            </m:rPr>
                            <a:rPr lang="es-ES" sz="2000">
                              <a:latin typeface="Cambria Math"/>
                            </a:rPr>
                            <m:t>V</m:t>
                          </m:r>
                        </m:e>
                        <m:sub>
                          <m:r>
                            <a:rPr lang="es-ES" sz="2000" b="1" i="1">
                              <a:latin typeface="Cambria Math"/>
                            </a:rPr>
                            <m:t>𝟑</m:t>
                          </m:r>
                        </m:sub>
                      </m:sSub>
                      <m:r>
                        <a:rPr lang="es-ES" sz="2000" b="1">
                          <a:latin typeface="Cambria Math"/>
                        </a:rPr>
                        <m:t>=</m:t>
                      </m:r>
                      <m:d>
                        <m:dPr>
                          <m:ctrlPr>
                            <a:rPr lang="es-EC" sz="2000" b="1" i="1">
                              <a:latin typeface="Cambria Math"/>
                            </a:rPr>
                          </m:ctrlPr>
                        </m:dPr>
                        <m:e>
                          <m:r>
                            <m:rPr>
                              <m:sty m:val="p"/>
                            </m:rPr>
                            <a:rPr lang="es-ES" sz="2000">
                              <a:latin typeface="Cambria Math"/>
                            </a:rPr>
                            <m:t>j</m:t>
                          </m:r>
                          <m:sSub>
                            <m:sSubPr>
                              <m:ctrlPr>
                                <a:rPr lang="es-EC" sz="2000" b="1" i="1">
                                  <a:latin typeface="Cambria Math"/>
                                </a:rPr>
                              </m:ctrlPr>
                            </m:sSubPr>
                            <m:e>
                              <m:r>
                                <m:rPr>
                                  <m:sty m:val="p"/>
                                </m:rPr>
                                <a:rPr lang="en-US" sz="2000">
                                  <a:latin typeface="Cambria Math"/>
                                </a:rPr>
                                <m:t>K</m:t>
                              </m:r>
                            </m:e>
                            <m:sub>
                              <m:r>
                                <a:rPr lang="es-ES" sz="2000" b="1" i="1">
                                  <a:latin typeface="Cambria Math"/>
                                </a:rPr>
                                <m:t>𝟏</m:t>
                              </m:r>
                            </m:sub>
                          </m:sSub>
                          <m:r>
                            <m:rPr>
                              <m:sty m:val="p"/>
                            </m:rPr>
                            <a:rPr lang="es-ES" sz="2000">
                              <a:latin typeface="Cambria Math"/>
                            </a:rPr>
                            <m:t>sinθ</m:t>
                          </m:r>
                          <m:sSup>
                            <m:sSupPr>
                              <m:ctrlPr>
                                <a:rPr lang="es-EC" sz="2000" i="1">
                                  <a:latin typeface="Cambria Math"/>
                                </a:rPr>
                              </m:ctrlPr>
                            </m:sSupPr>
                            <m:e>
                              <m:r>
                                <a:rPr lang="es-ES" sz="2000" i="1">
                                  <a:latin typeface="Cambria Math"/>
                                </a:rPr>
                                <m:t>𝑒</m:t>
                              </m:r>
                            </m:e>
                            <m:sup>
                              <m:r>
                                <a:rPr lang="es-ES" sz="2000" i="1">
                                  <a:latin typeface="Cambria Math"/>
                                </a:rPr>
                                <m:t>−</m:t>
                              </m:r>
                              <m:r>
                                <a:rPr lang="es-ES" sz="2000" i="1">
                                  <a:latin typeface="Cambria Math"/>
                                </a:rPr>
                                <m:t>𝑗</m:t>
                              </m:r>
                              <m:r>
                                <m:rPr>
                                  <m:sty m:val="p"/>
                                </m:rPr>
                                <a:rPr lang="es-ES" sz="2000">
                                  <a:latin typeface="Cambria Math"/>
                                </a:rPr>
                                <m:t>θ</m:t>
                              </m:r>
                            </m:sup>
                          </m:sSup>
                        </m:e>
                      </m:d>
                      <m:sSub>
                        <m:sSubPr>
                          <m:ctrlPr>
                            <a:rPr lang="es-EC" sz="2000" b="1" i="1">
                              <a:latin typeface="Cambria Math"/>
                            </a:rPr>
                          </m:ctrlPr>
                        </m:sSubPr>
                        <m:e>
                          <m:r>
                            <m:rPr>
                              <m:sty m:val="p"/>
                            </m:rPr>
                            <a:rPr lang="es-ES" sz="2000">
                              <a:latin typeface="Cambria Math"/>
                            </a:rPr>
                            <m:t>V</m:t>
                          </m:r>
                        </m:e>
                        <m:sub>
                          <m:r>
                            <a:rPr lang="es-ES" sz="2000" b="1" i="1">
                              <a:latin typeface="Cambria Math"/>
                            </a:rPr>
                            <m:t>𝟏</m:t>
                          </m:r>
                        </m:sub>
                      </m:sSub>
                      <m:r>
                        <a:rPr lang="es-ES" sz="2000">
                          <a:latin typeface="Cambria Math"/>
                        </a:rPr>
                        <m:t>+</m:t>
                      </m:r>
                      <m:d>
                        <m:dPr>
                          <m:ctrlPr>
                            <a:rPr lang="es-EC" sz="2000" b="1" i="1">
                              <a:latin typeface="Cambria Math"/>
                            </a:rPr>
                          </m:ctrlPr>
                        </m:dPr>
                        <m:e>
                          <m:r>
                            <m:rPr>
                              <m:sty m:val="p"/>
                            </m:rPr>
                            <a:rPr lang="es-ES" sz="2000">
                              <a:latin typeface="Cambria Math"/>
                            </a:rPr>
                            <m:t>j</m:t>
                          </m:r>
                          <m:sSub>
                            <m:sSubPr>
                              <m:ctrlPr>
                                <a:rPr lang="es-EC" sz="2000" b="1" i="1">
                                  <a:latin typeface="Cambria Math"/>
                                </a:rPr>
                              </m:ctrlPr>
                            </m:sSubPr>
                            <m:e>
                              <m:r>
                                <m:rPr>
                                  <m:sty m:val="p"/>
                                </m:rPr>
                                <a:rPr lang="en-US" sz="2000">
                                  <a:latin typeface="Cambria Math"/>
                                </a:rPr>
                                <m:t>K</m:t>
                              </m:r>
                            </m:e>
                            <m:sub>
                              <m:r>
                                <a:rPr lang="es-ES" sz="2000" b="1" i="1">
                                  <a:latin typeface="Cambria Math"/>
                                </a:rPr>
                                <m:t>𝟐</m:t>
                              </m:r>
                            </m:sub>
                          </m:sSub>
                          <m:r>
                            <m:rPr>
                              <m:sty m:val="p"/>
                            </m:rPr>
                            <a:rPr lang="es-ES" sz="2000">
                              <a:latin typeface="Cambria Math"/>
                            </a:rPr>
                            <m:t>sinθ</m:t>
                          </m:r>
                          <m:sSup>
                            <m:sSupPr>
                              <m:ctrlPr>
                                <a:rPr lang="es-EC" sz="2000" i="1">
                                  <a:latin typeface="Cambria Math"/>
                                </a:rPr>
                              </m:ctrlPr>
                            </m:sSupPr>
                            <m:e>
                              <m:r>
                                <a:rPr lang="es-ES" sz="2000" i="1">
                                  <a:latin typeface="Cambria Math"/>
                                </a:rPr>
                                <m:t>𝑒</m:t>
                              </m:r>
                            </m:e>
                            <m:sup>
                              <m:r>
                                <a:rPr lang="es-ES" sz="2000" i="1">
                                  <a:latin typeface="Cambria Math"/>
                                </a:rPr>
                                <m:t>−</m:t>
                              </m:r>
                              <m:r>
                                <a:rPr lang="es-ES" sz="2000" i="1">
                                  <a:latin typeface="Cambria Math"/>
                                </a:rPr>
                                <m:t>𝑗</m:t>
                              </m:r>
                              <m:r>
                                <m:rPr>
                                  <m:sty m:val="p"/>
                                </m:rPr>
                                <a:rPr lang="es-ES" sz="2000">
                                  <a:latin typeface="Cambria Math"/>
                                </a:rPr>
                                <m:t>θ</m:t>
                              </m:r>
                            </m:sup>
                          </m:sSup>
                        </m:e>
                      </m:d>
                      <m:sSub>
                        <m:sSubPr>
                          <m:ctrlPr>
                            <a:rPr lang="es-EC" sz="2000" b="1" i="1">
                              <a:latin typeface="Cambria Math"/>
                            </a:rPr>
                          </m:ctrlPr>
                        </m:sSubPr>
                        <m:e>
                          <m:r>
                            <m:rPr>
                              <m:sty m:val="p"/>
                            </m:rPr>
                            <a:rPr lang="es-ES" sz="2000">
                              <a:latin typeface="Cambria Math"/>
                            </a:rPr>
                            <m:t>V</m:t>
                          </m:r>
                        </m:e>
                        <m:sub>
                          <m:r>
                            <a:rPr lang="es-ES" sz="2000" b="1" i="1">
                              <a:latin typeface="Cambria Math"/>
                            </a:rPr>
                            <m:t>𝟏</m:t>
                          </m:r>
                        </m:sub>
                      </m:sSub>
                      <m:sSup>
                        <m:sSupPr>
                          <m:ctrlPr>
                            <a:rPr lang="es-EC" sz="2000" i="1">
                              <a:latin typeface="Cambria Math"/>
                            </a:rPr>
                          </m:ctrlPr>
                        </m:sSupPr>
                        <m:e>
                          <m:r>
                            <a:rPr lang="es-ES" sz="2000" i="1">
                              <a:latin typeface="Cambria Math"/>
                            </a:rPr>
                            <m:t>𝑒</m:t>
                          </m:r>
                        </m:e>
                        <m:sup>
                          <m:r>
                            <a:rPr lang="es-ES" sz="2000" i="1">
                              <a:latin typeface="Cambria Math"/>
                            </a:rPr>
                            <m:t>−</m:t>
                          </m:r>
                          <m:r>
                            <a:rPr lang="es-ES" sz="2000">
                              <a:latin typeface="Cambria Math"/>
                            </a:rPr>
                            <m:t>2</m:t>
                          </m:r>
                          <m:r>
                            <a:rPr lang="es-ES" sz="2000" i="1">
                              <a:latin typeface="Cambria Math"/>
                            </a:rPr>
                            <m:t>𝑗</m:t>
                          </m:r>
                          <m:r>
                            <m:rPr>
                              <m:sty m:val="p"/>
                            </m:rPr>
                            <a:rPr lang="es-ES" sz="2000">
                              <a:latin typeface="Cambria Math"/>
                            </a:rPr>
                            <m:t>θ</m:t>
                          </m:r>
                        </m:sup>
                      </m:sSup>
                      <m:r>
                        <a:rPr lang="es-ES" sz="2000">
                          <a:latin typeface="Cambria Math"/>
                        </a:rPr>
                        <m:t>+</m:t>
                      </m:r>
                      <m:r>
                        <a:rPr lang="en-US" sz="2000" b="0" i="0" smtClean="0">
                          <a:latin typeface="Cambria Math"/>
                        </a:rPr>
                        <m:t>…+</m:t>
                      </m:r>
                      <m:d>
                        <m:dPr>
                          <m:ctrlPr>
                            <a:rPr lang="es-EC" sz="2000" b="1" i="1">
                              <a:latin typeface="Cambria Math"/>
                            </a:rPr>
                          </m:ctrlPr>
                        </m:dPr>
                        <m:e>
                          <m:r>
                            <m:rPr>
                              <m:sty m:val="p"/>
                            </m:rPr>
                            <a:rPr lang="es-ES" sz="2000">
                              <a:latin typeface="Cambria Math"/>
                            </a:rPr>
                            <m:t>j</m:t>
                          </m:r>
                          <m:sSub>
                            <m:sSubPr>
                              <m:ctrlPr>
                                <a:rPr lang="es-EC" sz="2000" b="1" i="1">
                                  <a:latin typeface="Cambria Math"/>
                                </a:rPr>
                              </m:ctrlPr>
                            </m:sSubPr>
                            <m:e>
                              <m:r>
                                <m:rPr>
                                  <m:sty m:val="p"/>
                                </m:rPr>
                                <a:rPr lang="en-US" sz="2000">
                                  <a:latin typeface="Cambria Math"/>
                                </a:rPr>
                                <m:t>K</m:t>
                              </m:r>
                            </m:e>
                            <m:sub>
                              <m:r>
                                <a:rPr lang="en-US" sz="2000" b="1" i="1" smtClean="0">
                                  <a:latin typeface="Cambria Math"/>
                                </a:rPr>
                                <m:t>𝑵</m:t>
                              </m:r>
                            </m:sub>
                          </m:sSub>
                          <m:r>
                            <m:rPr>
                              <m:sty m:val="p"/>
                            </m:rPr>
                            <a:rPr lang="es-ES" sz="2000">
                              <a:latin typeface="Cambria Math"/>
                            </a:rPr>
                            <m:t>sinθ</m:t>
                          </m:r>
                          <m:sSup>
                            <m:sSupPr>
                              <m:ctrlPr>
                                <a:rPr lang="es-EC" sz="2000" i="1">
                                  <a:latin typeface="Cambria Math"/>
                                </a:rPr>
                              </m:ctrlPr>
                            </m:sSupPr>
                            <m:e>
                              <m:r>
                                <a:rPr lang="es-ES" sz="2000" i="1">
                                  <a:latin typeface="Cambria Math"/>
                                </a:rPr>
                                <m:t>𝑒</m:t>
                              </m:r>
                            </m:e>
                            <m:sup>
                              <m:r>
                                <a:rPr lang="es-ES" sz="2000" i="1">
                                  <a:latin typeface="Cambria Math"/>
                                </a:rPr>
                                <m:t>−</m:t>
                              </m:r>
                              <m:r>
                                <a:rPr lang="es-ES" sz="2000" i="1">
                                  <a:latin typeface="Cambria Math"/>
                                </a:rPr>
                                <m:t>𝑗</m:t>
                              </m:r>
                              <m:r>
                                <m:rPr>
                                  <m:sty m:val="p"/>
                                </m:rPr>
                                <a:rPr lang="es-ES" sz="2000">
                                  <a:latin typeface="Cambria Math"/>
                                </a:rPr>
                                <m:t>θ</m:t>
                              </m:r>
                            </m:sup>
                          </m:sSup>
                        </m:e>
                      </m:d>
                      <m:sSub>
                        <m:sSubPr>
                          <m:ctrlPr>
                            <a:rPr lang="es-EC" sz="2000" b="1" i="1">
                              <a:latin typeface="Cambria Math"/>
                            </a:rPr>
                          </m:ctrlPr>
                        </m:sSubPr>
                        <m:e>
                          <m:r>
                            <m:rPr>
                              <m:sty m:val="p"/>
                            </m:rPr>
                            <a:rPr lang="es-ES" sz="2000">
                              <a:latin typeface="Cambria Math"/>
                            </a:rPr>
                            <m:t>V</m:t>
                          </m:r>
                        </m:e>
                        <m:sub>
                          <m:r>
                            <a:rPr lang="es-ES" sz="2000" b="1" i="1">
                              <a:latin typeface="Cambria Math"/>
                            </a:rPr>
                            <m:t>𝟏</m:t>
                          </m:r>
                        </m:sub>
                      </m:sSub>
                      <m:sSup>
                        <m:sSupPr>
                          <m:ctrlPr>
                            <a:rPr lang="es-EC" sz="2000" i="1">
                              <a:latin typeface="Cambria Math"/>
                            </a:rPr>
                          </m:ctrlPr>
                        </m:sSupPr>
                        <m:e>
                          <m:r>
                            <a:rPr lang="es-ES" sz="2000" i="1">
                              <a:latin typeface="Cambria Math"/>
                            </a:rPr>
                            <m:t>𝑒</m:t>
                          </m:r>
                        </m:e>
                        <m:sup>
                          <m:r>
                            <a:rPr lang="es-ES" sz="2000" i="1">
                              <a:latin typeface="Cambria Math"/>
                            </a:rPr>
                            <m:t>−</m:t>
                          </m:r>
                          <m:r>
                            <a:rPr lang="es-ES" sz="2000">
                              <a:latin typeface="Cambria Math"/>
                            </a:rPr>
                            <m:t>2</m:t>
                          </m:r>
                          <m:r>
                            <a:rPr lang="es-ES" sz="2000" i="1">
                              <a:latin typeface="Cambria Math"/>
                            </a:rPr>
                            <m:t>𝑗</m:t>
                          </m:r>
                          <m:r>
                            <a:rPr lang="en-US" sz="2000" b="0" i="0" smtClean="0">
                              <a:latin typeface="Cambria Math"/>
                            </a:rPr>
                            <m:t>(</m:t>
                          </m:r>
                          <m:r>
                            <m:rPr>
                              <m:sty m:val="p"/>
                            </m:rPr>
                            <a:rPr lang="en-US" sz="2000" b="0" i="0" smtClean="0">
                              <a:latin typeface="Cambria Math"/>
                            </a:rPr>
                            <m:t>N</m:t>
                          </m:r>
                          <m:r>
                            <a:rPr lang="en-US" sz="2000" b="0" i="0" smtClean="0">
                              <a:latin typeface="Cambria Math"/>
                            </a:rPr>
                            <m:t>−1)</m:t>
                          </m:r>
                          <m:r>
                            <m:rPr>
                              <m:sty m:val="p"/>
                            </m:rPr>
                            <a:rPr lang="es-ES" sz="2000">
                              <a:latin typeface="Cambria Math"/>
                            </a:rPr>
                            <m:t>θ</m:t>
                          </m:r>
                        </m:sup>
                      </m:sSup>
                    </m:oMath>
                  </m:oMathPara>
                </a14:m>
                <a:endParaRPr lang="es-EC" sz="2000" dirty="0"/>
              </a:p>
            </p:txBody>
          </p:sp>
        </mc:Choice>
        <mc:Fallback xmlns="">
          <p:sp>
            <p:nvSpPr>
              <p:cNvPr id="12" name="11 Rectángulo"/>
              <p:cNvSpPr>
                <a:spLocks noRot="1" noChangeAspect="1" noMove="1" noResize="1" noEditPoints="1" noAdjustHandles="1" noChangeArrowheads="1" noChangeShapeType="1" noTextEdit="1"/>
              </p:cNvSpPr>
              <p:nvPr/>
            </p:nvSpPr>
            <p:spPr>
              <a:xfrm>
                <a:off x="21704" y="3008885"/>
                <a:ext cx="9144000" cy="439736"/>
              </a:xfrm>
              <a:prstGeom prst="rect">
                <a:avLst/>
              </a:prstGeom>
              <a:blipFill rotWithShape="1">
                <a:blip r:embed="rId8"/>
                <a:stretch>
                  <a:fillRect b="-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971600" y="5301208"/>
                <a:ext cx="374326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a:rPr>
                        <m:t> </m:t>
                      </m:r>
                      <m:r>
                        <m:rPr>
                          <m:sty m:val="p"/>
                        </m:rPr>
                        <a:rPr lang="en-US" sz="2000" b="0" i="0" smtClean="0">
                          <a:latin typeface="Cambria Math"/>
                        </a:rPr>
                        <m:t>k</m:t>
                      </m:r>
                      <m:r>
                        <a:rPr lang="es-ES" sz="2000" smtClean="0">
                          <a:latin typeface="Cambria Math"/>
                        </a:rPr>
                        <m:t>=</m:t>
                      </m:r>
                      <m:sSub>
                        <m:sSubPr>
                          <m:ctrlPr>
                            <a:rPr lang="es-EC" sz="2000" i="1">
                              <a:latin typeface="Cambria Math"/>
                            </a:rPr>
                          </m:ctrlPr>
                        </m:sSubPr>
                        <m:e>
                          <m:r>
                            <m:rPr>
                              <m:sty m:val="p"/>
                            </m:rPr>
                            <a:rPr lang="en-US" sz="2000">
                              <a:latin typeface="Cambria Math"/>
                            </a:rPr>
                            <m:t>k</m:t>
                          </m:r>
                        </m:e>
                        <m:sub>
                          <m:r>
                            <a:rPr lang="es-ES" sz="2000">
                              <a:latin typeface="Cambria Math"/>
                            </a:rPr>
                            <m:t>1</m:t>
                          </m:r>
                        </m:sub>
                      </m:sSub>
                      <m:d>
                        <m:dPr>
                          <m:ctrlPr>
                            <a:rPr lang="en-US" sz="2000" b="0" i="1" smtClean="0">
                              <a:latin typeface="Cambria Math"/>
                            </a:rPr>
                          </m:ctrlPr>
                        </m:dPr>
                        <m:e>
                          <m:r>
                            <m:rPr>
                              <m:sty m:val="p"/>
                            </m:rPr>
                            <a:rPr lang="es-ES" sz="2000">
                              <a:latin typeface="Cambria Math"/>
                            </a:rPr>
                            <m:t>sin</m:t>
                          </m:r>
                          <m:r>
                            <a:rPr lang="es-ES" sz="2000">
                              <a:latin typeface="Cambria Math"/>
                            </a:rPr>
                            <m:t>3</m:t>
                          </m:r>
                          <m:r>
                            <m:rPr>
                              <m:sty m:val="p"/>
                            </m:rPr>
                            <a:rPr lang="es-ES" sz="2000">
                              <a:latin typeface="Cambria Math"/>
                            </a:rPr>
                            <m:t>θ</m:t>
                          </m:r>
                          <m:r>
                            <a:rPr lang="es-ES" sz="2000" i="1">
                              <a:latin typeface="Cambria Math"/>
                            </a:rPr>
                            <m:t>−</m:t>
                          </m:r>
                          <m:r>
                            <m:rPr>
                              <m:sty m:val="p"/>
                            </m:rPr>
                            <a:rPr lang="es-ES" sz="2000">
                              <a:latin typeface="Cambria Math"/>
                            </a:rPr>
                            <m:t>sinθ</m:t>
                          </m:r>
                        </m:e>
                      </m:d>
                      <m:r>
                        <a:rPr lang="en-US" sz="2000" b="0" i="1" smtClean="0">
                          <a:latin typeface="Cambria Math"/>
                        </a:rPr>
                        <m:t>+</m:t>
                      </m:r>
                      <m:sSub>
                        <m:sSubPr>
                          <m:ctrlPr>
                            <a:rPr lang="es-EC" sz="2000" i="1">
                              <a:latin typeface="Cambria Math"/>
                            </a:rPr>
                          </m:ctrlPr>
                        </m:sSubPr>
                        <m:e>
                          <m:r>
                            <m:rPr>
                              <m:sty m:val="p"/>
                            </m:rPr>
                            <a:rPr lang="en-US" sz="2000">
                              <a:latin typeface="Cambria Math"/>
                            </a:rPr>
                            <m:t>k</m:t>
                          </m:r>
                        </m:e>
                        <m:sub>
                          <m:r>
                            <a:rPr lang="en-US" sz="2000" b="0" i="0" smtClean="0">
                              <a:latin typeface="Cambria Math"/>
                            </a:rPr>
                            <m:t>2</m:t>
                          </m:r>
                        </m:sub>
                      </m:sSub>
                      <m:r>
                        <m:rPr>
                          <m:sty m:val="p"/>
                        </m:rPr>
                        <a:rPr lang="es-ES" sz="2000">
                          <a:latin typeface="Cambria Math"/>
                        </a:rPr>
                        <m:t>sinθ</m:t>
                      </m:r>
                      <m:r>
                        <a:rPr lang="es-ES" sz="2000">
                          <a:latin typeface="Cambria Math"/>
                        </a:rPr>
                        <m:t>]</m:t>
                      </m:r>
                    </m:oMath>
                  </m:oMathPara>
                </a14:m>
                <a:endParaRPr lang="es-EC" sz="2000" dirty="0"/>
              </a:p>
            </p:txBody>
          </p:sp>
        </mc:Choice>
        <mc:Fallback xmlns="">
          <p:sp>
            <p:nvSpPr>
              <p:cNvPr id="13" name="12 Rectángulo"/>
              <p:cNvSpPr>
                <a:spLocks noRot="1" noChangeAspect="1" noMove="1" noResize="1" noEditPoints="1" noAdjustHandles="1" noChangeArrowheads="1" noChangeShapeType="1" noTextEdit="1"/>
              </p:cNvSpPr>
              <p:nvPr/>
            </p:nvSpPr>
            <p:spPr>
              <a:xfrm>
                <a:off x="971600" y="5301208"/>
                <a:ext cx="3743269" cy="400110"/>
              </a:xfrm>
              <a:prstGeom prst="rect">
                <a:avLst/>
              </a:prstGeom>
              <a:blipFill rotWithShape="1">
                <a:blip r:embed="rId9"/>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993007" y="5853718"/>
                <a:ext cx="37483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a:rPr>
                        <m:t> </m:t>
                      </m:r>
                      <m:r>
                        <m:rPr>
                          <m:sty m:val="p"/>
                        </m:rPr>
                        <a:rPr lang="en-US" sz="2000" b="0" i="0" smtClean="0">
                          <a:latin typeface="Cambria Math"/>
                        </a:rPr>
                        <m:t>k</m:t>
                      </m:r>
                      <m:r>
                        <a:rPr lang="es-ES" sz="2000" smtClean="0">
                          <a:latin typeface="Cambria Math"/>
                        </a:rPr>
                        <m:t>=</m:t>
                      </m:r>
                      <m:sSub>
                        <m:sSubPr>
                          <m:ctrlPr>
                            <a:rPr lang="es-EC" sz="2000" i="1">
                              <a:latin typeface="Cambria Math"/>
                            </a:rPr>
                          </m:ctrlPr>
                        </m:sSubPr>
                        <m:e>
                          <m:r>
                            <m:rPr>
                              <m:sty m:val="p"/>
                            </m:rPr>
                            <a:rPr lang="en-US" sz="2000">
                              <a:latin typeface="Cambria Math"/>
                            </a:rPr>
                            <m:t>k</m:t>
                          </m:r>
                        </m:e>
                        <m:sub>
                          <m:r>
                            <a:rPr lang="es-ES" sz="2000">
                              <a:latin typeface="Cambria Math"/>
                            </a:rPr>
                            <m:t>1</m:t>
                          </m:r>
                        </m:sub>
                      </m:sSub>
                      <m:d>
                        <m:dPr>
                          <m:ctrlPr>
                            <a:rPr lang="en-US" sz="2000" b="0" i="1" smtClean="0">
                              <a:latin typeface="Cambria Math"/>
                            </a:rPr>
                          </m:ctrlPr>
                        </m:dPr>
                        <m:e>
                          <m:r>
                            <m:rPr>
                              <m:sty m:val="p"/>
                            </m:rPr>
                            <a:rPr lang="es-ES" sz="2000">
                              <a:latin typeface="Cambria Math"/>
                            </a:rPr>
                            <m:t>sin</m:t>
                          </m:r>
                          <m:r>
                            <a:rPr lang="es-ES" sz="2000">
                              <a:latin typeface="Cambria Math"/>
                            </a:rPr>
                            <m:t>3</m:t>
                          </m:r>
                          <m:r>
                            <m:rPr>
                              <m:sty m:val="p"/>
                            </m:rPr>
                            <a:rPr lang="es-ES" sz="2000">
                              <a:latin typeface="Cambria Math"/>
                            </a:rPr>
                            <m:t>θ</m:t>
                          </m:r>
                        </m:e>
                      </m:d>
                      <m:r>
                        <a:rPr lang="en-US" sz="2000" b="0" i="1" smtClean="0">
                          <a:latin typeface="Cambria Math"/>
                        </a:rPr>
                        <m:t>+(</m:t>
                      </m:r>
                      <m:sSub>
                        <m:sSubPr>
                          <m:ctrlPr>
                            <a:rPr lang="es-EC" sz="2000" i="1">
                              <a:latin typeface="Cambria Math"/>
                            </a:rPr>
                          </m:ctrlPr>
                        </m:sSubPr>
                        <m:e>
                          <m:r>
                            <m:rPr>
                              <m:sty m:val="p"/>
                            </m:rPr>
                            <a:rPr lang="en-US" sz="2000">
                              <a:latin typeface="Cambria Math"/>
                            </a:rPr>
                            <m:t>k</m:t>
                          </m:r>
                        </m:e>
                        <m:sub>
                          <m:r>
                            <a:rPr lang="en-US" sz="2000" b="0" i="0" smtClean="0">
                              <a:latin typeface="Cambria Math"/>
                            </a:rPr>
                            <m:t>2</m:t>
                          </m:r>
                        </m:sub>
                      </m:sSub>
                      <m:r>
                        <a:rPr lang="en-US" sz="2000" b="0" i="1" smtClean="0">
                          <a:latin typeface="Cambria Math"/>
                        </a:rPr>
                        <m:t>−</m:t>
                      </m:r>
                      <m:sSub>
                        <m:sSubPr>
                          <m:ctrlPr>
                            <a:rPr lang="es-EC" sz="2000" i="1">
                              <a:latin typeface="Cambria Math"/>
                            </a:rPr>
                          </m:ctrlPr>
                        </m:sSubPr>
                        <m:e>
                          <m:r>
                            <m:rPr>
                              <m:sty m:val="p"/>
                            </m:rPr>
                            <a:rPr lang="en-US" sz="2000">
                              <a:latin typeface="Cambria Math"/>
                            </a:rPr>
                            <m:t>k</m:t>
                          </m:r>
                        </m:e>
                        <m:sub>
                          <m:r>
                            <a:rPr lang="es-ES" sz="2000">
                              <a:latin typeface="Cambria Math"/>
                            </a:rPr>
                            <m:t>1</m:t>
                          </m:r>
                        </m:sub>
                      </m:sSub>
                      <m:r>
                        <a:rPr lang="en-US" sz="2000" b="0" i="1" smtClean="0">
                          <a:latin typeface="Cambria Math"/>
                        </a:rPr>
                        <m:t>)</m:t>
                      </m:r>
                      <m:r>
                        <m:rPr>
                          <m:sty m:val="p"/>
                        </m:rPr>
                        <a:rPr lang="es-ES" sz="2000">
                          <a:latin typeface="Cambria Math"/>
                        </a:rPr>
                        <m:t>sinθ</m:t>
                      </m:r>
                      <m:r>
                        <a:rPr lang="es-ES" sz="2000">
                          <a:latin typeface="Cambria Math"/>
                        </a:rPr>
                        <m:t>]</m:t>
                      </m:r>
                    </m:oMath>
                  </m:oMathPara>
                </a14:m>
                <a:endParaRPr lang="es-EC" sz="2000" dirty="0"/>
              </a:p>
            </p:txBody>
          </p:sp>
        </mc:Choice>
        <mc:Fallback xmlns="">
          <p:sp>
            <p:nvSpPr>
              <p:cNvPr id="15" name="14 Rectángulo"/>
              <p:cNvSpPr>
                <a:spLocks noRot="1" noChangeAspect="1" noMove="1" noResize="1" noEditPoints="1" noAdjustHandles="1" noChangeArrowheads="1" noChangeShapeType="1" noTextEdit="1"/>
              </p:cNvSpPr>
              <p:nvPr/>
            </p:nvSpPr>
            <p:spPr>
              <a:xfrm>
                <a:off x="993007" y="5853718"/>
                <a:ext cx="3748334" cy="400110"/>
              </a:xfrm>
              <a:prstGeom prst="rect">
                <a:avLst/>
              </a:prstGeom>
              <a:blipFill rotWithShape="1">
                <a:blip r:embed="rId10"/>
                <a:stretch>
                  <a:fillRect b="-13636"/>
                </a:stretch>
              </a:blipFill>
            </p:spPr>
            <p:txBody>
              <a:bodyPr/>
              <a:lstStyle/>
              <a:p>
                <a:r>
                  <a:rPr lang="es-EC">
                    <a:noFill/>
                  </a:rPr>
                  <a:t> </a:t>
                </a:r>
              </a:p>
            </p:txBody>
          </p:sp>
        </mc:Fallback>
      </mc:AlternateContent>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2311" y="3448621"/>
            <a:ext cx="2952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8277" y="4225697"/>
            <a:ext cx="3238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2997269" y="1"/>
            <a:ext cx="3024336" cy="861774"/>
          </a:xfrm>
          <a:prstGeom prst="rect">
            <a:avLst/>
          </a:prstGeom>
        </p:spPr>
        <p:txBody>
          <a:bodyPr wrap="square">
            <a:spAutoFit/>
          </a:bodyPr>
          <a:lstStyle/>
          <a:p>
            <a:pPr algn="ctr"/>
            <a:r>
              <a:rPr lang="en-US" sz="25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CÁLCULOS TEÓRICOS</a:t>
            </a:r>
            <a:endParaRPr lang="es-EC" sz="25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676586" y="5691793"/>
            <a:ext cx="2476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14175"/>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32040" y="1344431"/>
            <a:ext cx="1728192" cy="57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12373" y="1178298"/>
            <a:ext cx="9114293" cy="830997"/>
          </a:xfrm>
          <a:prstGeom prst="rect">
            <a:avLst/>
          </a:prstGeom>
        </p:spPr>
        <p:txBody>
          <a:bodyPr wrap="square">
            <a:spAutoFit/>
          </a:bodyPr>
          <a:lstStyle/>
          <a:p>
            <a:pPr algn="just"/>
            <a:r>
              <a:rPr lang="es-ES" sz="2400" dirty="0" smtClean="0"/>
              <a:t>      </a:t>
            </a:r>
          </a:p>
          <a:p>
            <a:pPr algn="just"/>
            <a:r>
              <a:rPr lang="es-ES" sz="2400" dirty="0"/>
              <a:t> </a:t>
            </a:r>
            <a:endParaRPr lang="es-EC" sz="2400" dirty="0"/>
          </a:p>
        </p:txBody>
      </p:sp>
      <mc:AlternateContent xmlns:mc="http://schemas.openxmlformats.org/markup-compatibility/2006" xmlns:a14="http://schemas.microsoft.com/office/drawing/2010/main">
        <mc:Choice Requires="a14">
          <p:sp>
            <p:nvSpPr>
              <p:cNvPr id="7" name="6 Rectángulo"/>
              <p:cNvSpPr/>
              <p:nvPr/>
            </p:nvSpPr>
            <p:spPr>
              <a:xfrm>
                <a:off x="223848" y="1290955"/>
                <a:ext cx="7814700" cy="572401"/>
              </a:xfrm>
              <a:prstGeom prst="rect">
                <a:avLst/>
              </a:prstGeom>
            </p:spPr>
            <p:txBody>
              <a:bodyPr wrap="square">
                <a:spAutoFit/>
              </a:bodyPr>
              <a:lstStyle/>
              <a:p>
                <a:pPr algn="just"/>
                <a14:m>
                  <m:oMath xmlns:m="http://schemas.openxmlformats.org/officeDocument/2006/math">
                    <m:f>
                      <m:fPr>
                        <m:ctrlPr>
                          <a:rPr lang="es-EC" sz="2000" i="1" smtClean="0">
                            <a:latin typeface="Cambria Math"/>
                          </a:rPr>
                        </m:ctrlPr>
                      </m:fPr>
                      <m:num>
                        <m:sSup>
                          <m:sSupPr>
                            <m:ctrlPr>
                              <a:rPr lang="es-EC" sz="2000" i="1">
                                <a:latin typeface="Cambria Math"/>
                              </a:rPr>
                            </m:ctrlPr>
                          </m:sSupPr>
                          <m:e>
                            <m:r>
                              <m:rPr>
                                <m:sty m:val="p"/>
                              </m:rPr>
                              <a:rPr lang="es-ES" sz="2000">
                                <a:latin typeface="Cambria Math"/>
                              </a:rPr>
                              <m:t>d</m:t>
                            </m:r>
                          </m:e>
                          <m:sup>
                            <m:r>
                              <a:rPr lang="es-ES" sz="2000">
                                <a:latin typeface="Cambria Math"/>
                              </a:rPr>
                              <m:t>2</m:t>
                            </m:r>
                          </m:sup>
                        </m:sSup>
                        <m:r>
                          <m:rPr>
                            <m:sty m:val="p"/>
                          </m:rPr>
                          <a:rPr lang="es-EC" sz="2000">
                            <a:latin typeface="Cambria Math"/>
                          </a:rPr>
                          <m:t>K</m:t>
                        </m:r>
                      </m:num>
                      <m:den>
                        <m:r>
                          <m:rPr>
                            <m:sty m:val="p"/>
                          </m:rPr>
                          <a:rPr lang="es-ES" sz="2000">
                            <a:latin typeface="Cambria Math"/>
                          </a:rPr>
                          <m:t>d</m:t>
                        </m:r>
                        <m:sSup>
                          <m:sSupPr>
                            <m:ctrlPr>
                              <a:rPr lang="es-EC" sz="2000" i="1">
                                <a:latin typeface="Cambria Math"/>
                              </a:rPr>
                            </m:ctrlPr>
                          </m:sSupPr>
                          <m:e>
                            <m:r>
                              <m:rPr>
                                <m:sty m:val="p"/>
                              </m:rPr>
                              <a:rPr lang="es-ES" sz="2000">
                                <a:latin typeface="Cambria Math"/>
                              </a:rPr>
                              <m:t>θ</m:t>
                            </m:r>
                          </m:e>
                          <m:sup>
                            <m:r>
                              <a:rPr lang="es-ES" sz="2000">
                                <a:latin typeface="Cambria Math"/>
                              </a:rPr>
                              <m:t>2</m:t>
                            </m:r>
                          </m:sup>
                        </m:sSup>
                      </m:den>
                    </m:f>
                    <m:r>
                      <a:rPr lang="es-ES" sz="2000">
                        <a:latin typeface="Cambria Math"/>
                      </a:rPr>
                      <m:t>=</m:t>
                    </m:r>
                    <m:sSub>
                      <m:sSubPr>
                        <m:ctrlPr>
                          <a:rPr lang="es-EC" sz="2000" i="1">
                            <a:latin typeface="Cambria Math"/>
                          </a:rPr>
                        </m:ctrlPr>
                      </m:sSubPr>
                      <m:e>
                        <m:d>
                          <m:dPr>
                            <m:begChr m:val="|"/>
                            <m:endChr m:val="|"/>
                            <m:ctrlPr>
                              <a:rPr lang="es-EC" sz="2000" i="1">
                                <a:latin typeface="Cambria Math"/>
                              </a:rPr>
                            </m:ctrlPr>
                          </m:dPr>
                          <m:e>
                            <m:r>
                              <a:rPr lang="es-ES" sz="2000">
                                <a:latin typeface="Cambria Math"/>
                              </a:rPr>
                              <m:t>[</m:t>
                            </m:r>
                            <m:r>
                              <a:rPr lang="es-ES" sz="2000" i="1">
                                <a:latin typeface="Cambria Math"/>
                              </a:rPr>
                              <m:t>−</m:t>
                            </m:r>
                            <m:r>
                              <a:rPr lang="es-ES" sz="2000">
                                <a:latin typeface="Cambria Math"/>
                              </a:rPr>
                              <m:t>9</m:t>
                            </m:r>
                            <m:sSub>
                              <m:sSubPr>
                                <m:ctrlPr>
                                  <a:rPr lang="es-EC" sz="2000" i="1">
                                    <a:latin typeface="Cambria Math"/>
                                  </a:rPr>
                                </m:ctrlPr>
                              </m:sSubPr>
                              <m:e>
                                <m:r>
                                  <m:rPr>
                                    <m:sty m:val="p"/>
                                  </m:rPr>
                                  <a:rPr lang="en-US" sz="2000">
                                    <a:latin typeface="Cambria Math"/>
                                  </a:rPr>
                                  <m:t>k</m:t>
                                </m:r>
                              </m:e>
                              <m:sub>
                                <m:r>
                                  <a:rPr lang="es-ES" sz="2000">
                                    <a:latin typeface="Cambria Math"/>
                                  </a:rPr>
                                  <m:t>1</m:t>
                                </m:r>
                              </m:sub>
                            </m:sSub>
                            <m:r>
                              <m:rPr>
                                <m:sty m:val="p"/>
                              </m:rPr>
                              <a:rPr lang="es-ES" sz="2000">
                                <a:latin typeface="Cambria Math"/>
                              </a:rPr>
                              <m:t>sin</m:t>
                            </m:r>
                            <m:r>
                              <a:rPr lang="es-ES" sz="2000">
                                <a:latin typeface="Cambria Math"/>
                              </a:rPr>
                              <m:t>3</m:t>
                            </m:r>
                            <m:r>
                              <m:rPr>
                                <m:sty m:val="p"/>
                              </m:rPr>
                              <a:rPr lang="es-ES" sz="2000">
                                <a:latin typeface="Cambria Math"/>
                              </a:rPr>
                              <m:t>θ</m:t>
                            </m:r>
                            <m:r>
                              <a:rPr lang="es-ES" sz="2000" i="1">
                                <a:latin typeface="Cambria Math"/>
                              </a:rPr>
                              <m:t>−</m:t>
                            </m:r>
                            <m:d>
                              <m:dPr>
                                <m:ctrlPr>
                                  <a:rPr lang="es-EC" sz="2000" i="1">
                                    <a:latin typeface="Cambria Math"/>
                                  </a:rPr>
                                </m:ctrlPr>
                              </m:dPr>
                              <m:e>
                                <m:sSub>
                                  <m:sSubPr>
                                    <m:ctrlPr>
                                      <a:rPr lang="es-EC" sz="2000" i="1">
                                        <a:latin typeface="Cambria Math"/>
                                      </a:rPr>
                                    </m:ctrlPr>
                                  </m:sSubPr>
                                  <m:e>
                                    <m:r>
                                      <a:rPr lang="en-US" sz="2000" i="1">
                                        <a:latin typeface="Cambria Math"/>
                                      </a:rPr>
                                      <m:t>𝑘</m:t>
                                    </m:r>
                                  </m:e>
                                  <m:sub>
                                    <m:r>
                                      <a:rPr lang="es-ES" sz="2000">
                                        <a:latin typeface="Cambria Math"/>
                                      </a:rPr>
                                      <m:t>2</m:t>
                                    </m:r>
                                  </m:sub>
                                </m:sSub>
                                <m:r>
                                  <a:rPr lang="en-US" sz="2000" b="0" i="1" smtClean="0">
                                    <a:latin typeface="Cambria Math"/>
                                  </a:rPr>
                                  <m:t>−</m:t>
                                </m:r>
                                <m:sSub>
                                  <m:sSubPr>
                                    <m:ctrlPr>
                                      <a:rPr lang="es-EC" sz="2000" i="1">
                                        <a:latin typeface="Cambria Math"/>
                                      </a:rPr>
                                    </m:ctrlPr>
                                  </m:sSubPr>
                                  <m:e>
                                    <m:r>
                                      <m:rPr>
                                        <m:sty m:val="p"/>
                                      </m:rPr>
                                      <a:rPr lang="en-US" sz="2000">
                                        <a:latin typeface="Cambria Math"/>
                                      </a:rPr>
                                      <m:t>k</m:t>
                                    </m:r>
                                  </m:e>
                                  <m:sub>
                                    <m:r>
                                      <a:rPr lang="es-ES" sz="2000">
                                        <a:latin typeface="Cambria Math"/>
                                      </a:rPr>
                                      <m:t>1</m:t>
                                    </m:r>
                                  </m:sub>
                                </m:sSub>
                              </m:e>
                            </m:d>
                            <m:r>
                              <m:rPr>
                                <m:sty m:val="p"/>
                              </m:rPr>
                              <a:rPr lang="es-ES" sz="2000">
                                <a:latin typeface="Cambria Math"/>
                              </a:rPr>
                              <m:t>sinθ</m:t>
                            </m:r>
                            <m:r>
                              <a:rPr lang="es-ES" sz="2000">
                                <a:latin typeface="Cambria Math"/>
                              </a:rPr>
                              <m:t>]</m:t>
                            </m:r>
                          </m:e>
                        </m:d>
                      </m:e>
                      <m:sub>
                        <m:r>
                          <m:rPr>
                            <m:sty m:val="p"/>
                          </m:rPr>
                          <a:rPr lang="es-ES" sz="2000">
                            <a:latin typeface="Cambria Math"/>
                          </a:rPr>
                          <m:t>π</m:t>
                        </m:r>
                        <m:r>
                          <a:rPr lang="es-ES" sz="2000">
                            <a:latin typeface="Cambria Math"/>
                          </a:rPr>
                          <m:t>/2</m:t>
                        </m:r>
                      </m:sub>
                    </m:sSub>
                    <m:r>
                      <a:rPr lang="es-ES" sz="2000">
                        <a:latin typeface="Cambria Math"/>
                      </a:rPr>
                      <m:t>=10</m:t>
                    </m:r>
                    <m:sSub>
                      <m:sSubPr>
                        <m:ctrlPr>
                          <a:rPr lang="es-EC" sz="2000" i="1">
                            <a:latin typeface="Cambria Math"/>
                          </a:rPr>
                        </m:ctrlPr>
                      </m:sSubPr>
                      <m:e>
                        <m:r>
                          <m:rPr>
                            <m:sty m:val="p"/>
                          </m:rPr>
                          <a:rPr lang="en-US" sz="2000">
                            <a:latin typeface="Cambria Math"/>
                          </a:rPr>
                          <m:t>k</m:t>
                        </m:r>
                      </m:e>
                      <m:sub>
                        <m:r>
                          <a:rPr lang="en-US" sz="2000" b="0" i="0" smtClean="0">
                            <a:latin typeface="Cambria Math"/>
                          </a:rPr>
                          <m:t>1</m:t>
                        </m:r>
                      </m:sub>
                    </m:sSub>
                    <m:r>
                      <a:rPr lang="es-ES" sz="2000" i="1">
                        <a:latin typeface="Cambria Math"/>
                      </a:rPr>
                      <m:t>−</m:t>
                    </m:r>
                    <m:sSub>
                      <m:sSubPr>
                        <m:ctrlPr>
                          <a:rPr lang="es-EC" sz="2000" i="1">
                            <a:latin typeface="Cambria Math"/>
                          </a:rPr>
                        </m:ctrlPr>
                      </m:sSubPr>
                      <m:e>
                        <m:r>
                          <a:rPr lang="en-US" sz="2000" i="1">
                            <a:latin typeface="Cambria Math"/>
                          </a:rPr>
                          <m:t>𝑘</m:t>
                        </m:r>
                      </m:e>
                      <m:sub>
                        <m:r>
                          <a:rPr lang="en-US" sz="2000" b="0" i="0" smtClean="0">
                            <a:latin typeface="Cambria Math"/>
                          </a:rPr>
                          <m:t>2</m:t>
                        </m:r>
                      </m:sub>
                    </m:sSub>
                    <m:r>
                      <a:rPr lang="es-ES" sz="2000">
                        <a:latin typeface="Cambria Math"/>
                      </a:rPr>
                      <m:t>=0</m:t>
                    </m:r>
                  </m:oMath>
                </a14:m>
                <a:r>
                  <a:rPr lang="es-ES" dirty="0"/>
                  <a:t>     </a:t>
                </a:r>
              </a:p>
            </p:txBody>
          </p:sp>
        </mc:Choice>
        <mc:Fallback xmlns="">
          <p:sp>
            <p:nvSpPr>
              <p:cNvPr id="7" name="6 Rectángulo"/>
              <p:cNvSpPr>
                <a:spLocks noRot="1" noChangeAspect="1" noMove="1" noResize="1" noEditPoints="1" noAdjustHandles="1" noChangeArrowheads="1" noChangeShapeType="1" noTextEdit="1"/>
              </p:cNvSpPr>
              <p:nvPr/>
            </p:nvSpPr>
            <p:spPr>
              <a:xfrm>
                <a:off x="223848" y="1290955"/>
                <a:ext cx="7814700" cy="572401"/>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27798" y="1916832"/>
                <a:ext cx="9146340" cy="1631216"/>
              </a:xfrm>
              <a:prstGeom prst="rect">
                <a:avLst/>
              </a:prstGeom>
            </p:spPr>
            <p:txBody>
              <a:bodyPr wrap="square">
                <a:spAutoFit/>
              </a:bodyPr>
              <a:lstStyle/>
              <a:p>
                <a:pPr algn="just"/>
                <a:r>
                  <a:rPr lang="es-ES" sz="2000" dirty="0" smtClean="0"/>
                  <a:t>Resolviendo el sistema de dos ecuaciones se obtiene el coeficiente acoplamiento de cada sección:</a:t>
                </a:r>
                <a:endParaRPr lang="es-EC" sz="2000" dirty="0"/>
              </a:p>
              <a:p>
                <a:pPr algn="just"/>
                <a:r>
                  <a:rPr lang="es-ES" sz="2000" dirty="0"/>
                  <a:t> </a:t>
                </a:r>
                <a:endParaRPr lang="es-EC" sz="2000" dirty="0"/>
              </a:p>
              <a:p>
                <a:pPr algn="just"/>
                <a:r>
                  <a:rPr lang="es-EC" sz="2000" b="0" dirty="0" smtClean="0"/>
                  <a:t>                         </a:t>
                </a:r>
                <a14:m>
                  <m:oMath xmlns:m="http://schemas.openxmlformats.org/officeDocument/2006/math">
                    <m:r>
                      <a:rPr lang="es-EC" sz="2000" b="0" i="0" smtClean="0">
                        <a:latin typeface="Cambria Math"/>
                      </a:rPr>
                      <m:t>1</m:t>
                    </m:r>
                    <m:r>
                      <a:rPr lang="es-ES" sz="2000" smtClean="0">
                        <a:latin typeface="Cambria Math"/>
                      </a:rPr>
                      <m:t>0</m:t>
                    </m:r>
                    <m:sSub>
                      <m:sSubPr>
                        <m:ctrlPr>
                          <a:rPr lang="es-EC" sz="2000" i="1">
                            <a:latin typeface="Cambria Math"/>
                          </a:rPr>
                        </m:ctrlPr>
                      </m:sSubPr>
                      <m:e>
                        <m:r>
                          <m:rPr>
                            <m:sty m:val="p"/>
                          </m:rPr>
                          <a:rPr lang="en-US" sz="2000">
                            <a:latin typeface="Cambria Math"/>
                          </a:rPr>
                          <m:t>k</m:t>
                        </m:r>
                      </m:e>
                      <m:sub>
                        <m:r>
                          <a:rPr lang="es-ES" sz="2000" b="1" i="1">
                            <a:latin typeface="Cambria Math"/>
                          </a:rPr>
                          <m:t>𝟏</m:t>
                        </m:r>
                      </m:sub>
                    </m:sSub>
                    <m:r>
                      <a:rPr lang="es-ES" sz="2000" i="1">
                        <a:latin typeface="Cambria Math"/>
                      </a:rPr>
                      <m:t>−</m:t>
                    </m:r>
                    <m:sSub>
                      <m:sSubPr>
                        <m:ctrlPr>
                          <a:rPr lang="es-EC" sz="2000" i="1">
                            <a:latin typeface="Cambria Math"/>
                          </a:rPr>
                        </m:ctrlPr>
                      </m:sSubPr>
                      <m:e>
                        <m:r>
                          <m:rPr>
                            <m:sty m:val="p"/>
                          </m:rPr>
                          <a:rPr lang="en-US" sz="2000">
                            <a:latin typeface="Cambria Math"/>
                          </a:rPr>
                          <m:t>k</m:t>
                        </m:r>
                      </m:e>
                      <m:sub>
                        <m:r>
                          <a:rPr lang="es-ES" sz="2000" b="1" i="1">
                            <a:latin typeface="Cambria Math"/>
                          </a:rPr>
                          <m:t>𝟐</m:t>
                        </m:r>
                      </m:sub>
                    </m:sSub>
                    <m:r>
                      <a:rPr lang="es-ES" sz="2000">
                        <a:latin typeface="Cambria Math"/>
                      </a:rPr>
                      <m:t>=0</m:t>
                    </m:r>
                  </m:oMath>
                </a14:m>
                <a:r>
                  <a:rPr lang="es-ES" sz="2000" dirty="0"/>
                  <a:t>  				 </a:t>
                </a:r>
                <a:r>
                  <a:rPr lang="es-ES" sz="2000" dirty="0" smtClean="0"/>
                  <a:t>                                                          </a:t>
                </a:r>
                <a14:m>
                  <m:oMath xmlns:m="http://schemas.openxmlformats.org/officeDocument/2006/math">
                    <m:r>
                      <a:rPr lang="es-EC" sz="2000" b="0" i="0" smtClean="0">
                        <a:latin typeface="Cambria Math"/>
                      </a:rPr>
                      <m:t>                         </m:t>
                    </m:r>
                    <m:sSub>
                      <m:sSubPr>
                        <m:ctrlPr>
                          <a:rPr lang="es-EC" sz="2000" i="1">
                            <a:latin typeface="Cambria Math"/>
                          </a:rPr>
                        </m:ctrlPr>
                      </m:sSubPr>
                      <m:e>
                        <m:r>
                          <a:rPr lang="en-US" sz="2000" b="0" i="0" smtClean="0">
                            <a:latin typeface="Cambria Math"/>
                          </a:rPr>
                          <m:t>−2</m:t>
                        </m:r>
                        <m:r>
                          <m:rPr>
                            <m:sty m:val="p"/>
                          </m:rPr>
                          <a:rPr lang="en-US" sz="2000">
                            <a:latin typeface="Cambria Math"/>
                          </a:rPr>
                          <m:t>k</m:t>
                        </m:r>
                      </m:e>
                      <m:sub>
                        <m:r>
                          <a:rPr lang="en-US" sz="2000" b="0" i="1" smtClean="0">
                            <a:latin typeface="Cambria Math"/>
                          </a:rPr>
                          <m:t>1</m:t>
                        </m:r>
                      </m:sub>
                    </m:sSub>
                    <m:r>
                      <a:rPr lang="en-US" sz="2000" b="0" i="1" smtClean="0">
                        <a:latin typeface="Cambria Math"/>
                      </a:rPr>
                      <m:t>+</m:t>
                    </m:r>
                    <m:sSub>
                      <m:sSubPr>
                        <m:ctrlPr>
                          <a:rPr lang="es-EC" sz="2000" i="1">
                            <a:latin typeface="Cambria Math"/>
                          </a:rPr>
                        </m:ctrlPr>
                      </m:sSubPr>
                      <m:e>
                        <m:r>
                          <m:rPr>
                            <m:sty m:val="p"/>
                          </m:rPr>
                          <a:rPr lang="en-US" sz="2000">
                            <a:latin typeface="Cambria Math"/>
                          </a:rPr>
                          <m:t>k</m:t>
                        </m:r>
                      </m:e>
                      <m:sub>
                        <m:r>
                          <a:rPr lang="en-US" sz="2000" b="1" i="1" smtClean="0">
                            <a:latin typeface="Cambria Math"/>
                          </a:rPr>
                          <m:t>𝟐</m:t>
                        </m:r>
                      </m:sub>
                    </m:sSub>
                    <m:r>
                      <a:rPr lang="es-ES" sz="2000">
                        <a:latin typeface="Cambria Math"/>
                      </a:rPr>
                      <m:t>=0.0316</m:t>
                    </m:r>
                  </m:oMath>
                </a14:m>
                <a:r>
                  <a:rPr lang="es-ES" sz="2000" dirty="0"/>
                  <a:t>   </a:t>
                </a:r>
                <a:r>
                  <a:rPr lang="es-ES" dirty="0"/>
                  <a:t>	</a:t>
                </a:r>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27798" y="1916832"/>
                <a:ext cx="9146340" cy="1631216"/>
              </a:xfrm>
              <a:prstGeom prst="rect">
                <a:avLst/>
              </a:prstGeom>
              <a:blipFill rotWithShape="1">
                <a:blip r:embed="rId4"/>
                <a:stretch>
                  <a:fillRect l="-666" t="-1866" r="-66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223848" y="411419"/>
                <a:ext cx="4572000" cy="879536"/>
              </a:xfrm>
              <a:prstGeom prst="rect">
                <a:avLst/>
              </a:prstGeom>
            </p:spPr>
            <p:txBody>
              <a:bodyPr>
                <a:spAutoFit/>
              </a:bodyPr>
              <a:lstStyle/>
              <a:p>
                <a:pPr algn="just"/>
                <a:r>
                  <a:rPr lang="es-ES" sz="2000" dirty="0"/>
                  <a:t>  </a:t>
                </a:r>
                <a:endParaRPr lang="es-EC" sz="2000" dirty="0"/>
              </a:p>
              <a:p>
                <a:pPr algn="just"/>
                <a14:m>
                  <m:oMath xmlns:m="http://schemas.openxmlformats.org/officeDocument/2006/math">
                    <m:sSub>
                      <m:sSubPr>
                        <m:ctrlPr>
                          <a:rPr lang="es-EC" sz="2000" i="1">
                            <a:latin typeface="Cambria Math"/>
                          </a:rPr>
                        </m:ctrlPr>
                      </m:sSubPr>
                      <m:e>
                        <m:f>
                          <m:fPr>
                            <m:ctrlPr>
                              <a:rPr lang="es-EC" sz="2000" i="1">
                                <a:latin typeface="Cambria Math"/>
                              </a:rPr>
                            </m:ctrlPr>
                          </m:fPr>
                          <m:num>
                            <m:sSup>
                              <m:sSupPr>
                                <m:ctrlPr>
                                  <a:rPr lang="es-EC" sz="2000" i="1">
                                    <a:latin typeface="Cambria Math"/>
                                  </a:rPr>
                                </m:ctrlPr>
                              </m:sSupPr>
                              <m:e>
                                <m:r>
                                  <a:rPr lang="es-ES" sz="2000" i="1">
                                    <a:latin typeface="Cambria Math"/>
                                  </a:rPr>
                                  <m:t>𝑑</m:t>
                                </m:r>
                              </m:e>
                              <m:sup>
                                <m:r>
                                  <a:rPr lang="es-ES" sz="2000" i="1">
                                    <a:latin typeface="Cambria Math"/>
                                  </a:rPr>
                                  <m:t>𝑛</m:t>
                                </m:r>
                                <m:r>
                                  <a:rPr lang="en-US" sz="2000" i="1">
                                    <a:latin typeface="Cambria Math"/>
                                  </a:rPr>
                                  <m:t>−1</m:t>
                                </m:r>
                              </m:sup>
                            </m:sSup>
                          </m:num>
                          <m:den>
                            <m:sSup>
                              <m:sSupPr>
                                <m:ctrlPr>
                                  <a:rPr lang="es-EC" sz="2000" i="1">
                                    <a:latin typeface="Cambria Math"/>
                                  </a:rPr>
                                </m:ctrlPr>
                              </m:sSupPr>
                              <m:e>
                                <m:r>
                                  <a:rPr lang="es-ES" sz="2000" i="1">
                                    <a:latin typeface="Cambria Math"/>
                                  </a:rPr>
                                  <m:t>𝑑</m:t>
                                </m:r>
                                <m:r>
                                  <m:rPr>
                                    <m:sty m:val="p"/>
                                  </m:rPr>
                                  <a:rPr lang="es-ES" sz="2000">
                                    <a:latin typeface="Cambria Math"/>
                                  </a:rPr>
                                  <m:t>θ</m:t>
                                </m:r>
                              </m:e>
                              <m:sup>
                                <m:r>
                                  <a:rPr lang="es-ES" sz="2000" i="1">
                                    <a:latin typeface="Cambria Math"/>
                                  </a:rPr>
                                  <m:t>𝑛</m:t>
                                </m:r>
                                <m:r>
                                  <a:rPr lang="en-US" sz="2000" i="1">
                                    <a:latin typeface="Cambria Math"/>
                                  </a:rPr>
                                  <m:t>−1</m:t>
                                </m:r>
                              </m:sup>
                            </m:sSup>
                          </m:den>
                        </m:f>
                        <m:r>
                          <a:rPr lang="en-US" sz="2000" i="1">
                            <a:latin typeface="Cambria Math"/>
                          </a:rPr>
                          <m:t>𝐾</m:t>
                        </m:r>
                        <m:r>
                          <a:rPr lang="es-ES" sz="2000">
                            <a:latin typeface="Cambria Math"/>
                          </a:rPr>
                          <m:t>(</m:t>
                        </m:r>
                        <m:r>
                          <m:rPr>
                            <m:sty m:val="p"/>
                          </m:rPr>
                          <a:rPr lang="es-ES" sz="2000">
                            <a:latin typeface="Cambria Math"/>
                          </a:rPr>
                          <m:t>θ</m:t>
                        </m:r>
                        <m:r>
                          <a:rPr lang="es-ES" sz="2000">
                            <a:latin typeface="Cambria Math"/>
                          </a:rPr>
                          <m:t>)</m:t>
                        </m:r>
                      </m:e>
                      <m:sub>
                        <m:r>
                          <m:rPr>
                            <m:sty m:val="p"/>
                          </m:rPr>
                          <a:rPr lang="es-ES" sz="2000">
                            <a:latin typeface="Cambria Math"/>
                          </a:rPr>
                          <m:t>θ</m:t>
                        </m:r>
                        <m:r>
                          <a:rPr lang="es-ES" sz="2000">
                            <a:latin typeface="Cambria Math"/>
                          </a:rPr>
                          <m:t>=</m:t>
                        </m:r>
                        <m:r>
                          <m:rPr>
                            <m:sty m:val="p"/>
                          </m:rPr>
                          <a:rPr lang="es-ES" sz="2000">
                            <a:latin typeface="Cambria Math"/>
                          </a:rPr>
                          <m:t>π</m:t>
                        </m:r>
                        <m:r>
                          <a:rPr lang="es-ES" sz="2000">
                            <a:latin typeface="Cambria Math"/>
                          </a:rPr>
                          <m:t>/2</m:t>
                        </m:r>
                      </m:sub>
                    </m:sSub>
                    <m:r>
                      <a:rPr lang="es-ES" sz="2000">
                        <a:latin typeface="Cambria Math"/>
                      </a:rPr>
                      <m:t> </m:t>
                    </m:r>
                    <m:r>
                      <a:rPr lang="es-ES" sz="2000" i="1">
                        <a:latin typeface="Cambria Math"/>
                      </a:rPr>
                      <m:t>𝑝𝑎𝑟𝑎</m:t>
                    </m:r>
                    <m:r>
                      <a:rPr lang="es-ES" sz="2000">
                        <a:latin typeface="Cambria Math"/>
                      </a:rPr>
                      <m:t> </m:t>
                    </m:r>
                    <m:r>
                      <a:rPr lang="es-ES" sz="2000" i="1">
                        <a:latin typeface="Cambria Math"/>
                      </a:rPr>
                      <m:t>𝑛</m:t>
                    </m:r>
                    <m:r>
                      <a:rPr lang="es-ES" sz="2000">
                        <a:latin typeface="Cambria Math"/>
                      </a:rPr>
                      <m:t>=1,2,… </m:t>
                    </m:r>
                  </m:oMath>
                </a14:m>
                <a:r>
                  <a:rPr lang="es-ES" sz="2000" dirty="0"/>
                  <a:t> </a:t>
                </a:r>
                <a:endParaRPr lang="es-EC" sz="2000" dirty="0"/>
              </a:p>
            </p:txBody>
          </p:sp>
        </mc:Choice>
        <mc:Fallback xmlns="">
          <p:sp>
            <p:nvSpPr>
              <p:cNvPr id="15" name="14 Rectángulo"/>
              <p:cNvSpPr>
                <a:spLocks noRot="1" noChangeAspect="1" noMove="1" noResize="1" noEditPoints="1" noAdjustHandles="1" noChangeArrowheads="1" noChangeShapeType="1" noTextEdit="1"/>
              </p:cNvSpPr>
              <p:nvPr/>
            </p:nvSpPr>
            <p:spPr>
              <a:xfrm>
                <a:off x="223848" y="411419"/>
                <a:ext cx="4572000" cy="879536"/>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539552" y="4241916"/>
                <a:ext cx="9144000" cy="707886"/>
              </a:xfrm>
              <a:prstGeom prst="rect">
                <a:avLst/>
              </a:prstGeom>
            </p:spPr>
            <p:txBody>
              <a:bodyPr wrap="square">
                <a:spAutoFit/>
              </a:bodyPr>
              <a:lstStyle/>
              <a:p>
                <a:pPr algn="just"/>
                <a14:m>
                  <m:oMath xmlns:m="http://schemas.openxmlformats.org/officeDocument/2006/math">
                    <m:sSub>
                      <m:sSubPr>
                        <m:ctrlPr>
                          <a:rPr lang="es-EC" sz="2000" i="1" smtClean="0">
                            <a:latin typeface="Cambria Math"/>
                          </a:rPr>
                        </m:ctrlPr>
                      </m:sSubPr>
                      <m:e>
                        <m:r>
                          <m:rPr>
                            <m:sty m:val="p"/>
                          </m:rPr>
                          <a:rPr lang="en-US" sz="2000" i="0">
                            <a:latin typeface="Cambria Math"/>
                          </a:rPr>
                          <m:t>k</m:t>
                        </m:r>
                      </m:e>
                      <m:sub>
                        <m:r>
                          <a:rPr lang="en-US" sz="2000" b="1" i="0" smtClean="0">
                            <a:latin typeface="Cambria Math"/>
                          </a:rPr>
                          <m:t>𝟏</m:t>
                        </m:r>
                      </m:sub>
                    </m:sSub>
                    <m:r>
                      <a:rPr lang="es-ES" sz="2000" i="0">
                        <a:latin typeface="Cambria Math"/>
                      </a:rPr>
                      <m:t>=</m:t>
                    </m:r>
                    <m:sSub>
                      <m:sSubPr>
                        <m:ctrlPr>
                          <a:rPr lang="es-EC" sz="2000" i="1">
                            <a:latin typeface="Cambria Math"/>
                          </a:rPr>
                        </m:ctrlPr>
                      </m:sSubPr>
                      <m:e>
                        <m:r>
                          <m:rPr>
                            <m:sty m:val="p"/>
                          </m:rPr>
                          <a:rPr lang="en-US" sz="2000" b="0" i="0" smtClean="0">
                            <a:latin typeface="Cambria Math"/>
                          </a:rPr>
                          <m:t>k</m:t>
                        </m:r>
                      </m:e>
                      <m:sub>
                        <m:r>
                          <a:rPr lang="es-ES" sz="2000" b="1" i="0">
                            <a:latin typeface="Cambria Math"/>
                          </a:rPr>
                          <m:t>𝟑</m:t>
                        </m:r>
                      </m:sub>
                    </m:sSub>
                    <m:r>
                      <a:rPr lang="es-ES" sz="2000">
                        <a:latin typeface="Cambria Math"/>
                      </a:rPr>
                      <m:t>=3.9528 </m:t>
                    </m:r>
                    <m:r>
                      <m:rPr>
                        <m:sty m:val="p"/>
                      </m:rPr>
                      <a:rPr lang="es-ES" sz="2000">
                        <a:latin typeface="Cambria Math"/>
                      </a:rPr>
                      <m:t>x</m:t>
                    </m:r>
                    <m:r>
                      <a:rPr lang="es-ES" sz="2000">
                        <a:latin typeface="Cambria Math"/>
                      </a:rPr>
                      <m:t> </m:t>
                    </m:r>
                    <m:sSup>
                      <m:sSupPr>
                        <m:ctrlPr>
                          <a:rPr lang="es-EC" sz="2000" i="1">
                            <a:latin typeface="Cambria Math"/>
                          </a:rPr>
                        </m:ctrlPr>
                      </m:sSupPr>
                      <m:e>
                        <m:r>
                          <a:rPr lang="es-ES" sz="2000" i="1">
                            <a:latin typeface="Cambria Math"/>
                          </a:rPr>
                          <m:t>10</m:t>
                        </m:r>
                      </m:e>
                      <m:sup>
                        <m:r>
                          <a:rPr lang="es-ES" sz="2000" i="1">
                            <a:latin typeface="Cambria Math"/>
                          </a:rPr>
                          <m:t>−3</m:t>
                        </m:r>
                      </m:sup>
                    </m:sSup>
                    <m:sSub>
                      <m:sSubPr>
                        <m:ctrlPr>
                          <a:rPr lang="es-EC" sz="2000" i="1">
                            <a:latin typeface="Cambria Math"/>
                          </a:rPr>
                        </m:ctrlPr>
                      </m:sSubPr>
                      <m:e>
                        <m:r>
                          <a:rPr lang="es-EC" sz="2000" b="0" i="0" smtClean="0">
                            <a:latin typeface="Cambria Math"/>
                          </a:rPr>
                          <m:t>            </m:t>
                        </m:r>
                        <m:r>
                          <m:rPr>
                            <m:sty m:val="p"/>
                          </m:rPr>
                          <a:rPr lang="en-US" sz="2000" b="0" i="0" smtClean="0">
                            <a:latin typeface="Cambria Math"/>
                          </a:rPr>
                          <m:t>K</m:t>
                        </m:r>
                      </m:e>
                      <m:sub>
                        <m:r>
                          <a:rPr lang="es-ES" sz="2000" b="1" i="1">
                            <a:latin typeface="Cambria Math"/>
                          </a:rPr>
                          <m:t>𝟏</m:t>
                        </m:r>
                      </m:sub>
                    </m:sSub>
                    <m:r>
                      <a:rPr lang="es-ES" sz="2000">
                        <a:latin typeface="Cambria Math"/>
                      </a:rPr>
                      <m:t>=</m:t>
                    </m:r>
                    <m:sSub>
                      <m:sSubPr>
                        <m:ctrlPr>
                          <a:rPr lang="es-EC" sz="2000" i="1">
                            <a:latin typeface="Cambria Math"/>
                          </a:rPr>
                        </m:ctrlPr>
                      </m:sSubPr>
                      <m:e>
                        <m:r>
                          <m:rPr>
                            <m:sty m:val="p"/>
                          </m:rPr>
                          <a:rPr lang="en-US" sz="2000" b="0" i="0" smtClean="0">
                            <a:latin typeface="Cambria Math"/>
                          </a:rPr>
                          <m:t>K</m:t>
                        </m:r>
                      </m:e>
                      <m:sub>
                        <m:r>
                          <a:rPr lang="es-ES" sz="2000" b="1" i="1">
                            <a:latin typeface="Cambria Math"/>
                          </a:rPr>
                          <m:t>𝟑</m:t>
                        </m:r>
                      </m:sub>
                    </m:sSub>
                    <m:r>
                      <m:rPr>
                        <m:nor/>
                      </m:rPr>
                      <a:rPr lang="es-ES" sz="2000" dirty="0">
                        <a:latin typeface="Cambria Math" panose="02040503050406030204" pitchFamily="18" charset="0"/>
                        <a:ea typeface="Cambria Math" panose="02040503050406030204" pitchFamily="18" charset="0"/>
                      </a:rPr>
                      <m:t>= −20</m:t>
                    </m:r>
                    <m:r>
                      <m:rPr>
                        <m:nor/>
                      </m:rPr>
                      <a:rPr lang="es-ES" sz="2000" dirty="0">
                        <a:latin typeface="Cambria Math" panose="02040503050406030204" pitchFamily="18" charset="0"/>
                        <a:ea typeface="Cambria Math" panose="02040503050406030204" pitchFamily="18" charset="0"/>
                      </a:rPr>
                      <m:t>log</m:t>
                    </m:r>
                    <m:r>
                      <m:rPr>
                        <m:nor/>
                      </m:rPr>
                      <a:rPr lang="es-ES" sz="2000" dirty="0">
                        <a:latin typeface="Cambria Math" panose="02040503050406030204" pitchFamily="18" charset="0"/>
                        <a:ea typeface="Cambria Math" panose="02040503050406030204" pitchFamily="18" charset="0"/>
                      </a:rPr>
                      <m:t>(</m:t>
                    </m:r>
                    <m:sSub>
                      <m:sSubPr>
                        <m:ctrlPr>
                          <a:rPr lang="es-EC" sz="2000" i="1">
                            <a:latin typeface="Cambria Math"/>
                          </a:rPr>
                        </m:ctrlPr>
                      </m:sSubPr>
                      <m:e>
                        <m:r>
                          <m:rPr>
                            <m:sty m:val="p"/>
                          </m:rPr>
                          <a:rPr lang="en-US" sz="2000">
                            <a:latin typeface="Cambria Math"/>
                          </a:rPr>
                          <m:t>k</m:t>
                        </m:r>
                      </m:e>
                      <m:sub>
                        <m:r>
                          <a:rPr lang="es-ES" sz="2000" b="1" i="1">
                            <a:latin typeface="Cambria Math"/>
                          </a:rPr>
                          <m:t>𝟏</m:t>
                        </m:r>
                      </m:sub>
                    </m:sSub>
                    <m:r>
                      <m:rPr>
                        <m:nor/>
                      </m:rPr>
                      <a:rPr lang="es-ES" sz="2000" dirty="0">
                        <a:latin typeface="Cambria Math" panose="02040503050406030204" pitchFamily="18" charset="0"/>
                        <a:ea typeface="Cambria Math" panose="02040503050406030204" pitchFamily="18" charset="0"/>
                      </a:rPr>
                      <m:t>)</m:t>
                    </m:r>
                    <m:r>
                      <a:rPr lang="en-US" sz="2000" b="1" i="1" smtClean="0">
                        <a:latin typeface="Cambria Math"/>
                      </a:rPr>
                      <m:t>=</m:t>
                    </m:r>
                    <m:r>
                      <a:rPr lang="es-ES" sz="2000" b="1" i="1">
                        <a:latin typeface="Cambria Math"/>
                      </a:rPr>
                      <m:t>𝟒𝟖</m:t>
                    </m:r>
                    <m:r>
                      <a:rPr lang="es-ES" sz="2000" b="1" i="1">
                        <a:latin typeface="Cambria Math"/>
                      </a:rPr>
                      <m:t>.</m:t>
                    </m:r>
                    <m:r>
                      <a:rPr lang="es-ES" sz="2000" b="1" i="1">
                        <a:latin typeface="Cambria Math"/>
                      </a:rPr>
                      <m:t>𝟎𝟔𝟏</m:t>
                    </m:r>
                    <m:r>
                      <a:rPr lang="es-ES" sz="2000" b="1" i="1">
                        <a:latin typeface="Cambria Math"/>
                      </a:rPr>
                      <m:t> </m:t>
                    </m:r>
                    <m:r>
                      <a:rPr lang="es-ES" sz="2000">
                        <a:latin typeface="Cambria Math"/>
                      </a:rPr>
                      <m:t>[</m:t>
                    </m:r>
                    <m:r>
                      <a:rPr lang="es-ES" sz="2000" b="1" i="1">
                        <a:latin typeface="Cambria Math"/>
                      </a:rPr>
                      <m:t>𝐝𝐁</m:t>
                    </m:r>
                    <m:r>
                      <a:rPr lang="es-ES" sz="2000">
                        <a:latin typeface="Cambria Math"/>
                      </a:rPr>
                      <m:t>]</m:t>
                    </m:r>
                  </m:oMath>
                </a14:m>
                <a:r>
                  <a:rPr lang="es-ES" sz="2000" b="1" dirty="0"/>
                  <a:t> </a:t>
                </a:r>
                <a:endParaRPr lang="es-EC" sz="2000" dirty="0"/>
              </a:p>
              <a:p>
                <a:pPr algn="just"/>
                <a14:m>
                  <m:oMath xmlns:m="http://schemas.openxmlformats.org/officeDocument/2006/math">
                    <m:sSub>
                      <m:sSubPr>
                        <m:ctrlPr>
                          <a:rPr lang="es-EC" sz="2000" i="1">
                            <a:latin typeface="Cambria Math"/>
                          </a:rPr>
                        </m:ctrlPr>
                      </m:sSubPr>
                      <m:e>
                        <m:r>
                          <m:rPr>
                            <m:sty m:val="p"/>
                          </m:rPr>
                          <a:rPr lang="en-US" sz="2000" b="0" i="0" smtClean="0">
                            <a:latin typeface="Cambria Math"/>
                          </a:rPr>
                          <m:t>k</m:t>
                        </m:r>
                      </m:e>
                      <m:sub>
                        <m:r>
                          <a:rPr lang="es-ES" sz="2000" i="1">
                            <a:latin typeface="Cambria Math"/>
                          </a:rPr>
                          <m:t>2</m:t>
                        </m:r>
                      </m:sub>
                    </m:sSub>
                    <m:r>
                      <a:rPr lang="es-ES" sz="2000">
                        <a:latin typeface="Cambria Math"/>
                      </a:rPr>
                      <m:t>=0.0395</m:t>
                    </m:r>
                    <m:r>
                      <a:rPr lang="es-EC" sz="2000" b="0" i="0" smtClean="0">
                        <a:latin typeface="Cambria Math"/>
                      </a:rPr>
                      <m:t>                                     </m:t>
                    </m:r>
                    <m:sSub>
                      <m:sSubPr>
                        <m:ctrlPr>
                          <a:rPr lang="es-EC" sz="2000" i="1" smtClean="0">
                            <a:latin typeface="Cambria Math"/>
                          </a:rPr>
                        </m:ctrlPr>
                      </m:sSubPr>
                      <m:e>
                        <m:r>
                          <m:rPr>
                            <m:sty m:val="p"/>
                          </m:rPr>
                          <a:rPr lang="en-US" sz="2000" b="0" i="0" smtClean="0">
                            <a:latin typeface="Cambria Math"/>
                          </a:rPr>
                          <m:t>K</m:t>
                        </m:r>
                      </m:e>
                      <m:sub>
                        <m:r>
                          <a:rPr lang="es-ES" sz="2000" i="1">
                            <a:latin typeface="Cambria Math"/>
                          </a:rPr>
                          <m:t>2</m:t>
                        </m:r>
                      </m:sub>
                    </m:sSub>
                    <m:r>
                      <m:rPr>
                        <m:nor/>
                      </m:rPr>
                      <a:rPr lang="es-ES" sz="2000" dirty="0">
                        <a:latin typeface="Cambria Math" panose="02040503050406030204" pitchFamily="18" charset="0"/>
                        <a:ea typeface="Cambria Math" panose="02040503050406030204" pitchFamily="18" charset="0"/>
                      </a:rPr>
                      <m:t>= −20</m:t>
                    </m:r>
                    <m:r>
                      <m:rPr>
                        <m:nor/>
                      </m:rPr>
                      <a:rPr lang="es-ES" sz="2000" dirty="0">
                        <a:latin typeface="Cambria Math" panose="02040503050406030204" pitchFamily="18" charset="0"/>
                        <a:ea typeface="Cambria Math" panose="02040503050406030204" pitchFamily="18" charset="0"/>
                      </a:rPr>
                      <m:t>log</m:t>
                    </m:r>
                    <m:r>
                      <m:rPr>
                        <m:nor/>
                      </m:rPr>
                      <a:rPr lang="es-ES" sz="2000" dirty="0">
                        <a:latin typeface="Cambria Math" panose="02040503050406030204" pitchFamily="18" charset="0"/>
                        <a:ea typeface="Cambria Math" panose="02040503050406030204" pitchFamily="18" charset="0"/>
                      </a:rPr>
                      <m:t>(</m:t>
                    </m:r>
                    <m:sSub>
                      <m:sSubPr>
                        <m:ctrlPr>
                          <a:rPr lang="es-EC" sz="2000" i="1">
                            <a:latin typeface="Cambria Math"/>
                          </a:rPr>
                        </m:ctrlPr>
                      </m:sSubPr>
                      <m:e>
                        <m:r>
                          <m:rPr>
                            <m:sty m:val="p"/>
                          </m:rPr>
                          <a:rPr lang="en-US" sz="2000">
                            <a:latin typeface="Cambria Math"/>
                          </a:rPr>
                          <m:t>k</m:t>
                        </m:r>
                      </m:e>
                      <m:sub>
                        <m:r>
                          <a:rPr lang="en-US" sz="2000" b="1" i="1" smtClean="0">
                            <a:latin typeface="Cambria Math"/>
                          </a:rPr>
                          <m:t>𝟐</m:t>
                        </m:r>
                      </m:sub>
                    </m:sSub>
                    <m:r>
                      <m:rPr>
                        <m:nor/>
                      </m:rPr>
                      <a:rPr lang="es-ES" sz="2000" dirty="0">
                        <a:latin typeface="Cambria Math" panose="02040503050406030204" pitchFamily="18" charset="0"/>
                        <a:ea typeface="Cambria Math" panose="02040503050406030204" pitchFamily="18" charset="0"/>
                      </a:rPr>
                      <m:t>)</m:t>
                    </m:r>
                    <m:r>
                      <a:rPr lang="en-US" sz="2000" b="1" i="1" smtClean="0">
                        <a:latin typeface="Cambria Math"/>
                      </a:rPr>
                      <m:t>=</m:t>
                    </m:r>
                    <m:r>
                      <a:rPr lang="es-ES" sz="2000" b="1" i="1">
                        <a:latin typeface="Cambria Math"/>
                      </a:rPr>
                      <m:t>𝟐𝟖</m:t>
                    </m:r>
                    <m:r>
                      <a:rPr lang="es-ES" sz="2000">
                        <a:latin typeface="Cambria Math"/>
                      </a:rPr>
                      <m:t>.</m:t>
                    </m:r>
                    <m:r>
                      <a:rPr lang="es-ES" sz="2000" b="1" i="1">
                        <a:latin typeface="Cambria Math"/>
                      </a:rPr>
                      <m:t>𝟎𝟔𝟐</m:t>
                    </m:r>
                    <m:r>
                      <a:rPr lang="es-ES" sz="2000">
                        <a:latin typeface="Cambria Math"/>
                      </a:rPr>
                      <m:t> [</m:t>
                    </m:r>
                    <m:r>
                      <a:rPr lang="es-ES" sz="2000" b="1" i="1">
                        <a:latin typeface="Cambria Math"/>
                      </a:rPr>
                      <m:t>𝐝𝐁</m:t>
                    </m:r>
                    <m:r>
                      <a:rPr lang="es-ES" sz="2000">
                        <a:latin typeface="Cambria Math"/>
                      </a:rPr>
                      <m:t>]</m:t>
                    </m:r>
                  </m:oMath>
                </a14:m>
                <a:r>
                  <a:rPr lang="es-ES" sz="2000" dirty="0"/>
                  <a:t> </a:t>
                </a:r>
                <a:endParaRPr lang="es-EC" sz="2000" dirty="0"/>
              </a:p>
            </p:txBody>
          </p:sp>
        </mc:Choice>
        <mc:Fallback xmlns="">
          <p:sp>
            <p:nvSpPr>
              <p:cNvPr id="16" name="15 Rectángulo"/>
              <p:cNvSpPr>
                <a:spLocks noRot="1" noChangeAspect="1" noMove="1" noResize="1" noEditPoints="1" noAdjustHandles="1" noChangeArrowheads="1" noChangeShapeType="1" noTextEdit="1"/>
              </p:cNvSpPr>
              <p:nvPr/>
            </p:nvSpPr>
            <p:spPr>
              <a:xfrm>
                <a:off x="539552" y="4241916"/>
                <a:ext cx="9144000" cy="707886"/>
              </a:xfrm>
              <a:prstGeom prst="rect">
                <a:avLst/>
              </a:prstGeom>
              <a:blipFill rotWithShape="1">
                <a:blip r:embed="rId7"/>
                <a:stretch>
                  <a:fillRect b="-7759"/>
                </a:stretch>
              </a:blipFill>
            </p:spPr>
            <p:txBody>
              <a:bodyPr/>
              <a:lstStyle/>
              <a:p>
                <a:r>
                  <a:rPr lang="es-EC">
                    <a:noFill/>
                  </a:rPr>
                  <a:t> </a:t>
                </a:r>
              </a:p>
            </p:txBody>
          </p:sp>
        </mc:Fallback>
      </mc:AlternateContent>
      <p:cxnSp>
        <p:nvCxnSpPr>
          <p:cNvPr id="17" name="16 Conector recto de flecha"/>
          <p:cNvCxnSpPr/>
          <p:nvPr/>
        </p:nvCxnSpPr>
        <p:spPr>
          <a:xfrm>
            <a:off x="3563888" y="472514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563888" y="436510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234060" y="2880785"/>
            <a:ext cx="2509848" cy="695112"/>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3875" y="1178298"/>
            <a:ext cx="2381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093081"/>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Rectángulo"/>
              <p:cNvSpPr/>
              <p:nvPr/>
            </p:nvSpPr>
            <p:spPr>
              <a:xfrm>
                <a:off x="5611" y="625893"/>
                <a:ext cx="9144000" cy="2760756"/>
              </a:xfrm>
              <a:prstGeom prst="rect">
                <a:avLst/>
              </a:prstGeom>
            </p:spPr>
            <p:txBody>
              <a:bodyPr wrap="square">
                <a:spAutoFit/>
              </a:bodyPr>
              <a:lstStyle/>
              <a:p>
                <a:r>
                  <a:rPr lang="es-ES" sz="2800" b="1" dirty="0" smtClean="0"/>
                  <a:t>C</a:t>
                </a:r>
                <a:r>
                  <a:rPr lang="en-US" sz="2800" b="1" dirty="0" err="1" smtClean="0"/>
                  <a:t>álculo</a:t>
                </a:r>
                <a:r>
                  <a:rPr lang="en-US" sz="2800" b="1" dirty="0" smtClean="0"/>
                  <a:t> de  </a:t>
                </a:r>
                <a:r>
                  <a:rPr lang="en-US" sz="2800" b="1" dirty="0" err="1" smtClean="0"/>
                  <a:t>Impedancias</a:t>
                </a:r>
                <a:r>
                  <a:rPr lang="en-US" sz="2800" b="1" dirty="0" smtClean="0"/>
                  <a:t>  para </a:t>
                </a:r>
                <a:r>
                  <a:rPr lang="en-US" sz="2800" b="1" dirty="0" err="1" smtClean="0"/>
                  <a:t>sección</a:t>
                </a:r>
                <a:r>
                  <a:rPr lang="en-US" sz="2800" b="1" dirty="0" smtClean="0"/>
                  <a:t> </a:t>
                </a:r>
                <a:r>
                  <a:rPr lang="es-ES" sz="2800" b="1" dirty="0" smtClean="0"/>
                  <a:t>1 y 3:</a:t>
                </a:r>
                <a:endParaRPr lang="es-EC" sz="2800" b="1" dirty="0"/>
              </a:p>
              <a:p>
                <a:r>
                  <a:rPr lang="es-ES" sz="2400" dirty="0"/>
                  <a:t> </a:t>
                </a:r>
                <a:endParaRPr lang="es-EC" sz="2400" dirty="0"/>
              </a:p>
              <a:p>
                <a14:m>
                  <m:oMath xmlns:m="http://schemas.openxmlformats.org/officeDocument/2006/math">
                    <m:sSub>
                      <m:sSubPr>
                        <m:ctrlPr>
                          <a:rPr lang="es-EC" sz="2000" i="1">
                            <a:latin typeface="Cambria Math"/>
                          </a:rPr>
                        </m:ctrlPr>
                      </m:sSubPr>
                      <m:e>
                        <m:r>
                          <a:rPr lang="es-ES" sz="2000" i="1">
                            <a:latin typeface="Cambria Math"/>
                          </a:rPr>
                          <m:t>𝑍</m:t>
                        </m:r>
                      </m:e>
                      <m:sub>
                        <m:r>
                          <a:rPr lang="es-ES" sz="2000" i="1">
                            <a:latin typeface="Cambria Math"/>
                          </a:rPr>
                          <m:t>0</m:t>
                        </m:r>
                        <m:r>
                          <a:rPr lang="es-ES" sz="2000" i="1">
                            <a:latin typeface="Cambria Math"/>
                          </a:rPr>
                          <m:t>𝑒</m:t>
                        </m:r>
                      </m:sub>
                    </m:sSub>
                    <m:r>
                      <a:rPr lang="es-ES" sz="2000">
                        <a:latin typeface="Cambria Math"/>
                      </a:rPr>
                      <m:t>=</m:t>
                    </m:r>
                    <m:sSub>
                      <m:sSubPr>
                        <m:ctrlPr>
                          <a:rPr lang="es-EC" sz="2000" i="1">
                            <a:latin typeface="Cambria Math"/>
                          </a:rPr>
                        </m:ctrlPr>
                      </m:sSubPr>
                      <m:e>
                        <m:r>
                          <a:rPr lang="es-ES" sz="2000" i="1">
                            <a:latin typeface="Cambria Math"/>
                          </a:rPr>
                          <m:t>𝑍</m:t>
                        </m:r>
                      </m:e>
                      <m:sub>
                        <m:r>
                          <a:rPr lang="es-ES" sz="2000" i="1">
                            <a:latin typeface="Cambria Math"/>
                          </a:rPr>
                          <m:t>0</m:t>
                        </m:r>
                      </m:sub>
                    </m:sSub>
                    <m:rad>
                      <m:radPr>
                        <m:degHide m:val="on"/>
                        <m:ctrlPr>
                          <a:rPr lang="es-EC" sz="2000" i="1">
                            <a:latin typeface="Cambria Math"/>
                          </a:rPr>
                        </m:ctrlPr>
                      </m:radPr>
                      <m:deg/>
                      <m:e>
                        <m:f>
                          <m:fPr>
                            <m:ctrlPr>
                              <a:rPr lang="es-EC" sz="2000" i="1">
                                <a:latin typeface="Cambria Math"/>
                              </a:rPr>
                            </m:ctrlPr>
                          </m:fPr>
                          <m:num>
                            <m:r>
                              <a:rPr lang="es-ES" sz="2000">
                                <a:latin typeface="Cambria Math"/>
                              </a:rPr>
                              <m:t>1+</m:t>
                            </m:r>
                            <m:sSub>
                              <m:sSubPr>
                                <m:ctrlPr>
                                  <a:rPr lang="es-EC" sz="2000" i="1">
                                    <a:latin typeface="Cambria Math"/>
                                  </a:rPr>
                                </m:ctrlPr>
                              </m:sSubPr>
                              <m:e>
                                <m:r>
                                  <m:rPr>
                                    <m:sty m:val="p"/>
                                  </m:rPr>
                                  <a:rPr lang="en-US" sz="2000">
                                    <a:latin typeface="Cambria Math"/>
                                  </a:rPr>
                                  <m:t>k</m:t>
                                </m:r>
                              </m:e>
                              <m:sub>
                                <m:r>
                                  <a:rPr lang="es-ES" sz="2000" b="1" i="1">
                                    <a:latin typeface="Cambria Math"/>
                                  </a:rPr>
                                  <m:t>𝟏</m:t>
                                </m:r>
                              </m:sub>
                            </m:sSub>
                          </m:num>
                          <m:den>
                            <m:r>
                              <a:rPr lang="es-ES" sz="2000">
                                <a:latin typeface="Cambria Math"/>
                              </a:rPr>
                              <m:t>1</m:t>
                            </m:r>
                            <m:r>
                              <a:rPr lang="es-ES" sz="2000" i="1">
                                <a:latin typeface="Cambria Math"/>
                              </a:rPr>
                              <m:t>−</m:t>
                            </m:r>
                            <m:sSub>
                              <m:sSubPr>
                                <m:ctrlPr>
                                  <a:rPr lang="es-EC" sz="2000" i="1">
                                    <a:latin typeface="Cambria Math"/>
                                  </a:rPr>
                                </m:ctrlPr>
                              </m:sSubPr>
                              <m:e>
                                <m:r>
                                  <m:rPr>
                                    <m:sty m:val="p"/>
                                  </m:rPr>
                                  <a:rPr lang="en-US" sz="2000">
                                    <a:latin typeface="Cambria Math"/>
                                  </a:rPr>
                                  <m:t>k</m:t>
                                </m:r>
                              </m:e>
                              <m:sub>
                                <m:r>
                                  <a:rPr lang="es-ES" sz="2000" b="1" i="1">
                                    <a:latin typeface="Cambria Math"/>
                                  </a:rPr>
                                  <m:t>𝟏</m:t>
                                </m:r>
                              </m:sub>
                            </m:sSub>
                          </m:den>
                        </m:f>
                      </m:e>
                    </m:rad>
                  </m:oMath>
                </a14:m>
                <a:r>
                  <a:rPr lang="es-ES" sz="2000" dirty="0"/>
                  <a:t>  </a:t>
                </a:r>
                <a:r>
                  <a:rPr lang="es-ES" sz="2000" dirty="0" smtClean="0"/>
                  <a:t>	</a:t>
                </a:r>
                <a14:m>
                  <m:oMath xmlns:m="http://schemas.openxmlformats.org/officeDocument/2006/math">
                    <m:r>
                      <a:rPr lang="es-ES" sz="2000">
                        <a:latin typeface="Cambria Math"/>
                      </a:rPr>
                      <m:t>=50</m:t>
                    </m:r>
                    <m:rad>
                      <m:radPr>
                        <m:degHide m:val="on"/>
                        <m:ctrlPr>
                          <a:rPr lang="es-EC" sz="2000" i="1">
                            <a:latin typeface="Cambria Math"/>
                          </a:rPr>
                        </m:ctrlPr>
                      </m:radPr>
                      <m:deg/>
                      <m:e>
                        <m:f>
                          <m:fPr>
                            <m:ctrlPr>
                              <a:rPr lang="es-EC" sz="2000" i="1">
                                <a:latin typeface="Cambria Math"/>
                              </a:rPr>
                            </m:ctrlPr>
                          </m:fPr>
                          <m:num>
                            <m:r>
                              <a:rPr lang="es-ES" sz="2000">
                                <a:latin typeface="Cambria Math"/>
                              </a:rPr>
                              <m:t>1+3.95284</m:t>
                            </m:r>
                            <m:r>
                              <a:rPr lang="es-ES" sz="2000" i="1">
                                <a:latin typeface="Cambria Math"/>
                              </a:rPr>
                              <m:t>𝑥</m:t>
                            </m:r>
                            <m:sSup>
                              <m:sSupPr>
                                <m:ctrlPr>
                                  <a:rPr lang="es-EC" sz="2000" i="1">
                                    <a:latin typeface="Cambria Math"/>
                                  </a:rPr>
                                </m:ctrlPr>
                              </m:sSupPr>
                              <m:e>
                                <m:r>
                                  <a:rPr lang="es-ES" sz="2000">
                                    <a:latin typeface="Cambria Math"/>
                                  </a:rPr>
                                  <m:t>10</m:t>
                                </m:r>
                              </m:e>
                              <m:sup>
                                <m:r>
                                  <a:rPr lang="es-ES" sz="2000" i="1">
                                    <a:latin typeface="Cambria Math"/>
                                  </a:rPr>
                                  <m:t>−</m:t>
                                </m:r>
                                <m:r>
                                  <a:rPr lang="es-ES" sz="2000">
                                    <a:latin typeface="Cambria Math"/>
                                  </a:rPr>
                                  <m:t>3</m:t>
                                </m:r>
                              </m:sup>
                            </m:sSup>
                          </m:num>
                          <m:den>
                            <m:r>
                              <a:rPr lang="es-ES" sz="2000">
                                <a:latin typeface="Cambria Math"/>
                              </a:rPr>
                              <m:t>1</m:t>
                            </m:r>
                            <m:r>
                              <a:rPr lang="es-ES" sz="2000" i="1">
                                <a:latin typeface="Cambria Math"/>
                              </a:rPr>
                              <m:t>−</m:t>
                            </m:r>
                            <m:r>
                              <a:rPr lang="es-ES" sz="2000">
                                <a:latin typeface="Cambria Math"/>
                              </a:rPr>
                              <m:t>3.95284</m:t>
                            </m:r>
                            <m:r>
                              <a:rPr lang="es-ES" sz="2000" i="1">
                                <a:latin typeface="Cambria Math"/>
                              </a:rPr>
                              <m:t>𝑥</m:t>
                            </m:r>
                            <m:sSup>
                              <m:sSupPr>
                                <m:ctrlPr>
                                  <a:rPr lang="es-EC" sz="2000" i="1">
                                    <a:latin typeface="Cambria Math"/>
                                  </a:rPr>
                                </m:ctrlPr>
                              </m:sSupPr>
                              <m:e>
                                <m:r>
                                  <a:rPr lang="es-ES" sz="2000">
                                    <a:latin typeface="Cambria Math"/>
                                  </a:rPr>
                                  <m:t>10</m:t>
                                </m:r>
                              </m:e>
                              <m:sup>
                                <m:r>
                                  <a:rPr lang="es-ES" sz="2000" i="1">
                                    <a:latin typeface="Cambria Math"/>
                                  </a:rPr>
                                  <m:t>−</m:t>
                                </m:r>
                                <m:r>
                                  <a:rPr lang="es-ES" sz="2000">
                                    <a:latin typeface="Cambria Math"/>
                                  </a:rPr>
                                  <m:t>3</m:t>
                                </m:r>
                              </m:sup>
                            </m:sSup>
                          </m:den>
                        </m:f>
                      </m:e>
                    </m:rad>
                  </m:oMath>
                </a14:m>
                <a:r>
                  <a:rPr lang="es-ES" sz="2000" dirty="0" smtClean="0"/>
                  <a:t>  </a:t>
                </a:r>
                <a14:m>
                  <m:oMath xmlns:m="http://schemas.openxmlformats.org/officeDocument/2006/math">
                    <m:r>
                      <a:rPr lang="es-ES" sz="2000">
                        <a:latin typeface="Cambria Math"/>
                      </a:rPr>
                      <m:t>=</m:t>
                    </m:r>
                  </m:oMath>
                </a14:m>
                <a:r>
                  <a:rPr lang="es-ES" sz="2000" dirty="0"/>
                  <a:t>	</a:t>
                </a:r>
                <a14:m>
                  <m:oMath xmlns:m="http://schemas.openxmlformats.org/officeDocument/2006/math">
                    <m:sSub>
                      <m:sSubPr>
                        <m:ctrlPr>
                          <a:rPr lang="es-EC" sz="2000" i="1">
                            <a:latin typeface="Cambria Math"/>
                          </a:rPr>
                        </m:ctrlPr>
                      </m:sSubPr>
                      <m:e>
                        <m:r>
                          <a:rPr lang="es-ES" sz="2000" b="1" i="1">
                            <a:latin typeface="Cambria Math"/>
                          </a:rPr>
                          <m:t>𝒁</m:t>
                        </m:r>
                      </m:e>
                      <m:sub>
                        <m:r>
                          <a:rPr lang="es-ES" sz="2000" b="1" i="1">
                            <a:latin typeface="Cambria Math"/>
                          </a:rPr>
                          <m:t>𝟎</m:t>
                        </m:r>
                        <m:r>
                          <a:rPr lang="es-ES" sz="2000" b="1" i="1">
                            <a:latin typeface="Cambria Math"/>
                          </a:rPr>
                          <m:t>𝒆</m:t>
                        </m:r>
                        <m:r>
                          <a:rPr lang="es-ES" sz="2000" b="1" i="1">
                            <a:latin typeface="Cambria Math"/>
                          </a:rPr>
                          <m:t>𝟏</m:t>
                        </m:r>
                      </m:sub>
                    </m:sSub>
                    <m:r>
                      <a:rPr lang="es-ES" sz="2000">
                        <a:latin typeface="Cambria Math"/>
                      </a:rPr>
                      <m:t>=</m:t>
                    </m:r>
                    <m:sSub>
                      <m:sSubPr>
                        <m:ctrlPr>
                          <a:rPr lang="es-EC" sz="2000" i="1">
                            <a:latin typeface="Cambria Math"/>
                          </a:rPr>
                        </m:ctrlPr>
                      </m:sSubPr>
                      <m:e>
                        <m:r>
                          <a:rPr lang="es-ES" sz="2000" b="1" i="1">
                            <a:latin typeface="Cambria Math"/>
                          </a:rPr>
                          <m:t>𝒁</m:t>
                        </m:r>
                      </m:e>
                      <m:sub>
                        <m:r>
                          <a:rPr lang="es-ES" sz="2000" b="1" i="1">
                            <a:latin typeface="Cambria Math"/>
                          </a:rPr>
                          <m:t>𝟎</m:t>
                        </m:r>
                        <m:r>
                          <a:rPr lang="es-ES" sz="2000" b="1" i="1">
                            <a:latin typeface="Cambria Math"/>
                          </a:rPr>
                          <m:t>𝒆</m:t>
                        </m:r>
                        <m:r>
                          <a:rPr lang="es-ES" sz="2000" b="1" i="1">
                            <a:latin typeface="Cambria Math"/>
                          </a:rPr>
                          <m:t>𝟑</m:t>
                        </m:r>
                      </m:sub>
                    </m:sSub>
                    <m:r>
                      <a:rPr lang="es-ES" sz="2000">
                        <a:latin typeface="Cambria Math"/>
                      </a:rPr>
                      <m:t>=</m:t>
                    </m:r>
                    <m:r>
                      <a:rPr lang="es-ES" sz="2000" b="1" i="1">
                        <a:latin typeface="Cambria Math"/>
                      </a:rPr>
                      <m:t>𝟓𝟎</m:t>
                    </m:r>
                    <m:r>
                      <a:rPr lang="es-ES" sz="2000">
                        <a:latin typeface="Cambria Math"/>
                      </a:rPr>
                      <m:t>.</m:t>
                    </m:r>
                    <m:r>
                      <a:rPr lang="es-ES" sz="2000" b="1" i="1">
                        <a:latin typeface="Cambria Math"/>
                      </a:rPr>
                      <m:t>𝟏𝟗𝟖𝟎𝟑𝟒𝟓𝟑</m:t>
                    </m:r>
                  </m:oMath>
                </a14:m>
                <a:r>
                  <a:rPr lang="es-ES" sz="2000" dirty="0"/>
                  <a:t> [Ω]</a:t>
                </a:r>
                <a:endParaRPr lang="es-EC" sz="2000" dirty="0"/>
              </a:p>
              <a:p>
                <a:r>
                  <a:rPr lang="es-ES" sz="2000" dirty="0"/>
                  <a:t>		</a:t>
                </a:r>
                <a:endParaRPr lang="en-US" sz="2000" i="1" dirty="0" smtClean="0"/>
              </a:p>
              <a:p>
                <a14:m>
                  <m:oMath xmlns:m="http://schemas.openxmlformats.org/officeDocument/2006/math">
                    <m:sSub>
                      <m:sSubPr>
                        <m:ctrlPr>
                          <a:rPr lang="es-EC" sz="2000" i="1">
                            <a:latin typeface="Cambria Math"/>
                          </a:rPr>
                        </m:ctrlPr>
                      </m:sSubPr>
                      <m:e>
                        <m:r>
                          <a:rPr lang="es-ES" sz="2000" i="1">
                            <a:latin typeface="Cambria Math"/>
                          </a:rPr>
                          <m:t>𝑍</m:t>
                        </m:r>
                      </m:e>
                      <m:sub>
                        <m:r>
                          <a:rPr lang="es-ES" sz="2000" i="1">
                            <a:latin typeface="Cambria Math"/>
                          </a:rPr>
                          <m:t>0</m:t>
                        </m:r>
                        <m:r>
                          <a:rPr lang="es-ES" sz="2000" i="1">
                            <a:latin typeface="Cambria Math"/>
                          </a:rPr>
                          <m:t>𝑜</m:t>
                        </m:r>
                      </m:sub>
                    </m:sSub>
                    <m:r>
                      <a:rPr lang="es-ES" sz="2000">
                        <a:latin typeface="Cambria Math"/>
                      </a:rPr>
                      <m:t>=</m:t>
                    </m:r>
                    <m:sSub>
                      <m:sSubPr>
                        <m:ctrlPr>
                          <a:rPr lang="es-EC" sz="2000" i="1">
                            <a:latin typeface="Cambria Math"/>
                          </a:rPr>
                        </m:ctrlPr>
                      </m:sSubPr>
                      <m:e>
                        <m:r>
                          <a:rPr lang="es-ES" sz="2000" i="1">
                            <a:latin typeface="Cambria Math"/>
                          </a:rPr>
                          <m:t>𝑍</m:t>
                        </m:r>
                      </m:e>
                      <m:sub>
                        <m:r>
                          <a:rPr lang="es-ES" sz="2000" i="1">
                            <a:latin typeface="Cambria Math"/>
                          </a:rPr>
                          <m:t>0</m:t>
                        </m:r>
                      </m:sub>
                    </m:sSub>
                    <m:rad>
                      <m:radPr>
                        <m:degHide m:val="on"/>
                        <m:ctrlPr>
                          <a:rPr lang="es-EC" sz="2000" i="1">
                            <a:latin typeface="Cambria Math"/>
                          </a:rPr>
                        </m:ctrlPr>
                      </m:radPr>
                      <m:deg/>
                      <m:e>
                        <m:f>
                          <m:fPr>
                            <m:ctrlPr>
                              <a:rPr lang="es-EC" sz="2000" i="1">
                                <a:latin typeface="Cambria Math"/>
                              </a:rPr>
                            </m:ctrlPr>
                          </m:fPr>
                          <m:num>
                            <m:r>
                              <a:rPr lang="es-ES" sz="2000">
                                <a:latin typeface="Cambria Math"/>
                              </a:rPr>
                              <m:t>1</m:t>
                            </m:r>
                            <m:r>
                              <a:rPr lang="es-ES" sz="2000" i="1">
                                <a:latin typeface="Cambria Math"/>
                              </a:rPr>
                              <m:t>−</m:t>
                            </m:r>
                            <m:sSub>
                              <m:sSubPr>
                                <m:ctrlPr>
                                  <a:rPr lang="es-EC" sz="2000" i="1">
                                    <a:latin typeface="Cambria Math"/>
                                  </a:rPr>
                                </m:ctrlPr>
                              </m:sSubPr>
                              <m:e>
                                <m:r>
                                  <m:rPr>
                                    <m:sty m:val="p"/>
                                  </m:rPr>
                                  <a:rPr lang="en-US" sz="2000">
                                    <a:latin typeface="Cambria Math"/>
                                  </a:rPr>
                                  <m:t>k</m:t>
                                </m:r>
                              </m:e>
                              <m:sub>
                                <m:r>
                                  <a:rPr lang="es-ES" sz="2000" b="1" i="1">
                                    <a:latin typeface="Cambria Math"/>
                                  </a:rPr>
                                  <m:t>𝟏</m:t>
                                </m:r>
                              </m:sub>
                            </m:sSub>
                          </m:num>
                          <m:den>
                            <m:r>
                              <a:rPr lang="es-ES" sz="2000">
                                <a:latin typeface="Cambria Math"/>
                              </a:rPr>
                              <m:t>1+</m:t>
                            </m:r>
                            <m:sSub>
                              <m:sSubPr>
                                <m:ctrlPr>
                                  <a:rPr lang="es-EC" sz="2000" i="1">
                                    <a:latin typeface="Cambria Math"/>
                                  </a:rPr>
                                </m:ctrlPr>
                              </m:sSubPr>
                              <m:e>
                                <m:r>
                                  <m:rPr>
                                    <m:sty m:val="p"/>
                                  </m:rPr>
                                  <a:rPr lang="en-US" sz="2000">
                                    <a:latin typeface="Cambria Math"/>
                                  </a:rPr>
                                  <m:t>k</m:t>
                                </m:r>
                              </m:e>
                              <m:sub>
                                <m:r>
                                  <a:rPr lang="es-ES" sz="2000" b="1" i="1">
                                    <a:latin typeface="Cambria Math"/>
                                  </a:rPr>
                                  <m:t>𝟏</m:t>
                                </m:r>
                              </m:sub>
                            </m:sSub>
                          </m:den>
                        </m:f>
                      </m:e>
                    </m:rad>
                  </m:oMath>
                </a14:m>
                <a:r>
                  <a:rPr lang="es-ES" sz="2000" dirty="0"/>
                  <a:t> 	</a:t>
                </a:r>
                <a14:m>
                  <m:oMath xmlns:m="http://schemas.openxmlformats.org/officeDocument/2006/math">
                    <m:r>
                      <a:rPr lang="es-ES" sz="2000">
                        <a:latin typeface="Cambria Math"/>
                      </a:rPr>
                      <m:t>=50</m:t>
                    </m:r>
                    <m:rad>
                      <m:radPr>
                        <m:degHide m:val="on"/>
                        <m:ctrlPr>
                          <a:rPr lang="es-EC" sz="2000" i="1">
                            <a:latin typeface="Cambria Math"/>
                          </a:rPr>
                        </m:ctrlPr>
                      </m:radPr>
                      <m:deg/>
                      <m:e>
                        <m:f>
                          <m:fPr>
                            <m:ctrlPr>
                              <a:rPr lang="es-EC" sz="2000" i="1">
                                <a:latin typeface="Cambria Math"/>
                              </a:rPr>
                            </m:ctrlPr>
                          </m:fPr>
                          <m:num>
                            <m:r>
                              <a:rPr lang="es-ES" sz="2000">
                                <a:latin typeface="Cambria Math"/>
                              </a:rPr>
                              <m:t>1</m:t>
                            </m:r>
                            <m:r>
                              <a:rPr lang="es-ES" sz="2000" i="1">
                                <a:latin typeface="Cambria Math"/>
                              </a:rPr>
                              <m:t>−</m:t>
                            </m:r>
                            <m:r>
                              <a:rPr lang="es-ES" sz="2000">
                                <a:latin typeface="Cambria Math"/>
                              </a:rPr>
                              <m:t>3.95284</m:t>
                            </m:r>
                            <m:r>
                              <a:rPr lang="es-ES" sz="2000" i="1">
                                <a:latin typeface="Cambria Math"/>
                              </a:rPr>
                              <m:t>𝑥</m:t>
                            </m:r>
                            <m:sSup>
                              <m:sSupPr>
                                <m:ctrlPr>
                                  <a:rPr lang="es-EC" sz="2000" i="1">
                                    <a:latin typeface="Cambria Math"/>
                                  </a:rPr>
                                </m:ctrlPr>
                              </m:sSupPr>
                              <m:e>
                                <m:r>
                                  <a:rPr lang="es-ES" sz="2000">
                                    <a:latin typeface="Cambria Math"/>
                                  </a:rPr>
                                  <m:t>10</m:t>
                                </m:r>
                              </m:e>
                              <m:sup>
                                <m:r>
                                  <a:rPr lang="es-ES" sz="2000" i="1">
                                    <a:latin typeface="Cambria Math"/>
                                  </a:rPr>
                                  <m:t>−</m:t>
                                </m:r>
                                <m:r>
                                  <a:rPr lang="es-ES" sz="2000">
                                    <a:latin typeface="Cambria Math"/>
                                  </a:rPr>
                                  <m:t>3</m:t>
                                </m:r>
                              </m:sup>
                            </m:sSup>
                          </m:num>
                          <m:den>
                            <m:r>
                              <a:rPr lang="es-ES" sz="2000">
                                <a:latin typeface="Cambria Math"/>
                              </a:rPr>
                              <m:t>1+3.95284</m:t>
                            </m:r>
                            <m:r>
                              <a:rPr lang="es-ES" sz="2000" i="1">
                                <a:latin typeface="Cambria Math"/>
                              </a:rPr>
                              <m:t>𝑥</m:t>
                            </m:r>
                            <m:sSup>
                              <m:sSupPr>
                                <m:ctrlPr>
                                  <a:rPr lang="es-EC" sz="2000" i="1">
                                    <a:latin typeface="Cambria Math"/>
                                  </a:rPr>
                                </m:ctrlPr>
                              </m:sSupPr>
                              <m:e>
                                <m:r>
                                  <a:rPr lang="es-ES" sz="2000">
                                    <a:latin typeface="Cambria Math"/>
                                  </a:rPr>
                                  <m:t>10</m:t>
                                </m:r>
                              </m:e>
                              <m:sup>
                                <m:r>
                                  <a:rPr lang="es-ES" sz="2000" i="1">
                                    <a:latin typeface="Cambria Math"/>
                                  </a:rPr>
                                  <m:t>−</m:t>
                                </m:r>
                                <m:r>
                                  <a:rPr lang="es-ES" sz="2000">
                                    <a:latin typeface="Cambria Math"/>
                                  </a:rPr>
                                  <m:t>3</m:t>
                                </m:r>
                              </m:sup>
                            </m:sSup>
                          </m:den>
                        </m:f>
                      </m:e>
                    </m:rad>
                    <m:r>
                      <a:rPr lang="es-ES" sz="2000" smtClean="0">
                        <a:latin typeface="Cambria Math"/>
                      </a:rPr>
                      <m:t>=</m:t>
                    </m:r>
                  </m:oMath>
                </a14:m>
                <a:r>
                  <a:rPr lang="es-ES" sz="2000" dirty="0"/>
                  <a:t>	</a:t>
                </a:r>
                <a14:m>
                  <m:oMath xmlns:m="http://schemas.openxmlformats.org/officeDocument/2006/math">
                    <m:sSub>
                      <m:sSubPr>
                        <m:ctrlPr>
                          <a:rPr lang="es-EC" sz="2000" i="1">
                            <a:latin typeface="Cambria Math"/>
                          </a:rPr>
                        </m:ctrlPr>
                      </m:sSubPr>
                      <m:e>
                        <m:r>
                          <a:rPr lang="es-ES" sz="2000" b="1" i="1">
                            <a:latin typeface="Cambria Math"/>
                          </a:rPr>
                          <m:t>𝒁</m:t>
                        </m:r>
                      </m:e>
                      <m:sub>
                        <m:r>
                          <a:rPr lang="es-ES" sz="2000" b="1" i="1">
                            <a:latin typeface="Cambria Math"/>
                          </a:rPr>
                          <m:t>𝟎</m:t>
                        </m:r>
                        <m:r>
                          <a:rPr lang="es-ES" sz="2000" b="1" i="1">
                            <a:latin typeface="Cambria Math"/>
                          </a:rPr>
                          <m:t>𝒐</m:t>
                        </m:r>
                        <m:r>
                          <a:rPr lang="es-ES" sz="2000" b="1" i="1">
                            <a:latin typeface="Cambria Math"/>
                          </a:rPr>
                          <m:t>𝟏</m:t>
                        </m:r>
                      </m:sub>
                    </m:sSub>
                    <m:r>
                      <a:rPr lang="es-ES" sz="2000">
                        <a:latin typeface="Cambria Math"/>
                      </a:rPr>
                      <m:t>=</m:t>
                    </m:r>
                    <m:sSub>
                      <m:sSubPr>
                        <m:ctrlPr>
                          <a:rPr lang="es-EC" sz="2000" i="1">
                            <a:latin typeface="Cambria Math"/>
                          </a:rPr>
                        </m:ctrlPr>
                      </m:sSubPr>
                      <m:e>
                        <m:r>
                          <a:rPr lang="es-ES" sz="2000" b="1" i="1">
                            <a:latin typeface="Cambria Math"/>
                          </a:rPr>
                          <m:t>𝒁</m:t>
                        </m:r>
                      </m:e>
                      <m:sub>
                        <m:r>
                          <a:rPr lang="es-ES" sz="2000" b="1" i="1">
                            <a:latin typeface="Cambria Math"/>
                          </a:rPr>
                          <m:t>𝟎</m:t>
                        </m:r>
                        <m:r>
                          <a:rPr lang="es-ES" sz="2000" b="1" i="1">
                            <a:latin typeface="Cambria Math"/>
                          </a:rPr>
                          <m:t>𝒐</m:t>
                        </m:r>
                        <m:r>
                          <a:rPr lang="es-ES" sz="2000" b="1" i="1">
                            <a:latin typeface="Cambria Math"/>
                          </a:rPr>
                          <m:t>𝟑</m:t>
                        </m:r>
                      </m:sub>
                    </m:sSub>
                    <m:r>
                      <a:rPr lang="es-ES" sz="2000">
                        <a:latin typeface="Cambria Math"/>
                      </a:rPr>
                      <m:t>=</m:t>
                    </m:r>
                    <m:r>
                      <a:rPr lang="es-ES" sz="2000" b="1" i="1">
                        <a:latin typeface="Cambria Math"/>
                      </a:rPr>
                      <m:t>𝟒𝟗</m:t>
                    </m:r>
                    <m:r>
                      <a:rPr lang="es-ES" sz="2000">
                        <a:latin typeface="Cambria Math"/>
                      </a:rPr>
                      <m:t>.</m:t>
                    </m:r>
                    <m:r>
                      <a:rPr lang="es-ES" sz="2000" b="1" i="1">
                        <a:latin typeface="Cambria Math"/>
                      </a:rPr>
                      <m:t>𝟖𝟎𝟐𝟕𝟒𝟔𝟕𝟑</m:t>
                    </m:r>
                  </m:oMath>
                </a14:m>
                <a:r>
                  <a:rPr lang="es-ES" sz="2000" dirty="0"/>
                  <a:t> [Ω]</a:t>
                </a:r>
                <a:endParaRPr lang="es-EC" sz="2000" dirty="0"/>
              </a:p>
              <a:p>
                <a:r>
                  <a:rPr lang="es-ES" sz="2000" dirty="0"/>
                  <a:t>				</a:t>
                </a:r>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5611" y="625893"/>
                <a:ext cx="9144000" cy="2760756"/>
              </a:xfrm>
              <a:prstGeom prst="rect">
                <a:avLst/>
              </a:prstGeom>
              <a:blipFill rotWithShape="1">
                <a:blip r:embed="rId2"/>
                <a:stretch>
                  <a:fillRect l="-1400" t="-198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5611" y="3863966"/>
                <a:ext cx="9144000" cy="461665"/>
              </a:xfrm>
              <a:prstGeom prst="rect">
                <a:avLst/>
              </a:prstGeom>
            </p:spPr>
            <p:txBody>
              <a:bodyPr wrap="square">
                <a:spAutoFit/>
              </a:bodyPr>
              <a:lstStyle/>
              <a:p>
                <a:r>
                  <a:rPr lang="es-ES" sz="2400" b="1" dirty="0" smtClean="0"/>
                  <a:t>Aplicamos las formulas 6 y 7 para la Sección </a:t>
                </a:r>
                <a:r>
                  <a:rPr lang="es-ES" sz="2400" b="1" dirty="0"/>
                  <a:t>2 </a:t>
                </a:r>
                <a:r>
                  <a:rPr lang="es-ES" sz="2400" b="1" dirty="0" smtClean="0"/>
                  <a:t>pero con </a:t>
                </a:r>
                <a14:m>
                  <m:oMath xmlns:m="http://schemas.openxmlformats.org/officeDocument/2006/math">
                    <m:sSub>
                      <m:sSubPr>
                        <m:ctrlPr>
                          <a:rPr lang="es-EC" sz="2400" b="1" i="1">
                            <a:latin typeface="Cambria Math"/>
                          </a:rPr>
                        </m:ctrlPr>
                      </m:sSubPr>
                      <m:e>
                        <m:r>
                          <a:rPr lang="es-EC" sz="2400" b="1" i="1" smtClean="0">
                            <a:latin typeface="Cambria Math"/>
                          </a:rPr>
                          <m:t>𝒌</m:t>
                        </m:r>
                      </m:e>
                      <m:sub>
                        <m:r>
                          <a:rPr lang="es-ES" sz="2400" b="1" i="1">
                            <a:latin typeface="Cambria Math"/>
                          </a:rPr>
                          <m:t>𝟐</m:t>
                        </m:r>
                      </m:sub>
                    </m:sSub>
                    <m:r>
                      <a:rPr lang="es-ES" sz="2400" b="1">
                        <a:latin typeface="Cambria Math"/>
                      </a:rPr>
                      <m:t>=</m:t>
                    </m:r>
                    <m:r>
                      <a:rPr lang="es-ES" sz="2400" b="1" i="1">
                        <a:latin typeface="Cambria Math"/>
                      </a:rPr>
                      <m:t>𝟎</m:t>
                    </m:r>
                    <m:r>
                      <a:rPr lang="es-ES" sz="2400" b="1">
                        <a:latin typeface="Cambria Math"/>
                      </a:rPr>
                      <m:t>.</m:t>
                    </m:r>
                    <m:r>
                      <a:rPr lang="es-ES" sz="2400" b="1" i="1">
                        <a:latin typeface="Cambria Math"/>
                      </a:rPr>
                      <m:t>𝟎𝟑𝟗𝟓</m:t>
                    </m:r>
                  </m:oMath>
                </a14:m>
                <a:endParaRPr lang="es-EC" sz="2400" b="1" dirty="0"/>
              </a:p>
            </p:txBody>
          </p:sp>
        </mc:Choice>
        <mc:Fallback xmlns="">
          <p:sp>
            <p:nvSpPr>
              <p:cNvPr id="5" name="4 Rectángulo"/>
              <p:cNvSpPr>
                <a:spLocks noRot="1" noChangeAspect="1" noMove="1" noResize="1" noEditPoints="1" noAdjustHandles="1" noChangeArrowheads="1" noChangeShapeType="1" noTextEdit="1"/>
              </p:cNvSpPr>
              <p:nvPr/>
            </p:nvSpPr>
            <p:spPr>
              <a:xfrm>
                <a:off x="5611" y="3863966"/>
                <a:ext cx="9144000" cy="461665"/>
              </a:xfrm>
              <a:prstGeom prst="rect">
                <a:avLst/>
              </a:prstGeom>
              <a:blipFill rotWithShape="1">
                <a:blip r:embed="rId3"/>
                <a:stretch>
                  <a:fillRect l="-1067" t="-10526" b="-2894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0" y="4653136"/>
                <a:ext cx="3038332" cy="400110"/>
              </a:xfrm>
              <a:prstGeom prst="rect">
                <a:avLst/>
              </a:prstGeom>
            </p:spPr>
            <p:txBody>
              <a:bodyPr wrap="none">
                <a:spAutoFit/>
              </a:bodyPr>
              <a:lstStyle/>
              <a:p>
                <a14:m>
                  <m:oMath xmlns:m="http://schemas.openxmlformats.org/officeDocument/2006/math">
                    <m:sSub>
                      <m:sSubPr>
                        <m:ctrlPr>
                          <a:rPr lang="es-EC" sz="2000" i="1">
                            <a:latin typeface="Cambria Math"/>
                          </a:rPr>
                        </m:ctrlPr>
                      </m:sSubPr>
                      <m:e>
                        <m:r>
                          <a:rPr lang="es-ES" sz="2000" b="1" i="1">
                            <a:latin typeface="Cambria Math"/>
                          </a:rPr>
                          <m:t>𝒁</m:t>
                        </m:r>
                      </m:e>
                      <m:sub>
                        <m:r>
                          <a:rPr lang="es-ES" sz="2000" b="1" i="1">
                            <a:latin typeface="Cambria Math"/>
                          </a:rPr>
                          <m:t>𝟎</m:t>
                        </m:r>
                        <m:r>
                          <a:rPr lang="es-ES" sz="2000" b="1" i="1">
                            <a:latin typeface="Cambria Math"/>
                          </a:rPr>
                          <m:t>𝒆</m:t>
                        </m:r>
                        <m:r>
                          <a:rPr lang="es-ES" sz="2000" b="1" i="1">
                            <a:latin typeface="Cambria Math"/>
                          </a:rPr>
                          <m:t>𝟐</m:t>
                        </m:r>
                      </m:sub>
                    </m:sSub>
                    <m:r>
                      <a:rPr lang="es-ES" sz="2000">
                        <a:latin typeface="Cambria Math"/>
                      </a:rPr>
                      <m:t>=</m:t>
                    </m:r>
                    <m:r>
                      <a:rPr lang="es-ES" sz="2000" b="1" i="1">
                        <a:latin typeface="Cambria Math"/>
                      </a:rPr>
                      <m:t>𝟓𝟐</m:t>
                    </m:r>
                    <m:r>
                      <a:rPr lang="es-ES" sz="2000">
                        <a:latin typeface="Cambria Math"/>
                      </a:rPr>
                      <m:t>.</m:t>
                    </m:r>
                    <m:r>
                      <a:rPr lang="es-ES" sz="2000" b="1" i="1">
                        <a:latin typeface="Cambria Math"/>
                      </a:rPr>
                      <m:t>𝟎𝟏𝟕𝟎𝟕𝟕𝟕𝟑</m:t>
                    </m:r>
                  </m:oMath>
                </a14:m>
                <a:r>
                  <a:rPr lang="es-ES" sz="2000" dirty="0"/>
                  <a:t> [Ω]</a:t>
                </a:r>
                <a:endParaRPr lang="es-EC" sz="2000" dirty="0"/>
              </a:p>
            </p:txBody>
          </p:sp>
        </mc:Choice>
        <mc:Fallback xmlns="">
          <p:sp>
            <p:nvSpPr>
              <p:cNvPr id="6" name="5 Rectángulo"/>
              <p:cNvSpPr>
                <a:spLocks noRot="1" noChangeAspect="1" noMove="1" noResize="1" noEditPoints="1" noAdjustHandles="1" noChangeArrowheads="1" noChangeShapeType="1" noTextEdit="1"/>
              </p:cNvSpPr>
              <p:nvPr/>
            </p:nvSpPr>
            <p:spPr>
              <a:xfrm>
                <a:off x="0" y="4653136"/>
                <a:ext cx="3038332" cy="400110"/>
              </a:xfrm>
              <a:prstGeom prst="rect">
                <a:avLst/>
              </a:prstGeom>
              <a:blipFill rotWithShape="1">
                <a:blip r:embed="rId4"/>
                <a:stretch>
                  <a:fillRect t="-7576" r="-1205" b="-2575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346435" y="4653136"/>
                <a:ext cx="3043141" cy="400110"/>
              </a:xfrm>
              <a:prstGeom prst="rect">
                <a:avLst/>
              </a:prstGeom>
            </p:spPr>
            <p:txBody>
              <a:bodyPr wrap="none">
                <a:spAutoFit/>
              </a:bodyPr>
              <a:lstStyle/>
              <a:p>
                <a14:m>
                  <m:oMath xmlns:m="http://schemas.openxmlformats.org/officeDocument/2006/math">
                    <m:sSub>
                      <m:sSubPr>
                        <m:ctrlPr>
                          <a:rPr lang="es-EC" sz="2000" i="1">
                            <a:latin typeface="Cambria Math"/>
                          </a:rPr>
                        </m:ctrlPr>
                      </m:sSubPr>
                      <m:e>
                        <m:r>
                          <a:rPr lang="es-ES" sz="2000" b="1" i="1">
                            <a:latin typeface="Cambria Math"/>
                          </a:rPr>
                          <m:t>𝒁</m:t>
                        </m:r>
                      </m:e>
                      <m:sub>
                        <m:r>
                          <a:rPr lang="es-ES" sz="2000" b="1" i="1">
                            <a:latin typeface="Cambria Math"/>
                          </a:rPr>
                          <m:t>𝟎</m:t>
                        </m:r>
                        <m:r>
                          <a:rPr lang="es-ES" sz="2000" b="1" i="1">
                            <a:latin typeface="Cambria Math"/>
                          </a:rPr>
                          <m:t>𝒐</m:t>
                        </m:r>
                        <m:r>
                          <a:rPr lang="es-ES" sz="2000" b="1" i="1">
                            <a:latin typeface="Cambria Math"/>
                          </a:rPr>
                          <m:t>𝟐</m:t>
                        </m:r>
                      </m:sub>
                    </m:sSub>
                    <m:r>
                      <a:rPr lang="es-ES" sz="2000">
                        <a:latin typeface="Cambria Math"/>
                      </a:rPr>
                      <m:t>=</m:t>
                    </m:r>
                    <m:r>
                      <a:rPr lang="es-ES" sz="2000" b="1" i="1">
                        <a:latin typeface="Cambria Math"/>
                      </a:rPr>
                      <m:t>𝟒𝟖</m:t>
                    </m:r>
                    <m:r>
                      <a:rPr lang="es-ES" sz="2000">
                        <a:latin typeface="Cambria Math"/>
                      </a:rPr>
                      <m:t>.</m:t>
                    </m:r>
                    <m:r>
                      <a:rPr lang="es-ES" sz="2000" b="1" i="1">
                        <a:latin typeface="Cambria Math"/>
                      </a:rPr>
                      <m:t>𝟎𝟔𝟏𝟏𝟑𝟖𝟗𝟒</m:t>
                    </m:r>
                  </m:oMath>
                </a14:m>
                <a:r>
                  <a:rPr lang="es-ES" sz="2000" dirty="0"/>
                  <a:t> [Ω]</a:t>
                </a:r>
                <a:endParaRPr lang="es-EC" sz="2000" dirty="0"/>
              </a:p>
            </p:txBody>
          </p:sp>
        </mc:Choice>
        <mc:Fallback xmlns="">
          <p:sp>
            <p:nvSpPr>
              <p:cNvPr id="7" name="6 Rectángulo"/>
              <p:cNvSpPr>
                <a:spLocks noRot="1" noChangeAspect="1" noMove="1" noResize="1" noEditPoints="1" noAdjustHandles="1" noChangeArrowheads="1" noChangeShapeType="1" noTextEdit="1"/>
              </p:cNvSpPr>
              <p:nvPr/>
            </p:nvSpPr>
            <p:spPr>
              <a:xfrm>
                <a:off x="3346435" y="4653136"/>
                <a:ext cx="3043141" cy="400110"/>
              </a:xfrm>
              <a:prstGeom prst="rect">
                <a:avLst/>
              </a:prstGeom>
              <a:blipFill rotWithShape="1">
                <a:blip r:embed="rId5"/>
                <a:stretch>
                  <a:fillRect t="-7576" r="-1202" b="-25758"/>
                </a:stretch>
              </a:blipFill>
            </p:spPr>
            <p:txBody>
              <a:bodyPr/>
              <a:lstStyle/>
              <a:p>
                <a:r>
                  <a:rPr lang="es-EC">
                    <a:noFill/>
                  </a:rPr>
                  <a:t> </a:t>
                </a:r>
              </a:p>
            </p:txBody>
          </p:sp>
        </mc:Fallback>
      </mc:AlternateContent>
      <p:sp>
        <p:nvSpPr>
          <p:cNvPr id="4" name="3 Rectángulo"/>
          <p:cNvSpPr/>
          <p:nvPr/>
        </p:nvSpPr>
        <p:spPr>
          <a:xfrm>
            <a:off x="41838" y="5589240"/>
            <a:ext cx="1107996" cy="400110"/>
          </a:xfrm>
          <a:prstGeom prst="rect">
            <a:avLst/>
          </a:prstGeom>
        </p:spPr>
        <p:txBody>
          <a:bodyPr wrap="none">
            <a:spAutoFit/>
          </a:bodyPr>
          <a:lstStyle/>
          <a:p>
            <a:r>
              <a:rPr lang="es-EC" sz="2000" dirty="0"/>
              <a:t>	</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151" y="1235719"/>
            <a:ext cx="2857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2204864"/>
            <a:ext cx="2857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044687"/>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2 Tabla"/>
              <p:cNvGraphicFramePr>
                <a:graphicFrameLocks noGrp="1"/>
              </p:cNvGraphicFramePr>
              <p:nvPr>
                <p:extLst>
                  <p:ext uri="{D42A27DB-BD31-4B8C-83A1-F6EECF244321}">
                    <p14:modId xmlns:p14="http://schemas.microsoft.com/office/powerpoint/2010/main" val="710805119"/>
                  </p:ext>
                </p:extLst>
              </p:nvPr>
            </p:nvGraphicFramePr>
            <p:xfrm>
              <a:off x="328500" y="1392184"/>
              <a:ext cx="8568950" cy="1316736"/>
            </p:xfrm>
            <a:graphic>
              <a:graphicData uri="http://schemas.openxmlformats.org/drawingml/2006/table">
                <a:tbl>
                  <a:tblPr firstRow="1" firstCol="1" bandRow="1">
                    <a:tableStyleId>{5C22544A-7EE6-4342-B048-85BDC9FD1C3A}</a:tableStyleId>
                  </a:tblPr>
                  <a:tblGrid>
                    <a:gridCol w="2206188"/>
                    <a:gridCol w="915166"/>
                    <a:gridCol w="916090"/>
                    <a:gridCol w="917014"/>
                    <a:gridCol w="903161"/>
                    <a:gridCol w="903161"/>
                    <a:gridCol w="904085"/>
                    <a:gridCol w="904085"/>
                  </a:tblGrid>
                  <a:tr h="350437">
                    <a:tc>
                      <a:txBody>
                        <a:bodyPr/>
                        <a:lstStyle/>
                        <a:p>
                          <a:pPr algn="ctr">
                            <a:lnSpc>
                              <a:spcPct val="150000"/>
                            </a:lnSpc>
                            <a:spcAft>
                              <a:spcPts val="0"/>
                            </a:spcAft>
                          </a:pPr>
                          <a:r>
                            <a:rPr lang="es-ES" sz="1800" dirty="0">
                              <a:effectLst/>
                            </a:rPr>
                            <a:t>Acoplador 1 sección</a:t>
                          </a:r>
                          <a:endParaRPr lang="es-EC" sz="1600" dirty="0">
                            <a:effectLst/>
                            <a:latin typeface="Calibri"/>
                            <a:ea typeface="Calibri"/>
                            <a:cs typeface="Times New Roman"/>
                          </a:endParaRPr>
                        </a:p>
                      </a:txBody>
                      <a:tcPr marL="68580" marR="68580" marT="0" marB="0"/>
                    </a:tc>
                    <a:tc gridSpan="3">
                      <a:txBody>
                        <a:bodyPr/>
                        <a:lstStyle/>
                        <a:p>
                          <a:pPr algn="ctr">
                            <a:lnSpc>
                              <a:spcPct val="150000"/>
                            </a:lnSpc>
                            <a:spcAft>
                              <a:spcPts val="0"/>
                            </a:spcAft>
                          </a:pPr>
                          <a:r>
                            <a:rPr lang="es-ES" sz="1800" dirty="0">
                              <a:effectLst/>
                            </a:rPr>
                            <a:t>Acoplador 3 secciones</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lnSpc>
                              <a:spcPct val="150000"/>
                            </a:lnSpc>
                            <a:spcAft>
                              <a:spcPts val="0"/>
                            </a:spcAft>
                          </a:pPr>
                          <a:r>
                            <a:rPr lang="es-ES" sz="1800" dirty="0">
                              <a:effectLst/>
                            </a:rPr>
                            <a:t> </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endParaRPr lang="es-EC" sz="1600" dirty="0">
                            <a:effectLst/>
                            <a:latin typeface="Calibri"/>
                            <a:ea typeface="Calibri"/>
                            <a:cs typeface="Times New Roman"/>
                          </a:endParaRPr>
                        </a:p>
                      </a:txBody>
                      <a:tcPr marL="68580" marR="68580" marT="0" marB="0"/>
                    </a:tc>
                  </a:tr>
                  <a:tr h="545595">
                    <a:tc>
                      <a:txBody>
                        <a:bodyPr/>
                        <a:lstStyle/>
                        <a:p>
                          <a:pPr algn="ctr">
                            <a:lnSpc>
                              <a:spcPct val="115000"/>
                            </a:lnSpc>
                            <a:spcAft>
                              <a:spcPts val="0"/>
                            </a:spcAft>
                          </a:pPr>
                          <a:r>
                            <a:rPr lang="es-ES" sz="1800" dirty="0">
                              <a:effectLst/>
                            </a:rPr>
                            <a:t>Acoplo (dB)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smtClean="0">
                              <a:effectLst/>
                            </a:rPr>
                            <a:t>K</a:t>
                          </a:r>
                          <a:r>
                            <a:rPr lang="es-ES" sz="1800" baseline="-25000" dirty="0" smtClean="0">
                              <a:effectLst/>
                            </a:rPr>
                            <a:t>1</a:t>
                          </a:r>
                          <a:endParaRPr lang="es-EC" sz="1600" dirty="0">
                            <a:effectLst/>
                          </a:endParaRPr>
                        </a:p>
                        <a:p>
                          <a:pPr algn="ctr">
                            <a:lnSpc>
                              <a:spcPct val="115000"/>
                            </a:lnSpc>
                            <a:spcAft>
                              <a:spcPts val="0"/>
                            </a:spcAft>
                          </a:pPr>
                          <a:r>
                            <a:rPr lang="es-ES" sz="1800" dirty="0">
                              <a:effectLst/>
                            </a:rPr>
                            <a:t>(dB)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smtClean="0">
                              <a:effectLst/>
                            </a:rPr>
                            <a:t>K</a:t>
                          </a:r>
                          <a:r>
                            <a:rPr lang="es-ES" sz="1800" baseline="-25000" dirty="0" smtClean="0">
                              <a:effectLst/>
                            </a:rPr>
                            <a:t>2</a:t>
                          </a:r>
                          <a:endParaRPr lang="es-EC" sz="1600" dirty="0">
                            <a:effectLst/>
                          </a:endParaRPr>
                        </a:p>
                        <a:p>
                          <a:pPr algn="ctr">
                            <a:lnSpc>
                              <a:spcPct val="115000"/>
                            </a:lnSpc>
                            <a:spcAft>
                              <a:spcPts val="0"/>
                            </a:spcAft>
                          </a:pPr>
                          <a:r>
                            <a:rPr lang="es-ES" sz="1800" dirty="0">
                              <a:effectLst/>
                            </a:rPr>
                            <a:t> (dB)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smtClean="0">
                              <a:effectLst/>
                            </a:rPr>
                            <a:t>K</a:t>
                          </a:r>
                          <a:r>
                            <a:rPr lang="es-ES" sz="1800" baseline="-25000" dirty="0" smtClean="0">
                              <a:effectLst/>
                            </a:rPr>
                            <a:t>3</a:t>
                          </a:r>
                          <a:endParaRPr lang="es-EC" sz="1600" dirty="0">
                            <a:effectLst/>
                          </a:endParaRPr>
                        </a:p>
                        <a:p>
                          <a:pPr algn="ctr">
                            <a:lnSpc>
                              <a:spcPct val="115000"/>
                            </a:lnSpc>
                            <a:spcAft>
                              <a:spcPts val="0"/>
                            </a:spcAft>
                          </a:pPr>
                          <a:r>
                            <a:rPr lang="es-ES" sz="1800" dirty="0">
                              <a:effectLst/>
                            </a:rPr>
                            <a:t> (dB)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Z</a:t>
                          </a:r>
                          <a:r>
                            <a:rPr lang="es-ES" sz="1800" baseline="-25000" dirty="0">
                              <a:effectLst/>
                            </a:rPr>
                            <a:t>C</a:t>
                          </a:r>
                          <a:endParaRPr lang="es-EC" sz="1600" dirty="0">
                            <a:effectLst/>
                          </a:endParaRPr>
                        </a:p>
                        <a:p>
                          <a:pPr algn="ctr">
                            <a:lnSpc>
                              <a:spcPct val="115000"/>
                            </a:lnSpc>
                            <a:spcAft>
                              <a:spcPts val="0"/>
                            </a:spcAft>
                          </a:pPr>
                          <a:r>
                            <a:rPr lang="es-ES" sz="1800" dirty="0">
                              <a:effectLst/>
                            </a:rPr>
                            <a:t>(Ω)</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𝜺</m:t>
                                    </m:r>
                                  </m:e>
                                  <m:sub>
                                    <m:r>
                                      <a:rPr lang="es-ES" sz="1800">
                                        <a:effectLst/>
                                        <a:latin typeface="Cambria Math"/>
                                      </a:rPr>
                                      <m:t>𝒓</m:t>
                                    </m:r>
                                    <m:r>
                                      <a:rPr lang="es-ES" sz="1800">
                                        <a:effectLst/>
                                        <a:latin typeface="Cambria Math"/>
                                      </a:rPr>
                                      <m:t> </m:t>
                                    </m:r>
                                  </m:sub>
                                </m:sSub>
                              </m:oMath>
                            </m:oMathPara>
                          </a14:m>
                          <a:endParaRPr lang="es-EC" sz="1600" dirty="0">
                            <a:effectLst/>
                          </a:endParaRPr>
                        </a:p>
                        <a:p>
                          <a:pPr algn="ctr">
                            <a:lnSpc>
                              <a:spcPct val="115000"/>
                            </a:lnSpc>
                            <a:spcAft>
                              <a:spcPts val="0"/>
                            </a:spcAft>
                          </a:pPr>
                          <a:r>
                            <a:rPr lang="es-ES" sz="1800" dirty="0">
                              <a:effectLst/>
                            </a:rPr>
                            <a:t> </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f</a:t>
                          </a:r>
                          <a:r>
                            <a:rPr lang="es-ES" sz="1800" baseline="-25000" dirty="0">
                              <a:effectLst/>
                            </a:rPr>
                            <a:t>0</a:t>
                          </a:r>
                          <a:endParaRPr lang="es-EC" sz="1600" dirty="0">
                            <a:effectLst/>
                          </a:endParaRPr>
                        </a:p>
                        <a:p>
                          <a:pPr algn="ctr">
                            <a:lnSpc>
                              <a:spcPct val="115000"/>
                            </a:lnSpc>
                            <a:spcAft>
                              <a:spcPts val="0"/>
                            </a:spcAft>
                          </a:pPr>
                          <a:r>
                            <a:rPr lang="es-ES" sz="1800" dirty="0">
                              <a:effectLst/>
                            </a:rPr>
                            <a:t>(GHz)</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smtClean="0">
                              <a:effectLst/>
                              <a:latin typeface="Calibri"/>
                              <a:ea typeface="Calibri"/>
                              <a:cs typeface="Times New Roman"/>
                            </a:rPr>
                            <a:t>E</a:t>
                          </a:r>
                        </a:p>
                        <a:p>
                          <a:pPr algn="ctr">
                            <a:lnSpc>
                              <a:spcPct val="115000"/>
                            </a:lnSpc>
                            <a:spcAft>
                              <a:spcPts val="0"/>
                            </a:spcAft>
                          </a:pPr>
                          <a:r>
                            <a:rPr lang="en-US" sz="1600" dirty="0" smtClean="0">
                              <a:effectLst/>
                              <a:latin typeface="Calibri"/>
                              <a:ea typeface="Calibri"/>
                              <a:cs typeface="Times New Roman"/>
                            </a:rPr>
                            <a:t>(rad)</a:t>
                          </a:r>
                          <a:endParaRPr lang="es-EC" sz="1600" dirty="0">
                            <a:effectLst/>
                            <a:latin typeface="Calibri"/>
                            <a:ea typeface="Calibri"/>
                            <a:cs typeface="Times New Roman"/>
                          </a:endParaRPr>
                        </a:p>
                      </a:txBody>
                      <a:tcPr marL="68580" marR="68580" marT="0" marB="0"/>
                    </a:tc>
                  </a:tr>
                  <a:tr h="248615">
                    <a:tc>
                      <a:txBody>
                        <a:bodyPr/>
                        <a:lstStyle/>
                        <a:p>
                          <a:pPr algn="ctr">
                            <a:spcAft>
                              <a:spcPts val="0"/>
                            </a:spcAft>
                          </a:pPr>
                          <a:r>
                            <a:rPr lang="es-ES" sz="1800">
                              <a:effectLst/>
                            </a:rPr>
                            <a:t>30</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48.061</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28.062</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a:effectLst/>
                            </a:rPr>
                            <a:t>48.061</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50</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3.36</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2.437</a:t>
                          </a:r>
                          <a:endParaRPr lang="es-EC" sz="1600" dirty="0">
                            <a:effectLst/>
                            <a:latin typeface="Calibri"/>
                            <a:ea typeface="Calibri"/>
                            <a:cs typeface="Times New Roman"/>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s-ES" sz="1600" smtClean="0">
                                    <a:latin typeface="Cambria Math"/>
                                  </a:rPr>
                                  <m:t>π</m:t>
                                </m:r>
                                <m:r>
                                  <a:rPr lang="es-ES" sz="1600" smtClean="0">
                                    <a:latin typeface="Cambria Math"/>
                                  </a:rPr>
                                  <m:t>/2</m:t>
                                </m:r>
                              </m:oMath>
                            </m:oMathPara>
                          </a14:m>
                          <a:endParaRPr lang="es-EC" sz="1600" dirty="0">
                            <a:effectLst/>
                            <a:latin typeface="Calibri"/>
                            <a:ea typeface="Calibri"/>
                            <a:cs typeface="Times New Roman"/>
                          </a:endParaRPr>
                        </a:p>
                      </a:txBody>
                      <a:tcPr marL="68580" marR="68580" marT="0" marB="0"/>
                    </a:tc>
                  </a:tr>
                </a:tbl>
              </a:graphicData>
            </a:graphic>
          </p:graphicFrame>
        </mc:Choice>
        <mc:Fallback xmlns="">
          <p:graphicFrame>
            <p:nvGraphicFramePr>
              <p:cNvPr id="3" name="2 Tabla"/>
              <p:cNvGraphicFramePr>
                <a:graphicFrameLocks noGrp="1"/>
              </p:cNvGraphicFramePr>
              <p:nvPr>
                <p:extLst>
                  <p:ext uri="{D42A27DB-BD31-4B8C-83A1-F6EECF244321}">
                    <p14:modId xmlns:p14="http://schemas.microsoft.com/office/powerpoint/2010/main" val="2650340080"/>
                  </p:ext>
                </p:extLst>
              </p:nvPr>
            </p:nvGraphicFramePr>
            <p:xfrm>
              <a:off x="328500" y="1392184"/>
              <a:ext cx="8568950" cy="1316736"/>
            </p:xfrm>
            <a:graphic>
              <a:graphicData uri="http://schemas.openxmlformats.org/drawingml/2006/table">
                <a:tbl>
                  <a:tblPr firstRow="1" firstCol="1" bandRow="1">
                    <a:tableStyleId>{5C22544A-7EE6-4342-B048-85BDC9FD1C3A}</a:tableStyleId>
                  </a:tblPr>
                  <a:tblGrid>
                    <a:gridCol w="2206188"/>
                    <a:gridCol w="915166"/>
                    <a:gridCol w="916090"/>
                    <a:gridCol w="917014"/>
                    <a:gridCol w="903161"/>
                    <a:gridCol w="903161"/>
                    <a:gridCol w="904085"/>
                    <a:gridCol w="904085"/>
                  </a:tblGrid>
                  <a:tr h="411480">
                    <a:tc>
                      <a:txBody>
                        <a:bodyPr/>
                        <a:lstStyle/>
                        <a:p>
                          <a:pPr algn="ctr">
                            <a:lnSpc>
                              <a:spcPct val="150000"/>
                            </a:lnSpc>
                            <a:spcAft>
                              <a:spcPts val="0"/>
                            </a:spcAft>
                          </a:pPr>
                          <a:r>
                            <a:rPr lang="es-ES" sz="1800" dirty="0">
                              <a:effectLst/>
                            </a:rPr>
                            <a:t>Acoplador 1 sección</a:t>
                          </a:r>
                          <a:endParaRPr lang="es-EC" sz="1600" dirty="0">
                            <a:effectLst/>
                            <a:latin typeface="Calibri"/>
                            <a:ea typeface="Calibri"/>
                            <a:cs typeface="Times New Roman"/>
                          </a:endParaRPr>
                        </a:p>
                      </a:txBody>
                      <a:tcPr marL="68580" marR="68580" marT="0" marB="0"/>
                    </a:tc>
                    <a:tc gridSpan="3">
                      <a:txBody>
                        <a:bodyPr/>
                        <a:lstStyle/>
                        <a:p>
                          <a:pPr algn="ctr">
                            <a:lnSpc>
                              <a:spcPct val="150000"/>
                            </a:lnSpc>
                            <a:spcAft>
                              <a:spcPts val="0"/>
                            </a:spcAft>
                          </a:pPr>
                          <a:r>
                            <a:rPr lang="es-ES" sz="1800" dirty="0">
                              <a:effectLst/>
                            </a:rPr>
                            <a:t>Acoplador 3 secciones</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lnSpc>
                              <a:spcPct val="150000"/>
                            </a:lnSpc>
                            <a:spcAft>
                              <a:spcPts val="0"/>
                            </a:spcAft>
                          </a:pPr>
                          <a:r>
                            <a:rPr lang="es-ES" sz="1800" dirty="0">
                              <a:effectLst/>
                            </a:rPr>
                            <a:t> </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endParaRPr lang="es-EC" sz="1600" dirty="0">
                            <a:effectLst/>
                            <a:latin typeface="Calibri"/>
                            <a:ea typeface="Calibri"/>
                            <a:cs typeface="Times New Roman"/>
                          </a:endParaRPr>
                        </a:p>
                      </a:txBody>
                      <a:tcPr marL="68580" marR="68580" marT="0" marB="0"/>
                    </a:tc>
                  </a:tr>
                  <a:tr h="630936">
                    <a:tc>
                      <a:txBody>
                        <a:bodyPr/>
                        <a:lstStyle/>
                        <a:p>
                          <a:pPr algn="ctr">
                            <a:lnSpc>
                              <a:spcPct val="115000"/>
                            </a:lnSpc>
                            <a:spcAft>
                              <a:spcPts val="0"/>
                            </a:spcAft>
                          </a:pPr>
                          <a:r>
                            <a:rPr lang="es-ES" sz="1800" dirty="0">
                              <a:effectLst/>
                            </a:rPr>
                            <a:t>Acoplo (dB)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smtClean="0">
                              <a:effectLst/>
                            </a:rPr>
                            <a:t>K</a:t>
                          </a:r>
                          <a:r>
                            <a:rPr lang="es-ES" sz="1800" baseline="-25000" dirty="0" smtClean="0">
                              <a:effectLst/>
                            </a:rPr>
                            <a:t>1</a:t>
                          </a:r>
                          <a:endParaRPr lang="es-EC" sz="1600" dirty="0">
                            <a:effectLst/>
                          </a:endParaRPr>
                        </a:p>
                        <a:p>
                          <a:pPr algn="ctr">
                            <a:lnSpc>
                              <a:spcPct val="115000"/>
                            </a:lnSpc>
                            <a:spcAft>
                              <a:spcPts val="0"/>
                            </a:spcAft>
                          </a:pPr>
                          <a:r>
                            <a:rPr lang="es-ES" sz="1800" dirty="0">
                              <a:effectLst/>
                            </a:rPr>
                            <a:t>(dB)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smtClean="0">
                              <a:effectLst/>
                            </a:rPr>
                            <a:t>K</a:t>
                          </a:r>
                          <a:r>
                            <a:rPr lang="es-ES" sz="1800" baseline="-25000" dirty="0" smtClean="0">
                              <a:effectLst/>
                            </a:rPr>
                            <a:t>2</a:t>
                          </a:r>
                          <a:endParaRPr lang="es-EC" sz="1600" dirty="0">
                            <a:effectLst/>
                          </a:endParaRPr>
                        </a:p>
                        <a:p>
                          <a:pPr algn="ctr">
                            <a:lnSpc>
                              <a:spcPct val="115000"/>
                            </a:lnSpc>
                            <a:spcAft>
                              <a:spcPts val="0"/>
                            </a:spcAft>
                          </a:pPr>
                          <a:r>
                            <a:rPr lang="es-ES" sz="1800" dirty="0">
                              <a:effectLst/>
                            </a:rPr>
                            <a:t> (dB)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smtClean="0">
                              <a:effectLst/>
                            </a:rPr>
                            <a:t>K</a:t>
                          </a:r>
                          <a:r>
                            <a:rPr lang="es-ES" sz="1800" baseline="-25000" dirty="0" smtClean="0">
                              <a:effectLst/>
                            </a:rPr>
                            <a:t>3</a:t>
                          </a:r>
                          <a:endParaRPr lang="es-EC" sz="1600" dirty="0">
                            <a:effectLst/>
                          </a:endParaRPr>
                        </a:p>
                        <a:p>
                          <a:pPr algn="ctr">
                            <a:lnSpc>
                              <a:spcPct val="115000"/>
                            </a:lnSpc>
                            <a:spcAft>
                              <a:spcPts val="0"/>
                            </a:spcAft>
                          </a:pPr>
                          <a:r>
                            <a:rPr lang="es-ES" sz="1800" dirty="0">
                              <a:effectLst/>
                            </a:rPr>
                            <a:t> (dB)</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Z</a:t>
                          </a:r>
                          <a:r>
                            <a:rPr lang="es-ES" sz="1800" baseline="-25000" dirty="0">
                              <a:effectLst/>
                            </a:rPr>
                            <a:t>C</a:t>
                          </a:r>
                          <a:endParaRPr lang="es-EC" sz="1600" dirty="0">
                            <a:effectLst/>
                          </a:endParaRPr>
                        </a:p>
                        <a:p>
                          <a:pPr algn="ctr">
                            <a:lnSpc>
                              <a:spcPct val="115000"/>
                            </a:lnSpc>
                            <a:spcAft>
                              <a:spcPts val="0"/>
                            </a:spcAft>
                          </a:pPr>
                          <a:r>
                            <a:rPr lang="es-ES" sz="1800" dirty="0">
                              <a:effectLst/>
                            </a:rPr>
                            <a:t>(Ω)</a:t>
                          </a:r>
                          <a:endParaRPr lang="es-EC" sz="1600" dirty="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2"/>
                          <a:stretch>
                            <a:fillRect l="-650000" t="-66019" r="-200676" b="-66990"/>
                          </a:stretch>
                        </a:blipFill>
                      </a:tcPr>
                    </a:tc>
                    <a:tc>
                      <a:txBody>
                        <a:bodyPr/>
                        <a:lstStyle/>
                        <a:p>
                          <a:pPr algn="ctr">
                            <a:lnSpc>
                              <a:spcPct val="115000"/>
                            </a:lnSpc>
                            <a:spcAft>
                              <a:spcPts val="0"/>
                            </a:spcAft>
                          </a:pPr>
                          <a:r>
                            <a:rPr lang="es-ES" sz="1800" dirty="0">
                              <a:effectLst/>
                            </a:rPr>
                            <a:t>f</a:t>
                          </a:r>
                          <a:r>
                            <a:rPr lang="es-ES" sz="1800" baseline="-25000" dirty="0">
                              <a:effectLst/>
                            </a:rPr>
                            <a:t>0</a:t>
                          </a:r>
                          <a:endParaRPr lang="es-EC" sz="1600" dirty="0">
                            <a:effectLst/>
                          </a:endParaRPr>
                        </a:p>
                        <a:p>
                          <a:pPr algn="ctr">
                            <a:lnSpc>
                              <a:spcPct val="115000"/>
                            </a:lnSpc>
                            <a:spcAft>
                              <a:spcPts val="0"/>
                            </a:spcAft>
                          </a:pPr>
                          <a:r>
                            <a:rPr lang="es-ES" sz="1800" dirty="0">
                              <a:effectLst/>
                            </a:rPr>
                            <a:t>(GHz)</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smtClean="0">
                              <a:effectLst/>
                              <a:latin typeface="Calibri"/>
                              <a:ea typeface="Calibri"/>
                              <a:cs typeface="Times New Roman"/>
                            </a:rPr>
                            <a:t>E</a:t>
                          </a:r>
                        </a:p>
                        <a:p>
                          <a:pPr algn="ctr">
                            <a:lnSpc>
                              <a:spcPct val="115000"/>
                            </a:lnSpc>
                            <a:spcAft>
                              <a:spcPts val="0"/>
                            </a:spcAft>
                          </a:pPr>
                          <a:r>
                            <a:rPr lang="en-US" sz="1600" dirty="0" smtClean="0">
                              <a:effectLst/>
                              <a:latin typeface="Calibri"/>
                              <a:ea typeface="Calibri"/>
                              <a:cs typeface="Times New Roman"/>
                            </a:rPr>
                            <a:t>(rad)</a:t>
                          </a:r>
                          <a:endParaRPr lang="es-EC" sz="1600" dirty="0">
                            <a:effectLst/>
                            <a:latin typeface="Calibri"/>
                            <a:ea typeface="Calibri"/>
                            <a:cs typeface="Times New Roman"/>
                          </a:endParaRPr>
                        </a:p>
                      </a:txBody>
                      <a:tcPr marL="68580" marR="68580" marT="0" marB="0"/>
                    </a:tc>
                  </a:tr>
                  <a:tr h="274320">
                    <a:tc>
                      <a:txBody>
                        <a:bodyPr/>
                        <a:lstStyle/>
                        <a:p>
                          <a:pPr algn="ctr">
                            <a:spcAft>
                              <a:spcPts val="0"/>
                            </a:spcAft>
                          </a:pPr>
                          <a:r>
                            <a:rPr lang="es-ES" sz="1800">
                              <a:effectLst/>
                            </a:rPr>
                            <a:t>30</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48.061</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28.062</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a:effectLst/>
                            </a:rPr>
                            <a:t>48.061</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50</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3.36</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2.437</a:t>
                          </a:r>
                          <a:endParaRPr lang="es-EC" sz="1600" dirty="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2"/>
                          <a:stretch>
                            <a:fillRect l="-850676" t="-380000" b="-53333"/>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1466623846"/>
                  </p:ext>
                </p:extLst>
              </p:nvPr>
            </p:nvGraphicFramePr>
            <p:xfrm>
              <a:off x="1166439" y="4108059"/>
              <a:ext cx="7128793" cy="1316736"/>
            </p:xfrm>
            <a:graphic>
              <a:graphicData uri="http://schemas.openxmlformats.org/drawingml/2006/table">
                <a:tbl>
                  <a:tblPr firstRow="1" firstCol="1" bandRow="1">
                    <a:tableStyleId>{5C22544A-7EE6-4342-B048-85BDC9FD1C3A}</a:tableStyleId>
                  </a:tblPr>
                  <a:tblGrid>
                    <a:gridCol w="1195019"/>
                    <a:gridCol w="1196168"/>
                    <a:gridCol w="1197315"/>
                    <a:gridCol w="1180097"/>
                    <a:gridCol w="1180097"/>
                    <a:gridCol w="1180097"/>
                  </a:tblGrid>
                  <a:tr h="368935">
                    <a:tc gridSpan="6">
                      <a:txBody>
                        <a:bodyPr/>
                        <a:lstStyle/>
                        <a:p>
                          <a:pPr algn="ctr">
                            <a:lnSpc>
                              <a:spcPct val="150000"/>
                            </a:lnSpc>
                            <a:spcAft>
                              <a:spcPts val="0"/>
                            </a:spcAft>
                          </a:pPr>
                          <a:r>
                            <a:rPr lang="es-ES" sz="1800" dirty="0">
                              <a:effectLst/>
                            </a:rPr>
                            <a:t>Acoplador 3 secciones</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48782">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𝒁</m:t>
                                    </m:r>
                                  </m:e>
                                  <m:sub>
                                    <m:r>
                                      <a:rPr lang="es-ES" sz="1800">
                                        <a:effectLst/>
                                        <a:latin typeface="Cambria Math"/>
                                      </a:rPr>
                                      <m:t>𝟎</m:t>
                                    </m:r>
                                    <m:r>
                                      <a:rPr lang="es-ES" sz="1800">
                                        <a:effectLst/>
                                        <a:latin typeface="Cambria Math"/>
                                      </a:rPr>
                                      <m:t>𝒆</m:t>
                                    </m:r>
                                    <m:r>
                                      <a:rPr lang="es-ES" sz="1800">
                                        <a:effectLst/>
                                        <a:latin typeface="Cambria Math"/>
                                      </a:rPr>
                                      <m:t>𝟏</m:t>
                                    </m:r>
                                  </m:sub>
                                </m:sSub>
                              </m:oMath>
                            </m:oMathPara>
                          </a14:m>
                          <a:endParaRPr lang="es-EC" sz="1600">
                            <a:effectLst/>
                          </a:endParaRPr>
                        </a:p>
                        <a:p>
                          <a:pPr algn="ctr">
                            <a:lnSpc>
                              <a:spcPct val="115000"/>
                            </a:lnSpc>
                            <a:spcAft>
                              <a:spcPts val="0"/>
                            </a:spcAft>
                          </a:pPr>
                          <a:r>
                            <a:rPr lang="es-ES" sz="1800">
                              <a:effectLst/>
                            </a:rPr>
                            <a:t>(Ω)</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𝒁</m:t>
                                    </m:r>
                                  </m:e>
                                  <m:sub>
                                    <m:r>
                                      <a:rPr lang="es-ES" sz="1800">
                                        <a:effectLst/>
                                        <a:latin typeface="Cambria Math"/>
                                      </a:rPr>
                                      <m:t>𝟎</m:t>
                                    </m:r>
                                    <m:r>
                                      <a:rPr lang="es-ES" sz="1800">
                                        <a:effectLst/>
                                        <a:latin typeface="Cambria Math"/>
                                      </a:rPr>
                                      <m:t>𝒆</m:t>
                                    </m:r>
                                    <m:r>
                                      <a:rPr lang="es-ES" sz="1800">
                                        <a:effectLst/>
                                        <a:latin typeface="Cambria Math"/>
                                      </a:rPr>
                                      <m:t>𝟐</m:t>
                                    </m:r>
                                  </m:sub>
                                </m:sSub>
                              </m:oMath>
                            </m:oMathPara>
                          </a14:m>
                          <a:endParaRPr lang="es-EC" sz="1600">
                            <a:effectLst/>
                          </a:endParaRPr>
                        </a:p>
                        <a:p>
                          <a:pPr algn="ctr">
                            <a:lnSpc>
                              <a:spcPct val="115000"/>
                            </a:lnSpc>
                            <a:spcAft>
                              <a:spcPts val="0"/>
                            </a:spcAft>
                          </a:pPr>
                          <a:r>
                            <a:rPr lang="es-ES" sz="1800">
                              <a:effectLst/>
                            </a:rPr>
                            <a:t> (Ω)</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𝒁</m:t>
                                    </m:r>
                                  </m:e>
                                  <m:sub>
                                    <m:r>
                                      <a:rPr lang="es-ES" sz="1800">
                                        <a:effectLst/>
                                        <a:latin typeface="Cambria Math"/>
                                      </a:rPr>
                                      <m:t>𝟎</m:t>
                                    </m:r>
                                    <m:r>
                                      <a:rPr lang="es-ES" sz="1800">
                                        <a:effectLst/>
                                        <a:latin typeface="Cambria Math"/>
                                      </a:rPr>
                                      <m:t>𝒆</m:t>
                                    </m:r>
                                    <m:r>
                                      <a:rPr lang="es-ES" sz="1800">
                                        <a:effectLst/>
                                        <a:latin typeface="Cambria Math"/>
                                      </a:rPr>
                                      <m:t>𝟑</m:t>
                                    </m:r>
                                  </m:sub>
                                </m:sSub>
                              </m:oMath>
                            </m:oMathPara>
                          </a14:m>
                          <a:endParaRPr lang="es-EC" sz="1600">
                            <a:effectLst/>
                          </a:endParaRPr>
                        </a:p>
                        <a:p>
                          <a:pPr algn="ctr">
                            <a:lnSpc>
                              <a:spcPct val="115000"/>
                            </a:lnSpc>
                            <a:spcAft>
                              <a:spcPts val="0"/>
                            </a:spcAft>
                          </a:pPr>
                          <a:r>
                            <a:rPr lang="es-ES" sz="1800">
                              <a:effectLst/>
                            </a:rPr>
                            <a:t> (Ω)</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𝒁</m:t>
                                    </m:r>
                                  </m:e>
                                  <m:sub>
                                    <m:r>
                                      <a:rPr lang="es-ES" sz="1800">
                                        <a:effectLst/>
                                        <a:latin typeface="Cambria Math"/>
                                      </a:rPr>
                                      <m:t>𝟎</m:t>
                                    </m:r>
                                    <m:r>
                                      <a:rPr lang="es-ES" sz="1800">
                                        <a:effectLst/>
                                        <a:latin typeface="Cambria Math"/>
                                      </a:rPr>
                                      <m:t>𝒐</m:t>
                                    </m:r>
                                    <m:r>
                                      <a:rPr lang="es-ES" sz="1800">
                                        <a:effectLst/>
                                        <a:latin typeface="Cambria Math"/>
                                      </a:rPr>
                                      <m:t>𝟏</m:t>
                                    </m:r>
                                  </m:sub>
                                </m:sSub>
                              </m:oMath>
                            </m:oMathPara>
                          </a14:m>
                          <a:endParaRPr lang="es-EC" sz="1600">
                            <a:effectLst/>
                          </a:endParaRPr>
                        </a:p>
                        <a:p>
                          <a:pPr algn="ctr">
                            <a:lnSpc>
                              <a:spcPct val="115000"/>
                            </a:lnSpc>
                            <a:spcAft>
                              <a:spcPts val="0"/>
                            </a:spcAft>
                          </a:pPr>
                          <a:r>
                            <a:rPr lang="es-ES" sz="1800">
                              <a:effectLst/>
                            </a:rPr>
                            <a:t>(Ω)</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𝒁</m:t>
                                    </m:r>
                                  </m:e>
                                  <m:sub>
                                    <m:r>
                                      <a:rPr lang="es-ES" sz="1800">
                                        <a:effectLst/>
                                        <a:latin typeface="Cambria Math"/>
                                      </a:rPr>
                                      <m:t>𝟎</m:t>
                                    </m:r>
                                    <m:r>
                                      <a:rPr lang="es-ES" sz="1800">
                                        <a:effectLst/>
                                        <a:latin typeface="Cambria Math"/>
                                      </a:rPr>
                                      <m:t>𝒐</m:t>
                                    </m:r>
                                    <m:r>
                                      <a:rPr lang="es-ES" sz="1800">
                                        <a:effectLst/>
                                        <a:latin typeface="Cambria Math"/>
                                      </a:rPr>
                                      <m:t>𝟐</m:t>
                                    </m:r>
                                  </m:sub>
                                </m:sSub>
                              </m:oMath>
                            </m:oMathPara>
                          </a14:m>
                          <a:endParaRPr lang="es-EC" sz="1600">
                            <a:effectLst/>
                          </a:endParaRPr>
                        </a:p>
                        <a:p>
                          <a:pPr algn="ctr">
                            <a:lnSpc>
                              <a:spcPct val="115000"/>
                            </a:lnSpc>
                            <a:spcAft>
                              <a:spcPts val="0"/>
                            </a:spcAft>
                          </a:pPr>
                          <a:r>
                            <a:rPr lang="es-ES" sz="1800">
                              <a:effectLst/>
                            </a:rPr>
                            <a:t> (Ω)</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a:rPr>
                                    </m:ctrlPr>
                                  </m:sSubPr>
                                  <m:e>
                                    <m:r>
                                      <a:rPr lang="es-ES" sz="1800">
                                        <a:effectLst/>
                                        <a:latin typeface="Cambria Math"/>
                                      </a:rPr>
                                      <m:t>𝒁</m:t>
                                    </m:r>
                                  </m:e>
                                  <m:sub>
                                    <m:r>
                                      <a:rPr lang="es-ES" sz="1800">
                                        <a:effectLst/>
                                        <a:latin typeface="Cambria Math"/>
                                      </a:rPr>
                                      <m:t>𝟎</m:t>
                                    </m:r>
                                    <m:r>
                                      <a:rPr lang="es-ES" sz="1800">
                                        <a:effectLst/>
                                        <a:latin typeface="Cambria Math"/>
                                      </a:rPr>
                                      <m:t>𝒐</m:t>
                                    </m:r>
                                    <m:r>
                                      <a:rPr lang="es-ES" sz="1800">
                                        <a:effectLst/>
                                        <a:latin typeface="Cambria Math"/>
                                      </a:rPr>
                                      <m:t>𝟑</m:t>
                                    </m:r>
                                  </m:sub>
                                </m:sSub>
                              </m:oMath>
                            </m:oMathPara>
                          </a14:m>
                          <a:endParaRPr lang="es-EC" sz="1600" dirty="0">
                            <a:effectLst/>
                          </a:endParaRPr>
                        </a:p>
                        <a:p>
                          <a:pPr algn="ctr">
                            <a:lnSpc>
                              <a:spcPct val="115000"/>
                            </a:lnSpc>
                            <a:spcAft>
                              <a:spcPts val="0"/>
                            </a:spcAft>
                          </a:pPr>
                          <a:r>
                            <a:rPr lang="es-ES" sz="1800" dirty="0">
                              <a:effectLst/>
                            </a:rPr>
                            <a:t> (Ω)</a:t>
                          </a:r>
                          <a:endParaRPr lang="es-EC" sz="1600" dirty="0">
                            <a:effectLst/>
                            <a:latin typeface="Calibri"/>
                            <a:ea typeface="Calibri"/>
                            <a:cs typeface="Times New Roman"/>
                          </a:endParaRPr>
                        </a:p>
                      </a:txBody>
                      <a:tcPr marL="68580" marR="68580" marT="0" marB="0"/>
                    </a:tc>
                  </a:tr>
                  <a:tr h="245800">
                    <a:tc>
                      <a:txBody>
                        <a:bodyPr/>
                        <a:lstStyle/>
                        <a:p>
                          <a:pPr algn="ctr">
                            <a:spcAft>
                              <a:spcPts val="0"/>
                            </a:spcAft>
                          </a:pPr>
                          <a:r>
                            <a:rPr lang="es-ES" sz="1800">
                              <a:effectLst/>
                            </a:rPr>
                            <a:t>50.198</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52.017</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50.198</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a:effectLst/>
                            </a:rPr>
                            <a:t>49.802</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a:effectLst/>
                            </a:rPr>
                            <a:t>48.061</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49.802</a:t>
                          </a:r>
                          <a:endParaRPr lang="es-EC" sz="1600" dirty="0">
                            <a:effectLst/>
                            <a:latin typeface="Calibri"/>
                            <a:ea typeface="Calibri"/>
                            <a:cs typeface="Times New Roman"/>
                          </a:endParaRPr>
                        </a:p>
                      </a:txBody>
                      <a:tcPr marL="68580" marR="68580" marT="0" marB="0"/>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2430776209"/>
                  </p:ext>
                </p:extLst>
              </p:nvPr>
            </p:nvGraphicFramePr>
            <p:xfrm>
              <a:off x="1166439" y="4108059"/>
              <a:ext cx="7128793" cy="1316736"/>
            </p:xfrm>
            <a:graphic>
              <a:graphicData uri="http://schemas.openxmlformats.org/drawingml/2006/table">
                <a:tbl>
                  <a:tblPr firstRow="1" firstCol="1" bandRow="1">
                    <a:tableStyleId>{5C22544A-7EE6-4342-B048-85BDC9FD1C3A}</a:tableStyleId>
                  </a:tblPr>
                  <a:tblGrid>
                    <a:gridCol w="1195019"/>
                    <a:gridCol w="1196168"/>
                    <a:gridCol w="1197315"/>
                    <a:gridCol w="1180097"/>
                    <a:gridCol w="1180097"/>
                    <a:gridCol w="1180097"/>
                  </a:tblGrid>
                  <a:tr h="411480">
                    <a:tc gridSpan="6">
                      <a:txBody>
                        <a:bodyPr/>
                        <a:lstStyle/>
                        <a:p>
                          <a:pPr algn="ctr">
                            <a:lnSpc>
                              <a:spcPct val="150000"/>
                            </a:lnSpc>
                            <a:spcAft>
                              <a:spcPts val="0"/>
                            </a:spcAft>
                          </a:pPr>
                          <a:r>
                            <a:rPr lang="es-ES" sz="1800" dirty="0">
                              <a:effectLst/>
                            </a:rPr>
                            <a:t>Acoplador 3 secciones</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30936">
                    <a:tc>
                      <a:txBody>
                        <a:bodyPr/>
                        <a:lstStyle/>
                        <a:p>
                          <a:endParaRPr lang="es-EC"/>
                        </a:p>
                      </a:txBody>
                      <a:tcPr marL="68580" marR="68580" marT="0" marB="0">
                        <a:blipFill rotWithShape="1">
                          <a:blip r:embed="rId3"/>
                          <a:stretch>
                            <a:fillRect t="-66990" r="-496939" b="-66019"/>
                          </a:stretch>
                        </a:blipFill>
                      </a:tcPr>
                    </a:tc>
                    <a:tc>
                      <a:txBody>
                        <a:bodyPr/>
                        <a:lstStyle/>
                        <a:p>
                          <a:endParaRPr lang="es-EC"/>
                        </a:p>
                      </a:txBody>
                      <a:tcPr marL="68580" marR="68580" marT="0" marB="0">
                        <a:blipFill rotWithShape="1">
                          <a:blip r:embed="rId3"/>
                          <a:stretch>
                            <a:fillRect l="-100000" t="-66990" r="-396939" b="-66019"/>
                          </a:stretch>
                        </a:blipFill>
                      </a:tcPr>
                    </a:tc>
                    <a:tc>
                      <a:txBody>
                        <a:bodyPr/>
                        <a:lstStyle/>
                        <a:p>
                          <a:endParaRPr lang="es-EC"/>
                        </a:p>
                      </a:txBody>
                      <a:tcPr marL="68580" marR="68580" marT="0" marB="0">
                        <a:blipFill rotWithShape="1">
                          <a:blip r:embed="rId3"/>
                          <a:stretch>
                            <a:fillRect l="-198985" t="-66990" r="-294924" b="-66019"/>
                          </a:stretch>
                        </a:blipFill>
                      </a:tcPr>
                    </a:tc>
                    <a:tc>
                      <a:txBody>
                        <a:bodyPr/>
                        <a:lstStyle/>
                        <a:p>
                          <a:endParaRPr lang="es-EC"/>
                        </a:p>
                      </a:txBody>
                      <a:tcPr marL="68580" marR="68580" marT="0" marB="0">
                        <a:blipFill rotWithShape="1">
                          <a:blip r:embed="rId3"/>
                          <a:stretch>
                            <a:fillRect l="-303608" t="-66990" r="-199485" b="-66019"/>
                          </a:stretch>
                        </a:blipFill>
                      </a:tcPr>
                    </a:tc>
                    <a:tc>
                      <a:txBody>
                        <a:bodyPr/>
                        <a:lstStyle/>
                        <a:p>
                          <a:endParaRPr lang="es-EC"/>
                        </a:p>
                      </a:txBody>
                      <a:tcPr marL="68580" marR="68580" marT="0" marB="0">
                        <a:blipFill rotWithShape="1">
                          <a:blip r:embed="rId3"/>
                          <a:stretch>
                            <a:fillRect l="-405699" t="-66990" r="-100518" b="-66019"/>
                          </a:stretch>
                        </a:blipFill>
                      </a:tcPr>
                    </a:tc>
                    <a:tc>
                      <a:txBody>
                        <a:bodyPr/>
                        <a:lstStyle/>
                        <a:p>
                          <a:endParaRPr lang="es-EC"/>
                        </a:p>
                      </a:txBody>
                      <a:tcPr marL="68580" marR="68580" marT="0" marB="0">
                        <a:blipFill rotWithShape="1">
                          <a:blip r:embed="rId3"/>
                          <a:stretch>
                            <a:fillRect l="-503093" t="-66990" b="-66019"/>
                          </a:stretch>
                        </a:blipFill>
                      </a:tcPr>
                    </a:tc>
                  </a:tr>
                  <a:tr h="274320">
                    <a:tc>
                      <a:txBody>
                        <a:bodyPr/>
                        <a:lstStyle/>
                        <a:p>
                          <a:pPr algn="ctr">
                            <a:spcAft>
                              <a:spcPts val="0"/>
                            </a:spcAft>
                          </a:pPr>
                          <a:r>
                            <a:rPr lang="es-ES" sz="1800">
                              <a:effectLst/>
                            </a:rPr>
                            <a:t>50.198</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52.017</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dirty="0">
                              <a:effectLst/>
                            </a:rPr>
                            <a:t>50.198</a:t>
                          </a:r>
                          <a:endParaRPr lang="es-EC" sz="1600" dirty="0">
                            <a:effectLst/>
                            <a:latin typeface="Calibri"/>
                            <a:ea typeface="Calibri"/>
                            <a:cs typeface="Times New Roman"/>
                          </a:endParaRPr>
                        </a:p>
                      </a:txBody>
                      <a:tcPr marL="68580" marR="68580" marT="0" marB="0"/>
                    </a:tc>
                    <a:tc>
                      <a:txBody>
                        <a:bodyPr/>
                        <a:lstStyle/>
                        <a:p>
                          <a:pPr algn="ctr">
                            <a:spcAft>
                              <a:spcPts val="0"/>
                            </a:spcAft>
                          </a:pPr>
                          <a:r>
                            <a:rPr lang="es-ES" sz="1800">
                              <a:effectLst/>
                            </a:rPr>
                            <a:t>49.802</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a:effectLst/>
                            </a:rPr>
                            <a:t>48.061</a:t>
                          </a:r>
                          <a:endParaRPr lang="es-EC" sz="1600">
                            <a:effectLst/>
                            <a:latin typeface="Calibri"/>
                            <a:ea typeface="Calibri"/>
                            <a:cs typeface="Times New Roman"/>
                          </a:endParaRPr>
                        </a:p>
                      </a:txBody>
                      <a:tcPr marL="68580" marR="68580" marT="0" marB="0"/>
                    </a:tc>
                    <a:tc>
                      <a:txBody>
                        <a:bodyPr/>
                        <a:lstStyle/>
                        <a:p>
                          <a:pPr algn="ctr">
                            <a:spcAft>
                              <a:spcPts val="0"/>
                            </a:spcAft>
                          </a:pPr>
                          <a:r>
                            <a:rPr lang="es-ES" sz="1800" dirty="0">
                              <a:effectLst/>
                            </a:rPr>
                            <a:t>49.802</a:t>
                          </a:r>
                          <a:endParaRPr lang="es-EC" sz="1600" dirty="0">
                            <a:effectLst/>
                            <a:latin typeface="Calibri"/>
                            <a:ea typeface="Calibri"/>
                            <a:cs typeface="Times New Roman"/>
                          </a:endParaRPr>
                        </a:p>
                      </a:txBody>
                      <a:tcPr marL="68580" marR="68580" marT="0" marB="0"/>
                    </a:tc>
                  </a:tr>
                </a:tbl>
              </a:graphicData>
            </a:graphic>
          </p:graphicFrame>
        </mc:Fallback>
      </mc:AlternateContent>
      <p:sp>
        <p:nvSpPr>
          <p:cNvPr id="6" name="5 Rectángulo"/>
          <p:cNvSpPr/>
          <p:nvPr/>
        </p:nvSpPr>
        <p:spPr>
          <a:xfrm>
            <a:off x="806400" y="2708920"/>
            <a:ext cx="7488832" cy="646331"/>
          </a:xfrm>
          <a:prstGeom prst="rect">
            <a:avLst/>
          </a:prstGeom>
        </p:spPr>
        <p:txBody>
          <a:bodyPr wrap="square">
            <a:spAutoFit/>
          </a:bodyPr>
          <a:lstStyle/>
          <a:p>
            <a:pPr lvl="0" indent="269875" algn="ctr" eaLnBrk="0" fontAlgn="base" hangingPunct="0">
              <a:spcBef>
                <a:spcPct val="0"/>
              </a:spcBef>
              <a:spcAft>
                <a:spcPct val="0"/>
              </a:spcAft>
            </a:pPr>
            <a:r>
              <a:rPr lang="es-ES" altLang="es-EC" b="1" dirty="0" smtClean="0">
                <a:solidFill>
                  <a:prstClr val="black"/>
                </a:solidFill>
                <a:ea typeface="Calibri" pitchFamily="34" charset="0"/>
                <a:cs typeface="Times New Roman" pitchFamily="18" charset="0"/>
              </a:rPr>
              <a:t>Datos </a:t>
            </a:r>
            <a:r>
              <a:rPr lang="es-ES" altLang="es-EC" b="1" dirty="0">
                <a:solidFill>
                  <a:prstClr val="black"/>
                </a:solidFill>
                <a:ea typeface="Calibri" pitchFamily="34" charset="0"/>
                <a:cs typeface="Times New Roman" pitchFamily="18" charset="0"/>
              </a:rPr>
              <a:t>iniciales para el acoplador direccional de líneas acopladas de tres secciones.</a:t>
            </a:r>
            <a:endParaRPr lang="es-EC" altLang="es-EC" sz="1400" dirty="0">
              <a:solidFill>
                <a:prstClr val="black"/>
              </a:solidFill>
            </a:endParaRPr>
          </a:p>
        </p:txBody>
      </p:sp>
      <p:sp>
        <p:nvSpPr>
          <p:cNvPr id="7" name="6 Rectángulo"/>
          <p:cNvSpPr/>
          <p:nvPr/>
        </p:nvSpPr>
        <p:spPr>
          <a:xfrm>
            <a:off x="806400" y="5424795"/>
            <a:ext cx="7613152" cy="646331"/>
          </a:xfrm>
          <a:prstGeom prst="rect">
            <a:avLst/>
          </a:prstGeom>
        </p:spPr>
        <p:txBody>
          <a:bodyPr wrap="square">
            <a:spAutoFit/>
          </a:bodyPr>
          <a:lstStyle/>
          <a:p>
            <a:pPr lvl="0" indent="269875" algn="ctr" eaLnBrk="0" fontAlgn="base" hangingPunct="0">
              <a:spcBef>
                <a:spcPct val="0"/>
              </a:spcBef>
              <a:spcAft>
                <a:spcPct val="0"/>
              </a:spcAft>
            </a:pPr>
            <a:r>
              <a:rPr lang="es-ES" altLang="es-EC" b="1" dirty="0" smtClean="0">
                <a:solidFill>
                  <a:prstClr val="black"/>
                </a:solidFill>
                <a:ea typeface="Calibri" pitchFamily="34" charset="0"/>
                <a:cs typeface="Times New Roman" pitchFamily="18" charset="0"/>
              </a:rPr>
              <a:t>Impedancias </a:t>
            </a:r>
            <a:r>
              <a:rPr lang="es-ES" altLang="es-EC" b="1" dirty="0">
                <a:solidFill>
                  <a:prstClr val="black"/>
                </a:solidFill>
                <a:ea typeface="Calibri" pitchFamily="34" charset="0"/>
                <a:cs typeface="Times New Roman" pitchFamily="18" charset="0"/>
              </a:rPr>
              <a:t>en modo par e impar del acoplador direccional de líneas acopladas de tres secciones</a:t>
            </a:r>
            <a:endParaRPr lang="es-ES" altLang="es-EC" sz="4000" dirty="0">
              <a:solidFill>
                <a:prstClr val="black"/>
              </a:solidFill>
            </a:endParaRPr>
          </a:p>
        </p:txBody>
      </p:sp>
      <p:sp>
        <p:nvSpPr>
          <p:cNvPr id="8" name="7 Rectángulo"/>
          <p:cNvSpPr/>
          <p:nvPr/>
        </p:nvSpPr>
        <p:spPr>
          <a:xfrm>
            <a:off x="2023669" y="0"/>
            <a:ext cx="4797275" cy="584775"/>
          </a:xfrm>
          <a:prstGeom prst="rect">
            <a:avLst/>
          </a:prstGeom>
        </p:spPr>
        <p:txBody>
          <a:bodyPr wrap="non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PARÁMETROS OBTENIDOS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3862245"/>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1226" y="1154125"/>
            <a:ext cx="4932822" cy="3939540"/>
          </a:xfrm>
          <a:prstGeom prst="rect">
            <a:avLst/>
          </a:prstGeom>
        </p:spPr>
        <p:txBody>
          <a:bodyPr wrap="square">
            <a:spAutoFit/>
          </a:bodyPr>
          <a:lstStyle/>
          <a:p>
            <a:pPr lvl="0" algn="just"/>
            <a:r>
              <a:rPr lang="es-ES" sz="2500" dirty="0" smtClean="0"/>
              <a:t>Actualmente el departamento de eléctrica y electrónica no dispone de acopladores direccionales que trabajen en la banda de 2.4 Ghz, los mismos que ofrecen la posibilidad de verificar el correcto funcionamiento de un sistema de comunicaciones sin necesidad </a:t>
            </a:r>
            <a:r>
              <a:rPr lang="es-ES" sz="2500" dirty="0"/>
              <a:t>de interrumpir la  conexión entre </a:t>
            </a:r>
            <a:r>
              <a:rPr lang="es-ES" sz="2500" dirty="0" smtClean="0"/>
              <a:t>el transmisor y el receptor.</a:t>
            </a:r>
            <a:endParaRPr lang="es-EC" sz="2500" dirty="0"/>
          </a:p>
        </p:txBody>
      </p:sp>
      <p:sp>
        <p:nvSpPr>
          <p:cNvPr id="6" name="5 Rectángulo"/>
          <p:cNvSpPr/>
          <p:nvPr/>
        </p:nvSpPr>
        <p:spPr>
          <a:xfrm>
            <a:off x="3160541" y="-36"/>
            <a:ext cx="289464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anose="02020603050405020304" pitchFamily="18" charset="0"/>
              </a:rPr>
              <a:t>PROBLEMA</a:t>
            </a:r>
            <a:endParaRPr lang="es-EC"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25" y="3123895"/>
            <a:ext cx="42576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662" y="769405"/>
            <a:ext cx="1868722" cy="280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69493"/>
      </p:ext>
    </p:extLst>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2633" y="1089611"/>
            <a:ext cx="4471367" cy="4715653"/>
          </a:xfrm>
          <a:prstGeom prst="rect">
            <a:avLst/>
          </a:prstGeom>
          <a:noFill/>
          <a:ln>
            <a:noFill/>
          </a:ln>
        </p:spPr>
      </p:pic>
      <p:sp>
        <p:nvSpPr>
          <p:cNvPr id="6" name="5 Rectángulo"/>
          <p:cNvSpPr/>
          <p:nvPr/>
        </p:nvSpPr>
        <p:spPr>
          <a:xfrm>
            <a:off x="2090"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ASIGNACIÓN y CALCULO DE DIMENSIONES DE L</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Í</a:t>
            </a: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NEAS</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113540" y="1084094"/>
            <a:ext cx="2881815" cy="369332"/>
          </a:xfrm>
          <a:prstGeom prst="rect">
            <a:avLst/>
          </a:prstGeom>
        </p:spPr>
        <p:txBody>
          <a:bodyPr wrap="none">
            <a:spAutoFit/>
          </a:bodyPr>
          <a:lstStyle/>
          <a:p>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Advanced</a:t>
            </a: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Design</a:t>
            </a: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Systems</a:t>
            </a:r>
            <a:endParaRPr lang="es-EC" dirty="0"/>
          </a:p>
        </p:txBody>
      </p:sp>
      <p:sp>
        <p:nvSpPr>
          <p:cNvPr id="13" name="12 Rectángulo"/>
          <p:cNvSpPr/>
          <p:nvPr/>
        </p:nvSpPr>
        <p:spPr>
          <a:xfrm>
            <a:off x="6300192" y="2348880"/>
            <a:ext cx="1333995" cy="12961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4753319" y="2996952"/>
            <a:ext cx="1474865" cy="172819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p:cNvSpPr/>
          <p:nvPr/>
        </p:nvSpPr>
        <p:spPr>
          <a:xfrm>
            <a:off x="6228184" y="4293096"/>
            <a:ext cx="1474865" cy="1512168"/>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 y="1089612"/>
            <a:ext cx="4670543" cy="471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259632" y="1089612"/>
            <a:ext cx="1803699" cy="369332"/>
          </a:xfrm>
          <a:prstGeom prst="rect">
            <a:avLst/>
          </a:prstGeom>
        </p:spPr>
        <p:txBody>
          <a:bodyPr wrap="none">
            <a:spAutoFit/>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Ansoft Designer</a:t>
            </a:r>
            <a:endParaRPr lang="es-EC" dirty="0"/>
          </a:p>
        </p:txBody>
      </p:sp>
    </p:spTree>
    <p:extLst>
      <p:ext uri="{BB962C8B-B14F-4D97-AF65-F5344CB8AC3E}">
        <p14:creationId xmlns:p14="http://schemas.microsoft.com/office/powerpoint/2010/main" val="1514694616"/>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904" y="0"/>
            <a:ext cx="9114096" cy="954107"/>
          </a:xfrm>
          <a:prstGeom prst="rect">
            <a:avLst/>
          </a:prstGeom>
        </p:spPr>
        <p:txBody>
          <a:bodyPr wrap="squar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Esquema </a:t>
            </a:r>
            <a:r>
              <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Acoplador Direccional Microstrip de tres Secciones  </a:t>
            </a:r>
            <a:endParaRPr lang="es-EC" sz="28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80225"/>
            <a:ext cx="6863853" cy="444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748263"/>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7608"/>
            <a:ext cx="9144001" cy="420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80528" y="188640"/>
            <a:ext cx="9782999" cy="523220"/>
          </a:xfrm>
          <a:prstGeom prst="rect">
            <a:avLst/>
          </a:prstGeom>
        </p:spPr>
        <p:txBody>
          <a:bodyPr wrap="non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Prototipo Acoplador Direccional Microstrip de tres Secciones  </a:t>
            </a:r>
            <a:endParaRPr lang="es-EC" sz="2800" dirty="0"/>
          </a:p>
        </p:txBody>
      </p:sp>
    </p:spTree>
    <p:extLst>
      <p:ext uri="{BB962C8B-B14F-4D97-AF65-F5344CB8AC3E}">
        <p14:creationId xmlns:p14="http://schemas.microsoft.com/office/powerpoint/2010/main" val="3579460400"/>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852936"/>
            <a:ext cx="8748464" cy="1470025"/>
          </a:xfrm>
        </p:spPr>
        <p:txBody>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SIMULACIONES PARAMETROS ‘S’</a:t>
            </a:r>
            <a: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dirty="0"/>
          </a:p>
        </p:txBody>
      </p:sp>
    </p:spTree>
    <p:extLst>
      <p:ext uri="{BB962C8B-B14F-4D97-AF65-F5344CB8AC3E}">
        <p14:creationId xmlns:p14="http://schemas.microsoft.com/office/powerpoint/2010/main" val="1390649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4644008" cy="3450222"/>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0747"/>
            <a:ext cx="4489405" cy="3419475"/>
          </a:xfrm>
          <a:prstGeom prst="rect">
            <a:avLst/>
          </a:prstGeom>
          <a:noFill/>
          <a:ln>
            <a:noFill/>
          </a:ln>
        </p:spPr>
      </p:pic>
      <p:pic>
        <p:nvPicPr>
          <p:cNvPr id="5" name="4 Imagen"/>
          <p:cNvPicPr/>
          <p:nvPr/>
        </p:nvPicPr>
        <p:blipFill rotWithShape="1">
          <a:blip r:embed="rId4">
            <a:extLst>
              <a:ext uri="{28A0092B-C50C-407E-A947-70E740481C1C}">
                <a14:useLocalDpi xmlns:a14="http://schemas.microsoft.com/office/drawing/2010/main" val="0"/>
              </a:ext>
            </a:extLst>
          </a:blip>
          <a:srcRect l="16816" t="18429" r="1143" b="21148"/>
          <a:stretch/>
        </p:blipFill>
        <p:spPr bwMode="auto">
          <a:xfrm>
            <a:off x="1036" y="3450222"/>
            <a:ext cx="5219036" cy="3407778"/>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220072" y="3879155"/>
            <a:ext cx="3987218" cy="646331"/>
          </a:xfrm>
          <a:prstGeom prst="rect">
            <a:avLst/>
          </a:prstGeom>
        </p:spPr>
        <p:txBody>
          <a:bodyPr wrap="square">
            <a:spAutoFit/>
          </a:bodyPr>
          <a:lstStyle/>
          <a:p>
            <a:pPr algn="just"/>
            <a:r>
              <a:rPr lang="es-ES" b="1" dirty="0" smtClean="0"/>
              <a:t>Simulación obtenida del parámetro S</a:t>
            </a:r>
            <a:r>
              <a:rPr lang="es-ES" b="1" baseline="-25000" dirty="0"/>
              <a:t>1</a:t>
            </a:r>
            <a:r>
              <a:rPr lang="es-ES" b="1" baseline="-25000" dirty="0" smtClean="0"/>
              <a:t>1</a:t>
            </a:r>
            <a:r>
              <a:rPr lang="es-ES" b="1" dirty="0" smtClean="0"/>
              <a:t> </a:t>
            </a:r>
            <a:r>
              <a:rPr lang="es-ES" b="1" dirty="0"/>
              <a:t>del acoplador </a:t>
            </a:r>
            <a:r>
              <a:rPr lang="es-ES" b="1" dirty="0" smtClean="0"/>
              <a:t>direccional microstrip.</a:t>
            </a:r>
            <a:endParaRPr lang="es-EC" dirty="0"/>
          </a:p>
        </p:txBody>
      </p:sp>
      <p:sp>
        <p:nvSpPr>
          <p:cNvPr id="2" name="1 Rectángulo"/>
          <p:cNvSpPr/>
          <p:nvPr/>
        </p:nvSpPr>
        <p:spPr>
          <a:xfrm>
            <a:off x="2322004" y="231736"/>
            <a:ext cx="2688300" cy="369332"/>
          </a:xfrm>
          <a:prstGeom prst="rect">
            <a:avLst/>
          </a:prstGeom>
        </p:spPr>
        <p:txBody>
          <a:bodyPr wrap="none">
            <a:spAutoFit/>
          </a:bodyPr>
          <a:lstStyle/>
          <a:p>
            <a:r>
              <a:rPr lang="es-ES" b="1" dirty="0" smtClean="0"/>
              <a:t>Líneas transmisión Ideales</a:t>
            </a:r>
            <a:endParaRPr lang="es-EC" dirty="0"/>
          </a:p>
        </p:txBody>
      </p:sp>
      <p:sp>
        <p:nvSpPr>
          <p:cNvPr id="7" name="6 Rectángulo"/>
          <p:cNvSpPr/>
          <p:nvPr/>
        </p:nvSpPr>
        <p:spPr>
          <a:xfrm>
            <a:off x="6732240" y="231736"/>
            <a:ext cx="2269596" cy="369332"/>
          </a:xfrm>
          <a:prstGeom prst="rect">
            <a:avLst/>
          </a:prstGeom>
        </p:spPr>
        <p:txBody>
          <a:bodyPr wrap="none">
            <a:spAutoFit/>
          </a:bodyPr>
          <a:lstStyle/>
          <a:p>
            <a:r>
              <a:rPr lang="es-ES" b="1" dirty="0"/>
              <a:t>Líneas Microstrip ADS</a:t>
            </a:r>
            <a:endParaRPr lang="es-EC" dirty="0"/>
          </a:p>
        </p:txBody>
      </p:sp>
      <p:sp>
        <p:nvSpPr>
          <p:cNvPr id="8" name="7 Rectángulo"/>
          <p:cNvSpPr/>
          <p:nvPr/>
        </p:nvSpPr>
        <p:spPr>
          <a:xfrm>
            <a:off x="2917372" y="3186658"/>
            <a:ext cx="2160591" cy="369332"/>
          </a:xfrm>
          <a:prstGeom prst="rect">
            <a:avLst/>
          </a:prstGeom>
        </p:spPr>
        <p:txBody>
          <a:bodyPr wrap="none">
            <a:spAutoFit/>
          </a:bodyPr>
          <a:lstStyle/>
          <a:p>
            <a:r>
              <a:rPr lang="es-ES" b="1" dirty="0"/>
              <a:t>Líneas Microstrip </a:t>
            </a:r>
            <a:r>
              <a:rPr lang="es-ES" b="1" dirty="0" smtClean="0"/>
              <a:t>AD</a:t>
            </a:r>
            <a:endParaRPr lang="es-EC" dirty="0"/>
          </a:p>
        </p:txBody>
      </p:sp>
      <mc:AlternateContent xmlns:mc="http://schemas.openxmlformats.org/markup-compatibility/2006" xmlns:a14="http://schemas.microsoft.com/office/drawing/2010/main">
        <mc:Choice Requires="a14">
          <p:graphicFrame>
            <p:nvGraphicFramePr>
              <p:cNvPr id="10" name="9 Tabla"/>
              <p:cNvGraphicFramePr>
                <a:graphicFrameLocks noGrp="1"/>
              </p:cNvGraphicFramePr>
              <p:nvPr>
                <p:extLst>
                  <p:ext uri="{D42A27DB-BD31-4B8C-83A1-F6EECF244321}">
                    <p14:modId xmlns:p14="http://schemas.microsoft.com/office/powerpoint/2010/main" val="3994811365"/>
                  </p:ext>
                </p:extLst>
              </p:nvPr>
            </p:nvGraphicFramePr>
            <p:xfrm>
              <a:off x="5220071" y="4581128"/>
              <a:ext cx="3913342" cy="2086385"/>
            </p:xfrm>
            <a:graphic>
              <a:graphicData uri="http://schemas.openxmlformats.org/drawingml/2006/table">
                <a:tbl>
                  <a:tblPr firstRow="1" bandRow="1">
                    <a:tableStyleId>{5C22544A-7EE6-4342-B048-85BDC9FD1C3A}</a:tableStyleId>
                  </a:tblPr>
                  <a:tblGrid>
                    <a:gridCol w="1956671"/>
                    <a:gridCol w="1956671"/>
                  </a:tblGrid>
                  <a:tr h="419237">
                    <a:tc>
                      <a:txBody>
                        <a:bodyPr/>
                        <a:lstStyle/>
                        <a:p>
                          <a:pPr algn="ctr"/>
                          <a:endParaRPr lang="es-EC" dirty="0"/>
                        </a:p>
                      </a:txBody>
                      <a:tcPr/>
                    </a:tc>
                    <a:tc>
                      <a:txBody>
                        <a:bodyPr/>
                        <a:lstStyle/>
                        <a:p>
                          <a:pPr algn="ctr"/>
                          <a14:m>
                            <m:oMath xmlns:m="http://schemas.openxmlformats.org/officeDocument/2006/math">
                              <m:sSub>
                                <m:sSubPr>
                                  <m:ctrlPr>
                                    <a:rPr lang="es-ES" sz="2000" b="1" i="1" smtClean="0">
                                      <a:latin typeface="Cambria Math"/>
                                    </a:rPr>
                                  </m:ctrlPr>
                                </m:sSubPr>
                                <m:e>
                                  <m:r>
                                    <a:rPr lang="es-ES" sz="2000" b="1" i="1">
                                      <a:latin typeface="Cambria Math"/>
                                    </a:rPr>
                                    <m:t>𝑺</m:t>
                                  </m:r>
                                </m:e>
                                <m:sub>
                                  <m:r>
                                    <a:rPr lang="es-ES" sz="2000" b="1" i="1">
                                      <a:latin typeface="Cambria Math"/>
                                    </a:rPr>
                                    <m:t>𝟏𝟏</m:t>
                                  </m:r>
                                </m:sub>
                              </m:sSub>
                            </m:oMath>
                          </a14:m>
                          <a:r>
                            <a:rPr lang="es-EC" sz="2000" b="1" dirty="0" smtClean="0"/>
                            <a:t> </a:t>
                          </a:r>
                          <a:endParaRPr lang="es-EC" sz="2000" b="1" dirty="0"/>
                        </a:p>
                      </a:txBody>
                      <a:tcPr/>
                    </a:tc>
                  </a:tr>
                  <a:tr h="386988">
                    <a:tc>
                      <a:txBody>
                        <a:bodyPr/>
                        <a:lstStyle/>
                        <a:p>
                          <a:pPr algn="ctr"/>
                          <a:r>
                            <a:rPr lang="es-ES" b="1" dirty="0" smtClean="0"/>
                            <a:t>Valor Esperado</a:t>
                          </a:r>
                          <a:endParaRPr lang="es-EC" b="1" dirty="0"/>
                        </a:p>
                      </a:txBody>
                      <a:tcPr/>
                    </a:tc>
                    <a:tc>
                      <a:txBody>
                        <a:bodyPr/>
                        <a:lstStyle/>
                        <a:p>
                          <a:pPr algn="ctr"/>
                          <a:r>
                            <a:rPr lang="es-EC" dirty="0" smtClean="0"/>
                            <a:t>0</a:t>
                          </a:r>
                          <a:endParaRPr lang="es-EC" dirty="0"/>
                        </a:p>
                      </a:txBody>
                      <a:tcPr/>
                    </a:tc>
                  </a:tr>
                  <a:tr h="386988">
                    <a:tc>
                      <a:txBody>
                        <a:bodyPr/>
                        <a:lstStyle/>
                        <a:p>
                          <a:pPr algn="ctr"/>
                          <a:r>
                            <a:rPr lang="es-EC" b="1" dirty="0" smtClean="0"/>
                            <a:t>Valor  Simulado Ideal</a:t>
                          </a:r>
                          <a:endParaRPr lang="es-EC" b="1" dirty="0"/>
                        </a:p>
                      </a:txBody>
                      <a:tcPr/>
                    </a:tc>
                    <a:tc>
                      <a:txBody>
                        <a:bodyPr/>
                        <a:lstStyle/>
                        <a:p>
                          <a:pPr algn="ctr">
                            <a:lnSpc>
                              <a:spcPct val="150000"/>
                            </a:lnSpc>
                          </a:pPr>
                          <a:r>
                            <a:rPr lang="en-US" dirty="0" smtClean="0"/>
                            <a:t>1</a:t>
                          </a:r>
                          <a14:m>
                            <m:oMath xmlns:m="http://schemas.openxmlformats.org/officeDocument/2006/math">
                              <m:r>
                                <m:rPr>
                                  <m:sty m:val="p"/>
                                </m:rPr>
                                <a:rPr lang="es-ES" sz="1800" smtClean="0">
                                  <a:latin typeface="Cambria Math"/>
                                </a:rPr>
                                <m:t>x</m:t>
                              </m:r>
                              <m:r>
                                <a:rPr lang="es-ES" sz="1800" smtClean="0">
                                  <a:latin typeface="Cambria Math"/>
                                </a:rPr>
                                <m:t> </m:t>
                              </m:r>
                              <m:sSup>
                                <m:sSupPr>
                                  <m:ctrlPr>
                                    <a:rPr lang="es-EC" sz="1800" i="1" smtClean="0">
                                      <a:latin typeface="Cambria Math"/>
                                    </a:rPr>
                                  </m:ctrlPr>
                                </m:sSupPr>
                                <m:e>
                                  <m:r>
                                    <a:rPr lang="es-ES" sz="1800" i="1">
                                      <a:latin typeface="Cambria Math"/>
                                    </a:rPr>
                                    <m:t>10</m:t>
                                  </m:r>
                                </m:e>
                                <m:sup>
                                  <m:r>
                                    <a:rPr lang="es-ES" sz="1800" i="1">
                                      <a:latin typeface="Cambria Math"/>
                                    </a:rPr>
                                    <m:t>−</m:t>
                                  </m:r>
                                  <m:r>
                                    <a:rPr lang="en-US" sz="1800" b="0" i="1" smtClean="0">
                                      <a:latin typeface="Cambria Math"/>
                                    </a:rPr>
                                    <m:t>11</m:t>
                                  </m:r>
                                </m:sup>
                              </m:sSup>
                            </m:oMath>
                          </a14:m>
                          <a:endParaRPr lang="es-EC" dirty="0"/>
                        </a:p>
                      </a:txBody>
                      <a:tcPr/>
                    </a:tc>
                  </a:tr>
                  <a:tr h="386988">
                    <a:tc>
                      <a:txBody>
                        <a:bodyPr/>
                        <a:lstStyle/>
                        <a:p>
                          <a:pPr algn="ctr"/>
                          <a:r>
                            <a:rPr lang="es-EC" b="1" dirty="0" smtClean="0"/>
                            <a:t>Valor Simulado Microstrip</a:t>
                          </a:r>
                          <a:endParaRPr lang="es-EC" b="1" dirty="0"/>
                        </a:p>
                      </a:txBody>
                      <a:tcPr/>
                    </a:tc>
                    <a:tc>
                      <a:txBody>
                        <a:bodyPr/>
                        <a:lstStyle/>
                        <a:p>
                          <a:pPr algn="ctr">
                            <a:lnSpc>
                              <a:spcPct val="150000"/>
                            </a:lnSpc>
                          </a:pPr>
                          <a:r>
                            <a:rPr lang="en-US" dirty="0" smtClean="0"/>
                            <a:t>0.023</a:t>
                          </a:r>
                          <a:endParaRPr lang="es-EC" dirty="0"/>
                        </a:p>
                      </a:txBody>
                      <a:tcPr/>
                    </a:tc>
                  </a:tr>
                </a:tbl>
              </a:graphicData>
            </a:graphic>
          </p:graphicFrame>
        </mc:Choice>
        <mc:Fallback xmlns="">
          <p:graphicFrame>
            <p:nvGraphicFramePr>
              <p:cNvPr id="10" name="9 Tabla"/>
              <p:cNvGraphicFramePr>
                <a:graphicFrameLocks noGrp="1"/>
              </p:cNvGraphicFramePr>
              <p:nvPr>
                <p:extLst>
                  <p:ext uri="{D42A27DB-BD31-4B8C-83A1-F6EECF244321}">
                    <p14:modId xmlns:p14="http://schemas.microsoft.com/office/powerpoint/2010/main" val="3994811365"/>
                  </p:ext>
                </p:extLst>
              </p:nvPr>
            </p:nvGraphicFramePr>
            <p:xfrm>
              <a:off x="5220071" y="4581128"/>
              <a:ext cx="3913342" cy="2086385"/>
            </p:xfrm>
            <a:graphic>
              <a:graphicData uri="http://schemas.openxmlformats.org/drawingml/2006/table">
                <a:tbl>
                  <a:tblPr firstRow="1" bandRow="1">
                    <a:tableStyleId>{5C22544A-7EE6-4342-B048-85BDC9FD1C3A}</a:tableStyleId>
                  </a:tblPr>
                  <a:tblGrid>
                    <a:gridCol w="1956671"/>
                    <a:gridCol w="1956671"/>
                  </a:tblGrid>
                  <a:tr h="419237">
                    <a:tc>
                      <a:txBody>
                        <a:bodyPr/>
                        <a:lstStyle/>
                        <a:p>
                          <a:pPr algn="ctr"/>
                          <a:endParaRPr lang="es-EC" dirty="0"/>
                        </a:p>
                      </a:txBody>
                      <a:tcPr/>
                    </a:tc>
                    <a:tc>
                      <a:txBody>
                        <a:bodyPr/>
                        <a:lstStyle/>
                        <a:p>
                          <a:endParaRPr lang="es-EC"/>
                        </a:p>
                      </a:txBody>
                      <a:tcPr>
                        <a:blipFill rotWithShape="1">
                          <a:blip r:embed="rId5"/>
                          <a:stretch>
                            <a:fillRect l="-100000" r="-312" b="-420290"/>
                          </a:stretch>
                        </a:blipFill>
                      </a:tcPr>
                    </a:tc>
                  </a:tr>
                  <a:tr h="386988">
                    <a:tc>
                      <a:txBody>
                        <a:bodyPr/>
                        <a:lstStyle/>
                        <a:p>
                          <a:pPr algn="ctr"/>
                          <a:r>
                            <a:rPr lang="es-ES" b="1" dirty="0" smtClean="0"/>
                            <a:t>Valor Esperado</a:t>
                          </a:r>
                          <a:endParaRPr lang="es-EC" b="1" dirty="0"/>
                        </a:p>
                      </a:txBody>
                      <a:tcPr/>
                    </a:tc>
                    <a:tc>
                      <a:txBody>
                        <a:bodyPr/>
                        <a:lstStyle/>
                        <a:p>
                          <a:pPr algn="ctr"/>
                          <a:r>
                            <a:rPr lang="es-EC" dirty="0" smtClean="0"/>
                            <a:t>0</a:t>
                          </a:r>
                          <a:endParaRPr lang="es-EC" dirty="0"/>
                        </a:p>
                      </a:txBody>
                      <a:tcPr/>
                    </a:tc>
                  </a:tr>
                  <a:tr h="640080">
                    <a:tc>
                      <a:txBody>
                        <a:bodyPr/>
                        <a:lstStyle/>
                        <a:p>
                          <a:pPr algn="ctr"/>
                          <a:r>
                            <a:rPr lang="es-EC" b="1" dirty="0" smtClean="0"/>
                            <a:t>Valor  Simulado Ideal</a:t>
                          </a:r>
                          <a:endParaRPr lang="es-EC" b="1" dirty="0"/>
                        </a:p>
                      </a:txBody>
                      <a:tcPr/>
                    </a:tc>
                    <a:tc>
                      <a:txBody>
                        <a:bodyPr/>
                        <a:lstStyle/>
                        <a:p>
                          <a:endParaRPr lang="es-EC"/>
                        </a:p>
                      </a:txBody>
                      <a:tcPr>
                        <a:blipFill rotWithShape="1">
                          <a:blip r:embed="rId5"/>
                          <a:stretch>
                            <a:fillRect l="-100000" t="-126667" r="-312" b="-115238"/>
                          </a:stretch>
                        </a:blipFill>
                      </a:tcPr>
                    </a:tc>
                  </a:tr>
                  <a:tr h="640080">
                    <a:tc>
                      <a:txBody>
                        <a:bodyPr/>
                        <a:lstStyle/>
                        <a:p>
                          <a:pPr algn="ctr"/>
                          <a:r>
                            <a:rPr lang="es-EC" b="1" dirty="0" smtClean="0"/>
                            <a:t>Valor Simulado Microstrip</a:t>
                          </a:r>
                          <a:endParaRPr lang="es-EC" b="1" dirty="0"/>
                        </a:p>
                      </a:txBody>
                      <a:tcPr/>
                    </a:tc>
                    <a:tc>
                      <a:txBody>
                        <a:bodyPr/>
                        <a:lstStyle/>
                        <a:p>
                          <a:pPr algn="ctr">
                            <a:lnSpc>
                              <a:spcPct val="150000"/>
                            </a:lnSpc>
                          </a:pPr>
                          <a:r>
                            <a:rPr lang="en-US" dirty="0" smtClean="0"/>
                            <a:t>0.023</a:t>
                          </a:r>
                          <a:endParaRPr lang="es-EC" dirty="0"/>
                        </a:p>
                      </a:txBody>
                      <a:tcPr/>
                    </a:tc>
                  </a:tr>
                </a:tbl>
              </a:graphicData>
            </a:graphic>
          </p:graphicFrame>
        </mc:Fallback>
      </mc:AlternateContent>
    </p:spTree>
    <p:extLst>
      <p:ext uri="{BB962C8B-B14F-4D97-AF65-F5344CB8AC3E}">
        <p14:creationId xmlns:p14="http://schemas.microsoft.com/office/powerpoint/2010/main" val="1349128905"/>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1" y="14720"/>
            <a:ext cx="4644008" cy="3342272"/>
          </a:xfrm>
          <a:prstGeom prst="rect">
            <a:avLst/>
          </a:prstGeom>
          <a:noFill/>
          <a:ln>
            <a:noFill/>
          </a:ln>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4644010" y="0"/>
            <a:ext cx="4499990" cy="3356991"/>
          </a:xfrm>
          <a:prstGeom prst="rect">
            <a:avLst/>
          </a:prstGeom>
          <a:noFill/>
          <a:ln>
            <a:noFill/>
          </a:ln>
        </p:spPr>
      </p:pic>
      <p:pic>
        <p:nvPicPr>
          <p:cNvPr id="5" name="4 Imagen"/>
          <p:cNvPicPr/>
          <p:nvPr/>
        </p:nvPicPr>
        <p:blipFill rotWithShape="1">
          <a:blip r:embed="rId5">
            <a:extLst>
              <a:ext uri="{28A0092B-C50C-407E-A947-70E740481C1C}">
                <a14:useLocalDpi xmlns:a14="http://schemas.microsoft.com/office/drawing/2010/main" val="0"/>
              </a:ext>
            </a:extLst>
          </a:blip>
          <a:srcRect l="16475" t="18430" r="803" b="21599"/>
          <a:stretch/>
        </p:blipFill>
        <p:spPr bwMode="auto">
          <a:xfrm>
            <a:off x="1" y="3356991"/>
            <a:ext cx="5148063" cy="3501008"/>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141168" y="3717032"/>
            <a:ext cx="3977608" cy="646331"/>
          </a:xfrm>
          <a:prstGeom prst="rect">
            <a:avLst/>
          </a:prstGeom>
        </p:spPr>
        <p:txBody>
          <a:bodyPr wrap="square">
            <a:spAutoFit/>
          </a:bodyPr>
          <a:lstStyle/>
          <a:p>
            <a:pPr algn="just"/>
            <a:r>
              <a:rPr lang="es-ES" b="1" dirty="0" smtClean="0"/>
              <a:t>Simulación </a:t>
            </a:r>
            <a:r>
              <a:rPr lang="es-ES" b="1" dirty="0"/>
              <a:t>obtenida del parámetro </a:t>
            </a:r>
            <a:r>
              <a:rPr lang="es-ES" b="1" dirty="0" smtClean="0"/>
              <a:t>S</a:t>
            </a:r>
            <a:r>
              <a:rPr lang="es-ES" b="1" baseline="-25000" dirty="0" smtClean="0"/>
              <a:t>21</a:t>
            </a:r>
            <a:r>
              <a:rPr lang="es-ES" b="1" dirty="0" smtClean="0"/>
              <a:t> </a:t>
            </a:r>
            <a:r>
              <a:rPr lang="es-ES" b="1" dirty="0"/>
              <a:t>del acoplador direccional microstrip.</a:t>
            </a:r>
            <a:endParaRPr lang="es-EC" dirty="0"/>
          </a:p>
        </p:txBody>
      </p:sp>
      <p:sp>
        <p:nvSpPr>
          <p:cNvPr id="2" name="1 Rectángulo"/>
          <p:cNvSpPr/>
          <p:nvPr/>
        </p:nvSpPr>
        <p:spPr>
          <a:xfrm>
            <a:off x="3131840" y="3131676"/>
            <a:ext cx="2160591" cy="369332"/>
          </a:xfrm>
          <a:prstGeom prst="rect">
            <a:avLst/>
          </a:prstGeom>
        </p:spPr>
        <p:txBody>
          <a:bodyPr wrap="none">
            <a:spAutoFit/>
          </a:bodyPr>
          <a:lstStyle/>
          <a:p>
            <a:r>
              <a:rPr lang="es-ES" b="1" dirty="0"/>
              <a:t>Líneas Microstrip AD</a:t>
            </a:r>
            <a:endParaRPr lang="es-EC" dirty="0"/>
          </a:p>
        </p:txBody>
      </p:sp>
      <p:sp>
        <p:nvSpPr>
          <p:cNvPr id="7" name="6 Rectángulo"/>
          <p:cNvSpPr/>
          <p:nvPr/>
        </p:nvSpPr>
        <p:spPr>
          <a:xfrm>
            <a:off x="2322004" y="231736"/>
            <a:ext cx="2688300" cy="369332"/>
          </a:xfrm>
          <a:prstGeom prst="rect">
            <a:avLst/>
          </a:prstGeom>
        </p:spPr>
        <p:txBody>
          <a:bodyPr wrap="none">
            <a:spAutoFit/>
          </a:bodyPr>
          <a:lstStyle/>
          <a:p>
            <a:r>
              <a:rPr lang="es-ES" b="1" dirty="0"/>
              <a:t>Líneas transmisión </a:t>
            </a:r>
            <a:r>
              <a:rPr lang="es-ES" b="1" dirty="0" smtClean="0"/>
              <a:t>Ideales</a:t>
            </a:r>
            <a:endParaRPr lang="es-EC" dirty="0"/>
          </a:p>
        </p:txBody>
      </p:sp>
      <p:sp>
        <p:nvSpPr>
          <p:cNvPr id="8" name="7 Rectángulo"/>
          <p:cNvSpPr/>
          <p:nvPr/>
        </p:nvSpPr>
        <p:spPr>
          <a:xfrm>
            <a:off x="6732240" y="231736"/>
            <a:ext cx="2269596" cy="369332"/>
          </a:xfrm>
          <a:prstGeom prst="rect">
            <a:avLst/>
          </a:prstGeom>
        </p:spPr>
        <p:txBody>
          <a:bodyPr wrap="none">
            <a:spAutoFit/>
          </a:bodyPr>
          <a:lstStyle/>
          <a:p>
            <a:r>
              <a:rPr lang="es-ES" b="1" dirty="0"/>
              <a:t>Líneas Microstrip ADS</a:t>
            </a:r>
            <a:endParaRPr lang="es-EC" dirty="0"/>
          </a:p>
        </p:txBody>
      </p:sp>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923061917"/>
                  </p:ext>
                </p:extLst>
              </p:nvPr>
            </p:nvGraphicFramePr>
            <p:xfrm>
              <a:off x="5230658" y="4509120"/>
              <a:ext cx="3913342" cy="2115320"/>
            </p:xfrm>
            <a:graphic>
              <a:graphicData uri="http://schemas.openxmlformats.org/drawingml/2006/table">
                <a:tbl>
                  <a:tblPr firstRow="1" bandRow="1">
                    <a:tableStyleId>{5C22544A-7EE6-4342-B048-85BDC9FD1C3A}</a:tableStyleId>
                  </a:tblPr>
                  <a:tblGrid>
                    <a:gridCol w="1956671"/>
                    <a:gridCol w="1956671"/>
                  </a:tblGrid>
                  <a:tr h="448172">
                    <a:tc>
                      <a:txBody>
                        <a:bodyPr/>
                        <a:lstStyle/>
                        <a:p>
                          <a:endParaRPr lang="es-EC" dirty="0"/>
                        </a:p>
                      </a:txBody>
                      <a:tcPr/>
                    </a:tc>
                    <a:tc>
                      <a:txBody>
                        <a:bodyPr/>
                        <a:lstStyle/>
                        <a:p>
                          <a:pPr algn="ctr"/>
                          <a14:m>
                            <m:oMath xmlns:m="http://schemas.openxmlformats.org/officeDocument/2006/math">
                              <m:sSub>
                                <m:sSubPr>
                                  <m:ctrlPr>
                                    <a:rPr lang="es-ES" sz="2000" b="1" i="1" smtClean="0">
                                      <a:latin typeface="Cambria Math"/>
                                    </a:rPr>
                                  </m:ctrlPr>
                                </m:sSubPr>
                                <m:e>
                                  <m:r>
                                    <a:rPr lang="es-ES" sz="2000" b="1" i="1">
                                      <a:latin typeface="Cambria Math"/>
                                    </a:rPr>
                                    <m:t>𝑺</m:t>
                                  </m:r>
                                </m:e>
                                <m:sub>
                                  <m:r>
                                    <a:rPr lang="es-EC" sz="2000" b="1" i="1" smtClean="0">
                                      <a:latin typeface="Cambria Math"/>
                                    </a:rPr>
                                    <m:t>𝟐</m:t>
                                  </m:r>
                                  <m:r>
                                    <a:rPr lang="es-ES" sz="2000" b="1" i="1">
                                      <a:latin typeface="Cambria Math"/>
                                    </a:rPr>
                                    <m:t>𝟏</m:t>
                                  </m:r>
                                </m:sub>
                              </m:sSub>
                            </m:oMath>
                          </a14:m>
                          <a:r>
                            <a:rPr lang="es-EC" sz="2000" b="1" dirty="0" smtClean="0"/>
                            <a:t> </a:t>
                          </a:r>
                          <a:endParaRPr lang="es-EC" sz="2000" b="1" dirty="0"/>
                        </a:p>
                      </a:txBody>
                      <a:tcPr/>
                    </a:tc>
                  </a:tr>
                  <a:tr h="386988">
                    <a:tc>
                      <a:txBody>
                        <a:bodyPr/>
                        <a:lstStyle/>
                        <a:p>
                          <a:pPr algn="ctr"/>
                          <a:r>
                            <a:rPr lang="es-ES" b="1" dirty="0" smtClean="0"/>
                            <a:t>Valor Esperado</a:t>
                          </a:r>
                          <a:endParaRPr lang="es-EC" b="1" dirty="0"/>
                        </a:p>
                      </a:txBody>
                      <a:tcPr/>
                    </a:tc>
                    <a:tc>
                      <a:txBody>
                        <a:bodyPr/>
                        <a:lstStyle/>
                        <a:p>
                          <a:pPr algn="ctr"/>
                          <a:r>
                            <a:rPr lang="es-EC" dirty="0" smtClean="0"/>
                            <a:t>1</a:t>
                          </a:r>
                          <a:endParaRPr lang="es-EC" dirty="0"/>
                        </a:p>
                      </a:txBody>
                      <a:tcPr/>
                    </a:tc>
                  </a:tr>
                  <a:tr h="386988">
                    <a:tc>
                      <a:txBody>
                        <a:bodyPr/>
                        <a:lstStyle/>
                        <a:p>
                          <a:pPr algn="ctr"/>
                          <a:r>
                            <a:rPr lang="es-EC" b="1" dirty="0" smtClean="0"/>
                            <a:t>Valor  Simulado Ideal</a:t>
                          </a:r>
                          <a:endParaRPr lang="es-EC" b="1" dirty="0"/>
                        </a:p>
                      </a:txBody>
                      <a:tcPr/>
                    </a:tc>
                    <a:tc>
                      <a:txBody>
                        <a:bodyPr/>
                        <a:lstStyle/>
                        <a:p>
                          <a:pPr algn="ctr">
                            <a:lnSpc>
                              <a:spcPct val="150000"/>
                            </a:lnSpc>
                          </a:pPr>
                          <a:r>
                            <a:rPr lang="en-US" dirty="0" smtClean="0"/>
                            <a:t>0.999</a:t>
                          </a:r>
                          <a:endParaRPr lang="es-EC" dirty="0"/>
                        </a:p>
                      </a:txBody>
                      <a:tcPr/>
                    </a:tc>
                  </a:tr>
                  <a:tr h="386988">
                    <a:tc>
                      <a:txBody>
                        <a:bodyPr/>
                        <a:lstStyle/>
                        <a:p>
                          <a:pPr algn="ctr"/>
                          <a:r>
                            <a:rPr lang="es-EC" b="1" dirty="0" smtClean="0"/>
                            <a:t>Valor Simulado Microstrip</a:t>
                          </a:r>
                          <a:endParaRPr lang="es-EC" b="1" dirty="0"/>
                        </a:p>
                      </a:txBody>
                      <a:tcPr/>
                    </a:tc>
                    <a:tc>
                      <a:txBody>
                        <a:bodyPr/>
                        <a:lstStyle/>
                        <a:p>
                          <a:pPr algn="ctr"/>
                          <a:r>
                            <a:rPr lang="en-US" dirty="0" smtClean="0"/>
                            <a:t>0.977</a:t>
                          </a:r>
                          <a:endParaRPr lang="es-EC" dirty="0"/>
                        </a:p>
                      </a:txBody>
                      <a:tcP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923061917"/>
                  </p:ext>
                </p:extLst>
              </p:nvPr>
            </p:nvGraphicFramePr>
            <p:xfrm>
              <a:off x="5230658" y="4509120"/>
              <a:ext cx="3913342" cy="2115320"/>
            </p:xfrm>
            <a:graphic>
              <a:graphicData uri="http://schemas.openxmlformats.org/drawingml/2006/table">
                <a:tbl>
                  <a:tblPr firstRow="1" bandRow="1">
                    <a:tableStyleId>{5C22544A-7EE6-4342-B048-85BDC9FD1C3A}</a:tableStyleId>
                  </a:tblPr>
                  <a:tblGrid>
                    <a:gridCol w="1956671"/>
                    <a:gridCol w="1956671"/>
                  </a:tblGrid>
                  <a:tr h="448172">
                    <a:tc>
                      <a:txBody>
                        <a:bodyPr/>
                        <a:lstStyle/>
                        <a:p>
                          <a:endParaRPr lang="es-EC" dirty="0"/>
                        </a:p>
                      </a:txBody>
                      <a:tcPr/>
                    </a:tc>
                    <a:tc>
                      <a:txBody>
                        <a:bodyPr/>
                        <a:lstStyle/>
                        <a:p>
                          <a:endParaRPr lang="es-EC"/>
                        </a:p>
                      </a:txBody>
                      <a:tcPr>
                        <a:blipFill rotWithShape="1">
                          <a:blip r:embed="rId6"/>
                          <a:stretch>
                            <a:fillRect l="-100000" t="-1351" b="-390541"/>
                          </a:stretch>
                        </a:blipFill>
                      </a:tcPr>
                    </a:tc>
                  </a:tr>
                  <a:tr h="386988">
                    <a:tc>
                      <a:txBody>
                        <a:bodyPr/>
                        <a:lstStyle/>
                        <a:p>
                          <a:pPr algn="ctr"/>
                          <a:r>
                            <a:rPr lang="es-ES" b="1" dirty="0" smtClean="0"/>
                            <a:t>Valor Esperado</a:t>
                          </a:r>
                          <a:endParaRPr lang="es-EC" b="1" dirty="0"/>
                        </a:p>
                      </a:txBody>
                      <a:tcPr/>
                    </a:tc>
                    <a:tc>
                      <a:txBody>
                        <a:bodyPr/>
                        <a:lstStyle/>
                        <a:p>
                          <a:pPr algn="ctr"/>
                          <a:r>
                            <a:rPr lang="es-EC" dirty="0" smtClean="0"/>
                            <a:t>1</a:t>
                          </a:r>
                          <a:endParaRPr lang="es-EC" dirty="0"/>
                        </a:p>
                      </a:txBody>
                      <a:tcPr/>
                    </a:tc>
                  </a:tr>
                  <a:tr h="640080">
                    <a:tc>
                      <a:txBody>
                        <a:bodyPr/>
                        <a:lstStyle/>
                        <a:p>
                          <a:pPr algn="ctr"/>
                          <a:r>
                            <a:rPr lang="es-EC" b="1" dirty="0" smtClean="0"/>
                            <a:t>Valor  Simulado Ideal</a:t>
                          </a:r>
                          <a:endParaRPr lang="es-EC" b="1" dirty="0"/>
                        </a:p>
                      </a:txBody>
                      <a:tcPr/>
                    </a:tc>
                    <a:tc>
                      <a:txBody>
                        <a:bodyPr/>
                        <a:lstStyle/>
                        <a:p>
                          <a:pPr algn="ctr">
                            <a:lnSpc>
                              <a:spcPct val="150000"/>
                            </a:lnSpc>
                          </a:pPr>
                          <a:r>
                            <a:rPr lang="en-US" dirty="0" smtClean="0"/>
                            <a:t>0.999</a:t>
                          </a:r>
                          <a:endParaRPr lang="es-EC" dirty="0"/>
                        </a:p>
                      </a:txBody>
                      <a:tcPr/>
                    </a:tc>
                  </a:tr>
                  <a:tr h="640080">
                    <a:tc>
                      <a:txBody>
                        <a:bodyPr/>
                        <a:lstStyle/>
                        <a:p>
                          <a:pPr algn="ctr"/>
                          <a:r>
                            <a:rPr lang="es-EC" b="1" dirty="0" smtClean="0"/>
                            <a:t>Valor Simulado Microstrip</a:t>
                          </a:r>
                          <a:endParaRPr lang="es-EC" b="1" dirty="0"/>
                        </a:p>
                      </a:txBody>
                      <a:tcPr/>
                    </a:tc>
                    <a:tc>
                      <a:txBody>
                        <a:bodyPr/>
                        <a:lstStyle/>
                        <a:p>
                          <a:pPr algn="ctr"/>
                          <a:r>
                            <a:rPr lang="en-US" dirty="0" smtClean="0"/>
                            <a:t>0.977</a:t>
                          </a:r>
                          <a:endParaRPr lang="es-EC" dirty="0"/>
                        </a:p>
                      </a:txBody>
                      <a:tcPr/>
                    </a:tc>
                  </a:tr>
                </a:tbl>
              </a:graphicData>
            </a:graphic>
          </p:graphicFrame>
        </mc:Fallback>
      </mc:AlternateContent>
    </p:spTree>
    <p:extLst>
      <p:ext uri="{BB962C8B-B14F-4D97-AF65-F5344CB8AC3E}">
        <p14:creationId xmlns:p14="http://schemas.microsoft.com/office/powerpoint/2010/main" val="408815898"/>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4009" cy="3789040"/>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4009" y="0"/>
            <a:ext cx="4512210" cy="3789040"/>
          </a:xfrm>
          <a:prstGeom prst="rect">
            <a:avLst/>
          </a:prstGeom>
          <a:noFill/>
          <a:ln>
            <a:noFill/>
          </a:ln>
        </p:spPr>
      </p:pic>
      <p:pic>
        <p:nvPicPr>
          <p:cNvPr id="5" name="4 Imagen"/>
          <p:cNvPicPr/>
          <p:nvPr/>
        </p:nvPicPr>
        <p:blipFill rotWithShape="1">
          <a:blip r:embed="rId4">
            <a:extLst>
              <a:ext uri="{28A0092B-C50C-407E-A947-70E740481C1C}">
                <a14:useLocalDpi xmlns:a14="http://schemas.microsoft.com/office/drawing/2010/main" val="0"/>
              </a:ext>
            </a:extLst>
          </a:blip>
          <a:srcRect l="16646" t="18429" r="973" b="21148"/>
          <a:stretch/>
        </p:blipFill>
        <p:spPr bwMode="auto">
          <a:xfrm>
            <a:off x="0" y="3789040"/>
            <a:ext cx="5004048" cy="3068960"/>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220423" y="3861048"/>
            <a:ext cx="3977608" cy="646331"/>
          </a:xfrm>
          <a:prstGeom prst="rect">
            <a:avLst/>
          </a:prstGeom>
        </p:spPr>
        <p:txBody>
          <a:bodyPr wrap="square">
            <a:spAutoFit/>
          </a:bodyPr>
          <a:lstStyle/>
          <a:p>
            <a:pPr algn="just"/>
            <a:r>
              <a:rPr lang="es-ES" b="1" dirty="0"/>
              <a:t>Simulación obtenida del parámetro S</a:t>
            </a:r>
            <a:r>
              <a:rPr lang="es-ES" b="1" baseline="-25000" dirty="0"/>
              <a:t>31</a:t>
            </a:r>
            <a:endParaRPr lang="es-EC" dirty="0"/>
          </a:p>
          <a:p>
            <a:pPr algn="just"/>
            <a:r>
              <a:rPr lang="es-ES" b="1" dirty="0" smtClean="0"/>
              <a:t>del </a:t>
            </a:r>
            <a:r>
              <a:rPr lang="es-ES" b="1" dirty="0"/>
              <a:t>acoplador direccional microstrip</a:t>
            </a:r>
            <a:r>
              <a:rPr lang="es-ES" b="1" dirty="0" smtClean="0"/>
              <a:t>.</a:t>
            </a:r>
            <a:endParaRPr lang="es-EC" dirty="0"/>
          </a:p>
        </p:txBody>
      </p:sp>
      <p:sp>
        <p:nvSpPr>
          <p:cNvPr id="2" name="1 Rectángulo"/>
          <p:cNvSpPr/>
          <p:nvPr/>
        </p:nvSpPr>
        <p:spPr>
          <a:xfrm>
            <a:off x="3059832" y="3491716"/>
            <a:ext cx="2160591" cy="369332"/>
          </a:xfrm>
          <a:prstGeom prst="rect">
            <a:avLst/>
          </a:prstGeom>
        </p:spPr>
        <p:txBody>
          <a:bodyPr wrap="none">
            <a:spAutoFit/>
          </a:bodyPr>
          <a:lstStyle/>
          <a:p>
            <a:r>
              <a:rPr lang="es-ES" b="1" dirty="0"/>
              <a:t>Líneas Microstrip AD</a:t>
            </a:r>
            <a:endParaRPr lang="es-EC" dirty="0"/>
          </a:p>
        </p:txBody>
      </p:sp>
      <p:sp>
        <p:nvSpPr>
          <p:cNvPr id="7" name="6 Rectángulo"/>
          <p:cNvSpPr/>
          <p:nvPr/>
        </p:nvSpPr>
        <p:spPr>
          <a:xfrm>
            <a:off x="2322004" y="231736"/>
            <a:ext cx="2688300" cy="369332"/>
          </a:xfrm>
          <a:prstGeom prst="rect">
            <a:avLst/>
          </a:prstGeom>
        </p:spPr>
        <p:txBody>
          <a:bodyPr wrap="none">
            <a:spAutoFit/>
          </a:bodyPr>
          <a:lstStyle/>
          <a:p>
            <a:r>
              <a:rPr lang="es-ES" b="1" dirty="0"/>
              <a:t>Líneas transmisión </a:t>
            </a:r>
            <a:r>
              <a:rPr lang="es-ES" b="1" dirty="0" smtClean="0"/>
              <a:t>Ideales</a:t>
            </a:r>
            <a:endParaRPr lang="es-EC" dirty="0"/>
          </a:p>
        </p:txBody>
      </p:sp>
      <p:sp>
        <p:nvSpPr>
          <p:cNvPr id="8" name="7 Rectángulo"/>
          <p:cNvSpPr/>
          <p:nvPr/>
        </p:nvSpPr>
        <p:spPr>
          <a:xfrm>
            <a:off x="6732240" y="231736"/>
            <a:ext cx="2269596" cy="369332"/>
          </a:xfrm>
          <a:prstGeom prst="rect">
            <a:avLst/>
          </a:prstGeom>
        </p:spPr>
        <p:txBody>
          <a:bodyPr wrap="none">
            <a:spAutoFit/>
          </a:bodyPr>
          <a:lstStyle/>
          <a:p>
            <a:r>
              <a:rPr lang="es-ES" b="1" dirty="0"/>
              <a:t>Líneas Microstrip ADS</a:t>
            </a:r>
            <a:endParaRPr lang="es-EC" dirty="0"/>
          </a:p>
        </p:txBody>
      </p:sp>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3375102245"/>
                  </p:ext>
                </p:extLst>
              </p:nvPr>
            </p:nvGraphicFramePr>
            <p:xfrm>
              <a:off x="5189607" y="4653136"/>
              <a:ext cx="3913342" cy="2086385"/>
            </p:xfrm>
            <a:graphic>
              <a:graphicData uri="http://schemas.openxmlformats.org/drawingml/2006/table">
                <a:tbl>
                  <a:tblPr firstRow="1" bandRow="1">
                    <a:tableStyleId>{5C22544A-7EE6-4342-B048-85BDC9FD1C3A}</a:tableStyleId>
                  </a:tblPr>
                  <a:tblGrid>
                    <a:gridCol w="1956671"/>
                    <a:gridCol w="1956671"/>
                  </a:tblGrid>
                  <a:tr h="419237">
                    <a:tc>
                      <a:txBody>
                        <a:bodyPr/>
                        <a:lstStyle/>
                        <a:p>
                          <a:endParaRPr lang="es-EC" dirty="0"/>
                        </a:p>
                      </a:txBody>
                      <a:tcPr/>
                    </a:tc>
                    <a:tc>
                      <a:txBody>
                        <a:bodyPr/>
                        <a:lstStyle/>
                        <a:p>
                          <a:pPr algn="ctr"/>
                          <a14:m>
                            <m:oMath xmlns:m="http://schemas.openxmlformats.org/officeDocument/2006/math">
                              <m:sSub>
                                <m:sSubPr>
                                  <m:ctrlPr>
                                    <a:rPr lang="es-ES" sz="2000" b="1" i="1" smtClean="0">
                                      <a:latin typeface="Cambria Math"/>
                                    </a:rPr>
                                  </m:ctrlPr>
                                </m:sSubPr>
                                <m:e>
                                  <m:r>
                                    <a:rPr lang="es-ES" sz="2000" b="1" i="1">
                                      <a:latin typeface="Cambria Math"/>
                                    </a:rPr>
                                    <m:t>𝑺</m:t>
                                  </m:r>
                                </m:e>
                                <m:sub>
                                  <m:r>
                                    <a:rPr lang="es-EC" sz="2000" b="1" i="1" smtClean="0">
                                      <a:latin typeface="Cambria Math"/>
                                    </a:rPr>
                                    <m:t>𝟑</m:t>
                                  </m:r>
                                  <m:r>
                                    <a:rPr lang="es-ES" sz="2000" b="1" i="1">
                                      <a:latin typeface="Cambria Math"/>
                                    </a:rPr>
                                    <m:t>𝟏</m:t>
                                  </m:r>
                                </m:sub>
                              </m:sSub>
                            </m:oMath>
                          </a14:m>
                          <a:r>
                            <a:rPr lang="es-EC" sz="2000" b="1" dirty="0" smtClean="0"/>
                            <a:t> </a:t>
                          </a:r>
                          <a:endParaRPr lang="es-EC" sz="2000" b="1" dirty="0"/>
                        </a:p>
                      </a:txBody>
                      <a:tcPr/>
                    </a:tc>
                  </a:tr>
                  <a:tr h="386988">
                    <a:tc>
                      <a:txBody>
                        <a:bodyPr/>
                        <a:lstStyle/>
                        <a:p>
                          <a:pPr algn="ctr"/>
                          <a:r>
                            <a:rPr lang="es-ES" b="1" dirty="0" smtClean="0"/>
                            <a:t>Valor Esperado</a:t>
                          </a:r>
                          <a:endParaRPr lang="es-EC" b="1" dirty="0"/>
                        </a:p>
                      </a:txBody>
                      <a:tcPr/>
                    </a:tc>
                    <a:tc>
                      <a:txBody>
                        <a:bodyPr/>
                        <a:lstStyle/>
                        <a:p>
                          <a:pPr algn="ctr"/>
                          <a14:m>
                            <m:oMathPara xmlns:m="http://schemas.openxmlformats.org/officeDocument/2006/math">
                              <m:oMathParaPr>
                                <m:jc m:val="centerGroup"/>
                              </m:oMathParaPr>
                              <m:oMath xmlns:m="http://schemas.openxmlformats.org/officeDocument/2006/math">
                                <m:r>
                                  <a:rPr lang="es-ES" sz="1800" smtClean="0">
                                    <a:latin typeface="Cambria Math"/>
                                  </a:rPr>
                                  <m:t>0.0316</m:t>
                                </m:r>
                              </m:oMath>
                            </m:oMathPara>
                          </a14:m>
                          <a:endParaRPr lang="es-EC" dirty="0"/>
                        </a:p>
                      </a:txBody>
                      <a:tcPr/>
                    </a:tc>
                  </a:tr>
                  <a:tr h="561927">
                    <a:tc>
                      <a:txBody>
                        <a:bodyPr/>
                        <a:lstStyle/>
                        <a:p>
                          <a:pPr algn="ctr"/>
                          <a:r>
                            <a:rPr lang="es-EC" b="1" dirty="0" smtClean="0"/>
                            <a:t>Valor  Simulado Ideal</a:t>
                          </a:r>
                          <a:endParaRPr lang="es-EC" b="1" dirty="0"/>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latin typeface="Cambria Math"/>
                                  </a:rPr>
                                  <m:t>0.0316</m:t>
                                </m:r>
                              </m:oMath>
                            </m:oMathPara>
                          </a14:m>
                          <a:endParaRPr lang="es-EC" dirty="0"/>
                        </a:p>
                      </a:txBody>
                      <a:tcPr/>
                    </a:tc>
                  </a:tr>
                  <a:tr h="386988">
                    <a:tc>
                      <a:txBody>
                        <a:bodyPr/>
                        <a:lstStyle/>
                        <a:p>
                          <a:pPr algn="ctr"/>
                          <a:r>
                            <a:rPr lang="es-EC" b="1" dirty="0" smtClean="0"/>
                            <a:t>Valor Simulado Microstrip</a:t>
                          </a:r>
                          <a:endParaRPr lang="es-EC" b="1" dirty="0"/>
                        </a:p>
                      </a:txBody>
                      <a:tcPr/>
                    </a:tc>
                    <a:tc>
                      <a:txBody>
                        <a:bodyPr/>
                        <a:lstStyle/>
                        <a:p>
                          <a:pPr algn="ctr">
                            <a:lnSpc>
                              <a:spcPct val="150000"/>
                            </a:lnSpc>
                          </a:pPr>
                          <a:r>
                            <a:rPr lang="en-US" dirty="0" smtClean="0"/>
                            <a:t>0.033</a:t>
                          </a:r>
                          <a:endParaRPr lang="es-EC" dirty="0"/>
                        </a:p>
                      </a:txBody>
                      <a:tcP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3375102245"/>
                  </p:ext>
                </p:extLst>
              </p:nvPr>
            </p:nvGraphicFramePr>
            <p:xfrm>
              <a:off x="5189607" y="4653136"/>
              <a:ext cx="3913342" cy="2086385"/>
            </p:xfrm>
            <a:graphic>
              <a:graphicData uri="http://schemas.openxmlformats.org/drawingml/2006/table">
                <a:tbl>
                  <a:tblPr firstRow="1" bandRow="1">
                    <a:tableStyleId>{5C22544A-7EE6-4342-B048-85BDC9FD1C3A}</a:tableStyleId>
                  </a:tblPr>
                  <a:tblGrid>
                    <a:gridCol w="1956671"/>
                    <a:gridCol w="1956671"/>
                  </a:tblGrid>
                  <a:tr h="419237">
                    <a:tc>
                      <a:txBody>
                        <a:bodyPr/>
                        <a:lstStyle/>
                        <a:p>
                          <a:endParaRPr lang="es-EC" dirty="0"/>
                        </a:p>
                      </a:txBody>
                      <a:tcPr/>
                    </a:tc>
                    <a:tc>
                      <a:txBody>
                        <a:bodyPr/>
                        <a:lstStyle/>
                        <a:p>
                          <a:endParaRPr lang="es-EC"/>
                        </a:p>
                      </a:txBody>
                      <a:tcPr>
                        <a:blipFill rotWithShape="1">
                          <a:blip r:embed="rId5"/>
                          <a:stretch>
                            <a:fillRect l="-100000" r="-312" b="-420290"/>
                          </a:stretch>
                        </a:blipFill>
                      </a:tcPr>
                    </a:tc>
                  </a:tr>
                  <a:tr h="386988">
                    <a:tc>
                      <a:txBody>
                        <a:bodyPr/>
                        <a:lstStyle/>
                        <a:p>
                          <a:pPr algn="ctr"/>
                          <a:r>
                            <a:rPr lang="es-ES" b="1" dirty="0" smtClean="0"/>
                            <a:t>Valor Esperado</a:t>
                          </a:r>
                          <a:endParaRPr lang="es-EC" b="1" dirty="0"/>
                        </a:p>
                      </a:txBody>
                      <a:tcPr/>
                    </a:tc>
                    <a:tc>
                      <a:txBody>
                        <a:bodyPr/>
                        <a:lstStyle/>
                        <a:p>
                          <a:endParaRPr lang="es-EC"/>
                        </a:p>
                      </a:txBody>
                      <a:tcPr>
                        <a:blipFill rotWithShape="1">
                          <a:blip r:embed="rId5"/>
                          <a:stretch>
                            <a:fillRect l="-100000" t="-107813" r="-312" b="-353125"/>
                          </a:stretch>
                        </a:blipFill>
                      </a:tcPr>
                    </a:tc>
                  </a:tr>
                  <a:tr h="640080">
                    <a:tc>
                      <a:txBody>
                        <a:bodyPr/>
                        <a:lstStyle/>
                        <a:p>
                          <a:pPr algn="ctr"/>
                          <a:r>
                            <a:rPr lang="es-EC" b="1" dirty="0" smtClean="0"/>
                            <a:t>Valor  Simulado Ideal</a:t>
                          </a:r>
                          <a:endParaRPr lang="es-EC" b="1" dirty="0"/>
                        </a:p>
                      </a:txBody>
                      <a:tcPr/>
                    </a:tc>
                    <a:tc>
                      <a:txBody>
                        <a:bodyPr/>
                        <a:lstStyle/>
                        <a:p>
                          <a:endParaRPr lang="es-EC"/>
                        </a:p>
                      </a:txBody>
                      <a:tcPr>
                        <a:blipFill rotWithShape="1">
                          <a:blip r:embed="rId5"/>
                          <a:stretch>
                            <a:fillRect l="-100000" t="-126667" r="-312" b="-115238"/>
                          </a:stretch>
                        </a:blipFill>
                      </a:tcPr>
                    </a:tc>
                  </a:tr>
                  <a:tr h="640080">
                    <a:tc>
                      <a:txBody>
                        <a:bodyPr/>
                        <a:lstStyle/>
                        <a:p>
                          <a:pPr algn="ctr"/>
                          <a:r>
                            <a:rPr lang="es-EC" b="1" dirty="0" smtClean="0"/>
                            <a:t>Valor Simulado Microstrip</a:t>
                          </a:r>
                          <a:endParaRPr lang="es-EC" b="1" dirty="0"/>
                        </a:p>
                      </a:txBody>
                      <a:tcPr/>
                    </a:tc>
                    <a:tc>
                      <a:txBody>
                        <a:bodyPr/>
                        <a:lstStyle/>
                        <a:p>
                          <a:pPr algn="ctr">
                            <a:lnSpc>
                              <a:spcPct val="150000"/>
                            </a:lnSpc>
                          </a:pPr>
                          <a:r>
                            <a:rPr lang="en-US" dirty="0" smtClean="0"/>
                            <a:t>0.033</a:t>
                          </a:r>
                          <a:endParaRPr lang="es-EC" dirty="0"/>
                        </a:p>
                      </a:txBody>
                      <a:tcPr/>
                    </a:tc>
                  </a:tr>
                </a:tbl>
              </a:graphicData>
            </a:graphic>
          </p:graphicFrame>
        </mc:Fallback>
      </mc:AlternateContent>
    </p:spTree>
    <p:extLst>
      <p:ext uri="{BB962C8B-B14F-4D97-AF65-F5344CB8AC3E}">
        <p14:creationId xmlns:p14="http://schemas.microsoft.com/office/powerpoint/2010/main" val="1898847731"/>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18405" cy="3851275"/>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7384"/>
            <a:ext cx="4645562" cy="3833822"/>
          </a:xfrm>
          <a:prstGeom prst="rect">
            <a:avLst/>
          </a:prstGeom>
          <a:noFill/>
          <a:ln>
            <a:noFill/>
          </a:ln>
        </p:spPr>
      </p:pic>
      <p:sp>
        <p:nvSpPr>
          <p:cNvPr id="6" name="5 Rectángulo"/>
          <p:cNvSpPr/>
          <p:nvPr/>
        </p:nvSpPr>
        <p:spPr>
          <a:xfrm>
            <a:off x="5167677" y="3834982"/>
            <a:ext cx="3995936" cy="923330"/>
          </a:xfrm>
          <a:prstGeom prst="rect">
            <a:avLst/>
          </a:prstGeom>
        </p:spPr>
        <p:txBody>
          <a:bodyPr wrap="square">
            <a:spAutoFit/>
          </a:bodyPr>
          <a:lstStyle/>
          <a:p>
            <a:pPr algn="just"/>
            <a:r>
              <a:rPr lang="es-ES" b="1" dirty="0" smtClean="0"/>
              <a:t>Simulación </a:t>
            </a:r>
            <a:r>
              <a:rPr lang="es-ES" b="1" dirty="0"/>
              <a:t>obtenida del parámetro S</a:t>
            </a:r>
            <a:r>
              <a:rPr lang="es-ES" b="1" baseline="-25000" dirty="0"/>
              <a:t>41 </a:t>
            </a:r>
            <a:r>
              <a:rPr lang="es-ES" b="1" dirty="0" smtClean="0"/>
              <a:t>del </a:t>
            </a:r>
            <a:r>
              <a:rPr lang="es-ES" b="1" dirty="0"/>
              <a:t>acoplador direccional microstrip.</a:t>
            </a:r>
            <a:endParaRPr lang="es-EC" dirty="0"/>
          </a:p>
          <a:p>
            <a:pPr algn="just"/>
            <a:endParaRPr lang="es-EC" dirty="0"/>
          </a:p>
        </p:txBody>
      </p:sp>
      <p:sp>
        <p:nvSpPr>
          <p:cNvPr id="2" name="1 Rectángulo"/>
          <p:cNvSpPr/>
          <p:nvPr/>
        </p:nvSpPr>
        <p:spPr>
          <a:xfrm>
            <a:off x="3036911" y="3563724"/>
            <a:ext cx="2160591" cy="369332"/>
          </a:xfrm>
          <a:prstGeom prst="rect">
            <a:avLst/>
          </a:prstGeom>
        </p:spPr>
        <p:txBody>
          <a:bodyPr wrap="none">
            <a:spAutoFit/>
          </a:bodyPr>
          <a:lstStyle/>
          <a:p>
            <a:r>
              <a:rPr lang="es-ES" b="1" dirty="0"/>
              <a:t>Líneas Microstrip AD</a:t>
            </a:r>
            <a:endParaRPr lang="es-EC" dirty="0"/>
          </a:p>
        </p:txBody>
      </p:sp>
      <p:sp>
        <p:nvSpPr>
          <p:cNvPr id="7" name="6 Rectángulo"/>
          <p:cNvSpPr/>
          <p:nvPr/>
        </p:nvSpPr>
        <p:spPr>
          <a:xfrm>
            <a:off x="2509202" y="234872"/>
            <a:ext cx="2688300" cy="369332"/>
          </a:xfrm>
          <a:prstGeom prst="rect">
            <a:avLst/>
          </a:prstGeom>
        </p:spPr>
        <p:txBody>
          <a:bodyPr wrap="none">
            <a:spAutoFit/>
          </a:bodyPr>
          <a:lstStyle/>
          <a:p>
            <a:r>
              <a:rPr lang="es-ES" b="1" dirty="0"/>
              <a:t>Líneas transmisión </a:t>
            </a:r>
            <a:r>
              <a:rPr lang="es-ES" b="1" dirty="0" smtClean="0"/>
              <a:t>Ideales</a:t>
            </a:r>
            <a:endParaRPr lang="es-EC" dirty="0"/>
          </a:p>
        </p:txBody>
      </p:sp>
      <p:sp>
        <p:nvSpPr>
          <p:cNvPr id="8" name="7 Rectángulo"/>
          <p:cNvSpPr/>
          <p:nvPr/>
        </p:nvSpPr>
        <p:spPr>
          <a:xfrm>
            <a:off x="6732240" y="231736"/>
            <a:ext cx="2269596" cy="369332"/>
          </a:xfrm>
          <a:prstGeom prst="rect">
            <a:avLst/>
          </a:prstGeom>
        </p:spPr>
        <p:txBody>
          <a:bodyPr wrap="none">
            <a:spAutoFit/>
          </a:bodyPr>
          <a:lstStyle/>
          <a:p>
            <a:r>
              <a:rPr lang="es-ES" b="1" dirty="0"/>
              <a:t>Líneas Microstrip ADS</a:t>
            </a:r>
            <a:endParaRPr lang="es-EC" dirty="0"/>
          </a:p>
        </p:txBody>
      </p:sp>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915560164"/>
                  </p:ext>
                </p:extLst>
              </p:nvPr>
            </p:nvGraphicFramePr>
            <p:xfrm>
              <a:off x="5208974" y="4509120"/>
              <a:ext cx="3913342" cy="2133709"/>
            </p:xfrm>
            <a:graphic>
              <a:graphicData uri="http://schemas.openxmlformats.org/drawingml/2006/table">
                <a:tbl>
                  <a:tblPr firstRow="1" bandRow="1">
                    <a:tableStyleId>{5C22544A-7EE6-4342-B048-85BDC9FD1C3A}</a:tableStyleId>
                  </a:tblPr>
                  <a:tblGrid>
                    <a:gridCol w="1956671"/>
                    <a:gridCol w="1956671"/>
                  </a:tblGrid>
                  <a:tr h="471964">
                    <a:tc>
                      <a:txBody>
                        <a:bodyPr/>
                        <a:lstStyle/>
                        <a:p>
                          <a:endParaRPr lang="es-EC" dirty="0"/>
                        </a:p>
                      </a:txBody>
                      <a:tcPr/>
                    </a:tc>
                    <a:tc>
                      <a:txBody>
                        <a:bodyPr/>
                        <a:lstStyle/>
                        <a:p>
                          <a:pPr algn="ctr"/>
                          <a14:m>
                            <m:oMath xmlns:m="http://schemas.openxmlformats.org/officeDocument/2006/math">
                              <m:sSub>
                                <m:sSubPr>
                                  <m:ctrlPr>
                                    <a:rPr lang="es-ES" sz="2000" b="1" i="1" smtClean="0">
                                      <a:latin typeface="Cambria Math"/>
                                    </a:rPr>
                                  </m:ctrlPr>
                                </m:sSubPr>
                                <m:e>
                                  <m:r>
                                    <a:rPr lang="es-ES" sz="2000" b="1" i="1">
                                      <a:latin typeface="Cambria Math"/>
                                    </a:rPr>
                                    <m:t>𝑺</m:t>
                                  </m:r>
                                </m:e>
                                <m:sub>
                                  <m:r>
                                    <a:rPr lang="es-EC" sz="2000" b="1" i="1" smtClean="0">
                                      <a:latin typeface="Cambria Math"/>
                                    </a:rPr>
                                    <m:t>𝟒</m:t>
                                  </m:r>
                                  <m:r>
                                    <a:rPr lang="es-ES" sz="2000" b="1" i="1">
                                      <a:latin typeface="Cambria Math"/>
                                    </a:rPr>
                                    <m:t>𝟏</m:t>
                                  </m:r>
                                </m:sub>
                              </m:sSub>
                            </m:oMath>
                          </a14:m>
                          <a:r>
                            <a:rPr lang="es-EC" sz="2000" b="1" dirty="0" smtClean="0"/>
                            <a:t> </a:t>
                          </a:r>
                          <a:endParaRPr lang="es-EC" sz="2000" b="1" dirty="0"/>
                        </a:p>
                      </a:txBody>
                      <a:tcPr/>
                    </a:tc>
                  </a:tr>
                  <a:tr h="381585">
                    <a:tc>
                      <a:txBody>
                        <a:bodyPr/>
                        <a:lstStyle/>
                        <a:p>
                          <a:pPr algn="ctr"/>
                          <a:r>
                            <a:rPr lang="es-ES" b="1" dirty="0" smtClean="0"/>
                            <a:t>Valor Esperado</a:t>
                          </a:r>
                          <a:endParaRPr lang="es-EC" b="1" dirty="0"/>
                        </a:p>
                      </a:txBody>
                      <a:tcPr/>
                    </a:tc>
                    <a:tc>
                      <a:txBody>
                        <a:bodyPr/>
                        <a:lstStyle/>
                        <a:p>
                          <a:pPr algn="ctr"/>
                          <a:r>
                            <a:rPr lang="es-EC" dirty="0" smtClean="0"/>
                            <a:t>0</a:t>
                          </a:r>
                          <a:endParaRPr lang="es-EC" dirty="0"/>
                        </a:p>
                      </a:txBody>
                      <a:tcPr/>
                    </a:tc>
                  </a:tr>
                  <a:tr h="631144">
                    <a:tc>
                      <a:txBody>
                        <a:bodyPr/>
                        <a:lstStyle/>
                        <a:p>
                          <a:pPr algn="ctr"/>
                          <a:r>
                            <a:rPr lang="es-EC" b="1" dirty="0" smtClean="0"/>
                            <a:t>Valor  Simulado Ideal</a:t>
                          </a:r>
                          <a:endParaRPr lang="es-EC" b="1" dirty="0"/>
                        </a:p>
                      </a:txBody>
                      <a:tcPr/>
                    </a:tc>
                    <a:tc>
                      <a:txBody>
                        <a:bodyPr/>
                        <a:lstStyle/>
                        <a:p>
                          <a:pPr algn="ctr"/>
                          <a:r>
                            <a:rPr lang="en-US" dirty="0" smtClean="0"/>
                            <a:t>3</a:t>
                          </a:r>
                          <a14:m>
                            <m:oMath xmlns:m="http://schemas.openxmlformats.org/officeDocument/2006/math">
                              <m:r>
                                <a:rPr lang="en-US" sz="1800" b="0" i="0" smtClean="0">
                                  <a:latin typeface="Cambria Math"/>
                                </a:rPr>
                                <m:t>.06</m:t>
                              </m:r>
                              <m:r>
                                <m:rPr>
                                  <m:sty m:val="p"/>
                                </m:rPr>
                                <a:rPr lang="es-ES" sz="1800" smtClean="0">
                                  <a:latin typeface="Cambria Math"/>
                                </a:rPr>
                                <m:t>x</m:t>
                              </m:r>
                              <m:r>
                                <a:rPr lang="es-ES" sz="1800" smtClean="0">
                                  <a:latin typeface="Cambria Math"/>
                                </a:rPr>
                                <m:t> </m:t>
                              </m:r>
                              <m:sSup>
                                <m:sSupPr>
                                  <m:ctrlPr>
                                    <a:rPr lang="es-EC" sz="1800" i="1" smtClean="0">
                                      <a:latin typeface="Cambria Math"/>
                                    </a:rPr>
                                  </m:ctrlPr>
                                </m:sSupPr>
                                <m:e>
                                  <m:r>
                                    <a:rPr lang="es-ES" sz="1800" i="1">
                                      <a:latin typeface="Cambria Math"/>
                                    </a:rPr>
                                    <m:t>10</m:t>
                                  </m:r>
                                </m:e>
                                <m:sup>
                                  <m:r>
                                    <a:rPr lang="es-ES" sz="1800" i="1">
                                      <a:latin typeface="Cambria Math"/>
                                    </a:rPr>
                                    <m:t>−</m:t>
                                  </m:r>
                                  <m:r>
                                    <a:rPr lang="en-US" sz="1800" b="0" i="1" smtClean="0">
                                      <a:latin typeface="Cambria Math"/>
                                    </a:rPr>
                                    <m:t>13</m:t>
                                  </m:r>
                                </m:sup>
                              </m:sSup>
                            </m:oMath>
                          </a14:m>
                          <a:endParaRPr lang="es-EC" dirty="0"/>
                        </a:p>
                      </a:txBody>
                      <a:tcPr/>
                    </a:tc>
                  </a:tr>
                  <a:tr h="631144">
                    <a:tc>
                      <a:txBody>
                        <a:bodyPr/>
                        <a:lstStyle/>
                        <a:p>
                          <a:pPr algn="ctr"/>
                          <a:r>
                            <a:rPr lang="es-EC" b="1" dirty="0" smtClean="0"/>
                            <a:t>Valor Simulado Microstrip</a:t>
                          </a:r>
                          <a:endParaRPr lang="es-EC" b="1" dirty="0"/>
                        </a:p>
                      </a:txBody>
                      <a:tcPr/>
                    </a:tc>
                    <a:tc>
                      <a:txBody>
                        <a:bodyPr/>
                        <a:lstStyle/>
                        <a:p>
                          <a:pPr algn="ctr"/>
                          <a:r>
                            <a:rPr lang="en-US" dirty="0" smtClean="0"/>
                            <a:t>0.039</a:t>
                          </a:r>
                          <a:endParaRPr lang="es-EC" dirty="0"/>
                        </a:p>
                      </a:txBody>
                      <a:tcP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915560164"/>
                  </p:ext>
                </p:extLst>
              </p:nvPr>
            </p:nvGraphicFramePr>
            <p:xfrm>
              <a:off x="5208974" y="4509120"/>
              <a:ext cx="3913342" cy="2133709"/>
            </p:xfrm>
            <a:graphic>
              <a:graphicData uri="http://schemas.openxmlformats.org/drawingml/2006/table">
                <a:tbl>
                  <a:tblPr firstRow="1" bandRow="1">
                    <a:tableStyleId>{5C22544A-7EE6-4342-B048-85BDC9FD1C3A}</a:tableStyleId>
                  </a:tblPr>
                  <a:tblGrid>
                    <a:gridCol w="1956671"/>
                    <a:gridCol w="1956671"/>
                  </a:tblGrid>
                  <a:tr h="471964">
                    <a:tc>
                      <a:txBody>
                        <a:bodyPr/>
                        <a:lstStyle/>
                        <a:p>
                          <a:endParaRPr lang="es-EC" dirty="0"/>
                        </a:p>
                      </a:txBody>
                      <a:tcPr/>
                    </a:tc>
                    <a:tc>
                      <a:txBody>
                        <a:bodyPr/>
                        <a:lstStyle/>
                        <a:p>
                          <a:endParaRPr lang="es-EC"/>
                        </a:p>
                      </a:txBody>
                      <a:tcPr>
                        <a:blipFill rotWithShape="1">
                          <a:blip r:embed="rId5"/>
                          <a:stretch>
                            <a:fillRect l="-100000" t="-1299" r="-312" b="-375325"/>
                          </a:stretch>
                        </a:blipFill>
                      </a:tcPr>
                    </a:tc>
                  </a:tr>
                  <a:tr h="381585">
                    <a:tc>
                      <a:txBody>
                        <a:bodyPr/>
                        <a:lstStyle/>
                        <a:p>
                          <a:pPr algn="ctr"/>
                          <a:r>
                            <a:rPr lang="es-ES" b="1" dirty="0" smtClean="0"/>
                            <a:t>Valor Esperado</a:t>
                          </a:r>
                          <a:endParaRPr lang="es-EC" b="1" dirty="0"/>
                        </a:p>
                      </a:txBody>
                      <a:tcPr/>
                    </a:tc>
                    <a:tc>
                      <a:txBody>
                        <a:bodyPr/>
                        <a:lstStyle/>
                        <a:p>
                          <a:pPr algn="ctr"/>
                          <a:r>
                            <a:rPr lang="es-EC" dirty="0" smtClean="0"/>
                            <a:t>0</a:t>
                          </a:r>
                          <a:endParaRPr lang="es-EC" dirty="0"/>
                        </a:p>
                      </a:txBody>
                      <a:tcPr/>
                    </a:tc>
                  </a:tr>
                  <a:tr h="640080">
                    <a:tc>
                      <a:txBody>
                        <a:bodyPr/>
                        <a:lstStyle/>
                        <a:p>
                          <a:pPr algn="ctr"/>
                          <a:r>
                            <a:rPr lang="es-EC" b="1" dirty="0" smtClean="0"/>
                            <a:t>Valor  Simulado Ideal</a:t>
                          </a:r>
                          <a:endParaRPr lang="es-EC" b="1" dirty="0"/>
                        </a:p>
                      </a:txBody>
                      <a:tcPr/>
                    </a:tc>
                    <a:tc>
                      <a:txBody>
                        <a:bodyPr/>
                        <a:lstStyle/>
                        <a:p>
                          <a:endParaRPr lang="es-EC"/>
                        </a:p>
                      </a:txBody>
                      <a:tcPr>
                        <a:blipFill rotWithShape="1">
                          <a:blip r:embed="rId5"/>
                          <a:stretch>
                            <a:fillRect l="-100000" t="-134286" r="-312" b="-115238"/>
                          </a:stretch>
                        </a:blipFill>
                      </a:tcPr>
                    </a:tc>
                  </a:tr>
                  <a:tr h="640080">
                    <a:tc>
                      <a:txBody>
                        <a:bodyPr/>
                        <a:lstStyle/>
                        <a:p>
                          <a:pPr algn="ctr"/>
                          <a:r>
                            <a:rPr lang="es-EC" b="1" dirty="0" smtClean="0"/>
                            <a:t>Valor Simulado Microstrip</a:t>
                          </a:r>
                          <a:endParaRPr lang="es-EC" b="1" dirty="0"/>
                        </a:p>
                      </a:txBody>
                      <a:tcPr/>
                    </a:tc>
                    <a:tc>
                      <a:txBody>
                        <a:bodyPr/>
                        <a:lstStyle/>
                        <a:p>
                          <a:pPr algn="ctr"/>
                          <a:r>
                            <a:rPr lang="en-US" dirty="0" smtClean="0"/>
                            <a:t>0.039</a:t>
                          </a:r>
                          <a:endParaRPr lang="es-EC" dirty="0"/>
                        </a:p>
                      </a:txBody>
                      <a:tcPr/>
                    </a:tc>
                  </a:tr>
                </a:tbl>
              </a:graphicData>
            </a:graphic>
          </p:graphicFrame>
        </mc:Fallback>
      </mc:AlternateContent>
      <p:pic>
        <p:nvPicPr>
          <p:cNvPr id="10" name="9 Imagen"/>
          <p:cNvPicPr/>
          <p:nvPr/>
        </p:nvPicPr>
        <p:blipFill rotWithShape="1">
          <a:blip r:embed="rId6"/>
          <a:srcRect l="18531" t="19605" b="27832"/>
          <a:stretch/>
        </p:blipFill>
        <p:spPr bwMode="auto">
          <a:xfrm>
            <a:off x="0" y="3834982"/>
            <a:ext cx="5197502" cy="3023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3940177"/>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348880"/>
            <a:ext cx="8748464" cy="1470025"/>
          </a:xfrm>
        </p:spPr>
        <p:txBody>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CONSTRUCCIÓN DEL ACOPLADOR DIRECCIONAL MICROSTRIP</a:t>
            </a:r>
            <a: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dirty="0"/>
          </a:p>
        </p:txBody>
      </p:sp>
    </p:spTree>
    <p:extLst>
      <p:ext uri="{BB962C8B-B14F-4D97-AF65-F5344CB8AC3E}">
        <p14:creationId xmlns:p14="http://schemas.microsoft.com/office/powerpoint/2010/main" val="1000381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496" y="0"/>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CONECTORES RF</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3446190" y="694437"/>
            <a:ext cx="3060903" cy="646331"/>
          </a:xfrm>
          <a:prstGeom prst="rect">
            <a:avLst/>
          </a:prstGeom>
        </p:spPr>
        <p:txBody>
          <a:bodyPr wrap="none">
            <a:spAutoFit/>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Conector SMA Hembra para </a:t>
            </a:r>
          </a:p>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placa PCB</a:t>
            </a:r>
            <a:endParaRPr lang="es-EC" dirty="0"/>
          </a:p>
        </p:txBody>
      </p:sp>
      <p:pic>
        <p:nvPicPr>
          <p:cNvPr id="17" name="16 Imagen"/>
          <p:cNvPicPr/>
          <p:nvPr/>
        </p:nvPicPr>
        <p:blipFill>
          <a:blip r:embed="rId2">
            <a:extLst>
              <a:ext uri="{28A0092B-C50C-407E-A947-70E740481C1C}">
                <a14:useLocalDpi xmlns:a14="http://schemas.microsoft.com/office/drawing/2010/main" val="0"/>
              </a:ext>
            </a:extLst>
          </a:blip>
          <a:srcRect/>
          <a:stretch>
            <a:fillRect/>
          </a:stretch>
        </p:blipFill>
        <p:spPr bwMode="auto">
          <a:xfrm>
            <a:off x="3534891" y="1288792"/>
            <a:ext cx="2549277" cy="2068200"/>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957644442"/>
              </p:ext>
            </p:extLst>
          </p:nvPr>
        </p:nvGraphicFramePr>
        <p:xfrm>
          <a:off x="323528" y="3501009"/>
          <a:ext cx="2736304" cy="2346960"/>
        </p:xfrm>
        <a:graphic>
          <a:graphicData uri="http://schemas.openxmlformats.org/drawingml/2006/table">
            <a:tbl>
              <a:tblPr firstRow="1" bandRow="1">
                <a:tableStyleId>{5C22544A-7EE6-4342-B048-85BDC9FD1C3A}</a:tableStyleId>
              </a:tblPr>
              <a:tblGrid>
                <a:gridCol w="1440160"/>
                <a:gridCol w="1296144"/>
              </a:tblGrid>
              <a:tr h="352116">
                <a:tc gridSpan="2">
                  <a:txBody>
                    <a:bodyPr/>
                    <a:lstStyle/>
                    <a:p>
                      <a:pPr algn="ctr"/>
                      <a:r>
                        <a:rPr lang="es-ES" dirty="0" smtClean="0"/>
                        <a:t>Características Eléctricas</a:t>
                      </a:r>
                      <a:endParaRPr lang="es-ES" dirty="0"/>
                    </a:p>
                  </a:txBody>
                  <a:tcPr/>
                </a:tc>
                <a:tc hMerge="1">
                  <a:txBody>
                    <a:bodyPr/>
                    <a:lstStyle/>
                    <a:p>
                      <a:endParaRPr lang="es-ES" dirty="0"/>
                    </a:p>
                  </a:txBody>
                  <a:tcPr/>
                </a:tc>
              </a:tr>
              <a:tr h="352116">
                <a:tc>
                  <a:txBody>
                    <a:bodyPr/>
                    <a:lstStyle/>
                    <a:p>
                      <a:pPr algn="ctr"/>
                      <a:r>
                        <a:rPr lang="es-ES" sz="1600" dirty="0" smtClean="0"/>
                        <a:t>Impedancia</a:t>
                      </a:r>
                      <a:r>
                        <a:rPr lang="es-ES" sz="1600" baseline="0" dirty="0" smtClean="0"/>
                        <a:t> característica</a:t>
                      </a:r>
                      <a:endParaRPr lang="es-ES" sz="1600" dirty="0"/>
                    </a:p>
                  </a:txBody>
                  <a:tcPr/>
                </a:tc>
                <a:tc>
                  <a:txBody>
                    <a:bodyPr/>
                    <a:lstStyle/>
                    <a:p>
                      <a:pPr algn="ctr"/>
                      <a:r>
                        <a:rPr lang="es-ES" sz="1600" kern="1200" dirty="0" smtClean="0">
                          <a:solidFill>
                            <a:schemeClr val="dk1"/>
                          </a:solidFill>
                          <a:effectLst/>
                          <a:latin typeface="+mn-lt"/>
                          <a:ea typeface="+mn-ea"/>
                          <a:cs typeface="+mn-cs"/>
                        </a:rPr>
                        <a:t>50 Ω</a:t>
                      </a:r>
                      <a:endParaRPr lang="es-ES" sz="1600" dirty="0"/>
                    </a:p>
                  </a:txBody>
                  <a:tcPr/>
                </a:tc>
              </a:tr>
              <a:tr h="607761">
                <a:tc>
                  <a:txBody>
                    <a:bodyPr/>
                    <a:lstStyle/>
                    <a:p>
                      <a:pPr algn="ctr"/>
                      <a:r>
                        <a:rPr lang="es-ES" sz="1600" dirty="0" smtClean="0"/>
                        <a:t>Rango de Frecuencia de Trabajo</a:t>
                      </a:r>
                      <a:endParaRPr lang="es-ES" sz="1600" dirty="0"/>
                    </a:p>
                  </a:txBody>
                  <a:tcPr/>
                </a:tc>
                <a:tc>
                  <a:txBody>
                    <a:bodyPr/>
                    <a:lstStyle/>
                    <a:p>
                      <a:pPr algn="ctr"/>
                      <a:r>
                        <a:rPr lang="es-ES" sz="1600" dirty="0" smtClean="0"/>
                        <a:t>0 -12.4 [GHz]</a:t>
                      </a:r>
                      <a:endParaRPr lang="es-ES" sz="1600" dirty="0"/>
                    </a:p>
                  </a:txBody>
                  <a:tcPr/>
                </a:tc>
              </a:tr>
              <a:tr h="352116">
                <a:tc>
                  <a:txBody>
                    <a:bodyPr/>
                    <a:lstStyle/>
                    <a:p>
                      <a:pPr algn="ctr"/>
                      <a:r>
                        <a:rPr lang="es-ES" sz="1600" dirty="0" smtClean="0"/>
                        <a:t>Perdidas de Inserción</a:t>
                      </a:r>
                      <a:endParaRPr lang="es-ES" sz="1600" dirty="0"/>
                    </a:p>
                  </a:txBody>
                  <a:tcPr/>
                </a:tc>
                <a:tc>
                  <a:txBody>
                    <a:bodyPr/>
                    <a:lstStyle/>
                    <a:p>
                      <a:pPr algn="ctr"/>
                      <a:r>
                        <a:rPr lang="es-ES" sz="1600" dirty="0" smtClean="0"/>
                        <a:t>0.09 dB</a:t>
                      </a:r>
                      <a:endParaRPr lang="es-ES" sz="1600" dirty="0"/>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7"/>
            <a:ext cx="342758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23528" y="531303"/>
            <a:ext cx="2468176" cy="646331"/>
          </a:xfrm>
          <a:prstGeom prst="rect">
            <a:avLst/>
          </a:prstGeom>
        </p:spPr>
        <p:txBody>
          <a:bodyPr wrap="none">
            <a:spAutoFit/>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Conector SMA Macho</a:t>
            </a:r>
          </a:p>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para Cable Coaxial</a:t>
            </a: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2226618893"/>
              </p:ext>
            </p:extLst>
          </p:nvPr>
        </p:nvGraphicFramePr>
        <p:xfrm>
          <a:off x="3412091" y="3501008"/>
          <a:ext cx="2664296" cy="2682240"/>
        </p:xfrm>
        <a:graphic>
          <a:graphicData uri="http://schemas.openxmlformats.org/drawingml/2006/table">
            <a:tbl>
              <a:tblPr firstRow="1" bandRow="1">
                <a:tableStyleId>{5C22544A-7EE6-4342-B048-85BDC9FD1C3A}</a:tableStyleId>
              </a:tblPr>
              <a:tblGrid>
                <a:gridCol w="1368152"/>
                <a:gridCol w="1296144"/>
              </a:tblGrid>
              <a:tr h="493153">
                <a:tc gridSpan="2">
                  <a:txBody>
                    <a:bodyPr/>
                    <a:lstStyle/>
                    <a:p>
                      <a:pPr algn="ctr"/>
                      <a:r>
                        <a:rPr lang="es-ES" sz="2000" dirty="0" smtClean="0"/>
                        <a:t>Características Eléctricas</a:t>
                      </a:r>
                      <a:endParaRPr lang="es-ES" sz="2000" dirty="0"/>
                    </a:p>
                  </a:txBody>
                  <a:tcPr/>
                </a:tc>
                <a:tc hMerge="1">
                  <a:txBody>
                    <a:bodyPr/>
                    <a:lstStyle/>
                    <a:p>
                      <a:endParaRPr lang="es-ES" dirty="0"/>
                    </a:p>
                  </a:txBody>
                  <a:tcPr/>
                </a:tc>
              </a:tr>
              <a:tr h="352116">
                <a:tc>
                  <a:txBody>
                    <a:bodyPr/>
                    <a:lstStyle/>
                    <a:p>
                      <a:pPr algn="ctr"/>
                      <a:r>
                        <a:rPr lang="es-ES" sz="1600" dirty="0" smtClean="0"/>
                        <a:t>Impedancia</a:t>
                      </a:r>
                      <a:r>
                        <a:rPr lang="es-ES" sz="1600" baseline="0" dirty="0" smtClean="0"/>
                        <a:t> característica</a:t>
                      </a:r>
                      <a:endParaRPr lang="es-ES" sz="1600" dirty="0"/>
                    </a:p>
                  </a:txBody>
                  <a:tcPr/>
                </a:tc>
                <a:tc>
                  <a:txBody>
                    <a:bodyPr/>
                    <a:lstStyle/>
                    <a:p>
                      <a:pPr algn="ctr"/>
                      <a:r>
                        <a:rPr lang="es-ES" sz="1600" kern="1200" dirty="0" smtClean="0">
                          <a:solidFill>
                            <a:schemeClr val="dk1"/>
                          </a:solidFill>
                          <a:effectLst/>
                          <a:latin typeface="+mn-lt"/>
                          <a:ea typeface="+mn-ea"/>
                          <a:cs typeface="+mn-cs"/>
                        </a:rPr>
                        <a:t>50 Ω</a:t>
                      </a:r>
                      <a:endParaRPr lang="es-ES" sz="1600" dirty="0"/>
                    </a:p>
                  </a:txBody>
                  <a:tcPr/>
                </a:tc>
              </a:tr>
              <a:tr h="607761">
                <a:tc>
                  <a:txBody>
                    <a:bodyPr/>
                    <a:lstStyle/>
                    <a:p>
                      <a:pPr algn="ctr"/>
                      <a:r>
                        <a:rPr lang="es-ES" sz="1600" dirty="0" smtClean="0"/>
                        <a:t>Rango de Frecuencia de Trabajo</a:t>
                      </a:r>
                      <a:endParaRPr lang="es-ES" sz="1600" dirty="0"/>
                    </a:p>
                  </a:txBody>
                  <a:tcPr/>
                </a:tc>
                <a:tc>
                  <a:txBody>
                    <a:bodyPr/>
                    <a:lstStyle/>
                    <a:p>
                      <a:pPr algn="ctr"/>
                      <a:r>
                        <a:rPr lang="es-ES" sz="1600" dirty="0" smtClean="0"/>
                        <a:t>0 -18 [GHz]</a:t>
                      </a:r>
                      <a:endParaRPr lang="es-ES" sz="1600" dirty="0"/>
                    </a:p>
                  </a:txBody>
                  <a:tcPr/>
                </a:tc>
              </a:tr>
              <a:tr h="352116">
                <a:tc>
                  <a:txBody>
                    <a:bodyPr/>
                    <a:lstStyle/>
                    <a:p>
                      <a:pPr algn="ctr"/>
                      <a:r>
                        <a:rPr lang="es-ES" sz="1600" dirty="0" smtClean="0"/>
                        <a:t>Perdidas de Inserción</a:t>
                      </a:r>
                      <a:endParaRPr lang="es-ES" sz="1600" dirty="0"/>
                    </a:p>
                  </a:txBody>
                  <a:tcPr/>
                </a:tc>
                <a:tc>
                  <a:txBody>
                    <a:bodyPr/>
                    <a:lstStyle/>
                    <a:p>
                      <a:pPr algn="ctr"/>
                      <a:r>
                        <a:rPr lang="es-ES" sz="1600" dirty="0" smtClean="0"/>
                        <a:t>0.01 dB</a:t>
                      </a:r>
                      <a:endParaRPr lang="es-ES" sz="1600" dirty="0"/>
                    </a:p>
                  </a:txBody>
                  <a:tcPr/>
                </a:tc>
              </a:tr>
            </a:tbl>
          </a:graphicData>
        </a:graphic>
      </p:graphicFrame>
      <p:pic>
        <p:nvPicPr>
          <p:cNvPr id="10" name="9 Imagen"/>
          <p:cNvPicPr/>
          <p:nvPr/>
        </p:nvPicPr>
        <p:blipFill rotWithShape="1">
          <a:blip r:embed="rId4">
            <a:extLst>
              <a:ext uri="{28A0092B-C50C-407E-A947-70E740481C1C}">
                <a14:useLocalDpi xmlns:a14="http://schemas.microsoft.com/office/drawing/2010/main" val="0"/>
              </a:ext>
            </a:extLst>
          </a:blip>
          <a:srcRect l="49966"/>
          <a:stretch/>
        </p:blipFill>
        <p:spPr bwMode="auto">
          <a:xfrm>
            <a:off x="6589957" y="1177633"/>
            <a:ext cx="2587449" cy="2068879"/>
          </a:xfrm>
          <a:prstGeom prst="rect">
            <a:avLst/>
          </a:prstGeom>
          <a:noFill/>
          <a:ln>
            <a:noFill/>
          </a:ln>
        </p:spPr>
      </p:pic>
      <p:graphicFrame>
        <p:nvGraphicFramePr>
          <p:cNvPr id="11" name="10 Tabla"/>
          <p:cNvGraphicFramePr>
            <a:graphicFrameLocks noGrp="1"/>
          </p:cNvGraphicFramePr>
          <p:nvPr>
            <p:extLst>
              <p:ext uri="{D42A27DB-BD31-4B8C-83A1-F6EECF244321}">
                <p14:modId xmlns:p14="http://schemas.microsoft.com/office/powerpoint/2010/main" val="2132572585"/>
              </p:ext>
            </p:extLst>
          </p:nvPr>
        </p:nvGraphicFramePr>
        <p:xfrm>
          <a:off x="6300192" y="3293121"/>
          <a:ext cx="2798026" cy="2637408"/>
        </p:xfrm>
        <a:graphic>
          <a:graphicData uri="http://schemas.openxmlformats.org/drawingml/2006/table">
            <a:tbl>
              <a:tblPr firstRow="1" bandRow="1">
                <a:tableStyleId>{5C22544A-7EE6-4342-B048-85BDC9FD1C3A}</a:tableStyleId>
              </a:tblPr>
              <a:tblGrid>
                <a:gridCol w="1501882"/>
                <a:gridCol w="1296144"/>
              </a:tblGrid>
              <a:tr h="442848">
                <a:tc gridSpan="2">
                  <a:txBody>
                    <a:bodyPr/>
                    <a:lstStyle/>
                    <a:p>
                      <a:pPr algn="ctr"/>
                      <a:r>
                        <a:rPr lang="es-ES" dirty="0" smtClean="0"/>
                        <a:t>Características Eléctricas</a:t>
                      </a:r>
                      <a:endParaRPr lang="es-ES" dirty="0"/>
                    </a:p>
                  </a:txBody>
                  <a:tcPr/>
                </a:tc>
                <a:tc hMerge="1">
                  <a:txBody>
                    <a:bodyPr/>
                    <a:lstStyle/>
                    <a:p>
                      <a:endParaRPr lang="es-ES" dirty="0"/>
                    </a:p>
                  </a:txBody>
                  <a:tcPr/>
                </a:tc>
              </a:tr>
              <a:tr h="370840">
                <a:tc>
                  <a:txBody>
                    <a:bodyPr/>
                    <a:lstStyle/>
                    <a:p>
                      <a:pPr algn="ctr"/>
                      <a:r>
                        <a:rPr lang="es-ES" dirty="0" smtClean="0"/>
                        <a:t>Impedancia</a:t>
                      </a:r>
                      <a:r>
                        <a:rPr lang="es-ES" baseline="0" dirty="0" smtClean="0"/>
                        <a:t> característica</a:t>
                      </a:r>
                      <a:endParaRPr lang="es-ES" dirty="0"/>
                    </a:p>
                  </a:txBody>
                  <a:tcPr/>
                </a:tc>
                <a:tc>
                  <a:txBody>
                    <a:bodyPr/>
                    <a:lstStyle/>
                    <a:p>
                      <a:pPr algn="ctr"/>
                      <a:r>
                        <a:rPr lang="es-ES" sz="1800" kern="1200" dirty="0" smtClean="0">
                          <a:solidFill>
                            <a:schemeClr val="dk1"/>
                          </a:solidFill>
                          <a:effectLst/>
                          <a:latin typeface="+mn-lt"/>
                          <a:ea typeface="+mn-ea"/>
                          <a:cs typeface="+mn-cs"/>
                        </a:rPr>
                        <a:t>50 Ω</a:t>
                      </a:r>
                      <a:endParaRPr lang="es-ES" dirty="0"/>
                    </a:p>
                  </a:txBody>
                  <a:tcPr/>
                </a:tc>
              </a:tr>
              <a:tr h="370840">
                <a:tc>
                  <a:txBody>
                    <a:bodyPr/>
                    <a:lstStyle/>
                    <a:p>
                      <a:pPr algn="ctr"/>
                      <a:r>
                        <a:rPr lang="es-ES" dirty="0" smtClean="0"/>
                        <a:t>Rango de Frecuencia de Trabajo</a:t>
                      </a:r>
                      <a:endParaRPr lang="es-ES" dirty="0"/>
                    </a:p>
                  </a:txBody>
                  <a:tcPr/>
                </a:tc>
                <a:tc>
                  <a:txBody>
                    <a:bodyPr/>
                    <a:lstStyle/>
                    <a:p>
                      <a:pPr algn="ctr"/>
                      <a:r>
                        <a:rPr lang="es-ES" dirty="0" smtClean="0"/>
                        <a:t>0 - 11 [GHz]</a:t>
                      </a:r>
                      <a:endParaRPr lang="es-ES" dirty="0"/>
                    </a:p>
                  </a:txBody>
                  <a:tcPr/>
                </a:tc>
              </a:tr>
              <a:tr h="370840">
                <a:tc>
                  <a:txBody>
                    <a:bodyPr/>
                    <a:lstStyle/>
                    <a:p>
                      <a:pPr algn="ctr"/>
                      <a:r>
                        <a:rPr lang="es-ES" dirty="0" smtClean="0"/>
                        <a:t>Perdidas</a:t>
                      </a:r>
                      <a:r>
                        <a:rPr lang="es-ES" baseline="0" dirty="0" smtClean="0"/>
                        <a:t> de Inserción</a:t>
                      </a:r>
                      <a:endParaRPr lang="es-ES" dirty="0"/>
                    </a:p>
                  </a:txBody>
                  <a:tcPr/>
                </a:tc>
                <a:tc>
                  <a:txBody>
                    <a:bodyPr/>
                    <a:lstStyle/>
                    <a:p>
                      <a:pPr algn="ctr"/>
                      <a:r>
                        <a:rPr lang="es-ES" dirty="0" smtClean="0"/>
                        <a:t>0.15 dB</a:t>
                      </a:r>
                      <a:endParaRPr lang="es-ES" dirty="0"/>
                    </a:p>
                  </a:txBody>
                  <a:tcPr/>
                </a:tc>
              </a:tr>
            </a:tbl>
          </a:graphicData>
        </a:graphic>
      </p:graphicFrame>
      <p:sp>
        <p:nvSpPr>
          <p:cNvPr id="12" name="11 Rectángulo"/>
          <p:cNvSpPr/>
          <p:nvPr/>
        </p:nvSpPr>
        <p:spPr>
          <a:xfrm>
            <a:off x="6507093" y="546108"/>
            <a:ext cx="2657201" cy="646331"/>
          </a:xfrm>
          <a:prstGeom prst="rect">
            <a:avLst/>
          </a:prstGeom>
        </p:spPr>
        <p:txBody>
          <a:bodyPr wrap="none">
            <a:spAutoFit/>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Conector N-Macho para </a:t>
            </a:r>
          </a:p>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Cable Coaxial</a:t>
            </a:r>
            <a:endParaRPr lang="es-EC" dirty="0"/>
          </a:p>
        </p:txBody>
      </p:sp>
    </p:spTree>
    <p:extLst>
      <p:ext uri="{BB962C8B-B14F-4D97-AF65-F5344CB8AC3E}">
        <p14:creationId xmlns:p14="http://schemas.microsoft.com/office/powerpoint/2010/main" val="4183199951"/>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5457" y="1059874"/>
            <a:ext cx="3215367" cy="523220"/>
          </a:xfrm>
          <a:prstGeom prst="rect">
            <a:avLst/>
          </a:prstGeom>
        </p:spPr>
        <p:txBody>
          <a:bodyPr wrap="none">
            <a:spAutoFit/>
          </a:bodyPr>
          <a:lstStyle/>
          <a:p>
            <a:pPr algn="ctr"/>
            <a:r>
              <a:rPr lang="es-ES_tradnl" sz="2800" b="1" spc="50" dirty="0" smtClean="0">
                <a:ln w="11430"/>
                <a:gradFill>
                  <a:gsLst>
                    <a:gs pos="25000">
                      <a:schemeClr val="accent2">
                        <a:satMod val="155000"/>
                      </a:schemeClr>
                    </a:gs>
                    <a:gs pos="100000">
                      <a:schemeClr val="accent2">
                        <a:shade val="45000"/>
                        <a:satMod val="165000"/>
                      </a:schemeClr>
                    </a:gs>
                  </a:gsLst>
                  <a:lin ang="5400000"/>
                </a:gradFill>
                <a:cs typeface="Times New Roman" panose="02020603050405020304" pitchFamily="18" charset="0"/>
              </a:rPr>
              <a:t>OBJETIVO GENERAL</a:t>
            </a:r>
            <a:endParaRPr lang="es-EC" sz="28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5" name="4 Rectángulo"/>
          <p:cNvSpPr/>
          <p:nvPr/>
        </p:nvSpPr>
        <p:spPr>
          <a:xfrm>
            <a:off x="405420" y="1988840"/>
            <a:ext cx="8404875" cy="3046988"/>
          </a:xfrm>
          <a:prstGeom prst="rect">
            <a:avLst/>
          </a:prstGeom>
        </p:spPr>
        <p:txBody>
          <a:bodyPr wrap="square">
            <a:spAutoFit/>
          </a:bodyPr>
          <a:lstStyle/>
          <a:p>
            <a:pPr lvl="0" algn="just"/>
            <a:r>
              <a:rPr lang="es-ES" sz="3200" dirty="0" smtClean="0"/>
              <a:t>Diseñar e implementar un acoplador direccional en la banda de 2.4 Ghz con un coeficiente de acoplamiento de 30 dB mediante la técnica microstrip con el propósito de medir parámetros como potencia incidente, potencia reflejada, potencia acoplada y VSWR.</a:t>
            </a:r>
            <a:endParaRPr lang="es-EC" sz="3200" dirty="0"/>
          </a:p>
        </p:txBody>
      </p:sp>
      <p:sp>
        <p:nvSpPr>
          <p:cNvPr id="6" name="5 Rectángulo"/>
          <p:cNvSpPr/>
          <p:nvPr/>
        </p:nvSpPr>
        <p:spPr>
          <a:xfrm>
            <a:off x="3206578" y="-36"/>
            <a:ext cx="280256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anose="02020603050405020304" pitchFamily="18" charset="0"/>
              </a:rPr>
              <a:t>OBJETIVOS</a:t>
            </a:r>
            <a:endParaRPr lang="es-EC"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66762841"/>
      </p:ext>
    </p:extLst>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rPr>
              <a:t>CARGA FANTASMA</a:t>
            </a:r>
            <a:endParaRPr lang="es-EC" sz="2800" b="1" cap="none" spc="50" dirty="0">
              <a:ln w="11430"/>
              <a:gradFill>
                <a:gsLst>
                  <a:gs pos="25000">
                    <a:schemeClr val="accent2">
                      <a:satMod val="155000"/>
                    </a:schemeClr>
                  </a:gs>
                  <a:gs pos="100000">
                    <a:schemeClr val="accent2">
                      <a:shade val="45000"/>
                      <a:satMod val="165000"/>
                    </a:schemeClr>
                  </a:gs>
                </a:gsLst>
                <a:lin ang="5400000"/>
              </a:gradFill>
            </a:endParaRP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3419872" y="653773"/>
            <a:ext cx="1170047" cy="1191051"/>
          </a:xfrm>
          <a:prstGeom prst="rect">
            <a:avLst/>
          </a:prstGeom>
          <a:noFill/>
          <a:ln>
            <a:noFill/>
          </a:ln>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7740352" y="764704"/>
            <a:ext cx="1403648" cy="1503853"/>
          </a:xfrm>
          <a:prstGeom prst="rect">
            <a:avLst/>
          </a:prstGeom>
          <a:noFill/>
          <a:ln>
            <a:noFill/>
          </a:ln>
        </p:spPr>
      </p:pic>
      <p:graphicFrame>
        <p:nvGraphicFramePr>
          <p:cNvPr id="9" name="8 Tabla"/>
          <p:cNvGraphicFramePr>
            <a:graphicFrameLocks noGrp="1"/>
          </p:cNvGraphicFramePr>
          <p:nvPr>
            <p:extLst>
              <p:ext uri="{D42A27DB-BD31-4B8C-83A1-F6EECF244321}">
                <p14:modId xmlns:p14="http://schemas.microsoft.com/office/powerpoint/2010/main" val="324284502"/>
              </p:ext>
            </p:extLst>
          </p:nvPr>
        </p:nvGraphicFramePr>
        <p:xfrm>
          <a:off x="7459" y="692696"/>
          <a:ext cx="3484421" cy="2439333"/>
        </p:xfrm>
        <a:graphic>
          <a:graphicData uri="http://schemas.openxmlformats.org/drawingml/2006/table">
            <a:tbl>
              <a:tblPr firstRow="1" firstCol="1" bandRow="1">
                <a:tableStyleId>{5C22544A-7EE6-4342-B048-85BDC9FD1C3A}</a:tableStyleId>
              </a:tblPr>
              <a:tblGrid>
                <a:gridCol w="2188277"/>
                <a:gridCol w="1296144"/>
              </a:tblGrid>
              <a:tr h="304956">
                <a:tc gridSpan="2">
                  <a:txBody>
                    <a:bodyPr/>
                    <a:lstStyle/>
                    <a:p>
                      <a:pPr algn="ctr"/>
                      <a:r>
                        <a:rPr lang="es-ES" sz="2000" b="1" dirty="0" smtClean="0"/>
                        <a:t>Cargas fantasma SMA Comercial </a:t>
                      </a:r>
                      <a:endParaRPr lang="es-EC" sz="2000" dirty="0"/>
                    </a:p>
                  </a:txBody>
                  <a:tcPr marL="68580" marR="68580" marT="0" marB="0"/>
                </a:tc>
                <a:tc hMerge="1">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609911">
                <a:tc>
                  <a:txBody>
                    <a:bodyPr/>
                    <a:lstStyle/>
                    <a:p>
                      <a:pPr algn="ctr">
                        <a:lnSpc>
                          <a:spcPct val="115000"/>
                        </a:lnSpc>
                        <a:spcAft>
                          <a:spcPts val="0"/>
                        </a:spcAft>
                      </a:pPr>
                      <a:r>
                        <a:rPr lang="es-EC" sz="1600" dirty="0" smtClean="0">
                          <a:effectLst/>
                        </a:rPr>
                        <a:t>Impedancia </a:t>
                      </a: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50</a:t>
                      </a:r>
                      <a:r>
                        <a:rPr lang="es-ES" sz="1600" kern="1200" dirty="0" smtClean="0">
                          <a:solidFill>
                            <a:schemeClr val="dk1"/>
                          </a:solidFill>
                          <a:effectLst/>
                          <a:latin typeface="+mn-lt"/>
                          <a:ea typeface="+mn-ea"/>
                          <a:cs typeface="+mn-cs"/>
                        </a:rPr>
                        <a:t> Ω</a:t>
                      </a:r>
                      <a:endParaRPr lang="es-ES" sz="1600" dirty="0" smtClean="0"/>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r>
              <a:tr h="609911">
                <a:tc>
                  <a:txBody>
                    <a:bodyPr/>
                    <a:lstStyle/>
                    <a:p>
                      <a:pPr algn="ctr">
                        <a:lnSpc>
                          <a:spcPct val="115000"/>
                        </a:lnSpc>
                        <a:spcAft>
                          <a:spcPts val="0"/>
                        </a:spcAft>
                      </a:pPr>
                      <a:r>
                        <a:rPr lang="es-EC" sz="1600" dirty="0" smtClean="0">
                          <a:effectLst/>
                        </a:rPr>
                        <a:t>Rango de Frecuencia</a:t>
                      </a:r>
                      <a:endParaRPr lang="es-EC" sz="16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effectLst/>
                        </a:rPr>
                        <a:t>0 - 4 GHz</a:t>
                      </a:r>
                      <a:endParaRPr lang="es-EC" sz="1600" dirty="0">
                        <a:solidFill>
                          <a:srgbClr val="76923C"/>
                        </a:solidFill>
                        <a:effectLst/>
                        <a:latin typeface="Calibri"/>
                        <a:ea typeface="Calibri"/>
                        <a:cs typeface="Times New Roman"/>
                      </a:endParaRPr>
                    </a:p>
                  </a:txBody>
                  <a:tcPr marL="68580" marR="68580" marT="0" marB="0"/>
                </a:tc>
              </a:tr>
              <a:tr h="60991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Disipación de Potencia </a:t>
                      </a:r>
                      <a:endParaRPr lang="es-EC" sz="1600" dirty="0" smtClean="0">
                        <a:solidFill>
                          <a:srgbClr val="76923C"/>
                        </a:solidFill>
                        <a:effectLst/>
                        <a:latin typeface="+mn-lt"/>
                        <a:ea typeface="Calibri"/>
                        <a:cs typeface="Times New Roman"/>
                      </a:endParaRPr>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2 W</a:t>
                      </a:r>
                      <a:endParaRPr lang="es-EC" sz="1600" dirty="0">
                        <a:solidFill>
                          <a:srgbClr val="76923C"/>
                        </a:solidFill>
                        <a:effectLst/>
                        <a:latin typeface="Calibri"/>
                        <a:ea typeface="Calibri"/>
                        <a:cs typeface="Times New Roman"/>
                      </a:endParaRPr>
                    </a:p>
                  </a:txBody>
                  <a:tcPr marL="68580" marR="68580" marT="0" marB="0"/>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111882036"/>
              </p:ext>
            </p:extLst>
          </p:nvPr>
        </p:nvGraphicFramePr>
        <p:xfrm>
          <a:off x="4572000" y="722575"/>
          <a:ext cx="3168352" cy="2411165"/>
        </p:xfrm>
        <a:graphic>
          <a:graphicData uri="http://schemas.openxmlformats.org/drawingml/2006/table">
            <a:tbl>
              <a:tblPr firstRow="1" firstCol="1" bandRow="1">
                <a:tableStyleId>{5C22544A-7EE6-4342-B048-85BDC9FD1C3A}</a:tableStyleId>
              </a:tblPr>
              <a:tblGrid>
                <a:gridCol w="1944216"/>
                <a:gridCol w="1224136"/>
              </a:tblGrid>
              <a:tr h="465163">
                <a:tc gridSpan="2">
                  <a:txBody>
                    <a:bodyPr/>
                    <a:lstStyle/>
                    <a:p>
                      <a:pPr algn="ctr"/>
                      <a:r>
                        <a:rPr lang="es-ES" sz="2000" b="1" dirty="0" smtClean="0"/>
                        <a:t>Cargas fantasma SMA Artesanal</a:t>
                      </a:r>
                      <a:endParaRPr lang="es-EC" sz="2000" dirty="0"/>
                    </a:p>
                  </a:txBody>
                  <a:tcPr marL="68580" marR="68580" marT="0" marB="0"/>
                </a:tc>
                <a:tc hMerge="1">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484472">
                <a:tc>
                  <a:txBody>
                    <a:bodyPr/>
                    <a:lstStyle/>
                    <a:p>
                      <a:pPr algn="ctr">
                        <a:lnSpc>
                          <a:spcPct val="115000"/>
                        </a:lnSpc>
                        <a:spcAft>
                          <a:spcPts val="0"/>
                        </a:spcAft>
                      </a:pPr>
                      <a:r>
                        <a:rPr lang="es-EC" sz="1600" dirty="0" smtClean="0">
                          <a:effectLst/>
                        </a:rPr>
                        <a:t>Impedancia </a:t>
                      </a: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49.9</a:t>
                      </a:r>
                      <a:r>
                        <a:rPr lang="es-ES" sz="1600" kern="1200" dirty="0" smtClean="0">
                          <a:solidFill>
                            <a:schemeClr val="dk1"/>
                          </a:solidFill>
                          <a:effectLst/>
                          <a:latin typeface="+mn-lt"/>
                          <a:ea typeface="+mn-ea"/>
                          <a:cs typeface="+mn-cs"/>
                        </a:rPr>
                        <a:t> Ω</a:t>
                      </a:r>
                      <a:endParaRPr lang="es-ES" sz="1600" dirty="0" smtClean="0"/>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r>
              <a:tr h="399485">
                <a:tc>
                  <a:txBody>
                    <a:bodyPr/>
                    <a:lstStyle/>
                    <a:p>
                      <a:pPr algn="ctr">
                        <a:lnSpc>
                          <a:spcPct val="115000"/>
                        </a:lnSpc>
                        <a:spcAft>
                          <a:spcPts val="0"/>
                        </a:spcAft>
                      </a:pPr>
                      <a:r>
                        <a:rPr lang="es-EC" sz="1600" dirty="0" smtClean="0">
                          <a:effectLst/>
                        </a:rPr>
                        <a:t>Rango de Frecuencia</a:t>
                      </a:r>
                      <a:endParaRPr lang="es-EC" sz="16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effectLst/>
                        </a:rPr>
                        <a:t>0 – 2.4 GHz</a:t>
                      </a:r>
                      <a:endParaRPr lang="es-EC" sz="1600" dirty="0">
                        <a:solidFill>
                          <a:srgbClr val="76923C"/>
                        </a:solidFill>
                        <a:effectLst/>
                        <a:latin typeface="Calibri"/>
                        <a:ea typeface="Calibri"/>
                        <a:cs typeface="Times New Roman"/>
                      </a:endParaRPr>
                    </a:p>
                  </a:txBody>
                  <a:tcPr marL="68580" marR="68580" marT="0" marB="0"/>
                </a:tc>
              </a:tr>
              <a:tr h="60871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Disipación de Potencia </a:t>
                      </a:r>
                      <a:endParaRPr lang="es-EC" sz="1600" dirty="0" smtClean="0">
                        <a:solidFill>
                          <a:srgbClr val="76923C"/>
                        </a:solidFill>
                        <a:effectLst/>
                        <a:latin typeface="+mn-lt"/>
                        <a:ea typeface="Calibri"/>
                        <a:cs typeface="Times New Roman"/>
                      </a:endParaRPr>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1 W</a:t>
                      </a:r>
                      <a:endParaRPr lang="es-EC" sz="1600" dirty="0" smtClean="0">
                        <a:solidFill>
                          <a:srgbClr val="76923C"/>
                        </a:solidFill>
                        <a:effectLst/>
                        <a:latin typeface="+mn-lt"/>
                        <a:ea typeface="Calibri"/>
                        <a:cs typeface="Times New Roman"/>
                      </a:endParaRPr>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r>
            </a:tbl>
          </a:graphicData>
        </a:graphic>
      </p:graphicFrame>
      <p:sp>
        <p:nvSpPr>
          <p:cNvPr id="7" name="6 Rectángulo"/>
          <p:cNvSpPr/>
          <p:nvPr/>
        </p:nvSpPr>
        <p:spPr>
          <a:xfrm>
            <a:off x="2979858" y="3140968"/>
            <a:ext cx="3184284" cy="523220"/>
          </a:xfrm>
          <a:prstGeom prst="rect">
            <a:avLst/>
          </a:prstGeom>
        </p:spPr>
        <p:txBody>
          <a:bodyPr wrap="squar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rPr>
              <a:t>ADAPTADORES RF</a:t>
            </a:r>
            <a:endParaRPr lang="es-EC" sz="2800" b="1" spc="50" dirty="0">
              <a:ln w="11430"/>
              <a:gradFill>
                <a:gsLst>
                  <a:gs pos="25000">
                    <a:schemeClr val="accent2">
                      <a:satMod val="155000"/>
                    </a:schemeClr>
                  </a:gs>
                  <a:gs pos="100000">
                    <a:schemeClr val="accent2">
                      <a:shade val="45000"/>
                      <a:satMod val="165000"/>
                    </a:schemeClr>
                  </a:gs>
                </a:gsLst>
                <a:lin ang="5400000"/>
              </a:gradFill>
            </a:endParaRPr>
          </a:p>
        </p:txBody>
      </p:sp>
      <p:graphicFrame>
        <p:nvGraphicFramePr>
          <p:cNvPr id="11" name="10 Tabla"/>
          <p:cNvGraphicFramePr>
            <a:graphicFrameLocks noGrp="1"/>
          </p:cNvGraphicFramePr>
          <p:nvPr>
            <p:extLst>
              <p:ext uri="{D42A27DB-BD31-4B8C-83A1-F6EECF244321}">
                <p14:modId xmlns:p14="http://schemas.microsoft.com/office/powerpoint/2010/main" val="1084609878"/>
              </p:ext>
            </p:extLst>
          </p:nvPr>
        </p:nvGraphicFramePr>
        <p:xfrm>
          <a:off x="4211960" y="3603326"/>
          <a:ext cx="3204864" cy="2362464"/>
        </p:xfrm>
        <a:graphic>
          <a:graphicData uri="http://schemas.openxmlformats.org/drawingml/2006/table">
            <a:tbl>
              <a:tblPr firstRow="1" firstCol="1" bandRow="1">
                <a:tableStyleId>{5C22544A-7EE6-4342-B048-85BDC9FD1C3A}</a:tableStyleId>
              </a:tblPr>
              <a:tblGrid>
                <a:gridCol w="1772903"/>
                <a:gridCol w="1431961"/>
              </a:tblGrid>
              <a:tr h="359408">
                <a:tc gridSpan="2">
                  <a:txBody>
                    <a:bodyPr/>
                    <a:lstStyle/>
                    <a:p>
                      <a:pPr algn="ctr">
                        <a:lnSpc>
                          <a:spcPct val="115000"/>
                        </a:lnSpc>
                        <a:spcAft>
                          <a:spcPts val="0"/>
                        </a:spcAft>
                      </a:pPr>
                      <a:r>
                        <a:rPr lang="es-ES" sz="2000" b="1" dirty="0" smtClean="0"/>
                        <a:t>Adaptador BNC – SMA</a:t>
                      </a:r>
                      <a:endParaRPr lang="es-EC" sz="2000" dirty="0"/>
                    </a:p>
                  </a:txBody>
                  <a:tcPr marL="68580" marR="68580" marT="0" marB="0"/>
                </a:tc>
                <a:tc hMerge="1">
                  <a:txBody>
                    <a:bodyPr/>
                    <a:lstStyle/>
                    <a:p>
                      <a:pPr algn="ctr"/>
                      <a:endParaRPr lang="es-EC" sz="2000" dirty="0"/>
                    </a:p>
                  </a:txBody>
                  <a:tcPr marL="68580" marR="68580" marT="0" marB="0"/>
                </a:tc>
              </a:tr>
              <a:tr h="617480">
                <a:tc>
                  <a:txBody>
                    <a:bodyPr/>
                    <a:lstStyle/>
                    <a:p>
                      <a:pPr algn="ctr">
                        <a:lnSpc>
                          <a:spcPct val="115000"/>
                        </a:lnSpc>
                        <a:spcAft>
                          <a:spcPts val="0"/>
                        </a:spcAft>
                      </a:pPr>
                      <a:r>
                        <a:rPr lang="es-EC" sz="1600" dirty="0" smtClean="0">
                          <a:effectLst/>
                        </a:rPr>
                        <a:t>Impedancia </a:t>
                      </a: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50</a:t>
                      </a:r>
                      <a:r>
                        <a:rPr lang="es-ES" sz="1600" kern="1200" dirty="0" smtClean="0">
                          <a:solidFill>
                            <a:schemeClr val="dk1"/>
                          </a:solidFill>
                          <a:effectLst/>
                          <a:latin typeface="+mn-lt"/>
                          <a:ea typeface="+mn-ea"/>
                          <a:cs typeface="+mn-cs"/>
                        </a:rPr>
                        <a:t> Ω</a:t>
                      </a:r>
                      <a:endParaRPr lang="es-ES" sz="1600" dirty="0" smtClean="0"/>
                    </a:p>
                  </a:txBody>
                  <a:tcPr marL="68580" marR="68580" marT="0" marB="0"/>
                </a:tc>
              </a:tr>
              <a:tr h="617480">
                <a:tc>
                  <a:txBody>
                    <a:bodyPr/>
                    <a:lstStyle/>
                    <a:p>
                      <a:pPr algn="ctr">
                        <a:lnSpc>
                          <a:spcPct val="115000"/>
                        </a:lnSpc>
                        <a:spcAft>
                          <a:spcPts val="0"/>
                        </a:spcAft>
                      </a:pPr>
                      <a:r>
                        <a:rPr lang="es-EC" sz="1600" dirty="0" smtClean="0">
                          <a:effectLst/>
                        </a:rPr>
                        <a:t>Rango de Frecuencia</a:t>
                      </a:r>
                      <a:endParaRPr lang="es-EC" sz="16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effectLst/>
                        </a:rPr>
                        <a:t>0 – 20 GHz</a:t>
                      </a:r>
                      <a:endParaRPr lang="es-EC" sz="1600" dirty="0">
                        <a:solidFill>
                          <a:srgbClr val="76923C"/>
                        </a:solidFill>
                        <a:effectLst/>
                        <a:latin typeface="Calibri"/>
                        <a:ea typeface="Calibri"/>
                        <a:cs typeface="Times New Roman"/>
                      </a:endParaRPr>
                    </a:p>
                  </a:txBody>
                  <a:tcPr marL="68580" marR="68580" marT="0" marB="0"/>
                </a:tc>
              </a:tr>
              <a:tr h="552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Perdida de Inserción </a:t>
                      </a:r>
                      <a:endParaRPr lang="es-EC" sz="1600" dirty="0" smtClean="0">
                        <a:solidFill>
                          <a:srgbClr val="76923C"/>
                        </a:solidFill>
                        <a:effectLst/>
                        <a:latin typeface="+mn-lt"/>
                        <a:ea typeface="Calibri"/>
                        <a:cs typeface="Times New Roman"/>
                      </a:endParaRPr>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0 .07</a:t>
                      </a:r>
                      <a:r>
                        <a:rPr lang="es-EC" sz="1600" baseline="0" dirty="0" smtClean="0">
                          <a:effectLst/>
                        </a:rPr>
                        <a:t> dB</a:t>
                      </a:r>
                      <a:endParaRPr lang="es-EC" sz="1600" dirty="0">
                        <a:solidFill>
                          <a:srgbClr val="76923C"/>
                        </a:solidFill>
                        <a:effectLst/>
                        <a:latin typeface="Calibri"/>
                        <a:ea typeface="Calibri"/>
                        <a:cs typeface="Times New Roman"/>
                      </a:endParaRPr>
                    </a:p>
                  </a:txBody>
                  <a:tcPr marL="68580" marR="68580" marT="0" marB="0"/>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411942819"/>
              </p:ext>
            </p:extLst>
          </p:nvPr>
        </p:nvGraphicFramePr>
        <p:xfrm>
          <a:off x="5634" y="3591617"/>
          <a:ext cx="2664296" cy="2663952"/>
        </p:xfrm>
        <a:graphic>
          <a:graphicData uri="http://schemas.openxmlformats.org/drawingml/2006/table">
            <a:tbl>
              <a:tblPr firstRow="1" firstCol="1" bandRow="1">
                <a:tableStyleId>{5C22544A-7EE6-4342-B048-85BDC9FD1C3A}</a:tableStyleId>
              </a:tblPr>
              <a:tblGrid>
                <a:gridCol w="1332148"/>
                <a:gridCol w="1332148"/>
              </a:tblGrid>
              <a:tr h="243329">
                <a:tc gridSpan="2">
                  <a:txBody>
                    <a:bodyPr/>
                    <a:lstStyle/>
                    <a:p>
                      <a:pPr algn="ctr">
                        <a:lnSpc>
                          <a:spcPct val="115000"/>
                        </a:lnSpc>
                        <a:spcAft>
                          <a:spcPts val="0"/>
                        </a:spcAft>
                      </a:pPr>
                      <a:r>
                        <a:rPr lang="es-EC" sz="2000" dirty="0" smtClean="0">
                          <a:effectLst/>
                        </a:rPr>
                        <a:t>Adaptador  SMA </a:t>
                      </a:r>
                      <a:r>
                        <a:rPr lang="en-US" sz="2000" dirty="0" smtClean="0">
                          <a:effectLst/>
                        </a:rPr>
                        <a:t>–</a:t>
                      </a:r>
                      <a:r>
                        <a:rPr lang="en-US" sz="2000" baseline="0" dirty="0" smtClean="0">
                          <a:effectLst/>
                        </a:rPr>
                        <a:t> N macho</a:t>
                      </a:r>
                      <a:endParaRPr lang="es-EC" sz="1800" dirty="0">
                        <a:solidFill>
                          <a:srgbClr val="76923C"/>
                        </a:solidFill>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462324">
                <a:tc>
                  <a:txBody>
                    <a:bodyPr/>
                    <a:lstStyle/>
                    <a:p>
                      <a:pPr algn="ctr">
                        <a:lnSpc>
                          <a:spcPct val="115000"/>
                        </a:lnSpc>
                        <a:spcAft>
                          <a:spcPts val="0"/>
                        </a:spcAft>
                      </a:pPr>
                      <a:r>
                        <a:rPr lang="es-EC" sz="1600" dirty="0" smtClean="0">
                          <a:effectLst/>
                        </a:rPr>
                        <a:t>Impedancia </a:t>
                      </a: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50</a:t>
                      </a:r>
                      <a:r>
                        <a:rPr lang="es-ES" sz="1600" kern="1200" dirty="0" smtClean="0">
                          <a:solidFill>
                            <a:schemeClr val="dk1"/>
                          </a:solidFill>
                          <a:effectLst/>
                          <a:latin typeface="+mn-lt"/>
                          <a:ea typeface="+mn-ea"/>
                          <a:cs typeface="+mn-cs"/>
                        </a:rPr>
                        <a:t> Ω</a:t>
                      </a:r>
                      <a:endParaRPr lang="es-ES" sz="1600" dirty="0" smtClean="0"/>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r>
              <a:tr h="423396">
                <a:tc>
                  <a:txBody>
                    <a:bodyPr/>
                    <a:lstStyle/>
                    <a:p>
                      <a:pPr algn="ctr">
                        <a:lnSpc>
                          <a:spcPct val="115000"/>
                        </a:lnSpc>
                        <a:spcAft>
                          <a:spcPts val="0"/>
                        </a:spcAft>
                      </a:pPr>
                      <a:r>
                        <a:rPr lang="es-EC" sz="1600" dirty="0" smtClean="0">
                          <a:effectLst/>
                        </a:rPr>
                        <a:t>Rango de Frecuencia</a:t>
                      </a:r>
                      <a:endParaRPr lang="es-EC" sz="16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effectLst/>
                        </a:rPr>
                        <a:t>0 – 11 GHz</a:t>
                      </a:r>
                      <a:endParaRPr lang="es-EC" sz="1600" dirty="0">
                        <a:solidFill>
                          <a:srgbClr val="76923C"/>
                        </a:solidFill>
                        <a:effectLst/>
                        <a:latin typeface="Calibri"/>
                        <a:ea typeface="Calibri"/>
                        <a:cs typeface="Times New Roman"/>
                      </a:endParaRPr>
                    </a:p>
                  </a:txBody>
                  <a:tcPr marL="68580" marR="68580" marT="0" marB="0"/>
                </a:tc>
              </a:tr>
              <a:tr h="43799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Perdida de Inserción </a:t>
                      </a:r>
                      <a:endParaRPr lang="es-EC" sz="1600" dirty="0" smtClean="0">
                        <a:solidFill>
                          <a:srgbClr val="76923C"/>
                        </a:solidFill>
                        <a:effectLst/>
                        <a:latin typeface="+mn-lt"/>
                        <a:ea typeface="Calibri"/>
                        <a:cs typeface="Times New Roman"/>
                      </a:endParaRPr>
                    </a:p>
                    <a:p>
                      <a:pPr algn="ctr">
                        <a:lnSpc>
                          <a:spcPct val="115000"/>
                        </a:lnSpc>
                        <a:spcAft>
                          <a:spcPts val="0"/>
                        </a:spcAft>
                      </a:pPr>
                      <a:endParaRPr lang="es-EC" sz="16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0 .15</a:t>
                      </a:r>
                      <a:r>
                        <a:rPr lang="es-EC" sz="1600" baseline="0" dirty="0" smtClean="0">
                          <a:effectLst/>
                        </a:rPr>
                        <a:t> dB</a:t>
                      </a:r>
                      <a:endParaRPr lang="es-EC" sz="1600" dirty="0">
                        <a:solidFill>
                          <a:srgbClr val="76923C"/>
                        </a:solidFill>
                        <a:effectLst/>
                        <a:latin typeface="Calibri"/>
                        <a:ea typeface="Calibri"/>
                        <a:cs typeface="Times New Roman"/>
                      </a:endParaRPr>
                    </a:p>
                  </a:txBody>
                  <a:tcPr marL="68580" marR="68580" marT="0" marB="0"/>
                </a:tc>
              </a:tr>
            </a:tbl>
          </a:graphicData>
        </a:graphic>
      </p:graphicFrame>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2659684" y="3645024"/>
            <a:ext cx="1440160" cy="1228606"/>
          </a:xfrm>
          <a:prstGeom prst="rect">
            <a:avLst/>
          </a:prstGeom>
          <a:noFill/>
          <a:ln>
            <a:noFill/>
          </a:ln>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387" y="3710313"/>
            <a:ext cx="1451830" cy="139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018100"/>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0826" y="54591"/>
            <a:ext cx="3597139" cy="523220"/>
          </a:xfrm>
          <a:prstGeom prst="rect">
            <a:avLst/>
          </a:prstGeom>
        </p:spPr>
        <p:txBody>
          <a:bodyPr wrap="non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rPr>
              <a:t>ANTENAS DE PRUEBA </a:t>
            </a:r>
            <a:endParaRPr lang="es-EC" sz="2800" b="1" spc="50" dirty="0">
              <a:ln w="11430"/>
              <a:gradFill>
                <a:gsLst>
                  <a:gs pos="25000">
                    <a:schemeClr val="accent2">
                      <a:satMod val="155000"/>
                    </a:schemeClr>
                  </a:gs>
                  <a:gs pos="100000">
                    <a:schemeClr val="accent2">
                      <a:shade val="45000"/>
                      <a:satMod val="165000"/>
                    </a:schemeClr>
                  </a:gs>
                </a:gsLst>
                <a:lin ang="5400000"/>
              </a:gradFill>
            </a:endParaRPr>
          </a:p>
        </p:txBody>
      </p:sp>
      <p:graphicFrame>
        <p:nvGraphicFramePr>
          <p:cNvPr id="4" name="3 Tabla"/>
          <p:cNvGraphicFramePr>
            <a:graphicFrameLocks noGrp="1"/>
          </p:cNvGraphicFramePr>
          <p:nvPr>
            <p:extLst>
              <p:ext uri="{D42A27DB-BD31-4B8C-83A1-F6EECF244321}">
                <p14:modId xmlns:p14="http://schemas.microsoft.com/office/powerpoint/2010/main" val="2036389011"/>
              </p:ext>
            </p:extLst>
          </p:nvPr>
        </p:nvGraphicFramePr>
        <p:xfrm>
          <a:off x="108527" y="3337231"/>
          <a:ext cx="3999317" cy="3257557"/>
        </p:xfrm>
        <a:graphic>
          <a:graphicData uri="http://schemas.openxmlformats.org/drawingml/2006/table">
            <a:tbl>
              <a:tblPr firstRow="1" firstCol="1" bandRow="1">
                <a:tableStyleId>{5C22544A-7EE6-4342-B048-85BDC9FD1C3A}</a:tableStyleId>
              </a:tblPr>
              <a:tblGrid>
                <a:gridCol w="2371187"/>
                <a:gridCol w="1628130"/>
              </a:tblGrid>
              <a:tr h="322971">
                <a:tc>
                  <a:txBody>
                    <a:bodyPr/>
                    <a:lstStyle/>
                    <a:p>
                      <a:pPr algn="ctr">
                        <a:lnSpc>
                          <a:spcPct val="115000"/>
                        </a:lnSpc>
                        <a:spcAft>
                          <a:spcPts val="0"/>
                        </a:spcAft>
                      </a:pPr>
                      <a:r>
                        <a:rPr lang="es-EC" sz="1800" dirty="0" smtClean="0">
                          <a:effectLst/>
                        </a:rPr>
                        <a:t>Características</a:t>
                      </a:r>
                      <a:endParaRPr lang="es-EC" sz="1600" dirty="0">
                        <a:solidFill>
                          <a:srgbClr val="76923C"/>
                        </a:solidFill>
                        <a:effectLst/>
                        <a:latin typeface="+mn-lt"/>
                        <a:ea typeface="Calibri"/>
                        <a:cs typeface="Times New Roman"/>
                      </a:endParaRPr>
                    </a:p>
                  </a:txBody>
                  <a:tcPr marL="68580" marR="68580" marT="0" marB="0"/>
                </a:tc>
                <a:tc>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759830">
                <a:tc>
                  <a:txBody>
                    <a:bodyPr/>
                    <a:lstStyle/>
                    <a:p>
                      <a:pPr algn="ctr">
                        <a:lnSpc>
                          <a:spcPct val="115000"/>
                        </a:lnSpc>
                        <a:spcAft>
                          <a:spcPts val="0"/>
                        </a:spcAft>
                      </a:pPr>
                      <a:r>
                        <a:rPr lang="es-EC" sz="2000" dirty="0">
                          <a:effectLst/>
                        </a:rPr>
                        <a:t>Frecuencia de Resonancia:</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2.45 GHz</a:t>
                      </a:r>
                      <a:endParaRPr lang="es-EC" sz="1800" dirty="0">
                        <a:solidFill>
                          <a:srgbClr val="76923C"/>
                        </a:solidFill>
                        <a:effectLst/>
                        <a:latin typeface="Calibri"/>
                        <a:ea typeface="Calibri"/>
                        <a:cs typeface="Times New Roman"/>
                      </a:endParaRPr>
                    </a:p>
                  </a:txBody>
                  <a:tcPr marL="68580" marR="68580" marT="0" marB="0"/>
                </a:tc>
              </a:tr>
              <a:tr h="368429">
                <a:tc>
                  <a:txBody>
                    <a:bodyPr/>
                    <a:lstStyle/>
                    <a:p>
                      <a:pPr algn="ctr">
                        <a:lnSpc>
                          <a:spcPct val="115000"/>
                        </a:lnSpc>
                        <a:spcAft>
                          <a:spcPts val="0"/>
                        </a:spcAft>
                      </a:pPr>
                      <a:r>
                        <a:rPr lang="es-EC" sz="2000" dirty="0" smtClean="0">
                          <a:effectLst/>
                        </a:rPr>
                        <a:t>Er:</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4.7</a:t>
                      </a:r>
                      <a:endParaRPr lang="es-EC" sz="1800" dirty="0">
                        <a:solidFill>
                          <a:srgbClr val="76923C"/>
                        </a:solidFill>
                        <a:effectLst/>
                        <a:latin typeface="Calibri"/>
                        <a:ea typeface="Calibri"/>
                        <a:cs typeface="Times New Roman"/>
                      </a:endParaRPr>
                    </a:p>
                  </a:txBody>
                  <a:tcPr marL="68580" marR="68580" marT="0" marB="0"/>
                </a:tc>
              </a:tr>
              <a:tr h="368429">
                <a:tc>
                  <a:txBody>
                    <a:bodyPr/>
                    <a:lstStyle/>
                    <a:p>
                      <a:pPr algn="ctr">
                        <a:lnSpc>
                          <a:spcPct val="115000"/>
                        </a:lnSpc>
                        <a:spcAft>
                          <a:spcPts val="0"/>
                        </a:spcAft>
                      </a:pPr>
                      <a:r>
                        <a:rPr lang="es-EC" sz="2000" dirty="0" smtClean="0">
                          <a:effectLst/>
                        </a:rPr>
                        <a:t>Impedancia </a:t>
                      </a:r>
                      <a:endParaRPr lang="es-EC" sz="18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2000" dirty="0" smtClean="0">
                          <a:effectLst/>
                        </a:rPr>
                        <a:t>50</a:t>
                      </a:r>
                      <a:r>
                        <a:rPr lang="es-ES" sz="1800" kern="1200" dirty="0" smtClean="0">
                          <a:solidFill>
                            <a:schemeClr val="dk1"/>
                          </a:solidFill>
                          <a:effectLst/>
                          <a:latin typeface="+mn-lt"/>
                          <a:ea typeface="+mn-ea"/>
                          <a:cs typeface="+mn-cs"/>
                        </a:rPr>
                        <a:t> Ω</a:t>
                      </a:r>
                      <a:endParaRPr lang="es-ES" sz="1800" dirty="0" smtClean="0"/>
                    </a:p>
                  </a:txBody>
                  <a:tcPr marL="68580" marR="68580" marT="0" marB="0"/>
                </a:tc>
              </a:tr>
              <a:tr h="368429">
                <a:tc>
                  <a:txBody>
                    <a:bodyPr/>
                    <a:lstStyle/>
                    <a:p>
                      <a:pPr algn="ctr">
                        <a:lnSpc>
                          <a:spcPct val="115000"/>
                        </a:lnSpc>
                        <a:spcAft>
                          <a:spcPts val="0"/>
                        </a:spcAft>
                      </a:pPr>
                      <a:r>
                        <a:rPr lang="es-EC" sz="2000" dirty="0">
                          <a:effectLst/>
                        </a:rPr>
                        <a:t>Tangente de Pérdidas:</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0.0025</a:t>
                      </a:r>
                      <a:endParaRPr lang="es-EC" sz="1800" dirty="0">
                        <a:solidFill>
                          <a:srgbClr val="76923C"/>
                        </a:solidFill>
                        <a:effectLst/>
                        <a:latin typeface="Calibri"/>
                        <a:ea typeface="Calibri"/>
                        <a:cs typeface="Times New Roman"/>
                      </a:endParaRPr>
                    </a:p>
                  </a:txBody>
                  <a:tcPr marL="68580" marR="68580" marT="0" marB="0"/>
                </a:tc>
              </a:tr>
              <a:tr h="368429">
                <a:tc>
                  <a:txBody>
                    <a:bodyPr/>
                    <a:lstStyle/>
                    <a:p>
                      <a:pPr algn="ctr">
                        <a:lnSpc>
                          <a:spcPct val="115000"/>
                        </a:lnSpc>
                        <a:spcAft>
                          <a:spcPts val="0"/>
                        </a:spcAft>
                      </a:pPr>
                      <a:r>
                        <a:rPr lang="es-EC" sz="2000">
                          <a:effectLst/>
                        </a:rPr>
                        <a:t>PCB grosor:</a:t>
                      </a:r>
                      <a:endParaRPr lang="es-EC" sz="18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1.6 mm</a:t>
                      </a:r>
                      <a:endParaRPr lang="es-EC" sz="1800" dirty="0">
                        <a:solidFill>
                          <a:srgbClr val="76923C"/>
                        </a:solidFill>
                        <a:effectLst/>
                        <a:latin typeface="Calibri"/>
                        <a:ea typeface="Calibri"/>
                        <a:cs typeface="Times New Roman"/>
                      </a:endParaRPr>
                    </a:p>
                  </a:txBody>
                  <a:tcPr marL="68580" marR="68580" marT="0" marB="0"/>
                </a:tc>
              </a:tr>
              <a:tr h="368429">
                <a:tc>
                  <a:txBody>
                    <a:bodyPr/>
                    <a:lstStyle/>
                    <a:p>
                      <a:pPr algn="ctr">
                        <a:lnSpc>
                          <a:spcPct val="115000"/>
                        </a:lnSpc>
                        <a:spcAft>
                          <a:spcPts val="0"/>
                        </a:spcAft>
                      </a:pPr>
                      <a:r>
                        <a:rPr lang="es-EC" sz="2000">
                          <a:effectLst/>
                        </a:rPr>
                        <a:t>Material:</a:t>
                      </a:r>
                      <a:endParaRPr lang="es-EC" sz="18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FR-4</a:t>
                      </a:r>
                      <a:endParaRPr lang="es-EC" sz="1800" dirty="0">
                        <a:solidFill>
                          <a:srgbClr val="76923C"/>
                        </a:solidFill>
                        <a:effectLst/>
                        <a:latin typeface="Calibri"/>
                        <a:ea typeface="Calibri"/>
                        <a:cs typeface="Times New Roman"/>
                      </a:endParaRPr>
                    </a:p>
                  </a:txBody>
                  <a:tcPr marL="68580" marR="68580" marT="0" marB="0"/>
                </a:tc>
              </a:tr>
            </a:tbl>
          </a:graphicData>
        </a:graphic>
      </p:graphicFrame>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102398" y="573681"/>
            <a:ext cx="2191733" cy="2276860"/>
          </a:xfrm>
          <a:prstGeom prst="rect">
            <a:avLst/>
          </a:prstGeom>
          <a:noFill/>
          <a:ln>
            <a:noFill/>
          </a:ln>
        </p:spPr>
      </p:pic>
      <p:pic>
        <p:nvPicPr>
          <p:cNvPr id="8" name="0 Imagen"/>
          <p:cNvPicPr/>
          <p:nvPr/>
        </p:nvPicPr>
        <p:blipFill rotWithShape="1">
          <a:blip r:embed="rId3" cstate="print">
            <a:extLst>
              <a:ext uri="{28A0092B-C50C-407E-A947-70E740481C1C}">
                <a14:useLocalDpi xmlns:a14="http://schemas.microsoft.com/office/drawing/2010/main" val="0"/>
              </a:ext>
            </a:extLst>
          </a:blip>
          <a:srcRect l="18452" t="7924" r="17460" b="15176"/>
          <a:stretch/>
        </p:blipFill>
        <p:spPr bwMode="auto">
          <a:xfrm rot="5400000">
            <a:off x="458165" y="206313"/>
            <a:ext cx="2191736" cy="3011597"/>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3059833" y="2874903"/>
            <a:ext cx="2096023" cy="425501"/>
          </a:xfrm>
          <a:prstGeom prst="rect">
            <a:avLst/>
          </a:prstGeom>
        </p:spPr>
        <p:txBody>
          <a:bodyPr wrap="none">
            <a:spAutoFit/>
          </a:bodyPr>
          <a:lstStyle/>
          <a:p>
            <a:pPr algn="ctr">
              <a:lnSpc>
                <a:spcPct val="115000"/>
              </a:lnSpc>
              <a:spcAft>
                <a:spcPts val="0"/>
              </a:spcAft>
            </a:pPr>
            <a:r>
              <a:rPr lang="es-EC" sz="2000" b="1" dirty="0"/>
              <a:t>Rectangular </a:t>
            </a:r>
            <a:r>
              <a:rPr lang="es-EC" sz="2000" b="1" dirty="0" err="1"/>
              <a:t>Patch</a:t>
            </a:r>
            <a:endParaRPr lang="es-EC" b="1" dirty="0">
              <a:solidFill>
                <a:srgbClr val="76923C"/>
              </a:solidFill>
              <a:ea typeface="Calibri"/>
              <a:cs typeface="Times New Roman"/>
            </a:endParaRPr>
          </a:p>
        </p:txBody>
      </p:sp>
      <p:sp>
        <p:nvSpPr>
          <p:cNvPr id="6" name="5 Rectángulo"/>
          <p:cNvSpPr/>
          <p:nvPr/>
        </p:nvSpPr>
        <p:spPr>
          <a:xfrm>
            <a:off x="1098500" y="2690449"/>
            <a:ext cx="749051" cy="425501"/>
          </a:xfrm>
          <a:prstGeom prst="rect">
            <a:avLst/>
          </a:prstGeom>
        </p:spPr>
        <p:txBody>
          <a:bodyPr wrap="none">
            <a:spAutoFit/>
          </a:bodyPr>
          <a:lstStyle/>
          <a:p>
            <a:pPr algn="ctr">
              <a:lnSpc>
                <a:spcPct val="115000"/>
              </a:lnSpc>
              <a:spcAft>
                <a:spcPts val="0"/>
              </a:spcAft>
            </a:pPr>
            <a:r>
              <a:rPr lang="es-EC" sz="2000" b="1" dirty="0" smtClean="0"/>
              <a:t>Yagui</a:t>
            </a:r>
            <a:endParaRPr lang="es-EC" b="1" dirty="0">
              <a:solidFill>
                <a:srgbClr val="76923C"/>
              </a:solidFill>
              <a:ea typeface="Calibri"/>
              <a:cs typeface="Times New Roman"/>
            </a:endParaRPr>
          </a:p>
        </p:txBody>
      </p:sp>
      <p:pic>
        <p:nvPicPr>
          <p:cNvPr id="10" name="9 Imagen"/>
          <p:cNvPicPr/>
          <p:nvPr/>
        </p:nvPicPr>
        <p:blipFill rotWithShape="1">
          <a:blip r:embed="rId4">
            <a:extLst>
              <a:ext uri="{28A0092B-C50C-407E-A947-70E740481C1C}">
                <a14:useLocalDpi xmlns:a14="http://schemas.microsoft.com/office/drawing/2010/main" val="0"/>
              </a:ext>
            </a:extLst>
          </a:blip>
          <a:srcRect l="7897"/>
          <a:stretch/>
        </p:blipFill>
        <p:spPr bwMode="auto">
          <a:xfrm rot="5400000">
            <a:off x="5903253" y="581135"/>
            <a:ext cx="2419142" cy="2489360"/>
          </a:xfrm>
          <a:prstGeom prst="rect">
            <a:avLst/>
          </a:prstGeom>
          <a:noFill/>
          <a:ln>
            <a:noFill/>
          </a:ln>
          <a:extLst>
            <a:ext uri="{53640926-AAD7-44D8-BBD7-CCE9431645EC}">
              <a14:shadowObscured xmlns:a14="http://schemas.microsoft.com/office/drawing/2010/main"/>
            </a:ext>
          </a:extLst>
        </p:spPr>
      </p:pic>
      <p:sp>
        <p:nvSpPr>
          <p:cNvPr id="2" name="1 Rectángulo"/>
          <p:cNvSpPr/>
          <p:nvPr/>
        </p:nvSpPr>
        <p:spPr>
          <a:xfrm>
            <a:off x="6072070" y="3087654"/>
            <a:ext cx="2285434" cy="410882"/>
          </a:xfrm>
          <a:prstGeom prst="rect">
            <a:avLst/>
          </a:prstGeom>
        </p:spPr>
        <p:txBody>
          <a:bodyPr wrap="none">
            <a:spAutoFit/>
          </a:bodyPr>
          <a:lstStyle/>
          <a:p>
            <a:pPr algn="ctr">
              <a:lnSpc>
                <a:spcPct val="115000"/>
              </a:lnSpc>
              <a:spcAft>
                <a:spcPts val="0"/>
              </a:spcAft>
            </a:pPr>
            <a:r>
              <a:rPr lang="es-EC" b="1" dirty="0" smtClean="0"/>
              <a:t>Logarítmica  Periódica</a:t>
            </a:r>
            <a:endParaRPr lang="es-EC" b="1" dirty="0">
              <a:solidFill>
                <a:srgbClr val="76923C"/>
              </a:solidFill>
              <a:ea typeface="Calibri"/>
              <a:cs typeface="Times New Roman"/>
            </a:endParaRPr>
          </a:p>
        </p:txBody>
      </p:sp>
      <p:graphicFrame>
        <p:nvGraphicFramePr>
          <p:cNvPr id="11" name="10 Tabla"/>
          <p:cNvGraphicFramePr>
            <a:graphicFrameLocks noGrp="1"/>
          </p:cNvGraphicFramePr>
          <p:nvPr>
            <p:extLst>
              <p:ext uri="{D42A27DB-BD31-4B8C-83A1-F6EECF244321}">
                <p14:modId xmlns:p14="http://schemas.microsoft.com/office/powerpoint/2010/main" val="2550392381"/>
              </p:ext>
            </p:extLst>
          </p:nvPr>
        </p:nvGraphicFramePr>
        <p:xfrm>
          <a:off x="4338351" y="3498536"/>
          <a:ext cx="4805649" cy="3149310"/>
        </p:xfrm>
        <a:graphic>
          <a:graphicData uri="http://schemas.openxmlformats.org/drawingml/2006/table">
            <a:tbl>
              <a:tblPr firstRow="1" firstCol="1" bandRow="1">
                <a:tableStyleId>{5C22544A-7EE6-4342-B048-85BDC9FD1C3A}</a:tableStyleId>
              </a:tblPr>
              <a:tblGrid>
                <a:gridCol w="2805506"/>
                <a:gridCol w="2000143"/>
              </a:tblGrid>
              <a:tr h="408045">
                <a:tc>
                  <a:txBody>
                    <a:bodyPr/>
                    <a:lstStyle/>
                    <a:p>
                      <a:pPr algn="ctr">
                        <a:lnSpc>
                          <a:spcPct val="115000"/>
                        </a:lnSpc>
                        <a:spcAft>
                          <a:spcPts val="0"/>
                        </a:spcAft>
                      </a:pPr>
                      <a:r>
                        <a:rPr lang="es-EC" sz="2000" dirty="0" smtClean="0">
                          <a:effectLst/>
                        </a:rPr>
                        <a:t>Características </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408045">
                <a:tc>
                  <a:txBody>
                    <a:bodyPr/>
                    <a:lstStyle/>
                    <a:p>
                      <a:pPr algn="ctr">
                        <a:lnSpc>
                          <a:spcPct val="115000"/>
                        </a:lnSpc>
                        <a:spcAft>
                          <a:spcPts val="0"/>
                        </a:spcAft>
                      </a:pPr>
                      <a:r>
                        <a:rPr lang="es-EC" sz="2000" dirty="0" smtClean="0">
                          <a:effectLst/>
                        </a:rPr>
                        <a:t>Rango</a:t>
                      </a:r>
                      <a:r>
                        <a:rPr lang="es-EC" sz="2000" baseline="0" dirty="0" smtClean="0">
                          <a:effectLst/>
                        </a:rPr>
                        <a:t> de Frecuencia de Trabajo</a:t>
                      </a:r>
                      <a:r>
                        <a:rPr lang="es-EC" sz="2000" dirty="0" smtClean="0">
                          <a:effectLst/>
                        </a:rPr>
                        <a:t>:</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900-2600 MHz</a:t>
                      </a:r>
                      <a:endParaRPr lang="es-EC" sz="1800" dirty="0">
                        <a:solidFill>
                          <a:srgbClr val="76923C"/>
                        </a:solidFill>
                        <a:effectLst/>
                        <a:latin typeface="Calibri"/>
                        <a:ea typeface="Calibri"/>
                        <a:cs typeface="Times New Roman"/>
                      </a:endParaRPr>
                    </a:p>
                  </a:txBody>
                  <a:tcPr marL="68580" marR="68580" marT="0" marB="0"/>
                </a:tc>
              </a:tr>
              <a:tr h="408045">
                <a:tc>
                  <a:txBody>
                    <a:bodyPr/>
                    <a:lstStyle/>
                    <a:p>
                      <a:pPr algn="ctr">
                        <a:lnSpc>
                          <a:spcPct val="115000"/>
                        </a:lnSpc>
                        <a:spcAft>
                          <a:spcPts val="0"/>
                        </a:spcAft>
                      </a:pPr>
                      <a:r>
                        <a:rPr lang="es-EC" sz="2000" dirty="0" smtClean="0">
                          <a:effectLst/>
                        </a:rPr>
                        <a:t>Er:</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4.7</a:t>
                      </a:r>
                      <a:endParaRPr lang="es-EC" sz="1800" dirty="0">
                        <a:solidFill>
                          <a:srgbClr val="76923C"/>
                        </a:solidFill>
                        <a:effectLst/>
                        <a:latin typeface="Calibri"/>
                        <a:ea typeface="Calibri"/>
                        <a:cs typeface="Times New Roman"/>
                      </a:endParaRPr>
                    </a:p>
                  </a:txBody>
                  <a:tcPr marL="68580" marR="68580" marT="0" marB="0"/>
                </a:tc>
              </a:tr>
              <a:tr h="408045">
                <a:tc>
                  <a:txBody>
                    <a:bodyPr/>
                    <a:lstStyle/>
                    <a:p>
                      <a:pPr algn="ctr">
                        <a:lnSpc>
                          <a:spcPct val="115000"/>
                        </a:lnSpc>
                        <a:spcAft>
                          <a:spcPts val="0"/>
                        </a:spcAft>
                      </a:pPr>
                      <a:r>
                        <a:rPr lang="es-EC" sz="2000" dirty="0" smtClean="0">
                          <a:effectLst/>
                        </a:rPr>
                        <a:t>Impedancia </a:t>
                      </a:r>
                      <a:endParaRPr lang="es-EC" sz="18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2000" dirty="0" smtClean="0">
                          <a:effectLst/>
                        </a:rPr>
                        <a:t>50</a:t>
                      </a:r>
                      <a:r>
                        <a:rPr lang="es-ES" sz="1800" kern="1200" dirty="0" smtClean="0">
                          <a:solidFill>
                            <a:schemeClr val="dk1"/>
                          </a:solidFill>
                          <a:effectLst/>
                          <a:latin typeface="+mn-lt"/>
                          <a:ea typeface="+mn-ea"/>
                          <a:cs typeface="+mn-cs"/>
                        </a:rPr>
                        <a:t> Ω</a:t>
                      </a:r>
                      <a:endParaRPr lang="es-ES" sz="1800" dirty="0" smtClean="0"/>
                    </a:p>
                  </a:txBody>
                  <a:tcPr marL="68580" marR="68580" marT="0" marB="0"/>
                </a:tc>
              </a:tr>
              <a:tr h="408045">
                <a:tc>
                  <a:txBody>
                    <a:bodyPr/>
                    <a:lstStyle/>
                    <a:p>
                      <a:pPr algn="ctr">
                        <a:lnSpc>
                          <a:spcPct val="115000"/>
                        </a:lnSpc>
                        <a:spcAft>
                          <a:spcPts val="0"/>
                        </a:spcAft>
                      </a:pPr>
                      <a:r>
                        <a:rPr lang="es-EC" sz="2000" dirty="0">
                          <a:effectLst/>
                        </a:rPr>
                        <a:t>Tangente de Pérdidas:</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0.0025</a:t>
                      </a:r>
                      <a:endParaRPr lang="es-EC" sz="1800" dirty="0">
                        <a:solidFill>
                          <a:srgbClr val="76923C"/>
                        </a:solidFill>
                        <a:effectLst/>
                        <a:latin typeface="Calibri"/>
                        <a:ea typeface="Calibri"/>
                        <a:cs typeface="Times New Roman"/>
                      </a:endParaRPr>
                    </a:p>
                  </a:txBody>
                  <a:tcPr marL="68580" marR="68580" marT="0" marB="0"/>
                </a:tc>
              </a:tr>
              <a:tr h="408045">
                <a:tc>
                  <a:txBody>
                    <a:bodyPr/>
                    <a:lstStyle/>
                    <a:p>
                      <a:pPr algn="ctr">
                        <a:lnSpc>
                          <a:spcPct val="115000"/>
                        </a:lnSpc>
                        <a:spcAft>
                          <a:spcPts val="0"/>
                        </a:spcAft>
                      </a:pPr>
                      <a:r>
                        <a:rPr lang="es-EC" sz="2000">
                          <a:effectLst/>
                        </a:rPr>
                        <a:t>PCB grosor:</a:t>
                      </a:r>
                      <a:endParaRPr lang="es-EC" sz="18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1.8 mm</a:t>
                      </a:r>
                      <a:endParaRPr lang="es-EC" sz="1800" dirty="0">
                        <a:solidFill>
                          <a:srgbClr val="76923C"/>
                        </a:solidFill>
                        <a:effectLst/>
                        <a:latin typeface="Calibri"/>
                        <a:ea typeface="Calibri"/>
                        <a:cs typeface="Times New Roman"/>
                      </a:endParaRPr>
                    </a:p>
                  </a:txBody>
                  <a:tcPr marL="68580" marR="68580" marT="0" marB="0"/>
                </a:tc>
              </a:tr>
              <a:tr h="408045">
                <a:tc>
                  <a:txBody>
                    <a:bodyPr/>
                    <a:lstStyle/>
                    <a:p>
                      <a:pPr algn="ctr">
                        <a:lnSpc>
                          <a:spcPct val="115000"/>
                        </a:lnSpc>
                        <a:spcAft>
                          <a:spcPts val="0"/>
                        </a:spcAft>
                      </a:pPr>
                      <a:r>
                        <a:rPr lang="es-EC" sz="2000">
                          <a:effectLst/>
                        </a:rPr>
                        <a:t>Material:</a:t>
                      </a:r>
                      <a:endParaRPr lang="es-EC" sz="18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FR-4</a:t>
                      </a:r>
                      <a:endParaRPr lang="es-EC" sz="1800" dirty="0">
                        <a:solidFill>
                          <a:srgbClr val="76923C"/>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4479772"/>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90" y="-99392"/>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CABLE COAXIAL</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548580066"/>
              </p:ext>
            </p:extLst>
          </p:nvPr>
        </p:nvGraphicFramePr>
        <p:xfrm>
          <a:off x="2225" y="2733040"/>
          <a:ext cx="3076002" cy="2784380"/>
        </p:xfrm>
        <a:graphic>
          <a:graphicData uri="http://schemas.openxmlformats.org/drawingml/2006/table">
            <a:tbl>
              <a:tblPr firstRow="1" bandRow="1">
                <a:tableStyleId>{5C22544A-7EE6-4342-B048-85BDC9FD1C3A}</a:tableStyleId>
              </a:tblPr>
              <a:tblGrid>
                <a:gridCol w="1851866"/>
                <a:gridCol w="1224136"/>
              </a:tblGrid>
              <a:tr h="558873">
                <a:tc gridSpan="2">
                  <a:txBody>
                    <a:bodyPr/>
                    <a:lstStyle/>
                    <a:p>
                      <a:pPr algn="ctr"/>
                      <a:r>
                        <a:rPr lang="es-ES" dirty="0" smtClean="0"/>
                        <a:t>Características Eléctricas</a:t>
                      </a:r>
                      <a:endParaRPr lang="es-ES" dirty="0"/>
                    </a:p>
                  </a:txBody>
                  <a:tcPr/>
                </a:tc>
                <a:tc hMerge="1">
                  <a:txBody>
                    <a:bodyPr/>
                    <a:lstStyle/>
                    <a:p>
                      <a:endParaRPr lang="es-ES" dirty="0"/>
                    </a:p>
                  </a:txBody>
                  <a:tcPr/>
                </a:tc>
              </a:tr>
              <a:tr h="448383">
                <a:tc>
                  <a:txBody>
                    <a:bodyPr/>
                    <a:lstStyle/>
                    <a:p>
                      <a:pPr algn="ctr"/>
                      <a:r>
                        <a:rPr lang="es-ES" sz="1600" dirty="0" smtClean="0"/>
                        <a:t>Impedancia</a:t>
                      </a:r>
                      <a:r>
                        <a:rPr lang="es-ES" sz="1600" baseline="0" dirty="0" smtClean="0"/>
                        <a:t> característica</a:t>
                      </a:r>
                      <a:endParaRPr lang="es-ES" sz="1600" dirty="0"/>
                    </a:p>
                  </a:txBody>
                  <a:tcPr/>
                </a:tc>
                <a:tc>
                  <a:txBody>
                    <a:bodyPr/>
                    <a:lstStyle/>
                    <a:p>
                      <a:pPr algn="ctr"/>
                      <a:r>
                        <a:rPr lang="es-ES" sz="1800" kern="1200" dirty="0" smtClean="0">
                          <a:solidFill>
                            <a:schemeClr val="dk1"/>
                          </a:solidFill>
                          <a:effectLst/>
                          <a:latin typeface="+mn-lt"/>
                          <a:ea typeface="+mn-ea"/>
                          <a:cs typeface="+mn-cs"/>
                        </a:rPr>
                        <a:t>50 Ω</a:t>
                      </a:r>
                      <a:endParaRPr lang="es-ES" sz="1800" dirty="0"/>
                    </a:p>
                  </a:txBody>
                  <a:tcPr/>
                </a:tc>
              </a:tr>
              <a:tr h="640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Atenuación dB/100m a 2.4 GHz</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177 [dB]</a:t>
                      </a:r>
                    </a:p>
                    <a:p>
                      <a:pPr algn="ctr"/>
                      <a:endParaRPr lang="es-ES" sz="1800" dirty="0"/>
                    </a:p>
                  </a:txBody>
                  <a:tcPr/>
                </a:tc>
              </a:tr>
              <a:tr h="2562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Velocidad de Propagación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66.66%</a:t>
                      </a:r>
                    </a:p>
                    <a:p>
                      <a:pPr algn="ctr"/>
                      <a:endParaRPr lang="es-ES" dirty="0"/>
                    </a:p>
                  </a:txBody>
                  <a:tcPr/>
                </a:tc>
              </a:tr>
              <a:tr h="256219">
                <a:tc>
                  <a:txBody>
                    <a:bodyPr/>
                    <a:lstStyle/>
                    <a:p>
                      <a:pPr algn="ctr"/>
                      <a:r>
                        <a:rPr lang="es-ES" sz="1600" dirty="0" smtClean="0"/>
                        <a:t>Voltaje Máximo</a:t>
                      </a:r>
                      <a:endParaRPr lang="es-ES" sz="1600" dirty="0"/>
                    </a:p>
                  </a:txBody>
                  <a:tcPr/>
                </a:tc>
                <a:tc>
                  <a:txBody>
                    <a:bodyPr/>
                    <a:lstStyle/>
                    <a:p>
                      <a:pPr algn="ctr"/>
                      <a:r>
                        <a:rPr lang="es-ES" dirty="0" smtClean="0"/>
                        <a:t>1400 </a:t>
                      </a:r>
                      <a:r>
                        <a:rPr lang="es-ES" dirty="0" err="1" smtClean="0"/>
                        <a:t>Vrms</a:t>
                      </a:r>
                      <a:endParaRPr lang="es-ES" dirty="0"/>
                    </a:p>
                  </a:txBody>
                  <a:tcPr/>
                </a:tc>
              </a:tr>
            </a:tbl>
          </a:graphicData>
        </a:graphic>
      </p:graphicFrame>
      <p:sp>
        <p:nvSpPr>
          <p:cNvPr id="8" name="7 Rectángulo"/>
          <p:cNvSpPr/>
          <p:nvPr/>
        </p:nvSpPr>
        <p:spPr>
          <a:xfrm>
            <a:off x="611560" y="404664"/>
            <a:ext cx="1728192" cy="523220"/>
          </a:xfrm>
          <a:prstGeom prst="rect">
            <a:avLst/>
          </a:prstGeom>
        </p:spPr>
        <p:txBody>
          <a:bodyPr wrap="squar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RG-58</a:t>
            </a:r>
            <a:endParaRPr lang="es-EC" sz="2400" dirty="0"/>
          </a:p>
        </p:txBody>
      </p:sp>
      <p:sp>
        <p:nvSpPr>
          <p:cNvPr id="7" name="6 Rectángulo"/>
          <p:cNvSpPr/>
          <p:nvPr/>
        </p:nvSpPr>
        <p:spPr>
          <a:xfrm>
            <a:off x="6876256" y="476672"/>
            <a:ext cx="1779642" cy="523220"/>
          </a:xfrm>
          <a:prstGeom prst="rect">
            <a:avLst/>
          </a:prstGeom>
        </p:spPr>
        <p:txBody>
          <a:bodyPr wrap="squar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LMR-195</a:t>
            </a:r>
            <a:endParaRPr lang="es-EC"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 y="927884"/>
            <a:ext cx="3465110" cy="180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extLst>
              <p:ext uri="{D42A27DB-BD31-4B8C-83A1-F6EECF244321}">
                <p14:modId xmlns:p14="http://schemas.microsoft.com/office/powerpoint/2010/main" val="338097701"/>
              </p:ext>
            </p:extLst>
          </p:nvPr>
        </p:nvGraphicFramePr>
        <p:xfrm>
          <a:off x="5921400" y="2492896"/>
          <a:ext cx="3169344" cy="2530307"/>
        </p:xfrm>
        <a:graphic>
          <a:graphicData uri="http://schemas.openxmlformats.org/drawingml/2006/table">
            <a:tbl>
              <a:tblPr firstRow="1" bandRow="1">
                <a:tableStyleId>{5C22544A-7EE6-4342-B048-85BDC9FD1C3A}</a:tableStyleId>
              </a:tblPr>
              <a:tblGrid>
                <a:gridCol w="1873200"/>
                <a:gridCol w="1296144"/>
              </a:tblGrid>
              <a:tr h="0">
                <a:tc gridSpan="2">
                  <a:txBody>
                    <a:bodyPr/>
                    <a:lstStyle/>
                    <a:p>
                      <a:pPr algn="ctr"/>
                      <a:r>
                        <a:rPr lang="es-ES" dirty="0" smtClean="0"/>
                        <a:t>Características Eléctricas</a:t>
                      </a:r>
                      <a:endParaRPr lang="es-ES" dirty="0"/>
                    </a:p>
                  </a:txBody>
                  <a:tcPr/>
                </a:tc>
                <a:tc hMerge="1">
                  <a:txBody>
                    <a:bodyPr/>
                    <a:lstStyle/>
                    <a:p>
                      <a:endParaRPr lang="es-ES" dirty="0"/>
                    </a:p>
                  </a:txBody>
                  <a:tcPr/>
                </a:tc>
              </a:tr>
              <a:tr h="448383">
                <a:tc>
                  <a:txBody>
                    <a:bodyPr/>
                    <a:lstStyle/>
                    <a:p>
                      <a:pPr algn="ctr"/>
                      <a:r>
                        <a:rPr lang="es-ES" sz="1600" dirty="0" smtClean="0"/>
                        <a:t>Impedancia</a:t>
                      </a:r>
                      <a:r>
                        <a:rPr lang="es-ES" sz="1600" baseline="0" dirty="0" smtClean="0"/>
                        <a:t> característica</a:t>
                      </a:r>
                      <a:endParaRPr lang="es-ES" sz="1600" dirty="0"/>
                    </a:p>
                  </a:txBody>
                  <a:tcPr/>
                </a:tc>
                <a:tc>
                  <a:txBody>
                    <a:bodyPr/>
                    <a:lstStyle/>
                    <a:p>
                      <a:pPr algn="ctr"/>
                      <a:r>
                        <a:rPr lang="es-ES" sz="1800" kern="1200" dirty="0" smtClean="0">
                          <a:solidFill>
                            <a:schemeClr val="dk1"/>
                          </a:solidFill>
                          <a:effectLst/>
                          <a:latin typeface="+mn-lt"/>
                          <a:ea typeface="+mn-ea"/>
                          <a:cs typeface="+mn-cs"/>
                        </a:rPr>
                        <a:t>50 Ω</a:t>
                      </a:r>
                      <a:endParaRPr lang="es-ES" sz="1800" dirty="0"/>
                    </a:p>
                  </a:txBody>
                  <a:tcPr/>
                </a:tc>
              </a:tr>
              <a:tr h="640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Atenuación dB/100m a 2.4 GHz</a:t>
                      </a:r>
                      <a:endParaRPr lang="es-ES" sz="1600" dirty="0"/>
                    </a:p>
                  </a:txBody>
                  <a:tcPr/>
                </a:tc>
                <a:tc>
                  <a:txBody>
                    <a:bodyPr/>
                    <a:lstStyle/>
                    <a:p>
                      <a:pPr algn="ctr"/>
                      <a:r>
                        <a:rPr lang="es-ES" sz="1800" dirty="0" smtClean="0"/>
                        <a:t>60.83 [dB]</a:t>
                      </a:r>
                      <a:endParaRPr lang="es-ES" sz="1800" dirty="0"/>
                    </a:p>
                  </a:txBody>
                  <a:tcPr/>
                </a:tc>
              </a:tr>
              <a:tr h="2562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Velocidad de Propagación </a:t>
                      </a:r>
                      <a:endParaRPr lang="es-ES" sz="1600" dirty="0"/>
                    </a:p>
                  </a:txBody>
                  <a:tcPr/>
                </a:tc>
                <a:tc>
                  <a:txBody>
                    <a:bodyPr/>
                    <a:lstStyle/>
                    <a:p>
                      <a:pPr algn="ctr"/>
                      <a:r>
                        <a:rPr lang="es-ES" baseline="0" dirty="0" smtClean="0"/>
                        <a:t>83.33 %</a:t>
                      </a:r>
                      <a:endParaRPr lang="es-ES" dirty="0"/>
                    </a:p>
                  </a:txBody>
                  <a:tcPr/>
                </a:tc>
              </a:tr>
              <a:tr h="2562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Voltaje Máximo</a:t>
                      </a:r>
                    </a:p>
                  </a:txBody>
                  <a:tcPr/>
                </a:tc>
                <a:tc>
                  <a:txBody>
                    <a:bodyPr/>
                    <a:lstStyle/>
                    <a:p>
                      <a:pPr algn="ctr"/>
                      <a:r>
                        <a:rPr lang="es-ES" dirty="0" smtClean="0"/>
                        <a:t>1000 </a:t>
                      </a:r>
                      <a:r>
                        <a:rPr lang="es-ES" dirty="0" err="1" smtClean="0"/>
                        <a:t>Vrms</a:t>
                      </a:r>
                      <a:endParaRPr lang="es-ES" dirty="0"/>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890" y="908720"/>
            <a:ext cx="3177078" cy="153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10 Rectángulo"/>
              <p:cNvSpPr/>
              <p:nvPr/>
            </p:nvSpPr>
            <p:spPr>
              <a:xfrm>
                <a:off x="3467200" y="3284984"/>
                <a:ext cx="2211690" cy="7146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𝐿</m:t>
                          </m:r>
                        </m:e>
                        <m:sub>
                          <m:r>
                            <a:rPr lang="es-ES" i="1">
                              <a:latin typeface="Cambria Math"/>
                            </a:rPr>
                            <m:t>𝐶</m:t>
                          </m:r>
                        </m:sub>
                      </m:sSub>
                      <m:r>
                        <a:rPr lang="es-ES" i="1">
                          <a:latin typeface="Cambria Math"/>
                        </a:rPr>
                        <m:t>=</m:t>
                      </m:r>
                      <m:r>
                        <a:rPr lang="es-ES" i="1">
                          <a:latin typeface="Cambria Math"/>
                        </a:rPr>
                        <m:t>𝑛</m:t>
                      </m:r>
                      <m:d>
                        <m:dPr>
                          <m:ctrlPr>
                            <a:rPr lang="es-ES" i="1">
                              <a:latin typeface="Cambria Math"/>
                            </a:rPr>
                          </m:ctrlPr>
                        </m:dPr>
                        <m:e>
                          <m:f>
                            <m:fPr>
                              <m:ctrlPr>
                                <a:rPr lang="es-ES" i="1">
                                  <a:latin typeface="Cambria Math"/>
                                </a:rPr>
                              </m:ctrlPr>
                            </m:fPr>
                            <m:num>
                              <m:r>
                                <m:rPr>
                                  <m:sty m:val="p"/>
                                </m:rPr>
                                <a:rPr lang="el-GR" i="1">
                                  <a:latin typeface="Cambria Math"/>
                                </a:rPr>
                                <m:t>λ</m:t>
                              </m:r>
                            </m:num>
                            <m:den>
                              <m:r>
                                <a:rPr lang="es-ES" i="1">
                                  <a:latin typeface="Cambria Math"/>
                                </a:rPr>
                                <m:t>2</m:t>
                              </m:r>
                            </m:den>
                          </m:f>
                        </m:e>
                      </m:d>
                      <m:r>
                        <a:rPr lang="es-ES" i="1">
                          <a:latin typeface="Cambria Math"/>
                        </a:rPr>
                        <m:t>∗</m:t>
                      </m:r>
                      <m:sSub>
                        <m:sSubPr>
                          <m:ctrlPr>
                            <a:rPr lang="es-ES" i="1">
                              <a:latin typeface="Cambria Math"/>
                            </a:rPr>
                          </m:ctrlPr>
                        </m:sSubPr>
                        <m:e>
                          <m:r>
                            <a:rPr lang="es-ES" i="1">
                              <a:latin typeface="Cambria Math"/>
                            </a:rPr>
                            <m:t>𝑉</m:t>
                          </m:r>
                        </m:e>
                        <m:sub>
                          <m:r>
                            <a:rPr lang="es-ES" i="1">
                              <a:latin typeface="Cambria Math"/>
                            </a:rPr>
                            <m:t>𝑝</m:t>
                          </m:r>
                        </m:sub>
                      </m:sSub>
                    </m:oMath>
                  </m:oMathPara>
                </a14:m>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3467200" y="3284984"/>
                <a:ext cx="2211690" cy="71468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251518" y="5541278"/>
                <a:ext cx="2448272" cy="4080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i="1" dirty="0" smtClean="0">
                  <a:latin typeface="Cambria Math"/>
                </a:endParaRPr>
              </a:p>
              <a:p>
                <a:pPr algn="ctr"/>
                <a14:m>
                  <m:oMath xmlns:m="http://schemas.openxmlformats.org/officeDocument/2006/math">
                    <m:sSub>
                      <m:sSubPr>
                        <m:ctrlPr>
                          <a:rPr lang="es-ES" i="1">
                            <a:latin typeface="Cambria Math"/>
                          </a:rPr>
                        </m:ctrlPr>
                      </m:sSubPr>
                      <m:e>
                        <m:r>
                          <a:rPr lang="es-ES" i="1">
                            <a:latin typeface="Cambria Math"/>
                          </a:rPr>
                          <m:t>𝐿</m:t>
                        </m:r>
                      </m:e>
                      <m:sub>
                        <m:r>
                          <a:rPr lang="es-ES" i="1">
                            <a:latin typeface="Cambria Math"/>
                          </a:rPr>
                          <m:t>𝐶</m:t>
                        </m:r>
                        <m:r>
                          <a:rPr lang="es-ES" i="1">
                            <a:latin typeface="Cambria Math"/>
                          </a:rPr>
                          <m:t>−</m:t>
                        </m:r>
                        <m:r>
                          <a:rPr lang="es-ES" i="1">
                            <a:latin typeface="Cambria Math"/>
                          </a:rPr>
                          <m:t>𝑅𝐺</m:t>
                        </m:r>
                        <m:r>
                          <a:rPr lang="es-ES" i="1">
                            <a:latin typeface="Cambria Math"/>
                          </a:rPr>
                          <m:t> 58</m:t>
                        </m:r>
                      </m:sub>
                    </m:sSub>
                    <m:r>
                      <a:rPr lang="es-ES" i="1">
                        <a:latin typeface="Cambria Math"/>
                      </a:rPr>
                      <m:t>=</m:t>
                    </m:r>
                    <m:r>
                      <a:rPr lang="es-ES" b="1" i="1">
                        <a:latin typeface="Cambria Math"/>
                      </a:rPr>
                      <m:t>𝟎</m:t>
                    </m:r>
                    <m:r>
                      <a:rPr lang="es-ES" b="1">
                        <a:latin typeface="Cambria Math"/>
                      </a:rPr>
                      <m:t>.</m:t>
                    </m:r>
                    <m:r>
                      <a:rPr lang="es-ES" b="1" i="1">
                        <a:latin typeface="Cambria Math"/>
                      </a:rPr>
                      <m:t>𝟐</m:t>
                    </m:r>
                    <m:r>
                      <a:rPr lang="es-ES" b="1" i="1" smtClean="0">
                        <a:latin typeface="Cambria Math"/>
                      </a:rPr>
                      <m:t>𝟖𝟒</m:t>
                    </m:r>
                  </m:oMath>
                </a14:m>
                <a:r>
                  <a:rPr lang="es-ES" dirty="0"/>
                  <a:t>[m]</a:t>
                </a:r>
              </a:p>
              <a:p>
                <a:pPr algn="ctr"/>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251518" y="5541278"/>
                <a:ext cx="2448272" cy="408002"/>
              </a:xfrm>
              <a:prstGeom prst="rect">
                <a:avLst/>
              </a:prstGeom>
              <a:blipFill rotWithShape="1">
                <a:blip r:embed="rId5"/>
                <a:stretch>
                  <a:fillRect b="-140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085213" y="5085184"/>
                <a:ext cx="3023291" cy="3624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i="1" dirty="0" smtClean="0">
                  <a:latin typeface="Cambria Math"/>
                </a:endParaRPr>
              </a:p>
              <a:p>
                <a:pPr algn="ct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𝐿</m:t>
                          </m:r>
                        </m:e>
                        <m:sub>
                          <m:r>
                            <a:rPr lang="es-ES" i="1">
                              <a:latin typeface="Cambria Math"/>
                            </a:rPr>
                            <m:t>𝐶</m:t>
                          </m:r>
                          <m:r>
                            <a:rPr lang="es-ES" i="1">
                              <a:latin typeface="Cambria Math"/>
                            </a:rPr>
                            <m:t>−</m:t>
                          </m:r>
                          <m:r>
                            <a:rPr lang="es-ES" i="1">
                              <a:latin typeface="Cambria Math"/>
                            </a:rPr>
                            <m:t>𝐿𝑀𝑅</m:t>
                          </m:r>
                          <m:r>
                            <a:rPr lang="es-ES" i="1">
                              <a:latin typeface="Cambria Math"/>
                            </a:rPr>
                            <m:t> 195</m:t>
                          </m:r>
                        </m:sub>
                      </m:sSub>
                      <m:r>
                        <a:rPr lang="es-ES" i="1">
                          <a:latin typeface="Cambria Math"/>
                        </a:rPr>
                        <m:t>=</m:t>
                      </m:r>
                      <m:r>
                        <a:rPr lang="es-ES" b="1" i="1">
                          <a:latin typeface="Cambria Math"/>
                        </a:rPr>
                        <m:t>𝟎</m:t>
                      </m:r>
                      <m:r>
                        <a:rPr lang="es-ES" b="1">
                          <a:latin typeface="Cambria Math"/>
                        </a:rPr>
                        <m:t>.</m:t>
                      </m:r>
                      <m:r>
                        <a:rPr lang="es-ES" b="1" i="1">
                          <a:latin typeface="Cambria Math"/>
                        </a:rPr>
                        <m:t>𝟐𝟓𝟓</m:t>
                      </m:r>
                      <m:r>
                        <a:rPr lang="es-ES">
                          <a:latin typeface="Cambria Math"/>
                        </a:rPr>
                        <m:t> [</m:t>
                      </m:r>
                      <m:r>
                        <m:rPr>
                          <m:sty m:val="p"/>
                        </m:rPr>
                        <a:rPr lang="es-ES">
                          <a:latin typeface="Cambria Math"/>
                        </a:rPr>
                        <m:t>m</m:t>
                      </m:r>
                      <m:r>
                        <a:rPr lang="es-ES">
                          <a:latin typeface="Cambria Math"/>
                        </a:rPr>
                        <m:t>]</m:t>
                      </m:r>
                    </m:oMath>
                  </m:oMathPara>
                </a14:m>
                <a:endParaRPr lang="es-ES" dirty="0"/>
              </a:p>
              <a:p>
                <a:pPr algn="ctr"/>
                <a:endParaRPr lang="es-ES" dirty="0"/>
              </a:p>
            </p:txBody>
          </p:sp>
        </mc:Choice>
        <mc:Fallback xmlns="">
          <p:sp>
            <p:nvSpPr>
              <p:cNvPr id="13" name="12 Rectángulo"/>
              <p:cNvSpPr>
                <a:spLocks noRot="1" noChangeAspect="1" noMove="1" noResize="1" noEditPoints="1" noAdjustHandles="1" noChangeArrowheads="1" noChangeShapeType="1" noTextEdit="1"/>
              </p:cNvSpPr>
              <p:nvPr/>
            </p:nvSpPr>
            <p:spPr>
              <a:xfrm>
                <a:off x="6085213" y="5085184"/>
                <a:ext cx="3023291" cy="362491"/>
              </a:xfrm>
              <a:prstGeom prst="rect">
                <a:avLst/>
              </a:prstGeom>
              <a:blipFill rotWithShape="1">
                <a:blip r:embed="rId6"/>
                <a:stretch>
                  <a:fillRect b="-125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125862" y="5932470"/>
                <a:ext cx="2699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a:rPr>
                            <m:t>𝐴</m:t>
                          </m:r>
                        </m:e>
                        <m:sub>
                          <m:r>
                            <a:rPr lang="es-ES" sz="1600" i="1">
                              <a:latin typeface="Cambria Math"/>
                            </a:rPr>
                            <m:t>𝐶</m:t>
                          </m:r>
                          <m:r>
                            <a:rPr lang="es-ES" sz="1600" i="1">
                              <a:latin typeface="Cambria Math"/>
                            </a:rPr>
                            <m:t>−</m:t>
                          </m:r>
                          <m:r>
                            <a:rPr lang="es-ES" sz="1600" i="1">
                              <a:latin typeface="Cambria Math"/>
                            </a:rPr>
                            <m:t>𝑅𝐺</m:t>
                          </m:r>
                          <m:r>
                            <a:rPr lang="es-ES" sz="1600" i="1">
                              <a:latin typeface="Cambria Math"/>
                            </a:rPr>
                            <m:t>58</m:t>
                          </m:r>
                        </m:sub>
                      </m:sSub>
                      <m:r>
                        <a:rPr lang="es-ES" sz="1600" i="1">
                          <a:latin typeface="Cambria Math"/>
                        </a:rPr>
                        <m:t> </m:t>
                      </m:r>
                      <m:d>
                        <m:dPr>
                          <m:begChr m:val="["/>
                          <m:endChr m:val="]"/>
                          <m:ctrlPr>
                            <a:rPr lang="es-ES" sz="1600" i="1">
                              <a:latin typeface="Cambria Math"/>
                            </a:rPr>
                          </m:ctrlPr>
                        </m:dPr>
                        <m:e>
                          <m:r>
                            <a:rPr lang="es-ES" sz="1600" i="1">
                              <a:latin typeface="Cambria Math"/>
                            </a:rPr>
                            <m:t>𝑑𝐵</m:t>
                          </m:r>
                        </m:e>
                      </m:d>
                      <m:r>
                        <a:rPr lang="es-ES" sz="1600" i="1">
                          <a:latin typeface="Cambria Math"/>
                        </a:rPr>
                        <m:t>=</m:t>
                      </m:r>
                      <m:r>
                        <a:rPr lang="es-ES" sz="1600" b="1" i="1">
                          <a:latin typeface="Cambria Math"/>
                        </a:rPr>
                        <m:t>𝟎</m:t>
                      </m:r>
                      <m:r>
                        <a:rPr lang="es-ES" sz="1600" b="1" i="1">
                          <a:latin typeface="Cambria Math"/>
                        </a:rPr>
                        <m:t>.</m:t>
                      </m:r>
                      <m:r>
                        <a:rPr lang="es-ES" sz="1600" b="1" i="1">
                          <a:latin typeface="Cambria Math"/>
                        </a:rPr>
                        <m:t>𝟓𝟎𝟐</m:t>
                      </m:r>
                      <m:r>
                        <a:rPr lang="es-ES" sz="1600" b="1" i="1">
                          <a:latin typeface="Cambria Math"/>
                        </a:rPr>
                        <m:t> [</m:t>
                      </m:r>
                      <m:r>
                        <a:rPr lang="es-ES" sz="1600" b="1" i="1">
                          <a:latin typeface="Cambria Math"/>
                        </a:rPr>
                        <m:t>𝒅𝑩</m:t>
                      </m:r>
                      <m:r>
                        <a:rPr lang="es-ES" sz="1600" b="1" i="1" smtClean="0">
                          <a:latin typeface="Cambria Math"/>
                        </a:rPr>
                        <m:t>]</m:t>
                      </m:r>
                    </m:oMath>
                  </m:oMathPara>
                </a14:m>
                <a:endParaRPr lang="es-ES" sz="1600" dirty="0"/>
              </a:p>
            </p:txBody>
          </p:sp>
        </mc:Choice>
        <mc:Fallback xmlns="">
          <p:sp>
            <p:nvSpPr>
              <p:cNvPr id="14" name="13 Rectángulo"/>
              <p:cNvSpPr>
                <a:spLocks noRot="1" noChangeAspect="1" noMove="1" noResize="1" noEditPoints="1" noAdjustHandles="1" noChangeArrowheads="1" noChangeShapeType="1" noTextEdit="1"/>
              </p:cNvSpPr>
              <p:nvPr/>
            </p:nvSpPr>
            <p:spPr>
              <a:xfrm>
                <a:off x="125862" y="5932470"/>
                <a:ext cx="2699585" cy="338554"/>
              </a:xfrm>
              <a:prstGeom prst="rect">
                <a:avLst/>
              </a:prstGeom>
              <a:blipFill rotWithShape="1">
                <a:blip r:embed="rId7"/>
                <a:stretch>
                  <a:fillRect b="-89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5136370" y="5517232"/>
                <a:ext cx="473940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a:rPr>
                            <m:t>𝐴</m:t>
                          </m:r>
                        </m:e>
                        <m:sub>
                          <m:r>
                            <a:rPr lang="es-ES" sz="1600" i="1">
                              <a:latin typeface="Cambria Math"/>
                            </a:rPr>
                            <m:t>𝐶</m:t>
                          </m:r>
                          <m:r>
                            <a:rPr lang="es-ES" sz="1600" i="1">
                              <a:latin typeface="Cambria Math"/>
                            </a:rPr>
                            <m:t>−</m:t>
                          </m:r>
                          <m:r>
                            <a:rPr lang="es-ES" sz="1600" i="1">
                              <a:latin typeface="Cambria Math"/>
                            </a:rPr>
                            <m:t>𝐿𝑀𝑅</m:t>
                          </m:r>
                          <m:r>
                            <a:rPr lang="es-ES" sz="1600" i="1">
                              <a:latin typeface="Cambria Math"/>
                            </a:rPr>
                            <m:t>195</m:t>
                          </m:r>
                        </m:sub>
                      </m:sSub>
                      <m:r>
                        <a:rPr lang="es-ES" sz="1600" i="1">
                          <a:latin typeface="Cambria Math"/>
                        </a:rPr>
                        <m:t> </m:t>
                      </m:r>
                      <m:d>
                        <m:dPr>
                          <m:begChr m:val="["/>
                          <m:endChr m:val="]"/>
                          <m:ctrlPr>
                            <a:rPr lang="es-ES" sz="1600" i="1">
                              <a:latin typeface="Cambria Math"/>
                            </a:rPr>
                          </m:ctrlPr>
                        </m:dPr>
                        <m:e>
                          <m:r>
                            <a:rPr lang="es-ES" sz="1600" i="1">
                              <a:latin typeface="Cambria Math"/>
                            </a:rPr>
                            <m:t>𝑑𝐵</m:t>
                          </m:r>
                        </m:e>
                      </m:d>
                      <m:r>
                        <a:rPr lang="es-ES" sz="1600" i="1">
                          <a:latin typeface="Cambria Math"/>
                        </a:rPr>
                        <m:t>=</m:t>
                      </m:r>
                      <m:r>
                        <a:rPr lang="es-ES" sz="1600" b="1" i="1">
                          <a:latin typeface="Cambria Math"/>
                        </a:rPr>
                        <m:t>𝟎</m:t>
                      </m:r>
                      <m:r>
                        <a:rPr lang="es-ES" sz="1600" b="1" i="1">
                          <a:latin typeface="Cambria Math"/>
                        </a:rPr>
                        <m:t>.</m:t>
                      </m:r>
                      <m:r>
                        <a:rPr lang="es-ES" sz="1600" b="1" i="1" smtClean="0">
                          <a:latin typeface="Cambria Math"/>
                        </a:rPr>
                        <m:t>𝟐</m:t>
                      </m:r>
                      <m:r>
                        <a:rPr lang="es-ES" sz="1600" b="1" i="1">
                          <a:latin typeface="Cambria Math"/>
                        </a:rPr>
                        <m:t>𝟓𝟒𝟓</m:t>
                      </m:r>
                      <m:r>
                        <a:rPr lang="es-ES" sz="1600" b="1" i="1">
                          <a:latin typeface="Cambria Math"/>
                        </a:rPr>
                        <m:t> [</m:t>
                      </m:r>
                      <m:r>
                        <a:rPr lang="es-ES" sz="1600" b="1" i="1">
                          <a:latin typeface="Cambria Math"/>
                        </a:rPr>
                        <m:t>𝒅𝑩</m:t>
                      </m:r>
                      <m:r>
                        <a:rPr lang="es-ES" sz="1600" b="1" i="1">
                          <a:latin typeface="Cambria Math"/>
                        </a:rPr>
                        <m:t>]</m:t>
                      </m:r>
                    </m:oMath>
                  </m:oMathPara>
                </a14:m>
                <a:endParaRPr lang="es-ES" sz="1600" dirty="0"/>
              </a:p>
            </p:txBody>
          </p:sp>
        </mc:Choice>
        <mc:Fallback xmlns="">
          <p:sp>
            <p:nvSpPr>
              <p:cNvPr id="15" name="14 Rectángulo"/>
              <p:cNvSpPr>
                <a:spLocks noRot="1" noChangeAspect="1" noMove="1" noResize="1" noEditPoints="1" noAdjustHandles="1" noChangeArrowheads="1" noChangeShapeType="1" noTextEdit="1"/>
              </p:cNvSpPr>
              <p:nvPr/>
            </p:nvSpPr>
            <p:spPr>
              <a:xfrm>
                <a:off x="5136370" y="5517232"/>
                <a:ext cx="4739404" cy="338554"/>
              </a:xfrm>
              <a:prstGeom prst="rect">
                <a:avLst/>
              </a:prstGeom>
              <a:blipFill rotWithShape="1">
                <a:blip r:embed="rId8"/>
                <a:stretch>
                  <a:fillRect b="-89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3276779" y="4248761"/>
                <a:ext cx="2565757" cy="10037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Calculando </a:t>
                </a:r>
                <a:r>
                  <a:rPr lang="el-GR" dirty="0" smtClean="0"/>
                  <a:t>λ</a:t>
                </a:r>
                <a:r>
                  <a:rPr lang="es-ES" dirty="0" smtClean="0"/>
                  <a:t>:</a:t>
                </a:r>
              </a:p>
              <a:p>
                <a14:m>
                  <m:oMath xmlns:m="http://schemas.openxmlformats.org/officeDocument/2006/math">
                    <m:r>
                      <m:rPr>
                        <m:sty m:val="p"/>
                      </m:rPr>
                      <a:rPr lang="el-GR" i="1" smtClean="0">
                        <a:latin typeface="Cambria Math"/>
                      </a:rPr>
                      <m:t>λ</m:t>
                    </m:r>
                    <m:r>
                      <a:rPr lang="es-ES" i="1">
                        <a:latin typeface="Cambria Math"/>
                      </a:rPr>
                      <m:t>=</m:t>
                    </m:r>
                    <m:f>
                      <m:fPr>
                        <m:ctrlPr>
                          <a:rPr lang="es-ES" i="1" smtClean="0">
                            <a:latin typeface="Cambria Math"/>
                          </a:rPr>
                        </m:ctrlPr>
                      </m:fPr>
                      <m:num>
                        <m:r>
                          <a:rPr lang="es-ES" b="0" i="1" smtClean="0">
                            <a:latin typeface="Cambria Math"/>
                          </a:rPr>
                          <m:t>𝑐</m:t>
                        </m:r>
                      </m:num>
                      <m:den>
                        <m:r>
                          <a:rPr lang="es-ES" b="0" i="1" smtClean="0">
                            <a:latin typeface="Cambria Math"/>
                          </a:rPr>
                          <m:t>𝑓</m:t>
                        </m:r>
                      </m:den>
                    </m:f>
                  </m:oMath>
                </a14:m>
                <a:r>
                  <a:rPr lang="es-ES" dirty="0" smtClean="0"/>
                  <a:t> </a:t>
                </a:r>
                <a14:m>
                  <m:oMath xmlns:m="http://schemas.openxmlformats.org/officeDocument/2006/math">
                    <m:r>
                      <a:rPr lang="es-ES" i="1">
                        <a:latin typeface="Cambria Math"/>
                      </a:rPr>
                      <m:t>=</m:t>
                    </m:r>
                    <m:f>
                      <m:fPr>
                        <m:ctrlPr>
                          <a:rPr lang="es-ES" i="1" smtClean="0">
                            <a:latin typeface="Cambria Math"/>
                          </a:rPr>
                        </m:ctrlPr>
                      </m:fPr>
                      <m:num>
                        <m:r>
                          <a:rPr lang="es-ES" b="0" i="1" smtClean="0">
                            <a:latin typeface="Cambria Math"/>
                          </a:rPr>
                          <m:t>(3</m:t>
                        </m:r>
                        <m:r>
                          <a:rPr lang="es-ES" b="0" i="1" smtClean="0">
                            <a:latin typeface="Cambria Math"/>
                          </a:rPr>
                          <m:t>𝑥</m:t>
                        </m:r>
                        <m:sSup>
                          <m:sSupPr>
                            <m:ctrlPr>
                              <a:rPr lang="es-ES" b="0" i="1" smtClean="0">
                                <a:latin typeface="Cambria Math"/>
                              </a:rPr>
                            </m:ctrlPr>
                          </m:sSupPr>
                          <m:e>
                            <m:r>
                              <a:rPr lang="es-ES" b="0" i="1" smtClean="0">
                                <a:latin typeface="Cambria Math"/>
                              </a:rPr>
                              <m:t>10</m:t>
                            </m:r>
                          </m:e>
                          <m:sup>
                            <m:r>
                              <a:rPr lang="es-ES" b="0" i="1" smtClean="0">
                                <a:latin typeface="Cambria Math"/>
                              </a:rPr>
                              <m:t>8</m:t>
                            </m:r>
                          </m:sup>
                        </m:sSup>
                        <m:r>
                          <a:rPr lang="es-ES" b="0" i="1" smtClean="0">
                            <a:latin typeface="Cambria Math"/>
                          </a:rPr>
                          <m:t>)</m:t>
                        </m:r>
                      </m:num>
                      <m:den>
                        <m:r>
                          <a:rPr lang="es-ES" b="0" i="1" smtClean="0">
                            <a:latin typeface="Cambria Math"/>
                          </a:rPr>
                          <m:t>(2.437</m:t>
                        </m:r>
                        <m:r>
                          <a:rPr lang="es-ES" b="0" i="1" smtClean="0">
                            <a:latin typeface="Cambria Math"/>
                          </a:rPr>
                          <m:t>𝑥</m:t>
                        </m:r>
                        <m:sSup>
                          <m:sSupPr>
                            <m:ctrlPr>
                              <a:rPr lang="es-ES" b="0" i="1" smtClean="0">
                                <a:latin typeface="Cambria Math"/>
                              </a:rPr>
                            </m:ctrlPr>
                          </m:sSupPr>
                          <m:e>
                            <m:r>
                              <a:rPr lang="es-ES" b="0" i="1" smtClean="0">
                                <a:latin typeface="Cambria Math"/>
                              </a:rPr>
                              <m:t>10</m:t>
                            </m:r>
                          </m:e>
                          <m:sup>
                            <m:r>
                              <a:rPr lang="es-ES" b="0" i="1" smtClean="0">
                                <a:latin typeface="Cambria Math"/>
                              </a:rPr>
                              <m:t>9</m:t>
                            </m:r>
                          </m:sup>
                        </m:sSup>
                        <m:r>
                          <a:rPr lang="es-ES" b="0" i="1" smtClean="0">
                            <a:latin typeface="Cambria Math"/>
                          </a:rPr>
                          <m:t>)</m:t>
                        </m:r>
                      </m:den>
                    </m:f>
                    <m:r>
                      <a:rPr lang="es-ES" b="0" i="1" smtClean="0">
                        <a:latin typeface="Cambria Math"/>
                      </a:rPr>
                      <m:t>=0.123 [</m:t>
                    </m:r>
                    <m:r>
                      <a:rPr lang="es-ES" b="0" i="1" smtClean="0">
                        <a:latin typeface="Cambria Math"/>
                      </a:rPr>
                      <m:t>𝑚</m:t>
                    </m:r>
                    <m:r>
                      <a:rPr lang="es-ES" b="0" i="1" smtClean="0">
                        <a:latin typeface="Cambria Math"/>
                      </a:rPr>
                      <m:t>]</m:t>
                    </m:r>
                  </m:oMath>
                </a14:m>
                <a:endParaRPr lang="es-ES" dirty="0"/>
              </a:p>
            </p:txBody>
          </p:sp>
        </mc:Choice>
        <mc:Fallback xmlns="">
          <p:sp>
            <p:nvSpPr>
              <p:cNvPr id="16" name="15 Rectángulo"/>
              <p:cNvSpPr>
                <a:spLocks noRot="1" noChangeAspect="1" noMove="1" noResize="1" noEditPoints="1" noAdjustHandles="1" noChangeArrowheads="1" noChangeShapeType="1" noTextEdit="1"/>
              </p:cNvSpPr>
              <p:nvPr/>
            </p:nvSpPr>
            <p:spPr>
              <a:xfrm>
                <a:off x="3276779" y="4248761"/>
                <a:ext cx="2565757" cy="1003785"/>
              </a:xfrm>
              <a:prstGeom prst="rect">
                <a:avLst/>
              </a:prstGeom>
              <a:blipFill rotWithShape="1">
                <a:blip r:embed="rId9"/>
                <a:stretch>
                  <a:fillRect t="-6509" b="-9467"/>
                </a:stretch>
              </a:blipFill>
            </p:spPr>
            <p:txBody>
              <a:bodyPr/>
              <a:lstStyle/>
              <a:p>
                <a:r>
                  <a:rPr lang="es-EC">
                    <a:noFill/>
                  </a:rPr>
                  <a:t> </a:t>
                </a:r>
              </a:p>
            </p:txBody>
          </p:sp>
        </mc:Fallback>
      </mc:AlternateContent>
    </p:spTree>
    <p:extLst>
      <p:ext uri="{BB962C8B-B14F-4D97-AF65-F5344CB8AC3E}">
        <p14:creationId xmlns:p14="http://schemas.microsoft.com/office/powerpoint/2010/main" val="1683654754"/>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90"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CAVIDAD RESONANTE</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1698148"/>
            <a:ext cx="4630626" cy="523220"/>
          </a:xfrm>
          <a:prstGeom prst="rect">
            <a:avLst/>
          </a:prstGeom>
        </p:spPr>
        <p:txBody>
          <a:bodyPr wrap="squar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Frecuencia de Resonancia:</a:t>
            </a:r>
            <a:endParaRPr lang="es-EC" sz="2400" dirty="0"/>
          </a:p>
        </p:txBody>
      </p:sp>
      <mc:AlternateContent xmlns:mc="http://schemas.openxmlformats.org/markup-compatibility/2006" xmlns:a14="http://schemas.microsoft.com/office/drawing/2010/main">
        <mc:Choice Requires="a14">
          <p:sp>
            <p:nvSpPr>
              <p:cNvPr id="12" name="11 Rectángulo"/>
              <p:cNvSpPr/>
              <p:nvPr/>
            </p:nvSpPr>
            <p:spPr>
              <a:xfrm>
                <a:off x="395536" y="801578"/>
                <a:ext cx="8424936" cy="646331"/>
              </a:xfrm>
              <a:prstGeom prst="rect">
                <a:avLst/>
              </a:prstGeom>
            </p:spPr>
            <p:txBody>
              <a:bodyPr wrap="square">
                <a:spAutoFit/>
              </a:bodyPr>
              <a:lstStyle/>
              <a:p>
                <a:r>
                  <a:rPr lang="es-ES" dirty="0" smtClean="0"/>
                  <a:t>En una cavidad resonante rectangular rellena de aire el modo resonante fundamental es: </a:t>
                </a:r>
                <a14:m>
                  <m:oMath xmlns:m="http://schemas.openxmlformats.org/officeDocument/2006/math">
                    <m:sSub>
                      <m:sSubPr>
                        <m:ctrlPr>
                          <a:rPr lang="es-ES" i="1" smtClean="0">
                            <a:latin typeface="Cambria Math"/>
                          </a:rPr>
                        </m:ctrlPr>
                      </m:sSubPr>
                      <m:e>
                        <m:r>
                          <a:rPr lang="es-ES" b="0" i="1" smtClean="0">
                            <a:latin typeface="Cambria Math"/>
                          </a:rPr>
                          <m:t>𝑇𝐸</m:t>
                        </m:r>
                      </m:e>
                      <m:sub>
                        <m:r>
                          <a:rPr lang="es-ES" b="0" i="1" smtClean="0">
                            <a:latin typeface="Cambria Math"/>
                          </a:rPr>
                          <m:t>101</m:t>
                        </m:r>
                      </m:sub>
                    </m:sSub>
                  </m:oMath>
                </a14:m>
                <a:r>
                  <a:rPr lang="es-ES" dirty="0" smtClean="0"/>
                  <a:t>.  </a:t>
                </a:r>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395536" y="801578"/>
                <a:ext cx="8424936" cy="646331"/>
              </a:xfrm>
              <a:prstGeom prst="rect">
                <a:avLst/>
              </a:prstGeom>
              <a:blipFill rotWithShape="1">
                <a:blip r:embed="rId2"/>
                <a:stretch>
                  <a:fillRect l="-651" t="-4673" b="-13084"/>
                </a:stretch>
              </a:blipFill>
            </p:spPr>
            <p:txBody>
              <a:bodyPr/>
              <a:lstStyle/>
              <a:p>
                <a:r>
                  <a:rPr lang="es-EC">
                    <a:noFill/>
                  </a:rPr>
                  <a:t> </a:t>
                </a:r>
              </a:p>
            </p:txBody>
          </p:sp>
        </mc:Fallback>
      </mc:AlternateContent>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5466706" y="2847674"/>
            <a:ext cx="3649212" cy="2304147"/>
          </a:xfrm>
          <a:prstGeom prst="rect">
            <a:avLst/>
          </a:prstGeom>
          <a:noFill/>
          <a:ln>
            <a:noFill/>
          </a:ln>
        </p:spPr>
      </p:pic>
      <mc:AlternateContent xmlns:mc="http://schemas.openxmlformats.org/markup-compatibility/2006" xmlns:a14="http://schemas.microsoft.com/office/drawing/2010/main">
        <mc:Choice Requires="a14">
          <p:sp>
            <p:nvSpPr>
              <p:cNvPr id="9" name="8 Rectángulo"/>
              <p:cNvSpPr/>
              <p:nvPr/>
            </p:nvSpPr>
            <p:spPr>
              <a:xfrm>
                <a:off x="755576" y="2474255"/>
                <a:ext cx="2795509" cy="656013"/>
              </a:xfrm>
              <a:prstGeom prst="rect">
                <a:avLst/>
              </a:prstGeom>
            </p:spPr>
            <p:txBody>
              <a:bodyPr wrap="none">
                <a:spAutoFit/>
              </a:bodyPr>
              <a:lstStyle/>
              <a:p>
                <a14:m>
                  <m:oMath xmlns:m="http://schemas.openxmlformats.org/officeDocument/2006/math">
                    <m:sSub>
                      <m:sSubPr>
                        <m:ctrlPr>
                          <a:rPr lang="es-ES" i="1" smtClean="0">
                            <a:latin typeface="Cambria Math"/>
                          </a:rPr>
                        </m:ctrlPr>
                      </m:sSubPr>
                      <m:e>
                        <m:r>
                          <a:rPr lang="es-ES" i="1">
                            <a:latin typeface="Cambria Math"/>
                          </a:rPr>
                          <m:t>𝑓</m:t>
                        </m:r>
                      </m:e>
                      <m:sub>
                        <m:r>
                          <a:rPr lang="es-ES" i="1">
                            <a:latin typeface="Cambria Math"/>
                          </a:rPr>
                          <m:t>𝑚𝑛𝑙</m:t>
                        </m:r>
                      </m:sub>
                    </m:sSub>
                  </m:oMath>
                </a14:m>
                <a:r>
                  <a:rPr lang="es-ES" dirty="0"/>
                  <a:t> =  </a:t>
                </a:r>
                <a14:m>
                  <m:oMath xmlns:m="http://schemas.openxmlformats.org/officeDocument/2006/math">
                    <m:f>
                      <m:fPr>
                        <m:ctrlPr>
                          <a:rPr lang="es-ES" i="1">
                            <a:latin typeface="Cambria Math"/>
                          </a:rPr>
                        </m:ctrlPr>
                      </m:fPr>
                      <m:num>
                        <m:r>
                          <a:rPr lang="es-EC" b="0" i="1" smtClean="0">
                            <a:latin typeface="Cambria Math"/>
                          </a:rPr>
                          <m:t>1</m:t>
                        </m:r>
                      </m:num>
                      <m:den>
                        <m:r>
                          <a:rPr lang="es-ES" i="1">
                            <a:latin typeface="Cambria Math"/>
                          </a:rPr>
                          <m:t>2</m:t>
                        </m:r>
                        <m:rad>
                          <m:radPr>
                            <m:degHide m:val="on"/>
                            <m:ctrlPr>
                              <a:rPr lang="es-ES" i="1">
                                <a:latin typeface="Cambria Math"/>
                              </a:rPr>
                            </m:ctrlPr>
                          </m:radPr>
                          <m:deg/>
                          <m:e>
                            <m:r>
                              <a:rPr lang="en-US" i="1">
                                <a:latin typeface="Cambria Math"/>
                              </a:rPr>
                              <m:t>𝑢</m:t>
                            </m:r>
                            <m:r>
                              <a:rPr lang="en-US" i="1">
                                <a:latin typeface="Cambria Math"/>
                              </a:rPr>
                              <m:t>𝜀</m:t>
                            </m:r>
                          </m:e>
                        </m:rad>
                      </m:den>
                    </m:f>
                  </m:oMath>
                </a14:m>
                <a:r>
                  <a:rPr lang="en-US" dirty="0"/>
                  <a:t> </a:t>
                </a:r>
                <a:r>
                  <a:rPr lang="es-ES" dirty="0"/>
                  <a:t>  </a:t>
                </a:r>
                <a14:m>
                  <m:oMath xmlns:m="http://schemas.openxmlformats.org/officeDocument/2006/math">
                    <m:rad>
                      <m:radPr>
                        <m:degHide m:val="on"/>
                        <m:ctrlPr>
                          <a:rPr lang="es-ES" i="1">
                            <a:latin typeface="Cambria Math"/>
                          </a:rPr>
                        </m:ctrlPr>
                      </m:radPr>
                      <m:deg/>
                      <m:e>
                        <m:sSup>
                          <m:sSupPr>
                            <m:ctrlPr>
                              <a:rPr lang="es-ES" i="1">
                                <a:latin typeface="Cambria Math"/>
                              </a:rPr>
                            </m:ctrlPr>
                          </m:sSupPr>
                          <m:e>
                            <m:d>
                              <m:dPr>
                                <m:ctrlPr>
                                  <a:rPr lang="es-ES" i="1">
                                    <a:latin typeface="Cambria Math"/>
                                  </a:rPr>
                                </m:ctrlPr>
                              </m:dPr>
                              <m:e>
                                <m:f>
                                  <m:fPr>
                                    <m:ctrlPr>
                                      <a:rPr lang="es-ES" i="1">
                                        <a:latin typeface="Cambria Math"/>
                                      </a:rPr>
                                    </m:ctrlPr>
                                  </m:fPr>
                                  <m:num>
                                    <m:r>
                                      <a:rPr lang="es-ES" i="1">
                                        <a:latin typeface="Cambria Math"/>
                                      </a:rPr>
                                      <m:t>1</m:t>
                                    </m:r>
                                  </m:num>
                                  <m:den>
                                    <m:r>
                                      <a:rPr lang="en-US" i="1">
                                        <a:latin typeface="Cambria Math"/>
                                      </a:rPr>
                                      <m:t>𝑎</m:t>
                                    </m:r>
                                  </m:den>
                                </m:f>
                              </m:e>
                            </m:d>
                          </m:e>
                          <m:sup>
                            <m:r>
                              <a:rPr lang="es-ES" i="1">
                                <a:latin typeface="Cambria Math"/>
                              </a:rPr>
                              <m:t>2</m:t>
                            </m:r>
                          </m:sup>
                        </m:sSup>
                        <m:r>
                          <a:rPr lang="es-ES" i="1">
                            <a:latin typeface="Cambria Math"/>
                          </a:rPr>
                          <m:t>+</m:t>
                        </m:r>
                        <m:sSup>
                          <m:sSupPr>
                            <m:ctrlPr>
                              <a:rPr lang="es-ES" i="1">
                                <a:latin typeface="Cambria Math"/>
                              </a:rPr>
                            </m:ctrlPr>
                          </m:sSupPr>
                          <m:e>
                            <m:d>
                              <m:dPr>
                                <m:ctrlPr>
                                  <a:rPr lang="es-ES" i="1">
                                    <a:latin typeface="Cambria Math"/>
                                  </a:rPr>
                                </m:ctrlPr>
                              </m:dPr>
                              <m:e>
                                <m:f>
                                  <m:fPr>
                                    <m:ctrlPr>
                                      <a:rPr lang="es-ES" i="1">
                                        <a:latin typeface="Cambria Math"/>
                                      </a:rPr>
                                    </m:ctrlPr>
                                  </m:fPr>
                                  <m:num>
                                    <m:r>
                                      <a:rPr lang="es-ES" i="1">
                                        <a:latin typeface="Cambria Math"/>
                                      </a:rPr>
                                      <m:t>1</m:t>
                                    </m:r>
                                  </m:num>
                                  <m:den>
                                    <m:r>
                                      <a:rPr lang="en-US" i="1">
                                        <a:latin typeface="Cambria Math"/>
                                      </a:rPr>
                                      <m:t>𝑑</m:t>
                                    </m:r>
                                  </m:den>
                                </m:f>
                              </m:e>
                            </m:d>
                          </m:e>
                          <m:sup>
                            <m:r>
                              <a:rPr lang="es-ES" i="1">
                                <a:latin typeface="Cambria Math"/>
                              </a:rPr>
                              <m:t>2</m:t>
                            </m:r>
                          </m:sup>
                        </m:sSup>
                      </m:e>
                    </m:rad>
                  </m:oMath>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755576" y="2474255"/>
                <a:ext cx="2795509" cy="656013"/>
              </a:xfrm>
              <a:prstGeom prst="rect">
                <a:avLst/>
              </a:prstGeom>
              <a:blipFill rotWithShape="1">
                <a:blip r:embed="rId4"/>
                <a:stretch>
                  <a:fillRect b="-93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22314" y="3356992"/>
                <a:ext cx="6406340" cy="2318007"/>
              </a:xfrm>
              <a:prstGeom prst="rect">
                <a:avLst/>
              </a:prstGeom>
            </p:spPr>
            <p:txBody>
              <a:bodyPr wrap="square">
                <a:spAutoFit/>
              </a:bodyPr>
              <a:lstStyle/>
              <a:p>
                <a14:m>
                  <m:oMath xmlns:m="http://schemas.openxmlformats.org/officeDocument/2006/math">
                    <m:r>
                      <a:rPr lang="en-US" i="1" smtClean="0">
                        <a:latin typeface="Cambria Math"/>
                      </a:rPr>
                      <m:t>𝜀</m:t>
                    </m:r>
                  </m:oMath>
                </a14:m>
                <a:r>
                  <a:rPr lang="en-US" dirty="0"/>
                  <a:t> </a:t>
                </a:r>
                <a:r>
                  <a:rPr lang="es-EC" dirty="0"/>
                  <a:t>= </a:t>
                </a:r>
                <a14:m>
                  <m:oMath xmlns:m="http://schemas.openxmlformats.org/officeDocument/2006/math">
                    <m:sSub>
                      <m:sSubPr>
                        <m:ctrlPr>
                          <a:rPr lang="es-ES" i="1">
                            <a:latin typeface="Cambria Math"/>
                          </a:rPr>
                        </m:ctrlPr>
                      </m:sSubPr>
                      <m:e>
                        <m:r>
                          <a:rPr lang="en-US" i="1">
                            <a:latin typeface="Cambria Math"/>
                          </a:rPr>
                          <m:t>𝜀</m:t>
                        </m:r>
                      </m:e>
                      <m:sub>
                        <m:r>
                          <a:rPr lang="es-ES" i="1">
                            <a:latin typeface="Cambria Math"/>
                          </a:rPr>
                          <m:t>0</m:t>
                        </m:r>
                      </m:sub>
                    </m:sSub>
                  </m:oMath>
                </a14:m>
                <a:r>
                  <a:rPr lang="es-EC" dirty="0"/>
                  <a:t>= 8.85 x </a:t>
                </a:r>
                <a14:m>
                  <m:oMath xmlns:m="http://schemas.openxmlformats.org/officeDocument/2006/math">
                    <m:sSup>
                      <m:sSupPr>
                        <m:ctrlPr>
                          <a:rPr lang="es-ES" i="1">
                            <a:latin typeface="Cambria Math"/>
                          </a:rPr>
                        </m:ctrlPr>
                      </m:sSupPr>
                      <m:e>
                        <m:r>
                          <a:rPr lang="es-EC" i="1">
                            <a:latin typeface="Cambria Math"/>
                          </a:rPr>
                          <m:t>10</m:t>
                        </m:r>
                      </m:e>
                      <m:sup>
                        <m:r>
                          <a:rPr lang="es-EC" i="1">
                            <a:latin typeface="Cambria Math"/>
                          </a:rPr>
                          <m:t>−12</m:t>
                        </m:r>
                      </m:sup>
                    </m:sSup>
                  </m:oMath>
                </a14:m>
                <a:endParaRPr lang="es-ES" dirty="0"/>
              </a:p>
              <a:p>
                <a14:m>
                  <m:oMath xmlns:m="http://schemas.openxmlformats.org/officeDocument/2006/math">
                    <m:r>
                      <a:rPr lang="en-US" i="1">
                        <a:latin typeface="Cambria Math"/>
                      </a:rPr>
                      <m:t>𝑢</m:t>
                    </m:r>
                  </m:oMath>
                </a14:m>
                <a:r>
                  <a:rPr lang="en-US" dirty="0"/>
                  <a:t> </a:t>
                </a:r>
                <a:r>
                  <a:rPr lang="es-EC" dirty="0"/>
                  <a:t>= </a:t>
                </a:r>
                <a14:m>
                  <m:oMath xmlns:m="http://schemas.openxmlformats.org/officeDocument/2006/math">
                    <m:sSub>
                      <m:sSubPr>
                        <m:ctrlPr>
                          <a:rPr lang="es-ES" i="1">
                            <a:latin typeface="Cambria Math"/>
                          </a:rPr>
                        </m:ctrlPr>
                      </m:sSubPr>
                      <m:e>
                        <m:r>
                          <a:rPr lang="en-US" i="1">
                            <a:latin typeface="Cambria Math"/>
                          </a:rPr>
                          <m:t>𝑢</m:t>
                        </m:r>
                      </m:e>
                      <m:sub>
                        <m:r>
                          <a:rPr lang="es-ES" i="1">
                            <a:latin typeface="Cambria Math"/>
                          </a:rPr>
                          <m:t>0</m:t>
                        </m:r>
                      </m:sub>
                    </m:sSub>
                  </m:oMath>
                </a14:m>
                <a:r>
                  <a:rPr lang="es-EC" dirty="0"/>
                  <a:t>= 4Π x </a:t>
                </a:r>
                <a14:m>
                  <m:oMath xmlns:m="http://schemas.openxmlformats.org/officeDocument/2006/math">
                    <m:sSup>
                      <m:sSupPr>
                        <m:ctrlPr>
                          <a:rPr lang="es-ES" i="1">
                            <a:latin typeface="Cambria Math"/>
                          </a:rPr>
                        </m:ctrlPr>
                      </m:sSupPr>
                      <m:e>
                        <m:r>
                          <a:rPr lang="es-EC" i="1">
                            <a:latin typeface="Cambria Math"/>
                          </a:rPr>
                          <m:t>10</m:t>
                        </m:r>
                      </m:e>
                      <m:sup>
                        <m:r>
                          <a:rPr lang="es-EC" i="1">
                            <a:latin typeface="Cambria Math"/>
                          </a:rPr>
                          <m:t>−7</m:t>
                        </m:r>
                      </m:sup>
                    </m:sSup>
                  </m:oMath>
                </a14:m>
                <a:endParaRPr lang="es-ES" dirty="0"/>
              </a:p>
              <a:p>
                <a:r>
                  <a:rPr lang="es-ES" b="1" dirty="0"/>
                  <a:t> </a:t>
                </a:r>
                <a:endParaRPr lang="es-ES" dirty="0"/>
              </a:p>
              <a:p>
                <a14:m>
                  <m:oMath xmlns:m="http://schemas.openxmlformats.org/officeDocument/2006/math">
                    <m:sSub>
                      <m:sSubPr>
                        <m:ctrlPr>
                          <a:rPr lang="es-ES" i="1">
                            <a:latin typeface="Cambria Math"/>
                          </a:rPr>
                        </m:ctrlPr>
                      </m:sSubPr>
                      <m:e>
                        <m:r>
                          <a:rPr lang="es-ES" i="1">
                            <a:latin typeface="Cambria Math"/>
                          </a:rPr>
                          <m:t>𝑓</m:t>
                        </m:r>
                      </m:e>
                      <m:sub>
                        <m:r>
                          <a:rPr lang="es-ES" i="1">
                            <a:latin typeface="Cambria Math"/>
                          </a:rPr>
                          <m:t>101</m:t>
                        </m:r>
                      </m:sub>
                    </m:sSub>
                  </m:oMath>
                </a14:m>
                <a:r>
                  <a:rPr lang="es-ES" dirty="0"/>
                  <a:t> =  </a:t>
                </a:r>
                <a14:m>
                  <m:oMath xmlns:m="http://schemas.openxmlformats.org/officeDocument/2006/math">
                    <m:f>
                      <m:fPr>
                        <m:ctrlPr>
                          <a:rPr lang="es-ES" i="1">
                            <a:latin typeface="Cambria Math"/>
                          </a:rPr>
                        </m:ctrlPr>
                      </m:fPr>
                      <m:num>
                        <m:r>
                          <a:rPr lang="es-ES" i="1">
                            <a:latin typeface="Cambria Math"/>
                          </a:rPr>
                          <m:t>1</m:t>
                        </m:r>
                      </m:num>
                      <m:den>
                        <m:r>
                          <a:rPr lang="es-ES" i="1">
                            <a:latin typeface="Cambria Math"/>
                          </a:rPr>
                          <m:t>2</m:t>
                        </m:r>
                        <m:rad>
                          <m:radPr>
                            <m:degHide m:val="on"/>
                            <m:ctrlPr>
                              <a:rPr lang="es-ES" i="1">
                                <a:latin typeface="Cambria Math"/>
                              </a:rPr>
                            </m:ctrlPr>
                          </m:radPr>
                          <m:deg/>
                          <m:e>
                            <m:r>
                              <a:rPr lang="es-ES" b="0" i="0" smtClean="0">
                                <a:latin typeface="Cambria Math"/>
                              </a:rPr>
                              <m:t>(</m:t>
                            </m:r>
                            <m:r>
                              <a:rPr lang="es-EC">
                                <a:latin typeface="Cambria Math"/>
                              </a:rPr>
                              <m:t>4</m:t>
                            </m:r>
                            <m:r>
                              <m:rPr>
                                <m:sty m:val="p"/>
                              </m:rPr>
                              <a:rPr lang="es-EC">
                                <a:latin typeface="Cambria Math"/>
                              </a:rPr>
                              <m:t>Π</m:t>
                            </m:r>
                            <m:r>
                              <a:rPr lang="es-EC">
                                <a:latin typeface="Cambria Math"/>
                              </a:rPr>
                              <m:t> </m:t>
                            </m:r>
                            <m:r>
                              <m:rPr>
                                <m:sty m:val="p"/>
                              </m:rPr>
                              <a:rPr lang="es-EC">
                                <a:latin typeface="Cambria Math"/>
                              </a:rPr>
                              <m:t>x</m:t>
                            </m:r>
                            <m:r>
                              <a:rPr lang="es-EC">
                                <a:latin typeface="Cambria Math"/>
                              </a:rPr>
                              <m:t> </m:t>
                            </m:r>
                            <m:sSup>
                              <m:sSupPr>
                                <m:ctrlPr>
                                  <a:rPr lang="es-ES" i="1">
                                    <a:latin typeface="Cambria Math"/>
                                  </a:rPr>
                                </m:ctrlPr>
                              </m:sSupPr>
                              <m:e>
                                <m:r>
                                  <a:rPr lang="es-EC" i="1">
                                    <a:latin typeface="Cambria Math"/>
                                  </a:rPr>
                                  <m:t>10</m:t>
                                </m:r>
                              </m:e>
                              <m:sup>
                                <m:r>
                                  <a:rPr lang="es-EC" i="1">
                                    <a:latin typeface="Cambria Math"/>
                                  </a:rPr>
                                  <m:t>−7</m:t>
                                </m:r>
                              </m:sup>
                            </m:sSup>
                            <m:r>
                              <a:rPr lang="es-ES" b="0" i="0" smtClean="0">
                                <a:latin typeface="Cambria Math"/>
                              </a:rPr>
                              <m:t>)(</m:t>
                            </m:r>
                            <m:r>
                              <a:rPr lang="es-EC">
                                <a:latin typeface="Cambria Math"/>
                              </a:rPr>
                              <m:t>8.85 </m:t>
                            </m:r>
                            <m:r>
                              <m:rPr>
                                <m:sty m:val="p"/>
                              </m:rPr>
                              <a:rPr lang="es-EC">
                                <a:latin typeface="Cambria Math"/>
                              </a:rPr>
                              <m:t>x</m:t>
                            </m:r>
                            <m:r>
                              <a:rPr lang="es-EC">
                                <a:latin typeface="Cambria Math"/>
                              </a:rPr>
                              <m:t> </m:t>
                            </m:r>
                            <m:sSup>
                              <m:sSupPr>
                                <m:ctrlPr>
                                  <a:rPr lang="es-ES" i="1">
                                    <a:latin typeface="Cambria Math"/>
                                  </a:rPr>
                                </m:ctrlPr>
                              </m:sSupPr>
                              <m:e>
                                <m:r>
                                  <a:rPr lang="es-EC" i="1">
                                    <a:latin typeface="Cambria Math"/>
                                  </a:rPr>
                                  <m:t>10</m:t>
                                </m:r>
                              </m:e>
                              <m:sup>
                                <m:r>
                                  <a:rPr lang="es-EC" i="1">
                                    <a:latin typeface="Cambria Math"/>
                                  </a:rPr>
                                  <m:t>−12</m:t>
                                </m:r>
                              </m:sup>
                            </m:sSup>
                            <m:r>
                              <a:rPr lang="es-ES" b="0" i="1" smtClean="0">
                                <a:latin typeface="Cambria Math"/>
                              </a:rPr>
                              <m:t>)</m:t>
                            </m:r>
                          </m:e>
                        </m:rad>
                      </m:den>
                    </m:f>
                  </m:oMath>
                </a14:m>
                <a:r>
                  <a:rPr lang="en-US" dirty="0"/>
                  <a:t> </a:t>
                </a:r>
                <a:r>
                  <a:rPr lang="es-ES" dirty="0"/>
                  <a:t>  </a:t>
                </a:r>
                <a14:m>
                  <m:oMath xmlns:m="http://schemas.openxmlformats.org/officeDocument/2006/math">
                    <m:rad>
                      <m:radPr>
                        <m:degHide m:val="on"/>
                        <m:ctrlPr>
                          <a:rPr lang="es-ES" i="1">
                            <a:latin typeface="Cambria Math"/>
                          </a:rPr>
                        </m:ctrlPr>
                      </m:radPr>
                      <m:deg/>
                      <m:e>
                        <m:sSup>
                          <m:sSupPr>
                            <m:ctrlPr>
                              <a:rPr lang="es-ES" i="1">
                                <a:latin typeface="Cambria Math"/>
                              </a:rPr>
                            </m:ctrlPr>
                          </m:sSupPr>
                          <m:e>
                            <m:d>
                              <m:dPr>
                                <m:ctrlPr>
                                  <a:rPr lang="es-ES" i="1">
                                    <a:latin typeface="Cambria Math"/>
                                  </a:rPr>
                                </m:ctrlPr>
                              </m:dPr>
                              <m:e>
                                <m:f>
                                  <m:fPr>
                                    <m:ctrlPr>
                                      <a:rPr lang="es-ES" i="1">
                                        <a:latin typeface="Cambria Math"/>
                                      </a:rPr>
                                    </m:ctrlPr>
                                  </m:fPr>
                                  <m:num>
                                    <m:r>
                                      <a:rPr lang="es-ES" i="1">
                                        <a:latin typeface="Cambria Math"/>
                                      </a:rPr>
                                      <m:t>1</m:t>
                                    </m:r>
                                  </m:num>
                                  <m:den>
                                    <m:r>
                                      <a:rPr lang="es-EC" i="1">
                                        <a:latin typeface="Cambria Math"/>
                                      </a:rPr>
                                      <m:t>0.</m:t>
                                    </m:r>
                                    <m:r>
                                      <a:rPr lang="es-ES" b="0" i="1" smtClean="0">
                                        <a:latin typeface="Cambria Math"/>
                                      </a:rPr>
                                      <m:t>090</m:t>
                                    </m:r>
                                  </m:den>
                                </m:f>
                              </m:e>
                            </m:d>
                          </m:e>
                          <m:sup>
                            <m:r>
                              <a:rPr lang="es-ES" i="1">
                                <a:latin typeface="Cambria Math"/>
                              </a:rPr>
                              <m:t>2</m:t>
                            </m:r>
                          </m:sup>
                        </m:sSup>
                        <m:r>
                          <a:rPr lang="es-ES" i="1">
                            <a:latin typeface="Cambria Math"/>
                          </a:rPr>
                          <m:t>+</m:t>
                        </m:r>
                        <m:sSup>
                          <m:sSupPr>
                            <m:ctrlPr>
                              <a:rPr lang="es-ES" i="1">
                                <a:latin typeface="Cambria Math"/>
                              </a:rPr>
                            </m:ctrlPr>
                          </m:sSupPr>
                          <m:e>
                            <m:d>
                              <m:dPr>
                                <m:ctrlPr>
                                  <a:rPr lang="es-ES" i="1">
                                    <a:latin typeface="Cambria Math"/>
                                  </a:rPr>
                                </m:ctrlPr>
                              </m:dPr>
                              <m:e>
                                <m:f>
                                  <m:fPr>
                                    <m:ctrlPr>
                                      <a:rPr lang="es-ES" i="1">
                                        <a:latin typeface="Cambria Math"/>
                                      </a:rPr>
                                    </m:ctrlPr>
                                  </m:fPr>
                                  <m:num>
                                    <m:r>
                                      <a:rPr lang="es-ES" i="1">
                                        <a:latin typeface="Cambria Math"/>
                                      </a:rPr>
                                      <m:t>1</m:t>
                                    </m:r>
                                  </m:num>
                                  <m:den>
                                    <m:r>
                                      <a:rPr lang="es-EC" i="1">
                                        <a:latin typeface="Cambria Math"/>
                                      </a:rPr>
                                      <m:t>0.0</m:t>
                                    </m:r>
                                    <m:r>
                                      <a:rPr lang="es-ES" b="0" i="1" smtClean="0">
                                        <a:latin typeface="Cambria Math"/>
                                      </a:rPr>
                                      <m:t>56</m:t>
                                    </m:r>
                                  </m:den>
                                </m:f>
                              </m:e>
                            </m:d>
                          </m:e>
                          <m:sup>
                            <m:r>
                              <a:rPr lang="es-ES" i="1">
                                <a:latin typeface="Cambria Math"/>
                              </a:rPr>
                              <m:t>2</m:t>
                            </m:r>
                          </m:sup>
                        </m:sSup>
                      </m:e>
                    </m:rad>
                  </m:oMath>
                </a14:m>
                <a:endParaRPr lang="es-ES" dirty="0"/>
              </a:p>
              <a:p>
                <a:r>
                  <a:rPr lang="es-ES" dirty="0"/>
                  <a:t> </a:t>
                </a:r>
              </a:p>
              <a:p>
                <a:endParaRPr lang="es-ES" dirty="0"/>
              </a:p>
              <a:p>
                <a:r>
                  <a:rPr lang="es-ES" dirty="0"/>
                  <a:t> </a:t>
                </a:r>
              </a:p>
            </p:txBody>
          </p:sp>
        </mc:Choice>
        <mc:Fallback xmlns="">
          <p:sp>
            <p:nvSpPr>
              <p:cNvPr id="10" name="9 Rectángulo"/>
              <p:cNvSpPr>
                <a:spLocks noRot="1" noChangeAspect="1" noMove="1" noResize="1" noEditPoints="1" noAdjustHandles="1" noChangeArrowheads="1" noChangeShapeType="1" noTextEdit="1"/>
              </p:cNvSpPr>
              <p:nvPr/>
            </p:nvSpPr>
            <p:spPr>
              <a:xfrm>
                <a:off x="422314" y="3356992"/>
                <a:ext cx="6406340" cy="2318007"/>
              </a:xfrm>
              <a:prstGeom prst="rect">
                <a:avLst/>
              </a:prstGeom>
              <a:blipFill rotWithShape="1">
                <a:blip r:embed="rId5"/>
                <a:stretch>
                  <a:fillRect t="-131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4764828" y="1698148"/>
                <a:ext cx="3888432" cy="6863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 xmlns:m="http://schemas.openxmlformats.org/officeDocument/2006/math">
                    <m:sSub>
                      <m:sSubPr>
                        <m:ctrlPr>
                          <a:rPr lang="es-ES" i="1" smtClean="0">
                            <a:latin typeface="Cambria Math"/>
                          </a:rPr>
                        </m:ctrlPr>
                      </m:sSubPr>
                      <m:e>
                        <m:r>
                          <a:rPr lang="es-ES" i="1">
                            <a:latin typeface="Cambria Math"/>
                          </a:rPr>
                          <m:t>𝑓</m:t>
                        </m:r>
                      </m:e>
                      <m:sub>
                        <m:r>
                          <a:rPr lang="es-ES" i="1">
                            <a:latin typeface="Cambria Math"/>
                          </a:rPr>
                          <m:t>𝑚𝑛𝑙</m:t>
                        </m:r>
                      </m:sub>
                    </m:sSub>
                  </m:oMath>
                </a14:m>
                <a:r>
                  <a:rPr lang="es-ES" dirty="0"/>
                  <a:t> =  </a:t>
                </a:r>
                <a14:m>
                  <m:oMath xmlns:m="http://schemas.openxmlformats.org/officeDocument/2006/math">
                    <m:f>
                      <m:fPr>
                        <m:ctrlPr>
                          <a:rPr lang="es-ES" i="1">
                            <a:latin typeface="Cambria Math"/>
                          </a:rPr>
                        </m:ctrlPr>
                      </m:fPr>
                      <m:num>
                        <m:r>
                          <a:rPr lang="es-EC" b="0" i="1" smtClean="0">
                            <a:latin typeface="Cambria Math"/>
                          </a:rPr>
                          <m:t>1</m:t>
                        </m:r>
                      </m:num>
                      <m:den>
                        <m:r>
                          <a:rPr lang="es-ES" i="1">
                            <a:latin typeface="Cambria Math"/>
                          </a:rPr>
                          <m:t>2</m:t>
                        </m:r>
                        <m:rad>
                          <m:radPr>
                            <m:degHide m:val="on"/>
                            <m:ctrlPr>
                              <a:rPr lang="es-ES" i="1">
                                <a:latin typeface="Cambria Math"/>
                              </a:rPr>
                            </m:ctrlPr>
                          </m:radPr>
                          <m:deg/>
                          <m:e>
                            <m:r>
                              <a:rPr lang="en-US" i="1">
                                <a:latin typeface="Cambria Math"/>
                              </a:rPr>
                              <m:t>𝑢</m:t>
                            </m:r>
                            <m:r>
                              <a:rPr lang="en-US" i="1">
                                <a:latin typeface="Cambria Math"/>
                              </a:rPr>
                              <m:t>𝜀</m:t>
                            </m:r>
                          </m:e>
                        </m:rad>
                      </m:den>
                    </m:f>
                  </m:oMath>
                </a14:m>
                <a:r>
                  <a:rPr lang="es-ES" dirty="0"/>
                  <a:t>  </a:t>
                </a:r>
                <a14:m>
                  <m:oMath xmlns:m="http://schemas.openxmlformats.org/officeDocument/2006/math">
                    <m:rad>
                      <m:radPr>
                        <m:degHide m:val="on"/>
                        <m:ctrlPr>
                          <a:rPr lang="es-ES" i="1">
                            <a:latin typeface="Cambria Math"/>
                          </a:rPr>
                        </m:ctrlPr>
                      </m:radPr>
                      <m:deg/>
                      <m:e>
                        <m:sSup>
                          <m:sSupPr>
                            <m:ctrlPr>
                              <a:rPr lang="es-ES" i="1">
                                <a:latin typeface="Cambria Math"/>
                              </a:rPr>
                            </m:ctrlPr>
                          </m:sSupPr>
                          <m:e>
                            <m:d>
                              <m:dPr>
                                <m:ctrlPr>
                                  <a:rPr lang="es-ES" i="1">
                                    <a:latin typeface="Cambria Math"/>
                                  </a:rPr>
                                </m:ctrlPr>
                              </m:dPr>
                              <m:e>
                                <m:f>
                                  <m:fPr>
                                    <m:ctrlPr>
                                      <a:rPr lang="es-ES" i="1">
                                        <a:latin typeface="Cambria Math"/>
                                      </a:rPr>
                                    </m:ctrlPr>
                                  </m:fPr>
                                  <m:num>
                                    <m:r>
                                      <a:rPr lang="en-US" i="1">
                                        <a:latin typeface="Cambria Math"/>
                                      </a:rPr>
                                      <m:t>𝑚</m:t>
                                    </m:r>
                                  </m:num>
                                  <m:den>
                                    <m:r>
                                      <a:rPr lang="en-US" i="1">
                                        <a:latin typeface="Cambria Math"/>
                                      </a:rPr>
                                      <m:t>𝑎</m:t>
                                    </m:r>
                                  </m:den>
                                </m:f>
                              </m:e>
                            </m:d>
                          </m:e>
                          <m:sup>
                            <m:r>
                              <a:rPr lang="es-ES" i="1">
                                <a:latin typeface="Cambria Math"/>
                              </a:rPr>
                              <m:t>2</m:t>
                            </m:r>
                          </m:sup>
                        </m:sSup>
                        <m:r>
                          <a:rPr lang="es-ES" i="1">
                            <a:latin typeface="Cambria Math"/>
                          </a:rPr>
                          <m:t>+</m:t>
                        </m:r>
                        <m:sSup>
                          <m:sSupPr>
                            <m:ctrlPr>
                              <a:rPr lang="es-ES" i="1">
                                <a:latin typeface="Cambria Math"/>
                              </a:rPr>
                            </m:ctrlPr>
                          </m:sSupPr>
                          <m:e>
                            <m:d>
                              <m:dPr>
                                <m:ctrlPr>
                                  <a:rPr lang="es-ES" i="1">
                                    <a:latin typeface="Cambria Math"/>
                                  </a:rPr>
                                </m:ctrlPr>
                              </m:dPr>
                              <m:e>
                                <m:f>
                                  <m:fPr>
                                    <m:ctrlPr>
                                      <a:rPr lang="es-ES" i="1">
                                        <a:latin typeface="Cambria Math"/>
                                      </a:rPr>
                                    </m:ctrlPr>
                                  </m:fPr>
                                  <m:num>
                                    <m:r>
                                      <a:rPr lang="en-US" i="1">
                                        <a:latin typeface="Cambria Math"/>
                                      </a:rPr>
                                      <m:t>𝑛</m:t>
                                    </m:r>
                                  </m:num>
                                  <m:den>
                                    <m:r>
                                      <a:rPr lang="en-US" i="1">
                                        <a:latin typeface="Cambria Math"/>
                                      </a:rPr>
                                      <m:t>𝑏</m:t>
                                    </m:r>
                                  </m:den>
                                </m:f>
                              </m:e>
                            </m:d>
                          </m:e>
                          <m:sup>
                            <m:r>
                              <a:rPr lang="es-ES" i="1">
                                <a:latin typeface="Cambria Math"/>
                              </a:rPr>
                              <m:t>2</m:t>
                            </m:r>
                          </m:sup>
                        </m:sSup>
                        <m:r>
                          <a:rPr lang="es-ES" i="1">
                            <a:latin typeface="Cambria Math"/>
                          </a:rPr>
                          <m:t>+</m:t>
                        </m:r>
                        <m:sSup>
                          <m:sSupPr>
                            <m:ctrlPr>
                              <a:rPr lang="es-ES" i="1">
                                <a:latin typeface="Cambria Math"/>
                              </a:rPr>
                            </m:ctrlPr>
                          </m:sSupPr>
                          <m:e>
                            <m:d>
                              <m:dPr>
                                <m:ctrlPr>
                                  <a:rPr lang="es-ES" i="1">
                                    <a:latin typeface="Cambria Math"/>
                                  </a:rPr>
                                </m:ctrlPr>
                              </m:dPr>
                              <m:e>
                                <m:f>
                                  <m:fPr>
                                    <m:ctrlPr>
                                      <a:rPr lang="es-ES" i="1">
                                        <a:latin typeface="Cambria Math"/>
                                      </a:rPr>
                                    </m:ctrlPr>
                                  </m:fPr>
                                  <m:num>
                                    <m:r>
                                      <a:rPr lang="en-US" i="1">
                                        <a:latin typeface="Cambria Math"/>
                                      </a:rPr>
                                      <m:t>𝑙</m:t>
                                    </m:r>
                                  </m:num>
                                  <m:den>
                                    <m:r>
                                      <a:rPr lang="en-US" i="1">
                                        <a:latin typeface="Cambria Math"/>
                                      </a:rPr>
                                      <m:t>𝑑</m:t>
                                    </m:r>
                                  </m:den>
                                </m:f>
                              </m:e>
                            </m:d>
                          </m:e>
                          <m:sup>
                            <m:r>
                              <a:rPr lang="es-ES" i="1">
                                <a:latin typeface="Cambria Math"/>
                              </a:rPr>
                              <m:t>2</m:t>
                            </m:r>
                          </m:sup>
                        </m:sSup>
                      </m:e>
                    </m:rad>
                  </m:oMath>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4764828" y="1698148"/>
                <a:ext cx="3888432" cy="686381"/>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74225" y="5059204"/>
                <a:ext cx="2592288" cy="6534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r>
                            <a:rPr lang="es-ES" i="1">
                              <a:latin typeface="Cambria Math"/>
                            </a:rPr>
                            <m:t>𝑓</m:t>
                          </m:r>
                        </m:e>
                        <m:sub>
                          <m:r>
                            <a:rPr lang="es-ES" i="1">
                              <a:latin typeface="Cambria Math"/>
                            </a:rPr>
                            <m:t>101</m:t>
                          </m:r>
                        </m:sub>
                      </m:sSub>
                      <m:r>
                        <a:rPr lang="es-ES">
                          <a:latin typeface="Cambria Math"/>
                        </a:rPr>
                        <m:t>=  </m:t>
                      </m:r>
                      <m:r>
                        <a:rPr lang="es-ES" b="1">
                          <a:latin typeface="Cambria Math"/>
                        </a:rPr>
                        <m:t>𝟑</m:t>
                      </m:r>
                      <m:r>
                        <a:rPr lang="es-ES" b="1">
                          <a:latin typeface="Cambria Math"/>
                        </a:rPr>
                        <m:t>.</m:t>
                      </m:r>
                      <m:r>
                        <a:rPr lang="es-ES" b="1" i="1">
                          <a:latin typeface="Cambria Math"/>
                        </a:rPr>
                        <m:t>𝟏</m:t>
                      </m:r>
                      <m:r>
                        <a:rPr lang="es-ES" b="1">
                          <a:latin typeface="Cambria Math"/>
                        </a:rPr>
                        <m:t>𝟓</m:t>
                      </m:r>
                      <m:r>
                        <a:rPr lang="es-ES" b="1" i="0" smtClean="0">
                          <a:latin typeface="Cambria Math"/>
                        </a:rPr>
                        <m:t>𝟑</m:t>
                      </m:r>
                      <m:r>
                        <a:rPr lang="es-ES" b="1">
                          <a:latin typeface="Cambria Math"/>
                        </a:rPr>
                        <m:t> [</m:t>
                      </m:r>
                      <m:r>
                        <a:rPr lang="es-ES" b="1" i="1">
                          <a:latin typeface="Cambria Math"/>
                        </a:rPr>
                        <m:t>𝐆𝐇𝐳</m:t>
                      </m:r>
                      <m:r>
                        <a:rPr lang="es-ES" b="1">
                          <a:latin typeface="Cambria Math"/>
                        </a:rPr>
                        <m:t>]</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374225" y="5059204"/>
                <a:ext cx="2592288" cy="653443"/>
              </a:xfrm>
              <a:prstGeom prst="rect">
                <a:avLst/>
              </a:prstGeo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67604867"/>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58090"/>
            <a:ext cx="2880320" cy="284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2699791" y="3428933"/>
            <a:ext cx="3808991" cy="369332"/>
          </a:xfrm>
          <a:prstGeom prst="rect">
            <a:avLst/>
          </a:prstGeom>
        </p:spPr>
        <p:txBody>
          <a:bodyPr wrap="none">
            <a:spAutoFit/>
          </a:bodyPr>
          <a:lstStyle/>
          <a:p>
            <a:r>
              <a:rPr lang="es-ES" b="1" dirty="0" smtClean="0"/>
              <a:t>Prototipadora Epson </a:t>
            </a:r>
            <a:r>
              <a:rPr lang="es-EC" b="1" dirty="0" smtClean="0"/>
              <a:t>R800 para Placas</a:t>
            </a:r>
            <a:endParaRPr lang="es-EC" b="1" dirty="0"/>
          </a:p>
        </p:txBody>
      </p:sp>
      <p:sp>
        <p:nvSpPr>
          <p:cNvPr id="2" name="1 Rectángulo"/>
          <p:cNvSpPr/>
          <p:nvPr/>
        </p:nvSpPr>
        <p:spPr>
          <a:xfrm>
            <a:off x="1248522" y="0"/>
            <a:ext cx="6300636" cy="523220"/>
          </a:xfrm>
          <a:prstGeom prst="rect">
            <a:avLst/>
          </a:prstGeom>
        </p:spPr>
        <p:txBody>
          <a:bodyPr wrap="none">
            <a:spAutoFit/>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rPr>
              <a:t>CONSTRUCCI</a:t>
            </a:r>
            <a:r>
              <a:rPr lang="en-US" sz="2800" b="1" spc="50" dirty="0">
                <a:ln w="11430"/>
                <a:gradFill>
                  <a:gsLst>
                    <a:gs pos="25000">
                      <a:schemeClr val="accent2">
                        <a:satMod val="155000"/>
                      </a:schemeClr>
                    </a:gs>
                    <a:gs pos="100000">
                      <a:schemeClr val="accent2">
                        <a:shade val="45000"/>
                        <a:satMod val="165000"/>
                      </a:schemeClr>
                    </a:gs>
                  </a:gsLst>
                  <a:lin ang="5400000"/>
                </a:gradFill>
              </a:rPr>
              <a:t>ÓN </a:t>
            </a:r>
            <a:r>
              <a:rPr lang="en-US" sz="2800" b="1" spc="50" dirty="0" smtClean="0">
                <a:ln w="11430"/>
                <a:gradFill>
                  <a:gsLst>
                    <a:gs pos="25000">
                      <a:schemeClr val="accent2">
                        <a:satMod val="155000"/>
                      </a:schemeClr>
                    </a:gs>
                    <a:gs pos="100000">
                      <a:schemeClr val="accent2">
                        <a:shade val="45000"/>
                        <a:satMod val="165000"/>
                      </a:schemeClr>
                    </a:gs>
                  </a:gsLst>
                  <a:lin ang="5400000"/>
                </a:gradFill>
              </a:rPr>
              <a:t>DEL CIRCUTO IMPRESO</a:t>
            </a:r>
            <a:endParaRPr lang="es-EC" sz="2800"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11"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l="2470" t="24471" r="5270" b="21178"/>
          <a:stretch>
            <a:fillRect/>
          </a:stretch>
        </p:blipFill>
        <p:spPr bwMode="auto">
          <a:xfrm>
            <a:off x="2373062" y="3933056"/>
            <a:ext cx="4112713" cy="1816514"/>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2370084" y="5858228"/>
            <a:ext cx="4468403" cy="369332"/>
          </a:xfrm>
          <a:prstGeom prst="rect">
            <a:avLst/>
          </a:prstGeom>
        </p:spPr>
        <p:txBody>
          <a:bodyPr wrap="none">
            <a:spAutoFit/>
          </a:bodyPr>
          <a:lstStyle/>
          <a:p>
            <a:r>
              <a:rPr lang="es-ES" b="1" dirty="0" smtClean="0"/>
              <a:t>Acoplador Direccional 3 Secciones Microstrip</a:t>
            </a:r>
            <a:endParaRPr lang="es-EC" b="1" dirty="0"/>
          </a:p>
        </p:txBody>
      </p:sp>
    </p:spTree>
    <p:extLst>
      <p:ext uri="{BB962C8B-B14F-4D97-AF65-F5344CB8AC3E}">
        <p14:creationId xmlns:p14="http://schemas.microsoft.com/office/powerpoint/2010/main" val="1417402642"/>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90"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INTERFAZ HMI</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800806" y="4941168"/>
            <a:ext cx="7560840" cy="369332"/>
          </a:xfrm>
          <a:prstGeom prst="rect">
            <a:avLst/>
          </a:prstGeom>
        </p:spPr>
        <p:txBody>
          <a:bodyPr wrap="square">
            <a:spAutoFit/>
          </a:bodyPr>
          <a:lstStyle/>
          <a:p>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 y="1124744"/>
            <a:ext cx="5288285" cy="4824536"/>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340768"/>
            <a:ext cx="3779912" cy="43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307683"/>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90"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INTERFAZ HMI</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7169"/>
            <a:ext cx="5544616" cy="508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779" y="2459636"/>
            <a:ext cx="341761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185700" y="1451524"/>
            <a:ext cx="2555776"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REQUERIMIENTOS</a:t>
            </a:r>
            <a:endParaRPr lang="es-ES" dirty="0"/>
          </a:p>
        </p:txBody>
      </p:sp>
    </p:spTree>
    <p:extLst>
      <p:ext uri="{BB962C8B-B14F-4D97-AF65-F5344CB8AC3E}">
        <p14:creationId xmlns:p14="http://schemas.microsoft.com/office/powerpoint/2010/main" val="2329631565"/>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348880"/>
            <a:ext cx="8748464" cy="1470025"/>
          </a:xfrm>
        </p:spPr>
        <p:txBody>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MEDICIONES EXPERIMENTALES Y ANÁLISIS DE RESULTADOS</a:t>
            </a:r>
            <a: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dirty="0"/>
          </a:p>
        </p:txBody>
      </p:sp>
    </p:spTree>
    <p:extLst>
      <p:ext uri="{BB962C8B-B14F-4D97-AF65-F5344CB8AC3E}">
        <p14:creationId xmlns:p14="http://schemas.microsoft.com/office/powerpoint/2010/main" val="998872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90"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FUNCIONAMIENTO CABLES COAXIALES</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11 Rectángulo"/>
          <p:cNvSpPr/>
          <p:nvPr/>
        </p:nvSpPr>
        <p:spPr>
          <a:xfrm>
            <a:off x="2090" y="5301208"/>
            <a:ext cx="4896544" cy="923330"/>
          </a:xfrm>
          <a:prstGeom prst="rect">
            <a:avLst/>
          </a:prstGeom>
        </p:spPr>
        <p:txBody>
          <a:bodyPr wrap="square">
            <a:spAutoFit/>
          </a:bodyPr>
          <a:lstStyle/>
          <a:p>
            <a:r>
              <a:rPr lang="es-ES" dirty="0" smtClean="0"/>
              <a:t>Prueba#1: Cable RG-58 y conectores genéricos.</a:t>
            </a:r>
          </a:p>
          <a:p>
            <a:r>
              <a:rPr lang="es-ES" dirty="0" smtClean="0"/>
              <a:t>Prueba#2: Cable RG-58 y conectores </a:t>
            </a:r>
            <a:r>
              <a:rPr lang="es-ES" dirty="0" err="1" smtClean="0"/>
              <a:t>Amphenol</a:t>
            </a:r>
            <a:endParaRPr lang="es-ES" dirty="0" smtClean="0"/>
          </a:p>
          <a:p>
            <a:r>
              <a:rPr lang="es-ES" dirty="0" smtClean="0"/>
              <a:t>Prueba#3: Cable LMR-195 y conectores </a:t>
            </a:r>
            <a:r>
              <a:rPr lang="es-ES" dirty="0" err="1" smtClean="0"/>
              <a:t>Amphenol</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3801932077"/>
              </p:ext>
            </p:extLst>
          </p:nvPr>
        </p:nvGraphicFramePr>
        <p:xfrm>
          <a:off x="5688632" y="1916832"/>
          <a:ext cx="3491880" cy="4034418"/>
        </p:xfrm>
        <a:graphic>
          <a:graphicData uri="http://schemas.openxmlformats.org/drawingml/2006/table">
            <a:tbl>
              <a:tblPr firstRow="1" bandRow="1">
                <a:tableStyleId>{5C22544A-7EE6-4342-B048-85BDC9FD1C3A}</a:tableStyleId>
              </a:tblPr>
              <a:tblGrid>
                <a:gridCol w="1244805"/>
                <a:gridCol w="1106493"/>
                <a:gridCol w="1140582"/>
              </a:tblGrid>
              <a:tr h="902602">
                <a:tc rowSpan="2">
                  <a:txBody>
                    <a:bodyPr/>
                    <a:lstStyle/>
                    <a:p>
                      <a:pPr algn="ctr">
                        <a:lnSpc>
                          <a:spcPct val="300000"/>
                        </a:lnSpc>
                      </a:pPr>
                      <a:r>
                        <a:rPr lang="es-EC" dirty="0" smtClean="0"/>
                        <a:t>Prueba</a:t>
                      </a:r>
                      <a:endParaRPr lang="es-EC" dirty="0"/>
                    </a:p>
                  </a:txBody>
                  <a:tcPr/>
                </a:tc>
                <a:tc>
                  <a:txBody>
                    <a:bodyPr/>
                    <a:lstStyle/>
                    <a:p>
                      <a:pPr algn="ctr"/>
                      <a:r>
                        <a:rPr lang="es-EC" dirty="0" smtClean="0"/>
                        <a:t>Valor</a:t>
                      </a:r>
                      <a:r>
                        <a:rPr lang="es-EC" baseline="0" dirty="0" smtClean="0"/>
                        <a:t> Esperado (dBm)</a:t>
                      </a:r>
                      <a:endParaRPr lang="es-EC" dirty="0"/>
                    </a:p>
                  </a:txBody>
                  <a:tcPr/>
                </a:tc>
                <a:tc rowSpan="2">
                  <a:txBody>
                    <a:bodyPr/>
                    <a:lstStyle/>
                    <a:p>
                      <a:pPr marL="0" marR="0" indent="0" algn="ctr" defTabSz="914400" rtl="0" eaLnBrk="1" fontAlgn="auto" latinLnBrk="0" hangingPunct="1">
                        <a:lnSpc>
                          <a:spcPct val="300000"/>
                        </a:lnSpc>
                        <a:spcBef>
                          <a:spcPts val="0"/>
                        </a:spcBef>
                        <a:spcAft>
                          <a:spcPts val="0"/>
                        </a:spcAft>
                        <a:buClrTx/>
                        <a:buSzTx/>
                        <a:buFontTx/>
                        <a:buNone/>
                        <a:tabLst/>
                        <a:defRPr/>
                      </a:pPr>
                      <a:r>
                        <a:rPr lang="es-EC" dirty="0" smtClean="0"/>
                        <a:t>Error %</a:t>
                      </a:r>
                    </a:p>
                  </a:txBody>
                  <a:tcPr/>
                </a:tc>
              </a:tr>
              <a:tr h="902602">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Valor Medido</a:t>
                      </a:r>
                      <a:r>
                        <a:rPr lang="es-EC" baseline="0" dirty="0" smtClean="0"/>
                        <a:t> (dBm)</a:t>
                      </a:r>
                      <a:endParaRPr lang="es-EC" dirty="0"/>
                    </a:p>
                  </a:txBody>
                  <a:tcPr/>
                </a:tc>
                <a:tc vMerge="1">
                  <a:txBody>
                    <a:bodyPr/>
                    <a:lstStyle/>
                    <a:p>
                      <a:endParaRPr lang="es-EC"/>
                    </a:p>
                  </a:txBody>
                  <a:tcPr/>
                </a:tc>
              </a:tr>
              <a:tr h="376818">
                <a:tc rowSpan="2">
                  <a:txBody>
                    <a:bodyPr/>
                    <a:lstStyle/>
                    <a:p>
                      <a:pPr>
                        <a:lnSpc>
                          <a:spcPct val="200000"/>
                        </a:lnSpc>
                      </a:pPr>
                      <a:r>
                        <a:rPr lang="es-EC" dirty="0" smtClean="0"/>
                        <a:t>Prueba #1</a:t>
                      </a:r>
                      <a:endParaRPr lang="es-EC" dirty="0"/>
                    </a:p>
                  </a:txBody>
                  <a:tcPr/>
                </a:tc>
                <a:tc>
                  <a:txBody>
                    <a:bodyPr/>
                    <a:lstStyle/>
                    <a:p>
                      <a:pPr algn="ctr"/>
                      <a:r>
                        <a:rPr lang="es-EC" dirty="0" smtClean="0"/>
                        <a:t>-1.002</a:t>
                      </a:r>
                      <a:endParaRPr lang="es-EC" dirty="0"/>
                    </a:p>
                  </a:txBody>
                  <a:tcPr/>
                </a:tc>
                <a:tc rowSpan="2">
                  <a:txBody>
                    <a:bodyPr/>
                    <a:lstStyle/>
                    <a:p>
                      <a:pPr algn="ctr">
                        <a:lnSpc>
                          <a:spcPct val="200000"/>
                        </a:lnSpc>
                      </a:pPr>
                      <a:r>
                        <a:rPr lang="es-EC" dirty="0" smtClean="0"/>
                        <a:t>27.74</a:t>
                      </a:r>
                    </a:p>
                  </a:txBody>
                  <a:tcPr/>
                </a:tc>
              </a:tr>
              <a:tr h="361041">
                <a:tc vMerge="1">
                  <a:txBody>
                    <a:bodyPr/>
                    <a:lstStyle/>
                    <a:p>
                      <a:endParaRPr lang="es-EC"/>
                    </a:p>
                  </a:txBody>
                  <a:tcPr/>
                </a:tc>
                <a:tc>
                  <a:txBody>
                    <a:bodyPr/>
                    <a:lstStyle/>
                    <a:p>
                      <a:pPr algn="ctr"/>
                      <a:r>
                        <a:rPr lang="es-EC" dirty="0" smtClean="0"/>
                        <a:t>-1.28</a:t>
                      </a:r>
                    </a:p>
                  </a:txBody>
                  <a:tcPr/>
                </a:tc>
                <a:tc vMerge="1">
                  <a:txBody>
                    <a:bodyPr/>
                    <a:lstStyle/>
                    <a:p>
                      <a:endParaRPr lang="es-EC" dirty="0"/>
                    </a:p>
                  </a:txBody>
                  <a:tcPr/>
                </a:tc>
              </a:tr>
              <a:tr h="361041">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C" dirty="0" smtClean="0"/>
                        <a:t>Prueba #2</a:t>
                      </a:r>
                      <a:endParaRPr lang="es-EC" dirty="0"/>
                    </a:p>
                  </a:txBody>
                  <a:tcPr/>
                </a:tc>
                <a:tc>
                  <a:txBody>
                    <a:bodyPr/>
                    <a:lstStyle/>
                    <a:p>
                      <a:pPr algn="ctr"/>
                      <a:r>
                        <a:rPr lang="es-EC" dirty="0" smtClean="0"/>
                        <a:t>-1.002</a:t>
                      </a:r>
                      <a:endParaRPr lang="es-EC" dirty="0"/>
                    </a:p>
                  </a:txBody>
                  <a:tcPr/>
                </a:tc>
                <a:tc rowSpan="2">
                  <a:txBody>
                    <a:bodyPr/>
                    <a:lstStyle/>
                    <a:p>
                      <a:pPr algn="ctr">
                        <a:lnSpc>
                          <a:spcPct val="200000"/>
                        </a:lnSpc>
                      </a:pPr>
                      <a:r>
                        <a:rPr lang="en-US" dirty="0" smtClean="0"/>
                        <a:t>17.46</a:t>
                      </a:r>
                      <a:endParaRPr lang="es-EC" dirty="0"/>
                    </a:p>
                  </a:txBody>
                  <a:tcPr/>
                </a:tc>
              </a:tr>
              <a:tr h="361041">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-1.177</a:t>
                      </a:r>
                      <a:endParaRPr lang="es-EC" dirty="0"/>
                    </a:p>
                  </a:txBody>
                  <a:tcPr/>
                </a:tc>
                <a:tc vMerge="1">
                  <a:txBody>
                    <a:bodyPr/>
                    <a:lstStyle/>
                    <a:p>
                      <a:endParaRPr lang="es-EC" dirty="0"/>
                    </a:p>
                  </a:txBody>
                  <a:tcPr/>
                </a:tc>
              </a:tr>
              <a:tr h="361041">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C" dirty="0" smtClean="0"/>
                        <a:t>Prueba #3</a:t>
                      </a:r>
                      <a:endParaRPr lang="es-EC" dirty="0"/>
                    </a:p>
                  </a:txBody>
                  <a:tcPr/>
                </a:tc>
                <a:tc>
                  <a:txBody>
                    <a:bodyPr/>
                    <a:lstStyle/>
                    <a:p>
                      <a:pPr algn="ctr"/>
                      <a:r>
                        <a:rPr lang="es-EC" dirty="0" smtClean="0"/>
                        <a:t>-0.7545</a:t>
                      </a:r>
                      <a:endParaRPr lang="es-EC" dirty="0"/>
                    </a:p>
                  </a:txBody>
                  <a:tcPr/>
                </a:tc>
                <a:tc rowSpan="2">
                  <a:txBody>
                    <a:bodyPr/>
                    <a:lstStyle/>
                    <a:p>
                      <a:pPr algn="ctr">
                        <a:lnSpc>
                          <a:spcPct val="200000"/>
                        </a:lnSpc>
                      </a:pPr>
                      <a:r>
                        <a:rPr lang="es-EC" dirty="0" smtClean="0"/>
                        <a:t>4.45</a:t>
                      </a:r>
                    </a:p>
                  </a:txBody>
                  <a:tcPr/>
                </a:tc>
              </a:tr>
              <a:tr h="361041">
                <a:tc vMerge="1">
                  <a:txBody>
                    <a:bodyPr/>
                    <a:lstStyle/>
                    <a:p>
                      <a:endParaRPr lang="es-EC"/>
                    </a:p>
                  </a:txBody>
                  <a:tcPr/>
                </a:tc>
                <a:tc>
                  <a:txBody>
                    <a:bodyPr/>
                    <a:lstStyle/>
                    <a:p>
                      <a:pPr algn="ctr"/>
                      <a:r>
                        <a:rPr lang="es-EC" dirty="0" smtClean="0"/>
                        <a:t>-0.7881</a:t>
                      </a:r>
                    </a:p>
                  </a:txBody>
                  <a:tcPr/>
                </a:tc>
                <a:tc vMerge="1">
                  <a:txBody>
                    <a:bodyPr/>
                    <a:lstStyle/>
                    <a:p>
                      <a:endParaRPr lang="es-EC"/>
                    </a:p>
                  </a:txBody>
                  <a:tcP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369" y="594347"/>
            <a:ext cx="3442631" cy="132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900" t="13889" r="32176" b="32341"/>
          <a:stretch/>
        </p:blipFill>
        <p:spPr bwMode="auto">
          <a:xfrm>
            <a:off x="94405" y="692696"/>
            <a:ext cx="562884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296090"/>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MEDICIÓN DE POTENCIA EN EL PUERTO DIRECTO</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8" name="7 Tabla"/>
          <p:cNvGraphicFramePr>
            <a:graphicFrameLocks noGrp="1"/>
          </p:cNvGraphicFramePr>
          <p:nvPr>
            <p:extLst>
              <p:ext uri="{D42A27DB-BD31-4B8C-83A1-F6EECF244321}">
                <p14:modId xmlns:p14="http://schemas.microsoft.com/office/powerpoint/2010/main" val="1560296017"/>
              </p:ext>
            </p:extLst>
          </p:nvPr>
        </p:nvGraphicFramePr>
        <p:xfrm>
          <a:off x="5508105" y="1909936"/>
          <a:ext cx="3635895" cy="4039344"/>
        </p:xfrm>
        <a:graphic>
          <a:graphicData uri="http://schemas.openxmlformats.org/drawingml/2006/table">
            <a:tbl>
              <a:tblPr firstRow="1" bandRow="1">
                <a:tableStyleId>{5C22544A-7EE6-4342-B048-85BDC9FD1C3A}</a:tableStyleId>
              </a:tblPr>
              <a:tblGrid>
                <a:gridCol w="1296144"/>
                <a:gridCol w="1152128"/>
                <a:gridCol w="1187623"/>
              </a:tblGrid>
              <a:tr h="731520">
                <a:tc rowSpan="2">
                  <a:txBody>
                    <a:bodyPr/>
                    <a:lstStyle/>
                    <a:p>
                      <a:pPr algn="ctr">
                        <a:lnSpc>
                          <a:spcPct val="300000"/>
                        </a:lnSpc>
                      </a:pPr>
                      <a:r>
                        <a:rPr lang="es-EC" dirty="0" smtClean="0"/>
                        <a:t>Prueba</a:t>
                      </a:r>
                      <a:endParaRPr lang="es-EC" dirty="0"/>
                    </a:p>
                  </a:txBody>
                  <a:tcPr/>
                </a:tc>
                <a:tc>
                  <a:txBody>
                    <a:bodyPr/>
                    <a:lstStyle/>
                    <a:p>
                      <a:pPr algn="ctr"/>
                      <a:r>
                        <a:rPr lang="es-EC" dirty="0" smtClean="0"/>
                        <a:t>Valor</a:t>
                      </a:r>
                      <a:r>
                        <a:rPr lang="es-EC" baseline="0" dirty="0" smtClean="0"/>
                        <a:t> Esperado (dBm)</a:t>
                      </a:r>
                      <a:endParaRPr lang="es-EC" dirty="0"/>
                    </a:p>
                  </a:txBody>
                  <a:tcPr/>
                </a:tc>
                <a:tc rowSpan="2">
                  <a:txBody>
                    <a:bodyPr/>
                    <a:lstStyle/>
                    <a:p>
                      <a:pPr marL="0" marR="0" indent="0" algn="ctr" defTabSz="914400" rtl="0" eaLnBrk="1" fontAlgn="auto" latinLnBrk="0" hangingPunct="1">
                        <a:lnSpc>
                          <a:spcPct val="300000"/>
                        </a:lnSpc>
                        <a:spcBef>
                          <a:spcPts val="0"/>
                        </a:spcBef>
                        <a:spcAft>
                          <a:spcPts val="0"/>
                        </a:spcAft>
                        <a:buClrTx/>
                        <a:buSzTx/>
                        <a:buFontTx/>
                        <a:buNone/>
                        <a:tabLst/>
                        <a:defRPr/>
                      </a:pPr>
                      <a:r>
                        <a:rPr lang="es-EC" dirty="0" smtClean="0"/>
                        <a:t>Error %</a:t>
                      </a:r>
                    </a:p>
                  </a:txBody>
                  <a:tcPr/>
                </a:tc>
              </a:tr>
              <a:tr h="837311">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Valor Medido</a:t>
                      </a:r>
                      <a:r>
                        <a:rPr lang="es-EC" baseline="0" dirty="0" smtClean="0"/>
                        <a:t> (dBm)</a:t>
                      </a:r>
                      <a:endParaRPr lang="es-EC" dirty="0"/>
                    </a:p>
                  </a:txBody>
                  <a:tcPr/>
                </a:tc>
                <a:tc vMerge="1">
                  <a:txBody>
                    <a:bodyPr/>
                    <a:lstStyle/>
                    <a:p>
                      <a:endParaRPr lang="es-EC"/>
                    </a:p>
                  </a:txBody>
                  <a:tcPr/>
                </a:tc>
              </a:tr>
              <a:tr h="381744">
                <a:tc rowSpan="2">
                  <a:txBody>
                    <a:bodyPr/>
                    <a:lstStyle/>
                    <a:p>
                      <a:pPr>
                        <a:lnSpc>
                          <a:spcPct val="200000"/>
                        </a:lnSpc>
                      </a:pPr>
                      <a:r>
                        <a:rPr lang="es-EC" dirty="0" smtClean="0"/>
                        <a:t>Prueba #1</a:t>
                      </a:r>
                      <a:endParaRPr lang="es-EC" dirty="0"/>
                    </a:p>
                  </a:txBody>
                  <a:tcPr/>
                </a:tc>
                <a:tc>
                  <a:txBody>
                    <a:bodyPr/>
                    <a:lstStyle/>
                    <a:p>
                      <a:pPr algn="ctr"/>
                      <a:r>
                        <a:rPr lang="es-EC" dirty="0" smtClean="0"/>
                        <a:t>-2.244</a:t>
                      </a:r>
                      <a:endParaRPr lang="es-EC" dirty="0"/>
                    </a:p>
                  </a:txBody>
                  <a:tcPr/>
                </a:tc>
                <a:tc rowSpan="2">
                  <a:txBody>
                    <a:bodyPr/>
                    <a:lstStyle/>
                    <a:p>
                      <a:pPr algn="ctr">
                        <a:lnSpc>
                          <a:spcPct val="200000"/>
                        </a:lnSpc>
                      </a:pPr>
                      <a:r>
                        <a:rPr lang="es-EC" dirty="0" smtClean="0"/>
                        <a:t>15.329</a:t>
                      </a:r>
                    </a:p>
                  </a:txBody>
                  <a:tcPr/>
                </a:tc>
              </a:tr>
              <a:tr h="360040">
                <a:tc vMerge="1">
                  <a:txBody>
                    <a:bodyPr/>
                    <a:lstStyle/>
                    <a:p>
                      <a:endParaRPr lang="es-EC"/>
                    </a:p>
                  </a:txBody>
                  <a:tcPr/>
                </a:tc>
                <a:tc>
                  <a:txBody>
                    <a:bodyPr/>
                    <a:lstStyle/>
                    <a:p>
                      <a:pPr algn="ctr"/>
                      <a:r>
                        <a:rPr lang="es-EC" dirty="0" smtClean="0"/>
                        <a:t>-2.588</a:t>
                      </a:r>
                    </a:p>
                  </a:txBody>
                  <a:tcPr/>
                </a:tc>
                <a:tc vMerge="1">
                  <a:txBody>
                    <a:bodyPr/>
                    <a:lstStyle/>
                    <a:p>
                      <a:endParaRPr lang="es-EC" dirty="0"/>
                    </a:p>
                  </a:txBody>
                  <a:tcPr/>
                </a:tc>
              </a:tr>
              <a:tr h="250133">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C" dirty="0" smtClean="0"/>
                        <a:t>Prueba #2</a:t>
                      </a:r>
                      <a:endParaRPr lang="es-EC" dirty="0"/>
                    </a:p>
                  </a:txBody>
                  <a:tcPr/>
                </a:tc>
                <a:tc>
                  <a:txBody>
                    <a:bodyPr/>
                    <a:lstStyle/>
                    <a:p>
                      <a:pPr algn="ctr"/>
                      <a:r>
                        <a:rPr lang="es-EC" dirty="0" smtClean="0"/>
                        <a:t>-2.244</a:t>
                      </a:r>
                      <a:endParaRPr lang="es-EC" dirty="0"/>
                    </a:p>
                  </a:txBody>
                  <a:tcPr/>
                </a:tc>
                <a:tc rowSpan="2">
                  <a:txBody>
                    <a:bodyPr/>
                    <a:lstStyle/>
                    <a:p>
                      <a:pPr algn="ctr">
                        <a:lnSpc>
                          <a:spcPct val="200000"/>
                        </a:lnSpc>
                      </a:pPr>
                      <a:r>
                        <a:rPr lang="en-US" dirty="0" smtClean="0"/>
                        <a:t>9.18</a:t>
                      </a:r>
                      <a:endParaRPr lang="es-EC" dirty="0"/>
                    </a:p>
                  </a:txBody>
                  <a:tcPr/>
                </a:tc>
              </a:tr>
              <a:tr h="250133">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-2.45</a:t>
                      </a:r>
                      <a:endParaRPr lang="es-EC" dirty="0"/>
                    </a:p>
                  </a:txBody>
                  <a:tcPr/>
                </a:tc>
                <a:tc vMerge="1">
                  <a:txBody>
                    <a:bodyPr/>
                    <a:lstStyle/>
                    <a:p>
                      <a:endParaRPr lang="es-EC" dirty="0"/>
                    </a:p>
                  </a:txBody>
                  <a:tcPr/>
                </a:tc>
              </a:tr>
              <a:tr h="250133">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C" dirty="0" smtClean="0"/>
                        <a:t>Prueba #3</a:t>
                      </a:r>
                      <a:endParaRPr lang="es-EC" dirty="0"/>
                    </a:p>
                  </a:txBody>
                  <a:tcPr/>
                </a:tc>
                <a:tc>
                  <a:txBody>
                    <a:bodyPr/>
                    <a:lstStyle/>
                    <a:p>
                      <a:pPr algn="ctr"/>
                      <a:r>
                        <a:rPr lang="es-EC" dirty="0" smtClean="0"/>
                        <a:t>-1.749</a:t>
                      </a:r>
                      <a:endParaRPr lang="es-EC" dirty="0"/>
                    </a:p>
                  </a:txBody>
                  <a:tcPr/>
                </a:tc>
                <a:tc rowSpan="2">
                  <a:txBody>
                    <a:bodyPr/>
                    <a:lstStyle/>
                    <a:p>
                      <a:pPr algn="ctr">
                        <a:lnSpc>
                          <a:spcPct val="200000"/>
                        </a:lnSpc>
                      </a:pPr>
                      <a:r>
                        <a:rPr lang="es-EC" dirty="0" smtClean="0"/>
                        <a:t>2.80</a:t>
                      </a:r>
                    </a:p>
                  </a:txBody>
                  <a:tcPr/>
                </a:tc>
              </a:tr>
              <a:tr h="250133">
                <a:tc vMerge="1">
                  <a:txBody>
                    <a:bodyPr/>
                    <a:lstStyle/>
                    <a:p>
                      <a:endParaRPr lang="es-EC"/>
                    </a:p>
                  </a:txBody>
                  <a:tcPr/>
                </a:tc>
                <a:tc>
                  <a:txBody>
                    <a:bodyPr/>
                    <a:lstStyle/>
                    <a:p>
                      <a:pPr algn="ctr"/>
                      <a:r>
                        <a:rPr lang="es-EC" dirty="0" smtClean="0"/>
                        <a:t>-1.7</a:t>
                      </a:r>
                    </a:p>
                  </a:txBody>
                  <a:tcPr/>
                </a:tc>
                <a:tc vMerge="1">
                  <a:txBody>
                    <a:bodyPr/>
                    <a:lstStyle/>
                    <a:p>
                      <a:endParaRPr lang="es-EC"/>
                    </a:p>
                  </a:txBody>
                  <a:tcPr/>
                </a:tc>
              </a:tr>
            </a:tbl>
          </a:graphicData>
        </a:graphic>
      </p:graphicFrame>
      <p:sp>
        <p:nvSpPr>
          <p:cNvPr id="5" name="4 Rectángulo"/>
          <p:cNvSpPr/>
          <p:nvPr/>
        </p:nvSpPr>
        <p:spPr>
          <a:xfrm>
            <a:off x="107504" y="5301208"/>
            <a:ext cx="4896544" cy="923330"/>
          </a:xfrm>
          <a:prstGeom prst="rect">
            <a:avLst/>
          </a:prstGeom>
        </p:spPr>
        <p:txBody>
          <a:bodyPr wrap="square">
            <a:spAutoFit/>
          </a:bodyPr>
          <a:lstStyle/>
          <a:p>
            <a:r>
              <a:rPr lang="es-ES" dirty="0" smtClean="0"/>
              <a:t>Prueba#1: Cable RG-58 y Prototipo A.</a:t>
            </a:r>
          </a:p>
          <a:p>
            <a:r>
              <a:rPr lang="es-ES" dirty="0" smtClean="0"/>
              <a:t>Prueba#2: Cable RG-58 </a:t>
            </a:r>
            <a:r>
              <a:rPr lang="es-ES" dirty="0"/>
              <a:t>y </a:t>
            </a:r>
            <a:r>
              <a:rPr lang="es-ES" dirty="0" smtClean="0"/>
              <a:t> </a:t>
            </a:r>
            <a:r>
              <a:rPr lang="es-ES" dirty="0"/>
              <a:t>Prototipo </a:t>
            </a:r>
            <a:r>
              <a:rPr lang="es-ES" dirty="0" smtClean="0"/>
              <a:t>B.</a:t>
            </a:r>
            <a:endParaRPr lang="es-ES" dirty="0"/>
          </a:p>
          <a:p>
            <a:r>
              <a:rPr lang="es-ES" dirty="0" smtClean="0"/>
              <a:t>Prueba#3: Cable LMR-195 y  </a:t>
            </a:r>
            <a:r>
              <a:rPr lang="es-ES" dirty="0"/>
              <a:t>Prototipo B</a:t>
            </a:r>
            <a:r>
              <a:rPr lang="es-ES" dirty="0" smtClean="0"/>
              <a:t>.</a:t>
            </a:r>
            <a:endParaRPr lang="es-E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326" y="614105"/>
            <a:ext cx="3613674" cy="130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59" t="15674" r="48574" b="30158"/>
          <a:stretch/>
        </p:blipFill>
        <p:spPr bwMode="auto">
          <a:xfrm>
            <a:off x="0" y="764705"/>
            <a:ext cx="553032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13822"/>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7800" y="116631"/>
            <a:ext cx="4389087" cy="584775"/>
          </a:xfrm>
          <a:prstGeom prst="rect">
            <a:avLst/>
          </a:prstGeom>
        </p:spPr>
        <p:txBody>
          <a:bodyPr wrap="none">
            <a:spAutoFit/>
          </a:bodyPr>
          <a:lstStyle/>
          <a:p>
            <a:pPr algn="ctr"/>
            <a:r>
              <a:rPr lang="es-ES_tradnl" sz="3200" b="1" spc="50" dirty="0">
                <a:ln w="11430"/>
                <a:gradFill>
                  <a:gsLst>
                    <a:gs pos="25000">
                      <a:schemeClr val="accent2">
                        <a:satMod val="155000"/>
                      </a:schemeClr>
                    </a:gs>
                    <a:gs pos="100000">
                      <a:schemeClr val="accent2">
                        <a:shade val="45000"/>
                        <a:satMod val="165000"/>
                      </a:schemeClr>
                    </a:gs>
                  </a:gsLst>
                  <a:lin ang="5400000"/>
                </a:gradFill>
                <a:cs typeface="Times New Roman" panose="02020603050405020304" pitchFamily="18" charset="0"/>
              </a:rPr>
              <a:t>OBJETIVOS </a:t>
            </a:r>
            <a:r>
              <a:rPr lang="es-ES_tradnl" sz="3200" b="1" spc="50" dirty="0" smtClean="0">
                <a:ln w="11430"/>
                <a:gradFill>
                  <a:gsLst>
                    <a:gs pos="25000">
                      <a:schemeClr val="accent2">
                        <a:satMod val="155000"/>
                      </a:schemeClr>
                    </a:gs>
                    <a:gs pos="100000">
                      <a:schemeClr val="accent2">
                        <a:shade val="45000"/>
                        <a:satMod val="165000"/>
                      </a:schemeClr>
                    </a:gs>
                  </a:gsLst>
                  <a:lin ang="5400000"/>
                </a:gradFill>
                <a:cs typeface="Times New Roman" panose="02020603050405020304" pitchFamily="18" charset="0"/>
              </a:rPr>
              <a:t>ESPECÍFICOS</a:t>
            </a:r>
            <a:endParaRPr lang="es-EC" sz="32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3 Rectángulo"/>
          <p:cNvSpPr/>
          <p:nvPr/>
        </p:nvSpPr>
        <p:spPr>
          <a:xfrm>
            <a:off x="377800" y="1124744"/>
            <a:ext cx="8316416" cy="4401205"/>
          </a:xfrm>
          <a:prstGeom prst="rect">
            <a:avLst/>
          </a:prstGeom>
        </p:spPr>
        <p:txBody>
          <a:bodyPr wrap="square">
            <a:spAutoFit/>
          </a:bodyPr>
          <a:lstStyle/>
          <a:p>
            <a:pPr marL="457200" lvl="0" indent="-457200" algn="just">
              <a:buFont typeface="Arial" panose="020B0604020202020204" pitchFamily="34" charset="0"/>
              <a:buChar char="•"/>
            </a:pPr>
            <a:r>
              <a:rPr lang="es-ES" sz="2800" dirty="0" smtClean="0"/>
              <a:t>Diseñar </a:t>
            </a:r>
            <a:r>
              <a:rPr lang="es-ES" sz="2800" dirty="0"/>
              <a:t>y </a:t>
            </a:r>
            <a:r>
              <a:rPr lang="es-ES" sz="2800" dirty="0" smtClean="0"/>
              <a:t>simular el </a:t>
            </a:r>
            <a:r>
              <a:rPr lang="es-ES" sz="2800" dirty="0"/>
              <a:t>acoplador direccional de cuatro puertos y de tres secciones en base a microlínea </a:t>
            </a:r>
            <a:r>
              <a:rPr lang="es-ES" sz="2800" dirty="0" smtClean="0"/>
              <a:t>para </a:t>
            </a:r>
            <a:r>
              <a:rPr lang="es-ES" sz="2800" dirty="0"/>
              <a:t>la banda de 2.4 GHz.</a:t>
            </a:r>
            <a:endParaRPr lang="es-EC" sz="2800" dirty="0"/>
          </a:p>
          <a:p>
            <a:pPr marL="457200" lvl="0" indent="-457200" algn="just">
              <a:buFont typeface="Arial" panose="020B0604020202020204" pitchFamily="34" charset="0"/>
              <a:buChar char="•"/>
            </a:pPr>
            <a:r>
              <a:rPr lang="es-ES" sz="2800" dirty="0" smtClean="0"/>
              <a:t>Construir el </a:t>
            </a:r>
            <a:r>
              <a:rPr lang="es-ES" sz="2800" dirty="0"/>
              <a:t>acoplador direccional utilizando materia prima disponible en el país.</a:t>
            </a:r>
            <a:endParaRPr lang="es-EC" sz="2800" dirty="0"/>
          </a:p>
          <a:p>
            <a:pPr marL="457200" lvl="0" indent="-457200" algn="just">
              <a:buFont typeface="Arial" panose="020B0604020202020204" pitchFamily="34" charset="0"/>
              <a:buChar char="•"/>
            </a:pPr>
            <a:r>
              <a:rPr lang="es-ES" sz="2800" dirty="0" smtClean="0"/>
              <a:t>Verificar el </a:t>
            </a:r>
            <a:r>
              <a:rPr lang="es-ES" sz="2800" dirty="0"/>
              <a:t>funcionamiento del acoplador direccional en la banda </a:t>
            </a:r>
            <a:r>
              <a:rPr lang="es-ES" sz="2800" dirty="0" smtClean="0"/>
              <a:t>especificada con equipos </a:t>
            </a:r>
            <a:r>
              <a:rPr lang="es-ES" sz="2800" dirty="0"/>
              <a:t>Agilent y Anritsu.</a:t>
            </a:r>
            <a:endParaRPr lang="es-EC" sz="2800" dirty="0"/>
          </a:p>
          <a:p>
            <a:pPr marL="457200" lvl="0" indent="-457200" algn="just">
              <a:buFont typeface="Arial" panose="020B0604020202020204" pitchFamily="34" charset="0"/>
              <a:buChar char="•"/>
            </a:pPr>
            <a:r>
              <a:rPr lang="es-ES" sz="2800" dirty="0" smtClean="0"/>
              <a:t>Diseñar </a:t>
            </a:r>
            <a:r>
              <a:rPr lang="es-ES" sz="2800" dirty="0"/>
              <a:t>la interface  HMI entre PC y analizador de espectros Anritsu</a:t>
            </a:r>
            <a:r>
              <a:rPr lang="es-ES" sz="2800" dirty="0" smtClean="0"/>
              <a:t>.</a:t>
            </a:r>
            <a:endParaRPr lang="es-EC" sz="2800" dirty="0"/>
          </a:p>
        </p:txBody>
      </p:sp>
    </p:spTree>
    <p:extLst>
      <p:ext uri="{BB962C8B-B14F-4D97-AF65-F5344CB8AC3E}">
        <p14:creationId xmlns:p14="http://schemas.microsoft.com/office/powerpoint/2010/main" val="1132519863"/>
      </p:ext>
    </p:extLst>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MEDICIÓN DE POTENCIA EN EL PUERTO ACOPLADO</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8" name="7 Tabla"/>
          <p:cNvGraphicFramePr>
            <a:graphicFrameLocks noGrp="1"/>
          </p:cNvGraphicFramePr>
          <p:nvPr>
            <p:extLst>
              <p:ext uri="{D42A27DB-BD31-4B8C-83A1-F6EECF244321}">
                <p14:modId xmlns:p14="http://schemas.microsoft.com/office/powerpoint/2010/main" val="4113831982"/>
              </p:ext>
            </p:extLst>
          </p:nvPr>
        </p:nvGraphicFramePr>
        <p:xfrm>
          <a:off x="5455066" y="1904752"/>
          <a:ext cx="3631609" cy="4116536"/>
        </p:xfrm>
        <a:graphic>
          <a:graphicData uri="http://schemas.openxmlformats.org/drawingml/2006/table">
            <a:tbl>
              <a:tblPr firstRow="1" bandRow="1">
                <a:tableStyleId>{5C22544A-7EE6-4342-B048-85BDC9FD1C3A}</a:tableStyleId>
              </a:tblPr>
              <a:tblGrid>
                <a:gridCol w="1294616"/>
                <a:gridCol w="1150770"/>
                <a:gridCol w="1186223"/>
              </a:tblGrid>
              <a:tr h="936987">
                <a:tc rowSpan="2">
                  <a:txBody>
                    <a:bodyPr/>
                    <a:lstStyle/>
                    <a:p>
                      <a:pPr algn="ctr">
                        <a:lnSpc>
                          <a:spcPct val="300000"/>
                        </a:lnSpc>
                      </a:pPr>
                      <a:r>
                        <a:rPr lang="es-EC" dirty="0" smtClean="0"/>
                        <a:t>Prueba</a:t>
                      </a:r>
                      <a:endParaRPr lang="es-EC" dirty="0"/>
                    </a:p>
                  </a:txBody>
                  <a:tcPr/>
                </a:tc>
                <a:tc>
                  <a:txBody>
                    <a:bodyPr/>
                    <a:lstStyle/>
                    <a:p>
                      <a:pPr algn="ctr"/>
                      <a:r>
                        <a:rPr lang="es-EC" dirty="0" smtClean="0"/>
                        <a:t>Valor</a:t>
                      </a:r>
                      <a:r>
                        <a:rPr lang="es-EC" baseline="0" dirty="0" smtClean="0"/>
                        <a:t> Esperado (dBm)</a:t>
                      </a:r>
                      <a:endParaRPr lang="es-EC" dirty="0"/>
                    </a:p>
                  </a:txBody>
                  <a:tcPr/>
                </a:tc>
                <a:tc rowSpan="2">
                  <a:txBody>
                    <a:bodyPr/>
                    <a:lstStyle/>
                    <a:p>
                      <a:pPr marL="0" marR="0" indent="0" algn="ctr" defTabSz="914400" rtl="0" eaLnBrk="1" fontAlgn="auto" latinLnBrk="0" hangingPunct="1">
                        <a:lnSpc>
                          <a:spcPct val="300000"/>
                        </a:lnSpc>
                        <a:spcBef>
                          <a:spcPts val="0"/>
                        </a:spcBef>
                        <a:spcAft>
                          <a:spcPts val="0"/>
                        </a:spcAft>
                        <a:buClrTx/>
                        <a:buSzTx/>
                        <a:buFontTx/>
                        <a:buNone/>
                        <a:tabLst/>
                        <a:defRPr/>
                      </a:pPr>
                      <a:r>
                        <a:rPr lang="es-EC" dirty="0" smtClean="0"/>
                        <a:t>Error %</a:t>
                      </a:r>
                    </a:p>
                  </a:txBody>
                  <a:tcPr/>
                </a:tc>
              </a:tr>
              <a:tr h="902319">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Valor Medido</a:t>
                      </a:r>
                      <a:r>
                        <a:rPr lang="es-EC" baseline="0" dirty="0" smtClean="0"/>
                        <a:t> (dBm)</a:t>
                      </a:r>
                      <a:endParaRPr lang="es-EC" dirty="0"/>
                    </a:p>
                  </a:txBody>
                  <a:tcPr/>
                </a:tc>
                <a:tc vMerge="1">
                  <a:txBody>
                    <a:bodyPr/>
                    <a:lstStyle/>
                    <a:p>
                      <a:endParaRPr lang="es-EC"/>
                    </a:p>
                  </a:txBody>
                  <a:tcPr/>
                </a:tc>
              </a:tr>
              <a:tr h="391174">
                <a:tc rowSpan="2">
                  <a:txBody>
                    <a:bodyPr/>
                    <a:lstStyle/>
                    <a:p>
                      <a:pPr>
                        <a:lnSpc>
                          <a:spcPct val="200000"/>
                        </a:lnSpc>
                      </a:pPr>
                      <a:r>
                        <a:rPr lang="es-EC" dirty="0" smtClean="0"/>
                        <a:t>Prueba #1</a:t>
                      </a:r>
                      <a:endParaRPr lang="es-EC" dirty="0"/>
                    </a:p>
                  </a:txBody>
                  <a:tcPr/>
                </a:tc>
                <a:tc>
                  <a:txBody>
                    <a:bodyPr/>
                    <a:lstStyle/>
                    <a:p>
                      <a:pPr algn="ctr"/>
                      <a:r>
                        <a:rPr lang="es-EC" smtClean="0"/>
                        <a:t>-30</a:t>
                      </a:r>
                      <a:endParaRPr lang="es-EC" dirty="0"/>
                    </a:p>
                  </a:txBody>
                  <a:tcPr/>
                </a:tc>
                <a:tc rowSpan="2">
                  <a:txBody>
                    <a:bodyPr/>
                    <a:lstStyle/>
                    <a:p>
                      <a:pPr algn="ctr">
                        <a:lnSpc>
                          <a:spcPct val="200000"/>
                        </a:lnSpc>
                      </a:pPr>
                      <a:r>
                        <a:rPr lang="en-US" dirty="0" smtClean="0"/>
                        <a:t>15.4</a:t>
                      </a:r>
                      <a:endParaRPr lang="es-EC" dirty="0" smtClean="0"/>
                    </a:p>
                  </a:txBody>
                  <a:tcPr/>
                </a:tc>
              </a:tr>
              <a:tr h="374795">
                <a:tc vMerge="1">
                  <a:txBody>
                    <a:bodyPr/>
                    <a:lstStyle/>
                    <a:p>
                      <a:endParaRPr lang="es-EC"/>
                    </a:p>
                  </a:txBody>
                  <a:tcPr/>
                </a:tc>
                <a:tc>
                  <a:txBody>
                    <a:bodyPr/>
                    <a:lstStyle/>
                    <a:p>
                      <a:pPr algn="ctr"/>
                      <a:r>
                        <a:rPr lang="en-US" dirty="0" smtClean="0"/>
                        <a:t>-25.38</a:t>
                      </a:r>
                      <a:endParaRPr lang="es-EC" dirty="0" smtClean="0"/>
                    </a:p>
                  </a:txBody>
                  <a:tcPr/>
                </a:tc>
                <a:tc vMerge="1">
                  <a:txBody>
                    <a:bodyPr/>
                    <a:lstStyle/>
                    <a:p>
                      <a:endParaRPr lang="es-EC" dirty="0"/>
                    </a:p>
                  </a:txBody>
                  <a:tcPr/>
                </a:tc>
              </a:tr>
              <a:tr h="374795">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C" dirty="0" smtClean="0"/>
                        <a:t>Prueba #2</a:t>
                      </a:r>
                      <a:endParaRPr lang="es-EC" dirty="0"/>
                    </a:p>
                  </a:txBody>
                  <a:tcPr/>
                </a:tc>
                <a:tc>
                  <a:txBody>
                    <a:bodyPr/>
                    <a:lstStyle/>
                    <a:p>
                      <a:pPr algn="ctr"/>
                      <a:r>
                        <a:rPr lang="en-US" dirty="0" smtClean="0"/>
                        <a:t>-</a:t>
                      </a:r>
                      <a:r>
                        <a:rPr lang="es-EC" dirty="0" smtClean="0"/>
                        <a:t>30</a:t>
                      </a:r>
                      <a:endParaRPr lang="es-EC" dirty="0"/>
                    </a:p>
                  </a:txBody>
                  <a:tcPr/>
                </a:tc>
                <a:tc rowSpan="2">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dirty="0" smtClean="0"/>
                        <a:t>10.04</a:t>
                      </a:r>
                      <a:endParaRPr lang="es-EC" dirty="0"/>
                    </a:p>
                  </a:txBody>
                  <a:tcPr/>
                </a:tc>
              </a:tr>
              <a:tr h="374795">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-26.988</a:t>
                      </a:r>
                      <a:endParaRPr lang="es-EC" dirty="0"/>
                    </a:p>
                  </a:txBody>
                  <a:tcPr/>
                </a:tc>
                <a:tc vMerge="1">
                  <a:txBody>
                    <a:bodyPr/>
                    <a:lstStyle/>
                    <a:p>
                      <a:endParaRPr lang="es-EC" dirty="0"/>
                    </a:p>
                  </a:txBody>
                  <a:tcPr/>
                </a:tc>
              </a:tr>
              <a:tr h="374795">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EC" dirty="0" smtClean="0"/>
                        <a:t>Prueba #3</a:t>
                      </a:r>
                      <a:endParaRPr lang="es-EC" dirty="0"/>
                    </a:p>
                  </a:txBody>
                  <a:tcPr/>
                </a:tc>
                <a:tc>
                  <a:txBody>
                    <a:bodyPr/>
                    <a:lstStyle/>
                    <a:p>
                      <a:pPr algn="ctr"/>
                      <a:r>
                        <a:rPr lang="es-EC" dirty="0" smtClean="0"/>
                        <a:t>-30</a:t>
                      </a:r>
                      <a:endParaRPr lang="es-EC" dirty="0"/>
                    </a:p>
                  </a:txBody>
                  <a:tcPr/>
                </a:tc>
                <a:tc rowSpan="2">
                  <a:txBody>
                    <a:bodyPr/>
                    <a:lstStyle/>
                    <a:p>
                      <a:pPr algn="ctr">
                        <a:lnSpc>
                          <a:spcPct val="200000"/>
                        </a:lnSpc>
                      </a:pPr>
                      <a:r>
                        <a:rPr lang="es-EC" dirty="0" smtClean="0"/>
                        <a:t>1.46</a:t>
                      </a:r>
                    </a:p>
                  </a:txBody>
                  <a:tcPr/>
                </a:tc>
              </a:tr>
              <a:tr h="374795">
                <a:tc vMerge="1">
                  <a:txBody>
                    <a:bodyPr/>
                    <a:lstStyle/>
                    <a:p>
                      <a:endParaRPr lang="es-EC"/>
                    </a:p>
                  </a:txBody>
                  <a:tcPr/>
                </a:tc>
                <a:tc>
                  <a:txBody>
                    <a:bodyPr/>
                    <a:lstStyle/>
                    <a:p>
                      <a:pPr algn="ctr"/>
                      <a:r>
                        <a:rPr lang="en-US" dirty="0" smtClean="0"/>
                        <a:t>-29.56</a:t>
                      </a:r>
                      <a:endParaRPr lang="es-EC" dirty="0" smtClean="0"/>
                    </a:p>
                  </a:txBody>
                  <a:tcPr/>
                </a:tc>
                <a:tc vMerge="1">
                  <a:txBody>
                    <a:bodyPr/>
                    <a:lstStyle/>
                    <a:p>
                      <a:endParaRPr lang="es-EC"/>
                    </a:p>
                  </a:txBody>
                  <a:tcPr/>
                </a:tc>
              </a:tr>
            </a:tbl>
          </a:graphicData>
        </a:graphic>
      </p:graphicFrame>
      <p:sp>
        <p:nvSpPr>
          <p:cNvPr id="7" name="6 Rectángulo"/>
          <p:cNvSpPr/>
          <p:nvPr/>
        </p:nvSpPr>
        <p:spPr>
          <a:xfrm>
            <a:off x="35496" y="5229200"/>
            <a:ext cx="4896544" cy="923330"/>
          </a:xfrm>
          <a:prstGeom prst="rect">
            <a:avLst/>
          </a:prstGeom>
        </p:spPr>
        <p:txBody>
          <a:bodyPr wrap="square">
            <a:spAutoFit/>
          </a:bodyPr>
          <a:lstStyle/>
          <a:p>
            <a:r>
              <a:rPr lang="es-ES" dirty="0" smtClean="0"/>
              <a:t>Prueba#1: Cable RG-58 y Prototipo A.</a:t>
            </a:r>
          </a:p>
          <a:p>
            <a:r>
              <a:rPr lang="es-ES" dirty="0" smtClean="0"/>
              <a:t>Prueba#2: Cable RG-58 </a:t>
            </a:r>
            <a:r>
              <a:rPr lang="es-ES" dirty="0"/>
              <a:t>y </a:t>
            </a:r>
            <a:r>
              <a:rPr lang="es-ES" dirty="0" smtClean="0"/>
              <a:t> </a:t>
            </a:r>
            <a:r>
              <a:rPr lang="es-ES" dirty="0"/>
              <a:t>Prototipo </a:t>
            </a:r>
            <a:r>
              <a:rPr lang="es-ES" dirty="0" smtClean="0"/>
              <a:t>B.</a:t>
            </a:r>
            <a:endParaRPr lang="es-ES" dirty="0"/>
          </a:p>
          <a:p>
            <a:r>
              <a:rPr lang="es-ES" dirty="0" smtClean="0"/>
              <a:t>Prueba#3: Cable LMR-195 y  </a:t>
            </a:r>
            <a:r>
              <a:rPr lang="es-ES" dirty="0"/>
              <a:t>Prototipo B</a:t>
            </a:r>
            <a:r>
              <a:rPr lang="es-ES" dirty="0" smtClean="0"/>
              <a:t>.</a:t>
            </a:r>
            <a:endParaRPr lang="es-ES"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066" y="627752"/>
            <a:ext cx="3688933" cy="128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88" t="13690" r="32511" b="32341"/>
          <a:stretch/>
        </p:blipFill>
        <p:spPr bwMode="auto">
          <a:xfrm>
            <a:off x="35496" y="836712"/>
            <a:ext cx="5312973"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396483"/>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MEDICIÓN DE VSWR CON EL ACOPLADOR DIRECCIONAL</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2121396" cy="335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2783" y="5025370"/>
            <a:ext cx="3879203" cy="707886"/>
          </a:xfrm>
          <a:prstGeom prst="rect">
            <a:avLst/>
          </a:prstGeom>
        </p:spPr>
        <p:txBody>
          <a:bodyPr wrap="none">
            <a:spAutoFit/>
          </a:bodyPr>
          <a:lstStyle/>
          <a:p>
            <a:pPr algn="ctr"/>
            <a:r>
              <a:rPr lang="es-ES" sz="2000" b="1" dirty="0" smtClean="0"/>
              <a:t>Medici</a:t>
            </a:r>
            <a:r>
              <a:rPr lang="en-US" sz="2000" b="1" dirty="0" err="1" smtClean="0"/>
              <a:t>ón</a:t>
            </a:r>
            <a:r>
              <a:rPr lang="en-US" sz="2000" b="1" dirty="0" smtClean="0"/>
              <a:t> de VSWR con </a:t>
            </a:r>
            <a:r>
              <a:rPr lang="en-US" sz="2000" b="1" dirty="0" err="1" smtClean="0"/>
              <a:t>analizador</a:t>
            </a:r>
            <a:r>
              <a:rPr lang="en-US" sz="2000" b="1" dirty="0" smtClean="0"/>
              <a:t> </a:t>
            </a:r>
          </a:p>
          <a:p>
            <a:pPr algn="ctr"/>
            <a:r>
              <a:rPr lang="en-US" sz="2000" b="1" dirty="0"/>
              <a:t>d</a:t>
            </a:r>
            <a:r>
              <a:rPr lang="en-US" sz="2000" b="1" dirty="0" smtClean="0"/>
              <a:t>e </a:t>
            </a:r>
            <a:r>
              <a:rPr lang="en-US" sz="2000" b="1" dirty="0" err="1" smtClean="0"/>
              <a:t>espectro</a:t>
            </a:r>
            <a:r>
              <a:rPr lang="en-US" sz="2000" b="1" dirty="0" smtClean="0"/>
              <a:t> Anritsu S362E</a:t>
            </a:r>
            <a:endParaRPr lang="es-EC" sz="2000" b="1" dirty="0"/>
          </a:p>
        </p:txBody>
      </p:sp>
      <p:sp>
        <p:nvSpPr>
          <p:cNvPr id="4" name="3 Rectángulo"/>
          <p:cNvSpPr/>
          <p:nvPr/>
        </p:nvSpPr>
        <p:spPr>
          <a:xfrm>
            <a:off x="4427984" y="4941168"/>
            <a:ext cx="4572000" cy="1015663"/>
          </a:xfrm>
          <a:prstGeom prst="rect">
            <a:avLst/>
          </a:prstGeom>
        </p:spPr>
        <p:txBody>
          <a:bodyPr>
            <a:spAutoFit/>
          </a:bodyPr>
          <a:lstStyle/>
          <a:p>
            <a:pPr algn="ctr"/>
            <a:r>
              <a:rPr lang="es-ES" sz="2000" b="1" dirty="0"/>
              <a:t>Medici</a:t>
            </a:r>
            <a:r>
              <a:rPr lang="en-US" sz="2000" b="1" dirty="0" err="1"/>
              <a:t>ón</a:t>
            </a:r>
            <a:r>
              <a:rPr lang="en-US" sz="2000" b="1" dirty="0"/>
              <a:t> de </a:t>
            </a:r>
            <a:r>
              <a:rPr lang="en-US" sz="2000" b="1" dirty="0" err="1" smtClean="0"/>
              <a:t>Potencia</a:t>
            </a:r>
            <a:r>
              <a:rPr lang="en-US" sz="2000" b="1" dirty="0" smtClean="0"/>
              <a:t> </a:t>
            </a:r>
            <a:r>
              <a:rPr lang="en-US" sz="2000" b="1" dirty="0" err="1" smtClean="0"/>
              <a:t>Reflejada</a:t>
            </a:r>
            <a:r>
              <a:rPr lang="en-US" sz="2000" b="1" dirty="0" smtClean="0"/>
              <a:t> </a:t>
            </a:r>
            <a:r>
              <a:rPr lang="en-US" sz="2000" b="1" dirty="0"/>
              <a:t>con </a:t>
            </a:r>
            <a:r>
              <a:rPr lang="en-US" sz="2000" b="1" dirty="0" err="1" smtClean="0"/>
              <a:t>acoplador</a:t>
            </a:r>
            <a:r>
              <a:rPr lang="en-US" sz="2000" b="1" dirty="0" smtClean="0"/>
              <a:t> </a:t>
            </a:r>
            <a:r>
              <a:rPr lang="en-US" sz="2000" b="1" dirty="0" err="1" smtClean="0"/>
              <a:t>direccional</a:t>
            </a:r>
            <a:r>
              <a:rPr lang="en-US" sz="2000" b="1" dirty="0" smtClean="0"/>
              <a:t> para </a:t>
            </a:r>
            <a:r>
              <a:rPr lang="en-US" sz="2000" b="1" dirty="0" err="1" smtClean="0"/>
              <a:t>obtención</a:t>
            </a:r>
            <a:r>
              <a:rPr lang="en-US" sz="2000" b="1" dirty="0" smtClean="0"/>
              <a:t> de VSWR</a:t>
            </a:r>
            <a:endParaRPr lang="es-EC" sz="2000"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187" y="1992891"/>
            <a:ext cx="4647614" cy="251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671714"/>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MEDICIÓN DE VSWR CON EL ACOPLADOR DIRECCIONAL  ANTENA LOGARÍTMICA</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3797930086"/>
              </p:ext>
            </p:extLst>
          </p:nvPr>
        </p:nvGraphicFramePr>
        <p:xfrm>
          <a:off x="971600" y="5013176"/>
          <a:ext cx="3217545" cy="560832"/>
        </p:xfrm>
        <a:graphic>
          <a:graphicData uri="http://schemas.openxmlformats.org/drawingml/2006/table">
            <a:tbl>
              <a:tblPr firstRow="1" firstCol="1" bandRow="1">
                <a:tableStyleId>{5C22544A-7EE6-4342-B048-85BDC9FD1C3A}</a:tableStyleId>
              </a:tblPr>
              <a:tblGrid>
                <a:gridCol w="1611630"/>
                <a:gridCol w="1605915"/>
              </a:tblGrid>
              <a:tr h="180975">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Frecuencia (GHz)</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VSWR</a:t>
                      </a:r>
                      <a:endParaRPr lang="es-EC" sz="1600" dirty="0">
                        <a:solidFill>
                          <a:schemeClr val="bg1"/>
                        </a:solidFill>
                        <a:effectLst/>
                        <a:latin typeface="Calibri"/>
                        <a:ea typeface="Calibri"/>
                        <a:cs typeface="Times New Roman"/>
                      </a:endParaRPr>
                    </a:p>
                  </a:txBody>
                  <a:tcPr marL="68580" marR="68580" marT="0" marB="0"/>
                </a:tc>
              </a:tr>
              <a:tr h="180975">
                <a:tc>
                  <a:txBody>
                    <a:bodyPr/>
                    <a:lstStyle/>
                    <a:p>
                      <a:pPr algn="ctr">
                        <a:lnSpc>
                          <a:spcPct val="115000"/>
                        </a:lnSpc>
                        <a:spcAft>
                          <a:spcPts val="0"/>
                        </a:spcAft>
                      </a:pPr>
                      <a:r>
                        <a:rPr lang="es-ES" sz="1600" dirty="0" smtClean="0">
                          <a:effectLst/>
                        </a:rPr>
                        <a:t>2.490</a:t>
                      </a:r>
                      <a:endParaRPr lang="es-EC"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1.01</a:t>
                      </a:r>
                      <a:endParaRPr lang="es-EC" sz="14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503765192"/>
              </p:ext>
            </p:extLst>
          </p:nvPr>
        </p:nvGraphicFramePr>
        <p:xfrm>
          <a:off x="4644008" y="5013176"/>
          <a:ext cx="4450589" cy="936104"/>
        </p:xfrm>
        <a:graphic>
          <a:graphicData uri="http://schemas.openxmlformats.org/drawingml/2006/table">
            <a:tbl>
              <a:tblPr firstRow="1" firstCol="1" bandRow="1">
                <a:tableStyleId>{5C22544A-7EE6-4342-B048-85BDC9FD1C3A}</a:tableStyleId>
              </a:tblPr>
              <a:tblGrid>
                <a:gridCol w="1113776"/>
                <a:gridCol w="1112271"/>
                <a:gridCol w="1112271"/>
                <a:gridCol w="1112271"/>
              </a:tblGrid>
              <a:tr h="624069">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Frecuencia</a:t>
                      </a:r>
                    </a:p>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solidFill>
                            <a:schemeClr val="bg1"/>
                          </a:solidFill>
                          <a:effectLst/>
                          <a:latin typeface="+mn-lt"/>
                          <a:ea typeface="Calibri"/>
                          <a:cs typeface="Times New Roman"/>
                        </a:rPr>
                        <a:t>(GHz)</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Potencia Reflejada</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VSWR</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Error</a:t>
                      </a:r>
                      <a:endParaRPr lang="es-EC" sz="1600" dirty="0">
                        <a:solidFill>
                          <a:schemeClr val="bg1"/>
                        </a:solidFill>
                        <a:effectLst/>
                        <a:latin typeface="Calibri"/>
                        <a:ea typeface="Calibri"/>
                        <a:cs typeface="Times New Roman"/>
                      </a:endParaRPr>
                    </a:p>
                  </a:txBody>
                  <a:tcPr marL="68580" marR="68580" marT="0" marB="0"/>
                </a:tc>
              </a:tr>
              <a:tr h="312035">
                <a:tc>
                  <a:txBody>
                    <a:bodyPr/>
                    <a:lstStyle/>
                    <a:p>
                      <a:pPr algn="ctr">
                        <a:lnSpc>
                          <a:spcPct val="115000"/>
                        </a:lnSpc>
                        <a:spcAft>
                          <a:spcPts val="0"/>
                        </a:spcAft>
                      </a:pPr>
                      <a:r>
                        <a:rPr lang="es-ES" sz="1600" dirty="0" smtClean="0">
                          <a:effectLst/>
                        </a:rPr>
                        <a:t>2.490</a:t>
                      </a:r>
                      <a:endParaRPr lang="es-EC" sz="1400" dirty="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600" dirty="0" smtClean="0">
                          <a:effectLst/>
                        </a:rPr>
                        <a:t>-33.03 </a:t>
                      </a:r>
                      <a:r>
                        <a:rPr lang="es-ES" sz="1400" dirty="0" smtClean="0">
                          <a:effectLst/>
                        </a:rPr>
                        <a:t>dBm</a:t>
                      </a:r>
                      <a:endParaRPr lang="es-EC"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latin typeface="Calibri"/>
                          <a:ea typeface="Calibri"/>
                          <a:cs typeface="Times New Roman"/>
                        </a:rPr>
                        <a:t>1.031</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latin typeface="Calibri"/>
                          <a:ea typeface="Calibri"/>
                          <a:cs typeface="Times New Roman"/>
                        </a:rPr>
                        <a:t>2.079%</a:t>
                      </a:r>
                      <a:endParaRPr lang="es-EC" sz="1400" dirty="0">
                        <a:solidFill>
                          <a:schemeClr val="tx1"/>
                        </a:solidFill>
                        <a:effectLst/>
                        <a:latin typeface="Calibri"/>
                        <a:ea typeface="Calibri"/>
                        <a:cs typeface="Times New Roman"/>
                      </a:endParaRPr>
                    </a:p>
                  </a:txBody>
                  <a:tcPr marL="68580" marR="68580" marT="0" marB="0"/>
                </a:tc>
              </a:tr>
            </a:tbl>
          </a:graphicData>
        </a:graphic>
      </p:graphicFrame>
      <p:pic>
        <p:nvPicPr>
          <p:cNvPr id="8" name="7 Imagen"/>
          <p:cNvPicPr/>
          <p:nvPr/>
        </p:nvPicPr>
        <p:blipFill rotWithShape="1">
          <a:blip r:embed="rId2"/>
          <a:srcRect l="53740" t="17506" r="8465" b="28225"/>
          <a:stretch/>
        </p:blipFill>
        <p:spPr bwMode="auto">
          <a:xfrm>
            <a:off x="4678459" y="1052737"/>
            <a:ext cx="4450589" cy="3936724"/>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srcRect l="28511" t="13304" r="30562" b="17371"/>
          <a:stretch/>
        </p:blipFill>
        <p:spPr bwMode="auto">
          <a:xfrm>
            <a:off x="136767" y="1052736"/>
            <a:ext cx="4363225" cy="3936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7859494"/>
      </p:ext>
    </p:extLst>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MEDICIÓN DE VSWR CON EL ACOPLADOR DIRECCIONAL ANTENA RECTANGULAR PATCH</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3665839980"/>
              </p:ext>
            </p:extLst>
          </p:nvPr>
        </p:nvGraphicFramePr>
        <p:xfrm>
          <a:off x="1018669" y="5028408"/>
          <a:ext cx="3409315" cy="560832"/>
        </p:xfrm>
        <a:graphic>
          <a:graphicData uri="http://schemas.openxmlformats.org/drawingml/2006/table">
            <a:tbl>
              <a:tblPr firstRow="1" firstCol="1" bandRow="1">
                <a:tableStyleId>{5C22544A-7EE6-4342-B048-85BDC9FD1C3A}</a:tableStyleId>
              </a:tblPr>
              <a:tblGrid>
                <a:gridCol w="1707515"/>
                <a:gridCol w="1701800"/>
              </a:tblGrid>
              <a:tr h="18605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solidFill>
                            <a:schemeClr val="bg1"/>
                          </a:solidFill>
                          <a:effectLst/>
                          <a:latin typeface="+mn-lt"/>
                          <a:ea typeface="Calibri"/>
                          <a:cs typeface="Times New Roman"/>
                        </a:rPr>
                        <a:t>Frecuencia (GHz)</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VSWR</a:t>
                      </a:r>
                      <a:endParaRPr lang="es-EC" sz="1600" dirty="0">
                        <a:solidFill>
                          <a:schemeClr val="bg1"/>
                        </a:solidFill>
                        <a:effectLst/>
                        <a:latin typeface="Calibri"/>
                        <a:ea typeface="Calibri"/>
                        <a:cs typeface="Times New Roman"/>
                      </a:endParaRPr>
                    </a:p>
                  </a:txBody>
                  <a:tcPr marL="68580" marR="68580" marT="0" marB="0"/>
                </a:tc>
              </a:tr>
              <a:tr h="186055">
                <a:tc>
                  <a:txBody>
                    <a:bodyPr/>
                    <a:lstStyle/>
                    <a:p>
                      <a:pPr algn="ctr">
                        <a:lnSpc>
                          <a:spcPct val="115000"/>
                        </a:lnSpc>
                        <a:spcAft>
                          <a:spcPts val="0"/>
                        </a:spcAft>
                      </a:pPr>
                      <a:r>
                        <a:rPr lang="es-ES" sz="1600" dirty="0" smtClean="0">
                          <a:effectLst/>
                        </a:rPr>
                        <a:t>2.470</a:t>
                      </a:r>
                      <a:endParaRPr lang="es-EC"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1.07</a:t>
                      </a:r>
                      <a:endParaRPr lang="es-EC" sz="14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49730437"/>
              </p:ext>
            </p:extLst>
          </p:nvPr>
        </p:nvGraphicFramePr>
        <p:xfrm>
          <a:off x="4876808" y="5025162"/>
          <a:ext cx="4231696" cy="924118"/>
        </p:xfrm>
        <a:graphic>
          <a:graphicData uri="http://schemas.openxmlformats.org/drawingml/2006/table">
            <a:tbl>
              <a:tblPr firstRow="1" firstCol="1" bandRow="1">
                <a:tableStyleId>{5C22544A-7EE6-4342-B048-85BDC9FD1C3A}</a:tableStyleId>
              </a:tblPr>
              <a:tblGrid>
                <a:gridCol w="1058971"/>
                <a:gridCol w="1057575"/>
                <a:gridCol w="1057575"/>
                <a:gridCol w="1057575"/>
              </a:tblGrid>
              <a:tr h="616079">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Frecuencia</a:t>
                      </a:r>
                    </a:p>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solidFill>
                            <a:schemeClr val="bg1"/>
                          </a:solidFill>
                          <a:effectLst/>
                          <a:latin typeface="+mn-lt"/>
                          <a:ea typeface="Calibri"/>
                          <a:cs typeface="Times New Roman"/>
                        </a:rPr>
                        <a:t>(GHz)</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Potencia Reflejada</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VSWR</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Error</a:t>
                      </a:r>
                      <a:endParaRPr lang="es-EC" sz="1600" dirty="0">
                        <a:solidFill>
                          <a:schemeClr val="bg1"/>
                        </a:solidFill>
                        <a:effectLst/>
                        <a:latin typeface="Calibri"/>
                        <a:ea typeface="Calibri"/>
                        <a:cs typeface="Times New Roman"/>
                      </a:endParaRPr>
                    </a:p>
                  </a:txBody>
                  <a:tcPr marL="68580" marR="68580" marT="0" marB="0"/>
                </a:tc>
              </a:tr>
              <a:tr h="308039">
                <a:tc>
                  <a:txBody>
                    <a:bodyPr/>
                    <a:lstStyle/>
                    <a:p>
                      <a:pPr algn="ctr">
                        <a:lnSpc>
                          <a:spcPct val="115000"/>
                        </a:lnSpc>
                        <a:spcAft>
                          <a:spcPts val="0"/>
                        </a:spcAft>
                      </a:pPr>
                      <a:r>
                        <a:rPr lang="es-ES" sz="1600" dirty="0" smtClean="0">
                          <a:effectLst/>
                        </a:rPr>
                        <a:t>2.470</a:t>
                      </a:r>
                      <a:endParaRPr lang="es-EC" sz="1400" dirty="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600" dirty="0">
                          <a:effectLst/>
                        </a:rPr>
                        <a:t>-</a:t>
                      </a:r>
                      <a:r>
                        <a:rPr lang="es-ES" sz="1600" dirty="0" smtClean="0">
                          <a:effectLst/>
                        </a:rPr>
                        <a:t>48.76 </a:t>
                      </a:r>
                      <a:r>
                        <a:rPr lang="es-ES" sz="1400" dirty="0" smtClean="0">
                          <a:effectLst/>
                        </a:rPr>
                        <a:t>dBm</a:t>
                      </a:r>
                      <a:endParaRPr lang="es-EC" sz="1400" dirty="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effectLst/>
                        </a:rPr>
                        <a:t>1.055</a:t>
                      </a:r>
                      <a:endParaRPr lang="es-EC" sz="1400" dirty="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dirty="0" smtClean="0">
                          <a:solidFill>
                            <a:schemeClr val="tx1"/>
                          </a:solidFill>
                          <a:effectLst/>
                          <a:latin typeface="+mn-lt"/>
                          <a:ea typeface="Calibri"/>
                          <a:cs typeface="Times New Roman"/>
                        </a:rPr>
                        <a:t>1.401%</a:t>
                      </a:r>
                      <a:endParaRPr lang="es-EC" sz="1400" dirty="0">
                        <a:solidFill>
                          <a:srgbClr val="365F91"/>
                        </a:solidFill>
                        <a:effectLst/>
                        <a:latin typeface="Calibri"/>
                        <a:ea typeface="Calibri"/>
                        <a:cs typeface="Times New Roman"/>
                      </a:endParaRPr>
                    </a:p>
                  </a:txBody>
                  <a:tcPr marL="68580" marR="68580" marT="0" marB="0"/>
                </a:tc>
              </a:tr>
            </a:tbl>
          </a:graphicData>
        </a:graphic>
      </p:graphicFrame>
      <p:pic>
        <p:nvPicPr>
          <p:cNvPr id="7" name="6 Imagen"/>
          <p:cNvPicPr/>
          <p:nvPr/>
        </p:nvPicPr>
        <p:blipFill rotWithShape="1">
          <a:blip r:embed="rId2"/>
          <a:srcRect l="49278" t="15755" r="14619" b="30325"/>
          <a:stretch/>
        </p:blipFill>
        <p:spPr bwMode="auto">
          <a:xfrm>
            <a:off x="4967123" y="1196752"/>
            <a:ext cx="4067944" cy="3806735"/>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3"/>
          <a:srcRect l="27756" t="13212" r="30854" b="17022"/>
          <a:stretch/>
        </p:blipFill>
        <p:spPr bwMode="auto">
          <a:xfrm>
            <a:off x="323528" y="1196752"/>
            <a:ext cx="4608512" cy="3806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9996776"/>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MEDICIÓN DE VSWR CON EL ACOPLADOR DIRECCIONAL ANTENA YAGUI</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2795430369"/>
              </p:ext>
            </p:extLst>
          </p:nvPr>
        </p:nvGraphicFramePr>
        <p:xfrm>
          <a:off x="630560" y="4941168"/>
          <a:ext cx="3581400" cy="560832"/>
        </p:xfrm>
        <a:graphic>
          <a:graphicData uri="http://schemas.openxmlformats.org/drawingml/2006/table">
            <a:tbl>
              <a:tblPr firstRow="1" firstCol="1" bandRow="1">
                <a:tableStyleId>{5C22544A-7EE6-4342-B048-85BDC9FD1C3A}</a:tableStyleId>
              </a:tblPr>
              <a:tblGrid>
                <a:gridCol w="1793875"/>
                <a:gridCol w="1787525"/>
              </a:tblGrid>
              <a:tr h="20840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solidFill>
                            <a:schemeClr val="bg1"/>
                          </a:solidFill>
                          <a:effectLst/>
                          <a:latin typeface="+mn-lt"/>
                          <a:ea typeface="Calibri"/>
                          <a:cs typeface="Times New Roman"/>
                        </a:rPr>
                        <a:t>Frecuencia (GHz)</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VSWR</a:t>
                      </a:r>
                      <a:endParaRPr lang="es-EC" sz="1600" dirty="0">
                        <a:solidFill>
                          <a:schemeClr val="bg1"/>
                        </a:solidFill>
                        <a:effectLst/>
                        <a:latin typeface="Calibri"/>
                        <a:ea typeface="Calibri"/>
                        <a:cs typeface="Times New Roman"/>
                      </a:endParaRPr>
                    </a:p>
                  </a:txBody>
                  <a:tcPr marL="68580" marR="68580" marT="0" marB="0"/>
                </a:tc>
              </a:tr>
              <a:tr h="208408">
                <a:tc>
                  <a:txBody>
                    <a:bodyPr/>
                    <a:lstStyle/>
                    <a:p>
                      <a:pPr algn="ctr">
                        <a:lnSpc>
                          <a:spcPct val="115000"/>
                        </a:lnSpc>
                        <a:spcAft>
                          <a:spcPts val="0"/>
                        </a:spcAft>
                      </a:pPr>
                      <a:r>
                        <a:rPr lang="es-ES" sz="1600" dirty="0" smtClean="0">
                          <a:effectLst/>
                        </a:rPr>
                        <a:t>2.480</a:t>
                      </a:r>
                      <a:endParaRPr lang="es-EC"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1.05</a:t>
                      </a:r>
                      <a:endParaRPr lang="es-EC" sz="14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659478383"/>
              </p:ext>
            </p:extLst>
          </p:nvPr>
        </p:nvGraphicFramePr>
        <p:xfrm>
          <a:off x="4789329" y="4941168"/>
          <a:ext cx="4198292" cy="936104"/>
        </p:xfrm>
        <a:graphic>
          <a:graphicData uri="http://schemas.openxmlformats.org/drawingml/2006/table">
            <a:tbl>
              <a:tblPr firstRow="1" firstCol="1" bandRow="1">
                <a:tableStyleId>{5C22544A-7EE6-4342-B048-85BDC9FD1C3A}</a:tableStyleId>
              </a:tblPr>
              <a:tblGrid>
                <a:gridCol w="1050815"/>
                <a:gridCol w="1180128"/>
                <a:gridCol w="918190"/>
                <a:gridCol w="1049159"/>
              </a:tblGrid>
              <a:tr h="624069">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Frecuencia</a:t>
                      </a:r>
                    </a:p>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solidFill>
                            <a:schemeClr val="bg1"/>
                          </a:solidFill>
                          <a:effectLst/>
                          <a:latin typeface="+mn-lt"/>
                          <a:ea typeface="Calibri"/>
                          <a:cs typeface="Times New Roman"/>
                        </a:rPr>
                        <a:t>(GHz)</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Potencia Reflejada</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VSWR</a:t>
                      </a:r>
                      <a:endParaRPr lang="es-EC" sz="16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solidFill>
                            <a:schemeClr val="bg1"/>
                          </a:solidFill>
                          <a:effectLst/>
                          <a:latin typeface="Calibri"/>
                          <a:ea typeface="Calibri"/>
                          <a:cs typeface="Times New Roman"/>
                        </a:rPr>
                        <a:t>Error</a:t>
                      </a:r>
                      <a:endParaRPr lang="es-EC" sz="1600" dirty="0">
                        <a:solidFill>
                          <a:schemeClr val="bg1"/>
                        </a:solidFill>
                        <a:effectLst/>
                        <a:latin typeface="Calibri"/>
                        <a:ea typeface="Calibri"/>
                        <a:cs typeface="Times New Roman"/>
                      </a:endParaRPr>
                    </a:p>
                  </a:txBody>
                  <a:tcPr marL="68580" marR="68580" marT="0" marB="0"/>
                </a:tc>
              </a:tr>
              <a:tr h="312035">
                <a:tc>
                  <a:txBody>
                    <a:bodyPr/>
                    <a:lstStyle/>
                    <a:p>
                      <a:pPr algn="ctr">
                        <a:lnSpc>
                          <a:spcPct val="115000"/>
                        </a:lnSpc>
                        <a:spcAft>
                          <a:spcPts val="0"/>
                        </a:spcAft>
                      </a:pPr>
                      <a:r>
                        <a:rPr lang="es-ES" sz="1600" dirty="0" smtClean="0">
                          <a:effectLst/>
                        </a:rPr>
                        <a:t>2.480</a:t>
                      </a:r>
                      <a:endParaRPr lang="es-EC"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smtClean="0">
                          <a:effectLst/>
                        </a:rPr>
                        <a:t>-36.09 dBm</a:t>
                      </a:r>
                      <a:endParaRPr lang="es-EC"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latin typeface="Calibri"/>
                          <a:ea typeface="Calibri"/>
                          <a:cs typeface="Times New Roman"/>
                        </a:rPr>
                        <a:t>1.039</a:t>
                      </a:r>
                      <a:endParaRPr lang="es-EC" sz="1400" dirty="0">
                        <a:solidFill>
                          <a:schemeClr val="tx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dirty="0" smtClean="0">
                          <a:solidFill>
                            <a:schemeClr val="tx1"/>
                          </a:solidFill>
                          <a:effectLst/>
                          <a:latin typeface="+mn-lt"/>
                          <a:ea typeface="Calibri"/>
                          <a:cs typeface="Times New Roman"/>
                        </a:rPr>
                        <a:t>1.047%</a:t>
                      </a:r>
                      <a:endParaRPr lang="es-EC" sz="1400" dirty="0">
                        <a:solidFill>
                          <a:schemeClr val="tx1"/>
                        </a:solidFill>
                        <a:effectLst/>
                        <a:latin typeface="Calibri"/>
                        <a:ea typeface="Calibri"/>
                        <a:cs typeface="Times New Roman"/>
                      </a:endParaRPr>
                    </a:p>
                  </a:txBody>
                  <a:tcPr marL="68580" marR="68580" marT="0" marB="0"/>
                </a:tc>
              </a:tr>
            </a:tbl>
          </a:graphicData>
        </a:graphic>
      </p:graphicFrame>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248472" cy="3672408"/>
          </a:xfrm>
          <a:prstGeom prst="rect">
            <a:avLst/>
          </a:prstGeom>
          <a:noFill/>
          <a:ln>
            <a:noFill/>
          </a:ln>
        </p:spPr>
      </p:pic>
      <p:pic>
        <p:nvPicPr>
          <p:cNvPr id="10" name="9 Imagen"/>
          <p:cNvPicPr/>
          <p:nvPr/>
        </p:nvPicPr>
        <p:blipFill rotWithShape="1">
          <a:blip r:embed="rId3"/>
          <a:srcRect l="31299" t="13304" r="31693" b="32777"/>
          <a:stretch/>
        </p:blipFill>
        <p:spPr bwMode="auto">
          <a:xfrm>
            <a:off x="4678459" y="1196752"/>
            <a:ext cx="4286029"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5659887"/>
      </p:ext>
    </p:extLst>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DE RESULTADOS SIMULADOS Y MEDIDOS EN EL PUERTO DIRECTO</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1520733034"/>
              </p:ext>
            </p:extLst>
          </p:nvPr>
        </p:nvGraphicFramePr>
        <p:xfrm>
          <a:off x="755576" y="4437112"/>
          <a:ext cx="7488832" cy="1095718"/>
        </p:xfrm>
        <a:graphic>
          <a:graphicData uri="http://schemas.openxmlformats.org/drawingml/2006/table">
            <a:tbl>
              <a:tblPr firstRow="1" firstCol="1" bandRow="1">
                <a:tableStyleId>{5C22544A-7EE6-4342-B048-85BDC9FD1C3A}</a:tableStyleId>
              </a:tblPr>
              <a:tblGrid>
                <a:gridCol w="3744416"/>
                <a:gridCol w="3744416"/>
              </a:tblGrid>
              <a:tr h="320113">
                <a:tc gridSpan="2">
                  <a:txBody>
                    <a:bodyPr/>
                    <a:lstStyle/>
                    <a:p>
                      <a:pPr algn="ctr">
                        <a:lnSpc>
                          <a:spcPct val="115000"/>
                        </a:lnSpc>
                        <a:spcAft>
                          <a:spcPts val="0"/>
                        </a:spcAft>
                      </a:pPr>
                      <a:r>
                        <a:rPr lang="es-ES" sz="2000" dirty="0" smtClean="0">
                          <a:effectLst/>
                        </a:rPr>
                        <a:t>Medición de Potencia en el Puerto Directo </a:t>
                      </a:r>
                      <a:r>
                        <a:rPr lang="es-ES" sz="1800" b="1" kern="1200" dirty="0" smtClean="0">
                          <a:solidFill>
                            <a:schemeClr val="lt1"/>
                          </a:solidFill>
                          <a:effectLst/>
                          <a:latin typeface="+mn-lt"/>
                          <a:ea typeface="+mn-ea"/>
                          <a:cs typeface="+mn-cs"/>
                        </a:rPr>
                        <a:t>P</a:t>
                      </a:r>
                      <a:r>
                        <a:rPr lang="es-ES" sz="1800" b="1" kern="1200" baseline="-25000" dirty="0" smtClean="0">
                          <a:solidFill>
                            <a:schemeClr val="lt1"/>
                          </a:solidFill>
                          <a:effectLst/>
                          <a:latin typeface="+mn-lt"/>
                          <a:ea typeface="+mn-ea"/>
                          <a:cs typeface="+mn-cs"/>
                        </a:rPr>
                        <a:t>2  </a:t>
                      </a:r>
                      <a:r>
                        <a:rPr lang="es-ES" sz="1800" b="1" kern="1200" baseline="0" dirty="0" smtClean="0">
                          <a:solidFill>
                            <a:schemeClr val="lt1"/>
                          </a:solidFill>
                          <a:effectLst/>
                          <a:latin typeface="+mn-lt"/>
                          <a:ea typeface="+mn-ea"/>
                          <a:cs typeface="+mn-cs"/>
                        </a:rPr>
                        <a:t>con 0 </a:t>
                      </a:r>
                      <a:r>
                        <a:rPr lang="es-ES" sz="1800" b="1" kern="1200" baseline="0" dirty="0" err="1" smtClean="0">
                          <a:solidFill>
                            <a:schemeClr val="lt1"/>
                          </a:solidFill>
                          <a:effectLst/>
                          <a:latin typeface="+mn-lt"/>
                          <a:ea typeface="+mn-ea"/>
                          <a:cs typeface="+mn-cs"/>
                        </a:rPr>
                        <a:t>dbm</a:t>
                      </a:r>
                      <a:r>
                        <a:rPr lang="es-ES" sz="1800" b="1" kern="1200" baseline="0" dirty="0" smtClean="0">
                          <a:solidFill>
                            <a:schemeClr val="lt1"/>
                          </a:solidFill>
                          <a:effectLst/>
                          <a:latin typeface="+mn-lt"/>
                          <a:ea typeface="+mn-ea"/>
                          <a:cs typeface="+mn-cs"/>
                        </a:rPr>
                        <a:t> a la Entrada</a:t>
                      </a:r>
                      <a:endParaRPr lang="es-EC" sz="1800" dirty="0">
                        <a:solidFill>
                          <a:srgbClr val="76923C"/>
                        </a:solidFill>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356291">
                <a:tc>
                  <a:txBody>
                    <a:bodyPr/>
                    <a:lstStyle/>
                    <a:p>
                      <a:pPr algn="ctr">
                        <a:lnSpc>
                          <a:spcPct val="115000"/>
                        </a:lnSpc>
                        <a:spcAft>
                          <a:spcPts val="0"/>
                        </a:spcAft>
                      </a:pPr>
                      <a:r>
                        <a:rPr lang="es-EC" sz="2000" dirty="0" smtClean="0">
                          <a:effectLst/>
                        </a:rPr>
                        <a:t>Valor</a:t>
                      </a:r>
                      <a:r>
                        <a:rPr lang="es-EC" sz="2000" baseline="0" dirty="0" smtClean="0">
                          <a:effectLst/>
                        </a:rPr>
                        <a:t> Simulado</a:t>
                      </a:r>
                      <a:r>
                        <a:rPr lang="es-EC" sz="2000" dirty="0" smtClean="0">
                          <a:effectLst/>
                        </a:rPr>
                        <a:t> (</a:t>
                      </a:r>
                      <a:r>
                        <a:rPr lang="es-EC" sz="2000" dirty="0" err="1" smtClean="0">
                          <a:effectLst/>
                        </a:rPr>
                        <a:t>dbm</a:t>
                      </a:r>
                      <a:r>
                        <a:rPr lang="es-EC" sz="2000" dirty="0" smtClean="0">
                          <a:effectLst/>
                        </a:rPr>
                        <a:t>)</a:t>
                      </a:r>
                      <a:endParaRPr lang="es-EC" sz="18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2000" dirty="0" smtClean="0">
                          <a:effectLst/>
                        </a:rPr>
                        <a:t>-0.196</a:t>
                      </a:r>
                      <a:r>
                        <a:rPr lang="es-EC" sz="2000" baseline="0" dirty="0" smtClean="0">
                          <a:effectLst/>
                        </a:rPr>
                        <a:t> </a:t>
                      </a:r>
                      <a:endParaRPr lang="es-ES" sz="1800" dirty="0" smtClean="0"/>
                    </a:p>
                  </a:txBody>
                  <a:tcPr marL="68580" marR="68580" marT="0" marB="0"/>
                </a:tc>
              </a:tr>
              <a:tr h="388907">
                <a:tc>
                  <a:txBody>
                    <a:bodyPr/>
                    <a:lstStyle/>
                    <a:p>
                      <a:pPr algn="ctr">
                        <a:lnSpc>
                          <a:spcPct val="115000"/>
                        </a:lnSpc>
                        <a:spcAft>
                          <a:spcPts val="0"/>
                        </a:spcAft>
                      </a:pPr>
                      <a:r>
                        <a:rPr lang="es-EC" sz="2000" dirty="0" smtClean="0">
                          <a:effectLst/>
                        </a:rPr>
                        <a:t>Valor</a:t>
                      </a:r>
                      <a:r>
                        <a:rPr lang="es-EC" sz="2000" baseline="0" dirty="0" smtClean="0">
                          <a:effectLst/>
                        </a:rPr>
                        <a:t> Experimental</a:t>
                      </a:r>
                      <a:r>
                        <a:rPr lang="es-EC" sz="2000" dirty="0" smtClean="0">
                          <a:effectLst/>
                        </a:rPr>
                        <a:t> (</a:t>
                      </a:r>
                      <a:r>
                        <a:rPr lang="es-EC" sz="2000" dirty="0" err="1" smtClean="0">
                          <a:effectLst/>
                        </a:rPr>
                        <a:t>dbm</a:t>
                      </a:r>
                      <a:r>
                        <a:rPr lang="es-EC" sz="2000" dirty="0" smtClean="0">
                          <a:effectLst/>
                        </a:rPr>
                        <a:t>)</a:t>
                      </a:r>
                      <a:endParaRPr lang="es-EC" sz="1800" dirty="0">
                        <a:solidFill>
                          <a:srgbClr val="76923C"/>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s-EC" sz="2000" dirty="0" smtClean="0">
                          <a:effectLst/>
                        </a:rPr>
                        <a:t>-1.7</a:t>
                      </a:r>
                      <a:endParaRPr lang="es-EC" sz="1800" dirty="0">
                        <a:solidFill>
                          <a:srgbClr val="76923C"/>
                        </a:solidFill>
                        <a:effectLst/>
                        <a:latin typeface="+mn-lt"/>
                        <a:ea typeface="Calibri"/>
                        <a:cs typeface="Times New Roman"/>
                      </a:endParaRPr>
                    </a:p>
                  </a:txBody>
                  <a:tcPr marL="68580" marR="68580" marT="0" marB="0"/>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12086"/>
            <a:ext cx="45720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31160"/>
            <a:ext cx="4572001"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864499"/>
      </p:ext>
    </p:extLst>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DE RESULTADOS SIMULADOS Y MEDIDOS EN EL PUERTO ACOPLADO</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459" y="1115121"/>
            <a:ext cx="4357908" cy="31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1140380797"/>
              </p:ext>
            </p:extLst>
          </p:nvPr>
        </p:nvGraphicFramePr>
        <p:xfrm>
          <a:off x="755576" y="4437112"/>
          <a:ext cx="7488832" cy="1095718"/>
        </p:xfrm>
        <a:graphic>
          <a:graphicData uri="http://schemas.openxmlformats.org/drawingml/2006/table">
            <a:tbl>
              <a:tblPr firstRow="1" firstCol="1" bandRow="1">
                <a:tableStyleId>{5C22544A-7EE6-4342-B048-85BDC9FD1C3A}</a:tableStyleId>
              </a:tblPr>
              <a:tblGrid>
                <a:gridCol w="3744416"/>
                <a:gridCol w="3744416"/>
              </a:tblGrid>
              <a:tr h="320113">
                <a:tc gridSpan="2">
                  <a:txBody>
                    <a:bodyPr/>
                    <a:lstStyle/>
                    <a:p>
                      <a:pPr algn="ctr">
                        <a:lnSpc>
                          <a:spcPct val="115000"/>
                        </a:lnSpc>
                        <a:spcAft>
                          <a:spcPts val="0"/>
                        </a:spcAft>
                      </a:pPr>
                      <a:r>
                        <a:rPr lang="es-ES" sz="2000" dirty="0" smtClean="0">
                          <a:effectLst/>
                        </a:rPr>
                        <a:t>Medición de Potencia en el Puerto Directo </a:t>
                      </a:r>
                      <a:r>
                        <a:rPr lang="es-ES" sz="1800" b="1" kern="1200" dirty="0" smtClean="0">
                          <a:solidFill>
                            <a:schemeClr val="lt1"/>
                          </a:solidFill>
                          <a:effectLst/>
                          <a:latin typeface="+mn-lt"/>
                          <a:ea typeface="+mn-ea"/>
                          <a:cs typeface="+mn-cs"/>
                        </a:rPr>
                        <a:t>P</a:t>
                      </a:r>
                      <a:r>
                        <a:rPr lang="es-ES" sz="1800" b="1" kern="1200" baseline="-25000" dirty="0" smtClean="0">
                          <a:solidFill>
                            <a:schemeClr val="lt1"/>
                          </a:solidFill>
                          <a:effectLst/>
                          <a:latin typeface="+mn-lt"/>
                          <a:ea typeface="+mn-ea"/>
                          <a:cs typeface="+mn-cs"/>
                        </a:rPr>
                        <a:t>3  </a:t>
                      </a:r>
                      <a:r>
                        <a:rPr lang="es-ES" sz="1800" b="1" kern="1200" baseline="0" dirty="0" smtClean="0">
                          <a:solidFill>
                            <a:schemeClr val="lt1"/>
                          </a:solidFill>
                          <a:effectLst/>
                          <a:latin typeface="+mn-lt"/>
                          <a:ea typeface="+mn-ea"/>
                          <a:cs typeface="+mn-cs"/>
                        </a:rPr>
                        <a:t>con 0 </a:t>
                      </a:r>
                      <a:r>
                        <a:rPr lang="es-ES" sz="1800" b="1" kern="1200" baseline="0" dirty="0" err="1" smtClean="0">
                          <a:solidFill>
                            <a:schemeClr val="lt1"/>
                          </a:solidFill>
                          <a:effectLst/>
                          <a:latin typeface="+mn-lt"/>
                          <a:ea typeface="+mn-ea"/>
                          <a:cs typeface="+mn-cs"/>
                        </a:rPr>
                        <a:t>dbm</a:t>
                      </a:r>
                      <a:r>
                        <a:rPr lang="es-ES" sz="1800" b="1" kern="1200" baseline="0" dirty="0" smtClean="0">
                          <a:solidFill>
                            <a:schemeClr val="lt1"/>
                          </a:solidFill>
                          <a:effectLst/>
                          <a:latin typeface="+mn-lt"/>
                          <a:ea typeface="+mn-ea"/>
                          <a:cs typeface="+mn-cs"/>
                        </a:rPr>
                        <a:t> a la Entrada</a:t>
                      </a:r>
                      <a:endParaRPr lang="es-EC" sz="1800" dirty="0">
                        <a:solidFill>
                          <a:srgbClr val="76923C"/>
                        </a:solidFill>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356291">
                <a:tc>
                  <a:txBody>
                    <a:bodyPr/>
                    <a:lstStyle/>
                    <a:p>
                      <a:pPr algn="ctr">
                        <a:lnSpc>
                          <a:spcPct val="115000"/>
                        </a:lnSpc>
                        <a:spcAft>
                          <a:spcPts val="0"/>
                        </a:spcAft>
                      </a:pPr>
                      <a:r>
                        <a:rPr lang="es-EC" sz="2000" dirty="0" smtClean="0">
                          <a:effectLst/>
                        </a:rPr>
                        <a:t>Valor</a:t>
                      </a:r>
                      <a:r>
                        <a:rPr lang="es-EC" sz="2000" baseline="0" dirty="0" smtClean="0">
                          <a:effectLst/>
                        </a:rPr>
                        <a:t> Simulado</a:t>
                      </a:r>
                      <a:r>
                        <a:rPr lang="es-EC" sz="2000" dirty="0" smtClean="0">
                          <a:effectLst/>
                        </a:rPr>
                        <a:t> (</a:t>
                      </a:r>
                      <a:r>
                        <a:rPr lang="es-EC" sz="2000" dirty="0" err="1" smtClean="0">
                          <a:effectLst/>
                        </a:rPr>
                        <a:t>dbm</a:t>
                      </a:r>
                      <a:r>
                        <a:rPr lang="es-EC" sz="2000" dirty="0" smtClean="0">
                          <a:effectLst/>
                        </a:rPr>
                        <a:t>)</a:t>
                      </a:r>
                      <a:endParaRPr lang="es-EC" sz="18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2000" dirty="0" smtClean="0">
                          <a:effectLst/>
                        </a:rPr>
                        <a:t>-29.503</a:t>
                      </a:r>
                      <a:r>
                        <a:rPr lang="es-EC" sz="2000" baseline="0" dirty="0" smtClean="0">
                          <a:effectLst/>
                        </a:rPr>
                        <a:t> </a:t>
                      </a:r>
                      <a:endParaRPr lang="es-ES" sz="1800" dirty="0" smtClean="0"/>
                    </a:p>
                  </a:txBody>
                  <a:tcPr marL="68580" marR="68580" marT="0" marB="0"/>
                </a:tc>
              </a:tr>
              <a:tr h="388907">
                <a:tc>
                  <a:txBody>
                    <a:bodyPr/>
                    <a:lstStyle/>
                    <a:p>
                      <a:pPr algn="ctr">
                        <a:lnSpc>
                          <a:spcPct val="115000"/>
                        </a:lnSpc>
                        <a:spcAft>
                          <a:spcPts val="0"/>
                        </a:spcAft>
                      </a:pPr>
                      <a:r>
                        <a:rPr lang="es-EC" sz="2000" dirty="0" smtClean="0">
                          <a:effectLst/>
                        </a:rPr>
                        <a:t>Valor</a:t>
                      </a:r>
                      <a:r>
                        <a:rPr lang="es-EC" sz="2000" baseline="0" dirty="0" smtClean="0">
                          <a:effectLst/>
                        </a:rPr>
                        <a:t> Experimental</a:t>
                      </a:r>
                      <a:r>
                        <a:rPr lang="es-EC" sz="2000" dirty="0" smtClean="0">
                          <a:effectLst/>
                        </a:rPr>
                        <a:t> (</a:t>
                      </a:r>
                      <a:r>
                        <a:rPr lang="es-EC" sz="2000" dirty="0" err="1" smtClean="0">
                          <a:effectLst/>
                        </a:rPr>
                        <a:t>dbm</a:t>
                      </a:r>
                      <a:r>
                        <a:rPr lang="es-EC" sz="2000" dirty="0" smtClean="0">
                          <a:effectLst/>
                        </a:rPr>
                        <a:t>)</a:t>
                      </a:r>
                      <a:endParaRPr lang="es-EC" sz="1800" dirty="0">
                        <a:solidFill>
                          <a:srgbClr val="76923C"/>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s-EC" sz="2000" dirty="0" smtClean="0">
                          <a:solidFill>
                            <a:schemeClr val="dk1"/>
                          </a:solidFill>
                          <a:effectLst/>
                          <a:latin typeface="+mn-lt"/>
                          <a:ea typeface="+mn-ea"/>
                          <a:cs typeface="+mn-cs"/>
                        </a:rPr>
                        <a:t>-29.56</a:t>
                      </a:r>
                      <a:endParaRPr lang="es-EC" sz="1800" dirty="0">
                        <a:solidFill>
                          <a:srgbClr val="76923C"/>
                        </a:solidFill>
                        <a:effectLst/>
                        <a:latin typeface="+mn-lt"/>
                        <a:ea typeface="Calibri"/>
                        <a:cs typeface="Times New Roman"/>
                      </a:endParaRPr>
                    </a:p>
                  </a:txBody>
                  <a:tcPr marL="68580" marR="68580" marT="0" marB="0"/>
                </a:tc>
              </a:tr>
            </a:tbl>
          </a:graphicData>
        </a:graphic>
      </p:graphicFrame>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270595"/>
            <a:ext cx="4498947"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267900"/>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DE RESULTADOS SIMULADOS Y MEDIDOS EN EL PUERTO AISLADO</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316000375"/>
              </p:ext>
            </p:extLst>
          </p:nvPr>
        </p:nvGraphicFramePr>
        <p:xfrm>
          <a:off x="755576" y="4437112"/>
          <a:ext cx="7488832" cy="1095718"/>
        </p:xfrm>
        <a:graphic>
          <a:graphicData uri="http://schemas.openxmlformats.org/drawingml/2006/table">
            <a:tbl>
              <a:tblPr firstRow="1" firstCol="1" bandRow="1">
                <a:tableStyleId>{5C22544A-7EE6-4342-B048-85BDC9FD1C3A}</a:tableStyleId>
              </a:tblPr>
              <a:tblGrid>
                <a:gridCol w="3744416"/>
                <a:gridCol w="3744416"/>
              </a:tblGrid>
              <a:tr h="320113">
                <a:tc gridSpan="2">
                  <a:txBody>
                    <a:bodyPr/>
                    <a:lstStyle/>
                    <a:p>
                      <a:pPr algn="ctr">
                        <a:lnSpc>
                          <a:spcPct val="115000"/>
                        </a:lnSpc>
                        <a:spcAft>
                          <a:spcPts val="0"/>
                        </a:spcAft>
                      </a:pPr>
                      <a:r>
                        <a:rPr lang="es-ES" sz="2000" dirty="0" smtClean="0">
                          <a:effectLst/>
                        </a:rPr>
                        <a:t>Medición de Potencia en el Puerto Directo </a:t>
                      </a:r>
                      <a:r>
                        <a:rPr lang="es-ES" sz="1800" b="1" kern="1200" dirty="0" smtClean="0">
                          <a:solidFill>
                            <a:schemeClr val="lt1"/>
                          </a:solidFill>
                          <a:effectLst/>
                          <a:latin typeface="+mn-lt"/>
                          <a:ea typeface="+mn-ea"/>
                          <a:cs typeface="+mn-cs"/>
                        </a:rPr>
                        <a:t>P</a:t>
                      </a:r>
                      <a:r>
                        <a:rPr lang="es-ES" sz="1800" b="1" kern="1200" baseline="-25000" dirty="0" smtClean="0">
                          <a:solidFill>
                            <a:schemeClr val="lt1"/>
                          </a:solidFill>
                          <a:effectLst/>
                          <a:latin typeface="+mn-lt"/>
                          <a:ea typeface="+mn-ea"/>
                          <a:cs typeface="+mn-cs"/>
                        </a:rPr>
                        <a:t>4  </a:t>
                      </a:r>
                      <a:r>
                        <a:rPr lang="es-ES" sz="1800" b="1" kern="1200" baseline="0" dirty="0" smtClean="0">
                          <a:solidFill>
                            <a:schemeClr val="lt1"/>
                          </a:solidFill>
                          <a:effectLst/>
                          <a:latin typeface="+mn-lt"/>
                          <a:ea typeface="+mn-ea"/>
                          <a:cs typeface="+mn-cs"/>
                        </a:rPr>
                        <a:t>con 0 </a:t>
                      </a:r>
                      <a:r>
                        <a:rPr lang="es-ES" sz="1800" b="1" kern="1200" baseline="0" dirty="0" err="1" smtClean="0">
                          <a:solidFill>
                            <a:schemeClr val="lt1"/>
                          </a:solidFill>
                          <a:effectLst/>
                          <a:latin typeface="+mn-lt"/>
                          <a:ea typeface="+mn-ea"/>
                          <a:cs typeface="+mn-cs"/>
                        </a:rPr>
                        <a:t>dbm</a:t>
                      </a:r>
                      <a:r>
                        <a:rPr lang="es-ES" sz="1800" b="1" kern="1200" baseline="0" dirty="0" smtClean="0">
                          <a:solidFill>
                            <a:schemeClr val="lt1"/>
                          </a:solidFill>
                          <a:effectLst/>
                          <a:latin typeface="+mn-lt"/>
                          <a:ea typeface="+mn-ea"/>
                          <a:cs typeface="+mn-cs"/>
                        </a:rPr>
                        <a:t> a la Entrada</a:t>
                      </a:r>
                      <a:endParaRPr lang="es-EC" sz="1800" dirty="0">
                        <a:solidFill>
                          <a:srgbClr val="76923C"/>
                        </a:solidFill>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s-EC" sz="1800" dirty="0">
                        <a:solidFill>
                          <a:srgbClr val="76923C"/>
                        </a:solidFill>
                        <a:effectLst/>
                        <a:latin typeface="Calibri"/>
                        <a:ea typeface="Calibri"/>
                        <a:cs typeface="Times New Roman"/>
                      </a:endParaRPr>
                    </a:p>
                  </a:txBody>
                  <a:tcPr marL="68580" marR="68580" marT="0" marB="0"/>
                </a:tc>
              </a:tr>
              <a:tr h="356291">
                <a:tc>
                  <a:txBody>
                    <a:bodyPr/>
                    <a:lstStyle/>
                    <a:p>
                      <a:pPr algn="ctr">
                        <a:lnSpc>
                          <a:spcPct val="115000"/>
                        </a:lnSpc>
                        <a:spcAft>
                          <a:spcPts val="0"/>
                        </a:spcAft>
                      </a:pPr>
                      <a:r>
                        <a:rPr lang="es-EC" sz="2000" dirty="0" smtClean="0">
                          <a:effectLst/>
                        </a:rPr>
                        <a:t>Valor</a:t>
                      </a:r>
                      <a:r>
                        <a:rPr lang="es-EC" sz="2000" baseline="0" dirty="0" smtClean="0">
                          <a:effectLst/>
                        </a:rPr>
                        <a:t> Simulado</a:t>
                      </a:r>
                      <a:r>
                        <a:rPr lang="es-EC" sz="2000" dirty="0" smtClean="0">
                          <a:effectLst/>
                        </a:rPr>
                        <a:t> (</a:t>
                      </a:r>
                      <a:r>
                        <a:rPr lang="es-EC" sz="2000" dirty="0" err="1" smtClean="0">
                          <a:effectLst/>
                        </a:rPr>
                        <a:t>dbm</a:t>
                      </a:r>
                      <a:r>
                        <a:rPr lang="es-EC" sz="2000" dirty="0" smtClean="0">
                          <a:effectLst/>
                        </a:rPr>
                        <a:t>)</a:t>
                      </a:r>
                      <a:endParaRPr lang="es-EC" sz="1800" dirty="0">
                        <a:solidFill>
                          <a:srgbClr val="76923C"/>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2000" dirty="0" smtClean="0">
                          <a:effectLst/>
                        </a:rPr>
                        <a:t>-31.687</a:t>
                      </a:r>
                      <a:r>
                        <a:rPr lang="es-EC" sz="2000" baseline="0" dirty="0" smtClean="0">
                          <a:effectLst/>
                        </a:rPr>
                        <a:t> </a:t>
                      </a:r>
                      <a:endParaRPr lang="es-ES" sz="1800" dirty="0" smtClean="0"/>
                    </a:p>
                  </a:txBody>
                  <a:tcPr marL="68580" marR="68580" marT="0" marB="0"/>
                </a:tc>
              </a:tr>
              <a:tr h="388907">
                <a:tc>
                  <a:txBody>
                    <a:bodyPr/>
                    <a:lstStyle/>
                    <a:p>
                      <a:pPr algn="ctr">
                        <a:lnSpc>
                          <a:spcPct val="115000"/>
                        </a:lnSpc>
                        <a:spcAft>
                          <a:spcPts val="0"/>
                        </a:spcAft>
                      </a:pPr>
                      <a:r>
                        <a:rPr lang="es-EC" sz="2000" dirty="0" smtClean="0">
                          <a:effectLst/>
                        </a:rPr>
                        <a:t>Valor</a:t>
                      </a:r>
                      <a:r>
                        <a:rPr lang="es-EC" sz="2000" baseline="0" dirty="0" smtClean="0">
                          <a:effectLst/>
                        </a:rPr>
                        <a:t> Experimental</a:t>
                      </a:r>
                      <a:r>
                        <a:rPr lang="es-EC" sz="2000" dirty="0" smtClean="0">
                          <a:effectLst/>
                        </a:rPr>
                        <a:t> (</a:t>
                      </a:r>
                      <a:r>
                        <a:rPr lang="es-EC" sz="2000" dirty="0" err="1" smtClean="0">
                          <a:effectLst/>
                        </a:rPr>
                        <a:t>dbm</a:t>
                      </a:r>
                      <a:r>
                        <a:rPr lang="es-EC" sz="2000" dirty="0" smtClean="0">
                          <a:effectLst/>
                        </a:rPr>
                        <a:t>)</a:t>
                      </a:r>
                      <a:endParaRPr lang="es-EC" sz="1800" dirty="0">
                        <a:solidFill>
                          <a:srgbClr val="76923C"/>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s-EC" sz="2000" dirty="0" smtClean="0">
                          <a:solidFill>
                            <a:schemeClr val="dk1"/>
                          </a:solidFill>
                          <a:effectLst/>
                          <a:latin typeface="+mn-lt"/>
                          <a:ea typeface="+mn-ea"/>
                          <a:cs typeface="+mn-cs"/>
                        </a:rPr>
                        <a:t>-31.52</a:t>
                      </a:r>
                      <a:endParaRPr lang="es-EC" sz="1800" dirty="0">
                        <a:solidFill>
                          <a:srgbClr val="76923C"/>
                        </a:solidFill>
                        <a:effectLst/>
                        <a:latin typeface="+mn-lt"/>
                        <a:ea typeface="Calibri"/>
                        <a:cs typeface="Times New Roman"/>
                      </a:endParaRPr>
                    </a:p>
                  </a:txBody>
                  <a:tcPr marL="68580" marR="68580" marT="0" marB="0"/>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2702"/>
            <a:ext cx="4392488" cy="32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37145"/>
            <a:ext cx="4325717" cy="319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175026"/>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RECIPROCIDAD DEL ACOPLADOR DIRECCIONAL</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3496018171"/>
              </p:ext>
            </p:extLst>
          </p:nvPr>
        </p:nvGraphicFramePr>
        <p:xfrm>
          <a:off x="827584" y="3645024"/>
          <a:ext cx="7632848" cy="1861160"/>
        </p:xfrm>
        <a:graphic>
          <a:graphicData uri="http://schemas.openxmlformats.org/drawingml/2006/table">
            <a:tbl>
              <a:tblPr firstRow="1" firstCol="1" bandRow="1">
                <a:tableStyleId>{5C22544A-7EE6-4342-B048-85BDC9FD1C3A}</a:tableStyleId>
              </a:tblPr>
              <a:tblGrid>
                <a:gridCol w="1822598"/>
                <a:gridCol w="1472201"/>
                <a:gridCol w="1472201"/>
                <a:gridCol w="1596649"/>
                <a:gridCol w="1269199"/>
              </a:tblGrid>
              <a:tr h="809600">
                <a:tc>
                  <a:txBody>
                    <a:bodyPr/>
                    <a:lstStyle/>
                    <a:p>
                      <a:pPr>
                        <a:lnSpc>
                          <a:spcPct val="115000"/>
                        </a:lnSpc>
                        <a:spcAft>
                          <a:spcPts val="0"/>
                        </a:spcAft>
                      </a:pPr>
                      <a:endParaRPr lang="es-ES" sz="1200" dirty="0" smtClean="0">
                        <a:effectLst/>
                      </a:endParaRPr>
                    </a:p>
                    <a:p>
                      <a:pPr algn="ctr">
                        <a:lnSpc>
                          <a:spcPct val="115000"/>
                        </a:lnSpc>
                        <a:spcAft>
                          <a:spcPts val="0"/>
                        </a:spcAft>
                      </a:pPr>
                      <a:r>
                        <a:rPr lang="es-ES" sz="1500" dirty="0" smtClean="0">
                          <a:effectLst/>
                        </a:rPr>
                        <a:t>Valores </a:t>
                      </a:r>
                      <a:r>
                        <a:rPr lang="es-ES" sz="1500" dirty="0">
                          <a:effectLst/>
                        </a:rPr>
                        <a:t>Experimentales</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Puerto  Entrada (</a:t>
                      </a:r>
                      <a:r>
                        <a:rPr lang="es-ES" sz="1500" dirty="0" err="1">
                          <a:effectLst/>
                        </a:rPr>
                        <a:t>dBm</a:t>
                      </a:r>
                      <a:r>
                        <a:rPr lang="es-ES" sz="1200" dirty="0">
                          <a:effectLst/>
                        </a:rPr>
                        <a:t>)</a:t>
                      </a:r>
                      <a:endParaRPr lang="es-ES" sz="11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Puerto Directo (</a:t>
                      </a:r>
                      <a:r>
                        <a:rPr lang="es-ES" sz="1500" dirty="0" err="1">
                          <a:effectLst/>
                        </a:rPr>
                        <a:t>dBm</a:t>
                      </a:r>
                      <a:r>
                        <a:rPr lang="es-ES" sz="1200" dirty="0">
                          <a:effectLst/>
                        </a:rPr>
                        <a:t>)</a:t>
                      </a:r>
                      <a:endParaRPr lang="es-ES" sz="11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Puerto Acoplado (</a:t>
                      </a:r>
                      <a:r>
                        <a:rPr lang="es-ES" sz="1500" dirty="0" err="1">
                          <a:effectLst/>
                        </a:rPr>
                        <a:t>dBm</a:t>
                      </a:r>
                      <a:r>
                        <a:rPr lang="es-ES" sz="1500" dirty="0">
                          <a:effectLst/>
                        </a:rPr>
                        <a:t>)</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Puerto Aislado (</a:t>
                      </a:r>
                      <a:r>
                        <a:rPr lang="es-ES" sz="1500" dirty="0" err="1">
                          <a:effectLst/>
                        </a:rPr>
                        <a:t>dBm</a:t>
                      </a:r>
                      <a:r>
                        <a:rPr lang="es-ES" sz="1500" dirty="0">
                          <a:effectLst/>
                        </a:rPr>
                        <a:t>)</a:t>
                      </a:r>
                      <a:endParaRPr lang="es-ES" sz="1500" dirty="0">
                        <a:solidFill>
                          <a:srgbClr val="365F91"/>
                        </a:solidFill>
                        <a:effectLst/>
                        <a:latin typeface="Calibri"/>
                        <a:ea typeface="Calibri"/>
                        <a:cs typeface="Times New Roman"/>
                      </a:endParaRPr>
                    </a:p>
                  </a:txBody>
                  <a:tcPr marL="68580" marR="68580" marT="0" marB="0"/>
                </a:tc>
              </a:tr>
              <a:tr h="257623">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S" sz="1500" dirty="0">
                          <a:effectLst/>
                        </a:rPr>
                        <a:t>P1: 0 </a:t>
                      </a:r>
                      <a:endParaRPr lang="es-ES" sz="1500" dirty="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 sz="1500">
                          <a:effectLst/>
                        </a:rPr>
                        <a:t>P2:  -1.7 </a:t>
                      </a:r>
                      <a:endParaRPr lang="es-ES" sz="150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 sz="1500" dirty="0">
                          <a:effectLst/>
                        </a:rPr>
                        <a:t>P3:  -29.56 </a:t>
                      </a:r>
                      <a:endParaRPr lang="es-ES" sz="1500" dirty="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 sz="1500" dirty="0">
                          <a:effectLst/>
                        </a:rPr>
                        <a:t>P4: -</a:t>
                      </a:r>
                      <a:r>
                        <a:rPr lang="es-ES" sz="1500" dirty="0" smtClean="0">
                          <a:effectLst/>
                        </a:rPr>
                        <a:t>31.52 </a:t>
                      </a:r>
                      <a:endParaRPr lang="es-ES" sz="1500" dirty="0">
                        <a:solidFill>
                          <a:srgbClr val="365F91"/>
                        </a:solidFill>
                        <a:effectLst/>
                        <a:latin typeface="Calibri"/>
                        <a:ea typeface="Calibri"/>
                        <a:cs typeface="Times New Roman"/>
                      </a:endParaRPr>
                    </a:p>
                  </a:txBody>
                  <a:tcPr marL="68580" marR="68580" marT="0" marB="0" anchor="b"/>
                </a:tc>
              </a:tr>
              <a:tr h="244326">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S" sz="1500" dirty="0">
                          <a:effectLst/>
                        </a:rPr>
                        <a:t>P2: 0 </a:t>
                      </a:r>
                      <a:endParaRPr lang="es-ES" sz="1500" dirty="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a:effectLst/>
                        </a:rPr>
                        <a:t>P1:  -1.75 </a:t>
                      </a:r>
                      <a:endParaRPr lang="es-ES" sz="150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a:effectLst/>
                        </a:rPr>
                        <a:t>P4:  -29.57 </a:t>
                      </a:r>
                      <a:endParaRPr lang="es-ES" sz="150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dirty="0">
                          <a:effectLst/>
                        </a:rPr>
                        <a:t>P3: -</a:t>
                      </a:r>
                      <a:r>
                        <a:rPr lang="en-US" sz="1500" dirty="0" smtClean="0">
                          <a:effectLst/>
                        </a:rPr>
                        <a:t>31.63 </a:t>
                      </a:r>
                      <a:endParaRPr lang="es-ES" sz="1500" dirty="0">
                        <a:solidFill>
                          <a:srgbClr val="365F91"/>
                        </a:solidFill>
                        <a:effectLst/>
                        <a:latin typeface="Calibri"/>
                        <a:ea typeface="Calibri"/>
                        <a:cs typeface="Times New Roman"/>
                      </a:endParaRPr>
                    </a:p>
                  </a:txBody>
                  <a:tcPr marL="68580" marR="68580" marT="0" marB="0" anchor="b"/>
                </a:tc>
              </a:tr>
              <a:tr h="244326">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n-US" sz="1500" dirty="0">
                          <a:effectLst/>
                        </a:rPr>
                        <a:t>P3: 0 </a:t>
                      </a:r>
                      <a:endParaRPr lang="es-ES" sz="1500" dirty="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dirty="0">
                          <a:effectLst/>
                        </a:rPr>
                        <a:t>P4:  -1.9 </a:t>
                      </a:r>
                      <a:endParaRPr lang="es-ES" sz="1500" dirty="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a:effectLst/>
                        </a:rPr>
                        <a:t>P1:  -29.7 </a:t>
                      </a:r>
                      <a:endParaRPr lang="es-ES" sz="150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dirty="0">
                          <a:effectLst/>
                        </a:rPr>
                        <a:t>P2: -</a:t>
                      </a:r>
                      <a:r>
                        <a:rPr lang="en-US" sz="1500" dirty="0" smtClean="0">
                          <a:effectLst/>
                        </a:rPr>
                        <a:t>31.46 </a:t>
                      </a:r>
                      <a:endParaRPr lang="es-ES" sz="1500" dirty="0">
                        <a:solidFill>
                          <a:srgbClr val="365F91"/>
                        </a:solidFill>
                        <a:effectLst/>
                        <a:latin typeface="Calibri"/>
                        <a:ea typeface="Calibri"/>
                        <a:cs typeface="Times New Roman"/>
                      </a:endParaRPr>
                    </a:p>
                  </a:txBody>
                  <a:tcPr marL="68580" marR="68580" marT="0" marB="0" anchor="b"/>
                </a:tc>
              </a:tr>
              <a:tr h="244326">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n-US" sz="1500">
                          <a:effectLst/>
                        </a:rPr>
                        <a:t>P4: 0 </a:t>
                      </a:r>
                      <a:endParaRPr lang="es-ES" sz="150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a:effectLst/>
                        </a:rPr>
                        <a:t>P3:  -1.8 </a:t>
                      </a:r>
                      <a:endParaRPr lang="es-ES" sz="150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dirty="0">
                          <a:effectLst/>
                        </a:rPr>
                        <a:t>P2:  -29.72</a:t>
                      </a:r>
                      <a:endParaRPr lang="es-ES" sz="1500" dirty="0">
                        <a:solidFill>
                          <a:srgbClr val="365F91"/>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500" dirty="0">
                          <a:effectLst/>
                        </a:rPr>
                        <a:t>P1: -</a:t>
                      </a:r>
                      <a:r>
                        <a:rPr lang="en-US" sz="1500" dirty="0" smtClean="0">
                          <a:effectLst/>
                        </a:rPr>
                        <a:t>31.50 </a:t>
                      </a:r>
                      <a:endParaRPr lang="es-ES" sz="1500" dirty="0">
                        <a:solidFill>
                          <a:srgbClr val="365F91"/>
                        </a:solidFill>
                        <a:effectLst/>
                        <a:latin typeface="Calibri"/>
                        <a:ea typeface="Calibri"/>
                        <a:cs typeface="Times New Roman"/>
                      </a:endParaRPr>
                    </a:p>
                  </a:txBody>
                  <a:tcPr marL="68580" marR="6858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71747534"/>
              </p:ext>
            </p:extLst>
          </p:nvPr>
        </p:nvGraphicFramePr>
        <p:xfrm>
          <a:off x="827584" y="980728"/>
          <a:ext cx="7704855" cy="2179596"/>
        </p:xfrm>
        <a:graphic>
          <a:graphicData uri="http://schemas.openxmlformats.org/drawingml/2006/table">
            <a:tbl>
              <a:tblPr firstRow="1" firstCol="1" bandRow="1">
                <a:tableStyleId>{5C22544A-7EE6-4342-B048-85BDC9FD1C3A}</a:tableStyleId>
              </a:tblPr>
              <a:tblGrid>
                <a:gridCol w="1526359"/>
                <a:gridCol w="1513155"/>
                <a:gridCol w="1513155"/>
                <a:gridCol w="1639031"/>
                <a:gridCol w="1513155"/>
              </a:tblGrid>
              <a:tr h="716736">
                <a:tc>
                  <a:txBody>
                    <a:bodyPr/>
                    <a:lstStyle/>
                    <a:p>
                      <a:pPr>
                        <a:lnSpc>
                          <a:spcPct val="115000"/>
                        </a:lnSpc>
                        <a:spcAft>
                          <a:spcPts val="0"/>
                        </a:spcAft>
                      </a:pPr>
                      <a:endParaRPr lang="es-ES" sz="1200" dirty="0" smtClean="0">
                        <a:effectLst/>
                      </a:endParaRPr>
                    </a:p>
                    <a:p>
                      <a:pPr algn="ctr">
                        <a:lnSpc>
                          <a:spcPct val="115000"/>
                        </a:lnSpc>
                        <a:spcAft>
                          <a:spcPts val="0"/>
                        </a:spcAft>
                      </a:pPr>
                      <a:r>
                        <a:rPr lang="es-ES" sz="1500" dirty="0" smtClean="0">
                          <a:effectLst/>
                        </a:rPr>
                        <a:t>Valores Simulados</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smtClean="0">
                          <a:effectLst/>
                        </a:rPr>
                        <a:t>Puerto Entrada (</a:t>
                      </a:r>
                      <a:r>
                        <a:rPr lang="es-ES" sz="1500" dirty="0" err="1" smtClean="0">
                          <a:effectLst/>
                        </a:rPr>
                        <a:t>dBm</a:t>
                      </a:r>
                      <a:r>
                        <a:rPr lang="es-ES" sz="1500" dirty="0" smtClean="0">
                          <a:effectLst/>
                        </a:rPr>
                        <a:t>)</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smtClean="0">
                          <a:effectLst/>
                        </a:rPr>
                        <a:t>Puerto Directo (</a:t>
                      </a:r>
                      <a:r>
                        <a:rPr lang="es-ES" sz="1500" dirty="0" err="1" smtClean="0">
                          <a:effectLst/>
                        </a:rPr>
                        <a:t>dBm</a:t>
                      </a:r>
                      <a:r>
                        <a:rPr lang="es-ES" sz="1500" dirty="0" smtClean="0">
                          <a:effectLst/>
                        </a:rPr>
                        <a:t>)</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smtClean="0">
                          <a:effectLst/>
                        </a:rPr>
                        <a:t>Puerto Acoplado (</a:t>
                      </a:r>
                      <a:r>
                        <a:rPr lang="es-ES" sz="1500" dirty="0" err="1" smtClean="0">
                          <a:effectLst/>
                        </a:rPr>
                        <a:t>dBm</a:t>
                      </a:r>
                      <a:r>
                        <a:rPr lang="es-ES" sz="1500" dirty="0" smtClean="0">
                          <a:effectLst/>
                        </a:rPr>
                        <a:t>)</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smtClean="0">
                          <a:effectLst/>
                        </a:rPr>
                        <a:t>Puerto Aislado (</a:t>
                      </a:r>
                      <a:r>
                        <a:rPr lang="es-ES" sz="1500" dirty="0" err="1" smtClean="0">
                          <a:effectLst/>
                        </a:rPr>
                        <a:t>dBm</a:t>
                      </a:r>
                      <a:r>
                        <a:rPr lang="es-ES" sz="1200" dirty="0" smtClean="0">
                          <a:effectLst/>
                        </a:rPr>
                        <a:t>)</a:t>
                      </a:r>
                      <a:endParaRPr lang="es-ES" sz="1100" dirty="0">
                        <a:solidFill>
                          <a:srgbClr val="365F91"/>
                        </a:solidFill>
                        <a:effectLst/>
                        <a:latin typeface="Calibri"/>
                        <a:ea typeface="Calibri"/>
                        <a:cs typeface="Times New Roman"/>
                      </a:endParaRPr>
                    </a:p>
                  </a:txBody>
                  <a:tcPr marL="68580" marR="68580" marT="0" marB="0"/>
                </a:tc>
              </a:tr>
              <a:tr h="373416">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S" sz="1500" dirty="0">
                          <a:effectLst/>
                        </a:rPr>
                        <a:t>P1: 0 </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a:effectLst/>
                        </a:rPr>
                        <a:t>P2: -0.196 </a:t>
                      </a:r>
                      <a:endParaRPr lang="es-ES"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a:effectLst/>
                        </a:rPr>
                        <a:t>P3: -29.503 </a:t>
                      </a:r>
                      <a:endParaRPr lang="es-ES"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P4: </a:t>
                      </a:r>
                      <a:r>
                        <a:rPr lang="es-ES" sz="1500" dirty="0" smtClean="0">
                          <a:effectLst/>
                        </a:rPr>
                        <a:t>-31.687 </a:t>
                      </a:r>
                      <a:endParaRPr lang="es-ES" sz="1500" dirty="0">
                        <a:solidFill>
                          <a:srgbClr val="365F91"/>
                        </a:solidFill>
                        <a:effectLst/>
                        <a:latin typeface="Calibri"/>
                        <a:ea typeface="Calibri"/>
                        <a:cs typeface="Times New Roman"/>
                      </a:endParaRPr>
                    </a:p>
                  </a:txBody>
                  <a:tcPr marL="68580" marR="68580" marT="0" marB="0"/>
                </a:tc>
              </a:tr>
              <a:tr h="356696">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S" sz="1500" dirty="0">
                          <a:effectLst/>
                        </a:rPr>
                        <a:t>P2: 0 </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P1: -0.196 </a:t>
                      </a:r>
                      <a:endParaRPr lang="es-ES"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P4: -29.503 </a:t>
                      </a:r>
                      <a:endParaRPr lang="es-ES" sz="1500" dirty="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500" dirty="0">
                          <a:effectLst/>
                        </a:rPr>
                        <a:t>P3: </a:t>
                      </a:r>
                      <a:r>
                        <a:rPr lang="es-ES" sz="1500" dirty="0" smtClean="0">
                          <a:effectLst/>
                        </a:rPr>
                        <a:t>-31.687 </a:t>
                      </a:r>
                      <a:endParaRPr lang="es-ES" sz="1500" dirty="0">
                        <a:solidFill>
                          <a:srgbClr val="365F91"/>
                        </a:solidFill>
                        <a:effectLst/>
                        <a:latin typeface="Calibri"/>
                        <a:ea typeface="Calibri"/>
                        <a:cs typeface="Times New Roman"/>
                      </a:endParaRPr>
                    </a:p>
                  </a:txBody>
                  <a:tcPr marL="68580" marR="68580" marT="0" marB="0"/>
                </a:tc>
              </a:tr>
              <a:tr h="356696">
                <a:tc>
                  <a:txBody>
                    <a:bodyPr/>
                    <a:lstStyle/>
                    <a:p>
                      <a:endParaRPr lang="es-ES" sz="110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S" sz="1500">
                          <a:effectLst/>
                        </a:rPr>
                        <a:t>P3: 0 </a:t>
                      </a:r>
                      <a:endParaRPr lang="es-ES"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a:effectLst/>
                        </a:rPr>
                        <a:t>P4: -0.196 </a:t>
                      </a:r>
                      <a:endParaRPr lang="es-ES"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dirty="0">
                          <a:effectLst/>
                        </a:rPr>
                        <a:t>P1: -29.503 </a:t>
                      </a:r>
                      <a:endParaRPr lang="es-ES" sz="1500" dirty="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500" dirty="0">
                          <a:effectLst/>
                        </a:rPr>
                        <a:t>P2</a:t>
                      </a:r>
                      <a:r>
                        <a:rPr lang="es-ES" sz="1500" dirty="0" smtClean="0">
                          <a:effectLst/>
                        </a:rPr>
                        <a:t>:-31.687 </a:t>
                      </a:r>
                      <a:endParaRPr lang="es-ES" sz="1500" dirty="0">
                        <a:solidFill>
                          <a:srgbClr val="365F91"/>
                        </a:solidFill>
                        <a:effectLst/>
                        <a:latin typeface="Calibri"/>
                        <a:ea typeface="Calibri"/>
                        <a:cs typeface="Times New Roman"/>
                      </a:endParaRPr>
                    </a:p>
                  </a:txBody>
                  <a:tcPr marL="68580" marR="68580" marT="0" marB="0"/>
                </a:tc>
              </a:tr>
              <a:tr h="356696">
                <a:tc>
                  <a:txBody>
                    <a:bodyPr/>
                    <a:lstStyle/>
                    <a:p>
                      <a:endParaRPr lang="es-ES" sz="1100" dirty="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S" sz="1500">
                          <a:effectLst/>
                        </a:rPr>
                        <a:t>P4: 0 </a:t>
                      </a:r>
                      <a:endParaRPr lang="es-ES"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a:effectLst/>
                        </a:rPr>
                        <a:t>P3: -0.196 </a:t>
                      </a:r>
                      <a:endParaRPr lang="es-ES"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500">
                          <a:effectLst/>
                        </a:rPr>
                        <a:t>P2: -29.503 </a:t>
                      </a:r>
                      <a:endParaRPr lang="es-ES" sz="1500">
                        <a:solidFill>
                          <a:srgbClr val="365F9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500" dirty="0">
                          <a:effectLst/>
                        </a:rPr>
                        <a:t>P1: </a:t>
                      </a:r>
                      <a:r>
                        <a:rPr lang="es-ES" sz="1500" dirty="0" smtClean="0">
                          <a:effectLst/>
                        </a:rPr>
                        <a:t>-31.687 </a:t>
                      </a:r>
                      <a:endParaRPr lang="es-ES" sz="15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24454021"/>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ANALISIS DE PARÁMETROS CARACTERISTICOS DEL ACOPLADOR DIRECCIONAL</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476020" y="1484784"/>
            <a:ext cx="8404875" cy="707886"/>
          </a:xfrm>
          <a:prstGeom prst="rect">
            <a:avLst/>
          </a:prstGeom>
        </p:spPr>
        <p:txBody>
          <a:bodyPr wrap="square">
            <a:spAutoFit/>
          </a:bodyPr>
          <a:lstStyle/>
          <a:p>
            <a:pPr lvl="0" algn="just"/>
            <a:r>
              <a:rPr lang="es-ES" sz="2000" dirty="0" smtClean="0"/>
              <a:t>Mediante los parámetros característicos de un acoplador direccional se puede juzgar la calidad del dispositivo:</a:t>
            </a:r>
            <a:endParaRPr lang="es-EC" sz="2000" dirty="0"/>
          </a:p>
        </p:txBody>
      </p:sp>
      <p:graphicFrame>
        <p:nvGraphicFramePr>
          <p:cNvPr id="2" name="1 Tabla"/>
          <p:cNvGraphicFramePr>
            <a:graphicFrameLocks noGrp="1"/>
          </p:cNvGraphicFramePr>
          <p:nvPr>
            <p:extLst>
              <p:ext uri="{D42A27DB-BD31-4B8C-83A1-F6EECF244321}">
                <p14:modId xmlns:p14="http://schemas.microsoft.com/office/powerpoint/2010/main" val="3858859286"/>
              </p:ext>
            </p:extLst>
          </p:nvPr>
        </p:nvGraphicFramePr>
        <p:xfrm>
          <a:off x="1470020" y="2492896"/>
          <a:ext cx="6416878" cy="2051820"/>
        </p:xfrm>
        <a:graphic>
          <a:graphicData uri="http://schemas.openxmlformats.org/drawingml/2006/table">
            <a:tbl>
              <a:tblPr firstRow="1" firstCol="1" bandRow="1">
                <a:tableStyleId>{5C22544A-7EE6-4342-B048-85BDC9FD1C3A}</a:tableStyleId>
              </a:tblPr>
              <a:tblGrid>
                <a:gridCol w="2138712"/>
                <a:gridCol w="2138712"/>
                <a:gridCol w="2139454"/>
              </a:tblGrid>
              <a:tr h="410364">
                <a:tc>
                  <a:txBody>
                    <a:bodyPr/>
                    <a:lstStyle/>
                    <a:p>
                      <a:pPr algn="ctr">
                        <a:lnSpc>
                          <a:spcPct val="150000"/>
                        </a:lnSpc>
                        <a:spcAft>
                          <a:spcPts val="0"/>
                        </a:spcAft>
                      </a:pPr>
                      <a:r>
                        <a:rPr lang="es-ES" sz="1500" dirty="0">
                          <a:effectLst/>
                        </a:rPr>
                        <a:t>Parámetro</a:t>
                      </a:r>
                      <a:endParaRPr lang="es-ES" sz="15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500" dirty="0">
                          <a:effectLst/>
                        </a:rPr>
                        <a:t>Valor Esperado (dB)</a:t>
                      </a:r>
                      <a:endParaRPr lang="es-ES" sz="15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500" dirty="0">
                          <a:effectLst/>
                        </a:rPr>
                        <a:t>Valor Obtenido </a:t>
                      </a:r>
                      <a:r>
                        <a:rPr lang="en-US" sz="1500" dirty="0">
                          <a:effectLst/>
                        </a:rPr>
                        <a:t>(dB)</a:t>
                      </a:r>
                      <a:endParaRPr lang="es-ES" sz="1500" dirty="0">
                        <a:solidFill>
                          <a:srgbClr val="000000"/>
                        </a:solidFill>
                        <a:effectLst/>
                        <a:latin typeface="Times New Roman"/>
                        <a:ea typeface="Calibri"/>
                        <a:cs typeface="Times New Roman"/>
                      </a:endParaRPr>
                    </a:p>
                  </a:txBody>
                  <a:tcPr marL="68580" marR="68580" marT="0" marB="0"/>
                </a:tc>
              </a:tr>
              <a:tr h="410364">
                <a:tc>
                  <a:txBody>
                    <a:bodyPr/>
                    <a:lstStyle/>
                    <a:p>
                      <a:pPr algn="just">
                        <a:lnSpc>
                          <a:spcPct val="150000"/>
                        </a:lnSpc>
                        <a:spcAft>
                          <a:spcPts val="0"/>
                        </a:spcAft>
                      </a:pPr>
                      <a:r>
                        <a:rPr lang="es-ES" sz="1500">
                          <a:effectLst/>
                        </a:rPr>
                        <a:t>Acoplamiento (K)</a:t>
                      </a:r>
                      <a:endParaRPr lang="es-ES" sz="15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a:effectLst/>
                        </a:rPr>
                        <a:t>-30</a:t>
                      </a:r>
                      <a:endParaRPr lang="es-ES" sz="17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a:effectLst/>
                        </a:rPr>
                        <a:t>-29.56 </a:t>
                      </a:r>
                      <a:endParaRPr lang="es-ES" sz="1700">
                        <a:solidFill>
                          <a:srgbClr val="000000"/>
                        </a:solidFill>
                        <a:effectLst/>
                        <a:latin typeface="Times New Roman"/>
                        <a:ea typeface="Calibri"/>
                        <a:cs typeface="Times New Roman"/>
                      </a:endParaRPr>
                    </a:p>
                  </a:txBody>
                  <a:tcPr marL="68580" marR="68580" marT="0" marB="0"/>
                </a:tc>
              </a:tr>
              <a:tr h="410364">
                <a:tc>
                  <a:txBody>
                    <a:bodyPr/>
                    <a:lstStyle/>
                    <a:p>
                      <a:pPr algn="just">
                        <a:lnSpc>
                          <a:spcPct val="150000"/>
                        </a:lnSpc>
                        <a:spcAft>
                          <a:spcPts val="0"/>
                        </a:spcAft>
                      </a:pPr>
                      <a:r>
                        <a:rPr lang="es-ES" sz="1500">
                          <a:effectLst/>
                        </a:rPr>
                        <a:t>Pérdidas de Inserción</a:t>
                      </a:r>
                      <a:endParaRPr lang="es-ES" sz="15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dirty="0">
                          <a:effectLst/>
                        </a:rPr>
                        <a:t>-</a:t>
                      </a:r>
                      <a:r>
                        <a:rPr lang="es-ES" sz="1700" dirty="0" smtClean="0">
                          <a:effectLst/>
                        </a:rPr>
                        <a:t>1,2</a:t>
                      </a:r>
                      <a:endParaRPr lang="es-ES" sz="17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a:effectLst/>
                        </a:rPr>
                        <a:t>-1,7</a:t>
                      </a:r>
                      <a:endParaRPr lang="es-ES" sz="1700">
                        <a:solidFill>
                          <a:srgbClr val="000000"/>
                        </a:solidFill>
                        <a:effectLst/>
                        <a:latin typeface="Times New Roman"/>
                        <a:ea typeface="Calibri"/>
                        <a:cs typeface="Times New Roman"/>
                      </a:endParaRPr>
                    </a:p>
                  </a:txBody>
                  <a:tcPr marL="68580" marR="68580" marT="0" marB="0"/>
                </a:tc>
              </a:tr>
              <a:tr h="410364">
                <a:tc>
                  <a:txBody>
                    <a:bodyPr/>
                    <a:lstStyle/>
                    <a:p>
                      <a:pPr algn="just">
                        <a:lnSpc>
                          <a:spcPct val="150000"/>
                        </a:lnSpc>
                        <a:spcAft>
                          <a:spcPts val="0"/>
                        </a:spcAft>
                      </a:pPr>
                      <a:r>
                        <a:rPr lang="es-ES" sz="1500">
                          <a:effectLst/>
                        </a:rPr>
                        <a:t>Aislamiento                                 </a:t>
                      </a:r>
                      <a:endParaRPr lang="es-ES" sz="15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dirty="0" smtClean="0">
                          <a:effectLst/>
                        </a:rPr>
                        <a:t>&lt;K</a:t>
                      </a:r>
                      <a:endParaRPr lang="es-ES" sz="17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dirty="0">
                          <a:effectLst/>
                        </a:rPr>
                        <a:t>-</a:t>
                      </a:r>
                      <a:r>
                        <a:rPr lang="es-ES" sz="1700" dirty="0" smtClean="0">
                          <a:effectLst/>
                        </a:rPr>
                        <a:t>31.52</a:t>
                      </a:r>
                      <a:endParaRPr lang="es-ES" sz="1700" dirty="0">
                        <a:solidFill>
                          <a:srgbClr val="000000"/>
                        </a:solidFill>
                        <a:effectLst/>
                        <a:latin typeface="Times New Roman"/>
                        <a:ea typeface="Calibri"/>
                        <a:cs typeface="Times New Roman"/>
                      </a:endParaRPr>
                    </a:p>
                  </a:txBody>
                  <a:tcPr marL="68580" marR="68580" marT="0" marB="0"/>
                </a:tc>
              </a:tr>
              <a:tr h="410364">
                <a:tc>
                  <a:txBody>
                    <a:bodyPr/>
                    <a:lstStyle/>
                    <a:p>
                      <a:pPr algn="just">
                        <a:lnSpc>
                          <a:spcPct val="150000"/>
                        </a:lnSpc>
                        <a:spcAft>
                          <a:spcPts val="0"/>
                        </a:spcAft>
                      </a:pPr>
                      <a:r>
                        <a:rPr lang="es-ES" sz="1500" dirty="0">
                          <a:effectLst/>
                        </a:rPr>
                        <a:t> Directividad</a:t>
                      </a:r>
                      <a:endParaRPr lang="es-ES" sz="15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700">
                          <a:effectLst/>
                        </a:rPr>
                        <a:t> &gt;0</a:t>
                      </a:r>
                      <a:endParaRPr lang="es-ES" sz="1700">
                        <a:solidFill>
                          <a:srgbClr val="000000"/>
                        </a:solidFill>
                        <a:effectLst/>
                        <a:latin typeface="Times New Roman"/>
                        <a:ea typeface="Calibri"/>
                        <a:cs typeface="Times New Roman"/>
                      </a:endParaRPr>
                    </a:p>
                  </a:txBody>
                  <a:tcPr marL="68580" marR="68580" marT="0" marB="0"/>
                </a:tc>
                <a:tc>
                  <a:txBody>
                    <a:bodyPr/>
                    <a:lstStyle/>
                    <a:p>
                      <a:pPr marL="457200">
                        <a:lnSpc>
                          <a:spcPct val="150000"/>
                        </a:lnSpc>
                        <a:spcAft>
                          <a:spcPts val="0"/>
                        </a:spcAft>
                      </a:pPr>
                      <a:r>
                        <a:rPr lang="es-ES" sz="1700">
                          <a:effectLst/>
                        </a:rPr>
                        <a:t>        </a:t>
                      </a:r>
                      <a:r>
                        <a:rPr lang="es-ES" sz="1700" smtClean="0">
                          <a:effectLst/>
                        </a:rPr>
                        <a:t>1.96</a:t>
                      </a:r>
                      <a:endParaRPr lang="es-ES" sz="1700" dirty="0">
                        <a:solidFill>
                          <a:srgbClr val="000000"/>
                        </a:solidFill>
                        <a:effectLst/>
                        <a:latin typeface="Times New Roman"/>
                        <a:ea typeface="Calibri"/>
                        <a:cs typeface="Times New Roman"/>
                      </a:endParaRPr>
                    </a:p>
                  </a:txBody>
                  <a:tcPr marL="68580" marR="68580" marT="0" marB="0"/>
                </a:tc>
              </a:tr>
            </a:tbl>
          </a:graphicData>
        </a:graphic>
      </p:graphicFrame>
      <p:sp>
        <p:nvSpPr>
          <p:cNvPr id="4" name="3 Rectángulo"/>
          <p:cNvSpPr/>
          <p:nvPr/>
        </p:nvSpPr>
        <p:spPr>
          <a:xfrm>
            <a:off x="611560" y="4797152"/>
            <a:ext cx="7776864" cy="923330"/>
          </a:xfrm>
          <a:prstGeom prst="rect">
            <a:avLst/>
          </a:prstGeom>
        </p:spPr>
        <p:txBody>
          <a:bodyPr wrap="square">
            <a:spAutoFit/>
          </a:bodyPr>
          <a:lstStyle/>
          <a:p>
            <a:pPr lvl="0" algn="just"/>
            <a:r>
              <a:rPr lang="es-ES" dirty="0"/>
              <a:t>Como se puede apreciar en la tabla anterior los valores obtenidos de los parámetros que caracterizan el funcionamiento del prototipo implementado son muy cercanos a los valores esperados. </a:t>
            </a:r>
            <a:endParaRPr lang="es-EC" dirty="0"/>
          </a:p>
        </p:txBody>
      </p:sp>
    </p:spTree>
    <p:extLst>
      <p:ext uri="{BB962C8B-B14F-4D97-AF65-F5344CB8AC3E}">
        <p14:creationId xmlns:p14="http://schemas.microsoft.com/office/powerpoint/2010/main" val="2591408283"/>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16740" y="23438"/>
            <a:ext cx="180190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a:ln w="11430"/>
                <a:gradFill>
                  <a:gsLst>
                    <a:gs pos="25000">
                      <a:schemeClr val="accent2">
                        <a:satMod val="155000"/>
                      </a:schemeClr>
                    </a:gs>
                    <a:gs pos="100000">
                      <a:schemeClr val="accent2">
                        <a:shade val="45000"/>
                        <a:satMod val="165000"/>
                      </a:schemeClr>
                    </a:gs>
                  </a:gsLst>
                  <a:lin ang="5400000"/>
                </a:gradFill>
              </a:rPr>
              <a:t>ALCANCE</a:t>
            </a:r>
            <a:endParaRPr lang="es-EC" sz="32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5" name="4 Rectángulo"/>
          <p:cNvSpPr/>
          <p:nvPr/>
        </p:nvSpPr>
        <p:spPr>
          <a:xfrm>
            <a:off x="245017" y="980728"/>
            <a:ext cx="8688012" cy="4832092"/>
          </a:xfrm>
          <a:prstGeom prst="rect">
            <a:avLst/>
          </a:prstGeom>
        </p:spPr>
        <p:txBody>
          <a:bodyPr wrap="square">
            <a:spAutoFit/>
          </a:bodyPr>
          <a:lstStyle/>
          <a:p>
            <a:pPr algn="just"/>
            <a:r>
              <a:rPr lang="es-ES" sz="2200" dirty="0"/>
              <a:t>En el presente trabajo se </a:t>
            </a:r>
            <a:r>
              <a:rPr lang="es-ES" sz="2200" dirty="0" smtClean="0"/>
              <a:t>realizará el diseño de un acoplador direccional microstrip para la banda de 2.4 Ghz con un coeficiente de acoplamiento de 30 dB y una impedancia del </a:t>
            </a:r>
            <a:r>
              <a:rPr lang="es-ES" sz="2200" dirty="0"/>
              <a:t>sistema </a:t>
            </a:r>
            <a:r>
              <a:rPr lang="es-ES" sz="2200" dirty="0" smtClean="0"/>
              <a:t>de 50[Ω];  el cual </a:t>
            </a:r>
            <a:r>
              <a:rPr lang="es-ES" sz="2200" dirty="0"/>
              <a:t>permitirá la monitorización y el análisis de la señal que se transmite desde un oscilador de radiofrecuencia a una antena que trabaja en la misma banda.</a:t>
            </a:r>
          </a:p>
          <a:p>
            <a:pPr algn="just"/>
            <a:endParaRPr lang="es-ES" sz="2200" dirty="0"/>
          </a:p>
          <a:p>
            <a:pPr algn="just"/>
            <a:r>
              <a:rPr lang="es-ES" sz="2200" dirty="0" smtClean="0"/>
              <a:t>En el proyecto se efectuarán diversas simulaciones con dos software de simulación: Ansoft Designer y </a:t>
            </a:r>
            <a:r>
              <a:rPr lang="es-ES" sz="2200" dirty="0" err="1"/>
              <a:t>Advanced</a:t>
            </a:r>
            <a:r>
              <a:rPr lang="es-ES" sz="2200" dirty="0"/>
              <a:t> </a:t>
            </a:r>
            <a:r>
              <a:rPr lang="es-ES" sz="2200" dirty="0" err="1"/>
              <a:t>Design</a:t>
            </a:r>
            <a:r>
              <a:rPr lang="es-ES" sz="2200" dirty="0"/>
              <a:t> </a:t>
            </a:r>
            <a:r>
              <a:rPr lang="es-ES" sz="2200" dirty="0" err="1"/>
              <a:t>System</a:t>
            </a:r>
            <a:r>
              <a:rPr lang="es-ES" sz="2200" dirty="0"/>
              <a:t> (</a:t>
            </a:r>
            <a:r>
              <a:rPr lang="es-ES" sz="2200" dirty="0" smtClean="0"/>
              <a:t>ADS), estableciendo ventajas y desventajas entre dichas herramientas.</a:t>
            </a:r>
          </a:p>
          <a:p>
            <a:pPr algn="just"/>
            <a:endParaRPr lang="es-ES" sz="2200" dirty="0"/>
          </a:p>
          <a:p>
            <a:pPr algn="just"/>
            <a:r>
              <a:rPr lang="es-ES" sz="2200" dirty="0" smtClean="0"/>
              <a:t>Con el prototipo implementado se realizarán mediciones con los equipos del laboratorios a través de una interfaz HMI para realizar un estudio comparativo de los valores simulados y reales y determinar si el diseño cumple con los requerimientos propuestos inicialmente.</a:t>
            </a:r>
            <a:endParaRPr lang="es-ES" sz="2200" dirty="0"/>
          </a:p>
        </p:txBody>
      </p:sp>
    </p:spTree>
    <p:extLst>
      <p:ext uri="{BB962C8B-B14F-4D97-AF65-F5344CB8AC3E}">
        <p14:creationId xmlns:p14="http://schemas.microsoft.com/office/powerpoint/2010/main" val="3534062237"/>
      </p:ext>
    </p:extLst>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395536" y="836712"/>
            <a:ext cx="8352928" cy="2677656"/>
          </a:xfrm>
          <a:prstGeom prst="rect">
            <a:avLst/>
          </a:prstGeom>
        </p:spPr>
        <p:txBody>
          <a:bodyPr wrap="square">
            <a:spAutoFit/>
          </a:bodyPr>
          <a:lstStyle/>
          <a:p>
            <a:pPr marL="285750" lvl="0" indent="-285750" algn="just">
              <a:buFont typeface="Arial" pitchFamily="34" charset="0"/>
              <a:buChar char="•"/>
            </a:pPr>
            <a:r>
              <a:rPr lang="es-ES" sz="2400" dirty="0" smtClean="0"/>
              <a:t>El acoplador direccional microstrip implementado cumple de manera satisfactoria con los parámetros propuestos inicialmente ya que después de los resultados obtenidos se pudo verificar que el rango de frecuencia de trabajo del dispositivo está dentro de la tecnología WIFI, ofreciendo un coeficiente de acoplamiento de 29.56 dB y una impedancia característica de 50 </a:t>
            </a:r>
            <a:r>
              <a:rPr lang="es-ES" sz="2400" dirty="0" err="1" smtClean="0"/>
              <a:t>ohms</a:t>
            </a:r>
            <a:r>
              <a:rPr lang="es-ES" sz="2400" dirty="0" smtClean="0"/>
              <a:t>.</a:t>
            </a:r>
            <a:endParaRPr lang="es-ES" sz="2400" dirty="0"/>
          </a:p>
        </p:txBody>
      </p:sp>
      <p:sp>
        <p:nvSpPr>
          <p:cNvPr id="3" name="2 Rectángulo"/>
          <p:cNvSpPr/>
          <p:nvPr/>
        </p:nvSpPr>
        <p:spPr>
          <a:xfrm>
            <a:off x="372840" y="3189266"/>
            <a:ext cx="8346943" cy="3046988"/>
          </a:xfrm>
          <a:prstGeom prst="rect">
            <a:avLst/>
          </a:prstGeom>
        </p:spPr>
        <p:txBody>
          <a:bodyPr wrap="square">
            <a:spAutoFit/>
          </a:bodyPr>
          <a:lstStyle/>
          <a:p>
            <a:pPr marL="285750" lvl="0" indent="-285750" algn="just">
              <a:buFont typeface="Arial" pitchFamily="34" charset="0"/>
              <a:buChar char="•"/>
            </a:pPr>
            <a:endParaRPr lang="es-ES" sz="2400" dirty="0" smtClean="0"/>
          </a:p>
          <a:p>
            <a:pPr marL="285750" lvl="0" indent="-285750" algn="just">
              <a:buFont typeface="Arial" pitchFamily="34" charset="0"/>
              <a:buChar char="•"/>
            </a:pPr>
            <a:r>
              <a:rPr lang="es-ES" sz="2400" dirty="0" smtClean="0"/>
              <a:t>Para </a:t>
            </a:r>
            <a:r>
              <a:rPr lang="es-ES" sz="2400" dirty="0"/>
              <a:t>garantizar el correcto funcionamiento de un dispositivo electrónico, como en nuestro caso un acoplador direccional microstrip fue necesario realizar una serie de pruebas y mediciones con diferentes equipos, cables y cargas en distintas condiciones; ya que es la única forma de asegurarnos que se ha construido un elemento capaz de trabajar satisfactoriamente en cualquier escenario al que sea sometido.</a:t>
            </a:r>
          </a:p>
        </p:txBody>
      </p:sp>
    </p:spTree>
    <p:extLst>
      <p:ext uri="{BB962C8B-B14F-4D97-AF65-F5344CB8AC3E}">
        <p14:creationId xmlns:p14="http://schemas.microsoft.com/office/powerpoint/2010/main" val="1658701167"/>
      </p:ext>
    </p:extLst>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328588"/>
            <a:ext cx="9036496" cy="2308324"/>
          </a:xfrm>
          <a:prstGeom prst="rect">
            <a:avLst/>
          </a:prstGeom>
        </p:spPr>
        <p:txBody>
          <a:bodyPr wrap="square">
            <a:spAutoFit/>
          </a:bodyPr>
          <a:lstStyle/>
          <a:p>
            <a:endParaRPr lang="es-EC" sz="2400" dirty="0"/>
          </a:p>
          <a:p>
            <a:pPr marL="285750" indent="-285750">
              <a:buFont typeface="Arial" panose="020B0604020202020204" pitchFamily="34" charset="0"/>
              <a:buChar char="•"/>
            </a:pPr>
            <a:r>
              <a:rPr lang="es-EC" sz="2400" dirty="0"/>
              <a:t>Se logró implementar un prototipo electrónico de medición con un costo de fabricación muy reducido en comparación a un equipo de radiofrecuencia comercial, el cual llega a ser inalcanzable en algunos casos para el presupuesto económico de varias instituciones académicas. </a:t>
            </a:r>
          </a:p>
        </p:txBody>
      </p:sp>
      <p:sp>
        <p:nvSpPr>
          <p:cNvPr id="5" name="4 Rectángulo"/>
          <p:cNvSpPr/>
          <p:nvPr/>
        </p:nvSpPr>
        <p:spPr>
          <a:xfrm>
            <a:off x="107504" y="2420888"/>
            <a:ext cx="8346944" cy="3416320"/>
          </a:xfrm>
          <a:prstGeom prst="rect">
            <a:avLst/>
          </a:prstGeom>
        </p:spPr>
        <p:txBody>
          <a:bodyPr wrap="square">
            <a:spAutoFit/>
          </a:bodyPr>
          <a:lstStyle/>
          <a:p>
            <a:pPr algn="just"/>
            <a:r>
              <a:rPr lang="es-ES" sz="2400" dirty="0"/>
              <a:t> </a:t>
            </a:r>
            <a:endParaRPr lang="es-ES" sz="2400" dirty="0" smtClean="0"/>
          </a:p>
          <a:p>
            <a:pPr marL="285750" indent="-285750" algn="just">
              <a:buFont typeface="Arial" pitchFamily="34" charset="0"/>
              <a:buChar char="•"/>
            </a:pPr>
            <a:endParaRPr lang="es-ES" sz="2400" dirty="0"/>
          </a:p>
          <a:p>
            <a:pPr marL="285750" indent="-285750" algn="just">
              <a:buFont typeface="Arial" pitchFamily="34" charset="0"/>
              <a:buChar char="•"/>
            </a:pPr>
            <a:r>
              <a:rPr lang="es-ES" sz="2400" dirty="0" smtClean="0"/>
              <a:t>La </a:t>
            </a:r>
            <a:r>
              <a:rPr lang="es-ES" sz="2400" dirty="0"/>
              <a:t>utilización de cable coaxial RG-58 para realizar las conexiones tanto desde el generador RF hasta el acoplador y desde el acoplador hasta el analizador de espectros mostró un alto margen de pérdidas no deseadas, por lo que se recurrió a utilizar cable LMR-195 el mismo que es especializado para trabajar con altas frecuencias pudiendo disminuir en gran medida las atenuaciones presentes con el anterior cable</a:t>
            </a:r>
          </a:p>
        </p:txBody>
      </p:sp>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94043703"/>
      </p:ext>
    </p:extLst>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323528" y="764704"/>
            <a:ext cx="8496944" cy="1477328"/>
          </a:xfrm>
          <a:prstGeom prst="rect">
            <a:avLst/>
          </a:prstGeom>
        </p:spPr>
        <p:txBody>
          <a:bodyPr wrap="square">
            <a:spAutoFit/>
          </a:bodyPr>
          <a:lstStyle/>
          <a:p>
            <a:pPr marL="285750" indent="-285750" algn="just">
              <a:buFont typeface="Arial" pitchFamily="34" charset="0"/>
              <a:buChar char="•"/>
            </a:pPr>
            <a:endParaRPr lang="es-ES" dirty="0" smtClean="0"/>
          </a:p>
          <a:p>
            <a:pPr marL="285750" indent="-285750" algn="just">
              <a:buFont typeface="Arial" pitchFamily="34" charset="0"/>
              <a:buChar char="•"/>
            </a:pPr>
            <a:r>
              <a:rPr lang="es-ES" dirty="0" smtClean="0"/>
              <a:t>Se </a:t>
            </a:r>
            <a:r>
              <a:rPr lang="es-ES" dirty="0"/>
              <a:t>recomienda el uso del software </a:t>
            </a:r>
            <a:r>
              <a:rPr lang="es-ES" dirty="0" err="1"/>
              <a:t>Advanced</a:t>
            </a:r>
            <a:r>
              <a:rPr lang="es-ES" dirty="0"/>
              <a:t> </a:t>
            </a:r>
            <a:r>
              <a:rPr lang="es-ES" dirty="0" err="1"/>
              <a:t>Design</a:t>
            </a:r>
            <a:r>
              <a:rPr lang="es-ES" dirty="0"/>
              <a:t> </a:t>
            </a:r>
            <a:r>
              <a:rPr lang="es-ES" dirty="0" err="1" smtClean="0"/>
              <a:t>System</a:t>
            </a:r>
            <a:r>
              <a:rPr lang="es-ES" dirty="0" smtClean="0"/>
              <a:t> y Ansoft Designer </a:t>
            </a:r>
            <a:r>
              <a:rPr lang="es-ES" dirty="0"/>
              <a:t>para la simulación no solo de acopladores direccionales sino de cualquier elemento de telecomunicaciones, ya que proporciona un entorno de diseño integrado y además brinda un apoyo en cada paso del proceso de diseño a ser simulado</a:t>
            </a:r>
          </a:p>
        </p:txBody>
      </p:sp>
      <p:sp>
        <p:nvSpPr>
          <p:cNvPr id="3" name="2 Rectángulo"/>
          <p:cNvSpPr/>
          <p:nvPr/>
        </p:nvSpPr>
        <p:spPr>
          <a:xfrm>
            <a:off x="307416" y="2204864"/>
            <a:ext cx="8369040" cy="1477328"/>
          </a:xfrm>
          <a:prstGeom prst="rect">
            <a:avLst/>
          </a:prstGeom>
        </p:spPr>
        <p:txBody>
          <a:bodyPr wrap="square">
            <a:spAutoFit/>
          </a:bodyPr>
          <a:lstStyle/>
          <a:p>
            <a:pPr marL="285750" lvl="0" indent="-285750" algn="just">
              <a:buFont typeface="Arial" pitchFamily="34" charset="0"/>
              <a:buChar char="•"/>
            </a:pPr>
            <a:endParaRPr lang="es-ES" dirty="0" smtClean="0"/>
          </a:p>
          <a:p>
            <a:pPr marL="285750" lvl="0" indent="-285750" algn="just">
              <a:buFont typeface="Arial" pitchFamily="34" charset="0"/>
              <a:buChar char="•"/>
            </a:pPr>
            <a:r>
              <a:rPr lang="es-ES" dirty="0" smtClean="0"/>
              <a:t>Cuando </a:t>
            </a:r>
            <a:r>
              <a:rPr lang="es-ES" dirty="0"/>
              <a:t>se requiera el uso de cables para comprobar el correcto funcionamiento de un dispositivo nuevo es necesaria la utilización de cables que nos garanticen la menor atenuación posible, ya que dicho parámetro no debe afectar al análisis del dispositivo en cuestión.</a:t>
            </a:r>
          </a:p>
        </p:txBody>
      </p:sp>
      <p:sp>
        <p:nvSpPr>
          <p:cNvPr id="5" name="4 Rectángulo"/>
          <p:cNvSpPr/>
          <p:nvPr/>
        </p:nvSpPr>
        <p:spPr>
          <a:xfrm>
            <a:off x="338480" y="3573016"/>
            <a:ext cx="8337976" cy="1754326"/>
          </a:xfrm>
          <a:prstGeom prst="rect">
            <a:avLst/>
          </a:prstGeom>
        </p:spPr>
        <p:txBody>
          <a:bodyPr wrap="square">
            <a:spAutoFit/>
          </a:bodyPr>
          <a:lstStyle/>
          <a:p>
            <a:pPr marL="285750" lvl="0" indent="-285750" algn="just">
              <a:buFont typeface="Arial" pitchFamily="34" charset="0"/>
              <a:buChar char="•"/>
            </a:pPr>
            <a:endParaRPr lang="es-ES" dirty="0" smtClean="0"/>
          </a:p>
          <a:p>
            <a:pPr marL="285750" lvl="0" indent="-285750" algn="just">
              <a:buFont typeface="Arial" pitchFamily="34" charset="0"/>
              <a:buChar char="•"/>
            </a:pPr>
            <a:r>
              <a:rPr lang="es-ES" dirty="0" smtClean="0"/>
              <a:t>Realizar </a:t>
            </a:r>
            <a:r>
              <a:rPr lang="es-ES" dirty="0"/>
              <a:t>prácticas de laboratorio, dentro de la materia de Sistemas de Radiofrecuencia, en las que se requiera la utilización del acoplador direccional microstrip implementado en este proyecto brindará al alumno la posibilidad de comprobar la teoría recibida en el aula de clases y también de usar este prototipo en futuras aplicaciones dentro del área de Telecomunicaciones.</a:t>
            </a:r>
          </a:p>
        </p:txBody>
      </p:sp>
    </p:spTree>
    <p:extLst>
      <p:ext uri="{BB962C8B-B14F-4D97-AF65-F5344CB8AC3E}">
        <p14:creationId xmlns:p14="http://schemas.microsoft.com/office/powerpoint/2010/main" val="3187649654"/>
      </p:ext>
    </p:extLst>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2394"/>
            <a:ext cx="914191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LÍNEAS DE TRABAJO FUTURO</a:t>
            </a:r>
            <a:endParaRPr lang="es-EC"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467544" y="836712"/>
            <a:ext cx="4968552" cy="7571303"/>
          </a:xfrm>
          <a:prstGeom prst="rect">
            <a:avLst/>
          </a:prstGeom>
        </p:spPr>
        <p:txBody>
          <a:bodyPr wrap="square">
            <a:spAutoFit/>
          </a:bodyPr>
          <a:lstStyle/>
          <a:p>
            <a:pPr marL="285750" lvl="0" indent="-285750" algn="just">
              <a:buFont typeface="Arial" pitchFamily="34" charset="0"/>
              <a:buChar char="•"/>
            </a:pPr>
            <a:r>
              <a:rPr lang="es-ES" dirty="0"/>
              <a:t>La primera línea de continuación de este trabajo de investigación es el desarrollo de </a:t>
            </a:r>
            <a:r>
              <a:rPr lang="es-ES" dirty="0" smtClean="0"/>
              <a:t>acopladores direccionales </a:t>
            </a:r>
            <a:r>
              <a:rPr lang="es-ES" dirty="0" err="1" smtClean="0"/>
              <a:t>branch</a:t>
            </a:r>
            <a:r>
              <a:rPr lang="es-ES" dirty="0" smtClean="0"/>
              <a:t> line </a:t>
            </a:r>
            <a:r>
              <a:rPr lang="es-ES" dirty="0"/>
              <a:t>los cuales pueden ser fabricados fácilmente de igual forma en microstrip y pueden proporcionar </a:t>
            </a:r>
            <a:r>
              <a:rPr lang="es-ES" dirty="0" smtClean="0"/>
              <a:t>coeficientes de acoplamiento </a:t>
            </a:r>
            <a:r>
              <a:rPr lang="es-ES" dirty="0"/>
              <a:t>mucho más fuertes que los que ofrecen los acopladores multisección</a:t>
            </a:r>
            <a:r>
              <a:rPr lang="es-ES" dirty="0" smtClean="0"/>
              <a:t>.   </a:t>
            </a:r>
          </a:p>
          <a:p>
            <a:pPr marL="285750" lvl="0" indent="-285750" algn="just">
              <a:buFont typeface="Arial" pitchFamily="34" charset="0"/>
              <a:buChar char="•"/>
            </a:pPr>
            <a:endParaRPr lang="es-ES" dirty="0"/>
          </a:p>
          <a:p>
            <a:pPr marL="285750" lvl="0" indent="-285750" algn="just">
              <a:buFont typeface="Arial" pitchFamily="34" charset="0"/>
              <a:buChar char="•"/>
            </a:pPr>
            <a:endParaRPr lang="es-ES" dirty="0" smtClean="0"/>
          </a:p>
          <a:p>
            <a:pPr marL="285750" lvl="0" indent="-285750" algn="just">
              <a:buFont typeface="Arial" pitchFamily="34" charset="0"/>
              <a:buChar char="•"/>
            </a:pPr>
            <a:endParaRPr lang="es-ES" dirty="0"/>
          </a:p>
          <a:p>
            <a:pPr marL="285750" lvl="0" indent="-285750" algn="just">
              <a:buFont typeface="Arial" pitchFamily="34" charset="0"/>
              <a:buChar char="•"/>
            </a:pPr>
            <a:endParaRPr lang="es-ES" dirty="0"/>
          </a:p>
          <a:p>
            <a:pPr marL="285750" lvl="0" indent="-285750" algn="just">
              <a:buFont typeface="Arial" pitchFamily="34" charset="0"/>
              <a:buChar char="•"/>
            </a:pPr>
            <a:r>
              <a:rPr lang="es-ES" dirty="0" smtClean="0"/>
              <a:t>Se propone el desarrollo de un divisor de potencia </a:t>
            </a:r>
            <a:r>
              <a:rPr lang="es-ES" dirty="0" err="1" smtClean="0"/>
              <a:t>Wilkinson</a:t>
            </a:r>
            <a:r>
              <a:rPr lang="es-ES" dirty="0" smtClean="0"/>
              <a:t> en el cual el reparto </a:t>
            </a:r>
            <a:r>
              <a:rPr lang="es-ES" dirty="0"/>
              <a:t>de potencias es equitativo entre las puertas 2 y 3 si</a:t>
            </a:r>
          </a:p>
          <a:p>
            <a:pPr lvl="0" algn="just"/>
            <a:r>
              <a:rPr lang="es-ES" dirty="0"/>
              <a:t> </a:t>
            </a:r>
            <a:r>
              <a:rPr lang="es-ES" dirty="0" smtClean="0"/>
              <a:t>     están </a:t>
            </a:r>
            <a:r>
              <a:rPr lang="es-ES" dirty="0"/>
              <a:t>cargadas con dos impedancias </a:t>
            </a:r>
            <a:r>
              <a:rPr lang="es-ES" dirty="0" smtClean="0"/>
              <a:t>iguales, en       </a:t>
            </a:r>
          </a:p>
          <a:p>
            <a:pPr lvl="0" algn="just"/>
            <a:r>
              <a:rPr lang="es-ES" dirty="0"/>
              <a:t> </a:t>
            </a:r>
            <a:r>
              <a:rPr lang="es-ES" dirty="0" smtClean="0"/>
              <a:t>    otras palabras con un coeficiente de </a:t>
            </a:r>
          </a:p>
          <a:p>
            <a:pPr lvl="0" algn="just"/>
            <a:r>
              <a:rPr lang="es-ES" dirty="0"/>
              <a:t> </a:t>
            </a:r>
            <a:r>
              <a:rPr lang="es-ES" dirty="0" smtClean="0"/>
              <a:t>    acoplamiento de 3 dB.</a:t>
            </a:r>
            <a:endParaRPr lang="es-ES" dirty="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lvl="0"/>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374" y="872622"/>
            <a:ext cx="2808312" cy="23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483" y="3789040"/>
            <a:ext cx="379790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292308"/>
      </p:ext>
    </p:extLst>
  </p:cSld>
  <p:clrMapOvr>
    <a:masterClrMapping/>
  </p:clrMapOvr>
  <p:transition spd="med">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2564904"/>
            <a:ext cx="914191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11841959"/>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650032" y="1484784"/>
            <a:ext cx="7954416" cy="44130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dirty="0"/>
          </a:p>
        </p:txBody>
      </p:sp>
      <p:cxnSp>
        <p:nvCxnSpPr>
          <p:cNvPr id="4" name="3 Conector recto"/>
          <p:cNvCxnSpPr/>
          <p:nvPr/>
        </p:nvCxnSpPr>
        <p:spPr>
          <a:xfrm>
            <a:off x="251520" y="6237312"/>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574658" y="729050"/>
            <a:ext cx="8212278" cy="3262432"/>
          </a:xfrm>
          <a:prstGeom prst="rect">
            <a:avLst/>
          </a:prstGeom>
        </p:spPr>
        <p:txBody>
          <a:bodyPr wrap="square">
            <a:spAutoFit/>
          </a:bodyPr>
          <a:lstStyle/>
          <a:p>
            <a:pPr algn="just"/>
            <a:r>
              <a:rPr lang="es-ES" sz="2000" dirty="0" smtClean="0"/>
              <a:t>Los </a:t>
            </a:r>
            <a:r>
              <a:rPr lang="es-ES" sz="2000" dirty="0"/>
              <a:t>acopladores </a:t>
            </a:r>
            <a:r>
              <a:rPr lang="es-ES" sz="2000" dirty="0" smtClean="0"/>
              <a:t>direccionales </a:t>
            </a:r>
            <a:r>
              <a:rPr lang="es-ES" sz="2000" dirty="0"/>
              <a:t>son dispositivos </a:t>
            </a:r>
            <a:r>
              <a:rPr lang="es-ES" sz="2000" dirty="0" smtClean="0"/>
              <a:t>pasivos muy comunes </a:t>
            </a:r>
            <a:r>
              <a:rPr lang="es-ES" sz="2000" dirty="0"/>
              <a:t>en </a:t>
            </a:r>
            <a:r>
              <a:rPr lang="es-ES" sz="2000" dirty="0" smtClean="0"/>
              <a:t>los sistemas </a:t>
            </a:r>
            <a:r>
              <a:rPr lang="es-ES" sz="2000" dirty="0"/>
              <a:t>de </a:t>
            </a:r>
            <a:r>
              <a:rPr lang="es-ES" sz="2000" dirty="0" smtClean="0"/>
              <a:t>microondas los cuales han sido utilizados en varias </a:t>
            </a:r>
            <a:r>
              <a:rPr lang="es-ES" sz="2000" dirty="0"/>
              <a:t>aplicaciones como divisores o </a:t>
            </a:r>
            <a:r>
              <a:rPr lang="es-ES" sz="2000" dirty="0" smtClean="0"/>
              <a:t>combinadores de </a:t>
            </a:r>
            <a:r>
              <a:rPr lang="es-ES" sz="2000" dirty="0"/>
              <a:t>potencia</a:t>
            </a:r>
            <a:r>
              <a:rPr lang="es-ES" sz="2000" dirty="0" smtClean="0"/>
              <a:t>.</a:t>
            </a:r>
          </a:p>
          <a:p>
            <a:pPr algn="just"/>
            <a:endParaRPr lang="es-ES" dirty="0" smtClean="0"/>
          </a:p>
          <a:p>
            <a:pPr algn="just"/>
            <a:endParaRPr lang="es-ES" sz="2000" dirty="0"/>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a:p>
        </p:txBody>
      </p:sp>
      <p:sp>
        <p:nvSpPr>
          <p:cNvPr id="7" name="6 Rectángulo"/>
          <p:cNvSpPr/>
          <p:nvPr/>
        </p:nvSpPr>
        <p:spPr>
          <a:xfrm>
            <a:off x="395536" y="3240266"/>
            <a:ext cx="8316026" cy="2646878"/>
          </a:xfrm>
          <a:prstGeom prst="rect">
            <a:avLst/>
          </a:prstGeom>
        </p:spPr>
        <p:txBody>
          <a:bodyPr wrap="square">
            <a:spAutoFit/>
          </a:bodyPr>
          <a:lstStyle/>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smtClean="0"/>
          </a:p>
          <a:p>
            <a:pPr algn="just"/>
            <a:r>
              <a:rPr lang="es-ES" sz="2000" dirty="0" smtClean="0"/>
              <a:t>La principal característica de estos dispositivos es acoplar parte de la potencia transmitida a través de una línea de transmisión hacia otro puerto.</a:t>
            </a:r>
            <a:endParaRPr lang="es-ES" sz="2000" dirty="0"/>
          </a:p>
        </p:txBody>
      </p:sp>
      <p:sp>
        <p:nvSpPr>
          <p:cNvPr id="10" name="9 Rectángulo"/>
          <p:cNvSpPr/>
          <p:nvPr/>
        </p:nvSpPr>
        <p:spPr>
          <a:xfrm>
            <a:off x="2034799" y="28409"/>
            <a:ext cx="5746641" cy="584775"/>
          </a:xfrm>
          <a:prstGeom prst="rect">
            <a:avLst/>
          </a:prstGeom>
        </p:spPr>
        <p:txBody>
          <a:bodyPr wrap="square">
            <a:spAutoFit/>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ACOPLADORES DIRECCIONALES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11" name="10 Imagen"/>
          <p:cNvPicPr/>
          <p:nvPr/>
        </p:nvPicPr>
        <p:blipFill>
          <a:blip r:embed="rId2"/>
          <a:srcRect/>
          <a:stretch>
            <a:fillRect/>
          </a:stretch>
        </p:blipFill>
        <p:spPr bwMode="auto">
          <a:xfrm>
            <a:off x="574658" y="1916832"/>
            <a:ext cx="4333462" cy="2405488"/>
          </a:xfrm>
          <a:prstGeom prst="rect">
            <a:avLst/>
          </a:prstGeom>
          <a:noFill/>
          <a:ln w="9525">
            <a:noFill/>
            <a:miter lim="800000"/>
            <a:headEnd/>
            <a:tailEnd/>
          </a:ln>
        </p:spPr>
      </p:pic>
      <p:sp>
        <p:nvSpPr>
          <p:cNvPr id="3" name="2 Rectángulo"/>
          <p:cNvSpPr/>
          <p:nvPr/>
        </p:nvSpPr>
        <p:spPr>
          <a:xfrm>
            <a:off x="5233915" y="2360266"/>
            <a:ext cx="2376264" cy="5646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Acoplador Direccional de 4 Puertos</a:t>
            </a:r>
            <a:endParaRPr lang="es-E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996119"/>
            <a:ext cx="3057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77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650032" y="1484784"/>
            <a:ext cx="7954416" cy="44130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dirty="0"/>
          </a:p>
        </p:txBody>
      </p:sp>
      <p:cxnSp>
        <p:nvCxnSpPr>
          <p:cNvPr id="4" name="3 Conector recto"/>
          <p:cNvCxnSpPr/>
          <p:nvPr/>
        </p:nvCxnSpPr>
        <p:spPr>
          <a:xfrm>
            <a:off x="251520" y="6237312"/>
            <a:ext cx="864096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7 Rectángulo"/>
              <p:cNvSpPr/>
              <p:nvPr/>
            </p:nvSpPr>
            <p:spPr>
              <a:xfrm>
                <a:off x="475476" y="2930663"/>
                <a:ext cx="8136904" cy="3257815"/>
              </a:xfrm>
              <a:prstGeom prst="rect">
                <a:avLst/>
              </a:prstGeom>
            </p:spPr>
            <p:txBody>
              <a:bodyPr wrap="square">
                <a:spAutoFit/>
              </a:bodyPr>
              <a:lstStyle/>
              <a:p>
                <a:pPr algn="just"/>
                <a:r>
                  <a:rPr lang="es-ES" dirty="0" smtClean="0"/>
                  <a:t>El funcionamiento de una red de cuatro puertos se puede caracterizar con la siguiente matriz de parámetros </a:t>
                </a:r>
                <a:r>
                  <a:rPr lang="es-ES" dirty="0"/>
                  <a:t>“S</a:t>
                </a:r>
                <a:r>
                  <a:rPr lang="es-ES" dirty="0" smtClean="0"/>
                  <a:t>”:</a:t>
                </a:r>
                <a:endParaRPr lang="es-ES" dirty="0"/>
              </a:p>
              <a:p>
                <a:pPr algn="just"/>
                <a:r>
                  <a:rPr lang="es-ES" sz="2400" b="1" dirty="0" smtClean="0"/>
                  <a:t>													</a:t>
                </a:r>
                <a:endParaRPr lang="es-ES" dirty="0"/>
              </a:p>
              <a:p>
                <a:pPr marL="342900" indent="-342900" algn="just">
                  <a:buFont typeface="Wingdings" pitchFamily="2" charset="2"/>
                  <a:buChar char="ü"/>
                </a:pPr>
                <a:endParaRPr lang="es-ES" sz="2400" dirty="0" smtClean="0"/>
              </a:p>
              <a:p>
                <a:pPr marL="342900" indent="-342900" algn="just">
                  <a:buFont typeface="Wingdings" pitchFamily="2" charset="2"/>
                  <a:buChar char="ü"/>
                </a:pPr>
                <a:endParaRPr lang="es-ES" sz="2400" dirty="0" smtClean="0"/>
              </a:p>
              <a:p>
                <a:pPr algn="just"/>
                <a:r>
                  <a:rPr lang="es-ES" dirty="0" smtClean="0"/>
                  <a:t>Donde:  </a:t>
                </a:r>
                <a:r>
                  <a:rPr lang="es-ES" sz="2400" dirty="0" smtClean="0"/>
                  <a:t>S</a:t>
                </a:r>
                <a:r>
                  <a:rPr lang="es-ES" sz="2400" baseline="-25000" dirty="0" smtClean="0"/>
                  <a:t>ij </a:t>
                </a:r>
                <a:r>
                  <a:rPr lang="es-ES" baseline="-25000" dirty="0" smtClean="0"/>
                  <a:t>	</a:t>
                </a:r>
                <a:r>
                  <a:rPr lang="es-ES" dirty="0" smtClean="0"/>
                  <a:t>Relación de potencia en el puerto i y j.</a:t>
                </a:r>
              </a:p>
              <a:p>
                <a:pPr algn="just"/>
                <a:r>
                  <a:rPr lang="es-ES" dirty="0" smtClean="0"/>
                  <a:t>	j	Puerto de Entrada			</a:t>
                </a:r>
                <a:r>
                  <a:rPr lang="es-ES" sz="2000" dirty="0" err="1" smtClean="0"/>
                  <a:t>Ej</a:t>
                </a:r>
                <a:r>
                  <a:rPr lang="es-ES" sz="2000" dirty="0" smtClean="0"/>
                  <a:t>: S</a:t>
                </a:r>
                <a:r>
                  <a:rPr lang="es-ES" sz="2000" baseline="-25000" dirty="0" smtClean="0"/>
                  <a:t>21 </a:t>
                </a:r>
                <a:r>
                  <a:rPr lang="es-ES" sz="2000" dirty="0" smtClean="0"/>
                  <a:t>= </a:t>
                </a:r>
                <a14:m>
                  <m:oMath xmlns:m="http://schemas.openxmlformats.org/officeDocument/2006/math">
                    <m:f>
                      <m:fPr>
                        <m:ctrlPr>
                          <a:rPr lang="es-ES" sz="2000" i="1" smtClean="0">
                            <a:latin typeface="Cambria Math"/>
                          </a:rPr>
                        </m:ctrlPr>
                      </m:fPr>
                      <m:num>
                        <m:r>
                          <m:rPr>
                            <m:nor/>
                          </m:rPr>
                          <a:rPr lang="es-ES" sz="2000" b="0" i="0" smtClean="0">
                            <a:latin typeface="Cambria Math"/>
                          </a:rPr>
                          <m:t>P</m:t>
                        </m:r>
                        <m:r>
                          <m:rPr>
                            <m:nor/>
                          </m:rPr>
                          <a:rPr lang="es-ES" sz="2000" baseline="-25000" dirty="0"/>
                          <m:t>2</m:t>
                        </m:r>
                      </m:num>
                      <m:den>
                        <m:r>
                          <m:rPr>
                            <m:nor/>
                          </m:rPr>
                          <a:rPr lang="es-ES" sz="2000">
                            <a:latin typeface="Cambria Math"/>
                          </a:rPr>
                          <m:t>P</m:t>
                        </m:r>
                        <m:r>
                          <m:rPr>
                            <m:nor/>
                          </m:rPr>
                          <a:rPr lang="es-ES" sz="2000" b="0" i="0" baseline="-25000" dirty="0" smtClean="0"/>
                          <m:t>1</m:t>
                        </m:r>
                      </m:den>
                    </m:f>
                  </m:oMath>
                </a14:m>
                <a:r>
                  <a:rPr lang="es-ES" dirty="0" smtClean="0"/>
                  <a:t> </a:t>
                </a:r>
              </a:p>
              <a:p>
                <a:pPr algn="just"/>
                <a:r>
                  <a:rPr lang="es-ES" dirty="0" smtClean="0"/>
                  <a:t>	i	Puerto de Salida    </a:t>
                </a:r>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475476" y="2930663"/>
                <a:ext cx="8136904" cy="3257815"/>
              </a:xfrm>
              <a:prstGeom prst="rect">
                <a:avLst/>
              </a:prstGeom>
              <a:blipFill rotWithShape="1">
                <a:blip r:embed="rId2"/>
                <a:stretch>
                  <a:fillRect l="-674" t="-936" r="-599" b="-2060"/>
                </a:stretch>
              </a:blipFill>
            </p:spPr>
            <p:txBody>
              <a:bodyPr/>
              <a:lstStyle/>
              <a:p>
                <a:r>
                  <a:rPr lang="es-ES">
                    <a:noFill/>
                  </a:rPr>
                  <a:t> </a:t>
                </a:r>
              </a:p>
            </p:txBody>
          </p:sp>
        </mc:Fallback>
      </mc:AlternateContent>
      <p:sp>
        <p:nvSpPr>
          <p:cNvPr id="2" name="1 Rectángulo"/>
          <p:cNvSpPr/>
          <p:nvPr/>
        </p:nvSpPr>
        <p:spPr>
          <a:xfrm>
            <a:off x="2101724" y="0"/>
            <a:ext cx="5184576" cy="584775"/>
          </a:xfrm>
          <a:prstGeom prst="rect">
            <a:avLst/>
          </a:prstGeom>
        </p:spPr>
        <p:txBody>
          <a:bodyPr wrap="square">
            <a:spAutoFit/>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RED DE CUATRO PUERTOS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9" name="8 Rectángulo"/>
              <p:cNvSpPr/>
              <p:nvPr/>
            </p:nvSpPr>
            <p:spPr>
              <a:xfrm>
                <a:off x="3059832" y="3691317"/>
                <a:ext cx="2729530" cy="1163845"/>
              </a:xfrm>
              <a:prstGeom prst="rect">
                <a:avLst/>
              </a:prstGeom>
            </p:spPr>
            <p:txBody>
              <a:bodyPr wrap="none">
                <a:spAutoFit/>
              </a:bodyPr>
              <a:lstStyle/>
              <a:p>
                <a:r>
                  <a:rPr lang="es-ES" dirty="0" smtClean="0"/>
                  <a:t>[</a:t>
                </a:r>
                <a14:m>
                  <m:oMath xmlns:m="http://schemas.openxmlformats.org/officeDocument/2006/math">
                    <m:r>
                      <a:rPr lang="es-ES" i="1" smtClean="0">
                        <a:latin typeface="Cambria Math"/>
                      </a:rPr>
                      <m:t>𝑆</m:t>
                    </m:r>
                    <m:r>
                      <a:rPr lang="es-ES" b="0" i="1" smtClean="0">
                        <a:latin typeface="Cambria Math"/>
                      </a:rPr>
                      <m:t>]</m:t>
                    </m:r>
                    <m:r>
                      <a:rPr lang="es-ES">
                        <a:latin typeface="Cambria Math"/>
                      </a:rPr>
                      <m:t>=</m:t>
                    </m:r>
                    <m:d>
                      <m:dPr>
                        <m:ctrlPr>
                          <a:rPr lang="es-ES" i="1">
                            <a:latin typeface="Cambria Math"/>
                          </a:rPr>
                        </m:ctrlPr>
                      </m:dPr>
                      <m:e>
                        <m:eqArr>
                          <m:eqArrPr>
                            <m:ctrlPr>
                              <a:rPr lang="es-ES" i="1">
                                <a:latin typeface="Cambria Math"/>
                              </a:rPr>
                            </m:ctrlPr>
                          </m:eqArrPr>
                          <m:e>
                            <m:sSub>
                              <m:sSubPr>
                                <m:ctrlPr>
                                  <a:rPr lang="es-ES" i="1">
                                    <a:latin typeface="Cambria Math"/>
                                  </a:rPr>
                                </m:ctrlPr>
                              </m:sSubPr>
                              <m:e>
                                <m:r>
                                  <a:rPr lang="es-ES" i="1">
                                    <a:latin typeface="Cambria Math"/>
                                  </a:rPr>
                                  <m:t>𝑆</m:t>
                                </m:r>
                              </m:e>
                              <m:sub>
                                <m:r>
                                  <a:rPr lang="es-ES">
                                    <a:latin typeface="Cambria Math"/>
                                  </a:rPr>
                                  <m:t>11</m:t>
                                </m:r>
                              </m:sub>
                            </m:sSub>
                          </m:e>
                          <m:e>
                            <m:sSub>
                              <m:sSubPr>
                                <m:ctrlPr>
                                  <a:rPr lang="es-ES" i="1">
                                    <a:latin typeface="Cambria Math"/>
                                  </a:rPr>
                                </m:ctrlPr>
                              </m:sSubPr>
                              <m:e>
                                <m:r>
                                  <a:rPr lang="es-ES" i="1">
                                    <a:latin typeface="Cambria Math"/>
                                  </a:rPr>
                                  <m:t>𝑆</m:t>
                                </m:r>
                              </m:e>
                              <m:sub>
                                <m:r>
                                  <a:rPr lang="es-ES">
                                    <a:latin typeface="Cambria Math"/>
                                  </a:rPr>
                                  <m:t>21</m:t>
                                </m:r>
                              </m:sub>
                            </m:sSub>
                          </m:e>
                          <m:e>
                            <m:sSub>
                              <m:sSubPr>
                                <m:ctrlPr>
                                  <a:rPr lang="es-ES" i="1">
                                    <a:latin typeface="Cambria Math"/>
                                  </a:rPr>
                                </m:ctrlPr>
                              </m:sSubPr>
                              <m:e>
                                <m:r>
                                  <a:rPr lang="es-ES" i="1">
                                    <a:latin typeface="Cambria Math"/>
                                  </a:rPr>
                                  <m:t>𝑆</m:t>
                                </m:r>
                              </m:e>
                              <m:sub>
                                <m:r>
                                  <a:rPr lang="es-ES">
                                    <a:latin typeface="Cambria Math"/>
                                  </a:rPr>
                                  <m:t>31</m:t>
                                </m:r>
                              </m:sub>
                            </m:sSub>
                          </m:e>
                          <m:e>
                            <m:sSub>
                              <m:sSubPr>
                                <m:ctrlPr>
                                  <a:rPr lang="es-ES" i="1">
                                    <a:latin typeface="Cambria Math"/>
                                  </a:rPr>
                                </m:ctrlPr>
                              </m:sSubPr>
                              <m:e>
                                <m:r>
                                  <a:rPr lang="es-ES" i="1">
                                    <a:latin typeface="Cambria Math"/>
                                  </a:rPr>
                                  <m:t>𝑆</m:t>
                                </m:r>
                              </m:e>
                              <m:sub>
                                <m:r>
                                  <a:rPr lang="es-ES">
                                    <a:latin typeface="Cambria Math"/>
                                  </a:rPr>
                                  <m:t>41</m:t>
                                </m:r>
                              </m:sub>
                            </m:sSub>
                          </m:e>
                        </m:eqArr>
                        <m:r>
                          <a:rPr lang="es-ES">
                            <a:latin typeface="Cambria Math"/>
                          </a:rPr>
                          <m:t>  </m:t>
                        </m:r>
                        <m:eqArr>
                          <m:eqArrPr>
                            <m:ctrlPr>
                              <a:rPr lang="es-ES" i="1">
                                <a:latin typeface="Cambria Math"/>
                              </a:rPr>
                            </m:ctrlPr>
                          </m:eqArrPr>
                          <m:e>
                            <m:sSub>
                              <m:sSubPr>
                                <m:ctrlPr>
                                  <a:rPr lang="es-ES" i="1">
                                    <a:latin typeface="Cambria Math"/>
                                  </a:rPr>
                                </m:ctrlPr>
                              </m:sSubPr>
                              <m:e>
                                <m:r>
                                  <a:rPr lang="es-ES" i="1">
                                    <a:latin typeface="Cambria Math"/>
                                  </a:rPr>
                                  <m:t>𝑆</m:t>
                                </m:r>
                              </m:e>
                              <m:sub>
                                <m:r>
                                  <a:rPr lang="es-ES">
                                    <a:latin typeface="Cambria Math"/>
                                  </a:rPr>
                                  <m:t>12</m:t>
                                </m:r>
                              </m:sub>
                            </m:sSub>
                          </m:e>
                          <m:e>
                            <m:sSub>
                              <m:sSubPr>
                                <m:ctrlPr>
                                  <a:rPr lang="es-ES" i="1">
                                    <a:latin typeface="Cambria Math"/>
                                  </a:rPr>
                                </m:ctrlPr>
                              </m:sSubPr>
                              <m:e>
                                <m:r>
                                  <a:rPr lang="es-ES" i="1">
                                    <a:latin typeface="Cambria Math"/>
                                  </a:rPr>
                                  <m:t>𝑆</m:t>
                                </m:r>
                              </m:e>
                              <m:sub>
                                <m:r>
                                  <a:rPr lang="es-ES">
                                    <a:latin typeface="Cambria Math"/>
                                  </a:rPr>
                                  <m:t>22</m:t>
                                </m:r>
                              </m:sub>
                            </m:sSub>
                          </m:e>
                          <m:e>
                            <m:sSub>
                              <m:sSubPr>
                                <m:ctrlPr>
                                  <a:rPr lang="es-ES" i="1">
                                    <a:latin typeface="Cambria Math"/>
                                  </a:rPr>
                                </m:ctrlPr>
                              </m:sSubPr>
                              <m:e>
                                <m:r>
                                  <a:rPr lang="es-ES" i="1">
                                    <a:latin typeface="Cambria Math"/>
                                  </a:rPr>
                                  <m:t>𝑆</m:t>
                                </m:r>
                              </m:e>
                              <m:sub>
                                <m:r>
                                  <a:rPr lang="es-ES">
                                    <a:latin typeface="Cambria Math"/>
                                  </a:rPr>
                                  <m:t>32</m:t>
                                </m:r>
                              </m:sub>
                            </m:sSub>
                          </m:e>
                          <m:e>
                            <m:sSub>
                              <m:sSubPr>
                                <m:ctrlPr>
                                  <a:rPr lang="es-ES" i="1">
                                    <a:latin typeface="Cambria Math"/>
                                  </a:rPr>
                                </m:ctrlPr>
                              </m:sSubPr>
                              <m:e>
                                <m:r>
                                  <a:rPr lang="es-ES" i="1">
                                    <a:latin typeface="Cambria Math"/>
                                  </a:rPr>
                                  <m:t>𝑆</m:t>
                                </m:r>
                              </m:e>
                              <m:sub>
                                <m:r>
                                  <a:rPr lang="es-ES">
                                    <a:latin typeface="Cambria Math"/>
                                  </a:rPr>
                                  <m:t>42</m:t>
                                </m:r>
                              </m:sub>
                            </m:sSub>
                          </m:e>
                        </m:eqArr>
                        <m:r>
                          <a:rPr lang="es-ES">
                            <a:latin typeface="Cambria Math"/>
                          </a:rPr>
                          <m:t>  </m:t>
                        </m:r>
                        <m:eqArr>
                          <m:eqArrPr>
                            <m:ctrlPr>
                              <a:rPr lang="es-ES" i="1">
                                <a:latin typeface="Cambria Math"/>
                              </a:rPr>
                            </m:ctrlPr>
                          </m:eqArrPr>
                          <m:e>
                            <m:sSub>
                              <m:sSubPr>
                                <m:ctrlPr>
                                  <a:rPr lang="es-ES" i="1">
                                    <a:latin typeface="Cambria Math"/>
                                  </a:rPr>
                                </m:ctrlPr>
                              </m:sSubPr>
                              <m:e>
                                <m:r>
                                  <a:rPr lang="es-ES" i="1">
                                    <a:latin typeface="Cambria Math"/>
                                  </a:rPr>
                                  <m:t>𝑆</m:t>
                                </m:r>
                              </m:e>
                              <m:sub>
                                <m:r>
                                  <a:rPr lang="es-ES">
                                    <a:latin typeface="Cambria Math"/>
                                  </a:rPr>
                                  <m:t>13</m:t>
                                </m:r>
                              </m:sub>
                            </m:sSub>
                          </m:e>
                          <m:e>
                            <m:sSub>
                              <m:sSubPr>
                                <m:ctrlPr>
                                  <a:rPr lang="es-ES" i="1">
                                    <a:latin typeface="Cambria Math"/>
                                  </a:rPr>
                                </m:ctrlPr>
                              </m:sSubPr>
                              <m:e>
                                <m:r>
                                  <a:rPr lang="es-ES" i="1">
                                    <a:latin typeface="Cambria Math"/>
                                  </a:rPr>
                                  <m:t>𝑆</m:t>
                                </m:r>
                              </m:e>
                              <m:sub>
                                <m:r>
                                  <a:rPr lang="es-ES">
                                    <a:latin typeface="Cambria Math"/>
                                  </a:rPr>
                                  <m:t>23</m:t>
                                </m:r>
                              </m:sub>
                            </m:sSub>
                          </m:e>
                          <m:e>
                            <m:sSub>
                              <m:sSubPr>
                                <m:ctrlPr>
                                  <a:rPr lang="es-ES" i="1">
                                    <a:latin typeface="Cambria Math"/>
                                  </a:rPr>
                                </m:ctrlPr>
                              </m:sSubPr>
                              <m:e>
                                <m:r>
                                  <a:rPr lang="es-ES" i="1">
                                    <a:latin typeface="Cambria Math"/>
                                  </a:rPr>
                                  <m:t>𝑆</m:t>
                                </m:r>
                              </m:e>
                              <m:sub>
                                <m:r>
                                  <a:rPr lang="es-ES">
                                    <a:latin typeface="Cambria Math"/>
                                  </a:rPr>
                                  <m:t>33</m:t>
                                </m:r>
                              </m:sub>
                            </m:sSub>
                          </m:e>
                          <m:e>
                            <m:sSub>
                              <m:sSubPr>
                                <m:ctrlPr>
                                  <a:rPr lang="es-ES" i="1">
                                    <a:latin typeface="Cambria Math"/>
                                  </a:rPr>
                                </m:ctrlPr>
                              </m:sSubPr>
                              <m:e>
                                <m:r>
                                  <a:rPr lang="es-ES" i="1">
                                    <a:latin typeface="Cambria Math"/>
                                  </a:rPr>
                                  <m:t>𝑆</m:t>
                                </m:r>
                              </m:e>
                              <m:sub>
                                <m:r>
                                  <a:rPr lang="es-ES">
                                    <a:latin typeface="Cambria Math"/>
                                  </a:rPr>
                                  <m:t>43</m:t>
                                </m:r>
                              </m:sub>
                            </m:sSub>
                          </m:e>
                        </m:eqArr>
                        <m:r>
                          <a:rPr lang="es-ES">
                            <a:latin typeface="Cambria Math"/>
                          </a:rPr>
                          <m:t>  </m:t>
                        </m:r>
                        <m:eqArr>
                          <m:eqArrPr>
                            <m:ctrlPr>
                              <a:rPr lang="es-ES" i="1">
                                <a:latin typeface="Cambria Math"/>
                              </a:rPr>
                            </m:ctrlPr>
                          </m:eqArrPr>
                          <m:e>
                            <m:sSub>
                              <m:sSubPr>
                                <m:ctrlPr>
                                  <a:rPr lang="es-ES" i="1">
                                    <a:latin typeface="Cambria Math"/>
                                  </a:rPr>
                                </m:ctrlPr>
                              </m:sSubPr>
                              <m:e>
                                <m:r>
                                  <a:rPr lang="es-ES" i="1">
                                    <a:latin typeface="Cambria Math"/>
                                  </a:rPr>
                                  <m:t>𝑆</m:t>
                                </m:r>
                              </m:e>
                              <m:sub>
                                <m:r>
                                  <a:rPr lang="es-ES">
                                    <a:latin typeface="Cambria Math"/>
                                  </a:rPr>
                                  <m:t>14</m:t>
                                </m:r>
                              </m:sub>
                            </m:sSub>
                          </m:e>
                          <m:e>
                            <m:sSub>
                              <m:sSubPr>
                                <m:ctrlPr>
                                  <a:rPr lang="es-ES" i="1">
                                    <a:latin typeface="Cambria Math"/>
                                  </a:rPr>
                                </m:ctrlPr>
                              </m:sSubPr>
                              <m:e>
                                <m:r>
                                  <a:rPr lang="es-ES" i="1">
                                    <a:latin typeface="Cambria Math"/>
                                  </a:rPr>
                                  <m:t>𝑆</m:t>
                                </m:r>
                              </m:e>
                              <m:sub>
                                <m:r>
                                  <a:rPr lang="es-ES">
                                    <a:latin typeface="Cambria Math"/>
                                  </a:rPr>
                                  <m:t>24</m:t>
                                </m:r>
                              </m:sub>
                            </m:sSub>
                          </m:e>
                          <m:e>
                            <m:sSub>
                              <m:sSubPr>
                                <m:ctrlPr>
                                  <a:rPr lang="es-ES" i="1">
                                    <a:latin typeface="Cambria Math"/>
                                  </a:rPr>
                                </m:ctrlPr>
                              </m:sSubPr>
                              <m:e>
                                <m:r>
                                  <a:rPr lang="es-ES" i="1">
                                    <a:latin typeface="Cambria Math"/>
                                  </a:rPr>
                                  <m:t>𝑆</m:t>
                                </m:r>
                              </m:e>
                              <m:sub>
                                <m:r>
                                  <a:rPr lang="es-ES">
                                    <a:latin typeface="Cambria Math"/>
                                  </a:rPr>
                                  <m:t>34</m:t>
                                </m:r>
                              </m:sub>
                            </m:sSub>
                          </m:e>
                          <m:e>
                            <m:sSub>
                              <m:sSubPr>
                                <m:ctrlPr>
                                  <a:rPr lang="es-ES" i="1">
                                    <a:latin typeface="Cambria Math"/>
                                  </a:rPr>
                                </m:ctrlPr>
                              </m:sSubPr>
                              <m:e>
                                <m:r>
                                  <a:rPr lang="es-ES" i="1">
                                    <a:latin typeface="Cambria Math"/>
                                  </a:rPr>
                                  <m:t>𝑆</m:t>
                                </m:r>
                              </m:e>
                              <m:sub>
                                <m:r>
                                  <a:rPr lang="es-ES">
                                    <a:latin typeface="Cambria Math"/>
                                  </a:rPr>
                                  <m:t>44</m:t>
                                </m:r>
                              </m:sub>
                            </m:sSub>
                          </m:e>
                        </m:eqArr>
                      </m:e>
                    </m:d>
                  </m:oMath>
                </a14:m>
                <a:r>
                  <a:rPr lang="es-ES" dirty="0"/>
                  <a:t> </a:t>
                </a:r>
              </a:p>
            </p:txBody>
          </p:sp>
        </mc:Choice>
        <mc:Fallback xmlns="">
          <p:sp>
            <p:nvSpPr>
              <p:cNvPr id="9" name="8 Rectángulo"/>
              <p:cNvSpPr>
                <a:spLocks noRot="1" noChangeAspect="1" noMove="1" noResize="1" noEditPoints="1" noAdjustHandles="1" noChangeArrowheads="1" noChangeShapeType="1" noTextEdit="1"/>
              </p:cNvSpPr>
              <p:nvPr/>
            </p:nvSpPr>
            <p:spPr>
              <a:xfrm>
                <a:off x="3059832" y="3691317"/>
                <a:ext cx="2729530" cy="1163845"/>
              </a:xfrm>
              <a:prstGeom prst="rect">
                <a:avLst/>
              </a:prstGeom>
              <a:blipFill rotWithShape="1">
                <a:blip r:embed="rId3"/>
                <a:stretch>
                  <a:fillRect l="-2009"/>
                </a:stretch>
              </a:blipFill>
            </p:spPr>
            <p:txBody>
              <a:bodyPr/>
              <a:lstStyle/>
              <a:p>
                <a:r>
                  <a:rPr lang="es-ES">
                    <a:noFill/>
                  </a:rPr>
                  <a:t> </a:t>
                </a:r>
              </a:p>
            </p:txBody>
          </p:sp>
        </mc:Fallback>
      </mc:AlternateContent>
      <p:cxnSp>
        <p:nvCxnSpPr>
          <p:cNvPr id="5" name="4 Conector recto de flecha"/>
          <p:cNvCxnSpPr/>
          <p:nvPr/>
        </p:nvCxnSpPr>
        <p:spPr>
          <a:xfrm>
            <a:off x="1763688" y="5157192"/>
            <a:ext cx="4820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10 Conector recto de flecha"/>
          <p:cNvCxnSpPr/>
          <p:nvPr/>
        </p:nvCxnSpPr>
        <p:spPr>
          <a:xfrm>
            <a:off x="1794257" y="5517232"/>
            <a:ext cx="4820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p:nvPr/>
        </p:nvCxnSpPr>
        <p:spPr>
          <a:xfrm>
            <a:off x="1794257" y="5897851"/>
            <a:ext cx="4820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309" y="584775"/>
            <a:ext cx="4567967" cy="18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355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650032" y="1484784"/>
            <a:ext cx="7954416" cy="44130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dirty="0"/>
          </a:p>
        </p:txBody>
      </p:sp>
      <p:cxnSp>
        <p:nvCxnSpPr>
          <p:cNvPr id="4" name="3 Conector recto"/>
          <p:cNvCxnSpPr/>
          <p:nvPr/>
        </p:nvCxnSpPr>
        <p:spPr>
          <a:xfrm>
            <a:off x="251520" y="6237312"/>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625560" y="891574"/>
            <a:ext cx="8136904" cy="5816977"/>
          </a:xfrm>
          <a:prstGeom prst="rect">
            <a:avLst/>
          </a:prstGeom>
        </p:spPr>
        <p:txBody>
          <a:bodyPr wrap="square">
            <a:spAutoFit/>
          </a:bodyPr>
          <a:lstStyle/>
          <a:p>
            <a:pPr algn="just"/>
            <a:r>
              <a:rPr lang="es-ES" sz="2400" dirty="0" smtClean="0"/>
              <a:t>La principales propiedades de una red de cuatro accesos son:</a:t>
            </a:r>
          </a:p>
          <a:p>
            <a:pPr marL="342900" indent="-342900" algn="just">
              <a:buFont typeface="Wingdings" pitchFamily="2" charset="2"/>
              <a:buChar char="ü"/>
            </a:pPr>
            <a:endParaRPr lang="es-ES" sz="2400" b="1" dirty="0"/>
          </a:p>
          <a:p>
            <a:pPr algn="just"/>
            <a:r>
              <a:rPr lang="es-ES" sz="2400" b="1" dirty="0" smtClean="0"/>
              <a:t>                     Simetría</a:t>
            </a:r>
            <a:r>
              <a:rPr lang="es-ES" sz="2400" b="1" dirty="0"/>
              <a:t>:   </a:t>
            </a:r>
            <a:r>
              <a:rPr lang="es-ES" sz="2400" b="1" dirty="0" smtClean="0"/>
              <a:t>		Reciprocidad</a:t>
            </a:r>
            <a:r>
              <a:rPr lang="es-ES" sz="2400" b="1" dirty="0"/>
              <a:t>:</a:t>
            </a:r>
            <a:endParaRPr lang="es-ES" sz="2400" dirty="0"/>
          </a:p>
          <a:p>
            <a:pPr algn="just"/>
            <a:r>
              <a:rPr lang="es-ES" sz="2400" b="1" dirty="0" smtClean="0"/>
              <a:t>													</a:t>
            </a:r>
            <a:endParaRPr lang="es-ES" sz="2400" dirty="0" smtClean="0"/>
          </a:p>
          <a:p>
            <a:pPr marL="342900" indent="-342900" algn="just">
              <a:buFont typeface="Wingdings" pitchFamily="2" charset="2"/>
              <a:buChar char="ü"/>
            </a:pPr>
            <a:endParaRPr lang="es-ES" sz="2400" dirty="0" smtClean="0"/>
          </a:p>
          <a:p>
            <a:pPr algn="just"/>
            <a:endParaRPr lang="es-ES" sz="2400" dirty="0" smtClean="0"/>
          </a:p>
          <a:p>
            <a:pPr algn="just"/>
            <a:endParaRPr lang="es-ES" sz="2400" dirty="0"/>
          </a:p>
          <a:p>
            <a:pPr marL="342900" indent="-342900" algn="just">
              <a:buFont typeface="Wingdings" pitchFamily="2" charset="2"/>
              <a:buChar char="ü"/>
            </a:pPr>
            <a:r>
              <a:rPr lang="es-ES" sz="2400" dirty="0"/>
              <a:t>En donde por condiciones de simetría se tienen las siguientes relaciones:</a:t>
            </a:r>
          </a:p>
          <a:p>
            <a:pPr algn="just"/>
            <a:endParaRPr lang="es-ES" sz="2400" b="1" dirty="0" smtClean="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a:p>
        </p:txBody>
      </p:sp>
      <p:sp>
        <p:nvSpPr>
          <p:cNvPr id="2" name="1 Rectángulo"/>
          <p:cNvSpPr/>
          <p:nvPr/>
        </p:nvSpPr>
        <p:spPr>
          <a:xfrm>
            <a:off x="1075610" y="116632"/>
            <a:ext cx="7528838" cy="553998"/>
          </a:xfrm>
          <a:prstGeom prst="rect">
            <a:avLst/>
          </a:prstGeom>
        </p:spPr>
        <p:txBody>
          <a:bodyPr wrap="square">
            <a:spAutoFit/>
          </a:bodyPr>
          <a:lstStyle/>
          <a:p>
            <a:pPr algn="ctr"/>
            <a:r>
              <a:rPr lang="es-ES" sz="3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PROPIEDADES RED DE CUATRO PUERTOS</a:t>
            </a:r>
            <a:endParaRPr lang="es-EC" sz="3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90" y="2020709"/>
            <a:ext cx="32385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190" y="2163583"/>
            <a:ext cx="3510457"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8 Rectángulo"/>
              <p:cNvSpPr/>
              <p:nvPr/>
            </p:nvSpPr>
            <p:spPr>
              <a:xfrm>
                <a:off x="4859393" y="4706680"/>
                <a:ext cx="2592289" cy="1162434"/>
              </a:xfrm>
              <a:prstGeom prst="rect">
                <a:avLst/>
              </a:prstGeom>
            </p:spPr>
            <p:txBody>
              <a:bodyPr wrap="square">
                <a:spAutoFit/>
              </a:bodyPr>
              <a:lstStyle/>
              <a:p>
                <a14:m>
                  <m:oMath xmlns:m="http://schemas.openxmlformats.org/officeDocument/2006/math">
                    <m:eqArr>
                      <m:eqArrPr>
                        <m:ctrlPr>
                          <a:rPr lang="es-ES" i="1" smtClean="0">
                            <a:latin typeface="Cambria Math"/>
                          </a:rPr>
                        </m:ctrlPr>
                      </m:eqArrPr>
                      <m:e>
                        <m:sSub>
                          <m:sSubPr>
                            <m:ctrlPr>
                              <a:rPr lang="es-ES" i="1">
                                <a:latin typeface="Cambria Math"/>
                              </a:rPr>
                            </m:ctrlPr>
                          </m:sSubPr>
                          <m:e>
                            <m:r>
                              <a:rPr lang="es-ES" i="1">
                                <a:latin typeface="Cambria Math"/>
                              </a:rPr>
                              <m:t>𝑆</m:t>
                            </m:r>
                          </m:e>
                          <m:sub>
                            <m:r>
                              <a:rPr lang="es-ES">
                                <a:latin typeface="Cambria Math"/>
                              </a:rPr>
                              <m:t>11</m:t>
                            </m:r>
                          </m:sub>
                        </m:sSub>
                      </m:e>
                      <m:e>
                        <m:sSub>
                          <m:sSubPr>
                            <m:ctrlPr>
                              <a:rPr lang="es-ES" i="1">
                                <a:latin typeface="Cambria Math"/>
                              </a:rPr>
                            </m:ctrlPr>
                          </m:sSubPr>
                          <m:e>
                            <m:r>
                              <a:rPr lang="es-ES" i="1">
                                <a:latin typeface="Cambria Math"/>
                              </a:rPr>
                              <m:t>𝑆</m:t>
                            </m:r>
                          </m:e>
                          <m:sub>
                            <m:r>
                              <a:rPr lang="es-ES" b="0" i="1" smtClean="0">
                                <a:latin typeface="Cambria Math"/>
                              </a:rPr>
                              <m:t>12</m:t>
                            </m:r>
                          </m:sub>
                        </m:sSub>
                      </m:e>
                      <m:e>
                        <m:sSub>
                          <m:sSubPr>
                            <m:ctrlPr>
                              <a:rPr lang="es-ES" i="1">
                                <a:latin typeface="Cambria Math"/>
                              </a:rPr>
                            </m:ctrlPr>
                          </m:sSubPr>
                          <m:e>
                            <m:r>
                              <a:rPr lang="es-ES" i="1">
                                <a:latin typeface="Cambria Math"/>
                              </a:rPr>
                              <m:t>𝑆</m:t>
                            </m:r>
                          </m:e>
                          <m:sub>
                            <m:r>
                              <a:rPr lang="es-ES">
                                <a:latin typeface="Cambria Math"/>
                              </a:rPr>
                              <m:t>31</m:t>
                            </m:r>
                          </m:sub>
                        </m:sSub>
                      </m:e>
                      <m:e>
                        <m:sSub>
                          <m:sSubPr>
                            <m:ctrlPr>
                              <a:rPr lang="es-ES" i="1">
                                <a:latin typeface="Cambria Math"/>
                              </a:rPr>
                            </m:ctrlPr>
                          </m:sSubPr>
                          <m:e>
                            <m:r>
                              <a:rPr lang="es-ES" i="1">
                                <a:latin typeface="Cambria Math"/>
                              </a:rPr>
                              <m:t>𝑆</m:t>
                            </m:r>
                          </m:e>
                          <m:sub>
                            <m:r>
                              <a:rPr lang="es-ES">
                                <a:latin typeface="Cambria Math"/>
                              </a:rPr>
                              <m:t>41</m:t>
                            </m:r>
                          </m:sub>
                        </m:sSub>
                      </m:e>
                    </m:eqArr>
                    <m:r>
                      <a:rPr lang="es-ES">
                        <a:latin typeface="Cambria Math"/>
                      </a:rPr>
                      <m:t>  </m:t>
                    </m:r>
                    <m:eqArr>
                      <m:eqArrPr>
                        <m:ctrlPr>
                          <a:rPr lang="es-ES" i="1">
                            <a:latin typeface="Cambria Math"/>
                          </a:rPr>
                        </m:ctrlPr>
                      </m:eqArrPr>
                      <m:e>
                        <m:sSub>
                          <m:sSubPr>
                            <m:ctrlPr>
                              <a:rPr lang="es-ES" i="1">
                                <a:latin typeface="Cambria Math"/>
                              </a:rPr>
                            </m:ctrlPr>
                          </m:sSubPr>
                          <m:e>
                            <m:r>
                              <a:rPr lang="es-ES" b="0" i="1" smtClean="0">
                                <a:latin typeface="Cambria Math"/>
                              </a:rPr>
                              <m:t>=</m:t>
                            </m:r>
                            <m:r>
                              <a:rPr lang="es-ES" i="1">
                                <a:latin typeface="Cambria Math"/>
                              </a:rPr>
                              <m:t>𝑆</m:t>
                            </m:r>
                          </m:e>
                          <m:sub>
                            <m:r>
                              <a:rPr lang="es-ES" b="0" i="0" smtClean="0">
                                <a:latin typeface="Cambria Math"/>
                              </a:rPr>
                              <m:t>22</m:t>
                            </m:r>
                          </m:sub>
                        </m:sSub>
                      </m:e>
                      <m:e>
                        <m:sSub>
                          <m:sSubPr>
                            <m:ctrlPr>
                              <a:rPr lang="es-ES" i="1">
                                <a:latin typeface="Cambria Math"/>
                              </a:rPr>
                            </m:ctrlPr>
                          </m:sSubPr>
                          <m:e>
                            <m:r>
                              <a:rPr lang="es-ES" b="0" i="1" smtClean="0">
                                <a:latin typeface="Cambria Math"/>
                              </a:rPr>
                              <m:t>=</m:t>
                            </m:r>
                            <m:r>
                              <a:rPr lang="es-ES" i="1">
                                <a:latin typeface="Cambria Math"/>
                              </a:rPr>
                              <m:t>𝑆</m:t>
                            </m:r>
                          </m:e>
                          <m:sub>
                            <m:r>
                              <a:rPr lang="es-ES">
                                <a:latin typeface="Cambria Math"/>
                              </a:rPr>
                              <m:t>2</m:t>
                            </m:r>
                            <m:r>
                              <a:rPr lang="es-ES" b="0" i="1" smtClean="0">
                                <a:latin typeface="Cambria Math"/>
                              </a:rPr>
                              <m:t>1</m:t>
                            </m:r>
                          </m:sub>
                        </m:sSub>
                      </m:e>
                      <m:e>
                        <m:r>
                          <a:rPr lang="es-ES" b="0" i="1" smtClean="0">
                            <a:latin typeface="Cambria Math"/>
                          </a:rPr>
                          <m:t>=</m:t>
                        </m:r>
                        <m:sSub>
                          <m:sSubPr>
                            <m:ctrlPr>
                              <a:rPr lang="es-ES" i="1">
                                <a:latin typeface="Cambria Math"/>
                              </a:rPr>
                            </m:ctrlPr>
                          </m:sSubPr>
                          <m:e>
                            <m:r>
                              <a:rPr lang="es-ES" i="1">
                                <a:latin typeface="Cambria Math"/>
                              </a:rPr>
                              <m:t>𝑆</m:t>
                            </m:r>
                          </m:e>
                          <m:sub>
                            <m:r>
                              <a:rPr lang="es-ES" b="0" i="1" smtClean="0">
                                <a:latin typeface="Cambria Math"/>
                              </a:rPr>
                              <m:t>13</m:t>
                            </m:r>
                          </m:sub>
                        </m:sSub>
                      </m:e>
                      <m:e>
                        <m:r>
                          <a:rPr lang="es-ES" b="0" i="1" smtClean="0">
                            <a:latin typeface="Cambria Math"/>
                          </a:rPr>
                          <m:t>=</m:t>
                        </m:r>
                        <m:sSub>
                          <m:sSubPr>
                            <m:ctrlPr>
                              <a:rPr lang="es-ES" i="1">
                                <a:latin typeface="Cambria Math"/>
                              </a:rPr>
                            </m:ctrlPr>
                          </m:sSubPr>
                          <m:e>
                            <m:r>
                              <a:rPr lang="es-ES" i="1">
                                <a:latin typeface="Cambria Math"/>
                              </a:rPr>
                              <m:t>𝑆</m:t>
                            </m:r>
                          </m:e>
                          <m:sub>
                            <m:r>
                              <a:rPr lang="es-ES" b="0" i="0" smtClean="0">
                                <a:latin typeface="Cambria Math"/>
                              </a:rPr>
                              <m:t>3</m:t>
                            </m:r>
                            <m:r>
                              <a:rPr lang="es-ES">
                                <a:latin typeface="Cambria Math"/>
                              </a:rPr>
                              <m:t>2</m:t>
                            </m:r>
                          </m:sub>
                        </m:sSub>
                      </m:e>
                    </m:eqArr>
                    <m:r>
                      <a:rPr lang="es-ES">
                        <a:latin typeface="Cambria Math"/>
                      </a:rPr>
                      <m:t>  </m:t>
                    </m:r>
                    <m:eqArr>
                      <m:eqArrPr>
                        <m:ctrlPr>
                          <a:rPr lang="es-ES" i="1">
                            <a:latin typeface="Cambria Math"/>
                          </a:rPr>
                        </m:ctrlPr>
                      </m:eqArrPr>
                      <m:e>
                        <m:sSub>
                          <m:sSubPr>
                            <m:ctrlPr>
                              <a:rPr lang="es-ES" i="1">
                                <a:latin typeface="Cambria Math"/>
                              </a:rPr>
                            </m:ctrlPr>
                          </m:sSubPr>
                          <m:e>
                            <m:r>
                              <a:rPr lang="es-ES" b="0" i="1" smtClean="0">
                                <a:latin typeface="Cambria Math"/>
                              </a:rPr>
                              <m:t>=</m:t>
                            </m:r>
                            <m:r>
                              <a:rPr lang="es-ES" i="1">
                                <a:latin typeface="Cambria Math"/>
                              </a:rPr>
                              <m:t>𝑆</m:t>
                            </m:r>
                          </m:e>
                          <m:sub>
                            <m:r>
                              <a:rPr lang="es-ES" b="0" i="0" smtClean="0">
                                <a:latin typeface="Cambria Math"/>
                              </a:rPr>
                              <m:t>3</m:t>
                            </m:r>
                            <m:r>
                              <a:rPr lang="es-ES">
                                <a:latin typeface="Cambria Math"/>
                              </a:rPr>
                              <m:t>3</m:t>
                            </m:r>
                          </m:sub>
                        </m:sSub>
                      </m:e>
                      <m:e>
                        <m:sSub>
                          <m:sSubPr>
                            <m:ctrlPr>
                              <a:rPr lang="es-ES" i="1">
                                <a:latin typeface="Cambria Math"/>
                              </a:rPr>
                            </m:ctrlPr>
                          </m:sSubPr>
                          <m:e>
                            <m:r>
                              <a:rPr lang="es-ES" b="0" i="1" smtClean="0">
                                <a:latin typeface="Cambria Math"/>
                              </a:rPr>
                              <m:t>=</m:t>
                            </m:r>
                            <m:r>
                              <a:rPr lang="es-ES" i="1">
                                <a:latin typeface="Cambria Math"/>
                              </a:rPr>
                              <m:t>𝑆</m:t>
                            </m:r>
                          </m:e>
                          <m:sub>
                            <m:r>
                              <a:rPr lang="es-ES" b="0" i="1" smtClean="0">
                                <a:latin typeface="Cambria Math"/>
                              </a:rPr>
                              <m:t>34</m:t>
                            </m:r>
                          </m:sub>
                        </m:sSub>
                      </m:e>
                      <m:e>
                        <m:sSub>
                          <m:sSubPr>
                            <m:ctrlPr>
                              <a:rPr lang="es-ES" i="1">
                                <a:latin typeface="Cambria Math"/>
                              </a:rPr>
                            </m:ctrlPr>
                          </m:sSubPr>
                          <m:e>
                            <m:r>
                              <a:rPr lang="es-ES" b="0" i="1" smtClean="0">
                                <a:latin typeface="Cambria Math"/>
                              </a:rPr>
                              <m:t>=</m:t>
                            </m:r>
                            <m:r>
                              <a:rPr lang="es-ES" i="1">
                                <a:latin typeface="Cambria Math"/>
                              </a:rPr>
                              <m:t>𝑆</m:t>
                            </m:r>
                          </m:e>
                          <m:sub>
                            <m:r>
                              <a:rPr lang="es-ES" b="0" i="0" smtClean="0">
                                <a:latin typeface="Cambria Math"/>
                              </a:rPr>
                              <m:t>42</m:t>
                            </m:r>
                          </m:sub>
                        </m:sSub>
                      </m:e>
                      <m:e>
                        <m:r>
                          <a:rPr lang="es-ES" b="0" i="1" smtClean="0">
                            <a:latin typeface="Cambria Math"/>
                          </a:rPr>
                          <m:t>=</m:t>
                        </m:r>
                        <m:sSub>
                          <m:sSubPr>
                            <m:ctrlPr>
                              <a:rPr lang="es-ES" i="1">
                                <a:latin typeface="Cambria Math"/>
                              </a:rPr>
                            </m:ctrlPr>
                          </m:sSubPr>
                          <m:e>
                            <m:r>
                              <a:rPr lang="es-ES" i="1">
                                <a:latin typeface="Cambria Math"/>
                              </a:rPr>
                              <m:t>𝑆</m:t>
                            </m:r>
                          </m:e>
                          <m:sub>
                            <m:r>
                              <a:rPr lang="es-ES" b="0" i="0" smtClean="0">
                                <a:latin typeface="Cambria Math"/>
                              </a:rPr>
                              <m:t>2</m:t>
                            </m:r>
                            <m:r>
                              <a:rPr lang="es-ES">
                                <a:latin typeface="Cambria Math"/>
                              </a:rPr>
                              <m:t>3</m:t>
                            </m:r>
                          </m:sub>
                        </m:sSub>
                      </m:e>
                    </m:eqArr>
                    <m:r>
                      <a:rPr lang="es-ES">
                        <a:latin typeface="Cambria Math"/>
                      </a:rPr>
                      <m:t>  </m:t>
                    </m:r>
                    <m:eqArr>
                      <m:eqArrPr>
                        <m:ctrlPr>
                          <a:rPr lang="es-ES" i="1">
                            <a:latin typeface="Cambria Math"/>
                          </a:rPr>
                        </m:ctrlPr>
                      </m:eqArrPr>
                      <m:e>
                        <m:sSub>
                          <m:sSubPr>
                            <m:ctrlPr>
                              <a:rPr lang="es-ES" i="1">
                                <a:latin typeface="Cambria Math"/>
                              </a:rPr>
                            </m:ctrlPr>
                          </m:sSubPr>
                          <m:e>
                            <m:r>
                              <a:rPr lang="es-ES" b="0" i="1" smtClean="0">
                                <a:latin typeface="Cambria Math"/>
                              </a:rPr>
                              <m:t>=</m:t>
                            </m:r>
                            <m:r>
                              <a:rPr lang="es-ES" i="1">
                                <a:latin typeface="Cambria Math"/>
                              </a:rPr>
                              <m:t>𝑆</m:t>
                            </m:r>
                          </m:e>
                          <m:sub>
                            <m:r>
                              <a:rPr lang="es-ES" b="0" i="0" smtClean="0">
                                <a:latin typeface="Cambria Math"/>
                              </a:rPr>
                              <m:t>4</m:t>
                            </m:r>
                            <m:r>
                              <a:rPr lang="es-ES">
                                <a:latin typeface="Cambria Math"/>
                              </a:rPr>
                              <m:t>4</m:t>
                            </m:r>
                          </m:sub>
                        </m:sSub>
                      </m:e>
                      <m:e>
                        <m:sSub>
                          <m:sSubPr>
                            <m:ctrlPr>
                              <a:rPr lang="es-ES" i="1">
                                <a:latin typeface="Cambria Math"/>
                              </a:rPr>
                            </m:ctrlPr>
                          </m:sSubPr>
                          <m:e>
                            <m:r>
                              <a:rPr lang="es-ES" b="0" i="1" smtClean="0">
                                <a:latin typeface="Cambria Math"/>
                              </a:rPr>
                              <m:t>=</m:t>
                            </m:r>
                            <m:r>
                              <a:rPr lang="es-ES" i="1">
                                <a:latin typeface="Cambria Math"/>
                              </a:rPr>
                              <m:t>𝑆</m:t>
                            </m:r>
                          </m:e>
                          <m:sub>
                            <m:r>
                              <a:rPr lang="es-ES" b="0" i="1" smtClean="0">
                                <a:latin typeface="Cambria Math"/>
                              </a:rPr>
                              <m:t>43</m:t>
                            </m:r>
                          </m:sub>
                        </m:sSub>
                      </m:e>
                      <m:e>
                        <m:sSub>
                          <m:sSubPr>
                            <m:ctrlPr>
                              <a:rPr lang="es-ES" i="1">
                                <a:latin typeface="Cambria Math"/>
                              </a:rPr>
                            </m:ctrlPr>
                          </m:sSubPr>
                          <m:e>
                            <m:r>
                              <a:rPr lang="es-ES" b="0" i="1" smtClean="0">
                                <a:latin typeface="Cambria Math"/>
                              </a:rPr>
                              <m:t>=</m:t>
                            </m:r>
                            <m:r>
                              <a:rPr lang="es-ES" i="1">
                                <a:latin typeface="Cambria Math"/>
                              </a:rPr>
                              <m:t>𝑆</m:t>
                            </m:r>
                          </m:e>
                          <m:sub>
                            <m:r>
                              <a:rPr lang="es-ES" b="0" i="0" smtClean="0">
                                <a:latin typeface="Cambria Math"/>
                              </a:rPr>
                              <m:t>24</m:t>
                            </m:r>
                          </m:sub>
                        </m:sSub>
                      </m:e>
                      <m:e>
                        <m:sSub>
                          <m:sSubPr>
                            <m:ctrlPr>
                              <a:rPr lang="es-ES" i="1">
                                <a:latin typeface="Cambria Math"/>
                              </a:rPr>
                            </m:ctrlPr>
                          </m:sSubPr>
                          <m:e>
                            <m:r>
                              <a:rPr lang="es-ES" b="0" i="1" smtClean="0">
                                <a:latin typeface="Cambria Math"/>
                              </a:rPr>
                              <m:t>=</m:t>
                            </m:r>
                            <m:r>
                              <a:rPr lang="es-ES" i="1">
                                <a:latin typeface="Cambria Math"/>
                              </a:rPr>
                              <m:t>𝑆</m:t>
                            </m:r>
                          </m:e>
                          <m:sub>
                            <m:r>
                              <a:rPr lang="es-ES" b="0" i="0" smtClean="0">
                                <a:latin typeface="Cambria Math"/>
                              </a:rPr>
                              <m:t>1</m:t>
                            </m:r>
                            <m:r>
                              <a:rPr lang="es-ES">
                                <a:latin typeface="Cambria Math"/>
                              </a:rPr>
                              <m:t>4</m:t>
                            </m:r>
                          </m:sub>
                        </m:sSub>
                      </m:e>
                    </m:eqArr>
                  </m:oMath>
                </a14:m>
                <a:r>
                  <a:rPr lang="es-ES" dirty="0"/>
                  <a:t> </a:t>
                </a:r>
              </a:p>
            </p:txBody>
          </p:sp>
        </mc:Choice>
        <mc:Fallback xmlns="">
          <p:sp>
            <p:nvSpPr>
              <p:cNvPr id="9" name="8 Rectángulo"/>
              <p:cNvSpPr>
                <a:spLocks noRot="1" noChangeAspect="1" noMove="1" noResize="1" noEditPoints="1" noAdjustHandles="1" noChangeArrowheads="1" noChangeShapeType="1" noTextEdit="1"/>
              </p:cNvSpPr>
              <p:nvPr/>
            </p:nvSpPr>
            <p:spPr>
              <a:xfrm>
                <a:off x="4859393" y="4706680"/>
                <a:ext cx="2592289" cy="1162434"/>
              </a:xfrm>
              <a:prstGeom prst="rect">
                <a:avLst/>
              </a:prstGeom>
              <a:blipFill rotWithShape="1">
                <a:blip r:embed="rId4"/>
                <a:stretch>
                  <a:fillRect/>
                </a:stretch>
              </a:blipFill>
            </p:spPr>
            <p:txBody>
              <a:bodyPr/>
              <a:lstStyle/>
              <a:p>
                <a:r>
                  <a:rPr lang="es-EC">
                    <a:noFill/>
                  </a:rPr>
                  <a:t> </a:t>
                </a:r>
              </a:p>
            </p:txBody>
          </p:sp>
        </mc:Fallback>
      </mc:AlternateContent>
      <p:pic>
        <p:nvPicPr>
          <p:cNvPr id="10"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7362765" y="2761027"/>
            <a:ext cx="1529715" cy="64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530659"/>
            <a:ext cx="2376264"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357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251520" y="6237312"/>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650032" y="836712"/>
            <a:ext cx="7810400" cy="4031873"/>
          </a:xfrm>
          <a:prstGeom prst="rect">
            <a:avLst/>
          </a:prstGeom>
        </p:spPr>
        <p:txBody>
          <a:bodyPr wrap="square">
            <a:spAutoFit/>
          </a:bodyPr>
          <a:lstStyle/>
          <a:p>
            <a:pPr algn="just"/>
            <a:r>
              <a:rPr lang="es-ES" sz="2000" dirty="0" smtClean="0"/>
              <a:t>En un acoplador direccional sin pérdidas y perfectamente acoplado se tiene las siguientes relaciones de potencia en cada uno de sus puertos:</a:t>
            </a:r>
          </a:p>
          <a:p>
            <a:pPr algn="just"/>
            <a:r>
              <a:rPr lang="es-ES" sz="2400" dirty="0" smtClean="0"/>
              <a:t> </a:t>
            </a:r>
            <a:r>
              <a:rPr lang="es-ES" sz="2400" dirty="0"/>
              <a:t>	 </a:t>
            </a:r>
            <a:endParaRPr lang="es-ES" sz="2400" dirty="0" smtClean="0"/>
          </a:p>
          <a:p>
            <a:pPr algn="just"/>
            <a:r>
              <a:rPr lang="es-ES" sz="2400" dirty="0"/>
              <a:t>	</a:t>
            </a:r>
            <a:r>
              <a:rPr lang="es-ES" sz="2400" dirty="0" smtClean="0"/>
              <a:t>	</a:t>
            </a:r>
            <a:endParaRPr lang="es-ES" sz="2400" baseline="-25000" dirty="0"/>
          </a:p>
          <a:p>
            <a:pPr algn="just"/>
            <a:endParaRPr lang="es-ES" sz="2400" i="1" dirty="0" smtClean="0"/>
          </a:p>
          <a:p>
            <a:pPr algn="just"/>
            <a:r>
              <a:rPr lang="es-ES" sz="2800" dirty="0" smtClean="0"/>
              <a:t>             </a:t>
            </a:r>
            <a:endParaRPr lang="es-ES" sz="2800" dirty="0"/>
          </a:p>
          <a:p>
            <a:pPr algn="just"/>
            <a:endParaRPr lang="es-ES" sz="2800" dirty="0"/>
          </a:p>
          <a:p>
            <a:pPr algn="just"/>
            <a:r>
              <a:rPr lang="es-ES" sz="2800" dirty="0" smtClean="0"/>
              <a:t>	</a:t>
            </a:r>
            <a:endParaRPr lang="es-ES" sz="2400" dirty="0"/>
          </a:p>
          <a:p>
            <a:pPr algn="just"/>
            <a:endParaRPr lang="es-ES" sz="2400" dirty="0" smtClean="0"/>
          </a:p>
          <a:p>
            <a:pPr algn="just"/>
            <a:r>
              <a:rPr lang="es-ES" sz="2000" dirty="0" smtClean="0"/>
              <a:t>Matriz de </a:t>
            </a:r>
            <a:r>
              <a:rPr lang="es-ES" sz="2000" dirty="0"/>
              <a:t>Parámetros “S</a:t>
            </a:r>
            <a:r>
              <a:rPr lang="es-ES" sz="2000" dirty="0" smtClean="0"/>
              <a:t>” resultante del acoplador direccional:</a:t>
            </a:r>
            <a:endParaRPr lang="es-ES" sz="2000" dirty="0"/>
          </a:p>
          <a:p>
            <a:pPr algn="just"/>
            <a:endParaRPr lang="es-ES" dirty="0"/>
          </a:p>
        </p:txBody>
      </p:sp>
      <mc:AlternateContent xmlns:mc="http://schemas.openxmlformats.org/markup-compatibility/2006" xmlns:a14="http://schemas.microsoft.com/office/drawing/2010/main">
        <mc:Choice Requires="a14">
          <p:sp>
            <p:nvSpPr>
              <p:cNvPr id="11" name="10 Rectángulo"/>
              <p:cNvSpPr/>
              <p:nvPr/>
            </p:nvSpPr>
            <p:spPr>
              <a:xfrm>
                <a:off x="2108616" y="4651149"/>
                <a:ext cx="5184576" cy="1242007"/>
              </a:xfrm>
              <a:prstGeom prst="rect">
                <a:avLst/>
              </a:prstGeom>
            </p:spPr>
            <p:txBody>
              <a:bodyPr wrap="square">
                <a:spAutoFit/>
              </a:bodyPr>
              <a:lstStyle/>
              <a:p>
                <a14:m>
                  <m:oMath xmlns:m="http://schemas.openxmlformats.org/officeDocument/2006/math">
                    <m:r>
                      <a:rPr lang="es-ES" sz="2000" smtClean="0">
                        <a:latin typeface="Cambria Math"/>
                      </a:rPr>
                      <m:t>[</m:t>
                    </m:r>
                    <m:r>
                      <m:rPr>
                        <m:sty m:val="p"/>
                      </m:rPr>
                      <a:rPr lang="es-ES" sz="2000" smtClean="0">
                        <a:latin typeface="Cambria Math"/>
                      </a:rPr>
                      <m:t>S</m:t>
                    </m:r>
                    <m:r>
                      <a:rPr lang="es-ES" sz="2000" smtClean="0">
                        <a:latin typeface="Cambria Math"/>
                      </a:rPr>
                      <m:t>]=</m:t>
                    </m:r>
                    <m:d>
                      <m:dPr>
                        <m:ctrlPr>
                          <a:rPr lang="es-ES" sz="2000" i="1">
                            <a:latin typeface="Cambria Math"/>
                          </a:rPr>
                        </m:ctrlPr>
                      </m:dPr>
                      <m:e>
                        <m:eqArr>
                          <m:eqArrPr>
                            <m:ctrlPr>
                              <a:rPr lang="es-ES" sz="2000" i="1" smtClean="0">
                                <a:latin typeface="Cambria Math"/>
                              </a:rPr>
                            </m:ctrlPr>
                          </m:eqArrPr>
                          <m:e>
                            <m:r>
                              <a:rPr lang="en-US" sz="2000" b="0" i="0" smtClean="0">
                                <a:latin typeface="Cambria Math"/>
                              </a:rPr>
                              <m:t>0</m:t>
                            </m:r>
                          </m:e>
                          <m:e>
                            <m:r>
                              <a:rPr lang="es-ES" sz="2000" b="0" i="1" smtClean="0">
                                <a:latin typeface="Cambria Math"/>
                              </a:rPr>
                              <m:t>1</m:t>
                            </m:r>
                          </m:e>
                          <m:e>
                            <m:r>
                              <a:rPr lang="es-ES" sz="2000" b="0" i="1" smtClean="0">
                                <a:latin typeface="Cambria Math"/>
                              </a:rPr>
                              <m:t>𝑘</m:t>
                            </m:r>
                          </m:e>
                          <m:e>
                            <m:r>
                              <a:rPr lang="es-ES" sz="2000">
                                <a:latin typeface="Cambria Math"/>
                              </a:rPr>
                              <m:t>0</m:t>
                            </m:r>
                          </m:e>
                        </m:eqArr>
                        <m:r>
                          <a:rPr lang="es-ES" sz="2000">
                            <a:latin typeface="Cambria Math"/>
                          </a:rPr>
                          <m:t>  </m:t>
                        </m:r>
                        <m:eqArr>
                          <m:eqArrPr>
                            <m:ctrlPr>
                              <a:rPr lang="es-ES" sz="2000" i="1">
                                <a:latin typeface="Cambria Math"/>
                              </a:rPr>
                            </m:ctrlPr>
                          </m:eqArrPr>
                          <m:e>
                            <m:r>
                              <a:rPr lang="es-ES" sz="2000" b="0" i="1" smtClean="0">
                                <a:latin typeface="Cambria Math"/>
                              </a:rPr>
                              <m:t>1</m:t>
                            </m:r>
                          </m:e>
                          <m:e>
                            <m:r>
                              <a:rPr lang="es-ES" sz="2000">
                                <a:latin typeface="Cambria Math"/>
                              </a:rPr>
                              <m:t>0</m:t>
                            </m:r>
                          </m:e>
                          <m:e>
                            <m:r>
                              <a:rPr lang="es-ES" sz="2000">
                                <a:latin typeface="Cambria Math"/>
                              </a:rPr>
                              <m:t>0</m:t>
                            </m:r>
                          </m:e>
                          <m:e>
                            <m:r>
                              <a:rPr lang="es-ES" sz="2000" b="0" i="1" smtClean="0">
                                <a:latin typeface="Cambria Math"/>
                              </a:rPr>
                              <m:t>𝑘</m:t>
                            </m:r>
                          </m:e>
                        </m:eqArr>
                        <m:r>
                          <a:rPr lang="es-ES" sz="2000">
                            <a:latin typeface="Cambria Math"/>
                          </a:rPr>
                          <m:t>  </m:t>
                        </m:r>
                        <m:eqArr>
                          <m:eqArrPr>
                            <m:ctrlPr>
                              <a:rPr lang="es-ES" sz="2000" i="1" smtClean="0">
                                <a:latin typeface="Cambria Math"/>
                              </a:rPr>
                            </m:ctrlPr>
                          </m:eqArrPr>
                          <m:e>
                            <m:r>
                              <a:rPr lang="es-ES" sz="2000" b="0" i="1" smtClean="0">
                                <a:latin typeface="Cambria Math"/>
                              </a:rPr>
                              <m:t>𝑘</m:t>
                            </m:r>
                          </m:e>
                          <m:e>
                            <m:r>
                              <a:rPr lang="es-ES" sz="2000">
                                <a:latin typeface="Cambria Math"/>
                              </a:rPr>
                              <m:t>0</m:t>
                            </m:r>
                          </m:e>
                          <m:e>
                            <m:r>
                              <a:rPr lang="es-ES" sz="2000">
                                <a:latin typeface="Cambria Math"/>
                              </a:rPr>
                              <m:t>0</m:t>
                            </m:r>
                          </m:e>
                          <m:e>
                            <m:r>
                              <a:rPr lang="es-ES" sz="2000" b="0" i="1" smtClean="0">
                                <a:latin typeface="Cambria Math"/>
                              </a:rPr>
                              <m:t>1</m:t>
                            </m:r>
                          </m:e>
                        </m:eqArr>
                        <m:r>
                          <a:rPr lang="es-ES" sz="2000">
                            <a:latin typeface="Cambria Math"/>
                          </a:rPr>
                          <m:t>  </m:t>
                        </m:r>
                        <m:eqArr>
                          <m:eqArrPr>
                            <m:ctrlPr>
                              <a:rPr lang="es-ES" sz="2000" i="1">
                                <a:latin typeface="Cambria Math"/>
                              </a:rPr>
                            </m:ctrlPr>
                          </m:eqArrPr>
                          <m:e>
                            <m:r>
                              <a:rPr lang="es-ES" sz="2000">
                                <a:latin typeface="Cambria Math"/>
                              </a:rPr>
                              <m:t>0</m:t>
                            </m:r>
                          </m:e>
                          <m:e>
                            <m:r>
                              <a:rPr lang="es-ES" sz="2000" b="0" i="1" smtClean="0">
                                <a:latin typeface="Cambria Math"/>
                              </a:rPr>
                              <m:t>𝑘</m:t>
                            </m:r>
                          </m:e>
                          <m:e>
                            <m:r>
                              <a:rPr lang="es-ES" sz="2000" b="0" i="1" smtClean="0">
                                <a:latin typeface="Cambria Math"/>
                              </a:rPr>
                              <m:t>1</m:t>
                            </m:r>
                          </m:e>
                          <m:e>
                            <m:r>
                              <a:rPr lang="es-ES" sz="2000">
                                <a:latin typeface="Cambria Math"/>
                              </a:rPr>
                              <m:t>0</m:t>
                            </m:r>
                          </m:e>
                        </m:eqArr>
                      </m:e>
                    </m:d>
                  </m:oMath>
                </a14:m>
                <a:r>
                  <a:rPr lang="es-ES" sz="2000" dirty="0"/>
                  <a:t> </a:t>
                </a:r>
              </a:p>
            </p:txBody>
          </p:sp>
        </mc:Choice>
        <mc:Fallback xmlns="">
          <p:sp>
            <p:nvSpPr>
              <p:cNvPr id="11" name="10 Rectángulo"/>
              <p:cNvSpPr>
                <a:spLocks noRot="1" noChangeAspect="1" noMove="1" noResize="1" noEditPoints="1" noAdjustHandles="1" noChangeArrowheads="1" noChangeShapeType="1" noTextEdit="1"/>
              </p:cNvSpPr>
              <p:nvPr/>
            </p:nvSpPr>
            <p:spPr>
              <a:xfrm>
                <a:off x="2108616" y="4651149"/>
                <a:ext cx="5184576" cy="1242007"/>
              </a:xfrm>
              <a:prstGeom prst="rect">
                <a:avLst/>
              </a:prstGeom>
              <a:blipFill rotWithShape="1">
                <a:blip r:embed="rId2"/>
                <a:stretch>
                  <a:fillRect/>
                </a:stretch>
              </a:blipFill>
            </p:spPr>
            <p:txBody>
              <a:bodyPr/>
              <a:lstStyle/>
              <a:p>
                <a:r>
                  <a:rPr lang="es-ES">
                    <a:noFill/>
                  </a:rPr>
                  <a:t> </a:t>
                </a:r>
              </a:p>
            </p:txBody>
          </p:sp>
        </mc:Fallback>
      </mc:AlternateContent>
      <p:sp>
        <p:nvSpPr>
          <p:cNvPr id="7" name="6 Rectángulo"/>
          <p:cNvSpPr/>
          <p:nvPr/>
        </p:nvSpPr>
        <p:spPr>
          <a:xfrm>
            <a:off x="0" y="0"/>
            <a:ext cx="9028175"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MATRIZ DE PARÁMETROS S DEL ACOPLADOR DIRECCIONAL</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2 Rectángulo"/>
              <p:cNvSpPr/>
              <p:nvPr/>
            </p:nvSpPr>
            <p:spPr>
              <a:xfrm>
                <a:off x="1021699" y="1772816"/>
                <a:ext cx="6984776" cy="20162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14:m>
                  <m:oMath xmlns:m="http://schemas.openxmlformats.org/officeDocument/2006/math">
                    <m:f>
                      <m:fPr>
                        <m:ctrlPr>
                          <a:rPr lang="es-ES" sz="2400" i="1" smtClean="0">
                            <a:latin typeface="Cambria Math"/>
                          </a:rPr>
                        </m:ctrlPr>
                      </m:fPr>
                      <m:num>
                        <m:sSub>
                          <m:sSubPr>
                            <m:ctrlPr>
                              <a:rPr lang="es-ES" sz="2400" i="1" smtClean="0">
                                <a:latin typeface="Cambria Math"/>
                              </a:rPr>
                            </m:ctrlPr>
                          </m:sSubPr>
                          <m:e>
                            <m:r>
                              <a:rPr lang="es-ES" sz="2400" b="0" i="1" smtClean="0">
                                <a:latin typeface="Cambria Math"/>
                              </a:rPr>
                              <m:t>𝑃</m:t>
                            </m:r>
                          </m:e>
                          <m:sub>
                            <m:r>
                              <a:rPr lang="es-ES" sz="2400" b="0" i="1" smtClean="0">
                                <a:latin typeface="Cambria Math"/>
                              </a:rPr>
                              <m:t>𝑟</m:t>
                            </m:r>
                            <m:r>
                              <a:rPr lang="es-ES" sz="2400" b="0" i="1" smtClean="0">
                                <a:latin typeface="Cambria Math"/>
                              </a:rPr>
                              <m:t>1</m:t>
                            </m:r>
                          </m:sub>
                        </m:sSub>
                      </m:num>
                      <m:den>
                        <m:sSub>
                          <m:sSubPr>
                            <m:ctrlPr>
                              <a:rPr lang="es-ES" sz="2400" i="1">
                                <a:latin typeface="Cambria Math"/>
                              </a:rPr>
                            </m:ctrlPr>
                          </m:sSubPr>
                          <m:e>
                            <m:r>
                              <a:rPr lang="es-ES" sz="2400" i="1">
                                <a:latin typeface="Cambria Math"/>
                              </a:rPr>
                              <m:t>𝑃</m:t>
                            </m:r>
                          </m:e>
                          <m:sub>
                            <m:r>
                              <a:rPr lang="es-ES" sz="2400" b="0" i="1" smtClean="0">
                                <a:latin typeface="Cambria Math"/>
                              </a:rPr>
                              <m:t>𝑖</m:t>
                            </m:r>
                            <m:r>
                              <a:rPr lang="es-ES" sz="2400" i="1">
                                <a:latin typeface="Cambria Math"/>
                              </a:rPr>
                              <m:t>1</m:t>
                            </m:r>
                          </m:sub>
                        </m:sSub>
                      </m:den>
                    </m:f>
                    <m:r>
                      <a:rPr lang="es-ES" sz="2400" i="1">
                        <a:latin typeface="Cambria Math"/>
                      </a:rPr>
                      <m:t>=</m:t>
                    </m:r>
                    <m:r>
                      <a:rPr lang="es-ES" sz="2400" b="0" i="1" smtClean="0">
                        <a:latin typeface="Cambria Math"/>
                      </a:rPr>
                      <m:t>0</m:t>
                    </m:r>
                  </m:oMath>
                </a14:m>
                <a:r>
                  <a:rPr lang="es-ES" sz="2400" i="1" dirty="0" smtClean="0">
                    <a:latin typeface="Cambria Math"/>
                  </a:rPr>
                  <a:t>		</a:t>
                </a:r>
                <a:r>
                  <a:rPr lang="es-ES" sz="2400" dirty="0" smtClean="0"/>
                  <a:t> S</a:t>
                </a:r>
                <a:r>
                  <a:rPr lang="es-ES" sz="2400" baseline="-25000" dirty="0" smtClean="0"/>
                  <a:t>11 </a:t>
                </a:r>
                <a:r>
                  <a:rPr lang="es-ES" sz="2400" dirty="0"/>
                  <a:t>= </a:t>
                </a:r>
                <a14:m>
                  <m:oMath xmlns:m="http://schemas.openxmlformats.org/officeDocument/2006/math">
                    <m:r>
                      <a:rPr lang="es-ES" sz="2400" b="0" i="1" smtClean="0">
                        <a:latin typeface="Cambria Math"/>
                      </a:rPr>
                      <m:t>0</m:t>
                    </m:r>
                  </m:oMath>
                </a14:m>
                <a:r>
                  <a:rPr lang="es-ES" sz="2400" i="1" dirty="0" smtClean="0">
                    <a:latin typeface="Cambria Math"/>
                  </a:rPr>
                  <a:t>	             </a:t>
                </a:r>
                <a:r>
                  <a:rPr lang="es-ES" sz="2400" dirty="0" smtClean="0"/>
                  <a:t> </a:t>
                </a:r>
                <a14:m>
                  <m:oMath xmlns:m="http://schemas.openxmlformats.org/officeDocument/2006/math">
                    <m:f>
                      <m:fPr>
                        <m:ctrlPr>
                          <a:rPr lang="es-ES" sz="2400" i="1">
                            <a:latin typeface="Cambria Math"/>
                          </a:rPr>
                        </m:ctrlPr>
                      </m:fPr>
                      <m:num>
                        <m:sSub>
                          <m:sSubPr>
                            <m:ctrlPr>
                              <a:rPr lang="es-ES" sz="2400" i="1">
                                <a:latin typeface="Cambria Math"/>
                              </a:rPr>
                            </m:ctrlPr>
                          </m:sSubPr>
                          <m:e>
                            <m:r>
                              <a:rPr lang="es-ES" sz="2400" i="1">
                                <a:latin typeface="Cambria Math"/>
                              </a:rPr>
                              <m:t>𝑃</m:t>
                            </m:r>
                          </m:e>
                          <m:sub>
                            <m:r>
                              <a:rPr lang="es-ES" sz="2400" b="0" i="1" smtClean="0">
                                <a:latin typeface="Cambria Math"/>
                              </a:rPr>
                              <m:t>𝑡</m:t>
                            </m:r>
                            <m:r>
                              <a:rPr lang="es-ES" sz="2400" b="0" i="1" smtClean="0">
                                <a:latin typeface="Cambria Math"/>
                              </a:rPr>
                              <m:t>3</m:t>
                            </m:r>
                          </m:sub>
                        </m:sSub>
                      </m:num>
                      <m:den>
                        <m:sSub>
                          <m:sSubPr>
                            <m:ctrlPr>
                              <a:rPr lang="es-ES" sz="2400" i="1">
                                <a:latin typeface="Cambria Math"/>
                              </a:rPr>
                            </m:ctrlPr>
                          </m:sSubPr>
                          <m:e>
                            <m:r>
                              <a:rPr lang="es-ES" sz="2400" i="1">
                                <a:latin typeface="Cambria Math"/>
                              </a:rPr>
                              <m:t>𝑃</m:t>
                            </m:r>
                          </m:e>
                          <m:sub>
                            <m:r>
                              <a:rPr lang="es-ES" sz="2400" i="1">
                                <a:latin typeface="Cambria Math"/>
                              </a:rPr>
                              <m:t>𝑖</m:t>
                            </m:r>
                            <m:r>
                              <a:rPr lang="es-ES" sz="2400" i="1">
                                <a:latin typeface="Cambria Math"/>
                              </a:rPr>
                              <m:t>1</m:t>
                            </m:r>
                          </m:sub>
                        </m:sSub>
                      </m:den>
                    </m:f>
                    <m:r>
                      <a:rPr lang="es-ES" sz="2400" i="1">
                        <a:latin typeface="Cambria Math"/>
                      </a:rPr>
                      <m:t>=0</m:t>
                    </m:r>
                  </m:oMath>
                </a14:m>
                <a:r>
                  <a:rPr lang="es-ES" sz="2400" i="1" dirty="0" smtClean="0">
                    <a:latin typeface="Cambria Math"/>
                  </a:rPr>
                  <a:t>	 </a:t>
                </a:r>
                <a:r>
                  <a:rPr lang="es-ES" sz="2400" dirty="0" smtClean="0"/>
                  <a:t>S</a:t>
                </a:r>
                <a:r>
                  <a:rPr lang="es-ES" sz="2400" baseline="-25000" dirty="0" smtClean="0"/>
                  <a:t>31 </a:t>
                </a:r>
                <a:r>
                  <a:rPr lang="es-ES" sz="2400" dirty="0"/>
                  <a:t>= </a:t>
                </a:r>
                <a14:m>
                  <m:oMath xmlns:m="http://schemas.openxmlformats.org/officeDocument/2006/math">
                    <m:r>
                      <a:rPr lang="es-ES" sz="2400" b="0" i="1" smtClean="0">
                        <a:latin typeface="Cambria Math"/>
                      </a:rPr>
                      <m:t>𝑘</m:t>
                    </m:r>
                  </m:oMath>
                </a14:m>
                <a:endParaRPr lang="es-ES" sz="2400" i="1" dirty="0" smtClean="0">
                  <a:latin typeface="Cambria Math"/>
                </a:endParaRPr>
              </a:p>
              <a:p>
                <a:pPr algn="just"/>
                <a:endParaRPr lang="es-ES" sz="2400" dirty="0" smtClean="0"/>
              </a:p>
              <a:p>
                <a:pPr algn="just"/>
                <a14:m>
                  <m:oMath xmlns:m="http://schemas.openxmlformats.org/officeDocument/2006/math">
                    <m:f>
                      <m:fPr>
                        <m:ctrlPr>
                          <a:rPr lang="es-ES" sz="2400" i="1">
                            <a:latin typeface="Cambria Math"/>
                          </a:rPr>
                        </m:ctrlPr>
                      </m:fPr>
                      <m:num>
                        <m:sSub>
                          <m:sSubPr>
                            <m:ctrlPr>
                              <a:rPr lang="es-ES" sz="2400" i="1">
                                <a:latin typeface="Cambria Math"/>
                              </a:rPr>
                            </m:ctrlPr>
                          </m:sSubPr>
                          <m:e>
                            <m:r>
                              <a:rPr lang="es-ES" sz="2400" i="1">
                                <a:latin typeface="Cambria Math"/>
                              </a:rPr>
                              <m:t>𝑃</m:t>
                            </m:r>
                          </m:e>
                          <m:sub>
                            <m:r>
                              <a:rPr lang="es-ES" sz="2400" b="0" i="1" smtClean="0">
                                <a:latin typeface="Cambria Math"/>
                              </a:rPr>
                              <m:t>𝑡</m:t>
                            </m:r>
                            <m:r>
                              <a:rPr lang="es-ES" sz="2400" b="0" i="1" smtClean="0">
                                <a:latin typeface="Cambria Math"/>
                              </a:rPr>
                              <m:t>2</m:t>
                            </m:r>
                          </m:sub>
                        </m:sSub>
                      </m:num>
                      <m:den>
                        <m:sSub>
                          <m:sSubPr>
                            <m:ctrlPr>
                              <a:rPr lang="es-ES" sz="2400" i="1">
                                <a:latin typeface="Cambria Math"/>
                              </a:rPr>
                            </m:ctrlPr>
                          </m:sSubPr>
                          <m:e>
                            <m:r>
                              <a:rPr lang="es-ES" sz="2400" i="1">
                                <a:latin typeface="Cambria Math"/>
                              </a:rPr>
                              <m:t>𝑃</m:t>
                            </m:r>
                          </m:e>
                          <m:sub>
                            <m:r>
                              <a:rPr lang="es-ES" sz="2400" i="1">
                                <a:latin typeface="Cambria Math"/>
                              </a:rPr>
                              <m:t>𝑖</m:t>
                            </m:r>
                            <m:r>
                              <a:rPr lang="es-ES" sz="2400" i="1">
                                <a:latin typeface="Cambria Math"/>
                              </a:rPr>
                              <m:t>1</m:t>
                            </m:r>
                          </m:sub>
                        </m:sSub>
                      </m:den>
                    </m:f>
                    <m:r>
                      <a:rPr lang="es-ES" sz="2400" i="1">
                        <a:latin typeface="Cambria Math"/>
                      </a:rPr>
                      <m:t>=1</m:t>
                    </m:r>
                  </m:oMath>
                </a14:m>
                <a:r>
                  <a:rPr lang="es-ES" sz="2400" dirty="0" smtClean="0"/>
                  <a:t>   	  S</a:t>
                </a:r>
                <a:r>
                  <a:rPr lang="es-ES" sz="2400" baseline="-25000" dirty="0" smtClean="0"/>
                  <a:t>21 </a:t>
                </a:r>
                <a:r>
                  <a:rPr lang="es-ES" sz="2400" dirty="0"/>
                  <a:t>= </a:t>
                </a:r>
                <a14:m>
                  <m:oMath xmlns:m="http://schemas.openxmlformats.org/officeDocument/2006/math">
                    <m:r>
                      <a:rPr lang="es-ES" sz="2400" b="0" i="1" smtClean="0">
                        <a:latin typeface="Cambria Math"/>
                      </a:rPr>
                      <m:t>1</m:t>
                    </m:r>
                  </m:oMath>
                </a14:m>
                <a:r>
                  <a:rPr lang="es-ES" sz="2400" dirty="0" smtClean="0"/>
                  <a:t>	 </a:t>
                </a:r>
                <a14:m>
                  <m:oMath xmlns:m="http://schemas.openxmlformats.org/officeDocument/2006/math">
                    <m:f>
                      <m:fPr>
                        <m:ctrlPr>
                          <a:rPr lang="es-ES" sz="2400" i="1">
                            <a:latin typeface="Cambria Math"/>
                          </a:rPr>
                        </m:ctrlPr>
                      </m:fPr>
                      <m:num>
                        <m:sSub>
                          <m:sSubPr>
                            <m:ctrlPr>
                              <a:rPr lang="es-ES" sz="2400" i="1">
                                <a:latin typeface="Cambria Math"/>
                              </a:rPr>
                            </m:ctrlPr>
                          </m:sSubPr>
                          <m:e>
                            <m:r>
                              <a:rPr lang="es-ES" sz="2400" i="1">
                                <a:latin typeface="Cambria Math"/>
                              </a:rPr>
                              <m:t>𝑃</m:t>
                            </m:r>
                          </m:e>
                          <m:sub>
                            <m:r>
                              <a:rPr lang="es-ES" sz="2400" i="1">
                                <a:latin typeface="Cambria Math"/>
                              </a:rPr>
                              <m:t>𝑡</m:t>
                            </m:r>
                            <m:r>
                              <a:rPr lang="es-ES" sz="2400" b="0" i="1" smtClean="0">
                                <a:latin typeface="Cambria Math"/>
                              </a:rPr>
                              <m:t>4</m:t>
                            </m:r>
                          </m:sub>
                        </m:sSub>
                      </m:num>
                      <m:den>
                        <m:sSub>
                          <m:sSubPr>
                            <m:ctrlPr>
                              <a:rPr lang="es-ES" sz="2400" i="1">
                                <a:latin typeface="Cambria Math"/>
                              </a:rPr>
                            </m:ctrlPr>
                          </m:sSubPr>
                          <m:e>
                            <m:r>
                              <a:rPr lang="es-ES" sz="2400" i="1">
                                <a:latin typeface="Cambria Math"/>
                              </a:rPr>
                              <m:t>𝑃</m:t>
                            </m:r>
                          </m:e>
                          <m:sub>
                            <m:r>
                              <a:rPr lang="es-ES" sz="2400" i="1">
                                <a:latin typeface="Cambria Math"/>
                              </a:rPr>
                              <m:t>𝑖</m:t>
                            </m:r>
                            <m:r>
                              <a:rPr lang="es-ES" sz="2400" i="1">
                                <a:latin typeface="Cambria Math"/>
                              </a:rPr>
                              <m:t>1</m:t>
                            </m:r>
                          </m:sub>
                        </m:sSub>
                      </m:den>
                    </m:f>
                    <m:r>
                      <a:rPr lang="es-ES" sz="2400" i="1">
                        <a:latin typeface="Cambria Math"/>
                      </a:rPr>
                      <m:t>=</m:t>
                    </m:r>
                  </m:oMath>
                </a14:m>
                <a:r>
                  <a:rPr lang="es-ES" sz="2400" dirty="0" smtClean="0"/>
                  <a:t>0		  S</a:t>
                </a:r>
                <a:r>
                  <a:rPr lang="es-ES" sz="2400" baseline="-25000" dirty="0" smtClean="0"/>
                  <a:t>41 </a:t>
                </a:r>
                <a:r>
                  <a:rPr lang="es-ES" sz="2400" dirty="0"/>
                  <a:t>= </a:t>
                </a:r>
                <a14:m>
                  <m:oMath xmlns:m="http://schemas.openxmlformats.org/officeDocument/2006/math">
                    <m:r>
                      <a:rPr lang="es-ES" sz="2400" i="1">
                        <a:latin typeface="Cambria Math"/>
                      </a:rPr>
                      <m:t>0</m:t>
                    </m:r>
                  </m:oMath>
                </a14:m>
                <a:r>
                  <a:rPr lang="es-ES" sz="2400" dirty="0" smtClean="0"/>
                  <a:t>   </a:t>
                </a:r>
              </a:p>
              <a:p>
                <a:pPr algn="just"/>
                <a:r>
                  <a:rPr lang="es-ES" dirty="0" smtClean="0"/>
                  <a:t>	</a:t>
                </a:r>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1021699" y="1772816"/>
                <a:ext cx="6984776" cy="2016224"/>
              </a:xfrm>
              <a:prstGeom prst="rect">
                <a:avLst/>
              </a:prstGeom>
              <a:blipFill rotWithShape="1">
                <a:blip r:embed="rId3"/>
                <a:stretch>
                  <a:fillRect/>
                </a:stretch>
              </a:blipFill>
            </p:spPr>
            <p:txBody>
              <a:bodyPr/>
              <a:lstStyle/>
              <a:p>
                <a:r>
                  <a:rPr lang="es-ES">
                    <a:noFill/>
                  </a:rPr>
                  <a:t> </a:t>
                </a:r>
              </a:p>
            </p:txBody>
          </p:sp>
        </mc:Fallback>
      </mc:AlternateContent>
      <p:cxnSp>
        <p:nvCxnSpPr>
          <p:cNvPr id="6" name="5 Conector recto de flecha"/>
          <p:cNvCxnSpPr/>
          <p:nvPr/>
        </p:nvCxnSpPr>
        <p:spPr>
          <a:xfrm>
            <a:off x="2176846" y="2132856"/>
            <a:ext cx="7996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064931" y="314096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5770787" y="2131463"/>
            <a:ext cx="8174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639" y="4576270"/>
            <a:ext cx="2600771" cy="139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13 Conector recto de flecha"/>
          <p:cNvCxnSpPr/>
          <p:nvPr/>
        </p:nvCxnSpPr>
        <p:spPr>
          <a:xfrm>
            <a:off x="5735818" y="3126999"/>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175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8166</TotalTime>
  <Words>3638</Words>
  <Application>Microsoft Office PowerPoint</Application>
  <PresentationFormat>Presentación en pantalla (4:3)</PresentationFormat>
  <Paragraphs>638</Paragraphs>
  <Slides>54</Slides>
  <Notes>7</Notes>
  <HiddenSlides>0</HiddenSlides>
  <MMClips>0</MMClips>
  <ScaleCrop>false</ScaleCrop>
  <HeadingPairs>
    <vt:vector size="4" baseType="variant">
      <vt:variant>
        <vt:lpstr>Tema</vt:lpstr>
      </vt:variant>
      <vt:variant>
        <vt:i4>2</vt:i4>
      </vt:variant>
      <vt:variant>
        <vt:lpstr>Títulos de diapositiva</vt:lpstr>
      </vt:variant>
      <vt:variant>
        <vt:i4>54</vt:i4>
      </vt:variant>
    </vt:vector>
  </HeadingPairs>
  <TitlesOfParts>
    <vt:vector size="56" baseType="lpstr">
      <vt:lpstr>espe</vt:lpstr>
      <vt:lpstr>1_espe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SIMULACIONES PARAMETROS ‘S’ </vt:lpstr>
      <vt:lpstr>Presentación de PowerPoint</vt:lpstr>
      <vt:lpstr>Presentación de PowerPoint</vt:lpstr>
      <vt:lpstr>Presentación de PowerPoint</vt:lpstr>
      <vt:lpstr>Presentación de PowerPoint</vt:lpstr>
      <vt:lpstr>CONSTRUCCIÓN DEL ACOPLADOR DIRECCIONAL MICROSTRIP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MEDICIONES EXPERIMENTALES Y ANÁLISIS DE 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XavierGCL</dc:creator>
  <cp:lastModifiedBy>XavierGCL</cp:lastModifiedBy>
  <cp:revision>262</cp:revision>
  <dcterms:created xsi:type="dcterms:W3CDTF">2013-05-26T23:46:13Z</dcterms:created>
  <dcterms:modified xsi:type="dcterms:W3CDTF">2014-01-10T00:10:59Z</dcterms:modified>
</cp:coreProperties>
</file>