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2">
  <p:sldMasterIdLst>
    <p:sldMasterId id="2147483648" r:id="rId1"/>
  </p:sldMasterIdLst>
  <p:notesMasterIdLst>
    <p:notesMasterId r:id="rId50"/>
  </p:notesMasterIdLst>
  <p:sldIdLst>
    <p:sldId id="256" r:id="rId2"/>
    <p:sldId id="257" r:id="rId3"/>
    <p:sldId id="338" r:id="rId4"/>
    <p:sldId id="259" r:id="rId5"/>
    <p:sldId id="260" r:id="rId6"/>
    <p:sldId id="261" r:id="rId7"/>
    <p:sldId id="262" r:id="rId8"/>
    <p:sldId id="263" r:id="rId9"/>
    <p:sldId id="264" r:id="rId10"/>
    <p:sldId id="273" r:id="rId11"/>
    <p:sldId id="274" r:id="rId12"/>
    <p:sldId id="275" r:id="rId13"/>
    <p:sldId id="278" r:id="rId14"/>
    <p:sldId id="279" r:id="rId15"/>
    <p:sldId id="280" r:id="rId16"/>
    <p:sldId id="283" r:id="rId17"/>
    <p:sldId id="284" r:id="rId18"/>
    <p:sldId id="285" r:id="rId19"/>
    <p:sldId id="288" r:id="rId20"/>
    <p:sldId id="289" r:id="rId21"/>
    <p:sldId id="290" r:id="rId22"/>
    <p:sldId id="291" r:id="rId23"/>
    <p:sldId id="292" r:id="rId24"/>
    <p:sldId id="293" r:id="rId25"/>
    <p:sldId id="297" r:id="rId26"/>
    <p:sldId id="298" r:id="rId27"/>
    <p:sldId id="321" r:id="rId28"/>
    <p:sldId id="299" r:id="rId29"/>
    <p:sldId id="300" r:id="rId30"/>
    <p:sldId id="301" r:id="rId31"/>
    <p:sldId id="303" r:id="rId32"/>
    <p:sldId id="305" r:id="rId33"/>
    <p:sldId id="306" r:id="rId34"/>
    <p:sldId id="309" r:id="rId35"/>
    <p:sldId id="310" r:id="rId36"/>
    <p:sldId id="311" r:id="rId37"/>
    <p:sldId id="313" r:id="rId38"/>
    <p:sldId id="316" r:id="rId39"/>
    <p:sldId id="317" r:id="rId40"/>
    <p:sldId id="322" r:id="rId41"/>
    <p:sldId id="325" r:id="rId42"/>
    <p:sldId id="326" r:id="rId43"/>
    <p:sldId id="327" r:id="rId44"/>
    <p:sldId id="328" r:id="rId45"/>
    <p:sldId id="329" r:id="rId46"/>
    <p:sldId id="334" r:id="rId47"/>
    <p:sldId id="335" r:id="rId48"/>
    <p:sldId id="320" r:id="rId4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03" autoAdjust="0"/>
    <p:restoredTop sz="94671" autoAdjust="0"/>
  </p:normalViewPr>
  <p:slideViewPr>
    <p:cSldViewPr>
      <p:cViewPr varScale="1">
        <p:scale>
          <a:sx n="69" d="100"/>
          <a:sy n="69" d="100"/>
        </p:scale>
        <p:origin x="-1488" y="-102"/>
      </p:cViewPr>
      <p:guideLst>
        <p:guide orient="horz" pos="2160"/>
        <p:guide pos="2880"/>
      </p:guideLst>
    </p:cSldViewPr>
  </p:slideViewPr>
  <p:outlineViewPr>
    <p:cViewPr>
      <p:scale>
        <a:sx n="33" d="100"/>
        <a:sy n="33" d="100"/>
      </p:scale>
      <p:origin x="0" y="90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oem\Downloads\ENCUESTA%20EL%20CARMEN(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2.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David\Desktop\guti.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payasomuelas\difusa.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ocuments\radiacion%20total.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USER\Documents\radiacion%20total.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USER\Documents\radiacion%20tot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ownloads\Libro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latin typeface="Arial" panose="020B0604020202020204" pitchFamily="34" charset="0"/>
                <a:cs typeface="Arial" panose="020B0604020202020204" pitchFamily="34" charset="0"/>
              </a:rPr>
              <a:t>R.</a:t>
            </a:r>
            <a:r>
              <a:rPr lang="es-ES" baseline="0">
                <a:latin typeface="Arial" panose="020B0604020202020204" pitchFamily="34" charset="0"/>
                <a:cs typeface="Arial" panose="020B0604020202020204" pitchFamily="34" charset="0"/>
              </a:rPr>
              <a:t> Difusa vs. Tiempo</a:t>
            </a:r>
            <a:endParaRPr lang="es-ES">
              <a:latin typeface="Arial" panose="020B0604020202020204" pitchFamily="34" charset="0"/>
              <a:cs typeface="Arial" panose="020B0604020202020204" pitchFamily="34" charset="0"/>
            </a:endParaRPr>
          </a:p>
        </c:rich>
      </c:tx>
      <c:spPr>
        <a:noFill/>
        <a:ln>
          <a:noFill/>
        </a:ln>
        <a:effectLst/>
      </c:spPr>
    </c:title>
    <c:plotArea>
      <c:layout/>
      <c:lineChart>
        <c:grouping val="standard"/>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strRef>
              <c:f>Hoja1!$A$3:$A$38</c:f>
              <c:strCache>
                <c:ptCount val="36"/>
                <c:pt idx="0">
                  <c:v>08h10</c:v>
                </c:pt>
                <c:pt idx="1">
                  <c:v>08h20</c:v>
                </c:pt>
                <c:pt idx="2">
                  <c:v>08h30</c:v>
                </c:pt>
                <c:pt idx="3">
                  <c:v>08h40</c:v>
                </c:pt>
                <c:pt idx="4">
                  <c:v>08h50</c:v>
                </c:pt>
                <c:pt idx="5">
                  <c:v>09h00</c:v>
                </c:pt>
                <c:pt idx="6">
                  <c:v>09h10</c:v>
                </c:pt>
                <c:pt idx="7">
                  <c:v>09h20</c:v>
                </c:pt>
                <c:pt idx="8">
                  <c:v>09h30</c:v>
                </c:pt>
                <c:pt idx="9">
                  <c:v>09h40</c:v>
                </c:pt>
                <c:pt idx="10">
                  <c:v>09h50</c:v>
                </c:pt>
                <c:pt idx="11">
                  <c:v>10h00</c:v>
                </c:pt>
                <c:pt idx="12">
                  <c:v>10h10</c:v>
                </c:pt>
                <c:pt idx="13">
                  <c:v>10h20</c:v>
                </c:pt>
                <c:pt idx="14">
                  <c:v>10h30</c:v>
                </c:pt>
                <c:pt idx="15">
                  <c:v>10h40</c:v>
                </c:pt>
                <c:pt idx="16">
                  <c:v>10h50</c:v>
                </c:pt>
                <c:pt idx="17">
                  <c:v>11h00</c:v>
                </c:pt>
                <c:pt idx="18">
                  <c:v>11h10</c:v>
                </c:pt>
                <c:pt idx="19">
                  <c:v>11h20</c:v>
                </c:pt>
                <c:pt idx="20">
                  <c:v>11h30</c:v>
                </c:pt>
                <c:pt idx="21">
                  <c:v>11h40</c:v>
                </c:pt>
                <c:pt idx="22">
                  <c:v>11h50</c:v>
                </c:pt>
                <c:pt idx="23">
                  <c:v>12h00</c:v>
                </c:pt>
                <c:pt idx="24">
                  <c:v>12h10</c:v>
                </c:pt>
                <c:pt idx="25">
                  <c:v>12h20</c:v>
                </c:pt>
                <c:pt idx="26">
                  <c:v>12h30</c:v>
                </c:pt>
                <c:pt idx="27">
                  <c:v>12h40</c:v>
                </c:pt>
                <c:pt idx="28">
                  <c:v>12h50</c:v>
                </c:pt>
                <c:pt idx="29">
                  <c:v>13h00</c:v>
                </c:pt>
                <c:pt idx="30">
                  <c:v>13h10</c:v>
                </c:pt>
                <c:pt idx="31">
                  <c:v>13h20</c:v>
                </c:pt>
                <c:pt idx="32">
                  <c:v>13h30</c:v>
                </c:pt>
                <c:pt idx="33">
                  <c:v>13h40</c:v>
                </c:pt>
                <c:pt idx="34">
                  <c:v>13h50</c:v>
                </c:pt>
                <c:pt idx="35">
                  <c:v>14h00</c:v>
                </c:pt>
              </c:strCache>
            </c:strRef>
          </c:cat>
          <c:val>
            <c:numRef>
              <c:f>Hoja1!$E$3:$E$38</c:f>
              <c:numCache>
                <c:formatCode>General</c:formatCode>
                <c:ptCount val="36"/>
                <c:pt idx="0">
                  <c:v>135.30000000000001</c:v>
                </c:pt>
                <c:pt idx="1">
                  <c:v>135.5</c:v>
                </c:pt>
                <c:pt idx="2">
                  <c:v>140.6</c:v>
                </c:pt>
                <c:pt idx="3">
                  <c:v>140.19999999999999</c:v>
                </c:pt>
                <c:pt idx="4">
                  <c:v>135.4</c:v>
                </c:pt>
                <c:pt idx="5">
                  <c:v>135.69999999999999</c:v>
                </c:pt>
                <c:pt idx="6">
                  <c:v>143.4</c:v>
                </c:pt>
                <c:pt idx="7">
                  <c:v>149.30000000000001</c:v>
                </c:pt>
                <c:pt idx="8">
                  <c:v>145.19999999999999</c:v>
                </c:pt>
                <c:pt idx="9">
                  <c:v>145.9</c:v>
                </c:pt>
                <c:pt idx="10">
                  <c:v>149.69999999999999</c:v>
                </c:pt>
                <c:pt idx="11">
                  <c:v>155.19999999999999</c:v>
                </c:pt>
                <c:pt idx="12">
                  <c:v>155.1</c:v>
                </c:pt>
                <c:pt idx="13">
                  <c:v>153.80000000000001</c:v>
                </c:pt>
                <c:pt idx="14">
                  <c:v>153.9</c:v>
                </c:pt>
                <c:pt idx="15">
                  <c:v>156.5</c:v>
                </c:pt>
                <c:pt idx="16">
                  <c:v>158.9</c:v>
                </c:pt>
                <c:pt idx="17">
                  <c:v>155.30000000000001</c:v>
                </c:pt>
                <c:pt idx="18">
                  <c:v>155.6</c:v>
                </c:pt>
                <c:pt idx="19">
                  <c:v>160.69999999999999</c:v>
                </c:pt>
                <c:pt idx="20">
                  <c:v>160.1</c:v>
                </c:pt>
                <c:pt idx="21">
                  <c:v>165.2</c:v>
                </c:pt>
                <c:pt idx="22">
                  <c:v>155.6</c:v>
                </c:pt>
                <c:pt idx="23">
                  <c:v>160.4</c:v>
                </c:pt>
                <c:pt idx="24">
                  <c:v>160.30000000000001</c:v>
                </c:pt>
                <c:pt idx="25">
                  <c:v>167.9</c:v>
                </c:pt>
                <c:pt idx="26">
                  <c:v>170.8</c:v>
                </c:pt>
                <c:pt idx="27">
                  <c:v>167.1</c:v>
                </c:pt>
                <c:pt idx="28">
                  <c:v>167.4</c:v>
                </c:pt>
                <c:pt idx="29">
                  <c:v>170.5</c:v>
                </c:pt>
                <c:pt idx="30">
                  <c:v>163.19999999999999</c:v>
                </c:pt>
                <c:pt idx="31">
                  <c:v>150.9</c:v>
                </c:pt>
                <c:pt idx="32">
                  <c:v>150.1</c:v>
                </c:pt>
                <c:pt idx="33">
                  <c:v>146.30000000000001</c:v>
                </c:pt>
                <c:pt idx="34">
                  <c:v>150.4</c:v>
                </c:pt>
                <c:pt idx="35">
                  <c:v>150.1</c:v>
                </c:pt>
              </c:numCache>
            </c:numRef>
          </c:val>
        </c:ser>
        <c:dLbls/>
        <c:marker val="1"/>
        <c:axId val="64937984"/>
        <c:axId val="64939904"/>
      </c:lineChart>
      <c:catAx>
        <c:axId val="64937984"/>
        <c:scaling>
          <c:orientation val="minMax"/>
        </c:scaling>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s-ES" sz="1200">
                    <a:latin typeface="Arial" panose="020B0604020202020204" pitchFamily="34" charset="0"/>
                    <a:cs typeface="Arial" panose="020B0604020202020204" pitchFamily="34" charset="0"/>
                  </a:rPr>
                  <a:t>T</a:t>
                </a:r>
                <a:r>
                  <a:rPr lang="es-ES" sz="1200" cap="none">
                    <a:latin typeface="Arial" panose="020B0604020202020204" pitchFamily="34" charset="0"/>
                    <a:cs typeface="Arial" panose="020B0604020202020204" pitchFamily="34" charset="0"/>
                  </a:rPr>
                  <a:t>iempo</a:t>
                </a:r>
                <a:r>
                  <a:rPr lang="es-ES" sz="1200" baseline="0">
                    <a:latin typeface="Arial" panose="020B0604020202020204" pitchFamily="34" charset="0"/>
                    <a:cs typeface="Arial" panose="020B0604020202020204" pitchFamily="34" charset="0"/>
                  </a:rPr>
                  <a:t> (</a:t>
                </a:r>
                <a:r>
                  <a:rPr lang="es-ES" sz="1200" cap="none" baseline="0">
                    <a:latin typeface="Arial" panose="020B0604020202020204" pitchFamily="34" charset="0"/>
                    <a:cs typeface="Arial" panose="020B0604020202020204" pitchFamily="34" charset="0"/>
                  </a:rPr>
                  <a:t>min</a:t>
                </a:r>
                <a:r>
                  <a:rPr lang="es-ES" sz="1200" baseline="0">
                    <a:latin typeface="Arial" panose="020B0604020202020204" pitchFamily="34" charset="0"/>
                    <a:cs typeface="Arial" panose="020B0604020202020204" pitchFamily="34" charset="0"/>
                  </a:rPr>
                  <a:t>)</a:t>
                </a:r>
                <a:endParaRPr lang="es-ES" sz="1200">
                  <a:latin typeface="Arial" panose="020B0604020202020204" pitchFamily="34" charset="0"/>
                  <a:cs typeface="Arial" panose="020B0604020202020204" pitchFamily="34" charset="0"/>
                </a:endParaRPr>
              </a:p>
            </c:rich>
          </c:tx>
          <c:spPr>
            <a:noFill/>
            <a:ln>
              <a:noFill/>
            </a:ln>
            <a:effectLst/>
          </c:spPr>
        </c:title>
        <c:numFmt formatCode="General" sourceLinked="1"/>
        <c:maj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64939904"/>
        <c:crosses val="autoZero"/>
        <c:auto val="1"/>
        <c:lblAlgn val="ctr"/>
        <c:lblOffset val="100"/>
      </c:catAx>
      <c:valAx>
        <c:axId val="64939904"/>
        <c:scaling>
          <c:orientation val="minMax"/>
        </c:scaling>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s-ES" sz="1200">
                    <a:latin typeface="Arial" panose="020B0604020202020204" pitchFamily="34" charset="0"/>
                    <a:cs typeface="Arial" panose="020B0604020202020204" pitchFamily="34" charset="0"/>
                  </a:rPr>
                  <a:t>r.</a:t>
                </a:r>
                <a:r>
                  <a:rPr lang="es-ES" sz="1200" baseline="0">
                    <a:latin typeface="Arial" panose="020B0604020202020204" pitchFamily="34" charset="0"/>
                    <a:cs typeface="Arial" panose="020B0604020202020204" pitchFamily="34" charset="0"/>
                  </a:rPr>
                  <a:t> d</a:t>
                </a:r>
                <a:r>
                  <a:rPr lang="es-ES" sz="1200" cap="none" baseline="0">
                    <a:latin typeface="Arial" panose="020B0604020202020204" pitchFamily="34" charset="0"/>
                    <a:cs typeface="Arial" panose="020B0604020202020204" pitchFamily="34" charset="0"/>
                  </a:rPr>
                  <a:t>ifusa</a:t>
                </a:r>
                <a:r>
                  <a:rPr lang="es-ES" sz="1200" baseline="0">
                    <a:latin typeface="Arial" panose="020B0604020202020204" pitchFamily="34" charset="0"/>
                    <a:cs typeface="Arial" panose="020B0604020202020204" pitchFamily="34" charset="0"/>
                  </a:rPr>
                  <a:t> (w/</a:t>
                </a:r>
                <a:r>
                  <a:rPr lang="es-ES" sz="1200" cap="none" baseline="0">
                    <a:latin typeface="Arial" panose="020B0604020202020204" pitchFamily="34" charset="0"/>
                    <a:cs typeface="Arial" panose="020B0604020202020204" pitchFamily="34" charset="0"/>
                  </a:rPr>
                  <a:t>m</a:t>
                </a:r>
                <a:r>
                  <a:rPr lang="es-ES" sz="1200" baseline="0">
                    <a:latin typeface="Arial" panose="020B0604020202020204" pitchFamily="34" charset="0"/>
                    <a:cs typeface="Arial" panose="020B0604020202020204" pitchFamily="34" charset="0"/>
                  </a:rPr>
                  <a:t>2)</a:t>
                </a:r>
                <a:endParaRPr lang="es-ES" sz="1200">
                  <a:latin typeface="Arial" panose="020B0604020202020204" pitchFamily="34" charset="0"/>
                  <a:cs typeface="Arial" panose="020B0604020202020204" pitchFamily="34" charset="0"/>
                </a:endParaRP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64937984"/>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ES"/>
  <c:chart>
    <c:plotArea>
      <c:layout/>
      <c:pieChart>
        <c:varyColors val="1"/>
        <c:ser>
          <c:idx val="0"/>
          <c:order val="0"/>
          <c:cat>
            <c:strRef>
              <c:f>'[ENCUESTA EL CARMEN(1).xlsx]Hoja1'!$A$154:$A$156</c:f>
              <c:strCache>
                <c:ptCount val="3"/>
                <c:pt idx="0">
                  <c:v>GAS</c:v>
                </c:pt>
                <c:pt idx="1">
                  <c:v>LENA</c:v>
                </c:pt>
                <c:pt idx="2">
                  <c:v>LUZ ELECTRICA</c:v>
                </c:pt>
              </c:strCache>
            </c:strRef>
          </c:cat>
          <c:val>
            <c:numRef>
              <c:f>'[ENCUESTA EL CARMEN(1).xlsx]Hoja1'!$B$154:$B$156</c:f>
              <c:numCache>
                <c:formatCode>General</c:formatCode>
                <c:ptCount val="3"/>
                <c:pt idx="0">
                  <c:v>26</c:v>
                </c:pt>
                <c:pt idx="1">
                  <c:v>9</c:v>
                </c:pt>
                <c:pt idx="2">
                  <c:v>0</c:v>
                </c:pt>
              </c:numCache>
            </c:numRef>
          </c:val>
        </c:ser>
        <c:dLbls/>
        <c:firstSliceAng val="0"/>
      </c:pieChart>
    </c:plotArea>
    <c:legend>
      <c:legendPos val="r"/>
    </c:legend>
    <c:plotVisOnly val="1"/>
    <c:dispBlanksAs val="zero"/>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ES"/>
  <c:style val="44"/>
  <c:chart>
    <c:title>
      <c:tx>
        <c:rich>
          <a:bodyPr/>
          <a:lstStyle/>
          <a:p>
            <a:pPr>
              <a:defRPr/>
            </a:pPr>
            <a:r>
              <a:rPr lang="es-ES"/>
              <a:t>Tratamiento</a:t>
            </a:r>
            <a:r>
              <a:rPr lang="es-ES" baseline="0"/>
              <a:t> de la Basura</a:t>
            </a:r>
            <a:endParaRPr lang="es-ES"/>
          </a:p>
        </c:rich>
      </c:tx>
    </c:title>
    <c:plotArea>
      <c:layout>
        <c:manualLayout>
          <c:layoutTarget val="inner"/>
          <c:xMode val="edge"/>
          <c:yMode val="edge"/>
          <c:x val="0"/>
          <c:y val="0.51035360737388424"/>
          <c:w val="0.97740010498687668"/>
          <c:h val="0.42014149806077389"/>
        </c:manualLayout>
      </c:layout>
      <c:ofPieChart>
        <c:ofPieType val="bar"/>
        <c:varyColors val="1"/>
        <c:ser>
          <c:idx val="0"/>
          <c:order val="0"/>
          <c:dLbls>
            <c:spPr>
              <a:noFill/>
              <a:ln>
                <a:noFill/>
              </a:ln>
              <a:effectLst/>
            </c:spPr>
            <c:dLblPos val="bestFit"/>
            <c:showPercent val="1"/>
            <c:showLeaderLines val="1"/>
            <c:extLst>
              <c:ext xmlns:c15="http://schemas.microsoft.com/office/drawing/2012/chart" uri="{CE6537A1-D6FC-4f65-9D91-7224C49458BB}">
                <c15:layout/>
              </c:ext>
            </c:extLst>
          </c:dLbls>
          <c:cat>
            <c:strRef>
              <c:f>Hoja1!$D$7:$D$12</c:f>
              <c:strCache>
                <c:ptCount val="6"/>
                <c:pt idx="0">
                  <c:v>ES RECOGIDA POR EL SERVICIO DE ASEO URBANO</c:v>
                </c:pt>
                <c:pt idx="1">
                  <c:v>SE BOTA EN UN DEPOSITO COLECTIVO</c:v>
                </c:pt>
                <c:pt idx="2">
                  <c:v>SE ENTIERRA</c:v>
                </c:pt>
                <c:pt idx="3">
                  <c:v>SE QUEMA</c:v>
                </c:pt>
                <c:pt idx="4">
                  <c:v>SE BOTA AL RIO O QUEBRADA</c:v>
                </c:pt>
                <c:pt idx="5">
                  <c:v>SE USA COMO ABONO</c:v>
                </c:pt>
              </c:strCache>
            </c:strRef>
          </c:cat>
          <c:val>
            <c:numRef>
              <c:f>Hoja1!$E$7:$E$12</c:f>
              <c:numCache>
                <c:formatCode>General</c:formatCode>
                <c:ptCount val="6"/>
                <c:pt idx="0">
                  <c:v>0</c:v>
                </c:pt>
                <c:pt idx="1">
                  <c:v>0</c:v>
                </c:pt>
                <c:pt idx="2">
                  <c:v>7.5</c:v>
                </c:pt>
                <c:pt idx="3">
                  <c:v>65</c:v>
                </c:pt>
                <c:pt idx="4">
                  <c:v>0</c:v>
                </c:pt>
                <c:pt idx="5">
                  <c:v>27.5</c:v>
                </c:pt>
              </c:numCache>
            </c:numRef>
          </c:val>
        </c:ser>
        <c:dLbls>
          <c:showPercent val="1"/>
        </c:dLbls>
        <c:gapWidth val="100"/>
        <c:secondPieSize val="75"/>
        <c:serLines/>
      </c:ofPieChart>
    </c:plotArea>
    <c:legend>
      <c:legendPos val="t"/>
      <c:layout>
        <c:manualLayout>
          <c:xMode val="edge"/>
          <c:yMode val="edge"/>
          <c:x val="6.6656419947506929E-2"/>
          <c:y val="0.1293964632373715"/>
          <c:w val="0.85388699212598462"/>
          <c:h val="0.37444437555541976"/>
        </c:manualLayout>
      </c:layout>
    </c:legend>
    <c:plotVisOnly val="1"/>
    <c:dispBlanksAs val="zero"/>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s-ES"/>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Proyeccion de demanda a 10 años</a:t>
            </a:r>
            <a:endParaRPr lang="es-ES">
              <a:latin typeface="Arial" panose="020B0604020202020204" pitchFamily="34" charset="0"/>
              <a:cs typeface="Arial" panose="020B0604020202020204" pitchFamily="34" charset="0"/>
            </a:endParaRPr>
          </a:p>
        </c:rich>
      </c:tx>
      <c:spPr>
        <a:noFill/>
        <a:ln>
          <a:noFill/>
        </a:ln>
        <a:effectLst/>
      </c:spPr>
    </c:title>
    <c:plotArea>
      <c:layout>
        <c:manualLayout>
          <c:layoutTarget val="inner"/>
          <c:xMode val="edge"/>
          <c:yMode val="edge"/>
          <c:x val="0.10745110349578396"/>
          <c:y val="0.28034183314743449"/>
          <c:w val="0.69073272817641973"/>
          <c:h val="0.517772673226506"/>
        </c:manualLayout>
      </c:layout>
      <c:scatterChart>
        <c:scatterStyle val="smoothMarker"/>
        <c:ser>
          <c:idx val="0"/>
          <c:order val="0"/>
          <c:tx>
            <c:v>DEMANDA</c:v>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trendline>
            <c:spPr>
              <a:ln w="25400" cap="rnd">
                <a:solidFill>
                  <a:schemeClr val="accent1">
                    <a:alpha val="50000"/>
                  </a:schemeClr>
                </a:solidFill>
              </a:ln>
              <a:effectLst/>
            </c:spPr>
            <c:trendlineType val="linear"/>
            <c:dispEq val="1"/>
            <c:trendlineLbl>
              <c:layout>
                <c:manualLayout>
                  <c:x val="0.5273696412948381"/>
                  <c:y val="4.0537328667249885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trendlineLbl>
          </c:trendline>
          <c:xVal>
            <c:numRef>
              <c:f>Hoja1!$G$9:$G$19</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xVal>
          <c:yVal>
            <c:numRef>
              <c:f>Hoja1!$I$9:$I$19</c:f>
              <c:numCache>
                <c:formatCode>General</c:formatCode>
                <c:ptCount val="11"/>
                <c:pt idx="0">
                  <c:v>78</c:v>
                </c:pt>
                <c:pt idx="1">
                  <c:v>82</c:v>
                </c:pt>
                <c:pt idx="2">
                  <c:v>86</c:v>
                </c:pt>
                <c:pt idx="3">
                  <c:v>95</c:v>
                </c:pt>
                <c:pt idx="4">
                  <c:v>99</c:v>
                </c:pt>
                <c:pt idx="5">
                  <c:v>102</c:v>
                </c:pt>
                <c:pt idx="6">
                  <c:v>106</c:v>
                </c:pt>
                <c:pt idx="7">
                  <c:v>110</c:v>
                </c:pt>
                <c:pt idx="8">
                  <c:v>115</c:v>
                </c:pt>
                <c:pt idx="9">
                  <c:v>119</c:v>
                </c:pt>
                <c:pt idx="10">
                  <c:v>125</c:v>
                </c:pt>
              </c:numCache>
            </c:numRef>
          </c:yVal>
          <c:smooth val="1"/>
        </c:ser>
        <c:dLbls/>
        <c:axId val="67341696"/>
        <c:axId val="68810240"/>
      </c:scatterChart>
      <c:valAx>
        <c:axId val="67341696"/>
        <c:scaling>
          <c:orientation val="minMax"/>
        </c:scaling>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r>
                  <a:rPr lang="es-ES" sz="1050">
                    <a:latin typeface="Arial" panose="020B0604020202020204" pitchFamily="34" charset="0"/>
                    <a:cs typeface="Arial" panose="020B0604020202020204" pitchFamily="34" charset="0"/>
                  </a:rPr>
                  <a:t>Tiempo (Años)</a:t>
                </a:r>
              </a:p>
            </c:rich>
          </c:tx>
          <c:layout>
            <c:manualLayout>
              <c:xMode val="edge"/>
              <c:yMode val="edge"/>
              <c:x val="0.41013297178912339"/>
              <c:y val="0.87804521433992599"/>
            </c:manualLayout>
          </c:layout>
          <c:spPr>
            <a:noFill/>
            <a:ln>
              <a:noFill/>
            </a:ln>
            <a:effectLst/>
          </c:spPr>
        </c:title>
        <c:numFmt formatCode="General" sourceLinked="1"/>
        <c:maj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68810240"/>
        <c:crosses val="autoZero"/>
        <c:crossBetween val="midCat"/>
      </c:valAx>
      <c:valAx>
        <c:axId val="68810240"/>
        <c:scaling>
          <c:orientation val="minMax"/>
        </c:scaling>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r>
                  <a:rPr lang="es-ES" sz="1100">
                    <a:latin typeface="Arial" panose="020B0604020202020204" pitchFamily="34" charset="0"/>
                    <a:cs typeface="Arial" panose="020B0604020202020204" pitchFamily="34" charset="0"/>
                  </a:rPr>
                  <a:t>D. Energé</a:t>
                </a:r>
                <a:r>
                  <a:rPr lang="en-US" sz="1100">
                    <a:latin typeface="Arial" panose="020B0604020202020204" pitchFamily="34" charset="0"/>
                    <a:cs typeface="Arial" panose="020B0604020202020204" pitchFamily="34" charset="0"/>
                  </a:rPr>
                  <a:t>tica </a:t>
                </a:r>
                <a:r>
                  <a:rPr lang="es-ES" sz="1100">
                    <a:latin typeface="Arial" panose="020B0604020202020204" pitchFamily="34" charset="0"/>
                    <a:cs typeface="Arial" panose="020B0604020202020204" pitchFamily="34" charset="0"/>
                  </a:rPr>
                  <a:t>(KW/h)</a:t>
                </a:r>
              </a:p>
            </c:rich>
          </c:tx>
          <c:spPr>
            <a:noFill/>
            <a:ln>
              <a:noFill/>
            </a:ln>
            <a:effectLst/>
          </c:spPr>
        </c:title>
        <c:numFmt formatCode="General" sourceLinked="1"/>
        <c:maj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67341696"/>
        <c:crosses val="autoZero"/>
        <c:crossBetween val="midCat"/>
      </c:valAx>
      <c:spPr>
        <a:noFill/>
        <a:ln>
          <a:noFill/>
        </a:ln>
        <a:effectLst/>
      </c:spPr>
    </c:plotArea>
    <c:legend>
      <c:legendPos val="t"/>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legend>
    <c:plotVisOnly val="1"/>
    <c:dispBlanksAs val="gap"/>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s-ES"/>
  <c:style val="44"/>
  <c:chart>
    <c:title>
      <c:tx>
        <c:rich>
          <a:bodyPr/>
          <a:lstStyle/>
          <a:p>
            <a:pPr>
              <a:defRPr/>
            </a:pPr>
            <a:r>
              <a:rPr lang="es-ES"/>
              <a:t>Comparacion en tres escenarios de la demanda energetica Pais</a:t>
            </a:r>
          </a:p>
        </c:rich>
      </c:tx>
    </c:title>
    <c:plotArea>
      <c:layout/>
      <c:lineChart>
        <c:grouping val="standard"/>
        <c:ser>
          <c:idx val="0"/>
          <c:order val="0"/>
          <c:tx>
            <c:v>Escenario 1</c:v>
          </c:tx>
          <c:cat>
            <c:numRef>
              <c:f>Hoja1!$A$4:$A$14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Hoja1!$B$4:$B$14</c:f>
              <c:numCache>
                <c:formatCode>General</c:formatCode>
                <c:ptCount val="11"/>
                <c:pt idx="0">
                  <c:v>10000</c:v>
                </c:pt>
                <c:pt idx="1">
                  <c:v>19000</c:v>
                </c:pt>
                <c:pt idx="2">
                  <c:v>13000</c:v>
                </c:pt>
                <c:pt idx="3">
                  <c:v>13000</c:v>
                </c:pt>
                <c:pt idx="4">
                  <c:v>16000</c:v>
                </c:pt>
                <c:pt idx="5">
                  <c:v>14000</c:v>
                </c:pt>
                <c:pt idx="6">
                  <c:v>20000</c:v>
                </c:pt>
                <c:pt idx="7">
                  <c:v>18000</c:v>
                </c:pt>
                <c:pt idx="8">
                  <c:v>19000</c:v>
                </c:pt>
                <c:pt idx="9">
                  <c:v>20000</c:v>
                </c:pt>
                <c:pt idx="10">
                  <c:v>18500</c:v>
                </c:pt>
              </c:numCache>
            </c:numRef>
          </c:val>
        </c:ser>
        <c:ser>
          <c:idx val="1"/>
          <c:order val="1"/>
          <c:tx>
            <c:v>Escenario2</c:v>
          </c:tx>
          <c:cat>
            <c:numRef>
              <c:f>Hoja1!$A$4:$A$14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Hoja1!$C$4:$C$14</c:f>
              <c:numCache>
                <c:formatCode>General</c:formatCode>
                <c:ptCount val="11"/>
                <c:pt idx="0">
                  <c:v>12000</c:v>
                </c:pt>
                <c:pt idx="1">
                  <c:v>14000</c:v>
                </c:pt>
                <c:pt idx="2">
                  <c:v>15000</c:v>
                </c:pt>
                <c:pt idx="3">
                  <c:v>16000</c:v>
                </c:pt>
                <c:pt idx="4">
                  <c:v>17500</c:v>
                </c:pt>
                <c:pt idx="5">
                  <c:v>19000</c:v>
                </c:pt>
                <c:pt idx="6">
                  <c:v>20000</c:v>
                </c:pt>
                <c:pt idx="7">
                  <c:v>21000</c:v>
                </c:pt>
                <c:pt idx="8">
                  <c:v>21500</c:v>
                </c:pt>
                <c:pt idx="9">
                  <c:v>22300</c:v>
                </c:pt>
                <c:pt idx="10">
                  <c:v>24000</c:v>
                </c:pt>
              </c:numCache>
            </c:numRef>
          </c:val>
        </c:ser>
        <c:ser>
          <c:idx val="2"/>
          <c:order val="2"/>
          <c:tx>
            <c:v>Real</c:v>
          </c:tx>
          <c:cat>
            <c:numRef>
              <c:f>Hoja1!$A$4:$A$14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Hoja1!$D$4:$D$14</c:f>
              <c:numCache>
                <c:formatCode>General</c:formatCode>
                <c:ptCount val="11"/>
                <c:pt idx="0">
                  <c:v>12000</c:v>
                </c:pt>
                <c:pt idx="1">
                  <c:v>14000</c:v>
                </c:pt>
                <c:pt idx="2">
                  <c:v>15000</c:v>
                </c:pt>
                <c:pt idx="3">
                  <c:v>16000</c:v>
                </c:pt>
                <c:pt idx="4">
                  <c:v>18000</c:v>
                </c:pt>
                <c:pt idx="5">
                  <c:v>17000</c:v>
                </c:pt>
                <c:pt idx="6">
                  <c:v>20000</c:v>
                </c:pt>
                <c:pt idx="7">
                  <c:v>21000</c:v>
                </c:pt>
                <c:pt idx="8">
                  <c:v>21500</c:v>
                </c:pt>
                <c:pt idx="9">
                  <c:v>22300</c:v>
                </c:pt>
                <c:pt idx="10">
                  <c:v>22000</c:v>
                </c:pt>
              </c:numCache>
            </c:numRef>
          </c:val>
        </c:ser>
        <c:dLbls/>
        <c:hiLowLines/>
        <c:marker val="1"/>
        <c:axId val="68817280"/>
        <c:axId val="68819200"/>
      </c:lineChart>
      <c:catAx>
        <c:axId val="68817280"/>
        <c:scaling>
          <c:orientation val="minMax"/>
        </c:scaling>
        <c:axPos val="b"/>
        <c:title>
          <c:tx>
            <c:rich>
              <a:bodyPr/>
              <a:lstStyle/>
              <a:p>
                <a:pPr>
                  <a:defRPr/>
                </a:pPr>
                <a:r>
                  <a:rPr lang="es-ES"/>
                  <a:t>proyeccion 10 años</a:t>
                </a:r>
              </a:p>
            </c:rich>
          </c:tx>
        </c:title>
        <c:numFmt formatCode="General" sourceLinked="1"/>
        <c:majorTickMark val="none"/>
        <c:tickLblPos val="nextTo"/>
        <c:crossAx val="68819200"/>
        <c:crosses val="autoZero"/>
        <c:auto val="1"/>
        <c:lblAlgn val="ctr"/>
        <c:lblOffset val="100"/>
      </c:catAx>
      <c:valAx>
        <c:axId val="68819200"/>
        <c:scaling>
          <c:orientation val="minMax"/>
        </c:scaling>
        <c:axPos val="l"/>
        <c:majorGridlines/>
        <c:title>
          <c:tx>
            <c:rich>
              <a:bodyPr/>
              <a:lstStyle/>
              <a:p>
                <a:pPr>
                  <a:defRPr/>
                </a:pPr>
                <a:r>
                  <a:rPr lang="en-US"/>
                  <a:t>Consumo de Energia</a:t>
                </a:r>
              </a:p>
            </c:rich>
          </c:tx>
        </c:title>
        <c:numFmt formatCode="General" sourceLinked="1"/>
        <c:tickLblPos val="nextTo"/>
        <c:crossAx val="68817280"/>
        <c:crosses val="autoZero"/>
        <c:crossBetween val="between"/>
      </c:valAx>
    </c:plotArea>
    <c:legend>
      <c:legendPos val="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style val="46"/>
  <c:chart>
    <c:title>
      <c:tx>
        <c:rich>
          <a:bodyPr/>
          <a:lstStyle/>
          <a:p>
            <a:pPr>
              <a:defRPr>
                <a:latin typeface="Arial" panose="020B0604020202020204" pitchFamily="34" charset="0"/>
                <a:cs typeface="Arial" panose="020B0604020202020204" pitchFamily="34" charset="0"/>
              </a:defRPr>
            </a:pPr>
            <a:r>
              <a:rPr lang="es-ES">
                <a:latin typeface="Arial" panose="020B0604020202020204" pitchFamily="34" charset="0"/>
                <a:cs typeface="Arial" panose="020B0604020202020204" pitchFamily="34" charset="0"/>
              </a:rPr>
              <a:t>Albedo vs Tiempo</a:t>
            </a:r>
          </a:p>
        </c:rich>
      </c:tx>
    </c:title>
    <c:plotArea>
      <c:layout/>
      <c:lineChart>
        <c:grouping val="stacked"/>
        <c:ser>
          <c:idx val="0"/>
          <c:order val="0"/>
          <c:cat>
            <c:strRef>
              <c:f>Hoja1!$Z$4:$Z$39</c:f>
              <c:strCache>
                <c:ptCount val="36"/>
                <c:pt idx="0">
                  <c:v>08h10</c:v>
                </c:pt>
                <c:pt idx="1">
                  <c:v>08h20</c:v>
                </c:pt>
                <c:pt idx="2">
                  <c:v>08h30</c:v>
                </c:pt>
                <c:pt idx="3">
                  <c:v>08h40</c:v>
                </c:pt>
                <c:pt idx="4">
                  <c:v>08h50</c:v>
                </c:pt>
                <c:pt idx="5">
                  <c:v>09h00</c:v>
                </c:pt>
                <c:pt idx="6">
                  <c:v>09h10</c:v>
                </c:pt>
                <c:pt idx="7">
                  <c:v>09h20</c:v>
                </c:pt>
                <c:pt idx="8">
                  <c:v>09h30</c:v>
                </c:pt>
                <c:pt idx="9">
                  <c:v>09h40</c:v>
                </c:pt>
                <c:pt idx="10">
                  <c:v>09h50</c:v>
                </c:pt>
                <c:pt idx="11">
                  <c:v>10h00</c:v>
                </c:pt>
                <c:pt idx="12">
                  <c:v>10h10</c:v>
                </c:pt>
                <c:pt idx="13">
                  <c:v>10h20</c:v>
                </c:pt>
                <c:pt idx="14">
                  <c:v>10h30</c:v>
                </c:pt>
                <c:pt idx="15">
                  <c:v>10h40</c:v>
                </c:pt>
                <c:pt idx="16">
                  <c:v>10h50</c:v>
                </c:pt>
                <c:pt idx="17">
                  <c:v>11h00</c:v>
                </c:pt>
                <c:pt idx="18">
                  <c:v>11h10</c:v>
                </c:pt>
                <c:pt idx="19">
                  <c:v>11h20</c:v>
                </c:pt>
                <c:pt idx="20">
                  <c:v>11h30</c:v>
                </c:pt>
                <c:pt idx="21">
                  <c:v>11h40</c:v>
                </c:pt>
                <c:pt idx="22">
                  <c:v>11h50</c:v>
                </c:pt>
                <c:pt idx="23">
                  <c:v>12h00</c:v>
                </c:pt>
                <c:pt idx="24">
                  <c:v>12h10</c:v>
                </c:pt>
                <c:pt idx="25">
                  <c:v>12h20</c:v>
                </c:pt>
                <c:pt idx="26">
                  <c:v>12h30</c:v>
                </c:pt>
                <c:pt idx="27">
                  <c:v>12h40</c:v>
                </c:pt>
                <c:pt idx="28">
                  <c:v>12h50</c:v>
                </c:pt>
                <c:pt idx="29">
                  <c:v>13h00</c:v>
                </c:pt>
                <c:pt idx="30">
                  <c:v>13h10</c:v>
                </c:pt>
                <c:pt idx="31">
                  <c:v>13h20</c:v>
                </c:pt>
                <c:pt idx="32">
                  <c:v>13h30</c:v>
                </c:pt>
                <c:pt idx="33">
                  <c:v>13h40</c:v>
                </c:pt>
                <c:pt idx="34">
                  <c:v>13h50</c:v>
                </c:pt>
                <c:pt idx="35">
                  <c:v>14h00</c:v>
                </c:pt>
              </c:strCache>
            </c:strRef>
          </c:cat>
          <c:val>
            <c:numRef>
              <c:f>Hoja1!$AD$4:$AD$39</c:f>
              <c:numCache>
                <c:formatCode>0</c:formatCode>
                <c:ptCount val="36"/>
                <c:pt idx="0">
                  <c:v>41.984999999999999</c:v>
                </c:pt>
                <c:pt idx="1">
                  <c:v>41.984999999999999</c:v>
                </c:pt>
                <c:pt idx="2">
                  <c:v>43.54</c:v>
                </c:pt>
                <c:pt idx="3">
                  <c:v>43.54</c:v>
                </c:pt>
                <c:pt idx="4">
                  <c:v>41.984999999999999</c:v>
                </c:pt>
                <c:pt idx="5">
                  <c:v>41.984999999999999</c:v>
                </c:pt>
                <c:pt idx="6">
                  <c:v>44.473000000000006</c:v>
                </c:pt>
                <c:pt idx="7">
                  <c:v>46.339000000000006</c:v>
                </c:pt>
                <c:pt idx="8">
                  <c:v>45.095000000000013</c:v>
                </c:pt>
                <c:pt idx="9">
                  <c:v>45.095000000000013</c:v>
                </c:pt>
                <c:pt idx="10">
                  <c:v>46.339000000000006</c:v>
                </c:pt>
                <c:pt idx="11">
                  <c:v>48.205000000000013</c:v>
                </c:pt>
                <c:pt idx="12">
                  <c:v>48.205000000000013</c:v>
                </c:pt>
                <c:pt idx="13">
                  <c:v>47.583000000000006</c:v>
                </c:pt>
                <c:pt idx="14">
                  <c:v>47.583000000000006</c:v>
                </c:pt>
                <c:pt idx="15">
                  <c:v>48.516000000000005</c:v>
                </c:pt>
                <c:pt idx="16">
                  <c:v>49.138000000000012</c:v>
                </c:pt>
                <c:pt idx="17">
                  <c:v>48.205000000000013</c:v>
                </c:pt>
                <c:pt idx="18">
                  <c:v>48.205000000000013</c:v>
                </c:pt>
                <c:pt idx="19">
                  <c:v>49.760000000000012</c:v>
                </c:pt>
                <c:pt idx="20">
                  <c:v>49.760000000000012</c:v>
                </c:pt>
                <c:pt idx="21">
                  <c:v>51.314999999999998</c:v>
                </c:pt>
                <c:pt idx="22">
                  <c:v>48.205000000000013</c:v>
                </c:pt>
                <c:pt idx="23">
                  <c:v>49.760000000000012</c:v>
                </c:pt>
                <c:pt idx="24">
                  <c:v>49.760000000000012</c:v>
                </c:pt>
                <c:pt idx="25">
                  <c:v>51.937000000000005</c:v>
                </c:pt>
                <c:pt idx="26">
                  <c:v>52.87</c:v>
                </c:pt>
                <c:pt idx="27">
                  <c:v>51.937000000000005</c:v>
                </c:pt>
                <c:pt idx="28">
                  <c:v>51.937000000000005</c:v>
                </c:pt>
                <c:pt idx="29">
                  <c:v>52.87</c:v>
                </c:pt>
                <c:pt idx="30">
                  <c:v>50.693000000000012</c:v>
                </c:pt>
                <c:pt idx="31">
                  <c:v>46.65</c:v>
                </c:pt>
                <c:pt idx="32">
                  <c:v>46.65</c:v>
                </c:pt>
                <c:pt idx="33">
                  <c:v>45.406000000000006</c:v>
                </c:pt>
                <c:pt idx="34">
                  <c:v>46.65</c:v>
                </c:pt>
                <c:pt idx="35">
                  <c:v>46.65</c:v>
                </c:pt>
              </c:numCache>
            </c:numRef>
          </c:val>
        </c:ser>
        <c:dLbls/>
        <c:marker val="1"/>
        <c:axId val="65644032"/>
        <c:axId val="65645952"/>
      </c:lineChart>
      <c:catAx>
        <c:axId val="65644032"/>
        <c:scaling>
          <c:orientation val="minMax"/>
        </c:scaling>
        <c:axPos val="b"/>
        <c:title>
          <c:tx>
            <c:rich>
              <a:bodyPr/>
              <a:lstStyle/>
              <a:p>
                <a:pPr>
                  <a:defRPr sz="1200">
                    <a:latin typeface="Arial" panose="020B0604020202020204" pitchFamily="34" charset="0"/>
                    <a:cs typeface="Arial" panose="020B0604020202020204" pitchFamily="34" charset="0"/>
                  </a:defRPr>
                </a:pPr>
                <a:r>
                  <a:rPr lang="es-ES" sz="1200">
                    <a:latin typeface="Arial" panose="020B0604020202020204" pitchFamily="34" charset="0"/>
                    <a:cs typeface="Arial" panose="020B0604020202020204" pitchFamily="34" charset="0"/>
                  </a:rPr>
                  <a:t>Tiempo (min)</a:t>
                </a:r>
              </a:p>
            </c:rich>
          </c:tx>
        </c:title>
        <c:numFmt formatCode="General" sourceLinked="0"/>
        <c:majorTickMark val="none"/>
        <c:tickLblPos val="nextTo"/>
        <c:crossAx val="65645952"/>
        <c:crosses val="autoZero"/>
        <c:auto val="1"/>
        <c:lblAlgn val="ctr"/>
        <c:lblOffset val="100"/>
      </c:catAx>
      <c:valAx>
        <c:axId val="65645952"/>
        <c:scaling>
          <c:orientation val="minMax"/>
        </c:scaling>
        <c:axPos val="l"/>
        <c:majorGridlines/>
        <c:title>
          <c:tx>
            <c:rich>
              <a:bodyPr/>
              <a:lstStyle/>
              <a:p>
                <a:pPr>
                  <a:defRPr sz="1200">
                    <a:latin typeface="Arial" panose="020B0604020202020204" pitchFamily="34" charset="0"/>
                    <a:cs typeface="Arial" panose="020B0604020202020204" pitchFamily="34" charset="0"/>
                  </a:defRPr>
                </a:pPr>
                <a:r>
                  <a:rPr lang="es-ES" sz="1200">
                    <a:latin typeface="Arial" panose="020B0604020202020204" pitchFamily="34" charset="0"/>
                    <a:cs typeface="Arial" panose="020B0604020202020204" pitchFamily="34" charset="0"/>
                  </a:rPr>
                  <a:t>Albedo (W/m2)</a:t>
                </a:r>
              </a:p>
            </c:rich>
          </c:tx>
        </c:title>
        <c:numFmt formatCode="0" sourceLinked="1"/>
        <c:majorTickMark val="none"/>
        <c:tickLblPos val="nextTo"/>
        <c:crossAx val="65644032"/>
        <c:crosses val="autoZero"/>
        <c:crossBetween val="between"/>
      </c:valAx>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Radiacion Total vs Tiempo</a:t>
            </a:r>
          </a:p>
        </c:rich>
      </c:tx>
      <c:spPr>
        <a:noFill/>
        <a:ln>
          <a:noFill/>
        </a:ln>
        <a:effectLst/>
      </c:spPr>
    </c:title>
    <c:plotArea>
      <c:layout>
        <c:manualLayout>
          <c:layoutTarget val="inner"/>
          <c:xMode val="edge"/>
          <c:yMode val="edge"/>
          <c:x val="0.13129047180790718"/>
          <c:y val="0.18300925925925926"/>
          <c:w val="0.64329161653157396"/>
          <c:h val="0.55676837270341217"/>
        </c:manualLayout>
      </c:layout>
      <c:lineChart>
        <c:grouping val="standard"/>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trendline>
            <c:spPr>
              <a:ln w="19050" cap="rnd">
                <a:solidFill>
                  <a:schemeClr val="accent1"/>
                </a:solidFill>
              </a:ln>
              <a:effectLst/>
            </c:spPr>
            <c:trendlineType val="log"/>
            <c:dispRSqr val="1"/>
            <c:dispEq val="1"/>
            <c:trendlineLbl>
              <c:layout>
                <c:manualLayout>
                  <c:x val="0.23530465204266396"/>
                  <c:y val="3.4583333333333341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trendlineLbl>
          </c:trendline>
          <c:cat>
            <c:strRef>
              <c:f>Hoja3!$A$2:$A$37</c:f>
              <c:strCache>
                <c:ptCount val="36"/>
                <c:pt idx="0">
                  <c:v>08h10</c:v>
                </c:pt>
                <c:pt idx="1">
                  <c:v>08h20</c:v>
                </c:pt>
                <c:pt idx="2">
                  <c:v>08h30</c:v>
                </c:pt>
                <c:pt idx="3">
                  <c:v>08h40</c:v>
                </c:pt>
                <c:pt idx="4">
                  <c:v>08h50</c:v>
                </c:pt>
                <c:pt idx="5">
                  <c:v>09h00</c:v>
                </c:pt>
                <c:pt idx="6">
                  <c:v>09h10</c:v>
                </c:pt>
                <c:pt idx="7">
                  <c:v>09h20</c:v>
                </c:pt>
                <c:pt idx="8">
                  <c:v>09h30</c:v>
                </c:pt>
                <c:pt idx="9">
                  <c:v>09h40</c:v>
                </c:pt>
                <c:pt idx="10">
                  <c:v>09h50</c:v>
                </c:pt>
                <c:pt idx="11">
                  <c:v>10h00</c:v>
                </c:pt>
                <c:pt idx="12">
                  <c:v>10h10</c:v>
                </c:pt>
                <c:pt idx="13">
                  <c:v>10h20</c:v>
                </c:pt>
                <c:pt idx="14">
                  <c:v>10h30</c:v>
                </c:pt>
                <c:pt idx="15">
                  <c:v>10h40</c:v>
                </c:pt>
                <c:pt idx="16">
                  <c:v>10h50</c:v>
                </c:pt>
                <c:pt idx="17">
                  <c:v>11h00</c:v>
                </c:pt>
                <c:pt idx="18">
                  <c:v>11h10</c:v>
                </c:pt>
                <c:pt idx="19">
                  <c:v>11h20</c:v>
                </c:pt>
                <c:pt idx="20">
                  <c:v>11h30</c:v>
                </c:pt>
                <c:pt idx="21">
                  <c:v>11h40</c:v>
                </c:pt>
                <c:pt idx="22">
                  <c:v>11h50</c:v>
                </c:pt>
                <c:pt idx="23">
                  <c:v>12h00</c:v>
                </c:pt>
                <c:pt idx="24">
                  <c:v>12h10</c:v>
                </c:pt>
                <c:pt idx="25">
                  <c:v>12h20</c:v>
                </c:pt>
                <c:pt idx="26">
                  <c:v>12h30</c:v>
                </c:pt>
                <c:pt idx="27">
                  <c:v>12h40</c:v>
                </c:pt>
                <c:pt idx="28">
                  <c:v>12h50</c:v>
                </c:pt>
                <c:pt idx="29">
                  <c:v>13h00</c:v>
                </c:pt>
                <c:pt idx="30">
                  <c:v>13h10</c:v>
                </c:pt>
                <c:pt idx="31">
                  <c:v>13h20</c:v>
                </c:pt>
                <c:pt idx="32">
                  <c:v>13h30</c:v>
                </c:pt>
                <c:pt idx="33">
                  <c:v>13h40</c:v>
                </c:pt>
                <c:pt idx="34">
                  <c:v>13h50</c:v>
                </c:pt>
                <c:pt idx="35">
                  <c:v>14h00</c:v>
                </c:pt>
              </c:strCache>
            </c:strRef>
          </c:cat>
          <c:val>
            <c:numRef>
              <c:f>Hoja3!$D$2:$D$37</c:f>
              <c:numCache>
                <c:formatCode>General</c:formatCode>
                <c:ptCount val="36"/>
                <c:pt idx="0">
                  <c:v>421.21</c:v>
                </c:pt>
                <c:pt idx="1">
                  <c:v>491.74</c:v>
                </c:pt>
                <c:pt idx="2">
                  <c:v>471.39</c:v>
                </c:pt>
                <c:pt idx="3">
                  <c:v>476.14000000000004</c:v>
                </c:pt>
                <c:pt idx="4">
                  <c:v>504.44</c:v>
                </c:pt>
                <c:pt idx="5">
                  <c:v>587.52</c:v>
                </c:pt>
                <c:pt idx="6">
                  <c:v>1041.32</c:v>
                </c:pt>
                <c:pt idx="7">
                  <c:v>805.7</c:v>
                </c:pt>
                <c:pt idx="8">
                  <c:v>947.22</c:v>
                </c:pt>
                <c:pt idx="9">
                  <c:v>966.34999999999991</c:v>
                </c:pt>
                <c:pt idx="10">
                  <c:v>793.45999999999992</c:v>
                </c:pt>
                <c:pt idx="11">
                  <c:v>1055.8499999999999</c:v>
                </c:pt>
                <c:pt idx="12">
                  <c:v>785.66</c:v>
                </c:pt>
                <c:pt idx="13">
                  <c:v>1059.53</c:v>
                </c:pt>
                <c:pt idx="14">
                  <c:v>994.81</c:v>
                </c:pt>
                <c:pt idx="15">
                  <c:v>985.63</c:v>
                </c:pt>
                <c:pt idx="16">
                  <c:v>994.34999999999991</c:v>
                </c:pt>
                <c:pt idx="17">
                  <c:v>1000.47</c:v>
                </c:pt>
                <c:pt idx="18">
                  <c:v>989.91</c:v>
                </c:pt>
                <c:pt idx="19">
                  <c:v>1013.93</c:v>
                </c:pt>
                <c:pt idx="20">
                  <c:v>1031.22</c:v>
                </c:pt>
                <c:pt idx="21">
                  <c:v>1037.49</c:v>
                </c:pt>
                <c:pt idx="22">
                  <c:v>1032.1399999999999</c:v>
                </c:pt>
                <c:pt idx="23">
                  <c:v>1050.8</c:v>
                </c:pt>
                <c:pt idx="24">
                  <c:v>1056.1599999999999</c:v>
                </c:pt>
                <c:pt idx="25">
                  <c:v>1066.8699999999999</c:v>
                </c:pt>
                <c:pt idx="26">
                  <c:v>1065.6499999999999</c:v>
                </c:pt>
                <c:pt idx="27">
                  <c:v>1077.8899999999999</c:v>
                </c:pt>
                <c:pt idx="28">
                  <c:v>1093.95</c:v>
                </c:pt>
                <c:pt idx="29">
                  <c:v>1114.6099999999999</c:v>
                </c:pt>
                <c:pt idx="30">
                  <c:v>1102.21</c:v>
                </c:pt>
                <c:pt idx="31">
                  <c:v>1083.55</c:v>
                </c:pt>
                <c:pt idx="32">
                  <c:v>1080.49</c:v>
                </c:pt>
                <c:pt idx="33">
                  <c:v>1062.1299999999999</c:v>
                </c:pt>
                <c:pt idx="34">
                  <c:v>1052.95</c:v>
                </c:pt>
                <c:pt idx="35">
                  <c:v>1016.99</c:v>
                </c:pt>
              </c:numCache>
            </c:numRef>
          </c:val>
        </c:ser>
        <c:dLbls/>
        <c:marker val="1"/>
        <c:axId val="66852736"/>
        <c:axId val="66859008"/>
      </c:lineChart>
      <c:catAx>
        <c:axId val="66852736"/>
        <c:scaling>
          <c:orientation val="minMax"/>
        </c:scaling>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s-ES"/>
                  <a:t>Tiempo</a:t>
                </a:r>
                <a:r>
                  <a:rPr lang="es-ES" baseline="0"/>
                  <a:t> (</a:t>
                </a:r>
                <a:r>
                  <a:rPr lang="es-ES" cap="none" baseline="0"/>
                  <a:t>min</a:t>
                </a:r>
                <a:r>
                  <a:rPr lang="es-ES" baseline="0"/>
                  <a:t>)</a:t>
                </a:r>
                <a:endParaRPr lang="es-ES"/>
              </a:p>
            </c:rich>
          </c:tx>
          <c:spPr>
            <a:noFill/>
            <a:ln>
              <a:noFill/>
            </a:ln>
            <a:effectLst/>
          </c:spPr>
        </c:title>
        <c:numFmt formatCode="General" sourceLinked="1"/>
        <c:maj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66859008"/>
        <c:crosses val="autoZero"/>
        <c:auto val="1"/>
        <c:lblAlgn val="ctr"/>
        <c:lblOffset val="100"/>
      </c:catAx>
      <c:valAx>
        <c:axId val="66859008"/>
        <c:scaling>
          <c:orientation val="minMax"/>
        </c:scaling>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s-ES"/>
                  <a:t>R</a:t>
                </a:r>
                <a:r>
                  <a:rPr lang="es-ES" cap="none"/>
                  <a:t>adiacion</a:t>
                </a:r>
                <a:r>
                  <a:rPr lang="es-ES" cap="none" baseline="0"/>
                  <a:t> </a:t>
                </a:r>
                <a:r>
                  <a:rPr lang="es-ES" baseline="0"/>
                  <a:t>T</a:t>
                </a:r>
                <a:r>
                  <a:rPr lang="es-ES" cap="none" baseline="0"/>
                  <a:t>otal</a:t>
                </a:r>
                <a:r>
                  <a:rPr lang="es-ES" baseline="0"/>
                  <a:t>(w/</a:t>
                </a:r>
                <a:r>
                  <a:rPr lang="es-ES" cap="none" baseline="0"/>
                  <a:t>m</a:t>
                </a:r>
                <a:r>
                  <a:rPr lang="es-ES" baseline="0"/>
                  <a:t>2)</a:t>
                </a:r>
                <a:endParaRPr lang="es-ES"/>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66852736"/>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style val="44"/>
  <c:chart>
    <c:title>
      <c:tx>
        <c:rich>
          <a:bodyPr/>
          <a:lstStyle/>
          <a:p>
            <a:pPr>
              <a:defRPr/>
            </a:pPr>
            <a:r>
              <a:rPr lang="es-ES"/>
              <a:t>Radiacion  S. H vs Radiacion Total</a:t>
            </a:r>
          </a:p>
        </c:rich>
      </c:tx>
    </c:title>
    <c:plotArea>
      <c:layout/>
      <c:lineChart>
        <c:grouping val="standard"/>
        <c:ser>
          <c:idx val="0"/>
          <c:order val="0"/>
          <c:cat>
            <c:numRef>
              <c:f>Hoja1!$E$48:$E$83</c:f>
              <c:numCache>
                <c:formatCode>0.00</c:formatCode>
                <c:ptCount val="36"/>
                <c:pt idx="0">
                  <c:v>421.20900000000006</c:v>
                </c:pt>
                <c:pt idx="1">
                  <c:v>491.74200000000002</c:v>
                </c:pt>
                <c:pt idx="2">
                  <c:v>471.39300000000003</c:v>
                </c:pt>
                <c:pt idx="3">
                  <c:v>476.13599999999963</c:v>
                </c:pt>
                <c:pt idx="4">
                  <c:v>504.44100000000003</c:v>
                </c:pt>
                <c:pt idx="5">
                  <c:v>587.5200000000001</c:v>
                </c:pt>
                <c:pt idx="6">
                  <c:v>1041.318</c:v>
                </c:pt>
                <c:pt idx="7">
                  <c:v>805.69799999999998</c:v>
                </c:pt>
                <c:pt idx="8">
                  <c:v>947.22299999999996</c:v>
                </c:pt>
                <c:pt idx="9">
                  <c:v>966.34799999999746</c:v>
                </c:pt>
                <c:pt idx="10">
                  <c:v>793.4580000000002</c:v>
                </c:pt>
                <c:pt idx="11">
                  <c:v>1055.8529999999998</c:v>
                </c:pt>
                <c:pt idx="12">
                  <c:v>785.65500000000009</c:v>
                </c:pt>
                <c:pt idx="13">
                  <c:v>1059.5250000000001</c:v>
                </c:pt>
                <c:pt idx="14">
                  <c:v>994.80599999999947</c:v>
                </c:pt>
                <c:pt idx="15">
                  <c:v>985.62599999999998</c:v>
                </c:pt>
                <c:pt idx="16">
                  <c:v>994.34699999999748</c:v>
                </c:pt>
                <c:pt idx="17">
                  <c:v>1000.4669999999977</c:v>
                </c:pt>
                <c:pt idx="18">
                  <c:v>989.91000000000008</c:v>
                </c:pt>
                <c:pt idx="19">
                  <c:v>1013.9309999999994</c:v>
                </c:pt>
                <c:pt idx="20">
                  <c:v>1031.22</c:v>
                </c:pt>
                <c:pt idx="21">
                  <c:v>1037.4929999999999</c:v>
                </c:pt>
                <c:pt idx="22">
                  <c:v>1032.1379999999999</c:v>
                </c:pt>
                <c:pt idx="23">
                  <c:v>1050.8039999999999</c:v>
                </c:pt>
                <c:pt idx="24">
                  <c:v>1056.1589999999999</c:v>
                </c:pt>
                <c:pt idx="25">
                  <c:v>1066.8689999999999</c:v>
                </c:pt>
                <c:pt idx="26">
                  <c:v>1065.645</c:v>
                </c:pt>
                <c:pt idx="27">
                  <c:v>1077.885</c:v>
                </c:pt>
                <c:pt idx="28">
                  <c:v>1093.95</c:v>
                </c:pt>
                <c:pt idx="29">
                  <c:v>1114.6049999999998</c:v>
                </c:pt>
                <c:pt idx="30">
                  <c:v>1102.212</c:v>
                </c:pt>
                <c:pt idx="31">
                  <c:v>1083.546</c:v>
                </c:pt>
                <c:pt idx="32">
                  <c:v>1080.4860000000001</c:v>
                </c:pt>
                <c:pt idx="33">
                  <c:v>1062.126</c:v>
                </c:pt>
                <c:pt idx="34">
                  <c:v>1052.9460000000001</c:v>
                </c:pt>
                <c:pt idx="35">
                  <c:v>1016.991</c:v>
                </c:pt>
              </c:numCache>
            </c:numRef>
          </c:cat>
          <c:val>
            <c:numRef>
              <c:f>Hoja1!$F$48:$F$83</c:f>
              <c:numCache>
                <c:formatCode>0.00</c:formatCode>
                <c:ptCount val="36"/>
                <c:pt idx="0">
                  <c:v>353.41502811442871</c:v>
                </c:pt>
                <c:pt idx="1">
                  <c:v>412.59567757347384</c:v>
                </c:pt>
                <c:pt idx="2">
                  <c:v>395.5218676427732</c:v>
                </c:pt>
                <c:pt idx="3">
                  <c:v>399.50147747624356</c:v>
                </c:pt>
                <c:pt idx="4">
                  <c:v>423.25076196631716</c:v>
                </c:pt>
                <c:pt idx="5">
                  <c:v>492.95812130744861</c:v>
                </c:pt>
                <c:pt idx="6">
                  <c:v>873.71692021314959</c:v>
                </c:pt>
                <c:pt idx="7">
                  <c:v>676.02017364714413</c:v>
                </c:pt>
                <c:pt idx="8">
                  <c:v>794.76659609750288</c:v>
                </c:pt>
                <c:pt idx="9">
                  <c:v>810.81340994214804</c:v>
                </c:pt>
                <c:pt idx="10">
                  <c:v>665.75021278656948</c:v>
                </c:pt>
                <c:pt idx="11">
                  <c:v>885.91249873507797</c:v>
                </c:pt>
                <c:pt idx="12">
                  <c:v>659.20311273795551</c:v>
                </c:pt>
                <c:pt idx="13">
                  <c:v>888.9934869932506</c:v>
                </c:pt>
                <c:pt idx="14">
                  <c:v>834.69106894297659</c:v>
                </c:pt>
                <c:pt idx="15">
                  <c:v>826.98859829754804</c:v>
                </c:pt>
                <c:pt idx="16">
                  <c:v>834.30594541070309</c:v>
                </c:pt>
                <c:pt idx="17">
                  <c:v>839.4409258409886</c:v>
                </c:pt>
                <c:pt idx="18">
                  <c:v>830.58308459874854</c:v>
                </c:pt>
                <c:pt idx="19">
                  <c:v>850.73788278762015</c:v>
                </c:pt>
                <c:pt idx="20">
                  <c:v>865.24420250317803</c:v>
                </c:pt>
                <c:pt idx="21">
                  <c:v>870.50755744421838</c:v>
                </c:pt>
                <c:pt idx="22">
                  <c:v>866.01444956772343</c:v>
                </c:pt>
                <c:pt idx="23">
                  <c:v>881.67613988009271</c:v>
                </c:pt>
                <c:pt idx="24">
                  <c:v>886.16924775659311</c:v>
                </c:pt>
                <c:pt idx="25">
                  <c:v>895.15546350959335</c:v>
                </c:pt>
                <c:pt idx="26">
                  <c:v>894.12846742353622</c:v>
                </c:pt>
                <c:pt idx="27">
                  <c:v>904.39842828410792</c:v>
                </c:pt>
                <c:pt idx="28">
                  <c:v>917.87775191360868</c:v>
                </c:pt>
                <c:pt idx="29">
                  <c:v>935.20831086582359</c:v>
                </c:pt>
                <c:pt idx="30">
                  <c:v>924.80997549449296</c:v>
                </c:pt>
                <c:pt idx="31">
                  <c:v>909.14828518212244</c:v>
                </c:pt>
                <c:pt idx="32">
                  <c:v>906.58079496698304</c:v>
                </c:pt>
                <c:pt idx="33">
                  <c:v>891.17585367612605</c:v>
                </c:pt>
                <c:pt idx="34">
                  <c:v>883.47338303069648</c:v>
                </c:pt>
                <c:pt idx="35">
                  <c:v>853.30537300276308</c:v>
                </c:pt>
              </c:numCache>
            </c:numRef>
          </c:val>
        </c:ser>
        <c:dLbls/>
        <c:marker val="1"/>
        <c:axId val="66908160"/>
        <c:axId val="66910080"/>
      </c:lineChart>
      <c:catAx>
        <c:axId val="66908160"/>
        <c:scaling>
          <c:orientation val="minMax"/>
        </c:scaling>
        <c:axPos val="b"/>
        <c:title>
          <c:tx>
            <c:rich>
              <a:bodyPr/>
              <a:lstStyle/>
              <a:p>
                <a:pPr>
                  <a:defRPr sz="1200">
                    <a:latin typeface="Arial" panose="020B0604020202020204" pitchFamily="34" charset="0"/>
                    <a:cs typeface="Arial" panose="020B0604020202020204" pitchFamily="34" charset="0"/>
                  </a:defRPr>
                </a:pPr>
                <a:r>
                  <a:rPr lang="es-ES" sz="1200">
                    <a:latin typeface="Arial" panose="020B0604020202020204" pitchFamily="34" charset="0"/>
                    <a:cs typeface="Arial" panose="020B0604020202020204" pitchFamily="34" charset="0"/>
                  </a:rPr>
                  <a:t>Radiacion</a:t>
                </a:r>
                <a:r>
                  <a:rPr lang="es-ES" sz="1200" baseline="0">
                    <a:latin typeface="Arial" panose="020B0604020202020204" pitchFamily="34" charset="0"/>
                    <a:cs typeface="Arial" panose="020B0604020202020204" pitchFamily="34" charset="0"/>
                  </a:rPr>
                  <a:t> Total (W/m2)</a:t>
                </a:r>
                <a:endParaRPr lang="es-ES" sz="1200">
                  <a:latin typeface="Arial" panose="020B0604020202020204" pitchFamily="34" charset="0"/>
                  <a:cs typeface="Arial" panose="020B0604020202020204" pitchFamily="34" charset="0"/>
                </a:endParaRPr>
              </a:p>
            </c:rich>
          </c:tx>
        </c:title>
        <c:numFmt formatCode="0.00" sourceLinked="1"/>
        <c:majorTickMark val="none"/>
        <c:tickLblPos val="nextTo"/>
        <c:crossAx val="66910080"/>
        <c:crosses val="autoZero"/>
        <c:auto val="1"/>
        <c:lblAlgn val="ctr"/>
        <c:lblOffset val="100"/>
      </c:catAx>
      <c:valAx>
        <c:axId val="66910080"/>
        <c:scaling>
          <c:orientation val="minMax"/>
        </c:scaling>
        <c:axPos val="l"/>
        <c:majorGridlines/>
        <c:title>
          <c:tx>
            <c:rich>
              <a:bodyPr/>
              <a:lstStyle/>
              <a:p>
                <a:pPr>
                  <a:defRPr sz="1200">
                    <a:latin typeface="Arial" panose="020B0604020202020204" pitchFamily="34" charset="0"/>
                    <a:cs typeface="Arial" panose="020B0604020202020204" pitchFamily="34" charset="0"/>
                  </a:defRPr>
                </a:pPr>
                <a:r>
                  <a:rPr lang="es-ES" sz="1200">
                    <a:latin typeface="Arial" panose="020B0604020202020204" pitchFamily="34" charset="0"/>
                    <a:cs typeface="Arial" panose="020B0604020202020204" pitchFamily="34" charset="0"/>
                  </a:rPr>
                  <a:t>Radiación S.H.(W/m2)</a:t>
                </a:r>
              </a:p>
            </c:rich>
          </c:tx>
        </c:title>
        <c:numFmt formatCode="0.00" sourceLinked="1"/>
        <c:majorTickMark val="none"/>
        <c:tickLblPos val="nextTo"/>
        <c:crossAx val="66908160"/>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s-ES">
                <a:latin typeface="Arial" panose="020B0604020202020204" pitchFamily="34" charset="0"/>
                <a:cs typeface="Arial" panose="020B0604020202020204" pitchFamily="34" charset="0"/>
              </a:rPr>
              <a:t>Energía</a:t>
            </a:r>
            <a:r>
              <a:rPr lang="es-ES" baseline="0">
                <a:latin typeface="Arial" panose="020B0604020202020204" pitchFamily="34" charset="0"/>
                <a:cs typeface="Arial" panose="020B0604020202020204" pitchFamily="34" charset="0"/>
              </a:rPr>
              <a:t> D.C. vs. Tiempo</a:t>
            </a:r>
            <a:endParaRPr lang="es-ES">
              <a:latin typeface="Arial" panose="020B0604020202020204" pitchFamily="34" charset="0"/>
              <a:cs typeface="Arial" panose="020B0604020202020204" pitchFamily="34" charset="0"/>
            </a:endParaRP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Hoja1!$G$101</c:f>
              <c:strCache>
                <c:ptCount val="1"/>
                <c:pt idx="0">
                  <c:v>Radiación Promedio Total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Hoja1!$F$102:$F$137</c:f>
              <c:strCache>
                <c:ptCount val="36"/>
                <c:pt idx="0">
                  <c:v>08h10</c:v>
                </c:pt>
                <c:pt idx="1">
                  <c:v>08h20</c:v>
                </c:pt>
                <c:pt idx="2">
                  <c:v>08h30</c:v>
                </c:pt>
                <c:pt idx="3">
                  <c:v>08h40</c:v>
                </c:pt>
                <c:pt idx="4">
                  <c:v>08h50</c:v>
                </c:pt>
                <c:pt idx="5">
                  <c:v>09h00</c:v>
                </c:pt>
                <c:pt idx="6">
                  <c:v>09h10</c:v>
                </c:pt>
                <c:pt idx="7">
                  <c:v>09h20</c:v>
                </c:pt>
                <c:pt idx="8">
                  <c:v>09h30</c:v>
                </c:pt>
                <c:pt idx="9">
                  <c:v>09h40</c:v>
                </c:pt>
                <c:pt idx="10">
                  <c:v>09h50</c:v>
                </c:pt>
                <c:pt idx="11">
                  <c:v>10h00</c:v>
                </c:pt>
                <c:pt idx="12">
                  <c:v>10h10</c:v>
                </c:pt>
                <c:pt idx="13">
                  <c:v>10h20</c:v>
                </c:pt>
                <c:pt idx="14">
                  <c:v>10h30</c:v>
                </c:pt>
                <c:pt idx="15">
                  <c:v>10h40</c:v>
                </c:pt>
                <c:pt idx="16">
                  <c:v>10h50</c:v>
                </c:pt>
                <c:pt idx="17">
                  <c:v>11h00</c:v>
                </c:pt>
                <c:pt idx="18">
                  <c:v>11h10</c:v>
                </c:pt>
                <c:pt idx="19">
                  <c:v>11h20</c:v>
                </c:pt>
                <c:pt idx="20">
                  <c:v>11h30</c:v>
                </c:pt>
                <c:pt idx="21">
                  <c:v>11h40</c:v>
                </c:pt>
                <c:pt idx="22">
                  <c:v>11h50</c:v>
                </c:pt>
                <c:pt idx="23">
                  <c:v>12h00</c:v>
                </c:pt>
                <c:pt idx="24">
                  <c:v>12h10</c:v>
                </c:pt>
                <c:pt idx="25">
                  <c:v>12h20</c:v>
                </c:pt>
                <c:pt idx="26">
                  <c:v>12h30</c:v>
                </c:pt>
                <c:pt idx="27">
                  <c:v>12h40</c:v>
                </c:pt>
                <c:pt idx="28">
                  <c:v>12h50</c:v>
                </c:pt>
                <c:pt idx="29">
                  <c:v>13h00</c:v>
                </c:pt>
                <c:pt idx="30">
                  <c:v>13h10</c:v>
                </c:pt>
                <c:pt idx="31">
                  <c:v>13h20</c:v>
                </c:pt>
                <c:pt idx="32">
                  <c:v>13h30</c:v>
                </c:pt>
                <c:pt idx="33">
                  <c:v>13h40</c:v>
                </c:pt>
                <c:pt idx="34">
                  <c:v>13h50</c:v>
                </c:pt>
                <c:pt idx="35">
                  <c:v>14h00</c:v>
                </c:pt>
              </c:strCache>
            </c:strRef>
          </c:cat>
          <c:val>
            <c:numRef>
              <c:f>Hoja1!$G$102:$G$137</c:f>
              <c:numCache>
                <c:formatCode>0.00</c:formatCode>
                <c:ptCount val="36"/>
                <c:pt idx="0">
                  <c:v>421.20900000000006</c:v>
                </c:pt>
                <c:pt idx="1">
                  <c:v>491.74200000000002</c:v>
                </c:pt>
                <c:pt idx="2">
                  <c:v>471.39300000000003</c:v>
                </c:pt>
                <c:pt idx="3">
                  <c:v>476.13599999999963</c:v>
                </c:pt>
                <c:pt idx="4">
                  <c:v>504.44100000000003</c:v>
                </c:pt>
                <c:pt idx="5">
                  <c:v>587.5200000000001</c:v>
                </c:pt>
                <c:pt idx="6">
                  <c:v>1041.318</c:v>
                </c:pt>
                <c:pt idx="7">
                  <c:v>805.69799999999998</c:v>
                </c:pt>
                <c:pt idx="8">
                  <c:v>947.22299999999996</c:v>
                </c:pt>
                <c:pt idx="9">
                  <c:v>966.34799999999746</c:v>
                </c:pt>
                <c:pt idx="10">
                  <c:v>793.4580000000002</c:v>
                </c:pt>
                <c:pt idx="11">
                  <c:v>1055.8529999999998</c:v>
                </c:pt>
                <c:pt idx="12">
                  <c:v>785.65500000000009</c:v>
                </c:pt>
                <c:pt idx="13">
                  <c:v>1059.5250000000001</c:v>
                </c:pt>
                <c:pt idx="14">
                  <c:v>994.80599999999947</c:v>
                </c:pt>
                <c:pt idx="15">
                  <c:v>985.62599999999998</c:v>
                </c:pt>
                <c:pt idx="16">
                  <c:v>994.34699999999748</c:v>
                </c:pt>
                <c:pt idx="17">
                  <c:v>1000.4669999999975</c:v>
                </c:pt>
                <c:pt idx="18">
                  <c:v>989.91000000000008</c:v>
                </c:pt>
                <c:pt idx="19">
                  <c:v>1013.9309999999994</c:v>
                </c:pt>
                <c:pt idx="20">
                  <c:v>1031.22</c:v>
                </c:pt>
                <c:pt idx="21">
                  <c:v>1037.4929999999999</c:v>
                </c:pt>
                <c:pt idx="22">
                  <c:v>1032.1379999999999</c:v>
                </c:pt>
                <c:pt idx="23">
                  <c:v>1050.8039999999999</c:v>
                </c:pt>
                <c:pt idx="24">
                  <c:v>1056.1589999999999</c:v>
                </c:pt>
                <c:pt idx="25">
                  <c:v>1066.8689999999999</c:v>
                </c:pt>
                <c:pt idx="26">
                  <c:v>1065.645</c:v>
                </c:pt>
                <c:pt idx="27">
                  <c:v>1077.885</c:v>
                </c:pt>
                <c:pt idx="28">
                  <c:v>1093.95</c:v>
                </c:pt>
                <c:pt idx="29">
                  <c:v>1114.6049999999998</c:v>
                </c:pt>
                <c:pt idx="30">
                  <c:v>1102.212</c:v>
                </c:pt>
                <c:pt idx="31">
                  <c:v>1083.546</c:v>
                </c:pt>
                <c:pt idx="32">
                  <c:v>1080.4860000000001</c:v>
                </c:pt>
                <c:pt idx="33">
                  <c:v>1062.126</c:v>
                </c:pt>
                <c:pt idx="34">
                  <c:v>1052.9460000000001</c:v>
                </c:pt>
                <c:pt idx="35">
                  <c:v>1016.991</c:v>
                </c:pt>
              </c:numCache>
            </c:numRef>
          </c:val>
        </c:ser>
        <c:ser>
          <c:idx val="1"/>
          <c:order val="1"/>
          <c:tx>
            <c:strRef>
              <c:f>Hoja1!$H$101</c:f>
              <c:strCache>
                <c:ptCount val="1"/>
                <c:pt idx="0">
                  <c:v>Radiacion total en una superficie horizontal</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Hoja1!$F$102:$F$137</c:f>
              <c:strCache>
                <c:ptCount val="36"/>
                <c:pt idx="0">
                  <c:v>08h10</c:v>
                </c:pt>
                <c:pt idx="1">
                  <c:v>08h20</c:v>
                </c:pt>
                <c:pt idx="2">
                  <c:v>08h30</c:v>
                </c:pt>
                <c:pt idx="3">
                  <c:v>08h40</c:v>
                </c:pt>
                <c:pt idx="4">
                  <c:v>08h50</c:v>
                </c:pt>
                <c:pt idx="5">
                  <c:v>09h00</c:v>
                </c:pt>
                <c:pt idx="6">
                  <c:v>09h10</c:v>
                </c:pt>
                <c:pt idx="7">
                  <c:v>09h20</c:v>
                </c:pt>
                <c:pt idx="8">
                  <c:v>09h30</c:v>
                </c:pt>
                <c:pt idx="9">
                  <c:v>09h40</c:v>
                </c:pt>
                <c:pt idx="10">
                  <c:v>09h50</c:v>
                </c:pt>
                <c:pt idx="11">
                  <c:v>10h00</c:v>
                </c:pt>
                <c:pt idx="12">
                  <c:v>10h10</c:v>
                </c:pt>
                <c:pt idx="13">
                  <c:v>10h20</c:v>
                </c:pt>
                <c:pt idx="14">
                  <c:v>10h30</c:v>
                </c:pt>
                <c:pt idx="15">
                  <c:v>10h40</c:v>
                </c:pt>
                <c:pt idx="16">
                  <c:v>10h50</c:v>
                </c:pt>
                <c:pt idx="17">
                  <c:v>11h00</c:v>
                </c:pt>
                <c:pt idx="18">
                  <c:v>11h10</c:v>
                </c:pt>
                <c:pt idx="19">
                  <c:v>11h20</c:v>
                </c:pt>
                <c:pt idx="20">
                  <c:v>11h30</c:v>
                </c:pt>
                <c:pt idx="21">
                  <c:v>11h40</c:v>
                </c:pt>
                <c:pt idx="22">
                  <c:v>11h50</c:v>
                </c:pt>
                <c:pt idx="23">
                  <c:v>12h00</c:v>
                </c:pt>
                <c:pt idx="24">
                  <c:v>12h10</c:v>
                </c:pt>
                <c:pt idx="25">
                  <c:v>12h20</c:v>
                </c:pt>
                <c:pt idx="26">
                  <c:v>12h30</c:v>
                </c:pt>
                <c:pt idx="27">
                  <c:v>12h40</c:v>
                </c:pt>
                <c:pt idx="28">
                  <c:v>12h50</c:v>
                </c:pt>
                <c:pt idx="29">
                  <c:v>13h00</c:v>
                </c:pt>
                <c:pt idx="30">
                  <c:v>13h10</c:v>
                </c:pt>
                <c:pt idx="31">
                  <c:v>13h20</c:v>
                </c:pt>
                <c:pt idx="32">
                  <c:v>13h30</c:v>
                </c:pt>
                <c:pt idx="33">
                  <c:v>13h40</c:v>
                </c:pt>
                <c:pt idx="34">
                  <c:v>13h50</c:v>
                </c:pt>
                <c:pt idx="35">
                  <c:v>14h00</c:v>
                </c:pt>
              </c:strCache>
            </c:strRef>
          </c:cat>
          <c:val>
            <c:numRef>
              <c:f>Hoja1!$H$102:$H$137</c:f>
              <c:numCache>
                <c:formatCode>0.00</c:formatCode>
                <c:ptCount val="36"/>
                <c:pt idx="0">
                  <c:v>356.99149425984569</c:v>
                </c:pt>
                <c:pt idx="1">
                  <c:v>416.77103616096764</c:v>
                </c:pt>
                <c:pt idx="2">
                  <c:v>399.52444381205402</c:v>
                </c:pt>
                <c:pt idx="3">
                  <c:v>403.54432623924441</c:v>
                </c:pt>
                <c:pt idx="4">
                  <c:v>427.53394717570336</c:v>
                </c:pt>
                <c:pt idx="5">
                  <c:v>497.94672646487669</c:v>
                </c:pt>
                <c:pt idx="6">
                  <c:v>882.55870320832355</c:v>
                </c:pt>
                <c:pt idx="7">
                  <c:v>682.86131811563359</c:v>
                </c:pt>
                <c:pt idx="8">
                  <c:v>802.80942279792885</c:v>
                </c:pt>
                <c:pt idx="9">
                  <c:v>819.01862613337642</c:v>
                </c:pt>
                <c:pt idx="10">
                  <c:v>672.48742798094929</c:v>
                </c:pt>
                <c:pt idx="11">
                  <c:v>894.87769774325773</c:v>
                </c:pt>
                <c:pt idx="12">
                  <c:v>665.87407302009274</c:v>
                </c:pt>
                <c:pt idx="13">
                  <c:v>897.98986478366567</c:v>
                </c:pt>
                <c:pt idx="14">
                  <c:v>843.13792069651799</c:v>
                </c:pt>
                <c:pt idx="15">
                  <c:v>835.35750309550053</c:v>
                </c:pt>
                <c:pt idx="16">
                  <c:v>842.74889981646834</c:v>
                </c:pt>
                <c:pt idx="17">
                  <c:v>847.93584488380782</c:v>
                </c:pt>
                <c:pt idx="18">
                  <c:v>838.98836464264809</c:v>
                </c:pt>
                <c:pt idx="19">
                  <c:v>859.34712403196033</c:v>
                </c:pt>
                <c:pt idx="20">
                  <c:v>874.00024384720678</c:v>
                </c:pt>
                <c:pt idx="21">
                  <c:v>879.31686254123269</c:v>
                </c:pt>
                <c:pt idx="22">
                  <c:v>874.77828560731109</c:v>
                </c:pt>
                <c:pt idx="23">
                  <c:v>890.59846806270252</c:v>
                </c:pt>
                <c:pt idx="24">
                  <c:v>895.13704499662754</c:v>
                </c:pt>
                <c:pt idx="25">
                  <c:v>904.21419886447643</c:v>
                </c:pt>
                <c:pt idx="26">
                  <c:v>903.1768098510081</c:v>
                </c:pt>
                <c:pt idx="27">
                  <c:v>913.55069998569297</c:v>
                </c:pt>
                <c:pt idx="28">
                  <c:v>927.16643078746711</c:v>
                </c:pt>
                <c:pt idx="29">
                  <c:v>944.67237038974804</c:v>
                </c:pt>
                <c:pt idx="30">
                  <c:v>934.16880662838196</c:v>
                </c:pt>
                <c:pt idx="31">
                  <c:v>918.34862417298189</c:v>
                </c:pt>
                <c:pt idx="32">
                  <c:v>915.75515163931368</c:v>
                </c:pt>
                <c:pt idx="33">
                  <c:v>900.19431643728853</c:v>
                </c:pt>
                <c:pt idx="34">
                  <c:v>892.41389883627255</c:v>
                </c:pt>
                <c:pt idx="35">
                  <c:v>861.94059656563559</c:v>
                </c:pt>
              </c:numCache>
            </c:numRef>
          </c:val>
        </c:ser>
        <c:ser>
          <c:idx val="2"/>
          <c:order val="2"/>
          <c:tx>
            <c:strRef>
              <c:f>Hoja1!$I$101</c:f>
              <c:strCache>
                <c:ptCount val="1"/>
                <c:pt idx="0">
                  <c:v>Energia dia Claro   (Joul)</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Hoja1!$F$102:$F$137</c:f>
              <c:strCache>
                <c:ptCount val="36"/>
                <c:pt idx="0">
                  <c:v>08h10</c:v>
                </c:pt>
                <c:pt idx="1">
                  <c:v>08h20</c:v>
                </c:pt>
                <c:pt idx="2">
                  <c:v>08h30</c:v>
                </c:pt>
                <c:pt idx="3">
                  <c:v>08h40</c:v>
                </c:pt>
                <c:pt idx="4">
                  <c:v>08h50</c:v>
                </c:pt>
                <c:pt idx="5">
                  <c:v>09h00</c:v>
                </c:pt>
                <c:pt idx="6">
                  <c:v>09h10</c:v>
                </c:pt>
                <c:pt idx="7">
                  <c:v>09h20</c:v>
                </c:pt>
                <c:pt idx="8">
                  <c:v>09h30</c:v>
                </c:pt>
                <c:pt idx="9">
                  <c:v>09h40</c:v>
                </c:pt>
                <c:pt idx="10">
                  <c:v>09h50</c:v>
                </c:pt>
                <c:pt idx="11">
                  <c:v>10h00</c:v>
                </c:pt>
                <c:pt idx="12">
                  <c:v>10h10</c:v>
                </c:pt>
                <c:pt idx="13">
                  <c:v>10h20</c:v>
                </c:pt>
                <c:pt idx="14">
                  <c:v>10h30</c:v>
                </c:pt>
                <c:pt idx="15">
                  <c:v>10h40</c:v>
                </c:pt>
                <c:pt idx="16">
                  <c:v>10h50</c:v>
                </c:pt>
                <c:pt idx="17">
                  <c:v>11h00</c:v>
                </c:pt>
                <c:pt idx="18">
                  <c:v>11h10</c:v>
                </c:pt>
                <c:pt idx="19">
                  <c:v>11h20</c:v>
                </c:pt>
                <c:pt idx="20">
                  <c:v>11h30</c:v>
                </c:pt>
                <c:pt idx="21">
                  <c:v>11h40</c:v>
                </c:pt>
                <c:pt idx="22">
                  <c:v>11h50</c:v>
                </c:pt>
                <c:pt idx="23">
                  <c:v>12h00</c:v>
                </c:pt>
                <c:pt idx="24">
                  <c:v>12h10</c:v>
                </c:pt>
                <c:pt idx="25">
                  <c:v>12h20</c:v>
                </c:pt>
                <c:pt idx="26">
                  <c:v>12h30</c:v>
                </c:pt>
                <c:pt idx="27">
                  <c:v>12h40</c:v>
                </c:pt>
                <c:pt idx="28">
                  <c:v>12h50</c:v>
                </c:pt>
                <c:pt idx="29">
                  <c:v>13h00</c:v>
                </c:pt>
                <c:pt idx="30">
                  <c:v>13h10</c:v>
                </c:pt>
                <c:pt idx="31">
                  <c:v>13h20</c:v>
                </c:pt>
                <c:pt idx="32">
                  <c:v>13h30</c:v>
                </c:pt>
                <c:pt idx="33">
                  <c:v>13h40</c:v>
                </c:pt>
                <c:pt idx="34">
                  <c:v>13h50</c:v>
                </c:pt>
                <c:pt idx="35">
                  <c:v>14h00</c:v>
                </c:pt>
              </c:strCache>
            </c:strRef>
          </c:cat>
          <c:val>
            <c:numRef>
              <c:f>Hoja1!$I$102:$I$137</c:f>
              <c:numCache>
                <c:formatCode>0.00</c:formatCode>
                <c:ptCount val="36"/>
                <c:pt idx="0">
                  <c:v>136360.70628771951</c:v>
                </c:pt>
                <c:pt idx="1">
                  <c:v>159194.80930211779</c:v>
                </c:pt>
                <c:pt idx="2">
                  <c:v>152607.09628494861</c:v>
                </c:pt>
                <c:pt idx="3">
                  <c:v>154142.57826639398</c:v>
                </c:pt>
                <c:pt idx="4">
                  <c:v>163305.93847824578</c:v>
                </c:pt>
                <c:pt idx="5">
                  <c:v>190201.63899195159</c:v>
                </c:pt>
                <c:pt idx="6">
                  <c:v>337112.59244250628</c:v>
                </c:pt>
                <c:pt idx="7">
                  <c:v>260833.81013844168</c:v>
                </c:pt>
                <c:pt idx="8">
                  <c:v>306650.61119770084</c:v>
                </c:pt>
                <c:pt idx="9">
                  <c:v>312842.0708003036</c:v>
                </c:pt>
                <c:pt idx="10">
                  <c:v>256871.2759927763</c:v>
                </c:pt>
                <c:pt idx="11">
                  <c:v>341818.10174048354</c:v>
                </c:pt>
                <c:pt idx="12">
                  <c:v>254345.16047491439</c:v>
                </c:pt>
                <c:pt idx="13">
                  <c:v>343006.86198418349</c:v>
                </c:pt>
                <c:pt idx="14">
                  <c:v>322054.96268897771</c:v>
                </c:pt>
                <c:pt idx="15">
                  <c:v>319083.06207972707</c:v>
                </c:pt>
                <c:pt idx="16">
                  <c:v>321906.36765851395</c:v>
                </c:pt>
                <c:pt idx="17">
                  <c:v>323887.63473134657</c:v>
                </c:pt>
                <c:pt idx="18">
                  <c:v>320469.94903071021</c:v>
                </c:pt>
                <c:pt idx="19">
                  <c:v>328246.4222915789</c:v>
                </c:pt>
                <c:pt idx="20">
                  <c:v>333843.50177233154</c:v>
                </c:pt>
                <c:pt idx="21">
                  <c:v>335874.30052198516</c:v>
                </c:pt>
                <c:pt idx="22">
                  <c:v>334140.69183325663</c:v>
                </c:pt>
                <c:pt idx="23">
                  <c:v>340183.55640539655</c:v>
                </c:pt>
                <c:pt idx="24">
                  <c:v>341917.16509412543</c:v>
                </c:pt>
                <c:pt idx="25">
                  <c:v>345384.38247158285</c:v>
                </c:pt>
                <c:pt idx="26">
                  <c:v>344988.12905701617</c:v>
                </c:pt>
                <c:pt idx="27">
                  <c:v>348950.66320268193</c:v>
                </c:pt>
                <c:pt idx="28">
                  <c:v>354151.48926886934</c:v>
                </c:pt>
                <c:pt idx="29">
                  <c:v>360838.26563967892</c:v>
                </c:pt>
                <c:pt idx="30">
                  <c:v>356826.19981719245</c:v>
                </c:pt>
                <c:pt idx="31">
                  <c:v>350783.33524505229</c:v>
                </c:pt>
                <c:pt idx="32">
                  <c:v>349792.70170863584</c:v>
                </c:pt>
                <c:pt idx="33">
                  <c:v>343848.9004901374</c:v>
                </c:pt>
                <c:pt idx="34">
                  <c:v>340876.99988088821</c:v>
                </c:pt>
                <c:pt idx="35">
                  <c:v>329237.05582799489</c:v>
                </c:pt>
              </c:numCache>
            </c:numRef>
          </c:val>
        </c:ser>
        <c:ser>
          <c:idx val="3"/>
          <c:order val="3"/>
          <c:tx>
            <c:strRef>
              <c:f>Hoja1!$J$101</c:f>
              <c:strCache>
                <c:ptCount val="1"/>
                <c:pt idx="0">
                  <c:v>Energia dia Claro   (kW/h)</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Hoja1!$F$102:$F$137</c:f>
              <c:strCache>
                <c:ptCount val="36"/>
                <c:pt idx="0">
                  <c:v>08h10</c:v>
                </c:pt>
                <c:pt idx="1">
                  <c:v>08h20</c:v>
                </c:pt>
                <c:pt idx="2">
                  <c:v>08h30</c:v>
                </c:pt>
                <c:pt idx="3">
                  <c:v>08h40</c:v>
                </c:pt>
                <c:pt idx="4">
                  <c:v>08h50</c:v>
                </c:pt>
                <c:pt idx="5">
                  <c:v>09h00</c:v>
                </c:pt>
                <c:pt idx="6">
                  <c:v>09h10</c:v>
                </c:pt>
                <c:pt idx="7">
                  <c:v>09h20</c:v>
                </c:pt>
                <c:pt idx="8">
                  <c:v>09h30</c:v>
                </c:pt>
                <c:pt idx="9">
                  <c:v>09h40</c:v>
                </c:pt>
                <c:pt idx="10">
                  <c:v>09h50</c:v>
                </c:pt>
                <c:pt idx="11">
                  <c:v>10h00</c:v>
                </c:pt>
                <c:pt idx="12">
                  <c:v>10h10</c:v>
                </c:pt>
                <c:pt idx="13">
                  <c:v>10h20</c:v>
                </c:pt>
                <c:pt idx="14">
                  <c:v>10h30</c:v>
                </c:pt>
                <c:pt idx="15">
                  <c:v>10h40</c:v>
                </c:pt>
                <c:pt idx="16">
                  <c:v>10h50</c:v>
                </c:pt>
                <c:pt idx="17">
                  <c:v>11h00</c:v>
                </c:pt>
                <c:pt idx="18">
                  <c:v>11h10</c:v>
                </c:pt>
                <c:pt idx="19">
                  <c:v>11h20</c:v>
                </c:pt>
                <c:pt idx="20">
                  <c:v>11h30</c:v>
                </c:pt>
                <c:pt idx="21">
                  <c:v>11h40</c:v>
                </c:pt>
                <c:pt idx="22">
                  <c:v>11h50</c:v>
                </c:pt>
                <c:pt idx="23">
                  <c:v>12h00</c:v>
                </c:pt>
                <c:pt idx="24">
                  <c:v>12h10</c:v>
                </c:pt>
                <c:pt idx="25">
                  <c:v>12h20</c:v>
                </c:pt>
                <c:pt idx="26">
                  <c:v>12h30</c:v>
                </c:pt>
                <c:pt idx="27">
                  <c:v>12h40</c:v>
                </c:pt>
                <c:pt idx="28">
                  <c:v>12h50</c:v>
                </c:pt>
                <c:pt idx="29">
                  <c:v>13h00</c:v>
                </c:pt>
                <c:pt idx="30">
                  <c:v>13h10</c:v>
                </c:pt>
                <c:pt idx="31">
                  <c:v>13h20</c:v>
                </c:pt>
                <c:pt idx="32">
                  <c:v>13h30</c:v>
                </c:pt>
                <c:pt idx="33">
                  <c:v>13h40</c:v>
                </c:pt>
                <c:pt idx="34">
                  <c:v>13h50</c:v>
                </c:pt>
                <c:pt idx="35">
                  <c:v>14h00</c:v>
                </c:pt>
              </c:strCache>
            </c:strRef>
          </c:cat>
          <c:val>
            <c:numRef>
              <c:f>Hoja1!$J$102:$J$137</c:f>
              <c:numCache>
                <c:formatCode>0.00</c:formatCode>
                <c:ptCount val="36"/>
                <c:pt idx="0">
                  <c:v>37.877973968810949</c:v>
                </c:pt>
                <c:pt idx="1">
                  <c:v>44.22078036169939</c:v>
                </c:pt>
                <c:pt idx="2">
                  <c:v>42.390860079152198</c:v>
                </c:pt>
                <c:pt idx="3">
                  <c:v>42.817382851775974</c:v>
                </c:pt>
                <c:pt idx="4">
                  <c:v>45.362760688401636</c:v>
                </c:pt>
                <c:pt idx="5">
                  <c:v>52.833788608875452</c:v>
                </c:pt>
                <c:pt idx="6">
                  <c:v>93.642386789584478</c:v>
                </c:pt>
                <c:pt idx="7">
                  <c:v>72.453836149567181</c:v>
                </c:pt>
                <c:pt idx="8">
                  <c:v>85.180725332694124</c:v>
                </c:pt>
                <c:pt idx="9">
                  <c:v>86.900575222306557</c:v>
                </c:pt>
                <c:pt idx="10">
                  <c:v>71.353132220215642</c:v>
                </c:pt>
                <c:pt idx="11">
                  <c:v>94.949472705689672</c:v>
                </c:pt>
                <c:pt idx="12">
                  <c:v>70.651433465254001</c:v>
                </c:pt>
                <c:pt idx="13">
                  <c:v>95.279683884495412</c:v>
                </c:pt>
                <c:pt idx="14">
                  <c:v>89.459711858048948</c:v>
                </c:pt>
                <c:pt idx="15">
                  <c:v>88.634183911035294</c:v>
                </c:pt>
                <c:pt idx="16">
                  <c:v>89.418435460698291</c:v>
                </c:pt>
                <c:pt idx="17">
                  <c:v>89.96878742537406</c:v>
                </c:pt>
                <c:pt idx="18">
                  <c:v>89.019430286308364</c:v>
                </c:pt>
                <c:pt idx="19">
                  <c:v>91.179561747660529</c:v>
                </c:pt>
                <c:pt idx="20">
                  <c:v>92.734306047869879</c:v>
                </c:pt>
                <c:pt idx="21">
                  <c:v>93.298416811662548</c:v>
                </c:pt>
                <c:pt idx="22">
                  <c:v>92.816858842570824</c:v>
                </c:pt>
                <c:pt idx="23">
                  <c:v>94.495432334832358</c:v>
                </c:pt>
                <c:pt idx="24">
                  <c:v>94.976990303923458</c:v>
                </c:pt>
                <c:pt idx="25">
                  <c:v>95.940106242106367</c:v>
                </c:pt>
                <c:pt idx="26">
                  <c:v>95.830035849171182</c:v>
                </c:pt>
                <c:pt idx="27">
                  <c:v>96.930739778522749</c:v>
                </c:pt>
                <c:pt idx="28">
                  <c:v>98.375413685796701</c:v>
                </c:pt>
                <c:pt idx="29">
                  <c:v>100.23285156657745</c:v>
                </c:pt>
                <c:pt idx="30">
                  <c:v>99.118388838108487</c:v>
                </c:pt>
                <c:pt idx="31">
                  <c:v>97.439815345848189</c:v>
                </c:pt>
                <c:pt idx="32">
                  <c:v>97.164639363509949</c:v>
                </c:pt>
                <c:pt idx="33">
                  <c:v>95.513583469482626</c:v>
                </c:pt>
                <c:pt idx="34">
                  <c:v>94.688055522468474</c:v>
                </c:pt>
                <c:pt idx="35">
                  <c:v>91.454737729998698</c:v>
                </c:pt>
              </c:numCache>
            </c:numRef>
          </c:val>
        </c:ser>
        <c:dLbls/>
        <c:shape val="box"/>
        <c:axId val="66973056"/>
        <c:axId val="67085824"/>
        <c:axId val="0"/>
      </c:bar3DChart>
      <c:catAx>
        <c:axId val="66973056"/>
        <c:scaling>
          <c:orientation val="minMax"/>
        </c:scaling>
        <c:axPos val="b"/>
        <c:title>
          <c:tx>
            <c:rich>
              <a:bodyPr rot="0" spcFirstLastPara="1" vertOverflow="ellipsis" vert="horz" wrap="square" anchor="ctr" anchorCtr="1"/>
              <a:lstStyle/>
              <a:p>
                <a:pPr>
                  <a:defRPr sz="1100" b="1" i="0" u="none" strike="noStrike" kern="1200" cap="all" baseline="0">
                    <a:solidFill>
                      <a:schemeClr val="lt1">
                        <a:lumMod val="85000"/>
                      </a:schemeClr>
                    </a:solidFill>
                    <a:latin typeface="Arial" panose="020B0604020202020204" pitchFamily="34" charset="0"/>
                    <a:ea typeface="+mn-ea"/>
                    <a:cs typeface="Arial" panose="020B0604020202020204" pitchFamily="34" charset="0"/>
                  </a:defRPr>
                </a:pPr>
                <a:r>
                  <a:rPr lang="es-ES" sz="1100">
                    <a:latin typeface="Arial" panose="020B0604020202020204" pitchFamily="34" charset="0"/>
                    <a:cs typeface="Arial" panose="020B0604020202020204" pitchFamily="34" charset="0"/>
                  </a:rPr>
                  <a:t>T</a:t>
                </a:r>
                <a:r>
                  <a:rPr lang="es-ES" sz="1100" cap="none">
                    <a:latin typeface="Arial" panose="020B0604020202020204" pitchFamily="34" charset="0"/>
                    <a:cs typeface="Arial" panose="020B0604020202020204" pitchFamily="34" charset="0"/>
                  </a:rPr>
                  <a:t>iempo</a:t>
                </a:r>
                <a:r>
                  <a:rPr lang="es-ES" sz="1100">
                    <a:latin typeface="Arial" panose="020B0604020202020204" pitchFamily="34" charset="0"/>
                    <a:cs typeface="Arial" panose="020B0604020202020204" pitchFamily="34" charset="0"/>
                  </a:rPr>
                  <a:t> (</a:t>
                </a:r>
                <a:r>
                  <a:rPr lang="es-ES" sz="1100" cap="none">
                    <a:latin typeface="Arial" panose="020B0604020202020204" pitchFamily="34" charset="0"/>
                    <a:cs typeface="Arial" panose="020B0604020202020204" pitchFamily="34" charset="0"/>
                  </a:rPr>
                  <a:t>min</a:t>
                </a:r>
                <a:r>
                  <a:rPr lang="es-ES" sz="1100">
                    <a:latin typeface="Arial" panose="020B0604020202020204" pitchFamily="34" charset="0"/>
                    <a:cs typeface="Arial" panose="020B0604020202020204" pitchFamily="34" charset="0"/>
                  </a:rPr>
                  <a:t>)</a:t>
                </a:r>
              </a:p>
            </c:rich>
          </c:tx>
          <c:spPr>
            <a:noFill/>
            <a:ln>
              <a:noFill/>
            </a:ln>
            <a:effectLst/>
          </c:spPr>
        </c:title>
        <c:numFmt formatCode="General"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67085824"/>
        <c:crosses val="autoZero"/>
        <c:auto val="1"/>
        <c:lblAlgn val="ctr"/>
        <c:lblOffset val="100"/>
      </c:catAx>
      <c:valAx>
        <c:axId val="67085824"/>
        <c:scaling>
          <c:orientation val="minMax"/>
        </c:scaling>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Arial" panose="020B0604020202020204" pitchFamily="34" charset="0"/>
                    <a:ea typeface="+mn-ea"/>
                    <a:cs typeface="Arial" panose="020B0604020202020204" pitchFamily="34" charset="0"/>
                  </a:defRPr>
                </a:pPr>
                <a:r>
                  <a:rPr lang="es-ES" sz="1200">
                    <a:latin typeface="Arial" panose="020B0604020202020204" pitchFamily="34" charset="0"/>
                    <a:cs typeface="Arial" panose="020B0604020202020204" pitchFamily="34" charset="0"/>
                  </a:rPr>
                  <a:t>E</a:t>
                </a:r>
                <a:r>
                  <a:rPr lang="es-ES" sz="1200" cap="none">
                    <a:latin typeface="Arial" panose="020B0604020202020204" pitchFamily="34" charset="0"/>
                    <a:cs typeface="Arial" panose="020B0604020202020204" pitchFamily="34" charset="0"/>
                  </a:rPr>
                  <a:t>nergía</a:t>
                </a:r>
                <a:r>
                  <a:rPr lang="es-ES" sz="1200" baseline="0">
                    <a:latin typeface="Arial" panose="020B0604020202020204" pitchFamily="34" charset="0"/>
                    <a:cs typeface="Arial" panose="020B0604020202020204" pitchFamily="34" charset="0"/>
                  </a:rPr>
                  <a:t> d.c. (j)</a:t>
                </a:r>
                <a:endParaRPr lang="es-ES" sz="1200">
                  <a:latin typeface="Arial" panose="020B0604020202020204" pitchFamily="34" charset="0"/>
                  <a:cs typeface="Arial" panose="020B0604020202020204" pitchFamily="34" charset="0"/>
                </a:endParaRPr>
              </a:p>
            </c:rich>
          </c:tx>
          <c:spPr>
            <a:noFill/>
            <a:ln>
              <a:noFill/>
            </a:ln>
            <a:effectLst/>
          </c:spPr>
        </c:title>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S"/>
          </a:p>
        </c:txPr>
        <c:crossAx val="66973056"/>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a:t>Energía D.C. vs. Tiempo</a:t>
            </a:r>
          </a:p>
        </c:rich>
      </c:tx>
      <c:spPr>
        <a:noFill/>
        <a:ln>
          <a:noFill/>
        </a:ln>
        <a:effectLst/>
      </c:spPr>
    </c:title>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Hoja1!$G$101</c:f>
              <c:strCache>
                <c:ptCount val="1"/>
                <c:pt idx="0">
                  <c:v>Radiación Promedio Total</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cat>
            <c:strRef>
              <c:f>Hoja1!$F$102:$F$137</c:f>
              <c:strCache>
                <c:ptCount val="36"/>
                <c:pt idx="0">
                  <c:v>08h10</c:v>
                </c:pt>
                <c:pt idx="1">
                  <c:v>08h20</c:v>
                </c:pt>
                <c:pt idx="2">
                  <c:v>08h30</c:v>
                </c:pt>
                <c:pt idx="3">
                  <c:v>08h40</c:v>
                </c:pt>
                <c:pt idx="4">
                  <c:v>08h50</c:v>
                </c:pt>
                <c:pt idx="5">
                  <c:v>09h00</c:v>
                </c:pt>
                <c:pt idx="6">
                  <c:v>09h10</c:v>
                </c:pt>
                <c:pt idx="7">
                  <c:v>09h20</c:v>
                </c:pt>
                <c:pt idx="8">
                  <c:v>09h30</c:v>
                </c:pt>
                <c:pt idx="9">
                  <c:v>09h40</c:v>
                </c:pt>
                <c:pt idx="10">
                  <c:v>09h50</c:v>
                </c:pt>
                <c:pt idx="11">
                  <c:v>10h00</c:v>
                </c:pt>
                <c:pt idx="12">
                  <c:v>10h10</c:v>
                </c:pt>
                <c:pt idx="13">
                  <c:v>10h20</c:v>
                </c:pt>
                <c:pt idx="14">
                  <c:v>10h30</c:v>
                </c:pt>
                <c:pt idx="15">
                  <c:v>10h40</c:v>
                </c:pt>
                <c:pt idx="16">
                  <c:v>10h50</c:v>
                </c:pt>
                <c:pt idx="17">
                  <c:v>11h00</c:v>
                </c:pt>
                <c:pt idx="18">
                  <c:v>11h10</c:v>
                </c:pt>
                <c:pt idx="19">
                  <c:v>11h20</c:v>
                </c:pt>
                <c:pt idx="20">
                  <c:v>11h30</c:v>
                </c:pt>
                <c:pt idx="21">
                  <c:v>11h40</c:v>
                </c:pt>
                <c:pt idx="22">
                  <c:v>11h50</c:v>
                </c:pt>
                <c:pt idx="23">
                  <c:v>12h00</c:v>
                </c:pt>
                <c:pt idx="24">
                  <c:v>12h10</c:v>
                </c:pt>
                <c:pt idx="25">
                  <c:v>12h20</c:v>
                </c:pt>
                <c:pt idx="26">
                  <c:v>12h30</c:v>
                </c:pt>
                <c:pt idx="27">
                  <c:v>12h40</c:v>
                </c:pt>
                <c:pt idx="28">
                  <c:v>12h50</c:v>
                </c:pt>
                <c:pt idx="29">
                  <c:v>13h00</c:v>
                </c:pt>
                <c:pt idx="30">
                  <c:v>13h10</c:v>
                </c:pt>
                <c:pt idx="31">
                  <c:v>13h20</c:v>
                </c:pt>
                <c:pt idx="32">
                  <c:v>13h30</c:v>
                </c:pt>
                <c:pt idx="33">
                  <c:v>13h40</c:v>
                </c:pt>
                <c:pt idx="34">
                  <c:v>13h50</c:v>
                </c:pt>
                <c:pt idx="35">
                  <c:v>14h00</c:v>
                </c:pt>
              </c:strCache>
            </c:strRef>
          </c:cat>
          <c:val>
            <c:numRef>
              <c:f>Hoja1!$G$102:$G$137</c:f>
              <c:numCache>
                <c:formatCode>0.00</c:formatCode>
                <c:ptCount val="36"/>
                <c:pt idx="0">
                  <c:v>421.20900000000006</c:v>
                </c:pt>
                <c:pt idx="1">
                  <c:v>491.74200000000002</c:v>
                </c:pt>
                <c:pt idx="2">
                  <c:v>471.39300000000003</c:v>
                </c:pt>
                <c:pt idx="3">
                  <c:v>476.13599999999963</c:v>
                </c:pt>
                <c:pt idx="4">
                  <c:v>504.44100000000003</c:v>
                </c:pt>
                <c:pt idx="5">
                  <c:v>587.5200000000001</c:v>
                </c:pt>
                <c:pt idx="6">
                  <c:v>1041.318</c:v>
                </c:pt>
                <c:pt idx="7">
                  <c:v>805.69799999999998</c:v>
                </c:pt>
                <c:pt idx="8">
                  <c:v>947.22299999999996</c:v>
                </c:pt>
                <c:pt idx="9">
                  <c:v>966.34799999999746</c:v>
                </c:pt>
                <c:pt idx="10">
                  <c:v>793.4580000000002</c:v>
                </c:pt>
                <c:pt idx="11">
                  <c:v>1055.8529999999998</c:v>
                </c:pt>
                <c:pt idx="12">
                  <c:v>785.65500000000009</c:v>
                </c:pt>
                <c:pt idx="13">
                  <c:v>1059.5250000000001</c:v>
                </c:pt>
                <c:pt idx="14">
                  <c:v>994.80599999999947</c:v>
                </c:pt>
                <c:pt idx="15">
                  <c:v>985.62599999999998</c:v>
                </c:pt>
                <c:pt idx="16">
                  <c:v>994.34699999999748</c:v>
                </c:pt>
                <c:pt idx="17">
                  <c:v>1000.4669999999975</c:v>
                </c:pt>
                <c:pt idx="18">
                  <c:v>989.91000000000008</c:v>
                </c:pt>
                <c:pt idx="19">
                  <c:v>1013.9309999999994</c:v>
                </c:pt>
                <c:pt idx="20">
                  <c:v>1031.22</c:v>
                </c:pt>
                <c:pt idx="21">
                  <c:v>1037.4929999999999</c:v>
                </c:pt>
                <c:pt idx="22">
                  <c:v>1032.1379999999999</c:v>
                </c:pt>
                <c:pt idx="23">
                  <c:v>1050.8039999999999</c:v>
                </c:pt>
                <c:pt idx="24">
                  <c:v>1056.1589999999999</c:v>
                </c:pt>
                <c:pt idx="25">
                  <c:v>1066.8689999999999</c:v>
                </c:pt>
                <c:pt idx="26">
                  <c:v>1065.645</c:v>
                </c:pt>
                <c:pt idx="27">
                  <c:v>1077.885</c:v>
                </c:pt>
                <c:pt idx="28">
                  <c:v>1093.95</c:v>
                </c:pt>
                <c:pt idx="29">
                  <c:v>1114.6049999999998</c:v>
                </c:pt>
                <c:pt idx="30">
                  <c:v>1102.212</c:v>
                </c:pt>
                <c:pt idx="31">
                  <c:v>1083.546</c:v>
                </c:pt>
                <c:pt idx="32">
                  <c:v>1080.4860000000001</c:v>
                </c:pt>
                <c:pt idx="33">
                  <c:v>1062.126</c:v>
                </c:pt>
                <c:pt idx="34">
                  <c:v>1052.9460000000001</c:v>
                </c:pt>
                <c:pt idx="35">
                  <c:v>1016.991</c:v>
                </c:pt>
              </c:numCache>
            </c:numRef>
          </c:val>
        </c:ser>
        <c:ser>
          <c:idx val="1"/>
          <c:order val="1"/>
          <c:tx>
            <c:strRef>
              <c:f>Hoja1!$H$101</c:f>
              <c:strCache>
                <c:ptCount val="1"/>
                <c:pt idx="0">
                  <c:v>Radiacion total en una superficie horizontal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cat>
            <c:strRef>
              <c:f>Hoja1!$F$102:$F$137</c:f>
              <c:strCache>
                <c:ptCount val="36"/>
                <c:pt idx="0">
                  <c:v>08h10</c:v>
                </c:pt>
                <c:pt idx="1">
                  <c:v>08h20</c:v>
                </c:pt>
                <c:pt idx="2">
                  <c:v>08h30</c:v>
                </c:pt>
                <c:pt idx="3">
                  <c:v>08h40</c:v>
                </c:pt>
                <c:pt idx="4">
                  <c:v>08h50</c:v>
                </c:pt>
                <c:pt idx="5">
                  <c:v>09h00</c:v>
                </c:pt>
                <c:pt idx="6">
                  <c:v>09h10</c:v>
                </c:pt>
                <c:pt idx="7">
                  <c:v>09h20</c:v>
                </c:pt>
                <c:pt idx="8">
                  <c:v>09h30</c:v>
                </c:pt>
                <c:pt idx="9">
                  <c:v>09h40</c:v>
                </c:pt>
                <c:pt idx="10">
                  <c:v>09h50</c:v>
                </c:pt>
                <c:pt idx="11">
                  <c:v>10h00</c:v>
                </c:pt>
                <c:pt idx="12">
                  <c:v>10h10</c:v>
                </c:pt>
                <c:pt idx="13">
                  <c:v>10h20</c:v>
                </c:pt>
                <c:pt idx="14">
                  <c:v>10h30</c:v>
                </c:pt>
                <c:pt idx="15">
                  <c:v>10h40</c:v>
                </c:pt>
                <c:pt idx="16">
                  <c:v>10h50</c:v>
                </c:pt>
                <c:pt idx="17">
                  <c:v>11h00</c:v>
                </c:pt>
                <c:pt idx="18">
                  <c:v>11h10</c:v>
                </c:pt>
                <c:pt idx="19">
                  <c:v>11h20</c:v>
                </c:pt>
                <c:pt idx="20">
                  <c:v>11h30</c:v>
                </c:pt>
                <c:pt idx="21">
                  <c:v>11h40</c:v>
                </c:pt>
                <c:pt idx="22">
                  <c:v>11h50</c:v>
                </c:pt>
                <c:pt idx="23">
                  <c:v>12h00</c:v>
                </c:pt>
                <c:pt idx="24">
                  <c:v>12h10</c:v>
                </c:pt>
                <c:pt idx="25">
                  <c:v>12h20</c:v>
                </c:pt>
                <c:pt idx="26">
                  <c:v>12h30</c:v>
                </c:pt>
                <c:pt idx="27">
                  <c:v>12h40</c:v>
                </c:pt>
                <c:pt idx="28">
                  <c:v>12h50</c:v>
                </c:pt>
                <c:pt idx="29">
                  <c:v>13h00</c:v>
                </c:pt>
                <c:pt idx="30">
                  <c:v>13h10</c:v>
                </c:pt>
                <c:pt idx="31">
                  <c:v>13h20</c:v>
                </c:pt>
                <c:pt idx="32">
                  <c:v>13h30</c:v>
                </c:pt>
                <c:pt idx="33">
                  <c:v>13h40</c:v>
                </c:pt>
                <c:pt idx="34">
                  <c:v>13h50</c:v>
                </c:pt>
                <c:pt idx="35">
                  <c:v>14h00</c:v>
                </c:pt>
              </c:strCache>
            </c:strRef>
          </c:cat>
          <c:val>
            <c:numRef>
              <c:f>Hoja1!$H$102:$H$137</c:f>
              <c:numCache>
                <c:formatCode>0.00</c:formatCode>
                <c:ptCount val="36"/>
                <c:pt idx="0">
                  <c:v>356.99149425984569</c:v>
                </c:pt>
                <c:pt idx="1">
                  <c:v>416.77103616096764</c:v>
                </c:pt>
                <c:pt idx="2">
                  <c:v>399.52444381205402</c:v>
                </c:pt>
                <c:pt idx="3">
                  <c:v>403.54432623924441</c:v>
                </c:pt>
                <c:pt idx="4">
                  <c:v>427.53394717570336</c:v>
                </c:pt>
                <c:pt idx="5">
                  <c:v>497.94672646487669</c:v>
                </c:pt>
                <c:pt idx="6">
                  <c:v>882.55870320832355</c:v>
                </c:pt>
                <c:pt idx="7">
                  <c:v>682.86131811563359</c:v>
                </c:pt>
                <c:pt idx="8">
                  <c:v>802.80942279792885</c:v>
                </c:pt>
                <c:pt idx="9">
                  <c:v>819.01862613337642</c:v>
                </c:pt>
                <c:pt idx="10">
                  <c:v>672.48742798094929</c:v>
                </c:pt>
                <c:pt idx="11">
                  <c:v>894.87769774325773</c:v>
                </c:pt>
                <c:pt idx="12">
                  <c:v>665.87407302009274</c:v>
                </c:pt>
                <c:pt idx="13">
                  <c:v>897.98986478366567</c:v>
                </c:pt>
                <c:pt idx="14">
                  <c:v>843.13792069651799</c:v>
                </c:pt>
                <c:pt idx="15">
                  <c:v>835.35750309550053</c:v>
                </c:pt>
                <c:pt idx="16">
                  <c:v>842.74889981646834</c:v>
                </c:pt>
                <c:pt idx="17">
                  <c:v>847.93584488380782</c:v>
                </c:pt>
                <c:pt idx="18">
                  <c:v>838.98836464264809</c:v>
                </c:pt>
                <c:pt idx="19">
                  <c:v>859.34712403196033</c:v>
                </c:pt>
                <c:pt idx="20">
                  <c:v>874.00024384720678</c:v>
                </c:pt>
                <c:pt idx="21">
                  <c:v>879.31686254123269</c:v>
                </c:pt>
                <c:pt idx="22">
                  <c:v>874.77828560731109</c:v>
                </c:pt>
                <c:pt idx="23">
                  <c:v>890.59846806270252</c:v>
                </c:pt>
                <c:pt idx="24">
                  <c:v>895.13704499662754</c:v>
                </c:pt>
                <c:pt idx="25">
                  <c:v>904.21419886447643</c:v>
                </c:pt>
                <c:pt idx="26">
                  <c:v>903.1768098510081</c:v>
                </c:pt>
                <c:pt idx="27">
                  <c:v>913.55069998569297</c:v>
                </c:pt>
                <c:pt idx="28">
                  <c:v>927.16643078746711</c:v>
                </c:pt>
                <c:pt idx="29">
                  <c:v>944.67237038974804</c:v>
                </c:pt>
                <c:pt idx="30">
                  <c:v>934.16880662838196</c:v>
                </c:pt>
                <c:pt idx="31">
                  <c:v>918.34862417298189</c:v>
                </c:pt>
                <c:pt idx="32">
                  <c:v>915.75515163931368</c:v>
                </c:pt>
                <c:pt idx="33">
                  <c:v>900.19431643728853</c:v>
                </c:pt>
                <c:pt idx="34">
                  <c:v>892.41389883627255</c:v>
                </c:pt>
                <c:pt idx="35">
                  <c:v>861.94059656563559</c:v>
                </c:pt>
              </c:numCache>
            </c:numRef>
          </c:val>
        </c:ser>
        <c:ser>
          <c:idx val="2"/>
          <c:order val="2"/>
          <c:tx>
            <c:strRef>
              <c:f>Hoja1!$I$101</c:f>
              <c:strCache>
                <c:ptCount val="1"/>
                <c:pt idx="0">
                  <c:v>Energia dia Claro   (Joul)</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cat>
            <c:strRef>
              <c:f>Hoja1!$F$102:$F$137</c:f>
              <c:strCache>
                <c:ptCount val="36"/>
                <c:pt idx="0">
                  <c:v>08h10</c:v>
                </c:pt>
                <c:pt idx="1">
                  <c:v>08h20</c:v>
                </c:pt>
                <c:pt idx="2">
                  <c:v>08h30</c:v>
                </c:pt>
                <c:pt idx="3">
                  <c:v>08h40</c:v>
                </c:pt>
                <c:pt idx="4">
                  <c:v>08h50</c:v>
                </c:pt>
                <c:pt idx="5">
                  <c:v>09h00</c:v>
                </c:pt>
                <c:pt idx="6">
                  <c:v>09h10</c:v>
                </c:pt>
                <c:pt idx="7">
                  <c:v>09h20</c:v>
                </c:pt>
                <c:pt idx="8">
                  <c:v>09h30</c:v>
                </c:pt>
                <c:pt idx="9">
                  <c:v>09h40</c:v>
                </c:pt>
                <c:pt idx="10">
                  <c:v>09h50</c:v>
                </c:pt>
                <c:pt idx="11">
                  <c:v>10h00</c:v>
                </c:pt>
                <c:pt idx="12">
                  <c:v>10h10</c:v>
                </c:pt>
                <c:pt idx="13">
                  <c:v>10h20</c:v>
                </c:pt>
                <c:pt idx="14">
                  <c:v>10h30</c:v>
                </c:pt>
                <c:pt idx="15">
                  <c:v>10h40</c:v>
                </c:pt>
                <c:pt idx="16">
                  <c:v>10h50</c:v>
                </c:pt>
                <c:pt idx="17">
                  <c:v>11h00</c:v>
                </c:pt>
                <c:pt idx="18">
                  <c:v>11h10</c:v>
                </c:pt>
                <c:pt idx="19">
                  <c:v>11h20</c:v>
                </c:pt>
                <c:pt idx="20">
                  <c:v>11h30</c:v>
                </c:pt>
                <c:pt idx="21">
                  <c:v>11h40</c:v>
                </c:pt>
                <c:pt idx="22">
                  <c:v>11h50</c:v>
                </c:pt>
                <c:pt idx="23">
                  <c:v>12h00</c:v>
                </c:pt>
                <c:pt idx="24">
                  <c:v>12h10</c:v>
                </c:pt>
                <c:pt idx="25">
                  <c:v>12h20</c:v>
                </c:pt>
                <c:pt idx="26">
                  <c:v>12h30</c:v>
                </c:pt>
                <c:pt idx="27">
                  <c:v>12h40</c:v>
                </c:pt>
                <c:pt idx="28">
                  <c:v>12h50</c:v>
                </c:pt>
                <c:pt idx="29">
                  <c:v>13h00</c:v>
                </c:pt>
                <c:pt idx="30">
                  <c:v>13h10</c:v>
                </c:pt>
                <c:pt idx="31">
                  <c:v>13h20</c:v>
                </c:pt>
                <c:pt idx="32">
                  <c:v>13h30</c:v>
                </c:pt>
                <c:pt idx="33">
                  <c:v>13h40</c:v>
                </c:pt>
                <c:pt idx="34">
                  <c:v>13h50</c:v>
                </c:pt>
                <c:pt idx="35">
                  <c:v>14h00</c:v>
                </c:pt>
              </c:strCache>
            </c:strRef>
          </c:cat>
          <c:val>
            <c:numRef>
              <c:f>Hoja1!$I$102:$I$137</c:f>
              <c:numCache>
                <c:formatCode>0.00</c:formatCode>
                <c:ptCount val="36"/>
                <c:pt idx="0">
                  <c:v>136360.70628771951</c:v>
                </c:pt>
                <c:pt idx="1">
                  <c:v>159194.80930211779</c:v>
                </c:pt>
                <c:pt idx="2">
                  <c:v>152607.09628494861</c:v>
                </c:pt>
                <c:pt idx="3">
                  <c:v>154142.57826639398</c:v>
                </c:pt>
                <c:pt idx="4">
                  <c:v>163305.93847824578</c:v>
                </c:pt>
                <c:pt idx="5">
                  <c:v>190201.63899195159</c:v>
                </c:pt>
                <c:pt idx="6">
                  <c:v>337112.59244250628</c:v>
                </c:pt>
                <c:pt idx="7">
                  <c:v>260833.81013844168</c:v>
                </c:pt>
                <c:pt idx="8">
                  <c:v>306650.61119770084</c:v>
                </c:pt>
                <c:pt idx="9">
                  <c:v>312842.0708003036</c:v>
                </c:pt>
                <c:pt idx="10">
                  <c:v>256871.2759927763</c:v>
                </c:pt>
                <c:pt idx="11">
                  <c:v>341818.10174048354</c:v>
                </c:pt>
                <c:pt idx="12">
                  <c:v>254345.16047491439</c:v>
                </c:pt>
                <c:pt idx="13">
                  <c:v>343006.86198418349</c:v>
                </c:pt>
                <c:pt idx="14">
                  <c:v>322054.96268897771</c:v>
                </c:pt>
                <c:pt idx="15">
                  <c:v>319083.06207972707</c:v>
                </c:pt>
                <c:pt idx="16">
                  <c:v>321906.36765851395</c:v>
                </c:pt>
                <c:pt idx="17">
                  <c:v>323887.63473134657</c:v>
                </c:pt>
                <c:pt idx="18">
                  <c:v>320469.94903071021</c:v>
                </c:pt>
                <c:pt idx="19">
                  <c:v>328246.4222915789</c:v>
                </c:pt>
                <c:pt idx="20">
                  <c:v>333843.50177233154</c:v>
                </c:pt>
                <c:pt idx="21">
                  <c:v>335874.30052198516</c:v>
                </c:pt>
                <c:pt idx="22">
                  <c:v>334140.69183325663</c:v>
                </c:pt>
                <c:pt idx="23">
                  <c:v>340183.55640539655</c:v>
                </c:pt>
                <c:pt idx="24">
                  <c:v>341917.16509412543</c:v>
                </c:pt>
                <c:pt idx="25">
                  <c:v>345384.38247158285</c:v>
                </c:pt>
                <c:pt idx="26">
                  <c:v>344988.12905701617</c:v>
                </c:pt>
                <c:pt idx="27">
                  <c:v>348950.66320268193</c:v>
                </c:pt>
                <c:pt idx="28">
                  <c:v>354151.48926886934</c:v>
                </c:pt>
                <c:pt idx="29">
                  <c:v>360838.26563967892</c:v>
                </c:pt>
                <c:pt idx="30">
                  <c:v>356826.19981719245</c:v>
                </c:pt>
                <c:pt idx="31">
                  <c:v>350783.33524505229</c:v>
                </c:pt>
                <c:pt idx="32">
                  <c:v>349792.70170863584</c:v>
                </c:pt>
                <c:pt idx="33">
                  <c:v>343848.9004901374</c:v>
                </c:pt>
                <c:pt idx="34">
                  <c:v>340876.99988088821</c:v>
                </c:pt>
                <c:pt idx="35">
                  <c:v>329237.05582799489</c:v>
                </c:pt>
              </c:numCache>
            </c:numRef>
          </c:val>
        </c:ser>
        <c:ser>
          <c:idx val="3"/>
          <c:order val="3"/>
          <c:tx>
            <c:strRef>
              <c:f>Hoja1!$J$101</c:f>
              <c:strCache>
                <c:ptCount val="1"/>
                <c:pt idx="0">
                  <c:v>Energia dia Claro   (kW/h)</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cat>
            <c:strRef>
              <c:f>Hoja1!$F$102:$F$137</c:f>
              <c:strCache>
                <c:ptCount val="36"/>
                <c:pt idx="0">
                  <c:v>08h10</c:v>
                </c:pt>
                <c:pt idx="1">
                  <c:v>08h20</c:v>
                </c:pt>
                <c:pt idx="2">
                  <c:v>08h30</c:v>
                </c:pt>
                <c:pt idx="3">
                  <c:v>08h40</c:v>
                </c:pt>
                <c:pt idx="4">
                  <c:v>08h50</c:v>
                </c:pt>
                <c:pt idx="5">
                  <c:v>09h00</c:v>
                </c:pt>
                <c:pt idx="6">
                  <c:v>09h10</c:v>
                </c:pt>
                <c:pt idx="7">
                  <c:v>09h20</c:v>
                </c:pt>
                <c:pt idx="8">
                  <c:v>09h30</c:v>
                </c:pt>
                <c:pt idx="9">
                  <c:v>09h40</c:v>
                </c:pt>
                <c:pt idx="10">
                  <c:v>09h50</c:v>
                </c:pt>
                <c:pt idx="11">
                  <c:v>10h00</c:v>
                </c:pt>
                <c:pt idx="12">
                  <c:v>10h10</c:v>
                </c:pt>
                <c:pt idx="13">
                  <c:v>10h20</c:v>
                </c:pt>
                <c:pt idx="14">
                  <c:v>10h30</c:v>
                </c:pt>
                <c:pt idx="15">
                  <c:v>10h40</c:v>
                </c:pt>
                <c:pt idx="16">
                  <c:v>10h50</c:v>
                </c:pt>
                <c:pt idx="17">
                  <c:v>11h00</c:v>
                </c:pt>
                <c:pt idx="18">
                  <c:v>11h10</c:v>
                </c:pt>
                <c:pt idx="19">
                  <c:v>11h20</c:v>
                </c:pt>
                <c:pt idx="20">
                  <c:v>11h30</c:v>
                </c:pt>
                <c:pt idx="21">
                  <c:v>11h40</c:v>
                </c:pt>
                <c:pt idx="22">
                  <c:v>11h50</c:v>
                </c:pt>
                <c:pt idx="23">
                  <c:v>12h00</c:v>
                </c:pt>
                <c:pt idx="24">
                  <c:v>12h10</c:v>
                </c:pt>
                <c:pt idx="25">
                  <c:v>12h20</c:v>
                </c:pt>
                <c:pt idx="26">
                  <c:v>12h30</c:v>
                </c:pt>
                <c:pt idx="27">
                  <c:v>12h40</c:v>
                </c:pt>
                <c:pt idx="28">
                  <c:v>12h50</c:v>
                </c:pt>
                <c:pt idx="29">
                  <c:v>13h00</c:v>
                </c:pt>
                <c:pt idx="30">
                  <c:v>13h10</c:v>
                </c:pt>
                <c:pt idx="31">
                  <c:v>13h20</c:v>
                </c:pt>
                <c:pt idx="32">
                  <c:v>13h30</c:v>
                </c:pt>
                <c:pt idx="33">
                  <c:v>13h40</c:v>
                </c:pt>
                <c:pt idx="34">
                  <c:v>13h50</c:v>
                </c:pt>
                <c:pt idx="35">
                  <c:v>14h00</c:v>
                </c:pt>
              </c:strCache>
            </c:strRef>
          </c:cat>
          <c:val>
            <c:numRef>
              <c:f>Hoja1!$J$102:$J$137</c:f>
              <c:numCache>
                <c:formatCode>0.00</c:formatCode>
                <c:ptCount val="36"/>
                <c:pt idx="0">
                  <c:v>37.877973968810949</c:v>
                </c:pt>
                <c:pt idx="1">
                  <c:v>44.22078036169939</c:v>
                </c:pt>
                <c:pt idx="2">
                  <c:v>42.390860079152198</c:v>
                </c:pt>
                <c:pt idx="3">
                  <c:v>42.817382851775974</c:v>
                </c:pt>
                <c:pt idx="4">
                  <c:v>45.362760688401636</c:v>
                </c:pt>
                <c:pt idx="5">
                  <c:v>52.833788608875452</c:v>
                </c:pt>
                <c:pt idx="6">
                  <c:v>93.642386789584478</c:v>
                </c:pt>
                <c:pt idx="7">
                  <c:v>72.453836149567181</c:v>
                </c:pt>
                <c:pt idx="8">
                  <c:v>85.180725332694124</c:v>
                </c:pt>
                <c:pt idx="9">
                  <c:v>86.900575222306557</c:v>
                </c:pt>
                <c:pt idx="10">
                  <c:v>71.353132220215642</c:v>
                </c:pt>
                <c:pt idx="11">
                  <c:v>94.949472705689672</c:v>
                </c:pt>
                <c:pt idx="12">
                  <c:v>70.651433465254001</c:v>
                </c:pt>
                <c:pt idx="13">
                  <c:v>95.279683884495412</c:v>
                </c:pt>
                <c:pt idx="14">
                  <c:v>89.459711858048948</c:v>
                </c:pt>
                <c:pt idx="15">
                  <c:v>88.634183911035294</c:v>
                </c:pt>
                <c:pt idx="16">
                  <c:v>89.418435460698291</c:v>
                </c:pt>
                <c:pt idx="17">
                  <c:v>89.96878742537406</c:v>
                </c:pt>
                <c:pt idx="18">
                  <c:v>89.019430286308364</c:v>
                </c:pt>
                <c:pt idx="19">
                  <c:v>91.179561747660529</c:v>
                </c:pt>
                <c:pt idx="20">
                  <c:v>92.734306047869879</c:v>
                </c:pt>
                <c:pt idx="21">
                  <c:v>93.298416811662548</c:v>
                </c:pt>
                <c:pt idx="22">
                  <c:v>92.816858842570824</c:v>
                </c:pt>
                <c:pt idx="23">
                  <c:v>94.495432334832358</c:v>
                </c:pt>
                <c:pt idx="24">
                  <c:v>94.976990303923458</c:v>
                </c:pt>
                <c:pt idx="25">
                  <c:v>95.940106242106367</c:v>
                </c:pt>
                <c:pt idx="26">
                  <c:v>95.830035849171182</c:v>
                </c:pt>
                <c:pt idx="27">
                  <c:v>96.930739778522749</c:v>
                </c:pt>
                <c:pt idx="28">
                  <c:v>98.375413685796701</c:v>
                </c:pt>
                <c:pt idx="29">
                  <c:v>100.23285156657745</c:v>
                </c:pt>
                <c:pt idx="30">
                  <c:v>99.118388838108487</c:v>
                </c:pt>
                <c:pt idx="31">
                  <c:v>97.439815345848189</c:v>
                </c:pt>
                <c:pt idx="32">
                  <c:v>97.164639363509949</c:v>
                </c:pt>
                <c:pt idx="33">
                  <c:v>95.513583469482626</c:v>
                </c:pt>
                <c:pt idx="34">
                  <c:v>94.688055522468474</c:v>
                </c:pt>
                <c:pt idx="35">
                  <c:v>91.454737729998698</c:v>
                </c:pt>
              </c:numCache>
            </c:numRef>
          </c:val>
        </c:ser>
        <c:dLbls/>
        <c:gapWidth val="65"/>
        <c:shape val="box"/>
        <c:axId val="67037824"/>
        <c:axId val="67113728"/>
        <c:axId val="0"/>
      </c:bar3DChart>
      <c:catAx>
        <c:axId val="67037824"/>
        <c:scaling>
          <c:orientation val="minMax"/>
        </c:scaling>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S"/>
                  <a:t>Tiempo (min)</a:t>
                </a:r>
              </a:p>
            </c:rich>
          </c:tx>
          <c:spPr>
            <a:noFill/>
            <a:ln>
              <a:noFill/>
            </a:ln>
            <a:effectLst/>
          </c:spPr>
        </c:title>
        <c:numFmt formatCode="General" sourceLinked="0"/>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S"/>
          </a:p>
        </c:txPr>
        <c:crossAx val="67113728"/>
        <c:crosses val="autoZero"/>
        <c:auto val="1"/>
        <c:lblAlgn val="ctr"/>
        <c:lblOffset val="100"/>
      </c:catAx>
      <c:valAx>
        <c:axId val="67113728"/>
        <c:scaling>
          <c:orientation val="minMax"/>
        </c:scaling>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S"/>
                  <a:t>Energía D.C. (J)</a:t>
                </a:r>
              </a:p>
            </c:rich>
          </c:tx>
          <c:spPr>
            <a:noFill/>
            <a:ln>
              <a:noFill/>
            </a:ln>
            <a:effectLst/>
          </c:spPr>
        </c:title>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crossAx val="67037824"/>
        <c:crosses val="autoZero"/>
        <c:crossBetween val="between"/>
      </c:valAx>
      <c:spPr>
        <a:noFill/>
        <a:ln>
          <a:noFill/>
        </a:ln>
        <a:effectLst/>
      </c:spPr>
    </c:plotArea>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a:pPr>
            <a:r>
              <a:rPr lang="es-EC"/>
              <a:t>Conocomiento</a:t>
            </a:r>
            <a:r>
              <a:rPr lang="es-EC" baseline="0"/>
              <a:t> sobre energías alternativas en los poblados</a:t>
            </a:r>
            <a:endParaRPr lang="es-EC"/>
          </a:p>
        </c:rich>
      </c:tx>
      <c:layout>
        <c:manualLayout>
          <c:xMode val="edge"/>
          <c:yMode val="edge"/>
          <c:x val="8.0780323650907468E-2"/>
          <c:y val="6.377346961448728E-2"/>
        </c:manualLayout>
      </c:layout>
    </c:title>
    <c:plotArea>
      <c:layout/>
      <c:pieChart>
        <c:varyColors val="1"/>
        <c:ser>
          <c:idx val="0"/>
          <c:order val="0"/>
          <c:dLbls>
            <c:spPr>
              <a:noFill/>
              <a:ln>
                <a:noFill/>
              </a:ln>
              <a:effectLst/>
            </c:spPr>
            <c:showPercent val="1"/>
            <c:showLeaderLines val="1"/>
            <c:extLst>
              <c:ext xmlns:c15="http://schemas.microsoft.com/office/drawing/2012/chart" uri="{CE6537A1-D6FC-4f65-9D91-7224C49458BB}">
                <c15:layout/>
              </c:ext>
            </c:extLst>
          </c:dLbls>
          <c:cat>
            <c:strRef>
              <c:f>Hoja1!$A$31:$A$35</c:f>
              <c:strCache>
                <c:ptCount val="5"/>
                <c:pt idx="0">
                  <c:v>EOLICA</c:v>
                </c:pt>
                <c:pt idx="1">
                  <c:v>FOTOVOLTAICA</c:v>
                </c:pt>
                <c:pt idx="2">
                  <c:v>BIOMASA</c:v>
                </c:pt>
                <c:pt idx="3">
                  <c:v>SOLAR</c:v>
                </c:pt>
                <c:pt idx="4">
                  <c:v>NO SABE</c:v>
                </c:pt>
              </c:strCache>
            </c:strRef>
          </c:cat>
          <c:val>
            <c:numRef>
              <c:f>Hoja1!$B$31:$B$35</c:f>
              <c:numCache>
                <c:formatCode>General</c:formatCode>
                <c:ptCount val="5"/>
                <c:pt idx="0">
                  <c:v>5</c:v>
                </c:pt>
                <c:pt idx="1">
                  <c:v>4</c:v>
                </c:pt>
                <c:pt idx="2">
                  <c:v>4</c:v>
                </c:pt>
                <c:pt idx="3">
                  <c:v>5</c:v>
                </c:pt>
                <c:pt idx="4">
                  <c:v>11</c:v>
                </c:pt>
              </c:numCache>
            </c:numRef>
          </c:val>
        </c:ser>
        <c:dLbls>
          <c:showPercent val="1"/>
        </c:dLbls>
        <c:firstSliceAng val="0"/>
      </c:pieChart>
    </c:plotArea>
    <c:legend>
      <c:legendPos val="r"/>
    </c:legend>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S"/>
  <c:style val="42"/>
  <c:chart>
    <c:title>
      <c:tx>
        <c:rich>
          <a:bodyPr/>
          <a:lstStyle/>
          <a:p>
            <a:pPr>
              <a:defRPr/>
            </a:pPr>
            <a:r>
              <a:rPr lang="es-ES" dirty="0"/>
              <a:t>Consumo  BIOMASICO </a:t>
            </a:r>
          </a:p>
        </c:rich>
      </c:tx>
      <c:layout>
        <c:manualLayout>
          <c:xMode val="edge"/>
          <c:yMode val="edge"/>
          <c:x val="0.21573303547111228"/>
          <c:y val="3.7037037037037042E-2"/>
        </c:manualLayout>
      </c:layout>
    </c:title>
    <c:view3D>
      <c:rotX val="30"/>
      <c:perspective val="30"/>
    </c:view3D>
    <c:plotArea>
      <c:layout/>
      <c:pie3DChart>
        <c:varyColors val="1"/>
        <c:ser>
          <c:idx val="0"/>
          <c:order val="0"/>
          <c:explosion val="25"/>
          <c:dLbls>
            <c:spPr>
              <a:noFill/>
              <a:ln>
                <a:noFill/>
              </a:ln>
              <a:effectLst/>
            </c:spPr>
            <c:showCatName val="1"/>
            <c:showPercent val="1"/>
            <c:showLeaderLines val="1"/>
            <c:extLst>
              <c:ext xmlns:c15="http://schemas.microsoft.com/office/drawing/2012/chart" uri="{CE6537A1-D6FC-4f65-9D91-7224C49458BB}">
                <c15:layout/>
              </c:ext>
            </c:extLst>
          </c:dLbls>
          <c:val>
            <c:numRef>
              <c:f>Hoja1!$H$8:$H$11</c:f>
              <c:numCache>
                <c:formatCode>General</c:formatCode>
                <c:ptCount val="4"/>
                <c:pt idx="0">
                  <c:v>3</c:v>
                </c:pt>
                <c:pt idx="1">
                  <c:v>26</c:v>
                </c:pt>
                <c:pt idx="2">
                  <c:v>7</c:v>
                </c:pt>
                <c:pt idx="3">
                  <c:v>15</c:v>
                </c:pt>
              </c:numCache>
            </c:numRef>
          </c:val>
        </c:ser>
        <c:dLbls>
          <c:showCatName val="1"/>
          <c:showPercent val="1"/>
        </c:dLbls>
      </c:pie3DChart>
    </c:plotArea>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S"/>
  <c:style val="43"/>
  <c:chart>
    <c:title>
      <c:tx>
        <c:rich>
          <a:bodyPr/>
          <a:lstStyle/>
          <a:p>
            <a:pPr>
              <a:defRPr/>
            </a:pPr>
            <a:r>
              <a:rPr lang="es-EC"/>
              <a:t>Radiación Directa vs Kd</a:t>
            </a:r>
          </a:p>
        </c:rich>
      </c:tx>
    </c:title>
    <c:plotArea>
      <c:layout/>
      <c:scatterChart>
        <c:scatterStyle val="lineMarker"/>
        <c:ser>
          <c:idx val="0"/>
          <c:order val="0"/>
          <c:spPr>
            <a:ln w="47625">
              <a:noFill/>
            </a:ln>
          </c:spPr>
          <c:trendline>
            <c:trendlineType val="exp"/>
            <c:dispRSqr val="1"/>
            <c:dispEq val="1"/>
            <c:trendlineLbl>
              <c:layout>
                <c:manualLayout>
                  <c:x val="8.6956075591582208E-2"/>
                  <c:y val="-0.37332479899956467"/>
                </c:manualLayout>
              </c:layout>
              <c:tx>
                <c:rich>
                  <a:bodyPr/>
                  <a:lstStyle/>
                  <a:p>
                    <a:pPr>
                      <a:defRPr/>
                    </a:pPr>
                    <a:r>
                      <a:rPr lang="en-US" baseline="0"/>
                      <a:t>Hb = 4610.3e</a:t>
                    </a:r>
                    <a:r>
                      <a:rPr lang="en-US" baseline="30000"/>
                      <a:t>-10.31Kd</a:t>
                    </a:r>
                    <a:r>
                      <a:rPr lang="en-US" baseline="0"/>
                      <a:t>
R² = 0.8783</a:t>
                    </a:r>
                    <a:endParaRPr lang="en-US"/>
                  </a:p>
                </c:rich>
              </c:tx>
              <c:numFmt formatCode="General" sourceLinked="0"/>
            </c:trendlineLbl>
          </c:trendline>
          <c:xVal>
            <c:numRef>
              <c:f>'El Corazón'!$J$4:$J$39</c:f>
              <c:numCache>
                <c:formatCode>0.000</c:formatCode>
                <c:ptCount val="36"/>
                <c:pt idx="0">
                  <c:v>0.19430485762144056</c:v>
                </c:pt>
                <c:pt idx="1">
                  <c:v>0.18443804034582162</c:v>
                </c:pt>
                <c:pt idx="2">
                  <c:v>0.19730941704035876</c:v>
                </c:pt>
                <c:pt idx="3">
                  <c:v>0.18452380952380953</c:v>
                </c:pt>
                <c:pt idx="4">
                  <c:v>0.20723226703755221</c:v>
                </c:pt>
                <c:pt idx="5">
                  <c:v>0.23049645390070936</c:v>
                </c:pt>
                <c:pt idx="6">
                  <c:v>0.12027972027972038</c:v>
                </c:pt>
                <c:pt idx="7">
                  <c:v>0.15329768270944757</c:v>
                </c:pt>
                <c:pt idx="8">
                  <c:v>0.13159908186687097</c:v>
                </c:pt>
                <c:pt idx="9">
                  <c:v>0.12912912912912913</c:v>
                </c:pt>
                <c:pt idx="10">
                  <c:v>0.15126811594202924</c:v>
                </c:pt>
                <c:pt idx="11">
                  <c:v>0.11541119557705598</c:v>
                </c:pt>
                <c:pt idx="12">
                  <c:v>0.15525114155251157</c:v>
                </c:pt>
                <c:pt idx="13">
                  <c:v>0.11699931176875432</c:v>
                </c:pt>
                <c:pt idx="14">
                  <c:v>0.13046647230320699</c:v>
                </c:pt>
                <c:pt idx="15">
                  <c:v>0.13161764705882353</c:v>
                </c:pt>
                <c:pt idx="16">
                  <c:v>0.13328477785870357</c:v>
                </c:pt>
                <c:pt idx="17">
                  <c:v>0.13251267197682839</c:v>
                </c:pt>
                <c:pt idx="18">
                  <c:v>0.13523391812865487</c:v>
                </c:pt>
                <c:pt idx="19">
                  <c:v>0.13152251608291637</c:v>
                </c:pt>
                <c:pt idx="20">
                  <c:v>0.13009845288326327</c:v>
                </c:pt>
                <c:pt idx="21">
                  <c:v>0.12403644008409263</c:v>
                </c:pt>
                <c:pt idx="22">
                  <c:v>0.12464788732394365</c:v>
                </c:pt>
                <c:pt idx="23">
                  <c:v>0.12845303867403321</c:v>
                </c:pt>
                <c:pt idx="24">
                  <c:v>0.12783505154639196</c:v>
                </c:pt>
                <c:pt idx="25">
                  <c:v>0.12661674608577264</c:v>
                </c:pt>
                <c:pt idx="26">
                  <c:v>0.12933968686181074</c:v>
                </c:pt>
                <c:pt idx="27">
                  <c:v>0.12794612794612809</c:v>
                </c:pt>
                <c:pt idx="28">
                  <c:v>0.12931034482758624</c:v>
                </c:pt>
                <c:pt idx="29">
                  <c:v>0.12703583061889251</c:v>
                </c:pt>
                <c:pt idx="30">
                  <c:v>0.12714097496706192</c:v>
                </c:pt>
                <c:pt idx="31">
                  <c:v>0.12667560321715798</c:v>
                </c:pt>
                <c:pt idx="32">
                  <c:v>0.12701612903225806</c:v>
                </c:pt>
                <c:pt idx="33">
                  <c:v>0.12909836065573771</c:v>
                </c:pt>
                <c:pt idx="34">
                  <c:v>0.13016528925619841</c:v>
                </c:pt>
                <c:pt idx="35">
                  <c:v>0.13451957295373665</c:v>
                </c:pt>
              </c:numCache>
            </c:numRef>
          </c:xVal>
          <c:yVal>
            <c:numRef>
              <c:f>'El Corazón'!$C$4:$C$39</c:f>
              <c:numCache>
                <c:formatCode>General</c:formatCode>
                <c:ptCount val="36"/>
                <c:pt idx="0">
                  <c:v>481</c:v>
                </c:pt>
                <c:pt idx="1">
                  <c:v>566</c:v>
                </c:pt>
                <c:pt idx="2">
                  <c:v>537</c:v>
                </c:pt>
                <c:pt idx="3">
                  <c:v>548</c:v>
                </c:pt>
                <c:pt idx="4">
                  <c:v>570</c:v>
                </c:pt>
                <c:pt idx="5">
                  <c:v>651</c:v>
                </c:pt>
                <c:pt idx="6">
                  <c:v>1258</c:v>
                </c:pt>
                <c:pt idx="7">
                  <c:v>950</c:v>
                </c:pt>
                <c:pt idx="8">
                  <c:v>1135</c:v>
                </c:pt>
                <c:pt idx="9">
                  <c:v>1160</c:v>
                </c:pt>
                <c:pt idx="10">
                  <c:v>937</c:v>
                </c:pt>
                <c:pt idx="11">
                  <c:v>1280</c:v>
                </c:pt>
                <c:pt idx="12">
                  <c:v>925</c:v>
                </c:pt>
                <c:pt idx="13">
                  <c:v>1283</c:v>
                </c:pt>
                <c:pt idx="14">
                  <c:v>1193</c:v>
                </c:pt>
                <c:pt idx="15">
                  <c:v>1181</c:v>
                </c:pt>
                <c:pt idx="16">
                  <c:v>1190</c:v>
                </c:pt>
                <c:pt idx="17">
                  <c:v>1198</c:v>
                </c:pt>
                <c:pt idx="18">
                  <c:v>1183</c:v>
                </c:pt>
                <c:pt idx="19">
                  <c:v>1215</c:v>
                </c:pt>
                <c:pt idx="20">
                  <c:v>1237</c:v>
                </c:pt>
                <c:pt idx="21">
                  <c:v>1250</c:v>
                </c:pt>
                <c:pt idx="22">
                  <c:v>1243</c:v>
                </c:pt>
                <c:pt idx="23">
                  <c:v>1262</c:v>
                </c:pt>
                <c:pt idx="24">
                  <c:v>1269</c:v>
                </c:pt>
                <c:pt idx="25">
                  <c:v>1283</c:v>
                </c:pt>
                <c:pt idx="26">
                  <c:v>1279</c:v>
                </c:pt>
                <c:pt idx="27">
                  <c:v>1295</c:v>
                </c:pt>
                <c:pt idx="28">
                  <c:v>1313</c:v>
                </c:pt>
                <c:pt idx="29">
                  <c:v>1340</c:v>
                </c:pt>
                <c:pt idx="30">
                  <c:v>1325</c:v>
                </c:pt>
                <c:pt idx="31">
                  <c:v>1303</c:v>
                </c:pt>
                <c:pt idx="32">
                  <c:v>1299</c:v>
                </c:pt>
                <c:pt idx="33">
                  <c:v>1275</c:v>
                </c:pt>
                <c:pt idx="34">
                  <c:v>1263</c:v>
                </c:pt>
                <c:pt idx="35">
                  <c:v>1216</c:v>
                </c:pt>
              </c:numCache>
            </c:numRef>
          </c:yVal>
        </c:ser>
        <c:dLbls/>
        <c:axId val="66104704"/>
        <c:axId val="67245568"/>
      </c:scatterChart>
      <c:valAx>
        <c:axId val="66104704"/>
        <c:scaling>
          <c:orientation val="minMax"/>
        </c:scaling>
        <c:axPos val="b"/>
        <c:title>
          <c:tx>
            <c:rich>
              <a:bodyPr/>
              <a:lstStyle/>
              <a:p>
                <a:pPr>
                  <a:defRPr/>
                </a:pPr>
                <a:r>
                  <a:rPr lang="es-EC"/>
                  <a:t>Kd</a:t>
                </a:r>
              </a:p>
            </c:rich>
          </c:tx>
        </c:title>
        <c:numFmt formatCode="0.000" sourceLinked="1"/>
        <c:tickLblPos val="nextTo"/>
        <c:crossAx val="67245568"/>
        <c:crosses val="autoZero"/>
        <c:crossBetween val="midCat"/>
      </c:valAx>
      <c:valAx>
        <c:axId val="67245568"/>
        <c:scaling>
          <c:orientation val="minMax"/>
        </c:scaling>
        <c:axPos val="l"/>
        <c:majorGridlines/>
        <c:title>
          <c:tx>
            <c:rich>
              <a:bodyPr rot="-5400000" vert="horz"/>
              <a:lstStyle/>
              <a:p>
                <a:pPr>
                  <a:defRPr/>
                </a:pPr>
                <a:r>
                  <a:rPr lang="es-EC"/>
                  <a:t>Radiacion directa</a:t>
                </a:r>
              </a:p>
            </c:rich>
          </c:tx>
        </c:title>
        <c:numFmt formatCode="General" sourceLinked="1"/>
        <c:tickLblPos val="nextTo"/>
        <c:crossAx val="66104704"/>
        <c:crosses val="autoZero"/>
        <c:crossBetween val="midCat"/>
      </c:valAx>
    </c:plotArea>
    <c:plotVisOnly val="1"/>
    <c:dispBlanksAs val="gap"/>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C726D7-7E8A-4AE6-AA82-C3EF5041EE97}" type="datetimeFigureOut">
              <a:rPr lang="es-EC" smtClean="0"/>
              <a:pPr/>
              <a:t>14/01/2014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8DB73-D5D0-4DBC-878A-7E6B9B051E7C}" type="slidenum">
              <a:rPr lang="es-EC" smtClean="0"/>
              <a:pPr/>
              <a:t>‹Nº›</a:t>
            </a:fld>
            <a:endParaRPr lang="es-EC"/>
          </a:p>
        </p:txBody>
      </p:sp>
    </p:spTree>
    <p:extLst>
      <p:ext uri="{BB962C8B-B14F-4D97-AF65-F5344CB8AC3E}">
        <p14:creationId xmlns:p14="http://schemas.microsoft.com/office/powerpoint/2010/main" xmlns="" val="71163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188DB73-D5D0-4DBC-878A-7E6B9B051E7C}" type="slidenum">
              <a:rPr lang="es-EC" smtClean="0"/>
              <a:pPr/>
              <a:t>3</a:t>
            </a:fld>
            <a:endParaRPr lang="es-EC"/>
          </a:p>
        </p:txBody>
      </p:sp>
    </p:spTree>
    <p:extLst>
      <p:ext uri="{BB962C8B-B14F-4D97-AF65-F5344CB8AC3E}">
        <p14:creationId xmlns:p14="http://schemas.microsoft.com/office/powerpoint/2010/main" xmlns="" val="158119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188DB73-D5D0-4DBC-878A-7E6B9B051E7C}" type="slidenum">
              <a:rPr lang="es-EC" smtClean="0"/>
              <a:pPr/>
              <a:t>48</a:t>
            </a:fld>
            <a:endParaRPr lang="es-EC"/>
          </a:p>
        </p:txBody>
      </p:sp>
    </p:spTree>
    <p:extLst>
      <p:ext uri="{BB962C8B-B14F-4D97-AF65-F5344CB8AC3E}">
        <p14:creationId xmlns:p14="http://schemas.microsoft.com/office/powerpoint/2010/main" xmlns="" val="158119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CF4C2CC9-4E2D-43D4-8745-64AE3F57A104}" type="datetimeFigureOut">
              <a:rPr lang="es-EC" smtClean="0"/>
              <a:pPr/>
              <a:t>14/01/2014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217874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F4C2CC9-4E2D-43D4-8745-64AE3F57A104}" type="datetimeFigureOut">
              <a:rPr lang="es-EC" smtClean="0"/>
              <a:pPr/>
              <a:t>14/01/2014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405311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F4C2CC9-4E2D-43D4-8745-64AE3F57A104}" type="datetimeFigureOut">
              <a:rPr lang="es-EC" smtClean="0"/>
              <a:pPr/>
              <a:t>14/01/2014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133014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F4C2CC9-4E2D-43D4-8745-64AE3F57A104}" type="datetimeFigureOut">
              <a:rPr lang="es-EC" smtClean="0"/>
              <a:pPr/>
              <a:t>14/01/2014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418409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F4C2CC9-4E2D-43D4-8745-64AE3F57A104}" type="datetimeFigureOut">
              <a:rPr lang="es-EC" smtClean="0"/>
              <a:pPr/>
              <a:t>14/01/2014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112944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CF4C2CC9-4E2D-43D4-8745-64AE3F57A104}" type="datetimeFigureOut">
              <a:rPr lang="es-EC" smtClean="0"/>
              <a:pPr/>
              <a:t>14/01/2014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230215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F4C2CC9-4E2D-43D4-8745-64AE3F57A104}" type="datetimeFigureOut">
              <a:rPr lang="es-EC" smtClean="0"/>
              <a:pPr/>
              <a:t>14/01/2014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124262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F4C2CC9-4E2D-43D4-8745-64AE3F57A104}" type="datetimeFigureOut">
              <a:rPr lang="es-EC" smtClean="0"/>
              <a:pPr/>
              <a:t>14/01/2014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181347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4C2CC9-4E2D-43D4-8745-64AE3F57A104}" type="datetimeFigureOut">
              <a:rPr lang="es-EC" smtClean="0"/>
              <a:pPr/>
              <a:t>14/01/2014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274050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4C2CC9-4E2D-43D4-8745-64AE3F57A104}" type="datetimeFigureOut">
              <a:rPr lang="es-EC" smtClean="0"/>
              <a:pPr/>
              <a:t>14/01/2014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356350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4C2CC9-4E2D-43D4-8745-64AE3F57A104}" type="datetimeFigureOut">
              <a:rPr lang="es-EC" smtClean="0"/>
              <a:pPr/>
              <a:t>14/01/2014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42744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C2CC9-4E2D-43D4-8745-64AE3F57A104}" type="datetimeFigureOut">
              <a:rPr lang="es-EC" smtClean="0"/>
              <a:pPr/>
              <a:t>14/01/2014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DAE0A-B4DA-416D-BDEF-3A74F779BDF6}" type="slidenum">
              <a:rPr lang="es-EC" smtClean="0"/>
              <a:pPr/>
              <a:t>‹Nº›</a:t>
            </a:fld>
            <a:endParaRPr lang="es-EC"/>
          </a:p>
        </p:txBody>
      </p:sp>
    </p:spTree>
    <p:extLst>
      <p:ext uri="{BB962C8B-B14F-4D97-AF65-F5344CB8AC3E}">
        <p14:creationId xmlns:p14="http://schemas.microsoft.com/office/powerpoint/2010/main" xmlns="" val="3184449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hyperlink" Target="http://www.gisiberica.com/piran%F3metros/Piran&#243;metros_archivos/lppyr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m.ec/imgres?um=1&amp;hl=es&amp;sa=N&amp;biw=1069&amp;bih=589&amp;tbm=isch&amp;prmd=imvns&amp;tbnid=hzQlzljOuHVDQM:&amp;imgrefurl=http://www.enner.es/pirometro.htm&amp;docid=AiInYVfaw3Kw6M&amp;imgurl=http://www.enner.es/13%20diciembre/piranometro2web.jpg&amp;w=800&amp;h=611&amp;ei=Ii9iT9n5NonDgAf-hcyDA"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ORMATOCARATULA.jpg"/>
          <p:cNvPicPr>
            <a:picLocks noChangeAspect="1"/>
          </p:cNvPicPr>
          <p:nvPr/>
        </p:nvPicPr>
        <p:blipFill>
          <a:blip r:embed="rId2" cstate="print"/>
          <a:stretch>
            <a:fillRect/>
          </a:stretch>
        </p:blipFill>
        <p:spPr>
          <a:xfrm>
            <a:off x="-127820" y="-107524"/>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CuadroTexto"/>
          <p:cNvSpPr txBox="1"/>
          <p:nvPr/>
        </p:nvSpPr>
        <p:spPr>
          <a:xfrm>
            <a:off x="827584" y="836712"/>
            <a:ext cx="8444236" cy="5570756"/>
          </a:xfrm>
          <a:prstGeom prst="rect">
            <a:avLst/>
          </a:prstGeom>
          <a:noFill/>
        </p:spPr>
        <p:txBody>
          <a:bodyPr wrap="square" rtlCol="0">
            <a:spAutoFit/>
          </a:bodyPr>
          <a:lstStyle/>
          <a:p>
            <a:pPr algn="ctr"/>
            <a:r>
              <a:rPr lang="en-US" sz="2000" b="1" dirty="0" smtClean="0">
                <a:latin typeface="Arial" pitchFamily="34" charset="0"/>
                <a:cs typeface="Arial" pitchFamily="34" charset="0"/>
              </a:rPr>
              <a:t>CARRERA DE INGENIERÍA MECÁNICA </a:t>
            </a:r>
          </a:p>
          <a:p>
            <a:pPr algn="ctr"/>
            <a:endParaRPr lang="en-US" sz="2000" b="1" dirty="0" smtClean="0">
              <a:latin typeface="Arial" pitchFamily="34" charset="0"/>
              <a:cs typeface="Arial" pitchFamily="34" charset="0"/>
            </a:endParaRPr>
          </a:p>
          <a:p>
            <a:pPr algn="ctr"/>
            <a:r>
              <a:rPr lang="es-ES" sz="2000" b="1" dirty="0"/>
              <a:t>EVALUACION DEL POTENCIAL ENERGETICO SOLAR  BIOMASICO Y ANALISIS DE REQUERIMIENTO DE ENERGIA PRIMARIA Y SECUNDARIA, (BALANCE ENERGETICO), EN LOS POBLADOS DE EL CORAZON, EL CARMEN Y EL BARRIO, PERTENECIENTES A LA PROVINCIA DE PICHINCHA</a:t>
            </a:r>
          </a:p>
          <a:p>
            <a:pPr algn="ctr"/>
            <a:r>
              <a:rPr lang="es-ES" sz="2000" b="1" dirty="0">
                <a:latin typeface="Arial" pitchFamily="34" charset="0"/>
                <a:cs typeface="Arial" pitchFamily="34" charset="0"/>
              </a:rPr>
              <a:t> </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r>
              <a:rPr lang="es-ES" sz="2000" b="1" dirty="0" smtClean="0">
                <a:latin typeface="Arial" pitchFamily="34" charset="0"/>
                <a:cs typeface="Arial" pitchFamily="34" charset="0"/>
              </a:rPr>
              <a:t>CAPT. DIEGO MARCELO AVILA MOYANO</a:t>
            </a:r>
            <a:endParaRPr lang="es-EC" sz="2000" b="1" dirty="0">
              <a:latin typeface="Arial" pitchFamily="34" charset="0"/>
              <a:cs typeface="Arial" pitchFamily="34" charset="0"/>
            </a:endParaRPr>
          </a:p>
          <a:p>
            <a:pPr algn="ctr"/>
            <a:r>
              <a:rPr lang="es-ES" sz="2000" b="1" dirty="0" smtClean="0">
                <a:latin typeface="Arial" pitchFamily="34" charset="0"/>
                <a:cs typeface="Arial" pitchFamily="34" charset="0"/>
              </a:rPr>
              <a:t>LUIS MIGUEL BELTRAN ACURIO</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DIRECTOR: ING. </a:t>
            </a:r>
            <a:r>
              <a:rPr lang="es-ES" sz="2000" b="1" dirty="0" smtClean="0">
                <a:latin typeface="Arial" pitchFamily="34" charset="0"/>
                <a:cs typeface="Arial" pitchFamily="34" charset="0"/>
              </a:rPr>
              <a:t>FRANCISCO TERNEUS</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r>
              <a:rPr lang="es-ES" sz="2000" b="1" dirty="0" smtClean="0">
                <a:latin typeface="Arial" pitchFamily="34" charset="0"/>
                <a:cs typeface="Arial" pitchFamily="34" charset="0"/>
              </a:rPr>
              <a:t>CODIRECTOR</a:t>
            </a:r>
            <a:r>
              <a:rPr lang="es-ES" sz="2000" b="1" dirty="0">
                <a:latin typeface="Arial" pitchFamily="34" charset="0"/>
                <a:cs typeface="Arial" pitchFamily="34" charset="0"/>
              </a:rPr>
              <a:t>: ING. </a:t>
            </a:r>
            <a:r>
              <a:rPr lang="es-ES" sz="2000" b="1" dirty="0" smtClean="0">
                <a:latin typeface="Arial" pitchFamily="34" charset="0"/>
                <a:cs typeface="Arial" pitchFamily="34" charset="0"/>
              </a:rPr>
              <a:t>ROBERTO GUTIERRES</a:t>
            </a:r>
          </a:p>
          <a:p>
            <a:pPr algn="ctr"/>
            <a:r>
              <a:rPr lang="es-ES" sz="2000" b="1" dirty="0" smtClean="0">
                <a:latin typeface="Arial" pitchFamily="34" charset="0"/>
                <a:cs typeface="Arial" pitchFamily="34" charset="0"/>
              </a:rPr>
              <a:t>SECRETARIO ACADEMICO: DR. MARCELO MEJIA</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r>
              <a:rPr lang="es-ES" sz="2000" b="1" dirty="0" err="1" smtClean="0">
                <a:latin typeface="Arial" pitchFamily="34" charset="0"/>
                <a:cs typeface="Arial" pitchFamily="34" charset="0"/>
              </a:rPr>
              <a:t>Sangolquí</a:t>
            </a:r>
            <a:r>
              <a:rPr lang="es-ES" sz="2000" b="1" dirty="0">
                <a:latin typeface="Arial" pitchFamily="34" charset="0"/>
                <a:cs typeface="Arial" pitchFamily="34" charset="0"/>
              </a:rPr>
              <a:t>, </a:t>
            </a:r>
            <a:r>
              <a:rPr lang="es-ES" sz="2000" b="1" dirty="0" smtClean="0">
                <a:latin typeface="Arial" pitchFamily="34" charset="0"/>
                <a:cs typeface="Arial" pitchFamily="34" charset="0"/>
              </a:rPr>
              <a:t>2013-08</a:t>
            </a:r>
            <a:r>
              <a:rPr lang="en-US" sz="2000" b="1" dirty="0" smtClean="0">
                <a:latin typeface="Arial" pitchFamily="34" charset="0"/>
                <a:cs typeface="Arial" pitchFamily="34" charset="0"/>
              </a:rPr>
              <a:t>-15</a:t>
            </a:r>
            <a:endParaRPr lang="es-EC" sz="2000" b="1" dirty="0">
              <a:latin typeface="Arial" pitchFamily="34" charset="0"/>
              <a:cs typeface="Arial" pitchFamily="34" charset="0"/>
            </a:endParaRPr>
          </a:p>
          <a:p>
            <a:pPr algn="ctr"/>
            <a:r>
              <a:rPr lang="es-ES" b="1" dirty="0">
                <a:latin typeface="Arial" pitchFamily="34" charset="0"/>
                <a:cs typeface="Arial" pitchFamily="34" charset="0"/>
              </a:rPr>
              <a:t> </a:t>
            </a:r>
            <a:endParaRPr lang="es-EC" b="1" dirty="0">
              <a:latin typeface="Arial" pitchFamily="34" charset="0"/>
              <a:cs typeface="Arial" pitchFamily="34" charset="0"/>
            </a:endParaRPr>
          </a:p>
          <a:p>
            <a:endParaRPr lang="es-EC" b="1" dirty="0"/>
          </a:p>
        </p:txBody>
      </p:sp>
    </p:spTree>
    <p:extLst>
      <p:ext uri="{BB962C8B-B14F-4D97-AF65-F5344CB8AC3E}">
        <p14:creationId xmlns:p14="http://schemas.microsoft.com/office/powerpoint/2010/main" xmlns="" val="1479447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989"/>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331640" y="1918295"/>
            <a:ext cx="6768752" cy="3046988"/>
          </a:xfrm>
          <a:prstGeom prst="rect">
            <a:avLst/>
          </a:prstGeom>
        </p:spPr>
        <p:txBody>
          <a:bodyPr wrap="square">
            <a:spAutoFit/>
          </a:bodyPr>
          <a:lstStyle/>
          <a:p>
            <a:pPr algn="ctr"/>
            <a:r>
              <a:rPr lang="es-ES" sz="2400" dirty="0">
                <a:latin typeface="Arial" panose="020B0604020202020204" pitchFamily="34" charset="0"/>
                <a:ea typeface="Times New Roman" panose="02020603050405020304" pitchFamily="18" charset="0"/>
              </a:rPr>
              <a:t>Las medidas se realizaron durante cinco días, del 26 al 30 de Marzo, y en los meses de octubre, Noviembre y Diciembre del 2012, hasta mediados del mes de enero 2013 con el apoyo logístico de un grupo de compañeros. La mayor parte de días fueron nublados, registrándose una insolación media anual, debido al paso del sol por el cenit de estas localidades. </a:t>
            </a:r>
            <a:endParaRPr lang="es-ES" sz="2400" dirty="0"/>
          </a:p>
        </p:txBody>
      </p:sp>
      <p:sp>
        <p:nvSpPr>
          <p:cNvPr id="6" name="Rectángulo 5"/>
          <p:cNvSpPr/>
          <p:nvPr/>
        </p:nvSpPr>
        <p:spPr>
          <a:xfrm>
            <a:off x="1827116" y="831879"/>
            <a:ext cx="5777800" cy="612412"/>
          </a:xfrm>
          <a:prstGeom prst="rect">
            <a:avLst/>
          </a:prstGeom>
        </p:spPr>
        <p:txBody>
          <a:bodyPr wrap="none">
            <a:spAutoFit/>
          </a:bodyPr>
          <a:lstStyle/>
          <a:p>
            <a:pPr marR="0" lvl="1" algn="just">
              <a:lnSpc>
                <a:spcPct val="200000"/>
              </a:lnSpc>
              <a:spcBef>
                <a:spcPts val="1200"/>
              </a:spcBef>
              <a:spcAft>
                <a:spcPts val="1500"/>
              </a:spcAft>
            </a:pPr>
            <a:r>
              <a:rPr lang="es-ES" sz="2000" b="1" cap="all" dirty="0">
                <a:latin typeface="Arial" panose="020B0604020202020204" pitchFamily="34" charset="0"/>
                <a:ea typeface="Times New Roman" panose="02020603050405020304" pitchFamily="18" charset="0"/>
                <a:cs typeface="Times New Roman" panose="02020603050405020304" pitchFamily="18" charset="0"/>
              </a:rPr>
              <a:t>ANÁLISIS DE LA RADIACIÓN DE ALBEDO</a:t>
            </a:r>
            <a:endParaRPr lang="es-ES" sz="2000" b="1" cap="all"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56883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657326" y="705989"/>
            <a:ext cx="6184706" cy="461665"/>
          </a:xfrm>
          <a:prstGeom prst="rect">
            <a:avLst/>
          </a:prstGeom>
        </p:spPr>
        <p:txBody>
          <a:bodyPr wrap="none">
            <a:spAutoFit/>
          </a:bodyPr>
          <a:lstStyle/>
          <a:p>
            <a:r>
              <a:rPr lang="es-ES" sz="2400" b="1" dirty="0">
                <a:latin typeface="Arial" panose="020B0604020202020204" pitchFamily="34" charset="0"/>
                <a:ea typeface="Times New Roman" panose="02020603050405020304" pitchFamily="18" charset="0"/>
              </a:rPr>
              <a:t>Datos Poblados de </a:t>
            </a:r>
            <a:r>
              <a:rPr lang="es-ES" sz="2400" b="1" dirty="0" smtClean="0">
                <a:latin typeface="Arial" panose="020B0604020202020204" pitchFamily="34" charset="0"/>
                <a:ea typeface="Times New Roman" panose="02020603050405020304" pitchFamily="18" charset="0"/>
              </a:rPr>
              <a:t>El </a:t>
            </a:r>
            <a:r>
              <a:rPr lang="es-ES" sz="2400" b="1" dirty="0">
                <a:latin typeface="Arial" panose="020B0604020202020204" pitchFamily="34" charset="0"/>
                <a:ea typeface="Times New Roman" panose="02020603050405020304" pitchFamily="18" charset="0"/>
              </a:rPr>
              <a:t>Carmen y </a:t>
            </a:r>
            <a:r>
              <a:rPr lang="es-ES" sz="2400" b="1" dirty="0" smtClean="0">
                <a:latin typeface="Arial" panose="020B0604020202020204" pitchFamily="34" charset="0"/>
                <a:ea typeface="Times New Roman" panose="02020603050405020304" pitchFamily="18" charset="0"/>
              </a:rPr>
              <a:t>El </a:t>
            </a:r>
            <a:r>
              <a:rPr lang="es-ES" sz="2400" b="1" dirty="0">
                <a:latin typeface="Arial" panose="020B0604020202020204" pitchFamily="34" charset="0"/>
                <a:ea typeface="Times New Roman" panose="02020603050405020304" pitchFamily="18" charset="0"/>
              </a:rPr>
              <a:t>Barrio</a:t>
            </a:r>
            <a:endParaRPr lang="es-ES" sz="2400" b="1" dirty="0"/>
          </a:p>
        </p:txBody>
      </p:sp>
      <p:graphicFrame>
        <p:nvGraphicFramePr>
          <p:cNvPr id="5" name="Tabla 4"/>
          <p:cNvGraphicFramePr>
            <a:graphicFrameLocks noGrp="1"/>
          </p:cNvGraphicFramePr>
          <p:nvPr>
            <p:extLst>
              <p:ext uri="{D42A27DB-BD31-4B8C-83A1-F6EECF244321}">
                <p14:modId xmlns:p14="http://schemas.microsoft.com/office/powerpoint/2010/main" xmlns="" val="4202369044"/>
              </p:ext>
            </p:extLst>
          </p:nvPr>
        </p:nvGraphicFramePr>
        <p:xfrm>
          <a:off x="791570" y="1323833"/>
          <a:ext cx="7884886" cy="4180255"/>
        </p:xfrm>
        <a:graphic>
          <a:graphicData uri="http://schemas.openxmlformats.org/drawingml/2006/table">
            <a:tbl>
              <a:tblPr firstRow="1" firstCol="1" bandRow="1" bandCol="1">
                <a:tableStyleId>{5C22544A-7EE6-4342-B048-85BDC9FD1C3A}</a:tableStyleId>
              </a:tblPr>
              <a:tblGrid>
                <a:gridCol w="900110"/>
                <a:gridCol w="1512168"/>
                <a:gridCol w="1440160"/>
                <a:gridCol w="1872208"/>
                <a:gridCol w="2160240"/>
              </a:tblGrid>
              <a:tr h="699115">
                <a:tc>
                  <a:txBody>
                    <a:bodyPr/>
                    <a:lstStyle/>
                    <a:p>
                      <a:pPr marL="0" marR="0" algn="ctr">
                        <a:lnSpc>
                          <a:spcPct val="100000"/>
                        </a:lnSpc>
                        <a:spcBef>
                          <a:spcPts val="0"/>
                        </a:spcBef>
                        <a:spcAft>
                          <a:spcPts val="0"/>
                        </a:spcAft>
                      </a:pPr>
                      <a:r>
                        <a:rPr lang="es-ES" sz="1800" dirty="0">
                          <a:effectLst/>
                        </a:rPr>
                        <a:t>Hora</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es-ES" sz="1800" dirty="0">
                          <a:effectLst/>
                        </a:rPr>
                        <a:t>Promedio de temperatura</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es-ES" sz="1800" dirty="0">
                          <a:effectLst/>
                        </a:rPr>
                        <a:t>Promedio de humedad</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es-ES" sz="1800" dirty="0">
                          <a:effectLst/>
                        </a:rPr>
                        <a:t>Promedio de velocidad del aire</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es-ES" sz="1800" dirty="0">
                          <a:effectLst/>
                        </a:rPr>
                        <a:t>Radiación albedo promedio</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418111">
                <a:tc>
                  <a:txBody>
                    <a:bodyPr/>
                    <a:lstStyle/>
                    <a:p>
                      <a:pPr marL="0" marR="0" algn="ctr">
                        <a:lnSpc>
                          <a:spcPct val="100000"/>
                        </a:lnSpc>
                        <a:spcBef>
                          <a:spcPts val="0"/>
                        </a:spcBef>
                        <a:spcAft>
                          <a:spcPts val="0"/>
                        </a:spcAft>
                      </a:pPr>
                      <a:r>
                        <a:rPr lang="es-ES" sz="1800">
                          <a:effectLst/>
                        </a:rPr>
                        <a:t>Tiempo</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ºC</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m/s</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W/m</a:t>
                      </a:r>
                      <a:r>
                        <a:rPr lang="es-ES" sz="1800" baseline="30000">
                          <a:effectLst/>
                        </a:rPr>
                        <a:t>2</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6576">
                <a:tc>
                  <a:txBody>
                    <a:bodyPr/>
                    <a:lstStyle/>
                    <a:p>
                      <a:pPr marL="0" marR="0" algn="ctr">
                        <a:lnSpc>
                          <a:spcPct val="100000"/>
                        </a:lnSpc>
                        <a:spcBef>
                          <a:spcPts val="0"/>
                        </a:spcBef>
                        <a:spcAft>
                          <a:spcPts val="0"/>
                        </a:spcAft>
                      </a:pPr>
                      <a:r>
                        <a:rPr lang="es-ES" sz="1800">
                          <a:effectLst/>
                        </a:rPr>
                        <a:t>08h10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17,80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29</a:t>
                      </a:r>
                      <a:r>
                        <a:rPr lang="es-ES" sz="1600">
                          <a:effectLst/>
                        </a:rPr>
                        <a:t>.00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0,70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42,10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6576">
                <a:tc>
                  <a:txBody>
                    <a:bodyPr/>
                    <a:lstStyle/>
                    <a:p>
                      <a:pPr marL="0" marR="0" algn="ctr">
                        <a:lnSpc>
                          <a:spcPct val="100000"/>
                        </a:lnSpc>
                        <a:spcBef>
                          <a:spcPts val="0"/>
                        </a:spcBef>
                        <a:spcAft>
                          <a:spcPts val="0"/>
                        </a:spcAft>
                      </a:pPr>
                      <a:r>
                        <a:rPr lang="es-ES" sz="1800">
                          <a:effectLst/>
                        </a:rPr>
                        <a:t>08h20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19,40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28</a:t>
                      </a:r>
                      <a:r>
                        <a:rPr lang="es-ES" sz="1600">
                          <a:effectLst/>
                        </a:rPr>
                        <a:t>.00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0,85</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42,50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6576">
                <a:tc>
                  <a:txBody>
                    <a:bodyPr/>
                    <a:lstStyle/>
                    <a:p>
                      <a:pPr marL="0" marR="0" algn="ctr">
                        <a:lnSpc>
                          <a:spcPct val="100000"/>
                        </a:lnSpc>
                        <a:spcBef>
                          <a:spcPts val="0"/>
                        </a:spcBef>
                        <a:spcAft>
                          <a:spcPts val="0"/>
                        </a:spcAft>
                      </a:pPr>
                      <a:r>
                        <a:rPr lang="es-ES" sz="1800">
                          <a:effectLst/>
                        </a:rPr>
                        <a:t>08h30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21,50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26</a:t>
                      </a:r>
                      <a:r>
                        <a:rPr lang="es-ES" sz="1600">
                          <a:effectLst/>
                        </a:rPr>
                        <a:t>.00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1,02</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44,60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6576">
                <a:tc>
                  <a:txBody>
                    <a:bodyPr/>
                    <a:lstStyle/>
                    <a:p>
                      <a:pPr marL="0" marR="0" algn="ctr">
                        <a:lnSpc>
                          <a:spcPct val="100000"/>
                        </a:lnSpc>
                        <a:spcBef>
                          <a:spcPts val="0"/>
                        </a:spcBef>
                        <a:spcAft>
                          <a:spcPts val="0"/>
                        </a:spcAft>
                      </a:pPr>
                      <a:r>
                        <a:rPr lang="es-ES" sz="1800">
                          <a:effectLst/>
                        </a:rPr>
                        <a:t>08h40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22,40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28</a:t>
                      </a:r>
                      <a:r>
                        <a:rPr lang="es-ES" sz="1600">
                          <a:effectLst/>
                        </a:rPr>
                        <a:t>.00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0,94</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44,30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6576">
                <a:tc>
                  <a:txBody>
                    <a:bodyPr/>
                    <a:lstStyle/>
                    <a:p>
                      <a:pPr marL="0" marR="0" algn="ctr">
                        <a:lnSpc>
                          <a:spcPct val="100000"/>
                        </a:lnSpc>
                        <a:spcBef>
                          <a:spcPts val="0"/>
                        </a:spcBef>
                        <a:spcAft>
                          <a:spcPts val="0"/>
                        </a:spcAft>
                      </a:pPr>
                      <a:r>
                        <a:rPr lang="es-ES" sz="1800">
                          <a:effectLst/>
                        </a:rPr>
                        <a:t>08h50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24,60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29</a:t>
                      </a:r>
                      <a:r>
                        <a:rPr lang="es-ES" sz="1600">
                          <a:effectLst/>
                        </a:rPr>
                        <a:t>.00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1,00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42,30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6576">
                <a:tc>
                  <a:txBody>
                    <a:bodyPr/>
                    <a:lstStyle/>
                    <a:p>
                      <a:pPr marL="0" marR="0" algn="ctr">
                        <a:lnSpc>
                          <a:spcPct val="100000"/>
                        </a:lnSpc>
                        <a:spcBef>
                          <a:spcPts val="0"/>
                        </a:spcBef>
                        <a:spcAft>
                          <a:spcPts val="0"/>
                        </a:spcAft>
                      </a:pPr>
                      <a:r>
                        <a:rPr lang="es-ES" sz="1800">
                          <a:effectLst/>
                        </a:rPr>
                        <a:t>09h00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25,80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30</a:t>
                      </a:r>
                      <a:r>
                        <a:rPr lang="es-ES" sz="1600">
                          <a:effectLst/>
                        </a:rPr>
                        <a:t>.00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0,15</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42,70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6576">
                <a:tc>
                  <a:txBody>
                    <a:bodyPr/>
                    <a:lstStyle/>
                    <a:p>
                      <a:pPr marL="0" marR="0" algn="ctr">
                        <a:lnSpc>
                          <a:spcPct val="100000"/>
                        </a:lnSpc>
                        <a:spcBef>
                          <a:spcPts val="0"/>
                        </a:spcBef>
                        <a:spcAft>
                          <a:spcPts val="0"/>
                        </a:spcAft>
                      </a:pPr>
                      <a:r>
                        <a:rPr lang="es-ES" sz="1800">
                          <a:effectLst/>
                        </a:rPr>
                        <a:t>09h10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34,10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24</a:t>
                      </a:r>
                      <a:r>
                        <a:rPr lang="es-ES" sz="1600">
                          <a:effectLst/>
                        </a:rPr>
                        <a:t>.00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0,67</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44,30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6576">
                <a:tc>
                  <a:txBody>
                    <a:bodyPr/>
                    <a:lstStyle/>
                    <a:p>
                      <a:pPr marL="0" marR="0" algn="ctr">
                        <a:lnSpc>
                          <a:spcPct val="100000"/>
                        </a:lnSpc>
                        <a:spcBef>
                          <a:spcPts val="0"/>
                        </a:spcBef>
                        <a:spcAft>
                          <a:spcPts val="0"/>
                        </a:spcAft>
                      </a:pPr>
                      <a:r>
                        <a:rPr lang="es-ES" sz="1800">
                          <a:effectLst/>
                        </a:rPr>
                        <a:t>09h20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26,90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24</a:t>
                      </a:r>
                      <a:r>
                        <a:rPr lang="es-ES" sz="1600">
                          <a:effectLst/>
                        </a:rPr>
                        <a:t>.00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0,86</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46,60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6576">
                <a:tc>
                  <a:txBody>
                    <a:bodyPr/>
                    <a:lstStyle/>
                    <a:p>
                      <a:pPr marL="0" marR="0" algn="ctr">
                        <a:lnSpc>
                          <a:spcPct val="100000"/>
                        </a:lnSpc>
                        <a:spcBef>
                          <a:spcPts val="0"/>
                        </a:spcBef>
                        <a:spcAft>
                          <a:spcPts val="0"/>
                        </a:spcAft>
                      </a:pPr>
                      <a:r>
                        <a:rPr lang="es-ES" sz="1800">
                          <a:effectLst/>
                        </a:rPr>
                        <a:t>09h30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29,30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28</a:t>
                      </a:r>
                      <a:r>
                        <a:rPr lang="es-ES" sz="1600">
                          <a:effectLst/>
                        </a:rPr>
                        <a:t>.00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a:effectLst/>
                        </a:rPr>
                        <a:t>1,12</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800" dirty="0">
                          <a:effectLst/>
                        </a:rPr>
                        <a:t>45,80</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1242515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547664" y="587087"/>
            <a:ext cx="6480720" cy="830997"/>
          </a:xfrm>
          <a:prstGeom prst="rect">
            <a:avLst/>
          </a:prstGeom>
        </p:spPr>
        <p:txBody>
          <a:bodyPr wrap="square">
            <a:spAutoFit/>
          </a:bodyPr>
          <a:lstStyle/>
          <a:p>
            <a:pPr algn="ctr"/>
            <a:r>
              <a:rPr lang="es-ES" sz="2400" b="1" dirty="0">
                <a:latin typeface="Arial" panose="020B0604020202020204" pitchFamily="34" charset="0"/>
                <a:ea typeface="Times New Roman" panose="02020603050405020304" pitchFamily="18" charset="0"/>
              </a:rPr>
              <a:t>Radiación Albedo  en los poblados de El Barrio y El Carmen</a:t>
            </a:r>
            <a:endParaRPr lang="es-ES" sz="2400" b="1" dirty="0"/>
          </a:p>
        </p:txBody>
      </p:sp>
      <p:graphicFrame>
        <p:nvGraphicFramePr>
          <p:cNvPr id="7" name="Gráfico 6"/>
          <p:cNvGraphicFramePr>
            <a:graphicFrameLocks/>
          </p:cNvGraphicFramePr>
          <p:nvPr>
            <p:extLst>
              <p:ext uri="{D42A27DB-BD31-4B8C-83A1-F6EECF244321}">
                <p14:modId xmlns:p14="http://schemas.microsoft.com/office/powerpoint/2010/main" xmlns="" val="2667101917"/>
              </p:ext>
            </p:extLst>
          </p:nvPr>
        </p:nvGraphicFramePr>
        <p:xfrm>
          <a:off x="1547664" y="1819274"/>
          <a:ext cx="6336703" cy="3697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89357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907704" y="764704"/>
            <a:ext cx="5529334" cy="461665"/>
          </a:xfrm>
          <a:prstGeom prst="rect">
            <a:avLst/>
          </a:prstGeom>
        </p:spPr>
        <p:txBody>
          <a:bodyPr wrap="none">
            <a:spAutoFit/>
          </a:bodyPr>
          <a:lstStyle/>
          <a:p>
            <a:r>
              <a:rPr lang="es-ES" sz="2400" b="1" dirty="0">
                <a:latin typeface="Arial" panose="020B0604020202020204" pitchFamily="34" charset="0"/>
                <a:ea typeface="Times New Roman" panose="02020603050405020304" pitchFamily="18" charset="0"/>
                <a:cs typeface="Times New Roman" panose="02020603050405020304" pitchFamily="18" charset="0"/>
              </a:rPr>
              <a:t>ANÁLISIS DE LA RADIACIÓN TOTAL</a:t>
            </a:r>
            <a:endParaRPr lang="es-ES" sz="2400" b="1" dirty="0"/>
          </a:p>
        </p:txBody>
      </p:sp>
      <mc:AlternateContent xmlns:mc="http://schemas.openxmlformats.org/markup-compatibility/2006">
        <mc:Choice xmlns:a14="http://schemas.microsoft.com/office/drawing/2010/main" xmlns="" Requires="a14">
          <p:sp>
            <p:nvSpPr>
              <p:cNvPr id="5" name="Rectángulo 4"/>
              <p:cNvSpPr/>
              <p:nvPr/>
            </p:nvSpPr>
            <p:spPr>
              <a:xfrm>
                <a:off x="683569" y="1713197"/>
                <a:ext cx="8080264"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𝑆</m:t>
                      </m:r>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𝑏</m:t>
                          </m:r>
                          <m:r>
                            <a:rPr lang="es-ES" i="0">
                              <a:latin typeface="Cambria Math" panose="02040503050406030204" pitchFamily="18" charset="0"/>
                            </a:rPr>
                            <m:t> </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𝑏</m:t>
                          </m:r>
                        </m:sub>
                      </m:sSub>
                      <m:r>
                        <a:rPr lang="es-ES" i="0">
                          <a:latin typeface="Cambria Math" panose="02040503050406030204" pitchFamily="18" charset="0"/>
                        </a:rPr>
                        <m:t> </m:t>
                      </m:r>
                      <m:sSub>
                        <m:sSubPr>
                          <m:ctrlPr>
                            <a:rPr lang="es-ES" i="1">
                              <a:latin typeface="Cambria Math" panose="02040503050406030204" pitchFamily="18" charset="0"/>
                            </a:rPr>
                          </m:ctrlPr>
                        </m:sSubPr>
                        <m:e>
                          <m:d>
                            <m:dPr>
                              <m:ctrlPr>
                                <a:rPr lang="es-ES" i="1">
                                  <a:latin typeface="Cambria Math" panose="02040503050406030204" pitchFamily="18" charset="0"/>
                                </a:rPr>
                              </m:ctrlPr>
                            </m:dPr>
                            <m:e>
                              <m:r>
                                <a:rPr lang="es-ES" i="1">
                                  <a:latin typeface="Cambria Math" panose="02040503050406030204" pitchFamily="18" charset="0"/>
                                </a:rPr>
                                <m:t>𝜏𝛼</m:t>
                              </m:r>
                            </m:e>
                          </m:d>
                        </m:e>
                        <m:sub>
                          <m:r>
                            <a:rPr lang="es-ES" i="1">
                              <a:latin typeface="Cambria Math" panose="02040503050406030204" pitchFamily="18" charset="0"/>
                            </a:rPr>
                            <m:t>𝑏</m:t>
                          </m:r>
                        </m:sub>
                      </m:sSub>
                      <m:r>
                        <a:rPr lang="es-ES" i="0">
                          <a:latin typeface="Cambria Math" panose="02040503050406030204" pitchFamily="18" charset="0"/>
                        </a:rPr>
                        <m:t>+ </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𝑑</m:t>
                          </m:r>
                          <m:r>
                            <a:rPr lang="es-ES" i="0">
                              <a:latin typeface="Cambria Math" panose="02040503050406030204" pitchFamily="18" charset="0"/>
                            </a:rPr>
                            <m:t> </m:t>
                          </m:r>
                        </m:sub>
                      </m:sSub>
                      <m:r>
                        <a:rPr lang="es-ES" i="0">
                          <a:latin typeface="Cambria Math" panose="02040503050406030204" pitchFamily="18" charset="0"/>
                        </a:rPr>
                        <m:t> </m:t>
                      </m:r>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0">
                                  <a:latin typeface="Cambria Math" panose="02040503050406030204" pitchFamily="18" charset="0"/>
                                </a:rPr>
                                <m:t>1+</m:t>
                              </m:r>
                              <m:func>
                                <m:funcPr>
                                  <m:ctrlPr>
                                    <a:rPr lang="es-ES" i="1">
                                      <a:latin typeface="Cambria Math" panose="02040503050406030204" pitchFamily="18" charset="0"/>
                                    </a:rPr>
                                  </m:ctrlPr>
                                </m:funcPr>
                                <m:fName>
                                  <m:r>
                                    <a:rPr lang="es-ES" i="1">
                                      <a:latin typeface="Cambria Math" panose="02040503050406030204" pitchFamily="18" charset="0"/>
                                    </a:rPr>
                                    <m:t>𝑐𝑜𝑠</m:t>
                                  </m:r>
                                </m:fName>
                                <m:e>
                                  <m:r>
                                    <a:rPr lang="es-ES" i="1">
                                      <a:latin typeface="Cambria Math" panose="02040503050406030204" pitchFamily="18" charset="0"/>
                                    </a:rPr>
                                    <m:t>𝛽</m:t>
                                  </m:r>
                                </m:e>
                              </m:func>
                            </m:num>
                            <m:den>
                              <m:r>
                                <a:rPr lang="es-ES" i="0">
                                  <a:latin typeface="Cambria Math" panose="02040503050406030204" pitchFamily="18" charset="0"/>
                                </a:rPr>
                                <m:t>2</m:t>
                              </m:r>
                            </m:den>
                          </m:f>
                        </m:e>
                      </m:d>
                      <m:sSub>
                        <m:sSubPr>
                          <m:ctrlPr>
                            <a:rPr lang="es-ES" i="1">
                              <a:latin typeface="Cambria Math" panose="02040503050406030204" pitchFamily="18" charset="0"/>
                            </a:rPr>
                          </m:ctrlPr>
                        </m:sSubPr>
                        <m:e>
                          <m:d>
                            <m:dPr>
                              <m:ctrlPr>
                                <a:rPr lang="es-ES" i="1">
                                  <a:latin typeface="Cambria Math" panose="02040503050406030204" pitchFamily="18" charset="0"/>
                                </a:rPr>
                              </m:ctrlPr>
                            </m:dPr>
                            <m:e>
                              <m:r>
                                <a:rPr lang="es-ES" i="1">
                                  <a:latin typeface="Cambria Math" panose="02040503050406030204" pitchFamily="18" charset="0"/>
                                </a:rPr>
                                <m:t>𝜏𝛼</m:t>
                              </m:r>
                            </m:e>
                          </m:d>
                        </m:e>
                        <m:sub>
                          <m:r>
                            <a:rPr lang="es-ES" i="1">
                              <a:latin typeface="Cambria Math" panose="02040503050406030204" pitchFamily="18" charset="0"/>
                            </a:rPr>
                            <m:t>𝑑</m:t>
                          </m:r>
                        </m:sub>
                      </m:sSub>
                      <m:r>
                        <a:rPr lang="es-ES" i="0">
                          <a:latin typeface="Cambria Math" panose="02040503050406030204" pitchFamily="18" charset="0"/>
                        </a:rPr>
                        <m:t>+ </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𝑏</m:t>
                              </m:r>
                            </m:sub>
                          </m:sSub>
                          <m:r>
                            <a:rPr lang="es-ES" i="0">
                              <a:latin typeface="Cambria Math" panose="02040503050406030204" pitchFamily="18" charset="0"/>
                            </a:rPr>
                            <m:t>+ </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𝑑</m:t>
                              </m:r>
                            </m:sub>
                          </m:sSub>
                        </m:e>
                      </m:d>
                      <m:sSub>
                        <m:sSubPr>
                          <m:ctrlPr>
                            <a:rPr lang="es-ES" i="1">
                              <a:latin typeface="Cambria Math" panose="02040503050406030204" pitchFamily="18" charset="0"/>
                            </a:rPr>
                          </m:ctrlPr>
                        </m:sSubPr>
                        <m:e>
                          <m:r>
                            <a:rPr lang="es-ES" i="1">
                              <a:latin typeface="Cambria Math" panose="02040503050406030204" pitchFamily="18" charset="0"/>
                            </a:rPr>
                            <m:t>𝜌</m:t>
                          </m:r>
                        </m:e>
                        <m:sub>
                          <m:r>
                            <a:rPr lang="es-ES" i="1">
                              <a:latin typeface="Cambria Math" panose="02040503050406030204" pitchFamily="18" charset="0"/>
                            </a:rPr>
                            <m:t>𝑔</m:t>
                          </m:r>
                        </m:sub>
                      </m:sSub>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0">
                                  <a:latin typeface="Cambria Math" panose="02040503050406030204" pitchFamily="18" charset="0"/>
                                </a:rPr>
                                <m:t>1− </m:t>
                              </m:r>
                              <m:func>
                                <m:funcPr>
                                  <m:ctrlPr>
                                    <a:rPr lang="es-ES" i="1">
                                      <a:latin typeface="Cambria Math" panose="02040503050406030204" pitchFamily="18" charset="0"/>
                                    </a:rPr>
                                  </m:ctrlPr>
                                </m:funcPr>
                                <m:fName>
                                  <m:r>
                                    <a:rPr lang="es-ES" i="1">
                                      <a:latin typeface="Cambria Math" panose="02040503050406030204" pitchFamily="18" charset="0"/>
                                    </a:rPr>
                                    <m:t>𝑐𝑜𝑠</m:t>
                                  </m:r>
                                </m:fName>
                                <m:e>
                                  <m:r>
                                    <a:rPr lang="es-ES" i="1">
                                      <a:latin typeface="Cambria Math" panose="02040503050406030204" pitchFamily="18" charset="0"/>
                                    </a:rPr>
                                    <m:t>𝛽</m:t>
                                  </m:r>
                                </m:e>
                              </m:func>
                            </m:num>
                            <m:den>
                              <m:r>
                                <a:rPr lang="es-ES" i="0">
                                  <a:latin typeface="Cambria Math" panose="02040503050406030204" pitchFamily="18" charset="0"/>
                                </a:rPr>
                                <m:t>2</m:t>
                              </m:r>
                            </m:den>
                          </m:f>
                        </m:e>
                      </m:d>
                      <m:sSub>
                        <m:sSubPr>
                          <m:ctrlPr>
                            <a:rPr lang="es-ES" i="1">
                              <a:latin typeface="Cambria Math" panose="02040503050406030204" pitchFamily="18" charset="0"/>
                            </a:rPr>
                          </m:ctrlPr>
                        </m:sSubPr>
                        <m:e>
                          <m:d>
                            <m:dPr>
                              <m:ctrlPr>
                                <a:rPr lang="es-ES" i="1">
                                  <a:latin typeface="Cambria Math" panose="02040503050406030204" pitchFamily="18" charset="0"/>
                                </a:rPr>
                              </m:ctrlPr>
                            </m:dPr>
                            <m:e>
                              <m:r>
                                <a:rPr lang="es-ES" i="1">
                                  <a:latin typeface="Cambria Math" panose="02040503050406030204" pitchFamily="18" charset="0"/>
                                </a:rPr>
                                <m:t>𝜏𝛼</m:t>
                              </m:r>
                            </m:e>
                          </m:d>
                        </m:e>
                        <m:sub>
                          <m:r>
                            <a:rPr lang="es-ES" i="1">
                              <a:latin typeface="Cambria Math" panose="02040503050406030204" pitchFamily="18" charset="0"/>
                            </a:rPr>
                            <m:t>𝑔</m:t>
                          </m:r>
                        </m:sub>
                      </m:sSub>
                    </m:oMath>
                  </m:oMathPara>
                </a14:m>
                <a:endParaRPr lang="es-ES" dirty="0"/>
              </a:p>
            </p:txBody>
          </p:sp>
        </mc:Choice>
        <mc:Fallback>
          <p:sp>
            <p:nvSpPr>
              <p:cNvPr id="5" name="Rectángulo 4"/>
              <p:cNvSpPr>
                <a:spLocks noRot="1" noChangeAspect="1" noMove="1" noResize="1" noEditPoints="1" noAdjustHandles="1" noChangeArrowheads="1" noChangeShapeType="1" noTextEdit="1"/>
              </p:cNvSpPr>
              <p:nvPr/>
            </p:nvSpPr>
            <p:spPr>
              <a:xfrm>
                <a:off x="683569" y="1713197"/>
                <a:ext cx="8080264" cy="714683"/>
              </a:xfrm>
              <a:prstGeom prst="rect">
                <a:avLst/>
              </a:prstGeom>
              <a:blipFill rotWithShape="0">
                <a:blip r:embed="rId3"/>
                <a:stretch>
                  <a:fillRect/>
                </a:stretch>
              </a:blipFill>
            </p:spPr>
            <p:txBody>
              <a:bodyPr/>
              <a:lstStyle/>
              <a:p>
                <a:r>
                  <a:rPr lang="es-ES">
                    <a:noFill/>
                  </a:rPr>
                  <a:t> </a:t>
                </a:r>
              </a:p>
            </p:txBody>
          </p:sp>
        </mc:Fallback>
      </mc:AlternateContent>
      <p:sp>
        <p:nvSpPr>
          <p:cNvPr id="6" name="Rectángulo 5"/>
          <p:cNvSpPr/>
          <p:nvPr/>
        </p:nvSpPr>
        <p:spPr>
          <a:xfrm>
            <a:off x="1331640" y="2590350"/>
            <a:ext cx="6984776" cy="2862322"/>
          </a:xfrm>
          <a:prstGeom prst="rect">
            <a:avLst/>
          </a:prstGeom>
        </p:spPr>
        <p:txBody>
          <a:bodyPr wrap="square">
            <a:spAutoFit/>
          </a:bodyPr>
          <a:lstStyle/>
          <a:p>
            <a:pPr algn="just">
              <a:spcBef>
                <a:spcPts val="1200"/>
              </a:spcBef>
              <a:spcAft>
                <a:spcPts val="1500"/>
              </a:spcAft>
              <a:tabLst>
                <a:tab pos="228600" algn="l"/>
              </a:tabLst>
            </a:pPr>
            <a:r>
              <a:rPr lang="es-ES" b="1" dirty="0">
                <a:latin typeface="Arial" panose="020B0604020202020204" pitchFamily="34" charset="0"/>
                <a:ea typeface="Times New Roman" panose="02020603050405020304" pitchFamily="18" charset="0"/>
                <a:cs typeface="Arial" panose="020B0604020202020204" pitchFamily="34" charset="0"/>
              </a:rPr>
              <a:t>R</a:t>
            </a:r>
            <a:r>
              <a:rPr lang="es-ES" b="1" baseline="-25000" dirty="0">
                <a:latin typeface="Arial" panose="020B0604020202020204" pitchFamily="34" charset="0"/>
                <a:ea typeface="Times New Roman" panose="02020603050405020304" pitchFamily="18" charset="0"/>
                <a:cs typeface="Arial" panose="020B0604020202020204" pitchFamily="34" charset="0"/>
              </a:rPr>
              <a:t>b</a:t>
            </a:r>
            <a:r>
              <a:rPr lang="es-ES" b="1" dirty="0">
                <a:latin typeface="Arial" panose="020B0604020202020204" pitchFamily="34" charset="0"/>
                <a:ea typeface="Times New Roman" panose="02020603050405020304" pitchFamily="18" charset="0"/>
                <a:cs typeface="Arial" panose="020B0604020202020204" pitchFamily="34" charset="0"/>
              </a:rPr>
              <a:t> = 0,9 para el mes de marzo</a:t>
            </a:r>
            <a:endParaRPr lang="es-ES" b="1"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200"/>
              </a:spcBef>
              <a:spcAft>
                <a:spcPts val="1500"/>
              </a:spcAft>
              <a:tabLst>
                <a:tab pos="228600" algn="l"/>
              </a:tabLst>
            </a:pPr>
            <a:r>
              <a:rPr lang="es-ES" b="1" dirty="0" err="1">
                <a:latin typeface="Arial" panose="020B0604020202020204" pitchFamily="34" charset="0"/>
                <a:ea typeface="Times New Roman" panose="02020603050405020304" pitchFamily="18" charset="0"/>
                <a:cs typeface="Arial" panose="020B0604020202020204" pitchFamily="34" charset="0"/>
              </a:rPr>
              <a:t>I</a:t>
            </a:r>
            <a:r>
              <a:rPr lang="es-ES" b="1" baseline="-25000" dirty="0" err="1">
                <a:latin typeface="Arial" panose="020B0604020202020204" pitchFamily="34" charset="0"/>
                <a:ea typeface="Times New Roman" panose="02020603050405020304" pitchFamily="18" charset="0"/>
                <a:cs typeface="Arial" panose="020B0604020202020204" pitchFamily="34" charset="0"/>
              </a:rPr>
              <a:t>b</a:t>
            </a:r>
            <a:r>
              <a:rPr lang="es-ES" b="1" dirty="0">
                <a:latin typeface="Arial" panose="020B0604020202020204" pitchFamily="34" charset="0"/>
                <a:ea typeface="Times New Roman" panose="02020603050405020304" pitchFamily="18" charset="0"/>
                <a:cs typeface="Arial" panose="020B0604020202020204" pitchFamily="34" charset="0"/>
              </a:rPr>
              <a:t> = Radiación directa.</a:t>
            </a:r>
            <a:endParaRPr lang="es-ES" b="1"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200"/>
              </a:spcBef>
              <a:spcAft>
                <a:spcPts val="1500"/>
              </a:spcAft>
              <a:tabLst>
                <a:tab pos="228600" algn="l"/>
              </a:tabLst>
            </a:pPr>
            <a:r>
              <a:rPr lang="es-ES" b="1" dirty="0" err="1">
                <a:latin typeface="GreekC" panose="00000400000000000000" pitchFamily="2" charset="0"/>
                <a:ea typeface="Times New Roman" panose="02020603050405020304" pitchFamily="18" charset="0"/>
                <a:cs typeface="Times New Roman" panose="02020603050405020304" pitchFamily="18" charset="0"/>
              </a:rPr>
              <a:t>ta</a:t>
            </a:r>
            <a:r>
              <a:rPr lang="es-ES" b="1" dirty="0">
                <a:latin typeface="GreekC" panose="00000400000000000000" pitchFamily="2" charset="0"/>
                <a:ea typeface="Times New Roman" panose="02020603050405020304" pitchFamily="18" charset="0"/>
                <a:cs typeface="Times New Roman" panose="02020603050405020304" pitchFamily="18" charset="0"/>
              </a:rPr>
              <a:t> </a:t>
            </a:r>
            <a:r>
              <a:rPr lang="es-ES" b="1" dirty="0">
                <a:latin typeface="Arial" panose="020B0604020202020204" pitchFamily="34" charset="0"/>
                <a:ea typeface="Times New Roman" panose="02020603050405020304" pitchFamily="18" charset="0"/>
                <a:cs typeface="Arial" panose="020B0604020202020204" pitchFamily="34" charset="0"/>
              </a:rPr>
              <a:t>= </a:t>
            </a:r>
            <a:r>
              <a:rPr lang="es-ES" b="1" dirty="0" err="1">
                <a:latin typeface="Arial" panose="020B0604020202020204" pitchFamily="34" charset="0"/>
                <a:ea typeface="Times New Roman" panose="02020603050405020304" pitchFamily="18" charset="0"/>
                <a:cs typeface="Arial" panose="020B0604020202020204" pitchFamily="34" charset="0"/>
              </a:rPr>
              <a:t>Transmitancia</a:t>
            </a:r>
            <a:r>
              <a:rPr lang="es-ES" b="1" dirty="0">
                <a:latin typeface="Arial" panose="020B0604020202020204" pitchFamily="34" charset="0"/>
                <a:ea typeface="Times New Roman" panose="02020603050405020304" pitchFamily="18" charset="0"/>
                <a:cs typeface="Arial" panose="020B0604020202020204" pitchFamily="34" charset="0"/>
              </a:rPr>
              <a:t> </a:t>
            </a:r>
            <a:r>
              <a:rPr lang="es-ES" b="1" dirty="0" err="1">
                <a:latin typeface="Arial" panose="020B0604020202020204" pitchFamily="34" charset="0"/>
                <a:ea typeface="Times New Roman" panose="02020603050405020304" pitchFamily="18" charset="0"/>
                <a:cs typeface="Arial" panose="020B0604020202020204" pitchFamily="34" charset="0"/>
              </a:rPr>
              <a:t>absortancia</a:t>
            </a:r>
            <a:r>
              <a:rPr lang="es-ES" b="1" dirty="0">
                <a:latin typeface="Arial" panose="020B0604020202020204" pitchFamily="34" charset="0"/>
                <a:ea typeface="Times New Roman" panose="02020603050405020304" pitchFamily="18" charset="0"/>
                <a:cs typeface="Arial" panose="020B0604020202020204" pitchFamily="34" charset="0"/>
              </a:rPr>
              <a:t> = 0,85 * 0,9</a:t>
            </a:r>
            <a:endParaRPr lang="es-ES" b="1"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200"/>
              </a:spcBef>
              <a:spcAft>
                <a:spcPts val="1500"/>
              </a:spcAft>
              <a:tabLst>
                <a:tab pos="228600" algn="l"/>
              </a:tabLst>
            </a:pPr>
            <a:r>
              <a:rPr lang="es-ES" b="1" dirty="0" err="1">
                <a:latin typeface="GreekC" panose="00000400000000000000" pitchFamily="2" charset="0"/>
                <a:ea typeface="Times New Roman" panose="02020603050405020304" pitchFamily="18" charset="0"/>
                <a:cs typeface="Times New Roman" panose="02020603050405020304" pitchFamily="18" charset="0"/>
              </a:rPr>
              <a:t>r</a:t>
            </a:r>
            <a:r>
              <a:rPr lang="es-ES" b="1" baseline="-25000" dirty="0" err="1">
                <a:latin typeface="Arial" panose="020B0604020202020204" pitchFamily="34" charset="0"/>
                <a:ea typeface="Times New Roman" panose="02020603050405020304" pitchFamily="18" charset="0"/>
                <a:cs typeface="Arial" panose="020B0604020202020204" pitchFamily="34" charset="0"/>
              </a:rPr>
              <a:t>g</a:t>
            </a:r>
            <a:r>
              <a:rPr lang="es-ES" b="1" dirty="0">
                <a:latin typeface="Arial" panose="020B0604020202020204" pitchFamily="34" charset="0"/>
                <a:ea typeface="Times New Roman" panose="02020603050405020304" pitchFamily="18" charset="0"/>
                <a:cs typeface="Arial" panose="020B0604020202020204" pitchFamily="34" charset="0"/>
              </a:rPr>
              <a:t>  = </a:t>
            </a:r>
            <a:r>
              <a:rPr lang="es-ES" b="1" dirty="0" err="1">
                <a:latin typeface="Arial" panose="020B0604020202020204" pitchFamily="34" charset="0"/>
                <a:ea typeface="Times New Roman" panose="02020603050405020304" pitchFamily="18" charset="0"/>
                <a:cs typeface="Arial" panose="020B0604020202020204" pitchFamily="34" charset="0"/>
              </a:rPr>
              <a:t>Reflectividad</a:t>
            </a:r>
            <a:r>
              <a:rPr lang="es-ES" b="1" dirty="0">
                <a:latin typeface="Arial" panose="020B0604020202020204" pitchFamily="34" charset="0"/>
                <a:ea typeface="Times New Roman" panose="02020603050405020304" pitchFamily="18" charset="0"/>
                <a:cs typeface="Arial" panose="020B0604020202020204" pitchFamily="34" charset="0"/>
              </a:rPr>
              <a:t> entre 0,2 y 0,3 para un ángulo de 15º</a:t>
            </a:r>
            <a:endParaRPr lang="es-ES" b="1"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200"/>
              </a:spcBef>
              <a:spcAft>
                <a:spcPts val="1500"/>
              </a:spcAft>
              <a:tabLst>
                <a:tab pos="228600" algn="l"/>
              </a:tabLst>
            </a:pPr>
            <a:r>
              <a:rPr lang="es-ES" b="1" dirty="0">
                <a:latin typeface="Courier New" panose="02070309020205020404" pitchFamily="49" charset="0"/>
                <a:ea typeface="Times New Roman" panose="02020603050405020304" pitchFamily="18" charset="0"/>
                <a:cs typeface="Times New Roman" panose="02020603050405020304" pitchFamily="18" charset="0"/>
              </a:rPr>
              <a:t>β</a:t>
            </a:r>
            <a:r>
              <a:rPr lang="es-ES" b="1" dirty="0">
                <a:latin typeface="GreekC" panose="00000400000000000000" pitchFamily="2" charset="0"/>
                <a:ea typeface="Times New Roman" panose="02020603050405020304" pitchFamily="18" charset="0"/>
                <a:cs typeface="Times New Roman" panose="02020603050405020304" pitchFamily="18" charset="0"/>
              </a:rPr>
              <a:t> </a:t>
            </a:r>
            <a:r>
              <a:rPr lang="es-ES" b="1" dirty="0">
                <a:latin typeface="Arial" panose="020B0604020202020204" pitchFamily="34" charset="0"/>
                <a:ea typeface="Times New Roman" panose="02020603050405020304" pitchFamily="18" charset="0"/>
                <a:cs typeface="Arial" panose="020B0604020202020204" pitchFamily="34" charset="0"/>
              </a:rPr>
              <a:t>= ángulo de inclinación = 15º</a:t>
            </a:r>
            <a:endParaRPr lang="es-ES"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51461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007604" y="764704"/>
            <a:ext cx="7164796" cy="461665"/>
          </a:xfrm>
          <a:prstGeom prst="rect">
            <a:avLst/>
          </a:prstGeom>
        </p:spPr>
        <p:txBody>
          <a:bodyPr wrap="square">
            <a:spAutoFit/>
          </a:bodyPr>
          <a:lstStyle/>
          <a:p>
            <a:pPr algn="ctr"/>
            <a:r>
              <a:rPr lang="es-EC" sz="2400" b="1" dirty="0">
                <a:latin typeface="Arial" panose="020B0604020202020204" pitchFamily="34" charset="0"/>
                <a:ea typeface="Times New Roman" panose="02020603050405020304" pitchFamily="18" charset="0"/>
              </a:rPr>
              <a:t>Radiación Promedio Total Poblado El Corazón</a:t>
            </a:r>
            <a:endParaRPr lang="es-ES" sz="1600" b="1" dirty="0">
              <a:effectLst/>
              <a:latin typeface="Times New Roman" panose="02020603050405020304" pitchFamily="18" charset="0"/>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xmlns="" val="4042385934"/>
              </p:ext>
            </p:extLst>
          </p:nvPr>
        </p:nvGraphicFramePr>
        <p:xfrm>
          <a:off x="1331640" y="1305887"/>
          <a:ext cx="6840761" cy="4761684"/>
        </p:xfrm>
        <a:graphic>
          <a:graphicData uri="http://schemas.openxmlformats.org/drawingml/2006/table">
            <a:tbl>
              <a:tblPr firstRow="1" firstCol="1" bandRow="1" bandCol="1">
                <a:tableStyleId>{5C22544A-7EE6-4342-B048-85BDC9FD1C3A}</a:tableStyleId>
              </a:tblPr>
              <a:tblGrid>
                <a:gridCol w="1338224"/>
                <a:gridCol w="1834179"/>
                <a:gridCol w="1834179"/>
                <a:gridCol w="1834179"/>
              </a:tblGrid>
              <a:tr h="1058364">
                <a:tc>
                  <a:txBody>
                    <a:bodyPr/>
                    <a:lstStyle/>
                    <a:p>
                      <a:pPr marL="0" marR="0" algn="ctr">
                        <a:lnSpc>
                          <a:spcPct val="100000"/>
                        </a:lnSpc>
                        <a:spcBef>
                          <a:spcPts val="0"/>
                        </a:spcBef>
                        <a:spcAft>
                          <a:spcPts val="0"/>
                        </a:spcAft>
                      </a:pPr>
                      <a:r>
                        <a:rPr lang="es-ES" sz="1600" dirty="0">
                          <a:effectLst/>
                        </a:rPr>
                        <a:t>Hora</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es-ES" sz="1600" dirty="0">
                          <a:effectLst/>
                        </a:rPr>
                        <a:t>Radiación directa promedio</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es-ES" sz="1600" dirty="0">
                          <a:effectLst/>
                        </a:rPr>
                        <a:t>Radiación difusa promedio</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es-ES" sz="1600" dirty="0">
                          <a:effectLst/>
                        </a:rPr>
                        <a:t>Radiación Promedio Total</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22499">
                <a:tc>
                  <a:txBody>
                    <a:bodyPr/>
                    <a:lstStyle/>
                    <a:p>
                      <a:pPr marL="0" marR="0" algn="ctr">
                        <a:lnSpc>
                          <a:spcPct val="150000"/>
                        </a:lnSpc>
                        <a:spcBef>
                          <a:spcPts val="0"/>
                        </a:spcBef>
                        <a:spcAft>
                          <a:spcPts val="0"/>
                        </a:spcAft>
                      </a:pPr>
                      <a:r>
                        <a:rPr lang="es-ES" sz="1600">
                          <a:effectLst/>
                        </a:rPr>
                        <a:t>Tiempo</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W/m</a:t>
                      </a:r>
                      <a:r>
                        <a:rPr lang="es-ES" sz="1600" baseline="30000">
                          <a:effectLst/>
                        </a:rPr>
                        <a:t>2</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W/m</a:t>
                      </a:r>
                      <a:r>
                        <a:rPr lang="es-ES" sz="1600" baseline="30000">
                          <a:effectLst/>
                        </a:rPr>
                        <a:t>2</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W/m</a:t>
                      </a:r>
                      <a:r>
                        <a:rPr lang="es-ES" sz="1600" baseline="30000">
                          <a:effectLst/>
                        </a:rPr>
                        <a:t>2</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2499">
                <a:tc>
                  <a:txBody>
                    <a:bodyPr/>
                    <a:lstStyle/>
                    <a:p>
                      <a:pPr marL="0" marR="0" algn="ctr">
                        <a:lnSpc>
                          <a:spcPct val="150000"/>
                        </a:lnSpc>
                        <a:spcBef>
                          <a:spcPts val="0"/>
                        </a:spcBef>
                        <a:spcAft>
                          <a:spcPts val="0"/>
                        </a:spcAft>
                      </a:pPr>
                      <a:r>
                        <a:rPr lang="es-ES" sz="1600">
                          <a:effectLst/>
                        </a:rPr>
                        <a:t>08h10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481.00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116.00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421,21</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2499">
                <a:tc>
                  <a:txBody>
                    <a:bodyPr/>
                    <a:lstStyle/>
                    <a:p>
                      <a:pPr marL="0" marR="0" algn="ctr">
                        <a:lnSpc>
                          <a:spcPct val="150000"/>
                        </a:lnSpc>
                        <a:spcBef>
                          <a:spcPts val="0"/>
                        </a:spcBef>
                        <a:spcAft>
                          <a:spcPts val="0"/>
                        </a:spcAft>
                      </a:pPr>
                      <a:r>
                        <a:rPr lang="es-ES" sz="1600">
                          <a:effectLst/>
                        </a:rPr>
                        <a:t>08h20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566.00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128.00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491,74</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2499">
                <a:tc>
                  <a:txBody>
                    <a:bodyPr/>
                    <a:lstStyle/>
                    <a:p>
                      <a:pPr marL="0" marR="0" algn="ctr">
                        <a:lnSpc>
                          <a:spcPct val="150000"/>
                        </a:lnSpc>
                        <a:spcBef>
                          <a:spcPts val="0"/>
                        </a:spcBef>
                        <a:spcAft>
                          <a:spcPts val="0"/>
                        </a:spcAft>
                      </a:pPr>
                      <a:r>
                        <a:rPr lang="es-ES" sz="1600">
                          <a:effectLst/>
                        </a:rPr>
                        <a:t>08h30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537.00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132.00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471,39</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2499">
                <a:tc>
                  <a:txBody>
                    <a:bodyPr/>
                    <a:lstStyle/>
                    <a:p>
                      <a:pPr marL="0" marR="0" algn="ctr">
                        <a:lnSpc>
                          <a:spcPct val="150000"/>
                        </a:lnSpc>
                        <a:spcBef>
                          <a:spcPts val="0"/>
                        </a:spcBef>
                        <a:spcAft>
                          <a:spcPts val="0"/>
                        </a:spcAft>
                      </a:pPr>
                      <a:r>
                        <a:rPr lang="es-ES" sz="1600">
                          <a:effectLst/>
                        </a:rPr>
                        <a:t>08h40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548.00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124.00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476,14</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2499">
                <a:tc>
                  <a:txBody>
                    <a:bodyPr/>
                    <a:lstStyle/>
                    <a:p>
                      <a:pPr marL="0" marR="0" algn="ctr">
                        <a:lnSpc>
                          <a:spcPct val="150000"/>
                        </a:lnSpc>
                        <a:spcBef>
                          <a:spcPts val="0"/>
                        </a:spcBef>
                        <a:spcAft>
                          <a:spcPts val="0"/>
                        </a:spcAft>
                      </a:pPr>
                      <a:r>
                        <a:rPr lang="es-ES" sz="1600">
                          <a:effectLst/>
                        </a:rPr>
                        <a:t>08h50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570.00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149.00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504,44</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2499">
                <a:tc>
                  <a:txBody>
                    <a:bodyPr/>
                    <a:lstStyle/>
                    <a:p>
                      <a:pPr marL="0" marR="0" algn="ctr">
                        <a:lnSpc>
                          <a:spcPct val="150000"/>
                        </a:lnSpc>
                        <a:spcBef>
                          <a:spcPts val="0"/>
                        </a:spcBef>
                        <a:spcAft>
                          <a:spcPts val="0"/>
                        </a:spcAft>
                      </a:pPr>
                      <a:r>
                        <a:rPr lang="es-ES" sz="1600">
                          <a:effectLst/>
                        </a:rPr>
                        <a:t>09h00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651.00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195.00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587,52</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2499">
                <a:tc>
                  <a:txBody>
                    <a:bodyPr/>
                    <a:lstStyle/>
                    <a:p>
                      <a:pPr marL="0" marR="0" algn="ctr">
                        <a:lnSpc>
                          <a:spcPct val="150000"/>
                        </a:lnSpc>
                        <a:spcBef>
                          <a:spcPts val="0"/>
                        </a:spcBef>
                        <a:spcAft>
                          <a:spcPts val="0"/>
                        </a:spcAft>
                      </a:pPr>
                      <a:r>
                        <a:rPr lang="es-ES" sz="1600">
                          <a:effectLst/>
                        </a:rPr>
                        <a:t>09h10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1258.00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172.00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1041,32</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2499">
                <a:tc>
                  <a:txBody>
                    <a:bodyPr/>
                    <a:lstStyle/>
                    <a:p>
                      <a:pPr marL="0" marR="0" algn="ctr">
                        <a:lnSpc>
                          <a:spcPct val="150000"/>
                        </a:lnSpc>
                        <a:spcBef>
                          <a:spcPts val="0"/>
                        </a:spcBef>
                        <a:spcAft>
                          <a:spcPts val="0"/>
                        </a:spcAft>
                      </a:pPr>
                      <a:r>
                        <a:rPr lang="es-ES" sz="1600">
                          <a:effectLst/>
                        </a:rPr>
                        <a:t>09h20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950.00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172.00</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805,70</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2499">
                <a:tc>
                  <a:txBody>
                    <a:bodyPr/>
                    <a:lstStyle/>
                    <a:p>
                      <a:pPr marL="0" marR="0" algn="ctr">
                        <a:lnSpc>
                          <a:spcPct val="150000"/>
                        </a:lnSpc>
                        <a:spcBef>
                          <a:spcPts val="0"/>
                        </a:spcBef>
                        <a:spcAft>
                          <a:spcPts val="0"/>
                        </a:spcAft>
                      </a:pPr>
                      <a:r>
                        <a:rPr lang="en-US" sz="1800" b="1" dirty="0" smtClean="0">
                          <a:effectLst/>
                          <a:latin typeface="Arial" panose="020B0604020202020204" pitchFamily="34" charset="0"/>
                          <a:ea typeface="Times New Roman" panose="02020603050405020304" pitchFamily="18" charset="0"/>
                          <a:cs typeface="Times New Roman" panose="02020603050405020304" pitchFamily="18" charset="0"/>
                        </a:rPr>
                        <a:t>13h00</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800" b="1" kern="1200" dirty="0" smtClean="0">
                          <a:solidFill>
                            <a:schemeClr val="dk1"/>
                          </a:solidFill>
                          <a:effectLst/>
                          <a:latin typeface="+mn-lt"/>
                          <a:ea typeface="+mn-ea"/>
                          <a:cs typeface="+mn-cs"/>
                        </a:rPr>
                        <a:t>1340.00</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800" b="1" kern="1200" dirty="0" smtClean="0">
                          <a:solidFill>
                            <a:schemeClr val="dk1"/>
                          </a:solidFill>
                          <a:effectLst/>
                          <a:latin typeface="+mn-lt"/>
                          <a:ea typeface="+mn-ea"/>
                          <a:cs typeface="+mn-cs"/>
                        </a:rPr>
                        <a:t>195.00</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800" b="1" kern="1200" dirty="0" smtClean="0">
                          <a:solidFill>
                            <a:schemeClr val="dk1"/>
                          </a:solidFill>
                          <a:effectLst/>
                          <a:latin typeface="+mn-lt"/>
                          <a:ea typeface="+mn-ea"/>
                          <a:cs typeface="+mn-cs"/>
                        </a:rPr>
                        <a:t>1114,61</a:t>
                      </a:r>
                      <a:endParaRPr lang="es-E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1274447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graphicFrame>
        <p:nvGraphicFramePr>
          <p:cNvPr id="6" name="Gráfico 5"/>
          <p:cNvGraphicFramePr/>
          <p:nvPr>
            <p:extLst>
              <p:ext uri="{D42A27DB-BD31-4B8C-83A1-F6EECF244321}">
                <p14:modId xmlns:p14="http://schemas.microsoft.com/office/powerpoint/2010/main" xmlns="" val="3499202623"/>
              </p:ext>
            </p:extLst>
          </p:nvPr>
        </p:nvGraphicFramePr>
        <p:xfrm>
          <a:off x="1115616" y="1727653"/>
          <a:ext cx="6480720" cy="358476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1547664" y="699289"/>
            <a:ext cx="6336704" cy="461665"/>
          </a:xfrm>
          <a:prstGeom prst="rect">
            <a:avLst/>
          </a:prstGeom>
        </p:spPr>
        <p:txBody>
          <a:bodyPr wrap="square">
            <a:spAutoFit/>
          </a:bodyPr>
          <a:lstStyle/>
          <a:p>
            <a:r>
              <a:rPr lang="es-ES" sz="2400" b="1" dirty="0">
                <a:latin typeface="Arial" panose="020B0604020202020204" pitchFamily="34" charset="0"/>
                <a:ea typeface="Times New Roman" panose="02020603050405020304" pitchFamily="18" charset="0"/>
                <a:cs typeface="Times New Roman" panose="02020603050405020304" pitchFamily="18" charset="0"/>
              </a:rPr>
              <a:t>Radiación Total  </a:t>
            </a:r>
            <a:r>
              <a:rPr lang="es-ES" sz="2400" b="1" dirty="0" smtClean="0">
                <a:latin typeface="Arial" panose="020B0604020202020204" pitchFamily="34" charset="0"/>
                <a:ea typeface="Times New Roman" panose="02020603050405020304" pitchFamily="18" charset="0"/>
                <a:cs typeface="Times New Roman" panose="02020603050405020304" pitchFamily="18" charset="0"/>
              </a:rPr>
              <a:t>Promedio </a:t>
            </a:r>
            <a:r>
              <a:rPr lang="es-ES" sz="2400" b="1" dirty="0">
                <a:latin typeface="Arial" panose="020B0604020202020204" pitchFamily="34" charset="0"/>
                <a:ea typeface="Times New Roman" panose="02020603050405020304" pitchFamily="18" charset="0"/>
                <a:cs typeface="Times New Roman" panose="02020603050405020304" pitchFamily="18" charset="0"/>
              </a:rPr>
              <a:t>en </a:t>
            </a:r>
            <a:r>
              <a:rPr lang="es-ES" sz="2400" b="1" dirty="0" smtClean="0">
                <a:latin typeface="Arial" panose="020B0604020202020204" pitchFamily="34" charset="0"/>
                <a:ea typeface="Times New Roman" panose="02020603050405020304" pitchFamily="18" charset="0"/>
                <a:cs typeface="Times New Roman" panose="02020603050405020304" pitchFamily="18" charset="0"/>
              </a:rPr>
              <a:t>El </a:t>
            </a:r>
            <a:r>
              <a:rPr lang="es-ES" sz="2400" b="1" dirty="0">
                <a:latin typeface="Arial" panose="020B0604020202020204" pitchFamily="34" charset="0"/>
                <a:ea typeface="Times New Roman" panose="02020603050405020304" pitchFamily="18" charset="0"/>
                <a:cs typeface="Times New Roman" panose="02020603050405020304" pitchFamily="18" charset="0"/>
              </a:rPr>
              <a:t>Corazón</a:t>
            </a:r>
            <a:endParaRPr lang="es-ES" sz="2400" dirty="0"/>
          </a:p>
        </p:txBody>
      </p:sp>
    </p:spTree>
    <p:extLst>
      <p:ext uri="{BB962C8B-B14F-4D97-AF65-F5344CB8AC3E}">
        <p14:creationId xmlns:p14="http://schemas.microsoft.com/office/powerpoint/2010/main" xmlns="" val="2307558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39"/>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953598" y="863545"/>
            <a:ext cx="7524836" cy="646331"/>
          </a:xfrm>
          <a:prstGeom prst="rect">
            <a:avLst/>
          </a:prstGeom>
        </p:spPr>
        <p:txBody>
          <a:bodyPr wrap="square">
            <a:spAutoFit/>
          </a:bodyPr>
          <a:lstStyle/>
          <a:p>
            <a:pPr marR="0" lvl="1" algn="ctr">
              <a:spcBef>
                <a:spcPts val="1200"/>
              </a:spcBef>
              <a:spcAft>
                <a:spcPts val="1500"/>
              </a:spcAft>
            </a:pPr>
            <a:r>
              <a:rPr lang="es-ES" b="1" cap="all" dirty="0" smtClean="0">
                <a:latin typeface="Arial" panose="020B0604020202020204" pitchFamily="34" charset="0"/>
                <a:ea typeface="Times New Roman" panose="02020603050405020304" pitchFamily="18" charset="0"/>
                <a:cs typeface="Times New Roman" panose="02020603050405020304" pitchFamily="18" charset="0"/>
              </a:rPr>
              <a:t>ANÁLISIS DE LA RADIACIÓN TOTAL EN UNA SUPERFICIE HORIZONTAL</a:t>
            </a:r>
            <a:endParaRPr lang="es-ES" b="1" cap="all"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Rectángulo 13"/>
          <p:cNvSpPr/>
          <p:nvPr/>
        </p:nvSpPr>
        <p:spPr>
          <a:xfrm>
            <a:off x="1587422" y="1797784"/>
            <a:ext cx="6296946" cy="430887"/>
          </a:xfrm>
          <a:prstGeom prst="rect">
            <a:avLst/>
          </a:prstGeom>
        </p:spPr>
        <p:txBody>
          <a:bodyPr wrap="square">
            <a:spAutoFit/>
          </a:bodyPr>
          <a:lstStyle/>
          <a:p>
            <a:r>
              <a:rPr lang="es-ES" sz="2200" dirty="0">
                <a:latin typeface="Arial" panose="020B0604020202020204" pitchFamily="34" charset="0"/>
                <a:ea typeface="Times New Roman" panose="02020603050405020304" pitchFamily="18" charset="0"/>
              </a:rPr>
              <a:t>Radiación global máxima para cielo muy limpio</a:t>
            </a:r>
            <a:endParaRPr lang="es-ES" sz="2200" dirty="0"/>
          </a:p>
        </p:txBody>
      </p:sp>
      <mc:AlternateContent xmlns:mc="http://schemas.openxmlformats.org/markup-compatibility/2006">
        <mc:Choice xmlns:a14="http://schemas.microsoft.com/office/drawing/2010/main" xmlns="" Requires="a14">
          <p:sp>
            <p:nvSpPr>
              <p:cNvPr id="15" name="Rectángulo 14"/>
              <p:cNvSpPr/>
              <p:nvPr/>
            </p:nvSpPr>
            <p:spPr>
              <a:xfrm>
                <a:off x="2339752" y="2423097"/>
                <a:ext cx="3011722" cy="398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𝑰</m:t>
                          </m:r>
                        </m:e>
                        <m:sub>
                          <m:r>
                            <a:rPr lang="es-ES" b="1" i="1">
                              <a:latin typeface="Cambria Math" panose="02040503050406030204" pitchFamily="18" charset="0"/>
                            </a:rPr>
                            <m:t>𝑻</m:t>
                          </m:r>
                          <m:d>
                            <m:dPr>
                              <m:ctrlPr>
                                <a:rPr lang="es-ES" b="1" i="1">
                                  <a:latin typeface="Cambria Math" panose="02040503050406030204" pitchFamily="18" charset="0"/>
                                </a:rPr>
                              </m:ctrlPr>
                            </m:dPr>
                            <m:e>
                              <m:r>
                                <a:rPr lang="es-ES" b="1" i="1">
                                  <a:latin typeface="Cambria Math" panose="02040503050406030204" pitchFamily="18" charset="0"/>
                                </a:rPr>
                                <m:t>𝒉</m:t>
                              </m:r>
                            </m:e>
                          </m:d>
                          <m:r>
                            <a:rPr lang="es-ES" b="1" i="1">
                              <a:latin typeface="Cambria Math" panose="02040503050406030204" pitchFamily="18" charset="0"/>
                            </a:rPr>
                            <m:t>𝒎𝒂𝒙</m:t>
                          </m:r>
                        </m:sub>
                      </m:sSub>
                      <m:r>
                        <a:rPr lang="es-ES" b="0" i="0">
                          <a:latin typeface="Cambria Math" panose="02040503050406030204" pitchFamily="18" charset="0"/>
                        </a:rPr>
                        <m:t>=1130</m:t>
                      </m:r>
                      <m:sSup>
                        <m:sSupPr>
                          <m:ctrlPr>
                            <a:rPr lang="es-ES" b="0" i="1">
                              <a:latin typeface="Cambria Math" panose="02040503050406030204" pitchFamily="18" charset="0"/>
                            </a:rPr>
                          </m:ctrlPr>
                        </m:sSupPr>
                        <m:e>
                          <m:d>
                            <m:dPr>
                              <m:ctrlPr>
                                <a:rPr lang="es-ES" b="0" i="1">
                                  <a:latin typeface="Cambria Math" panose="02040503050406030204" pitchFamily="18" charset="0"/>
                                </a:rPr>
                              </m:ctrlPr>
                            </m:dPr>
                            <m:e>
                              <m:r>
                                <a:rPr lang="es-ES" b="1" i="1">
                                  <a:latin typeface="Cambria Math" panose="02040503050406030204" pitchFamily="18" charset="0"/>
                                </a:rPr>
                                <m:t>𝒄𝒐𝒔</m:t>
                              </m:r>
                              <m:sSub>
                                <m:sSubPr>
                                  <m:ctrlPr>
                                    <a:rPr lang="es-ES" b="1" i="1">
                                      <a:latin typeface="Cambria Math" panose="02040503050406030204" pitchFamily="18" charset="0"/>
                                    </a:rPr>
                                  </m:ctrlPr>
                                </m:sSubPr>
                                <m:e>
                                  <m:r>
                                    <a:rPr lang="es-ES" b="1" i="1">
                                      <a:latin typeface="Cambria Math" panose="02040503050406030204" pitchFamily="18" charset="0"/>
                                    </a:rPr>
                                    <m:t>𝜽</m:t>
                                  </m:r>
                                </m:e>
                                <m:sub>
                                  <m:r>
                                    <a:rPr lang="es-ES" b="1" i="1">
                                      <a:latin typeface="Cambria Math" panose="02040503050406030204" pitchFamily="18" charset="0"/>
                                    </a:rPr>
                                    <m:t>𝒔</m:t>
                                  </m:r>
                                </m:sub>
                              </m:sSub>
                            </m:e>
                          </m:d>
                        </m:e>
                        <m:sup>
                          <m:r>
                            <a:rPr lang="es-ES" b="0" i="0">
                              <a:latin typeface="Cambria Math" panose="02040503050406030204" pitchFamily="18" charset="0"/>
                            </a:rPr>
                            <m:t>1,15</m:t>
                          </m:r>
                        </m:sup>
                      </m:sSup>
                    </m:oMath>
                  </m:oMathPara>
                </a14:m>
                <a:endParaRPr lang="es-ES" dirty="0"/>
              </a:p>
            </p:txBody>
          </p:sp>
        </mc:Choice>
        <mc:Fallback>
          <p:sp>
            <p:nvSpPr>
              <p:cNvPr id="15" name="Rectángulo 14"/>
              <p:cNvSpPr>
                <a:spLocks noRot="1" noChangeAspect="1" noMove="1" noResize="1" noEditPoints="1" noAdjustHandles="1" noChangeArrowheads="1" noChangeShapeType="1" noTextEdit="1"/>
              </p:cNvSpPr>
              <p:nvPr/>
            </p:nvSpPr>
            <p:spPr>
              <a:xfrm>
                <a:off x="2339752" y="2423097"/>
                <a:ext cx="3011722" cy="398314"/>
              </a:xfrm>
              <a:prstGeom prst="rect">
                <a:avLst/>
              </a:prstGeom>
              <a:blipFill rotWithShape="0">
                <a:blip r:embed="rId3"/>
                <a:stretch>
                  <a:fillRect/>
                </a:stretch>
              </a:blipFill>
            </p:spPr>
            <p:txBody>
              <a:bodyPr/>
              <a:lstStyle/>
              <a:p>
                <a:r>
                  <a:rPr lang="es-ES">
                    <a:noFill/>
                  </a:rPr>
                  <a:t> </a:t>
                </a:r>
              </a:p>
            </p:txBody>
          </p:sp>
        </mc:Fallback>
      </mc:AlternateContent>
      <p:sp>
        <p:nvSpPr>
          <p:cNvPr id="16" name="Rectángulo 15"/>
          <p:cNvSpPr/>
          <p:nvPr/>
        </p:nvSpPr>
        <p:spPr>
          <a:xfrm>
            <a:off x="1587422" y="3105835"/>
            <a:ext cx="5936906" cy="430887"/>
          </a:xfrm>
          <a:prstGeom prst="rect">
            <a:avLst/>
          </a:prstGeom>
        </p:spPr>
        <p:txBody>
          <a:bodyPr wrap="square">
            <a:spAutoFit/>
          </a:bodyPr>
          <a:lstStyle/>
          <a:p>
            <a:r>
              <a:rPr lang="es-ES" sz="2200" dirty="0">
                <a:latin typeface="Arial" panose="020B0604020202020204" pitchFamily="34" charset="0"/>
                <a:ea typeface="Times New Roman" panose="02020603050405020304" pitchFamily="18" charset="0"/>
              </a:rPr>
              <a:t>Radiación global mínima para zona industrial</a:t>
            </a:r>
            <a:endParaRPr lang="es-ES" sz="2200" dirty="0"/>
          </a:p>
        </p:txBody>
      </p:sp>
      <mc:AlternateContent xmlns:mc="http://schemas.openxmlformats.org/markup-compatibility/2006">
        <mc:Choice xmlns:a14="http://schemas.microsoft.com/office/drawing/2010/main" xmlns="" Requires="a14">
          <p:sp>
            <p:nvSpPr>
              <p:cNvPr id="17" name="Rectángulo 16"/>
              <p:cNvSpPr/>
              <p:nvPr/>
            </p:nvSpPr>
            <p:spPr>
              <a:xfrm>
                <a:off x="2339752" y="3743488"/>
                <a:ext cx="2904321" cy="398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𝑰</m:t>
                          </m:r>
                        </m:e>
                        <m:sub>
                          <m:r>
                            <a:rPr lang="es-ES" b="1" i="1">
                              <a:latin typeface="Cambria Math" panose="02040503050406030204" pitchFamily="18" charset="0"/>
                            </a:rPr>
                            <m:t>𝑻</m:t>
                          </m:r>
                          <m:d>
                            <m:dPr>
                              <m:ctrlPr>
                                <a:rPr lang="es-ES" b="1" i="1">
                                  <a:latin typeface="Cambria Math" panose="02040503050406030204" pitchFamily="18" charset="0"/>
                                </a:rPr>
                              </m:ctrlPr>
                            </m:dPr>
                            <m:e>
                              <m:r>
                                <a:rPr lang="es-ES" b="1" i="1">
                                  <a:latin typeface="Cambria Math" panose="02040503050406030204" pitchFamily="18" charset="0"/>
                                </a:rPr>
                                <m:t>𝒉</m:t>
                              </m:r>
                            </m:e>
                          </m:d>
                          <m:r>
                            <a:rPr lang="es-ES" b="1" i="1">
                              <a:latin typeface="Cambria Math" panose="02040503050406030204" pitchFamily="18" charset="0"/>
                            </a:rPr>
                            <m:t>𝒎𝒊𝒏</m:t>
                          </m:r>
                        </m:sub>
                      </m:sSub>
                      <m:r>
                        <a:rPr lang="es-ES" b="0" i="0">
                          <a:latin typeface="Cambria Math" panose="02040503050406030204" pitchFamily="18" charset="0"/>
                        </a:rPr>
                        <m:t>=995</m:t>
                      </m:r>
                      <m:sSup>
                        <m:sSupPr>
                          <m:ctrlPr>
                            <a:rPr lang="es-ES" b="0" i="1">
                              <a:latin typeface="Cambria Math" panose="02040503050406030204" pitchFamily="18" charset="0"/>
                            </a:rPr>
                          </m:ctrlPr>
                        </m:sSupPr>
                        <m:e>
                          <m:d>
                            <m:dPr>
                              <m:ctrlPr>
                                <a:rPr lang="es-ES" b="0" i="1">
                                  <a:latin typeface="Cambria Math" panose="02040503050406030204" pitchFamily="18" charset="0"/>
                                </a:rPr>
                              </m:ctrlPr>
                            </m:dPr>
                            <m:e>
                              <m:r>
                                <a:rPr lang="es-ES" b="1" i="1">
                                  <a:latin typeface="Cambria Math" panose="02040503050406030204" pitchFamily="18" charset="0"/>
                                </a:rPr>
                                <m:t>𝒄𝒐𝒔</m:t>
                              </m:r>
                              <m:sSub>
                                <m:sSubPr>
                                  <m:ctrlPr>
                                    <a:rPr lang="es-ES" b="1" i="1">
                                      <a:latin typeface="Cambria Math" panose="02040503050406030204" pitchFamily="18" charset="0"/>
                                    </a:rPr>
                                  </m:ctrlPr>
                                </m:sSubPr>
                                <m:e>
                                  <m:r>
                                    <a:rPr lang="es-ES" b="1" i="1">
                                      <a:latin typeface="Cambria Math" panose="02040503050406030204" pitchFamily="18" charset="0"/>
                                    </a:rPr>
                                    <m:t>𝜽</m:t>
                                  </m:r>
                                </m:e>
                                <m:sub>
                                  <m:r>
                                    <a:rPr lang="es-ES" b="1" i="1">
                                      <a:latin typeface="Cambria Math" panose="02040503050406030204" pitchFamily="18" charset="0"/>
                                    </a:rPr>
                                    <m:t>𝒔</m:t>
                                  </m:r>
                                </m:sub>
                              </m:sSub>
                            </m:e>
                          </m:d>
                        </m:e>
                        <m:sup>
                          <m:r>
                            <a:rPr lang="es-ES" b="0" i="0">
                              <a:latin typeface="Cambria Math" panose="02040503050406030204" pitchFamily="18" charset="0"/>
                            </a:rPr>
                            <m:t>1,25</m:t>
                          </m:r>
                        </m:sup>
                      </m:sSup>
                      <m:r>
                        <a:rPr lang="es-ES" b="0" i="0">
                          <a:latin typeface="Cambria Math" panose="02040503050406030204" pitchFamily="18" charset="0"/>
                        </a:rPr>
                        <m:t> </m:t>
                      </m:r>
                    </m:oMath>
                  </m:oMathPara>
                </a14:m>
                <a:endParaRPr lang="es-ES" dirty="0"/>
              </a:p>
            </p:txBody>
          </p:sp>
        </mc:Choice>
        <mc:Fallback>
          <p:sp>
            <p:nvSpPr>
              <p:cNvPr id="17" name="Rectángulo 16"/>
              <p:cNvSpPr>
                <a:spLocks noRot="1" noChangeAspect="1" noMove="1" noResize="1" noEditPoints="1" noAdjustHandles="1" noChangeArrowheads="1" noChangeShapeType="1" noTextEdit="1"/>
              </p:cNvSpPr>
              <p:nvPr/>
            </p:nvSpPr>
            <p:spPr>
              <a:xfrm>
                <a:off x="2339752" y="3743488"/>
                <a:ext cx="2904321" cy="398314"/>
              </a:xfrm>
              <a:prstGeom prst="rect">
                <a:avLst/>
              </a:prstGeom>
              <a:blipFill rotWithShape="0">
                <a:blip r:embed="rId4"/>
                <a:stretch>
                  <a:fillRect/>
                </a:stretch>
              </a:blipFill>
            </p:spPr>
            <p:txBody>
              <a:bodyPr/>
              <a:lstStyle/>
              <a:p>
                <a:r>
                  <a:rPr lang="es-ES">
                    <a:noFill/>
                  </a:rPr>
                  <a:t> </a:t>
                </a:r>
              </a:p>
            </p:txBody>
          </p:sp>
        </mc:Fallback>
      </mc:AlternateContent>
      <p:sp>
        <p:nvSpPr>
          <p:cNvPr id="18" name="Rectángulo 17"/>
          <p:cNvSpPr/>
          <p:nvPr/>
        </p:nvSpPr>
        <p:spPr>
          <a:xfrm>
            <a:off x="1587422" y="4368216"/>
            <a:ext cx="5648874" cy="430887"/>
          </a:xfrm>
          <a:prstGeom prst="rect">
            <a:avLst/>
          </a:prstGeom>
        </p:spPr>
        <p:txBody>
          <a:bodyPr wrap="square">
            <a:spAutoFit/>
          </a:bodyPr>
          <a:lstStyle/>
          <a:p>
            <a:r>
              <a:rPr lang="es-ES" sz="2200" dirty="0">
                <a:latin typeface="Arial" panose="020B0604020202020204" pitchFamily="34" charset="0"/>
                <a:ea typeface="Times New Roman" panose="02020603050405020304" pitchFamily="18" charset="0"/>
              </a:rPr>
              <a:t>Radiación global media</a:t>
            </a:r>
            <a:endParaRPr lang="es-ES" sz="2200" dirty="0"/>
          </a:p>
        </p:txBody>
      </p:sp>
      <mc:AlternateContent xmlns:mc="http://schemas.openxmlformats.org/markup-compatibility/2006">
        <mc:Choice xmlns:a14="http://schemas.microsoft.com/office/drawing/2010/main" xmlns="" Requires="a14">
          <p:sp>
            <p:nvSpPr>
              <p:cNvPr id="19" name="Rectángulo 18"/>
              <p:cNvSpPr/>
              <p:nvPr/>
            </p:nvSpPr>
            <p:spPr>
              <a:xfrm>
                <a:off x="2339752" y="4877409"/>
                <a:ext cx="3011722" cy="3944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𝑰</m:t>
                          </m:r>
                        </m:e>
                        <m:sub>
                          <m:r>
                            <a:rPr lang="es-ES" b="1" i="1">
                              <a:latin typeface="Cambria Math" panose="02040503050406030204" pitchFamily="18" charset="0"/>
                            </a:rPr>
                            <m:t>𝑻</m:t>
                          </m:r>
                          <m:d>
                            <m:dPr>
                              <m:ctrlPr>
                                <a:rPr lang="es-ES" b="1" i="1">
                                  <a:latin typeface="Cambria Math" panose="02040503050406030204" pitchFamily="18" charset="0"/>
                                </a:rPr>
                              </m:ctrlPr>
                            </m:dPr>
                            <m:e>
                              <m:r>
                                <a:rPr lang="es-ES" b="1" i="1">
                                  <a:latin typeface="Cambria Math" panose="02040503050406030204" pitchFamily="18" charset="0"/>
                                </a:rPr>
                                <m:t>𝒉</m:t>
                              </m:r>
                            </m:e>
                          </m:d>
                          <m:r>
                            <a:rPr lang="es-ES" b="1" i="1">
                              <a:latin typeface="Cambria Math" panose="02040503050406030204" pitchFamily="18" charset="0"/>
                            </a:rPr>
                            <m:t>𝒎𝒆𝒅</m:t>
                          </m:r>
                        </m:sub>
                      </m:sSub>
                      <m:r>
                        <a:rPr lang="es-ES" b="0" i="0">
                          <a:latin typeface="Cambria Math" panose="02040503050406030204" pitchFamily="18" charset="0"/>
                        </a:rPr>
                        <m:t>=1080</m:t>
                      </m:r>
                      <m:sSup>
                        <m:sSupPr>
                          <m:ctrlPr>
                            <a:rPr lang="es-ES" b="0" i="1">
                              <a:latin typeface="Cambria Math" panose="02040503050406030204" pitchFamily="18" charset="0"/>
                            </a:rPr>
                          </m:ctrlPr>
                        </m:sSupPr>
                        <m:e>
                          <m:d>
                            <m:dPr>
                              <m:ctrlPr>
                                <a:rPr lang="es-ES" b="0" i="1">
                                  <a:latin typeface="Cambria Math" panose="02040503050406030204" pitchFamily="18" charset="0"/>
                                </a:rPr>
                              </m:ctrlPr>
                            </m:dPr>
                            <m:e>
                              <m:r>
                                <a:rPr lang="es-ES" b="1" i="1">
                                  <a:latin typeface="Cambria Math" panose="02040503050406030204" pitchFamily="18" charset="0"/>
                                </a:rPr>
                                <m:t>𝒄𝒐𝒔</m:t>
                              </m:r>
                              <m:sSub>
                                <m:sSubPr>
                                  <m:ctrlPr>
                                    <a:rPr lang="es-ES" b="1" i="1">
                                      <a:latin typeface="Cambria Math" panose="02040503050406030204" pitchFamily="18" charset="0"/>
                                    </a:rPr>
                                  </m:ctrlPr>
                                </m:sSubPr>
                                <m:e>
                                  <m:r>
                                    <a:rPr lang="es-ES" b="1" i="1">
                                      <a:latin typeface="Cambria Math" panose="02040503050406030204" pitchFamily="18" charset="0"/>
                                    </a:rPr>
                                    <m:t>𝜽</m:t>
                                  </m:r>
                                </m:e>
                                <m:sub>
                                  <m:r>
                                    <a:rPr lang="es-ES" b="1" i="1">
                                      <a:latin typeface="Cambria Math" panose="02040503050406030204" pitchFamily="18" charset="0"/>
                                    </a:rPr>
                                    <m:t>𝒔</m:t>
                                  </m:r>
                                </m:sub>
                              </m:sSub>
                            </m:e>
                          </m:d>
                        </m:e>
                        <m:sup>
                          <m:r>
                            <a:rPr lang="es-ES" b="0" i="0">
                              <a:latin typeface="Cambria Math" panose="02040503050406030204" pitchFamily="18" charset="0"/>
                            </a:rPr>
                            <m:t>1,22</m:t>
                          </m:r>
                        </m:sup>
                      </m:sSup>
                    </m:oMath>
                  </m:oMathPara>
                </a14:m>
                <a:endParaRPr lang="es-ES" dirty="0"/>
              </a:p>
            </p:txBody>
          </p:sp>
        </mc:Choice>
        <mc:Fallback>
          <p:sp>
            <p:nvSpPr>
              <p:cNvPr id="19" name="Rectángulo 18"/>
              <p:cNvSpPr>
                <a:spLocks noRot="1" noChangeAspect="1" noMove="1" noResize="1" noEditPoints="1" noAdjustHandles="1" noChangeArrowheads="1" noChangeShapeType="1" noTextEdit="1"/>
              </p:cNvSpPr>
              <p:nvPr/>
            </p:nvSpPr>
            <p:spPr>
              <a:xfrm>
                <a:off x="2339752" y="4877409"/>
                <a:ext cx="3011722" cy="394403"/>
              </a:xfrm>
              <a:prstGeom prst="rect">
                <a:avLst/>
              </a:prstGeom>
              <a:blipFill rotWithShape="0">
                <a:blip r:embed="rId5"/>
                <a:stretch>
                  <a:fillRect/>
                </a:stretch>
              </a:blipFill>
            </p:spPr>
            <p:txBody>
              <a:bodyPr/>
              <a:lstStyle/>
              <a:p>
                <a:r>
                  <a:rPr lang="es-ES">
                    <a:noFill/>
                  </a:rPr>
                  <a:t> </a:t>
                </a:r>
              </a:p>
            </p:txBody>
          </p:sp>
        </mc:Fallback>
      </mc:AlternateContent>
      <p:sp>
        <p:nvSpPr>
          <p:cNvPr id="20" name="Rectángulo 19"/>
          <p:cNvSpPr/>
          <p:nvPr/>
        </p:nvSpPr>
        <p:spPr>
          <a:xfrm>
            <a:off x="1602499" y="5350118"/>
            <a:ext cx="1072730" cy="646331"/>
          </a:xfrm>
          <a:prstGeom prst="rect">
            <a:avLst/>
          </a:prstGeom>
        </p:spPr>
        <p:txBody>
          <a:bodyPr wrap="none">
            <a:spAutoFit/>
          </a:bodyPr>
          <a:lstStyle/>
          <a:p>
            <a:pPr algn="just">
              <a:lnSpc>
                <a:spcPct val="200000"/>
              </a:lnSpc>
              <a:spcBef>
                <a:spcPts val="1200"/>
              </a:spcBef>
              <a:spcAft>
                <a:spcPts val="1500"/>
              </a:spcAft>
              <a:tabLst>
                <a:tab pos="228600" algn="l"/>
              </a:tabLst>
            </a:pPr>
            <a:r>
              <a:rPr lang="es-ES" dirty="0">
                <a:latin typeface="GreekC" panose="00000400000000000000" pitchFamily="2" charset="0"/>
                <a:ea typeface="Times New Roman" panose="02020603050405020304" pitchFamily="18" charset="0"/>
                <a:cs typeface="Times New Roman" panose="02020603050405020304" pitchFamily="18" charset="0"/>
              </a:rPr>
              <a:t>Q</a:t>
            </a:r>
            <a:r>
              <a:rPr lang="es-ES" baseline="-25000" dirty="0">
                <a:latin typeface="Arial" panose="020B0604020202020204" pitchFamily="34" charset="0"/>
                <a:ea typeface="Times New Roman" panose="02020603050405020304" pitchFamily="18" charset="0"/>
                <a:cs typeface="Arial" panose="020B0604020202020204" pitchFamily="34" charset="0"/>
              </a:rPr>
              <a:t>S</a:t>
            </a:r>
            <a:r>
              <a:rPr lang="es-ES" dirty="0">
                <a:latin typeface="Arial" panose="020B0604020202020204" pitchFamily="34" charset="0"/>
                <a:ea typeface="Times New Roman" panose="02020603050405020304" pitchFamily="18" charset="0"/>
                <a:cs typeface="Arial" panose="020B0604020202020204" pitchFamily="34" charset="0"/>
              </a:rPr>
              <a:t> = 30º</a:t>
            </a:r>
            <a:endParaRPr lang="es-E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52737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115616" y="678879"/>
            <a:ext cx="7329447" cy="830997"/>
          </a:xfrm>
          <a:prstGeom prst="rect">
            <a:avLst/>
          </a:prstGeom>
        </p:spPr>
        <p:txBody>
          <a:bodyPr wrap="square">
            <a:spAutoFit/>
          </a:bodyPr>
          <a:lstStyle/>
          <a:p>
            <a:pPr algn="ctr"/>
            <a:r>
              <a:rPr lang="es-ES" sz="2400" b="1" dirty="0">
                <a:latin typeface="Arial" panose="020B0604020202020204" pitchFamily="34" charset="0"/>
                <a:ea typeface="Times New Roman" panose="02020603050405020304" pitchFamily="18" charset="0"/>
              </a:rPr>
              <a:t>Radiación Total Horaria en superficie Plana en los poblados de El Barrio y El Carmen</a:t>
            </a:r>
            <a:endParaRPr lang="es-ES" sz="2400" b="1" dirty="0"/>
          </a:p>
        </p:txBody>
      </p:sp>
      <p:graphicFrame>
        <p:nvGraphicFramePr>
          <p:cNvPr id="5" name="Tabla 4"/>
          <p:cNvGraphicFramePr>
            <a:graphicFrameLocks noGrp="1"/>
          </p:cNvGraphicFramePr>
          <p:nvPr>
            <p:extLst>
              <p:ext uri="{D42A27DB-BD31-4B8C-83A1-F6EECF244321}">
                <p14:modId xmlns:p14="http://schemas.microsoft.com/office/powerpoint/2010/main" xmlns="" val="716908610"/>
              </p:ext>
            </p:extLst>
          </p:nvPr>
        </p:nvGraphicFramePr>
        <p:xfrm>
          <a:off x="1187624" y="1573146"/>
          <a:ext cx="7344815" cy="4403837"/>
        </p:xfrm>
        <a:graphic>
          <a:graphicData uri="http://schemas.openxmlformats.org/drawingml/2006/table">
            <a:tbl>
              <a:tblPr firstRow="1" firstCol="1" bandRow="1" bandCol="1">
                <a:tableStyleId>{5C22544A-7EE6-4342-B048-85BDC9FD1C3A}</a:tableStyleId>
              </a:tblPr>
              <a:tblGrid>
                <a:gridCol w="1323589"/>
                <a:gridCol w="2629530"/>
                <a:gridCol w="3391696"/>
              </a:tblGrid>
              <a:tr h="746237">
                <a:tc>
                  <a:txBody>
                    <a:bodyPr/>
                    <a:lstStyle/>
                    <a:p>
                      <a:pPr marL="0" marR="0" algn="ctr">
                        <a:lnSpc>
                          <a:spcPct val="150000"/>
                        </a:lnSpc>
                        <a:spcBef>
                          <a:spcPts val="0"/>
                        </a:spcBef>
                        <a:spcAft>
                          <a:spcPts val="0"/>
                        </a:spcAft>
                      </a:pPr>
                      <a:r>
                        <a:rPr lang="es-ES" sz="1600">
                          <a:effectLst/>
                        </a:rPr>
                        <a:t>Hora</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S" sz="1600">
                          <a:effectLst/>
                        </a:rPr>
                        <a:t>Radiación Promedio Total</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S" sz="1600">
                          <a:effectLst/>
                        </a:rPr>
                        <a:t>Radiación total en una superficie horizontal</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48588">
                <a:tc>
                  <a:txBody>
                    <a:bodyPr/>
                    <a:lstStyle/>
                    <a:p>
                      <a:pPr marL="0" marR="0" algn="ctr">
                        <a:lnSpc>
                          <a:spcPct val="150000"/>
                        </a:lnSpc>
                        <a:spcBef>
                          <a:spcPts val="0"/>
                        </a:spcBef>
                        <a:spcAft>
                          <a:spcPts val="0"/>
                        </a:spcAft>
                      </a:pPr>
                      <a:r>
                        <a:rPr lang="es-ES" sz="1600">
                          <a:effectLst/>
                        </a:rPr>
                        <a:t>Tiempo</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W/m</a:t>
                      </a:r>
                      <a:r>
                        <a:rPr lang="es-ES" sz="1600" baseline="30000">
                          <a:effectLst/>
                        </a:rPr>
                        <a:t>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W/m</a:t>
                      </a:r>
                      <a:r>
                        <a:rPr lang="es-ES" sz="1600" baseline="30000">
                          <a:effectLst/>
                        </a:rPr>
                        <a:t>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588">
                <a:tc>
                  <a:txBody>
                    <a:bodyPr/>
                    <a:lstStyle/>
                    <a:p>
                      <a:pPr marL="0" marR="0" algn="ctr">
                        <a:lnSpc>
                          <a:spcPct val="150000"/>
                        </a:lnSpc>
                        <a:spcBef>
                          <a:spcPts val="0"/>
                        </a:spcBef>
                        <a:spcAft>
                          <a:spcPts val="0"/>
                        </a:spcAft>
                      </a:pPr>
                      <a:r>
                        <a:rPr lang="es-ES" sz="1600">
                          <a:effectLst/>
                        </a:rPr>
                        <a:t>08h10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421,21</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353,42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588">
                <a:tc>
                  <a:txBody>
                    <a:bodyPr/>
                    <a:lstStyle/>
                    <a:p>
                      <a:pPr marL="0" marR="0" algn="ctr">
                        <a:lnSpc>
                          <a:spcPct val="150000"/>
                        </a:lnSpc>
                        <a:spcBef>
                          <a:spcPts val="0"/>
                        </a:spcBef>
                        <a:spcAft>
                          <a:spcPts val="0"/>
                        </a:spcAft>
                      </a:pPr>
                      <a:r>
                        <a:rPr lang="es-ES" sz="1600">
                          <a:effectLst/>
                        </a:rPr>
                        <a:t>08h20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491,74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412,60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588">
                <a:tc>
                  <a:txBody>
                    <a:bodyPr/>
                    <a:lstStyle/>
                    <a:p>
                      <a:pPr marL="0" marR="0" algn="ctr">
                        <a:lnSpc>
                          <a:spcPct val="150000"/>
                        </a:lnSpc>
                        <a:spcBef>
                          <a:spcPts val="0"/>
                        </a:spcBef>
                        <a:spcAft>
                          <a:spcPts val="0"/>
                        </a:spcAft>
                      </a:pPr>
                      <a:r>
                        <a:rPr lang="es-ES" sz="1600">
                          <a:effectLst/>
                        </a:rPr>
                        <a:t>08h30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471,39</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395,52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588">
                <a:tc>
                  <a:txBody>
                    <a:bodyPr/>
                    <a:lstStyle/>
                    <a:p>
                      <a:pPr marL="0" marR="0" algn="ctr">
                        <a:lnSpc>
                          <a:spcPct val="150000"/>
                        </a:lnSpc>
                        <a:spcBef>
                          <a:spcPts val="0"/>
                        </a:spcBef>
                        <a:spcAft>
                          <a:spcPts val="0"/>
                        </a:spcAft>
                      </a:pPr>
                      <a:r>
                        <a:rPr lang="es-ES" sz="1600">
                          <a:effectLst/>
                        </a:rPr>
                        <a:t>08h40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476,14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399,50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588">
                <a:tc>
                  <a:txBody>
                    <a:bodyPr/>
                    <a:lstStyle/>
                    <a:p>
                      <a:pPr marL="0" marR="0" algn="ctr">
                        <a:lnSpc>
                          <a:spcPct val="150000"/>
                        </a:lnSpc>
                        <a:spcBef>
                          <a:spcPts val="0"/>
                        </a:spcBef>
                        <a:spcAft>
                          <a:spcPts val="0"/>
                        </a:spcAft>
                      </a:pPr>
                      <a:r>
                        <a:rPr lang="es-ES" sz="1600">
                          <a:effectLst/>
                        </a:rPr>
                        <a:t>08h50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504,44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423,25</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588">
                <a:tc>
                  <a:txBody>
                    <a:bodyPr/>
                    <a:lstStyle/>
                    <a:p>
                      <a:pPr marL="0" marR="0" algn="ctr">
                        <a:lnSpc>
                          <a:spcPct val="150000"/>
                        </a:lnSpc>
                        <a:spcBef>
                          <a:spcPts val="0"/>
                        </a:spcBef>
                        <a:spcAft>
                          <a:spcPts val="0"/>
                        </a:spcAft>
                      </a:pPr>
                      <a:r>
                        <a:rPr lang="es-ES" sz="1600">
                          <a:effectLst/>
                        </a:rPr>
                        <a:t>09h00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587,52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492,96</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588">
                <a:tc>
                  <a:txBody>
                    <a:bodyPr/>
                    <a:lstStyle/>
                    <a:p>
                      <a:pPr marL="0" marR="0" algn="ctr">
                        <a:lnSpc>
                          <a:spcPct val="150000"/>
                        </a:lnSpc>
                        <a:spcBef>
                          <a:spcPts val="0"/>
                        </a:spcBef>
                        <a:spcAft>
                          <a:spcPts val="0"/>
                        </a:spcAft>
                      </a:pPr>
                      <a:r>
                        <a:rPr lang="es-ES" sz="1600">
                          <a:effectLst/>
                        </a:rPr>
                        <a:t>09h10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1041,32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873,72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588">
                <a:tc>
                  <a:txBody>
                    <a:bodyPr/>
                    <a:lstStyle/>
                    <a:p>
                      <a:pPr marL="0" marR="0" algn="ctr">
                        <a:lnSpc>
                          <a:spcPct val="150000"/>
                        </a:lnSpc>
                        <a:spcBef>
                          <a:spcPts val="0"/>
                        </a:spcBef>
                        <a:spcAft>
                          <a:spcPts val="0"/>
                        </a:spcAft>
                      </a:pPr>
                      <a:r>
                        <a:rPr lang="es-ES" sz="1600">
                          <a:effectLst/>
                        </a:rPr>
                        <a:t>09h20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805,70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676,02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8588">
                <a:tc>
                  <a:txBody>
                    <a:bodyPr/>
                    <a:lstStyle/>
                    <a:p>
                      <a:pPr marL="0" marR="0" algn="ctr">
                        <a:lnSpc>
                          <a:spcPct val="150000"/>
                        </a:lnSpc>
                        <a:spcBef>
                          <a:spcPts val="0"/>
                        </a:spcBef>
                        <a:spcAft>
                          <a:spcPts val="0"/>
                        </a:spcAft>
                      </a:pPr>
                      <a:r>
                        <a:rPr lang="es-ES" sz="1600">
                          <a:effectLst/>
                        </a:rPr>
                        <a:t>09h30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947,22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794,77</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2971801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331640" y="797781"/>
            <a:ext cx="6840760" cy="830997"/>
          </a:xfrm>
          <a:prstGeom prst="rect">
            <a:avLst/>
          </a:prstGeom>
        </p:spPr>
        <p:txBody>
          <a:bodyPr wrap="square">
            <a:spAutoFit/>
          </a:bodyPr>
          <a:lstStyle/>
          <a:p>
            <a:pPr algn="ctr"/>
            <a:r>
              <a:rPr lang="es-ES" sz="2400" b="1" dirty="0">
                <a:latin typeface="Arial" panose="020B0604020202020204" pitchFamily="34" charset="0"/>
                <a:ea typeface="Times New Roman" panose="02020603050405020304" pitchFamily="18" charset="0"/>
              </a:rPr>
              <a:t>Radiación S.H  en los poblados de El Barrio y El Carmen</a:t>
            </a:r>
            <a:endParaRPr lang="es-ES" sz="2400" b="1" dirty="0"/>
          </a:p>
        </p:txBody>
      </p:sp>
      <p:graphicFrame>
        <p:nvGraphicFramePr>
          <p:cNvPr id="7" name="Imagen 43"/>
          <p:cNvGraphicFramePr>
            <a:graphicFrameLocks/>
          </p:cNvGraphicFramePr>
          <p:nvPr>
            <p:extLst>
              <p:ext uri="{D42A27DB-BD31-4B8C-83A1-F6EECF244321}">
                <p14:modId xmlns:p14="http://schemas.microsoft.com/office/powerpoint/2010/main" xmlns="" val="3658608755"/>
              </p:ext>
            </p:extLst>
          </p:nvPr>
        </p:nvGraphicFramePr>
        <p:xfrm>
          <a:off x="1619672" y="1644437"/>
          <a:ext cx="6408712" cy="4160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37894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331640" y="678879"/>
            <a:ext cx="6480720" cy="830997"/>
          </a:xfrm>
          <a:prstGeom prst="rect">
            <a:avLst/>
          </a:prstGeom>
        </p:spPr>
        <p:txBody>
          <a:bodyPr wrap="square">
            <a:spAutoFit/>
          </a:bodyPr>
          <a:lstStyle/>
          <a:p>
            <a:pPr algn="ctr"/>
            <a:r>
              <a:rPr lang="es-ES" sz="2400" b="1" dirty="0">
                <a:latin typeface="Arial" panose="020B0604020202020204" pitchFamily="34" charset="0"/>
                <a:ea typeface="Times New Roman" panose="02020603050405020304" pitchFamily="18" charset="0"/>
                <a:cs typeface="Times New Roman" panose="02020603050405020304" pitchFamily="18" charset="0"/>
              </a:rPr>
              <a:t>ANÁLISIS DE LA ENERGÍA TOTAL RECIBIDA EN UN DÍA DE CIELO CLARO</a:t>
            </a:r>
            <a:endParaRPr lang="es-ES" sz="2400" b="1" dirty="0"/>
          </a:p>
        </p:txBody>
      </p:sp>
      <p:sp>
        <p:nvSpPr>
          <p:cNvPr id="7" name="Rectángulo 6"/>
          <p:cNvSpPr/>
          <p:nvPr/>
        </p:nvSpPr>
        <p:spPr>
          <a:xfrm>
            <a:off x="1587422" y="1797784"/>
            <a:ext cx="6296946" cy="430887"/>
          </a:xfrm>
          <a:prstGeom prst="rect">
            <a:avLst/>
          </a:prstGeom>
        </p:spPr>
        <p:txBody>
          <a:bodyPr wrap="square">
            <a:spAutoFit/>
          </a:bodyPr>
          <a:lstStyle/>
          <a:p>
            <a:r>
              <a:rPr lang="es-ES" sz="2200" dirty="0">
                <a:latin typeface="Arial" panose="020B0604020202020204" pitchFamily="34" charset="0"/>
                <a:ea typeface="Times New Roman" panose="02020603050405020304" pitchFamily="18" charset="0"/>
              </a:rPr>
              <a:t>Radiación global máxima para cielo muy limpio</a:t>
            </a:r>
            <a:endParaRPr lang="es-ES" sz="2200" dirty="0"/>
          </a:p>
        </p:txBody>
      </p:sp>
      <mc:AlternateContent xmlns:mc="http://schemas.openxmlformats.org/markup-compatibility/2006">
        <mc:Choice xmlns:a14="http://schemas.microsoft.com/office/drawing/2010/main" xmlns="" Requires="a14">
          <p:sp>
            <p:nvSpPr>
              <p:cNvPr id="10" name="Rectángulo 9"/>
              <p:cNvSpPr/>
              <p:nvPr/>
            </p:nvSpPr>
            <p:spPr>
              <a:xfrm>
                <a:off x="2339752" y="2423097"/>
                <a:ext cx="3011722" cy="398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𝑰</m:t>
                          </m:r>
                        </m:e>
                        <m:sub>
                          <m:r>
                            <a:rPr lang="es-ES" b="1" i="1">
                              <a:latin typeface="Cambria Math" panose="02040503050406030204" pitchFamily="18" charset="0"/>
                            </a:rPr>
                            <m:t>𝑻</m:t>
                          </m:r>
                          <m:d>
                            <m:dPr>
                              <m:ctrlPr>
                                <a:rPr lang="es-ES" b="1" i="1">
                                  <a:latin typeface="Cambria Math" panose="02040503050406030204" pitchFamily="18" charset="0"/>
                                </a:rPr>
                              </m:ctrlPr>
                            </m:dPr>
                            <m:e>
                              <m:r>
                                <a:rPr lang="es-ES" b="1" i="1">
                                  <a:latin typeface="Cambria Math" panose="02040503050406030204" pitchFamily="18" charset="0"/>
                                </a:rPr>
                                <m:t>𝒉</m:t>
                              </m:r>
                            </m:e>
                          </m:d>
                          <m:r>
                            <a:rPr lang="es-ES" b="1" i="1">
                              <a:latin typeface="Cambria Math" panose="02040503050406030204" pitchFamily="18" charset="0"/>
                            </a:rPr>
                            <m:t>𝒎𝒂𝒙</m:t>
                          </m:r>
                        </m:sub>
                      </m:sSub>
                      <m:r>
                        <a:rPr lang="es-ES" b="0" i="0">
                          <a:latin typeface="Cambria Math" panose="02040503050406030204" pitchFamily="18" charset="0"/>
                        </a:rPr>
                        <m:t>=</m:t>
                      </m:r>
                      <m:r>
                        <a:rPr lang="es-ES" b="0" i="0">
                          <a:latin typeface="Cambria Math" panose="02040503050406030204" pitchFamily="18" charset="0"/>
                        </a:rPr>
                        <m:t>1130</m:t>
                      </m:r>
                      <m:sSup>
                        <m:sSupPr>
                          <m:ctrlPr>
                            <a:rPr lang="es-ES" b="0" i="1">
                              <a:latin typeface="Cambria Math" panose="02040503050406030204" pitchFamily="18" charset="0"/>
                            </a:rPr>
                          </m:ctrlPr>
                        </m:sSupPr>
                        <m:e>
                          <m:d>
                            <m:dPr>
                              <m:ctrlPr>
                                <a:rPr lang="es-ES" b="0" i="1">
                                  <a:latin typeface="Cambria Math" panose="02040503050406030204" pitchFamily="18" charset="0"/>
                                </a:rPr>
                              </m:ctrlPr>
                            </m:dPr>
                            <m:e>
                              <m:r>
                                <a:rPr lang="es-ES" b="1" i="1">
                                  <a:latin typeface="Cambria Math" panose="02040503050406030204" pitchFamily="18" charset="0"/>
                                </a:rPr>
                                <m:t>𝒄𝒐𝒔</m:t>
                              </m:r>
                              <m:sSub>
                                <m:sSubPr>
                                  <m:ctrlPr>
                                    <a:rPr lang="es-ES" b="1" i="1">
                                      <a:latin typeface="Cambria Math" panose="02040503050406030204" pitchFamily="18" charset="0"/>
                                    </a:rPr>
                                  </m:ctrlPr>
                                </m:sSubPr>
                                <m:e>
                                  <m:r>
                                    <a:rPr lang="es-ES" b="1" i="1">
                                      <a:latin typeface="Cambria Math" panose="02040503050406030204" pitchFamily="18" charset="0"/>
                                    </a:rPr>
                                    <m:t>𝜽</m:t>
                                  </m:r>
                                </m:e>
                                <m:sub>
                                  <m:r>
                                    <a:rPr lang="es-ES" b="1" i="1">
                                      <a:latin typeface="Cambria Math" panose="02040503050406030204" pitchFamily="18" charset="0"/>
                                    </a:rPr>
                                    <m:t>𝒔</m:t>
                                  </m:r>
                                </m:sub>
                              </m:sSub>
                            </m:e>
                          </m:d>
                        </m:e>
                        <m:sup>
                          <m:r>
                            <a:rPr lang="es-ES" b="0" i="0">
                              <a:latin typeface="Cambria Math" panose="02040503050406030204" pitchFamily="18" charset="0"/>
                            </a:rPr>
                            <m:t>1</m:t>
                          </m:r>
                          <m:r>
                            <a:rPr lang="es-ES" b="0" i="0">
                              <a:latin typeface="Cambria Math" panose="02040503050406030204" pitchFamily="18" charset="0"/>
                            </a:rPr>
                            <m:t>,</m:t>
                          </m:r>
                          <m:r>
                            <a:rPr lang="es-ES" b="0" i="0">
                              <a:latin typeface="Cambria Math" panose="02040503050406030204" pitchFamily="18" charset="0"/>
                            </a:rPr>
                            <m:t>15</m:t>
                          </m:r>
                        </m:sup>
                      </m:sSup>
                    </m:oMath>
                  </m:oMathPara>
                </a14:m>
                <a:endParaRPr lang="es-ES" dirty="0"/>
              </a:p>
            </p:txBody>
          </p:sp>
        </mc:Choice>
        <mc:Fallback>
          <p:sp>
            <p:nvSpPr>
              <p:cNvPr id="10" name="Rectángulo 9"/>
              <p:cNvSpPr>
                <a:spLocks noRot="1" noChangeAspect="1" noMove="1" noResize="1" noEditPoints="1" noAdjustHandles="1" noChangeArrowheads="1" noChangeShapeType="1" noTextEdit="1"/>
              </p:cNvSpPr>
              <p:nvPr/>
            </p:nvSpPr>
            <p:spPr>
              <a:xfrm>
                <a:off x="2339752" y="2423097"/>
                <a:ext cx="3011722" cy="398314"/>
              </a:xfrm>
              <a:prstGeom prst="rect">
                <a:avLst/>
              </a:prstGeom>
              <a:blipFill rotWithShape="0">
                <a:blip r:embed="rId3"/>
                <a:stretch>
                  <a:fillRect/>
                </a:stretch>
              </a:blipFill>
            </p:spPr>
            <p:txBody>
              <a:bodyPr/>
              <a:lstStyle/>
              <a:p>
                <a:r>
                  <a:rPr lang="es-ES">
                    <a:noFill/>
                  </a:rPr>
                  <a:t> </a:t>
                </a:r>
              </a:p>
            </p:txBody>
          </p:sp>
        </mc:Fallback>
      </mc:AlternateContent>
      <p:sp>
        <p:nvSpPr>
          <p:cNvPr id="11" name="Rectángulo 10"/>
          <p:cNvSpPr/>
          <p:nvPr/>
        </p:nvSpPr>
        <p:spPr>
          <a:xfrm>
            <a:off x="1587422" y="3283955"/>
            <a:ext cx="6296946" cy="430887"/>
          </a:xfrm>
          <a:prstGeom prst="rect">
            <a:avLst/>
          </a:prstGeom>
        </p:spPr>
        <p:txBody>
          <a:bodyPr wrap="square">
            <a:spAutoFit/>
          </a:bodyPr>
          <a:lstStyle/>
          <a:p>
            <a:r>
              <a:rPr lang="es-ES" sz="2200" dirty="0" smtClean="0">
                <a:latin typeface="Arial" panose="020B0604020202020204" pitchFamily="34" charset="0"/>
                <a:ea typeface="Times New Roman" panose="02020603050405020304" pitchFamily="18" charset="0"/>
              </a:rPr>
              <a:t>Y el software CENSOL, se obtuvieron los datos</a:t>
            </a:r>
            <a:endParaRPr lang="es-ES" sz="2200" dirty="0"/>
          </a:p>
        </p:txBody>
      </p:sp>
    </p:spTree>
    <p:extLst>
      <p:ext uri="{BB962C8B-B14F-4D97-AF65-F5344CB8AC3E}">
        <p14:creationId xmlns:p14="http://schemas.microsoft.com/office/powerpoint/2010/main" xmlns="" val="1224741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61449"/>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Rectángulo"/>
          <p:cNvSpPr/>
          <p:nvPr/>
        </p:nvSpPr>
        <p:spPr>
          <a:xfrm>
            <a:off x="3275856" y="554196"/>
            <a:ext cx="3816424" cy="646331"/>
          </a:xfrm>
          <a:prstGeom prst="rect">
            <a:avLst/>
          </a:prstGeom>
        </p:spPr>
        <p:txBody>
          <a:bodyPr wrap="square">
            <a:spAutoFit/>
          </a:bodyPr>
          <a:lstStyle/>
          <a:p>
            <a:r>
              <a:rPr lang="es-EC" b="1" dirty="0">
                <a:latin typeface="Arial" pitchFamily="34" charset="0"/>
                <a:cs typeface="Arial" pitchFamily="34" charset="0"/>
              </a:rPr>
              <a:t>CAPITULO </a:t>
            </a:r>
            <a:r>
              <a:rPr lang="es-EC" b="1" dirty="0" smtClean="0">
                <a:latin typeface="Arial" pitchFamily="34" charset="0"/>
                <a:cs typeface="Arial" pitchFamily="34" charset="0"/>
              </a:rPr>
              <a:t>1. </a:t>
            </a:r>
            <a:r>
              <a:rPr lang="es-ES" b="1" dirty="0" smtClean="0">
                <a:latin typeface="Arial" pitchFamily="34" charset="0"/>
                <a:cs typeface="Arial" pitchFamily="34" charset="0"/>
              </a:rPr>
              <a:t>GENERALIDADES</a:t>
            </a:r>
            <a:endParaRPr lang="es-EC" dirty="0" smtClean="0">
              <a:latin typeface="Arial" pitchFamily="34" charset="0"/>
              <a:cs typeface="Arial" pitchFamily="34" charset="0"/>
            </a:endParaRPr>
          </a:p>
          <a:p>
            <a:endParaRPr lang="es-EC" b="1" dirty="0"/>
          </a:p>
        </p:txBody>
      </p:sp>
      <p:sp>
        <p:nvSpPr>
          <p:cNvPr id="7" name="6 Rectángulo"/>
          <p:cNvSpPr/>
          <p:nvPr/>
        </p:nvSpPr>
        <p:spPr>
          <a:xfrm>
            <a:off x="617119" y="1170872"/>
            <a:ext cx="2648419" cy="369332"/>
          </a:xfrm>
          <a:prstGeom prst="rect">
            <a:avLst/>
          </a:prstGeom>
        </p:spPr>
        <p:txBody>
          <a:bodyPr wrap="square">
            <a:spAutoFit/>
          </a:bodyPr>
          <a:lstStyle/>
          <a:p>
            <a:pPr lvl="1"/>
            <a:r>
              <a:rPr lang="es-ES" b="1" dirty="0">
                <a:latin typeface="Arial" pitchFamily="34" charset="0"/>
                <a:cs typeface="Arial" pitchFamily="34" charset="0"/>
              </a:rPr>
              <a:t>ANTECEDENTES</a:t>
            </a:r>
            <a:endParaRPr lang="es-EC" sz="1400" dirty="0">
              <a:latin typeface="Arial" pitchFamily="34" charset="0"/>
              <a:cs typeface="Arial" pitchFamily="34" charset="0"/>
            </a:endParaRPr>
          </a:p>
        </p:txBody>
      </p:sp>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154984"/>
          </a:xfrm>
          <a:prstGeom prst="rect">
            <a:avLst/>
          </a:prstGeom>
        </p:spPr>
        <p:txBody>
          <a:bodyPr wrap="square">
            <a:spAutoFit/>
          </a:bodyPr>
          <a:lstStyle/>
          <a:p>
            <a:pPr algn="just"/>
            <a:r>
              <a:rPr lang="es-ES" sz="2400" dirty="0">
                <a:latin typeface="Arial" panose="020B0604020202020204" pitchFamily="34" charset="0"/>
                <a:ea typeface="Times New Roman" panose="02020603050405020304" pitchFamily="18" charset="0"/>
              </a:rPr>
              <a:t>En las áreas remotas  de la región sierra del Ecuador la fuente predominante de energía de renovable está constituida por los recursos solares y de biomasa. Según investigaciones de la FAO (Organización de Agricultura de las Naciones Unidas), la proporción de biomasa (leña más residuos vegetales) en las zonas serranas del Ecuador fluctúa entre 5 y 6% del total de las fuentes primarias de energía (PhD Alfredo Barriga y Milton </a:t>
            </a:r>
            <a:r>
              <a:rPr lang="es-ES" sz="2400" dirty="0" err="1">
                <a:latin typeface="Arial" panose="020B0604020202020204" pitchFamily="34" charset="0"/>
                <a:ea typeface="Times New Roman" panose="02020603050405020304" pitchFamily="18" charset="0"/>
              </a:rPr>
              <a:t>Balseca</a:t>
            </a:r>
            <a:r>
              <a:rPr lang="es-ES" sz="2400" dirty="0">
                <a:latin typeface="Arial" panose="020B0604020202020204" pitchFamily="34" charset="0"/>
                <a:ea typeface="Times New Roman" panose="02020603050405020304" pitchFamily="18" charset="0"/>
              </a:rPr>
              <a:t>) y un 4% según el plan nacional del Buen Vivir 2009 – 2013</a:t>
            </a:r>
            <a:endParaRPr lang="es-ES" sz="2400" dirty="0"/>
          </a:p>
        </p:txBody>
      </p:sp>
    </p:spTree>
    <p:extLst>
      <p:ext uri="{BB962C8B-B14F-4D97-AF65-F5344CB8AC3E}">
        <p14:creationId xmlns:p14="http://schemas.microsoft.com/office/powerpoint/2010/main" xmlns="" val="3685486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graphicFrame>
        <p:nvGraphicFramePr>
          <p:cNvPr id="6" name="Gráfico 5"/>
          <p:cNvGraphicFramePr>
            <a:graphicFrameLocks/>
          </p:cNvGraphicFramePr>
          <p:nvPr>
            <p:extLst>
              <p:ext uri="{D42A27DB-BD31-4B8C-83A1-F6EECF244321}">
                <p14:modId xmlns:p14="http://schemas.microsoft.com/office/powerpoint/2010/main" xmlns="" val="219927253"/>
              </p:ext>
            </p:extLst>
          </p:nvPr>
        </p:nvGraphicFramePr>
        <p:xfrm>
          <a:off x="1763688" y="1608837"/>
          <a:ext cx="5976664" cy="415091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1619672" y="740296"/>
            <a:ext cx="6408712" cy="830997"/>
          </a:xfrm>
          <a:prstGeom prst="rect">
            <a:avLst/>
          </a:prstGeom>
        </p:spPr>
        <p:txBody>
          <a:bodyPr wrap="square">
            <a:spAutoFit/>
          </a:bodyPr>
          <a:lstStyle/>
          <a:p>
            <a:pPr algn="ctr"/>
            <a:r>
              <a:rPr lang="es-ES" sz="2400" b="1" dirty="0">
                <a:latin typeface="Arial" panose="020B0604020202020204" pitchFamily="34" charset="0"/>
                <a:ea typeface="Times New Roman" panose="02020603050405020304" pitchFamily="18" charset="0"/>
              </a:rPr>
              <a:t>Energía Recibida en un día Claro en El Barrio y El Carmen</a:t>
            </a:r>
            <a:endParaRPr lang="es-ES" sz="2400" b="1" dirty="0"/>
          </a:p>
        </p:txBody>
      </p:sp>
    </p:spTree>
    <p:extLst>
      <p:ext uri="{BB962C8B-B14F-4D97-AF65-F5344CB8AC3E}">
        <p14:creationId xmlns:p14="http://schemas.microsoft.com/office/powerpoint/2010/main" xmlns="" val="1040590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graphicFrame>
        <p:nvGraphicFramePr>
          <p:cNvPr id="3" name="Tabla 2"/>
          <p:cNvGraphicFramePr>
            <a:graphicFrameLocks noGrp="1"/>
          </p:cNvGraphicFramePr>
          <p:nvPr>
            <p:extLst>
              <p:ext uri="{D42A27DB-BD31-4B8C-83A1-F6EECF244321}">
                <p14:modId xmlns:p14="http://schemas.microsoft.com/office/powerpoint/2010/main" xmlns="" val="4114534146"/>
              </p:ext>
            </p:extLst>
          </p:nvPr>
        </p:nvGraphicFramePr>
        <p:xfrm>
          <a:off x="881657" y="1575750"/>
          <a:ext cx="7632848" cy="4632960"/>
        </p:xfrm>
        <a:graphic>
          <a:graphicData uri="http://schemas.openxmlformats.org/drawingml/2006/table">
            <a:tbl>
              <a:tblPr firstRow="1" firstCol="1" bandRow="1" bandCol="1">
                <a:tableStyleId>{5C22544A-7EE6-4342-B048-85BDC9FD1C3A}</a:tableStyleId>
              </a:tblPr>
              <a:tblGrid>
                <a:gridCol w="1275973"/>
                <a:gridCol w="1643821"/>
                <a:gridCol w="1643821"/>
                <a:gridCol w="1628494"/>
                <a:gridCol w="1440739"/>
              </a:tblGrid>
              <a:tr h="936105">
                <a:tc>
                  <a:txBody>
                    <a:bodyPr/>
                    <a:lstStyle/>
                    <a:p>
                      <a:pPr marL="0" marR="0" algn="ctr">
                        <a:lnSpc>
                          <a:spcPct val="100000"/>
                        </a:lnSpc>
                        <a:spcBef>
                          <a:spcPts val="0"/>
                        </a:spcBef>
                        <a:spcAft>
                          <a:spcPts val="0"/>
                        </a:spcAft>
                      </a:pPr>
                      <a:r>
                        <a:rPr lang="es-ES" sz="1600" dirty="0">
                          <a:effectLst/>
                        </a:rPr>
                        <a:t>Hora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es-ES" sz="1600" dirty="0">
                          <a:effectLst/>
                        </a:rPr>
                        <a:t>Radiación Promedio Total</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es-ES" sz="1600" dirty="0">
                          <a:effectLst/>
                        </a:rPr>
                        <a:t>Radiación total en una superficie horizontal</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es-ES" sz="1600" dirty="0">
                          <a:effectLst/>
                        </a:rPr>
                        <a:t>Energía día Claro   </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es-ES" sz="1600" dirty="0">
                          <a:effectLst/>
                        </a:rPr>
                        <a:t>Energía día Claro </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71690">
                <a:tc>
                  <a:txBody>
                    <a:bodyPr/>
                    <a:lstStyle/>
                    <a:p>
                      <a:pPr marL="0" marR="0" algn="ctr">
                        <a:lnSpc>
                          <a:spcPct val="150000"/>
                        </a:lnSpc>
                        <a:spcBef>
                          <a:spcPts val="0"/>
                        </a:spcBef>
                        <a:spcAft>
                          <a:spcPts val="0"/>
                        </a:spcAft>
                      </a:pPr>
                      <a:r>
                        <a:rPr lang="es-ES" sz="1600">
                          <a:effectLst/>
                        </a:rPr>
                        <a:t>Tiempo</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W/m</a:t>
                      </a:r>
                      <a:r>
                        <a:rPr lang="es-ES" sz="1600" baseline="30000">
                          <a:effectLst/>
                        </a:rPr>
                        <a:t>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W/m</a:t>
                      </a:r>
                      <a:r>
                        <a:rPr lang="es-ES" sz="1600" baseline="30000" dirty="0">
                          <a:effectLst/>
                        </a:rPr>
                        <a:t>2</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err="1">
                          <a:effectLst/>
                        </a:rPr>
                        <a:t>Joul</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kWh</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71690">
                <a:tc>
                  <a:txBody>
                    <a:bodyPr/>
                    <a:lstStyle/>
                    <a:p>
                      <a:pPr marL="0" marR="0" algn="ctr">
                        <a:lnSpc>
                          <a:spcPct val="150000"/>
                        </a:lnSpc>
                        <a:spcBef>
                          <a:spcPts val="0"/>
                        </a:spcBef>
                        <a:spcAft>
                          <a:spcPts val="0"/>
                        </a:spcAft>
                      </a:pPr>
                      <a:r>
                        <a:rPr lang="es-ES" sz="1600">
                          <a:effectLst/>
                        </a:rPr>
                        <a:t>08h20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491,74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416,77</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159194,81</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44,22</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71690">
                <a:tc>
                  <a:txBody>
                    <a:bodyPr/>
                    <a:lstStyle/>
                    <a:p>
                      <a:pPr marL="0" marR="0" algn="ctr">
                        <a:lnSpc>
                          <a:spcPct val="150000"/>
                        </a:lnSpc>
                        <a:spcBef>
                          <a:spcPts val="0"/>
                        </a:spcBef>
                        <a:spcAft>
                          <a:spcPts val="0"/>
                        </a:spcAft>
                      </a:pPr>
                      <a:r>
                        <a:rPr lang="es-ES" sz="1600">
                          <a:effectLst/>
                        </a:rPr>
                        <a:t>08h30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471,39</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399,52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152607,10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42,39</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71690">
                <a:tc>
                  <a:txBody>
                    <a:bodyPr/>
                    <a:lstStyle/>
                    <a:p>
                      <a:pPr marL="0" marR="0" algn="ctr">
                        <a:lnSpc>
                          <a:spcPct val="150000"/>
                        </a:lnSpc>
                        <a:spcBef>
                          <a:spcPts val="0"/>
                        </a:spcBef>
                        <a:spcAft>
                          <a:spcPts val="0"/>
                        </a:spcAft>
                      </a:pPr>
                      <a:r>
                        <a:rPr lang="es-ES" sz="1600">
                          <a:effectLst/>
                        </a:rPr>
                        <a:t>08h40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476,14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403,54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154142,58</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42,82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71690">
                <a:tc>
                  <a:txBody>
                    <a:bodyPr/>
                    <a:lstStyle/>
                    <a:p>
                      <a:pPr marL="0" marR="0" algn="ctr">
                        <a:lnSpc>
                          <a:spcPct val="150000"/>
                        </a:lnSpc>
                        <a:spcBef>
                          <a:spcPts val="0"/>
                        </a:spcBef>
                        <a:spcAft>
                          <a:spcPts val="0"/>
                        </a:spcAft>
                      </a:pPr>
                      <a:r>
                        <a:rPr lang="es-ES" sz="1600">
                          <a:effectLst/>
                        </a:rPr>
                        <a:t>08h50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504,44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427,53</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163305,94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45,36</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71690">
                <a:tc>
                  <a:txBody>
                    <a:bodyPr/>
                    <a:lstStyle/>
                    <a:p>
                      <a:pPr marL="0" marR="0" algn="ctr">
                        <a:lnSpc>
                          <a:spcPct val="150000"/>
                        </a:lnSpc>
                        <a:spcBef>
                          <a:spcPts val="0"/>
                        </a:spcBef>
                        <a:spcAft>
                          <a:spcPts val="0"/>
                        </a:spcAft>
                      </a:pPr>
                      <a:r>
                        <a:rPr lang="es-ES" sz="1600">
                          <a:effectLst/>
                        </a:rPr>
                        <a:t>09h00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587,52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497,95</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190201,64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52,83</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71690">
                <a:tc>
                  <a:txBody>
                    <a:bodyPr/>
                    <a:lstStyle/>
                    <a:p>
                      <a:pPr marL="0" marR="0" algn="ctr">
                        <a:lnSpc>
                          <a:spcPct val="150000"/>
                        </a:lnSpc>
                        <a:spcBef>
                          <a:spcPts val="0"/>
                        </a:spcBef>
                        <a:spcAft>
                          <a:spcPts val="0"/>
                        </a:spcAft>
                      </a:pPr>
                      <a:r>
                        <a:rPr lang="es-ES" sz="1600">
                          <a:effectLst/>
                        </a:rPr>
                        <a:t>09h10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1041,32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882,56</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337112,59</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93,64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71690">
                <a:tc>
                  <a:txBody>
                    <a:bodyPr/>
                    <a:lstStyle/>
                    <a:p>
                      <a:pPr marL="0" marR="0" algn="ctr">
                        <a:lnSpc>
                          <a:spcPct val="150000"/>
                        </a:lnSpc>
                        <a:spcBef>
                          <a:spcPts val="0"/>
                        </a:spcBef>
                        <a:spcAft>
                          <a:spcPts val="0"/>
                        </a:spcAft>
                      </a:pPr>
                      <a:r>
                        <a:rPr lang="es-ES" sz="1600">
                          <a:effectLst/>
                        </a:rPr>
                        <a:t>09h20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805,70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682,86</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260833,81</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72,45</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71690">
                <a:tc>
                  <a:txBody>
                    <a:bodyPr/>
                    <a:lstStyle/>
                    <a:p>
                      <a:pPr marL="0" marR="0" algn="ctr">
                        <a:lnSpc>
                          <a:spcPct val="150000"/>
                        </a:lnSpc>
                        <a:spcBef>
                          <a:spcPts val="0"/>
                        </a:spcBef>
                        <a:spcAft>
                          <a:spcPts val="0"/>
                        </a:spcAft>
                      </a:pPr>
                      <a:r>
                        <a:rPr lang="es-ES" sz="1600">
                          <a:effectLst/>
                        </a:rPr>
                        <a:t>09h30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947,22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802,81</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306650,61</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85,18</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71690">
                <a:tc>
                  <a:txBody>
                    <a:bodyPr/>
                    <a:lstStyle/>
                    <a:p>
                      <a:pPr marL="0" marR="0" algn="ctr">
                        <a:lnSpc>
                          <a:spcPct val="150000"/>
                        </a:lnSpc>
                        <a:spcBef>
                          <a:spcPts val="0"/>
                        </a:spcBef>
                        <a:spcAft>
                          <a:spcPts val="0"/>
                        </a:spcAft>
                      </a:pPr>
                      <a:r>
                        <a:rPr lang="es-ES" sz="1600">
                          <a:effectLst/>
                        </a:rPr>
                        <a:t>09h40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966,35</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819,02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312842,07</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86,90</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
        <p:nvSpPr>
          <p:cNvPr id="5" name="Rectángulo 4"/>
          <p:cNvSpPr/>
          <p:nvPr/>
        </p:nvSpPr>
        <p:spPr>
          <a:xfrm>
            <a:off x="1475656" y="659552"/>
            <a:ext cx="6264696" cy="830997"/>
          </a:xfrm>
          <a:prstGeom prst="rect">
            <a:avLst/>
          </a:prstGeom>
        </p:spPr>
        <p:txBody>
          <a:bodyPr wrap="square">
            <a:spAutoFit/>
          </a:bodyPr>
          <a:lstStyle/>
          <a:p>
            <a:pPr algn="ctr"/>
            <a:r>
              <a:rPr lang="es-ES" sz="2400" b="1" dirty="0">
                <a:latin typeface="Arial" panose="020B0604020202020204" pitchFamily="34" charset="0"/>
                <a:ea typeface="Times New Roman" panose="02020603050405020304" pitchFamily="18" charset="0"/>
              </a:rPr>
              <a:t>Energía Total recibida en un día de cielo claro en el poblado de El Corazón</a:t>
            </a:r>
            <a:endParaRPr lang="es-ES" sz="2400" b="1" dirty="0"/>
          </a:p>
        </p:txBody>
      </p:sp>
    </p:spTree>
    <p:extLst>
      <p:ext uri="{BB962C8B-B14F-4D97-AF65-F5344CB8AC3E}">
        <p14:creationId xmlns:p14="http://schemas.microsoft.com/office/powerpoint/2010/main" xmlns="" val="884685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259632" y="930121"/>
            <a:ext cx="7288177" cy="461665"/>
          </a:xfrm>
          <a:prstGeom prst="rect">
            <a:avLst/>
          </a:prstGeom>
        </p:spPr>
        <p:txBody>
          <a:bodyPr wrap="square">
            <a:spAutoFit/>
          </a:bodyPr>
          <a:lstStyle/>
          <a:p>
            <a:r>
              <a:rPr lang="es-ES" sz="2400" b="1" dirty="0">
                <a:latin typeface="Arial" panose="020B0604020202020204" pitchFamily="34" charset="0"/>
                <a:ea typeface="Times New Roman" panose="02020603050405020304" pitchFamily="18" charset="0"/>
              </a:rPr>
              <a:t>Energía Recibida en un día Claro en El Corazón</a:t>
            </a:r>
            <a:endParaRPr lang="es-ES" sz="2400" b="1" dirty="0"/>
          </a:p>
        </p:txBody>
      </p:sp>
      <p:graphicFrame>
        <p:nvGraphicFramePr>
          <p:cNvPr id="7" name="Gráfico 6"/>
          <p:cNvGraphicFramePr>
            <a:graphicFrameLocks/>
          </p:cNvGraphicFramePr>
          <p:nvPr>
            <p:extLst>
              <p:ext uri="{D42A27DB-BD31-4B8C-83A1-F6EECF244321}">
                <p14:modId xmlns:p14="http://schemas.microsoft.com/office/powerpoint/2010/main" xmlns="" val="2019675979"/>
              </p:ext>
            </p:extLst>
          </p:nvPr>
        </p:nvGraphicFramePr>
        <p:xfrm>
          <a:off x="2073387" y="1668244"/>
          <a:ext cx="4996110" cy="4034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032679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403648" y="837788"/>
            <a:ext cx="6408712" cy="830997"/>
          </a:xfrm>
          <a:prstGeom prst="rect">
            <a:avLst/>
          </a:prstGeom>
        </p:spPr>
        <p:txBody>
          <a:bodyPr wrap="square">
            <a:spAutoFit/>
          </a:bodyPr>
          <a:lstStyle/>
          <a:p>
            <a:pPr algn="ctr"/>
            <a:r>
              <a:rPr lang="es-ES" sz="2400" b="1" dirty="0">
                <a:latin typeface="Arial" panose="020B0604020202020204" pitchFamily="34" charset="0"/>
                <a:ea typeface="Times New Roman" panose="02020603050405020304" pitchFamily="18" charset="0"/>
                <a:cs typeface="Times New Roman" panose="02020603050405020304" pitchFamily="18" charset="0"/>
              </a:rPr>
              <a:t>TIPOS DE BIOMASA UTILIZADAS EN LOS POBLADOS</a:t>
            </a:r>
            <a:endParaRPr lang="es-ES" sz="2400" b="1" dirty="0"/>
          </a:p>
        </p:txBody>
      </p:sp>
      <p:sp>
        <p:nvSpPr>
          <p:cNvPr id="5" name="Rectángulo 4"/>
          <p:cNvSpPr/>
          <p:nvPr/>
        </p:nvSpPr>
        <p:spPr>
          <a:xfrm>
            <a:off x="1979712" y="2233112"/>
            <a:ext cx="5526360" cy="2677656"/>
          </a:xfrm>
          <a:prstGeom prst="rect">
            <a:avLst/>
          </a:prstGeom>
        </p:spPr>
        <p:txBody>
          <a:bodyPr wrap="square">
            <a:spAutoFit/>
          </a:bodyPr>
          <a:lstStyle/>
          <a:p>
            <a:pPr algn="just"/>
            <a:r>
              <a:rPr lang="es-ES" sz="2400" dirty="0">
                <a:latin typeface="Arial" panose="020B0604020202020204" pitchFamily="34" charset="0"/>
                <a:ea typeface="Times New Roman" panose="02020603050405020304" pitchFamily="18" charset="0"/>
              </a:rPr>
              <a:t>Para el análisis de los tipos de biomasa utilizados en los poblados se realizó una encuesta puerta a puerta, tomando como base al grupo familiar y por el número de casas no se realizó una muestra, se evaluó al 100% de la población</a:t>
            </a:r>
            <a:endParaRPr lang="es-ES" sz="2400" dirty="0"/>
          </a:p>
        </p:txBody>
      </p:sp>
    </p:spTree>
    <p:extLst>
      <p:ext uri="{BB962C8B-B14F-4D97-AF65-F5344CB8AC3E}">
        <p14:creationId xmlns:p14="http://schemas.microsoft.com/office/powerpoint/2010/main" xmlns="" val="584533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graphicFrame>
        <p:nvGraphicFramePr>
          <p:cNvPr id="6" name="Imagen 47"/>
          <p:cNvGraphicFramePr>
            <a:graphicFrameLocks/>
          </p:cNvGraphicFramePr>
          <p:nvPr>
            <p:extLst>
              <p:ext uri="{D42A27DB-BD31-4B8C-83A1-F6EECF244321}">
                <p14:modId xmlns:p14="http://schemas.microsoft.com/office/powerpoint/2010/main" xmlns="" val="4136078977"/>
              </p:ext>
            </p:extLst>
          </p:nvPr>
        </p:nvGraphicFramePr>
        <p:xfrm>
          <a:off x="1547664" y="2028078"/>
          <a:ext cx="6336704"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1763688" y="1013495"/>
            <a:ext cx="6380080" cy="461665"/>
          </a:xfrm>
          <a:prstGeom prst="rect">
            <a:avLst/>
          </a:prstGeom>
        </p:spPr>
        <p:txBody>
          <a:bodyPr wrap="none">
            <a:spAutoFit/>
          </a:bodyPr>
          <a:lstStyle/>
          <a:p>
            <a:r>
              <a:rPr lang="es-ES" sz="2400" b="1" dirty="0">
                <a:latin typeface="Arial" panose="020B0604020202020204" pitchFamily="34" charset="0"/>
                <a:ea typeface="Times New Roman" panose="02020603050405020304" pitchFamily="18" charset="0"/>
              </a:rPr>
              <a:t>Conocimiento sobre </a:t>
            </a:r>
            <a:r>
              <a:rPr lang="es-ES" sz="2400" b="1" dirty="0" smtClean="0">
                <a:latin typeface="Arial" panose="020B0604020202020204" pitchFamily="34" charset="0"/>
                <a:ea typeface="Times New Roman" panose="02020603050405020304" pitchFamily="18" charset="0"/>
              </a:rPr>
              <a:t>Energías Alternativas</a:t>
            </a:r>
            <a:endParaRPr lang="es-ES" sz="2400" b="1" dirty="0"/>
          </a:p>
        </p:txBody>
      </p:sp>
    </p:spTree>
    <p:extLst>
      <p:ext uri="{BB962C8B-B14F-4D97-AF65-F5344CB8AC3E}">
        <p14:creationId xmlns:p14="http://schemas.microsoft.com/office/powerpoint/2010/main" xmlns="" val="3454595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2762049" y="576184"/>
            <a:ext cx="3619902" cy="461665"/>
          </a:xfrm>
          <a:prstGeom prst="rect">
            <a:avLst/>
          </a:prstGeom>
        </p:spPr>
        <p:txBody>
          <a:bodyPr wrap="none">
            <a:spAutoFit/>
          </a:bodyPr>
          <a:lstStyle/>
          <a:p>
            <a:r>
              <a:rPr lang="es-ES" sz="2400" b="1" dirty="0">
                <a:latin typeface="Arial" panose="020B0604020202020204" pitchFamily="34" charset="0"/>
                <a:ea typeface="Times New Roman" panose="02020603050405020304" pitchFamily="18" charset="0"/>
                <a:cs typeface="Times New Roman" panose="02020603050405020304" pitchFamily="18" charset="0"/>
              </a:rPr>
              <a:t>CONSUMO BIOMASICO</a:t>
            </a:r>
            <a:endParaRPr lang="es-ES" sz="2400" b="1" dirty="0"/>
          </a:p>
        </p:txBody>
      </p:sp>
      <p:graphicFrame>
        <p:nvGraphicFramePr>
          <p:cNvPr id="5" name="Tabla 4"/>
          <p:cNvGraphicFramePr>
            <a:graphicFrameLocks noGrp="1"/>
          </p:cNvGraphicFramePr>
          <p:nvPr>
            <p:extLst>
              <p:ext uri="{D42A27DB-BD31-4B8C-83A1-F6EECF244321}">
                <p14:modId xmlns:p14="http://schemas.microsoft.com/office/powerpoint/2010/main" xmlns="" val="3809626299"/>
              </p:ext>
            </p:extLst>
          </p:nvPr>
        </p:nvGraphicFramePr>
        <p:xfrm>
          <a:off x="155918" y="1160954"/>
          <a:ext cx="4200058" cy="3348140"/>
        </p:xfrm>
        <a:graphic>
          <a:graphicData uri="http://schemas.openxmlformats.org/drawingml/2006/table">
            <a:tbl>
              <a:tblPr firstRow="1" firstCol="1" bandRow="1" bandCol="1">
                <a:tableStyleId>{5C22544A-7EE6-4342-B048-85BDC9FD1C3A}</a:tableStyleId>
              </a:tblPr>
              <a:tblGrid>
                <a:gridCol w="647564"/>
                <a:gridCol w="2952328"/>
                <a:gridCol w="600166"/>
              </a:tblGrid>
              <a:tr h="669628">
                <a:tc>
                  <a:txBody>
                    <a:bodyPr/>
                    <a:lstStyle/>
                    <a:p>
                      <a:pPr marL="0" marR="0" algn="ctr">
                        <a:lnSpc>
                          <a:spcPct val="100000"/>
                        </a:lnSpc>
                        <a:spcBef>
                          <a:spcPts val="0"/>
                        </a:spcBef>
                        <a:spcAft>
                          <a:spcPts val="0"/>
                        </a:spcAft>
                      </a:pPr>
                      <a:r>
                        <a:rPr lang="es-ES" sz="1600">
                          <a:effectLst/>
                        </a:rPr>
                        <a:t>ORD</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lnSpc>
                          <a:spcPct val="100000"/>
                        </a:lnSpc>
                        <a:spcBef>
                          <a:spcPts val="0"/>
                        </a:spcBef>
                        <a:spcAft>
                          <a:spcPts val="0"/>
                        </a:spcAft>
                      </a:pPr>
                      <a:r>
                        <a:rPr lang="es-ES" sz="1600">
                          <a:effectLst/>
                        </a:rPr>
                        <a:t>Pregunta 29</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r>
              <a:tr h="669628">
                <a:tc>
                  <a:txBody>
                    <a:bodyPr/>
                    <a:lstStyle/>
                    <a:p>
                      <a:pPr marL="0" marR="0" algn="ctr">
                        <a:lnSpc>
                          <a:spcPct val="100000"/>
                        </a:lnSpc>
                        <a:spcBef>
                          <a:spcPts val="0"/>
                        </a:spcBef>
                        <a:spcAft>
                          <a:spcPts val="0"/>
                        </a:spcAft>
                      </a:pPr>
                      <a:r>
                        <a:rPr lang="es-ES" sz="1600">
                          <a:effectLst/>
                        </a:rPr>
                        <a:t>1</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s-ES" sz="1600">
                          <a:effectLst/>
                        </a:rPr>
                        <a:t>Recogida por el servicio urbano</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0000"/>
                        </a:lnSpc>
                        <a:spcBef>
                          <a:spcPts val="0"/>
                        </a:spcBef>
                        <a:spcAft>
                          <a:spcPts val="0"/>
                        </a:spcAft>
                      </a:pPr>
                      <a:r>
                        <a:rPr lang="es-ES" sz="1600">
                          <a:effectLst/>
                        </a:rPr>
                        <a:t>6%</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69628">
                <a:tc>
                  <a:txBody>
                    <a:bodyPr/>
                    <a:lstStyle/>
                    <a:p>
                      <a:pPr marL="0" marR="0" algn="ctr">
                        <a:lnSpc>
                          <a:spcPct val="100000"/>
                        </a:lnSpc>
                        <a:spcBef>
                          <a:spcPts val="0"/>
                        </a:spcBef>
                        <a:spcAft>
                          <a:spcPts val="0"/>
                        </a:spcAft>
                      </a:pPr>
                      <a:r>
                        <a:rPr lang="es-ES" sz="1600">
                          <a:effectLst/>
                        </a:rPr>
                        <a:t>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s-ES" sz="1600">
                          <a:effectLst/>
                        </a:rPr>
                        <a:t>es quemada para evitar las heladas</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0000"/>
                        </a:lnSpc>
                        <a:spcBef>
                          <a:spcPts val="0"/>
                        </a:spcBef>
                        <a:spcAft>
                          <a:spcPts val="0"/>
                        </a:spcAft>
                      </a:pPr>
                      <a:r>
                        <a:rPr lang="es-ES" sz="1600">
                          <a:effectLst/>
                        </a:rPr>
                        <a:t>51%</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69628">
                <a:tc>
                  <a:txBody>
                    <a:bodyPr/>
                    <a:lstStyle/>
                    <a:p>
                      <a:pPr marL="0" marR="0" algn="ctr">
                        <a:lnSpc>
                          <a:spcPct val="100000"/>
                        </a:lnSpc>
                        <a:spcBef>
                          <a:spcPts val="0"/>
                        </a:spcBef>
                        <a:spcAft>
                          <a:spcPts val="0"/>
                        </a:spcAft>
                      </a:pPr>
                      <a:r>
                        <a:rPr lang="es-ES" sz="1600">
                          <a:effectLst/>
                        </a:rPr>
                        <a:t>3</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s-ES" sz="1600">
                          <a:effectLst/>
                        </a:rPr>
                        <a:t>es usada como abono</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0000"/>
                        </a:lnSpc>
                        <a:spcBef>
                          <a:spcPts val="0"/>
                        </a:spcBef>
                        <a:spcAft>
                          <a:spcPts val="0"/>
                        </a:spcAft>
                      </a:pPr>
                      <a:r>
                        <a:rPr lang="es-ES" sz="1600">
                          <a:effectLst/>
                        </a:rPr>
                        <a:t>14%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69628">
                <a:tc>
                  <a:txBody>
                    <a:bodyPr/>
                    <a:lstStyle/>
                    <a:p>
                      <a:pPr marL="0" marR="0" algn="ctr">
                        <a:lnSpc>
                          <a:spcPct val="100000"/>
                        </a:lnSpc>
                        <a:spcBef>
                          <a:spcPts val="0"/>
                        </a:spcBef>
                        <a:spcAft>
                          <a:spcPts val="0"/>
                        </a:spcAft>
                      </a:pPr>
                      <a:r>
                        <a:rPr lang="es-ES" sz="1600">
                          <a:effectLst/>
                        </a:rPr>
                        <a:t>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s-ES" sz="1600">
                          <a:effectLst/>
                        </a:rPr>
                        <a:t>se usa como fuente energética (fogon)</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0000"/>
                        </a:lnSpc>
                        <a:spcBef>
                          <a:spcPts val="0"/>
                        </a:spcBef>
                        <a:spcAft>
                          <a:spcPts val="0"/>
                        </a:spcAft>
                      </a:pPr>
                      <a:r>
                        <a:rPr lang="es-ES" sz="1600" dirty="0">
                          <a:effectLst/>
                        </a:rPr>
                        <a:t>29%</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xmlns="" val="2400871527"/>
              </p:ext>
            </p:extLst>
          </p:nvPr>
        </p:nvGraphicFramePr>
        <p:xfrm>
          <a:off x="4371599" y="3074070"/>
          <a:ext cx="453453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99141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565666" y="1059661"/>
            <a:ext cx="6192688" cy="830997"/>
          </a:xfrm>
          <a:prstGeom prst="rect">
            <a:avLst/>
          </a:prstGeom>
        </p:spPr>
        <p:txBody>
          <a:bodyPr wrap="square">
            <a:spAutoFit/>
          </a:bodyPr>
          <a:lstStyle/>
          <a:p>
            <a:pPr algn="ctr"/>
            <a:r>
              <a:rPr lang="es-ES" sz="2400" b="1" dirty="0">
                <a:latin typeface="Arial" panose="020B0604020202020204" pitchFamily="34" charset="0"/>
                <a:ea typeface="Times New Roman" panose="02020603050405020304" pitchFamily="18" charset="0"/>
                <a:cs typeface="Times New Roman" panose="02020603050405020304" pitchFamily="18" charset="0"/>
              </a:rPr>
              <a:t>FORMULACIÓN DE MODELO MATEMÁTICO</a:t>
            </a:r>
            <a:endParaRPr lang="es-ES" sz="2400" b="1" dirty="0"/>
          </a:p>
        </p:txBody>
      </p:sp>
      <p:sp>
        <p:nvSpPr>
          <p:cNvPr id="5" name="Rectángulo 4"/>
          <p:cNvSpPr/>
          <p:nvPr/>
        </p:nvSpPr>
        <p:spPr>
          <a:xfrm>
            <a:off x="912597" y="2287382"/>
            <a:ext cx="6426714" cy="3170099"/>
          </a:xfrm>
          <a:prstGeom prst="rect">
            <a:avLst/>
          </a:prstGeom>
        </p:spPr>
        <p:txBody>
          <a:bodyPr wrap="square">
            <a:spAutoFit/>
          </a:bodyPr>
          <a:lstStyle/>
          <a:p>
            <a:pPr algn="just"/>
            <a:r>
              <a:rPr lang="es-ES" sz="2000" dirty="0">
                <a:latin typeface="Arial" panose="020B0604020202020204" pitchFamily="34" charset="0"/>
                <a:ea typeface="Times New Roman" panose="02020603050405020304" pitchFamily="18" charset="0"/>
              </a:rPr>
              <a:t>La metodología utilizada para la elaboración del modelo ubica los coeficientes de transmisión para radiación solar como un parámetro </a:t>
            </a:r>
            <a:r>
              <a:rPr lang="es-ES" sz="2000" dirty="0" smtClean="0">
                <a:latin typeface="Arial" panose="020B0604020202020204" pitchFamily="34" charset="0"/>
                <a:ea typeface="Times New Roman" panose="02020603050405020304" pitchFamily="18" charset="0"/>
              </a:rPr>
              <a:t>físico, se utilizo tres parámetros para plantear el modelo, estos son:</a:t>
            </a:r>
          </a:p>
          <a:p>
            <a:pPr algn="just"/>
            <a:endParaRPr lang="es-ES" sz="2000" dirty="0">
              <a:latin typeface="Arial" panose="020B0604020202020204" pitchFamily="34" charset="0"/>
            </a:endParaRPr>
          </a:p>
          <a:p>
            <a:pPr marL="342900" indent="-342900" algn="just">
              <a:buFont typeface="Arial" panose="020B0604020202020204" pitchFamily="34" charset="0"/>
              <a:buChar char="•"/>
            </a:pPr>
            <a:r>
              <a:rPr lang="es-ES" sz="2000" dirty="0"/>
              <a:t>RADIACIÓN DIRECTA (Rb</a:t>
            </a:r>
            <a:r>
              <a:rPr lang="es-ES" sz="2000" dirty="0" smtClean="0"/>
              <a:t>)</a:t>
            </a:r>
          </a:p>
          <a:p>
            <a:pPr marL="342900" indent="-342900" algn="just">
              <a:buFont typeface="Arial" panose="020B0604020202020204" pitchFamily="34" charset="0"/>
              <a:buChar char="•"/>
            </a:pPr>
            <a:endParaRPr lang="es-ES" sz="2000" dirty="0"/>
          </a:p>
          <a:p>
            <a:pPr marL="342900" indent="-342900" algn="just">
              <a:buFont typeface="Arial" panose="020B0604020202020204" pitchFamily="34" charset="0"/>
              <a:buChar char="•"/>
            </a:pPr>
            <a:r>
              <a:rPr lang="es-ES" sz="2000" dirty="0"/>
              <a:t>RADIACIÓN DIFUSA (</a:t>
            </a:r>
            <a:r>
              <a:rPr lang="es-ES" sz="2000" dirty="0" err="1"/>
              <a:t>Rd</a:t>
            </a:r>
            <a:r>
              <a:rPr lang="es-ES" sz="2000" dirty="0" smtClean="0"/>
              <a:t>)</a:t>
            </a:r>
          </a:p>
          <a:p>
            <a:pPr marL="342900" indent="-342900" algn="just">
              <a:buFont typeface="Arial" panose="020B0604020202020204" pitchFamily="34" charset="0"/>
              <a:buChar char="•"/>
            </a:pPr>
            <a:endParaRPr lang="es-ES" sz="2000" dirty="0"/>
          </a:p>
          <a:p>
            <a:pPr marL="342900" indent="-342900" algn="just">
              <a:buFont typeface="Arial" panose="020B0604020202020204" pitchFamily="34" charset="0"/>
              <a:buChar char="•"/>
            </a:pPr>
            <a:r>
              <a:rPr lang="es-ES" sz="2000" dirty="0"/>
              <a:t>RADIACIÓN GLOBAL (</a:t>
            </a:r>
            <a:r>
              <a:rPr lang="es-ES" sz="2000" dirty="0" err="1"/>
              <a:t>Rg</a:t>
            </a:r>
            <a:r>
              <a:rPr lang="es-ES" sz="2000" dirty="0"/>
              <a:t>) </a:t>
            </a:r>
          </a:p>
        </p:txBody>
      </p:sp>
      <mc:AlternateContent xmlns:mc="http://schemas.openxmlformats.org/markup-compatibility/2006">
        <mc:Choice xmlns:a14="http://schemas.microsoft.com/office/drawing/2010/main" xmlns="" Requires="a14">
          <p:sp>
            <p:nvSpPr>
              <p:cNvPr id="6" name="Rectángulo 5"/>
              <p:cNvSpPr/>
              <p:nvPr/>
            </p:nvSpPr>
            <p:spPr>
              <a:xfrm>
                <a:off x="4716016" y="5034348"/>
                <a:ext cx="16837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𝑅𝑏</m:t>
                      </m:r>
                      <m:r>
                        <a:rPr lang="es-ES" i="0">
                          <a:latin typeface="Cambria Math" panose="02040503050406030204" pitchFamily="18" charset="0"/>
                        </a:rPr>
                        <m:t>+</m:t>
                      </m:r>
                      <m:r>
                        <a:rPr lang="es-ES" i="1">
                          <a:latin typeface="Cambria Math" panose="02040503050406030204" pitchFamily="18" charset="0"/>
                        </a:rPr>
                        <m:t>𝑅𝑑</m:t>
                      </m:r>
                      <m:r>
                        <a:rPr lang="es-ES" i="0">
                          <a:latin typeface="Cambria Math" panose="02040503050406030204" pitchFamily="18" charset="0"/>
                        </a:rPr>
                        <m:t>=</m:t>
                      </m:r>
                      <m:r>
                        <a:rPr lang="es-ES" i="1">
                          <a:latin typeface="Cambria Math" panose="02040503050406030204" pitchFamily="18" charset="0"/>
                        </a:rPr>
                        <m:t>𝑅𝑔</m:t>
                      </m:r>
                    </m:oMath>
                  </m:oMathPara>
                </a14:m>
                <a:endParaRPr lang="es-ES" dirty="0"/>
              </a:p>
            </p:txBody>
          </p:sp>
        </mc:Choice>
        <mc:Fallback>
          <p:sp>
            <p:nvSpPr>
              <p:cNvPr id="6" name="Rectángulo 5"/>
              <p:cNvSpPr>
                <a:spLocks noRot="1" noChangeAspect="1" noMove="1" noResize="1" noEditPoints="1" noAdjustHandles="1" noChangeArrowheads="1" noChangeShapeType="1" noTextEdit="1"/>
              </p:cNvSpPr>
              <p:nvPr/>
            </p:nvSpPr>
            <p:spPr>
              <a:xfrm>
                <a:off x="4716016" y="5034348"/>
                <a:ext cx="1683794" cy="369332"/>
              </a:xfrm>
              <a:prstGeom prst="rect">
                <a:avLst/>
              </a:prstGeom>
              <a:blipFill rotWithShape="0">
                <a:blip r:embed="rId3"/>
                <a:stretch>
                  <a:fillRect b="-15000"/>
                </a:stretch>
              </a:blipFill>
            </p:spPr>
            <p:txBody>
              <a:bodyPr/>
              <a:lstStyle/>
              <a:p>
                <a:r>
                  <a:rPr lang="es-ES">
                    <a:noFill/>
                  </a:rPr>
                  <a:t> </a:t>
                </a:r>
              </a:p>
            </p:txBody>
          </p:sp>
        </mc:Fallback>
      </mc:AlternateContent>
    </p:spTree>
    <p:extLst>
      <p:ext uri="{BB962C8B-B14F-4D97-AF65-F5344CB8AC3E}">
        <p14:creationId xmlns:p14="http://schemas.microsoft.com/office/powerpoint/2010/main" xmlns="" val="1673656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2570971" y="1191466"/>
            <a:ext cx="4002058" cy="369332"/>
          </a:xfrm>
          <a:prstGeom prst="rect">
            <a:avLst/>
          </a:prstGeom>
        </p:spPr>
        <p:txBody>
          <a:bodyPr wrap="none">
            <a:spAutoFit/>
          </a:bodyPr>
          <a:lstStyle/>
          <a:p>
            <a:r>
              <a:rPr lang="es-ES" dirty="0">
                <a:latin typeface="Arial" panose="020B0604020202020204" pitchFamily="34" charset="0"/>
                <a:ea typeface="Times New Roman" panose="02020603050405020304" pitchFamily="18" charset="0"/>
              </a:rPr>
              <a:t>COEFICIENTES DE TRANSMISIÓN </a:t>
            </a:r>
            <a:endParaRPr lang="es-ES" dirty="0"/>
          </a:p>
        </p:txBody>
      </p:sp>
      <mc:AlternateContent xmlns:mc="http://schemas.openxmlformats.org/markup-compatibility/2006">
        <mc:Choice xmlns:a14="http://schemas.microsoft.com/office/drawing/2010/main" xmlns="" Requires="a14">
          <p:sp>
            <p:nvSpPr>
              <p:cNvPr id="5" name="Rectángulo 4"/>
              <p:cNvSpPr/>
              <p:nvPr/>
            </p:nvSpPr>
            <p:spPr>
              <a:xfrm>
                <a:off x="4094675" y="2143513"/>
                <a:ext cx="1134670"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𝐾𝑏</m:t>
                      </m:r>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𝑅𝑏</m:t>
                          </m:r>
                        </m:num>
                        <m:den>
                          <m:r>
                            <a:rPr lang="es-ES" i="1">
                              <a:latin typeface="Cambria Math" panose="02040503050406030204" pitchFamily="18" charset="0"/>
                            </a:rPr>
                            <m:t>𝑅𝑔</m:t>
                          </m:r>
                        </m:den>
                      </m:f>
                    </m:oMath>
                  </m:oMathPara>
                </a14:m>
                <a:endParaRPr lang="es-ES" dirty="0"/>
              </a:p>
            </p:txBody>
          </p:sp>
        </mc:Choice>
        <mc:Fallback>
          <p:sp>
            <p:nvSpPr>
              <p:cNvPr id="5" name="Rectángulo 4"/>
              <p:cNvSpPr>
                <a:spLocks noRot="1" noChangeAspect="1" noMove="1" noResize="1" noEditPoints="1" noAdjustHandles="1" noChangeArrowheads="1" noChangeShapeType="1" noTextEdit="1"/>
              </p:cNvSpPr>
              <p:nvPr/>
            </p:nvSpPr>
            <p:spPr>
              <a:xfrm>
                <a:off x="4094675" y="2143513"/>
                <a:ext cx="1134670" cy="666849"/>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6" name="Rectángulo 5"/>
              <p:cNvSpPr/>
              <p:nvPr/>
            </p:nvSpPr>
            <p:spPr>
              <a:xfrm>
                <a:off x="4065570" y="3244121"/>
                <a:ext cx="1144929"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𝐾𝑑</m:t>
                      </m:r>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𝑅𝑑</m:t>
                          </m:r>
                        </m:num>
                        <m:den>
                          <m:r>
                            <a:rPr lang="es-ES" i="1">
                              <a:latin typeface="Cambria Math" panose="02040503050406030204" pitchFamily="18" charset="0"/>
                            </a:rPr>
                            <m:t>𝑅𝑔</m:t>
                          </m:r>
                        </m:den>
                      </m:f>
                    </m:oMath>
                  </m:oMathPara>
                </a14:m>
                <a:endParaRPr lang="es-ES" dirty="0"/>
              </a:p>
            </p:txBody>
          </p:sp>
        </mc:Choice>
        <mc:Fallback>
          <p:sp>
            <p:nvSpPr>
              <p:cNvPr id="6" name="Rectángulo 5"/>
              <p:cNvSpPr>
                <a:spLocks noRot="1" noChangeAspect="1" noMove="1" noResize="1" noEditPoints="1" noAdjustHandles="1" noChangeArrowheads="1" noChangeShapeType="1" noTextEdit="1"/>
              </p:cNvSpPr>
              <p:nvPr/>
            </p:nvSpPr>
            <p:spPr>
              <a:xfrm>
                <a:off x="4065570" y="3244121"/>
                <a:ext cx="1144929" cy="666849"/>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7" name="Rectángulo 6"/>
              <p:cNvSpPr/>
              <p:nvPr/>
            </p:nvSpPr>
            <p:spPr>
              <a:xfrm>
                <a:off x="4065570" y="4625993"/>
                <a:ext cx="1079333"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𝐾𝑙</m:t>
                      </m:r>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𝑅𝑏</m:t>
                          </m:r>
                        </m:num>
                        <m:den>
                          <m:r>
                            <a:rPr lang="es-ES" i="1">
                              <a:latin typeface="Cambria Math" panose="02040503050406030204" pitchFamily="18" charset="0"/>
                            </a:rPr>
                            <m:t>𝑅𝑑</m:t>
                          </m:r>
                        </m:den>
                      </m:f>
                    </m:oMath>
                  </m:oMathPara>
                </a14:m>
                <a:endParaRPr lang="es-ES" dirty="0"/>
              </a:p>
            </p:txBody>
          </p:sp>
        </mc:Choice>
        <mc:Fallback>
          <p:sp>
            <p:nvSpPr>
              <p:cNvPr id="7" name="Rectángulo 6"/>
              <p:cNvSpPr>
                <a:spLocks noRot="1" noChangeAspect="1" noMove="1" noResize="1" noEditPoints="1" noAdjustHandles="1" noChangeArrowheads="1" noChangeShapeType="1" noTextEdit="1"/>
              </p:cNvSpPr>
              <p:nvPr/>
            </p:nvSpPr>
            <p:spPr>
              <a:xfrm>
                <a:off x="4065570" y="4625993"/>
                <a:ext cx="1079333" cy="618246"/>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xmlns="" val="2142409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683568" y="659552"/>
            <a:ext cx="7740860" cy="461665"/>
          </a:xfrm>
          <a:prstGeom prst="rect">
            <a:avLst/>
          </a:prstGeom>
        </p:spPr>
        <p:txBody>
          <a:bodyPr wrap="square">
            <a:spAutoFit/>
          </a:bodyPr>
          <a:lstStyle/>
          <a:p>
            <a:r>
              <a:rPr lang="es-ES" sz="2400" b="1" dirty="0">
                <a:latin typeface="Arial" panose="020B0604020202020204" pitchFamily="34" charset="0"/>
                <a:ea typeface="Times New Roman" panose="02020603050405020304" pitchFamily="18" charset="0"/>
              </a:rPr>
              <a:t>Radiación Global Promedio Total Barrio el Corazón</a:t>
            </a:r>
            <a:endParaRPr lang="es-ES" sz="2400" b="1" dirty="0"/>
          </a:p>
        </p:txBody>
      </p:sp>
      <p:graphicFrame>
        <p:nvGraphicFramePr>
          <p:cNvPr id="5" name="Tabla 4"/>
          <p:cNvGraphicFramePr>
            <a:graphicFrameLocks noGrp="1"/>
          </p:cNvGraphicFramePr>
          <p:nvPr>
            <p:extLst>
              <p:ext uri="{D42A27DB-BD31-4B8C-83A1-F6EECF244321}">
                <p14:modId xmlns:p14="http://schemas.microsoft.com/office/powerpoint/2010/main" xmlns="" val="2380260353"/>
              </p:ext>
            </p:extLst>
          </p:nvPr>
        </p:nvGraphicFramePr>
        <p:xfrm>
          <a:off x="1115616" y="1412776"/>
          <a:ext cx="7128792" cy="4145280"/>
        </p:xfrm>
        <a:graphic>
          <a:graphicData uri="http://schemas.openxmlformats.org/drawingml/2006/table">
            <a:tbl>
              <a:tblPr firstRow="1" firstCol="1" bandRow="1">
                <a:tableStyleId>{5C22544A-7EE6-4342-B048-85BDC9FD1C3A}</a:tableStyleId>
              </a:tblPr>
              <a:tblGrid>
                <a:gridCol w="914561"/>
                <a:gridCol w="2059919"/>
                <a:gridCol w="2054172"/>
                <a:gridCol w="2100140"/>
              </a:tblGrid>
              <a:tr h="334492">
                <a:tc>
                  <a:txBody>
                    <a:bodyPr/>
                    <a:lstStyle/>
                    <a:p>
                      <a:pPr marL="0" marR="0" algn="ctr">
                        <a:lnSpc>
                          <a:spcPct val="100000"/>
                        </a:lnSpc>
                        <a:spcBef>
                          <a:spcPts val="0"/>
                        </a:spcBef>
                        <a:spcAft>
                          <a:spcPts val="0"/>
                        </a:spcAft>
                      </a:pPr>
                      <a:r>
                        <a:rPr lang="es-ES" sz="1600" dirty="0">
                          <a:effectLst/>
                        </a:rPr>
                        <a:t>Hora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600" dirty="0">
                          <a:effectLst/>
                        </a:rPr>
                        <a:t>Radiación directa Promedio</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600" dirty="0">
                          <a:effectLst/>
                        </a:rPr>
                        <a:t>Radiación difusa Promedio</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00000"/>
                        </a:lnSpc>
                        <a:spcBef>
                          <a:spcPts val="0"/>
                        </a:spcBef>
                        <a:spcAft>
                          <a:spcPts val="0"/>
                        </a:spcAft>
                      </a:pPr>
                      <a:r>
                        <a:rPr lang="es-ES" sz="1600" dirty="0">
                          <a:effectLst/>
                        </a:rPr>
                        <a:t>Radiación Global Promedio </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8772">
                <a:tc>
                  <a:txBody>
                    <a:bodyPr/>
                    <a:lstStyle/>
                    <a:p>
                      <a:pPr marL="0" marR="0" algn="ctr">
                        <a:lnSpc>
                          <a:spcPct val="150000"/>
                        </a:lnSpc>
                        <a:spcBef>
                          <a:spcPts val="0"/>
                        </a:spcBef>
                        <a:spcAft>
                          <a:spcPts val="0"/>
                        </a:spcAft>
                      </a:pPr>
                      <a:r>
                        <a:rPr lang="es-ES" sz="1600">
                          <a:effectLst/>
                        </a:rPr>
                        <a:t>Tiempo</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W/m</a:t>
                      </a:r>
                      <a:r>
                        <a:rPr lang="es-ES" sz="1600" baseline="30000" dirty="0">
                          <a:effectLst/>
                        </a:rPr>
                        <a:t>2</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W/m</a:t>
                      </a:r>
                      <a:r>
                        <a:rPr lang="es-ES" sz="1600" baseline="30000" dirty="0">
                          <a:effectLst/>
                        </a:rPr>
                        <a:t>2</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W/m</a:t>
                      </a:r>
                      <a:r>
                        <a:rPr lang="es-ES" sz="1600" baseline="30000">
                          <a:effectLst/>
                        </a:rPr>
                        <a:t>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96269">
                <a:tc>
                  <a:txBody>
                    <a:bodyPr/>
                    <a:lstStyle/>
                    <a:p>
                      <a:pPr marL="0" marR="0" algn="ctr">
                        <a:lnSpc>
                          <a:spcPct val="150000"/>
                        </a:lnSpc>
                        <a:spcBef>
                          <a:spcPts val="0"/>
                        </a:spcBef>
                        <a:spcAft>
                          <a:spcPts val="0"/>
                        </a:spcAft>
                      </a:pPr>
                      <a:r>
                        <a:rPr lang="es-ES" sz="1600">
                          <a:effectLst/>
                        </a:rPr>
                        <a:t>08h20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566.00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128.00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694.00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96269">
                <a:tc>
                  <a:txBody>
                    <a:bodyPr/>
                    <a:lstStyle/>
                    <a:p>
                      <a:pPr marL="0" marR="0" algn="ctr">
                        <a:lnSpc>
                          <a:spcPct val="150000"/>
                        </a:lnSpc>
                        <a:spcBef>
                          <a:spcPts val="0"/>
                        </a:spcBef>
                        <a:spcAft>
                          <a:spcPts val="0"/>
                        </a:spcAft>
                      </a:pPr>
                      <a:r>
                        <a:rPr lang="es-ES" sz="1600">
                          <a:effectLst/>
                        </a:rPr>
                        <a:t>08h30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537.00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132.00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669.00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96269">
                <a:tc>
                  <a:txBody>
                    <a:bodyPr/>
                    <a:lstStyle/>
                    <a:p>
                      <a:pPr marL="0" marR="0" algn="ctr">
                        <a:lnSpc>
                          <a:spcPct val="150000"/>
                        </a:lnSpc>
                        <a:spcBef>
                          <a:spcPts val="0"/>
                        </a:spcBef>
                        <a:spcAft>
                          <a:spcPts val="0"/>
                        </a:spcAft>
                      </a:pPr>
                      <a:r>
                        <a:rPr lang="es-ES" sz="1600">
                          <a:effectLst/>
                        </a:rPr>
                        <a:t>08h40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548.00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124.00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672.00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96269">
                <a:tc>
                  <a:txBody>
                    <a:bodyPr/>
                    <a:lstStyle/>
                    <a:p>
                      <a:pPr marL="0" marR="0" algn="ctr">
                        <a:lnSpc>
                          <a:spcPct val="150000"/>
                        </a:lnSpc>
                        <a:spcBef>
                          <a:spcPts val="0"/>
                        </a:spcBef>
                        <a:spcAft>
                          <a:spcPts val="0"/>
                        </a:spcAft>
                      </a:pPr>
                      <a:r>
                        <a:rPr lang="es-ES" sz="1600">
                          <a:effectLst/>
                        </a:rPr>
                        <a:t>08h50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570.00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149.00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719.00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96269">
                <a:tc>
                  <a:txBody>
                    <a:bodyPr/>
                    <a:lstStyle/>
                    <a:p>
                      <a:pPr marL="0" marR="0" algn="ctr">
                        <a:lnSpc>
                          <a:spcPct val="150000"/>
                        </a:lnSpc>
                        <a:spcBef>
                          <a:spcPts val="0"/>
                        </a:spcBef>
                        <a:spcAft>
                          <a:spcPts val="0"/>
                        </a:spcAft>
                      </a:pPr>
                      <a:r>
                        <a:rPr lang="es-ES" sz="1600">
                          <a:effectLst/>
                        </a:rPr>
                        <a:t>09h00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651.00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195.00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846.00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96269">
                <a:tc>
                  <a:txBody>
                    <a:bodyPr/>
                    <a:lstStyle/>
                    <a:p>
                      <a:pPr marL="0" marR="0" algn="ctr">
                        <a:lnSpc>
                          <a:spcPct val="150000"/>
                        </a:lnSpc>
                        <a:spcBef>
                          <a:spcPts val="0"/>
                        </a:spcBef>
                        <a:spcAft>
                          <a:spcPts val="0"/>
                        </a:spcAft>
                      </a:pPr>
                      <a:r>
                        <a:rPr lang="es-ES" sz="1600">
                          <a:effectLst/>
                        </a:rPr>
                        <a:t>09h10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1258.00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172.00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1430.00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96269">
                <a:tc>
                  <a:txBody>
                    <a:bodyPr/>
                    <a:lstStyle/>
                    <a:p>
                      <a:pPr marL="0" marR="0" algn="ctr">
                        <a:lnSpc>
                          <a:spcPct val="150000"/>
                        </a:lnSpc>
                        <a:spcBef>
                          <a:spcPts val="0"/>
                        </a:spcBef>
                        <a:spcAft>
                          <a:spcPts val="0"/>
                        </a:spcAft>
                      </a:pPr>
                      <a:r>
                        <a:rPr lang="es-ES" sz="1600">
                          <a:effectLst/>
                        </a:rPr>
                        <a:t>09h20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950.00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172.00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1122.00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96269">
                <a:tc>
                  <a:txBody>
                    <a:bodyPr/>
                    <a:lstStyle/>
                    <a:p>
                      <a:pPr marL="0" marR="0" algn="ctr">
                        <a:lnSpc>
                          <a:spcPct val="150000"/>
                        </a:lnSpc>
                        <a:spcBef>
                          <a:spcPts val="0"/>
                        </a:spcBef>
                        <a:spcAft>
                          <a:spcPts val="0"/>
                        </a:spcAft>
                      </a:pPr>
                      <a:r>
                        <a:rPr lang="es-ES" sz="1600">
                          <a:effectLst/>
                        </a:rPr>
                        <a:t>09h30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1135.00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172.00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1307.00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96269">
                <a:tc>
                  <a:txBody>
                    <a:bodyPr/>
                    <a:lstStyle/>
                    <a:p>
                      <a:pPr marL="0" marR="0" algn="ctr">
                        <a:lnSpc>
                          <a:spcPct val="150000"/>
                        </a:lnSpc>
                        <a:spcBef>
                          <a:spcPts val="0"/>
                        </a:spcBef>
                        <a:spcAft>
                          <a:spcPts val="0"/>
                        </a:spcAft>
                      </a:pPr>
                      <a:r>
                        <a:rPr lang="es-ES" sz="1600">
                          <a:effectLst/>
                        </a:rPr>
                        <a:t>09h40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1160.00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172.00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1332.00</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1337325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349642" y="885904"/>
            <a:ext cx="6624736" cy="830997"/>
          </a:xfrm>
          <a:prstGeom prst="rect">
            <a:avLst/>
          </a:prstGeom>
        </p:spPr>
        <p:txBody>
          <a:bodyPr wrap="square">
            <a:spAutoFit/>
          </a:bodyPr>
          <a:lstStyle/>
          <a:p>
            <a:pPr algn="ctr"/>
            <a:r>
              <a:rPr lang="es-ES" sz="2400" b="1" dirty="0">
                <a:latin typeface="Arial" panose="020B0604020202020204" pitchFamily="34" charset="0"/>
                <a:ea typeface="Times New Roman" panose="02020603050405020304" pitchFamily="18" charset="0"/>
              </a:rPr>
              <a:t>Coeficientes de Transmisión Promedio Total Barrio el Corazón</a:t>
            </a:r>
            <a:endParaRPr lang="es-ES" sz="2400" b="1" dirty="0"/>
          </a:p>
        </p:txBody>
      </p:sp>
      <p:graphicFrame>
        <p:nvGraphicFramePr>
          <p:cNvPr id="5" name="Tabla 4"/>
          <p:cNvGraphicFramePr>
            <a:graphicFrameLocks noGrp="1"/>
          </p:cNvGraphicFramePr>
          <p:nvPr>
            <p:extLst>
              <p:ext uri="{D42A27DB-BD31-4B8C-83A1-F6EECF244321}">
                <p14:modId xmlns:p14="http://schemas.microsoft.com/office/powerpoint/2010/main" xmlns="" val="3055717744"/>
              </p:ext>
            </p:extLst>
          </p:nvPr>
        </p:nvGraphicFramePr>
        <p:xfrm>
          <a:off x="3067050" y="1957343"/>
          <a:ext cx="3009900" cy="4023360"/>
        </p:xfrm>
        <a:graphic>
          <a:graphicData uri="http://schemas.openxmlformats.org/drawingml/2006/table">
            <a:tbl>
              <a:tblPr firstRow="1" firstCol="1" bandRow="1">
                <a:tableStyleId>{BC89EF96-8CEA-46FF-86C4-4CE0E7609802}</a:tableStyleId>
              </a:tblPr>
              <a:tblGrid>
                <a:gridCol w="1003300"/>
                <a:gridCol w="1003300"/>
                <a:gridCol w="1003300"/>
              </a:tblGrid>
              <a:tr h="155575">
                <a:tc>
                  <a:txBody>
                    <a:bodyPr/>
                    <a:lstStyle/>
                    <a:p>
                      <a:pPr marL="0" marR="0" algn="ctr">
                        <a:lnSpc>
                          <a:spcPct val="150000"/>
                        </a:lnSpc>
                        <a:spcBef>
                          <a:spcPts val="0"/>
                        </a:spcBef>
                        <a:spcAft>
                          <a:spcPts val="0"/>
                        </a:spcAft>
                      </a:pPr>
                      <a:r>
                        <a:rPr lang="es-ES" sz="1600" dirty="0">
                          <a:effectLst/>
                        </a:rPr>
                        <a:t>Kb</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Kd</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Kl</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1770">
                <a:tc>
                  <a:txBody>
                    <a:bodyPr/>
                    <a:lstStyle/>
                    <a:p>
                      <a:pPr marL="0" marR="0" algn="ctr">
                        <a:lnSpc>
                          <a:spcPct val="150000"/>
                        </a:lnSpc>
                        <a:spcBef>
                          <a:spcPts val="0"/>
                        </a:spcBef>
                        <a:spcAft>
                          <a:spcPts val="0"/>
                        </a:spcAft>
                      </a:pPr>
                      <a:r>
                        <a:rPr lang="es-ES" sz="1600" dirty="0">
                          <a:effectLst/>
                        </a:rPr>
                        <a:t>0.806</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0.194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4.147</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1770">
                <a:tc>
                  <a:txBody>
                    <a:bodyPr/>
                    <a:lstStyle/>
                    <a:p>
                      <a:pPr marL="0" marR="0" algn="ctr">
                        <a:lnSpc>
                          <a:spcPct val="150000"/>
                        </a:lnSpc>
                        <a:spcBef>
                          <a:spcPts val="0"/>
                        </a:spcBef>
                        <a:spcAft>
                          <a:spcPts val="0"/>
                        </a:spcAft>
                      </a:pPr>
                      <a:r>
                        <a:rPr lang="es-ES" sz="1600">
                          <a:effectLst/>
                        </a:rPr>
                        <a:t>0.816</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0.184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4.422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1770">
                <a:tc>
                  <a:txBody>
                    <a:bodyPr/>
                    <a:lstStyle/>
                    <a:p>
                      <a:pPr marL="0" marR="0" algn="ctr">
                        <a:lnSpc>
                          <a:spcPct val="150000"/>
                        </a:lnSpc>
                        <a:spcBef>
                          <a:spcPts val="0"/>
                        </a:spcBef>
                        <a:spcAft>
                          <a:spcPts val="0"/>
                        </a:spcAft>
                      </a:pPr>
                      <a:r>
                        <a:rPr lang="es-ES" sz="1600">
                          <a:effectLst/>
                        </a:rPr>
                        <a:t>0.803</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0.197</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4.068</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1770">
                <a:tc>
                  <a:txBody>
                    <a:bodyPr/>
                    <a:lstStyle/>
                    <a:p>
                      <a:pPr marL="0" marR="0" algn="ctr">
                        <a:lnSpc>
                          <a:spcPct val="150000"/>
                        </a:lnSpc>
                        <a:spcBef>
                          <a:spcPts val="0"/>
                        </a:spcBef>
                        <a:spcAft>
                          <a:spcPts val="0"/>
                        </a:spcAft>
                      </a:pPr>
                      <a:r>
                        <a:rPr lang="es-ES" sz="1600">
                          <a:effectLst/>
                        </a:rPr>
                        <a:t>0.815</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0.185</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4.419</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1770">
                <a:tc>
                  <a:txBody>
                    <a:bodyPr/>
                    <a:lstStyle/>
                    <a:p>
                      <a:pPr marL="0" marR="0" algn="ctr">
                        <a:lnSpc>
                          <a:spcPct val="150000"/>
                        </a:lnSpc>
                        <a:spcBef>
                          <a:spcPts val="0"/>
                        </a:spcBef>
                        <a:spcAft>
                          <a:spcPts val="0"/>
                        </a:spcAft>
                      </a:pPr>
                      <a:r>
                        <a:rPr lang="es-ES" sz="1600">
                          <a:effectLst/>
                        </a:rPr>
                        <a:t>0.793</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0.207</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3.826</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1770">
                <a:tc>
                  <a:txBody>
                    <a:bodyPr/>
                    <a:lstStyle/>
                    <a:p>
                      <a:pPr marL="0" marR="0" algn="ctr">
                        <a:lnSpc>
                          <a:spcPct val="150000"/>
                        </a:lnSpc>
                        <a:spcBef>
                          <a:spcPts val="0"/>
                        </a:spcBef>
                        <a:spcAft>
                          <a:spcPts val="0"/>
                        </a:spcAft>
                      </a:pPr>
                      <a:r>
                        <a:rPr lang="es-ES" sz="1600">
                          <a:effectLst/>
                        </a:rPr>
                        <a:t>0.770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0.230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3.338</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1770">
                <a:tc>
                  <a:txBody>
                    <a:bodyPr/>
                    <a:lstStyle/>
                    <a:p>
                      <a:pPr marL="0" marR="0" algn="ctr">
                        <a:lnSpc>
                          <a:spcPct val="150000"/>
                        </a:lnSpc>
                        <a:spcBef>
                          <a:spcPts val="0"/>
                        </a:spcBef>
                        <a:spcAft>
                          <a:spcPts val="0"/>
                        </a:spcAft>
                      </a:pPr>
                      <a:r>
                        <a:rPr lang="es-ES" sz="1600">
                          <a:effectLst/>
                        </a:rPr>
                        <a:t>0.880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0.120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7.314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1770">
                <a:tc>
                  <a:txBody>
                    <a:bodyPr/>
                    <a:lstStyle/>
                    <a:p>
                      <a:pPr marL="0" marR="0" algn="ctr">
                        <a:lnSpc>
                          <a:spcPct val="150000"/>
                        </a:lnSpc>
                        <a:spcBef>
                          <a:spcPts val="0"/>
                        </a:spcBef>
                        <a:spcAft>
                          <a:spcPts val="0"/>
                        </a:spcAft>
                      </a:pPr>
                      <a:r>
                        <a:rPr lang="es-ES" sz="1600">
                          <a:effectLst/>
                        </a:rPr>
                        <a:t>0.847</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0.153</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5.523</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1770">
                <a:tc>
                  <a:txBody>
                    <a:bodyPr/>
                    <a:lstStyle/>
                    <a:p>
                      <a:pPr marL="0" marR="0" algn="ctr">
                        <a:lnSpc>
                          <a:spcPct val="150000"/>
                        </a:lnSpc>
                        <a:spcBef>
                          <a:spcPts val="0"/>
                        </a:spcBef>
                        <a:spcAft>
                          <a:spcPts val="0"/>
                        </a:spcAft>
                      </a:pPr>
                      <a:r>
                        <a:rPr lang="es-ES" sz="1600">
                          <a:effectLst/>
                        </a:rPr>
                        <a:t>0.868</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0.132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6.599</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1770">
                <a:tc>
                  <a:txBody>
                    <a:bodyPr/>
                    <a:lstStyle/>
                    <a:p>
                      <a:pPr marL="0" marR="0" algn="ctr">
                        <a:lnSpc>
                          <a:spcPct val="150000"/>
                        </a:lnSpc>
                        <a:spcBef>
                          <a:spcPts val="0"/>
                        </a:spcBef>
                        <a:spcAft>
                          <a:spcPts val="0"/>
                        </a:spcAft>
                      </a:pPr>
                      <a:r>
                        <a:rPr lang="es-ES" sz="1600">
                          <a:effectLst/>
                        </a:rPr>
                        <a:t>0.871</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0.129</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6.744</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23640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00401" y="-44450"/>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pic>
        <p:nvPicPr>
          <p:cNvPr id="6" name="5 Imagen" descr="http://i34.photobucket.com/albums/d105/LuisArce/106_0676.jpg"/>
          <p:cNvPicPr/>
          <p:nvPr/>
        </p:nvPicPr>
        <p:blipFill>
          <a:blip r:embed="rId4" cstate="print"/>
          <a:srcRect/>
          <a:stretch>
            <a:fillRect/>
          </a:stretch>
        </p:blipFill>
        <p:spPr bwMode="auto">
          <a:xfrm>
            <a:off x="899592" y="1305883"/>
            <a:ext cx="2762250" cy="2065655"/>
          </a:xfrm>
          <a:prstGeom prst="rect">
            <a:avLst/>
          </a:prstGeom>
          <a:noFill/>
        </p:spPr>
      </p:pic>
      <p:sp>
        <p:nvSpPr>
          <p:cNvPr id="3" name="2 CuadroTexto"/>
          <p:cNvSpPr txBox="1"/>
          <p:nvPr/>
        </p:nvSpPr>
        <p:spPr>
          <a:xfrm>
            <a:off x="683568" y="865484"/>
            <a:ext cx="3456384" cy="369332"/>
          </a:xfrm>
          <a:prstGeom prst="rect">
            <a:avLst/>
          </a:prstGeom>
          <a:noFill/>
        </p:spPr>
        <p:txBody>
          <a:bodyPr wrap="square" rtlCol="0">
            <a:spAutoFit/>
          </a:bodyPr>
          <a:lstStyle/>
          <a:p>
            <a:pPr lvl="2"/>
            <a:r>
              <a:rPr lang="es-ES" b="1" cap="all" dirty="0"/>
              <a:t>HELIÓGRAFOS.</a:t>
            </a:r>
            <a:endParaRPr lang="es-EC" b="1" cap="all" dirty="0"/>
          </a:p>
        </p:txBody>
      </p:sp>
      <p:pic>
        <p:nvPicPr>
          <p:cNvPr id="10" name="rg_hi" descr="https://encrypted-tbn1.google.com/images?q=tbn:ANd9GcSBHhiDOSZFmmgLXI6a5YjNogtU_N3J6Qq_O-yclNN77fZ97BbT">
            <a:hlinkClick r:id="rId5"/>
          </p:cNvPr>
          <p:cNvPicPr/>
          <p:nvPr/>
        </p:nvPicPr>
        <p:blipFill>
          <a:blip r:embed="rId6" cstate="print"/>
          <a:srcRect/>
          <a:stretch>
            <a:fillRect/>
          </a:stretch>
        </p:blipFill>
        <p:spPr bwMode="auto">
          <a:xfrm>
            <a:off x="5096896" y="1161738"/>
            <a:ext cx="2962275" cy="2209800"/>
          </a:xfrm>
          <a:prstGeom prst="rect">
            <a:avLst/>
          </a:prstGeom>
          <a:noFill/>
          <a:ln w="9525">
            <a:noFill/>
            <a:miter lim="800000"/>
            <a:headEnd/>
            <a:tailEnd/>
          </a:ln>
        </p:spPr>
      </p:pic>
      <p:sp>
        <p:nvSpPr>
          <p:cNvPr id="5" name="4 Rectángulo"/>
          <p:cNvSpPr/>
          <p:nvPr/>
        </p:nvSpPr>
        <p:spPr>
          <a:xfrm>
            <a:off x="5066808" y="833299"/>
            <a:ext cx="3249608" cy="369332"/>
          </a:xfrm>
          <a:prstGeom prst="rect">
            <a:avLst/>
          </a:prstGeom>
        </p:spPr>
        <p:txBody>
          <a:bodyPr wrap="none">
            <a:spAutoFit/>
          </a:bodyPr>
          <a:lstStyle/>
          <a:p>
            <a:pPr lvl="2"/>
            <a:r>
              <a:rPr lang="es-ES" b="1" cap="all" dirty="0"/>
              <a:t>PIRHELIÓMETROS.</a:t>
            </a:r>
            <a:endParaRPr lang="es-EC" b="1" cap="all" dirty="0"/>
          </a:p>
        </p:txBody>
      </p:sp>
      <p:pic>
        <p:nvPicPr>
          <p:cNvPr id="11" name="10 Imagen" descr="http://www.gisiberica.com/piran%F3metros/lppyra06-g.jpg">
            <a:hlinkClick r:id="rId7"/>
          </p:cNvPr>
          <p:cNvPicPr/>
          <p:nvPr/>
        </p:nvPicPr>
        <p:blipFill>
          <a:blip r:embed="rId8" cstate="print"/>
          <a:srcRect/>
          <a:stretch>
            <a:fillRect/>
          </a:stretch>
        </p:blipFill>
        <p:spPr bwMode="auto">
          <a:xfrm>
            <a:off x="3140224" y="3723414"/>
            <a:ext cx="2863552" cy="2133545"/>
          </a:xfrm>
          <a:prstGeom prst="rect">
            <a:avLst/>
          </a:prstGeom>
          <a:noFill/>
          <a:ln w="9525">
            <a:noFill/>
            <a:miter lim="800000"/>
            <a:headEnd/>
            <a:tailEnd/>
          </a:ln>
        </p:spPr>
      </p:pic>
      <p:sp>
        <p:nvSpPr>
          <p:cNvPr id="7" name="6 Rectángulo"/>
          <p:cNvSpPr/>
          <p:nvPr/>
        </p:nvSpPr>
        <p:spPr>
          <a:xfrm>
            <a:off x="3442728" y="3323304"/>
            <a:ext cx="2048381" cy="369332"/>
          </a:xfrm>
          <a:prstGeom prst="rect">
            <a:avLst/>
          </a:prstGeom>
        </p:spPr>
        <p:txBody>
          <a:bodyPr wrap="none">
            <a:spAutoFit/>
          </a:bodyPr>
          <a:lstStyle/>
          <a:p>
            <a:r>
              <a:rPr lang="es-ES" b="1" cap="all" dirty="0"/>
              <a:t> ALBEDOMETRO</a:t>
            </a:r>
            <a:endParaRPr lang="es-EC" b="1" cap="all" dirty="0"/>
          </a:p>
        </p:txBody>
      </p:sp>
      <p:sp>
        <p:nvSpPr>
          <p:cNvPr id="12" name="11 Rectángulo"/>
          <p:cNvSpPr/>
          <p:nvPr/>
        </p:nvSpPr>
        <p:spPr>
          <a:xfrm>
            <a:off x="2556518" y="332656"/>
            <a:ext cx="3630161" cy="369332"/>
          </a:xfrm>
          <a:prstGeom prst="rect">
            <a:avLst/>
          </a:prstGeom>
        </p:spPr>
        <p:txBody>
          <a:bodyPr wrap="none">
            <a:spAutoFit/>
          </a:bodyPr>
          <a:lstStyle/>
          <a:p>
            <a:r>
              <a:rPr lang="es-ES" b="1" dirty="0"/>
              <a:t>INSTRUMENTOS DE MEDICION</a:t>
            </a:r>
            <a:endParaRPr lang="es-EC" dirty="0"/>
          </a:p>
        </p:txBody>
      </p:sp>
    </p:spTree>
    <p:extLst>
      <p:ext uri="{BB962C8B-B14F-4D97-AF65-F5344CB8AC3E}">
        <p14:creationId xmlns:p14="http://schemas.microsoft.com/office/powerpoint/2010/main" xmlns="" val="4114583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519425" y="1044272"/>
            <a:ext cx="7508959" cy="830997"/>
          </a:xfrm>
          <a:prstGeom prst="rect">
            <a:avLst/>
          </a:prstGeom>
        </p:spPr>
        <p:txBody>
          <a:bodyPr wrap="square">
            <a:spAutoFit/>
          </a:bodyPr>
          <a:lstStyle/>
          <a:p>
            <a:pPr algn="ctr"/>
            <a:r>
              <a:rPr lang="es-ES" dirty="0">
                <a:latin typeface="Arial" panose="020B0604020202020204" pitchFamily="34" charset="0"/>
                <a:ea typeface="Times New Roman" panose="02020603050405020304" pitchFamily="18" charset="0"/>
              </a:rPr>
              <a:t> </a:t>
            </a:r>
            <a:r>
              <a:rPr lang="es-ES" sz="2400" dirty="0">
                <a:latin typeface="Arial" panose="020B0604020202020204" pitchFamily="34" charset="0"/>
                <a:ea typeface="Times New Roman" panose="02020603050405020304" pitchFamily="18" charset="0"/>
              </a:rPr>
              <a:t>Comportamiento de la radiación solar directa en función del parámetro </a:t>
            </a:r>
            <a:r>
              <a:rPr lang="es-ES" sz="2400" dirty="0" err="1">
                <a:latin typeface="Arial" panose="020B0604020202020204" pitchFamily="34" charset="0"/>
                <a:ea typeface="Times New Roman" panose="02020603050405020304" pitchFamily="18" charset="0"/>
              </a:rPr>
              <a:t>Kd</a:t>
            </a:r>
            <a:r>
              <a:rPr lang="es-ES" sz="2400" dirty="0">
                <a:latin typeface="Arial" panose="020B0604020202020204" pitchFamily="34" charset="0"/>
                <a:ea typeface="Times New Roman" panose="02020603050405020304" pitchFamily="18" charset="0"/>
              </a:rPr>
              <a:t> </a:t>
            </a:r>
            <a:endParaRPr lang="es-ES" sz="2400" dirty="0"/>
          </a:p>
        </p:txBody>
      </p:sp>
      <p:graphicFrame>
        <p:nvGraphicFramePr>
          <p:cNvPr id="7" name="Gráfico 6"/>
          <p:cNvGraphicFramePr/>
          <p:nvPr>
            <p:extLst>
              <p:ext uri="{D42A27DB-BD31-4B8C-83A1-F6EECF244321}">
                <p14:modId xmlns:p14="http://schemas.microsoft.com/office/powerpoint/2010/main" xmlns="" val="4264783065"/>
              </p:ext>
            </p:extLst>
          </p:nvPr>
        </p:nvGraphicFramePr>
        <p:xfrm>
          <a:off x="1648420" y="2136880"/>
          <a:ext cx="5847159" cy="3377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81823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115616" y="1391939"/>
            <a:ext cx="3954993" cy="369332"/>
          </a:xfrm>
          <a:prstGeom prst="rect">
            <a:avLst/>
          </a:prstGeom>
        </p:spPr>
        <p:txBody>
          <a:bodyPr wrap="none">
            <a:spAutoFit/>
          </a:bodyPr>
          <a:lstStyle/>
          <a:p>
            <a:r>
              <a:rPr lang="es-ES" dirty="0">
                <a:latin typeface="Arial" panose="020B0604020202020204" pitchFamily="34" charset="0"/>
                <a:ea typeface="Times New Roman" panose="02020603050405020304" pitchFamily="18" charset="0"/>
              </a:rPr>
              <a:t>A partir del modelo teórico propuesto</a:t>
            </a:r>
            <a:endParaRPr lang="es-ES" dirty="0"/>
          </a:p>
        </p:txBody>
      </p:sp>
      <mc:AlternateContent xmlns:mc="http://schemas.openxmlformats.org/markup-compatibility/2006">
        <mc:Choice xmlns:a14="http://schemas.microsoft.com/office/drawing/2010/main" xmlns="" Requires="a14">
          <p:sp>
            <p:nvSpPr>
              <p:cNvPr id="5" name="Rectángulo 4"/>
              <p:cNvSpPr/>
              <p:nvPr/>
            </p:nvSpPr>
            <p:spPr>
              <a:xfrm>
                <a:off x="3785118" y="2124427"/>
                <a:ext cx="2038379" cy="46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400" i="1">
                          <a:latin typeface="Cambria Math" panose="02040503050406030204" pitchFamily="18" charset="0"/>
                        </a:rPr>
                        <m:t>𝐻𝑏</m:t>
                      </m:r>
                      <m:r>
                        <a:rPr lang="es-ES" sz="2400" i="0">
                          <a:latin typeface="Cambria Math" panose="02040503050406030204" pitchFamily="18" charset="0"/>
                        </a:rPr>
                        <m:t>=</m:t>
                      </m:r>
                      <m:r>
                        <a:rPr lang="es-ES" sz="2400" i="1">
                          <a:latin typeface="Cambria Math" panose="02040503050406030204" pitchFamily="18" charset="0"/>
                        </a:rPr>
                        <m:t>𝐴</m:t>
                      </m:r>
                      <m:sSup>
                        <m:sSupPr>
                          <m:ctrlPr>
                            <a:rPr lang="es-ES" sz="2400" i="1">
                              <a:latin typeface="Cambria Math" panose="02040503050406030204" pitchFamily="18" charset="0"/>
                            </a:rPr>
                          </m:ctrlPr>
                        </m:sSupPr>
                        <m:e>
                          <m:r>
                            <a:rPr lang="es-ES" sz="2400" i="1">
                              <a:latin typeface="Cambria Math" panose="02040503050406030204" pitchFamily="18" charset="0"/>
                            </a:rPr>
                            <m:t>𝑒</m:t>
                          </m:r>
                        </m:e>
                        <m:sup>
                          <m:r>
                            <a:rPr lang="es-ES" sz="2400" i="0">
                              <a:latin typeface="Cambria Math" panose="02040503050406030204" pitchFamily="18" charset="0"/>
                            </a:rPr>
                            <m:t>−</m:t>
                          </m:r>
                          <m:r>
                            <a:rPr lang="es-ES" sz="2400" i="1">
                              <a:latin typeface="Cambria Math" panose="02040503050406030204" pitchFamily="18" charset="0"/>
                            </a:rPr>
                            <m:t>𝑐𝐾𝑑</m:t>
                          </m:r>
                        </m:sup>
                      </m:sSup>
                    </m:oMath>
                  </m:oMathPara>
                </a14:m>
                <a:endParaRPr lang="es-ES" sz="2400" dirty="0"/>
              </a:p>
            </p:txBody>
          </p:sp>
        </mc:Choice>
        <mc:Fallback>
          <p:sp>
            <p:nvSpPr>
              <p:cNvPr id="5" name="Rectángulo 4"/>
              <p:cNvSpPr>
                <a:spLocks noRot="1" noChangeAspect="1" noMove="1" noResize="1" noEditPoints="1" noAdjustHandles="1" noChangeArrowheads="1" noChangeShapeType="1" noTextEdit="1"/>
              </p:cNvSpPr>
              <p:nvPr/>
            </p:nvSpPr>
            <p:spPr>
              <a:xfrm>
                <a:off x="3785118" y="2124427"/>
                <a:ext cx="2038379" cy="468205"/>
              </a:xfrm>
              <a:prstGeom prst="rect">
                <a:avLst/>
              </a:prstGeom>
              <a:blipFill rotWithShape="0">
                <a:blip r:embed="rId3"/>
                <a:stretch>
                  <a:fillRect/>
                </a:stretch>
              </a:blipFill>
            </p:spPr>
            <p:txBody>
              <a:bodyPr/>
              <a:lstStyle/>
              <a:p>
                <a:r>
                  <a:rPr lang="es-ES">
                    <a:noFill/>
                  </a:rPr>
                  <a:t> </a:t>
                </a:r>
              </a:p>
            </p:txBody>
          </p:sp>
        </mc:Fallback>
      </mc:AlternateContent>
      <p:sp>
        <p:nvSpPr>
          <p:cNvPr id="10" name="Text Box 109"/>
          <p:cNvSpPr txBox="1">
            <a:spLocks noChangeArrowheads="1"/>
          </p:cNvSpPr>
          <p:nvPr/>
        </p:nvSpPr>
        <p:spPr bwMode="auto">
          <a:xfrm>
            <a:off x="3343667" y="4437112"/>
            <a:ext cx="2744698" cy="11797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50000"/>
              </a:lnSpc>
              <a:spcBef>
                <a:spcPts val="1200"/>
              </a:spcBef>
              <a:spcAft>
                <a:spcPts val="1500"/>
              </a:spcAft>
            </a:pPr>
            <a:r>
              <a:rPr lang="es-EC" sz="1600" dirty="0" err="1">
                <a:effectLst/>
                <a:latin typeface="Arial" panose="020B0604020202020204" pitchFamily="34" charset="0"/>
                <a:ea typeface="Times New Roman" panose="02020603050405020304" pitchFamily="18" charset="0"/>
                <a:cs typeface="Arial" panose="020B0604020202020204" pitchFamily="34" charset="0"/>
              </a:rPr>
              <a:t>Hb</a:t>
            </a:r>
            <a:r>
              <a:rPr lang="es-EC" sz="1600" dirty="0">
                <a:effectLst/>
                <a:latin typeface="Arial" panose="020B0604020202020204" pitchFamily="34" charset="0"/>
                <a:ea typeface="Times New Roman" panose="02020603050405020304" pitchFamily="18" charset="0"/>
                <a:cs typeface="Arial" panose="020B0604020202020204" pitchFamily="34" charset="0"/>
              </a:rPr>
              <a:t> = 4610.3e</a:t>
            </a:r>
            <a:r>
              <a:rPr lang="es-EC" sz="1600" baseline="30000" dirty="0">
                <a:effectLst/>
                <a:latin typeface="Arial" panose="020B0604020202020204" pitchFamily="34" charset="0"/>
                <a:ea typeface="Times New Roman" panose="02020603050405020304" pitchFamily="18" charset="0"/>
                <a:cs typeface="Arial" panose="020B0604020202020204" pitchFamily="34" charset="0"/>
              </a:rPr>
              <a:t>-10.31Kd</a:t>
            </a:r>
            <a:r>
              <a:rPr lang="es-EC" sz="1600" dirty="0">
                <a:effectLst/>
                <a:latin typeface="Arial" panose="020B0604020202020204" pitchFamily="34" charset="0"/>
                <a:ea typeface="Times New Roman" panose="02020603050405020304" pitchFamily="18" charset="0"/>
                <a:cs typeface="Arial" panose="020B0604020202020204" pitchFamily="34" charset="0"/>
              </a:rPr>
              <a:t/>
            </a:r>
            <a:br>
              <a:rPr lang="es-EC" sz="1600" dirty="0">
                <a:effectLst/>
                <a:latin typeface="Arial" panose="020B0604020202020204" pitchFamily="34" charset="0"/>
                <a:ea typeface="Times New Roman" panose="02020603050405020304" pitchFamily="18" charset="0"/>
                <a:cs typeface="Arial" panose="020B0604020202020204" pitchFamily="34" charset="0"/>
              </a:rPr>
            </a:br>
            <a:r>
              <a:rPr lang="es-EC" sz="1600" dirty="0">
                <a:effectLst/>
                <a:latin typeface="Arial" panose="020B0604020202020204" pitchFamily="34" charset="0"/>
                <a:ea typeface="Times New Roman" panose="02020603050405020304" pitchFamily="18" charset="0"/>
                <a:cs typeface="Arial" panose="020B0604020202020204" pitchFamily="34" charset="0"/>
              </a:rPr>
              <a:t>R² = 0.8783</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6" name="Rectángulo 5"/>
          <p:cNvSpPr/>
          <p:nvPr/>
        </p:nvSpPr>
        <p:spPr>
          <a:xfrm>
            <a:off x="1115616" y="2828836"/>
            <a:ext cx="6912768" cy="646331"/>
          </a:xfrm>
          <a:prstGeom prst="rect">
            <a:avLst/>
          </a:prstGeom>
        </p:spPr>
        <p:txBody>
          <a:bodyPr wrap="square">
            <a:spAutoFit/>
          </a:bodyPr>
          <a:lstStyle/>
          <a:p>
            <a:r>
              <a:rPr lang="es-ES" dirty="0">
                <a:latin typeface="Arial" panose="020B0604020202020204" pitchFamily="34" charset="0"/>
                <a:ea typeface="Times New Roman" panose="02020603050405020304" pitchFamily="18" charset="0"/>
              </a:rPr>
              <a:t>Se calculan las constantes A y c, las cuales son obtenidas con un promedio desde el 13 de Octubre hasta el 13 de Enero</a:t>
            </a:r>
            <a:endParaRPr lang="es-ES" dirty="0"/>
          </a:p>
        </p:txBody>
      </p:sp>
    </p:spTree>
    <p:extLst>
      <p:ext uri="{BB962C8B-B14F-4D97-AF65-F5344CB8AC3E}">
        <p14:creationId xmlns:p14="http://schemas.microsoft.com/office/powerpoint/2010/main" xmlns="" val="712034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pic>
        <p:nvPicPr>
          <p:cNvPr id="6" name="Imagen 5"/>
          <p:cNvPicPr/>
          <p:nvPr/>
        </p:nvPicPr>
        <p:blipFill>
          <a:blip r:embed="rId3" cstate="print"/>
          <a:srcRect/>
          <a:stretch>
            <a:fillRect/>
          </a:stretch>
        </p:blipFill>
        <p:spPr bwMode="auto">
          <a:xfrm>
            <a:off x="1797406" y="1933743"/>
            <a:ext cx="5190490" cy="3735070"/>
          </a:xfrm>
          <a:prstGeom prst="rect">
            <a:avLst/>
          </a:prstGeom>
          <a:noFill/>
        </p:spPr>
      </p:pic>
      <p:sp>
        <p:nvSpPr>
          <p:cNvPr id="3" name="Rectángulo 2"/>
          <p:cNvSpPr/>
          <p:nvPr/>
        </p:nvSpPr>
        <p:spPr>
          <a:xfrm>
            <a:off x="1307936" y="793572"/>
            <a:ext cx="7198563" cy="923330"/>
          </a:xfrm>
          <a:prstGeom prst="rect">
            <a:avLst/>
          </a:prstGeom>
        </p:spPr>
        <p:txBody>
          <a:bodyPr wrap="square">
            <a:spAutoFit/>
          </a:bodyPr>
          <a:lstStyle/>
          <a:p>
            <a:r>
              <a:rPr lang="es-ES" dirty="0">
                <a:latin typeface="Arial" panose="020B0604020202020204" pitchFamily="34" charset="0"/>
                <a:ea typeface="Times New Roman" panose="02020603050405020304" pitchFamily="18" charset="0"/>
              </a:rPr>
              <a:t>En este caso se realizó un análisis y corrida rápida de comparación por medio de un </a:t>
            </a:r>
            <a:r>
              <a:rPr lang="es-ES" spc="-10" dirty="0">
                <a:latin typeface="Arial" panose="020B0604020202020204" pitchFamily="34" charset="0"/>
                <a:ea typeface="Times New Roman" panose="02020603050405020304" pitchFamily="18" charset="0"/>
              </a:rPr>
              <a:t>s</a:t>
            </a:r>
            <a:r>
              <a:rPr lang="es-ES" dirty="0">
                <a:latin typeface="Arial" panose="020B0604020202020204" pitchFamily="34" charset="0"/>
                <a:ea typeface="Times New Roman" panose="02020603050405020304" pitchFamily="18" charset="0"/>
              </a:rPr>
              <a:t>imulador ll</a:t>
            </a:r>
            <a:r>
              <a:rPr lang="es-ES" spc="-5" dirty="0">
                <a:latin typeface="Arial" panose="020B0604020202020204" pitchFamily="34" charset="0"/>
                <a:ea typeface="Times New Roman" panose="02020603050405020304" pitchFamily="18" charset="0"/>
              </a:rPr>
              <a:t>a</a:t>
            </a:r>
            <a:r>
              <a:rPr lang="es-ES" dirty="0">
                <a:latin typeface="Arial" panose="020B0604020202020204" pitchFamily="34" charset="0"/>
                <a:ea typeface="Times New Roman" panose="02020603050405020304" pitchFamily="18" charset="0"/>
              </a:rPr>
              <a:t>m</a:t>
            </a:r>
            <a:r>
              <a:rPr lang="es-ES" spc="-5" dirty="0">
                <a:latin typeface="Arial" panose="020B0604020202020204" pitchFamily="34" charset="0"/>
                <a:ea typeface="Times New Roman" panose="02020603050405020304" pitchFamily="18" charset="0"/>
              </a:rPr>
              <a:t>a</a:t>
            </a:r>
            <a:r>
              <a:rPr lang="es-ES" dirty="0">
                <a:latin typeface="Arial" panose="020B0604020202020204" pitchFamily="34" charset="0"/>
                <a:ea typeface="Times New Roman" panose="02020603050405020304" pitchFamily="18" charset="0"/>
              </a:rPr>
              <a:t>do POWERS</a:t>
            </a:r>
            <a:r>
              <a:rPr lang="es-ES" spc="-15" dirty="0">
                <a:latin typeface="Arial" panose="020B0604020202020204" pitchFamily="34" charset="0"/>
                <a:ea typeface="Times New Roman" panose="02020603050405020304" pitchFamily="18" charset="0"/>
              </a:rPr>
              <a:t>I</a:t>
            </a:r>
            <a:r>
              <a:rPr lang="es-ES" dirty="0">
                <a:latin typeface="Arial" panose="020B0604020202020204" pitchFamily="34" charset="0"/>
                <a:ea typeface="Times New Roman" panose="02020603050405020304" pitchFamily="18" charset="0"/>
              </a:rPr>
              <a:t>M se obtuvieron los si</a:t>
            </a:r>
            <a:r>
              <a:rPr lang="es-ES" spc="-10" dirty="0">
                <a:latin typeface="Arial" panose="020B0604020202020204" pitchFamily="34" charset="0"/>
                <a:ea typeface="Times New Roman" panose="02020603050405020304" pitchFamily="18" charset="0"/>
              </a:rPr>
              <a:t>g</a:t>
            </a:r>
            <a:r>
              <a:rPr lang="es-ES" dirty="0">
                <a:latin typeface="Arial" panose="020B0604020202020204" pitchFamily="34" charset="0"/>
                <a:ea typeface="Times New Roman" panose="02020603050405020304" pitchFamily="18" charset="0"/>
              </a:rPr>
              <a:t>uientes </a:t>
            </a:r>
            <a:r>
              <a:rPr lang="es-ES" spc="-5" dirty="0">
                <a:latin typeface="Arial" panose="020B0604020202020204" pitchFamily="34" charset="0"/>
                <a:ea typeface="Times New Roman" panose="02020603050405020304" pitchFamily="18" charset="0"/>
              </a:rPr>
              <a:t>re</a:t>
            </a:r>
            <a:r>
              <a:rPr lang="es-ES" dirty="0">
                <a:latin typeface="Arial" panose="020B0604020202020204" pitchFamily="34" charset="0"/>
                <a:ea typeface="Times New Roman" panose="02020603050405020304" pitchFamily="18" charset="0"/>
              </a:rPr>
              <a:t>sult</a:t>
            </a:r>
            <a:r>
              <a:rPr lang="es-ES" spc="-5" dirty="0">
                <a:latin typeface="Arial" panose="020B0604020202020204" pitchFamily="34" charset="0"/>
                <a:ea typeface="Times New Roman" panose="02020603050405020304" pitchFamily="18" charset="0"/>
              </a:rPr>
              <a:t>a</a:t>
            </a:r>
            <a:r>
              <a:rPr lang="es-ES" dirty="0">
                <a:latin typeface="Arial" panose="020B0604020202020204" pitchFamily="34" charset="0"/>
                <a:ea typeface="Times New Roman" panose="02020603050405020304" pitchFamily="18" charset="0"/>
              </a:rPr>
              <a:t>dos</a:t>
            </a:r>
            <a:r>
              <a:rPr lang="es-ES" spc="10" dirty="0">
                <a:latin typeface="Arial" panose="020B0604020202020204" pitchFamily="34" charset="0"/>
                <a:ea typeface="Times New Roman" panose="02020603050405020304" pitchFamily="18" charset="0"/>
              </a:rPr>
              <a:t> </a:t>
            </a:r>
            <a:r>
              <a:rPr lang="es-ES" dirty="0">
                <a:latin typeface="Arial" panose="020B0604020202020204" pitchFamily="34" charset="0"/>
                <a:ea typeface="Times New Roman" panose="02020603050405020304" pitchFamily="18" charset="0"/>
              </a:rPr>
              <a:t>de</a:t>
            </a:r>
            <a:r>
              <a:rPr lang="es-ES" spc="5" dirty="0">
                <a:latin typeface="Arial" panose="020B0604020202020204" pitchFamily="34" charset="0"/>
                <a:ea typeface="Times New Roman" panose="02020603050405020304" pitchFamily="18" charset="0"/>
              </a:rPr>
              <a:t> </a:t>
            </a:r>
            <a:r>
              <a:rPr lang="es-ES" dirty="0">
                <a:latin typeface="Arial" panose="020B0604020202020204" pitchFamily="34" charset="0"/>
                <a:ea typeface="Times New Roman" panose="02020603050405020304" pitchFamily="18" charset="0"/>
              </a:rPr>
              <a:t>los</a:t>
            </a:r>
            <a:r>
              <a:rPr lang="es-ES" spc="10" dirty="0">
                <a:latin typeface="Arial" panose="020B0604020202020204" pitchFamily="34" charset="0"/>
                <a:ea typeface="Times New Roman" panose="02020603050405020304" pitchFamily="18" charset="0"/>
              </a:rPr>
              <a:t> </a:t>
            </a:r>
            <a:r>
              <a:rPr lang="es-ES" dirty="0">
                <a:latin typeface="Arial" panose="020B0604020202020204" pitchFamily="34" charset="0"/>
                <a:ea typeface="Times New Roman" panose="02020603050405020304" pitchFamily="18" charset="0"/>
              </a:rPr>
              <a:t>t</a:t>
            </a:r>
            <a:r>
              <a:rPr lang="es-ES" spc="-5" dirty="0">
                <a:latin typeface="Arial" panose="020B0604020202020204" pitchFamily="34" charset="0"/>
                <a:ea typeface="Times New Roman" panose="02020603050405020304" pitchFamily="18" charset="0"/>
              </a:rPr>
              <a:t>re</a:t>
            </a:r>
            <a:r>
              <a:rPr lang="es-ES" dirty="0">
                <a:latin typeface="Arial" panose="020B0604020202020204" pitchFamily="34" charset="0"/>
                <a:ea typeface="Times New Roman" panose="02020603050405020304" pitchFamily="18" charset="0"/>
              </a:rPr>
              <a:t>s mod</a:t>
            </a:r>
            <a:r>
              <a:rPr lang="es-ES" spc="-5" dirty="0">
                <a:latin typeface="Arial" panose="020B0604020202020204" pitchFamily="34" charset="0"/>
                <a:ea typeface="Times New Roman" panose="02020603050405020304" pitchFamily="18" charset="0"/>
              </a:rPr>
              <a:t>e</a:t>
            </a:r>
            <a:r>
              <a:rPr lang="es-ES" dirty="0">
                <a:latin typeface="Arial" panose="020B0604020202020204" pitchFamily="34" charset="0"/>
                <a:ea typeface="Times New Roman" panose="02020603050405020304" pitchFamily="18" charset="0"/>
              </a:rPr>
              <a:t>los su</a:t>
            </a:r>
            <a:r>
              <a:rPr lang="es-ES" spc="-10" dirty="0">
                <a:latin typeface="Arial" panose="020B0604020202020204" pitchFamily="34" charset="0"/>
                <a:ea typeface="Times New Roman" panose="02020603050405020304" pitchFamily="18" charset="0"/>
              </a:rPr>
              <a:t>g</a:t>
            </a:r>
            <a:r>
              <a:rPr lang="es-ES" spc="5" dirty="0">
                <a:latin typeface="Arial" panose="020B0604020202020204" pitchFamily="34" charset="0"/>
                <a:ea typeface="Times New Roman" panose="02020603050405020304" pitchFamily="18" charset="0"/>
              </a:rPr>
              <a:t>e</a:t>
            </a:r>
            <a:r>
              <a:rPr lang="es-ES" dirty="0">
                <a:latin typeface="Arial" panose="020B0604020202020204" pitchFamily="34" charset="0"/>
                <a:ea typeface="Times New Roman" panose="02020603050405020304" pitchFamily="18" charset="0"/>
              </a:rPr>
              <a:t>ridos</a:t>
            </a:r>
            <a:endParaRPr lang="es-ES" dirty="0"/>
          </a:p>
        </p:txBody>
      </p:sp>
    </p:spTree>
    <p:extLst>
      <p:ext uri="{BB962C8B-B14F-4D97-AF65-F5344CB8AC3E}">
        <p14:creationId xmlns:p14="http://schemas.microsoft.com/office/powerpoint/2010/main" xmlns="" val="4015236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3709169" y="682301"/>
            <a:ext cx="2013693" cy="461665"/>
          </a:xfrm>
          <a:prstGeom prst="rect">
            <a:avLst/>
          </a:prstGeom>
        </p:spPr>
        <p:txBody>
          <a:bodyPr wrap="none">
            <a:spAutoFit/>
          </a:bodyPr>
          <a:lstStyle/>
          <a:p>
            <a:r>
              <a:rPr lang="es-ES" sz="2400" b="1" dirty="0">
                <a:latin typeface="Arial" panose="020B0604020202020204" pitchFamily="34" charset="0"/>
                <a:ea typeface="Times New Roman" panose="02020603050405020304" pitchFamily="18" charset="0"/>
                <a:cs typeface="Times New Roman" panose="02020603050405020304" pitchFamily="18" charset="0"/>
              </a:rPr>
              <a:t>CAPITULO 4</a:t>
            </a:r>
            <a:endParaRPr lang="es-ES" sz="2400" b="1" dirty="0"/>
          </a:p>
        </p:txBody>
      </p:sp>
      <p:sp>
        <p:nvSpPr>
          <p:cNvPr id="5" name="Rectángulo 4"/>
          <p:cNvSpPr/>
          <p:nvPr/>
        </p:nvSpPr>
        <p:spPr>
          <a:xfrm>
            <a:off x="1115616" y="1376533"/>
            <a:ext cx="7308811" cy="1015663"/>
          </a:xfrm>
          <a:prstGeom prst="rect">
            <a:avLst/>
          </a:prstGeom>
        </p:spPr>
        <p:txBody>
          <a:bodyPr wrap="square">
            <a:spAutoFit/>
          </a:bodyPr>
          <a:lstStyle/>
          <a:p>
            <a:pPr algn="ctr"/>
            <a:r>
              <a:rPr lang="es-ES" sz="2000" dirty="0">
                <a:latin typeface="Arial" panose="020B0604020202020204" pitchFamily="34" charset="0"/>
                <a:ea typeface="Times New Roman" panose="02020603050405020304" pitchFamily="18" charset="0"/>
                <a:cs typeface="Times New Roman" panose="02020603050405020304" pitchFamily="18" charset="0"/>
              </a:rPr>
              <a:t>CONSTRUCCIÓN DE LA CURVA DE OFERTA - DEMANDA ENERGÉTICA EN EL POBLADO DE EL CORAZÓN, EL BARRIO Y EL CARMEN</a:t>
            </a:r>
            <a:endParaRPr lang="es-ES" sz="2000" dirty="0"/>
          </a:p>
        </p:txBody>
      </p:sp>
      <p:sp>
        <p:nvSpPr>
          <p:cNvPr id="6" name="Rectángulo 5"/>
          <p:cNvSpPr/>
          <p:nvPr/>
        </p:nvSpPr>
        <p:spPr>
          <a:xfrm>
            <a:off x="1403648" y="2732727"/>
            <a:ext cx="6480720" cy="1200329"/>
          </a:xfrm>
          <a:prstGeom prst="rect">
            <a:avLst/>
          </a:prstGeom>
        </p:spPr>
        <p:txBody>
          <a:bodyPr wrap="square">
            <a:spAutoFit/>
          </a:bodyPr>
          <a:lstStyle/>
          <a:p>
            <a:pPr algn="ctr"/>
            <a:r>
              <a:rPr lang="es-ES" dirty="0">
                <a:latin typeface="Arial" panose="020B0604020202020204" pitchFamily="34" charset="0"/>
                <a:ea typeface="Times New Roman" panose="02020603050405020304" pitchFamily="18" charset="0"/>
              </a:rPr>
              <a:t>Con la ayuda de la encuesta se pudo recopilar los datos necesarios para poder realizar un análisis real del consumo energético de los poblados, además de las fuentes primarias y secundarias de energía</a:t>
            </a:r>
            <a:endParaRPr lang="es-ES" dirty="0"/>
          </a:p>
        </p:txBody>
      </p:sp>
    </p:spTree>
    <p:extLst>
      <p:ext uri="{BB962C8B-B14F-4D97-AF65-F5344CB8AC3E}">
        <p14:creationId xmlns:p14="http://schemas.microsoft.com/office/powerpoint/2010/main" xmlns="" val="757633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007604" y="745455"/>
            <a:ext cx="6912768" cy="830997"/>
          </a:xfrm>
          <a:prstGeom prst="rect">
            <a:avLst/>
          </a:prstGeom>
        </p:spPr>
        <p:txBody>
          <a:bodyPr wrap="square">
            <a:spAutoFit/>
          </a:bodyPr>
          <a:lstStyle/>
          <a:p>
            <a:pPr algn="ctr"/>
            <a:r>
              <a:rPr lang="es-ES" sz="2400" dirty="0">
                <a:latin typeface="Arial" panose="020B0604020202020204" pitchFamily="34" charset="0"/>
                <a:ea typeface="Times New Roman" panose="02020603050405020304" pitchFamily="18" charset="0"/>
                <a:cs typeface="Times New Roman" panose="02020603050405020304" pitchFamily="18" charset="0"/>
              </a:rPr>
              <a:t>DATOS ESTADÍSTICOS DEL CONSUMO ENERGÉTICOS</a:t>
            </a:r>
            <a:endParaRPr lang="es-ES" sz="2400" dirty="0"/>
          </a:p>
        </p:txBody>
      </p:sp>
      <p:sp>
        <p:nvSpPr>
          <p:cNvPr id="6" name="Rectángulo 5"/>
          <p:cNvSpPr/>
          <p:nvPr/>
        </p:nvSpPr>
        <p:spPr>
          <a:xfrm>
            <a:off x="1403648" y="1997839"/>
            <a:ext cx="6264696" cy="3139321"/>
          </a:xfrm>
          <a:prstGeom prst="rect">
            <a:avLst/>
          </a:prstGeom>
        </p:spPr>
        <p:txBody>
          <a:bodyPr wrap="square">
            <a:spAutoFit/>
          </a:bodyPr>
          <a:lstStyle/>
          <a:p>
            <a:pPr algn="just"/>
            <a:r>
              <a:rPr lang="es-ES" dirty="0"/>
              <a:t>La población total se compone de la siguiente </a:t>
            </a:r>
            <a:r>
              <a:rPr lang="es-ES" dirty="0" smtClean="0"/>
              <a:t>manera:</a:t>
            </a:r>
          </a:p>
          <a:p>
            <a:pPr algn="just"/>
            <a:endParaRPr lang="es-ES" dirty="0"/>
          </a:p>
          <a:p>
            <a:pPr algn="just"/>
            <a:r>
              <a:rPr lang="es-ES" dirty="0"/>
              <a:t>El Barrio 15 Familias</a:t>
            </a:r>
          </a:p>
          <a:p>
            <a:pPr algn="just"/>
            <a:endParaRPr lang="es-ES" dirty="0" smtClean="0"/>
          </a:p>
          <a:p>
            <a:pPr algn="just"/>
            <a:r>
              <a:rPr lang="es-ES" dirty="0" smtClean="0"/>
              <a:t>El </a:t>
            </a:r>
            <a:r>
              <a:rPr lang="es-ES" dirty="0"/>
              <a:t>Carmen  40 Familias</a:t>
            </a:r>
          </a:p>
          <a:p>
            <a:pPr algn="just"/>
            <a:endParaRPr lang="es-ES" dirty="0" smtClean="0"/>
          </a:p>
          <a:p>
            <a:pPr algn="just"/>
            <a:r>
              <a:rPr lang="es-ES" dirty="0" smtClean="0"/>
              <a:t>El </a:t>
            </a:r>
            <a:r>
              <a:rPr lang="es-ES" dirty="0"/>
              <a:t>Corazón  50 Familias</a:t>
            </a:r>
          </a:p>
          <a:p>
            <a:pPr algn="just"/>
            <a:endParaRPr lang="es-ES" dirty="0"/>
          </a:p>
          <a:p>
            <a:pPr algn="just"/>
            <a:r>
              <a:rPr lang="es-ES" dirty="0"/>
              <a:t>Es decir el Universo Total es de 105 familias con un promedio de 4 integrantes por familia, es decir  de 420 personas aproximadamente</a:t>
            </a:r>
          </a:p>
        </p:txBody>
      </p:sp>
    </p:spTree>
    <p:extLst>
      <p:ext uri="{BB962C8B-B14F-4D97-AF65-F5344CB8AC3E}">
        <p14:creationId xmlns:p14="http://schemas.microsoft.com/office/powerpoint/2010/main" xmlns="" val="3271368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2294874" y="894437"/>
            <a:ext cx="4734272" cy="369332"/>
          </a:xfrm>
          <a:prstGeom prst="rect">
            <a:avLst/>
          </a:prstGeom>
        </p:spPr>
        <p:txBody>
          <a:bodyPr wrap="square">
            <a:spAutoFit/>
          </a:bodyPr>
          <a:lstStyle/>
          <a:p>
            <a:pPr algn="ctr"/>
            <a:r>
              <a:rPr lang="es-EC" b="1" dirty="0">
                <a:latin typeface="Arial" panose="020B0604020202020204" pitchFamily="34" charset="0"/>
                <a:ea typeface="Times New Roman" panose="02020603050405020304" pitchFamily="18" charset="0"/>
              </a:rPr>
              <a:t>Promedio de consumo eléctrico por </a:t>
            </a:r>
            <a:r>
              <a:rPr lang="es-EC" b="1" dirty="0" err="1">
                <a:latin typeface="Arial" panose="020B0604020202020204" pitchFamily="34" charset="0"/>
                <a:ea typeface="Times New Roman" panose="02020603050405020304" pitchFamily="18" charset="0"/>
              </a:rPr>
              <a:t>kWh</a:t>
            </a:r>
            <a:endParaRPr lang="es-ES" sz="1200" b="1" dirty="0">
              <a:effectLst/>
              <a:latin typeface="Times New Roman" panose="02020603050405020304" pitchFamily="18" charset="0"/>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xmlns="" val="4273948517"/>
              </p:ext>
            </p:extLst>
          </p:nvPr>
        </p:nvGraphicFramePr>
        <p:xfrm>
          <a:off x="3378200" y="1694607"/>
          <a:ext cx="2387600" cy="1097280"/>
        </p:xfrm>
        <a:graphic>
          <a:graphicData uri="http://schemas.openxmlformats.org/drawingml/2006/table">
            <a:tbl>
              <a:tblPr firstRow="1" firstCol="1" bandRow="1" bandCol="1">
                <a:tableStyleId>{5C22544A-7EE6-4342-B048-85BDC9FD1C3A}</a:tableStyleId>
              </a:tblPr>
              <a:tblGrid>
                <a:gridCol w="1625600"/>
                <a:gridCol w="762000"/>
              </a:tblGrid>
              <a:tr h="190500">
                <a:tc>
                  <a:txBody>
                    <a:bodyPr/>
                    <a:lstStyle/>
                    <a:p>
                      <a:pPr marL="0" marR="0" algn="ctr">
                        <a:lnSpc>
                          <a:spcPct val="200000"/>
                        </a:lnSpc>
                        <a:spcBef>
                          <a:spcPts val="0"/>
                        </a:spcBef>
                        <a:spcAft>
                          <a:spcPts val="0"/>
                        </a:spcAft>
                      </a:pPr>
                      <a:r>
                        <a:rPr lang="es-ES" sz="1800" dirty="0">
                          <a:effectLst/>
                        </a:rPr>
                        <a:t> </a:t>
                      </a:r>
                      <a:r>
                        <a:rPr lang="es-ES" sz="1800" dirty="0" smtClean="0">
                          <a:effectLst/>
                        </a:rPr>
                        <a:t>P  </a:t>
                      </a:r>
                      <a:r>
                        <a:rPr lang="es-ES" sz="1800" dirty="0">
                          <a:effectLst/>
                        </a:rPr>
                        <a:t>12</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800">
                          <a:effectLst/>
                        </a:rPr>
                        <a:t> </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marL="0" marR="0" algn="ctr">
                        <a:lnSpc>
                          <a:spcPct val="200000"/>
                        </a:lnSpc>
                        <a:spcBef>
                          <a:spcPts val="0"/>
                        </a:spcBef>
                        <a:spcAft>
                          <a:spcPts val="0"/>
                        </a:spcAft>
                      </a:pPr>
                      <a:r>
                        <a:rPr lang="es-ES" sz="1800">
                          <a:effectLst/>
                        </a:rPr>
                        <a:t>PROMEDIO</a:t>
                      </a:r>
                      <a:endParaRPr lang="es-E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800" dirty="0">
                          <a:effectLst/>
                        </a:rPr>
                        <a:t>$ 9.51 </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
        <p:nvSpPr>
          <p:cNvPr id="6" name="Rectángulo 5"/>
          <p:cNvSpPr/>
          <p:nvPr/>
        </p:nvSpPr>
        <p:spPr>
          <a:xfrm>
            <a:off x="2812544" y="3047260"/>
            <a:ext cx="3518912" cy="369332"/>
          </a:xfrm>
          <a:prstGeom prst="rect">
            <a:avLst/>
          </a:prstGeom>
        </p:spPr>
        <p:txBody>
          <a:bodyPr wrap="none">
            <a:spAutoFit/>
          </a:bodyPr>
          <a:lstStyle/>
          <a:p>
            <a:r>
              <a:rPr lang="es-ES" b="1" dirty="0">
                <a:latin typeface="Arial" panose="020B0604020202020204" pitchFamily="34" charset="0"/>
                <a:ea typeface="Times New Roman" panose="02020603050405020304" pitchFamily="18" charset="0"/>
              </a:rPr>
              <a:t>Energía preferida para cocinar</a:t>
            </a:r>
            <a:endParaRPr lang="es-ES" b="1" dirty="0"/>
          </a:p>
        </p:txBody>
      </p:sp>
      <p:graphicFrame>
        <p:nvGraphicFramePr>
          <p:cNvPr id="7" name="Tabla 6"/>
          <p:cNvGraphicFramePr>
            <a:graphicFrameLocks noGrp="1"/>
          </p:cNvGraphicFramePr>
          <p:nvPr>
            <p:extLst>
              <p:ext uri="{D42A27DB-BD31-4B8C-83A1-F6EECF244321}">
                <p14:modId xmlns:p14="http://schemas.microsoft.com/office/powerpoint/2010/main" xmlns="" val="4140548592"/>
              </p:ext>
            </p:extLst>
          </p:nvPr>
        </p:nvGraphicFramePr>
        <p:xfrm>
          <a:off x="1043608" y="3698896"/>
          <a:ext cx="2962736" cy="1950720"/>
        </p:xfrm>
        <a:graphic>
          <a:graphicData uri="http://schemas.openxmlformats.org/drawingml/2006/table">
            <a:tbl>
              <a:tblPr firstRow="1" firstCol="1" bandRow="1" bandCol="1">
                <a:tableStyleId>{5C22544A-7EE6-4342-B048-85BDC9FD1C3A}</a:tableStyleId>
              </a:tblPr>
              <a:tblGrid>
                <a:gridCol w="2017182"/>
                <a:gridCol w="945554"/>
              </a:tblGrid>
              <a:tr h="190500">
                <a:tc>
                  <a:txBody>
                    <a:bodyPr/>
                    <a:lstStyle/>
                    <a:p>
                      <a:pPr marL="0" marR="0" algn="ctr">
                        <a:lnSpc>
                          <a:spcPct val="200000"/>
                        </a:lnSpc>
                        <a:spcBef>
                          <a:spcPts val="0"/>
                        </a:spcBef>
                        <a:spcAft>
                          <a:spcPts val="0"/>
                        </a:spcAft>
                      </a:pPr>
                      <a:r>
                        <a:rPr lang="es-ES" sz="1600" dirty="0" smtClean="0">
                          <a:effectLst/>
                        </a:rPr>
                        <a:t>P 23</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600">
                          <a:effectLst/>
                        </a:rPr>
                        <a:t> </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marL="0" marR="0" algn="ctr">
                        <a:lnSpc>
                          <a:spcPct val="200000"/>
                        </a:lnSpc>
                        <a:spcBef>
                          <a:spcPts val="0"/>
                        </a:spcBef>
                        <a:spcAft>
                          <a:spcPts val="0"/>
                        </a:spcAft>
                      </a:pPr>
                      <a:r>
                        <a:rPr lang="es-ES" sz="1600">
                          <a:effectLst/>
                        </a:rPr>
                        <a:t>GAS</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600">
                          <a:effectLst/>
                        </a:rPr>
                        <a:t>59</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marL="0" marR="0" algn="ctr">
                        <a:lnSpc>
                          <a:spcPct val="200000"/>
                        </a:lnSpc>
                        <a:spcBef>
                          <a:spcPts val="0"/>
                        </a:spcBef>
                        <a:spcAft>
                          <a:spcPts val="0"/>
                        </a:spcAft>
                      </a:pPr>
                      <a:r>
                        <a:rPr lang="es-ES" sz="1600" dirty="0" smtClean="0">
                          <a:effectLst/>
                        </a:rPr>
                        <a:t>LEÑA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600">
                          <a:effectLst/>
                        </a:rPr>
                        <a:t>36</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190500">
                <a:tc>
                  <a:txBody>
                    <a:bodyPr/>
                    <a:lstStyle/>
                    <a:p>
                      <a:pPr marL="0" marR="0" algn="ctr">
                        <a:lnSpc>
                          <a:spcPct val="200000"/>
                        </a:lnSpc>
                        <a:spcBef>
                          <a:spcPts val="0"/>
                        </a:spcBef>
                        <a:spcAft>
                          <a:spcPts val="0"/>
                        </a:spcAft>
                      </a:pPr>
                      <a:r>
                        <a:rPr lang="es-ES" sz="1600">
                          <a:effectLst/>
                        </a:rPr>
                        <a:t>LUZ ELÉCTRICA</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600" dirty="0">
                          <a:effectLst/>
                        </a:rPr>
                        <a:t>5</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xmlns="" val="2880995178"/>
              </p:ext>
            </p:extLst>
          </p:nvPr>
        </p:nvGraphicFramePr>
        <p:xfrm>
          <a:off x="4211960" y="3645024"/>
          <a:ext cx="3314065" cy="1751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66140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115616" y="2631823"/>
            <a:ext cx="6840760" cy="2677656"/>
          </a:xfrm>
          <a:prstGeom prst="rect">
            <a:avLst/>
          </a:prstGeom>
        </p:spPr>
        <p:txBody>
          <a:bodyPr wrap="square">
            <a:spAutoFit/>
          </a:bodyPr>
          <a:lstStyle/>
          <a:p>
            <a:pPr algn="just"/>
            <a:r>
              <a:rPr lang="es-ES" sz="2400" dirty="0" smtClean="0">
                <a:latin typeface="Arial" panose="020B0604020202020204" pitchFamily="34" charset="0"/>
                <a:ea typeface="Times New Roman" panose="02020603050405020304" pitchFamily="18" charset="0"/>
              </a:rPr>
              <a:t>El </a:t>
            </a:r>
            <a:r>
              <a:rPr lang="es-ES" sz="2400" dirty="0">
                <a:latin typeface="Arial" panose="020B0604020202020204" pitchFamily="34" charset="0"/>
                <a:ea typeface="Times New Roman" panose="02020603050405020304" pitchFamily="18" charset="0"/>
              </a:rPr>
              <a:t>Balance Energético de los </a:t>
            </a:r>
            <a:r>
              <a:rPr lang="es-ES" sz="2400" dirty="0" smtClean="0">
                <a:latin typeface="Arial" panose="020B0604020202020204" pitchFamily="34" charset="0"/>
                <a:ea typeface="Times New Roman" panose="02020603050405020304" pitchFamily="18" charset="0"/>
              </a:rPr>
              <a:t>poblados, </a:t>
            </a:r>
            <a:r>
              <a:rPr lang="es-ES" sz="2400" dirty="0">
                <a:latin typeface="Arial" panose="020B0604020202020204" pitchFamily="34" charset="0"/>
                <a:ea typeface="Times New Roman" panose="02020603050405020304" pitchFamily="18" charset="0"/>
              </a:rPr>
              <a:t>es </a:t>
            </a:r>
            <a:r>
              <a:rPr lang="es-ES" sz="2400" dirty="0" smtClean="0">
                <a:latin typeface="Arial" panose="020B0604020202020204" pitchFamily="34" charset="0"/>
                <a:ea typeface="Times New Roman" panose="02020603050405020304" pitchFamily="18" charset="0"/>
              </a:rPr>
              <a:t>una micro parte </a:t>
            </a:r>
            <a:r>
              <a:rPr lang="es-ES" sz="2400" dirty="0">
                <a:latin typeface="Arial" panose="020B0604020202020204" pitchFamily="34" charset="0"/>
                <a:ea typeface="Times New Roman" panose="02020603050405020304" pitchFamily="18" charset="0"/>
              </a:rPr>
              <a:t>del balance energético nacional, constituye un instrumento de carácter general y sistemático para la elaboración de planes orientativos y la toma de decisiones del sector. Por otro lado, hace posible comparaciones de la Matriz Energética Nacional </a:t>
            </a:r>
            <a:endParaRPr lang="es-ES" sz="2400" dirty="0"/>
          </a:p>
        </p:txBody>
      </p:sp>
      <p:sp>
        <p:nvSpPr>
          <p:cNvPr id="5" name="Rectángulo 4"/>
          <p:cNvSpPr/>
          <p:nvPr/>
        </p:nvSpPr>
        <p:spPr>
          <a:xfrm>
            <a:off x="1259632" y="944246"/>
            <a:ext cx="6912768" cy="461665"/>
          </a:xfrm>
          <a:prstGeom prst="rect">
            <a:avLst/>
          </a:prstGeom>
        </p:spPr>
        <p:txBody>
          <a:bodyPr wrap="square">
            <a:spAutoFit/>
          </a:bodyPr>
          <a:lstStyle/>
          <a:p>
            <a:r>
              <a:rPr lang="es-ES" sz="2400" b="1" dirty="0">
                <a:latin typeface="Arial" panose="020B0604020202020204" pitchFamily="34" charset="0"/>
                <a:ea typeface="Times New Roman" panose="02020603050405020304" pitchFamily="18" charset="0"/>
                <a:cs typeface="Times New Roman" panose="02020603050405020304" pitchFamily="18" charset="0"/>
              </a:rPr>
              <a:t>BALANCE ENERGÉTICO DE LA POBLACIÓN</a:t>
            </a:r>
            <a:endParaRPr lang="es-ES" sz="2400" b="1" dirty="0"/>
          </a:p>
        </p:txBody>
      </p:sp>
    </p:spTree>
    <p:extLst>
      <p:ext uri="{BB962C8B-B14F-4D97-AF65-F5344CB8AC3E}">
        <p14:creationId xmlns:p14="http://schemas.microsoft.com/office/powerpoint/2010/main" xmlns="" val="4223230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grpSp>
        <p:nvGrpSpPr>
          <p:cNvPr id="6" name="Group 76"/>
          <p:cNvGrpSpPr>
            <a:grpSpLocks/>
          </p:cNvGrpSpPr>
          <p:nvPr/>
        </p:nvGrpSpPr>
        <p:grpSpPr bwMode="auto">
          <a:xfrm>
            <a:off x="1854200" y="972186"/>
            <a:ext cx="5435601" cy="4913631"/>
            <a:chOff x="1455" y="1625"/>
            <a:chExt cx="9630" cy="8048"/>
          </a:xfrm>
        </p:grpSpPr>
        <p:sp>
          <p:nvSpPr>
            <p:cNvPr id="7" name="Text Box 77"/>
            <p:cNvSpPr txBox="1">
              <a:spLocks noChangeArrowheads="1"/>
            </p:cNvSpPr>
            <p:nvPr/>
          </p:nvSpPr>
          <p:spPr bwMode="auto">
            <a:xfrm>
              <a:off x="1455" y="2502"/>
              <a:ext cx="1494" cy="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s-ES" sz="1100">
                  <a:effectLst/>
                  <a:latin typeface="Arial" panose="020B0604020202020204" pitchFamily="34" charset="0"/>
                  <a:ea typeface="Times New Roman" panose="02020603050405020304" pitchFamily="18" charset="0"/>
                  <a:cs typeface="Times New Roman" panose="02020603050405020304" pitchFamily="18" charset="0"/>
                </a:rPr>
                <a:t>Hidráulica</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s-ES" sz="1100">
                  <a:effectLst/>
                  <a:latin typeface="Arial" panose="020B0604020202020204" pitchFamily="34" charset="0"/>
                  <a:ea typeface="Times New Roman" panose="02020603050405020304" pitchFamily="18" charset="0"/>
                  <a:cs typeface="Times New Roman" panose="02020603050405020304" pitchFamily="18" charset="0"/>
                </a:rPr>
                <a:t>Solar</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Biomasa</a:t>
              </a:r>
            </a:p>
          </p:txBody>
        </p:sp>
        <p:sp>
          <p:nvSpPr>
            <p:cNvPr id="10" name="Text Box 78"/>
            <p:cNvSpPr txBox="1">
              <a:spLocks noChangeArrowheads="1"/>
            </p:cNvSpPr>
            <p:nvPr/>
          </p:nvSpPr>
          <p:spPr bwMode="auto">
            <a:xfrm>
              <a:off x="1536" y="5307"/>
              <a:ext cx="1584" cy="1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s-ES" sz="1100">
                  <a:effectLst/>
                  <a:latin typeface="Arial" panose="020B0604020202020204" pitchFamily="34" charset="0"/>
                  <a:ea typeface="Times New Roman" panose="02020603050405020304" pitchFamily="18" charset="0"/>
                  <a:cs typeface="Times New Roman" panose="02020603050405020304" pitchFamily="18" charset="0"/>
                </a:rPr>
                <a:t>Leña</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s-ES" sz="1100">
                  <a:effectLst/>
                  <a:latin typeface="Arial" panose="020B0604020202020204" pitchFamily="34" charset="0"/>
                  <a:ea typeface="Times New Roman" panose="02020603050405020304" pitchFamily="18" charset="0"/>
                  <a:cs typeface="Times New Roman" panose="02020603050405020304" pitchFamily="18" charset="0"/>
                </a:rPr>
                <a:t>Estiércol de ganado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1" name="Text Box 79"/>
            <p:cNvSpPr txBox="1">
              <a:spLocks noChangeArrowheads="1"/>
            </p:cNvSpPr>
            <p:nvPr/>
          </p:nvSpPr>
          <p:spPr bwMode="auto">
            <a:xfrm>
              <a:off x="6150" y="2724"/>
              <a:ext cx="2160" cy="1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Electricidad</a:t>
              </a:r>
            </a:p>
            <a:p>
              <a:pPr marL="0" marR="0" algn="just">
                <a:lnSpc>
                  <a:spcPct val="150000"/>
                </a:lnSpc>
                <a:spcBef>
                  <a:spcPts val="0"/>
                </a:spcBef>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GLP</a:t>
              </a:r>
            </a:p>
            <a:p>
              <a:pPr marL="0" marR="0" algn="just">
                <a:lnSpc>
                  <a:spcPct val="150000"/>
                </a:lnSpc>
                <a:spcBef>
                  <a:spcPts val="0"/>
                </a:spcBef>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Basura orgánica</a:t>
              </a:r>
            </a:p>
            <a:p>
              <a:pPr marL="0" marR="0" algn="just">
                <a:lnSpc>
                  <a:spcPct val="150000"/>
                </a:lnSpc>
                <a:spcBef>
                  <a:spcPts val="0"/>
                </a:spcBef>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Leña</a:t>
              </a:r>
            </a:p>
          </p:txBody>
        </p:sp>
        <p:grpSp>
          <p:nvGrpSpPr>
            <p:cNvPr id="12" name="Group 80"/>
            <p:cNvGrpSpPr>
              <a:grpSpLocks/>
            </p:cNvGrpSpPr>
            <p:nvPr/>
          </p:nvGrpSpPr>
          <p:grpSpPr bwMode="auto">
            <a:xfrm>
              <a:off x="2610" y="1625"/>
              <a:ext cx="8475" cy="8048"/>
              <a:chOff x="2610" y="1625"/>
              <a:chExt cx="8475" cy="8048"/>
            </a:xfrm>
          </p:grpSpPr>
          <p:pic>
            <p:nvPicPr>
              <p:cNvPr id="13" name="Diagrama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13" y="1995"/>
                <a:ext cx="662" cy="232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utoShape 82"/>
              <p:cNvSpPr>
                <a:spLocks noChangeArrowheads="1"/>
              </p:cNvSpPr>
              <p:nvPr/>
            </p:nvSpPr>
            <p:spPr bwMode="auto">
              <a:xfrm>
                <a:off x="7905" y="6065"/>
                <a:ext cx="555" cy="285"/>
              </a:xfrm>
              <a:prstGeom prst="rightArrow">
                <a:avLst>
                  <a:gd name="adj1" fmla="val 50000"/>
                  <a:gd name="adj2" fmla="val 48684"/>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rot="0" vert="horz" wrap="square" lIns="91440" tIns="45720" rIns="91440" bIns="45720" anchor="t" anchorCtr="0" upright="1">
                <a:noAutofit/>
              </a:bodyPr>
              <a:lstStyle/>
              <a:p>
                <a:endParaRPr lang="es-ES"/>
              </a:p>
            </p:txBody>
          </p:sp>
          <p:sp>
            <p:nvSpPr>
              <p:cNvPr id="15" name="Text Box 83"/>
              <p:cNvSpPr txBox="1">
                <a:spLocks noChangeArrowheads="1"/>
              </p:cNvSpPr>
              <p:nvPr/>
            </p:nvSpPr>
            <p:spPr bwMode="auto">
              <a:xfrm>
                <a:off x="2949" y="1625"/>
                <a:ext cx="2680" cy="667"/>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s-ES" sz="800" dirty="0">
                    <a:effectLst/>
                    <a:latin typeface="Arial" panose="020B0604020202020204" pitchFamily="34" charset="0"/>
                    <a:ea typeface="Times New Roman" panose="02020603050405020304" pitchFamily="18" charset="0"/>
                    <a:cs typeface="Times New Roman" panose="02020603050405020304" pitchFamily="18" charset="0"/>
                  </a:rPr>
                  <a:t>PRODUCCIÓN DE </a:t>
                </a:r>
                <a:r>
                  <a:rPr lang="es-ES" sz="800" dirty="0" smtClean="0">
                    <a:effectLst/>
                    <a:latin typeface="Arial" panose="020B0604020202020204" pitchFamily="34" charset="0"/>
                    <a:ea typeface="Times New Roman" panose="02020603050405020304" pitchFamily="18" charset="0"/>
                    <a:cs typeface="Times New Roman" panose="02020603050405020304" pitchFamily="18" charset="0"/>
                  </a:rPr>
                  <a:t>ENERGÍA </a:t>
                </a:r>
                <a:r>
                  <a:rPr lang="es-ES" sz="900" dirty="0" smtClean="0">
                    <a:effectLst/>
                    <a:latin typeface="Arial" panose="020B0604020202020204" pitchFamily="34" charset="0"/>
                    <a:ea typeface="Times New Roman" panose="02020603050405020304" pitchFamily="18" charset="0"/>
                    <a:cs typeface="Times New Roman" panose="02020603050405020304" pitchFamily="18" charset="0"/>
                  </a:rPr>
                  <a:t>PRIMARIA</a:t>
                </a:r>
                <a:endParaRPr lang="es-ES"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 Box 84"/>
              <p:cNvSpPr txBox="1">
                <a:spLocks noChangeArrowheads="1"/>
              </p:cNvSpPr>
              <p:nvPr/>
            </p:nvSpPr>
            <p:spPr bwMode="auto">
              <a:xfrm>
                <a:off x="2949" y="4323"/>
                <a:ext cx="3291" cy="480"/>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s-ES" sz="1100">
                    <a:effectLst/>
                    <a:latin typeface="Arial" panose="020B0604020202020204" pitchFamily="34" charset="0"/>
                    <a:ea typeface="Times New Roman" panose="02020603050405020304" pitchFamily="18" charset="0"/>
                    <a:cs typeface="Times New Roman" panose="02020603050405020304" pitchFamily="18" charset="0"/>
                  </a:rPr>
                  <a:t>Oferta Interna de Energía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 Box 85"/>
              <p:cNvSpPr txBox="1">
                <a:spLocks noChangeArrowheads="1"/>
              </p:cNvSpPr>
              <p:nvPr/>
            </p:nvSpPr>
            <p:spPr bwMode="auto">
              <a:xfrm>
                <a:off x="3675" y="5787"/>
                <a:ext cx="2055" cy="855"/>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Transformación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AutoShape 86"/>
              <p:cNvSpPr>
                <a:spLocks noChangeArrowheads="1"/>
              </p:cNvSpPr>
              <p:nvPr/>
            </p:nvSpPr>
            <p:spPr bwMode="auto">
              <a:xfrm>
                <a:off x="2955" y="4839"/>
                <a:ext cx="720" cy="3903"/>
              </a:xfrm>
              <a:prstGeom prst="downArrow">
                <a:avLst>
                  <a:gd name="adj1" fmla="val 50000"/>
                  <a:gd name="adj2" fmla="val 135521"/>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rot="0" vert="eaVert" wrap="square" lIns="91440" tIns="45720" rIns="91440" bIns="45720" anchor="t" anchorCtr="0" upright="1">
                <a:noAutofit/>
              </a:bodyPr>
              <a:lstStyle/>
              <a:p>
                <a:endParaRPr lang="es-ES"/>
              </a:p>
            </p:txBody>
          </p:sp>
          <p:sp>
            <p:nvSpPr>
              <p:cNvPr id="19" name="Text Box 87"/>
              <p:cNvSpPr txBox="1">
                <a:spLocks noChangeArrowheads="1"/>
              </p:cNvSpPr>
              <p:nvPr/>
            </p:nvSpPr>
            <p:spPr bwMode="auto">
              <a:xfrm>
                <a:off x="3810" y="2806"/>
                <a:ext cx="2340" cy="93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Importación, Pérdidas y ajustes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Text Box 88"/>
              <p:cNvSpPr txBox="1">
                <a:spLocks noChangeArrowheads="1"/>
              </p:cNvSpPr>
              <p:nvPr/>
            </p:nvSpPr>
            <p:spPr bwMode="auto">
              <a:xfrm>
                <a:off x="6015" y="5787"/>
                <a:ext cx="2115" cy="85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Producción de E. Secundaria</a:t>
                </a:r>
              </a:p>
            </p:txBody>
          </p:sp>
          <p:sp>
            <p:nvSpPr>
              <p:cNvPr id="21" name="Text Box 89"/>
              <p:cNvSpPr txBox="1">
                <a:spLocks noChangeArrowheads="1"/>
              </p:cNvSpPr>
              <p:nvPr/>
            </p:nvSpPr>
            <p:spPr bwMode="auto">
              <a:xfrm>
                <a:off x="8460" y="5832"/>
                <a:ext cx="2235" cy="810"/>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s-ES" sz="1100">
                    <a:effectLst/>
                    <a:latin typeface="Arial" panose="020B0604020202020204" pitchFamily="34" charset="0"/>
                    <a:ea typeface="Times New Roman" panose="02020603050405020304" pitchFamily="18" charset="0"/>
                    <a:cs typeface="Times New Roman" panose="02020603050405020304" pitchFamily="18" charset="0"/>
                  </a:rPr>
                  <a:t>Oferta de Energía </a:t>
                </a:r>
                <a:r>
                  <a:rPr lang="es-ES" sz="1200">
                    <a:effectLst/>
                    <a:latin typeface="Arial" panose="020B0604020202020204" pitchFamily="34" charset="0"/>
                    <a:ea typeface="Times New Roman" panose="02020603050405020304" pitchFamily="18" charset="0"/>
                    <a:cs typeface="Times New Roman" panose="02020603050405020304" pitchFamily="18" charset="0"/>
                  </a:rPr>
                  <a:t>Secundaria</a:t>
                </a:r>
              </a:p>
            </p:txBody>
          </p:sp>
          <p:sp>
            <p:nvSpPr>
              <p:cNvPr id="22" name="Text Box 90"/>
              <p:cNvSpPr txBox="1">
                <a:spLocks noChangeArrowheads="1"/>
              </p:cNvSpPr>
              <p:nvPr/>
            </p:nvSpPr>
            <p:spPr bwMode="auto">
              <a:xfrm>
                <a:off x="8385" y="3897"/>
                <a:ext cx="2385" cy="85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s-ES" sz="1100">
                    <a:effectLst/>
                    <a:latin typeface="Arial" panose="020B0604020202020204" pitchFamily="34" charset="0"/>
                    <a:ea typeface="Times New Roman" panose="02020603050405020304" pitchFamily="18" charset="0"/>
                    <a:cs typeface="Times New Roman" panose="02020603050405020304" pitchFamily="18" charset="0"/>
                  </a:rPr>
                  <a:t>Importación, Pérdidas y ajustes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s-ES" sz="11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3" name="AutoShape 91"/>
              <p:cNvSpPr>
                <a:spLocks noChangeArrowheads="1"/>
              </p:cNvSpPr>
              <p:nvPr/>
            </p:nvSpPr>
            <p:spPr bwMode="auto">
              <a:xfrm>
                <a:off x="4710" y="3783"/>
                <a:ext cx="480" cy="510"/>
              </a:xfrm>
              <a:prstGeom prst="upDownArrow">
                <a:avLst>
                  <a:gd name="adj1" fmla="val 50000"/>
                  <a:gd name="adj2" fmla="val 21250"/>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rot="0" vert="eaVert" wrap="square" lIns="91440" tIns="45720" rIns="91440" bIns="45720" anchor="t" anchorCtr="0" upright="1">
                <a:noAutofit/>
              </a:bodyPr>
              <a:lstStyle/>
              <a:p>
                <a:endParaRPr lang="es-ES"/>
              </a:p>
            </p:txBody>
          </p:sp>
          <p:sp>
            <p:nvSpPr>
              <p:cNvPr id="24" name="AutoShape 92"/>
              <p:cNvSpPr>
                <a:spLocks noChangeArrowheads="1"/>
              </p:cNvSpPr>
              <p:nvPr/>
            </p:nvSpPr>
            <p:spPr bwMode="auto">
              <a:xfrm>
                <a:off x="9366" y="4752"/>
                <a:ext cx="480" cy="1035"/>
              </a:xfrm>
              <a:prstGeom prst="upDownArrow">
                <a:avLst>
                  <a:gd name="adj1" fmla="val 50000"/>
                  <a:gd name="adj2" fmla="val 43125"/>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rot="0" vert="eaVert" wrap="square" lIns="91440" tIns="45720" rIns="91440" bIns="45720" anchor="t" anchorCtr="0" upright="1">
                <a:noAutofit/>
              </a:bodyPr>
              <a:lstStyle/>
              <a:p>
                <a:endParaRPr lang="es-ES"/>
              </a:p>
            </p:txBody>
          </p:sp>
          <p:sp>
            <p:nvSpPr>
              <p:cNvPr id="25" name="AutoShape 93"/>
              <p:cNvSpPr>
                <a:spLocks noChangeArrowheads="1"/>
              </p:cNvSpPr>
              <p:nvPr/>
            </p:nvSpPr>
            <p:spPr bwMode="auto">
              <a:xfrm>
                <a:off x="9317" y="6852"/>
                <a:ext cx="480" cy="2625"/>
              </a:xfrm>
              <a:prstGeom prst="upDownArrow">
                <a:avLst>
                  <a:gd name="adj1" fmla="val 50000"/>
                  <a:gd name="adj2" fmla="val 109375"/>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rot="0" vert="eaVert" wrap="square" lIns="91440" tIns="45720" rIns="91440" bIns="45720" anchor="t" anchorCtr="0" upright="1">
                <a:noAutofit/>
              </a:bodyPr>
              <a:lstStyle/>
              <a:p>
                <a:endParaRPr lang="es-ES"/>
              </a:p>
            </p:txBody>
          </p:sp>
          <p:sp>
            <p:nvSpPr>
              <p:cNvPr id="26" name="AutoShape 94"/>
              <p:cNvSpPr>
                <a:spLocks noChangeArrowheads="1"/>
              </p:cNvSpPr>
              <p:nvPr/>
            </p:nvSpPr>
            <p:spPr bwMode="auto">
              <a:xfrm>
                <a:off x="4860" y="4839"/>
                <a:ext cx="630" cy="948"/>
              </a:xfrm>
              <a:prstGeom prst="downArrow">
                <a:avLst>
                  <a:gd name="adj1" fmla="val 50000"/>
                  <a:gd name="adj2" fmla="val 37619"/>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rot="0" vert="eaVert" wrap="square" lIns="91440" tIns="45720" rIns="91440" bIns="45720" anchor="t" anchorCtr="0" upright="1">
                <a:noAutofit/>
              </a:bodyPr>
              <a:lstStyle/>
              <a:p>
                <a:endParaRPr lang="es-ES"/>
              </a:p>
            </p:txBody>
          </p:sp>
          <p:cxnSp>
            <p:nvCxnSpPr>
              <p:cNvPr id="27" name="AutoShape 95"/>
              <p:cNvCxnSpPr>
                <a:cxnSpLocks noChangeShapeType="1"/>
              </p:cNvCxnSpPr>
              <p:nvPr/>
            </p:nvCxnSpPr>
            <p:spPr bwMode="auto">
              <a:xfrm rot="10800000">
                <a:off x="5543" y="6728"/>
                <a:ext cx="3937" cy="1092"/>
              </a:xfrm>
              <a:prstGeom prst="bentConnector3">
                <a:avLst>
                  <a:gd name="adj1" fmla="val 100239"/>
                </a:avLst>
              </a:prstGeom>
              <a:noFill/>
              <a:ln w="9525">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28" name="AutoShape 96"/>
              <p:cNvCxnSpPr>
                <a:cxnSpLocks noChangeShapeType="1"/>
              </p:cNvCxnSpPr>
              <p:nvPr/>
            </p:nvCxnSpPr>
            <p:spPr bwMode="auto">
              <a:xfrm>
                <a:off x="6645" y="8068"/>
                <a:ext cx="2721"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29" name="AutoShape 97"/>
              <p:cNvCxnSpPr>
                <a:cxnSpLocks noChangeShapeType="1"/>
              </p:cNvCxnSpPr>
              <p:nvPr/>
            </p:nvCxnSpPr>
            <p:spPr bwMode="auto">
              <a:xfrm rot="10800000">
                <a:off x="3555" y="7407"/>
                <a:ext cx="1455" cy="66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xmlns="">
                    <a:noFill/>
                  </a14:hiddenFill>
                </a:ext>
              </a:extLst>
            </p:spPr>
          </p:cxnSp>
          <p:sp>
            <p:nvSpPr>
              <p:cNvPr id="30" name="Text Box 98"/>
              <p:cNvSpPr txBox="1">
                <a:spLocks noChangeArrowheads="1"/>
              </p:cNvSpPr>
              <p:nvPr/>
            </p:nvSpPr>
            <p:spPr bwMode="auto">
              <a:xfrm>
                <a:off x="5190" y="7820"/>
                <a:ext cx="1455" cy="6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4F81BD"/>
                    </a:solidFill>
                    <a:prstDash val="dash"/>
                    <a:miter lim="800000"/>
                    <a:headEnd/>
                    <a:tailEnd/>
                  </a14:hiddenLine>
                </a:ext>
                <a:ext uri="{AF507438-7753-43E0-B8FC-AC1667EBCBE1}">
                  <a14:hiddenEffects xmlns:a14="http://schemas.microsoft.com/office/drawing/2010/main" xmlns="">
                    <a:effectLst/>
                  </a14:hiddenEffects>
                </a:ext>
              </a:extLst>
            </p:spPr>
            <p:txBody>
              <a:bodyPr rot="0" vert="horz" wrap="square" lIns="91440" tIns="45720" rIns="91440" bIns="45720" anchor="t" anchorCtr="0" upright="1">
                <a:noAutofit/>
              </a:bodyPr>
              <a:lstStyle/>
              <a:p>
                <a:pPr marL="0" marR="0" algn="just">
                  <a:lnSpc>
                    <a:spcPct val="150000"/>
                  </a:lnSpc>
                  <a:spcBef>
                    <a:spcPts val="0"/>
                  </a:spcBef>
                  <a:spcAft>
                    <a:spcPts val="0"/>
                  </a:spcAft>
                </a:pPr>
                <a:r>
                  <a:rPr lang="es-ES" sz="1100">
                    <a:effectLst/>
                    <a:latin typeface="Arial" panose="020B0604020202020204" pitchFamily="34" charset="0"/>
                    <a:ea typeface="Times New Roman" panose="02020603050405020304" pitchFamily="18" charset="0"/>
                    <a:cs typeface="Times New Roman" panose="02020603050405020304" pitchFamily="18" charset="0"/>
                  </a:rPr>
                  <a:t>Consumo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1" name="Text Box 99"/>
              <p:cNvSpPr txBox="1">
                <a:spLocks noChangeArrowheads="1"/>
              </p:cNvSpPr>
              <p:nvPr/>
            </p:nvSpPr>
            <p:spPr bwMode="auto">
              <a:xfrm>
                <a:off x="2610" y="8848"/>
                <a:ext cx="8475" cy="825"/>
              </a:xfrm>
              <a:prstGeom prst="rect">
                <a:avLst/>
              </a:prstGeom>
              <a:gradFill rotWithShape="1">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rot="0" vert="horz" wrap="square" lIns="91440" tIns="45720" rIns="91440" bIns="45720" anchor="t" anchorCtr="0" upright="1">
                <a:noAutofit/>
              </a:bodyPr>
              <a:lstStyle/>
              <a:p>
                <a:pPr marL="0" marR="0" algn="ctr">
                  <a:lnSpc>
                    <a:spcPct val="150000"/>
                  </a:lnSpc>
                  <a:spcBef>
                    <a:spcPts val="0"/>
                  </a:spcBef>
                  <a:spcAft>
                    <a:spcPts val="0"/>
                  </a:spcAft>
                </a:pPr>
                <a:r>
                  <a:rPr lang="es-ES" sz="2200">
                    <a:effectLst/>
                    <a:latin typeface="Arial" panose="020B0604020202020204" pitchFamily="34" charset="0"/>
                    <a:ea typeface="Times New Roman" panose="02020603050405020304" pitchFamily="18" charset="0"/>
                    <a:cs typeface="Arial" panose="020B0604020202020204" pitchFamily="34" charset="0"/>
                  </a:rPr>
                  <a:t>Consumo Final</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xmlns="" val="3453552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735449" y="774085"/>
            <a:ext cx="7580967" cy="584775"/>
          </a:xfrm>
          <a:prstGeom prst="rect">
            <a:avLst/>
          </a:prstGeom>
        </p:spPr>
        <p:txBody>
          <a:bodyPr wrap="square">
            <a:spAutoFit/>
          </a:bodyPr>
          <a:lstStyle/>
          <a:p>
            <a:pPr marR="0" lvl="1" algn="ctr">
              <a:spcBef>
                <a:spcPts val="1200"/>
              </a:spcBef>
              <a:spcAft>
                <a:spcPts val="1500"/>
              </a:spcAft>
            </a:pPr>
            <a:r>
              <a:rPr lang="es-ES" sz="1600" b="1" cap="all" dirty="0">
                <a:latin typeface="Arial" panose="020B0604020202020204" pitchFamily="34" charset="0"/>
                <a:ea typeface="Times New Roman" panose="02020603050405020304" pitchFamily="18" charset="0"/>
                <a:cs typeface="Times New Roman" panose="02020603050405020304" pitchFamily="18" charset="0"/>
              </a:rPr>
              <a:t>ANÁLISIS DEL APROVECHAMIENTO ENERGÉTICO DE LAS FUENTES ENERGÉTICAS</a:t>
            </a:r>
            <a:endParaRPr lang="es-ES" sz="1600" b="1" cap="all"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xmlns="" val="3844091204"/>
              </p:ext>
            </p:extLst>
          </p:nvPr>
        </p:nvGraphicFramePr>
        <p:xfrm>
          <a:off x="1907704" y="1687800"/>
          <a:ext cx="5616624" cy="3901440"/>
        </p:xfrm>
        <a:graphic>
          <a:graphicData uri="http://schemas.openxmlformats.org/drawingml/2006/table">
            <a:tbl>
              <a:tblPr firstRow="1" firstCol="1" bandRow="1" bandCol="1">
                <a:tableStyleId>{5C22544A-7EE6-4342-B048-85BDC9FD1C3A}</a:tableStyleId>
              </a:tblPr>
              <a:tblGrid>
                <a:gridCol w="5108771"/>
                <a:gridCol w="507853"/>
              </a:tblGrid>
              <a:tr h="439810">
                <a:tc>
                  <a:txBody>
                    <a:bodyPr/>
                    <a:lstStyle/>
                    <a:p>
                      <a:pPr marL="0" marR="0" algn="ctr">
                        <a:lnSpc>
                          <a:spcPct val="200000"/>
                        </a:lnSpc>
                        <a:spcBef>
                          <a:spcPts val="0"/>
                        </a:spcBef>
                        <a:spcAft>
                          <a:spcPts val="0"/>
                        </a:spcAft>
                      </a:pPr>
                      <a:r>
                        <a:rPr lang="es-ES" sz="1600" dirty="0">
                          <a:effectLst/>
                        </a:rPr>
                        <a:t>Tratamiento de la </a:t>
                      </a:r>
                      <a:r>
                        <a:rPr lang="es-ES" sz="1600" dirty="0" smtClean="0">
                          <a:effectLst/>
                        </a:rPr>
                        <a:t>Basura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600">
                          <a:effectLst/>
                        </a:rPr>
                        <a:t> </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879621">
                <a:tc>
                  <a:txBody>
                    <a:bodyPr/>
                    <a:lstStyle/>
                    <a:p>
                      <a:pPr marL="0" marR="0" algn="ctr">
                        <a:lnSpc>
                          <a:spcPct val="200000"/>
                        </a:lnSpc>
                        <a:spcBef>
                          <a:spcPts val="0"/>
                        </a:spcBef>
                        <a:spcAft>
                          <a:spcPts val="0"/>
                        </a:spcAft>
                      </a:pPr>
                      <a:r>
                        <a:rPr lang="es-ES" sz="1600">
                          <a:effectLst/>
                        </a:rPr>
                        <a:t>ES RECOGIDA POR EL SERVICIO DE ASEO URBANO</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600">
                          <a:effectLst/>
                        </a:rPr>
                        <a:t>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439810">
                <a:tc>
                  <a:txBody>
                    <a:bodyPr/>
                    <a:lstStyle/>
                    <a:p>
                      <a:pPr marL="0" marR="0" algn="ctr">
                        <a:lnSpc>
                          <a:spcPct val="200000"/>
                        </a:lnSpc>
                        <a:spcBef>
                          <a:spcPts val="0"/>
                        </a:spcBef>
                        <a:spcAft>
                          <a:spcPts val="0"/>
                        </a:spcAft>
                      </a:pPr>
                      <a:r>
                        <a:rPr lang="es-ES" sz="1600">
                          <a:effectLst/>
                        </a:rPr>
                        <a:t>SE BOTA EN UN DEPOSITO COLECTIVO</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600">
                          <a:effectLst/>
                        </a:rPr>
                        <a:t>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439810">
                <a:tc>
                  <a:txBody>
                    <a:bodyPr/>
                    <a:lstStyle/>
                    <a:p>
                      <a:pPr marL="0" marR="0" algn="ctr">
                        <a:lnSpc>
                          <a:spcPct val="200000"/>
                        </a:lnSpc>
                        <a:spcBef>
                          <a:spcPts val="0"/>
                        </a:spcBef>
                        <a:spcAft>
                          <a:spcPts val="0"/>
                        </a:spcAft>
                      </a:pPr>
                      <a:r>
                        <a:rPr lang="es-ES" sz="1600">
                          <a:effectLst/>
                        </a:rPr>
                        <a:t>SE ENTIERRA</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600">
                          <a:effectLst/>
                        </a:rPr>
                        <a:t>7,5</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439810">
                <a:tc>
                  <a:txBody>
                    <a:bodyPr/>
                    <a:lstStyle/>
                    <a:p>
                      <a:pPr marL="0" marR="0" algn="ctr">
                        <a:lnSpc>
                          <a:spcPct val="200000"/>
                        </a:lnSpc>
                        <a:spcBef>
                          <a:spcPts val="0"/>
                        </a:spcBef>
                        <a:spcAft>
                          <a:spcPts val="0"/>
                        </a:spcAft>
                      </a:pPr>
                      <a:r>
                        <a:rPr lang="es-ES" sz="1600">
                          <a:effectLst/>
                        </a:rPr>
                        <a:t>SE QUEMA</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600">
                          <a:effectLst/>
                        </a:rPr>
                        <a:t>65.0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439810">
                <a:tc>
                  <a:txBody>
                    <a:bodyPr/>
                    <a:lstStyle/>
                    <a:p>
                      <a:pPr marL="0" marR="0" algn="ctr">
                        <a:lnSpc>
                          <a:spcPct val="200000"/>
                        </a:lnSpc>
                        <a:spcBef>
                          <a:spcPts val="0"/>
                        </a:spcBef>
                        <a:spcAft>
                          <a:spcPts val="0"/>
                        </a:spcAft>
                      </a:pPr>
                      <a:r>
                        <a:rPr lang="es-ES" sz="1600">
                          <a:effectLst/>
                        </a:rPr>
                        <a:t>SE BOTA AL RÍO O QUEBRADA</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600">
                          <a:effectLst/>
                        </a:rPr>
                        <a:t>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439810">
                <a:tc>
                  <a:txBody>
                    <a:bodyPr/>
                    <a:lstStyle/>
                    <a:p>
                      <a:pPr marL="0" marR="0" algn="ctr">
                        <a:lnSpc>
                          <a:spcPct val="200000"/>
                        </a:lnSpc>
                        <a:spcBef>
                          <a:spcPts val="0"/>
                        </a:spcBef>
                        <a:spcAft>
                          <a:spcPts val="0"/>
                        </a:spcAft>
                      </a:pPr>
                      <a:r>
                        <a:rPr lang="es-ES" sz="1600" dirty="0">
                          <a:effectLst/>
                        </a:rPr>
                        <a:t>SE USA COMO ABONO</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200000"/>
                        </a:lnSpc>
                        <a:spcBef>
                          <a:spcPts val="0"/>
                        </a:spcBef>
                        <a:spcAft>
                          <a:spcPts val="0"/>
                        </a:spcAft>
                      </a:pPr>
                      <a:r>
                        <a:rPr lang="es-ES" sz="1600" dirty="0">
                          <a:effectLst/>
                        </a:rPr>
                        <a:t>27,5</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30754025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graphicFrame>
        <p:nvGraphicFramePr>
          <p:cNvPr id="6" name="Imagen 50"/>
          <p:cNvGraphicFramePr>
            <a:graphicFrameLocks/>
          </p:cNvGraphicFramePr>
          <p:nvPr>
            <p:extLst>
              <p:ext uri="{D42A27DB-BD31-4B8C-83A1-F6EECF244321}">
                <p14:modId xmlns:p14="http://schemas.microsoft.com/office/powerpoint/2010/main" xmlns="" val="3551072215"/>
              </p:ext>
            </p:extLst>
          </p:nvPr>
        </p:nvGraphicFramePr>
        <p:xfrm>
          <a:off x="1403648" y="1052736"/>
          <a:ext cx="6408711"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90875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35" y="0"/>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Rectángulo"/>
          <p:cNvSpPr/>
          <p:nvPr/>
        </p:nvSpPr>
        <p:spPr>
          <a:xfrm>
            <a:off x="1331640" y="554196"/>
            <a:ext cx="6768752" cy="1200329"/>
          </a:xfrm>
          <a:prstGeom prst="rect">
            <a:avLst/>
          </a:prstGeom>
        </p:spPr>
        <p:txBody>
          <a:bodyPr wrap="square">
            <a:spAutoFit/>
          </a:bodyPr>
          <a:lstStyle/>
          <a:p>
            <a:r>
              <a:rPr lang="es-EC" b="1" dirty="0">
                <a:latin typeface="Arial" pitchFamily="34" charset="0"/>
                <a:cs typeface="Arial" pitchFamily="34" charset="0"/>
              </a:rPr>
              <a:t>CAPITULO </a:t>
            </a:r>
            <a:r>
              <a:rPr lang="es-EC" b="1" dirty="0" smtClean="0">
                <a:latin typeface="Arial" pitchFamily="34" charset="0"/>
                <a:cs typeface="Arial" pitchFamily="34" charset="0"/>
              </a:rPr>
              <a:t>3. </a:t>
            </a:r>
            <a:r>
              <a:rPr lang="es-ES" b="1" dirty="0"/>
              <a:t>REALIZACIÓN DE LA MATRIZ ENERGÉTICA SOLAR Y DE BIOMASA EN EL POBLADO DE EL CORAZÓN, EL BARRIO Y EL CARMEN.</a:t>
            </a:r>
            <a:endParaRPr lang="es-EC" b="1" dirty="0" smtClean="0">
              <a:latin typeface="Arial" pitchFamily="34" charset="0"/>
              <a:cs typeface="Arial" pitchFamily="34" charset="0"/>
            </a:endParaRPr>
          </a:p>
          <a:p>
            <a:endParaRPr lang="es-EC" b="1" dirty="0"/>
          </a:p>
        </p:txBody>
      </p:sp>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3" name="Rectángulo 2"/>
          <p:cNvSpPr/>
          <p:nvPr/>
        </p:nvSpPr>
        <p:spPr>
          <a:xfrm>
            <a:off x="1331640" y="2075207"/>
            <a:ext cx="6768752" cy="3785652"/>
          </a:xfrm>
          <a:prstGeom prst="rect">
            <a:avLst/>
          </a:prstGeom>
        </p:spPr>
        <p:txBody>
          <a:bodyPr wrap="square">
            <a:spAutoFit/>
          </a:bodyPr>
          <a:lstStyle/>
          <a:p>
            <a:pPr algn="just">
              <a:spcBef>
                <a:spcPts val="1200"/>
              </a:spcBef>
              <a:spcAft>
                <a:spcPts val="1500"/>
              </a:spcAft>
            </a:pPr>
            <a:r>
              <a:rPr lang="es-ES" sz="2400" dirty="0">
                <a:latin typeface="Arial" panose="020B0604020202020204" pitchFamily="34" charset="0"/>
                <a:ea typeface="Times New Roman" panose="02020603050405020304" pitchFamily="18" charset="0"/>
                <a:cs typeface="Arial" panose="020B0604020202020204" pitchFamily="34" charset="0"/>
              </a:rPr>
              <a:t>El estudio del problema del aseguramiento energético de las áreas remotas de Ecuador, requiere de investigación de campo de acuerdo a sus recursos fundamentales (intensidad de la radiación solar), cantidad de biomasa consumida, así como a su ubicación, densidad poblacional, área cultivada, etc.; para buscar modelos matemáticos de posibles soluciones a las demandas energéticas de los poblados en las zonas rurales del Ecuador.</a:t>
            </a:r>
            <a:endParaRPr lang="es-E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4037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007604" y="947552"/>
            <a:ext cx="4572000" cy="992579"/>
          </a:xfrm>
          <a:prstGeom prst="rect">
            <a:avLst/>
          </a:prstGeom>
        </p:spPr>
        <p:txBody>
          <a:bodyPr>
            <a:spAutoFit/>
          </a:bodyPr>
          <a:lstStyle/>
          <a:p>
            <a:pPr marL="4495800" marR="0" indent="-4495800" algn="just">
              <a:spcBef>
                <a:spcPts val="1200"/>
              </a:spcBef>
              <a:spcAft>
                <a:spcPts val="1500"/>
              </a:spcAft>
              <a:tabLst>
                <a:tab pos="4180205" algn="l"/>
              </a:tabLst>
            </a:pPr>
            <a:r>
              <a:rPr lang="es-ES" b="1" dirty="0">
                <a:latin typeface="Arial" panose="020B0604020202020204" pitchFamily="34" charset="0"/>
                <a:ea typeface="Times New Roman" panose="02020603050405020304" pitchFamily="18" charset="0"/>
                <a:cs typeface="Arial" panose="020B0604020202020204" pitchFamily="34" charset="0"/>
              </a:rPr>
              <a:t>EL CARMEN </a:t>
            </a:r>
            <a:endParaRPr lang="es-ES"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200"/>
              </a:spcBef>
              <a:spcAft>
                <a:spcPts val="1500"/>
              </a:spcAft>
            </a:pPr>
            <a:r>
              <a:rPr lang="es-ES" b="1" dirty="0">
                <a:latin typeface="Arial" panose="020B0604020202020204" pitchFamily="34" charset="0"/>
                <a:ea typeface="Times New Roman" panose="02020603050405020304" pitchFamily="18" charset="0"/>
                <a:cs typeface="Arial" panose="020B0604020202020204" pitchFamily="34" charset="0"/>
              </a:rPr>
              <a:t>Tasa de crecimiento  0.48%</a:t>
            </a:r>
            <a:endParaRPr lang="es-ES"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Gráfico 6"/>
          <p:cNvGraphicFramePr>
            <a:graphicFrameLocks/>
          </p:cNvGraphicFramePr>
          <p:nvPr>
            <p:extLst>
              <p:ext uri="{D42A27DB-BD31-4B8C-83A1-F6EECF244321}">
                <p14:modId xmlns:p14="http://schemas.microsoft.com/office/powerpoint/2010/main" xmlns="" val="864745249"/>
              </p:ext>
            </p:extLst>
          </p:nvPr>
        </p:nvGraphicFramePr>
        <p:xfrm>
          <a:off x="1259632" y="2257424"/>
          <a:ext cx="6026993" cy="2971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65765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141556" y="1734062"/>
            <a:ext cx="6768752" cy="646331"/>
          </a:xfrm>
          <a:prstGeom prst="rect">
            <a:avLst/>
          </a:prstGeom>
        </p:spPr>
        <p:txBody>
          <a:bodyPr wrap="square">
            <a:spAutoFit/>
          </a:bodyPr>
          <a:lstStyle/>
          <a:p>
            <a:pPr algn="ctr"/>
            <a:r>
              <a:rPr lang="es-ES" dirty="0">
                <a:latin typeface="Arial" panose="020B0604020202020204" pitchFamily="34" charset="0"/>
                <a:ea typeface="Times New Roman" panose="02020603050405020304" pitchFamily="18" charset="0"/>
                <a:cs typeface="Times New Roman" panose="02020603050405020304" pitchFamily="18" charset="0"/>
              </a:rPr>
              <a:t>PROGRESIÓN ESTADÍSTICA DE LOS DATOS OBTENIDOS CON PROYECCIÓN PAÍS</a:t>
            </a:r>
            <a:endParaRPr lang="es-ES" dirty="0"/>
          </a:p>
        </p:txBody>
      </p:sp>
      <p:sp>
        <p:nvSpPr>
          <p:cNvPr id="5" name="Rectángulo 4"/>
          <p:cNvSpPr/>
          <p:nvPr/>
        </p:nvSpPr>
        <p:spPr>
          <a:xfrm>
            <a:off x="735449" y="753146"/>
            <a:ext cx="7580967" cy="923330"/>
          </a:xfrm>
          <a:prstGeom prst="rect">
            <a:avLst/>
          </a:prstGeom>
        </p:spPr>
        <p:txBody>
          <a:bodyPr wrap="square">
            <a:spAutoFit/>
          </a:bodyPr>
          <a:lstStyle/>
          <a:p>
            <a:pPr marR="0" lvl="0" algn="ctr">
              <a:spcBef>
                <a:spcPts val="1200"/>
              </a:spcBef>
              <a:spcAft>
                <a:spcPts val="1500"/>
              </a:spcAft>
            </a:pPr>
            <a:r>
              <a:rPr lang="es-ES" b="1" kern="0" cap="all"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Capitulo 5. ANÁLISIS </a:t>
            </a:r>
            <a:r>
              <a:rPr lang="es-ES" b="1" kern="0" cap="al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 RESULTADOS DEL REQUERIMIENTO ENERGÉTICO EN LOS POBLADOS DE EL CORAZÓN, EL BARRIO Y EL CARMEN</a:t>
            </a:r>
            <a:endParaRPr lang="es-ES" b="1" kern="0" cap="al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ángulo 9"/>
          <p:cNvSpPr/>
          <p:nvPr/>
        </p:nvSpPr>
        <p:spPr>
          <a:xfrm>
            <a:off x="899592" y="2525322"/>
            <a:ext cx="7416824" cy="923330"/>
          </a:xfrm>
          <a:prstGeom prst="rect">
            <a:avLst/>
          </a:prstGeom>
        </p:spPr>
        <p:txBody>
          <a:bodyPr wrap="square">
            <a:spAutoFit/>
          </a:bodyPr>
          <a:lstStyle/>
          <a:p>
            <a:pPr algn="just"/>
            <a:r>
              <a:rPr lang="es-ES" dirty="0" smtClean="0">
                <a:latin typeface="Arial" panose="020B0604020202020204" pitchFamily="34" charset="0"/>
                <a:ea typeface="Times New Roman" panose="02020603050405020304" pitchFamily="18" charset="0"/>
                <a:cs typeface="Times New Roman" panose="02020603050405020304" pitchFamily="18" charset="0"/>
              </a:rPr>
              <a:t>A través del modelo econométrico, que permite sectorizar la economía en sectores, y la aplica al consumo energético con una relación directa con el PIB.</a:t>
            </a:r>
            <a:endParaRPr lang="es-ES" dirty="0"/>
          </a:p>
        </p:txBody>
      </p:sp>
      <p:sp>
        <p:nvSpPr>
          <p:cNvPr id="6" name="Rectángulo 5"/>
          <p:cNvSpPr/>
          <p:nvPr/>
        </p:nvSpPr>
        <p:spPr>
          <a:xfrm>
            <a:off x="3834396" y="3441388"/>
            <a:ext cx="1763240" cy="369332"/>
          </a:xfrm>
          <a:prstGeom prst="rect">
            <a:avLst/>
          </a:prstGeom>
        </p:spPr>
        <p:txBody>
          <a:bodyPr wrap="none">
            <a:spAutoFit/>
          </a:bodyPr>
          <a:lstStyle/>
          <a:p>
            <a:r>
              <a:rPr lang="es-ES" spc="5" dirty="0" err="1">
                <a:latin typeface="Arial" panose="020B0604020202020204" pitchFamily="34" charset="0"/>
                <a:ea typeface="Times New Roman" panose="02020603050405020304" pitchFamily="18" charset="0"/>
              </a:rPr>
              <a:t>e</a:t>
            </a:r>
            <a:r>
              <a:rPr lang="es-ES" spc="5" baseline="-25000" dirty="0" err="1">
                <a:latin typeface="Arial" panose="020B0604020202020204" pitchFamily="34" charset="0"/>
                <a:ea typeface="Times New Roman" panose="02020603050405020304" pitchFamily="18" charset="0"/>
              </a:rPr>
              <a:t>i</a:t>
            </a:r>
            <a:r>
              <a:rPr lang="es-ES" spc="5" baseline="-25000" dirty="0">
                <a:latin typeface="Arial" panose="020B0604020202020204" pitchFamily="34" charset="0"/>
                <a:ea typeface="Times New Roman" panose="02020603050405020304" pitchFamily="18" charset="0"/>
              </a:rPr>
              <a:t>  </a:t>
            </a:r>
            <a:r>
              <a:rPr lang="es-ES" spc="5" dirty="0">
                <a:latin typeface="Symbol" panose="05050102010706020507" pitchFamily="18" charset="2"/>
                <a:ea typeface="Times New Roman" panose="02020603050405020304" pitchFamily="18" charset="0"/>
                <a:cs typeface="Arial" panose="020B0604020202020204" pitchFamily="34" charset="0"/>
              </a:rPr>
              <a:t>=</a:t>
            </a:r>
            <a:r>
              <a:rPr lang="es-ES" spc="5" dirty="0">
                <a:latin typeface="Arial" panose="020B0604020202020204" pitchFamily="34" charset="0"/>
                <a:ea typeface="Times New Roman" panose="02020603050405020304" pitchFamily="18" charset="0"/>
              </a:rPr>
              <a:t> x</a:t>
            </a:r>
            <a:r>
              <a:rPr lang="ar-SA" spc="5" dirty="0">
                <a:latin typeface="Arial" panose="020B0604020202020204" pitchFamily="34" charset="0"/>
                <a:ea typeface="Times New Roman" panose="02020603050405020304" pitchFamily="18" charset="0"/>
              </a:rPr>
              <a:t>٭</a:t>
            </a:r>
            <a:r>
              <a:rPr lang="es-ES" spc="5" baseline="-25000" dirty="0">
                <a:latin typeface="Arial" panose="020B0604020202020204" pitchFamily="34" charset="0"/>
                <a:ea typeface="Times New Roman" panose="02020603050405020304" pitchFamily="18" charset="0"/>
              </a:rPr>
              <a:t>i </a:t>
            </a:r>
            <a:r>
              <a:rPr lang="es-ES" spc="5" dirty="0">
                <a:latin typeface="Arial" panose="020B0604020202020204" pitchFamily="34" charset="0"/>
                <a:ea typeface="Times New Roman" panose="02020603050405020304" pitchFamily="18" charset="0"/>
              </a:rPr>
              <a:t>.c</a:t>
            </a:r>
            <a:r>
              <a:rPr lang="ar-SA" spc="5" dirty="0">
                <a:latin typeface="Arial" panose="020B0604020202020204" pitchFamily="34" charset="0"/>
                <a:ea typeface="Times New Roman" panose="02020603050405020304" pitchFamily="18" charset="0"/>
              </a:rPr>
              <a:t>٭</a:t>
            </a:r>
            <a:r>
              <a:rPr lang="es-ES" spc="5" baseline="-25000" dirty="0">
                <a:latin typeface="Arial" panose="020B0604020202020204" pitchFamily="34" charset="0"/>
                <a:ea typeface="Times New Roman" panose="02020603050405020304" pitchFamily="18" charset="0"/>
              </a:rPr>
              <a:t>i </a:t>
            </a:r>
            <a:r>
              <a:rPr lang="es-ES" spc="5" dirty="0">
                <a:latin typeface="Arial" panose="020B0604020202020204" pitchFamily="34" charset="0"/>
                <a:ea typeface="Times New Roman" panose="02020603050405020304" pitchFamily="18" charset="0"/>
              </a:rPr>
              <a:t>.PIB</a:t>
            </a:r>
            <a:endParaRPr lang="es-ES" dirty="0"/>
          </a:p>
        </p:txBody>
      </p:sp>
      <p:sp>
        <p:nvSpPr>
          <p:cNvPr id="7" name="Rectángulo 6"/>
          <p:cNvSpPr/>
          <p:nvPr/>
        </p:nvSpPr>
        <p:spPr>
          <a:xfrm>
            <a:off x="713745" y="4033906"/>
            <a:ext cx="6912768" cy="1892826"/>
          </a:xfrm>
          <a:prstGeom prst="rect">
            <a:avLst/>
          </a:prstGeom>
        </p:spPr>
        <p:txBody>
          <a:bodyPr wrap="square">
            <a:spAutoFit/>
          </a:bodyPr>
          <a:lstStyle/>
          <a:p>
            <a:pPr marR="342900" algn="just">
              <a:spcBef>
                <a:spcPts val="1200"/>
              </a:spcBef>
              <a:spcAft>
                <a:spcPts val="1500"/>
              </a:spcAft>
            </a:pPr>
            <a:r>
              <a:rPr lang="es-ES" spc="5" dirty="0">
                <a:latin typeface="Arial" panose="020B0604020202020204" pitchFamily="34" charset="0"/>
                <a:ea typeface="Times New Roman" panose="02020603050405020304" pitchFamily="18" charset="0"/>
                <a:cs typeface="Arial" panose="020B0604020202020204" pitchFamily="34" charset="0"/>
              </a:rPr>
              <a:t>Donde </a:t>
            </a:r>
            <a:r>
              <a:rPr lang="es-ES" spc="5" dirty="0" err="1">
                <a:latin typeface="Arial" panose="020B0604020202020204" pitchFamily="34" charset="0"/>
                <a:ea typeface="Times New Roman" panose="02020603050405020304" pitchFamily="18" charset="0"/>
                <a:cs typeface="Arial" panose="020B0604020202020204" pitchFamily="34" charset="0"/>
              </a:rPr>
              <a:t>e</a:t>
            </a:r>
            <a:r>
              <a:rPr lang="es-ES" spc="5" baseline="-25000" dirty="0" err="1">
                <a:latin typeface="Arial" panose="020B0604020202020204" pitchFamily="34" charset="0"/>
                <a:ea typeface="Times New Roman" panose="02020603050405020304" pitchFamily="18" charset="0"/>
                <a:cs typeface="Arial" panose="020B0604020202020204" pitchFamily="34" charset="0"/>
              </a:rPr>
              <a:t>i</a:t>
            </a:r>
            <a:r>
              <a:rPr lang="es-ES" spc="5" dirty="0">
                <a:latin typeface="Arial" panose="020B0604020202020204" pitchFamily="34" charset="0"/>
                <a:ea typeface="Times New Roman" panose="02020603050405020304" pitchFamily="18" charset="0"/>
                <a:cs typeface="Arial" panose="020B0604020202020204" pitchFamily="34" charset="0"/>
              </a:rPr>
              <a:t> es el consumo de energía en ese sector.</a:t>
            </a:r>
            <a:endParaRPr lang="es-ES" dirty="0">
              <a:latin typeface="Arial" panose="020B0604020202020204" pitchFamily="34" charset="0"/>
              <a:ea typeface="Times New Roman" panose="02020603050405020304" pitchFamily="18" charset="0"/>
              <a:cs typeface="Times New Roman" panose="02020603050405020304" pitchFamily="18" charset="0"/>
            </a:endParaRPr>
          </a:p>
          <a:p>
            <a:pPr marR="342900" algn="just">
              <a:spcBef>
                <a:spcPts val="1200"/>
              </a:spcBef>
              <a:spcAft>
                <a:spcPts val="1500"/>
              </a:spcAft>
            </a:pPr>
            <a:r>
              <a:rPr lang="es-ES" spc="5" dirty="0">
                <a:latin typeface="Arial" panose="020B0604020202020204" pitchFamily="34" charset="0"/>
                <a:ea typeface="Times New Roman" panose="02020603050405020304" pitchFamily="18" charset="0"/>
                <a:cs typeface="Arial" panose="020B0604020202020204" pitchFamily="34" charset="0"/>
              </a:rPr>
              <a:t>x</a:t>
            </a:r>
            <a:r>
              <a:rPr lang="es-ES" spc="5" baseline="-25000" dirty="0">
                <a:latin typeface="Arial" panose="020B0604020202020204" pitchFamily="34" charset="0"/>
                <a:ea typeface="Times New Roman" panose="02020603050405020304" pitchFamily="18" charset="0"/>
                <a:cs typeface="Arial" panose="020B0604020202020204" pitchFamily="34" charset="0"/>
              </a:rPr>
              <a:t>i</a:t>
            </a:r>
            <a:r>
              <a:rPr lang="es-ES" spc="5" dirty="0">
                <a:latin typeface="Arial" panose="020B0604020202020204" pitchFamily="34" charset="0"/>
                <a:ea typeface="Times New Roman" panose="02020603050405020304" pitchFamily="18" charset="0"/>
                <a:cs typeface="Arial" panose="020B0604020202020204" pitchFamily="34" charset="0"/>
              </a:rPr>
              <a:t>*  es el nuevo peso (considerando el precio de la energía)</a:t>
            </a:r>
            <a:endParaRPr lang="es-ES"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200"/>
              </a:spcBef>
              <a:spcAft>
                <a:spcPts val="1500"/>
              </a:spcAft>
            </a:pPr>
            <a:r>
              <a:rPr lang="es-ES" spc="5" dirty="0">
                <a:latin typeface="Arial" panose="020B0604020202020204" pitchFamily="34" charset="0"/>
                <a:ea typeface="Times New Roman" panose="02020603050405020304" pitchFamily="18" charset="0"/>
                <a:cs typeface="Arial" panose="020B0604020202020204" pitchFamily="34" charset="0"/>
              </a:rPr>
              <a:t>c</a:t>
            </a:r>
            <a:r>
              <a:rPr lang="es-ES" spc="5" baseline="-25000" dirty="0">
                <a:latin typeface="Arial" panose="020B0604020202020204" pitchFamily="34" charset="0"/>
                <a:ea typeface="Times New Roman" panose="02020603050405020304" pitchFamily="18" charset="0"/>
                <a:cs typeface="Arial" panose="020B0604020202020204" pitchFamily="34" charset="0"/>
              </a:rPr>
              <a:t>i</a:t>
            </a:r>
            <a:r>
              <a:rPr lang="es-ES" spc="5" dirty="0">
                <a:latin typeface="Arial" panose="020B0604020202020204" pitchFamily="34" charset="0"/>
                <a:ea typeface="Times New Roman" panose="02020603050405020304" pitchFamily="18" charset="0"/>
                <a:cs typeface="Arial" panose="020B0604020202020204" pitchFamily="34" charset="0"/>
              </a:rPr>
              <a:t>*  es el nuevo consumo eficaz proyectado (considerando el ahorro energético)</a:t>
            </a:r>
            <a:endParaRPr lang="es-E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46833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mc:AlternateContent xmlns:mc="http://schemas.openxmlformats.org/markup-compatibility/2006">
        <mc:Choice xmlns:a14="http://schemas.microsoft.com/office/drawing/2010/main" xmlns="" Requires="a14">
          <p:sp>
            <p:nvSpPr>
              <p:cNvPr id="3" name="Rectángulo 2"/>
              <p:cNvSpPr/>
              <p:nvPr/>
            </p:nvSpPr>
            <p:spPr>
              <a:xfrm>
                <a:off x="3409246" y="1644437"/>
                <a:ext cx="2325508"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𝐸</m:t>
                          </m:r>
                        </m:e>
                        <m:sub>
                          <m:r>
                            <a:rPr lang="es-ES" i="1">
                              <a:latin typeface="Cambria Math" panose="02040503050406030204" pitchFamily="18" charset="0"/>
                            </a:rPr>
                            <m:t>𝑓</m:t>
                          </m:r>
                        </m:sub>
                      </m:sSub>
                      <m:r>
                        <a:rPr lang="es-ES" i="0">
                          <a:latin typeface="Cambria Math" panose="02040503050406030204" pitchFamily="18" charset="0"/>
                        </a:rPr>
                        <m:t>=</m:t>
                      </m:r>
                      <m:nary>
                        <m:naryPr>
                          <m:chr m:val="∑"/>
                          <m:limLoc m:val="undOvr"/>
                          <m:ctrlPr>
                            <a:rPr lang="es-ES" i="1">
                              <a:latin typeface="Cambria Math" panose="02040503050406030204" pitchFamily="18" charset="0"/>
                            </a:rPr>
                          </m:ctrlPr>
                        </m:naryPr>
                        <m:sub>
                          <m:r>
                            <a:rPr lang="es-ES" i="1">
                              <a:latin typeface="Cambria Math" panose="02040503050406030204" pitchFamily="18" charset="0"/>
                            </a:rPr>
                            <m:t>𝑖</m:t>
                          </m:r>
                          <m:r>
                            <a:rPr lang="es-ES" i="0">
                              <a:latin typeface="Cambria Math" panose="02040503050406030204" pitchFamily="18" charset="0"/>
                            </a:rPr>
                            <m:t>=</m:t>
                          </m:r>
                          <m:r>
                            <a:rPr lang="es-ES" i="0">
                              <a:latin typeface="Cambria Math" panose="02040503050406030204" pitchFamily="18" charset="0"/>
                            </a:rPr>
                            <m:t>1</m:t>
                          </m:r>
                        </m:sub>
                        <m:sup>
                          <m:r>
                            <a:rPr lang="es-ES" i="1">
                              <a:latin typeface="Cambria Math" panose="02040503050406030204" pitchFamily="18" charset="0"/>
                            </a:rPr>
                            <m:t>𝑛</m:t>
                          </m:r>
                        </m:sup>
                        <m:e>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𝑖</m:t>
                              </m:r>
                            </m:sub>
                          </m:sSub>
                          <m:r>
                            <a:rPr lang="es-ES" i="0">
                              <a:latin typeface="Cambria Math" panose="02040503050406030204" pitchFamily="18" charset="0"/>
                            </a:rPr>
                            <m:t>٭</m:t>
                          </m:r>
                        </m:e>
                      </m:nary>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𝑖</m:t>
                          </m:r>
                        </m:sub>
                      </m:sSub>
                      <m:r>
                        <a:rPr lang="es-ES" i="0">
                          <a:latin typeface="Cambria Math" panose="02040503050406030204" pitchFamily="18" charset="0"/>
                        </a:rPr>
                        <m:t>٭</m:t>
                      </m:r>
                      <m:r>
                        <a:rPr lang="es-ES" i="0">
                          <a:latin typeface="Cambria Math" panose="02040503050406030204" pitchFamily="18" charset="0"/>
                        </a:rPr>
                        <m:t>.</m:t>
                      </m:r>
                      <m:r>
                        <m:rPr>
                          <m:sty m:val="p"/>
                        </m:rPr>
                        <a:rPr lang="es-ES" i="0">
                          <a:latin typeface="Cambria Math" panose="02040503050406030204" pitchFamily="18" charset="0"/>
                        </a:rPr>
                        <m:t>PIB</m:t>
                      </m:r>
                    </m:oMath>
                  </m:oMathPara>
                </a14:m>
                <a:endParaRPr lang="es-ES" dirty="0"/>
              </a:p>
            </p:txBody>
          </p:sp>
        </mc:Choice>
        <mc:Fallback>
          <p:sp>
            <p:nvSpPr>
              <p:cNvPr id="3" name="Rectángulo 2"/>
              <p:cNvSpPr>
                <a:spLocks noRot="1" noChangeAspect="1" noMove="1" noResize="1" noEditPoints="1" noAdjustHandles="1" noChangeArrowheads="1" noChangeShapeType="1" noTextEdit="1"/>
              </p:cNvSpPr>
              <p:nvPr/>
            </p:nvSpPr>
            <p:spPr>
              <a:xfrm>
                <a:off x="3409246" y="1644437"/>
                <a:ext cx="2325508" cy="848566"/>
              </a:xfrm>
              <a:prstGeom prst="rect">
                <a:avLst/>
              </a:prstGeom>
              <a:blipFill rotWithShape="0">
                <a:blip r:embed="rId3"/>
                <a:stretch>
                  <a:fillRect/>
                </a:stretch>
              </a:blipFill>
            </p:spPr>
            <p:txBody>
              <a:bodyPr/>
              <a:lstStyle/>
              <a:p>
                <a:r>
                  <a:rPr lang="es-ES">
                    <a:noFill/>
                  </a:rPr>
                  <a:t> </a:t>
                </a:r>
              </a:p>
            </p:txBody>
          </p:sp>
        </mc:Fallback>
      </mc:AlternateContent>
      <p:sp>
        <p:nvSpPr>
          <p:cNvPr id="5" name="Rectángulo 4"/>
          <p:cNvSpPr/>
          <p:nvPr/>
        </p:nvSpPr>
        <p:spPr>
          <a:xfrm>
            <a:off x="1043608" y="721107"/>
            <a:ext cx="7056783" cy="646331"/>
          </a:xfrm>
          <a:prstGeom prst="rect">
            <a:avLst/>
          </a:prstGeom>
        </p:spPr>
        <p:txBody>
          <a:bodyPr wrap="square">
            <a:spAutoFit/>
          </a:bodyPr>
          <a:lstStyle/>
          <a:p>
            <a:r>
              <a:rPr lang="es-ES" spc="5" dirty="0">
                <a:latin typeface="Arial" panose="020B0604020202020204" pitchFamily="34" charset="0"/>
                <a:ea typeface="Times New Roman" panose="02020603050405020304" pitchFamily="18" charset="0"/>
              </a:rPr>
              <a:t>Ahora sumando todos los </a:t>
            </a:r>
            <a:r>
              <a:rPr lang="es-ES" spc="5" dirty="0" smtClean="0">
                <a:latin typeface="Arial" panose="020B0604020202020204" pitchFamily="34" charset="0"/>
                <a:ea typeface="Times New Roman" panose="02020603050405020304" pitchFamily="18" charset="0"/>
              </a:rPr>
              <a:t>sectores, </a:t>
            </a:r>
            <a:r>
              <a:rPr lang="es-ES" spc="5" dirty="0">
                <a:latin typeface="Arial" panose="020B0604020202020204" pitchFamily="34" charset="0"/>
                <a:ea typeface="Times New Roman" panose="02020603050405020304" pitchFamily="18" charset="0"/>
              </a:rPr>
              <a:t>se tendrá la expresión del consumo total de energía final que en su forma más general será:</a:t>
            </a:r>
            <a:endParaRPr lang="es-ES" dirty="0"/>
          </a:p>
        </p:txBody>
      </p:sp>
      <p:graphicFrame>
        <p:nvGraphicFramePr>
          <p:cNvPr id="10" name="Imagen 65"/>
          <p:cNvGraphicFramePr>
            <a:graphicFrameLocks/>
          </p:cNvGraphicFramePr>
          <p:nvPr>
            <p:extLst>
              <p:ext uri="{D42A27DB-BD31-4B8C-83A1-F6EECF244321}">
                <p14:modId xmlns:p14="http://schemas.microsoft.com/office/powerpoint/2010/main" xmlns="" val="3527804928"/>
              </p:ext>
            </p:extLst>
          </p:nvPr>
        </p:nvGraphicFramePr>
        <p:xfrm>
          <a:off x="1835697" y="2555099"/>
          <a:ext cx="5832648" cy="32813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621794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pic>
        <p:nvPicPr>
          <p:cNvPr id="6" name="Imagen 5"/>
          <p:cNvPicPr/>
          <p:nvPr/>
        </p:nvPicPr>
        <p:blipFill rotWithShape="1">
          <a:blip r:embed="rId3"/>
          <a:srcRect l="24766" t="15628" r="32727" b="11901"/>
          <a:stretch/>
        </p:blipFill>
        <p:spPr bwMode="auto">
          <a:xfrm>
            <a:off x="2105432" y="1283822"/>
            <a:ext cx="4968240" cy="4762500"/>
          </a:xfrm>
          <a:prstGeom prst="rect">
            <a:avLst/>
          </a:prstGeom>
          <a:ln>
            <a:noFill/>
          </a:ln>
          <a:extLst>
            <a:ext uri="{53640926-AAD7-44D8-BBD7-CCE9431645EC}">
              <a14:shadowObscured xmlns:a14="http://schemas.microsoft.com/office/drawing/2010/main" xmlns=""/>
            </a:ext>
          </a:extLst>
        </p:spPr>
      </p:pic>
      <p:sp>
        <p:nvSpPr>
          <p:cNvPr id="3" name="CuadroTexto 2"/>
          <p:cNvSpPr txBox="1"/>
          <p:nvPr/>
        </p:nvSpPr>
        <p:spPr>
          <a:xfrm>
            <a:off x="1691680" y="404664"/>
            <a:ext cx="5832648" cy="646331"/>
          </a:xfrm>
          <a:prstGeom prst="rect">
            <a:avLst/>
          </a:prstGeom>
          <a:noFill/>
        </p:spPr>
        <p:txBody>
          <a:bodyPr wrap="square" rtlCol="0">
            <a:spAutoFit/>
          </a:bodyPr>
          <a:lstStyle/>
          <a:p>
            <a:pPr algn="ctr"/>
            <a:r>
              <a:rPr lang="en-US" dirty="0" smtClean="0"/>
              <a:t>CALCULO DEL NUMERO DE PANELES PARA CUBRIR LA DEMANDA ENERGETICA EN EL BARRIO</a:t>
            </a:r>
            <a:endParaRPr lang="es-ES" dirty="0"/>
          </a:p>
        </p:txBody>
      </p:sp>
    </p:spTree>
    <p:extLst>
      <p:ext uri="{BB962C8B-B14F-4D97-AF65-F5344CB8AC3E}">
        <p14:creationId xmlns:p14="http://schemas.microsoft.com/office/powerpoint/2010/main" xmlns="" val="904452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graphicFrame>
        <p:nvGraphicFramePr>
          <p:cNvPr id="3" name="Tabla 2"/>
          <p:cNvGraphicFramePr>
            <a:graphicFrameLocks noGrp="1"/>
          </p:cNvGraphicFramePr>
          <p:nvPr>
            <p:extLst>
              <p:ext uri="{D42A27DB-BD31-4B8C-83A1-F6EECF244321}">
                <p14:modId xmlns:p14="http://schemas.microsoft.com/office/powerpoint/2010/main" xmlns="" val="173969402"/>
              </p:ext>
            </p:extLst>
          </p:nvPr>
        </p:nvGraphicFramePr>
        <p:xfrm>
          <a:off x="1493965" y="1723050"/>
          <a:ext cx="6408711" cy="2782358"/>
        </p:xfrm>
        <a:graphic>
          <a:graphicData uri="http://schemas.openxmlformats.org/drawingml/2006/table">
            <a:tbl>
              <a:tblPr firstRow="1" firstCol="1" bandRow="1">
                <a:tableStyleId>{5C22544A-7EE6-4342-B048-85BDC9FD1C3A}</a:tableStyleId>
              </a:tblPr>
              <a:tblGrid>
                <a:gridCol w="1983649"/>
                <a:gridCol w="762942"/>
                <a:gridCol w="915530"/>
                <a:gridCol w="915530"/>
                <a:gridCol w="915530"/>
                <a:gridCol w="915530"/>
              </a:tblGrid>
              <a:tr h="410068">
                <a:tc>
                  <a:txBody>
                    <a:bodyPr/>
                    <a:lstStyle/>
                    <a:p>
                      <a:pPr marL="0" marR="0" algn="ctr">
                        <a:lnSpc>
                          <a:spcPct val="107000"/>
                        </a:lnSpc>
                        <a:spcBef>
                          <a:spcPts val="0"/>
                        </a:spcBef>
                        <a:spcAft>
                          <a:spcPts val="0"/>
                        </a:spcAft>
                      </a:pPr>
                      <a:r>
                        <a:rPr lang="es-ES" sz="1100">
                          <a:effectLst/>
                          <a:latin typeface="+mn-lt"/>
                        </a:rPr>
                        <a:t>Electrodomesticos</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100">
                          <a:effectLst/>
                          <a:latin typeface="+mn-lt"/>
                        </a:rPr>
                        <a:t>Cantidad</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100">
                          <a:effectLst/>
                          <a:latin typeface="+mn-lt"/>
                        </a:rPr>
                        <a:t>Consumo </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100">
                          <a:effectLst/>
                          <a:latin typeface="+mn-lt"/>
                        </a:rPr>
                        <a:t>Tiempo</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100">
                          <a:effectLst/>
                          <a:latin typeface="+mn-lt"/>
                        </a:rPr>
                        <a:t>Potencia Total</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100">
                          <a:effectLst/>
                          <a:latin typeface="+mn-lt"/>
                        </a:rPr>
                        <a:t>Intensidad</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r>
              <a:tr h="237229">
                <a:tc>
                  <a:txBody>
                    <a:bodyPr/>
                    <a:lstStyle/>
                    <a:p>
                      <a:pPr marL="0" marR="0" algn="ctr">
                        <a:lnSpc>
                          <a:spcPct val="107000"/>
                        </a:lnSpc>
                        <a:spcBef>
                          <a:spcPts val="0"/>
                        </a:spcBef>
                        <a:spcAft>
                          <a:spcPts val="0"/>
                        </a:spcAft>
                      </a:pPr>
                      <a:r>
                        <a:rPr lang="es-ES" sz="1200">
                          <a:effectLst/>
                          <a:latin typeface="+mn-lt"/>
                        </a:rPr>
                        <a:t> </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 </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KW/h</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h</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W</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A</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r>
              <a:tr h="237229">
                <a:tc>
                  <a:txBody>
                    <a:bodyPr/>
                    <a:lstStyle/>
                    <a:p>
                      <a:pPr marL="0" marR="0" algn="ctr">
                        <a:lnSpc>
                          <a:spcPct val="107000"/>
                        </a:lnSpc>
                        <a:spcBef>
                          <a:spcPts val="0"/>
                        </a:spcBef>
                        <a:spcAft>
                          <a:spcPts val="0"/>
                        </a:spcAft>
                      </a:pPr>
                      <a:r>
                        <a:rPr lang="es-ES" sz="1200">
                          <a:effectLst/>
                          <a:latin typeface="+mn-lt"/>
                        </a:rPr>
                        <a:t>Bombilla 100W</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5</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0,10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3,00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1500,00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12,50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r>
              <a:tr h="237229">
                <a:tc>
                  <a:txBody>
                    <a:bodyPr/>
                    <a:lstStyle/>
                    <a:p>
                      <a:pPr marL="0" marR="0" algn="ctr">
                        <a:lnSpc>
                          <a:spcPct val="107000"/>
                        </a:lnSpc>
                        <a:spcBef>
                          <a:spcPts val="0"/>
                        </a:spcBef>
                        <a:spcAft>
                          <a:spcPts val="0"/>
                        </a:spcAft>
                      </a:pPr>
                      <a:r>
                        <a:rPr lang="es-ES" sz="1200">
                          <a:effectLst/>
                          <a:latin typeface="+mn-lt"/>
                        </a:rPr>
                        <a:t>Licuadora</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0,30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0,66</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198,00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1,65</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r>
              <a:tr h="237229">
                <a:tc>
                  <a:txBody>
                    <a:bodyPr/>
                    <a:lstStyle/>
                    <a:p>
                      <a:pPr marL="0" marR="0" algn="ctr">
                        <a:lnSpc>
                          <a:spcPct val="107000"/>
                        </a:lnSpc>
                        <a:spcBef>
                          <a:spcPts val="0"/>
                        </a:spcBef>
                        <a:spcAft>
                          <a:spcPts val="0"/>
                        </a:spcAft>
                      </a:pPr>
                      <a:r>
                        <a:rPr lang="es-ES" sz="1200">
                          <a:effectLst/>
                          <a:latin typeface="+mn-lt"/>
                        </a:rPr>
                        <a:t>Plancha</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2,00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2000,00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16,67</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r>
              <a:tr h="237229">
                <a:tc>
                  <a:txBody>
                    <a:bodyPr/>
                    <a:lstStyle/>
                    <a:p>
                      <a:pPr marL="0" marR="0" algn="ctr">
                        <a:lnSpc>
                          <a:spcPct val="107000"/>
                        </a:lnSpc>
                        <a:spcBef>
                          <a:spcPts val="0"/>
                        </a:spcBef>
                        <a:spcAft>
                          <a:spcPts val="0"/>
                        </a:spcAft>
                      </a:pPr>
                      <a:r>
                        <a:rPr lang="es-ES" sz="1200">
                          <a:effectLst/>
                          <a:latin typeface="+mn-lt"/>
                        </a:rPr>
                        <a:t>Refrigedora</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0,12</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3,00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360,00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3,00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r>
              <a:tr h="237229">
                <a:tc>
                  <a:txBody>
                    <a:bodyPr/>
                    <a:lstStyle/>
                    <a:p>
                      <a:pPr marL="0" marR="0" algn="ctr">
                        <a:lnSpc>
                          <a:spcPct val="107000"/>
                        </a:lnSpc>
                        <a:spcBef>
                          <a:spcPts val="0"/>
                        </a:spcBef>
                        <a:spcAft>
                          <a:spcPts val="0"/>
                        </a:spcAft>
                      </a:pPr>
                      <a:r>
                        <a:rPr lang="es-ES" sz="1200">
                          <a:effectLst/>
                          <a:latin typeface="+mn-lt"/>
                        </a:rPr>
                        <a:t>Telivisor</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0,15</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3,00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450,00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3,75</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r>
              <a:tr h="237229">
                <a:tc>
                  <a:txBody>
                    <a:bodyPr/>
                    <a:lstStyle/>
                    <a:p>
                      <a:pPr marL="0" marR="0" algn="ctr">
                        <a:lnSpc>
                          <a:spcPct val="107000"/>
                        </a:lnSpc>
                        <a:spcBef>
                          <a:spcPts val="0"/>
                        </a:spcBef>
                        <a:spcAft>
                          <a:spcPts val="0"/>
                        </a:spcAft>
                      </a:pPr>
                      <a:r>
                        <a:rPr lang="es-ES" sz="1200">
                          <a:effectLst/>
                          <a:latin typeface="+mn-lt"/>
                        </a:rPr>
                        <a:t>Radio</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0,10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3,00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300,00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2,50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r>
              <a:tr h="237229">
                <a:tc>
                  <a:txBody>
                    <a:bodyPr/>
                    <a:lstStyle/>
                    <a:p>
                      <a:pPr marL="0" marR="0" algn="ctr">
                        <a:lnSpc>
                          <a:spcPct val="107000"/>
                        </a:lnSpc>
                        <a:spcBef>
                          <a:spcPts val="0"/>
                        </a:spcBef>
                        <a:spcAft>
                          <a:spcPts val="0"/>
                        </a:spcAft>
                      </a:pPr>
                      <a:r>
                        <a:rPr lang="es-ES" sz="1200">
                          <a:effectLst/>
                          <a:latin typeface="+mn-lt"/>
                        </a:rPr>
                        <a:t>Horno de Microndas</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1,80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0,15</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270,00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2,25</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r>
              <a:tr h="237229">
                <a:tc>
                  <a:txBody>
                    <a:bodyPr/>
                    <a:lstStyle/>
                    <a:p>
                      <a:pPr marL="0" marR="0" algn="ctr">
                        <a:lnSpc>
                          <a:spcPct val="107000"/>
                        </a:lnSpc>
                        <a:spcBef>
                          <a:spcPts val="0"/>
                        </a:spcBef>
                        <a:spcAft>
                          <a:spcPts val="0"/>
                        </a:spcAft>
                      </a:pPr>
                      <a:r>
                        <a:rPr lang="es-ES" sz="1200">
                          <a:effectLst/>
                          <a:latin typeface="+mn-lt"/>
                        </a:rPr>
                        <a:t>Ducha Electrica</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2,20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0,50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1100,00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5,00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r>
              <a:tr h="237229">
                <a:tc>
                  <a:txBody>
                    <a:bodyPr/>
                    <a:lstStyle/>
                    <a:p>
                      <a:pPr>
                        <a:lnSpc>
                          <a:spcPct val="107000"/>
                        </a:lnSpc>
                      </a:pPr>
                      <a:endParaRPr lang="es-ES" sz="1100">
                        <a:effectLst/>
                        <a:latin typeface="+mn-lt"/>
                      </a:endParaRPr>
                    </a:p>
                  </a:txBody>
                  <a:tcPr marL="44450" marR="44450" marT="0" marB="0" anchor="b"/>
                </a:tc>
                <a:tc>
                  <a:txBody>
                    <a:bodyPr/>
                    <a:lstStyle/>
                    <a:p>
                      <a:pPr>
                        <a:lnSpc>
                          <a:spcPct val="107000"/>
                        </a:lnSpc>
                      </a:pPr>
                      <a:endParaRPr lang="es-ES" sz="1100">
                        <a:effectLst/>
                        <a:latin typeface="+mn-lt"/>
                      </a:endParaRPr>
                    </a:p>
                  </a:txBody>
                  <a:tcPr marL="44450" marR="44450" marT="0" marB="0" anchor="b"/>
                </a:tc>
                <a:tc>
                  <a:txBody>
                    <a:bodyPr/>
                    <a:lstStyle/>
                    <a:p>
                      <a:pPr>
                        <a:lnSpc>
                          <a:spcPct val="107000"/>
                        </a:lnSpc>
                      </a:pPr>
                      <a:endParaRPr lang="es-ES" sz="1100">
                        <a:effectLst/>
                        <a:latin typeface="+mn-lt"/>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Total</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a:effectLst/>
                          <a:latin typeface="+mn-lt"/>
                        </a:rPr>
                        <a:t>6178,00</a:t>
                      </a:r>
                      <a:endParaRPr lang="es-ES" sz="11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ES" sz="1200" dirty="0">
                          <a:effectLst/>
                          <a:latin typeface="+mn-lt"/>
                        </a:rPr>
                        <a:t>47,32</a:t>
                      </a:r>
                      <a:endParaRPr lang="es-ES" sz="1100" dirty="0">
                        <a:effectLst/>
                        <a:latin typeface="+mn-lt"/>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5" name="Rectangle 1"/>
          <p:cNvSpPr>
            <a:spLocks noChangeArrowheads="1"/>
          </p:cNvSpPr>
          <p:nvPr/>
        </p:nvSpPr>
        <p:spPr bwMode="auto">
          <a:xfrm>
            <a:off x="124905" y="977957"/>
            <a:ext cx="893545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65225" algn="l"/>
              </a:tabLst>
              <a:defRPr>
                <a:solidFill>
                  <a:schemeClr val="tx1"/>
                </a:solidFill>
                <a:latin typeface="Arial" panose="020B0604020202020204" pitchFamily="34" charset="0"/>
              </a:defRPr>
            </a:lvl1pPr>
            <a:lvl2pPr eaLnBrk="0" fontAlgn="base" hangingPunct="0">
              <a:spcBef>
                <a:spcPct val="0"/>
              </a:spcBef>
              <a:spcAft>
                <a:spcPct val="0"/>
              </a:spcAft>
              <a:tabLst>
                <a:tab pos="1165225" algn="l"/>
              </a:tabLst>
              <a:defRPr>
                <a:solidFill>
                  <a:schemeClr val="tx1"/>
                </a:solidFill>
                <a:latin typeface="Arial" panose="020B0604020202020204" pitchFamily="34" charset="0"/>
              </a:defRPr>
            </a:lvl2pPr>
            <a:lvl3pPr eaLnBrk="0" fontAlgn="base" hangingPunct="0">
              <a:spcBef>
                <a:spcPct val="0"/>
              </a:spcBef>
              <a:spcAft>
                <a:spcPct val="0"/>
              </a:spcAft>
              <a:tabLst>
                <a:tab pos="1165225" algn="l"/>
              </a:tabLst>
              <a:defRPr>
                <a:solidFill>
                  <a:schemeClr val="tx1"/>
                </a:solidFill>
                <a:latin typeface="Arial" panose="020B0604020202020204" pitchFamily="34" charset="0"/>
              </a:defRPr>
            </a:lvl3pPr>
            <a:lvl4pPr eaLnBrk="0" fontAlgn="base" hangingPunct="0">
              <a:spcBef>
                <a:spcPct val="0"/>
              </a:spcBef>
              <a:spcAft>
                <a:spcPct val="0"/>
              </a:spcAft>
              <a:tabLst>
                <a:tab pos="1165225" algn="l"/>
              </a:tabLst>
              <a:defRPr>
                <a:solidFill>
                  <a:schemeClr val="tx1"/>
                </a:solidFill>
                <a:latin typeface="Arial" panose="020B0604020202020204" pitchFamily="34" charset="0"/>
              </a:defRPr>
            </a:lvl4pPr>
            <a:lvl5pPr eaLnBrk="0" fontAlgn="base" hangingPunct="0">
              <a:spcBef>
                <a:spcPct val="0"/>
              </a:spcBef>
              <a:spcAft>
                <a:spcPct val="0"/>
              </a:spcAft>
              <a:tabLst>
                <a:tab pos="1165225" algn="l"/>
              </a:tabLst>
              <a:defRPr>
                <a:solidFill>
                  <a:schemeClr val="tx1"/>
                </a:solidFill>
                <a:latin typeface="Arial" panose="020B0604020202020204" pitchFamily="34" charset="0"/>
              </a:defRPr>
            </a:lvl5pPr>
            <a:lvl6pPr eaLnBrk="0" fontAlgn="base" hangingPunct="0">
              <a:spcBef>
                <a:spcPct val="0"/>
              </a:spcBef>
              <a:spcAft>
                <a:spcPct val="0"/>
              </a:spcAft>
              <a:tabLst>
                <a:tab pos="1165225" algn="l"/>
              </a:tabLst>
              <a:defRPr>
                <a:solidFill>
                  <a:schemeClr val="tx1"/>
                </a:solidFill>
                <a:latin typeface="Arial" panose="020B0604020202020204" pitchFamily="34" charset="0"/>
              </a:defRPr>
            </a:lvl6pPr>
            <a:lvl7pPr eaLnBrk="0" fontAlgn="base" hangingPunct="0">
              <a:spcBef>
                <a:spcPct val="0"/>
              </a:spcBef>
              <a:spcAft>
                <a:spcPct val="0"/>
              </a:spcAft>
              <a:tabLst>
                <a:tab pos="1165225" algn="l"/>
              </a:tabLst>
              <a:defRPr>
                <a:solidFill>
                  <a:schemeClr val="tx1"/>
                </a:solidFill>
                <a:latin typeface="Arial" panose="020B0604020202020204" pitchFamily="34" charset="0"/>
              </a:defRPr>
            </a:lvl7pPr>
            <a:lvl8pPr eaLnBrk="0" fontAlgn="base" hangingPunct="0">
              <a:spcBef>
                <a:spcPct val="0"/>
              </a:spcBef>
              <a:spcAft>
                <a:spcPct val="0"/>
              </a:spcAft>
              <a:tabLst>
                <a:tab pos="1165225" algn="l"/>
              </a:tabLst>
              <a:defRPr>
                <a:solidFill>
                  <a:schemeClr val="tx1"/>
                </a:solidFill>
                <a:latin typeface="Arial" panose="020B0604020202020204" pitchFamily="34" charset="0"/>
              </a:defRPr>
            </a:lvl8pPr>
            <a:lvl9pPr eaLnBrk="0" fontAlgn="base" hangingPunct="0">
              <a:spcBef>
                <a:spcPct val="0"/>
              </a:spcBef>
              <a:spcAft>
                <a:spcPct val="0"/>
              </a:spcAft>
              <a:tabLst>
                <a:tab pos="11652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165225" algn="l"/>
              </a:tabLst>
            </a:pPr>
            <a:r>
              <a:rPr kumimoji="0" lang="es-ES" b="1"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Consumo de Energía Eléctrica de un hogar Promedio en el Poblado de El Barrio</a:t>
            </a:r>
            <a:endParaRPr kumimoji="0" lang="es-ES" b="0" i="0" u="none" strike="noStrike" cap="none" normalizeH="0" baseline="0" dirty="0" smtClean="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tab pos="1165225" algn="l"/>
              </a:tabLst>
            </a:pPr>
            <a:endParaRPr kumimoji="0" lang="es-ES"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xmlns="" val="18750468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1169622" y="1797784"/>
            <a:ext cx="6984776" cy="3046988"/>
          </a:xfrm>
          <a:prstGeom prst="rect">
            <a:avLst/>
          </a:prstGeom>
        </p:spPr>
        <p:txBody>
          <a:bodyPr wrap="square">
            <a:spAutoFit/>
          </a:bodyPr>
          <a:lstStyle/>
          <a:p>
            <a:pPr algn="just"/>
            <a:r>
              <a:rPr lang="es-ES" sz="2400" dirty="0">
                <a:latin typeface="Arial" panose="020B0604020202020204" pitchFamily="34" charset="0"/>
                <a:ea typeface="Calibri" panose="020F0502020204030204" pitchFamily="34" charset="0"/>
              </a:rPr>
              <a:t>Una familia promedio del Poblado de El Barrio consume 47,32 A en las 3 horas de pico de consumo, lo que quiere decir que las 15 familias consumen 709,75 A, la batería a utilizarse es de 40 Ah, (En 6 h a 80% de eficiencia aporta 40 A), con lo que se necesita 18 baterías, para abastecer el amperaje en el poblado, con lo que se necesitaran 18 paneles Fotovoltaicos</a:t>
            </a:r>
            <a:endParaRPr lang="es-ES" sz="2400" dirty="0"/>
          </a:p>
        </p:txBody>
      </p:sp>
    </p:spTree>
    <p:extLst>
      <p:ext uri="{BB962C8B-B14F-4D97-AF65-F5344CB8AC3E}">
        <p14:creationId xmlns:p14="http://schemas.microsoft.com/office/powerpoint/2010/main" xmlns="" val="16361256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9" y="542076"/>
            <a:ext cx="6066118" cy="4953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87039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0447" y="1305883"/>
            <a:ext cx="7573982" cy="4499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21134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1305884"/>
            <a:ext cx="8113532" cy="4427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0825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2158520" y="829013"/>
            <a:ext cx="4826962" cy="612412"/>
          </a:xfrm>
          <a:prstGeom prst="rect">
            <a:avLst/>
          </a:prstGeom>
        </p:spPr>
        <p:txBody>
          <a:bodyPr wrap="none">
            <a:spAutoFit/>
          </a:bodyPr>
          <a:lstStyle/>
          <a:p>
            <a:pPr marR="0" lvl="1" algn="just">
              <a:lnSpc>
                <a:spcPct val="200000"/>
              </a:lnSpc>
              <a:spcBef>
                <a:spcPts val="1200"/>
              </a:spcBef>
              <a:spcAft>
                <a:spcPts val="1500"/>
              </a:spcAft>
            </a:pPr>
            <a:r>
              <a:rPr lang="es-ES" sz="2000" b="1" cap="all" dirty="0">
                <a:latin typeface="Arial" panose="020B0604020202020204" pitchFamily="34" charset="0"/>
                <a:ea typeface="Times New Roman" panose="02020603050405020304" pitchFamily="18" charset="0"/>
                <a:cs typeface="Times New Roman" panose="02020603050405020304" pitchFamily="18" charset="0"/>
              </a:rPr>
              <a:t>ANÁLISIS DE RADIACIÓN </a:t>
            </a:r>
            <a:r>
              <a:rPr lang="es-ES" sz="2000" b="1" cap="all" dirty="0" smtClean="0">
                <a:latin typeface="Arial" panose="020B0604020202020204" pitchFamily="34" charset="0"/>
                <a:ea typeface="Times New Roman" panose="02020603050405020304" pitchFamily="18" charset="0"/>
                <a:cs typeface="Times New Roman" panose="02020603050405020304" pitchFamily="18" charset="0"/>
              </a:rPr>
              <a:t>DIFUSA</a:t>
            </a:r>
            <a:endParaRPr lang="es-ES" sz="1200" b="1" cap="all"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1007604" y="1860300"/>
            <a:ext cx="7164796" cy="2308324"/>
          </a:xfrm>
          <a:prstGeom prst="rect">
            <a:avLst/>
          </a:prstGeom>
        </p:spPr>
        <p:txBody>
          <a:bodyPr wrap="square">
            <a:spAutoFit/>
          </a:bodyPr>
          <a:lstStyle/>
          <a:p>
            <a:r>
              <a:rPr lang="es-ES" sz="2400" dirty="0" smtClean="0">
                <a:latin typeface="Arial" panose="020B0604020202020204" pitchFamily="34" charset="0"/>
                <a:ea typeface="Times New Roman" panose="02020603050405020304" pitchFamily="18" charset="0"/>
              </a:rPr>
              <a:t>En los datos tomados desde el </a:t>
            </a:r>
            <a:r>
              <a:rPr lang="es-ES" sz="2400" dirty="0">
                <a:latin typeface="Arial" panose="020B0604020202020204" pitchFamily="34" charset="0"/>
                <a:ea typeface="Times New Roman" panose="02020603050405020304" pitchFamily="18" charset="0"/>
              </a:rPr>
              <a:t>26 y 30 de marzo del 2012 y en los meses de octubre, Noviembre y Diciembre del 2012, hasta mediados del mes de enero 2013</a:t>
            </a:r>
            <a:r>
              <a:rPr lang="es-ES" sz="2400" dirty="0" smtClean="0">
                <a:latin typeface="Arial" panose="020B0604020202020204" pitchFamily="34" charset="0"/>
                <a:ea typeface="Times New Roman" panose="02020603050405020304" pitchFamily="18" charset="0"/>
              </a:rPr>
              <a:t>, se obtuvieron valores bastante parecidos debido a las condiciones climáticas muy parecidas en los tres poblados.</a:t>
            </a:r>
            <a:endParaRPr lang="es-ES" sz="2400" dirty="0"/>
          </a:p>
        </p:txBody>
      </p:sp>
    </p:spTree>
    <p:extLst>
      <p:ext uri="{BB962C8B-B14F-4D97-AF65-F5344CB8AC3E}">
        <p14:creationId xmlns:p14="http://schemas.microsoft.com/office/powerpoint/2010/main" xmlns="" val="1725966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736984" y="829013"/>
            <a:ext cx="7670048" cy="707886"/>
          </a:xfrm>
          <a:prstGeom prst="rect">
            <a:avLst/>
          </a:prstGeom>
        </p:spPr>
        <p:txBody>
          <a:bodyPr wrap="none">
            <a:spAutoFit/>
          </a:bodyPr>
          <a:lstStyle/>
          <a:p>
            <a:pPr marR="0" lvl="1" algn="just">
              <a:lnSpc>
                <a:spcPct val="200000"/>
              </a:lnSpc>
              <a:spcBef>
                <a:spcPts val="1200"/>
              </a:spcBef>
              <a:spcAft>
                <a:spcPts val="1500"/>
              </a:spcAft>
            </a:pPr>
            <a:r>
              <a:rPr lang="en-US" sz="2000" b="1" cap="all" dirty="0" smtClean="0">
                <a:latin typeface="Arial" panose="020B0604020202020204" pitchFamily="34" charset="0"/>
                <a:ea typeface="Times New Roman" panose="02020603050405020304" pitchFamily="18" charset="0"/>
                <a:cs typeface="Times New Roman" panose="02020603050405020304" pitchFamily="18" charset="0"/>
              </a:rPr>
              <a:t>UBICACION SATELITAL DEL POBLADO DE EL CORAZON</a:t>
            </a:r>
            <a:endParaRPr lang="es-ES" sz="1200" b="1" cap="all"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Imagen 9"/>
          <p:cNvPicPr/>
          <p:nvPr/>
        </p:nvPicPr>
        <p:blipFill>
          <a:blip r:embed="rId3" cstate="print"/>
          <a:srcRect l="26456" t="9039" r="24232" b="29095"/>
          <a:stretch>
            <a:fillRect/>
          </a:stretch>
        </p:blipFill>
        <p:spPr bwMode="auto">
          <a:xfrm>
            <a:off x="1439652" y="1846282"/>
            <a:ext cx="6264696" cy="3295679"/>
          </a:xfrm>
          <a:prstGeom prst="rect">
            <a:avLst/>
          </a:prstGeom>
          <a:noFill/>
        </p:spPr>
      </p:pic>
    </p:spTree>
    <p:extLst>
      <p:ext uri="{BB962C8B-B14F-4D97-AF65-F5344CB8AC3E}">
        <p14:creationId xmlns:p14="http://schemas.microsoft.com/office/powerpoint/2010/main" xmlns="" val="1329191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3" name="Rectángulo 2"/>
          <p:cNvSpPr/>
          <p:nvPr/>
        </p:nvSpPr>
        <p:spPr>
          <a:xfrm>
            <a:off x="-233957" y="874455"/>
            <a:ext cx="9211111" cy="707886"/>
          </a:xfrm>
          <a:prstGeom prst="rect">
            <a:avLst/>
          </a:prstGeom>
        </p:spPr>
        <p:txBody>
          <a:bodyPr wrap="none">
            <a:spAutoFit/>
          </a:bodyPr>
          <a:lstStyle/>
          <a:p>
            <a:pPr marR="0" lvl="1" algn="just">
              <a:lnSpc>
                <a:spcPct val="200000"/>
              </a:lnSpc>
              <a:spcBef>
                <a:spcPts val="1200"/>
              </a:spcBef>
              <a:spcAft>
                <a:spcPts val="1500"/>
              </a:spcAft>
            </a:pPr>
            <a:r>
              <a:rPr lang="en-US" sz="2000" b="1" cap="all" dirty="0" smtClean="0">
                <a:latin typeface="Arial" panose="020B0604020202020204" pitchFamily="34" charset="0"/>
                <a:ea typeface="Times New Roman" panose="02020603050405020304" pitchFamily="18" charset="0"/>
                <a:cs typeface="Times New Roman" panose="02020603050405020304" pitchFamily="18" charset="0"/>
              </a:rPr>
              <a:t>UBICACION SATELITAL DEL POBLADO DE EL BARRIO Y EL CARMEN</a:t>
            </a:r>
            <a:endParaRPr lang="es-ES" sz="1200" b="1" cap="all"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magen 10"/>
          <p:cNvPicPr/>
          <p:nvPr/>
        </p:nvPicPr>
        <p:blipFill>
          <a:blip r:embed="rId3" cstate="print"/>
          <a:srcRect l="25751" t="23164" r="23880" b="12994"/>
          <a:stretch>
            <a:fillRect/>
          </a:stretch>
        </p:blipFill>
        <p:spPr bwMode="auto">
          <a:xfrm>
            <a:off x="879651" y="1797784"/>
            <a:ext cx="7384714" cy="3767674"/>
          </a:xfrm>
          <a:prstGeom prst="rect">
            <a:avLst/>
          </a:prstGeom>
          <a:noFill/>
        </p:spPr>
      </p:pic>
    </p:spTree>
    <p:extLst>
      <p:ext uri="{BB962C8B-B14F-4D97-AF65-F5344CB8AC3E}">
        <p14:creationId xmlns:p14="http://schemas.microsoft.com/office/powerpoint/2010/main" xmlns="" val="26887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35" y="-44450"/>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5" name="Rectángulo 4"/>
          <p:cNvSpPr/>
          <p:nvPr/>
        </p:nvSpPr>
        <p:spPr>
          <a:xfrm>
            <a:off x="2265365" y="198158"/>
            <a:ext cx="4572000" cy="646331"/>
          </a:xfrm>
          <a:prstGeom prst="rect">
            <a:avLst/>
          </a:prstGeom>
        </p:spPr>
        <p:txBody>
          <a:bodyPr>
            <a:spAutoFit/>
          </a:bodyPr>
          <a:lstStyle/>
          <a:p>
            <a:pPr algn="ctr"/>
            <a:r>
              <a:rPr lang="es-EC" b="1" dirty="0">
                <a:latin typeface="Arial" panose="020B0604020202020204" pitchFamily="34" charset="0"/>
                <a:ea typeface="Times New Roman" panose="02020603050405020304" pitchFamily="18" charset="0"/>
              </a:rPr>
              <a:t>Tabla No 3‑1 Datos Poblados de El Carmen y el Barrio (mes de Marzo</a:t>
            </a:r>
            <a:r>
              <a:rPr lang="es-EC" b="1" dirty="0" smtClean="0">
                <a:latin typeface="Arial" panose="020B0604020202020204" pitchFamily="34" charset="0"/>
                <a:ea typeface="Times New Roman" panose="02020603050405020304" pitchFamily="18" charset="0"/>
              </a:rPr>
              <a:t>)</a:t>
            </a:r>
            <a:endParaRPr lang="es-ES" sz="1200" b="1" dirty="0">
              <a:latin typeface="Times New Roman" panose="02020603050405020304" pitchFamily="18" charset="0"/>
              <a:ea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xmlns="" val="3469788542"/>
              </p:ext>
            </p:extLst>
          </p:nvPr>
        </p:nvGraphicFramePr>
        <p:xfrm>
          <a:off x="259458" y="872986"/>
          <a:ext cx="8224281" cy="5497542"/>
        </p:xfrm>
        <a:graphic>
          <a:graphicData uri="http://schemas.openxmlformats.org/drawingml/2006/table">
            <a:tbl>
              <a:tblPr firstRow="1" firstCol="1" bandRow="1" bandCol="1">
                <a:tableStyleId>{5C22544A-7EE6-4342-B048-85BDC9FD1C3A}</a:tableStyleId>
              </a:tblPr>
              <a:tblGrid>
                <a:gridCol w="894392"/>
                <a:gridCol w="1660780"/>
                <a:gridCol w="1492645"/>
                <a:gridCol w="1800200"/>
                <a:gridCol w="2376264"/>
              </a:tblGrid>
              <a:tr h="742662">
                <a:tc>
                  <a:txBody>
                    <a:bodyPr/>
                    <a:lstStyle/>
                    <a:p>
                      <a:pPr marL="0" marR="0" algn="ctr">
                        <a:lnSpc>
                          <a:spcPct val="150000"/>
                        </a:lnSpc>
                        <a:spcBef>
                          <a:spcPts val="0"/>
                        </a:spcBef>
                        <a:spcAft>
                          <a:spcPts val="0"/>
                        </a:spcAft>
                      </a:pPr>
                      <a:r>
                        <a:rPr lang="es-ES" sz="1600" dirty="0">
                          <a:effectLst/>
                        </a:rPr>
                        <a:t>Hora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S" sz="1600">
                          <a:effectLst/>
                        </a:rPr>
                        <a:t>Promedio de temperatura</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S" sz="1600">
                          <a:effectLst/>
                        </a:rPr>
                        <a:t>Promedio de humedad</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S" sz="1600" dirty="0">
                          <a:effectLst/>
                        </a:rPr>
                        <a:t>Promedio de velocidad del aire</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es-ES" sz="1600">
                          <a:effectLst/>
                        </a:rPr>
                        <a:t>Radiación difusa promedio</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25809">
                <a:tc>
                  <a:txBody>
                    <a:bodyPr/>
                    <a:lstStyle/>
                    <a:p>
                      <a:pPr marL="0" marR="0" algn="ctr">
                        <a:lnSpc>
                          <a:spcPct val="150000"/>
                        </a:lnSpc>
                        <a:spcBef>
                          <a:spcPts val="0"/>
                        </a:spcBef>
                        <a:spcAft>
                          <a:spcPts val="0"/>
                        </a:spcAft>
                      </a:pPr>
                      <a:r>
                        <a:rPr lang="es-ES" sz="1600">
                          <a:effectLst/>
                        </a:rPr>
                        <a:t>Tiempo</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err="1">
                          <a:effectLst/>
                        </a:rPr>
                        <a:t>ºC</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m</a:t>
                      </a:r>
                      <a:r>
                        <a:rPr lang="en-US" sz="1600">
                          <a:effectLst/>
                        </a:rPr>
                        <a:t>/s</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W/m</a:t>
                      </a:r>
                      <a:r>
                        <a:rPr lang="es-ES" sz="1600" baseline="30000">
                          <a:effectLst/>
                        </a:rPr>
                        <a:t>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08h10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15,10</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29.00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0,70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135,30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08h20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15,15</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28.00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0,85</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135,50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08h30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15,10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26.00</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1,02</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140,60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08h40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15,10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28.00</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0,94</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140,20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08h50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15,10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29.00</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135,40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09h00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15,15</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30.00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0,15</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135,70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09h10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15,10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24.00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0,67</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143,40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09h20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15,30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24.00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0,86</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149,30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09h30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15,30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28.00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1,12</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145,20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09h40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15,50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31.00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1,36</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145,90</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09h50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16,00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29.00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1,11</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149,70</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25809">
                <a:tc>
                  <a:txBody>
                    <a:bodyPr/>
                    <a:lstStyle/>
                    <a:p>
                      <a:pPr marL="0" marR="0" algn="ctr">
                        <a:lnSpc>
                          <a:spcPct val="150000"/>
                        </a:lnSpc>
                        <a:spcBef>
                          <a:spcPts val="0"/>
                        </a:spcBef>
                        <a:spcAft>
                          <a:spcPts val="0"/>
                        </a:spcAft>
                      </a:pPr>
                      <a:r>
                        <a:rPr lang="es-ES" sz="1600">
                          <a:effectLst/>
                        </a:rPr>
                        <a:t>10h00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16,00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a:effectLst/>
                        </a:rPr>
                        <a:t>27.00</a:t>
                      </a:r>
                      <a:endParaRPr lang="es-E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1,57</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es-ES" sz="1600" dirty="0">
                          <a:effectLst/>
                        </a:rPr>
                        <a:t>155,20</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2620782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809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Rectángulo"/>
          <p:cNvSpPr/>
          <p:nvPr/>
        </p:nvSpPr>
        <p:spPr>
          <a:xfrm>
            <a:off x="-20635" y="1305883"/>
            <a:ext cx="8784468" cy="338554"/>
          </a:xfrm>
          <a:prstGeom prst="rect">
            <a:avLst/>
          </a:prstGeom>
        </p:spPr>
        <p:txBody>
          <a:bodyPr wrap="square">
            <a:spAutoFit/>
          </a:bodyPr>
          <a:lstStyle/>
          <a:p>
            <a:pPr lvl="2"/>
            <a:endParaRPr lang="es-EC" sz="1600" dirty="0">
              <a:latin typeface="Arial" pitchFamily="34" charset="0"/>
              <a:cs typeface="Arial" pitchFamily="34" charset="0"/>
            </a:endParaRPr>
          </a:p>
        </p:txBody>
      </p:sp>
      <p:sp>
        <p:nvSpPr>
          <p:cNvPr id="9" name="8 Rectángulo"/>
          <p:cNvSpPr/>
          <p:nvPr/>
        </p:nvSpPr>
        <p:spPr>
          <a:xfrm>
            <a:off x="899592" y="1789366"/>
            <a:ext cx="7524836" cy="3000821"/>
          </a:xfrm>
          <a:prstGeom prst="rect">
            <a:avLst/>
          </a:prstGeom>
        </p:spPr>
        <p:txBody>
          <a:bodyPr wrap="square">
            <a:spAutoFit/>
          </a:bodyPr>
          <a:lstStyle/>
          <a:p>
            <a:pPr algn="just">
              <a:lnSpc>
                <a:spcPct val="150000"/>
              </a:lnSpc>
            </a:pPr>
            <a:endParaRPr lang="es-E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US"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sp>
        <p:nvSpPr>
          <p:cNvPr id="2" name="Rectángulo 1"/>
          <p:cNvSpPr/>
          <p:nvPr/>
        </p:nvSpPr>
        <p:spPr>
          <a:xfrm>
            <a:off x="1115616" y="1582341"/>
            <a:ext cx="7200800" cy="430887"/>
          </a:xfrm>
          <a:prstGeom prst="rect">
            <a:avLst/>
          </a:prstGeom>
        </p:spPr>
        <p:txBody>
          <a:bodyPr wrap="square">
            <a:spAutoFit/>
          </a:bodyPr>
          <a:lstStyle/>
          <a:p>
            <a:endParaRPr lang="es-ES" sz="2200" dirty="0"/>
          </a:p>
        </p:txBody>
      </p:sp>
      <p:sp>
        <p:nvSpPr>
          <p:cNvPr id="5" name="Rectángulo 4"/>
          <p:cNvSpPr/>
          <p:nvPr/>
        </p:nvSpPr>
        <p:spPr>
          <a:xfrm>
            <a:off x="2123728" y="586547"/>
            <a:ext cx="5256584" cy="646331"/>
          </a:xfrm>
          <a:prstGeom prst="rect">
            <a:avLst/>
          </a:prstGeom>
        </p:spPr>
        <p:txBody>
          <a:bodyPr wrap="square">
            <a:spAutoFit/>
          </a:bodyPr>
          <a:lstStyle/>
          <a:p>
            <a:pPr algn="ctr"/>
            <a:r>
              <a:rPr lang="es-EC" b="1" dirty="0" smtClean="0">
                <a:latin typeface="Arial" panose="020B0604020202020204" pitchFamily="34" charset="0"/>
                <a:ea typeface="Times New Roman" panose="02020603050405020304" pitchFamily="18" charset="0"/>
              </a:rPr>
              <a:t>Radiación </a:t>
            </a:r>
            <a:r>
              <a:rPr lang="es-EC" b="1" dirty="0">
                <a:latin typeface="Arial" panose="020B0604020202020204" pitchFamily="34" charset="0"/>
                <a:ea typeface="Times New Roman" panose="02020603050405020304" pitchFamily="18" charset="0"/>
              </a:rPr>
              <a:t>difusa promedio en los poblados del Barrio y El Carmen (mes de Marzo)</a:t>
            </a:r>
            <a:endParaRPr lang="es-ES" sz="1200" b="1" dirty="0">
              <a:effectLst/>
              <a:latin typeface="Times New Roman" panose="02020603050405020304" pitchFamily="18" charset="0"/>
              <a:ea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xmlns="" val="3192678766"/>
              </p:ext>
            </p:extLst>
          </p:nvPr>
        </p:nvGraphicFramePr>
        <p:xfrm>
          <a:off x="2051720" y="1769078"/>
          <a:ext cx="5094312" cy="317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10837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1977</Words>
  <Application>Microsoft Office PowerPoint</Application>
  <PresentationFormat>Presentación en pantalla (4:3)</PresentationFormat>
  <Paragraphs>840</Paragraphs>
  <Slides>48</Slides>
  <Notes>2</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VILLANUEVA</dc:creator>
  <cp:lastModifiedBy>José</cp:lastModifiedBy>
  <cp:revision>150</cp:revision>
  <dcterms:created xsi:type="dcterms:W3CDTF">2013-04-16T15:25:15Z</dcterms:created>
  <dcterms:modified xsi:type="dcterms:W3CDTF">2014-01-14T06:55:36Z</dcterms:modified>
</cp:coreProperties>
</file>