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sldIdLst>
    <p:sldId id="256" r:id="rId2"/>
    <p:sldId id="257" r:id="rId3"/>
    <p:sldId id="258" r:id="rId4"/>
    <p:sldId id="264" r:id="rId5"/>
    <p:sldId id="290" r:id="rId6"/>
    <p:sldId id="291" r:id="rId7"/>
    <p:sldId id="270" r:id="rId8"/>
    <p:sldId id="265" r:id="rId9"/>
    <p:sldId id="266" r:id="rId10"/>
    <p:sldId id="268" r:id="rId11"/>
    <p:sldId id="269" r:id="rId12"/>
    <p:sldId id="259" r:id="rId13"/>
    <p:sldId id="260" r:id="rId14"/>
    <p:sldId id="261" r:id="rId15"/>
    <p:sldId id="262" r:id="rId16"/>
    <p:sldId id="26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93" r:id="rId26"/>
    <p:sldId id="281" r:id="rId27"/>
    <p:sldId id="294" r:id="rId28"/>
    <p:sldId id="283" r:id="rId29"/>
    <p:sldId id="284" r:id="rId30"/>
    <p:sldId id="286" r:id="rId31"/>
    <p:sldId id="295" r:id="rId32"/>
    <p:sldId id="296" r:id="rId33"/>
    <p:sldId id="288" r:id="rId34"/>
    <p:sldId id="287" r:id="rId35"/>
    <p:sldId id="297" r:id="rId36"/>
    <p:sldId id="298" r:id="rId37"/>
    <p:sldId id="299" r:id="rId38"/>
    <p:sldId id="300" r:id="rId39"/>
    <p:sldId id="301" r:id="rId40"/>
    <p:sldId id="302" r:id="rId41"/>
    <p:sldId id="289" r:id="rId42"/>
    <p:sldId id="307" r:id="rId43"/>
    <p:sldId id="308" r:id="rId44"/>
    <p:sldId id="303" r:id="rId45"/>
    <p:sldId id="304" r:id="rId46"/>
    <p:sldId id="306" r:id="rId47"/>
    <p:sldId id="305" r:id="rId4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80" d="100"/>
          <a:sy n="80" d="100"/>
        </p:scale>
        <p:origin x="-21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onsultorias\trabajos%20hugo\respaldo%20exel%20inv%20de%20merc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Tiene</a:t>
            </a:r>
            <a:r>
              <a:rPr lang="es-EC" baseline="0"/>
              <a:t> niños o familiares menores de 5 años</a:t>
            </a:r>
            <a:endParaRPr lang="es-EC"/>
          </a:p>
        </c:rich>
      </c:tx>
      <c:layout/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804291278730771E-2"/>
          <c:y val="0.36691081698213224"/>
          <c:w val="0.82540812586472956"/>
          <c:h val="0.5105614912033916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 w="88900"/>
              <a:bevelB prst="angle"/>
            </a:sp3d>
          </c:spPr>
          <c:explosion val="25"/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Hoja1!$B$7:$B$8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Hoja1!$C$7:$C$8</c:f>
              <c:numCache>
                <c:formatCode>###0</c:formatCode>
                <c:ptCount val="2"/>
                <c:pt idx="0">
                  <c:v>183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Priorizacion de Parámetros</a:t>
            </a:r>
          </a:p>
        </c:rich>
      </c:tx>
      <c:layout>
        <c:manualLayout>
          <c:xMode val="edge"/>
          <c:yMode val="edge"/>
          <c:x val="0.48838669298256693"/>
          <c:y val="1.64508908524411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337941078887892E-2"/>
          <c:y val="0.18811809580722513"/>
          <c:w val="0.724305383650792"/>
          <c:h val="0.8009146436244815"/>
        </c:manualLayout>
      </c:layout>
      <c:pie3DChart>
        <c:varyColors val="1"/>
        <c:ser>
          <c:idx val="0"/>
          <c:order val="0"/>
          <c:explosion val="25"/>
          <c:cat>
            <c:strRef>
              <c:f>Hoja1!$K$295:$K$319</c:f>
              <c:strCache>
                <c:ptCount val="25"/>
                <c:pt idx="0">
                  <c:v>seguridad</c:v>
                </c:pt>
                <c:pt idx="1">
                  <c:v>profecionales</c:v>
                </c:pt>
                <c:pt idx="2">
                  <c:v>infraestructura</c:v>
                </c:pt>
                <c:pt idx="3">
                  <c:v>personalizado</c:v>
                </c:pt>
                <c:pt idx="4">
                  <c:v>no maltrato</c:v>
                </c:pt>
                <c:pt idx="5">
                  <c:v>limpieza</c:v>
                </c:pt>
                <c:pt idx="6">
                  <c:v>normas legales</c:v>
                </c:pt>
                <c:pt idx="7">
                  <c:v>areas verdes</c:v>
                </c:pt>
                <c:pt idx="8">
                  <c:v>Desarrollo integral</c:v>
                </c:pt>
                <c:pt idx="9">
                  <c:v>nutricion</c:v>
                </c:pt>
                <c:pt idx="10">
                  <c:v>confianza</c:v>
                </c:pt>
                <c:pt idx="11">
                  <c:v>personal</c:v>
                </c:pt>
                <c:pt idx="12">
                  <c:v>ambiente</c:v>
                </c:pt>
                <c:pt idx="13">
                  <c:v>ingles</c:v>
                </c:pt>
                <c:pt idx="14">
                  <c:v>Talleres</c:v>
                </c:pt>
                <c:pt idx="15">
                  <c:v>buen trato</c:v>
                </c:pt>
                <c:pt idx="16">
                  <c:v>buena atencion</c:v>
                </c:pt>
                <c:pt idx="17">
                  <c:v>deportes</c:v>
                </c:pt>
                <c:pt idx="18">
                  <c:v>responsabilidad</c:v>
                </c:pt>
                <c:pt idx="19">
                  <c:v>transporte</c:v>
                </c:pt>
                <c:pt idx="20">
                  <c:v>amor</c:v>
                </c:pt>
                <c:pt idx="21">
                  <c:v>alimentacion</c:v>
                </c:pt>
                <c:pt idx="22">
                  <c:v>buen trato a niños</c:v>
                </c:pt>
                <c:pt idx="23">
                  <c:v>integridad</c:v>
                </c:pt>
                <c:pt idx="24">
                  <c:v>respeto</c:v>
                </c:pt>
              </c:strCache>
            </c:strRef>
          </c:cat>
          <c:val>
            <c:numRef>
              <c:f>Hoja1!$L$295:$L$319</c:f>
              <c:numCache>
                <c:formatCode>General</c:formatCode>
                <c:ptCount val="25"/>
                <c:pt idx="0">
                  <c:v>113</c:v>
                </c:pt>
                <c:pt idx="1">
                  <c:v>85</c:v>
                </c:pt>
                <c:pt idx="2">
                  <c:v>68</c:v>
                </c:pt>
                <c:pt idx="3">
                  <c:v>33</c:v>
                </c:pt>
                <c:pt idx="4">
                  <c:v>31</c:v>
                </c:pt>
                <c:pt idx="5">
                  <c:v>28</c:v>
                </c:pt>
                <c:pt idx="6">
                  <c:v>27</c:v>
                </c:pt>
                <c:pt idx="7">
                  <c:v>25</c:v>
                </c:pt>
                <c:pt idx="8">
                  <c:v>21</c:v>
                </c:pt>
                <c:pt idx="9">
                  <c:v>19</c:v>
                </c:pt>
                <c:pt idx="10">
                  <c:v>18</c:v>
                </c:pt>
                <c:pt idx="11">
                  <c:v>18</c:v>
                </c:pt>
                <c:pt idx="12">
                  <c:v>16</c:v>
                </c:pt>
                <c:pt idx="13">
                  <c:v>16</c:v>
                </c:pt>
                <c:pt idx="14">
                  <c:v>14</c:v>
                </c:pt>
                <c:pt idx="15">
                  <c:v>10</c:v>
                </c:pt>
                <c:pt idx="16">
                  <c:v>10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7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1"/>
        <c:delete val="1"/>
      </c:legendEntry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Cantidad</a:t>
            </a:r>
            <a:r>
              <a:rPr lang="es-EC" baseline="0"/>
              <a:t> de niños y niñas</a:t>
            </a:r>
            <a:endParaRPr lang="es-EC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13024903390226"/>
          <c:y val="0.36035268794251868"/>
          <c:w val="0.81686382578862959"/>
          <c:h val="0.56420092379006126"/>
        </c:manualLayout>
      </c:layout>
      <c:pie3DChart>
        <c:varyColors val="1"/>
        <c:ser>
          <c:idx val="0"/>
          <c:order val="0"/>
          <c:spPr>
            <a:effectLst>
              <a:outerShdw blurRad="317500" dist="50800" dir="5400000" algn="ctr" rotWithShape="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 w="177800"/>
              <a:bevelB w="127000" prst="slope"/>
            </a:sp3d>
          </c:spPr>
          <c:explosion val="25"/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Hoja1!$G$41:$G$42</c:f>
              <c:strCache>
                <c:ptCount val="2"/>
                <c:pt idx="0">
                  <c:v>Niños</c:v>
                </c:pt>
                <c:pt idx="1">
                  <c:v>Niñas</c:v>
                </c:pt>
              </c:strCache>
            </c:strRef>
          </c:cat>
          <c:val>
            <c:numRef>
              <c:f>(Hoja1!$H$41;Hoja1!$H$42)</c:f>
              <c:numCache>
                <c:formatCode>General</c:formatCode>
                <c:ptCount val="2"/>
                <c:pt idx="0">
                  <c:v>215</c:v>
                </c:pt>
                <c:pt idx="1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 rtl="0">
            <a:defRPr lang="es-EC"/>
          </a:pPr>
          <a:endParaRPr lang="es-EC"/>
        </a:p>
      </c:txPr>
    </c:legend>
    <c:plotVisOnly val="1"/>
    <c:dispBlanksAs val="zero"/>
    <c:showDLblsOverMax val="0"/>
  </c:chart>
  <c:spPr>
    <a:ln>
      <a:noFill/>
    </a:ln>
    <a:scene3d>
      <a:camera prst="orthographicFront"/>
      <a:lightRig rig="threePt" dir="t"/>
    </a:scene3d>
    <a:sp3d prstMaterial="metal"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En que barrio reside actualmente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526683073099939E-2"/>
          <c:y val="0.16365799972182185"/>
          <c:w val="0.92547337675860486"/>
          <c:h val="0.8363419168790108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165100" prst="coolSlant"/>
            </a:sp3d>
          </c:spPr>
          <c:dPt>
            <c:idx val="0"/>
            <c:bubble3D val="0"/>
            <c:explosion val="48"/>
            <c:spPr>
              <a:effectLst>
                <a:innerShdw blurRad="406400" dist="1333500" dir="18900000">
                  <a:prstClr val="black">
                    <a:alpha val="33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w="260350"/>
                <a:bevelB w="273050" prst="coolSlant"/>
              </a:sp3d>
            </c:spPr>
          </c:dPt>
          <c:dPt>
            <c:idx val="1"/>
            <c:bubble3D val="0"/>
            <c:explosion val="39"/>
            <c:spPr>
              <a:effectLst>
                <a:outerShdw blurRad="50800" dist="50800" dir="5400000" algn="ctr" rotWithShape="0">
                  <a:srgbClr val="000000">
                    <a:alpha val="7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222250" prst="coolSlant"/>
                <a:bevelB w="101600" prst="riblet"/>
              </a:sp3d>
            </c:spPr>
          </c:dPt>
          <c:dPt>
            <c:idx val="3"/>
            <c:bubble3D val="0"/>
            <c:explosion val="63"/>
          </c:dPt>
          <c:dPt>
            <c:idx val="5"/>
            <c:bubble3D val="0"/>
            <c:explosion val="71"/>
          </c:dPt>
          <c:dPt>
            <c:idx val="7"/>
            <c:bubble3D val="0"/>
            <c:explosion val="104"/>
          </c:dPt>
          <c:dPt>
            <c:idx val="8"/>
            <c:bubble3D val="0"/>
            <c:explosion val="59"/>
          </c:dPt>
          <c:dPt>
            <c:idx val="9"/>
            <c:bubble3D val="0"/>
            <c:explosion val="74"/>
          </c:dPt>
          <c:cat>
            <c:strRef>
              <c:f>Hoja1!$B$51:$B$60</c:f>
              <c:strCache>
                <c:ptCount val="10"/>
                <c:pt idx="0">
                  <c:v>La Magdalena</c:v>
                </c:pt>
                <c:pt idx="1">
                  <c:v>Solanda</c:v>
                </c:pt>
                <c:pt idx="2">
                  <c:v>guamani</c:v>
                </c:pt>
                <c:pt idx="3">
                  <c:v>Los libertadores</c:v>
                </c:pt>
                <c:pt idx="4">
                  <c:v>Turubamba</c:v>
                </c:pt>
                <c:pt idx="5">
                  <c:v>Las Acacias</c:v>
                </c:pt>
                <c:pt idx="6">
                  <c:v>Los Condores</c:v>
                </c:pt>
                <c:pt idx="7">
                  <c:v>Ciudadela Ibarra</c:v>
                </c:pt>
                <c:pt idx="8">
                  <c:v>Villaflora</c:v>
                </c:pt>
                <c:pt idx="9">
                  <c:v>Chillogallo</c:v>
                </c:pt>
              </c:strCache>
            </c:strRef>
          </c:cat>
          <c:val>
            <c:numRef>
              <c:f>Hoja1!$C$51:$C$60</c:f>
              <c:numCache>
                <c:formatCode>###0</c:formatCode>
                <c:ptCount val="10"/>
                <c:pt idx="0">
                  <c:v>148</c:v>
                </c:pt>
                <c:pt idx="1">
                  <c:v>15</c:v>
                </c:pt>
                <c:pt idx="2">
                  <c:v>4</c:v>
                </c:pt>
                <c:pt idx="3">
                  <c:v>18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ln>
      <a:noFill/>
    </a:ln>
    <a:scene3d>
      <a:camera prst="orthographicFront"/>
      <a:lightRig rig="threePt" dir="t"/>
    </a:scene3d>
    <a:sp3d prstMaterial="dkEdge"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 dirty="0" smtClean="0"/>
              <a:t>Dejaría</a:t>
            </a:r>
            <a:r>
              <a:rPr lang="es-EC" baseline="0" dirty="0" smtClean="0"/>
              <a:t> </a:t>
            </a:r>
            <a:r>
              <a:rPr lang="es-EC" baseline="0" dirty="0"/>
              <a:t>a sus hijos en un CDI</a:t>
            </a:r>
            <a:endParaRPr lang="es-EC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00819176794483"/>
          <c:y val="0.19697777482718723"/>
          <c:w val="0.80493652339066268"/>
          <c:h val="0.69005815072038068"/>
        </c:manualLayout>
      </c:layout>
      <c:pie3DChart>
        <c:varyColors val="1"/>
        <c:ser>
          <c:idx val="0"/>
          <c:order val="0"/>
          <c:spPr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etal">
              <a:bevelT w="165100"/>
            </a:sp3d>
          </c:spPr>
          <c:dPt>
            <c:idx val="0"/>
            <c:bubble3D val="0"/>
            <c:explosion val="37"/>
          </c:dPt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Hoja1!$B$69:$B$70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Hoja1!$C$69:$C$70</c:f>
              <c:numCache>
                <c:formatCode>###0</c:formatCode>
                <c:ptCount val="2"/>
                <c:pt idx="0">
                  <c:v>182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305651744347833"/>
          <c:y val="0.12367291168189994"/>
          <c:w val="0.17303950721495867"/>
          <c:h val="0.21750225584691146"/>
        </c:manualLayout>
      </c:layout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>
      <a:outerShdw sx="1000" sy="1000" algn="ctr" rotWithShape="0">
        <a:srgbClr val="000000"/>
      </a:outerShdw>
    </a:effectLst>
    <a:scene3d>
      <a:camera prst="orthographicFront"/>
      <a:lightRig rig="threePt" dir="t"/>
    </a:scene3d>
    <a:sp3d prstMaterial="powder"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Acuden sus</a:t>
            </a:r>
            <a:r>
              <a:rPr lang="es-EC" baseline="0"/>
              <a:t> hijos a un CDI</a:t>
            </a:r>
            <a:endParaRPr lang="es-EC"/>
          </a:p>
        </c:rich>
      </c:tx>
      <c:layout>
        <c:manualLayout>
          <c:xMode val="edge"/>
          <c:yMode val="edge"/>
          <c:x val="0.2407118139366661"/>
          <c:y val="8.362285827538727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85256448570053E-2"/>
          <c:y val="0.16204397969742368"/>
          <c:w val="0.7550980139737542"/>
          <c:h val="0.6783999852507719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2"/>
            <c:spPr>
              <a:effectLst>
                <a:outerShdw blurRad="50800" dist="50800" dir="5400000" algn="ctr" rotWithShape="0">
                  <a:srgbClr val="000000">
                    <a:alpha val="69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247650" prst="coolSlant"/>
              </a:sp3d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prstClr val="black"/>
                </a:solidFill>
              </a:ln>
              <a:effectLst>
                <a:outerShdw blurRad="50800" dist="977900" dir="11280000" algn="ctr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228600" prst="angle"/>
                <a:bevelB w="114300" prst="hardEdge"/>
              </a:sp3d>
            </c:spPr>
          </c:dPt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Hoja1!$B$97:$B$98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Hoja1!$C$97:$C$98</c:f>
              <c:numCache>
                <c:formatCode>###0</c:formatCode>
                <c:ptCount val="2"/>
                <c:pt idx="0">
                  <c:v>88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95060298018875"/>
          <c:y val="0.1384001103558351"/>
          <c:w val="0.12938480542030839"/>
          <c:h val="0.14032771600623814"/>
        </c:manualLayout>
      </c:layout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ln>
      <a:noFill/>
    </a:ln>
    <a:scene3d>
      <a:camera prst="orthographicFront"/>
      <a:lightRig rig="threePt" dir="t"/>
    </a:scene3d>
    <a:sp3d prstMaterial="dkEdge"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 dirty="0"/>
              <a:t>Cruce</a:t>
            </a:r>
            <a:r>
              <a:rPr lang="es-EC" baseline="0" dirty="0"/>
              <a:t>; tiene hijos menores a 5 años/Le gustaría enviar a su hijo a un CDI</a:t>
            </a:r>
            <a:endParaRPr lang="es-EC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24606783212862"/>
          <c:y val="0.16527395648849474"/>
          <c:w val="0.62139769065609274"/>
          <c:h val="0.436755229811066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Hoja1!$B$86</c:f>
              <c:strCache>
                <c:ptCount val="1"/>
                <c:pt idx="0">
                  <c:v>Si(le gustaria enviar al menor a un CDI)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FFFF00"/>
              </a:solidFill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lang="es-EC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Hoja1!$C$85:$D$85</c:f>
              <c:strCache>
                <c:ptCount val="2"/>
                <c:pt idx="0">
                  <c:v>Si(tiene hijos o parientes menores de 5 años</c:v>
                </c:pt>
                <c:pt idx="1">
                  <c:v>No(tiene hijos o parientes menores de 5 años</c:v>
                </c:pt>
              </c:strCache>
            </c:strRef>
          </c:cat>
          <c:val>
            <c:numRef>
              <c:f>Hoja1!$C$86:$D$86</c:f>
              <c:numCache>
                <c:formatCode>0.00%</c:formatCode>
                <c:ptCount val="2"/>
                <c:pt idx="0">
                  <c:v>0.68936170212765957</c:v>
                </c:pt>
                <c:pt idx="1">
                  <c:v>8.5106382978723569E-2</c:v>
                </c:pt>
              </c:numCache>
            </c:numRef>
          </c:val>
        </c:ser>
        <c:ser>
          <c:idx val="1"/>
          <c:order val="1"/>
          <c:tx>
            <c:strRef>
              <c:f>Hoja1!$B$87</c:f>
              <c:strCache>
                <c:ptCount val="1"/>
                <c:pt idx="0">
                  <c:v>No(le gustaria enviar al menor a un CDI)</c:v>
                </c:pt>
              </c:strCache>
            </c:strRef>
          </c:tx>
          <c:spPr>
            <a:solidFill>
              <a:srgbClr val="047207"/>
            </a:solidFill>
            <a:effectLst>
              <a:outerShdw blurRad="50800" dist="50800" dir="5400000" algn="ctr" rotWithShape="0">
                <a:srgbClr val="FFFF00">
                  <a:alpha val="48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prst="relaxedInset"/>
              <a:bevelB/>
            </a:sp3d>
          </c:spPr>
          <c:invertIfNegative val="0"/>
          <c:dLbls>
            <c:txPr>
              <a:bodyPr/>
              <a:lstStyle/>
              <a:p>
                <a:pPr>
                  <a:defRPr lang="es-EC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Hoja1!$C$85:$D$85</c:f>
              <c:strCache>
                <c:ptCount val="2"/>
                <c:pt idx="0">
                  <c:v>Si(tiene hijos o parientes menores de 5 años</c:v>
                </c:pt>
                <c:pt idx="1">
                  <c:v>No(tiene hijos o parientes menores de 5 años</c:v>
                </c:pt>
              </c:strCache>
            </c:strRef>
          </c:cat>
          <c:val>
            <c:numRef>
              <c:f>Hoja1!$C$87:$D$87</c:f>
              <c:numCache>
                <c:formatCode>0.00%</c:formatCode>
                <c:ptCount val="2"/>
                <c:pt idx="0">
                  <c:v>8.9361702127659717E-2</c:v>
                </c:pt>
                <c:pt idx="1">
                  <c:v>0.13617021276595737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gapDepth val="92"/>
        <c:shape val="box"/>
        <c:axId val="78781056"/>
        <c:axId val="78782848"/>
        <c:axId val="0"/>
      </c:bar3DChart>
      <c:catAx>
        <c:axId val="787810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78782848"/>
        <c:crosses val="autoZero"/>
        <c:auto val="1"/>
        <c:lblAlgn val="ctr"/>
        <c:lblOffset val="100"/>
        <c:noMultiLvlLbl val="0"/>
      </c:catAx>
      <c:valAx>
        <c:axId val="78782848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78781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C"/>
            </a:pPr>
            <a:endParaRPr lang="es-EC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Medio</a:t>
            </a:r>
            <a:r>
              <a:rPr lang="es-EC" baseline="0"/>
              <a:t> por el que se entero del CDI</a:t>
            </a:r>
            <a:endParaRPr lang="es-EC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97867045314036E-2"/>
          <c:y val="0.27685317040796931"/>
          <c:w val="0.57568190144311604"/>
          <c:h val="0.6818493184948528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effectLst>
                <a:outerShdw blurRad="50800" dist="1270000" dir="5400000" algn="ctr" rotWithShape="0">
                  <a:srgbClr val="000000">
                    <a:alpha val="36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Hoja1!$B$167:$B$168</c:f>
              <c:strCache>
                <c:ptCount val="2"/>
                <c:pt idx="0">
                  <c:v>hojas volantes</c:v>
                </c:pt>
                <c:pt idx="1">
                  <c:v>referencia familiar/amigo</c:v>
                </c:pt>
              </c:strCache>
            </c:strRef>
          </c:cat>
          <c:val>
            <c:numRef>
              <c:f>Hoja1!$C$167:$C$168</c:f>
              <c:numCache>
                <c:formatCode>###0</c:formatCode>
                <c:ptCount val="2"/>
                <c:pt idx="0">
                  <c:v>13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565887554559112"/>
          <c:y val="0.76478450963978806"/>
          <c:w val="0.28045942897284887"/>
          <c:h val="0.20144605153893116"/>
        </c:manualLayout>
      </c:layout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Razones CDI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19689137751687E-2"/>
          <c:y val="0.35867986425715387"/>
          <c:w val="0.88020512400165929"/>
          <c:h val="0.6388076965263266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 w="177800" prst="divot"/>
              </a:sp3d>
            </c:spPr>
          </c:dPt>
          <c:dPt>
            <c:idx val="1"/>
            <c:bubble3D val="0"/>
            <c:spPr>
              <a:effectLst>
                <a:outerShdw blurRad="50800" dist="50800" dir="5400000" algn="ctr" rotWithShape="0">
                  <a:srgbClr val="000000">
                    <a:alpha val="24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228600"/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 w="165100" prst="coolSlant"/>
                <a:bevelB/>
              </a:sp3d>
            </c:spPr>
          </c:dPt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Hoja1!$B$181:$B$183</c:f>
              <c:strCache>
                <c:ptCount val="3"/>
                <c:pt idx="0">
                  <c:v>Economicos</c:v>
                </c:pt>
                <c:pt idx="1">
                  <c:v>Buen servicio</c:v>
                </c:pt>
                <c:pt idx="2">
                  <c:v>Cercania al domicilio</c:v>
                </c:pt>
              </c:strCache>
            </c:strRef>
          </c:cat>
          <c:val>
            <c:numRef>
              <c:f>Hoja1!$C$181:$C$183</c:f>
              <c:numCache>
                <c:formatCode>###0</c:formatCode>
                <c:ptCount val="3"/>
                <c:pt idx="0">
                  <c:v>14</c:v>
                </c:pt>
                <c:pt idx="1">
                  <c:v>48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Cuanto paga en el CDI</a:t>
            </a:r>
          </a:p>
        </c:rich>
      </c:tx>
      <c:layout/>
      <c:overlay val="0"/>
    </c:title>
    <c:autoTitleDeleted val="0"/>
    <c:view3D>
      <c:rotX val="30"/>
      <c:rotY val="11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932471652687495E-2"/>
          <c:y val="0.2471460975709778"/>
          <c:w val="0.90266814891469727"/>
          <c:h val="0.62453504309776287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 prstMaterial="dkEdge"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40-80; 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99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644926146800699"/>
                  <c:y val="-0.213526744048739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Hoja1!$B$228:$B$229</c:f>
              <c:strCache>
                <c:ptCount val="2"/>
                <c:pt idx="0">
                  <c:v>40-80</c:v>
                </c:pt>
                <c:pt idx="1">
                  <c:v>81-120</c:v>
                </c:pt>
              </c:strCache>
            </c:strRef>
          </c:cat>
          <c:val>
            <c:numRef>
              <c:f>Hoja1!$C$228:$C$229</c:f>
              <c:numCache>
                <c:formatCode>###0</c:formatCode>
                <c:ptCount val="2"/>
                <c:pt idx="0">
                  <c:v>88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A7512E-7422-47D5-8BA4-CF8819CB279E}" type="datetimeFigureOut">
              <a:rPr lang="es-EC" smtClean="0"/>
              <a:pPr/>
              <a:t>24/09/2013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F1356C-AACA-4CE4-BE88-D4BD266AD1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.ec/url?sa=i&amp;rct=j&amp;q=&amp;esrc=s&amp;frm=1&amp;source=images&amp;cd=&amp;cad=rja&amp;docid=wIAroKueg67CEM&amp;tbnid=2I9hp7WSDdMAaM:&amp;ved=0CAUQjRw&amp;url=http://johamontoya.blogspot.com/2010/11/derechos-de-los-ninos-y-adolescentes.html&amp;ei=pBCgUfy4CoXk9ASLkIHoBA&amp;bvm=bv.47008514,d.eWU&amp;psig=AFQjCNHy9vUztOEe6miTB0x0Aui2rRABHg&amp;ust=13695308460664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gif"/><Relationship Id="rId4" Type="http://schemas.openxmlformats.org/officeDocument/2006/relationships/hyperlink" Target="http://cometaazul1974.blogspot.com/2012_11_17_archiv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ec/url?sa=i&amp;rct=j&amp;q=&amp;esrc=s&amp;frm=1&amp;source=images&amp;cd=&amp;cad=rja&amp;docid=bgBgrS3HK3UJHM&amp;tbnid=OkGF4XYOoJxoMM:&amp;ved=0CAUQjRw&amp;url=http://leidyticsinfantil.blogspot.com/2012/05/charla-1-trabajo-de-charlas.html&amp;ei=RBWgUanYHYLu8QScu4H4AQ&amp;bvm=bv.47008514,d.eWU&amp;psig=AFQjCNH37xS7AR0b6KKGNp9POMByBoMhzQ&amp;ust=136953198664981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package" Target="../embeddings/Hoja_de_c_lculo_de_Microsoft_Excel1.xls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Hoja_de_c_lculo_de_Microsoft_Excel3.xlsx"/><Relationship Id="rId3" Type="http://schemas.openxmlformats.org/officeDocument/2006/relationships/package" Target="../embeddings/Hoja_de_c_lculo_de_Microsoft_Excel2.xlsx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chart" Target="../charts/chart4.xml"/><Relationship Id="rId4" Type="http://schemas.openxmlformats.org/officeDocument/2006/relationships/image" Target="../media/image20.emf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package" Target="../embeddings/Hoja_de_c_lculo_de_Microsoft_Excel5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package" Target="../embeddings/Hoja_de_c_lculo_de_Microsoft_Excel6.xlsx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emf"/><Relationship Id="rId5" Type="http://schemas.openxmlformats.org/officeDocument/2006/relationships/package" Target="../embeddings/Documento_de_Microsoft_Word8.docx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TuRpcEf7hNsqGEYDfgV6zkPd6mvUPyFHjbEus87qpTYodMoL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040560" cy="1409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5496" y="2060848"/>
            <a:ext cx="9217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200" b="1" dirty="0" smtClean="0"/>
              <a:t>Departamento de </a:t>
            </a:r>
          </a:p>
          <a:p>
            <a:pPr algn="ctr"/>
            <a:r>
              <a:rPr lang="es-EC" sz="3200" b="1" dirty="0" smtClean="0"/>
              <a:t>Ciencias Económicas Administrativas y de Comercio </a:t>
            </a:r>
            <a:endParaRPr lang="es-EC" sz="3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1340" y="3225750"/>
            <a:ext cx="8101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ESTUDIO DE FACTIBILIDAD PARA LA CREACIÓN DE UN CENTRO DE DESARROLLO </a:t>
            </a:r>
            <a:endParaRPr lang="es-ES" b="1" dirty="0" smtClean="0"/>
          </a:p>
          <a:p>
            <a:pPr algn="ctr"/>
            <a:r>
              <a:rPr lang="es-ES" b="1" dirty="0" smtClean="0"/>
              <a:t>INFANTIL EN EL </a:t>
            </a:r>
            <a:r>
              <a:rPr lang="es-ES" b="1" dirty="0"/>
              <a:t>SUR DE LA CIUDAD DE </a:t>
            </a:r>
            <a:r>
              <a:rPr lang="es-ES" b="1" dirty="0" smtClean="0"/>
              <a:t>QUITO </a:t>
            </a:r>
            <a:r>
              <a:rPr lang="es-ES" b="1" dirty="0"/>
              <a:t>BARRIO LA MAGDALENA. </a:t>
            </a:r>
            <a:endParaRPr lang="es-EC" dirty="0"/>
          </a:p>
          <a:p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86182" y="4028871"/>
            <a:ext cx="3516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ELABORADO POR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VICTOR HUGO COLOMA ARAUJO</a:t>
            </a:r>
            <a:endParaRPr lang="es-EC" dirty="0"/>
          </a:p>
          <a:p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280376" y="5373216"/>
            <a:ext cx="7252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DIRECTOR: 	ING. FARID MANTILLA</a:t>
            </a:r>
          </a:p>
          <a:p>
            <a:r>
              <a:rPr lang="es-EC" b="1" dirty="0" smtClean="0"/>
              <a:t>CODIRECTOR: 	EC. WALTER GAIBOR</a:t>
            </a:r>
          </a:p>
          <a:p>
            <a:endParaRPr lang="es-EC" b="1" dirty="0"/>
          </a:p>
          <a:p>
            <a:pPr algn="ctr"/>
            <a:r>
              <a:rPr lang="es-EC" b="1" dirty="0" smtClean="0"/>
              <a:t>Sangolquí, </a:t>
            </a:r>
            <a:r>
              <a:rPr lang="es-EC" b="1" dirty="0" smtClean="0"/>
              <a:t>24 de Septiembre del 2013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35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692696"/>
            <a:ext cx="3450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OBJETIVO GENERAL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556792"/>
            <a:ext cx="8850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C" sz="2400" b="0" i="0" u="none" strike="noStrike" baseline="0" dirty="0" smtClean="0">
                <a:latin typeface="Arial"/>
              </a:rPr>
              <a:t>Determinar la factibilidad para crear de un Centro de Desarrollo</a:t>
            </a:r>
          </a:p>
          <a:p>
            <a:pPr algn="just"/>
            <a:r>
              <a:rPr lang="es-EC" sz="2400" dirty="0" smtClean="0">
                <a:latin typeface="Arial"/>
              </a:rPr>
              <a:t>I</a:t>
            </a:r>
            <a:r>
              <a:rPr lang="es-EC" sz="2400" b="0" i="0" u="none" strike="noStrike" baseline="0" dirty="0" smtClean="0">
                <a:latin typeface="Arial"/>
              </a:rPr>
              <a:t>nfantil en el sector de la MAGDALENA (SUR DE QUITO), 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determinar la rentabilidad, cumplir con las leyes establecidas 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por las entidades respectivas.</a:t>
            </a:r>
          </a:p>
        </p:txBody>
      </p:sp>
      <p:pic>
        <p:nvPicPr>
          <p:cNvPr id="6145" name="Picture 1" descr="C:\Users\Victor\Pictures\Antito cargas\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476672"/>
            <a:ext cx="4094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OBJETIVOS ESPECIFICOS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2588" y="1340768"/>
            <a:ext cx="896591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C" sz="2400" b="0" i="0" u="none" strike="noStrike" baseline="0" dirty="0" smtClean="0">
                <a:latin typeface="Arial"/>
              </a:rPr>
              <a:t>Determinar los lineamientos necesarios para la implementación 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del proyecto de un centro infantil en el sector de la Magdalena.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 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Identificar las variables influyentes y su respectivo impacto para 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la implantación y su influencia durante la vida del proyecto. </a:t>
            </a:r>
          </a:p>
          <a:p>
            <a:pPr algn="just"/>
            <a:endParaRPr lang="es-EC" sz="2400" dirty="0">
              <a:latin typeface="Arial"/>
            </a:endParaRP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Determinar las condiciones actuales y futuras del mercado.</a:t>
            </a:r>
          </a:p>
          <a:p>
            <a:pPr algn="just"/>
            <a:endParaRPr lang="es-EC" sz="2400" b="0" i="0" u="none" strike="noStrike" baseline="0" dirty="0" smtClean="0">
              <a:latin typeface="Arial"/>
            </a:endParaRP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Diseñar los requerimientos de infraestructura mínimos de </a:t>
            </a: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funcionamiento y los procesos que garanticen la operatividad.</a:t>
            </a:r>
          </a:p>
          <a:p>
            <a:pPr algn="just"/>
            <a:endParaRPr lang="es-EC" sz="2400" b="0" i="0" u="none" strike="noStrike" baseline="0" dirty="0" smtClean="0">
              <a:latin typeface="Arial"/>
            </a:endParaRP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Determinarla estructura organizacional.</a:t>
            </a:r>
          </a:p>
          <a:p>
            <a:pPr algn="just"/>
            <a:endParaRPr lang="es-EC" sz="2400" b="0" i="0" u="none" strike="noStrike" baseline="0" dirty="0" smtClean="0">
              <a:latin typeface="Arial"/>
            </a:endParaRPr>
          </a:p>
          <a:p>
            <a:pPr algn="just"/>
            <a:r>
              <a:rPr lang="es-EC" sz="2400" b="0" i="0" u="none" strike="noStrike" baseline="0" dirty="0" smtClean="0">
                <a:latin typeface="Arial"/>
              </a:rPr>
              <a:t>Realizar el estudio de factibilidad financiera.</a:t>
            </a:r>
          </a:p>
        </p:txBody>
      </p:sp>
    </p:spTree>
    <p:extLst>
      <p:ext uri="{BB962C8B-B14F-4D97-AF65-F5344CB8AC3E}">
        <p14:creationId xmlns:p14="http://schemas.microsoft.com/office/powerpoint/2010/main" val="2774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39752" y="601524"/>
            <a:ext cx="399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ANALISIS SITUACIONAL</a:t>
            </a:r>
            <a:endParaRPr lang="es-EC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5288"/>
            <a:ext cx="8081485" cy="42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14" y="908720"/>
            <a:ext cx="2304256" cy="195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2880320" cy="44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880320" cy="448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17314" y="238097"/>
            <a:ext cx="2087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INFLACION</a:t>
            </a:r>
            <a:endParaRPr lang="es-EC" sz="2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29960" y="745540"/>
            <a:ext cx="243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TASA ACTIVA</a:t>
            </a:r>
            <a:endParaRPr lang="es-EC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954296" y="1321604"/>
            <a:ext cx="2407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TASA PASIVA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8347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22" name="Picture 10" descr="C:\Users\Victor\Pictures\Antito cargas\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29704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487268"/>
            <a:ext cx="6619073" cy="39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58678"/>
              </p:ext>
            </p:extLst>
          </p:nvPr>
        </p:nvGraphicFramePr>
        <p:xfrm>
          <a:off x="4166718" y="3634561"/>
          <a:ext cx="3258381" cy="2496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416"/>
                <a:gridCol w="1696965"/>
              </a:tblGrid>
              <a:tr h="252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AÑO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19,65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20,26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20,90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21,35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22,10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22,87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23,66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2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23,49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54307" y="3164067"/>
            <a:ext cx="244827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 bmk="_Toc36762175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Tasa de mortalidad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29612" y="1047795"/>
            <a:ext cx="14652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 bmk="_Toc36762175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Tasa de natalidad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__nZi2lEEnjU/TPRf2OYOTJI/AAAAAAAAAA4/qFctd7IK3PQ/s1600/trabaj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1789"/>
            <a:ext cx="1938794" cy="18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2.bp.blogspot.com/-uaaFgyFdsKs/UKacj4DzCnI/AAAAAAAABug/ADISixDJqvk/s200/9tra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40160" cy="14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680012" y="260648"/>
            <a:ext cx="4376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POBLACION CON EMPLEO</a:t>
            </a:r>
            <a:endParaRPr lang="es-EC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3143248"/>
            <a:ext cx="455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POBLACION DESEMPLEADA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97874"/>
            <a:ext cx="5473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5395"/>
              </p:ext>
            </p:extLst>
          </p:nvPr>
        </p:nvGraphicFramePr>
        <p:xfrm>
          <a:off x="636825" y="3861046"/>
          <a:ext cx="4089503" cy="2049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678"/>
                <a:gridCol w="2107730"/>
                <a:gridCol w="1046095"/>
              </a:tblGrid>
              <a:tr h="35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MES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5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Marzo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9,10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5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Junio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7,67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5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Marzo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7,06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59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Junio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6,36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5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Marzo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4,91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23728" y="836712"/>
            <a:ext cx="5033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INVESTIGACION DE MERCADO</a:t>
            </a:r>
            <a:endParaRPr lang="es-EC" sz="2800" dirty="0"/>
          </a:p>
        </p:txBody>
      </p:sp>
      <p:pic>
        <p:nvPicPr>
          <p:cNvPr id="15364" name="Picture 4" descr="http://2.bp.blogspot.com/-oVXcPdU-sW4/TZoTXXzAyeI/AAAAAAAAAA8/BIixqWkvT-Q/s320/investigac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3536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57618" y="3929066"/>
            <a:ext cx="16126118" cy="154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71668" y="5572140"/>
            <a:ext cx="1275730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6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692696"/>
            <a:ext cx="204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ENCUENTA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268760"/>
            <a:ext cx="727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dirty="0" smtClean="0"/>
              <a:t>De un universo de 235 encuestados se obtiene:  </a:t>
            </a:r>
            <a:endParaRPr lang="es-EC" sz="2800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735075415"/>
              </p:ext>
            </p:extLst>
          </p:nvPr>
        </p:nvGraphicFramePr>
        <p:xfrm>
          <a:off x="-180528" y="1791980"/>
          <a:ext cx="4752528" cy="238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41" y="2780928"/>
            <a:ext cx="4949947" cy="10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507620179"/>
              </p:ext>
            </p:extLst>
          </p:nvPr>
        </p:nvGraphicFramePr>
        <p:xfrm>
          <a:off x="4572000" y="3933056"/>
          <a:ext cx="4805932" cy="273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-69572" y="4769857"/>
            <a:ext cx="5865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000" dirty="0"/>
              <a:t>E</a:t>
            </a:r>
            <a:r>
              <a:rPr lang="es-EC" sz="2000" dirty="0" smtClean="0"/>
              <a:t>l 65% corresponden a niños y el 35% corresponden 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  a niñas, dando el total de 332 infantes menores a 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  5 años, obteniendo una tasa promedio de </a:t>
            </a:r>
          </a:p>
          <a:p>
            <a:r>
              <a:rPr lang="es-EC" sz="2000" dirty="0"/>
              <a:t> </a:t>
            </a:r>
            <a:r>
              <a:rPr lang="es-EC" sz="2000" dirty="0" smtClean="0"/>
              <a:t>  1,83 infantes/persona encuestada.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7398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816488520"/>
              </p:ext>
            </p:extLst>
          </p:nvPr>
        </p:nvGraphicFramePr>
        <p:xfrm>
          <a:off x="1043608" y="2566655"/>
          <a:ext cx="6696744" cy="323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181879"/>
              </p:ext>
            </p:extLst>
          </p:nvPr>
        </p:nvGraphicFramePr>
        <p:xfrm>
          <a:off x="1691680" y="332656"/>
          <a:ext cx="5688632" cy="231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Hoja de cálculo" r:id="rId4" imgW="5752980" imgH="2343023" progId="Excel.Sheet.12">
                  <p:embed/>
                </p:oleObj>
              </mc:Choice>
              <mc:Fallback>
                <p:oleObj name="Hoja de cálculo" r:id="rId4" imgW="5752980" imgH="2343023" progId="Excel.Sheet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32656"/>
                        <a:ext cx="5688632" cy="2316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2" y="5733256"/>
            <a:ext cx="7955036" cy="9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10896" y="5363924"/>
            <a:ext cx="728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b="1" dirty="0" smtClean="0"/>
              <a:t>TABLA COMPARATIVA DE CRECIMIENTO DE LA POBLACION 2001-2010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0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25054"/>
              </p:ext>
            </p:extLst>
          </p:nvPr>
        </p:nvGraphicFramePr>
        <p:xfrm>
          <a:off x="179512" y="1340768"/>
          <a:ext cx="524266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Hoja de cálculo" r:id="rId3" imgW="4343349" imgH="1133451" progId="Excel.Sheet.12">
                  <p:embed/>
                </p:oleObj>
              </mc:Choice>
              <mc:Fallback>
                <p:oleObj name="Hoja de cálculo" r:id="rId3" imgW="4343349" imgH="1133451" progId="Excel.Sheet.12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5242666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127088785"/>
              </p:ext>
            </p:extLst>
          </p:nvPr>
        </p:nvGraphicFramePr>
        <p:xfrm>
          <a:off x="4139952" y="332656"/>
          <a:ext cx="50040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1417"/>
            <a:ext cx="6840760" cy="11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876108760"/>
              </p:ext>
            </p:extLst>
          </p:nvPr>
        </p:nvGraphicFramePr>
        <p:xfrm>
          <a:off x="-828600" y="4469149"/>
          <a:ext cx="5220072" cy="303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70422"/>
              </p:ext>
            </p:extLst>
          </p:nvPr>
        </p:nvGraphicFramePr>
        <p:xfrm>
          <a:off x="3779912" y="5013176"/>
          <a:ext cx="514959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Hoja de cálculo" r:id="rId8" imgW="5752980" imgH="1181229" progId="Excel.Sheet.12">
                  <p:embed/>
                </p:oleObj>
              </mc:Choice>
              <mc:Fallback>
                <p:oleObj name="Hoja de cálculo" r:id="rId8" imgW="5752980" imgH="1181229" progId="Excel.Sheet.12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013176"/>
                        <a:ext cx="5149592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987824" y="3068960"/>
            <a:ext cx="487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b="1" dirty="0" smtClean="0"/>
              <a:t>INDICE DE PERSONAS QUE ASISTEN A CLASES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10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16337" y="548680"/>
            <a:ext cx="8160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TEMA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ESTUDIO DE FACTIBILIDAD PARA LA CREACIÓN DE UN CENTRO DE DESARROLLO </a:t>
            </a:r>
          </a:p>
          <a:p>
            <a:pPr algn="ctr"/>
            <a:r>
              <a:rPr lang="es-ES" b="1" dirty="0" smtClean="0"/>
              <a:t>INFANTIL EN EL SUR DE LA CIUDAD DE QUITO BARRIO LA MAGDALENA. 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617" y="4942909"/>
            <a:ext cx="899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Considerando la importancia del desarrollo integral en las personas, la educación inicial es </a:t>
            </a:r>
          </a:p>
          <a:p>
            <a:r>
              <a:rPr lang="es-EC" dirty="0"/>
              <a:t> </a:t>
            </a:r>
            <a:r>
              <a:rPr lang="es-EC" dirty="0" smtClean="0"/>
              <a:t>  decisiva en el desarrollo y aprendizaje de los niños.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86592" y="2771636"/>
            <a:ext cx="887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   </a:t>
            </a:r>
            <a:r>
              <a:rPr lang="es-EC" dirty="0" smtClean="0"/>
              <a:t>La educación es un derecho universal, permanente y sin discriminación de todas las personas.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2616" y="3419708"/>
            <a:ext cx="887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Debe ser un área prioritaria y obligatoria de inversión estatal.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2616" y="4078813"/>
            <a:ext cx="887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sociedad en su conjunto está en la obligación de aportar en éste proceso ya que es el pilar fundamental para el desarrollo de las personas y de un país.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8992" y="2204864"/>
            <a:ext cx="887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   INTRODUCCION</a:t>
            </a:r>
          </a:p>
        </p:txBody>
      </p:sp>
    </p:spTree>
    <p:extLst>
      <p:ext uri="{BB962C8B-B14F-4D97-AF65-F5344CB8AC3E}">
        <p14:creationId xmlns:p14="http://schemas.microsoft.com/office/powerpoint/2010/main" val="2007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993413283"/>
              </p:ext>
            </p:extLst>
          </p:nvPr>
        </p:nvGraphicFramePr>
        <p:xfrm>
          <a:off x="-396552" y="476672"/>
          <a:ext cx="912588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6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75656" y="1268760"/>
            <a:ext cx="659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A que CDI </a:t>
            </a:r>
            <a:r>
              <a:rPr lang="es-EC" sz="2800" b="1" dirty="0" smtClean="0"/>
              <a:t>acude su </a:t>
            </a:r>
            <a:r>
              <a:rPr lang="es-EC" sz="2800" b="1" dirty="0" smtClean="0"/>
              <a:t>Hijo(a)</a:t>
            </a:r>
            <a:endParaRPr lang="es-EC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3" y="2420888"/>
            <a:ext cx="4219905" cy="25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33" y="2420888"/>
            <a:ext cx="4326513" cy="25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140483739"/>
              </p:ext>
            </p:extLst>
          </p:nvPr>
        </p:nvGraphicFramePr>
        <p:xfrm>
          <a:off x="-468560" y="260648"/>
          <a:ext cx="6354584" cy="299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48630"/>
            <a:ext cx="4952231" cy="17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5315"/>
            <a:ext cx="4536504" cy="18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752033645"/>
              </p:ext>
            </p:extLst>
          </p:nvPr>
        </p:nvGraphicFramePr>
        <p:xfrm>
          <a:off x="4139952" y="3202711"/>
          <a:ext cx="4879975" cy="30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13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526674054"/>
              </p:ext>
            </p:extLst>
          </p:nvPr>
        </p:nvGraphicFramePr>
        <p:xfrm>
          <a:off x="-828600" y="260648"/>
          <a:ext cx="6112396" cy="40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516880574"/>
              </p:ext>
            </p:extLst>
          </p:nvPr>
        </p:nvGraphicFramePr>
        <p:xfrm>
          <a:off x="2195736" y="1988840"/>
          <a:ext cx="6766505" cy="463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6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6512" y="38550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Necesidad del cliente</a:t>
            </a:r>
            <a:endParaRPr lang="es-EC" sz="2800" dirty="0"/>
          </a:p>
        </p:txBody>
      </p:sp>
      <p:pic>
        <p:nvPicPr>
          <p:cNvPr id="24578" name="Picture 2" descr="C:\Users\Victor\Pictures\Antito cargas\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82642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Victor\Pictures\Antito cargas\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72" y="2452792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Victor\AppData\Local\Microsoft\Windows\Temporary Internet Files\Low\Content.IE5\EK3SD3IT\luzverd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7" y="4005064"/>
            <a:ext cx="3533401" cy="19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83560" y="1268760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Instalaciones y personal      adecuado</a:t>
            </a:r>
            <a:endParaRPr lang="es-EC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7508" y="328461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Atención Personalizada</a:t>
            </a:r>
            <a:endParaRPr lang="es-EC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995936" y="474447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Seguridad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3043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71470" y="14285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Análisis de la demanda</a:t>
            </a:r>
            <a:endParaRPr lang="es-EC" sz="2800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33950"/>
              </p:ext>
            </p:extLst>
          </p:nvPr>
        </p:nvGraphicFramePr>
        <p:xfrm>
          <a:off x="1785918" y="2786058"/>
          <a:ext cx="5379128" cy="380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Hoja de cálculo" r:id="rId3" imgW="4857750" imgH="3438414" progId="Excel.Sheet.12">
                  <p:embed/>
                </p:oleObj>
              </mc:Choice>
              <mc:Fallback>
                <p:oleObj name="Hoja de cálculo" r:id="rId3" imgW="4857750" imgH="3438414" progId="Excel.Shee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2786058"/>
                        <a:ext cx="5379128" cy="3807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7" name="Picture 9" descr="C:\Documents and Settings\ba17001601\Configuración local\Archivos temporales de Internet\Content.IE5\SF9AHAWL\internet-kid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42918"/>
            <a:ext cx="2920994" cy="208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1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508591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 </a:t>
            </a:r>
            <a:r>
              <a:rPr lang="es-EC" sz="2400" dirty="0" smtClean="0"/>
              <a:t>Tomando en cuenta el factor de proyección la tasa de crecimiento de la cuidad de quito 2.22% se puede proyectar la cantidad de niños menores de 5 años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6" y="2852936"/>
            <a:ext cx="34338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31286"/>
              </p:ext>
            </p:extLst>
          </p:nvPr>
        </p:nvGraphicFramePr>
        <p:xfrm>
          <a:off x="4043732" y="2348880"/>
          <a:ext cx="4788209" cy="321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Hoja de cálculo" r:id="rId4" imgW="3505136" imgH="2352741" progId="Excel.Sheet.12">
                  <p:embed/>
                </p:oleObj>
              </mc:Choice>
              <mc:Fallback>
                <p:oleObj name="Hoja de cálculo" r:id="rId4" imgW="3505136" imgH="2352741" progId="Excel.Shee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732" y="2348880"/>
                        <a:ext cx="4788209" cy="321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7455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Proyección de la demanda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6392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7455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Calculo de tasas de crecimiento</a:t>
            </a:r>
            <a:endParaRPr lang="es-EC" sz="2800" dirty="0"/>
          </a:p>
        </p:txBody>
      </p:sp>
      <p:sp>
        <p:nvSpPr>
          <p:cNvPr id="6" name="5 Rectángulo"/>
          <p:cNvSpPr/>
          <p:nvPr/>
        </p:nvSpPr>
        <p:spPr>
          <a:xfrm>
            <a:off x="460274" y="1484784"/>
            <a:ext cx="2599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Tasa de crecimiento de la </a:t>
            </a:r>
            <a:endParaRPr lang="es-EC" dirty="0" smtClean="0"/>
          </a:p>
          <a:p>
            <a:r>
              <a:rPr lang="es-EC" dirty="0" smtClean="0"/>
              <a:t>capacidad </a:t>
            </a:r>
            <a:r>
              <a:rPr lang="es-EC" dirty="0"/>
              <a:t>instalada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79512" y="2348880"/>
                <a:ext cx="288085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𝑔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s-EC" b="0" i="1" smtClean="0">
                              <a:latin typeface="Cambria Math"/>
                            </a:rPr>
                            <m:t>5</m:t>
                          </m:r>
                        </m:deg>
                        <m:e>
                          <m:f>
                            <m:f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b="0" i="1" smtClean="0">
                                  <a:latin typeface="Cambria Math"/>
                                </a:rPr>
                                <m:t>1487</m:t>
                              </m:r>
                            </m:num>
                            <m:den>
                              <m:r>
                                <a:rPr lang="es-EC" b="0" i="1" smtClean="0">
                                  <a:latin typeface="Cambria Math"/>
                                </a:rPr>
                                <m:t>870</m:t>
                              </m:r>
                            </m:den>
                          </m:f>
                        </m:e>
                      </m:rad>
                      <m:r>
                        <a:rPr lang="es-EC" b="0" i="1" smtClean="0">
                          <a:latin typeface="Cambria Math"/>
                        </a:rPr>
                        <m:t>−1=11,32%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48880"/>
                <a:ext cx="2880853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532282" y="3717032"/>
            <a:ext cx="2493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Tasa de </a:t>
            </a:r>
            <a:r>
              <a:rPr lang="es-EC" dirty="0" smtClean="0"/>
              <a:t>ocupación </a:t>
            </a:r>
            <a:r>
              <a:rPr lang="es-EC" dirty="0"/>
              <a:t>de la </a:t>
            </a:r>
            <a:endParaRPr lang="es-EC" dirty="0" smtClean="0"/>
          </a:p>
          <a:p>
            <a:r>
              <a:rPr lang="es-EC" dirty="0" smtClean="0"/>
              <a:t>capacidad </a:t>
            </a:r>
            <a:r>
              <a:rPr lang="es-EC" dirty="0"/>
              <a:t>instalada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179512" y="4365104"/>
                <a:ext cx="275261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latin typeface="Cambria Math"/>
                        </a:rPr>
                        <m:t>𝑔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s-EC" b="0" i="1" smtClean="0">
                              <a:latin typeface="Cambria Math"/>
                            </a:rPr>
                            <m:t>5</m:t>
                          </m:r>
                        </m:deg>
                        <m:e>
                          <m:f>
                            <m:f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b="0" i="1" smtClean="0">
                                  <a:latin typeface="Cambria Math"/>
                                </a:rPr>
                                <m:t>882</m:t>
                              </m:r>
                            </m:num>
                            <m:den>
                              <m:r>
                                <a:rPr lang="es-EC" b="0" i="1" smtClean="0">
                                  <a:latin typeface="Cambria Math"/>
                                </a:rPr>
                                <m:t>467</m:t>
                              </m:r>
                            </m:den>
                          </m:f>
                        </m:e>
                      </m:rad>
                      <m:r>
                        <a:rPr lang="es-EC" b="0" i="1" smtClean="0">
                          <a:latin typeface="Cambria Math"/>
                        </a:rPr>
                        <m:t>−1=13,56%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65104"/>
                <a:ext cx="2752613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23915"/>
              </p:ext>
            </p:extLst>
          </p:nvPr>
        </p:nvGraphicFramePr>
        <p:xfrm>
          <a:off x="3599892" y="1822217"/>
          <a:ext cx="4970880" cy="385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Hoja de cálculo" r:id="rId5" imgW="3819541" imgH="2962251" progId="Excel.Sheet.12">
                  <p:embed/>
                </p:oleObj>
              </mc:Choice>
              <mc:Fallback>
                <p:oleObj name="Hoja de cálculo" r:id="rId5" imgW="3819541" imgH="2962251" progId="Excel.Shee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892" y="1822217"/>
                        <a:ext cx="4970880" cy="385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7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57"/>
            <a:ext cx="8804433" cy="781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36512" y="38550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Instalaciones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92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6512" y="1166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Instalaciones</a:t>
            </a:r>
            <a:endParaRPr lang="es-EC" sz="2800" dirty="0"/>
          </a:p>
        </p:txBody>
      </p:sp>
      <p:pic>
        <p:nvPicPr>
          <p:cNvPr id="29698" name="Imagen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" y="908720"/>
            <a:ext cx="3761779" cy="34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Victor\Pictures\Antito cargas\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70" y="909103"/>
            <a:ext cx="4957031" cy="17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Victor\Pictures\Antito cargas\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" y="4562783"/>
            <a:ext cx="3384377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Victor\Pictures\Antito cargas\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4" y="2575166"/>
            <a:ext cx="5012970" cy="18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Users\Victor\Pictures\Antito cargas\1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12" y="4278762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Niños jugando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51922"/>
            <a:ext cx="3444876" cy="21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36512" y="548680"/>
            <a:ext cx="261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b="1" dirty="0" smtClean="0"/>
              <a:t>ASPECTOS GENERALES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-36512" y="1052736"/>
            <a:ext cx="9235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Crear un Centro de Desarrollo Infantil en el Distrito Metropolitano de Quito – Sector Sur  Sector </a:t>
            </a:r>
          </a:p>
          <a:p>
            <a:r>
              <a:rPr lang="es-EC" dirty="0"/>
              <a:t> </a:t>
            </a:r>
            <a:r>
              <a:rPr lang="es-EC" dirty="0" smtClean="0"/>
              <a:t>  La Magdalena el cual cumpla con las normativas establecidas, es decir con la infraestructura y </a:t>
            </a:r>
          </a:p>
          <a:p>
            <a:r>
              <a:rPr lang="es-EC" dirty="0"/>
              <a:t> </a:t>
            </a:r>
            <a:r>
              <a:rPr lang="es-EC" dirty="0" smtClean="0"/>
              <a:t>  pedagogía adecuada para el cuidado de los niños comprendidos entre edades de uno </a:t>
            </a:r>
          </a:p>
          <a:p>
            <a:r>
              <a:rPr lang="es-EC" dirty="0"/>
              <a:t> </a:t>
            </a:r>
            <a:r>
              <a:rPr lang="es-EC" dirty="0" smtClean="0"/>
              <a:t>  hasta los cuatro años.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6" y="2629024"/>
            <a:ext cx="7219301" cy="2384152"/>
          </a:xfrm>
          <a:prstGeom prst="rect">
            <a:avLst/>
          </a:prstGeom>
          <a:noFill/>
          <a:effectLst>
            <a:reflection blurRad="114300" stA="54000" endPos="65000" dist="3175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14300"/>
            <a:bevelB w="133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60648"/>
            <a:ext cx="7501779" cy="181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36096" y="6735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Inversión en activos</a:t>
            </a:r>
            <a:endParaRPr lang="es-EC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012160" y="515719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Materiales</a:t>
            </a:r>
            <a:endParaRPr lang="es-EC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256490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Presupuesto de  operación</a:t>
            </a:r>
            <a:endParaRPr lang="es-EC" sz="28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79" y="1700808"/>
            <a:ext cx="6150668" cy="30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37112"/>
            <a:ext cx="6072187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6735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Mantenimiento</a:t>
            </a:r>
            <a:endParaRPr lang="es-EC" sz="2800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535690"/>
              </p:ext>
            </p:extLst>
          </p:nvPr>
        </p:nvGraphicFramePr>
        <p:xfrm>
          <a:off x="1475656" y="1504305"/>
          <a:ext cx="612140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Documento" r:id="rId3" imgW="6120985" imgH="2644848" progId="Word.Document.12">
                  <p:embed/>
                </p:oleObj>
              </mc:Choice>
              <mc:Fallback>
                <p:oleObj name="Documento" r:id="rId3" imgW="6120985" imgH="2644848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504305"/>
                        <a:ext cx="6121400" cy="264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99792" y="412991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Materiales de oficina</a:t>
            </a:r>
            <a:endParaRPr lang="es-EC" sz="2800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1901"/>
              </p:ext>
            </p:extLst>
          </p:nvPr>
        </p:nvGraphicFramePr>
        <p:xfrm>
          <a:off x="755576" y="4912841"/>
          <a:ext cx="7784897" cy="118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Documento" r:id="rId5" imgW="6072697" imgH="921515" progId="Word.Document.12">
                  <p:embed/>
                </p:oleObj>
              </mc:Choice>
              <mc:Fallback>
                <p:oleObj name="Documento" r:id="rId5" imgW="6072697" imgH="921515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12841"/>
                        <a:ext cx="7784897" cy="1180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2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35896" y="116632"/>
            <a:ext cx="222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/>
              <a:t>Depreciación</a:t>
            </a:r>
            <a:endParaRPr lang="es-EC" sz="2800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929528"/>
              </p:ext>
            </p:extLst>
          </p:nvPr>
        </p:nvGraphicFramePr>
        <p:xfrm>
          <a:off x="1403648" y="726803"/>
          <a:ext cx="6439271" cy="613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o" r:id="rId3" imgW="6072697" imgH="5781820" progId="Word.Document.12">
                  <p:embed/>
                </p:oleObj>
              </mc:Choice>
              <mc:Fallback>
                <p:oleObj name="Documento" r:id="rId3" imgW="6072697" imgH="5781820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726803"/>
                        <a:ext cx="6439271" cy="61311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1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764704"/>
            <a:ext cx="7842623" cy="199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80112" y="12687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Capital de trabajo</a:t>
            </a:r>
            <a:endParaRPr lang="es-EC" sz="2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22116"/>
            <a:ext cx="7881031" cy="221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319381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Gastos de operación primer año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5788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932040" y="304979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Inversión Total</a:t>
            </a:r>
            <a:endParaRPr lang="es-EC" sz="28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5267548" cy="635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04664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Financiamiento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251520" y="11967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apalancamiento financiero es uno de los pilares fundamentales que permite la gestión de los proyectos para su implementación, en este contexto se asumirá una composición del 70% de endeudamiento y 30% de composición de capital propio.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2411596"/>
            <a:ext cx="329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Tabla de </a:t>
            </a:r>
            <a:r>
              <a:rPr lang="es-EC" b="1" dirty="0" smtClean="0"/>
              <a:t>amortización (11,65%)</a:t>
            </a:r>
            <a:endParaRPr lang="es-EC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81984"/>
              </p:ext>
            </p:extLst>
          </p:nvPr>
        </p:nvGraphicFramePr>
        <p:xfrm>
          <a:off x="899592" y="3140968"/>
          <a:ext cx="729939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Documento" r:id="rId3" imgW="6072697" imgH="2695683" progId="Word.Document.12">
                  <p:embed/>
                </p:oleObj>
              </mc:Choice>
              <mc:Fallback>
                <p:oleObj name="Documento" r:id="rId3" imgW="6072697" imgH="2695683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140968"/>
                        <a:ext cx="7299397" cy="3240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9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0466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Calculo de la TMAR</a:t>
            </a:r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899592" y="220486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400" dirty="0"/>
              <a:t>Se tiene una inflación acumulada aproximada del 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/>
              <a:t>Una tasa pasiva promedio del 6%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/>
              <a:t>Y un riesgo estimado en 5%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2400" dirty="0"/>
              <a:t>Como resultado se tiene una TMAR de inversionista del </a:t>
            </a:r>
            <a:r>
              <a:rPr lang="es-EC" sz="2400" b="1" dirty="0"/>
              <a:t>16%, </a:t>
            </a:r>
            <a:r>
              <a:rPr lang="es-EC" sz="2400" dirty="0"/>
              <a:t>la cual será usada como tasa de actualización de flujos futuros. </a:t>
            </a:r>
          </a:p>
        </p:txBody>
      </p:sp>
    </p:spTree>
    <p:extLst>
      <p:ext uri="{BB962C8B-B14F-4D97-AF65-F5344CB8AC3E}">
        <p14:creationId xmlns:p14="http://schemas.microsoft.com/office/powerpoint/2010/main" val="27616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8784976" cy="26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53938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Estado de Pérdidas y Ganancias</a:t>
            </a:r>
          </a:p>
        </p:txBody>
      </p:sp>
    </p:spTree>
    <p:extLst>
      <p:ext uri="{BB962C8B-B14F-4D97-AF65-F5344CB8AC3E}">
        <p14:creationId xmlns:p14="http://schemas.microsoft.com/office/powerpoint/2010/main" val="11573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/>
              <a:t>VAN del Proyecto</a:t>
            </a:r>
            <a:r>
              <a:rPr lang="es-EC" dirty="0"/>
              <a:t>; se considera este rubro en el caso de que la inversión se realiza 100% por los inversionistas de este proyecto:</a:t>
            </a:r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785527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1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7667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/>
              <a:t>VAN del Proyecto</a:t>
            </a:r>
            <a:r>
              <a:rPr lang="es-EC" dirty="0"/>
              <a:t>; se considera este rubro en el caso de que la inversión se realiza </a:t>
            </a:r>
            <a:r>
              <a:rPr lang="es-EC" dirty="0" smtClean="0"/>
              <a:t>30% </a:t>
            </a:r>
            <a:r>
              <a:rPr lang="es-EC" dirty="0"/>
              <a:t>por los inversionistas de este </a:t>
            </a:r>
            <a:r>
              <a:rPr lang="es-EC" dirty="0" smtClean="0"/>
              <a:t>proyecto y el 70% financiado</a:t>
            </a:r>
            <a:endParaRPr lang="es-EC" dirty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89487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6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32656"/>
            <a:ext cx="2214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NECESIDAD 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8663" y="1412776"/>
            <a:ext cx="90369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</a:t>
            </a:r>
            <a:r>
              <a:rPr lang="es-EC" sz="2800" dirty="0" smtClean="0"/>
              <a:t>El centro de desarrollo infantil MUNDO DE COLORES es un</a:t>
            </a:r>
          </a:p>
          <a:p>
            <a:r>
              <a:rPr lang="es-EC" sz="2800" dirty="0" smtClean="0"/>
              <a:t> centro destinado para satisfacer la necesidad de los padres </a:t>
            </a:r>
          </a:p>
          <a:p>
            <a:r>
              <a:rPr lang="es-EC" sz="2800" dirty="0"/>
              <a:t> </a:t>
            </a:r>
            <a:r>
              <a:rPr lang="es-EC" sz="2800" dirty="0" smtClean="0"/>
              <a:t>en dejar al cuidado a sus hijos por diferentes circunstancias,</a:t>
            </a:r>
          </a:p>
          <a:p>
            <a:r>
              <a:rPr lang="es-EC" sz="2800" dirty="0"/>
              <a:t> </a:t>
            </a:r>
            <a:r>
              <a:rPr lang="es-EC" sz="2800" dirty="0" smtClean="0"/>
              <a:t>principalmente por sus trabajos.</a:t>
            </a:r>
            <a:endParaRPr lang="es-EC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474958" cy="1808088"/>
          </a:xfrm>
          <a:prstGeom prst="rect">
            <a:avLst/>
          </a:prstGeom>
          <a:noFill/>
          <a:effectLst>
            <a:reflection blurRad="114300" stA="54000" endPos="65000" dist="3175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14300"/>
            <a:bevelB w="133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 smtClean="0"/>
              <a:t>TIR</a:t>
            </a:r>
            <a:r>
              <a:rPr lang="es-EC" dirty="0" smtClean="0"/>
              <a:t>; Tasa interna de retorno.</a:t>
            </a:r>
          </a:p>
          <a:p>
            <a:endParaRPr lang="es-EC" dirty="0"/>
          </a:p>
          <a:p>
            <a:r>
              <a:rPr lang="es-EC" dirty="0" smtClean="0"/>
              <a:t>41,55%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755576" y="18448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 smtClean="0"/>
              <a:t>Periodo de recuperación </a:t>
            </a:r>
            <a:endParaRPr lang="es-EC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4283968" y="476671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400" b="1" dirty="0" smtClean="0"/>
              <a:t>Relación beneficio Costo</a:t>
            </a:r>
            <a:r>
              <a:rPr lang="es-EC" dirty="0" smtClean="0"/>
              <a:t>;</a:t>
            </a:r>
          </a:p>
          <a:p>
            <a:r>
              <a:rPr lang="es-EC" dirty="0" smtClean="0"/>
              <a:t>VAN Ingresos/VAN Egresos</a:t>
            </a:r>
          </a:p>
          <a:p>
            <a:endParaRPr lang="es-EC" dirty="0"/>
          </a:p>
          <a:p>
            <a:r>
              <a:rPr lang="es-EC" dirty="0" smtClean="0"/>
              <a:t>0,31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714612" y="2571744"/>
          <a:ext cx="4357717" cy="3643341"/>
        </p:xfrm>
        <a:graphic>
          <a:graphicData uri="http://schemas.openxmlformats.org/drawingml/2006/table">
            <a:tbl>
              <a:tblPr/>
              <a:tblGrid>
                <a:gridCol w="886780"/>
                <a:gridCol w="1563293"/>
                <a:gridCol w="1907644"/>
              </a:tblGrid>
              <a:tr h="28025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Periodo de recuperación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Periodos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Inversión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Flujos actualizados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1,00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(7.846,60)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(532,73)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2,00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(8.379,33)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$ 1.109,13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3,00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(7.270,20)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$ 1.346,80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4,00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(5.923,40)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$ 2.541,12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5,00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(3.382,28)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$ 3.179,77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6,00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   (202,51)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$ 3.642,49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7,00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  3.439,99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$ 4.394,04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8,00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  7.834,03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$ 4.575,44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9,00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$ 12.409,47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$ 4.370,06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10,00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$ 16.779,52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 $ 4.562,02 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0257">
                <a:tc>
                  <a:txBody>
                    <a:bodyPr/>
                    <a:lstStyle/>
                    <a:p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 $ 21.341,54 </a:t>
                      </a: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8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3"/>
            <a:ext cx="3429024" cy="205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27" y="260648"/>
            <a:ext cx="323872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1472" y="3000372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 I = G</a:t>
            </a:r>
          </a:p>
          <a:p>
            <a:endParaRPr lang="es-EC" dirty="0" smtClean="0"/>
          </a:p>
          <a:p>
            <a:r>
              <a:rPr lang="es-EC" dirty="0" smtClean="0"/>
              <a:t>Q*P=</a:t>
            </a:r>
            <a:r>
              <a:rPr lang="es-EC" dirty="0" err="1" smtClean="0"/>
              <a:t>Cvu</a:t>
            </a:r>
            <a:r>
              <a:rPr lang="es-EC" dirty="0" smtClean="0"/>
              <a:t> * Q + CF</a:t>
            </a:r>
          </a:p>
          <a:p>
            <a:endParaRPr lang="es-EC" dirty="0" smtClean="0"/>
          </a:p>
          <a:p>
            <a:r>
              <a:rPr lang="es-EC" dirty="0" smtClean="0"/>
              <a:t>Q=CF/(CF/(P – </a:t>
            </a:r>
            <a:r>
              <a:rPr lang="es-EC" dirty="0" err="1" smtClean="0"/>
              <a:t>Cvu</a:t>
            </a:r>
            <a:r>
              <a:rPr lang="es-EC" dirty="0" smtClean="0"/>
              <a:t>)</a:t>
            </a:r>
          </a:p>
          <a:p>
            <a:endParaRPr lang="es-EC" dirty="0" smtClean="0"/>
          </a:p>
          <a:p>
            <a:r>
              <a:rPr lang="es-EC" dirty="0" smtClean="0"/>
              <a:t>23501/(840 – 262,44)</a:t>
            </a:r>
          </a:p>
          <a:p>
            <a:endParaRPr lang="es-EC" dirty="0" smtClean="0"/>
          </a:p>
          <a:p>
            <a:r>
              <a:rPr lang="es-EC" dirty="0" smtClean="0"/>
              <a:t>Q = 41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7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6" y="928670"/>
          <a:ext cx="5658308" cy="2098929"/>
        </p:xfrm>
        <a:graphic>
          <a:graphicData uri="http://schemas.openxmlformats.org/drawingml/2006/table">
            <a:tbl>
              <a:tblPr/>
              <a:tblGrid>
                <a:gridCol w="723132"/>
                <a:gridCol w="1034339"/>
                <a:gridCol w="1035470"/>
                <a:gridCol w="1036602"/>
                <a:gridCol w="899671"/>
                <a:gridCol w="9290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Calificador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Estrategia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Medición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Fijación de precios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 del servicio en el mercado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Fijar precios acorde al servicio diferenciado y el mercado a ser atacado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9880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Paquetes en el servicio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Paquetes en los servicios a ser ofertados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Creación de paquetes de acuerdo a la necesidad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57158" y="357166"/>
            <a:ext cx="3030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Estrategias aplicadas al precio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03440"/>
              </p:ext>
            </p:extLst>
          </p:nvPr>
        </p:nvGraphicFramePr>
        <p:xfrm>
          <a:off x="2915816" y="3861048"/>
          <a:ext cx="5616854" cy="2098929"/>
        </p:xfrm>
        <a:graphic>
          <a:graphicData uri="http://schemas.openxmlformats.org/drawingml/2006/table">
            <a:tbl>
              <a:tblPr/>
              <a:tblGrid>
                <a:gridCol w="823431"/>
                <a:gridCol w="1036871"/>
                <a:gridCol w="1034625"/>
                <a:gridCol w="1036871"/>
                <a:gridCol w="699860"/>
                <a:gridCol w="9851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Calificador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Estrategia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Medición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Ferias de educación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Incremento en la demanda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Fijar precios acorde al servicio diferenciado y el mercado a ser atacado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9880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Paquetes promocionales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Descuento por la compra de paquetes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Creación de paquetes de acuerdo a la necesidad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779912" y="3356992"/>
            <a:ext cx="358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Estrategias aplicadas a la promoción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6" y="500042"/>
          <a:ext cx="5364480" cy="3165915"/>
        </p:xfrm>
        <a:graphic>
          <a:graphicData uri="http://schemas.openxmlformats.org/drawingml/2006/table">
            <a:tbl>
              <a:tblPr/>
              <a:tblGrid>
                <a:gridCol w="705966"/>
                <a:gridCol w="795016"/>
                <a:gridCol w="1092208"/>
                <a:gridCol w="1092208"/>
                <a:gridCol w="686653"/>
                <a:gridCol w="992429"/>
              </a:tblGrid>
              <a:tr h="135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Calificador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Estrategia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Medición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51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Infraestructura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Ubicación y distribución de las instalaciones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Cumplimiento con la normativa gubernamental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90448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adicionales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complementarios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Alianzas estratégicas con servicios complementarios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117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Numero servicios adicionales que les brinden al cliente un mayor disfrute del producto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Servicios adicionales que cumplan las expectativas del cliente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Implementar tecnología para mejorar la calidad del servicio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Directorio y director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142976" y="142852"/>
            <a:ext cx="410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Estrategias aplicadas a la plaza y servicio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6867"/>
              </p:ext>
            </p:extLst>
          </p:nvPr>
        </p:nvGraphicFramePr>
        <p:xfrm>
          <a:off x="2771800" y="4087943"/>
          <a:ext cx="5814365" cy="2088769"/>
        </p:xfrm>
        <a:graphic>
          <a:graphicData uri="http://schemas.openxmlformats.org/drawingml/2006/table">
            <a:tbl>
              <a:tblPr/>
              <a:tblGrid>
                <a:gridCol w="920995"/>
                <a:gridCol w="1038446"/>
                <a:gridCol w="1037283"/>
                <a:gridCol w="887272"/>
                <a:gridCol w="944253"/>
                <a:gridCol w="9861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Indicador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Calificador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Estrategia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Medición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Servicio al cliente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Evaluación de personal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Capacitación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Semestral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9880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Cumplimiento de objetivos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Tabla de cumplimiento de objetivos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 de cumplimiento</a:t>
                      </a:r>
                      <a:endParaRPr lang="es-ES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Trimestral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Director</a:t>
                      </a:r>
                      <a:endParaRPr lang="es-ES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499992" y="3583081"/>
            <a:ext cx="3247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Estrategias aplicadas al personal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14290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/>
              <a:t>Conclusiones</a:t>
            </a:r>
            <a:r>
              <a:rPr lang="es-EC" dirty="0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14282" y="83671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La educación inicial es la de mayor importancia para toda la vida de una persona y es responsabilidad de todos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2578" y="1575001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Debido a la participación de la mujer en el mercado laboral, estas se ven en la necesidad de dejar a sus hijos en Centros especializados </a:t>
            </a:r>
            <a:endParaRPr lang="es-ES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82215" y="3322356"/>
            <a:ext cx="87428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 segmento de mercado escogido para el Centro de Desarrollo  Infantil son los niños y niñas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comprendidos entre las edades de 1 a 4 años del Barrio de La Magdalena cuyos padres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tengan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la capacidad 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económica de pagar $70 dólares.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42844" y="2462868"/>
            <a:ext cx="9118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Las principales características que influyen en la decisión de requerir estos servicios son la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calidad en el servicio, seguridad, calidad en la enseñanza, respeto y comprensión a los infantes.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4001" y="4423768"/>
            <a:ext cx="9438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inversión para la implementación de este proyecto es de 37364,75, se realizará un préstamo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 Banco del Pichincha por el 70% de la inversión total.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1406" y="5218339"/>
            <a:ext cx="9172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La relación beneficio costo es de $0,31, quiere decir que por cada dólar se gana $0,31, una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Tasa Interna de Retorno de 27,87%, un valor neto VAN positivo y mayor a la inversión realizada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$10912,81 demostrando que el proyecto es viable.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42844" y="424227"/>
            <a:ext cx="8858280" cy="60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Recomendaciones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servicio que va a prestar el Centro de Desarrollo Infantil tiene que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contar con las normas establecidas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 el gobierno, se va a enfatizar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tres factores, los cuales se determinaron en la investigación d mercado.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Seguridad.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Profesionales capacitados.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Buena infraestructura.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Los </a:t>
            </a: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procesos de operación para el desarrollo de las actividades, tienen que ser actualizados, evaluados y analizados anualmente con la participación de los directivos, director del establecimiento, docentes y padres de familia, de esta manera se garantiza satisfacer las necesidades y requerimiento se los padres y sus hijos quienes son nuestros principales clientes.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 debe establecer una cultura organizacional basada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los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valores corporativos, fundamentalmente en el respeto, comunicación y buen servicios.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Todo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el personal debe estar identificado con la misión y visión de la empresa con el objetivo de cumplir las metas establecidas. 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42844" y="285728"/>
            <a:ext cx="8858280" cy="45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s-ES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El Centro de Desarrollo Infantil tiene que realizar una inducción anual a los padres de familia sobre todos los servicios y beneficios con los que puede contar.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Cuando se identifique casos de maltrato familiar, se tiene que dar seguimiento a estos casos garantizando la seguridad y bienestar del infante.</a:t>
            </a:r>
            <a:endParaRPr lang="es-ES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pitchFamily="34" charset="0"/>
              </a:rPr>
              <a:t>La empresa debe contar con estrategias de motivación al </a:t>
            </a:r>
            <a:r>
              <a:rPr lang="es-EC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personal, una de estas estrategias es su capacitación y desarrollo.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 tiene que estudiar los requerimientos de los cliente anualmente con la finalidad de atraerlos y fidelizarlos.</a:t>
            </a:r>
            <a:endParaRPr lang="es-EC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5" y="2060848"/>
            <a:ext cx="7219301" cy="2384152"/>
          </a:xfrm>
          <a:prstGeom prst="rect">
            <a:avLst/>
          </a:prstGeom>
          <a:noFill/>
          <a:effectLst>
            <a:reflection blurRad="114300" stA="54000" endPos="65000" dist="3175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14300"/>
            <a:bevelB w="133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00430" y="1124744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/>
              <a:t>GRACIAS</a:t>
            </a:r>
            <a:r>
              <a:rPr lang="es-EC" dirty="0" smtClean="0"/>
              <a:t>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2292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 nuestra vida no existe lo bueno o lo malo, premios o castigos, simplemente nuestra vida es el resultado de nuestras acciones a través de la  responsabilidad.</a:t>
            </a:r>
          </a:p>
          <a:p>
            <a:pPr algn="ctr"/>
            <a:endParaRPr lang="es-EC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Cada quien tiene lo que se merece por lo que hace o deja de hacer.</a:t>
            </a:r>
            <a:endParaRPr lang="es-EC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13459" cy="2448272"/>
          </a:xfrm>
          <a:prstGeom prst="rect">
            <a:avLst/>
          </a:prstGeom>
          <a:noFill/>
          <a:effectLst>
            <a:reflection blurRad="114300" stA="54000" endPos="65000" dist="3175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14300"/>
            <a:bevelB w="133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3427" y="3128769"/>
            <a:ext cx="89450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b="1" dirty="0" smtClean="0"/>
              <a:t>Misión</a:t>
            </a:r>
          </a:p>
          <a:p>
            <a:pPr algn="ctr"/>
            <a:endParaRPr lang="es-EC" sz="2800" b="1" dirty="0" smtClean="0"/>
          </a:p>
          <a:p>
            <a:r>
              <a:rPr lang="es-EC" sz="2800" dirty="0" smtClean="0"/>
              <a:t>Es una empresa dedicada al Desarrollo integral infantil </a:t>
            </a:r>
          </a:p>
          <a:p>
            <a:r>
              <a:rPr lang="es-EC" sz="2800" dirty="0" smtClean="0"/>
              <a:t>que atiende las necesidades de los padres de familia que </a:t>
            </a:r>
          </a:p>
          <a:p>
            <a:r>
              <a:rPr lang="es-EC" sz="2800" dirty="0" smtClean="0"/>
              <a:t>requieren estos servicios, con el objetivo de desarrollar en </a:t>
            </a:r>
          </a:p>
          <a:p>
            <a:r>
              <a:rPr lang="es-EC" sz="2800" dirty="0" smtClean="0"/>
              <a:t>los infantes habilidades y destrezas que serán la base de su </a:t>
            </a:r>
          </a:p>
          <a:p>
            <a:r>
              <a:rPr lang="es-EC" sz="2800" dirty="0" smtClean="0"/>
              <a:t>crecimiento. </a:t>
            </a:r>
          </a:p>
        </p:txBody>
      </p:sp>
    </p:spTree>
    <p:extLst>
      <p:ext uri="{BB962C8B-B14F-4D97-AF65-F5344CB8AC3E}">
        <p14:creationId xmlns:p14="http://schemas.microsoft.com/office/powerpoint/2010/main" val="39410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3459" cy="2448272"/>
          </a:xfrm>
          <a:prstGeom prst="rect">
            <a:avLst/>
          </a:prstGeom>
          <a:noFill/>
          <a:effectLst>
            <a:reflection blurRad="114300" stA="54000" endPos="65000" dist="3175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14300"/>
            <a:bevelB w="1333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2852936"/>
            <a:ext cx="89571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/>
              <a:t>                                        </a:t>
            </a:r>
          </a:p>
          <a:p>
            <a:r>
              <a:rPr lang="es-EC" sz="2800" b="1" dirty="0" smtClean="0"/>
              <a:t>                                         Visión</a:t>
            </a:r>
            <a:endParaRPr lang="es-EC" sz="2400" dirty="0"/>
          </a:p>
          <a:p>
            <a:pPr algn="ctr"/>
            <a:endParaRPr lang="es-EC" sz="2400" dirty="0" smtClean="0"/>
          </a:p>
          <a:p>
            <a:r>
              <a:rPr lang="es-EC" sz="2800" dirty="0" smtClean="0"/>
              <a:t>Ser una institución educativa sólida, líder en la prestación de </a:t>
            </a:r>
          </a:p>
          <a:p>
            <a:r>
              <a:rPr lang="es-EC" sz="2800" dirty="0" smtClean="0"/>
              <a:t>servicios de educación en el Barrio La Magdalena, el cual </a:t>
            </a:r>
          </a:p>
          <a:p>
            <a:r>
              <a:rPr lang="es-EC" sz="2800" dirty="0" smtClean="0"/>
              <a:t>contribuirá al desarrollo integral de los infantes en sus </a:t>
            </a:r>
          </a:p>
          <a:p>
            <a:r>
              <a:rPr lang="es-EC" sz="2800" dirty="0"/>
              <a:t> </a:t>
            </a:r>
            <a:r>
              <a:rPr lang="es-EC" sz="2800" dirty="0" smtClean="0"/>
              <a:t>primeros años de vida.</a:t>
            </a:r>
          </a:p>
        </p:txBody>
      </p:sp>
    </p:spTree>
    <p:extLst>
      <p:ext uri="{BB962C8B-B14F-4D97-AF65-F5344CB8AC3E}">
        <p14:creationId xmlns:p14="http://schemas.microsoft.com/office/powerpoint/2010/main" val="1665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6512" y="548680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b="1" dirty="0" smtClean="0"/>
              <a:t>PROBLEMATICA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-36512" y="1043444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b="1" dirty="0" smtClean="0"/>
              <a:t>ANALISIS DE ISHIKAWA</a:t>
            </a:r>
            <a:endParaRPr lang="es-EC" dirty="0"/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33346"/>
            <a:ext cx="9001000" cy="567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51"/>
          <p:cNvSpPr txBox="1">
            <a:spLocks noChangeArrowheads="1"/>
          </p:cNvSpPr>
          <p:nvPr/>
        </p:nvSpPr>
        <p:spPr bwMode="auto">
          <a:xfrm>
            <a:off x="7219825" y="3429000"/>
            <a:ext cx="1744663" cy="864097"/>
          </a:xfrm>
          <a:prstGeom prst="rect">
            <a:avLst/>
          </a:prstGeom>
          <a:solidFill>
            <a:srgbClr val="3324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Escasos profesionales en el Servicio de cuidado infantil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32656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JUSTIFICACION E IMPORTANCIA 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905" y="3441774"/>
            <a:ext cx="881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Buscar buenas condiciones de funcionamiento, contar con profesionales capacitados, </a:t>
            </a:r>
          </a:p>
          <a:p>
            <a:r>
              <a:rPr lang="es-EC" dirty="0" smtClean="0"/>
              <a:t>   tener buena infraestructura, contar con programas de educación, alimentación, actividades </a:t>
            </a:r>
          </a:p>
          <a:p>
            <a:r>
              <a:rPr lang="es-EC" dirty="0" smtClean="0"/>
              <a:t>   de estimulación, recreación y </a:t>
            </a:r>
            <a:r>
              <a:rPr lang="es-EC" b="1" dirty="0" smtClean="0"/>
              <a:t>SEGURIDAD.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4968193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   </a:t>
            </a:r>
            <a:r>
              <a:rPr lang="es-EC" sz="2400" b="1" dirty="0" smtClean="0"/>
              <a:t>Deben de estar adaptados a las necesidades del niño </a:t>
            </a:r>
          </a:p>
          <a:p>
            <a:pPr algn="ctr"/>
            <a:r>
              <a:rPr lang="es-EC" sz="2400" b="1" dirty="0" smtClean="0"/>
              <a:t>y a la capacidad adquisitiva de los padres</a:t>
            </a:r>
            <a:endParaRPr lang="es-EC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-36512" y="1340768"/>
            <a:ext cx="847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Este proyecto está diseñado para mejorar el servicio de educación inicial para los niños.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17171" y="214563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Hay que tomar en cuenta que los niños  no tienen la oportunidad de crecer con sus padres ya que éstos deben de trabajar diariamente sumado a la creciente participación de la mujer en el campo laboral.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85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19153" y="889556"/>
            <a:ext cx="4641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  </a:t>
            </a:r>
            <a:r>
              <a:rPr lang="es-EC" sz="2800" b="1" dirty="0" smtClean="0"/>
              <a:t>DEFINICION DEL PROBLEMA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-180528" y="1961545"/>
            <a:ext cx="9368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   Actualmente se ha visto la falta de un centro de Desarrollo Infantil en el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Barrio La Magdalena  el cual cumpla con las normativas establecidas, 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es decir con la infraestructura y pedagogía adecuada para el cuidado 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 de los niños comprendidos entre edades de un año hasta los cuatro años</a:t>
            </a:r>
            <a:endParaRPr lang="es-EC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3965" y="4161274"/>
            <a:ext cx="8858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  Algunos centros de desarrollo no cumplen con las necesidades de los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niños, de los padres y peor aún de las normas mínimas de seguridad </a:t>
            </a:r>
          </a:p>
          <a:p>
            <a:r>
              <a:rPr lang="es-EC" sz="2400" dirty="0"/>
              <a:t> </a:t>
            </a:r>
            <a:r>
              <a:rPr lang="es-EC" sz="2400" dirty="0" smtClean="0"/>
              <a:t> establecidas por el gobierno.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5906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4324</TotalTime>
  <Words>2022</Words>
  <Application>Microsoft Office PowerPoint</Application>
  <PresentationFormat>Presentación en pantalla (4:3)</PresentationFormat>
  <Paragraphs>363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Paja</vt:lpstr>
      <vt:lpstr>Hoja de cálculo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</dc:creator>
  <cp:lastModifiedBy>Victor</cp:lastModifiedBy>
  <cp:revision>116</cp:revision>
  <dcterms:created xsi:type="dcterms:W3CDTF">2013-05-24T17:55:03Z</dcterms:created>
  <dcterms:modified xsi:type="dcterms:W3CDTF">2013-09-24T23:43:48Z</dcterms:modified>
</cp:coreProperties>
</file>