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6" r:id="rId2"/>
  </p:sldMasterIdLst>
  <p:notesMasterIdLst>
    <p:notesMasterId r:id="rId45"/>
  </p:notesMasterIdLst>
  <p:handoutMasterIdLst>
    <p:handoutMasterId r:id="rId46"/>
  </p:handoutMasterIdLst>
  <p:sldIdLst>
    <p:sldId id="256" r:id="rId3"/>
    <p:sldId id="269" r:id="rId4"/>
    <p:sldId id="271" r:id="rId5"/>
    <p:sldId id="308" r:id="rId6"/>
    <p:sldId id="276" r:id="rId7"/>
    <p:sldId id="309" r:id="rId8"/>
    <p:sldId id="268" r:id="rId9"/>
    <p:sldId id="279" r:id="rId10"/>
    <p:sldId id="280" r:id="rId11"/>
    <p:sldId id="281" r:id="rId12"/>
    <p:sldId id="282" r:id="rId13"/>
    <p:sldId id="283" r:id="rId14"/>
    <p:sldId id="284" r:id="rId15"/>
    <p:sldId id="310" r:id="rId16"/>
    <p:sldId id="285" r:id="rId17"/>
    <p:sldId id="286" r:id="rId18"/>
    <p:sldId id="311" r:id="rId19"/>
    <p:sldId id="287" r:id="rId20"/>
    <p:sldId id="288" r:id="rId21"/>
    <p:sldId id="291" r:id="rId22"/>
    <p:sldId id="289" r:id="rId23"/>
    <p:sldId id="290" r:id="rId24"/>
    <p:sldId id="292" r:id="rId25"/>
    <p:sldId id="293" r:id="rId26"/>
    <p:sldId id="294" r:id="rId27"/>
    <p:sldId id="296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12" r:id="rId41"/>
    <p:sldId id="313" r:id="rId42"/>
    <p:sldId id="314" r:id="rId43"/>
    <p:sldId id="31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54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61BF1-46FD-487C-A194-03681F8FC6E3}" type="doc">
      <dgm:prSet loTypeId="urn:microsoft.com/office/officeart/2005/8/layout/hierarchy2" loCatId="hierarchy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90534D70-5204-4BE1-A747-985AB5D8A46F}">
      <dgm:prSet phldrT="[Texto]"/>
      <dgm:spPr/>
      <dgm:t>
        <a:bodyPr/>
        <a:lstStyle/>
        <a:p>
          <a:r>
            <a:rPr lang="es-EC" dirty="0" smtClean="0"/>
            <a:t>IESS: Seguros Especializados</a:t>
          </a:r>
          <a:endParaRPr lang="es-EC" dirty="0"/>
        </a:p>
      </dgm:t>
    </dgm:pt>
    <dgm:pt modelId="{AE87889B-A343-479D-9A23-68C5F1F58730}" type="parTrans" cxnId="{5DFE4EA1-9A16-4DE2-9BCD-49504C0816CA}">
      <dgm:prSet/>
      <dgm:spPr/>
      <dgm:t>
        <a:bodyPr/>
        <a:lstStyle/>
        <a:p>
          <a:endParaRPr lang="es-EC"/>
        </a:p>
      </dgm:t>
    </dgm:pt>
    <dgm:pt modelId="{950621A4-4371-4F7C-8E5A-3986307FB7D5}" type="sibTrans" cxnId="{5DFE4EA1-9A16-4DE2-9BCD-49504C0816CA}">
      <dgm:prSet/>
      <dgm:spPr/>
      <dgm:t>
        <a:bodyPr/>
        <a:lstStyle/>
        <a:p>
          <a:endParaRPr lang="es-EC"/>
        </a:p>
      </dgm:t>
    </dgm:pt>
    <dgm:pt modelId="{D7089071-445B-4F17-AA29-47B22E22D586}">
      <dgm:prSet phldrT="[Texto]"/>
      <dgm:spPr/>
      <dgm:t>
        <a:bodyPr/>
        <a:lstStyle/>
        <a:p>
          <a:r>
            <a:rPr lang="es-EC" dirty="0" smtClean="0"/>
            <a:t>Dirección del Seguro General de Salud Individual y Familiar</a:t>
          </a:r>
          <a:endParaRPr lang="es-EC" dirty="0"/>
        </a:p>
      </dgm:t>
    </dgm:pt>
    <dgm:pt modelId="{21CD8B21-C870-4E56-B619-DED5D6638D23}" type="parTrans" cxnId="{EABECD1E-2FC8-4173-8A22-0C5E6D356176}">
      <dgm:prSet/>
      <dgm:spPr/>
      <dgm:t>
        <a:bodyPr/>
        <a:lstStyle/>
        <a:p>
          <a:endParaRPr lang="es-EC"/>
        </a:p>
      </dgm:t>
    </dgm:pt>
    <dgm:pt modelId="{5AB13F2F-9E78-4E70-95C2-8DA536D8B27B}" type="sibTrans" cxnId="{EABECD1E-2FC8-4173-8A22-0C5E6D356176}">
      <dgm:prSet/>
      <dgm:spPr/>
      <dgm:t>
        <a:bodyPr/>
        <a:lstStyle/>
        <a:p>
          <a:endParaRPr lang="es-EC"/>
        </a:p>
      </dgm:t>
    </dgm:pt>
    <dgm:pt modelId="{0D397CDE-6528-441D-9091-F1B5D6790EA0}">
      <dgm:prSet phldrT="[Texto]"/>
      <dgm:spPr/>
      <dgm:t>
        <a:bodyPr/>
        <a:lstStyle/>
        <a:p>
          <a:r>
            <a:rPr lang="es-EC" dirty="0" smtClean="0"/>
            <a:t>Subdirección de Contabilidad y Control Presupuestario</a:t>
          </a:r>
          <a:endParaRPr lang="es-EC" dirty="0"/>
        </a:p>
      </dgm:t>
    </dgm:pt>
    <dgm:pt modelId="{C9A295B0-32D7-40B3-87D5-FA0D858B231A}" type="parTrans" cxnId="{CEFA83EA-8F68-4301-8ABB-53B4DBC3DBAB}">
      <dgm:prSet/>
      <dgm:spPr/>
      <dgm:t>
        <a:bodyPr/>
        <a:lstStyle/>
        <a:p>
          <a:endParaRPr lang="es-EC"/>
        </a:p>
      </dgm:t>
    </dgm:pt>
    <dgm:pt modelId="{7E68D910-4561-46BD-BEE8-AEB91E662C8B}" type="sibTrans" cxnId="{CEFA83EA-8F68-4301-8ABB-53B4DBC3DBAB}">
      <dgm:prSet/>
      <dgm:spPr/>
      <dgm:t>
        <a:bodyPr/>
        <a:lstStyle/>
        <a:p>
          <a:endParaRPr lang="es-EC"/>
        </a:p>
      </dgm:t>
    </dgm:pt>
    <dgm:pt modelId="{A65F0B94-0FED-4229-8D89-EAAB9635C014}">
      <dgm:prSet phldrT="[Texto]"/>
      <dgm:spPr/>
      <dgm:t>
        <a:bodyPr/>
        <a:lstStyle/>
        <a:p>
          <a:r>
            <a:rPr lang="es-EC" dirty="0" smtClean="0"/>
            <a:t>Dirección del Sistema de Pensiones</a:t>
          </a:r>
          <a:endParaRPr lang="es-EC" dirty="0"/>
        </a:p>
      </dgm:t>
    </dgm:pt>
    <dgm:pt modelId="{97857FD7-B129-44DA-AED4-6F310A099B5D}" type="parTrans" cxnId="{AB925A85-E519-415E-9E7C-2915D0F20A0A}">
      <dgm:prSet/>
      <dgm:spPr/>
      <dgm:t>
        <a:bodyPr/>
        <a:lstStyle/>
        <a:p>
          <a:endParaRPr lang="es-EC"/>
        </a:p>
      </dgm:t>
    </dgm:pt>
    <dgm:pt modelId="{B339E23E-A98B-42B4-AC96-E6C23A87DF5F}" type="sibTrans" cxnId="{AB925A85-E519-415E-9E7C-2915D0F20A0A}">
      <dgm:prSet/>
      <dgm:spPr/>
      <dgm:t>
        <a:bodyPr/>
        <a:lstStyle/>
        <a:p>
          <a:endParaRPr lang="es-EC"/>
        </a:p>
      </dgm:t>
    </dgm:pt>
    <dgm:pt modelId="{A9F9BC6B-36E9-4AA0-856F-05698460DEF5}">
      <dgm:prSet phldrT="[Texto]"/>
      <dgm:spPr/>
      <dgm:t>
        <a:bodyPr/>
        <a:lstStyle/>
        <a:p>
          <a:r>
            <a:rPr lang="es-EC" dirty="0" smtClean="0"/>
            <a:t>Dirección del Seguro de Riesgos del Trabajo </a:t>
          </a:r>
          <a:endParaRPr lang="es-EC" dirty="0"/>
        </a:p>
      </dgm:t>
    </dgm:pt>
    <dgm:pt modelId="{B8D33C1D-DF63-49D7-B1BE-9DA1654E7314}" type="parTrans" cxnId="{8E8165C4-96E4-44CA-BEC8-B5D8A510CE3B}">
      <dgm:prSet/>
      <dgm:spPr/>
      <dgm:t>
        <a:bodyPr/>
        <a:lstStyle/>
        <a:p>
          <a:endParaRPr lang="es-EC"/>
        </a:p>
      </dgm:t>
    </dgm:pt>
    <dgm:pt modelId="{A069C1FC-EAE1-4597-94A8-CBDB5DC200DF}" type="sibTrans" cxnId="{8E8165C4-96E4-44CA-BEC8-B5D8A510CE3B}">
      <dgm:prSet/>
      <dgm:spPr/>
      <dgm:t>
        <a:bodyPr/>
        <a:lstStyle/>
        <a:p>
          <a:endParaRPr lang="es-EC"/>
        </a:p>
      </dgm:t>
    </dgm:pt>
    <dgm:pt modelId="{CA832A94-049D-4BE6-9197-934D23297BB6}">
      <dgm:prSet phldrT="[Texto]"/>
      <dgm:spPr/>
      <dgm:t>
        <a:bodyPr/>
        <a:lstStyle/>
        <a:p>
          <a:r>
            <a:rPr lang="es-EC" dirty="0" smtClean="0"/>
            <a:t>Dirección del Seguro Social Campesino</a:t>
          </a:r>
          <a:endParaRPr lang="es-EC" dirty="0"/>
        </a:p>
      </dgm:t>
    </dgm:pt>
    <dgm:pt modelId="{77670C20-F39E-4EBE-816E-452ADF20C56A}" type="parTrans" cxnId="{AC88111B-22C3-4D56-B3BE-56D98AD7F41B}">
      <dgm:prSet/>
      <dgm:spPr/>
      <dgm:t>
        <a:bodyPr/>
        <a:lstStyle/>
        <a:p>
          <a:endParaRPr lang="es-EC"/>
        </a:p>
      </dgm:t>
    </dgm:pt>
    <dgm:pt modelId="{AE3726A7-E254-41EE-B7C2-3585F00B8461}" type="sibTrans" cxnId="{AC88111B-22C3-4D56-B3BE-56D98AD7F41B}">
      <dgm:prSet/>
      <dgm:spPr/>
      <dgm:t>
        <a:bodyPr/>
        <a:lstStyle/>
        <a:p>
          <a:endParaRPr lang="es-EC"/>
        </a:p>
      </dgm:t>
    </dgm:pt>
    <dgm:pt modelId="{5FC806D3-7D53-46BF-980F-74D3E43580A5}">
      <dgm:prSet phldrT="[Texto]"/>
      <dgm:spPr/>
      <dgm:t>
        <a:bodyPr/>
        <a:lstStyle/>
        <a:p>
          <a:r>
            <a:rPr lang="es-EC" dirty="0" smtClean="0"/>
            <a:t>Subdirección de Aseguramiento y Control de Prestaciones</a:t>
          </a:r>
          <a:endParaRPr lang="es-EC" dirty="0"/>
        </a:p>
      </dgm:t>
    </dgm:pt>
    <dgm:pt modelId="{3A2EAE0B-A0A0-437A-BD94-F2CFF1CFCD4B}" type="parTrans" cxnId="{5472E3EA-DB59-4A88-BD32-C4488B6FBF49}">
      <dgm:prSet/>
      <dgm:spPr/>
      <dgm:t>
        <a:bodyPr/>
        <a:lstStyle/>
        <a:p>
          <a:endParaRPr lang="es-EC"/>
        </a:p>
      </dgm:t>
    </dgm:pt>
    <dgm:pt modelId="{3B80890E-E644-4D26-9E94-D031F066467A}" type="sibTrans" cxnId="{5472E3EA-DB59-4A88-BD32-C4488B6FBF49}">
      <dgm:prSet/>
      <dgm:spPr/>
      <dgm:t>
        <a:bodyPr/>
        <a:lstStyle/>
        <a:p>
          <a:endParaRPr lang="es-EC"/>
        </a:p>
      </dgm:t>
    </dgm:pt>
    <dgm:pt modelId="{A84CFD68-8D82-4057-AC47-9FD6EE72586C}" type="pres">
      <dgm:prSet presAssocID="{B9061BF1-46FD-487C-A194-03681F8FC6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378601-901D-485C-A5FC-146B65430AE1}" type="pres">
      <dgm:prSet presAssocID="{90534D70-5204-4BE1-A747-985AB5D8A46F}" presName="root1" presStyleCnt="0"/>
      <dgm:spPr/>
    </dgm:pt>
    <dgm:pt modelId="{C2A0E14C-1E92-401E-B5E0-B7298AE3B6DD}" type="pres">
      <dgm:prSet presAssocID="{90534D70-5204-4BE1-A747-985AB5D8A4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E8B7B3-1FB1-4A9A-830A-97A7A9690DF0}" type="pres">
      <dgm:prSet presAssocID="{90534D70-5204-4BE1-A747-985AB5D8A46F}" presName="level2hierChild" presStyleCnt="0"/>
      <dgm:spPr/>
    </dgm:pt>
    <dgm:pt modelId="{7F42FB57-A1C4-4191-A859-F597CB9ABF17}" type="pres">
      <dgm:prSet presAssocID="{21CD8B21-C870-4E56-B619-DED5D6638D23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A5FA3D89-0A0B-4F5E-B5C9-88D4FD4F20B4}" type="pres">
      <dgm:prSet presAssocID="{21CD8B21-C870-4E56-B619-DED5D6638D23}" presName="connTx" presStyleLbl="parChTrans1D2" presStyleIdx="0" presStyleCnt="4"/>
      <dgm:spPr/>
      <dgm:t>
        <a:bodyPr/>
        <a:lstStyle/>
        <a:p>
          <a:endParaRPr lang="es-EC"/>
        </a:p>
      </dgm:t>
    </dgm:pt>
    <dgm:pt modelId="{EE11B5D3-23A7-4C8D-81CE-9B3481A74604}" type="pres">
      <dgm:prSet presAssocID="{D7089071-445B-4F17-AA29-47B22E22D586}" presName="root2" presStyleCnt="0"/>
      <dgm:spPr/>
    </dgm:pt>
    <dgm:pt modelId="{A978BE24-E7B4-4EF8-A84A-AB42F15E920C}" type="pres">
      <dgm:prSet presAssocID="{D7089071-445B-4F17-AA29-47B22E22D586}" presName="LevelTwoTextNode" presStyleLbl="node2" presStyleIdx="0" presStyleCnt="4" custScaleX="1260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6D98CD-2640-4224-852C-040B0137D1C6}" type="pres">
      <dgm:prSet presAssocID="{D7089071-445B-4F17-AA29-47B22E22D586}" presName="level3hierChild" presStyleCnt="0"/>
      <dgm:spPr/>
    </dgm:pt>
    <dgm:pt modelId="{0B96092C-7B58-4B0D-BF31-61BB2F441A30}" type="pres">
      <dgm:prSet presAssocID="{C9A295B0-32D7-40B3-87D5-FA0D858B231A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3E79A880-93AC-4262-AAF7-A8AAEA28C92B}" type="pres">
      <dgm:prSet presAssocID="{C9A295B0-32D7-40B3-87D5-FA0D858B231A}" presName="connTx" presStyleLbl="parChTrans1D3" presStyleIdx="0" presStyleCnt="2"/>
      <dgm:spPr/>
      <dgm:t>
        <a:bodyPr/>
        <a:lstStyle/>
        <a:p>
          <a:endParaRPr lang="es-EC"/>
        </a:p>
      </dgm:t>
    </dgm:pt>
    <dgm:pt modelId="{63E5C453-CDB5-4366-BB4C-C99E569740B2}" type="pres">
      <dgm:prSet presAssocID="{0D397CDE-6528-441D-9091-F1B5D6790EA0}" presName="root2" presStyleCnt="0"/>
      <dgm:spPr/>
    </dgm:pt>
    <dgm:pt modelId="{7F427550-83E3-4A0F-9133-AC0324330578}" type="pres">
      <dgm:prSet presAssocID="{0D397CDE-6528-441D-9091-F1B5D6790EA0}" presName="LevelTwoTextNode" presStyleLbl="node3" presStyleIdx="0" presStyleCnt="2" custScaleX="1488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F8A63D-4D44-494B-AAC5-1ABF88E545E4}" type="pres">
      <dgm:prSet presAssocID="{0D397CDE-6528-441D-9091-F1B5D6790EA0}" presName="level3hierChild" presStyleCnt="0"/>
      <dgm:spPr/>
    </dgm:pt>
    <dgm:pt modelId="{25787F56-ECA4-4050-AFA4-DD25216D53D9}" type="pres">
      <dgm:prSet presAssocID="{3A2EAE0B-A0A0-437A-BD94-F2CFF1CFCD4B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2C19C13B-325E-4CCC-95A5-C19D97869A9B}" type="pres">
      <dgm:prSet presAssocID="{3A2EAE0B-A0A0-437A-BD94-F2CFF1CFCD4B}" presName="connTx" presStyleLbl="parChTrans1D3" presStyleIdx="1" presStyleCnt="2"/>
      <dgm:spPr/>
      <dgm:t>
        <a:bodyPr/>
        <a:lstStyle/>
        <a:p>
          <a:endParaRPr lang="es-EC"/>
        </a:p>
      </dgm:t>
    </dgm:pt>
    <dgm:pt modelId="{191B0341-6983-41E0-9BB2-A6B85B647C3C}" type="pres">
      <dgm:prSet presAssocID="{5FC806D3-7D53-46BF-980F-74D3E43580A5}" presName="root2" presStyleCnt="0"/>
      <dgm:spPr/>
    </dgm:pt>
    <dgm:pt modelId="{E98C8F35-4720-4AD3-8094-4A9C1D9E2D73}" type="pres">
      <dgm:prSet presAssocID="{5FC806D3-7D53-46BF-980F-74D3E43580A5}" presName="LevelTwoTextNode" presStyleLbl="node3" presStyleIdx="1" presStyleCnt="2" custScaleX="1546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28663D-4713-48B9-B96B-D73F61A75220}" type="pres">
      <dgm:prSet presAssocID="{5FC806D3-7D53-46BF-980F-74D3E43580A5}" presName="level3hierChild" presStyleCnt="0"/>
      <dgm:spPr/>
    </dgm:pt>
    <dgm:pt modelId="{C0CFC9D9-A054-4923-9F27-C42CDE51F936}" type="pres">
      <dgm:prSet presAssocID="{97857FD7-B129-44DA-AED4-6F310A099B5D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850ADACA-53D0-4F97-B40F-9B0E93C23205}" type="pres">
      <dgm:prSet presAssocID="{97857FD7-B129-44DA-AED4-6F310A099B5D}" presName="connTx" presStyleLbl="parChTrans1D2" presStyleIdx="1" presStyleCnt="4"/>
      <dgm:spPr/>
      <dgm:t>
        <a:bodyPr/>
        <a:lstStyle/>
        <a:p>
          <a:endParaRPr lang="es-EC"/>
        </a:p>
      </dgm:t>
    </dgm:pt>
    <dgm:pt modelId="{882B9D04-4E94-4451-BF15-3511FECAA749}" type="pres">
      <dgm:prSet presAssocID="{A65F0B94-0FED-4229-8D89-EAAB9635C014}" presName="root2" presStyleCnt="0"/>
      <dgm:spPr/>
    </dgm:pt>
    <dgm:pt modelId="{3292D057-B925-465F-B5F6-C793AE68BF84}" type="pres">
      <dgm:prSet presAssocID="{A65F0B94-0FED-4229-8D89-EAAB9635C014}" presName="LevelTwoTextNode" presStyleLbl="node2" presStyleIdx="1" presStyleCnt="4" custScaleX="1260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35729-0EEA-4BBA-B80A-0E6E010C80D8}" type="pres">
      <dgm:prSet presAssocID="{A65F0B94-0FED-4229-8D89-EAAB9635C014}" presName="level3hierChild" presStyleCnt="0"/>
      <dgm:spPr/>
    </dgm:pt>
    <dgm:pt modelId="{ED8AA7E7-9810-49EB-BB3E-D58B9605A970}" type="pres">
      <dgm:prSet presAssocID="{B8D33C1D-DF63-49D7-B1BE-9DA1654E7314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D1B795F0-F7C1-4447-8653-2AECB26CD723}" type="pres">
      <dgm:prSet presAssocID="{B8D33C1D-DF63-49D7-B1BE-9DA1654E7314}" presName="connTx" presStyleLbl="parChTrans1D2" presStyleIdx="2" presStyleCnt="4"/>
      <dgm:spPr/>
      <dgm:t>
        <a:bodyPr/>
        <a:lstStyle/>
        <a:p>
          <a:endParaRPr lang="es-EC"/>
        </a:p>
      </dgm:t>
    </dgm:pt>
    <dgm:pt modelId="{414C7557-B3B4-44E6-B42D-2E2685CD62A2}" type="pres">
      <dgm:prSet presAssocID="{A9F9BC6B-36E9-4AA0-856F-05698460DEF5}" presName="root2" presStyleCnt="0"/>
      <dgm:spPr/>
    </dgm:pt>
    <dgm:pt modelId="{3A40384F-2C66-4060-BBF7-4BF64C5ADDF3}" type="pres">
      <dgm:prSet presAssocID="{A9F9BC6B-36E9-4AA0-856F-05698460DEF5}" presName="LevelTwoTextNode" presStyleLbl="node2" presStyleIdx="2" presStyleCnt="4" custScaleX="1260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CF37FF-C421-4EB1-B66D-02B5C2E8DF6B}" type="pres">
      <dgm:prSet presAssocID="{A9F9BC6B-36E9-4AA0-856F-05698460DEF5}" presName="level3hierChild" presStyleCnt="0"/>
      <dgm:spPr/>
    </dgm:pt>
    <dgm:pt modelId="{31974F03-9B4F-4164-BE1B-390454450DDC}" type="pres">
      <dgm:prSet presAssocID="{77670C20-F39E-4EBE-816E-452ADF20C56A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0DD81951-E5C1-430B-8941-68CC20541DD2}" type="pres">
      <dgm:prSet presAssocID="{77670C20-F39E-4EBE-816E-452ADF20C56A}" presName="connTx" presStyleLbl="parChTrans1D2" presStyleIdx="3" presStyleCnt="4"/>
      <dgm:spPr/>
      <dgm:t>
        <a:bodyPr/>
        <a:lstStyle/>
        <a:p>
          <a:endParaRPr lang="es-EC"/>
        </a:p>
      </dgm:t>
    </dgm:pt>
    <dgm:pt modelId="{BE394ABB-0E1E-4EAE-A701-F7482F01DC5E}" type="pres">
      <dgm:prSet presAssocID="{CA832A94-049D-4BE6-9197-934D23297BB6}" presName="root2" presStyleCnt="0"/>
      <dgm:spPr/>
    </dgm:pt>
    <dgm:pt modelId="{C1A659BC-4AF8-42CB-A13E-AF229656523A}" type="pres">
      <dgm:prSet presAssocID="{CA832A94-049D-4BE6-9197-934D23297BB6}" presName="LevelTwoTextNode" presStyleLbl="node2" presStyleIdx="3" presStyleCnt="4" custScaleX="1260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51941C-2BB8-459F-AFEB-2BC3BB473CF1}" type="pres">
      <dgm:prSet presAssocID="{CA832A94-049D-4BE6-9197-934D23297BB6}" presName="level3hierChild" presStyleCnt="0"/>
      <dgm:spPr/>
    </dgm:pt>
  </dgm:ptLst>
  <dgm:cxnLst>
    <dgm:cxn modelId="{C4A0FFD1-16E1-45D6-A8F2-68C106E44C87}" type="presOf" srcId="{21CD8B21-C870-4E56-B619-DED5D6638D23}" destId="{A5FA3D89-0A0B-4F5E-B5C9-88D4FD4F20B4}" srcOrd="1" destOrd="0" presId="urn:microsoft.com/office/officeart/2005/8/layout/hierarchy2"/>
    <dgm:cxn modelId="{AB925A85-E519-415E-9E7C-2915D0F20A0A}" srcId="{90534D70-5204-4BE1-A747-985AB5D8A46F}" destId="{A65F0B94-0FED-4229-8D89-EAAB9635C014}" srcOrd="1" destOrd="0" parTransId="{97857FD7-B129-44DA-AED4-6F310A099B5D}" sibTransId="{B339E23E-A98B-42B4-AC96-E6C23A87DF5F}"/>
    <dgm:cxn modelId="{AD360565-B0A0-48E3-A556-B058A17D1BB2}" type="presOf" srcId="{97857FD7-B129-44DA-AED4-6F310A099B5D}" destId="{C0CFC9D9-A054-4923-9F27-C42CDE51F936}" srcOrd="0" destOrd="0" presId="urn:microsoft.com/office/officeart/2005/8/layout/hierarchy2"/>
    <dgm:cxn modelId="{AC88111B-22C3-4D56-B3BE-56D98AD7F41B}" srcId="{90534D70-5204-4BE1-A747-985AB5D8A46F}" destId="{CA832A94-049D-4BE6-9197-934D23297BB6}" srcOrd="3" destOrd="0" parTransId="{77670C20-F39E-4EBE-816E-452ADF20C56A}" sibTransId="{AE3726A7-E254-41EE-B7C2-3585F00B8461}"/>
    <dgm:cxn modelId="{4C13A1E1-9040-4632-B513-E18954DD41AE}" type="presOf" srcId="{CA832A94-049D-4BE6-9197-934D23297BB6}" destId="{C1A659BC-4AF8-42CB-A13E-AF229656523A}" srcOrd="0" destOrd="0" presId="urn:microsoft.com/office/officeart/2005/8/layout/hierarchy2"/>
    <dgm:cxn modelId="{24D6F419-570F-4E9A-B5CA-96361B7E206C}" type="presOf" srcId="{C9A295B0-32D7-40B3-87D5-FA0D858B231A}" destId="{3E79A880-93AC-4262-AAF7-A8AAEA28C92B}" srcOrd="1" destOrd="0" presId="urn:microsoft.com/office/officeart/2005/8/layout/hierarchy2"/>
    <dgm:cxn modelId="{719FF162-457E-440F-9FEC-2E396E599BD2}" type="presOf" srcId="{3A2EAE0B-A0A0-437A-BD94-F2CFF1CFCD4B}" destId="{25787F56-ECA4-4050-AFA4-DD25216D53D9}" srcOrd="0" destOrd="0" presId="urn:microsoft.com/office/officeart/2005/8/layout/hierarchy2"/>
    <dgm:cxn modelId="{8E8165C4-96E4-44CA-BEC8-B5D8A510CE3B}" srcId="{90534D70-5204-4BE1-A747-985AB5D8A46F}" destId="{A9F9BC6B-36E9-4AA0-856F-05698460DEF5}" srcOrd="2" destOrd="0" parTransId="{B8D33C1D-DF63-49D7-B1BE-9DA1654E7314}" sibTransId="{A069C1FC-EAE1-4597-94A8-CBDB5DC200DF}"/>
    <dgm:cxn modelId="{5DFE4EA1-9A16-4DE2-9BCD-49504C0816CA}" srcId="{B9061BF1-46FD-487C-A194-03681F8FC6E3}" destId="{90534D70-5204-4BE1-A747-985AB5D8A46F}" srcOrd="0" destOrd="0" parTransId="{AE87889B-A343-479D-9A23-68C5F1F58730}" sibTransId="{950621A4-4371-4F7C-8E5A-3986307FB7D5}"/>
    <dgm:cxn modelId="{5340DEED-2BED-41C0-8C86-09F8485AB359}" type="presOf" srcId="{3A2EAE0B-A0A0-437A-BD94-F2CFF1CFCD4B}" destId="{2C19C13B-325E-4CCC-95A5-C19D97869A9B}" srcOrd="1" destOrd="0" presId="urn:microsoft.com/office/officeart/2005/8/layout/hierarchy2"/>
    <dgm:cxn modelId="{5BEFFC9F-1349-48DE-8964-82F7D5E56CE1}" type="presOf" srcId="{5FC806D3-7D53-46BF-980F-74D3E43580A5}" destId="{E98C8F35-4720-4AD3-8094-4A9C1D9E2D73}" srcOrd="0" destOrd="0" presId="urn:microsoft.com/office/officeart/2005/8/layout/hierarchy2"/>
    <dgm:cxn modelId="{6FDD06C2-AEEF-4A15-AFB0-9BCC29BBA853}" type="presOf" srcId="{B9061BF1-46FD-487C-A194-03681F8FC6E3}" destId="{A84CFD68-8D82-4057-AC47-9FD6EE72586C}" srcOrd="0" destOrd="0" presId="urn:microsoft.com/office/officeart/2005/8/layout/hierarchy2"/>
    <dgm:cxn modelId="{CEFA83EA-8F68-4301-8ABB-53B4DBC3DBAB}" srcId="{D7089071-445B-4F17-AA29-47B22E22D586}" destId="{0D397CDE-6528-441D-9091-F1B5D6790EA0}" srcOrd="0" destOrd="0" parTransId="{C9A295B0-32D7-40B3-87D5-FA0D858B231A}" sibTransId="{7E68D910-4561-46BD-BEE8-AEB91E662C8B}"/>
    <dgm:cxn modelId="{5D8C790B-4C49-4B44-8DFC-F9DEF26E4EAD}" type="presOf" srcId="{B8D33C1D-DF63-49D7-B1BE-9DA1654E7314}" destId="{D1B795F0-F7C1-4447-8653-2AECB26CD723}" srcOrd="1" destOrd="0" presId="urn:microsoft.com/office/officeart/2005/8/layout/hierarchy2"/>
    <dgm:cxn modelId="{070C7A27-3026-462E-900F-9BC6F2FE6AEA}" type="presOf" srcId="{A9F9BC6B-36E9-4AA0-856F-05698460DEF5}" destId="{3A40384F-2C66-4060-BBF7-4BF64C5ADDF3}" srcOrd="0" destOrd="0" presId="urn:microsoft.com/office/officeart/2005/8/layout/hierarchy2"/>
    <dgm:cxn modelId="{9D002E35-AF39-4FFF-9560-C9D668922ABA}" type="presOf" srcId="{D7089071-445B-4F17-AA29-47B22E22D586}" destId="{A978BE24-E7B4-4EF8-A84A-AB42F15E920C}" srcOrd="0" destOrd="0" presId="urn:microsoft.com/office/officeart/2005/8/layout/hierarchy2"/>
    <dgm:cxn modelId="{5472E3EA-DB59-4A88-BD32-C4488B6FBF49}" srcId="{D7089071-445B-4F17-AA29-47B22E22D586}" destId="{5FC806D3-7D53-46BF-980F-74D3E43580A5}" srcOrd="1" destOrd="0" parTransId="{3A2EAE0B-A0A0-437A-BD94-F2CFF1CFCD4B}" sibTransId="{3B80890E-E644-4D26-9E94-D031F066467A}"/>
    <dgm:cxn modelId="{EC4F24E3-7DB6-4E09-B83F-6E43CAAAE7F0}" type="presOf" srcId="{B8D33C1D-DF63-49D7-B1BE-9DA1654E7314}" destId="{ED8AA7E7-9810-49EB-BB3E-D58B9605A970}" srcOrd="0" destOrd="0" presId="urn:microsoft.com/office/officeart/2005/8/layout/hierarchy2"/>
    <dgm:cxn modelId="{0B54DFB8-D588-4EC4-A7BF-CF7094B89E56}" type="presOf" srcId="{C9A295B0-32D7-40B3-87D5-FA0D858B231A}" destId="{0B96092C-7B58-4B0D-BF31-61BB2F441A30}" srcOrd="0" destOrd="0" presId="urn:microsoft.com/office/officeart/2005/8/layout/hierarchy2"/>
    <dgm:cxn modelId="{C4A49A91-B8CE-4C9D-8C12-30090D6F5F84}" type="presOf" srcId="{77670C20-F39E-4EBE-816E-452ADF20C56A}" destId="{0DD81951-E5C1-430B-8941-68CC20541DD2}" srcOrd="1" destOrd="0" presId="urn:microsoft.com/office/officeart/2005/8/layout/hierarchy2"/>
    <dgm:cxn modelId="{F2355CA4-2EAE-4140-9412-B89A8527B930}" type="presOf" srcId="{0D397CDE-6528-441D-9091-F1B5D6790EA0}" destId="{7F427550-83E3-4A0F-9133-AC0324330578}" srcOrd="0" destOrd="0" presId="urn:microsoft.com/office/officeart/2005/8/layout/hierarchy2"/>
    <dgm:cxn modelId="{1AF7CE79-B374-4B41-8220-99162B88AB05}" type="presOf" srcId="{90534D70-5204-4BE1-A747-985AB5D8A46F}" destId="{C2A0E14C-1E92-401E-B5E0-B7298AE3B6DD}" srcOrd="0" destOrd="0" presId="urn:microsoft.com/office/officeart/2005/8/layout/hierarchy2"/>
    <dgm:cxn modelId="{B2FA0DEC-63A2-457B-89D9-040A2EA73C3A}" type="presOf" srcId="{A65F0B94-0FED-4229-8D89-EAAB9635C014}" destId="{3292D057-B925-465F-B5F6-C793AE68BF84}" srcOrd="0" destOrd="0" presId="urn:microsoft.com/office/officeart/2005/8/layout/hierarchy2"/>
    <dgm:cxn modelId="{54053E80-46B8-48B6-8224-129B6F164D5A}" type="presOf" srcId="{97857FD7-B129-44DA-AED4-6F310A099B5D}" destId="{850ADACA-53D0-4F97-B40F-9B0E93C23205}" srcOrd="1" destOrd="0" presId="urn:microsoft.com/office/officeart/2005/8/layout/hierarchy2"/>
    <dgm:cxn modelId="{3858E1E2-E091-402C-96AB-4E6F40C4CA39}" type="presOf" srcId="{21CD8B21-C870-4E56-B619-DED5D6638D23}" destId="{7F42FB57-A1C4-4191-A859-F597CB9ABF17}" srcOrd="0" destOrd="0" presId="urn:microsoft.com/office/officeart/2005/8/layout/hierarchy2"/>
    <dgm:cxn modelId="{EABECD1E-2FC8-4173-8A22-0C5E6D356176}" srcId="{90534D70-5204-4BE1-A747-985AB5D8A46F}" destId="{D7089071-445B-4F17-AA29-47B22E22D586}" srcOrd="0" destOrd="0" parTransId="{21CD8B21-C870-4E56-B619-DED5D6638D23}" sibTransId="{5AB13F2F-9E78-4E70-95C2-8DA536D8B27B}"/>
    <dgm:cxn modelId="{19F8D85D-9D02-42C8-BA6E-C9E9C3CC91A6}" type="presOf" srcId="{77670C20-F39E-4EBE-816E-452ADF20C56A}" destId="{31974F03-9B4F-4164-BE1B-390454450DDC}" srcOrd="0" destOrd="0" presId="urn:microsoft.com/office/officeart/2005/8/layout/hierarchy2"/>
    <dgm:cxn modelId="{AFB4E48D-E5CC-46A9-9653-F431B9720701}" type="presParOf" srcId="{A84CFD68-8D82-4057-AC47-9FD6EE72586C}" destId="{71378601-901D-485C-A5FC-146B65430AE1}" srcOrd="0" destOrd="0" presId="urn:microsoft.com/office/officeart/2005/8/layout/hierarchy2"/>
    <dgm:cxn modelId="{01AA436F-BEF4-4C1B-824B-24C85AE7C136}" type="presParOf" srcId="{71378601-901D-485C-A5FC-146B65430AE1}" destId="{C2A0E14C-1E92-401E-B5E0-B7298AE3B6DD}" srcOrd="0" destOrd="0" presId="urn:microsoft.com/office/officeart/2005/8/layout/hierarchy2"/>
    <dgm:cxn modelId="{E23AB0F6-710C-442E-BC48-7F158A2644C1}" type="presParOf" srcId="{71378601-901D-485C-A5FC-146B65430AE1}" destId="{A7E8B7B3-1FB1-4A9A-830A-97A7A9690DF0}" srcOrd="1" destOrd="0" presId="urn:microsoft.com/office/officeart/2005/8/layout/hierarchy2"/>
    <dgm:cxn modelId="{CF6BDEBF-9059-4FE5-B1D3-8598E4FC7F03}" type="presParOf" srcId="{A7E8B7B3-1FB1-4A9A-830A-97A7A9690DF0}" destId="{7F42FB57-A1C4-4191-A859-F597CB9ABF17}" srcOrd="0" destOrd="0" presId="urn:microsoft.com/office/officeart/2005/8/layout/hierarchy2"/>
    <dgm:cxn modelId="{26B36525-F992-4F52-9F3D-D0370E442C91}" type="presParOf" srcId="{7F42FB57-A1C4-4191-A859-F597CB9ABF17}" destId="{A5FA3D89-0A0B-4F5E-B5C9-88D4FD4F20B4}" srcOrd="0" destOrd="0" presId="urn:microsoft.com/office/officeart/2005/8/layout/hierarchy2"/>
    <dgm:cxn modelId="{9F61BB23-2773-4931-B745-5A8BCF82C6BA}" type="presParOf" srcId="{A7E8B7B3-1FB1-4A9A-830A-97A7A9690DF0}" destId="{EE11B5D3-23A7-4C8D-81CE-9B3481A74604}" srcOrd="1" destOrd="0" presId="urn:microsoft.com/office/officeart/2005/8/layout/hierarchy2"/>
    <dgm:cxn modelId="{F075C6B8-D60C-40E9-B64D-02E46438799A}" type="presParOf" srcId="{EE11B5D3-23A7-4C8D-81CE-9B3481A74604}" destId="{A978BE24-E7B4-4EF8-A84A-AB42F15E920C}" srcOrd="0" destOrd="0" presId="urn:microsoft.com/office/officeart/2005/8/layout/hierarchy2"/>
    <dgm:cxn modelId="{16AA2923-4323-4538-9823-405BBD33C794}" type="presParOf" srcId="{EE11B5D3-23A7-4C8D-81CE-9B3481A74604}" destId="{C56D98CD-2640-4224-852C-040B0137D1C6}" srcOrd="1" destOrd="0" presId="urn:microsoft.com/office/officeart/2005/8/layout/hierarchy2"/>
    <dgm:cxn modelId="{C8B9495F-135D-4311-80EE-20766CB26372}" type="presParOf" srcId="{C56D98CD-2640-4224-852C-040B0137D1C6}" destId="{0B96092C-7B58-4B0D-BF31-61BB2F441A30}" srcOrd="0" destOrd="0" presId="urn:microsoft.com/office/officeart/2005/8/layout/hierarchy2"/>
    <dgm:cxn modelId="{EFBD2ED8-86BE-4258-8866-CF986C2BFAD2}" type="presParOf" srcId="{0B96092C-7B58-4B0D-BF31-61BB2F441A30}" destId="{3E79A880-93AC-4262-AAF7-A8AAEA28C92B}" srcOrd="0" destOrd="0" presId="urn:microsoft.com/office/officeart/2005/8/layout/hierarchy2"/>
    <dgm:cxn modelId="{7C7895EE-2501-46DB-B2FB-D38B18FAD73F}" type="presParOf" srcId="{C56D98CD-2640-4224-852C-040B0137D1C6}" destId="{63E5C453-CDB5-4366-BB4C-C99E569740B2}" srcOrd="1" destOrd="0" presId="urn:microsoft.com/office/officeart/2005/8/layout/hierarchy2"/>
    <dgm:cxn modelId="{7FFF9C0C-BB14-416E-B43A-6E4D1960B724}" type="presParOf" srcId="{63E5C453-CDB5-4366-BB4C-C99E569740B2}" destId="{7F427550-83E3-4A0F-9133-AC0324330578}" srcOrd="0" destOrd="0" presId="urn:microsoft.com/office/officeart/2005/8/layout/hierarchy2"/>
    <dgm:cxn modelId="{30C40EF0-E190-4A14-91BC-1295C30887BA}" type="presParOf" srcId="{63E5C453-CDB5-4366-BB4C-C99E569740B2}" destId="{A2F8A63D-4D44-494B-AAC5-1ABF88E545E4}" srcOrd="1" destOrd="0" presId="urn:microsoft.com/office/officeart/2005/8/layout/hierarchy2"/>
    <dgm:cxn modelId="{02F2A15C-A3F1-4FCD-9A55-A8836F5F3A3A}" type="presParOf" srcId="{C56D98CD-2640-4224-852C-040B0137D1C6}" destId="{25787F56-ECA4-4050-AFA4-DD25216D53D9}" srcOrd="2" destOrd="0" presId="urn:microsoft.com/office/officeart/2005/8/layout/hierarchy2"/>
    <dgm:cxn modelId="{1B4F3E1C-5983-4EF0-A7DF-C719DB389F6B}" type="presParOf" srcId="{25787F56-ECA4-4050-AFA4-DD25216D53D9}" destId="{2C19C13B-325E-4CCC-95A5-C19D97869A9B}" srcOrd="0" destOrd="0" presId="urn:microsoft.com/office/officeart/2005/8/layout/hierarchy2"/>
    <dgm:cxn modelId="{D0D8B315-C0A6-4329-9DE8-CE2433011FF4}" type="presParOf" srcId="{C56D98CD-2640-4224-852C-040B0137D1C6}" destId="{191B0341-6983-41E0-9BB2-A6B85B647C3C}" srcOrd="3" destOrd="0" presId="urn:microsoft.com/office/officeart/2005/8/layout/hierarchy2"/>
    <dgm:cxn modelId="{8896C263-DB33-4EBB-9E34-27264B90718C}" type="presParOf" srcId="{191B0341-6983-41E0-9BB2-A6B85B647C3C}" destId="{E98C8F35-4720-4AD3-8094-4A9C1D9E2D73}" srcOrd="0" destOrd="0" presId="urn:microsoft.com/office/officeart/2005/8/layout/hierarchy2"/>
    <dgm:cxn modelId="{438EE64E-6F27-4FF9-9C23-61A5A103A007}" type="presParOf" srcId="{191B0341-6983-41E0-9BB2-A6B85B647C3C}" destId="{2328663D-4713-48B9-B96B-D73F61A75220}" srcOrd="1" destOrd="0" presId="urn:microsoft.com/office/officeart/2005/8/layout/hierarchy2"/>
    <dgm:cxn modelId="{59696E85-0E94-4061-9041-1893032EB57D}" type="presParOf" srcId="{A7E8B7B3-1FB1-4A9A-830A-97A7A9690DF0}" destId="{C0CFC9D9-A054-4923-9F27-C42CDE51F936}" srcOrd="2" destOrd="0" presId="urn:microsoft.com/office/officeart/2005/8/layout/hierarchy2"/>
    <dgm:cxn modelId="{F9F2B8BA-87C3-45B2-B3A8-A8688B10160C}" type="presParOf" srcId="{C0CFC9D9-A054-4923-9F27-C42CDE51F936}" destId="{850ADACA-53D0-4F97-B40F-9B0E93C23205}" srcOrd="0" destOrd="0" presId="urn:microsoft.com/office/officeart/2005/8/layout/hierarchy2"/>
    <dgm:cxn modelId="{5BD92164-E2E4-4C30-9CFF-08346BBF1858}" type="presParOf" srcId="{A7E8B7B3-1FB1-4A9A-830A-97A7A9690DF0}" destId="{882B9D04-4E94-4451-BF15-3511FECAA749}" srcOrd="3" destOrd="0" presId="urn:microsoft.com/office/officeart/2005/8/layout/hierarchy2"/>
    <dgm:cxn modelId="{BF3205E8-BF52-4831-A994-7716D99D1169}" type="presParOf" srcId="{882B9D04-4E94-4451-BF15-3511FECAA749}" destId="{3292D057-B925-465F-B5F6-C793AE68BF84}" srcOrd="0" destOrd="0" presId="urn:microsoft.com/office/officeart/2005/8/layout/hierarchy2"/>
    <dgm:cxn modelId="{7394208E-AC9C-43B5-8AF6-4336601896E7}" type="presParOf" srcId="{882B9D04-4E94-4451-BF15-3511FECAA749}" destId="{B9335729-0EEA-4BBA-B80A-0E6E010C80D8}" srcOrd="1" destOrd="0" presId="urn:microsoft.com/office/officeart/2005/8/layout/hierarchy2"/>
    <dgm:cxn modelId="{711246BF-DAF7-46CF-A10F-A4D26F55898C}" type="presParOf" srcId="{A7E8B7B3-1FB1-4A9A-830A-97A7A9690DF0}" destId="{ED8AA7E7-9810-49EB-BB3E-D58B9605A970}" srcOrd="4" destOrd="0" presId="urn:microsoft.com/office/officeart/2005/8/layout/hierarchy2"/>
    <dgm:cxn modelId="{2CF8719B-778A-4DA3-AD3D-0F9CE4A128A9}" type="presParOf" srcId="{ED8AA7E7-9810-49EB-BB3E-D58B9605A970}" destId="{D1B795F0-F7C1-4447-8653-2AECB26CD723}" srcOrd="0" destOrd="0" presId="urn:microsoft.com/office/officeart/2005/8/layout/hierarchy2"/>
    <dgm:cxn modelId="{061121CD-4817-4B61-BEA6-3DF65100C78C}" type="presParOf" srcId="{A7E8B7B3-1FB1-4A9A-830A-97A7A9690DF0}" destId="{414C7557-B3B4-44E6-B42D-2E2685CD62A2}" srcOrd="5" destOrd="0" presId="urn:microsoft.com/office/officeart/2005/8/layout/hierarchy2"/>
    <dgm:cxn modelId="{8DB765FD-73F7-490D-A7DB-A5D47D393F04}" type="presParOf" srcId="{414C7557-B3B4-44E6-B42D-2E2685CD62A2}" destId="{3A40384F-2C66-4060-BBF7-4BF64C5ADDF3}" srcOrd="0" destOrd="0" presId="urn:microsoft.com/office/officeart/2005/8/layout/hierarchy2"/>
    <dgm:cxn modelId="{95CE70AC-2429-4499-92FD-F3251A232E34}" type="presParOf" srcId="{414C7557-B3B4-44E6-B42D-2E2685CD62A2}" destId="{58CF37FF-C421-4EB1-B66D-02B5C2E8DF6B}" srcOrd="1" destOrd="0" presId="urn:microsoft.com/office/officeart/2005/8/layout/hierarchy2"/>
    <dgm:cxn modelId="{9C3057BC-3545-4646-8592-0360B4B056D5}" type="presParOf" srcId="{A7E8B7B3-1FB1-4A9A-830A-97A7A9690DF0}" destId="{31974F03-9B4F-4164-BE1B-390454450DDC}" srcOrd="6" destOrd="0" presId="urn:microsoft.com/office/officeart/2005/8/layout/hierarchy2"/>
    <dgm:cxn modelId="{67089C22-1F69-45EB-B22B-5F39B5D34341}" type="presParOf" srcId="{31974F03-9B4F-4164-BE1B-390454450DDC}" destId="{0DD81951-E5C1-430B-8941-68CC20541DD2}" srcOrd="0" destOrd="0" presId="urn:microsoft.com/office/officeart/2005/8/layout/hierarchy2"/>
    <dgm:cxn modelId="{439C5479-1C1F-4ACA-AD63-6BCC155BE279}" type="presParOf" srcId="{A7E8B7B3-1FB1-4A9A-830A-97A7A9690DF0}" destId="{BE394ABB-0E1E-4EAE-A701-F7482F01DC5E}" srcOrd="7" destOrd="0" presId="urn:microsoft.com/office/officeart/2005/8/layout/hierarchy2"/>
    <dgm:cxn modelId="{43E0A186-51CD-404B-8FBA-225F650C9B43}" type="presParOf" srcId="{BE394ABB-0E1E-4EAE-A701-F7482F01DC5E}" destId="{C1A659BC-4AF8-42CB-A13E-AF229656523A}" srcOrd="0" destOrd="0" presId="urn:microsoft.com/office/officeart/2005/8/layout/hierarchy2"/>
    <dgm:cxn modelId="{A1B46785-B374-4B24-ABEA-DA898973564D}" type="presParOf" srcId="{BE394ABB-0E1E-4EAE-A701-F7482F01DC5E}" destId="{4751941C-2BB8-459F-AFEB-2BC3BB473CF1}" srcOrd="1" destOrd="0" presId="urn:microsoft.com/office/officeart/2005/8/layout/hierarchy2"/>
  </dgm:cxnLst>
  <dgm:bg>
    <a:noFill/>
    <a:effectLst>
      <a:outerShdw blurRad="50800" dist="50800" dir="5400000" algn="ctr" rotWithShape="0">
        <a:srgbClr val="339933"/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F101F-7BB8-4641-8B45-A579F43AE9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7F1BB8-7D2B-426F-B3F2-0BD7DFCB853E}">
      <dgm:prSet custT="1"/>
      <dgm:spPr/>
      <dgm:t>
        <a:bodyPr/>
        <a:lstStyle/>
        <a:p>
          <a:pPr rtl="0"/>
          <a:r>
            <a:rPr lang="es-EC" sz="2800" dirty="0" smtClean="0"/>
            <a:t>ANÁLISIS EXTERNO</a:t>
          </a:r>
          <a:endParaRPr lang="es-EC" sz="2800" dirty="0"/>
        </a:p>
      </dgm:t>
    </dgm:pt>
    <dgm:pt modelId="{40DBF561-65E6-452D-8829-0032BB916EF4}" type="parTrans" cxnId="{B9ADEF20-313B-4ECC-890C-90642DE008EA}">
      <dgm:prSet/>
      <dgm:spPr/>
      <dgm:t>
        <a:bodyPr/>
        <a:lstStyle/>
        <a:p>
          <a:endParaRPr lang="es-EC"/>
        </a:p>
      </dgm:t>
    </dgm:pt>
    <dgm:pt modelId="{B9C3E002-D2BD-4B21-B4FA-D61825FE1D37}" type="sibTrans" cxnId="{B9ADEF20-313B-4ECC-890C-90642DE008EA}">
      <dgm:prSet/>
      <dgm:spPr/>
      <dgm:t>
        <a:bodyPr/>
        <a:lstStyle/>
        <a:p>
          <a:endParaRPr lang="es-EC"/>
        </a:p>
      </dgm:t>
    </dgm:pt>
    <dgm:pt modelId="{F2732986-8A84-4B2C-8D43-A99E7371E8B2}" type="pres">
      <dgm:prSet presAssocID="{73FF101F-7BB8-4641-8B45-A579F43AE9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6C7639-ACEF-44C4-96CC-7EBB8796FFCE}" type="pres">
      <dgm:prSet presAssocID="{5A7F1BB8-7D2B-426F-B3F2-0BD7DFCB853E}" presName="node" presStyleLbl="node1" presStyleIdx="0" presStyleCnt="1" custAng="16200000" custScaleX="100196" custLinFactNeighborX="-24664" custLinFactNeighborY="-2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ADEF20-313B-4ECC-890C-90642DE008EA}" srcId="{73FF101F-7BB8-4641-8B45-A579F43AE969}" destId="{5A7F1BB8-7D2B-426F-B3F2-0BD7DFCB853E}" srcOrd="0" destOrd="0" parTransId="{40DBF561-65E6-452D-8829-0032BB916EF4}" sibTransId="{B9C3E002-D2BD-4B21-B4FA-D61825FE1D37}"/>
    <dgm:cxn modelId="{7D436D5C-9FA4-4B52-B278-5253FF15C7B1}" type="presOf" srcId="{73FF101F-7BB8-4641-8B45-A579F43AE969}" destId="{F2732986-8A84-4B2C-8D43-A99E7371E8B2}" srcOrd="0" destOrd="0" presId="urn:microsoft.com/office/officeart/2005/8/layout/process1"/>
    <dgm:cxn modelId="{BB262075-9CB5-4D6F-93B1-CC194D8DFC1A}" type="presOf" srcId="{5A7F1BB8-7D2B-426F-B3F2-0BD7DFCB853E}" destId="{6D6C7639-ACEF-44C4-96CC-7EBB8796FFCE}" srcOrd="0" destOrd="0" presId="urn:microsoft.com/office/officeart/2005/8/layout/process1"/>
    <dgm:cxn modelId="{DB416A9C-64E7-4A36-8BDF-39166F377882}" type="presParOf" srcId="{F2732986-8A84-4B2C-8D43-A99E7371E8B2}" destId="{6D6C7639-ACEF-44C4-96CC-7EBB8796FFC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B9A80-DE8E-44F9-8D58-E1573890A1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D45932-4432-476C-8273-77F17B962C3D}">
      <dgm:prSet phldrT="[Texto]"/>
      <dgm:spPr/>
      <dgm:t>
        <a:bodyPr/>
        <a:lstStyle/>
        <a:p>
          <a:r>
            <a:rPr lang="es-EC" dirty="0" smtClean="0"/>
            <a:t>POLÍTICO </a:t>
          </a:r>
          <a:endParaRPr lang="es-EC" dirty="0"/>
        </a:p>
      </dgm:t>
    </dgm:pt>
    <dgm:pt modelId="{5AF1E2FE-05D9-4308-9D27-4DCE907F2450}" type="parTrans" cxnId="{5A904D57-AA3C-4F7D-BF1A-7EB6D9F70902}">
      <dgm:prSet/>
      <dgm:spPr/>
      <dgm:t>
        <a:bodyPr/>
        <a:lstStyle/>
        <a:p>
          <a:endParaRPr lang="es-EC"/>
        </a:p>
      </dgm:t>
    </dgm:pt>
    <dgm:pt modelId="{99F8B93E-1608-4052-8B38-3A40C9428A8B}" type="sibTrans" cxnId="{5A904D57-AA3C-4F7D-BF1A-7EB6D9F70902}">
      <dgm:prSet/>
      <dgm:spPr/>
      <dgm:t>
        <a:bodyPr/>
        <a:lstStyle/>
        <a:p>
          <a:endParaRPr lang="es-EC"/>
        </a:p>
      </dgm:t>
    </dgm:pt>
    <dgm:pt modelId="{3C32167D-153D-452B-91AE-3AB8F57F378E}">
      <dgm:prSet phldrT="[Texto]"/>
      <dgm:spPr/>
      <dgm:t>
        <a:bodyPr/>
        <a:lstStyle/>
        <a:p>
          <a:r>
            <a:rPr lang="es-EC" dirty="0" smtClean="0"/>
            <a:t>ECONÓMICO</a:t>
          </a:r>
          <a:endParaRPr lang="es-EC" dirty="0"/>
        </a:p>
      </dgm:t>
    </dgm:pt>
    <dgm:pt modelId="{B2B7B354-F200-4DA8-9E78-C4C6D8F0D09D}" type="parTrans" cxnId="{CF9B659E-9D52-4CC2-A43F-7A908CCCA9E0}">
      <dgm:prSet/>
      <dgm:spPr/>
      <dgm:t>
        <a:bodyPr/>
        <a:lstStyle/>
        <a:p>
          <a:endParaRPr lang="es-EC"/>
        </a:p>
      </dgm:t>
    </dgm:pt>
    <dgm:pt modelId="{461F0EEE-A3C5-407B-B2B2-A85F4E415F15}" type="sibTrans" cxnId="{CF9B659E-9D52-4CC2-A43F-7A908CCCA9E0}">
      <dgm:prSet/>
      <dgm:spPr/>
      <dgm:t>
        <a:bodyPr/>
        <a:lstStyle/>
        <a:p>
          <a:endParaRPr lang="es-EC"/>
        </a:p>
      </dgm:t>
    </dgm:pt>
    <dgm:pt modelId="{3BA96537-26CC-4E57-AF38-61854110FC3A}">
      <dgm:prSet phldrT="[Texto]"/>
      <dgm:spPr/>
      <dgm:t>
        <a:bodyPr/>
        <a:lstStyle/>
        <a:p>
          <a:r>
            <a:rPr lang="es-EC" dirty="0" smtClean="0"/>
            <a:t>SOCIAL</a:t>
          </a:r>
          <a:endParaRPr lang="es-EC" dirty="0"/>
        </a:p>
      </dgm:t>
    </dgm:pt>
    <dgm:pt modelId="{EAE6CEE4-A388-442D-B2C5-82F604B2B4EB}" type="parTrans" cxnId="{CE7CD001-C9C9-4812-9CE1-D477D0F69692}">
      <dgm:prSet/>
      <dgm:spPr/>
      <dgm:t>
        <a:bodyPr/>
        <a:lstStyle/>
        <a:p>
          <a:endParaRPr lang="es-EC"/>
        </a:p>
      </dgm:t>
    </dgm:pt>
    <dgm:pt modelId="{7D2F8C8B-709E-4C2E-8BCC-F0FDC194B82C}" type="sibTrans" cxnId="{CE7CD001-C9C9-4812-9CE1-D477D0F69692}">
      <dgm:prSet/>
      <dgm:spPr/>
      <dgm:t>
        <a:bodyPr/>
        <a:lstStyle/>
        <a:p>
          <a:endParaRPr lang="es-EC"/>
        </a:p>
      </dgm:t>
    </dgm:pt>
    <dgm:pt modelId="{518EDE9E-6FB5-4186-BDF4-333CA0213FA2}">
      <dgm:prSet phldrT="[Texto]" custT="1"/>
      <dgm:spPr/>
      <dgm:t>
        <a:bodyPr/>
        <a:lstStyle/>
        <a:p>
          <a:r>
            <a:rPr lang="es-EC" sz="1200" dirty="0" smtClean="0"/>
            <a:t>TECNOLÓGICO</a:t>
          </a:r>
          <a:endParaRPr lang="es-EC" sz="1200" dirty="0"/>
        </a:p>
      </dgm:t>
    </dgm:pt>
    <dgm:pt modelId="{54B27ED0-939B-4159-935F-95227D92C8D2}" type="parTrans" cxnId="{2C6A7B58-DCA6-40A3-968E-8E13080D4137}">
      <dgm:prSet/>
      <dgm:spPr/>
      <dgm:t>
        <a:bodyPr/>
        <a:lstStyle/>
        <a:p>
          <a:endParaRPr lang="es-EC"/>
        </a:p>
      </dgm:t>
    </dgm:pt>
    <dgm:pt modelId="{D594D1BF-66C6-4D09-B798-1976A7AECB49}" type="sibTrans" cxnId="{2C6A7B58-DCA6-40A3-968E-8E13080D4137}">
      <dgm:prSet/>
      <dgm:spPr/>
      <dgm:t>
        <a:bodyPr/>
        <a:lstStyle/>
        <a:p>
          <a:endParaRPr lang="es-EC"/>
        </a:p>
      </dgm:t>
    </dgm:pt>
    <dgm:pt modelId="{B135DDCA-7E08-4AD2-AEE0-D091728F3FF5}" type="pres">
      <dgm:prSet presAssocID="{790B9A80-DE8E-44F9-8D58-E1573890A1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4BAA15-17FB-4F1A-A1E2-DF90BF19EC61}" type="pres">
      <dgm:prSet presAssocID="{C5D45932-4432-476C-8273-77F17B962C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ACD5A0-3114-4FE9-8A1E-E859ECDA937B}" type="pres">
      <dgm:prSet presAssocID="{99F8B93E-1608-4052-8B38-3A40C9428A8B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16B81D6-D847-4400-8623-ACCDA9C31DDD}" type="pres">
      <dgm:prSet presAssocID="{99F8B93E-1608-4052-8B38-3A40C9428A8B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E5B5B4AC-1CA2-49F2-B1C8-184983A9A385}" type="pres">
      <dgm:prSet presAssocID="{3C32167D-153D-452B-91AE-3AB8F57F37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6F6946-5024-4AAF-9C59-C511E143A055}" type="pres">
      <dgm:prSet presAssocID="{461F0EEE-A3C5-407B-B2B2-A85F4E415F1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1293CA1-6619-4AF7-A417-E6F291BD8378}" type="pres">
      <dgm:prSet presAssocID="{461F0EEE-A3C5-407B-B2B2-A85F4E415F15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7FD4AFD5-C116-4928-BB9F-E4539D78B568}" type="pres">
      <dgm:prSet presAssocID="{3BA96537-26CC-4E57-AF38-61854110FC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694F5-D66F-4174-94C1-0BD2484ABEA0}" type="pres">
      <dgm:prSet presAssocID="{7D2F8C8B-709E-4C2E-8BCC-F0FDC194B82C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3C0FA37-EF29-4943-914A-7662ECA366C7}" type="pres">
      <dgm:prSet presAssocID="{7D2F8C8B-709E-4C2E-8BCC-F0FDC194B82C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0D94C481-2571-4B2C-AC8F-0E5BB4809E1C}" type="pres">
      <dgm:prSet presAssocID="{518EDE9E-6FB5-4186-BDF4-333CA0213FA2}" presName="node" presStyleLbl="node1" presStyleIdx="3" presStyleCnt="4" custScaleX="113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44890-DAB8-4F29-9960-4D039EE2F5CB}" type="pres">
      <dgm:prSet presAssocID="{D594D1BF-66C6-4D09-B798-1976A7AECB4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4DABEDA0-E3A5-4AC0-ACCD-769E3BB42DB4}" type="pres">
      <dgm:prSet presAssocID="{D594D1BF-66C6-4D09-B798-1976A7AECB49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DE780190-1A9D-46E5-A3B0-2C374358252D}" type="presOf" srcId="{7D2F8C8B-709E-4C2E-8BCC-F0FDC194B82C}" destId="{D3C0FA37-EF29-4943-914A-7662ECA366C7}" srcOrd="1" destOrd="0" presId="urn:microsoft.com/office/officeart/2005/8/layout/cycle2"/>
    <dgm:cxn modelId="{5A904D57-AA3C-4F7D-BF1A-7EB6D9F70902}" srcId="{790B9A80-DE8E-44F9-8D58-E1573890A196}" destId="{C5D45932-4432-476C-8273-77F17B962C3D}" srcOrd="0" destOrd="0" parTransId="{5AF1E2FE-05D9-4308-9D27-4DCE907F2450}" sibTransId="{99F8B93E-1608-4052-8B38-3A40C9428A8B}"/>
    <dgm:cxn modelId="{B6436159-7D8D-4428-96D8-FB91E83885D2}" type="presOf" srcId="{518EDE9E-6FB5-4186-BDF4-333CA0213FA2}" destId="{0D94C481-2571-4B2C-AC8F-0E5BB4809E1C}" srcOrd="0" destOrd="0" presId="urn:microsoft.com/office/officeart/2005/8/layout/cycle2"/>
    <dgm:cxn modelId="{3BE4CBBF-CCAB-4107-B9B0-E96B433505E9}" type="presOf" srcId="{3BA96537-26CC-4E57-AF38-61854110FC3A}" destId="{7FD4AFD5-C116-4928-BB9F-E4539D78B568}" srcOrd="0" destOrd="0" presId="urn:microsoft.com/office/officeart/2005/8/layout/cycle2"/>
    <dgm:cxn modelId="{7D481D4C-6EAD-4982-AD4B-EF61510A7982}" type="presOf" srcId="{99F8B93E-1608-4052-8B38-3A40C9428A8B}" destId="{B9ACD5A0-3114-4FE9-8A1E-E859ECDA937B}" srcOrd="0" destOrd="0" presId="urn:microsoft.com/office/officeart/2005/8/layout/cycle2"/>
    <dgm:cxn modelId="{CF9B659E-9D52-4CC2-A43F-7A908CCCA9E0}" srcId="{790B9A80-DE8E-44F9-8D58-E1573890A196}" destId="{3C32167D-153D-452B-91AE-3AB8F57F378E}" srcOrd="1" destOrd="0" parTransId="{B2B7B354-F200-4DA8-9E78-C4C6D8F0D09D}" sibTransId="{461F0EEE-A3C5-407B-B2B2-A85F4E415F15}"/>
    <dgm:cxn modelId="{CE7CD001-C9C9-4812-9CE1-D477D0F69692}" srcId="{790B9A80-DE8E-44F9-8D58-E1573890A196}" destId="{3BA96537-26CC-4E57-AF38-61854110FC3A}" srcOrd="2" destOrd="0" parTransId="{EAE6CEE4-A388-442D-B2C5-82F604B2B4EB}" sibTransId="{7D2F8C8B-709E-4C2E-8BCC-F0FDC194B82C}"/>
    <dgm:cxn modelId="{7FF70C49-55B5-4E36-90D3-37A3496F21E4}" type="presOf" srcId="{99F8B93E-1608-4052-8B38-3A40C9428A8B}" destId="{816B81D6-D847-4400-8623-ACCDA9C31DDD}" srcOrd="1" destOrd="0" presId="urn:microsoft.com/office/officeart/2005/8/layout/cycle2"/>
    <dgm:cxn modelId="{D40D830D-5F41-45A1-8B1B-C256BCD7D120}" type="presOf" srcId="{3C32167D-153D-452B-91AE-3AB8F57F378E}" destId="{E5B5B4AC-1CA2-49F2-B1C8-184983A9A385}" srcOrd="0" destOrd="0" presId="urn:microsoft.com/office/officeart/2005/8/layout/cycle2"/>
    <dgm:cxn modelId="{6190E8FA-EAC9-486D-91F1-1C53BB3EB9BE}" type="presOf" srcId="{790B9A80-DE8E-44F9-8D58-E1573890A196}" destId="{B135DDCA-7E08-4AD2-AEE0-D091728F3FF5}" srcOrd="0" destOrd="0" presId="urn:microsoft.com/office/officeart/2005/8/layout/cycle2"/>
    <dgm:cxn modelId="{C1E80E32-3762-4F20-9C1B-6C3C852271BB}" type="presOf" srcId="{461F0EEE-A3C5-407B-B2B2-A85F4E415F15}" destId="{81293CA1-6619-4AF7-A417-E6F291BD8378}" srcOrd="1" destOrd="0" presId="urn:microsoft.com/office/officeart/2005/8/layout/cycle2"/>
    <dgm:cxn modelId="{2C6A7B58-DCA6-40A3-968E-8E13080D4137}" srcId="{790B9A80-DE8E-44F9-8D58-E1573890A196}" destId="{518EDE9E-6FB5-4186-BDF4-333CA0213FA2}" srcOrd="3" destOrd="0" parTransId="{54B27ED0-939B-4159-935F-95227D92C8D2}" sibTransId="{D594D1BF-66C6-4D09-B798-1976A7AECB49}"/>
    <dgm:cxn modelId="{85336DF7-7C32-4843-8556-063289C1EF55}" type="presOf" srcId="{461F0EEE-A3C5-407B-B2B2-A85F4E415F15}" destId="{C66F6946-5024-4AAF-9C59-C511E143A055}" srcOrd="0" destOrd="0" presId="urn:microsoft.com/office/officeart/2005/8/layout/cycle2"/>
    <dgm:cxn modelId="{E50865B5-8CA2-4F03-9902-3DA7BE6E8BA5}" type="presOf" srcId="{D594D1BF-66C6-4D09-B798-1976A7AECB49}" destId="{22A44890-DAB8-4F29-9960-4D039EE2F5CB}" srcOrd="0" destOrd="0" presId="urn:microsoft.com/office/officeart/2005/8/layout/cycle2"/>
    <dgm:cxn modelId="{3DE02B0C-DAEE-4154-A16D-B2A73BDE51DB}" type="presOf" srcId="{D594D1BF-66C6-4D09-B798-1976A7AECB49}" destId="{4DABEDA0-E3A5-4AC0-ACCD-769E3BB42DB4}" srcOrd="1" destOrd="0" presId="urn:microsoft.com/office/officeart/2005/8/layout/cycle2"/>
    <dgm:cxn modelId="{438F0D74-60B7-46A4-9492-00F8FDE238F6}" type="presOf" srcId="{C5D45932-4432-476C-8273-77F17B962C3D}" destId="{664BAA15-17FB-4F1A-A1E2-DF90BF19EC61}" srcOrd="0" destOrd="0" presId="urn:microsoft.com/office/officeart/2005/8/layout/cycle2"/>
    <dgm:cxn modelId="{181B612C-5D55-4470-89BF-057E49D0C796}" type="presOf" srcId="{7D2F8C8B-709E-4C2E-8BCC-F0FDC194B82C}" destId="{CD2694F5-D66F-4174-94C1-0BD2484ABEA0}" srcOrd="0" destOrd="0" presId="urn:microsoft.com/office/officeart/2005/8/layout/cycle2"/>
    <dgm:cxn modelId="{651E3E9B-53EA-4410-93D9-B37189AC62BA}" type="presParOf" srcId="{B135DDCA-7E08-4AD2-AEE0-D091728F3FF5}" destId="{664BAA15-17FB-4F1A-A1E2-DF90BF19EC61}" srcOrd="0" destOrd="0" presId="urn:microsoft.com/office/officeart/2005/8/layout/cycle2"/>
    <dgm:cxn modelId="{923C24D5-876E-4456-AA64-E185CDA2B03E}" type="presParOf" srcId="{B135DDCA-7E08-4AD2-AEE0-D091728F3FF5}" destId="{B9ACD5A0-3114-4FE9-8A1E-E859ECDA937B}" srcOrd="1" destOrd="0" presId="urn:microsoft.com/office/officeart/2005/8/layout/cycle2"/>
    <dgm:cxn modelId="{2FDF2F86-A854-4C37-8564-7BB747840DAC}" type="presParOf" srcId="{B9ACD5A0-3114-4FE9-8A1E-E859ECDA937B}" destId="{816B81D6-D847-4400-8623-ACCDA9C31DDD}" srcOrd="0" destOrd="0" presId="urn:microsoft.com/office/officeart/2005/8/layout/cycle2"/>
    <dgm:cxn modelId="{210F83AB-6981-446F-862B-7088B58DD640}" type="presParOf" srcId="{B135DDCA-7E08-4AD2-AEE0-D091728F3FF5}" destId="{E5B5B4AC-1CA2-49F2-B1C8-184983A9A385}" srcOrd="2" destOrd="0" presId="urn:microsoft.com/office/officeart/2005/8/layout/cycle2"/>
    <dgm:cxn modelId="{0FC91D84-AA68-4234-A043-3BB630DC8174}" type="presParOf" srcId="{B135DDCA-7E08-4AD2-AEE0-D091728F3FF5}" destId="{C66F6946-5024-4AAF-9C59-C511E143A055}" srcOrd="3" destOrd="0" presId="urn:microsoft.com/office/officeart/2005/8/layout/cycle2"/>
    <dgm:cxn modelId="{863D1DF0-0534-42FC-B6D5-DF4451AE61E7}" type="presParOf" srcId="{C66F6946-5024-4AAF-9C59-C511E143A055}" destId="{81293CA1-6619-4AF7-A417-E6F291BD8378}" srcOrd="0" destOrd="0" presId="urn:microsoft.com/office/officeart/2005/8/layout/cycle2"/>
    <dgm:cxn modelId="{1A67E8AF-17EB-41BB-B2E4-B3972C3A5D83}" type="presParOf" srcId="{B135DDCA-7E08-4AD2-AEE0-D091728F3FF5}" destId="{7FD4AFD5-C116-4928-BB9F-E4539D78B568}" srcOrd="4" destOrd="0" presId="urn:microsoft.com/office/officeart/2005/8/layout/cycle2"/>
    <dgm:cxn modelId="{D8EFECE5-0AB6-4DE0-8515-15726BF26DAF}" type="presParOf" srcId="{B135DDCA-7E08-4AD2-AEE0-D091728F3FF5}" destId="{CD2694F5-D66F-4174-94C1-0BD2484ABEA0}" srcOrd="5" destOrd="0" presId="urn:microsoft.com/office/officeart/2005/8/layout/cycle2"/>
    <dgm:cxn modelId="{9AE6482B-7804-4541-BCC6-9D9755128E98}" type="presParOf" srcId="{CD2694F5-D66F-4174-94C1-0BD2484ABEA0}" destId="{D3C0FA37-EF29-4943-914A-7662ECA366C7}" srcOrd="0" destOrd="0" presId="urn:microsoft.com/office/officeart/2005/8/layout/cycle2"/>
    <dgm:cxn modelId="{9A1BE8DB-7E92-4A2A-BB53-E2248A544539}" type="presParOf" srcId="{B135DDCA-7E08-4AD2-AEE0-D091728F3FF5}" destId="{0D94C481-2571-4B2C-AC8F-0E5BB4809E1C}" srcOrd="6" destOrd="0" presId="urn:microsoft.com/office/officeart/2005/8/layout/cycle2"/>
    <dgm:cxn modelId="{784E1442-08EB-4CB9-8DF9-870ABABC76FE}" type="presParOf" srcId="{B135DDCA-7E08-4AD2-AEE0-D091728F3FF5}" destId="{22A44890-DAB8-4F29-9960-4D039EE2F5CB}" srcOrd="7" destOrd="0" presId="urn:microsoft.com/office/officeart/2005/8/layout/cycle2"/>
    <dgm:cxn modelId="{9EC294DA-5B05-4B3D-AE6D-7BA74B91BEED}" type="presParOf" srcId="{22A44890-DAB8-4F29-9960-4D039EE2F5CB}" destId="{4DABEDA0-E3A5-4AC0-ACCD-769E3BB42D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0461E-4A7B-4E47-81C1-33FBAF9FB6C7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1AE70542-AB72-4A35-8EBB-7D46C7265503}" type="pres">
      <dgm:prSet presAssocID="{D1A0461E-4A7B-4E47-81C1-33FBAF9FB6C7}" presName="Name0" presStyleCnt="0">
        <dgm:presLayoutVars>
          <dgm:dir/>
          <dgm:animLvl val="lvl"/>
          <dgm:resizeHandles val="exact"/>
        </dgm:presLayoutVars>
      </dgm:prSet>
      <dgm:spPr/>
    </dgm:pt>
    <dgm:pt modelId="{B68D9FB0-09E1-4812-A8C3-78A153253E7C}" type="pres">
      <dgm:prSet presAssocID="{D1A0461E-4A7B-4E47-81C1-33FBAF9FB6C7}" presName="dummy" presStyleCnt="0"/>
      <dgm:spPr/>
    </dgm:pt>
    <dgm:pt modelId="{A3F63605-8D85-444A-8315-4D0E781451C8}" type="pres">
      <dgm:prSet presAssocID="{D1A0461E-4A7B-4E47-81C1-33FBAF9FB6C7}" presName="linH" presStyleCnt="0"/>
      <dgm:spPr/>
    </dgm:pt>
    <dgm:pt modelId="{6E2A3319-EA59-4A84-AAD5-94F2E8899D46}" type="pres">
      <dgm:prSet presAssocID="{D1A0461E-4A7B-4E47-81C1-33FBAF9FB6C7}" presName="padding1" presStyleCnt="0"/>
      <dgm:spPr/>
    </dgm:pt>
    <dgm:pt modelId="{FC158FE3-EC91-4341-B303-F999356E4139}" type="pres">
      <dgm:prSet presAssocID="{D1A0461E-4A7B-4E47-81C1-33FBAF9FB6C7}" presName="padding2" presStyleCnt="0"/>
      <dgm:spPr/>
    </dgm:pt>
    <dgm:pt modelId="{5E9D1CFC-21D0-4D87-8298-0D592CCF1ACD}" type="pres">
      <dgm:prSet presAssocID="{D1A0461E-4A7B-4E47-81C1-33FBAF9FB6C7}" presName="negArrow" presStyleCnt="0"/>
      <dgm:spPr/>
    </dgm:pt>
    <dgm:pt modelId="{1DD556B1-27A2-4D29-B592-B8EB92A9447A}" type="pres">
      <dgm:prSet presAssocID="{D1A0461E-4A7B-4E47-81C1-33FBAF9FB6C7}" presName="backgroundArrow" presStyleLbl="node1" presStyleIdx="0" presStyleCnt="1" custScaleY="74260" custLinFactNeighborY="4737"/>
      <dgm:spPr/>
    </dgm:pt>
  </dgm:ptLst>
  <dgm:cxnLst>
    <dgm:cxn modelId="{6B83BA84-B08B-46C8-B4AE-908F047CC3C4}" type="presOf" srcId="{D1A0461E-4A7B-4E47-81C1-33FBAF9FB6C7}" destId="{1AE70542-AB72-4A35-8EBB-7D46C7265503}" srcOrd="0" destOrd="0" presId="urn:microsoft.com/office/officeart/2005/8/layout/hProcess3"/>
    <dgm:cxn modelId="{E2D8C93A-952C-4480-BF54-3C7153D42D61}" type="presParOf" srcId="{1AE70542-AB72-4A35-8EBB-7D46C7265503}" destId="{B68D9FB0-09E1-4812-A8C3-78A153253E7C}" srcOrd="0" destOrd="0" presId="urn:microsoft.com/office/officeart/2005/8/layout/hProcess3"/>
    <dgm:cxn modelId="{D40CB78C-1A7C-4D15-8E76-5269C13906B7}" type="presParOf" srcId="{1AE70542-AB72-4A35-8EBB-7D46C7265503}" destId="{A3F63605-8D85-444A-8315-4D0E781451C8}" srcOrd="1" destOrd="0" presId="urn:microsoft.com/office/officeart/2005/8/layout/hProcess3"/>
    <dgm:cxn modelId="{21AE74D1-B27D-40D6-A2C6-A638CBE655B9}" type="presParOf" srcId="{A3F63605-8D85-444A-8315-4D0E781451C8}" destId="{6E2A3319-EA59-4A84-AAD5-94F2E8899D46}" srcOrd="0" destOrd="0" presId="urn:microsoft.com/office/officeart/2005/8/layout/hProcess3"/>
    <dgm:cxn modelId="{87530AD3-6C1E-4796-A368-83C58407750D}" type="presParOf" srcId="{A3F63605-8D85-444A-8315-4D0E781451C8}" destId="{FC158FE3-EC91-4341-B303-F999356E4139}" srcOrd="1" destOrd="0" presId="urn:microsoft.com/office/officeart/2005/8/layout/hProcess3"/>
    <dgm:cxn modelId="{B64603BA-8695-4DE5-9F1F-9A643974B18F}" type="presParOf" srcId="{A3F63605-8D85-444A-8315-4D0E781451C8}" destId="{5E9D1CFC-21D0-4D87-8298-0D592CCF1ACD}" srcOrd="2" destOrd="0" presId="urn:microsoft.com/office/officeart/2005/8/layout/hProcess3"/>
    <dgm:cxn modelId="{D8B1F363-7B42-4849-9947-F2042623A344}" type="presParOf" srcId="{A3F63605-8D85-444A-8315-4D0E781451C8}" destId="{1DD556B1-27A2-4D29-B592-B8EB92A9447A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0E14C-1E92-401E-B5E0-B7298AE3B6DD}">
      <dsp:nvSpPr>
        <dsp:cNvPr id="0" name=""/>
        <dsp:cNvSpPr/>
      </dsp:nvSpPr>
      <dsp:spPr>
        <a:xfrm>
          <a:off x="509455" y="2074195"/>
          <a:ext cx="1803347" cy="9016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IESS: Seguros Especializados</a:t>
          </a:r>
          <a:endParaRPr lang="es-EC" sz="1500" kern="1200" dirty="0"/>
        </a:p>
      </dsp:txBody>
      <dsp:txXfrm>
        <a:off x="509455" y="2074195"/>
        <a:ext cx="1803347" cy="901673"/>
      </dsp:txXfrm>
    </dsp:sp>
    <dsp:sp modelId="{7F42FB57-A1C4-4191-A859-F597CB9ABF17}">
      <dsp:nvSpPr>
        <dsp:cNvPr id="0" name=""/>
        <dsp:cNvSpPr/>
      </dsp:nvSpPr>
      <dsp:spPr>
        <a:xfrm rot="17692822">
          <a:off x="1816215" y="1729430"/>
          <a:ext cx="171451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14514" y="17907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 rot="17692822">
        <a:off x="2630609" y="1704475"/>
        <a:ext cx="85725" cy="85725"/>
      </dsp:txXfrm>
    </dsp:sp>
    <dsp:sp modelId="{A978BE24-E7B4-4EF8-A84A-AB42F15E920C}">
      <dsp:nvSpPr>
        <dsp:cNvPr id="0" name=""/>
        <dsp:cNvSpPr/>
      </dsp:nvSpPr>
      <dsp:spPr>
        <a:xfrm>
          <a:off x="3034142" y="518808"/>
          <a:ext cx="2272939" cy="9016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tint val="99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Dirección del Seguro General de Salud Individual y Familiar</a:t>
          </a:r>
          <a:endParaRPr lang="es-EC" sz="1500" kern="1200" dirty="0"/>
        </a:p>
      </dsp:txBody>
      <dsp:txXfrm>
        <a:off x="3034142" y="518808"/>
        <a:ext cx="2272939" cy="901673"/>
      </dsp:txXfrm>
    </dsp:sp>
    <dsp:sp modelId="{0B96092C-7B58-4B0D-BF31-61BB2F441A30}">
      <dsp:nvSpPr>
        <dsp:cNvPr id="0" name=""/>
        <dsp:cNvSpPr/>
      </dsp:nvSpPr>
      <dsp:spPr>
        <a:xfrm rot="19457599">
          <a:off x="5223584" y="692506"/>
          <a:ext cx="88833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88331" y="17907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57599">
        <a:off x="5645542" y="688205"/>
        <a:ext cx="44416" cy="44416"/>
      </dsp:txXfrm>
    </dsp:sp>
    <dsp:sp modelId="{7F427550-83E3-4A0F-9133-AC0324330578}">
      <dsp:nvSpPr>
        <dsp:cNvPr id="0" name=""/>
        <dsp:cNvSpPr/>
      </dsp:nvSpPr>
      <dsp:spPr>
        <a:xfrm>
          <a:off x="6028420" y="345"/>
          <a:ext cx="2684517" cy="90167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tint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Subdirección de Contabilidad y Control Presupuestario</a:t>
          </a:r>
          <a:endParaRPr lang="es-EC" sz="1500" kern="1200" dirty="0"/>
        </a:p>
      </dsp:txBody>
      <dsp:txXfrm>
        <a:off x="6028420" y="345"/>
        <a:ext cx="2684517" cy="901673"/>
      </dsp:txXfrm>
    </dsp:sp>
    <dsp:sp modelId="{25787F56-ECA4-4050-AFA4-DD25216D53D9}">
      <dsp:nvSpPr>
        <dsp:cNvPr id="0" name=""/>
        <dsp:cNvSpPr/>
      </dsp:nvSpPr>
      <dsp:spPr>
        <a:xfrm rot="2142401">
          <a:off x="5223584" y="1210968"/>
          <a:ext cx="88833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88331" y="17907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42401">
        <a:off x="5645542" y="1206667"/>
        <a:ext cx="44416" cy="44416"/>
      </dsp:txXfrm>
    </dsp:sp>
    <dsp:sp modelId="{E98C8F35-4720-4AD3-8094-4A9C1D9E2D73}">
      <dsp:nvSpPr>
        <dsp:cNvPr id="0" name=""/>
        <dsp:cNvSpPr/>
      </dsp:nvSpPr>
      <dsp:spPr>
        <a:xfrm>
          <a:off x="6028420" y="1037270"/>
          <a:ext cx="2789003" cy="901673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tint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Subdirección de Aseguramiento y Control de Prestaciones</a:t>
          </a:r>
          <a:endParaRPr lang="es-EC" sz="1500" kern="1200" dirty="0"/>
        </a:p>
      </dsp:txBody>
      <dsp:txXfrm>
        <a:off x="6028420" y="1037270"/>
        <a:ext cx="2789003" cy="901673"/>
      </dsp:txXfrm>
    </dsp:sp>
    <dsp:sp modelId="{C0CFC9D9-A054-4923-9F27-C42CDE51F936}">
      <dsp:nvSpPr>
        <dsp:cNvPr id="0" name=""/>
        <dsp:cNvSpPr/>
      </dsp:nvSpPr>
      <dsp:spPr>
        <a:xfrm rot="19457599">
          <a:off x="2229306" y="2247893"/>
          <a:ext cx="88833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88331" y="17907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57599">
        <a:off x="2651264" y="2243592"/>
        <a:ext cx="44416" cy="44416"/>
      </dsp:txXfrm>
    </dsp:sp>
    <dsp:sp modelId="{3292D057-B925-465F-B5F6-C793AE68BF84}">
      <dsp:nvSpPr>
        <dsp:cNvPr id="0" name=""/>
        <dsp:cNvSpPr/>
      </dsp:nvSpPr>
      <dsp:spPr>
        <a:xfrm>
          <a:off x="3034142" y="1555732"/>
          <a:ext cx="2272271" cy="9016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tint val="99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Dirección del Sistema de Pensiones</a:t>
          </a:r>
          <a:endParaRPr lang="es-EC" sz="1500" kern="1200" dirty="0"/>
        </a:p>
      </dsp:txBody>
      <dsp:txXfrm>
        <a:off x="3034142" y="1555732"/>
        <a:ext cx="2272271" cy="901673"/>
      </dsp:txXfrm>
    </dsp:sp>
    <dsp:sp modelId="{ED8AA7E7-9810-49EB-BB3E-D58B9605A970}">
      <dsp:nvSpPr>
        <dsp:cNvPr id="0" name=""/>
        <dsp:cNvSpPr/>
      </dsp:nvSpPr>
      <dsp:spPr>
        <a:xfrm rot="2142401">
          <a:off x="2229306" y="2766355"/>
          <a:ext cx="88833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88331" y="17907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42401">
        <a:off x="2651264" y="2762055"/>
        <a:ext cx="44416" cy="44416"/>
      </dsp:txXfrm>
    </dsp:sp>
    <dsp:sp modelId="{3A40384F-2C66-4060-BBF7-4BF64C5ADDF3}">
      <dsp:nvSpPr>
        <dsp:cNvPr id="0" name=""/>
        <dsp:cNvSpPr/>
      </dsp:nvSpPr>
      <dsp:spPr>
        <a:xfrm>
          <a:off x="3034142" y="2592657"/>
          <a:ext cx="2272271" cy="9016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tint val="99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Dirección del Seguro de Riesgos del Trabajo </a:t>
          </a:r>
          <a:endParaRPr lang="es-EC" sz="1500" kern="1200" dirty="0"/>
        </a:p>
      </dsp:txBody>
      <dsp:txXfrm>
        <a:off x="3034142" y="2592657"/>
        <a:ext cx="2272271" cy="901673"/>
      </dsp:txXfrm>
    </dsp:sp>
    <dsp:sp modelId="{31974F03-9B4F-4164-BE1B-390454450DDC}">
      <dsp:nvSpPr>
        <dsp:cNvPr id="0" name=""/>
        <dsp:cNvSpPr/>
      </dsp:nvSpPr>
      <dsp:spPr>
        <a:xfrm rot="3907178">
          <a:off x="1816215" y="3284818"/>
          <a:ext cx="171451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14514" y="17907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 rot="3907178">
        <a:off x="2630609" y="3259862"/>
        <a:ext cx="85725" cy="85725"/>
      </dsp:txXfrm>
    </dsp:sp>
    <dsp:sp modelId="{C1A659BC-4AF8-42CB-A13E-AF229656523A}">
      <dsp:nvSpPr>
        <dsp:cNvPr id="0" name=""/>
        <dsp:cNvSpPr/>
      </dsp:nvSpPr>
      <dsp:spPr>
        <a:xfrm>
          <a:off x="3034142" y="3629582"/>
          <a:ext cx="2272271" cy="9016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tint val="99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Dirección del Seguro Social Campesino</a:t>
          </a:r>
          <a:endParaRPr lang="es-EC" sz="1500" kern="1200" dirty="0"/>
        </a:p>
      </dsp:txBody>
      <dsp:txXfrm>
        <a:off x="3034142" y="3629582"/>
        <a:ext cx="2272271" cy="9016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6C7639-ACEF-44C4-96CC-7EBB8796FFCE}">
      <dsp:nvSpPr>
        <dsp:cNvPr id="0" name=""/>
        <dsp:cNvSpPr/>
      </dsp:nvSpPr>
      <dsp:spPr>
        <a:xfrm rot="16200000">
          <a:off x="-1353139" y="0"/>
          <a:ext cx="5518959" cy="492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ANÁLISIS EXTERNO</a:t>
          </a:r>
          <a:endParaRPr lang="es-EC" sz="2800" kern="1200" dirty="0"/>
        </a:p>
      </dsp:txBody>
      <dsp:txXfrm rot="16200000">
        <a:off x="-1353139" y="0"/>
        <a:ext cx="5518959" cy="4924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BAA15-17FB-4F1A-A1E2-DF90BF19EC61}">
      <dsp:nvSpPr>
        <dsp:cNvPr id="0" name=""/>
        <dsp:cNvSpPr/>
      </dsp:nvSpPr>
      <dsp:spPr>
        <a:xfrm>
          <a:off x="1679407" y="315517"/>
          <a:ext cx="1533624" cy="1533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POLÍTICO </a:t>
          </a:r>
          <a:endParaRPr lang="es-EC" sz="1300" kern="1200" dirty="0"/>
        </a:p>
      </dsp:txBody>
      <dsp:txXfrm>
        <a:off x="1679407" y="315517"/>
        <a:ext cx="1533624" cy="1533624"/>
      </dsp:txXfrm>
    </dsp:sp>
    <dsp:sp modelId="{B9ACD5A0-3114-4FE9-8A1E-E859ECDA937B}">
      <dsp:nvSpPr>
        <dsp:cNvPr id="0" name=""/>
        <dsp:cNvSpPr/>
      </dsp:nvSpPr>
      <dsp:spPr>
        <a:xfrm rot="2700000">
          <a:off x="3048246" y="1628893"/>
          <a:ext cx="406672" cy="517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2700000">
        <a:off x="3048246" y="1628893"/>
        <a:ext cx="406672" cy="517598"/>
      </dsp:txXfrm>
    </dsp:sp>
    <dsp:sp modelId="{E5B5B4AC-1CA2-49F2-B1C8-184983A9A385}">
      <dsp:nvSpPr>
        <dsp:cNvPr id="0" name=""/>
        <dsp:cNvSpPr/>
      </dsp:nvSpPr>
      <dsp:spPr>
        <a:xfrm>
          <a:off x="3306411" y="1942521"/>
          <a:ext cx="1533624" cy="1533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ECONÓMICO</a:t>
          </a:r>
          <a:endParaRPr lang="es-EC" sz="1300" kern="1200" dirty="0"/>
        </a:p>
      </dsp:txBody>
      <dsp:txXfrm>
        <a:off x="3306411" y="1942521"/>
        <a:ext cx="1533624" cy="1533624"/>
      </dsp:txXfrm>
    </dsp:sp>
    <dsp:sp modelId="{C66F6946-5024-4AAF-9C59-C511E143A055}">
      <dsp:nvSpPr>
        <dsp:cNvPr id="0" name=""/>
        <dsp:cNvSpPr/>
      </dsp:nvSpPr>
      <dsp:spPr>
        <a:xfrm rot="8100000">
          <a:off x="3064523" y="3255898"/>
          <a:ext cx="406672" cy="517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8100000">
        <a:off x="3064523" y="3255898"/>
        <a:ext cx="406672" cy="517598"/>
      </dsp:txXfrm>
    </dsp:sp>
    <dsp:sp modelId="{7FD4AFD5-C116-4928-BB9F-E4539D78B568}">
      <dsp:nvSpPr>
        <dsp:cNvPr id="0" name=""/>
        <dsp:cNvSpPr/>
      </dsp:nvSpPr>
      <dsp:spPr>
        <a:xfrm>
          <a:off x="1679407" y="3569525"/>
          <a:ext cx="1533624" cy="1533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SOCIAL</a:t>
          </a:r>
          <a:endParaRPr lang="es-EC" sz="1300" kern="1200" dirty="0"/>
        </a:p>
      </dsp:txBody>
      <dsp:txXfrm>
        <a:off x="1679407" y="3569525"/>
        <a:ext cx="1533624" cy="1533624"/>
      </dsp:txXfrm>
    </dsp:sp>
    <dsp:sp modelId="{CD2694F5-D66F-4174-94C1-0BD2484ABEA0}">
      <dsp:nvSpPr>
        <dsp:cNvPr id="0" name=""/>
        <dsp:cNvSpPr/>
      </dsp:nvSpPr>
      <dsp:spPr>
        <a:xfrm rot="13500000">
          <a:off x="1466262" y="3288389"/>
          <a:ext cx="381615" cy="517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3500000">
        <a:off x="1466262" y="3288389"/>
        <a:ext cx="381615" cy="517598"/>
      </dsp:txXfrm>
    </dsp:sp>
    <dsp:sp modelId="{0D94C481-2571-4B2C-AC8F-0E5BB4809E1C}">
      <dsp:nvSpPr>
        <dsp:cNvPr id="0" name=""/>
        <dsp:cNvSpPr/>
      </dsp:nvSpPr>
      <dsp:spPr>
        <a:xfrm>
          <a:off x="-52136" y="1942521"/>
          <a:ext cx="1742703" cy="1533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TECNOLÓGICO</a:t>
          </a:r>
          <a:endParaRPr lang="es-EC" sz="1200" kern="1200" dirty="0"/>
        </a:p>
      </dsp:txBody>
      <dsp:txXfrm>
        <a:off x="-52136" y="1942521"/>
        <a:ext cx="1742703" cy="1533624"/>
      </dsp:txXfrm>
    </dsp:sp>
    <dsp:sp modelId="{22A44890-DAB8-4F29-9960-4D039EE2F5CB}">
      <dsp:nvSpPr>
        <dsp:cNvPr id="0" name=""/>
        <dsp:cNvSpPr/>
      </dsp:nvSpPr>
      <dsp:spPr>
        <a:xfrm rot="18900000">
          <a:off x="1450988" y="1627953"/>
          <a:ext cx="381615" cy="517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8900000">
        <a:off x="1450988" y="1627953"/>
        <a:ext cx="381615" cy="5175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556B1-27A2-4D29-B592-B8EB92A9447A}">
      <dsp:nvSpPr>
        <dsp:cNvPr id="0" name=""/>
        <dsp:cNvSpPr/>
      </dsp:nvSpPr>
      <dsp:spPr>
        <a:xfrm>
          <a:off x="0" y="1445598"/>
          <a:ext cx="4153647" cy="3475368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pPr/>
              <a:t>09/09/2013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pPr/>
              <a:t>09/09/2013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 smtClean="0"/>
              <a:pPr/>
              <a:t>09/09/2013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F54DE5-C571-48E8-A5BC-B369434E2F4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trices%20de%20inciativas%20FO%20-%20DA.x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trices%20de%20inciativas%20FO%20-%20DA.x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o_de_Microsoft_Office_Word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o_de_Microsoft_Office_Word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Documento_de_Microsoft_Office_Word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Documento_de_Microsoft_Office_Word4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Documento_de_Microsoft_Office_Word5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Documento_de_Microsoft_Office_Word6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Documento_de_Microsoft_Office_Word7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Documento_de_Microsoft_Office_Word8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Documento_de_Microsoft_Office_Word9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MIs.x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2" y="-1"/>
            <a:ext cx="12192001" cy="6884705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03412" y="2292094"/>
            <a:ext cx="6435538" cy="2898471"/>
          </a:xfrm>
        </p:spPr>
        <p:txBody>
          <a:bodyPr anchor="ctr">
            <a:norm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PLANIFICACIÓN ESTRATÉGICA Y SISTEMA DE GESTIÓN DE LA  SUBDIRECCIÓN DE CONTABILIDAD Y CONTROL PRESUPUESTARIO DEL SEGURO DE SALUD DEL INSTITUTO ECUATORIANO DE SEGURIDAD SOCIAL AL 2016</a:t>
            </a:r>
            <a:endParaRPr lang="es-ES" sz="2000" b="1" dirty="0">
              <a:solidFill>
                <a:srgbClr val="7030A0"/>
              </a:solidFill>
            </a:endParaRPr>
          </a:p>
        </p:txBody>
      </p:sp>
      <p:pic>
        <p:nvPicPr>
          <p:cNvPr id="10" name="9 Marcador de posición de imagen" descr="qfd-house-of-quality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9613" b="9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VARIABLES CLAVES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381837"/>
            <a:ext cx="99568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VAR 13:</a:t>
            </a:r>
            <a:r>
              <a:rPr lang="es-ES" dirty="0" smtClean="0">
                <a:solidFill>
                  <a:srgbClr val="7030A0"/>
                </a:solidFill>
              </a:rPr>
              <a:t> Decisiones limitadas y politización. </a:t>
            </a:r>
            <a:endParaRPr lang="es-EC" dirty="0" smtClean="0">
              <a:solidFill>
                <a:srgbClr val="7030A0"/>
              </a:solidFill>
            </a:endParaRPr>
          </a:p>
          <a:p>
            <a:r>
              <a:rPr lang="es-EC" b="1" dirty="0" smtClean="0">
                <a:solidFill>
                  <a:srgbClr val="7030A0"/>
                </a:solidFill>
              </a:rPr>
              <a:t>VAR 22: </a:t>
            </a:r>
            <a:r>
              <a:rPr lang="es-EC" dirty="0" smtClean="0">
                <a:solidFill>
                  <a:srgbClr val="7030A0"/>
                </a:solidFill>
              </a:rPr>
              <a:t>Control de Gestión de la Subdirección de C. y Control Presupuestario</a:t>
            </a:r>
          </a:p>
          <a:p>
            <a:r>
              <a:rPr lang="es-EC" b="1" dirty="0" smtClean="0">
                <a:solidFill>
                  <a:srgbClr val="7030A0"/>
                </a:solidFill>
              </a:rPr>
              <a:t>VAR 24: </a:t>
            </a:r>
            <a:r>
              <a:rPr lang="es-EC" dirty="0" smtClean="0">
                <a:solidFill>
                  <a:srgbClr val="7030A0"/>
                </a:solidFill>
              </a:rPr>
              <a:t>Procesos de valor</a:t>
            </a:r>
          </a:p>
          <a:p>
            <a:pPr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7030A0"/>
                </a:solidFill>
              </a:rPr>
              <a:t>	De estas variables, la Variable 13 tiene mayor influencia y menor dependencia, esto debido a que las decisiones políticas que se toman a nivel del Consejo Directivo del IESS influyen directamente en el sistema estudiado.</a:t>
            </a:r>
            <a:endParaRPr lang="es-EC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C" dirty="0" smtClean="0">
                <a:solidFill>
                  <a:srgbClr val="7030A0"/>
                </a:solidFill>
              </a:rPr>
              <a:t>	Las dos últimas poseen alta dependencia así como influencia, por lo que se tiene la obligación de mejorarlas y potenciarlas</a:t>
            </a:r>
            <a:r>
              <a:rPr lang="es-EC" dirty="0" smtClean="0"/>
              <a:t>.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ROL DE ACTORES MEDIANTE MÉTODO MACTOR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7021" y="2064225"/>
            <a:ext cx="995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C" dirty="0" smtClean="0"/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A partir de este análisis y a través de entrevistas a los responsables de los procesos de la Subdirección, se obtuvo una lista de 17 actores</a:t>
            </a:r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Histograma de Relaciones de Fuerzas MMIDI</a:t>
            </a:r>
            <a:endParaRPr lang="es-EC" dirty="0"/>
          </a:p>
        </p:txBody>
      </p:sp>
      <p:pic>
        <p:nvPicPr>
          <p:cNvPr id="4" name="3 Marcador de contenido" descr="MATRIZ MIDI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1128" y="1214651"/>
            <a:ext cx="8802806" cy="5036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GRÁFICO DE CONVERGENCIA DE ACTORES</a:t>
            </a:r>
            <a:endParaRPr lang="es-EC" dirty="0"/>
          </a:p>
        </p:txBody>
      </p:sp>
      <p:pic>
        <p:nvPicPr>
          <p:cNvPr id="4" name="7 Imagen" descr="Convergencia de actores de orden 3 podenrada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9367" y="1201004"/>
            <a:ext cx="8679976" cy="492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Resultados de Análisis MACTOR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595212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C" dirty="0" smtClean="0">
                <a:solidFill>
                  <a:srgbClr val="7030A0"/>
                </a:solidFill>
              </a:rPr>
              <a:t>	La Subdirección de Contabilidad y Control Presupuestario tiene fuerza, ya que presenta un valor superior a uno, lo que indica que esta Dependencia podría realizar cambios significativos, sin embargo se observan algunos aspectos que deben ser analizados:</a:t>
            </a:r>
          </a:p>
          <a:p>
            <a:pPr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r>
              <a:rPr lang="es-EC" dirty="0" smtClean="0">
                <a:solidFill>
                  <a:srgbClr val="7030A0"/>
                </a:solidFill>
              </a:rPr>
              <a:t>La gran influencia que tiene el Gobierno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La rígida estructura vertical que mantiene el IESS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Manejo de </a:t>
            </a:r>
            <a:r>
              <a:rPr lang="es-EC" dirty="0" err="1" smtClean="0">
                <a:solidFill>
                  <a:srgbClr val="7030A0"/>
                </a:solidFill>
              </a:rPr>
              <a:t>Call</a:t>
            </a:r>
            <a:r>
              <a:rPr lang="es-EC" dirty="0" smtClean="0">
                <a:solidFill>
                  <a:srgbClr val="7030A0"/>
                </a:solidFill>
              </a:rPr>
              <a:t> Center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El crecimiento en el pago a Prestadores Externos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2267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ESCENARIOS (SMIC) : LISTA DE HIPÓTESIS</a:t>
            </a:r>
            <a:endParaRPr lang="es-EC" dirty="0"/>
          </a:p>
        </p:txBody>
      </p:sp>
      <p:pic>
        <p:nvPicPr>
          <p:cNvPr id="4" name="8 Imagen" descr="HIPOT. SMIC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45467" y="2920621"/>
            <a:ext cx="9808968" cy="283873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4967" y="1787857"/>
            <a:ext cx="106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>
                <a:solidFill>
                  <a:srgbClr val="7030A0"/>
                </a:solidFill>
              </a:rPr>
              <a:t>A continuación se plantearon 6 hipótesis y a través de entrevistas a expertos, se determinó su probabilidad de ocurrencia</a:t>
            </a:r>
            <a:endParaRPr lang="es-EC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ESCENARIOS PROBABLES TENDENCIAL Y APUESTA</a:t>
            </a:r>
            <a:endParaRPr lang="es-EC" dirty="0"/>
          </a:p>
        </p:txBody>
      </p:sp>
      <p:pic>
        <p:nvPicPr>
          <p:cNvPr id="4" name="3 Marcador de contenido" descr="TENDENCIAL Y APUESTA PRESENTAC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3957" y="1460310"/>
            <a:ext cx="9457899" cy="507696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 Análisis de Escenarios Tendencial y Apuesta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Escenario Tendencial: </a:t>
            </a:r>
            <a:r>
              <a:rPr lang="es-EC" dirty="0" smtClean="0">
                <a:solidFill>
                  <a:srgbClr val="7030A0"/>
                </a:solidFill>
              </a:rPr>
              <a:t>Incrementan los ingresos para financiar al Seguro General de Salud Individual y Familiar por el incremento de la prima, sin pago de deuda estatal</a:t>
            </a:r>
          </a:p>
          <a:p>
            <a:pPr algn="just"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Escenario Apuesta: </a:t>
            </a:r>
            <a:r>
              <a:rPr lang="es-EC" dirty="0" smtClean="0">
                <a:solidFill>
                  <a:srgbClr val="7030A0"/>
                </a:solidFill>
              </a:rPr>
              <a:t>Se incrementan los ingresos para financiar el SGSIF por el incremento de la prima, hay pago de la Deuda Estatal, pero sin restringir las atenciones de salud a los cónyuges de afiliados y jubilados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sz="2400" b="1" dirty="0" smtClean="0"/>
              <a:t>DIRECCIONAMIENTO ESTRATÉGICO DE LA SUBDIRECCIÓN DE CONTABILIDAD Y CONTROL PRESUPUESTARIO</a:t>
            </a:r>
            <a:endParaRPr lang="es-EC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s-EC" b="1" dirty="0" smtClean="0"/>
          </a:p>
          <a:p>
            <a:pPr>
              <a:buNone/>
            </a:pPr>
            <a:r>
              <a:rPr lang="es-EC" b="1" dirty="0" smtClean="0">
                <a:solidFill>
                  <a:srgbClr val="7030A0"/>
                </a:solidFill>
              </a:rPr>
              <a:t>MISIÓN</a:t>
            </a:r>
          </a:p>
          <a:p>
            <a:pPr algn="just">
              <a:buNone/>
            </a:pPr>
            <a:r>
              <a:rPr lang="es-EC" b="1" dirty="0" smtClean="0">
                <a:solidFill>
                  <a:srgbClr val="7030A0"/>
                </a:solidFill>
              </a:rPr>
              <a:t> “Controlar y consolidar la información financiera del Seguro General de Salud Individual y Familiar del IESS, con transparencia, exactitud, confiabilidad y oportunidad, en base a la normativa legal vigente y a las directrices emitidas por las dependencias internas de la Institución y Organismos externos”.</a:t>
            </a:r>
          </a:p>
          <a:p>
            <a:pPr algn="just">
              <a:buNone/>
            </a:pPr>
            <a:endParaRPr lang="es-EC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s-EC" b="1" dirty="0" smtClean="0">
                <a:solidFill>
                  <a:srgbClr val="7030A0"/>
                </a:solidFill>
              </a:rPr>
              <a:t>KPI´S DE LA MISIÓN: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Información  confiable  y oportuna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Compromiso  con  las  Dependencias  Internas y Externas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Servicio al Cliente</a:t>
            </a:r>
          </a:p>
          <a:p>
            <a:pPr>
              <a:buNone/>
            </a:pPr>
            <a:r>
              <a:rPr lang="es-EC" b="1" dirty="0" smtClean="0">
                <a:solidFill>
                  <a:srgbClr val="7030A0"/>
                </a:solidFill>
              </a:rPr>
              <a:t> </a:t>
            </a:r>
          </a:p>
          <a:p>
            <a:pPr algn="just">
              <a:buNone/>
            </a:pPr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88470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14845" y="548625"/>
            <a:ext cx="6296298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/>
              <a:t>OBJETIVO GENERAL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10489" y="1184350"/>
            <a:ext cx="1027176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7030A0"/>
                </a:solidFill>
              </a:rPr>
              <a:t>Diseñar la Planificación Estratégica y Sistema de Gestión de la Subdirección de Contabilidad y Control Presupuestario del Seguro de Salud del IESS al 2016</a:t>
            </a:r>
          </a:p>
          <a:p>
            <a:endParaRPr lang="es-EC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1184365" y="2294689"/>
            <a:ext cx="6300652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/>
              <a:t>OBJETIVOS ESPECÍFICOS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88719" y="2782388"/>
            <a:ext cx="1031965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7030A0"/>
                </a:solidFill>
              </a:rPr>
              <a:t>Analizar la situación actual de la Subdirección de Contabilidad y Control Presupuestario del Seguro de Salud del IESS.</a:t>
            </a:r>
          </a:p>
          <a:p>
            <a:pPr lvl="0" algn="just"/>
            <a:endParaRPr lang="es-ES" b="1" dirty="0" smtClean="0">
              <a:solidFill>
                <a:srgbClr val="7030A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7030A0"/>
                </a:solidFill>
              </a:rPr>
              <a:t>Realizar un estudio prospectivo e identificar las tendencias del futuro en cuanto al análisis del entorno de la SCCP del IESS.</a:t>
            </a:r>
          </a:p>
          <a:p>
            <a:pPr lvl="0" algn="just"/>
            <a:endParaRPr lang="es-EC" b="1" dirty="0" smtClean="0">
              <a:solidFill>
                <a:srgbClr val="7030A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7030A0"/>
                </a:solidFill>
              </a:rPr>
              <a:t>Establecer el Direccionamiento Estratégico de la Subdirección alineando la Planeación a los objetivos del Plan Estratégico Institucional del Seguro de Salud. (Mapa Estratégico).</a:t>
            </a:r>
          </a:p>
          <a:p>
            <a:pPr lvl="0" algn="just"/>
            <a:endParaRPr lang="es-EC" b="1" dirty="0" smtClean="0">
              <a:solidFill>
                <a:srgbClr val="7030A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7030A0"/>
                </a:solidFill>
              </a:rPr>
              <a:t>Elaborar la matriz de Balanced Scorecard del primero y segundo nivel al 2016.</a:t>
            </a:r>
          </a:p>
          <a:p>
            <a:pPr lvl="0" algn="just"/>
            <a:endParaRPr lang="es-EC" b="1" dirty="0" smtClean="0">
              <a:solidFill>
                <a:srgbClr val="7030A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7030A0"/>
                </a:solidFill>
              </a:rPr>
              <a:t>Determinar el POA del primer ejercicio a partir del cuadro de mando Integral.</a:t>
            </a:r>
            <a:endParaRPr lang="es-EC" b="1" dirty="0" smtClean="0">
              <a:solidFill>
                <a:srgbClr val="7030A0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s-EC" b="1" dirty="0" smtClean="0"/>
          </a:p>
          <a:p>
            <a:pPr algn="just">
              <a:buNone/>
            </a:pPr>
            <a:r>
              <a:rPr lang="es-EC" b="1" dirty="0" smtClean="0">
                <a:solidFill>
                  <a:srgbClr val="7030A0"/>
                </a:solidFill>
              </a:rPr>
              <a:t>VISIÓN</a:t>
            </a:r>
          </a:p>
          <a:p>
            <a:pPr algn="just">
              <a:buNone/>
            </a:pPr>
            <a:r>
              <a:rPr lang="es-EC" dirty="0" smtClean="0">
                <a:solidFill>
                  <a:srgbClr val="7030A0"/>
                </a:solidFill>
              </a:rPr>
              <a:t>  </a:t>
            </a:r>
            <a:r>
              <a:rPr lang="es-EC" b="1" dirty="0" smtClean="0">
                <a:solidFill>
                  <a:srgbClr val="7030A0"/>
                </a:solidFill>
              </a:rPr>
              <a:t>“Ser la dependencia técnica de la Dirección del Seguro General de Salud Individual y Familiar del IESS que administre con eficiencia y oportunidad los recursos financieros, a través de la integración de todos sus procesos, con el apoyo de personal capacitado y comprometido en brindar un alto nivel de servicio a la Institución”.</a:t>
            </a:r>
          </a:p>
          <a:p>
            <a:pPr algn="just">
              <a:buNone/>
            </a:pPr>
            <a:endParaRPr lang="es-EC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s-EC" b="1" dirty="0" smtClean="0">
                <a:solidFill>
                  <a:srgbClr val="7030A0"/>
                </a:solidFill>
              </a:rPr>
              <a:t>KPI´S DE LA VISIÓN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Administración Eficiente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Integración de Procesos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Personal Capacitado</a:t>
            </a:r>
          </a:p>
          <a:p>
            <a:pPr algn="just"/>
            <a:r>
              <a:rPr lang="es-EC" b="1" dirty="0" smtClean="0">
                <a:solidFill>
                  <a:srgbClr val="7030A0"/>
                </a:solidFill>
              </a:rPr>
              <a:t>Servicio al Cliente</a:t>
            </a:r>
            <a:endParaRPr lang="es-EC" dirty="0" smtClean="0">
              <a:solidFill>
                <a:srgbClr val="7030A0"/>
              </a:solidFill>
            </a:endParaRPr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C" b="1" dirty="0" smtClean="0"/>
          </a:p>
          <a:p>
            <a:pPr>
              <a:buNone/>
            </a:pPr>
            <a:r>
              <a:rPr lang="es-EC" b="1" dirty="0" smtClean="0">
                <a:solidFill>
                  <a:srgbClr val="7030A0"/>
                </a:solidFill>
              </a:rPr>
              <a:t>VALORES:</a:t>
            </a:r>
          </a:p>
          <a:p>
            <a:pPr>
              <a:buNone/>
            </a:pPr>
            <a:endParaRPr lang="es-EC" b="1" dirty="0" smtClean="0">
              <a:solidFill>
                <a:srgbClr val="7030A0"/>
              </a:solidFill>
            </a:endParaRPr>
          </a:p>
          <a:p>
            <a:r>
              <a:rPr lang="es-EC" dirty="0" smtClean="0">
                <a:solidFill>
                  <a:srgbClr val="7030A0"/>
                </a:solidFill>
              </a:rPr>
              <a:t>Vocación de Servicio al Cliente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Honestidad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Compromiso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Liderazgo</a:t>
            </a:r>
          </a:p>
          <a:p>
            <a:r>
              <a:rPr lang="es-EC" dirty="0" smtClean="0">
                <a:solidFill>
                  <a:srgbClr val="7030A0"/>
                </a:solidFill>
              </a:rPr>
              <a:t>Trabajo en Equipo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b="1" dirty="0" smtClean="0">
                <a:solidFill>
                  <a:srgbClr val="7030A0"/>
                </a:solidFill>
              </a:rPr>
              <a:t>FACTORES CRÍTICOS DE ÉXITO</a:t>
            </a: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Servicio al Cliente.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Comunicación Interna.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Recursos económicos.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Facturación interna y externa.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Cobro de Deuda al Estado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Procesos de valor.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Control de Gestión.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Sistemas transaccionales para la operación.</a:t>
            </a:r>
            <a:endParaRPr lang="es-EC" dirty="0" smtClean="0">
              <a:solidFill>
                <a:srgbClr val="7030A0"/>
              </a:solidFill>
            </a:endParaRPr>
          </a:p>
          <a:p>
            <a:pPr lvl="0"/>
            <a:r>
              <a:rPr lang="es-ES" dirty="0" smtClean="0">
                <a:solidFill>
                  <a:srgbClr val="7030A0"/>
                </a:solidFill>
              </a:rPr>
              <a:t>Estructura interna y desarrollo del personal.</a:t>
            </a:r>
            <a:endParaRPr lang="es-EC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C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b="1" dirty="0" smtClean="0"/>
              <a:t>FODA</a:t>
            </a:r>
          </a:p>
          <a:p>
            <a:pPr>
              <a:buNone/>
            </a:pPr>
            <a:endParaRPr lang="es-EC" b="1" dirty="0"/>
          </a:p>
        </p:txBody>
      </p:sp>
      <p:pic>
        <p:nvPicPr>
          <p:cNvPr id="4" name="20 Imagen" descr="MATRIZ FOD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694" y="2013360"/>
            <a:ext cx="8646485" cy="4529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C" dirty="0" smtClean="0"/>
              <a:t>	</a:t>
            </a:r>
            <a:r>
              <a:rPr lang="es-EC" dirty="0" smtClean="0">
                <a:solidFill>
                  <a:srgbClr val="7030A0"/>
                </a:solidFill>
              </a:rPr>
              <a:t>A partir del Análisis </a:t>
            </a:r>
            <a:r>
              <a:rPr lang="es-EC" dirty="0" smtClean="0">
                <a:solidFill>
                  <a:srgbClr val="7030A0"/>
                </a:solidFill>
                <a:hlinkClick r:id="rId3" action="ppaction://hlinkfile"/>
              </a:rPr>
              <a:t>FORTALEZAS-OPORTUNIDADES</a:t>
            </a:r>
            <a:r>
              <a:rPr lang="es-EC" dirty="0" smtClean="0">
                <a:solidFill>
                  <a:srgbClr val="7030A0"/>
                </a:solidFill>
              </a:rPr>
              <a:t>, se definen las siguientes estrategias:</a:t>
            </a:r>
          </a:p>
          <a:p>
            <a:pPr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F1.O1; F1.O3:</a:t>
            </a:r>
            <a:r>
              <a:rPr lang="es-ES" dirty="0" smtClean="0">
                <a:solidFill>
                  <a:srgbClr val="7030A0"/>
                </a:solidFill>
              </a:rPr>
              <a:t> Implementar un modelo de monitoreo y evaluación de calidad de gasto y financiamiento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F2.O1:</a:t>
            </a:r>
            <a:r>
              <a:rPr lang="es-ES" dirty="0" smtClean="0">
                <a:solidFill>
                  <a:srgbClr val="7030A0"/>
                </a:solidFill>
              </a:rPr>
              <a:t> Implementar mejoras en el uso del tarifario de Prestaciones para el Sistema Nacional de Salud 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F2.O3; F3.O3:</a:t>
            </a:r>
            <a:r>
              <a:rPr lang="es-ES" dirty="0" smtClean="0">
                <a:solidFill>
                  <a:srgbClr val="7030A0"/>
                </a:solidFill>
              </a:rPr>
              <a:t> Implementar un Sistema Integrado de Gestión Financiera de Unidades Médicas.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C" b="1" dirty="0" smtClean="0">
                <a:solidFill>
                  <a:srgbClr val="7030A0"/>
                </a:solidFill>
              </a:rPr>
              <a:t>F4.O2:</a:t>
            </a:r>
            <a:r>
              <a:rPr lang="es-EC" dirty="0" smtClean="0">
                <a:solidFill>
                  <a:srgbClr val="7030A0"/>
                </a:solidFill>
              </a:rPr>
              <a:t> Optimizar el uso del análisis multidimensional del BI en el entendimiento de datos y toma de decisiones. </a:t>
            </a: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F5.O3:</a:t>
            </a:r>
            <a:r>
              <a:rPr lang="es-ES" dirty="0" smtClean="0">
                <a:solidFill>
                  <a:srgbClr val="7030A0"/>
                </a:solidFill>
              </a:rPr>
              <a:t> Establecer planes de capacitación y desarrollo del personal</a:t>
            </a:r>
            <a:endParaRPr lang="es-EC" dirty="0" smtClean="0">
              <a:solidFill>
                <a:srgbClr val="7030A0"/>
              </a:solidFill>
            </a:endParaRPr>
          </a:p>
          <a:p>
            <a:endParaRPr lang="es-EC" dirty="0" smtClean="0"/>
          </a:p>
          <a:p>
            <a:endParaRPr lang="es-EC" dirty="0" smtClean="0"/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dirty="0" smtClean="0">
                <a:solidFill>
                  <a:srgbClr val="7030A0"/>
                </a:solidFill>
                <a:hlinkClick r:id="rId3" action="ppaction://hlinkfile"/>
              </a:rPr>
              <a:t>ESTRATEGIAS DEBILIDADES-AMENAZAS</a:t>
            </a:r>
            <a:r>
              <a:rPr lang="es-EC" dirty="0" smtClean="0">
                <a:solidFill>
                  <a:srgbClr val="7030A0"/>
                </a:solidFill>
              </a:rPr>
              <a:t>:</a:t>
            </a:r>
          </a:p>
          <a:p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D1.A1: </a:t>
            </a:r>
            <a:r>
              <a:rPr lang="es-ES" dirty="0" smtClean="0">
                <a:solidFill>
                  <a:srgbClr val="7030A0"/>
                </a:solidFill>
              </a:rPr>
              <a:t>Implementar un modelo de gestión BSC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D1.A2; D1.A4; D2.A1; D2.A2; D2.A4:  </a:t>
            </a:r>
            <a:r>
              <a:rPr lang="es-ES" dirty="0" smtClean="0">
                <a:solidFill>
                  <a:srgbClr val="7030A0"/>
                </a:solidFill>
              </a:rPr>
              <a:t>Implementar un modelo de gestión de procesos.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D1.A3; D5.A1; D5.A2; D5.A3:  </a:t>
            </a:r>
            <a:r>
              <a:rPr lang="es-ES" dirty="0" smtClean="0">
                <a:solidFill>
                  <a:srgbClr val="7030A0"/>
                </a:solidFill>
              </a:rPr>
              <a:t>Liquidar los trámites de pago a Prestadores Externos que se encuentran represados.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D6.A1; D6.A2; D7.A1; D7.A2:  </a:t>
            </a:r>
            <a:r>
              <a:rPr lang="es-ES" dirty="0" smtClean="0">
                <a:solidFill>
                  <a:srgbClr val="7030A0"/>
                </a:solidFill>
              </a:rPr>
              <a:t>Establecer mecanismos de comunicación interna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D4.A7:  </a:t>
            </a:r>
            <a:r>
              <a:rPr lang="es-ES" dirty="0" smtClean="0">
                <a:solidFill>
                  <a:srgbClr val="7030A0"/>
                </a:solidFill>
              </a:rPr>
              <a:t>Depurar la información de los Estados Financieros del SGSIF </a:t>
            </a:r>
            <a:endParaRPr lang="es-EC" dirty="0" smtClean="0">
              <a:solidFill>
                <a:srgbClr val="7030A0"/>
              </a:solidFill>
            </a:endParaRPr>
          </a:p>
          <a:p>
            <a:pPr lvl="0" algn="just"/>
            <a:r>
              <a:rPr lang="es-ES" b="1" dirty="0" smtClean="0">
                <a:solidFill>
                  <a:srgbClr val="7030A0"/>
                </a:solidFill>
              </a:rPr>
              <a:t>D1.A6:  </a:t>
            </a:r>
            <a:r>
              <a:rPr lang="es-ES" dirty="0" smtClean="0">
                <a:solidFill>
                  <a:srgbClr val="7030A0"/>
                </a:solidFill>
              </a:rPr>
              <a:t>Fortalecer el modelo de costeo por procedimientos de las prestaciones a nivel de las unidades médicas internas.</a:t>
            </a:r>
            <a:endParaRPr lang="es-EC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896" y="876870"/>
            <a:ext cx="9956800" cy="4525963"/>
          </a:xfrm>
        </p:spPr>
        <p:txBody>
          <a:bodyPr/>
          <a:lstStyle/>
          <a:p>
            <a:pPr algn="ctr">
              <a:buNone/>
            </a:pPr>
            <a:endParaRPr lang="es-EC" b="1" dirty="0" smtClean="0"/>
          </a:p>
          <a:p>
            <a:pPr algn="ctr">
              <a:buNone/>
            </a:pPr>
            <a:endParaRPr lang="es-EC" b="1" dirty="0" smtClean="0"/>
          </a:p>
          <a:p>
            <a:pPr algn="ctr">
              <a:buNone/>
            </a:pPr>
            <a:endParaRPr lang="es-EC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s-EC" b="1" dirty="0" smtClean="0">
                <a:solidFill>
                  <a:srgbClr val="7030A0"/>
                </a:solidFill>
              </a:rPr>
              <a:t>GENERACIÓN DE IDEAS DE INNOVACIÓN  ESTRATÉGICA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7030A0"/>
                </a:solidFill>
              </a:rPr>
              <a:t>A TRAVÉS  DE APROVECHAR  DISCONTINUIDADES DEL ENTORNO:</a:t>
            </a:r>
          </a:p>
          <a:p>
            <a:endParaRPr lang="es-EC" b="1" dirty="0" smtClean="0"/>
          </a:p>
          <a:p>
            <a:endParaRPr lang="es-EC" b="1" dirty="0" smtClean="0"/>
          </a:p>
          <a:p>
            <a:pPr>
              <a:buNone/>
            </a:pPr>
            <a:endParaRPr lang="es-EC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9008" y="3068745"/>
          <a:ext cx="8712926" cy="3160713"/>
        </p:xfrm>
        <a:graphic>
          <a:graphicData uri="http://schemas.openxmlformats.org/presentationml/2006/ole">
            <p:oleObj spid="_x0000_s1026" name="Documento" r:id="rId4" imgW="5552733" imgH="3161418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A través de crear más valor para los stakeholders (Clientes):</a:t>
            </a:r>
          </a:p>
          <a:p>
            <a:endParaRPr lang="es-EC" dirty="0" smtClean="0"/>
          </a:p>
          <a:p>
            <a:endParaRPr lang="es-EC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84217" y="2708604"/>
          <a:ext cx="9496697" cy="3459793"/>
        </p:xfrm>
        <a:graphic>
          <a:graphicData uri="http://schemas.openxmlformats.org/presentationml/2006/ole">
            <p:oleObj spid="_x0000_s2050" name="Documento" r:id="rId4" imgW="5552733" imgH="2984404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A través de crear más valor para los stakeholders (Directivos):</a:t>
            </a:r>
          </a:p>
          <a:p>
            <a:endParaRPr lang="es-ES" b="1" dirty="0" smtClean="0"/>
          </a:p>
          <a:p>
            <a:endParaRPr lang="es-EC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63235" y="2912517"/>
          <a:ext cx="8321039" cy="3372666"/>
        </p:xfrm>
        <a:graphic>
          <a:graphicData uri="http://schemas.openxmlformats.org/presentationml/2006/ole">
            <p:oleObj spid="_x0000_s3074" name="Documento" r:id="rId4" imgW="5552733" imgH="2342191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51391"/>
            <a:ext cx="10972800" cy="1143000"/>
          </a:xfrm>
        </p:spPr>
        <p:txBody>
          <a:bodyPr/>
          <a:lstStyle/>
          <a:p>
            <a:pPr algn="ctr"/>
            <a:r>
              <a:rPr lang="es-EC" b="1" dirty="0" smtClean="0"/>
              <a:t>IESS Y SEGUROS ESPECIALIZADOS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   </a:t>
            </a:r>
          </a:p>
          <a:p>
            <a:pPr algn="just">
              <a:buNone/>
            </a:pPr>
            <a:r>
              <a:rPr lang="es-ES" dirty="0" smtClean="0"/>
              <a:t> 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 </a:t>
            </a:r>
            <a:endParaRPr lang="es-ES" b="1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C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632857" y="1469957"/>
          <a:ext cx="9326879" cy="453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A través de crear más valor para los stakeholders (Directivos):</a:t>
            </a:r>
          </a:p>
          <a:p>
            <a:endParaRPr lang="es-ES" b="1" dirty="0" smtClean="0"/>
          </a:p>
          <a:p>
            <a:endParaRPr lang="es-EC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58537" y="2767289"/>
          <a:ext cx="9039497" cy="3538171"/>
        </p:xfrm>
        <a:graphic>
          <a:graphicData uri="http://schemas.openxmlformats.org/presentationml/2006/ole">
            <p:oleObj spid="_x0000_s4098" name="Documento" r:id="rId4" imgW="5552733" imgH="2984404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A través de sobrepasar las debilidades de la cadena de valor :</a:t>
            </a:r>
          </a:p>
          <a:p>
            <a:endParaRPr lang="es-EC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02229" y="2854325"/>
          <a:ext cx="8934993" cy="4003675"/>
        </p:xfrm>
        <a:graphic>
          <a:graphicData uri="http://schemas.openxmlformats.org/presentationml/2006/ole">
            <p:oleObj spid="_x0000_s5122" name="Documento" r:id="rId4" imgW="5552733" imgH="4002952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522028"/>
            <a:ext cx="9956800" cy="4525963"/>
          </a:xfrm>
        </p:spPr>
        <p:txBody>
          <a:bodyPr/>
          <a:lstStyle/>
          <a:p>
            <a:pPr>
              <a:buNone/>
            </a:pPr>
            <a:endParaRPr lang="es-EC" dirty="0" smtClean="0"/>
          </a:p>
          <a:p>
            <a:pPr algn="ctr">
              <a:buNone/>
            </a:pPr>
            <a:r>
              <a:rPr lang="es-EC" dirty="0" smtClean="0"/>
              <a:t>  </a:t>
            </a:r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r>
              <a:rPr lang="es-EC" b="1" dirty="0" smtClean="0">
                <a:solidFill>
                  <a:srgbClr val="7030A0"/>
                </a:solidFill>
              </a:rPr>
              <a:t>OBJETIVOS Y ESTRATEGIAS DE LA SUBDIRECCIÓN DE CONTABILIDAD Y CONTROL PRESUPUESTARIO DEL SGSIF  (PERSPECTIVAS:  CLIENTES,  FINANCIERA,  PROCESOS  INTERNOS,  APRENDIZAJE Y CRECIMIENTO)</a:t>
            </a:r>
            <a:endParaRPr lang="es-EC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dirty="0" smtClean="0"/>
              <a:t>Objetivos y estrategias para los Clientes</a:t>
            </a:r>
            <a:endParaRPr lang="es-EC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02563" y="1744183"/>
          <a:ext cx="9457508" cy="3892731"/>
        </p:xfrm>
        <a:graphic>
          <a:graphicData uri="http://schemas.openxmlformats.org/presentationml/2006/ole">
            <p:oleObj spid="_x0000_s6146" name="Documento" r:id="rId4" imgW="5863859" imgH="3506090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Objetivos y estrategias  desde el punto de vista de los Directivos (Financiero)</a:t>
            </a:r>
            <a:endParaRPr lang="es-EC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151286" y="1492267"/>
          <a:ext cx="8987246" cy="4227513"/>
        </p:xfrm>
        <a:graphic>
          <a:graphicData uri="http://schemas.openxmlformats.org/presentationml/2006/ole">
            <p:oleObj spid="_x0000_s7170" name="Documento" r:id="rId4" imgW="5871061" imgH="4227456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Objetivos y estrategias  desde los Procesos Internos</a:t>
            </a:r>
            <a:endParaRPr lang="es-EC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73261" y="1526439"/>
          <a:ext cx="9431383" cy="4175125"/>
        </p:xfrm>
        <a:graphic>
          <a:graphicData uri="http://schemas.openxmlformats.org/presentationml/2006/ole">
            <p:oleObj spid="_x0000_s8194" name="Documento" r:id="rId4" imgW="5546251" imgH="4175648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Objetivos y estrategias  para el Capital Intangible</a:t>
            </a:r>
            <a:endParaRPr lang="es-EC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59455" y="1523449"/>
          <a:ext cx="9588137" cy="4240390"/>
        </p:xfrm>
        <a:graphic>
          <a:graphicData uri="http://schemas.openxmlformats.org/presentationml/2006/ole">
            <p:oleObj spid="_x0000_s9218" name="Documento" r:id="rId4" imgW="5546251" imgH="3892498" progId="Word.Documen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Mapa Estratégico de la Subdirección de Contabilidad y Control Presupuestario DSGSIF</a:t>
            </a:r>
            <a:endParaRPr lang="es-EC" dirty="0"/>
          </a:p>
        </p:txBody>
      </p:sp>
      <p:pic>
        <p:nvPicPr>
          <p:cNvPr id="4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474" y="1293226"/>
            <a:ext cx="9810205" cy="53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BSC DE LA SUBDIRECCIÓN DE CONTABILIDAD Y CONTROL PRESUPUESTARIO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8907" y="2332037"/>
            <a:ext cx="9956800" cy="4525963"/>
          </a:xfrm>
        </p:spPr>
        <p:txBody>
          <a:bodyPr/>
          <a:lstStyle/>
          <a:p>
            <a:endParaRPr lang="es-EC" dirty="0" smtClean="0"/>
          </a:p>
          <a:p>
            <a:r>
              <a:rPr lang="es-EC" dirty="0" smtClean="0">
                <a:hlinkClick r:id="rId3" action="ppaction://hlinkfile"/>
              </a:rPr>
              <a:t>TABLERO DE MANDO DE PRIMER NIVEL</a:t>
            </a:r>
            <a:endParaRPr lang="es-EC" dirty="0" smtClean="0"/>
          </a:p>
          <a:p>
            <a:r>
              <a:rPr lang="es-EC" dirty="0" smtClean="0">
                <a:hlinkClick r:id="rId3" action="ppaction://hlinkfile"/>
              </a:rPr>
              <a:t>TABLERO DE MANDO DE SEGUNDO NIVEL</a:t>
            </a:r>
          </a:p>
          <a:p>
            <a:r>
              <a:rPr lang="es-EC" dirty="0" smtClean="0">
                <a:hlinkClick r:id="rId3" action="ppaction://hlinkfile"/>
              </a:rPr>
              <a:t>TABLERO DE MANDO DE 4TO NIVEL</a:t>
            </a:r>
          </a:p>
          <a:p>
            <a:r>
              <a:rPr lang="es-EC" dirty="0" smtClean="0">
                <a:hlinkClick r:id="rId3" action="ppaction://hlinkfile"/>
              </a:rPr>
              <a:t>POA 2013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313598"/>
            <a:ext cx="9956800" cy="4525963"/>
          </a:xfrm>
        </p:spPr>
        <p:txBody>
          <a:bodyPr/>
          <a:lstStyle/>
          <a:p>
            <a:pPr algn="just"/>
            <a:r>
              <a:rPr lang="es-EC" dirty="0" smtClean="0">
                <a:solidFill>
                  <a:srgbClr val="7030A0"/>
                </a:solidFill>
              </a:rPr>
              <a:t>La SCCP se ha venido desempeñando en sistemas aislados y poco especializados en el control y manejo financiero.</a:t>
            </a: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Del análisis de actores, se concluye que la Subdirección deberá trabajar cercanamente con la Dirección del SGSIF y DEF.</a:t>
            </a: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El análisis MIC MAC, permitió conocer y determinar las variables críticas que la Subdirección debe mejorar  y potenciar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884705"/>
          </a:xfrm>
          <a:prstGeom prst="rect">
            <a:avLst/>
          </a:prstGeom>
        </p:spPr>
      </p:pic>
      <p:pic>
        <p:nvPicPr>
          <p:cNvPr id="10" name="9 Marcador de contenido" descr="m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8433" y="2240325"/>
            <a:ext cx="3038567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17" name="16 Diagrama"/>
          <p:cNvGraphicFramePr/>
          <p:nvPr/>
        </p:nvGraphicFramePr>
        <p:xfrm>
          <a:off x="309348" y="2964867"/>
          <a:ext cx="5529748" cy="49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20 Diagrama"/>
          <p:cNvGraphicFramePr/>
          <p:nvPr/>
        </p:nvGraphicFramePr>
        <p:xfrm>
          <a:off x="5359400" y="465666"/>
          <a:ext cx="4787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21 Llamada rectangular"/>
          <p:cNvSpPr/>
          <p:nvPr/>
        </p:nvSpPr>
        <p:spPr>
          <a:xfrm>
            <a:off x="7264400" y="0"/>
            <a:ext cx="3314700" cy="1028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latin typeface="Arial "/>
              </a:rPr>
              <a:t>La autonomía normativa, técnica, administrativa, financiera y presupuestaria, la ejerce el IESS a través del Consejo Directivo</a:t>
            </a:r>
            <a:endParaRPr lang="es-EC" sz="1400" dirty="0"/>
          </a:p>
        </p:txBody>
      </p:sp>
      <p:sp>
        <p:nvSpPr>
          <p:cNvPr id="23" name="22 Llamada rectangular"/>
          <p:cNvSpPr/>
          <p:nvPr/>
        </p:nvSpPr>
        <p:spPr>
          <a:xfrm>
            <a:off x="9029700" y="1549400"/>
            <a:ext cx="3162300" cy="1028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latin typeface="Arial "/>
              </a:rPr>
              <a:t>Administradora: 0,80. Del cual 0,08 corresponde a gastos administradora Salud</a:t>
            </a:r>
          </a:p>
          <a:p>
            <a:r>
              <a:rPr lang="es-EC" sz="1400" dirty="0" smtClean="0">
                <a:latin typeface="Arial "/>
              </a:rPr>
              <a:t>Prestadora: 5,71 del 20,50</a:t>
            </a:r>
            <a:endParaRPr lang="es-EC" sz="1400" dirty="0"/>
          </a:p>
        </p:txBody>
      </p:sp>
      <p:sp>
        <p:nvSpPr>
          <p:cNvPr id="24" name="23 Llamada rectangular"/>
          <p:cNvSpPr/>
          <p:nvPr/>
        </p:nvSpPr>
        <p:spPr>
          <a:xfrm>
            <a:off x="8178800" y="4038600"/>
            <a:ext cx="3314700" cy="1371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latin typeface="Arial "/>
              </a:rPr>
              <a:t> Proteger a la población urbana y rural en dependencia laboral o no, contra las limitaciones o falta de contingencia en rubros como maternidad, salud integral, riesgos de trabajo, incapacidad, cesantía, vejez, invalidez o muerte</a:t>
            </a:r>
            <a:endParaRPr lang="es-EC" sz="1400" dirty="0"/>
          </a:p>
        </p:txBody>
      </p:sp>
      <p:sp>
        <p:nvSpPr>
          <p:cNvPr id="25" name="24 Llamada rectangular"/>
          <p:cNvSpPr/>
          <p:nvPr/>
        </p:nvSpPr>
        <p:spPr>
          <a:xfrm>
            <a:off x="5346700" y="1524000"/>
            <a:ext cx="1816100" cy="1028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/>
              <a:t>Servicios Tecnológicos a través de DDI. U.M. Tecnología</a:t>
            </a:r>
          </a:p>
          <a:p>
            <a:r>
              <a:rPr lang="es-EC" sz="1400" dirty="0" smtClean="0"/>
              <a:t> Médica</a:t>
            </a:r>
            <a:endParaRPr lang="es-EC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>
                <a:solidFill>
                  <a:srgbClr val="7030A0"/>
                </a:solidFill>
              </a:rPr>
              <a:t>El análisis de escenarios, permitió determinar que en base a las condiciones actuales de cobertura de salud que brinda el SGSIF, es imprescindible que se plantee un incremento en la prima de cobertura.</a:t>
            </a:r>
          </a:p>
          <a:p>
            <a:pPr algn="just"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La SCCP ha impulsado la Planificación Estratégica.</a:t>
            </a:r>
          </a:p>
          <a:p>
            <a:pPr algn="just"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El mapa estratégico de la Subdirección, define la ruta que como Subdirección debemos seguir para alcanzar los  objetivos planteados en el Plan Estratégico 2016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99950"/>
            <a:ext cx="9956800" cy="4525963"/>
          </a:xfrm>
        </p:spPr>
        <p:txBody>
          <a:bodyPr/>
          <a:lstStyle/>
          <a:p>
            <a:pPr algn="just"/>
            <a:r>
              <a:rPr lang="es-EC" dirty="0" smtClean="0">
                <a:solidFill>
                  <a:srgbClr val="7030A0"/>
                </a:solidFill>
              </a:rPr>
              <a:t>La matriz de  BSC de primero y segundo nivel, nos permite monitorear el cumplimiento anual y semestral, en la consecución de los objetivos estratégicos planteados al 2016</a:t>
            </a:r>
          </a:p>
          <a:p>
            <a:pPr algn="just">
              <a:buNone/>
            </a:pPr>
            <a:endParaRPr lang="es-EC" dirty="0" smtClean="0">
              <a:solidFill>
                <a:srgbClr val="7030A0"/>
              </a:solidFill>
            </a:endParaRP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A través de la formulación del POA podemos determinar las actividades que deberán cumplirse en el primer ejercicio para iniciar la implementación de un Sistema de Gestión de la SCCP.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191" y="1259007"/>
            <a:ext cx="9956800" cy="4525963"/>
          </a:xfrm>
        </p:spPr>
        <p:txBody>
          <a:bodyPr/>
          <a:lstStyle/>
          <a:p>
            <a:pPr algn="just"/>
            <a:r>
              <a:rPr lang="es-EC" dirty="0" smtClean="0">
                <a:solidFill>
                  <a:srgbClr val="7030A0"/>
                </a:solidFill>
              </a:rPr>
              <a:t>Impulsar el cumplimiento de la Planificación Estratégica.</a:t>
            </a: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Revisar y actualizar sus objetivos estratégicos e indicadores luego de un período de tres años.</a:t>
            </a: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Revisar y ajustar las metas e indicadores considerando la evolución del desempeño de la Subdirección.</a:t>
            </a:r>
          </a:p>
          <a:p>
            <a:pPr algn="just"/>
            <a:r>
              <a:rPr lang="es-EC" dirty="0" smtClean="0">
                <a:solidFill>
                  <a:srgbClr val="7030A0"/>
                </a:solidFill>
              </a:rPr>
              <a:t>Levantar, estandarizar y documentar los procesos clave de la SCCP, en especial los que tengan que  ver con otras dependencias como las Unidades Médicas</a:t>
            </a:r>
            <a:endParaRPr lang="es-EC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000" b="1" dirty="0" smtClean="0">
                <a:latin typeface="Arial" pitchFamily="34" charset="0"/>
                <a:cs typeface="Arial" pitchFamily="34" charset="0"/>
              </a:rPr>
              <a:t>PROCESOS DE LA SUBDIRECCIÓN DE CONTABILIDAD Y CONTROL PRESUPUESTARIO</a:t>
            </a:r>
            <a:endParaRPr lang="es-EC" sz="3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C" dirty="0" smtClean="0">
              <a:latin typeface="Arial "/>
            </a:endParaRPr>
          </a:p>
          <a:p>
            <a:pPr>
              <a:buNone/>
            </a:pPr>
            <a:endParaRPr lang="es-EC" dirty="0" smtClean="0">
              <a:latin typeface="Arial "/>
            </a:endParaRPr>
          </a:p>
          <a:p>
            <a:pPr>
              <a:buNone/>
            </a:pPr>
            <a:endParaRPr lang="es-EC" dirty="0" smtClean="0">
              <a:latin typeface="Arial "/>
            </a:endParaRPr>
          </a:p>
          <a:p>
            <a:pPr>
              <a:buNone/>
            </a:pP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4961" y="1538575"/>
            <a:ext cx="41434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3200" b="1" dirty="0" smtClean="0"/>
              <a:t>PRESUPUESTO</a:t>
            </a:r>
            <a:endParaRPr lang="es-EC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437668" y="2336434"/>
            <a:ext cx="41434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3200" b="1" dirty="0" smtClean="0"/>
              <a:t>CONTABILIDAD</a:t>
            </a:r>
            <a:endParaRPr lang="es-EC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127951" y="3080505"/>
            <a:ext cx="41434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3200" b="1" dirty="0" smtClean="0"/>
              <a:t>FACTURACIÓN</a:t>
            </a:r>
            <a:endParaRPr lang="es-EC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737551" y="3878364"/>
            <a:ext cx="41434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3200" b="1" dirty="0" smtClean="0"/>
              <a:t>COSTOS</a:t>
            </a:r>
            <a:endParaRPr lang="es-EC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47152" y="4676223"/>
            <a:ext cx="41434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3200" b="1" dirty="0" smtClean="0"/>
              <a:t>ACTIVOS FIJOS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0" y="598643"/>
          <a:ext cx="4153647" cy="592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11 Imagen" descr="images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79579" y="1429590"/>
            <a:ext cx="2143125" cy="2143125"/>
          </a:xfrm>
          <a:prstGeom prst="rect">
            <a:avLst/>
          </a:prstGeom>
        </p:spPr>
      </p:pic>
      <p:pic>
        <p:nvPicPr>
          <p:cNvPr id="11" name="10 Imagen" descr="FINANZAS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5886" y="3016344"/>
            <a:ext cx="2788302" cy="152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09600" y="5499847"/>
            <a:ext cx="2389094" cy="626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>
              <a:defRPr/>
            </a:pPr>
            <a:r>
              <a:rPr lang="es-MX" sz="1600" dirty="0"/>
              <a:t>CAUSAS ESTRUCTURALES</a:t>
            </a:r>
            <a:endParaRPr lang="es-ES" sz="1600" dirty="0"/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627529" y="4415118"/>
            <a:ext cx="2389094" cy="626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CAUSAS INDIRECTAS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585882" y="5181600"/>
            <a:ext cx="3016624" cy="626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92500"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s-MX" sz="1600" dirty="0" smtClean="0"/>
              <a:t>Política incide en continuos cambios de Autoridades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3590364" y="6060141"/>
            <a:ext cx="3039036" cy="626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Estructura Organizacional Vertical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Burocrática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590364" y="4262718"/>
            <a:ext cx="3025589" cy="78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Políticas dictadas en el Sector Salud por el Gobierno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645458" y="2873190"/>
            <a:ext cx="2389094" cy="626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CAUSAS DIRECTAS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Marcador de contenido"/>
          <p:cNvSpPr txBox="1">
            <a:spLocks/>
          </p:cNvSpPr>
          <p:nvPr/>
        </p:nvSpPr>
        <p:spPr>
          <a:xfrm>
            <a:off x="3635188" y="3200401"/>
            <a:ext cx="3021106" cy="70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 Informáticos poco Especializados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7055220" y="2905971"/>
            <a:ext cx="2034992" cy="1344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existe un sistema Financiero Integrado para Unidades Médicas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93365" y="1358998"/>
            <a:ext cx="2318776" cy="60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/>
              <a:t>DESCRIPTORES</a:t>
            </a:r>
            <a:endParaRPr lang="es-ES" sz="1600" dirty="0"/>
          </a:p>
        </p:txBody>
      </p:sp>
      <p:sp>
        <p:nvSpPr>
          <p:cNvPr id="14" name="4 Marcador de contenido"/>
          <p:cNvSpPr txBox="1">
            <a:spLocks/>
          </p:cNvSpPr>
          <p:nvPr/>
        </p:nvSpPr>
        <p:spPr>
          <a:xfrm>
            <a:off x="9193304" y="2656366"/>
            <a:ext cx="2371166" cy="70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Procesos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alta carga de trabajo operativo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4 Marcador de contenido"/>
          <p:cNvSpPr txBox="1">
            <a:spLocks/>
          </p:cNvSpPr>
          <p:nvPr/>
        </p:nvSpPr>
        <p:spPr>
          <a:xfrm>
            <a:off x="9211234" y="3549159"/>
            <a:ext cx="2371166" cy="70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Escasa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comunicación entre los procesos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4 Marcador de contenido"/>
          <p:cNvSpPr txBox="1">
            <a:spLocks/>
          </p:cNvSpPr>
          <p:nvPr/>
        </p:nvSpPr>
        <p:spPr>
          <a:xfrm>
            <a:off x="3666565" y="2182907"/>
            <a:ext cx="3021106" cy="70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600" dirty="0" smtClean="0"/>
              <a:t>      La Planificación a nivel de dependencias de apoyo es inexistente.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508283" y="1336586"/>
            <a:ext cx="7962058" cy="60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 smtClean="0"/>
              <a:t>Síntomas del Problema: Información financiera no es oportuna, lo que influye en la toma de decisiones.</a:t>
            </a:r>
            <a:endParaRPr lang="es-ES" sz="16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606895" y="534244"/>
            <a:ext cx="7962058" cy="6042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 smtClean="0"/>
              <a:t>Deficiente manejo de la Gestión Financiera por parte de la Subdirección de Contabilidad y Control Presupuestario del SGSIF</a:t>
            </a:r>
            <a:endParaRPr lang="es-ES" sz="16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736583" y="501464"/>
            <a:ext cx="2318776" cy="6042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 smtClean="0"/>
              <a:t>PROBLEMA CENTRAL</a:t>
            </a:r>
            <a:endParaRPr lang="es-E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6485" y="2095614"/>
            <a:ext cx="8640064" cy="2301240"/>
          </a:xfrm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tx1"/>
                </a:solidFill>
                <a:latin typeface="Arial "/>
              </a:rPr>
              <a:t>ANÁLISIS PROSPECTIVO DEL ENTORNO DE LA SUBDIRECCIÓN DE CONTABILIDAD Y CONTROL PRESUPUESTARIO DEL SGSIF</a:t>
            </a:r>
            <a:r>
              <a:rPr lang="es-ES" sz="3000" dirty="0" smtClean="0">
                <a:latin typeface="Arial "/>
              </a:rPr>
              <a:t/>
            </a:r>
            <a:br>
              <a:rPr lang="es-ES" sz="3000" dirty="0" smtClean="0">
                <a:latin typeface="Arial "/>
              </a:rPr>
            </a:br>
            <a:endParaRPr lang="es-ES" sz="3000" noProof="1"/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ANÁLISIS ESTRUCTURAL MIC MAC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86303"/>
            <a:ext cx="99568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20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s-ES" sz="2000" b="1" dirty="0" smtClean="0">
                <a:solidFill>
                  <a:srgbClr val="7030A0"/>
                </a:solidFill>
              </a:rPr>
              <a:t>	Para este estudio se procedió a efectuar una lluvia de ideas, cuestionario para hallar los elementos de análisis, cualidades de la organización, servicios que brinda, análisis FODA.</a:t>
            </a:r>
          </a:p>
          <a:p>
            <a:pPr algn="just">
              <a:buNone/>
            </a:pPr>
            <a:endParaRPr lang="es-ES" sz="2000" b="1" dirty="0" smtClean="0">
              <a:solidFill>
                <a:srgbClr val="7030A0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  <a:latin typeface="Arial "/>
              </a:rPr>
              <a:t>Financiamiento de la Organización</a:t>
            </a: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  <a:latin typeface="Arial "/>
              </a:rPr>
              <a:t>Situación de la Red de Prestadores Externos</a:t>
            </a: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  <a:latin typeface="Arial "/>
              </a:rPr>
              <a:t>Deuda del Estado</a:t>
            </a: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  <a:latin typeface="Arial "/>
              </a:rPr>
              <a:t>Implementación del Sistema Integrado de Gestión Financiera para Unidades Médicas</a:t>
            </a:r>
          </a:p>
          <a:p>
            <a:pPr algn="just"/>
            <a:r>
              <a:rPr lang="es-ES" sz="2000" b="1" dirty="0" smtClean="0">
                <a:solidFill>
                  <a:srgbClr val="7030A0"/>
                </a:solidFill>
                <a:latin typeface="Arial "/>
              </a:rPr>
              <a:t>Ampliación de cobertura de Salud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7030A0"/>
                </a:solidFill>
                <a:latin typeface="Arial "/>
              </a:rPr>
              <a:t>A partir de estos grandes temas, se determinaron 25 variables</a:t>
            </a:r>
          </a:p>
          <a:p>
            <a:pPr algn="just">
              <a:buNone/>
            </a:pPr>
            <a:endParaRPr lang="es-EC" sz="1800" dirty="0">
              <a:latin typeface="Arial 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ESS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6" y="-1"/>
            <a:ext cx="12192001" cy="68847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2164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PLANO DE INFLUENCIAS / DEPENDENCIAS DIRECTAS</a:t>
            </a:r>
            <a:endParaRPr lang="es-EC" dirty="0"/>
          </a:p>
        </p:txBody>
      </p:sp>
      <p:pic>
        <p:nvPicPr>
          <p:cNvPr id="6" name="5 Marcador de contenido" descr="INFLUENCIA DEPENDENCIA DIRECTA PRESENTACIÓN DIAPOSITIV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7730" y="1187356"/>
            <a:ext cx="8789159" cy="534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1419</Words>
  <Application>Microsoft Office PowerPoint</Application>
  <PresentationFormat>Personalizado</PresentationFormat>
  <Paragraphs>212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Técnico</vt:lpstr>
      <vt:lpstr>Documento</vt:lpstr>
      <vt:lpstr>PLANIFICACIÓN ESTRATÉGICA Y SISTEMA DE GESTIÓN DE LA  SUBDIRECCIÓN DE CONTABILIDAD Y CONTROL PRESUPUESTARIO DEL SEGURO DE SALUD DEL INSTITUTO ECUATORIANO DE SEGURIDAD SOCIAL AL 2016</vt:lpstr>
      <vt:lpstr>Diapositiva 2</vt:lpstr>
      <vt:lpstr>IESS Y SEGUROS ESPECIALIZADOS</vt:lpstr>
      <vt:lpstr>Diapositiva 4</vt:lpstr>
      <vt:lpstr>PROCESOS DE LA SUBDIRECCIÓN DE CONTABILIDAD Y CONTROL PRESUPUESTARIO</vt:lpstr>
      <vt:lpstr>Diapositiva 6</vt:lpstr>
      <vt:lpstr>ANÁLISIS PROSPECTIVO DEL ENTORNO DE LA SUBDIRECCIÓN DE CONTABILIDAD Y CONTROL PRESUPUESTARIO DEL SGSIF </vt:lpstr>
      <vt:lpstr>ANÁLISIS ESTRUCTURAL MIC MAC</vt:lpstr>
      <vt:lpstr>PLANO DE INFLUENCIAS / DEPENDENCIAS DIRECTAS</vt:lpstr>
      <vt:lpstr>VARIABLES CLAVES</vt:lpstr>
      <vt:lpstr>ANÁLISIS ROL DE ACTORES MEDIANTE MÉTODO MACTOR</vt:lpstr>
      <vt:lpstr>Histograma de Relaciones de Fuerzas MMIDI</vt:lpstr>
      <vt:lpstr>GRÁFICO DE CONVERGENCIA DE ACTORES</vt:lpstr>
      <vt:lpstr>Resultados de Análisis MACTOR</vt:lpstr>
      <vt:lpstr>ANÁLISIS ESCENARIOS (SMIC) : LISTA DE HIPÓTESIS</vt:lpstr>
      <vt:lpstr>ESCENARIOS PROBABLES TENDENCIAL Y APUESTA</vt:lpstr>
      <vt:lpstr>Resultado Análisis de Escenarios Tendencial y Apuesta</vt:lpstr>
      <vt:lpstr>Diapositiva 18</vt:lpstr>
      <vt:lpstr>SUBDIRECCIÓN DE CONTABILIDAD Y CONTROL PRESUPUESTARIO</vt:lpstr>
      <vt:lpstr>SUBDIRECCIÓN DE CONTABILIDAD Y CONTROL PRESUPUESTARIO</vt:lpstr>
      <vt:lpstr>SUBDIRECCIÓN DE CONTABILIDAD Y CONTROL PRESUPUESTARIO</vt:lpstr>
      <vt:lpstr>SUBDIRECCIÓN DE CONTABILIDAD Y CONTROL PRESUPUESTARIO</vt:lpstr>
      <vt:lpstr>SUBDIRECCIÓN DE CONTABILIDAD Y CONTROL PRESUPUESTARIO</vt:lpstr>
      <vt:lpstr>SUBDIRECCIÓN DE CONTABILIDAD Y CONTROL PRESUPUESTARIO</vt:lpstr>
      <vt:lpstr>SUBDIRECCIÓN DE CONTABILIDAD Y CONTROL PRESUPUESTARIO</vt:lpstr>
      <vt:lpstr>Diapositiva 26</vt:lpstr>
      <vt:lpstr>SUBDIRECCIÓN DE CONTABILIDAD Y CONTROL PRESUPUESTARIO</vt:lpstr>
      <vt:lpstr>SUBDIRECCIÓN DE CONTABILIDAD Y CONTROL PRESUPUESTARIO</vt:lpstr>
      <vt:lpstr>SUBDIRECCIÓN DE CONTABILIDAD Y CONTROL PRESUPUESTARIO</vt:lpstr>
      <vt:lpstr>SUBDIRECCIÓN DE CONTABILIDAD Y CONTROL PRESUPUESTARIO</vt:lpstr>
      <vt:lpstr>SUBDIRECCIÓN DE CONTABILIDAD Y CONTROL PRESUPUESTARIO</vt:lpstr>
      <vt:lpstr>Diapositiva 32</vt:lpstr>
      <vt:lpstr>Objetivos y estrategias para los Clientes</vt:lpstr>
      <vt:lpstr>Objetivos y estrategias  desde el punto de vista de los Directivos (Financiero)</vt:lpstr>
      <vt:lpstr>Objetivos y estrategias  desde los Procesos Internos</vt:lpstr>
      <vt:lpstr>Objetivos y estrategias  para el Capital Intangible</vt:lpstr>
      <vt:lpstr>Mapa Estratégico de la Subdirección de Contabilidad y Control Presupuestario DSGSIF</vt:lpstr>
      <vt:lpstr> BSC DE LA SUBDIRECCIÓN DE CONTABILIDAD Y CONTROL PRESUPUESTARIO</vt:lpstr>
      <vt:lpstr>CONCLUSIONES</vt:lpstr>
      <vt:lpstr>CONCLUSIONES</vt:lpstr>
      <vt:lpstr>CONCLUSIONES</vt:lpstr>
      <vt:lpstr>RECOMENDACIONES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2013-06-06T22:20:51Z</dcterms:created>
  <dcterms:modified xsi:type="dcterms:W3CDTF">2013-09-10T00:25:57Z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