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4" r:id="rId1"/>
  </p:sldMasterIdLst>
  <p:notesMasterIdLst>
    <p:notesMasterId r:id="rId37"/>
  </p:notesMasterIdLst>
  <p:sldIdLst>
    <p:sldId id="258" r:id="rId2"/>
    <p:sldId id="369" r:id="rId3"/>
    <p:sldId id="370" r:id="rId4"/>
    <p:sldId id="371" r:id="rId5"/>
    <p:sldId id="372" r:id="rId6"/>
    <p:sldId id="373" r:id="rId7"/>
    <p:sldId id="374" r:id="rId8"/>
    <p:sldId id="375" r:id="rId9"/>
    <p:sldId id="376" r:id="rId10"/>
    <p:sldId id="377" r:id="rId11"/>
    <p:sldId id="378" r:id="rId12"/>
    <p:sldId id="380" r:id="rId13"/>
    <p:sldId id="379" r:id="rId14"/>
    <p:sldId id="381" r:id="rId15"/>
    <p:sldId id="382" r:id="rId16"/>
    <p:sldId id="383" r:id="rId17"/>
    <p:sldId id="384" r:id="rId18"/>
    <p:sldId id="385" r:id="rId19"/>
    <p:sldId id="386" r:id="rId20"/>
    <p:sldId id="387" r:id="rId21"/>
    <p:sldId id="388" r:id="rId22"/>
    <p:sldId id="390" r:id="rId23"/>
    <p:sldId id="391" r:id="rId24"/>
    <p:sldId id="392" r:id="rId25"/>
    <p:sldId id="393" r:id="rId26"/>
    <p:sldId id="394" r:id="rId27"/>
    <p:sldId id="396" r:id="rId28"/>
    <p:sldId id="397" r:id="rId29"/>
    <p:sldId id="404" r:id="rId30"/>
    <p:sldId id="398" r:id="rId31"/>
    <p:sldId id="401" r:id="rId32"/>
    <p:sldId id="399" r:id="rId33"/>
    <p:sldId id="400" r:id="rId34"/>
    <p:sldId id="402" r:id="rId35"/>
    <p:sldId id="403" r:id="rId36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3EF2"/>
    <a:srgbClr val="A0F040"/>
    <a:srgbClr val="FB35AB"/>
    <a:srgbClr val="3D5BF3"/>
    <a:srgbClr val="4EDBE2"/>
    <a:srgbClr val="57F33D"/>
    <a:srgbClr val="CC0000"/>
    <a:srgbClr val="FFFF99"/>
    <a:srgbClr val="99FF99"/>
    <a:srgbClr val="AAC6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00" autoAdjust="0"/>
    <p:restoredTop sz="94660"/>
  </p:normalViewPr>
  <p:slideViewPr>
    <p:cSldViewPr>
      <p:cViewPr varScale="1">
        <p:scale>
          <a:sx n="70" d="100"/>
          <a:sy n="70" d="100"/>
        </p:scale>
        <p:origin x="155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s-EC"/>
              <a:t>DEMANDA PROYECTADA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plotArea>
      <c:layout>
        <c:manualLayout>
          <c:layoutTarget val="inner"/>
          <c:xMode val="edge"/>
          <c:yMode val="edge"/>
          <c:x val="0.22801474452004358"/>
          <c:y val="0.15319429281585031"/>
          <c:w val="0.68915298378400369"/>
          <c:h val="0.62921296296296292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Hoja1!$A$1:$A$5</c:f>
              <c:numCache>
                <c:formatCode>General</c:formatCode>
                <c:ptCount val="5"/>
                <c:pt idx="0">
                  <c:v>25521</c:v>
                </c:pt>
                <c:pt idx="1">
                  <c:v>26777</c:v>
                </c:pt>
                <c:pt idx="2">
                  <c:v>28094</c:v>
                </c:pt>
                <c:pt idx="3">
                  <c:v>29476</c:v>
                </c:pt>
                <c:pt idx="4">
                  <c:v>30926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291280"/>
        <c:axId val="204301072"/>
      </c:lineChart>
      <c:catAx>
        <c:axId val="204291280"/>
        <c:scaling>
          <c:orientation val="minMax"/>
        </c:scaling>
        <c:delete val="1"/>
        <c:axPos val="b"/>
        <c:majorTickMark val="none"/>
        <c:minorTickMark val="none"/>
        <c:tickLblPos val="nextTo"/>
        <c:crossAx val="204301072"/>
        <c:crosses val="autoZero"/>
        <c:auto val="1"/>
        <c:lblAlgn val="ctr"/>
        <c:lblOffset val="100"/>
        <c:noMultiLvlLbl val="0"/>
      </c:catAx>
      <c:valAx>
        <c:axId val="204301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204291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rotWithShape="1">
      <a:gsLst>
        <a:gs pos="0">
          <a:schemeClr val="accent1">
            <a:tint val="50000"/>
            <a:satMod val="300000"/>
          </a:schemeClr>
        </a:gs>
        <a:gs pos="35000">
          <a:schemeClr val="accent1">
            <a:tint val="37000"/>
            <a:satMod val="300000"/>
          </a:schemeClr>
        </a:gs>
        <a:gs pos="100000">
          <a:schemeClr val="accent1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1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EC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C"/>
              <a:t>OFERTA PROYECTADA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plotArea>
      <c:layout>
        <c:manualLayout>
          <c:layoutTarget val="inner"/>
          <c:xMode val="edge"/>
          <c:yMode val="edge"/>
          <c:x val="0.20217151700472299"/>
          <c:y val="0.16681321064021135"/>
          <c:w val="0.76208573928258994"/>
          <c:h val="0.6884802420530769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0"/>
                  <c:y val="5.5045871559632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0925337632080051E-17"/>
                  <c:y val="4.8929663608562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3.6697247706422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111111111111219E-2"/>
                  <c:y val="4.281345565749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1.8348623853211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Hoja1!$A$1:$A$5</c:f>
              <c:numCache>
                <c:formatCode>General</c:formatCode>
                <c:ptCount val="5"/>
                <c:pt idx="0">
                  <c:v>17168</c:v>
                </c:pt>
                <c:pt idx="1">
                  <c:v>18013</c:v>
                </c:pt>
                <c:pt idx="2">
                  <c:v>18899</c:v>
                </c:pt>
                <c:pt idx="3">
                  <c:v>19829</c:v>
                </c:pt>
                <c:pt idx="4">
                  <c:v>20805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290736"/>
        <c:axId val="425945696"/>
      </c:lineChart>
      <c:catAx>
        <c:axId val="204290736"/>
        <c:scaling>
          <c:orientation val="minMax"/>
        </c:scaling>
        <c:delete val="1"/>
        <c:axPos val="b"/>
        <c:majorTickMark val="none"/>
        <c:minorTickMark val="none"/>
        <c:tickLblPos val="nextTo"/>
        <c:crossAx val="425945696"/>
        <c:crosses val="autoZero"/>
        <c:auto val="1"/>
        <c:lblAlgn val="ctr"/>
        <c:lblOffset val="100"/>
        <c:noMultiLvlLbl val="0"/>
      </c:catAx>
      <c:valAx>
        <c:axId val="425945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204290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FFFFCC"/>
    </a:solidFill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s-EC">
                <a:solidFill>
                  <a:schemeClr val="dk1"/>
                </a:solidFill>
                <a:latin typeface="+mn-lt"/>
                <a:ea typeface="+mn-ea"/>
                <a:cs typeface="+mn-cs"/>
              </a:rPr>
              <a:t>DEMANDA</a:t>
            </a:r>
            <a:r>
              <a:rPr lang="es-EC" baseline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INSATISFECHA PROYECTADA</a:t>
            </a:r>
            <a:endParaRPr lang="es-EC"/>
          </a:p>
        </c:rich>
      </c:tx>
      <c:layout/>
      <c:overlay val="0"/>
      <c:spPr>
        <a:solidFill>
          <a:schemeClr val="lt1"/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s-EC"/>
        </a:p>
      </c:txPr>
    </c:title>
    <c:autoTitleDeleted val="0"/>
    <c:plotArea>
      <c:layout>
        <c:manualLayout>
          <c:layoutTarget val="inner"/>
          <c:xMode val="edge"/>
          <c:yMode val="edge"/>
          <c:x val="0.12621722487528822"/>
          <c:y val="0.17171296296296301"/>
          <c:w val="0.82656061501440148"/>
          <c:h val="0.6616203703703708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Hoja1!$A$21:$A$25</c:f>
              <c:numCache>
                <c:formatCode>General</c:formatCode>
                <c:ptCount val="5"/>
                <c:pt idx="0">
                  <c:v>25521</c:v>
                </c:pt>
                <c:pt idx="1">
                  <c:v>26777</c:v>
                </c:pt>
                <c:pt idx="2">
                  <c:v>28094</c:v>
                </c:pt>
                <c:pt idx="3">
                  <c:v>29476</c:v>
                </c:pt>
                <c:pt idx="4">
                  <c:v>30926</c:v>
                </c:pt>
              </c:numCache>
            </c:numRef>
          </c:val>
          <c:smooth val="0"/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4"/>
              <c:layout>
                <c:manualLayout>
                  <c:x val="-2.434077079107505E-2"/>
                  <c:y val="-2.777777777777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Hoja1!$B$21:$B$25</c:f>
              <c:numCache>
                <c:formatCode>General</c:formatCode>
                <c:ptCount val="5"/>
                <c:pt idx="0">
                  <c:v>17168</c:v>
                </c:pt>
                <c:pt idx="1">
                  <c:v>18013</c:v>
                </c:pt>
                <c:pt idx="2">
                  <c:v>18899</c:v>
                </c:pt>
                <c:pt idx="3">
                  <c:v>19829</c:v>
                </c:pt>
                <c:pt idx="4">
                  <c:v>20805</c:v>
                </c:pt>
              </c:numCache>
            </c:numRef>
          </c:val>
          <c:smooth val="0"/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Hoja1!$C$21:$C$25</c:f>
              <c:numCache>
                <c:formatCode>General</c:formatCode>
                <c:ptCount val="5"/>
                <c:pt idx="0">
                  <c:v>8353</c:v>
                </c:pt>
                <c:pt idx="1">
                  <c:v>8764</c:v>
                </c:pt>
                <c:pt idx="2">
                  <c:v>9195</c:v>
                </c:pt>
                <c:pt idx="3">
                  <c:v>9647</c:v>
                </c:pt>
                <c:pt idx="4">
                  <c:v>10121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5940800"/>
        <c:axId val="425946240"/>
      </c:lineChart>
      <c:catAx>
        <c:axId val="425940800"/>
        <c:scaling>
          <c:orientation val="minMax"/>
        </c:scaling>
        <c:delete val="1"/>
        <c:axPos val="b"/>
        <c:majorTickMark val="none"/>
        <c:minorTickMark val="none"/>
        <c:tickLblPos val="nextTo"/>
        <c:crossAx val="425946240"/>
        <c:crosses val="autoZero"/>
        <c:auto val="1"/>
        <c:lblAlgn val="ctr"/>
        <c:lblOffset val="100"/>
        <c:noMultiLvlLbl val="0"/>
      </c:catAx>
      <c:valAx>
        <c:axId val="425946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425940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15622C-5F18-4235-9ADE-8F8C66192B7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E8972A36-7CA4-49FC-ABBD-FEF429F88E11}">
      <dgm:prSet phldrT="[Texto]"/>
      <dgm:spPr/>
      <dgm:t>
        <a:bodyPr/>
        <a:lstStyle/>
        <a:p>
          <a:r>
            <a:rPr lang="es-EC" dirty="0" smtClean="0"/>
            <a:t>PROVINCIA</a:t>
          </a:r>
          <a:endParaRPr lang="es-EC" dirty="0"/>
        </a:p>
      </dgm:t>
    </dgm:pt>
    <dgm:pt modelId="{218017BE-5985-46E5-93EB-CE0AA3596C34}" type="parTrans" cxnId="{9EA885E1-485F-422C-8B87-006D6482655B}">
      <dgm:prSet/>
      <dgm:spPr/>
      <dgm:t>
        <a:bodyPr/>
        <a:lstStyle/>
        <a:p>
          <a:endParaRPr lang="es-EC"/>
        </a:p>
      </dgm:t>
    </dgm:pt>
    <dgm:pt modelId="{815FCE2C-D096-457D-BA8D-356310EFC755}" type="sibTrans" cxnId="{9EA885E1-485F-422C-8B87-006D6482655B}">
      <dgm:prSet/>
      <dgm:spPr/>
      <dgm:t>
        <a:bodyPr/>
        <a:lstStyle/>
        <a:p>
          <a:endParaRPr lang="es-EC"/>
        </a:p>
      </dgm:t>
    </dgm:pt>
    <dgm:pt modelId="{65D14A38-1A19-4602-927C-B4D9916BA9CF}">
      <dgm:prSet phldrT="[Texto]"/>
      <dgm:spPr/>
      <dgm:t>
        <a:bodyPr/>
        <a:lstStyle/>
        <a:p>
          <a:r>
            <a:rPr lang="es-EC" dirty="0" smtClean="0"/>
            <a:t>CANTÓN</a:t>
          </a:r>
          <a:endParaRPr lang="es-EC" dirty="0"/>
        </a:p>
      </dgm:t>
    </dgm:pt>
    <dgm:pt modelId="{2E729E99-0E34-43EC-BFDE-9E4A300C2B73}" type="parTrans" cxnId="{294FC508-DBF7-4FD8-B475-854E950ECB0D}">
      <dgm:prSet/>
      <dgm:spPr/>
      <dgm:t>
        <a:bodyPr/>
        <a:lstStyle/>
        <a:p>
          <a:endParaRPr lang="es-EC"/>
        </a:p>
      </dgm:t>
    </dgm:pt>
    <dgm:pt modelId="{4E38544C-BBB9-453A-A988-A6B857E6F77A}" type="sibTrans" cxnId="{294FC508-DBF7-4FD8-B475-854E950ECB0D}">
      <dgm:prSet/>
      <dgm:spPr/>
      <dgm:t>
        <a:bodyPr/>
        <a:lstStyle/>
        <a:p>
          <a:endParaRPr lang="es-EC"/>
        </a:p>
      </dgm:t>
    </dgm:pt>
    <dgm:pt modelId="{0B122083-3F69-4A24-BD6C-91D0D3AA904F}">
      <dgm:prSet phldrT="[Texto]"/>
      <dgm:spPr/>
      <dgm:t>
        <a:bodyPr/>
        <a:lstStyle/>
        <a:p>
          <a:endParaRPr lang="es-EC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4B1730-6E8A-4D40-853B-3930299084CC}" type="parTrans" cxnId="{194A3039-62B2-4EC7-9EA4-299B030C6AD4}">
      <dgm:prSet/>
      <dgm:spPr/>
      <dgm:t>
        <a:bodyPr/>
        <a:lstStyle/>
        <a:p>
          <a:endParaRPr lang="es-EC"/>
        </a:p>
      </dgm:t>
    </dgm:pt>
    <dgm:pt modelId="{92CF7930-7F8A-4E81-985D-782BB5B460D0}" type="sibTrans" cxnId="{194A3039-62B2-4EC7-9EA4-299B030C6AD4}">
      <dgm:prSet/>
      <dgm:spPr/>
      <dgm:t>
        <a:bodyPr/>
        <a:lstStyle/>
        <a:p>
          <a:endParaRPr lang="es-EC"/>
        </a:p>
      </dgm:t>
    </dgm:pt>
    <dgm:pt modelId="{14784850-C8D1-4DFA-9ACB-4AFAEC55F494}">
      <dgm:prSet phldrT="[Texto]"/>
      <dgm:spPr/>
      <dgm:t>
        <a:bodyPr/>
        <a:lstStyle/>
        <a:p>
          <a:r>
            <a:rPr lang="es-EC" dirty="0" smtClean="0"/>
            <a:t>CIUDAD</a:t>
          </a:r>
          <a:endParaRPr lang="es-EC" dirty="0"/>
        </a:p>
      </dgm:t>
    </dgm:pt>
    <dgm:pt modelId="{F1CBBE71-AD00-4315-B7CB-A4F3BA5A48C2}" type="parTrans" cxnId="{055A2205-0D90-49A2-8E39-7949C00563BD}">
      <dgm:prSet/>
      <dgm:spPr/>
      <dgm:t>
        <a:bodyPr/>
        <a:lstStyle/>
        <a:p>
          <a:endParaRPr lang="es-EC"/>
        </a:p>
      </dgm:t>
    </dgm:pt>
    <dgm:pt modelId="{71822542-C849-4B4C-AF5F-EDD8A1DD8B51}" type="sibTrans" cxnId="{055A2205-0D90-49A2-8E39-7949C00563BD}">
      <dgm:prSet/>
      <dgm:spPr/>
      <dgm:t>
        <a:bodyPr/>
        <a:lstStyle/>
        <a:p>
          <a:endParaRPr lang="es-EC"/>
        </a:p>
      </dgm:t>
    </dgm:pt>
    <dgm:pt modelId="{74B2599A-B790-432A-A655-B9342F87D705}">
      <dgm:prSet phldrT="[Texto]"/>
      <dgm:spPr/>
      <dgm:t>
        <a:bodyPr/>
        <a:lstStyle/>
        <a:p>
          <a:r>
            <a:rPr lang="es-EC" dirty="0" smtClean="0"/>
            <a:t>SALINAS</a:t>
          </a:r>
          <a:endParaRPr lang="es-EC" dirty="0"/>
        </a:p>
      </dgm:t>
    </dgm:pt>
    <dgm:pt modelId="{A842A88A-8FDB-4564-B1BC-881F6B3C07FB}" type="parTrans" cxnId="{DAB739F0-C04C-4602-86FA-043D774A388B}">
      <dgm:prSet/>
      <dgm:spPr/>
      <dgm:t>
        <a:bodyPr/>
        <a:lstStyle/>
        <a:p>
          <a:endParaRPr lang="es-EC"/>
        </a:p>
      </dgm:t>
    </dgm:pt>
    <dgm:pt modelId="{C4E29A2D-2CBB-4234-A07C-EF10A5BC37E8}" type="sibTrans" cxnId="{DAB739F0-C04C-4602-86FA-043D774A388B}">
      <dgm:prSet/>
      <dgm:spPr/>
      <dgm:t>
        <a:bodyPr/>
        <a:lstStyle/>
        <a:p>
          <a:endParaRPr lang="es-EC"/>
        </a:p>
      </dgm:t>
    </dgm:pt>
    <dgm:pt modelId="{68C16644-2392-44AB-A005-ED193813A5DF}">
      <dgm:prSet/>
      <dgm:spPr/>
      <dgm:t>
        <a:bodyPr/>
        <a:lstStyle/>
        <a:p>
          <a:r>
            <a:rPr lang="es-EC" dirty="0" smtClean="0"/>
            <a:t>SANTA ELENA</a:t>
          </a:r>
          <a:endParaRPr lang="es-EC" dirty="0"/>
        </a:p>
      </dgm:t>
    </dgm:pt>
    <dgm:pt modelId="{45E90B57-EE31-4D17-8AD0-DF641F0B7FDC}" type="parTrans" cxnId="{93B62C99-82CF-4471-A382-57EC69F6D5A1}">
      <dgm:prSet/>
      <dgm:spPr/>
      <dgm:t>
        <a:bodyPr/>
        <a:lstStyle/>
        <a:p>
          <a:endParaRPr lang="es-EC"/>
        </a:p>
      </dgm:t>
    </dgm:pt>
    <dgm:pt modelId="{89F40BCE-F4D4-4602-B8AD-3B5B56FCC2CD}" type="sibTrans" cxnId="{93B62C99-82CF-4471-A382-57EC69F6D5A1}">
      <dgm:prSet/>
      <dgm:spPr/>
      <dgm:t>
        <a:bodyPr/>
        <a:lstStyle/>
        <a:p>
          <a:endParaRPr lang="es-EC"/>
        </a:p>
      </dgm:t>
    </dgm:pt>
    <dgm:pt modelId="{048782F2-AD5A-48EE-B354-9FB5E0D43DCA}" type="pres">
      <dgm:prSet presAssocID="{DE15622C-5F18-4235-9ADE-8F8C66192B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68BF1B3A-341A-4200-B15E-86785026AC94}" type="pres">
      <dgm:prSet presAssocID="{E8972A36-7CA4-49FC-ABBD-FEF429F88E11}" presName="composite" presStyleCnt="0"/>
      <dgm:spPr/>
    </dgm:pt>
    <dgm:pt modelId="{5FB040E3-6D2F-41B4-8834-5410A9146885}" type="pres">
      <dgm:prSet presAssocID="{E8972A36-7CA4-49FC-ABBD-FEF429F88E1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2193AF0-60A3-428A-9B38-0AD9D813044B}" type="pres">
      <dgm:prSet presAssocID="{E8972A36-7CA4-49FC-ABBD-FEF429F88E11}" presName="desTx" presStyleLbl="alignAccFollowNode1" presStyleIdx="0" presStyleCnt="3" custScaleY="121282" custLinFactNeighborY="-1170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13BC67D-E403-4AB5-990F-63A126BFDB40}" type="pres">
      <dgm:prSet presAssocID="{815FCE2C-D096-457D-BA8D-356310EFC755}" presName="space" presStyleCnt="0"/>
      <dgm:spPr/>
    </dgm:pt>
    <dgm:pt modelId="{22C4F392-BA0D-4E4E-BBD2-4F5FEAD84260}" type="pres">
      <dgm:prSet presAssocID="{65D14A38-1A19-4602-927C-B4D9916BA9CF}" presName="composite" presStyleCnt="0"/>
      <dgm:spPr/>
    </dgm:pt>
    <dgm:pt modelId="{2EFC369D-4ADB-4C61-A830-8C4E733DFBA2}" type="pres">
      <dgm:prSet presAssocID="{65D14A38-1A19-4602-927C-B4D9916BA9CF}" presName="parTx" presStyleLbl="alignNode1" presStyleIdx="1" presStyleCnt="3" custLinFactNeighborY="-69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4094BA2-91CE-4C8F-AC38-ADEA90D1275E}" type="pres">
      <dgm:prSet presAssocID="{65D14A38-1A19-4602-927C-B4D9916BA9CF}" presName="desTx" presStyleLbl="alignAccFollowNode1" presStyleIdx="1" presStyleCnt="3" custScaleX="101365" custScaleY="79322" custLinFactX="100000" custLinFactY="89578" custLinFactNeighborX="113003" custLinFactNeighborY="10000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1F6DF96-4F13-4974-831E-D6BBD75D65FA}" type="pres">
      <dgm:prSet presAssocID="{4E38544C-BBB9-453A-A988-A6B857E6F77A}" presName="space" presStyleCnt="0"/>
      <dgm:spPr/>
    </dgm:pt>
    <dgm:pt modelId="{D58DD854-CEA5-4686-AB7F-89B32484C758}" type="pres">
      <dgm:prSet presAssocID="{14784850-C8D1-4DFA-9ACB-4AFAEC55F494}" presName="composite" presStyleCnt="0"/>
      <dgm:spPr/>
    </dgm:pt>
    <dgm:pt modelId="{625F60E5-19F4-40B0-A7C3-431AC7DB2609}" type="pres">
      <dgm:prSet presAssocID="{14784850-C8D1-4DFA-9ACB-4AFAEC55F49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2634F48-AD3D-45E0-9083-CE58CBBDD467}" type="pres">
      <dgm:prSet presAssocID="{14784850-C8D1-4DFA-9ACB-4AFAEC55F494}" presName="desTx" presStyleLbl="alignAccFollowNode1" presStyleIdx="2" presStyleCnt="3" custLinFactNeighborY="-1277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E486EB53-1C25-4E9B-AD5E-3DF2CDAD16D3}" type="presOf" srcId="{DE15622C-5F18-4235-9ADE-8F8C66192B78}" destId="{048782F2-AD5A-48EE-B354-9FB5E0D43DCA}" srcOrd="0" destOrd="0" presId="urn:microsoft.com/office/officeart/2005/8/layout/hList1"/>
    <dgm:cxn modelId="{93B62C99-82CF-4471-A382-57EC69F6D5A1}" srcId="{E8972A36-7CA4-49FC-ABBD-FEF429F88E11}" destId="{68C16644-2392-44AB-A005-ED193813A5DF}" srcOrd="0" destOrd="0" parTransId="{45E90B57-EE31-4D17-8AD0-DF641F0B7FDC}" sibTransId="{89F40BCE-F4D4-4602-B8AD-3B5B56FCC2CD}"/>
    <dgm:cxn modelId="{9EA885E1-485F-422C-8B87-006D6482655B}" srcId="{DE15622C-5F18-4235-9ADE-8F8C66192B78}" destId="{E8972A36-7CA4-49FC-ABBD-FEF429F88E11}" srcOrd="0" destOrd="0" parTransId="{218017BE-5985-46E5-93EB-CE0AA3596C34}" sibTransId="{815FCE2C-D096-457D-BA8D-356310EFC755}"/>
    <dgm:cxn modelId="{53B8398D-C6EE-420E-AE10-5D8E6A73065F}" type="presOf" srcId="{68C16644-2392-44AB-A005-ED193813A5DF}" destId="{B2193AF0-60A3-428A-9B38-0AD9D813044B}" srcOrd="0" destOrd="0" presId="urn:microsoft.com/office/officeart/2005/8/layout/hList1"/>
    <dgm:cxn modelId="{194A3039-62B2-4EC7-9EA4-299B030C6AD4}" srcId="{65D14A38-1A19-4602-927C-B4D9916BA9CF}" destId="{0B122083-3F69-4A24-BD6C-91D0D3AA904F}" srcOrd="0" destOrd="0" parTransId="{A64B1730-6E8A-4D40-853B-3930299084CC}" sibTransId="{92CF7930-7F8A-4E81-985D-782BB5B460D0}"/>
    <dgm:cxn modelId="{DAB739F0-C04C-4602-86FA-043D774A388B}" srcId="{14784850-C8D1-4DFA-9ACB-4AFAEC55F494}" destId="{74B2599A-B790-432A-A655-B9342F87D705}" srcOrd="0" destOrd="0" parTransId="{A842A88A-8FDB-4564-B1BC-881F6B3C07FB}" sibTransId="{C4E29A2D-2CBB-4234-A07C-EF10A5BC37E8}"/>
    <dgm:cxn modelId="{1348ADBC-0404-4385-B61F-A441BF5E3A65}" type="presOf" srcId="{14784850-C8D1-4DFA-9ACB-4AFAEC55F494}" destId="{625F60E5-19F4-40B0-A7C3-431AC7DB2609}" srcOrd="0" destOrd="0" presId="urn:microsoft.com/office/officeart/2005/8/layout/hList1"/>
    <dgm:cxn modelId="{7768D95C-0552-4CB8-8BA1-8291E84A9D4E}" type="presOf" srcId="{0B122083-3F69-4A24-BD6C-91D0D3AA904F}" destId="{44094BA2-91CE-4C8F-AC38-ADEA90D1275E}" srcOrd="0" destOrd="0" presId="urn:microsoft.com/office/officeart/2005/8/layout/hList1"/>
    <dgm:cxn modelId="{BEE4A20F-822F-4CA9-B918-7241D7593A46}" type="presOf" srcId="{E8972A36-7CA4-49FC-ABBD-FEF429F88E11}" destId="{5FB040E3-6D2F-41B4-8834-5410A9146885}" srcOrd="0" destOrd="0" presId="urn:microsoft.com/office/officeart/2005/8/layout/hList1"/>
    <dgm:cxn modelId="{294FC508-DBF7-4FD8-B475-854E950ECB0D}" srcId="{DE15622C-5F18-4235-9ADE-8F8C66192B78}" destId="{65D14A38-1A19-4602-927C-B4D9916BA9CF}" srcOrd="1" destOrd="0" parTransId="{2E729E99-0E34-43EC-BFDE-9E4A300C2B73}" sibTransId="{4E38544C-BBB9-453A-A988-A6B857E6F77A}"/>
    <dgm:cxn modelId="{30ACAA9E-2197-45EC-ADD3-FF3423FCFB7B}" type="presOf" srcId="{65D14A38-1A19-4602-927C-B4D9916BA9CF}" destId="{2EFC369D-4ADB-4C61-A830-8C4E733DFBA2}" srcOrd="0" destOrd="0" presId="urn:microsoft.com/office/officeart/2005/8/layout/hList1"/>
    <dgm:cxn modelId="{97E394CB-2555-40A3-BE6A-D521781D4AD8}" type="presOf" srcId="{74B2599A-B790-432A-A655-B9342F87D705}" destId="{92634F48-AD3D-45E0-9083-CE58CBBDD467}" srcOrd="0" destOrd="0" presId="urn:microsoft.com/office/officeart/2005/8/layout/hList1"/>
    <dgm:cxn modelId="{055A2205-0D90-49A2-8E39-7949C00563BD}" srcId="{DE15622C-5F18-4235-9ADE-8F8C66192B78}" destId="{14784850-C8D1-4DFA-9ACB-4AFAEC55F494}" srcOrd="2" destOrd="0" parTransId="{F1CBBE71-AD00-4315-B7CB-A4F3BA5A48C2}" sibTransId="{71822542-C849-4B4C-AF5F-EDD8A1DD8B51}"/>
    <dgm:cxn modelId="{2BDE3297-65B5-46D0-81F3-1355F481E6A3}" type="presParOf" srcId="{048782F2-AD5A-48EE-B354-9FB5E0D43DCA}" destId="{68BF1B3A-341A-4200-B15E-86785026AC94}" srcOrd="0" destOrd="0" presId="urn:microsoft.com/office/officeart/2005/8/layout/hList1"/>
    <dgm:cxn modelId="{0EAF93AA-C441-4040-9712-71DC775085C8}" type="presParOf" srcId="{68BF1B3A-341A-4200-B15E-86785026AC94}" destId="{5FB040E3-6D2F-41B4-8834-5410A9146885}" srcOrd="0" destOrd="0" presId="urn:microsoft.com/office/officeart/2005/8/layout/hList1"/>
    <dgm:cxn modelId="{89DB223E-57DB-4CCC-878A-C93B3AA1B8F1}" type="presParOf" srcId="{68BF1B3A-341A-4200-B15E-86785026AC94}" destId="{B2193AF0-60A3-428A-9B38-0AD9D813044B}" srcOrd="1" destOrd="0" presId="urn:microsoft.com/office/officeart/2005/8/layout/hList1"/>
    <dgm:cxn modelId="{F5C8052D-74DF-48BE-AB70-EA461A65CCC3}" type="presParOf" srcId="{048782F2-AD5A-48EE-B354-9FB5E0D43DCA}" destId="{413BC67D-E403-4AB5-990F-63A126BFDB40}" srcOrd="1" destOrd="0" presId="urn:microsoft.com/office/officeart/2005/8/layout/hList1"/>
    <dgm:cxn modelId="{F077261C-EDC0-476C-B22F-3C9363E79135}" type="presParOf" srcId="{048782F2-AD5A-48EE-B354-9FB5E0D43DCA}" destId="{22C4F392-BA0D-4E4E-BBD2-4F5FEAD84260}" srcOrd="2" destOrd="0" presId="urn:microsoft.com/office/officeart/2005/8/layout/hList1"/>
    <dgm:cxn modelId="{93446838-A005-4F43-9A94-FD4EB0994A3F}" type="presParOf" srcId="{22C4F392-BA0D-4E4E-BBD2-4F5FEAD84260}" destId="{2EFC369D-4ADB-4C61-A830-8C4E733DFBA2}" srcOrd="0" destOrd="0" presId="urn:microsoft.com/office/officeart/2005/8/layout/hList1"/>
    <dgm:cxn modelId="{28E143A2-7E42-4042-827E-F0386EF1F31F}" type="presParOf" srcId="{22C4F392-BA0D-4E4E-BBD2-4F5FEAD84260}" destId="{44094BA2-91CE-4C8F-AC38-ADEA90D1275E}" srcOrd="1" destOrd="0" presId="urn:microsoft.com/office/officeart/2005/8/layout/hList1"/>
    <dgm:cxn modelId="{AD1A57D0-DC0C-401E-9735-56ABA4686D36}" type="presParOf" srcId="{048782F2-AD5A-48EE-B354-9FB5E0D43DCA}" destId="{E1F6DF96-4F13-4974-831E-D6BBD75D65FA}" srcOrd="3" destOrd="0" presId="urn:microsoft.com/office/officeart/2005/8/layout/hList1"/>
    <dgm:cxn modelId="{7CFB78F5-E80D-46FC-8B55-7993DD353B2E}" type="presParOf" srcId="{048782F2-AD5A-48EE-B354-9FB5E0D43DCA}" destId="{D58DD854-CEA5-4686-AB7F-89B32484C758}" srcOrd="4" destOrd="0" presId="urn:microsoft.com/office/officeart/2005/8/layout/hList1"/>
    <dgm:cxn modelId="{B10ADE57-0052-4BEB-A923-4D26F4DD9C21}" type="presParOf" srcId="{D58DD854-CEA5-4686-AB7F-89B32484C758}" destId="{625F60E5-19F4-40B0-A7C3-431AC7DB2609}" srcOrd="0" destOrd="0" presId="urn:microsoft.com/office/officeart/2005/8/layout/hList1"/>
    <dgm:cxn modelId="{E8AD4722-BC2B-43AA-BFD8-3742F408A40C}" type="presParOf" srcId="{D58DD854-CEA5-4686-AB7F-89B32484C758}" destId="{92634F48-AD3D-45E0-9083-CE58CBBDD46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B040E3-6D2F-41B4-8834-5410A9146885}">
      <dsp:nvSpPr>
        <dsp:cNvPr id="0" name=""/>
        <dsp:cNvSpPr/>
      </dsp:nvSpPr>
      <dsp:spPr>
        <a:xfrm>
          <a:off x="5495" y="30458"/>
          <a:ext cx="2582047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PROVINCIA</a:t>
          </a:r>
          <a:endParaRPr lang="es-EC" sz="1600" kern="1200" dirty="0"/>
        </a:p>
      </dsp:txBody>
      <dsp:txXfrm>
        <a:off x="5495" y="30458"/>
        <a:ext cx="2582047" cy="460800"/>
      </dsp:txXfrm>
    </dsp:sp>
    <dsp:sp modelId="{B2193AF0-60A3-428A-9B38-0AD9D813044B}">
      <dsp:nvSpPr>
        <dsp:cNvPr id="0" name=""/>
        <dsp:cNvSpPr/>
      </dsp:nvSpPr>
      <dsp:spPr>
        <a:xfrm>
          <a:off x="5495" y="334257"/>
          <a:ext cx="2582047" cy="8522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SANTA ELENA</a:t>
          </a:r>
          <a:endParaRPr lang="es-EC" sz="1600" kern="1200" dirty="0"/>
        </a:p>
      </dsp:txBody>
      <dsp:txXfrm>
        <a:off x="5495" y="334257"/>
        <a:ext cx="2582047" cy="852272"/>
      </dsp:txXfrm>
    </dsp:sp>
    <dsp:sp modelId="{2EFC369D-4ADB-4C61-A830-8C4E733DFBA2}">
      <dsp:nvSpPr>
        <dsp:cNvPr id="0" name=""/>
        <dsp:cNvSpPr/>
      </dsp:nvSpPr>
      <dsp:spPr>
        <a:xfrm>
          <a:off x="2966651" y="72005"/>
          <a:ext cx="2582047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CANTÓN</a:t>
          </a:r>
          <a:endParaRPr lang="es-EC" sz="1600" kern="1200" dirty="0"/>
        </a:p>
      </dsp:txBody>
      <dsp:txXfrm>
        <a:off x="2966651" y="72005"/>
        <a:ext cx="2582047" cy="460800"/>
      </dsp:txXfrm>
    </dsp:sp>
    <dsp:sp modelId="{44094BA2-91CE-4C8F-AC38-ADEA90D1275E}">
      <dsp:nvSpPr>
        <dsp:cNvPr id="0" name=""/>
        <dsp:cNvSpPr/>
      </dsp:nvSpPr>
      <dsp:spPr>
        <a:xfrm>
          <a:off x="5898058" y="741802"/>
          <a:ext cx="2617291" cy="5574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C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98058" y="741802"/>
        <a:ext cx="2617291" cy="557411"/>
      </dsp:txXfrm>
    </dsp:sp>
    <dsp:sp modelId="{625F60E5-19F4-40B0-A7C3-431AC7DB2609}">
      <dsp:nvSpPr>
        <dsp:cNvPr id="0" name=""/>
        <dsp:cNvSpPr/>
      </dsp:nvSpPr>
      <dsp:spPr>
        <a:xfrm>
          <a:off x="5927807" y="67847"/>
          <a:ext cx="2582047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CIUDAD</a:t>
          </a:r>
          <a:endParaRPr lang="es-EC" sz="1600" kern="1200" dirty="0"/>
        </a:p>
      </dsp:txBody>
      <dsp:txXfrm>
        <a:off x="5927807" y="67847"/>
        <a:ext cx="2582047" cy="460800"/>
      </dsp:txXfrm>
    </dsp:sp>
    <dsp:sp modelId="{92634F48-AD3D-45E0-9083-CE58CBBDD467}">
      <dsp:nvSpPr>
        <dsp:cNvPr id="0" name=""/>
        <dsp:cNvSpPr/>
      </dsp:nvSpPr>
      <dsp:spPr>
        <a:xfrm>
          <a:off x="5927807" y="438902"/>
          <a:ext cx="2582047" cy="7027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600" kern="1200" dirty="0" smtClean="0"/>
            <a:t>SALINAS</a:t>
          </a:r>
          <a:endParaRPr lang="es-EC" sz="1600" kern="1200" dirty="0"/>
        </a:p>
      </dsp:txBody>
      <dsp:txXfrm>
        <a:off x="5927807" y="438902"/>
        <a:ext cx="2582047" cy="702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E9605EB-D202-4981-B8D3-D1C745156A6F}" type="datetimeFigureOut">
              <a:rPr lang="es-EC"/>
              <a:pPr>
                <a:defRPr/>
              </a:pPr>
              <a:t>22/02/2014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C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C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4E35886-7A18-431C-ACBE-91CEECD55284}" type="slidenum">
              <a:rPr lang="es-EC"/>
              <a:pPr>
                <a:defRPr/>
              </a:pPr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383484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C" smtClean="0"/>
          </a:p>
        </p:txBody>
      </p:sp>
      <p:sp>
        <p:nvSpPr>
          <p:cNvPr id="12292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4E0F5B-6C59-4F49-B5D6-14C98DA430BC}" type="slidenum">
              <a:rPr lang="es-EC" smtClean="0"/>
              <a:pPr/>
              <a:t>2</a:t>
            </a:fld>
            <a:endParaRPr lang="es-EC" smtClean="0"/>
          </a:p>
        </p:txBody>
      </p:sp>
    </p:spTree>
    <p:extLst>
      <p:ext uri="{BB962C8B-B14F-4D97-AF65-F5344CB8AC3E}">
        <p14:creationId xmlns:p14="http://schemas.microsoft.com/office/powerpoint/2010/main" val="4257783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E35886-7A18-431C-ACBE-91CEECD55284}" type="slidenum">
              <a:rPr lang="es-EC" smtClean="0"/>
              <a:pPr>
                <a:defRPr/>
              </a:pPr>
              <a:t>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54810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E35886-7A18-431C-ACBE-91CEECD55284}" type="slidenum">
              <a:rPr lang="es-EC" smtClean="0"/>
              <a:pPr>
                <a:defRPr/>
              </a:pPr>
              <a:t>7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15740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EC" smtClean="0"/>
              <a:t>4%</a:t>
            </a:r>
          </a:p>
        </p:txBody>
      </p:sp>
      <p:sp>
        <p:nvSpPr>
          <p:cNvPr id="19460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624D13-9961-42F7-A53D-B354272AD199}" type="slidenum">
              <a:rPr lang="es-EC" smtClean="0"/>
              <a:pPr/>
              <a:t>8</a:t>
            </a:fld>
            <a:endParaRPr lang="es-EC" smtClean="0"/>
          </a:p>
        </p:txBody>
      </p:sp>
    </p:spTree>
    <p:extLst>
      <p:ext uri="{BB962C8B-B14F-4D97-AF65-F5344CB8AC3E}">
        <p14:creationId xmlns:p14="http://schemas.microsoft.com/office/powerpoint/2010/main" val="2125559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E35886-7A18-431C-ACBE-91CEECD55284}" type="slidenum">
              <a:rPr lang="es-EC" smtClean="0"/>
              <a:pPr>
                <a:defRPr/>
              </a:pPr>
              <a:t>17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80419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E35886-7A18-431C-ACBE-91CEECD55284}" type="slidenum">
              <a:rPr lang="es-EC" smtClean="0"/>
              <a:pPr>
                <a:defRPr/>
              </a:pPr>
              <a:t>21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57089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E35886-7A18-431C-ACBE-91CEECD55284}" type="slidenum">
              <a:rPr lang="es-EC" smtClean="0"/>
              <a:pPr>
                <a:defRPr/>
              </a:pPr>
              <a:t>24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229471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E35886-7A18-431C-ACBE-91CEECD55284}" type="slidenum">
              <a:rPr lang="es-EC" smtClean="0"/>
              <a:pPr>
                <a:defRPr/>
              </a:pPr>
              <a:t>27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84014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1ECA20-B336-48EA-95DF-F0DCB4600293}" type="datetimeFigureOut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0011DE-A368-4818-9E5A-E8D3F103D39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56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4E5F9-62EA-4905-A27D-A899A8F4C02D}" type="datetimeFigureOut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9E2FF-32A4-4D60-AD7B-EEDF670846A2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1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1C075B-A9D7-4FEE-B935-94EFDCF2D0FC}" type="datetimeFigureOut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D8F78-181C-4225-9069-DBE47068F45C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20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6"/>
          <p:cNvGraphicFramePr>
            <a:graphicFrameLocks noChangeAspect="1"/>
          </p:cNvGraphicFramePr>
          <p:nvPr userDrawn="1"/>
        </p:nvGraphicFramePr>
        <p:xfrm>
          <a:off x="0" y="981075"/>
          <a:ext cx="9144000" cy="561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2" name="CorelDRAW" r:id="rId3" imgW="7748626" imgH="4759452" progId="CorelDRAW.Graphic.12">
                  <p:embed/>
                </p:oleObj>
              </mc:Choice>
              <mc:Fallback>
                <p:oleObj name="CorelDRAW" r:id="rId3" imgW="7748626" imgH="4759452" progId="CorelDRAW.Graphic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981075"/>
                        <a:ext cx="9144000" cy="561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4"/>
          <p:cNvSpPr>
            <a:spLocks noChangeArrowheads="1"/>
          </p:cNvSpPr>
          <p:nvPr userDrawn="1"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s-EC" sz="1400" smtClean="0"/>
          </a:p>
        </p:txBody>
      </p:sp>
      <p:sp>
        <p:nvSpPr>
          <p:cNvPr id="4" name="Rectangle 25"/>
          <p:cNvSpPr>
            <a:spLocks noChangeArrowheads="1"/>
          </p:cNvSpPr>
          <p:nvPr userDrawn="1"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s-EC" sz="1400" smtClean="0"/>
          </a:p>
        </p:txBody>
      </p:sp>
      <p:sp>
        <p:nvSpPr>
          <p:cNvPr id="5" name="Rectangle 26"/>
          <p:cNvSpPr>
            <a:spLocks noChangeArrowheads="1"/>
          </p:cNvSpPr>
          <p:nvPr userDrawn="1"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s-EC" sz="1400" smtClean="0"/>
          </a:p>
        </p:txBody>
      </p:sp>
      <p:sp>
        <p:nvSpPr>
          <p:cNvPr id="6" name="Rectangle 27"/>
          <p:cNvSpPr>
            <a:spLocks noChangeArrowheads="1"/>
          </p:cNvSpPr>
          <p:nvPr userDrawn="1"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s-EC" sz="1400" smtClean="0"/>
          </a:p>
        </p:txBody>
      </p:sp>
      <p:pic>
        <p:nvPicPr>
          <p:cNvPr id="7" name="Picture 48" descr="bannner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22938"/>
            <a:ext cx="9144000" cy="11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50"/>
          <p:cNvSpPr>
            <a:spLocks noChangeArrowheads="1"/>
          </p:cNvSpPr>
          <p:nvPr userDrawn="1"/>
        </p:nvSpPr>
        <p:spPr bwMode="auto">
          <a:xfrm>
            <a:off x="217488" y="260350"/>
            <a:ext cx="792162" cy="792163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s-EC" smtClean="0"/>
          </a:p>
        </p:txBody>
      </p:sp>
      <p:pic>
        <p:nvPicPr>
          <p:cNvPr id="9" name="Picture 49" descr="LOGO ESPE ORIGINAL copia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3313113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32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AD7C79-D6F8-43F6-B1D3-B513AA8D4D64}" type="datetimeFigureOut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114900-44D6-4F74-8B81-64234F5DE79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59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E9AC0B-B1F8-44E4-9296-56A34F4D1D6B}" type="datetimeFigureOut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0ECAF-AD38-48E7-9565-E187E1EA4F8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4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97F1FA-1A6A-448E-B65E-FB00D9773FE9}" type="datetimeFigureOut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221504-7263-424D-AD71-201225CABC1B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6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A9566-CBBB-4529-A1E6-4722ABCEFA5B}" type="datetimeFigureOut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60495-2581-4C3A-91B4-F8256AE1031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00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24B777-81E8-4972-8BA3-0DE527DD4495}" type="datetimeFigureOut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8E46B-C8EC-4296-A3F4-BE796BE2295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2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65DD0C-581D-4C9F-B51F-6EDACA180978}" type="datetimeFigureOut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D3F2FC-3421-4FBE-9015-BF422FE9723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1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D6A632-FEDB-44D0-BDF3-02669519A4AA}" type="datetimeFigureOut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2E5E6-30CC-4C23-BA56-6865928B6708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13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902BC4-DCCB-48B4-9297-76D56DD20757}" type="datetimeFigureOut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B62D12-323C-4C6F-B1B0-E708B375A3FA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8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10CE3C9-1D2D-493F-9424-85C11AFEE325}" type="datetimeFigureOut">
              <a:rPr lang="en-US" smtClean="0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6797956-CA38-4702-80F2-D195644D8A9B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s-EC" smtClean="0"/>
          </a:p>
        </p:txBody>
      </p:sp>
      <p:sp>
        <p:nvSpPr>
          <p:cNvPr id="8" name="Rectangle 21"/>
          <p:cNvSpPr>
            <a:spLocks noChangeArrowheads="1"/>
          </p:cNvSpPr>
          <p:nvPr userDrawn="1"/>
        </p:nvSpPr>
        <p:spPr bwMode="auto">
          <a:xfrm rot="10800000">
            <a:off x="0" y="6308725"/>
            <a:ext cx="7885113" cy="5492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EB786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s-EC" smtClean="0"/>
          </a:p>
        </p:txBody>
      </p:sp>
      <p:sp>
        <p:nvSpPr>
          <p:cNvPr id="9" name="Line 23"/>
          <p:cNvSpPr>
            <a:spLocks noChangeShapeType="1"/>
          </p:cNvSpPr>
          <p:nvPr userDrawn="1"/>
        </p:nvSpPr>
        <p:spPr bwMode="auto">
          <a:xfrm rot="10800000" flipH="1">
            <a:off x="25400" y="6296025"/>
            <a:ext cx="66595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sp>
        <p:nvSpPr>
          <p:cNvPr id="10" name="Line 24"/>
          <p:cNvSpPr>
            <a:spLocks noChangeShapeType="1"/>
          </p:cNvSpPr>
          <p:nvPr userDrawn="1"/>
        </p:nvSpPr>
        <p:spPr bwMode="auto">
          <a:xfrm rot="10800000" flipH="1">
            <a:off x="25400" y="6245225"/>
            <a:ext cx="6659563" cy="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C"/>
          </a:p>
        </p:txBody>
      </p:sp>
      <p:pic>
        <p:nvPicPr>
          <p:cNvPr id="11" name="Picture 26" descr="LOGO ESPE ORIGINAL copia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0"/>
          <a:stretch>
            <a:fillRect/>
          </a:stretch>
        </p:blipFill>
        <p:spPr bwMode="auto">
          <a:xfrm>
            <a:off x="6732588" y="5949950"/>
            <a:ext cx="230505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464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1258888" y="87947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endParaRPr lang="es-ES" dirty="0">
              <a:solidFill>
                <a:schemeClr val="accent4">
                  <a:lumMod val="75000"/>
                </a:schemeClr>
              </a:solidFill>
              <a:latin typeface="Algerian" pitchFamily="82" charset="0"/>
            </a:endParaRPr>
          </a:p>
        </p:txBody>
      </p:sp>
      <p:pic>
        <p:nvPicPr>
          <p:cNvPr id="10243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115888"/>
            <a:ext cx="4402138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2 Subtítulo"/>
          <p:cNvSpPr txBox="1">
            <a:spLocks/>
          </p:cNvSpPr>
          <p:nvPr/>
        </p:nvSpPr>
        <p:spPr>
          <a:xfrm>
            <a:off x="3851275" y="1984375"/>
            <a:ext cx="5041900" cy="1012825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bg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bg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+mn-lt"/>
              </a:defRPr>
            </a:lvl9pPr>
          </a:lstStyle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C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haroni" pitchFamily="2" charset="-79"/>
                <a:cs typeface="Aharoni" pitchFamily="2" charset="-79"/>
              </a:rPr>
              <a:t>    DEPARTAMENTO DE CIENCIAS ADMINISTRATIVAS, ECON</a:t>
            </a:r>
            <a:r>
              <a:rPr lang="es-EC" sz="9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haroni" pitchFamily="2" charset="-79"/>
                <a:cs typeface="Aharoni" pitchFamily="2" charset="-79"/>
              </a:rPr>
              <a:t>O</a:t>
            </a:r>
            <a:r>
              <a:rPr lang="es-EC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haroni" pitchFamily="2" charset="-79"/>
                <a:cs typeface="Aharoni" pitchFamily="2" charset="-79"/>
              </a:rPr>
              <a:t>MICAS Y DE COMERCIO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s-ES" sz="11200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s-ES" sz="9600" b="1" dirty="0" smtClean="0">
                <a:solidFill>
                  <a:schemeClr val="tx1"/>
                </a:solidFill>
              </a:rPr>
              <a:t> HENRY FERNANDO MACAS PALACIOS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E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4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924175"/>
            <a:ext cx="208915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203325" y="1946275"/>
            <a:ext cx="2576513" cy="8350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200" b="1" dirty="0">
                <a:solidFill>
                  <a:schemeClr val="tx1"/>
                </a:solidFill>
              </a:rPr>
              <a:t>ING. COMERCIAL</a:t>
            </a:r>
            <a:endParaRPr lang="es-ES" sz="2200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2000" dirty="0"/>
          </a:p>
        </p:txBody>
      </p:sp>
      <p:pic>
        <p:nvPicPr>
          <p:cNvPr id="10247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525" y="158750"/>
            <a:ext cx="4351338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6021388"/>
            <a:ext cx="28400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561975"/>
          </a:xfrm>
        </p:spPr>
        <p:txBody>
          <a:bodyPr/>
          <a:lstStyle/>
          <a:p>
            <a:pPr marL="457200" indent="-457200" algn="ctr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s-EC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 LA OFERTA</a:t>
            </a:r>
            <a:endParaRPr lang="es-EC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388" y="1124868"/>
            <a:ext cx="8785225" cy="4824412"/>
          </a:xfrm>
        </p:spPr>
        <p:txBody>
          <a:bodyPr rtlCol="0">
            <a:normAutofit/>
          </a:bodyPr>
          <a:lstStyle/>
          <a:p>
            <a:pPr marL="0" indent="0" algn="just" fontAlgn="auto">
              <a:buFont typeface="Calibri" panose="020F0502020204030204" pitchFamily="34" charset="0"/>
              <a:buNone/>
              <a:defRPr/>
            </a:pPr>
            <a:endParaRPr lang="es-ES" sz="2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-91440" algn="just" fontAlgn="auto">
              <a:defRPr/>
            </a:pPr>
            <a:endParaRPr lang="es-EC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971550" y="1063625"/>
          <a:ext cx="7715250" cy="15097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5882"/>
                <a:gridCol w="4479368"/>
              </a:tblGrid>
              <a:tr h="5032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200" dirty="0">
                          <a:solidFill>
                            <a:schemeClr val="tx1"/>
                          </a:solidFill>
                          <a:effectLst/>
                        </a:rPr>
                        <a:t>Año</a:t>
                      </a:r>
                      <a:endParaRPr lang="es-EC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200" dirty="0">
                          <a:solidFill>
                            <a:schemeClr val="tx1"/>
                          </a:solidFill>
                          <a:effectLst/>
                        </a:rPr>
                        <a:t>Oferta Actual</a:t>
                      </a:r>
                      <a:endParaRPr lang="es-EC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064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200" dirty="0">
                          <a:solidFill>
                            <a:schemeClr val="tx1"/>
                          </a:solidFill>
                          <a:effectLst/>
                        </a:rPr>
                        <a:t>2013</a:t>
                      </a:r>
                      <a:endParaRPr lang="es-EC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2200" dirty="0">
                          <a:solidFill>
                            <a:schemeClr val="tx1"/>
                          </a:solidFill>
                          <a:effectLst/>
                        </a:rPr>
                        <a:t>16.363 clientes en el Cantón Salinas</a:t>
                      </a:r>
                      <a:endParaRPr lang="es-EC" sz="2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963697"/>
              </p:ext>
            </p:extLst>
          </p:nvPr>
        </p:nvGraphicFramePr>
        <p:xfrm>
          <a:off x="15875" y="3443290"/>
          <a:ext cx="3860800" cy="2722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9790"/>
                <a:gridCol w="1275505"/>
                <a:gridCol w="1275505"/>
              </a:tblGrid>
              <a:tr h="8105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</a:t>
                      </a:r>
                      <a:endParaRPr lang="es-EC" sz="1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Tasa de crecimiento</a:t>
                      </a:r>
                      <a:endParaRPr lang="es-EC" sz="1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Oferta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Proyectada.</a:t>
                      </a:r>
                      <a:endParaRPr lang="es-EC" sz="15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</a:tr>
              <a:tr h="3824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es-EC" sz="15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4,92%</a:t>
                      </a:r>
                      <a:endParaRPr lang="es-EC" sz="1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17.168</a:t>
                      </a:r>
                      <a:endParaRPr lang="es-EC" sz="1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</a:tr>
              <a:tr h="3824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es-EC" sz="15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4,92%</a:t>
                      </a:r>
                      <a:endParaRPr lang="es-EC" sz="1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18.013</a:t>
                      </a:r>
                      <a:endParaRPr lang="es-EC" sz="15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</a:tr>
              <a:tr h="3824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s-EC" sz="15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4,92%</a:t>
                      </a:r>
                      <a:endParaRPr lang="es-EC" sz="1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18.899</a:t>
                      </a:r>
                      <a:endParaRPr lang="es-EC" sz="1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</a:tr>
              <a:tr h="3824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s-EC" sz="15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4,92%</a:t>
                      </a:r>
                      <a:endParaRPr lang="es-EC" sz="1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19.829</a:t>
                      </a:r>
                      <a:endParaRPr lang="es-EC" sz="1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</a:tr>
              <a:tr h="3824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es-EC" sz="15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4,92%</a:t>
                      </a:r>
                      <a:endParaRPr lang="es-EC" sz="15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20.805</a:t>
                      </a:r>
                      <a:endParaRPr lang="es-EC" sz="1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69" marR="68569" marT="0" marB="0"/>
                </a:tc>
              </a:tr>
            </a:tbl>
          </a:graphicData>
        </a:graphic>
      </p:graphicFrame>
      <p:sp>
        <p:nvSpPr>
          <p:cNvPr id="7" name="Título 1"/>
          <p:cNvSpPr txBox="1">
            <a:spLocks/>
          </p:cNvSpPr>
          <p:nvPr/>
        </p:nvSpPr>
        <p:spPr>
          <a:xfrm>
            <a:off x="539750" y="2881313"/>
            <a:ext cx="8229600" cy="5619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ctr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s-EC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Proyección de la Oferta</a:t>
            </a:r>
            <a:endParaRPr lang="es-EC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754906330"/>
              </p:ext>
            </p:extLst>
          </p:nvPr>
        </p:nvGraphicFramePr>
        <p:xfrm>
          <a:off x="4067944" y="3323701"/>
          <a:ext cx="4896669" cy="2625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6021388"/>
            <a:ext cx="28400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1325563"/>
          </a:xfrm>
        </p:spPr>
        <p:txBody>
          <a:bodyPr>
            <a:normAutofit/>
          </a:bodyPr>
          <a:lstStyle/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s-EC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DEMANDA INSATISFECHA</a:t>
            </a:r>
            <a:endParaRPr lang="es-EC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894145"/>
              </p:ext>
            </p:extLst>
          </p:nvPr>
        </p:nvGraphicFramePr>
        <p:xfrm>
          <a:off x="1187624" y="1124744"/>
          <a:ext cx="7327726" cy="1368152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821414"/>
                <a:gridCol w="2140208"/>
                <a:gridCol w="2262338"/>
                <a:gridCol w="2103766"/>
              </a:tblGrid>
              <a:tr h="9121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cap="all" dirty="0">
                          <a:effectLst/>
                        </a:rPr>
                        <a:t>Año</a:t>
                      </a:r>
                      <a:endParaRPr lang="es-EC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cap="all" dirty="0">
                          <a:effectLst/>
                        </a:rPr>
                        <a:t>Demanda Potencial</a:t>
                      </a:r>
                      <a:endParaRPr lang="es-EC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cap="all" dirty="0">
                          <a:effectLst/>
                        </a:rPr>
                        <a:t>Oferta</a:t>
                      </a:r>
                      <a:endParaRPr lang="es-EC" sz="1600" dirty="0">
                        <a:effectLst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cap="all" dirty="0">
                          <a:effectLst/>
                        </a:rPr>
                        <a:t>          </a:t>
                      </a:r>
                      <a:r>
                        <a:rPr lang="es-EC" sz="1600" cap="all" dirty="0" smtClean="0">
                          <a:effectLst/>
                        </a:rPr>
                        <a:t>      Actual</a:t>
                      </a:r>
                      <a:endParaRPr lang="es-EC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cap="all" dirty="0">
                          <a:effectLst/>
                        </a:rPr>
                        <a:t>DEMANDA INSATISFECHA</a:t>
                      </a:r>
                      <a:endParaRPr lang="es-EC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60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cap="all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es-EC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24.324</a:t>
                      </a:r>
                      <a:endParaRPr lang="es-EC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16.363</a:t>
                      </a:r>
                      <a:endParaRPr lang="es-EC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7.961</a:t>
                      </a:r>
                      <a:endParaRPr lang="es-EC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827584" y="2636912"/>
            <a:ext cx="78867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ctr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s-EC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Proyección de la Demanda Insatisfecha</a:t>
            </a:r>
            <a:endParaRPr lang="es-EC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29807"/>
              </p:ext>
            </p:extLst>
          </p:nvPr>
        </p:nvGraphicFramePr>
        <p:xfrm>
          <a:off x="35496" y="3284986"/>
          <a:ext cx="4248472" cy="28803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6504"/>
                <a:gridCol w="1125026"/>
                <a:gridCol w="1253647"/>
                <a:gridCol w="1323295"/>
              </a:tblGrid>
              <a:tr h="9363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Demanda Proyectada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Oferta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Proyectada.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DEMANDA INSATISFECHA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68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25.521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17.168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8.353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68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26.777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18.013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8.764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68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28.094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18.899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9.195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68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29.476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19.829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9.647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681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30.926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20.805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10.121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Cuadro de texto 10474"/>
          <p:cNvSpPr txBox="1">
            <a:spLocks/>
          </p:cNvSpPr>
          <p:nvPr/>
        </p:nvSpPr>
        <p:spPr>
          <a:xfrm>
            <a:off x="8316416" y="4756001"/>
            <a:ext cx="752475" cy="25717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600" b="1">
                <a:solidFill>
                  <a:srgbClr val="FF0000"/>
                </a:solidFill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OFERTA PROYECTADA</a:t>
            </a:r>
            <a:endParaRPr lang="es-EC" sz="1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Cuadro de texto 10476"/>
          <p:cNvSpPr txBox="1">
            <a:spLocks/>
          </p:cNvSpPr>
          <p:nvPr/>
        </p:nvSpPr>
        <p:spPr>
          <a:xfrm>
            <a:off x="8244408" y="3861048"/>
            <a:ext cx="723900" cy="26670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EC" sz="600" b="1" dirty="0">
                <a:solidFill>
                  <a:srgbClr val="5B9BD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DEMANDA </a:t>
            </a:r>
            <a:endParaRPr lang="es-EC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C" sz="600" b="1" dirty="0">
                <a:solidFill>
                  <a:srgbClr val="5B9BD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PROYECTADA</a:t>
            </a:r>
            <a:endParaRPr lang="es-EC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Cuadro de texto 10475"/>
          <p:cNvSpPr txBox="1">
            <a:spLocks/>
          </p:cNvSpPr>
          <p:nvPr/>
        </p:nvSpPr>
        <p:spPr>
          <a:xfrm>
            <a:off x="8172400" y="5385023"/>
            <a:ext cx="771525" cy="27622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EC" sz="600"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DEMANDA INSATISFECHA</a:t>
            </a:r>
            <a:endParaRPr lang="es-EC" sz="1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897396797"/>
              </p:ext>
            </p:extLst>
          </p:nvPr>
        </p:nvGraphicFramePr>
        <p:xfrm>
          <a:off x="4223189" y="3482182"/>
          <a:ext cx="46958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6021388"/>
            <a:ext cx="28400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4235" y="332656"/>
            <a:ext cx="7886700" cy="759618"/>
          </a:xfrm>
        </p:spPr>
        <p:txBody>
          <a:bodyPr>
            <a:noAutofit/>
          </a:bodyPr>
          <a:lstStyle/>
          <a:p>
            <a:pPr algn="ctr"/>
            <a:r>
              <a:rPr lang="es-EC" sz="4400" b="1" u="sng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ESTUDIO TÉCNICO</a:t>
            </a:r>
            <a:endParaRPr lang="es-EC" sz="4400" b="1" u="sng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64984"/>
              </p:ext>
            </p:extLst>
          </p:nvPr>
        </p:nvGraphicFramePr>
        <p:xfrm>
          <a:off x="223496" y="1700809"/>
          <a:ext cx="8515350" cy="1299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ítulo 1"/>
          <p:cNvSpPr txBox="1">
            <a:spLocks/>
          </p:cNvSpPr>
          <p:nvPr/>
        </p:nvSpPr>
        <p:spPr>
          <a:xfrm>
            <a:off x="748883" y="3232795"/>
            <a:ext cx="7886700" cy="484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s-EC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MICROLOCALIZACIÓN </a:t>
            </a:r>
            <a:endParaRPr lang="es-EC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63960" y="1052736"/>
            <a:ext cx="7886700" cy="6876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s-EC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MACROLOCALIZACIÓN</a:t>
            </a:r>
            <a:endParaRPr lang="es-EC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607001"/>
              </p:ext>
            </p:extLst>
          </p:nvPr>
        </p:nvGraphicFramePr>
        <p:xfrm>
          <a:off x="251520" y="3789043"/>
          <a:ext cx="8419415" cy="2194560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688768"/>
                <a:gridCol w="7730647"/>
              </a:tblGrid>
              <a:tr h="27097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LOCALIZACIÓN  1: “BASE AÉREA DE </a:t>
                      </a:r>
                      <a:r>
                        <a:rPr lang="es-EC" sz="1800" dirty="0" smtClean="0">
                          <a:effectLst/>
                        </a:rPr>
                        <a:t>SALINAS”</a:t>
                      </a:r>
                      <a:endParaRPr lang="es-EC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70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No.</a:t>
                      </a:r>
                      <a:endParaRPr lang="es-EC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CARACTERÍSTICAS</a:t>
                      </a:r>
                      <a:endParaRPr lang="es-EC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70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1</a:t>
                      </a:r>
                      <a:endParaRPr lang="es-EC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Ubicación Geográfica: Extremo Occidental de Salinas</a:t>
                      </a:r>
                      <a:endParaRPr lang="es-EC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70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2</a:t>
                      </a:r>
                      <a:endParaRPr lang="es-EC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Barrio: Sector Mar Bravo.</a:t>
                      </a:r>
                      <a:endParaRPr lang="es-EC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70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3</a:t>
                      </a:r>
                      <a:endParaRPr lang="es-EC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Dirección: Av. Atahualpa S/N</a:t>
                      </a:r>
                      <a:endParaRPr lang="es-EC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70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4</a:t>
                      </a:r>
                      <a:endParaRPr lang="es-EC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Punto de referencia: Al Este del Municipio de Salinas.</a:t>
                      </a:r>
                      <a:endParaRPr lang="es-EC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70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5</a:t>
                      </a:r>
                      <a:endParaRPr lang="es-EC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Área m</a:t>
                      </a:r>
                      <a:r>
                        <a:rPr lang="es-EC" sz="1800" baseline="30000" dirty="0">
                          <a:effectLst/>
                        </a:rPr>
                        <a:t>2  </a:t>
                      </a:r>
                      <a:r>
                        <a:rPr lang="es-EC" sz="1800" dirty="0">
                          <a:effectLst/>
                        </a:rPr>
                        <a:t>:  50 m</a:t>
                      </a:r>
                      <a:r>
                        <a:rPr lang="es-EC" sz="1800" baseline="30000" dirty="0">
                          <a:effectLst/>
                        </a:rPr>
                        <a:t>2</a:t>
                      </a:r>
                      <a:endParaRPr lang="es-EC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2709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6</a:t>
                      </a:r>
                      <a:endParaRPr lang="es-EC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Arriendo mensual aproximado: $350</a:t>
                      </a:r>
                      <a:endParaRPr lang="es-EC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8" name="Grupo 7"/>
          <p:cNvGrpSpPr/>
          <p:nvPr/>
        </p:nvGrpSpPr>
        <p:grpSpPr>
          <a:xfrm>
            <a:off x="3203848" y="2173576"/>
            <a:ext cx="2582047" cy="823376"/>
            <a:chOff x="5495" y="471819"/>
            <a:chExt cx="2582047" cy="614879"/>
          </a:xfrm>
        </p:grpSpPr>
        <p:sp>
          <p:nvSpPr>
            <p:cNvPr id="10" name="Rectángulo 9"/>
            <p:cNvSpPr/>
            <p:nvPr/>
          </p:nvSpPr>
          <p:spPr>
            <a:xfrm>
              <a:off x="5495" y="471819"/>
              <a:ext cx="2582047" cy="614879"/>
            </a:xfrm>
            <a:prstGeom prst="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ángulo 10"/>
            <p:cNvSpPr/>
            <p:nvPr/>
          </p:nvSpPr>
          <p:spPr>
            <a:xfrm>
              <a:off x="5495" y="471819"/>
              <a:ext cx="2582047" cy="6148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676" tIns="74676" rIns="99568" bIns="112014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EC" sz="1400" dirty="0" smtClean="0"/>
                <a:t>SALINAS</a:t>
              </a:r>
              <a:endParaRPr lang="es-EC" sz="14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6021388"/>
            <a:ext cx="28400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-1692696" y="1556792"/>
            <a:ext cx="6912768" cy="982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tabLst>
                <a:tab pos="1177290" algn="l"/>
              </a:tabLst>
            </a:pPr>
            <a:endParaRPr lang="es-EC" sz="4400" dirty="0">
              <a:solidFill>
                <a:schemeClr val="accent5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8867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b="1" i="1" dirty="0" smtClean="0"/>
              <a:t/>
            </a:r>
            <a:br>
              <a:rPr lang="es-ES" b="1" i="1" dirty="0" smtClean="0"/>
            </a:br>
            <a:r>
              <a:rPr lang="es-E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LOCALIZACIÓN ÓPTIMA</a:t>
            </a:r>
            <a:br>
              <a:rPr lang="es-E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800" b="1" i="1" dirty="0" smtClean="0"/>
              <a:t>Matriz </a:t>
            </a:r>
            <a:r>
              <a:rPr lang="es-ES" sz="2800" b="1" i="1" dirty="0"/>
              <a:t>Cualitativa por puntos de </a:t>
            </a:r>
            <a:r>
              <a:rPr lang="es-ES" sz="2800" b="1" i="1" dirty="0" err="1"/>
              <a:t>Nassir</a:t>
            </a:r>
            <a:r>
              <a:rPr lang="es-ES" sz="2800" b="1" i="1" dirty="0"/>
              <a:t> </a:t>
            </a:r>
            <a:r>
              <a:rPr lang="es-ES" sz="2800" b="1" i="1" dirty="0" err="1"/>
              <a:t>Sapag</a:t>
            </a:r>
            <a:r>
              <a:rPr lang="es-EC" sz="2800" dirty="0"/>
              <a:t/>
            </a:r>
            <a:br>
              <a:rPr lang="es-EC" sz="2800" dirty="0"/>
            </a:br>
            <a:r>
              <a:rPr lang="es-ES" b="1" i="1" dirty="0"/>
              <a:t> </a:t>
            </a:r>
            <a:r>
              <a:rPr lang="es-EC" dirty="0"/>
              <a:t/>
            </a:r>
            <a:br>
              <a:rPr lang="es-EC" dirty="0"/>
            </a:br>
            <a:endParaRPr lang="es-EC" dirty="0"/>
          </a:p>
        </p:txBody>
      </p:sp>
      <p:graphicFrame>
        <p:nvGraphicFramePr>
          <p:cNvPr id="11" name="Marcador de conteni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954870"/>
              </p:ext>
            </p:extLst>
          </p:nvPr>
        </p:nvGraphicFramePr>
        <p:xfrm>
          <a:off x="644434" y="1052736"/>
          <a:ext cx="7888006" cy="28252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2784"/>
                <a:gridCol w="670717"/>
                <a:gridCol w="968813"/>
                <a:gridCol w="968813"/>
                <a:gridCol w="968813"/>
                <a:gridCol w="1108415"/>
                <a:gridCol w="1108415"/>
                <a:gridCol w="1041236"/>
              </a:tblGrid>
              <a:tr h="1654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</a:rPr>
                        <a:t>FACTOR-CRITERIO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BASE </a:t>
                      </a:r>
                      <a:r>
                        <a:rPr lang="es-EC" sz="1600" dirty="0" smtClean="0">
                          <a:effectLst/>
                        </a:rPr>
                        <a:t>DE</a:t>
                      </a:r>
                      <a:r>
                        <a:rPr lang="es-EC" sz="1600" baseline="0" dirty="0" smtClean="0">
                          <a:effectLst/>
                        </a:rPr>
                        <a:t> SALINAS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PASEO SHOPPING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MALECÓN SALINAS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3089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Peso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Calific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Ponderac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Calific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Ponderac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Calific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Ponderac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</a:tr>
              <a:tr h="330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600" smtClean="0">
                          <a:effectLst/>
                        </a:rPr>
                        <a:t>Arriendo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0,2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10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2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6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1,2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5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</a:tr>
              <a:tr h="3694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600" smtClean="0">
                          <a:effectLst/>
                        </a:rPr>
                        <a:t>Seguridad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0,4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10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4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8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3,2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6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2,4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</a:tr>
              <a:tr h="661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600" smtClean="0">
                          <a:effectLst/>
                        </a:rPr>
                        <a:t>Vías de acceso y transporte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0,2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9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1,8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9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1,8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9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1,8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</a:tr>
              <a:tr h="330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600" smtClean="0">
                          <a:effectLst/>
                        </a:rPr>
                        <a:t>Espacio físico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0,2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9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1,8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7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1,4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8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1,6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</a:tr>
              <a:tr h="330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</a:rPr>
                        <a:t>TOTALES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</a:rPr>
                        <a:t>1</a:t>
                      </a:r>
                      <a:endParaRPr lang="es-EC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endParaRPr lang="es-EC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9,6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endParaRPr lang="es-EC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7,6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endParaRPr lang="es-EC" sz="16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60" marR="695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6,8</a:t>
                      </a:r>
                      <a:endParaRPr lang="es-EC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560" marR="69560" marT="0" marB="0"/>
                </a:tc>
              </a:tr>
            </a:tbl>
          </a:graphicData>
        </a:graphic>
      </p:graphicFrame>
      <p:sp>
        <p:nvSpPr>
          <p:cNvPr id="14" name="Título 11"/>
          <p:cNvSpPr txBox="1">
            <a:spLocks/>
          </p:cNvSpPr>
          <p:nvPr/>
        </p:nvSpPr>
        <p:spPr>
          <a:xfrm>
            <a:off x="1043608" y="4293096"/>
            <a:ext cx="78867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ctr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TAMA</a:t>
            </a:r>
            <a:r>
              <a:rPr lang="es-EC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ÑO DEL PROYECTO</a:t>
            </a:r>
            <a:endParaRPr lang="es-EC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251520" y="4869160"/>
            <a:ext cx="86787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C" sz="2400" dirty="0">
                <a:ea typeface="Times New Roman" panose="02020603050405020304" pitchFamily="18" charset="0"/>
              </a:rPr>
              <a:t>La cooperativa considera captar en el año 2014 el 15% de su demanda insatisfecha, es decir; 1253 personas del Cantón </a:t>
            </a:r>
            <a:r>
              <a:rPr lang="es-EC" sz="2400" dirty="0" smtClean="0">
                <a:ea typeface="Times New Roman" panose="02020603050405020304" pitchFamily="18" charset="0"/>
              </a:rPr>
              <a:t>Salinas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6021388"/>
            <a:ext cx="28400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s-EC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PROYECCION TAMAÑO ÓPTIMO</a:t>
            </a:r>
            <a:endParaRPr lang="es-EC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1522208"/>
              </p:ext>
            </p:extLst>
          </p:nvPr>
        </p:nvGraphicFramePr>
        <p:xfrm>
          <a:off x="107504" y="1825621"/>
          <a:ext cx="5184575" cy="4010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174"/>
                <a:gridCol w="917903"/>
                <a:gridCol w="697748"/>
                <a:gridCol w="1096562"/>
                <a:gridCol w="598572"/>
                <a:gridCol w="1295616"/>
              </a:tblGrid>
              <a:tr h="8112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Año</a:t>
                      </a:r>
                      <a:endParaRPr lang="es-EC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Demanda</a:t>
                      </a:r>
                      <a:endParaRPr lang="es-EC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effectLst/>
                        </a:rPr>
                        <a:t>Oferta</a:t>
                      </a:r>
                      <a:endParaRPr lang="es-EC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</a:rPr>
                        <a:t>Demanda Insatisfecha</a:t>
                      </a:r>
                      <a:endParaRPr lang="es-EC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</a:rPr>
                        <a:t>%</a:t>
                      </a:r>
                      <a:endParaRPr lang="es-EC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</a:rPr>
                        <a:t>Capacidad de Oferta del Proyecto.</a:t>
                      </a:r>
                      <a:endParaRPr lang="es-EC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</a:tr>
              <a:tr h="6399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effectLst/>
                        </a:rPr>
                        <a:t>2014</a:t>
                      </a:r>
                      <a:endParaRPr lang="es-EC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25521</a:t>
                      </a:r>
                      <a:endParaRPr lang="es-EC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17168</a:t>
                      </a:r>
                      <a:endParaRPr lang="es-EC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8353</a:t>
                      </a:r>
                      <a:endParaRPr lang="es-EC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15%</a:t>
                      </a:r>
                      <a:endParaRPr lang="es-EC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1253 socios</a:t>
                      </a:r>
                      <a:endParaRPr lang="es-EC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</a:tr>
              <a:tr h="6399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effectLst/>
                        </a:rPr>
                        <a:t>2015</a:t>
                      </a:r>
                      <a:endParaRPr lang="es-EC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26777</a:t>
                      </a:r>
                      <a:endParaRPr lang="es-EC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18013</a:t>
                      </a:r>
                      <a:endParaRPr lang="es-EC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8764</a:t>
                      </a:r>
                      <a:endParaRPr lang="es-EC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15%</a:t>
                      </a:r>
                      <a:endParaRPr lang="es-EC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1315</a:t>
                      </a:r>
                      <a:endParaRPr lang="es-EC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</a:tr>
              <a:tr h="6399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effectLst/>
                        </a:rPr>
                        <a:t>2016</a:t>
                      </a:r>
                      <a:endParaRPr lang="es-EC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28094</a:t>
                      </a:r>
                      <a:endParaRPr lang="es-EC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18899</a:t>
                      </a:r>
                      <a:endParaRPr lang="es-EC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9195</a:t>
                      </a:r>
                      <a:endParaRPr lang="es-EC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15%</a:t>
                      </a:r>
                      <a:endParaRPr lang="es-EC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1379</a:t>
                      </a:r>
                      <a:endParaRPr lang="es-EC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</a:tr>
              <a:tr h="6399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effectLst/>
                        </a:rPr>
                        <a:t>2017</a:t>
                      </a:r>
                      <a:endParaRPr lang="es-EC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29476</a:t>
                      </a:r>
                      <a:endParaRPr lang="es-EC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19829</a:t>
                      </a:r>
                      <a:endParaRPr lang="es-EC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9647</a:t>
                      </a:r>
                      <a:endParaRPr lang="es-EC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15%</a:t>
                      </a:r>
                      <a:endParaRPr lang="es-EC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1447</a:t>
                      </a:r>
                      <a:endParaRPr lang="es-EC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</a:tr>
              <a:tr h="6399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500">
                          <a:effectLst/>
                        </a:rPr>
                        <a:t>2018</a:t>
                      </a:r>
                      <a:endParaRPr lang="es-EC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30926</a:t>
                      </a:r>
                      <a:endParaRPr lang="es-EC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20805</a:t>
                      </a:r>
                      <a:endParaRPr lang="es-EC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10121</a:t>
                      </a:r>
                      <a:endParaRPr lang="es-EC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15%</a:t>
                      </a:r>
                      <a:endParaRPr lang="es-EC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1518</a:t>
                      </a:r>
                      <a:endParaRPr lang="es-EC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987" marR="56987" marT="0" marB="0"/>
                </a:tc>
              </a:tr>
            </a:tbl>
          </a:graphicData>
        </a:graphic>
      </p:graphicFrame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292080" y="2204864"/>
            <a:ext cx="3816424" cy="24482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C" dirty="0">
              <a:solidFill>
                <a:srgbClr val="66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C" dirty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EC" dirty="0" smtClean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s-EC" dirty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 que la Cooperativa </a:t>
            </a:r>
            <a:r>
              <a:rPr lang="es-EC" dirty="0" smtClean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  </a:t>
            </a:r>
            <a:r>
              <a:rPr lang="es-EC" dirty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satisfacer sus necesidades financieras a esta cantidad de afiliados al final del año 2014, sobretodo en servicios </a:t>
            </a:r>
            <a:r>
              <a:rPr lang="es-EC" dirty="0" smtClean="0">
                <a:solidFill>
                  <a:srgbClr val="66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crediticios.</a:t>
            </a:r>
            <a:endParaRPr lang="es-EC" dirty="0">
              <a:solidFill>
                <a:srgbClr val="66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6021388"/>
            <a:ext cx="28400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7748" y="365127"/>
            <a:ext cx="7886700" cy="543594"/>
          </a:xfrm>
        </p:spPr>
        <p:txBody>
          <a:bodyPr>
            <a:normAutofit/>
          </a:bodyPr>
          <a:lstStyle/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s-EC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INGENIERIA DEL SERVICIO</a:t>
            </a:r>
            <a:endParaRPr lang="es-EC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7504" y="908721"/>
            <a:ext cx="8928992" cy="5112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C" dirty="0" smtClean="0"/>
              <a:t>Los principales servicios que la Cooperativa “Base de Taura” brindará son:</a:t>
            </a:r>
          </a:p>
          <a:p>
            <a:pPr marL="0" indent="0">
              <a:buNone/>
            </a:pPr>
            <a:endParaRPr lang="es-EC" dirty="0"/>
          </a:p>
          <a:p>
            <a:r>
              <a:rPr lang="es-EC" u="sng" dirty="0" smtClean="0"/>
              <a:t>Ahorros: </a:t>
            </a:r>
            <a:endParaRPr lang="es-EC" dirty="0"/>
          </a:p>
          <a:p>
            <a:pPr marL="0" indent="0">
              <a:buNone/>
            </a:pPr>
            <a:r>
              <a:rPr lang="es-EC" dirty="0" smtClean="0"/>
              <a:t>Cuentas Varias: Familiares del socio, Cuenta Creciente Taura.</a:t>
            </a:r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endParaRPr lang="es-EC" u="sng" dirty="0" smtClean="0"/>
          </a:p>
          <a:p>
            <a:pPr marL="0" indent="0">
              <a:buNone/>
            </a:pPr>
            <a:endParaRPr lang="es-EC" u="sng" dirty="0"/>
          </a:p>
          <a:p>
            <a:r>
              <a:rPr lang="es-EC" u="sng" dirty="0" smtClean="0"/>
              <a:t>Préstamos:</a:t>
            </a:r>
          </a:p>
          <a:p>
            <a:pPr marL="0" indent="0">
              <a:buNone/>
            </a:pPr>
            <a:r>
              <a:rPr lang="es-EC" dirty="0" smtClean="0"/>
              <a:t>Ordinario, Emergencia, Estudiantil.</a:t>
            </a:r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endParaRPr lang="es-EC" u="sng" dirty="0"/>
          </a:p>
          <a:p>
            <a:pPr marL="0" indent="0">
              <a:buNone/>
            </a:pPr>
            <a:endParaRPr lang="es-EC" dirty="0" smtClean="0"/>
          </a:p>
          <a:p>
            <a:endParaRPr lang="es-EC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801065"/>
              </p:ext>
            </p:extLst>
          </p:nvPr>
        </p:nvGraphicFramePr>
        <p:xfrm>
          <a:off x="2123728" y="2492896"/>
          <a:ext cx="5256584" cy="1008112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2355450"/>
                <a:gridCol w="2901134"/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CONCEPTOS</a:t>
                      </a:r>
                      <a:endParaRPr lang="es-EC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INTERES ANUAL</a:t>
                      </a:r>
                      <a:endParaRPr lang="es-EC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>
                          <a:effectLst/>
                        </a:rPr>
                        <a:t>AHORROS</a:t>
                      </a:r>
                      <a:endParaRPr lang="es-EC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3</a:t>
                      </a:r>
                      <a:r>
                        <a:rPr lang="es-ES" sz="1800" dirty="0" smtClean="0">
                          <a:effectLst/>
                        </a:rPr>
                        <a:t>% Tasa Pasiva</a:t>
                      </a:r>
                      <a:endParaRPr lang="es-EC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153523"/>
              </p:ext>
            </p:extLst>
          </p:nvPr>
        </p:nvGraphicFramePr>
        <p:xfrm>
          <a:off x="2195736" y="4766253"/>
          <a:ext cx="5256584" cy="12551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8464"/>
                <a:gridCol w="3548120"/>
              </a:tblGrid>
              <a:tr h="3254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CONCEPTOS</a:t>
                      </a:r>
                      <a:endParaRPr lang="es-EC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solidFill>
                            <a:schemeClr val="tx1"/>
                          </a:solidFill>
                          <a:effectLst/>
                        </a:rPr>
                        <a:t>INTERES</a:t>
                      </a:r>
                      <a:endParaRPr lang="es-EC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9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1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1"/>
                          </a:solidFill>
                          <a:effectLst/>
                        </a:rPr>
                        <a:t>Préstamos</a:t>
                      </a:r>
                      <a:endParaRPr lang="es-EC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C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12% tasa de </a:t>
                      </a:r>
                      <a:r>
                        <a:rPr lang="es-ES" sz="1800" dirty="0" smtClean="0">
                          <a:effectLst/>
                        </a:rPr>
                        <a:t>interés Activa</a:t>
                      </a:r>
                      <a:endParaRPr lang="es-EC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6021388"/>
            <a:ext cx="28400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581150"/>
            <a:ext cx="7886700" cy="543594"/>
          </a:xfrm>
        </p:spPr>
        <p:txBody>
          <a:bodyPr>
            <a:normAutofit/>
          </a:bodyPr>
          <a:lstStyle/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s-EC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PROCESO DEL SERVICIO</a:t>
            </a:r>
            <a:endParaRPr lang="es-EC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268760"/>
            <a:ext cx="6984776" cy="1080120"/>
          </a:xfr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705913"/>
              </p:ext>
            </p:extLst>
          </p:nvPr>
        </p:nvGraphicFramePr>
        <p:xfrm>
          <a:off x="395536" y="2708920"/>
          <a:ext cx="8136903" cy="10081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5787"/>
                <a:gridCol w="2866861"/>
                <a:gridCol w="2304255"/>
              </a:tblGrid>
              <a:tr h="1008111">
                <a:tc>
                  <a:txBody>
                    <a:bodyPr/>
                    <a:lstStyle/>
                    <a:p>
                      <a:pPr marL="179705"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4181475" algn="l"/>
                        </a:tabLs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ENTRADA: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79705"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4181475" algn="l"/>
                        </a:tabLs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RECURSOS /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79705"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4181475" algn="l"/>
                        </a:tabLs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INSUMOS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4181475" algn="l"/>
                        </a:tabLst>
                      </a:pP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EC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79705"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4181475" algn="l"/>
                        </a:tabLst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/>
                        </a:rPr>
                        <a:t>PROCESO </a:t>
                      </a:r>
                      <a:r>
                        <a:rPr lang="es-ES" sz="1600" dirty="0">
                          <a:solidFill>
                            <a:schemeClr val="tx1"/>
                          </a:solidFill>
                          <a:effectLst/>
                        </a:rPr>
                        <a:t>TRANSFORMADOR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4181475" algn="l"/>
                        </a:tabLst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/>
                        </a:rPr>
                        <a:t>SALIDA:</a:t>
                      </a:r>
                    </a:p>
                    <a:p>
                      <a:pPr marL="179705"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4181475" algn="l"/>
                        </a:tabLst>
                      </a:pPr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/>
                        </a:rPr>
                        <a:t>ENTREGA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SERVICIO FINAL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971600" y="4368006"/>
            <a:ext cx="23042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s-ES" i="1" dirty="0">
                <a:ea typeface="Times New Roman" panose="02020603050405020304" pitchFamily="18" charset="0"/>
              </a:rPr>
              <a:t>Captaci</a:t>
            </a:r>
            <a:r>
              <a:rPr lang="es-EC" i="1" dirty="0">
                <a:ea typeface="Times New Roman" panose="02020603050405020304" pitchFamily="18" charset="0"/>
              </a:rPr>
              <a:t>ón de dinero </a:t>
            </a:r>
            <a:r>
              <a:rPr lang="es-ES" i="1" dirty="0">
                <a:ea typeface="Times New Roman" panose="02020603050405020304" pitchFamily="18" charset="0"/>
              </a:rPr>
              <a:t>de los socios:</a:t>
            </a:r>
            <a:endParaRPr lang="es-EC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195">
              <a:spcAft>
                <a:spcPts val="0"/>
              </a:spcAft>
            </a:pPr>
            <a:r>
              <a:rPr lang="es-ES" sz="2800" b="1" dirty="0">
                <a:ea typeface="Times New Roman" panose="02020603050405020304" pitchFamily="18" charset="0"/>
              </a:rPr>
              <a:t> </a:t>
            </a:r>
            <a:endParaRPr lang="es-EC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563887" y="3761745"/>
            <a:ext cx="266429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 smtClean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</a:rPr>
              <a:t>La Cooperativa será un Intermediador </a:t>
            </a:r>
            <a:r>
              <a:rPr lang="es-ES" sz="160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</a:rPr>
              <a:t>Financiero de acuerdo a su capacidad de prestaci</a:t>
            </a:r>
            <a:r>
              <a:rPr lang="es-EC" sz="160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</a:rPr>
              <a:t>ón</a:t>
            </a:r>
            <a:r>
              <a:rPr lang="es-ES" sz="1600" dirty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</a:rPr>
              <a:t> de los diferentes </a:t>
            </a:r>
            <a:r>
              <a:rPr lang="es-ES" sz="1600" dirty="0" smtClean="0">
                <a:solidFill>
                  <a:schemeClr val="accent2">
                    <a:lumMod val="75000"/>
                  </a:schemeClr>
                </a:solidFill>
                <a:ea typeface="Times New Roman" panose="02020603050405020304" pitchFamily="18" charset="0"/>
              </a:rPr>
              <a:t>servicios</a:t>
            </a:r>
            <a:endParaRPr lang="es-EC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241511" y="3772197"/>
            <a:ext cx="23629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 algn="just">
              <a:spcAft>
                <a:spcPts val="600"/>
              </a:spcAft>
              <a:tabLst>
                <a:tab pos="4181475" algn="l"/>
              </a:tabLst>
            </a:pPr>
            <a:r>
              <a:rPr lang="es-ES" sz="1400" dirty="0" smtClean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Entrega de Servicios de calidad que cubran </a:t>
            </a:r>
            <a:r>
              <a:rPr lang="es-ES" sz="1400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todas las necesidades y expectativas de los socios de la Cooperativa “Base de Taura” .</a:t>
            </a:r>
            <a:endParaRPr lang="es-EC" sz="140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6021388"/>
            <a:ext cx="28400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4916549"/>
            <a:ext cx="7886700" cy="1032731"/>
          </a:xfrm>
        </p:spPr>
        <p:txBody>
          <a:bodyPr>
            <a:noAutofit/>
          </a:bodyPr>
          <a:lstStyle/>
          <a:p>
            <a:pPr algn="just"/>
            <a:r>
              <a:rPr lang="es-EC" sz="1600" b="1" i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 ley dicta normas específicas sobre calificación de activos de riesgo, prevención de lavado de activos, requisitos para representantes a la Asamblea General y otros aspectos propios de la naturaleza funcional y operativa de las Cooperativas de Ahorro y Crédito a nivel nacional.</a:t>
            </a:r>
            <a:endParaRPr lang="es-EC" sz="1600" b="1" i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7504" y="1061120"/>
            <a:ext cx="8928992" cy="380804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s-EC" sz="6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C" sz="6800" dirty="0" smtClean="0">
                <a:latin typeface="Arial" panose="020B0604020202020204" pitchFamily="34" charset="0"/>
                <a:cs typeface="Arial" panose="020B0604020202020204" pitchFamily="34" charset="0"/>
              </a:rPr>
              <a:t>Según al Sector Económico al que pertenece: Sector Terciario </a:t>
            </a:r>
          </a:p>
          <a:p>
            <a:r>
              <a:rPr lang="es-EC" sz="6800" dirty="0" smtClean="0">
                <a:latin typeface="Arial" panose="020B0604020202020204" pitchFamily="34" charset="0"/>
                <a:cs typeface="Arial" panose="020B0604020202020204" pitchFamily="34" charset="0"/>
              </a:rPr>
              <a:t>Según su Forma Jurídica: Taura es una sociedad cooperativa</a:t>
            </a:r>
          </a:p>
          <a:p>
            <a:r>
              <a:rPr lang="es-EC" sz="68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Institución Financiera de Primer Piso    </a:t>
            </a:r>
          </a:p>
          <a:p>
            <a:pPr marL="0" indent="0">
              <a:buNone/>
            </a:pPr>
            <a:endParaRPr lang="es-EC" sz="5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C" sz="5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EC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Marco Legal</a:t>
            </a:r>
          </a:p>
          <a:p>
            <a:pPr marL="0" indent="0" algn="ctr">
              <a:buNone/>
            </a:pPr>
            <a:endParaRPr lang="es-EC" sz="7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EC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 Inicialmente Aprobada por el Ministerio de Bienestar Social mediante Acuerdo</a:t>
            </a:r>
          </a:p>
          <a:p>
            <a:pPr marL="0" indent="0" algn="ctr">
              <a:buNone/>
            </a:pPr>
            <a:r>
              <a:rPr lang="es-EC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Ministerial 563 en 1989.</a:t>
            </a:r>
          </a:p>
          <a:p>
            <a:pPr marL="0" indent="0" algn="ctr">
              <a:buNone/>
            </a:pPr>
            <a:endParaRPr lang="es-EC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EC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 En la actualidad se rige por la Ley Orgánica de Economía Popular y Solidaria y por la </a:t>
            </a:r>
          </a:p>
          <a:p>
            <a:pPr marL="0" indent="0" algn="ctr">
              <a:buNone/>
            </a:pPr>
            <a:r>
              <a:rPr lang="es-EC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Superintendencia de Economía Popular y Solidaria.</a:t>
            </a:r>
          </a:p>
          <a:p>
            <a:pPr marL="0" indent="0">
              <a:buNone/>
            </a:pPr>
            <a:r>
              <a:rPr lang="es-EC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C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019" y="1412776"/>
            <a:ext cx="2012453" cy="14402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781050" y="373510"/>
            <a:ext cx="7886700" cy="6876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C" sz="4000" b="1" u="sng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ESTUDIO ORGANIZACIONAL</a:t>
            </a:r>
            <a:endParaRPr lang="es-EC" sz="4000" b="1" u="sng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6021388"/>
            <a:ext cx="28400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32656"/>
            <a:ext cx="8335838" cy="769738"/>
          </a:xfrm>
        </p:spPr>
        <p:txBody>
          <a:bodyPr>
            <a:normAutofit fontScale="90000"/>
          </a:bodyPr>
          <a:lstStyle/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s-EC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BASE FILOSÓFICA DE LA COOPERATIVA</a:t>
            </a:r>
            <a:endParaRPr lang="es-EC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268760"/>
            <a:ext cx="7886700" cy="1035066"/>
          </a:xfrm>
        </p:spPr>
        <p:txBody>
          <a:bodyPr>
            <a:normAutofit/>
          </a:bodyPr>
          <a:lstStyle/>
          <a:p>
            <a:pPr algn="ctr"/>
            <a:r>
              <a:rPr lang="es-EC" sz="2800" b="1" dirty="0" smtClean="0">
                <a:solidFill>
                  <a:srgbClr val="CC0000"/>
                </a:solidFill>
              </a:rPr>
              <a:t>VISION</a:t>
            </a:r>
          </a:p>
          <a:p>
            <a:pPr algn="ctr"/>
            <a:r>
              <a:rPr lang="es-EC" sz="2800" b="1" dirty="0" smtClean="0">
                <a:solidFill>
                  <a:srgbClr val="CC0000"/>
                </a:solidFill>
              </a:rPr>
              <a:t>MISION</a:t>
            </a:r>
          </a:p>
          <a:p>
            <a:pPr marL="0" indent="0">
              <a:buNone/>
            </a:pPr>
            <a:endParaRPr lang="es-EC" sz="28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55576" y="2614209"/>
            <a:ext cx="7886700" cy="670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ctr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s-EC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PROPUESTA ESTRATÉGICA</a:t>
            </a:r>
            <a:endParaRPr lang="es-EC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lamada de flecha hacia abajo 8"/>
          <p:cNvSpPr/>
          <p:nvPr/>
        </p:nvSpPr>
        <p:spPr>
          <a:xfrm>
            <a:off x="1259632" y="3356992"/>
            <a:ext cx="2088232" cy="1080120"/>
          </a:xfrm>
          <a:prstGeom prst="downArrowCallout">
            <a:avLst/>
          </a:prstGeom>
          <a:solidFill>
            <a:srgbClr val="AAC6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>
                <a:solidFill>
                  <a:schemeClr val="accent5">
                    <a:lumMod val="75000"/>
                  </a:schemeClr>
                </a:solidFill>
              </a:rPr>
              <a:t>OBJETIVOS ESTRATÉGICOS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1331640" y="4509120"/>
            <a:ext cx="1872208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</a:rPr>
              <a:t>CRECIMIENTO</a:t>
            </a:r>
            <a:endParaRPr lang="es-EC" b="1" dirty="0">
              <a:solidFill>
                <a:schemeClr val="tx1"/>
              </a:solidFill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1331640" y="5085184"/>
            <a:ext cx="1872208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</a:rPr>
              <a:t>RENTABILIDAD</a:t>
            </a:r>
            <a:endParaRPr lang="es-EC" b="1" dirty="0">
              <a:solidFill>
                <a:schemeClr val="tx1"/>
              </a:solidFill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331640" y="5661248"/>
            <a:ext cx="1872208" cy="5040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</a:rPr>
              <a:t>DESARROLLO</a:t>
            </a:r>
            <a:endParaRPr lang="es-EC" b="1" dirty="0">
              <a:solidFill>
                <a:schemeClr val="tx1"/>
              </a:solidFill>
            </a:endParaRPr>
          </a:p>
        </p:txBody>
      </p:sp>
      <p:cxnSp>
        <p:nvCxnSpPr>
          <p:cNvPr id="15" name="Conector recto de flecha 14"/>
          <p:cNvCxnSpPr/>
          <p:nvPr/>
        </p:nvCxnSpPr>
        <p:spPr>
          <a:xfrm flipV="1">
            <a:off x="3203848" y="4626183"/>
            <a:ext cx="597191" cy="1709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>
            <a:off x="3203848" y="4838216"/>
            <a:ext cx="597191" cy="2469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roceso alternativo 22"/>
          <p:cNvSpPr/>
          <p:nvPr/>
        </p:nvSpPr>
        <p:spPr>
          <a:xfrm>
            <a:off x="3801039" y="4221088"/>
            <a:ext cx="1275017" cy="4731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/>
              <a:t>Expansión</a:t>
            </a:r>
            <a:endParaRPr lang="es-EC" sz="1400" dirty="0"/>
          </a:p>
        </p:txBody>
      </p:sp>
      <p:sp>
        <p:nvSpPr>
          <p:cNvPr id="25" name="Proceso alternativo 24"/>
          <p:cNvSpPr/>
          <p:nvPr/>
        </p:nvSpPr>
        <p:spPr>
          <a:xfrm>
            <a:off x="3779912" y="4725144"/>
            <a:ext cx="1296144" cy="4731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/>
              <a:t>Diversificación</a:t>
            </a:r>
            <a:endParaRPr lang="es-EC" sz="1400" dirty="0"/>
          </a:p>
        </p:txBody>
      </p:sp>
      <p:sp>
        <p:nvSpPr>
          <p:cNvPr id="26" name="Cerrar llave 25"/>
          <p:cNvSpPr/>
          <p:nvPr/>
        </p:nvSpPr>
        <p:spPr>
          <a:xfrm>
            <a:off x="5796135" y="4221088"/>
            <a:ext cx="651843" cy="1944216"/>
          </a:xfrm>
          <a:prstGeom prst="rightBrace">
            <a:avLst/>
          </a:prstGeom>
          <a:ln w="285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7" name="Cinta perforada 26"/>
          <p:cNvSpPr/>
          <p:nvPr/>
        </p:nvSpPr>
        <p:spPr>
          <a:xfrm>
            <a:off x="6732240" y="4509120"/>
            <a:ext cx="2232248" cy="1296144"/>
          </a:xfrm>
          <a:prstGeom prst="flowChartPunchedTape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ESTRATEGIAS EMPRESARIALES</a:t>
            </a:r>
            <a:endParaRPr lang="es-EC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Imagen 2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74" y="1052889"/>
            <a:ext cx="2012453" cy="14402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6021388"/>
            <a:ext cx="28400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654130"/>
            <a:ext cx="9036496" cy="5400699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576064"/>
          </a:xfrm>
        </p:spPr>
        <p:txBody>
          <a:bodyPr>
            <a:normAutofit/>
          </a:bodyPr>
          <a:lstStyle/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es-EC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ORGANIGRAMA FUNCIONAL</a:t>
            </a:r>
            <a:endParaRPr lang="es-EC" sz="2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6021388"/>
            <a:ext cx="28400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ángulo 2"/>
          <p:cNvSpPr>
            <a:spLocks noChangeArrowheads="1"/>
          </p:cNvSpPr>
          <p:nvPr/>
        </p:nvSpPr>
        <p:spPr bwMode="auto">
          <a:xfrm>
            <a:off x="457200" y="476672"/>
            <a:ext cx="8229600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s-EC" sz="2500" b="1" dirty="0">
              <a:cs typeface="Times New Roman" panose="02020603050405020304" pitchFamily="18" charset="0"/>
            </a:endParaRPr>
          </a:p>
          <a:p>
            <a:pPr algn="ctr"/>
            <a:endParaRPr lang="es-EC" sz="2500" b="1" dirty="0">
              <a:cs typeface="Times New Roman" panose="02020603050405020304" pitchFamily="18" charset="0"/>
            </a:endParaRPr>
          </a:p>
          <a:p>
            <a:pPr algn="ctr"/>
            <a:endParaRPr lang="es-EC" sz="2500" b="1" dirty="0">
              <a:cs typeface="Times New Roman" panose="02020603050405020304" pitchFamily="18" charset="0"/>
            </a:endParaRPr>
          </a:p>
          <a:p>
            <a:pPr algn="ctr"/>
            <a:r>
              <a:rPr lang="es-EC" sz="3600" b="1" dirty="0">
                <a:solidFill>
                  <a:schemeClr val="accent5"/>
                </a:solidFill>
                <a:cs typeface="Times New Roman" panose="02020603050405020304" pitchFamily="18" charset="0"/>
              </a:rPr>
              <a:t>“ESTUDIO DE FACTIBILIDAD PARA LA APERTURA DE UNA AGENCIA DE LA COOPERATIVA DE AHORRO Y CRÉDITO “BASE DE TAURA” EN EL CANTÓN SALINAS, PROVINCIA DE SANTA ELENA”.</a:t>
            </a:r>
            <a:endParaRPr lang="es-EC" sz="36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6021388"/>
            <a:ext cx="28400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28650" y="149102"/>
            <a:ext cx="7886700" cy="975642"/>
          </a:xfrm>
        </p:spPr>
        <p:txBody>
          <a:bodyPr>
            <a:normAutofit/>
          </a:bodyPr>
          <a:lstStyle/>
          <a:p>
            <a:pPr algn="ctr"/>
            <a:r>
              <a:rPr lang="es-EC" sz="4600" b="1" u="sng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ESTUDIO FINANCIERO</a:t>
            </a:r>
            <a:endParaRPr lang="es-EC" sz="4600" b="1" u="sng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sz="half" idx="1"/>
          </p:nvPr>
        </p:nvSpPr>
        <p:spPr>
          <a:xfrm>
            <a:off x="179512" y="1308298"/>
            <a:ext cx="4335338" cy="471309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s-EC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INVERSION INICIAL</a:t>
            </a:r>
          </a:p>
          <a:p>
            <a:pPr marL="0" indent="0">
              <a:buNone/>
            </a:pPr>
            <a:endParaRPr lang="es-EC" dirty="0"/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48792315"/>
              </p:ext>
            </p:extLst>
          </p:nvPr>
        </p:nvGraphicFramePr>
        <p:xfrm>
          <a:off x="251520" y="1876108"/>
          <a:ext cx="4032448" cy="411420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072263"/>
                <a:gridCol w="1960185"/>
              </a:tblGrid>
              <a:tr h="4698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600" dirty="0">
                          <a:effectLst/>
                        </a:rPr>
                        <a:t>Detalle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500" marR="59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6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s-EC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600" dirty="0" smtClean="0">
                          <a:effectLst/>
                        </a:rPr>
                        <a:t>INVERSION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9500" marR="59500" marT="0" marB="0"/>
                </a:tc>
              </a:tr>
              <a:tr h="4669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6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600">
                          <a:effectLst/>
                        </a:rPr>
                        <a:t>Activos Fijos</a:t>
                      </a:r>
                      <a:endParaRPr lang="es-EC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0" marR="59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600" dirty="0">
                          <a:effectLst/>
                        </a:rPr>
                        <a:t>$ 9.702,00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0" marR="59500" marT="0" marB="0"/>
                </a:tc>
              </a:tr>
              <a:tr h="4669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6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600">
                          <a:effectLst/>
                        </a:rPr>
                        <a:t>Activos Diferidos</a:t>
                      </a:r>
                      <a:endParaRPr lang="es-EC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0" marR="59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600" dirty="0">
                          <a:effectLst/>
                        </a:rPr>
                        <a:t>$      7.620,00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0" marR="59500" marT="0" marB="0"/>
                </a:tc>
              </a:tr>
              <a:tr h="4669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6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600">
                          <a:effectLst/>
                        </a:rPr>
                        <a:t>Capital de Trabajo:</a:t>
                      </a:r>
                      <a:endParaRPr lang="es-EC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0" marR="59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600" dirty="0">
                          <a:effectLst/>
                        </a:rPr>
                        <a:t> 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0" marR="59500" marT="0" marB="0"/>
                </a:tc>
              </a:tr>
              <a:tr h="7004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60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600">
                          <a:effectLst/>
                        </a:rPr>
                        <a:t>Gastos Administrativos</a:t>
                      </a:r>
                      <a:endParaRPr lang="es-EC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0" marR="59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600" dirty="0">
                          <a:effectLst/>
                        </a:rPr>
                        <a:t>$ 33.276,87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0" marR="59500" marT="0" marB="0"/>
                </a:tc>
              </a:tr>
              <a:tr h="4669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600">
                          <a:effectLst/>
                        </a:rPr>
                        <a:t>Capital para Créditos</a:t>
                      </a:r>
                      <a:endParaRPr lang="es-EC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0" marR="595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600" dirty="0">
                          <a:effectLst/>
                        </a:rPr>
                        <a:t>$  592.470,00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0" marR="59500" marT="0" marB="0"/>
                </a:tc>
              </a:tr>
              <a:tr h="9339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600" dirty="0"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600" dirty="0">
                          <a:effectLst/>
                        </a:rPr>
                        <a:t>INVERSIÓN INICIAL O COSTO TOTAL DEL PROYECTO.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0" marR="5950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800" b="1" dirty="0">
                          <a:effectLst/>
                        </a:rPr>
                        <a:t>$  643.068,87</a:t>
                      </a:r>
                      <a:endParaRPr lang="es-EC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500" marR="59500" marT="0" marB="0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304819"/>
              </p:ext>
            </p:extLst>
          </p:nvPr>
        </p:nvGraphicFramePr>
        <p:xfrm>
          <a:off x="4932040" y="1404822"/>
          <a:ext cx="4032448" cy="1967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2448"/>
              </a:tblGrid>
              <a:tr h="403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REQUERIMIENTO</a:t>
                      </a:r>
                      <a:r>
                        <a:rPr lang="es-EC" sz="16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DE ACTIVOS FIJOS</a:t>
                      </a:r>
                      <a:endParaRPr lang="es-EC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125" marR="51125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600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C" sz="17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EQUIPO DE COMPUTACIÓN</a:t>
                      </a:r>
                      <a:endParaRPr lang="es-EC" sz="17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125" marR="51125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20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C" sz="17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C" sz="17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EQUIPO DE OFICINA</a:t>
                      </a:r>
                      <a:endParaRPr lang="es-EC" sz="17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125" marR="51125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20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C" sz="17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C" sz="17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MUEBLES Y ENSERES</a:t>
                      </a:r>
                      <a:endParaRPr lang="es-EC" sz="17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125" marR="51125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88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s-EC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25" marR="51125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224342"/>
              </p:ext>
            </p:extLst>
          </p:nvPr>
        </p:nvGraphicFramePr>
        <p:xfrm>
          <a:off x="4932040" y="3645024"/>
          <a:ext cx="4032448" cy="23488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2448"/>
              </a:tblGrid>
              <a:tr h="300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ACTIVOS DIFERIDOS</a:t>
                      </a: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chemeClr val="tx1"/>
                          </a:solidFill>
                          <a:effectLst/>
                        </a:rPr>
                        <a:t>Estudio de Factibilidad</a:t>
                      </a:r>
                      <a:endParaRPr lang="es-EC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00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chemeClr val="tx1"/>
                          </a:solidFill>
                          <a:effectLst/>
                        </a:rPr>
                        <a:t>Gastos de Constitución</a:t>
                      </a:r>
                      <a:endParaRPr lang="es-EC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00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chemeClr val="tx1"/>
                          </a:solidFill>
                          <a:effectLst/>
                        </a:rPr>
                        <a:t>Gastos de organización</a:t>
                      </a:r>
                      <a:endParaRPr lang="es-EC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00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chemeClr val="tx1"/>
                          </a:solidFill>
                          <a:effectLst/>
                        </a:rPr>
                        <a:t>Gastos de Instalación y adecuación.</a:t>
                      </a:r>
                      <a:endParaRPr lang="es-EC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00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800" dirty="0">
                          <a:solidFill>
                            <a:schemeClr val="tx1"/>
                          </a:solidFill>
                          <a:effectLst/>
                        </a:rPr>
                        <a:t>Software de computación</a:t>
                      </a:r>
                      <a:endParaRPr lang="es-EC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00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C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6021388"/>
            <a:ext cx="28400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599485"/>
              </p:ext>
            </p:extLst>
          </p:nvPr>
        </p:nvGraphicFramePr>
        <p:xfrm>
          <a:off x="2296988" y="260648"/>
          <a:ext cx="4032448" cy="22027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2448"/>
              </a:tblGrid>
              <a:tr h="403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GASTOS ADMINISTRATIVOS</a:t>
                      </a:r>
                      <a:endParaRPr lang="es-EC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125" marR="51125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600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SUELDOS DEL PERSONAL</a:t>
                      </a:r>
                      <a:endParaRPr lang="es-EC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125" marR="51125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20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EC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ARRIENDO</a:t>
                      </a:r>
                      <a:endParaRPr lang="es-EC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25" marR="51125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20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s-EC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SERVICIOS</a:t>
                      </a:r>
                      <a:r>
                        <a:rPr lang="es-EC" sz="16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BÁSICOS</a:t>
                      </a:r>
                      <a:endParaRPr lang="es-EC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125" marR="51125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688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SUMINISTROS</a:t>
                      </a:r>
                      <a:r>
                        <a:rPr lang="es-EC" sz="16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OFICINA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C" sz="1600" b="1" baseline="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C" sz="16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MATERIAL DE LIMPIEZA</a:t>
                      </a:r>
                      <a:endParaRPr lang="es-EC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1125" marR="51125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Título 13"/>
          <p:cNvSpPr>
            <a:spLocks noGrp="1"/>
          </p:cNvSpPr>
          <p:nvPr>
            <p:ph type="title"/>
          </p:nvPr>
        </p:nvSpPr>
        <p:spPr>
          <a:xfrm>
            <a:off x="179512" y="2924944"/>
            <a:ext cx="4104456" cy="576064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s-EC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DEPRECIACIONES</a:t>
            </a:r>
            <a:endParaRPr lang="es-EC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ítulo 13"/>
          <p:cNvSpPr txBox="1">
            <a:spLocks/>
          </p:cNvSpPr>
          <p:nvPr/>
        </p:nvSpPr>
        <p:spPr>
          <a:xfrm>
            <a:off x="1763688" y="4869160"/>
            <a:ext cx="471834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s-EC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251520" y="3507973"/>
            <a:ext cx="4032448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19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Según el SRI, los valores para depreciar son los siguientes:</a:t>
            </a:r>
          </a:p>
          <a:p>
            <a:pPr lvl="0" algn="just"/>
            <a:endParaRPr lang="es-ES" sz="1900" dirty="0" smtClean="0"/>
          </a:p>
          <a:p>
            <a:pPr lvl="0" algn="just"/>
            <a:r>
              <a:rPr lang="es-ES" sz="1900" dirty="0" smtClean="0"/>
              <a:t>Maquinaria y Equipos</a:t>
            </a:r>
            <a:r>
              <a:rPr lang="es-ES" sz="1900" dirty="0"/>
              <a:t>: 10% anual; Vida útil 10 años.</a:t>
            </a:r>
            <a:endParaRPr lang="es-EC" sz="1900" dirty="0"/>
          </a:p>
          <a:p>
            <a:pPr lvl="0" algn="just"/>
            <a:r>
              <a:rPr lang="es-ES" sz="1900" dirty="0"/>
              <a:t>Muebles y enseres: 10% anual; Vida útil 10 años.</a:t>
            </a:r>
            <a:endParaRPr lang="es-EC" sz="1900" dirty="0"/>
          </a:p>
          <a:p>
            <a:pPr algn="just"/>
            <a:r>
              <a:rPr lang="es-ES" sz="1900" dirty="0"/>
              <a:t>Equipo de cómputo: 33% anual; Vida útil 3 </a:t>
            </a:r>
            <a:r>
              <a:rPr lang="es-ES" sz="1900" dirty="0" smtClean="0"/>
              <a:t>años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309170" y="2885406"/>
            <a:ext cx="3583310" cy="6156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s-EC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AMORTIZACIONES</a:t>
            </a:r>
            <a:endParaRPr lang="es-EC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220071" y="3831331"/>
            <a:ext cx="388870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900" dirty="0">
                <a:solidFill>
                  <a:srgbClr val="000000"/>
                </a:solidFill>
                <a:ea typeface="Times New Roman" panose="02020603050405020304" pitchFamily="18" charset="0"/>
              </a:rPr>
              <a:t>La amortización de inversiones en general, se hará en un plazo de cinco años, a razón del veinte por ciento (20%) anual” LORTI</a:t>
            </a:r>
            <a:r>
              <a:rPr lang="es-ES" sz="19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.</a:t>
            </a:r>
          </a:p>
          <a:p>
            <a:endParaRPr lang="es-ES" dirty="0">
              <a:solidFill>
                <a:srgbClr val="000000"/>
              </a:solidFill>
            </a:endParaRPr>
          </a:p>
          <a:p>
            <a:endParaRPr lang="es-ES" dirty="0" smtClean="0">
              <a:solidFill>
                <a:srgbClr val="000000"/>
              </a:solidFill>
            </a:endParaRPr>
          </a:p>
          <a:p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6021388"/>
            <a:ext cx="28400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3593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s-EC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ESTRUCTURA DE FINANCIAMIENTO</a:t>
            </a:r>
            <a:endParaRPr lang="es-EC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95536" y="1268760"/>
            <a:ext cx="8534772" cy="4752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s-EC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28650" y="836712"/>
            <a:ext cx="8301658" cy="2478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0"/>
              </a:spcAft>
              <a:tabLst>
                <a:tab pos="1177290" algn="l"/>
              </a:tabLst>
            </a:pPr>
            <a:r>
              <a:rPr lang="es-EC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La Cooperativa de Ahorro y Crédito “Base de Taura” financiará la inversión inicial de la creación de una agencia en el Cantón Salinas solo con </a:t>
            </a:r>
            <a:r>
              <a:rPr lang="es-EC" sz="1600" u="sng" dirty="0">
                <a:solidFill>
                  <a:srgbClr val="000000"/>
                </a:solidFill>
                <a:ea typeface="Times New Roman" panose="02020603050405020304" pitchFamily="18" charset="0"/>
              </a:rPr>
              <a:t>Recursos Propios</a:t>
            </a:r>
            <a:r>
              <a:rPr lang="es-EC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  <a:r>
              <a:rPr lang="es-EC" sz="16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es decir; no </a:t>
            </a:r>
            <a:r>
              <a:rPr lang="es-EC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se solicitará ningún tipo de crédito </a:t>
            </a:r>
            <a:r>
              <a:rPr lang="es-EC" sz="16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a </a:t>
            </a:r>
            <a:r>
              <a:rPr lang="es-EC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otra Institución Financiera, </a:t>
            </a:r>
            <a:r>
              <a:rPr lang="es-EC" sz="16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se </a:t>
            </a:r>
            <a:r>
              <a:rPr lang="es-EC" sz="1600" dirty="0">
                <a:solidFill>
                  <a:srgbClr val="000000"/>
                </a:solidFill>
                <a:ea typeface="Times New Roman" panose="02020603050405020304" pitchFamily="18" charset="0"/>
              </a:rPr>
              <a:t>necesitará Capital para tres requerimientos básicos: Instalar la Agencia para abrir las puertas a los usuarios, Capital para cubrir gasto corriente y Capital para otorgar </a:t>
            </a:r>
            <a:r>
              <a:rPr lang="es-EC" sz="16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Créditos.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628650" y="3677494"/>
            <a:ext cx="8301658" cy="4715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s-EC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INGRESOS Y EGRESOS DEL PROYECTO</a:t>
            </a:r>
            <a:endParaRPr lang="es-EC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420429"/>
              </p:ext>
            </p:extLst>
          </p:nvPr>
        </p:nvGraphicFramePr>
        <p:xfrm>
          <a:off x="395537" y="4077072"/>
          <a:ext cx="6192687" cy="19017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4"/>
                <a:gridCol w="855350"/>
                <a:gridCol w="920288"/>
                <a:gridCol w="920288"/>
                <a:gridCol w="921945"/>
                <a:gridCol w="918632"/>
              </a:tblGrid>
              <a:tr h="4151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100" cap="all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100" cap="all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cap="all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AÑOS</a:t>
                      </a:r>
                      <a:endParaRPr lang="es-EC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774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100" cap="all">
                          <a:effectLst/>
                        </a:rPr>
                        <a:t> 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 2014</a:t>
                      </a:r>
                      <a:endParaRPr lang="es-EC" sz="13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 2015</a:t>
                      </a:r>
                      <a:endParaRPr lang="es-EC" sz="13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 2016</a:t>
                      </a:r>
                      <a:endParaRPr lang="es-EC" sz="13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 2017</a:t>
                      </a:r>
                      <a:endParaRPr lang="es-EC" sz="13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3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 2018</a:t>
                      </a:r>
                      <a:endParaRPr lang="es-EC" sz="13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151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cap="all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cap="all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Socios</a:t>
                      </a:r>
                      <a:endParaRPr lang="es-EC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1253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1315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1379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1447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1518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3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cap="all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Deserción 1%</a:t>
                      </a:r>
                      <a:endParaRPr lang="es-EC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31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cap="all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SOCIOS</a:t>
                      </a:r>
                      <a:endParaRPr lang="es-EC" sz="14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1240</a:t>
                      </a:r>
                      <a:endParaRPr lang="es-EC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1302</a:t>
                      </a:r>
                      <a:endParaRPr lang="es-EC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1365</a:t>
                      </a:r>
                      <a:endParaRPr lang="es-EC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1433</a:t>
                      </a:r>
                      <a:endParaRPr lang="es-EC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1503</a:t>
                      </a:r>
                      <a:endParaRPr lang="es-EC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0" name="Título 1"/>
          <p:cNvSpPr txBox="1">
            <a:spLocks/>
          </p:cNvSpPr>
          <p:nvPr/>
        </p:nvSpPr>
        <p:spPr>
          <a:xfrm>
            <a:off x="6728395" y="4547884"/>
            <a:ext cx="2380109" cy="639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s-EC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PROYECCIÓN SOCIOS</a:t>
            </a:r>
            <a:endParaRPr lang="es-EC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6021388"/>
            <a:ext cx="28400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586" y="546572"/>
            <a:ext cx="2287166" cy="794196"/>
          </a:xfrm>
        </p:spPr>
        <p:txBody>
          <a:bodyPr>
            <a:normAutofit fontScale="90000"/>
          </a:bodyPr>
          <a:lstStyle/>
          <a:p>
            <a:r>
              <a:rPr lang="es-EC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INGRESOS: </a:t>
            </a:r>
            <a:r>
              <a:rPr lang="es-EC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C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C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C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C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CAPTACIONES</a:t>
            </a:r>
            <a:endParaRPr lang="es-EC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95736" y="260648"/>
            <a:ext cx="6696744" cy="3528392"/>
          </a:xfrm>
        </p:spPr>
        <p:txBody>
          <a:bodyPr/>
          <a:lstStyle/>
          <a:p>
            <a:r>
              <a:rPr lang="es-EC" dirty="0" smtClean="0"/>
              <a:t>Captaciones </a:t>
            </a:r>
            <a:r>
              <a:rPr lang="es-EC" dirty="0"/>
              <a:t>en Depósitos de Ahorros y en Certificados de </a:t>
            </a:r>
            <a:r>
              <a:rPr lang="es-EC" dirty="0" smtClean="0"/>
              <a:t>Aportaciones</a:t>
            </a:r>
          </a:p>
          <a:p>
            <a:r>
              <a:rPr lang="es-EC" dirty="0" smtClean="0"/>
              <a:t>Ahorro Mensual promedio según Estudio de Mercado: </a:t>
            </a:r>
          </a:p>
          <a:p>
            <a:pPr marL="0" indent="0">
              <a:buNone/>
            </a:pPr>
            <a:r>
              <a:rPr lang="es-EC" dirty="0" smtClean="0"/>
              <a:t>          </a:t>
            </a:r>
            <a:endParaRPr lang="es-EC" dirty="0"/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endParaRPr lang="es-EC" dirty="0"/>
          </a:p>
        </p:txBody>
      </p:sp>
      <p:sp>
        <p:nvSpPr>
          <p:cNvPr id="4" name="Rectángulo 3"/>
          <p:cNvSpPr/>
          <p:nvPr/>
        </p:nvSpPr>
        <p:spPr>
          <a:xfrm>
            <a:off x="2339752" y="1628800"/>
            <a:ext cx="1440160" cy="64807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41,04%</a:t>
            </a:r>
          </a:p>
          <a:p>
            <a:pPr algn="ctr"/>
            <a:r>
              <a:rPr lang="es-EC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Menos de $25</a:t>
            </a:r>
            <a:endParaRPr lang="es-EC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339752" y="2348880"/>
            <a:ext cx="1440160" cy="64807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48,39%</a:t>
            </a:r>
          </a:p>
          <a:p>
            <a:pPr algn="ctr"/>
            <a:r>
              <a:rPr lang="es-EC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$25 y $50</a:t>
            </a:r>
            <a:endParaRPr lang="es-EC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339752" y="3140968"/>
            <a:ext cx="1440160" cy="50405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10,60%</a:t>
            </a:r>
          </a:p>
          <a:p>
            <a:pPr algn="ctr"/>
            <a:r>
              <a:rPr lang="es-EC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 de $50</a:t>
            </a:r>
            <a:endParaRPr lang="es-EC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535996" y="2420888"/>
            <a:ext cx="828092" cy="5040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1240</a:t>
            </a:r>
            <a:endParaRPr lang="es-EC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924940" y="1768170"/>
            <a:ext cx="30395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 </a:t>
            </a:r>
            <a:r>
              <a:rPr lang="es-EC" sz="1400" dirty="0" smtClean="0"/>
              <a:t>509 personas x </a:t>
            </a:r>
            <a:r>
              <a:rPr lang="es-EC" sz="1400" dirty="0"/>
              <a:t>$ 20 =   $  </a:t>
            </a:r>
            <a:r>
              <a:rPr lang="es-EC" sz="1400" dirty="0" smtClean="0"/>
              <a:t>10.180</a:t>
            </a:r>
          </a:p>
          <a:p>
            <a:endParaRPr lang="es-EC" sz="1400" dirty="0" smtClean="0"/>
          </a:p>
          <a:p>
            <a:endParaRPr lang="es-EC" sz="1400" dirty="0" smtClean="0"/>
          </a:p>
          <a:p>
            <a:r>
              <a:rPr lang="es-EC" sz="1400" dirty="0" smtClean="0"/>
              <a:t>   600 </a:t>
            </a:r>
            <a:r>
              <a:rPr lang="es-EC" sz="1400" dirty="0"/>
              <a:t>x $ 30 =  </a:t>
            </a:r>
            <a:r>
              <a:rPr lang="es-EC" sz="1400" dirty="0" smtClean="0"/>
              <a:t>               </a:t>
            </a:r>
            <a:r>
              <a:rPr lang="es-EC" sz="1400" dirty="0"/>
              <a:t>$  </a:t>
            </a:r>
            <a:r>
              <a:rPr lang="es-EC" sz="1400" dirty="0" smtClean="0"/>
              <a:t>18.000</a:t>
            </a:r>
          </a:p>
          <a:p>
            <a:endParaRPr lang="es-EC" sz="1400" dirty="0"/>
          </a:p>
          <a:p>
            <a:endParaRPr lang="es-EC" sz="1400" dirty="0" smtClean="0"/>
          </a:p>
          <a:p>
            <a:r>
              <a:rPr lang="es-EC" sz="1400" dirty="0" smtClean="0"/>
              <a:t>   131 </a:t>
            </a:r>
            <a:r>
              <a:rPr lang="es-EC" sz="1400" dirty="0"/>
              <a:t>x $ 60 =  </a:t>
            </a:r>
            <a:r>
              <a:rPr lang="es-EC" sz="1400" dirty="0" smtClean="0"/>
              <a:t>               </a:t>
            </a:r>
            <a:r>
              <a:rPr lang="es-EC" sz="1400" u="sng" dirty="0"/>
              <a:t>$    7.860</a:t>
            </a:r>
            <a:endParaRPr lang="es-EC" sz="1400" dirty="0"/>
          </a:p>
          <a:p>
            <a:r>
              <a:rPr lang="es-EC" dirty="0" smtClean="0"/>
              <a:t>                      </a:t>
            </a:r>
            <a:r>
              <a:rPr lang="es-EC" b="1" dirty="0" smtClean="0"/>
              <a:t>$36.058 mes</a:t>
            </a:r>
            <a:endParaRPr lang="es-EC" dirty="0" smtClean="0"/>
          </a:p>
        </p:txBody>
      </p:sp>
      <p:cxnSp>
        <p:nvCxnSpPr>
          <p:cNvPr id="16" name="Conector recto de flecha 15"/>
          <p:cNvCxnSpPr/>
          <p:nvPr/>
        </p:nvCxnSpPr>
        <p:spPr>
          <a:xfrm>
            <a:off x="3779912" y="1916832"/>
            <a:ext cx="627280" cy="648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>
            <a:off x="3807532" y="2636912"/>
            <a:ext cx="6204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 flipV="1">
            <a:off x="3779912" y="2708919"/>
            <a:ext cx="648072" cy="576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/>
          <p:nvPr/>
        </p:nvCxnSpPr>
        <p:spPr>
          <a:xfrm flipV="1">
            <a:off x="5364088" y="2024844"/>
            <a:ext cx="648072" cy="540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/>
          <p:nvPr/>
        </p:nvCxnSpPr>
        <p:spPr>
          <a:xfrm>
            <a:off x="5364088" y="2636912"/>
            <a:ext cx="627280" cy="5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/>
          <p:cNvCxnSpPr/>
          <p:nvPr/>
        </p:nvCxnSpPr>
        <p:spPr>
          <a:xfrm>
            <a:off x="5364088" y="2780928"/>
            <a:ext cx="627280" cy="4653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ángulo 42"/>
          <p:cNvSpPr/>
          <p:nvPr/>
        </p:nvSpPr>
        <p:spPr>
          <a:xfrm>
            <a:off x="2788171" y="5229200"/>
            <a:ext cx="6320333" cy="576164"/>
          </a:xfrm>
          <a:prstGeom prst="rect">
            <a:avLst/>
          </a:prstGeom>
          <a:solidFill>
            <a:srgbClr val="FFC000"/>
          </a:solidFill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latin typeface="Arial" panose="020B0604020202020204" pitchFamily="34" charset="0"/>
                <a:cs typeface="Arial" panose="020B0604020202020204" pitchFamily="34" charset="0"/>
              </a:rPr>
              <a:t>AHORRO PROMEDIO ANUAL AÑO 2014 POR PERSONA:    </a:t>
            </a:r>
            <a:r>
              <a:rPr lang="es-EC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$ 174 </a:t>
            </a:r>
            <a:endParaRPr lang="es-EC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ángulo 43"/>
          <p:cNvSpPr/>
          <p:nvPr/>
        </p:nvSpPr>
        <p:spPr>
          <a:xfrm>
            <a:off x="76422" y="4293096"/>
            <a:ext cx="5287666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tabLst>
                <a:tab pos="1177290" algn="l"/>
              </a:tabLst>
            </a:pPr>
            <a:r>
              <a:rPr lang="es-EC" sz="16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TIEMPO PROMEDIO DE AHORRO AL AÑO: 6 MESES</a:t>
            </a: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1177290" algn="l"/>
              </a:tabLst>
            </a:pPr>
            <a:r>
              <a:rPr lang="es-EC" sz="16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$ </a:t>
            </a:r>
            <a:r>
              <a:rPr lang="es-EC" sz="1600" b="1" dirty="0">
                <a:solidFill>
                  <a:srgbClr val="FF0000"/>
                </a:solidFill>
                <a:ea typeface="Times New Roman" panose="02020603050405020304" pitchFamily="18" charset="0"/>
              </a:rPr>
              <a:t>36.058 x 6 = $ 216.348 </a:t>
            </a:r>
            <a:endParaRPr lang="es-EC" sz="16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7" name="Flecha doblada hacia arriba 46"/>
          <p:cNvSpPr/>
          <p:nvPr/>
        </p:nvSpPr>
        <p:spPr>
          <a:xfrm rot="10800000" flipH="1">
            <a:off x="5436095" y="4797152"/>
            <a:ext cx="867867" cy="398857"/>
          </a:xfrm>
          <a:prstGeom prst="bentUpArrow">
            <a:avLst>
              <a:gd name="adj1" fmla="val 30415"/>
              <a:gd name="adj2" fmla="val 25000"/>
              <a:gd name="adj3" fmla="val 250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6021388"/>
            <a:ext cx="28400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306032"/>
              </p:ext>
            </p:extLst>
          </p:nvPr>
        </p:nvGraphicFramePr>
        <p:xfrm>
          <a:off x="467542" y="620688"/>
          <a:ext cx="8424937" cy="263189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960628"/>
                <a:gridCol w="1396660"/>
                <a:gridCol w="1123324"/>
                <a:gridCol w="1314775"/>
                <a:gridCol w="1314775"/>
                <a:gridCol w="1314775"/>
              </a:tblGrid>
              <a:tr h="344129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0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AÑOS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176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000">
                          <a:effectLst/>
                        </a:rPr>
                        <a:t> 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 2014</a:t>
                      </a:r>
                      <a:endParaRPr lang="es-EC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 2015</a:t>
                      </a:r>
                      <a:endParaRPr lang="es-EC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 2016</a:t>
                      </a:r>
                      <a:endParaRPr lang="es-EC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 2017</a:t>
                      </a:r>
                      <a:endParaRPr lang="es-EC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 2018</a:t>
                      </a:r>
                      <a:endParaRPr lang="es-EC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3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Socios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</a:rPr>
                        <a:t>1240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</a:rPr>
                        <a:t>1302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</a:rPr>
                        <a:t>1365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</a:rPr>
                        <a:t>1433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</a:rPr>
                        <a:t>1503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1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Ahorro anual aproximado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>
                          <a:effectLst/>
                        </a:rPr>
                        <a:t>$216.348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</a:rPr>
                        <a:t>$227.165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>
                          <a:effectLst/>
                        </a:rPr>
                        <a:t>$238.157</a:t>
                      </a:r>
                      <a:endParaRPr lang="es-EC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</a:rPr>
                        <a:t>$250.021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</a:rPr>
                        <a:t>$262.234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2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Certificado Aportación $40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</a:rPr>
                        <a:t>$ 49.600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$ 52.080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$ 54.600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$ 57.320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$ 60.120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$ 265.948</a:t>
                      </a:r>
                      <a:endParaRPr lang="es-EC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$279.245</a:t>
                      </a:r>
                      <a:endParaRPr lang="es-EC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$292.757</a:t>
                      </a:r>
                      <a:endParaRPr lang="es-EC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$ 307.341</a:t>
                      </a:r>
                      <a:endParaRPr lang="es-EC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$307.324</a:t>
                      </a:r>
                      <a:endParaRPr lang="es-EC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48885" y="4365104"/>
            <a:ext cx="3370987" cy="6659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200000"/>
              </a:lnSpc>
              <a:spcAft>
                <a:spcPts val="0"/>
              </a:spcAft>
              <a:tabLst>
                <a:tab pos="1177290" algn="l"/>
              </a:tabLst>
            </a:pPr>
            <a:r>
              <a:rPr lang="es-EC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COSTO POR CAPTACIONES</a:t>
            </a:r>
            <a:r>
              <a:rPr lang="es-EC" sz="2200" b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.</a:t>
            </a:r>
            <a:endParaRPr lang="es-EC" sz="2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946439"/>
              </p:ext>
            </p:extLst>
          </p:nvPr>
        </p:nvGraphicFramePr>
        <p:xfrm>
          <a:off x="3406482" y="3623547"/>
          <a:ext cx="5630015" cy="239342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003607"/>
                <a:gridCol w="620275"/>
                <a:gridCol w="858726"/>
                <a:gridCol w="740256"/>
                <a:gridCol w="784776"/>
                <a:gridCol w="809678"/>
                <a:gridCol w="812697"/>
              </a:tblGrid>
              <a:tr h="3772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Años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91514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Interés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anual pagado</a:t>
                      </a:r>
                      <a:endParaRPr lang="es-EC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 2014</a:t>
                      </a:r>
                      <a:endParaRPr lang="es-EC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 2015</a:t>
                      </a:r>
                      <a:endParaRPr lang="es-EC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 2016</a:t>
                      </a:r>
                      <a:endParaRPr lang="es-EC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 2017</a:t>
                      </a:r>
                      <a:endParaRPr lang="es-EC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 2018</a:t>
                      </a:r>
                      <a:endParaRPr lang="es-EC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93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Ahorro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s-EC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$ 6.490</a:t>
                      </a:r>
                      <a:endParaRPr lang="es-EC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$ 6.815</a:t>
                      </a:r>
                      <a:endParaRPr lang="es-EC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$ 7.145</a:t>
                      </a:r>
                      <a:endParaRPr lang="es-EC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$ 7.501</a:t>
                      </a:r>
                      <a:endParaRPr lang="es-EC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$ 7.867</a:t>
                      </a:r>
                      <a:endParaRPr lang="es-EC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93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$ 6.490</a:t>
                      </a:r>
                      <a:endParaRPr lang="es-EC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$ 6.815</a:t>
                      </a:r>
                      <a:endParaRPr lang="es-EC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$ 7.145</a:t>
                      </a:r>
                      <a:endParaRPr lang="es-EC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$ 7.501</a:t>
                      </a:r>
                      <a:endParaRPr lang="es-EC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$ 7.867</a:t>
                      </a:r>
                      <a:endParaRPr lang="es-EC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67544" y="293118"/>
            <a:ext cx="5472608" cy="327570"/>
          </a:xfrm>
        </p:spPr>
        <p:txBody>
          <a:bodyPr>
            <a:normAutofit fontScale="90000"/>
          </a:bodyPr>
          <a:lstStyle/>
          <a:p>
            <a:r>
              <a:rPr lang="es-EC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Proyección de ingresos por Captaciones</a:t>
            </a:r>
            <a:endParaRPr lang="es-EC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echa doblada 6"/>
          <p:cNvSpPr/>
          <p:nvPr/>
        </p:nvSpPr>
        <p:spPr>
          <a:xfrm flipV="1">
            <a:off x="2699792" y="4941168"/>
            <a:ext cx="698501" cy="388014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6021388"/>
            <a:ext cx="28400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581150"/>
            <a:ext cx="2359174" cy="831626"/>
          </a:xfrm>
        </p:spPr>
        <p:txBody>
          <a:bodyPr>
            <a:normAutofit/>
          </a:bodyPr>
          <a:lstStyle/>
          <a:p>
            <a:r>
              <a:rPr lang="es-EC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INGRESOS SEGÚN COLOCACIONES</a:t>
            </a:r>
            <a:endParaRPr lang="es-EC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31840" y="188640"/>
            <a:ext cx="5904656" cy="16561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es-EC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s-EC" sz="1700" dirty="0">
                <a:latin typeface="Arial" panose="020B0604020202020204" pitchFamily="34" charset="0"/>
                <a:cs typeface="Arial" panose="020B0604020202020204" pitchFamily="34" charset="0"/>
              </a:rPr>
              <a:t>En el Cantón Salinas según encuesta </a:t>
            </a:r>
            <a:r>
              <a:rPr lang="es-EC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realizada en  </a:t>
            </a:r>
            <a:r>
              <a:rPr lang="es-EC" sz="17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C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Estudio de Mercado el 91,5</a:t>
            </a:r>
            <a:r>
              <a:rPr lang="es-EC" sz="1700" dirty="0">
                <a:latin typeface="Arial" panose="020B0604020202020204" pitchFamily="34" charset="0"/>
                <a:cs typeface="Arial" panose="020B0604020202020204" pitchFamily="34" charset="0"/>
              </a:rPr>
              <a:t>% de personas respondió que </a:t>
            </a:r>
            <a:r>
              <a:rPr lang="es-EC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uno de los principales servicios que han adquirido en </a:t>
            </a:r>
            <a:r>
              <a:rPr lang="es-EC" sz="1700" dirty="0">
                <a:latin typeface="Arial" panose="020B0604020202020204" pitchFamily="34" charset="0"/>
                <a:cs typeface="Arial" panose="020B0604020202020204" pitchFamily="34" charset="0"/>
              </a:rPr>
              <a:t>una entidad </a:t>
            </a:r>
            <a:r>
              <a:rPr lang="es-EC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financiera </a:t>
            </a:r>
            <a:r>
              <a:rPr lang="es-EC" sz="1700" dirty="0">
                <a:latin typeface="Arial" panose="020B0604020202020204" pitchFamily="34" charset="0"/>
                <a:cs typeface="Arial" panose="020B0604020202020204" pitchFamily="34" charset="0"/>
              </a:rPr>
              <a:t>es el Préstamo</a:t>
            </a:r>
            <a:r>
              <a:rPr lang="es-EC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lvl="0" indent="0" algn="just">
              <a:buNone/>
            </a:pPr>
            <a:r>
              <a:rPr lang="es-EC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  (1240 x 91,5%) = 1135 personas</a:t>
            </a:r>
            <a:endParaRPr lang="es-EC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047690"/>
              </p:ext>
            </p:extLst>
          </p:nvPr>
        </p:nvGraphicFramePr>
        <p:xfrm>
          <a:off x="323528" y="2136263"/>
          <a:ext cx="8568952" cy="1868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9346"/>
                <a:gridCol w="1411245"/>
                <a:gridCol w="1216548"/>
                <a:gridCol w="1289714"/>
                <a:gridCol w="1330637"/>
                <a:gridCol w="1335599"/>
                <a:gridCol w="335863"/>
              </a:tblGrid>
              <a:tr h="3964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Años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6795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 2014</a:t>
                      </a:r>
                      <a:endParaRPr lang="es-EC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 2015</a:t>
                      </a:r>
                      <a:endParaRPr lang="es-EC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 2016</a:t>
                      </a:r>
                      <a:endParaRPr lang="es-EC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 2017</a:t>
                      </a:r>
                      <a:endParaRPr lang="es-EC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 2018</a:t>
                      </a:r>
                      <a:endParaRPr lang="es-EC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0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0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79282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5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de créditos </a:t>
                      </a:r>
                      <a:endParaRPr lang="es-EC" sz="1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1.135</a:t>
                      </a:r>
                      <a:endParaRPr lang="es-EC" sz="1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1.191</a:t>
                      </a:r>
                      <a:endParaRPr lang="es-EC" sz="1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1.249</a:t>
                      </a:r>
                      <a:endParaRPr lang="es-EC" sz="1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1.311</a:t>
                      </a:r>
                      <a:endParaRPr lang="es-EC" sz="1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5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1.375</a:t>
                      </a:r>
                      <a:endParaRPr lang="es-EC" sz="15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0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447911" y="4593902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500" b="1" dirty="0" smtClean="0"/>
              <a:t>AHORRO PROMEDIO ANUAL POR SOCIO</a:t>
            </a:r>
          </a:p>
          <a:p>
            <a:pPr algn="ctr"/>
            <a:r>
              <a:rPr lang="es-EC" b="1" dirty="0" smtClean="0">
                <a:solidFill>
                  <a:srgbClr val="FF0000"/>
                </a:solidFill>
              </a:rPr>
              <a:t>$ 174</a:t>
            </a:r>
            <a:endParaRPr lang="es-EC" b="1" dirty="0">
              <a:solidFill>
                <a:srgbClr val="FF00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832287" y="4581128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500" b="1" dirty="0" smtClean="0"/>
              <a:t>POLITICA DE COLOCACIONES</a:t>
            </a:r>
          </a:p>
          <a:p>
            <a:r>
              <a:rPr lang="es-EC" sz="1500" dirty="0" smtClean="0"/>
              <a:t>               </a:t>
            </a:r>
            <a:r>
              <a:rPr lang="es-EC" b="1" dirty="0" smtClean="0">
                <a:solidFill>
                  <a:srgbClr val="FF0000"/>
                </a:solidFill>
              </a:rPr>
              <a:t>3X1</a:t>
            </a:r>
            <a:endParaRPr lang="es-EC" b="1" dirty="0">
              <a:solidFill>
                <a:srgbClr val="FF00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876256" y="4588386"/>
            <a:ext cx="208823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1500" b="1" dirty="0" smtClean="0"/>
              <a:t>CRÉDITO PROMEDIO POR SOCIO</a:t>
            </a:r>
          </a:p>
          <a:p>
            <a:pPr algn="ctr"/>
            <a:r>
              <a:rPr lang="es-EC" b="1" dirty="0" smtClean="0">
                <a:solidFill>
                  <a:srgbClr val="FF0000"/>
                </a:solidFill>
              </a:rPr>
              <a:t>$ 522</a:t>
            </a:r>
            <a:endParaRPr lang="es-EC" b="1" dirty="0">
              <a:solidFill>
                <a:srgbClr val="FF0000"/>
              </a:solidFill>
            </a:endParaRPr>
          </a:p>
        </p:txBody>
      </p:sp>
      <p:sp>
        <p:nvSpPr>
          <p:cNvPr id="9" name="Flecha a la derecha con muesca 8"/>
          <p:cNvSpPr/>
          <p:nvPr/>
        </p:nvSpPr>
        <p:spPr>
          <a:xfrm>
            <a:off x="3040199" y="4725144"/>
            <a:ext cx="792088" cy="496798"/>
          </a:xfrm>
          <a:prstGeom prst="notchedRightArrow">
            <a:avLst/>
          </a:prstGeom>
          <a:solidFill>
            <a:srgbClr val="A0F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Flecha a la derecha con muesca 9"/>
          <p:cNvSpPr/>
          <p:nvPr/>
        </p:nvSpPr>
        <p:spPr>
          <a:xfrm>
            <a:off x="6084168" y="4725144"/>
            <a:ext cx="792088" cy="496798"/>
          </a:xfrm>
          <a:prstGeom prst="notchedRightArrow">
            <a:avLst/>
          </a:prstGeom>
          <a:solidFill>
            <a:srgbClr val="57F3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6021388"/>
            <a:ext cx="28400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404664"/>
            <a:ext cx="8856984" cy="3312368"/>
          </a:xfrm>
          <a:prstGeom prst="rect">
            <a:avLst/>
          </a:prstGeom>
        </p:spPr>
      </p:pic>
      <p:sp>
        <p:nvSpPr>
          <p:cNvPr id="15" name="Rectángulo 14"/>
          <p:cNvSpPr/>
          <p:nvPr/>
        </p:nvSpPr>
        <p:spPr>
          <a:xfrm>
            <a:off x="254252" y="44624"/>
            <a:ext cx="74860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1177290" algn="l"/>
              </a:tabLst>
            </a:pPr>
            <a:r>
              <a:rPr lang="es-EC" b="1" i="1" dirty="0">
                <a:solidFill>
                  <a:srgbClr val="000000"/>
                </a:solidFill>
                <a:ea typeface="Times New Roman" panose="02020603050405020304" pitchFamily="18" charset="0"/>
              </a:rPr>
              <a:t> Cartera de créditos e Interés anual recibido por Colocaciones.</a:t>
            </a:r>
            <a:endParaRPr lang="es-EC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4365104"/>
            <a:ext cx="8856984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6021388"/>
            <a:ext cx="28400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-99392"/>
            <a:ext cx="9036496" cy="612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96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6021388"/>
            <a:ext cx="28400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725860" y="4431869"/>
            <a:ext cx="6014492" cy="509299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s-EC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EVALUACIÓN FINANCIERA</a:t>
            </a:r>
            <a:endParaRPr lang="es-EC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622026"/>
            <a:ext cx="8784976" cy="295099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905164" y="4922089"/>
            <a:ext cx="36558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0"/>
              </a:spcAft>
              <a:tabLst>
                <a:tab pos="1177290" algn="l"/>
              </a:tabLst>
            </a:pPr>
            <a:r>
              <a:rPr lang="es-EC" sz="2200" b="1" dirty="0"/>
              <a:t>1</a:t>
            </a:r>
            <a:r>
              <a:rPr lang="es-EC" sz="2200" b="1" dirty="0" smtClean="0"/>
              <a:t>) Valor Actual Neto (VAN)</a:t>
            </a:r>
            <a:endParaRPr lang="es-EC" sz="2200" b="1" dirty="0"/>
          </a:p>
        </p:txBody>
      </p:sp>
    </p:spTree>
    <p:extLst>
      <p:ext uri="{BB962C8B-B14F-4D97-AF65-F5344CB8AC3E}">
        <p14:creationId xmlns:p14="http://schemas.microsoft.com/office/powerpoint/2010/main" val="159731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15516" y="448796"/>
            <a:ext cx="87129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1177290" algn="l"/>
              </a:tabLst>
            </a:pPr>
            <a:r>
              <a:rPr lang="es-ES" sz="2200" dirty="0" smtClean="0"/>
              <a:t>Primero se debe determinar </a:t>
            </a:r>
            <a:r>
              <a:rPr lang="es-ES" sz="2200" dirty="0"/>
              <a:t>la tasa de rendimiento requerida o t</a:t>
            </a:r>
            <a:r>
              <a:rPr lang="es-EC" sz="2200" dirty="0"/>
              <a:t>ambién conocida como Tasa Mínima Aceptable de Rendimiento (TMAR</a:t>
            </a:r>
            <a:r>
              <a:rPr lang="es-EC" sz="2200" dirty="0" smtClean="0"/>
              <a:t>)</a:t>
            </a:r>
            <a:endParaRPr lang="es-EC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83568" y="1807656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b="1" dirty="0">
                <a:cs typeface="Arial" panose="020B0604020202020204" pitchFamily="34" charset="0"/>
              </a:rPr>
              <a:t>TMAR = </a:t>
            </a:r>
            <a:r>
              <a:rPr lang="es-EC" b="1" i="1" dirty="0">
                <a:cs typeface="Arial" panose="020B0604020202020204" pitchFamily="34" charset="0"/>
              </a:rPr>
              <a:t>Tasa de inflación + Premio al Riesgo.</a:t>
            </a:r>
            <a:r>
              <a:rPr lang="es-EC" dirty="0">
                <a:cs typeface="Arial" panose="020B0604020202020204" pitchFamily="34" charset="0"/>
              </a:rPr>
              <a:t/>
            </a:r>
            <a:br>
              <a:rPr lang="es-EC" dirty="0">
                <a:cs typeface="Arial" panose="020B0604020202020204" pitchFamily="34" charset="0"/>
              </a:rPr>
            </a:br>
            <a:r>
              <a:rPr lang="es-EC" b="1" i="1" dirty="0">
                <a:cs typeface="Arial" panose="020B0604020202020204" pitchFamily="34" charset="0"/>
              </a:rPr>
              <a:t>TMAR = </a:t>
            </a:r>
            <a:r>
              <a:rPr lang="es-EC" i="1" dirty="0">
                <a:cs typeface="Arial" panose="020B0604020202020204" pitchFamily="34" charset="0"/>
              </a:rPr>
              <a:t>Tasa de Inflación + Riesgo país.</a:t>
            </a:r>
            <a:br>
              <a:rPr lang="es-EC" i="1" dirty="0">
                <a:cs typeface="Arial" panose="020B0604020202020204" pitchFamily="34" charset="0"/>
              </a:rPr>
            </a:br>
            <a:r>
              <a:rPr lang="es-EC" b="1" i="1" dirty="0">
                <a:cs typeface="Arial" panose="020B0604020202020204" pitchFamily="34" charset="0"/>
              </a:rPr>
              <a:t>TMAR =  3,20%   +   5,31%</a:t>
            </a:r>
            <a:br>
              <a:rPr lang="es-EC" b="1" i="1" dirty="0">
                <a:cs typeface="Arial" panose="020B0604020202020204" pitchFamily="34" charset="0"/>
              </a:rPr>
            </a:br>
            <a:r>
              <a:rPr lang="es-EC" b="1" i="1" dirty="0">
                <a:cs typeface="Arial" panose="020B0604020202020204" pitchFamily="34" charset="0"/>
              </a:rPr>
              <a:t>TMAR = 8,51%</a:t>
            </a:r>
            <a:r>
              <a:rPr lang="es-EC" b="1" dirty="0"/>
              <a:t/>
            </a:r>
            <a:br>
              <a:rPr lang="es-EC" b="1" dirty="0"/>
            </a:br>
            <a:endParaRPr lang="es-EC" dirty="0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1540" y="3645024"/>
            <a:ext cx="8280920" cy="1008112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0" y="4994366"/>
            <a:ext cx="9133086" cy="954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</a:pPr>
            <a:r>
              <a:rPr lang="es-EC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VAN= 68.544,32     </a:t>
            </a:r>
            <a:r>
              <a:rPr lang="es-EC" sz="1700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Criterio de Aceptación: El VAN &gt; 0; se debe aceptar el proyecto</a:t>
            </a:r>
            <a:r>
              <a:rPr lang="es-EC" sz="1600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C" sz="1600" dirty="0">
              <a:solidFill>
                <a:srgbClr val="C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6021388"/>
            <a:ext cx="28400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2190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 bwMode="auto">
          <a:xfrm>
            <a:off x="323850" y="116632"/>
            <a:ext cx="8712200" cy="590475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C" sz="3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PLANTEAMIENTO DEL PROBLEMA</a:t>
            </a:r>
            <a:br>
              <a:rPr lang="es-EC" sz="3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C" sz="3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C" sz="3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C" sz="3800" dirty="0" smtClean="0">
                <a:solidFill>
                  <a:schemeClr val="tx1"/>
                </a:solidFill>
              </a:rPr>
              <a:t>“</a:t>
            </a:r>
            <a:r>
              <a:rPr lang="es-EC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INSATISFACCIÓN DE LOS SOCIOS POR </a:t>
            </a:r>
            <a:r>
              <a:rPr lang="es-EC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FALTA DE UNA AGENCIA EN EL CANTÓN SALINAS</a:t>
            </a:r>
            <a:r>
              <a:rPr lang="es-EC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br>
              <a:rPr lang="es-EC" sz="3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C" sz="3800" dirty="0" smtClean="0">
                <a:solidFill>
                  <a:schemeClr val="accent2"/>
                </a:solidFill>
              </a:rPr>
              <a:t> </a:t>
            </a:r>
            <a:br>
              <a:rPr lang="es-EC" sz="3800" dirty="0" smtClean="0">
                <a:solidFill>
                  <a:schemeClr val="accent2"/>
                </a:solidFill>
              </a:rPr>
            </a:br>
            <a:r>
              <a:rPr lang="es-EC" sz="23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CAUSA – EFECTO</a:t>
            </a:r>
            <a:r>
              <a:rPr lang="es-EC" sz="3800" dirty="0" smtClean="0">
                <a:solidFill>
                  <a:schemeClr val="tx1"/>
                </a:solidFill>
              </a:rPr>
              <a:t/>
            </a:r>
            <a:br>
              <a:rPr lang="es-EC" sz="3800" dirty="0" smtClean="0">
                <a:solidFill>
                  <a:schemeClr val="tx1"/>
                </a:solidFill>
              </a:rPr>
            </a:br>
            <a:r>
              <a:rPr lang="es-EC" sz="3800" dirty="0" smtClean="0">
                <a:solidFill>
                  <a:schemeClr val="tx1"/>
                </a:solidFill>
              </a:rPr>
              <a:t/>
            </a:r>
            <a:br>
              <a:rPr lang="es-EC" sz="3800" dirty="0" smtClean="0">
                <a:solidFill>
                  <a:schemeClr val="tx1"/>
                </a:solidFill>
              </a:rPr>
            </a:br>
            <a:endParaRPr lang="es-EC" sz="3800" dirty="0" smtClean="0">
              <a:solidFill>
                <a:schemeClr val="tx1"/>
              </a:solidFill>
            </a:endParaRPr>
          </a:p>
        </p:txBody>
      </p:sp>
      <p:pic>
        <p:nvPicPr>
          <p:cNvPr id="13315" name="Marcador de contenido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59500" y="6021388"/>
            <a:ext cx="2984500" cy="603250"/>
          </a:xfrm>
          <a:noFill/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176653"/>
              </p:ext>
            </p:extLst>
          </p:nvPr>
        </p:nvGraphicFramePr>
        <p:xfrm>
          <a:off x="1524000" y="3514140"/>
          <a:ext cx="6792416" cy="24351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96208"/>
                <a:gridCol w="3396208"/>
              </a:tblGrid>
              <a:tr h="538466">
                <a:tc>
                  <a:txBody>
                    <a:bodyPr/>
                    <a:lstStyle/>
                    <a:p>
                      <a:pPr algn="ctr"/>
                      <a:r>
                        <a:rPr lang="es-EC" sz="2200" i="1" dirty="0" smtClean="0">
                          <a:solidFill>
                            <a:schemeClr val="tx1"/>
                          </a:solidFill>
                        </a:rPr>
                        <a:t>CAUSAS</a:t>
                      </a:r>
                      <a:endParaRPr lang="es-EC" sz="2200" i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2200" i="1" dirty="0" smtClean="0">
                          <a:solidFill>
                            <a:schemeClr val="tx1"/>
                          </a:solidFill>
                        </a:rPr>
                        <a:t>EFECTOS</a:t>
                      </a:r>
                      <a:endParaRPr lang="es-EC" sz="2200" i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/>
                </a:tc>
              </a:tr>
              <a:tr h="521615">
                <a:tc>
                  <a:txBody>
                    <a:bodyPr/>
                    <a:lstStyle/>
                    <a:p>
                      <a:pPr algn="ctr"/>
                      <a:r>
                        <a:rPr lang="es-EC" sz="2200" b="1" dirty="0" smtClean="0"/>
                        <a:t>MATERIALES</a:t>
                      </a:r>
                      <a:endParaRPr lang="es-EC" sz="2200" b="1" dirty="0"/>
                    </a:p>
                  </a:txBody>
                  <a:tcPr marT="45721" marB="45721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s-EC" sz="2200" b="1" dirty="0" smtClean="0"/>
                        <a:t>MONOPOLIO ENTIDADES BANCARIAS</a:t>
                      </a:r>
                    </a:p>
                    <a:p>
                      <a:pPr algn="ctr"/>
                      <a:endParaRPr lang="es-EC" sz="2200" b="1" dirty="0"/>
                    </a:p>
                    <a:p>
                      <a:pPr algn="ctr"/>
                      <a:r>
                        <a:rPr lang="es-EC" sz="2200" b="1" dirty="0" smtClean="0"/>
                        <a:t>DIFICIL ACCESO A CREDITOS</a:t>
                      </a:r>
                      <a:endParaRPr lang="es-EC" sz="2200" b="1" dirty="0"/>
                    </a:p>
                  </a:txBody>
                  <a:tcPr marT="45721" marB="45721"/>
                </a:tc>
              </a:tr>
              <a:tr h="521615">
                <a:tc>
                  <a:txBody>
                    <a:bodyPr/>
                    <a:lstStyle/>
                    <a:p>
                      <a:pPr algn="ctr"/>
                      <a:r>
                        <a:rPr lang="es-EC" sz="2200" b="1" dirty="0" smtClean="0"/>
                        <a:t>MÉTODOS</a:t>
                      </a:r>
                      <a:endParaRPr lang="es-EC" sz="2200" b="1" dirty="0"/>
                    </a:p>
                  </a:txBody>
                  <a:tcPr marT="45721" marB="45721"/>
                </a:tc>
                <a:tc vMerge="1">
                  <a:txBody>
                    <a:bodyPr/>
                    <a:lstStyle/>
                    <a:p>
                      <a:pPr algn="ctr"/>
                      <a:endParaRPr lang="es-EC" dirty="0"/>
                    </a:p>
                  </a:txBody>
                  <a:tcPr/>
                </a:tc>
              </a:tr>
              <a:tr h="423081">
                <a:tc>
                  <a:txBody>
                    <a:bodyPr/>
                    <a:lstStyle/>
                    <a:p>
                      <a:pPr algn="ctr"/>
                      <a:r>
                        <a:rPr lang="es-EC" sz="2200" b="1" dirty="0" smtClean="0"/>
                        <a:t>EQUIPOS</a:t>
                      </a:r>
                      <a:endParaRPr lang="es-EC" sz="2200" b="1" dirty="0"/>
                    </a:p>
                  </a:txBody>
                  <a:tcPr marT="45721" marB="45721"/>
                </a:tc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</a:tr>
              <a:tr h="423081">
                <a:tc>
                  <a:txBody>
                    <a:bodyPr/>
                    <a:lstStyle/>
                    <a:p>
                      <a:pPr algn="ctr"/>
                      <a:r>
                        <a:rPr lang="es-EC" sz="2200" b="1" dirty="0" smtClean="0"/>
                        <a:t>PERSONAS</a:t>
                      </a:r>
                      <a:endParaRPr lang="es-EC" sz="2200" b="1" dirty="0"/>
                    </a:p>
                  </a:txBody>
                  <a:tcPr marT="45721" marB="45721"/>
                </a:tc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/>
          <p:cNvSpPr txBox="1">
            <a:spLocks/>
          </p:cNvSpPr>
          <p:nvPr/>
        </p:nvSpPr>
        <p:spPr>
          <a:xfrm>
            <a:off x="395536" y="1254655"/>
            <a:ext cx="8582082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s-EC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Mediante Método Interpolación</a:t>
            </a: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Valores Presentes de Tasas de descuento 12% y 13%.</a:t>
            </a:r>
          </a:p>
          <a:p>
            <a:pPr fontAlgn="auto">
              <a:spcAft>
                <a:spcPts val="0"/>
              </a:spcAft>
            </a:pPr>
            <a:r>
              <a:rPr lang="es-EC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</a:t>
            </a:r>
            <a:r>
              <a:rPr lang="es-EC" sz="2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TIR = 12,365%                12,4%</a:t>
            </a:r>
            <a:endParaRPr lang="es-EC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lecha a la derecha con bandas 2"/>
          <p:cNvSpPr/>
          <p:nvPr/>
        </p:nvSpPr>
        <p:spPr>
          <a:xfrm>
            <a:off x="5652120" y="2079255"/>
            <a:ext cx="792088" cy="216024"/>
          </a:xfrm>
          <a:prstGeom prst="stripedRightArrow">
            <a:avLst/>
          </a:prstGeom>
          <a:solidFill>
            <a:srgbClr val="57F3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8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6021388"/>
            <a:ext cx="28400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ítulo 1"/>
          <p:cNvSpPr txBox="1">
            <a:spLocks noGrp="1"/>
          </p:cNvSpPr>
          <p:nvPr>
            <p:ph type="title"/>
          </p:nvPr>
        </p:nvSpPr>
        <p:spPr>
          <a:xfrm>
            <a:off x="539552" y="3119878"/>
            <a:ext cx="7886700" cy="2645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Criterio de Aceptación.- Si </a:t>
            </a:r>
            <a:r>
              <a:rPr lang="es-EC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Tasa Interna de Rendimiento es mayor </a:t>
            </a:r>
            <a:r>
              <a:rPr lang="es-EC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TMAR el </a:t>
            </a:r>
            <a:r>
              <a:rPr lang="es-EC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de inversión se aprueba, caso contrario se rechaza. En este caso TIR&gt; TMAR</a:t>
            </a:r>
            <a:r>
              <a:rPr lang="es-EC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s-EC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C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C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12,4% </a:t>
            </a:r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>&gt; 8,51%. </a:t>
            </a:r>
            <a:r>
              <a:rPr lang="es-EC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C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C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C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C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C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TIR iguala la Inversión Inicial</a:t>
            </a:r>
            <a:endParaRPr lang="es-EC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1931359" y="404664"/>
            <a:ext cx="551043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C" sz="2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C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Tasa Interna de Retorno (TIR)</a:t>
            </a:r>
            <a:endParaRPr lang="es-EC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29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568234449"/>
              </p:ext>
            </p:extLst>
          </p:nvPr>
        </p:nvGraphicFramePr>
        <p:xfrm>
          <a:off x="3887788" y="1196752"/>
          <a:ext cx="5148708" cy="3021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0382"/>
                <a:gridCol w="1846327"/>
                <a:gridCol w="1701999"/>
              </a:tblGrid>
              <a:tr h="443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972" marR="699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FLUJOS DE EFECTIVO</a:t>
                      </a:r>
                      <a:endParaRPr lang="es-EC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972" marR="6997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INGRESOS ACUMULATIVOS</a:t>
                      </a:r>
                      <a:endParaRPr lang="es-EC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972" marR="69972" marT="0" marB="0"/>
                </a:tc>
              </a:tr>
              <a:tr h="443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972" marR="699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$ 643.068,87)</a:t>
                      </a:r>
                      <a:endParaRPr lang="es-EC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972" marR="699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>
                          <a:effectLst/>
                        </a:rPr>
                        <a:t> 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972" marR="69972" marT="0" marB="0"/>
                </a:tc>
              </a:tr>
              <a:tr h="3697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972" marR="699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S" sz="1400" dirty="0">
                          <a:effectLst/>
                        </a:rPr>
                        <a:t>      </a:t>
                      </a:r>
                      <a:r>
                        <a:rPr lang="es-ES" sz="1400" dirty="0" smtClean="0">
                          <a:effectLst/>
                        </a:rPr>
                        <a:t>      $ </a:t>
                      </a:r>
                      <a:r>
                        <a:rPr lang="es-ES" sz="1400" dirty="0">
                          <a:effectLst/>
                        </a:rPr>
                        <a:t>163.853,70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972" marR="6997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S" sz="1400" dirty="0">
                          <a:effectLst/>
                        </a:rPr>
                        <a:t>$163.853,70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972" marR="69972" marT="0" marB="0"/>
                </a:tc>
              </a:tr>
              <a:tr h="3697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972" marR="6997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S" sz="1400" dirty="0">
                          <a:effectLst/>
                        </a:rPr>
                        <a:t>$ 172.651,75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972" marR="6997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</a:rPr>
                        <a:t>$336.505,45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972" marR="69972" marT="0" marB="0"/>
                </a:tc>
              </a:tr>
              <a:tr h="3697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972" marR="6997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S" sz="1400" dirty="0">
                          <a:effectLst/>
                        </a:rPr>
                        <a:t>$ 181.619,66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972" marR="6997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</a:rPr>
                        <a:t>$518.125,11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972" marR="69972" marT="0" marB="0"/>
                </a:tc>
              </a:tr>
              <a:tr h="3697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972" marR="6997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S" sz="1400" dirty="0">
                          <a:effectLst/>
                        </a:rPr>
                        <a:t>$ 191.330,35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972" marR="6997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</a:rPr>
                        <a:t>$709.455,46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972" marR="69972" marT="0" marB="0"/>
                </a:tc>
              </a:tr>
              <a:tr h="3697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9972" marR="6997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EC" sz="14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S" sz="1400" dirty="0">
                          <a:effectLst/>
                        </a:rPr>
                        <a:t>$ 201.306,97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972" marR="6997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1177290" algn="l"/>
                        </a:tabLst>
                      </a:pPr>
                      <a:r>
                        <a:rPr lang="es-EC" sz="1400" dirty="0">
                          <a:effectLst/>
                        </a:rPr>
                        <a:t>$910.762,43</a:t>
                      </a:r>
                      <a:endParaRPr lang="es-EC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9972" marR="69972" marT="0" marB="0"/>
                </a:tc>
              </a:tr>
            </a:tbl>
          </a:graphicData>
        </a:graphic>
      </p:graphicFrame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79512" y="1412776"/>
            <a:ext cx="3600400" cy="2448272"/>
          </a:xfrm>
        </p:spPr>
        <p:txBody>
          <a:bodyPr>
            <a:norm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400" dirty="0" smtClean="0"/>
              <a:t>La </a:t>
            </a:r>
            <a:r>
              <a:rPr lang="es-ES" sz="1400" dirty="0"/>
              <a:t>columna de </a:t>
            </a:r>
            <a:r>
              <a:rPr lang="es-ES" sz="1400" dirty="0" smtClean="0"/>
              <a:t>Ingresos </a:t>
            </a:r>
            <a:r>
              <a:rPr lang="es-ES" sz="1400" dirty="0"/>
              <a:t>acumulativos  muestra que en el año 3 no se rebasa el gasto inicial, este año será la base de la recuperación de la inversión del proyecto</a:t>
            </a:r>
            <a:r>
              <a:rPr lang="es-ES" sz="1400" dirty="0" smtClean="0"/>
              <a:t>.</a:t>
            </a:r>
          </a:p>
          <a:p>
            <a:pPr algn="ctr"/>
            <a:r>
              <a:rPr lang="es-ES" sz="1400" dirty="0"/>
              <a:t>($ 643.068,87 -  518.125,11) </a:t>
            </a:r>
            <a:r>
              <a:rPr lang="es-EC" sz="1400" dirty="0"/>
              <a:t>/ 181.619,66  =  0,7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C" sz="1400" dirty="0" smtClean="0"/>
              <a:t>Tiempo </a:t>
            </a:r>
            <a:r>
              <a:rPr lang="es-EC" sz="1400" dirty="0"/>
              <a:t>de Recuperación establecido es de</a:t>
            </a:r>
            <a:r>
              <a:rPr lang="es-EC" sz="1400" b="1" dirty="0"/>
              <a:t> </a:t>
            </a:r>
            <a:r>
              <a:rPr lang="es-EC" sz="2200" b="1" dirty="0">
                <a:latin typeface="Arial" panose="020B0604020202020204" pitchFamily="34" charset="0"/>
                <a:cs typeface="Arial" panose="020B0604020202020204" pitchFamily="34" charset="0"/>
              </a:rPr>
              <a:t>3,7 años = 4 </a:t>
            </a:r>
            <a:r>
              <a:rPr lang="es-EC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años</a:t>
            </a:r>
            <a:r>
              <a:rPr lang="es-EC" sz="1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C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C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79512" y="4581128"/>
            <a:ext cx="87129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1177290" algn="l"/>
              </a:tabLst>
            </a:pPr>
            <a:r>
              <a:rPr lang="es-ES" sz="1600" u="sng" dirty="0">
                <a:solidFill>
                  <a:srgbClr val="CC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Criterio de Aceptación</a:t>
            </a:r>
            <a:r>
              <a:rPr lang="es-ES" sz="1600" dirty="0">
                <a:solidFill>
                  <a:srgbClr val="CC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.-  </a:t>
            </a:r>
            <a:r>
              <a:rPr lang="es-ES" sz="1600" dirty="0" smtClean="0">
                <a:solidFill>
                  <a:srgbClr val="CC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El </a:t>
            </a:r>
            <a:r>
              <a:rPr lang="es-ES" sz="1600" dirty="0">
                <a:solidFill>
                  <a:srgbClr val="CC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horizonte econ</a:t>
            </a:r>
            <a:r>
              <a:rPr lang="es-EC" sz="1600" dirty="0">
                <a:solidFill>
                  <a:srgbClr val="CC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ómico de este proyecto de inversión es de 5 años, </a:t>
            </a:r>
            <a:r>
              <a:rPr lang="it-IT" sz="1600" dirty="0">
                <a:solidFill>
                  <a:srgbClr val="CC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según este criterio, el proyecto es conveniente porque el período de recuperación de 4 años es menor que el horizonte económico de la </a:t>
            </a:r>
            <a:r>
              <a:rPr lang="it-IT" sz="1600" dirty="0" smtClean="0">
                <a:solidFill>
                  <a:srgbClr val="CC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inversión. </a:t>
            </a:r>
            <a:r>
              <a:rPr lang="it-IT" sz="1600" dirty="0">
                <a:solidFill>
                  <a:srgbClr val="CC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Se debería aceptar el proyecto de </a:t>
            </a:r>
            <a:r>
              <a:rPr lang="it-IT" sz="1600" dirty="0" smtClean="0">
                <a:solidFill>
                  <a:srgbClr val="CC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inversión.</a:t>
            </a:r>
            <a:endParaRPr lang="es-EC" sz="1600" dirty="0"/>
          </a:p>
        </p:txBody>
      </p:sp>
      <p:pic>
        <p:nvPicPr>
          <p:cNvPr id="7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6021388"/>
            <a:ext cx="28400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ángulo 10"/>
          <p:cNvSpPr/>
          <p:nvPr/>
        </p:nvSpPr>
        <p:spPr>
          <a:xfrm>
            <a:off x="2339752" y="188640"/>
            <a:ext cx="4176464" cy="716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0"/>
              </a:spcAft>
              <a:tabLst>
                <a:tab pos="1177290" algn="l"/>
              </a:tabLst>
            </a:pPr>
            <a:r>
              <a:rPr lang="es-EC" sz="2200" b="1" dirty="0" smtClean="0"/>
              <a:t>3) </a:t>
            </a:r>
            <a:r>
              <a:rPr lang="es-EC" sz="2400" b="1" dirty="0" smtClean="0"/>
              <a:t>Tiempo de Recuperación</a:t>
            </a:r>
            <a:endParaRPr lang="es-EC" sz="2400" b="1" dirty="0"/>
          </a:p>
        </p:txBody>
      </p:sp>
    </p:spTree>
    <p:extLst>
      <p:ext uri="{BB962C8B-B14F-4D97-AF65-F5344CB8AC3E}">
        <p14:creationId xmlns:p14="http://schemas.microsoft.com/office/powerpoint/2010/main" val="37661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781050" y="404664"/>
            <a:ext cx="78867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C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4) Análisis Costo - Beneficio</a:t>
            </a:r>
            <a:endParaRPr lang="es-EC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1052736"/>
            <a:ext cx="5832648" cy="720080"/>
          </a:xfrm>
          <a:prstGeom prst="rect">
            <a:avLst/>
          </a:prstGeom>
          <a:ln>
            <a:solidFill>
              <a:schemeClr val="accent2"/>
            </a:solidFill>
          </a:ln>
        </p:spPr>
      </p:pic>
      <p:sp>
        <p:nvSpPr>
          <p:cNvPr id="10" name="Rectángulo 9"/>
          <p:cNvSpPr/>
          <p:nvPr/>
        </p:nvSpPr>
        <p:spPr>
          <a:xfrm>
            <a:off x="179512" y="2412757"/>
            <a:ext cx="8784976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1177290" algn="l"/>
              </a:tabLst>
            </a:pPr>
            <a:r>
              <a:rPr lang="es-EC" sz="1900" b="1" dirty="0">
                <a:ea typeface="Times New Roman" panose="02020603050405020304" pitchFamily="18" charset="0"/>
              </a:rPr>
              <a:t>Razón Costo Beneficio = </a:t>
            </a:r>
            <a:r>
              <a:rPr lang="es-EC" sz="1900" b="1" dirty="0" smtClean="0">
                <a:ea typeface="Times New Roman" panose="02020603050405020304" pitchFamily="18" charset="0"/>
              </a:rPr>
              <a:t>1,11   </a:t>
            </a:r>
          </a:p>
          <a:p>
            <a:pPr algn="ctr">
              <a:spcAft>
                <a:spcPts val="0"/>
              </a:spcAft>
              <a:tabLst>
                <a:tab pos="1177290" algn="l"/>
              </a:tabLst>
            </a:pPr>
            <a:endParaRPr lang="es-EC" sz="1500" b="1" dirty="0">
              <a:solidFill>
                <a:srgbClr val="CC0000"/>
              </a:solidFill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1177290" algn="l"/>
              </a:tabLst>
            </a:pPr>
            <a:r>
              <a:rPr lang="es-EC" sz="1700" dirty="0" smtClean="0">
                <a:solidFill>
                  <a:srgbClr val="CC0000"/>
                </a:solidFill>
                <a:ea typeface="Times New Roman" panose="02020603050405020304" pitchFamily="18" charset="0"/>
              </a:rPr>
              <a:t>Criterio de Aceptación: Si es &gt; 1 el Beneficio es mayor que el Costo. Se debería aceptar la ejecución del proyecto. </a:t>
            </a:r>
            <a:r>
              <a:rPr lang="es-EC" sz="1700" dirty="0">
                <a:solidFill>
                  <a:srgbClr val="CC0000"/>
                </a:solidFill>
              </a:rPr>
              <a:t>P</a:t>
            </a:r>
            <a:r>
              <a:rPr lang="es-EC" sz="1700" dirty="0" smtClean="0">
                <a:solidFill>
                  <a:srgbClr val="CC0000"/>
                </a:solidFill>
              </a:rPr>
              <a:t>or </a:t>
            </a:r>
            <a:r>
              <a:rPr lang="es-EC" sz="1700" dirty="0">
                <a:solidFill>
                  <a:srgbClr val="CC0000"/>
                </a:solidFill>
              </a:rPr>
              <a:t>cada dólar que se invierta se obtendrá  $0,11 de </a:t>
            </a:r>
            <a:r>
              <a:rPr lang="es-EC" sz="1700" dirty="0" smtClean="0">
                <a:solidFill>
                  <a:srgbClr val="CC0000"/>
                </a:solidFill>
              </a:rPr>
              <a:t>beneficio</a:t>
            </a:r>
          </a:p>
          <a:p>
            <a:pPr algn="ctr">
              <a:spcAft>
                <a:spcPts val="0"/>
              </a:spcAft>
              <a:tabLst>
                <a:tab pos="1177290" algn="l"/>
              </a:tabLst>
            </a:pPr>
            <a:endParaRPr lang="es-EC" sz="1500" dirty="0">
              <a:solidFill>
                <a:srgbClr val="CC0000"/>
              </a:solidFill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395536" y="3924925"/>
            <a:ext cx="8424614" cy="21683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s-EC" sz="26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s-EC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Análisis de Sensibilidad</a:t>
            </a:r>
            <a:endParaRPr lang="es-EC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C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C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EC" sz="2200" dirty="0">
                <a:latin typeface="Arial" panose="020B0604020202020204" pitchFamily="34" charset="0"/>
                <a:cs typeface="Arial" panose="020B0604020202020204" pitchFamily="34" charset="0"/>
              </a:rPr>
              <a:t>.- 10% de disminución de los ahorros en depósitos recibidos, </a:t>
            </a:r>
            <a:r>
              <a:rPr lang="es-EC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  <a:p>
            <a:pPr algn="just"/>
            <a:endParaRPr lang="es-EC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C" sz="2200" dirty="0">
                <a:latin typeface="Arial" panose="020B0604020202020204" pitchFamily="34" charset="0"/>
                <a:cs typeface="Arial" panose="020B0604020202020204" pitchFamily="34" charset="0"/>
              </a:rPr>
              <a:t>2.- 10% de reducción en los Gastos Administrativos.</a:t>
            </a:r>
          </a:p>
          <a:p>
            <a:pPr algn="ctr" fontAlgn="auto">
              <a:spcAft>
                <a:spcPts val="0"/>
              </a:spcAft>
            </a:pPr>
            <a:endParaRPr lang="es-EC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6021388"/>
            <a:ext cx="28400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437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/>
          <p:cNvSpPr/>
          <p:nvPr/>
        </p:nvSpPr>
        <p:spPr>
          <a:xfrm>
            <a:off x="179512" y="3140968"/>
            <a:ext cx="8856984" cy="2827115"/>
          </a:xfrm>
          <a:prstGeom prst="rect">
            <a:avLst/>
          </a:prstGeom>
          <a:solidFill>
            <a:srgbClr val="A0F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" name="Rectángulo 11"/>
          <p:cNvSpPr/>
          <p:nvPr/>
        </p:nvSpPr>
        <p:spPr>
          <a:xfrm>
            <a:off x="179512" y="116633"/>
            <a:ext cx="8856984" cy="2980203"/>
          </a:xfrm>
          <a:prstGeom prst="rect">
            <a:avLst/>
          </a:prstGeom>
          <a:solidFill>
            <a:srgbClr val="4EDB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2088232" cy="720081"/>
          </a:xfrm>
        </p:spPr>
        <p:txBody>
          <a:bodyPr>
            <a:normAutofit/>
          </a:bodyPr>
          <a:lstStyle/>
          <a:p>
            <a:r>
              <a:rPr lang="es-EC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 ESCENARIO</a:t>
            </a:r>
            <a:endParaRPr lang="es-EC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483768" y="0"/>
            <a:ext cx="3024336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1177290" algn="l"/>
              </a:tabLst>
            </a:pPr>
            <a:r>
              <a:rPr lang="es-EC" sz="1600" b="1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Nuevos Flujos de Efectivo</a:t>
            </a:r>
            <a:r>
              <a:rPr lang="es-EC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es-EC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441340"/>
            <a:ext cx="6336704" cy="82742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362293" y="1556792"/>
            <a:ext cx="213603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1177290" algn="l"/>
              </a:tabLst>
            </a:pPr>
            <a:r>
              <a:rPr lang="es-EC" b="1" dirty="0">
                <a:ea typeface="Times New Roman" panose="02020603050405020304" pitchFamily="18" charset="0"/>
              </a:rPr>
              <a:t>VAN = $ 24.758,97</a:t>
            </a:r>
            <a:endParaRPr lang="es-EC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739079" y="1628800"/>
            <a:ext cx="1665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ea typeface="Times New Roman" panose="02020603050405020304" pitchFamily="18" charset="0"/>
              </a:rPr>
              <a:t>TIR </a:t>
            </a:r>
            <a:r>
              <a:rPr lang="es-EC" b="1" dirty="0">
                <a:ea typeface="Times New Roman" panose="02020603050405020304" pitchFamily="18" charset="0"/>
              </a:rPr>
              <a:t>=  7,075%</a:t>
            </a:r>
            <a:endParaRPr lang="es-EC" dirty="0"/>
          </a:p>
        </p:txBody>
      </p:sp>
      <p:sp>
        <p:nvSpPr>
          <p:cNvPr id="10" name="Rectángulo 9"/>
          <p:cNvSpPr/>
          <p:nvPr/>
        </p:nvSpPr>
        <p:spPr>
          <a:xfrm>
            <a:off x="179512" y="1988840"/>
            <a:ext cx="87129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C" u="sng" dirty="0">
                <a:ea typeface="Times New Roman" panose="02020603050405020304" pitchFamily="18" charset="0"/>
              </a:rPr>
              <a:t> </a:t>
            </a:r>
            <a:r>
              <a:rPr lang="es-EC" u="sng" dirty="0" smtClean="0">
                <a:ea typeface="Times New Roman" panose="02020603050405020304" pitchFamily="18" charset="0"/>
              </a:rPr>
              <a:t>Análisis de Resultados: </a:t>
            </a:r>
            <a:r>
              <a:rPr lang="es-EC" sz="1600" dirty="0" smtClean="0">
                <a:ea typeface="Times New Roman" panose="02020603050405020304" pitchFamily="18" charset="0"/>
              </a:rPr>
              <a:t>Con </a:t>
            </a:r>
            <a:r>
              <a:rPr lang="es-EC" sz="1600" dirty="0">
                <a:ea typeface="Times New Roman" panose="02020603050405020304" pitchFamily="18" charset="0"/>
              </a:rPr>
              <a:t>una disminución del 10% en los depósitos de ahorros recibidos el VAN se reduce </a:t>
            </a:r>
            <a:r>
              <a:rPr lang="es-EC" sz="1600" dirty="0" smtClean="0">
                <a:ea typeface="Times New Roman" panose="02020603050405020304" pitchFamily="18" charset="0"/>
              </a:rPr>
              <a:t>pero el </a:t>
            </a:r>
            <a:r>
              <a:rPr lang="es-EC" sz="1600" dirty="0">
                <a:ea typeface="Times New Roman" panose="02020603050405020304" pitchFamily="18" charset="0"/>
              </a:rPr>
              <a:t>proyecto aún es </a:t>
            </a:r>
            <a:r>
              <a:rPr lang="es-EC" sz="1600" dirty="0" smtClean="0">
                <a:ea typeface="Times New Roman" panose="02020603050405020304" pitchFamily="18" charset="0"/>
              </a:rPr>
              <a:t>viable</a:t>
            </a:r>
            <a:r>
              <a:rPr lang="es-EC" sz="1600" dirty="0">
                <a:ea typeface="Times New Roman" panose="02020603050405020304" pitchFamily="18" charset="0"/>
              </a:rPr>
              <a:t>.</a:t>
            </a:r>
            <a:r>
              <a:rPr lang="es-EC" sz="1600" dirty="0" smtClean="0">
                <a:ea typeface="Times New Roman" panose="02020603050405020304" pitchFamily="18" charset="0"/>
              </a:rPr>
              <a:t> La </a:t>
            </a:r>
            <a:r>
              <a:rPr lang="es-EC" sz="1600" dirty="0">
                <a:ea typeface="Times New Roman" panose="02020603050405020304" pitchFamily="18" charset="0"/>
              </a:rPr>
              <a:t>TIR muestra que está por debajo de la Tasa mínima requerida para los inversionistas. El proyecto se convierte en sensible ante una reducción de los ingresos.</a:t>
            </a:r>
            <a:endParaRPr lang="es-EC" sz="1600" dirty="0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362293" y="3429000"/>
            <a:ext cx="2088232" cy="720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s-EC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SEGUNDO ESCENARIO</a:t>
            </a:r>
            <a:endParaRPr lang="es-EC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2555776" y="3140968"/>
            <a:ext cx="2849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1177290" algn="l"/>
              </a:tabLst>
            </a:pPr>
            <a:r>
              <a:rPr lang="es-EC" sz="1600" b="1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Nuevos Flujos de Efectivo</a:t>
            </a:r>
            <a:r>
              <a:rPr lang="es-EC" sz="1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es-EC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14693" y="4865771"/>
            <a:ext cx="8377787" cy="10835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ES" sz="16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s-E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EC" sz="1600" u="sng" dirty="0">
                <a:latin typeface="Arial" panose="020B0604020202020204" pitchFamily="34" charset="0"/>
                <a:cs typeface="Arial" panose="020B0604020202020204" pitchFamily="34" charset="0"/>
              </a:rPr>
              <a:t>álisis de Resultados</a:t>
            </a:r>
            <a:r>
              <a:rPr lang="es-EC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.- </a:t>
            </a:r>
            <a:r>
              <a:rPr lang="es-EC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 un incremento del </a:t>
            </a:r>
            <a:r>
              <a:rPr lang="es-EC" sz="1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EC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s-EC" sz="1600" dirty="0">
                <a:latin typeface="Arial" panose="020B0604020202020204" pitchFamily="34" charset="0"/>
                <a:cs typeface="Arial" panose="020B0604020202020204" pitchFamily="34" charset="0"/>
              </a:rPr>
              <a:t>% en los gastos administrativos el VAN se </a:t>
            </a:r>
            <a:r>
              <a:rPr lang="es-EC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reduce, a pesar de esto el VAN sigue siendo mayor a cero.</a:t>
            </a:r>
          </a:p>
          <a:p>
            <a:pPr algn="just">
              <a:lnSpc>
                <a:spcPct val="100000"/>
              </a:lnSpc>
            </a:pPr>
            <a:r>
              <a:rPr lang="es-EC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 TIR sufre una reducción pero está sobre la TMAR. La inversión sigue siendo viable.</a:t>
            </a:r>
            <a:endParaRPr lang="es-EC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498002" y="4365104"/>
            <a:ext cx="2075120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1177290" algn="l"/>
              </a:tabLst>
            </a:pPr>
            <a:r>
              <a:rPr lang="es-EC" b="1" dirty="0">
                <a:ea typeface="Times New Roman" panose="02020603050405020304" pitchFamily="18" charset="0"/>
              </a:rPr>
              <a:t>VAN </a:t>
            </a:r>
            <a:r>
              <a:rPr lang="es-EC" b="1" dirty="0" smtClean="0">
                <a:ea typeface="Times New Roman" panose="02020603050405020304" pitchFamily="18" charset="0"/>
              </a:rPr>
              <a:t>= </a:t>
            </a:r>
            <a:r>
              <a:rPr lang="es-ES" sz="1700" b="1" dirty="0" smtClean="0"/>
              <a:t>$ </a:t>
            </a:r>
            <a:r>
              <a:rPr lang="es-ES" sz="1700" b="1" dirty="0"/>
              <a:t>49.745,66</a:t>
            </a:r>
            <a:endParaRPr lang="es-EC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4063388" y="4365104"/>
            <a:ext cx="166074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1177290" algn="l"/>
              </a:tabLst>
            </a:pPr>
            <a:r>
              <a:rPr lang="es-EC" b="1" dirty="0" smtClean="0">
                <a:ea typeface="Times New Roman" panose="02020603050405020304" pitchFamily="18" charset="0"/>
              </a:rPr>
              <a:t>TIR = 11,32%</a:t>
            </a:r>
            <a:endParaRPr lang="es-EC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6021388"/>
            <a:ext cx="28400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3306" y="3528885"/>
            <a:ext cx="6259174" cy="83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6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7007" y="0"/>
            <a:ext cx="5675313" cy="692696"/>
          </a:xfrm>
        </p:spPr>
        <p:txBody>
          <a:bodyPr>
            <a:noAutofit/>
          </a:bodyPr>
          <a:lstStyle/>
          <a:p>
            <a:pPr algn="ctr"/>
            <a:r>
              <a:rPr lang="es-EC" sz="4400" b="1" u="sng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  <a:endParaRPr lang="es-EC" sz="4400" b="1" u="sng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256584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s-EC" dirty="0" smtClean="0"/>
              <a:t> </a:t>
            </a:r>
            <a:r>
              <a:rPr lang="es-EC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 tasa de crecimiento de la PEA del Cantón Salinas indica que su producción económica es apta para generar inversión. Es un cantón con potencial de crecimiento.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s-EC" sz="18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EC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proximadamente </a:t>
            </a:r>
            <a:r>
              <a:rPr lang="es-EC" sz="1800" dirty="0">
                <a:latin typeface="Arial" panose="020B0604020202020204" pitchFamily="34" charset="0"/>
                <a:cs typeface="Arial" panose="020B0604020202020204" pitchFamily="34" charset="0"/>
              </a:rPr>
              <a:t>el 63,60% de la PEA </a:t>
            </a:r>
            <a:r>
              <a:rPr lang="es-EC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es-EC" sz="1800" dirty="0">
                <a:latin typeface="Arial" panose="020B0604020202020204" pitchFamily="34" charset="0"/>
                <a:cs typeface="Arial" panose="020B0604020202020204" pitchFamily="34" charset="0"/>
              </a:rPr>
              <a:t>parte del sistema financiero </a:t>
            </a:r>
            <a:r>
              <a:rPr lang="es-EC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local, la competencia directa es: Banco Rumiñahui</a:t>
            </a:r>
            <a:r>
              <a:rPr lang="es-EC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C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Pichincha, Pacífico, Guayaquil</a:t>
            </a:r>
            <a:r>
              <a:rPr lang="es-EC" sz="1800" dirty="0">
                <a:latin typeface="Arial" panose="020B0604020202020204" pitchFamily="34" charset="0"/>
                <a:cs typeface="Arial" panose="020B0604020202020204" pitchFamily="34" charset="0"/>
              </a:rPr>
              <a:t>, Produbanco y la Cooperativa cerrada Ángel Flores </a:t>
            </a:r>
            <a:r>
              <a:rPr lang="es-EC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s-EC" sz="1800" dirty="0">
                <a:latin typeface="Arial" panose="020B0604020202020204" pitchFamily="34" charset="0"/>
                <a:cs typeface="Arial" panose="020B0604020202020204" pitchFamily="34" charset="0"/>
              </a:rPr>
              <a:t>existe una Cooperativa de Ahorro y Crédito en el Cantón Salinas</a:t>
            </a:r>
            <a:r>
              <a:rPr lang="es-EC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C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s-EC" sz="1800" dirty="0">
                <a:latin typeface="Arial" panose="020B0604020202020204" pitchFamily="34" charset="0"/>
                <a:cs typeface="Arial" panose="020B0604020202020204" pitchFamily="34" charset="0"/>
              </a:rPr>
              <a:t>El nivel de demanda insatisfecha cubre las expectativas del estudio de </a:t>
            </a:r>
            <a:r>
              <a:rPr lang="es-EC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factibilidad, se  demuestra que </a:t>
            </a:r>
            <a:r>
              <a:rPr lang="es-EC" sz="1800" dirty="0">
                <a:latin typeface="Arial" panose="020B0604020202020204" pitchFamily="34" charset="0"/>
                <a:cs typeface="Arial" panose="020B0604020202020204" pitchFamily="34" charset="0"/>
              </a:rPr>
              <a:t>la oferta actual no cubre adecuadamente al </a:t>
            </a:r>
            <a:r>
              <a:rPr lang="es-EC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mercado.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C" sz="1800" dirty="0">
                <a:latin typeface="Arial" panose="020B0604020202020204" pitchFamily="34" charset="0"/>
                <a:cs typeface="Arial" panose="020B0604020202020204" pitchFamily="34" charset="0"/>
              </a:rPr>
              <a:t>El tamaño del proyecto busca cubrir de manera real una parte de la demanda </a:t>
            </a:r>
            <a:r>
              <a:rPr lang="es-EC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insatisfecha.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C" sz="1800" dirty="0">
                <a:latin typeface="Arial" panose="020B0604020202020204" pitchFamily="34" charset="0"/>
                <a:cs typeface="Arial" panose="020B0604020202020204" pitchFamily="34" charset="0"/>
              </a:rPr>
              <a:t>Los Estados Financieros del Proyecto permitieron determinar una utilidad y flujos positivos desde el primer año de operaciones. </a:t>
            </a:r>
            <a:endParaRPr lang="es-EC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EC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EC" sz="1800" dirty="0">
                <a:latin typeface="Arial" panose="020B0604020202020204" pitchFamily="34" charset="0"/>
                <a:cs typeface="Arial" panose="020B0604020202020204" pitchFamily="34" charset="0"/>
              </a:rPr>
              <a:t>El estudio </a:t>
            </a:r>
            <a:r>
              <a:rPr lang="es-EC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C" sz="1800" dirty="0">
                <a:latin typeface="Arial" panose="020B0604020202020204" pitchFamily="34" charset="0"/>
                <a:cs typeface="Arial" panose="020B0604020202020204" pitchFamily="34" charset="0"/>
              </a:rPr>
              <a:t>factibilidad </a:t>
            </a:r>
            <a:r>
              <a:rPr lang="es-EC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básicamente </a:t>
            </a:r>
            <a:r>
              <a:rPr lang="es-EC" sz="1800" dirty="0">
                <a:latin typeface="Arial" panose="020B0604020202020204" pitchFamily="34" charset="0"/>
                <a:cs typeface="Arial" panose="020B0604020202020204" pitchFamily="34" charset="0"/>
              </a:rPr>
              <a:t>la Evaluación Financiera permitió concluir en forma general que se cumplen tanto los objetivos como las hipótesis; la Hipótesis General se </a:t>
            </a:r>
            <a:r>
              <a:rPr lang="es-EC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cumple </a:t>
            </a:r>
            <a:r>
              <a:rPr lang="es-EC" sz="1800" dirty="0">
                <a:latin typeface="Arial" panose="020B0604020202020204" pitchFamily="34" charset="0"/>
                <a:cs typeface="Arial" panose="020B0604020202020204" pitchFamily="34" charset="0"/>
              </a:rPr>
              <a:t>puesto que el invertir en la creación de una sucursal de la Cooperativa de Ahorro y Crédito “Base de Taura” </a:t>
            </a:r>
            <a:r>
              <a:rPr lang="es-EC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es-EC" sz="1800" dirty="0">
                <a:latin typeface="Arial" panose="020B0604020202020204" pitchFamily="34" charset="0"/>
                <a:cs typeface="Arial" panose="020B0604020202020204" pitchFamily="34" charset="0"/>
              </a:rPr>
              <a:t>permitirá a más población acceder a servicios crediticios; sobre todo a la población de bajos ingresos ya que la cultura del ahorro incrementará. </a:t>
            </a:r>
            <a:endParaRPr lang="es-EC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EC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6021388"/>
            <a:ext cx="28400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417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0"/>
            <a:ext cx="1512168" cy="1196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57908" y="365126"/>
            <a:ext cx="6302524" cy="759618"/>
          </a:xfrm>
        </p:spPr>
        <p:txBody>
          <a:bodyPr>
            <a:normAutofit/>
          </a:bodyPr>
          <a:lstStyle/>
          <a:p>
            <a:pPr algn="ctr"/>
            <a:r>
              <a:rPr lang="es-EC" sz="4200" b="1" u="sng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RECOMENDACIONES</a:t>
            </a:r>
            <a:endParaRPr lang="es-EC" sz="4200" b="1" u="sng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268760"/>
            <a:ext cx="7886700" cy="4680520"/>
          </a:xfrm>
        </p:spPr>
        <p:txBody>
          <a:bodyPr>
            <a:normAutofit lnSpcReduction="100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es-EC" dirty="0" smtClean="0"/>
              <a:t> Aceptar </a:t>
            </a:r>
            <a:r>
              <a:rPr lang="es-EC" dirty="0"/>
              <a:t>la inversión en el Cantón Salinas, puesto que el estudio completo de factibilidad garantiza la rentabilidad de la inversión y es muy probable que con estudios similares se puedan crear  agencias a  nivel nacional</a:t>
            </a:r>
            <a:r>
              <a:rPr lang="es-EC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C" dirty="0"/>
              <a:t>Realizar una continua investigación de mercado para analizar a la competencia, así la como la demanda actual y potencial</a:t>
            </a:r>
            <a:r>
              <a:rPr lang="es-EC" dirty="0" smtClean="0"/>
              <a:t>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s-EC" dirty="0"/>
              <a:t>C</a:t>
            </a:r>
            <a:r>
              <a:rPr lang="es-EC" dirty="0" smtClean="0"/>
              <a:t>aptar </a:t>
            </a:r>
            <a:r>
              <a:rPr lang="es-EC" dirty="0"/>
              <a:t>mayor cantidad de socios a través de la reducción del valor en Certificados de Aportación, en la actualidad este monto es muy alto y la Cooperativa debe ser competitiva para ganar mayor cuota en el mercado financiero de Salinas</a:t>
            </a:r>
            <a:r>
              <a:rPr lang="es-EC" dirty="0" smtClean="0"/>
              <a:t>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s-EC" dirty="0"/>
              <a:t> Aplicar a corto y mediano plazo las estrategias para el cumplimiento de </a:t>
            </a:r>
            <a:r>
              <a:rPr lang="es-EC" dirty="0" smtClean="0"/>
              <a:t>objetivos.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EC" dirty="0"/>
              <a:t>Revisar continuamente el Organigrama Estructural, ya que el crecimiento de la Cooperativa obligará a incrementar puestos, relaciones entre cadenas de mando y así identificar claramente las funciones del personal</a:t>
            </a:r>
            <a:r>
              <a:rPr lang="es-EC" dirty="0" smtClean="0"/>
              <a:t>.</a:t>
            </a:r>
            <a:endParaRPr lang="es-EC" dirty="0"/>
          </a:p>
          <a:p>
            <a:pPr lvl="0" algn="just">
              <a:buFont typeface="Wingdings" panose="05000000000000000000" pitchFamily="2" charset="2"/>
              <a:buChar char="Ø"/>
            </a:pPr>
            <a:endParaRPr lang="es-EC" dirty="0"/>
          </a:p>
          <a:p>
            <a:pPr marL="0" indent="0">
              <a:buNone/>
            </a:pPr>
            <a:endParaRPr lang="es-EC" dirty="0"/>
          </a:p>
          <a:p>
            <a:pPr>
              <a:buFont typeface="Wingdings" panose="05000000000000000000" pitchFamily="2" charset="2"/>
              <a:buChar char="Ø"/>
            </a:pPr>
            <a:endParaRPr lang="es-EC" dirty="0"/>
          </a:p>
        </p:txBody>
      </p:sp>
      <p:pic>
        <p:nvPicPr>
          <p:cNvPr id="4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6021388"/>
            <a:ext cx="28400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974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949280"/>
            <a:ext cx="2987824" cy="576064"/>
          </a:xfrm>
          <a:noFill/>
        </p:spPr>
      </p:pic>
      <p:sp>
        <p:nvSpPr>
          <p:cNvPr id="3" name="Rectángulo 2"/>
          <p:cNvSpPr/>
          <p:nvPr/>
        </p:nvSpPr>
        <p:spPr>
          <a:xfrm>
            <a:off x="612973" y="695012"/>
            <a:ext cx="7991475" cy="467820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defRPr/>
            </a:pPr>
            <a:endParaRPr lang="es-EC" sz="1200" b="1" dirty="0">
              <a:solidFill>
                <a:schemeClr val="accent2"/>
              </a:solidFill>
              <a:latin typeface="+mj-lt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defRPr/>
            </a:pPr>
            <a:endParaRPr lang="es-EC" sz="1200" b="1" dirty="0">
              <a:solidFill>
                <a:schemeClr val="accent2"/>
              </a:solidFill>
              <a:latin typeface="+mj-lt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defRPr/>
            </a:pPr>
            <a:r>
              <a:rPr lang="es-EC" sz="4400" b="1" dirty="0">
                <a:solidFill>
                  <a:schemeClr val="accent5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OBJETIVO GENERAL</a:t>
            </a:r>
          </a:p>
          <a:p>
            <a:pPr algn="just">
              <a:spcAft>
                <a:spcPts val="0"/>
              </a:spcAft>
              <a:defRPr/>
            </a:pPr>
            <a:r>
              <a:rPr lang="es-EC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  <a:defRPr/>
            </a:pPr>
            <a:endParaRPr lang="es-EC" sz="1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defRPr/>
            </a:pPr>
            <a:endParaRPr lang="es-EC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6700" algn="just">
              <a:spcAft>
                <a:spcPts val="0"/>
              </a:spcAft>
              <a:defRPr/>
            </a:pPr>
            <a:r>
              <a:rPr lang="es-EC" sz="1200" dirty="0">
                <a:ea typeface="Times New Roman" panose="02020603050405020304" pitchFamily="18" charset="0"/>
              </a:rPr>
              <a:t> </a:t>
            </a:r>
            <a:endParaRPr lang="es-EC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defRPr/>
            </a:pPr>
            <a:r>
              <a:rPr lang="es-EC" sz="2600" dirty="0">
                <a:ea typeface="Times New Roman" panose="02020603050405020304" pitchFamily="18" charset="0"/>
              </a:rPr>
              <a:t>Desarrollar un Estudio de Factibilidad previo a la apertura de una Agencia de la Cooperativa de Ahorro y Crédito “Base de Taura” como una herramienta de </a:t>
            </a:r>
            <a:r>
              <a:rPr lang="es-EC" sz="2600" dirty="0" smtClean="0">
                <a:ea typeface="Times New Roman" panose="02020603050405020304" pitchFamily="18" charset="0"/>
              </a:rPr>
              <a:t>evaluación capaz de responder a las necesidades reales de la economía del Cantón Salinas para lograr el bienestar de los </a:t>
            </a:r>
            <a:r>
              <a:rPr lang="es-EC" sz="2600" dirty="0">
                <a:ea typeface="Times New Roman" panose="02020603050405020304" pitchFamily="18" charset="0"/>
              </a:rPr>
              <a:t>socios y la satisfacción del cliente.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s-EC" sz="4900" b="1" u="sng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ESTUDIO DE MERCADO</a:t>
            </a:r>
            <a:r>
              <a:rPr lang="es-EC" sz="49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C" sz="49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49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49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500" dirty="0" smtClean="0">
                <a:solidFill>
                  <a:schemeClr val="tx1"/>
                </a:solidFill>
              </a:rPr>
              <a:t/>
            </a:r>
            <a:br>
              <a:rPr lang="es-ES" sz="2500" dirty="0" smtClean="0">
                <a:solidFill>
                  <a:schemeClr val="tx1"/>
                </a:solidFill>
              </a:rPr>
            </a:br>
            <a:r>
              <a:rPr lang="es-ES" sz="2500" dirty="0" smtClean="0">
                <a:solidFill>
                  <a:schemeClr val="tx1"/>
                </a:solidFill>
              </a:rPr>
              <a:t/>
            </a:r>
            <a:br>
              <a:rPr lang="es-ES" sz="2500" dirty="0" smtClean="0">
                <a:solidFill>
                  <a:schemeClr val="tx1"/>
                </a:solidFill>
              </a:rPr>
            </a:br>
            <a:r>
              <a:rPr lang="es-ES" sz="2500" dirty="0" smtClean="0">
                <a:solidFill>
                  <a:schemeClr val="tx1"/>
                </a:solidFill>
              </a:rPr>
              <a:t>   </a:t>
            </a:r>
            <a:r>
              <a:rPr lang="es-EC" sz="2500" dirty="0" smtClean="0">
                <a:solidFill>
                  <a:schemeClr val="tx1"/>
                </a:solidFill>
              </a:rPr>
              <a:t/>
            </a:r>
            <a:br>
              <a:rPr lang="es-EC" sz="2500" dirty="0" smtClean="0">
                <a:solidFill>
                  <a:schemeClr val="tx1"/>
                </a:solidFill>
              </a:rPr>
            </a:br>
            <a:r>
              <a:rPr lang="es-EC" sz="2500" dirty="0" smtClean="0">
                <a:solidFill>
                  <a:schemeClr val="tx1"/>
                </a:solidFill>
              </a:rPr>
              <a:t/>
            </a:r>
            <a:br>
              <a:rPr lang="es-EC" sz="2500" dirty="0" smtClean="0">
                <a:solidFill>
                  <a:schemeClr val="tx1"/>
                </a:solidFill>
              </a:rPr>
            </a:br>
            <a:r>
              <a:rPr lang="es-EC" sz="2500" dirty="0" smtClean="0">
                <a:solidFill>
                  <a:schemeClr val="tx1"/>
                </a:solidFill>
              </a:rPr>
              <a:t/>
            </a:r>
            <a:br>
              <a:rPr lang="es-EC" sz="2500" dirty="0" smtClean="0">
                <a:solidFill>
                  <a:schemeClr val="tx1"/>
                </a:solidFill>
              </a:rPr>
            </a:br>
            <a:endParaRPr lang="es-EC" sz="2500" dirty="0" smtClean="0">
              <a:solidFill>
                <a:schemeClr val="tx1"/>
              </a:solidFill>
            </a:endParaRPr>
          </a:p>
        </p:txBody>
      </p:sp>
      <p:pic>
        <p:nvPicPr>
          <p:cNvPr id="15363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788" y="5949280"/>
            <a:ext cx="3015716" cy="648072"/>
          </a:xfrm>
          <a:noFill/>
        </p:spPr>
      </p:pic>
      <p:sp>
        <p:nvSpPr>
          <p:cNvPr id="7" name="1 Título"/>
          <p:cNvSpPr txBox="1">
            <a:spLocks/>
          </p:cNvSpPr>
          <p:nvPr/>
        </p:nvSpPr>
        <p:spPr>
          <a:xfrm>
            <a:off x="427038" y="1206871"/>
            <a:ext cx="8229600" cy="637953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marL="457200" indent="-457200" algn="ctr">
              <a:buFont typeface="Wingdings" panose="05000000000000000000" pitchFamily="2" charset="2"/>
              <a:buChar char="v"/>
              <a:defRPr/>
            </a:pPr>
            <a:r>
              <a:rPr lang="es-EC" sz="2800" i="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TIPOS DE </a:t>
            </a:r>
            <a:r>
              <a:rPr lang="es-EC" sz="2800" i="0" kern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INVESTIGACIÓN</a:t>
            </a:r>
            <a:r>
              <a:rPr lang="es-ES" sz="1800" i="0" kern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1800" i="0" kern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500" i="0" kern="0" dirty="0" smtClean="0">
                <a:solidFill>
                  <a:schemeClr val="tx1"/>
                </a:solidFill>
                <a:effectLst/>
              </a:rPr>
              <a:t/>
            </a:r>
            <a:br>
              <a:rPr lang="es-ES" sz="2500" i="0" kern="0" dirty="0" smtClean="0">
                <a:solidFill>
                  <a:schemeClr val="tx1"/>
                </a:solidFill>
                <a:effectLst/>
              </a:rPr>
            </a:br>
            <a:r>
              <a:rPr lang="es-ES" sz="2500" i="0" kern="0" dirty="0" smtClean="0">
                <a:solidFill>
                  <a:schemeClr val="tx1"/>
                </a:solidFill>
                <a:effectLst/>
              </a:rPr>
              <a:t/>
            </a:r>
            <a:br>
              <a:rPr lang="es-ES" sz="2500" i="0" kern="0" dirty="0" smtClean="0">
                <a:solidFill>
                  <a:schemeClr val="tx1"/>
                </a:solidFill>
                <a:effectLst/>
              </a:rPr>
            </a:br>
            <a:r>
              <a:rPr lang="es-ES" sz="2500" i="0" kern="0" dirty="0" smtClean="0">
                <a:solidFill>
                  <a:schemeClr val="tx1"/>
                </a:solidFill>
                <a:effectLst/>
              </a:rPr>
              <a:t/>
            </a:r>
            <a:br>
              <a:rPr lang="es-ES" sz="2500" i="0" kern="0" dirty="0" smtClean="0">
                <a:solidFill>
                  <a:schemeClr val="tx1"/>
                </a:solidFill>
                <a:effectLst/>
              </a:rPr>
            </a:br>
            <a:endParaRPr lang="es-ES" sz="2500" i="0" kern="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107826" y="4944345"/>
            <a:ext cx="8856662" cy="1004935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marL="457200" indent="-457200" algn="ctr">
              <a:buFont typeface="Wingdings" panose="05000000000000000000" pitchFamily="2" charset="2"/>
              <a:buChar char="v"/>
              <a:defRPr/>
            </a:pPr>
            <a:r>
              <a:rPr lang="es-EC" sz="280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SEGMENTACION</a:t>
            </a:r>
            <a:r>
              <a:rPr lang="es-EC" sz="280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C" sz="280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C" sz="280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C" sz="2700" b="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Demográfica  -  Geográfica   - Conductual</a:t>
            </a:r>
            <a:r>
              <a:rPr lang="es-EC" sz="2900" b="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C" sz="2900" b="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C" sz="2900" b="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C" sz="2900" b="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C" sz="280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C" sz="280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C" sz="2800" i="0" kern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265113" y="1714947"/>
            <a:ext cx="8856662" cy="2087786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ctr">
              <a:defRPr/>
            </a:pPr>
            <a:r>
              <a:rPr lang="es-EC" sz="2900" b="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C" sz="2900" b="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C" sz="2900" b="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C" sz="2900" b="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C" sz="2900" b="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C" sz="2900" b="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C" sz="280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C" sz="280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C" sz="2800" i="0" kern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644874" y="1906763"/>
            <a:ext cx="1783110" cy="514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</a:rPr>
              <a:t>EXPLORATORIA</a:t>
            </a:r>
            <a:endParaRPr lang="es-EC" b="1" dirty="0">
              <a:solidFill>
                <a:schemeClr val="tx1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589090" y="1916832"/>
            <a:ext cx="1783110" cy="5141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b="1" dirty="0" smtClean="0">
                <a:solidFill>
                  <a:schemeClr val="tx1"/>
                </a:solidFill>
              </a:rPr>
              <a:t>DESCRIPTIVA</a:t>
            </a:r>
            <a:endParaRPr lang="es-EC" b="1" dirty="0">
              <a:solidFill>
                <a:schemeClr val="tx1"/>
              </a:solidFill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907704" y="3778971"/>
            <a:ext cx="1584176" cy="514125"/>
          </a:xfrm>
          <a:prstGeom prst="rect">
            <a:avLst/>
          </a:prstGeom>
          <a:solidFill>
            <a:srgbClr val="D43E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CUANTITATIVO</a:t>
            </a:r>
            <a:endParaRPr lang="es-EC" sz="1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4986325" y="3789040"/>
            <a:ext cx="1241859" cy="514125"/>
          </a:xfrm>
          <a:prstGeom prst="rect">
            <a:avLst/>
          </a:prstGeom>
          <a:solidFill>
            <a:srgbClr val="D43E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INDUCTIVO</a:t>
            </a:r>
            <a:endParaRPr lang="es-EC" sz="1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3580978" y="3778971"/>
            <a:ext cx="1351062" cy="514125"/>
          </a:xfrm>
          <a:prstGeom prst="rect">
            <a:avLst/>
          </a:prstGeom>
          <a:solidFill>
            <a:srgbClr val="D43E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DEDUCTIVO</a:t>
            </a:r>
            <a:endParaRPr lang="es-EC" sz="1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268610" y="3778971"/>
            <a:ext cx="1567086" cy="514125"/>
          </a:xfrm>
          <a:prstGeom prst="rect">
            <a:avLst/>
          </a:prstGeom>
          <a:solidFill>
            <a:srgbClr val="D43E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CUALITATIVO</a:t>
            </a:r>
            <a:endParaRPr lang="es-EC" sz="1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683568" y="3222417"/>
            <a:ext cx="8229600" cy="483818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marL="457200" indent="-457200" algn="ctr">
              <a:buFont typeface="Wingdings" panose="05000000000000000000" pitchFamily="2" charset="2"/>
              <a:buChar char="v"/>
              <a:defRPr/>
            </a:pPr>
            <a:r>
              <a:rPr lang="es-EC" sz="2800" i="0" kern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MÉTODOS DE INVESTIGACIÓN</a:t>
            </a:r>
            <a:r>
              <a:rPr lang="es-ES" sz="1800" i="0" kern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1800" i="0" kern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500" i="0" kern="0" dirty="0" smtClean="0">
                <a:solidFill>
                  <a:schemeClr val="tx1"/>
                </a:solidFill>
                <a:effectLst/>
              </a:rPr>
              <a:t/>
            </a:r>
            <a:br>
              <a:rPr lang="es-ES" sz="2500" i="0" kern="0" dirty="0" smtClean="0">
                <a:solidFill>
                  <a:schemeClr val="tx1"/>
                </a:solidFill>
                <a:effectLst/>
              </a:rPr>
            </a:br>
            <a:r>
              <a:rPr lang="es-ES" sz="2500" i="0" kern="0" dirty="0" smtClean="0">
                <a:solidFill>
                  <a:schemeClr val="tx1"/>
                </a:solidFill>
                <a:effectLst/>
              </a:rPr>
              <a:t/>
            </a:r>
            <a:br>
              <a:rPr lang="es-ES" sz="2500" i="0" kern="0" dirty="0" smtClean="0">
                <a:solidFill>
                  <a:schemeClr val="tx1"/>
                </a:solidFill>
                <a:effectLst/>
              </a:rPr>
            </a:br>
            <a:r>
              <a:rPr lang="es-ES" sz="2500" i="0" kern="0" dirty="0" smtClean="0">
                <a:solidFill>
                  <a:schemeClr val="tx1"/>
                </a:solidFill>
                <a:effectLst/>
              </a:rPr>
              <a:t/>
            </a:r>
            <a:br>
              <a:rPr lang="es-ES" sz="2500" i="0" kern="0" dirty="0" smtClean="0">
                <a:solidFill>
                  <a:schemeClr val="tx1"/>
                </a:solidFill>
                <a:effectLst/>
              </a:rPr>
            </a:br>
            <a:endParaRPr lang="es-ES" sz="2500" i="0" kern="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6300192" y="3789040"/>
            <a:ext cx="1241859" cy="514125"/>
          </a:xfrm>
          <a:prstGeom prst="rect">
            <a:avLst/>
          </a:prstGeom>
          <a:solidFill>
            <a:srgbClr val="D43E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ANALÍTICO</a:t>
            </a:r>
            <a:endParaRPr lang="es-EC" sz="1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7650621" y="3811015"/>
            <a:ext cx="1241859" cy="698105"/>
          </a:xfrm>
          <a:prstGeom prst="rect">
            <a:avLst/>
          </a:prstGeom>
          <a:solidFill>
            <a:srgbClr val="D43E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ANALITICO SINTÉTICO</a:t>
            </a:r>
            <a:endParaRPr lang="es-EC" sz="1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6021388"/>
            <a:ext cx="28400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79388" y="2362200"/>
            <a:ext cx="8856662" cy="2722563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ctr">
              <a:defRPr/>
            </a:pPr>
            <a:endParaRPr lang="es-EC" sz="2800" i="0" kern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42875" y="1413298"/>
            <a:ext cx="8858250" cy="2159718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ctr">
              <a:defRPr/>
            </a:pPr>
            <a:endParaRPr lang="es-EC" i="0" kern="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v"/>
              <a:defRPr/>
            </a:pPr>
            <a:r>
              <a:rPr lang="es-EC" sz="3000" i="0" kern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FUENTES DE INFORMACION</a:t>
            </a:r>
            <a:r>
              <a:rPr lang="es-EC" sz="2800" i="0" kern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C" sz="2800" i="0" kern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C" sz="2600" b="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PRIMARIAS: Observación Directa, Entrevista, Encuesta.</a:t>
            </a:r>
          </a:p>
          <a:p>
            <a:pPr algn="ctr">
              <a:defRPr/>
            </a:pPr>
            <a:r>
              <a:rPr lang="es-EC" sz="2600" b="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SECUNDARIAS: Revisiones Bibliográficas.</a:t>
            </a:r>
            <a:r>
              <a:rPr lang="es-EC" sz="2900" b="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C" sz="2900" b="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C" sz="2900" b="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C" sz="2900" b="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C" sz="2900" b="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C" sz="2900" b="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C" sz="2900" b="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C" sz="2900" b="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C" sz="2900" b="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C" sz="2900" b="0" i="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C" sz="2800" i="0" kern="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5" name="Título 1"/>
          <p:cNvSpPr>
            <a:spLocks noGrp="1"/>
          </p:cNvSpPr>
          <p:nvPr>
            <p:ph type="title"/>
          </p:nvPr>
        </p:nvSpPr>
        <p:spPr bwMode="auto">
          <a:xfrm>
            <a:off x="492919" y="4336703"/>
            <a:ext cx="8229600" cy="161257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457200" indent="-457200" algn="ctr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s-EC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POBLACIÓN             MERCADO META</a:t>
            </a:r>
            <a:br>
              <a:rPr lang="es-EC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500" b="1" dirty="0" smtClean="0">
                <a:solidFill>
                  <a:srgbClr val="00B050"/>
                </a:solidFill>
              </a:rPr>
              <a:t>Según Segmentación como Mercado Meta se ha considerado a la Población Económicamente Activa (PEA) de 18 años en adelante.</a:t>
            </a:r>
            <a:endParaRPr lang="es-EC" sz="2500" b="1" dirty="0" smtClean="0">
              <a:solidFill>
                <a:srgbClr val="00B050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42876" y="463873"/>
            <a:ext cx="8858250" cy="13089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EC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 DE LA INVESTIGACIÓN</a:t>
            </a:r>
          </a:p>
          <a:p>
            <a:pPr algn="ctr"/>
            <a:endParaRPr lang="es-EC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3419872" y="1217880"/>
            <a:ext cx="2087563" cy="4549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C" b="1" dirty="0">
                <a:solidFill>
                  <a:schemeClr val="tx1"/>
                </a:solidFill>
              </a:rPr>
              <a:t>TRATAMIENTO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6372200" y="1145871"/>
            <a:ext cx="1873250" cy="55493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C" b="1" dirty="0">
                <a:solidFill>
                  <a:schemeClr val="tx1"/>
                </a:solidFill>
              </a:rPr>
              <a:t>ANÁLISIS DE RESULTADOS</a:t>
            </a:r>
          </a:p>
        </p:txBody>
      </p:sp>
      <p:sp>
        <p:nvSpPr>
          <p:cNvPr id="10" name="Flecha derecha 9"/>
          <p:cNvSpPr/>
          <p:nvPr/>
        </p:nvSpPr>
        <p:spPr>
          <a:xfrm>
            <a:off x="5651921" y="1323570"/>
            <a:ext cx="576263" cy="205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C"/>
          </a:p>
        </p:txBody>
      </p:sp>
      <p:sp>
        <p:nvSpPr>
          <p:cNvPr id="11" name="Rectángulo redondeado 10"/>
          <p:cNvSpPr/>
          <p:nvPr/>
        </p:nvSpPr>
        <p:spPr>
          <a:xfrm>
            <a:off x="611560" y="1168767"/>
            <a:ext cx="2087563" cy="52530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C" b="1" dirty="0">
                <a:solidFill>
                  <a:schemeClr val="tx1"/>
                </a:solidFill>
              </a:rPr>
              <a:t>RECOLECCION </a:t>
            </a:r>
          </a:p>
        </p:txBody>
      </p:sp>
      <p:sp>
        <p:nvSpPr>
          <p:cNvPr id="12" name="Flecha derecha 11"/>
          <p:cNvSpPr/>
          <p:nvPr/>
        </p:nvSpPr>
        <p:spPr>
          <a:xfrm>
            <a:off x="2771800" y="1323570"/>
            <a:ext cx="576263" cy="2052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C">
              <a:solidFill>
                <a:srgbClr val="99FF99"/>
              </a:solidFill>
            </a:endParaRPr>
          </a:p>
        </p:txBody>
      </p:sp>
      <p:cxnSp>
        <p:nvCxnSpPr>
          <p:cNvPr id="4" name="Conector recto de flecha 3"/>
          <p:cNvCxnSpPr/>
          <p:nvPr/>
        </p:nvCxnSpPr>
        <p:spPr>
          <a:xfrm>
            <a:off x="3923928" y="4581128"/>
            <a:ext cx="100811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6021388"/>
            <a:ext cx="28400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7" name="Título 7"/>
          <p:cNvSpPr>
            <a:spLocks noGrp="1"/>
          </p:cNvSpPr>
          <p:nvPr>
            <p:ph type="title"/>
          </p:nvPr>
        </p:nvSpPr>
        <p:spPr bwMode="auto">
          <a:xfrm>
            <a:off x="815975" y="4869160"/>
            <a:ext cx="8229600" cy="635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457200" indent="-457200" algn="ctr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s-EC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APLICACIÓN DE ENCUESTA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9217124"/>
              </p:ext>
            </p:extLst>
          </p:nvPr>
        </p:nvGraphicFramePr>
        <p:xfrm>
          <a:off x="755576" y="1052736"/>
          <a:ext cx="7848601" cy="2112439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018499"/>
                <a:gridCol w="1276740"/>
                <a:gridCol w="1277772"/>
                <a:gridCol w="1277772"/>
                <a:gridCol w="1277772"/>
                <a:gridCol w="1277772"/>
                <a:gridCol w="442274"/>
              </a:tblGrid>
              <a:tr h="42339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75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C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75"/>
                        </a:spcAft>
                      </a:pPr>
                      <a:r>
                        <a:rPr lang="es-ES" sz="1600" dirty="0">
                          <a:effectLst/>
                        </a:rPr>
                        <a:t>Años</a:t>
                      </a:r>
                      <a:endParaRPr lang="es-EC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890193">
                <a:tc>
                  <a:txBody>
                    <a:bodyPr/>
                    <a:lstStyle/>
                    <a:p>
                      <a:pPr algn="ctr">
                        <a:spcAft>
                          <a:spcPts val="675"/>
                        </a:spcAft>
                      </a:pPr>
                      <a:endParaRPr lang="es-ES" sz="1500" dirty="0" smtClean="0">
                        <a:effectLst/>
                      </a:endParaRPr>
                    </a:p>
                    <a:p>
                      <a:pPr algn="ctr">
                        <a:spcAft>
                          <a:spcPts val="675"/>
                        </a:spcAft>
                      </a:pPr>
                      <a:r>
                        <a:rPr lang="es-ES" sz="1500" dirty="0" smtClean="0">
                          <a:effectLst/>
                        </a:rPr>
                        <a:t>Cantón</a:t>
                      </a:r>
                      <a:endParaRPr lang="es-EC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75"/>
                        </a:spcAft>
                      </a:pPr>
                      <a:r>
                        <a:rPr lang="es-ES" sz="1500" b="1" dirty="0">
                          <a:effectLst/>
                        </a:rPr>
                        <a:t>Tasa de crecimiento de la PEA</a:t>
                      </a:r>
                      <a:endParaRPr lang="es-EC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500" b="1" dirty="0">
                          <a:effectLst/>
                        </a:rPr>
                        <a:t>No. Habitantes Año Base</a:t>
                      </a:r>
                      <a:endParaRPr lang="es-EC" sz="15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500" b="1" dirty="0">
                          <a:effectLst/>
                        </a:rPr>
                        <a:t>2010</a:t>
                      </a:r>
                      <a:endParaRPr lang="es-EC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75"/>
                        </a:spcAft>
                      </a:pPr>
                      <a:r>
                        <a:rPr lang="es-ES" sz="1500" b="1" dirty="0">
                          <a:effectLst/>
                        </a:rPr>
                        <a:t> </a:t>
                      </a:r>
                      <a:endParaRPr lang="es-EC" sz="1500" b="1" dirty="0">
                        <a:effectLst/>
                      </a:endParaRPr>
                    </a:p>
                    <a:p>
                      <a:pPr algn="ctr">
                        <a:spcAft>
                          <a:spcPts val="675"/>
                        </a:spcAft>
                      </a:pPr>
                      <a:r>
                        <a:rPr lang="es-ES" sz="1500" b="1" dirty="0">
                          <a:effectLst/>
                        </a:rPr>
                        <a:t>2011</a:t>
                      </a:r>
                      <a:endParaRPr lang="es-EC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75"/>
                        </a:spcAft>
                      </a:pPr>
                      <a:r>
                        <a:rPr lang="es-ES" sz="1500" b="1" dirty="0">
                          <a:effectLst/>
                        </a:rPr>
                        <a:t> </a:t>
                      </a:r>
                      <a:endParaRPr lang="es-EC" sz="1500" b="1" dirty="0">
                        <a:effectLst/>
                      </a:endParaRPr>
                    </a:p>
                    <a:p>
                      <a:pPr algn="ctr">
                        <a:spcAft>
                          <a:spcPts val="675"/>
                        </a:spcAft>
                      </a:pPr>
                      <a:r>
                        <a:rPr lang="es-ES" sz="1500" b="1" dirty="0">
                          <a:effectLst/>
                        </a:rPr>
                        <a:t>2012</a:t>
                      </a:r>
                      <a:endParaRPr lang="es-EC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75"/>
                        </a:spcAft>
                      </a:pPr>
                      <a:r>
                        <a:rPr lang="es-ES" sz="1500" b="1" dirty="0">
                          <a:effectLst/>
                        </a:rPr>
                        <a:t> </a:t>
                      </a:r>
                      <a:endParaRPr lang="es-EC" sz="1500" b="1" dirty="0">
                        <a:effectLst/>
                      </a:endParaRPr>
                    </a:p>
                    <a:p>
                      <a:pPr algn="ctr">
                        <a:spcAft>
                          <a:spcPts val="675"/>
                        </a:spcAft>
                      </a:pPr>
                      <a:r>
                        <a:rPr lang="es-ES" sz="1500" b="1" dirty="0">
                          <a:effectLst/>
                        </a:rPr>
                        <a:t>2013</a:t>
                      </a:r>
                      <a:endParaRPr lang="es-EC" sz="15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75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C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</a:tr>
              <a:tr h="7746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C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Salinas</a:t>
                      </a:r>
                      <a:endParaRPr lang="es-EC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C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4,92 %</a:t>
                      </a:r>
                      <a:endParaRPr lang="es-EC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C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23.679</a:t>
                      </a:r>
                      <a:endParaRPr lang="es-EC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C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24.844</a:t>
                      </a:r>
                      <a:endParaRPr lang="es-EC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C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26.066</a:t>
                      </a:r>
                      <a:endParaRPr lang="es-EC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C" sz="1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27.348</a:t>
                      </a:r>
                      <a:endParaRPr lang="es-EC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EC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78" marR="68578" marT="0" marB="0"/>
                </a:tc>
              </a:tr>
            </a:tbl>
          </a:graphicData>
        </a:graphic>
      </p:graphicFrame>
      <p:sp>
        <p:nvSpPr>
          <p:cNvPr id="17441" name="Rectángulo 4"/>
          <p:cNvSpPr>
            <a:spLocks noChangeArrowheads="1"/>
          </p:cNvSpPr>
          <p:nvPr/>
        </p:nvSpPr>
        <p:spPr bwMode="auto">
          <a:xfrm>
            <a:off x="467544" y="764704"/>
            <a:ext cx="62278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s-ES" sz="1600" b="1" i="1" dirty="0">
                <a:solidFill>
                  <a:srgbClr val="232323"/>
                </a:solidFill>
                <a:cs typeface="Times New Roman" panose="02020603050405020304" pitchFamily="18" charset="0"/>
              </a:rPr>
              <a:t>    Crecimiento de la PEA del Cantón Salinas 18 años o más.</a:t>
            </a:r>
            <a:endParaRPr lang="es-EC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42" name="Rectángulo 6"/>
          <p:cNvSpPr>
            <a:spLocks noChangeArrowheads="1"/>
          </p:cNvSpPr>
          <p:nvPr/>
        </p:nvSpPr>
        <p:spPr bwMode="auto">
          <a:xfrm>
            <a:off x="827088" y="5373216"/>
            <a:ext cx="4572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C" sz="2600" dirty="0"/>
              <a:t>Análisis de Resultados:</a:t>
            </a:r>
          </a:p>
          <a:p>
            <a:endParaRPr lang="es-EC" sz="2600" b="1" dirty="0"/>
          </a:p>
        </p:txBody>
      </p:sp>
      <p:sp>
        <p:nvSpPr>
          <p:cNvPr id="3" name="Rectángulo 2"/>
          <p:cNvSpPr/>
          <p:nvPr/>
        </p:nvSpPr>
        <p:spPr>
          <a:xfrm>
            <a:off x="251521" y="260648"/>
            <a:ext cx="8794054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s-EC" sz="2000" b="1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Tasa de Crecimiento </a:t>
            </a:r>
            <a:r>
              <a:rPr lang="es-EC" sz="2000" b="1" kern="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Poblacional Cantón Salinas: </a:t>
            </a:r>
            <a:r>
              <a:rPr lang="es-EC" sz="2000" b="1" kern="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4,92%</a:t>
            </a:r>
          </a:p>
        </p:txBody>
      </p:sp>
      <p:sp>
        <p:nvSpPr>
          <p:cNvPr id="8" name="Título 7"/>
          <p:cNvSpPr txBox="1">
            <a:spLocks/>
          </p:cNvSpPr>
          <p:nvPr/>
        </p:nvSpPr>
        <p:spPr bwMode="auto">
          <a:xfrm>
            <a:off x="755576" y="3717032"/>
            <a:ext cx="8229600" cy="635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ctr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s-EC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DETERMINACIÓN DE LA MUESTRA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Marcador de contenido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08725"/>
          </a:xfrm>
        </p:spPr>
        <p:txBody>
          <a:bodyPr lIns="91440" rIns="91440"/>
          <a:lstStyle/>
          <a:p>
            <a:pPr marL="0" indent="0">
              <a:buFontTx/>
              <a:buNone/>
            </a:pPr>
            <a:endParaRPr lang="es-EC" sz="2800" smtClean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endParaRPr lang="es-EC" sz="1800" smtClean="0">
              <a:solidFill>
                <a:schemeClr val="tx1"/>
              </a:solidFill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611188" y="332656"/>
            <a:ext cx="7848600" cy="5048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C" dirty="0">
                <a:solidFill>
                  <a:schemeClr val="tx1"/>
                </a:solidFill>
              </a:rPr>
              <a:t>Un 91,4% respondió que cree</a:t>
            </a:r>
            <a:r>
              <a:rPr lang="es-EC" dirty="0"/>
              <a:t> </a:t>
            </a:r>
            <a:r>
              <a:rPr lang="es-EC" dirty="0">
                <a:solidFill>
                  <a:schemeClr val="tx1"/>
                </a:solidFill>
              </a:rPr>
              <a:t>en el Sistema Financiero Nacional.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611188" y="908720"/>
            <a:ext cx="7848600" cy="100806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ES" sz="1600" dirty="0">
                <a:solidFill>
                  <a:schemeClr val="tx1"/>
                </a:solidFill>
              </a:rPr>
              <a:t>El 30,94% pertenece únicamente a </a:t>
            </a:r>
            <a:r>
              <a:rPr lang="es-ES" sz="1600" dirty="0" smtClean="0">
                <a:solidFill>
                  <a:schemeClr val="tx1"/>
                </a:solidFill>
              </a:rPr>
              <a:t>un </a:t>
            </a:r>
            <a:r>
              <a:rPr lang="es-ES" sz="1600" dirty="0">
                <a:solidFill>
                  <a:schemeClr val="tx1"/>
                </a:solidFill>
              </a:rPr>
              <a:t>Banco, el 32,74 % de la población encuestada pertenece a un Banco y a una Cooperativa de Ahorro y Crédito, esta Cooperativa es “Ángel Flores el y 36,32% no pertenecen a ninguna entidad financiera en Salinas</a:t>
            </a:r>
            <a:endParaRPr lang="es-EC" sz="1600" dirty="0">
              <a:solidFill>
                <a:schemeClr val="tx1"/>
              </a:solidFill>
            </a:endParaRPr>
          </a:p>
        </p:txBody>
      </p:sp>
      <p:sp>
        <p:nvSpPr>
          <p:cNvPr id="16" name="Rectángulo redondeado 15"/>
          <p:cNvSpPr/>
          <p:nvPr/>
        </p:nvSpPr>
        <p:spPr>
          <a:xfrm>
            <a:off x="611188" y="1988840"/>
            <a:ext cx="7848600" cy="5651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ES" sz="1600" dirty="0">
                <a:solidFill>
                  <a:schemeClr val="tx1"/>
                </a:solidFill>
              </a:rPr>
              <a:t>Los principales servicios financieros utilizados son  Ahorros y Préstamos y representan el 91,5% del total de la muestra encuestada</a:t>
            </a:r>
            <a:endParaRPr lang="es-EC" sz="1600" dirty="0">
              <a:solidFill>
                <a:schemeClr val="tx1"/>
              </a:solidFill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611188" y="2636912"/>
            <a:ext cx="7848600" cy="58737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s-EC" sz="1600" dirty="0">
                <a:solidFill>
                  <a:schemeClr val="tx1"/>
                </a:solidFill>
              </a:rPr>
              <a:t>Tiempo promedio de respuesta de una institución financiera en Salinas es de 1 y 3 días</a:t>
            </a:r>
          </a:p>
        </p:txBody>
      </p:sp>
      <p:sp>
        <p:nvSpPr>
          <p:cNvPr id="18" name="Rectángulo redondeado 17"/>
          <p:cNvSpPr/>
          <p:nvPr/>
        </p:nvSpPr>
        <p:spPr>
          <a:xfrm>
            <a:off x="611188" y="3284984"/>
            <a:ext cx="7848600" cy="7810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EC" sz="1600" dirty="0">
                <a:solidFill>
                  <a:schemeClr val="tx1"/>
                </a:solidFill>
              </a:rPr>
              <a:t>El 63,7% de los ciudadanos en el Cantón Salinas han acudido a Prestamistas, el 27,80% a Casas de empeño, un 4,04% a Cooperativas Familiares y tan solo un 1,79% no se ha endeudado en ninguna de estas entidades no </a:t>
            </a:r>
            <a:r>
              <a:rPr lang="es-EC" dirty="0">
                <a:solidFill>
                  <a:schemeClr val="tx1"/>
                </a:solidFill>
              </a:rPr>
              <a:t>financieras.</a:t>
            </a:r>
          </a:p>
        </p:txBody>
      </p:sp>
      <p:sp>
        <p:nvSpPr>
          <p:cNvPr id="22" name="Rectángulo redondeado 21"/>
          <p:cNvSpPr/>
          <p:nvPr/>
        </p:nvSpPr>
        <p:spPr>
          <a:xfrm>
            <a:off x="611188" y="4149080"/>
            <a:ext cx="7848600" cy="8636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EC" sz="1600" dirty="0">
                <a:solidFill>
                  <a:schemeClr val="tx1"/>
                </a:solidFill>
              </a:rPr>
              <a:t>El 97,3% de las personas encuestadas desearían qué existiera una Agencia de la Cooperativa “Base de </a:t>
            </a:r>
            <a:r>
              <a:rPr lang="es-EC" sz="1600" dirty="0" smtClean="0">
                <a:solidFill>
                  <a:schemeClr val="tx1"/>
                </a:solidFill>
              </a:rPr>
              <a:t>Taura ” y se afiliarían a ella </a:t>
            </a:r>
            <a:r>
              <a:rPr lang="es-EC" sz="1600" dirty="0">
                <a:solidFill>
                  <a:schemeClr val="tx1"/>
                </a:solidFill>
              </a:rPr>
              <a:t>para </a:t>
            </a:r>
            <a:r>
              <a:rPr lang="es-EC" sz="1600" dirty="0" smtClean="0">
                <a:solidFill>
                  <a:schemeClr val="tx1"/>
                </a:solidFill>
              </a:rPr>
              <a:t>aumentar así </a:t>
            </a:r>
            <a:r>
              <a:rPr lang="es-EC" sz="1600" dirty="0">
                <a:solidFill>
                  <a:schemeClr val="tx1"/>
                </a:solidFill>
              </a:rPr>
              <a:t>la oferta de servicios financieros en el Cantón Salinas.</a:t>
            </a:r>
          </a:p>
        </p:txBody>
      </p:sp>
      <p:sp>
        <p:nvSpPr>
          <p:cNvPr id="23" name="Rectángulo redondeado 22"/>
          <p:cNvSpPr/>
          <p:nvPr/>
        </p:nvSpPr>
        <p:spPr>
          <a:xfrm>
            <a:off x="611188" y="5733256"/>
            <a:ext cx="7848600" cy="5651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EC" sz="1600" dirty="0">
                <a:solidFill>
                  <a:schemeClr val="tx1"/>
                </a:solidFill>
              </a:rPr>
              <a:t>El 87,4% ha solicitado un préstamo de $ 500 a $ 1000 en promedio.</a:t>
            </a:r>
          </a:p>
        </p:txBody>
      </p:sp>
      <p:pic>
        <p:nvPicPr>
          <p:cNvPr id="1844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6021388"/>
            <a:ext cx="28400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ángulo redondeado 10"/>
          <p:cNvSpPr/>
          <p:nvPr/>
        </p:nvSpPr>
        <p:spPr>
          <a:xfrm>
            <a:off x="611832" y="5085184"/>
            <a:ext cx="7848600" cy="5651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EC" sz="1600" dirty="0" smtClean="0">
                <a:solidFill>
                  <a:schemeClr val="tx1"/>
                </a:solidFill>
              </a:rPr>
              <a:t>De las personas que se afiliarían A Taura un 41,01% ahorrarían al mes &lt;$25, un 48,39% entre $25y 50 y un 10,6% &gt; $50.</a:t>
            </a:r>
            <a:endParaRPr lang="es-EC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963" y="6021388"/>
            <a:ext cx="28400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ítulo 1"/>
          <p:cNvSpPr>
            <a:spLocks noGrp="1"/>
          </p:cNvSpPr>
          <p:nvPr>
            <p:ph type="title"/>
          </p:nvPr>
        </p:nvSpPr>
        <p:spPr bwMode="auto">
          <a:xfrm>
            <a:off x="457200" y="346075"/>
            <a:ext cx="8229600" cy="4905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marL="457200" indent="-457200" algn="ctr" fontAlgn="auto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s-EC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 LA DEMANDA</a:t>
            </a:r>
          </a:p>
        </p:txBody>
      </p:sp>
      <p:graphicFrame>
        <p:nvGraphicFramePr>
          <p:cNvPr id="2" name="Marcador de conteni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30419"/>
              </p:ext>
            </p:extLst>
          </p:nvPr>
        </p:nvGraphicFramePr>
        <p:xfrm>
          <a:off x="1187450" y="962025"/>
          <a:ext cx="7200900" cy="114300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3275365"/>
                <a:gridCol w="3925535"/>
              </a:tblGrid>
              <a:tr h="23772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Año</a:t>
                      </a:r>
                      <a:endParaRPr lang="es-EC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</a:rPr>
                        <a:t>Demanda </a:t>
                      </a:r>
                      <a:r>
                        <a:rPr lang="es-EC" sz="1800" dirty="0" smtClean="0">
                          <a:effectLst/>
                        </a:rPr>
                        <a:t>Potencial Actual</a:t>
                      </a:r>
                      <a:endParaRPr lang="es-EC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</a:tr>
              <a:tr h="7207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EC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</a:rPr>
                        <a:t>2013</a:t>
                      </a:r>
                      <a:endParaRPr lang="es-EC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C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</a:rPr>
                        <a:t>24.324 </a:t>
                      </a:r>
                      <a:r>
                        <a:rPr lang="es-EC" sz="1600" dirty="0">
                          <a:effectLst/>
                        </a:rPr>
                        <a:t>PEA Cantón Salinas 18 años o más.</a:t>
                      </a:r>
                      <a:endParaRPr lang="es-EC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1" marR="68581" marT="0" marB="0"/>
                </a:tc>
              </a:tr>
            </a:tbl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 bwMode="auto">
          <a:xfrm>
            <a:off x="457200" y="2565400"/>
            <a:ext cx="8229600" cy="49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FFFF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9pPr>
          </a:lstStyle>
          <a:p>
            <a:pPr algn="ctr">
              <a:defRPr/>
            </a:pPr>
            <a:r>
              <a:rPr lang="es-EC" sz="2400" i="0" kern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Proyección de la Demanda</a:t>
            </a:r>
          </a:p>
        </p:txBody>
      </p:sp>
      <p:graphicFrame>
        <p:nvGraphicFramePr>
          <p:cNvPr id="7" name="Gráfico 6"/>
          <p:cNvGraphicFramePr/>
          <p:nvPr/>
        </p:nvGraphicFramePr>
        <p:xfrm>
          <a:off x="3635896" y="3030254"/>
          <a:ext cx="5388136" cy="2965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107950" y="3055938"/>
          <a:ext cx="3311525" cy="2965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3447"/>
                <a:gridCol w="1094039"/>
                <a:gridCol w="1094039"/>
              </a:tblGrid>
              <a:tr h="943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Año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3" marR="685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Tasa de crecimiento PEA Cantón Salinas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3" marR="6856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/>
                          </a:solidFill>
                          <a:effectLst/>
                        </a:rPr>
                        <a:t>Demanda Proyectada.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3" marR="68563" marT="0" marB="0"/>
                </a:tc>
              </a:tr>
              <a:tr h="40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chemeClr val="tx1"/>
                          </a:solidFill>
                          <a:effectLst/>
                        </a:rPr>
                        <a:t>2014</a:t>
                      </a:r>
                      <a:endParaRPr lang="es-EC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3" marR="685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4,92%</a:t>
                      </a:r>
                      <a:endParaRPr lang="es-EC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3" marR="6856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500" dirty="0" smtClean="0">
                          <a:effectLst/>
                        </a:rPr>
                        <a:t>25.521</a:t>
                      </a:r>
                      <a:endParaRPr lang="es-EC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3" marR="68563" marT="0" marB="0"/>
                </a:tc>
              </a:tr>
              <a:tr h="40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es-EC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3" marR="685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4,92%</a:t>
                      </a:r>
                      <a:endParaRPr lang="es-EC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3" marR="6856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       </a:t>
                      </a:r>
                      <a:r>
                        <a:rPr lang="es-EC" sz="1500" dirty="0" smtClean="0">
                          <a:effectLst/>
                        </a:rPr>
                        <a:t>26.777</a:t>
                      </a:r>
                      <a:endParaRPr lang="es-EC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3" marR="68563" marT="0" marB="0"/>
                </a:tc>
              </a:tr>
              <a:tr h="40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s-EC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3" marR="685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4,92%                  </a:t>
                      </a:r>
                      <a:endParaRPr lang="es-EC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3" marR="6856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500" dirty="0" smtClean="0">
                          <a:effectLst/>
                        </a:rPr>
                        <a:t>28.094</a:t>
                      </a:r>
                      <a:endParaRPr lang="es-EC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3" marR="68563" marT="0" marB="0"/>
                </a:tc>
              </a:tr>
              <a:tr h="40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es-EC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3" marR="685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4,92%</a:t>
                      </a:r>
                      <a:endParaRPr lang="es-EC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3" marR="6856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       </a:t>
                      </a:r>
                      <a:r>
                        <a:rPr lang="es-EC" sz="1500" dirty="0" smtClean="0">
                          <a:effectLst/>
                        </a:rPr>
                        <a:t>29.476</a:t>
                      </a:r>
                      <a:endParaRPr lang="es-EC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3" marR="68563" marT="0" marB="0"/>
                </a:tc>
              </a:tr>
              <a:tr h="40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500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es-EC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3" marR="6856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500">
                          <a:effectLst/>
                        </a:rPr>
                        <a:t>4,92%</a:t>
                      </a:r>
                      <a:endParaRPr lang="es-EC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3" marR="6856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EC" sz="1500" dirty="0">
                          <a:effectLst/>
                        </a:rPr>
                        <a:t>       </a:t>
                      </a:r>
                      <a:r>
                        <a:rPr lang="es-EC" sz="1500" dirty="0" smtClean="0">
                          <a:effectLst/>
                        </a:rPr>
                        <a:t>30.926</a:t>
                      </a:r>
                      <a:endParaRPr lang="es-EC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63" marR="68563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etrospección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Retrospección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Retrospección">
    <a:fillStyleLst>
      <a:solidFill>
        <a:schemeClr val="phClr"/>
      </a:solidFill>
      <a:gradFill rotWithShape="1">
        <a:gsLst>
          <a:gs pos="0">
            <a:schemeClr val="phClr">
              <a:tint val="65000"/>
              <a:shade val="92000"/>
              <a:satMod val="130000"/>
            </a:schemeClr>
          </a:gs>
          <a:gs pos="45000">
            <a:schemeClr val="phClr">
              <a:tint val="60000"/>
              <a:shade val="99000"/>
              <a:satMod val="120000"/>
            </a:schemeClr>
          </a:gs>
          <a:gs pos="100000">
            <a:schemeClr val="phClr">
              <a:tint val="55000"/>
              <a:satMod val="14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shade val="85000"/>
              <a:satMod val="130000"/>
            </a:schemeClr>
          </a:gs>
          <a:gs pos="34000">
            <a:schemeClr val="phClr">
              <a:shade val="87000"/>
              <a:satMod val="125000"/>
            </a:schemeClr>
          </a:gs>
          <a:gs pos="70000">
            <a:schemeClr val="phClr">
              <a:tint val="100000"/>
              <a:shade val="90000"/>
              <a:satMod val="130000"/>
            </a:schemeClr>
          </a:gs>
          <a:gs pos="100000">
            <a:schemeClr val="phClr">
              <a:tint val="100000"/>
              <a:shade val="100000"/>
              <a:satMod val="110000"/>
            </a:schemeClr>
          </a:gs>
        </a:gsLst>
        <a:path path="circle">
          <a:fillToRect l="100000" t="100000" r="100000" b="100000"/>
        </a:path>
      </a:gradFill>
    </a:fillStyleLst>
    <a:lnStyleLst>
      <a:ln w="12700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2700000" algn="br" rotWithShape="0">
            <a:srgbClr val="000000">
              <a:alpha val="60000"/>
            </a:srgbClr>
          </a:outerShdw>
        </a:effectLst>
      </a:effectStyle>
      <a:effectStyle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a:effectStyle>
    </a:effectStyleLst>
    <a:bgFillStyleLst>
      <a:solidFill>
        <a:schemeClr val="phClr"/>
      </a:solidFill>
      <a:solidFill>
        <a:schemeClr val="phClr">
          <a:tint val="90000"/>
          <a:shade val="97000"/>
          <a:satMod val="130000"/>
        </a:schemeClr>
      </a:solidFill>
      <a:gradFill rotWithShape="1">
        <a:gsLst>
          <a:gs pos="0">
            <a:schemeClr val="phClr">
              <a:tint val="96000"/>
              <a:shade val="99000"/>
              <a:satMod val="140000"/>
            </a:schemeClr>
          </a:gs>
          <a:gs pos="65000">
            <a:schemeClr val="phClr">
              <a:tint val="100000"/>
              <a:shade val="80000"/>
              <a:satMod val="130000"/>
            </a:schemeClr>
          </a:gs>
          <a:gs pos="100000">
            <a:schemeClr val="phClr">
              <a:tint val="100000"/>
              <a:shade val="48000"/>
              <a:satMod val="120000"/>
            </a:schemeClr>
          </a:gs>
        </a:gsLst>
        <a:lin ang="162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2698</TotalTime>
  <Words>2214</Words>
  <Application>Microsoft Office PowerPoint</Application>
  <PresentationFormat>Presentación en pantalla (4:3)</PresentationFormat>
  <Paragraphs>730</Paragraphs>
  <Slides>35</Slides>
  <Notes>8</Notes>
  <HiddenSlides>0</HiddenSlides>
  <MMClips>0</MMClips>
  <ScaleCrop>false</ScaleCrop>
  <HeadingPairs>
    <vt:vector size="8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46" baseType="lpstr">
      <vt:lpstr>Batang</vt:lpstr>
      <vt:lpstr>Aharoni</vt:lpstr>
      <vt:lpstr>Algerian</vt:lpstr>
      <vt:lpstr>Arial</vt:lpstr>
      <vt:lpstr>Calibri</vt:lpstr>
      <vt:lpstr>Calibri Light</vt:lpstr>
      <vt:lpstr>Times New Roman</vt:lpstr>
      <vt:lpstr>Wingdings</vt:lpstr>
      <vt:lpstr>Wingdings 2</vt:lpstr>
      <vt:lpstr>Tema de Office</vt:lpstr>
      <vt:lpstr>CorelDRAW</vt:lpstr>
      <vt:lpstr>Presentación de PowerPoint</vt:lpstr>
      <vt:lpstr>Presentación de PowerPoint</vt:lpstr>
      <vt:lpstr>PLANTEAMIENTO DEL PROBLEMA  “INSATISFACCIÓN DE LOS SOCIOS POR FALTA DE UNA AGENCIA EN EL CANTÓN SALINAS”.    CAUSA – EFECTO  </vt:lpstr>
      <vt:lpstr>Presentación de PowerPoint</vt:lpstr>
      <vt:lpstr>ESTUDIO DE MERCADO          </vt:lpstr>
      <vt:lpstr>POBLACIÓN             MERCADO META Según Segmentación como Mercado Meta se ha considerado a la Población Económicamente Activa (PEA) de 18 años en adelante.</vt:lpstr>
      <vt:lpstr>APLICACIÓN DE ENCUESTA</vt:lpstr>
      <vt:lpstr>Presentación de PowerPoint</vt:lpstr>
      <vt:lpstr>ANÁLISIS DE LA DEMANDA</vt:lpstr>
      <vt:lpstr>ANÁLISIS DE LA OFERTA</vt:lpstr>
      <vt:lpstr>DEMANDA INSATISFECHA</vt:lpstr>
      <vt:lpstr>ESTUDIO TÉCNICO</vt:lpstr>
      <vt:lpstr>  LOCALIZACIÓN ÓPTIMA Matriz Cualitativa por puntos de Nassir Sapag   </vt:lpstr>
      <vt:lpstr>PROYECCION TAMAÑO ÓPTIMO</vt:lpstr>
      <vt:lpstr>INGENIERIA DEL SERVICIO</vt:lpstr>
      <vt:lpstr>PROCESO DEL SERVICIO</vt:lpstr>
      <vt:lpstr>Esta ley dicta normas específicas sobre calificación de activos de riesgo, prevención de lavado de activos, requisitos para representantes a la Asamblea General y otros aspectos propios de la naturaleza funcional y operativa de las Cooperativas de Ahorro y Crédito a nivel nacional.</vt:lpstr>
      <vt:lpstr>BASE FILOSÓFICA DE LA COOPERATIVA</vt:lpstr>
      <vt:lpstr>ORGANIGRAMA FUNCIONAL</vt:lpstr>
      <vt:lpstr>ESTUDIO FINANCIERO</vt:lpstr>
      <vt:lpstr>DEPRECIACIONES</vt:lpstr>
      <vt:lpstr>ESTRUCTURA DE FINANCIAMIENTO</vt:lpstr>
      <vt:lpstr>INGRESOS:   POR CAPTACIONES</vt:lpstr>
      <vt:lpstr>Proyección de ingresos por Captaciones</vt:lpstr>
      <vt:lpstr>INGRESOS SEGÚN COLOCACIONES</vt:lpstr>
      <vt:lpstr>Presentación de PowerPoint</vt:lpstr>
      <vt:lpstr>Presentación de PowerPoint</vt:lpstr>
      <vt:lpstr>EVALUACIÓN FINANCIERA</vt:lpstr>
      <vt:lpstr>Presentación de PowerPoint</vt:lpstr>
      <vt:lpstr>Criterio de Aceptación.- Si la Tasa Interna de Rendimiento es mayor  que TMAR el proyecto de inversión se aprueba, caso contrario se rechaza. En este caso TIR&gt; TMAR.  12,4% &gt; 8,51%.    La TIR iguala la Inversión Inicial</vt:lpstr>
      <vt:lpstr>Presentación de PowerPoint</vt:lpstr>
      <vt:lpstr>Presentación de PowerPoint</vt:lpstr>
      <vt:lpstr>PRIMER ESCENARIO</vt:lpstr>
      <vt:lpstr>CONCLUSIONES</vt:lpstr>
      <vt:lpstr>RECOMENDACIONES</vt:lpstr>
    </vt:vector>
  </TitlesOfParts>
  <Company>ESPE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Ghjgh hjghjg hghg hghghghjgg h</dc:title>
  <dc:creator>lcifuentes</dc:creator>
  <cp:lastModifiedBy>laptop</cp:lastModifiedBy>
  <cp:revision>191</cp:revision>
  <dcterms:created xsi:type="dcterms:W3CDTF">2008-02-13T16:07:44Z</dcterms:created>
  <dcterms:modified xsi:type="dcterms:W3CDTF">2014-02-23T03:04:25Z</dcterms:modified>
</cp:coreProperties>
</file>