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sldIdLst>
    <p:sldId id="371" r:id="rId2"/>
    <p:sldId id="372" r:id="rId3"/>
    <p:sldId id="259" r:id="rId4"/>
    <p:sldId id="260" r:id="rId5"/>
    <p:sldId id="261" r:id="rId6"/>
    <p:sldId id="262" r:id="rId7"/>
    <p:sldId id="319" r:id="rId8"/>
    <p:sldId id="263" r:id="rId9"/>
    <p:sldId id="264" r:id="rId10"/>
    <p:sldId id="265" r:id="rId11"/>
    <p:sldId id="266" r:id="rId12"/>
    <p:sldId id="267" r:id="rId13"/>
    <p:sldId id="268" r:id="rId14"/>
    <p:sldId id="269" r:id="rId15"/>
    <p:sldId id="270" r:id="rId16"/>
    <p:sldId id="271" r:id="rId17"/>
    <p:sldId id="273" r:id="rId18"/>
    <p:sldId id="274"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73" r:id="rId55"/>
    <p:sldId id="376" r:id="rId56"/>
    <p:sldId id="374" r:id="rId57"/>
    <p:sldId id="377" r:id="rId58"/>
    <p:sldId id="375" r:id="rId59"/>
    <p:sldId id="378" r:id="rId60"/>
    <p:sldId id="379" r:id="rId61"/>
    <p:sldId id="275" r:id="rId62"/>
    <p:sldId id="276" r:id="rId63"/>
    <p:sldId id="277" r:id="rId64"/>
    <p:sldId id="326" r:id="rId65"/>
    <p:sldId id="278" r:id="rId66"/>
    <p:sldId id="327" r:id="rId67"/>
    <p:sldId id="328" r:id="rId68"/>
    <p:sldId id="329" r:id="rId69"/>
    <p:sldId id="330" r:id="rId70"/>
    <p:sldId id="332" r:id="rId71"/>
    <p:sldId id="281" r:id="rId72"/>
    <p:sldId id="279" r:id="rId73"/>
    <p:sldId id="380" r:id="rId74"/>
    <p:sldId id="381" r:id="rId7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94660"/>
  </p:normalViewPr>
  <p:slideViewPr>
    <p:cSldViewPr>
      <p:cViewPr>
        <p:scale>
          <a:sx n="48" d="100"/>
          <a:sy n="48" d="100"/>
        </p:scale>
        <p:origin x="-1800" y="-10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FUENMA\Downloads\Datos%20ipaq%20inicial%20estadisticas%20finale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UENMA\Downloads\lISTADO%20IMC%20INICIAL%20estadisticas%20fin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IMC Hombres (20 a 25 años)</a:t>
            </a:r>
          </a:p>
          <a:p>
            <a:pPr>
              <a:defRPr/>
            </a:pPr>
            <a:r>
              <a:rPr lang="es-EC" dirty="0"/>
              <a:t>Total 6 hombres</a:t>
            </a:r>
          </a:p>
        </c:rich>
      </c:tx>
      <c:overlay val="0"/>
    </c:title>
    <c:autoTitleDeleted val="0"/>
    <c:plotArea>
      <c:layout/>
      <c:lineChart>
        <c:grouping val="standard"/>
        <c:varyColors val="0"/>
        <c:ser>
          <c:idx val="0"/>
          <c:order val="0"/>
          <c:tx>
            <c:v>Total</c:v>
          </c:tx>
          <c:spPr>
            <a:ln w="50800">
              <a:solidFill>
                <a:srgbClr val="FFFF00"/>
              </a:solidFill>
              <a:headEnd type="diamond"/>
              <a:tailEnd type="diamond"/>
            </a:ln>
          </c:spPr>
          <c:marker>
            <c:symbol val="none"/>
          </c:marker>
          <c:cat>
            <c:strRef>
              <c:f>Hoja3!$AI$2:$AJ$2</c:f>
              <c:strCache>
                <c:ptCount val="2"/>
                <c:pt idx="0">
                  <c:v>Promedio I</c:v>
                </c:pt>
                <c:pt idx="1">
                  <c:v>Promedio F</c:v>
                </c:pt>
              </c:strCache>
            </c:strRef>
          </c:cat>
          <c:val>
            <c:numRef>
              <c:f>Hoja3!$AI$9:$AJ$9</c:f>
              <c:numCache>
                <c:formatCode>0.00</c:formatCode>
                <c:ptCount val="2"/>
                <c:pt idx="0">
                  <c:v>22.770959942191464</c:v>
                </c:pt>
                <c:pt idx="1">
                  <c:v>22.371629720588793</c:v>
                </c:pt>
              </c:numCache>
            </c:numRef>
          </c:val>
          <c:smooth val="0"/>
        </c:ser>
        <c:dLbls>
          <c:showLegendKey val="0"/>
          <c:showVal val="0"/>
          <c:showCatName val="0"/>
          <c:showSerName val="0"/>
          <c:showPercent val="0"/>
          <c:showBubbleSize val="0"/>
        </c:dLbls>
        <c:marker val="1"/>
        <c:smooth val="0"/>
        <c:axId val="49390720"/>
        <c:axId val="49392256"/>
      </c:lineChart>
      <c:catAx>
        <c:axId val="49390720"/>
        <c:scaling>
          <c:orientation val="minMax"/>
        </c:scaling>
        <c:delete val="0"/>
        <c:axPos val="b"/>
        <c:majorTickMark val="none"/>
        <c:minorTickMark val="none"/>
        <c:tickLblPos val="nextTo"/>
        <c:crossAx val="49392256"/>
        <c:crosses val="autoZero"/>
        <c:auto val="1"/>
        <c:lblAlgn val="ctr"/>
        <c:lblOffset val="100"/>
        <c:noMultiLvlLbl val="0"/>
      </c:catAx>
      <c:valAx>
        <c:axId val="49392256"/>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4939072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IMC Mujeres (26 a 30 años)</a:t>
            </a:r>
          </a:p>
          <a:p>
            <a:pPr>
              <a:defRPr/>
            </a:pPr>
            <a:r>
              <a:rPr lang="es-EC" dirty="0"/>
              <a:t>Total 25 mujeres</a:t>
            </a:r>
          </a:p>
        </c:rich>
      </c:tx>
      <c:overlay val="0"/>
    </c:title>
    <c:autoTitleDeleted val="0"/>
    <c:plotArea>
      <c:layout/>
      <c:lineChart>
        <c:grouping val="standard"/>
        <c:varyColors val="0"/>
        <c:ser>
          <c:idx val="0"/>
          <c:order val="0"/>
          <c:tx>
            <c:v>Total</c:v>
          </c:tx>
          <c:marker>
            <c:symbol val="none"/>
          </c:marker>
          <c:trendline>
            <c:spPr>
              <a:ln w="50800">
                <a:solidFill>
                  <a:srgbClr val="FF0000"/>
                </a:solidFill>
                <a:headEnd type="diamond"/>
                <a:tailEnd type="diamond"/>
              </a:ln>
            </c:spPr>
            <c:trendlineType val="linear"/>
            <c:dispRSqr val="0"/>
            <c:dispEq val="0"/>
          </c:trendline>
          <c:cat>
            <c:strRef>
              <c:f>Hoja3!$AI$44:$AJ$44</c:f>
              <c:strCache>
                <c:ptCount val="2"/>
                <c:pt idx="0">
                  <c:v>Promedio I</c:v>
                </c:pt>
                <c:pt idx="1">
                  <c:v>Promedio F</c:v>
                </c:pt>
              </c:strCache>
            </c:strRef>
          </c:cat>
          <c:val>
            <c:numRef>
              <c:f>Hoja3!$AI$70:$AJ$70</c:f>
              <c:numCache>
                <c:formatCode>0.00</c:formatCode>
                <c:ptCount val="2"/>
                <c:pt idx="0">
                  <c:v>22.98768163990708</c:v>
                </c:pt>
                <c:pt idx="1">
                  <c:v>22.57569681685818</c:v>
                </c:pt>
              </c:numCache>
            </c:numRef>
          </c:val>
          <c:smooth val="0"/>
        </c:ser>
        <c:dLbls>
          <c:showLegendKey val="0"/>
          <c:showVal val="0"/>
          <c:showCatName val="0"/>
          <c:showSerName val="0"/>
          <c:showPercent val="0"/>
          <c:showBubbleSize val="0"/>
        </c:dLbls>
        <c:marker val="1"/>
        <c:smooth val="0"/>
        <c:axId val="79640064"/>
        <c:axId val="79641600"/>
      </c:lineChart>
      <c:catAx>
        <c:axId val="79640064"/>
        <c:scaling>
          <c:orientation val="minMax"/>
        </c:scaling>
        <c:delete val="0"/>
        <c:axPos val="b"/>
        <c:majorTickMark val="none"/>
        <c:minorTickMark val="none"/>
        <c:tickLblPos val="nextTo"/>
        <c:crossAx val="79641600"/>
        <c:crosses val="autoZero"/>
        <c:auto val="0"/>
        <c:lblAlgn val="ctr"/>
        <c:lblOffset val="100"/>
        <c:noMultiLvlLbl val="0"/>
      </c:catAx>
      <c:valAx>
        <c:axId val="79641600"/>
        <c:scaling>
          <c:orientation val="minMax"/>
        </c:scaling>
        <c:delete val="0"/>
        <c:axPos val="l"/>
        <c:majorGridlines/>
        <c:title>
          <c:tx>
            <c:rich>
              <a:bodyPr/>
              <a:lstStyle/>
              <a:p>
                <a:pPr>
                  <a:defRPr/>
                </a:pPr>
                <a:r>
                  <a:rPr lang="es-EC" dirty="0"/>
                  <a:t>Valores de IMC</a:t>
                </a:r>
              </a:p>
            </c:rich>
          </c:tx>
          <c:overlay val="0"/>
        </c:title>
        <c:numFmt formatCode="0.00" sourceLinked="1"/>
        <c:majorTickMark val="none"/>
        <c:minorTickMark val="none"/>
        <c:tickLblPos val="nextTo"/>
        <c:crossAx val="7964006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IMC Mujeres (31 a 35 años)</a:t>
            </a:r>
          </a:p>
          <a:p>
            <a:pPr>
              <a:defRPr/>
            </a:pPr>
            <a:r>
              <a:rPr lang="es-EC" dirty="0"/>
              <a:t>Total 12 mujeres</a:t>
            </a:r>
          </a:p>
        </c:rich>
      </c:tx>
      <c:overlay val="0"/>
    </c:title>
    <c:autoTitleDeleted val="0"/>
    <c:plotArea>
      <c:layout/>
      <c:lineChart>
        <c:grouping val="standard"/>
        <c:varyColors val="0"/>
        <c:ser>
          <c:idx val="0"/>
          <c:order val="0"/>
          <c:tx>
            <c:v>Total</c:v>
          </c:tx>
          <c:spPr>
            <a:ln w="50800">
              <a:solidFill>
                <a:srgbClr val="FF0000"/>
              </a:solidFill>
              <a:headEnd type="diamond"/>
              <a:tailEnd type="diamond"/>
            </a:ln>
          </c:spPr>
          <c:marker>
            <c:symbol val="none"/>
          </c:marker>
          <c:cat>
            <c:strRef>
              <c:f>Hoja3!$AI$87:$AJ$87</c:f>
              <c:strCache>
                <c:ptCount val="2"/>
                <c:pt idx="0">
                  <c:v>Promedio I</c:v>
                </c:pt>
                <c:pt idx="1">
                  <c:v>Promedio F</c:v>
                </c:pt>
              </c:strCache>
            </c:strRef>
          </c:cat>
          <c:val>
            <c:numRef>
              <c:f>Hoja3!$AI$100:$AJ$100</c:f>
              <c:numCache>
                <c:formatCode>0.00</c:formatCode>
                <c:ptCount val="2"/>
                <c:pt idx="0">
                  <c:v>25.667960392390729</c:v>
                </c:pt>
                <c:pt idx="1">
                  <c:v>25.14977178546815</c:v>
                </c:pt>
              </c:numCache>
            </c:numRef>
          </c:val>
          <c:smooth val="0"/>
        </c:ser>
        <c:dLbls>
          <c:showLegendKey val="0"/>
          <c:showVal val="0"/>
          <c:showCatName val="0"/>
          <c:showSerName val="0"/>
          <c:showPercent val="0"/>
          <c:showBubbleSize val="0"/>
        </c:dLbls>
        <c:marker val="1"/>
        <c:smooth val="0"/>
        <c:axId val="79689600"/>
        <c:axId val="79691136"/>
      </c:lineChart>
      <c:catAx>
        <c:axId val="79689600"/>
        <c:scaling>
          <c:orientation val="minMax"/>
        </c:scaling>
        <c:delete val="0"/>
        <c:axPos val="b"/>
        <c:majorTickMark val="none"/>
        <c:minorTickMark val="none"/>
        <c:tickLblPos val="nextTo"/>
        <c:crossAx val="79691136"/>
        <c:crosses val="autoZero"/>
        <c:auto val="1"/>
        <c:lblAlgn val="ctr"/>
        <c:lblOffset val="100"/>
        <c:noMultiLvlLbl val="0"/>
      </c:catAx>
      <c:valAx>
        <c:axId val="79691136"/>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968960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IMC Mujeres (36 a 40 años)</a:t>
            </a:r>
          </a:p>
          <a:p>
            <a:pPr>
              <a:defRPr/>
            </a:pPr>
            <a:r>
              <a:rPr lang="es-EC" dirty="0"/>
              <a:t>Total 4 mujeres</a:t>
            </a:r>
          </a:p>
        </c:rich>
      </c:tx>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Hoja3!$AI$118:$AJ$118</c:f>
              <c:strCache>
                <c:ptCount val="2"/>
                <c:pt idx="0">
                  <c:v>Promedio I</c:v>
                </c:pt>
                <c:pt idx="1">
                  <c:v>Promedio F</c:v>
                </c:pt>
              </c:strCache>
            </c:strRef>
          </c:cat>
          <c:val>
            <c:numRef>
              <c:f>Hoja3!$AI$124:$AJ$124</c:f>
              <c:numCache>
                <c:formatCode>0.00</c:formatCode>
                <c:ptCount val="2"/>
                <c:pt idx="0">
                  <c:v>24.879259279868997</c:v>
                </c:pt>
                <c:pt idx="1">
                  <c:v>24.555615522616346</c:v>
                </c:pt>
              </c:numCache>
            </c:numRef>
          </c:val>
          <c:smooth val="0"/>
        </c:ser>
        <c:dLbls>
          <c:showLegendKey val="0"/>
          <c:showVal val="0"/>
          <c:showCatName val="0"/>
          <c:showSerName val="0"/>
          <c:showPercent val="0"/>
          <c:showBubbleSize val="0"/>
        </c:dLbls>
        <c:marker val="1"/>
        <c:smooth val="0"/>
        <c:axId val="80967936"/>
        <c:axId val="80994304"/>
      </c:lineChart>
      <c:catAx>
        <c:axId val="80967936"/>
        <c:scaling>
          <c:orientation val="minMax"/>
        </c:scaling>
        <c:delete val="0"/>
        <c:axPos val="b"/>
        <c:majorTickMark val="none"/>
        <c:minorTickMark val="none"/>
        <c:tickLblPos val="nextTo"/>
        <c:crossAx val="80994304"/>
        <c:crosses val="autoZero"/>
        <c:auto val="1"/>
        <c:lblAlgn val="ctr"/>
        <c:lblOffset val="100"/>
        <c:noMultiLvlLbl val="0"/>
      </c:catAx>
      <c:valAx>
        <c:axId val="80994304"/>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80967936"/>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IMC Mujeres (41 a 45 años)</a:t>
            </a:r>
          </a:p>
          <a:p>
            <a:pPr>
              <a:defRPr/>
            </a:pPr>
            <a:r>
              <a:rPr lang="es-EC" dirty="0"/>
              <a:t>Total 5 mujeres</a:t>
            </a:r>
          </a:p>
        </c:rich>
      </c:tx>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Hoja3!$AI$134:$AJ$134</c:f>
              <c:strCache>
                <c:ptCount val="2"/>
                <c:pt idx="0">
                  <c:v>Promedio I</c:v>
                </c:pt>
                <c:pt idx="1">
                  <c:v>Promedio F</c:v>
                </c:pt>
              </c:strCache>
            </c:strRef>
          </c:cat>
          <c:val>
            <c:numRef>
              <c:f>Hoja3!$AI$140:$AJ$140</c:f>
              <c:numCache>
                <c:formatCode>0.00</c:formatCode>
                <c:ptCount val="2"/>
                <c:pt idx="0">
                  <c:v>25.929986889695332</c:v>
                </c:pt>
                <c:pt idx="1">
                  <c:v>25.52781880479073</c:v>
                </c:pt>
              </c:numCache>
            </c:numRef>
          </c:val>
          <c:smooth val="0"/>
        </c:ser>
        <c:dLbls>
          <c:showLegendKey val="0"/>
          <c:showVal val="0"/>
          <c:showCatName val="0"/>
          <c:showSerName val="0"/>
          <c:showPercent val="0"/>
          <c:showBubbleSize val="0"/>
        </c:dLbls>
        <c:marker val="1"/>
        <c:smooth val="0"/>
        <c:axId val="81009280"/>
        <c:axId val="81023360"/>
      </c:lineChart>
      <c:catAx>
        <c:axId val="81009280"/>
        <c:scaling>
          <c:orientation val="minMax"/>
        </c:scaling>
        <c:delete val="0"/>
        <c:axPos val="b"/>
        <c:majorTickMark val="none"/>
        <c:minorTickMark val="none"/>
        <c:tickLblPos val="nextTo"/>
        <c:crossAx val="81023360"/>
        <c:crosses val="autoZero"/>
        <c:auto val="1"/>
        <c:lblAlgn val="ctr"/>
        <c:lblOffset val="100"/>
        <c:noMultiLvlLbl val="0"/>
      </c:catAx>
      <c:valAx>
        <c:axId val="81023360"/>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81009280"/>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IMC Mujeres (46 a 50 años)</a:t>
            </a:r>
          </a:p>
          <a:p>
            <a:pPr>
              <a:defRPr/>
            </a:pPr>
            <a:r>
              <a:rPr lang="es-EC" dirty="0"/>
              <a:t>Total 4 mujeres</a:t>
            </a:r>
          </a:p>
        </c:rich>
      </c:tx>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Hoja3!$AI$151:$AJ$151</c:f>
              <c:strCache>
                <c:ptCount val="2"/>
                <c:pt idx="0">
                  <c:v>Promedio I</c:v>
                </c:pt>
                <c:pt idx="1">
                  <c:v>Promedio F</c:v>
                </c:pt>
              </c:strCache>
            </c:strRef>
          </c:cat>
          <c:val>
            <c:numRef>
              <c:f>Hoja3!$AI$156:$AJ$156</c:f>
              <c:numCache>
                <c:formatCode>0.00</c:formatCode>
                <c:ptCount val="2"/>
                <c:pt idx="0">
                  <c:v>27.492719720666781</c:v>
                </c:pt>
                <c:pt idx="1">
                  <c:v>27.174958861555599</c:v>
                </c:pt>
              </c:numCache>
            </c:numRef>
          </c:val>
          <c:smooth val="0"/>
        </c:ser>
        <c:dLbls>
          <c:showLegendKey val="0"/>
          <c:showVal val="0"/>
          <c:showCatName val="0"/>
          <c:showSerName val="0"/>
          <c:showPercent val="0"/>
          <c:showBubbleSize val="0"/>
        </c:dLbls>
        <c:marker val="1"/>
        <c:smooth val="0"/>
        <c:axId val="81046528"/>
        <c:axId val="81072896"/>
      </c:lineChart>
      <c:catAx>
        <c:axId val="81046528"/>
        <c:scaling>
          <c:orientation val="minMax"/>
        </c:scaling>
        <c:delete val="0"/>
        <c:axPos val="b"/>
        <c:majorTickMark val="none"/>
        <c:minorTickMark val="none"/>
        <c:tickLblPos val="nextTo"/>
        <c:crossAx val="81072896"/>
        <c:crosses val="autoZero"/>
        <c:auto val="1"/>
        <c:lblAlgn val="ctr"/>
        <c:lblOffset val="100"/>
        <c:noMultiLvlLbl val="0"/>
      </c:catAx>
      <c:valAx>
        <c:axId val="81072896"/>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81046528"/>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IMC Mujeres (51 a 55 años)</a:t>
            </a:r>
          </a:p>
          <a:p>
            <a:pPr>
              <a:defRPr/>
            </a:pPr>
            <a:r>
              <a:rPr lang="es-EC" dirty="0"/>
              <a:t>Total 3 mujeres</a:t>
            </a:r>
          </a:p>
        </c:rich>
      </c:tx>
      <c:layout>
        <c:manualLayout>
          <c:xMode val="edge"/>
          <c:yMode val="edge"/>
          <c:x val="0.20571522309711318"/>
          <c:y val="1.54190303615277E-2"/>
        </c:manualLayout>
      </c:layout>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Hoja3!$AI$165:$AJ$165</c:f>
              <c:strCache>
                <c:ptCount val="2"/>
                <c:pt idx="0">
                  <c:v>Promedio I</c:v>
                </c:pt>
                <c:pt idx="1">
                  <c:v>Promedio F</c:v>
                </c:pt>
              </c:strCache>
            </c:strRef>
          </c:cat>
          <c:val>
            <c:numRef>
              <c:f>Hoja3!$AI$169:$AJ$169</c:f>
              <c:numCache>
                <c:formatCode>0.00</c:formatCode>
                <c:ptCount val="2"/>
                <c:pt idx="0">
                  <c:v>24.346322207261675</c:v>
                </c:pt>
                <c:pt idx="1">
                  <c:v>23.401316350010109</c:v>
                </c:pt>
              </c:numCache>
            </c:numRef>
          </c:val>
          <c:smooth val="0"/>
        </c:ser>
        <c:dLbls>
          <c:showLegendKey val="0"/>
          <c:showVal val="0"/>
          <c:showCatName val="0"/>
          <c:showSerName val="0"/>
          <c:showPercent val="0"/>
          <c:showBubbleSize val="0"/>
        </c:dLbls>
        <c:marker val="1"/>
        <c:smooth val="0"/>
        <c:axId val="81116544"/>
        <c:axId val="81126528"/>
      </c:lineChart>
      <c:catAx>
        <c:axId val="81116544"/>
        <c:scaling>
          <c:orientation val="minMax"/>
        </c:scaling>
        <c:delete val="0"/>
        <c:axPos val="b"/>
        <c:majorTickMark val="none"/>
        <c:minorTickMark val="none"/>
        <c:tickLblPos val="nextTo"/>
        <c:crossAx val="81126528"/>
        <c:crosses val="autoZero"/>
        <c:auto val="1"/>
        <c:lblAlgn val="ctr"/>
        <c:lblOffset val="100"/>
        <c:noMultiLvlLbl val="0"/>
      </c:catAx>
      <c:valAx>
        <c:axId val="81126528"/>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81116544"/>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Resumen IMC Mujeres</a:t>
            </a:r>
          </a:p>
        </c:rich>
      </c:tx>
      <c:overlay val="0"/>
    </c:title>
    <c:autoTitleDeleted val="0"/>
    <c:plotArea>
      <c:layout/>
      <c:barChart>
        <c:barDir val="col"/>
        <c:grouping val="clustered"/>
        <c:varyColors val="0"/>
        <c:ser>
          <c:idx val="0"/>
          <c:order val="0"/>
          <c:tx>
            <c:strRef>
              <c:f>Hoja3!$D$189</c:f>
              <c:strCache>
                <c:ptCount val="1"/>
                <c:pt idx="0">
                  <c:v>Promedio I</c:v>
                </c:pt>
              </c:strCache>
            </c:strRef>
          </c:tx>
          <c:spPr>
            <a:solidFill>
              <a:srgbClr val="FF0000"/>
            </a:solidFill>
          </c:spPr>
          <c:invertIfNegative val="0"/>
          <c:cat>
            <c:strRef>
              <c:f>Hoja3!$C$190:$C$196</c:f>
              <c:strCache>
                <c:ptCount val="7"/>
                <c:pt idx="0">
                  <c:v>20-25</c:v>
                </c:pt>
                <c:pt idx="1">
                  <c:v>26-30</c:v>
                </c:pt>
                <c:pt idx="2">
                  <c:v>31-35</c:v>
                </c:pt>
                <c:pt idx="3">
                  <c:v>36-40</c:v>
                </c:pt>
                <c:pt idx="4">
                  <c:v>41-45</c:v>
                </c:pt>
                <c:pt idx="5">
                  <c:v>46-50</c:v>
                </c:pt>
                <c:pt idx="6">
                  <c:v>51-55</c:v>
                </c:pt>
              </c:strCache>
            </c:strRef>
          </c:cat>
          <c:val>
            <c:numRef>
              <c:f>Hoja3!$D$190:$D$196</c:f>
              <c:numCache>
                <c:formatCode>0.00</c:formatCode>
                <c:ptCount val="7"/>
                <c:pt idx="0">
                  <c:v>22.79806243646161</c:v>
                </c:pt>
                <c:pt idx="1">
                  <c:v>22.98768163990708</c:v>
                </c:pt>
                <c:pt idx="2">
                  <c:v>25.667960392390729</c:v>
                </c:pt>
                <c:pt idx="3">
                  <c:v>24.879259279868997</c:v>
                </c:pt>
                <c:pt idx="4">
                  <c:v>25.929986889695332</c:v>
                </c:pt>
                <c:pt idx="5">
                  <c:v>27.492719720666781</c:v>
                </c:pt>
                <c:pt idx="6">
                  <c:v>24.346322207261675</c:v>
                </c:pt>
              </c:numCache>
            </c:numRef>
          </c:val>
        </c:ser>
        <c:ser>
          <c:idx val="1"/>
          <c:order val="1"/>
          <c:tx>
            <c:strRef>
              <c:f>Hoja3!$E$189</c:f>
              <c:strCache>
                <c:ptCount val="1"/>
                <c:pt idx="0">
                  <c:v>Promedio F</c:v>
                </c:pt>
              </c:strCache>
            </c:strRef>
          </c:tx>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invertIfNegative val="0"/>
          <c:cat>
            <c:strRef>
              <c:f>Hoja3!$C$190:$C$196</c:f>
              <c:strCache>
                <c:ptCount val="7"/>
                <c:pt idx="0">
                  <c:v>20-25</c:v>
                </c:pt>
                <c:pt idx="1">
                  <c:v>26-30</c:v>
                </c:pt>
                <c:pt idx="2">
                  <c:v>31-35</c:v>
                </c:pt>
                <c:pt idx="3">
                  <c:v>36-40</c:v>
                </c:pt>
                <c:pt idx="4">
                  <c:v>41-45</c:v>
                </c:pt>
                <c:pt idx="5">
                  <c:v>46-50</c:v>
                </c:pt>
                <c:pt idx="6">
                  <c:v>51-55</c:v>
                </c:pt>
              </c:strCache>
            </c:strRef>
          </c:cat>
          <c:val>
            <c:numRef>
              <c:f>Hoja3!$E$190:$E$196</c:f>
              <c:numCache>
                <c:formatCode>0.00</c:formatCode>
                <c:ptCount val="7"/>
                <c:pt idx="0">
                  <c:v>23.066633227885916</c:v>
                </c:pt>
                <c:pt idx="1">
                  <c:v>22.57569681685818</c:v>
                </c:pt>
                <c:pt idx="2">
                  <c:v>25.14977178546815</c:v>
                </c:pt>
                <c:pt idx="3">
                  <c:v>24.555615522616346</c:v>
                </c:pt>
                <c:pt idx="4">
                  <c:v>25.52781880479073</c:v>
                </c:pt>
                <c:pt idx="5">
                  <c:v>27.174958861555599</c:v>
                </c:pt>
                <c:pt idx="6">
                  <c:v>23.401316350010109</c:v>
                </c:pt>
              </c:numCache>
            </c:numRef>
          </c:val>
        </c:ser>
        <c:dLbls>
          <c:showLegendKey val="0"/>
          <c:showVal val="0"/>
          <c:showCatName val="0"/>
          <c:showSerName val="0"/>
          <c:showPercent val="0"/>
          <c:showBubbleSize val="0"/>
        </c:dLbls>
        <c:gapWidth val="150"/>
        <c:axId val="81154816"/>
        <c:axId val="81156352"/>
      </c:barChart>
      <c:catAx>
        <c:axId val="81154816"/>
        <c:scaling>
          <c:orientation val="minMax"/>
        </c:scaling>
        <c:delete val="0"/>
        <c:axPos val="b"/>
        <c:majorTickMark val="none"/>
        <c:minorTickMark val="none"/>
        <c:tickLblPos val="nextTo"/>
        <c:crossAx val="81156352"/>
        <c:crosses val="autoZero"/>
        <c:auto val="1"/>
        <c:lblAlgn val="ctr"/>
        <c:lblOffset val="100"/>
        <c:noMultiLvlLbl val="0"/>
      </c:catAx>
      <c:valAx>
        <c:axId val="81156352"/>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8115481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S" dirty="0"/>
              <a:t>IPAQ COMPARATIVO</a:t>
            </a:r>
          </a:p>
          <a:p>
            <a:pPr>
              <a:defRPr/>
            </a:pPr>
            <a:r>
              <a:rPr lang="es-ES" dirty="0"/>
              <a:t>Hombres (20 a 25 años)</a:t>
            </a:r>
          </a:p>
        </c:rich>
      </c:tx>
      <c:overlay val="0"/>
    </c:title>
    <c:autoTitleDeleted val="0"/>
    <c:plotArea>
      <c:layout/>
      <c:barChart>
        <c:barDir val="col"/>
        <c:grouping val="clustered"/>
        <c:varyColors val="0"/>
        <c:ser>
          <c:idx val="0"/>
          <c:order val="0"/>
          <c:tx>
            <c:v>IPAQ I</c:v>
          </c:tx>
          <c:invertIfNegative val="0"/>
          <c:cat>
            <c:strRef>
              <c:f>Hoja2!$R$2:$T$2</c:f>
              <c:strCache>
                <c:ptCount val="3"/>
                <c:pt idx="0">
                  <c:v>LEVE</c:v>
                </c:pt>
                <c:pt idx="1">
                  <c:v>MODERADO</c:v>
                </c:pt>
                <c:pt idx="2">
                  <c:v>VIGOROSO</c:v>
                </c:pt>
              </c:strCache>
            </c:strRef>
          </c:cat>
          <c:val>
            <c:numRef>
              <c:f>Hoja2!$R$9:$T$9</c:f>
              <c:numCache>
                <c:formatCode>General</c:formatCode>
                <c:ptCount val="3"/>
                <c:pt idx="0">
                  <c:v>1</c:v>
                </c:pt>
                <c:pt idx="1">
                  <c:v>3</c:v>
                </c:pt>
                <c:pt idx="2">
                  <c:v>2</c:v>
                </c:pt>
              </c:numCache>
            </c:numRef>
          </c:val>
        </c:ser>
        <c:ser>
          <c:idx val="1"/>
          <c:order val="1"/>
          <c:tx>
            <c:v>IPAQ F</c:v>
          </c:tx>
          <c:invertIfNegative val="0"/>
          <c:cat>
            <c:strRef>
              <c:f>Hoja3!$H$4:$J$4</c:f>
              <c:strCache>
                <c:ptCount val="3"/>
                <c:pt idx="0">
                  <c:v>LEVE</c:v>
                </c:pt>
                <c:pt idx="1">
                  <c:v>MODERADO</c:v>
                </c:pt>
                <c:pt idx="2">
                  <c:v>VIGOROSO</c:v>
                </c:pt>
              </c:strCache>
            </c:strRef>
          </c:cat>
          <c:val>
            <c:numRef>
              <c:f>Hoja3!$H$11:$J$11</c:f>
              <c:numCache>
                <c:formatCode>General</c:formatCode>
                <c:ptCount val="3"/>
                <c:pt idx="0">
                  <c:v>0</c:v>
                </c:pt>
                <c:pt idx="1">
                  <c:v>4</c:v>
                </c:pt>
                <c:pt idx="2">
                  <c:v>2</c:v>
                </c:pt>
              </c:numCache>
            </c:numRef>
          </c:val>
        </c:ser>
        <c:dLbls>
          <c:showLegendKey val="0"/>
          <c:showVal val="0"/>
          <c:showCatName val="0"/>
          <c:showSerName val="0"/>
          <c:showPercent val="0"/>
          <c:showBubbleSize val="0"/>
        </c:dLbls>
        <c:gapWidth val="150"/>
        <c:axId val="81290368"/>
        <c:axId val="81291904"/>
      </c:barChart>
      <c:catAx>
        <c:axId val="81290368"/>
        <c:scaling>
          <c:orientation val="minMax"/>
        </c:scaling>
        <c:delete val="0"/>
        <c:axPos val="b"/>
        <c:numFmt formatCode="General" sourceLinked="1"/>
        <c:majorTickMark val="none"/>
        <c:minorTickMark val="none"/>
        <c:tickLblPos val="nextTo"/>
        <c:txPr>
          <a:bodyPr rot="0" vert="horz"/>
          <a:lstStyle/>
          <a:p>
            <a:pPr>
              <a:defRPr/>
            </a:pPr>
            <a:endParaRPr lang="es-ES"/>
          </a:p>
        </c:txPr>
        <c:crossAx val="81291904"/>
        <c:crossesAt val="0"/>
        <c:auto val="1"/>
        <c:lblAlgn val="ctr"/>
        <c:lblOffset val="100"/>
        <c:noMultiLvlLbl val="0"/>
      </c:catAx>
      <c:valAx>
        <c:axId val="81291904"/>
        <c:scaling>
          <c:orientation val="minMax"/>
          <c:max val="6"/>
        </c:scaling>
        <c:delete val="0"/>
        <c:axPos val="l"/>
        <c:majorGridlines/>
        <c:title>
          <c:tx>
            <c:rich>
              <a:bodyPr/>
              <a:lstStyle/>
              <a:p>
                <a:pPr>
                  <a:defRPr/>
                </a:pPr>
                <a:r>
                  <a:rPr lang="es-ES" dirty="0"/>
                  <a:t>Servidores </a:t>
                </a:r>
                <a:r>
                  <a:rPr lang="es-ES" dirty="0" err="1"/>
                  <a:t>Publicos</a:t>
                </a:r>
                <a:endParaRPr lang="es-ES" dirty="0"/>
              </a:p>
            </c:rich>
          </c:tx>
          <c:overlay val="0"/>
        </c:title>
        <c:numFmt formatCode="General" sourceLinked="0"/>
        <c:majorTickMark val="none"/>
        <c:minorTickMark val="none"/>
        <c:tickLblPos val="nextTo"/>
        <c:txPr>
          <a:bodyPr rot="0" vert="horz"/>
          <a:lstStyle/>
          <a:p>
            <a:pPr>
              <a:defRPr/>
            </a:pPr>
            <a:endParaRPr lang="es-ES"/>
          </a:p>
        </c:txPr>
        <c:crossAx val="81290368"/>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s-ES"/>
              <a:t>IPAQ COMPARATIVO</a:t>
            </a:r>
          </a:p>
          <a:p>
            <a:pPr>
              <a:defRPr/>
            </a:pPr>
            <a:r>
              <a:rPr lang="es-ES"/>
              <a:t>Hombres (26 a 30 años)</a:t>
            </a:r>
          </a:p>
        </c:rich>
      </c:tx>
      <c:overlay val="0"/>
    </c:title>
    <c:autoTitleDeleted val="0"/>
    <c:plotArea>
      <c:layout/>
      <c:barChart>
        <c:barDir val="col"/>
        <c:grouping val="clustered"/>
        <c:varyColors val="0"/>
        <c:ser>
          <c:idx val="0"/>
          <c:order val="0"/>
          <c:tx>
            <c:v>IPAQ I</c:v>
          </c:tx>
          <c:invertIfNegative val="0"/>
          <c:cat>
            <c:strRef>
              <c:f>Hoja2!$R$29:$T$29</c:f>
              <c:strCache>
                <c:ptCount val="3"/>
                <c:pt idx="0">
                  <c:v>LEVE</c:v>
                </c:pt>
                <c:pt idx="1">
                  <c:v>MODERADO</c:v>
                </c:pt>
                <c:pt idx="2">
                  <c:v>VIGOROSO</c:v>
                </c:pt>
              </c:strCache>
            </c:strRef>
          </c:cat>
          <c:val>
            <c:numRef>
              <c:f>Hoja2!$R$40:$T$40</c:f>
              <c:numCache>
                <c:formatCode>General</c:formatCode>
                <c:ptCount val="3"/>
                <c:pt idx="0">
                  <c:v>0</c:v>
                </c:pt>
                <c:pt idx="1">
                  <c:v>9</c:v>
                </c:pt>
                <c:pt idx="2">
                  <c:v>2</c:v>
                </c:pt>
              </c:numCache>
            </c:numRef>
          </c:val>
        </c:ser>
        <c:ser>
          <c:idx val="1"/>
          <c:order val="1"/>
          <c:tx>
            <c:v>IPAQ F</c:v>
          </c:tx>
          <c:invertIfNegative val="0"/>
          <c:cat>
            <c:strRef>
              <c:f>Hoja3!$H$31:$J$31</c:f>
              <c:strCache>
                <c:ptCount val="3"/>
                <c:pt idx="0">
                  <c:v>LEVE</c:v>
                </c:pt>
                <c:pt idx="1">
                  <c:v>MODERADO</c:v>
                </c:pt>
                <c:pt idx="2">
                  <c:v>VIGOROSO</c:v>
                </c:pt>
              </c:strCache>
            </c:strRef>
          </c:cat>
          <c:val>
            <c:numRef>
              <c:f>Hoja3!$H$42:$J$42</c:f>
              <c:numCache>
                <c:formatCode>General</c:formatCode>
                <c:ptCount val="3"/>
                <c:pt idx="0">
                  <c:v>0</c:v>
                </c:pt>
                <c:pt idx="1">
                  <c:v>6</c:v>
                </c:pt>
                <c:pt idx="2">
                  <c:v>4</c:v>
                </c:pt>
              </c:numCache>
            </c:numRef>
          </c:val>
        </c:ser>
        <c:dLbls>
          <c:showLegendKey val="0"/>
          <c:showVal val="0"/>
          <c:showCatName val="0"/>
          <c:showSerName val="0"/>
          <c:showPercent val="0"/>
          <c:showBubbleSize val="0"/>
        </c:dLbls>
        <c:gapWidth val="150"/>
        <c:axId val="81323904"/>
        <c:axId val="81325440"/>
      </c:barChart>
      <c:catAx>
        <c:axId val="81323904"/>
        <c:scaling>
          <c:orientation val="minMax"/>
        </c:scaling>
        <c:delete val="0"/>
        <c:axPos val="b"/>
        <c:numFmt formatCode="General" sourceLinked="1"/>
        <c:majorTickMark val="none"/>
        <c:minorTickMark val="none"/>
        <c:tickLblPos val="nextTo"/>
        <c:txPr>
          <a:bodyPr rot="0" vert="horz"/>
          <a:lstStyle/>
          <a:p>
            <a:pPr>
              <a:defRPr/>
            </a:pPr>
            <a:endParaRPr lang="es-ES"/>
          </a:p>
        </c:txPr>
        <c:crossAx val="81325440"/>
        <c:crosses val="autoZero"/>
        <c:auto val="1"/>
        <c:lblAlgn val="ctr"/>
        <c:lblOffset val="100"/>
        <c:noMultiLvlLbl val="0"/>
      </c:catAx>
      <c:valAx>
        <c:axId val="81325440"/>
        <c:scaling>
          <c:orientation val="minMax"/>
          <c:max val="11"/>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81323904"/>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s-ES"/>
              <a:t>IPAQ COMPARATIVO</a:t>
            </a:r>
          </a:p>
          <a:p>
            <a:pPr>
              <a:defRPr/>
            </a:pPr>
            <a:r>
              <a:rPr lang="es-ES"/>
              <a:t>Hombres (31 a 35 años)</a:t>
            </a:r>
          </a:p>
        </c:rich>
      </c:tx>
      <c:overlay val="0"/>
    </c:title>
    <c:autoTitleDeleted val="0"/>
    <c:plotArea>
      <c:layout/>
      <c:barChart>
        <c:barDir val="col"/>
        <c:grouping val="clustered"/>
        <c:varyColors val="0"/>
        <c:ser>
          <c:idx val="0"/>
          <c:order val="0"/>
          <c:tx>
            <c:v>IPAQ I</c:v>
          </c:tx>
          <c:invertIfNegative val="0"/>
          <c:cat>
            <c:strRef>
              <c:f>Hoja2!$R$73:$T$73</c:f>
              <c:strCache>
                <c:ptCount val="3"/>
                <c:pt idx="0">
                  <c:v>LEVE</c:v>
                </c:pt>
                <c:pt idx="1">
                  <c:v>MODERADO</c:v>
                </c:pt>
                <c:pt idx="2">
                  <c:v>VIGOROSO</c:v>
                </c:pt>
              </c:strCache>
            </c:strRef>
          </c:cat>
          <c:val>
            <c:numRef>
              <c:f>Hoja2!$R$83:$T$83</c:f>
              <c:numCache>
                <c:formatCode>General</c:formatCode>
                <c:ptCount val="3"/>
                <c:pt idx="0">
                  <c:v>0</c:v>
                </c:pt>
                <c:pt idx="1">
                  <c:v>8</c:v>
                </c:pt>
                <c:pt idx="2">
                  <c:v>1</c:v>
                </c:pt>
              </c:numCache>
            </c:numRef>
          </c:val>
        </c:ser>
        <c:ser>
          <c:idx val="1"/>
          <c:order val="1"/>
          <c:tx>
            <c:v>IPAQ F</c:v>
          </c:tx>
          <c:invertIfNegative val="0"/>
          <c:cat>
            <c:strRef>
              <c:f>Hoja3!$H$75:$J$75</c:f>
              <c:strCache>
                <c:ptCount val="3"/>
                <c:pt idx="0">
                  <c:v>LEVE</c:v>
                </c:pt>
                <c:pt idx="1">
                  <c:v>MODERADO</c:v>
                </c:pt>
                <c:pt idx="2">
                  <c:v>VIGOROSO</c:v>
                </c:pt>
              </c:strCache>
            </c:strRef>
          </c:cat>
          <c:val>
            <c:numRef>
              <c:f>Hoja3!$H$85:$J$85</c:f>
              <c:numCache>
                <c:formatCode>General</c:formatCode>
                <c:ptCount val="3"/>
                <c:pt idx="0">
                  <c:v>0</c:v>
                </c:pt>
                <c:pt idx="1">
                  <c:v>6</c:v>
                </c:pt>
                <c:pt idx="2">
                  <c:v>3</c:v>
                </c:pt>
              </c:numCache>
            </c:numRef>
          </c:val>
        </c:ser>
        <c:dLbls>
          <c:showLegendKey val="0"/>
          <c:showVal val="0"/>
          <c:showCatName val="0"/>
          <c:showSerName val="0"/>
          <c:showPercent val="0"/>
          <c:showBubbleSize val="0"/>
        </c:dLbls>
        <c:gapWidth val="150"/>
        <c:axId val="81635968"/>
        <c:axId val="81637760"/>
      </c:barChart>
      <c:catAx>
        <c:axId val="81635968"/>
        <c:scaling>
          <c:orientation val="minMax"/>
        </c:scaling>
        <c:delete val="0"/>
        <c:axPos val="b"/>
        <c:numFmt formatCode="General" sourceLinked="1"/>
        <c:majorTickMark val="none"/>
        <c:minorTickMark val="none"/>
        <c:tickLblPos val="nextTo"/>
        <c:txPr>
          <a:bodyPr rot="0" vert="horz"/>
          <a:lstStyle/>
          <a:p>
            <a:pPr>
              <a:defRPr/>
            </a:pPr>
            <a:endParaRPr lang="es-ES"/>
          </a:p>
        </c:txPr>
        <c:crossAx val="81637760"/>
        <c:crosses val="autoZero"/>
        <c:auto val="1"/>
        <c:lblAlgn val="ctr"/>
        <c:lblOffset val="100"/>
        <c:noMultiLvlLbl val="0"/>
      </c:catAx>
      <c:valAx>
        <c:axId val="81637760"/>
        <c:scaling>
          <c:orientation val="minMax"/>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81635968"/>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IMC Hombres (26 a 30 años)</a:t>
            </a:r>
          </a:p>
          <a:p>
            <a:pPr>
              <a:defRPr/>
            </a:pPr>
            <a:r>
              <a:rPr lang="es-EC" dirty="0"/>
              <a:t>Total 10 hombres</a:t>
            </a:r>
          </a:p>
        </c:rich>
      </c:tx>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Hoja3!$AI$30:$AJ$30</c:f>
              <c:strCache>
                <c:ptCount val="2"/>
                <c:pt idx="0">
                  <c:v>Promedio I</c:v>
                </c:pt>
                <c:pt idx="1">
                  <c:v>Promedio F</c:v>
                </c:pt>
              </c:strCache>
            </c:strRef>
          </c:cat>
          <c:val>
            <c:numRef>
              <c:f>Hoja3!$AI$41:$AJ$41</c:f>
              <c:numCache>
                <c:formatCode>0.00</c:formatCode>
                <c:ptCount val="2"/>
                <c:pt idx="0">
                  <c:v>23.631078145226194</c:v>
                </c:pt>
                <c:pt idx="1">
                  <c:v>23.092018014059246</c:v>
                </c:pt>
              </c:numCache>
            </c:numRef>
          </c:val>
          <c:smooth val="0"/>
        </c:ser>
        <c:dLbls>
          <c:showLegendKey val="0"/>
          <c:showVal val="0"/>
          <c:showCatName val="0"/>
          <c:showSerName val="0"/>
          <c:showPercent val="0"/>
          <c:showBubbleSize val="0"/>
        </c:dLbls>
        <c:marker val="1"/>
        <c:smooth val="0"/>
        <c:axId val="69502464"/>
        <c:axId val="69504000"/>
      </c:lineChart>
      <c:catAx>
        <c:axId val="69502464"/>
        <c:scaling>
          <c:orientation val="minMax"/>
        </c:scaling>
        <c:delete val="0"/>
        <c:axPos val="b"/>
        <c:majorTickMark val="none"/>
        <c:minorTickMark val="none"/>
        <c:tickLblPos val="nextTo"/>
        <c:crossAx val="69504000"/>
        <c:crosses val="autoZero"/>
        <c:auto val="1"/>
        <c:lblAlgn val="ctr"/>
        <c:lblOffset val="100"/>
        <c:noMultiLvlLbl val="0"/>
      </c:catAx>
      <c:valAx>
        <c:axId val="69504000"/>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69502464"/>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s-ES"/>
              <a:t>IPAQ COMPARATIVO</a:t>
            </a:r>
          </a:p>
          <a:p>
            <a:pPr>
              <a:defRPr/>
            </a:pPr>
            <a:r>
              <a:rPr lang="es-ES"/>
              <a:t>Hombres (36 a 40 años)</a:t>
            </a:r>
          </a:p>
        </c:rich>
      </c:tx>
      <c:overlay val="0"/>
    </c:title>
    <c:autoTitleDeleted val="0"/>
    <c:plotArea>
      <c:layout/>
      <c:barChart>
        <c:barDir val="col"/>
        <c:grouping val="clustered"/>
        <c:varyColors val="0"/>
        <c:ser>
          <c:idx val="0"/>
          <c:order val="0"/>
          <c:tx>
            <c:v>IPAQ I</c:v>
          </c:tx>
          <c:invertIfNegative val="0"/>
          <c:cat>
            <c:strRef>
              <c:f>Hoja2!$R$102:$T$102</c:f>
              <c:strCache>
                <c:ptCount val="3"/>
                <c:pt idx="0">
                  <c:v>LEVE</c:v>
                </c:pt>
                <c:pt idx="1">
                  <c:v>MODERADO</c:v>
                </c:pt>
                <c:pt idx="2">
                  <c:v>VIGOROSO</c:v>
                </c:pt>
              </c:strCache>
            </c:strRef>
          </c:cat>
          <c:val>
            <c:numRef>
              <c:f>Hoja2!$R$114:$T$114</c:f>
              <c:numCache>
                <c:formatCode>General</c:formatCode>
                <c:ptCount val="3"/>
                <c:pt idx="0">
                  <c:v>5</c:v>
                </c:pt>
                <c:pt idx="1">
                  <c:v>5</c:v>
                </c:pt>
                <c:pt idx="2">
                  <c:v>1</c:v>
                </c:pt>
              </c:numCache>
            </c:numRef>
          </c:val>
        </c:ser>
        <c:ser>
          <c:idx val="1"/>
          <c:order val="1"/>
          <c:tx>
            <c:v>IPAQ F</c:v>
          </c:tx>
          <c:invertIfNegative val="0"/>
          <c:cat>
            <c:strRef>
              <c:f>Hoja3!$H$104:$J$104</c:f>
              <c:strCache>
                <c:ptCount val="3"/>
                <c:pt idx="0">
                  <c:v>LEVE</c:v>
                </c:pt>
                <c:pt idx="1">
                  <c:v>MODERADO</c:v>
                </c:pt>
                <c:pt idx="2">
                  <c:v>VIGOROSO</c:v>
                </c:pt>
              </c:strCache>
            </c:strRef>
          </c:cat>
          <c:val>
            <c:numRef>
              <c:f>Hoja3!$H$116:$J$116</c:f>
              <c:numCache>
                <c:formatCode>General</c:formatCode>
                <c:ptCount val="3"/>
                <c:pt idx="0">
                  <c:v>3</c:v>
                </c:pt>
                <c:pt idx="1">
                  <c:v>7</c:v>
                </c:pt>
                <c:pt idx="2">
                  <c:v>1</c:v>
                </c:pt>
              </c:numCache>
            </c:numRef>
          </c:val>
        </c:ser>
        <c:dLbls>
          <c:showLegendKey val="0"/>
          <c:showVal val="0"/>
          <c:showCatName val="0"/>
          <c:showSerName val="0"/>
          <c:showPercent val="0"/>
          <c:showBubbleSize val="0"/>
        </c:dLbls>
        <c:gapWidth val="150"/>
        <c:axId val="81669504"/>
        <c:axId val="81675392"/>
      </c:barChart>
      <c:catAx>
        <c:axId val="81669504"/>
        <c:scaling>
          <c:orientation val="minMax"/>
        </c:scaling>
        <c:delete val="0"/>
        <c:axPos val="b"/>
        <c:numFmt formatCode="General" sourceLinked="1"/>
        <c:majorTickMark val="none"/>
        <c:minorTickMark val="none"/>
        <c:tickLblPos val="nextTo"/>
        <c:txPr>
          <a:bodyPr rot="0" vert="horz"/>
          <a:lstStyle/>
          <a:p>
            <a:pPr>
              <a:defRPr/>
            </a:pPr>
            <a:endParaRPr lang="es-ES"/>
          </a:p>
        </c:txPr>
        <c:crossAx val="81675392"/>
        <c:crosses val="autoZero"/>
        <c:auto val="1"/>
        <c:lblAlgn val="ctr"/>
        <c:lblOffset val="100"/>
        <c:noMultiLvlLbl val="0"/>
      </c:catAx>
      <c:valAx>
        <c:axId val="81675392"/>
        <c:scaling>
          <c:orientation val="minMax"/>
          <c:max val="11"/>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81669504"/>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a:pPr>
            <a:r>
              <a:rPr lang="es-ES"/>
              <a:t>IPAQ  COMPARATIVO</a:t>
            </a:r>
          </a:p>
          <a:p>
            <a:pPr>
              <a:defRPr/>
            </a:pPr>
            <a:r>
              <a:rPr lang="es-ES"/>
              <a:t>Hombres (41 a 45 años)</a:t>
            </a:r>
          </a:p>
        </c:rich>
      </c:tx>
      <c:overlay val="0"/>
    </c:title>
    <c:autoTitleDeleted val="0"/>
    <c:plotArea>
      <c:layout/>
      <c:barChart>
        <c:barDir val="col"/>
        <c:grouping val="clustered"/>
        <c:varyColors val="0"/>
        <c:ser>
          <c:idx val="0"/>
          <c:order val="0"/>
          <c:tx>
            <c:v>IPAQ I</c:v>
          </c:tx>
          <c:invertIfNegative val="0"/>
          <c:cat>
            <c:strRef>
              <c:f>Hoja2!$R$125:$T$125</c:f>
              <c:strCache>
                <c:ptCount val="3"/>
                <c:pt idx="0">
                  <c:v>LEVE</c:v>
                </c:pt>
                <c:pt idx="1">
                  <c:v>MODERADO</c:v>
                </c:pt>
                <c:pt idx="2">
                  <c:v>VIGOROSO</c:v>
                </c:pt>
              </c:strCache>
            </c:strRef>
          </c:cat>
          <c:val>
            <c:numRef>
              <c:f>Hoja2!$R$130:$T$130</c:f>
              <c:numCache>
                <c:formatCode>General</c:formatCode>
                <c:ptCount val="3"/>
                <c:pt idx="0">
                  <c:v>1</c:v>
                </c:pt>
                <c:pt idx="1">
                  <c:v>3</c:v>
                </c:pt>
                <c:pt idx="2">
                  <c:v>0</c:v>
                </c:pt>
              </c:numCache>
            </c:numRef>
          </c:val>
        </c:ser>
        <c:ser>
          <c:idx val="1"/>
          <c:order val="1"/>
          <c:tx>
            <c:v>IPAQ F</c:v>
          </c:tx>
          <c:invertIfNegative val="0"/>
          <c:cat>
            <c:strRef>
              <c:f>Hoja3!$H$127:$J$127</c:f>
              <c:strCache>
                <c:ptCount val="3"/>
                <c:pt idx="0">
                  <c:v>LEVE</c:v>
                </c:pt>
                <c:pt idx="1">
                  <c:v>MODERADO</c:v>
                </c:pt>
                <c:pt idx="2">
                  <c:v>VIGOROSO</c:v>
                </c:pt>
              </c:strCache>
            </c:strRef>
          </c:cat>
          <c:val>
            <c:numRef>
              <c:f>Hoja3!$H$132:$J$132</c:f>
              <c:numCache>
                <c:formatCode>General</c:formatCode>
                <c:ptCount val="3"/>
                <c:pt idx="0">
                  <c:v>0</c:v>
                </c:pt>
                <c:pt idx="1">
                  <c:v>4</c:v>
                </c:pt>
                <c:pt idx="2">
                  <c:v>0</c:v>
                </c:pt>
              </c:numCache>
            </c:numRef>
          </c:val>
        </c:ser>
        <c:dLbls>
          <c:showLegendKey val="0"/>
          <c:showVal val="0"/>
          <c:showCatName val="0"/>
          <c:showSerName val="0"/>
          <c:showPercent val="0"/>
          <c:showBubbleSize val="0"/>
        </c:dLbls>
        <c:gapWidth val="150"/>
        <c:axId val="81797504"/>
        <c:axId val="81799040"/>
      </c:barChart>
      <c:catAx>
        <c:axId val="81797504"/>
        <c:scaling>
          <c:orientation val="minMax"/>
        </c:scaling>
        <c:delete val="0"/>
        <c:axPos val="b"/>
        <c:numFmt formatCode="General" sourceLinked="1"/>
        <c:majorTickMark val="none"/>
        <c:minorTickMark val="none"/>
        <c:tickLblPos val="nextTo"/>
        <c:txPr>
          <a:bodyPr rot="0" vert="horz"/>
          <a:lstStyle/>
          <a:p>
            <a:pPr>
              <a:defRPr/>
            </a:pPr>
            <a:endParaRPr lang="es-ES"/>
          </a:p>
        </c:txPr>
        <c:crossAx val="81799040"/>
        <c:crosses val="autoZero"/>
        <c:auto val="1"/>
        <c:lblAlgn val="ctr"/>
        <c:lblOffset val="100"/>
        <c:noMultiLvlLbl val="0"/>
      </c:catAx>
      <c:valAx>
        <c:axId val="81799040"/>
        <c:scaling>
          <c:orientation val="minMax"/>
          <c:max val="4"/>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81797504"/>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S"/>
              <a:t>IPAQ COMPARATIVO</a:t>
            </a:r>
          </a:p>
          <a:p>
            <a:pPr>
              <a:defRPr/>
            </a:pPr>
            <a:r>
              <a:rPr lang="es-ES"/>
              <a:t>Hombres (46 a 50 años)</a:t>
            </a:r>
          </a:p>
        </c:rich>
      </c:tx>
      <c:overlay val="0"/>
    </c:title>
    <c:autoTitleDeleted val="0"/>
    <c:plotArea>
      <c:layout/>
      <c:barChart>
        <c:barDir val="col"/>
        <c:grouping val="clustered"/>
        <c:varyColors val="0"/>
        <c:ser>
          <c:idx val="0"/>
          <c:order val="0"/>
          <c:tx>
            <c:v>IPAQ I</c:v>
          </c:tx>
          <c:invertIfNegative val="0"/>
          <c:cat>
            <c:strRef>
              <c:f>Hoja2!$R$144:$T$144</c:f>
              <c:strCache>
                <c:ptCount val="3"/>
                <c:pt idx="0">
                  <c:v>LEVE</c:v>
                </c:pt>
                <c:pt idx="1">
                  <c:v>MODERADO</c:v>
                </c:pt>
                <c:pt idx="2">
                  <c:v>VIGOROSO</c:v>
                </c:pt>
              </c:strCache>
            </c:strRef>
          </c:cat>
          <c:val>
            <c:numRef>
              <c:f>Hoja2!$R$147:$T$147</c:f>
              <c:numCache>
                <c:formatCode>General</c:formatCode>
                <c:ptCount val="3"/>
                <c:pt idx="0">
                  <c:v>0</c:v>
                </c:pt>
                <c:pt idx="1">
                  <c:v>2</c:v>
                </c:pt>
                <c:pt idx="2">
                  <c:v>0</c:v>
                </c:pt>
              </c:numCache>
            </c:numRef>
          </c:val>
        </c:ser>
        <c:ser>
          <c:idx val="1"/>
          <c:order val="1"/>
          <c:tx>
            <c:v>IPAQ F</c:v>
          </c:tx>
          <c:invertIfNegative val="0"/>
          <c:cat>
            <c:strRef>
              <c:f>Hoja3!$H$146:$J$146</c:f>
              <c:strCache>
                <c:ptCount val="3"/>
                <c:pt idx="0">
                  <c:v>LEVE</c:v>
                </c:pt>
                <c:pt idx="1">
                  <c:v>MODERADO</c:v>
                </c:pt>
                <c:pt idx="2">
                  <c:v>VIGOROSO</c:v>
                </c:pt>
              </c:strCache>
            </c:strRef>
          </c:cat>
          <c:val>
            <c:numRef>
              <c:f>Hoja3!$H$149:$J$149</c:f>
              <c:numCache>
                <c:formatCode>General</c:formatCode>
                <c:ptCount val="3"/>
                <c:pt idx="0">
                  <c:v>0</c:v>
                </c:pt>
                <c:pt idx="1">
                  <c:v>1</c:v>
                </c:pt>
                <c:pt idx="2">
                  <c:v>1</c:v>
                </c:pt>
              </c:numCache>
            </c:numRef>
          </c:val>
        </c:ser>
        <c:dLbls>
          <c:showLegendKey val="0"/>
          <c:showVal val="0"/>
          <c:showCatName val="0"/>
          <c:showSerName val="0"/>
          <c:showPercent val="0"/>
          <c:showBubbleSize val="0"/>
        </c:dLbls>
        <c:gapWidth val="150"/>
        <c:axId val="81851520"/>
        <c:axId val="81853056"/>
      </c:barChart>
      <c:catAx>
        <c:axId val="81851520"/>
        <c:scaling>
          <c:orientation val="minMax"/>
        </c:scaling>
        <c:delete val="0"/>
        <c:axPos val="b"/>
        <c:numFmt formatCode="General" sourceLinked="1"/>
        <c:majorTickMark val="none"/>
        <c:minorTickMark val="none"/>
        <c:tickLblPos val="nextTo"/>
        <c:txPr>
          <a:bodyPr rot="0" vert="horz"/>
          <a:lstStyle/>
          <a:p>
            <a:pPr>
              <a:defRPr/>
            </a:pPr>
            <a:endParaRPr lang="es-ES"/>
          </a:p>
        </c:txPr>
        <c:crossAx val="81853056"/>
        <c:crosses val="autoZero"/>
        <c:auto val="1"/>
        <c:lblAlgn val="ctr"/>
        <c:lblOffset val="100"/>
        <c:noMultiLvlLbl val="0"/>
      </c:catAx>
      <c:valAx>
        <c:axId val="81853056"/>
        <c:scaling>
          <c:orientation val="minMax"/>
          <c:max val="2"/>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81851520"/>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S"/>
              <a:t>IPAQ COMPARATIVO</a:t>
            </a:r>
          </a:p>
          <a:p>
            <a:pPr>
              <a:defRPr/>
            </a:pPr>
            <a:r>
              <a:rPr lang="es-ES"/>
              <a:t>Hombres (51 a 55 años)</a:t>
            </a:r>
          </a:p>
        </c:rich>
      </c:tx>
      <c:layout>
        <c:manualLayout>
          <c:xMode val="edge"/>
          <c:yMode val="edge"/>
          <c:x val="0.24715266841644792"/>
          <c:y val="1.8583037944999142E-2"/>
        </c:manualLayout>
      </c:layout>
      <c:overlay val="0"/>
    </c:title>
    <c:autoTitleDeleted val="0"/>
    <c:plotArea>
      <c:layout/>
      <c:barChart>
        <c:barDir val="col"/>
        <c:grouping val="clustered"/>
        <c:varyColors val="0"/>
        <c:ser>
          <c:idx val="0"/>
          <c:order val="0"/>
          <c:tx>
            <c:v>IPAQ I</c:v>
          </c:tx>
          <c:invertIfNegative val="0"/>
          <c:cat>
            <c:strRef>
              <c:f>Hoja2!$R$160:$T$160</c:f>
              <c:strCache>
                <c:ptCount val="3"/>
                <c:pt idx="0">
                  <c:v>LEVE</c:v>
                </c:pt>
                <c:pt idx="1">
                  <c:v>MODERADO</c:v>
                </c:pt>
                <c:pt idx="2">
                  <c:v>VIGOROSO</c:v>
                </c:pt>
              </c:strCache>
            </c:strRef>
          </c:cat>
          <c:val>
            <c:numRef>
              <c:f>Hoja2!$R$162:$T$162</c:f>
              <c:numCache>
                <c:formatCode>General</c:formatCode>
                <c:ptCount val="3"/>
                <c:pt idx="0">
                  <c:v>0</c:v>
                </c:pt>
                <c:pt idx="1">
                  <c:v>1</c:v>
                </c:pt>
                <c:pt idx="2">
                  <c:v>0</c:v>
                </c:pt>
              </c:numCache>
            </c:numRef>
          </c:val>
        </c:ser>
        <c:ser>
          <c:idx val="1"/>
          <c:order val="1"/>
          <c:tx>
            <c:v>IPAQ F</c:v>
          </c:tx>
          <c:invertIfNegative val="0"/>
          <c:cat>
            <c:strRef>
              <c:f>Hoja3!$H$162:$J$162</c:f>
              <c:strCache>
                <c:ptCount val="3"/>
                <c:pt idx="0">
                  <c:v>LEVE</c:v>
                </c:pt>
                <c:pt idx="1">
                  <c:v>MODERADO</c:v>
                </c:pt>
                <c:pt idx="2">
                  <c:v>VIGOROSO</c:v>
                </c:pt>
              </c:strCache>
            </c:strRef>
          </c:cat>
          <c:val>
            <c:numRef>
              <c:f>Hoja3!$H$164:$J$164</c:f>
              <c:numCache>
                <c:formatCode>General</c:formatCode>
                <c:ptCount val="3"/>
                <c:pt idx="0">
                  <c:v>0</c:v>
                </c:pt>
                <c:pt idx="1">
                  <c:v>1</c:v>
                </c:pt>
                <c:pt idx="2">
                  <c:v>0</c:v>
                </c:pt>
              </c:numCache>
            </c:numRef>
          </c:val>
        </c:ser>
        <c:dLbls>
          <c:showLegendKey val="0"/>
          <c:showVal val="0"/>
          <c:showCatName val="0"/>
          <c:showSerName val="0"/>
          <c:showPercent val="0"/>
          <c:showBubbleSize val="0"/>
        </c:dLbls>
        <c:gapWidth val="150"/>
        <c:axId val="81876864"/>
        <c:axId val="81878400"/>
      </c:barChart>
      <c:catAx>
        <c:axId val="81876864"/>
        <c:scaling>
          <c:orientation val="minMax"/>
        </c:scaling>
        <c:delete val="0"/>
        <c:axPos val="b"/>
        <c:numFmt formatCode="General" sourceLinked="1"/>
        <c:majorTickMark val="none"/>
        <c:minorTickMark val="none"/>
        <c:tickLblPos val="nextTo"/>
        <c:txPr>
          <a:bodyPr rot="0" vert="horz"/>
          <a:lstStyle/>
          <a:p>
            <a:pPr>
              <a:defRPr/>
            </a:pPr>
            <a:endParaRPr lang="es-ES"/>
          </a:p>
        </c:txPr>
        <c:crossAx val="81878400"/>
        <c:crosses val="autoZero"/>
        <c:auto val="1"/>
        <c:lblAlgn val="ctr"/>
        <c:lblOffset val="100"/>
        <c:noMultiLvlLbl val="0"/>
      </c:catAx>
      <c:valAx>
        <c:axId val="81878400"/>
        <c:scaling>
          <c:orientation val="minMax"/>
          <c:max val="1"/>
        </c:scaling>
        <c:delete val="0"/>
        <c:axPos val="l"/>
        <c:majorGridlines/>
        <c:title>
          <c:tx>
            <c:rich>
              <a:bodyPr/>
              <a:lstStyle/>
              <a:p>
                <a:pPr>
                  <a:defRPr/>
                </a:pPr>
                <a:r>
                  <a:rPr lang="es-ES"/>
                  <a:t>Serviodres Publicos</a:t>
                </a:r>
              </a:p>
            </c:rich>
          </c:tx>
          <c:overlay val="0"/>
        </c:title>
        <c:numFmt formatCode="General" sourceLinked="1"/>
        <c:majorTickMark val="none"/>
        <c:minorTickMark val="none"/>
        <c:tickLblPos val="nextTo"/>
        <c:txPr>
          <a:bodyPr rot="0" vert="horz"/>
          <a:lstStyle/>
          <a:p>
            <a:pPr>
              <a:defRPr/>
            </a:pPr>
            <a:endParaRPr lang="es-ES"/>
          </a:p>
        </c:txPr>
        <c:crossAx val="81876864"/>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S"/>
              <a:t>IPAQ COMPARATIVO</a:t>
            </a:r>
          </a:p>
          <a:p>
            <a:pPr>
              <a:defRPr/>
            </a:pPr>
            <a:r>
              <a:rPr lang="es-ES"/>
              <a:t>Mujeres (20 a 25 años)</a:t>
            </a:r>
          </a:p>
        </c:rich>
      </c:tx>
      <c:overlay val="0"/>
    </c:title>
    <c:autoTitleDeleted val="0"/>
    <c:plotArea>
      <c:layout/>
      <c:barChart>
        <c:barDir val="col"/>
        <c:grouping val="clustered"/>
        <c:varyColors val="0"/>
        <c:ser>
          <c:idx val="0"/>
          <c:order val="0"/>
          <c:tx>
            <c:v>IPAQ I</c:v>
          </c:tx>
          <c:invertIfNegative val="0"/>
          <c:cat>
            <c:strRef>
              <c:f>Hoja2!$R$12:$T$12</c:f>
              <c:strCache>
                <c:ptCount val="3"/>
                <c:pt idx="0">
                  <c:v>LEVE</c:v>
                </c:pt>
                <c:pt idx="1">
                  <c:v>MODERADO</c:v>
                </c:pt>
                <c:pt idx="2">
                  <c:v>VIGOROSO</c:v>
                </c:pt>
              </c:strCache>
            </c:strRef>
          </c:cat>
          <c:val>
            <c:numRef>
              <c:f>Hoja2!$R$25:$T$25</c:f>
              <c:numCache>
                <c:formatCode>General</c:formatCode>
                <c:ptCount val="3"/>
                <c:pt idx="0">
                  <c:v>6</c:v>
                </c:pt>
                <c:pt idx="1">
                  <c:v>5</c:v>
                </c:pt>
                <c:pt idx="2">
                  <c:v>1</c:v>
                </c:pt>
              </c:numCache>
            </c:numRef>
          </c:val>
        </c:ser>
        <c:ser>
          <c:idx val="1"/>
          <c:order val="1"/>
          <c:tx>
            <c:v>IPAQ F</c:v>
          </c:tx>
          <c:invertIfNegative val="0"/>
          <c:cat>
            <c:strRef>
              <c:f>Hoja3!$H$14:$J$14</c:f>
              <c:strCache>
                <c:ptCount val="3"/>
                <c:pt idx="0">
                  <c:v>LEVE</c:v>
                </c:pt>
                <c:pt idx="1">
                  <c:v>MODERADO</c:v>
                </c:pt>
                <c:pt idx="2">
                  <c:v>VIGOROSO</c:v>
                </c:pt>
              </c:strCache>
            </c:strRef>
          </c:cat>
          <c:val>
            <c:numRef>
              <c:f>Hoja3!$H$27:$J$27</c:f>
              <c:numCache>
                <c:formatCode>General</c:formatCode>
                <c:ptCount val="3"/>
                <c:pt idx="0">
                  <c:v>4</c:v>
                </c:pt>
                <c:pt idx="1">
                  <c:v>6</c:v>
                </c:pt>
                <c:pt idx="2">
                  <c:v>2</c:v>
                </c:pt>
              </c:numCache>
            </c:numRef>
          </c:val>
        </c:ser>
        <c:dLbls>
          <c:showLegendKey val="0"/>
          <c:showVal val="0"/>
          <c:showCatName val="0"/>
          <c:showSerName val="0"/>
          <c:showPercent val="0"/>
          <c:showBubbleSize val="0"/>
        </c:dLbls>
        <c:gapWidth val="150"/>
        <c:axId val="68169088"/>
        <c:axId val="68183168"/>
      </c:barChart>
      <c:catAx>
        <c:axId val="68169088"/>
        <c:scaling>
          <c:orientation val="minMax"/>
        </c:scaling>
        <c:delete val="0"/>
        <c:axPos val="b"/>
        <c:numFmt formatCode="General" sourceLinked="1"/>
        <c:majorTickMark val="none"/>
        <c:minorTickMark val="none"/>
        <c:tickLblPos val="nextTo"/>
        <c:txPr>
          <a:bodyPr rot="0" vert="horz"/>
          <a:lstStyle/>
          <a:p>
            <a:pPr>
              <a:defRPr/>
            </a:pPr>
            <a:endParaRPr lang="es-ES"/>
          </a:p>
        </c:txPr>
        <c:crossAx val="68183168"/>
        <c:crosses val="autoZero"/>
        <c:auto val="1"/>
        <c:lblAlgn val="ctr"/>
        <c:lblOffset val="100"/>
        <c:noMultiLvlLbl val="0"/>
      </c:catAx>
      <c:valAx>
        <c:axId val="68183168"/>
        <c:scaling>
          <c:orientation val="minMax"/>
          <c:max val="12"/>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68169088"/>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s-ES"/>
              <a:t>IPAQ  COMPARATIVO</a:t>
            </a:r>
          </a:p>
          <a:p>
            <a:pPr>
              <a:defRPr/>
            </a:pPr>
            <a:r>
              <a:rPr lang="es-ES"/>
              <a:t>Mujeres (26 a 30 años)</a:t>
            </a:r>
          </a:p>
        </c:rich>
      </c:tx>
      <c:overlay val="0"/>
    </c:title>
    <c:autoTitleDeleted val="0"/>
    <c:plotArea>
      <c:layout/>
      <c:barChart>
        <c:barDir val="col"/>
        <c:grouping val="clustered"/>
        <c:varyColors val="0"/>
        <c:ser>
          <c:idx val="0"/>
          <c:order val="0"/>
          <c:tx>
            <c:v>IPAQ I</c:v>
          </c:tx>
          <c:invertIfNegative val="0"/>
          <c:cat>
            <c:strRef>
              <c:f>Hoja2!$R$43:$T$43</c:f>
              <c:strCache>
                <c:ptCount val="3"/>
                <c:pt idx="0">
                  <c:v>LEVE</c:v>
                </c:pt>
                <c:pt idx="1">
                  <c:v>MODERADO</c:v>
                </c:pt>
                <c:pt idx="2">
                  <c:v>VIGOROSO</c:v>
                </c:pt>
              </c:strCache>
            </c:strRef>
          </c:cat>
          <c:val>
            <c:numRef>
              <c:f>Hoja2!$R$69:$T$69</c:f>
              <c:numCache>
                <c:formatCode>General</c:formatCode>
                <c:ptCount val="3"/>
                <c:pt idx="0">
                  <c:v>19</c:v>
                </c:pt>
                <c:pt idx="1">
                  <c:v>5</c:v>
                </c:pt>
                <c:pt idx="2">
                  <c:v>1</c:v>
                </c:pt>
              </c:numCache>
            </c:numRef>
          </c:val>
        </c:ser>
        <c:ser>
          <c:idx val="1"/>
          <c:order val="1"/>
          <c:tx>
            <c:v>IPAQ F</c:v>
          </c:tx>
          <c:invertIfNegative val="0"/>
          <c:cat>
            <c:strRef>
              <c:f>Hoja3!$H$45:$J$45</c:f>
              <c:strCache>
                <c:ptCount val="3"/>
                <c:pt idx="0">
                  <c:v>LEVE</c:v>
                </c:pt>
                <c:pt idx="1">
                  <c:v>MODERADO</c:v>
                </c:pt>
                <c:pt idx="2">
                  <c:v>VIGOROSO</c:v>
                </c:pt>
              </c:strCache>
            </c:strRef>
          </c:cat>
          <c:val>
            <c:numRef>
              <c:f>Hoja3!$H$71:$J$71</c:f>
              <c:numCache>
                <c:formatCode>General</c:formatCode>
                <c:ptCount val="3"/>
                <c:pt idx="0">
                  <c:v>15</c:v>
                </c:pt>
                <c:pt idx="1">
                  <c:v>9</c:v>
                </c:pt>
                <c:pt idx="2">
                  <c:v>1</c:v>
                </c:pt>
              </c:numCache>
            </c:numRef>
          </c:val>
        </c:ser>
        <c:dLbls>
          <c:showLegendKey val="0"/>
          <c:showVal val="0"/>
          <c:showCatName val="0"/>
          <c:showSerName val="0"/>
          <c:showPercent val="0"/>
          <c:showBubbleSize val="0"/>
        </c:dLbls>
        <c:gapWidth val="150"/>
        <c:axId val="68211072"/>
        <c:axId val="68212608"/>
      </c:barChart>
      <c:catAx>
        <c:axId val="68211072"/>
        <c:scaling>
          <c:orientation val="minMax"/>
        </c:scaling>
        <c:delete val="0"/>
        <c:axPos val="b"/>
        <c:numFmt formatCode="General" sourceLinked="1"/>
        <c:majorTickMark val="none"/>
        <c:minorTickMark val="none"/>
        <c:tickLblPos val="nextTo"/>
        <c:txPr>
          <a:bodyPr rot="0" vert="horz"/>
          <a:lstStyle/>
          <a:p>
            <a:pPr>
              <a:defRPr/>
            </a:pPr>
            <a:endParaRPr lang="es-ES"/>
          </a:p>
        </c:txPr>
        <c:crossAx val="68212608"/>
        <c:crosses val="autoZero"/>
        <c:auto val="1"/>
        <c:lblAlgn val="ctr"/>
        <c:lblOffset val="100"/>
        <c:noMultiLvlLbl val="0"/>
      </c:catAx>
      <c:valAx>
        <c:axId val="68212608"/>
        <c:scaling>
          <c:orientation val="minMax"/>
          <c:max val="25"/>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68211072"/>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s-ES"/>
              <a:t>IPAQ COMPARATIVO </a:t>
            </a:r>
          </a:p>
          <a:p>
            <a:pPr>
              <a:defRPr/>
            </a:pPr>
            <a:r>
              <a:rPr lang="es-ES"/>
              <a:t>Mujeres (31 a 35 años)</a:t>
            </a:r>
          </a:p>
        </c:rich>
      </c:tx>
      <c:overlay val="0"/>
    </c:title>
    <c:autoTitleDeleted val="0"/>
    <c:plotArea>
      <c:layout/>
      <c:barChart>
        <c:barDir val="col"/>
        <c:grouping val="clustered"/>
        <c:varyColors val="0"/>
        <c:ser>
          <c:idx val="0"/>
          <c:order val="0"/>
          <c:tx>
            <c:v>IPAQ I</c:v>
          </c:tx>
          <c:invertIfNegative val="0"/>
          <c:cat>
            <c:strRef>
              <c:f>Hoja2!$R$86:$T$86</c:f>
              <c:strCache>
                <c:ptCount val="3"/>
                <c:pt idx="0">
                  <c:v>LEVE</c:v>
                </c:pt>
                <c:pt idx="1">
                  <c:v>MODERADO</c:v>
                </c:pt>
                <c:pt idx="2">
                  <c:v>VIGOROSO</c:v>
                </c:pt>
              </c:strCache>
            </c:strRef>
          </c:cat>
          <c:val>
            <c:numRef>
              <c:f>Hoja2!$R$99:$T$99</c:f>
              <c:numCache>
                <c:formatCode>General</c:formatCode>
                <c:ptCount val="3"/>
                <c:pt idx="0">
                  <c:v>6</c:v>
                </c:pt>
                <c:pt idx="1">
                  <c:v>5</c:v>
                </c:pt>
                <c:pt idx="2">
                  <c:v>1</c:v>
                </c:pt>
              </c:numCache>
            </c:numRef>
          </c:val>
        </c:ser>
        <c:ser>
          <c:idx val="1"/>
          <c:order val="1"/>
          <c:tx>
            <c:v>IPAQ F</c:v>
          </c:tx>
          <c:invertIfNegative val="0"/>
          <c:cat>
            <c:strRef>
              <c:f>Hoja3!$H$88:$J$88</c:f>
              <c:strCache>
                <c:ptCount val="3"/>
                <c:pt idx="0">
                  <c:v>LEVE</c:v>
                </c:pt>
                <c:pt idx="1">
                  <c:v>MODERADO</c:v>
                </c:pt>
                <c:pt idx="2">
                  <c:v>VIGOROSO</c:v>
                </c:pt>
              </c:strCache>
            </c:strRef>
          </c:cat>
          <c:val>
            <c:numRef>
              <c:f>Hoja3!$H$101:$J$101</c:f>
              <c:numCache>
                <c:formatCode>General</c:formatCode>
                <c:ptCount val="3"/>
                <c:pt idx="0">
                  <c:v>4</c:v>
                </c:pt>
                <c:pt idx="1">
                  <c:v>6</c:v>
                </c:pt>
                <c:pt idx="2">
                  <c:v>2</c:v>
                </c:pt>
              </c:numCache>
            </c:numRef>
          </c:val>
        </c:ser>
        <c:dLbls>
          <c:showLegendKey val="0"/>
          <c:showVal val="0"/>
          <c:showCatName val="0"/>
          <c:showSerName val="0"/>
          <c:showPercent val="0"/>
          <c:showBubbleSize val="0"/>
        </c:dLbls>
        <c:gapWidth val="150"/>
        <c:axId val="68252800"/>
        <c:axId val="68254336"/>
      </c:barChart>
      <c:catAx>
        <c:axId val="68252800"/>
        <c:scaling>
          <c:orientation val="minMax"/>
        </c:scaling>
        <c:delete val="0"/>
        <c:axPos val="b"/>
        <c:numFmt formatCode="General" sourceLinked="1"/>
        <c:majorTickMark val="none"/>
        <c:minorTickMark val="none"/>
        <c:tickLblPos val="nextTo"/>
        <c:txPr>
          <a:bodyPr rot="0" vert="horz"/>
          <a:lstStyle/>
          <a:p>
            <a:pPr>
              <a:defRPr/>
            </a:pPr>
            <a:endParaRPr lang="es-ES"/>
          </a:p>
        </c:txPr>
        <c:crossAx val="68254336"/>
        <c:crosses val="autoZero"/>
        <c:auto val="1"/>
        <c:lblAlgn val="ctr"/>
        <c:lblOffset val="100"/>
        <c:noMultiLvlLbl val="0"/>
      </c:catAx>
      <c:valAx>
        <c:axId val="68254336"/>
        <c:scaling>
          <c:orientation val="minMax"/>
          <c:max val="12"/>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68252800"/>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s-ES"/>
              <a:t>IPAQ COMPARATIVO</a:t>
            </a:r>
          </a:p>
          <a:p>
            <a:pPr>
              <a:defRPr/>
            </a:pPr>
            <a:r>
              <a:rPr lang="es-ES"/>
              <a:t>Mujeres (36 a 40 años)</a:t>
            </a:r>
          </a:p>
        </c:rich>
      </c:tx>
      <c:overlay val="0"/>
    </c:title>
    <c:autoTitleDeleted val="0"/>
    <c:plotArea>
      <c:layout/>
      <c:barChart>
        <c:barDir val="col"/>
        <c:grouping val="clustered"/>
        <c:varyColors val="0"/>
        <c:ser>
          <c:idx val="0"/>
          <c:order val="0"/>
          <c:tx>
            <c:v>IPAQ I</c:v>
          </c:tx>
          <c:invertIfNegative val="0"/>
          <c:cat>
            <c:strRef>
              <c:f>Hoja2!$R$117:$T$117</c:f>
              <c:strCache>
                <c:ptCount val="3"/>
                <c:pt idx="0">
                  <c:v>LEVE</c:v>
                </c:pt>
                <c:pt idx="1">
                  <c:v>MODERADO</c:v>
                </c:pt>
                <c:pt idx="2">
                  <c:v>VIGOROSO</c:v>
                </c:pt>
              </c:strCache>
            </c:strRef>
          </c:cat>
          <c:val>
            <c:numRef>
              <c:f>Hoja2!$R$122:$T$122</c:f>
              <c:numCache>
                <c:formatCode>General</c:formatCode>
                <c:ptCount val="3"/>
                <c:pt idx="0">
                  <c:v>3</c:v>
                </c:pt>
                <c:pt idx="1">
                  <c:v>1</c:v>
                </c:pt>
                <c:pt idx="2">
                  <c:v>0</c:v>
                </c:pt>
              </c:numCache>
            </c:numRef>
          </c:val>
        </c:ser>
        <c:ser>
          <c:idx val="1"/>
          <c:order val="1"/>
          <c:tx>
            <c:v>IPAQ F</c:v>
          </c:tx>
          <c:invertIfNegative val="0"/>
          <c:cat>
            <c:strRef>
              <c:f>Hoja3!$H$119:$J$119</c:f>
              <c:strCache>
                <c:ptCount val="3"/>
                <c:pt idx="0">
                  <c:v>LEVE</c:v>
                </c:pt>
                <c:pt idx="1">
                  <c:v>MODERADO</c:v>
                </c:pt>
                <c:pt idx="2">
                  <c:v>VIGOROSO</c:v>
                </c:pt>
              </c:strCache>
            </c:strRef>
          </c:cat>
          <c:val>
            <c:numRef>
              <c:f>Hoja3!$H$124:$J$124</c:f>
              <c:numCache>
                <c:formatCode>General</c:formatCode>
                <c:ptCount val="3"/>
                <c:pt idx="0">
                  <c:v>2</c:v>
                </c:pt>
                <c:pt idx="1">
                  <c:v>2</c:v>
                </c:pt>
                <c:pt idx="2">
                  <c:v>0</c:v>
                </c:pt>
              </c:numCache>
            </c:numRef>
          </c:val>
        </c:ser>
        <c:dLbls>
          <c:showLegendKey val="0"/>
          <c:showVal val="0"/>
          <c:showCatName val="0"/>
          <c:showSerName val="0"/>
          <c:showPercent val="0"/>
          <c:showBubbleSize val="0"/>
        </c:dLbls>
        <c:gapWidth val="150"/>
        <c:axId val="68302720"/>
        <c:axId val="68304256"/>
      </c:barChart>
      <c:catAx>
        <c:axId val="68302720"/>
        <c:scaling>
          <c:orientation val="minMax"/>
        </c:scaling>
        <c:delete val="0"/>
        <c:axPos val="b"/>
        <c:numFmt formatCode="General" sourceLinked="1"/>
        <c:majorTickMark val="none"/>
        <c:minorTickMark val="none"/>
        <c:tickLblPos val="nextTo"/>
        <c:txPr>
          <a:bodyPr rot="0" vert="horz"/>
          <a:lstStyle/>
          <a:p>
            <a:pPr>
              <a:defRPr/>
            </a:pPr>
            <a:endParaRPr lang="es-ES"/>
          </a:p>
        </c:txPr>
        <c:crossAx val="68304256"/>
        <c:crosses val="autoZero"/>
        <c:auto val="1"/>
        <c:lblAlgn val="ctr"/>
        <c:lblOffset val="100"/>
        <c:noMultiLvlLbl val="0"/>
      </c:catAx>
      <c:valAx>
        <c:axId val="68304256"/>
        <c:scaling>
          <c:orientation val="minMax"/>
          <c:max val="4"/>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68302720"/>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a:pPr>
            <a:r>
              <a:rPr lang="es-ES"/>
              <a:t>IPAQ  COMPARATIVO</a:t>
            </a:r>
          </a:p>
          <a:p>
            <a:pPr>
              <a:defRPr/>
            </a:pPr>
            <a:r>
              <a:rPr lang="es-ES"/>
              <a:t>Mujeres (41 a 45 años)</a:t>
            </a:r>
          </a:p>
        </c:rich>
      </c:tx>
      <c:overlay val="0"/>
    </c:title>
    <c:autoTitleDeleted val="0"/>
    <c:plotArea>
      <c:layout/>
      <c:barChart>
        <c:barDir val="col"/>
        <c:grouping val="clustered"/>
        <c:varyColors val="0"/>
        <c:ser>
          <c:idx val="0"/>
          <c:order val="0"/>
          <c:tx>
            <c:v>IPAQ I</c:v>
          </c:tx>
          <c:invertIfNegative val="0"/>
          <c:cat>
            <c:strRef>
              <c:f>Hoja2!$R$133:$T$133</c:f>
              <c:strCache>
                <c:ptCount val="3"/>
                <c:pt idx="0">
                  <c:v>LEVE</c:v>
                </c:pt>
                <c:pt idx="1">
                  <c:v>MODERADO</c:v>
                </c:pt>
                <c:pt idx="2">
                  <c:v>VIGOROSO</c:v>
                </c:pt>
              </c:strCache>
            </c:strRef>
          </c:cat>
          <c:val>
            <c:numRef>
              <c:f>Hoja2!$R$139:$T$139</c:f>
              <c:numCache>
                <c:formatCode>General</c:formatCode>
                <c:ptCount val="3"/>
                <c:pt idx="0">
                  <c:v>4</c:v>
                </c:pt>
                <c:pt idx="1">
                  <c:v>0</c:v>
                </c:pt>
                <c:pt idx="2">
                  <c:v>1</c:v>
                </c:pt>
              </c:numCache>
            </c:numRef>
          </c:val>
        </c:ser>
        <c:ser>
          <c:idx val="1"/>
          <c:order val="1"/>
          <c:tx>
            <c:v>IPAQ F</c:v>
          </c:tx>
          <c:invertIfNegative val="0"/>
          <c:cat>
            <c:strRef>
              <c:f>Hoja3!$H$135:$J$135</c:f>
              <c:strCache>
                <c:ptCount val="3"/>
                <c:pt idx="0">
                  <c:v>LEVE</c:v>
                </c:pt>
                <c:pt idx="1">
                  <c:v>MODERADO</c:v>
                </c:pt>
                <c:pt idx="2">
                  <c:v>VIGOROSO</c:v>
                </c:pt>
              </c:strCache>
            </c:strRef>
          </c:cat>
          <c:val>
            <c:numRef>
              <c:f>Hoja3!$H$141:$J$141</c:f>
              <c:numCache>
                <c:formatCode>General</c:formatCode>
                <c:ptCount val="3"/>
                <c:pt idx="0">
                  <c:v>3</c:v>
                </c:pt>
                <c:pt idx="1">
                  <c:v>1</c:v>
                </c:pt>
                <c:pt idx="2">
                  <c:v>1</c:v>
                </c:pt>
              </c:numCache>
            </c:numRef>
          </c:val>
        </c:ser>
        <c:dLbls>
          <c:showLegendKey val="0"/>
          <c:showVal val="0"/>
          <c:showCatName val="0"/>
          <c:showSerName val="0"/>
          <c:showPercent val="0"/>
          <c:showBubbleSize val="0"/>
        </c:dLbls>
        <c:gapWidth val="150"/>
        <c:axId val="68323968"/>
        <c:axId val="68342144"/>
      </c:barChart>
      <c:catAx>
        <c:axId val="68323968"/>
        <c:scaling>
          <c:orientation val="minMax"/>
        </c:scaling>
        <c:delete val="0"/>
        <c:axPos val="b"/>
        <c:numFmt formatCode="General" sourceLinked="1"/>
        <c:majorTickMark val="none"/>
        <c:minorTickMark val="none"/>
        <c:tickLblPos val="nextTo"/>
        <c:txPr>
          <a:bodyPr rot="0" vert="horz"/>
          <a:lstStyle/>
          <a:p>
            <a:pPr>
              <a:defRPr/>
            </a:pPr>
            <a:endParaRPr lang="es-ES"/>
          </a:p>
        </c:txPr>
        <c:crossAx val="68342144"/>
        <c:crosses val="autoZero"/>
        <c:auto val="1"/>
        <c:lblAlgn val="ctr"/>
        <c:lblOffset val="100"/>
        <c:noMultiLvlLbl val="0"/>
      </c:catAx>
      <c:valAx>
        <c:axId val="68342144"/>
        <c:scaling>
          <c:orientation val="minMax"/>
          <c:max val="5"/>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68323968"/>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S"/>
              <a:t>IPAQ COMPARATIVO</a:t>
            </a:r>
          </a:p>
          <a:p>
            <a:pPr>
              <a:defRPr/>
            </a:pPr>
            <a:r>
              <a:rPr lang="es-ES"/>
              <a:t>Mujeres (46 a 50 años)</a:t>
            </a:r>
          </a:p>
        </c:rich>
      </c:tx>
      <c:overlay val="0"/>
    </c:title>
    <c:autoTitleDeleted val="0"/>
    <c:plotArea>
      <c:layout/>
      <c:barChart>
        <c:barDir val="col"/>
        <c:grouping val="clustered"/>
        <c:varyColors val="0"/>
        <c:ser>
          <c:idx val="0"/>
          <c:order val="0"/>
          <c:tx>
            <c:v>IPAQ I</c:v>
          </c:tx>
          <c:invertIfNegative val="0"/>
          <c:cat>
            <c:strRef>
              <c:f>Hoja2!$R$151:$T$151</c:f>
              <c:strCache>
                <c:ptCount val="3"/>
                <c:pt idx="0">
                  <c:v>LEVE</c:v>
                </c:pt>
                <c:pt idx="1">
                  <c:v>MODERADO</c:v>
                </c:pt>
                <c:pt idx="2">
                  <c:v>VIGOROSO</c:v>
                </c:pt>
              </c:strCache>
            </c:strRef>
          </c:cat>
          <c:val>
            <c:numRef>
              <c:f>Hoja2!$R$156:$T$156</c:f>
              <c:numCache>
                <c:formatCode>General</c:formatCode>
                <c:ptCount val="3"/>
                <c:pt idx="0">
                  <c:v>4</c:v>
                </c:pt>
                <c:pt idx="1">
                  <c:v>0</c:v>
                </c:pt>
                <c:pt idx="2">
                  <c:v>0</c:v>
                </c:pt>
              </c:numCache>
            </c:numRef>
          </c:val>
        </c:ser>
        <c:ser>
          <c:idx val="1"/>
          <c:order val="1"/>
          <c:tx>
            <c:v>IPAQ F</c:v>
          </c:tx>
          <c:invertIfNegative val="0"/>
          <c:cat>
            <c:strRef>
              <c:f>Hoja3!$H$153:$J$153</c:f>
              <c:strCache>
                <c:ptCount val="3"/>
                <c:pt idx="0">
                  <c:v>LEVE</c:v>
                </c:pt>
                <c:pt idx="1">
                  <c:v>MODERADO</c:v>
                </c:pt>
                <c:pt idx="2">
                  <c:v>VIGOROSO</c:v>
                </c:pt>
              </c:strCache>
            </c:strRef>
          </c:cat>
          <c:val>
            <c:numRef>
              <c:f>Hoja3!$H$158:$J$158</c:f>
              <c:numCache>
                <c:formatCode>General</c:formatCode>
                <c:ptCount val="3"/>
                <c:pt idx="0">
                  <c:v>3</c:v>
                </c:pt>
                <c:pt idx="1">
                  <c:v>1</c:v>
                </c:pt>
                <c:pt idx="2">
                  <c:v>0</c:v>
                </c:pt>
              </c:numCache>
            </c:numRef>
          </c:val>
        </c:ser>
        <c:dLbls>
          <c:showLegendKey val="0"/>
          <c:showVal val="0"/>
          <c:showCatName val="0"/>
          <c:showSerName val="0"/>
          <c:showPercent val="0"/>
          <c:showBubbleSize val="0"/>
        </c:dLbls>
        <c:gapWidth val="150"/>
        <c:axId val="68353408"/>
        <c:axId val="68392064"/>
      </c:barChart>
      <c:catAx>
        <c:axId val="68353408"/>
        <c:scaling>
          <c:orientation val="minMax"/>
        </c:scaling>
        <c:delete val="0"/>
        <c:axPos val="b"/>
        <c:numFmt formatCode="General" sourceLinked="1"/>
        <c:majorTickMark val="none"/>
        <c:minorTickMark val="none"/>
        <c:tickLblPos val="nextTo"/>
        <c:txPr>
          <a:bodyPr rot="0" vert="horz"/>
          <a:lstStyle/>
          <a:p>
            <a:pPr>
              <a:defRPr/>
            </a:pPr>
            <a:endParaRPr lang="es-ES"/>
          </a:p>
        </c:txPr>
        <c:crossAx val="68392064"/>
        <c:crosses val="autoZero"/>
        <c:auto val="1"/>
        <c:lblAlgn val="ctr"/>
        <c:lblOffset val="100"/>
        <c:noMultiLvlLbl val="0"/>
      </c:catAx>
      <c:valAx>
        <c:axId val="68392064"/>
        <c:scaling>
          <c:orientation val="minMax"/>
          <c:max val="4"/>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68353408"/>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IMC Hombres (31 a 35 años)</a:t>
            </a:r>
          </a:p>
          <a:p>
            <a:pPr>
              <a:defRPr/>
            </a:pPr>
            <a:r>
              <a:rPr lang="es-EC" dirty="0"/>
              <a:t>(Total 9 hombres)</a:t>
            </a:r>
          </a:p>
        </c:rich>
      </c:tx>
      <c:layout>
        <c:manualLayout>
          <c:xMode val="edge"/>
          <c:yMode val="edge"/>
          <c:x val="0.15073600174978141"/>
          <c:y val="2.7586206896551741E-2"/>
        </c:manualLayout>
      </c:layout>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Hoja3!$AI$74:$AJ$74</c:f>
              <c:strCache>
                <c:ptCount val="2"/>
                <c:pt idx="0">
                  <c:v>Promedio I</c:v>
                </c:pt>
                <c:pt idx="1">
                  <c:v>Promedio F</c:v>
                </c:pt>
              </c:strCache>
            </c:strRef>
          </c:cat>
          <c:val>
            <c:numRef>
              <c:f>Hoja3!$AI$84:$AJ$84</c:f>
              <c:numCache>
                <c:formatCode>0.00</c:formatCode>
                <c:ptCount val="2"/>
                <c:pt idx="0">
                  <c:v>23.937155085710323</c:v>
                </c:pt>
                <c:pt idx="1">
                  <c:v>23.322353921852155</c:v>
                </c:pt>
              </c:numCache>
            </c:numRef>
          </c:val>
          <c:smooth val="0"/>
        </c:ser>
        <c:dLbls>
          <c:showLegendKey val="0"/>
          <c:showVal val="0"/>
          <c:showCatName val="0"/>
          <c:showSerName val="0"/>
          <c:showPercent val="0"/>
          <c:showBubbleSize val="0"/>
        </c:dLbls>
        <c:marker val="1"/>
        <c:smooth val="0"/>
        <c:axId val="77621120"/>
        <c:axId val="77622656"/>
      </c:lineChart>
      <c:catAx>
        <c:axId val="77621120"/>
        <c:scaling>
          <c:orientation val="minMax"/>
        </c:scaling>
        <c:delete val="0"/>
        <c:axPos val="b"/>
        <c:majorTickMark val="none"/>
        <c:minorTickMark val="none"/>
        <c:tickLblPos val="nextTo"/>
        <c:crossAx val="77622656"/>
        <c:crosses val="autoZero"/>
        <c:auto val="1"/>
        <c:lblAlgn val="ctr"/>
        <c:lblOffset val="100"/>
        <c:noMultiLvlLbl val="0"/>
      </c:catAx>
      <c:valAx>
        <c:axId val="77622656"/>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7621120"/>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S"/>
              <a:t>IPAQ  COMPARATIVO</a:t>
            </a:r>
          </a:p>
          <a:p>
            <a:pPr>
              <a:defRPr/>
            </a:pPr>
            <a:r>
              <a:rPr lang="es-ES"/>
              <a:t>Mujeres (51 a 55 años)</a:t>
            </a:r>
          </a:p>
        </c:rich>
      </c:tx>
      <c:overlay val="0"/>
    </c:title>
    <c:autoTitleDeleted val="0"/>
    <c:plotArea>
      <c:layout/>
      <c:barChart>
        <c:barDir val="col"/>
        <c:grouping val="clustered"/>
        <c:varyColors val="0"/>
        <c:ser>
          <c:idx val="0"/>
          <c:order val="0"/>
          <c:tx>
            <c:v>IPAQ I</c:v>
          </c:tx>
          <c:invertIfNegative val="0"/>
          <c:cat>
            <c:strRef>
              <c:f>Hoja2!$R$165:$T$165</c:f>
              <c:strCache>
                <c:ptCount val="3"/>
                <c:pt idx="0">
                  <c:v>LEVE</c:v>
                </c:pt>
                <c:pt idx="1">
                  <c:v>MODERADO</c:v>
                </c:pt>
                <c:pt idx="2">
                  <c:v>VIGOROSO</c:v>
                </c:pt>
              </c:strCache>
            </c:strRef>
          </c:cat>
          <c:val>
            <c:numRef>
              <c:f>Hoja2!$R$169:$T$169</c:f>
              <c:numCache>
                <c:formatCode>General</c:formatCode>
                <c:ptCount val="3"/>
                <c:pt idx="0">
                  <c:v>2</c:v>
                </c:pt>
                <c:pt idx="1">
                  <c:v>1</c:v>
                </c:pt>
                <c:pt idx="2">
                  <c:v>0</c:v>
                </c:pt>
              </c:numCache>
            </c:numRef>
          </c:val>
        </c:ser>
        <c:ser>
          <c:idx val="1"/>
          <c:order val="1"/>
          <c:tx>
            <c:v>IPAQ F</c:v>
          </c:tx>
          <c:invertIfNegative val="0"/>
          <c:cat>
            <c:strRef>
              <c:f>Hoja3!$H$167:$J$167</c:f>
              <c:strCache>
                <c:ptCount val="3"/>
                <c:pt idx="0">
                  <c:v>LEVE</c:v>
                </c:pt>
                <c:pt idx="1">
                  <c:v>MODERADO</c:v>
                </c:pt>
                <c:pt idx="2">
                  <c:v>VIGOROSO</c:v>
                </c:pt>
              </c:strCache>
            </c:strRef>
          </c:cat>
          <c:val>
            <c:numRef>
              <c:f>Hoja3!$H$171:$J$171</c:f>
              <c:numCache>
                <c:formatCode>General</c:formatCode>
                <c:ptCount val="3"/>
                <c:pt idx="0">
                  <c:v>1</c:v>
                </c:pt>
                <c:pt idx="1">
                  <c:v>2</c:v>
                </c:pt>
                <c:pt idx="2">
                  <c:v>0</c:v>
                </c:pt>
              </c:numCache>
            </c:numRef>
          </c:val>
        </c:ser>
        <c:dLbls>
          <c:showLegendKey val="0"/>
          <c:showVal val="0"/>
          <c:showCatName val="0"/>
          <c:showSerName val="0"/>
          <c:showPercent val="0"/>
          <c:showBubbleSize val="0"/>
        </c:dLbls>
        <c:gapWidth val="150"/>
        <c:axId val="83243392"/>
        <c:axId val="83244928"/>
      </c:barChart>
      <c:catAx>
        <c:axId val="83243392"/>
        <c:scaling>
          <c:orientation val="minMax"/>
        </c:scaling>
        <c:delete val="0"/>
        <c:axPos val="b"/>
        <c:numFmt formatCode="General" sourceLinked="1"/>
        <c:majorTickMark val="none"/>
        <c:minorTickMark val="none"/>
        <c:tickLblPos val="nextTo"/>
        <c:txPr>
          <a:bodyPr rot="0" vert="horz"/>
          <a:lstStyle/>
          <a:p>
            <a:pPr>
              <a:defRPr/>
            </a:pPr>
            <a:endParaRPr lang="es-ES"/>
          </a:p>
        </c:txPr>
        <c:crossAx val="83244928"/>
        <c:crosses val="autoZero"/>
        <c:auto val="1"/>
        <c:lblAlgn val="ctr"/>
        <c:lblOffset val="100"/>
        <c:noMultiLvlLbl val="0"/>
      </c:catAx>
      <c:valAx>
        <c:axId val="83244928"/>
        <c:scaling>
          <c:orientation val="minMax"/>
          <c:max val="3"/>
        </c:scaling>
        <c:delete val="0"/>
        <c:axPos val="l"/>
        <c:majorGridlines/>
        <c:title>
          <c:tx>
            <c:rich>
              <a:bodyPr/>
              <a:lstStyle/>
              <a:p>
                <a:pPr>
                  <a:defRPr/>
                </a:pPr>
                <a:r>
                  <a:rPr lang="es-ES"/>
                  <a:t>Servidores Publicos</a:t>
                </a:r>
              </a:p>
            </c:rich>
          </c:tx>
          <c:overlay val="0"/>
        </c:title>
        <c:numFmt formatCode="General" sourceLinked="1"/>
        <c:majorTickMark val="none"/>
        <c:minorTickMark val="none"/>
        <c:tickLblPos val="nextTo"/>
        <c:txPr>
          <a:bodyPr rot="0" vert="horz"/>
          <a:lstStyle/>
          <a:p>
            <a:pPr>
              <a:defRPr/>
            </a:pPr>
            <a:endParaRPr lang="es-ES"/>
          </a:p>
        </c:txPr>
        <c:crossAx val="83243392"/>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6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IMC Hombres (36 a 40 años)</a:t>
            </a:r>
          </a:p>
          <a:p>
            <a:pPr>
              <a:defRPr/>
            </a:pPr>
            <a:r>
              <a:rPr lang="es-EC" dirty="0"/>
              <a:t>Total 11 hombres</a:t>
            </a:r>
          </a:p>
        </c:rich>
      </c:tx>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Hoja3!$AI$103:$AJ$103</c:f>
              <c:strCache>
                <c:ptCount val="2"/>
                <c:pt idx="0">
                  <c:v>Promedio I</c:v>
                </c:pt>
                <c:pt idx="1">
                  <c:v>Promedio F</c:v>
                </c:pt>
              </c:strCache>
            </c:strRef>
          </c:cat>
          <c:val>
            <c:numRef>
              <c:f>Hoja3!$AI$116:$AJ$116</c:f>
              <c:numCache>
                <c:formatCode>0.00</c:formatCode>
                <c:ptCount val="2"/>
                <c:pt idx="0">
                  <c:v>27.492057305271786</c:v>
                </c:pt>
                <c:pt idx="1">
                  <c:v>27.153055702597104</c:v>
                </c:pt>
              </c:numCache>
            </c:numRef>
          </c:val>
          <c:smooth val="0"/>
        </c:ser>
        <c:dLbls>
          <c:showLegendKey val="0"/>
          <c:showVal val="0"/>
          <c:showCatName val="0"/>
          <c:showSerName val="0"/>
          <c:showPercent val="0"/>
          <c:showBubbleSize val="0"/>
        </c:dLbls>
        <c:marker val="1"/>
        <c:smooth val="0"/>
        <c:axId val="77662464"/>
        <c:axId val="77668352"/>
      </c:lineChart>
      <c:catAx>
        <c:axId val="77662464"/>
        <c:scaling>
          <c:orientation val="minMax"/>
        </c:scaling>
        <c:delete val="0"/>
        <c:axPos val="b"/>
        <c:majorTickMark val="none"/>
        <c:minorTickMark val="none"/>
        <c:tickLblPos val="nextTo"/>
        <c:crossAx val="77668352"/>
        <c:crosses val="autoZero"/>
        <c:auto val="1"/>
        <c:lblAlgn val="ctr"/>
        <c:lblOffset val="100"/>
        <c:noMultiLvlLbl val="0"/>
      </c:catAx>
      <c:valAx>
        <c:axId val="77668352"/>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7662464"/>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IMC Hombres (41 a 45 años)</a:t>
            </a:r>
          </a:p>
          <a:p>
            <a:pPr>
              <a:defRPr/>
            </a:pPr>
            <a:r>
              <a:rPr lang="es-EC" dirty="0"/>
              <a:t>Total 4 hombres</a:t>
            </a:r>
          </a:p>
        </c:rich>
      </c:tx>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Hoja3!$AI$126:$AJ$126</c:f>
              <c:strCache>
                <c:ptCount val="2"/>
                <c:pt idx="0">
                  <c:v>Promedio I</c:v>
                </c:pt>
                <c:pt idx="1">
                  <c:v>Promedio F</c:v>
                </c:pt>
              </c:strCache>
            </c:strRef>
          </c:cat>
          <c:val>
            <c:numRef>
              <c:f>Hoja3!$AI$131:$AJ$131</c:f>
              <c:numCache>
                <c:formatCode>0.00</c:formatCode>
                <c:ptCount val="2"/>
                <c:pt idx="0">
                  <c:v>25.35100533532917</c:v>
                </c:pt>
                <c:pt idx="1">
                  <c:v>25.090232336272706</c:v>
                </c:pt>
              </c:numCache>
            </c:numRef>
          </c:val>
          <c:smooth val="0"/>
        </c:ser>
        <c:dLbls>
          <c:showLegendKey val="0"/>
          <c:showVal val="0"/>
          <c:showCatName val="0"/>
          <c:showSerName val="0"/>
          <c:showPercent val="0"/>
          <c:showBubbleSize val="0"/>
        </c:dLbls>
        <c:marker val="1"/>
        <c:smooth val="0"/>
        <c:axId val="77695616"/>
        <c:axId val="77705600"/>
      </c:lineChart>
      <c:catAx>
        <c:axId val="77695616"/>
        <c:scaling>
          <c:orientation val="minMax"/>
        </c:scaling>
        <c:delete val="0"/>
        <c:axPos val="b"/>
        <c:majorTickMark val="none"/>
        <c:minorTickMark val="none"/>
        <c:tickLblPos val="nextTo"/>
        <c:crossAx val="77705600"/>
        <c:crosses val="autoZero"/>
        <c:auto val="1"/>
        <c:lblAlgn val="ctr"/>
        <c:lblOffset val="100"/>
        <c:noMultiLvlLbl val="0"/>
      </c:catAx>
      <c:valAx>
        <c:axId val="77705600"/>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7695616"/>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IMC Hombres (46 a 50 años)</a:t>
            </a:r>
          </a:p>
          <a:p>
            <a:pPr>
              <a:defRPr/>
            </a:pPr>
            <a:r>
              <a:rPr lang="es-EC" dirty="0"/>
              <a:t>Total 2 hombres</a:t>
            </a:r>
          </a:p>
        </c:rich>
      </c:tx>
      <c:layout>
        <c:manualLayout>
          <c:xMode val="edge"/>
          <c:yMode val="edge"/>
          <c:x val="0.19975699912510941"/>
          <c:y val="3.2393352220953353E-2"/>
        </c:manualLayout>
      </c:layout>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Hoja3!$AI$145:$AJ$145</c:f>
              <c:strCache>
                <c:ptCount val="2"/>
                <c:pt idx="0">
                  <c:v>Promedio I</c:v>
                </c:pt>
                <c:pt idx="1">
                  <c:v>Promedio F</c:v>
                </c:pt>
              </c:strCache>
            </c:strRef>
          </c:cat>
          <c:val>
            <c:numRef>
              <c:f>Hoja3!$AI$149:$AJ$149</c:f>
              <c:numCache>
                <c:formatCode>0.00</c:formatCode>
                <c:ptCount val="2"/>
                <c:pt idx="0">
                  <c:v>27.602795916166624</c:v>
                </c:pt>
                <c:pt idx="1">
                  <c:v>27.239898543543603</c:v>
                </c:pt>
              </c:numCache>
            </c:numRef>
          </c:val>
          <c:smooth val="0"/>
        </c:ser>
        <c:dLbls>
          <c:showLegendKey val="0"/>
          <c:showVal val="0"/>
          <c:showCatName val="0"/>
          <c:showSerName val="0"/>
          <c:showPercent val="0"/>
          <c:showBubbleSize val="0"/>
        </c:dLbls>
        <c:marker val="1"/>
        <c:smooth val="0"/>
        <c:axId val="77716480"/>
        <c:axId val="78078720"/>
      </c:lineChart>
      <c:catAx>
        <c:axId val="77716480"/>
        <c:scaling>
          <c:orientation val="minMax"/>
        </c:scaling>
        <c:delete val="0"/>
        <c:axPos val="b"/>
        <c:majorTickMark val="none"/>
        <c:minorTickMark val="none"/>
        <c:tickLblPos val="nextTo"/>
        <c:crossAx val="78078720"/>
        <c:crosses val="autoZero"/>
        <c:auto val="1"/>
        <c:lblAlgn val="ctr"/>
        <c:lblOffset val="100"/>
        <c:noMultiLvlLbl val="0"/>
      </c:catAx>
      <c:valAx>
        <c:axId val="78078720"/>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7716480"/>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IMC Hombres (51 a 55 años)</a:t>
            </a:r>
          </a:p>
          <a:p>
            <a:pPr>
              <a:defRPr/>
            </a:pPr>
            <a:r>
              <a:rPr lang="es-EC" dirty="0"/>
              <a:t>Total 1 hombre</a:t>
            </a:r>
          </a:p>
        </c:rich>
      </c:tx>
      <c:overlay val="0"/>
    </c:title>
    <c:autoTitleDeleted val="0"/>
    <c:plotArea>
      <c:layout/>
      <c:lineChart>
        <c:grouping val="stacked"/>
        <c:varyColors val="0"/>
        <c:ser>
          <c:idx val="0"/>
          <c:order val="0"/>
          <c:tx>
            <c:v>Total</c:v>
          </c:tx>
          <c:spPr>
            <a:ln w="50800">
              <a:solidFill>
                <a:srgbClr val="FF0000"/>
              </a:solidFill>
              <a:headEnd type="diamond"/>
              <a:tailEnd type="diamond"/>
            </a:ln>
          </c:spPr>
          <c:marker>
            <c:symbol val="none"/>
          </c:marker>
          <c:cat>
            <c:strRef>
              <c:f>Hoja3!$AI$160:$AJ$160</c:f>
              <c:strCache>
                <c:ptCount val="2"/>
                <c:pt idx="0">
                  <c:v>Promedio I</c:v>
                </c:pt>
                <c:pt idx="1">
                  <c:v>Promedio F</c:v>
                </c:pt>
              </c:strCache>
            </c:strRef>
          </c:cat>
          <c:val>
            <c:numRef>
              <c:f>Hoja3!$AI$161:$AJ$161</c:f>
              <c:numCache>
                <c:formatCode>0.00</c:formatCode>
                <c:ptCount val="2"/>
                <c:pt idx="0">
                  <c:v>26.365603028664133</c:v>
                </c:pt>
                <c:pt idx="1">
                  <c:v>26.027582477014604</c:v>
                </c:pt>
              </c:numCache>
            </c:numRef>
          </c:val>
          <c:smooth val="0"/>
        </c:ser>
        <c:dLbls>
          <c:showLegendKey val="0"/>
          <c:showVal val="0"/>
          <c:showCatName val="0"/>
          <c:showSerName val="0"/>
          <c:showPercent val="0"/>
          <c:showBubbleSize val="0"/>
        </c:dLbls>
        <c:marker val="1"/>
        <c:smooth val="0"/>
        <c:axId val="78101888"/>
        <c:axId val="78128256"/>
      </c:lineChart>
      <c:catAx>
        <c:axId val="78101888"/>
        <c:scaling>
          <c:orientation val="minMax"/>
        </c:scaling>
        <c:delete val="0"/>
        <c:axPos val="b"/>
        <c:majorTickMark val="none"/>
        <c:minorTickMark val="none"/>
        <c:tickLblPos val="nextTo"/>
        <c:crossAx val="78128256"/>
        <c:crosses val="autoZero"/>
        <c:auto val="1"/>
        <c:lblAlgn val="ctr"/>
        <c:lblOffset val="100"/>
        <c:noMultiLvlLbl val="0"/>
      </c:catAx>
      <c:valAx>
        <c:axId val="78128256"/>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8101888"/>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s-EC" dirty="0"/>
              <a:t>Resumen IMC Hombres</a:t>
            </a:r>
          </a:p>
        </c:rich>
      </c:tx>
      <c:overlay val="0"/>
    </c:title>
    <c:autoTitleDeleted val="0"/>
    <c:plotArea>
      <c:layout/>
      <c:barChart>
        <c:barDir val="col"/>
        <c:grouping val="clustered"/>
        <c:varyColors val="0"/>
        <c:ser>
          <c:idx val="0"/>
          <c:order val="0"/>
          <c:tx>
            <c:strRef>
              <c:f>Hoja3!$D$174</c:f>
              <c:strCache>
                <c:ptCount val="1"/>
                <c:pt idx="0">
                  <c:v>Promedio I</c:v>
                </c:pt>
              </c:strCache>
            </c:strRef>
          </c:tx>
          <c:spPr>
            <a:gradFill>
              <a:gsLst>
                <a:gs pos="0">
                  <a:srgbClr val="D6B19C"/>
                </a:gs>
                <a:gs pos="30000">
                  <a:srgbClr val="D49E6C"/>
                </a:gs>
                <a:gs pos="70000">
                  <a:srgbClr val="A65528"/>
                </a:gs>
                <a:gs pos="100000">
                  <a:srgbClr val="663012"/>
                </a:gs>
              </a:gsLst>
              <a:lin ang="5400000" scaled="0"/>
            </a:gradFill>
          </c:spPr>
          <c:invertIfNegative val="0"/>
          <c:cat>
            <c:strRef>
              <c:f>Hoja3!$C$175:$C$181</c:f>
              <c:strCache>
                <c:ptCount val="7"/>
                <c:pt idx="0">
                  <c:v>20-25</c:v>
                </c:pt>
                <c:pt idx="1">
                  <c:v>26-30</c:v>
                </c:pt>
                <c:pt idx="2">
                  <c:v>31-35</c:v>
                </c:pt>
                <c:pt idx="3">
                  <c:v>36-40</c:v>
                </c:pt>
                <c:pt idx="4">
                  <c:v>41-45</c:v>
                </c:pt>
                <c:pt idx="5">
                  <c:v>46-50</c:v>
                </c:pt>
                <c:pt idx="6">
                  <c:v>51-55</c:v>
                </c:pt>
              </c:strCache>
            </c:strRef>
          </c:cat>
          <c:val>
            <c:numRef>
              <c:f>Hoja3!$D$175:$D$181</c:f>
              <c:numCache>
                <c:formatCode>0.00</c:formatCode>
                <c:ptCount val="7"/>
                <c:pt idx="0">
                  <c:v>22.770959942191464</c:v>
                </c:pt>
                <c:pt idx="1">
                  <c:v>23.631078145226194</c:v>
                </c:pt>
                <c:pt idx="2">
                  <c:v>23.937155085710323</c:v>
                </c:pt>
                <c:pt idx="3">
                  <c:v>27.492057305271786</c:v>
                </c:pt>
                <c:pt idx="4">
                  <c:v>25.35100533532917</c:v>
                </c:pt>
                <c:pt idx="5">
                  <c:v>27.602795916166624</c:v>
                </c:pt>
                <c:pt idx="6">
                  <c:v>26.365603028664133</c:v>
                </c:pt>
              </c:numCache>
            </c:numRef>
          </c:val>
        </c:ser>
        <c:ser>
          <c:idx val="1"/>
          <c:order val="1"/>
          <c:tx>
            <c:strRef>
              <c:f>Hoja3!$E$174</c:f>
              <c:strCache>
                <c:ptCount val="1"/>
                <c:pt idx="0">
                  <c:v>Promedio F</c:v>
                </c:pt>
              </c:strCache>
            </c:strRef>
          </c:tx>
          <c:spPr>
            <a:solidFill>
              <a:srgbClr val="FF0000"/>
            </a:solidFill>
          </c:spPr>
          <c:invertIfNegative val="0"/>
          <c:cat>
            <c:strRef>
              <c:f>Hoja3!$C$175:$C$181</c:f>
              <c:strCache>
                <c:ptCount val="7"/>
                <c:pt idx="0">
                  <c:v>20-25</c:v>
                </c:pt>
                <c:pt idx="1">
                  <c:v>26-30</c:v>
                </c:pt>
                <c:pt idx="2">
                  <c:v>31-35</c:v>
                </c:pt>
                <c:pt idx="3">
                  <c:v>36-40</c:v>
                </c:pt>
                <c:pt idx="4">
                  <c:v>41-45</c:v>
                </c:pt>
                <c:pt idx="5">
                  <c:v>46-50</c:v>
                </c:pt>
                <c:pt idx="6">
                  <c:v>51-55</c:v>
                </c:pt>
              </c:strCache>
            </c:strRef>
          </c:cat>
          <c:val>
            <c:numRef>
              <c:f>Hoja3!$E$175:$E$181</c:f>
              <c:numCache>
                <c:formatCode>0.00</c:formatCode>
                <c:ptCount val="7"/>
                <c:pt idx="0">
                  <c:v>22.371629720588793</c:v>
                </c:pt>
                <c:pt idx="1">
                  <c:v>23.092018014059246</c:v>
                </c:pt>
                <c:pt idx="2">
                  <c:v>23.322353921852155</c:v>
                </c:pt>
                <c:pt idx="3">
                  <c:v>27.153055702597104</c:v>
                </c:pt>
                <c:pt idx="4">
                  <c:v>25.090232336272706</c:v>
                </c:pt>
                <c:pt idx="5">
                  <c:v>27.239898543543603</c:v>
                </c:pt>
                <c:pt idx="6">
                  <c:v>26.027582477014604</c:v>
                </c:pt>
              </c:numCache>
            </c:numRef>
          </c:val>
        </c:ser>
        <c:dLbls>
          <c:showLegendKey val="0"/>
          <c:showVal val="0"/>
          <c:showCatName val="0"/>
          <c:showSerName val="0"/>
          <c:showPercent val="0"/>
          <c:showBubbleSize val="0"/>
        </c:dLbls>
        <c:gapWidth val="150"/>
        <c:axId val="78172928"/>
        <c:axId val="78174464"/>
      </c:barChart>
      <c:catAx>
        <c:axId val="78172928"/>
        <c:scaling>
          <c:orientation val="minMax"/>
        </c:scaling>
        <c:delete val="0"/>
        <c:axPos val="b"/>
        <c:majorTickMark val="none"/>
        <c:minorTickMark val="none"/>
        <c:tickLblPos val="nextTo"/>
        <c:crossAx val="78174464"/>
        <c:crosses val="autoZero"/>
        <c:auto val="1"/>
        <c:lblAlgn val="ctr"/>
        <c:lblOffset val="100"/>
        <c:noMultiLvlLbl val="0"/>
      </c:catAx>
      <c:valAx>
        <c:axId val="78174464"/>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817292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title>
      <c:tx>
        <c:rich>
          <a:bodyPr/>
          <a:lstStyle/>
          <a:p>
            <a:pPr>
              <a:defRPr/>
            </a:pPr>
            <a:r>
              <a:rPr lang="es-EC" dirty="0"/>
              <a:t>IMC Mujeres (20 a 25 años)</a:t>
            </a:r>
          </a:p>
          <a:p>
            <a:pPr>
              <a:defRPr/>
            </a:pPr>
            <a:r>
              <a:rPr lang="es-EC" dirty="0"/>
              <a:t>Total 12 mujeres</a:t>
            </a:r>
          </a:p>
          <a:p>
            <a:pPr>
              <a:defRPr/>
            </a:pPr>
            <a:endParaRPr lang="es-EC" dirty="0"/>
          </a:p>
        </c:rich>
      </c:tx>
      <c:overlay val="0"/>
    </c:title>
    <c:autoTitleDeleted val="0"/>
    <c:plotArea>
      <c:layout/>
      <c:lineChart>
        <c:grouping val="standard"/>
        <c:varyColors val="0"/>
        <c:ser>
          <c:idx val="0"/>
          <c:order val="0"/>
          <c:tx>
            <c:v>Total</c:v>
          </c:tx>
          <c:spPr>
            <a:ln w="50800">
              <a:solidFill>
                <a:srgbClr val="FF0000"/>
              </a:solidFill>
              <a:headEnd type="diamond"/>
              <a:tailEnd type="diamond"/>
            </a:ln>
          </c:spPr>
          <c:cat>
            <c:strRef>
              <c:f>Hoja3!$AI$13:$AJ$13</c:f>
              <c:strCache>
                <c:ptCount val="2"/>
                <c:pt idx="0">
                  <c:v>Promedio I</c:v>
                </c:pt>
                <c:pt idx="1">
                  <c:v>Promedio F</c:v>
                </c:pt>
              </c:strCache>
            </c:strRef>
          </c:cat>
          <c:val>
            <c:numRef>
              <c:f>Hoja3!$AI$26:$AJ$26</c:f>
              <c:numCache>
                <c:formatCode>0.00</c:formatCode>
                <c:ptCount val="2"/>
                <c:pt idx="0">
                  <c:v>22.79806243646161</c:v>
                </c:pt>
                <c:pt idx="1">
                  <c:v>23.066633227885916</c:v>
                </c:pt>
              </c:numCache>
            </c:numRef>
          </c:val>
          <c:smooth val="0"/>
        </c:ser>
        <c:dLbls>
          <c:showLegendKey val="0"/>
          <c:showVal val="0"/>
          <c:showCatName val="0"/>
          <c:showSerName val="0"/>
          <c:showPercent val="0"/>
          <c:showBubbleSize val="0"/>
        </c:dLbls>
        <c:marker val="1"/>
        <c:smooth val="0"/>
        <c:axId val="79286656"/>
        <c:axId val="79288192"/>
      </c:lineChart>
      <c:catAx>
        <c:axId val="79286656"/>
        <c:scaling>
          <c:orientation val="minMax"/>
        </c:scaling>
        <c:delete val="0"/>
        <c:axPos val="b"/>
        <c:majorTickMark val="none"/>
        <c:minorTickMark val="none"/>
        <c:tickLblPos val="nextTo"/>
        <c:crossAx val="79288192"/>
        <c:crosses val="autoZero"/>
        <c:auto val="1"/>
        <c:lblAlgn val="ctr"/>
        <c:lblOffset val="100"/>
        <c:noMultiLvlLbl val="0"/>
      </c:catAx>
      <c:valAx>
        <c:axId val="79288192"/>
        <c:scaling>
          <c:orientation val="minMax"/>
        </c:scaling>
        <c:delete val="0"/>
        <c:axPos val="l"/>
        <c:majorGridlines/>
        <c:title>
          <c:tx>
            <c:rich>
              <a:bodyPr/>
              <a:lstStyle/>
              <a:p>
                <a:pPr>
                  <a:defRPr/>
                </a:pPr>
                <a:r>
                  <a:rPr lang="es-EC" dirty="0"/>
                  <a:t>Valores del IMC</a:t>
                </a:r>
              </a:p>
            </c:rich>
          </c:tx>
          <c:overlay val="0"/>
        </c:title>
        <c:numFmt formatCode="0.00" sourceLinked="1"/>
        <c:majorTickMark val="none"/>
        <c:minorTickMark val="none"/>
        <c:tickLblPos val="nextTo"/>
        <c:crossAx val="7928665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BDE92-EA95-4EF9-89DF-C29376920BD5}" type="doc">
      <dgm:prSet loTypeId="urn:microsoft.com/office/officeart/2005/8/layout/cycle3" loCatId="cycle" qsTypeId="urn:microsoft.com/office/officeart/2005/8/quickstyle/simple1" qsCatId="simple" csTypeId="urn:microsoft.com/office/officeart/2005/8/colors/accent1_5" csCatId="accent1" phldr="1"/>
      <dgm:spPr/>
      <dgm:t>
        <a:bodyPr/>
        <a:lstStyle/>
        <a:p>
          <a:endParaRPr lang="es-ES"/>
        </a:p>
      </dgm:t>
    </dgm:pt>
    <dgm:pt modelId="{B132856B-6B9F-46DF-9A18-C591203C07C5}">
      <dgm:prSet phldrT="[Texto]" custT="1"/>
      <dgm:spPr>
        <a:solidFill>
          <a:schemeClr val="bg2">
            <a:lumMod val="60000"/>
            <a:lumOff val="40000"/>
            <a:alpha val="90000"/>
          </a:schemeClr>
        </a:solidFill>
      </dgm:spPr>
      <dgm:t>
        <a:bodyPr/>
        <a:lstStyle/>
        <a:p>
          <a:r>
            <a:rPr lang="es-ES" sz="2400" dirty="0" smtClean="0">
              <a:solidFill>
                <a:schemeClr val="tx1"/>
              </a:solidFill>
              <a:latin typeface="Andalus" pitchFamily="18" charset="-78"/>
              <a:cs typeface="Andalus" pitchFamily="18" charset="-78"/>
            </a:rPr>
            <a:t>Sociedad enfrenta problema (Falta de Actividad Física)</a:t>
          </a:r>
          <a:endParaRPr lang="es-ES" sz="2400" dirty="0">
            <a:solidFill>
              <a:schemeClr val="tx1"/>
            </a:solidFill>
            <a:latin typeface="Andalus" pitchFamily="18" charset="-78"/>
            <a:cs typeface="Andalus" pitchFamily="18" charset="-78"/>
          </a:endParaRPr>
        </a:p>
      </dgm:t>
    </dgm:pt>
    <dgm:pt modelId="{EF64BFA4-7DDF-4D69-BB50-8841F5661E19}" type="parTrans" cxnId="{98A366EB-ED74-4270-B72D-ABEBD49C5321}">
      <dgm:prSet/>
      <dgm:spPr/>
      <dgm:t>
        <a:bodyPr/>
        <a:lstStyle/>
        <a:p>
          <a:endParaRPr lang="es-ES" sz="2800">
            <a:latin typeface="Andalus" pitchFamily="18" charset="-78"/>
            <a:cs typeface="Andalus" pitchFamily="18" charset="-78"/>
          </a:endParaRPr>
        </a:p>
      </dgm:t>
    </dgm:pt>
    <dgm:pt modelId="{C538945F-4620-4C39-9235-612FA93FE8BC}" type="sibTrans" cxnId="{98A366EB-ED74-4270-B72D-ABEBD49C5321}">
      <dgm:prSet/>
      <dgm:spPr/>
      <dgm:t>
        <a:bodyPr/>
        <a:lstStyle/>
        <a:p>
          <a:endParaRPr lang="es-ES" sz="2800" dirty="0">
            <a:latin typeface="Andalus" pitchFamily="18" charset="-78"/>
            <a:cs typeface="Andalus" pitchFamily="18" charset="-78"/>
          </a:endParaRPr>
        </a:p>
      </dgm:t>
    </dgm:pt>
    <dgm:pt modelId="{E6A08B4A-160B-4BAA-AFB3-A88F04F4CE77}">
      <dgm:prSet phldrT="[Texto]" custT="1"/>
      <dgm:spPr>
        <a:solidFill>
          <a:schemeClr val="bg2">
            <a:lumMod val="60000"/>
            <a:lumOff val="40000"/>
            <a:alpha val="80000"/>
          </a:schemeClr>
        </a:solidFill>
      </dgm:spPr>
      <dgm:t>
        <a:bodyPr/>
        <a:lstStyle/>
        <a:p>
          <a:r>
            <a:rPr lang="es-ES" sz="2400" dirty="0" smtClean="0">
              <a:solidFill>
                <a:schemeClr val="tx1"/>
              </a:solidFill>
              <a:latin typeface="Andalus" pitchFamily="18" charset="-78"/>
              <a:cs typeface="Andalus" pitchFamily="18" charset="-78"/>
            </a:rPr>
            <a:t>Porcentaje elevado ENT</a:t>
          </a:r>
          <a:endParaRPr lang="es-ES" sz="2400" dirty="0">
            <a:solidFill>
              <a:schemeClr val="tx1"/>
            </a:solidFill>
            <a:latin typeface="Andalus" pitchFamily="18" charset="-78"/>
            <a:cs typeface="Andalus" pitchFamily="18" charset="-78"/>
          </a:endParaRPr>
        </a:p>
      </dgm:t>
    </dgm:pt>
    <dgm:pt modelId="{3CFC7BA5-2F20-4FE7-BBF1-E5B4BEE807E7}" type="parTrans" cxnId="{F7177B73-FB2D-4382-A717-524F9D2F33D4}">
      <dgm:prSet/>
      <dgm:spPr/>
      <dgm:t>
        <a:bodyPr/>
        <a:lstStyle/>
        <a:p>
          <a:endParaRPr lang="es-ES" sz="2800">
            <a:latin typeface="Andalus" pitchFamily="18" charset="-78"/>
            <a:cs typeface="Andalus" pitchFamily="18" charset="-78"/>
          </a:endParaRPr>
        </a:p>
      </dgm:t>
    </dgm:pt>
    <dgm:pt modelId="{13552447-79E6-42E2-9B5B-914AB7943F3C}" type="sibTrans" cxnId="{F7177B73-FB2D-4382-A717-524F9D2F33D4}">
      <dgm:prSet/>
      <dgm:spPr/>
      <dgm:t>
        <a:bodyPr/>
        <a:lstStyle/>
        <a:p>
          <a:endParaRPr lang="es-ES" sz="2800">
            <a:latin typeface="Andalus" pitchFamily="18" charset="-78"/>
            <a:cs typeface="Andalus" pitchFamily="18" charset="-78"/>
          </a:endParaRPr>
        </a:p>
      </dgm:t>
    </dgm:pt>
    <dgm:pt modelId="{EFB1975B-5F9C-4D9A-9973-A90623F79C60}">
      <dgm:prSet phldrT="[Texto]" custT="1"/>
      <dgm:spPr>
        <a:solidFill>
          <a:schemeClr val="bg2">
            <a:lumMod val="60000"/>
            <a:lumOff val="40000"/>
            <a:alpha val="70000"/>
          </a:schemeClr>
        </a:solidFill>
      </dgm:spPr>
      <dgm:t>
        <a:bodyPr/>
        <a:lstStyle/>
        <a:p>
          <a:r>
            <a:rPr lang="es-ES" sz="2400" dirty="0" smtClean="0">
              <a:solidFill>
                <a:schemeClr val="tx1"/>
              </a:solidFill>
              <a:latin typeface="Andalus" pitchFamily="18" charset="-78"/>
              <a:cs typeface="Andalus" pitchFamily="18" charset="-78"/>
            </a:rPr>
            <a:t>Investigación Factible para solucionar dar una solución</a:t>
          </a:r>
          <a:endParaRPr lang="es-ES" sz="2400" dirty="0">
            <a:solidFill>
              <a:schemeClr val="tx1"/>
            </a:solidFill>
            <a:latin typeface="Andalus" pitchFamily="18" charset="-78"/>
            <a:cs typeface="Andalus" pitchFamily="18" charset="-78"/>
          </a:endParaRPr>
        </a:p>
      </dgm:t>
    </dgm:pt>
    <dgm:pt modelId="{F100E2B5-DFF2-4952-AE18-99C3967DCFA0}" type="parTrans" cxnId="{027C4390-9F37-4A43-B3D6-D07E70105274}">
      <dgm:prSet/>
      <dgm:spPr/>
      <dgm:t>
        <a:bodyPr/>
        <a:lstStyle/>
        <a:p>
          <a:endParaRPr lang="es-ES" sz="2800">
            <a:latin typeface="Andalus" pitchFamily="18" charset="-78"/>
            <a:cs typeface="Andalus" pitchFamily="18" charset="-78"/>
          </a:endParaRPr>
        </a:p>
      </dgm:t>
    </dgm:pt>
    <dgm:pt modelId="{21B25872-1477-4AD3-B5F4-4CACCF85D72F}" type="sibTrans" cxnId="{027C4390-9F37-4A43-B3D6-D07E70105274}">
      <dgm:prSet/>
      <dgm:spPr/>
      <dgm:t>
        <a:bodyPr/>
        <a:lstStyle/>
        <a:p>
          <a:endParaRPr lang="es-ES" sz="2800">
            <a:latin typeface="Andalus" pitchFamily="18" charset="-78"/>
            <a:cs typeface="Andalus" pitchFamily="18" charset="-78"/>
          </a:endParaRPr>
        </a:p>
      </dgm:t>
    </dgm:pt>
    <dgm:pt modelId="{1203C3F6-CA26-454B-AD59-76A9CF81DBAD}">
      <dgm:prSet phldrT="[Texto]" custT="1"/>
      <dgm:spPr>
        <a:solidFill>
          <a:schemeClr val="bg2">
            <a:lumMod val="60000"/>
            <a:lumOff val="40000"/>
            <a:alpha val="60000"/>
          </a:schemeClr>
        </a:solidFill>
      </dgm:spPr>
      <dgm:t>
        <a:bodyPr/>
        <a:lstStyle/>
        <a:p>
          <a:r>
            <a:rPr lang="es-ES" sz="2400" dirty="0" smtClean="0">
              <a:solidFill>
                <a:schemeClr val="tx1"/>
              </a:solidFill>
              <a:latin typeface="Andalus" pitchFamily="18" charset="-78"/>
              <a:cs typeface="Andalus" pitchFamily="18" charset="-78"/>
            </a:rPr>
            <a:t>Crear cultura de movimiento </a:t>
          </a:r>
          <a:endParaRPr lang="es-ES" sz="2400" dirty="0">
            <a:solidFill>
              <a:schemeClr val="tx1"/>
            </a:solidFill>
            <a:latin typeface="Andalus" pitchFamily="18" charset="-78"/>
            <a:cs typeface="Andalus" pitchFamily="18" charset="-78"/>
          </a:endParaRPr>
        </a:p>
      </dgm:t>
    </dgm:pt>
    <dgm:pt modelId="{AB4805E5-711D-4089-85B4-D7DA9C491307}" type="parTrans" cxnId="{57DB3085-7CCC-4AD9-977F-7D9EC5E30F83}">
      <dgm:prSet/>
      <dgm:spPr/>
      <dgm:t>
        <a:bodyPr/>
        <a:lstStyle/>
        <a:p>
          <a:endParaRPr lang="es-ES" sz="2800">
            <a:latin typeface="Andalus" pitchFamily="18" charset="-78"/>
            <a:cs typeface="Andalus" pitchFamily="18" charset="-78"/>
          </a:endParaRPr>
        </a:p>
      </dgm:t>
    </dgm:pt>
    <dgm:pt modelId="{CD731F28-1BD3-465C-A45A-346F643884C0}" type="sibTrans" cxnId="{57DB3085-7CCC-4AD9-977F-7D9EC5E30F83}">
      <dgm:prSet/>
      <dgm:spPr/>
      <dgm:t>
        <a:bodyPr/>
        <a:lstStyle/>
        <a:p>
          <a:endParaRPr lang="es-ES" sz="2800">
            <a:latin typeface="Andalus" pitchFamily="18" charset="-78"/>
            <a:cs typeface="Andalus" pitchFamily="18" charset="-78"/>
          </a:endParaRPr>
        </a:p>
      </dgm:t>
    </dgm:pt>
    <dgm:pt modelId="{5983C1E3-88D3-4AEF-A49C-223CCA0F25FF}">
      <dgm:prSet phldrT="[Texto]" custT="1"/>
      <dgm:spPr>
        <a:solidFill>
          <a:schemeClr val="bg2">
            <a:lumMod val="60000"/>
            <a:lumOff val="40000"/>
            <a:alpha val="50000"/>
          </a:schemeClr>
        </a:solidFill>
      </dgm:spPr>
      <dgm:t>
        <a:bodyPr/>
        <a:lstStyle/>
        <a:p>
          <a:r>
            <a:rPr lang="es-ES" sz="2400" dirty="0" smtClean="0">
              <a:solidFill>
                <a:schemeClr val="tx1"/>
              </a:solidFill>
              <a:latin typeface="Andalus" pitchFamily="18" charset="-78"/>
              <a:cs typeface="Andalus" pitchFamily="18" charset="-78"/>
            </a:rPr>
            <a:t>Mejorar estilos de vida</a:t>
          </a:r>
          <a:endParaRPr lang="es-ES" sz="2400" dirty="0">
            <a:solidFill>
              <a:schemeClr val="tx1"/>
            </a:solidFill>
            <a:latin typeface="Andalus" pitchFamily="18" charset="-78"/>
            <a:cs typeface="Andalus" pitchFamily="18" charset="-78"/>
          </a:endParaRPr>
        </a:p>
      </dgm:t>
    </dgm:pt>
    <dgm:pt modelId="{D7683535-54DF-43B1-B951-FBF0D29ABFBF}" type="parTrans" cxnId="{28C725AD-2C93-4F9D-B97D-9D193EFFB48A}">
      <dgm:prSet/>
      <dgm:spPr/>
      <dgm:t>
        <a:bodyPr/>
        <a:lstStyle/>
        <a:p>
          <a:endParaRPr lang="es-ES" sz="2800">
            <a:latin typeface="Andalus" pitchFamily="18" charset="-78"/>
            <a:cs typeface="Andalus" pitchFamily="18" charset="-78"/>
          </a:endParaRPr>
        </a:p>
      </dgm:t>
    </dgm:pt>
    <dgm:pt modelId="{A0CB3279-48B1-41E2-8813-A568A41F5517}" type="sibTrans" cxnId="{28C725AD-2C93-4F9D-B97D-9D193EFFB48A}">
      <dgm:prSet/>
      <dgm:spPr/>
      <dgm:t>
        <a:bodyPr/>
        <a:lstStyle/>
        <a:p>
          <a:endParaRPr lang="es-ES" sz="2800">
            <a:latin typeface="Andalus" pitchFamily="18" charset="-78"/>
            <a:cs typeface="Andalus" pitchFamily="18" charset="-78"/>
          </a:endParaRPr>
        </a:p>
      </dgm:t>
    </dgm:pt>
    <dgm:pt modelId="{CF85EC76-83AE-4794-B107-096CC21D1FA1}" type="pres">
      <dgm:prSet presAssocID="{D9ABDE92-EA95-4EF9-89DF-C29376920BD5}" presName="Name0" presStyleCnt="0">
        <dgm:presLayoutVars>
          <dgm:dir/>
          <dgm:resizeHandles val="exact"/>
        </dgm:presLayoutVars>
      </dgm:prSet>
      <dgm:spPr/>
      <dgm:t>
        <a:bodyPr/>
        <a:lstStyle/>
        <a:p>
          <a:endParaRPr lang="es-EC"/>
        </a:p>
      </dgm:t>
    </dgm:pt>
    <dgm:pt modelId="{A3259770-753A-43AA-921F-7918150C431A}" type="pres">
      <dgm:prSet presAssocID="{D9ABDE92-EA95-4EF9-89DF-C29376920BD5}" presName="cycle" presStyleCnt="0"/>
      <dgm:spPr/>
    </dgm:pt>
    <dgm:pt modelId="{EBDFE7DB-95B9-45AC-B508-B50BBC16EFBB}" type="pres">
      <dgm:prSet presAssocID="{B132856B-6B9F-46DF-9A18-C591203C07C5}" presName="nodeFirstNode" presStyleLbl="node1" presStyleIdx="0" presStyleCnt="5" custScaleX="130234" custScaleY="116442">
        <dgm:presLayoutVars>
          <dgm:bulletEnabled val="1"/>
        </dgm:presLayoutVars>
      </dgm:prSet>
      <dgm:spPr/>
      <dgm:t>
        <a:bodyPr/>
        <a:lstStyle/>
        <a:p>
          <a:endParaRPr lang="es-EC"/>
        </a:p>
      </dgm:t>
    </dgm:pt>
    <dgm:pt modelId="{129CFB14-F5CE-400B-A801-02C607B4F792}" type="pres">
      <dgm:prSet presAssocID="{C538945F-4620-4C39-9235-612FA93FE8BC}" presName="sibTransFirstNode" presStyleLbl="bgShp" presStyleIdx="0" presStyleCnt="1"/>
      <dgm:spPr/>
      <dgm:t>
        <a:bodyPr/>
        <a:lstStyle/>
        <a:p>
          <a:endParaRPr lang="es-EC"/>
        </a:p>
      </dgm:t>
    </dgm:pt>
    <dgm:pt modelId="{40C9B80E-281D-445D-A403-3FBDC7CAFC90}" type="pres">
      <dgm:prSet presAssocID="{E6A08B4A-160B-4BAA-AFB3-A88F04F4CE77}" presName="nodeFollowingNodes" presStyleLbl="node1" presStyleIdx="1" presStyleCnt="5" custScaleY="70470">
        <dgm:presLayoutVars>
          <dgm:bulletEnabled val="1"/>
        </dgm:presLayoutVars>
      </dgm:prSet>
      <dgm:spPr/>
      <dgm:t>
        <a:bodyPr/>
        <a:lstStyle/>
        <a:p>
          <a:endParaRPr lang="es-EC"/>
        </a:p>
      </dgm:t>
    </dgm:pt>
    <dgm:pt modelId="{A753DE95-98FF-4C75-A9DE-312F7CF5091D}" type="pres">
      <dgm:prSet presAssocID="{EFB1975B-5F9C-4D9A-9973-A90623F79C60}" presName="nodeFollowingNodes" presStyleLbl="node1" presStyleIdx="2" presStyleCnt="5" custScaleY="138100">
        <dgm:presLayoutVars>
          <dgm:bulletEnabled val="1"/>
        </dgm:presLayoutVars>
      </dgm:prSet>
      <dgm:spPr/>
      <dgm:t>
        <a:bodyPr/>
        <a:lstStyle/>
        <a:p>
          <a:endParaRPr lang="es-EC"/>
        </a:p>
      </dgm:t>
    </dgm:pt>
    <dgm:pt modelId="{A8537432-38D9-4019-858F-DF12818DE288}" type="pres">
      <dgm:prSet presAssocID="{1203C3F6-CA26-454B-AD59-76A9CF81DBAD}" presName="nodeFollowingNodes" presStyleLbl="node1" presStyleIdx="3" presStyleCnt="5">
        <dgm:presLayoutVars>
          <dgm:bulletEnabled val="1"/>
        </dgm:presLayoutVars>
      </dgm:prSet>
      <dgm:spPr/>
      <dgm:t>
        <a:bodyPr/>
        <a:lstStyle/>
        <a:p>
          <a:endParaRPr lang="es-EC"/>
        </a:p>
      </dgm:t>
    </dgm:pt>
    <dgm:pt modelId="{244BCB99-4D2A-45CB-A0B1-41E925530CEE}" type="pres">
      <dgm:prSet presAssocID="{5983C1E3-88D3-4AEF-A49C-223CCA0F25FF}" presName="nodeFollowingNodes" presStyleLbl="node1" presStyleIdx="4" presStyleCnt="5" custScaleY="65092">
        <dgm:presLayoutVars>
          <dgm:bulletEnabled val="1"/>
        </dgm:presLayoutVars>
      </dgm:prSet>
      <dgm:spPr/>
      <dgm:t>
        <a:bodyPr/>
        <a:lstStyle/>
        <a:p>
          <a:endParaRPr lang="es-EC"/>
        </a:p>
      </dgm:t>
    </dgm:pt>
  </dgm:ptLst>
  <dgm:cxnLst>
    <dgm:cxn modelId="{57DB3085-7CCC-4AD9-977F-7D9EC5E30F83}" srcId="{D9ABDE92-EA95-4EF9-89DF-C29376920BD5}" destId="{1203C3F6-CA26-454B-AD59-76A9CF81DBAD}" srcOrd="3" destOrd="0" parTransId="{AB4805E5-711D-4089-85B4-D7DA9C491307}" sibTransId="{CD731F28-1BD3-465C-A45A-346F643884C0}"/>
    <dgm:cxn modelId="{F7177B73-FB2D-4382-A717-524F9D2F33D4}" srcId="{D9ABDE92-EA95-4EF9-89DF-C29376920BD5}" destId="{E6A08B4A-160B-4BAA-AFB3-A88F04F4CE77}" srcOrd="1" destOrd="0" parTransId="{3CFC7BA5-2F20-4FE7-BBF1-E5B4BEE807E7}" sibTransId="{13552447-79E6-42E2-9B5B-914AB7943F3C}"/>
    <dgm:cxn modelId="{FA72EAD6-A4A1-417A-BEE2-3389AEF788B4}" type="presOf" srcId="{B132856B-6B9F-46DF-9A18-C591203C07C5}" destId="{EBDFE7DB-95B9-45AC-B508-B50BBC16EFBB}" srcOrd="0" destOrd="0" presId="urn:microsoft.com/office/officeart/2005/8/layout/cycle3"/>
    <dgm:cxn modelId="{28C725AD-2C93-4F9D-B97D-9D193EFFB48A}" srcId="{D9ABDE92-EA95-4EF9-89DF-C29376920BD5}" destId="{5983C1E3-88D3-4AEF-A49C-223CCA0F25FF}" srcOrd="4" destOrd="0" parTransId="{D7683535-54DF-43B1-B951-FBF0D29ABFBF}" sibTransId="{A0CB3279-48B1-41E2-8813-A568A41F5517}"/>
    <dgm:cxn modelId="{027C4390-9F37-4A43-B3D6-D07E70105274}" srcId="{D9ABDE92-EA95-4EF9-89DF-C29376920BD5}" destId="{EFB1975B-5F9C-4D9A-9973-A90623F79C60}" srcOrd="2" destOrd="0" parTransId="{F100E2B5-DFF2-4952-AE18-99C3967DCFA0}" sibTransId="{21B25872-1477-4AD3-B5F4-4CACCF85D72F}"/>
    <dgm:cxn modelId="{29FEF2CA-575C-4065-9FA6-77844115C8A7}" type="presOf" srcId="{1203C3F6-CA26-454B-AD59-76A9CF81DBAD}" destId="{A8537432-38D9-4019-858F-DF12818DE288}" srcOrd="0" destOrd="0" presId="urn:microsoft.com/office/officeart/2005/8/layout/cycle3"/>
    <dgm:cxn modelId="{84B77CF8-76F7-4808-97E8-B59CA4FD7818}" type="presOf" srcId="{5983C1E3-88D3-4AEF-A49C-223CCA0F25FF}" destId="{244BCB99-4D2A-45CB-A0B1-41E925530CEE}" srcOrd="0" destOrd="0" presId="urn:microsoft.com/office/officeart/2005/8/layout/cycle3"/>
    <dgm:cxn modelId="{EA8E9E37-DD72-46F6-9F9B-72B17AB607E1}" type="presOf" srcId="{EFB1975B-5F9C-4D9A-9973-A90623F79C60}" destId="{A753DE95-98FF-4C75-A9DE-312F7CF5091D}" srcOrd="0" destOrd="0" presId="urn:microsoft.com/office/officeart/2005/8/layout/cycle3"/>
    <dgm:cxn modelId="{98A366EB-ED74-4270-B72D-ABEBD49C5321}" srcId="{D9ABDE92-EA95-4EF9-89DF-C29376920BD5}" destId="{B132856B-6B9F-46DF-9A18-C591203C07C5}" srcOrd="0" destOrd="0" parTransId="{EF64BFA4-7DDF-4D69-BB50-8841F5661E19}" sibTransId="{C538945F-4620-4C39-9235-612FA93FE8BC}"/>
    <dgm:cxn modelId="{36CBF432-F88E-4081-9223-A3D204977570}" type="presOf" srcId="{E6A08B4A-160B-4BAA-AFB3-A88F04F4CE77}" destId="{40C9B80E-281D-445D-A403-3FBDC7CAFC90}" srcOrd="0" destOrd="0" presId="urn:microsoft.com/office/officeart/2005/8/layout/cycle3"/>
    <dgm:cxn modelId="{96C55BCB-CA23-4824-B72D-ADA219B77172}" type="presOf" srcId="{C538945F-4620-4C39-9235-612FA93FE8BC}" destId="{129CFB14-F5CE-400B-A801-02C607B4F792}" srcOrd="0" destOrd="0" presId="urn:microsoft.com/office/officeart/2005/8/layout/cycle3"/>
    <dgm:cxn modelId="{58573F5E-F47A-4A5A-83C9-04C61C556715}" type="presOf" srcId="{D9ABDE92-EA95-4EF9-89DF-C29376920BD5}" destId="{CF85EC76-83AE-4794-B107-096CC21D1FA1}" srcOrd="0" destOrd="0" presId="urn:microsoft.com/office/officeart/2005/8/layout/cycle3"/>
    <dgm:cxn modelId="{9A47028D-7F59-4C25-B5F6-E08BF6DE56D3}" type="presParOf" srcId="{CF85EC76-83AE-4794-B107-096CC21D1FA1}" destId="{A3259770-753A-43AA-921F-7918150C431A}" srcOrd="0" destOrd="0" presId="urn:microsoft.com/office/officeart/2005/8/layout/cycle3"/>
    <dgm:cxn modelId="{B8544FC8-0A2F-4508-A21B-A82BB0E220BF}" type="presParOf" srcId="{A3259770-753A-43AA-921F-7918150C431A}" destId="{EBDFE7DB-95B9-45AC-B508-B50BBC16EFBB}" srcOrd="0" destOrd="0" presId="urn:microsoft.com/office/officeart/2005/8/layout/cycle3"/>
    <dgm:cxn modelId="{FDBE4E8B-95A7-4015-B31F-868C844EBC08}" type="presParOf" srcId="{A3259770-753A-43AA-921F-7918150C431A}" destId="{129CFB14-F5CE-400B-A801-02C607B4F792}" srcOrd="1" destOrd="0" presId="urn:microsoft.com/office/officeart/2005/8/layout/cycle3"/>
    <dgm:cxn modelId="{481F5A60-0247-4484-AE71-0BF31327172E}" type="presParOf" srcId="{A3259770-753A-43AA-921F-7918150C431A}" destId="{40C9B80E-281D-445D-A403-3FBDC7CAFC90}" srcOrd="2" destOrd="0" presId="urn:microsoft.com/office/officeart/2005/8/layout/cycle3"/>
    <dgm:cxn modelId="{624C4214-9320-483C-AD43-45AEF6CE42E7}" type="presParOf" srcId="{A3259770-753A-43AA-921F-7918150C431A}" destId="{A753DE95-98FF-4C75-A9DE-312F7CF5091D}" srcOrd="3" destOrd="0" presId="urn:microsoft.com/office/officeart/2005/8/layout/cycle3"/>
    <dgm:cxn modelId="{CDC8D57B-E83E-4C19-8DE2-AA6B2502AB94}" type="presParOf" srcId="{A3259770-753A-43AA-921F-7918150C431A}" destId="{A8537432-38D9-4019-858F-DF12818DE288}" srcOrd="4" destOrd="0" presId="urn:microsoft.com/office/officeart/2005/8/layout/cycle3"/>
    <dgm:cxn modelId="{CB0304ED-8FD9-4499-ABC5-A32FFA961495}" type="presParOf" srcId="{A3259770-753A-43AA-921F-7918150C431A}" destId="{244BCB99-4D2A-45CB-A0B1-41E925530CE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887C4-A228-441F-BA36-2C49C5B4BF3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03856C93-4EBB-42E0-9D7D-17EC5DC4B37C}">
      <dgm:prSet phldrT="[Texto]" custT="1"/>
      <dgm:spPr>
        <a:solidFill>
          <a:schemeClr val="bg2">
            <a:lumMod val="60000"/>
            <a:lumOff val="40000"/>
          </a:schemeClr>
        </a:solidFill>
      </dgm:spPr>
      <dgm:t>
        <a:bodyPr/>
        <a:lstStyle/>
        <a:p>
          <a:r>
            <a:rPr lang="es-ES" sz="3200" dirty="0" smtClean="0">
              <a:solidFill>
                <a:schemeClr val="tx1"/>
              </a:solidFill>
              <a:latin typeface="Andalus" pitchFamily="18" charset="-78"/>
              <a:cs typeface="Andalus" pitchFamily="18" charset="-78"/>
            </a:rPr>
            <a:t>Fisiológicos</a:t>
          </a:r>
          <a:endParaRPr lang="es-ES" sz="3200" dirty="0">
            <a:solidFill>
              <a:schemeClr val="tx1"/>
            </a:solidFill>
            <a:latin typeface="Andalus" pitchFamily="18" charset="-78"/>
            <a:cs typeface="Andalus" pitchFamily="18" charset="-78"/>
          </a:endParaRPr>
        </a:p>
      </dgm:t>
    </dgm:pt>
    <dgm:pt modelId="{246EC5A5-51A6-4224-8F74-55EC1A949055}" type="parTrans" cxnId="{239A71B1-DF5A-4242-BE25-A3C5F6B32431}">
      <dgm:prSet/>
      <dgm:spPr/>
      <dgm:t>
        <a:bodyPr/>
        <a:lstStyle/>
        <a:p>
          <a:endParaRPr lang="es-ES" sz="2000">
            <a:latin typeface="Andalus" pitchFamily="18" charset="-78"/>
            <a:cs typeface="Andalus" pitchFamily="18" charset="-78"/>
          </a:endParaRPr>
        </a:p>
      </dgm:t>
    </dgm:pt>
    <dgm:pt modelId="{4EB50016-74AE-462A-9328-8A1B0571778F}" type="sibTrans" cxnId="{239A71B1-DF5A-4242-BE25-A3C5F6B32431}">
      <dgm:prSet/>
      <dgm:spPr/>
      <dgm:t>
        <a:bodyPr/>
        <a:lstStyle/>
        <a:p>
          <a:endParaRPr lang="es-ES" sz="2000">
            <a:latin typeface="Andalus" pitchFamily="18" charset="-78"/>
            <a:cs typeface="Andalus" pitchFamily="18" charset="-78"/>
          </a:endParaRPr>
        </a:p>
      </dgm:t>
    </dgm:pt>
    <dgm:pt modelId="{E460A2F2-13AE-4000-A7BB-41C535C3A04C}">
      <dgm:prSet phldrT="[Texto]" custT="1"/>
      <dgm:spPr>
        <a:solidFill>
          <a:schemeClr val="accent1">
            <a:lumMod val="60000"/>
            <a:lumOff val="40000"/>
          </a:schemeClr>
        </a:solidFill>
      </dgm:spPr>
      <dgm:t>
        <a:bodyPr/>
        <a:lstStyle/>
        <a:p>
          <a:r>
            <a:rPr lang="es-ES" sz="3200" dirty="0" smtClean="0">
              <a:solidFill>
                <a:schemeClr val="tx1"/>
              </a:solidFill>
              <a:latin typeface="Andalus" pitchFamily="18" charset="-78"/>
              <a:cs typeface="Andalus" pitchFamily="18" charset="-78"/>
            </a:rPr>
            <a:t>Psicológicos</a:t>
          </a:r>
          <a:endParaRPr lang="es-ES" sz="3200" dirty="0">
            <a:solidFill>
              <a:schemeClr val="tx1"/>
            </a:solidFill>
            <a:latin typeface="Andalus" pitchFamily="18" charset="-78"/>
            <a:cs typeface="Andalus" pitchFamily="18" charset="-78"/>
          </a:endParaRPr>
        </a:p>
      </dgm:t>
    </dgm:pt>
    <dgm:pt modelId="{463766F2-7AB4-4419-89BA-316A4DD59713}" type="parTrans" cxnId="{CC47ECCB-282D-4851-876B-EACB63AC4DE9}">
      <dgm:prSet/>
      <dgm:spPr/>
      <dgm:t>
        <a:bodyPr/>
        <a:lstStyle/>
        <a:p>
          <a:endParaRPr lang="es-ES" sz="2000">
            <a:latin typeface="Andalus" pitchFamily="18" charset="-78"/>
            <a:cs typeface="Andalus" pitchFamily="18" charset="-78"/>
          </a:endParaRPr>
        </a:p>
      </dgm:t>
    </dgm:pt>
    <dgm:pt modelId="{BA69DEDE-10F6-4CAE-8881-45F2C67D0D1A}" type="sibTrans" cxnId="{CC47ECCB-282D-4851-876B-EACB63AC4DE9}">
      <dgm:prSet/>
      <dgm:spPr/>
      <dgm:t>
        <a:bodyPr/>
        <a:lstStyle/>
        <a:p>
          <a:endParaRPr lang="es-ES" sz="2000">
            <a:latin typeface="Andalus" pitchFamily="18" charset="-78"/>
            <a:cs typeface="Andalus" pitchFamily="18" charset="-78"/>
          </a:endParaRPr>
        </a:p>
      </dgm:t>
    </dgm:pt>
    <dgm:pt modelId="{E5B8AFB3-371B-40BA-B50B-06D0A43C4D36}">
      <dgm:prSet phldrT="[Texto]" custT="1"/>
      <dgm:spPr>
        <a:solidFill>
          <a:schemeClr val="bg2">
            <a:lumMod val="60000"/>
            <a:lumOff val="40000"/>
          </a:schemeClr>
        </a:solidFill>
      </dgm:spPr>
      <dgm:t>
        <a:bodyPr/>
        <a:lstStyle/>
        <a:p>
          <a:r>
            <a:rPr lang="es-ES" sz="3200" dirty="0" smtClean="0">
              <a:solidFill>
                <a:schemeClr val="tx1"/>
              </a:solidFill>
              <a:latin typeface="Andalus" pitchFamily="18" charset="-78"/>
              <a:cs typeface="Andalus" pitchFamily="18" charset="-78"/>
            </a:rPr>
            <a:t>Familiares</a:t>
          </a:r>
          <a:endParaRPr lang="es-ES" sz="3200" dirty="0">
            <a:solidFill>
              <a:schemeClr val="tx1"/>
            </a:solidFill>
            <a:latin typeface="Andalus" pitchFamily="18" charset="-78"/>
            <a:cs typeface="Andalus" pitchFamily="18" charset="-78"/>
          </a:endParaRPr>
        </a:p>
      </dgm:t>
    </dgm:pt>
    <dgm:pt modelId="{B45FE183-4641-4211-A2C7-BA129531C804}" type="parTrans" cxnId="{ECBC9E3E-7030-4BD2-89DE-A1919B183971}">
      <dgm:prSet/>
      <dgm:spPr/>
      <dgm:t>
        <a:bodyPr/>
        <a:lstStyle/>
        <a:p>
          <a:endParaRPr lang="es-ES" sz="2000">
            <a:latin typeface="Andalus" pitchFamily="18" charset="-78"/>
            <a:cs typeface="Andalus" pitchFamily="18" charset="-78"/>
          </a:endParaRPr>
        </a:p>
      </dgm:t>
    </dgm:pt>
    <dgm:pt modelId="{5E06FE55-E520-488E-B8A0-C4223A606BE5}" type="sibTrans" cxnId="{ECBC9E3E-7030-4BD2-89DE-A1919B183971}">
      <dgm:prSet/>
      <dgm:spPr/>
      <dgm:t>
        <a:bodyPr/>
        <a:lstStyle/>
        <a:p>
          <a:endParaRPr lang="es-ES" sz="2000">
            <a:latin typeface="Andalus" pitchFamily="18" charset="-78"/>
            <a:cs typeface="Andalus" pitchFamily="18" charset="-78"/>
          </a:endParaRPr>
        </a:p>
      </dgm:t>
    </dgm:pt>
    <dgm:pt modelId="{FCFEE45E-AB74-48A2-89EE-25CB51BB277C}">
      <dgm:prSet phldrT="[Texto]" custT="1"/>
      <dgm:spPr>
        <a:solidFill>
          <a:schemeClr val="accent1">
            <a:lumMod val="60000"/>
            <a:lumOff val="40000"/>
          </a:schemeClr>
        </a:solidFill>
      </dgm:spPr>
      <dgm:t>
        <a:bodyPr/>
        <a:lstStyle/>
        <a:p>
          <a:r>
            <a:rPr lang="es-ES" sz="3200" dirty="0" smtClean="0">
              <a:solidFill>
                <a:schemeClr val="tx1"/>
              </a:solidFill>
              <a:latin typeface="Andalus" pitchFamily="18" charset="-78"/>
              <a:cs typeface="Andalus" pitchFamily="18" charset="-78"/>
            </a:rPr>
            <a:t>Entorno Laboral</a:t>
          </a:r>
          <a:endParaRPr lang="es-ES" sz="3200" dirty="0">
            <a:solidFill>
              <a:schemeClr val="tx1"/>
            </a:solidFill>
            <a:latin typeface="Andalus" pitchFamily="18" charset="-78"/>
            <a:cs typeface="Andalus" pitchFamily="18" charset="-78"/>
          </a:endParaRPr>
        </a:p>
      </dgm:t>
    </dgm:pt>
    <dgm:pt modelId="{124BE3AA-4303-4B9C-A8E4-A5359314DF52}" type="parTrans" cxnId="{1766E8A7-CCD6-49C4-AA0E-F6E23D2B39D9}">
      <dgm:prSet/>
      <dgm:spPr/>
      <dgm:t>
        <a:bodyPr/>
        <a:lstStyle/>
        <a:p>
          <a:endParaRPr lang="es-ES" sz="2000">
            <a:latin typeface="Andalus" pitchFamily="18" charset="-78"/>
            <a:cs typeface="Andalus" pitchFamily="18" charset="-78"/>
          </a:endParaRPr>
        </a:p>
      </dgm:t>
    </dgm:pt>
    <dgm:pt modelId="{5C41789A-6160-4D61-A400-2C86D634551F}" type="sibTrans" cxnId="{1766E8A7-CCD6-49C4-AA0E-F6E23D2B39D9}">
      <dgm:prSet/>
      <dgm:spPr/>
      <dgm:t>
        <a:bodyPr/>
        <a:lstStyle/>
        <a:p>
          <a:endParaRPr lang="es-ES" sz="2000">
            <a:latin typeface="Andalus" pitchFamily="18" charset="-78"/>
            <a:cs typeface="Andalus" pitchFamily="18" charset="-78"/>
          </a:endParaRPr>
        </a:p>
      </dgm:t>
    </dgm:pt>
    <dgm:pt modelId="{0C0267D9-01FB-44AF-8DBA-635C8C1DA409}">
      <dgm:prSet phldrT="[Texto]" custT="1"/>
      <dgm:spPr>
        <a:solidFill>
          <a:schemeClr val="bg2">
            <a:lumMod val="60000"/>
            <a:lumOff val="40000"/>
          </a:schemeClr>
        </a:solidFill>
      </dgm:spPr>
      <dgm:t>
        <a:bodyPr/>
        <a:lstStyle/>
        <a:p>
          <a:r>
            <a:rPr lang="es-ES" sz="3200" dirty="0" smtClean="0">
              <a:solidFill>
                <a:schemeClr val="tx1"/>
              </a:solidFill>
              <a:latin typeface="Andalus" pitchFamily="18" charset="-78"/>
              <a:cs typeface="Andalus" pitchFamily="18" charset="-78"/>
            </a:rPr>
            <a:t>Cognitivos</a:t>
          </a:r>
          <a:endParaRPr lang="es-ES" sz="3200" dirty="0">
            <a:solidFill>
              <a:schemeClr val="tx1"/>
            </a:solidFill>
            <a:latin typeface="Andalus" pitchFamily="18" charset="-78"/>
            <a:cs typeface="Andalus" pitchFamily="18" charset="-78"/>
          </a:endParaRPr>
        </a:p>
      </dgm:t>
    </dgm:pt>
    <dgm:pt modelId="{C99FB74B-8BBD-435E-A8A9-7FF953035F09}" type="parTrans" cxnId="{2675A7D2-50C0-4F7E-A95D-8A374296925B}">
      <dgm:prSet/>
      <dgm:spPr/>
      <dgm:t>
        <a:bodyPr/>
        <a:lstStyle/>
        <a:p>
          <a:endParaRPr lang="es-ES" sz="2000">
            <a:latin typeface="Andalus" pitchFamily="18" charset="-78"/>
            <a:cs typeface="Andalus" pitchFamily="18" charset="-78"/>
          </a:endParaRPr>
        </a:p>
      </dgm:t>
    </dgm:pt>
    <dgm:pt modelId="{85E277A5-161F-4195-8608-9205E65899A8}" type="sibTrans" cxnId="{2675A7D2-50C0-4F7E-A95D-8A374296925B}">
      <dgm:prSet/>
      <dgm:spPr/>
      <dgm:t>
        <a:bodyPr/>
        <a:lstStyle/>
        <a:p>
          <a:endParaRPr lang="es-ES" sz="2000">
            <a:latin typeface="Andalus" pitchFamily="18" charset="-78"/>
            <a:cs typeface="Andalus" pitchFamily="18" charset="-78"/>
          </a:endParaRPr>
        </a:p>
      </dgm:t>
    </dgm:pt>
    <dgm:pt modelId="{30F55A95-A754-422A-9ABB-2C86B035254E}">
      <dgm:prSet phldrT="[Texto]" custT="1"/>
      <dgm:spPr>
        <a:solidFill>
          <a:schemeClr val="bg2">
            <a:lumMod val="60000"/>
            <a:lumOff val="40000"/>
          </a:schemeClr>
        </a:solidFill>
      </dgm:spPr>
      <dgm:t>
        <a:bodyPr/>
        <a:lstStyle/>
        <a:p>
          <a:r>
            <a:rPr lang="es-ES" sz="3200" dirty="0" smtClean="0">
              <a:solidFill>
                <a:schemeClr val="tx1"/>
              </a:solidFill>
              <a:latin typeface="Andalus" pitchFamily="18" charset="-78"/>
              <a:cs typeface="Andalus" pitchFamily="18" charset="-78"/>
            </a:rPr>
            <a:t>Sociales</a:t>
          </a:r>
          <a:r>
            <a:rPr lang="es-ES" sz="3200" dirty="0" smtClean="0">
              <a:latin typeface="Andalus" pitchFamily="18" charset="-78"/>
              <a:cs typeface="Andalus" pitchFamily="18" charset="-78"/>
            </a:rPr>
            <a:t> </a:t>
          </a:r>
          <a:endParaRPr lang="es-ES" sz="3200" dirty="0">
            <a:latin typeface="Andalus" pitchFamily="18" charset="-78"/>
            <a:cs typeface="Andalus" pitchFamily="18" charset="-78"/>
          </a:endParaRPr>
        </a:p>
      </dgm:t>
    </dgm:pt>
    <dgm:pt modelId="{15D1530F-02C6-422E-9611-03730B42D281}" type="parTrans" cxnId="{AD39067B-F0FD-4977-A1A1-E69BEF8142B3}">
      <dgm:prSet/>
      <dgm:spPr/>
      <dgm:t>
        <a:bodyPr/>
        <a:lstStyle/>
        <a:p>
          <a:endParaRPr lang="es-ES" sz="2000">
            <a:latin typeface="Andalus" pitchFamily="18" charset="-78"/>
            <a:cs typeface="Andalus" pitchFamily="18" charset="-78"/>
          </a:endParaRPr>
        </a:p>
      </dgm:t>
    </dgm:pt>
    <dgm:pt modelId="{9035DACA-F3F1-4F83-96D9-9EDF41EA52D4}" type="sibTrans" cxnId="{AD39067B-F0FD-4977-A1A1-E69BEF8142B3}">
      <dgm:prSet/>
      <dgm:spPr/>
      <dgm:t>
        <a:bodyPr/>
        <a:lstStyle/>
        <a:p>
          <a:endParaRPr lang="es-ES" sz="2000">
            <a:latin typeface="Andalus" pitchFamily="18" charset="-78"/>
            <a:cs typeface="Andalus" pitchFamily="18" charset="-78"/>
          </a:endParaRPr>
        </a:p>
      </dgm:t>
    </dgm:pt>
    <dgm:pt modelId="{190A3583-6ACE-41AB-A13A-DBAF7B060447}" type="pres">
      <dgm:prSet presAssocID="{646887C4-A228-441F-BA36-2C49C5B4BF38}" presName="diagram" presStyleCnt="0">
        <dgm:presLayoutVars>
          <dgm:dir/>
          <dgm:resizeHandles val="exact"/>
        </dgm:presLayoutVars>
      </dgm:prSet>
      <dgm:spPr/>
      <dgm:t>
        <a:bodyPr/>
        <a:lstStyle/>
        <a:p>
          <a:endParaRPr lang="es-EC"/>
        </a:p>
      </dgm:t>
    </dgm:pt>
    <dgm:pt modelId="{F35AFCA4-634B-408F-9D7A-AE36201B5CF8}" type="pres">
      <dgm:prSet presAssocID="{03856C93-4EBB-42E0-9D7D-17EC5DC4B37C}" presName="node" presStyleLbl="node1" presStyleIdx="0" presStyleCnt="6">
        <dgm:presLayoutVars>
          <dgm:bulletEnabled val="1"/>
        </dgm:presLayoutVars>
      </dgm:prSet>
      <dgm:spPr/>
      <dgm:t>
        <a:bodyPr/>
        <a:lstStyle/>
        <a:p>
          <a:endParaRPr lang="es-ES"/>
        </a:p>
      </dgm:t>
    </dgm:pt>
    <dgm:pt modelId="{09F2658F-E658-48F1-9464-679A3C8F2AF8}" type="pres">
      <dgm:prSet presAssocID="{4EB50016-74AE-462A-9328-8A1B0571778F}" presName="sibTrans" presStyleCnt="0"/>
      <dgm:spPr/>
    </dgm:pt>
    <dgm:pt modelId="{388769A1-AA75-4BC5-84E5-6F22C3544C92}" type="pres">
      <dgm:prSet presAssocID="{E460A2F2-13AE-4000-A7BB-41C535C3A04C}" presName="node" presStyleLbl="node1" presStyleIdx="1" presStyleCnt="6">
        <dgm:presLayoutVars>
          <dgm:bulletEnabled val="1"/>
        </dgm:presLayoutVars>
      </dgm:prSet>
      <dgm:spPr/>
      <dgm:t>
        <a:bodyPr/>
        <a:lstStyle/>
        <a:p>
          <a:endParaRPr lang="es-ES"/>
        </a:p>
      </dgm:t>
    </dgm:pt>
    <dgm:pt modelId="{DDEC9A74-3622-4F66-9A5A-FEB2E41D3243}" type="pres">
      <dgm:prSet presAssocID="{BA69DEDE-10F6-4CAE-8881-45F2C67D0D1A}" presName="sibTrans" presStyleCnt="0"/>
      <dgm:spPr/>
    </dgm:pt>
    <dgm:pt modelId="{51CD2A45-4F99-4B97-8D98-551C2EFC97F2}" type="pres">
      <dgm:prSet presAssocID="{E5B8AFB3-371B-40BA-B50B-06D0A43C4D36}" presName="node" presStyleLbl="node1" presStyleIdx="2" presStyleCnt="6">
        <dgm:presLayoutVars>
          <dgm:bulletEnabled val="1"/>
        </dgm:presLayoutVars>
      </dgm:prSet>
      <dgm:spPr/>
      <dgm:t>
        <a:bodyPr/>
        <a:lstStyle/>
        <a:p>
          <a:endParaRPr lang="es-ES"/>
        </a:p>
      </dgm:t>
    </dgm:pt>
    <dgm:pt modelId="{49E17875-DDA8-4F46-AC97-21EE79D90FD7}" type="pres">
      <dgm:prSet presAssocID="{5E06FE55-E520-488E-B8A0-C4223A606BE5}" presName="sibTrans" presStyleCnt="0"/>
      <dgm:spPr/>
    </dgm:pt>
    <dgm:pt modelId="{FEE52683-7F34-45F2-AB95-214A3EFBAB96}" type="pres">
      <dgm:prSet presAssocID="{FCFEE45E-AB74-48A2-89EE-25CB51BB277C}" presName="node" presStyleLbl="node1" presStyleIdx="3" presStyleCnt="6">
        <dgm:presLayoutVars>
          <dgm:bulletEnabled val="1"/>
        </dgm:presLayoutVars>
      </dgm:prSet>
      <dgm:spPr/>
      <dgm:t>
        <a:bodyPr/>
        <a:lstStyle/>
        <a:p>
          <a:endParaRPr lang="es-ES"/>
        </a:p>
      </dgm:t>
    </dgm:pt>
    <dgm:pt modelId="{75A0A2B6-20F1-4966-A09C-A9C07B9A0F50}" type="pres">
      <dgm:prSet presAssocID="{5C41789A-6160-4D61-A400-2C86D634551F}" presName="sibTrans" presStyleCnt="0"/>
      <dgm:spPr/>
    </dgm:pt>
    <dgm:pt modelId="{85EA262D-81C2-4E97-A9FA-3161A556FC8A}" type="pres">
      <dgm:prSet presAssocID="{0C0267D9-01FB-44AF-8DBA-635C8C1DA409}" presName="node" presStyleLbl="node1" presStyleIdx="4" presStyleCnt="6">
        <dgm:presLayoutVars>
          <dgm:bulletEnabled val="1"/>
        </dgm:presLayoutVars>
      </dgm:prSet>
      <dgm:spPr/>
      <dgm:t>
        <a:bodyPr/>
        <a:lstStyle/>
        <a:p>
          <a:endParaRPr lang="es-ES"/>
        </a:p>
      </dgm:t>
    </dgm:pt>
    <dgm:pt modelId="{161F9CCA-FC77-428D-A839-611F1656A888}" type="pres">
      <dgm:prSet presAssocID="{85E277A5-161F-4195-8608-9205E65899A8}" presName="sibTrans" presStyleCnt="0"/>
      <dgm:spPr/>
    </dgm:pt>
    <dgm:pt modelId="{B9AFB695-EA1A-47C0-980C-1257AF13B6A9}" type="pres">
      <dgm:prSet presAssocID="{30F55A95-A754-422A-9ABB-2C86B035254E}" presName="node" presStyleLbl="node1" presStyleIdx="5" presStyleCnt="6">
        <dgm:presLayoutVars>
          <dgm:bulletEnabled val="1"/>
        </dgm:presLayoutVars>
      </dgm:prSet>
      <dgm:spPr/>
      <dgm:t>
        <a:bodyPr/>
        <a:lstStyle/>
        <a:p>
          <a:endParaRPr lang="es-EC"/>
        </a:p>
      </dgm:t>
    </dgm:pt>
  </dgm:ptLst>
  <dgm:cxnLst>
    <dgm:cxn modelId="{D1AA8F77-5C93-4B73-AD13-3789AC23B462}" type="presOf" srcId="{FCFEE45E-AB74-48A2-89EE-25CB51BB277C}" destId="{FEE52683-7F34-45F2-AB95-214A3EFBAB96}" srcOrd="0" destOrd="0" presId="urn:microsoft.com/office/officeart/2005/8/layout/default#1"/>
    <dgm:cxn modelId="{CC47ECCB-282D-4851-876B-EACB63AC4DE9}" srcId="{646887C4-A228-441F-BA36-2C49C5B4BF38}" destId="{E460A2F2-13AE-4000-A7BB-41C535C3A04C}" srcOrd="1" destOrd="0" parTransId="{463766F2-7AB4-4419-89BA-316A4DD59713}" sibTransId="{BA69DEDE-10F6-4CAE-8881-45F2C67D0D1A}"/>
    <dgm:cxn modelId="{40EB4804-9AE0-44DC-B3E4-782812AD976C}" type="presOf" srcId="{0C0267D9-01FB-44AF-8DBA-635C8C1DA409}" destId="{85EA262D-81C2-4E97-A9FA-3161A556FC8A}" srcOrd="0" destOrd="0" presId="urn:microsoft.com/office/officeart/2005/8/layout/default#1"/>
    <dgm:cxn modelId="{BDC8ACB8-A8B2-49BD-B886-955A5BAB9D49}" type="presOf" srcId="{E460A2F2-13AE-4000-A7BB-41C535C3A04C}" destId="{388769A1-AA75-4BC5-84E5-6F22C3544C92}" srcOrd="0" destOrd="0" presId="urn:microsoft.com/office/officeart/2005/8/layout/default#1"/>
    <dgm:cxn modelId="{567B1551-9FEE-4352-9914-32CCB4AF2B54}" type="presOf" srcId="{30F55A95-A754-422A-9ABB-2C86B035254E}" destId="{B9AFB695-EA1A-47C0-980C-1257AF13B6A9}" srcOrd="0" destOrd="0" presId="urn:microsoft.com/office/officeart/2005/8/layout/default#1"/>
    <dgm:cxn modelId="{239A71B1-DF5A-4242-BE25-A3C5F6B32431}" srcId="{646887C4-A228-441F-BA36-2C49C5B4BF38}" destId="{03856C93-4EBB-42E0-9D7D-17EC5DC4B37C}" srcOrd="0" destOrd="0" parTransId="{246EC5A5-51A6-4224-8F74-55EC1A949055}" sibTransId="{4EB50016-74AE-462A-9328-8A1B0571778F}"/>
    <dgm:cxn modelId="{2675A7D2-50C0-4F7E-A95D-8A374296925B}" srcId="{646887C4-A228-441F-BA36-2C49C5B4BF38}" destId="{0C0267D9-01FB-44AF-8DBA-635C8C1DA409}" srcOrd="4" destOrd="0" parTransId="{C99FB74B-8BBD-435E-A8A9-7FF953035F09}" sibTransId="{85E277A5-161F-4195-8608-9205E65899A8}"/>
    <dgm:cxn modelId="{1766E8A7-CCD6-49C4-AA0E-F6E23D2B39D9}" srcId="{646887C4-A228-441F-BA36-2C49C5B4BF38}" destId="{FCFEE45E-AB74-48A2-89EE-25CB51BB277C}" srcOrd="3" destOrd="0" parTransId="{124BE3AA-4303-4B9C-A8E4-A5359314DF52}" sibTransId="{5C41789A-6160-4D61-A400-2C86D634551F}"/>
    <dgm:cxn modelId="{AD39067B-F0FD-4977-A1A1-E69BEF8142B3}" srcId="{646887C4-A228-441F-BA36-2C49C5B4BF38}" destId="{30F55A95-A754-422A-9ABB-2C86B035254E}" srcOrd="5" destOrd="0" parTransId="{15D1530F-02C6-422E-9611-03730B42D281}" sibTransId="{9035DACA-F3F1-4F83-96D9-9EDF41EA52D4}"/>
    <dgm:cxn modelId="{ECBC9E3E-7030-4BD2-89DE-A1919B183971}" srcId="{646887C4-A228-441F-BA36-2C49C5B4BF38}" destId="{E5B8AFB3-371B-40BA-B50B-06D0A43C4D36}" srcOrd="2" destOrd="0" parTransId="{B45FE183-4641-4211-A2C7-BA129531C804}" sibTransId="{5E06FE55-E520-488E-B8A0-C4223A606BE5}"/>
    <dgm:cxn modelId="{A09352E3-0D08-429A-B841-D942DA32B92D}" type="presOf" srcId="{646887C4-A228-441F-BA36-2C49C5B4BF38}" destId="{190A3583-6ACE-41AB-A13A-DBAF7B060447}" srcOrd="0" destOrd="0" presId="urn:microsoft.com/office/officeart/2005/8/layout/default#1"/>
    <dgm:cxn modelId="{941AAB18-68F3-4F89-9694-49D4365C656D}" type="presOf" srcId="{03856C93-4EBB-42E0-9D7D-17EC5DC4B37C}" destId="{F35AFCA4-634B-408F-9D7A-AE36201B5CF8}" srcOrd="0" destOrd="0" presId="urn:microsoft.com/office/officeart/2005/8/layout/default#1"/>
    <dgm:cxn modelId="{8CC1D655-E6DD-4932-A43B-5ADFEB2DD9BB}" type="presOf" srcId="{E5B8AFB3-371B-40BA-B50B-06D0A43C4D36}" destId="{51CD2A45-4F99-4B97-8D98-551C2EFC97F2}" srcOrd="0" destOrd="0" presId="urn:microsoft.com/office/officeart/2005/8/layout/default#1"/>
    <dgm:cxn modelId="{CDDF8FA3-FDCB-4008-A6C7-BE5EF602D369}" type="presParOf" srcId="{190A3583-6ACE-41AB-A13A-DBAF7B060447}" destId="{F35AFCA4-634B-408F-9D7A-AE36201B5CF8}" srcOrd="0" destOrd="0" presId="urn:microsoft.com/office/officeart/2005/8/layout/default#1"/>
    <dgm:cxn modelId="{6E605F02-84F0-44C5-BA43-4CB62C72B01A}" type="presParOf" srcId="{190A3583-6ACE-41AB-A13A-DBAF7B060447}" destId="{09F2658F-E658-48F1-9464-679A3C8F2AF8}" srcOrd="1" destOrd="0" presId="urn:microsoft.com/office/officeart/2005/8/layout/default#1"/>
    <dgm:cxn modelId="{F13DB084-00DD-482C-A13F-DAE5A3E67D5D}" type="presParOf" srcId="{190A3583-6ACE-41AB-A13A-DBAF7B060447}" destId="{388769A1-AA75-4BC5-84E5-6F22C3544C92}" srcOrd="2" destOrd="0" presId="urn:microsoft.com/office/officeart/2005/8/layout/default#1"/>
    <dgm:cxn modelId="{C832BD82-9906-4FF1-9360-BB314670FE69}" type="presParOf" srcId="{190A3583-6ACE-41AB-A13A-DBAF7B060447}" destId="{DDEC9A74-3622-4F66-9A5A-FEB2E41D3243}" srcOrd="3" destOrd="0" presId="urn:microsoft.com/office/officeart/2005/8/layout/default#1"/>
    <dgm:cxn modelId="{C4D3B0D0-E1F4-46BE-AA6C-4783FD2EFFA5}" type="presParOf" srcId="{190A3583-6ACE-41AB-A13A-DBAF7B060447}" destId="{51CD2A45-4F99-4B97-8D98-551C2EFC97F2}" srcOrd="4" destOrd="0" presId="urn:microsoft.com/office/officeart/2005/8/layout/default#1"/>
    <dgm:cxn modelId="{93345710-8C9C-4BDE-8DE5-AEE0D1898751}" type="presParOf" srcId="{190A3583-6ACE-41AB-A13A-DBAF7B060447}" destId="{49E17875-DDA8-4F46-AC97-21EE79D90FD7}" srcOrd="5" destOrd="0" presId="urn:microsoft.com/office/officeart/2005/8/layout/default#1"/>
    <dgm:cxn modelId="{8D330671-B00F-465D-9786-09581497C5E4}" type="presParOf" srcId="{190A3583-6ACE-41AB-A13A-DBAF7B060447}" destId="{FEE52683-7F34-45F2-AB95-214A3EFBAB96}" srcOrd="6" destOrd="0" presId="urn:microsoft.com/office/officeart/2005/8/layout/default#1"/>
    <dgm:cxn modelId="{DBFBB417-7A9D-41E5-849C-CF57202C8521}" type="presParOf" srcId="{190A3583-6ACE-41AB-A13A-DBAF7B060447}" destId="{75A0A2B6-20F1-4966-A09C-A9C07B9A0F50}" srcOrd="7" destOrd="0" presId="urn:microsoft.com/office/officeart/2005/8/layout/default#1"/>
    <dgm:cxn modelId="{108CF274-A2EA-4F28-B9C2-E9B9072BC695}" type="presParOf" srcId="{190A3583-6ACE-41AB-A13A-DBAF7B060447}" destId="{85EA262D-81C2-4E97-A9FA-3161A556FC8A}" srcOrd="8" destOrd="0" presId="urn:microsoft.com/office/officeart/2005/8/layout/default#1"/>
    <dgm:cxn modelId="{4C450AB7-FF67-41DB-825F-1057F1BBC88F}" type="presParOf" srcId="{190A3583-6ACE-41AB-A13A-DBAF7B060447}" destId="{161F9CCA-FC77-428D-A839-611F1656A888}" srcOrd="9" destOrd="0" presId="urn:microsoft.com/office/officeart/2005/8/layout/default#1"/>
    <dgm:cxn modelId="{FA113F9A-2088-4788-8264-761FBF372DF9}" type="presParOf" srcId="{190A3583-6ACE-41AB-A13A-DBAF7B060447}" destId="{B9AFB695-EA1A-47C0-980C-1257AF13B6A9}"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CDA75-B57D-4367-8F08-8ABF670427FB}" type="doc">
      <dgm:prSet loTypeId="urn:microsoft.com/office/officeart/2005/8/layout/process1" loCatId="process" qsTypeId="urn:microsoft.com/office/officeart/2005/8/quickstyle/simple1" qsCatId="simple" csTypeId="urn:microsoft.com/office/officeart/2005/8/colors/accent1_2" csCatId="accent1" phldr="1"/>
      <dgm:spPr/>
    </dgm:pt>
    <dgm:pt modelId="{DC3853A6-EB2B-4AD6-8803-1EA2CBB46CBC}">
      <dgm:prSet phldrT="[Texto]" custT="1"/>
      <dgm:spPr>
        <a:solidFill>
          <a:schemeClr val="bg2">
            <a:lumMod val="60000"/>
            <a:lumOff val="40000"/>
          </a:schemeClr>
        </a:solidFill>
      </dgm:spPr>
      <dgm:t>
        <a:bodyPr/>
        <a:lstStyle/>
        <a:p>
          <a:r>
            <a:rPr lang="es-ES" sz="2800" dirty="0" smtClean="0">
              <a:solidFill>
                <a:schemeClr val="tx1"/>
              </a:solidFill>
              <a:latin typeface="Andalus" pitchFamily="18" charset="-78"/>
              <a:cs typeface="Andalus" pitchFamily="18" charset="-78"/>
            </a:rPr>
            <a:t>Se obtienen variables aproximadas del nivel AF.</a:t>
          </a:r>
          <a:endParaRPr lang="es-ES" sz="2800" dirty="0">
            <a:solidFill>
              <a:schemeClr val="tx1"/>
            </a:solidFill>
            <a:latin typeface="Andalus" pitchFamily="18" charset="-78"/>
            <a:cs typeface="Andalus" pitchFamily="18" charset="-78"/>
          </a:endParaRPr>
        </a:p>
      </dgm:t>
    </dgm:pt>
    <dgm:pt modelId="{865B8BE5-2AD1-4930-878B-90D6527FB3AB}" type="parTrans" cxnId="{C409E4CC-4801-4F34-AA0E-A0F72475DD04}">
      <dgm:prSet/>
      <dgm:spPr/>
      <dgm:t>
        <a:bodyPr/>
        <a:lstStyle/>
        <a:p>
          <a:endParaRPr lang="es-ES" sz="2800">
            <a:latin typeface="Andalus" pitchFamily="18" charset="-78"/>
            <a:cs typeface="Andalus" pitchFamily="18" charset="-78"/>
          </a:endParaRPr>
        </a:p>
      </dgm:t>
    </dgm:pt>
    <dgm:pt modelId="{0AC716C9-B28F-4859-BC99-038CD2BFE9CD}" type="sibTrans" cxnId="{C409E4CC-4801-4F34-AA0E-A0F72475DD04}">
      <dgm:prSet custT="1"/>
      <dgm:spPr/>
      <dgm:t>
        <a:bodyPr/>
        <a:lstStyle/>
        <a:p>
          <a:endParaRPr lang="es-ES" sz="1800" dirty="0">
            <a:latin typeface="Andalus" pitchFamily="18" charset="-78"/>
            <a:cs typeface="Andalus" pitchFamily="18" charset="-78"/>
          </a:endParaRPr>
        </a:p>
      </dgm:t>
    </dgm:pt>
    <dgm:pt modelId="{2A1FC06F-7AAC-4405-A691-3630DBF92E44}">
      <dgm:prSet phldrT="[Texto]" custT="1"/>
      <dgm:spPr>
        <a:solidFill>
          <a:schemeClr val="bg2">
            <a:lumMod val="60000"/>
            <a:lumOff val="40000"/>
          </a:schemeClr>
        </a:solidFill>
      </dgm:spPr>
      <dgm:t>
        <a:bodyPr/>
        <a:lstStyle/>
        <a:p>
          <a:r>
            <a:rPr lang="es-ES" sz="3200" dirty="0" smtClean="0">
              <a:solidFill>
                <a:schemeClr val="tx1"/>
              </a:solidFill>
              <a:latin typeface="Andalus" pitchFamily="18" charset="-78"/>
              <a:cs typeface="Andalus" pitchFamily="18" charset="-78"/>
            </a:rPr>
            <a:t>Se han realizado 12 países </a:t>
          </a:r>
        </a:p>
      </dgm:t>
    </dgm:pt>
    <dgm:pt modelId="{E68C5A47-3952-4BEA-AEDF-80252EDF0E28}" type="parTrans" cxnId="{C386CF5F-6C1B-4B9F-BFB1-BD66F49E0138}">
      <dgm:prSet/>
      <dgm:spPr/>
      <dgm:t>
        <a:bodyPr/>
        <a:lstStyle/>
        <a:p>
          <a:endParaRPr lang="es-ES" sz="2800">
            <a:latin typeface="Andalus" pitchFamily="18" charset="-78"/>
            <a:cs typeface="Andalus" pitchFamily="18" charset="-78"/>
          </a:endParaRPr>
        </a:p>
      </dgm:t>
    </dgm:pt>
    <dgm:pt modelId="{69FF562D-173D-48E1-83EC-1C61E052606D}" type="sibTrans" cxnId="{C386CF5F-6C1B-4B9F-BFB1-BD66F49E0138}">
      <dgm:prSet custT="1"/>
      <dgm:spPr/>
      <dgm:t>
        <a:bodyPr/>
        <a:lstStyle/>
        <a:p>
          <a:endParaRPr lang="es-ES" sz="1800" dirty="0">
            <a:latin typeface="Andalus" pitchFamily="18" charset="-78"/>
            <a:cs typeface="Andalus" pitchFamily="18" charset="-78"/>
          </a:endParaRPr>
        </a:p>
      </dgm:t>
    </dgm:pt>
    <dgm:pt modelId="{277B01BB-191B-4AFB-BD4C-EFCF980CBF1C}">
      <dgm:prSet phldrT="[Texto]" custT="1"/>
      <dgm:spPr>
        <a:solidFill>
          <a:schemeClr val="bg2">
            <a:lumMod val="60000"/>
            <a:lumOff val="40000"/>
          </a:schemeClr>
        </a:solidFill>
      </dgm:spPr>
      <dgm:t>
        <a:bodyPr/>
        <a:lstStyle/>
        <a:p>
          <a:r>
            <a:rPr lang="es-ES" sz="3600" dirty="0" smtClean="0">
              <a:solidFill>
                <a:schemeClr val="tx1"/>
              </a:solidFill>
              <a:latin typeface="Andalus" pitchFamily="18" charset="-78"/>
              <a:cs typeface="Andalus" pitchFamily="18" charset="-78"/>
            </a:rPr>
            <a:t>IPAQ CORTO y LARGO</a:t>
          </a:r>
          <a:endParaRPr lang="es-ES" sz="3600" dirty="0">
            <a:solidFill>
              <a:schemeClr val="tx1"/>
            </a:solidFill>
            <a:latin typeface="Andalus" pitchFamily="18" charset="-78"/>
            <a:cs typeface="Andalus" pitchFamily="18" charset="-78"/>
          </a:endParaRPr>
        </a:p>
      </dgm:t>
    </dgm:pt>
    <dgm:pt modelId="{2CDAEF49-2C91-4C43-B43E-0896B60E054F}" type="parTrans" cxnId="{4F82447F-F62D-41E2-A23C-63CBB7B795AD}">
      <dgm:prSet/>
      <dgm:spPr/>
      <dgm:t>
        <a:bodyPr/>
        <a:lstStyle/>
        <a:p>
          <a:endParaRPr lang="es-ES" sz="2800">
            <a:latin typeface="Andalus" pitchFamily="18" charset="-78"/>
            <a:cs typeface="Andalus" pitchFamily="18" charset="-78"/>
          </a:endParaRPr>
        </a:p>
      </dgm:t>
    </dgm:pt>
    <dgm:pt modelId="{B08E34C9-7E92-4F6A-9E95-2B2ACC682649}" type="sibTrans" cxnId="{4F82447F-F62D-41E2-A23C-63CBB7B795AD}">
      <dgm:prSet/>
      <dgm:spPr/>
      <dgm:t>
        <a:bodyPr/>
        <a:lstStyle/>
        <a:p>
          <a:endParaRPr lang="es-ES" sz="2800">
            <a:latin typeface="Andalus" pitchFamily="18" charset="-78"/>
            <a:cs typeface="Andalus" pitchFamily="18" charset="-78"/>
          </a:endParaRPr>
        </a:p>
      </dgm:t>
    </dgm:pt>
    <dgm:pt modelId="{20496BF3-9306-4F9D-AC9C-FFC757B65DFA}" type="pres">
      <dgm:prSet presAssocID="{7D2CDA75-B57D-4367-8F08-8ABF670427FB}" presName="Name0" presStyleCnt="0">
        <dgm:presLayoutVars>
          <dgm:dir/>
          <dgm:resizeHandles val="exact"/>
        </dgm:presLayoutVars>
      </dgm:prSet>
      <dgm:spPr/>
    </dgm:pt>
    <dgm:pt modelId="{F3BDBF5A-BCC2-4812-B345-795976247E4A}" type="pres">
      <dgm:prSet presAssocID="{DC3853A6-EB2B-4AD6-8803-1EA2CBB46CBC}" presName="node" presStyleLbl="node1" presStyleIdx="0" presStyleCnt="3" custScaleX="110332">
        <dgm:presLayoutVars>
          <dgm:bulletEnabled val="1"/>
        </dgm:presLayoutVars>
      </dgm:prSet>
      <dgm:spPr/>
      <dgm:t>
        <a:bodyPr/>
        <a:lstStyle/>
        <a:p>
          <a:endParaRPr lang="es-ES"/>
        </a:p>
      </dgm:t>
    </dgm:pt>
    <dgm:pt modelId="{469B9B80-3102-4F58-97A4-3785F0D474F8}" type="pres">
      <dgm:prSet presAssocID="{0AC716C9-B28F-4859-BC99-038CD2BFE9CD}" presName="sibTrans" presStyleLbl="sibTrans2D1" presStyleIdx="0" presStyleCnt="2"/>
      <dgm:spPr/>
      <dgm:t>
        <a:bodyPr/>
        <a:lstStyle/>
        <a:p>
          <a:endParaRPr lang="es-EC"/>
        </a:p>
      </dgm:t>
    </dgm:pt>
    <dgm:pt modelId="{DBCADDA6-DACA-4D2D-840F-79796AAF2271}" type="pres">
      <dgm:prSet presAssocID="{0AC716C9-B28F-4859-BC99-038CD2BFE9CD}" presName="connectorText" presStyleLbl="sibTrans2D1" presStyleIdx="0" presStyleCnt="2"/>
      <dgm:spPr/>
      <dgm:t>
        <a:bodyPr/>
        <a:lstStyle/>
        <a:p>
          <a:endParaRPr lang="es-EC"/>
        </a:p>
      </dgm:t>
    </dgm:pt>
    <dgm:pt modelId="{321FC202-877A-4BF7-A606-ECF0BD7B86BF}" type="pres">
      <dgm:prSet presAssocID="{2A1FC06F-7AAC-4405-A691-3630DBF92E44}" presName="node" presStyleLbl="node1" presStyleIdx="1" presStyleCnt="3" custScaleX="127674">
        <dgm:presLayoutVars>
          <dgm:bulletEnabled val="1"/>
        </dgm:presLayoutVars>
      </dgm:prSet>
      <dgm:spPr/>
      <dgm:t>
        <a:bodyPr/>
        <a:lstStyle/>
        <a:p>
          <a:endParaRPr lang="es-ES"/>
        </a:p>
      </dgm:t>
    </dgm:pt>
    <dgm:pt modelId="{B2D2C203-9FB1-43B1-986B-69B44F8A0AD2}" type="pres">
      <dgm:prSet presAssocID="{69FF562D-173D-48E1-83EC-1C61E052606D}" presName="sibTrans" presStyleLbl="sibTrans2D1" presStyleIdx="1" presStyleCnt="2"/>
      <dgm:spPr/>
      <dgm:t>
        <a:bodyPr/>
        <a:lstStyle/>
        <a:p>
          <a:endParaRPr lang="es-EC"/>
        </a:p>
      </dgm:t>
    </dgm:pt>
    <dgm:pt modelId="{F77B18FB-BC9D-4195-8E2E-A6CB03C95EBD}" type="pres">
      <dgm:prSet presAssocID="{69FF562D-173D-48E1-83EC-1C61E052606D}" presName="connectorText" presStyleLbl="sibTrans2D1" presStyleIdx="1" presStyleCnt="2"/>
      <dgm:spPr/>
      <dgm:t>
        <a:bodyPr/>
        <a:lstStyle/>
        <a:p>
          <a:endParaRPr lang="es-EC"/>
        </a:p>
      </dgm:t>
    </dgm:pt>
    <dgm:pt modelId="{09D5B2E8-396A-455E-9590-5A18A9D4A881}" type="pres">
      <dgm:prSet presAssocID="{277B01BB-191B-4AFB-BD4C-EFCF980CBF1C}" presName="node" presStyleLbl="node1" presStyleIdx="2" presStyleCnt="3" custScaleX="122014">
        <dgm:presLayoutVars>
          <dgm:bulletEnabled val="1"/>
        </dgm:presLayoutVars>
      </dgm:prSet>
      <dgm:spPr/>
      <dgm:t>
        <a:bodyPr/>
        <a:lstStyle/>
        <a:p>
          <a:endParaRPr lang="es-ES"/>
        </a:p>
      </dgm:t>
    </dgm:pt>
  </dgm:ptLst>
  <dgm:cxnLst>
    <dgm:cxn modelId="{C0169A2A-0A4A-4C43-BBB0-F5C1E189B34E}" type="presOf" srcId="{69FF562D-173D-48E1-83EC-1C61E052606D}" destId="{F77B18FB-BC9D-4195-8E2E-A6CB03C95EBD}" srcOrd="1" destOrd="0" presId="urn:microsoft.com/office/officeart/2005/8/layout/process1"/>
    <dgm:cxn modelId="{4F82447F-F62D-41E2-A23C-63CBB7B795AD}" srcId="{7D2CDA75-B57D-4367-8F08-8ABF670427FB}" destId="{277B01BB-191B-4AFB-BD4C-EFCF980CBF1C}" srcOrd="2" destOrd="0" parTransId="{2CDAEF49-2C91-4C43-B43E-0896B60E054F}" sibTransId="{B08E34C9-7E92-4F6A-9E95-2B2ACC682649}"/>
    <dgm:cxn modelId="{C409E4CC-4801-4F34-AA0E-A0F72475DD04}" srcId="{7D2CDA75-B57D-4367-8F08-8ABF670427FB}" destId="{DC3853A6-EB2B-4AD6-8803-1EA2CBB46CBC}" srcOrd="0" destOrd="0" parTransId="{865B8BE5-2AD1-4930-878B-90D6527FB3AB}" sibTransId="{0AC716C9-B28F-4859-BC99-038CD2BFE9CD}"/>
    <dgm:cxn modelId="{7066D985-D2E2-4731-BDF2-9CAB5B885D25}" type="presOf" srcId="{0AC716C9-B28F-4859-BC99-038CD2BFE9CD}" destId="{469B9B80-3102-4F58-97A4-3785F0D474F8}" srcOrd="0" destOrd="0" presId="urn:microsoft.com/office/officeart/2005/8/layout/process1"/>
    <dgm:cxn modelId="{3F72FE1A-0A99-498D-B730-44E4131174C2}" type="presOf" srcId="{0AC716C9-B28F-4859-BC99-038CD2BFE9CD}" destId="{DBCADDA6-DACA-4D2D-840F-79796AAF2271}" srcOrd="1" destOrd="0" presId="urn:microsoft.com/office/officeart/2005/8/layout/process1"/>
    <dgm:cxn modelId="{F9D461FC-BA3F-404D-95EB-927893DEE397}" type="presOf" srcId="{2A1FC06F-7AAC-4405-A691-3630DBF92E44}" destId="{321FC202-877A-4BF7-A606-ECF0BD7B86BF}" srcOrd="0" destOrd="0" presId="urn:microsoft.com/office/officeart/2005/8/layout/process1"/>
    <dgm:cxn modelId="{C386CF5F-6C1B-4B9F-BFB1-BD66F49E0138}" srcId="{7D2CDA75-B57D-4367-8F08-8ABF670427FB}" destId="{2A1FC06F-7AAC-4405-A691-3630DBF92E44}" srcOrd="1" destOrd="0" parTransId="{E68C5A47-3952-4BEA-AEDF-80252EDF0E28}" sibTransId="{69FF562D-173D-48E1-83EC-1C61E052606D}"/>
    <dgm:cxn modelId="{34C146D0-70F8-47F8-9E8A-ED5973A18545}" type="presOf" srcId="{7D2CDA75-B57D-4367-8F08-8ABF670427FB}" destId="{20496BF3-9306-4F9D-AC9C-FFC757B65DFA}" srcOrd="0" destOrd="0" presId="urn:microsoft.com/office/officeart/2005/8/layout/process1"/>
    <dgm:cxn modelId="{1D50F408-8D49-457F-AB50-5E5CD4082259}" type="presOf" srcId="{277B01BB-191B-4AFB-BD4C-EFCF980CBF1C}" destId="{09D5B2E8-396A-455E-9590-5A18A9D4A881}" srcOrd="0" destOrd="0" presId="urn:microsoft.com/office/officeart/2005/8/layout/process1"/>
    <dgm:cxn modelId="{6A59B8FD-2FB2-40F3-95F9-3B90EED6DD04}" type="presOf" srcId="{69FF562D-173D-48E1-83EC-1C61E052606D}" destId="{B2D2C203-9FB1-43B1-986B-69B44F8A0AD2}" srcOrd="0" destOrd="0" presId="urn:microsoft.com/office/officeart/2005/8/layout/process1"/>
    <dgm:cxn modelId="{FC973CF0-96AE-47BF-82EF-0DEED7A61776}" type="presOf" srcId="{DC3853A6-EB2B-4AD6-8803-1EA2CBB46CBC}" destId="{F3BDBF5A-BCC2-4812-B345-795976247E4A}" srcOrd="0" destOrd="0" presId="urn:microsoft.com/office/officeart/2005/8/layout/process1"/>
    <dgm:cxn modelId="{70BC8768-7145-431C-B875-1F0F2A3DE474}" type="presParOf" srcId="{20496BF3-9306-4F9D-AC9C-FFC757B65DFA}" destId="{F3BDBF5A-BCC2-4812-B345-795976247E4A}" srcOrd="0" destOrd="0" presId="urn:microsoft.com/office/officeart/2005/8/layout/process1"/>
    <dgm:cxn modelId="{3BD1CB93-F785-4086-B230-4F6CC2D38894}" type="presParOf" srcId="{20496BF3-9306-4F9D-AC9C-FFC757B65DFA}" destId="{469B9B80-3102-4F58-97A4-3785F0D474F8}" srcOrd="1" destOrd="0" presId="urn:microsoft.com/office/officeart/2005/8/layout/process1"/>
    <dgm:cxn modelId="{9255A09E-CFF2-4C36-A4DF-2651A7B62DD9}" type="presParOf" srcId="{469B9B80-3102-4F58-97A4-3785F0D474F8}" destId="{DBCADDA6-DACA-4D2D-840F-79796AAF2271}" srcOrd="0" destOrd="0" presId="urn:microsoft.com/office/officeart/2005/8/layout/process1"/>
    <dgm:cxn modelId="{5711EA1D-5A04-43AD-B675-9AEA3AA01362}" type="presParOf" srcId="{20496BF3-9306-4F9D-AC9C-FFC757B65DFA}" destId="{321FC202-877A-4BF7-A606-ECF0BD7B86BF}" srcOrd="2" destOrd="0" presId="urn:microsoft.com/office/officeart/2005/8/layout/process1"/>
    <dgm:cxn modelId="{FC8FAF2E-6CE5-4AFD-8885-498A5CF1D08E}" type="presParOf" srcId="{20496BF3-9306-4F9D-AC9C-FFC757B65DFA}" destId="{B2D2C203-9FB1-43B1-986B-69B44F8A0AD2}" srcOrd="3" destOrd="0" presId="urn:microsoft.com/office/officeart/2005/8/layout/process1"/>
    <dgm:cxn modelId="{48EF47B6-05B1-49BC-9628-81F1E9726BEE}" type="presParOf" srcId="{B2D2C203-9FB1-43B1-986B-69B44F8A0AD2}" destId="{F77B18FB-BC9D-4195-8E2E-A6CB03C95EBD}" srcOrd="0" destOrd="0" presId="urn:microsoft.com/office/officeart/2005/8/layout/process1"/>
    <dgm:cxn modelId="{6734D353-2DEF-42DF-AF1F-C94ECE85DC21}" type="presParOf" srcId="{20496BF3-9306-4F9D-AC9C-FFC757B65DFA}" destId="{09D5B2E8-396A-455E-9590-5A18A9D4A88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CFB14-F5CE-400B-A801-02C607B4F792}">
      <dsp:nvSpPr>
        <dsp:cNvPr id="0" name=""/>
        <dsp:cNvSpPr/>
      </dsp:nvSpPr>
      <dsp:spPr>
        <a:xfrm>
          <a:off x="1239558" y="-371239"/>
          <a:ext cx="5081722" cy="5081722"/>
        </a:xfrm>
        <a:prstGeom prst="circularArrow">
          <a:avLst>
            <a:gd name="adj1" fmla="val 5544"/>
            <a:gd name="adj2" fmla="val 330680"/>
            <a:gd name="adj3" fmla="val 13029864"/>
            <a:gd name="adj4" fmla="val 1785869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FE7DB-95B9-45AC-B508-B50BBC16EFBB}">
      <dsp:nvSpPr>
        <dsp:cNvPr id="0" name=""/>
        <dsp:cNvSpPr/>
      </dsp:nvSpPr>
      <dsp:spPr>
        <a:xfrm>
          <a:off x="2232243" y="-160304"/>
          <a:ext cx="3096352" cy="1384221"/>
        </a:xfrm>
        <a:prstGeom prst="roundRect">
          <a:avLst/>
        </a:prstGeom>
        <a:solidFill>
          <a:schemeClr val="bg2">
            <a:lumMod val="60000"/>
            <a:lumOff val="4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Andalus" pitchFamily="18" charset="-78"/>
              <a:cs typeface="Andalus" pitchFamily="18" charset="-78"/>
            </a:rPr>
            <a:t>Sociedad enfrenta problema (Falta de Actividad Física)</a:t>
          </a:r>
          <a:endParaRPr lang="es-ES" sz="2400" kern="1200" dirty="0">
            <a:solidFill>
              <a:schemeClr val="tx1"/>
            </a:solidFill>
            <a:latin typeface="Andalus" pitchFamily="18" charset="-78"/>
            <a:cs typeface="Andalus" pitchFamily="18" charset="-78"/>
          </a:endParaRPr>
        </a:p>
      </dsp:txBody>
      <dsp:txXfrm>
        <a:off x="2299815" y="-92732"/>
        <a:ext cx="2961208" cy="1249077"/>
      </dsp:txXfrm>
    </dsp:sp>
    <dsp:sp modelId="{40C9B80E-281D-445D-A403-3FBDC7CAFC90}">
      <dsp:nvSpPr>
        <dsp:cNvPr id="0" name=""/>
        <dsp:cNvSpPr/>
      </dsp:nvSpPr>
      <dsp:spPr>
        <a:xfrm>
          <a:off x="4652638" y="1610336"/>
          <a:ext cx="2377529" cy="837722"/>
        </a:xfrm>
        <a:prstGeom prst="roundRect">
          <a:avLst/>
        </a:prstGeom>
        <a:solidFill>
          <a:schemeClr val="bg2">
            <a:lumMod val="60000"/>
            <a:lumOff val="40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Andalus" pitchFamily="18" charset="-78"/>
              <a:cs typeface="Andalus" pitchFamily="18" charset="-78"/>
            </a:rPr>
            <a:t>Porcentaje elevado ENT</a:t>
          </a:r>
          <a:endParaRPr lang="es-ES" sz="2400" kern="1200" dirty="0">
            <a:solidFill>
              <a:schemeClr val="tx1"/>
            </a:solidFill>
            <a:latin typeface="Andalus" pitchFamily="18" charset="-78"/>
            <a:cs typeface="Andalus" pitchFamily="18" charset="-78"/>
          </a:endParaRPr>
        </a:p>
      </dsp:txBody>
      <dsp:txXfrm>
        <a:off x="4693532" y="1651230"/>
        <a:ext cx="2295741" cy="755934"/>
      </dsp:txXfrm>
    </dsp:sp>
    <dsp:sp modelId="{A753DE95-98FF-4C75-A9DE-312F7CF5091D}">
      <dsp:nvSpPr>
        <dsp:cNvPr id="0" name=""/>
        <dsp:cNvSpPr/>
      </dsp:nvSpPr>
      <dsp:spPr>
        <a:xfrm>
          <a:off x="3865412" y="3631187"/>
          <a:ext cx="2377529" cy="1641684"/>
        </a:xfrm>
        <a:prstGeom prst="roundRect">
          <a:avLst/>
        </a:prstGeom>
        <a:solidFill>
          <a:schemeClr val="bg2">
            <a:lumMod val="60000"/>
            <a:lumOff val="4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Andalus" pitchFamily="18" charset="-78"/>
              <a:cs typeface="Andalus" pitchFamily="18" charset="-78"/>
            </a:rPr>
            <a:t>Investigación Factible para solucionar dar una solución</a:t>
          </a:r>
          <a:endParaRPr lang="es-ES" sz="2400" kern="1200" dirty="0">
            <a:solidFill>
              <a:schemeClr val="tx1"/>
            </a:solidFill>
            <a:latin typeface="Andalus" pitchFamily="18" charset="-78"/>
            <a:cs typeface="Andalus" pitchFamily="18" charset="-78"/>
          </a:endParaRPr>
        </a:p>
      </dsp:txBody>
      <dsp:txXfrm>
        <a:off x="3945552" y="3711327"/>
        <a:ext cx="2217249" cy="1481404"/>
      </dsp:txXfrm>
    </dsp:sp>
    <dsp:sp modelId="{A8537432-38D9-4019-858F-DF12818DE288}">
      <dsp:nvSpPr>
        <dsp:cNvPr id="0" name=""/>
        <dsp:cNvSpPr/>
      </dsp:nvSpPr>
      <dsp:spPr>
        <a:xfrm>
          <a:off x="1317897" y="3857646"/>
          <a:ext cx="2377529" cy="1188764"/>
        </a:xfrm>
        <a:prstGeom prst="roundRect">
          <a:avLst/>
        </a:prstGeom>
        <a:solidFill>
          <a:schemeClr val="bg2">
            <a:lumMod val="60000"/>
            <a:lumOff val="40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Andalus" pitchFamily="18" charset="-78"/>
              <a:cs typeface="Andalus" pitchFamily="18" charset="-78"/>
            </a:rPr>
            <a:t>Crear cultura de movimiento </a:t>
          </a:r>
          <a:endParaRPr lang="es-ES" sz="2400" kern="1200" dirty="0">
            <a:solidFill>
              <a:schemeClr val="tx1"/>
            </a:solidFill>
            <a:latin typeface="Andalus" pitchFamily="18" charset="-78"/>
            <a:cs typeface="Andalus" pitchFamily="18" charset="-78"/>
          </a:endParaRPr>
        </a:p>
      </dsp:txBody>
      <dsp:txXfrm>
        <a:off x="1375928" y="3915677"/>
        <a:ext cx="2261467" cy="1072702"/>
      </dsp:txXfrm>
    </dsp:sp>
    <dsp:sp modelId="{244BCB99-4D2A-45CB-A0B1-41E925530CEE}">
      <dsp:nvSpPr>
        <dsp:cNvPr id="0" name=""/>
        <dsp:cNvSpPr/>
      </dsp:nvSpPr>
      <dsp:spPr>
        <a:xfrm>
          <a:off x="530672" y="1642302"/>
          <a:ext cx="2377529" cy="773790"/>
        </a:xfrm>
        <a:prstGeom prst="roundRect">
          <a:avLst/>
        </a:prstGeom>
        <a:solidFill>
          <a:schemeClr val="bg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latin typeface="Andalus" pitchFamily="18" charset="-78"/>
              <a:cs typeface="Andalus" pitchFamily="18" charset="-78"/>
            </a:rPr>
            <a:t>Mejorar estilos de vida</a:t>
          </a:r>
          <a:endParaRPr lang="es-ES" sz="2400" kern="1200" dirty="0">
            <a:solidFill>
              <a:schemeClr val="tx1"/>
            </a:solidFill>
            <a:latin typeface="Andalus" pitchFamily="18" charset="-78"/>
            <a:cs typeface="Andalus" pitchFamily="18" charset="-78"/>
          </a:endParaRPr>
        </a:p>
      </dsp:txBody>
      <dsp:txXfrm>
        <a:off x="568445" y="1680075"/>
        <a:ext cx="2301983" cy="698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81CD4-69A4-4828-B732-E5295FA3F084}" type="datetimeFigureOut">
              <a:rPr lang="es-ES" smtClean="0"/>
              <a:pPr/>
              <a:t>07/02/2014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10A64-91CF-4C11-8DD0-AA02040BB433}" type="slidenum">
              <a:rPr lang="es-ES" smtClean="0"/>
              <a:pPr/>
              <a:t>‹Nº›</a:t>
            </a:fld>
            <a:endParaRPr lang="es-ES"/>
          </a:p>
        </p:txBody>
      </p:sp>
    </p:spTree>
    <p:extLst>
      <p:ext uri="{BB962C8B-B14F-4D97-AF65-F5344CB8AC3E}">
        <p14:creationId xmlns:p14="http://schemas.microsoft.com/office/powerpoint/2010/main" val="292811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BF10A64-91CF-4C11-8DD0-AA02040BB433}" type="slidenum">
              <a:rPr lang="es-ES" smtClean="0"/>
              <a:pPr/>
              <a:t>3</a:t>
            </a:fld>
            <a:endParaRPr lang="es-ES" dirty="0"/>
          </a:p>
        </p:txBody>
      </p:sp>
    </p:spTree>
    <p:extLst>
      <p:ext uri="{BB962C8B-B14F-4D97-AF65-F5344CB8AC3E}">
        <p14:creationId xmlns:p14="http://schemas.microsoft.com/office/powerpoint/2010/main" val="13822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BF10A64-91CF-4C11-8DD0-AA02040BB433}" type="slidenum">
              <a:rPr lang="es-ES" smtClean="0"/>
              <a:pPr/>
              <a:t>7</a:t>
            </a:fld>
            <a:endParaRPr lang="es-ES" dirty="0"/>
          </a:p>
        </p:txBody>
      </p:sp>
    </p:spTree>
    <p:extLst>
      <p:ext uri="{BB962C8B-B14F-4D97-AF65-F5344CB8AC3E}">
        <p14:creationId xmlns:p14="http://schemas.microsoft.com/office/powerpoint/2010/main" val="164430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BF10A64-91CF-4C11-8DD0-AA02040BB433}" type="slidenum">
              <a:rPr lang="es-ES" smtClean="0"/>
              <a:pPr/>
              <a:t>15</a:t>
            </a:fld>
            <a:endParaRPr lang="es-ES" dirty="0"/>
          </a:p>
        </p:txBody>
      </p:sp>
    </p:spTree>
    <p:extLst>
      <p:ext uri="{BB962C8B-B14F-4D97-AF65-F5344CB8AC3E}">
        <p14:creationId xmlns:p14="http://schemas.microsoft.com/office/powerpoint/2010/main" val="264836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B7F9623A-3763-4CC4-B882-630F41DAF6FA}" type="datetimeFigureOut">
              <a:rPr lang="es-ES" smtClean="0"/>
              <a:pPr/>
              <a:t>07/02/2014</a:t>
            </a:fld>
            <a:endParaRPr lang="es-E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s-E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B7F9623A-3763-4CC4-B882-630F41DAF6FA}" type="datetimeFigureOut">
              <a:rPr lang="es-ES" smtClean="0"/>
              <a:pPr/>
              <a:t>07/02/2014</a:t>
            </a:fld>
            <a:endParaRPr lang="es-E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s-E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B7F9623A-3763-4CC4-B882-630F41DAF6FA}" type="datetimeFigureOut">
              <a:rPr lang="es-ES" smtClean="0"/>
              <a:pPr/>
              <a:t>07/02/2014</a:t>
            </a:fld>
            <a:endParaRPr lang="es-E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s-E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B7F9623A-3763-4CC4-B882-630F41DAF6FA}" type="datetimeFigureOut">
              <a:rPr lang="es-ES" smtClean="0"/>
              <a:pPr/>
              <a:t>07/02/2014</a:t>
            </a:fld>
            <a:endParaRPr lang="es-ES"/>
          </a:p>
        </p:txBody>
      </p:sp>
      <p:sp>
        <p:nvSpPr>
          <p:cNvPr id="5" name="Footer Placeholder 4"/>
          <p:cNvSpPr>
            <a:spLocks noGrp="1"/>
          </p:cNvSpPr>
          <p:nvPr>
            <p:ph type="ftr" sz="quarter" idx="11"/>
          </p:nvPr>
        </p:nvSpPr>
        <p:spPr>
          <a:xfrm rot="900000">
            <a:off x="3103620" y="6177546"/>
            <a:ext cx="2392237" cy="365125"/>
          </a:xfrm>
        </p:spPr>
        <p:txBody>
          <a:bodyPr/>
          <a:lstStyle/>
          <a:p>
            <a:endParaRPr lang="es-ES"/>
          </a:p>
        </p:txBody>
      </p:sp>
      <p:sp>
        <p:nvSpPr>
          <p:cNvPr id="6" name="Slide Number Placeholder 5"/>
          <p:cNvSpPr>
            <a:spLocks noGrp="1"/>
          </p:cNvSpPr>
          <p:nvPr>
            <p:ph type="sldNum" sz="quarter" idx="12"/>
          </p:nvPr>
        </p:nvSpPr>
        <p:spPr>
          <a:xfrm rot="900000">
            <a:off x="1265370" y="300797"/>
            <a:ext cx="2287319" cy="365125"/>
          </a:xfrm>
        </p:spPr>
        <p:txBody>
          <a:body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B7F9623A-3763-4CC4-B882-630F41DAF6FA}" type="datetimeFigureOut">
              <a:rPr lang="es-ES" smtClean="0"/>
              <a:pPr/>
              <a:t>07/02/2014</a:t>
            </a:fld>
            <a:endParaRPr lang="es-ES"/>
          </a:p>
        </p:txBody>
      </p:sp>
      <p:sp>
        <p:nvSpPr>
          <p:cNvPr id="5" name="Footer Placeholder 4"/>
          <p:cNvSpPr>
            <a:spLocks noGrp="1"/>
          </p:cNvSpPr>
          <p:nvPr>
            <p:ph type="ftr" sz="quarter" idx="11"/>
          </p:nvPr>
        </p:nvSpPr>
        <p:spPr>
          <a:xfrm rot="900000">
            <a:off x="7056965" y="3170795"/>
            <a:ext cx="1926305" cy="365125"/>
          </a:xfrm>
        </p:spPr>
        <p:txBody>
          <a:bodyPr/>
          <a:lstStyle/>
          <a:p>
            <a:endParaRPr lang="es-E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B7F9623A-3763-4CC4-B882-630F41DAF6FA}" type="datetimeFigureOut">
              <a:rPr lang="es-ES" smtClean="0"/>
              <a:pPr/>
              <a:t>07/02/2014</a:t>
            </a:fld>
            <a:endParaRPr lang="es-E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s-E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B7F9623A-3763-4CC4-B882-630F41DAF6FA}" type="datetimeFigureOut">
              <a:rPr lang="es-ES" smtClean="0"/>
              <a:pPr/>
              <a:t>07/02/2014</a:t>
            </a:fld>
            <a:endParaRPr lang="es-E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s-E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B7F9623A-3763-4CC4-B882-630F41DAF6FA}" type="datetimeFigureOut">
              <a:rPr lang="es-ES" smtClean="0"/>
              <a:pPr/>
              <a:t>07/02/2014</a:t>
            </a:fld>
            <a:endParaRPr lang="es-ES"/>
          </a:p>
        </p:txBody>
      </p:sp>
      <p:sp>
        <p:nvSpPr>
          <p:cNvPr id="4" name="Footer Placeholder 3"/>
          <p:cNvSpPr>
            <a:spLocks noGrp="1"/>
          </p:cNvSpPr>
          <p:nvPr>
            <p:ph type="ftr" sz="quarter" idx="11"/>
          </p:nvPr>
        </p:nvSpPr>
        <p:spPr>
          <a:xfrm rot="900000">
            <a:off x="2493721" y="6101033"/>
            <a:ext cx="3052113" cy="365125"/>
          </a:xfrm>
        </p:spPr>
        <p:txBody>
          <a:bodyPr/>
          <a:lstStyle/>
          <a:p>
            <a:endParaRPr lang="es-ES"/>
          </a:p>
        </p:txBody>
      </p:sp>
      <p:sp>
        <p:nvSpPr>
          <p:cNvPr id="5" name="Slide Number Placeholder 4"/>
          <p:cNvSpPr>
            <a:spLocks noGrp="1"/>
          </p:cNvSpPr>
          <p:nvPr>
            <p:ph type="sldNum" sz="quarter" idx="12"/>
          </p:nvPr>
        </p:nvSpPr>
        <p:spPr>
          <a:xfrm rot="900000">
            <a:off x="1261872" y="301752"/>
            <a:ext cx="2286000" cy="365125"/>
          </a:xfrm>
        </p:spPr>
        <p:txBody>
          <a:body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B7F9623A-3763-4CC4-B882-630F41DAF6FA}" type="datetimeFigureOut">
              <a:rPr lang="es-ES" smtClean="0"/>
              <a:pPr/>
              <a:t>07/02/2014</a:t>
            </a:fld>
            <a:endParaRPr lang="es-E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s-E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B7F9623A-3763-4CC4-B882-630F41DAF6FA}" type="datetimeFigureOut">
              <a:rPr lang="es-ES" smtClean="0"/>
              <a:pPr/>
              <a:t>07/02/2014</a:t>
            </a:fld>
            <a:endParaRPr lang="es-E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s-E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B7F9623A-3763-4CC4-B882-630F41DAF6FA}" type="datetimeFigureOut">
              <a:rPr lang="es-ES" smtClean="0"/>
              <a:pPr/>
              <a:t>07/02/2014</a:t>
            </a:fld>
            <a:endParaRPr lang="es-E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s-E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F996ECFA-FE2A-4AD6-B3C3-BAA04FB88A51}" type="slidenum">
              <a:rPr lang="es-ES" smtClean="0"/>
              <a:pPr/>
              <a:t>‹Nº›</a:t>
            </a:fld>
            <a:endParaRPr lang="es-E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B7F9623A-3763-4CC4-B882-630F41DAF6FA}" type="datetimeFigureOut">
              <a:rPr lang="es-ES" smtClean="0"/>
              <a:pPr/>
              <a:t>07/02/2014</a:t>
            </a:fld>
            <a:endParaRPr lang="es-E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F996ECFA-FE2A-4AD6-B3C3-BAA04FB88A51}"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3.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22.gif"/><Relationship Id="rId5" Type="http://schemas.openxmlformats.org/officeDocument/2006/relationships/diagramQuickStyle" Target="../diagrams/quickStyle2.xml"/><Relationship Id="rId10" Type="http://schemas.openxmlformats.org/officeDocument/2006/relationships/image" Target="../media/image21.gif"/><Relationship Id="rId4" Type="http://schemas.openxmlformats.org/officeDocument/2006/relationships/diagramLayout" Target="../diagrams/layout2.xml"/><Relationship Id="rId9"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www.google.com.ec/imgres?biw=1366&amp;bih=667&amp;tbm=isch&amp;tbnid=_GzG4xsSL78PIM:&amp;imgrefurl=http://isabelbenavides.es/sorteo-taller-de-nutricion-y-dieta-sana-semana-3-y-4.html&amp;docid=PlEc6Al3uZmTVM&amp;imgurl=http://isabelbenavides.es/wp-content/uploads/2011/10/Plantilla-dieta-4.jpg&amp;w=2932&amp;h=2223&amp;ei=x_GcUqeLEYK0sAS1kIGABw&amp;zoom=1&amp;ved=1t:3588,r:0,s:0,i:96&amp;iact=rc&amp;page=1&amp;tbnh=178&amp;tbnw=236&amp;start=0&amp;ndsp=12&amp;tx=130&amp;ty=8"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ata:image/jpeg;base64,/9j/4AAQSkZJRgABAQAAAQABAAD/2wCEAAkGBhQSEBQUEhIWFRUWGB8XGRgXGBgfGBwcIBcYHxoiHhkcICYgHRkjHB4cHy8iIycpLS4sHyExNTAqNSYrLCsBCQoKDgwOGg8PGiwkHyQuNDUvLCwqLissLC8pLCoqLS0sLSksLC8uNCwpMCosLCwsKiksLC0wKiwsLC8sMispMf/AABEIAG0BzwMBIgACEQEDEQH/xAAcAAACAgMBAQAAAAAAAAAAAAAABgUHAwQIAgH/xABOEAACAQMCAwUEBAgLBwMFAQABAgMABBESIQUTMQYHIkFRMmFxgRQ1UpEVI0Jyc5KhsRczNFNigpOys8LRg6LB0uHi8BYk0yU2Q6O0CP/EABoBAQADAQEBAAAAAAAAAAAAAAACAwQFAQb/xAAvEQACAgEDAgQFBAIDAAAAAAAAAQIRAwQhMRJBE1FxkTJhobHwIoHh8bLBBRRy/9oADAMBAAIRAxEAPwC76KK+O4AJJwBuSaA+1p3XFEQdc74znC59M+Z9ygn3VCdpe1KQRu7tpjQeLIPngDUBvkkjCDB3GojODV/aHtxJI2EZo4ZF5QypWfVrMcoQg+GSJijCJBhlzv5UBY3G+3kUH8ZJpyQoUZ1En2RoUNISfL2M0tT94uedpj1Mk626qeWCWZtB1cxpHVQ4PiKgYxjO+IqLs3c3hbnRmF5LcQTYIZnkjcNFMiJ0AYH2iux2pnh7sdTTM5fEziR1MgUcwaDrURgsG1KCPHtk+poCCn7yylwkDwlWcwjdo9jK2GB0oVynXY7gHpitvgXeAbhowtu/iVGkYLGViMgdk1FVVtOlcltsZA86nIu6m3UKBHGNJQj+N2KatBzr6jW3xzvmtK77o4sHQGTKcv8AFyuNuXy86XBUty8pknofXegJLgPbdLiIyxMWjVipJyBkAH2ZNyMEHIcDBpkteMq3Xy3OM7e8qfEB791/pVV/FuxktvYvbRKzLJPrdXYKzREqTGshJUthVXJYbZ+FQHBuNXFoWWRtKW3hMQVdTyuxbTENQkQEty43QMuEY4oC/wBWyMjcGvtK3CuLuqqZF0kgFgSMAkbhiNgQdtY2PmPyqZYZgwyPgQeoPoffQGSiiigCqZ73ZmHEBhmH4lOhI/Kkq5qpbvg+sR+hT+9JUJ8GbU/AJn0l/tt+sf8AWj6S/wBtv1j/AK1K9j+EJdXsUMmrQ+rOk4O0bMMHB8wKs/8AgfsvtT/rr/y1WotmOGKU1aKba5fHtt+sf9a6Q4Mf/bQ/ok/uClM9z9l9qf8AXX/lp0toAiKi9FUKM9cAYFWRi0a8GKUG7MlFFFTNQUUUUAUUUUAUUVCdtOLm2sZ5VOGC6VPozEKD8ic/Kh43SsVO3HeeYXaC0wXXZ5SMhT5hR0LDzJ2HTB8q3ue0t1IcvdTE/pHA+4EAfIVG1ZXYTu0jngW4uixD7pGpKjTnYsRvv1AGNvjtTvJnNueaWwp8N7d3sBGm5dh9mQ61/wB7JHyIqzuxXeQl4whlTlzkEjGSj4GTjzU43wfvNaXHu6GB0JtS0Ug6KzFkPuOcsPjn5Gtru07GG0jM0y4nk2weqJnp8WIyfkPWpJSTL8ccsZU+B3oooqw2BRRRQBRRRQBRRRQFL97UzDiOAzAclOhI83pL+kv9tv1j/rTj3u/WP+xT971DdieFx3N/DDMupG1ZAJHSNyNxv1Aqh8nKyJvI18yKjv5FOVlkB9zsP3GmLgneReW7DMpmTzSU5+5/aB+ZHuNWDfd0dk6nl8yJvIhyw+YbOR8xVRcZ4U9tcSQye1GcZHQjGQR7iCD86NOJ7KE8W50B2d7QR3kCzRdDsynqrDqD/wCbgg1J1Tnc9xQpePDnwyoTj+km4/3S37KuOrYu0b8U+uNhRRRUi0KKKKAKKKKAKoHt3Ow4ldAMwHM8mP2Vq/q5+7efWV1+k/yrVc+DJqvhXqQn0l/tt+sf9aPpL/bb9Y/60y93vZqK9uHjmLhVjLjQQDnWo8wdsE0//wAD9l9qf9df+WoKLZmhhnNWip+D3D/SYfG38an5R+2tdIUl2/dNZo6uGmyrBhl1xkEEfk+6nSrIpo2YMcoJ2FLfaTtAkSktIsaDHjYgKMtpDHO3tbLnbOW6AZmOKXQRD139OuPPHvOQo97CqX7WdoZJLoCLDoG5TJhTFIzFQ6qwJRZQoMSpMuMbjJIqZoN+Xi9yL+SzmgSe3mBZcYXEJ0qWLM2JME+Me1vqBwQA2dnezMdtaoJJdFvFkq8hRTpLEjxbBVAONR8R92xrD3e9jViTW6aScak1s6rjJESlsnlR56ebE+QxUx2s4zaQsBcRJJKQpjV1Ugkvp2LZ0gHdjjp6nah43RE8S72uG2gKRMZiDgiFcrn1MjYU/EE1At3/ACa/5G+j1DLq887Z8vcD/rOdpeI8Jt3SKWyifmKHUpDFp0HO4YYJAAz4c9K1O0XcfaTgvas1u53xu0Z/qnxD78D0qqSk+GXdNJNrkmrLvY4dJGrm40ZA1Bkk8BPkzBdKn4kUvcZ79oEcrbQtOo2EmcI23lnB6+4/8KReO29/ZNNbSw6jLERqj3i0O6R6tIG7a9CLq3XI29khh7L9wjnD30xUfzUZBboOr9PkA3xo+prYjUUT3D+/Ozk8FxFLED1OkOnvyAdX7DUncWFlxFVe1mSUxkSKqSYkQg7Fdw6HqNLbHptWhYrwe3vBZJZAyBggZkD5bbOS5LbE7nGPPpTdYcLsn3jt4Qy77RIrKcsp3AyrAqQfTFSjfDYnHpq1VlXcY1LxBZbydoYkYrb6NQUYXU5Y52fwMjq6EaWAHqHDsr2vjlxoOnJAVJCqyFTnl+DOQrgFo84Pl0IxMdr+zSXELEqDtv4VYjAwHUMCOYnUHzG2+1U5bs9jdLFHbCSX2pXLF3kU8oSsuDqSJscwSTEgNq06amQOhI5AwBByDuK9VEcCvtQxnOfMYwT1yPcw8Xx11L0AVS3fB9Yj9Cn96Srpqlu+D6xH6FP70lQnwZtT8BHd2v1pb/F/8KSr6rmAGvvMPqfvqEZUZsWfw1VHT1FcxpIcjc/fXTlWRlZsxZfEvYKKKKkXBRRRQBRRRQBSp3oW5fhk2PySjH4B1z+zemusdzbrIjI41KwKsD0IIwR91ePdEZLqi0cx1bPd12/hEEdtcMI3jGlGbZGX8kauisOm/XbfypO7YdhJrJywBkgz4ZBvgej+h9/Q/sCvVKbizmRlLFI6fVs7jpX2ueuAdsbmzI5Mh0fzb7x/d+T8VIq4OxvbiO/UjHLmUZaMnO32lPmufmPuJtUkzdjzxnt3GWiiipF4UUUUAUUUUAUUUUBSne79Y/7FP3vWj3afWlv/AF/8KSt7vd+sf9in73qB7J8ZW0vIp3VmVNWQuMnKMvnt1NUP4jlydZbfmdE1RnemwPE5ceSoD8dAP7iKaL3vpTSeTbMW8jIwAHyXJPwyKrK/vnmleWQ6ndizH3n9w8gPSpTkmXajLGUaQxd2A/8AqkPwf/Cer2qpO5vg5aeW4I8KLy1PqzYJx8FH+8KtupQ4LdMqgFFFFTNIUUUUAUUUUAVz928+srr9J/lWuga5+7efWV1+k/yrVc+DJqvhXqMHc1/LZf0B/wASOrhrmBWI6HFeua32j95qKlSKcefojVHTtFc99jJD+EbXc/xq+fvroSrIys2YsniK6E/txxblQyNzFjOCFZgSA2NMfhUEnMrdAD/Fiq97KcJNxdhnhRmhGhpeZHIzXHNBQs8RAcAHOmRAV0Kck0w94kjtGoW1e5U7sqatQPLaRCCjKy/jXAJGfDq2ra7sOHIGeRYXhDSOwWQaWCqFSMaMDSoDNgbnG5JzUi0sK3gWNAo2Cjz/AHn3+ZqpeMRx8V4lBIHBhyIuWrZkbTJISQuwVDH42JOVyMBiQKtLjVwqW8rSNoUI2WAJIGCM4G5PuFVl3ScCMd3K00bLIkZCZGwHMKO2fewZV9QH9N4y8iEt2kbnam3A4zbKOiAFVKg+2HVtJxhQgRT79/Stjiva9LcLzS+s9UVo2YDfBPTwnHX1qR7Qdn5Pwkl0MtHyyrZK4XwsFCj2skkkn3/Gq54hZpK9w0jPlHbGADtrO2T02yPPGx6DFcPVYsb1DeS6SWybW8nLyf5tvVp9NYvEw3jdNLvvvfHyJqTtzbMWJW4Jb1EW22Mrk7HFSHCu3cDskQaVPINIYwPQDOT4j+00hw9m5mTWAmnbfmIOvXqdguDnPSvn0BPo/NDPqzpxgac+urrjO/T3ZzvUXp9HwrtutpSu+3f7nJ8XUxbUlx5ry5HW+JPFbNmBVjpTHhLEOzqTrA204TY+RIqT4xePw/jcMhJNveDltnorZAz/AFTp3P5JI8hWrwHgslz+DHBbESl3cFdQxyyM6tyGIAOPLNbvfZDmxibzWcftR/Py6V0NHHpxeja9pNd7NWdxlGMlzRYYNVX3idnBzY3ERmRHGYFQtzEYgjIDKPAVcAvlVDZxTb3bKPwbCykkONe5zhj7e/pzAx+dHb7h4ktmBjEuVdeWSQHOnWoJBBALIB1863rdFSdoVu7q+0JyNOl4fyOYjsAS8iajGAik4kTQudIYCrPBz0qluwkc0dwXNosMQQEkWwg8SSKygfjGZwQXyWA6DffFXHZewB9nK/qkr/wr09M9Ut3wfWI/Qp/ekq6apbvg+sR+hT+9JUJ8GbU/AQXY3hKXN9DDLnQ+rOk4O0bMN/iBVo/wR2PpL/af9Krru1+tLf4v/hSVfVeQSaK9PCMo20JY7o7H0l/tP+lOlFFTSSNcYRjwgooor0kFFFFAFFFFAFFFa/EOIRwRtLK4RFGST/5uT0AHWgM5GetKXHu7G0uMlF5Eh/Kj9nPvj9k/LB99e+x/b6O+kmTTyypzGCd2jwBk/wBIHqB0BHXc0115syv9OReZzt2m7MS2M3LlwQRlHX2WHu9CPMeXzBOHs7xZra6imU+w4z71OzD5rmrA76p1xaptry7e8LhR+0/uqsYoizBR1YgD4k4FUtUznZI9E6idO0V8UYFfavOqFFFFAFFFFAFFFFAUp3u/WP8AsU/e9KNlYvM4jiQu7Zwqjc4BJ/YCabu936x/2KfvetHu0+tLf+v/AIUlUP4jlzV5a+ZqL2Hvif5JL8wB+81P8E7o7mRgbgrAnmMhpD8AMqPiT8jVy0VZ0I1LSwXJqcK4VHbQrFCulFGw8/eSfMk7k1t0UVM1JUFFFFAFFFFAFFFFAFc/dvPrK6/Sf5VroGufu3n1ldfpP8q1XPgyar4V6m33d9m4r25kjm1aVjLjS2DnWo6/AmrB/gjsfSX+0/6Up9zX8tl/QH/Ejq4aRSaGDHGULaFPh3djZwTJKnM1RsGXL5GR6jFNlFFTSo0xio8IUJ/bb5f3F/4UC+aGK5ljALxwllDA42JO+CDivtymHIPov7FCn9qGsljCHZo26SxvGfmB/wAA1essi0pK+CNk4lNxHhmnwcye3WRVUEePZsAljtlSN/dvUT3J25JupDnbRFvnZhqLDfzGV29/vrJ2fD2N+bF31JFCHgYjDMpYmTODuQH2APRT8aW+zHbWWC/UzHwnEMinJIGcFiTliwbLEnO5b1rn6eUlKccjtqTr/wAvj/a9UyOaKhJMuTjX8SfiKqaz4TJJJcMoGDKQC2rfTLk9BuB++ra4uMxY9WA/bVQdqOE8siZdSpIxyrZDBiWJON/Cd/PbHvFY9bHxM8sSlTcY/Rz/AD3Or/x8FlTxN11fK+BkggkVEU48KlTp1BN9ecL5Ddfupb47wGUW7nShwwciMMBgKq7KR1GPXp76xXEFpbskVzLPzWVWYxqpji1+zrJ3Pvx+ysP/AKYd7w2xbDIdyM7rsdh6kEY9M9djXL02l6cimp133jSaT3ad8b+zT4LMukhkxz6J20n2q1xs9/7LI7uf5LB+hH+SoHvts3MEcmshEYJpzszNk5x6qEGPzqaeyFusaIiqyqqEAMNxgqPn8aU++SbnvaWcZzJI5OkdcnwL8M5b7q+g0c1PB1Lhyl/mziZF0xp+SJTsKs1pw+CN2BD6XjyM4VwpK9RkgsW+ePKvfBu0kl7aPJIqDTdNGmgEAqoOCck7kGoji/HJ4rSxUaTcs6wKMbbFtR0jGRpCDIxuflU9a9nlsLWK2Vy/jaQsQATtjcD84fdUtNLJPJkk3+nZL9r6vrt+zLlFLGm+/wDD+x4n9hvzT+403Wfsn89/8RqVCmrw/aIX9Ygf8aa7P2AftZb9Ziw/fW4rM9Ut3wfWI/Qp/ekq6arjvB7CXN5diWEJo5ap4nwchnJ2x7xUZ8FGoi5QpFacE4w9rOk8YUumcBgSu6lTkAg9D602/wAMd5/N2/6kn/yVr/wS33pF/af9tH8Et96Rf2n/AG1WupGOKyx2Vmwe+S8/m7f9ST/5Kt3h9wZIY3OMsiscdMlQTVMnukvvSL+0/wC2rm4bAUhjRuqoqnHqFANTjfc1YOu31mxRRRUzSFFFFAFFFFAFI/ep2dluLdZIizcklmiHRh9oDzdf3E497xRXjVkZxUlTOZLW6eN1eNirqcqynBB9xp1t++G8VNLJC7faKsD8wrAfdinHtR3XQXTGSJuRIdzgZRj6ldsH3g/I0nydzt4DtJAR66nH7NFVVJcGDw8uN/pFDi3F5bmVpZn1OfuA8gB5AelM3dj2aa4u1lYfioCGJ8i43RR784Y+4e8VO8I7mDqBuZxj7MQO/wDXbp+rVkcO4dHBGscKBEXoB/5kk+ZO5r2MXdsniwScuqZs0UUVabgooooAooooAooooClO936x/wBin73rR7tPrS3/AK/+FJTh2/7B3V5ec2ER6OWq+J8HILZ2x7xWt2M7u7u2voppRHoTVnS+TvGyjbHqRVVPqOe8cvFuu5aVFFFWnQCiiigCiiigCiiigCiiigCufu3n1ldfpP8AKtdA1U/anu2vLi9nmjEeh31Ll8HGANxj3VCatGbUxcoqhO7M9p5LGVpIlRmZdB1gkYyD5Eb7Uy/wyXn81b/qyf8APWt/BLfekX9p/wBtH8Et96Rf2n/bUF1IyxWWKpWSFh3uXbzRoY4MO6qcK+cFgD+X13q3aprh3dXepNE7CLCurHEnkGBPl6VctTjfc14Oun1i5xqDTJn34+TZYf7wk+8VopIVIYdVIYe/Hl8xkfOmLi9rqTPTA3PoNjn+qQG+AI86XMHcEYIOCPQjrUzQQvbSb6PxCC7kOq1uIxCWIyITkMrDPQZwT65b7NafbfsrbKUvNUiKWCyopUjKgEAE+MFwMahq6hsU1i2juIXtbgZjk9k/ZY+nz3HvyPMClKKd+HE2PERrtXGiKc50FM7I5G6hfyW6p57b1iyweOfjRV2qa77cNedd13VVuqdzj4sNuV+f37+kv2J7wUuStrcjxdI3Y+3g+EN6SYxvk5Pvxn13i8LJhbSNo2D4/olSD/mPypS4p2CJeRrWbSqlXVThpApx4gQQCPaKt0OOudq9jvHlV9LrzYlYqNeeaFz0L7aj55Zc7DPnWbJkhnismJqUovtz3TX7puv2ZHT55abJGU/M134pbylJLm05s0aqocSMquFPg5ijY4PrnP7Kl+yXMnu5bl+uMbdNR04A+AAHzFZbDs9bzRF4uYVuBmMgHCAHYentAjfPpkDxGM4l2ta3Y2fD49UieEuPE3M/K0qOrA5GTtnO2wxhj4WRvFiu2q3v9MXzV8eVLvXZHZ1Gs08McnijTl9ufuWBxntnZWKOS6tIoxoU5djkjGfLcHJPT7sqHd7waae/m4heqV0DUmroGdc7A7gLGwwP6Q86iOB93uBz712DZGmJWXJbICh3IYZJwNChj6+lNHaLtc7OLOxUy3J69GEZ83lb2TIPJc4HVugrqf8AYhfh4qcl2XC9X2S7/a2k+FDHObTZrcTb6VxWC2tsqYpPpE0g9pB5Jq3IJBJI6ZZR02pp4nc8yViOi+AfInJ/WyPgBWjwPgK8OtzGG13M3illzk75ycnfrnBPU5PQYHvYD0A+4CtWDEsUOn3+be7fvx5KkW5JJ7Lt+fnuZrSMtIMeW/z9lf8AeIb+qabEUAADoNhUNwKz/KI9+/rjwj5KST73I/Jqaq4qCiiki04rfXM94I7u1gSC4aBVkgLsQEjbJbnL9vHTyoB3opS7S8bnF5bWcU8dsZo3k50iB9bKyARxqWUajqLHJOw2rdvuOS2VhzrsJLMuECwagJHZ9MQUNuC2Vz1xv1AoBgopRWz4uV5v0m0WTGfo/Icx/mmfma8+WoLj3VIXnGpUv7KDChZ4pnkHUhoxDgBvTLny32oCeoqB4zxuSK+sIF06LgzB8jfwQl1wc7b9djUT+Fb2a8vIorq2gjt5ERRJAXY6oUcnVzU82I6UA6UUu8R43LFe8Pt8oy3Czc1tJ3McSsCu/hBYnbfap26uljjeR2CoilmY9AoBJPyAzQGWilnsH2sa+hcyx8qVHyYz1EcgEkBx74mUfFW6dKZJDgE+6gPVFVzwvtffrBw+6ne3khvJIojGsTpIhlyFKsZGD4O5GBtU3ecaurm6ltrExxLBhZriVC4DsuoJHGGUMwBBYs2BnGM0A10UpRcau7O4hhvmimiuG5UdxGhjKy4JVJIyzDx4IVlPUYI3zUjw7jLvxG7tzp5cMcDrgeLMnN1ZOdx4RigJyioS74w68Sgthp5ckEsjbeLUjxBcHPTDnypfmuuKLfR2v0u1y8Lza/or7aHjXGnneevOc+VAOt5eJFG8kjBERSzMegAGST8q9wTB1Vl6MAw2I2IyNjuPnSV2iuLiW8hsebbKptvpEjSwl1aSOaMDCc1cDUQwBJxjzqW4lx57KyEkzLczFhGghXQJZHfTGoBZtPUZOT0J91AMVFKQsuL6eb9KtC+M/R+Q/K/N5/M15/pace6jtN21ayvLdJIy1vJE7zOoyYtLxqHOOsYL4bHQHV5EEBtoqB7RceaE2PKKstxdJCx6go0UrZUg9fCMHfavVjxp24jdW7aeXDDDIpxvlzLqyc9PAP20BOUUl8P4lf8AEVM9tNFaWxJ5JeEyyyqCRrYF1VEbGQNzj4imTgpuOWRd8oyKxGqLUEZdtLaWyVPkRk7jY4oCQopU7F9tDey3CsmgK3Mtz/OW5LIjjz3dH+RWmugCikfg9/xO6ikmintABNLGsckEnSOV0GZFlzvp6hazzdtpDwq7uVjEdzaiRJI28SrLHjIztqQghgfQigHGioDgYu9YM95byoVzojgKNnAx4jK2w+FeuyPGpLlLgyacx3U8C6RjwxyFVzud8dTQE7RRSN2V4tfXcaTtd2qIZXUxcg69KTOmNfOG7BeunbPQ0A81rcR4jHBE0szhEXGWPTcgD4kkgADqSKie1vG5Lb6Jy9P467igfUM+B9erG4w2w3/ZURxu4uJ+ItbJLbRpBHFcKZoTIeYzSgEfjEAK6cjrgnPUCgHYGilTtJxW6ghskjmhM09ykDS8omPDRysSsfMz+QPy/WvfBO0Myz3kF48LfRUSYzRKyLodZCQ6Fm0sugnYnIIoBoopL4ddcSvo1uIpobOF/FDG0PNkZD7LSHWoUsN9K5wCN81ucW41dW1lC8oh57XEUL6AxjKvcBMqCcglCDgk4J88UA0UUm9sr+/t2R4bi3EctxFAqPAzMvMZUyXEoDYJJxgenvrNxLjd1bJDATFc3ty7LFhGiiVVUF3kGpzpQbnBySQBQDZRSdfPxS1jadpYLxUGqSBYWifSBluU/MbUwHQMN/jTRw3iCTwxzRnKSIHU+qsARt5HBoDZpe4rw4q2VG3oPMDy/OUdPVdtyoyw15liDAgjIP8A59/voBO2I9QfuIrdW8SSMw3SCSM7ZYZ/W89vtDf19aycR4UUJYdD8AD/AMFb7lJ+yTvH56joR1B2I+IPSh6nW6NXi3djbckS2IeKaNCYmikI1HchSxPQnbrj40sXfHoA2niHDZI5Oupk5o6YHiysjL7jkVtnt6Yr+WCNcJEAZH1430l5PAylH0JuRkNscZ6VMcL7zLaZgx0azojXmI0ch5gLRgZDZVwCRg4+FZ82nhlkpO013T33+numWLJaqav89GLlt27s4gI0X8X0OEnUEatgEVQECjfC/D31tQd4sXIEUcE0zMACqQqu5x4S77tg7ZCkmmuLtdZvy8LAxlzy8PEdeDg6fNsHbbNaF53lWWhiGt2EWHwGDkeIKCqKu51EDIPU+VULQQV1KW/O6V9t6Sf1JeJDyfv/AAYeAdh/pjfSuIRSqwb8VbvKzIigLg74OScnoPmMVN2VvbWKGKyiUHzYbj5t1Y+7Pxx5oPaPvcbpFE0nt5Vw6DVGRzY+Wis2pVOs6zpA+6m60vEkiSRGBRlDK3lgjbr0rZCEccVCKpLghLI5ehnJJJJJJO5J6k1nsbQyMNtvf0JHmfVVPX1Ph+1j7a8PaQ4wQPQ5B+fmo93tHywPFTHa2oQYHXzOMdOmB5AdAB0qZWe4YgqgDy+8+pPvJ3r3RRQBVU254al3xD8IWweRrtmRntJZcx8uIDDrGwxqDbZ9fWrWpA493riO8aysbSS+uEzrCMFRCOoLYbcHY7AA7ZztQEl2v4tZqUg4hbg2skepZnQtEHBxo2BMb6TqBOPQHNQHDuDXE/Cn5Ikfk3guLFZywZ4YpEaNWL+IK2HCl98Fc7U/cDvpJreOSaBreRh4ombJU5IxqAGemennSj3i96ycKlii+jmdnQu2H06F1aQfZbOTq9OnvoDfXvPtNOGE6z4/k3Il+kasezoC4J8sg6ffWLtZcmG7sL1435EazRzFVZmj5qRlWZVBOkMmkkDbIput51dFdTlWAYEdCCMg/dSD3gd7i8Lu0tzbGbVGJWYSadILsvTQc+znqOtAbCcXj4jxSyktC0kNqJnll0OseXjCIiswGp9ySB0AqIuDw5OJ8RPEbYSM0sZjZrWWXw/RogcMkbADVnbNb3He+BLbiqWAty4LxI0vMwFMuk+zpOcKwPUZ91WHQCF2rv4oL3hM+lxbos+6RSNpVoIwg0IpYeQxjb5V67U8UHEoIbW0aQLdyFZJDDIuiKMBpMq6r7R0IARhtR99bnd33gjiqzsIDDyXCe3q1ZBOfZXHT31j7yO8ccJWBjbmbnFhtJpxpCn7LZzq91Aao4Zc2PEYLiW4a5juMWkuIUTR1aBiIxggPqQsegenuX2T8D+6k3iXebGlzw6KKLmpfgFZNenSCVAyuk5O+4yOmKcLm5WNGd2CoilmY9AAMkn3Ab0Ajd2nYm1js7O4a2AueUCWfWWViN8KxIU/ACssV/8Agq7u/pCOLW5l+kJOqM6o7IiyJIFBKbqCrYwQTvtUI3fa7I9xDwueSyjbS1xrA9MnRpPr9r44qxOB8aiu7eO4gbVHIupT0PXBBHkQQQR6igFO+4mOKz2sdqrtbwTpcy3DIyxkx5KRx6wC7M2MkbADqc15k7QRWfGL1rjmKskNuEKwzOCV52reNGxjUOvrT7WvxG+WGGSVzhI0Z2+CqSf2CgFyWTm8WspUDGNrOYhirD2ntyuQQCpI8jg1kuoj+HLdtJ0izmBODjJmgwM9M7VH93HeevFjMvIMDRBW0l9WpWzuPCvQgfeKd6ArrtmtqOMQvfw8yD6G6jMEkqiTnoRsiNg6Q2+P31vcV4XHPw6CThkQxbXCXMUIRog5jdta6XVSpYF8Ejrj4070o9n+8AXXFLux5BT6MCeZrzqw6r7OkY9rPU0B9/hOtNOAJzPj+TciX6Rqx7OjTjPlnOn31mvoC3GLYlCV+hzq2Rld5LfY+W4ztTPSAe9yL8Mfg7knTzOVz9e2vRnGjT9vwe176A1uLdnJ7W6sYoQXsRepKo3LW50SqU98DF8qfyT4fNanrC1LcWv9QOl7a3XODg73GcH1GaaqKAQuzvaiPhtvHZ8Q1QvAOWknLcxTIvsMjqCMlcZU4YHO1bPaLtA91YaLWOZHu5fosbPGykI38ZNpOGVBHrIJwc49a+dve8ZuHT20KWjXD3OQoWQIdWpVA9lsklvdU92X4vNcwF7i0e0fUV5buGJAAw2QBsckdPKgFC87PXHDntLv6S1xHb4t3jWCNCtvJpU45Y1MI2Eb4PoT61Y1JXEe8xLbiTWd1DyU5TTRz68q6qhY+HSMHCuOp3XG+RW/2B7YPxK2NwbYwIWKx5fUXA2ZvZXAz4fPcH03AgOyXbGC1glhlWcyi4uG0JbXDE6riRlwVTScgjzrzecKnHBeKyyxlJbsyziHq6KURI1OM5fSgJx5nHlUp207zY7GZLaOGS6upMFYY/IHpqbBwTuQACcbnAxma7K8YuLmFnubNrRw5Xls4fI0qQwYAbHJGPcaAg+yE3CjMos7dY59B8QtJYjjA1eNo1HyzvWj2P7UQWz3UE3NWR7+4KjkTkEPMdJ1qhXB9c1sdsO8ySz4hFZQ2LXUksYkXTKFJ3kyMFD0CE5zTX2f4jLPbpJNbtbSNnVEzBiuGYDJAGcgBunnQEhVTdhjwxEjS5tR9M58niazmLajcuYjzeWV6FcHVt7sU12/eAG41JwzkEFE183X1/Fo+NGn+lj2vKm6gEPtjxmO4u7K1i1tPFfRSOnLcYjRXLPkqAUAI8QOCelaPaEWS8YmbiEAkQ2sIjLW0kw1B5tWNCNg4K+leODd71xdzSJb8JkkWKTlu6zjC+IjJBj9ATirJuJtCM3XSCcfAZoBD7X8LgurXhkUMR+iveRjSiPHpjMVwCdOFZME9SBg4r72Z4IscF3wqSIROY2AnSPAuInUoJCR/wDmXOl1J6jI2O2Hsp3yx3tteS8gxyWsTTcoyA60Ck7NpGNxpOxxlfWmnsT2n/CFjHdCPlcwsNGrVjS7L7WBnOM9KAguCduIrO3ituIB7aeFBEQY5GSTQoUPE6qQ6sBnA3ByMbVm7V3purCCRIpVDXluQroVfSt0o1FOqggahnyIzivXbfvKi4fJHAsUlxdS40Qx9dzgZODjJyAACTjpUr2T43cXMTtdWTWbq2AjOH1DAOQQB57Y91AafeBCzRWulScX1sTgE4AnXJ28h6157XW8sVza30UbTC3EkcsaDMhjkC5ZB+UyMgOkbkE1h7Td4Qs+I2dlyC/0oqNevGjVJo9nSdXr1FOFAJl93jwyxtHYCS5uWBVIxFKoVjsDKzqojQHc6iDU/wBl+D/RLK3ty2oxRKhI6Egbke7OaVLPvcjk4weHCEgcxohPzNi6KSRo0/aBX2vT1p/oAooooAIqOu+DK3TbHQen5rDdR7t1/o1I0UAhcS7Axnn4Vk56skhQsobUN2OjKM/9JkU0v3XYKflxCOcyNBKsia1UoAkZRVAhyVA6+8+QzVu14kgVvaUH4gH99AUgO7K6Rrdo3X/2qxCPVFNuyzNJIchfCCWI6NkYzis9t3WSHUszfitEsahUZW0yS61y0mFGht9vPzq5PoMf82v6or0lqg3CKD7lFAV1wfu6RcM+ZpOaZtbYJ1lAp2TTHgjqC5ydzmnHhvZxIwoAChdlC42HuwAqf1QD/SqZooDzHEFGFGBXqiigCiiigCqK7Fcaj4NxjiEXEcx89tSTMpKkcx2ByATpcNnPkVwcGr1rU4hwmGdQs8McqjoJEVgPgGBoD7wvikVzCs0Dh433VhnBwSPMA9Qa5/7TXUnEOJ8WeO2muUSE2qGMAiMqylWP9EtHIdvtGuhbW0SJAkaKiLsqooVR8ANhWGx4TDDq5MMceo5bQirqPqdIGT8aAU+5rjn0ng8GTlocwN/U9j/9ZSq/7ZWX03j3E48auTw9tP5yxRsP998VdvD+FwwKVghjiUnJEaKoJxjJCgb4r5HwmFZGlWGMSOMM4RQ7DbZmxkjYbE+QoDmW/dn4anEXH4x79Vz7orcaf25+6upFbIBHnvWg/Z22MQiNtAYlOoRmJNAO+4TGAdzvjzNb6rgYAwBQFP8A/wDnT+Kvv0y/3WrP36xhpuEhgCDckEHoRqhyKtCw4TDAGEMMcQY5bloq5PqdIGTX284XDMVMsUchQ5QuisVO265BwdhuPSgOfpOGSWfHuH2L5Mdvdardj5wyyKyjPnpYOD79VXh2z4e8/DruKIZeSB1UepKHA+fT51IXHCoZJEkeGN5E9h2RSy758LEZG++1bVAUP2b7e2cHZqe0lfTcrHPDyiramaQyaT0xgaxnPTSfdVgdzPC5IODwLKCrMXkCnqFZiV2948Xzpnm7O2ry817WBpc55jRIXz+cRnPzqRoAqvO/TjnI4S8anx3LrCMdce0/ywun+tVh1q33CoZipmhjkKHK60VtJ23GoHB2HT0oCi+x109jx2zEltLbLPbJasJQBqZY1QMMeRkRPfuav6tW74VDKyNLDG7RnKM6KxU5BypIypyAdvQVtUAGqM7O9pray7S8UkuphEjalBIY5PMQ48IPkDV51F3HZWzkcvJaW7uxyWaGMsT6klck0Bmv+MxxWr3JOY0iM2fVQmrb4iuYmkuPweL36NNzPppuvpWBytyFxnrnnD4eVdSy2UbR8to0aMjToKgpjyGkjGPdWE8Hg5PI5EXJ/mtC8vrn2Mafa36dd6A9cL4gs8EUyezKiyL8GUEfvrarHbWyxoEjVURRgKoAUD0AGwFZKApXv3K/hDheuVoV1HVKhIaMc2LLqRvqUbjHpVjd388LWY5F7JeqrsDNKWL52OCWAOwIqX4hwS3nIM8EUpXpzI0bGeuNQOKy2PDYoF0QxJEuc6Y0VVz5nCgDOwoCmO+yb8IXsVhaxCSe3jkmkYZyo5erQMeZCg/FkG29P3dP2iiu+FwcpVQwqIXjHRWUD9jDDD4nckGmW34PBHK0qQRJI+dTqih2ycnLAZOSAdzX2w4RDAWMMMcRfduWirqxnGdIGep6+poCneP3Y4X2pN5dofo06YSXSSF/FKh6ealcEDfS2cb1bfAe0dvexmS1lEqK2gsoONWFJG4Hkw++ty8so5UKSxpIh6q6hlPyIIrxw/hcUCaIIo4kznTGiqudt8KAM7DegKU72GjHaO05t09on0YZnjJDp4rjGCN9zhfnVtdjZo2sYTDcvdJggTyEl3w7Akk75BBHyrbv+z9tOwea2hlYDAaSJGONzjLAnGSdvfWzZ2aRIEiRY0HRUUKoySThRgDck0BS93x6Cz7X3EtzII4+Sq6iCRk28OBsCauawv0niSWJg0cihlYZwQeh33rVvOzVrK5eW1gkc4yzxRsxwMDLFSTgACt63t1RVRFCqowqqAFAHQADYCgOc+7q4t0vbgz8SmtCLlSsUZYJNiRtnCg5HRd/JjXRHEf4mT8xv7prR/8ASVnq1fQ7bVnOeTFnOc5zpznPnUqy5GDuDQHMHA+EunBTxCEHKSTWs4H5UEsSLk/mu+fiQfyauXuQ+o7b4y/48lN8HBoEiaJIIlibOqNY0CHIwcqBg5GxyKzWdlHEgSKNI0GcKihVGTk4UAAZO9AUz2xn/BvaeK/uVY2sihQ4BIU8kxn5g+Igb4O2atjgHaa2vUZ7WZZVU6WKhhg4BxuB5Gt+6tElQpIiuh6q6hlPxB2NYuHcJht1KwQxxKTkiNFUE+pCgb0BU/ed/wDcfB/zo/8A+irS4/xdbW0muG6RRs+PUhSQPmcD51luOEwySJJJDG8iew7IpdcHI0sRkb77Vlu7NJUKSoro3VXUMp3zup2O+9AcsxyTw2Vte/RptSXjXP0kgct9XLGM9c64vhua6msrtZY0kQ5R1DqfVWAI/YaxPweAwiEwRGIYxGUXl7HI8GNOx36VsQQKiqiKFVQAqqAFAHQADYAelAf/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4" name="Picture 11"/>
          <p:cNvPicPr>
            <a:picLocks noChangeAspect="1" noChangeArrowheads="1"/>
          </p:cNvPicPr>
          <p:nvPr/>
        </p:nvPicPr>
        <p:blipFill>
          <a:blip r:embed="rId4"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 y="81147"/>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 y="7937"/>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1"/>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 y="81147"/>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p:cNvPicPr>
            <a:picLocks noChangeAspect="1" noChangeArrowheads="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160338"/>
            <a:ext cx="5688632" cy="2064047"/>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065" y="2636912"/>
            <a:ext cx="2247900" cy="2028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8512" y="2491110"/>
            <a:ext cx="2466975" cy="1857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38512" y="4665737"/>
            <a:ext cx="2466975" cy="184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6945" y="2467160"/>
            <a:ext cx="2190750" cy="2085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5496" y="30165"/>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3645" y="-9203"/>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5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cTn>
                              </p:par>
                            </p:childTnLst>
                          </p:cTn>
                        </p:par>
                        <p:par>
                          <p:cTn id="12" fill="hold">
                            <p:stCondLst>
                              <p:cond delay="2500"/>
                            </p:stCondLst>
                            <p:childTnLst>
                              <p:par>
                                <p:cTn id="13" presetID="10" presetClass="exit" presetSubtype="0" fill="hold" nodeType="afterEffect">
                                  <p:stCondLst>
                                    <p:cond delay="0"/>
                                  </p:stCondLst>
                                  <p:childTnLst>
                                    <p:animEffect transition="out" filter="fade">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cTn>
                              </p:par>
                            </p:childTnLst>
                          </p:cTn>
                        </p:par>
                        <p:par>
                          <p:cTn id="16" fill="hold">
                            <p:stCondLst>
                              <p:cond delay="4500"/>
                            </p:stCondLst>
                            <p:childTnLst>
                              <p:par>
                                <p:cTn id="17" presetID="10" presetClass="exit" presetSubtype="0" fill="hold" nodeType="afterEffect">
                                  <p:stCondLst>
                                    <p:cond delay="0"/>
                                  </p:stCondLst>
                                  <p:childTnLst>
                                    <p:animEffect transition="out" filter="fade">
                                      <p:cBhvr>
                                        <p:cTn id="18" dur="2000"/>
                                        <p:tgtEl>
                                          <p:spTgt spid="15"/>
                                        </p:tgtEl>
                                      </p:cBhvr>
                                    </p:animEffect>
                                    <p:set>
                                      <p:cBhvr>
                                        <p:cTn id="19" dur="1" fill="hold">
                                          <p:stCondLst>
                                            <p:cond delay="1999"/>
                                          </p:stCondLst>
                                        </p:cTn>
                                        <p:tgtEl>
                                          <p:spTgt spid="15"/>
                                        </p:tgtEl>
                                        <p:attrNameLst>
                                          <p:attrName>style.visibility</p:attrName>
                                        </p:attrNameLst>
                                      </p:cBhvr>
                                      <p:to>
                                        <p:strVal val="hidden"/>
                                      </p:to>
                                    </p:set>
                                  </p:childTnLst>
                                </p:cTn>
                              </p:par>
                            </p:childTnLst>
                          </p:cTn>
                        </p:par>
                        <p:par>
                          <p:cTn id="20" fill="hold">
                            <p:stCondLst>
                              <p:cond delay="6500"/>
                            </p:stCondLst>
                            <p:childTnLst>
                              <p:par>
                                <p:cTn id="21" presetID="10" presetClass="exit" presetSubtype="0" fill="hold" nodeType="afterEffect">
                                  <p:stCondLst>
                                    <p:cond delay="0"/>
                                  </p:stCondLst>
                                  <p:childTnLst>
                                    <p:animEffect transition="out" filter="fade">
                                      <p:cBhvr>
                                        <p:cTn id="22" dur="2000"/>
                                        <p:tgtEl>
                                          <p:spTgt spid="14"/>
                                        </p:tgtEl>
                                      </p:cBhvr>
                                    </p:animEffect>
                                    <p:set>
                                      <p:cBhvr>
                                        <p:cTn id="23" dur="1" fill="hold">
                                          <p:stCondLst>
                                            <p:cond delay="19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35"/>
                                        </p:tgtEl>
                                        <p:attrNameLst>
                                          <p:attrName>style.visibility</p:attrName>
                                        </p:attrNameLst>
                                      </p:cBhvr>
                                      <p:to>
                                        <p:strVal val="visible"/>
                                      </p:to>
                                    </p:set>
                                    <p:animEffect transition="in" filter="blinds(horizontal)">
                                      <p:cBhvr>
                                        <p:cTn id="28" dur="1500"/>
                                        <p:tgtEl>
                                          <p:spTgt spid="103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102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6" dur="2000" fill="hold"/>
                                        <p:tgtEl>
                                          <p:spTgt spid="1029"/>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1030"/>
                                        </p:tgtEl>
                                        <p:attrNameLst>
                                          <p:attrName>r</p:attrName>
                                        </p:attrNameLst>
                                      </p:cBhvr>
                                    </p:animRot>
                                    <p:animRot by="-240000">
                                      <p:cBhvr>
                                        <p:cTn id="41" dur="200" fill="hold">
                                          <p:stCondLst>
                                            <p:cond delay="200"/>
                                          </p:stCondLst>
                                        </p:cTn>
                                        <p:tgtEl>
                                          <p:spTgt spid="1030"/>
                                        </p:tgtEl>
                                        <p:attrNameLst>
                                          <p:attrName>r</p:attrName>
                                        </p:attrNameLst>
                                      </p:cBhvr>
                                    </p:animRot>
                                    <p:animRot by="240000">
                                      <p:cBhvr>
                                        <p:cTn id="42" dur="200" fill="hold">
                                          <p:stCondLst>
                                            <p:cond delay="400"/>
                                          </p:stCondLst>
                                        </p:cTn>
                                        <p:tgtEl>
                                          <p:spTgt spid="1030"/>
                                        </p:tgtEl>
                                        <p:attrNameLst>
                                          <p:attrName>r</p:attrName>
                                        </p:attrNameLst>
                                      </p:cBhvr>
                                    </p:animRot>
                                    <p:animRot by="-240000">
                                      <p:cBhvr>
                                        <p:cTn id="43" dur="200" fill="hold">
                                          <p:stCondLst>
                                            <p:cond delay="600"/>
                                          </p:stCondLst>
                                        </p:cTn>
                                        <p:tgtEl>
                                          <p:spTgt spid="1030"/>
                                        </p:tgtEl>
                                        <p:attrNameLst>
                                          <p:attrName>r</p:attrName>
                                        </p:attrNameLst>
                                      </p:cBhvr>
                                    </p:animRot>
                                    <p:animRot by="120000">
                                      <p:cBhvr>
                                        <p:cTn id="44" dur="200" fill="hold">
                                          <p:stCondLst>
                                            <p:cond delay="800"/>
                                          </p:stCondLst>
                                        </p:cTn>
                                        <p:tgtEl>
                                          <p:spTgt spid="1030"/>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48" dur="2000" fill="hold"/>
                                        <p:tgtEl>
                                          <p:spTgt spid="1034"/>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 -0.25168 L 0 -0.00162 " pathEditMode="relative" rAng="0" ptsTypes="AA">
                                      <p:cBhvr>
                                        <p:cTn id="52" dur="2000" fill="hold"/>
                                        <p:tgtEl>
                                          <p:spTgt spid="1032"/>
                                        </p:tgtEl>
                                        <p:attrNameLst>
                                          <p:attrName>ppt_x</p:attrName>
                                          <p:attrName>ppt_y</p:attrName>
                                        </p:attrNameLst>
                                      </p:cBhvr>
                                      <p:rCtr x="0" y="12503"/>
                                    </p:animMotion>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60648"/>
            <a:ext cx="7117180" cy="720080"/>
          </a:xfrm>
        </p:spPr>
        <p:txBody>
          <a:bodyPr>
            <a:noAutofit/>
          </a:bodyPr>
          <a:lstStyle/>
          <a:p>
            <a:pPr algn="ctr"/>
            <a:r>
              <a:rPr lang="es-ES" sz="2800" b="1" dirty="0" smtClean="0">
                <a:latin typeface="Andalus" pitchFamily="18" charset="-78"/>
                <a:cs typeface="Andalus" pitchFamily="18" charset="-78"/>
              </a:rPr>
              <a:t>OPERACIONALIZACIÓN DE VARIABLES</a:t>
            </a:r>
            <a:endParaRPr lang="es-ES" sz="2800" b="1" dirty="0">
              <a:latin typeface="Andalus" pitchFamily="18" charset="-78"/>
              <a:cs typeface="Andalus" pitchFamily="18" charset="-78"/>
            </a:endParaRPr>
          </a:p>
        </p:txBody>
      </p:sp>
      <p:sp>
        <p:nvSpPr>
          <p:cNvPr id="5" name="4 Rectángulo"/>
          <p:cNvSpPr/>
          <p:nvPr/>
        </p:nvSpPr>
        <p:spPr>
          <a:xfrm>
            <a:off x="0" y="2636912"/>
            <a:ext cx="4572000" cy="4031873"/>
          </a:xfrm>
          <a:prstGeom prst="rect">
            <a:avLst/>
          </a:prstGeom>
          <a:solidFill>
            <a:schemeClr val="bg2">
              <a:lumMod val="60000"/>
              <a:lumOff val="40000"/>
            </a:schemeClr>
          </a:solidFill>
        </p:spPr>
        <p:txBody>
          <a:bodyPr>
            <a:spAutoFit/>
          </a:bodyPr>
          <a:lstStyle/>
          <a:p>
            <a:pPr algn="just"/>
            <a:r>
              <a:rPr lang="es-ES" sz="3200" b="1" dirty="0" smtClean="0">
                <a:latin typeface="Andalus" pitchFamily="18" charset="-78"/>
                <a:cs typeface="Andalus" pitchFamily="18" charset="-78"/>
              </a:rPr>
              <a:t>Indicadores: </a:t>
            </a:r>
            <a:r>
              <a:rPr lang="es-ES" sz="3200" dirty="0" smtClean="0">
                <a:latin typeface="Andalus" pitchFamily="18" charset="-78"/>
                <a:cs typeface="Andalus" pitchFamily="18" charset="-78"/>
              </a:rPr>
              <a:t>			</a:t>
            </a:r>
            <a:endParaRPr lang="es-ES" sz="3200" dirty="0">
              <a:latin typeface="Andalus" pitchFamily="18" charset="-78"/>
              <a:cs typeface="Andalus" pitchFamily="18" charset="-78"/>
            </a:endParaRPr>
          </a:p>
          <a:p>
            <a:pPr marL="285750" indent="-285750" algn="just">
              <a:buFont typeface="Arial" panose="020B0604020202020204" pitchFamily="34" charset="0"/>
              <a:buChar char="•"/>
            </a:pPr>
            <a:r>
              <a:rPr lang="es-ES" sz="3200" dirty="0" smtClean="0">
                <a:latin typeface="Andalus" pitchFamily="18" charset="-78"/>
                <a:cs typeface="Andalus" pitchFamily="18" charset="-78"/>
              </a:rPr>
              <a:t>Tipo de actividad física</a:t>
            </a:r>
            <a:endParaRPr lang="es-ES" sz="3200" dirty="0">
              <a:latin typeface="Andalus" pitchFamily="18" charset="-78"/>
              <a:cs typeface="Andalus" pitchFamily="18" charset="-78"/>
            </a:endParaRPr>
          </a:p>
          <a:p>
            <a:pPr marL="285750" indent="-285750" algn="just">
              <a:buFont typeface="Arial" panose="020B0604020202020204" pitchFamily="34" charset="0"/>
              <a:buChar char="•"/>
            </a:pPr>
            <a:r>
              <a:rPr lang="es-ES" sz="3200" dirty="0" smtClean="0">
                <a:latin typeface="Andalus" pitchFamily="18" charset="-78"/>
                <a:cs typeface="Andalus" pitchFamily="18" charset="-78"/>
              </a:rPr>
              <a:t>Tiempo de ejecución</a:t>
            </a:r>
          </a:p>
          <a:p>
            <a:pPr marL="285750" indent="-285750" algn="just">
              <a:buFont typeface="Arial" panose="020B0604020202020204" pitchFamily="34" charset="0"/>
              <a:buChar char="•"/>
            </a:pPr>
            <a:r>
              <a:rPr lang="es-ES" sz="3200" dirty="0" smtClean="0">
                <a:latin typeface="Andalus" pitchFamily="18" charset="-78"/>
                <a:cs typeface="Andalus" pitchFamily="18" charset="-78"/>
              </a:rPr>
              <a:t>Frecuencia </a:t>
            </a:r>
          </a:p>
          <a:p>
            <a:pPr algn="just"/>
            <a:r>
              <a:rPr lang="es-ES" sz="3200" b="1" dirty="0" smtClean="0">
                <a:solidFill>
                  <a:srgbClr val="FFC000"/>
                </a:solidFill>
                <a:latin typeface="Andalus" pitchFamily="18" charset="-78"/>
                <a:cs typeface="Andalus" pitchFamily="18" charset="-78"/>
              </a:rPr>
              <a:t>Instrumentos</a:t>
            </a:r>
          </a:p>
          <a:p>
            <a:pPr marL="285750" indent="-285750" algn="just">
              <a:buFont typeface="Arial" panose="020B0604020202020204" pitchFamily="34" charset="0"/>
              <a:buChar char="•"/>
            </a:pPr>
            <a:r>
              <a:rPr lang="es-ES" sz="3200" dirty="0" smtClean="0">
                <a:latin typeface="Andalus" pitchFamily="18" charset="-78"/>
                <a:cs typeface="Andalus" pitchFamily="18" charset="-78"/>
              </a:rPr>
              <a:t>Cuestionario de Actividad física</a:t>
            </a:r>
          </a:p>
        </p:txBody>
      </p:sp>
      <p:sp>
        <p:nvSpPr>
          <p:cNvPr id="6" name="5 Rectángulo"/>
          <p:cNvSpPr/>
          <p:nvPr/>
        </p:nvSpPr>
        <p:spPr>
          <a:xfrm>
            <a:off x="539552" y="1340768"/>
            <a:ext cx="3096344" cy="79208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latin typeface="Andalus" pitchFamily="18" charset="-78"/>
                <a:cs typeface="Andalus" pitchFamily="18" charset="-78"/>
              </a:rPr>
              <a:t>ACTIVIDAD FÍSICA</a:t>
            </a:r>
          </a:p>
        </p:txBody>
      </p:sp>
      <p:sp>
        <p:nvSpPr>
          <p:cNvPr id="7" name="6 Rectángulo"/>
          <p:cNvSpPr/>
          <p:nvPr/>
        </p:nvSpPr>
        <p:spPr>
          <a:xfrm>
            <a:off x="5220072" y="1340768"/>
            <a:ext cx="3096344" cy="79208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latin typeface="Andalus" pitchFamily="18" charset="-78"/>
                <a:cs typeface="Andalus" pitchFamily="18" charset="-78"/>
              </a:rPr>
              <a:t>ÍNDICE DE MASA CORPORAL</a:t>
            </a:r>
          </a:p>
        </p:txBody>
      </p:sp>
      <p:sp>
        <p:nvSpPr>
          <p:cNvPr id="8" name="7 Rectángulo"/>
          <p:cNvSpPr/>
          <p:nvPr/>
        </p:nvSpPr>
        <p:spPr>
          <a:xfrm>
            <a:off x="5076056" y="2492896"/>
            <a:ext cx="3744416" cy="4113947"/>
          </a:xfrm>
          <a:prstGeom prst="rect">
            <a:avLst/>
          </a:prstGeom>
          <a:solidFill>
            <a:schemeClr val="bg2">
              <a:lumMod val="60000"/>
              <a:lumOff val="40000"/>
            </a:schemeClr>
          </a:solidFill>
        </p:spPr>
        <p:txBody>
          <a:bodyPr wrap="square">
            <a:spAutoFit/>
          </a:bodyPr>
          <a:lstStyle/>
          <a:p>
            <a:pPr algn="just"/>
            <a:r>
              <a:rPr lang="es-EC" sz="2400" b="1" dirty="0" smtClean="0">
                <a:latin typeface="Andalus" pitchFamily="18" charset="-78"/>
                <a:cs typeface="Andalus" pitchFamily="18" charset="-78"/>
              </a:rPr>
              <a:t>Indicadores:</a:t>
            </a:r>
          </a:p>
          <a:p>
            <a:pPr algn="just"/>
            <a:r>
              <a:rPr lang="es-EC" sz="2400" dirty="0" smtClean="0">
                <a:latin typeface="Andalus" pitchFamily="18" charset="-78"/>
                <a:cs typeface="Andalus" pitchFamily="18" charset="-78"/>
              </a:rPr>
              <a:t>Parámetros del IMC</a:t>
            </a:r>
            <a:endParaRPr lang="es-ES" sz="2400" dirty="0" smtClean="0">
              <a:latin typeface="Andalus" pitchFamily="18" charset="-78"/>
              <a:cs typeface="Andalus" pitchFamily="18" charset="-78"/>
            </a:endParaRPr>
          </a:p>
          <a:p>
            <a:pPr algn="just"/>
            <a:r>
              <a:rPr lang="es-EC" sz="2400" b="1" dirty="0" smtClean="0">
                <a:latin typeface="Andalus" pitchFamily="18" charset="-78"/>
                <a:cs typeface="Andalus" pitchFamily="18" charset="-78"/>
              </a:rPr>
              <a:t>Infra peso</a:t>
            </a:r>
            <a:r>
              <a:rPr lang="es-EC" sz="2400" dirty="0" smtClean="0">
                <a:latin typeface="Andalus" pitchFamily="18" charset="-78"/>
                <a:cs typeface="Andalus" pitchFamily="18" charset="-78"/>
              </a:rPr>
              <a:t> 18,49</a:t>
            </a:r>
            <a:endParaRPr lang="es-ES" sz="2400" dirty="0" smtClean="0">
              <a:latin typeface="Andalus" pitchFamily="18" charset="-78"/>
              <a:cs typeface="Andalus" pitchFamily="18" charset="-78"/>
            </a:endParaRPr>
          </a:p>
          <a:p>
            <a:pPr algn="just"/>
            <a:r>
              <a:rPr lang="es-EC" sz="2400" b="1" dirty="0" smtClean="0">
                <a:latin typeface="Andalus" pitchFamily="18" charset="-78"/>
                <a:cs typeface="Andalus" pitchFamily="18" charset="-78"/>
              </a:rPr>
              <a:t>Normal</a:t>
            </a:r>
            <a:r>
              <a:rPr lang="es-EC" sz="2400" dirty="0" smtClean="0">
                <a:latin typeface="Andalus" pitchFamily="18" charset="-78"/>
                <a:cs typeface="Andalus" pitchFamily="18" charset="-78"/>
              </a:rPr>
              <a:t> 18,50 a 24,99</a:t>
            </a:r>
            <a:endParaRPr lang="es-ES" sz="2400" dirty="0" smtClean="0">
              <a:latin typeface="Andalus" pitchFamily="18" charset="-78"/>
              <a:cs typeface="Andalus" pitchFamily="18" charset="-78"/>
            </a:endParaRPr>
          </a:p>
          <a:p>
            <a:pPr algn="just"/>
            <a:r>
              <a:rPr lang="es-EC" sz="2400" b="1" dirty="0" smtClean="0">
                <a:latin typeface="Andalus" pitchFamily="18" charset="-78"/>
                <a:cs typeface="Andalus" pitchFamily="18" charset="-78"/>
              </a:rPr>
              <a:t>Sobre peso</a:t>
            </a:r>
            <a:r>
              <a:rPr lang="es-EC" sz="2400" dirty="0" smtClean="0">
                <a:latin typeface="Andalus" pitchFamily="18" charset="-78"/>
                <a:cs typeface="Andalus" pitchFamily="18" charset="-78"/>
              </a:rPr>
              <a:t>  25 a 29,99</a:t>
            </a:r>
            <a:endParaRPr lang="es-ES" sz="2400" dirty="0" smtClean="0">
              <a:latin typeface="Andalus" pitchFamily="18" charset="-78"/>
              <a:cs typeface="Andalus" pitchFamily="18" charset="-78"/>
            </a:endParaRPr>
          </a:p>
          <a:p>
            <a:pPr algn="just"/>
            <a:r>
              <a:rPr lang="es-EC" sz="2400" b="1" dirty="0" smtClean="0">
                <a:latin typeface="Andalus" pitchFamily="18" charset="-78"/>
                <a:cs typeface="Andalus" pitchFamily="18" charset="-78"/>
              </a:rPr>
              <a:t>Obesidad leve</a:t>
            </a:r>
            <a:r>
              <a:rPr lang="es-EC" sz="2400" dirty="0" smtClean="0">
                <a:latin typeface="Andalus" pitchFamily="18" charset="-78"/>
                <a:cs typeface="Andalus" pitchFamily="18" charset="-78"/>
              </a:rPr>
              <a:t> 30 a 34,99</a:t>
            </a:r>
            <a:endParaRPr lang="es-ES" sz="2400" dirty="0" smtClean="0">
              <a:latin typeface="Andalus" pitchFamily="18" charset="-78"/>
              <a:cs typeface="Andalus" pitchFamily="18" charset="-78"/>
            </a:endParaRPr>
          </a:p>
          <a:p>
            <a:pPr algn="just"/>
            <a:r>
              <a:rPr lang="es-EC" sz="2400" b="1" dirty="0" smtClean="0">
                <a:latin typeface="Andalus" pitchFamily="18" charset="-78"/>
                <a:cs typeface="Andalus" pitchFamily="18" charset="-78"/>
              </a:rPr>
              <a:t>Obesidad media</a:t>
            </a:r>
            <a:r>
              <a:rPr lang="es-EC" sz="2400" dirty="0" smtClean="0">
                <a:latin typeface="Andalus" pitchFamily="18" charset="-78"/>
                <a:cs typeface="Andalus" pitchFamily="18" charset="-78"/>
              </a:rPr>
              <a:t> 35 a 39,99</a:t>
            </a:r>
            <a:endParaRPr lang="es-ES" sz="2400" dirty="0" smtClean="0">
              <a:latin typeface="Andalus" pitchFamily="18" charset="-78"/>
              <a:cs typeface="Andalus" pitchFamily="18" charset="-78"/>
            </a:endParaRPr>
          </a:p>
          <a:p>
            <a:pPr algn="just"/>
            <a:r>
              <a:rPr lang="es-EC" sz="2400" b="1" dirty="0" smtClean="0">
                <a:latin typeface="Andalus" pitchFamily="18" charset="-78"/>
                <a:cs typeface="Andalus" pitchFamily="18" charset="-78"/>
              </a:rPr>
              <a:t>Obesidad mórbida</a:t>
            </a:r>
            <a:r>
              <a:rPr lang="es-EC" sz="2400" dirty="0" smtClean="0">
                <a:latin typeface="Andalus" pitchFamily="18" charset="-78"/>
                <a:cs typeface="Andalus" pitchFamily="18" charset="-78"/>
              </a:rPr>
              <a:t> 40 a mas</a:t>
            </a:r>
          </a:p>
          <a:p>
            <a:pPr algn="just"/>
            <a:r>
              <a:rPr lang="es-EC" sz="2400" b="1" dirty="0" smtClean="0">
                <a:latin typeface="Andalus" pitchFamily="18" charset="-78"/>
                <a:cs typeface="Andalus" pitchFamily="18" charset="-78"/>
              </a:rPr>
              <a:t>Instrumento</a:t>
            </a:r>
          </a:p>
          <a:p>
            <a:pPr algn="just"/>
            <a:r>
              <a:rPr lang="es-EC" sz="2400" dirty="0" smtClean="0">
                <a:latin typeface="Andalus" pitchFamily="18" charset="-78"/>
                <a:cs typeface="Andalus" pitchFamily="18" charset="-78"/>
              </a:rPr>
              <a:t>fórmula: IMC=peso/talla</a:t>
            </a:r>
            <a:r>
              <a:rPr lang="es-EC" sz="2400" baseline="30000" dirty="0" smtClean="0">
                <a:latin typeface="Andalus" pitchFamily="18" charset="-78"/>
                <a:cs typeface="Andalus" pitchFamily="18" charset="-78"/>
              </a:rPr>
              <a:t>2</a:t>
            </a:r>
          </a:p>
          <a:p>
            <a:pPr algn="just"/>
            <a:endParaRPr lang="es-EC" sz="3200" baseline="30000" dirty="0" smtClean="0">
              <a:latin typeface="Andalus" pitchFamily="18" charset="-78"/>
              <a:cs typeface="Andalus" pitchFamily="18" charset="-78"/>
            </a:endParaRPr>
          </a:p>
        </p:txBody>
      </p:sp>
    </p:spTree>
    <p:extLst>
      <p:ext uri="{BB962C8B-B14F-4D97-AF65-F5344CB8AC3E}">
        <p14:creationId xmlns:p14="http://schemas.microsoft.com/office/powerpoint/2010/main" val="394334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42" presetClass="path" presetSubtype="0" accel="50000" decel="50000" fill="hold" grpId="0" nodeType="afterEffect">
                                  <p:stCondLst>
                                    <p:cond delay="0"/>
                                  </p:stCondLst>
                                  <p:childTnLst>
                                    <p:animMotion origin="layout" path="M -0.08282 -0.00509 L 0.08645 0.00023 " pathEditMode="relative" rAng="0" ptsTypes="AA">
                                      <p:cBhvr>
                                        <p:cTn id="11" dur="3000" fill="hold"/>
                                        <p:tgtEl>
                                          <p:spTgt spid="6"/>
                                        </p:tgtEl>
                                        <p:attrNameLst>
                                          <p:attrName>ppt_x</p:attrName>
                                          <p:attrName>ppt_y</p:attrName>
                                        </p:attrNameLst>
                                      </p:cBhvr>
                                      <p:rCtr x="8455" y="254"/>
                                    </p:animMotion>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08073 -0.01572 L -0.06892 -0.00532 " pathEditMode="relative" rAng="0" ptsTypes="AA">
                                      <p:cBhvr>
                                        <p:cTn id="14" dur="3000" fill="hold"/>
                                        <p:tgtEl>
                                          <p:spTgt spid="7"/>
                                        </p:tgtEl>
                                        <p:attrNameLst>
                                          <p:attrName>ppt_x</p:attrName>
                                          <p:attrName>ppt_y</p:attrName>
                                        </p:attrNameLst>
                                      </p:cBhvr>
                                      <p:rCtr x="-7483" y="509"/>
                                    </p:animMotion>
                                  </p:childTnLst>
                                </p:cTn>
                              </p:par>
                            </p:childTnLst>
                          </p:cTn>
                        </p:par>
                        <p:par>
                          <p:cTn id="15" fill="hold">
                            <p:stCondLst>
                              <p:cond delay="9000"/>
                            </p:stCondLst>
                            <p:childTnLst>
                              <p:par>
                                <p:cTn id="16"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17" dur="2000" fill="hold"/>
                                        <p:tgtEl>
                                          <p:spTgt spid="5"/>
                                        </p:tgtEl>
                                        <p:attrNameLst>
                                          <p:attrName>ppt_x</p:attrName>
                                          <p:attrName>ppt_y</p:attrName>
                                        </p:attrNameLst>
                                      </p:cBhvr>
                                    </p:animMotion>
                                  </p:childTnLst>
                                </p:cTn>
                              </p:par>
                            </p:childTnLst>
                          </p:cTn>
                        </p:par>
                        <p:par>
                          <p:cTn id="18" fill="hold">
                            <p:stCondLst>
                              <p:cond delay="11000"/>
                            </p:stCondLst>
                            <p:childTnLst>
                              <p:par>
                                <p:cTn id="19"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628800"/>
            <a:ext cx="7704856" cy="1974081"/>
          </a:xfrm>
        </p:spPr>
        <p:txBody>
          <a:bodyPr/>
          <a:lstStyle/>
          <a:p>
            <a:pPr algn="ctr"/>
            <a:r>
              <a:rPr lang="es-ES" sz="5400" b="1" dirty="0" smtClean="0">
                <a:latin typeface="Andalus" pitchFamily="18" charset="-78"/>
                <a:cs typeface="Andalus" pitchFamily="18" charset="-78"/>
              </a:rPr>
              <a:t>FUNDAMENTACIÓN TEÓRICA</a:t>
            </a:r>
            <a:endParaRPr lang="es-ES" sz="5400" b="1" dirty="0">
              <a:latin typeface="Andalus" pitchFamily="18" charset="-78"/>
              <a:cs typeface="Andalus" pitchFamily="18" charset="-78"/>
            </a:endParaRPr>
          </a:p>
        </p:txBody>
      </p:sp>
      <p:pic>
        <p:nvPicPr>
          <p:cNvPr id="11269" name="Picture 5" descr="http://www.100pies.net/Gifs/Informatica/Ordenadores/cid_AE120BA3-7390-4A7E-8F7B-2C9B3A9CAEE5.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789040"/>
            <a:ext cx="3096344" cy="265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405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1196752"/>
            <a:ext cx="7117180" cy="1470025"/>
          </a:xfrm>
        </p:spPr>
        <p:txBody>
          <a:bodyPr/>
          <a:lstStyle/>
          <a:p>
            <a:pPr algn="ctr"/>
            <a:r>
              <a:rPr lang="es-ES" b="1" dirty="0" smtClean="0">
                <a:latin typeface="Andalus" pitchFamily="18" charset="-78"/>
                <a:cs typeface="Andalus" pitchFamily="18" charset="-78"/>
              </a:rPr>
              <a:t>CAPITULO 1</a:t>
            </a:r>
            <a:endParaRPr lang="es-ES" b="1" dirty="0">
              <a:latin typeface="Andalus" pitchFamily="18" charset="-78"/>
              <a:cs typeface="Andalus" pitchFamily="18" charset="-78"/>
            </a:endParaRPr>
          </a:p>
        </p:txBody>
      </p:sp>
      <p:sp>
        <p:nvSpPr>
          <p:cNvPr id="3" name="2 Subtítulo"/>
          <p:cNvSpPr>
            <a:spLocks noGrp="1"/>
          </p:cNvSpPr>
          <p:nvPr>
            <p:ph type="subTitle" idx="1"/>
          </p:nvPr>
        </p:nvSpPr>
        <p:spPr>
          <a:xfrm>
            <a:off x="1043608" y="2924944"/>
            <a:ext cx="7117180" cy="861420"/>
          </a:xfrm>
          <a:solidFill>
            <a:schemeClr val="bg2">
              <a:lumMod val="60000"/>
              <a:lumOff val="40000"/>
            </a:schemeClr>
          </a:solidFill>
        </p:spPr>
        <p:txBody>
          <a:bodyPr>
            <a:normAutofit/>
          </a:bodyPr>
          <a:lstStyle/>
          <a:p>
            <a:pPr algn="ctr"/>
            <a:r>
              <a:rPr lang="es-ES" sz="4800" dirty="0" smtClean="0">
                <a:latin typeface="Andalus" pitchFamily="18" charset="-78"/>
                <a:cs typeface="Andalus" pitchFamily="18" charset="-78"/>
              </a:rPr>
              <a:t>Actividad física</a:t>
            </a:r>
            <a:endParaRPr lang="es-ES" sz="4800" dirty="0">
              <a:latin typeface="Andalus" pitchFamily="18" charset="-78"/>
              <a:cs typeface="Andalus" pitchFamily="18" charset="-78"/>
            </a:endParaRPr>
          </a:p>
        </p:txBody>
      </p:sp>
      <p:pic>
        <p:nvPicPr>
          <p:cNvPr id="13314" name="Picture 2" descr="http://www.100pies.net/Gifs/Deportes/Fitness/fitness14.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77072"/>
            <a:ext cx="282018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34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764705"/>
            <a:ext cx="7117180" cy="504056"/>
          </a:xfrm>
        </p:spPr>
        <p:txBody>
          <a:bodyPr>
            <a:normAutofit fontScale="90000"/>
          </a:bodyPr>
          <a:lstStyle/>
          <a:p>
            <a:pPr algn="ctr"/>
            <a:r>
              <a:rPr lang="es-ES" sz="3600" dirty="0" smtClean="0">
                <a:latin typeface="Andalus" pitchFamily="18" charset="-78"/>
                <a:cs typeface="Andalus" pitchFamily="18" charset="-78"/>
              </a:rPr>
              <a:t>Definición de Actividad Física</a:t>
            </a:r>
            <a:endParaRPr lang="es-ES" sz="3600" dirty="0">
              <a:latin typeface="Andalus" pitchFamily="18" charset="-78"/>
              <a:cs typeface="Andalus" pitchFamily="18" charset="-78"/>
            </a:endParaRPr>
          </a:p>
        </p:txBody>
      </p:sp>
      <p:sp>
        <p:nvSpPr>
          <p:cNvPr id="4" name="3 Rectángulo redondeado"/>
          <p:cNvSpPr/>
          <p:nvPr/>
        </p:nvSpPr>
        <p:spPr>
          <a:xfrm>
            <a:off x="2195736" y="1844824"/>
            <a:ext cx="4608512" cy="1944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latin typeface="Andalus" pitchFamily="18" charset="-78"/>
                <a:cs typeface="Andalus" pitchFamily="18" charset="-78"/>
              </a:rPr>
              <a:t>Todos los movimientos </a:t>
            </a:r>
          </a:p>
          <a:p>
            <a:pPr algn="ctr"/>
            <a:endParaRPr lang="es-ES" sz="3200" dirty="0">
              <a:solidFill>
                <a:schemeClr val="tx1"/>
              </a:solidFill>
              <a:latin typeface="Andalus" pitchFamily="18" charset="-78"/>
              <a:cs typeface="Andalus" pitchFamily="18" charset="-78"/>
            </a:endParaRPr>
          </a:p>
          <a:p>
            <a:pPr algn="ctr"/>
            <a:r>
              <a:rPr lang="es-ES" sz="3200" dirty="0" smtClean="0">
                <a:solidFill>
                  <a:schemeClr val="tx1"/>
                </a:solidFill>
                <a:latin typeface="Andalus" pitchFamily="18" charset="-78"/>
                <a:cs typeface="Andalus" pitchFamily="18" charset="-78"/>
              </a:rPr>
              <a:t>que forman parte de la vida diaria</a:t>
            </a:r>
            <a:endParaRPr lang="es-ES" sz="3200" dirty="0">
              <a:solidFill>
                <a:schemeClr val="tx1"/>
              </a:solidFill>
              <a:latin typeface="Andalus" pitchFamily="18" charset="-78"/>
              <a:cs typeface="Andalus" pitchFamily="18" charset="-78"/>
            </a:endParaRPr>
          </a:p>
        </p:txBody>
      </p:sp>
      <p:sp>
        <p:nvSpPr>
          <p:cNvPr id="5" name="4 Redondear rectángulo de esquina sencilla"/>
          <p:cNvSpPr/>
          <p:nvPr/>
        </p:nvSpPr>
        <p:spPr>
          <a:xfrm>
            <a:off x="3275856" y="4221088"/>
            <a:ext cx="2556284" cy="64807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latin typeface="Andalus" pitchFamily="18" charset="-78"/>
                <a:cs typeface="Andalus" pitchFamily="18" charset="-78"/>
              </a:rPr>
              <a:t>Incluyendo</a:t>
            </a:r>
            <a:endParaRPr lang="es-ES" sz="3600" dirty="0">
              <a:solidFill>
                <a:schemeClr val="tx1"/>
              </a:solidFill>
              <a:latin typeface="Andalus" pitchFamily="18" charset="-78"/>
              <a:cs typeface="Andalus" pitchFamily="18" charset="-78"/>
            </a:endParaRPr>
          </a:p>
        </p:txBody>
      </p:sp>
      <p:sp>
        <p:nvSpPr>
          <p:cNvPr id="6" name="5 Cilindro"/>
          <p:cNvSpPr/>
          <p:nvPr/>
        </p:nvSpPr>
        <p:spPr>
          <a:xfrm>
            <a:off x="531132" y="5105963"/>
            <a:ext cx="2232248" cy="15121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solidFill>
                  <a:schemeClr val="tx1"/>
                </a:solidFill>
                <a:latin typeface="Andalus" pitchFamily="18" charset="-78"/>
                <a:cs typeface="Andalus" pitchFamily="18" charset="-78"/>
              </a:rPr>
              <a:t>TRABAJO</a:t>
            </a:r>
            <a:endParaRPr lang="es-ES" sz="4000" dirty="0">
              <a:solidFill>
                <a:schemeClr val="tx1"/>
              </a:solidFill>
              <a:latin typeface="Andalus" pitchFamily="18" charset="-78"/>
              <a:cs typeface="Andalus" pitchFamily="18" charset="-78"/>
            </a:endParaRPr>
          </a:p>
        </p:txBody>
      </p:sp>
      <p:sp>
        <p:nvSpPr>
          <p:cNvPr id="7" name="6 Cilindro"/>
          <p:cNvSpPr/>
          <p:nvPr/>
        </p:nvSpPr>
        <p:spPr>
          <a:xfrm>
            <a:off x="3059832" y="5105673"/>
            <a:ext cx="2808312" cy="15121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latin typeface="Andalus" pitchFamily="18" charset="-78"/>
                <a:cs typeface="Andalus" pitchFamily="18" charset="-78"/>
              </a:rPr>
              <a:t>RECREACIÓN</a:t>
            </a:r>
            <a:endParaRPr lang="es-ES" sz="3600" dirty="0">
              <a:solidFill>
                <a:schemeClr val="tx1"/>
              </a:solidFill>
              <a:latin typeface="Andalus" pitchFamily="18" charset="-78"/>
              <a:cs typeface="Andalus" pitchFamily="18" charset="-78"/>
            </a:endParaRPr>
          </a:p>
        </p:txBody>
      </p:sp>
      <p:sp>
        <p:nvSpPr>
          <p:cNvPr id="8" name="7 Cilindro"/>
          <p:cNvSpPr/>
          <p:nvPr/>
        </p:nvSpPr>
        <p:spPr>
          <a:xfrm>
            <a:off x="6228184" y="5105963"/>
            <a:ext cx="2915816" cy="15121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latin typeface="Andalus" pitchFamily="18" charset="-78"/>
                <a:cs typeface="Andalus" pitchFamily="18" charset="-78"/>
              </a:rPr>
              <a:t>ACTIVIDADES DEPORTIVAS</a:t>
            </a:r>
            <a:endParaRPr lang="es-ES" sz="3600" dirty="0">
              <a:solidFill>
                <a:schemeClr val="tx1"/>
              </a:solidFill>
              <a:latin typeface="Andalus" pitchFamily="18" charset="-78"/>
              <a:cs typeface="Andalus" pitchFamily="18" charset="-78"/>
            </a:endParaRPr>
          </a:p>
        </p:txBody>
      </p:sp>
      <p:pic>
        <p:nvPicPr>
          <p:cNvPr id="14340" name="Picture 4" descr="http://www.100pies.net/Gifs/Oficina/Maquinas-de-Escribir/maquina-escribir-03.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50849"/>
            <a:ext cx="1751566" cy="154267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100pies.net/Gifs/Deportes/Ciclismo/Ciclismo-0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780928"/>
            <a:ext cx="1728192" cy="143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1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2" presetClass="path" presetSubtype="0" accel="50000" decel="50000" fill="hold" grpId="0" nodeType="afterEffect">
                                  <p:stCondLst>
                                    <p:cond delay="0"/>
                                  </p:stCondLst>
                                  <p:childTnLst>
                                    <p:animMotion origin="layout" path="M -1.66667E-6 -4.09616E-6 C 0.03004 -0.03791 0.075 -0.06195 0.125 -0.06195 C 0.175 -0.06195 0.21997 -0.03791 0.25 -4.09616E-6 C 0.21997 0.03791 0.175 0.06196 0.125 0.06196 C 0.075 0.06196 0.03004 0.03791 -1.66667E-6 -4.09616E-6 Z " pathEditMode="relative" rAng="0" ptsTypes="fffff">
                                      <p:cBhvr>
                                        <p:cTn id="10" dur="2000" fill="hold"/>
                                        <p:tgtEl>
                                          <p:spTgt spid="4"/>
                                        </p:tgtEl>
                                        <p:attrNameLst>
                                          <p:attrName>ppt_x</p:attrName>
                                          <p:attrName>ppt_y</p:attrName>
                                        </p:attrNameLst>
                                      </p:cBhvr>
                                      <p:rCtr x="12500" y="0"/>
                                    </p:animMotion>
                                  </p:childTnLst>
                                </p:cTn>
                              </p:par>
                            </p:childTnLst>
                          </p:cTn>
                        </p:par>
                        <p:par>
                          <p:cTn id="11" fill="hold">
                            <p:stCondLst>
                              <p:cond delay="4000"/>
                            </p:stCondLst>
                            <p:childTnLst>
                              <p:par>
                                <p:cTn id="12" presetID="8" presetClass="emph" presetSubtype="0" fill="hold" grpId="0" nodeType="afterEffect">
                                  <p:stCondLst>
                                    <p:cond delay="0"/>
                                  </p:stCondLst>
                                  <p:childTnLst>
                                    <p:animRot by="21600000">
                                      <p:cBhvr>
                                        <p:cTn id="13" dur="2000" fill="hold"/>
                                        <p:tgtEl>
                                          <p:spTgt spid="5"/>
                                        </p:tgtEl>
                                        <p:attrNameLst>
                                          <p:attrName>r</p:attrName>
                                        </p:attrNameLst>
                                      </p:cBhvr>
                                    </p:animRot>
                                  </p:childTnLst>
                                </p:cTn>
                              </p:par>
                            </p:childTnLst>
                          </p:cTn>
                        </p:par>
                        <p:par>
                          <p:cTn id="14" fill="hold">
                            <p:stCondLst>
                              <p:cond delay="6000"/>
                            </p:stCondLst>
                            <p:childTnLst>
                              <p:par>
                                <p:cTn id="15" presetID="64" presetClass="path" presetSubtype="0" accel="50000" decel="50000" fill="hold" grpId="0" nodeType="afterEffect">
                                  <p:stCondLst>
                                    <p:cond delay="0"/>
                                  </p:stCondLst>
                                  <p:childTnLst>
                                    <p:animMotion origin="layout" path="M 2.5E-6 0.10333 L 2.5E-6 -0.01849 " pathEditMode="relative" rAng="0" ptsTypes="AA">
                                      <p:cBhvr>
                                        <p:cTn id="16" dur="2000" fill="hold"/>
                                        <p:tgtEl>
                                          <p:spTgt spid="7"/>
                                        </p:tgtEl>
                                        <p:attrNameLst>
                                          <p:attrName>ppt_x</p:attrName>
                                          <p:attrName>ppt_y</p:attrName>
                                        </p:attrNameLst>
                                      </p:cBhvr>
                                      <p:rCtr x="0" y="-6103"/>
                                    </p:animMotion>
                                  </p:childTnLst>
                                </p:cTn>
                              </p:par>
                            </p:childTnLst>
                          </p:cTn>
                        </p:par>
                        <p:par>
                          <p:cTn id="17" fill="hold">
                            <p:stCondLst>
                              <p:cond delay="8000"/>
                            </p:stCondLst>
                            <p:childTnLst>
                              <p:par>
                                <p:cTn id="18" presetID="58" presetClass="path" presetSubtype="0" accel="50000" decel="50000" fill="hold" grpId="0" nodeType="afterEffect">
                                  <p:stCondLst>
                                    <p:cond delay="0"/>
                                  </p:stCondLst>
                                  <p:childTnLst>
                                    <p:animMotion origin="layout" path="M 8.33333E-7 -0.25011 L 0.03993 -0.18308 C 0.04896 -0.16921 0.05399 -0.14817 0.05399 -0.12621 C 0.05399 -0.10102 0.04896 -0.08114 0.03993 -0.06704 L 8.33333E-7 -1.15118E-6 " pathEditMode="relative" rAng="0" ptsTypes="FffFF">
                                      <p:cBhvr>
                                        <p:cTn id="19" dur="2000" fill="hold"/>
                                        <p:tgtEl>
                                          <p:spTgt spid="8"/>
                                        </p:tgtEl>
                                        <p:attrNameLst>
                                          <p:attrName>ppt_x</p:attrName>
                                          <p:attrName>ppt_y</p:attrName>
                                        </p:attrNameLst>
                                      </p:cBhvr>
                                      <p:rCtr x="2691" y="12506"/>
                                    </p:animMotion>
                                  </p:childTnLst>
                                </p:cTn>
                              </p:par>
                            </p:childTnLst>
                          </p:cTn>
                        </p:par>
                        <p:par>
                          <p:cTn id="20" fill="hold">
                            <p:stCondLst>
                              <p:cond delay="10000"/>
                            </p:stCondLst>
                            <p:childTnLst>
                              <p:par>
                                <p:cTn id="21" presetID="51" presetClass="path" presetSubtype="0" accel="50000" decel="50000" fill="hold" grpId="0" nodeType="afterEffect">
                                  <p:stCondLst>
                                    <p:cond delay="0"/>
                                  </p:stCondLst>
                                  <p:childTnLst>
                                    <p:animMotion origin="layout" path="M -4.16667E-6 -0.25012 L -0.03993 -0.18308 C -0.04895 -0.16921 -0.05399 -0.14818 -0.05399 -0.12622 C -0.05399 -0.10102 -0.04895 -0.08114 -0.03993 -0.06704 L -4.16667E-6 4.44753E-6 " pathEditMode="relative" rAng="0" ptsTypes="FffFF">
                                      <p:cBhvr>
                                        <p:cTn id="22" dur="2000" fill="hold"/>
                                        <p:tgtEl>
                                          <p:spTgt spid="6"/>
                                        </p:tgtEl>
                                        <p:attrNameLst>
                                          <p:attrName>ppt_x</p:attrName>
                                          <p:attrName>ppt_y</p:attrName>
                                        </p:attrNameLst>
                                      </p:cBhvr>
                                      <p:rCtr x="-2708" y="12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268760"/>
            <a:ext cx="7117180" cy="1470025"/>
          </a:xfrm>
        </p:spPr>
        <p:txBody>
          <a:bodyPr>
            <a:normAutofit fontScale="90000"/>
          </a:bodyPr>
          <a:lstStyle/>
          <a:p>
            <a:pPr algn="ctr"/>
            <a:r>
              <a:rPr lang="es-ES" sz="4400" dirty="0" smtClean="0">
                <a:latin typeface="Andalus" pitchFamily="18" charset="-78"/>
                <a:cs typeface="Andalus" pitchFamily="18" charset="-78"/>
              </a:rPr>
              <a:t>Tipos Intensidad de Actividad </a:t>
            </a:r>
            <a:r>
              <a:rPr lang="es-ES" sz="4400" dirty="0">
                <a:latin typeface="Andalus" pitchFamily="18" charset="-78"/>
                <a:cs typeface="Andalus" pitchFamily="18" charset="-78"/>
              </a:rPr>
              <a:t>F</a:t>
            </a:r>
            <a:r>
              <a:rPr lang="es-ES" sz="4400" dirty="0" smtClean="0">
                <a:latin typeface="Andalus" pitchFamily="18" charset="-78"/>
                <a:cs typeface="Andalus" pitchFamily="18" charset="-78"/>
              </a:rPr>
              <a:t>ísica</a:t>
            </a:r>
            <a:endParaRPr lang="es-ES" sz="4400" dirty="0">
              <a:latin typeface="Andalus" pitchFamily="18" charset="-78"/>
              <a:cs typeface="Andalus" pitchFamily="18" charset="-78"/>
            </a:endParaRPr>
          </a:p>
        </p:txBody>
      </p:sp>
      <p:sp>
        <p:nvSpPr>
          <p:cNvPr id="4" name="3 Cinta perforada"/>
          <p:cNvSpPr/>
          <p:nvPr/>
        </p:nvSpPr>
        <p:spPr>
          <a:xfrm>
            <a:off x="683568" y="3221360"/>
            <a:ext cx="2232248" cy="1440160"/>
          </a:xfrm>
          <a:prstGeom prst="flowChartPunchedTap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latin typeface="Andalus" pitchFamily="18" charset="-78"/>
                <a:cs typeface="Andalus" pitchFamily="18" charset="-78"/>
              </a:rPr>
              <a:t>LEVE</a:t>
            </a:r>
            <a:endParaRPr lang="es-ES" sz="2800" dirty="0">
              <a:solidFill>
                <a:schemeClr val="tx1"/>
              </a:solidFill>
              <a:latin typeface="Andalus" pitchFamily="18" charset="-78"/>
              <a:cs typeface="Andalus" pitchFamily="18" charset="-78"/>
            </a:endParaRPr>
          </a:p>
        </p:txBody>
      </p:sp>
      <p:sp>
        <p:nvSpPr>
          <p:cNvPr id="5" name="4 Cinta perforada"/>
          <p:cNvSpPr/>
          <p:nvPr/>
        </p:nvSpPr>
        <p:spPr>
          <a:xfrm>
            <a:off x="3491880" y="2708920"/>
            <a:ext cx="2232248" cy="1440160"/>
          </a:xfrm>
          <a:prstGeom prst="flowChartPunchedTap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Andalus" pitchFamily="18" charset="-78"/>
                <a:cs typeface="Andalus" pitchFamily="18" charset="-78"/>
              </a:rPr>
              <a:t>MODERADA</a:t>
            </a:r>
            <a:endParaRPr lang="es-ES" sz="2400" dirty="0">
              <a:solidFill>
                <a:schemeClr val="tx1"/>
              </a:solidFill>
              <a:latin typeface="Andalus" pitchFamily="18" charset="-78"/>
              <a:cs typeface="Andalus" pitchFamily="18" charset="-78"/>
            </a:endParaRPr>
          </a:p>
        </p:txBody>
      </p:sp>
      <p:sp>
        <p:nvSpPr>
          <p:cNvPr id="6" name="5 Cinta perforada"/>
          <p:cNvSpPr/>
          <p:nvPr/>
        </p:nvSpPr>
        <p:spPr>
          <a:xfrm>
            <a:off x="6012160" y="3221360"/>
            <a:ext cx="2232248" cy="1440160"/>
          </a:xfrm>
          <a:prstGeom prst="flowChartPunchedTap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Andalus" pitchFamily="18" charset="-78"/>
                <a:cs typeface="Andalus" pitchFamily="18" charset="-78"/>
              </a:rPr>
              <a:t>VIGOROSAS</a:t>
            </a:r>
            <a:endParaRPr lang="es-ES" sz="2400" dirty="0">
              <a:solidFill>
                <a:schemeClr val="tx1"/>
              </a:solidFill>
              <a:latin typeface="Andalus" pitchFamily="18" charset="-78"/>
              <a:cs typeface="Andalus" pitchFamily="18" charset="-78"/>
            </a:endParaRPr>
          </a:p>
        </p:txBody>
      </p:sp>
      <p:sp>
        <p:nvSpPr>
          <p:cNvPr id="8" name="7 Recortar rectángulo de esquina del mismo lado"/>
          <p:cNvSpPr/>
          <p:nvPr/>
        </p:nvSpPr>
        <p:spPr>
          <a:xfrm>
            <a:off x="683568" y="5013176"/>
            <a:ext cx="2232248" cy="151216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Andalus" pitchFamily="18" charset="-78"/>
                <a:cs typeface="Andalus" pitchFamily="18" charset="-78"/>
              </a:rPr>
              <a:t>NO NECESITA MAYOR GASTO ENERGÉTICO</a:t>
            </a:r>
            <a:endParaRPr lang="es-ES" dirty="0">
              <a:solidFill>
                <a:schemeClr val="tx1"/>
              </a:solidFill>
              <a:latin typeface="Andalus" pitchFamily="18" charset="-78"/>
              <a:cs typeface="Andalus" pitchFamily="18" charset="-78"/>
            </a:endParaRPr>
          </a:p>
        </p:txBody>
      </p:sp>
      <p:sp>
        <p:nvSpPr>
          <p:cNvPr id="9" name="8 Recortar rectángulo de esquina del mismo lado"/>
          <p:cNvSpPr/>
          <p:nvPr/>
        </p:nvSpPr>
        <p:spPr>
          <a:xfrm>
            <a:off x="3501099" y="5062954"/>
            <a:ext cx="2232248" cy="151216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Andalus" pitchFamily="18" charset="-78"/>
                <a:cs typeface="Andalus" pitchFamily="18" charset="-78"/>
              </a:rPr>
              <a:t>ESFUERZO FÍSICO MODERADO</a:t>
            </a:r>
            <a:endParaRPr lang="es-ES" dirty="0">
              <a:solidFill>
                <a:schemeClr val="tx1"/>
              </a:solidFill>
              <a:latin typeface="Andalus" pitchFamily="18" charset="-78"/>
              <a:cs typeface="Andalus" pitchFamily="18" charset="-78"/>
            </a:endParaRPr>
          </a:p>
        </p:txBody>
      </p:sp>
      <p:sp>
        <p:nvSpPr>
          <p:cNvPr id="10" name="9 Recortar rectángulo de esquina del mismo lado"/>
          <p:cNvSpPr/>
          <p:nvPr/>
        </p:nvSpPr>
        <p:spPr>
          <a:xfrm>
            <a:off x="6122423" y="5062954"/>
            <a:ext cx="2232248" cy="151216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Andalus" pitchFamily="18" charset="-78"/>
                <a:cs typeface="Andalus" pitchFamily="18" charset="-78"/>
              </a:rPr>
              <a:t>ESFUERZO FÍSICO MÁS FUERTE</a:t>
            </a:r>
            <a:endParaRPr lang="es-ES"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1784279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0" presetClass="path" presetSubtype="0" accel="50000" decel="50000" fill="hold" grpId="0" nodeType="afterEffect">
                                  <p:stCondLst>
                                    <p:cond delay="0"/>
                                  </p:stCondLst>
                                  <p:childTnLst>
                                    <p:animMotion origin="layout" path="M -0.16476 -0.05479 C -0.16338 -0.06357 -0.16546 -0.07467 -0.16077 -0.08091 C -0.15244 -0.09201 -0.14653 -0.10703 -0.13525 -0.11235 C -0.12744 -0.11142 -0.11928 -0.11281 -0.11181 -0.10957 C -0.1099 -0.10865 -0.11112 -0.10379 -0.1099 -0.10171 C -0.1085 -0.09917 -0.10574 -0.09871 -0.104 -0.09663 C -0.09532 -0.08715 -0.08664 -0.07767 -0.08039 -0.06519 C -0.07709 -0.06612 -0.07136 -0.06357 -0.07067 -0.06796 C -0.0698 -0.07282 -0.07778 -0.1528 -0.05694 -0.16182 C -0.05296 -0.1602 -0.04844 -0.15997 -0.04531 -0.15673 C -0.04289 -0.15442 -0.04289 -0.14933 -0.04114 -0.1461 C -0.03508 -0.135 -0.03542 -0.14263 -0.0316 -0.13061 C -0.02744 -0.11859 -0.02692 -0.1098 -0.02153 -0.09917 C -0.01928 -0.08345 -0.01649 -0.0682 -0.00989 -0.05479 C -0.00156 -0.07652 -0.00087 -0.10056 0.00591 -0.12275 C 0.00677 -0.13061 0.00747 -0.14956 0.01181 -0.15673 C 0.01441 -0.16089 0.01997 -0.16297 0.02344 -0.16459 C 0.02622 -0.14725 0.02882 -0.12968 0.03143 -0.11235 C 0.03247 -0.10518 0.03525 -0.09131 0.03525 -0.09131 C 0.03368 -0.06889 0.03611 -0.06311 0.02344 -0.05225 C 0.01684 -0.03884 0.01841 -0.03237 0.00973 -0.02081 C 0.00538 -0.00278 0.01146 -0.02474 0.00191 -0.00255 C 0.00087 -0.00023 0.00139 0.00346 2.22222E-6 0.00531 C -0.00087 0.00647 2.22222E-6 0.00185 2.22222E-6 3.75405E-6 " pathEditMode="relative" ptsTypes="fffffffffffffffffffffffA">
                                      <p:cBhvr>
                                        <p:cTn id="23" dur="2000" fill="hold"/>
                                        <p:tgtEl>
                                          <p:spTgt spid="4"/>
                                        </p:tgtEl>
                                        <p:attrNameLst>
                                          <p:attrName>ppt_x</p:attrName>
                                          <p:attrName>ppt_y</p:attrName>
                                        </p:attrNameLst>
                                      </p:cBhvr>
                                    </p:animMotion>
                                  </p:childTnLst>
                                </p:cTn>
                              </p:par>
                            </p:childTnLst>
                          </p:cTn>
                        </p:par>
                        <p:par>
                          <p:cTn id="24" fill="hold">
                            <p:stCondLst>
                              <p:cond delay="4000"/>
                            </p:stCondLst>
                            <p:childTnLst>
                              <p:par>
                                <p:cTn id="25" presetID="0" presetClass="path" presetSubtype="0" accel="50000" decel="50000" fill="hold" grpId="0" nodeType="afterEffect">
                                  <p:stCondLst>
                                    <p:cond delay="0"/>
                                  </p:stCondLst>
                                  <p:childTnLst>
                                    <p:animMotion origin="layout" path="M -0.06667 -0.02866 C -0.06597 -0.03398 -0.06615 -0.03953 -0.06458 -0.04438 C -0.05938 -0.06195 -0.04167 -0.06912 -0.02934 -0.07305 C -0.02014 -0.0705 -0.01094 -0.06889 -0.00191 -0.06519 C 0.01232 -0.05941 0.02187 -0.04276 0.03333 -0.03121 C 0.03976 -0.00717 0.02986 -0.03953 0.04114 -0.01826 C 0.04496 -0.01133 0.04618 -0.00231 0.04913 0.00532 C 0.04722 0.03005 0.04271 0.06288 0.02361 0.07582 C 0.01406 0.08229 0.00677 0.08206 -0.00382 0.08368 C -0.01111 0.08229 -0.01962 0.08414 -0.02552 0.07836 C -0.02795 0.07605 -0.03611 0.05733 -0.03715 0.05502 C -0.03941 0.04369 -0.04097 0.03236 -0.04306 0.02104 C -0.04202 0.01387 -0.04306 0.00509 -0.03924 2.03421E-7 C -0.0349 -0.00578 -0.02743 -0.0037 -0.02153 -0.00509 C -0.01441 -0.00416 -0.00625 -0.0074 1.66667E-6 -0.00254 C 0.00399 0.00069 0.01111 0.03213 0.01371 0.0393 C 0.01042 0.05733 0.00781 0.05455 -0.0059 0.05756 C -0.01511 0.05663 -0.02448 0.05802 -0.03333 0.05502 C -0.03715 0.05363 -0.04028 0.03051 -0.04115 0.02612 C -0.03976 0.01734 -0.03976 0.00809 -0.03715 2.03421E-7 C -0.03577 -0.00439 -0.02118 -0.01133 -0.01754 -0.01295 C -0.01511 -0.02265 -0.01754 -0.01965 -0.01163 -0.02335 L 1.66667E-6 2.03421E-7 " pathEditMode="relative" rAng="0" ptsTypes="fffffffffffffffffffffAA">
                                      <p:cBhvr>
                                        <p:cTn id="26" dur="2000" fill="hold"/>
                                        <p:tgtEl>
                                          <p:spTgt spid="5"/>
                                        </p:tgtEl>
                                        <p:attrNameLst>
                                          <p:attrName>ppt_x</p:attrName>
                                          <p:attrName>ppt_y</p:attrName>
                                        </p:attrNameLst>
                                      </p:cBhvr>
                                      <p:rCtr x="5781" y="3421"/>
                                    </p:animMotion>
                                  </p:childTnLst>
                                </p:cTn>
                              </p:par>
                            </p:childTnLst>
                          </p:cTn>
                        </p:par>
                        <p:par>
                          <p:cTn id="27" fill="hold">
                            <p:stCondLst>
                              <p:cond delay="6000"/>
                            </p:stCondLst>
                            <p:childTnLst>
                              <p:par>
                                <p:cTn id="28" presetID="0" presetClass="path" presetSubtype="0" accel="50000" decel="50000" fill="hold" grpId="0" nodeType="afterEffect">
                                  <p:stCondLst>
                                    <p:cond delay="0"/>
                                  </p:stCondLst>
                                  <p:childTnLst>
                                    <p:animMotion origin="layout" path="M 0.06476 0.01827 C 0.0882 0.01526 0.10104 0.02012 0.11771 0.00509 C 0.11597 -0.00346 0.11354 -0.02011 0.1099 -0.02889 C 0.10834 -0.03259 0.10538 -0.03536 0.104 -0.03929 C 0.09063 -0.07489 0.10295 -0.0564 0.09028 -0.07327 C 0.08507 -0.07189 0.07847 -0.07166 0.07466 -0.06541 C 0.07327 -0.06333 0.07379 -0.05987 0.07257 -0.05755 C 0.07101 -0.05455 0.06841 -0.05247 0.06667 -0.04969 C 0.06459 -0.04646 0.0625 -0.04299 0.06077 -0.03929 C 0.0566 -0.03028 0.05486 -0.02034 0.05295 -0.0104 C 0.05486 -0.00092 0.05174 0.01503 0.05886 0.01827 C 0.10625 0.03976 0.10504 0.00994 0.13542 -0.00531 C 0.14358 -0.00924 0.15226 -0.01294 0.16077 -0.01571 C 0.16875 -0.02357 0.17344 -0.02912 0.17656 -0.04184 C 0.17639 -0.04461 0.17431 -0.07928 0.17066 -0.08622 C 0.16754 -0.09223 0.15886 -0.10194 0.15886 -0.10171 C 0.15816 -0.10448 0.15816 -0.10772 0.15695 -0.1098 C 0.15347 -0.11558 0.14514 -0.12528 0.14514 -0.12505 C 0.13351 -0.12343 0.12327 -0.1202 0.11181 -0.11766 C 0.10122 -0.10818 0.09636 -0.1098 0.08438 -0.11488 C 0.0816 -0.1484 0.0842 -0.14216 0.05886 -0.13846 C 0.04688 -0.10564 0.03525 -0.07235 0.02361 -0.03929 C 0.01563 -0.01664 0.00868 0.00532 -0.00191 0.02613 C -0.00729 0.01549 -0.00746 0.00994 -2.22222E-6 -4.67869E-6 " pathEditMode="relative" rAng="0" ptsTypes="fffffffffffffffffffffffA">
                                      <p:cBhvr>
                                        <p:cTn id="29" dur="2000" fill="hold"/>
                                        <p:tgtEl>
                                          <p:spTgt spid="6"/>
                                        </p:tgtEl>
                                        <p:attrNameLst>
                                          <p:attrName>ppt_x</p:attrName>
                                          <p:attrName>ppt_y</p:attrName>
                                        </p:attrNameLst>
                                      </p:cBhvr>
                                      <p:rCtr x="1979" y="-7258"/>
                                    </p:animMotion>
                                  </p:childTnLst>
                                </p:cTn>
                              </p:par>
                            </p:childTnLst>
                          </p:cTn>
                        </p:par>
                        <p:par>
                          <p:cTn id="30" fill="hold">
                            <p:stCondLst>
                              <p:cond delay="8000"/>
                            </p:stCondLst>
                            <p:childTnLst>
                              <p:par>
                                <p:cTn id="31" presetID="8" presetClass="exit" presetSubtype="32" fill="hold" grpId="0" nodeType="afterEffect">
                                  <p:stCondLst>
                                    <p:cond delay="0"/>
                                  </p:stCondLst>
                                  <p:childTnLst>
                                    <p:animEffect transition="out" filter="diamond(out)">
                                      <p:cBhvr>
                                        <p:cTn id="32" dur="5000"/>
                                        <p:tgtEl>
                                          <p:spTgt spid="8"/>
                                        </p:tgtEl>
                                      </p:cBhvr>
                                    </p:animEffect>
                                    <p:set>
                                      <p:cBhvr>
                                        <p:cTn id="33" dur="1" fill="hold">
                                          <p:stCondLst>
                                            <p:cond delay="4999"/>
                                          </p:stCondLst>
                                        </p:cTn>
                                        <p:tgtEl>
                                          <p:spTgt spid="8"/>
                                        </p:tgtEl>
                                        <p:attrNameLst>
                                          <p:attrName>style.visibility</p:attrName>
                                        </p:attrNameLst>
                                      </p:cBhvr>
                                      <p:to>
                                        <p:strVal val="hidden"/>
                                      </p:to>
                                    </p:set>
                                  </p:childTnLst>
                                </p:cTn>
                              </p:par>
                            </p:childTnLst>
                          </p:cTn>
                        </p:par>
                        <p:par>
                          <p:cTn id="34" fill="hold">
                            <p:stCondLst>
                              <p:cond delay="13000"/>
                            </p:stCondLst>
                            <p:childTnLst>
                              <p:par>
                                <p:cTn id="35" presetID="18" presetClass="exit" presetSubtype="12" fill="hold" grpId="0" nodeType="afterEffect">
                                  <p:stCondLst>
                                    <p:cond delay="0"/>
                                  </p:stCondLst>
                                  <p:childTnLst>
                                    <p:animEffect transition="out" filter="strips(downLeft)">
                                      <p:cBhvr>
                                        <p:cTn id="36" dur="5000"/>
                                        <p:tgtEl>
                                          <p:spTgt spid="9"/>
                                        </p:tgtEl>
                                      </p:cBhvr>
                                    </p:animEffect>
                                    <p:set>
                                      <p:cBhvr>
                                        <p:cTn id="37" dur="1" fill="hold">
                                          <p:stCondLst>
                                            <p:cond delay="4999"/>
                                          </p:stCondLst>
                                        </p:cTn>
                                        <p:tgtEl>
                                          <p:spTgt spid="9"/>
                                        </p:tgtEl>
                                        <p:attrNameLst>
                                          <p:attrName>style.visibility</p:attrName>
                                        </p:attrNameLst>
                                      </p:cBhvr>
                                      <p:to>
                                        <p:strVal val="hidden"/>
                                      </p:to>
                                    </p:set>
                                  </p:childTnLst>
                                </p:cTn>
                              </p:par>
                            </p:childTnLst>
                          </p:cTn>
                        </p:par>
                        <p:par>
                          <p:cTn id="38" fill="hold">
                            <p:stCondLst>
                              <p:cond delay="18000"/>
                            </p:stCondLst>
                            <p:childTnLst>
                              <p:par>
                                <p:cTn id="39" presetID="13" presetClass="exit" presetSubtype="32" fill="hold" grpId="0" nodeType="afterEffect">
                                  <p:stCondLst>
                                    <p:cond delay="0"/>
                                  </p:stCondLst>
                                  <p:childTnLst>
                                    <p:animEffect transition="out" filter="plus(out)">
                                      <p:cBhvr>
                                        <p:cTn id="40" dur="5000"/>
                                        <p:tgtEl>
                                          <p:spTgt spid="10"/>
                                        </p:tgtEl>
                                      </p:cBhvr>
                                    </p:animEffect>
                                    <p:set>
                                      <p:cBhvr>
                                        <p:cTn id="41"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548680"/>
            <a:ext cx="7117180" cy="1181993"/>
          </a:xfrm>
        </p:spPr>
        <p:txBody>
          <a:bodyPr>
            <a:normAutofit/>
          </a:bodyPr>
          <a:lstStyle/>
          <a:p>
            <a:pPr algn="ctr"/>
            <a:r>
              <a:rPr lang="es-ES" sz="4400" dirty="0" smtClean="0">
                <a:latin typeface="Andalus" pitchFamily="18" charset="-78"/>
                <a:cs typeface="Andalus" pitchFamily="18" charset="-78"/>
              </a:rPr>
              <a:t>Beneficios de Actividad Física</a:t>
            </a:r>
            <a:endParaRPr lang="es-ES" sz="4400" dirty="0">
              <a:latin typeface="Andalus" pitchFamily="18" charset="-78"/>
              <a:cs typeface="Andalus" pitchFamily="18" charset="-78"/>
            </a:endParaRPr>
          </a:p>
        </p:txBody>
      </p:sp>
      <p:graphicFrame>
        <p:nvGraphicFramePr>
          <p:cNvPr id="4" name="3 Diagrama"/>
          <p:cNvGraphicFramePr/>
          <p:nvPr>
            <p:extLst>
              <p:ext uri="{D42A27DB-BD31-4B8C-83A1-F6EECF244321}">
                <p14:modId xmlns:p14="http://schemas.microsoft.com/office/powerpoint/2010/main" val="832064958"/>
              </p:ext>
            </p:extLst>
          </p:nvPr>
        </p:nvGraphicFramePr>
        <p:xfrm>
          <a:off x="1403648" y="1916832"/>
          <a:ext cx="72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descr="http://www.100pies.net/Gifs/Deportes/Ciclismo/Ciclismo-08.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5373216"/>
            <a:ext cx="1285875"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100pies.net/Gifs/Personas/Familias/Familia-0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3573016"/>
            <a:ext cx="981075" cy="81915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100pies.net/Gifs/Personas/Familias/Familia-05.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552" y="4941168"/>
            <a:ext cx="1090258" cy="124088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www.100pies.net/Gifs/Personas/Corazones/Corazon-02.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1700808"/>
            <a:ext cx="8572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www.100pies.net/Gifs/Profesiones/Electricistas/electricista-02.gif"/>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72400" y="1340768"/>
            <a:ext cx="678773" cy="174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2390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8208912" cy="1686049"/>
          </a:xfrm>
        </p:spPr>
        <p:txBody>
          <a:bodyPr>
            <a:noAutofit/>
          </a:bodyPr>
          <a:lstStyle/>
          <a:p>
            <a:pPr algn="ctr"/>
            <a:r>
              <a:rPr lang="es-ES" sz="4000" dirty="0" smtClean="0">
                <a:latin typeface="Andalus" pitchFamily="18" charset="-78"/>
                <a:cs typeface="Andalus" pitchFamily="18" charset="-78"/>
              </a:rPr>
              <a:t>IPAQ </a:t>
            </a:r>
            <a:br>
              <a:rPr lang="es-ES" sz="4000" dirty="0" smtClean="0">
                <a:latin typeface="Andalus" pitchFamily="18" charset="-78"/>
                <a:cs typeface="Andalus" pitchFamily="18" charset="-78"/>
              </a:rPr>
            </a:br>
            <a:r>
              <a:rPr lang="es-ES" sz="4000" dirty="0" smtClean="0">
                <a:latin typeface="Andalus" pitchFamily="18" charset="-78"/>
                <a:cs typeface="Andalus" pitchFamily="18" charset="-78"/>
              </a:rPr>
              <a:t>(</a:t>
            </a:r>
            <a:r>
              <a:rPr lang="es-ES" sz="4000" dirty="0">
                <a:latin typeface="Andalus" pitchFamily="18" charset="-78"/>
                <a:cs typeface="Andalus" pitchFamily="18" charset="-78"/>
              </a:rPr>
              <a:t>C</a:t>
            </a:r>
            <a:r>
              <a:rPr lang="es-ES" sz="4000" dirty="0" smtClean="0">
                <a:latin typeface="Andalus" pitchFamily="18" charset="-78"/>
                <a:cs typeface="Andalus" pitchFamily="18" charset="-78"/>
              </a:rPr>
              <a:t>uestionario Internacional de Actividad Física)</a:t>
            </a:r>
            <a:endParaRPr lang="es-ES" sz="4000" dirty="0">
              <a:latin typeface="Andalus" pitchFamily="18" charset="-78"/>
              <a:cs typeface="Andalus" pitchFamily="18" charset="-78"/>
            </a:endParaRPr>
          </a:p>
        </p:txBody>
      </p:sp>
      <p:graphicFrame>
        <p:nvGraphicFramePr>
          <p:cNvPr id="4" name="3 Diagrama"/>
          <p:cNvGraphicFramePr/>
          <p:nvPr>
            <p:extLst>
              <p:ext uri="{D42A27DB-BD31-4B8C-83A1-F6EECF244321}">
                <p14:modId xmlns:p14="http://schemas.microsoft.com/office/powerpoint/2010/main" val="3952630577"/>
              </p:ext>
            </p:extLst>
          </p:nvPr>
        </p:nvGraphicFramePr>
        <p:xfrm>
          <a:off x="1331640" y="2204864"/>
          <a:ext cx="68407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984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806847"/>
            <a:ext cx="7117180" cy="1470025"/>
          </a:xfrm>
        </p:spPr>
        <p:txBody>
          <a:bodyPr/>
          <a:lstStyle/>
          <a:p>
            <a:pPr algn="ctr"/>
            <a:r>
              <a:rPr lang="es-ES" sz="5400" dirty="0" smtClean="0">
                <a:latin typeface="Andalus" pitchFamily="18" charset="-78"/>
                <a:cs typeface="Andalus" pitchFamily="18" charset="-78"/>
              </a:rPr>
              <a:t>Índice Masa Corporal </a:t>
            </a:r>
            <a:endParaRPr lang="es-ES" sz="5400" dirty="0">
              <a:latin typeface="Andalus" pitchFamily="18" charset="-78"/>
              <a:cs typeface="Andalus" pitchFamily="18" charset="-78"/>
            </a:endParaRPr>
          </a:p>
        </p:txBody>
      </p:sp>
      <p:sp>
        <p:nvSpPr>
          <p:cNvPr id="4" name="3 Esquina doblada"/>
          <p:cNvSpPr/>
          <p:nvPr/>
        </p:nvSpPr>
        <p:spPr>
          <a:xfrm>
            <a:off x="2339752" y="2708920"/>
            <a:ext cx="5112568" cy="3240360"/>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dirty="0" smtClean="0">
                <a:solidFill>
                  <a:schemeClr val="bg1"/>
                </a:solidFill>
                <a:latin typeface="Andalus" pitchFamily="18" charset="-78"/>
                <a:cs typeface="Andalus" pitchFamily="18" charset="-78"/>
              </a:rPr>
              <a:t>Es una medida de asociación </a:t>
            </a:r>
          </a:p>
          <a:p>
            <a:pPr algn="ctr"/>
            <a:r>
              <a:rPr lang="es-ES" sz="3600" dirty="0" smtClean="0">
                <a:solidFill>
                  <a:schemeClr val="bg1"/>
                </a:solidFill>
                <a:latin typeface="Andalus" pitchFamily="18" charset="-78"/>
                <a:cs typeface="Andalus" pitchFamily="18" charset="-78"/>
              </a:rPr>
              <a:t>PESO</a:t>
            </a:r>
          </a:p>
          <a:p>
            <a:pPr algn="ctr"/>
            <a:r>
              <a:rPr lang="es-ES" sz="3600" dirty="0" smtClean="0">
                <a:solidFill>
                  <a:schemeClr val="bg1"/>
                </a:solidFill>
                <a:latin typeface="Andalus" pitchFamily="18" charset="-78"/>
                <a:cs typeface="Andalus" pitchFamily="18" charset="-78"/>
              </a:rPr>
              <a:t>TALLA</a:t>
            </a:r>
          </a:p>
          <a:p>
            <a:pPr algn="ctr"/>
            <a:r>
              <a:rPr lang="es-ES" sz="3600" dirty="0" smtClean="0">
                <a:solidFill>
                  <a:schemeClr val="bg1"/>
                </a:solidFill>
                <a:latin typeface="Andalus" pitchFamily="18" charset="-78"/>
                <a:cs typeface="Andalus" pitchFamily="18" charset="-78"/>
              </a:rPr>
              <a:t>(Adolph Quetelet)</a:t>
            </a:r>
            <a:endParaRPr lang="es-ES" sz="36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775818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6" presetClass="path" presetSubtype="0" accel="50000" decel="50000" fill="hold" grpId="0"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196752"/>
            <a:ext cx="7117180" cy="792088"/>
          </a:xfrm>
        </p:spPr>
        <p:txBody>
          <a:bodyPr>
            <a:normAutofit fontScale="90000"/>
          </a:bodyPr>
          <a:lstStyle/>
          <a:p>
            <a:pPr algn="ctr"/>
            <a:r>
              <a:rPr lang="es-ES" sz="5400" dirty="0">
                <a:latin typeface="Andalus" pitchFamily="18" charset="-78"/>
                <a:cs typeface="Andalus" pitchFamily="18" charset="-78"/>
              </a:rPr>
              <a:t/>
            </a:r>
            <a:br>
              <a:rPr lang="es-ES" sz="5400" dirty="0">
                <a:latin typeface="Andalus" pitchFamily="18" charset="-78"/>
                <a:cs typeface="Andalus" pitchFamily="18" charset="-78"/>
              </a:rPr>
            </a:br>
            <a:r>
              <a:rPr lang="es-ES" sz="5400" dirty="0" smtClean="0">
                <a:latin typeface="Andalus" pitchFamily="18" charset="-78"/>
                <a:cs typeface="Andalus" pitchFamily="18" charset="-78"/>
              </a:rPr>
              <a:t>¿Como Medir IMC?</a:t>
            </a:r>
            <a:endParaRPr lang="es-ES" sz="5400" dirty="0">
              <a:latin typeface="Andalus" pitchFamily="18" charset="-78"/>
              <a:cs typeface="Andalus" pitchFamily="18"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5229200"/>
            <a:ext cx="3042551" cy="866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rapecio"/>
          <p:cNvSpPr/>
          <p:nvPr/>
        </p:nvSpPr>
        <p:spPr>
          <a:xfrm>
            <a:off x="2267744" y="2708920"/>
            <a:ext cx="4464496" cy="216024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latin typeface="Andalus" pitchFamily="18" charset="-78"/>
                <a:cs typeface="Andalus" pitchFamily="18" charset="-78"/>
              </a:rPr>
              <a:t>FÓRMULA SENCILLA</a:t>
            </a:r>
          </a:p>
          <a:p>
            <a:pPr algn="ctr"/>
            <a:endParaRPr lang="es-ES" sz="2800" dirty="0">
              <a:solidFill>
                <a:schemeClr val="tx1"/>
              </a:solidFill>
              <a:latin typeface="Andalus" pitchFamily="18" charset="-78"/>
              <a:cs typeface="Andalus" pitchFamily="18" charset="-78"/>
            </a:endParaRPr>
          </a:p>
          <a:p>
            <a:pPr algn="ctr"/>
            <a:r>
              <a:rPr lang="es-ES" sz="2800" dirty="0" smtClean="0">
                <a:solidFill>
                  <a:schemeClr val="tx1"/>
                </a:solidFill>
                <a:latin typeface="Andalus" pitchFamily="18" charset="-78"/>
                <a:cs typeface="Andalus" pitchFamily="18" charset="-78"/>
              </a:rPr>
              <a:t>SE EXPRESA</a:t>
            </a:r>
          </a:p>
          <a:p>
            <a:pPr algn="ctr"/>
            <a:r>
              <a:rPr lang="es-ES" sz="2800" dirty="0" smtClean="0">
                <a:solidFill>
                  <a:schemeClr val="tx1"/>
                </a:solidFill>
                <a:latin typeface="Andalus" pitchFamily="18" charset="-78"/>
                <a:cs typeface="Andalus" pitchFamily="18" charset="-78"/>
              </a:rPr>
              <a:t>PESO EN KG</a:t>
            </a:r>
          </a:p>
          <a:p>
            <a:pPr algn="ctr"/>
            <a:r>
              <a:rPr lang="es-ES" sz="2800" dirty="0" smtClean="0">
                <a:solidFill>
                  <a:schemeClr val="tx1"/>
                </a:solidFill>
                <a:latin typeface="Andalus" pitchFamily="18" charset="-78"/>
                <a:cs typeface="Andalus" pitchFamily="18" charset="-78"/>
              </a:rPr>
              <a:t>ESTATURA EN M</a:t>
            </a:r>
            <a:endParaRPr lang="es-ES" sz="2800" dirty="0">
              <a:solidFill>
                <a:schemeClr val="tx1"/>
              </a:solidFill>
              <a:latin typeface="Andalus" pitchFamily="18" charset="-78"/>
              <a:cs typeface="Andalus" pitchFamily="18" charset="-78"/>
            </a:endParaRPr>
          </a:p>
        </p:txBody>
      </p:sp>
      <p:pic>
        <p:nvPicPr>
          <p:cNvPr id="3076" name="Picture 4" descr="http://www.100pies.net/Gifs/Herramientas/Cintas-Metricas/cinta-metrica-03.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3329105"/>
            <a:ext cx="1209675" cy="7429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100pies.net/Gifs/Herramientas/Cintas-Metricas/cinta-metrica-03.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329105"/>
            <a:ext cx="1209675" cy="7429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100pies.net/Gifs/Herramientas/Cintas-Metricas/cinta-metrica-04.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3708" y="422563"/>
            <a:ext cx="1626403" cy="101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934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453070" y="2912861"/>
            <a:ext cx="6429390" cy="2279910"/>
          </a:xfrm>
        </p:spPr>
        <p:txBody>
          <a:bodyPr>
            <a:normAutofit fontScale="90000"/>
          </a:bodyPr>
          <a:lstStyle/>
          <a:p>
            <a:r>
              <a:rPr lang="es-ES" dirty="0" smtClean="0">
                <a:latin typeface="Andalus" pitchFamily="18" charset="-78"/>
                <a:cs typeface="Andalus" pitchFamily="18" charset="-78"/>
              </a:rPr>
              <a:t>Análisis, comparación e interpretación de resultados </a:t>
            </a:r>
            <a:endParaRPr lang="es-ES" dirty="0">
              <a:latin typeface="Andalus" pitchFamily="18" charset="-78"/>
              <a:cs typeface="Andalus" pitchFamily="18" charset="-78"/>
            </a:endParaRPr>
          </a:p>
        </p:txBody>
      </p:sp>
    </p:spTree>
    <p:extLst>
      <p:ext uri="{BB962C8B-B14F-4D97-AF65-F5344CB8AC3E}">
        <p14:creationId xmlns:p14="http://schemas.microsoft.com/office/powerpoint/2010/main" val="12437101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perforada"/>
          <p:cNvSpPr/>
          <p:nvPr/>
        </p:nvSpPr>
        <p:spPr>
          <a:xfrm>
            <a:off x="395536" y="4941168"/>
            <a:ext cx="3240360" cy="1512168"/>
          </a:xfrm>
          <a:prstGeom prst="flowChartPunchedTap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600" dirty="0" smtClean="0"/>
              <a:t>MIGUEL FUENMAYOR </a:t>
            </a:r>
            <a:endParaRPr lang="es-ES" sz="3600" dirty="0"/>
          </a:p>
        </p:txBody>
      </p:sp>
      <p:sp>
        <p:nvSpPr>
          <p:cNvPr id="5" name="4 Cinta perforada"/>
          <p:cNvSpPr/>
          <p:nvPr/>
        </p:nvSpPr>
        <p:spPr>
          <a:xfrm>
            <a:off x="5292080" y="4941168"/>
            <a:ext cx="3240360" cy="1512168"/>
          </a:xfrm>
          <a:prstGeom prst="flowChartPunchedTap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600" dirty="0" smtClean="0"/>
              <a:t>NELLY SANGUCHO</a:t>
            </a:r>
            <a:endParaRPr lang="es-ES" sz="3600" dirty="0"/>
          </a:p>
        </p:txBody>
      </p:sp>
      <p:sp>
        <p:nvSpPr>
          <p:cNvPr id="6" name="2 Subtítulo"/>
          <p:cNvSpPr txBox="1">
            <a:spLocks/>
          </p:cNvSpPr>
          <p:nvPr/>
        </p:nvSpPr>
        <p:spPr>
          <a:xfrm>
            <a:off x="539552" y="1556792"/>
            <a:ext cx="7704856" cy="2952328"/>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365760" marR="0" lvl="0" indent="-365760" algn="just" defTabSz="914400" rtl="0" eaLnBrk="1" fontAlgn="auto" latinLnBrk="0" hangingPunct="1">
              <a:lnSpc>
                <a:spcPct val="100000"/>
              </a:lnSpc>
              <a:spcBef>
                <a:spcPct val="20000"/>
              </a:spcBef>
              <a:spcAft>
                <a:spcPts val="600"/>
              </a:spcAft>
              <a:buClrTx/>
              <a:buSzPct val="160000"/>
              <a:buFont typeface="Wingdings" pitchFamily="2" charset="2"/>
              <a:buChar char=""/>
              <a:tabLst/>
              <a:defRPr/>
            </a:pPr>
            <a:r>
              <a:rPr kumimoji="0" lang="es-EC" sz="32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Andalus" pitchFamily="18" charset="-78"/>
                <a:ea typeface="+mn-ea"/>
                <a:cs typeface="Andalus" pitchFamily="18" charset="-78"/>
              </a:rPr>
              <a:t>INCIDENCIA DE LA ACTIVIDAD FÍSICA EN EL ÍNDICE DE MASA CORPORAL EN EL PERSONAL ADMINISTRATIVO DEL MINISTERIO COORDINADOR DE CONOCIMIENTO Y TALENTO HUMANO, DURANTE EL PERIODO 2013.” </a:t>
            </a:r>
            <a:endParaRPr kumimoji="0" lang="es-ES" sz="3200" b="0"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Andalus" pitchFamily="18" charset="-78"/>
              <a:ea typeface="+mn-ea"/>
              <a:cs typeface="Andalus" pitchFamily="18" charset="-78"/>
            </a:endParaRPr>
          </a:p>
        </p:txBody>
      </p:sp>
      <p:sp>
        <p:nvSpPr>
          <p:cNvPr id="7" name="6 Rectángulo"/>
          <p:cNvSpPr/>
          <p:nvPr/>
        </p:nvSpPr>
        <p:spPr>
          <a:xfrm>
            <a:off x="3059832" y="548680"/>
            <a:ext cx="2376264"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600" dirty="0" smtClean="0"/>
              <a:t>TEMA</a:t>
            </a:r>
            <a:endParaRPr lang="es-EC" sz="3600" dirty="0"/>
          </a:p>
        </p:txBody>
      </p:sp>
    </p:spTree>
    <p:extLst>
      <p:ext uri="{BB962C8B-B14F-4D97-AF65-F5344CB8AC3E}">
        <p14:creationId xmlns:p14="http://schemas.microsoft.com/office/powerpoint/2010/main" val="9796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933459" y="3384085"/>
            <a:ext cx="5985159" cy="1606102"/>
          </a:xfrm>
        </p:spPr>
        <p:txBody>
          <a:bodyPr>
            <a:normAutofit fontScale="90000"/>
          </a:bodyPr>
          <a:lstStyle/>
          <a:p>
            <a:r>
              <a:rPr lang="es-ES" dirty="0" smtClean="0">
                <a:latin typeface="Andalus" pitchFamily="18" charset="-78"/>
                <a:cs typeface="Andalus" pitchFamily="18" charset="-78"/>
              </a:rPr>
              <a:t>Comparación test inicial y final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IMC</a:t>
            </a:r>
            <a:endParaRPr lang="es-ES" dirty="0">
              <a:latin typeface="Andalus" pitchFamily="18" charset="-78"/>
              <a:cs typeface="Andalus" pitchFamily="18" charset="-78"/>
            </a:endParaRPr>
          </a:p>
        </p:txBody>
      </p:sp>
    </p:spTree>
    <p:extLst>
      <p:ext uri="{BB962C8B-B14F-4D97-AF65-F5344CB8AC3E}">
        <p14:creationId xmlns:p14="http://schemas.microsoft.com/office/powerpoint/2010/main" val="39245027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20-25 hombres IMC</a:t>
            </a:r>
            <a:endParaRPr lang="es-ES" dirty="0">
              <a:latin typeface="Andalus" pitchFamily="18" charset="-78"/>
              <a:cs typeface="Andalus" pitchFamily="18" charset="-78"/>
            </a:endParaRPr>
          </a:p>
        </p:txBody>
      </p:sp>
      <p:graphicFrame>
        <p:nvGraphicFramePr>
          <p:cNvPr id="4" name="6 Gráfico"/>
          <p:cNvGraphicFramePr/>
          <p:nvPr/>
        </p:nvGraphicFramePr>
        <p:xfrm>
          <a:off x="899592" y="1844824"/>
          <a:ext cx="698477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7956376" y="5805264"/>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0,40</a:t>
            </a:r>
            <a:endParaRPr lang="es-EC" dirty="0"/>
          </a:p>
        </p:txBody>
      </p:sp>
    </p:spTree>
    <p:extLst>
      <p:ext uri="{BB962C8B-B14F-4D97-AF65-F5344CB8AC3E}">
        <p14:creationId xmlns:p14="http://schemas.microsoft.com/office/powerpoint/2010/main" val="28247086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434692" y="747173"/>
            <a:ext cx="5985159" cy="1606102"/>
          </a:xfrm>
        </p:spPr>
        <p:txBody>
          <a:bodyPr>
            <a:normAutofit fontScale="90000"/>
          </a:bodyPr>
          <a:lstStyle/>
          <a:p>
            <a:r>
              <a:rPr lang="es-ES" dirty="0" smtClean="0">
                <a:latin typeface="Andalus" pitchFamily="18" charset="-78"/>
                <a:cs typeface="Andalus" pitchFamily="18" charset="-78"/>
              </a:rPr>
              <a:t>26-30 hombres IMC</a:t>
            </a:r>
            <a:endParaRPr lang="es-ES" dirty="0">
              <a:latin typeface="Andalus" pitchFamily="18" charset="-78"/>
              <a:cs typeface="Andalus" pitchFamily="18" charset="-78"/>
            </a:endParaRPr>
          </a:p>
        </p:txBody>
      </p:sp>
      <p:graphicFrame>
        <p:nvGraphicFramePr>
          <p:cNvPr id="4" name="7 Gráfico"/>
          <p:cNvGraphicFramePr/>
          <p:nvPr/>
        </p:nvGraphicFramePr>
        <p:xfrm>
          <a:off x="2195736" y="2420888"/>
          <a:ext cx="554461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0,56</a:t>
            </a:r>
            <a:endParaRPr lang="es-EC" dirty="0"/>
          </a:p>
        </p:txBody>
      </p:sp>
    </p:spTree>
    <p:extLst>
      <p:ext uri="{BB962C8B-B14F-4D97-AF65-F5344CB8AC3E}">
        <p14:creationId xmlns:p14="http://schemas.microsoft.com/office/powerpoint/2010/main" val="33078690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74652" y="935813"/>
            <a:ext cx="5985159" cy="1606102"/>
          </a:xfrm>
        </p:spPr>
        <p:txBody>
          <a:bodyPr>
            <a:normAutofit fontScale="90000"/>
          </a:bodyPr>
          <a:lstStyle/>
          <a:p>
            <a:r>
              <a:rPr lang="es-ES" dirty="0" smtClean="0">
                <a:latin typeface="Andalus" pitchFamily="18" charset="-78"/>
                <a:cs typeface="Andalus" pitchFamily="18" charset="-78"/>
              </a:rPr>
              <a:t>31-35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IMC</a:t>
            </a:r>
            <a:endParaRPr lang="es-ES" dirty="0">
              <a:latin typeface="Andalus" pitchFamily="18" charset="-78"/>
              <a:cs typeface="Andalus" pitchFamily="18" charset="-78"/>
            </a:endParaRPr>
          </a:p>
        </p:txBody>
      </p:sp>
      <p:graphicFrame>
        <p:nvGraphicFramePr>
          <p:cNvPr id="4" name="9 Gráfico"/>
          <p:cNvGraphicFramePr/>
          <p:nvPr/>
        </p:nvGraphicFramePr>
        <p:xfrm>
          <a:off x="1979712" y="2348880"/>
          <a:ext cx="576064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0,62</a:t>
            </a:r>
            <a:endParaRPr lang="es-EC" dirty="0"/>
          </a:p>
        </p:txBody>
      </p:sp>
    </p:spTree>
    <p:extLst>
      <p:ext uri="{BB962C8B-B14F-4D97-AF65-F5344CB8AC3E}">
        <p14:creationId xmlns:p14="http://schemas.microsoft.com/office/powerpoint/2010/main" val="4439440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36-40 Hombres IMC</a:t>
            </a:r>
            <a:endParaRPr lang="es-ES" dirty="0">
              <a:latin typeface="Andalus" pitchFamily="18" charset="-78"/>
              <a:cs typeface="Andalus" pitchFamily="18" charset="-78"/>
            </a:endParaRPr>
          </a:p>
        </p:txBody>
      </p:sp>
      <p:graphicFrame>
        <p:nvGraphicFramePr>
          <p:cNvPr id="4" name="11 Gráfico"/>
          <p:cNvGraphicFramePr/>
          <p:nvPr/>
        </p:nvGraphicFramePr>
        <p:xfrm>
          <a:off x="1619672" y="2276872"/>
          <a:ext cx="604867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0,34</a:t>
            </a:r>
            <a:endParaRPr lang="es-EC" dirty="0"/>
          </a:p>
        </p:txBody>
      </p:sp>
    </p:spTree>
    <p:extLst>
      <p:ext uri="{BB962C8B-B14F-4D97-AF65-F5344CB8AC3E}">
        <p14:creationId xmlns:p14="http://schemas.microsoft.com/office/powerpoint/2010/main" val="33304458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2"/>
            <a:ext cx="5985159" cy="1606102"/>
          </a:xfrm>
        </p:spPr>
        <p:txBody>
          <a:bodyPr>
            <a:normAutofit fontScale="90000"/>
          </a:bodyPr>
          <a:lstStyle/>
          <a:p>
            <a:r>
              <a:rPr lang="es-ES" dirty="0" smtClean="0">
                <a:latin typeface="Andalus" pitchFamily="18" charset="-78"/>
                <a:cs typeface="Andalus" pitchFamily="18" charset="-78"/>
              </a:rPr>
              <a:t>41-45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IMC </a:t>
            </a:r>
            <a:endParaRPr lang="es-ES" dirty="0">
              <a:latin typeface="Andalus" pitchFamily="18" charset="-78"/>
              <a:cs typeface="Andalus" pitchFamily="18" charset="-78"/>
            </a:endParaRPr>
          </a:p>
        </p:txBody>
      </p:sp>
      <p:graphicFrame>
        <p:nvGraphicFramePr>
          <p:cNvPr id="4" name="13 Gráfico"/>
          <p:cNvGraphicFramePr/>
          <p:nvPr/>
        </p:nvGraphicFramePr>
        <p:xfrm>
          <a:off x="2123728" y="2492896"/>
          <a:ext cx="5616624" cy="361611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0,26</a:t>
            </a:r>
            <a:endParaRPr lang="es-EC" dirty="0"/>
          </a:p>
        </p:txBody>
      </p:sp>
    </p:spTree>
    <p:extLst>
      <p:ext uri="{BB962C8B-B14F-4D97-AF65-F5344CB8AC3E}">
        <p14:creationId xmlns:p14="http://schemas.microsoft.com/office/powerpoint/2010/main" val="27802718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46-50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IMC</a:t>
            </a:r>
            <a:endParaRPr lang="es-ES" dirty="0">
              <a:latin typeface="Andalus" pitchFamily="18" charset="-78"/>
              <a:cs typeface="Andalus" pitchFamily="18" charset="-78"/>
            </a:endParaRPr>
          </a:p>
        </p:txBody>
      </p:sp>
      <p:graphicFrame>
        <p:nvGraphicFramePr>
          <p:cNvPr id="4" name="15 Gráfico"/>
          <p:cNvGraphicFramePr/>
          <p:nvPr/>
        </p:nvGraphicFramePr>
        <p:xfrm>
          <a:off x="1979712" y="2420888"/>
          <a:ext cx="576064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0,36</a:t>
            </a:r>
            <a:endParaRPr lang="es-EC" dirty="0"/>
          </a:p>
        </p:txBody>
      </p:sp>
    </p:spTree>
    <p:extLst>
      <p:ext uri="{BB962C8B-B14F-4D97-AF65-F5344CB8AC3E}">
        <p14:creationId xmlns:p14="http://schemas.microsoft.com/office/powerpoint/2010/main" val="10496834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51-55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IMC</a:t>
            </a:r>
            <a:endParaRPr lang="es-ES" dirty="0">
              <a:latin typeface="Andalus" pitchFamily="18" charset="-78"/>
              <a:cs typeface="Andalus" pitchFamily="18" charset="-78"/>
            </a:endParaRPr>
          </a:p>
        </p:txBody>
      </p:sp>
      <p:graphicFrame>
        <p:nvGraphicFramePr>
          <p:cNvPr id="4" name="17 Gráfico"/>
          <p:cNvGraphicFramePr/>
          <p:nvPr/>
        </p:nvGraphicFramePr>
        <p:xfrm>
          <a:off x="2123728" y="2204864"/>
          <a:ext cx="568863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0,34</a:t>
            </a:r>
            <a:endParaRPr lang="es-EC" dirty="0"/>
          </a:p>
        </p:txBody>
      </p:sp>
    </p:spTree>
    <p:extLst>
      <p:ext uri="{BB962C8B-B14F-4D97-AF65-F5344CB8AC3E}">
        <p14:creationId xmlns:p14="http://schemas.microsoft.com/office/powerpoint/2010/main" val="35588474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23553" y="1162675"/>
            <a:ext cx="5985159" cy="969952"/>
          </a:xfrm>
        </p:spPr>
        <p:txBody>
          <a:bodyPr>
            <a:noAutofit/>
          </a:bodyPr>
          <a:lstStyle/>
          <a:p>
            <a:r>
              <a:rPr lang="es-ES" sz="4000" dirty="0" smtClean="0">
                <a:latin typeface="Andalus" pitchFamily="18" charset="-78"/>
                <a:cs typeface="Andalus" pitchFamily="18" charset="-78"/>
              </a:rPr>
              <a:t>Cuadro de resumen de test inicial y final hombres </a:t>
            </a:r>
            <a:endParaRPr lang="es-ES" sz="4000" dirty="0">
              <a:latin typeface="Andalus" pitchFamily="18" charset="-78"/>
              <a:cs typeface="Andalus" pitchFamily="18" charset="-78"/>
            </a:endParaRPr>
          </a:p>
        </p:txBody>
      </p:sp>
      <p:graphicFrame>
        <p:nvGraphicFramePr>
          <p:cNvPr id="4" name="21 Gráfico"/>
          <p:cNvGraphicFramePr/>
          <p:nvPr/>
        </p:nvGraphicFramePr>
        <p:xfrm>
          <a:off x="1043608" y="2132856"/>
          <a:ext cx="7272808" cy="3666597"/>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123728"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0,40</a:t>
            </a:r>
            <a:endParaRPr lang="es-EC" dirty="0"/>
          </a:p>
        </p:txBody>
      </p:sp>
      <p:sp>
        <p:nvSpPr>
          <p:cNvPr id="6" name="5 Rectángulo"/>
          <p:cNvSpPr/>
          <p:nvPr/>
        </p:nvSpPr>
        <p:spPr>
          <a:xfrm>
            <a:off x="2987824"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0,56</a:t>
            </a:r>
            <a:endParaRPr lang="es-EC" dirty="0"/>
          </a:p>
        </p:txBody>
      </p:sp>
      <p:sp>
        <p:nvSpPr>
          <p:cNvPr id="7" name="6 Rectángulo"/>
          <p:cNvSpPr/>
          <p:nvPr/>
        </p:nvSpPr>
        <p:spPr>
          <a:xfrm>
            <a:off x="3851920"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0,62</a:t>
            </a:r>
            <a:endParaRPr lang="es-EC" dirty="0"/>
          </a:p>
        </p:txBody>
      </p:sp>
      <p:sp>
        <p:nvSpPr>
          <p:cNvPr id="8" name="7 Rectángulo"/>
          <p:cNvSpPr/>
          <p:nvPr/>
        </p:nvSpPr>
        <p:spPr>
          <a:xfrm>
            <a:off x="4788024"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0,34</a:t>
            </a:r>
            <a:endParaRPr lang="es-EC" dirty="0"/>
          </a:p>
        </p:txBody>
      </p:sp>
      <p:sp>
        <p:nvSpPr>
          <p:cNvPr id="9" name="8 Rectángulo"/>
          <p:cNvSpPr/>
          <p:nvPr/>
        </p:nvSpPr>
        <p:spPr>
          <a:xfrm>
            <a:off x="5652120"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0,26</a:t>
            </a:r>
            <a:endParaRPr lang="es-EC" dirty="0"/>
          </a:p>
        </p:txBody>
      </p:sp>
      <p:sp>
        <p:nvSpPr>
          <p:cNvPr id="10" name="9 Rectángulo"/>
          <p:cNvSpPr/>
          <p:nvPr/>
        </p:nvSpPr>
        <p:spPr>
          <a:xfrm>
            <a:off x="6516216"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0,36</a:t>
            </a:r>
            <a:endParaRPr lang="es-EC" dirty="0"/>
          </a:p>
        </p:txBody>
      </p:sp>
      <p:sp>
        <p:nvSpPr>
          <p:cNvPr id="11" name="10 Rectángulo"/>
          <p:cNvSpPr/>
          <p:nvPr/>
        </p:nvSpPr>
        <p:spPr>
          <a:xfrm>
            <a:off x="7380312"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0,34</a:t>
            </a:r>
            <a:endParaRPr lang="es-EC" dirty="0"/>
          </a:p>
        </p:txBody>
      </p:sp>
    </p:spTree>
    <p:extLst>
      <p:ext uri="{BB962C8B-B14F-4D97-AF65-F5344CB8AC3E}">
        <p14:creationId xmlns:p14="http://schemas.microsoft.com/office/powerpoint/2010/main" val="355965374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717435" y="2952037"/>
            <a:ext cx="5985159" cy="1606102"/>
          </a:xfrm>
        </p:spPr>
        <p:txBody>
          <a:bodyPr>
            <a:noAutofit/>
          </a:bodyPr>
          <a:lstStyle/>
          <a:p>
            <a:r>
              <a:rPr lang="es-ES" sz="6600" dirty="0" smtClean="0">
                <a:latin typeface="Andalus" pitchFamily="18" charset="-78"/>
                <a:cs typeface="Andalus" pitchFamily="18" charset="-78"/>
              </a:rPr>
              <a:t>Comparación test inicial y final mujeres</a:t>
            </a:r>
            <a:endParaRPr lang="es-ES" sz="6600" dirty="0">
              <a:latin typeface="Andalus" pitchFamily="18" charset="-78"/>
              <a:cs typeface="Andalus" pitchFamily="18" charset="-78"/>
            </a:endParaRPr>
          </a:p>
        </p:txBody>
      </p:sp>
    </p:spTree>
    <p:extLst>
      <p:ext uri="{BB962C8B-B14F-4D97-AF65-F5344CB8AC3E}">
        <p14:creationId xmlns:p14="http://schemas.microsoft.com/office/powerpoint/2010/main" val="9721152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936104"/>
          </a:xfrm>
        </p:spPr>
        <p:txBody>
          <a:bodyPr/>
          <a:lstStyle/>
          <a:p>
            <a:pPr algn="ctr"/>
            <a:r>
              <a:rPr lang="es-ES" sz="5400" b="1" dirty="0" smtClean="0">
                <a:latin typeface="Andalus" pitchFamily="18" charset="-78"/>
                <a:cs typeface="Andalus" pitchFamily="18" charset="-78"/>
              </a:rPr>
              <a:t>IDENTIFICACIÓN</a:t>
            </a:r>
            <a:endParaRPr lang="es-ES" sz="5400" b="1" dirty="0">
              <a:latin typeface="Andalus" pitchFamily="18" charset="-78"/>
              <a:cs typeface="Andalus" pitchFamily="18" charset="-78"/>
            </a:endParaRPr>
          </a:p>
        </p:txBody>
      </p:sp>
      <p:sp>
        <p:nvSpPr>
          <p:cNvPr id="4" name="3 Elipse"/>
          <p:cNvSpPr/>
          <p:nvPr/>
        </p:nvSpPr>
        <p:spPr>
          <a:xfrm>
            <a:off x="467544" y="1484784"/>
            <a:ext cx="3096344" cy="2160240"/>
          </a:xfrm>
          <a:prstGeom prst="ellipse">
            <a:avLst/>
          </a:prstGeom>
          <a:gradFill>
            <a:gsLst>
              <a:gs pos="1000">
                <a:srgbClr val="FFC000"/>
              </a:gs>
              <a:gs pos="1000">
                <a:schemeClr val="accent2">
                  <a:tint val="40000"/>
                  <a:satMod val="160000"/>
                  <a:lumMod val="94000"/>
                </a:schemeClr>
              </a:gs>
              <a:gs pos="2000">
                <a:schemeClr val="accent2">
                  <a:tint val="94000"/>
                  <a:satMod val="14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3200" dirty="0" smtClean="0">
                <a:solidFill>
                  <a:schemeClr val="tx1"/>
                </a:solidFill>
                <a:latin typeface="Andalus" pitchFamily="18" charset="-78"/>
                <a:cs typeface="Andalus" pitchFamily="18" charset="-78"/>
              </a:rPr>
              <a:t>EXCESO </a:t>
            </a:r>
          </a:p>
          <a:p>
            <a:pPr algn="ctr"/>
            <a:endParaRPr lang="es-ES" sz="3200" dirty="0">
              <a:solidFill>
                <a:schemeClr val="tx1"/>
              </a:solidFill>
              <a:latin typeface="Andalus" pitchFamily="18" charset="-78"/>
              <a:cs typeface="Andalus" pitchFamily="18" charset="-78"/>
            </a:endParaRPr>
          </a:p>
          <a:p>
            <a:pPr algn="ctr"/>
            <a:r>
              <a:rPr lang="es-ES" sz="3200" dirty="0" smtClean="0">
                <a:solidFill>
                  <a:schemeClr val="tx1"/>
                </a:solidFill>
                <a:latin typeface="Andalus" pitchFamily="18" charset="-78"/>
                <a:cs typeface="Andalus" pitchFamily="18" charset="-78"/>
              </a:rPr>
              <a:t>HORAS SENTADOS</a:t>
            </a:r>
            <a:endParaRPr lang="es-ES" sz="3200" dirty="0">
              <a:solidFill>
                <a:schemeClr val="tx1"/>
              </a:solidFill>
              <a:latin typeface="Andalus" pitchFamily="18" charset="-78"/>
              <a:cs typeface="Andalus" pitchFamily="18" charset="-78"/>
            </a:endParaRPr>
          </a:p>
        </p:txBody>
      </p:sp>
      <p:sp>
        <p:nvSpPr>
          <p:cNvPr id="8" name="7 Elipse"/>
          <p:cNvSpPr/>
          <p:nvPr/>
        </p:nvSpPr>
        <p:spPr>
          <a:xfrm>
            <a:off x="4427984" y="1700808"/>
            <a:ext cx="4320480" cy="1944216"/>
          </a:xfrm>
          <a:prstGeom prst="ellipse">
            <a:avLst/>
          </a:prstGeom>
          <a:gradFill>
            <a:gsLst>
              <a:gs pos="12000">
                <a:schemeClr val="accent2">
                  <a:satMod val="120000"/>
                </a:schemeClr>
              </a:gs>
              <a:gs pos="28000">
                <a:srgbClr val="FFC00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3600" dirty="0" smtClean="0">
                <a:solidFill>
                  <a:schemeClr val="tx1"/>
                </a:solidFill>
                <a:latin typeface="Andalus" pitchFamily="18" charset="-78"/>
                <a:cs typeface="Andalus" pitchFamily="18" charset="-78"/>
              </a:rPr>
              <a:t>INACTIVIDAD </a:t>
            </a:r>
          </a:p>
          <a:p>
            <a:pPr algn="ctr"/>
            <a:r>
              <a:rPr lang="es-ES" sz="3600" dirty="0" smtClean="0">
                <a:solidFill>
                  <a:schemeClr val="tx1"/>
                </a:solidFill>
                <a:latin typeface="Andalus" pitchFamily="18" charset="-78"/>
                <a:cs typeface="Andalus" pitchFamily="18" charset="-78"/>
              </a:rPr>
              <a:t>FÌSICA</a:t>
            </a:r>
            <a:endParaRPr lang="es-ES" sz="3600" dirty="0">
              <a:solidFill>
                <a:schemeClr val="tx1"/>
              </a:solidFill>
              <a:latin typeface="Andalus" pitchFamily="18" charset="-78"/>
              <a:cs typeface="Andalus" pitchFamily="18" charset="-78"/>
            </a:endParaRPr>
          </a:p>
        </p:txBody>
      </p:sp>
      <p:sp>
        <p:nvSpPr>
          <p:cNvPr id="9" name="8 Rectángulo"/>
          <p:cNvSpPr/>
          <p:nvPr/>
        </p:nvSpPr>
        <p:spPr>
          <a:xfrm>
            <a:off x="2339752" y="4941168"/>
            <a:ext cx="3960440" cy="129614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600" dirty="0" smtClean="0">
                <a:solidFill>
                  <a:schemeClr val="tx1"/>
                </a:solidFill>
                <a:latin typeface="Andalus" pitchFamily="18" charset="-78"/>
                <a:cs typeface="Andalus" pitchFamily="18" charset="-78"/>
              </a:rPr>
              <a:t>INCREMENTO DE PESO</a:t>
            </a:r>
            <a:endParaRPr lang="es-ES" sz="3600" dirty="0">
              <a:solidFill>
                <a:schemeClr val="tx1"/>
              </a:solidFill>
              <a:latin typeface="Andalus" pitchFamily="18" charset="-78"/>
              <a:cs typeface="Andalus" pitchFamily="18" charset="-78"/>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916" y="3738736"/>
            <a:ext cx="1371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005" y="3762019"/>
            <a:ext cx="146913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351" y="3469341"/>
            <a:ext cx="8953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652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8"/>
                                        </p:tgtEl>
                                        <p:attrNameLst>
                                          <p:attrName>r</p:attrName>
                                        </p:attrNameLst>
                                      </p:cBhvr>
                                    </p:animRot>
                                  </p:childTnLst>
                                </p:cTn>
                              </p:par>
                            </p:childTnLst>
                          </p:cTn>
                        </p:par>
                        <p:par>
                          <p:cTn id="10" fill="hold">
                            <p:stCondLst>
                              <p:cond delay="4000"/>
                            </p:stCondLst>
                            <p:childTnLst>
                              <p:par>
                                <p:cTn id="11" presetID="8" presetClass="emph" presetSubtype="0" fill="hold" grpId="0" nodeType="afterEffect">
                                  <p:stCondLst>
                                    <p:cond delay="0"/>
                                  </p:stCondLst>
                                  <p:childTnLst>
                                    <p:animRot by="21600000">
                                      <p:cBhvr>
                                        <p:cTn id="12" dur="2000" fill="hold"/>
                                        <p:tgtEl>
                                          <p:spTgt spid="9"/>
                                        </p:tgtEl>
                                        <p:attrNameLst>
                                          <p:attrName>r</p:attrName>
                                        </p:attrNameLst>
                                      </p:cBhvr>
                                    </p:animRot>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3.05556E-6 -1.16967E-6 L -0.14166 -0.00023 " pathEditMode="relative" rAng="0" ptsTypes="AA">
                                      <p:cBhvr>
                                        <p:cTn id="15" dur="2000" fill="hold"/>
                                        <p:tgtEl>
                                          <p:spTgt spid="7170"/>
                                        </p:tgtEl>
                                        <p:attrNameLst>
                                          <p:attrName>ppt_x</p:attrName>
                                          <p:attrName>ppt_y</p:attrName>
                                        </p:attrNameLst>
                                      </p:cBhvr>
                                      <p:rCtr x="-7083" y="-23"/>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0.00174 -0.32247 L 0.00174 -0.07235 " pathEditMode="relative" rAng="0" ptsTypes="AA">
                                      <p:cBhvr>
                                        <p:cTn id="18" dur="2000" fill="hold"/>
                                        <p:tgtEl>
                                          <p:spTgt spid="7172"/>
                                        </p:tgtEl>
                                        <p:attrNameLst>
                                          <p:attrName>ppt_x</p:attrName>
                                          <p:attrName>ppt_y</p:attrName>
                                        </p:attrNameLst>
                                      </p:cBhvr>
                                      <p:rCtr x="0" y="12506"/>
                                    </p:animMotion>
                                  </p:childTnLst>
                                </p:cTn>
                              </p:par>
                            </p:childTnLst>
                          </p:cTn>
                        </p:par>
                        <p:par>
                          <p:cTn id="19" fill="hold">
                            <p:stCondLst>
                              <p:cond delay="10000"/>
                            </p:stCondLst>
                            <p:childTnLst>
                              <p:par>
                                <p:cTn id="20" presetID="42" presetClass="path" presetSubtype="0" accel="50000" decel="50000" fill="hold" nodeType="afterEffect">
                                  <p:stCondLst>
                                    <p:cond delay="0"/>
                                  </p:stCondLst>
                                  <p:childTnLst>
                                    <p:animMotion origin="layout" path="M 4.16667E-6 -4.41054E-6 L 0.19635 0.00024 " pathEditMode="relative" rAng="0" ptsTypes="AA">
                                      <p:cBhvr>
                                        <p:cTn id="21" dur="2000" fill="hold"/>
                                        <p:tgtEl>
                                          <p:spTgt spid="7171"/>
                                        </p:tgtEl>
                                        <p:attrNameLst>
                                          <p:attrName>ppt_x</p:attrName>
                                          <p:attrName>ppt_y</p:attrName>
                                        </p:attrNameLst>
                                      </p:cBhvr>
                                      <p:rCtr x="9809" y="0"/>
                                    </p:animMotion>
                                  </p:childTnLst>
                                </p:cTn>
                              </p:par>
                            </p:childTnLst>
                          </p:cTn>
                        </p:par>
                        <p:par>
                          <p:cTn id="22" fill="hold">
                            <p:stCondLst>
                              <p:cond delay="12000"/>
                            </p:stCondLst>
                            <p:childTnLst>
                              <p:par>
                                <p:cTn id="23" presetID="27" presetClass="emph" presetSubtype="0" fill="remove" grpId="0" nodeType="afterEffect">
                                  <p:stCondLst>
                                    <p:cond delay="0"/>
                                  </p:stCondLst>
                                  <p:childTnLst>
                                    <p:animClr clrSpc="rgb" dir="cw">
                                      <p:cBhvr override="childStyle">
                                        <p:cTn id="24" dur="250" autoRev="1" fill="remove"/>
                                        <p:tgtEl>
                                          <p:spTgt spid="2"/>
                                        </p:tgtEl>
                                        <p:attrNameLst>
                                          <p:attrName>style.color</p:attrName>
                                        </p:attrNameLst>
                                      </p:cBhvr>
                                      <p:to>
                                        <a:schemeClr val="bg1"/>
                                      </p:to>
                                    </p:animClr>
                                    <p:animClr clrSpc="rgb" dir="cw">
                                      <p:cBhvr>
                                        <p:cTn id="25" dur="250" autoRev="1" fill="remove"/>
                                        <p:tgtEl>
                                          <p:spTgt spid="2"/>
                                        </p:tgtEl>
                                        <p:attrNameLst>
                                          <p:attrName>fillcolor</p:attrName>
                                        </p:attrNameLst>
                                      </p:cBhvr>
                                      <p:to>
                                        <a:schemeClr val="bg1"/>
                                      </p:to>
                                    </p:animClr>
                                    <p:set>
                                      <p:cBhvr>
                                        <p:cTn id="26" dur="250" autoRev="1" fill="remove"/>
                                        <p:tgtEl>
                                          <p:spTgt spid="2"/>
                                        </p:tgtEl>
                                        <p:attrNameLst>
                                          <p:attrName>fill.type</p:attrName>
                                        </p:attrNameLst>
                                      </p:cBhvr>
                                      <p:to>
                                        <p:strVal val="solid"/>
                                      </p:to>
                                    </p:set>
                                    <p:set>
                                      <p:cBhvr>
                                        <p:cTn id="2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382954" y="710695"/>
            <a:ext cx="5703277" cy="1606102"/>
          </a:xfrm>
        </p:spPr>
        <p:txBody>
          <a:bodyPr>
            <a:normAutofit fontScale="90000"/>
          </a:bodyPr>
          <a:lstStyle/>
          <a:p>
            <a:r>
              <a:rPr lang="es-ES" dirty="0" smtClean="0">
                <a:latin typeface="Andalus" pitchFamily="18" charset="-78"/>
                <a:cs typeface="Andalus" pitchFamily="18" charset="-78"/>
              </a:rPr>
              <a:t>20-25 Mujeres IMC</a:t>
            </a:r>
            <a:endParaRPr lang="es-ES" dirty="0">
              <a:latin typeface="Andalus" pitchFamily="18" charset="-78"/>
              <a:cs typeface="Andalus" pitchFamily="18" charset="-78"/>
            </a:endParaRPr>
          </a:p>
        </p:txBody>
      </p:sp>
      <p:graphicFrame>
        <p:nvGraphicFramePr>
          <p:cNvPr id="4" name="2 Gráfico"/>
          <p:cNvGraphicFramePr/>
          <p:nvPr/>
        </p:nvGraphicFramePr>
        <p:xfrm>
          <a:off x="1907704" y="2492896"/>
          <a:ext cx="576064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- 0,27</a:t>
            </a:r>
            <a:endParaRPr lang="es-EC" dirty="0"/>
          </a:p>
        </p:txBody>
      </p:sp>
    </p:spTree>
    <p:extLst>
      <p:ext uri="{BB962C8B-B14F-4D97-AF65-F5344CB8AC3E}">
        <p14:creationId xmlns:p14="http://schemas.microsoft.com/office/powerpoint/2010/main" val="41219077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26-30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IMC</a:t>
            </a:r>
            <a:endParaRPr lang="es-ES" dirty="0">
              <a:latin typeface="Andalus" pitchFamily="18" charset="-78"/>
              <a:cs typeface="Andalus" pitchFamily="18" charset="-78"/>
            </a:endParaRPr>
          </a:p>
        </p:txBody>
      </p:sp>
      <p:graphicFrame>
        <p:nvGraphicFramePr>
          <p:cNvPr id="4" name="8 Gráfico"/>
          <p:cNvGraphicFramePr/>
          <p:nvPr/>
        </p:nvGraphicFramePr>
        <p:xfrm>
          <a:off x="1979712" y="2420888"/>
          <a:ext cx="5400600" cy="380095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 0.41</a:t>
            </a:r>
            <a:endParaRPr lang="es-EC" dirty="0"/>
          </a:p>
        </p:txBody>
      </p:sp>
    </p:spTree>
    <p:extLst>
      <p:ext uri="{BB962C8B-B14F-4D97-AF65-F5344CB8AC3E}">
        <p14:creationId xmlns:p14="http://schemas.microsoft.com/office/powerpoint/2010/main" val="37462183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279629" y="724299"/>
            <a:ext cx="5791468" cy="1477538"/>
          </a:xfrm>
        </p:spPr>
        <p:txBody>
          <a:bodyPr>
            <a:normAutofit fontScale="90000"/>
          </a:bodyPr>
          <a:lstStyle/>
          <a:p>
            <a:r>
              <a:rPr lang="es-ES" dirty="0" smtClean="0">
                <a:latin typeface="Andalus" pitchFamily="18" charset="-78"/>
                <a:cs typeface="Andalus" pitchFamily="18" charset="-78"/>
              </a:rPr>
              <a:t>31-35 Mujeres IMC</a:t>
            </a:r>
            <a:endParaRPr lang="es-ES" dirty="0">
              <a:latin typeface="Andalus" pitchFamily="18" charset="-78"/>
              <a:cs typeface="Andalus" pitchFamily="18" charset="-78"/>
            </a:endParaRPr>
          </a:p>
        </p:txBody>
      </p:sp>
      <p:graphicFrame>
        <p:nvGraphicFramePr>
          <p:cNvPr id="4" name="10 Gráfico"/>
          <p:cNvGraphicFramePr/>
          <p:nvPr/>
        </p:nvGraphicFramePr>
        <p:xfrm>
          <a:off x="1835696" y="2420888"/>
          <a:ext cx="576064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0,52</a:t>
            </a:r>
            <a:endParaRPr lang="es-EC" dirty="0"/>
          </a:p>
        </p:txBody>
      </p:sp>
    </p:spTree>
    <p:extLst>
      <p:ext uri="{BB962C8B-B14F-4D97-AF65-F5344CB8AC3E}">
        <p14:creationId xmlns:p14="http://schemas.microsoft.com/office/powerpoint/2010/main" val="343417071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36-40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IMC </a:t>
            </a:r>
            <a:endParaRPr lang="es-ES" dirty="0">
              <a:latin typeface="Andalus" pitchFamily="18" charset="-78"/>
              <a:cs typeface="Andalus" pitchFamily="18" charset="-78"/>
            </a:endParaRPr>
          </a:p>
        </p:txBody>
      </p:sp>
      <p:graphicFrame>
        <p:nvGraphicFramePr>
          <p:cNvPr id="4" name="12 Gráfico"/>
          <p:cNvGraphicFramePr/>
          <p:nvPr/>
        </p:nvGraphicFramePr>
        <p:xfrm>
          <a:off x="1835696" y="2348880"/>
          <a:ext cx="5904656"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0,32</a:t>
            </a:r>
            <a:endParaRPr lang="es-EC" dirty="0"/>
          </a:p>
        </p:txBody>
      </p:sp>
    </p:spTree>
    <p:extLst>
      <p:ext uri="{BB962C8B-B14F-4D97-AF65-F5344CB8AC3E}">
        <p14:creationId xmlns:p14="http://schemas.microsoft.com/office/powerpoint/2010/main" val="29449694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41-45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IMC</a:t>
            </a:r>
            <a:endParaRPr lang="es-ES" dirty="0">
              <a:latin typeface="Andalus" pitchFamily="18" charset="-78"/>
              <a:cs typeface="Andalus" pitchFamily="18" charset="-78"/>
            </a:endParaRPr>
          </a:p>
        </p:txBody>
      </p:sp>
      <p:graphicFrame>
        <p:nvGraphicFramePr>
          <p:cNvPr id="4" name="14 Gráfico"/>
          <p:cNvGraphicFramePr/>
          <p:nvPr/>
        </p:nvGraphicFramePr>
        <p:xfrm>
          <a:off x="2051720" y="2420888"/>
          <a:ext cx="5472608" cy="376013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0,40</a:t>
            </a:r>
            <a:endParaRPr lang="es-EC" dirty="0"/>
          </a:p>
        </p:txBody>
      </p:sp>
    </p:spTree>
    <p:extLst>
      <p:ext uri="{BB962C8B-B14F-4D97-AF65-F5344CB8AC3E}">
        <p14:creationId xmlns:p14="http://schemas.microsoft.com/office/powerpoint/2010/main" val="185085138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46-50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IMC </a:t>
            </a:r>
            <a:endParaRPr lang="es-ES" dirty="0">
              <a:latin typeface="Andalus" pitchFamily="18" charset="-78"/>
              <a:cs typeface="Andalus" pitchFamily="18" charset="-78"/>
            </a:endParaRPr>
          </a:p>
        </p:txBody>
      </p:sp>
      <p:graphicFrame>
        <p:nvGraphicFramePr>
          <p:cNvPr id="4" name="16 Gráfico"/>
          <p:cNvGraphicFramePr/>
          <p:nvPr/>
        </p:nvGraphicFramePr>
        <p:xfrm>
          <a:off x="1979712" y="2348880"/>
          <a:ext cx="5688632" cy="3497627"/>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0,32</a:t>
            </a:r>
            <a:endParaRPr lang="es-EC" dirty="0"/>
          </a:p>
        </p:txBody>
      </p:sp>
    </p:spTree>
    <p:extLst>
      <p:ext uri="{BB962C8B-B14F-4D97-AF65-F5344CB8AC3E}">
        <p14:creationId xmlns:p14="http://schemas.microsoft.com/office/powerpoint/2010/main" val="37150831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51-55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IMC</a:t>
            </a:r>
            <a:endParaRPr lang="es-ES" dirty="0">
              <a:latin typeface="Andalus" pitchFamily="18" charset="-78"/>
              <a:cs typeface="Andalus" pitchFamily="18" charset="-78"/>
            </a:endParaRPr>
          </a:p>
        </p:txBody>
      </p:sp>
      <p:graphicFrame>
        <p:nvGraphicFramePr>
          <p:cNvPr id="4" name="18 Gráfico"/>
          <p:cNvGraphicFramePr/>
          <p:nvPr/>
        </p:nvGraphicFramePr>
        <p:xfrm>
          <a:off x="1979712" y="2348880"/>
          <a:ext cx="5688632" cy="3656941"/>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572000" y="6309320"/>
            <a:ext cx="144016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0,95</a:t>
            </a:r>
            <a:endParaRPr lang="es-EC" dirty="0"/>
          </a:p>
        </p:txBody>
      </p:sp>
    </p:spTree>
    <p:extLst>
      <p:ext uri="{BB962C8B-B14F-4D97-AF65-F5344CB8AC3E}">
        <p14:creationId xmlns:p14="http://schemas.microsoft.com/office/powerpoint/2010/main" val="361059426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Autofit/>
          </a:bodyPr>
          <a:lstStyle/>
          <a:p>
            <a:r>
              <a:rPr lang="es-ES" sz="4000" dirty="0" smtClean="0">
                <a:latin typeface="Andalus" pitchFamily="18" charset="-78"/>
                <a:cs typeface="Andalus" pitchFamily="18" charset="-78"/>
              </a:rPr>
              <a:t>Cuadro de resumen de test inicial y final mujeres </a:t>
            </a:r>
            <a:endParaRPr lang="es-ES" sz="4000" dirty="0">
              <a:latin typeface="Andalus" pitchFamily="18" charset="-78"/>
              <a:cs typeface="Andalus" pitchFamily="18" charset="-78"/>
            </a:endParaRPr>
          </a:p>
        </p:txBody>
      </p:sp>
      <p:graphicFrame>
        <p:nvGraphicFramePr>
          <p:cNvPr id="4" name="19 Gráfico"/>
          <p:cNvGraphicFramePr/>
          <p:nvPr/>
        </p:nvGraphicFramePr>
        <p:xfrm>
          <a:off x="1043608" y="2564904"/>
          <a:ext cx="7416824" cy="316025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123728"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- 0,27</a:t>
            </a:r>
            <a:endParaRPr lang="es-EC" dirty="0"/>
          </a:p>
        </p:txBody>
      </p:sp>
      <p:sp>
        <p:nvSpPr>
          <p:cNvPr id="6" name="5 Rectángulo"/>
          <p:cNvSpPr/>
          <p:nvPr/>
        </p:nvSpPr>
        <p:spPr>
          <a:xfrm>
            <a:off x="2987824"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0,41</a:t>
            </a:r>
            <a:endParaRPr lang="es-EC" dirty="0"/>
          </a:p>
        </p:txBody>
      </p:sp>
      <p:sp>
        <p:nvSpPr>
          <p:cNvPr id="7" name="6 Rectángulo"/>
          <p:cNvSpPr/>
          <p:nvPr/>
        </p:nvSpPr>
        <p:spPr>
          <a:xfrm>
            <a:off x="3851920"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0,52</a:t>
            </a:r>
            <a:endParaRPr lang="es-EC" dirty="0"/>
          </a:p>
        </p:txBody>
      </p:sp>
      <p:sp>
        <p:nvSpPr>
          <p:cNvPr id="8" name="7 Rectángulo"/>
          <p:cNvSpPr/>
          <p:nvPr/>
        </p:nvSpPr>
        <p:spPr>
          <a:xfrm>
            <a:off x="4788024"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0,32</a:t>
            </a:r>
            <a:endParaRPr lang="es-EC" dirty="0"/>
          </a:p>
        </p:txBody>
      </p:sp>
      <p:sp>
        <p:nvSpPr>
          <p:cNvPr id="9" name="8 Rectángulo"/>
          <p:cNvSpPr/>
          <p:nvPr/>
        </p:nvSpPr>
        <p:spPr>
          <a:xfrm>
            <a:off x="5652120"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0,40</a:t>
            </a:r>
            <a:endParaRPr lang="es-EC" dirty="0"/>
          </a:p>
        </p:txBody>
      </p:sp>
      <p:sp>
        <p:nvSpPr>
          <p:cNvPr id="10" name="9 Rectángulo"/>
          <p:cNvSpPr/>
          <p:nvPr/>
        </p:nvSpPr>
        <p:spPr>
          <a:xfrm>
            <a:off x="6516216"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0,32</a:t>
            </a:r>
            <a:endParaRPr lang="es-EC" dirty="0"/>
          </a:p>
        </p:txBody>
      </p:sp>
      <p:sp>
        <p:nvSpPr>
          <p:cNvPr id="11" name="10 Rectángulo"/>
          <p:cNvSpPr/>
          <p:nvPr/>
        </p:nvSpPr>
        <p:spPr>
          <a:xfrm>
            <a:off x="7380312" y="5805264"/>
            <a:ext cx="792088"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0,95</a:t>
            </a:r>
            <a:endParaRPr lang="es-EC" dirty="0"/>
          </a:p>
        </p:txBody>
      </p:sp>
    </p:spTree>
    <p:extLst>
      <p:ext uri="{BB962C8B-B14F-4D97-AF65-F5344CB8AC3E}">
        <p14:creationId xmlns:p14="http://schemas.microsoft.com/office/powerpoint/2010/main" val="411759640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811858" y="2421156"/>
            <a:ext cx="7004464" cy="2469937"/>
          </a:xfrm>
        </p:spPr>
        <p:txBody>
          <a:bodyPr>
            <a:normAutofit/>
          </a:bodyPr>
          <a:lstStyle/>
          <a:p>
            <a:r>
              <a:rPr lang="es-ES" sz="7200" dirty="0" smtClean="0">
                <a:latin typeface="Andalus" pitchFamily="18" charset="-78"/>
                <a:cs typeface="Andalus" pitchFamily="18" charset="-78"/>
              </a:rPr>
              <a:t>Comparación IPAQ test inicial y final hombres </a:t>
            </a:r>
            <a:endParaRPr lang="es-ES" sz="7200" dirty="0">
              <a:latin typeface="Andalus" pitchFamily="18" charset="-78"/>
              <a:cs typeface="Andalus" pitchFamily="18" charset="-78"/>
            </a:endParaRPr>
          </a:p>
        </p:txBody>
      </p:sp>
    </p:spTree>
    <p:extLst>
      <p:ext uri="{BB962C8B-B14F-4D97-AF65-F5344CB8AC3E}">
        <p14:creationId xmlns:p14="http://schemas.microsoft.com/office/powerpoint/2010/main" val="45772057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20-25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6" name="15 Gráfico"/>
          <p:cNvGraphicFramePr>
            <a:graphicFrameLocks/>
          </p:cNvGraphicFramePr>
          <p:nvPr/>
        </p:nvGraphicFramePr>
        <p:xfrm>
          <a:off x="1835697" y="2132856"/>
          <a:ext cx="6192688"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93309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764704"/>
            <a:ext cx="7117180" cy="1470025"/>
          </a:xfrm>
        </p:spPr>
        <p:txBody>
          <a:bodyPr>
            <a:normAutofit fontScale="90000"/>
          </a:bodyPr>
          <a:lstStyle/>
          <a:p>
            <a:pPr algn="ctr"/>
            <a:r>
              <a:rPr lang="es-ES" sz="4800" b="1" dirty="0" smtClean="0">
                <a:latin typeface="Andalus" pitchFamily="18" charset="-78"/>
                <a:cs typeface="Andalus" pitchFamily="18" charset="-78"/>
              </a:rPr>
              <a:t>FORMULACIÓN DEL PROBLEMA</a:t>
            </a:r>
            <a:endParaRPr lang="es-ES" sz="4800" b="1" dirty="0">
              <a:latin typeface="Andalus" pitchFamily="18" charset="-78"/>
              <a:cs typeface="Andalus" pitchFamily="18" charset="-78"/>
            </a:endParaRPr>
          </a:p>
        </p:txBody>
      </p:sp>
      <p:sp>
        <p:nvSpPr>
          <p:cNvPr id="3" name="2 Subtítulo"/>
          <p:cNvSpPr>
            <a:spLocks noGrp="1"/>
          </p:cNvSpPr>
          <p:nvPr>
            <p:ph type="subTitle" idx="1"/>
          </p:nvPr>
        </p:nvSpPr>
        <p:spPr>
          <a:xfrm>
            <a:off x="1043608" y="2780928"/>
            <a:ext cx="7117180" cy="3600400"/>
          </a:xfrm>
          <a:solidFill>
            <a:schemeClr val="bg2">
              <a:lumMod val="60000"/>
              <a:lumOff val="40000"/>
            </a:schemeClr>
          </a:solidFill>
        </p:spPr>
        <p:txBody>
          <a:bodyPr>
            <a:noAutofit/>
          </a:bodyPr>
          <a:lstStyle/>
          <a:p>
            <a:pPr algn="just"/>
            <a:r>
              <a:rPr lang="es-EC" sz="4000" dirty="0">
                <a:latin typeface="Andalus" pitchFamily="18" charset="-78"/>
                <a:cs typeface="Andalus" pitchFamily="18" charset="-78"/>
              </a:rPr>
              <a:t>¿Incide la Actividad Física en el Índice de Masa Corporal en el personal administrativo del Ministerio Coordinador de Conocimiento y Talento Humano?</a:t>
            </a:r>
            <a:endParaRPr lang="es-ES" sz="4000" dirty="0">
              <a:latin typeface="Andalus" pitchFamily="18" charset="-78"/>
              <a:cs typeface="Andalus" pitchFamily="18" charset="-78"/>
            </a:endParaRPr>
          </a:p>
          <a:p>
            <a:pPr algn="just"/>
            <a:endParaRPr lang="es-ES" sz="3200" dirty="0">
              <a:latin typeface="Andalus" pitchFamily="18" charset="-78"/>
              <a:cs typeface="Andalus" pitchFamily="18" charset="-78"/>
            </a:endParaRPr>
          </a:p>
        </p:txBody>
      </p:sp>
    </p:spTree>
    <p:extLst>
      <p:ext uri="{BB962C8B-B14F-4D97-AF65-F5344CB8AC3E}">
        <p14:creationId xmlns:p14="http://schemas.microsoft.com/office/powerpoint/2010/main" val="4169649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blinds(horizontal)">
                                      <p:cBhvr>
                                        <p:cTn id="24" dur="500"/>
                                        <p:tgtEl>
                                          <p:spTgt spid="3">
                                            <p:bg/>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26-30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5" name="17 Gráfico"/>
          <p:cNvGraphicFramePr>
            <a:graphicFrameLocks/>
          </p:cNvGraphicFramePr>
          <p:nvPr/>
        </p:nvGraphicFramePr>
        <p:xfrm>
          <a:off x="1835696" y="2204864"/>
          <a:ext cx="5904656"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7922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4" y="747172"/>
            <a:ext cx="5985159" cy="1606102"/>
          </a:xfrm>
        </p:spPr>
        <p:txBody>
          <a:bodyPr>
            <a:normAutofit fontScale="90000"/>
          </a:bodyPr>
          <a:lstStyle/>
          <a:p>
            <a:r>
              <a:rPr lang="es-ES" dirty="0" smtClean="0">
                <a:latin typeface="Andalus" pitchFamily="18" charset="-78"/>
                <a:cs typeface="Andalus" pitchFamily="18" charset="-78"/>
              </a:rPr>
              <a:t>31-35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5" name="17 Gráfico"/>
          <p:cNvGraphicFramePr>
            <a:graphicFrameLocks/>
          </p:cNvGraphicFramePr>
          <p:nvPr/>
        </p:nvGraphicFramePr>
        <p:xfrm>
          <a:off x="1763688" y="2564904"/>
          <a:ext cx="5832648"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45104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36-40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5" name="20 Gráfico"/>
          <p:cNvGraphicFramePr>
            <a:graphicFrameLocks/>
          </p:cNvGraphicFramePr>
          <p:nvPr/>
        </p:nvGraphicFramePr>
        <p:xfrm>
          <a:off x="1619672" y="2492896"/>
          <a:ext cx="5904656"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953631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41-45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6" name="22 Gráfico"/>
          <p:cNvGraphicFramePr>
            <a:graphicFrameLocks/>
          </p:cNvGraphicFramePr>
          <p:nvPr/>
        </p:nvGraphicFramePr>
        <p:xfrm>
          <a:off x="1547664" y="2492896"/>
          <a:ext cx="5976664"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632138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46-50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5" name="24 Gráfico"/>
          <p:cNvGraphicFramePr>
            <a:graphicFrameLocks/>
          </p:cNvGraphicFramePr>
          <p:nvPr/>
        </p:nvGraphicFramePr>
        <p:xfrm>
          <a:off x="1547664" y="2420888"/>
          <a:ext cx="6192688"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32190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51-55 Hombres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6" name="26 Gráfico"/>
          <p:cNvGraphicFramePr>
            <a:graphicFrameLocks/>
          </p:cNvGraphicFramePr>
          <p:nvPr/>
        </p:nvGraphicFramePr>
        <p:xfrm>
          <a:off x="1547664" y="2420888"/>
          <a:ext cx="5832648"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40145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15602" y="2429247"/>
            <a:ext cx="7055381" cy="2381745"/>
          </a:xfrm>
        </p:spPr>
        <p:txBody>
          <a:bodyPr>
            <a:normAutofit/>
          </a:bodyPr>
          <a:lstStyle/>
          <a:p>
            <a:r>
              <a:rPr lang="es-ES" sz="7200" dirty="0" smtClean="0">
                <a:latin typeface="Andalus" pitchFamily="18" charset="-78"/>
                <a:cs typeface="Andalus" pitchFamily="18" charset="-78"/>
              </a:rPr>
              <a:t>Comparación IPAQ test inicial y final mujeres</a:t>
            </a:r>
            <a:endParaRPr lang="es-ES" sz="7200" dirty="0">
              <a:latin typeface="Andalus" pitchFamily="18" charset="-78"/>
              <a:cs typeface="Andalus" pitchFamily="18" charset="-78"/>
            </a:endParaRPr>
          </a:p>
        </p:txBody>
      </p:sp>
    </p:spTree>
    <p:extLst>
      <p:ext uri="{BB962C8B-B14F-4D97-AF65-F5344CB8AC3E}">
        <p14:creationId xmlns:p14="http://schemas.microsoft.com/office/powerpoint/2010/main" val="192939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20-25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4" name="16 Gráfico"/>
          <p:cNvGraphicFramePr>
            <a:graphicFrameLocks/>
          </p:cNvGraphicFramePr>
          <p:nvPr/>
        </p:nvGraphicFramePr>
        <p:xfrm>
          <a:off x="1691680" y="2276872"/>
          <a:ext cx="5760640" cy="3449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908118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2"/>
            <a:ext cx="5985159" cy="1606102"/>
          </a:xfrm>
        </p:spPr>
        <p:txBody>
          <a:bodyPr>
            <a:normAutofit fontScale="90000"/>
          </a:bodyPr>
          <a:lstStyle/>
          <a:p>
            <a:r>
              <a:rPr lang="es-ES" dirty="0" smtClean="0">
                <a:latin typeface="Andalus" pitchFamily="18" charset="-78"/>
                <a:cs typeface="Andalus" pitchFamily="18" charset="-78"/>
              </a:rPr>
              <a:t>26-30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4" name="16 Gráfico"/>
          <p:cNvGraphicFramePr>
            <a:graphicFrameLocks/>
          </p:cNvGraphicFramePr>
          <p:nvPr/>
        </p:nvGraphicFramePr>
        <p:xfrm>
          <a:off x="1619672" y="2636912"/>
          <a:ext cx="5832648"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21149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3"/>
            <a:ext cx="5985159" cy="1606102"/>
          </a:xfrm>
        </p:spPr>
        <p:txBody>
          <a:bodyPr>
            <a:normAutofit fontScale="90000"/>
          </a:bodyPr>
          <a:lstStyle/>
          <a:p>
            <a:r>
              <a:rPr lang="es-ES" dirty="0" smtClean="0">
                <a:latin typeface="Andalus" pitchFamily="18" charset="-78"/>
                <a:cs typeface="Andalus" pitchFamily="18" charset="-78"/>
              </a:rPr>
              <a:t>31-35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4" name="18 Gráfico"/>
          <p:cNvGraphicFramePr>
            <a:graphicFrameLocks/>
          </p:cNvGraphicFramePr>
          <p:nvPr/>
        </p:nvGraphicFramePr>
        <p:xfrm>
          <a:off x="1547664" y="2348880"/>
          <a:ext cx="59766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57594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648072"/>
          </a:xfrm>
        </p:spPr>
        <p:txBody>
          <a:bodyPr>
            <a:normAutofit fontScale="90000"/>
          </a:bodyPr>
          <a:lstStyle/>
          <a:p>
            <a:pPr algn="ctr"/>
            <a:r>
              <a:rPr lang="es-ES" sz="5400" b="1" dirty="0" smtClean="0">
                <a:latin typeface="Andalus" pitchFamily="18" charset="-78"/>
                <a:cs typeface="Andalus" pitchFamily="18" charset="-78"/>
              </a:rPr>
              <a:t>JUSTIFICACIÓN</a:t>
            </a:r>
            <a:endParaRPr lang="es-ES" sz="5400" b="1" dirty="0">
              <a:latin typeface="Andalus" pitchFamily="18" charset="-78"/>
              <a:cs typeface="Andalus" pitchFamily="18" charset="-78"/>
            </a:endParaRPr>
          </a:p>
        </p:txBody>
      </p:sp>
      <p:graphicFrame>
        <p:nvGraphicFramePr>
          <p:cNvPr id="4" name="3 Diagrama"/>
          <p:cNvGraphicFramePr/>
          <p:nvPr>
            <p:extLst>
              <p:ext uri="{D42A27DB-BD31-4B8C-83A1-F6EECF244321}">
                <p14:modId xmlns:p14="http://schemas.microsoft.com/office/powerpoint/2010/main" val="545160193"/>
              </p:ext>
            </p:extLst>
          </p:nvPr>
        </p:nvGraphicFramePr>
        <p:xfrm>
          <a:off x="539552" y="1268760"/>
          <a:ext cx="7560840"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izquierda"/>
          <p:cNvSpPr/>
          <p:nvPr/>
        </p:nvSpPr>
        <p:spPr>
          <a:xfrm rot="2379127">
            <a:off x="6615308" y="4301197"/>
            <a:ext cx="936104" cy="648072"/>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8" name="7 Rectángulo redondeado"/>
          <p:cNvSpPr/>
          <p:nvPr/>
        </p:nvSpPr>
        <p:spPr>
          <a:xfrm>
            <a:off x="7019277" y="4365104"/>
            <a:ext cx="2124723" cy="1656184"/>
          </a:xfrm>
          <a:prstGeom prst="roundRect">
            <a:avLst/>
          </a:prstGeom>
          <a:solidFill>
            <a:schemeClr val="bg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2800" dirty="0" smtClean="0">
                <a:solidFill>
                  <a:schemeClr val="tx1"/>
                </a:solidFill>
                <a:latin typeface="Andalus" pitchFamily="18" charset="-78"/>
                <a:cs typeface="Andalus" pitchFamily="18" charset="-78"/>
              </a:rPr>
              <a:t>Factible </a:t>
            </a:r>
          </a:p>
          <a:p>
            <a:pPr algn="ctr"/>
            <a:r>
              <a:rPr lang="es-ES" sz="2800" dirty="0" smtClean="0">
                <a:solidFill>
                  <a:schemeClr val="tx1"/>
                </a:solidFill>
                <a:latin typeface="Andalus" pitchFamily="18" charset="-78"/>
                <a:cs typeface="Andalus" pitchFamily="18" charset="-78"/>
              </a:rPr>
              <a:t>Recursos</a:t>
            </a:r>
          </a:p>
          <a:p>
            <a:pPr algn="ctr"/>
            <a:r>
              <a:rPr lang="es-ES" sz="2800" dirty="0" smtClean="0">
                <a:solidFill>
                  <a:schemeClr val="tx1"/>
                </a:solidFill>
                <a:latin typeface="Andalus" pitchFamily="18" charset="-78"/>
                <a:cs typeface="Andalus" pitchFamily="18" charset="-78"/>
              </a:rPr>
              <a:t>Apoyo</a:t>
            </a:r>
            <a:endParaRPr lang="es-ES" sz="2800"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179037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2.5E-6 2.77393E-8 C 0.06892 2.77393E-8 0.125 0.05594 0.125 0.12506 C 0.125 0.19394 0.06892 0.25012 2.5E-6 0.25012 C -0.06893 0.25012 -0.125 0.19394 -0.125 0.12506 C -0.125 0.05594 -0.06893 2.77393E-8 2.5E-6 2.77393E-8 Z " pathEditMode="relative" rAng="0" ptsTypes="fffff">
                                      <p:cBhvr>
                                        <p:cTn id="6" dur="2000" fill="hold"/>
                                        <p:tgtEl>
                                          <p:spTgt spid="4"/>
                                        </p:tgtEl>
                                        <p:attrNameLst>
                                          <p:attrName>ppt_x</p:attrName>
                                          <p:attrName>ppt_y</p:attrName>
                                        </p:attrNameLst>
                                      </p:cBhvr>
                                      <p:rCtr x="0" y="12506"/>
                                    </p:animMotion>
                                  </p:childTnLst>
                                </p:cTn>
                              </p:par>
                            </p:childTnLst>
                          </p:cTn>
                        </p:par>
                        <p:par>
                          <p:cTn id="7" fill="hold">
                            <p:stCondLst>
                              <p:cond delay="2000"/>
                            </p:stCondLst>
                            <p:childTnLst>
                              <p:par>
                                <p:cTn id="8" presetID="21"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0"/>
                                  </p:stCondLst>
                                  <p:childTnLst>
                                    <p:animMotion origin="layout" path="M 0.04219 -0.37748 L 0.04219 -0.12737 " pathEditMode="relative" rAng="0" ptsTypes="AA">
                                      <p:cBhvr>
                                        <p:cTn id="13" dur="2000" fill="hold"/>
                                        <p:tgtEl>
                                          <p:spTgt spid="8"/>
                                        </p:tgtEl>
                                        <p:attrNameLst>
                                          <p:attrName>ppt_x</p:attrName>
                                          <p:attrName>ppt_y</p:attrName>
                                        </p:attrNameLst>
                                      </p:cBhvr>
                                      <p:rCtr x="0" y="125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5" y="747172"/>
            <a:ext cx="5985159" cy="1606102"/>
          </a:xfrm>
        </p:spPr>
        <p:txBody>
          <a:bodyPr>
            <a:normAutofit fontScale="90000"/>
          </a:bodyPr>
          <a:lstStyle/>
          <a:p>
            <a:r>
              <a:rPr lang="es-ES" dirty="0" smtClean="0">
                <a:latin typeface="Andalus" pitchFamily="18" charset="-78"/>
                <a:cs typeface="Andalus" pitchFamily="18" charset="-78"/>
              </a:rPr>
              <a:t>36-40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4" name="21 Gráfico"/>
          <p:cNvGraphicFramePr>
            <a:graphicFrameLocks/>
          </p:cNvGraphicFramePr>
          <p:nvPr/>
        </p:nvGraphicFramePr>
        <p:xfrm>
          <a:off x="1691680" y="2420888"/>
          <a:ext cx="5976664"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487991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4" y="747172"/>
            <a:ext cx="5985159" cy="1606102"/>
          </a:xfrm>
        </p:spPr>
        <p:txBody>
          <a:bodyPr>
            <a:normAutofit fontScale="90000"/>
          </a:bodyPr>
          <a:lstStyle/>
          <a:p>
            <a:r>
              <a:rPr lang="es-ES" dirty="0" smtClean="0">
                <a:latin typeface="Andalus" pitchFamily="18" charset="-78"/>
                <a:cs typeface="Andalus" pitchFamily="18" charset="-78"/>
              </a:rPr>
              <a:t>41-45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4" name="23 Gráfico"/>
          <p:cNvGraphicFramePr>
            <a:graphicFrameLocks/>
          </p:cNvGraphicFramePr>
          <p:nvPr/>
        </p:nvGraphicFramePr>
        <p:xfrm>
          <a:off x="1763688" y="2420888"/>
          <a:ext cx="5976664"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1296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46-50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4" name="25 Gráfico"/>
          <p:cNvGraphicFramePr>
            <a:graphicFrameLocks/>
          </p:cNvGraphicFramePr>
          <p:nvPr/>
        </p:nvGraphicFramePr>
        <p:xfrm>
          <a:off x="1691680" y="2564904"/>
          <a:ext cx="6048672"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56664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05876" y="747173"/>
            <a:ext cx="5985159" cy="1606102"/>
          </a:xfrm>
        </p:spPr>
        <p:txBody>
          <a:bodyPr>
            <a:normAutofit fontScale="90000"/>
          </a:bodyPr>
          <a:lstStyle/>
          <a:p>
            <a:r>
              <a:rPr lang="es-ES" dirty="0" smtClean="0">
                <a:latin typeface="Andalus" pitchFamily="18" charset="-78"/>
                <a:cs typeface="Andalus" pitchFamily="18" charset="-78"/>
              </a:rPr>
              <a:t>51-55 Mujeres</a:t>
            </a:r>
            <a:br>
              <a:rPr lang="es-ES" dirty="0" smtClean="0">
                <a:latin typeface="Andalus" pitchFamily="18" charset="-78"/>
                <a:cs typeface="Andalus" pitchFamily="18" charset="-78"/>
              </a:rPr>
            </a:br>
            <a:r>
              <a:rPr lang="es-ES" dirty="0" smtClean="0">
                <a:latin typeface="Andalus" pitchFamily="18" charset="-78"/>
                <a:cs typeface="Andalus" pitchFamily="18" charset="-78"/>
              </a:rPr>
              <a:t>IPAQ</a:t>
            </a:r>
            <a:endParaRPr lang="es-ES" dirty="0">
              <a:latin typeface="Andalus" pitchFamily="18" charset="-78"/>
              <a:cs typeface="Andalus" pitchFamily="18" charset="-78"/>
            </a:endParaRPr>
          </a:p>
        </p:txBody>
      </p:sp>
      <p:graphicFrame>
        <p:nvGraphicFramePr>
          <p:cNvPr id="4" name="27 Gráfico"/>
          <p:cNvGraphicFramePr>
            <a:graphicFrameLocks/>
          </p:cNvGraphicFramePr>
          <p:nvPr/>
        </p:nvGraphicFramePr>
        <p:xfrm>
          <a:off x="1907704" y="2276872"/>
          <a:ext cx="5904656"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64529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1550154" y="508418"/>
            <a:ext cx="5985159" cy="1333004"/>
          </a:xfrm>
        </p:spPr>
        <p:txBody>
          <a:bodyPr/>
          <a:lstStyle/>
          <a:p>
            <a:r>
              <a:rPr lang="es-ES" dirty="0" smtClean="0">
                <a:latin typeface="Andalus" pitchFamily="18" charset="-78"/>
                <a:cs typeface="Andalus" pitchFamily="18" charset="-78"/>
              </a:rPr>
              <a:t>Conclusiones </a:t>
            </a:r>
            <a:endParaRPr lang="es-ES" dirty="0">
              <a:latin typeface="Andalus" pitchFamily="18" charset="-78"/>
              <a:cs typeface="Andalus" pitchFamily="18" charset="-78"/>
            </a:endParaRPr>
          </a:p>
        </p:txBody>
      </p:sp>
      <p:sp>
        <p:nvSpPr>
          <p:cNvPr id="3" name="2 Subtítulo"/>
          <p:cNvSpPr>
            <a:spLocks noGrp="1"/>
          </p:cNvSpPr>
          <p:nvPr>
            <p:ph type="subTitle" idx="1"/>
          </p:nvPr>
        </p:nvSpPr>
        <p:spPr>
          <a:xfrm>
            <a:off x="1979713" y="1484784"/>
            <a:ext cx="6480720" cy="4968552"/>
          </a:xfrm>
        </p:spPr>
        <p:txBody>
          <a:bodyPr>
            <a:normAutofit fontScale="85000" lnSpcReduction="20000"/>
          </a:bodyPr>
          <a:lstStyle/>
          <a:p>
            <a:pPr lvl="0" algn="l">
              <a:buFont typeface="Wingdings" pitchFamily="2" charset="2"/>
              <a:buChar char="q"/>
            </a:pPr>
            <a:endParaRPr lang="es-EC" dirty="0" smtClean="0"/>
          </a:p>
          <a:p>
            <a:pPr lvl="0" algn="l">
              <a:buFont typeface="Wingdings" pitchFamily="2" charset="2"/>
              <a:buChar char="q"/>
            </a:pPr>
            <a:r>
              <a:rPr lang="es-EC" dirty="0" smtClean="0"/>
              <a:t>Podemos concluir que tenemos 25 sujetos de estudio con un promedio de peso normal al inicio de 23,45, después de nuestra intervención se mantuvieron y mejoraron a 22,92 de Índice de Masa corporal. </a:t>
            </a:r>
          </a:p>
          <a:p>
            <a:pPr lvl="0" algn="l">
              <a:buFont typeface="Wingdings" pitchFamily="2" charset="2"/>
              <a:buChar char="q"/>
            </a:pPr>
            <a:r>
              <a:rPr lang="es-EC" dirty="0" smtClean="0"/>
              <a:t>Tenemos 18 sujetos de estudio con un promedio en Sobrepeso al inicio de 26,70, después de nuestra intervención se mejoró a 26,38 de promedio en su Índice de Masa Corporal. Resultado de las actividades planificadas que se realizaron dentro del trabajo y fuera del mismo con dirección del alumnado de la CAFDER.</a:t>
            </a:r>
          </a:p>
          <a:p>
            <a:pPr algn="l">
              <a:buFont typeface="Wingdings" pitchFamily="2" charset="2"/>
              <a:buChar char="q"/>
            </a:pPr>
            <a:r>
              <a:rPr lang="es-EC" dirty="0" smtClean="0"/>
              <a:t>Podemos concluir que dentro de sexo femenino tenemos 44 sujetos de estudio con un promedio de peso normal al inicio de 23,75, después de nuestra intervención se mantuvieron y mejoraron a 23,40 de Índice de Masa corporal.</a:t>
            </a:r>
            <a:endParaRPr lang="es-ES" dirty="0"/>
          </a:p>
        </p:txBody>
      </p:sp>
    </p:spTree>
    <p:extLst>
      <p:ext uri="{BB962C8B-B14F-4D97-AF65-F5344CB8AC3E}">
        <p14:creationId xmlns:p14="http://schemas.microsoft.com/office/powerpoint/2010/main" val="3887440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99592" y="548680"/>
            <a:ext cx="7344815" cy="5607045"/>
          </a:xfrm>
        </p:spPr>
        <p:txBody>
          <a:bodyPr>
            <a:noAutofit/>
          </a:bodyPr>
          <a:lstStyle/>
          <a:p>
            <a:pPr lvl="0" algn="l">
              <a:buFont typeface="Wingdings" pitchFamily="2" charset="2"/>
              <a:buChar char="q"/>
            </a:pPr>
            <a:r>
              <a:rPr lang="es-EC" sz="1800" dirty="0" smtClean="0"/>
              <a:t>Tenemos 21 personas del sexo femenino que en su estudio tuvieron un promedio en Sobrepeso al inicio de 26,36, después de nuestra intervención se mejoró a 25,95 de promedio en su Índice de Masa Corporal. Resultado de las actividades planificadas que se realizaron dentro del trabajo y fuera del mismo con dirección del alumnado de la CAFDER</a:t>
            </a:r>
          </a:p>
          <a:p>
            <a:pPr lvl="0" algn="l">
              <a:buFont typeface="Wingdings" pitchFamily="2" charset="2"/>
              <a:buChar char="q"/>
            </a:pPr>
            <a:r>
              <a:rPr lang="es-EC" sz="1800" dirty="0" smtClean="0"/>
              <a:t>Sacamos como conclusión que de 51 personas en estado leve al inicio cuando se aplicó el IPAQ, ahora encontramos a 35 personas en estado leve en el IPAQ final lo que nos arroja los datos es que 16 personas aplicaron correctamente el programa y pasaron de tener una actividad física leve a moderada.</a:t>
            </a:r>
          </a:p>
          <a:p>
            <a:pPr lvl="0" algn="l">
              <a:buFont typeface="Wingdings" pitchFamily="2" charset="2"/>
              <a:buChar char="q"/>
            </a:pPr>
            <a:r>
              <a:rPr lang="es-EC" sz="1800" dirty="0" smtClean="0"/>
              <a:t>De 47 personas que realizan actividad moderada en el IPAQ inicial, ahora encontramos a 56 personas en estado moderado en el IPAQ final.</a:t>
            </a:r>
          </a:p>
          <a:p>
            <a:pPr lvl="0" algn="l">
              <a:buFont typeface="Wingdings" pitchFamily="2" charset="2"/>
              <a:buChar char="q"/>
            </a:pPr>
            <a:r>
              <a:rPr lang="es-EC" sz="1800" dirty="0" smtClean="0"/>
              <a:t>De 10 personas que se encuentran en el estado vigoroso dentro del IPAQ inicial, ahora encontramos a 17 personas en estado vigoroso en el IPAQ final.</a:t>
            </a:r>
          </a:p>
          <a:p>
            <a:pPr lvl="0" algn="l">
              <a:buFont typeface="Wingdings" pitchFamily="2" charset="2"/>
              <a:buChar char="q"/>
            </a:pPr>
            <a:r>
              <a:rPr lang="es-EC" sz="1800" dirty="0" smtClean="0"/>
              <a:t>Por lo tanto concluimos que a más actividad física, se mantiene y mejora su Índice de Masa Corporal.</a:t>
            </a:r>
          </a:p>
          <a:p>
            <a:endParaRPr lang="es-ES" sz="1800" dirty="0"/>
          </a:p>
        </p:txBody>
      </p:sp>
    </p:spTree>
    <p:extLst>
      <p:ext uri="{BB962C8B-B14F-4D97-AF65-F5344CB8AC3E}">
        <p14:creationId xmlns:p14="http://schemas.microsoft.com/office/powerpoint/2010/main" val="3887440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900000">
            <a:off x="50925" y="890542"/>
            <a:ext cx="5985159" cy="909201"/>
          </a:xfrm>
        </p:spPr>
        <p:txBody>
          <a:bodyPr>
            <a:normAutofit/>
          </a:bodyPr>
          <a:lstStyle/>
          <a:p>
            <a:r>
              <a:rPr lang="es-ES" dirty="0" smtClean="0">
                <a:latin typeface="Andalus" pitchFamily="18" charset="-78"/>
                <a:cs typeface="Andalus" pitchFamily="18" charset="-78"/>
              </a:rPr>
              <a:t>Recomendaciones</a:t>
            </a:r>
            <a:endParaRPr lang="es-ES" dirty="0">
              <a:latin typeface="Andalus" pitchFamily="18" charset="-78"/>
              <a:cs typeface="Andalus" pitchFamily="18" charset="-78"/>
            </a:endParaRPr>
          </a:p>
        </p:txBody>
      </p:sp>
      <p:sp>
        <p:nvSpPr>
          <p:cNvPr id="3073" name="Rectangle 1"/>
          <p:cNvSpPr>
            <a:spLocks noGrp="1" noChangeArrowheads="1"/>
          </p:cNvSpPr>
          <p:nvPr>
            <p:ph type="subTitle" idx="1"/>
          </p:nvPr>
        </p:nvSpPr>
        <p:spPr bwMode="auto">
          <a:xfrm>
            <a:off x="900113" y="2106298"/>
            <a:ext cx="7344295"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s-EC" sz="32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s-EC" sz="20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Se recomienda mantener el programa de actividad física y nutrición que fueron aplicados al Ministerio Coordinador de Conocimiento y Talento Humano ya que son beneficiosos para el personal administrativo de dicha Institución, con esto se lograra un incremento más significativo en el total de las personas que mantengan una actividad vigorosa en su vida diaria.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s-EC" sz="1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s-EC" sz="20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Los test del IMC y el IPAQ deben ser tomados constantemente, para crear conciencia en los empleados que deben mantener y mejorar su IMC y su nivel de Actividad Física.</a:t>
            </a:r>
            <a:endParaRPr kumimoji="0" lang="es-EC" sz="11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s-EC" sz="3200" b="0" i="0" u="none" strike="noStrike" cap="none" normalizeH="0" baseline="0" dirty="0" smtClean="0">
              <a:ln>
                <a:noFill/>
              </a:ln>
              <a:solidFill>
                <a:schemeClr val="tx1"/>
              </a:solidFill>
              <a:effectLst/>
              <a:latin typeface="Andalus" pitchFamily="18" charset="-78"/>
              <a:cs typeface="Andalus" pitchFamily="18" charset="-78"/>
            </a:endParaRPr>
          </a:p>
        </p:txBody>
      </p:sp>
    </p:spTree>
    <p:extLst>
      <p:ext uri="{BB962C8B-B14F-4D97-AF65-F5344CB8AC3E}">
        <p14:creationId xmlns:p14="http://schemas.microsoft.com/office/powerpoint/2010/main" val="197541890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bwMode="auto">
          <a:xfrm>
            <a:off x="611560" y="149670"/>
            <a:ext cx="7848872" cy="64756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buFont typeface="Wingdings" pitchFamily="2" charset="2"/>
              <a:buChar char="q"/>
            </a:pPr>
            <a:r>
              <a:rPr lang="es-EC" sz="1600" dirty="0" smtClean="0"/>
              <a:t>Continuar aplicando de 10 a 15 minutos, 3 veces por semanas un plan de pausas activas que sean lúdicas, dinámicas e innovadoras para crear un hábito en los empleados del Ministerio y logren mejoras.</a:t>
            </a:r>
          </a:p>
          <a:p>
            <a:pPr lvl="0" algn="l"/>
            <a:endParaRPr lang="es-EC" sz="1600" dirty="0" smtClean="0"/>
          </a:p>
          <a:p>
            <a:pPr lvl="0" algn="l">
              <a:buFont typeface="Wingdings" pitchFamily="2" charset="2"/>
              <a:buChar char="q"/>
            </a:pPr>
            <a:r>
              <a:rPr lang="es-EC" sz="1600" dirty="0" smtClean="0"/>
              <a:t>Masificar el programa propuesto por los estudiantes de la Universidad de las Fuerza Armadas ESPE y que formen parte del grupo de trabajo de la Institución para capacitar al personal y que en un año, puedan realizar este tipo de actividades en forma independiente.</a:t>
            </a:r>
          </a:p>
          <a:p>
            <a:pPr lvl="0" algn="l"/>
            <a:endParaRPr lang="es-EC" sz="1600" dirty="0" smtClean="0"/>
          </a:p>
          <a:p>
            <a:pPr lvl="0" algn="l">
              <a:buFont typeface="Wingdings" pitchFamily="2" charset="2"/>
              <a:buChar char="q"/>
            </a:pPr>
            <a:r>
              <a:rPr lang="es-EC" sz="1600" dirty="0" smtClean="0"/>
              <a:t>Mantener hábitos nutricionales saludables en base al control del Incide de Masa Corporal.</a:t>
            </a:r>
          </a:p>
          <a:p>
            <a:pPr lvl="0" algn="l"/>
            <a:endParaRPr lang="es-EC" sz="1600" dirty="0" smtClean="0"/>
          </a:p>
          <a:p>
            <a:pPr lvl="0" algn="l">
              <a:buFont typeface="Wingdings" pitchFamily="2" charset="2"/>
              <a:buChar char="q"/>
            </a:pPr>
            <a:r>
              <a:rPr lang="es-EC" sz="1600" dirty="0" smtClean="0"/>
              <a:t>Incluir dentro del presupuesto del Ministerio un rubro direccionado a la aplicación del programa de actividad física y nutricional con profesionales calificados. </a:t>
            </a:r>
          </a:p>
          <a:p>
            <a:pPr lvl="0" algn="l"/>
            <a:endParaRPr lang="es-EC" sz="1600" dirty="0" smtClean="0"/>
          </a:p>
          <a:p>
            <a:pPr lvl="0" algn="l">
              <a:buFont typeface="Wingdings" pitchFamily="2" charset="2"/>
              <a:buChar char="q"/>
            </a:pPr>
            <a:r>
              <a:rPr lang="es-EC" sz="1600" dirty="0" smtClean="0"/>
              <a:t>Facilitar la ejecución de la propuesta del programa de Actividad física y Nutricional para el personal administrativo del Ministerio Coordinador de Conocimiento presentado por los investigadores.</a:t>
            </a:r>
          </a:p>
          <a:p>
            <a:r>
              <a:rPr lang="es-EC" sz="1600" dirty="0" smtClean="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ndalus" pitchFamily="18" charset="-78"/>
              <a:cs typeface="Andalus" pitchFamily="18" charset="-78"/>
            </a:endParaRPr>
          </a:p>
        </p:txBody>
      </p:sp>
    </p:spTree>
    <p:extLst>
      <p:ext uri="{BB962C8B-B14F-4D97-AF65-F5344CB8AC3E}">
        <p14:creationId xmlns:p14="http://schemas.microsoft.com/office/powerpoint/2010/main" val="197541890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08" y="183883"/>
            <a:ext cx="5985159" cy="1012869"/>
          </a:xfrm>
        </p:spPr>
        <p:txBody>
          <a:bodyPr/>
          <a:lstStyle/>
          <a:p>
            <a:r>
              <a:rPr lang="es-ES" dirty="0">
                <a:latin typeface="Andalus" pitchFamily="18" charset="-78"/>
                <a:cs typeface="Andalus" pitchFamily="18" charset="-78"/>
              </a:rPr>
              <a:t>B</a:t>
            </a:r>
            <a:r>
              <a:rPr lang="es-ES" dirty="0" smtClean="0">
                <a:latin typeface="Andalus" pitchFamily="18" charset="-78"/>
                <a:cs typeface="Andalus" pitchFamily="18" charset="-78"/>
              </a:rPr>
              <a:t>ibliografía</a:t>
            </a:r>
            <a:endParaRPr lang="es-ES" dirty="0">
              <a:latin typeface="Andalus" pitchFamily="18" charset="-78"/>
              <a:cs typeface="Andalus" pitchFamily="18" charset="-78"/>
            </a:endParaRPr>
          </a:p>
        </p:txBody>
      </p:sp>
      <p:sp>
        <p:nvSpPr>
          <p:cNvPr id="3" name="2 Subtítulo"/>
          <p:cNvSpPr>
            <a:spLocks noGrp="1"/>
          </p:cNvSpPr>
          <p:nvPr>
            <p:ph type="subTitle" idx="1"/>
          </p:nvPr>
        </p:nvSpPr>
        <p:spPr>
          <a:xfrm>
            <a:off x="395536" y="1916832"/>
            <a:ext cx="8748464" cy="3528392"/>
          </a:xfrm>
        </p:spPr>
        <p:txBody>
          <a:bodyPr>
            <a:noAutofit/>
          </a:bodyPr>
          <a:lstStyle/>
          <a:p>
            <a:pPr algn="l">
              <a:buFont typeface="Wingdings" pitchFamily="2" charset="2"/>
              <a:buChar char="q"/>
            </a:pPr>
            <a:r>
              <a:rPr lang="es-EC" sz="1600" dirty="0" smtClean="0"/>
              <a:t>(</a:t>
            </a:r>
            <a:r>
              <a:rPr lang="es-EC" sz="1600" dirty="0" err="1" smtClean="0"/>
              <a:t>s.f.</a:t>
            </a:r>
            <a:r>
              <a:rPr lang="es-EC" sz="1600" dirty="0" smtClean="0"/>
              <a:t>). Obtenido de http://www.ipaq.ki.se/</a:t>
            </a:r>
          </a:p>
          <a:p>
            <a:pPr algn="l">
              <a:buFont typeface="Wingdings" pitchFamily="2" charset="2"/>
              <a:buChar char="q"/>
            </a:pPr>
            <a:r>
              <a:rPr lang="en-US" sz="1600" dirty="0" smtClean="0"/>
              <a:t>(1993). </a:t>
            </a:r>
            <a:r>
              <a:rPr lang="en-US" sz="1600" i="1" dirty="0" smtClean="0"/>
              <a:t>American Journal of Health Promotion</a:t>
            </a:r>
            <a:r>
              <a:rPr lang="en-US" sz="1600" dirty="0" smtClean="0"/>
              <a:t>.</a:t>
            </a:r>
            <a:endParaRPr lang="es-EC" sz="1600" dirty="0" smtClean="0"/>
          </a:p>
          <a:p>
            <a:pPr algn="l">
              <a:buFont typeface="Wingdings" pitchFamily="2" charset="2"/>
              <a:buChar char="q"/>
            </a:pPr>
            <a:r>
              <a:rPr lang="en-US" sz="1600" dirty="0" smtClean="0"/>
              <a:t>Human Resource Executive. (1999).</a:t>
            </a:r>
            <a:endParaRPr lang="es-EC" sz="1600" dirty="0" smtClean="0"/>
          </a:p>
          <a:p>
            <a:pPr algn="l">
              <a:buFont typeface="Wingdings" pitchFamily="2" charset="2"/>
              <a:buChar char="q"/>
            </a:pPr>
            <a:r>
              <a:rPr lang="en-US" sz="1600" i="1" dirty="0" smtClean="0"/>
              <a:t>INTERNATIONAL PHYSICAL ACTIVITY</a:t>
            </a:r>
            <a:r>
              <a:rPr lang="en-US" sz="1600" dirty="0" smtClean="0"/>
              <a:t>. </a:t>
            </a:r>
            <a:r>
              <a:rPr lang="es-EC" sz="1600" dirty="0" smtClean="0"/>
              <a:t>(2001). Obtenido de http://www.ipaq.ki.se/ </a:t>
            </a:r>
          </a:p>
          <a:p>
            <a:pPr algn="l">
              <a:buFont typeface="Wingdings" pitchFamily="2" charset="2"/>
              <a:buChar char="q"/>
            </a:pPr>
            <a:r>
              <a:rPr lang="es-EC" sz="1600" dirty="0" smtClean="0"/>
              <a:t>Actividad Física. (Enero de 2002 ). </a:t>
            </a:r>
            <a:r>
              <a:rPr lang="es-EC" sz="1600" i="1" dirty="0" smtClean="0"/>
              <a:t>OMS</a:t>
            </a:r>
            <a:r>
              <a:rPr lang="es-EC" sz="1600" dirty="0" smtClean="0"/>
              <a:t>.</a:t>
            </a:r>
          </a:p>
          <a:p>
            <a:pPr algn="l">
              <a:buFont typeface="Wingdings" pitchFamily="2" charset="2"/>
              <a:buChar char="q"/>
            </a:pPr>
            <a:r>
              <a:rPr lang="es-EC" sz="1600" dirty="0" smtClean="0"/>
              <a:t>(2003). En </a:t>
            </a:r>
            <a:r>
              <a:rPr lang="es-EC" sz="1600" i="1" dirty="0" smtClean="0"/>
              <a:t>Manual de </a:t>
            </a:r>
            <a:r>
              <a:rPr lang="es-EC" sz="1600" i="1" dirty="0" err="1" smtClean="0"/>
              <a:t>Educaciòn</a:t>
            </a:r>
            <a:r>
              <a:rPr lang="es-EC" sz="1600" i="1" dirty="0" smtClean="0"/>
              <a:t> Física y Deportes </a:t>
            </a:r>
            <a:r>
              <a:rPr lang="es-EC" sz="1600" dirty="0" smtClean="0"/>
              <a:t>(pág. 166). España: </a:t>
            </a:r>
            <a:r>
              <a:rPr lang="es-EC" sz="1600" dirty="0" err="1" smtClean="0"/>
              <a:t>Oceano</a:t>
            </a:r>
            <a:r>
              <a:rPr lang="es-EC" sz="1600" dirty="0" smtClean="0"/>
              <a:t> .</a:t>
            </a:r>
          </a:p>
          <a:p>
            <a:pPr algn="l">
              <a:buFont typeface="Wingdings" pitchFamily="2" charset="2"/>
              <a:buChar char="q"/>
            </a:pPr>
            <a:r>
              <a:rPr lang="es-EC" sz="1600" i="1" dirty="0" smtClean="0"/>
              <a:t>Enfermedades no transmisibles</a:t>
            </a:r>
            <a:r>
              <a:rPr lang="es-EC" sz="1600" dirty="0" smtClean="0"/>
              <a:t>. (julio de 2006). Obtenido de http://www.dcp2.org/file/76/</a:t>
            </a:r>
          </a:p>
          <a:p>
            <a:pPr algn="l">
              <a:buFont typeface="Wingdings" pitchFamily="2" charset="2"/>
              <a:buChar char="q"/>
            </a:pPr>
            <a:r>
              <a:rPr lang="es-EC" sz="1600" i="1" dirty="0" smtClean="0"/>
              <a:t>Las enfermedades no transmisibles </a:t>
            </a:r>
            <a:r>
              <a:rPr lang="es-EC" sz="1600" dirty="0" smtClean="0"/>
              <a:t>. (Julio de 2006). Obtenido de Ahora ocasionan la mayor parte de defunciones en los países de bajo y mediano ingreso: http://www.dcp2.org/file/76/</a:t>
            </a:r>
          </a:p>
          <a:p>
            <a:pPr algn="l">
              <a:buFont typeface="Wingdings" pitchFamily="2" charset="2"/>
              <a:buChar char="q"/>
            </a:pPr>
            <a:r>
              <a:rPr lang="es-EC" sz="1600" i="1" dirty="0" smtClean="0"/>
              <a:t>Las enfermedades no transmisibles </a:t>
            </a:r>
            <a:r>
              <a:rPr lang="es-EC" sz="1600" dirty="0" smtClean="0"/>
              <a:t>. (2006). Obtenido de http://www.dcp2.org/file/76/</a:t>
            </a:r>
          </a:p>
          <a:p>
            <a:pPr algn="l">
              <a:buFont typeface="Wingdings" pitchFamily="2" charset="2"/>
              <a:buChar char="q"/>
            </a:pPr>
            <a:r>
              <a:rPr lang="en-US" sz="1600" dirty="0" smtClean="0"/>
              <a:t>Physical Activity Guidelines . (2008). </a:t>
            </a:r>
            <a:r>
              <a:rPr lang="en-US" sz="1600" i="1" dirty="0" smtClean="0"/>
              <a:t>Americans</a:t>
            </a:r>
            <a:r>
              <a:rPr lang="en-US" sz="1600" dirty="0" smtClean="0"/>
              <a:t>.</a:t>
            </a:r>
            <a:endParaRPr lang="es-EC" sz="1600" dirty="0" smtClean="0"/>
          </a:p>
          <a:p>
            <a:pPr algn="l">
              <a:buFont typeface="Wingdings" pitchFamily="2" charset="2"/>
              <a:buChar char="q"/>
            </a:pPr>
            <a:r>
              <a:rPr lang="en-US" sz="1600" dirty="0" smtClean="0"/>
              <a:t>Global Burden . </a:t>
            </a:r>
            <a:r>
              <a:rPr lang="es-EC" sz="1600" dirty="0" smtClean="0"/>
              <a:t>(2010). </a:t>
            </a:r>
            <a:r>
              <a:rPr lang="es-EC" sz="1600" i="1" dirty="0" err="1" smtClean="0"/>
              <a:t>Disease</a:t>
            </a:r>
            <a:r>
              <a:rPr lang="es-EC" sz="1600" i="1" dirty="0" smtClean="0"/>
              <a:t> </a:t>
            </a:r>
            <a:r>
              <a:rPr lang="es-EC" sz="1600" i="1" dirty="0" err="1" smtClean="0"/>
              <a:t>Study</a:t>
            </a:r>
            <a:r>
              <a:rPr lang="es-EC" sz="1600" dirty="0" smtClean="0"/>
              <a:t>.</a:t>
            </a:r>
          </a:p>
          <a:p>
            <a:pPr algn="l"/>
            <a:endParaRPr lang="es-ES" sz="1050" dirty="0"/>
          </a:p>
        </p:txBody>
      </p:sp>
    </p:spTree>
    <p:extLst>
      <p:ext uri="{BB962C8B-B14F-4D97-AF65-F5344CB8AC3E}">
        <p14:creationId xmlns:p14="http://schemas.microsoft.com/office/powerpoint/2010/main" val="331514604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548680"/>
            <a:ext cx="7128792" cy="6048672"/>
          </a:xfrm>
        </p:spPr>
        <p:txBody>
          <a:bodyPr>
            <a:normAutofit fontScale="62500" lnSpcReduction="20000"/>
          </a:bodyPr>
          <a:lstStyle/>
          <a:p>
            <a:pPr>
              <a:buFont typeface="Wingdings" pitchFamily="2" charset="2"/>
              <a:buChar char="q"/>
            </a:pPr>
            <a:r>
              <a:rPr lang="es-EC" i="1" dirty="0" smtClean="0"/>
              <a:t>Recomendaciones mundiales sobre la actividad </a:t>
            </a:r>
            <a:r>
              <a:rPr lang="es-EC" i="1" dirty="0" err="1" smtClean="0"/>
              <a:t>fìsica</a:t>
            </a:r>
            <a:r>
              <a:rPr lang="es-EC" i="1" dirty="0" smtClean="0"/>
              <a:t> para la salud</a:t>
            </a:r>
            <a:r>
              <a:rPr lang="es-EC" dirty="0" smtClean="0"/>
              <a:t>. (2010). Obtenido de http://www.who.int/dietphysicalactivity/factsheet_recommendations/es/ </a:t>
            </a:r>
          </a:p>
          <a:p>
            <a:pPr>
              <a:buFont typeface="Wingdings" pitchFamily="2" charset="2"/>
              <a:buChar char="q"/>
            </a:pPr>
            <a:r>
              <a:rPr lang="es-EC" i="1" dirty="0" smtClean="0"/>
              <a:t>Actividad Física concepto</a:t>
            </a:r>
            <a:r>
              <a:rPr lang="es-EC" dirty="0" smtClean="0"/>
              <a:t>. (2011). Obtenido de http://www.who.int/dietphysicalactivity/pa/es/</a:t>
            </a:r>
          </a:p>
          <a:p>
            <a:pPr>
              <a:buFont typeface="Wingdings" pitchFamily="2" charset="2"/>
              <a:buChar char="q"/>
            </a:pPr>
            <a:r>
              <a:rPr lang="es-EC" i="1" dirty="0" smtClean="0"/>
              <a:t>Historia de la Cultura Física y el deporte.</a:t>
            </a:r>
            <a:r>
              <a:rPr lang="es-EC" dirty="0" smtClean="0"/>
              <a:t> (Mates de 27 septiembre de 2011). Obtenido de http://www.udes.edu.co/Portals/0/imagenes/semilleros/tisos/normasapa.pdf.</a:t>
            </a:r>
          </a:p>
          <a:p>
            <a:pPr>
              <a:buFont typeface="Wingdings" pitchFamily="2" charset="2"/>
              <a:buChar char="q"/>
            </a:pPr>
            <a:r>
              <a:rPr lang="es-EC" i="1" dirty="0" smtClean="0"/>
              <a:t>Sedentarismo y Salud</a:t>
            </a:r>
            <a:r>
              <a:rPr lang="es-EC" dirty="0" smtClean="0"/>
              <a:t>. (2011). Obtenido de http://www.madridsalud.es/temas/senderismo_salud.php</a:t>
            </a:r>
          </a:p>
          <a:p>
            <a:pPr>
              <a:buFont typeface="Wingdings" pitchFamily="2" charset="2"/>
              <a:buChar char="q"/>
            </a:pPr>
            <a:r>
              <a:rPr lang="es-EC" dirty="0" smtClean="0"/>
              <a:t>Algunas empresas proponen trabajar parado para evitar el sedentarismo. (29 diciembre de 2012).</a:t>
            </a:r>
          </a:p>
          <a:p>
            <a:pPr>
              <a:buFont typeface="Wingdings" pitchFamily="2" charset="2"/>
              <a:buChar char="q"/>
            </a:pPr>
            <a:r>
              <a:rPr lang="es-EC" i="1" dirty="0" smtClean="0"/>
              <a:t>Definición Índice de Masa Corporal (IMC)</a:t>
            </a:r>
            <a:r>
              <a:rPr lang="es-EC" dirty="0" smtClean="0"/>
              <a:t>. (Martes de 10 Diciembre de 2013). Obtenido de http://www.indicemasacorporal.org/definicion-oficial.php</a:t>
            </a:r>
          </a:p>
          <a:p>
            <a:pPr>
              <a:buFont typeface="Wingdings" pitchFamily="2" charset="2"/>
              <a:buChar char="q"/>
            </a:pPr>
            <a:r>
              <a:rPr lang="es-EC" i="1" dirty="0" smtClean="0"/>
              <a:t>Enfermedades no transmisibles</a:t>
            </a:r>
            <a:r>
              <a:rPr lang="es-EC" dirty="0" smtClean="0"/>
              <a:t>. (Marzo de 2013). Obtenido de http://www.who.int/mediacentre/factsheets/fs355/es/</a:t>
            </a:r>
          </a:p>
          <a:p>
            <a:pPr>
              <a:buFont typeface="Wingdings" pitchFamily="2" charset="2"/>
              <a:buChar char="q"/>
            </a:pPr>
            <a:r>
              <a:rPr lang="es-EC" i="1" dirty="0" smtClean="0"/>
              <a:t>Enfermedades no transmisibles </a:t>
            </a:r>
            <a:r>
              <a:rPr lang="es-EC" dirty="0" smtClean="0"/>
              <a:t>. (Marzo de 2013). Obtenido de http://www.who.int/mediacentre/factsheets/fs355/es/</a:t>
            </a:r>
          </a:p>
          <a:p>
            <a:endParaRPr lang="es-EC"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908720"/>
            <a:ext cx="7117180" cy="1584176"/>
          </a:xfrm>
        </p:spPr>
        <p:txBody>
          <a:bodyPr>
            <a:normAutofit fontScale="90000"/>
          </a:bodyPr>
          <a:lstStyle/>
          <a:p>
            <a:pPr algn="ctr"/>
            <a:r>
              <a:rPr lang="es-ES" sz="5400" b="1" dirty="0" smtClean="0">
                <a:latin typeface="Andalus" pitchFamily="18" charset="-78"/>
                <a:cs typeface="Andalus" pitchFamily="18" charset="-78"/>
              </a:rPr>
              <a:t>OBJETIVO GENERAL</a:t>
            </a:r>
            <a:r>
              <a:rPr lang="es-ES" sz="5400" dirty="0" smtClean="0">
                <a:latin typeface="Andalus" pitchFamily="18" charset="-78"/>
                <a:cs typeface="Andalus" pitchFamily="18" charset="-78"/>
              </a:rPr>
              <a:t/>
            </a:r>
            <a:br>
              <a:rPr lang="es-ES" sz="5400" dirty="0" smtClean="0">
                <a:latin typeface="Andalus" pitchFamily="18" charset="-78"/>
                <a:cs typeface="Andalus" pitchFamily="18" charset="-78"/>
              </a:rPr>
            </a:br>
            <a:endParaRPr lang="es-ES" sz="5400" dirty="0">
              <a:latin typeface="Andalus" pitchFamily="18" charset="-78"/>
              <a:cs typeface="Andalus" pitchFamily="18" charset="-78"/>
            </a:endParaRPr>
          </a:p>
        </p:txBody>
      </p:sp>
      <p:sp>
        <p:nvSpPr>
          <p:cNvPr id="3" name="2 Subtítulo"/>
          <p:cNvSpPr>
            <a:spLocks noGrp="1"/>
          </p:cNvSpPr>
          <p:nvPr>
            <p:ph type="subTitle" idx="1"/>
          </p:nvPr>
        </p:nvSpPr>
        <p:spPr>
          <a:xfrm>
            <a:off x="1187624" y="2420888"/>
            <a:ext cx="7117180" cy="3240360"/>
          </a:xfrm>
          <a:solidFill>
            <a:schemeClr val="bg2">
              <a:lumMod val="60000"/>
              <a:lumOff val="40000"/>
            </a:schemeClr>
          </a:solidFill>
        </p:spPr>
        <p:txBody>
          <a:bodyPr>
            <a:noAutofit/>
          </a:bodyPr>
          <a:lstStyle/>
          <a:p>
            <a:pPr algn="ctr"/>
            <a:r>
              <a:rPr lang="es-EC" sz="3600" dirty="0">
                <a:latin typeface="Andalus" pitchFamily="18" charset="-78"/>
                <a:cs typeface="Andalus" pitchFamily="18" charset="-78"/>
              </a:rPr>
              <a:t>Determinar la incidencia de la Actividad Física en el Índice de Masa Corporal en el personal administrativo del Ministerio Coordinador de Conocimiento y Talento Humano</a:t>
            </a:r>
            <a:endParaRPr lang="es-ES" sz="3600" dirty="0">
              <a:latin typeface="Andalus" pitchFamily="18" charset="-78"/>
              <a:cs typeface="Andalus" pitchFamily="18" charset="-78"/>
            </a:endParaRPr>
          </a:p>
          <a:p>
            <a:pPr algn="ctr"/>
            <a:endParaRPr lang="es-ES" sz="1800" dirty="0">
              <a:latin typeface="Andalus" pitchFamily="18" charset="-78"/>
              <a:cs typeface="Andalus" pitchFamily="18" charset="-78"/>
            </a:endParaRPr>
          </a:p>
        </p:txBody>
      </p:sp>
    </p:spTree>
    <p:extLst>
      <p:ext uri="{BB962C8B-B14F-4D97-AF65-F5344CB8AC3E}">
        <p14:creationId xmlns:p14="http://schemas.microsoft.com/office/powerpoint/2010/main" val="3511841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bg/>
                                          </p:spTgt>
                                        </p:tgtEl>
                                        <p:attrNameLst>
                                          <p:attrName>ppt_x</p:attrName>
                                          <p:attrName>ppt_y</p:attrName>
                                        </p:attrNameLst>
                                      </p:cBhvr>
                                    </p:animMotion>
                                    <p:animRot by="1500000">
                                      <p:cBhvr>
                                        <p:cTn id="11" dur="125" fill="hold">
                                          <p:stCondLst>
                                            <p:cond delay="0"/>
                                          </p:stCondLst>
                                        </p:cTn>
                                        <p:tgtEl>
                                          <p:spTgt spid="3">
                                            <p:bg/>
                                          </p:spTgt>
                                        </p:tgtEl>
                                        <p:attrNameLst>
                                          <p:attrName>r</p:attrName>
                                        </p:attrNameLst>
                                      </p:cBhvr>
                                    </p:animRot>
                                    <p:animRot by="-1500000">
                                      <p:cBhvr>
                                        <p:cTn id="12" dur="125" fill="hold">
                                          <p:stCondLst>
                                            <p:cond delay="125"/>
                                          </p:stCondLst>
                                        </p:cTn>
                                        <p:tgtEl>
                                          <p:spTgt spid="3">
                                            <p:bg/>
                                          </p:spTgt>
                                        </p:tgtEl>
                                        <p:attrNameLst>
                                          <p:attrName>r</p:attrName>
                                        </p:attrNameLst>
                                      </p:cBhvr>
                                    </p:animRot>
                                    <p:animRot by="-1500000">
                                      <p:cBhvr>
                                        <p:cTn id="13" dur="125" fill="hold">
                                          <p:stCondLst>
                                            <p:cond delay="250"/>
                                          </p:stCondLst>
                                        </p:cTn>
                                        <p:tgtEl>
                                          <p:spTgt spid="3">
                                            <p:bg/>
                                          </p:spTgt>
                                        </p:tgtEl>
                                        <p:attrNameLst>
                                          <p:attrName>r</p:attrName>
                                        </p:attrNameLst>
                                      </p:cBhvr>
                                    </p:animRot>
                                    <p:animRot by="1500000">
                                      <p:cBhvr>
                                        <p:cTn id="14" dur="125" fill="hold">
                                          <p:stCondLst>
                                            <p:cond delay="375"/>
                                          </p:stCondLst>
                                        </p:cTn>
                                        <p:tgtEl>
                                          <p:spTgt spid="3">
                                            <p:bg/>
                                          </p:spTgt>
                                        </p:tgtEl>
                                        <p:attrNameLst>
                                          <p:attrName>r</p:attrName>
                                        </p:attrNameLst>
                                      </p:cBhvr>
                                    </p:animRot>
                                  </p:childTnLst>
                                </p:cTn>
                              </p:par>
                            </p:childTnLst>
                          </p:cTn>
                        </p:par>
                        <p:par>
                          <p:cTn id="15" fill="hold">
                            <p:stCondLst>
                              <p:cond delay="1000"/>
                            </p:stCondLst>
                            <p:childTnLst>
                              <p:par>
                                <p:cTn id="16" presetID="34" presetClass="emph" presetSubtype="0" fill="hold" grpId="0" nodeType="after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
                                            <p:txEl>
                                              <p:pRg st="0" end="0"/>
                                            </p:txEl>
                                          </p:spTgt>
                                        </p:tgtEl>
                                        <p:attrNameLst>
                                          <p:attrName>ppt_x</p:attrName>
                                          <p:attrName>ppt_y</p:attrName>
                                        </p:attrNameLst>
                                      </p:cBhvr>
                                    </p:animMotion>
                                    <p:animRot by="1500000">
                                      <p:cBhvr>
                                        <p:cTn id="18" dur="125" fill="hold">
                                          <p:stCondLst>
                                            <p:cond delay="0"/>
                                          </p:stCondLst>
                                        </p:cTn>
                                        <p:tgtEl>
                                          <p:spTgt spid="3">
                                            <p:txEl>
                                              <p:pRg st="0" end="0"/>
                                            </p:txEl>
                                          </p:spTgt>
                                        </p:tgtEl>
                                        <p:attrNameLst>
                                          <p:attrName>r</p:attrName>
                                        </p:attrNameLst>
                                      </p:cBhvr>
                                    </p:animRot>
                                    <p:animRot by="-1500000">
                                      <p:cBhvr>
                                        <p:cTn id="19" dur="125" fill="hold">
                                          <p:stCondLst>
                                            <p:cond delay="125"/>
                                          </p:stCondLst>
                                        </p:cTn>
                                        <p:tgtEl>
                                          <p:spTgt spid="3">
                                            <p:txEl>
                                              <p:pRg st="0" end="0"/>
                                            </p:txEl>
                                          </p:spTgt>
                                        </p:tgtEl>
                                        <p:attrNameLst>
                                          <p:attrName>r</p:attrName>
                                        </p:attrNameLst>
                                      </p:cBhvr>
                                    </p:animRot>
                                    <p:animRot by="-1500000">
                                      <p:cBhvr>
                                        <p:cTn id="20" dur="125" fill="hold">
                                          <p:stCondLst>
                                            <p:cond delay="250"/>
                                          </p:stCondLst>
                                        </p:cTn>
                                        <p:tgtEl>
                                          <p:spTgt spid="3">
                                            <p:txEl>
                                              <p:pRg st="0" end="0"/>
                                            </p:txEl>
                                          </p:spTgt>
                                        </p:tgtEl>
                                        <p:attrNameLst>
                                          <p:attrName>r</p:attrName>
                                        </p:attrNameLst>
                                      </p:cBhvr>
                                    </p:animRot>
                                    <p:animRot by="1500000">
                                      <p:cBhvr>
                                        <p:cTn id="21"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7992888" cy="5616624"/>
          </a:xfrm>
        </p:spPr>
        <p:txBody>
          <a:bodyPr>
            <a:normAutofit fontScale="55000" lnSpcReduction="20000"/>
          </a:bodyPr>
          <a:lstStyle/>
          <a:p>
            <a:pPr>
              <a:buFont typeface="Wingdings" pitchFamily="2" charset="2"/>
              <a:buChar char="q"/>
            </a:pPr>
            <a:r>
              <a:rPr lang="es-EC" i="1" dirty="0" smtClean="0"/>
              <a:t>Federación Médica Ecuatoriana</a:t>
            </a:r>
            <a:r>
              <a:rPr lang="es-EC" dirty="0" smtClean="0"/>
              <a:t>. (4 marzo de 2013). Obtenido de Federación Médica Ecuatoriana 04/03/2013 http://federacionmedicaecuatoriana.info/index.php/2013-01-10-04-24-32/nacionales/8-nacionales/67-en-ecuador-6-de-cada-10-muertes-corresponden-a-enfermedades-no-transmisibles</a:t>
            </a:r>
          </a:p>
          <a:p>
            <a:pPr>
              <a:buFont typeface="Wingdings" pitchFamily="2" charset="2"/>
              <a:buChar char="q"/>
            </a:pPr>
            <a:r>
              <a:rPr lang="es-EC" dirty="0" smtClean="0"/>
              <a:t>A, R. H. (1936). </a:t>
            </a:r>
            <a:r>
              <a:rPr lang="es-EC" i="1" dirty="0" smtClean="0"/>
              <a:t>Deporte y Modernización.</a:t>
            </a:r>
            <a:r>
              <a:rPr lang="es-EC" dirty="0" smtClean="0"/>
              <a:t> </a:t>
            </a:r>
          </a:p>
          <a:p>
            <a:pPr>
              <a:buFont typeface="Wingdings" pitchFamily="2" charset="2"/>
              <a:buChar char="q"/>
            </a:pPr>
            <a:r>
              <a:rPr lang="es-EC" i="1" dirty="0" smtClean="0"/>
              <a:t>Actividad Física concepto</a:t>
            </a:r>
            <a:r>
              <a:rPr lang="es-EC" dirty="0" smtClean="0"/>
              <a:t>. (</a:t>
            </a:r>
            <a:r>
              <a:rPr lang="es-EC" dirty="0" err="1" smtClean="0"/>
              <a:t>s.f.</a:t>
            </a:r>
            <a:r>
              <a:rPr lang="es-EC" dirty="0" smtClean="0"/>
              <a:t>). Obtenido de http://www.who.int/dietphysicalactivity/pa/es/</a:t>
            </a:r>
          </a:p>
          <a:p>
            <a:pPr>
              <a:buFont typeface="Wingdings" pitchFamily="2" charset="2"/>
              <a:buChar char="q"/>
            </a:pPr>
            <a:r>
              <a:rPr lang="es-EC" dirty="0" err="1" smtClean="0"/>
              <a:t>Alleyne</a:t>
            </a:r>
            <a:r>
              <a:rPr lang="es-EC" dirty="0" smtClean="0"/>
              <a:t>, G. A. (2001). Informe sobre la salud en el mundo . </a:t>
            </a:r>
            <a:r>
              <a:rPr lang="es-EC" i="1" dirty="0" smtClean="0"/>
              <a:t>OPS/OMS</a:t>
            </a:r>
            <a:r>
              <a:rPr lang="es-EC" dirty="0" smtClean="0"/>
              <a:t>.</a:t>
            </a:r>
          </a:p>
          <a:p>
            <a:pPr>
              <a:buFont typeface="Wingdings" pitchFamily="2" charset="2"/>
              <a:buChar char="q"/>
            </a:pPr>
            <a:r>
              <a:rPr lang="es-EC" dirty="0" err="1" smtClean="0"/>
              <a:t>Bazan</a:t>
            </a:r>
            <a:r>
              <a:rPr lang="es-EC" dirty="0" smtClean="0"/>
              <a:t>. (Agosto 2007).</a:t>
            </a:r>
          </a:p>
          <a:p>
            <a:pPr>
              <a:buFont typeface="Wingdings" pitchFamily="2" charset="2"/>
              <a:buChar char="q"/>
            </a:pPr>
            <a:r>
              <a:rPr lang="es-EC" dirty="0" smtClean="0"/>
              <a:t>Buñuelos, S. (1996). Actividad Física.</a:t>
            </a:r>
          </a:p>
          <a:p>
            <a:pPr>
              <a:buFont typeface="Wingdings" pitchFamily="2" charset="2"/>
              <a:buChar char="q"/>
            </a:pPr>
            <a:r>
              <a:rPr lang="es-EC" dirty="0" err="1" smtClean="0"/>
              <a:t>Caspersen</a:t>
            </a:r>
            <a:r>
              <a:rPr lang="es-EC" dirty="0" smtClean="0"/>
              <a:t>. (1965).</a:t>
            </a:r>
          </a:p>
          <a:p>
            <a:pPr>
              <a:buFont typeface="Wingdings" pitchFamily="2" charset="2"/>
              <a:buChar char="q"/>
            </a:pPr>
            <a:r>
              <a:rPr lang="es-EC" dirty="0" smtClean="0"/>
              <a:t>Chávez, E. (2004). Memorias Salud y Vida vs Enfermedad y Muerte.</a:t>
            </a:r>
          </a:p>
          <a:p>
            <a:pPr>
              <a:buFont typeface="Wingdings" pitchFamily="2" charset="2"/>
              <a:buChar char="q"/>
            </a:pPr>
            <a:r>
              <a:rPr lang="en-US" dirty="0" smtClean="0"/>
              <a:t>Chen H-Zhang SM, S. M. (2005). Physical Activity and the risk of </a:t>
            </a:r>
            <a:r>
              <a:rPr lang="en-US" dirty="0" err="1" smtClean="0"/>
              <a:t>PArkinson</a:t>
            </a:r>
            <a:r>
              <a:rPr lang="en-US" dirty="0" smtClean="0"/>
              <a:t> disease, Neurology .</a:t>
            </a:r>
            <a:endParaRPr lang="es-EC" dirty="0" smtClean="0"/>
          </a:p>
          <a:p>
            <a:pPr>
              <a:buFont typeface="Wingdings" pitchFamily="2" charset="2"/>
              <a:buChar char="q"/>
            </a:pPr>
            <a:r>
              <a:rPr lang="en-US" dirty="0" err="1" smtClean="0"/>
              <a:t>Colcombe</a:t>
            </a:r>
            <a:r>
              <a:rPr lang="en-US" dirty="0" smtClean="0"/>
              <a:t> S, K. A. (2003). Fitness effect on the cognitive </a:t>
            </a:r>
            <a:r>
              <a:rPr lang="en-US" dirty="0" err="1" smtClean="0"/>
              <a:t>funtion</a:t>
            </a:r>
            <a:r>
              <a:rPr lang="en-US" dirty="0" smtClean="0"/>
              <a:t> of older adults a meta-analytic study .</a:t>
            </a:r>
            <a:endParaRPr lang="es-EC" dirty="0" smtClean="0"/>
          </a:p>
          <a:p>
            <a:pPr>
              <a:buFont typeface="Wingdings" pitchFamily="2" charset="2"/>
              <a:buChar char="q"/>
            </a:pPr>
            <a:r>
              <a:rPr lang="es-EC" dirty="0" err="1" smtClean="0"/>
              <a:t>Fundaciòn</a:t>
            </a:r>
            <a:r>
              <a:rPr lang="es-EC" dirty="0" smtClean="0"/>
              <a:t> Latinoamericana de Tiempo Libre y </a:t>
            </a:r>
            <a:r>
              <a:rPr lang="es-EC" dirty="0" err="1" smtClean="0"/>
              <a:t>Recreaciòn</a:t>
            </a:r>
            <a:r>
              <a:rPr lang="es-EC" dirty="0" smtClean="0"/>
              <a:t>. (2001). Tiempo Libre y Ocio . </a:t>
            </a:r>
            <a:r>
              <a:rPr lang="es-EC" i="1" dirty="0" smtClean="0"/>
              <a:t>FUNLIBRE</a:t>
            </a:r>
            <a:r>
              <a:rPr lang="es-EC" dirty="0" smtClean="0"/>
              <a:t>.</a:t>
            </a:r>
          </a:p>
          <a:p>
            <a:endParaRPr lang="es-EC"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1628800"/>
            <a:ext cx="7117180" cy="1470025"/>
          </a:xfrm>
        </p:spPr>
        <p:txBody>
          <a:bodyPr>
            <a:normAutofit fontScale="90000"/>
          </a:bodyPr>
          <a:lstStyle/>
          <a:p>
            <a:pPr algn="ctr"/>
            <a:r>
              <a:rPr lang="es-ES" sz="6000" b="1" dirty="0" smtClean="0">
                <a:solidFill>
                  <a:schemeClr val="tx1"/>
                </a:solidFill>
                <a:latin typeface="Andalus" pitchFamily="18" charset="-78"/>
                <a:cs typeface="Andalus" pitchFamily="18" charset="-78"/>
              </a:rPr>
              <a:t>PROPUESTA ALTERNATIVA</a:t>
            </a:r>
            <a:endParaRPr lang="es-ES" sz="6000" b="1" dirty="0">
              <a:solidFill>
                <a:schemeClr val="tx1"/>
              </a:solidFill>
              <a:latin typeface="Andalus" pitchFamily="18" charset="-78"/>
              <a:cs typeface="Andalus" pitchFamily="18" charset="-78"/>
            </a:endParaRPr>
          </a:p>
        </p:txBody>
      </p:sp>
      <p:pic>
        <p:nvPicPr>
          <p:cNvPr id="18434" name="Picture 2" descr="http://www.100pies.net/Gifs/Oficina/Carpetas/carpeta-04.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477471"/>
            <a:ext cx="3240360" cy="27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21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692696"/>
            <a:ext cx="7117180" cy="1132356"/>
          </a:xfrm>
        </p:spPr>
        <p:txBody>
          <a:bodyPr/>
          <a:lstStyle/>
          <a:p>
            <a:pPr algn="ctr"/>
            <a:r>
              <a:rPr lang="es-ES" sz="6000" dirty="0" smtClean="0">
                <a:latin typeface="Andalus" pitchFamily="18" charset="-78"/>
                <a:cs typeface="Andalus" pitchFamily="18" charset="-78"/>
              </a:rPr>
              <a:t>Tema</a:t>
            </a:r>
            <a:endParaRPr lang="es-ES" sz="6000" dirty="0">
              <a:latin typeface="Andalus" pitchFamily="18" charset="-78"/>
              <a:cs typeface="Andalus" pitchFamily="18" charset="-78"/>
            </a:endParaRPr>
          </a:p>
        </p:txBody>
      </p:sp>
      <p:sp>
        <p:nvSpPr>
          <p:cNvPr id="3" name="2 Subtítulo"/>
          <p:cNvSpPr>
            <a:spLocks noGrp="1"/>
          </p:cNvSpPr>
          <p:nvPr>
            <p:ph type="subTitle" idx="1"/>
          </p:nvPr>
        </p:nvSpPr>
        <p:spPr>
          <a:xfrm>
            <a:off x="1187624" y="2852936"/>
            <a:ext cx="7117180" cy="2952328"/>
          </a:xfrm>
        </p:spPr>
        <p:style>
          <a:lnRef idx="2">
            <a:schemeClr val="dk1"/>
          </a:lnRef>
          <a:fillRef idx="1">
            <a:schemeClr val="lt1"/>
          </a:fillRef>
          <a:effectRef idx="0">
            <a:schemeClr val="dk1"/>
          </a:effectRef>
          <a:fontRef idx="minor">
            <a:schemeClr val="dk1"/>
          </a:fontRef>
        </p:style>
        <p:txBody>
          <a:bodyPr>
            <a:noAutofit/>
          </a:bodyPr>
          <a:lstStyle/>
          <a:p>
            <a:pPr algn="just"/>
            <a:r>
              <a:rPr lang="es-EC" sz="3200" dirty="0">
                <a:solidFill>
                  <a:schemeClr val="accent1">
                    <a:lumMod val="75000"/>
                  </a:schemeClr>
                </a:solidFill>
                <a:latin typeface="Andalus" pitchFamily="18" charset="-78"/>
                <a:cs typeface="Andalus" pitchFamily="18" charset="-78"/>
              </a:rPr>
              <a:t>Aplicación de un programa de Actividad Física y nutricional en relación al Índice Masa Corporal para el personal administrativo del Ministerio Coordinador de Conocimiento y Talento Humano durante el periodo 2014.</a:t>
            </a:r>
            <a:endParaRPr lang="es-ES" sz="3200" dirty="0">
              <a:solidFill>
                <a:schemeClr val="accent1">
                  <a:lumMod val="75000"/>
                </a:schemeClr>
              </a:solidFill>
              <a:latin typeface="Andalus" pitchFamily="18" charset="-78"/>
              <a:cs typeface="Andalus" pitchFamily="18" charset="-78"/>
            </a:endParaRPr>
          </a:p>
          <a:p>
            <a:endParaRPr lang="es-ES" sz="3200" dirty="0">
              <a:solidFill>
                <a:schemeClr val="accent1">
                  <a:lumMod val="75000"/>
                </a:schemeClr>
              </a:solidFill>
              <a:latin typeface="Andalus" pitchFamily="18" charset="-78"/>
              <a:cs typeface="Andalus" pitchFamily="18" charset="-78"/>
            </a:endParaRPr>
          </a:p>
        </p:txBody>
      </p:sp>
    </p:spTree>
    <p:extLst>
      <p:ext uri="{BB962C8B-B14F-4D97-AF65-F5344CB8AC3E}">
        <p14:creationId xmlns:p14="http://schemas.microsoft.com/office/powerpoint/2010/main" val="218459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3">
                                            <p:bg/>
                                          </p:spTgt>
                                        </p:tgtEl>
                                        <p:attrNameLst>
                                          <p:attrName>r</p:attrName>
                                        </p:attrNameLst>
                                      </p:cBhvr>
                                    </p:animRot>
                                  </p:childTnLst>
                                </p:cTn>
                              </p:par>
                            </p:childTnLst>
                          </p:cTn>
                        </p:par>
                        <p:par>
                          <p:cTn id="11" fill="hold">
                            <p:stCondLst>
                              <p:cond delay="4000"/>
                            </p:stCondLst>
                            <p:childTnLst>
                              <p:par>
                                <p:cTn id="12" presetID="8" presetClass="emph" presetSubtype="0" fill="hold" grpId="0" nodeType="after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548680"/>
            <a:ext cx="7117180" cy="1470025"/>
          </a:xfrm>
        </p:spPr>
        <p:txBody>
          <a:bodyPr/>
          <a:lstStyle/>
          <a:p>
            <a:pPr algn="ctr"/>
            <a:r>
              <a:rPr lang="es-ES" sz="5400" dirty="0" smtClean="0">
                <a:latin typeface="Andalus" pitchFamily="18" charset="-78"/>
                <a:cs typeface="Andalus" pitchFamily="18" charset="-78"/>
              </a:rPr>
              <a:t>Objetivo General</a:t>
            </a:r>
            <a:endParaRPr lang="es-ES" sz="5400" dirty="0">
              <a:latin typeface="Andalus" pitchFamily="18" charset="-78"/>
              <a:cs typeface="Andalus" pitchFamily="18" charset="-78"/>
            </a:endParaRPr>
          </a:p>
        </p:txBody>
      </p:sp>
      <p:sp>
        <p:nvSpPr>
          <p:cNvPr id="3" name="2 Subtítulo"/>
          <p:cNvSpPr>
            <a:spLocks noGrp="1"/>
          </p:cNvSpPr>
          <p:nvPr>
            <p:ph type="subTitle" idx="1"/>
          </p:nvPr>
        </p:nvSpPr>
        <p:spPr>
          <a:xfrm>
            <a:off x="1043608" y="2564904"/>
            <a:ext cx="7117180" cy="3096344"/>
          </a:xfrm>
        </p:spPr>
        <p:style>
          <a:lnRef idx="2">
            <a:schemeClr val="dk1"/>
          </a:lnRef>
          <a:fillRef idx="1">
            <a:schemeClr val="lt1"/>
          </a:fillRef>
          <a:effectRef idx="0">
            <a:schemeClr val="dk1"/>
          </a:effectRef>
          <a:fontRef idx="minor">
            <a:schemeClr val="dk1"/>
          </a:fontRef>
        </p:style>
        <p:txBody>
          <a:bodyPr>
            <a:noAutofit/>
          </a:bodyPr>
          <a:lstStyle/>
          <a:p>
            <a:pPr algn="just"/>
            <a:r>
              <a:rPr lang="es-EC" sz="3600" dirty="0">
                <a:solidFill>
                  <a:schemeClr val="accent1">
                    <a:lumMod val="75000"/>
                  </a:schemeClr>
                </a:solidFill>
                <a:latin typeface="Andalus" pitchFamily="18" charset="-78"/>
                <a:cs typeface="Andalus" pitchFamily="18" charset="-78"/>
              </a:rPr>
              <a:t>Aplicar el </a:t>
            </a:r>
            <a:r>
              <a:rPr lang="es-EC" sz="4000" dirty="0">
                <a:solidFill>
                  <a:schemeClr val="accent1">
                    <a:lumMod val="75000"/>
                  </a:schemeClr>
                </a:solidFill>
                <a:latin typeface="Andalus" pitchFamily="18" charset="-78"/>
                <a:cs typeface="Andalus" pitchFamily="18" charset="-78"/>
              </a:rPr>
              <a:t>programa</a:t>
            </a:r>
            <a:r>
              <a:rPr lang="es-EC" sz="3600" dirty="0">
                <a:solidFill>
                  <a:schemeClr val="accent1">
                    <a:lumMod val="75000"/>
                  </a:schemeClr>
                </a:solidFill>
                <a:latin typeface="Andalus" pitchFamily="18" charset="-78"/>
                <a:cs typeface="Andalus" pitchFamily="18" charset="-78"/>
              </a:rPr>
              <a:t> de la actividad física y nutricional para el mejoramiento del Índice de Masa Corporal en el personal administrativo</a:t>
            </a:r>
            <a:endParaRPr lang="es-ES" sz="3600" dirty="0">
              <a:solidFill>
                <a:schemeClr val="accent1">
                  <a:lumMod val="75000"/>
                </a:schemeClr>
              </a:solidFill>
              <a:latin typeface="Andalus" pitchFamily="18" charset="-78"/>
              <a:cs typeface="Andalus" pitchFamily="18" charset="-78"/>
            </a:endParaRPr>
          </a:p>
          <a:p>
            <a:pPr algn="just"/>
            <a:r>
              <a:rPr lang="es-ES" sz="3200" dirty="0" smtClean="0">
                <a:solidFill>
                  <a:schemeClr val="accent1">
                    <a:lumMod val="75000"/>
                  </a:schemeClr>
                </a:solidFill>
                <a:latin typeface="Andalus" pitchFamily="18" charset="-78"/>
                <a:cs typeface="Andalus" pitchFamily="18" charset="-78"/>
              </a:rPr>
              <a:t> </a:t>
            </a:r>
            <a:endParaRPr lang="es-ES" sz="3200" dirty="0">
              <a:solidFill>
                <a:schemeClr val="accent1">
                  <a:lumMod val="75000"/>
                </a:schemeClr>
              </a:solidFill>
              <a:latin typeface="Andalus" pitchFamily="18" charset="-78"/>
              <a:cs typeface="Andalus" pitchFamily="18" charset="-78"/>
            </a:endParaRPr>
          </a:p>
        </p:txBody>
      </p:sp>
    </p:spTree>
    <p:extLst>
      <p:ext uri="{BB962C8B-B14F-4D97-AF65-F5344CB8AC3E}">
        <p14:creationId xmlns:p14="http://schemas.microsoft.com/office/powerpoint/2010/main" val="3236655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548681"/>
            <a:ext cx="7117180" cy="576063"/>
          </a:xfrm>
        </p:spPr>
        <p:txBody>
          <a:bodyPr>
            <a:normAutofit fontScale="90000"/>
          </a:bodyPr>
          <a:lstStyle/>
          <a:p>
            <a:pPr algn="ctr"/>
            <a:r>
              <a:rPr lang="es-ES" sz="5400" dirty="0" smtClean="0">
                <a:latin typeface="Andalus" pitchFamily="18" charset="-78"/>
                <a:cs typeface="Andalus" pitchFamily="18" charset="-78"/>
              </a:rPr>
              <a:t>Objetivos </a:t>
            </a:r>
            <a:r>
              <a:rPr lang="es-ES" sz="5400" dirty="0">
                <a:latin typeface="Andalus" pitchFamily="18" charset="-78"/>
                <a:cs typeface="Andalus" pitchFamily="18" charset="-78"/>
              </a:rPr>
              <a:t>E</a:t>
            </a:r>
            <a:r>
              <a:rPr lang="es-ES" sz="5400" dirty="0" smtClean="0">
                <a:latin typeface="Andalus" pitchFamily="18" charset="-78"/>
                <a:cs typeface="Andalus" pitchFamily="18" charset="-78"/>
              </a:rPr>
              <a:t>specifico</a:t>
            </a:r>
            <a:endParaRPr lang="es-ES" sz="5400" dirty="0">
              <a:latin typeface="Andalus" pitchFamily="18" charset="-78"/>
              <a:cs typeface="Andalus" pitchFamily="18" charset="-78"/>
            </a:endParaRPr>
          </a:p>
        </p:txBody>
      </p:sp>
      <p:sp>
        <p:nvSpPr>
          <p:cNvPr id="3" name="2 Subtítulo"/>
          <p:cNvSpPr>
            <a:spLocks noGrp="1"/>
          </p:cNvSpPr>
          <p:nvPr>
            <p:ph type="subTitle" idx="1"/>
          </p:nvPr>
        </p:nvSpPr>
        <p:spPr>
          <a:xfrm>
            <a:off x="1115616" y="1916832"/>
            <a:ext cx="7117180" cy="4320480"/>
          </a:xfrm>
        </p:spPr>
        <p:style>
          <a:lnRef idx="2">
            <a:schemeClr val="dk1"/>
          </a:lnRef>
          <a:fillRef idx="1">
            <a:schemeClr val="lt1"/>
          </a:fillRef>
          <a:effectRef idx="0">
            <a:schemeClr val="dk1"/>
          </a:effectRef>
          <a:fontRef idx="minor">
            <a:schemeClr val="dk1"/>
          </a:fontRef>
        </p:style>
        <p:txBody>
          <a:bodyPr>
            <a:noAutofit/>
          </a:bodyPr>
          <a:lstStyle/>
          <a:p>
            <a:pPr marL="457200" indent="-457200" algn="l">
              <a:buFont typeface="Arial" panose="020B0604020202020204" pitchFamily="34" charset="0"/>
              <a:buChar char="•"/>
            </a:pPr>
            <a:r>
              <a:rPr lang="es-EC" sz="2800" dirty="0">
                <a:solidFill>
                  <a:schemeClr val="accent1">
                    <a:lumMod val="75000"/>
                  </a:schemeClr>
                </a:solidFill>
                <a:latin typeface="Andalus" pitchFamily="18" charset="-78"/>
                <a:cs typeface="Andalus" pitchFamily="18" charset="-78"/>
              </a:rPr>
              <a:t>Controlar el Índice Masa Corporal a través de un programa de actividad Física.</a:t>
            </a:r>
            <a:endParaRPr lang="es-ES" sz="2800" dirty="0">
              <a:solidFill>
                <a:schemeClr val="accent1">
                  <a:lumMod val="75000"/>
                </a:schemeClr>
              </a:solidFill>
              <a:latin typeface="Andalus" pitchFamily="18" charset="-78"/>
              <a:cs typeface="Andalus" pitchFamily="18" charset="-78"/>
            </a:endParaRPr>
          </a:p>
          <a:p>
            <a:pPr marL="457200" indent="-457200" algn="l">
              <a:buFont typeface="Arial" panose="020B0604020202020204" pitchFamily="34" charset="0"/>
              <a:buChar char="•"/>
            </a:pPr>
            <a:r>
              <a:rPr lang="es-EC" sz="2800" dirty="0">
                <a:solidFill>
                  <a:schemeClr val="accent1">
                    <a:lumMod val="75000"/>
                  </a:schemeClr>
                </a:solidFill>
                <a:latin typeface="Andalus" pitchFamily="18" charset="-78"/>
                <a:cs typeface="Andalus" pitchFamily="18" charset="-78"/>
              </a:rPr>
              <a:t>Controlar el Índice Masa Corporal a través de un programa nutricional.</a:t>
            </a:r>
            <a:endParaRPr lang="es-ES" sz="2800" dirty="0">
              <a:solidFill>
                <a:schemeClr val="accent1">
                  <a:lumMod val="75000"/>
                </a:schemeClr>
              </a:solidFill>
              <a:latin typeface="Andalus" pitchFamily="18" charset="-78"/>
              <a:cs typeface="Andalus" pitchFamily="18" charset="-78"/>
            </a:endParaRPr>
          </a:p>
          <a:p>
            <a:pPr marL="457200" indent="-457200" algn="l">
              <a:buFont typeface="Arial" panose="020B0604020202020204" pitchFamily="34" charset="0"/>
              <a:buChar char="•"/>
            </a:pPr>
            <a:r>
              <a:rPr lang="es-EC" sz="2800" dirty="0">
                <a:solidFill>
                  <a:schemeClr val="accent1">
                    <a:lumMod val="75000"/>
                  </a:schemeClr>
                </a:solidFill>
                <a:latin typeface="Andalus" pitchFamily="18" charset="-78"/>
                <a:cs typeface="Andalus" pitchFamily="18" charset="-78"/>
              </a:rPr>
              <a:t>Incorporar un programa de pausas activas durante la jornada de trabajo en el MCCTH. </a:t>
            </a:r>
            <a:endParaRPr lang="es-ES" sz="2800" dirty="0">
              <a:solidFill>
                <a:schemeClr val="accent1">
                  <a:lumMod val="75000"/>
                </a:schemeClr>
              </a:solidFill>
              <a:latin typeface="Andalus" pitchFamily="18" charset="-78"/>
              <a:cs typeface="Andalus" pitchFamily="18" charset="-78"/>
            </a:endParaRPr>
          </a:p>
          <a:p>
            <a:pPr marL="457200" indent="-457200" algn="l">
              <a:buFont typeface="Arial" panose="020B0604020202020204" pitchFamily="34" charset="0"/>
              <a:buChar char="•"/>
            </a:pPr>
            <a:r>
              <a:rPr lang="es-EC" sz="2800" dirty="0">
                <a:solidFill>
                  <a:schemeClr val="accent1">
                    <a:lumMod val="75000"/>
                  </a:schemeClr>
                </a:solidFill>
                <a:latin typeface="Andalus" pitchFamily="18" charset="-78"/>
                <a:cs typeface="Andalus" pitchFamily="18" charset="-78"/>
              </a:rPr>
              <a:t>Realizar un programa de recreación en el Ministerio Coordinador de Conocimiento y Talento Humano</a:t>
            </a:r>
            <a:endParaRPr lang="es-ES" sz="2800" dirty="0">
              <a:solidFill>
                <a:schemeClr val="accent1">
                  <a:lumMod val="75000"/>
                </a:schemeClr>
              </a:solidFill>
              <a:latin typeface="Andalus" pitchFamily="18" charset="-78"/>
              <a:cs typeface="Andalus" pitchFamily="18" charset="-78"/>
            </a:endParaRPr>
          </a:p>
        </p:txBody>
      </p:sp>
    </p:spTree>
    <p:extLst>
      <p:ext uri="{BB962C8B-B14F-4D97-AF65-F5344CB8AC3E}">
        <p14:creationId xmlns:p14="http://schemas.microsoft.com/office/powerpoint/2010/main" val="853685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1700808"/>
            <a:ext cx="7117180" cy="1708420"/>
          </a:xfrm>
        </p:spPr>
        <p:txBody>
          <a:bodyPr>
            <a:normAutofit/>
          </a:bodyPr>
          <a:lstStyle/>
          <a:p>
            <a:pPr algn="ctr"/>
            <a:r>
              <a:rPr lang="es-ES" sz="5400" dirty="0" smtClean="0">
                <a:latin typeface="Andalus" pitchFamily="18" charset="-78"/>
                <a:cs typeface="Andalus" pitchFamily="18" charset="-78"/>
              </a:rPr>
              <a:t>Programa de Actividad </a:t>
            </a:r>
            <a:r>
              <a:rPr lang="es-ES" sz="5400" dirty="0">
                <a:latin typeface="Andalus" pitchFamily="18" charset="-78"/>
                <a:cs typeface="Andalus" pitchFamily="18" charset="-78"/>
              </a:rPr>
              <a:t>F</a:t>
            </a:r>
            <a:r>
              <a:rPr lang="es-ES" sz="5400" dirty="0" smtClean="0">
                <a:latin typeface="Andalus" pitchFamily="18" charset="-78"/>
                <a:cs typeface="Andalus" pitchFamily="18" charset="-78"/>
              </a:rPr>
              <a:t>ísica </a:t>
            </a:r>
            <a:endParaRPr lang="es-ES" sz="5400" dirty="0">
              <a:latin typeface="Andalus" pitchFamily="18" charset="-78"/>
              <a:cs typeface="Andalus" pitchFamily="18" charset="-78"/>
            </a:endParaRPr>
          </a:p>
        </p:txBody>
      </p:sp>
      <p:pic>
        <p:nvPicPr>
          <p:cNvPr id="19458" name="Picture 2" descr="http://www.100pies.net/Gifs/Deportes/Pesca/Pesca-0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720405"/>
            <a:ext cx="3168352" cy="251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08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692696"/>
            <a:ext cx="7117180" cy="936104"/>
          </a:xfrm>
          <a:ln>
            <a:solidFill>
              <a:schemeClr val="tx2">
                <a:lumMod val="50000"/>
              </a:schemeClr>
            </a:solidFill>
          </a:ln>
        </p:spPr>
        <p:txBody>
          <a:bodyPr>
            <a:normAutofit/>
          </a:bodyPr>
          <a:lstStyle/>
          <a:p>
            <a:pPr algn="ctr"/>
            <a:r>
              <a:rPr lang="es-ES" sz="4400" dirty="0" smtClean="0">
                <a:latin typeface="Andalus" pitchFamily="18" charset="-78"/>
                <a:cs typeface="Andalus" pitchFamily="18" charset="-78"/>
              </a:rPr>
              <a:t>PLAN IMC 18,49</a:t>
            </a:r>
            <a:endParaRPr lang="es-ES" sz="4400" dirty="0">
              <a:latin typeface="Andalus" pitchFamily="18" charset="-78"/>
              <a:cs typeface="Andalus" pitchFamily="18" charset="-78"/>
            </a:endParaRPr>
          </a:p>
        </p:txBody>
      </p:sp>
      <p:graphicFrame>
        <p:nvGraphicFramePr>
          <p:cNvPr id="5" name="4 Tabla"/>
          <p:cNvGraphicFramePr>
            <a:graphicFrameLocks noGrp="1"/>
          </p:cNvGraphicFramePr>
          <p:nvPr>
            <p:extLst>
              <p:ext uri="{D42A27DB-BD31-4B8C-83A1-F6EECF244321}">
                <p14:modId xmlns:p14="http://schemas.microsoft.com/office/powerpoint/2010/main" val="2428626060"/>
              </p:ext>
            </p:extLst>
          </p:nvPr>
        </p:nvGraphicFramePr>
        <p:xfrm>
          <a:off x="323528" y="1844824"/>
          <a:ext cx="4025901" cy="2209800"/>
        </p:xfrm>
        <a:graphic>
          <a:graphicData uri="http://schemas.openxmlformats.org/drawingml/2006/table">
            <a:tbl>
              <a:tblPr>
                <a:tableStyleId>{08FB837D-C827-4EFA-A057-4D05807E0F7C}</a:tableStyleId>
              </a:tblPr>
              <a:tblGrid>
                <a:gridCol w="763204"/>
                <a:gridCol w="772744"/>
                <a:gridCol w="1053066"/>
                <a:gridCol w="673683"/>
                <a:gridCol w="763204"/>
              </a:tblGrid>
              <a:tr h="209690">
                <a:tc gridSpan="5">
                  <a:txBody>
                    <a:bodyPr/>
                    <a:lstStyle/>
                    <a:p>
                      <a:pPr algn="ctr" fontAlgn="b"/>
                      <a:r>
                        <a:rPr lang="es-ES" sz="1400" b="1" i="0" u="none" strike="noStrike" dirty="0" smtClean="0">
                          <a:solidFill>
                            <a:schemeClr val="dk1"/>
                          </a:solidFill>
                          <a:effectLst/>
                          <a:latin typeface="+mn-lt"/>
                        </a:rPr>
                        <a:t>ACTIVIDAD</a:t>
                      </a:r>
                      <a:r>
                        <a:rPr lang="es-ES" sz="1400" b="1" i="0" u="none" strike="noStrike" baseline="0" dirty="0" smtClean="0">
                          <a:solidFill>
                            <a:schemeClr val="dk1"/>
                          </a:solidFill>
                          <a:effectLst/>
                          <a:latin typeface="+mn-lt"/>
                        </a:rPr>
                        <a:t> FÍSICA </a:t>
                      </a:r>
                      <a:endParaRPr lang="es-ES" sz="14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9690">
                <a:tc>
                  <a:txBody>
                    <a:bodyPr/>
                    <a:lstStyle/>
                    <a:p>
                      <a:pPr algn="ctr" fontAlgn="b"/>
                      <a:r>
                        <a:rPr lang="es-ES" sz="1400" u="none" strike="noStrike">
                          <a:effectLst/>
                        </a:rPr>
                        <a:t>LUNES</a:t>
                      </a:r>
                      <a:endParaRPr lang="es-ES" sz="1400" b="0" i="0" u="none" strike="noStrike">
                        <a:solidFill>
                          <a:srgbClr val="000000"/>
                        </a:solidFill>
                        <a:effectLst/>
                        <a:latin typeface="Calibri"/>
                      </a:endParaRPr>
                    </a:p>
                  </a:txBody>
                  <a:tcPr marL="9525" marR="9525" marT="9525" marB="0" anchor="b"/>
                </a:tc>
                <a:tc>
                  <a:txBody>
                    <a:bodyPr/>
                    <a:lstStyle/>
                    <a:p>
                      <a:pPr algn="ctr" fontAlgn="b"/>
                      <a:r>
                        <a:rPr lang="es-ES" sz="1400" u="none" strike="noStrike">
                          <a:effectLst/>
                        </a:rPr>
                        <a:t>MARTES</a:t>
                      </a:r>
                      <a:endParaRPr lang="es-ES" sz="1400" b="0" i="0" u="none" strike="noStrike">
                        <a:solidFill>
                          <a:srgbClr val="000000"/>
                        </a:solidFill>
                        <a:effectLst/>
                        <a:latin typeface="Calibri"/>
                      </a:endParaRPr>
                    </a:p>
                  </a:txBody>
                  <a:tcPr marL="9525" marR="9525" marT="9525" marB="0" anchor="b"/>
                </a:tc>
                <a:tc>
                  <a:txBody>
                    <a:bodyPr/>
                    <a:lstStyle/>
                    <a:p>
                      <a:pPr algn="ctr" fontAlgn="b"/>
                      <a:r>
                        <a:rPr lang="es-ES" sz="1400" u="none" strike="noStrike" dirty="0">
                          <a:effectLst/>
                        </a:rPr>
                        <a:t>MIÉRCOLES</a:t>
                      </a:r>
                      <a:endParaRPr lang="es-ES" sz="1400" b="0" i="0" u="none" strike="noStrike" dirty="0">
                        <a:solidFill>
                          <a:srgbClr val="000000"/>
                        </a:solidFill>
                        <a:effectLst/>
                        <a:latin typeface="Calibri"/>
                      </a:endParaRPr>
                    </a:p>
                  </a:txBody>
                  <a:tcPr marL="9525" marR="9525" marT="9525" marB="0" anchor="b"/>
                </a:tc>
                <a:tc>
                  <a:txBody>
                    <a:bodyPr/>
                    <a:lstStyle/>
                    <a:p>
                      <a:pPr algn="ctr" fontAlgn="b"/>
                      <a:r>
                        <a:rPr lang="es-ES" sz="1400" u="none" strike="noStrike">
                          <a:effectLst/>
                        </a:rPr>
                        <a:t>JUEVES</a:t>
                      </a:r>
                      <a:endParaRPr lang="es-ES" sz="1400" b="0" i="0" u="none" strike="noStrike">
                        <a:solidFill>
                          <a:srgbClr val="000000"/>
                        </a:solidFill>
                        <a:effectLst/>
                        <a:latin typeface="Calibri"/>
                      </a:endParaRPr>
                    </a:p>
                  </a:txBody>
                  <a:tcPr marL="9525" marR="9525" marT="9525" marB="0" anchor="b"/>
                </a:tc>
                <a:tc>
                  <a:txBody>
                    <a:bodyPr/>
                    <a:lstStyle/>
                    <a:p>
                      <a:pPr algn="ctr" fontAlgn="b"/>
                      <a:r>
                        <a:rPr lang="es-ES" sz="1400" u="none" strike="noStrike" dirty="0">
                          <a:effectLst/>
                        </a:rPr>
                        <a:t>VIERNES</a:t>
                      </a:r>
                      <a:endParaRPr lang="es-ES" sz="1400" b="0" i="0" u="none" strike="noStrike" dirty="0">
                        <a:solidFill>
                          <a:srgbClr val="000000"/>
                        </a:solidFill>
                        <a:effectLst/>
                        <a:latin typeface="Calibri"/>
                      </a:endParaRPr>
                    </a:p>
                  </a:txBody>
                  <a:tcPr marL="9525" marR="9525" marT="9525" marB="0" anchor="b"/>
                </a:tc>
              </a:tr>
              <a:tr h="209690">
                <a:tc>
                  <a:txBody>
                    <a:bodyPr/>
                    <a:lstStyle/>
                    <a:p>
                      <a:pPr algn="ctr" fontAlgn="ctr"/>
                      <a:r>
                        <a:rPr lang="es-ES" sz="1400" u="none" strike="noStrike">
                          <a:effectLst/>
                        </a:rPr>
                        <a:t>Trote </a:t>
                      </a:r>
                      <a:endParaRPr lang="es-ES" sz="1400" b="0" i="0" u="none" strike="noStrike">
                        <a:solidFill>
                          <a:srgbClr val="000000"/>
                        </a:solidFill>
                        <a:effectLst/>
                        <a:latin typeface="Calibri"/>
                      </a:endParaRPr>
                    </a:p>
                  </a:txBody>
                  <a:tcPr marL="9525" marR="9525" marT="9525" marB="0" anchor="ctr"/>
                </a:tc>
                <a:tc>
                  <a:txBody>
                    <a:bodyPr/>
                    <a:lstStyle/>
                    <a:p>
                      <a:pPr algn="ctr" fontAlgn="b"/>
                      <a:r>
                        <a:rPr lang="es-ES" sz="1400" u="none" strike="noStrike">
                          <a:effectLst/>
                        </a:rPr>
                        <a:t>Trote</a:t>
                      </a:r>
                      <a:endParaRPr lang="es-ES" sz="1400" b="0" i="0" u="none" strike="noStrike">
                        <a:solidFill>
                          <a:srgbClr val="000000"/>
                        </a:solidFill>
                        <a:effectLst/>
                        <a:latin typeface="Calibri"/>
                      </a:endParaRPr>
                    </a:p>
                  </a:txBody>
                  <a:tcPr marL="9525" marR="9525" marT="9525" marB="0" anchor="b"/>
                </a:tc>
                <a:tc>
                  <a:txBody>
                    <a:bodyPr/>
                    <a:lstStyle/>
                    <a:p>
                      <a:pPr algn="ctr" fontAlgn="ctr"/>
                      <a:r>
                        <a:rPr lang="es-ES" sz="1400" u="none" strike="noStrike" dirty="0">
                          <a:effectLst/>
                        </a:rPr>
                        <a:t>Caminar</a:t>
                      </a: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a:effectLst/>
                        </a:rPr>
                        <a:t>Trote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Trote </a:t>
                      </a:r>
                      <a:endParaRPr lang="es-ES" sz="1400" b="0" i="0" u="none" strike="noStrike" dirty="0">
                        <a:solidFill>
                          <a:srgbClr val="000000"/>
                        </a:solidFill>
                        <a:effectLst/>
                        <a:latin typeface="Calibri"/>
                      </a:endParaRPr>
                    </a:p>
                  </a:txBody>
                  <a:tcPr marL="9525" marR="9525" marT="9525" marB="0" anchor="ctr"/>
                </a:tc>
              </a:tr>
              <a:tr h="209690">
                <a:tc>
                  <a:txBody>
                    <a:bodyPr/>
                    <a:lstStyle/>
                    <a:p>
                      <a:pPr algn="ctr" fontAlgn="ctr"/>
                      <a:r>
                        <a:rPr lang="es-ES" sz="1400" u="none" strike="noStrike">
                          <a:effectLst/>
                        </a:rPr>
                        <a:t>20 min</a:t>
                      </a:r>
                      <a:endParaRPr lang="es-ES" sz="1400" b="0" i="0" u="none" strike="noStrike">
                        <a:solidFill>
                          <a:srgbClr val="000000"/>
                        </a:solidFill>
                        <a:effectLst/>
                        <a:latin typeface="Calibri"/>
                      </a:endParaRPr>
                    </a:p>
                  </a:txBody>
                  <a:tcPr marL="9525" marR="9525" marT="9525" marB="0" anchor="ctr"/>
                </a:tc>
                <a:tc>
                  <a:txBody>
                    <a:bodyPr/>
                    <a:lstStyle/>
                    <a:p>
                      <a:pPr algn="ctr" fontAlgn="b"/>
                      <a:r>
                        <a:rPr lang="es-ES" sz="1400" u="none" strike="noStrike">
                          <a:effectLst/>
                        </a:rPr>
                        <a:t>15 min</a:t>
                      </a:r>
                      <a:endParaRPr lang="es-ES" sz="1400" b="0" i="0" u="none" strike="noStrike">
                        <a:solidFill>
                          <a:srgbClr val="000000"/>
                        </a:solidFill>
                        <a:effectLst/>
                        <a:latin typeface="Calibri"/>
                      </a:endParaRPr>
                    </a:p>
                  </a:txBody>
                  <a:tcPr marL="9525" marR="9525" marT="9525" marB="0" anchor="b"/>
                </a:tc>
                <a:tc>
                  <a:txBody>
                    <a:bodyPr/>
                    <a:lstStyle/>
                    <a:p>
                      <a:pPr algn="ctr" fontAlgn="ctr"/>
                      <a:r>
                        <a:rPr lang="es-ES" sz="1400" u="none" strike="noStrike">
                          <a:effectLst/>
                        </a:rPr>
                        <a:t>5 km</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20 min</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30 min</a:t>
                      </a:r>
                      <a:endParaRPr lang="es-ES" sz="1400" b="0" i="0" u="none" strike="noStrike" dirty="0">
                        <a:solidFill>
                          <a:srgbClr val="000000"/>
                        </a:solidFill>
                        <a:effectLst/>
                        <a:latin typeface="Calibri"/>
                      </a:endParaRPr>
                    </a:p>
                  </a:txBody>
                  <a:tcPr marL="9525" marR="9525" marT="9525" marB="0" anchor="ctr"/>
                </a:tc>
              </a:tr>
              <a:tr h="209690">
                <a:tc>
                  <a:txBody>
                    <a:bodyPr/>
                    <a:lstStyle/>
                    <a:p>
                      <a:pPr algn="ctr" fontAlgn="ctr"/>
                      <a:r>
                        <a:rPr lang="es-ES" sz="1400" u="none" strike="noStrike">
                          <a:effectLst/>
                        </a:rPr>
                        <a:t> </a:t>
                      </a:r>
                      <a:endParaRPr lang="es-ES" sz="1400" b="0" i="0" u="none" strike="noStrike">
                        <a:solidFill>
                          <a:srgbClr val="000000"/>
                        </a:solidFill>
                        <a:effectLst/>
                        <a:latin typeface="Calibri"/>
                      </a:endParaRPr>
                    </a:p>
                  </a:txBody>
                  <a:tcPr marL="9525" marR="9525" marT="9525" marB="0" anchor="ctr"/>
                </a:tc>
                <a:tc>
                  <a:txBody>
                    <a:bodyPr/>
                    <a:lstStyle/>
                    <a:p>
                      <a:pPr algn="ctr" fontAlgn="b"/>
                      <a:r>
                        <a:rPr lang="es-ES" sz="1400" u="none" strike="noStrike">
                          <a:effectLst/>
                        </a:rPr>
                        <a:t> </a:t>
                      </a:r>
                      <a:endParaRPr lang="es-ES" sz="1400" b="0" i="0" u="none" strike="noStrike">
                        <a:solidFill>
                          <a:srgbClr val="000000"/>
                        </a:solidFill>
                        <a:effectLst/>
                        <a:latin typeface="Calibri"/>
                      </a:endParaRPr>
                    </a:p>
                  </a:txBody>
                  <a:tcPr marL="9525" marR="9525" marT="9525" marB="0" anchor="b"/>
                </a:tc>
                <a:tc>
                  <a:txBody>
                    <a:bodyPr/>
                    <a:lstStyle/>
                    <a:p>
                      <a:pPr algn="l" fontAlgn="ctr"/>
                      <a:r>
                        <a:rPr lang="es-ES" sz="1400" u="none" strike="noStrike" dirty="0">
                          <a:effectLst/>
                        </a:rPr>
                        <a:t> </a:t>
                      </a: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 </a:t>
                      </a: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a:endParaRPr>
                    </a:p>
                  </a:txBody>
                  <a:tcPr marL="9525" marR="9525" marT="9525" marB="0" anchor="ctr"/>
                </a:tc>
              </a:tr>
              <a:tr h="209690">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o</a:t>
                      </a: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r>
              <a:tr h="410419">
                <a:tc>
                  <a:txBody>
                    <a:bodyPr/>
                    <a:lstStyle/>
                    <a:p>
                      <a:pPr algn="ctr" fontAlgn="ctr"/>
                      <a:r>
                        <a:rPr lang="es-ES" sz="1400" u="none" strike="noStrike">
                          <a:effectLst/>
                        </a:rPr>
                        <a:t>Trote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Caminata</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Caminar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Caminar </a:t>
                      </a: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a:effectLst/>
                        </a:rPr>
                        <a:t>Trote </a:t>
                      </a:r>
                      <a:endParaRPr lang="es-ES" sz="1400" b="0" i="0" u="none" strike="noStrike">
                        <a:solidFill>
                          <a:srgbClr val="000000"/>
                        </a:solidFill>
                        <a:effectLst/>
                        <a:latin typeface="Calibri"/>
                      </a:endParaRPr>
                    </a:p>
                  </a:txBody>
                  <a:tcPr marL="9525" marR="9525" marT="9525" marB="0" anchor="ctr"/>
                </a:tc>
              </a:tr>
              <a:tr h="410419">
                <a:tc>
                  <a:txBody>
                    <a:bodyPr/>
                    <a:lstStyle/>
                    <a:p>
                      <a:pPr algn="ctr" fontAlgn="ctr"/>
                      <a:r>
                        <a:rPr lang="es-ES" sz="1400" u="none" strike="noStrike">
                          <a:effectLst/>
                        </a:rPr>
                        <a:t>(2x10 min)</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(2x15)</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60 min</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40 min</a:t>
                      </a: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(2x15 min)</a:t>
                      </a:r>
                      <a:endParaRPr lang="es-ES" sz="1400" b="0" i="0" u="none" strike="noStrike" dirty="0">
                        <a:solidFill>
                          <a:srgbClr val="000000"/>
                        </a:solidFill>
                        <a:effectLst/>
                        <a:latin typeface="Calibri"/>
                      </a:endParaRPr>
                    </a:p>
                  </a:txBody>
                  <a:tcPr marL="9525" marR="9525" marT="9525"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741883803"/>
              </p:ext>
            </p:extLst>
          </p:nvPr>
        </p:nvGraphicFramePr>
        <p:xfrm>
          <a:off x="4572000" y="1844824"/>
          <a:ext cx="4203701" cy="2190768"/>
        </p:xfrm>
        <a:graphic>
          <a:graphicData uri="http://schemas.openxmlformats.org/drawingml/2006/table">
            <a:tbl>
              <a:tblPr>
                <a:tableStyleId>{08FB837D-C827-4EFA-A057-4D05807E0F7C}</a:tableStyleId>
              </a:tblPr>
              <a:tblGrid>
                <a:gridCol w="865468"/>
                <a:gridCol w="827425"/>
                <a:gridCol w="1043411"/>
                <a:gridCol w="706546"/>
                <a:gridCol w="760851"/>
              </a:tblGrid>
              <a:tr h="244580">
                <a:tc gridSpan="5">
                  <a:txBody>
                    <a:bodyPr/>
                    <a:lstStyle/>
                    <a:p>
                      <a:pPr algn="ctr" fontAlgn="b"/>
                      <a:r>
                        <a:rPr lang="es-ES" sz="1400" b="1" u="none" strike="noStrike" dirty="0">
                          <a:effectLst/>
                        </a:rPr>
                        <a:t>ACTIVIDADES FÍSICA</a:t>
                      </a:r>
                      <a:endParaRPr lang="es-ES" sz="14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4580">
                <a:tc>
                  <a:txBody>
                    <a:bodyPr/>
                    <a:lstStyle/>
                    <a:p>
                      <a:pPr algn="ctr" fontAlgn="b"/>
                      <a:r>
                        <a:rPr lang="es-ES" sz="1400" u="none" strike="noStrike">
                          <a:effectLst/>
                        </a:rPr>
                        <a:t>LUNES</a:t>
                      </a:r>
                      <a:endParaRPr lang="es-ES" sz="1400" b="0" i="0" u="none" strike="noStrike">
                        <a:solidFill>
                          <a:srgbClr val="000000"/>
                        </a:solidFill>
                        <a:effectLst/>
                        <a:latin typeface="Calibri"/>
                      </a:endParaRPr>
                    </a:p>
                  </a:txBody>
                  <a:tcPr marL="9525" marR="9525" marT="9525" marB="0" anchor="b"/>
                </a:tc>
                <a:tc>
                  <a:txBody>
                    <a:bodyPr/>
                    <a:lstStyle/>
                    <a:p>
                      <a:pPr algn="ctr" fontAlgn="b"/>
                      <a:r>
                        <a:rPr lang="es-ES" sz="1400" u="none" strike="noStrike">
                          <a:effectLst/>
                        </a:rPr>
                        <a:t>MARTES</a:t>
                      </a:r>
                      <a:endParaRPr lang="es-ES" sz="1400" b="0" i="0" u="none" strike="noStrike">
                        <a:solidFill>
                          <a:srgbClr val="000000"/>
                        </a:solidFill>
                        <a:effectLst/>
                        <a:latin typeface="Calibri"/>
                      </a:endParaRPr>
                    </a:p>
                  </a:txBody>
                  <a:tcPr marL="9525" marR="9525" marT="9525" marB="0" anchor="b"/>
                </a:tc>
                <a:tc>
                  <a:txBody>
                    <a:bodyPr/>
                    <a:lstStyle/>
                    <a:p>
                      <a:pPr algn="ctr" fontAlgn="b"/>
                      <a:r>
                        <a:rPr lang="es-ES" sz="1400" u="none" strike="noStrike" dirty="0">
                          <a:effectLst/>
                        </a:rPr>
                        <a:t>MIÉRCOLES</a:t>
                      </a:r>
                      <a:endParaRPr lang="es-ES" sz="1400" b="0" i="0" u="none" strike="noStrike" dirty="0">
                        <a:solidFill>
                          <a:srgbClr val="000000"/>
                        </a:solidFill>
                        <a:effectLst/>
                        <a:latin typeface="Calibri"/>
                      </a:endParaRPr>
                    </a:p>
                  </a:txBody>
                  <a:tcPr marL="9525" marR="9525" marT="9525" marB="0" anchor="b"/>
                </a:tc>
                <a:tc>
                  <a:txBody>
                    <a:bodyPr/>
                    <a:lstStyle/>
                    <a:p>
                      <a:pPr algn="ctr" fontAlgn="b"/>
                      <a:r>
                        <a:rPr lang="es-ES" sz="1400" u="none" strike="noStrike">
                          <a:effectLst/>
                        </a:rPr>
                        <a:t>JUEVES</a:t>
                      </a:r>
                      <a:endParaRPr lang="es-ES" sz="1400" b="0" i="0" u="none" strike="noStrike">
                        <a:solidFill>
                          <a:srgbClr val="000000"/>
                        </a:solidFill>
                        <a:effectLst/>
                        <a:latin typeface="Calibri"/>
                      </a:endParaRPr>
                    </a:p>
                  </a:txBody>
                  <a:tcPr marL="9525" marR="9525" marT="9525" marB="0" anchor="b"/>
                </a:tc>
                <a:tc>
                  <a:txBody>
                    <a:bodyPr/>
                    <a:lstStyle/>
                    <a:p>
                      <a:pPr algn="ctr" fontAlgn="b"/>
                      <a:r>
                        <a:rPr lang="es-ES" sz="1400" u="none" strike="noStrike">
                          <a:effectLst/>
                        </a:rPr>
                        <a:t>VIERNES</a:t>
                      </a:r>
                      <a:endParaRPr lang="es-ES" sz="1400" b="0" i="0" u="none" strike="noStrike">
                        <a:solidFill>
                          <a:srgbClr val="000000"/>
                        </a:solidFill>
                        <a:effectLst/>
                        <a:latin typeface="Calibri"/>
                      </a:endParaRPr>
                    </a:p>
                  </a:txBody>
                  <a:tcPr marL="9525" marR="9525" marT="9525" marB="0" anchor="b"/>
                </a:tc>
              </a:tr>
              <a:tr h="244580">
                <a:tc>
                  <a:txBody>
                    <a:bodyPr/>
                    <a:lstStyle/>
                    <a:p>
                      <a:pPr algn="ctr" fontAlgn="ctr"/>
                      <a:r>
                        <a:rPr lang="es-ES" sz="1400" u="none" strike="noStrike">
                          <a:effectLst/>
                        </a:rPr>
                        <a:t>Jugar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Ciclismo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Natación</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Salir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Jugar </a:t>
                      </a:r>
                      <a:endParaRPr lang="es-ES" sz="1400" b="0" i="0" u="none" strike="noStrike">
                        <a:solidFill>
                          <a:srgbClr val="000000"/>
                        </a:solidFill>
                        <a:effectLst/>
                        <a:latin typeface="Calibri"/>
                      </a:endParaRPr>
                    </a:p>
                  </a:txBody>
                  <a:tcPr marL="9525" marR="9525" marT="9525" marB="0" anchor="ctr"/>
                </a:tc>
              </a:tr>
              <a:tr h="244580">
                <a:tc>
                  <a:txBody>
                    <a:bodyPr/>
                    <a:lstStyle/>
                    <a:p>
                      <a:pPr algn="ctr" fontAlgn="ctr"/>
                      <a:r>
                        <a:rPr lang="es-ES" sz="1400" u="none" strike="noStrike">
                          <a:effectLst/>
                        </a:rPr>
                        <a:t>Tenis</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estático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60 min</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a</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squash</a:t>
                      </a:r>
                      <a:endParaRPr lang="es-ES" sz="1400" b="0" i="0" u="none" strike="noStrike">
                        <a:solidFill>
                          <a:srgbClr val="000000"/>
                        </a:solidFill>
                        <a:effectLst/>
                        <a:latin typeface="Calibri"/>
                      </a:endParaRPr>
                    </a:p>
                  </a:txBody>
                  <a:tcPr marL="9525" marR="9525" marT="9525" marB="0" anchor="ctr"/>
                </a:tc>
              </a:tr>
              <a:tr h="244580">
                <a:tc>
                  <a:txBody>
                    <a:bodyPr/>
                    <a:lstStyle/>
                    <a:p>
                      <a:pPr algn="ctr" fontAlgn="ctr"/>
                      <a:r>
                        <a:rPr lang="es-ES" sz="1400" u="none" strike="noStrike">
                          <a:effectLst/>
                        </a:rPr>
                        <a:t> </a:t>
                      </a:r>
                      <a:endParaRPr lang="es-ES" sz="1400" b="1"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 </a:t>
                      </a:r>
                      <a:endParaRPr lang="es-ES" sz="1400" b="1"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patinar</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 </a:t>
                      </a:r>
                      <a:endParaRPr lang="es-ES" sz="1400" b="0" i="0" u="none" strike="noStrike">
                        <a:solidFill>
                          <a:srgbClr val="000000"/>
                        </a:solidFill>
                        <a:effectLst/>
                        <a:latin typeface="Calibri"/>
                      </a:endParaRPr>
                    </a:p>
                  </a:txBody>
                  <a:tcPr marL="9525" marR="9525" marT="9525" marB="0" anchor="ctr"/>
                </a:tc>
              </a:tr>
              <a:tr h="244580">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o</a:t>
                      </a:r>
                      <a:endParaRPr lang="es-ES" sz="1400" b="0" i="0" u="none" strike="noStrike">
                        <a:solidFill>
                          <a:srgbClr val="000000"/>
                        </a:solidFill>
                        <a:effectLst/>
                        <a:latin typeface="Calibri"/>
                      </a:endParaRPr>
                    </a:p>
                  </a:txBody>
                  <a:tcPr marL="9525" marR="9525" marT="9525" marB="0" anchor="ctr"/>
                </a:tc>
              </a:tr>
              <a:tr h="244580">
                <a:tc>
                  <a:txBody>
                    <a:bodyPr/>
                    <a:lstStyle/>
                    <a:p>
                      <a:pPr algn="ctr" fontAlgn="ctr"/>
                      <a:r>
                        <a:rPr lang="es-ES" sz="1400" u="none" strike="noStrike">
                          <a:effectLst/>
                        </a:rPr>
                        <a:t>Jugar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Ciclismo</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Jugar</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Jugar </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a:effectLst/>
                        </a:rPr>
                        <a:t>Prácticar </a:t>
                      </a:r>
                      <a:endParaRPr lang="es-ES" sz="1400" b="0" i="0" u="none" strike="noStrike">
                        <a:solidFill>
                          <a:srgbClr val="000000"/>
                        </a:solidFill>
                        <a:effectLst/>
                        <a:latin typeface="Calibri"/>
                      </a:endParaRPr>
                    </a:p>
                  </a:txBody>
                  <a:tcPr marL="9525" marR="9525" marT="9525" marB="0" anchor="ctr"/>
                </a:tc>
              </a:tr>
              <a:tr h="478708">
                <a:tc>
                  <a:txBody>
                    <a:bodyPr/>
                    <a:lstStyle/>
                    <a:p>
                      <a:pPr algn="ctr" fontAlgn="ctr"/>
                      <a:r>
                        <a:rPr lang="es-ES" sz="1400" u="none" strike="noStrike">
                          <a:effectLst/>
                        </a:rPr>
                        <a:t>Balonmano</a:t>
                      </a:r>
                      <a:endParaRPr lang="es-ES" sz="1400" b="0" i="0" u="none" strike="noStrike">
                        <a:solidFill>
                          <a:srgbClr val="000000"/>
                        </a:solidFill>
                        <a:effectLst/>
                        <a:latin typeface="Calibri"/>
                      </a:endParaRPr>
                    </a:p>
                  </a:txBody>
                  <a:tcPr marL="9525" marR="9525" marT="9525" marB="0" anchor="ctr"/>
                </a:tc>
                <a:tc>
                  <a:txBody>
                    <a:bodyPr/>
                    <a:lstStyle/>
                    <a:p>
                      <a:pPr algn="ctr" fontAlgn="ct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futbol</a:t>
                      </a:r>
                      <a:endParaRPr lang="es-ES" sz="1400" b="0" i="0" u="none" strike="noStrike" dirty="0">
                        <a:solidFill>
                          <a:srgbClr val="000000"/>
                        </a:solidFill>
                        <a:effectLst/>
                        <a:latin typeface="Calibri"/>
                      </a:endParaRPr>
                    </a:p>
                  </a:txBody>
                  <a:tcPr marL="9525" marR="9525" marT="9525" marB="0" anchor="ctr"/>
                </a:tc>
                <a:tc>
                  <a:txBody>
                    <a:bodyPr/>
                    <a:lstStyle/>
                    <a:p>
                      <a:pPr algn="ctr" fontAlgn="ctr"/>
                      <a:r>
                        <a:rPr lang="es-ES" sz="1400" u="none" strike="noStrike">
                          <a:effectLst/>
                        </a:rPr>
                        <a:t>Básket</a:t>
                      </a:r>
                      <a:endParaRPr lang="es-ES" sz="1400" b="0" i="0" u="none" strike="noStrike">
                        <a:solidFill>
                          <a:srgbClr val="000000"/>
                        </a:solidFill>
                        <a:effectLst/>
                        <a:latin typeface="Calibri"/>
                      </a:endParaRPr>
                    </a:p>
                  </a:txBody>
                  <a:tcPr marL="9525" marR="9525" marT="9525" marB="0" anchor="ctr"/>
                </a:tc>
                <a:tc>
                  <a:txBody>
                    <a:bodyPr/>
                    <a:lstStyle/>
                    <a:p>
                      <a:pPr algn="ctr" fontAlgn="ctr"/>
                      <a:r>
                        <a:rPr lang="es-ES" sz="1400" u="none" strike="noStrike" dirty="0">
                          <a:effectLst/>
                        </a:rPr>
                        <a:t>aikido</a:t>
                      </a:r>
                      <a:endParaRPr lang="es-ES" sz="14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50222320"/>
              </p:ext>
            </p:extLst>
          </p:nvPr>
        </p:nvGraphicFramePr>
        <p:xfrm>
          <a:off x="2555776" y="4221088"/>
          <a:ext cx="4152900" cy="2512695"/>
        </p:xfrm>
        <a:graphic>
          <a:graphicData uri="http://schemas.openxmlformats.org/drawingml/2006/table">
            <a:tbl>
              <a:tblPr>
                <a:tableStyleId>{08FB837D-C827-4EFA-A057-4D05807E0F7C}</a:tableStyleId>
              </a:tblPr>
              <a:tblGrid>
                <a:gridCol w="760256"/>
                <a:gridCol w="760256"/>
                <a:gridCol w="940817"/>
                <a:gridCol w="864792"/>
                <a:gridCol w="826779"/>
              </a:tblGrid>
              <a:tr h="200025">
                <a:tc gridSpan="5">
                  <a:txBody>
                    <a:bodyPr/>
                    <a:lstStyle/>
                    <a:p>
                      <a:pPr algn="ctr" fontAlgn="b"/>
                      <a:r>
                        <a:rPr lang="es-ES" sz="1200" u="sng" strike="noStrike" dirty="0" smtClean="0">
                          <a:effectLst/>
                        </a:rPr>
                        <a:t>TRABAJO DE FUERZA</a:t>
                      </a:r>
                      <a:endParaRPr lang="es-ES" sz="1200" b="1" i="0" u="sng" strike="noStrike" dirty="0">
                        <a:solidFill>
                          <a:srgbClr val="0000FF"/>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b"/>
                      <a:r>
                        <a:rPr lang="es-ES" sz="1200" u="none" strike="noStrike" dirty="0">
                          <a:effectLst/>
                        </a:rPr>
                        <a:t>Calentamiento (10 min)</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ctr"/>
                      <a:r>
                        <a:rPr lang="es-ES" sz="1200" u="none" strike="noStrike" dirty="0">
                          <a:effectLst/>
                        </a:rPr>
                        <a:t>Estiramiento antes y después del trabajo de fuerza</a:t>
                      </a:r>
                      <a:endParaRPr lang="es-ES" sz="1200" b="1" i="0" u="none" strike="noStrike" dirty="0">
                        <a:solidFill>
                          <a:srgbClr val="00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MIÉRCOLES</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Trabajo </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dirty="0">
                          <a:effectLst/>
                        </a:rPr>
                        <a:t>Trabajo</a:t>
                      </a:r>
                      <a:endParaRPr lang="es-ES" sz="1200" b="1" i="0" u="none" strike="noStrike" dirty="0">
                        <a:solidFill>
                          <a:srgbClr val="000000"/>
                        </a:solidFill>
                        <a:effectLst/>
                        <a:latin typeface="Calibri"/>
                      </a:endParaRPr>
                    </a:p>
                  </a:txBody>
                  <a:tcPr marL="9525" marR="9525" marT="9525" marB="0" anchor="ctr"/>
                </a:tc>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r>
              <a:tr h="190500">
                <a:tc>
                  <a:txBody>
                    <a:bodyPr/>
                    <a:lstStyle/>
                    <a:p>
                      <a:pPr algn="ctr" fontAlgn="b"/>
                      <a:r>
                        <a:rPr lang="es-ES" sz="1200" u="none" strike="noStrike">
                          <a:effectLst/>
                        </a:rPr>
                        <a:t>espalda</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Brazos</a:t>
                      </a:r>
                      <a:endParaRPr lang="es-ES" sz="1200" b="0" i="0" u="none" strike="noStrike" dirty="0">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Glúteos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Abdomen</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Series 4</a:t>
                      </a:r>
                      <a:endParaRPr lang="es-ES" sz="1200" b="1" i="0" u="none" strike="noStrike" dirty="0">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r>
              <a:tr h="200025">
                <a:tc>
                  <a:txBody>
                    <a:bodyPr/>
                    <a:lstStyle/>
                    <a:p>
                      <a:pPr algn="ctr" fontAlgn="b"/>
                      <a:r>
                        <a:rPr lang="es-ES" sz="1200" u="none" strike="noStrike">
                          <a:effectLst/>
                        </a:rPr>
                        <a:t>10,12,14,16</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10,12,14,16</a:t>
                      </a:r>
                      <a:endParaRPr lang="es-ES" sz="1200" b="0" i="0" u="none" strike="noStrike" dirty="0">
                        <a:solidFill>
                          <a:srgbClr val="000000"/>
                        </a:solidFill>
                        <a:effectLst/>
                        <a:latin typeface="Calibri"/>
                      </a:endParaRPr>
                    </a:p>
                  </a:txBody>
                  <a:tcPr marL="9525" marR="9525" marT="9525" marB="0" anchor="b"/>
                </a:tc>
                <a:tc>
                  <a:txBody>
                    <a:bodyPr/>
                    <a:lstStyle/>
                    <a:p>
                      <a:pPr algn="l" fontAlgn="b"/>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dirty="0">
                          <a:effectLst/>
                        </a:rPr>
                        <a:t>10,12,14,16</a:t>
                      </a:r>
                      <a:endParaRPr lang="es-ES"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239505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1043608" y="692696"/>
            <a:ext cx="7117180" cy="936104"/>
          </a:xfrm>
          <a:ln>
            <a:solidFill>
              <a:schemeClr val="tx2">
                <a:lumMod val="50000"/>
              </a:schemeClr>
            </a:solidFill>
          </a:ln>
        </p:spPr>
        <p:txBody>
          <a:bodyPr>
            <a:normAutofit/>
          </a:bodyPr>
          <a:lstStyle/>
          <a:p>
            <a:pPr algn="ctr"/>
            <a:r>
              <a:rPr lang="es-ES" sz="4400" dirty="0" smtClean="0">
                <a:latin typeface="Andalus" pitchFamily="18" charset="-78"/>
                <a:cs typeface="Andalus" pitchFamily="18" charset="-78"/>
              </a:rPr>
              <a:t>PLAN IMC 18,5-24,99</a:t>
            </a:r>
            <a:endParaRPr lang="es-ES" sz="4400" dirty="0">
              <a:latin typeface="Andalus" pitchFamily="18" charset="-78"/>
              <a:cs typeface="Andalus" pitchFamily="18" charset="-78"/>
            </a:endParaRPr>
          </a:p>
        </p:txBody>
      </p:sp>
      <p:graphicFrame>
        <p:nvGraphicFramePr>
          <p:cNvPr id="5" name="4 Tabla"/>
          <p:cNvGraphicFramePr>
            <a:graphicFrameLocks noGrp="1"/>
          </p:cNvGraphicFramePr>
          <p:nvPr>
            <p:extLst>
              <p:ext uri="{D42A27DB-BD31-4B8C-83A1-F6EECF244321}">
                <p14:modId xmlns:p14="http://schemas.microsoft.com/office/powerpoint/2010/main" val="1108267632"/>
              </p:ext>
            </p:extLst>
          </p:nvPr>
        </p:nvGraphicFramePr>
        <p:xfrm>
          <a:off x="251520" y="1844824"/>
          <a:ext cx="4140201" cy="2143125"/>
        </p:xfrm>
        <a:graphic>
          <a:graphicData uri="http://schemas.openxmlformats.org/drawingml/2006/table">
            <a:tbl>
              <a:tblPr>
                <a:tableStyleId>{08FB837D-C827-4EFA-A057-4D05807E0F7C}</a:tableStyleId>
              </a:tblPr>
              <a:tblGrid>
                <a:gridCol w="763171"/>
                <a:gridCol w="772710"/>
                <a:gridCol w="963503"/>
                <a:gridCol w="877646"/>
                <a:gridCol w="763171"/>
              </a:tblGrid>
              <a:tr h="200025">
                <a:tc gridSpan="5">
                  <a:txBody>
                    <a:bodyPr/>
                    <a:lstStyle/>
                    <a:p>
                      <a:pPr algn="ctr" fontAlgn="b"/>
                      <a:r>
                        <a:rPr lang="es-ES" sz="1200" b="1" u="none" strike="noStrike" dirty="0" smtClean="0">
                          <a:effectLst/>
                        </a:rPr>
                        <a:t>ACTIVIDAD FÍSICA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Trote</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Caminar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 40 min</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20 min</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4 km</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25</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30 min</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l"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(2x15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(2x15)</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60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(2x30min)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(2x30 min)</a:t>
                      </a:r>
                      <a:endParaRPr lang="es-ES" sz="1200" b="0" i="0" u="none" strike="noStrike">
                        <a:solidFill>
                          <a:srgbClr val="000000"/>
                        </a:solidFill>
                        <a:effectLst/>
                        <a:latin typeface="Calibri"/>
                      </a:endParaRPr>
                    </a:p>
                  </a:txBody>
                  <a:tcPr marL="9525" marR="9525" marT="9525" marB="0" anchor="ctr"/>
                </a:tc>
              </a:tr>
              <a:tr h="390525">
                <a:tc>
                  <a:txBody>
                    <a:bodyPr/>
                    <a:lstStyle/>
                    <a:p>
                      <a:pPr algn="l"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292548989"/>
              </p:ext>
            </p:extLst>
          </p:nvPr>
        </p:nvGraphicFramePr>
        <p:xfrm>
          <a:off x="4572000" y="1844824"/>
          <a:ext cx="4203701" cy="2143125"/>
        </p:xfrm>
        <a:graphic>
          <a:graphicData uri="http://schemas.openxmlformats.org/drawingml/2006/table">
            <a:tbl>
              <a:tblPr>
                <a:tableStyleId>{08FB837D-C827-4EFA-A057-4D05807E0F7C}</a:tableStyleId>
              </a:tblPr>
              <a:tblGrid>
                <a:gridCol w="865468"/>
                <a:gridCol w="827425"/>
                <a:gridCol w="900340"/>
                <a:gridCol w="849617"/>
                <a:gridCol w="760851"/>
              </a:tblGrid>
              <a:tr h="200025">
                <a:tc gridSpan="5">
                  <a:txBody>
                    <a:bodyPr/>
                    <a:lstStyle/>
                    <a:p>
                      <a:pPr algn="ctr" fontAlgn="b"/>
                      <a:r>
                        <a:rPr lang="es-ES" sz="1200" b="1" u="none" strike="noStrike" dirty="0">
                          <a:effectLst/>
                        </a:rPr>
                        <a:t>ACTIVIDADES FÍSICA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MARTES</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dirty="0">
                          <a:effectLst/>
                        </a:rPr>
                        <a:t>MIÉRCOLES</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dirty="0">
                          <a:effectLst/>
                        </a:rPr>
                        <a:t>JUEVES</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ctr"/>
                      <a:r>
                        <a:rPr lang="es-ES" sz="1200" u="none" strike="noStrike">
                          <a:effectLst/>
                        </a:rPr>
                        <a:t>Taedo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Aeróbicos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Aikido</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Pasear</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60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60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60 min</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Jugar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con el</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1"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basket</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perro</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Ciclismo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Meditación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Defensa Personal</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Básket</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Salir </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(2x30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(2x30)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Personal</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Fútbol</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caminar</a:t>
                      </a:r>
                      <a:endParaRPr lang="es-ES" sz="1200" b="0" i="0" u="none" strike="noStrike" dirty="0">
                        <a:solidFill>
                          <a:srgbClr val="000000"/>
                        </a:solidFill>
                        <a:effectLst/>
                        <a:latin typeface="Calibri"/>
                      </a:endParaRPr>
                    </a:p>
                  </a:txBody>
                  <a:tcPr marL="9525" marR="9525" marT="9525" marB="0" anchor="ctr"/>
                </a:tc>
              </a:tr>
              <a:tr h="390525">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Tenis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centro </a:t>
                      </a:r>
                      <a:r>
                        <a:rPr lang="es-ES" sz="1200" u="none" strike="noStrike" dirty="0" smtClean="0">
                          <a:effectLst/>
                        </a:rPr>
                        <a:t>histórico</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139835261"/>
              </p:ext>
            </p:extLst>
          </p:nvPr>
        </p:nvGraphicFramePr>
        <p:xfrm>
          <a:off x="2339752" y="4293096"/>
          <a:ext cx="4267200" cy="2337435"/>
        </p:xfrm>
        <a:graphic>
          <a:graphicData uri="http://schemas.openxmlformats.org/drawingml/2006/table">
            <a:tbl>
              <a:tblPr>
                <a:tableStyleId>{08FB837D-C827-4EFA-A057-4D05807E0F7C}</a:tableStyleId>
              </a:tblPr>
              <a:tblGrid>
                <a:gridCol w="874348"/>
                <a:gridCol w="760303"/>
                <a:gridCol w="940875"/>
                <a:gridCol w="864845"/>
                <a:gridCol w="826829"/>
              </a:tblGrid>
              <a:tr h="200025">
                <a:tc gridSpan="5">
                  <a:txBody>
                    <a:bodyPr/>
                    <a:lstStyle/>
                    <a:p>
                      <a:pPr algn="ctr" fontAlgn="b"/>
                      <a:r>
                        <a:rPr lang="es-ES" sz="1200" b="1" u="sng" strike="noStrike" dirty="0">
                          <a:effectLst/>
                        </a:rPr>
                        <a:t>TRABAJO DE </a:t>
                      </a:r>
                      <a:r>
                        <a:rPr lang="es-ES" sz="1200" b="1" u="sng" strike="noStrike" dirty="0" smtClean="0">
                          <a:effectLst/>
                        </a:rPr>
                        <a:t>FUERZA</a:t>
                      </a:r>
                      <a:endParaRPr lang="es-ES" sz="1200" b="1" i="0" u="sng" strike="noStrike" dirty="0">
                        <a:solidFill>
                          <a:srgbClr val="0000FF"/>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b"/>
                      <a:r>
                        <a:rPr lang="es-ES" sz="1200" u="none" strike="noStrike">
                          <a:effectLst/>
                        </a:rPr>
                        <a:t>Calentamiento (10 min)</a:t>
                      </a:r>
                      <a:endParaRPr lang="es-ES" sz="1200" b="1" i="0" u="none" strike="noStrike">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ctr"/>
                      <a:r>
                        <a:rPr lang="es-ES" sz="1200" u="none" strike="noStrike">
                          <a:effectLst/>
                        </a:rPr>
                        <a:t>Estiramiento antes y después del trabajo de fuerza</a:t>
                      </a:r>
                      <a:endParaRPr lang="es-ES" sz="1200" b="1" i="0" u="none" strike="noStrike">
                        <a:solidFill>
                          <a:srgbClr val="00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Trabajo </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r>
              <a:tr h="190500">
                <a:tc>
                  <a:txBody>
                    <a:bodyPr/>
                    <a:lstStyle/>
                    <a:p>
                      <a:pPr algn="ctr" fontAlgn="b"/>
                      <a:r>
                        <a:rPr lang="es-ES" sz="1200" u="none" strike="noStrike">
                          <a:effectLst/>
                        </a:rPr>
                        <a:t>espalda</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Glúteos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Series 3</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3</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3</a:t>
                      </a:r>
                      <a:endParaRPr lang="es-ES" sz="1200" b="1"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r>
              <a:tr h="200025">
                <a:tc>
                  <a:txBody>
                    <a:bodyPr/>
                    <a:lstStyle/>
                    <a:p>
                      <a:pPr algn="ctr" fontAlgn="b"/>
                      <a:r>
                        <a:rPr lang="es-ES" sz="1200" u="none" strike="noStrike">
                          <a:effectLst/>
                        </a:rPr>
                        <a:t>14,16,18,20</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14,16,18,20</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14,16,18,20</a:t>
                      </a:r>
                      <a:endParaRPr lang="es-ES"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005955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43608" y="692696"/>
            <a:ext cx="7117180" cy="936104"/>
          </a:xfrm>
          <a:prstGeom prst="rect">
            <a:avLst/>
          </a:prstGeom>
          <a:ln>
            <a:solidFill>
              <a:schemeClr val="tx2">
                <a:lumMod val="50000"/>
              </a:schemeClr>
            </a:solidFill>
          </a:ln>
        </p:spPr>
        <p:txBody>
          <a:bodyPr vert="horz" lIns="91440" tIns="45720" rIns="91440" bIns="45720" rtlCol="0" anchor="b">
            <a:norm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400" dirty="0" smtClean="0">
                <a:latin typeface="Andalus" pitchFamily="18" charset="-78"/>
                <a:cs typeface="Andalus" pitchFamily="18" charset="-78"/>
              </a:rPr>
              <a:t>PLAN IMC 25-29,99</a:t>
            </a:r>
            <a:endParaRPr lang="es-ES" sz="4400" dirty="0">
              <a:latin typeface="Andalus" pitchFamily="18" charset="-78"/>
              <a:cs typeface="Andalus" pitchFamily="18" charset="-78"/>
            </a:endParaRPr>
          </a:p>
        </p:txBody>
      </p:sp>
      <p:graphicFrame>
        <p:nvGraphicFramePr>
          <p:cNvPr id="6" name="5 Tabla"/>
          <p:cNvGraphicFramePr>
            <a:graphicFrameLocks noGrp="1"/>
          </p:cNvGraphicFramePr>
          <p:nvPr>
            <p:extLst>
              <p:ext uri="{D42A27DB-BD31-4B8C-83A1-F6EECF244321}">
                <p14:modId xmlns:p14="http://schemas.microsoft.com/office/powerpoint/2010/main" val="490088563"/>
              </p:ext>
            </p:extLst>
          </p:nvPr>
        </p:nvGraphicFramePr>
        <p:xfrm>
          <a:off x="323528" y="1988840"/>
          <a:ext cx="4089399" cy="1958340"/>
        </p:xfrm>
        <a:graphic>
          <a:graphicData uri="http://schemas.openxmlformats.org/drawingml/2006/table">
            <a:tbl>
              <a:tblPr>
                <a:tableStyleId>{08FB837D-C827-4EFA-A057-4D05807E0F7C}</a:tableStyleId>
              </a:tblPr>
              <a:tblGrid>
                <a:gridCol w="762592"/>
                <a:gridCol w="772124"/>
                <a:gridCol w="962772"/>
                <a:gridCol w="829319"/>
                <a:gridCol w="762592"/>
              </a:tblGrid>
              <a:tr h="200025">
                <a:tc gridSpan="5">
                  <a:txBody>
                    <a:bodyPr/>
                    <a:lstStyle/>
                    <a:p>
                      <a:pPr algn="ctr" fontAlgn="b"/>
                      <a:r>
                        <a:rPr lang="es-ES" sz="1200" b="1" i="0" u="none" strike="noStrike" dirty="0" smtClean="0">
                          <a:solidFill>
                            <a:srgbClr val="000000"/>
                          </a:solidFill>
                          <a:effectLst/>
                          <a:latin typeface="Calibri"/>
                        </a:rPr>
                        <a:t>ACTIVIDAD</a:t>
                      </a:r>
                      <a:r>
                        <a:rPr lang="es-ES" sz="1200" b="1" i="0" u="none" strike="noStrike" baseline="0" dirty="0" smtClean="0">
                          <a:solidFill>
                            <a:srgbClr val="000000"/>
                          </a:solidFill>
                          <a:effectLst/>
                          <a:latin typeface="Calibri"/>
                        </a:rPr>
                        <a:t> FÍSICA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Trote</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Trote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35 min</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30 min</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5 km</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40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25 min</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l"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Caminar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Caminata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r>
              <a:tr h="381000">
                <a:tc>
                  <a:txBody>
                    <a:bodyPr/>
                    <a:lstStyle/>
                    <a:p>
                      <a:pPr algn="ctr" fontAlgn="ctr"/>
                      <a:r>
                        <a:rPr lang="es-ES" sz="1200" u="none" strike="noStrike">
                          <a:effectLst/>
                        </a:rPr>
                        <a:t>(2x30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(2x35)</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60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50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(2x20 min)</a:t>
                      </a:r>
                      <a:endParaRPr lang="es-ES" sz="1200" b="0" i="0" u="none" strike="noStrike">
                        <a:solidFill>
                          <a:srgbClr val="000000"/>
                        </a:solidFill>
                        <a:effectLst/>
                        <a:latin typeface="Calibri"/>
                      </a:endParaRPr>
                    </a:p>
                  </a:txBody>
                  <a:tcPr marL="9525" marR="9525" marT="9525" marB="0" anchor="ctr"/>
                </a:tc>
              </a:tr>
              <a:tr h="200025">
                <a:tc>
                  <a:txBody>
                    <a:bodyPr/>
                    <a:lstStyle/>
                    <a:p>
                      <a:pPr algn="l"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719112466"/>
              </p:ext>
            </p:extLst>
          </p:nvPr>
        </p:nvGraphicFramePr>
        <p:xfrm>
          <a:off x="4644008" y="1988840"/>
          <a:ext cx="4203701" cy="1958340"/>
        </p:xfrm>
        <a:graphic>
          <a:graphicData uri="http://schemas.openxmlformats.org/drawingml/2006/table">
            <a:tbl>
              <a:tblPr>
                <a:tableStyleId>{08FB837D-C827-4EFA-A057-4D05807E0F7C}</a:tableStyleId>
              </a:tblPr>
              <a:tblGrid>
                <a:gridCol w="865468"/>
                <a:gridCol w="827425"/>
                <a:gridCol w="900340"/>
                <a:gridCol w="849617"/>
                <a:gridCol w="760851"/>
              </a:tblGrid>
              <a:tr h="200025">
                <a:tc gridSpan="5">
                  <a:txBody>
                    <a:bodyPr/>
                    <a:lstStyle/>
                    <a:p>
                      <a:pPr algn="ctr" fontAlgn="b"/>
                      <a:r>
                        <a:rPr lang="es-ES" sz="1200" b="1" u="none" strike="noStrike" dirty="0">
                          <a:effectLst/>
                        </a:rPr>
                        <a:t>ACTIVIDADES FÍSICA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ctr"/>
                      <a:r>
                        <a:rPr lang="es-ES" sz="1200" u="none" strike="noStrike">
                          <a:effectLst/>
                        </a:rPr>
                        <a:t>Aqua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Squas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pràcticar</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Aerobics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Defensa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Baile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paintball</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Personal</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TKD</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Jugar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Escalada</a:t>
                      </a:r>
                      <a:endParaRPr lang="es-ES" sz="1200" b="0" i="0" u="none" strike="noStrike">
                        <a:solidFill>
                          <a:srgbClr val="000000"/>
                        </a:solidFill>
                        <a:effectLst/>
                        <a:latin typeface="Calibri"/>
                      </a:endParaRPr>
                    </a:p>
                  </a:txBody>
                  <a:tcPr marL="9525" marR="9525" marT="9525" marB="0" anchor="ctr"/>
                </a:tc>
              </a:tr>
              <a:tr h="381000">
                <a:tc>
                  <a:txBody>
                    <a:bodyPr/>
                    <a:lstStyle/>
                    <a:p>
                      <a:pPr algn="ctr" fontAlgn="ctr"/>
                      <a:r>
                        <a:rPr lang="es-ES" sz="1200" u="none" strike="noStrike">
                          <a:effectLst/>
                        </a:rPr>
                        <a:t>Nataciòn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Tenis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Karate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con sus mascotas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Ciclismo de</a:t>
                      </a:r>
                      <a:endParaRPr lang="es-ES" sz="1200" b="0" i="0" u="none" strike="noStrike">
                        <a:solidFill>
                          <a:srgbClr val="000000"/>
                        </a:solidFill>
                        <a:effectLst/>
                        <a:latin typeface="Calibri"/>
                      </a:endParaRPr>
                    </a:p>
                  </a:txBody>
                  <a:tcPr marL="9525" marR="9525" marT="9525" marB="0" anchor="ctr"/>
                </a:tc>
              </a:tr>
              <a:tr h="200025">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Aikido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Montaña</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381544527"/>
              </p:ext>
            </p:extLst>
          </p:nvPr>
        </p:nvGraphicFramePr>
        <p:xfrm>
          <a:off x="2493998" y="4221088"/>
          <a:ext cx="4216399" cy="2337435"/>
        </p:xfrm>
        <a:graphic>
          <a:graphicData uri="http://schemas.openxmlformats.org/drawingml/2006/table">
            <a:tbl>
              <a:tblPr>
                <a:tableStyleId>{08FB837D-C827-4EFA-A057-4D05807E0F7C}</a:tableStyleId>
              </a:tblPr>
              <a:tblGrid>
                <a:gridCol w="826186"/>
                <a:gridCol w="759712"/>
                <a:gridCol w="940143"/>
                <a:gridCol w="864172"/>
                <a:gridCol w="826186"/>
              </a:tblGrid>
              <a:tr h="200025">
                <a:tc gridSpan="5">
                  <a:txBody>
                    <a:bodyPr/>
                    <a:lstStyle/>
                    <a:p>
                      <a:pPr algn="ctr" fontAlgn="b"/>
                      <a:r>
                        <a:rPr lang="es-ES" sz="1200" u="sng" strike="noStrike" dirty="0">
                          <a:effectLst/>
                        </a:rPr>
                        <a:t>TRABAJO DE FUERZA </a:t>
                      </a:r>
                      <a:endParaRPr lang="es-ES" sz="1200" b="1" i="0" u="sng" strike="noStrike" dirty="0">
                        <a:solidFill>
                          <a:srgbClr val="0000FF"/>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b"/>
                      <a:r>
                        <a:rPr lang="es-ES" sz="1200" u="none" strike="noStrike">
                          <a:effectLst/>
                        </a:rPr>
                        <a:t>Calentamiento (10 min)</a:t>
                      </a:r>
                      <a:endParaRPr lang="es-ES" sz="1200" b="1" i="0" u="none" strike="noStrike">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ctr"/>
                      <a:r>
                        <a:rPr lang="es-ES" sz="1200" u="none" strike="noStrike">
                          <a:effectLst/>
                        </a:rPr>
                        <a:t>Estiramiento antes y después del trabajo de fuerza</a:t>
                      </a:r>
                      <a:endParaRPr lang="es-ES" sz="1200" b="1" i="0" u="none" strike="noStrike">
                        <a:solidFill>
                          <a:srgbClr val="00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Trabajo </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r>
              <a:tr h="190500">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Espalda</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Glúteos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Series 5</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5</a:t>
                      </a:r>
                      <a:endParaRPr lang="es-ES" sz="1200" b="1"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r>
              <a:tr h="200025">
                <a:tc>
                  <a:txBody>
                    <a:bodyPr/>
                    <a:lstStyle/>
                    <a:p>
                      <a:pPr algn="ctr" fontAlgn="b"/>
                      <a:r>
                        <a:rPr lang="es-ES" sz="1200" u="none" strike="noStrike">
                          <a:effectLst/>
                        </a:rPr>
                        <a:t>14,16,18,20</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14,16,18,20</a:t>
                      </a:r>
                      <a:endParaRPr lang="es-ES" sz="1200" b="0" i="0" u="none" strike="noStrike" dirty="0">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14,16,18,20</a:t>
                      </a:r>
                      <a:endParaRPr lang="es-ES"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866305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43608" y="692696"/>
            <a:ext cx="7117180" cy="936104"/>
          </a:xfrm>
          <a:prstGeom prst="rect">
            <a:avLst/>
          </a:prstGeom>
          <a:ln>
            <a:solidFill>
              <a:schemeClr val="tx2">
                <a:lumMod val="50000"/>
              </a:schemeClr>
            </a:solidFill>
          </a:ln>
        </p:spPr>
        <p:txBody>
          <a:bodyPr vert="horz" lIns="91440" tIns="45720" rIns="91440" bIns="45720" rtlCol="0" anchor="b">
            <a:norm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400" dirty="0" smtClean="0">
                <a:latin typeface="Andalus" pitchFamily="18" charset="-78"/>
                <a:cs typeface="Andalus" pitchFamily="18" charset="-78"/>
              </a:rPr>
              <a:t>PLAN IMC 30-34,99</a:t>
            </a:r>
            <a:endParaRPr lang="es-ES" sz="4400" dirty="0">
              <a:latin typeface="Andalus" pitchFamily="18" charset="-78"/>
              <a:cs typeface="Andalus" pitchFamily="18" charset="-78"/>
            </a:endParaRPr>
          </a:p>
        </p:txBody>
      </p:sp>
      <p:graphicFrame>
        <p:nvGraphicFramePr>
          <p:cNvPr id="7" name="6 Tabla"/>
          <p:cNvGraphicFramePr>
            <a:graphicFrameLocks noGrp="1"/>
          </p:cNvGraphicFramePr>
          <p:nvPr>
            <p:extLst>
              <p:ext uri="{D42A27DB-BD31-4B8C-83A1-F6EECF244321}">
                <p14:modId xmlns:p14="http://schemas.microsoft.com/office/powerpoint/2010/main" val="3498442945"/>
              </p:ext>
            </p:extLst>
          </p:nvPr>
        </p:nvGraphicFramePr>
        <p:xfrm>
          <a:off x="410593" y="2060848"/>
          <a:ext cx="4089399" cy="1974341"/>
        </p:xfrm>
        <a:graphic>
          <a:graphicData uri="http://schemas.openxmlformats.org/drawingml/2006/table">
            <a:tbl>
              <a:tblPr>
                <a:tableStyleId>{08FB837D-C827-4EFA-A057-4D05807E0F7C}</a:tableStyleId>
              </a:tblPr>
              <a:tblGrid>
                <a:gridCol w="762592"/>
                <a:gridCol w="772124"/>
                <a:gridCol w="962772"/>
                <a:gridCol w="829319"/>
                <a:gridCol w="762592"/>
              </a:tblGrid>
              <a:tr h="224600">
                <a:tc gridSpan="5">
                  <a:txBody>
                    <a:bodyPr/>
                    <a:lstStyle/>
                    <a:p>
                      <a:pPr algn="ctr" fontAlgn="b"/>
                      <a:r>
                        <a:rPr lang="es-ES" sz="1200" b="1" i="0" u="none" strike="noStrike" dirty="0" smtClean="0">
                          <a:solidFill>
                            <a:schemeClr val="dk1"/>
                          </a:solidFill>
                          <a:effectLst/>
                          <a:latin typeface="+mn-lt"/>
                        </a:rPr>
                        <a:t>ACTIVIDAD</a:t>
                      </a:r>
                      <a:r>
                        <a:rPr lang="es-ES" sz="1200" b="1" i="0" u="none" strike="noStrike" baseline="0" dirty="0" smtClean="0">
                          <a:solidFill>
                            <a:schemeClr val="dk1"/>
                          </a:solidFill>
                          <a:effectLst/>
                          <a:latin typeface="+mn-lt"/>
                        </a:rPr>
                        <a:t> FISICA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4600">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216044">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Trote</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Trote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r>
              <a:tr h="216044">
                <a:tc>
                  <a:txBody>
                    <a:bodyPr/>
                    <a:lstStyle/>
                    <a:p>
                      <a:pPr algn="ctr" fontAlgn="ctr"/>
                      <a:r>
                        <a:rPr lang="es-ES" sz="1200" u="none" strike="noStrike">
                          <a:effectLst/>
                        </a:rPr>
                        <a:t>30 min</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30 min</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5 km</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20 min</a:t>
                      </a:r>
                      <a:endParaRPr lang="es-ES" sz="1200" b="0" i="0" u="none" strike="noStrike">
                        <a:solidFill>
                          <a:srgbClr val="000000"/>
                        </a:solidFill>
                        <a:effectLst/>
                        <a:latin typeface="Calibri"/>
                      </a:endParaRPr>
                    </a:p>
                  </a:txBody>
                  <a:tcPr marL="9525" marR="9525" marT="9525" marB="0" anchor="ctr"/>
                </a:tc>
              </a:tr>
              <a:tr h="224600">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l"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r>
              <a:tr h="224600">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r>
              <a:tr h="216044">
                <a:tc>
                  <a:txBody>
                    <a:bodyPr/>
                    <a:lstStyle/>
                    <a:p>
                      <a:pPr algn="ctr" fontAlgn="ctr"/>
                      <a:r>
                        <a:rPr lang="es-ES" sz="1200" u="none" strike="noStrike">
                          <a:effectLst/>
                        </a:rPr>
                        <a:t>Caminar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Caminata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r>
              <a:tr h="427809">
                <a:tc>
                  <a:txBody>
                    <a:bodyPr/>
                    <a:lstStyle/>
                    <a:p>
                      <a:pPr algn="ctr" fontAlgn="ctr"/>
                      <a:r>
                        <a:rPr lang="es-ES" sz="1200" u="none" strike="noStrike">
                          <a:effectLst/>
                        </a:rPr>
                        <a:t>(2x30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(2x35)</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60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50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(2x20 min)</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366683502"/>
              </p:ext>
            </p:extLst>
          </p:nvPr>
        </p:nvGraphicFramePr>
        <p:xfrm>
          <a:off x="4716016" y="2060848"/>
          <a:ext cx="4203701" cy="1958340"/>
        </p:xfrm>
        <a:graphic>
          <a:graphicData uri="http://schemas.openxmlformats.org/drawingml/2006/table">
            <a:tbl>
              <a:tblPr>
                <a:tableStyleId>{08FB837D-C827-4EFA-A057-4D05807E0F7C}</a:tableStyleId>
              </a:tblPr>
              <a:tblGrid>
                <a:gridCol w="865468"/>
                <a:gridCol w="827425"/>
                <a:gridCol w="900340"/>
                <a:gridCol w="849617"/>
                <a:gridCol w="760851"/>
              </a:tblGrid>
              <a:tr h="200025">
                <a:tc gridSpan="5">
                  <a:txBody>
                    <a:bodyPr/>
                    <a:lstStyle/>
                    <a:p>
                      <a:pPr algn="ctr" fontAlgn="b"/>
                      <a:r>
                        <a:rPr lang="es-ES" sz="1200" b="1" u="none" strike="noStrike" dirty="0">
                          <a:effectLst/>
                        </a:rPr>
                        <a:t>ACTIVIDADES FÍSICA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MARTES</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ctr"/>
                      <a:r>
                        <a:rPr lang="es-ES" sz="1200" u="none" strike="noStrike">
                          <a:effectLst/>
                        </a:rPr>
                        <a:t>Aqua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smtClean="0">
                          <a:effectLst/>
                        </a:rPr>
                        <a:t>Squash</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Aerobics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Defensa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Baile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Cilismo</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Personal</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r>
              <a:tr h="200025">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smtClean="0">
                          <a:effectLst/>
                        </a:rPr>
                        <a:t>O</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r>
              <a:tr h="190500">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TKD</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Jugar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yoga</a:t>
                      </a:r>
                      <a:endParaRPr lang="es-ES" sz="1200" b="0" i="0" u="none" strike="noStrike">
                        <a:solidFill>
                          <a:srgbClr val="000000"/>
                        </a:solidFill>
                        <a:effectLst/>
                        <a:latin typeface="Calibri"/>
                      </a:endParaRPr>
                    </a:p>
                  </a:txBody>
                  <a:tcPr marL="9525" marR="9525" marT="9525" marB="0" anchor="ctr"/>
                </a:tc>
              </a:tr>
              <a:tr h="381000">
                <a:tc>
                  <a:txBody>
                    <a:bodyPr/>
                    <a:lstStyle/>
                    <a:p>
                      <a:pPr algn="ctr" fontAlgn="ctr"/>
                      <a:r>
                        <a:rPr lang="es-ES" sz="1200" u="none" strike="noStrike">
                          <a:effectLst/>
                        </a:rPr>
                        <a:t>Nataciòn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Tenis</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Karate</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con sus mascotas</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dirty="0" smtClean="0">
                          <a:effectLst/>
                        </a:rPr>
                        <a:t>O</a:t>
                      </a:r>
                      <a:endParaRPr lang="es-ES" sz="1200" b="0" i="0" u="none" strike="noStrike" dirty="0">
                        <a:solidFill>
                          <a:srgbClr val="000000"/>
                        </a:solidFill>
                        <a:effectLst/>
                        <a:latin typeface="Calibri"/>
                      </a:endParaRPr>
                    </a:p>
                  </a:txBody>
                  <a:tcPr marL="9525" marR="9525" marT="9525" marB="0" anchor="ctr"/>
                </a:tc>
              </a:tr>
              <a:tr h="200025">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Aikido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smtClean="0">
                          <a:effectLst/>
                        </a:rPr>
                        <a:t>Pilates</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618327026"/>
              </p:ext>
            </p:extLst>
          </p:nvPr>
        </p:nvGraphicFramePr>
        <p:xfrm>
          <a:off x="2493998" y="4221088"/>
          <a:ext cx="4216399" cy="2337435"/>
        </p:xfrm>
        <a:graphic>
          <a:graphicData uri="http://schemas.openxmlformats.org/drawingml/2006/table">
            <a:tbl>
              <a:tblPr>
                <a:tableStyleId>{08FB837D-C827-4EFA-A057-4D05807E0F7C}</a:tableStyleId>
              </a:tblPr>
              <a:tblGrid>
                <a:gridCol w="826186"/>
                <a:gridCol w="759712"/>
                <a:gridCol w="940143"/>
                <a:gridCol w="864172"/>
                <a:gridCol w="826186"/>
              </a:tblGrid>
              <a:tr h="200025">
                <a:tc gridSpan="5">
                  <a:txBody>
                    <a:bodyPr/>
                    <a:lstStyle/>
                    <a:p>
                      <a:pPr algn="ctr" fontAlgn="b"/>
                      <a:r>
                        <a:rPr lang="es-ES" sz="1200" b="1" u="sng" strike="noStrike" dirty="0">
                          <a:effectLst/>
                        </a:rPr>
                        <a:t>TRABAJO DE FUERZA</a:t>
                      </a:r>
                      <a:r>
                        <a:rPr lang="es-ES" sz="1200" u="sng" strike="noStrike" dirty="0">
                          <a:effectLst/>
                        </a:rPr>
                        <a:t> </a:t>
                      </a:r>
                      <a:endParaRPr lang="es-ES" sz="1200" b="1" i="0" u="sng" strike="noStrike" dirty="0">
                        <a:solidFill>
                          <a:srgbClr val="0000FF"/>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b"/>
                      <a:r>
                        <a:rPr lang="es-ES" sz="1200" u="none" strike="noStrike">
                          <a:effectLst/>
                        </a:rPr>
                        <a:t>Calentamiento (10 min)</a:t>
                      </a:r>
                      <a:endParaRPr lang="es-ES" sz="1200" b="1" i="0" u="none" strike="noStrike">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ctr"/>
                      <a:r>
                        <a:rPr lang="es-ES" sz="1200" u="none" strike="noStrike">
                          <a:effectLst/>
                        </a:rPr>
                        <a:t>Estiramiento antes y después del trabajo de fuerza</a:t>
                      </a:r>
                      <a:endParaRPr lang="es-ES" sz="1200" b="1" i="0" u="none" strike="noStrike">
                        <a:solidFill>
                          <a:srgbClr val="00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Trabajo </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r>
              <a:tr h="190500">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Espalda</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Glúteos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r>
              <a:tr h="200025">
                <a:tc>
                  <a:txBody>
                    <a:bodyPr/>
                    <a:lstStyle/>
                    <a:p>
                      <a:pPr algn="ctr" fontAlgn="b"/>
                      <a:r>
                        <a:rPr lang="es-ES" sz="1200" u="none" strike="noStrike">
                          <a:effectLst/>
                        </a:rPr>
                        <a:t>14,16,18,20</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14,16,18,20</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14,16,18,20</a:t>
                      </a:r>
                      <a:endParaRPr lang="es-ES"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238653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620689"/>
            <a:ext cx="7117180" cy="936103"/>
          </a:xfrm>
        </p:spPr>
        <p:txBody>
          <a:bodyPr>
            <a:normAutofit fontScale="90000"/>
          </a:bodyPr>
          <a:lstStyle/>
          <a:p>
            <a:pPr algn="ctr"/>
            <a:r>
              <a:rPr lang="es-ES" sz="5400" b="1" dirty="0">
                <a:latin typeface="Andalus" pitchFamily="18" charset="-78"/>
                <a:cs typeface="Andalus" pitchFamily="18" charset="-78"/>
              </a:rPr>
              <a:t>OBJETIVOS</a:t>
            </a:r>
            <a:r>
              <a:rPr lang="es-ES" b="1" dirty="0" smtClean="0"/>
              <a:t> </a:t>
            </a:r>
            <a:r>
              <a:rPr lang="es-ES" sz="5400" b="1" dirty="0" smtClean="0"/>
              <a:t>ESPECÍFICOS</a:t>
            </a:r>
            <a:endParaRPr lang="es-ES" sz="5400" b="1" dirty="0"/>
          </a:p>
        </p:txBody>
      </p:sp>
      <p:sp>
        <p:nvSpPr>
          <p:cNvPr id="3" name="2 Subtítulo"/>
          <p:cNvSpPr>
            <a:spLocks noGrp="1"/>
          </p:cNvSpPr>
          <p:nvPr>
            <p:ph type="subTitle" idx="1"/>
          </p:nvPr>
        </p:nvSpPr>
        <p:spPr>
          <a:xfrm>
            <a:off x="683568" y="1556792"/>
            <a:ext cx="7776864" cy="5301208"/>
          </a:xfrm>
          <a:solidFill>
            <a:schemeClr val="bg2">
              <a:lumMod val="60000"/>
              <a:lumOff val="40000"/>
            </a:schemeClr>
          </a:solidFill>
        </p:spPr>
        <p:txBody>
          <a:bodyPr>
            <a:noAutofit/>
          </a:bodyPr>
          <a:lstStyle/>
          <a:p>
            <a:pPr marL="571500" lvl="0" indent="-571500" algn="just">
              <a:buFont typeface="Arial" pitchFamily="34" charset="0"/>
              <a:buChar char="•"/>
            </a:pPr>
            <a:r>
              <a:rPr lang="es-EC" sz="2800" dirty="0" smtClean="0">
                <a:latin typeface="Andalus" pitchFamily="18" charset="-78"/>
                <a:cs typeface="Andalus" pitchFamily="18" charset="-78"/>
              </a:rPr>
              <a:t>Evaluar </a:t>
            </a:r>
            <a:r>
              <a:rPr lang="es-EC" sz="2800" dirty="0">
                <a:latin typeface="Andalus" pitchFamily="18" charset="-78"/>
                <a:cs typeface="Andalus" pitchFamily="18" charset="-78"/>
              </a:rPr>
              <a:t>el nivel de Actividad Física del personal administrativo del Ministerio Coordinador de Conocimiento y Talento Humano.</a:t>
            </a:r>
            <a:endParaRPr lang="es-ES" sz="2800" dirty="0">
              <a:latin typeface="Andalus" pitchFamily="18" charset="-78"/>
              <a:cs typeface="Andalus" pitchFamily="18" charset="-78"/>
            </a:endParaRPr>
          </a:p>
          <a:p>
            <a:pPr marL="571500" lvl="0" indent="-571500" algn="just">
              <a:buFont typeface="Arial" pitchFamily="34" charset="0"/>
              <a:buChar char="•"/>
            </a:pPr>
            <a:r>
              <a:rPr lang="es-EC" sz="2800" dirty="0">
                <a:latin typeface="Andalus" pitchFamily="18" charset="-78"/>
                <a:cs typeface="Andalus" pitchFamily="18" charset="-78"/>
              </a:rPr>
              <a:t>Determinar pre y post test del nivel de índice de Masa Corporal del personal administrativo del Ministerio Coordinador de Conocimiento y Talento Humano.</a:t>
            </a:r>
            <a:endParaRPr lang="es-ES" sz="2800" dirty="0">
              <a:latin typeface="Andalus" pitchFamily="18" charset="-78"/>
              <a:cs typeface="Andalus" pitchFamily="18" charset="-78"/>
            </a:endParaRPr>
          </a:p>
          <a:p>
            <a:pPr marL="571500" lvl="0" indent="-571500" algn="just">
              <a:buFont typeface="Arial" pitchFamily="34" charset="0"/>
              <a:buChar char="•"/>
            </a:pPr>
            <a:r>
              <a:rPr lang="es-EC" sz="2800" dirty="0">
                <a:latin typeface="Andalus" pitchFamily="18" charset="-78"/>
                <a:cs typeface="Andalus" pitchFamily="18" charset="-78"/>
              </a:rPr>
              <a:t>Diseñar y aplicar un programa de Actividad </a:t>
            </a:r>
            <a:r>
              <a:rPr lang="es-EC" sz="2800" dirty="0" smtClean="0">
                <a:latin typeface="Andalus" pitchFamily="18" charset="-78"/>
                <a:cs typeface="Andalus" pitchFamily="18" charset="-78"/>
              </a:rPr>
              <a:t>Física y nutricional </a:t>
            </a:r>
            <a:r>
              <a:rPr lang="es-EC" sz="2800" dirty="0">
                <a:latin typeface="Andalus" pitchFamily="18" charset="-78"/>
                <a:cs typeface="Andalus" pitchFamily="18" charset="-78"/>
              </a:rPr>
              <a:t>al personal administrativo del Ministerio Coordinador de Conocimiento y Talento Humano.</a:t>
            </a:r>
            <a:endParaRPr lang="es-ES" sz="2800" dirty="0">
              <a:latin typeface="Andalus" pitchFamily="18" charset="-78"/>
              <a:cs typeface="Andalus" pitchFamily="18" charset="-78"/>
            </a:endParaRPr>
          </a:p>
          <a:p>
            <a:endParaRPr lang="es-ES" sz="1600" dirty="0">
              <a:latin typeface="Andalus" pitchFamily="18" charset="-78"/>
              <a:cs typeface="Andalus" pitchFamily="18" charset="-78"/>
            </a:endParaRPr>
          </a:p>
        </p:txBody>
      </p:sp>
    </p:spTree>
    <p:extLst>
      <p:ext uri="{BB962C8B-B14F-4D97-AF65-F5344CB8AC3E}">
        <p14:creationId xmlns:p14="http://schemas.microsoft.com/office/powerpoint/2010/main" val="3837111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2000"/>
                                        <p:tgtEl>
                                          <p:spTgt spid="3">
                                            <p:bg/>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4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6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43608" y="692696"/>
            <a:ext cx="7117180" cy="936104"/>
          </a:xfrm>
          <a:prstGeom prst="rect">
            <a:avLst/>
          </a:prstGeom>
          <a:ln>
            <a:solidFill>
              <a:schemeClr val="tx2">
                <a:lumMod val="50000"/>
              </a:schemeClr>
            </a:solidFill>
          </a:ln>
        </p:spPr>
        <p:txBody>
          <a:bodyPr vert="horz" lIns="91440" tIns="45720" rIns="91440" bIns="45720" rtlCol="0" anchor="b">
            <a:norm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400" dirty="0" smtClean="0">
                <a:latin typeface="Andalus" pitchFamily="18" charset="-78"/>
                <a:cs typeface="Andalus" pitchFamily="18" charset="-78"/>
              </a:rPr>
              <a:t>PLAN IMC 35-39,99</a:t>
            </a:r>
            <a:endParaRPr lang="es-ES" sz="4400" dirty="0">
              <a:latin typeface="Andalus" pitchFamily="18" charset="-78"/>
              <a:cs typeface="Andalus" pitchFamily="18" charset="-78"/>
            </a:endParaRPr>
          </a:p>
        </p:txBody>
      </p:sp>
      <p:graphicFrame>
        <p:nvGraphicFramePr>
          <p:cNvPr id="5" name="4 Tabla"/>
          <p:cNvGraphicFramePr>
            <a:graphicFrameLocks noGrp="1"/>
          </p:cNvGraphicFramePr>
          <p:nvPr>
            <p:extLst>
              <p:ext uri="{D42A27DB-BD31-4B8C-83A1-F6EECF244321}">
                <p14:modId xmlns:p14="http://schemas.microsoft.com/office/powerpoint/2010/main" val="706002822"/>
              </p:ext>
            </p:extLst>
          </p:nvPr>
        </p:nvGraphicFramePr>
        <p:xfrm>
          <a:off x="395536" y="1988841"/>
          <a:ext cx="4089399" cy="2004243"/>
        </p:xfrm>
        <a:graphic>
          <a:graphicData uri="http://schemas.openxmlformats.org/drawingml/2006/table">
            <a:tbl>
              <a:tblPr>
                <a:tableStyleId>{08FB837D-C827-4EFA-A057-4D05807E0F7C}</a:tableStyleId>
              </a:tblPr>
              <a:tblGrid>
                <a:gridCol w="762592"/>
                <a:gridCol w="772124"/>
                <a:gridCol w="962772"/>
                <a:gridCol w="829319"/>
                <a:gridCol w="762592"/>
              </a:tblGrid>
              <a:tr h="228002">
                <a:tc gridSpan="5">
                  <a:txBody>
                    <a:bodyPr/>
                    <a:lstStyle/>
                    <a:p>
                      <a:pPr algn="ctr" fontAlgn="b"/>
                      <a:r>
                        <a:rPr lang="es-ES" sz="1200" b="1" i="0" u="none" strike="noStrike" dirty="0" smtClean="0">
                          <a:solidFill>
                            <a:schemeClr val="dk1"/>
                          </a:solidFill>
                          <a:effectLst/>
                          <a:latin typeface="+mn-lt"/>
                        </a:rPr>
                        <a:t>ACTIVIDAD</a:t>
                      </a:r>
                      <a:r>
                        <a:rPr lang="es-ES" sz="1200" b="1" i="0" u="none" strike="noStrike" baseline="0" dirty="0" smtClean="0">
                          <a:solidFill>
                            <a:schemeClr val="dk1"/>
                          </a:solidFill>
                          <a:effectLst/>
                          <a:latin typeface="+mn-lt"/>
                        </a:rPr>
                        <a:t> FÍSICA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8002">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219315">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Trote</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Trote</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Trote </a:t>
                      </a:r>
                      <a:endParaRPr lang="es-ES" sz="1200" b="0" i="0" u="none" strike="noStrike" dirty="0">
                        <a:solidFill>
                          <a:srgbClr val="000000"/>
                        </a:solidFill>
                        <a:effectLst/>
                        <a:latin typeface="Calibri"/>
                      </a:endParaRPr>
                    </a:p>
                  </a:txBody>
                  <a:tcPr marL="9525" marR="9525" marT="9525" marB="0" anchor="ctr"/>
                </a:tc>
              </a:tr>
              <a:tr h="219315">
                <a:tc>
                  <a:txBody>
                    <a:bodyPr/>
                    <a:lstStyle/>
                    <a:p>
                      <a:pPr algn="ctr" fontAlgn="ctr"/>
                      <a:r>
                        <a:rPr lang="es-ES" sz="1200" u="none" strike="noStrike">
                          <a:effectLst/>
                        </a:rPr>
                        <a:t>30 min</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20 min</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4 km</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25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30 min</a:t>
                      </a:r>
                      <a:endParaRPr lang="es-ES" sz="1200" b="0" i="0" u="none" strike="noStrike">
                        <a:solidFill>
                          <a:srgbClr val="000000"/>
                        </a:solidFill>
                        <a:effectLst/>
                        <a:latin typeface="Calibri"/>
                      </a:endParaRPr>
                    </a:p>
                  </a:txBody>
                  <a:tcPr marL="9525" marR="9525" marT="9525" marB="0" anchor="ctr"/>
                </a:tc>
              </a:tr>
              <a:tr h="228002">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l"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r>
              <a:tr h="228002">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r>
              <a:tr h="219315">
                <a:tc>
                  <a:txBody>
                    <a:bodyPr/>
                    <a:lstStyle/>
                    <a:p>
                      <a:pPr algn="ctr" fontAlgn="ctr"/>
                      <a:r>
                        <a:rPr lang="es-ES" sz="1200" u="none" strike="noStrike">
                          <a:effectLst/>
                        </a:rPr>
                        <a:t>Caminar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Caminata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Caminar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Trote </a:t>
                      </a:r>
                      <a:endParaRPr lang="es-ES" sz="1200" b="0" i="0" u="none" strike="noStrike">
                        <a:solidFill>
                          <a:srgbClr val="000000"/>
                        </a:solidFill>
                        <a:effectLst/>
                        <a:latin typeface="Calibri"/>
                      </a:endParaRPr>
                    </a:p>
                  </a:txBody>
                  <a:tcPr marL="9525" marR="9525" marT="9525" marB="0" anchor="ctr"/>
                </a:tc>
              </a:tr>
              <a:tr h="434290">
                <a:tc>
                  <a:txBody>
                    <a:bodyPr/>
                    <a:lstStyle/>
                    <a:p>
                      <a:pPr algn="ctr" fontAlgn="ctr"/>
                      <a:r>
                        <a:rPr lang="es-ES" sz="1200" u="none" strike="noStrike" dirty="0">
                          <a:effectLst/>
                        </a:rPr>
                        <a:t>(2x20 min)</a:t>
                      </a:r>
                      <a:endParaRPr lang="es-ES" sz="1200" b="0" i="0" u="none" strike="noStrike" dirty="0">
                        <a:solidFill>
                          <a:srgbClr val="000000"/>
                        </a:solidFill>
                        <a:effectLst/>
                        <a:latin typeface="Calibri"/>
                      </a:endParaRPr>
                    </a:p>
                  </a:txBody>
                  <a:tcPr marL="9525" marR="9525" marT="9525" marB="0" anchor="ctr"/>
                </a:tc>
                <a:tc>
                  <a:txBody>
                    <a:bodyPr/>
                    <a:lstStyle/>
                    <a:p>
                      <a:pPr algn="ctr" fontAlgn="ctr"/>
                      <a:r>
                        <a:rPr lang="es-ES" sz="1200" u="none" strike="noStrike">
                          <a:effectLst/>
                        </a:rPr>
                        <a:t>(2x15)</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60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40 min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(2x15 min)</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650555645"/>
              </p:ext>
            </p:extLst>
          </p:nvPr>
        </p:nvGraphicFramePr>
        <p:xfrm>
          <a:off x="4629128" y="1988838"/>
          <a:ext cx="4320480" cy="2016929"/>
        </p:xfrm>
        <a:graphic>
          <a:graphicData uri="http://schemas.openxmlformats.org/drawingml/2006/table">
            <a:tbl>
              <a:tblPr>
                <a:tableStyleId>{08FB837D-C827-4EFA-A057-4D05807E0F7C}</a:tableStyleId>
              </a:tblPr>
              <a:tblGrid>
                <a:gridCol w="865468"/>
                <a:gridCol w="827425"/>
                <a:gridCol w="900340"/>
                <a:gridCol w="935159"/>
                <a:gridCol w="792088"/>
              </a:tblGrid>
              <a:tr h="229445">
                <a:tc gridSpan="5">
                  <a:txBody>
                    <a:bodyPr/>
                    <a:lstStyle/>
                    <a:p>
                      <a:pPr algn="ctr" fontAlgn="b"/>
                      <a:r>
                        <a:rPr lang="es-ES" sz="1200" b="1" u="none" strike="noStrike" dirty="0">
                          <a:effectLst/>
                        </a:rPr>
                        <a:t>ACTIVIDADES FÍSICA</a:t>
                      </a:r>
                      <a:endParaRPr lang="es-ES" sz="1200" b="1" i="0" u="none" strike="noStrike" dirty="0">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944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JUEVES</a:t>
                      </a:r>
                      <a:endParaRPr lang="es-ES" sz="1200" b="0" i="0" u="none" strike="noStrike" dirty="0">
                        <a:solidFill>
                          <a:srgbClr val="000000"/>
                        </a:solidFill>
                        <a:effectLst/>
                        <a:latin typeface="Calibri"/>
                      </a:endParaRPr>
                    </a:p>
                  </a:txBody>
                  <a:tcPr marL="9525" marR="9525" marT="9525" marB="0" anchor="b"/>
                </a:tc>
                <a:tc>
                  <a:txBody>
                    <a:bodyPr/>
                    <a:lstStyle/>
                    <a:p>
                      <a:pPr algn="ctr" fontAlgn="b"/>
                      <a:r>
                        <a:rPr lang="es-ES" sz="1200" u="none" strike="noStrike" dirty="0">
                          <a:effectLst/>
                        </a:rPr>
                        <a:t>VIERNES</a:t>
                      </a:r>
                      <a:endParaRPr lang="es-ES" sz="1200" b="0" i="0" u="none" strike="noStrike" dirty="0">
                        <a:solidFill>
                          <a:srgbClr val="000000"/>
                        </a:solidFill>
                        <a:effectLst/>
                        <a:latin typeface="Calibri"/>
                      </a:endParaRPr>
                    </a:p>
                  </a:txBody>
                  <a:tcPr marL="9525" marR="9525" marT="9525" marB="0" anchor="b"/>
                </a:tc>
              </a:tr>
              <a:tr h="220704">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r>
              <a:tr h="220704">
                <a:tc>
                  <a:txBody>
                    <a:bodyPr/>
                    <a:lstStyle/>
                    <a:p>
                      <a:pPr algn="ctr" fontAlgn="ctr"/>
                      <a:r>
                        <a:rPr lang="es-ES" sz="1200" u="none" strike="noStrike">
                          <a:effectLst/>
                        </a:rPr>
                        <a:t>Bailoterapia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Caminata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Defensa</a:t>
                      </a:r>
                      <a:endParaRPr lang="es-ES" sz="1200" b="0" i="0" u="none" strike="noStrike">
                        <a:solidFill>
                          <a:srgbClr val="000000"/>
                        </a:solidFill>
                        <a:effectLst/>
                        <a:latin typeface="Calibri"/>
                      </a:endParaRPr>
                    </a:p>
                  </a:txBody>
                  <a:tcPr marL="9525" marR="9525" marT="9525" marB="0" anchor="ctr"/>
                </a:tc>
                <a:tc>
                  <a:txBody>
                    <a:bodyPr/>
                    <a:lstStyle/>
                    <a:p>
                      <a:pPr algn="l" fontAlgn="ctr"/>
                      <a:r>
                        <a:rPr lang="es-ES" sz="1200" u="none" strike="noStrike">
                          <a:effectLst/>
                        </a:rPr>
                        <a:t>Bailoterapia</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realice un</a:t>
                      </a:r>
                      <a:endParaRPr lang="es-ES" sz="1200" b="0" i="0" u="none" strike="noStrike" dirty="0">
                        <a:solidFill>
                          <a:srgbClr val="000000"/>
                        </a:solidFill>
                        <a:effectLst/>
                        <a:latin typeface="Calibri"/>
                      </a:endParaRPr>
                    </a:p>
                  </a:txBody>
                  <a:tcPr marL="9525" marR="9525" marT="9525" marB="0" anchor="ctr"/>
                </a:tc>
              </a:tr>
              <a:tr h="229445">
                <a:tc>
                  <a:txBody>
                    <a:bodyPr/>
                    <a:lstStyle/>
                    <a:p>
                      <a:pPr algn="ctr"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Personal</a:t>
                      </a:r>
                      <a:endParaRPr lang="es-ES" sz="1200" b="0" i="0" u="none" strike="noStrike">
                        <a:solidFill>
                          <a:srgbClr val="000000"/>
                        </a:solidFill>
                        <a:effectLst/>
                        <a:latin typeface="Calibri"/>
                      </a:endParaRPr>
                    </a:p>
                  </a:txBody>
                  <a:tcPr marL="9525" marR="9525" marT="9525" marB="0" anchor="ctr"/>
                </a:tc>
                <a:tc>
                  <a:txBody>
                    <a:bodyPr/>
                    <a:lstStyle/>
                    <a:p>
                      <a:pPr algn="l"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deporte</a:t>
                      </a:r>
                      <a:endParaRPr lang="es-ES" sz="1200" b="0" i="0" u="none" strike="noStrike" dirty="0">
                        <a:solidFill>
                          <a:srgbClr val="000000"/>
                        </a:solidFill>
                        <a:effectLst/>
                        <a:latin typeface="Calibri"/>
                      </a:endParaRPr>
                    </a:p>
                  </a:txBody>
                  <a:tcPr marL="9525" marR="9525" marT="9525" marB="0" anchor="ctr"/>
                </a:tc>
              </a:tr>
              <a:tr h="229445">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o</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o</a:t>
                      </a:r>
                      <a:endParaRPr lang="es-ES" sz="1200" b="0" i="0" u="none" strike="noStrike" dirty="0">
                        <a:solidFill>
                          <a:srgbClr val="000000"/>
                        </a:solidFill>
                        <a:effectLst/>
                        <a:latin typeface="Calibri"/>
                      </a:endParaRPr>
                    </a:p>
                  </a:txBody>
                  <a:tcPr marL="9525" marR="9525" marT="9525" marB="0" anchor="ctr"/>
                </a:tc>
              </a:tr>
              <a:tr h="220704">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Jugar</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 </a:t>
                      </a:r>
                      <a:endParaRPr lang="es-ES" sz="1200" b="0" i="0" u="none" strike="noStrike" dirty="0">
                        <a:solidFill>
                          <a:srgbClr val="000000"/>
                        </a:solidFill>
                        <a:effectLst/>
                        <a:latin typeface="Calibri"/>
                      </a:endParaRPr>
                    </a:p>
                  </a:txBody>
                  <a:tcPr marL="9525" marR="9525" marT="9525" marB="0" anchor="ctr"/>
                </a:tc>
              </a:tr>
              <a:tr h="437037">
                <a:tc>
                  <a:txBody>
                    <a:bodyPr/>
                    <a:lstStyle/>
                    <a:p>
                      <a:pPr algn="ctr" fontAlgn="ctr"/>
                      <a:r>
                        <a:rPr lang="es-ES" sz="1200" u="none" strike="noStrike">
                          <a:effectLst/>
                        </a:rPr>
                        <a:t>Nataciòn</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Ciclismo </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Ping pong</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con sus mascotas</a:t>
                      </a:r>
                      <a:endParaRPr lang="es-ES" sz="1200" b="0" i="0" u="none" strike="noStrike">
                        <a:solidFill>
                          <a:srgbClr val="000000"/>
                        </a:solidFill>
                        <a:effectLst/>
                        <a:latin typeface="Calibri"/>
                      </a:endParaRPr>
                    </a:p>
                  </a:txBody>
                  <a:tcPr marL="9525" marR="9525" marT="9525" marB="0" anchor="ctr"/>
                </a:tc>
                <a:tc>
                  <a:txBody>
                    <a:bodyPr/>
                    <a:lstStyle/>
                    <a:p>
                      <a:pPr algn="ctr" fontAlgn="ctr"/>
                      <a:r>
                        <a:rPr lang="es-ES" sz="1200" u="none" strike="noStrike" dirty="0">
                          <a:effectLst/>
                        </a:rPr>
                        <a:t>Salga a patinar</a:t>
                      </a:r>
                      <a:endParaRPr lang="es-ES" sz="12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913906886"/>
              </p:ext>
            </p:extLst>
          </p:nvPr>
        </p:nvGraphicFramePr>
        <p:xfrm>
          <a:off x="2493998" y="4221088"/>
          <a:ext cx="4216399" cy="2337435"/>
        </p:xfrm>
        <a:graphic>
          <a:graphicData uri="http://schemas.openxmlformats.org/drawingml/2006/table">
            <a:tbl>
              <a:tblPr>
                <a:tableStyleId>{08FB837D-C827-4EFA-A057-4D05807E0F7C}</a:tableStyleId>
              </a:tblPr>
              <a:tblGrid>
                <a:gridCol w="826186"/>
                <a:gridCol w="759712"/>
                <a:gridCol w="940143"/>
                <a:gridCol w="864172"/>
                <a:gridCol w="826186"/>
              </a:tblGrid>
              <a:tr h="200025">
                <a:tc gridSpan="5">
                  <a:txBody>
                    <a:bodyPr/>
                    <a:lstStyle/>
                    <a:p>
                      <a:pPr algn="ctr" fontAlgn="b"/>
                      <a:r>
                        <a:rPr lang="es-ES" sz="1200" b="1" u="sng" strike="noStrike" dirty="0">
                          <a:effectLst/>
                        </a:rPr>
                        <a:t>TRABAJO DE FUERZA </a:t>
                      </a:r>
                      <a:endParaRPr lang="es-ES" sz="1200" b="1" i="0" u="sng" strike="noStrike" dirty="0">
                        <a:solidFill>
                          <a:srgbClr val="0000FF"/>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b"/>
                      <a:r>
                        <a:rPr lang="es-ES" sz="1200" u="none" strike="noStrike">
                          <a:effectLst/>
                        </a:rPr>
                        <a:t>Calentamiento (10 min)</a:t>
                      </a:r>
                      <a:endParaRPr lang="es-ES" sz="1200" b="1" i="0" u="none" strike="noStrike">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gridSpan="5">
                  <a:txBody>
                    <a:bodyPr/>
                    <a:lstStyle/>
                    <a:p>
                      <a:pPr algn="ctr" fontAlgn="ctr"/>
                      <a:r>
                        <a:rPr lang="es-ES" sz="1200" u="none" strike="noStrike">
                          <a:effectLst/>
                        </a:rPr>
                        <a:t>Estiramiento antes y después del trabajo de fuerza</a:t>
                      </a:r>
                      <a:endParaRPr lang="es-ES" sz="1200" b="1" i="0" u="none" strike="noStrike">
                        <a:solidFill>
                          <a:srgbClr val="00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ctr" fontAlgn="b"/>
                      <a:r>
                        <a:rPr lang="es-ES" sz="1200" u="none" strike="noStrike">
                          <a:effectLst/>
                        </a:rPr>
                        <a:t>LUNES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MARTES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MIÉRCOLES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JUEVES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VIERNES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Trabajo </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c>
                  <a:txBody>
                    <a:bodyPr/>
                    <a:lstStyle/>
                    <a:p>
                      <a:pPr algn="l" fontAlgn="ctr"/>
                      <a:r>
                        <a:rPr lang="es-ES" sz="1200" u="none" strike="noStrike">
                          <a:effectLst/>
                        </a:rPr>
                        <a:t> </a:t>
                      </a:r>
                      <a:endParaRPr lang="es-ES" sz="1200" b="1" i="0" u="none" strike="noStrike">
                        <a:solidFill>
                          <a:srgbClr val="000000"/>
                        </a:solidFill>
                        <a:effectLst/>
                        <a:latin typeface="Calibri"/>
                      </a:endParaRPr>
                    </a:p>
                  </a:txBody>
                  <a:tcPr marL="9525" marR="9525" marT="9525" marB="0" anchor="ctr"/>
                </a:tc>
                <a:tc>
                  <a:txBody>
                    <a:bodyPr/>
                    <a:lstStyle/>
                    <a:p>
                      <a:pPr algn="ctr" fontAlgn="ctr"/>
                      <a:r>
                        <a:rPr lang="es-ES" sz="1200" u="none" strike="noStrike">
                          <a:effectLst/>
                        </a:rPr>
                        <a:t>Trabajo</a:t>
                      </a:r>
                      <a:endParaRPr lang="es-ES" sz="1200" b="1" i="0" u="none" strike="noStrike">
                        <a:solidFill>
                          <a:srgbClr val="000000"/>
                        </a:solidFill>
                        <a:effectLst/>
                        <a:latin typeface="Calibri"/>
                      </a:endParaRPr>
                    </a:p>
                  </a:txBody>
                  <a:tcPr marL="9525" marR="9525" marT="9525" marB="0" anchor="ctr"/>
                </a:tc>
              </a:tr>
              <a:tr h="190500">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Espalda</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Glúteos</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piernas</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Abdomen</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Descanso</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Brazos</a:t>
                      </a:r>
                      <a:endParaRPr lang="es-ES" sz="1200" b="0"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Series 4</a:t>
                      </a:r>
                      <a:endParaRPr lang="es-ES" sz="1200" b="1" i="0" u="none" strike="noStrike">
                        <a:solidFill>
                          <a:srgbClr val="000000"/>
                        </a:solidFill>
                        <a:effectLst/>
                        <a:latin typeface="Calibri"/>
                      </a:endParaRPr>
                    </a:p>
                  </a:txBody>
                  <a:tcPr marL="9525" marR="9525" marT="9525" marB="0" anchor="b"/>
                </a:tc>
              </a:tr>
              <a:tr h="190500">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Repeticiones</a:t>
                      </a:r>
                      <a:endParaRPr lang="es-ES" sz="1200" b="1" i="0" u="none" strike="noStrike">
                        <a:solidFill>
                          <a:srgbClr val="000000"/>
                        </a:solidFill>
                        <a:effectLst/>
                        <a:latin typeface="Calibri"/>
                      </a:endParaRPr>
                    </a:p>
                  </a:txBody>
                  <a:tcPr marL="9525" marR="9525" marT="9525" marB="0" anchor="b"/>
                </a:tc>
              </a:tr>
              <a:tr h="200025">
                <a:tc>
                  <a:txBody>
                    <a:bodyPr/>
                    <a:lstStyle/>
                    <a:p>
                      <a:pPr algn="ctr" fontAlgn="b"/>
                      <a:r>
                        <a:rPr lang="es-ES" sz="1200" u="none" strike="noStrike">
                          <a:effectLst/>
                        </a:rPr>
                        <a:t>14,16,18,20</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a:effectLst/>
                        </a:rPr>
                        <a:t>14,16,18,20</a:t>
                      </a:r>
                      <a:endParaRPr lang="es-ES" sz="1200" b="0" i="0" u="none" strike="noStrike">
                        <a:solidFill>
                          <a:srgbClr val="000000"/>
                        </a:solidFill>
                        <a:effectLst/>
                        <a:latin typeface="Calibri"/>
                      </a:endParaRPr>
                    </a:p>
                  </a:txBody>
                  <a:tcPr marL="9525" marR="9525" marT="9525" marB="0" anchor="b"/>
                </a:tc>
                <a:tc>
                  <a:txBody>
                    <a:bodyPr/>
                    <a:lstStyle/>
                    <a:p>
                      <a:pPr algn="l" fontAlgn="b"/>
                      <a:r>
                        <a:rPr lang="es-ES" sz="1200" u="none" strike="noStrike">
                          <a:effectLst/>
                        </a:rPr>
                        <a:t> </a:t>
                      </a:r>
                      <a:endParaRPr lang="es-ES" sz="1200" b="0" i="0" u="none" strike="noStrike">
                        <a:solidFill>
                          <a:srgbClr val="000000"/>
                        </a:solidFill>
                        <a:effectLst/>
                        <a:latin typeface="Calibri"/>
                      </a:endParaRPr>
                    </a:p>
                  </a:txBody>
                  <a:tcPr marL="9525" marR="9525" marT="9525" marB="0" anchor="b"/>
                </a:tc>
                <a:tc>
                  <a:txBody>
                    <a:bodyPr/>
                    <a:lstStyle/>
                    <a:p>
                      <a:pPr algn="ctr" fontAlgn="b"/>
                      <a:r>
                        <a:rPr lang="es-ES" sz="1200" u="none" strike="noStrike" dirty="0">
                          <a:effectLst/>
                        </a:rPr>
                        <a:t>14,16,18,20</a:t>
                      </a:r>
                      <a:endParaRPr lang="es-ES"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482915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476672"/>
            <a:ext cx="5985159" cy="1030038"/>
          </a:xfrm>
        </p:spPr>
        <p:txBody>
          <a:bodyPr/>
          <a:lstStyle/>
          <a:p>
            <a:r>
              <a:rPr lang="es-ES" dirty="0" smtClean="0">
                <a:latin typeface="Andalus" pitchFamily="18" charset="-78"/>
                <a:cs typeface="Andalus" pitchFamily="18" charset="-78"/>
              </a:rPr>
              <a:t>Pausas Activas</a:t>
            </a:r>
            <a:endParaRPr lang="es-ES" dirty="0">
              <a:latin typeface="Andalus" pitchFamily="18" charset="-78"/>
              <a:cs typeface="Andalus" pitchFamily="18" charset="-78"/>
            </a:endParaRPr>
          </a:p>
        </p:txBody>
      </p:sp>
      <p:graphicFrame>
        <p:nvGraphicFramePr>
          <p:cNvPr id="4" name="3 Tabla"/>
          <p:cNvGraphicFramePr>
            <a:graphicFrameLocks noGrp="1"/>
          </p:cNvGraphicFramePr>
          <p:nvPr>
            <p:extLst>
              <p:ext uri="{D42A27DB-BD31-4B8C-83A1-F6EECF244321}">
                <p14:modId xmlns:p14="http://schemas.microsoft.com/office/powerpoint/2010/main" val="937454058"/>
              </p:ext>
            </p:extLst>
          </p:nvPr>
        </p:nvGraphicFramePr>
        <p:xfrm>
          <a:off x="467544" y="1484784"/>
          <a:ext cx="8208914" cy="5051552"/>
        </p:xfrm>
        <a:graphic>
          <a:graphicData uri="http://schemas.openxmlformats.org/drawingml/2006/table">
            <a:tbl>
              <a:tblPr firstRow="1" firstCol="1" bandRow="1">
                <a:tableStyleId>{16D9F66E-5EB9-4882-86FB-DCBF35E3C3E4}</a:tableStyleId>
              </a:tblPr>
              <a:tblGrid>
                <a:gridCol w="1296145"/>
                <a:gridCol w="1152127"/>
                <a:gridCol w="1872209"/>
                <a:gridCol w="1584176"/>
                <a:gridCol w="1008112"/>
                <a:gridCol w="1296145"/>
              </a:tblGrid>
              <a:tr h="326457">
                <a:tc>
                  <a:txBody>
                    <a:bodyPr/>
                    <a:lstStyle/>
                    <a:p>
                      <a:pPr algn="ctr">
                        <a:lnSpc>
                          <a:spcPct val="115000"/>
                        </a:lnSpc>
                        <a:spcAft>
                          <a:spcPts val="1000"/>
                        </a:spcAft>
                      </a:pPr>
                      <a:r>
                        <a:rPr lang="es-EC" sz="1200" u="sng" dirty="0">
                          <a:effectLst/>
                        </a:rPr>
                        <a:t>DESTREZAS</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a:effectLst/>
                        </a:rPr>
                        <a:t>CONTENIDO</a:t>
                      </a:r>
                      <a:endParaRPr lang="es-ES" sz="110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a:effectLst/>
                        </a:rPr>
                        <a:t>ACTIVIDADES </a:t>
                      </a:r>
                      <a:endParaRPr lang="es-ES" sz="110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a:effectLst/>
                        </a:rPr>
                        <a:t>ESTRATEGIAS METODOLOGICAS </a:t>
                      </a:r>
                      <a:endParaRPr lang="es-ES" sz="110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dirty="0">
                          <a:effectLst/>
                        </a:rPr>
                        <a:t>RECURSOS</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a:effectLst/>
                        </a:rPr>
                        <a:t>EVALUACIÓN</a:t>
                      </a:r>
                      <a:endParaRPr lang="es-ES" sz="1100">
                        <a:effectLst/>
                        <a:latin typeface="Calibri"/>
                        <a:ea typeface="Calibri"/>
                        <a:cs typeface="Times New Roman"/>
                      </a:endParaRPr>
                    </a:p>
                  </a:txBody>
                  <a:tcPr marL="37551" marR="37551" marT="0" marB="0" anchor="ctr"/>
                </a:tc>
              </a:tr>
              <a:tr h="990862">
                <a:tc>
                  <a:txBody>
                    <a:bodyPr/>
                    <a:lstStyle/>
                    <a:p>
                      <a:pPr algn="ctr">
                        <a:lnSpc>
                          <a:spcPct val="115000"/>
                        </a:lnSpc>
                        <a:spcAft>
                          <a:spcPts val="1000"/>
                        </a:spcAft>
                      </a:pPr>
                      <a:r>
                        <a:rPr lang="es-EC" sz="1200">
                          <a:effectLst/>
                        </a:rPr>
                        <a:t>Capacidades Condicionantes</a:t>
                      </a:r>
                      <a:endParaRPr lang="es-ES" sz="1100">
                        <a:effectLst/>
                      </a:endParaRPr>
                    </a:p>
                    <a:p>
                      <a:pPr algn="ctr">
                        <a:lnSpc>
                          <a:spcPct val="115000"/>
                        </a:lnSpc>
                        <a:spcAft>
                          <a:spcPts val="1000"/>
                        </a:spcAft>
                      </a:pPr>
                      <a:r>
                        <a:rPr lang="es-EC" sz="1200">
                          <a:effectLst/>
                        </a:rPr>
                        <a:t> </a:t>
                      </a:r>
                      <a:endParaRPr lang="es-ES" sz="1100">
                        <a:effectLst/>
                      </a:endParaRPr>
                    </a:p>
                    <a:p>
                      <a:pPr algn="ctr">
                        <a:lnSpc>
                          <a:spcPct val="115000"/>
                        </a:lnSpc>
                        <a:spcAft>
                          <a:spcPts val="1000"/>
                        </a:spcAft>
                      </a:pPr>
                      <a:r>
                        <a:rPr lang="es-EC" sz="1200">
                          <a:effectLst/>
                        </a:rPr>
                        <a:t> </a:t>
                      </a:r>
                      <a:endParaRPr lang="es-ES" sz="1100">
                        <a:effectLst/>
                        <a:latin typeface="Calibri"/>
                        <a:ea typeface="Calibri"/>
                        <a:cs typeface="Times New Roman"/>
                      </a:endParaRPr>
                    </a:p>
                  </a:txBody>
                  <a:tcPr marL="37551" marR="37551" marT="0" marB="0" anchor="ctr"/>
                </a:tc>
                <a:tc>
                  <a:txBody>
                    <a:bodyPr/>
                    <a:lstStyle/>
                    <a:p>
                      <a:pPr marL="228600"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dirty="0">
                          <a:effectLst/>
                        </a:rPr>
                        <a:t>INICIAL</a:t>
                      </a:r>
                      <a:endParaRPr lang="es-ES" sz="1100" dirty="0">
                        <a:effectLst/>
                      </a:endParaRPr>
                    </a:p>
                    <a:p>
                      <a:pPr marL="0" lvl="0" indent="0" algn="ctr">
                        <a:lnSpc>
                          <a:spcPct val="115000"/>
                        </a:lnSpc>
                        <a:spcAft>
                          <a:spcPts val="0"/>
                        </a:spcAft>
                        <a:buFont typeface="Arial"/>
                        <a:buNone/>
                      </a:pPr>
                      <a:r>
                        <a:rPr lang="es-EC" sz="1200" dirty="0">
                          <a:effectLst/>
                        </a:rPr>
                        <a:t>Saludo</a:t>
                      </a:r>
                      <a:endParaRPr lang="es-ES" sz="1100" dirty="0">
                        <a:effectLst/>
                      </a:endParaRPr>
                    </a:p>
                    <a:p>
                      <a:pPr marL="0" lvl="0" indent="0" algn="ctr">
                        <a:lnSpc>
                          <a:spcPct val="115000"/>
                        </a:lnSpc>
                        <a:spcAft>
                          <a:spcPts val="0"/>
                        </a:spcAft>
                        <a:buFont typeface="Arial"/>
                        <a:buNone/>
                      </a:pPr>
                      <a:r>
                        <a:rPr lang="es-EC" sz="1200" dirty="0">
                          <a:effectLst/>
                        </a:rPr>
                        <a:t>Organización de trabajo </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a:effectLst/>
                        </a:rPr>
                        <a:t>Demostración por parte del instructor</a:t>
                      </a:r>
                      <a:endParaRPr lang="es-ES" sz="1100" dirty="0">
                        <a:effectLst/>
                      </a:endParaRPr>
                    </a:p>
                    <a:p>
                      <a:pPr algn="ctr">
                        <a:lnSpc>
                          <a:spcPct val="115000"/>
                        </a:lnSpc>
                        <a:spcAft>
                          <a:spcPts val="1000"/>
                        </a:spcAft>
                      </a:pPr>
                      <a:r>
                        <a:rPr lang="es-EC" sz="1200" dirty="0">
                          <a:effectLst/>
                        </a:rPr>
                        <a:t> </a:t>
                      </a:r>
                      <a:endParaRPr lang="es-ES" sz="1100" dirty="0">
                        <a:effectLst/>
                      </a:endParaRPr>
                    </a:p>
                    <a:p>
                      <a:pPr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smtClean="0">
                          <a:effectLst/>
                        </a:rPr>
                        <a:t>R. H.</a:t>
                      </a:r>
                      <a:endParaRPr lang="es-ES" sz="1100" dirty="0">
                        <a:effectLst/>
                      </a:endParaRPr>
                    </a:p>
                    <a:p>
                      <a:pPr algn="ctr">
                        <a:lnSpc>
                          <a:spcPct val="115000"/>
                        </a:lnSpc>
                        <a:spcAft>
                          <a:spcPts val="1000"/>
                        </a:spcAft>
                      </a:pPr>
                      <a:r>
                        <a:rPr lang="es-EC" sz="1200" dirty="0">
                          <a:effectLst/>
                        </a:rPr>
                        <a:t> </a:t>
                      </a:r>
                      <a:endParaRPr lang="es-ES" sz="1100" dirty="0">
                        <a:effectLst/>
                      </a:endParaRPr>
                    </a:p>
                    <a:p>
                      <a:pPr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a:effectLst/>
                        </a:rPr>
                        <a:t>Cooperación del personal</a:t>
                      </a:r>
                      <a:endParaRPr lang="es-ES" sz="1100" dirty="0">
                        <a:effectLst/>
                        <a:latin typeface="Calibri"/>
                        <a:ea typeface="Calibri"/>
                        <a:cs typeface="Times New Roman"/>
                      </a:endParaRPr>
                    </a:p>
                  </a:txBody>
                  <a:tcPr marL="37551" marR="37551" marT="0" marB="0" anchor="ctr"/>
                </a:tc>
              </a:tr>
              <a:tr h="2084307">
                <a:tc>
                  <a:txBody>
                    <a:bodyPr/>
                    <a:lstStyle/>
                    <a:p>
                      <a:pPr marL="228600" algn="ctr">
                        <a:lnSpc>
                          <a:spcPct val="115000"/>
                        </a:lnSpc>
                        <a:spcAft>
                          <a:spcPts val="1000"/>
                        </a:spcAft>
                      </a:pPr>
                      <a:r>
                        <a:rPr lang="es-EC" sz="1200" dirty="0">
                          <a:effectLst/>
                        </a:rPr>
                        <a:t> </a:t>
                      </a:r>
                      <a:endParaRPr lang="es-ES" sz="1100" dirty="0">
                        <a:effectLst/>
                      </a:endParaRPr>
                    </a:p>
                    <a:p>
                      <a:pPr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a:effectLst/>
                        </a:rPr>
                        <a:t>Vístele al Maniquí</a:t>
                      </a:r>
                      <a:endParaRPr lang="es-ES" sz="1100" dirty="0">
                        <a:effectLst/>
                      </a:endParaRPr>
                    </a:p>
                    <a:p>
                      <a:pPr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dirty="0">
                          <a:effectLst/>
                        </a:rPr>
                        <a:t>PRINCIPAL</a:t>
                      </a:r>
                      <a:endParaRPr lang="es-ES" sz="1100" dirty="0">
                        <a:effectLst/>
                      </a:endParaRPr>
                    </a:p>
                    <a:p>
                      <a:pPr marL="0" lvl="0" indent="0" algn="ctr">
                        <a:lnSpc>
                          <a:spcPct val="115000"/>
                        </a:lnSpc>
                        <a:spcAft>
                          <a:spcPts val="0"/>
                        </a:spcAft>
                        <a:buFont typeface="Arial"/>
                        <a:buNone/>
                      </a:pPr>
                      <a:r>
                        <a:rPr lang="es-EC" sz="1200" dirty="0">
                          <a:effectLst/>
                        </a:rPr>
                        <a:t>En dos grupos, se tiene que ganar un globo para contestar preguntas que le hace el instructor, se trata de competir uno de cada grupo por el globo, el que contesta bien, se gana una prenda para su maniquí </a:t>
                      </a:r>
                      <a:endParaRPr lang="es-ES" sz="1100" dirty="0">
                        <a:effectLst/>
                      </a:endParaRPr>
                    </a:p>
                    <a:p>
                      <a:pPr marL="457200"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dirty="0">
                          <a:effectLst/>
                        </a:rPr>
                        <a:t> </a:t>
                      </a:r>
                      <a:endParaRPr lang="es-ES" sz="1100" dirty="0">
                        <a:effectLst/>
                      </a:endParaRPr>
                    </a:p>
                    <a:p>
                      <a:pPr marL="0" lvl="0" indent="0" algn="ctr">
                        <a:lnSpc>
                          <a:spcPct val="115000"/>
                        </a:lnSpc>
                        <a:spcAft>
                          <a:spcPts val="0"/>
                        </a:spcAft>
                        <a:buFont typeface="Arial"/>
                        <a:buNone/>
                      </a:pPr>
                      <a:r>
                        <a:rPr lang="es-EC" sz="1200" dirty="0" smtClean="0">
                          <a:effectLst/>
                        </a:rPr>
                        <a:t>Dos</a:t>
                      </a:r>
                      <a:r>
                        <a:rPr lang="es-EC" sz="1200" baseline="0" dirty="0" smtClean="0">
                          <a:effectLst/>
                        </a:rPr>
                        <a:t> </a:t>
                      </a:r>
                      <a:r>
                        <a:rPr lang="es-EC" sz="1200" dirty="0" smtClean="0">
                          <a:effectLst/>
                        </a:rPr>
                        <a:t>grupos </a:t>
                      </a:r>
                      <a:r>
                        <a:rPr lang="es-EC" sz="1200" dirty="0">
                          <a:effectLst/>
                        </a:rPr>
                        <a:t>de igual </a:t>
                      </a:r>
                      <a:r>
                        <a:rPr lang="es-EC" sz="1200" dirty="0" smtClean="0">
                          <a:effectLst/>
                        </a:rPr>
                        <a:t>número</a:t>
                      </a:r>
                      <a:r>
                        <a:rPr lang="es-EC" sz="1200" baseline="0" dirty="0" smtClean="0">
                          <a:effectLst/>
                        </a:rPr>
                        <a:t> </a:t>
                      </a:r>
                      <a:r>
                        <a:rPr lang="es-EC" sz="1200" dirty="0" smtClean="0">
                          <a:effectLst/>
                        </a:rPr>
                        <a:t>de </a:t>
                      </a:r>
                      <a:r>
                        <a:rPr lang="es-EC" sz="1200" dirty="0">
                          <a:effectLst/>
                        </a:rPr>
                        <a:t>personas</a:t>
                      </a:r>
                      <a:endParaRPr lang="es-ES" sz="1100" dirty="0">
                        <a:effectLst/>
                      </a:endParaRPr>
                    </a:p>
                    <a:p>
                      <a:pPr marL="0" lvl="0" indent="0" algn="ctr">
                        <a:lnSpc>
                          <a:spcPct val="115000"/>
                        </a:lnSpc>
                        <a:spcAft>
                          <a:spcPts val="0"/>
                        </a:spcAft>
                        <a:buFont typeface="Arial"/>
                        <a:buNone/>
                      </a:pPr>
                      <a:r>
                        <a:rPr lang="es-EC" sz="1200" dirty="0">
                          <a:effectLst/>
                        </a:rPr>
                        <a:t>Circulo y semi-circulo</a:t>
                      </a:r>
                      <a:endParaRPr lang="es-ES" sz="1100" dirty="0">
                        <a:effectLst/>
                      </a:endParaRPr>
                    </a:p>
                    <a:p>
                      <a:pPr marL="0" lvl="0" indent="0" algn="ctr">
                        <a:lnSpc>
                          <a:spcPct val="115000"/>
                        </a:lnSpc>
                        <a:spcAft>
                          <a:spcPts val="0"/>
                        </a:spcAft>
                        <a:buFont typeface="Arial"/>
                        <a:buNone/>
                      </a:pPr>
                      <a:r>
                        <a:rPr lang="es-EC" sz="1200" dirty="0">
                          <a:effectLst/>
                        </a:rPr>
                        <a:t>Material listo para la utilización en cada ejercicio</a:t>
                      </a:r>
                      <a:endParaRPr lang="es-ES" sz="1100" dirty="0">
                        <a:effectLst/>
                      </a:endParaRPr>
                    </a:p>
                    <a:p>
                      <a:pPr algn="ctr">
                        <a:lnSpc>
                          <a:spcPct val="115000"/>
                        </a:lnSpc>
                        <a:spcAft>
                          <a:spcPts val="1000"/>
                        </a:spcAft>
                      </a:pPr>
                      <a:r>
                        <a:rPr lang="es-EC" sz="1200" dirty="0">
                          <a:effectLst/>
                        </a:rPr>
                        <a:t> </a:t>
                      </a:r>
                      <a:endParaRPr lang="es-ES" sz="1100" dirty="0">
                        <a:effectLst/>
                      </a:endParaRPr>
                    </a:p>
                    <a:p>
                      <a:pPr algn="ctr">
                        <a:lnSpc>
                          <a:spcPct val="115000"/>
                        </a:lnSpc>
                        <a:spcAft>
                          <a:spcPts val="1000"/>
                        </a:spcAft>
                      </a:pPr>
                      <a:r>
                        <a:rPr lang="es-EC" sz="1200" dirty="0" smtClean="0">
                          <a:effectLst/>
                        </a:rPr>
                        <a:t>.</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a:effectLst/>
                        </a:rPr>
                        <a:t>Propia oficina</a:t>
                      </a:r>
                      <a:endParaRPr lang="es-ES" sz="1100" dirty="0">
                        <a:effectLst/>
                      </a:endParaRPr>
                    </a:p>
                    <a:p>
                      <a:pPr marL="0" lvl="0" indent="0" algn="ctr">
                        <a:lnSpc>
                          <a:spcPct val="115000"/>
                        </a:lnSpc>
                        <a:spcAft>
                          <a:spcPts val="0"/>
                        </a:spcAft>
                        <a:buFont typeface="Arial"/>
                        <a:buNone/>
                      </a:pPr>
                      <a:r>
                        <a:rPr lang="es-EC" sz="1200" dirty="0">
                          <a:effectLst/>
                        </a:rPr>
                        <a:t>Globos</a:t>
                      </a:r>
                      <a:endParaRPr lang="es-ES" sz="1100" dirty="0">
                        <a:effectLst/>
                      </a:endParaRPr>
                    </a:p>
                    <a:p>
                      <a:pPr marL="0" lvl="0" indent="0" algn="ctr">
                        <a:lnSpc>
                          <a:spcPct val="115000"/>
                        </a:lnSpc>
                        <a:spcAft>
                          <a:spcPts val="0"/>
                        </a:spcAft>
                        <a:buFont typeface="Arial"/>
                        <a:buNone/>
                      </a:pPr>
                      <a:r>
                        <a:rPr lang="es-EC" sz="1200" dirty="0">
                          <a:effectLst/>
                        </a:rPr>
                        <a:t>Canastas</a:t>
                      </a:r>
                      <a:endParaRPr lang="es-ES" sz="1100" dirty="0">
                        <a:effectLst/>
                      </a:endParaRPr>
                    </a:p>
                    <a:p>
                      <a:pPr marL="0" lvl="0" indent="0" algn="ctr">
                        <a:lnSpc>
                          <a:spcPct val="115000"/>
                        </a:lnSpc>
                        <a:spcAft>
                          <a:spcPts val="0"/>
                        </a:spcAft>
                        <a:buFont typeface="Arial"/>
                        <a:buNone/>
                      </a:pPr>
                      <a:r>
                        <a:rPr lang="es-EC" sz="1200" dirty="0">
                          <a:effectLst/>
                        </a:rPr>
                        <a:t>Ropa para el maniquí </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a:effectLst/>
                        </a:rPr>
                        <a:t>Observación en la ejecución por parte del personal</a:t>
                      </a:r>
                      <a:endParaRPr lang="es-ES" sz="1100" dirty="0">
                        <a:effectLst/>
                        <a:latin typeface="Calibri"/>
                        <a:ea typeface="Calibri"/>
                        <a:cs typeface="Times New Roman"/>
                      </a:endParaRPr>
                    </a:p>
                  </a:txBody>
                  <a:tcPr marL="37551" marR="37551" marT="0" marB="0"/>
                </a:tc>
              </a:tr>
              <a:tr h="990862">
                <a:tc>
                  <a:txBody>
                    <a:bodyPr/>
                    <a:lstStyle/>
                    <a:p>
                      <a:pPr algn="ctr">
                        <a:lnSpc>
                          <a:spcPct val="115000"/>
                        </a:lnSpc>
                        <a:spcAft>
                          <a:spcPts val="1000"/>
                        </a:spcAft>
                      </a:pPr>
                      <a:r>
                        <a:rPr lang="es-EC" sz="1400" dirty="0">
                          <a:effectLst/>
                        </a:rPr>
                        <a:t>Socializar</a:t>
                      </a:r>
                      <a:endParaRPr lang="es-ES" sz="1100" dirty="0">
                        <a:effectLst/>
                      </a:endParaRPr>
                    </a:p>
                    <a:p>
                      <a:pPr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u="sng" dirty="0">
                          <a:effectLst/>
                        </a:rPr>
                        <a:t>FINAL</a:t>
                      </a:r>
                      <a:endParaRPr lang="es-ES" sz="1100" dirty="0">
                        <a:effectLst/>
                      </a:endParaRPr>
                    </a:p>
                    <a:p>
                      <a:pPr marL="0" lvl="0" indent="0" algn="ctr">
                        <a:lnSpc>
                          <a:spcPct val="115000"/>
                        </a:lnSpc>
                        <a:spcAft>
                          <a:spcPts val="0"/>
                        </a:spcAft>
                        <a:buFont typeface="Arial"/>
                        <a:buNone/>
                      </a:pPr>
                      <a:r>
                        <a:rPr lang="es-EC" sz="1200" dirty="0">
                          <a:effectLst/>
                        </a:rPr>
                        <a:t>Estiramiento</a:t>
                      </a:r>
                      <a:endParaRPr lang="es-ES" sz="1100" dirty="0">
                        <a:effectLst/>
                      </a:endParaRPr>
                    </a:p>
                    <a:p>
                      <a:pPr algn="ctr">
                        <a:lnSpc>
                          <a:spcPct val="115000"/>
                        </a:lnSpc>
                        <a:spcAft>
                          <a:spcPts val="1000"/>
                        </a:spcAft>
                      </a:pPr>
                      <a:r>
                        <a:rPr lang="es-EC" sz="1200" dirty="0">
                          <a:effectLst/>
                        </a:rPr>
                        <a:t> </a:t>
                      </a:r>
                      <a:endParaRPr lang="es-ES" sz="1100" dirty="0">
                        <a:effectLst/>
                      </a:endParaRPr>
                    </a:p>
                    <a:p>
                      <a:pPr marL="228600" algn="ctr">
                        <a:lnSpc>
                          <a:spcPct val="115000"/>
                        </a:lnSpc>
                        <a:spcAft>
                          <a:spcPts val="0"/>
                        </a:spcAft>
                      </a:pPr>
                      <a:r>
                        <a:rPr lang="es-EC" sz="1200" dirty="0">
                          <a:effectLst/>
                        </a:rPr>
                        <a:t> </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a:effectLst/>
                        </a:rPr>
                        <a:t>Circulo</a:t>
                      </a:r>
                      <a:endParaRPr lang="es-ES" sz="1100" dirty="0">
                        <a:effectLst/>
                        <a:latin typeface="Calibri"/>
                        <a:ea typeface="Calibri"/>
                        <a:cs typeface="Times New Roman"/>
                      </a:endParaRPr>
                    </a:p>
                  </a:txBody>
                  <a:tcPr marL="37551" marR="37551" marT="0" marB="0" anchor="ctr"/>
                </a:tc>
                <a:tc>
                  <a:txBody>
                    <a:bodyPr/>
                    <a:lstStyle/>
                    <a:p>
                      <a:pPr marL="0" lvl="0" indent="0" algn="ctr">
                        <a:lnSpc>
                          <a:spcPct val="115000"/>
                        </a:lnSpc>
                        <a:spcAft>
                          <a:spcPts val="0"/>
                        </a:spcAft>
                        <a:buFont typeface="Arial"/>
                        <a:buNone/>
                      </a:pPr>
                      <a:r>
                        <a:rPr lang="es-EC" sz="1200" dirty="0" smtClean="0">
                          <a:effectLst/>
                        </a:rPr>
                        <a:t>R. H.</a:t>
                      </a:r>
                      <a:endParaRPr lang="es-ES" sz="1100" dirty="0">
                        <a:effectLst/>
                        <a:latin typeface="Calibri"/>
                        <a:ea typeface="Calibri"/>
                        <a:cs typeface="Times New Roman"/>
                      </a:endParaRPr>
                    </a:p>
                  </a:txBody>
                  <a:tcPr marL="37551" marR="37551" marT="0" marB="0" anchor="ctr"/>
                </a:tc>
                <a:tc>
                  <a:txBody>
                    <a:bodyPr/>
                    <a:lstStyle/>
                    <a:p>
                      <a:pPr algn="ctr">
                        <a:lnSpc>
                          <a:spcPct val="115000"/>
                        </a:lnSpc>
                        <a:spcAft>
                          <a:spcPts val="1000"/>
                        </a:spcAft>
                      </a:pPr>
                      <a:r>
                        <a:rPr lang="es-EC" sz="1200" dirty="0">
                          <a:effectLst/>
                        </a:rPr>
                        <a:t> </a:t>
                      </a:r>
                      <a:endParaRPr lang="es-ES" sz="1100" dirty="0">
                        <a:effectLst/>
                      </a:endParaRPr>
                    </a:p>
                    <a:p>
                      <a:pPr marL="0" lvl="0" indent="0" algn="ctr">
                        <a:lnSpc>
                          <a:spcPct val="115000"/>
                        </a:lnSpc>
                        <a:spcAft>
                          <a:spcPts val="0"/>
                        </a:spcAft>
                        <a:buFont typeface="Arial"/>
                        <a:buNone/>
                      </a:pPr>
                      <a:r>
                        <a:rPr lang="es-EC" sz="1200" dirty="0">
                          <a:effectLst/>
                        </a:rPr>
                        <a:t>Cooperación en el momento de la despedida.</a:t>
                      </a:r>
                      <a:endParaRPr lang="es-ES" sz="1100" dirty="0">
                        <a:effectLst/>
                        <a:latin typeface="Calibri"/>
                        <a:ea typeface="Calibri"/>
                        <a:cs typeface="Times New Roman"/>
                      </a:endParaRPr>
                    </a:p>
                  </a:txBody>
                  <a:tcPr marL="37551" marR="37551" marT="0" marB="0"/>
                </a:tc>
              </a:tr>
            </a:tbl>
          </a:graphicData>
        </a:graphic>
      </p:graphicFrame>
    </p:spTree>
    <p:extLst>
      <p:ext uri="{BB962C8B-B14F-4D97-AF65-F5344CB8AC3E}">
        <p14:creationId xmlns:p14="http://schemas.microsoft.com/office/powerpoint/2010/main" val="2750791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75656" y="188640"/>
            <a:ext cx="5985159" cy="1030038"/>
          </a:xfrm>
          <a:prstGeom prst="rect">
            <a:avLst/>
          </a:prstGeom>
        </p:spPr>
        <p:txBody>
          <a:bodyPr vert="horz" lIns="91440" tIns="45720" rIns="91440" bIns="45720" rtlCol="0" anchor="b">
            <a:norm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latin typeface="Andalus" pitchFamily="18" charset="-78"/>
                <a:cs typeface="Andalus" pitchFamily="18" charset="-78"/>
              </a:rPr>
              <a:t>Plan Nutricional</a:t>
            </a:r>
            <a:endParaRPr lang="es-ES" dirty="0">
              <a:latin typeface="Andalus" pitchFamily="18" charset="-78"/>
              <a:cs typeface="Andalus" pitchFamily="18" charset="-78"/>
            </a:endParaRPr>
          </a:p>
        </p:txBody>
      </p:sp>
      <p:sp>
        <p:nvSpPr>
          <p:cNvPr id="7" name="AutoShape 3" descr="data:image/jpeg;base64,/9j/4AAQSkZJRgABAQAAAQABAAD/2wCEAAkGBhISERUUExQVFRUUGBcaGRcVGSAXGBcWFxcYGRccGBcbHCYeGhojGhcYIC8hJScpLCwsGCAxNTEqNSYrLCkBCQoKDgwOGg8PGikcHCUpKSwpKiwsKSwsKikpLSkpLS0pLyksKSktKSksKSwpNCksKjUsKTA1LCksKSosLiwtLf/AABEIAMMBAgMBIgACEQEDEQH/xAAcAAACAgMBAQAAAAAAAAAAAAAABAMFAQIGBwj/xABREAABAgQCBQYJCAcFBwUBAAABAhEAAwQhEjEFIkFRYQYTMnGBkQcUI0JTcqGx0RVSkrKzwdLwJDM1YoKi4RZDVJPxFyU0c4OjwkVVY8PiRP/EABoBAQEAAwEBAAAAAAAAAAAAAAABAgMEBQb/xAAvEQEAAQIDBQcEAgMAAAAAAAAAAQIRAxIhBBMxQXEFM1FhkdHwIlKhwYHhFbHx/9oADAMBAAIRAxEAPwD3GFNKaQ5mXjKSoApBazAln7HhuFdKUnOyZiPnJIHW1va0BBU6ZSifLkkF5gd9gzZ+tjEkjSiVTJqchKKQVE2JIcjg0c3ThU2nmVBBxoMop3+QAxd5K40Ms4ZM1eEImrmzFGYkqQFK/V4wCPNFibRR0ekq8pMjAQ0yalJObpIJseyFKDSU1cpExSkgErBJYBwtQGfACKuRLDyilQKDVJIwoKEA4FYsAKi6Sex3g0RIC1UyVpCk4ag4VBw/OMCxtEHQT50wJCgQ2EF3SEuXe53Wb74wJ8wDESnCGu6WIcPfLJ933RzRRhIBwpkonzxrpKpaTbA6QRbpNsBMbGSjDi5wBHPOk815AKwMrVKjqnYcneA6KbVTWKhgCS7EkMAbBy7WIftaGqGYpSXUXc7GIbgRHJvLUgPglpTOJExKCunWoouShR1RstZ4uOTdSllpCUB1llS8XNrLAkpBy7LQF5BBBAEEERzJ6U9JQHWW98BJBFFP5XyAWQ8zilsPYSbxIjlMlQ1Za1K2JdIf+JSgIWFzBFOqrrVdGnko4zJxJ+iiWffESqfSKs59NK9SUpZ71TAPZGzJ4zEfPK62XsEc4rQFSrp6Qm/9KXLl+3CTEauRstXTqq1fXPIHckCLko51ekT/AEWh0qlgZkDrtCk/TdOjpTpSetafjFGOQNB50ta/XmzD/wCcSo5E6OGVLL7XPvJi2wvGfSPddE07l1QJzqEH1XV7hCUzwnUAymKPUg/CH0cmKEZUsjtlpPvESjQdIMqaR/lo/DGcTgRyqn+YNFDM8K9GMsR7CPuhdfhdp9iFH88WjqRoqnGVPJ/y0/CNho6R6CV9BPwjLPs/2T6/0v0+Djz4YJPol+z4xlPhhk+hmd4+MdcdF0/oJP0E/CIl6ApFZ0sg/wDTT+GMt5s32T6l6fBzaPC9TbZU0d3xhmV4VqI584OtPwh+byK0erOllj1XT9UiEp/g10erKXMR6sxX/kTGWbZJ5VQfSbk+EahV/et61veYtKHlFTziEy5gUTk1/dHIT/BLSnoTpyfWwqH1RGdBeDTxaqlTxUJWJZJKSjCS6VJzxHfEqo2aaZmmqblqXoEEEEcLB50mq08nZLX1oH3BMTo0/psZ0kpXUCP/ALI7R4MR3x1TtETxop9Gd/JySOVOlR0tHP1Lb4xv/bDSG3Ri/p//AIjq8Z3wYzvjHe0fZH590vHg5VPLDSH/ALXM/wAxveiJE8p9JH/009s5I94jpucO+MCYd5hvaPsj1q9y8eDnRpvSp/8AT0DrnpiROkdKn/8Akp0+tOf3Ji7VOO82Nwm+eQI6iDApRY7OJLjjaJvI+yPz7l/JVJmaVOcuiT1rmK9yYmly9IHpTKRPVLmK98xMMrIUSNZQWl/3WHEZEvAid0SSkPYjPW2AKG68SavCI9BoKWpPSqUD/lyQPrLVGE0RUz1M9YPzcCRbihAPtiTcW6JIdZYttL7dkZMzpBySkgskMWOQ3HIxjefkQjAoJI6QWr/mTFL9ilERQ8tJqUyFS5aEoxIWVYQA4CbC2x/dHRMxIDB7vtJyJI4Wih5V0hmS8Sbuhae8Ej74xmZWOLleSlKg0koqWBqG213MXqq7mJSl4MWHcQ52WEcOjR1Qmll4UzJa0nCQdZKwQTiTlhbokXdxleLydoMrTeoUCoAkYXYm5AjXg/VExVppo79twcOmYxKKr5pm8eGrs+TunPGEqsQxLPtSCz9RcEdcXBMcryK0bzWIBRWlIOsd6yC3YE+0R086UFJUk5KBB6iGPvjKPNwTa+jndK8qlCmmzZcqcEc2sy57JKcWE4FYMWPAVMyilrgm0TUPKB0hKUzaiaVTThAQkpSmapDqU6UJS6SEvct1wvWaPrlUqqVKZJ8mZYnFZGJAThHksGqshgdZg78IWTyRWlXOGXLnEmYFSzMVLsZ0yYhSVpGbTGKSNzHf2xThZbTbj8v/ANj+GWhir5WKE2W0taUJMwTgsoSUlMvEQoEuyUstxZQIZ8osZXKFyjHInSkTCEomLCWJV0QpIUVS8WzEBcgWisXyQK0JGCXKxc9znNqUtscsolsV3WRZ8hwhjSVLXT5QlqRISypZUsLJxhExKjhSUDA7PcnJg7vEmMKbRFvNNFvpPSKZEvGoFV0pASzlS1BKQ5IAuRckCFVaeKU68icmYpWFEpkqVMOHE6FBWEpAd1EgBrwzpiStcshCZaySHRNGotL6yTYsSMixY7I5pXJGYo4+bloCVuim5xRl4SnDM8okDApRwkYRhGG+ZjXh00TH1fPnyYIstp/KgIBC5M1M1JljmjhKlCYsISpCgrCoYixvba0aK5VEFYNLPBkgKm3QRLSQ4IIX5R0glk3sYVlcmjZfMypShNkkBMxcxQlompXMdSrOcIYAbM4sKjRS1GsIby8pKEX2iUtJfcHUIythR86efU0Zm8oXUpMmTNnhDY1S8ISCQFYRjUMasJBYbxtiH+1YUrDJkzZ/k0zCUYQyVFQYhagcYKCMObg7o0oqKqpgpMpEqYlZxjEsoMtZSkLBZJxoxBwzG7RjktoOdIXMVNKSVgB07Tz1QsltgaYktxI2QmnDiJnSfDXj8+XNDH9pkrwiRKmTypCZhwYUhCV9HEpagAosdXO0P6O0iicjGnEGJSpKgykLSWUlQ2ERQ6G0PVUiRgRLmY0IExBXgKZiBhBSvCQpJSzhgXFs4s+T9DOlicZ2ArmzjM1HwsUIDB72wkXzZ9sY4lNEROX+NeJNlrENZ0D1p+sImiGt6B7PrCOdisYIIIIq/FxvX9I/GDmP3l/SMT4YMMa9WKDmT89fe/vEZwK+ee0A/dE2GDDDVUOvvSesfAwYl3cA9rfdE2GDDFvJdCZxcuFAEbA5fe4P3RoioS6Tkbg4yym+9yBDOGAoi5pLk1zrOCpZlquEWzyB3gCNScHOJBShtYNrKbziUw0ukQfNF+yI00IBdJYgNvtuvGyMSFu1st2SVCYkF1dFxkG2b4EVHQJUNZ0kIDpxdeYaNfElDCScZQXBUSDfe2caFCwFhigO6ebAfi/XGV6ZW8JxqgFgkJLOsucOTg7zbON1h8QLqILtlnkAci0LpWCpTADGkElZ84WAKTEsmdiwlyp3ScI1X2k7RuhIrtJaPmEsljuAIBbqJG+EZHJ+asjEAgb1MT9EE+0iOiScKRkkJLN0tXJPUTaJk7c+3jujCwipKRMtASnIb8ydpPGJoIIgIIIIAggggCKjlVOUinJSopOJNwWOe8RbxR8sT+jfxp++COYlaVnelmfSPxhuVpad6RffFRLMNSzFRfpq54U3OFRzPDtI9uV4tpE6YU7Y56VpBrAMGZsV83sTkH2cTFpSaRSRdSRnmrf1mIrFTVzwdUnuHwhRelaoNc3y1RtDjZuvE1bXocF0qKctbhw6orDWZ2BdnzyCSn3GAmncoapFiRe4dIuMrb8o3RpypM5MleHWKXAF7gKzfOK6ZNU6ShLYMrYvOKnLhncw1odC1VcpRQzMLBhqobZ1QHfwQQQCVRUIlpKlqShIzUohID2FzbOE/wC0NJ/iJH+aj8UVPhI/Z031pf2iY8Yjv2TYqcejNM21szpozQ99/tDSf4iR/mo/FB/aGk/xEj/NR+KPAoI6/wDF0/dLPdQ+gpWlpCg6ZstQ3pWCO8GN/lCV6RH0hHDeDz/g/wDqL/8AGOmvxjzcTAiiqafBhNKz+UJXpEfSEHyhK9Ij6QivHbBbjGvdwmVYfKEr0iPpCD5Rk+kR9IRXK4PGL8Yu6gyrL5Rk+kR9IQfKEr0iPpCKpTuM9vuiVhvMN1BlWBr5J89HeIjM6R86X3gQm3EwW3mJu4MpoTJAdpiQ+bLZ/bBz8r0384PvhGdlZ8x7xGb8Yu7gynfGkenT3p+EHjafTo/l+MJX4xvbeYbuDKa8bT6aX7PxQeNp9NL9n4oVLbzGl4buDKd8aT6dH8vxg8YR6cdhT8ISvGsrLbt95hu4XKf52Vtnfzge6I58umWllLSofvLf3mIWG8wW3mJu4TKXToSiG1H0h8YlTo6iG2X9IRuptjxEl3Oef3CLu4MqcUlHvl/SEbpk0mwy+8QvfjGR2w3UGU2PFhtl94jcTaf50vvEJsN5jS8TdwZVgKmR86X3iJ6adLUrVUkkbiCYqLxNQfrkfxfVhOHBlX0EEEa2LkfCQf8Ad831pf2iY8YxneY9m8JH7Om+tL+0THjUtbF+v2ho97szuZ6z/qG7D4APxjGIwwdILZrNbsYk2LvmYXUXL749GL82x6p4P5Kjo9KkS5cxXOzH5y2q2w73b2x0iaecX/R6cWLF3GJiz2ydh7eA53kAhJ0YAtC1jnZlkBzkfucdoi5TTSASnxeoZTpJZbXsfOyzv73j5jaZnfVdZaKuJlMmcxelkP6wzbLo7T+dkCqecDamkHK7gbEuMjtKr7hlDStASSzhRYN01Fw5N73N88+6MK0BJLFl2DDXU7OTm97k3jnzSiBVNNYtTSHs13GZxeaNgHfwvhFPNxB6aQAx2h3+jk/vETHk7I3L2f3itmW3IbBshmRoxCSCMRKcnUS2oEbeCe8k5mGaQmmjcoxSZSVa7Aaw6IZyw2xgyJjf8NJJc2cC1mfVzz7oequkmxNl5Z9HY22KQU0gBuYqmD5Y9h2Mp7v3ZRZmRYUVOpRHOU8pAbYyjitwZs9+UOmil/MR9EfCEaTQ0kjGEzEkghlKUCBrBmJtmW64lVoGSQxCiHe6lG4BG07iYl5G1bQy8PQR0keaPnp4QhPoqgFWFFHhxamIKBwkgAKIDP1Pm3XbVnRHrS/tEwhM5J0iiSZKXUXJdQLu+YNr7uG6LebBaooap9SXRtbpBTk2fJPX+c9k0VSxeVRvZuk2Sne2/B7YfodByJKiqWgJUQxIJNrbz+6PyTD0S8jn51FVmyZdGDhuohR1sSsg2WHDntJ7HqGiW/lZUgaovLD62JeIawyCQjtUd17KCJeRB4jL+Yj6I+EV/ipElBlSpSlPcKADi7sd+UW8VNTJSqnRiQtbFwEEggjExcZf1i3mw0RTzi708gWLF3GJiz2uHb85CJU7bTSH4KG71dpsO/hC8qkksPIVId8yuwBa7qcdF2bbxvHMRTsFKk1IM0qcMvM3OIBXEtvY9q8ou5FCjCMUuWFMHASCAWuxbJ4QqqBWvzCJOLnA/OJ1cPNpcWDu7e2GKCglMlaUzElLgBZUCGUrNJO3Ec9hESKnlBmFKCvXAZOf6tN793bFiZVWpoarEl5VHhcYmCnZ9ZnTmBlvI2Rt4jUv+rpACkvZRwrY4WGEOl2JfjDk3S6kkDmJxcgOACxKQrfsduu0CtKTA36PNu+WFwzM99r+zraXkJIoau4MujyLKZXSYs6WZnZ2O05Rp4lWW8nRbbMvgxfD12aHl6XmB2ppx+jmz78vzeH6eaVJBKSgnzVZi+1oXkQyKFOFOOXLxMMWFIbE12cOzwGmQlaClKQXVkAPNMNRDN6aOs/VMImQzBBBBi5HwkH/AHfN9aX9omPGcfV3D4R7L4SP2dN9aX9omPHZE/C9gX3x7vZvcz19m7D4I+c6u4fCDH1dw+EMjSB+aB1W3fAQvNmYj2Ad0elF/BseseDmbMFAnm0pJMybmcN3SBlsudhyA2uOsTMn28mm4uecNjwDXjjvB7JxUCBzJmgzJoLKw4bp3kPlnmG4x0KtHpa9IskZATAd+3HbL2iPmNp76rrLnq4yeROqNspGXpSWLEjzbgnCNm2MCdUN+pQ+3yp7fNhGZSAufE13Lq8oA5SFANr3so7hfhG0+gSXBpFkA4UlKw5TrMoawa4Ge8RzsT8mbPIOKWlJdNhMfVJ1t1wO+NTOqPQp/wA092Wf5vCIogEsKRfm25wXYEZ49ntJjcysKgfFFulTJIWCGS4QWxWDB2I3ZwD6yp5ZKWUytXE98OT/AHwsmuqWD0pez+VTnt25Q1MJUZeIFJIW4cOHTvFopKcSWsusASlO0m1glsO7Pdc7XiyLQ1c8KI8XJDm4mpuNlic+HthmjWtT45Zlsza+J95tsinmKkkupdSDLSC5xWxkHNi5GMBtgG4RNo6TJmgiXNqC+FV1KTYggMphs9wiC0rUDCM+lL2//ImFV1M8EgSCq+fOAAh7WJfJoaqksgBzZUvO56ac45SdUUznDOrhdX6sLCXClOAyWJKiTivZNzF5DoJlbOGL9HUQMLMsElykG2xnJfhGvj0//DKB4zEs7bb5dTxRLn0iQp59brI1v1psoYXVqsFMnb13iSXNplKSkTa7LDieaAS5Ics5OtY5MIg6elUpSXWgoL5YsXa4ibAPyY5A1tMgHytecwT5Qs60l7jZhNxsKhmYuUaASUJafUtcvzqnOIJZ3vbDllc2vAW2Ace+K8TFpkoMuWZhe6cWHVu5BNny74ep5OBCUupWEAOouosGdR2k7TFXVoSadGIzAxcGWWU4xNn+covISJq6gv8Ao7WLPNDYmLAtdiWD8Ywitn7aZQ/6qdz799h90IyRKYMuru7OVWALXYMOiTvudtojXNpmCjMqU86TbWF826Nmct1HOIOikAlIKhhUQHDuxa4fbCFTLnHHzBQFc4l+cxNh5tL9G75e2NtH0iCErTMnEBwAtSgCylAuk55nPYBGZ6ljHgWhJ5xPTyI5tFu0tFgKyJVeFHGacg4ssYItqjqxZvdoOar8CQ9Nj84+UAbgN5iYTKjbMp88gD7yc89myNVzKjATz1O7viIOHCHKnv1dQ74g1kS65xj8Wa74ecfKwDnft9kAl1zJvTu2sfKMC56Is4bCL3ziSYuoKmRNkWLsxJwuWfW2jM2yLRkTKi4MyRiJGGxuA+JxizdsoByjQvAOdw47vgJw5lmcvk0E5OujrP1TCKfGgwMyQS+0EE9xz7Ifn9NHWfqmLAngggiDkPCQf93zfWl/aJjxnFwEezeEj9nTfWl/aJjx+XUJA6Ads493s3uZ6/qG7D4IX4QPwic1CXfAOoM3u/OyNJk1JDBLZffHpXnwbHqXg9nTE6PQUKlJ8rMB5wkA5MzbXjpU1k4gnnabNLXLMdh3PsjmvB4hR0egCWiZ5WY4WWYWD3fYSMtsdCKNZcGmpwG+cDrXwvqB+kO874+X2rvqusuerinTUz7AzKcHgS9s2B4kD8tGqKqftmUzcFK2Z+4xomlXic09OHWCTicvizfD0nYxqmgVd6WnZjkRdTW82zkARzom5+oJ1ZlObCzmxs56sTgRJTVcx045khm1sJLvdmcsB0c+PCIUUKgq1NIz6QUxbHidsLu6UlnuRwvPJ0ahT85IlBmCbBRYDDclIa1uqAnqCQpBFyy7b7RAnSSy/kZtg/m3Dgb3di7NsMTz06yALWWLbNXZC3yOr/ETu8fD37+prIJelllWEyJw4sGbv/LiGqGoUtGJSFyz81TP7NkMAQRLiCs6OfnI+umEpiqgLWBOks4wpUNYAsGLEcYdrOj/ABI+umKyro04yfFEzCVK1iU5Mi5xbyVBv3eMXkJZRqlAtNkKvsBO1i7K4G0T83U315eQbVOeq7l/W7x1QnKmrlq1KMgrzKFJYgOU4jm9znvOcNKr5wJ/R1EAJbXS5JKXHBnN8tXugjEusfpySPVV+d3tztDUpE7G6lIwa1gC/SOG/qs/EWiKTWzi+KQRdLa6TYkAk9QJPZGh0jPt+jKdr66bFyM9tgD1GAsu0xX+MqRJQUoVMuxCWcC7njllxjemq5pUAqSUpL62MFmG0Z3OTQvVN4ugmYuWxBeXm4xMGu44dUXkNk6Umlx4vNFiQ5SzgEgE7HYB+PeI0ss5088didznb2cTCMmfLYNVzjiycbAWN8Leadu08G0VVSSMXjk1ImlTPbbkHS4Af8taDoJKyUgkFJIBKSzgkZHqivrqPnAtLS1ATASJuX6obtt89zxvQSAoJWmfMmJDi5DKIUoF7Xzb+ERrWSMYWOaRN8oNVZAA8mm9wb7O2LATXoxSiSZdKScy6r79loFaNYFPNUrapCXPTJQ5NsmFvVTEh0ebHxOVt84P5pDFt793GM/J1j+iSei11C4SBgHRy1RttEENPoxQUCJdMnPFhUpykuCctz58Y2+SWDiXTJIwlJcsG2m1mZLdUSStH5vSSk6pyIL5AA2GYf8ApGJ1F0f0OUoskFlJYXIYOm4AL/xdcBpT0MwFxLphMQRhIKuicWIjaLkjvi4mdNHWfqmFqCgSGUZMuWtLhOFiQk3zYNcqtDM3po6z9UxY4hmCCCCOR8JH7Pm+tL+0THjDjdHs3hI/Z031pf2iY8bk4XOLJj3tbuN+yPe7N7mev6huw+DVxugcboYVNlOWSeHDLj1xBMIctlsj0Ym7Y9S5BUnOaOT5LnWmzbYsObDNxY9uWUdEjRAIY0oZbY2mWDEje5tftaOf8H0sHRyXlzF+Vm/q1YSMsziEXsmkQQU8xUhJPnLIbAHDa+8sG+6PmNp76rrLnq4pJVAcYWaUBTkuJgsp8Ttlc++G01dQ16cv/wAxPw/NuxabSoVrGRUOSSwWeBJbnGGbb7dUZnyUqzp55bCxC2sAQL4wclHtjnYnJNROIViklLB0jGk4t4tkfZE1KuYp8aMDN5wU/U33xVCUhKgRIqSbXxHezHyl8n7dl40TSpZhT1DJBwjnCHvkWX1Z7NzQFvU2Wg3LBeWeUJJ07YHmajZ/d5Pc90NzFFRlllIJCrHNLp2s4cRUyahh/wAdkBdUsDcA5VtLvvOIbGiyp9Wl2UUmVPsTfm3DDaCNh74Zo6rnH1Vpa2unC/Vv64q1VDm1aAUJculIDLVqlQtZlIT/AFMTUgUtwisCzY2SgkJYjjnbu4xEP1qdUX85H10xCvRwKirnpvEBbAEjcOBt2RPVghAcucUu+/XTHPaToaczF4qKomEkupPRL2JA50C7bA+2LyVbHQQ9NUf5j+8Rt8jgFJM6dqEm67F2sq1xaKzR/J+lm4npZstvSqUMWJ3YiYXNvaIsJnJimUpSlS3KgsF1KuFhQV520KV3xEZp9CBBBE2awIZJUwtvAF8ssosW2PFQeR9If7s7f7yZmrPz+EOUehZMpWNCWUEYHxKOo+JmJIz2wDmDjFd4zzclBwrW5ZkJxEZ3bdaLOKme/MIImmUxfEE4nbFYjaPhF5KyjTD25qe7E3ls5AJZ3Zy3tjX5WSrOTPtcPKOwPbiMvdC8qpy/TQXydCXIBYm92sb5Md0Y8YB1hXJAmE4XCbXyDmzOAYiLqQSpIVcOAWIYhxkRvhWZQIm84lYcBYOZFxLTexG+MUUpasKhUc4kOCyUsogqBuL7hb5vXBUUAnc4kqWhlghSDhUDzSQ4LHe/XFhWquT0g+afpK3v87f7obpqRMtISmyRkM877Yrl8m3SU+MVWthL87cFL3BKbOS5GVhlBUcnCsv4zUpBzAmBujhs6S2/rMRFth4wYOMU6+TRKgRVVQSAxTzmd3BdnG0f6RcSZeFIS5UwAdVyWDOTvMAYOMRTU66Os/VMMRBP6aOs/VMWBPBBBEHI+Ej9nTfWl/aJjxi3Hv8A6R7N4Sf2dN9aX9omPG5OF9Z24R7vZvcz1/UN2Hwa249/9ILce/8ApDWGTvVt6trbH3e3rhaYA9srd8elE3bHqPINZGj0Nz7c9N/U3OXncPvjoHLG1bZSevIi17i9xwEUHIGakaOQFLmIedMYy3d7bgevLZueL5M9BBAnVWTvhPm4rAqR1Z524x8vtXfVdZc9XFnCSzeOB1Etl0sSiH2C/FmAh2RpYgAc1UFgA6pdy1nJfOFUVCCsNNqbqtqHCHU7XR0bNvvnGiZ6Ljn6oWKnKctpvg3A/kW57osFaYIP6mczAvze8AtnmH7wYkp9JFRSObmJxB9ZDBOdiXzt7RFfKnJStjOqCXAwqQSLLfYjaAQ75KvsMTSKXG+GfPGFgdgJAa2JF7h7HPuhcPziecR/Fs4RumnSMkpHUndENSkYkAuQy33nVvltimBlFP6qsGZYBTuW3HeOrbxiyL5VMku6UXzdOeWfcO6CTTpR0UpTs1UtYZZRTaOmS0KtLqSQkjFMBNtouW8wZWvDq9MMHEmcbs2BjkS44WbtiBqtJwj1pez99MQTNOyUkhUxIKSQXcXBIPXcERPWdEesj7RMVi+VdGCQZgBBU4KS4KSxfVzeLyDQ5Q092moOEOWfJwD13IHaI2OnZAZ5qLsRncEOCODQlL5VUZxMsaqSTqG6Rcta+WUSHlNRgJPOJ1g41TdIJHzcrRLhqVpuSp8M1Ba3e7fVV3GI1co6cP5VNs7He3sOe6IBymo8AXzicLYuibJBSkkhrMVgdsE3lNRoUoGYkFJIIwqdxmzJv2QFhSaSlzX5taVMztsckDvwnuhVdYiXJQZgxJJA6OJs7kbrRvo7TVPOUUylpUoByEjYCBu3kCI5qlCQgpmplEFypQcEDE4b85ReQ0RpqSbBCrAkDmiHbESBxLG3GNPlSlUA6HCbh5JtZy1tgz7oJc+bb9Kkl8tUOWLHzt7+zdc5yaXKaqUyycOqLB7AHFc3G/Z2wWlKsFCSkMkgEBmZ75bDeFZukZcnGqYtKEmYA6rB+bSc9lgYzTInEpJmoUkZ4U9Igqe722dqTBMqUIxmYzYwLh782n7gYsCCRyrpVvhny9UEl7WBYm+y2cYHK2kJA5+W6rjNj2/nIxIrTNKkgFaAS2xsxiGz5pfqgVpqmDOoazs6TdmfzePviXAeUtM6hz8t0AlV8gMyYj/tdSenl5O5dtu3J7ZRsrT1KH108dU327rk5tth2nXLmJCk4Sk7Wza20QuNqarTMSFoUlSTkRcFix27wYxNJxo6z9UxMA2UQzemjrP1TFiQzBBBBHIeEg/7vm+tL+0THjNvz/rHtHhKlto6b60v7RMeNyEJPSLZd222ce92bpgz19m7D4I7fn/WC35/1hk08v575f1vl2ZxBNSBkX/P5tHoxN2x6hyCnKTo9JTMUjyk26UY3y2b9zOeDPHRIqJhDc/MBWRheRdLEi9mZxt++Of5AVARo5BM7mgJ0wnVxYg4t7fbHR09eFuBVgm2SAGJUkWcXJJw/wAUfMbT31XWXPVxay65RWDz0zCSThMkja+EqwuGFuLQ4nTssgFpl28xf4evuhSVW3L1qSkYT0Eizl3O4sz8DGflRLF6wbL82AwdnFtri9xHOxOydMIU7BVikXSUviIAZwLOY0GnZbOy+rAp/qwmrSaTcVjAkADmxYqxEAuH2FurbDcnTUlAwrnhagSCpm2mzJDWZuyAl57nCgps+NiQQQWbIgRGdH1H+I3/AN2lg+WzZ13hms6SXdmXln0dnGOfkzJDAc7VhgnPFYAC1k7LP7zFlXSSJawkBRCjtVk/YA0SMeHf/SOemzJIUCJtUMWJVsWFNykkgp3g7xt2w1QaSkoCzinquBrpUo5FgLO1j2xBYVgOEZdJG399PCFavTsmUopWoJIzsWFnzA3GG6tToBG1Us7vPTCdYucVKCTTlDscbvcCyhk5JbtEXkNzpqS7Yg+HEzG6e7823xqnTsgkjGl0gk55AEnZewPcY2WZ7ABUgE4QHBY2OMAPs2drwutdW5D01kviOL95y3Y+7OIiUaekW1xrJxA3bDiKc23giMy9OyFFhMSTffsudkZepYOacKJPzm4MNpfF3QJXPx5yMAKXzdmGLqOZ6m4wDdLOStIWhilWR3juhJdTLRJQZuHCSBe4e7bLZG8WaVAhwxHCK2YpYkIKFS0kG/O9Ei7h9n+sXkpeXpCjySJeqkkAIPRAJLDBuew38YiNTQKAtJITcarM4ctq5Nc+2GpcypbpUxuzjFm7Hbm+INGSKouUqkEKfDnZOzLNwREQ7RpTgTzYSEEOALBlXyba79sLzKkyys4FLdYDIGIjyaS7brN2iN5AqHTiMrC2thCnJdWV2FsPtheumYcRxrljnUuUJxEjmhY2LB2L8OMWFZmaSS48hNN3fmzYsb322a28RJ8pZ+Sm2Vh6BvxHC2fVC9LpaVLBCps2Y+WKWp2FmDID3aGhpqUz62ZHQU7hnDNxEREatKAZyZz3ylk+3IvEh0ibgSppIB81gWOQJ2mMzNMyku5VYgdBRuQ7DVuWjVGnZJuCprnoLuAHLat4COXplw4lTulhIwFwdp6uPGG5oONHWfqmJpM4LSFB2O8EHuNxEc/po6z9UxYVPBBBERyvhN/Z031pf2iY8Uw8R7fhHtfhN/Z031pX2iY8ZRTggHEB/q2/tP3x73Z02wp6/qG/D4Im4j2/CDDxHt+EMmhHpE/l+PAd8RTZDDN+7juJva/WI9GKolm9Y8GqZniCObUkNNmYnS7hxYXDR1AlVDl1yyLsMBtY4fP3se+OO5ChPyYkqVMQ06YQZZAU4Sd+Yz7Wi6lzpLKPO1RGFTg4smNwWzvsLgkOzW+X2rvqusuerit5CKnFrrllAbJJCiGv5zC774fxcI5vnZQDeMVRdLjNyC6QRqWIY29htBMmyHHl6kAgENib5r9BwdQ95O2Oe6OjxcIzi4RzUyrkMUmfU3KfnPYm10/vB33CGKWVLK04Z9QolwHLAaiVhwUjzSkv1PeFxaz1eUR/F7oVl09Td5yTYNqAsduTcfyHOfFQjCkqWseUfEcSjqiw/O2K5KJQf9Gqbggu+0pV89ncC/CLIsDJqhiaag2ThBRkoYcRLKyOtbZiHVE1AJ4/WqQqwsgNfaXJuOyIJXJ+SFYgFg+ur2h87mG6KhRJTgQCE5sST7zwiXLCtVqi3nS/tExFUaHkrJUqUCTcnaTk+ebBolreiPWl/aJhKq5PS5iypSpwKi7JmqSHYDJJG6LfQTS9ByE4WlDVViG1lat7n9xPdGBoGn9Cnr29he2UJjkjJYDHP1SCPLLsycIa9rbo3qOSspZUrHPSpT3TOWGfcHYBw7b4lw58jyWbmg1rZDVUVDbvUT2xoNBU7vzQfftd3d3zeIaHk5LlTAsLnKUA2vMKgRrZpybWNsgYtYXENJSIlAhCAkEuQN7Ae4AdkKKmyhJRzpASSAHLDFdr98WMVkxKzIRgTLWXuJvRw6ztuP8AWLfQQoXQ7Oa1Uki7kJuS21mew2RGafR6gkeSZBcMtmKg587aA/ZE0tE/Pmad8nCu/wA3iR/rbCqae6mkU5F8Pq3z1buG3RBZUKUJlp5sAINw2WscT9rv2wpVTSkTCF820xLqwhYYoQLjdcF+ESU6p7pCkSwltbCouOlZIZmbD7YjqZpTjImIl+UTeYHBHNpLZjNu54sSEpelW1jVpIThxNLDM4Gbvcln+EaK0gzg1qQbP5MWcbA9s/dDRrFHVFTIxFmIG8pa2O7ssdqYlk0tQAl1ynxEqZHSTYDbZTPfq3RLhZOkwp/0oME3aWBmkDEDuxKBt1bDAK85+NAulRA5sbAbsLkA34sBthtMips82VxAln34/wA+yNjJqL+Ul528mbD6dzC4SNfjWyatLlRCUiWDn0Rc3b79kWsw60vrP1TEcmXOChiWgpa4CCCS5yJUW83uO+JJvTR1n6pixIZggggjn+XWi5tRRLlSU4lqKGDgZLSTdRAyEeXf7ONI+g/7kv8AHHuMEdmBtleDTlpiGcVzDw7/AGcaR9B/3Jf44P8AZxpH0H/cl/jj3GCN3+SxfCPz7rvJcdyO0XVU1GJSkFEzGtXmrGE5ZL3tFxiq3zDPlzezr5zP2RcwRwV156pqnmwmblvGT6OZ7PxQeMn0cz2fihmCMNC5bxk+jmez8UY8ZPo1+z8UNQQ0LkZkxRUk82thifo7R60SeMH0a/5fxQ1BF0LlfGT6Nf8AL+KDxk+jX/L+KGoImhcjUTVKDCWvpJPm7FAnztwhWo0ZLWrEZU1yXLKZywFwFtsHcIuIIpdS/Jct35ud0Up6exLN5+ds8898Y+SJXo52TdM/jz4xdwQ0LqeZo5B8ye+tcL+cnCfP3ZcbxGNDyvRTtmaycsvP2M8XkENC5KnVgSEiXMZNg5BPaSpzEHM4pQQuUst1cf3uMWkEC6mTouUGaTM1Xa+8k5495iNWhZTJAlTgEEkMts9+vwHUwZovYIaFyFN5NISmXMYPmQTckm5W+Zheo5w4sMp3WD5QAhggDIKzcRbwQ0LqAieFAJppWHewBG42P5bunVU1T2loZhmCC+3zsvhFhU1qUEBTurJg7/kkDrIiJGmJRIAJvlYse3dkeojfFt5BNNVVuHloZ7s7tta/VD/jJ9Gv+X8UQTdNoGQUrq4vv6jGw0zLv0rM5awcOPZeGXyEvjJ9Gv8Al/FGElSlp1FJCXLqbaGYMTvjQ6ZlsDe4UcjknN92UPAxOHIEEEERBBBBAEEEEAQQQQBBBBAEEEEAQQQQBBBBAEEEEAQQQQBBBBAEEEEAQQQQBBBBAEEEEBjDABBBAGAbhGYIIAggggP/2Q==">
            <a:hlinkClick r:id="rId2"/>
          </p:cNvPr>
          <p:cNvSpPr>
            <a:spLocks noChangeAspect="1" noChangeArrowheads="1"/>
          </p:cNvSpPr>
          <p:nvPr/>
        </p:nvSpPr>
        <p:spPr bwMode="auto">
          <a:xfrm>
            <a:off x="15516225" y="2655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 name="AutoShape 3" descr="data:image/jpeg;base64,/9j/4AAQSkZJRgABAQAAAQABAAD/2wCEAAkGBhISERUUExQVFRUUGBcaGRcVGSAXGBcWFxcYGRccGBcbHCYeGhojGhcYIC8hJScpLCwsGCAxNTEqNSYrLCkBCQoKDgwOGg8PGikcHCUpKSwpKiwsKSwsKikpLSkpLS0pLyksKSktKSksKSwpNCksKjUsKTA1LCksKSosLiwtLf/AABEIAMMBAgMBIgACEQEDEQH/xAAcAAACAgMBAQAAAAAAAAAAAAAABAMFAQIGBwj/xABREAABAgQCBQYJCAcFBwUBAAABAhEAAwQhEjEFIkFRYQYTMnGBkQcUI0JTcqGx0RVSkrKzwdLwJDM1YoKi4RZDVJPxFyU0c4OjwkVVY8PiRP/EABoBAQEAAwEBAAAAAAAAAAAAAAABAgMEBQb/xAAvEQEAAQIDBQcEAgMAAAAAAAAAAQIRAxIhBBMxQXEFM1FhkdHwIlKhwYHhFbHx/9oADAMBAAIRAxEAPwD3GFNKaQ5mXjKSoApBazAln7HhuFdKUnOyZiPnJIHW1va0BBU6ZSifLkkF5gd9gzZ+tjEkjSiVTJqchKKQVE2JIcjg0c3ThU2nmVBBxoMop3+QAxd5K40Ms4ZM1eEImrmzFGYkqQFK/V4wCPNFibRR0ekq8pMjAQ0yalJObpIJseyFKDSU1cpExSkgErBJYBwtQGfACKuRLDyilQKDVJIwoKEA4FYsAKi6Sex3g0RIC1UyVpCk4ag4VBw/OMCxtEHQT50wJCgQ2EF3SEuXe53Wb74wJ8wDESnCGu6WIcPfLJ933RzRRhIBwpkonzxrpKpaTbA6QRbpNsBMbGSjDi5wBHPOk815AKwMrVKjqnYcneA6KbVTWKhgCS7EkMAbBy7WIftaGqGYpSXUXc7GIbgRHJvLUgPglpTOJExKCunWoouShR1RstZ4uOTdSllpCUB1llS8XNrLAkpBy7LQF5BBBAEEERzJ6U9JQHWW98BJBFFP5XyAWQ8zilsPYSbxIjlMlQ1Za1K2JdIf+JSgIWFzBFOqrrVdGnko4zJxJ+iiWffESqfSKs59NK9SUpZ71TAPZGzJ4zEfPK62XsEc4rQFSrp6Qm/9KXLl+3CTEauRstXTqq1fXPIHckCLko51ekT/AEWh0qlgZkDrtCk/TdOjpTpSetafjFGOQNB50ta/XmzD/wCcSo5E6OGVLL7XPvJi2wvGfSPddE07l1QJzqEH1XV7hCUzwnUAymKPUg/CH0cmKEZUsjtlpPvESjQdIMqaR/lo/DGcTgRyqn+YNFDM8K9GMsR7CPuhdfhdp9iFH88WjqRoqnGVPJ/y0/CNho6R6CV9BPwjLPs/2T6/0v0+Djz4YJPol+z4xlPhhk+hmd4+MdcdF0/oJP0E/CIl6ApFZ0sg/wDTT+GMt5s32T6l6fBzaPC9TbZU0d3xhmV4VqI584OtPwh+byK0erOllj1XT9UiEp/g10erKXMR6sxX/kTGWbZJ5VQfSbk+EahV/et61veYtKHlFTziEy5gUTk1/dHIT/BLSnoTpyfWwqH1RGdBeDTxaqlTxUJWJZJKSjCS6VJzxHfEqo2aaZmmqblqXoEEEEcLB50mq08nZLX1oH3BMTo0/psZ0kpXUCP/ALI7R4MR3x1TtETxop9Gd/JySOVOlR0tHP1Lb4xv/bDSG3Ri/p//AIjq8Z3wYzvjHe0fZH590vHg5VPLDSH/ALXM/wAxveiJE8p9JH/009s5I94jpucO+MCYd5hvaPsj1q9y8eDnRpvSp/8AT0DrnpiROkdKn/8Akp0+tOf3Ji7VOO82Nwm+eQI6iDApRY7OJLjjaJvI+yPz7l/JVJmaVOcuiT1rmK9yYmly9IHpTKRPVLmK98xMMrIUSNZQWl/3WHEZEvAid0SSkPYjPW2AKG68SavCI9BoKWpPSqUD/lyQPrLVGE0RUz1M9YPzcCRbihAPtiTcW6JIdZYttL7dkZMzpBySkgskMWOQ3HIxjefkQjAoJI6QWr/mTFL9ilERQ8tJqUyFS5aEoxIWVYQA4CbC2x/dHRMxIDB7vtJyJI4Wih5V0hmS8Sbuhae8Ej74xmZWOLleSlKg0koqWBqG213MXqq7mJSl4MWHcQ52WEcOjR1Qmll4UzJa0nCQdZKwQTiTlhbokXdxleLydoMrTeoUCoAkYXYm5AjXg/VExVppo79twcOmYxKKr5pm8eGrs+TunPGEqsQxLPtSCz9RcEdcXBMcryK0bzWIBRWlIOsd6yC3YE+0R086UFJUk5KBB6iGPvjKPNwTa+jndK8qlCmmzZcqcEc2sy57JKcWE4FYMWPAVMyilrgm0TUPKB0hKUzaiaVTThAQkpSmapDqU6UJS6SEvct1wvWaPrlUqqVKZJ8mZYnFZGJAThHksGqshgdZg78IWTyRWlXOGXLnEmYFSzMVLsZ0yYhSVpGbTGKSNzHf2xThZbTbj8v/ANj+GWhir5WKE2W0taUJMwTgsoSUlMvEQoEuyUstxZQIZ8osZXKFyjHInSkTCEomLCWJV0QpIUVS8WzEBcgWisXyQK0JGCXKxc9znNqUtscsolsV3WRZ8hwhjSVLXT5QlqRISypZUsLJxhExKjhSUDA7PcnJg7vEmMKbRFvNNFvpPSKZEvGoFV0pASzlS1BKQ5IAuRckCFVaeKU68icmYpWFEpkqVMOHE6FBWEpAd1EgBrwzpiStcshCZaySHRNGotL6yTYsSMixY7I5pXJGYo4+bloCVuim5xRl4SnDM8okDApRwkYRhGG+ZjXh00TH1fPnyYIstp/KgIBC5M1M1JljmjhKlCYsISpCgrCoYixvba0aK5VEFYNLPBkgKm3QRLSQ4IIX5R0glk3sYVlcmjZfMypShNkkBMxcxQlompXMdSrOcIYAbM4sKjRS1GsIby8pKEX2iUtJfcHUIythR86efU0Zm8oXUpMmTNnhDY1S8ISCQFYRjUMasJBYbxtiH+1YUrDJkzZ/k0zCUYQyVFQYhagcYKCMObg7o0oqKqpgpMpEqYlZxjEsoMtZSkLBZJxoxBwzG7RjktoOdIXMVNKSVgB07Tz1QsltgaYktxI2QmnDiJnSfDXj8+XNDH9pkrwiRKmTypCZhwYUhCV9HEpagAosdXO0P6O0iicjGnEGJSpKgykLSWUlQ2ERQ6G0PVUiRgRLmY0IExBXgKZiBhBSvCQpJSzhgXFs4s+T9DOlicZ2ArmzjM1HwsUIDB72wkXzZ9sY4lNEROX+NeJNlrENZ0D1p+sImiGt6B7PrCOdisYIIIIq/FxvX9I/GDmP3l/SMT4YMMa9WKDmT89fe/vEZwK+ee0A/dE2GDDDVUOvvSesfAwYl3cA9rfdE2GDDFvJdCZxcuFAEbA5fe4P3RoioS6Tkbg4yym+9yBDOGAoi5pLk1zrOCpZlquEWzyB3gCNScHOJBShtYNrKbziUw0ukQfNF+yI00IBdJYgNvtuvGyMSFu1st2SVCYkF1dFxkG2b4EVHQJUNZ0kIDpxdeYaNfElDCScZQXBUSDfe2caFCwFhigO6ebAfi/XGV6ZW8JxqgFgkJLOsucOTg7zbON1h8QLqILtlnkAci0LpWCpTADGkElZ84WAKTEsmdiwlyp3ScI1X2k7RuhIrtJaPmEsljuAIBbqJG+EZHJ+asjEAgb1MT9EE+0iOiScKRkkJLN0tXJPUTaJk7c+3jujCwipKRMtASnIb8ydpPGJoIIgIIIIAggggCKjlVOUinJSopOJNwWOe8RbxR8sT+jfxp++COYlaVnelmfSPxhuVpad6RffFRLMNSzFRfpq54U3OFRzPDtI9uV4tpE6YU7Y56VpBrAMGZsV83sTkH2cTFpSaRSRdSRnmrf1mIrFTVzwdUnuHwhRelaoNc3y1RtDjZuvE1bXocF0qKctbhw6orDWZ2BdnzyCSn3GAmncoapFiRe4dIuMrb8o3RpypM5MleHWKXAF7gKzfOK6ZNU6ShLYMrYvOKnLhncw1odC1VcpRQzMLBhqobZ1QHfwQQQCVRUIlpKlqShIzUohID2FzbOE/wC0NJ/iJH+aj8UVPhI/Z031pf2iY8Yjv2TYqcejNM21szpozQ99/tDSf4iR/mo/FB/aGk/xEj/NR+KPAoI6/wDF0/dLPdQ+gpWlpCg6ZstQ3pWCO8GN/lCV6RH0hHDeDz/g/wDqL/8AGOmvxjzcTAiiqafBhNKz+UJXpEfSEHyhK9Ij6QivHbBbjGvdwmVYfKEr0iPpCD5Rk+kR9IRXK4PGL8Yu6gyrL5Rk+kR9IQfKEr0iPpCKpTuM9vuiVhvMN1BlWBr5J89HeIjM6R86X3gQm3EwW3mJu4MpoTJAdpiQ+bLZ/bBz8r0384PvhGdlZ8x7xGb8Yu7gynfGkenT3p+EHjafTo/l+MJX4xvbeYbuDKa8bT6aX7PxQeNp9NL9n4oVLbzGl4buDKd8aT6dH8vxg8YR6cdhT8ISvGsrLbt95hu4XKf52Vtnfzge6I58umWllLSofvLf3mIWG8wW3mJu4TKXToSiG1H0h8YlTo6iG2X9IRuptjxEl3Oef3CLu4MqcUlHvl/SEbpk0mwy+8QvfjGR2w3UGU2PFhtl94jcTaf50vvEJsN5jS8TdwZVgKmR86X3iJ6adLUrVUkkbiCYqLxNQfrkfxfVhOHBlX0EEEa2LkfCQf8Ad831pf2iY8YxneY9m8JH7Om+tL+0THjUtbF+v2ho97szuZ6z/qG7D4APxjGIwwdILZrNbsYk2LvmYXUXL749GL82x6p4P5Kjo9KkS5cxXOzH5y2q2w73b2x0iaecX/R6cWLF3GJiz2ydh7eA53kAhJ0YAtC1jnZlkBzkfucdoi5TTSASnxeoZTpJZbXsfOyzv73j5jaZnfVdZaKuJlMmcxelkP6wzbLo7T+dkCqecDamkHK7gbEuMjtKr7hlDStASSzhRYN01Fw5N73N88+6MK0BJLFl2DDXU7OTm97k3jnzSiBVNNYtTSHs13GZxeaNgHfwvhFPNxB6aQAx2h3+jk/vETHk7I3L2f3itmW3IbBshmRoxCSCMRKcnUS2oEbeCe8k5mGaQmmjcoxSZSVa7Aaw6IZyw2xgyJjf8NJJc2cC1mfVzz7oequkmxNl5Z9HY22KQU0gBuYqmD5Y9h2Mp7v3ZRZmRYUVOpRHOU8pAbYyjitwZs9+UOmil/MR9EfCEaTQ0kjGEzEkghlKUCBrBmJtmW64lVoGSQxCiHe6lG4BG07iYl5G1bQy8PQR0keaPnp4QhPoqgFWFFHhxamIKBwkgAKIDP1Pm3XbVnRHrS/tEwhM5J0iiSZKXUXJdQLu+YNr7uG6LebBaooap9SXRtbpBTk2fJPX+c9k0VSxeVRvZuk2Sne2/B7YfodByJKiqWgJUQxIJNrbz+6PyTD0S8jn51FVmyZdGDhuohR1sSsg2WHDntJ7HqGiW/lZUgaovLD62JeIawyCQjtUd17KCJeRB4jL+Yj6I+EV/ipElBlSpSlPcKADi7sd+UW8VNTJSqnRiQtbFwEEggjExcZf1i3mw0RTzi708gWLF3GJiz2uHb85CJU7bTSH4KG71dpsO/hC8qkksPIVId8yuwBa7qcdF2bbxvHMRTsFKk1IM0qcMvM3OIBXEtvY9q8ou5FCjCMUuWFMHASCAWuxbJ4QqqBWvzCJOLnA/OJ1cPNpcWDu7e2GKCglMlaUzElLgBZUCGUrNJO3Ec9hESKnlBmFKCvXAZOf6tN793bFiZVWpoarEl5VHhcYmCnZ9ZnTmBlvI2Rt4jUv+rpACkvZRwrY4WGEOl2JfjDk3S6kkDmJxcgOACxKQrfsduu0CtKTA36PNu+WFwzM99r+zraXkJIoau4MujyLKZXSYs6WZnZ2O05Rp4lWW8nRbbMvgxfD12aHl6XmB2ppx+jmz78vzeH6eaVJBKSgnzVZi+1oXkQyKFOFOOXLxMMWFIbE12cOzwGmQlaClKQXVkAPNMNRDN6aOs/VMImQzBBBBi5HwkH/AHfN9aX9omPGcfV3D4R7L4SP2dN9aX9omPHZE/C9gX3x7vZvcz19m7D4I+c6u4fCDH1dw+EMjSB+aB1W3fAQvNmYj2Ad0elF/BseseDmbMFAnm0pJMybmcN3SBlsudhyA2uOsTMn28mm4uecNjwDXjjvB7JxUCBzJmgzJoLKw4bp3kPlnmG4x0KtHpa9IskZATAd+3HbL2iPmNp76rrLnq4yeROqNspGXpSWLEjzbgnCNm2MCdUN+pQ+3yp7fNhGZSAufE13Lq8oA5SFANr3so7hfhG0+gSXBpFkA4UlKw5TrMoawa4Ge8RzsT8mbPIOKWlJdNhMfVJ1t1wO+NTOqPQp/wA092Wf5vCIogEsKRfm25wXYEZ49ntJjcysKgfFFulTJIWCGS4QWxWDB2I3ZwD6yp5ZKWUytXE98OT/AHwsmuqWD0pez+VTnt25Q1MJUZeIFJIW4cOHTvFopKcSWsusASlO0m1glsO7Pdc7XiyLQ1c8KI8XJDm4mpuNlic+HthmjWtT45Zlsza+J95tsinmKkkupdSDLSC5xWxkHNi5GMBtgG4RNo6TJmgiXNqC+FV1KTYggMphs9wiC0rUDCM+lL2//ImFV1M8EgSCq+fOAAh7WJfJoaqksgBzZUvO56ac45SdUUznDOrhdX6sLCXClOAyWJKiTivZNzF5DoJlbOGL9HUQMLMsElykG2xnJfhGvj0//DKB4zEs7bb5dTxRLn0iQp59brI1v1psoYXVqsFMnb13iSXNplKSkTa7LDieaAS5Ics5OtY5MIg6elUpSXWgoL5YsXa4ibAPyY5A1tMgHytecwT5Qs60l7jZhNxsKhmYuUaASUJafUtcvzqnOIJZ3vbDllc2vAW2Ace+K8TFpkoMuWZhe6cWHVu5BNny74ep5OBCUupWEAOouosGdR2k7TFXVoSadGIzAxcGWWU4xNn+covISJq6gv8Ao7WLPNDYmLAtdiWD8Ywitn7aZQ/6qdz799h90IyRKYMuru7OVWALXYMOiTvudtojXNpmCjMqU86TbWF826Nmct1HOIOikAlIKhhUQHDuxa4fbCFTLnHHzBQFc4l+cxNh5tL9G75e2NtH0iCErTMnEBwAtSgCylAuk55nPYBGZ6ljHgWhJ5xPTyI5tFu0tFgKyJVeFHGacg4ssYItqjqxZvdoOar8CQ9Nj84+UAbgN5iYTKjbMp88gD7yc89myNVzKjATz1O7viIOHCHKnv1dQ74g1kS65xj8Wa74ecfKwDnft9kAl1zJvTu2sfKMC56Is4bCL3ziSYuoKmRNkWLsxJwuWfW2jM2yLRkTKi4MyRiJGGxuA+JxizdsoByjQvAOdw47vgJw5lmcvk0E5OujrP1TCKfGgwMyQS+0EE9xz7Ifn9NHWfqmLAngggiDkPCQf93zfWl/aJjxnFwEezeEj9nTfWl/aJjx+XUJA6Ads493s3uZ6/qG7D4IX4QPwic1CXfAOoM3u/OyNJk1JDBLZffHpXnwbHqXg9nTE6PQUKlJ8rMB5wkA5MzbXjpU1k4gnnabNLXLMdh3PsjmvB4hR0egCWiZ5WY4WWYWD3fYSMtsdCKNZcGmpwG+cDrXwvqB+kO874+X2rvqusuerinTUz7AzKcHgS9s2B4kD8tGqKqftmUzcFK2Z+4xomlXic09OHWCTicvizfD0nYxqmgVd6WnZjkRdTW82zkARzom5+oJ1ZlObCzmxs56sTgRJTVcx045khm1sJLvdmcsB0c+PCIUUKgq1NIz6QUxbHidsLu6UlnuRwvPJ0ahT85IlBmCbBRYDDclIa1uqAnqCQpBFyy7b7RAnSSy/kZtg/m3Dgb3di7NsMTz06yALWWLbNXZC3yOr/ETu8fD37+prIJelllWEyJw4sGbv/LiGqGoUtGJSFyz81TP7NkMAQRLiCs6OfnI+umEpiqgLWBOks4wpUNYAsGLEcYdrOj/ABI+umKyro04yfFEzCVK1iU5Mi5xbyVBv3eMXkJZRqlAtNkKvsBO1i7K4G0T83U315eQbVOeq7l/W7x1QnKmrlq1KMgrzKFJYgOU4jm9znvOcNKr5wJ/R1EAJbXS5JKXHBnN8tXugjEusfpySPVV+d3tztDUpE7G6lIwa1gC/SOG/qs/EWiKTWzi+KQRdLa6TYkAk9QJPZGh0jPt+jKdr66bFyM9tgD1GAsu0xX+MqRJQUoVMuxCWcC7njllxjemq5pUAqSUpL62MFmG0Z3OTQvVN4ugmYuWxBeXm4xMGu44dUXkNk6Umlx4vNFiQ5SzgEgE7HYB+PeI0ss5088didznb2cTCMmfLYNVzjiycbAWN8Leadu08G0VVSSMXjk1ImlTPbbkHS4Af8taDoJKyUgkFJIBKSzgkZHqivrqPnAtLS1ATASJuX6obtt89zxvQSAoJWmfMmJDi5DKIUoF7Xzb+ERrWSMYWOaRN8oNVZAA8mm9wb7O2LATXoxSiSZdKScy6r79loFaNYFPNUrapCXPTJQ5NsmFvVTEh0ebHxOVt84P5pDFt793GM/J1j+iSei11C4SBgHRy1RttEENPoxQUCJdMnPFhUpykuCctz58Y2+SWDiXTJIwlJcsG2m1mZLdUSStH5vSSk6pyIL5AA2GYf8ApGJ1F0f0OUoskFlJYXIYOm4AL/xdcBpT0MwFxLphMQRhIKuicWIjaLkjvi4mdNHWfqmFqCgSGUZMuWtLhOFiQk3zYNcqtDM3po6z9UxY4hmCCCCOR8JH7Pm+tL+0THjDjdHs3hI/Z031pf2iY8bk4XOLJj3tbuN+yPe7N7mev6huw+DVxugcboYVNlOWSeHDLj1xBMIctlsj0Ym7Y9S5BUnOaOT5LnWmzbYsObDNxY9uWUdEjRAIY0oZbY2mWDEje5tftaOf8H0sHRyXlzF+Vm/q1YSMsziEXsmkQQU8xUhJPnLIbAHDa+8sG+6PmNp76rrLnq4pJVAcYWaUBTkuJgsp8Ttlc++G01dQ16cv/wAxPw/NuxabSoVrGRUOSSwWeBJbnGGbb7dUZnyUqzp55bCxC2sAQL4wclHtjnYnJNROIViklLB0jGk4t4tkfZE1KuYp8aMDN5wU/U33xVCUhKgRIqSbXxHezHyl8n7dl40TSpZhT1DJBwjnCHvkWX1Z7NzQFvU2Wg3LBeWeUJJ07YHmajZ/d5Pc90NzFFRlllIJCrHNLp2s4cRUyahh/wAdkBdUsDcA5VtLvvOIbGiyp9Wl2UUmVPsTfm3DDaCNh74Zo6rnH1Vpa2unC/Vv64q1VDm1aAUJculIDLVqlQtZlIT/AFMTUgUtwisCzY2SgkJYjjnbu4xEP1qdUX85H10xCvRwKirnpvEBbAEjcOBt2RPVghAcucUu+/XTHPaToaczF4qKomEkupPRL2JA50C7bA+2LyVbHQQ9NUf5j+8Rt8jgFJM6dqEm67F2sq1xaKzR/J+lm4npZstvSqUMWJ3YiYXNvaIsJnJimUpSlS3KgsF1KuFhQV520KV3xEZp9CBBBE2awIZJUwtvAF8ssosW2PFQeR9If7s7f7yZmrPz+EOUehZMpWNCWUEYHxKOo+JmJIz2wDmDjFd4zzclBwrW5ZkJxEZ3bdaLOKme/MIImmUxfEE4nbFYjaPhF5KyjTD25qe7E3ls5AJZ3Zy3tjX5WSrOTPtcPKOwPbiMvdC8qpy/TQXydCXIBYm92sb5Md0Y8YB1hXJAmE4XCbXyDmzOAYiLqQSpIVcOAWIYhxkRvhWZQIm84lYcBYOZFxLTexG+MUUpasKhUc4kOCyUsogqBuL7hb5vXBUUAnc4kqWhlghSDhUDzSQ4LHe/XFhWquT0g+afpK3v87f7obpqRMtISmyRkM877Yrl8m3SU+MVWthL87cFL3BKbOS5GVhlBUcnCsv4zUpBzAmBujhs6S2/rMRFth4wYOMU6+TRKgRVVQSAxTzmd3BdnG0f6RcSZeFIS5UwAdVyWDOTvMAYOMRTU66Os/VMMRBP6aOs/VMWBPBBBEHI+Ej9nTfWl/aJjxi3Hv8A6R7N4Sf2dN9aX9omPG5OF9Z24R7vZvcz1/UN2Hwa249/9ILce/8ApDWGTvVt6trbH3e3rhaYA9srd8elE3bHqPINZGj0Nz7c9N/U3OXncPvjoHLG1bZSevIi17i9xwEUHIGakaOQFLmIedMYy3d7bgevLZueL5M9BBAnVWTvhPm4rAqR1Z524x8vtXfVdZc9XFnCSzeOB1Etl0sSiH2C/FmAh2RpYgAc1UFgA6pdy1nJfOFUVCCsNNqbqtqHCHU7XR0bNvvnGiZ6Ljn6oWKnKctpvg3A/kW57osFaYIP6mczAvze8AtnmH7wYkp9JFRSObmJxB9ZDBOdiXzt7RFfKnJStjOqCXAwqQSLLfYjaAQ75KvsMTSKXG+GfPGFgdgJAa2JF7h7HPuhcPziecR/Fs4RumnSMkpHUndENSkYkAuQy33nVvltimBlFP6qsGZYBTuW3HeOrbxiyL5VMku6UXzdOeWfcO6CTTpR0UpTs1UtYZZRTaOmS0KtLqSQkjFMBNtouW8wZWvDq9MMHEmcbs2BjkS44WbtiBqtJwj1pez99MQTNOyUkhUxIKSQXcXBIPXcERPWdEesj7RMVi+VdGCQZgBBU4KS4KSxfVzeLyDQ5Q092moOEOWfJwD13IHaI2OnZAZ5qLsRncEOCODQlL5VUZxMsaqSTqG6Rcta+WUSHlNRgJPOJ1g41TdIJHzcrRLhqVpuSp8M1Ba3e7fVV3GI1co6cP5VNs7He3sOe6IBymo8AXzicLYuibJBSkkhrMVgdsE3lNRoUoGYkFJIIwqdxmzJv2QFhSaSlzX5taVMztsckDvwnuhVdYiXJQZgxJJA6OJs7kbrRvo7TVPOUUylpUoByEjYCBu3kCI5qlCQgpmplEFypQcEDE4b85ReQ0RpqSbBCrAkDmiHbESBxLG3GNPlSlUA6HCbh5JtZy1tgz7oJc+bb9Kkl8tUOWLHzt7+zdc5yaXKaqUyycOqLB7AHFc3G/Z2wWlKsFCSkMkgEBmZ75bDeFZukZcnGqYtKEmYA6rB+bSc9lgYzTInEpJmoUkZ4U9Igqe722dqTBMqUIxmYzYwLh782n7gYsCCRyrpVvhny9UEl7WBYm+y2cYHK2kJA5+W6rjNj2/nIxIrTNKkgFaAS2xsxiGz5pfqgVpqmDOoazs6TdmfzePviXAeUtM6hz8t0AlV8gMyYj/tdSenl5O5dtu3J7ZRsrT1KH108dU327rk5tth2nXLmJCk4Sk7Wza20QuNqarTMSFoUlSTkRcFix27wYxNJxo6z9UxMA2UQzemjrP1TFiQzBBBBHIeEg/7vm+tL+0THjNvz/rHtHhKlto6b60v7RMeNyEJPSLZd222ce92bpgz19m7D4I7fn/WC35/1hk08v575f1vl2ZxBNSBkX/P5tHoxN2x6hyCnKTo9JTMUjyk26UY3y2b9zOeDPHRIqJhDc/MBWRheRdLEi9mZxt++Of5AVARo5BM7mgJ0wnVxYg4t7fbHR09eFuBVgm2SAGJUkWcXJJw/wAUfMbT31XWXPVxay65RWDz0zCSThMkja+EqwuGFuLQ4nTssgFpl28xf4evuhSVW3L1qSkYT0Eizl3O4sz8DGflRLF6wbL82AwdnFtri9xHOxOydMIU7BVikXSUviIAZwLOY0GnZbOy+rAp/qwmrSaTcVjAkADmxYqxEAuH2FurbDcnTUlAwrnhagSCpm2mzJDWZuyAl57nCgps+NiQQQWbIgRGdH1H+I3/AN2lg+WzZ13hms6SXdmXln0dnGOfkzJDAc7VhgnPFYAC1k7LP7zFlXSSJawkBRCjtVk/YA0SMeHf/SOemzJIUCJtUMWJVsWFNykkgp3g7xt2w1QaSkoCzinquBrpUo5FgLO1j2xBYVgOEZdJG399PCFavTsmUopWoJIzsWFnzA3GG6tToBG1Us7vPTCdYucVKCTTlDscbvcCyhk5JbtEXkNzpqS7Yg+HEzG6e7823xqnTsgkjGl0gk55AEnZewPcY2WZ7ABUgE4QHBY2OMAPs2drwutdW5D01kviOL95y3Y+7OIiUaekW1xrJxA3bDiKc23giMy9OyFFhMSTffsudkZepYOacKJPzm4MNpfF3QJXPx5yMAKXzdmGLqOZ6m4wDdLOStIWhilWR3juhJdTLRJQZuHCSBe4e7bLZG8WaVAhwxHCK2YpYkIKFS0kG/O9Ei7h9n+sXkpeXpCjySJeqkkAIPRAJLDBuew38YiNTQKAtJITcarM4ctq5Nc+2GpcypbpUxuzjFm7Hbm+INGSKouUqkEKfDnZOzLNwREQ7RpTgTzYSEEOALBlXyba79sLzKkyys4FLdYDIGIjyaS7brN2iN5AqHTiMrC2thCnJdWV2FsPtheumYcRxrljnUuUJxEjmhY2LB2L8OMWFZmaSS48hNN3fmzYsb322a28RJ8pZ+Sm2Vh6BvxHC2fVC9LpaVLBCps2Y+WKWp2FmDID3aGhpqUz62ZHQU7hnDNxEREatKAZyZz3ylk+3IvEh0ibgSppIB81gWOQJ2mMzNMyku5VYgdBRuQ7DVuWjVGnZJuCprnoLuAHLat4COXplw4lTulhIwFwdp6uPGG5oONHWfqmJpM4LSFB2O8EHuNxEc/po6z9UxYVPBBBERyvhN/Z031pf2iY8Uw8R7fhHtfhN/Z031pX2iY8ZRTggHEB/q2/tP3x73Z02wp6/qG/D4Im4j2/CDDxHt+EMmhHpE/l+PAd8RTZDDN+7juJva/WI9GKolm9Y8GqZniCObUkNNmYnS7hxYXDR1AlVDl1yyLsMBtY4fP3se+OO5ChPyYkqVMQ06YQZZAU4Sd+Yz7Wi6lzpLKPO1RGFTg4smNwWzvsLgkOzW+X2rvqusuerit5CKnFrrllAbJJCiGv5zC774fxcI5vnZQDeMVRdLjNyC6QRqWIY29htBMmyHHl6kAgENib5r9BwdQ95O2Oe6OjxcIzi4RzUyrkMUmfU3KfnPYm10/vB33CGKWVLK04Z9QolwHLAaiVhwUjzSkv1PeFxaz1eUR/F7oVl09Td5yTYNqAsduTcfyHOfFQjCkqWseUfEcSjqiw/O2K5KJQf9Gqbggu+0pV89ncC/CLIsDJqhiaag2ThBRkoYcRLKyOtbZiHVE1AJ4/WqQqwsgNfaXJuOyIJXJ+SFYgFg+ur2h87mG6KhRJTgQCE5sST7zwiXLCtVqi3nS/tExFUaHkrJUqUCTcnaTk+ebBolreiPWl/aJhKq5PS5iypSpwKi7JmqSHYDJJG6LfQTS9ByE4WlDVViG1lat7n9xPdGBoGn9Cnr29he2UJjkjJYDHP1SCPLLsycIa9rbo3qOSspZUrHPSpT3TOWGfcHYBw7b4lw58jyWbmg1rZDVUVDbvUT2xoNBU7vzQfftd3d3zeIaHk5LlTAsLnKUA2vMKgRrZpybWNsgYtYXENJSIlAhCAkEuQN7Ae4AdkKKmyhJRzpASSAHLDFdr98WMVkxKzIRgTLWXuJvRw6ztuP8AWLfQQoXQ7Oa1Uki7kJuS21mew2RGafR6gkeSZBcMtmKg587aA/ZE0tE/Pmad8nCu/wA3iR/rbCqae6mkU5F8Pq3z1buG3RBZUKUJlp5sAINw2WscT9rv2wpVTSkTCF820xLqwhYYoQLjdcF+ESU6p7pCkSwltbCouOlZIZmbD7YjqZpTjImIl+UTeYHBHNpLZjNu54sSEpelW1jVpIThxNLDM4Gbvcln+EaK0gzg1qQbP5MWcbA9s/dDRrFHVFTIxFmIG8pa2O7ssdqYlk0tQAl1ynxEqZHSTYDbZTPfq3RLhZOkwp/0oME3aWBmkDEDuxKBt1bDAK85+NAulRA5sbAbsLkA34sBthtMips82VxAln34/wA+yNjJqL+Ul528mbD6dzC4SNfjWyatLlRCUiWDn0Rc3b79kWsw60vrP1TEcmXOChiWgpa4CCCS5yJUW83uO+JJvTR1n6pixIZggggjn+XWi5tRRLlSU4lqKGDgZLSTdRAyEeXf7ONI+g/7kv8AHHuMEdmBtleDTlpiGcVzDw7/AGcaR9B/3Jf44P8AZxpH0H/cl/jj3GCN3+SxfCPz7rvJcdyO0XVU1GJSkFEzGtXmrGE5ZL3tFxiq3zDPlzezr5zP2RcwRwV156pqnmwmblvGT6OZ7PxQeMn0cz2fihmCMNC5bxk+jmez8UY8ZPo1+z8UNQQ0LkZkxRUk82thifo7R60SeMH0a/5fxQ1BF0LlfGT6Nf8AL+KDxk+jX/L+KGoImhcjUTVKDCWvpJPm7FAnztwhWo0ZLWrEZU1yXLKZywFwFtsHcIuIIpdS/Jct35ud0Up6exLN5+ds8898Y+SJXo52TdM/jz4xdwQ0LqeZo5B8ye+tcL+cnCfP3ZcbxGNDyvRTtmaycsvP2M8XkENC5KnVgSEiXMZNg5BPaSpzEHM4pQQuUst1cf3uMWkEC6mTouUGaTM1Xa+8k5495iNWhZTJAlTgEEkMts9+vwHUwZovYIaFyFN5NISmXMYPmQTckm5W+Zheo5w4sMp3WD5QAhggDIKzcRbwQ0LqAieFAJppWHewBG42P5bunVU1T2loZhmCC+3zsvhFhU1qUEBTurJg7/kkDrIiJGmJRIAJvlYse3dkeojfFt5BNNVVuHloZ7s7tta/VD/jJ9Gv+X8UQTdNoGQUrq4vv6jGw0zLv0rM5awcOPZeGXyEvjJ9Gv8Al/FGElSlp1FJCXLqbaGYMTvjQ6ZlsDe4UcjknN92UPAxOHIEEEERBBBBAEEEEAQQQQBBBBAEEEEAQQQQBBBBAEEEEAQQQQBBBBAEEEEAQQQQBBBBAEEEEBjDABBBAGAbhGYIIAggggP/2Q==">
            <a:hlinkClick r:id="rId2"/>
          </p:cNvPr>
          <p:cNvSpPr>
            <a:spLocks noChangeAspect="1" noChangeArrowheads="1"/>
          </p:cNvSpPr>
          <p:nvPr/>
        </p:nvSpPr>
        <p:spPr bwMode="auto">
          <a:xfrm>
            <a:off x="15516225" y="2655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graphicFrame>
        <p:nvGraphicFramePr>
          <p:cNvPr id="9" name="8 Tabla"/>
          <p:cNvGraphicFramePr>
            <a:graphicFrameLocks noGrp="1"/>
          </p:cNvGraphicFramePr>
          <p:nvPr>
            <p:extLst>
              <p:ext uri="{D42A27DB-BD31-4B8C-83A1-F6EECF244321}">
                <p14:modId xmlns:p14="http://schemas.microsoft.com/office/powerpoint/2010/main" val="3491624060"/>
              </p:ext>
            </p:extLst>
          </p:nvPr>
        </p:nvGraphicFramePr>
        <p:xfrm>
          <a:off x="467544" y="1268760"/>
          <a:ext cx="8208912" cy="5428510"/>
        </p:xfrm>
        <a:graphic>
          <a:graphicData uri="http://schemas.openxmlformats.org/drawingml/2006/table">
            <a:tbl>
              <a:tblPr firstRow="1" bandRow="1">
                <a:tableStyleId>{5C22544A-7EE6-4342-B048-85BDC9FD1C3A}</a:tableStyleId>
              </a:tblPr>
              <a:tblGrid>
                <a:gridCol w="1368152"/>
                <a:gridCol w="1296144"/>
                <a:gridCol w="1368152"/>
                <a:gridCol w="1656184"/>
                <a:gridCol w="1224136"/>
                <a:gridCol w="1296144"/>
              </a:tblGrid>
              <a:tr h="663848">
                <a:tc>
                  <a:txBody>
                    <a:bodyPr/>
                    <a:lstStyle/>
                    <a:p>
                      <a:endParaRPr lang="es-ES" dirty="0"/>
                    </a:p>
                  </a:txBody>
                  <a:tcPr/>
                </a:tc>
                <a:tc>
                  <a:txBody>
                    <a:bodyPr/>
                    <a:lstStyle/>
                    <a:p>
                      <a:r>
                        <a:rPr lang="es-ES" dirty="0" smtClean="0"/>
                        <a:t>LUNES</a:t>
                      </a:r>
                      <a:endParaRPr lang="es-ES" dirty="0"/>
                    </a:p>
                  </a:txBody>
                  <a:tcPr/>
                </a:tc>
                <a:tc>
                  <a:txBody>
                    <a:bodyPr/>
                    <a:lstStyle/>
                    <a:p>
                      <a:r>
                        <a:rPr lang="es-ES" dirty="0" smtClean="0"/>
                        <a:t>MARTES</a:t>
                      </a:r>
                      <a:endParaRPr lang="es-ES" dirty="0"/>
                    </a:p>
                  </a:txBody>
                  <a:tcPr/>
                </a:tc>
                <a:tc>
                  <a:txBody>
                    <a:bodyPr/>
                    <a:lstStyle/>
                    <a:p>
                      <a:r>
                        <a:rPr lang="es-ES" dirty="0" smtClean="0"/>
                        <a:t>MIÉRCOLES</a:t>
                      </a:r>
                      <a:endParaRPr lang="es-ES" dirty="0"/>
                    </a:p>
                  </a:txBody>
                  <a:tcPr/>
                </a:tc>
                <a:tc>
                  <a:txBody>
                    <a:bodyPr/>
                    <a:lstStyle/>
                    <a:p>
                      <a:r>
                        <a:rPr lang="es-ES" dirty="0" smtClean="0"/>
                        <a:t>JUEVES</a:t>
                      </a:r>
                      <a:endParaRPr lang="es-ES" dirty="0"/>
                    </a:p>
                  </a:txBody>
                  <a:tcPr/>
                </a:tc>
                <a:tc>
                  <a:txBody>
                    <a:bodyPr/>
                    <a:lstStyle/>
                    <a:p>
                      <a:r>
                        <a:rPr lang="es-ES" dirty="0" smtClean="0"/>
                        <a:t>VIERNES</a:t>
                      </a:r>
                      <a:endParaRPr lang="es-ES" dirty="0"/>
                    </a:p>
                  </a:txBody>
                  <a:tcPr/>
                </a:tc>
              </a:tr>
              <a:tr h="832742">
                <a:tc>
                  <a:txBody>
                    <a:bodyPr/>
                    <a:lstStyle/>
                    <a:p>
                      <a:r>
                        <a:rPr lang="es-ES" sz="1600" dirty="0" smtClean="0"/>
                        <a:t>DESAYUNO</a:t>
                      </a:r>
                      <a:endParaRPr lang="es-ES" sz="1600" dirty="0"/>
                    </a:p>
                  </a:txBody>
                  <a:tcPr/>
                </a:tc>
                <a:tc>
                  <a:txBody>
                    <a:bodyPr/>
                    <a:lstStyle/>
                    <a:p>
                      <a:r>
                        <a:rPr lang="es-ES" dirty="0" smtClean="0"/>
                        <a:t>Agua</a:t>
                      </a:r>
                      <a:r>
                        <a:rPr lang="es-ES" baseline="0" dirty="0" smtClean="0"/>
                        <a:t>  1</a:t>
                      </a:r>
                    </a:p>
                    <a:p>
                      <a:r>
                        <a:rPr lang="es-ES" baseline="0" dirty="0" smtClean="0"/>
                        <a:t>Huevo 1</a:t>
                      </a:r>
                    </a:p>
                    <a:p>
                      <a:r>
                        <a:rPr lang="es-ES" baseline="0" dirty="0" smtClean="0"/>
                        <a:t>Tostada 1</a:t>
                      </a:r>
                      <a:endParaRPr lang="es-ES" dirty="0"/>
                    </a:p>
                  </a:txBody>
                  <a:tcPr/>
                </a:tc>
                <a:tc>
                  <a:txBody>
                    <a:bodyPr/>
                    <a:lstStyle/>
                    <a:p>
                      <a:r>
                        <a:rPr lang="es-ES" dirty="0" smtClean="0"/>
                        <a:t>Batido 1</a:t>
                      </a:r>
                    </a:p>
                    <a:p>
                      <a:r>
                        <a:rPr lang="es-ES" dirty="0" smtClean="0"/>
                        <a:t>Pan 1</a:t>
                      </a:r>
                    </a:p>
                    <a:p>
                      <a:r>
                        <a:rPr lang="es-ES" dirty="0" smtClean="0"/>
                        <a:t>Fruta 1</a:t>
                      </a:r>
                      <a:endParaRPr lang="es-ES" dirty="0"/>
                    </a:p>
                  </a:txBody>
                  <a:tcPr/>
                </a:tc>
                <a:tc>
                  <a:txBody>
                    <a:bodyPr/>
                    <a:lstStyle/>
                    <a:p>
                      <a:r>
                        <a:rPr lang="es-ES" dirty="0" smtClean="0"/>
                        <a:t>Avena 1</a:t>
                      </a:r>
                    </a:p>
                    <a:p>
                      <a:r>
                        <a:rPr lang="es-ES" dirty="0" smtClean="0"/>
                        <a:t>Cereal 1/2</a:t>
                      </a:r>
                    </a:p>
                    <a:p>
                      <a:endParaRPr lang="es-ES" dirty="0"/>
                    </a:p>
                  </a:txBody>
                  <a:tcPr/>
                </a:tc>
                <a:tc>
                  <a:txBody>
                    <a:bodyPr/>
                    <a:lstStyle/>
                    <a:p>
                      <a:r>
                        <a:rPr lang="es-ES" dirty="0" smtClean="0"/>
                        <a:t>Ensalada de</a:t>
                      </a:r>
                      <a:r>
                        <a:rPr lang="es-ES" baseline="0" dirty="0" smtClean="0"/>
                        <a:t> frutas</a:t>
                      </a:r>
                    </a:p>
                    <a:p>
                      <a:r>
                        <a:rPr lang="es-ES" baseline="0" dirty="0" smtClean="0"/>
                        <a:t>Huevo</a:t>
                      </a:r>
                      <a:endParaRPr lang="es-ES" dirty="0"/>
                    </a:p>
                  </a:txBody>
                  <a:tcPr/>
                </a:tc>
                <a:tc>
                  <a:txBody>
                    <a:bodyPr/>
                    <a:lstStyle/>
                    <a:p>
                      <a:r>
                        <a:rPr lang="es-ES" dirty="0" smtClean="0"/>
                        <a:t>Chocolate</a:t>
                      </a:r>
                    </a:p>
                    <a:p>
                      <a:r>
                        <a:rPr lang="es-ES" dirty="0" smtClean="0"/>
                        <a:t>Tostada</a:t>
                      </a:r>
                    </a:p>
                    <a:p>
                      <a:r>
                        <a:rPr lang="es-ES" dirty="0" smtClean="0"/>
                        <a:t>Fruta</a:t>
                      </a:r>
                      <a:endParaRPr lang="es-ES" dirty="0"/>
                    </a:p>
                  </a:txBody>
                  <a:tcPr/>
                </a:tc>
              </a:tr>
              <a:tr h="832742">
                <a:tc>
                  <a:txBody>
                    <a:bodyPr/>
                    <a:lstStyle/>
                    <a:p>
                      <a:r>
                        <a:rPr lang="es-ES" sz="1600" dirty="0" smtClean="0"/>
                        <a:t>MEDIA</a:t>
                      </a:r>
                      <a:endParaRPr lang="es-ES" sz="1600" dirty="0"/>
                    </a:p>
                  </a:txBody>
                  <a:tcPr/>
                </a:tc>
                <a:tc>
                  <a:txBody>
                    <a:bodyPr/>
                    <a:lstStyle/>
                    <a:p>
                      <a:r>
                        <a:rPr lang="es-ES" dirty="0" smtClean="0"/>
                        <a:t>Fruta 1</a:t>
                      </a:r>
                    </a:p>
                    <a:p>
                      <a:r>
                        <a:rPr lang="es-ES" dirty="0" smtClean="0"/>
                        <a:t>Yogurt 1</a:t>
                      </a:r>
                      <a:endParaRPr lang="es-ES" dirty="0"/>
                    </a:p>
                  </a:txBody>
                  <a:tcPr/>
                </a:tc>
                <a:tc>
                  <a:txBody>
                    <a:bodyPr/>
                    <a:lstStyle/>
                    <a:p>
                      <a:r>
                        <a:rPr lang="es-ES" dirty="0" smtClean="0"/>
                        <a:t>Gelatina 1</a:t>
                      </a:r>
                    </a:p>
                    <a:p>
                      <a:r>
                        <a:rPr lang="es-ES" dirty="0" smtClean="0"/>
                        <a:t>Galleta</a:t>
                      </a:r>
                      <a:endParaRPr lang="es-ES" dirty="0"/>
                    </a:p>
                  </a:txBody>
                  <a:tcPr/>
                </a:tc>
                <a:tc>
                  <a:txBody>
                    <a:bodyPr/>
                    <a:lstStyle/>
                    <a:p>
                      <a:r>
                        <a:rPr lang="es-ES" dirty="0" smtClean="0"/>
                        <a:t>Tostada 2</a:t>
                      </a:r>
                    </a:p>
                    <a:p>
                      <a:r>
                        <a:rPr lang="es-ES" dirty="0" smtClean="0"/>
                        <a:t>Agua aromática</a:t>
                      </a:r>
                      <a:r>
                        <a:rPr lang="es-ES" baseline="0" dirty="0" smtClean="0"/>
                        <a:t> 1</a:t>
                      </a:r>
                      <a:endParaRPr lang="es-ES" dirty="0"/>
                    </a:p>
                  </a:txBody>
                  <a:tcPr/>
                </a:tc>
                <a:tc>
                  <a:txBody>
                    <a:bodyPr/>
                    <a:lstStyle/>
                    <a:p>
                      <a:r>
                        <a:rPr lang="es-ES" dirty="0" smtClean="0"/>
                        <a:t>Maduros</a:t>
                      </a:r>
                    </a:p>
                    <a:p>
                      <a:r>
                        <a:rPr lang="es-ES" dirty="0" smtClean="0"/>
                        <a:t>Con</a:t>
                      </a:r>
                      <a:r>
                        <a:rPr lang="es-ES" baseline="0" dirty="0" smtClean="0"/>
                        <a:t> queso 1</a:t>
                      </a:r>
                      <a:endParaRPr lang="es-ES" dirty="0"/>
                    </a:p>
                  </a:txBody>
                  <a:tcPr/>
                </a:tc>
                <a:tc>
                  <a:txBody>
                    <a:bodyPr/>
                    <a:lstStyle/>
                    <a:p>
                      <a:r>
                        <a:rPr lang="es-ES" dirty="0" smtClean="0"/>
                        <a:t>Sandia</a:t>
                      </a:r>
                      <a:endParaRPr lang="es-ES" dirty="0"/>
                    </a:p>
                  </a:txBody>
                  <a:tcPr/>
                </a:tc>
              </a:tr>
              <a:tr h="832742">
                <a:tc>
                  <a:txBody>
                    <a:bodyPr/>
                    <a:lstStyle/>
                    <a:p>
                      <a:r>
                        <a:rPr lang="es-ES" sz="1600" dirty="0" smtClean="0"/>
                        <a:t>ALMUERZO</a:t>
                      </a:r>
                      <a:endParaRPr lang="es-ES" sz="1600" dirty="0"/>
                    </a:p>
                  </a:txBody>
                  <a:tcPr/>
                </a:tc>
                <a:tc>
                  <a:txBody>
                    <a:bodyPr/>
                    <a:lstStyle/>
                    <a:p>
                      <a:r>
                        <a:rPr lang="es-ES" dirty="0" smtClean="0"/>
                        <a:t>Sopa 1</a:t>
                      </a:r>
                    </a:p>
                    <a:p>
                      <a:r>
                        <a:rPr lang="es-ES" dirty="0" smtClean="0"/>
                        <a:t>Verduras</a:t>
                      </a:r>
                    </a:p>
                    <a:p>
                      <a:r>
                        <a:rPr lang="es-ES" dirty="0" smtClean="0"/>
                        <a:t>Con pollo</a:t>
                      </a:r>
                    </a:p>
                    <a:p>
                      <a:r>
                        <a:rPr lang="es-ES" dirty="0" smtClean="0"/>
                        <a:t>Jugo 1</a:t>
                      </a:r>
                      <a:endParaRPr lang="es-ES" dirty="0"/>
                    </a:p>
                  </a:txBody>
                  <a:tcPr/>
                </a:tc>
                <a:tc>
                  <a:txBody>
                    <a:bodyPr/>
                    <a:lstStyle/>
                    <a:p>
                      <a:r>
                        <a:rPr lang="es-ES" dirty="0" smtClean="0"/>
                        <a:t>Sopa 1</a:t>
                      </a:r>
                    </a:p>
                    <a:p>
                      <a:r>
                        <a:rPr lang="es-ES" dirty="0" smtClean="0"/>
                        <a:t>Pescado 1</a:t>
                      </a:r>
                    </a:p>
                    <a:p>
                      <a:r>
                        <a:rPr lang="es-ES" dirty="0" smtClean="0"/>
                        <a:t>Arroz</a:t>
                      </a:r>
                      <a:r>
                        <a:rPr lang="es-ES" baseline="0" dirty="0" smtClean="0"/>
                        <a:t> ½</a:t>
                      </a:r>
                    </a:p>
                    <a:p>
                      <a:r>
                        <a:rPr lang="es-ES" baseline="0" dirty="0" smtClean="0"/>
                        <a:t>Agua</a:t>
                      </a:r>
                      <a:endParaRPr lang="es-ES" dirty="0" smtClean="0"/>
                    </a:p>
                  </a:txBody>
                  <a:tcPr/>
                </a:tc>
                <a:tc>
                  <a:txBody>
                    <a:bodyPr/>
                    <a:lstStyle/>
                    <a:p>
                      <a:r>
                        <a:rPr lang="es-ES" dirty="0" smtClean="0"/>
                        <a:t>Carne </a:t>
                      </a:r>
                    </a:p>
                    <a:p>
                      <a:r>
                        <a:rPr lang="es-ES" dirty="0" smtClean="0"/>
                        <a:t>Ensalada</a:t>
                      </a:r>
                    </a:p>
                    <a:p>
                      <a:r>
                        <a:rPr lang="es-ES" dirty="0" smtClean="0"/>
                        <a:t>Papas</a:t>
                      </a:r>
                    </a:p>
                    <a:p>
                      <a:r>
                        <a:rPr lang="es-ES" dirty="0" smtClean="0"/>
                        <a:t>Jugo </a:t>
                      </a:r>
                      <a:endParaRPr lang="es-ES" dirty="0"/>
                    </a:p>
                  </a:txBody>
                  <a:tcPr/>
                </a:tc>
                <a:tc>
                  <a:txBody>
                    <a:bodyPr/>
                    <a:lstStyle/>
                    <a:p>
                      <a:r>
                        <a:rPr lang="es-ES" dirty="0" smtClean="0"/>
                        <a:t>Fideo </a:t>
                      </a:r>
                    </a:p>
                    <a:p>
                      <a:r>
                        <a:rPr lang="es-ES" dirty="0" smtClean="0"/>
                        <a:t>Ensalada</a:t>
                      </a:r>
                    </a:p>
                    <a:p>
                      <a:r>
                        <a:rPr lang="es-ES" dirty="0" smtClean="0"/>
                        <a:t>agua</a:t>
                      </a:r>
                      <a:endParaRPr lang="es-ES" dirty="0"/>
                    </a:p>
                  </a:txBody>
                  <a:tcPr/>
                </a:tc>
                <a:tc>
                  <a:txBody>
                    <a:bodyPr/>
                    <a:lstStyle/>
                    <a:p>
                      <a:r>
                        <a:rPr lang="es-ES" dirty="0" smtClean="0"/>
                        <a:t>Arroz</a:t>
                      </a:r>
                    </a:p>
                    <a:p>
                      <a:r>
                        <a:rPr lang="es-ES" dirty="0" smtClean="0"/>
                        <a:t>Pollo al jugo ensalada</a:t>
                      </a:r>
                      <a:endParaRPr lang="es-ES" dirty="0"/>
                    </a:p>
                  </a:txBody>
                  <a:tcPr/>
                </a:tc>
              </a:tr>
              <a:tr h="832742">
                <a:tc>
                  <a:txBody>
                    <a:bodyPr/>
                    <a:lstStyle/>
                    <a:p>
                      <a:r>
                        <a:rPr lang="es-ES" sz="1600" dirty="0" smtClean="0"/>
                        <a:t>MEDIA</a:t>
                      </a:r>
                      <a:endParaRPr lang="es-ES" dirty="0"/>
                    </a:p>
                  </a:txBody>
                  <a:tcPr/>
                </a:tc>
                <a:tc>
                  <a:txBody>
                    <a:bodyPr/>
                    <a:lstStyle/>
                    <a:p>
                      <a:r>
                        <a:rPr lang="es-ES" dirty="0" smtClean="0"/>
                        <a:t>Galletas 2</a:t>
                      </a:r>
                    </a:p>
                    <a:p>
                      <a:r>
                        <a:rPr lang="es-ES" dirty="0" smtClean="0"/>
                        <a:t>Agua 1</a:t>
                      </a:r>
                      <a:endParaRPr lang="es-ES" dirty="0"/>
                    </a:p>
                  </a:txBody>
                  <a:tcPr/>
                </a:tc>
                <a:tc>
                  <a:txBody>
                    <a:bodyPr/>
                    <a:lstStyle/>
                    <a:p>
                      <a:r>
                        <a:rPr lang="es-ES" dirty="0" smtClean="0"/>
                        <a:t>Cereal</a:t>
                      </a:r>
                    </a:p>
                    <a:p>
                      <a:r>
                        <a:rPr lang="es-ES" dirty="0" smtClean="0"/>
                        <a:t>Con leche</a:t>
                      </a:r>
                      <a:endParaRPr lang="es-ES" dirty="0"/>
                    </a:p>
                  </a:txBody>
                  <a:tcPr/>
                </a:tc>
                <a:tc>
                  <a:txBody>
                    <a:bodyPr/>
                    <a:lstStyle/>
                    <a:p>
                      <a:r>
                        <a:rPr lang="es-ES" dirty="0" smtClean="0"/>
                        <a:t>Fruta</a:t>
                      </a:r>
                    </a:p>
                    <a:p>
                      <a:r>
                        <a:rPr lang="es-ES" dirty="0" smtClean="0"/>
                        <a:t>Galleta </a:t>
                      </a:r>
                      <a:endParaRPr lang="es-ES" dirty="0"/>
                    </a:p>
                  </a:txBody>
                  <a:tcPr/>
                </a:tc>
                <a:tc>
                  <a:txBody>
                    <a:bodyPr/>
                    <a:lstStyle/>
                    <a:p>
                      <a:r>
                        <a:rPr lang="es-ES" dirty="0" smtClean="0"/>
                        <a:t>Yogurt</a:t>
                      </a:r>
                      <a:r>
                        <a:rPr lang="es-ES" baseline="0" dirty="0" smtClean="0"/>
                        <a:t> cereal</a:t>
                      </a:r>
                      <a:endParaRPr lang="es-ES" dirty="0"/>
                    </a:p>
                  </a:txBody>
                  <a:tcPr/>
                </a:tc>
                <a:tc>
                  <a:txBody>
                    <a:bodyPr/>
                    <a:lstStyle/>
                    <a:p>
                      <a:r>
                        <a:rPr lang="es-ES" dirty="0" smtClean="0"/>
                        <a:t>Avena</a:t>
                      </a:r>
                    </a:p>
                    <a:p>
                      <a:r>
                        <a:rPr lang="es-ES" dirty="0" smtClean="0"/>
                        <a:t>Galletas</a:t>
                      </a:r>
                      <a:endParaRPr lang="es-ES" dirty="0"/>
                    </a:p>
                  </a:txBody>
                  <a:tcPr/>
                </a:tc>
              </a:tr>
              <a:tr h="832742">
                <a:tc>
                  <a:txBody>
                    <a:bodyPr/>
                    <a:lstStyle/>
                    <a:p>
                      <a:r>
                        <a:rPr lang="es-ES" sz="1600" dirty="0" smtClean="0"/>
                        <a:t>MERIENDA</a:t>
                      </a:r>
                      <a:endParaRPr lang="es-ES" sz="1600" dirty="0"/>
                    </a:p>
                  </a:txBody>
                  <a:tcPr/>
                </a:tc>
                <a:tc>
                  <a:txBody>
                    <a:bodyPr/>
                    <a:lstStyle/>
                    <a:p>
                      <a:r>
                        <a:rPr lang="es-ES" dirty="0" smtClean="0"/>
                        <a:t>Empanad</a:t>
                      </a:r>
                    </a:p>
                    <a:p>
                      <a:r>
                        <a:rPr lang="es-ES" dirty="0" smtClean="0"/>
                        <a:t>Café</a:t>
                      </a:r>
                      <a:r>
                        <a:rPr lang="es-ES" baseline="0" dirty="0" smtClean="0"/>
                        <a:t> sin azúcar</a:t>
                      </a:r>
                      <a:endParaRPr lang="es-ES" dirty="0"/>
                    </a:p>
                  </a:txBody>
                  <a:tcPr/>
                </a:tc>
                <a:tc>
                  <a:txBody>
                    <a:bodyPr/>
                    <a:lstStyle/>
                    <a:p>
                      <a:r>
                        <a:rPr lang="es-ES" dirty="0" smtClean="0"/>
                        <a:t>Ensalada</a:t>
                      </a:r>
                    </a:p>
                    <a:p>
                      <a:r>
                        <a:rPr lang="es-ES" dirty="0" smtClean="0"/>
                        <a:t>Papa 2</a:t>
                      </a:r>
                    </a:p>
                    <a:p>
                      <a:r>
                        <a:rPr lang="es-ES" dirty="0" smtClean="0"/>
                        <a:t>Atún ½ </a:t>
                      </a:r>
                      <a:endParaRPr lang="es-ES" dirty="0"/>
                    </a:p>
                  </a:txBody>
                  <a:tcPr/>
                </a:tc>
                <a:tc>
                  <a:txBody>
                    <a:bodyPr/>
                    <a:lstStyle/>
                    <a:p>
                      <a:r>
                        <a:rPr lang="es-ES" dirty="0" smtClean="0"/>
                        <a:t>Arroz</a:t>
                      </a:r>
                      <a:r>
                        <a:rPr lang="es-ES" baseline="0" dirty="0" smtClean="0"/>
                        <a:t> ½</a:t>
                      </a:r>
                    </a:p>
                    <a:p>
                      <a:r>
                        <a:rPr lang="es-ES" baseline="0" dirty="0" smtClean="0"/>
                        <a:t>Pollo</a:t>
                      </a:r>
                    </a:p>
                    <a:p>
                      <a:r>
                        <a:rPr lang="es-ES" baseline="0" dirty="0" smtClean="0"/>
                        <a:t>Ensalada</a:t>
                      </a:r>
                      <a:endParaRPr lang="es-ES" dirty="0"/>
                    </a:p>
                  </a:txBody>
                  <a:tcPr/>
                </a:tc>
                <a:tc>
                  <a:txBody>
                    <a:bodyPr/>
                    <a:lstStyle/>
                    <a:p>
                      <a:r>
                        <a:rPr lang="es-ES" dirty="0" smtClean="0"/>
                        <a:t>Verduras salteadas</a:t>
                      </a:r>
                    </a:p>
                    <a:p>
                      <a:r>
                        <a:rPr lang="es-ES" dirty="0" smtClean="0"/>
                        <a:t>Jugo</a:t>
                      </a:r>
                      <a:endParaRPr lang="es-ES" dirty="0"/>
                    </a:p>
                  </a:txBody>
                  <a:tcPr/>
                </a:tc>
                <a:tc>
                  <a:txBody>
                    <a:bodyPr/>
                    <a:lstStyle/>
                    <a:p>
                      <a:r>
                        <a:rPr lang="es-ES" dirty="0" smtClean="0"/>
                        <a:t>Bolón sin mucho aceite</a:t>
                      </a:r>
                      <a:endParaRPr lang="es-ES" dirty="0"/>
                    </a:p>
                  </a:txBody>
                  <a:tcPr/>
                </a:tc>
              </a:tr>
            </a:tbl>
          </a:graphicData>
        </a:graphic>
      </p:graphicFrame>
    </p:spTree>
    <p:extLst>
      <p:ext uri="{BB962C8B-B14F-4D97-AF65-F5344CB8AC3E}">
        <p14:creationId xmlns:p14="http://schemas.microsoft.com/office/powerpoint/2010/main" val="1510735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0898269">
            <a:off x="2483768" y="1340768"/>
            <a:ext cx="4536504" cy="2555644"/>
          </a:xfrm>
          <a:ln/>
        </p:spPr>
        <p:style>
          <a:lnRef idx="2">
            <a:schemeClr val="accent6"/>
          </a:lnRef>
          <a:fillRef idx="1">
            <a:schemeClr val="lt1"/>
          </a:fillRef>
          <a:effectRef idx="0">
            <a:schemeClr val="accent6"/>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LA ATENCION PRESTADA</a:t>
            </a:r>
            <a:r>
              <a:rPr lang="es-EC"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6259" name="Picture 7"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1928813" y="928688"/>
            <a:ext cx="5072062" cy="5011737"/>
          </a:xfrm>
          <a:prstGeom prst="rect">
            <a:avLst/>
          </a:prstGeom>
          <a:solidFill>
            <a:schemeClr val="bg1"/>
          </a:solidFill>
          <a:ln w="9525">
            <a:noFill/>
            <a:miter lim="800000"/>
            <a:headEnd/>
            <a:tailEnd/>
          </a:ln>
        </p:spPr>
      </p:pic>
      <p:pic>
        <p:nvPicPr>
          <p:cNvPr id="2" name="1 Imagen" descr="BOLA AGUILA.g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692697"/>
            <a:ext cx="7117180" cy="792087"/>
          </a:xfrm>
        </p:spPr>
        <p:txBody>
          <a:bodyPr>
            <a:normAutofit fontScale="90000"/>
          </a:bodyPr>
          <a:lstStyle/>
          <a:p>
            <a:pPr algn="ctr"/>
            <a:r>
              <a:rPr lang="es-ES" sz="3200" b="1" dirty="0" smtClean="0">
                <a:latin typeface="Andalus" pitchFamily="18" charset="-78"/>
                <a:cs typeface="Andalus" pitchFamily="18" charset="-78"/>
              </a:rPr>
              <a:t>HIPOTESIS DE INVESTIGACIÓN </a:t>
            </a:r>
            <a:endParaRPr lang="es-ES" sz="3200" b="1" dirty="0">
              <a:latin typeface="Andalus" pitchFamily="18" charset="-78"/>
              <a:cs typeface="Andalus" pitchFamily="18" charset="-78"/>
            </a:endParaRPr>
          </a:p>
        </p:txBody>
      </p:sp>
      <p:sp>
        <p:nvSpPr>
          <p:cNvPr id="5" name="4 Rectángulo"/>
          <p:cNvSpPr/>
          <p:nvPr/>
        </p:nvSpPr>
        <p:spPr>
          <a:xfrm>
            <a:off x="1043608" y="1916832"/>
            <a:ext cx="6984776" cy="1815882"/>
          </a:xfrm>
          <a:prstGeom prst="rect">
            <a:avLst/>
          </a:prstGeom>
          <a:solidFill>
            <a:schemeClr val="bg2">
              <a:lumMod val="60000"/>
              <a:lumOff val="40000"/>
            </a:schemeClr>
          </a:solidFill>
        </p:spPr>
        <p:txBody>
          <a:bodyPr wrap="square">
            <a:spAutoFit/>
          </a:bodyPr>
          <a:lstStyle/>
          <a:p>
            <a:pPr algn="ctr"/>
            <a:r>
              <a:rPr lang="es-EC" sz="2800" dirty="0" smtClean="0">
                <a:latin typeface="Andalus" pitchFamily="18" charset="-78"/>
                <a:cs typeface="Andalus" pitchFamily="18" charset="-78"/>
              </a:rPr>
              <a:t>HT: La Actividad Física incide en el Índice de Masa Corporal del personal administrativo del Ministerio Coordinador de Conocimiento y Talento Humano.</a:t>
            </a:r>
            <a:endParaRPr lang="es-ES" sz="2800" dirty="0">
              <a:latin typeface="Andalus" pitchFamily="18" charset="-78"/>
              <a:cs typeface="Andalus" pitchFamily="18" charset="-78"/>
            </a:endParaRPr>
          </a:p>
        </p:txBody>
      </p:sp>
      <p:sp>
        <p:nvSpPr>
          <p:cNvPr id="6" name="5 Rectángulo"/>
          <p:cNvSpPr/>
          <p:nvPr/>
        </p:nvSpPr>
        <p:spPr>
          <a:xfrm>
            <a:off x="1043608" y="4437112"/>
            <a:ext cx="6984776" cy="1815882"/>
          </a:xfrm>
          <a:prstGeom prst="rect">
            <a:avLst/>
          </a:prstGeom>
          <a:solidFill>
            <a:schemeClr val="bg2">
              <a:lumMod val="60000"/>
              <a:lumOff val="40000"/>
            </a:schemeClr>
          </a:solidFill>
        </p:spPr>
        <p:txBody>
          <a:bodyPr wrap="square">
            <a:spAutoFit/>
          </a:bodyPr>
          <a:lstStyle/>
          <a:p>
            <a:pPr algn="ctr"/>
            <a:r>
              <a:rPr lang="es-EC" sz="2800" dirty="0" smtClean="0">
                <a:latin typeface="Andalus" pitchFamily="18" charset="-78"/>
                <a:cs typeface="Andalus" pitchFamily="18" charset="-78"/>
              </a:rPr>
              <a:t>HN: La Actividad Física no incide en el Índice de Masa Corporal del personal administrativo del Ministerio Coordinador de Conocimiento y Talento Humano.</a:t>
            </a:r>
            <a:endParaRPr lang="es-ES" sz="2800" dirty="0">
              <a:latin typeface="Andalus" pitchFamily="18" charset="-78"/>
              <a:cs typeface="Andalus" pitchFamily="18" charset="-78"/>
            </a:endParaRPr>
          </a:p>
        </p:txBody>
      </p:sp>
    </p:spTree>
    <p:extLst>
      <p:ext uri="{BB962C8B-B14F-4D97-AF65-F5344CB8AC3E}">
        <p14:creationId xmlns:p14="http://schemas.microsoft.com/office/powerpoint/2010/main" val="1497421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0"/>
                                        <p:tgtEl>
                                          <p:spTgt spid="5"/>
                                        </p:tgtEl>
                                      </p:cBhvr>
                                    </p:animEffect>
                                  </p:childTnLst>
                                </p:cTn>
                              </p:par>
                            </p:childTnLst>
                          </p:cTn>
                        </p:par>
                        <p:par>
                          <p:cTn id="12" fill="hold">
                            <p:stCondLst>
                              <p:cond delay="70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404665"/>
            <a:ext cx="7117180" cy="936104"/>
          </a:xfrm>
        </p:spPr>
        <p:txBody>
          <a:bodyPr>
            <a:noAutofit/>
          </a:bodyPr>
          <a:lstStyle/>
          <a:p>
            <a:pPr algn="ctr"/>
            <a:r>
              <a:rPr lang="es-ES" sz="4000" b="1" dirty="0" smtClean="0">
                <a:latin typeface="Andalus" pitchFamily="18" charset="-78"/>
                <a:cs typeface="Andalus" pitchFamily="18" charset="-78"/>
              </a:rPr>
              <a:t>VARIABLES DE INVESTIGACIÓN</a:t>
            </a:r>
            <a:endParaRPr lang="es-ES" sz="4000" b="1" dirty="0">
              <a:latin typeface="Andalus" pitchFamily="18" charset="-78"/>
              <a:cs typeface="Andalus" pitchFamily="18" charset="-78"/>
            </a:endParaRPr>
          </a:p>
        </p:txBody>
      </p:sp>
      <p:sp>
        <p:nvSpPr>
          <p:cNvPr id="5" name="1 Título"/>
          <p:cNvSpPr txBox="1">
            <a:spLocks/>
          </p:cNvSpPr>
          <p:nvPr/>
        </p:nvSpPr>
        <p:spPr>
          <a:xfrm>
            <a:off x="467544" y="2132856"/>
            <a:ext cx="4138622" cy="1326009"/>
          </a:xfrm>
          <a:prstGeom prst="rect">
            <a:avLst/>
          </a:prstGeom>
          <a:solidFill>
            <a:schemeClr val="bg2">
              <a:lumMod val="60000"/>
              <a:lumOff val="40000"/>
            </a:schemeClr>
          </a:solidFill>
          <a:ln>
            <a:solidFill>
              <a:schemeClr val="tx2">
                <a:lumMod val="75000"/>
              </a:schemeClr>
            </a:solidFill>
          </a:ln>
        </p:spPr>
        <p:txBody>
          <a:bodyPr vert="horz" lIns="91440" tIns="45720" rIns="91440" bIns="45720" rtlCol="0" anchor="b">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smtClean="0">
                <a:latin typeface="Andalus" pitchFamily="18" charset="-78"/>
                <a:cs typeface="Andalus" pitchFamily="18" charset="-78"/>
              </a:rPr>
              <a:t>Variable </a:t>
            </a:r>
          </a:p>
          <a:p>
            <a:pPr algn="ctr"/>
            <a:r>
              <a:rPr lang="es-ES" dirty="0" smtClean="0">
                <a:latin typeface="Andalus" pitchFamily="18" charset="-78"/>
                <a:cs typeface="Andalus" pitchFamily="18" charset="-78"/>
              </a:rPr>
              <a:t>Independiente</a:t>
            </a:r>
            <a:endParaRPr lang="es-ES" dirty="0">
              <a:latin typeface="Andalus" pitchFamily="18" charset="-78"/>
              <a:cs typeface="Andalus" pitchFamily="18" charset="-78"/>
            </a:endParaRPr>
          </a:p>
        </p:txBody>
      </p:sp>
      <p:sp>
        <p:nvSpPr>
          <p:cNvPr id="6" name="1 Título"/>
          <p:cNvSpPr txBox="1">
            <a:spLocks/>
          </p:cNvSpPr>
          <p:nvPr/>
        </p:nvSpPr>
        <p:spPr>
          <a:xfrm>
            <a:off x="4742379" y="2132856"/>
            <a:ext cx="4138622" cy="1334230"/>
          </a:xfrm>
          <a:prstGeom prst="rect">
            <a:avLst/>
          </a:prstGeom>
          <a:solidFill>
            <a:schemeClr val="bg2">
              <a:lumMod val="60000"/>
              <a:lumOff val="40000"/>
            </a:schemeClr>
          </a:solidFill>
          <a:ln>
            <a:solidFill>
              <a:schemeClr val="tx2">
                <a:lumMod val="50000"/>
              </a:schemeClr>
            </a:solidFill>
          </a:ln>
        </p:spPr>
        <p:txBody>
          <a:bodyPr vert="horz" lIns="91440" tIns="45720" rIns="91440" bIns="45720" rtlCol="0" anchor="b">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smtClean="0">
                <a:latin typeface="Andalus" pitchFamily="18" charset="-78"/>
                <a:cs typeface="Andalus" pitchFamily="18" charset="-78"/>
              </a:rPr>
              <a:t>Variable </a:t>
            </a:r>
          </a:p>
          <a:p>
            <a:pPr algn="ctr"/>
            <a:r>
              <a:rPr lang="es-ES" dirty="0" smtClean="0">
                <a:latin typeface="Andalus" pitchFamily="18" charset="-78"/>
                <a:cs typeface="Andalus" pitchFamily="18" charset="-78"/>
              </a:rPr>
              <a:t>Dependiente</a:t>
            </a:r>
            <a:endParaRPr lang="es-ES" dirty="0">
              <a:latin typeface="Andalus" pitchFamily="18" charset="-78"/>
              <a:cs typeface="Andalus" pitchFamily="18" charset="-78"/>
            </a:endParaRPr>
          </a:p>
        </p:txBody>
      </p:sp>
      <p:sp>
        <p:nvSpPr>
          <p:cNvPr id="7" name="6 Flecha abajo"/>
          <p:cNvSpPr/>
          <p:nvPr/>
        </p:nvSpPr>
        <p:spPr>
          <a:xfrm>
            <a:off x="2195736" y="3645024"/>
            <a:ext cx="648072" cy="720080"/>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ndalus" pitchFamily="18" charset="-78"/>
              <a:cs typeface="Andalus" pitchFamily="18" charset="-78"/>
            </a:endParaRPr>
          </a:p>
        </p:txBody>
      </p:sp>
      <p:sp>
        <p:nvSpPr>
          <p:cNvPr id="8" name="7 Flecha abajo"/>
          <p:cNvSpPr/>
          <p:nvPr/>
        </p:nvSpPr>
        <p:spPr>
          <a:xfrm>
            <a:off x="6487654" y="3645024"/>
            <a:ext cx="648072" cy="720080"/>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ndalus" pitchFamily="18" charset="-78"/>
              <a:cs typeface="Andalus" pitchFamily="18" charset="-78"/>
            </a:endParaRPr>
          </a:p>
        </p:txBody>
      </p:sp>
      <p:pic>
        <p:nvPicPr>
          <p:cNvPr id="8199" name="Picture 7" descr="http://www.100pies.net/Gifs/Deportes/Fitness/fitnes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767" y="4393541"/>
            <a:ext cx="2162175" cy="216217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404069"/>
            <a:ext cx="1663626" cy="213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398243"/>
            <a:ext cx="159323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489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500" fill="hold">
                                          <p:stCondLst>
                                            <p:cond delay="0"/>
                                          </p:stCondLst>
                                        </p:cTn>
                                        <p:tgtEl>
                                          <p:spTgt spid="5"/>
                                        </p:tgtEl>
                                        <p:attrNameLst>
                                          <p:attrName>r</p:attrName>
                                        </p:attrNameLst>
                                      </p:cBhvr>
                                    </p:animRot>
                                    <p:animRot by="-240000">
                                      <p:cBhvr>
                                        <p:cTn id="11" dur="1000" fill="hold">
                                          <p:stCondLst>
                                            <p:cond delay="1000"/>
                                          </p:stCondLst>
                                        </p:cTn>
                                        <p:tgtEl>
                                          <p:spTgt spid="5"/>
                                        </p:tgtEl>
                                        <p:attrNameLst>
                                          <p:attrName>r</p:attrName>
                                        </p:attrNameLst>
                                      </p:cBhvr>
                                    </p:animRot>
                                    <p:animRot by="240000">
                                      <p:cBhvr>
                                        <p:cTn id="12" dur="1000" fill="hold">
                                          <p:stCondLst>
                                            <p:cond delay="2000"/>
                                          </p:stCondLst>
                                        </p:cTn>
                                        <p:tgtEl>
                                          <p:spTgt spid="5"/>
                                        </p:tgtEl>
                                        <p:attrNameLst>
                                          <p:attrName>r</p:attrName>
                                        </p:attrNameLst>
                                      </p:cBhvr>
                                    </p:animRot>
                                    <p:animRot by="-240000">
                                      <p:cBhvr>
                                        <p:cTn id="13" dur="1000" fill="hold">
                                          <p:stCondLst>
                                            <p:cond delay="3000"/>
                                          </p:stCondLst>
                                        </p:cTn>
                                        <p:tgtEl>
                                          <p:spTgt spid="5"/>
                                        </p:tgtEl>
                                        <p:attrNameLst>
                                          <p:attrName>r</p:attrName>
                                        </p:attrNameLst>
                                      </p:cBhvr>
                                    </p:animRot>
                                    <p:animRot by="120000">
                                      <p:cBhvr>
                                        <p:cTn id="14" dur="1000" fill="hold">
                                          <p:stCondLst>
                                            <p:cond delay="4000"/>
                                          </p:stCondLst>
                                        </p:cTn>
                                        <p:tgtEl>
                                          <p:spTgt spid="5"/>
                                        </p:tgtEl>
                                        <p:attrNameLst>
                                          <p:attrName>r</p:attrName>
                                        </p:attrNameLst>
                                      </p:cBhvr>
                                    </p:animRot>
                                  </p:childTnLst>
                                </p:cTn>
                              </p:par>
                            </p:childTnLst>
                          </p:cTn>
                        </p:par>
                        <p:par>
                          <p:cTn id="15" fill="hold">
                            <p:stCondLst>
                              <p:cond delay="5500"/>
                            </p:stCondLst>
                            <p:childTnLst>
                              <p:par>
                                <p:cTn id="16" presetID="32" presetClass="emph" presetSubtype="0" fill="hold" grpId="0" nodeType="afterEffect">
                                  <p:stCondLst>
                                    <p:cond delay="0"/>
                                  </p:stCondLst>
                                  <p:childTnLst>
                                    <p:animRot by="120000">
                                      <p:cBhvr>
                                        <p:cTn id="17" dur="500" fill="hold">
                                          <p:stCondLst>
                                            <p:cond delay="0"/>
                                          </p:stCondLst>
                                        </p:cTn>
                                        <p:tgtEl>
                                          <p:spTgt spid="6"/>
                                        </p:tgtEl>
                                        <p:attrNameLst>
                                          <p:attrName>r</p:attrName>
                                        </p:attrNameLst>
                                      </p:cBhvr>
                                    </p:animRot>
                                    <p:animRot by="-240000">
                                      <p:cBhvr>
                                        <p:cTn id="18" dur="1000" fill="hold">
                                          <p:stCondLst>
                                            <p:cond delay="1000"/>
                                          </p:stCondLst>
                                        </p:cTn>
                                        <p:tgtEl>
                                          <p:spTgt spid="6"/>
                                        </p:tgtEl>
                                        <p:attrNameLst>
                                          <p:attrName>r</p:attrName>
                                        </p:attrNameLst>
                                      </p:cBhvr>
                                    </p:animRot>
                                    <p:animRot by="240000">
                                      <p:cBhvr>
                                        <p:cTn id="19" dur="1000" fill="hold">
                                          <p:stCondLst>
                                            <p:cond delay="2000"/>
                                          </p:stCondLst>
                                        </p:cTn>
                                        <p:tgtEl>
                                          <p:spTgt spid="6"/>
                                        </p:tgtEl>
                                        <p:attrNameLst>
                                          <p:attrName>r</p:attrName>
                                        </p:attrNameLst>
                                      </p:cBhvr>
                                    </p:animRot>
                                    <p:animRot by="-240000">
                                      <p:cBhvr>
                                        <p:cTn id="20" dur="1000" fill="hold">
                                          <p:stCondLst>
                                            <p:cond delay="3000"/>
                                          </p:stCondLst>
                                        </p:cTn>
                                        <p:tgtEl>
                                          <p:spTgt spid="6"/>
                                        </p:tgtEl>
                                        <p:attrNameLst>
                                          <p:attrName>r</p:attrName>
                                        </p:attrNameLst>
                                      </p:cBhvr>
                                    </p:animRot>
                                    <p:animRot by="120000">
                                      <p:cBhvr>
                                        <p:cTn id="21" dur="1000" fill="hold">
                                          <p:stCondLst>
                                            <p:cond delay="4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3932</TotalTime>
  <Words>2904</Words>
  <Application>Microsoft Office PowerPoint</Application>
  <PresentationFormat>Presentación en pantalla (4:3)</PresentationFormat>
  <Paragraphs>1042</Paragraphs>
  <Slides>74</Slides>
  <Notes>3</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Kilter</vt:lpstr>
      <vt:lpstr>Presentación de PowerPoint</vt:lpstr>
      <vt:lpstr>Presentación de PowerPoint</vt:lpstr>
      <vt:lpstr>IDENTIFICACIÓN</vt:lpstr>
      <vt:lpstr>FORMULACIÓN DEL PROBLEMA</vt:lpstr>
      <vt:lpstr>JUSTIFICACIÓN</vt:lpstr>
      <vt:lpstr>OBJETIVO GENERAL </vt:lpstr>
      <vt:lpstr>OBJETIVOS ESPECÍFICOS</vt:lpstr>
      <vt:lpstr>HIPOTESIS DE INVESTIGACIÓN </vt:lpstr>
      <vt:lpstr>VARIABLES DE INVESTIGACIÓN</vt:lpstr>
      <vt:lpstr>OPERACIONALIZACIÓN DE VARIABLES</vt:lpstr>
      <vt:lpstr>FUNDAMENTACIÓN TEÓRICA</vt:lpstr>
      <vt:lpstr>CAPITULO 1</vt:lpstr>
      <vt:lpstr>Definición de Actividad Física</vt:lpstr>
      <vt:lpstr>Tipos Intensidad de Actividad Física</vt:lpstr>
      <vt:lpstr>Beneficios de Actividad Física</vt:lpstr>
      <vt:lpstr>IPAQ  (Cuestionario Internacional de Actividad Física)</vt:lpstr>
      <vt:lpstr>Índice Masa Corporal </vt:lpstr>
      <vt:lpstr> ¿Como Medir IMC?</vt:lpstr>
      <vt:lpstr>Análisis, comparación e interpretación de resultados </vt:lpstr>
      <vt:lpstr>Comparación test inicial y final hombres IMC</vt:lpstr>
      <vt:lpstr>20-25 hombres IMC</vt:lpstr>
      <vt:lpstr>26-30 hombres IMC</vt:lpstr>
      <vt:lpstr>31-35  Hombres IMC</vt:lpstr>
      <vt:lpstr>36-40 Hombres IMC</vt:lpstr>
      <vt:lpstr>41-45  Hombres IMC </vt:lpstr>
      <vt:lpstr>46-50 Hombres IMC</vt:lpstr>
      <vt:lpstr>51-55 Hombres IMC</vt:lpstr>
      <vt:lpstr>Cuadro de resumen de test inicial y final hombres </vt:lpstr>
      <vt:lpstr>Comparación test inicial y final mujeres</vt:lpstr>
      <vt:lpstr>20-25 Mujeres IMC</vt:lpstr>
      <vt:lpstr>26-30 Mujeres IMC</vt:lpstr>
      <vt:lpstr>31-35 Mujeres IMC</vt:lpstr>
      <vt:lpstr>36-40 Mujeres IMC </vt:lpstr>
      <vt:lpstr>41-45 Mujeres IMC</vt:lpstr>
      <vt:lpstr>46-50 Mujeres IMC </vt:lpstr>
      <vt:lpstr>51-55 Mujeres IMC</vt:lpstr>
      <vt:lpstr>Cuadro de resumen de test inicial y final mujeres </vt:lpstr>
      <vt:lpstr>Comparación IPAQ test inicial y final hombres </vt:lpstr>
      <vt:lpstr>20-25 Hombres IPAQ</vt:lpstr>
      <vt:lpstr>26-30 Hombres IPAQ</vt:lpstr>
      <vt:lpstr>31-35 Hombres IPAQ</vt:lpstr>
      <vt:lpstr>36-40 Hombres IPAQ</vt:lpstr>
      <vt:lpstr>41-45 Hombres IPAQ</vt:lpstr>
      <vt:lpstr>46-50 Hombres IPAQ</vt:lpstr>
      <vt:lpstr>51-55 Hombres IPAQ</vt:lpstr>
      <vt:lpstr>Comparación IPAQ test inicial y final mujeres</vt:lpstr>
      <vt:lpstr>20-25 Mujeres IPAQ</vt:lpstr>
      <vt:lpstr>26-30 Mujeres IPAQ</vt:lpstr>
      <vt:lpstr>31-35 Mujeres IPAQ</vt:lpstr>
      <vt:lpstr>36-40 Mujeres IPAQ</vt:lpstr>
      <vt:lpstr>41-45 Mujeres IPAQ</vt:lpstr>
      <vt:lpstr>46-50 Mujeres IPAQ</vt:lpstr>
      <vt:lpstr>51-55 Mujeres IPAQ</vt:lpstr>
      <vt:lpstr>Conclusiones </vt:lpstr>
      <vt:lpstr>Presentación de PowerPoint</vt:lpstr>
      <vt:lpstr>Recomendaciones</vt:lpstr>
      <vt:lpstr>Presentación de PowerPoint</vt:lpstr>
      <vt:lpstr>Bibliografía</vt:lpstr>
      <vt:lpstr>Presentación de PowerPoint</vt:lpstr>
      <vt:lpstr>Presentación de PowerPoint</vt:lpstr>
      <vt:lpstr>PROPUESTA ALTERNATIVA</vt:lpstr>
      <vt:lpstr>Tema</vt:lpstr>
      <vt:lpstr>Objetivo General</vt:lpstr>
      <vt:lpstr>Objetivos Especifico</vt:lpstr>
      <vt:lpstr>Programa de Actividad Física </vt:lpstr>
      <vt:lpstr>PLAN IMC 18,49</vt:lpstr>
      <vt:lpstr>PLAN IMC 18,5-24,99</vt:lpstr>
      <vt:lpstr>Presentación de PowerPoint</vt:lpstr>
      <vt:lpstr>Presentación de PowerPoint</vt:lpstr>
      <vt:lpstr>Presentación de PowerPoint</vt:lpstr>
      <vt:lpstr>Pausas Activas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dc:creator>
  <cp:lastModifiedBy>Luffi</cp:lastModifiedBy>
  <cp:revision>96</cp:revision>
  <dcterms:created xsi:type="dcterms:W3CDTF">2014-01-24T15:14:09Z</dcterms:created>
  <dcterms:modified xsi:type="dcterms:W3CDTF">2014-02-07T23:28:28Z</dcterms:modified>
</cp:coreProperties>
</file>