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309" r:id="rId17"/>
    <p:sldId id="272" r:id="rId18"/>
    <p:sldId id="274" r:id="rId19"/>
    <p:sldId id="310" r:id="rId20"/>
    <p:sldId id="275" r:id="rId21"/>
    <p:sldId id="276" r:id="rId22"/>
    <p:sldId id="278" r:id="rId23"/>
    <p:sldId id="311" r:id="rId24"/>
    <p:sldId id="279" r:id="rId25"/>
    <p:sldId id="277" r:id="rId26"/>
    <p:sldId id="280" r:id="rId27"/>
    <p:sldId id="281" r:id="rId28"/>
    <p:sldId id="312" r:id="rId29"/>
    <p:sldId id="288" r:id="rId30"/>
    <p:sldId id="282" r:id="rId31"/>
    <p:sldId id="313" r:id="rId32"/>
    <p:sldId id="283" r:id="rId33"/>
    <p:sldId id="284" r:id="rId34"/>
    <p:sldId id="285" r:id="rId35"/>
    <p:sldId id="286" r:id="rId36"/>
    <p:sldId id="287" r:id="rId37"/>
    <p:sldId id="289" r:id="rId38"/>
    <p:sldId id="290" r:id="rId39"/>
    <p:sldId id="291" r:id="rId40"/>
    <p:sldId id="292" r:id="rId41"/>
    <p:sldId id="314" r:id="rId42"/>
    <p:sldId id="293" r:id="rId43"/>
    <p:sldId id="315" r:id="rId44"/>
    <p:sldId id="294" r:id="rId45"/>
    <p:sldId id="295" r:id="rId46"/>
    <p:sldId id="296" r:id="rId47"/>
    <p:sldId id="298" r:id="rId48"/>
    <p:sldId id="316" r:id="rId49"/>
    <p:sldId id="297" r:id="rId50"/>
    <p:sldId id="299" r:id="rId51"/>
    <p:sldId id="317" r:id="rId52"/>
    <p:sldId id="300" r:id="rId53"/>
    <p:sldId id="301" r:id="rId54"/>
    <p:sldId id="302" r:id="rId55"/>
    <p:sldId id="303" r:id="rId56"/>
    <p:sldId id="304" r:id="rId57"/>
    <p:sldId id="305" r:id="rId58"/>
    <p:sldId id="306" r:id="rId59"/>
    <p:sldId id="307" r:id="rId60"/>
    <p:sldId id="308" r:id="rId6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02"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dwin\Desktop\wilito\TESIS\Encues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7d\Documents\TESIS\Encues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7d\Documents\TESIS\Encuest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7d\Documents\TESIS\Encues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sz="1200" dirty="0" err="1">
                <a:latin typeface="Arial" pitchFamily="34" charset="0"/>
                <a:cs typeface="Arial" pitchFamily="34" charset="0"/>
              </a:rPr>
              <a:t>Principales</a:t>
            </a:r>
            <a:r>
              <a:rPr lang="en-US" sz="1200" baseline="0" dirty="0">
                <a:latin typeface="Arial" pitchFamily="34" charset="0"/>
                <a:cs typeface="Arial" pitchFamily="34" charset="0"/>
              </a:rPr>
              <a:t> </a:t>
            </a:r>
            <a:r>
              <a:rPr lang="en-US" sz="1200" baseline="0" dirty="0" err="1">
                <a:latin typeface="Arial" pitchFamily="34" charset="0"/>
                <a:cs typeface="Arial" pitchFamily="34" charset="0"/>
              </a:rPr>
              <a:t>servicios</a:t>
            </a:r>
            <a:r>
              <a:rPr lang="en-US" sz="1200" baseline="0" dirty="0">
                <a:latin typeface="Arial" pitchFamily="34" charset="0"/>
                <a:cs typeface="Arial" pitchFamily="34" charset="0"/>
              </a:rPr>
              <a:t> </a:t>
            </a:r>
            <a:r>
              <a:rPr lang="en-US" sz="1200" baseline="0" dirty="0" err="1">
                <a:latin typeface="Arial" pitchFamily="34" charset="0"/>
                <a:cs typeface="Arial" pitchFamily="34" charset="0"/>
              </a:rPr>
              <a:t>que</a:t>
            </a:r>
            <a:r>
              <a:rPr lang="en-US" sz="1200" baseline="0" dirty="0">
                <a:latin typeface="Arial" pitchFamily="34" charset="0"/>
                <a:cs typeface="Arial" pitchFamily="34" charset="0"/>
              </a:rPr>
              <a:t> </a:t>
            </a:r>
            <a:r>
              <a:rPr lang="en-US" sz="1200" baseline="0" dirty="0" err="1">
                <a:latin typeface="Arial" pitchFamily="34" charset="0"/>
                <a:cs typeface="Arial" pitchFamily="34" charset="0"/>
              </a:rPr>
              <a:t>ofrecen</a:t>
            </a:r>
            <a:r>
              <a:rPr lang="en-US" sz="1200" baseline="0" dirty="0">
                <a:latin typeface="Arial" pitchFamily="34" charset="0"/>
                <a:cs typeface="Arial" pitchFamily="34" charset="0"/>
              </a:rPr>
              <a:t> </a:t>
            </a:r>
            <a:r>
              <a:rPr lang="en-US" sz="1200" baseline="0" dirty="0" err="1">
                <a:latin typeface="Arial" pitchFamily="34" charset="0"/>
                <a:cs typeface="Arial" pitchFamily="34" charset="0"/>
              </a:rPr>
              <a:t>las</a:t>
            </a:r>
            <a:r>
              <a:rPr lang="en-US" sz="1200" baseline="0" dirty="0">
                <a:latin typeface="Arial" pitchFamily="34" charset="0"/>
                <a:cs typeface="Arial" pitchFamily="34" charset="0"/>
              </a:rPr>
              <a:t> </a:t>
            </a:r>
            <a:r>
              <a:rPr lang="en-US" sz="1200" baseline="0" dirty="0" err="1">
                <a:latin typeface="Arial" pitchFamily="34" charset="0"/>
                <a:cs typeface="Arial" pitchFamily="34" charset="0"/>
              </a:rPr>
              <a:t>empresas</a:t>
            </a:r>
            <a:r>
              <a:rPr lang="en-US" sz="1200" baseline="0" dirty="0"/>
              <a:t>. </a:t>
            </a:r>
            <a:endParaRPr lang="en-US" sz="1200" dirty="0"/>
          </a:p>
        </c:rich>
      </c:tx>
      <c:layout>
        <c:manualLayout>
          <c:xMode val="edge"/>
          <c:yMode val="edge"/>
          <c:x val="0.16875954505686799"/>
          <c:y val="2.3368975765188867E-2"/>
        </c:manualLayout>
      </c:layout>
      <c:overlay val="0"/>
    </c:title>
    <c:autoTitleDeleted val="0"/>
    <c:plotArea>
      <c:layout/>
      <c:barChart>
        <c:barDir val="col"/>
        <c:grouping val="clustered"/>
        <c:varyColors val="0"/>
        <c:ser>
          <c:idx val="0"/>
          <c:order val="0"/>
          <c:tx>
            <c:strRef>
              <c:f>Hoja1!$A$2:$A$8</c:f>
              <c:strCache>
                <c:ptCount val="1"/>
                <c:pt idx="0">
                  <c:v>Matrices de corte Matrices de embutición Mecanizado de ejes Engranes Pernos de anclaje Rectificado de Motores Rectificado de Cigueñales</c:v>
                </c:pt>
              </c:strCache>
            </c:strRef>
          </c:tx>
          <c:invertIfNegative val="0"/>
          <c:cat>
            <c:strRef>
              <c:f>Hoja1!$A$2:$A$8</c:f>
              <c:strCache>
                <c:ptCount val="7"/>
                <c:pt idx="0">
                  <c:v>Matrices de corte</c:v>
                </c:pt>
                <c:pt idx="1">
                  <c:v>Matrices de embutición</c:v>
                </c:pt>
                <c:pt idx="2">
                  <c:v>Mecanizado de ejes</c:v>
                </c:pt>
                <c:pt idx="3">
                  <c:v>Engranes</c:v>
                </c:pt>
                <c:pt idx="4">
                  <c:v>Pernos de anclaje</c:v>
                </c:pt>
                <c:pt idx="5">
                  <c:v>Rectificado de Motores</c:v>
                </c:pt>
                <c:pt idx="6">
                  <c:v>Rectificado de Cigueñales</c:v>
                </c:pt>
              </c:strCache>
            </c:strRef>
          </c:cat>
          <c:val>
            <c:numRef>
              <c:f>Hoja1!$B$2:$B$8</c:f>
              <c:numCache>
                <c:formatCode>General</c:formatCode>
                <c:ptCount val="7"/>
                <c:pt idx="0">
                  <c:v>6</c:v>
                </c:pt>
                <c:pt idx="1">
                  <c:v>6</c:v>
                </c:pt>
                <c:pt idx="2">
                  <c:v>6</c:v>
                </c:pt>
                <c:pt idx="3">
                  <c:v>5</c:v>
                </c:pt>
                <c:pt idx="4">
                  <c:v>4</c:v>
                </c:pt>
                <c:pt idx="5">
                  <c:v>2</c:v>
                </c:pt>
                <c:pt idx="6">
                  <c:v>2</c:v>
                </c:pt>
              </c:numCache>
            </c:numRef>
          </c:val>
        </c:ser>
        <c:dLbls>
          <c:showLegendKey val="0"/>
          <c:showVal val="0"/>
          <c:showCatName val="0"/>
          <c:showSerName val="0"/>
          <c:showPercent val="0"/>
          <c:showBubbleSize val="0"/>
        </c:dLbls>
        <c:gapWidth val="150"/>
        <c:axId val="43985152"/>
        <c:axId val="43999232"/>
      </c:barChart>
      <c:catAx>
        <c:axId val="43985152"/>
        <c:scaling>
          <c:orientation val="minMax"/>
        </c:scaling>
        <c:delete val="0"/>
        <c:axPos val="b"/>
        <c:majorTickMark val="out"/>
        <c:minorTickMark val="none"/>
        <c:tickLblPos val="nextTo"/>
        <c:txPr>
          <a:bodyPr rot="-5400000" vert="horz"/>
          <a:lstStyle/>
          <a:p>
            <a:pPr>
              <a:defRPr/>
            </a:pPr>
            <a:endParaRPr lang="es-EC"/>
          </a:p>
        </c:txPr>
        <c:crossAx val="43999232"/>
        <c:crosses val="autoZero"/>
        <c:auto val="1"/>
        <c:lblAlgn val="ctr"/>
        <c:lblOffset val="100"/>
        <c:noMultiLvlLbl val="0"/>
      </c:catAx>
      <c:valAx>
        <c:axId val="43999232"/>
        <c:scaling>
          <c:orientation val="minMax"/>
          <c:max val="11"/>
          <c:min val="0"/>
        </c:scaling>
        <c:delete val="0"/>
        <c:axPos val="l"/>
        <c:majorGridlines/>
        <c:numFmt formatCode="General" sourceLinked="1"/>
        <c:majorTickMark val="out"/>
        <c:minorTickMark val="none"/>
        <c:tickLblPos val="nextTo"/>
        <c:crossAx val="43985152"/>
        <c:crosses val="autoZero"/>
        <c:crossBetween val="between"/>
        <c:majorUnit val="2"/>
        <c:minorUnit val="1"/>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Maquinaria manual que poseen las empresas.</a:t>
            </a:r>
          </a:p>
        </c:rich>
      </c:tx>
      <c:layout/>
      <c:overlay val="0"/>
    </c:title>
    <c:autoTitleDeleted val="0"/>
    <c:plotArea>
      <c:layout/>
      <c:barChart>
        <c:barDir val="col"/>
        <c:grouping val="clustered"/>
        <c:varyColors val="0"/>
        <c:ser>
          <c:idx val="0"/>
          <c:order val="0"/>
          <c:invertIfNegative val="0"/>
          <c:cat>
            <c:strRef>
              <c:f>Hoja1!$G$41:$G$49</c:f>
              <c:strCache>
                <c:ptCount val="9"/>
                <c:pt idx="0">
                  <c:v>Taladro M.</c:v>
                </c:pt>
                <c:pt idx="1">
                  <c:v>Sierra M.</c:v>
                </c:pt>
                <c:pt idx="2">
                  <c:v>Torno M.</c:v>
                </c:pt>
                <c:pt idx="3">
                  <c:v>Cepillos M.</c:v>
                </c:pt>
                <c:pt idx="4">
                  <c:v>Rectificadora M.</c:v>
                </c:pt>
                <c:pt idx="5">
                  <c:v>Fresadora M.</c:v>
                </c:pt>
                <c:pt idx="6">
                  <c:v>Esmeril M.</c:v>
                </c:pt>
                <c:pt idx="7">
                  <c:v>Centro de Maquinado M.</c:v>
                </c:pt>
                <c:pt idx="8">
                  <c:v>Electroerosión M.</c:v>
                </c:pt>
              </c:strCache>
            </c:strRef>
          </c:cat>
          <c:val>
            <c:numRef>
              <c:f>Hoja1!$H$41:$H$49</c:f>
              <c:numCache>
                <c:formatCode>General</c:formatCode>
                <c:ptCount val="9"/>
                <c:pt idx="0">
                  <c:v>8</c:v>
                </c:pt>
                <c:pt idx="1">
                  <c:v>6</c:v>
                </c:pt>
                <c:pt idx="2">
                  <c:v>5</c:v>
                </c:pt>
                <c:pt idx="3">
                  <c:v>4</c:v>
                </c:pt>
                <c:pt idx="4">
                  <c:v>4</c:v>
                </c:pt>
                <c:pt idx="5">
                  <c:v>4</c:v>
                </c:pt>
                <c:pt idx="6">
                  <c:v>3</c:v>
                </c:pt>
                <c:pt idx="7">
                  <c:v>2</c:v>
                </c:pt>
                <c:pt idx="8">
                  <c:v>1</c:v>
                </c:pt>
              </c:numCache>
            </c:numRef>
          </c:val>
        </c:ser>
        <c:dLbls>
          <c:showLegendKey val="0"/>
          <c:showVal val="0"/>
          <c:showCatName val="0"/>
          <c:showSerName val="0"/>
          <c:showPercent val="0"/>
          <c:showBubbleSize val="0"/>
        </c:dLbls>
        <c:gapWidth val="75"/>
        <c:overlap val="-25"/>
        <c:axId val="70525696"/>
        <c:axId val="70527232"/>
      </c:barChart>
      <c:catAx>
        <c:axId val="70525696"/>
        <c:scaling>
          <c:orientation val="minMax"/>
        </c:scaling>
        <c:delete val="0"/>
        <c:axPos val="b"/>
        <c:majorTickMark val="none"/>
        <c:minorTickMark val="none"/>
        <c:tickLblPos val="nextTo"/>
        <c:txPr>
          <a:bodyPr rot="-5400000" vert="horz"/>
          <a:lstStyle/>
          <a:p>
            <a:pPr>
              <a:defRPr/>
            </a:pPr>
            <a:endParaRPr lang="es-EC"/>
          </a:p>
        </c:txPr>
        <c:crossAx val="70527232"/>
        <c:crosses val="autoZero"/>
        <c:auto val="1"/>
        <c:lblAlgn val="ctr"/>
        <c:lblOffset val="1"/>
        <c:tickLblSkip val="1"/>
        <c:tickMarkSkip val="1"/>
        <c:noMultiLvlLbl val="0"/>
      </c:catAx>
      <c:valAx>
        <c:axId val="70527232"/>
        <c:scaling>
          <c:orientation val="minMax"/>
          <c:max val="11"/>
          <c:min val="0"/>
        </c:scaling>
        <c:delete val="0"/>
        <c:axPos val="l"/>
        <c:majorGridlines/>
        <c:numFmt formatCode="General" sourceLinked="1"/>
        <c:majorTickMark val="none"/>
        <c:minorTickMark val="none"/>
        <c:tickLblPos val="nextTo"/>
        <c:spPr>
          <a:ln w="9525">
            <a:noFill/>
          </a:ln>
        </c:spPr>
        <c:txPr>
          <a:bodyPr rot="0" vert="horz"/>
          <a:lstStyle/>
          <a:p>
            <a:pPr>
              <a:defRPr/>
            </a:pPr>
            <a:endParaRPr lang="es-EC"/>
          </a:p>
        </c:txPr>
        <c:crossAx val="70525696"/>
        <c:crosses val="autoZero"/>
        <c:crossBetween val="between"/>
        <c:majorUnit val="2"/>
        <c:minorUnit val="1"/>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Maquinaria Automática que poseen las empreas.</a:t>
            </a:r>
          </a:p>
        </c:rich>
      </c:tx>
      <c:layout/>
      <c:overlay val="0"/>
    </c:title>
    <c:autoTitleDeleted val="0"/>
    <c:plotArea>
      <c:layout/>
      <c:barChart>
        <c:barDir val="col"/>
        <c:grouping val="clustered"/>
        <c:varyColors val="0"/>
        <c:ser>
          <c:idx val="0"/>
          <c:order val="0"/>
          <c:invertIfNegative val="0"/>
          <c:cat>
            <c:strRef>
              <c:f>Hoja1!$J$41:$J$49</c:f>
              <c:strCache>
                <c:ptCount val="9"/>
                <c:pt idx="0">
                  <c:v>Torno A.</c:v>
                </c:pt>
                <c:pt idx="1">
                  <c:v>Rectificadora A.</c:v>
                </c:pt>
                <c:pt idx="2">
                  <c:v>Fresadora A.</c:v>
                </c:pt>
                <c:pt idx="3">
                  <c:v>Esmeril A.</c:v>
                </c:pt>
                <c:pt idx="4">
                  <c:v>Sierra A.</c:v>
                </c:pt>
                <c:pt idx="5">
                  <c:v>Cepillos A.</c:v>
                </c:pt>
                <c:pt idx="6">
                  <c:v>Taladro A.</c:v>
                </c:pt>
                <c:pt idx="7">
                  <c:v>Electroerosión A.</c:v>
                </c:pt>
                <c:pt idx="8">
                  <c:v>Centro de Maquinado A.</c:v>
                </c:pt>
              </c:strCache>
            </c:strRef>
          </c:cat>
          <c:val>
            <c:numRef>
              <c:f>Hoja1!$K$41:$K$49</c:f>
              <c:numCache>
                <c:formatCode>General</c:formatCode>
                <c:ptCount val="9"/>
                <c:pt idx="0">
                  <c:v>7</c:v>
                </c:pt>
                <c:pt idx="1">
                  <c:v>7</c:v>
                </c:pt>
                <c:pt idx="2">
                  <c:v>7</c:v>
                </c:pt>
                <c:pt idx="3">
                  <c:v>6</c:v>
                </c:pt>
                <c:pt idx="4">
                  <c:v>5</c:v>
                </c:pt>
                <c:pt idx="5">
                  <c:v>3</c:v>
                </c:pt>
                <c:pt idx="6">
                  <c:v>3</c:v>
                </c:pt>
                <c:pt idx="7">
                  <c:v>2</c:v>
                </c:pt>
                <c:pt idx="8">
                  <c:v>1</c:v>
                </c:pt>
              </c:numCache>
            </c:numRef>
          </c:val>
        </c:ser>
        <c:dLbls>
          <c:showLegendKey val="0"/>
          <c:showVal val="0"/>
          <c:showCatName val="0"/>
          <c:showSerName val="0"/>
          <c:showPercent val="0"/>
          <c:showBubbleSize val="0"/>
        </c:dLbls>
        <c:gapWidth val="75"/>
        <c:overlap val="-25"/>
        <c:axId val="70544384"/>
        <c:axId val="70554368"/>
      </c:barChart>
      <c:catAx>
        <c:axId val="70544384"/>
        <c:scaling>
          <c:orientation val="minMax"/>
        </c:scaling>
        <c:delete val="0"/>
        <c:axPos val="b"/>
        <c:majorTickMark val="none"/>
        <c:minorTickMark val="none"/>
        <c:tickLblPos val="nextTo"/>
        <c:txPr>
          <a:bodyPr rot="-5400000" vert="horz"/>
          <a:lstStyle/>
          <a:p>
            <a:pPr>
              <a:defRPr/>
            </a:pPr>
            <a:endParaRPr lang="es-EC"/>
          </a:p>
        </c:txPr>
        <c:crossAx val="70554368"/>
        <c:crosses val="autoZero"/>
        <c:auto val="1"/>
        <c:lblAlgn val="ctr"/>
        <c:lblOffset val="100"/>
        <c:noMultiLvlLbl val="0"/>
      </c:catAx>
      <c:valAx>
        <c:axId val="70554368"/>
        <c:scaling>
          <c:orientation val="minMax"/>
          <c:max val="11"/>
          <c:min val="0"/>
        </c:scaling>
        <c:delete val="0"/>
        <c:axPos val="l"/>
        <c:majorGridlines/>
        <c:numFmt formatCode="General" sourceLinked="1"/>
        <c:majorTickMark val="none"/>
        <c:minorTickMark val="none"/>
        <c:tickLblPos val="nextTo"/>
        <c:spPr>
          <a:ln w="9525">
            <a:noFill/>
          </a:ln>
        </c:spPr>
        <c:crossAx val="70544384"/>
        <c:crosses val="autoZero"/>
        <c:crossBetween val="between"/>
        <c:majorUnit val="2"/>
        <c:minorUnit val="2"/>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Maquinaria CNC que poseen las empresas</a:t>
            </a:r>
          </a:p>
        </c:rich>
      </c:tx>
      <c:layout/>
      <c:overlay val="0"/>
    </c:title>
    <c:autoTitleDeleted val="0"/>
    <c:plotArea>
      <c:layout/>
      <c:barChart>
        <c:barDir val="col"/>
        <c:grouping val="clustered"/>
        <c:varyColors val="0"/>
        <c:ser>
          <c:idx val="0"/>
          <c:order val="0"/>
          <c:invertIfNegative val="0"/>
          <c:cat>
            <c:strRef>
              <c:f>Hoja1!$M$41:$M$49</c:f>
              <c:strCache>
                <c:ptCount val="9"/>
                <c:pt idx="0">
                  <c:v>Torno CNC</c:v>
                </c:pt>
                <c:pt idx="1">
                  <c:v>Centro de Maquinado CNC</c:v>
                </c:pt>
                <c:pt idx="2">
                  <c:v>Fresadora CNC</c:v>
                </c:pt>
                <c:pt idx="3">
                  <c:v>Rectificadora CNC</c:v>
                </c:pt>
                <c:pt idx="4">
                  <c:v>Esmeril CNC</c:v>
                </c:pt>
                <c:pt idx="5">
                  <c:v>Sierra CNC</c:v>
                </c:pt>
                <c:pt idx="6">
                  <c:v>Cepillos CNC</c:v>
                </c:pt>
                <c:pt idx="7">
                  <c:v>Taladro CNC</c:v>
                </c:pt>
                <c:pt idx="8">
                  <c:v>Electroerosión CNC</c:v>
                </c:pt>
              </c:strCache>
            </c:strRef>
          </c:cat>
          <c:val>
            <c:numRef>
              <c:f>Hoja1!$N$41:$N$49</c:f>
              <c:numCache>
                <c:formatCode>General</c:formatCode>
                <c:ptCount val="9"/>
                <c:pt idx="0">
                  <c:v>4</c:v>
                </c:pt>
                <c:pt idx="1">
                  <c:v>4</c:v>
                </c:pt>
                <c:pt idx="2">
                  <c:v>3</c:v>
                </c:pt>
                <c:pt idx="3">
                  <c:v>0</c:v>
                </c:pt>
                <c:pt idx="4">
                  <c:v>0</c:v>
                </c:pt>
                <c:pt idx="5">
                  <c:v>0</c:v>
                </c:pt>
                <c:pt idx="6">
                  <c:v>0</c:v>
                </c:pt>
                <c:pt idx="7">
                  <c:v>0</c:v>
                </c:pt>
                <c:pt idx="8">
                  <c:v>0</c:v>
                </c:pt>
              </c:numCache>
            </c:numRef>
          </c:val>
        </c:ser>
        <c:dLbls>
          <c:showLegendKey val="0"/>
          <c:showVal val="0"/>
          <c:showCatName val="0"/>
          <c:showSerName val="0"/>
          <c:showPercent val="0"/>
          <c:showBubbleSize val="0"/>
        </c:dLbls>
        <c:gapWidth val="75"/>
        <c:overlap val="-25"/>
        <c:axId val="71308800"/>
        <c:axId val="71310336"/>
      </c:barChart>
      <c:catAx>
        <c:axId val="71308800"/>
        <c:scaling>
          <c:orientation val="minMax"/>
        </c:scaling>
        <c:delete val="0"/>
        <c:axPos val="b"/>
        <c:majorTickMark val="none"/>
        <c:minorTickMark val="none"/>
        <c:tickLblPos val="nextTo"/>
        <c:txPr>
          <a:bodyPr rot="-5400000" vert="horz"/>
          <a:lstStyle/>
          <a:p>
            <a:pPr>
              <a:defRPr/>
            </a:pPr>
            <a:endParaRPr lang="es-EC"/>
          </a:p>
        </c:txPr>
        <c:crossAx val="71310336"/>
        <c:crosses val="autoZero"/>
        <c:auto val="1"/>
        <c:lblAlgn val="ctr"/>
        <c:lblOffset val="100"/>
        <c:noMultiLvlLbl val="0"/>
      </c:catAx>
      <c:valAx>
        <c:axId val="71310336"/>
        <c:scaling>
          <c:orientation val="minMax"/>
          <c:max val="11"/>
          <c:min val="0"/>
        </c:scaling>
        <c:delete val="0"/>
        <c:axPos val="l"/>
        <c:majorGridlines/>
        <c:numFmt formatCode="General" sourceLinked="1"/>
        <c:majorTickMark val="none"/>
        <c:minorTickMark val="none"/>
        <c:tickLblPos val="nextTo"/>
        <c:spPr>
          <a:ln w="9525">
            <a:noFill/>
          </a:ln>
        </c:spPr>
        <c:crossAx val="71308800"/>
        <c:crosses val="autoZero"/>
        <c:crossBetween val="between"/>
        <c:majorUnit val="2"/>
        <c:minorUnit val="2"/>
      </c:valAx>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FFA3DA2-982A-4C1B-8C9D-0564EF870A23}" type="datetimeFigureOut">
              <a:rPr lang="es-EC" smtClean="0"/>
              <a:t>04/02/2014</a:t>
            </a:fld>
            <a:endParaRPr lang="es-EC"/>
          </a:p>
        </p:txBody>
      </p:sp>
      <p:sp>
        <p:nvSpPr>
          <p:cNvPr id="5" name="Footer Placeholder 4"/>
          <p:cNvSpPr>
            <a:spLocks noGrp="1"/>
          </p:cNvSpPr>
          <p:nvPr>
            <p:ph type="ftr" sz="quarter" idx="11"/>
          </p:nvPr>
        </p:nvSpPr>
        <p:spPr>
          <a:xfrm>
            <a:off x="1174044" y="5357592"/>
            <a:ext cx="5034845" cy="365125"/>
          </a:xfrm>
        </p:spPr>
        <p:txBody>
          <a:bodyPr/>
          <a:lstStyle/>
          <a:p>
            <a:endParaRPr lang="es-EC"/>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5CDA179A-5A68-42A0-AED9-5F4BFC09E00A}"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FFA3DA2-982A-4C1B-8C9D-0564EF870A23}" type="datetimeFigureOut">
              <a:rPr lang="es-EC" smtClean="0"/>
              <a:t>04/02/2014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CDA179A-5A68-42A0-AED9-5F4BFC09E00A}"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FFA3DA2-982A-4C1B-8C9D-0564EF870A23}" type="datetimeFigureOut">
              <a:rPr lang="es-EC" smtClean="0"/>
              <a:t>04/02/2014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CDA179A-5A68-42A0-AED9-5F4BFC09E00A}"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FFA3DA2-982A-4C1B-8C9D-0564EF870A23}" type="datetimeFigureOut">
              <a:rPr lang="es-EC" smtClean="0"/>
              <a:t>04/02/2014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CDA179A-5A68-42A0-AED9-5F4BFC09E00A}"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FFA3DA2-982A-4C1B-8C9D-0564EF870A23}" type="datetimeFigureOut">
              <a:rPr lang="es-EC" smtClean="0"/>
              <a:t>04/02/2014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CDA179A-5A68-42A0-AED9-5F4BFC09E00A}"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4FFA3DA2-982A-4C1B-8C9D-0564EF870A23}" type="datetimeFigureOut">
              <a:rPr lang="es-EC" smtClean="0"/>
              <a:t>04/02/2014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CDA179A-5A68-42A0-AED9-5F4BFC09E00A}" type="slidenum">
              <a:rPr lang="es-EC" smtClean="0"/>
              <a:t>‹Nº›</a:t>
            </a:fld>
            <a:endParaRPr lang="es-EC"/>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4FFA3DA2-982A-4C1B-8C9D-0564EF870A23}" type="datetimeFigureOut">
              <a:rPr lang="es-EC" smtClean="0"/>
              <a:t>04/02/2014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CDA179A-5A68-42A0-AED9-5F4BFC09E00A}" type="slidenum">
              <a:rPr lang="es-EC" smtClean="0"/>
              <a:t>‹Nº›</a:t>
            </a:fld>
            <a:endParaRPr lang="es-EC"/>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4FFA3DA2-982A-4C1B-8C9D-0564EF870A23}" type="datetimeFigureOut">
              <a:rPr lang="es-EC" smtClean="0"/>
              <a:t>04/02/2014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CDA179A-5A68-42A0-AED9-5F4BFC09E00A}"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A3DA2-982A-4C1B-8C9D-0564EF870A23}" type="datetimeFigureOut">
              <a:rPr lang="es-EC" smtClean="0"/>
              <a:t>04/02/2014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5CDA179A-5A68-42A0-AED9-5F4BFC09E00A}"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4FFA3DA2-982A-4C1B-8C9D-0564EF870A23}" type="datetimeFigureOut">
              <a:rPr lang="es-EC" smtClean="0"/>
              <a:t>04/02/2014</a:t>
            </a:fld>
            <a:endParaRPr lang="es-EC"/>
          </a:p>
        </p:txBody>
      </p:sp>
      <p:sp>
        <p:nvSpPr>
          <p:cNvPr id="6" name="Footer Placeholder 5"/>
          <p:cNvSpPr>
            <a:spLocks noGrp="1"/>
          </p:cNvSpPr>
          <p:nvPr>
            <p:ph type="ftr" sz="quarter" idx="11"/>
          </p:nvPr>
        </p:nvSpPr>
        <p:spPr>
          <a:xfrm rot="-60000">
            <a:off x="914554" y="5829261"/>
            <a:ext cx="3522607" cy="365125"/>
          </a:xfrm>
        </p:spPr>
        <p:txBody>
          <a:bodyPr/>
          <a:lstStyle/>
          <a:p>
            <a:endParaRPr lang="es-EC"/>
          </a:p>
        </p:txBody>
      </p:sp>
      <p:sp>
        <p:nvSpPr>
          <p:cNvPr id="7" name="Slide Number Placeholder 6"/>
          <p:cNvSpPr>
            <a:spLocks noGrp="1"/>
          </p:cNvSpPr>
          <p:nvPr>
            <p:ph type="sldNum" sz="quarter" idx="12"/>
          </p:nvPr>
        </p:nvSpPr>
        <p:spPr>
          <a:xfrm rot="60000">
            <a:off x="7557313" y="5896961"/>
            <a:ext cx="554023" cy="365125"/>
          </a:xfrm>
        </p:spPr>
        <p:txBody>
          <a:bodyPr/>
          <a:lstStyle/>
          <a:p>
            <a:fld id="{5CDA179A-5A68-42A0-AED9-5F4BFC09E00A}"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4FFA3DA2-982A-4C1B-8C9D-0564EF870A23}" type="datetimeFigureOut">
              <a:rPr lang="es-EC" smtClean="0"/>
              <a:t>04/02/2014</a:t>
            </a:fld>
            <a:endParaRPr lang="es-EC"/>
          </a:p>
        </p:txBody>
      </p:sp>
      <p:sp>
        <p:nvSpPr>
          <p:cNvPr id="6" name="Footer Placeholder 5"/>
          <p:cNvSpPr>
            <a:spLocks noGrp="1"/>
          </p:cNvSpPr>
          <p:nvPr>
            <p:ph type="ftr" sz="quarter" idx="11"/>
          </p:nvPr>
        </p:nvSpPr>
        <p:spPr>
          <a:xfrm rot="-60000">
            <a:off x="914569" y="5831037"/>
            <a:ext cx="3319043" cy="365125"/>
          </a:xfrm>
        </p:spPr>
        <p:txBody>
          <a:bodyPr/>
          <a:lstStyle/>
          <a:p>
            <a:endParaRPr lang="es-EC"/>
          </a:p>
        </p:txBody>
      </p:sp>
      <p:sp>
        <p:nvSpPr>
          <p:cNvPr id="7" name="Slide Number Placeholder 6"/>
          <p:cNvSpPr>
            <a:spLocks noGrp="1"/>
          </p:cNvSpPr>
          <p:nvPr>
            <p:ph type="sldNum" sz="quarter" idx="12"/>
          </p:nvPr>
        </p:nvSpPr>
        <p:spPr>
          <a:xfrm rot="60000">
            <a:off x="7562089" y="5900026"/>
            <a:ext cx="554023" cy="365125"/>
          </a:xfrm>
        </p:spPr>
        <p:txBody>
          <a:bodyPr/>
          <a:lstStyle/>
          <a:p>
            <a:fld id="{5CDA179A-5A68-42A0-AED9-5F4BFC09E00A}"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4FFA3DA2-982A-4C1B-8C9D-0564EF870A23}" type="datetimeFigureOut">
              <a:rPr lang="es-EC" smtClean="0"/>
              <a:t>04/02/2014</a:t>
            </a:fld>
            <a:endParaRPr lang="es-EC"/>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EC"/>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5CDA179A-5A68-42A0-AED9-5F4BFC09E00A}"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31.png"/><Relationship Id="rId7"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0.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cosmec.hol.es/cosmec/index.php"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cosmec.hol.es/cosmec/index.php"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dirty="0"/>
          </a:p>
        </p:txBody>
      </p:sp>
      <p:sp>
        <p:nvSpPr>
          <p:cNvPr id="3" name="2 Subtítulo"/>
          <p:cNvSpPr>
            <a:spLocks noGrp="1"/>
          </p:cNvSpPr>
          <p:nvPr>
            <p:ph type="subTitle" idx="1"/>
          </p:nvPr>
        </p:nvSpPr>
        <p:spPr/>
        <p:txBody>
          <a:bodyPr/>
          <a:lstStyle/>
          <a:p>
            <a:endParaRPr lang="es-EC" dirty="0"/>
          </a:p>
        </p:txBody>
      </p:sp>
      <p:pic>
        <p:nvPicPr>
          <p:cNvPr id="4" name="Picture 3" descr="FORMATOCARATULA.jpg"/>
          <p:cNvPicPr>
            <a:picLocks noChangeAspect="1"/>
          </p:cNvPicPr>
          <p:nvPr/>
        </p:nvPicPr>
        <p:blipFill>
          <a:blip r:embed="rId2" cstate="print"/>
          <a:stretch>
            <a:fillRect/>
          </a:stretch>
        </p:blipFill>
        <p:spPr>
          <a:xfrm>
            <a:off x="-127820" y="-107524"/>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4 CuadroTexto"/>
          <p:cNvSpPr txBox="1"/>
          <p:nvPr/>
        </p:nvSpPr>
        <p:spPr>
          <a:xfrm>
            <a:off x="755576" y="1124744"/>
            <a:ext cx="8516244" cy="3847207"/>
          </a:xfrm>
          <a:prstGeom prst="rect">
            <a:avLst/>
          </a:prstGeom>
          <a:noFill/>
        </p:spPr>
        <p:txBody>
          <a:bodyPr wrap="square" rtlCol="0">
            <a:spAutoFit/>
          </a:bodyPr>
          <a:lstStyle/>
          <a:p>
            <a:pPr algn="ctr"/>
            <a:r>
              <a:rPr lang="es-EC" b="1" dirty="0" smtClean="0">
                <a:latin typeface="Arial" panose="020B0604020202020204" pitchFamily="34" charset="0"/>
                <a:cs typeface="Arial" panose="020B0604020202020204" pitchFamily="34" charset="0"/>
              </a:rPr>
              <a:t>CARRERA DE INGENIERÍA MECÁNICA</a:t>
            </a:r>
          </a:p>
          <a:p>
            <a:pPr algn="ctr"/>
            <a:endParaRPr lang="es-EC" dirty="0" smtClean="0">
              <a:latin typeface="Arial" panose="020B0604020202020204" pitchFamily="34" charset="0"/>
              <a:cs typeface="Arial" panose="020B0604020202020204" pitchFamily="34" charset="0"/>
            </a:endParaRPr>
          </a:p>
          <a:p>
            <a:pPr algn="ctr"/>
            <a:endParaRPr lang="es-EC" sz="2000" b="1" dirty="0">
              <a:latin typeface="Arial" panose="020B0604020202020204" pitchFamily="34" charset="0"/>
              <a:cs typeface="Arial" panose="020B0604020202020204" pitchFamily="34" charset="0"/>
            </a:endParaRPr>
          </a:p>
          <a:p>
            <a:pPr algn="ctr"/>
            <a:r>
              <a:rPr lang="es-EC" sz="1600" b="1" dirty="0">
                <a:latin typeface="Arial" panose="020B0604020202020204" pitchFamily="34" charset="0"/>
                <a:cs typeface="Arial" panose="020B0604020202020204" pitchFamily="34" charset="0"/>
              </a:rPr>
              <a:t>ANÁLISIS DE COSTOS DE PRESTACIÓN DE SERVICIOS DEL CENTRO DE MECANIZADO FADAL VMC 3016 Y TORNO VIWA VTC 1640 – T400 DEL LABORATORIO DE PROCESOS DE MANUFACTURA DEL </a:t>
            </a:r>
            <a:r>
              <a:rPr lang="es-EC" sz="1600" b="1" dirty="0" smtClean="0">
                <a:latin typeface="Arial" panose="020B0604020202020204" pitchFamily="34" charset="0"/>
                <a:cs typeface="Arial" panose="020B0604020202020204" pitchFamily="34" charset="0"/>
              </a:rPr>
              <a:t>DECEM</a:t>
            </a:r>
          </a:p>
          <a:p>
            <a:pPr algn="ctr"/>
            <a:endParaRPr lang="es-EC" sz="1400" dirty="0" smtClean="0">
              <a:latin typeface="Arial" panose="020B0604020202020204" pitchFamily="34" charset="0"/>
              <a:cs typeface="Arial" panose="020B0604020202020204" pitchFamily="34" charset="0"/>
            </a:endParaRPr>
          </a:p>
          <a:p>
            <a:pPr algn="ctr"/>
            <a:endParaRPr lang="es-EC" sz="1400" dirty="0">
              <a:latin typeface="Arial" panose="020B0604020202020204" pitchFamily="34" charset="0"/>
              <a:cs typeface="Arial" panose="020B0604020202020204" pitchFamily="34" charset="0"/>
            </a:endParaRPr>
          </a:p>
          <a:p>
            <a:pPr algn="ctr"/>
            <a:r>
              <a:rPr lang="es-EC" sz="1400" dirty="0" smtClean="0">
                <a:latin typeface="Arial" panose="020B0604020202020204" pitchFamily="34" charset="0"/>
                <a:cs typeface="Arial" panose="020B0604020202020204" pitchFamily="34" charset="0"/>
              </a:rPr>
              <a:t>EDWIN MAURICIO PASACA VALDIVIESO</a:t>
            </a:r>
          </a:p>
          <a:p>
            <a:pPr algn="ctr"/>
            <a:endParaRPr lang="es-EC" sz="1400" dirty="0" smtClean="0">
              <a:latin typeface="Arial" panose="020B0604020202020204" pitchFamily="34" charset="0"/>
              <a:cs typeface="Arial" panose="020B0604020202020204" pitchFamily="34" charset="0"/>
            </a:endParaRPr>
          </a:p>
          <a:p>
            <a:pPr algn="ctr"/>
            <a:endParaRPr lang="es-EC" sz="1400" dirty="0">
              <a:latin typeface="Arial" panose="020B0604020202020204" pitchFamily="34" charset="0"/>
              <a:cs typeface="Arial" panose="020B0604020202020204" pitchFamily="34" charset="0"/>
            </a:endParaRPr>
          </a:p>
          <a:p>
            <a:pPr algn="ctr"/>
            <a:r>
              <a:rPr lang="es-EC" sz="1400" dirty="0" smtClean="0">
                <a:latin typeface="Arial" panose="020B0604020202020204" pitchFamily="34" charset="0"/>
                <a:cs typeface="Arial" panose="020B0604020202020204" pitchFamily="34" charset="0"/>
              </a:rPr>
              <a:t>DIRECTOR: ING.  EDWIN OCAÑA</a:t>
            </a:r>
          </a:p>
          <a:p>
            <a:pPr algn="ctr"/>
            <a:r>
              <a:rPr lang="es-EC" sz="1400" dirty="0" smtClean="0">
                <a:latin typeface="Arial" panose="020B0604020202020204" pitchFamily="34" charset="0"/>
                <a:cs typeface="Arial" panose="020B0604020202020204" pitchFamily="34" charset="0"/>
              </a:rPr>
              <a:t>CODIRECTOR: ING. BORYS CULQUI</a:t>
            </a:r>
          </a:p>
          <a:p>
            <a:pPr algn="ctr"/>
            <a:endParaRPr lang="es-EC" sz="1400" dirty="0" smtClean="0">
              <a:latin typeface="Arial" panose="020B0604020202020204" pitchFamily="34" charset="0"/>
              <a:cs typeface="Arial" panose="020B0604020202020204" pitchFamily="34" charset="0"/>
            </a:endParaRPr>
          </a:p>
          <a:p>
            <a:pPr algn="ctr"/>
            <a:endParaRPr lang="es-EC" sz="1400" dirty="0">
              <a:latin typeface="Arial" panose="020B0604020202020204" pitchFamily="34" charset="0"/>
              <a:cs typeface="Arial" panose="020B0604020202020204" pitchFamily="34" charset="0"/>
            </a:endParaRPr>
          </a:p>
          <a:p>
            <a:pPr algn="ctr"/>
            <a:r>
              <a:rPr lang="es-EC" sz="1400" dirty="0" smtClean="0">
                <a:latin typeface="Arial" panose="020B0604020202020204" pitchFamily="34" charset="0"/>
                <a:cs typeface="Arial" panose="020B0604020202020204" pitchFamily="34" charset="0"/>
              </a:rPr>
              <a:t>Sangolquí, enero del 2014.</a:t>
            </a:r>
            <a:endParaRPr lang="es-EC"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6903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683568" y="1052736"/>
            <a:ext cx="7704856" cy="369332"/>
          </a:xfrm>
          <a:prstGeom prst="rect">
            <a:avLst/>
          </a:prstGeom>
          <a:noFill/>
        </p:spPr>
        <p:txBody>
          <a:bodyPr wrap="square" rtlCol="0">
            <a:spAutoFit/>
          </a:bodyPr>
          <a:lstStyle/>
          <a:p>
            <a:r>
              <a:rPr lang="es-EC" b="1" dirty="0" smtClean="0"/>
              <a:t>MAQUINARIA QUE POSEEN LAS EMPRESAS</a:t>
            </a:r>
            <a:endParaRPr lang="es-EC" b="1" dirty="0"/>
          </a:p>
        </p:txBody>
      </p:sp>
      <p:graphicFrame>
        <p:nvGraphicFramePr>
          <p:cNvPr id="8" name="7 Gráfico"/>
          <p:cNvGraphicFramePr/>
          <p:nvPr>
            <p:extLst>
              <p:ext uri="{D42A27DB-BD31-4B8C-83A1-F6EECF244321}">
                <p14:modId xmlns:p14="http://schemas.microsoft.com/office/powerpoint/2010/main" val="4104814197"/>
              </p:ext>
            </p:extLst>
          </p:nvPr>
        </p:nvGraphicFramePr>
        <p:xfrm>
          <a:off x="1187624" y="1772816"/>
          <a:ext cx="6984776"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395536" y="219998"/>
            <a:ext cx="4392488" cy="400110"/>
          </a:xfrm>
          <a:prstGeom prst="rect">
            <a:avLst/>
          </a:prstGeom>
          <a:noFill/>
        </p:spPr>
        <p:txBody>
          <a:bodyPr wrap="square" rtlCol="0">
            <a:spAutoFit/>
          </a:bodyPr>
          <a:lstStyle/>
          <a:p>
            <a:r>
              <a:rPr lang="es-EC" sz="2000" b="1" dirty="0" smtClean="0"/>
              <a:t>ESTUDIO DE MERCADO</a:t>
            </a:r>
            <a:endParaRPr lang="es-EC" sz="2000" b="1" dirty="0"/>
          </a:p>
        </p:txBody>
      </p:sp>
    </p:spTree>
    <p:extLst>
      <p:ext uri="{BB962C8B-B14F-4D97-AF65-F5344CB8AC3E}">
        <p14:creationId xmlns:p14="http://schemas.microsoft.com/office/powerpoint/2010/main" val="1108242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683568" y="1052736"/>
            <a:ext cx="7704856" cy="369332"/>
          </a:xfrm>
          <a:prstGeom prst="rect">
            <a:avLst/>
          </a:prstGeom>
          <a:noFill/>
        </p:spPr>
        <p:txBody>
          <a:bodyPr wrap="square" rtlCol="0">
            <a:spAutoFit/>
          </a:bodyPr>
          <a:lstStyle/>
          <a:p>
            <a:r>
              <a:rPr lang="es-EC" b="1" dirty="0" smtClean="0"/>
              <a:t>MAQUINARIA QUE POSEEN LAS EMPRESAS</a:t>
            </a:r>
            <a:endParaRPr lang="es-EC" b="1" dirty="0"/>
          </a:p>
        </p:txBody>
      </p:sp>
      <p:graphicFrame>
        <p:nvGraphicFramePr>
          <p:cNvPr id="8" name="7 Gráfico"/>
          <p:cNvGraphicFramePr/>
          <p:nvPr>
            <p:extLst>
              <p:ext uri="{D42A27DB-BD31-4B8C-83A1-F6EECF244321}">
                <p14:modId xmlns:p14="http://schemas.microsoft.com/office/powerpoint/2010/main" val="3422197204"/>
              </p:ext>
            </p:extLst>
          </p:nvPr>
        </p:nvGraphicFramePr>
        <p:xfrm>
          <a:off x="899592" y="1772816"/>
          <a:ext cx="7272808" cy="3816424"/>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395536" y="219998"/>
            <a:ext cx="4392488" cy="400110"/>
          </a:xfrm>
          <a:prstGeom prst="rect">
            <a:avLst/>
          </a:prstGeom>
          <a:noFill/>
        </p:spPr>
        <p:txBody>
          <a:bodyPr wrap="square" rtlCol="0">
            <a:spAutoFit/>
          </a:bodyPr>
          <a:lstStyle/>
          <a:p>
            <a:r>
              <a:rPr lang="es-EC" sz="2000" b="1" dirty="0" smtClean="0"/>
              <a:t>ESTUDIO DE MERCADO</a:t>
            </a:r>
            <a:endParaRPr lang="es-EC" sz="2000" b="1" dirty="0"/>
          </a:p>
        </p:txBody>
      </p:sp>
    </p:spTree>
    <p:extLst>
      <p:ext uri="{BB962C8B-B14F-4D97-AF65-F5344CB8AC3E}">
        <p14:creationId xmlns:p14="http://schemas.microsoft.com/office/powerpoint/2010/main" val="32308839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539552" y="753606"/>
            <a:ext cx="7704856" cy="646331"/>
          </a:xfrm>
          <a:prstGeom prst="rect">
            <a:avLst/>
          </a:prstGeom>
          <a:noFill/>
        </p:spPr>
        <p:txBody>
          <a:bodyPr wrap="square" rtlCol="0">
            <a:spAutoFit/>
          </a:bodyPr>
          <a:lstStyle/>
          <a:p>
            <a:r>
              <a:rPr lang="es-EC" b="1" dirty="0" smtClean="0"/>
              <a:t>SERVICIOS DE MECANIZADO POR ARRANQUE DE VIRUTA MÁS UTILIZADOS EN EL MERCADO LOCAL</a:t>
            </a:r>
            <a:endParaRPr lang="es-EC" b="1" dirty="0"/>
          </a:p>
        </p:txBody>
      </p:sp>
      <p:graphicFrame>
        <p:nvGraphicFramePr>
          <p:cNvPr id="2" name="1 Tabla"/>
          <p:cNvGraphicFramePr>
            <a:graphicFrameLocks noGrp="1"/>
          </p:cNvGraphicFramePr>
          <p:nvPr>
            <p:extLst>
              <p:ext uri="{D42A27DB-BD31-4B8C-83A1-F6EECF244321}">
                <p14:modId xmlns:p14="http://schemas.microsoft.com/office/powerpoint/2010/main" val="3341071013"/>
              </p:ext>
            </p:extLst>
          </p:nvPr>
        </p:nvGraphicFramePr>
        <p:xfrm>
          <a:off x="2051720" y="1399939"/>
          <a:ext cx="4968552" cy="4549341"/>
        </p:xfrm>
        <a:graphic>
          <a:graphicData uri="http://schemas.openxmlformats.org/drawingml/2006/table">
            <a:tbl>
              <a:tblPr firstCol="1" bandRow="1">
                <a:tableStyleId>{2D5ABB26-0587-4C30-8999-92F81FD0307C}</a:tableStyleId>
              </a:tblPr>
              <a:tblGrid>
                <a:gridCol w="1342367"/>
                <a:gridCol w="2502996"/>
                <a:gridCol w="1123189"/>
              </a:tblGrid>
              <a:tr h="1150597">
                <a:tc>
                  <a:txBody>
                    <a:bodyPr/>
                    <a:lstStyle/>
                    <a:p>
                      <a:pPr algn="ctr">
                        <a:lnSpc>
                          <a:spcPct val="200000"/>
                        </a:lnSpc>
                        <a:spcBef>
                          <a:spcPts val="300"/>
                        </a:spcBef>
                        <a:spcAft>
                          <a:spcPts val="300"/>
                        </a:spcAft>
                      </a:pPr>
                      <a:r>
                        <a:rPr lang="es-EC" sz="1050" dirty="0">
                          <a:effectLst/>
                        </a:rPr>
                        <a:t>PROCESO DE MECANIZADO</a:t>
                      </a:r>
                      <a:endParaRPr lang="es-EC" sz="105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200000"/>
                        </a:lnSpc>
                        <a:spcBef>
                          <a:spcPts val="300"/>
                        </a:spcBef>
                        <a:spcAft>
                          <a:spcPts val="0"/>
                        </a:spcAft>
                      </a:pPr>
                      <a:r>
                        <a:rPr lang="es-EC" sz="1050" dirty="0">
                          <a:effectLst/>
                        </a:rPr>
                        <a:t>NÚMERO DE EMPRESAS QUE REQUIERE EL SERVICIO</a:t>
                      </a:r>
                      <a:endParaRPr lang="es-EC" sz="105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200000"/>
                        </a:lnSpc>
                        <a:spcBef>
                          <a:spcPts val="300"/>
                        </a:spcBef>
                        <a:spcAft>
                          <a:spcPts val="300"/>
                        </a:spcAft>
                      </a:pPr>
                      <a:r>
                        <a:rPr lang="es-EC" sz="1050">
                          <a:effectLst/>
                        </a:rPr>
                        <a:t>ORDEN.</a:t>
                      </a:r>
                      <a:endParaRPr lang="es-EC" sz="105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r>
              <a:tr h="424843">
                <a:tc>
                  <a:txBody>
                    <a:bodyPr/>
                    <a:lstStyle/>
                    <a:p>
                      <a:pPr algn="ctr">
                        <a:lnSpc>
                          <a:spcPct val="200000"/>
                        </a:lnSpc>
                        <a:spcBef>
                          <a:spcPts val="300"/>
                        </a:spcBef>
                        <a:spcAft>
                          <a:spcPts val="300"/>
                        </a:spcAft>
                      </a:pPr>
                      <a:r>
                        <a:rPr lang="es-EC" sz="1050" dirty="0">
                          <a:effectLst/>
                        </a:rPr>
                        <a:t>Taladrado</a:t>
                      </a:r>
                      <a:endParaRPr lang="es-EC" sz="105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200000"/>
                        </a:lnSpc>
                        <a:spcBef>
                          <a:spcPts val="300"/>
                        </a:spcBef>
                        <a:spcAft>
                          <a:spcPts val="0"/>
                        </a:spcAft>
                      </a:pPr>
                      <a:r>
                        <a:rPr lang="es-EC" sz="1050" dirty="0">
                          <a:effectLst/>
                        </a:rPr>
                        <a:t>11</a:t>
                      </a:r>
                      <a:endParaRPr lang="es-EC" sz="105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200000"/>
                        </a:lnSpc>
                        <a:spcBef>
                          <a:spcPts val="300"/>
                        </a:spcBef>
                        <a:spcAft>
                          <a:spcPts val="300"/>
                        </a:spcAft>
                      </a:pPr>
                      <a:r>
                        <a:rPr lang="es-EC" sz="1050">
                          <a:effectLst/>
                        </a:rPr>
                        <a:t>1</a:t>
                      </a:r>
                      <a:endParaRPr lang="es-EC" sz="105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r>
              <a:tr h="424843">
                <a:tc>
                  <a:txBody>
                    <a:bodyPr/>
                    <a:lstStyle/>
                    <a:p>
                      <a:pPr algn="ctr">
                        <a:lnSpc>
                          <a:spcPct val="200000"/>
                        </a:lnSpc>
                        <a:spcBef>
                          <a:spcPts val="300"/>
                        </a:spcBef>
                        <a:spcAft>
                          <a:spcPts val="300"/>
                        </a:spcAft>
                      </a:pPr>
                      <a:r>
                        <a:rPr lang="es-EC" sz="1050" dirty="0">
                          <a:effectLst/>
                        </a:rPr>
                        <a:t>Torneado</a:t>
                      </a:r>
                      <a:endParaRPr lang="es-EC" sz="105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200000"/>
                        </a:lnSpc>
                        <a:spcBef>
                          <a:spcPts val="300"/>
                        </a:spcBef>
                        <a:spcAft>
                          <a:spcPts val="0"/>
                        </a:spcAft>
                      </a:pPr>
                      <a:r>
                        <a:rPr lang="es-EC" sz="1050" dirty="0">
                          <a:effectLst/>
                        </a:rPr>
                        <a:t>10</a:t>
                      </a:r>
                      <a:endParaRPr lang="es-EC" sz="105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200000"/>
                        </a:lnSpc>
                        <a:spcBef>
                          <a:spcPts val="300"/>
                        </a:spcBef>
                        <a:spcAft>
                          <a:spcPts val="300"/>
                        </a:spcAft>
                      </a:pPr>
                      <a:r>
                        <a:rPr lang="es-EC" sz="1050">
                          <a:effectLst/>
                        </a:rPr>
                        <a:t>2</a:t>
                      </a:r>
                      <a:endParaRPr lang="es-EC" sz="105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r>
              <a:tr h="424843">
                <a:tc>
                  <a:txBody>
                    <a:bodyPr/>
                    <a:lstStyle/>
                    <a:p>
                      <a:pPr algn="ctr">
                        <a:lnSpc>
                          <a:spcPct val="200000"/>
                        </a:lnSpc>
                        <a:spcBef>
                          <a:spcPts val="300"/>
                        </a:spcBef>
                        <a:spcAft>
                          <a:spcPts val="300"/>
                        </a:spcAft>
                      </a:pPr>
                      <a:r>
                        <a:rPr lang="es-EC" sz="1050" dirty="0">
                          <a:effectLst/>
                        </a:rPr>
                        <a:t>Fresado</a:t>
                      </a:r>
                      <a:endParaRPr lang="es-EC" sz="105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200000"/>
                        </a:lnSpc>
                        <a:spcBef>
                          <a:spcPts val="300"/>
                        </a:spcBef>
                        <a:spcAft>
                          <a:spcPts val="0"/>
                        </a:spcAft>
                      </a:pPr>
                      <a:r>
                        <a:rPr lang="es-EC" sz="1050" dirty="0">
                          <a:effectLst/>
                        </a:rPr>
                        <a:t>10</a:t>
                      </a:r>
                      <a:endParaRPr lang="es-EC" sz="105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200000"/>
                        </a:lnSpc>
                        <a:spcBef>
                          <a:spcPts val="300"/>
                        </a:spcBef>
                        <a:spcAft>
                          <a:spcPts val="300"/>
                        </a:spcAft>
                      </a:pPr>
                      <a:r>
                        <a:rPr lang="es-EC" sz="1050" dirty="0">
                          <a:effectLst/>
                        </a:rPr>
                        <a:t>3</a:t>
                      </a:r>
                      <a:endParaRPr lang="es-EC" sz="105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r>
              <a:tr h="424843">
                <a:tc>
                  <a:txBody>
                    <a:bodyPr/>
                    <a:lstStyle/>
                    <a:p>
                      <a:pPr algn="ctr">
                        <a:lnSpc>
                          <a:spcPct val="200000"/>
                        </a:lnSpc>
                        <a:spcBef>
                          <a:spcPts val="300"/>
                        </a:spcBef>
                        <a:spcAft>
                          <a:spcPts val="300"/>
                        </a:spcAft>
                      </a:pPr>
                      <a:r>
                        <a:rPr lang="es-EC" sz="1050" dirty="0">
                          <a:effectLst/>
                        </a:rPr>
                        <a:t>Rectificado</a:t>
                      </a:r>
                      <a:endParaRPr lang="es-EC" sz="105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200000"/>
                        </a:lnSpc>
                        <a:spcBef>
                          <a:spcPts val="300"/>
                        </a:spcBef>
                        <a:spcAft>
                          <a:spcPts val="0"/>
                        </a:spcAft>
                      </a:pPr>
                      <a:r>
                        <a:rPr lang="es-EC" sz="1050" dirty="0">
                          <a:effectLst/>
                        </a:rPr>
                        <a:t>8</a:t>
                      </a:r>
                      <a:endParaRPr lang="es-EC" sz="105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200000"/>
                        </a:lnSpc>
                        <a:spcBef>
                          <a:spcPts val="300"/>
                        </a:spcBef>
                        <a:spcAft>
                          <a:spcPts val="300"/>
                        </a:spcAft>
                      </a:pPr>
                      <a:r>
                        <a:rPr lang="es-EC" sz="1050" dirty="0">
                          <a:effectLst/>
                        </a:rPr>
                        <a:t>4</a:t>
                      </a:r>
                      <a:endParaRPr lang="es-EC" sz="105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r>
              <a:tr h="424843">
                <a:tc>
                  <a:txBody>
                    <a:bodyPr/>
                    <a:lstStyle/>
                    <a:p>
                      <a:pPr algn="ctr">
                        <a:lnSpc>
                          <a:spcPct val="200000"/>
                        </a:lnSpc>
                        <a:spcBef>
                          <a:spcPts val="300"/>
                        </a:spcBef>
                        <a:spcAft>
                          <a:spcPts val="300"/>
                        </a:spcAft>
                      </a:pPr>
                      <a:r>
                        <a:rPr lang="es-EC" sz="1050" dirty="0">
                          <a:effectLst/>
                        </a:rPr>
                        <a:t>Aserrado</a:t>
                      </a:r>
                      <a:endParaRPr lang="es-EC" sz="105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200000"/>
                        </a:lnSpc>
                        <a:spcBef>
                          <a:spcPts val="300"/>
                        </a:spcBef>
                        <a:spcAft>
                          <a:spcPts val="0"/>
                        </a:spcAft>
                      </a:pPr>
                      <a:r>
                        <a:rPr lang="es-EC" sz="1050" dirty="0">
                          <a:effectLst/>
                        </a:rPr>
                        <a:t>7</a:t>
                      </a:r>
                      <a:endParaRPr lang="es-EC" sz="105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200000"/>
                        </a:lnSpc>
                        <a:spcBef>
                          <a:spcPts val="300"/>
                        </a:spcBef>
                        <a:spcAft>
                          <a:spcPts val="300"/>
                        </a:spcAft>
                      </a:pPr>
                      <a:r>
                        <a:rPr lang="es-EC" sz="1050" dirty="0">
                          <a:effectLst/>
                        </a:rPr>
                        <a:t>5</a:t>
                      </a:r>
                      <a:endParaRPr lang="es-EC" sz="105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r>
              <a:tr h="424843">
                <a:tc>
                  <a:txBody>
                    <a:bodyPr/>
                    <a:lstStyle/>
                    <a:p>
                      <a:pPr algn="ctr">
                        <a:lnSpc>
                          <a:spcPct val="200000"/>
                        </a:lnSpc>
                        <a:spcBef>
                          <a:spcPts val="300"/>
                        </a:spcBef>
                        <a:spcAft>
                          <a:spcPts val="300"/>
                        </a:spcAft>
                      </a:pPr>
                      <a:r>
                        <a:rPr lang="es-EC" sz="1050" dirty="0">
                          <a:effectLst/>
                        </a:rPr>
                        <a:t>Cepillado</a:t>
                      </a:r>
                      <a:endParaRPr lang="es-EC" sz="105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200000"/>
                        </a:lnSpc>
                        <a:spcBef>
                          <a:spcPts val="300"/>
                        </a:spcBef>
                        <a:spcAft>
                          <a:spcPts val="0"/>
                        </a:spcAft>
                      </a:pPr>
                      <a:r>
                        <a:rPr lang="es-EC" sz="1050" dirty="0">
                          <a:effectLst/>
                        </a:rPr>
                        <a:t>5</a:t>
                      </a:r>
                      <a:endParaRPr lang="es-EC" sz="105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200000"/>
                        </a:lnSpc>
                        <a:spcBef>
                          <a:spcPts val="300"/>
                        </a:spcBef>
                        <a:spcAft>
                          <a:spcPts val="300"/>
                        </a:spcAft>
                      </a:pPr>
                      <a:r>
                        <a:rPr lang="es-EC" sz="1050" dirty="0">
                          <a:effectLst/>
                        </a:rPr>
                        <a:t>6</a:t>
                      </a:r>
                      <a:endParaRPr lang="es-EC" sz="105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r>
              <a:tr h="424843">
                <a:tc>
                  <a:txBody>
                    <a:bodyPr/>
                    <a:lstStyle/>
                    <a:p>
                      <a:pPr algn="ctr">
                        <a:lnSpc>
                          <a:spcPct val="200000"/>
                        </a:lnSpc>
                        <a:spcBef>
                          <a:spcPts val="300"/>
                        </a:spcBef>
                        <a:spcAft>
                          <a:spcPts val="300"/>
                        </a:spcAft>
                      </a:pPr>
                      <a:r>
                        <a:rPr lang="es-EC" sz="1050" dirty="0">
                          <a:effectLst/>
                        </a:rPr>
                        <a:t>Esmerilado</a:t>
                      </a:r>
                      <a:endParaRPr lang="es-EC" sz="105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200000"/>
                        </a:lnSpc>
                        <a:spcBef>
                          <a:spcPts val="300"/>
                        </a:spcBef>
                        <a:spcAft>
                          <a:spcPts val="0"/>
                        </a:spcAft>
                      </a:pPr>
                      <a:r>
                        <a:rPr lang="es-EC" sz="1050" dirty="0">
                          <a:effectLst/>
                        </a:rPr>
                        <a:t>4</a:t>
                      </a:r>
                      <a:endParaRPr lang="es-EC" sz="105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200000"/>
                        </a:lnSpc>
                        <a:spcBef>
                          <a:spcPts val="300"/>
                        </a:spcBef>
                        <a:spcAft>
                          <a:spcPts val="300"/>
                        </a:spcAft>
                      </a:pPr>
                      <a:r>
                        <a:rPr lang="es-EC" sz="1050" dirty="0">
                          <a:effectLst/>
                        </a:rPr>
                        <a:t>7</a:t>
                      </a:r>
                      <a:endParaRPr lang="es-EC" sz="105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r>
              <a:tr h="424843">
                <a:tc>
                  <a:txBody>
                    <a:bodyPr/>
                    <a:lstStyle/>
                    <a:p>
                      <a:pPr algn="ctr">
                        <a:lnSpc>
                          <a:spcPct val="200000"/>
                        </a:lnSpc>
                        <a:spcBef>
                          <a:spcPts val="300"/>
                        </a:spcBef>
                        <a:spcAft>
                          <a:spcPts val="300"/>
                        </a:spcAft>
                      </a:pPr>
                      <a:r>
                        <a:rPr lang="es-EC" sz="1050" dirty="0">
                          <a:effectLst/>
                        </a:rPr>
                        <a:t>Electroerosión</a:t>
                      </a:r>
                      <a:endParaRPr lang="es-EC" sz="105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200000"/>
                        </a:lnSpc>
                        <a:spcBef>
                          <a:spcPts val="300"/>
                        </a:spcBef>
                        <a:spcAft>
                          <a:spcPts val="0"/>
                        </a:spcAft>
                      </a:pPr>
                      <a:r>
                        <a:rPr lang="es-EC" sz="1050" dirty="0">
                          <a:effectLst/>
                        </a:rPr>
                        <a:t>2</a:t>
                      </a:r>
                      <a:endParaRPr lang="es-EC" sz="105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200000"/>
                        </a:lnSpc>
                        <a:spcBef>
                          <a:spcPts val="300"/>
                        </a:spcBef>
                        <a:spcAft>
                          <a:spcPts val="300"/>
                        </a:spcAft>
                      </a:pPr>
                      <a:r>
                        <a:rPr lang="es-EC" sz="1050" dirty="0">
                          <a:effectLst/>
                        </a:rPr>
                        <a:t>8</a:t>
                      </a:r>
                      <a:endParaRPr lang="es-EC" sz="1050" dirty="0">
                        <a:solidFill>
                          <a:srgbClr val="365F91"/>
                        </a:solidFill>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6" name="5 CuadroTexto"/>
          <p:cNvSpPr txBox="1"/>
          <p:nvPr/>
        </p:nvSpPr>
        <p:spPr>
          <a:xfrm>
            <a:off x="395536" y="219998"/>
            <a:ext cx="4392488" cy="400110"/>
          </a:xfrm>
          <a:prstGeom prst="rect">
            <a:avLst/>
          </a:prstGeom>
          <a:noFill/>
        </p:spPr>
        <p:txBody>
          <a:bodyPr wrap="square" rtlCol="0">
            <a:spAutoFit/>
          </a:bodyPr>
          <a:lstStyle/>
          <a:p>
            <a:r>
              <a:rPr lang="es-EC" sz="2000" b="1" dirty="0" smtClean="0"/>
              <a:t>ESTUDIO DE MERCADO</a:t>
            </a:r>
            <a:endParaRPr lang="es-EC" sz="2000" b="1" dirty="0"/>
          </a:p>
        </p:txBody>
      </p:sp>
    </p:spTree>
    <p:extLst>
      <p:ext uri="{BB962C8B-B14F-4D97-AF65-F5344CB8AC3E}">
        <p14:creationId xmlns:p14="http://schemas.microsoft.com/office/powerpoint/2010/main" val="3796297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683568" y="620688"/>
            <a:ext cx="7704856" cy="646331"/>
          </a:xfrm>
          <a:prstGeom prst="rect">
            <a:avLst/>
          </a:prstGeom>
          <a:noFill/>
        </p:spPr>
        <p:txBody>
          <a:bodyPr wrap="square" rtlCol="0">
            <a:spAutoFit/>
          </a:bodyPr>
          <a:lstStyle/>
          <a:p>
            <a:r>
              <a:rPr lang="es-EC" dirty="0" smtClean="0"/>
              <a:t>MATRIZ FODA PARA LA PRESTACIÓN DE SERVICIOS DEL LABORATORIO DE PROCESOS DE MANUFACTURA</a:t>
            </a:r>
            <a:endParaRPr lang="es-EC" dirty="0"/>
          </a:p>
        </p:txBody>
      </p:sp>
      <p:graphicFrame>
        <p:nvGraphicFramePr>
          <p:cNvPr id="2" name="1 Tabla"/>
          <p:cNvGraphicFramePr>
            <a:graphicFrameLocks noGrp="1"/>
          </p:cNvGraphicFramePr>
          <p:nvPr>
            <p:extLst>
              <p:ext uri="{D42A27DB-BD31-4B8C-83A1-F6EECF244321}">
                <p14:modId xmlns:p14="http://schemas.microsoft.com/office/powerpoint/2010/main" val="616537914"/>
              </p:ext>
            </p:extLst>
          </p:nvPr>
        </p:nvGraphicFramePr>
        <p:xfrm>
          <a:off x="395536" y="1412776"/>
          <a:ext cx="8568952" cy="4480960"/>
        </p:xfrm>
        <a:graphic>
          <a:graphicData uri="http://schemas.openxmlformats.org/drawingml/2006/table">
            <a:tbl>
              <a:tblPr firstCol="1" bandRow="1">
                <a:tableStyleId>{2D5ABB26-0587-4C30-8999-92F81FD0307C}</a:tableStyleId>
              </a:tblPr>
              <a:tblGrid>
                <a:gridCol w="4284476"/>
                <a:gridCol w="4284476"/>
              </a:tblGrid>
              <a:tr h="188182">
                <a:tc>
                  <a:txBody>
                    <a:bodyPr/>
                    <a:lstStyle/>
                    <a:p>
                      <a:pPr marL="457200" algn="ctr">
                        <a:lnSpc>
                          <a:spcPct val="150000"/>
                        </a:lnSpc>
                        <a:spcBef>
                          <a:spcPts val="600"/>
                        </a:spcBef>
                        <a:spcAft>
                          <a:spcPts val="0"/>
                        </a:spcAft>
                      </a:pPr>
                      <a:r>
                        <a:rPr lang="es-EC" sz="1100" b="1" dirty="0">
                          <a:effectLst/>
                        </a:rPr>
                        <a:t>FORTALEZAS.</a:t>
                      </a:r>
                      <a:endParaRPr lang="es-EC" sz="1200" b="1" dirty="0">
                        <a:solidFill>
                          <a:srgbClr val="365F91"/>
                        </a:solidFill>
                        <a:effectLst/>
                        <a:latin typeface="Calibri"/>
                        <a:ea typeface="Calibri"/>
                        <a:cs typeface="Times New Roman"/>
                      </a:endParaRPr>
                    </a:p>
                  </a:txBody>
                  <a:tcPr marL="49140" marR="49140" marT="0" marB="0">
                    <a:solidFill>
                      <a:schemeClr val="bg1"/>
                    </a:solidFill>
                  </a:tcPr>
                </a:tc>
                <a:tc>
                  <a:txBody>
                    <a:bodyPr/>
                    <a:lstStyle/>
                    <a:p>
                      <a:pPr marL="457200" algn="ctr">
                        <a:lnSpc>
                          <a:spcPct val="150000"/>
                        </a:lnSpc>
                        <a:spcBef>
                          <a:spcPts val="600"/>
                        </a:spcBef>
                        <a:spcAft>
                          <a:spcPts val="0"/>
                        </a:spcAft>
                      </a:pPr>
                      <a:r>
                        <a:rPr lang="es-EC" sz="1100" b="1" dirty="0">
                          <a:effectLst/>
                        </a:rPr>
                        <a:t>DEBILIDADES</a:t>
                      </a:r>
                      <a:endParaRPr lang="es-EC" sz="1200" b="1" dirty="0">
                        <a:solidFill>
                          <a:srgbClr val="365F91"/>
                        </a:solidFill>
                        <a:effectLst/>
                        <a:latin typeface="Calibri"/>
                        <a:ea typeface="Calibri"/>
                        <a:cs typeface="Times New Roman"/>
                      </a:endParaRPr>
                    </a:p>
                  </a:txBody>
                  <a:tcPr marL="49140" marR="49140" marT="0" marB="0">
                    <a:solidFill>
                      <a:schemeClr val="bg1"/>
                    </a:solidFill>
                  </a:tcPr>
                </a:tc>
              </a:tr>
              <a:tr h="940913">
                <a:tc>
                  <a:txBody>
                    <a:bodyPr/>
                    <a:lstStyle/>
                    <a:p>
                      <a:pPr marL="342900" lvl="0" indent="-342900" algn="just">
                        <a:lnSpc>
                          <a:spcPct val="150000"/>
                        </a:lnSpc>
                        <a:spcBef>
                          <a:spcPts val="1200"/>
                        </a:spcBef>
                        <a:spcAft>
                          <a:spcPts val="600"/>
                        </a:spcAft>
                        <a:buFont typeface="+mj-lt"/>
                        <a:buAutoNum type="arabicPeriod"/>
                        <a:tabLst>
                          <a:tab pos="165735" algn="l"/>
                        </a:tabLst>
                      </a:pPr>
                      <a:r>
                        <a:rPr lang="es-EC" sz="1100" dirty="0">
                          <a:effectLst/>
                        </a:rPr>
                        <a:t>El Laboratorio de Procesos de Manufactura, cuenta con maquinaria de actualidad como: Torno CNC, Centro de Mecanizado CNC, Prototipadora.</a:t>
                      </a:r>
                      <a:endParaRPr lang="es-EC" sz="1200" dirty="0">
                        <a:solidFill>
                          <a:srgbClr val="365F91"/>
                        </a:solidFill>
                        <a:effectLst/>
                        <a:latin typeface="Calibri"/>
                        <a:ea typeface="Calibri"/>
                        <a:cs typeface="Times New Roman"/>
                      </a:endParaRPr>
                    </a:p>
                  </a:txBody>
                  <a:tcPr marL="49140" marR="49140" marT="0" marB="0">
                    <a:solidFill>
                      <a:schemeClr val="bg2"/>
                    </a:solidFill>
                  </a:tcPr>
                </a:tc>
                <a:tc>
                  <a:txBody>
                    <a:bodyPr/>
                    <a:lstStyle/>
                    <a:p>
                      <a:pPr marL="457200" algn="just">
                        <a:lnSpc>
                          <a:spcPct val="150000"/>
                        </a:lnSpc>
                        <a:spcBef>
                          <a:spcPts val="1200"/>
                        </a:spcBef>
                        <a:spcAft>
                          <a:spcPts val="600"/>
                        </a:spcAft>
                      </a:pPr>
                      <a:r>
                        <a:rPr lang="es-EC" sz="1100" dirty="0">
                          <a:effectLst/>
                        </a:rPr>
                        <a:t>1. El personal especializado en la manipulación de maquinaria CNC es insuficiente para la demanda interna (académica) y externa.</a:t>
                      </a:r>
                      <a:endParaRPr lang="es-EC" sz="1200" dirty="0">
                        <a:solidFill>
                          <a:srgbClr val="365F91"/>
                        </a:solidFill>
                        <a:effectLst/>
                        <a:latin typeface="Calibri"/>
                        <a:ea typeface="Calibri"/>
                        <a:cs typeface="Times New Roman"/>
                      </a:endParaRPr>
                    </a:p>
                  </a:txBody>
                  <a:tcPr marL="49140" marR="49140" marT="0" marB="0">
                    <a:solidFill>
                      <a:schemeClr val="bg2"/>
                    </a:solidFill>
                  </a:tcPr>
                </a:tc>
              </a:tr>
              <a:tr h="715658">
                <a:tc>
                  <a:txBody>
                    <a:bodyPr/>
                    <a:lstStyle/>
                    <a:p>
                      <a:pPr marL="0" lvl="0" indent="0" algn="just">
                        <a:lnSpc>
                          <a:spcPct val="150000"/>
                        </a:lnSpc>
                        <a:spcBef>
                          <a:spcPts val="1200"/>
                        </a:spcBef>
                        <a:spcAft>
                          <a:spcPts val="600"/>
                        </a:spcAft>
                        <a:buFont typeface="+mj-lt"/>
                        <a:buNone/>
                        <a:tabLst>
                          <a:tab pos="165735" algn="l"/>
                        </a:tabLst>
                      </a:pPr>
                      <a:r>
                        <a:rPr lang="es-EC" sz="1100" dirty="0" smtClean="0">
                          <a:effectLst/>
                        </a:rPr>
                        <a:t>2.</a:t>
                      </a:r>
                      <a:r>
                        <a:rPr lang="es-EC" sz="1100" baseline="0" dirty="0" smtClean="0">
                          <a:effectLst/>
                        </a:rPr>
                        <a:t>            </a:t>
                      </a:r>
                      <a:r>
                        <a:rPr lang="es-EC" sz="1100" dirty="0" smtClean="0">
                          <a:effectLst/>
                        </a:rPr>
                        <a:t>Experiencia </a:t>
                      </a:r>
                      <a:r>
                        <a:rPr lang="es-EC" sz="1100" dirty="0">
                          <a:effectLst/>
                        </a:rPr>
                        <a:t>del personal docente y administrativo.</a:t>
                      </a:r>
                      <a:endParaRPr lang="es-EC" sz="1200" dirty="0">
                        <a:solidFill>
                          <a:srgbClr val="365F91"/>
                        </a:solidFill>
                        <a:effectLst/>
                        <a:latin typeface="Calibri"/>
                        <a:ea typeface="Calibri"/>
                        <a:cs typeface="Times New Roman"/>
                      </a:endParaRPr>
                    </a:p>
                  </a:txBody>
                  <a:tcPr marL="49140" marR="49140" marT="0" marB="0">
                    <a:solidFill>
                      <a:schemeClr val="bg1"/>
                    </a:solidFill>
                  </a:tcPr>
                </a:tc>
                <a:tc>
                  <a:txBody>
                    <a:bodyPr/>
                    <a:lstStyle/>
                    <a:p>
                      <a:pPr marL="457200" algn="just">
                        <a:lnSpc>
                          <a:spcPct val="150000"/>
                        </a:lnSpc>
                        <a:spcBef>
                          <a:spcPts val="1200"/>
                        </a:spcBef>
                        <a:spcAft>
                          <a:spcPts val="600"/>
                        </a:spcAft>
                      </a:pPr>
                      <a:r>
                        <a:rPr lang="es-EC" sz="1100" dirty="0">
                          <a:effectLst/>
                        </a:rPr>
                        <a:t>2. La mayoría de la maquinaria es de uso didáctico y tiene un promedio de vida útil de 30 años.</a:t>
                      </a:r>
                      <a:endParaRPr lang="es-EC" sz="1200" dirty="0">
                        <a:solidFill>
                          <a:srgbClr val="365F91"/>
                        </a:solidFill>
                        <a:effectLst/>
                        <a:latin typeface="Calibri"/>
                        <a:ea typeface="Calibri"/>
                        <a:cs typeface="Times New Roman"/>
                      </a:endParaRPr>
                    </a:p>
                  </a:txBody>
                  <a:tcPr marL="49140" marR="49140" marT="0" marB="0">
                    <a:solidFill>
                      <a:schemeClr val="bg1"/>
                    </a:solidFill>
                  </a:tcPr>
                </a:tc>
              </a:tr>
              <a:tr h="940913">
                <a:tc>
                  <a:txBody>
                    <a:bodyPr/>
                    <a:lstStyle/>
                    <a:p>
                      <a:pPr marL="0" lvl="0" indent="0" algn="just">
                        <a:lnSpc>
                          <a:spcPct val="150000"/>
                        </a:lnSpc>
                        <a:spcBef>
                          <a:spcPts val="1200"/>
                        </a:spcBef>
                        <a:spcAft>
                          <a:spcPts val="600"/>
                        </a:spcAft>
                        <a:buFont typeface="+mj-lt"/>
                        <a:buNone/>
                        <a:tabLst>
                          <a:tab pos="165735" algn="l"/>
                        </a:tabLst>
                      </a:pPr>
                      <a:r>
                        <a:rPr lang="es-EC" sz="1100" dirty="0" smtClean="0">
                          <a:effectLst/>
                        </a:rPr>
                        <a:t>3.        Disponibilidad </a:t>
                      </a:r>
                      <a:r>
                        <a:rPr lang="es-EC" sz="1100" dirty="0">
                          <a:effectLst/>
                        </a:rPr>
                        <a:t>de la maquinaria CNC para la prestación de servicios externos.</a:t>
                      </a:r>
                      <a:endParaRPr lang="es-EC" sz="1200" dirty="0">
                        <a:solidFill>
                          <a:srgbClr val="365F91"/>
                        </a:solidFill>
                        <a:effectLst/>
                        <a:latin typeface="Calibri"/>
                        <a:ea typeface="Calibri"/>
                        <a:cs typeface="Times New Roman"/>
                      </a:endParaRPr>
                    </a:p>
                  </a:txBody>
                  <a:tcPr marL="49140" marR="49140" marT="0" marB="0">
                    <a:solidFill>
                      <a:schemeClr val="bg2"/>
                    </a:solidFill>
                  </a:tcPr>
                </a:tc>
                <a:tc>
                  <a:txBody>
                    <a:bodyPr/>
                    <a:lstStyle/>
                    <a:p>
                      <a:pPr marL="457200" algn="just">
                        <a:lnSpc>
                          <a:spcPct val="150000"/>
                        </a:lnSpc>
                        <a:spcBef>
                          <a:spcPts val="1200"/>
                        </a:spcBef>
                        <a:spcAft>
                          <a:spcPts val="600"/>
                        </a:spcAft>
                      </a:pPr>
                      <a:r>
                        <a:rPr lang="es-EC" sz="1100" dirty="0">
                          <a:effectLst/>
                        </a:rPr>
                        <a:t>3. Insuficiente ejecución de proyectos de investigación y vinculación con la colectividad, relacionados con Procesos de Manufactura.</a:t>
                      </a:r>
                      <a:endParaRPr lang="es-EC" sz="1200" dirty="0">
                        <a:solidFill>
                          <a:srgbClr val="365F91"/>
                        </a:solidFill>
                        <a:effectLst/>
                        <a:latin typeface="Calibri"/>
                        <a:ea typeface="Calibri"/>
                        <a:cs typeface="Times New Roman"/>
                      </a:endParaRPr>
                    </a:p>
                  </a:txBody>
                  <a:tcPr marL="49140" marR="49140" marT="0" marB="0">
                    <a:solidFill>
                      <a:schemeClr val="bg2"/>
                    </a:solidFill>
                  </a:tcPr>
                </a:tc>
              </a:tr>
              <a:tr h="376365">
                <a:tc>
                  <a:txBody>
                    <a:bodyPr/>
                    <a:lstStyle/>
                    <a:p>
                      <a:pPr marL="0" lvl="0" indent="0" algn="just">
                        <a:lnSpc>
                          <a:spcPct val="150000"/>
                        </a:lnSpc>
                        <a:spcBef>
                          <a:spcPts val="1200"/>
                        </a:spcBef>
                        <a:spcAft>
                          <a:spcPts val="600"/>
                        </a:spcAft>
                        <a:buFont typeface="+mj-lt"/>
                        <a:buNone/>
                        <a:tabLst>
                          <a:tab pos="165735" algn="l"/>
                        </a:tabLst>
                      </a:pPr>
                      <a:r>
                        <a:rPr lang="es-EC" sz="1100" dirty="0" smtClean="0">
                          <a:effectLst/>
                        </a:rPr>
                        <a:t>4.        Respaldo </a:t>
                      </a:r>
                      <a:r>
                        <a:rPr lang="es-EC" sz="1100" dirty="0">
                          <a:effectLst/>
                        </a:rPr>
                        <a:t>de una universidad tipo A con más de 80 años de experiencia.</a:t>
                      </a:r>
                      <a:endParaRPr lang="es-EC" sz="1200" dirty="0">
                        <a:solidFill>
                          <a:srgbClr val="365F91"/>
                        </a:solidFill>
                        <a:effectLst/>
                        <a:latin typeface="Calibri"/>
                        <a:ea typeface="Calibri"/>
                        <a:cs typeface="Times New Roman"/>
                      </a:endParaRPr>
                    </a:p>
                  </a:txBody>
                  <a:tcPr marL="49140" marR="49140" marT="0" marB="0">
                    <a:solidFill>
                      <a:schemeClr val="bg1"/>
                    </a:solidFill>
                  </a:tcPr>
                </a:tc>
                <a:tc>
                  <a:txBody>
                    <a:bodyPr/>
                    <a:lstStyle/>
                    <a:p>
                      <a:pPr marL="457200" algn="just">
                        <a:lnSpc>
                          <a:spcPct val="150000"/>
                        </a:lnSpc>
                        <a:spcBef>
                          <a:spcPts val="1200"/>
                        </a:spcBef>
                        <a:spcAft>
                          <a:spcPts val="600"/>
                        </a:spcAft>
                      </a:pPr>
                      <a:r>
                        <a:rPr lang="es-EC" sz="1100" dirty="0">
                          <a:effectLst/>
                        </a:rPr>
                        <a:t>4. Rotación alta de administradores del Laboratorio.</a:t>
                      </a:r>
                      <a:endParaRPr lang="es-EC" sz="1200" dirty="0">
                        <a:solidFill>
                          <a:srgbClr val="365F91"/>
                        </a:solidFill>
                        <a:effectLst/>
                        <a:latin typeface="Calibri"/>
                        <a:ea typeface="Calibri"/>
                        <a:cs typeface="Times New Roman"/>
                      </a:endParaRPr>
                    </a:p>
                  </a:txBody>
                  <a:tcPr marL="49140" marR="49140" marT="0" marB="0">
                    <a:solidFill>
                      <a:schemeClr val="bg1"/>
                    </a:solidFill>
                  </a:tcPr>
                </a:tc>
              </a:tr>
              <a:tr h="376365">
                <a:tc>
                  <a:txBody>
                    <a:bodyPr/>
                    <a:lstStyle/>
                    <a:p>
                      <a:pPr marL="0" lvl="0" indent="0" algn="just">
                        <a:lnSpc>
                          <a:spcPct val="150000"/>
                        </a:lnSpc>
                        <a:spcBef>
                          <a:spcPts val="1200"/>
                        </a:spcBef>
                        <a:spcAft>
                          <a:spcPts val="600"/>
                        </a:spcAft>
                        <a:buFont typeface="+mj-lt"/>
                        <a:buNone/>
                        <a:tabLst>
                          <a:tab pos="165735" algn="l"/>
                        </a:tabLst>
                      </a:pPr>
                      <a:r>
                        <a:rPr lang="es-EC" sz="1100" dirty="0" smtClean="0">
                          <a:effectLst/>
                        </a:rPr>
                        <a:t>5.        Adecuada </a:t>
                      </a:r>
                      <a:r>
                        <a:rPr lang="es-EC" sz="1100" dirty="0">
                          <a:effectLst/>
                        </a:rPr>
                        <a:t>infraestructura en áreas complementarias.</a:t>
                      </a:r>
                      <a:endParaRPr lang="es-EC" sz="1200" dirty="0">
                        <a:solidFill>
                          <a:srgbClr val="365F91"/>
                        </a:solidFill>
                        <a:effectLst/>
                        <a:latin typeface="Calibri"/>
                        <a:ea typeface="Calibri"/>
                        <a:cs typeface="Times New Roman"/>
                      </a:endParaRPr>
                    </a:p>
                  </a:txBody>
                  <a:tcPr marL="49140" marR="49140" marT="0" marB="0">
                    <a:solidFill>
                      <a:schemeClr val="bg2"/>
                    </a:solidFill>
                  </a:tcPr>
                </a:tc>
                <a:tc>
                  <a:txBody>
                    <a:bodyPr/>
                    <a:lstStyle/>
                    <a:p>
                      <a:pPr marL="457200" algn="just">
                        <a:lnSpc>
                          <a:spcPct val="150000"/>
                        </a:lnSpc>
                        <a:spcBef>
                          <a:spcPts val="1200"/>
                        </a:spcBef>
                        <a:spcAft>
                          <a:spcPts val="600"/>
                        </a:spcAft>
                      </a:pPr>
                      <a:r>
                        <a:rPr lang="es-EC" sz="1100" dirty="0">
                          <a:effectLst/>
                        </a:rPr>
                        <a:t>5. Falta de agilidad en la asignación de recursos.</a:t>
                      </a:r>
                      <a:endParaRPr lang="es-EC" sz="1200" dirty="0">
                        <a:solidFill>
                          <a:srgbClr val="365F91"/>
                        </a:solidFill>
                        <a:effectLst/>
                        <a:latin typeface="Calibri"/>
                        <a:ea typeface="Calibri"/>
                        <a:cs typeface="Times New Roman"/>
                      </a:endParaRPr>
                    </a:p>
                  </a:txBody>
                  <a:tcPr marL="49140" marR="49140" marT="0" marB="0">
                    <a:solidFill>
                      <a:schemeClr val="bg2"/>
                    </a:solidFill>
                  </a:tcPr>
                </a:tc>
              </a:tr>
              <a:tr h="752731">
                <a:tc>
                  <a:txBody>
                    <a:bodyPr/>
                    <a:lstStyle/>
                    <a:p>
                      <a:pPr marL="0" lvl="0" indent="0" algn="just">
                        <a:lnSpc>
                          <a:spcPct val="150000"/>
                        </a:lnSpc>
                        <a:spcBef>
                          <a:spcPts val="1200"/>
                        </a:spcBef>
                        <a:spcAft>
                          <a:spcPts val="600"/>
                        </a:spcAft>
                        <a:buFont typeface="+mj-lt"/>
                        <a:buNone/>
                        <a:tabLst>
                          <a:tab pos="165735" algn="l"/>
                        </a:tabLst>
                      </a:pPr>
                      <a:r>
                        <a:rPr lang="es-EC" sz="1100" dirty="0" smtClean="0">
                          <a:effectLst/>
                        </a:rPr>
                        <a:t>6.   Alta </a:t>
                      </a:r>
                      <a:r>
                        <a:rPr lang="es-EC" sz="1100" dirty="0">
                          <a:effectLst/>
                        </a:rPr>
                        <a:t>demanda de las funciones del Laboratorio por la mayoría de Laboratorios y Departamentos de la misma universidad.</a:t>
                      </a:r>
                      <a:endParaRPr lang="es-EC" sz="1200" dirty="0">
                        <a:solidFill>
                          <a:srgbClr val="365F91"/>
                        </a:solidFill>
                        <a:effectLst/>
                        <a:latin typeface="Calibri"/>
                        <a:ea typeface="Calibri"/>
                        <a:cs typeface="Times New Roman"/>
                      </a:endParaRPr>
                    </a:p>
                  </a:txBody>
                  <a:tcPr marL="49140" marR="49140" marT="0" marB="0">
                    <a:solidFill>
                      <a:schemeClr val="bg1"/>
                    </a:solidFill>
                  </a:tcPr>
                </a:tc>
                <a:tc>
                  <a:txBody>
                    <a:bodyPr/>
                    <a:lstStyle/>
                    <a:p>
                      <a:pPr algn="just">
                        <a:lnSpc>
                          <a:spcPct val="150000"/>
                        </a:lnSpc>
                        <a:spcBef>
                          <a:spcPts val="1200"/>
                        </a:spcBef>
                        <a:spcAft>
                          <a:spcPts val="600"/>
                        </a:spcAft>
                        <a:tabLst>
                          <a:tab pos="552450" algn="l"/>
                        </a:tabLst>
                      </a:pPr>
                      <a:r>
                        <a:rPr lang="es-EC" sz="1100" dirty="0" smtClean="0">
                          <a:effectLst/>
                        </a:rPr>
                        <a:t>             6</a:t>
                      </a:r>
                      <a:r>
                        <a:rPr lang="es-EC" sz="1100" dirty="0">
                          <a:effectLst/>
                        </a:rPr>
                        <a:t>. </a:t>
                      </a:r>
                      <a:r>
                        <a:rPr lang="es-EC" sz="1100" kern="1200" dirty="0">
                          <a:solidFill>
                            <a:schemeClr val="tx1"/>
                          </a:solidFill>
                          <a:effectLst/>
                          <a:latin typeface="+mn-lt"/>
                          <a:ea typeface="+mn-ea"/>
                          <a:cs typeface="+mn-cs"/>
                        </a:rPr>
                        <a:t>Poca</a:t>
                      </a:r>
                      <a:r>
                        <a:rPr lang="es-EC" sz="1100" dirty="0">
                          <a:effectLst/>
                        </a:rPr>
                        <a:t> planificación de las actividades del Laboratorio para </a:t>
                      </a:r>
                      <a:r>
                        <a:rPr lang="es-EC" sz="1100" dirty="0" smtClean="0">
                          <a:effectLst/>
                        </a:rPr>
                        <a:t>  </a:t>
                      </a:r>
                      <a:r>
                        <a:rPr lang="es-EC" sz="1100" kern="1200" dirty="0" smtClean="0">
                          <a:solidFill>
                            <a:schemeClr val="tx1"/>
                          </a:solidFill>
                          <a:effectLst/>
                          <a:latin typeface="+mn-lt"/>
                          <a:ea typeface="+mn-ea"/>
                          <a:cs typeface="+mn-cs"/>
                        </a:rPr>
                        <a:t>un</a:t>
                      </a:r>
                      <a:r>
                        <a:rPr lang="es-EC" sz="1100" dirty="0" smtClean="0">
                          <a:effectLst/>
                        </a:rPr>
                        <a:t> </a:t>
                      </a:r>
                      <a:r>
                        <a:rPr lang="es-EC" sz="1100" dirty="0">
                          <a:effectLst/>
                        </a:rPr>
                        <a:t>manejo eficiente del mismo.</a:t>
                      </a:r>
                      <a:endParaRPr lang="es-EC" sz="1200" dirty="0">
                        <a:solidFill>
                          <a:srgbClr val="365F91"/>
                        </a:solidFill>
                        <a:effectLst/>
                        <a:latin typeface="Calibri"/>
                        <a:ea typeface="Calibri"/>
                        <a:cs typeface="Times New Roman"/>
                      </a:endParaRPr>
                    </a:p>
                  </a:txBody>
                  <a:tcPr marL="49140" marR="49140" marT="0" marB="0">
                    <a:solidFill>
                      <a:schemeClr val="bg1"/>
                    </a:solidFill>
                  </a:tcPr>
                </a:tc>
              </a:tr>
            </a:tbl>
          </a:graphicData>
        </a:graphic>
      </p:graphicFrame>
    </p:spTree>
    <p:extLst>
      <p:ext uri="{BB962C8B-B14F-4D97-AF65-F5344CB8AC3E}">
        <p14:creationId xmlns:p14="http://schemas.microsoft.com/office/powerpoint/2010/main" val="2966171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683568" y="620688"/>
            <a:ext cx="7704856" cy="646331"/>
          </a:xfrm>
          <a:prstGeom prst="rect">
            <a:avLst/>
          </a:prstGeom>
          <a:noFill/>
        </p:spPr>
        <p:txBody>
          <a:bodyPr wrap="square" rtlCol="0">
            <a:spAutoFit/>
          </a:bodyPr>
          <a:lstStyle/>
          <a:p>
            <a:r>
              <a:rPr lang="es-EC" dirty="0" smtClean="0"/>
              <a:t>MATRIZ FODA PARA LA PRESTACIÓN DE SERVICIOS DEL LABORATORIO DE PROCESOS DE MANUFACTURA</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2278929872"/>
              </p:ext>
            </p:extLst>
          </p:nvPr>
        </p:nvGraphicFramePr>
        <p:xfrm>
          <a:off x="395535" y="1267018"/>
          <a:ext cx="8424936" cy="4495138"/>
        </p:xfrm>
        <a:graphic>
          <a:graphicData uri="http://schemas.openxmlformats.org/drawingml/2006/table">
            <a:tbl>
              <a:tblPr firstCol="1" bandRow="1">
                <a:tableStyleId>{2D5ABB26-0587-4C30-8999-92F81FD0307C}</a:tableStyleId>
              </a:tblPr>
              <a:tblGrid>
                <a:gridCol w="4212468"/>
                <a:gridCol w="4212468"/>
              </a:tblGrid>
              <a:tr h="212242">
                <a:tc>
                  <a:txBody>
                    <a:bodyPr/>
                    <a:lstStyle/>
                    <a:p>
                      <a:pPr marL="457200" algn="ctr">
                        <a:lnSpc>
                          <a:spcPct val="150000"/>
                        </a:lnSpc>
                        <a:spcBef>
                          <a:spcPts val="600"/>
                        </a:spcBef>
                        <a:spcAft>
                          <a:spcPts val="600"/>
                        </a:spcAft>
                      </a:pPr>
                      <a:r>
                        <a:rPr lang="es-EC" sz="1100" b="1" dirty="0" smtClean="0">
                          <a:effectLst/>
                        </a:rPr>
                        <a:t>AMENAZAS</a:t>
                      </a:r>
                      <a:endParaRPr lang="es-EC" sz="1200" b="1" dirty="0">
                        <a:solidFill>
                          <a:srgbClr val="365F91"/>
                        </a:solidFill>
                        <a:effectLst/>
                        <a:latin typeface="Calibri"/>
                        <a:ea typeface="Calibri"/>
                        <a:cs typeface="Times New Roman"/>
                      </a:endParaRPr>
                    </a:p>
                  </a:txBody>
                  <a:tcPr marL="51351" marR="51351" marT="0" marB="0"/>
                </a:tc>
                <a:tc>
                  <a:txBody>
                    <a:bodyPr/>
                    <a:lstStyle/>
                    <a:p>
                      <a:pPr marL="457200" algn="ctr">
                        <a:lnSpc>
                          <a:spcPct val="150000"/>
                        </a:lnSpc>
                        <a:spcBef>
                          <a:spcPts val="600"/>
                        </a:spcBef>
                        <a:spcAft>
                          <a:spcPts val="600"/>
                        </a:spcAft>
                      </a:pPr>
                      <a:r>
                        <a:rPr lang="es-EC" sz="1100" b="1" dirty="0" smtClean="0">
                          <a:effectLst/>
                        </a:rPr>
                        <a:t>OPORTUNIDADES</a:t>
                      </a:r>
                      <a:endParaRPr lang="es-EC" sz="1200" b="1" dirty="0">
                        <a:solidFill>
                          <a:srgbClr val="365F91"/>
                        </a:solidFill>
                        <a:effectLst/>
                        <a:latin typeface="Calibri"/>
                        <a:ea typeface="Calibri"/>
                        <a:cs typeface="Times New Roman"/>
                      </a:endParaRPr>
                    </a:p>
                  </a:txBody>
                  <a:tcPr marL="51351" marR="51351" marT="0" marB="0"/>
                </a:tc>
              </a:tr>
              <a:tr h="846619">
                <a:tc>
                  <a:txBody>
                    <a:bodyPr/>
                    <a:lstStyle/>
                    <a:p>
                      <a:pPr marL="457200" algn="just">
                        <a:lnSpc>
                          <a:spcPct val="150000"/>
                        </a:lnSpc>
                        <a:spcBef>
                          <a:spcPts val="600"/>
                        </a:spcBef>
                        <a:spcAft>
                          <a:spcPts val="600"/>
                        </a:spcAft>
                      </a:pPr>
                      <a:r>
                        <a:rPr lang="es-EC" sz="1100" dirty="0" smtClean="0">
                          <a:effectLst/>
                        </a:rPr>
                        <a:t>1. Decremento de recursos asignados a la Universidad y al Laboratorio.</a:t>
                      </a:r>
                      <a:endParaRPr lang="es-EC" sz="1200" dirty="0">
                        <a:solidFill>
                          <a:srgbClr val="365F91"/>
                        </a:solidFill>
                        <a:effectLst/>
                        <a:latin typeface="Calibri"/>
                        <a:ea typeface="Calibri"/>
                        <a:cs typeface="Times New Roman"/>
                      </a:endParaRPr>
                    </a:p>
                  </a:txBody>
                  <a:tcPr marL="51351" marR="51351" marT="0" marB="0">
                    <a:solidFill>
                      <a:schemeClr val="bg2"/>
                    </a:solidFill>
                  </a:tcPr>
                </a:tc>
                <a:tc>
                  <a:txBody>
                    <a:bodyPr/>
                    <a:lstStyle/>
                    <a:p>
                      <a:pPr marL="457200" algn="just">
                        <a:lnSpc>
                          <a:spcPct val="150000"/>
                        </a:lnSpc>
                        <a:spcBef>
                          <a:spcPts val="600"/>
                        </a:spcBef>
                        <a:spcAft>
                          <a:spcPts val="600"/>
                        </a:spcAft>
                      </a:pPr>
                      <a:r>
                        <a:rPr lang="es-EC" sz="1100" dirty="0" smtClean="0">
                          <a:effectLst/>
                        </a:rPr>
                        <a:t>1. Crecimiento de las industrias de ingeniería y construcción, principales consumidoras del sector metalmecánico, privado y estatal.</a:t>
                      </a:r>
                      <a:endParaRPr lang="es-EC" sz="1200" dirty="0">
                        <a:solidFill>
                          <a:srgbClr val="365F91"/>
                        </a:solidFill>
                        <a:effectLst/>
                        <a:latin typeface="Calibri"/>
                        <a:ea typeface="Calibri"/>
                        <a:cs typeface="Times New Roman"/>
                      </a:endParaRPr>
                    </a:p>
                  </a:txBody>
                  <a:tcPr marL="51351" marR="51351" marT="0" marB="0">
                    <a:solidFill>
                      <a:schemeClr val="bg2"/>
                    </a:solidFill>
                  </a:tcPr>
                </a:tc>
              </a:tr>
              <a:tr h="846619">
                <a:tc>
                  <a:txBody>
                    <a:bodyPr/>
                    <a:lstStyle/>
                    <a:p>
                      <a:pPr marL="457200" algn="just">
                        <a:lnSpc>
                          <a:spcPct val="150000"/>
                        </a:lnSpc>
                        <a:spcBef>
                          <a:spcPts val="600"/>
                        </a:spcBef>
                        <a:spcAft>
                          <a:spcPts val="600"/>
                        </a:spcAft>
                      </a:pPr>
                      <a:r>
                        <a:rPr lang="es-EC" sz="1100" dirty="0" smtClean="0">
                          <a:effectLst/>
                        </a:rPr>
                        <a:t>2. Mercado agresivo y competitivo</a:t>
                      </a:r>
                      <a:endParaRPr lang="es-EC" sz="1200" dirty="0">
                        <a:solidFill>
                          <a:srgbClr val="365F91"/>
                        </a:solidFill>
                        <a:effectLst/>
                        <a:latin typeface="Calibri"/>
                        <a:ea typeface="Calibri"/>
                        <a:cs typeface="Times New Roman"/>
                      </a:endParaRPr>
                    </a:p>
                  </a:txBody>
                  <a:tcPr marL="51351" marR="51351" marT="0" marB="0"/>
                </a:tc>
                <a:tc>
                  <a:txBody>
                    <a:bodyPr/>
                    <a:lstStyle/>
                    <a:p>
                      <a:pPr marL="457200" algn="just">
                        <a:lnSpc>
                          <a:spcPct val="150000"/>
                        </a:lnSpc>
                        <a:spcBef>
                          <a:spcPts val="600"/>
                        </a:spcBef>
                        <a:spcAft>
                          <a:spcPts val="600"/>
                        </a:spcAft>
                      </a:pPr>
                      <a:r>
                        <a:rPr lang="es-EC" sz="1100" dirty="0" smtClean="0">
                          <a:effectLst/>
                        </a:rPr>
                        <a:t>2. El sector metalmecánico ha sido declarado por el gobierno como estratégico para el desarrollo del país.</a:t>
                      </a:r>
                      <a:endParaRPr lang="es-EC" sz="1200" dirty="0">
                        <a:solidFill>
                          <a:srgbClr val="365F91"/>
                        </a:solidFill>
                        <a:effectLst/>
                        <a:latin typeface="Calibri"/>
                        <a:ea typeface="Calibri"/>
                        <a:cs typeface="Times New Roman"/>
                      </a:endParaRPr>
                    </a:p>
                  </a:txBody>
                  <a:tcPr marL="51351" marR="51351" marT="0" marB="0"/>
                </a:tc>
              </a:tr>
              <a:tr h="634964">
                <a:tc>
                  <a:txBody>
                    <a:bodyPr/>
                    <a:lstStyle/>
                    <a:p>
                      <a:pPr marL="457200" algn="just">
                        <a:lnSpc>
                          <a:spcPct val="150000"/>
                        </a:lnSpc>
                        <a:spcBef>
                          <a:spcPts val="600"/>
                        </a:spcBef>
                        <a:spcAft>
                          <a:spcPts val="600"/>
                        </a:spcAft>
                      </a:pPr>
                      <a:r>
                        <a:rPr lang="es-EC" sz="1100" dirty="0" smtClean="0">
                          <a:effectLst/>
                        </a:rPr>
                        <a:t>3. Falta de convenios con empresas o universidades nacionales e internacionales.</a:t>
                      </a:r>
                      <a:endParaRPr lang="es-EC" sz="1200" dirty="0">
                        <a:solidFill>
                          <a:srgbClr val="365F91"/>
                        </a:solidFill>
                        <a:effectLst/>
                        <a:latin typeface="Calibri"/>
                        <a:ea typeface="Calibri"/>
                        <a:cs typeface="Times New Roman"/>
                      </a:endParaRPr>
                    </a:p>
                  </a:txBody>
                  <a:tcPr marL="51351" marR="51351" marT="0" marB="0">
                    <a:solidFill>
                      <a:schemeClr val="bg2"/>
                    </a:solidFill>
                  </a:tcPr>
                </a:tc>
                <a:tc>
                  <a:txBody>
                    <a:bodyPr/>
                    <a:lstStyle/>
                    <a:p>
                      <a:pPr marL="457200" algn="just">
                        <a:lnSpc>
                          <a:spcPct val="150000"/>
                        </a:lnSpc>
                        <a:spcBef>
                          <a:spcPts val="600"/>
                        </a:spcBef>
                        <a:spcAft>
                          <a:spcPts val="600"/>
                        </a:spcAft>
                      </a:pPr>
                      <a:r>
                        <a:rPr lang="es-EC" sz="1100" dirty="0" smtClean="0">
                          <a:effectLst/>
                        </a:rPr>
                        <a:t>3. Alianzas estratégicas con empresas privadas y estatales sean locales o extranjeras.</a:t>
                      </a:r>
                      <a:endParaRPr lang="es-EC" sz="1200" dirty="0">
                        <a:solidFill>
                          <a:srgbClr val="365F91"/>
                        </a:solidFill>
                        <a:effectLst/>
                        <a:latin typeface="Calibri"/>
                        <a:ea typeface="Calibri"/>
                        <a:cs typeface="Times New Roman"/>
                      </a:endParaRPr>
                    </a:p>
                  </a:txBody>
                  <a:tcPr marL="51351" marR="51351" marT="0" marB="0">
                    <a:solidFill>
                      <a:schemeClr val="bg2"/>
                    </a:solidFill>
                  </a:tcPr>
                </a:tc>
              </a:tr>
              <a:tr h="846619">
                <a:tc>
                  <a:txBody>
                    <a:bodyPr/>
                    <a:lstStyle/>
                    <a:p>
                      <a:pPr marL="457200" algn="just">
                        <a:lnSpc>
                          <a:spcPct val="150000"/>
                        </a:lnSpc>
                        <a:spcBef>
                          <a:spcPts val="600"/>
                        </a:spcBef>
                        <a:spcAft>
                          <a:spcPts val="600"/>
                        </a:spcAft>
                      </a:pPr>
                      <a:r>
                        <a:rPr lang="es-EC" sz="1100" smtClean="0">
                          <a:effectLst/>
                        </a:rPr>
                        <a:t>4. Poca inversión extranjera y local.</a:t>
                      </a:r>
                      <a:endParaRPr lang="es-EC" sz="1200">
                        <a:solidFill>
                          <a:srgbClr val="365F91"/>
                        </a:solidFill>
                        <a:effectLst/>
                        <a:latin typeface="Calibri"/>
                        <a:ea typeface="Calibri"/>
                        <a:cs typeface="Times New Roman"/>
                      </a:endParaRPr>
                    </a:p>
                  </a:txBody>
                  <a:tcPr marL="51351" marR="51351" marT="0" marB="0"/>
                </a:tc>
                <a:tc>
                  <a:txBody>
                    <a:bodyPr/>
                    <a:lstStyle/>
                    <a:p>
                      <a:pPr marL="457200" algn="just">
                        <a:lnSpc>
                          <a:spcPct val="150000"/>
                        </a:lnSpc>
                        <a:spcBef>
                          <a:spcPts val="600"/>
                        </a:spcBef>
                        <a:spcAft>
                          <a:spcPts val="600"/>
                        </a:spcAft>
                      </a:pPr>
                      <a:r>
                        <a:rPr lang="es-EC" sz="1100" dirty="0" smtClean="0">
                          <a:effectLst/>
                        </a:rPr>
                        <a:t>4. Crecimiento de la demanda de maquinaria CNC por parte de las industrias locales para mejorar la eficiencia.</a:t>
                      </a:r>
                      <a:endParaRPr lang="es-EC" sz="1200" dirty="0">
                        <a:solidFill>
                          <a:srgbClr val="365F91"/>
                        </a:solidFill>
                        <a:effectLst/>
                        <a:latin typeface="Calibri"/>
                        <a:ea typeface="Calibri"/>
                        <a:cs typeface="Times New Roman"/>
                      </a:endParaRPr>
                    </a:p>
                  </a:txBody>
                  <a:tcPr marL="51351" marR="51351" marT="0" marB="0"/>
                </a:tc>
              </a:tr>
              <a:tr h="634964">
                <a:tc>
                  <a:txBody>
                    <a:bodyPr/>
                    <a:lstStyle/>
                    <a:p>
                      <a:pPr marL="457200" algn="just">
                        <a:lnSpc>
                          <a:spcPct val="150000"/>
                        </a:lnSpc>
                        <a:spcBef>
                          <a:spcPts val="600"/>
                        </a:spcBef>
                        <a:spcAft>
                          <a:spcPts val="600"/>
                        </a:spcAft>
                      </a:pPr>
                      <a:r>
                        <a:rPr lang="es-EC" sz="1100" dirty="0" smtClean="0">
                          <a:effectLst/>
                        </a:rPr>
                        <a:t>5. Competencia desleal, principalmente con artesanos y pequeños productores.</a:t>
                      </a:r>
                      <a:endParaRPr lang="es-EC" sz="1200" dirty="0">
                        <a:solidFill>
                          <a:srgbClr val="365F91"/>
                        </a:solidFill>
                        <a:effectLst/>
                        <a:latin typeface="Calibri"/>
                        <a:ea typeface="Calibri"/>
                        <a:cs typeface="Times New Roman"/>
                      </a:endParaRPr>
                    </a:p>
                  </a:txBody>
                  <a:tcPr marL="51351" marR="51351" marT="0" marB="0">
                    <a:solidFill>
                      <a:schemeClr val="bg2"/>
                    </a:solidFill>
                  </a:tcPr>
                </a:tc>
                <a:tc>
                  <a:txBody>
                    <a:bodyPr/>
                    <a:lstStyle/>
                    <a:p>
                      <a:pPr marL="457200" algn="just">
                        <a:lnSpc>
                          <a:spcPct val="150000"/>
                        </a:lnSpc>
                        <a:spcBef>
                          <a:spcPts val="600"/>
                        </a:spcBef>
                        <a:spcAft>
                          <a:spcPts val="600"/>
                        </a:spcAft>
                      </a:pPr>
                      <a:r>
                        <a:rPr lang="es-EC" sz="1100" dirty="0" smtClean="0">
                          <a:effectLst/>
                        </a:rPr>
                        <a:t>5. Aprovechando el apoyo estatal a sectores estratégicos se puede traer nueva tecnología y conocimiento.</a:t>
                      </a:r>
                      <a:endParaRPr lang="es-EC" sz="1200" dirty="0">
                        <a:solidFill>
                          <a:srgbClr val="365F91"/>
                        </a:solidFill>
                        <a:effectLst/>
                        <a:latin typeface="Calibri"/>
                        <a:ea typeface="Calibri"/>
                        <a:cs typeface="Times New Roman"/>
                      </a:endParaRPr>
                    </a:p>
                  </a:txBody>
                  <a:tcPr marL="51351" marR="51351" marT="0" marB="0">
                    <a:solidFill>
                      <a:schemeClr val="bg2"/>
                    </a:solidFill>
                  </a:tcPr>
                </a:tc>
              </a:tr>
              <a:tr h="433893">
                <a:tc>
                  <a:txBody>
                    <a:bodyPr/>
                    <a:lstStyle/>
                    <a:p>
                      <a:pPr marL="457200" algn="just">
                        <a:lnSpc>
                          <a:spcPct val="150000"/>
                        </a:lnSpc>
                        <a:spcBef>
                          <a:spcPts val="600"/>
                        </a:spcBef>
                        <a:spcAft>
                          <a:spcPts val="600"/>
                        </a:spcAft>
                      </a:pPr>
                      <a:r>
                        <a:rPr lang="es-EC" sz="1100" smtClean="0">
                          <a:effectLst/>
                        </a:rPr>
                        <a:t>6. Concursos y licitaciones pre asignadas.</a:t>
                      </a:r>
                      <a:endParaRPr lang="es-EC" sz="1200">
                        <a:solidFill>
                          <a:srgbClr val="365F91"/>
                        </a:solidFill>
                        <a:effectLst/>
                        <a:latin typeface="Calibri"/>
                        <a:ea typeface="Calibri"/>
                        <a:cs typeface="Times New Roman"/>
                      </a:endParaRPr>
                    </a:p>
                  </a:txBody>
                  <a:tcPr marL="51351" marR="51351" marT="0" marB="0"/>
                </a:tc>
                <a:tc>
                  <a:txBody>
                    <a:bodyPr/>
                    <a:lstStyle/>
                    <a:p>
                      <a:pPr algn="just">
                        <a:lnSpc>
                          <a:spcPct val="150000"/>
                        </a:lnSpc>
                        <a:spcBef>
                          <a:spcPts val="600"/>
                        </a:spcBef>
                        <a:spcAft>
                          <a:spcPts val="600"/>
                        </a:spcAft>
                        <a:tabLst>
                          <a:tab pos="552450" algn="l"/>
                        </a:tabLst>
                      </a:pPr>
                      <a:r>
                        <a:rPr lang="es-EC" sz="1100" dirty="0" smtClean="0">
                          <a:effectLst/>
                        </a:rPr>
                        <a:t> </a:t>
                      </a:r>
                      <a:endParaRPr lang="es-EC" sz="1200" dirty="0">
                        <a:solidFill>
                          <a:srgbClr val="365F91"/>
                        </a:solidFill>
                        <a:effectLst/>
                        <a:latin typeface="Calibri"/>
                        <a:ea typeface="Calibri"/>
                        <a:cs typeface="Times New Roman"/>
                      </a:endParaRPr>
                    </a:p>
                  </a:txBody>
                  <a:tcPr marL="51351" marR="51351" marT="0" marB="0"/>
                </a:tc>
              </a:tr>
            </a:tbl>
          </a:graphicData>
        </a:graphic>
      </p:graphicFrame>
    </p:spTree>
    <p:extLst>
      <p:ext uri="{BB962C8B-B14F-4D97-AF65-F5344CB8AC3E}">
        <p14:creationId xmlns:p14="http://schemas.microsoft.com/office/powerpoint/2010/main" val="1659686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683568" y="620688"/>
            <a:ext cx="7704856" cy="646331"/>
          </a:xfrm>
          <a:prstGeom prst="rect">
            <a:avLst/>
          </a:prstGeom>
          <a:noFill/>
        </p:spPr>
        <p:txBody>
          <a:bodyPr wrap="square" rtlCol="0">
            <a:spAutoFit/>
          </a:bodyPr>
          <a:lstStyle/>
          <a:p>
            <a:r>
              <a:rPr lang="es-EC" b="1" dirty="0"/>
              <a:t>CÁLCULO DE COSTOS DEL MECANIZADO EN FADAL VMC 3016 Y VIWA 1640-T400.</a:t>
            </a:r>
            <a:endParaRPr lang="es-EC" dirty="0"/>
          </a:p>
        </p:txBody>
      </p:sp>
      <p:graphicFrame>
        <p:nvGraphicFramePr>
          <p:cNvPr id="2" name="1 Tabla"/>
          <p:cNvGraphicFramePr>
            <a:graphicFrameLocks noGrp="1"/>
          </p:cNvGraphicFramePr>
          <p:nvPr>
            <p:extLst>
              <p:ext uri="{D42A27DB-BD31-4B8C-83A1-F6EECF244321}">
                <p14:modId xmlns:p14="http://schemas.microsoft.com/office/powerpoint/2010/main" val="2068804449"/>
              </p:ext>
            </p:extLst>
          </p:nvPr>
        </p:nvGraphicFramePr>
        <p:xfrm>
          <a:off x="683568" y="1484785"/>
          <a:ext cx="7920879" cy="3915324"/>
        </p:xfrm>
        <a:graphic>
          <a:graphicData uri="http://schemas.openxmlformats.org/drawingml/2006/table">
            <a:tbl>
              <a:tblPr firstRow="1" firstCol="1" bandRow="1">
                <a:tableStyleId>{2D5ABB26-0587-4C30-8999-92F81FD0307C}</a:tableStyleId>
              </a:tblPr>
              <a:tblGrid>
                <a:gridCol w="2640293"/>
                <a:gridCol w="2640293"/>
                <a:gridCol w="2640293"/>
              </a:tblGrid>
              <a:tr h="432047">
                <a:tc>
                  <a:txBody>
                    <a:bodyPr/>
                    <a:lstStyle/>
                    <a:p>
                      <a:pPr marL="457200" algn="ctr">
                        <a:lnSpc>
                          <a:spcPct val="200000"/>
                        </a:lnSpc>
                        <a:spcBef>
                          <a:spcPts val="600"/>
                        </a:spcBef>
                        <a:spcAft>
                          <a:spcPts val="600"/>
                        </a:spcAft>
                      </a:pPr>
                      <a:r>
                        <a:rPr lang="es-EC" sz="1100" dirty="0">
                          <a:effectLst/>
                        </a:rPr>
                        <a:t>OBJETOS DE COSTO</a:t>
                      </a:r>
                      <a:endParaRPr lang="es-EC" sz="1200" dirty="0">
                        <a:solidFill>
                          <a:srgbClr val="365F91"/>
                        </a:solidFill>
                        <a:effectLst/>
                        <a:latin typeface="Calibri"/>
                        <a:ea typeface="Calibri"/>
                        <a:cs typeface="Times New Roman"/>
                      </a:endParaRPr>
                    </a:p>
                  </a:txBody>
                  <a:tcPr marL="57915" marR="57915" marT="0" marB="0"/>
                </a:tc>
                <a:tc>
                  <a:txBody>
                    <a:bodyPr/>
                    <a:lstStyle/>
                    <a:p>
                      <a:pPr marL="457200" algn="ctr">
                        <a:lnSpc>
                          <a:spcPct val="200000"/>
                        </a:lnSpc>
                        <a:spcBef>
                          <a:spcPts val="600"/>
                        </a:spcBef>
                        <a:spcAft>
                          <a:spcPts val="600"/>
                        </a:spcAft>
                      </a:pPr>
                      <a:r>
                        <a:rPr lang="es-EC" sz="1100" dirty="0">
                          <a:effectLst/>
                        </a:rPr>
                        <a:t>ELEMENTOS DE LOS OBJETOS DE COSTO</a:t>
                      </a:r>
                      <a:endParaRPr lang="es-EC" sz="1200" dirty="0">
                        <a:solidFill>
                          <a:srgbClr val="365F91"/>
                        </a:solidFill>
                        <a:effectLst/>
                        <a:latin typeface="Calibri"/>
                        <a:ea typeface="Calibri"/>
                        <a:cs typeface="Times New Roman"/>
                      </a:endParaRPr>
                    </a:p>
                  </a:txBody>
                  <a:tcPr marL="57915" marR="57915" marT="0" marB="0"/>
                </a:tc>
                <a:tc>
                  <a:txBody>
                    <a:bodyPr/>
                    <a:lstStyle/>
                    <a:p>
                      <a:pPr marL="457200" algn="ctr">
                        <a:lnSpc>
                          <a:spcPct val="200000"/>
                        </a:lnSpc>
                        <a:spcBef>
                          <a:spcPts val="600"/>
                        </a:spcBef>
                        <a:spcAft>
                          <a:spcPts val="600"/>
                        </a:spcAft>
                      </a:pPr>
                      <a:r>
                        <a:rPr lang="es-EC" sz="1100" dirty="0">
                          <a:effectLst/>
                        </a:rPr>
                        <a:t>UNIDAD</a:t>
                      </a:r>
                      <a:endParaRPr lang="es-EC" sz="1200" dirty="0">
                        <a:solidFill>
                          <a:srgbClr val="365F91"/>
                        </a:solidFill>
                        <a:effectLst/>
                        <a:latin typeface="Calibri"/>
                        <a:ea typeface="Calibri"/>
                        <a:cs typeface="Times New Roman"/>
                      </a:endParaRPr>
                    </a:p>
                  </a:txBody>
                  <a:tcPr marL="57915" marR="57915" marT="0" marB="0"/>
                </a:tc>
              </a:tr>
              <a:tr h="432048">
                <a:tc rowSpan="5">
                  <a:txBody>
                    <a:bodyPr/>
                    <a:lstStyle/>
                    <a:p>
                      <a:pPr marL="457200" algn="l">
                        <a:lnSpc>
                          <a:spcPct val="200000"/>
                        </a:lnSpc>
                        <a:spcBef>
                          <a:spcPts val="600"/>
                        </a:spcBef>
                        <a:spcAft>
                          <a:spcPts val="600"/>
                        </a:spcAft>
                      </a:pPr>
                      <a:r>
                        <a:rPr lang="es-EC" sz="1100" dirty="0">
                          <a:effectLst/>
                        </a:rPr>
                        <a:t> </a:t>
                      </a:r>
                      <a:endParaRPr lang="es-EC" sz="1200" dirty="0">
                        <a:effectLst/>
                      </a:endParaRPr>
                    </a:p>
                    <a:p>
                      <a:pPr marL="457200" algn="l">
                        <a:lnSpc>
                          <a:spcPct val="200000"/>
                        </a:lnSpc>
                        <a:spcBef>
                          <a:spcPts val="600"/>
                        </a:spcBef>
                        <a:spcAft>
                          <a:spcPts val="600"/>
                        </a:spcAft>
                      </a:pPr>
                      <a:r>
                        <a:rPr lang="es-EC" sz="1100" dirty="0">
                          <a:effectLst/>
                        </a:rPr>
                        <a:t> </a:t>
                      </a:r>
                      <a:endParaRPr lang="es-EC" sz="1200" dirty="0">
                        <a:effectLst/>
                      </a:endParaRPr>
                    </a:p>
                    <a:p>
                      <a:pPr marL="457200" algn="l">
                        <a:lnSpc>
                          <a:spcPct val="200000"/>
                        </a:lnSpc>
                        <a:spcBef>
                          <a:spcPts val="600"/>
                        </a:spcBef>
                        <a:spcAft>
                          <a:spcPts val="600"/>
                        </a:spcAft>
                      </a:pPr>
                      <a:r>
                        <a:rPr lang="es-EC" sz="1100" dirty="0" smtClean="0">
                          <a:effectLst/>
                        </a:rPr>
                        <a:t>Operación </a:t>
                      </a:r>
                      <a:r>
                        <a:rPr lang="es-EC" sz="1100" dirty="0">
                          <a:effectLst/>
                        </a:rPr>
                        <a:t>de las máquinas</a:t>
                      </a:r>
                      <a:endParaRPr lang="es-EC" sz="1200" dirty="0">
                        <a:effectLst/>
                      </a:endParaRPr>
                    </a:p>
                    <a:p>
                      <a:pPr marL="457200" algn="l">
                        <a:lnSpc>
                          <a:spcPct val="200000"/>
                        </a:lnSpc>
                        <a:spcBef>
                          <a:spcPts val="600"/>
                        </a:spcBef>
                        <a:spcAft>
                          <a:spcPts val="600"/>
                        </a:spcAft>
                      </a:pPr>
                      <a:r>
                        <a:rPr lang="es-EC" sz="1100" dirty="0">
                          <a:effectLst/>
                        </a:rPr>
                        <a:t>(Capítulo 4)</a:t>
                      </a:r>
                      <a:endParaRPr lang="es-EC" sz="1200" dirty="0">
                        <a:solidFill>
                          <a:srgbClr val="365F91"/>
                        </a:solidFill>
                        <a:effectLst/>
                        <a:latin typeface="Calibri"/>
                        <a:ea typeface="Calibri"/>
                        <a:cs typeface="Times New Roman"/>
                      </a:endParaRPr>
                    </a:p>
                  </a:txBody>
                  <a:tcPr marL="57915" marR="57915" marT="0" marB="0">
                    <a:solidFill>
                      <a:schemeClr val="bg2"/>
                    </a:solidFill>
                  </a:tcPr>
                </a:tc>
                <a:tc>
                  <a:txBody>
                    <a:bodyPr/>
                    <a:lstStyle/>
                    <a:p>
                      <a:pPr marL="457200" algn="l">
                        <a:lnSpc>
                          <a:spcPct val="200000"/>
                        </a:lnSpc>
                        <a:spcBef>
                          <a:spcPts val="600"/>
                        </a:spcBef>
                        <a:spcAft>
                          <a:spcPts val="600"/>
                        </a:spcAft>
                      </a:pPr>
                      <a:r>
                        <a:rPr lang="es-EC" sz="1100" dirty="0">
                          <a:effectLst/>
                        </a:rPr>
                        <a:t>Costo inicial y de depreciación de las máquinas</a:t>
                      </a:r>
                      <a:endParaRPr lang="es-EC" sz="1200" dirty="0">
                        <a:solidFill>
                          <a:srgbClr val="365F91"/>
                        </a:solidFill>
                        <a:effectLst/>
                        <a:latin typeface="Calibri"/>
                        <a:ea typeface="Calibri"/>
                        <a:cs typeface="Times New Roman"/>
                      </a:endParaRPr>
                    </a:p>
                  </a:txBody>
                  <a:tcPr marL="57915" marR="57915" marT="0" marB="0">
                    <a:lnB w="12700" cap="flat" cmpd="sng" algn="ctr">
                      <a:solidFill>
                        <a:schemeClr val="tx1"/>
                      </a:solidFill>
                      <a:prstDash val="solid"/>
                      <a:round/>
                      <a:headEnd type="none" w="med" len="med"/>
                      <a:tailEnd type="none" w="med" len="med"/>
                    </a:lnB>
                    <a:solidFill>
                      <a:schemeClr val="bg2"/>
                    </a:solidFill>
                  </a:tcPr>
                </a:tc>
                <a:tc>
                  <a:txBody>
                    <a:bodyPr/>
                    <a:lstStyle/>
                    <a:p>
                      <a:pPr marL="457200" algn="ctr">
                        <a:lnSpc>
                          <a:spcPct val="200000"/>
                        </a:lnSpc>
                        <a:spcBef>
                          <a:spcPts val="600"/>
                        </a:spcBef>
                        <a:spcAft>
                          <a:spcPts val="600"/>
                        </a:spcAft>
                      </a:pPr>
                      <a:r>
                        <a:rPr lang="es-EC" sz="1100" dirty="0">
                          <a:effectLst/>
                        </a:rPr>
                        <a:t>$/h</a:t>
                      </a:r>
                      <a:endParaRPr lang="es-EC" sz="1200" dirty="0">
                        <a:effectLst/>
                      </a:endParaRPr>
                    </a:p>
                    <a:p>
                      <a:pPr marL="457200" algn="ctr">
                        <a:lnSpc>
                          <a:spcPct val="200000"/>
                        </a:lnSpc>
                        <a:spcBef>
                          <a:spcPts val="600"/>
                        </a:spcBef>
                        <a:spcAft>
                          <a:spcPts val="600"/>
                        </a:spcAft>
                      </a:pPr>
                      <a:r>
                        <a:rPr lang="es-EC" sz="1100" dirty="0">
                          <a:effectLst/>
                        </a:rPr>
                        <a:t> </a:t>
                      </a:r>
                      <a:endParaRPr lang="es-EC" sz="1200" dirty="0">
                        <a:solidFill>
                          <a:srgbClr val="365F91"/>
                        </a:solidFill>
                        <a:effectLst/>
                        <a:latin typeface="Calibri"/>
                        <a:ea typeface="Calibri"/>
                        <a:cs typeface="Times New Roman"/>
                      </a:endParaRPr>
                    </a:p>
                  </a:txBody>
                  <a:tcPr marL="57915" marR="57915" marT="0" marB="0">
                    <a:lnB w="12700" cap="flat" cmpd="sng" algn="ctr">
                      <a:solidFill>
                        <a:schemeClr val="tx1"/>
                      </a:solidFill>
                      <a:prstDash val="solid"/>
                      <a:round/>
                      <a:headEnd type="none" w="med" len="med"/>
                      <a:tailEnd type="none" w="med" len="med"/>
                    </a:lnB>
                    <a:solidFill>
                      <a:schemeClr val="bg2"/>
                    </a:solidFill>
                  </a:tcPr>
                </a:tc>
              </a:tr>
              <a:tr h="605451">
                <a:tc vMerge="1">
                  <a:txBody>
                    <a:bodyPr/>
                    <a:lstStyle/>
                    <a:p>
                      <a:endParaRPr lang="es-EC"/>
                    </a:p>
                  </a:txBody>
                  <a:tcPr/>
                </a:tc>
                <a:tc>
                  <a:txBody>
                    <a:bodyPr/>
                    <a:lstStyle/>
                    <a:p>
                      <a:pPr marL="457200" algn="l">
                        <a:lnSpc>
                          <a:spcPct val="200000"/>
                        </a:lnSpc>
                        <a:spcBef>
                          <a:spcPts val="600"/>
                        </a:spcBef>
                        <a:spcAft>
                          <a:spcPts val="600"/>
                        </a:spcAft>
                      </a:pPr>
                      <a:r>
                        <a:rPr lang="es-EC" sz="1100" dirty="0">
                          <a:effectLst/>
                        </a:rPr>
                        <a:t>Costo de mantenimiento </a:t>
                      </a:r>
                      <a:endParaRPr lang="es-EC" sz="1200" dirty="0">
                        <a:solidFill>
                          <a:srgbClr val="365F91"/>
                        </a:solidFill>
                        <a:effectLst/>
                        <a:latin typeface="Calibri"/>
                        <a:ea typeface="Calibri"/>
                        <a:cs typeface="Times New Roman"/>
                      </a:endParaRPr>
                    </a:p>
                  </a:txBody>
                  <a:tcPr marL="57915" marR="5791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57200" algn="ctr">
                        <a:lnSpc>
                          <a:spcPct val="200000"/>
                        </a:lnSpc>
                        <a:spcBef>
                          <a:spcPts val="600"/>
                        </a:spcBef>
                        <a:spcAft>
                          <a:spcPts val="600"/>
                        </a:spcAft>
                      </a:pPr>
                      <a:r>
                        <a:rPr lang="es-EC" sz="1100" dirty="0">
                          <a:effectLst/>
                        </a:rPr>
                        <a:t>$/h</a:t>
                      </a:r>
                      <a:endParaRPr lang="es-EC" sz="1200" dirty="0">
                        <a:solidFill>
                          <a:srgbClr val="365F91"/>
                        </a:solidFill>
                        <a:effectLst/>
                        <a:latin typeface="Calibri"/>
                        <a:ea typeface="Calibri"/>
                        <a:cs typeface="Times New Roman"/>
                      </a:endParaRPr>
                    </a:p>
                  </a:txBody>
                  <a:tcPr marL="57915" marR="5791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605451">
                <a:tc vMerge="1">
                  <a:txBody>
                    <a:bodyPr/>
                    <a:lstStyle/>
                    <a:p>
                      <a:endParaRPr lang="es-EC"/>
                    </a:p>
                  </a:txBody>
                  <a:tcPr/>
                </a:tc>
                <a:tc>
                  <a:txBody>
                    <a:bodyPr/>
                    <a:lstStyle/>
                    <a:p>
                      <a:pPr marL="457200" algn="l">
                        <a:lnSpc>
                          <a:spcPct val="200000"/>
                        </a:lnSpc>
                        <a:spcBef>
                          <a:spcPts val="600"/>
                        </a:spcBef>
                        <a:spcAft>
                          <a:spcPts val="600"/>
                        </a:spcAft>
                      </a:pPr>
                      <a:r>
                        <a:rPr lang="es-EC" sz="1100" dirty="0">
                          <a:effectLst/>
                        </a:rPr>
                        <a:t>Costo de herramientas</a:t>
                      </a:r>
                      <a:endParaRPr lang="es-EC" sz="1200" dirty="0">
                        <a:solidFill>
                          <a:srgbClr val="365F91"/>
                        </a:solidFill>
                        <a:effectLst/>
                        <a:latin typeface="Calibri"/>
                        <a:ea typeface="Calibri"/>
                        <a:cs typeface="Times New Roman"/>
                      </a:endParaRPr>
                    </a:p>
                  </a:txBody>
                  <a:tcPr marL="57915" marR="5791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57200" algn="ctr">
                        <a:lnSpc>
                          <a:spcPct val="200000"/>
                        </a:lnSpc>
                        <a:spcBef>
                          <a:spcPts val="600"/>
                        </a:spcBef>
                        <a:spcAft>
                          <a:spcPts val="600"/>
                        </a:spcAft>
                      </a:pPr>
                      <a:r>
                        <a:rPr lang="es-EC" sz="1100" dirty="0">
                          <a:effectLst/>
                        </a:rPr>
                        <a:t>$/h</a:t>
                      </a:r>
                      <a:endParaRPr lang="es-EC" sz="1200" dirty="0">
                        <a:solidFill>
                          <a:srgbClr val="365F91"/>
                        </a:solidFill>
                        <a:effectLst/>
                        <a:latin typeface="Calibri"/>
                        <a:ea typeface="Calibri"/>
                        <a:cs typeface="Times New Roman"/>
                      </a:endParaRPr>
                    </a:p>
                  </a:txBody>
                  <a:tcPr marL="57915" marR="5791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605451">
                <a:tc vMerge="1">
                  <a:txBody>
                    <a:bodyPr/>
                    <a:lstStyle/>
                    <a:p>
                      <a:endParaRPr lang="es-EC"/>
                    </a:p>
                  </a:txBody>
                  <a:tcPr/>
                </a:tc>
                <a:tc>
                  <a:txBody>
                    <a:bodyPr/>
                    <a:lstStyle/>
                    <a:p>
                      <a:pPr marL="457200" algn="l">
                        <a:lnSpc>
                          <a:spcPct val="200000"/>
                        </a:lnSpc>
                        <a:spcBef>
                          <a:spcPts val="600"/>
                        </a:spcBef>
                        <a:spcAft>
                          <a:spcPts val="600"/>
                        </a:spcAft>
                      </a:pPr>
                      <a:r>
                        <a:rPr lang="es-EC" sz="1100" dirty="0">
                          <a:effectLst/>
                        </a:rPr>
                        <a:t>Costo de servicios generales</a:t>
                      </a:r>
                      <a:endParaRPr lang="es-EC" sz="1200" dirty="0">
                        <a:solidFill>
                          <a:srgbClr val="365F91"/>
                        </a:solidFill>
                        <a:effectLst/>
                        <a:latin typeface="Calibri"/>
                        <a:ea typeface="Calibri"/>
                        <a:cs typeface="Times New Roman"/>
                      </a:endParaRPr>
                    </a:p>
                  </a:txBody>
                  <a:tcPr marL="57915" marR="5791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57200" algn="ctr">
                        <a:lnSpc>
                          <a:spcPct val="200000"/>
                        </a:lnSpc>
                        <a:spcBef>
                          <a:spcPts val="600"/>
                        </a:spcBef>
                        <a:spcAft>
                          <a:spcPts val="600"/>
                        </a:spcAft>
                      </a:pPr>
                      <a:r>
                        <a:rPr lang="es-EC" sz="1100" dirty="0">
                          <a:effectLst/>
                        </a:rPr>
                        <a:t>$/h</a:t>
                      </a:r>
                      <a:endParaRPr lang="es-EC" sz="1200" dirty="0">
                        <a:solidFill>
                          <a:srgbClr val="365F91"/>
                        </a:solidFill>
                        <a:effectLst/>
                        <a:latin typeface="Calibri"/>
                        <a:ea typeface="Calibri"/>
                        <a:cs typeface="Times New Roman"/>
                      </a:endParaRPr>
                    </a:p>
                  </a:txBody>
                  <a:tcPr marL="57915" marR="57915"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605451">
                <a:tc vMerge="1">
                  <a:txBody>
                    <a:bodyPr/>
                    <a:lstStyle/>
                    <a:p>
                      <a:endParaRPr lang="es-EC"/>
                    </a:p>
                  </a:txBody>
                  <a:tcPr/>
                </a:tc>
                <a:tc>
                  <a:txBody>
                    <a:bodyPr/>
                    <a:lstStyle/>
                    <a:p>
                      <a:pPr marL="457200" algn="l">
                        <a:lnSpc>
                          <a:spcPct val="200000"/>
                        </a:lnSpc>
                        <a:spcBef>
                          <a:spcPts val="600"/>
                        </a:spcBef>
                        <a:spcAft>
                          <a:spcPts val="600"/>
                        </a:spcAft>
                      </a:pPr>
                      <a:r>
                        <a:rPr lang="es-EC" sz="1100">
                          <a:effectLst/>
                        </a:rPr>
                        <a:t>Costo de Fluido de corte.</a:t>
                      </a:r>
                      <a:endParaRPr lang="es-EC" sz="1200">
                        <a:solidFill>
                          <a:srgbClr val="365F91"/>
                        </a:solidFill>
                        <a:effectLst/>
                        <a:latin typeface="Calibri"/>
                        <a:ea typeface="Calibri"/>
                        <a:cs typeface="Times New Roman"/>
                      </a:endParaRPr>
                    </a:p>
                  </a:txBody>
                  <a:tcPr marL="57915" marR="57915" marT="0" marB="0">
                    <a:lnT w="12700" cap="flat" cmpd="sng" algn="ctr">
                      <a:solidFill>
                        <a:schemeClr val="tx1"/>
                      </a:solidFill>
                      <a:prstDash val="solid"/>
                      <a:round/>
                      <a:headEnd type="none" w="med" len="med"/>
                      <a:tailEnd type="none" w="med" len="med"/>
                    </a:lnT>
                    <a:solidFill>
                      <a:schemeClr val="bg2"/>
                    </a:solidFill>
                  </a:tcPr>
                </a:tc>
                <a:tc>
                  <a:txBody>
                    <a:bodyPr/>
                    <a:lstStyle/>
                    <a:p>
                      <a:pPr marL="457200" algn="ctr">
                        <a:lnSpc>
                          <a:spcPct val="200000"/>
                        </a:lnSpc>
                        <a:spcBef>
                          <a:spcPts val="600"/>
                        </a:spcBef>
                        <a:spcAft>
                          <a:spcPts val="600"/>
                        </a:spcAft>
                      </a:pPr>
                      <a:r>
                        <a:rPr lang="es-EC" sz="1100" dirty="0">
                          <a:effectLst/>
                        </a:rPr>
                        <a:t>$/h</a:t>
                      </a:r>
                      <a:endParaRPr lang="es-EC" sz="1200" dirty="0">
                        <a:solidFill>
                          <a:srgbClr val="365F91"/>
                        </a:solidFill>
                        <a:effectLst/>
                        <a:latin typeface="Calibri"/>
                        <a:ea typeface="Calibri"/>
                        <a:cs typeface="Times New Roman"/>
                      </a:endParaRPr>
                    </a:p>
                  </a:txBody>
                  <a:tcPr marL="57915" marR="57915" marT="0" marB="0">
                    <a:lnT w="12700" cap="flat" cmpd="sng" algn="ctr">
                      <a:solidFill>
                        <a:schemeClr val="tx1"/>
                      </a:solidFill>
                      <a:prstDash val="solid"/>
                      <a:round/>
                      <a:headEnd type="none" w="med" len="med"/>
                      <a:tailEnd type="none" w="med" len="med"/>
                    </a:lnT>
                    <a:solidFill>
                      <a:schemeClr val="bg2"/>
                    </a:solidFill>
                  </a:tcPr>
                </a:tc>
              </a:tr>
            </a:tbl>
          </a:graphicData>
        </a:graphic>
      </p:graphicFrame>
    </p:spTree>
    <p:extLst>
      <p:ext uri="{BB962C8B-B14F-4D97-AF65-F5344CB8AC3E}">
        <p14:creationId xmlns:p14="http://schemas.microsoft.com/office/powerpoint/2010/main" val="3837854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683568" y="44624"/>
            <a:ext cx="7704856" cy="646331"/>
          </a:xfrm>
          <a:prstGeom prst="rect">
            <a:avLst/>
          </a:prstGeom>
          <a:noFill/>
        </p:spPr>
        <p:txBody>
          <a:bodyPr wrap="square" rtlCol="0">
            <a:spAutoFit/>
          </a:bodyPr>
          <a:lstStyle/>
          <a:p>
            <a:r>
              <a:rPr lang="es-EC" b="1" dirty="0"/>
              <a:t>CÁLCULO DE COSTOS DEL MECANIZADO EN FADAL VMC 3016 Y VIWA 1640-T400.</a:t>
            </a:r>
            <a:endParaRPr lang="es-EC" dirty="0"/>
          </a:p>
        </p:txBody>
      </p:sp>
      <p:graphicFrame>
        <p:nvGraphicFramePr>
          <p:cNvPr id="3" name="2 Tabla"/>
          <p:cNvGraphicFramePr>
            <a:graphicFrameLocks noGrp="1"/>
          </p:cNvGraphicFramePr>
          <p:nvPr>
            <p:extLst>
              <p:ext uri="{D42A27DB-BD31-4B8C-83A1-F6EECF244321}">
                <p14:modId xmlns:p14="http://schemas.microsoft.com/office/powerpoint/2010/main" val="2191427656"/>
              </p:ext>
            </p:extLst>
          </p:nvPr>
        </p:nvGraphicFramePr>
        <p:xfrm>
          <a:off x="395536" y="674571"/>
          <a:ext cx="8568951" cy="5292953"/>
        </p:xfrm>
        <a:graphic>
          <a:graphicData uri="http://schemas.openxmlformats.org/drawingml/2006/table">
            <a:tbl>
              <a:tblPr firstRow="1" firstCol="1" bandRow="1">
                <a:tableStyleId>{2D5ABB26-0587-4C30-8999-92F81FD0307C}</a:tableStyleId>
              </a:tblPr>
              <a:tblGrid>
                <a:gridCol w="2856317"/>
                <a:gridCol w="2856317"/>
                <a:gridCol w="2856317"/>
              </a:tblGrid>
              <a:tr h="306157">
                <a:tc>
                  <a:txBody>
                    <a:bodyPr/>
                    <a:lstStyle/>
                    <a:p>
                      <a:pPr marL="457200" algn="ctr">
                        <a:lnSpc>
                          <a:spcPct val="200000"/>
                        </a:lnSpc>
                        <a:spcBef>
                          <a:spcPts val="600"/>
                        </a:spcBef>
                        <a:spcAft>
                          <a:spcPts val="600"/>
                        </a:spcAft>
                      </a:pPr>
                      <a:r>
                        <a:rPr lang="es-EC" sz="1050" b="1" dirty="0">
                          <a:effectLst/>
                        </a:rPr>
                        <a:t>OBJETOS DE COSTO</a:t>
                      </a:r>
                      <a:endParaRPr lang="es-EC" sz="1100" b="1" dirty="0">
                        <a:solidFill>
                          <a:srgbClr val="365F91"/>
                        </a:solidFill>
                        <a:effectLst/>
                        <a:latin typeface="Calibri"/>
                        <a:ea typeface="Calibri"/>
                        <a:cs typeface="Times New Roman"/>
                      </a:endParaRPr>
                    </a:p>
                  </a:txBody>
                  <a:tcPr marL="30030" marR="30030" marT="0" marB="0"/>
                </a:tc>
                <a:tc>
                  <a:txBody>
                    <a:bodyPr/>
                    <a:lstStyle/>
                    <a:p>
                      <a:pPr marL="457200" algn="ctr">
                        <a:lnSpc>
                          <a:spcPct val="200000"/>
                        </a:lnSpc>
                        <a:spcBef>
                          <a:spcPts val="600"/>
                        </a:spcBef>
                        <a:spcAft>
                          <a:spcPts val="600"/>
                        </a:spcAft>
                      </a:pPr>
                      <a:r>
                        <a:rPr lang="es-EC" sz="1050" b="1" dirty="0">
                          <a:effectLst/>
                        </a:rPr>
                        <a:t>ELEMENTOS DE LOS OBJETOS DE COSTO</a:t>
                      </a:r>
                      <a:endParaRPr lang="es-EC" sz="1100" b="1" dirty="0">
                        <a:solidFill>
                          <a:srgbClr val="365F91"/>
                        </a:solidFill>
                        <a:effectLst/>
                        <a:latin typeface="Calibri"/>
                        <a:ea typeface="Calibri"/>
                        <a:cs typeface="Times New Roman"/>
                      </a:endParaRPr>
                    </a:p>
                  </a:txBody>
                  <a:tcPr marL="30030" marR="30030" marT="0" marB="0"/>
                </a:tc>
                <a:tc>
                  <a:txBody>
                    <a:bodyPr/>
                    <a:lstStyle/>
                    <a:p>
                      <a:pPr marL="457200" algn="ctr">
                        <a:lnSpc>
                          <a:spcPct val="200000"/>
                        </a:lnSpc>
                        <a:spcBef>
                          <a:spcPts val="600"/>
                        </a:spcBef>
                        <a:spcAft>
                          <a:spcPts val="600"/>
                        </a:spcAft>
                      </a:pPr>
                      <a:r>
                        <a:rPr lang="es-EC" sz="1050" b="1" dirty="0">
                          <a:effectLst/>
                        </a:rPr>
                        <a:t>UNIDAD</a:t>
                      </a:r>
                      <a:endParaRPr lang="es-EC" sz="1100" b="1" dirty="0">
                        <a:solidFill>
                          <a:srgbClr val="365F91"/>
                        </a:solidFill>
                        <a:effectLst/>
                        <a:latin typeface="Calibri"/>
                        <a:ea typeface="Calibri"/>
                        <a:cs typeface="Times New Roman"/>
                      </a:endParaRPr>
                    </a:p>
                  </a:txBody>
                  <a:tcPr marL="30030" marR="30030" marT="0" marB="0"/>
                </a:tc>
              </a:tr>
              <a:tr h="520251">
                <a:tc rowSpan="6">
                  <a:txBody>
                    <a:bodyPr/>
                    <a:lstStyle/>
                    <a:p>
                      <a:pPr marL="457200" algn="l">
                        <a:lnSpc>
                          <a:spcPct val="200000"/>
                        </a:lnSpc>
                        <a:spcBef>
                          <a:spcPts val="600"/>
                        </a:spcBef>
                        <a:spcAft>
                          <a:spcPts val="600"/>
                        </a:spcAft>
                      </a:pPr>
                      <a:r>
                        <a:rPr lang="es-EC" sz="1050" dirty="0">
                          <a:effectLst/>
                        </a:rPr>
                        <a:t> </a:t>
                      </a:r>
                      <a:endParaRPr lang="es-EC" sz="1100" dirty="0">
                        <a:effectLst/>
                      </a:endParaRPr>
                    </a:p>
                    <a:p>
                      <a:pPr marL="457200" algn="l">
                        <a:lnSpc>
                          <a:spcPct val="200000"/>
                        </a:lnSpc>
                        <a:spcBef>
                          <a:spcPts val="600"/>
                        </a:spcBef>
                        <a:spcAft>
                          <a:spcPts val="600"/>
                        </a:spcAft>
                      </a:pPr>
                      <a:r>
                        <a:rPr lang="es-EC" sz="1050" dirty="0">
                          <a:effectLst/>
                        </a:rPr>
                        <a:t> </a:t>
                      </a:r>
                      <a:endParaRPr lang="es-EC" sz="1100" dirty="0">
                        <a:effectLst/>
                      </a:endParaRPr>
                    </a:p>
                    <a:p>
                      <a:pPr marL="457200" algn="l">
                        <a:lnSpc>
                          <a:spcPct val="200000"/>
                        </a:lnSpc>
                        <a:spcBef>
                          <a:spcPts val="600"/>
                        </a:spcBef>
                        <a:spcAft>
                          <a:spcPts val="600"/>
                        </a:spcAft>
                      </a:pPr>
                      <a:r>
                        <a:rPr lang="es-EC" sz="1050" dirty="0">
                          <a:effectLst/>
                        </a:rPr>
                        <a:t> </a:t>
                      </a:r>
                      <a:endParaRPr lang="es-EC" sz="1100" dirty="0">
                        <a:effectLst/>
                      </a:endParaRPr>
                    </a:p>
                    <a:p>
                      <a:pPr marL="457200" algn="l">
                        <a:lnSpc>
                          <a:spcPct val="200000"/>
                        </a:lnSpc>
                        <a:spcBef>
                          <a:spcPts val="600"/>
                        </a:spcBef>
                        <a:spcAft>
                          <a:spcPts val="600"/>
                        </a:spcAft>
                      </a:pPr>
                      <a:r>
                        <a:rPr lang="es-EC" sz="1050" dirty="0">
                          <a:effectLst/>
                        </a:rPr>
                        <a:t> </a:t>
                      </a:r>
                      <a:endParaRPr lang="es-EC" sz="1100" dirty="0">
                        <a:effectLst/>
                      </a:endParaRPr>
                    </a:p>
                    <a:p>
                      <a:pPr marL="457200" algn="l">
                        <a:lnSpc>
                          <a:spcPct val="200000"/>
                        </a:lnSpc>
                        <a:spcBef>
                          <a:spcPts val="600"/>
                        </a:spcBef>
                        <a:spcAft>
                          <a:spcPts val="600"/>
                        </a:spcAft>
                      </a:pPr>
                      <a:r>
                        <a:rPr lang="es-EC" sz="1050" dirty="0">
                          <a:effectLst/>
                        </a:rPr>
                        <a:t> </a:t>
                      </a:r>
                      <a:endParaRPr lang="es-EC" sz="1100" dirty="0">
                        <a:effectLst/>
                      </a:endParaRPr>
                    </a:p>
                    <a:p>
                      <a:pPr marL="457200" algn="l">
                        <a:lnSpc>
                          <a:spcPct val="200000"/>
                        </a:lnSpc>
                        <a:spcBef>
                          <a:spcPts val="600"/>
                        </a:spcBef>
                        <a:spcAft>
                          <a:spcPts val="600"/>
                        </a:spcAft>
                      </a:pPr>
                      <a:r>
                        <a:rPr lang="es-EC" sz="1050" dirty="0">
                          <a:effectLst/>
                        </a:rPr>
                        <a:t>Operación de Actividades Influyentes</a:t>
                      </a:r>
                      <a:endParaRPr lang="es-EC" sz="1100" dirty="0">
                        <a:effectLst/>
                      </a:endParaRPr>
                    </a:p>
                    <a:p>
                      <a:pPr marL="457200" algn="l">
                        <a:lnSpc>
                          <a:spcPct val="200000"/>
                        </a:lnSpc>
                        <a:spcBef>
                          <a:spcPts val="600"/>
                        </a:spcBef>
                        <a:spcAft>
                          <a:spcPts val="600"/>
                        </a:spcAft>
                      </a:pPr>
                      <a:r>
                        <a:rPr lang="es-EC" sz="1050" dirty="0">
                          <a:effectLst/>
                        </a:rPr>
                        <a:t>(Capítulo 4)</a:t>
                      </a:r>
                      <a:endParaRPr lang="es-EC" sz="1100" dirty="0">
                        <a:solidFill>
                          <a:srgbClr val="365F91"/>
                        </a:solidFill>
                        <a:effectLst/>
                        <a:latin typeface="Calibri"/>
                        <a:ea typeface="Calibri"/>
                        <a:cs typeface="Times New Roman"/>
                      </a:endParaRPr>
                    </a:p>
                  </a:txBody>
                  <a:tcPr marL="30030" marR="30030" marT="0" marB="0">
                    <a:solidFill>
                      <a:schemeClr val="bg2"/>
                    </a:solidFill>
                  </a:tcPr>
                </a:tc>
                <a:tc>
                  <a:txBody>
                    <a:bodyPr/>
                    <a:lstStyle/>
                    <a:p>
                      <a:pPr marL="457200" algn="l">
                        <a:lnSpc>
                          <a:spcPct val="200000"/>
                        </a:lnSpc>
                        <a:spcBef>
                          <a:spcPts val="600"/>
                        </a:spcBef>
                        <a:spcAft>
                          <a:spcPts val="600"/>
                        </a:spcAft>
                      </a:pPr>
                      <a:r>
                        <a:rPr lang="es-EC" sz="1050" dirty="0">
                          <a:effectLst/>
                        </a:rPr>
                        <a:t>Logística de envío de productos terminados  a clientes</a:t>
                      </a:r>
                      <a:endParaRPr lang="es-EC" sz="1100" dirty="0">
                        <a:solidFill>
                          <a:srgbClr val="365F91"/>
                        </a:solidFill>
                        <a:effectLst/>
                        <a:latin typeface="Calibri"/>
                        <a:ea typeface="Calibri"/>
                        <a:cs typeface="Times New Roman"/>
                      </a:endParaRPr>
                    </a:p>
                  </a:txBody>
                  <a:tcPr marL="30030" marR="30030" marT="0" marB="0">
                    <a:lnB w="12700" cap="flat" cmpd="sng" algn="ctr">
                      <a:solidFill>
                        <a:schemeClr val="tx1"/>
                      </a:solidFill>
                      <a:prstDash val="solid"/>
                      <a:round/>
                      <a:headEnd type="none" w="med" len="med"/>
                      <a:tailEnd type="none" w="med" len="med"/>
                    </a:lnB>
                    <a:solidFill>
                      <a:schemeClr val="bg2"/>
                    </a:solidFill>
                  </a:tcPr>
                </a:tc>
                <a:tc>
                  <a:txBody>
                    <a:bodyPr/>
                    <a:lstStyle/>
                    <a:p>
                      <a:pPr marL="457200" algn="ctr">
                        <a:lnSpc>
                          <a:spcPct val="200000"/>
                        </a:lnSpc>
                        <a:spcBef>
                          <a:spcPts val="600"/>
                        </a:spcBef>
                        <a:spcAft>
                          <a:spcPts val="600"/>
                        </a:spcAft>
                      </a:pPr>
                      <a:r>
                        <a:rPr lang="es-EC" sz="1050" dirty="0">
                          <a:effectLst/>
                        </a:rPr>
                        <a:t> </a:t>
                      </a:r>
                      <a:endParaRPr lang="es-EC" sz="1100" dirty="0">
                        <a:effectLst/>
                      </a:endParaRPr>
                    </a:p>
                    <a:p>
                      <a:pPr marL="457200" algn="ctr">
                        <a:lnSpc>
                          <a:spcPct val="200000"/>
                        </a:lnSpc>
                        <a:spcBef>
                          <a:spcPts val="600"/>
                        </a:spcBef>
                        <a:spcAft>
                          <a:spcPts val="600"/>
                        </a:spcAft>
                      </a:pPr>
                      <a:r>
                        <a:rPr lang="es-EC" sz="1050" dirty="0">
                          <a:effectLst/>
                        </a:rPr>
                        <a:t>$/h</a:t>
                      </a:r>
                      <a:endParaRPr lang="es-EC" sz="1100" dirty="0">
                        <a:solidFill>
                          <a:srgbClr val="365F91"/>
                        </a:solidFill>
                        <a:effectLst/>
                        <a:latin typeface="Calibri"/>
                        <a:ea typeface="Calibri"/>
                        <a:cs typeface="Times New Roman"/>
                      </a:endParaRPr>
                    </a:p>
                  </a:txBody>
                  <a:tcPr marL="30030" marR="30030" marT="0" marB="0">
                    <a:solidFill>
                      <a:schemeClr val="bg2"/>
                    </a:solidFill>
                  </a:tcPr>
                </a:tc>
              </a:tr>
              <a:tr h="520251">
                <a:tc vMerge="1">
                  <a:txBody>
                    <a:bodyPr/>
                    <a:lstStyle/>
                    <a:p>
                      <a:endParaRPr lang="es-EC"/>
                    </a:p>
                  </a:txBody>
                  <a:tcPr/>
                </a:tc>
                <a:tc>
                  <a:txBody>
                    <a:bodyPr/>
                    <a:lstStyle/>
                    <a:p>
                      <a:pPr marL="457200" algn="l">
                        <a:lnSpc>
                          <a:spcPct val="200000"/>
                        </a:lnSpc>
                        <a:spcBef>
                          <a:spcPts val="600"/>
                        </a:spcBef>
                        <a:spcAft>
                          <a:spcPts val="600"/>
                        </a:spcAft>
                      </a:pPr>
                      <a:r>
                        <a:rPr lang="es-EC" sz="1050" dirty="0">
                          <a:effectLst/>
                        </a:rPr>
                        <a:t>Almacenamiento de productos terminados en bodegas</a:t>
                      </a:r>
                      <a:endParaRPr lang="es-EC" sz="1100" dirty="0">
                        <a:solidFill>
                          <a:srgbClr val="365F91"/>
                        </a:solidFill>
                        <a:effectLst/>
                        <a:latin typeface="Calibri"/>
                        <a:ea typeface="Calibri"/>
                        <a:cs typeface="Times New Roman"/>
                      </a:endParaRPr>
                    </a:p>
                  </a:txBody>
                  <a:tcPr marL="30030" marR="3003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57200" algn="ctr">
                        <a:lnSpc>
                          <a:spcPct val="200000"/>
                        </a:lnSpc>
                        <a:spcBef>
                          <a:spcPts val="600"/>
                        </a:spcBef>
                        <a:spcAft>
                          <a:spcPts val="600"/>
                        </a:spcAft>
                      </a:pPr>
                      <a:r>
                        <a:rPr lang="es-EC" sz="1050">
                          <a:effectLst/>
                        </a:rPr>
                        <a:t>$/h* m</a:t>
                      </a:r>
                      <a:r>
                        <a:rPr lang="es-EC" sz="1050" baseline="30000">
                          <a:effectLst/>
                        </a:rPr>
                        <a:t>2</a:t>
                      </a:r>
                      <a:endParaRPr lang="es-EC" sz="1100">
                        <a:effectLst/>
                      </a:endParaRPr>
                    </a:p>
                    <a:p>
                      <a:pPr marL="457200" algn="ctr">
                        <a:lnSpc>
                          <a:spcPct val="200000"/>
                        </a:lnSpc>
                        <a:spcBef>
                          <a:spcPts val="600"/>
                        </a:spcBef>
                        <a:spcAft>
                          <a:spcPts val="600"/>
                        </a:spcAft>
                      </a:pPr>
                      <a:r>
                        <a:rPr lang="es-EC" sz="1050">
                          <a:effectLst/>
                        </a:rPr>
                        <a:t> </a:t>
                      </a:r>
                      <a:endParaRPr lang="es-EC" sz="1100">
                        <a:solidFill>
                          <a:srgbClr val="365F91"/>
                        </a:solidFill>
                        <a:effectLst/>
                        <a:latin typeface="Calibri"/>
                        <a:ea typeface="Calibri"/>
                        <a:cs typeface="Times New Roman"/>
                      </a:endParaRPr>
                    </a:p>
                  </a:txBody>
                  <a:tcPr marL="30030" marR="30030" marT="0" marB="0">
                    <a:solidFill>
                      <a:schemeClr val="bg2"/>
                    </a:solidFill>
                  </a:tcPr>
                </a:tc>
              </a:tr>
              <a:tr h="693668">
                <a:tc vMerge="1">
                  <a:txBody>
                    <a:bodyPr/>
                    <a:lstStyle/>
                    <a:p>
                      <a:endParaRPr lang="es-EC"/>
                    </a:p>
                  </a:txBody>
                  <a:tcPr/>
                </a:tc>
                <a:tc>
                  <a:txBody>
                    <a:bodyPr/>
                    <a:lstStyle/>
                    <a:p>
                      <a:pPr marL="457200" algn="l">
                        <a:lnSpc>
                          <a:spcPct val="200000"/>
                        </a:lnSpc>
                        <a:spcBef>
                          <a:spcPts val="600"/>
                        </a:spcBef>
                        <a:spcAft>
                          <a:spcPts val="600"/>
                        </a:spcAft>
                      </a:pPr>
                      <a:r>
                        <a:rPr lang="es-EC" sz="1050" dirty="0">
                          <a:effectLst/>
                        </a:rPr>
                        <a:t>Atención de cotizaciones solicitadas por clientes</a:t>
                      </a:r>
                      <a:endParaRPr lang="es-EC" sz="1100" dirty="0">
                        <a:solidFill>
                          <a:srgbClr val="365F91"/>
                        </a:solidFill>
                        <a:effectLst/>
                        <a:latin typeface="Calibri"/>
                        <a:ea typeface="Calibri"/>
                        <a:cs typeface="Times New Roman"/>
                      </a:endParaRPr>
                    </a:p>
                  </a:txBody>
                  <a:tcPr marL="30030" marR="3003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57200" algn="ctr">
                        <a:lnSpc>
                          <a:spcPct val="200000"/>
                        </a:lnSpc>
                        <a:spcBef>
                          <a:spcPts val="600"/>
                        </a:spcBef>
                        <a:spcAft>
                          <a:spcPts val="600"/>
                        </a:spcAft>
                      </a:pPr>
                      <a:r>
                        <a:rPr lang="es-EC" sz="1050">
                          <a:effectLst/>
                        </a:rPr>
                        <a:t>$/h</a:t>
                      </a:r>
                      <a:endParaRPr lang="es-EC" sz="1100">
                        <a:solidFill>
                          <a:srgbClr val="365F91"/>
                        </a:solidFill>
                        <a:effectLst/>
                        <a:latin typeface="Calibri"/>
                        <a:ea typeface="Calibri"/>
                        <a:cs typeface="Times New Roman"/>
                      </a:endParaRPr>
                    </a:p>
                  </a:txBody>
                  <a:tcPr marL="30030" marR="30030" marT="0" marB="0">
                    <a:solidFill>
                      <a:schemeClr val="bg2"/>
                    </a:solidFill>
                  </a:tcPr>
                </a:tc>
              </a:tr>
              <a:tr h="520251">
                <a:tc vMerge="1">
                  <a:txBody>
                    <a:bodyPr/>
                    <a:lstStyle/>
                    <a:p>
                      <a:endParaRPr lang="es-EC"/>
                    </a:p>
                  </a:txBody>
                  <a:tcPr/>
                </a:tc>
                <a:tc>
                  <a:txBody>
                    <a:bodyPr/>
                    <a:lstStyle/>
                    <a:p>
                      <a:pPr marL="457200" algn="l">
                        <a:lnSpc>
                          <a:spcPct val="200000"/>
                        </a:lnSpc>
                        <a:spcBef>
                          <a:spcPts val="600"/>
                        </a:spcBef>
                        <a:spcAft>
                          <a:spcPts val="600"/>
                        </a:spcAft>
                      </a:pPr>
                      <a:r>
                        <a:rPr lang="es-EC" sz="1050" dirty="0">
                          <a:effectLst/>
                        </a:rPr>
                        <a:t>Cotización de materiales solicitados a proveedores</a:t>
                      </a:r>
                      <a:endParaRPr lang="es-EC" sz="1100" dirty="0">
                        <a:solidFill>
                          <a:srgbClr val="365F91"/>
                        </a:solidFill>
                        <a:effectLst/>
                        <a:latin typeface="Calibri"/>
                        <a:ea typeface="Calibri"/>
                        <a:cs typeface="Times New Roman"/>
                      </a:endParaRPr>
                    </a:p>
                  </a:txBody>
                  <a:tcPr marL="30030" marR="3003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57200" algn="ctr">
                        <a:lnSpc>
                          <a:spcPct val="200000"/>
                        </a:lnSpc>
                        <a:spcBef>
                          <a:spcPts val="600"/>
                        </a:spcBef>
                        <a:spcAft>
                          <a:spcPts val="600"/>
                        </a:spcAft>
                      </a:pPr>
                      <a:r>
                        <a:rPr lang="es-EC" sz="1050" dirty="0">
                          <a:effectLst/>
                        </a:rPr>
                        <a:t>$/h</a:t>
                      </a:r>
                      <a:endParaRPr lang="es-EC" sz="1100" dirty="0">
                        <a:solidFill>
                          <a:srgbClr val="365F91"/>
                        </a:solidFill>
                        <a:effectLst/>
                        <a:latin typeface="Calibri"/>
                        <a:ea typeface="Calibri"/>
                        <a:cs typeface="Times New Roman"/>
                      </a:endParaRPr>
                    </a:p>
                  </a:txBody>
                  <a:tcPr marL="30030" marR="30030" marT="0" marB="0">
                    <a:solidFill>
                      <a:schemeClr val="bg2"/>
                    </a:solidFill>
                  </a:tcPr>
                </a:tc>
              </a:tr>
              <a:tr h="346833">
                <a:tc vMerge="1">
                  <a:txBody>
                    <a:bodyPr/>
                    <a:lstStyle/>
                    <a:p>
                      <a:endParaRPr lang="es-EC"/>
                    </a:p>
                  </a:txBody>
                  <a:tcPr/>
                </a:tc>
                <a:tc>
                  <a:txBody>
                    <a:bodyPr/>
                    <a:lstStyle/>
                    <a:p>
                      <a:pPr marL="457200" algn="l">
                        <a:lnSpc>
                          <a:spcPct val="200000"/>
                        </a:lnSpc>
                        <a:spcBef>
                          <a:spcPts val="600"/>
                        </a:spcBef>
                        <a:spcAft>
                          <a:spcPts val="600"/>
                        </a:spcAft>
                      </a:pPr>
                      <a:r>
                        <a:rPr lang="es-EC" sz="1050" dirty="0">
                          <a:effectLst/>
                        </a:rPr>
                        <a:t>Capacitaciones al personal</a:t>
                      </a:r>
                      <a:endParaRPr lang="es-EC" sz="1100" dirty="0">
                        <a:solidFill>
                          <a:srgbClr val="365F91"/>
                        </a:solidFill>
                        <a:effectLst/>
                        <a:latin typeface="Calibri"/>
                        <a:ea typeface="Calibri"/>
                        <a:cs typeface="Times New Roman"/>
                      </a:endParaRPr>
                    </a:p>
                  </a:txBody>
                  <a:tcPr marL="30030" marR="3003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457200" algn="ctr">
                        <a:lnSpc>
                          <a:spcPct val="200000"/>
                        </a:lnSpc>
                        <a:spcBef>
                          <a:spcPts val="600"/>
                        </a:spcBef>
                        <a:spcAft>
                          <a:spcPts val="600"/>
                        </a:spcAft>
                      </a:pPr>
                      <a:r>
                        <a:rPr lang="es-EC" sz="1050" dirty="0">
                          <a:effectLst/>
                        </a:rPr>
                        <a:t>$/h</a:t>
                      </a:r>
                      <a:endParaRPr lang="es-EC" sz="1100" dirty="0">
                        <a:solidFill>
                          <a:srgbClr val="365F91"/>
                        </a:solidFill>
                        <a:effectLst/>
                        <a:latin typeface="Calibri"/>
                        <a:ea typeface="Calibri"/>
                        <a:cs typeface="Times New Roman"/>
                      </a:endParaRPr>
                    </a:p>
                  </a:txBody>
                  <a:tcPr marL="30030" marR="30030" marT="0" marB="0">
                    <a:solidFill>
                      <a:schemeClr val="bg2"/>
                    </a:solidFill>
                  </a:tcPr>
                </a:tc>
              </a:tr>
              <a:tr h="346833">
                <a:tc vMerge="1">
                  <a:txBody>
                    <a:bodyPr/>
                    <a:lstStyle/>
                    <a:p>
                      <a:endParaRPr lang="es-EC"/>
                    </a:p>
                  </a:txBody>
                  <a:tcPr/>
                </a:tc>
                <a:tc>
                  <a:txBody>
                    <a:bodyPr/>
                    <a:lstStyle/>
                    <a:p>
                      <a:pPr marL="457200" algn="l">
                        <a:lnSpc>
                          <a:spcPct val="200000"/>
                        </a:lnSpc>
                        <a:spcBef>
                          <a:spcPts val="600"/>
                        </a:spcBef>
                        <a:spcAft>
                          <a:spcPts val="600"/>
                        </a:spcAft>
                      </a:pPr>
                      <a:r>
                        <a:rPr lang="es-EC" sz="1050">
                          <a:effectLst/>
                        </a:rPr>
                        <a:t>Promocionar productos y servicios</a:t>
                      </a:r>
                      <a:endParaRPr lang="es-EC" sz="1100">
                        <a:solidFill>
                          <a:srgbClr val="365F91"/>
                        </a:solidFill>
                        <a:effectLst/>
                        <a:latin typeface="Calibri"/>
                        <a:ea typeface="Calibri"/>
                        <a:cs typeface="Times New Roman"/>
                      </a:endParaRPr>
                    </a:p>
                  </a:txBody>
                  <a:tcPr marL="30030" marR="30030" marT="0" marB="0">
                    <a:lnT w="12700" cap="flat" cmpd="sng" algn="ctr">
                      <a:solidFill>
                        <a:schemeClr val="tx1"/>
                      </a:solidFill>
                      <a:prstDash val="solid"/>
                      <a:round/>
                      <a:headEnd type="none" w="med" len="med"/>
                      <a:tailEnd type="none" w="med" len="med"/>
                    </a:lnT>
                    <a:solidFill>
                      <a:schemeClr val="bg2"/>
                    </a:solidFill>
                  </a:tcPr>
                </a:tc>
                <a:tc>
                  <a:txBody>
                    <a:bodyPr/>
                    <a:lstStyle/>
                    <a:p>
                      <a:pPr marL="457200" algn="ctr">
                        <a:lnSpc>
                          <a:spcPct val="200000"/>
                        </a:lnSpc>
                        <a:spcBef>
                          <a:spcPts val="600"/>
                        </a:spcBef>
                        <a:spcAft>
                          <a:spcPts val="600"/>
                        </a:spcAft>
                      </a:pPr>
                      <a:r>
                        <a:rPr lang="es-EC" sz="1050" dirty="0">
                          <a:effectLst/>
                        </a:rPr>
                        <a:t>$/h</a:t>
                      </a:r>
                      <a:endParaRPr lang="es-EC" sz="1100" dirty="0">
                        <a:solidFill>
                          <a:srgbClr val="365F91"/>
                        </a:solidFill>
                        <a:effectLst/>
                        <a:latin typeface="Calibri"/>
                        <a:ea typeface="Calibri"/>
                        <a:cs typeface="Times New Roman"/>
                      </a:endParaRPr>
                    </a:p>
                  </a:txBody>
                  <a:tcPr marL="30030" marR="30030" marT="0" marB="0">
                    <a:solidFill>
                      <a:schemeClr val="bg2"/>
                    </a:solidFill>
                  </a:tcPr>
                </a:tc>
              </a:tr>
              <a:tr h="346833">
                <a:tc>
                  <a:txBody>
                    <a:bodyPr/>
                    <a:lstStyle/>
                    <a:p>
                      <a:pPr marL="457200" algn="l">
                        <a:lnSpc>
                          <a:spcPct val="200000"/>
                        </a:lnSpc>
                        <a:spcBef>
                          <a:spcPts val="600"/>
                        </a:spcBef>
                        <a:spcAft>
                          <a:spcPts val="600"/>
                        </a:spcAft>
                      </a:pPr>
                      <a:r>
                        <a:rPr lang="es-EC" sz="1050">
                          <a:effectLst/>
                        </a:rPr>
                        <a:t>Materiales (Capítulo 2)</a:t>
                      </a:r>
                      <a:endParaRPr lang="es-EC" sz="1100">
                        <a:solidFill>
                          <a:srgbClr val="365F91"/>
                        </a:solidFill>
                        <a:effectLst/>
                        <a:latin typeface="Calibri"/>
                        <a:ea typeface="Calibri"/>
                        <a:cs typeface="Times New Roman"/>
                      </a:endParaRPr>
                    </a:p>
                  </a:txBody>
                  <a:tcPr marL="30030" marR="30030" marT="0" marB="0"/>
                </a:tc>
                <a:tc>
                  <a:txBody>
                    <a:bodyPr/>
                    <a:lstStyle/>
                    <a:p>
                      <a:pPr marL="457200" algn="ctr">
                        <a:lnSpc>
                          <a:spcPct val="200000"/>
                        </a:lnSpc>
                        <a:spcBef>
                          <a:spcPts val="600"/>
                        </a:spcBef>
                        <a:spcAft>
                          <a:spcPts val="600"/>
                        </a:spcAft>
                      </a:pPr>
                      <a:r>
                        <a:rPr lang="es-EC" sz="1050" dirty="0">
                          <a:effectLst/>
                        </a:rPr>
                        <a:t>---------------------------------------</a:t>
                      </a:r>
                      <a:endParaRPr lang="es-EC" sz="1100" dirty="0">
                        <a:solidFill>
                          <a:srgbClr val="365F91"/>
                        </a:solidFill>
                        <a:effectLst/>
                        <a:latin typeface="Calibri"/>
                        <a:ea typeface="Calibri"/>
                        <a:cs typeface="Times New Roman"/>
                      </a:endParaRPr>
                    </a:p>
                  </a:txBody>
                  <a:tcPr marL="30030" marR="30030" marT="0" marB="0"/>
                </a:tc>
                <a:tc>
                  <a:txBody>
                    <a:bodyPr/>
                    <a:lstStyle/>
                    <a:p>
                      <a:pPr marL="457200" algn="ctr">
                        <a:lnSpc>
                          <a:spcPct val="200000"/>
                        </a:lnSpc>
                        <a:spcBef>
                          <a:spcPts val="600"/>
                        </a:spcBef>
                        <a:spcAft>
                          <a:spcPts val="600"/>
                        </a:spcAft>
                      </a:pPr>
                      <a:r>
                        <a:rPr lang="es-EC" sz="1050" dirty="0">
                          <a:effectLst/>
                        </a:rPr>
                        <a:t>$/Kg</a:t>
                      </a:r>
                      <a:endParaRPr lang="es-EC" sz="1100" dirty="0">
                        <a:solidFill>
                          <a:srgbClr val="365F91"/>
                        </a:solidFill>
                        <a:effectLst/>
                        <a:latin typeface="Calibri"/>
                        <a:ea typeface="Calibri"/>
                        <a:cs typeface="Times New Roman"/>
                      </a:endParaRPr>
                    </a:p>
                  </a:txBody>
                  <a:tcPr marL="30030" marR="30030" marT="0" marB="0"/>
                </a:tc>
              </a:tr>
              <a:tr h="346833">
                <a:tc>
                  <a:txBody>
                    <a:bodyPr/>
                    <a:lstStyle/>
                    <a:p>
                      <a:pPr marL="457200" algn="l">
                        <a:lnSpc>
                          <a:spcPct val="200000"/>
                        </a:lnSpc>
                        <a:spcBef>
                          <a:spcPts val="600"/>
                        </a:spcBef>
                        <a:spcAft>
                          <a:spcPts val="600"/>
                        </a:spcAft>
                      </a:pPr>
                      <a:r>
                        <a:rPr lang="es-EC" sz="1050" dirty="0">
                          <a:effectLst/>
                        </a:rPr>
                        <a:t>Consumibles (Capítulo 2)</a:t>
                      </a:r>
                      <a:endParaRPr lang="es-EC" sz="1100" dirty="0">
                        <a:solidFill>
                          <a:srgbClr val="365F91"/>
                        </a:solidFill>
                        <a:effectLst/>
                        <a:latin typeface="Calibri"/>
                        <a:ea typeface="Calibri"/>
                        <a:cs typeface="Times New Roman"/>
                      </a:endParaRPr>
                    </a:p>
                  </a:txBody>
                  <a:tcPr marL="30030" marR="30030" marT="0" marB="0">
                    <a:solidFill>
                      <a:schemeClr val="bg2"/>
                    </a:solidFill>
                  </a:tcPr>
                </a:tc>
                <a:tc>
                  <a:txBody>
                    <a:bodyPr/>
                    <a:lstStyle/>
                    <a:p>
                      <a:pPr marL="457200" algn="ctr">
                        <a:lnSpc>
                          <a:spcPct val="200000"/>
                        </a:lnSpc>
                        <a:spcBef>
                          <a:spcPts val="600"/>
                        </a:spcBef>
                        <a:spcAft>
                          <a:spcPts val="600"/>
                        </a:spcAft>
                      </a:pPr>
                      <a:r>
                        <a:rPr lang="es-EC" sz="1050" dirty="0">
                          <a:effectLst/>
                        </a:rPr>
                        <a:t>---------------------------------------</a:t>
                      </a:r>
                      <a:endParaRPr lang="es-EC" sz="1100" dirty="0">
                        <a:solidFill>
                          <a:srgbClr val="365F91"/>
                        </a:solidFill>
                        <a:effectLst/>
                        <a:latin typeface="Calibri"/>
                        <a:ea typeface="Calibri"/>
                        <a:cs typeface="Times New Roman"/>
                      </a:endParaRPr>
                    </a:p>
                  </a:txBody>
                  <a:tcPr marL="30030" marR="30030" marT="0" marB="0">
                    <a:solidFill>
                      <a:schemeClr val="bg2"/>
                    </a:solidFill>
                  </a:tcPr>
                </a:tc>
                <a:tc>
                  <a:txBody>
                    <a:bodyPr/>
                    <a:lstStyle/>
                    <a:p>
                      <a:pPr marL="457200" algn="ctr">
                        <a:lnSpc>
                          <a:spcPct val="200000"/>
                        </a:lnSpc>
                        <a:spcBef>
                          <a:spcPts val="600"/>
                        </a:spcBef>
                        <a:spcAft>
                          <a:spcPts val="600"/>
                        </a:spcAft>
                      </a:pPr>
                      <a:r>
                        <a:rPr lang="es-EC" sz="1050" dirty="0">
                          <a:effectLst/>
                        </a:rPr>
                        <a:t>$/u</a:t>
                      </a:r>
                      <a:endParaRPr lang="es-EC" sz="1100" dirty="0">
                        <a:solidFill>
                          <a:srgbClr val="365F91"/>
                        </a:solidFill>
                        <a:effectLst/>
                        <a:latin typeface="Calibri"/>
                        <a:ea typeface="Calibri"/>
                        <a:cs typeface="Times New Roman"/>
                      </a:endParaRPr>
                    </a:p>
                  </a:txBody>
                  <a:tcPr marL="30030" marR="30030" marT="0" marB="0">
                    <a:solidFill>
                      <a:schemeClr val="bg2"/>
                    </a:solidFill>
                  </a:tcPr>
                </a:tc>
              </a:tr>
              <a:tr h="346833">
                <a:tc>
                  <a:txBody>
                    <a:bodyPr/>
                    <a:lstStyle/>
                    <a:p>
                      <a:pPr marL="457200" algn="l">
                        <a:lnSpc>
                          <a:spcPct val="200000"/>
                        </a:lnSpc>
                        <a:spcBef>
                          <a:spcPts val="600"/>
                        </a:spcBef>
                        <a:spcAft>
                          <a:spcPts val="600"/>
                        </a:spcAft>
                      </a:pPr>
                      <a:r>
                        <a:rPr lang="es-EC" sz="1050">
                          <a:effectLst/>
                        </a:rPr>
                        <a:t>Mano de obra (Capítulo 2)</a:t>
                      </a:r>
                      <a:endParaRPr lang="es-EC" sz="1100">
                        <a:solidFill>
                          <a:srgbClr val="365F91"/>
                        </a:solidFill>
                        <a:effectLst/>
                        <a:latin typeface="Calibri"/>
                        <a:ea typeface="Calibri"/>
                        <a:cs typeface="Times New Roman"/>
                      </a:endParaRPr>
                    </a:p>
                  </a:txBody>
                  <a:tcPr marL="30030" marR="30030" marT="0" marB="0"/>
                </a:tc>
                <a:tc>
                  <a:txBody>
                    <a:bodyPr/>
                    <a:lstStyle/>
                    <a:p>
                      <a:pPr marL="457200" algn="ctr">
                        <a:lnSpc>
                          <a:spcPct val="200000"/>
                        </a:lnSpc>
                        <a:spcBef>
                          <a:spcPts val="600"/>
                        </a:spcBef>
                        <a:spcAft>
                          <a:spcPts val="600"/>
                        </a:spcAft>
                      </a:pPr>
                      <a:r>
                        <a:rPr lang="es-EC" sz="1050">
                          <a:effectLst/>
                        </a:rPr>
                        <a:t>---------------------------------------</a:t>
                      </a:r>
                      <a:endParaRPr lang="es-EC" sz="1100">
                        <a:solidFill>
                          <a:srgbClr val="365F91"/>
                        </a:solidFill>
                        <a:effectLst/>
                        <a:latin typeface="Calibri"/>
                        <a:ea typeface="Calibri"/>
                        <a:cs typeface="Times New Roman"/>
                      </a:endParaRPr>
                    </a:p>
                  </a:txBody>
                  <a:tcPr marL="30030" marR="30030" marT="0" marB="0"/>
                </a:tc>
                <a:tc>
                  <a:txBody>
                    <a:bodyPr/>
                    <a:lstStyle/>
                    <a:p>
                      <a:pPr marL="457200" algn="ctr">
                        <a:lnSpc>
                          <a:spcPct val="200000"/>
                        </a:lnSpc>
                        <a:spcBef>
                          <a:spcPts val="600"/>
                        </a:spcBef>
                        <a:spcAft>
                          <a:spcPts val="600"/>
                        </a:spcAft>
                      </a:pPr>
                      <a:r>
                        <a:rPr lang="es-EC" sz="1050" dirty="0">
                          <a:effectLst/>
                        </a:rPr>
                        <a:t>$/h</a:t>
                      </a:r>
                      <a:endParaRPr lang="es-EC" sz="1100" dirty="0">
                        <a:solidFill>
                          <a:srgbClr val="365F91"/>
                        </a:solidFill>
                        <a:effectLst/>
                        <a:latin typeface="Calibri"/>
                        <a:ea typeface="Calibri"/>
                        <a:cs typeface="Times New Roman"/>
                      </a:endParaRPr>
                    </a:p>
                  </a:txBody>
                  <a:tcPr marL="30030" marR="30030" marT="0" marB="0"/>
                </a:tc>
              </a:tr>
              <a:tr h="173418">
                <a:tc>
                  <a:txBody>
                    <a:bodyPr/>
                    <a:lstStyle/>
                    <a:p>
                      <a:pPr marL="457200" algn="l">
                        <a:lnSpc>
                          <a:spcPct val="200000"/>
                        </a:lnSpc>
                        <a:spcBef>
                          <a:spcPts val="600"/>
                        </a:spcBef>
                        <a:spcAft>
                          <a:spcPts val="600"/>
                        </a:spcAft>
                      </a:pPr>
                      <a:r>
                        <a:rPr lang="es-EC" sz="1050" dirty="0">
                          <a:effectLst/>
                        </a:rPr>
                        <a:t> </a:t>
                      </a:r>
                      <a:endParaRPr lang="es-EC" sz="1100" dirty="0">
                        <a:solidFill>
                          <a:srgbClr val="365F91"/>
                        </a:solidFill>
                        <a:effectLst/>
                        <a:latin typeface="Calibri"/>
                        <a:ea typeface="Calibri"/>
                        <a:cs typeface="Times New Roman"/>
                      </a:endParaRPr>
                    </a:p>
                  </a:txBody>
                  <a:tcPr marL="30030" marR="30030" marT="0" marB="0">
                    <a:solidFill>
                      <a:schemeClr val="bg2"/>
                    </a:solidFill>
                  </a:tcPr>
                </a:tc>
                <a:tc>
                  <a:txBody>
                    <a:bodyPr/>
                    <a:lstStyle/>
                    <a:p>
                      <a:pPr marL="457200" algn="ctr">
                        <a:lnSpc>
                          <a:spcPct val="200000"/>
                        </a:lnSpc>
                        <a:spcBef>
                          <a:spcPts val="600"/>
                        </a:spcBef>
                        <a:spcAft>
                          <a:spcPts val="600"/>
                        </a:spcAft>
                      </a:pPr>
                      <a:r>
                        <a:rPr lang="es-EC" sz="1050" dirty="0">
                          <a:effectLst/>
                        </a:rPr>
                        <a:t>TOTAL</a:t>
                      </a:r>
                      <a:endParaRPr lang="es-EC" sz="1100" dirty="0">
                        <a:solidFill>
                          <a:srgbClr val="365F91"/>
                        </a:solidFill>
                        <a:effectLst/>
                        <a:latin typeface="Calibri"/>
                        <a:ea typeface="Calibri"/>
                        <a:cs typeface="Times New Roman"/>
                      </a:endParaRPr>
                    </a:p>
                  </a:txBody>
                  <a:tcPr marL="30030" marR="30030" marT="0" marB="0">
                    <a:solidFill>
                      <a:schemeClr val="bg2"/>
                    </a:solidFill>
                  </a:tcPr>
                </a:tc>
                <a:tc>
                  <a:txBody>
                    <a:bodyPr/>
                    <a:lstStyle/>
                    <a:p>
                      <a:pPr marL="457200" algn="ctr">
                        <a:lnSpc>
                          <a:spcPct val="200000"/>
                        </a:lnSpc>
                        <a:spcBef>
                          <a:spcPts val="600"/>
                        </a:spcBef>
                        <a:spcAft>
                          <a:spcPts val="600"/>
                        </a:spcAft>
                      </a:pPr>
                      <a:r>
                        <a:rPr lang="es-EC" sz="1050" dirty="0">
                          <a:effectLst/>
                        </a:rPr>
                        <a:t>$</a:t>
                      </a:r>
                      <a:endParaRPr lang="es-EC" sz="1100" dirty="0">
                        <a:solidFill>
                          <a:srgbClr val="365F91"/>
                        </a:solidFill>
                        <a:effectLst/>
                        <a:latin typeface="Calibri"/>
                        <a:ea typeface="Calibri"/>
                        <a:cs typeface="Times New Roman"/>
                      </a:endParaRPr>
                    </a:p>
                  </a:txBody>
                  <a:tcPr marL="30030" marR="30030" marT="0" marB="0">
                    <a:solidFill>
                      <a:schemeClr val="bg2"/>
                    </a:solidFill>
                  </a:tcPr>
                </a:tc>
              </a:tr>
            </a:tbl>
          </a:graphicData>
        </a:graphic>
      </p:graphicFrame>
    </p:spTree>
    <p:extLst>
      <p:ext uri="{BB962C8B-B14F-4D97-AF65-F5344CB8AC3E}">
        <p14:creationId xmlns:p14="http://schemas.microsoft.com/office/powerpoint/2010/main" val="36046919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 y="-45300"/>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899592" y="620688"/>
            <a:ext cx="7704856" cy="369332"/>
          </a:xfrm>
          <a:prstGeom prst="rect">
            <a:avLst/>
          </a:prstGeom>
          <a:noFill/>
        </p:spPr>
        <p:txBody>
          <a:bodyPr wrap="square" rtlCol="0">
            <a:spAutoFit/>
          </a:bodyPr>
          <a:lstStyle/>
          <a:p>
            <a:r>
              <a:rPr lang="es-EC" b="1" dirty="0" smtClean="0"/>
              <a:t>COSTO INICIAL Y DE DEPRECIACIÓN  DE LA MÁQUINA:</a:t>
            </a:r>
            <a:endParaRPr lang="es-EC" dirty="0"/>
          </a:p>
        </p:txBody>
      </p:sp>
      <mc:AlternateContent xmlns:mc="http://schemas.openxmlformats.org/markup-compatibility/2006" xmlns:a14="http://schemas.microsoft.com/office/drawing/2010/main">
        <mc:Choice Requires="a14">
          <p:sp>
            <p:nvSpPr>
              <p:cNvPr id="2" name="1 Rectángulo"/>
              <p:cNvSpPr/>
              <p:nvPr/>
            </p:nvSpPr>
            <p:spPr>
              <a:xfrm>
                <a:off x="987365" y="1268760"/>
                <a:ext cx="2127505" cy="6108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smtClean="0">
                          <a:latin typeface="Cambria Math"/>
                        </a:rPr>
                        <m:t>Cm</m:t>
                      </m:r>
                      <m:r>
                        <a:rPr lang="es-EC" b="1" i="1">
                          <a:latin typeface="Cambria Math"/>
                        </a:rPr>
                        <m:t>=</m:t>
                      </m:r>
                      <m:r>
                        <a:rPr lang="es-EC" b="1" i="1" smtClean="0">
                          <a:latin typeface="Cambria Math"/>
                        </a:rPr>
                        <m:t> </m:t>
                      </m:r>
                      <m:f>
                        <m:fPr>
                          <m:ctrlPr>
                            <a:rPr lang="es-EC" b="1" i="1">
                              <a:latin typeface="Cambria Math"/>
                            </a:rPr>
                          </m:ctrlPr>
                        </m:fPr>
                        <m:num>
                          <m:r>
                            <a:rPr lang="es-EC" b="1" i="1">
                              <a:latin typeface="Cambria Math"/>
                            </a:rPr>
                            <m:t>𝑫𝒎</m:t>
                          </m:r>
                        </m:num>
                        <m:den>
                          <m:r>
                            <a:rPr lang="es-EC" b="1" i="1">
                              <a:latin typeface="Cambria Math"/>
                            </a:rPr>
                            <m:t>𝟏𝟗𝟐𝟎</m:t>
                          </m:r>
                        </m:den>
                      </m:f>
                      <m:r>
                        <a:rPr lang="es-EC" b="1" i="1">
                          <a:latin typeface="Cambria Math"/>
                        </a:rPr>
                        <m:t> ($/</m:t>
                      </m:r>
                      <m:r>
                        <a:rPr lang="es-EC" b="1" i="1">
                          <a:latin typeface="Cambria Math"/>
                        </a:rPr>
                        <m:t>𝒉</m:t>
                      </m:r>
                      <m:r>
                        <a:rPr lang="es-EC" b="1" i="1">
                          <a:latin typeface="Cambria Math"/>
                        </a:rPr>
                        <m:t>)</m:t>
                      </m:r>
                    </m:oMath>
                  </m:oMathPara>
                </a14:m>
                <a:endParaRPr lang="es-EC" dirty="0"/>
              </a:p>
            </p:txBody>
          </p:sp>
        </mc:Choice>
        <mc:Fallback xmlns="">
          <p:sp>
            <p:nvSpPr>
              <p:cNvPr id="2" name="1 Rectángulo"/>
              <p:cNvSpPr>
                <a:spLocks noRot="1" noChangeAspect="1" noMove="1" noResize="1" noEditPoints="1" noAdjustHandles="1" noChangeArrowheads="1" noChangeShapeType="1" noTextEdit="1"/>
              </p:cNvSpPr>
              <p:nvPr/>
            </p:nvSpPr>
            <p:spPr>
              <a:xfrm>
                <a:off x="987365" y="1268760"/>
                <a:ext cx="2127505" cy="610873"/>
              </a:xfrm>
              <a:prstGeom prst="rect">
                <a:avLst/>
              </a:prstGeom>
              <a:blipFill rotWithShape="1">
                <a:blip r:embed="rId3"/>
                <a:stretch>
                  <a:fillRect/>
                </a:stretch>
              </a:blipFill>
            </p:spPr>
            <p:txBody>
              <a:bodyPr/>
              <a:lstStyle/>
              <a:p>
                <a:r>
                  <a:rPr lang="es-EC">
                    <a:noFill/>
                  </a:rPr>
                  <a:t> </a:t>
                </a:r>
              </a:p>
            </p:txBody>
          </p:sp>
        </mc:Fallback>
      </mc:AlternateContent>
      <p:sp>
        <p:nvSpPr>
          <p:cNvPr id="9" name="8 CuadroTexto"/>
          <p:cNvSpPr txBox="1"/>
          <p:nvPr/>
        </p:nvSpPr>
        <p:spPr>
          <a:xfrm>
            <a:off x="369949" y="3592257"/>
            <a:ext cx="2151468" cy="369332"/>
          </a:xfrm>
          <a:prstGeom prst="rect">
            <a:avLst/>
          </a:prstGeom>
          <a:noFill/>
        </p:spPr>
        <p:txBody>
          <a:bodyPr wrap="square" rtlCol="0">
            <a:spAutoFit/>
          </a:bodyPr>
          <a:lstStyle/>
          <a:p>
            <a:r>
              <a:rPr lang="es-EC" b="1" dirty="0" smtClean="0"/>
              <a:t>FADAL</a:t>
            </a:r>
            <a:endParaRPr lang="es-EC" b="1" dirty="0"/>
          </a:p>
        </p:txBody>
      </p:sp>
      <p:sp>
        <p:nvSpPr>
          <p:cNvPr id="11" name="10 CuadroTexto"/>
          <p:cNvSpPr txBox="1"/>
          <p:nvPr/>
        </p:nvSpPr>
        <p:spPr>
          <a:xfrm>
            <a:off x="5414190" y="3580362"/>
            <a:ext cx="2151468" cy="369332"/>
          </a:xfrm>
          <a:prstGeom prst="rect">
            <a:avLst/>
          </a:prstGeom>
          <a:noFill/>
        </p:spPr>
        <p:txBody>
          <a:bodyPr wrap="square" rtlCol="0">
            <a:spAutoFit/>
          </a:bodyPr>
          <a:lstStyle/>
          <a:p>
            <a:r>
              <a:rPr lang="es-EC" b="1" dirty="0" smtClean="0"/>
              <a:t>VIWA</a:t>
            </a:r>
            <a:endParaRPr lang="es-EC" b="1" dirty="0"/>
          </a:p>
        </p:txBody>
      </p:sp>
      <p:sp>
        <p:nvSpPr>
          <p:cNvPr id="13" name="12 Rectángulo"/>
          <p:cNvSpPr/>
          <p:nvPr/>
        </p:nvSpPr>
        <p:spPr>
          <a:xfrm>
            <a:off x="928962" y="2076886"/>
            <a:ext cx="3184911" cy="307777"/>
          </a:xfrm>
          <a:prstGeom prst="rect">
            <a:avLst/>
          </a:prstGeom>
        </p:spPr>
        <p:txBody>
          <a:bodyPr wrap="none">
            <a:spAutoFit/>
          </a:bodyPr>
          <a:lstStyle/>
          <a:p>
            <a:r>
              <a:rPr lang="es-EC" sz="1400" b="1" dirty="0" err="1" smtClean="0"/>
              <a:t>V</a:t>
            </a:r>
            <a:r>
              <a:rPr lang="es-EC" sz="1400" b="1" baseline="-25000" dirty="0" err="1" smtClean="0"/>
              <a:t>o</a:t>
            </a:r>
            <a:r>
              <a:rPr lang="es-EC" sz="1400" b="1" dirty="0" err="1" smtClean="0"/>
              <a:t>Mf</a:t>
            </a:r>
            <a:r>
              <a:rPr lang="es-EC" sz="1400" b="1" dirty="0" smtClean="0"/>
              <a:t>:</a:t>
            </a:r>
            <a:r>
              <a:rPr lang="es-EC" sz="1400" dirty="0" smtClean="0"/>
              <a:t> Valor inicial de la máquina FADAL </a:t>
            </a:r>
            <a:endParaRPr lang="es-EC" sz="1400" dirty="0"/>
          </a:p>
        </p:txBody>
      </p:sp>
      <p:sp>
        <p:nvSpPr>
          <p:cNvPr id="14" name="13 Rectángulo"/>
          <p:cNvSpPr/>
          <p:nvPr/>
        </p:nvSpPr>
        <p:spPr>
          <a:xfrm>
            <a:off x="943389" y="2798058"/>
            <a:ext cx="2771784" cy="307777"/>
          </a:xfrm>
          <a:prstGeom prst="rect">
            <a:avLst/>
          </a:prstGeom>
        </p:spPr>
        <p:txBody>
          <a:bodyPr wrap="none">
            <a:spAutoFit/>
          </a:bodyPr>
          <a:lstStyle/>
          <a:p>
            <a:r>
              <a:rPr lang="es-EC" sz="1400" b="1" dirty="0" err="1"/>
              <a:t>Vm</a:t>
            </a:r>
            <a:r>
              <a:rPr lang="es-EC" sz="1400" b="1" dirty="0"/>
              <a:t>:</a:t>
            </a:r>
            <a:r>
              <a:rPr lang="es-EC" sz="1400" dirty="0"/>
              <a:t> Vida esperada de la máquina </a:t>
            </a:r>
          </a:p>
        </p:txBody>
      </p:sp>
      <p:sp>
        <p:nvSpPr>
          <p:cNvPr id="15" name="14 Rectángulo"/>
          <p:cNvSpPr/>
          <p:nvPr/>
        </p:nvSpPr>
        <p:spPr>
          <a:xfrm>
            <a:off x="928962" y="2387640"/>
            <a:ext cx="2714076" cy="369332"/>
          </a:xfrm>
          <a:prstGeom prst="rect">
            <a:avLst/>
          </a:prstGeom>
        </p:spPr>
        <p:txBody>
          <a:bodyPr wrap="none">
            <a:spAutoFit/>
          </a:bodyPr>
          <a:lstStyle/>
          <a:p>
            <a:r>
              <a:rPr lang="es-EC" sz="1400" b="1" dirty="0"/>
              <a:t>DM:</a:t>
            </a:r>
            <a:r>
              <a:rPr lang="es-EC" sz="1400" dirty="0"/>
              <a:t> Depreciación de la máquina</a:t>
            </a:r>
            <a:r>
              <a:rPr lang="es-EC" dirty="0"/>
              <a:t>.</a:t>
            </a:r>
          </a:p>
        </p:txBody>
      </p:sp>
      <p:sp>
        <p:nvSpPr>
          <p:cNvPr id="16" name="15 Rectángulo"/>
          <p:cNvSpPr/>
          <p:nvPr/>
        </p:nvSpPr>
        <p:spPr>
          <a:xfrm>
            <a:off x="4363858" y="2948700"/>
            <a:ext cx="2724657" cy="307777"/>
          </a:xfrm>
          <a:prstGeom prst="rect">
            <a:avLst/>
          </a:prstGeom>
        </p:spPr>
        <p:txBody>
          <a:bodyPr wrap="none">
            <a:spAutoFit/>
          </a:bodyPr>
          <a:lstStyle/>
          <a:p>
            <a:r>
              <a:rPr lang="es-EC" sz="1400" b="1" dirty="0"/>
              <a:t>Horas laborables en el año: </a:t>
            </a:r>
            <a:r>
              <a:rPr lang="es-EC" sz="1400" dirty="0"/>
              <a:t>1920</a:t>
            </a:r>
          </a:p>
        </p:txBody>
      </p:sp>
      <p:sp>
        <p:nvSpPr>
          <p:cNvPr id="17" name="16 Rectángulo"/>
          <p:cNvSpPr/>
          <p:nvPr/>
        </p:nvSpPr>
        <p:spPr>
          <a:xfrm>
            <a:off x="4363858" y="2086824"/>
            <a:ext cx="4572000" cy="738664"/>
          </a:xfrm>
          <a:prstGeom prst="rect">
            <a:avLst/>
          </a:prstGeom>
        </p:spPr>
        <p:txBody>
          <a:bodyPr>
            <a:spAutoFit/>
          </a:bodyPr>
          <a:lstStyle/>
          <a:p>
            <a:r>
              <a:rPr lang="es-EC" sz="1400" b="1" dirty="0" smtClean="0"/>
              <a:t>V</a:t>
            </a:r>
            <a:r>
              <a:rPr lang="es-EC" sz="1400" b="1" baseline="-25000" dirty="0" smtClean="0"/>
              <a:t>O</a:t>
            </a:r>
            <a:r>
              <a:rPr lang="es-EC" sz="1400" b="1" dirty="0" smtClean="0"/>
              <a:t>:</a:t>
            </a:r>
            <a:r>
              <a:rPr lang="es-EC" sz="1400" dirty="0" smtClean="0"/>
              <a:t> </a:t>
            </a:r>
            <a:r>
              <a:rPr lang="es-EC" sz="1400" dirty="0"/>
              <a:t>Valor inicial de la máquina</a:t>
            </a:r>
            <a:r>
              <a:rPr lang="es-EC" sz="1400" dirty="0" smtClean="0"/>
              <a:t>.</a:t>
            </a:r>
          </a:p>
          <a:p>
            <a:endParaRPr lang="es-EC" sz="1400" dirty="0"/>
          </a:p>
          <a:p>
            <a:r>
              <a:rPr lang="es-EC" sz="1400" b="1" dirty="0" err="1" smtClean="0"/>
              <a:t>Vp</a:t>
            </a:r>
            <a:r>
              <a:rPr lang="es-EC" sz="1400" b="1" dirty="0" smtClean="0"/>
              <a:t>:</a:t>
            </a:r>
            <a:r>
              <a:rPr lang="es-EC" sz="1400" dirty="0" smtClean="0"/>
              <a:t> Vida </a:t>
            </a:r>
            <a:r>
              <a:rPr lang="es-EC" sz="1400" dirty="0"/>
              <a:t>útil de la máquina. </a:t>
            </a:r>
          </a:p>
        </p:txBody>
      </p:sp>
      <mc:AlternateContent xmlns:mc="http://schemas.openxmlformats.org/markup-compatibility/2006" xmlns:a14="http://schemas.microsoft.com/office/drawing/2010/main">
        <mc:Choice Requires="a14">
          <p:sp>
            <p:nvSpPr>
              <p:cNvPr id="3" name="2 Rectángulo"/>
              <p:cNvSpPr/>
              <p:nvPr/>
            </p:nvSpPr>
            <p:spPr>
              <a:xfrm>
                <a:off x="235417" y="4111393"/>
                <a:ext cx="4572000" cy="443391"/>
              </a:xfrm>
              <a:prstGeom prst="rect">
                <a:avLst/>
              </a:prstGeom>
            </p:spPr>
            <p:txBody>
              <a:bodyPr>
                <a:spAutoFit/>
              </a:bodyPr>
              <a:lstStyle/>
              <a:p>
                <a:pPr/>
                <a14:m>
                  <m:oMathPara xmlns:m="http://schemas.openxmlformats.org/officeDocument/2006/math">
                    <m:oMathParaPr>
                      <m:jc m:val="left"/>
                    </m:oMathParaPr>
                    <m:oMath xmlns:m="http://schemas.openxmlformats.org/officeDocument/2006/math">
                      <m:r>
                        <m:rPr>
                          <m:sty m:val="p"/>
                        </m:rPr>
                        <a:rPr lang="es-EC" sz="1200">
                          <a:latin typeface="Cambria Math"/>
                        </a:rPr>
                        <m:t>Dm</m:t>
                      </m:r>
                      <m:r>
                        <a:rPr lang="es-EC" sz="1200">
                          <a:latin typeface="Cambria Math"/>
                        </a:rPr>
                        <m:t>=</m:t>
                      </m:r>
                      <m:f>
                        <m:fPr>
                          <m:ctrlPr>
                            <a:rPr lang="es-EC" sz="1200" i="1">
                              <a:latin typeface="Cambria Math"/>
                            </a:rPr>
                          </m:ctrlPr>
                        </m:fPr>
                        <m:num>
                          <m:r>
                            <m:rPr>
                              <m:sty m:val="p"/>
                            </m:rPr>
                            <a:rPr lang="es-EC" sz="1200">
                              <a:latin typeface="Cambria Math"/>
                            </a:rPr>
                            <m:t>VoMf</m:t>
                          </m:r>
                          <m:r>
                            <a:rPr lang="es-EC" sz="1200" i="1">
                              <a:latin typeface="Cambria Math"/>
                            </a:rPr>
                            <m:t>−</m:t>
                          </m:r>
                          <m:r>
                            <m:rPr>
                              <m:sty m:val="p"/>
                            </m:rPr>
                            <a:rPr lang="es-EC" sz="1200">
                              <a:latin typeface="Cambria Math"/>
                            </a:rPr>
                            <m:t>Vr</m:t>
                          </m:r>
                        </m:num>
                        <m:den>
                          <m:r>
                            <m:rPr>
                              <m:sty m:val="p"/>
                            </m:rPr>
                            <a:rPr lang="es-EC" sz="1200">
                              <a:latin typeface="Cambria Math"/>
                            </a:rPr>
                            <m:t>n</m:t>
                          </m:r>
                        </m:den>
                      </m:f>
                      <m:r>
                        <a:rPr lang="es-EC" sz="1200">
                          <a:latin typeface="Cambria Math"/>
                        </a:rPr>
                        <m:t>=</m:t>
                      </m:r>
                      <m:f>
                        <m:fPr>
                          <m:ctrlPr>
                            <a:rPr lang="es-EC" sz="1200" i="1">
                              <a:latin typeface="Cambria Math"/>
                            </a:rPr>
                          </m:ctrlPr>
                        </m:fPr>
                        <m:num>
                          <m:r>
                            <a:rPr lang="es-EC" sz="1200">
                              <a:latin typeface="Cambria Math"/>
                            </a:rPr>
                            <m:t>117310,56</m:t>
                          </m:r>
                          <m:r>
                            <a:rPr lang="es-EC" sz="1200" i="1">
                              <a:latin typeface="Cambria Math"/>
                            </a:rPr>
                            <m:t>−</m:t>
                          </m:r>
                          <m:r>
                            <a:rPr lang="es-EC" sz="1200">
                              <a:latin typeface="Cambria Math"/>
                            </a:rPr>
                            <m:t>11731,06</m:t>
                          </m:r>
                        </m:num>
                        <m:den>
                          <m:r>
                            <a:rPr lang="es-EC" sz="1200">
                              <a:latin typeface="Cambria Math"/>
                            </a:rPr>
                            <m:t>10</m:t>
                          </m:r>
                        </m:den>
                      </m:f>
                      <m:r>
                        <a:rPr lang="es-EC" sz="1200">
                          <a:latin typeface="Cambria Math"/>
                        </a:rPr>
                        <m:t>=10557,95 </m:t>
                      </m:r>
                    </m:oMath>
                  </m:oMathPara>
                </a14:m>
                <a:endParaRPr lang="es-EC" sz="1200" dirty="0"/>
              </a:p>
            </p:txBody>
          </p:sp>
        </mc:Choice>
        <mc:Fallback xmlns="">
          <p:sp>
            <p:nvSpPr>
              <p:cNvPr id="3" name="2 Rectángulo"/>
              <p:cNvSpPr>
                <a:spLocks noRot="1" noChangeAspect="1" noMove="1" noResize="1" noEditPoints="1" noAdjustHandles="1" noChangeArrowheads="1" noChangeShapeType="1" noTextEdit="1"/>
              </p:cNvSpPr>
              <p:nvPr/>
            </p:nvSpPr>
            <p:spPr>
              <a:xfrm>
                <a:off x="235417" y="4111393"/>
                <a:ext cx="4572000" cy="443391"/>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3 Rectángulo"/>
              <p:cNvSpPr/>
              <p:nvPr/>
            </p:nvSpPr>
            <p:spPr>
              <a:xfrm>
                <a:off x="170447" y="4970109"/>
                <a:ext cx="2220030" cy="4430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sz="1200">
                          <a:latin typeface="Cambria Math"/>
                        </a:rPr>
                        <m:t>Cm</m:t>
                      </m:r>
                      <m:r>
                        <a:rPr lang="es-EC" sz="1200">
                          <a:latin typeface="Cambria Math"/>
                        </a:rPr>
                        <m:t>= </m:t>
                      </m:r>
                      <m:f>
                        <m:fPr>
                          <m:ctrlPr>
                            <a:rPr lang="es-EC" sz="1200" i="1">
                              <a:latin typeface="Cambria Math"/>
                            </a:rPr>
                          </m:ctrlPr>
                        </m:fPr>
                        <m:num>
                          <m:r>
                            <a:rPr lang="es-EC" sz="1200">
                              <a:latin typeface="Cambria Math"/>
                            </a:rPr>
                            <m:t>10.557,95</m:t>
                          </m:r>
                        </m:num>
                        <m:den>
                          <m:r>
                            <a:rPr lang="es-EC" sz="1200">
                              <a:latin typeface="Cambria Math"/>
                            </a:rPr>
                            <m:t>1920</m:t>
                          </m:r>
                        </m:den>
                      </m:f>
                      <m:r>
                        <a:rPr lang="es-EC" sz="1200">
                          <a:latin typeface="Cambria Math"/>
                        </a:rPr>
                        <m:t>=5,50 ($/</m:t>
                      </m:r>
                      <m:r>
                        <m:rPr>
                          <m:sty m:val="p"/>
                        </m:rPr>
                        <a:rPr lang="es-EC" sz="1200">
                          <a:latin typeface="Cambria Math"/>
                        </a:rPr>
                        <m:t>h</m:t>
                      </m:r>
                      <m:r>
                        <a:rPr lang="es-EC" sz="1200">
                          <a:latin typeface="Cambria Math"/>
                        </a:rPr>
                        <m:t>)</m:t>
                      </m:r>
                    </m:oMath>
                  </m:oMathPara>
                </a14:m>
                <a:endParaRPr lang="es-EC" sz="1200" dirty="0"/>
              </a:p>
            </p:txBody>
          </p:sp>
        </mc:Choice>
        <mc:Fallback xmlns="">
          <p:sp>
            <p:nvSpPr>
              <p:cNvPr id="4" name="3 Rectángulo"/>
              <p:cNvSpPr>
                <a:spLocks noRot="1" noChangeAspect="1" noMove="1" noResize="1" noEditPoints="1" noAdjustHandles="1" noChangeArrowheads="1" noChangeShapeType="1" noTextEdit="1"/>
              </p:cNvSpPr>
              <p:nvPr/>
            </p:nvSpPr>
            <p:spPr>
              <a:xfrm>
                <a:off x="170447" y="4970109"/>
                <a:ext cx="2220030" cy="443006"/>
              </a:xfrm>
              <a:prstGeom prst="rect">
                <a:avLst/>
              </a:prstGeom>
              <a:blipFill rotWithShape="1">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4582543" y="4111392"/>
                <a:ext cx="3877889" cy="44339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m:rPr>
                          <m:sty m:val="p"/>
                        </m:rPr>
                        <a:rPr lang="es-EC" sz="1200">
                          <a:latin typeface="Cambria Math"/>
                        </a:rPr>
                        <m:t>Dm</m:t>
                      </m:r>
                      <m:r>
                        <a:rPr lang="es-EC" sz="1200">
                          <a:latin typeface="Cambria Math"/>
                        </a:rPr>
                        <m:t>=</m:t>
                      </m:r>
                      <m:f>
                        <m:fPr>
                          <m:ctrlPr>
                            <a:rPr lang="es-EC" sz="1200" i="1">
                              <a:latin typeface="Cambria Math"/>
                            </a:rPr>
                          </m:ctrlPr>
                        </m:fPr>
                        <m:num>
                          <m:r>
                            <m:rPr>
                              <m:sty m:val="p"/>
                            </m:rPr>
                            <a:rPr lang="es-EC" sz="1200">
                              <a:latin typeface="Cambria Math"/>
                            </a:rPr>
                            <m:t>VoMf</m:t>
                          </m:r>
                          <m:r>
                            <a:rPr lang="es-EC" sz="1200" i="1">
                              <a:latin typeface="Cambria Math"/>
                            </a:rPr>
                            <m:t>−</m:t>
                          </m:r>
                          <m:r>
                            <m:rPr>
                              <m:sty m:val="p"/>
                            </m:rPr>
                            <a:rPr lang="es-EC" sz="1200">
                              <a:latin typeface="Cambria Math"/>
                            </a:rPr>
                            <m:t>Vr</m:t>
                          </m:r>
                        </m:num>
                        <m:den>
                          <m:r>
                            <m:rPr>
                              <m:sty m:val="p"/>
                            </m:rPr>
                            <a:rPr lang="es-EC" sz="1200">
                              <a:latin typeface="Cambria Math"/>
                            </a:rPr>
                            <m:t>n</m:t>
                          </m:r>
                        </m:den>
                      </m:f>
                      <m:r>
                        <a:rPr lang="es-EC" sz="1200">
                          <a:latin typeface="Cambria Math"/>
                        </a:rPr>
                        <m:t>=</m:t>
                      </m:r>
                      <m:f>
                        <m:fPr>
                          <m:ctrlPr>
                            <a:rPr lang="es-EC" sz="1200" i="1">
                              <a:latin typeface="Cambria Math"/>
                            </a:rPr>
                          </m:ctrlPr>
                        </m:fPr>
                        <m:num>
                          <m:r>
                            <a:rPr lang="es-EC" sz="1200">
                              <a:latin typeface="Cambria Math"/>
                            </a:rPr>
                            <m:t>46.540,00</m:t>
                          </m:r>
                          <m:r>
                            <a:rPr lang="es-EC" sz="1200" i="1">
                              <a:latin typeface="Cambria Math"/>
                            </a:rPr>
                            <m:t>−</m:t>
                          </m:r>
                          <m:r>
                            <a:rPr lang="es-EC" sz="1200">
                              <a:latin typeface="Cambria Math"/>
                            </a:rPr>
                            <m:t>4.654,00</m:t>
                          </m:r>
                        </m:num>
                        <m:den>
                          <m:r>
                            <a:rPr lang="es-EC" sz="1200">
                              <a:latin typeface="Cambria Math"/>
                            </a:rPr>
                            <m:t>10</m:t>
                          </m:r>
                        </m:den>
                      </m:f>
                      <m:r>
                        <a:rPr lang="es-EC" sz="1200">
                          <a:latin typeface="Cambria Math"/>
                        </a:rPr>
                        <m:t>=4.188,60 </m:t>
                      </m:r>
                    </m:oMath>
                  </m:oMathPara>
                </a14:m>
                <a:endParaRPr lang="es-EC" sz="1200" dirty="0"/>
              </a:p>
            </p:txBody>
          </p:sp>
        </mc:Choice>
        <mc:Fallback xmlns="">
          <p:sp>
            <p:nvSpPr>
              <p:cNvPr id="5" name="4 Rectángulo"/>
              <p:cNvSpPr>
                <a:spLocks noRot="1" noChangeAspect="1" noMove="1" noResize="1" noEditPoints="1" noAdjustHandles="1" noChangeArrowheads="1" noChangeShapeType="1" noTextEdit="1"/>
              </p:cNvSpPr>
              <p:nvPr/>
            </p:nvSpPr>
            <p:spPr>
              <a:xfrm>
                <a:off x="4582543" y="4111392"/>
                <a:ext cx="3877889" cy="443391"/>
              </a:xfrm>
              <a:prstGeom prst="rect">
                <a:avLst/>
              </a:prstGeom>
              <a:blipFill rotWithShape="1">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17 Rectángulo"/>
              <p:cNvSpPr/>
              <p:nvPr/>
            </p:nvSpPr>
            <p:spPr>
              <a:xfrm>
                <a:off x="4603430" y="4869160"/>
                <a:ext cx="2135072" cy="43922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sz="1200">
                          <a:latin typeface="Cambria Math"/>
                        </a:rPr>
                        <m:t>Cm</m:t>
                      </m:r>
                      <m:r>
                        <a:rPr lang="es-EC" sz="1200">
                          <a:latin typeface="Cambria Math"/>
                        </a:rPr>
                        <m:t>= </m:t>
                      </m:r>
                      <m:f>
                        <m:fPr>
                          <m:ctrlPr>
                            <a:rPr lang="es-EC" sz="1200" i="1">
                              <a:latin typeface="Cambria Math"/>
                            </a:rPr>
                          </m:ctrlPr>
                        </m:fPr>
                        <m:num>
                          <m:r>
                            <a:rPr lang="es-EC" sz="1200">
                              <a:latin typeface="Cambria Math"/>
                            </a:rPr>
                            <m:t>4.188,60</m:t>
                          </m:r>
                        </m:num>
                        <m:den>
                          <m:r>
                            <a:rPr lang="es-EC" sz="1200">
                              <a:latin typeface="Cambria Math"/>
                            </a:rPr>
                            <m:t>1920</m:t>
                          </m:r>
                        </m:den>
                      </m:f>
                      <m:r>
                        <a:rPr lang="es-EC" sz="1200">
                          <a:latin typeface="Cambria Math"/>
                        </a:rPr>
                        <m:t>=2,18 ($/</m:t>
                      </m:r>
                      <m:r>
                        <m:rPr>
                          <m:sty m:val="p"/>
                        </m:rPr>
                        <a:rPr lang="es-EC" sz="1200">
                          <a:latin typeface="Cambria Math"/>
                        </a:rPr>
                        <m:t>h</m:t>
                      </m:r>
                      <m:r>
                        <a:rPr lang="es-EC" sz="1200">
                          <a:latin typeface="Cambria Math"/>
                        </a:rPr>
                        <m:t>)</m:t>
                      </m:r>
                    </m:oMath>
                  </m:oMathPara>
                </a14:m>
                <a:endParaRPr lang="es-EC" sz="1200" dirty="0"/>
              </a:p>
            </p:txBody>
          </p:sp>
        </mc:Choice>
        <mc:Fallback xmlns="">
          <p:sp>
            <p:nvSpPr>
              <p:cNvPr id="18" name="17 Rectángulo"/>
              <p:cNvSpPr>
                <a:spLocks noRot="1" noChangeAspect="1" noMove="1" noResize="1" noEditPoints="1" noAdjustHandles="1" noChangeArrowheads="1" noChangeShapeType="1" noTextEdit="1"/>
              </p:cNvSpPr>
              <p:nvPr/>
            </p:nvSpPr>
            <p:spPr>
              <a:xfrm>
                <a:off x="4603430" y="4869160"/>
                <a:ext cx="2135072" cy="439223"/>
              </a:xfrm>
              <a:prstGeom prst="rect">
                <a:avLst/>
              </a:prstGeom>
              <a:blipFill rotWithShape="1">
                <a:blip r:embed="rId7"/>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69215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 y="-47287"/>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899592" y="116632"/>
            <a:ext cx="7704856" cy="369332"/>
          </a:xfrm>
          <a:prstGeom prst="rect">
            <a:avLst/>
          </a:prstGeom>
          <a:noFill/>
        </p:spPr>
        <p:txBody>
          <a:bodyPr wrap="square" rtlCol="0">
            <a:spAutoFit/>
          </a:bodyPr>
          <a:lstStyle/>
          <a:p>
            <a:r>
              <a:rPr lang="es-EC" b="1" dirty="0" smtClean="0"/>
              <a:t>COSTO DE MANTENIMIENTO:</a:t>
            </a:r>
            <a:endParaRPr lang="es-EC" dirty="0"/>
          </a:p>
        </p:txBody>
      </p:sp>
      <p:sp>
        <p:nvSpPr>
          <p:cNvPr id="20" name="19 CuadroTexto"/>
          <p:cNvSpPr txBox="1"/>
          <p:nvPr/>
        </p:nvSpPr>
        <p:spPr>
          <a:xfrm>
            <a:off x="946226" y="793741"/>
            <a:ext cx="2151468" cy="307777"/>
          </a:xfrm>
          <a:prstGeom prst="rect">
            <a:avLst/>
          </a:prstGeom>
          <a:noFill/>
        </p:spPr>
        <p:txBody>
          <a:bodyPr wrap="square" rtlCol="0">
            <a:spAutoFit/>
          </a:bodyPr>
          <a:lstStyle/>
          <a:p>
            <a:r>
              <a:rPr lang="es-EC" sz="1400" b="1" dirty="0" smtClean="0"/>
              <a:t>FADAL</a:t>
            </a:r>
            <a:endParaRPr lang="es-EC" sz="1400" b="1" dirty="0"/>
          </a:p>
        </p:txBody>
      </p:sp>
      <p:sp>
        <p:nvSpPr>
          <p:cNvPr id="22" name="21 CuadroTexto"/>
          <p:cNvSpPr txBox="1"/>
          <p:nvPr/>
        </p:nvSpPr>
        <p:spPr>
          <a:xfrm>
            <a:off x="946226" y="485964"/>
            <a:ext cx="7704856" cy="307777"/>
          </a:xfrm>
          <a:prstGeom prst="rect">
            <a:avLst/>
          </a:prstGeom>
          <a:noFill/>
        </p:spPr>
        <p:txBody>
          <a:bodyPr wrap="square" rtlCol="0">
            <a:spAutoFit/>
          </a:bodyPr>
          <a:lstStyle/>
          <a:p>
            <a:r>
              <a:rPr lang="es-EC" sz="1400" b="1" dirty="0" smtClean="0"/>
              <a:t>PREVENTIVO:</a:t>
            </a:r>
            <a:endParaRPr lang="es-EC" sz="1400" dirty="0"/>
          </a:p>
        </p:txBody>
      </p:sp>
      <p:graphicFrame>
        <p:nvGraphicFramePr>
          <p:cNvPr id="2" name="1 Tabla"/>
          <p:cNvGraphicFramePr>
            <a:graphicFrameLocks noGrp="1"/>
          </p:cNvGraphicFramePr>
          <p:nvPr>
            <p:extLst>
              <p:ext uri="{D42A27DB-BD31-4B8C-83A1-F6EECF244321}">
                <p14:modId xmlns:p14="http://schemas.microsoft.com/office/powerpoint/2010/main" val="2515142400"/>
              </p:ext>
            </p:extLst>
          </p:nvPr>
        </p:nvGraphicFramePr>
        <p:xfrm>
          <a:off x="395536" y="1101520"/>
          <a:ext cx="8352928" cy="5159181"/>
        </p:xfrm>
        <a:graphic>
          <a:graphicData uri="http://schemas.openxmlformats.org/drawingml/2006/table">
            <a:tbl>
              <a:tblPr firstRow="1" firstCol="1" bandRow="1">
                <a:tableStyleId>{2D5ABB26-0587-4C30-8999-92F81FD0307C}</a:tableStyleId>
              </a:tblPr>
              <a:tblGrid>
                <a:gridCol w="3724103"/>
                <a:gridCol w="800528"/>
                <a:gridCol w="1353470"/>
                <a:gridCol w="1355533"/>
                <a:gridCol w="1119294"/>
              </a:tblGrid>
              <a:tr h="770061">
                <a:tc>
                  <a:txBody>
                    <a:bodyPr/>
                    <a:lstStyle/>
                    <a:p>
                      <a:pPr algn="ctr">
                        <a:lnSpc>
                          <a:spcPct val="200000"/>
                        </a:lnSpc>
                        <a:spcBef>
                          <a:spcPts val="300"/>
                        </a:spcBef>
                        <a:spcAft>
                          <a:spcPts val="0"/>
                        </a:spcAft>
                      </a:pPr>
                      <a:r>
                        <a:rPr lang="es-EC" sz="1200" dirty="0">
                          <a:effectLst/>
                        </a:rPr>
                        <a:t>Herramienta.</a:t>
                      </a:r>
                      <a:endParaRPr lang="es-EC" sz="2000" dirty="0">
                        <a:solidFill>
                          <a:srgbClr val="365F91"/>
                        </a:solidFill>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solidFill>
                      <a:schemeClr val="bg2"/>
                    </a:solidFill>
                  </a:tcPr>
                </a:tc>
                <a:tc>
                  <a:txBody>
                    <a:bodyPr/>
                    <a:lstStyle/>
                    <a:p>
                      <a:pPr algn="ctr">
                        <a:lnSpc>
                          <a:spcPct val="200000"/>
                        </a:lnSpc>
                        <a:spcBef>
                          <a:spcPts val="300"/>
                        </a:spcBef>
                        <a:spcAft>
                          <a:spcPts val="0"/>
                        </a:spcAft>
                      </a:pPr>
                      <a:r>
                        <a:rPr lang="es-EC" sz="1200" dirty="0" err="1">
                          <a:effectLst/>
                        </a:rPr>
                        <a:t>Cant</a:t>
                      </a:r>
                      <a:r>
                        <a:rPr lang="es-EC" sz="1200" dirty="0">
                          <a:effectLst/>
                        </a:rPr>
                        <a:t>.</a:t>
                      </a:r>
                      <a:endParaRPr lang="es-EC" sz="2000" dirty="0">
                        <a:effectLst/>
                      </a:endParaRPr>
                    </a:p>
                    <a:p>
                      <a:pPr algn="ctr">
                        <a:lnSpc>
                          <a:spcPct val="200000"/>
                        </a:lnSpc>
                        <a:spcBef>
                          <a:spcPts val="300"/>
                        </a:spcBef>
                        <a:spcAft>
                          <a:spcPts val="0"/>
                        </a:spcAft>
                      </a:pPr>
                      <a:r>
                        <a:rPr lang="es-EC" sz="1200" dirty="0">
                          <a:effectLst/>
                        </a:rPr>
                        <a:t>Anual</a:t>
                      </a:r>
                      <a:endParaRPr lang="es-EC" sz="2000" dirty="0">
                        <a:solidFill>
                          <a:srgbClr val="365F91"/>
                        </a:solidFill>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solidFill>
                      <a:schemeClr val="bg2"/>
                    </a:solidFill>
                  </a:tcPr>
                </a:tc>
                <a:tc>
                  <a:txBody>
                    <a:bodyPr/>
                    <a:lstStyle/>
                    <a:p>
                      <a:pPr algn="ctr">
                        <a:lnSpc>
                          <a:spcPct val="200000"/>
                        </a:lnSpc>
                        <a:spcBef>
                          <a:spcPts val="300"/>
                        </a:spcBef>
                        <a:spcAft>
                          <a:spcPts val="0"/>
                        </a:spcAft>
                      </a:pPr>
                      <a:r>
                        <a:rPr lang="es-EC" sz="1200" dirty="0">
                          <a:effectLst/>
                        </a:rPr>
                        <a:t>Unidad.</a:t>
                      </a:r>
                      <a:endParaRPr lang="es-EC" sz="2000" dirty="0">
                        <a:effectLst/>
                      </a:endParaRPr>
                    </a:p>
                    <a:p>
                      <a:pPr algn="ctr">
                        <a:lnSpc>
                          <a:spcPct val="200000"/>
                        </a:lnSpc>
                        <a:spcBef>
                          <a:spcPts val="300"/>
                        </a:spcBef>
                        <a:spcAft>
                          <a:spcPts val="0"/>
                        </a:spcAft>
                      </a:pPr>
                      <a:r>
                        <a:rPr lang="es-EC" sz="1200" dirty="0">
                          <a:effectLst/>
                        </a:rPr>
                        <a:t>(u)</a:t>
                      </a:r>
                      <a:endParaRPr lang="es-EC" sz="2000" dirty="0">
                        <a:solidFill>
                          <a:srgbClr val="365F91"/>
                        </a:solidFill>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solidFill>
                      <a:schemeClr val="bg2"/>
                    </a:solidFill>
                  </a:tcPr>
                </a:tc>
                <a:tc>
                  <a:txBody>
                    <a:bodyPr/>
                    <a:lstStyle/>
                    <a:p>
                      <a:pPr algn="ctr">
                        <a:lnSpc>
                          <a:spcPct val="200000"/>
                        </a:lnSpc>
                        <a:spcBef>
                          <a:spcPts val="300"/>
                        </a:spcBef>
                        <a:spcAft>
                          <a:spcPts val="0"/>
                        </a:spcAft>
                      </a:pPr>
                      <a:r>
                        <a:rPr lang="es-EC" sz="1200" dirty="0">
                          <a:effectLst/>
                        </a:rPr>
                        <a:t>Valor Unitario ($/u)</a:t>
                      </a:r>
                      <a:endParaRPr lang="es-EC" sz="2000" dirty="0">
                        <a:solidFill>
                          <a:srgbClr val="365F91"/>
                        </a:solidFill>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solidFill>
                      <a:schemeClr val="bg2"/>
                    </a:solidFill>
                  </a:tcPr>
                </a:tc>
                <a:tc>
                  <a:txBody>
                    <a:bodyPr/>
                    <a:lstStyle/>
                    <a:p>
                      <a:pPr algn="ctr">
                        <a:lnSpc>
                          <a:spcPct val="200000"/>
                        </a:lnSpc>
                        <a:spcBef>
                          <a:spcPts val="300"/>
                        </a:spcBef>
                        <a:spcAft>
                          <a:spcPts val="0"/>
                        </a:spcAft>
                      </a:pPr>
                      <a:r>
                        <a:rPr lang="es-EC" sz="1200" dirty="0">
                          <a:effectLst/>
                        </a:rPr>
                        <a:t>Valor total ($)</a:t>
                      </a:r>
                      <a:endParaRPr lang="es-EC" sz="2000" dirty="0">
                        <a:solidFill>
                          <a:srgbClr val="365F91"/>
                        </a:solidFill>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solidFill>
                      <a:schemeClr val="bg2"/>
                    </a:solidFill>
                  </a:tcPr>
                </a:tc>
              </a:tr>
              <a:tr h="327807">
                <a:tc>
                  <a:txBody>
                    <a:bodyPr/>
                    <a:lstStyle/>
                    <a:p>
                      <a:pPr algn="just">
                        <a:lnSpc>
                          <a:spcPct val="200000"/>
                        </a:lnSpc>
                        <a:spcBef>
                          <a:spcPts val="300"/>
                        </a:spcBef>
                        <a:spcAft>
                          <a:spcPts val="0"/>
                        </a:spcAft>
                      </a:pPr>
                      <a:r>
                        <a:rPr lang="es-EC" sz="1200" dirty="0" err="1">
                          <a:effectLst/>
                        </a:rPr>
                        <a:t>Castrol</a:t>
                      </a:r>
                      <a:r>
                        <a:rPr lang="es-EC" sz="1200" dirty="0">
                          <a:effectLst/>
                        </a:rPr>
                        <a:t> Magda BD68 (1 gal)</a:t>
                      </a:r>
                      <a:endParaRPr lang="es-EC" sz="2000" dirty="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300"/>
                        </a:spcBef>
                        <a:spcAft>
                          <a:spcPts val="0"/>
                        </a:spcAft>
                      </a:pPr>
                      <a:r>
                        <a:rPr lang="es-EC" sz="1200">
                          <a:effectLst/>
                        </a:rPr>
                        <a:t>3</a:t>
                      </a:r>
                      <a:endParaRPr lang="es-EC" sz="20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300"/>
                        </a:spcBef>
                        <a:spcAft>
                          <a:spcPts val="0"/>
                        </a:spcAft>
                      </a:pPr>
                      <a:r>
                        <a:rPr lang="es-EC" sz="1200">
                          <a:effectLst/>
                        </a:rPr>
                        <a:t>gal</a:t>
                      </a:r>
                      <a:endParaRPr lang="es-EC" sz="20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300"/>
                        </a:spcBef>
                        <a:spcAft>
                          <a:spcPts val="0"/>
                        </a:spcAft>
                      </a:pPr>
                      <a:r>
                        <a:rPr lang="es-EC" sz="1200">
                          <a:effectLst/>
                        </a:rPr>
                        <a:t>31,49</a:t>
                      </a:r>
                      <a:endParaRPr lang="es-EC" sz="2000">
                        <a:solidFill>
                          <a:srgbClr val="365F91"/>
                        </a:solidFill>
                        <a:effectLst/>
                        <a:latin typeface="Calibri"/>
                        <a:ea typeface="Calibri"/>
                        <a:cs typeface="Times New Roman"/>
                      </a:endParaRPr>
                    </a:p>
                  </a:txBody>
                  <a:tcPr marL="68580" marR="68580" marT="0" marB="0"/>
                </a:tc>
                <a:tc>
                  <a:txBody>
                    <a:bodyPr/>
                    <a:lstStyle/>
                    <a:p>
                      <a:pPr algn="r">
                        <a:lnSpc>
                          <a:spcPct val="200000"/>
                        </a:lnSpc>
                        <a:spcBef>
                          <a:spcPts val="300"/>
                        </a:spcBef>
                        <a:spcAft>
                          <a:spcPts val="0"/>
                        </a:spcAft>
                      </a:pPr>
                      <a:r>
                        <a:rPr lang="es-EC" sz="1200">
                          <a:effectLst/>
                        </a:rPr>
                        <a:t>94,47</a:t>
                      </a:r>
                      <a:endParaRPr lang="es-EC" sz="2000">
                        <a:solidFill>
                          <a:srgbClr val="365F91"/>
                        </a:solidFill>
                        <a:effectLst/>
                        <a:latin typeface="Calibri"/>
                        <a:ea typeface="Calibri"/>
                        <a:cs typeface="Times New Roman"/>
                      </a:endParaRPr>
                    </a:p>
                  </a:txBody>
                  <a:tcPr marL="68580" marR="68580" marT="0" marB="0"/>
                </a:tc>
              </a:tr>
              <a:tr h="327807">
                <a:tc>
                  <a:txBody>
                    <a:bodyPr/>
                    <a:lstStyle/>
                    <a:p>
                      <a:pPr algn="just">
                        <a:lnSpc>
                          <a:spcPct val="200000"/>
                        </a:lnSpc>
                        <a:spcBef>
                          <a:spcPts val="300"/>
                        </a:spcBef>
                        <a:spcAft>
                          <a:spcPts val="0"/>
                        </a:spcAft>
                      </a:pPr>
                      <a:r>
                        <a:rPr lang="es-EC" sz="1200" dirty="0">
                          <a:effectLst/>
                        </a:rPr>
                        <a:t>MOBIL SHC #32 </a:t>
                      </a:r>
                      <a:r>
                        <a:rPr lang="es-EC" sz="1200" dirty="0" err="1">
                          <a:effectLst/>
                        </a:rPr>
                        <a:t>grease</a:t>
                      </a:r>
                      <a:r>
                        <a:rPr lang="es-EC" sz="1200" dirty="0">
                          <a:effectLst/>
                        </a:rPr>
                        <a:t>  (1 gal)</a:t>
                      </a:r>
                      <a:endParaRPr lang="es-EC" sz="2000" dirty="0">
                        <a:solidFill>
                          <a:srgbClr val="365F91"/>
                        </a:solidFill>
                        <a:effectLst/>
                        <a:latin typeface="Calibri"/>
                        <a:ea typeface="Calibri"/>
                        <a:cs typeface="Times New Roman"/>
                      </a:endParaRPr>
                    </a:p>
                  </a:txBody>
                  <a:tcPr marL="68580" marR="68580" marT="0" marB="0">
                    <a:solidFill>
                      <a:schemeClr val="bg2"/>
                    </a:solidFill>
                  </a:tcPr>
                </a:tc>
                <a:tc>
                  <a:txBody>
                    <a:bodyPr/>
                    <a:lstStyle/>
                    <a:p>
                      <a:pPr algn="ctr">
                        <a:lnSpc>
                          <a:spcPct val="200000"/>
                        </a:lnSpc>
                        <a:spcBef>
                          <a:spcPts val="300"/>
                        </a:spcBef>
                        <a:spcAft>
                          <a:spcPts val="0"/>
                        </a:spcAft>
                      </a:pPr>
                      <a:r>
                        <a:rPr lang="es-EC" sz="1200">
                          <a:effectLst/>
                        </a:rPr>
                        <a:t>3</a:t>
                      </a:r>
                      <a:endParaRPr lang="es-EC" sz="2000">
                        <a:solidFill>
                          <a:srgbClr val="365F91"/>
                        </a:solidFill>
                        <a:effectLst/>
                        <a:latin typeface="Calibri"/>
                        <a:ea typeface="Calibri"/>
                        <a:cs typeface="Times New Roman"/>
                      </a:endParaRPr>
                    </a:p>
                  </a:txBody>
                  <a:tcPr marL="68580" marR="68580" marT="0" marB="0">
                    <a:solidFill>
                      <a:schemeClr val="bg2"/>
                    </a:solidFill>
                  </a:tcPr>
                </a:tc>
                <a:tc>
                  <a:txBody>
                    <a:bodyPr/>
                    <a:lstStyle/>
                    <a:p>
                      <a:pPr algn="ctr">
                        <a:lnSpc>
                          <a:spcPct val="200000"/>
                        </a:lnSpc>
                        <a:spcBef>
                          <a:spcPts val="300"/>
                        </a:spcBef>
                        <a:spcAft>
                          <a:spcPts val="0"/>
                        </a:spcAft>
                      </a:pPr>
                      <a:r>
                        <a:rPr lang="es-EC" sz="1200">
                          <a:effectLst/>
                        </a:rPr>
                        <a:t>gal</a:t>
                      </a:r>
                      <a:endParaRPr lang="es-EC" sz="2000">
                        <a:solidFill>
                          <a:srgbClr val="365F91"/>
                        </a:solidFill>
                        <a:effectLst/>
                        <a:latin typeface="Calibri"/>
                        <a:ea typeface="Calibri"/>
                        <a:cs typeface="Times New Roman"/>
                      </a:endParaRPr>
                    </a:p>
                  </a:txBody>
                  <a:tcPr marL="68580" marR="68580" marT="0" marB="0">
                    <a:solidFill>
                      <a:schemeClr val="bg2"/>
                    </a:solidFill>
                  </a:tcPr>
                </a:tc>
                <a:tc>
                  <a:txBody>
                    <a:bodyPr/>
                    <a:lstStyle/>
                    <a:p>
                      <a:pPr algn="ctr">
                        <a:lnSpc>
                          <a:spcPct val="200000"/>
                        </a:lnSpc>
                        <a:spcBef>
                          <a:spcPts val="300"/>
                        </a:spcBef>
                        <a:spcAft>
                          <a:spcPts val="0"/>
                        </a:spcAft>
                      </a:pPr>
                      <a:r>
                        <a:rPr lang="es-EC" sz="1200">
                          <a:effectLst/>
                        </a:rPr>
                        <a:t>17,29</a:t>
                      </a:r>
                      <a:endParaRPr lang="es-EC" sz="2000">
                        <a:solidFill>
                          <a:srgbClr val="365F91"/>
                        </a:solidFill>
                        <a:effectLst/>
                        <a:latin typeface="Calibri"/>
                        <a:ea typeface="Calibri"/>
                        <a:cs typeface="Times New Roman"/>
                      </a:endParaRPr>
                    </a:p>
                  </a:txBody>
                  <a:tcPr marL="68580" marR="68580" marT="0" marB="0">
                    <a:solidFill>
                      <a:schemeClr val="bg2"/>
                    </a:solidFill>
                  </a:tcPr>
                </a:tc>
                <a:tc>
                  <a:txBody>
                    <a:bodyPr/>
                    <a:lstStyle/>
                    <a:p>
                      <a:pPr algn="r">
                        <a:lnSpc>
                          <a:spcPct val="200000"/>
                        </a:lnSpc>
                        <a:spcBef>
                          <a:spcPts val="300"/>
                        </a:spcBef>
                        <a:spcAft>
                          <a:spcPts val="0"/>
                        </a:spcAft>
                      </a:pPr>
                      <a:r>
                        <a:rPr lang="es-EC" sz="1200" dirty="0">
                          <a:effectLst/>
                        </a:rPr>
                        <a:t>51,87</a:t>
                      </a:r>
                      <a:endParaRPr lang="es-EC" sz="2000" dirty="0">
                        <a:solidFill>
                          <a:srgbClr val="365F91"/>
                        </a:solidFill>
                        <a:effectLst/>
                        <a:latin typeface="Calibri"/>
                        <a:ea typeface="Calibri"/>
                        <a:cs typeface="Times New Roman"/>
                      </a:endParaRPr>
                    </a:p>
                  </a:txBody>
                  <a:tcPr marL="68580" marR="68580" marT="0" marB="0">
                    <a:solidFill>
                      <a:schemeClr val="bg2"/>
                    </a:solidFill>
                  </a:tcPr>
                </a:tc>
              </a:tr>
              <a:tr h="327807">
                <a:tc>
                  <a:txBody>
                    <a:bodyPr/>
                    <a:lstStyle/>
                    <a:p>
                      <a:pPr algn="just">
                        <a:lnSpc>
                          <a:spcPct val="200000"/>
                        </a:lnSpc>
                        <a:spcBef>
                          <a:spcPts val="300"/>
                        </a:spcBef>
                        <a:spcAft>
                          <a:spcPts val="0"/>
                        </a:spcAft>
                      </a:pPr>
                      <a:r>
                        <a:rPr lang="en-US" sz="1200" dirty="0">
                          <a:effectLst/>
                        </a:rPr>
                        <a:t>External Filter. (1 gal)</a:t>
                      </a:r>
                      <a:endParaRPr lang="es-EC" sz="2000" dirty="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300"/>
                        </a:spcBef>
                        <a:spcAft>
                          <a:spcPts val="0"/>
                        </a:spcAft>
                      </a:pPr>
                      <a:r>
                        <a:rPr lang="es-EC" sz="1200" dirty="0">
                          <a:effectLst/>
                        </a:rPr>
                        <a:t>3</a:t>
                      </a:r>
                      <a:endParaRPr lang="es-EC" sz="2000" dirty="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300"/>
                        </a:spcBef>
                        <a:spcAft>
                          <a:spcPts val="0"/>
                        </a:spcAft>
                      </a:pPr>
                      <a:r>
                        <a:rPr lang="es-EC" sz="1200" dirty="0">
                          <a:effectLst/>
                        </a:rPr>
                        <a:t>gal</a:t>
                      </a:r>
                      <a:endParaRPr lang="es-EC" sz="2000" dirty="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300"/>
                        </a:spcBef>
                        <a:spcAft>
                          <a:spcPts val="0"/>
                        </a:spcAft>
                      </a:pPr>
                      <a:r>
                        <a:rPr lang="es-EC" sz="1200" dirty="0">
                          <a:effectLst/>
                        </a:rPr>
                        <a:t>45,00</a:t>
                      </a:r>
                      <a:endParaRPr lang="es-EC" sz="2000" dirty="0">
                        <a:solidFill>
                          <a:srgbClr val="365F91"/>
                        </a:solidFill>
                        <a:effectLst/>
                        <a:latin typeface="Calibri"/>
                        <a:ea typeface="Calibri"/>
                        <a:cs typeface="Times New Roman"/>
                      </a:endParaRPr>
                    </a:p>
                  </a:txBody>
                  <a:tcPr marL="68580" marR="68580" marT="0" marB="0"/>
                </a:tc>
                <a:tc>
                  <a:txBody>
                    <a:bodyPr/>
                    <a:lstStyle/>
                    <a:p>
                      <a:pPr algn="r">
                        <a:lnSpc>
                          <a:spcPct val="200000"/>
                        </a:lnSpc>
                        <a:spcBef>
                          <a:spcPts val="300"/>
                        </a:spcBef>
                        <a:spcAft>
                          <a:spcPts val="0"/>
                        </a:spcAft>
                      </a:pPr>
                      <a:r>
                        <a:rPr lang="es-EC" sz="1200" dirty="0">
                          <a:effectLst/>
                        </a:rPr>
                        <a:t>135,00</a:t>
                      </a:r>
                      <a:endParaRPr lang="es-EC" sz="2000" dirty="0">
                        <a:solidFill>
                          <a:srgbClr val="365F91"/>
                        </a:solidFill>
                        <a:effectLst/>
                        <a:latin typeface="Calibri"/>
                        <a:ea typeface="Calibri"/>
                        <a:cs typeface="Times New Roman"/>
                      </a:endParaRPr>
                    </a:p>
                  </a:txBody>
                  <a:tcPr marL="68580" marR="68580" marT="0" marB="0"/>
                </a:tc>
              </a:tr>
              <a:tr h="327807">
                <a:tc>
                  <a:txBody>
                    <a:bodyPr/>
                    <a:lstStyle/>
                    <a:p>
                      <a:pPr algn="just">
                        <a:lnSpc>
                          <a:spcPct val="200000"/>
                        </a:lnSpc>
                        <a:spcBef>
                          <a:spcPts val="300"/>
                        </a:spcBef>
                        <a:spcAft>
                          <a:spcPts val="0"/>
                        </a:spcAft>
                      </a:pPr>
                      <a:r>
                        <a:rPr lang="en-US" sz="1200" dirty="0">
                          <a:effectLst/>
                        </a:rPr>
                        <a:t>DOW FROST (</a:t>
                      </a:r>
                      <a:r>
                        <a:rPr lang="en-US" sz="1200" dirty="0" err="1">
                          <a:effectLst/>
                        </a:rPr>
                        <a:t>refrigerante</a:t>
                      </a:r>
                      <a:r>
                        <a:rPr lang="en-US" sz="1200" dirty="0">
                          <a:effectLst/>
                        </a:rPr>
                        <a:t> 1 gal)</a:t>
                      </a:r>
                      <a:endParaRPr lang="es-EC" sz="2000" dirty="0">
                        <a:solidFill>
                          <a:srgbClr val="365F91"/>
                        </a:solidFill>
                        <a:effectLst/>
                        <a:latin typeface="Calibri"/>
                        <a:ea typeface="Calibri"/>
                        <a:cs typeface="Times New Roman"/>
                      </a:endParaRPr>
                    </a:p>
                  </a:txBody>
                  <a:tcPr marL="68580" marR="68580" marT="0" marB="0">
                    <a:solidFill>
                      <a:schemeClr val="bg2"/>
                    </a:solidFill>
                  </a:tcPr>
                </a:tc>
                <a:tc>
                  <a:txBody>
                    <a:bodyPr/>
                    <a:lstStyle/>
                    <a:p>
                      <a:pPr algn="ctr">
                        <a:lnSpc>
                          <a:spcPct val="200000"/>
                        </a:lnSpc>
                        <a:spcBef>
                          <a:spcPts val="300"/>
                        </a:spcBef>
                        <a:spcAft>
                          <a:spcPts val="0"/>
                        </a:spcAft>
                      </a:pPr>
                      <a:r>
                        <a:rPr lang="es-EC" sz="1200">
                          <a:effectLst/>
                        </a:rPr>
                        <a:t>3</a:t>
                      </a:r>
                      <a:endParaRPr lang="es-EC" sz="2000">
                        <a:solidFill>
                          <a:srgbClr val="365F91"/>
                        </a:solidFill>
                        <a:effectLst/>
                        <a:latin typeface="Calibri"/>
                        <a:ea typeface="Calibri"/>
                        <a:cs typeface="Times New Roman"/>
                      </a:endParaRPr>
                    </a:p>
                  </a:txBody>
                  <a:tcPr marL="68580" marR="68580" marT="0" marB="0">
                    <a:solidFill>
                      <a:schemeClr val="bg2"/>
                    </a:solidFill>
                  </a:tcPr>
                </a:tc>
                <a:tc>
                  <a:txBody>
                    <a:bodyPr/>
                    <a:lstStyle/>
                    <a:p>
                      <a:pPr algn="ctr">
                        <a:lnSpc>
                          <a:spcPct val="200000"/>
                        </a:lnSpc>
                        <a:spcBef>
                          <a:spcPts val="300"/>
                        </a:spcBef>
                        <a:spcAft>
                          <a:spcPts val="0"/>
                        </a:spcAft>
                      </a:pPr>
                      <a:r>
                        <a:rPr lang="es-EC" sz="1200">
                          <a:effectLst/>
                        </a:rPr>
                        <a:t>gal</a:t>
                      </a:r>
                      <a:endParaRPr lang="es-EC" sz="2000">
                        <a:solidFill>
                          <a:srgbClr val="365F91"/>
                        </a:solidFill>
                        <a:effectLst/>
                        <a:latin typeface="Calibri"/>
                        <a:ea typeface="Calibri"/>
                        <a:cs typeface="Times New Roman"/>
                      </a:endParaRPr>
                    </a:p>
                  </a:txBody>
                  <a:tcPr marL="68580" marR="68580" marT="0" marB="0">
                    <a:solidFill>
                      <a:schemeClr val="bg2"/>
                    </a:solidFill>
                  </a:tcPr>
                </a:tc>
                <a:tc>
                  <a:txBody>
                    <a:bodyPr/>
                    <a:lstStyle/>
                    <a:p>
                      <a:pPr algn="ctr">
                        <a:lnSpc>
                          <a:spcPct val="200000"/>
                        </a:lnSpc>
                        <a:spcBef>
                          <a:spcPts val="300"/>
                        </a:spcBef>
                        <a:spcAft>
                          <a:spcPts val="0"/>
                        </a:spcAft>
                      </a:pPr>
                      <a:r>
                        <a:rPr lang="es-EC" sz="1200">
                          <a:effectLst/>
                        </a:rPr>
                        <a:t>50,00</a:t>
                      </a:r>
                      <a:endParaRPr lang="es-EC" sz="2000">
                        <a:solidFill>
                          <a:srgbClr val="365F91"/>
                        </a:solidFill>
                        <a:effectLst/>
                        <a:latin typeface="Calibri"/>
                        <a:ea typeface="Calibri"/>
                        <a:cs typeface="Times New Roman"/>
                      </a:endParaRPr>
                    </a:p>
                  </a:txBody>
                  <a:tcPr marL="68580" marR="68580" marT="0" marB="0">
                    <a:solidFill>
                      <a:schemeClr val="bg2"/>
                    </a:solidFill>
                  </a:tcPr>
                </a:tc>
                <a:tc>
                  <a:txBody>
                    <a:bodyPr/>
                    <a:lstStyle/>
                    <a:p>
                      <a:pPr algn="r">
                        <a:lnSpc>
                          <a:spcPct val="200000"/>
                        </a:lnSpc>
                        <a:spcBef>
                          <a:spcPts val="300"/>
                        </a:spcBef>
                        <a:spcAft>
                          <a:spcPts val="0"/>
                        </a:spcAft>
                      </a:pPr>
                      <a:r>
                        <a:rPr lang="es-EC" sz="1200" dirty="0">
                          <a:effectLst/>
                        </a:rPr>
                        <a:t>150,00</a:t>
                      </a:r>
                      <a:endParaRPr lang="es-EC" sz="2000" dirty="0">
                        <a:solidFill>
                          <a:srgbClr val="365F91"/>
                        </a:solidFill>
                        <a:effectLst/>
                        <a:latin typeface="Calibri"/>
                        <a:ea typeface="Calibri"/>
                        <a:cs typeface="Times New Roman"/>
                      </a:endParaRPr>
                    </a:p>
                  </a:txBody>
                  <a:tcPr marL="68580" marR="68580" marT="0" marB="0">
                    <a:solidFill>
                      <a:schemeClr val="bg2"/>
                    </a:solidFill>
                  </a:tcPr>
                </a:tc>
              </a:tr>
              <a:tr h="327807">
                <a:tc>
                  <a:txBody>
                    <a:bodyPr/>
                    <a:lstStyle/>
                    <a:p>
                      <a:pPr algn="just">
                        <a:lnSpc>
                          <a:spcPct val="200000"/>
                        </a:lnSpc>
                        <a:spcBef>
                          <a:spcPts val="300"/>
                        </a:spcBef>
                        <a:spcAft>
                          <a:spcPts val="0"/>
                        </a:spcAft>
                      </a:pPr>
                      <a:r>
                        <a:rPr lang="en-US" sz="1200" dirty="0">
                          <a:effectLst/>
                        </a:rPr>
                        <a:t>MOBIL DTE HEAVY MEDIUM (1 gal)</a:t>
                      </a:r>
                      <a:endParaRPr lang="es-EC" sz="2000" dirty="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300"/>
                        </a:spcBef>
                        <a:spcAft>
                          <a:spcPts val="0"/>
                        </a:spcAft>
                      </a:pPr>
                      <a:r>
                        <a:rPr lang="es-EC" sz="1200" dirty="0">
                          <a:effectLst/>
                        </a:rPr>
                        <a:t>3</a:t>
                      </a:r>
                      <a:endParaRPr lang="es-EC" sz="2000" dirty="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300"/>
                        </a:spcBef>
                        <a:spcAft>
                          <a:spcPts val="0"/>
                        </a:spcAft>
                      </a:pPr>
                      <a:r>
                        <a:rPr lang="es-EC" sz="1200" dirty="0">
                          <a:effectLst/>
                        </a:rPr>
                        <a:t>gal</a:t>
                      </a:r>
                      <a:endParaRPr lang="es-EC" sz="2000" dirty="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300"/>
                        </a:spcBef>
                        <a:spcAft>
                          <a:spcPts val="0"/>
                        </a:spcAft>
                      </a:pPr>
                      <a:r>
                        <a:rPr lang="es-EC" sz="1200" dirty="0">
                          <a:effectLst/>
                        </a:rPr>
                        <a:t>116,00</a:t>
                      </a:r>
                      <a:endParaRPr lang="es-EC" sz="2000" dirty="0">
                        <a:solidFill>
                          <a:srgbClr val="365F91"/>
                        </a:solidFill>
                        <a:effectLst/>
                        <a:latin typeface="Calibri"/>
                        <a:ea typeface="Calibri"/>
                        <a:cs typeface="Times New Roman"/>
                      </a:endParaRPr>
                    </a:p>
                  </a:txBody>
                  <a:tcPr marL="68580" marR="68580" marT="0" marB="0"/>
                </a:tc>
                <a:tc>
                  <a:txBody>
                    <a:bodyPr/>
                    <a:lstStyle/>
                    <a:p>
                      <a:pPr algn="r">
                        <a:lnSpc>
                          <a:spcPct val="200000"/>
                        </a:lnSpc>
                        <a:spcBef>
                          <a:spcPts val="300"/>
                        </a:spcBef>
                        <a:spcAft>
                          <a:spcPts val="0"/>
                        </a:spcAft>
                      </a:pPr>
                      <a:r>
                        <a:rPr lang="es-EC" sz="1200" dirty="0">
                          <a:effectLst/>
                        </a:rPr>
                        <a:t>348,00</a:t>
                      </a:r>
                      <a:endParaRPr lang="es-EC" sz="2000" dirty="0">
                        <a:solidFill>
                          <a:srgbClr val="365F91"/>
                        </a:solidFill>
                        <a:effectLst/>
                        <a:latin typeface="Calibri"/>
                        <a:ea typeface="Calibri"/>
                        <a:cs typeface="Times New Roman"/>
                      </a:endParaRPr>
                    </a:p>
                  </a:txBody>
                  <a:tcPr marL="68580" marR="68580" marT="0" marB="0"/>
                </a:tc>
              </a:tr>
              <a:tr h="327807">
                <a:tc>
                  <a:txBody>
                    <a:bodyPr/>
                    <a:lstStyle/>
                    <a:p>
                      <a:pPr algn="just">
                        <a:lnSpc>
                          <a:spcPct val="200000"/>
                        </a:lnSpc>
                        <a:spcBef>
                          <a:spcPts val="300"/>
                        </a:spcBef>
                        <a:spcAft>
                          <a:spcPts val="0"/>
                        </a:spcAft>
                      </a:pPr>
                      <a:r>
                        <a:rPr lang="es-EC" sz="1200" dirty="0">
                          <a:effectLst/>
                        </a:rPr>
                        <a:t>HYDRAULIC OIL 32 (1 gal)</a:t>
                      </a:r>
                      <a:endParaRPr lang="es-EC" sz="2000" dirty="0">
                        <a:solidFill>
                          <a:srgbClr val="365F91"/>
                        </a:solidFill>
                        <a:effectLst/>
                        <a:latin typeface="Calibri"/>
                        <a:ea typeface="Calibri"/>
                        <a:cs typeface="Times New Roman"/>
                      </a:endParaRPr>
                    </a:p>
                  </a:txBody>
                  <a:tcPr marL="68580" marR="68580" marT="0" marB="0">
                    <a:solidFill>
                      <a:schemeClr val="bg2"/>
                    </a:solidFill>
                  </a:tcPr>
                </a:tc>
                <a:tc>
                  <a:txBody>
                    <a:bodyPr/>
                    <a:lstStyle/>
                    <a:p>
                      <a:pPr algn="ctr">
                        <a:lnSpc>
                          <a:spcPct val="200000"/>
                        </a:lnSpc>
                        <a:spcBef>
                          <a:spcPts val="300"/>
                        </a:spcBef>
                        <a:spcAft>
                          <a:spcPts val="0"/>
                        </a:spcAft>
                      </a:pPr>
                      <a:r>
                        <a:rPr lang="es-EC" sz="1200">
                          <a:effectLst/>
                        </a:rPr>
                        <a:t>3</a:t>
                      </a:r>
                      <a:endParaRPr lang="es-EC" sz="2000">
                        <a:solidFill>
                          <a:srgbClr val="365F91"/>
                        </a:solidFill>
                        <a:effectLst/>
                        <a:latin typeface="Calibri"/>
                        <a:ea typeface="Calibri"/>
                        <a:cs typeface="Times New Roman"/>
                      </a:endParaRPr>
                    </a:p>
                  </a:txBody>
                  <a:tcPr marL="68580" marR="68580" marT="0" marB="0">
                    <a:solidFill>
                      <a:schemeClr val="bg2"/>
                    </a:solidFill>
                  </a:tcPr>
                </a:tc>
                <a:tc>
                  <a:txBody>
                    <a:bodyPr/>
                    <a:lstStyle/>
                    <a:p>
                      <a:pPr algn="ctr">
                        <a:lnSpc>
                          <a:spcPct val="200000"/>
                        </a:lnSpc>
                        <a:spcBef>
                          <a:spcPts val="300"/>
                        </a:spcBef>
                        <a:spcAft>
                          <a:spcPts val="0"/>
                        </a:spcAft>
                      </a:pPr>
                      <a:r>
                        <a:rPr lang="es-EC" sz="1200">
                          <a:effectLst/>
                        </a:rPr>
                        <a:t>gal</a:t>
                      </a:r>
                      <a:endParaRPr lang="es-EC" sz="2000">
                        <a:solidFill>
                          <a:srgbClr val="365F91"/>
                        </a:solidFill>
                        <a:effectLst/>
                        <a:latin typeface="Calibri"/>
                        <a:ea typeface="Calibri"/>
                        <a:cs typeface="Times New Roman"/>
                      </a:endParaRPr>
                    </a:p>
                  </a:txBody>
                  <a:tcPr marL="68580" marR="68580" marT="0" marB="0">
                    <a:solidFill>
                      <a:schemeClr val="bg2"/>
                    </a:solidFill>
                  </a:tcPr>
                </a:tc>
                <a:tc>
                  <a:txBody>
                    <a:bodyPr/>
                    <a:lstStyle/>
                    <a:p>
                      <a:pPr algn="ctr">
                        <a:lnSpc>
                          <a:spcPct val="200000"/>
                        </a:lnSpc>
                        <a:spcBef>
                          <a:spcPts val="300"/>
                        </a:spcBef>
                        <a:spcAft>
                          <a:spcPts val="0"/>
                        </a:spcAft>
                      </a:pPr>
                      <a:r>
                        <a:rPr lang="es-EC" sz="1200" dirty="0">
                          <a:effectLst/>
                        </a:rPr>
                        <a:t>13,97</a:t>
                      </a:r>
                      <a:endParaRPr lang="es-EC" sz="2000" dirty="0">
                        <a:solidFill>
                          <a:srgbClr val="365F91"/>
                        </a:solidFill>
                        <a:effectLst/>
                        <a:latin typeface="Calibri"/>
                        <a:ea typeface="Calibri"/>
                        <a:cs typeface="Times New Roman"/>
                      </a:endParaRPr>
                    </a:p>
                  </a:txBody>
                  <a:tcPr marL="68580" marR="68580" marT="0" marB="0">
                    <a:solidFill>
                      <a:schemeClr val="bg2"/>
                    </a:solidFill>
                  </a:tcPr>
                </a:tc>
                <a:tc>
                  <a:txBody>
                    <a:bodyPr/>
                    <a:lstStyle/>
                    <a:p>
                      <a:pPr algn="r">
                        <a:lnSpc>
                          <a:spcPct val="200000"/>
                        </a:lnSpc>
                        <a:spcBef>
                          <a:spcPts val="300"/>
                        </a:spcBef>
                        <a:spcAft>
                          <a:spcPts val="0"/>
                        </a:spcAft>
                      </a:pPr>
                      <a:r>
                        <a:rPr lang="es-EC" sz="1200" dirty="0">
                          <a:effectLst/>
                        </a:rPr>
                        <a:t>41,91</a:t>
                      </a:r>
                      <a:endParaRPr lang="es-EC" sz="2000" dirty="0">
                        <a:solidFill>
                          <a:srgbClr val="365F91"/>
                        </a:solidFill>
                        <a:effectLst/>
                        <a:latin typeface="Calibri"/>
                        <a:ea typeface="Calibri"/>
                        <a:cs typeface="Times New Roman"/>
                      </a:endParaRPr>
                    </a:p>
                  </a:txBody>
                  <a:tcPr marL="68580" marR="68580" marT="0" marB="0">
                    <a:solidFill>
                      <a:schemeClr val="bg2"/>
                    </a:solidFill>
                  </a:tcPr>
                </a:tc>
              </a:tr>
              <a:tr h="327807">
                <a:tc>
                  <a:txBody>
                    <a:bodyPr/>
                    <a:lstStyle/>
                    <a:p>
                      <a:pPr algn="just">
                        <a:lnSpc>
                          <a:spcPct val="200000"/>
                        </a:lnSpc>
                        <a:spcBef>
                          <a:spcPts val="300"/>
                        </a:spcBef>
                        <a:spcAft>
                          <a:spcPts val="0"/>
                        </a:spcAft>
                      </a:pPr>
                      <a:r>
                        <a:rPr lang="es-EC" sz="1200" dirty="0">
                          <a:effectLst/>
                        </a:rPr>
                        <a:t>UNI-LUBE 32 (5 gal)</a:t>
                      </a:r>
                      <a:endParaRPr lang="es-EC" sz="2000" dirty="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300"/>
                        </a:spcBef>
                        <a:spcAft>
                          <a:spcPts val="0"/>
                        </a:spcAft>
                      </a:pPr>
                      <a:r>
                        <a:rPr lang="es-EC" sz="1200" dirty="0">
                          <a:effectLst/>
                        </a:rPr>
                        <a:t>1</a:t>
                      </a:r>
                      <a:endParaRPr lang="es-EC" sz="2000" dirty="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300"/>
                        </a:spcBef>
                        <a:spcAft>
                          <a:spcPts val="0"/>
                        </a:spcAft>
                      </a:pPr>
                      <a:r>
                        <a:rPr lang="es-EC" sz="1200" dirty="0">
                          <a:effectLst/>
                        </a:rPr>
                        <a:t>caneca</a:t>
                      </a:r>
                      <a:endParaRPr lang="es-EC" sz="2000" dirty="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300"/>
                        </a:spcBef>
                        <a:spcAft>
                          <a:spcPts val="0"/>
                        </a:spcAft>
                      </a:pPr>
                      <a:r>
                        <a:rPr lang="es-EC" sz="1200" dirty="0">
                          <a:effectLst/>
                        </a:rPr>
                        <a:t>71,58</a:t>
                      </a:r>
                      <a:endParaRPr lang="es-EC" sz="2000" dirty="0">
                        <a:solidFill>
                          <a:srgbClr val="365F91"/>
                        </a:solidFill>
                        <a:effectLst/>
                        <a:latin typeface="Calibri"/>
                        <a:ea typeface="Calibri"/>
                        <a:cs typeface="Times New Roman"/>
                      </a:endParaRPr>
                    </a:p>
                  </a:txBody>
                  <a:tcPr marL="68580" marR="68580" marT="0" marB="0"/>
                </a:tc>
                <a:tc>
                  <a:txBody>
                    <a:bodyPr/>
                    <a:lstStyle/>
                    <a:p>
                      <a:pPr algn="r">
                        <a:lnSpc>
                          <a:spcPct val="200000"/>
                        </a:lnSpc>
                        <a:spcBef>
                          <a:spcPts val="300"/>
                        </a:spcBef>
                        <a:spcAft>
                          <a:spcPts val="0"/>
                        </a:spcAft>
                      </a:pPr>
                      <a:r>
                        <a:rPr lang="es-EC" sz="1200">
                          <a:effectLst/>
                        </a:rPr>
                        <a:t>71,58</a:t>
                      </a:r>
                      <a:endParaRPr lang="es-EC" sz="2000">
                        <a:solidFill>
                          <a:srgbClr val="365F91"/>
                        </a:solidFill>
                        <a:effectLst/>
                        <a:latin typeface="Calibri"/>
                        <a:ea typeface="Calibri"/>
                        <a:cs typeface="Times New Roman"/>
                      </a:endParaRPr>
                    </a:p>
                  </a:txBody>
                  <a:tcPr marL="68580" marR="68580" marT="0" marB="0"/>
                </a:tc>
              </a:tr>
              <a:tr h="327807">
                <a:tc>
                  <a:txBody>
                    <a:bodyPr/>
                    <a:lstStyle/>
                    <a:p>
                      <a:pPr algn="just">
                        <a:lnSpc>
                          <a:spcPct val="200000"/>
                        </a:lnSpc>
                        <a:spcBef>
                          <a:spcPts val="300"/>
                        </a:spcBef>
                        <a:spcAft>
                          <a:spcPts val="0"/>
                        </a:spcAft>
                      </a:pPr>
                      <a:r>
                        <a:rPr lang="es-EC" sz="1200" dirty="0">
                          <a:effectLst/>
                        </a:rPr>
                        <a:t>Técnico</a:t>
                      </a:r>
                      <a:endParaRPr lang="es-EC" sz="2000" dirty="0">
                        <a:solidFill>
                          <a:srgbClr val="365F91"/>
                        </a:solidFill>
                        <a:effectLst/>
                        <a:latin typeface="Calibri"/>
                        <a:ea typeface="Calibri"/>
                        <a:cs typeface="Times New Roman"/>
                      </a:endParaRPr>
                    </a:p>
                  </a:txBody>
                  <a:tcPr marL="68580" marR="68580" marT="0" marB="0">
                    <a:solidFill>
                      <a:schemeClr val="bg2"/>
                    </a:solidFill>
                  </a:tcPr>
                </a:tc>
                <a:tc>
                  <a:txBody>
                    <a:bodyPr/>
                    <a:lstStyle/>
                    <a:p>
                      <a:pPr algn="ctr">
                        <a:lnSpc>
                          <a:spcPct val="200000"/>
                        </a:lnSpc>
                        <a:spcBef>
                          <a:spcPts val="300"/>
                        </a:spcBef>
                        <a:spcAft>
                          <a:spcPts val="0"/>
                        </a:spcAft>
                      </a:pPr>
                      <a:r>
                        <a:rPr lang="es-EC" sz="1200">
                          <a:effectLst/>
                        </a:rPr>
                        <a:t>1</a:t>
                      </a:r>
                      <a:endParaRPr lang="es-EC" sz="2000">
                        <a:solidFill>
                          <a:srgbClr val="365F91"/>
                        </a:solidFill>
                        <a:effectLst/>
                        <a:latin typeface="Calibri"/>
                        <a:ea typeface="Calibri"/>
                        <a:cs typeface="Times New Roman"/>
                      </a:endParaRPr>
                    </a:p>
                  </a:txBody>
                  <a:tcPr marL="68580" marR="68580" marT="0" marB="0">
                    <a:solidFill>
                      <a:schemeClr val="bg2"/>
                    </a:solidFill>
                  </a:tcPr>
                </a:tc>
                <a:tc>
                  <a:txBody>
                    <a:bodyPr/>
                    <a:lstStyle/>
                    <a:p>
                      <a:pPr algn="ctr">
                        <a:lnSpc>
                          <a:spcPct val="200000"/>
                        </a:lnSpc>
                        <a:spcBef>
                          <a:spcPts val="300"/>
                        </a:spcBef>
                        <a:spcAft>
                          <a:spcPts val="0"/>
                        </a:spcAft>
                      </a:pPr>
                      <a:r>
                        <a:rPr lang="es-EC" sz="1200">
                          <a:effectLst/>
                        </a:rPr>
                        <a:t>visita</a:t>
                      </a:r>
                      <a:endParaRPr lang="es-EC" sz="2000">
                        <a:solidFill>
                          <a:srgbClr val="365F91"/>
                        </a:solidFill>
                        <a:effectLst/>
                        <a:latin typeface="Calibri"/>
                        <a:ea typeface="Calibri"/>
                        <a:cs typeface="Times New Roman"/>
                      </a:endParaRPr>
                    </a:p>
                  </a:txBody>
                  <a:tcPr marL="68580" marR="68580" marT="0" marB="0">
                    <a:solidFill>
                      <a:schemeClr val="bg2"/>
                    </a:solidFill>
                  </a:tcPr>
                </a:tc>
                <a:tc>
                  <a:txBody>
                    <a:bodyPr/>
                    <a:lstStyle/>
                    <a:p>
                      <a:pPr algn="ctr">
                        <a:lnSpc>
                          <a:spcPct val="200000"/>
                        </a:lnSpc>
                        <a:spcBef>
                          <a:spcPts val="300"/>
                        </a:spcBef>
                        <a:spcAft>
                          <a:spcPts val="0"/>
                        </a:spcAft>
                      </a:pPr>
                      <a:r>
                        <a:rPr lang="es-EC" sz="1200">
                          <a:effectLst/>
                        </a:rPr>
                        <a:t>600,00</a:t>
                      </a:r>
                      <a:endParaRPr lang="es-EC" sz="2000">
                        <a:solidFill>
                          <a:srgbClr val="365F91"/>
                        </a:solidFill>
                        <a:effectLst/>
                        <a:latin typeface="Calibri"/>
                        <a:ea typeface="Calibri"/>
                        <a:cs typeface="Times New Roman"/>
                      </a:endParaRPr>
                    </a:p>
                  </a:txBody>
                  <a:tcPr marL="68580" marR="68580" marT="0" marB="0">
                    <a:solidFill>
                      <a:schemeClr val="bg2"/>
                    </a:solidFill>
                  </a:tcPr>
                </a:tc>
                <a:tc>
                  <a:txBody>
                    <a:bodyPr/>
                    <a:lstStyle/>
                    <a:p>
                      <a:pPr algn="r">
                        <a:lnSpc>
                          <a:spcPct val="200000"/>
                        </a:lnSpc>
                        <a:spcBef>
                          <a:spcPts val="300"/>
                        </a:spcBef>
                        <a:spcAft>
                          <a:spcPts val="0"/>
                        </a:spcAft>
                      </a:pPr>
                      <a:r>
                        <a:rPr lang="es-EC" sz="1200" dirty="0">
                          <a:effectLst/>
                        </a:rPr>
                        <a:t>600,00</a:t>
                      </a:r>
                      <a:endParaRPr lang="es-EC" sz="2000" dirty="0">
                        <a:solidFill>
                          <a:srgbClr val="365F91"/>
                        </a:solidFill>
                        <a:effectLst/>
                        <a:latin typeface="Calibri"/>
                        <a:ea typeface="Calibri"/>
                        <a:cs typeface="Times New Roman"/>
                      </a:endParaRPr>
                    </a:p>
                  </a:txBody>
                  <a:tcPr marL="68580" marR="68580" marT="0" marB="0">
                    <a:solidFill>
                      <a:schemeClr val="bg2"/>
                    </a:solidFill>
                  </a:tcPr>
                </a:tc>
              </a:tr>
              <a:tr h="327807">
                <a:tc>
                  <a:txBody>
                    <a:bodyPr/>
                    <a:lstStyle/>
                    <a:p>
                      <a:pPr algn="just">
                        <a:lnSpc>
                          <a:spcPct val="200000"/>
                        </a:lnSpc>
                        <a:spcBef>
                          <a:spcPts val="300"/>
                        </a:spcBef>
                        <a:spcAft>
                          <a:spcPts val="0"/>
                        </a:spcAft>
                      </a:pPr>
                      <a:r>
                        <a:rPr lang="es-EC" sz="1200" dirty="0">
                          <a:effectLst/>
                        </a:rPr>
                        <a:t>Mano de obra</a:t>
                      </a:r>
                      <a:endParaRPr lang="es-EC" sz="2000" dirty="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300"/>
                        </a:spcBef>
                        <a:spcAft>
                          <a:spcPts val="0"/>
                        </a:spcAft>
                      </a:pPr>
                      <a:r>
                        <a:rPr lang="es-EC" sz="1200" dirty="0">
                          <a:effectLst/>
                        </a:rPr>
                        <a:t> </a:t>
                      </a:r>
                      <a:endParaRPr lang="es-EC" sz="2000" dirty="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300"/>
                        </a:spcBef>
                        <a:spcAft>
                          <a:spcPts val="0"/>
                        </a:spcAft>
                      </a:pPr>
                      <a:r>
                        <a:rPr lang="es-EC" sz="1200" dirty="0">
                          <a:effectLst/>
                        </a:rPr>
                        <a:t> </a:t>
                      </a:r>
                      <a:endParaRPr lang="es-EC" sz="2000" dirty="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300"/>
                        </a:spcBef>
                        <a:spcAft>
                          <a:spcPts val="0"/>
                        </a:spcAft>
                      </a:pPr>
                      <a:r>
                        <a:rPr lang="es-EC" sz="1200" dirty="0">
                          <a:effectLst/>
                        </a:rPr>
                        <a:t> </a:t>
                      </a:r>
                      <a:endParaRPr lang="es-EC" sz="2000" dirty="0">
                        <a:solidFill>
                          <a:srgbClr val="365F91"/>
                        </a:solidFill>
                        <a:effectLst/>
                        <a:latin typeface="Calibri"/>
                        <a:ea typeface="Calibri"/>
                        <a:cs typeface="Times New Roman"/>
                      </a:endParaRPr>
                    </a:p>
                  </a:txBody>
                  <a:tcPr marL="68580" marR="68580" marT="0" marB="0"/>
                </a:tc>
                <a:tc>
                  <a:txBody>
                    <a:bodyPr/>
                    <a:lstStyle/>
                    <a:p>
                      <a:pPr algn="r">
                        <a:lnSpc>
                          <a:spcPct val="200000"/>
                        </a:lnSpc>
                        <a:spcBef>
                          <a:spcPts val="300"/>
                        </a:spcBef>
                        <a:spcAft>
                          <a:spcPts val="0"/>
                        </a:spcAft>
                      </a:pPr>
                      <a:r>
                        <a:rPr lang="es-EC" sz="1200" dirty="0">
                          <a:effectLst/>
                        </a:rPr>
                        <a:t> </a:t>
                      </a:r>
                      <a:endParaRPr lang="es-EC" sz="2000" dirty="0">
                        <a:solidFill>
                          <a:srgbClr val="365F91"/>
                        </a:solidFill>
                        <a:effectLst/>
                        <a:latin typeface="Calibri"/>
                        <a:ea typeface="Calibri"/>
                        <a:cs typeface="Times New Roman"/>
                      </a:endParaRPr>
                    </a:p>
                  </a:txBody>
                  <a:tcPr marL="68580" marR="68580" marT="0" marB="0"/>
                </a:tc>
              </a:tr>
              <a:tr h="327807">
                <a:tc>
                  <a:txBody>
                    <a:bodyPr/>
                    <a:lstStyle/>
                    <a:p>
                      <a:pPr algn="just">
                        <a:lnSpc>
                          <a:spcPct val="200000"/>
                        </a:lnSpc>
                        <a:spcBef>
                          <a:spcPts val="300"/>
                        </a:spcBef>
                        <a:spcAft>
                          <a:spcPts val="0"/>
                        </a:spcAft>
                      </a:pPr>
                      <a:r>
                        <a:rPr lang="es-EC" sz="1200" dirty="0">
                          <a:effectLst/>
                        </a:rPr>
                        <a:t>      Laboratorista</a:t>
                      </a:r>
                      <a:endParaRPr lang="es-EC" sz="2000" dirty="0">
                        <a:solidFill>
                          <a:srgbClr val="365F91"/>
                        </a:solidFill>
                        <a:effectLst/>
                        <a:latin typeface="Calibri"/>
                        <a:ea typeface="Calibri"/>
                        <a:cs typeface="Times New Roman"/>
                      </a:endParaRPr>
                    </a:p>
                  </a:txBody>
                  <a:tcPr marL="68580" marR="68580" marT="0" marB="0">
                    <a:solidFill>
                      <a:schemeClr val="bg2"/>
                    </a:solidFill>
                  </a:tcPr>
                </a:tc>
                <a:tc>
                  <a:txBody>
                    <a:bodyPr/>
                    <a:lstStyle/>
                    <a:p>
                      <a:pPr algn="ctr">
                        <a:lnSpc>
                          <a:spcPct val="200000"/>
                        </a:lnSpc>
                        <a:spcBef>
                          <a:spcPts val="300"/>
                        </a:spcBef>
                        <a:spcAft>
                          <a:spcPts val="0"/>
                        </a:spcAft>
                      </a:pPr>
                      <a:r>
                        <a:rPr lang="es-EC" sz="1200">
                          <a:effectLst/>
                        </a:rPr>
                        <a:t>120</a:t>
                      </a:r>
                      <a:endParaRPr lang="es-EC" sz="2000">
                        <a:solidFill>
                          <a:srgbClr val="365F91"/>
                        </a:solidFill>
                        <a:effectLst/>
                        <a:latin typeface="Calibri"/>
                        <a:ea typeface="Calibri"/>
                        <a:cs typeface="Times New Roman"/>
                      </a:endParaRPr>
                    </a:p>
                  </a:txBody>
                  <a:tcPr marL="68580" marR="68580" marT="0" marB="0">
                    <a:solidFill>
                      <a:schemeClr val="bg2"/>
                    </a:solidFill>
                  </a:tcPr>
                </a:tc>
                <a:tc>
                  <a:txBody>
                    <a:bodyPr/>
                    <a:lstStyle/>
                    <a:p>
                      <a:pPr algn="ctr">
                        <a:lnSpc>
                          <a:spcPct val="200000"/>
                        </a:lnSpc>
                        <a:spcBef>
                          <a:spcPts val="300"/>
                        </a:spcBef>
                        <a:spcAft>
                          <a:spcPts val="0"/>
                        </a:spcAft>
                      </a:pPr>
                      <a:r>
                        <a:rPr lang="es-EC" sz="1200">
                          <a:effectLst/>
                        </a:rPr>
                        <a:t>horas</a:t>
                      </a:r>
                      <a:endParaRPr lang="es-EC" sz="2000">
                        <a:solidFill>
                          <a:srgbClr val="365F91"/>
                        </a:solidFill>
                        <a:effectLst/>
                        <a:latin typeface="Calibri"/>
                        <a:ea typeface="Calibri"/>
                        <a:cs typeface="Times New Roman"/>
                      </a:endParaRPr>
                    </a:p>
                  </a:txBody>
                  <a:tcPr marL="68580" marR="68580" marT="0" marB="0">
                    <a:solidFill>
                      <a:schemeClr val="bg2"/>
                    </a:solidFill>
                  </a:tcPr>
                </a:tc>
                <a:tc>
                  <a:txBody>
                    <a:bodyPr/>
                    <a:lstStyle/>
                    <a:p>
                      <a:pPr algn="ctr">
                        <a:lnSpc>
                          <a:spcPct val="200000"/>
                        </a:lnSpc>
                        <a:spcBef>
                          <a:spcPts val="300"/>
                        </a:spcBef>
                        <a:spcAft>
                          <a:spcPts val="0"/>
                        </a:spcAft>
                      </a:pPr>
                      <a:r>
                        <a:rPr lang="es-EC" sz="1200">
                          <a:effectLst/>
                        </a:rPr>
                        <a:t>7,01</a:t>
                      </a:r>
                      <a:endParaRPr lang="es-EC" sz="2000">
                        <a:solidFill>
                          <a:srgbClr val="365F91"/>
                        </a:solidFill>
                        <a:effectLst/>
                        <a:latin typeface="Calibri"/>
                        <a:ea typeface="Calibri"/>
                        <a:cs typeface="Times New Roman"/>
                      </a:endParaRPr>
                    </a:p>
                  </a:txBody>
                  <a:tcPr marL="68580" marR="68580" marT="0" marB="0">
                    <a:solidFill>
                      <a:schemeClr val="bg2"/>
                    </a:solidFill>
                  </a:tcPr>
                </a:tc>
                <a:tc>
                  <a:txBody>
                    <a:bodyPr/>
                    <a:lstStyle/>
                    <a:p>
                      <a:pPr algn="r">
                        <a:lnSpc>
                          <a:spcPct val="200000"/>
                        </a:lnSpc>
                        <a:spcBef>
                          <a:spcPts val="300"/>
                        </a:spcBef>
                        <a:spcAft>
                          <a:spcPts val="0"/>
                        </a:spcAft>
                      </a:pPr>
                      <a:r>
                        <a:rPr lang="es-EC" sz="1200">
                          <a:effectLst/>
                        </a:rPr>
                        <a:t>841,20</a:t>
                      </a:r>
                      <a:endParaRPr lang="es-EC" sz="2000">
                        <a:solidFill>
                          <a:srgbClr val="365F91"/>
                        </a:solidFill>
                        <a:effectLst/>
                        <a:latin typeface="Calibri"/>
                        <a:ea typeface="Calibri"/>
                        <a:cs typeface="Times New Roman"/>
                      </a:endParaRPr>
                    </a:p>
                  </a:txBody>
                  <a:tcPr marL="68580" marR="68580" marT="0" marB="0">
                    <a:solidFill>
                      <a:schemeClr val="bg2"/>
                    </a:solidFill>
                  </a:tcPr>
                </a:tc>
              </a:tr>
              <a:tr h="327807">
                <a:tc>
                  <a:txBody>
                    <a:bodyPr/>
                    <a:lstStyle/>
                    <a:p>
                      <a:pPr algn="just">
                        <a:lnSpc>
                          <a:spcPct val="200000"/>
                        </a:lnSpc>
                        <a:spcBef>
                          <a:spcPts val="300"/>
                        </a:spcBef>
                        <a:spcAft>
                          <a:spcPts val="0"/>
                        </a:spcAft>
                      </a:pPr>
                      <a:r>
                        <a:rPr lang="es-EC" sz="1200" dirty="0">
                          <a:effectLst/>
                        </a:rPr>
                        <a:t>      Asistente</a:t>
                      </a:r>
                      <a:endParaRPr lang="es-EC" sz="2000" dirty="0">
                        <a:solidFill>
                          <a:srgbClr val="365F91"/>
                        </a:solidFill>
                        <a:effectLst/>
                        <a:latin typeface="Calibri"/>
                        <a:ea typeface="Calibri"/>
                        <a:cs typeface="Times New Roman"/>
                      </a:endParaRPr>
                    </a:p>
                  </a:txBody>
                  <a:tcPr marL="68580" marR="68580" marT="0" marB="0">
                    <a:solidFill>
                      <a:schemeClr val="bg2"/>
                    </a:solidFill>
                  </a:tcPr>
                </a:tc>
                <a:tc>
                  <a:txBody>
                    <a:bodyPr/>
                    <a:lstStyle/>
                    <a:p>
                      <a:pPr algn="ctr">
                        <a:lnSpc>
                          <a:spcPct val="200000"/>
                        </a:lnSpc>
                        <a:spcBef>
                          <a:spcPts val="300"/>
                        </a:spcBef>
                        <a:spcAft>
                          <a:spcPts val="0"/>
                        </a:spcAft>
                      </a:pPr>
                      <a:r>
                        <a:rPr lang="es-EC" sz="1200" dirty="0">
                          <a:effectLst/>
                        </a:rPr>
                        <a:t>120</a:t>
                      </a:r>
                      <a:endParaRPr lang="es-EC" sz="2000" dirty="0">
                        <a:solidFill>
                          <a:srgbClr val="365F91"/>
                        </a:solidFill>
                        <a:effectLst/>
                        <a:latin typeface="Calibri"/>
                        <a:ea typeface="Calibri"/>
                        <a:cs typeface="Times New Roman"/>
                      </a:endParaRPr>
                    </a:p>
                  </a:txBody>
                  <a:tcPr marL="68580" marR="68580" marT="0" marB="0">
                    <a:solidFill>
                      <a:schemeClr val="bg2"/>
                    </a:solidFill>
                  </a:tcPr>
                </a:tc>
                <a:tc>
                  <a:txBody>
                    <a:bodyPr/>
                    <a:lstStyle/>
                    <a:p>
                      <a:pPr algn="ctr">
                        <a:lnSpc>
                          <a:spcPct val="200000"/>
                        </a:lnSpc>
                        <a:spcBef>
                          <a:spcPts val="300"/>
                        </a:spcBef>
                        <a:spcAft>
                          <a:spcPts val="0"/>
                        </a:spcAft>
                      </a:pPr>
                      <a:r>
                        <a:rPr lang="es-EC" sz="1200" dirty="0">
                          <a:effectLst/>
                        </a:rPr>
                        <a:t>horas</a:t>
                      </a:r>
                      <a:endParaRPr lang="es-EC" sz="2000" dirty="0">
                        <a:solidFill>
                          <a:srgbClr val="365F91"/>
                        </a:solidFill>
                        <a:effectLst/>
                        <a:latin typeface="Calibri"/>
                        <a:ea typeface="Calibri"/>
                        <a:cs typeface="Times New Roman"/>
                      </a:endParaRPr>
                    </a:p>
                  </a:txBody>
                  <a:tcPr marL="68580" marR="68580" marT="0" marB="0">
                    <a:solidFill>
                      <a:schemeClr val="bg2"/>
                    </a:solidFill>
                  </a:tcPr>
                </a:tc>
                <a:tc>
                  <a:txBody>
                    <a:bodyPr/>
                    <a:lstStyle/>
                    <a:p>
                      <a:pPr algn="ctr">
                        <a:lnSpc>
                          <a:spcPct val="200000"/>
                        </a:lnSpc>
                        <a:spcBef>
                          <a:spcPts val="300"/>
                        </a:spcBef>
                        <a:spcAft>
                          <a:spcPts val="0"/>
                        </a:spcAft>
                      </a:pPr>
                      <a:r>
                        <a:rPr lang="es-EC" sz="1200" dirty="0">
                          <a:effectLst/>
                        </a:rPr>
                        <a:t>3,75</a:t>
                      </a:r>
                      <a:endParaRPr lang="es-EC" sz="2000" dirty="0">
                        <a:solidFill>
                          <a:srgbClr val="365F91"/>
                        </a:solidFill>
                        <a:effectLst/>
                        <a:latin typeface="Calibri"/>
                        <a:ea typeface="Calibri"/>
                        <a:cs typeface="Times New Roman"/>
                      </a:endParaRPr>
                    </a:p>
                  </a:txBody>
                  <a:tcPr marL="68580" marR="68580" marT="0" marB="0">
                    <a:solidFill>
                      <a:schemeClr val="bg2"/>
                    </a:solidFill>
                  </a:tcPr>
                </a:tc>
                <a:tc>
                  <a:txBody>
                    <a:bodyPr/>
                    <a:lstStyle/>
                    <a:p>
                      <a:pPr algn="r">
                        <a:lnSpc>
                          <a:spcPct val="200000"/>
                        </a:lnSpc>
                        <a:spcBef>
                          <a:spcPts val="300"/>
                        </a:spcBef>
                        <a:spcAft>
                          <a:spcPts val="0"/>
                        </a:spcAft>
                      </a:pPr>
                      <a:r>
                        <a:rPr lang="es-EC" sz="1200" dirty="0">
                          <a:effectLst/>
                        </a:rPr>
                        <a:t>450,00</a:t>
                      </a:r>
                      <a:endParaRPr lang="es-EC" sz="2000" dirty="0">
                        <a:solidFill>
                          <a:srgbClr val="365F91"/>
                        </a:solidFill>
                        <a:effectLst/>
                        <a:latin typeface="Calibri"/>
                        <a:ea typeface="Calibri"/>
                        <a:cs typeface="Times New Roman"/>
                      </a:endParaRPr>
                    </a:p>
                  </a:txBody>
                  <a:tcPr marL="68580" marR="68580" marT="0" marB="0">
                    <a:solidFill>
                      <a:schemeClr val="bg2"/>
                    </a:solidFill>
                  </a:tcPr>
                </a:tc>
              </a:tr>
              <a:tr h="327807">
                <a:tc gridSpan="4">
                  <a:txBody>
                    <a:bodyPr/>
                    <a:lstStyle/>
                    <a:p>
                      <a:pPr algn="ctr">
                        <a:lnSpc>
                          <a:spcPct val="200000"/>
                        </a:lnSpc>
                        <a:spcBef>
                          <a:spcPts val="300"/>
                        </a:spcBef>
                        <a:spcAft>
                          <a:spcPts val="0"/>
                        </a:spcAft>
                      </a:pPr>
                      <a:r>
                        <a:rPr lang="es-EC" sz="1200" dirty="0">
                          <a:effectLst/>
                        </a:rPr>
                        <a:t>TOTAL</a:t>
                      </a:r>
                      <a:endParaRPr lang="es-EC" sz="2000" dirty="0">
                        <a:solidFill>
                          <a:srgbClr val="365F9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a:lnSpc>
                          <a:spcPct val="200000"/>
                        </a:lnSpc>
                        <a:spcBef>
                          <a:spcPts val="300"/>
                        </a:spcBef>
                        <a:spcAft>
                          <a:spcPts val="0"/>
                        </a:spcAft>
                      </a:pPr>
                      <a:r>
                        <a:rPr lang="es-EC" sz="1200" dirty="0">
                          <a:effectLst/>
                        </a:rPr>
                        <a:t>2.784,03</a:t>
                      </a:r>
                      <a:endParaRPr lang="es-EC" sz="2000" dirty="0">
                        <a:solidFill>
                          <a:srgbClr val="365F9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520880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7" y="-47287"/>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899592" y="116632"/>
            <a:ext cx="7704856" cy="369332"/>
          </a:xfrm>
          <a:prstGeom prst="rect">
            <a:avLst/>
          </a:prstGeom>
          <a:noFill/>
        </p:spPr>
        <p:txBody>
          <a:bodyPr wrap="square" rtlCol="0">
            <a:spAutoFit/>
          </a:bodyPr>
          <a:lstStyle/>
          <a:p>
            <a:r>
              <a:rPr lang="es-EC" b="1" dirty="0" smtClean="0"/>
              <a:t>COSTO DE MANTENIMIENTO:</a:t>
            </a:r>
            <a:endParaRPr lang="es-EC" dirty="0"/>
          </a:p>
        </p:txBody>
      </p:sp>
      <p:sp>
        <p:nvSpPr>
          <p:cNvPr id="20" name="19 CuadroTexto"/>
          <p:cNvSpPr txBox="1"/>
          <p:nvPr/>
        </p:nvSpPr>
        <p:spPr>
          <a:xfrm>
            <a:off x="946226" y="793741"/>
            <a:ext cx="2151468" cy="307777"/>
          </a:xfrm>
          <a:prstGeom prst="rect">
            <a:avLst/>
          </a:prstGeom>
          <a:noFill/>
        </p:spPr>
        <p:txBody>
          <a:bodyPr wrap="square" rtlCol="0">
            <a:spAutoFit/>
          </a:bodyPr>
          <a:lstStyle/>
          <a:p>
            <a:r>
              <a:rPr lang="es-EC" sz="1400" b="1" dirty="0" smtClean="0"/>
              <a:t>FADAL</a:t>
            </a:r>
            <a:endParaRPr lang="es-EC" sz="1400" b="1" dirty="0"/>
          </a:p>
        </p:txBody>
      </p:sp>
      <p:sp>
        <p:nvSpPr>
          <p:cNvPr id="22" name="21 CuadroTexto"/>
          <p:cNvSpPr txBox="1"/>
          <p:nvPr/>
        </p:nvSpPr>
        <p:spPr>
          <a:xfrm>
            <a:off x="946226" y="485964"/>
            <a:ext cx="7704856" cy="307777"/>
          </a:xfrm>
          <a:prstGeom prst="rect">
            <a:avLst/>
          </a:prstGeom>
          <a:noFill/>
        </p:spPr>
        <p:txBody>
          <a:bodyPr wrap="square" rtlCol="0">
            <a:spAutoFit/>
          </a:bodyPr>
          <a:lstStyle/>
          <a:p>
            <a:r>
              <a:rPr lang="es-EC" sz="1400" b="1" dirty="0" smtClean="0"/>
              <a:t>PREVENTIVO:</a:t>
            </a:r>
            <a:endParaRPr lang="es-EC" sz="1400" dirty="0"/>
          </a:p>
        </p:txBody>
      </p:sp>
      <p:graphicFrame>
        <p:nvGraphicFramePr>
          <p:cNvPr id="3" name="2 Tabla"/>
          <p:cNvGraphicFramePr>
            <a:graphicFrameLocks noGrp="1"/>
          </p:cNvGraphicFramePr>
          <p:nvPr>
            <p:extLst>
              <p:ext uri="{D42A27DB-BD31-4B8C-83A1-F6EECF244321}">
                <p14:modId xmlns:p14="http://schemas.microsoft.com/office/powerpoint/2010/main" val="3430281681"/>
              </p:ext>
            </p:extLst>
          </p:nvPr>
        </p:nvGraphicFramePr>
        <p:xfrm>
          <a:off x="179512" y="1101519"/>
          <a:ext cx="8712967" cy="4799894"/>
        </p:xfrm>
        <a:graphic>
          <a:graphicData uri="http://schemas.openxmlformats.org/drawingml/2006/table">
            <a:tbl>
              <a:tblPr firstRow="1" firstCol="1" bandRow="1">
                <a:tableStyleId>{2D5ABB26-0587-4C30-8999-92F81FD0307C}</a:tableStyleId>
              </a:tblPr>
              <a:tblGrid>
                <a:gridCol w="3814987"/>
                <a:gridCol w="860155"/>
                <a:gridCol w="1323658"/>
                <a:gridCol w="1334799"/>
                <a:gridCol w="1379368"/>
              </a:tblGrid>
              <a:tr h="884832">
                <a:tc>
                  <a:txBody>
                    <a:bodyPr/>
                    <a:lstStyle/>
                    <a:p>
                      <a:pPr algn="ctr">
                        <a:lnSpc>
                          <a:spcPct val="200000"/>
                        </a:lnSpc>
                        <a:spcBef>
                          <a:spcPts val="300"/>
                        </a:spcBef>
                        <a:spcAft>
                          <a:spcPts val="0"/>
                        </a:spcAft>
                      </a:pPr>
                      <a:r>
                        <a:rPr lang="es-EC" sz="1200" b="1" dirty="0">
                          <a:effectLst/>
                        </a:rPr>
                        <a:t>Herramienta.</a:t>
                      </a:r>
                      <a:endParaRPr lang="es-EC" sz="2000" b="1" dirty="0">
                        <a:solidFill>
                          <a:srgbClr val="365F91"/>
                        </a:solidFill>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lnSpc>
                          <a:spcPct val="200000"/>
                        </a:lnSpc>
                        <a:spcBef>
                          <a:spcPts val="300"/>
                        </a:spcBef>
                        <a:spcAft>
                          <a:spcPts val="0"/>
                        </a:spcAft>
                      </a:pPr>
                      <a:r>
                        <a:rPr lang="es-EC" sz="1200" b="1" dirty="0" err="1">
                          <a:effectLst/>
                        </a:rPr>
                        <a:t>Cant</a:t>
                      </a:r>
                      <a:r>
                        <a:rPr lang="es-EC" sz="1200" b="1" dirty="0">
                          <a:effectLst/>
                        </a:rPr>
                        <a:t>.</a:t>
                      </a:r>
                      <a:endParaRPr lang="es-EC" sz="2000" b="1" dirty="0">
                        <a:effectLst/>
                      </a:endParaRPr>
                    </a:p>
                    <a:p>
                      <a:pPr algn="ctr">
                        <a:lnSpc>
                          <a:spcPct val="200000"/>
                        </a:lnSpc>
                        <a:spcBef>
                          <a:spcPts val="300"/>
                        </a:spcBef>
                        <a:spcAft>
                          <a:spcPts val="0"/>
                        </a:spcAft>
                      </a:pPr>
                      <a:r>
                        <a:rPr lang="es-EC" sz="1200" b="1" dirty="0">
                          <a:effectLst/>
                        </a:rPr>
                        <a:t>Anual</a:t>
                      </a:r>
                      <a:endParaRPr lang="es-EC" sz="2000" b="1" dirty="0">
                        <a:solidFill>
                          <a:srgbClr val="365F91"/>
                        </a:solidFill>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lnSpc>
                          <a:spcPct val="200000"/>
                        </a:lnSpc>
                        <a:spcBef>
                          <a:spcPts val="300"/>
                        </a:spcBef>
                        <a:spcAft>
                          <a:spcPts val="0"/>
                        </a:spcAft>
                      </a:pPr>
                      <a:r>
                        <a:rPr lang="es-EC" sz="1200" b="1" dirty="0">
                          <a:effectLst/>
                        </a:rPr>
                        <a:t>Unidad.</a:t>
                      </a:r>
                      <a:endParaRPr lang="es-EC" sz="2000" b="1" dirty="0">
                        <a:effectLst/>
                      </a:endParaRPr>
                    </a:p>
                    <a:p>
                      <a:pPr algn="ctr">
                        <a:lnSpc>
                          <a:spcPct val="200000"/>
                        </a:lnSpc>
                        <a:spcBef>
                          <a:spcPts val="300"/>
                        </a:spcBef>
                        <a:spcAft>
                          <a:spcPts val="0"/>
                        </a:spcAft>
                      </a:pPr>
                      <a:r>
                        <a:rPr lang="es-EC" sz="1200" b="1" dirty="0">
                          <a:effectLst/>
                        </a:rPr>
                        <a:t>(u)</a:t>
                      </a:r>
                      <a:endParaRPr lang="es-EC" sz="2000" b="1" dirty="0">
                        <a:solidFill>
                          <a:srgbClr val="365F91"/>
                        </a:solidFill>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lnSpc>
                          <a:spcPct val="200000"/>
                        </a:lnSpc>
                        <a:spcBef>
                          <a:spcPts val="300"/>
                        </a:spcBef>
                        <a:spcAft>
                          <a:spcPts val="0"/>
                        </a:spcAft>
                      </a:pPr>
                      <a:r>
                        <a:rPr lang="es-EC" sz="1200" b="1" dirty="0">
                          <a:effectLst/>
                        </a:rPr>
                        <a:t>Valor Unitario ($/u)</a:t>
                      </a:r>
                      <a:endParaRPr lang="es-EC" sz="2000" b="1" dirty="0">
                        <a:solidFill>
                          <a:srgbClr val="365F91"/>
                        </a:solidFill>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algn="ctr">
                        <a:lnSpc>
                          <a:spcPct val="200000"/>
                        </a:lnSpc>
                        <a:spcBef>
                          <a:spcPts val="300"/>
                        </a:spcBef>
                        <a:spcAft>
                          <a:spcPts val="0"/>
                        </a:spcAft>
                      </a:pPr>
                      <a:r>
                        <a:rPr lang="es-EC" sz="1200" b="1" dirty="0">
                          <a:effectLst/>
                        </a:rPr>
                        <a:t>Valor total ($)</a:t>
                      </a:r>
                      <a:endParaRPr lang="es-EC" sz="2000" b="1" dirty="0">
                        <a:solidFill>
                          <a:srgbClr val="365F91"/>
                        </a:solidFill>
                        <a:effectLst/>
                        <a:latin typeface="Calibri"/>
                        <a:ea typeface="Calibri"/>
                        <a:cs typeface="Times New Roman"/>
                      </a:endParaRPr>
                    </a:p>
                  </a:txBody>
                  <a:tcPr marL="68580" marR="68580" marT="0" marB="0">
                    <a:lnT w="12700" cap="flat" cmpd="sng" algn="ctr">
                      <a:solidFill>
                        <a:schemeClr val="tx1"/>
                      </a:solidFill>
                      <a:prstDash val="solid"/>
                      <a:round/>
                      <a:headEnd type="none" w="med" len="med"/>
                      <a:tailEnd type="none" w="med" len="med"/>
                    </a:lnT>
                  </a:tcPr>
                </a:tc>
              </a:tr>
              <a:tr h="423702">
                <a:tc>
                  <a:txBody>
                    <a:bodyPr/>
                    <a:lstStyle/>
                    <a:p>
                      <a:pPr algn="just">
                        <a:lnSpc>
                          <a:spcPct val="200000"/>
                        </a:lnSpc>
                        <a:spcBef>
                          <a:spcPts val="300"/>
                        </a:spcBef>
                        <a:spcAft>
                          <a:spcPts val="0"/>
                        </a:spcAft>
                      </a:pPr>
                      <a:r>
                        <a:rPr lang="es-EC" sz="1400" dirty="0">
                          <a:effectLst/>
                        </a:rPr>
                        <a:t>FANUC A02B-0200-K102  </a:t>
                      </a:r>
                      <a:endParaRPr lang="es-EC" sz="2000" dirty="0">
                        <a:solidFill>
                          <a:srgbClr val="365F91"/>
                        </a:solidFill>
                        <a:effectLst/>
                        <a:latin typeface="Calibri"/>
                        <a:ea typeface="Calibri"/>
                        <a:cs typeface="Times New Roman"/>
                      </a:endParaRPr>
                    </a:p>
                  </a:txBody>
                  <a:tcPr marL="68580" marR="68580" marT="0" marB="0">
                    <a:solidFill>
                      <a:schemeClr val="bg2"/>
                    </a:solidFill>
                  </a:tcPr>
                </a:tc>
                <a:tc>
                  <a:txBody>
                    <a:bodyPr/>
                    <a:lstStyle/>
                    <a:p>
                      <a:pPr algn="ctr">
                        <a:lnSpc>
                          <a:spcPct val="200000"/>
                        </a:lnSpc>
                        <a:spcBef>
                          <a:spcPts val="300"/>
                        </a:spcBef>
                        <a:spcAft>
                          <a:spcPts val="0"/>
                        </a:spcAft>
                      </a:pPr>
                      <a:r>
                        <a:rPr lang="es-EC" sz="1400" dirty="0">
                          <a:effectLst/>
                        </a:rPr>
                        <a:t>3</a:t>
                      </a:r>
                      <a:endParaRPr lang="es-EC" sz="2000" dirty="0">
                        <a:solidFill>
                          <a:srgbClr val="365F91"/>
                        </a:solidFill>
                        <a:effectLst/>
                        <a:latin typeface="Calibri"/>
                        <a:ea typeface="Calibri"/>
                        <a:cs typeface="Times New Roman"/>
                      </a:endParaRPr>
                    </a:p>
                  </a:txBody>
                  <a:tcPr marL="68580" marR="68580" marT="0" marB="0">
                    <a:solidFill>
                      <a:schemeClr val="bg2"/>
                    </a:solidFill>
                  </a:tcPr>
                </a:tc>
                <a:tc>
                  <a:txBody>
                    <a:bodyPr/>
                    <a:lstStyle/>
                    <a:p>
                      <a:pPr algn="ctr">
                        <a:lnSpc>
                          <a:spcPct val="200000"/>
                        </a:lnSpc>
                        <a:spcBef>
                          <a:spcPts val="300"/>
                        </a:spcBef>
                        <a:spcAft>
                          <a:spcPts val="0"/>
                        </a:spcAft>
                      </a:pPr>
                      <a:r>
                        <a:rPr lang="es-EC" sz="1400" dirty="0">
                          <a:effectLst/>
                        </a:rPr>
                        <a:t> gal</a:t>
                      </a:r>
                      <a:endParaRPr lang="es-EC" sz="2000" dirty="0">
                        <a:solidFill>
                          <a:srgbClr val="365F91"/>
                        </a:solidFill>
                        <a:effectLst/>
                        <a:latin typeface="Calibri"/>
                        <a:ea typeface="Calibri"/>
                        <a:cs typeface="Times New Roman"/>
                      </a:endParaRPr>
                    </a:p>
                  </a:txBody>
                  <a:tcPr marL="68580" marR="68580" marT="0" marB="0">
                    <a:solidFill>
                      <a:schemeClr val="bg2"/>
                    </a:solidFill>
                  </a:tcPr>
                </a:tc>
                <a:tc>
                  <a:txBody>
                    <a:bodyPr/>
                    <a:lstStyle/>
                    <a:p>
                      <a:pPr algn="ctr">
                        <a:lnSpc>
                          <a:spcPct val="200000"/>
                        </a:lnSpc>
                        <a:spcBef>
                          <a:spcPts val="300"/>
                        </a:spcBef>
                        <a:spcAft>
                          <a:spcPts val="0"/>
                        </a:spcAft>
                      </a:pPr>
                      <a:r>
                        <a:rPr lang="es-EC" sz="1400" dirty="0">
                          <a:effectLst/>
                        </a:rPr>
                        <a:t>16,50</a:t>
                      </a:r>
                      <a:endParaRPr lang="es-EC" sz="2000" dirty="0">
                        <a:solidFill>
                          <a:srgbClr val="365F91"/>
                        </a:solidFill>
                        <a:effectLst/>
                        <a:latin typeface="Calibri"/>
                        <a:ea typeface="Calibri"/>
                        <a:cs typeface="Times New Roman"/>
                      </a:endParaRPr>
                    </a:p>
                  </a:txBody>
                  <a:tcPr marL="68580" marR="68580" marT="0" marB="0">
                    <a:solidFill>
                      <a:schemeClr val="bg2"/>
                    </a:solidFill>
                  </a:tcPr>
                </a:tc>
                <a:tc>
                  <a:txBody>
                    <a:bodyPr/>
                    <a:lstStyle/>
                    <a:p>
                      <a:pPr algn="r">
                        <a:lnSpc>
                          <a:spcPct val="200000"/>
                        </a:lnSpc>
                        <a:spcBef>
                          <a:spcPts val="300"/>
                        </a:spcBef>
                        <a:spcAft>
                          <a:spcPts val="0"/>
                        </a:spcAft>
                      </a:pPr>
                      <a:r>
                        <a:rPr lang="es-EC" sz="1400" dirty="0">
                          <a:effectLst/>
                        </a:rPr>
                        <a:t>49,50</a:t>
                      </a:r>
                      <a:endParaRPr lang="es-EC" sz="2000" dirty="0">
                        <a:solidFill>
                          <a:srgbClr val="365F91"/>
                        </a:solidFill>
                        <a:effectLst/>
                        <a:latin typeface="Calibri"/>
                        <a:ea typeface="Calibri"/>
                        <a:cs typeface="Times New Roman"/>
                      </a:endParaRPr>
                    </a:p>
                  </a:txBody>
                  <a:tcPr marL="68580" marR="68580" marT="0" marB="0">
                    <a:solidFill>
                      <a:schemeClr val="bg2"/>
                    </a:solidFill>
                  </a:tcPr>
                </a:tc>
              </a:tr>
              <a:tr h="501302">
                <a:tc>
                  <a:txBody>
                    <a:bodyPr/>
                    <a:lstStyle/>
                    <a:p>
                      <a:pPr algn="just">
                        <a:lnSpc>
                          <a:spcPct val="200000"/>
                        </a:lnSpc>
                        <a:spcBef>
                          <a:spcPts val="300"/>
                        </a:spcBef>
                        <a:spcAft>
                          <a:spcPts val="0"/>
                        </a:spcAft>
                      </a:pPr>
                      <a:r>
                        <a:rPr lang="es-EC" sz="1400">
                          <a:effectLst/>
                        </a:rPr>
                        <a:t>Castrol Magda BD68 </a:t>
                      </a:r>
                      <a:endParaRPr lang="es-EC" sz="20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300"/>
                        </a:spcBef>
                        <a:spcAft>
                          <a:spcPts val="0"/>
                        </a:spcAft>
                      </a:pPr>
                      <a:r>
                        <a:rPr lang="es-EC" sz="1400">
                          <a:effectLst/>
                        </a:rPr>
                        <a:t>3</a:t>
                      </a:r>
                      <a:endParaRPr lang="es-EC" sz="20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300"/>
                        </a:spcBef>
                        <a:spcAft>
                          <a:spcPts val="0"/>
                        </a:spcAft>
                      </a:pPr>
                      <a:r>
                        <a:rPr lang="es-EC" sz="1400" dirty="0">
                          <a:effectLst/>
                        </a:rPr>
                        <a:t> gal</a:t>
                      </a:r>
                      <a:endParaRPr lang="es-EC" sz="2000" dirty="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300"/>
                        </a:spcBef>
                        <a:spcAft>
                          <a:spcPts val="0"/>
                        </a:spcAft>
                      </a:pPr>
                      <a:r>
                        <a:rPr lang="es-EC" sz="1400">
                          <a:effectLst/>
                        </a:rPr>
                        <a:t>31,49</a:t>
                      </a:r>
                      <a:endParaRPr lang="es-EC" sz="2000">
                        <a:solidFill>
                          <a:srgbClr val="365F91"/>
                        </a:solidFill>
                        <a:effectLst/>
                        <a:latin typeface="Calibri"/>
                        <a:ea typeface="Calibri"/>
                        <a:cs typeface="Times New Roman"/>
                      </a:endParaRPr>
                    </a:p>
                  </a:txBody>
                  <a:tcPr marL="68580" marR="68580" marT="0" marB="0"/>
                </a:tc>
                <a:tc>
                  <a:txBody>
                    <a:bodyPr/>
                    <a:lstStyle/>
                    <a:p>
                      <a:pPr algn="r">
                        <a:lnSpc>
                          <a:spcPct val="200000"/>
                        </a:lnSpc>
                        <a:spcBef>
                          <a:spcPts val="300"/>
                        </a:spcBef>
                        <a:spcAft>
                          <a:spcPts val="0"/>
                        </a:spcAft>
                      </a:pPr>
                      <a:r>
                        <a:rPr lang="es-EC" sz="1400" dirty="0">
                          <a:effectLst/>
                        </a:rPr>
                        <a:t>94,47</a:t>
                      </a:r>
                      <a:endParaRPr lang="es-EC" sz="2000" dirty="0">
                        <a:solidFill>
                          <a:srgbClr val="365F91"/>
                        </a:solidFill>
                        <a:effectLst/>
                        <a:latin typeface="Calibri"/>
                        <a:ea typeface="Calibri"/>
                        <a:cs typeface="Times New Roman"/>
                      </a:endParaRPr>
                    </a:p>
                  </a:txBody>
                  <a:tcPr marL="68580" marR="68580" marT="0" marB="0"/>
                </a:tc>
              </a:tr>
              <a:tr h="423702">
                <a:tc>
                  <a:txBody>
                    <a:bodyPr/>
                    <a:lstStyle/>
                    <a:p>
                      <a:pPr algn="just">
                        <a:lnSpc>
                          <a:spcPct val="200000"/>
                        </a:lnSpc>
                        <a:spcBef>
                          <a:spcPts val="300"/>
                        </a:spcBef>
                        <a:spcAft>
                          <a:spcPts val="0"/>
                        </a:spcAft>
                      </a:pPr>
                      <a:r>
                        <a:rPr lang="es-EC" sz="1400" dirty="0">
                          <a:effectLst/>
                        </a:rPr>
                        <a:t>MOBIL SHC #32 </a:t>
                      </a:r>
                      <a:r>
                        <a:rPr lang="es-EC" sz="1400" dirty="0" err="1">
                          <a:effectLst/>
                        </a:rPr>
                        <a:t>grease</a:t>
                      </a:r>
                      <a:endParaRPr lang="es-EC" sz="2000" dirty="0">
                        <a:solidFill>
                          <a:srgbClr val="365F91"/>
                        </a:solidFill>
                        <a:effectLst/>
                        <a:latin typeface="Calibri"/>
                        <a:ea typeface="Calibri"/>
                        <a:cs typeface="Times New Roman"/>
                      </a:endParaRPr>
                    </a:p>
                  </a:txBody>
                  <a:tcPr marL="68580" marR="68580" marT="0" marB="0">
                    <a:solidFill>
                      <a:schemeClr val="bg2"/>
                    </a:solidFill>
                  </a:tcPr>
                </a:tc>
                <a:tc>
                  <a:txBody>
                    <a:bodyPr/>
                    <a:lstStyle/>
                    <a:p>
                      <a:pPr algn="ctr">
                        <a:lnSpc>
                          <a:spcPct val="200000"/>
                        </a:lnSpc>
                        <a:spcBef>
                          <a:spcPts val="300"/>
                        </a:spcBef>
                        <a:spcAft>
                          <a:spcPts val="0"/>
                        </a:spcAft>
                      </a:pPr>
                      <a:r>
                        <a:rPr lang="es-EC" sz="1400" dirty="0">
                          <a:effectLst/>
                        </a:rPr>
                        <a:t>3</a:t>
                      </a:r>
                      <a:endParaRPr lang="es-EC" sz="2000" dirty="0">
                        <a:solidFill>
                          <a:srgbClr val="365F91"/>
                        </a:solidFill>
                        <a:effectLst/>
                        <a:latin typeface="Calibri"/>
                        <a:ea typeface="Calibri"/>
                        <a:cs typeface="Times New Roman"/>
                      </a:endParaRPr>
                    </a:p>
                  </a:txBody>
                  <a:tcPr marL="68580" marR="68580" marT="0" marB="0">
                    <a:solidFill>
                      <a:schemeClr val="bg2"/>
                    </a:solidFill>
                  </a:tcPr>
                </a:tc>
                <a:tc>
                  <a:txBody>
                    <a:bodyPr/>
                    <a:lstStyle/>
                    <a:p>
                      <a:pPr algn="ctr">
                        <a:lnSpc>
                          <a:spcPct val="200000"/>
                        </a:lnSpc>
                        <a:spcBef>
                          <a:spcPts val="300"/>
                        </a:spcBef>
                        <a:spcAft>
                          <a:spcPts val="0"/>
                        </a:spcAft>
                      </a:pPr>
                      <a:r>
                        <a:rPr lang="es-EC" sz="1400" dirty="0">
                          <a:effectLst/>
                        </a:rPr>
                        <a:t> gal</a:t>
                      </a:r>
                      <a:endParaRPr lang="es-EC" sz="2000" dirty="0">
                        <a:solidFill>
                          <a:srgbClr val="365F91"/>
                        </a:solidFill>
                        <a:effectLst/>
                        <a:latin typeface="Calibri"/>
                        <a:ea typeface="Calibri"/>
                        <a:cs typeface="Times New Roman"/>
                      </a:endParaRPr>
                    </a:p>
                  </a:txBody>
                  <a:tcPr marL="68580" marR="68580" marT="0" marB="0">
                    <a:solidFill>
                      <a:schemeClr val="bg2"/>
                    </a:solidFill>
                  </a:tcPr>
                </a:tc>
                <a:tc>
                  <a:txBody>
                    <a:bodyPr/>
                    <a:lstStyle/>
                    <a:p>
                      <a:pPr algn="ctr">
                        <a:lnSpc>
                          <a:spcPct val="200000"/>
                        </a:lnSpc>
                        <a:spcBef>
                          <a:spcPts val="300"/>
                        </a:spcBef>
                        <a:spcAft>
                          <a:spcPts val="0"/>
                        </a:spcAft>
                      </a:pPr>
                      <a:r>
                        <a:rPr lang="es-EC" sz="1400" dirty="0">
                          <a:effectLst/>
                        </a:rPr>
                        <a:t>17,29</a:t>
                      </a:r>
                      <a:endParaRPr lang="es-EC" sz="2000" dirty="0">
                        <a:solidFill>
                          <a:srgbClr val="365F91"/>
                        </a:solidFill>
                        <a:effectLst/>
                        <a:latin typeface="Calibri"/>
                        <a:ea typeface="Calibri"/>
                        <a:cs typeface="Times New Roman"/>
                      </a:endParaRPr>
                    </a:p>
                  </a:txBody>
                  <a:tcPr marL="68580" marR="68580" marT="0" marB="0">
                    <a:solidFill>
                      <a:schemeClr val="bg2"/>
                    </a:solidFill>
                  </a:tcPr>
                </a:tc>
                <a:tc>
                  <a:txBody>
                    <a:bodyPr/>
                    <a:lstStyle/>
                    <a:p>
                      <a:pPr algn="r">
                        <a:lnSpc>
                          <a:spcPct val="200000"/>
                        </a:lnSpc>
                        <a:spcBef>
                          <a:spcPts val="300"/>
                        </a:spcBef>
                        <a:spcAft>
                          <a:spcPts val="0"/>
                        </a:spcAft>
                      </a:pPr>
                      <a:r>
                        <a:rPr lang="es-EC" sz="1400" dirty="0">
                          <a:effectLst/>
                        </a:rPr>
                        <a:t>51,87</a:t>
                      </a:r>
                      <a:endParaRPr lang="es-EC" sz="2000" dirty="0">
                        <a:solidFill>
                          <a:srgbClr val="365F91"/>
                        </a:solidFill>
                        <a:effectLst/>
                        <a:latin typeface="Calibri"/>
                        <a:ea typeface="Calibri"/>
                        <a:cs typeface="Times New Roman"/>
                      </a:endParaRPr>
                    </a:p>
                  </a:txBody>
                  <a:tcPr marL="68580" marR="68580" marT="0" marB="0">
                    <a:solidFill>
                      <a:schemeClr val="bg2"/>
                    </a:solidFill>
                  </a:tcPr>
                </a:tc>
              </a:tr>
              <a:tr h="423702">
                <a:tc>
                  <a:txBody>
                    <a:bodyPr/>
                    <a:lstStyle/>
                    <a:p>
                      <a:pPr algn="just">
                        <a:lnSpc>
                          <a:spcPct val="200000"/>
                        </a:lnSpc>
                        <a:spcBef>
                          <a:spcPts val="300"/>
                        </a:spcBef>
                        <a:spcAft>
                          <a:spcPts val="0"/>
                        </a:spcAft>
                      </a:pPr>
                      <a:r>
                        <a:rPr lang="es-EC" sz="1400">
                          <a:effectLst/>
                        </a:rPr>
                        <a:t>DOW FROST (refrigerante)</a:t>
                      </a:r>
                      <a:endParaRPr lang="es-EC" sz="20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300"/>
                        </a:spcBef>
                        <a:spcAft>
                          <a:spcPts val="0"/>
                        </a:spcAft>
                      </a:pPr>
                      <a:r>
                        <a:rPr lang="es-EC" sz="1400">
                          <a:effectLst/>
                        </a:rPr>
                        <a:t>3</a:t>
                      </a:r>
                      <a:endParaRPr lang="es-EC" sz="20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300"/>
                        </a:spcBef>
                        <a:spcAft>
                          <a:spcPts val="0"/>
                        </a:spcAft>
                      </a:pPr>
                      <a:r>
                        <a:rPr lang="es-EC" sz="1400">
                          <a:effectLst/>
                        </a:rPr>
                        <a:t> gal</a:t>
                      </a:r>
                      <a:endParaRPr lang="es-EC" sz="20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300"/>
                        </a:spcBef>
                        <a:spcAft>
                          <a:spcPts val="0"/>
                        </a:spcAft>
                      </a:pPr>
                      <a:r>
                        <a:rPr lang="es-EC" sz="1400" dirty="0">
                          <a:effectLst/>
                        </a:rPr>
                        <a:t>50,00</a:t>
                      </a:r>
                      <a:endParaRPr lang="es-EC" sz="2000" dirty="0">
                        <a:solidFill>
                          <a:srgbClr val="365F91"/>
                        </a:solidFill>
                        <a:effectLst/>
                        <a:latin typeface="Calibri"/>
                        <a:ea typeface="Calibri"/>
                        <a:cs typeface="Times New Roman"/>
                      </a:endParaRPr>
                    </a:p>
                  </a:txBody>
                  <a:tcPr marL="68580" marR="68580" marT="0" marB="0"/>
                </a:tc>
                <a:tc>
                  <a:txBody>
                    <a:bodyPr/>
                    <a:lstStyle/>
                    <a:p>
                      <a:pPr algn="r">
                        <a:lnSpc>
                          <a:spcPct val="200000"/>
                        </a:lnSpc>
                        <a:spcBef>
                          <a:spcPts val="300"/>
                        </a:spcBef>
                        <a:spcAft>
                          <a:spcPts val="0"/>
                        </a:spcAft>
                      </a:pPr>
                      <a:r>
                        <a:rPr lang="es-EC" sz="1400" dirty="0">
                          <a:effectLst/>
                        </a:rPr>
                        <a:t>150,00</a:t>
                      </a:r>
                      <a:endParaRPr lang="es-EC" sz="2000" dirty="0">
                        <a:solidFill>
                          <a:srgbClr val="365F91"/>
                        </a:solidFill>
                        <a:effectLst/>
                        <a:latin typeface="Calibri"/>
                        <a:ea typeface="Calibri"/>
                        <a:cs typeface="Times New Roman"/>
                      </a:endParaRPr>
                    </a:p>
                  </a:txBody>
                  <a:tcPr marL="68580" marR="68580" marT="0" marB="0"/>
                </a:tc>
              </a:tr>
              <a:tr h="423702">
                <a:tc>
                  <a:txBody>
                    <a:bodyPr/>
                    <a:lstStyle/>
                    <a:p>
                      <a:pPr algn="just">
                        <a:lnSpc>
                          <a:spcPct val="200000"/>
                        </a:lnSpc>
                        <a:spcBef>
                          <a:spcPts val="300"/>
                        </a:spcBef>
                        <a:spcAft>
                          <a:spcPts val="0"/>
                        </a:spcAft>
                      </a:pPr>
                      <a:r>
                        <a:rPr lang="es-EC" sz="1400" dirty="0">
                          <a:effectLst/>
                        </a:rPr>
                        <a:t>Técnico</a:t>
                      </a:r>
                      <a:endParaRPr lang="es-EC" sz="2000" dirty="0">
                        <a:solidFill>
                          <a:srgbClr val="365F91"/>
                        </a:solidFill>
                        <a:effectLst/>
                        <a:latin typeface="Calibri"/>
                        <a:ea typeface="Calibri"/>
                        <a:cs typeface="Times New Roman"/>
                      </a:endParaRPr>
                    </a:p>
                  </a:txBody>
                  <a:tcPr marL="68580" marR="68580" marT="0" marB="0">
                    <a:solidFill>
                      <a:schemeClr val="bg2"/>
                    </a:solidFill>
                  </a:tcPr>
                </a:tc>
                <a:tc>
                  <a:txBody>
                    <a:bodyPr/>
                    <a:lstStyle/>
                    <a:p>
                      <a:pPr algn="ctr">
                        <a:lnSpc>
                          <a:spcPct val="200000"/>
                        </a:lnSpc>
                        <a:spcBef>
                          <a:spcPts val="300"/>
                        </a:spcBef>
                        <a:spcAft>
                          <a:spcPts val="0"/>
                        </a:spcAft>
                      </a:pPr>
                      <a:r>
                        <a:rPr lang="es-EC" sz="1400" dirty="0">
                          <a:effectLst/>
                        </a:rPr>
                        <a:t>1</a:t>
                      </a:r>
                      <a:endParaRPr lang="es-EC" sz="2000" dirty="0">
                        <a:solidFill>
                          <a:srgbClr val="365F91"/>
                        </a:solidFill>
                        <a:effectLst/>
                        <a:latin typeface="Calibri"/>
                        <a:ea typeface="Calibri"/>
                        <a:cs typeface="Times New Roman"/>
                      </a:endParaRPr>
                    </a:p>
                  </a:txBody>
                  <a:tcPr marL="68580" marR="68580" marT="0" marB="0">
                    <a:solidFill>
                      <a:schemeClr val="bg2"/>
                    </a:solidFill>
                  </a:tcPr>
                </a:tc>
                <a:tc>
                  <a:txBody>
                    <a:bodyPr/>
                    <a:lstStyle/>
                    <a:p>
                      <a:pPr algn="ctr">
                        <a:lnSpc>
                          <a:spcPct val="200000"/>
                        </a:lnSpc>
                        <a:spcBef>
                          <a:spcPts val="300"/>
                        </a:spcBef>
                        <a:spcAft>
                          <a:spcPts val="0"/>
                        </a:spcAft>
                      </a:pPr>
                      <a:r>
                        <a:rPr lang="es-EC" sz="1400" dirty="0">
                          <a:effectLst/>
                        </a:rPr>
                        <a:t>visita</a:t>
                      </a:r>
                      <a:endParaRPr lang="es-EC" sz="2000" dirty="0">
                        <a:solidFill>
                          <a:srgbClr val="365F91"/>
                        </a:solidFill>
                        <a:effectLst/>
                        <a:latin typeface="Calibri"/>
                        <a:ea typeface="Calibri"/>
                        <a:cs typeface="Times New Roman"/>
                      </a:endParaRPr>
                    </a:p>
                  </a:txBody>
                  <a:tcPr marL="68580" marR="68580" marT="0" marB="0">
                    <a:solidFill>
                      <a:schemeClr val="bg2"/>
                    </a:solidFill>
                  </a:tcPr>
                </a:tc>
                <a:tc>
                  <a:txBody>
                    <a:bodyPr/>
                    <a:lstStyle/>
                    <a:p>
                      <a:pPr algn="ctr">
                        <a:lnSpc>
                          <a:spcPct val="200000"/>
                        </a:lnSpc>
                        <a:spcBef>
                          <a:spcPts val="300"/>
                        </a:spcBef>
                        <a:spcAft>
                          <a:spcPts val="0"/>
                        </a:spcAft>
                      </a:pPr>
                      <a:r>
                        <a:rPr lang="es-EC" sz="1400" dirty="0">
                          <a:effectLst/>
                        </a:rPr>
                        <a:t>600,00</a:t>
                      </a:r>
                      <a:endParaRPr lang="es-EC" sz="2000" dirty="0">
                        <a:solidFill>
                          <a:srgbClr val="365F91"/>
                        </a:solidFill>
                        <a:effectLst/>
                        <a:latin typeface="Calibri"/>
                        <a:ea typeface="Calibri"/>
                        <a:cs typeface="Times New Roman"/>
                      </a:endParaRPr>
                    </a:p>
                  </a:txBody>
                  <a:tcPr marL="68580" marR="68580" marT="0" marB="0">
                    <a:solidFill>
                      <a:schemeClr val="bg2"/>
                    </a:solidFill>
                  </a:tcPr>
                </a:tc>
                <a:tc>
                  <a:txBody>
                    <a:bodyPr/>
                    <a:lstStyle/>
                    <a:p>
                      <a:pPr algn="r">
                        <a:lnSpc>
                          <a:spcPct val="200000"/>
                        </a:lnSpc>
                        <a:spcBef>
                          <a:spcPts val="300"/>
                        </a:spcBef>
                        <a:spcAft>
                          <a:spcPts val="0"/>
                        </a:spcAft>
                      </a:pPr>
                      <a:r>
                        <a:rPr lang="es-EC" sz="1400" dirty="0">
                          <a:effectLst/>
                        </a:rPr>
                        <a:t>600,00</a:t>
                      </a:r>
                      <a:endParaRPr lang="es-EC" sz="2000" dirty="0">
                        <a:solidFill>
                          <a:srgbClr val="365F91"/>
                        </a:solidFill>
                        <a:effectLst/>
                        <a:latin typeface="Calibri"/>
                        <a:ea typeface="Calibri"/>
                        <a:cs typeface="Times New Roman"/>
                      </a:endParaRPr>
                    </a:p>
                  </a:txBody>
                  <a:tcPr marL="68580" marR="68580" marT="0" marB="0">
                    <a:solidFill>
                      <a:schemeClr val="bg2"/>
                    </a:solidFill>
                  </a:tcPr>
                </a:tc>
              </a:tr>
              <a:tr h="423702">
                <a:tc>
                  <a:txBody>
                    <a:bodyPr/>
                    <a:lstStyle/>
                    <a:p>
                      <a:pPr algn="just">
                        <a:lnSpc>
                          <a:spcPct val="200000"/>
                        </a:lnSpc>
                        <a:spcBef>
                          <a:spcPts val="300"/>
                        </a:spcBef>
                        <a:spcAft>
                          <a:spcPts val="0"/>
                        </a:spcAft>
                      </a:pPr>
                      <a:r>
                        <a:rPr lang="es-EC" sz="1400">
                          <a:effectLst/>
                        </a:rPr>
                        <a:t>Mano de Obra</a:t>
                      </a:r>
                      <a:endParaRPr lang="es-EC" sz="20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300"/>
                        </a:spcBef>
                        <a:spcAft>
                          <a:spcPts val="0"/>
                        </a:spcAft>
                      </a:pPr>
                      <a:r>
                        <a:rPr lang="es-EC" sz="1400">
                          <a:effectLst/>
                        </a:rPr>
                        <a:t> </a:t>
                      </a:r>
                      <a:endParaRPr lang="es-EC" sz="20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300"/>
                        </a:spcBef>
                        <a:spcAft>
                          <a:spcPts val="0"/>
                        </a:spcAft>
                      </a:pPr>
                      <a:r>
                        <a:rPr lang="es-EC" sz="1400">
                          <a:effectLst/>
                        </a:rPr>
                        <a:t> </a:t>
                      </a:r>
                      <a:endParaRPr lang="es-EC" sz="20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300"/>
                        </a:spcBef>
                        <a:spcAft>
                          <a:spcPts val="0"/>
                        </a:spcAft>
                      </a:pPr>
                      <a:r>
                        <a:rPr lang="es-EC" sz="1400" dirty="0">
                          <a:effectLst/>
                        </a:rPr>
                        <a:t> </a:t>
                      </a:r>
                      <a:endParaRPr lang="es-EC" sz="2000" dirty="0">
                        <a:solidFill>
                          <a:srgbClr val="365F91"/>
                        </a:solidFill>
                        <a:effectLst/>
                        <a:latin typeface="Calibri"/>
                        <a:ea typeface="Calibri"/>
                        <a:cs typeface="Times New Roman"/>
                      </a:endParaRPr>
                    </a:p>
                  </a:txBody>
                  <a:tcPr marL="68580" marR="68580" marT="0" marB="0"/>
                </a:tc>
                <a:tc>
                  <a:txBody>
                    <a:bodyPr/>
                    <a:lstStyle/>
                    <a:p>
                      <a:pPr algn="r">
                        <a:lnSpc>
                          <a:spcPct val="200000"/>
                        </a:lnSpc>
                        <a:spcBef>
                          <a:spcPts val="300"/>
                        </a:spcBef>
                        <a:spcAft>
                          <a:spcPts val="0"/>
                        </a:spcAft>
                      </a:pPr>
                      <a:r>
                        <a:rPr lang="es-EC" sz="1400" dirty="0">
                          <a:effectLst/>
                        </a:rPr>
                        <a:t> </a:t>
                      </a:r>
                      <a:endParaRPr lang="es-EC" sz="2000" dirty="0">
                        <a:solidFill>
                          <a:srgbClr val="365F91"/>
                        </a:solidFill>
                        <a:effectLst/>
                        <a:latin typeface="Calibri"/>
                        <a:ea typeface="Calibri"/>
                        <a:cs typeface="Times New Roman"/>
                      </a:endParaRPr>
                    </a:p>
                  </a:txBody>
                  <a:tcPr marL="68580" marR="68580" marT="0" marB="0"/>
                </a:tc>
              </a:tr>
              <a:tr h="423702">
                <a:tc>
                  <a:txBody>
                    <a:bodyPr/>
                    <a:lstStyle/>
                    <a:p>
                      <a:pPr algn="just">
                        <a:lnSpc>
                          <a:spcPct val="200000"/>
                        </a:lnSpc>
                        <a:spcBef>
                          <a:spcPts val="300"/>
                        </a:spcBef>
                        <a:spcAft>
                          <a:spcPts val="0"/>
                        </a:spcAft>
                      </a:pPr>
                      <a:r>
                        <a:rPr lang="es-EC" sz="1200" dirty="0">
                          <a:effectLst/>
                        </a:rPr>
                        <a:t>      Laboratorista</a:t>
                      </a:r>
                      <a:endParaRPr lang="es-EC" sz="2000" dirty="0">
                        <a:solidFill>
                          <a:srgbClr val="365F91"/>
                        </a:solidFill>
                        <a:effectLst/>
                        <a:latin typeface="Calibri"/>
                        <a:ea typeface="Calibri"/>
                        <a:cs typeface="Times New Roman"/>
                      </a:endParaRPr>
                    </a:p>
                  </a:txBody>
                  <a:tcPr marL="68580" marR="68580" marT="0" marB="0">
                    <a:solidFill>
                      <a:schemeClr val="bg2"/>
                    </a:solidFill>
                  </a:tcPr>
                </a:tc>
                <a:tc>
                  <a:txBody>
                    <a:bodyPr/>
                    <a:lstStyle/>
                    <a:p>
                      <a:pPr algn="ctr">
                        <a:lnSpc>
                          <a:spcPct val="200000"/>
                        </a:lnSpc>
                        <a:spcBef>
                          <a:spcPts val="300"/>
                        </a:spcBef>
                        <a:spcAft>
                          <a:spcPts val="0"/>
                        </a:spcAft>
                      </a:pPr>
                      <a:r>
                        <a:rPr lang="es-EC" sz="1400">
                          <a:effectLst/>
                        </a:rPr>
                        <a:t>120</a:t>
                      </a:r>
                      <a:endParaRPr lang="es-EC" sz="2000">
                        <a:solidFill>
                          <a:srgbClr val="365F91"/>
                        </a:solidFill>
                        <a:effectLst/>
                        <a:latin typeface="Calibri"/>
                        <a:ea typeface="Calibri"/>
                        <a:cs typeface="Times New Roman"/>
                      </a:endParaRPr>
                    </a:p>
                  </a:txBody>
                  <a:tcPr marL="68580" marR="68580" marT="0" marB="0">
                    <a:solidFill>
                      <a:schemeClr val="bg2"/>
                    </a:solidFill>
                  </a:tcPr>
                </a:tc>
                <a:tc>
                  <a:txBody>
                    <a:bodyPr/>
                    <a:lstStyle/>
                    <a:p>
                      <a:pPr algn="ctr">
                        <a:lnSpc>
                          <a:spcPct val="200000"/>
                        </a:lnSpc>
                        <a:spcBef>
                          <a:spcPts val="300"/>
                        </a:spcBef>
                        <a:spcAft>
                          <a:spcPts val="0"/>
                        </a:spcAft>
                      </a:pPr>
                      <a:r>
                        <a:rPr lang="es-EC" sz="1400">
                          <a:effectLst/>
                        </a:rPr>
                        <a:t>horas</a:t>
                      </a:r>
                      <a:endParaRPr lang="es-EC" sz="2000">
                        <a:solidFill>
                          <a:srgbClr val="365F91"/>
                        </a:solidFill>
                        <a:effectLst/>
                        <a:latin typeface="Calibri"/>
                        <a:ea typeface="Calibri"/>
                        <a:cs typeface="Times New Roman"/>
                      </a:endParaRPr>
                    </a:p>
                  </a:txBody>
                  <a:tcPr marL="68580" marR="68580" marT="0" marB="0">
                    <a:solidFill>
                      <a:schemeClr val="bg2"/>
                    </a:solidFill>
                  </a:tcPr>
                </a:tc>
                <a:tc>
                  <a:txBody>
                    <a:bodyPr/>
                    <a:lstStyle/>
                    <a:p>
                      <a:pPr algn="ctr">
                        <a:lnSpc>
                          <a:spcPct val="200000"/>
                        </a:lnSpc>
                        <a:spcBef>
                          <a:spcPts val="300"/>
                        </a:spcBef>
                        <a:spcAft>
                          <a:spcPts val="0"/>
                        </a:spcAft>
                      </a:pPr>
                      <a:r>
                        <a:rPr lang="es-EC" sz="1400" dirty="0">
                          <a:effectLst/>
                        </a:rPr>
                        <a:t>7,01</a:t>
                      </a:r>
                      <a:endParaRPr lang="es-EC" sz="2000" dirty="0">
                        <a:solidFill>
                          <a:srgbClr val="365F91"/>
                        </a:solidFill>
                        <a:effectLst/>
                        <a:latin typeface="Calibri"/>
                        <a:ea typeface="Calibri"/>
                        <a:cs typeface="Times New Roman"/>
                      </a:endParaRPr>
                    </a:p>
                  </a:txBody>
                  <a:tcPr marL="68580" marR="68580" marT="0" marB="0">
                    <a:solidFill>
                      <a:schemeClr val="bg2"/>
                    </a:solidFill>
                  </a:tcPr>
                </a:tc>
                <a:tc>
                  <a:txBody>
                    <a:bodyPr/>
                    <a:lstStyle/>
                    <a:p>
                      <a:pPr algn="r">
                        <a:lnSpc>
                          <a:spcPct val="200000"/>
                        </a:lnSpc>
                        <a:spcBef>
                          <a:spcPts val="300"/>
                        </a:spcBef>
                        <a:spcAft>
                          <a:spcPts val="0"/>
                        </a:spcAft>
                      </a:pPr>
                      <a:r>
                        <a:rPr lang="es-EC" sz="1200" dirty="0">
                          <a:effectLst/>
                        </a:rPr>
                        <a:t>841,20</a:t>
                      </a:r>
                      <a:endParaRPr lang="es-EC" sz="2000" dirty="0">
                        <a:solidFill>
                          <a:srgbClr val="365F91"/>
                        </a:solidFill>
                        <a:effectLst/>
                        <a:latin typeface="Calibri"/>
                        <a:ea typeface="Calibri"/>
                        <a:cs typeface="Times New Roman"/>
                      </a:endParaRPr>
                    </a:p>
                  </a:txBody>
                  <a:tcPr marL="68580" marR="68580" marT="0" marB="0">
                    <a:solidFill>
                      <a:schemeClr val="bg2"/>
                    </a:solidFill>
                  </a:tcPr>
                </a:tc>
              </a:tr>
              <a:tr h="423702">
                <a:tc>
                  <a:txBody>
                    <a:bodyPr/>
                    <a:lstStyle/>
                    <a:p>
                      <a:pPr algn="just">
                        <a:lnSpc>
                          <a:spcPct val="200000"/>
                        </a:lnSpc>
                        <a:spcBef>
                          <a:spcPts val="300"/>
                        </a:spcBef>
                        <a:spcAft>
                          <a:spcPts val="0"/>
                        </a:spcAft>
                      </a:pPr>
                      <a:r>
                        <a:rPr lang="es-EC" sz="1200" dirty="0">
                          <a:effectLst/>
                        </a:rPr>
                        <a:t>      Asistente</a:t>
                      </a:r>
                      <a:endParaRPr lang="es-EC" sz="2000" dirty="0">
                        <a:solidFill>
                          <a:srgbClr val="365F91"/>
                        </a:solidFill>
                        <a:effectLst/>
                        <a:latin typeface="Calibri"/>
                        <a:ea typeface="Calibri"/>
                        <a:cs typeface="Times New Roman"/>
                      </a:endParaRPr>
                    </a:p>
                  </a:txBody>
                  <a:tcPr marL="68580" marR="68580" marT="0" marB="0">
                    <a:solidFill>
                      <a:schemeClr val="bg2"/>
                    </a:solidFill>
                  </a:tcPr>
                </a:tc>
                <a:tc>
                  <a:txBody>
                    <a:bodyPr/>
                    <a:lstStyle/>
                    <a:p>
                      <a:pPr algn="ctr">
                        <a:lnSpc>
                          <a:spcPct val="200000"/>
                        </a:lnSpc>
                        <a:spcBef>
                          <a:spcPts val="300"/>
                        </a:spcBef>
                        <a:spcAft>
                          <a:spcPts val="0"/>
                        </a:spcAft>
                      </a:pPr>
                      <a:r>
                        <a:rPr lang="es-EC" sz="1400" dirty="0">
                          <a:effectLst/>
                        </a:rPr>
                        <a:t>120</a:t>
                      </a:r>
                      <a:endParaRPr lang="es-EC" sz="2000" dirty="0">
                        <a:solidFill>
                          <a:srgbClr val="365F91"/>
                        </a:solidFill>
                        <a:effectLst/>
                        <a:latin typeface="Calibri"/>
                        <a:ea typeface="Calibri"/>
                        <a:cs typeface="Times New Roman"/>
                      </a:endParaRPr>
                    </a:p>
                  </a:txBody>
                  <a:tcPr marL="68580" marR="68580" marT="0" marB="0">
                    <a:solidFill>
                      <a:schemeClr val="bg2"/>
                    </a:solidFill>
                  </a:tcPr>
                </a:tc>
                <a:tc>
                  <a:txBody>
                    <a:bodyPr/>
                    <a:lstStyle/>
                    <a:p>
                      <a:pPr algn="ctr">
                        <a:lnSpc>
                          <a:spcPct val="200000"/>
                        </a:lnSpc>
                        <a:spcBef>
                          <a:spcPts val="300"/>
                        </a:spcBef>
                        <a:spcAft>
                          <a:spcPts val="0"/>
                        </a:spcAft>
                      </a:pPr>
                      <a:r>
                        <a:rPr lang="es-EC" sz="1400" dirty="0">
                          <a:effectLst/>
                        </a:rPr>
                        <a:t>Horas</a:t>
                      </a:r>
                      <a:endParaRPr lang="es-EC" sz="2000" dirty="0">
                        <a:solidFill>
                          <a:srgbClr val="365F91"/>
                        </a:solidFill>
                        <a:effectLst/>
                        <a:latin typeface="Calibri"/>
                        <a:ea typeface="Calibri"/>
                        <a:cs typeface="Times New Roman"/>
                      </a:endParaRPr>
                    </a:p>
                  </a:txBody>
                  <a:tcPr marL="68580" marR="68580" marT="0" marB="0">
                    <a:solidFill>
                      <a:schemeClr val="bg2"/>
                    </a:solidFill>
                  </a:tcPr>
                </a:tc>
                <a:tc>
                  <a:txBody>
                    <a:bodyPr/>
                    <a:lstStyle/>
                    <a:p>
                      <a:pPr algn="ctr">
                        <a:lnSpc>
                          <a:spcPct val="200000"/>
                        </a:lnSpc>
                        <a:spcBef>
                          <a:spcPts val="300"/>
                        </a:spcBef>
                        <a:spcAft>
                          <a:spcPts val="0"/>
                        </a:spcAft>
                      </a:pPr>
                      <a:r>
                        <a:rPr lang="es-EC" sz="1400" dirty="0">
                          <a:effectLst/>
                        </a:rPr>
                        <a:t>3,75</a:t>
                      </a:r>
                      <a:endParaRPr lang="es-EC" sz="2000" dirty="0">
                        <a:solidFill>
                          <a:srgbClr val="365F91"/>
                        </a:solidFill>
                        <a:effectLst/>
                        <a:latin typeface="Calibri"/>
                        <a:ea typeface="Calibri"/>
                        <a:cs typeface="Times New Roman"/>
                      </a:endParaRPr>
                    </a:p>
                  </a:txBody>
                  <a:tcPr marL="68580" marR="68580" marT="0" marB="0">
                    <a:solidFill>
                      <a:schemeClr val="bg2"/>
                    </a:solidFill>
                  </a:tcPr>
                </a:tc>
                <a:tc>
                  <a:txBody>
                    <a:bodyPr/>
                    <a:lstStyle/>
                    <a:p>
                      <a:pPr algn="r">
                        <a:lnSpc>
                          <a:spcPct val="200000"/>
                        </a:lnSpc>
                        <a:spcBef>
                          <a:spcPts val="300"/>
                        </a:spcBef>
                        <a:spcAft>
                          <a:spcPts val="0"/>
                        </a:spcAft>
                      </a:pPr>
                      <a:r>
                        <a:rPr lang="es-EC" sz="1200" dirty="0">
                          <a:effectLst/>
                        </a:rPr>
                        <a:t>450,00</a:t>
                      </a:r>
                      <a:endParaRPr lang="es-EC" sz="2000" dirty="0">
                        <a:solidFill>
                          <a:srgbClr val="365F91"/>
                        </a:solidFill>
                        <a:effectLst/>
                        <a:latin typeface="Calibri"/>
                        <a:ea typeface="Calibri"/>
                        <a:cs typeface="Times New Roman"/>
                      </a:endParaRPr>
                    </a:p>
                  </a:txBody>
                  <a:tcPr marL="68580" marR="68580" marT="0" marB="0">
                    <a:solidFill>
                      <a:schemeClr val="bg2"/>
                    </a:solidFill>
                  </a:tcPr>
                </a:tc>
              </a:tr>
              <a:tr h="423702">
                <a:tc gridSpan="4">
                  <a:txBody>
                    <a:bodyPr/>
                    <a:lstStyle/>
                    <a:p>
                      <a:pPr algn="ctr">
                        <a:lnSpc>
                          <a:spcPct val="200000"/>
                        </a:lnSpc>
                        <a:spcBef>
                          <a:spcPts val="300"/>
                        </a:spcBef>
                        <a:spcAft>
                          <a:spcPts val="0"/>
                        </a:spcAft>
                      </a:pPr>
                      <a:r>
                        <a:rPr lang="es-EC" sz="1400" dirty="0">
                          <a:effectLst/>
                        </a:rPr>
                        <a:t>TOTAL</a:t>
                      </a:r>
                      <a:endParaRPr lang="es-EC" sz="2000" dirty="0">
                        <a:solidFill>
                          <a:srgbClr val="365F9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a:lnSpc>
                          <a:spcPct val="200000"/>
                        </a:lnSpc>
                        <a:spcBef>
                          <a:spcPts val="300"/>
                        </a:spcBef>
                        <a:spcAft>
                          <a:spcPts val="0"/>
                        </a:spcAft>
                      </a:pPr>
                      <a:r>
                        <a:rPr lang="es-EC" sz="1400" dirty="0">
                          <a:effectLst/>
                        </a:rPr>
                        <a:t>2.237,04</a:t>
                      </a:r>
                      <a:endParaRPr lang="es-EC" sz="2000" dirty="0">
                        <a:solidFill>
                          <a:srgbClr val="365F91"/>
                        </a:solidFill>
                        <a:effectLst/>
                        <a:latin typeface="Calibri"/>
                        <a:ea typeface="Calibri"/>
                        <a:cs typeface="Times New Roman"/>
                      </a:endParaRPr>
                    </a:p>
                  </a:txBody>
                  <a:tcPr marL="68580" marR="68580" marT="0" marB="0">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93975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395536" y="219998"/>
            <a:ext cx="2088232" cy="400110"/>
          </a:xfrm>
          <a:prstGeom prst="rect">
            <a:avLst/>
          </a:prstGeom>
          <a:noFill/>
        </p:spPr>
        <p:txBody>
          <a:bodyPr wrap="square" rtlCol="0">
            <a:spAutoFit/>
          </a:bodyPr>
          <a:lstStyle/>
          <a:p>
            <a:r>
              <a:rPr lang="es-EC" sz="2000" b="1" dirty="0" smtClean="0"/>
              <a:t>OBJETIVOS</a:t>
            </a:r>
            <a:endParaRPr lang="es-EC" b="1" dirty="0"/>
          </a:p>
        </p:txBody>
      </p:sp>
      <p:sp>
        <p:nvSpPr>
          <p:cNvPr id="5" name="4 CuadroTexto"/>
          <p:cNvSpPr txBox="1"/>
          <p:nvPr/>
        </p:nvSpPr>
        <p:spPr>
          <a:xfrm>
            <a:off x="683568" y="1052736"/>
            <a:ext cx="7704856" cy="2031325"/>
          </a:xfrm>
          <a:prstGeom prst="rect">
            <a:avLst/>
          </a:prstGeom>
          <a:noFill/>
        </p:spPr>
        <p:txBody>
          <a:bodyPr wrap="square" rtlCol="0">
            <a:spAutoFit/>
          </a:bodyPr>
          <a:lstStyle/>
          <a:p>
            <a:r>
              <a:rPr lang="es-EC" dirty="0" smtClean="0"/>
              <a:t>OBJETIVO GENERAL:</a:t>
            </a:r>
          </a:p>
          <a:p>
            <a:endParaRPr lang="es-EC" dirty="0"/>
          </a:p>
          <a:p>
            <a:r>
              <a:rPr lang="es-EC" dirty="0"/>
              <a:t>Determinar de manera técnica y real los costos de mecanizado del Torno VIWA VTC 1640-T400 y el Centro de Mecanizado FADAL VMC 3016, del Laboratorio de Procesos de Manufactura del DECEM, para la prestación de servicios externos.</a:t>
            </a:r>
            <a:endParaRPr lang="es-EC" dirty="0" smtClean="0"/>
          </a:p>
          <a:p>
            <a:endParaRPr lang="es-EC" dirty="0"/>
          </a:p>
        </p:txBody>
      </p:sp>
    </p:spTree>
    <p:extLst>
      <p:ext uri="{BB962C8B-B14F-4D97-AF65-F5344CB8AC3E}">
        <p14:creationId xmlns:p14="http://schemas.microsoft.com/office/powerpoint/2010/main" val="2312507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0" y="-69837"/>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899592" y="620688"/>
            <a:ext cx="7704856" cy="369332"/>
          </a:xfrm>
          <a:prstGeom prst="rect">
            <a:avLst/>
          </a:prstGeom>
          <a:noFill/>
        </p:spPr>
        <p:txBody>
          <a:bodyPr wrap="square" rtlCol="0">
            <a:spAutoFit/>
          </a:bodyPr>
          <a:lstStyle/>
          <a:p>
            <a:r>
              <a:rPr lang="es-EC" b="1" dirty="0" smtClean="0"/>
              <a:t>COSTO DE MANTENIMIENTO:</a:t>
            </a:r>
            <a:endParaRPr lang="es-EC" dirty="0"/>
          </a:p>
        </p:txBody>
      </p:sp>
      <p:sp>
        <p:nvSpPr>
          <p:cNvPr id="20" name="19 CuadroTexto"/>
          <p:cNvSpPr txBox="1"/>
          <p:nvPr/>
        </p:nvSpPr>
        <p:spPr>
          <a:xfrm>
            <a:off x="946226" y="3975641"/>
            <a:ext cx="2151468" cy="369332"/>
          </a:xfrm>
          <a:prstGeom prst="rect">
            <a:avLst/>
          </a:prstGeom>
          <a:noFill/>
        </p:spPr>
        <p:txBody>
          <a:bodyPr wrap="square" rtlCol="0">
            <a:spAutoFit/>
          </a:bodyPr>
          <a:lstStyle/>
          <a:p>
            <a:r>
              <a:rPr lang="es-EC" b="1" dirty="0" smtClean="0"/>
              <a:t>FADAL</a:t>
            </a:r>
            <a:endParaRPr lang="es-EC" b="1" dirty="0"/>
          </a:p>
        </p:txBody>
      </p:sp>
      <p:sp>
        <p:nvSpPr>
          <p:cNvPr id="21" name="20 CuadroTexto"/>
          <p:cNvSpPr txBox="1"/>
          <p:nvPr/>
        </p:nvSpPr>
        <p:spPr>
          <a:xfrm>
            <a:off x="4423855" y="3976178"/>
            <a:ext cx="2151468" cy="369332"/>
          </a:xfrm>
          <a:prstGeom prst="rect">
            <a:avLst/>
          </a:prstGeom>
          <a:noFill/>
        </p:spPr>
        <p:txBody>
          <a:bodyPr wrap="square" rtlCol="0">
            <a:spAutoFit/>
          </a:bodyPr>
          <a:lstStyle/>
          <a:p>
            <a:r>
              <a:rPr lang="es-EC" b="1" dirty="0" smtClean="0"/>
              <a:t>VIWA</a:t>
            </a:r>
            <a:endParaRPr lang="es-EC" b="1" dirty="0"/>
          </a:p>
        </p:txBody>
      </p:sp>
      <p:sp>
        <p:nvSpPr>
          <p:cNvPr id="22" name="21 CuadroTexto"/>
          <p:cNvSpPr txBox="1"/>
          <p:nvPr/>
        </p:nvSpPr>
        <p:spPr>
          <a:xfrm>
            <a:off x="946226" y="990019"/>
            <a:ext cx="7704856" cy="307777"/>
          </a:xfrm>
          <a:prstGeom prst="rect">
            <a:avLst/>
          </a:prstGeom>
          <a:noFill/>
        </p:spPr>
        <p:txBody>
          <a:bodyPr wrap="square" rtlCol="0">
            <a:spAutoFit/>
          </a:bodyPr>
          <a:lstStyle/>
          <a:p>
            <a:r>
              <a:rPr lang="es-EC" sz="1400" b="1" dirty="0" smtClean="0"/>
              <a:t>PREVENTIVO:</a:t>
            </a:r>
            <a:endParaRPr lang="es-EC" sz="1400" dirty="0"/>
          </a:p>
        </p:txBody>
      </p:sp>
      <mc:AlternateContent xmlns:mc="http://schemas.openxmlformats.org/markup-compatibility/2006" xmlns:a14="http://schemas.microsoft.com/office/drawing/2010/main">
        <mc:Choice Requires="a14">
          <p:sp>
            <p:nvSpPr>
              <p:cNvPr id="2" name="1 Rectángulo"/>
              <p:cNvSpPr/>
              <p:nvPr/>
            </p:nvSpPr>
            <p:spPr>
              <a:xfrm>
                <a:off x="955719" y="1484784"/>
                <a:ext cx="2255746"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a:latin typeface="Cambria Math"/>
                        </a:rPr>
                        <m:t>𝑪𝒎𝒑</m:t>
                      </m:r>
                      <m:r>
                        <a:rPr lang="es-EC" b="1" i="1">
                          <a:latin typeface="Cambria Math"/>
                        </a:rPr>
                        <m:t>=</m:t>
                      </m:r>
                      <m:f>
                        <m:fPr>
                          <m:ctrlPr>
                            <a:rPr lang="es-EC" b="1" i="1">
                              <a:latin typeface="Cambria Math"/>
                            </a:rPr>
                          </m:ctrlPr>
                        </m:fPr>
                        <m:num>
                          <m:r>
                            <a:rPr lang="es-EC" b="1" i="1">
                              <a:latin typeface="Cambria Math"/>
                            </a:rPr>
                            <m:t>𝑪𝒎𝒂</m:t>
                          </m:r>
                        </m:num>
                        <m:den>
                          <m:r>
                            <a:rPr lang="es-EC" b="1" i="1">
                              <a:latin typeface="Cambria Math"/>
                            </a:rPr>
                            <m:t>𝟏𝟗𝟐𝟎</m:t>
                          </m:r>
                        </m:den>
                      </m:f>
                      <m:r>
                        <a:rPr lang="es-EC" b="1" i="1">
                          <a:latin typeface="Cambria Math"/>
                        </a:rPr>
                        <m:t> ($/</m:t>
                      </m:r>
                      <m:r>
                        <a:rPr lang="es-EC" b="1" i="1">
                          <a:latin typeface="Cambria Math"/>
                        </a:rPr>
                        <m:t>𝒉</m:t>
                      </m:r>
                      <m:r>
                        <a:rPr lang="es-EC" b="1" i="1">
                          <a:latin typeface="Cambria Math"/>
                        </a:rPr>
                        <m:t>)</m:t>
                      </m:r>
                    </m:oMath>
                  </m:oMathPara>
                </a14:m>
                <a:endParaRPr lang="es-EC" dirty="0"/>
              </a:p>
            </p:txBody>
          </p:sp>
        </mc:Choice>
        <mc:Fallback xmlns="">
          <p:sp>
            <p:nvSpPr>
              <p:cNvPr id="2" name="1 Rectángulo"/>
              <p:cNvSpPr>
                <a:spLocks noRot="1" noChangeAspect="1" noMove="1" noResize="1" noEditPoints="1" noAdjustHandles="1" noChangeArrowheads="1" noChangeShapeType="1" noTextEdit="1"/>
              </p:cNvSpPr>
              <p:nvPr/>
            </p:nvSpPr>
            <p:spPr>
              <a:xfrm>
                <a:off x="955719" y="1484784"/>
                <a:ext cx="2255746" cy="612732"/>
              </a:xfrm>
              <a:prstGeom prst="rect">
                <a:avLst/>
              </a:prstGeom>
              <a:blipFill rotWithShape="1">
                <a:blip r:embed="rId3"/>
                <a:stretch>
                  <a:fillRect/>
                </a:stretch>
              </a:blipFill>
            </p:spPr>
            <p:txBody>
              <a:bodyPr/>
              <a:lstStyle/>
              <a:p>
                <a:r>
                  <a:rPr lang="es-EC">
                    <a:noFill/>
                  </a:rPr>
                  <a:t> </a:t>
                </a:r>
              </a:p>
            </p:txBody>
          </p:sp>
        </mc:Fallback>
      </mc:AlternateContent>
      <p:sp>
        <p:nvSpPr>
          <p:cNvPr id="3" name="2 Rectángulo"/>
          <p:cNvSpPr/>
          <p:nvPr/>
        </p:nvSpPr>
        <p:spPr>
          <a:xfrm>
            <a:off x="1035933" y="2276872"/>
            <a:ext cx="4351063" cy="369332"/>
          </a:xfrm>
          <a:prstGeom prst="rect">
            <a:avLst/>
          </a:prstGeom>
        </p:spPr>
        <p:txBody>
          <a:bodyPr wrap="none">
            <a:spAutoFit/>
          </a:bodyPr>
          <a:lstStyle/>
          <a:p>
            <a:r>
              <a:rPr lang="es-EC" dirty="0" err="1"/>
              <a:t>Cmp</a:t>
            </a:r>
            <a:r>
              <a:rPr lang="es-EC" dirty="0"/>
              <a:t>: Costos de mantenimiento preventivo </a:t>
            </a:r>
          </a:p>
        </p:txBody>
      </p:sp>
      <p:sp>
        <p:nvSpPr>
          <p:cNvPr id="4" name="3 Rectángulo"/>
          <p:cNvSpPr/>
          <p:nvPr/>
        </p:nvSpPr>
        <p:spPr>
          <a:xfrm>
            <a:off x="1035933" y="2646774"/>
            <a:ext cx="4572000" cy="646331"/>
          </a:xfrm>
          <a:prstGeom prst="rect">
            <a:avLst/>
          </a:prstGeom>
        </p:spPr>
        <p:txBody>
          <a:bodyPr>
            <a:spAutoFit/>
          </a:bodyPr>
          <a:lstStyle/>
          <a:p>
            <a:r>
              <a:rPr lang="es-EC" dirty="0" err="1"/>
              <a:t>Cma</a:t>
            </a:r>
            <a:r>
              <a:rPr lang="es-EC" dirty="0"/>
              <a:t>: Costo anual de mantenimiento preventivo </a:t>
            </a:r>
          </a:p>
        </p:txBody>
      </p:sp>
      <mc:AlternateContent xmlns:mc="http://schemas.openxmlformats.org/markup-compatibility/2006" xmlns:a14="http://schemas.microsoft.com/office/drawing/2010/main">
        <mc:Choice Requires="a14">
          <p:sp>
            <p:nvSpPr>
              <p:cNvPr id="7" name="6 Rectángulo"/>
              <p:cNvSpPr/>
              <p:nvPr/>
            </p:nvSpPr>
            <p:spPr>
              <a:xfrm>
                <a:off x="970932" y="4478556"/>
                <a:ext cx="2572756" cy="4970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400" i="1" smtClean="0">
                          <a:latin typeface="Cambria Math"/>
                        </a:rPr>
                        <m:t>𝐶𝑚𝑝</m:t>
                      </m:r>
                      <m:r>
                        <a:rPr lang="es-EC" sz="1400" i="1" smtClean="0">
                          <a:latin typeface="Cambria Math"/>
                        </a:rPr>
                        <m:t>=</m:t>
                      </m:r>
                      <m:f>
                        <m:fPr>
                          <m:ctrlPr>
                            <a:rPr lang="es-EC" sz="1400" i="1">
                              <a:latin typeface="Cambria Math"/>
                            </a:rPr>
                          </m:ctrlPr>
                        </m:fPr>
                        <m:num>
                          <m:r>
                            <a:rPr lang="es-EC" sz="1400" b="0" i="1" smtClean="0">
                              <a:latin typeface="Cambria Math"/>
                            </a:rPr>
                            <m:t>2,784,03</m:t>
                          </m:r>
                        </m:num>
                        <m:den>
                          <m:r>
                            <a:rPr lang="es-EC" sz="1400" i="1">
                              <a:latin typeface="Cambria Math"/>
                            </a:rPr>
                            <m:t>1920</m:t>
                          </m:r>
                        </m:den>
                      </m:f>
                      <m:r>
                        <a:rPr lang="es-EC" sz="1400" i="1">
                          <a:latin typeface="Cambria Math"/>
                        </a:rPr>
                        <m:t>=</m:t>
                      </m:r>
                      <m:r>
                        <a:rPr lang="es-EC" sz="1400" b="0" i="1" smtClean="0">
                          <a:latin typeface="Cambria Math"/>
                        </a:rPr>
                        <m:t>1,45</m:t>
                      </m:r>
                      <m:r>
                        <a:rPr lang="es-EC" sz="1400" i="1">
                          <a:latin typeface="Cambria Math"/>
                        </a:rPr>
                        <m:t>  ($/</m:t>
                      </m:r>
                      <m:r>
                        <a:rPr lang="es-EC" sz="1400" i="1">
                          <a:latin typeface="Cambria Math"/>
                        </a:rPr>
                        <m:t>h</m:t>
                      </m:r>
                      <m:r>
                        <a:rPr lang="es-EC" sz="1400" i="1">
                          <a:latin typeface="Cambria Math"/>
                        </a:rPr>
                        <m:t>)</m:t>
                      </m:r>
                    </m:oMath>
                  </m:oMathPara>
                </a14:m>
                <a:endParaRPr lang="es-EC" sz="1400" dirty="0"/>
              </a:p>
            </p:txBody>
          </p:sp>
        </mc:Choice>
        <mc:Fallback xmlns="">
          <p:sp>
            <p:nvSpPr>
              <p:cNvPr id="7" name="6 Rectángulo"/>
              <p:cNvSpPr>
                <a:spLocks noRot="1" noChangeAspect="1" noMove="1" noResize="1" noEditPoints="1" noAdjustHandles="1" noChangeArrowheads="1" noChangeShapeType="1" noTextEdit="1"/>
              </p:cNvSpPr>
              <p:nvPr/>
            </p:nvSpPr>
            <p:spPr>
              <a:xfrm>
                <a:off x="970932" y="4478556"/>
                <a:ext cx="2572756" cy="497059"/>
              </a:xfrm>
              <a:prstGeom prst="rect">
                <a:avLst/>
              </a:prstGeom>
              <a:blipFill rotWithShape="1">
                <a:blip r:embed="rId4"/>
                <a:stretch>
                  <a:fillRect b="-123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7 Rectángulo"/>
              <p:cNvSpPr/>
              <p:nvPr/>
            </p:nvSpPr>
            <p:spPr>
              <a:xfrm>
                <a:off x="4298654" y="4474196"/>
                <a:ext cx="2492605" cy="4970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400" i="1" smtClean="0">
                          <a:latin typeface="Cambria Math"/>
                        </a:rPr>
                        <m:t>𝐶𝑚𝑝</m:t>
                      </m:r>
                      <m:r>
                        <a:rPr lang="es-EC" sz="1400" i="1" smtClean="0">
                          <a:latin typeface="Cambria Math"/>
                        </a:rPr>
                        <m:t>=</m:t>
                      </m:r>
                      <m:f>
                        <m:fPr>
                          <m:ctrlPr>
                            <a:rPr lang="es-EC" sz="1400" i="1">
                              <a:latin typeface="Cambria Math"/>
                            </a:rPr>
                          </m:ctrlPr>
                        </m:fPr>
                        <m:num>
                          <m:r>
                            <a:rPr lang="es-EC" sz="1400" i="1" smtClean="0">
                              <a:latin typeface="Cambria Math"/>
                            </a:rPr>
                            <m:t>2</m:t>
                          </m:r>
                          <m:r>
                            <a:rPr lang="es-EC" sz="1400" b="0" i="1" smtClean="0">
                              <a:latin typeface="Cambria Math"/>
                            </a:rPr>
                            <m:t>,237,04</m:t>
                          </m:r>
                        </m:num>
                        <m:den>
                          <m:r>
                            <a:rPr lang="es-EC" sz="1400" i="1">
                              <a:latin typeface="Cambria Math"/>
                            </a:rPr>
                            <m:t>1920</m:t>
                          </m:r>
                        </m:den>
                      </m:f>
                      <m:r>
                        <a:rPr lang="es-EC" sz="1400" i="1">
                          <a:latin typeface="Cambria Math"/>
                        </a:rPr>
                        <m:t>=</m:t>
                      </m:r>
                      <m:r>
                        <a:rPr lang="es-EC" sz="1400" b="0" i="1" smtClean="0">
                          <a:latin typeface="Cambria Math"/>
                        </a:rPr>
                        <m:t>1,17</m:t>
                      </m:r>
                      <m:r>
                        <a:rPr lang="es-EC" sz="1400" i="1">
                          <a:latin typeface="Cambria Math"/>
                        </a:rPr>
                        <m:t>($/</m:t>
                      </m:r>
                      <m:r>
                        <a:rPr lang="es-EC" sz="1400" i="1">
                          <a:latin typeface="Cambria Math"/>
                        </a:rPr>
                        <m:t>h</m:t>
                      </m:r>
                      <m:r>
                        <a:rPr lang="es-EC" sz="1400" i="1">
                          <a:latin typeface="Cambria Math"/>
                        </a:rPr>
                        <m:t>)</m:t>
                      </m:r>
                    </m:oMath>
                  </m:oMathPara>
                </a14:m>
                <a:endParaRPr lang="es-EC" sz="1400" dirty="0"/>
              </a:p>
            </p:txBody>
          </p:sp>
        </mc:Choice>
        <mc:Fallback xmlns="">
          <p:sp>
            <p:nvSpPr>
              <p:cNvPr id="8" name="7 Rectángulo"/>
              <p:cNvSpPr>
                <a:spLocks noRot="1" noChangeAspect="1" noMove="1" noResize="1" noEditPoints="1" noAdjustHandles="1" noChangeArrowheads="1" noChangeShapeType="1" noTextEdit="1"/>
              </p:cNvSpPr>
              <p:nvPr/>
            </p:nvSpPr>
            <p:spPr>
              <a:xfrm>
                <a:off x="4298654" y="4474196"/>
                <a:ext cx="2492605" cy="497059"/>
              </a:xfrm>
              <a:prstGeom prst="rect">
                <a:avLst/>
              </a:prstGeom>
              <a:blipFill rotWithShape="1">
                <a:blip r:embed="rId5"/>
                <a:stretch>
                  <a:fillRect b="-1235"/>
                </a:stretch>
              </a:blipFill>
            </p:spPr>
            <p:txBody>
              <a:bodyPr/>
              <a:lstStyle/>
              <a:p>
                <a:r>
                  <a:rPr lang="es-EC">
                    <a:noFill/>
                  </a:rPr>
                  <a:t> </a:t>
                </a:r>
              </a:p>
            </p:txBody>
          </p:sp>
        </mc:Fallback>
      </mc:AlternateContent>
    </p:spTree>
    <p:extLst>
      <p:ext uri="{BB962C8B-B14F-4D97-AF65-F5344CB8AC3E}">
        <p14:creationId xmlns:p14="http://schemas.microsoft.com/office/powerpoint/2010/main" val="2386228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82" y="-47288"/>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899592" y="620688"/>
            <a:ext cx="7704856" cy="369332"/>
          </a:xfrm>
          <a:prstGeom prst="rect">
            <a:avLst/>
          </a:prstGeom>
          <a:noFill/>
        </p:spPr>
        <p:txBody>
          <a:bodyPr wrap="square" rtlCol="0">
            <a:spAutoFit/>
          </a:bodyPr>
          <a:lstStyle/>
          <a:p>
            <a:r>
              <a:rPr lang="es-EC" b="1" dirty="0" smtClean="0"/>
              <a:t>COSTO DE MANTENIMIENTO:</a:t>
            </a:r>
            <a:endParaRPr lang="es-EC" dirty="0"/>
          </a:p>
        </p:txBody>
      </p:sp>
      <p:sp>
        <p:nvSpPr>
          <p:cNvPr id="20" name="19 CuadroTexto"/>
          <p:cNvSpPr txBox="1"/>
          <p:nvPr/>
        </p:nvSpPr>
        <p:spPr>
          <a:xfrm>
            <a:off x="970932" y="3717032"/>
            <a:ext cx="2151468" cy="369332"/>
          </a:xfrm>
          <a:prstGeom prst="rect">
            <a:avLst/>
          </a:prstGeom>
          <a:noFill/>
        </p:spPr>
        <p:txBody>
          <a:bodyPr wrap="square" rtlCol="0">
            <a:spAutoFit/>
          </a:bodyPr>
          <a:lstStyle/>
          <a:p>
            <a:r>
              <a:rPr lang="es-EC" b="1" dirty="0" smtClean="0"/>
              <a:t>FADAL</a:t>
            </a:r>
            <a:endParaRPr lang="es-EC" b="1" dirty="0"/>
          </a:p>
        </p:txBody>
      </p:sp>
      <p:sp>
        <p:nvSpPr>
          <p:cNvPr id="21" name="20 CuadroTexto"/>
          <p:cNvSpPr txBox="1"/>
          <p:nvPr/>
        </p:nvSpPr>
        <p:spPr>
          <a:xfrm>
            <a:off x="5004048" y="3717032"/>
            <a:ext cx="2151468" cy="369332"/>
          </a:xfrm>
          <a:prstGeom prst="rect">
            <a:avLst/>
          </a:prstGeom>
          <a:noFill/>
        </p:spPr>
        <p:txBody>
          <a:bodyPr wrap="square" rtlCol="0">
            <a:spAutoFit/>
          </a:bodyPr>
          <a:lstStyle/>
          <a:p>
            <a:r>
              <a:rPr lang="es-EC" b="1" dirty="0" smtClean="0"/>
              <a:t>VIWA</a:t>
            </a:r>
            <a:endParaRPr lang="es-EC" b="1" dirty="0"/>
          </a:p>
        </p:txBody>
      </p:sp>
      <p:sp>
        <p:nvSpPr>
          <p:cNvPr id="22" name="21 CuadroTexto"/>
          <p:cNvSpPr txBox="1"/>
          <p:nvPr/>
        </p:nvSpPr>
        <p:spPr>
          <a:xfrm>
            <a:off x="946226" y="990019"/>
            <a:ext cx="7704856" cy="307777"/>
          </a:xfrm>
          <a:prstGeom prst="rect">
            <a:avLst/>
          </a:prstGeom>
          <a:noFill/>
        </p:spPr>
        <p:txBody>
          <a:bodyPr wrap="square" rtlCol="0">
            <a:spAutoFit/>
          </a:bodyPr>
          <a:lstStyle/>
          <a:p>
            <a:r>
              <a:rPr lang="es-EC" sz="1400" b="1" dirty="0" smtClean="0"/>
              <a:t>CORRECTIVO:</a:t>
            </a:r>
            <a:endParaRPr lang="es-EC" sz="1400" dirty="0"/>
          </a:p>
        </p:txBody>
      </p:sp>
      <mc:AlternateContent xmlns:mc="http://schemas.openxmlformats.org/markup-compatibility/2006" xmlns:a14="http://schemas.microsoft.com/office/drawing/2010/main">
        <mc:Choice Requires="a14">
          <p:sp>
            <p:nvSpPr>
              <p:cNvPr id="5" name="4 Rectángulo"/>
              <p:cNvSpPr/>
              <p:nvPr/>
            </p:nvSpPr>
            <p:spPr>
              <a:xfrm>
                <a:off x="946226" y="1412776"/>
                <a:ext cx="2082621" cy="491160"/>
              </a:xfrm>
              <a:prstGeom prst="rect">
                <a:avLst/>
              </a:prstGeom>
            </p:spPr>
            <p:txBody>
              <a:bodyPr wrap="none">
                <a:spAutoFit/>
              </a:bodyPr>
              <a:lstStyle/>
              <a:p>
                <a14:m>
                  <m:oMath xmlns:m="http://schemas.openxmlformats.org/officeDocument/2006/math">
                    <m:r>
                      <a:rPr lang="es-EC" b="1" i="1">
                        <a:latin typeface="Cambria Math"/>
                      </a:rPr>
                      <m:t>𝑪𝒎𝒄</m:t>
                    </m:r>
                    <m:r>
                      <a:rPr lang="es-EC" b="1" i="1">
                        <a:latin typeface="Cambria Math"/>
                      </a:rPr>
                      <m:t>=</m:t>
                    </m:r>
                    <m:f>
                      <m:fPr>
                        <m:ctrlPr>
                          <a:rPr lang="es-EC" b="1" i="1">
                            <a:latin typeface="Cambria Math"/>
                          </a:rPr>
                        </m:ctrlPr>
                      </m:fPr>
                      <m:num>
                        <m:r>
                          <a:rPr lang="es-EC" b="1" i="1">
                            <a:latin typeface="Cambria Math"/>
                          </a:rPr>
                          <m:t>𝑷𝒎𝒄</m:t>
                        </m:r>
                      </m:num>
                      <m:den>
                        <m:r>
                          <a:rPr lang="es-EC" b="1" i="1">
                            <a:latin typeface="Cambria Math"/>
                          </a:rPr>
                          <m:t>𝟏𝟗𝟐𝟎</m:t>
                        </m:r>
                      </m:den>
                    </m:f>
                    <m:r>
                      <a:rPr lang="es-EC" b="1" i="1">
                        <a:latin typeface="Cambria Math"/>
                      </a:rPr>
                      <m:t> ($/</m:t>
                    </m:r>
                    <m:r>
                      <a:rPr lang="es-EC" b="1" i="1">
                        <a:latin typeface="Cambria Math"/>
                      </a:rPr>
                      <m:t>𝒉</m:t>
                    </m:r>
                    <m:r>
                      <a:rPr lang="es-EC" b="1" i="1">
                        <a:latin typeface="Cambria Math"/>
                      </a:rPr>
                      <m:t>)</m:t>
                    </m:r>
                  </m:oMath>
                </a14:m>
                <a:r>
                  <a:rPr lang="es-EC" b="1" dirty="0"/>
                  <a:t> </a:t>
                </a:r>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946226" y="1412776"/>
                <a:ext cx="2082621" cy="491160"/>
              </a:xfrm>
              <a:prstGeom prst="rect">
                <a:avLst/>
              </a:prstGeom>
              <a:blipFill rotWithShape="1">
                <a:blip r:embed="rId3"/>
                <a:stretch>
                  <a:fillRect b="-2500"/>
                </a:stretch>
              </a:blipFill>
            </p:spPr>
            <p:txBody>
              <a:bodyPr/>
              <a:lstStyle/>
              <a:p>
                <a:r>
                  <a:rPr lang="es-EC">
                    <a:noFill/>
                  </a:rPr>
                  <a:t> </a:t>
                </a:r>
              </a:p>
            </p:txBody>
          </p:sp>
        </mc:Fallback>
      </mc:AlternateContent>
      <p:sp>
        <p:nvSpPr>
          <p:cNvPr id="9" name="8 Rectángulo"/>
          <p:cNvSpPr/>
          <p:nvPr/>
        </p:nvSpPr>
        <p:spPr>
          <a:xfrm>
            <a:off x="970932" y="2060848"/>
            <a:ext cx="4572000" cy="307777"/>
          </a:xfrm>
          <a:prstGeom prst="rect">
            <a:avLst/>
          </a:prstGeom>
        </p:spPr>
        <p:txBody>
          <a:bodyPr>
            <a:spAutoFit/>
          </a:bodyPr>
          <a:lstStyle/>
          <a:p>
            <a:r>
              <a:rPr lang="es-EC" sz="1400" b="1" dirty="0" err="1"/>
              <a:t>Pmc</a:t>
            </a:r>
            <a:r>
              <a:rPr lang="es-EC" sz="1400" b="1" dirty="0"/>
              <a:t>: </a:t>
            </a:r>
            <a:r>
              <a:rPr lang="es-EC" sz="1400" dirty="0"/>
              <a:t>Presupuesto sugerido de mantenimiento correctivo. </a:t>
            </a:r>
          </a:p>
        </p:txBody>
      </p:sp>
      <p:sp>
        <p:nvSpPr>
          <p:cNvPr id="10" name="9 Rectángulo"/>
          <p:cNvSpPr/>
          <p:nvPr/>
        </p:nvSpPr>
        <p:spPr>
          <a:xfrm>
            <a:off x="946226" y="2368625"/>
            <a:ext cx="3285066" cy="307777"/>
          </a:xfrm>
          <a:prstGeom prst="rect">
            <a:avLst/>
          </a:prstGeom>
        </p:spPr>
        <p:txBody>
          <a:bodyPr wrap="none">
            <a:spAutoFit/>
          </a:bodyPr>
          <a:lstStyle/>
          <a:p>
            <a:r>
              <a:rPr lang="es-EC" sz="1400" b="1" dirty="0" err="1"/>
              <a:t>Cmc</a:t>
            </a:r>
            <a:r>
              <a:rPr lang="es-EC" sz="1400" b="1" dirty="0"/>
              <a:t>: </a:t>
            </a:r>
            <a:r>
              <a:rPr lang="es-EC" sz="1400" dirty="0"/>
              <a:t>Costo de mantenimiento correctivo </a:t>
            </a:r>
          </a:p>
        </p:txBody>
      </p:sp>
      <p:sp>
        <p:nvSpPr>
          <p:cNvPr id="11" name="10 Rectángulo"/>
          <p:cNvSpPr/>
          <p:nvPr/>
        </p:nvSpPr>
        <p:spPr>
          <a:xfrm>
            <a:off x="960668" y="2781869"/>
            <a:ext cx="4572000" cy="307777"/>
          </a:xfrm>
          <a:prstGeom prst="rect">
            <a:avLst/>
          </a:prstGeom>
        </p:spPr>
        <p:txBody>
          <a:bodyPr>
            <a:spAutoFit/>
          </a:bodyPr>
          <a:lstStyle/>
          <a:p>
            <a:r>
              <a:rPr lang="es-EC" sz="1400" b="1" dirty="0" err="1"/>
              <a:t>Cmin</a:t>
            </a:r>
            <a:r>
              <a:rPr lang="es-EC" sz="1400" b="1" dirty="0"/>
              <a:t>: </a:t>
            </a:r>
            <a:r>
              <a:rPr lang="es-EC" sz="1400" dirty="0"/>
              <a:t>Costo mínimo de mantenimiento correctivo </a:t>
            </a:r>
          </a:p>
        </p:txBody>
      </p:sp>
      <p:sp>
        <p:nvSpPr>
          <p:cNvPr id="12" name="11 Rectángulo"/>
          <p:cNvSpPr/>
          <p:nvPr/>
        </p:nvSpPr>
        <p:spPr>
          <a:xfrm>
            <a:off x="970932" y="3112647"/>
            <a:ext cx="4572000" cy="307777"/>
          </a:xfrm>
          <a:prstGeom prst="rect">
            <a:avLst/>
          </a:prstGeom>
        </p:spPr>
        <p:txBody>
          <a:bodyPr>
            <a:spAutoFit/>
          </a:bodyPr>
          <a:lstStyle/>
          <a:p>
            <a:r>
              <a:rPr lang="es-EC" sz="1400" b="1" dirty="0" err="1"/>
              <a:t>Cmax</a:t>
            </a:r>
            <a:r>
              <a:rPr lang="es-EC" sz="1400" b="1" dirty="0"/>
              <a:t>: </a:t>
            </a:r>
            <a:r>
              <a:rPr lang="es-EC" sz="1400" dirty="0"/>
              <a:t>Costo máximo de mantenimiento correctivo </a:t>
            </a:r>
          </a:p>
        </p:txBody>
      </p:sp>
      <mc:AlternateContent xmlns:mc="http://schemas.openxmlformats.org/markup-compatibility/2006" xmlns:a14="http://schemas.microsoft.com/office/drawing/2010/main">
        <mc:Choice Requires="a14">
          <p:sp>
            <p:nvSpPr>
              <p:cNvPr id="13" name="12 Rectángulo"/>
              <p:cNvSpPr/>
              <p:nvPr/>
            </p:nvSpPr>
            <p:spPr>
              <a:xfrm>
                <a:off x="996816" y="4402426"/>
                <a:ext cx="2511393" cy="5014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400" i="1">
                          <a:latin typeface="Cambria Math"/>
                        </a:rPr>
                        <m:t>𝐶𝑚𝑐</m:t>
                      </m:r>
                      <m:r>
                        <a:rPr lang="es-EC" sz="1400" i="1">
                          <a:latin typeface="Cambria Math"/>
                        </a:rPr>
                        <m:t>=</m:t>
                      </m:r>
                      <m:f>
                        <m:fPr>
                          <m:ctrlPr>
                            <a:rPr lang="es-EC" sz="1400" i="1">
                              <a:latin typeface="Cambria Math"/>
                            </a:rPr>
                          </m:ctrlPr>
                        </m:fPr>
                        <m:num>
                          <m:r>
                            <a:rPr lang="es-EC" sz="1400" i="1">
                              <a:latin typeface="Cambria Math"/>
                            </a:rPr>
                            <m:t>3.375,00</m:t>
                          </m:r>
                        </m:num>
                        <m:den>
                          <m:r>
                            <a:rPr lang="es-EC" sz="1400" i="1">
                              <a:latin typeface="Cambria Math"/>
                            </a:rPr>
                            <m:t>1920</m:t>
                          </m:r>
                        </m:den>
                      </m:f>
                      <m:r>
                        <a:rPr lang="es-EC" sz="1400" i="1">
                          <a:latin typeface="Cambria Math"/>
                        </a:rPr>
                        <m:t>=1,76 ($/</m:t>
                      </m:r>
                      <m:r>
                        <a:rPr lang="es-EC" sz="1400" i="1">
                          <a:latin typeface="Cambria Math"/>
                        </a:rPr>
                        <m:t>h</m:t>
                      </m:r>
                      <m:r>
                        <a:rPr lang="es-EC" sz="1400" i="1">
                          <a:latin typeface="Cambria Math"/>
                        </a:rPr>
                        <m:t>)</m:t>
                      </m:r>
                    </m:oMath>
                  </m:oMathPara>
                </a14:m>
                <a:endParaRPr lang="es-EC" sz="1400" dirty="0"/>
              </a:p>
            </p:txBody>
          </p:sp>
        </mc:Choice>
        <mc:Fallback xmlns="">
          <p:sp>
            <p:nvSpPr>
              <p:cNvPr id="13" name="12 Rectángulo"/>
              <p:cNvSpPr>
                <a:spLocks noRot="1" noChangeAspect="1" noMove="1" noResize="1" noEditPoints="1" noAdjustHandles="1" noChangeArrowheads="1" noChangeShapeType="1" noTextEdit="1"/>
              </p:cNvSpPr>
              <p:nvPr/>
            </p:nvSpPr>
            <p:spPr>
              <a:xfrm>
                <a:off x="996816" y="4402426"/>
                <a:ext cx="2511393" cy="501419"/>
              </a:xfrm>
              <a:prstGeom prst="rect">
                <a:avLst/>
              </a:prstGeom>
              <a:blipFill rotWithShape="1">
                <a:blip r:embed="rId4"/>
                <a:stretch>
                  <a:fillRect b="-122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13 Rectángulo"/>
              <p:cNvSpPr/>
              <p:nvPr/>
            </p:nvSpPr>
            <p:spPr>
              <a:xfrm>
                <a:off x="5004047" y="4402425"/>
                <a:ext cx="2511393" cy="50141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400" i="1">
                          <a:latin typeface="Cambria Math"/>
                        </a:rPr>
                        <m:t>𝐶𝑚𝑐</m:t>
                      </m:r>
                      <m:r>
                        <a:rPr lang="es-EC" sz="1400" i="1">
                          <a:latin typeface="Cambria Math"/>
                        </a:rPr>
                        <m:t>=</m:t>
                      </m:r>
                      <m:f>
                        <m:fPr>
                          <m:ctrlPr>
                            <a:rPr lang="es-EC" sz="1400" i="1">
                              <a:latin typeface="Cambria Math"/>
                            </a:rPr>
                          </m:ctrlPr>
                        </m:fPr>
                        <m:num>
                          <m:r>
                            <a:rPr lang="es-EC" sz="1400" i="1">
                              <a:latin typeface="Cambria Math"/>
                            </a:rPr>
                            <m:t>2.250,00</m:t>
                          </m:r>
                        </m:num>
                        <m:den>
                          <m:r>
                            <a:rPr lang="es-EC" sz="1400" i="1">
                              <a:latin typeface="Cambria Math"/>
                            </a:rPr>
                            <m:t>1920</m:t>
                          </m:r>
                        </m:den>
                      </m:f>
                      <m:r>
                        <a:rPr lang="es-EC" sz="1400" i="1">
                          <a:latin typeface="Cambria Math"/>
                        </a:rPr>
                        <m:t>=1,17 ($/</m:t>
                      </m:r>
                      <m:r>
                        <a:rPr lang="es-EC" sz="1400" i="1">
                          <a:latin typeface="Cambria Math"/>
                        </a:rPr>
                        <m:t>h</m:t>
                      </m:r>
                      <m:r>
                        <a:rPr lang="es-EC" sz="1400" i="1">
                          <a:latin typeface="Cambria Math"/>
                        </a:rPr>
                        <m:t>)</m:t>
                      </m:r>
                    </m:oMath>
                  </m:oMathPara>
                </a14:m>
                <a:endParaRPr lang="es-EC" sz="1400" dirty="0"/>
              </a:p>
            </p:txBody>
          </p:sp>
        </mc:Choice>
        <mc:Fallback xmlns="">
          <p:sp>
            <p:nvSpPr>
              <p:cNvPr id="14" name="13 Rectángulo"/>
              <p:cNvSpPr>
                <a:spLocks noRot="1" noChangeAspect="1" noMove="1" noResize="1" noEditPoints="1" noAdjustHandles="1" noChangeArrowheads="1" noChangeShapeType="1" noTextEdit="1"/>
              </p:cNvSpPr>
              <p:nvPr/>
            </p:nvSpPr>
            <p:spPr>
              <a:xfrm>
                <a:off x="5004047" y="4402425"/>
                <a:ext cx="2511393" cy="501419"/>
              </a:xfrm>
              <a:prstGeom prst="rect">
                <a:avLst/>
              </a:prstGeom>
              <a:blipFill rotWithShape="1">
                <a:blip r:embed="rId5"/>
                <a:stretch>
                  <a:fillRect b="-1220"/>
                </a:stretch>
              </a:blipFill>
            </p:spPr>
            <p:txBody>
              <a:bodyPr/>
              <a:lstStyle/>
              <a:p>
                <a:r>
                  <a:rPr lang="es-EC">
                    <a:noFill/>
                  </a:rPr>
                  <a:t> </a:t>
                </a:r>
              </a:p>
            </p:txBody>
          </p:sp>
        </mc:Fallback>
      </mc:AlternateContent>
      <p:sp>
        <p:nvSpPr>
          <p:cNvPr id="15" name="14 Rectángulo"/>
          <p:cNvSpPr/>
          <p:nvPr/>
        </p:nvSpPr>
        <p:spPr>
          <a:xfrm>
            <a:off x="5148064" y="5085184"/>
            <a:ext cx="3312368" cy="584775"/>
          </a:xfrm>
          <a:prstGeom prst="rect">
            <a:avLst/>
          </a:prstGeom>
        </p:spPr>
        <p:txBody>
          <a:bodyPr wrap="square">
            <a:spAutoFit/>
          </a:bodyPr>
          <a:lstStyle/>
          <a:p>
            <a:r>
              <a:rPr lang="es-EC" sz="1600" b="1" dirty="0"/>
              <a:t>CM: </a:t>
            </a:r>
            <a:r>
              <a:rPr lang="es-EC" sz="1600" dirty="0"/>
              <a:t>Costo total de </a:t>
            </a:r>
            <a:r>
              <a:rPr lang="es-EC" sz="1600" dirty="0" smtClean="0"/>
              <a:t>mantenimiento</a:t>
            </a:r>
          </a:p>
          <a:p>
            <a:r>
              <a:rPr lang="es-EC" sz="1600" dirty="0" smtClean="0"/>
              <a:t>CM = </a:t>
            </a:r>
            <a:r>
              <a:rPr lang="es-EC" sz="1600" dirty="0" err="1"/>
              <a:t>Cmp</a:t>
            </a:r>
            <a:r>
              <a:rPr lang="es-EC" sz="1600" dirty="0"/>
              <a:t> + </a:t>
            </a:r>
            <a:r>
              <a:rPr lang="es-EC" sz="1600" dirty="0" err="1"/>
              <a:t>Cmc</a:t>
            </a:r>
            <a:r>
              <a:rPr lang="es-EC" sz="1600" dirty="0"/>
              <a:t> = </a:t>
            </a:r>
            <a:r>
              <a:rPr lang="es-EC" sz="1600" dirty="0" smtClean="0"/>
              <a:t>2,34 </a:t>
            </a:r>
            <a:r>
              <a:rPr lang="es-EC" sz="1600" dirty="0"/>
              <a:t>($/h)  </a:t>
            </a:r>
          </a:p>
        </p:txBody>
      </p:sp>
      <p:sp>
        <p:nvSpPr>
          <p:cNvPr id="16" name="15 Rectángulo"/>
          <p:cNvSpPr/>
          <p:nvPr/>
        </p:nvSpPr>
        <p:spPr>
          <a:xfrm>
            <a:off x="970932" y="5085184"/>
            <a:ext cx="3260360" cy="584775"/>
          </a:xfrm>
          <a:prstGeom prst="rect">
            <a:avLst/>
          </a:prstGeom>
        </p:spPr>
        <p:txBody>
          <a:bodyPr wrap="square">
            <a:spAutoFit/>
          </a:bodyPr>
          <a:lstStyle/>
          <a:p>
            <a:r>
              <a:rPr lang="es-EC" sz="1600" b="1" dirty="0"/>
              <a:t>Cm: </a:t>
            </a:r>
            <a:r>
              <a:rPr lang="es-EC" sz="1600" dirty="0"/>
              <a:t>Costo total de mantenimiento </a:t>
            </a:r>
            <a:endParaRPr lang="es-EC" sz="1600" dirty="0" smtClean="0"/>
          </a:p>
          <a:p>
            <a:r>
              <a:rPr lang="es-EC" sz="1600" dirty="0" smtClean="0"/>
              <a:t>CM = </a:t>
            </a:r>
            <a:r>
              <a:rPr lang="es-EC" sz="1600" dirty="0" err="1"/>
              <a:t>Cmp</a:t>
            </a:r>
            <a:r>
              <a:rPr lang="es-EC" sz="1600" dirty="0"/>
              <a:t> + </a:t>
            </a:r>
            <a:r>
              <a:rPr lang="es-EC" sz="1600" dirty="0" err="1"/>
              <a:t>Cmc</a:t>
            </a:r>
            <a:r>
              <a:rPr lang="es-EC" sz="1600" dirty="0"/>
              <a:t> = </a:t>
            </a:r>
            <a:r>
              <a:rPr lang="es-EC" sz="1600" dirty="0" smtClean="0"/>
              <a:t>3,21 </a:t>
            </a:r>
            <a:r>
              <a:rPr lang="es-EC" sz="1600" dirty="0"/>
              <a:t>($/h)</a:t>
            </a:r>
          </a:p>
        </p:txBody>
      </p:sp>
    </p:spTree>
    <p:extLst>
      <p:ext uri="{BB962C8B-B14F-4D97-AF65-F5344CB8AC3E}">
        <p14:creationId xmlns:p14="http://schemas.microsoft.com/office/powerpoint/2010/main" val="792608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82" y="-47288"/>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899592" y="116632"/>
            <a:ext cx="7704856" cy="369332"/>
          </a:xfrm>
          <a:prstGeom prst="rect">
            <a:avLst/>
          </a:prstGeom>
          <a:noFill/>
        </p:spPr>
        <p:txBody>
          <a:bodyPr wrap="square" rtlCol="0">
            <a:spAutoFit/>
          </a:bodyPr>
          <a:lstStyle/>
          <a:p>
            <a:r>
              <a:rPr lang="es-EC" b="1" dirty="0" smtClean="0"/>
              <a:t>COSTO DE HERRAMIENTAS FADAL:</a:t>
            </a:r>
            <a:endParaRPr lang="es-EC" dirty="0"/>
          </a:p>
        </p:txBody>
      </p:sp>
      <p:graphicFrame>
        <p:nvGraphicFramePr>
          <p:cNvPr id="2" name="1 Tabla"/>
          <p:cNvGraphicFramePr>
            <a:graphicFrameLocks noGrp="1"/>
          </p:cNvGraphicFramePr>
          <p:nvPr>
            <p:extLst>
              <p:ext uri="{D42A27DB-BD31-4B8C-83A1-F6EECF244321}">
                <p14:modId xmlns:p14="http://schemas.microsoft.com/office/powerpoint/2010/main" val="1108846461"/>
              </p:ext>
            </p:extLst>
          </p:nvPr>
        </p:nvGraphicFramePr>
        <p:xfrm>
          <a:off x="202839" y="485964"/>
          <a:ext cx="8640958" cy="5394700"/>
        </p:xfrm>
        <a:graphic>
          <a:graphicData uri="http://schemas.openxmlformats.org/drawingml/2006/table">
            <a:tbl>
              <a:tblPr firstRow="1" firstCol="1" bandRow="1">
                <a:tableStyleId>{2D5ABB26-0587-4C30-8999-92F81FD0307C}</a:tableStyleId>
              </a:tblPr>
              <a:tblGrid>
                <a:gridCol w="768761"/>
                <a:gridCol w="2664296"/>
                <a:gridCol w="1728192"/>
                <a:gridCol w="648072"/>
                <a:gridCol w="1584176"/>
                <a:gridCol w="1247461"/>
              </a:tblGrid>
              <a:tr h="206732">
                <a:tc>
                  <a:txBody>
                    <a:bodyPr/>
                    <a:lstStyle/>
                    <a:p>
                      <a:pPr algn="ctr">
                        <a:lnSpc>
                          <a:spcPct val="200000"/>
                        </a:lnSpc>
                        <a:spcBef>
                          <a:spcPts val="300"/>
                        </a:spcBef>
                        <a:spcAft>
                          <a:spcPts val="0"/>
                        </a:spcAft>
                      </a:pPr>
                      <a:r>
                        <a:rPr lang="es-EC" sz="1100" dirty="0">
                          <a:effectLst/>
                        </a:rPr>
                        <a:t>TIPO</a:t>
                      </a:r>
                      <a:endParaRPr lang="es-EC" sz="1200" dirty="0">
                        <a:solidFill>
                          <a:srgbClr val="365F91"/>
                        </a:solidFill>
                        <a:effectLst/>
                        <a:latin typeface="Calibri"/>
                        <a:ea typeface="Calibri"/>
                        <a:cs typeface="Times New Roman"/>
                      </a:endParaRPr>
                    </a:p>
                  </a:txBody>
                  <a:tcPr marL="33784" marR="33784" marT="0" marB="0">
                    <a:solidFill>
                      <a:schemeClr val="bg2"/>
                    </a:solidFill>
                  </a:tcPr>
                </a:tc>
                <a:tc>
                  <a:txBody>
                    <a:bodyPr/>
                    <a:lstStyle/>
                    <a:p>
                      <a:pPr algn="ctr">
                        <a:lnSpc>
                          <a:spcPct val="200000"/>
                        </a:lnSpc>
                        <a:spcBef>
                          <a:spcPts val="300"/>
                        </a:spcBef>
                        <a:spcAft>
                          <a:spcPts val="0"/>
                        </a:spcAft>
                      </a:pPr>
                      <a:r>
                        <a:rPr lang="es-EC" sz="1100" dirty="0">
                          <a:effectLst/>
                        </a:rPr>
                        <a:t>Descripción</a:t>
                      </a:r>
                      <a:endParaRPr lang="es-EC" sz="1200" dirty="0">
                        <a:solidFill>
                          <a:srgbClr val="365F91"/>
                        </a:solidFill>
                        <a:effectLst/>
                        <a:latin typeface="Calibri"/>
                        <a:ea typeface="Calibri"/>
                        <a:cs typeface="Times New Roman"/>
                      </a:endParaRPr>
                    </a:p>
                  </a:txBody>
                  <a:tcPr marL="33784" marR="33784" marT="0" marB="0">
                    <a:solidFill>
                      <a:schemeClr val="bg2"/>
                    </a:solidFill>
                  </a:tcPr>
                </a:tc>
                <a:tc>
                  <a:txBody>
                    <a:bodyPr/>
                    <a:lstStyle/>
                    <a:p>
                      <a:pPr algn="ctr">
                        <a:lnSpc>
                          <a:spcPct val="200000"/>
                        </a:lnSpc>
                        <a:spcBef>
                          <a:spcPts val="300"/>
                        </a:spcBef>
                        <a:spcAft>
                          <a:spcPts val="0"/>
                        </a:spcAft>
                      </a:pPr>
                      <a:r>
                        <a:rPr lang="es-EC" sz="1100" dirty="0">
                          <a:effectLst/>
                        </a:rPr>
                        <a:t>Aplicaciones</a:t>
                      </a:r>
                      <a:endParaRPr lang="es-EC" sz="1200" dirty="0">
                        <a:solidFill>
                          <a:srgbClr val="365F91"/>
                        </a:solidFill>
                        <a:effectLst/>
                        <a:latin typeface="Calibri"/>
                        <a:ea typeface="Calibri"/>
                        <a:cs typeface="Times New Roman"/>
                      </a:endParaRPr>
                    </a:p>
                  </a:txBody>
                  <a:tcPr marL="33784" marR="33784" marT="0" marB="0">
                    <a:solidFill>
                      <a:schemeClr val="bg2"/>
                    </a:solidFill>
                  </a:tcPr>
                </a:tc>
                <a:tc>
                  <a:txBody>
                    <a:bodyPr/>
                    <a:lstStyle/>
                    <a:p>
                      <a:pPr algn="ctr">
                        <a:lnSpc>
                          <a:spcPct val="200000"/>
                        </a:lnSpc>
                        <a:spcBef>
                          <a:spcPts val="300"/>
                        </a:spcBef>
                        <a:spcAft>
                          <a:spcPts val="0"/>
                        </a:spcAft>
                      </a:pPr>
                      <a:r>
                        <a:rPr lang="es-EC" sz="1100" dirty="0" err="1">
                          <a:effectLst/>
                        </a:rPr>
                        <a:t>Cant</a:t>
                      </a:r>
                      <a:r>
                        <a:rPr lang="es-EC" sz="1100" dirty="0">
                          <a:effectLst/>
                        </a:rPr>
                        <a:t>.</a:t>
                      </a:r>
                      <a:endParaRPr lang="es-EC" sz="1200" dirty="0">
                        <a:solidFill>
                          <a:srgbClr val="365F91"/>
                        </a:solidFill>
                        <a:effectLst/>
                        <a:latin typeface="Calibri"/>
                        <a:ea typeface="Calibri"/>
                        <a:cs typeface="Times New Roman"/>
                      </a:endParaRPr>
                    </a:p>
                  </a:txBody>
                  <a:tcPr marL="33784" marR="33784" marT="0" marB="0">
                    <a:solidFill>
                      <a:schemeClr val="bg2"/>
                    </a:solidFill>
                  </a:tcPr>
                </a:tc>
                <a:tc>
                  <a:txBody>
                    <a:bodyPr/>
                    <a:lstStyle/>
                    <a:p>
                      <a:pPr algn="ctr">
                        <a:lnSpc>
                          <a:spcPct val="200000"/>
                        </a:lnSpc>
                        <a:spcBef>
                          <a:spcPts val="300"/>
                        </a:spcBef>
                        <a:spcAft>
                          <a:spcPts val="0"/>
                        </a:spcAft>
                      </a:pPr>
                      <a:r>
                        <a:rPr lang="es-EC" sz="1100" dirty="0">
                          <a:effectLst/>
                        </a:rPr>
                        <a:t>Precio Unitario ($)</a:t>
                      </a:r>
                      <a:endParaRPr lang="es-EC" sz="1200" dirty="0">
                        <a:solidFill>
                          <a:srgbClr val="365F91"/>
                        </a:solidFill>
                        <a:effectLst/>
                        <a:latin typeface="Calibri"/>
                        <a:ea typeface="Calibri"/>
                        <a:cs typeface="Times New Roman"/>
                      </a:endParaRPr>
                    </a:p>
                  </a:txBody>
                  <a:tcPr marL="33784" marR="33784" marT="0" marB="0">
                    <a:solidFill>
                      <a:schemeClr val="bg2"/>
                    </a:solidFill>
                  </a:tcPr>
                </a:tc>
                <a:tc>
                  <a:txBody>
                    <a:bodyPr/>
                    <a:lstStyle/>
                    <a:p>
                      <a:pPr algn="ctr">
                        <a:lnSpc>
                          <a:spcPct val="200000"/>
                        </a:lnSpc>
                        <a:spcBef>
                          <a:spcPts val="300"/>
                        </a:spcBef>
                        <a:spcAft>
                          <a:spcPts val="0"/>
                        </a:spcAft>
                      </a:pPr>
                      <a:r>
                        <a:rPr lang="es-EC" sz="1100" dirty="0">
                          <a:effectLst/>
                        </a:rPr>
                        <a:t>Precio Total ($/año)</a:t>
                      </a:r>
                      <a:endParaRPr lang="es-EC" sz="1200" dirty="0">
                        <a:solidFill>
                          <a:srgbClr val="365F91"/>
                        </a:solidFill>
                        <a:effectLst/>
                        <a:latin typeface="Calibri"/>
                        <a:ea typeface="Calibri"/>
                        <a:cs typeface="Times New Roman"/>
                      </a:endParaRPr>
                    </a:p>
                  </a:txBody>
                  <a:tcPr marL="33784" marR="33784" marT="0" marB="0">
                    <a:solidFill>
                      <a:schemeClr val="bg2"/>
                    </a:solidFill>
                  </a:tcPr>
                </a:tc>
              </a:tr>
              <a:tr h="338302">
                <a:tc rowSpan="12">
                  <a:txBody>
                    <a:bodyPr/>
                    <a:lstStyle/>
                    <a:p>
                      <a:pPr algn="ctr">
                        <a:lnSpc>
                          <a:spcPct val="200000"/>
                        </a:lnSpc>
                        <a:spcBef>
                          <a:spcPts val="100"/>
                        </a:spcBef>
                        <a:spcAft>
                          <a:spcPts val="100"/>
                        </a:spcAft>
                      </a:pPr>
                      <a:r>
                        <a:rPr lang="es-EC" sz="1100" dirty="0">
                          <a:effectLst/>
                        </a:rPr>
                        <a:t>HERRAMIENTAS - SUJETADORES</a:t>
                      </a:r>
                      <a:endParaRPr lang="es-EC" sz="1200" dirty="0">
                        <a:solidFill>
                          <a:srgbClr val="365F91"/>
                        </a:solidFill>
                        <a:effectLst/>
                        <a:latin typeface="Calibri"/>
                        <a:ea typeface="Calibri"/>
                        <a:cs typeface="Times New Roman"/>
                      </a:endParaRPr>
                    </a:p>
                  </a:txBody>
                  <a:tcPr marL="33784" marR="33784" marT="0" marB="0" vert="vert270"/>
                </a:tc>
                <a:tc>
                  <a:txBody>
                    <a:bodyPr/>
                    <a:lstStyle/>
                    <a:p>
                      <a:pPr algn="just">
                        <a:lnSpc>
                          <a:spcPct val="200000"/>
                        </a:lnSpc>
                        <a:spcBef>
                          <a:spcPts val="100"/>
                        </a:spcBef>
                        <a:spcAft>
                          <a:spcPts val="100"/>
                        </a:spcAft>
                      </a:pPr>
                      <a:r>
                        <a:rPr lang="es-EC" sz="1100" dirty="0">
                          <a:effectLst/>
                        </a:rPr>
                        <a:t>Cono BT – 40 porta Roseta-27</a:t>
                      </a:r>
                      <a:endParaRPr lang="es-EC" sz="1200" dirty="0">
                        <a:solidFill>
                          <a:srgbClr val="365F91"/>
                        </a:solidFill>
                        <a:effectLst/>
                        <a:latin typeface="Calibri"/>
                        <a:ea typeface="Calibri"/>
                        <a:cs typeface="Times New Roman"/>
                      </a:endParaRPr>
                    </a:p>
                  </a:txBody>
                  <a:tcPr marL="33784" marR="33784" marT="0" marB="0"/>
                </a:tc>
                <a:tc>
                  <a:txBody>
                    <a:bodyPr/>
                    <a:lstStyle/>
                    <a:p>
                      <a:pPr algn="ctr">
                        <a:lnSpc>
                          <a:spcPct val="200000"/>
                        </a:lnSpc>
                        <a:spcBef>
                          <a:spcPts val="100"/>
                        </a:spcBef>
                        <a:spcAft>
                          <a:spcPts val="100"/>
                        </a:spcAft>
                      </a:pPr>
                      <a:r>
                        <a:rPr lang="es-EC" sz="1100" dirty="0">
                          <a:effectLst/>
                        </a:rPr>
                        <a:t>------</a:t>
                      </a:r>
                      <a:endParaRPr lang="es-EC" sz="1200" dirty="0">
                        <a:solidFill>
                          <a:srgbClr val="365F91"/>
                        </a:solidFill>
                        <a:effectLst/>
                        <a:latin typeface="Calibri"/>
                        <a:ea typeface="Calibri"/>
                        <a:cs typeface="Times New Roman"/>
                      </a:endParaRPr>
                    </a:p>
                  </a:txBody>
                  <a:tcPr marL="33784" marR="33784" marT="0" marB="0"/>
                </a:tc>
                <a:tc>
                  <a:txBody>
                    <a:bodyPr/>
                    <a:lstStyle/>
                    <a:p>
                      <a:pPr algn="ctr">
                        <a:lnSpc>
                          <a:spcPct val="200000"/>
                        </a:lnSpc>
                        <a:spcBef>
                          <a:spcPts val="100"/>
                        </a:spcBef>
                        <a:spcAft>
                          <a:spcPts val="100"/>
                        </a:spcAft>
                      </a:pPr>
                      <a:r>
                        <a:rPr lang="es-EC" sz="1100" dirty="0">
                          <a:effectLst/>
                        </a:rPr>
                        <a:t>1</a:t>
                      </a:r>
                      <a:endParaRPr lang="es-EC" sz="1200" dirty="0">
                        <a:solidFill>
                          <a:srgbClr val="365F91"/>
                        </a:solidFill>
                        <a:effectLst/>
                        <a:latin typeface="Calibri"/>
                        <a:ea typeface="Calibri"/>
                        <a:cs typeface="Times New Roman"/>
                      </a:endParaRPr>
                    </a:p>
                  </a:txBody>
                  <a:tcPr marL="33784" marR="33784" marT="0" marB="0"/>
                </a:tc>
                <a:tc>
                  <a:txBody>
                    <a:bodyPr/>
                    <a:lstStyle/>
                    <a:p>
                      <a:pPr algn="ctr">
                        <a:lnSpc>
                          <a:spcPct val="200000"/>
                        </a:lnSpc>
                        <a:spcBef>
                          <a:spcPts val="100"/>
                        </a:spcBef>
                        <a:spcAft>
                          <a:spcPts val="100"/>
                        </a:spcAft>
                      </a:pPr>
                      <a:r>
                        <a:rPr lang="es-EC" sz="1100" dirty="0">
                          <a:effectLst/>
                        </a:rPr>
                        <a:t>90,28</a:t>
                      </a:r>
                      <a:endParaRPr lang="es-EC" sz="1200" dirty="0">
                        <a:solidFill>
                          <a:srgbClr val="365F91"/>
                        </a:solidFill>
                        <a:effectLst/>
                        <a:latin typeface="Calibri"/>
                        <a:ea typeface="Calibri"/>
                        <a:cs typeface="Times New Roman"/>
                      </a:endParaRPr>
                    </a:p>
                  </a:txBody>
                  <a:tcPr marL="33784" marR="33784" marT="0" marB="0"/>
                </a:tc>
                <a:tc>
                  <a:txBody>
                    <a:bodyPr/>
                    <a:lstStyle/>
                    <a:p>
                      <a:pPr algn="r">
                        <a:lnSpc>
                          <a:spcPct val="200000"/>
                        </a:lnSpc>
                        <a:spcBef>
                          <a:spcPts val="100"/>
                        </a:spcBef>
                        <a:spcAft>
                          <a:spcPts val="100"/>
                        </a:spcAft>
                      </a:pPr>
                      <a:r>
                        <a:rPr lang="es-EC" sz="1100" dirty="0">
                          <a:effectLst/>
                        </a:rPr>
                        <a:t>90,28</a:t>
                      </a:r>
                      <a:endParaRPr lang="es-EC" sz="1200" dirty="0">
                        <a:solidFill>
                          <a:srgbClr val="365F91"/>
                        </a:solidFill>
                        <a:effectLst/>
                        <a:latin typeface="Calibri"/>
                        <a:ea typeface="Calibri"/>
                        <a:cs typeface="Times New Roman"/>
                      </a:endParaRPr>
                    </a:p>
                  </a:txBody>
                  <a:tcPr marL="33784" marR="33784" marT="0" marB="0"/>
                </a:tc>
              </a:tr>
              <a:tr h="338302">
                <a:tc vMerge="1">
                  <a:txBody>
                    <a:bodyPr/>
                    <a:lstStyle/>
                    <a:p>
                      <a:endParaRPr lang="es-EC"/>
                    </a:p>
                  </a:txBody>
                  <a:tcPr/>
                </a:tc>
                <a:tc>
                  <a:txBody>
                    <a:bodyPr/>
                    <a:lstStyle/>
                    <a:p>
                      <a:pPr algn="just">
                        <a:lnSpc>
                          <a:spcPct val="200000"/>
                        </a:lnSpc>
                        <a:spcBef>
                          <a:spcPts val="100"/>
                        </a:spcBef>
                        <a:spcAft>
                          <a:spcPts val="100"/>
                        </a:spcAft>
                      </a:pPr>
                      <a:r>
                        <a:rPr lang="es-EC" sz="1100" dirty="0">
                          <a:effectLst/>
                        </a:rPr>
                        <a:t>Cono BT – 40 porta Roseta-22</a:t>
                      </a:r>
                      <a:endParaRPr lang="es-EC" sz="1200" dirty="0">
                        <a:solidFill>
                          <a:srgbClr val="365F91"/>
                        </a:solidFill>
                        <a:effectLst/>
                        <a:latin typeface="Calibri"/>
                        <a:ea typeface="Calibri"/>
                        <a:cs typeface="Times New Roman"/>
                      </a:endParaRPr>
                    </a:p>
                  </a:txBody>
                  <a:tcPr marL="33784" marR="33784" marT="0" marB="0">
                    <a:solidFill>
                      <a:schemeClr val="bg2"/>
                    </a:solidFill>
                  </a:tcPr>
                </a:tc>
                <a:tc>
                  <a:txBody>
                    <a:bodyPr/>
                    <a:lstStyle/>
                    <a:p>
                      <a:pPr algn="ctr">
                        <a:lnSpc>
                          <a:spcPct val="200000"/>
                        </a:lnSpc>
                        <a:spcBef>
                          <a:spcPts val="100"/>
                        </a:spcBef>
                        <a:spcAft>
                          <a:spcPts val="100"/>
                        </a:spcAft>
                      </a:pPr>
                      <a:r>
                        <a:rPr lang="es-EC" sz="1100" dirty="0">
                          <a:effectLst/>
                        </a:rPr>
                        <a:t>------</a:t>
                      </a:r>
                      <a:endParaRPr lang="es-EC" sz="1200" dirty="0">
                        <a:solidFill>
                          <a:srgbClr val="365F91"/>
                        </a:solidFill>
                        <a:effectLst/>
                        <a:latin typeface="Calibri"/>
                        <a:ea typeface="Calibri"/>
                        <a:cs typeface="Times New Roman"/>
                      </a:endParaRPr>
                    </a:p>
                  </a:txBody>
                  <a:tcPr marL="33784" marR="33784" marT="0" marB="0">
                    <a:solidFill>
                      <a:schemeClr val="bg2"/>
                    </a:solidFill>
                  </a:tcPr>
                </a:tc>
                <a:tc>
                  <a:txBody>
                    <a:bodyPr/>
                    <a:lstStyle/>
                    <a:p>
                      <a:pPr algn="ctr">
                        <a:lnSpc>
                          <a:spcPct val="200000"/>
                        </a:lnSpc>
                        <a:spcBef>
                          <a:spcPts val="100"/>
                        </a:spcBef>
                        <a:spcAft>
                          <a:spcPts val="100"/>
                        </a:spcAft>
                      </a:pPr>
                      <a:r>
                        <a:rPr lang="es-EC" sz="1100" dirty="0">
                          <a:effectLst/>
                        </a:rPr>
                        <a:t>1</a:t>
                      </a:r>
                      <a:endParaRPr lang="es-EC" sz="1200" dirty="0">
                        <a:solidFill>
                          <a:srgbClr val="365F91"/>
                        </a:solidFill>
                        <a:effectLst/>
                        <a:latin typeface="Calibri"/>
                        <a:ea typeface="Calibri"/>
                        <a:cs typeface="Times New Roman"/>
                      </a:endParaRPr>
                    </a:p>
                  </a:txBody>
                  <a:tcPr marL="33784" marR="33784" marT="0" marB="0">
                    <a:solidFill>
                      <a:schemeClr val="bg2"/>
                    </a:solidFill>
                  </a:tcPr>
                </a:tc>
                <a:tc>
                  <a:txBody>
                    <a:bodyPr/>
                    <a:lstStyle/>
                    <a:p>
                      <a:pPr algn="ctr">
                        <a:lnSpc>
                          <a:spcPct val="200000"/>
                        </a:lnSpc>
                        <a:spcBef>
                          <a:spcPts val="100"/>
                        </a:spcBef>
                        <a:spcAft>
                          <a:spcPts val="100"/>
                        </a:spcAft>
                      </a:pPr>
                      <a:r>
                        <a:rPr lang="es-EC" sz="1100" dirty="0">
                          <a:effectLst/>
                        </a:rPr>
                        <a:t>90,28</a:t>
                      </a:r>
                      <a:endParaRPr lang="es-EC" sz="1200" dirty="0">
                        <a:solidFill>
                          <a:srgbClr val="365F91"/>
                        </a:solidFill>
                        <a:effectLst/>
                        <a:latin typeface="Calibri"/>
                        <a:ea typeface="Calibri"/>
                        <a:cs typeface="Times New Roman"/>
                      </a:endParaRPr>
                    </a:p>
                  </a:txBody>
                  <a:tcPr marL="33784" marR="33784" marT="0" marB="0">
                    <a:solidFill>
                      <a:schemeClr val="bg2"/>
                    </a:solidFill>
                  </a:tcPr>
                </a:tc>
                <a:tc>
                  <a:txBody>
                    <a:bodyPr/>
                    <a:lstStyle/>
                    <a:p>
                      <a:pPr algn="r">
                        <a:lnSpc>
                          <a:spcPct val="200000"/>
                        </a:lnSpc>
                        <a:spcBef>
                          <a:spcPts val="100"/>
                        </a:spcBef>
                        <a:spcAft>
                          <a:spcPts val="100"/>
                        </a:spcAft>
                      </a:pPr>
                      <a:r>
                        <a:rPr lang="es-EC" sz="1100" dirty="0">
                          <a:effectLst/>
                        </a:rPr>
                        <a:t>90,28</a:t>
                      </a:r>
                      <a:endParaRPr lang="es-EC" sz="1200" dirty="0">
                        <a:solidFill>
                          <a:srgbClr val="365F91"/>
                        </a:solidFill>
                        <a:effectLst/>
                        <a:latin typeface="Calibri"/>
                        <a:ea typeface="Calibri"/>
                        <a:cs typeface="Times New Roman"/>
                      </a:endParaRPr>
                    </a:p>
                  </a:txBody>
                  <a:tcPr marL="33784" marR="33784" marT="0" marB="0">
                    <a:solidFill>
                      <a:schemeClr val="bg2"/>
                    </a:solidFill>
                  </a:tcPr>
                </a:tc>
              </a:tr>
              <a:tr h="338302">
                <a:tc vMerge="1">
                  <a:txBody>
                    <a:bodyPr/>
                    <a:lstStyle/>
                    <a:p>
                      <a:endParaRPr lang="es-EC"/>
                    </a:p>
                  </a:txBody>
                  <a:tcPr/>
                </a:tc>
                <a:tc>
                  <a:txBody>
                    <a:bodyPr/>
                    <a:lstStyle/>
                    <a:p>
                      <a:pPr algn="just">
                        <a:lnSpc>
                          <a:spcPct val="200000"/>
                        </a:lnSpc>
                        <a:spcBef>
                          <a:spcPts val="100"/>
                        </a:spcBef>
                        <a:spcAft>
                          <a:spcPts val="100"/>
                        </a:spcAft>
                      </a:pPr>
                      <a:r>
                        <a:rPr lang="es-EC" sz="1100" dirty="0">
                          <a:effectLst/>
                        </a:rPr>
                        <a:t>Cono BT – 40 </a:t>
                      </a:r>
                      <a:r>
                        <a:rPr lang="es-EC" sz="1100" dirty="0" err="1">
                          <a:effectLst/>
                        </a:rPr>
                        <a:t>Weldo</a:t>
                      </a:r>
                      <a:r>
                        <a:rPr lang="es-EC" sz="1100" dirty="0">
                          <a:effectLst/>
                        </a:rPr>
                        <a:t> 25</a:t>
                      </a:r>
                      <a:endParaRPr lang="es-EC" sz="1200" dirty="0">
                        <a:solidFill>
                          <a:srgbClr val="365F91"/>
                        </a:solidFill>
                        <a:effectLst/>
                        <a:latin typeface="Calibri"/>
                        <a:ea typeface="Calibri"/>
                        <a:cs typeface="Times New Roman"/>
                      </a:endParaRPr>
                    </a:p>
                  </a:txBody>
                  <a:tcPr marL="33784" marR="33784" marT="0" marB="0"/>
                </a:tc>
                <a:tc>
                  <a:txBody>
                    <a:bodyPr/>
                    <a:lstStyle/>
                    <a:p>
                      <a:pPr algn="ctr">
                        <a:lnSpc>
                          <a:spcPct val="200000"/>
                        </a:lnSpc>
                        <a:spcBef>
                          <a:spcPts val="100"/>
                        </a:spcBef>
                        <a:spcAft>
                          <a:spcPts val="100"/>
                        </a:spcAft>
                      </a:pPr>
                      <a:r>
                        <a:rPr lang="es-EC" sz="1100" dirty="0">
                          <a:effectLst/>
                        </a:rPr>
                        <a:t>------</a:t>
                      </a:r>
                      <a:endParaRPr lang="es-EC" sz="1200" dirty="0">
                        <a:solidFill>
                          <a:srgbClr val="365F91"/>
                        </a:solidFill>
                        <a:effectLst/>
                        <a:latin typeface="Calibri"/>
                        <a:ea typeface="Calibri"/>
                        <a:cs typeface="Times New Roman"/>
                      </a:endParaRPr>
                    </a:p>
                  </a:txBody>
                  <a:tcPr marL="33784" marR="33784" marT="0" marB="0"/>
                </a:tc>
                <a:tc>
                  <a:txBody>
                    <a:bodyPr/>
                    <a:lstStyle/>
                    <a:p>
                      <a:pPr algn="ctr">
                        <a:lnSpc>
                          <a:spcPct val="200000"/>
                        </a:lnSpc>
                        <a:spcBef>
                          <a:spcPts val="100"/>
                        </a:spcBef>
                        <a:spcAft>
                          <a:spcPts val="100"/>
                        </a:spcAft>
                      </a:pPr>
                      <a:r>
                        <a:rPr lang="es-EC" sz="1100">
                          <a:effectLst/>
                        </a:rPr>
                        <a:t>1</a:t>
                      </a:r>
                      <a:endParaRPr lang="es-EC" sz="1200">
                        <a:solidFill>
                          <a:srgbClr val="365F91"/>
                        </a:solidFill>
                        <a:effectLst/>
                        <a:latin typeface="Calibri"/>
                        <a:ea typeface="Calibri"/>
                        <a:cs typeface="Times New Roman"/>
                      </a:endParaRPr>
                    </a:p>
                  </a:txBody>
                  <a:tcPr marL="33784" marR="33784" marT="0" marB="0"/>
                </a:tc>
                <a:tc>
                  <a:txBody>
                    <a:bodyPr/>
                    <a:lstStyle/>
                    <a:p>
                      <a:pPr algn="ctr">
                        <a:lnSpc>
                          <a:spcPct val="200000"/>
                        </a:lnSpc>
                        <a:spcBef>
                          <a:spcPts val="100"/>
                        </a:spcBef>
                        <a:spcAft>
                          <a:spcPts val="100"/>
                        </a:spcAft>
                      </a:pPr>
                      <a:r>
                        <a:rPr lang="es-EC" sz="1100" dirty="0">
                          <a:effectLst/>
                        </a:rPr>
                        <a:t>75,00</a:t>
                      </a:r>
                      <a:endParaRPr lang="es-EC" sz="1200" dirty="0">
                        <a:solidFill>
                          <a:srgbClr val="365F91"/>
                        </a:solidFill>
                        <a:effectLst/>
                        <a:latin typeface="Calibri"/>
                        <a:ea typeface="Calibri"/>
                        <a:cs typeface="Times New Roman"/>
                      </a:endParaRPr>
                    </a:p>
                  </a:txBody>
                  <a:tcPr marL="33784" marR="33784" marT="0" marB="0"/>
                </a:tc>
                <a:tc>
                  <a:txBody>
                    <a:bodyPr/>
                    <a:lstStyle/>
                    <a:p>
                      <a:pPr algn="r">
                        <a:lnSpc>
                          <a:spcPct val="200000"/>
                        </a:lnSpc>
                        <a:spcBef>
                          <a:spcPts val="100"/>
                        </a:spcBef>
                        <a:spcAft>
                          <a:spcPts val="100"/>
                        </a:spcAft>
                      </a:pPr>
                      <a:r>
                        <a:rPr lang="es-EC" sz="1100" dirty="0">
                          <a:effectLst/>
                        </a:rPr>
                        <a:t>75,00</a:t>
                      </a:r>
                      <a:endParaRPr lang="es-EC" sz="1200" dirty="0">
                        <a:solidFill>
                          <a:srgbClr val="365F91"/>
                        </a:solidFill>
                        <a:effectLst/>
                        <a:latin typeface="Calibri"/>
                        <a:ea typeface="Calibri"/>
                        <a:cs typeface="Times New Roman"/>
                      </a:endParaRPr>
                    </a:p>
                  </a:txBody>
                  <a:tcPr marL="33784" marR="33784" marT="0" marB="0"/>
                </a:tc>
              </a:tr>
              <a:tr h="338302">
                <a:tc vMerge="1">
                  <a:txBody>
                    <a:bodyPr/>
                    <a:lstStyle/>
                    <a:p>
                      <a:endParaRPr lang="es-EC"/>
                    </a:p>
                  </a:txBody>
                  <a:tcPr/>
                </a:tc>
                <a:tc>
                  <a:txBody>
                    <a:bodyPr/>
                    <a:lstStyle/>
                    <a:p>
                      <a:pPr algn="just">
                        <a:lnSpc>
                          <a:spcPct val="200000"/>
                        </a:lnSpc>
                        <a:spcBef>
                          <a:spcPts val="100"/>
                        </a:spcBef>
                        <a:spcAft>
                          <a:spcPts val="100"/>
                        </a:spcAft>
                      </a:pPr>
                      <a:r>
                        <a:rPr lang="pt-BR" sz="1100" dirty="0" err="1">
                          <a:effectLst/>
                        </a:rPr>
                        <a:t>Cono</a:t>
                      </a:r>
                      <a:r>
                        <a:rPr lang="pt-BR" sz="1100" dirty="0">
                          <a:effectLst/>
                        </a:rPr>
                        <a:t> BT – 40 porta </a:t>
                      </a:r>
                      <a:r>
                        <a:rPr lang="pt-BR" sz="1100" dirty="0" err="1">
                          <a:effectLst/>
                        </a:rPr>
                        <a:t>pinzas</a:t>
                      </a:r>
                      <a:r>
                        <a:rPr lang="pt-BR" sz="1100" dirty="0">
                          <a:effectLst/>
                        </a:rPr>
                        <a:t> ER32 </a:t>
                      </a:r>
                      <a:endParaRPr lang="es-EC" sz="1200" dirty="0">
                        <a:solidFill>
                          <a:srgbClr val="365F91"/>
                        </a:solidFill>
                        <a:effectLst/>
                        <a:latin typeface="Calibri"/>
                        <a:ea typeface="Calibri"/>
                        <a:cs typeface="Times New Roman"/>
                      </a:endParaRPr>
                    </a:p>
                  </a:txBody>
                  <a:tcPr marL="33784" marR="33784" marT="0" marB="0">
                    <a:solidFill>
                      <a:schemeClr val="bg2"/>
                    </a:solidFill>
                  </a:tcPr>
                </a:tc>
                <a:tc>
                  <a:txBody>
                    <a:bodyPr/>
                    <a:lstStyle/>
                    <a:p>
                      <a:pPr algn="ctr">
                        <a:lnSpc>
                          <a:spcPct val="200000"/>
                        </a:lnSpc>
                        <a:spcBef>
                          <a:spcPts val="100"/>
                        </a:spcBef>
                        <a:spcAft>
                          <a:spcPts val="100"/>
                        </a:spcAft>
                      </a:pPr>
                      <a:r>
                        <a:rPr lang="es-EC" sz="1100" dirty="0">
                          <a:effectLst/>
                        </a:rPr>
                        <a:t>------</a:t>
                      </a:r>
                      <a:endParaRPr lang="es-EC" sz="1200" dirty="0">
                        <a:solidFill>
                          <a:srgbClr val="365F91"/>
                        </a:solidFill>
                        <a:effectLst/>
                        <a:latin typeface="Calibri"/>
                        <a:ea typeface="Calibri"/>
                        <a:cs typeface="Times New Roman"/>
                      </a:endParaRPr>
                    </a:p>
                  </a:txBody>
                  <a:tcPr marL="33784" marR="33784" marT="0" marB="0">
                    <a:solidFill>
                      <a:schemeClr val="bg2"/>
                    </a:solidFill>
                  </a:tcPr>
                </a:tc>
                <a:tc>
                  <a:txBody>
                    <a:bodyPr/>
                    <a:lstStyle/>
                    <a:p>
                      <a:pPr algn="ctr">
                        <a:lnSpc>
                          <a:spcPct val="200000"/>
                        </a:lnSpc>
                        <a:spcBef>
                          <a:spcPts val="100"/>
                        </a:spcBef>
                        <a:spcAft>
                          <a:spcPts val="100"/>
                        </a:spcAft>
                      </a:pPr>
                      <a:r>
                        <a:rPr lang="es-EC" sz="1100" dirty="0">
                          <a:effectLst/>
                        </a:rPr>
                        <a:t>1</a:t>
                      </a:r>
                      <a:endParaRPr lang="es-EC" sz="1200" dirty="0">
                        <a:solidFill>
                          <a:srgbClr val="365F91"/>
                        </a:solidFill>
                        <a:effectLst/>
                        <a:latin typeface="Calibri"/>
                        <a:ea typeface="Calibri"/>
                        <a:cs typeface="Times New Roman"/>
                      </a:endParaRPr>
                    </a:p>
                  </a:txBody>
                  <a:tcPr marL="33784" marR="33784" marT="0" marB="0">
                    <a:solidFill>
                      <a:schemeClr val="bg2"/>
                    </a:solidFill>
                  </a:tcPr>
                </a:tc>
                <a:tc>
                  <a:txBody>
                    <a:bodyPr/>
                    <a:lstStyle/>
                    <a:p>
                      <a:pPr algn="ctr">
                        <a:lnSpc>
                          <a:spcPct val="200000"/>
                        </a:lnSpc>
                        <a:spcBef>
                          <a:spcPts val="100"/>
                        </a:spcBef>
                        <a:spcAft>
                          <a:spcPts val="100"/>
                        </a:spcAft>
                      </a:pPr>
                      <a:r>
                        <a:rPr lang="es-EC" sz="1100" dirty="0">
                          <a:effectLst/>
                        </a:rPr>
                        <a:t>90,00</a:t>
                      </a:r>
                      <a:endParaRPr lang="es-EC" sz="1200" dirty="0">
                        <a:solidFill>
                          <a:srgbClr val="365F91"/>
                        </a:solidFill>
                        <a:effectLst/>
                        <a:latin typeface="Calibri"/>
                        <a:ea typeface="Calibri"/>
                        <a:cs typeface="Times New Roman"/>
                      </a:endParaRPr>
                    </a:p>
                  </a:txBody>
                  <a:tcPr marL="33784" marR="33784" marT="0" marB="0">
                    <a:solidFill>
                      <a:schemeClr val="bg2"/>
                    </a:solidFill>
                  </a:tcPr>
                </a:tc>
                <a:tc>
                  <a:txBody>
                    <a:bodyPr/>
                    <a:lstStyle/>
                    <a:p>
                      <a:pPr algn="r">
                        <a:lnSpc>
                          <a:spcPct val="200000"/>
                        </a:lnSpc>
                        <a:spcBef>
                          <a:spcPts val="100"/>
                        </a:spcBef>
                        <a:spcAft>
                          <a:spcPts val="100"/>
                        </a:spcAft>
                      </a:pPr>
                      <a:r>
                        <a:rPr lang="es-EC" sz="1100" dirty="0">
                          <a:effectLst/>
                        </a:rPr>
                        <a:t>90,00</a:t>
                      </a:r>
                      <a:endParaRPr lang="es-EC" sz="1200" dirty="0">
                        <a:solidFill>
                          <a:srgbClr val="365F91"/>
                        </a:solidFill>
                        <a:effectLst/>
                        <a:latin typeface="Calibri"/>
                        <a:ea typeface="Calibri"/>
                        <a:cs typeface="Times New Roman"/>
                      </a:endParaRPr>
                    </a:p>
                  </a:txBody>
                  <a:tcPr marL="33784" marR="33784" marT="0" marB="0">
                    <a:solidFill>
                      <a:schemeClr val="bg2"/>
                    </a:solidFill>
                  </a:tcPr>
                </a:tc>
              </a:tr>
              <a:tr h="338302">
                <a:tc vMerge="1">
                  <a:txBody>
                    <a:bodyPr/>
                    <a:lstStyle/>
                    <a:p>
                      <a:endParaRPr lang="es-EC"/>
                    </a:p>
                  </a:txBody>
                  <a:tcPr/>
                </a:tc>
                <a:tc>
                  <a:txBody>
                    <a:bodyPr/>
                    <a:lstStyle/>
                    <a:p>
                      <a:pPr algn="just">
                        <a:lnSpc>
                          <a:spcPct val="200000"/>
                        </a:lnSpc>
                        <a:spcBef>
                          <a:spcPts val="100"/>
                        </a:spcBef>
                        <a:spcAft>
                          <a:spcPts val="100"/>
                        </a:spcAft>
                      </a:pPr>
                      <a:r>
                        <a:rPr lang="es-EC" sz="1100">
                          <a:effectLst/>
                        </a:rPr>
                        <a:t>Pull stud (tirantes) a 45°</a:t>
                      </a:r>
                      <a:endParaRPr lang="es-EC" sz="1200">
                        <a:solidFill>
                          <a:srgbClr val="365F91"/>
                        </a:solidFill>
                        <a:effectLst/>
                        <a:latin typeface="Calibri"/>
                        <a:ea typeface="Calibri"/>
                        <a:cs typeface="Times New Roman"/>
                      </a:endParaRPr>
                    </a:p>
                  </a:txBody>
                  <a:tcPr marL="33784" marR="33784" marT="0" marB="0"/>
                </a:tc>
                <a:tc>
                  <a:txBody>
                    <a:bodyPr/>
                    <a:lstStyle/>
                    <a:p>
                      <a:pPr algn="ctr">
                        <a:lnSpc>
                          <a:spcPct val="200000"/>
                        </a:lnSpc>
                        <a:spcBef>
                          <a:spcPts val="100"/>
                        </a:spcBef>
                        <a:spcAft>
                          <a:spcPts val="100"/>
                        </a:spcAft>
                      </a:pPr>
                      <a:r>
                        <a:rPr lang="es-EC" sz="1100" dirty="0">
                          <a:effectLst/>
                        </a:rPr>
                        <a:t>------</a:t>
                      </a:r>
                      <a:endParaRPr lang="es-EC" sz="1200" dirty="0">
                        <a:solidFill>
                          <a:srgbClr val="365F91"/>
                        </a:solidFill>
                        <a:effectLst/>
                        <a:latin typeface="Calibri"/>
                        <a:ea typeface="Calibri"/>
                        <a:cs typeface="Times New Roman"/>
                      </a:endParaRPr>
                    </a:p>
                  </a:txBody>
                  <a:tcPr marL="33784" marR="33784" marT="0" marB="0"/>
                </a:tc>
                <a:tc>
                  <a:txBody>
                    <a:bodyPr/>
                    <a:lstStyle/>
                    <a:p>
                      <a:pPr algn="ctr">
                        <a:lnSpc>
                          <a:spcPct val="200000"/>
                        </a:lnSpc>
                        <a:spcBef>
                          <a:spcPts val="100"/>
                        </a:spcBef>
                        <a:spcAft>
                          <a:spcPts val="100"/>
                        </a:spcAft>
                      </a:pPr>
                      <a:r>
                        <a:rPr lang="es-EC" sz="1100">
                          <a:effectLst/>
                        </a:rPr>
                        <a:t>6</a:t>
                      </a:r>
                      <a:endParaRPr lang="es-EC" sz="1200">
                        <a:solidFill>
                          <a:srgbClr val="365F91"/>
                        </a:solidFill>
                        <a:effectLst/>
                        <a:latin typeface="Calibri"/>
                        <a:ea typeface="Calibri"/>
                        <a:cs typeface="Times New Roman"/>
                      </a:endParaRPr>
                    </a:p>
                  </a:txBody>
                  <a:tcPr marL="33784" marR="33784" marT="0" marB="0"/>
                </a:tc>
                <a:tc>
                  <a:txBody>
                    <a:bodyPr/>
                    <a:lstStyle/>
                    <a:p>
                      <a:pPr algn="ctr">
                        <a:lnSpc>
                          <a:spcPct val="200000"/>
                        </a:lnSpc>
                        <a:spcBef>
                          <a:spcPts val="100"/>
                        </a:spcBef>
                        <a:spcAft>
                          <a:spcPts val="100"/>
                        </a:spcAft>
                      </a:pPr>
                      <a:r>
                        <a:rPr lang="es-EC" sz="1100" dirty="0">
                          <a:effectLst/>
                        </a:rPr>
                        <a:t>10,27</a:t>
                      </a:r>
                      <a:endParaRPr lang="es-EC" sz="1200" dirty="0">
                        <a:solidFill>
                          <a:srgbClr val="365F91"/>
                        </a:solidFill>
                        <a:effectLst/>
                        <a:latin typeface="Calibri"/>
                        <a:ea typeface="Calibri"/>
                        <a:cs typeface="Times New Roman"/>
                      </a:endParaRPr>
                    </a:p>
                  </a:txBody>
                  <a:tcPr marL="33784" marR="33784" marT="0" marB="0"/>
                </a:tc>
                <a:tc>
                  <a:txBody>
                    <a:bodyPr/>
                    <a:lstStyle/>
                    <a:p>
                      <a:pPr algn="r">
                        <a:lnSpc>
                          <a:spcPct val="200000"/>
                        </a:lnSpc>
                        <a:spcBef>
                          <a:spcPts val="100"/>
                        </a:spcBef>
                        <a:spcAft>
                          <a:spcPts val="100"/>
                        </a:spcAft>
                      </a:pPr>
                      <a:r>
                        <a:rPr lang="es-EC" sz="1100" dirty="0">
                          <a:effectLst/>
                        </a:rPr>
                        <a:t>61,62</a:t>
                      </a:r>
                      <a:endParaRPr lang="es-EC" sz="1200" dirty="0">
                        <a:solidFill>
                          <a:srgbClr val="365F91"/>
                        </a:solidFill>
                        <a:effectLst/>
                        <a:latin typeface="Calibri"/>
                        <a:ea typeface="Calibri"/>
                        <a:cs typeface="Times New Roman"/>
                      </a:endParaRPr>
                    </a:p>
                  </a:txBody>
                  <a:tcPr marL="33784" marR="33784" marT="0" marB="0"/>
                </a:tc>
              </a:tr>
              <a:tr h="338302">
                <a:tc vMerge="1">
                  <a:txBody>
                    <a:bodyPr/>
                    <a:lstStyle/>
                    <a:p>
                      <a:endParaRPr lang="es-EC"/>
                    </a:p>
                  </a:txBody>
                  <a:tcPr/>
                </a:tc>
                <a:tc>
                  <a:txBody>
                    <a:bodyPr/>
                    <a:lstStyle/>
                    <a:p>
                      <a:pPr algn="just">
                        <a:lnSpc>
                          <a:spcPct val="200000"/>
                        </a:lnSpc>
                        <a:spcBef>
                          <a:spcPts val="100"/>
                        </a:spcBef>
                        <a:spcAft>
                          <a:spcPts val="100"/>
                        </a:spcAft>
                      </a:pPr>
                      <a:r>
                        <a:rPr lang="es-EC" sz="1100" dirty="0">
                          <a:effectLst/>
                        </a:rPr>
                        <a:t>Set de pinzas ER 32 (18 piezas) 3 – 20 mm</a:t>
                      </a:r>
                      <a:endParaRPr lang="es-EC" sz="1200" dirty="0">
                        <a:solidFill>
                          <a:srgbClr val="365F91"/>
                        </a:solidFill>
                        <a:effectLst/>
                        <a:latin typeface="Calibri"/>
                        <a:ea typeface="Calibri"/>
                        <a:cs typeface="Times New Roman"/>
                      </a:endParaRPr>
                    </a:p>
                  </a:txBody>
                  <a:tcPr marL="33784" marR="33784" marT="0" marB="0">
                    <a:solidFill>
                      <a:schemeClr val="bg2"/>
                    </a:solidFill>
                  </a:tcPr>
                </a:tc>
                <a:tc>
                  <a:txBody>
                    <a:bodyPr/>
                    <a:lstStyle/>
                    <a:p>
                      <a:pPr algn="ctr">
                        <a:lnSpc>
                          <a:spcPct val="200000"/>
                        </a:lnSpc>
                        <a:spcBef>
                          <a:spcPts val="100"/>
                        </a:spcBef>
                        <a:spcAft>
                          <a:spcPts val="100"/>
                        </a:spcAft>
                      </a:pPr>
                      <a:r>
                        <a:rPr lang="es-EC" sz="1100" dirty="0">
                          <a:effectLst/>
                        </a:rPr>
                        <a:t>------</a:t>
                      </a:r>
                      <a:endParaRPr lang="es-EC" sz="1200" dirty="0">
                        <a:solidFill>
                          <a:srgbClr val="365F91"/>
                        </a:solidFill>
                        <a:effectLst/>
                        <a:latin typeface="Calibri"/>
                        <a:ea typeface="Calibri"/>
                        <a:cs typeface="Times New Roman"/>
                      </a:endParaRPr>
                    </a:p>
                  </a:txBody>
                  <a:tcPr marL="33784" marR="33784" marT="0" marB="0">
                    <a:solidFill>
                      <a:schemeClr val="bg2"/>
                    </a:solidFill>
                  </a:tcPr>
                </a:tc>
                <a:tc>
                  <a:txBody>
                    <a:bodyPr/>
                    <a:lstStyle/>
                    <a:p>
                      <a:pPr algn="ctr">
                        <a:lnSpc>
                          <a:spcPct val="200000"/>
                        </a:lnSpc>
                        <a:spcBef>
                          <a:spcPts val="100"/>
                        </a:spcBef>
                        <a:spcAft>
                          <a:spcPts val="100"/>
                        </a:spcAft>
                      </a:pPr>
                      <a:r>
                        <a:rPr lang="es-EC" sz="1100" dirty="0">
                          <a:effectLst/>
                        </a:rPr>
                        <a:t>1</a:t>
                      </a:r>
                      <a:endParaRPr lang="es-EC" sz="1200" dirty="0">
                        <a:solidFill>
                          <a:srgbClr val="365F91"/>
                        </a:solidFill>
                        <a:effectLst/>
                        <a:latin typeface="Calibri"/>
                        <a:ea typeface="Calibri"/>
                        <a:cs typeface="Times New Roman"/>
                      </a:endParaRPr>
                    </a:p>
                  </a:txBody>
                  <a:tcPr marL="33784" marR="33784" marT="0" marB="0">
                    <a:solidFill>
                      <a:schemeClr val="bg2"/>
                    </a:solidFill>
                  </a:tcPr>
                </a:tc>
                <a:tc>
                  <a:txBody>
                    <a:bodyPr/>
                    <a:lstStyle/>
                    <a:p>
                      <a:pPr algn="ctr">
                        <a:lnSpc>
                          <a:spcPct val="200000"/>
                        </a:lnSpc>
                        <a:spcBef>
                          <a:spcPts val="100"/>
                        </a:spcBef>
                        <a:spcAft>
                          <a:spcPts val="100"/>
                        </a:spcAft>
                      </a:pPr>
                      <a:r>
                        <a:rPr lang="es-EC" sz="1100" dirty="0">
                          <a:effectLst/>
                        </a:rPr>
                        <a:t>225,00</a:t>
                      </a:r>
                      <a:endParaRPr lang="es-EC" sz="1200" dirty="0">
                        <a:solidFill>
                          <a:srgbClr val="365F91"/>
                        </a:solidFill>
                        <a:effectLst/>
                        <a:latin typeface="Calibri"/>
                        <a:ea typeface="Calibri"/>
                        <a:cs typeface="Times New Roman"/>
                      </a:endParaRPr>
                    </a:p>
                  </a:txBody>
                  <a:tcPr marL="33784" marR="33784" marT="0" marB="0">
                    <a:solidFill>
                      <a:schemeClr val="bg2"/>
                    </a:solidFill>
                  </a:tcPr>
                </a:tc>
                <a:tc>
                  <a:txBody>
                    <a:bodyPr/>
                    <a:lstStyle/>
                    <a:p>
                      <a:pPr algn="r">
                        <a:lnSpc>
                          <a:spcPct val="200000"/>
                        </a:lnSpc>
                        <a:spcBef>
                          <a:spcPts val="100"/>
                        </a:spcBef>
                        <a:spcAft>
                          <a:spcPts val="100"/>
                        </a:spcAft>
                      </a:pPr>
                      <a:r>
                        <a:rPr lang="es-EC" sz="1100" dirty="0">
                          <a:effectLst/>
                        </a:rPr>
                        <a:t>225,00</a:t>
                      </a:r>
                      <a:endParaRPr lang="es-EC" sz="1200" dirty="0">
                        <a:solidFill>
                          <a:srgbClr val="365F91"/>
                        </a:solidFill>
                        <a:effectLst/>
                        <a:latin typeface="Calibri"/>
                        <a:ea typeface="Calibri"/>
                        <a:cs typeface="Times New Roman"/>
                      </a:endParaRPr>
                    </a:p>
                  </a:txBody>
                  <a:tcPr marL="33784" marR="33784" marT="0" marB="0">
                    <a:solidFill>
                      <a:schemeClr val="bg2"/>
                    </a:solidFill>
                  </a:tcPr>
                </a:tc>
              </a:tr>
              <a:tr h="338302">
                <a:tc vMerge="1">
                  <a:txBody>
                    <a:bodyPr/>
                    <a:lstStyle/>
                    <a:p>
                      <a:endParaRPr lang="es-EC"/>
                    </a:p>
                  </a:txBody>
                  <a:tcPr/>
                </a:tc>
                <a:tc>
                  <a:txBody>
                    <a:bodyPr/>
                    <a:lstStyle/>
                    <a:p>
                      <a:pPr algn="just">
                        <a:lnSpc>
                          <a:spcPct val="200000"/>
                        </a:lnSpc>
                        <a:spcBef>
                          <a:spcPts val="100"/>
                        </a:spcBef>
                        <a:spcAft>
                          <a:spcPts val="100"/>
                        </a:spcAft>
                      </a:pPr>
                      <a:r>
                        <a:rPr lang="es-EC" sz="1100">
                          <a:effectLst/>
                        </a:rPr>
                        <a:t>Fresa para planear LT 610-M-W-D80/6</a:t>
                      </a:r>
                      <a:endParaRPr lang="es-EC" sz="1200">
                        <a:solidFill>
                          <a:srgbClr val="365F91"/>
                        </a:solidFill>
                        <a:effectLst/>
                        <a:latin typeface="Calibri"/>
                        <a:ea typeface="Calibri"/>
                        <a:cs typeface="Times New Roman"/>
                      </a:endParaRPr>
                    </a:p>
                  </a:txBody>
                  <a:tcPr marL="33784" marR="33784" marT="0" marB="0"/>
                </a:tc>
                <a:tc>
                  <a:txBody>
                    <a:bodyPr/>
                    <a:lstStyle/>
                    <a:p>
                      <a:pPr algn="just">
                        <a:lnSpc>
                          <a:spcPct val="200000"/>
                        </a:lnSpc>
                        <a:spcBef>
                          <a:spcPts val="100"/>
                        </a:spcBef>
                        <a:spcAft>
                          <a:spcPts val="100"/>
                        </a:spcAft>
                      </a:pPr>
                      <a:r>
                        <a:rPr lang="es-EC" sz="1100" dirty="0">
                          <a:effectLst/>
                        </a:rPr>
                        <a:t>Fresa para </a:t>
                      </a:r>
                      <a:r>
                        <a:rPr lang="es-EC" sz="1100" dirty="0" err="1">
                          <a:effectLst/>
                        </a:rPr>
                        <a:t>planar</a:t>
                      </a:r>
                      <a:endParaRPr lang="es-EC" sz="1200" dirty="0">
                        <a:solidFill>
                          <a:srgbClr val="365F91"/>
                        </a:solidFill>
                        <a:effectLst/>
                        <a:latin typeface="Calibri"/>
                        <a:ea typeface="Calibri"/>
                        <a:cs typeface="Times New Roman"/>
                      </a:endParaRPr>
                    </a:p>
                  </a:txBody>
                  <a:tcPr marL="33784" marR="33784" marT="0" marB="0"/>
                </a:tc>
                <a:tc>
                  <a:txBody>
                    <a:bodyPr/>
                    <a:lstStyle/>
                    <a:p>
                      <a:pPr algn="ctr">
                        <a:lnSpc>
                          <a:spcPct val="200000"/>
                        </a:lnSpc>
                        <a:spcBef>
                          <a:spcPts val="100"/>
                        </a:spcBef>
                        <a:spcAft>
                          <a:spcPts val="100"/>
                        </a:spcAft>
                      </a:pPr>
                      <a:r>
                        <a:rPr lang="es-EC" sz="1100" dirty="0">
                          <a:effectLst/>
                        </a:rPr>
                        <a:t>1</a:t>
                      </a:r>
                      <a:endParaRPr lang="es-EC" sz="1200" dirty="0">
                        <a:solidFill>
                          <a:srgbClr val="365F91"/>
                        </a:solidFill>
                        <a:effectLst/>
                        <a:latin typeface="Calibri"/>
                        <a:ea typeface="Calibri"/>
                        <a:cs typeface="Times New Roman"/>
                      </a:endParaRPr>
                    </a:p>
                  </a:txBody>
                  <a:tcPr marL="33784" marR="33784" marT="0" marB="0"/>
                </a:tc>
                <a:tc>
                  <a:txBody>
                    <a:bodyPr/>
                    <a:lstStyle/>
                    <a:p>
                      <a:pPr algn="ctr">
                        <a:lnSpc>
                          <a:spcPct val="200000"/>
                        </a:lnSpc>
                        <a:spcBef>
                          <a:spcPts val="100"/>
                        </a:spcBef>
                        <a:spcAft>
                          <a:spcPts val="100"/>
                        </a:spcAft>
                      </a:pPr>
                      <a:r>
                        <a:rPr lang="es-EC" sz="1100" dirty="0">
                          <a:effectLst/>
                        </a:rPr>
                        <a:t>582,00</a:t>
                      </a:r>
                      <a:endParaRPr lang="es-EC" sz="1200" dirty="0">
                        <a:solidFill>
                          <a:srgbClr val="365F91"/>
                        </a:solidFill>
                        <a:effectLst/>
                        <a:latin typeface="Calibri"/>
                        <a:ea typeface="Calibri"/>
                        <a:cs typeface="Times New Roman"/>
                      </a:endParaRPr>
                    </a:p>
                  </a:txBody>
                  <a:tcPr marL="33784" marR="33784" marT="0" marB="0"/>
                </a:tc>
                <a:tc>
                  <a:txBody>
                    <a:bodyPr/>
                    <a:lstStyle/>
                    <a:p>
                      <a:pPr algn="r">
                        <a:lnSpc>
                          <a:spcPct val="200000"/>
                        </a:lnSpc>
                        <a:spcBef>
                          <a:spcPts val="100"/>
                        </a:spcBef>
                        <a:spcAft>
                          <a:spcPts val="100"/>
                        </a:spcAft>
                      </a:pPr>
                      <a:r>
                        <a:rPr lang="es-EC" sz="1100">
                          <a:effectLst/>
                        </a:rPr>
                        <a:t>582,00</a:t>
                      </a:r>
                      <a:endParaRPr lang="es-EC" sz="1200">
                        <a:solidFill>
                          <a:srgbClr val="365F91"/>
                        </a:solidFill>
                        <a:effectLst/>
                        <a:latin typeface="Calibri"/>
                        <a:ea typeface="Calibri"/>
                        <a:cs typeface="Times New Roman"/>
                      </a:endParaRPr>
                    </a:p>
                  </a:txBody>
                  <a:tcPr marL="33784" marR="33784" marT="0" marB="0"/>
                </a:tc>
              </a:tr>
              <a:tr h="338302">
                <a:tc vMerge="1">
                  <a:txBody>
                    <a:bodyPr/>
                    <a:lstStyle/>
                    <a:p>
                      <a:endParaRPr lang="es-EC"/>
                    </a:p>
                  </a:txBody>
                  <a:tcPr/>
                </a:tc>
                <a:tc>
                  <a:txBody>
                    <a:bodyPr/>
                    <a:lstStyle/>
                    <a:p>
                      <a:pPr algn="just">
                        <a:lnSpc>
                          <a:spcPct val="200000"/>
                        </a:lnSpc>
                        <a:spcBef>
                          <a:spcPts val="100"/>
                        </a:spcBef>
                        <a:spcAft>
                          <a:spcPts val="100"/>
                        </a:spcAft>
                      </a:pPr>
                      <a:r>
                        <a:rPr lang="es-EC" sz="1100" dirty="0">
                          <a:effectLst/>
                        </a:rPr>
                        <a:t>Fresa de escuadra LT730-M-W-D50</a:t>
                      </a:r>
                      <a:endParaRPr lang="es-EC" sz="1200" dirty="0">
                        <a:solidFill>
                          <a:srgbClr val="365F91"/>
                        </a:solidFill>
                        <a:effectLst/>
                        <a:latin typeface="Calibri"/>
                        <a:ea typeface="Calibri"/>
                        <a:cs typeface="Times New Roman"/>
                      </a:endParaRPr>
                    </a:p>
                  </a:txBody>
                  <a:tcPr marL="33784" marR="33784" marT="0" marB="0">
                    <a:solidFill>
                      <a:schemeClr val="bg2"/>
                    </a:solidFill>
                  </a:tcPr>
                </a:tc>
                <a:tc>
                  <a:txBody>
                    <a:bodyPr/>
                    <a:lstStyle/>
                    <a:p>
                      <a:pPr algn="l">
                        <a:lnSpc>
                          <a:spcPct val="200000"/>
                        </a:lnSpc>
                        <a:spcBef>
                          <a:spcPts val="100"/>
                        </a:spcBef>
                        <a:spcAft>
                          <a:spcPts val="100"/>
                        </a:spcAft>
                      </a:pPr>
                      <a:r>
                        <a:rPr lang="es-EC" sz="1100" dirty="0">
                          <a:effectLst/>
                        </a:rPr>
                        <a:t>Sujetador de escuadra</a:t>
                      </a:r>
                      <a:endParaRPr lang="es-EC" sz="1200" dirty="0">
                        <a:solidFill>
                          <a:srgbClr val="365F91"/>
                        </a:solidFill>
                        <a:effectLst/>
                        <a:latin typeface="Calibri"/>
                        <a:ea typeface="Calibri"/>
                        <a:cs typeface="Times New Roman"/>
                      </a:endParaRPr>
                    </a:p>
                  </a:txBody>
                  <a:tcPr marL="33784" marR="33784" marT="0" marB="0">
                    <a:solidFill>
                      <a:schemeClr val="bg2"/>
                    </a:solidFill>
                  </a:tcPr>
                </a:tc>
                <a:tc>
                  <a:txBody>
                    <a:bodyPr/>
                    <a:lstStyle/>
                    <a:p>
                      <a:pPr algn="ctr">
                        <a:lnSpc>
                          <a:spcPct val="200000"/>
                        </a:lnSpc>
                        <a:spcBef>
                          <a:spcPts val="100"/>
                        </a:spcBef>
                        <a:spcAft>
                          <a:spcPts val="100"/>
                        </a:spcAft>
                      </a:pPr>
                      <a:r>
                        <a:rPr lang="es-EC" sz="1100" dirty="0">
                          <a:effectLst/>
                        </a:rPr>
                        <a:t>1</a:t>
                      </a:r>
                      <a:endParaRPr lang="es-EC" sz="1200" dirty="0">
                        <a:solidFill>
                          <a:srgbClr val="365F91"/>
                        </a:solidFill>
                        <a:effectLst/>
                        <a:latin typeface="Calibri"/>
                        <a:ea typeface="Calibri"/>
                        <a:cs typeface="Times New Roman"/>
                      </a:endParaRPr>
                    </a:p>
                  </a:txBody>
                  <a:tcPr marL="33784" marR="33784" marT="0" marB="0">
                    <a:solidFill>
                      <a:schemeClr val="bg2"/>
                    </a:solidFill>
                  </a:tcPr>
                </a:tc>
                <a:tc>
                  <a:txBody>
                    <a:bodyPr/>
                    <a:lstStyle/>
                    <a:p>
                      <a:pPr algn="ctr">
                        <a:lnSpc>
                          <a:spcPct val="200000"/>
                        </a:lnSpc>
                        <a:spcBef>
                          <a:spcPts val="100"/>
                        </a:spcBef>
                        <a:spcAft>
                          <a:spcPts val="100"/>
                        </a:spcAft>
                      </a:pPr>
                      <a:r>
                        <a:rPr lang="es-EC" sz="1100" dirty="0">
                          <a:effectLst/>
                        </a:rPr>
                        <a:t>396,00</a:t>
                      </a:r>
                      <a:endParaRPr lang="es-EC" sz="1200" dirty="0">
                        <a:solidFill>
                          <a:srgbClr val="365F91"/>
                        </a:solidFill>
                        <a:effectLst/>
                        <a:latin typeface="Calibri"/>
                        <a:ea typeface="Calibri"/>
                        <a:cs typeface="Times New Roman"/>
                      </a:endParaRPr>
                    </a:p>
                  </a:txBody>
                  <a:tcPr marL="33784" marR="33784" marT="0" marB="0">
                    <a:solidFill>
                      <a:schemeClr val="bg2"/>
                    </a:solidFill>
                  </a:tcPr>
                </a:tc>
                <a:tc>
                  <a:txBody>
                    <a:bodyPr/>
                    <a:lstStyle/>
                    <a:p>
                      <a:pPr algn="r">
                        <a:lnSpc>
                          <a:spcPct val="200000"/>
                        </a:lnSpc>
                        <a:spcBef>
                          <a:spcPts val="100"/>
                        </a:spcBef>
                        <a:spcAft>
                          <a:spcPts val="100"/>
                        </a:spcAft>
                      </a:pPr>
                      <a:r>
                        <a:rPr lang="es-EC" sz="1100" dirty="0">
                          <a:effectLst/>
                        </a:rPr>
                        <a:t>396,00</a:t>
                      </a:r>
                      <a:endParaRPr lang="es-EC" sz="1200" dirty="0">
                        <a:solidFill>
                          <a:srgbClr val="365F91"/>
                        </a:solidFill>
                        <a:effectLst/>
                        <a:latin typeface="Calibri"/>
                        <a:ea typeface="Calibri"/>
                        <a:cs typeface="Times New Roman"/>
                      </a:endParaRPr>
                    </a:p>
                  </a:txBody>
                  <a:tcPr marL="33784" marR="33784" marT="0" marB="0">
                    <a:solidFill>
                      <a:schemeClr val="bg2"/>
                    </a:solidFill>
                  </a:tcPr>
                </a:tc>
              </a:tr>
              <a:tr h="507452">
                <a:tc vMerge="1">
                  <a:txBody>
                    <a:bodyPr/>
                    <a:lstStyle/>
                    <a:p>
                      <a:endParaRPr lang="es-EC"/>
                    </a:p>
                  </a:txBody>
                  <a:tcPr/>
                </a:tc>
                <a:tc>
                  <a:txBody>
                    <a:bodyPr/>
                    <a:lstStyle/>
                    <a:p>
                      <a:pPr algn="just">
                        <a:lnSpc>
                          <a:spcPct val="200000"/>
                        </a:lnSpc>
                        <a:spcBef>
                          <a:spcPts val="100"/>
                        </a:spcBef>
                        <a:spcAft>
                          <a:spcPts val="100"/>
                        </a:spcAft>
                      </a:pPr>
                      <a:r>
                        <a:rPr lang="es-EC" sz="1100" dirty="0">
                          <a:effectLst/>
                        </a:rPr>
                        <a:t>Fresa de alto avance LT 900 W-W-D25/3 Roseta</a:t>
                      </a:r>
                      <a:endParaRPr lang="es-EC" sz="1200" dirty="0">
                        <a:solidFill>
                          <a:srgbClr val="365F91"/>
                        </a:solidFill>
                        <a:effectLst/>
                        <a:latin typeface="Calibri"/>
                        <a:ea typeface="Calibri"/>
                        <a:cs typeface="Times New Roman"/>
                      </a:endParaRPr>
                    </a:p>
                  </a:txBody>
                  <a:tcPr marL="33784" marR="33784" marT="0" marB="0"/>
                </a:tc>
                <a:tc>
                  <a:txBody>
                    <a:bodyPr/>
                    <a:lstStyle/>
                    <a:p>
                      <a:pPr algn="l">
                        <a:lnSpc>
                          <a:spcPct val="200000"/>
                        </a:lnSpc>
                        <a:spcBef>
                          <a:spcPts val="100"/>
                        </a:spcBef>
                        <a:spcAft>
                          <a:spcPts val="100"/>
                        </a:spcAft>
                      </a:pPr>
                      <a:r>
                        <a:rPr lang="es-EC" sz="1100" dirty="0">
                          <a:effectLst/>
                        </a:rPr>
                        <a:t>Desbaste de alto avance</a:t>
                      </a:r>
                      <a:endParaRPr lang="es-EC" sz="1200" dirty="0">
                        <a:solidFill>
                          <a:srgbClr val="365F91"/>
                        </a:solidFill>
                        <a:effectLst/>
                        <a:latin typeface="Calibri"/>
                        <a:ea typeface="Calibri"/>
                        <a:cs typeface="Times New Roman"/>
                      </a:endParaRPr>
                    </a:p>
                  </a:txBody>
                  <a:tcPr marL="33784" marR="33784" marT="0" marB="0"/>
                </a:tc>
                <a:tc>
                  <a:txBody>
                    <a:bodyPr/>
                    <a:lstStyle/>
                    <a:p>
                      <a:pPr algn="ctr">
                        <a:lnSpc>
                          <a:spcPct val="200000"/>
                        </a:lnSpc>
                        <a:spcBef>
                          <a:spcPts val="100"/>
                        </a:spcBef>
                        <a:spcAft>
                          <a:spcPts val="100"/>
                        </a:spcAft>
                      </a:pPr>
                      <a:r>
                        <a:rPr lang="es-EC" sz="1100" dirty="0">
                          <a:effectLst/>
                        </a:rPr>
                        <a:t>1</a:t>
                      </a:r>
                      <a:endParaRPr lang="es-EC" sz="1200" dirty="0">
                        <a:solidFill>
                          <a:srgbClr val="365F91"/>
                        </a:solidFill>
                        <a:effectLst/>
                        <a:latin typeface="Calibri"/>
                        <a:ea typeface="Calibri"/>
                        <a:cs typeface="Times New Roman"/>
                      </a:endParaRPr>
                    </a:p>
                  </a:txBody>
                  <a:tcPr marL="33784" marR="33784" marT="0" marB="0"/>
                </a:tc>
                <a:tc>
                  <a:txBody>
                    <a:bodyPr/>
                    <a:lstStyle/>
                    <a:p>
                      <a:pPr algn="ctr">
                        <a:lnSpc>
                          <a:spcPct val="200000"/>
                        </a:lnSpc>
                        <a:spcBef>
                          <a:spcPts val="100"/>
                        </a:spcBef>
                        <a:spcAft>
                          <a:spcPts val="100"/>
                        </a:spcAft>
                      </a:pPr>
                      <a:r>
                        <a:rPr lang="es-EC" sz="1100" dirty="0">
                          <a:effectLst/>
                        </a:rPr>
                        <a:t>349,00</a:t>
                      </a:r>
                      <a:endParaRPr lang="es-EC" sz="1200" dirty="0">
                        <a:solidFill>
                          <a:srgbClr val="365F91"/>
                        </a:solidFill>
                        <a:effectLst/>
                        <a:latin typeface="Calibri"/>
                        <a:ea typeface="Calibri"/>
                        <a:cs typeface="Times New Roman"/>
                      </a:endParaRPr>
                    </a:p>
                  </a:txBody>
                  <a:tcPr marL="33784" marR="33784" marT="0" marB="0"/>
                </a:tc>
                <a:tc>
                  <a:txBody>
                    <a:bodyPr/>
                    <a:lstStyle/>
                    <a:p>
                      <a:pPr algn="r">
                        <a:lnSpc>
                          <a:spcPct val="200000"/>
                        </a:lnSpc>
                        <a:spcBef>
                          <a:spcPts val="100"/>
                        </a:spcBef>
                        <a:spcAft>
                          <a:spcPts val="100"/>
                        </a:spcAft>
                      </a:pPr>
                      <a:r>
                        <a:rPr lang="es-EC" sz="1100" dirty="0">
                          <a:effectLst/>
                        </a:rPr>
                        <a:t>349,00</a:t>
                      </a:r>
                      <a:endParaRPr lang="es-EC" sz="1200" dirty="0">
                        <a:solidFill>
                          <a:srgbClr val="365F91"/>
                        </a:solidFill>
                        <a:effectLst/>
                        <a:latin typeface="Calibri"/>
                        <a:ea typeface="Calibri"/>
                        <a:cs typeface="Times New Roman"/>
                      </a:endParaRPr>
                    </a:p>
                  </a:txBody>
                  <a:tcPr marL="33784" marR="33784" marT="0" marB="0"/>
                </a:tc>
              </a:tr>
              <a:tr h="507452">
                <a:tc vMerge="1">
                  <a:txBody>
                    <a:bodyPr/>
                    <a:lstStyle/>
                    <a:p>
                      <a:endParaRPr lang="es-EC"/>
                    </a:p>
                  </a:txBody>
                  <a:tcPr/>
                </a:tc>
                <a:tc>
                  <a:txBody>
                    <a:bodyPr/>
                    <a:lstStyle/>
                    <a:p>
                      <a:pPr algn="just">
                        <a:lnSpc>
                          <a:spcPct val="200000"/>
                        </a:lnSpc>
                        <a:spcBef>
                          <a:spcPts val="100"/>
                        </a:spcBef>
                        <a:spcAft>
                          <a:spcPts val="100"/>
                        </a:spcAft>
                      </a:pPr>
                      <a:r>
                        <a:rPr lang="es-EC" sz="1100" dirty="0">
                          <a:effectLst/>
                        </a:rPr>
                        <a:t>Fresa de alto avance LT 900 M-W-D250/6 Roseta</a:t>
                      </a:r>
                      <a:endParaRPr lang="es-EC" sz="1200" dirty="0">
                        <a:solidFill>
                          <a:srgbClr val="365F91"/>
                        </a:solidFill>
                        <a:effectLst/>
                        <a:latin typeface="Calibri"/>
                        <a:ea typeface="Calibri"/>
                        <a:cs typeface="Times New Roman"/>
                      </a:endParaRPr>
                    </a:p>
                  </a:txBody>
                  <a:tcPr marL="33784" marR="33784" marT="0" marB="0">
                    <a:solidFill>
                      <a:schemeClr val="bg2"/>
                    </a:solidFill>
                  </a:tcPr>
                </a:tc>
                <a:tc>
                  <a:txBody>
                    <a:bodyPr/>
                    <a:lstStyle/>
                    <a:p>
                      <a:pPr algn="just">
                        <a:lnSpc>
                          <a:spcPct val="200000"/>
                        </a:lnSpc>
                        <a:spcBef>
                          <a:spcPts val="100"/>
                        </a:spcBef>
                        <a:spcAft>
                          <a:spcPts val="100"/>
                        </a:spcAft>
                      </a:pPr>
                      <a:r>
                        <a:rPr lang="es-EC" sz="1100" dirty="0">
                          <a:effectLst/>
                        </a:rPr>
                        <a:t>Desbaste de alto avance</a:t>
                      </a:r>
                      <a:endParaRPr lang="es-EC" sz="1200" dirty="0">
                        <a:solidFill>
                          <a:srgbClr val="365F91"/>
                        </a:solidFill>
                        <a:effectLst/>
                        <a:latin typeface="Calibri"/>
                        <a:ea typeface="Calibri"/>
                        <a:cs typeface="Times New Roman"/>
                      </a:endParaRPr>
                    </a:p>
                  </a:txBody>
                  <a:tcPr marL="33784" marR="33784" marT="0" marB="0">
                    <a:solidFill>
                      <a:schemeClr val="bg2"/>
                    </a:solidFill>
                  </a:tcPr>
                </a:tc>
                <a:tc>
                  <a:txBody>
                    <a:bodyPr/>
                    <a:lstStyle/>
                    <a:p>
                      <a:pPr algn="ctr">
                        <a:lnSpc>
                          <a:spcPct val="200000"/>
                        </a:lnSpc>
                        <a:spcBef>
                          <a:spcPts val="100"/>
                        </a:spcBef>
                        <a:spcAft>
                          <a:spcPts val="100"/>
                        </a:spcAft>
                      </a:pPr>
                      <a:r>
                        <a:rPr lang="es-EC" sz="1100" dirty="0">
                          <a:effectLst/>
                        </a:rPr>
                        <a:t>1</a:t>
                      </a:r>
                      <a:endParaRPr lang="es-EC" sz="1200" dirty="0">
                        <a:solidFill>
                          <a:srgbClr val="365F91"/>
                        </a:solidFill>
                        <a:effectLst/>
                        <a:latin typeface="Calibri"/>
                        <a:ea typeface="Calibri"/>
                        <a:cs typeface="Times New Roman"/>
                      </a:endParaRPr>
                    </a:p>
                  </a:txBody>
                  <a:tcPr marL="33784" marR="33784" marT="0" marB="0">
                    <a:solidFill>
                      <a:schemeClr val="bg2"/>
                    </a:solidFill>
                  </a:tcPr>
                </a:tc>
                <a:tc>
                  <a:txBody>
                    <a:bodyPr/>
                    <a:lstStyle/>
                    <a:p>
                      <a:pPr algn="ctr">
                        <a:lnSpc>
                          <a:spcPct val="200000"/>
                        </a:lnSpc>
                        <a:spcBef>
                          <a:spcPts val="100"/>
                        </a:spcBef>
                        <a:spcAft>
                          <a:spcPts val="100"/>
                        </a:spcAft>
                      </a:pPr>
                      <a:r>
                        <a:rPr lang="es-EC" sz="1100" dirty="0">
                          <a:effectLst/>
                        </a:rPr>
                        <a:t>571,00</a:t>
                      </a:r>
                      <a:endParaRPr lang="es-EC" sz="1200" dirty="0">
                        <a:solidFill>
                          <a:srgbClr val="365F91"/>
                        </a:solidFill>
                        <a:effectLst/>
                        <a:latin typeface="Calibri"/>
                        <a:ea typeface="Calibri"/>
                        <a:cs typeface="Times New Roman"/>
                      </a:endParaRPr>
                    </a:p>
                  </a:txBody>
                  <a:tcPr marL="33784" marR="33784" marT="0" marB="0">
                    <a:solidFill>
                      <a:schemeClr val="bg2"/>
                    </a:solidFill>
                  </a:tcPr>
                </a:tc>
                <a:tc>
                  <a:txBody>
                    <a:bodyPr/>
                    <a:lstStyle/>
                    <a:p>
                      <a:pPr algn="r">
                        <a:lnSpc>
                          <a:spcPct val="200000"/>
                        </a:lnSpc>
                        <a:spcBef>
                          <a:spcPts val="100"/>
                        </a:spcBef>
                        <a:spcAft>
                          <a:spcPts val="100"/>
                        </a:spcAft>
                      </a:pPr>
                      <a:r>
                        <a:rPr lang="es-EC" sz="1100" dirty="0">
                          <a:effectLst/>
                        </a:rPr>
                        <a:t>571,00</a:t>
                      </a:r>
                      <a:endParaRPr lang="es-EC" sz="1200" dirty="0">
                        <a:solidFill>
                          <a:srgbClr val="365F91"/>
                        </a:solidFill>
                        <a:effectLst/>
                        <a:latin typeface="Calibri"/>
                        <a:ea typeface="Calibri"/>
                        <a:cs typeface="Times New Roman"/>
                      </a:endParaRPr>
                    </a:p>
                  </a:txBody>
                  <a:tcPr marL="33784" marR="33784" marT="0" marB="0">
                    <a:solidFill>
                      <a:schemeClr val="bg2"/>
                    </a:solidFill>
                  </a:tcPr>
                </a:tc>
              </a:tr>
              <a:tr h="338302">
                <a:tc vMerge="1">
                  <a:txBody>
                    <a:bodyPr/>
                    <a:lstStyle/>
                    <a:p>
                      <a:endParaRPr lang="es-EC"/>
                    </a:p>
                  </a:txBody>
                  <a:tcPr/>
                </a:tc>
                <a:tc>
                  <a:txBody>
                    <a:bodyPr/>
                    <a:lstStyle/>
                    <a:p>
                      <a:pPr algn="just">
                        <a:lnSpc>
                          <a:spcPct val="200000"/>
                        </a:lnSpc>
                        <a:spcBef>
                          <a:spcPts val="100"/>
                        </a:spcBef>
                        <a:spcAft>
                          <a:spcPts val="100"/>
                        </a:spcAft>
                      </a:pPr>
                      <a:r>
                        <a:rPr lang="es-EC" sz="1100">
                          <a:effectLst/>
                        </a:rPr>
                        <a:t>Fresa de ranurado LT720 W-W-D16/2</a:t>
                      </a:r>
                      <a:endParaRPr lang="es-EC" sz="1200">
                        <a:solidFill>
                          <a:srgbClr val="365F91"/>
                        </a:solidFill>
                        <a:effectLst/>
                        <a:latin typeface="Calibri"/>
                        <a:ea typeface="Calibri"/>
                        <a:cs typeface="Times New Roman"/>
                      </a:endParaRPr>
                    </a:p>
                  </a:txBody>
                  <a:tcPr marL="33784" marR="33784" marT="0" marB="0"/>
                </a:tc>
                <a:tc>
                  <a:txBody>
                    <a:bodyPr/>
                    <a:lstStyle/>
                    <a:p>
                      <a:pPr algn="just">
                        <a:lnSpc>
                          <a:spcPct val="200000"/>
                        </a:lnSpc>
                        <a:spcBef>
                          <a:spcPts val="100"/>
                        </a:spcBef>
                        <a:spcAft>
                          <a:spcPts val="100"/>
                        </a:spcAft>
                      </a:pPr>
                      <a:r>
                        <a:rPr lang="es-EC" sz="1100">
                          <a:effectLst/>
                        </a:rPr>
                        <a:t>Ranurado</a:t>
                      </a:r>
                      <a:endParaRPr lang="es-EC" sz="1200">
                        <a:solidFill>
                          <a:srgbClr val="365F91"/>
                        </a:solidFill>
                        <a:effectLst/>
                        <a:latin typeface="Calibri"/>
                        <a:ea typeface="Calibri"/>
                        <a:cs typeface="Times New Roman"/>
                      </a:endParaRPr>
                    </a:p>
                  </a:txBody>
                  <a:tcPr marL="33784" marR="33784" marT="0" marB="0"/>
                </a:tc>
                <a:tc>
                  <a:txBody>
                    <a:bodyPr/>
                    <a:lstStyle/>
                    <a:p>
                      <a:pPr algn="ctr">
                        <a:lnSpc>
                          <a:spcPct val="200000"/>
                        </a:lnSpc>
                        <a:spcBef>
                          <a:spcPts val="100"/>
                        </a:spcBef>
                        <a:spcAft>
                          <a:spcPts val="100"/>
                        </a:spcAft>
                      </a:pPr>
                      <a:r>
                        <a:rPr lang="es-EC" sz="1100" dirty="0">
                          <a:effectLst/>
                        </a:rPr>
                        <a:t>1</a:t>
                      </a:r>
                      <a:endParaRPr lang="es-EC" sz="1200" dirty="0">
                        <a:solidFill>
                          <a:srgbClr val="365F91"/>
                        </a:solidFill>
                        <a:effectLst/>
                        <a:latin typeface="Calibri"/>
                        <a:ea typeface="Calibri"/>
                        <a:cs typeface="Times New Roman"/>
                      </a:endParaRPr>
                    </a:p>
                  </a:txBody>
                  <a:tcPr marL="33784" marR="33784" marT="0" marB="0"/>
                </a:tc>
                <a:tc>
                  <a:txBody>
                    <a:bodyPr/>
                    <a:lstStyle/>
                    <a:p>
                      <a:pPr algn="ctr">
                        <a:lnSpc>
                          <a:spcPct val="200000"/>
                        </a:lnSpc>
                        <a:spcBef>
                          <a:spcPts val="100"/>
                        </a:spcBef>
                        <a:spcAft>
                          <a:spcPts val="100"/>
                        </a:spcAft>
                      </a:pPr>
                      <a:r>
                        <a:rPr lang="es-EC" sz="1100" dirty="0">
                          <a:effectLst/>
                        </a:rPr>
                        <a:t>224,00</a:t>
                      </a:r>
                      <a:endParaRPr lang="es-EC" sz="1200" dirty="0">
                        <a:solidFill>
                          <a:srgbClr val="365F91"/>
                        </a:solidFill>
                        <a:effectLst/>
                        <a:latin typeface="Calibri"/>
                        <a:ea typeface="Calibri"/>
                        <a:cs typeface="Times New Roman"/>
                      </a:endParaRPr>
                    </a:p>
                  </a:txBody>
                  <a:tcPr marL="33784" marR="33784" marT="0" marB="0"/>
                </a:tc>
                <a:tc>
                  <a:txBody>
                    <a:bodyPr/>
                    <a:lstStyle/>
                    <a:p>
                      <a:pPr algn="r">
                        <a:lnSpc>
                          <a:spcPct val="200000"/>
                        </a:lnSpc>
                        <a:spcBef>
                          <a:spcPts val="100"/>
                        </a:spcBef>
                        <a:spcAft>
                          <a:spcPts val="100"/>
                        </a:spcAft>
                      </a:pPr>
                      <a:r>
                        <a:rPr lang="es-EC" sz="1100" dirty="0">
                          <a:effectLst/>
                        </a:rPr>
                        <a:t>224,00</a:t>
                      </a:r>
                      <a:endParaRPr lang="es-EC" sz="1200" dirty="0">
                        <a:solidFill>
                          <a:srgbClr val="365F91"/>
                        </a:solidFill>
                        <a:effectLst/>
                        <a:latin typeface="Calibri"/>
                        <a:ea typeface="Calibri"/>
                        <a:cs typeface="Times New Roman"/>
                      </a:endParaRPr>
                    </a:p>
                  </a:txBody>
                  <a:tcPr marL="33784" marR="33784" marT="0" marB="0"/>
                </a:tc>
              </a:tr>
              <a:tr h="338302">
                <a:tc vMerge="1">
                  <a:txBody>
                    <a:bodyPr/>
                    <a:lstStyle/>
                    <a:p>
                      <a:endParaRPr lang="es-EC"/>
                    </a:p>
                  </a:txBody>
                  <a:tcPr/>
                </a:tc>
                <a:tc>
                  <a:txBody>
                    <a:bodyPr/>
                    <a:lstStyle/>
                    <a:p>
                      <a:pPr algn="just">
                        <a:lnSpc>
                          <a:spcPct val="200000"/>
                        </a:lnSpc>
                        <a:spcBef>
                          <a:spcPts val="100"/>
                        </a:spcBef>
                        <a:spcAft>
                          <a:spcPts val="100"/>
                        </a:spcAft>
                      </a:pPr>
                      <a:r>
                        <a:rPr lang="es-EC" sz="1100" dirty="0">
                          <a:effectLst/>
                        </a:rPr>
                        <a:t>Fresa de ranurado LT720 W-W-D25/3</a:t>
                      </a:r>
                      <a:endParaRPr lang="es-EC" sz="1200" dirty="0">
                        <a:solidFill>
                          <a:srgbClr val="365F91"/>
                        </a:solidFill>
                        <a:effectLst/>
                        <a:latin typeface="Calibri"/>
                        <a:ea typeface="Calibri"/>
                        <a:cs typeface="Times New Roman"/>
                      </a:endParaRPr>
                    </a:p>
                  </a:txBody>
                  <a:tcPr marL="33784" marR="33784" marT="0" marB="0">
                    <a:solidFill>
                      <a:schemeClr val="bg2"/>
                    </a:solidFill>
                  </a:tcPr>
                </a:tc>
                <a:tc>
                  <a:txBody>
                    <a:bodyPr/>
                    <a:lstStyle/>
                    <a:p>
                      <a:pPr algn="just">
                        <a:lnSpc>
                          <a:spcPct val="200000"/>
                        </a:lnSpc>
                        <a:spcBef>
                          <a:spcPts val="100"/>
                        </a:spcBef>
                        <a:spcAft>
                          <a:spcPts val="100"/>
                        </a:spcAft>
                      </a:pPr>
                      <a:r>
                        <a:rPr lang="es-EC" sz="1100" dirty="0">
                          <a:effectLst/>
                        </a:rPr>
                        <a:t>Ranurado</a:t>
                      </a:r>
                      <a:endParaRPr lang="es-EC" sz="1200" dirty="0">
                        <a:solidFill>
                          <a:srgbClr val="365F91"/>
                        </a:solidFill>
                        <a:effectLst/>
                        <a:latin typeface="Calibri"/>
                        <a:ea typeface="Calibri"/>
                        <a:cs typeface="Times New Roman"/>
                      </a:endParaRPr>
                    </a:p>
                  </a:txBody>
                  <a:tcPr marL="33784" marR="33784" marT="0" marB="0">
                    <a:solidFill>
                      <a:schemeClr val="bg2"/>
                    </a:solidFill>
                  </a:tcPr>
                </a:tc>
                <a:tc>
                  <a:txBody>
                    <a:bodyPr/>
                    <a:lstStyle/>
                    <a:p>
                      <a:pPr algn="ctr">
                        <a:lnSpc>
                          <a:spcPct val="200000"/>
                        </a:lnSpc>
                        <a:spcBef>
                          <a:spcPts val="100"/>
                        </a:spcBef>
                        <a:spcAft>
                          <a:spcPts val="100"/>
                        </a:spcAft>
                      </a:pPr>
                      <a:r>
                        <a:rPr lang="es-EC" sz="1100" dirty="0">
                          <a:effectLst/>
                        </a:rPr>
                        <a:t>1</a:t>
                      </a:r>
                      <a:endParaRPr lang="es-EC" sz="1200" dirty="0">
                        <a:solidFill>
                          <a:srgbClr val="365F91"/>
                        </a:solidFill>
                        <a:effectLst/>
                        <a:latin typeface="Calibri"/>
                        <a:ea typeface="Calibri"/>
                        <a:cs typeface="Times New Roman"/>
                      </a:endParaRPr>
                    </a:p>
                  </a:txBody>
                  <a:tcPr marL="33784" marR="33784" marT="0" marB="0">
                    <a:solidFill>
                      <a:schemeClr val="bg2"/>
                    </a:solidFill>
                  </a:tcPr>
                </a:tc>
                <a:tc>
                  <a:txBody>
                    <a:bodyPr/>
                    <a:lstStyle/>
                    <a:p>
                      <a:pPr algn="ctr">
                        <a:lnSpc>
                          <a:spcPct val="200000"/>
                        </a:lnSpc>
                        <a:spcBef>
                          <a:spcPts val="100"/>
                        </a:spcBef>
                        <a:spcAft>
                          <a:spcPts val="100"/>
                        </a:spcAft>
                      </a:pPr>
                      <a:r>
                        <a:rPr lang="es-EC" sz="1100" dirty="0">
                          <a:effectLst/>
                        </a:rPr>
                        <a:t>238,00</a:t>
                      </a:r>
                      <a:endParaRPr lang="es-EC" sz="1200" dirty="0">
                        <a:solidFill>
                          <a:srgbClr val="365F91"/>
                        </a:solidFill>
                        <a:effectLst/>
                        <a:latin typeface="Calibri"/>
                        <a:ea typeface="Calibri"/>
                        <a:cs typeface="Times New Roman"/>
                      </a:endParaRPr>
                    </a:p>
                  </a:txBody>
                  <a:tcPr marL="33784" marR="33784" marT="0" marB="0">
                    <a:solidFill>
                      <a:schemeClr val="bg2"/>
                    </a:solidFill>
                  </a:tcPr>
                </a:tc>
                <a:tc>
                  <a:txBody>
                    <a:bodyPr/>
                    <a:lstStyle/>
                    <a:p>
                      <a:pPr algn="r">
                        <a:lnSpc>
                          <a:spcPct val="200000"/>
                        </a:lnSpc>
                        <a:spcBef>
                          <a:spcPts val="100"/>
                        </a:spcBef>
                        <a:spcAft>
                          <a:spcPts val="100"/>
                        </a:spcAft>
                      </a:pPr>
                      <a:r>
                        <a:rPr lang="es-EC" sz="1100" dirty="0">
                          <a:effectLst/>
                        </a:rPr>
                        <a:t>238,00</a:t>
                      </a:r>
                      <a:endParaRPr lang="es-EC" sz="1200" dirty="0">
                        <a:solidFill>
                          <a:srgbClr val="365F91"/>
                        </a:solidFill>
                        <a:effectLst/>
                        <a:latin typeface="Calibri"/>
                        <a:ea typeface="Calibri"/>
                        <a:cs typeface="Times New Roman"/>
                      </a:endParaRPr>
                    </a:p>
                  </a:txBody>
                  <a:tcPr marL="33784" marR="33784" marT="0" marB="0">
                    <a:solidFill>
                      <a:schemeClr val="bg2"/>
                    </a:solidFill>
                  </a:tcPr>
                </a:tc>
              </a:tr>
              <a:tr h="171684">
                <a:tc>
                  <a:txBody>
                    <a:bodyPr/>
                    <a:lstStyle/>
                    <a:p>
                      <a:pPr algn="just">
                        <a:lnSpc>
                          <a:spcPct val="200000"/>
                        </a:lnSpc>
                        <a:spcBef>
                          <a:spcPts val="100"/>
                        </a:spcBef>
                        <a:spcAft>
                          <a:spcPts val="100"/>
                        </a:spcAft>
                      </a:pPr>
                      <a:r>
                        <a:rPr lang="es-EC" sz="1100">
                          <a:effectLst/>
                        </a:rPr>
                        <a:t> </a:t>
                      </a:r>
                      <a:endParaRPr lang="es-EC" sz="1200">
                        <a:solidFill>
                          <a:srgbClr val="365F91"/>
                        </a:solidFill>
                        <a:effectLst/>
                        <a:latin typeface="Calibri"/>
                        <a:ea typeface="Calibri"/>
                        <a:cs typeface="Times New Roman"/>
                      </a:endParaRPr>
                    </a:p>
                  </a:txBody>
                  <a:tcPr marL="33784" marR="33784" marT="0" marB="0"/>
                </a:tc>
                <a:tc>
                  <a:txBody>
                    <a:bodyPr/>
                    <a:lstStyle/>
                    <a:p>
                      <a:pPr algn="just">
                        <a:lnSpc>
                          <a:spcPct val="200000"/>
                        </a:lnSpc>
                        <a:spcBef>
                          <a:spcPts val="100"/>
                        </a:spcBef>
                        <a:spcAft>
                          <a:spcPts val="100"/>
                        </a:spcAft>
                      </a:pPr>
                      <a:r>
                        <a:rPr lang="es-EC" sz="1100">
                          <a:effectLst/>
                        </a:rPr>
                        <a:t> </a:t>
                      </a:r>
                      <a:endParaRPr lang="es-EC" sz="1200">
                        <a:solidFill>
                          <a:srgbClr val="365F91"/>
                        </a:solidFill>
                        <a:effectLst/>
                        <a:latin typeface="Calibri"/>
                        <a:ea typeface="Calibri"/>
                        <a:cs typeface="Times New Roman"/>
                      </a:endParaRPr>
                    </a:p>
                  </a:txBody>
                  <a:tcPr marL="33784" marR="33784" marT="0" marB="0"/>
                </a:tc>
                <a:tc>
                  <a:txBody>
                    <a:bodyPr/>
                    <a:lstStyle/>
                    <a:p>
                      <a:pPr algn="just">
                        <a:lnSpc>
                          <a:spcPct val="200000"/>
                        </a:lnSpc>
                        <a:spcBef>
                          <a:spcPts val="100"/>
                        </a:spcBef>
                        <a:spcAft>
                          <a:spcPts val="100"/>
                        </a:spcAft>
                      </a:pPr>
                      <a:r>
                        <a:rPr lang="es-EC" sz="1100">
                          <a:effectLst/>
                        </a:rPr>
                        <a:t> </a:t>
                      </a:r>
                      <a:endParaRPr lang="es-EC" sz="1200">
                        <a:solidFill>
                          <a:srgbClr val="365F91"/>
                        </a:solidFill>
                        <a:effectLst/>
                        <a:latin typeface="Calibri"/>
                        <a:ea typeface="Calibri"/>
                        <a:cs typeface="Times New Roman"/>
                      </a:endParaRPr>
                    </a:p>
                  </a:txBody>
                  <a:tcPr marL="33784" marR="33784" marT="0" marB="0"/>
                </a:tc>
                <a:tc>
                  <a:txBody>
                    <a:bodyPr/>
                    <a:lstStyle/>
                    <a:p>
                      <a:pPr algn="ctr">
                        <a:lnSpc>
                          <a:spcPct val="200000"/>
                        </a:lnSpc>
                        <a:spcBef>
                          <a:spcPts val="100"/>
                        </a:spcBef>
                        <a:spcAft>
                          <a:spcPts val="100"/>
                        </a:spcAft>
                      </a:pPr>
                      <a:r>
                        <a:rPr lang="es-EC" sz="1100">
                          <a:effectLst/>
                        </a:rPr>
                        <a:t> </a:t>
                      </a:r>
                      <a:endParaRPr lang="es-EC" sz="1200">
                        <a:solidFill>
                          <a:srgbClr val="365F91"/>
                        </a:solidFill>
                        <a:effectLst/>
                        <a:latin typeface="Calibri"/>
                        <a:ea typeface="Calibri"/>
                        <a:cs typeface="Times New Roman"/>
                      </a:endParaRPr>
                    </a:p>
                  </a:txBody>
                  <a:tcPr marL="33784" marR="33784" marT="0" marB="0"/>
                </a:tc>
                <a:tc>
                  <a:txBody>
                    <a:bodyPr/>
                    <a:lstStyle/>
                    <a:p>
                      <a:pPr algn="ctr">
                        <a:lnSpc>
                          <a:spcPct val="200000"/>
                        </a:lnSpc>
                        <a:spcBef>
                          <a:spcPts val="100"/>
                        </a:spcBef>
                        <a:spcAft>
                          <a:spcPts val="100"/>
                        </a:spcAft>
                      </a:pPr>
                      <a:r>
                        <a:rPr lang="es-EC" sz="1100">
                          <a:effectLst/>
                        </a:rPr>
                        <a:t>TOTAL</a:t>
                      </a:r>
                      <a:endParaRPr lang="es-EC" sz="1200">
                        <a:solidFill>
                          <a:srgbClr val="365F91"/>
                        </a:solidFill>
                        <a:effectLst/>
                        <a:latin typeface="Calibri"/>
                        <a:ea typeface="Calibri"/>
                        <a:cs typeface="Times New Roman"/>
                      </a:endParaRPr>
                    </a:p>
                  </a:txBody>
                  <a:tcPr marL="33784" marR="33784" marT="0" marB="0"/>
                </a:tc>
                <a:tc>
                  <a:txBody>
                    <a:bodyPr/>
                    <a:lstStyle/>
                    <a:p>
                      <a:pPr algn="r">
                        <a:lnSpc>
                          <a:spcPct val="200000"/>
                        </a:lnSpc>
                        <a:spcBef>
                          <a:spcPts val="100"/>
                        </a:spcBef>
                        <a:spcAft>
                          <a:spcPts val="100"/>
                        </a:spcAft>
                      </a:pPr>
                      <a:r>
                        <a:rPr lang="es-EC" sz="1100" dirty="0">
                          <a:effectLst/>
                        </a:rPr>
                        <a:t>2992,18</a:t>
                      </a:r>
                      <a:endParaRPr lang="es-EC" sz="1200" dirty="0">
                        <a:solidFill>
                          <a:srgbClr val="365F91"/>
                        </a:solidFill>
                        <a:effectLst/>
                        <a:latin typeface="Calibri"/>
                        <a:ea typeface="Calibri"/>
                        <a:cs typeface="Times New Roman"/>
                      </a:endParaRPr>
                    </a:p>
                  </a:txBody>
                  <a:tcPr marL="33784" marR="33784" marT="0" marB="0"/>
                </a:tc>
              </a:tr>
            </a:tbl>
          </a:graphicData>
        </a:graphic>
      </p:graphicFrame>
    </p:spTree>
    <p:extLst>
      <p:ext uri="{BB962C8B-B14F-4D97-AF65-F5344CB8AC3E}">
        <p14:creationId xmlns:p14="http://schemas.microsoft.com/office/powerpoint/2010/main" val="330994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82" y="-47288"/>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899592" y="116632"/>
            <a:ext cx="7704856" cy="369332"/>
          </a:xfrm>
          <a:prstGeom prst="rect">
            <a:avLst/>
          </a:prstGeom>
          <a:noFill/>
        </p:spPr>
        <p:txBody>
          <a:bodyPr wrap="square" rtlCol="0">
            <a:spAutoFit/>
          </a:bodyPr>
          <a:lstStyle/>
          <a:p>
            <a:r>
              <a:rPr lang="es-EC" b="1" dirty="0" smtClean="0"/>
              <a:t>COSTO DE HERRAMIENTAS VIWA:</a:t>
            </a:r>
            <a:endParaRPr lang="es-EC" dirty="0"/>
          </a:p>
        </p:txBody>
      </p:sp>
      <p:graphicFrame>
        <p:nvGraphicFramePr>
          <p:cNvPr id="2" name="1 Tabla"/>
          <p:cNvGraphicFramePr>
            <a:graphicFrameLocks noGrp="1"/>
          </p:cNvGraphicFramePr>
          <p:nvPr>
            <p:extLst>
              <p:ext uri="{D42A27DB-BD31-4B8C-83A1-F6EECF244321}">
                <p14:modId xmlns:p14="http://schemas.microsoft.com/office/powerpoint/2010/main" val="834036019"/>
              </p:ext>
            </p:extLst>
          </p:nvPr>
        </p:nvGraphicFramePr>
        <p:xfrm>
          <a:off x="323527" y="620686"/>
          <a:ext cx="8640960" cy="4671292"/>
        </p:xfrm>
        <a:graphic>
          <a:graphicData uri="http://schemas.openxmlformats.org/drawingml/2006/table">
            <a:tbl>
              <a:tblPr firstRow="1" firstCol="1" bandRow="1">
                <a:tableStyleId>{2D5ABB26-0587-4C30-8999-92F81FD0307C}</a:tableStyleId>
              </a:tblPr>
              <a:tblGrid>
                <a:gridCol w="993077"/>
                <a:gridCol w="3148759"/>
                <a:gridCol w="1843860"/>
                <a:gridCol w="885088"/>
                <a:gridCol w="885088"/>
                <a:gridCol w="885088"/>
              </a:tblGrid>
              <a:tr h="360042">
                <a:tc>
                  <a:txBody>
                    <a:bodyPr/>
                    <a:lstStyle/>
                    <a:p>
                      <a:pPr algn="ctr">
                        <a:lnSpc>
                          <a:spcPct val="200000"/>
                        </a:lnSpc>
                        <a:spcBef>
                          <a:spcPts val="300"/>
                        </a:spcBef>
                        <a:spcAft>
                          <a:spcPts val="0"/>
                        </a:spcAft>
                      </a:pPr>
                      <a:r>
                        <a:rPr lang="es-EC" sz="1200" dirty="0">
                          <a:effectLst/>
                        </a:rPr>
                        <a:t>TIPO</a:t>
                      </a:r>
                      <a:endParaRPr lang="es-EC" sz="1400" dirty="0">
                        <a:solidFill>
                          <a:srgbClr val="365F91"/>
                        </a:solidFill>
                        <a:effectLst/>
                        <a:latin typeface="Calibri"/>
                        <a:ea typeface="Calibri"/>
                        <a:cs typeface="Times New Roman"/>
                      </a:endParaRPr>
                    </a:p>
                  </a:txBody>
                  <a:tcPr marL="50050" marR="50050" marT="0" marB="0">
                    <a:solidFill>
                      <a:schemeClr val="bg2"/>
                    </a:solidFill>
                  </a:tcPr>
                </a:tc>
                <a:tc>
                  <a:txBody>
                    <a:bodyPr/>
                    <a:lstStyle/>
                    <a:p>
                      <a:pPr algn="ctr">
                        <a:lnSpc>
                          <a:spcPct val="200000"/>
                        </a:lnSpc>
                        <a:spcBef>
                          <a:spcPts val="300"/>
                        </a:spcBef>
                        <a:spcAft>
                          <a:spcPts val="0"/>
                        </a:spcAft>
                      </a:pPr>
                      <a:r>
                        <a:rPr lang="es-EC" sz="1200" dirty="0">
                          <a:effectLst/>
                        </a:rPr>
                        <a:t>Descripción</a:t>
                      </a:r>
                      <a:endParaRPr lang="es-EC" sz="1400" dirty="0">
                        <a:solidFill>
                          <a:srgbClr val="365F91"/>
                        </a:solidFill>
                        <a:effectLst/>
                        <a:latin typeface="Calibri"/>
                        <a:ea typeface="Calibri"/>
                        <a:cs typeface="Times New Roman"/>
                      </a:endParaRPr>
                    </a:p>
                  </a:txBody>
                  <a:tcPr marL="50050" marR="50050" marT="0" marB="0">
                    <a:solidFill>
                      <a:schemeClr val="bg2"/>
                    </a:solidFill>
                  </a:tcPr>
                </a:tc>
                <a:tc>
                  <a:txBody>
                    <a:bodyPr/>
                    <a:lstStyle/>
                    <a:p>
                      <a:pPr algn="ctr">
                        <a:lnSpc>
                          <a:spcPct val="200000"/>
                        </a:lnSpc>
                        <a:spcBef>
                          <a:spcPts val="300"/>
                        </a:spcBef>
                        <a:spcAft>
                          <a:spcPts val="0"/>
                        </a:spcAft>
                      </a:pPr>
                      <a:r>
                        <a:rPr lang="es-EC" sz="1200" dirty="0">
                          <a:effectLst/>
                        </a:rPr>
                        <a:t>Aplicaciones</a:t>
                      </a:r>
                      <a:endParaRPr lang="es-EC" sz="1400" dirty="0">
                        <a:solidFill>
                          <a:srgbClr val="365F91"/>
                        </a:solidFill>
                        <a:effectLst/>
                        <a:latin typeface="Calibri"/>
                        <a:ea typeface="Calibri"/>
                        <a:cs typeface="Times New Roman"/>
                      </a:endParaRPr>
                    </a:p>
                  </a:txBody>
                  <a:tcPr marL="50050" marR="50050" marT="0" marB="0">
                    <a:solidFill>
                      <a:schemeClr val="bg2"/>
                    </a:solidFill>
                  </a:tcPr>
                </a:tc>
                <a:tc>
                  <a:txBody>
                    <a:bodyPr/>
                    <a:lstStyle/>
                    <a:p>
                      <a:pPr algn="ctr">
                        <a:lnSpc>
                          <a:spcPct val="200000"/>
                        </a:lnSpc>
                        <a:spcBef>
                          <a:spcPts val="300"/>
                        </a:spcBef>
                        <a:spcAft>
                          <a:spcPts val="0"/>
                        </a:spcAft>
                      </a:pPr>
                      <a:r>
                        <a:rPr lang="es-EC" sz="1200" dirty="0" err="1">
                          <a:effectLst/>
                        </a:rPr>
                        <a:t>Cant</a:t>
                      </a:r>
                      <a:r>
                        <a:rPr lang="es-EC" sz="1200" dirty="0">
                          <a:effectLst/>
                        </a:rPr>
                        <a:t>.</a:t>
                      </a:r>
                      <a:endParaRPr lang="es-EC" sz="1400" dirty="0">
                        <a:solidFill>
                          <a:srgbClr val="365F91"/>
                        </a:solidFill>
                        <a:effectLst/>
                        <a:latin typeface="Calibri"/>
                        <a:ea typeface="Calibri"/>
                        <a:cs typeface="Times New Roman"/>
                      </a:endParaRPr>
                    </a:p>
                  </a:txBody>
                  <a:tcPr marL="50050" marR="50050" marT="0" marB="0">
                    <a:solidFill>
                      <a:schemeClr val="bg2"/>
                    </a:solidFill>
                  </a:tcPr>
                </a:tc>
                <a:tc>
                  <a:txBody>
                    <a:bodyPr/>
                    <a:lstStyle/>
                    <a:p>
                      <a:pPr algn="ctr">
                        <a:lnSpc>
                          <a:spcPct val="200000"/>
                        </a:lnSpc>
                        <a:spcBef>
                          <a:spcPts val="300"/>
                        </a:spcBef>
                        <a:spcAft>
                          <a:spcPts val="0"/>
                        </a:spcAft>
                      </a:pPr>
                      <a:r>
                        <a:rPr lang="es-EC" sz="1200" dirty="0">
                          <a:effectLst/>
                        </a:rPr>
                        <a:t>Valor Unitario ($)</a:t>
                      </a:r>
                      <a:endParaRPr lang="es-EC" sz="1400" dirty="0">
                        <a:solidFill>
                          <a:srgbClr val="365F91"/>
                        </a:solidFill>
                        <a:effectLst/>
                        <a:latin typeface="Calibri"/>
                        <a:ea typeface="Calibri"/>
                        <a:cs typeface="Times New Roman"/>
                      </a:endParaRPr>
                    </a:p>
                  </a:txBody>
                  <a:tcPr marL="50050" marR="50050" marT="0" marB="0">
                    <a:solidFill>
                      <a:schemeClr val="bg2"/>
                    </a:solidFill>
                  </a:tcPr>
                </a:tc>
                <a:tc>
                  <a:txBody>
                    <a:bodyPr/>
                    <a:lstStyle/>
                    <a:p>
                      <a:pPr algn="ctr">
                        <a:lnSpc>
                          <a:spcPct val="200000"/>
                        </a:lnSpc>
                        <a:spcBef>
                          <a:spcPts val="300"/>
                        </a:spcBef>
                        <a:spcAft>
                          <a:spcPts val="0"/>
                        </a:spcAft>
                      </a:pPr>
                      <a:r>
                        <a:rPr lang="es-EC" sz="1200" dirty="0">
                          <a:effectLst/>
                        </a:rPr>
                        <a:t>Precio Total ($/año)</a:t>
                      </a:r>
                      <a:endParaRPr lang="es-EC" sz="1400" dirty="0">
                        <a:solidFill>
                          <a:srgbClr val="365F91"/>
                        </a:solidFill>
                        <a:effectLst/>
                        <a:latin typeface="Calibri"/>
                        <a:ea typeface="Calibri"/>
                        <a:cs typeface="Times New Roman"/>
                      </a:endParaRPr>
                    </a:p>
                  </a:txBody>
                  <a:tcPr marL="50050" marR="50050" marT="0" marB="0">
                    <a:solidFill>
                      <a:schemeClr val="bg2"/>
                    </a:solidFill>
                  </a:tcPr>
                </a:tc>
              </a:tr>
              <a:tr h="821612">
                <a:tc rowSpan="4">
                  <a:txBody>
                    <a:bodyPr/>
                    <a:lstStyle/>
                    <a:p>
                      <a:pPr algn="ctr">
                        <a:lnSpc>
                          <a:spcPct val="200000"/>
                        </a:lnSpc>
                        <a:spcBef>
                          <a:spcPts val="100"/>
                        </a:spcBef>
                        <a:spcAft>
                          <a:spcPts val="100"/>
                        </a:spcAft>
                      </a:pPr>
                      <a:r>
                        <a:rPr lang="es-EC" sz="1200" dirty="0">
                          <a:effectLst/>
                        </a:rPr>
                        <a:t>HERRAMIENTAS </a:t>
                      </a:r>
                      <a:r>
                        <a:rPr lang="es-EC" sz="1200" dirty="0" smtClean="0">
                          <a:effectLst/>
                        </a:rPr>
                        <a:t>– </a:t>
                      </a:r>
                      <a:r>
                        <a:rPr lang="es-EC" sz="1200" dirty="0">
                          <a:effectLst/>
                        </a:rPr>
                        <a:t>SUJETADORES</a:t>
                      </a:r>
                      <a:endParaRPr lang="es-EC" sz="1400" dirty="0">
                        <a:solidFill>
                          <a:srgbClr val="365F91"/>
                        </a:solidFill>
                        <a:effectLst/>
                        <a:latin typeface="Calibri"/>
                        <a:ea typeface="Calibri"/>
                        <a:cs typeface="Times New Roman"/>
                      </a:endParaRPr>
                    </a:p>
                  </a:txBody>
                  <a:tcPr marL="50050" marR="50050" marT="0" marB="0" vert="vert270"/>
                </a:tc>
                <a:tc>
                  <a:txBody>
                    <a:bodyPr/>
                    <a:lstStyle/>
                    <a:p>
                      <a:pPr algn="just">
                        <a:lnSpc>
                          <a:spcPct val="200000"/>
                        </a:lnSpc>
                        <a:spcBef>
                          <a:spcPts val="100"/>
                        </a:spcBef>
                        <a:spcAft>
                          <a:spcPts val="100"/>
                        </a:spcAft>
                      </a:pPr>
                      <a:r>
                        <a:rPr lang="es-EC" sz="1200" dirty="0" err="1">
                          <a:effectLst/>
                        </a:rPr>
                        <a:t>Portaherramienta</a:t>
                      </a:r>
                      <a:r>
                        <a:rPr lang="es-EC" sz="1200" dirty="0">
                          <a:effectLst/>
                        </a:rPr>
                        <a:t> exterior MWLNR 2525 M08</a:t>
                      </a:r>
                      <a:endParaRPr lang="es-EC" sz="1400" dirty="0">
                        <a:solidFill>
                          <a:srgbClr val="365F91"/>
                        </a:solidFill>
                        <a:effectLst/>
                        <a:latin typeface="Calibri"/>
                        <a:ea typeface="Calibri"/>
                        <a:cs typeface="Times New Roman"/>
                      </a:endParaRPr>
                    </a:p>
                  </a:txBody>
                  <a:tcPr marL="50050" marR="50050" marT="0" marB="0"/>
                </a:tc>
                <a:tc>
                  <a:txBody>
                    <a:bodyPr/>
                    <a:lstStyle/>
                    <a:p>
                      <a:pPr algn="just">
                        <a:lnSpc>
                          <a:spcPct val="200000"/>
                        </a:lnSpc>
                        <a:spcBef>
                          <a:spcPts val="100"/>
                        </a:spcBef>
                        <a:spcAft>
                          <a:spcPts val="100"/>
                        </a:spcAft>
                      </a:pPr>
                      <a:r>
                        <a:rPr lang="es-EC" sz="1200">
                          <a:effectLst/>
                        </a:rPr>
                        <a:t>Soporte para plaquitas 2525 M08</a:t>
                      </a:r>
                      <a:endParaRPr lang="es-EC" sz="1400">
                        <a:solidFill>
                          <a:srgbClr val="365F91"/>
                        </a:solidFill>
                        <a:effectLst/>
                        <a:latin typeface="Calibri"/>
                        <a:ea typeface="Calibri"/>
                        <a:cs typeface="Times New Roman"/>
                      </a:endParaRPr>
                    </a:p>
                  </a:txBody>
                  <a:tcPr marL="50050" marR="50050" marT="0" marB="0"/>
                </a:tc>
                <a:tc>
                  <a:txBody>
                    <a:bodyPr/>
                    <a:lstStyle/>
                    <a:p>
                      <a:pPr algn="ctr">
                        <a:lnSpc>
                          <a:spcPct val="200000"/>
                        </a:lnSpc>
                        <a:spcBef>
                          <a:spcPts val="100"/>
                        </a:spcBef>
                        <a:spcAft>
                          <a:spcPts val="100"/>
                        </a:spcAft>
                      </a:pPr>
                      <a:r>
                        <a:rPr lang="es-EC" sz="1200">
                          <a:effectLst/>
                        </a:rPr>
                        <a:t>1</a:t>
                      </a:r>
                      <a:endParaRPr lang="es-EC" sz="1400">
                        <a:solidFill>
                          <a:srgbClr val="365F91"/>
                        </a:solidFill>
                        <a:effectLst/>
                        <a:latin typeface="Calibri"/>
                        <a:ea typeface="Calibri"/>
                        <a:cs typeface="Times New Roman"/>
                      </a:endParaRPr>
                    </a:p>
                  </a:txBody>
                  <a:tcPr marL="50050" marR="50050" marT="0" marB="0"/>
                </a:tc>
                <a:tc>
                  <a:txBody>
                    <a:bodyPr/>
                    <a:lstStyle/>
                    <a:p>
                      <a:pPr algn="ctr">
                        <a:lnSpc>
                          <a:spcPct val="200000"/>
                        </a:lnSpc>
                        <a:spcBef>
                          <a:spcPts val="100"/>
                        </a:spcBef>
                        <a:spcAft>
                          <a:spcPts val="100"/>
                        </a:spcAft>
                      </a:pPr>
                      <a:r>
                        <a:rPr lang="es-EC" sz="1200">
                          <a:effectLst/>
                        </a:rPr>
                        <a:t>39,20</a:t>
                      </a:r>
                      <a:endParaRPr lang="es-EC" sz="1400">
                        <a:solidFill>
                          <a:srgbClr val="365F91"/>
                        </a:solidFill>
                        <a:effectLst/>
                        <a:latin typeface="Calibri"/>
                        <a:ea typeface="Calibri"/>
                        <a:cs typeface="Times New Roman"/>
                      </a:endParaRPr>
                    </a:p>
                  </a:txBody>
                  <a:tcPr marL="50050" marR="50050" marT="0" marB="0"/>
                </a:tc>
                <a:tc>
                  <a:txBody>
                    <a:bodyPr/>
                    <a:lstStyle/>
                    <a:p>
                      <a:pPr algn="ctr">
                        <a:lnSpc>
                          <a:spcPct val="200000"/>
                        </a:lnSpc>
                        <a:spcBef>
                          <a:spcPts val="100"/>
                        </a:spcBef>
                        <a:spcAft>
                          <a:spcPts val="100"/>
                        </a:spcAft>
                      </a:pPr>
                      <a:r>
                        <a:rPr lang="es-EC" sz="1200">
                          <a:effectLst/>
                        </a:rPr>
                        <a:t>39,20</a:t>
                      </a:r>
                      <a:endParaRPr lang="es-EC" sz="1400">
                        <a:solidFill>
                          <a:srgbClr val="365F91"/>
                        </a:solidFill>
                        <a:effectLst/>
                        <a:latin typeface="Calibri"/>
                        <a:ea typeface="Calibri"/>
                        <a:cs typeface="Times New Roman"/>
                      </a:endParaRPr>
                    </a:p>
                  </a:txBody>
                  <a:tcPr marL="50050" marR="50050" marT="0" marB="0"/>
                </a:tc>
              </a:tr>
              <a:tr h="821612">
                <a:tc vMerge="1">
                  <a:txBody>
                    <a:bodyPr/>
                    <a:lstStyle/>
                    <a:p>
                      <a:endParaRPr lang="es-EC"/>
                    </a:p>
                  </a:txBody>
                  <a:tcPr/>
                </a:tc>
                <a:tc>
                  <a:txBody>
                    <a:bodyPr/>
                    <a:lstStyle/>
                    <a:p>
                      <a:pPr algn="just">
                        <a:lnSpc>
                          <a:spcPct val="200000"/>
                        </a:lnSpc>
                        <a:spcBef>
                          <a:spcPts val="100"/>
                        </a:spcBef>
                        <a:spcAft>
                          <a:spcPts val="100"/>
                        </a:spcAft>
                      </a:pPr>
                      <a:r>
                        <a:rPr lang="es-EC" sz="1200" dirty="0" err="1">
                          <a:effectLst/>
                        </a:rPr>
                        <a:t>Portaherramienta</a:t>
                      </a:r>
                      <a:r>
                        <a:rPr lang="es-EC" sz="1200" dirty="0">
                          <a:effectLst/>
                        </a:rPr>
                        <a:t> exterior MTJNR 2525 M16</a:t>
                      </a:r>
                      <a:endParaRPr lang="es-EC" sz="1400" dirty="0">
                        <a:solidFill>
                          <a:srgbClr val="365F91"/>
                        </a:solidFill>
                        <a:effectLst/>
                        <a:latin typeface="Calibri"/>
                        <a:ea typeface="Calibri"/>
                        <a:cs typeface="Times New Roman"/>
                      </a:endParaRPr>
                    </a:p>
                  </a:txBody>
                  <a:tcPr marL="50050" marR="50050" marT="0" marB="0">
                    <a:solidFill>
                      <a:schemeClr val="bg2"/>
                    </a:solidFill>
                  </a:tcPr>
                </a:tc>
                <a:tc>
                  <a:txBody>
                    <a:bodyPr/>
                    <a:lstStyle/>
                    <a:p>
                      <a:pPr algn="just">
                        <a:lnSpc>
                          <a:spcPct val="200000"/>
                        </a:lnSpc>
                        <a:spcBef>
                          <a:spcPts val="100"/>
                        </a:spcBef>
                        <a:spcAft>
                          <a:spcPts val="100"/>
                        </a:spcAft>
                      </a:pPr>
                      <a:r>
                        <a:rPr lang="es-EC" sz="1200" dirty="0">
                          <a:effectLst/>
                        </a:rPr>
                        <a:t>Soporte para plaquitas 2525 M16</a:t>
                      </a:r>
                      <a:endParaRPr lang="es-EC" sz="1400" dirty="0">
                        <a:solidFill>
                          <a:srgbClr val="365F91"/>
                        </a:solidFill>
                        <a:effectLst/>
                        <a:latin typeface="Calibri"/>
                        <a:ea typeface="Calibri"/>
                        <a:cs typeface="Times New Roman"/>
                      </a:endParaRPr>
                    </a:p>
                  </a:txBody>
                  <a:tcPr marL="50050" marR="50050" marT="0" marB="0">
                    <a:solidFill>
                      <a:schemeClr val="bg2"/>
                    </a:solidFill>
                  </a:tcPr>
                </a:tc>
                <a:tc>
                  <a:txBody>
                    <a:bodyPr/>
                    <a:lstStyle/>
                    <a:p>
                      <a:pPr algn="ctr">
                        <a:lnSpc>
                          <a:spcPct val="200000"/>
                        </a:lnSpc>
                        <a:spcBef>
                          <a:spcPts val="100"/>
                        </a:spcBef>
                        <a:spcAft>
                          <a:spcPts val="100"/>
                        </a:spcAft>
                      </a:pPr>
                      <a:r>
                        <a:rPr lang="es-EC" sz="1200" dirty="0">
                          <a:effectLst/>
                        </a:rPr>
                        <a:t>1</a:t>
                      </a:r>
                      <a:endParaRPr lang="es-EC" sz="1400" dirty="0">
                        <a:solidFill>
                          <a:srgbClr val="365F91"/>
                        </a:solidFill>
                        <a:effectLst/>
                        <a:latin typeface="Calibri"/>
                        <a:ea typeface="Calibri"/>
                        <a:cs typeface="Times New Roman"/>
                      </a:endParaRPr>
                    </a:p>
                  </a:txBody>
                  <a:tcPr marL="50050" marR="50050" marT="0" marB="0">
                    <a:solidFill>
                      <a:schemeClr val="bg2"/>
                    </a:solidFill>
                  </a:tcPr>
                </a:tc>
                <a:tc>
                  <a:txBody>
                    <a:bodyPr/>
                    <a:lstStyle/>
                    <a:p>
                      <a:pPr algn="ctr">
                        <a:lnSpc>
                          <a:spcPct val="200000"/>
                        </a:lnSpc>
                        <a:spcBef>
                          <a:spcPts val="100"/>
                        </a:spcBef>
                        <a:spcAft>
                          <a:spcPts val="100"/>
                        </a:spcAft>
                      </a:pPr>
                      <a:r>
                        <a:rPr lang="es-EC" sz="1200" dirty="0">
                          <a:effectLst/>
                        </a:rPr>
                        <a:t>39,20</a:t>
                      </a:r>
                      <a:endParaRPr lang="es-EC" sz="1400" dirty="0">
                        <a:solidFill>
                          <a:srgbClr val="365F91"/>
                        </a:solidFill>
                        <a:effectLst/>
                        <a:latin typeface="Calibri"/>
                        <a:ea typeface="Calibri"/>
                        <a:cs typeface="Times New Roman"/>
                      </a:endParaRPr>
                    </a:p>
                  </a:txBody>
                  <a:tcPr marL="50050" marR="50050" marT="0" marB="0">
                    <a:solidFill>
                      <a:schemeClr val="bg2"/>
                    </a:solidFill>
                  </a:tcPr>
                </a:tc>
                <a:tc>
                  <a:txBody>
                    <a:bodyPr/>
                    <a:lstStyle/>
                    <a:p>
                      <a:pPr algn="ctr">
                        <a:lnSpc>
                          <a:spcPct val="200000"/>
                        </a:lnSpc>
                        <a:spcBef>
                          <a:spcPts val="100"/>
                        </a:spcBef>
                        <a:spcAft>
                          <a:spcPts val="100"/>
                        </a:spcAft>
                      </a:pPr>
                      <a:r>
                        <a:rPr lang="es-EC" sz="1200" dirty="0">
                          <a:effectLst/>
                        </a:rPr>
                        <a:t>39,20</a:t>
                      </a:r>
                      <a:endParaRPr lang="es-EC" sz="1400" dirty="0">
                        <a:solidFill>
                          <a:srgbClr val="365F91"/>
                        </a:solidFill>
                        <a:effectLst/>
                        <a:latin typeface="Calibri"/>
                        <a:ea typeface="Calibri"/>
                        <a:cs typeface="Times New Roman"/>
                      </a:endParaRPr>
                    </a:p>
                  </a:txBody>
                  <a:tcPr marL="50050" marR="50050" marT="0" marB="0">
                    <a:solidFill>
                      <a:schemeClr val="bg2"/>
                    </a:solidFill>
                  </a:tcPr>
                </a:tc>
              </a:tr>
              <a:tr h="821612">
                <a:tc vMerge="1">
                  <a:txBody>
                    <a:bodyPr/>
                    <a:lstStyle/>
                    <a:p>
                      <a:endParaRPr lang="es-EC"/>
                    </a:p>
                  </a:txBody>
                  <a:tcPr/>
                </a:tc>
                <a:tc>
                  <a:txBody>
                    <a:bodyPr/>
                    <a:lstStyle/>
                    <a:p>
                      <a:pPr algn="just">
                        <a:lnSpc>
                          <a:spcPct val="200000"/>
                        </a:lnSpc>
                        <a:spcBef>
                          <a:spcPts val="100"/>
                        </a:spcBef>
                        <a:spcAft>
                          <a:spcPts val="100"/>
                        </a:spcAft>
                      </a:pPr>
                      <a:r>
                        <a:rPr lang="es-EC" sz="1200" dirty="0" err="1">
                          <a:effectLst/>
                        </a:rPr>
                        <a:t>Portaherramienta</a:t>
                      </a:r>
                      <a:r>
                        <a:rPr lang="es-EC" sz="1200" dirty="0">
                          <a:effectLst/>
                        </a:rPr>
                        <a:t> exterior MDJNR 2525 M15</a:t>
                      </a:r>
                      <a:endParaRPr lang="es-EC" sz="1400" dirty="0">
                        <a:solidFill>
                          <a:srgbClr val="365F91"/>
                        </a:solidFill>
                        <a:effectLst/>
                        <a:latin typeface="Calibri"/>
                        <a:ea typeface="Calibri"/>
                        <a:cs typeface="Times New Roman"/>
                      </a:endParaRPr>
                    </a:p>
                  </a:txBody>
                  <a:tcPr marL="50050" marR="50050" marT="0" marB="0"/>
                </a:tc>
                <a:tc>
                  <a:txBody>
                    <a:bodyPr/>
                    <a:lstStyle/>
                    <a:p>
                      <a:pPr algn="just">
                        <a:lnSpc>
                          <a:spcPct val="200000"/>
                        </a:lnSpc>
                        <a:spcBef>
                          <a:spcPts val="100"/>
                        </a:spcBef>
                        <a:spcAft>
                          <a:spcPts val="100"/>
                        </a:spcAft>
                      </a:pPr>
                      <a:r>
                        <a:rPr lang="es-EC" sz="1200" dirty="0">
                          <a:effectLst/>
                        </a:rPr>
                        <a:t>Soporte para plaquitas 2525 M15</a:t>
                      </a:r>
                      <a:endParaRPr lang="es-EC" sz="1400" dirty="0">
                        <a:solidFill>
                          <a:srgbClr val="365F91"/>
                        </a:solidFill>
                        <a:effectLst/>
                        <a:latin typeface="Calibri"/>
                        <a:ea typeface="Calibri"/>
                        <a:cs typeface="Times New Roman"/>
                      </a:endParaRPr>
                    </a:p>
                  </a:txBody>
                  <a:tcPr marL="50050" marR="50050" marT="0" marB="0"/>
                </a:tc>
                <a:tc>
                  <a:txBody>
                    <a:bodyPr/>
                    <a:lstStyle/>
                    <a:p>
                      <a:pPr algn="ctr">
                        <a:lnSpc>
                          <a:spcPct val="200000"/>
                        </a:lnSpc>
                        <a:spcBef>
                          <a:spcPts val="100"/>
                        </a:spcBef>
                        <a:spcAft>
                          <a:spcPts val="100"/>
                        </a:spcAft>
                      </a:pPr>
                      <a:r>
                        <a:rPr lang="es-EC" sz="1200">
                          <a:effectLst/>
                        </a:rPr>
                        <a:t>1</a:t>
                      </a:r>
                      <a:endParaRPr lang="es-EC" sz="1400">
                        <a:solidFill>
                          <a:srgbClr val="365F91"/>
                        </a:solidFill>
                        <a:effectLst/>
                        <a:latin typeface="Calibri"/>
                        <a:ea typeface="Calibri"/>
                        <a:cs typeface="Times New Roman"/>
                      </a:endParaRPr>
                    </a:p>
                  </a:txBody>
                  <a:tcPr marL="50050" marR="50050" marT="0" marB="0"/>
                </a:tc>
                <a:tc>
                  <a:txBody>
                    <a:bodyPr/>
                    <a:lstStyle/>
                    <a:p>
                      <a:pPr algn="ctr">
                        <a:lnSpc>
                          <a:spcPct val="200000"/>
                        </a:lnSpc>
                        <a:spcBef>
                          <a:spcPts val="100"/>
                        </a:spcBef>
                        <a:spcAft>
                          <a:spcPts val="100"/>
                        </a:spcAft>
                      </a:pPr>
                      <a:r>
                        <a:rPr lang="es-EC" sz="1200">
                          <a:effectLst/>
                        </a:rPr>
                        <a:t>39,20</a:t>
                      </a:r>
                      <a:endParaRPr lang="es-EC" sz="1400">
                        <a:solidFill>
                          <a:srgbClr val="365F91"/>
                        </a:solidFill>
                        <a:effectLst/>
                        <a:latin typeface="Calibri"/>
                        <a:ea typeface="Calibri"/>
                        <a:cs typeface="Times New Roman"/>
                      </a:endParaRPr>
                    </a:p>
                  </a:txBody>
                  <a:tcPr marL="50050" marR="50050" marT="0" marB="0"/>
                </a:tc>
                <a:tc>
                  <a:txBody>
                    <a:bodyPr/>
                    <a:lstStyle/>
                    <a:p>
                      <a:pPr algn="ctr">
                        <a:lnSpc>
                          <a:spcPct val="200000"/>
                        </a:lnSpc>
                        <a:spcBef>
                          <a:spcPts val="100"/>
                        </a:spcBef>
                        <a:spcAft>
                          <a:spcPts val="100"/>
                        </a:spcAft>
                      </a:pPr>
                      <a:r>
                        <a:rPr lang="es-EC" sz="1200">
                          <a:effectLst/>
                        </a:rPr>
                        <a:t>39,20</a:t>
                      </a:r>
                      <a:endParaRPr lang="es-EC" sz="1400">
                        <a:solidFill>
                          <a:srgbClr val="365F91"/>
                        </a:solidFill>
                        <a:effectLst/>
                        <a:latin typeface="Calibri"/>
                        <a:ea typeface="Calibri"/>
                        <a:cs typeface="Times New Roman"/>
                      </a:endParaRPr>
                    </a:p>
                  </a:txBody>
                  <a:tcPr marL="50050" marR="50050" marT="0" marB="0"/>
                </a:tc>
              </a:tr>
              <a:tr h="1109176">
                <a:tc vMerge="1">
                  <a:txBody>
                    <a:bodyPr/>
                    <a:lstStyle/>
                    <a:p>
                      <a:endParaRPr lang="es-EC"/>
                    </a:p>
                  </a:txBody>
                  <a:tcPr/>
                </a:tc>
                <a:tc>
                  <a:txBody>
                    <a:bodyPr/>
                    <a:lstStyle/>
                    <a:p>
                      <a:pPr algn="just">
                        <a:lnSpc>
                          <a:spcPct val="200000"/>
                        </a:lnSpc>
                        <a:spcBef>
                          <a:spcPts val="100"/>
                        </a:spcBef>
                        <a:spcAft>
                          <a:spcPts val="100"/>
                        </a:spcAft>
                      </a:pPr>
                      <a:r>
                        <a:rPr lang="es-EC" sz="1200" dirty="0">
                          <a:effectLst/>
                        </a:rPr>
                        <a:t>Porta de tronzado y ranurado LT PNG-R 25-2.0 </a:t>
                      </a:r>
                      <a:endParaRPr lang="es-EC" sz="1400" dirty="0">
                        <a:solidFill>
                          <a:srgbClr val="365F91"/>
                        </a:solidFill>
                        <a:effectLst/>
                        <a:latin typeface="Calibri"/>
                        <a:ea typeface="Calibri"/>
                        <a:cs typeface="Times New Roman"/>
                      </a:endParaRPr>
                    </a:p>
                  </a:txBody>
                  <a:tcPr marL="50050" marR="50050" marT="0" marB="0">
                    <a:solidFill>
                      <a:schemeClr val="bg2"/>
                    </a:solidFill>
                  </a:tcPr>
                </a:tc>
                <a:tc>
                  <a:txBody>
                    <a:bodyPr/>
                    <a:lstStyle/>
                    <a:p>
                      <a:pPr algn="just">
                        <a:lnSpc>
                          <a:spcPct val="200000"/>
                        </a:lnSpc>
                        <a:spcBef>
                          <a:spcPts val="100"/>
                        </a:spcBef>
                        <a:spcAft>
                          <a:spcPts val="100"/>
                        </a:spcAft>
                      </a:pPr>
                      <a:r>
                        <a:rPr lang="es-EC" sz="1200" dirty="0">
                          <a:effectLst/>
                        </a:rPr>
                        <a:t>Soporte para ranurado, perfilado y acabado superficial</a:t>
                      </a:r>
                      <a:endParaRPr lang="es-EC" sz="1400" dirty="0">
                        <a:solidFill>
                          <a:srgbClr val="365F91"/>
                        </a:solidFill>
                        <a:effectLst/>
                        <a:latin typeface="Calibri"/>
                        <a:ea typeface="Calibri"/>
                        <a:cs typeface="Times New Roman"/>
                      </a:endParaRPr>
                    </a:p>
                  </a:txBody>
                  <a:tcPr marL="50050" marR="50050" marT="0" marB="0">
                    <a:solidFill>
                      <a:schemeClr val="bg2"/>
                    </a:solidFill>
                  </a:tcPr>
                </a:tc>
                <a:tc>
                  <a:txBody>
                    <a:bodyPr/>
                    <a:lstStyle/>
                    <a:p>
                      <a:pPr algn="ctr">
                        <a:lnSpc>
                          <a:spcPct val="200000"/>
                        </a:lnSpc>
                        <a:spcBef>
                          <a:spcPts val="100"/>
                        </a:spcBef>
                        <a:spcAft>
                          <a:spcPts val="100"/>
                        </a:spcAft>
                      </a:pPr>
                      <a:r>
                        <a:rPr lang="es-EC" sz="1200" dirty="0">
                          <a:effectLst/>
                        </a:rPr>
                        <a:t>1</a:t>
                      </a:r>
                      <a:endParaRPr lang="es-EC" sz="1400" dirty="0">
                        <a:solidFill>
                          <a:srgbClr val="365F91"/>
                        </a:solidFill>
                        <a:effectLst/>
                        <a:latin typeface="Calibri"/>
                        <a:ea typeface="Calibri"/>
                        <a:cs typeface="Times New Roman"/>
                      </a:endParaRPr>
                    </a:p>
                  </a:txBody>
                  <a:tcPr marL="50050" marR="50050" marT="0" marB="0">
                    <a:solidFill>
                      <a:schemeClr val="bg2"/>
                    </a:solidFill>
                  </a:tcPr>
                </a:tc>
                <a:tc>
                  <a:txBody>
                    <a:bodyPr/>
                    <a:lstStyle/>
                    <a:p>
                      <a:pPr algn="ctr">
                        <a:lnSpc>
                          <a:spcPct val="200000"/>
                        </a:lnSpc>
                        <a:spcBef>
                          <a:spcPts val="100"/>
                        </a:spcBef>
                        <a:spcAft>
                          <a:spcPts val="100"/>
                        </a:spcAft>
                      </a:pPr>
                      <a:r>
                        <a:rPr lang="es-EC" sz="1200" dirty="0">
                          <a:effectLst/>
                        </a:rPr>
                        <a:t>285,00</a:t>
                      </a:r>
                      <a:endParaRPr lang="es-EC" sz="1400" dirty="0">
                        <a:solidFill>
                          <a:srgbClr val="365F91"/>
                        </a:solidFill>
                        <a:effectLst/>
                        <a:latin typeface="Calibri"/>
                        <a:ea typeface="Calibri"/>
                        <a:cs typeface="Times New Roman"/>
                      </a:endParaRPr>
                    </a:p>
                  </a:txBody>
                  <a:tcPr marL="50050" marR="50050" marT="0" marB="0">
                    <a:solidFill>
                      <a:schemeClr val="bg2"/>
                    </a:solidFill>
                  </a:tcPr>
                </a:tc>
                <a:tc>
                  <a:txBody>
                    <a:bodyPr/>
                    <a:lstStyle/>
                    <a:p>
                      <a:pPr algn="ctr">
                        <a:lnSpc>
                          <a:spcPct val="200000"/>
                        </a:lnSpc>
                        <a:spcBef>
                          <a:spcPts val="100"/>
                        </a:spcBef>
                        <a:spcAft>
                          <a:spcPts val="100"/>
                        </a:spcAft>
                      </a:pPr>
                      <a:r>
                        <a:rPr lang="es-EC" sz="1200" dirty="0">
                          <a:effectLst/>
                        </a:rPr>
                        <a:t>285,00</a:t>
                      </a:r>
                      <a:endParaRPr lang="es-EC" sz="1400" dirty="0">
                        <a:solidFill>
                          <a:srgbClr val="365F91"/>
                        </a:solidFill>
                        <a:effectLst/>
                        <a:latin typeface="Calibri"/>
                        <a:ea typeface="Calibri"/>
                        <a:cs typeface="Times New Roman"/>
                      </a:endParaRPr>
                    </a:p>
                  </a:txBody>
                  <a:tcPr marL="50050" marR="50050" marT="0" marB="0">
                    <a:solidFill>
                      <a:schemeClr val="bg2"/>
                    </a:solidFill>
                  </a:tcPr>
                </a:tc>
              </a:tr>
              <a:tr h="269829">
                <a:tc>
                  <a:txBody>
                    <a:bodyPr/>
                    <a:lstStyle/>
                    <a:p>
                      <a:pPr algn="just">
                        <a:lnSpc>
                          <a:spcPct val="200000"/>
                        </a:lnSpc>
                        <a:spcBef>
                          <a:spcPts val="100"/>
                        </a:spcBef>
                        <a:spcAft>
                          <a:spcPts val="100"/>
                        </a:spcAft>
                      </a:pPr>
                      <a:r>
                        <a:rPr lang="es-EC" sz="1200" dirty="0">
                          <a:effectLst/>
                        </a:rPr>
                        <a:t> </a:t>
                      </a:r>
                      <a:endParaRPr lang="es-EC" sz="1400" dirty="0">
                        <a:solidFill>
                          <a:srgbClr val="365F91"/>
                        </a:solidFill>
                        <a:effectLst/>
                        <a:latin typeface="Calibri"/>
                        <a:ea typeface="Calibri"/>
                        <a:cs typeface="Times New Roman"/>
                      </a:endParaRPr>
                    </a:p>
                  </a:txBody>
                  <a:tcPr marL="50050" marR="50050" marT="0" marB="0"/>
                </a:tc>
                <a:tc>
                  <a:txBody>
                    <a:bodyPr/>
                    <a:lstStyle/>
                    <a:p>
                      <a:pPr algn="just">
                        <a:lnSpc>
                          <a:spcPct val="200000"/>
                        </a:lnSpc>
                        <a:spcBef>
                          <a:spcPts val="100"/>
                        </a:spcBef>
                        <a:spcAft>
                          <a:spcPts val="100"/>
                        </a:spcAft>
                      </a:pPr>
                      <a:r>
                        <a:rPr lang="es-EC" sz="1200">
                          <a:effectLst/>
                        </a:rPr>
                        <a:t> </a:t>
                      </a:r>
                      <a:endParaRPr lang="es-EC" sz="1400">
                        <a:solidFill>
                          <a:srgbClr val="365F91"/>
                        </a:solidFill>
                        <a:effectLst/>
                        <a:latin typeface="Calibri"/>
                        <a:ea typeface="Calibri"/>
                        <a:cs typeface="Times New Roman"/>
                      </a:endParaRPr>
                    </a:p>
                  </a:txBody>
                  <a:tcPr marL="50050" marR="50050" marT="0" marB="0"/>
                </a:tc>
                <a:tc>
                  <a:txBody>
                    <a:bodyPr/>
                    <a:lstStyle/>
                    <a:p>
                      <a:pPr algn="just">
                        <a:lnSpc>
                          <a:spcPct val="200000"/>
                        </a:lnSpc>
                        <a:spcBef>
                          <a:spcPts val="100"/>
                        </a:spcBef>
                        <a:spcAft>
                          <a:spcPts val="100"/>
                        </a:spcAft>
                      </a:pPr>
                      <a:r>
                        <a:rPr lang="es-EC" sz="1200">
                          <a:effectLst/>
                        </a:rPr>
                        <a:t> </a:t>
                      </a:r>
                      <a:endParaRPr lang="es-EC" sz="1400">
                        <a:solidFill>
                          <a:srgbClr val="365F91"/>
                        </a:solidFill>
                        <a:effectLst/>
                        <a:latin typeface="Calibri"/>
                        <a:ea typeface="Calibri"/>
                        <a:cs typeface="Times New Roman"/>
                      </a:endParaRPr>
                    </a:p>
                  </a:txBody>
                  <a:tcPr marL="50050" marR="50050" marT="0" marB="0"/>
                </a:tc>
                <a:tc>
                  <a:txBody>
                    <a:bodyPr/>
                    <a:lstStyle/>
                    <a:p>
                      <a:pPr algn="ctr">
                        <a:lnSpc>
                          <a:spcPct val="200000"/>
                        </a:lnSpc>
                        <a:spcBef>
                          <a:spcPts val="100"/>
                        </a:spcBef>
                        <a:spcAft>
                          <a:spcPts val="100"/>
                        </a:spcAft>
                      </a:pPr>
                      <a:r>
                        <a:rPr lang="es-EC" sz="1200">
                          <a:effectLst/>
                        </a:rPr>
                        <a:t> </a:t>
                      </a:r>
                      <a:endParaRPr lang="es-EC" sz="1400">
                        <a:solidFill>
                          <a:srgbClr val="365F91"/>
                        </a:solidFill>
                        <a:effectLst/>
                        <a:latin typeface="Calibri"/>
                        <a:ea typeface="Calibri"/>
                        <a:cs typeface="Times New Roman"/>
                      </a:endParaRPr>
                    </a:p>
                  </a:txBody>
                  <a:tcPr marL="50050" marR="50050" marT="0" marB="0"/>
                </a:tc>
                <a:tc>
                  <a:txBody>
                    <a:bodyPr/>
                    <a:lstStyle/>
                    <a:p>
                      <a:pPr algn="ctr">
                        <a:lnSpc>
                          <a:spcPct val="200000"/>
                        </a:lnSpc>
                        <a:spcBef>
                          <a:spcPts val="100"/>
                        </a:spcBef>
                        <a:spcAft>
                          <a:spcPts val="100"/>
                        </a:spcAft>
                      </a:pPr>
                      <a:r>
                        <a:rPr lang="es-EC" sz="1200">
                          <a:effectLst/>
                        </a:rPr>
                        <a:t>TOTAL</a:t>
                      </a:r>
                      <a:endParaRPr lang="es-EC" sz="1400">
                        <a:solidFill>
                          <a:srgbClr val="365F91"/>
                        </a:solidFill>
                        <a:effectLst/>
                        <a:latin typeface="Calibri"/>
                        <a:ea typeface="Calibri"/>
                        <a:cs typeface="Times New Roman"/>
                      </a:endParaRPr>
                    </a:p>
                  </a:txBody>
                  <a:tcPr marL="50050" marR="50050" marT="0" marB="0"/>
                </a:tc>
                <a:tc>
                  <a:txBody>
                    <a:bodyPr/>
                    <a:lstStyle/>
                    <a:p>
                      <a:pPr algn="ctr">
                        <a:lnSpc>
                          <a:spcPct val="200000"/>
                        </a:lnSpc>
                        <a:spcBef>
                          <a:spcPts val="100"/>
                        </a:spcBef>
                        <a:spcAft>
                          <a:spcPts val="100"/>
                        </a:spcAft>
                      </a:pPr>
                      <a:r>
                        <a:rPr lang="es-EC" sz="1200" dirty="0">
                          <a:effectLst/>
                        </a:rPr>
                        <a:t>402,60</a:t>
                      </a:r>
                      <a:endParaRPr lang="es-EC" sz="1400" dirty="0">
                        <a:solidFill>
                          <a:srgbClr val="365F91"/>
                        </a:solidFill>
                        <a:effectLst/>
                        <a:latin typeface="Calibri"/>
                        <a:ea typeface="Calibri"/>
                        <a:cs typeface="Times New Roman"/>
                      </a:endParaRPr>
                    </a:p>
                  </a:txBody>
                  <a:tcPr marL="50050" marR="50050" marT="0" marB="0"/>
                </a:tc>
              </a:tr>
            </a:tbl>
          </a:graphicData>
        </a:graphic>
      </p:graphicFrame>
    </p:spTree>
    <p:extLst>
      <p:ext uri="{BB962C8B-B14F-4D97-AF65-F5344CB8AC3E}">
        <p14:creationId xmlns:p14="http://schemas.microsoft.com/office/powerpoint/2010/main" val="5467785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785"/>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899592" y="620688"/>
            <a:ext cx="7704856" cy="369332"/>
          </a:xfrm>
          <a:prstGeom prst="rect">
            <a:avLst/>
          </a:prstGeom>
          <a:noFill/>
        </p:spPr>
        <p:txBody>
          <a:bodyPr wrap="square" rtlCol="0">
            <a:spAutoFit/>
          </a:bodyPr>
          <a:lstStyle/>
          <a:p>
            <a:r>
              <a:rPr lang="es-EC" b="1" dirty="0" smtClean="0"/>
              <a:t>COSTO DE HERRAMIENTAS:</a:t>
            </a:r>
            <a:endParaRPr lang="es-EC" dirty="0"/>
          </a:p>
        </p:txBody>
      </p:sp>
      <p:sp>
        <p:nvSpPr>
          <p:cNvPr id="20" name="19 CuadroTexto"/>
          <p:cNvSpPr txBox="1"/>
          <p:nvPr/>
        </p:nvSpPr>
        <p:spPr>
          <a:xfrm>
            <a:off x="921174" y="3218477"/>
            <a:ext cx="2151468" cy="369332"/>
          </a:xfrm>
          <a:prstGeom prst="rect">
            <a:avLst/>
          </a:prstGeom>
          <a:noFill/>
        </p:spPr>
        <p:txBody>
          <a:bodyPr wrap="square" rtlCol="0">
            <a:spAutoFit/>
          </a:bodyPr>
          <a:lstStyle/>
          <a:p>
            <a:r>
              <a:rPr lang="es-EC" b="1" dirty="0" smtClean="0"/>
              <a:t>FADAL</a:t>
            </a:r>
            <a:endParaRPr lang="es-EC" b="1" dirty="0"/>
          </a:p>
        </p:txBody>
      </p:sp>
      <p:sp>
        <p:nvSpPr>
          <p:cNvPr id="21" name="20 CuadroTexto"/>
          <p:cNvSpPr txBox="1"/>
          <p:nvPr/>
        </p:nvSpPr>
        <p:spPr>
          <a:xfrm>
            <a:off x="4954290" y="3218477"/>
            <a:ext cx="2151468" cy="369332"/>
          </a:xfrm>
          <a:prstGeom prst="rect">
            <a:avLst/>
          </a:prstGeom>
          <a:noFill/>
        </p:spPr>
        <p:txBody>
          <a:bodyPr wrap="square" rtlCol="0">
            <a:spAutoFit/>
          </a:bodyPr>
          <a:lstStyle/>
          <a:p>
            <a:r>
              <a:rPr lang="es-EC" b="1" dirty="0" smtClean="0"/>
              <a:t>VIWA</a:t>
            </a:r>
            <a:endParaRPr lang="es-EC" b="1" dirty="0"/>
          </a:p>
        </p:txBody>
      </p:sp>
      <p:sp>
        <p:nvSpPr>
          <p:cNvPr id="3" name="2 Rectángulo"/>
          <p:cNvSpPr/>
          <p:nvPr/>
        </p:nvSpPr>
        <p:spPr>
          <a:xfrm>
            <a:off x="996816" y="2060848"/>
            <a:ext cx="4572000" cy="830997"/>
          </a:xfrm>
          <a:prstGeom prst="rect">
            <a:avLst/>
          </a:prstGeom>
        </p:spPr>
        <p:txBody>
          <a:bodyPr>
            <a:spAutoFit/>
          </a:bodyPr>
          <a:lstStyle/>
          <a:p>
            <a:r>
              <a:rPr lang="es-EC" sz="1600" b="1" dirty="0" err="1"/>
              <a:t>V</a:t>
            </a:r>
            <a:r>
              <a:rPr lang="es-EC" sz="1600" b="1" baseline="-25000" dirty="0" err="1"/>
              <a:t>o</a:t>
            </a:r>
            <a:r>
              <a:rPr lang="es-EC" sz="1600" b="1" dirty="0" err="1"/>
              <a:t>h</a:t>
            </a:r>
            <a:r>
              <a:rPr lang="es-EC" sz="1600" b="1" dirty="0"/>
              <a:t>:</a:t>
            </a:r>
            <a:r>
              <a:rPr lang="es-EC" sz="1600" dirty="0"/>
              <a:t> Valor inicial de las herramientas </a:t>
            </a:r>
          </a:p>
          <a:p>
            <a:r>
              <a:rPr lang="es-EC" sz="1600" b="1" dirty="0" err="1"/>
              <a:t>Dh</a:t>
            </a:r>
            <a:r>
              <a:rPr lang="es-EC" sz="1600" b="1" dirty="0"/>
              <a:t>:</a:t>
            </a:r>
            <a:r>
              <a:rPr lang="es-EC" sz="1600" dirty="0"/>
              <a:t> Depreciación de la </a:t>
            </a:r>
            <a:r>
              <a:rPr lang="es-EC" sz="1600" dirty="0" smtClean="0"/>
              <a:t>herramienta</a:t>
            </a:r>
            <a:endParaRPr lang="es-EC" sz="1600" dirty="0"/>
          </a:p>
          <a:p>
            <a:r>
              <a:rPr lang="es-EC" sz="1600" b="1" dirty="0"/>
              <a:t>Ch:</a:t>
            </a:r>
            <a:r>
              <a:rPr lang="es-EC" sz="1600" dirty="0"/>
              <a:t> Costo de la herramienta </a:t>
            </a:r>
          </a:p>
        </p:txBody>
      </p:sp>
      <mc:AlternateContent xmlns:mc="http://schemas.openxmlformats.org/markup-compatibility/2006" xmlns:a14="http://schemas.microsoft.com/office/drawing/2010/main">
        <mc:Choice Requires="a14">
          <p:sp>
            <p:nvSpPr>
              <p:cNvPr id="9" name="8 Rectángulo"/>
              <p:cNvSpPr/>
              <p:nvPr/>
            </p:nvSpPr>
            <p:spPr>
              <a:xfrm>
                <a:off x="973386" y="3853412"/>
                <a:ext cx="3598614" cy="433260"/>
              </a:xfrm>
              <a:prstGeom prst="rect">
                <a:avLst/>
              </a:prstGeom>
            </p:spPr>
            <p:txBody>
              <a:bodyPr wrap="none">
                <a:spAutoFit/>
              </a:bodyPr>
              <a:lstStyle/>
              <a:p>
                <a14:m>
                  <m:oMath xmlns:m="http://schemas.openxmlformats.org/officeDocument/2006/math">
                    <m:r>
                      <a:rPr lang="es-EC" sz="1400" i="1">
                        <a:latin typeface="Cambria Math"/>
                      </a:rPr>
                      <m:t>𝐷h</m:t>
                    </m:r>
                    <m:r>
                      <a:rPr lang="es-EC" sz="1400">
                        <a:latin typeface="Cambria Math"/>
                      </a:rPr>
                      <m:t>=</m:t>
                    </m:r>
                    <m:f>
                      <m:fPr>
                        <m:ctrlPr>
                          <a:rPr lang="es-EC" sz="1400" i="1">
                            <a:latin typeface="Cambria Math"/>
                          </a:rPr>
                        </m:ctrlPr>
                      </m:fPr>
                      <m:num>
                        <m:r>
                          <a:rPr lang="es-EC" sz="1400" b="1" i="1">
                            <a:latin typeface="Cambria Math"/>
                          </a:rPr>
                          <m:t>𝐕</m:t>
                        </m:r>
                        <m:r>
                          <a:rPr lang="es-EC" sz="1400" b="1" i="1" baseline="-25000">
                            <a:latin typeface="Cambria Math"/>
                          </a:rPr>
                          <m:t>𝐨</m:t>
                        </m:r>
                        <m:r>
                          <a:rPr lang="es-EC" sz="1400" b="1" i="1">
                            <a:latin typeface="Cambria Math"/>
                          </a:rPr>
                          <m:t>𝐡</m:t>
                        </m:r>
                        <m:r>
                          <a:rPr lang="es-EC" sz="1400" b="1" i="1">
                            <a:latin typeface="Cambria Math"/>
                          </a:rPr>
                          <m:t>−</m:t>
                        </m:r>
                        <m:r>
                          <a:rPr lang="es-EC" sz="1400" b="1" i="1">
                            <a:latin typeface="Cambria Math"/>
                          </a:rPr>
                          <m:t>𝐕𝐫</m:t>
                        </m:r>
                      </m:num>
                      <m:den>
                        <m:r>
                          <m:rPr>
                            <m:sty m:val="p"/>
                          </m:rPr>
                          <a:rPr lang="es-EC" sz="1400">
                            <a:latin typeface="Cambria Math"/>
                          </a:rPr>
                          <m:t>Vp</m:t>
                        </m:r>
                      </m:den>
                    </m:f>
                    <m:r>
                      <a:rPr lang="es-EC" sz="1400" i="1">
                        <a:latin typeface="Cambria Math"/>
                      </a:rPr>
                      <m:t>=</m:t>
                    </m:r>
                    <m:f>
                      <m:fPr>
                        <m:ctrlPr>
                          <a:rPr lang="es-EC" sz="1400" i="1">
                            <a:latin typeface="Cambria Math"/>
                          </a:rPr>
                        </m:ctrlPr>
                      </m:fPr>
                      <m:num>
                        <m:r>
                          <a:rPr lang="es-EC" sz="1400" i="1">
                            <a:latin typeface="Cambria Math"/>
                          </a:rPr>
                          <m:t>2.585,00−258,50</m:t>
                        </m:r>
                      </m:num>
                      <m:den>
                        <m:r>
                          <a:rPr lang="es-EC" sz="1400" i="1">
                            <a:latin typeface="Cambria Math"/>
                          </a:rPr>
                          <m:t>10</m:t>
                        </m:r>
                      </m:den>
                    </m:f>
                    <m:r>
                      <a:rPr lang="es-EC" sz="1400" i="1">
                        <a:latin typeface="Cambria Math"/>
                      </a:rPr>
                      <m:t>=232,65</m:t>
                    </m:r>
                  </m:oMath>
                </a14:m>
                <a:r>
                  <a:rPr lang="es-EC" sz="1400" dirty="0"/>
                  <a:t> $/año</a:t>
                </a:r>
              </a:p>
            </p:txBody>
          </p:sp>
        </mc:Choice>
        <mc:Fallback xmlns="">
          <p:sp>
            <p:nvSpPr>
              <p:cNvPr id="9" name="8 Rectángulo"/>
              <p:cNvSpPr>
                <a:spLocks noRot="1" noChangeAspect="1" noMove="1" noResize="1" noEditPoints="1" noAdjustHandles="1" noChangeArrowheads="1" noChangeShapeType="1" noTextEdit="1"/>
              </p:cNvSpPr>
              <p:nvPr/>
            </p:nvSpPr>
            <p:spPr>
              <a:xfrm>
                <a:off x="973386" y="3853412"/>
                <a:ext cx="3598614" cy="433260"/>
              </a:xfrm>
              <a:prstGeom prst="rect">
                <a:avLst/>
              </a:prstGeom>
              <a:blipFill rotWithShape="1">
                <a:blip r:embed="rId3"/>
                <a:stretch>
                  <a:fillRect b="-140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1032203" y="1268760"/>
                <a:ext cx="1754006" cy="616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a:latin typeface="Cambria Math"/>
                        </a:rPr>
                        <m:t>𝑪𝒉</m:t>
                      </m:r>
                      <m:r>
                        <a:rPr lang="es-EC" i="1">
                          <a:latin typeface="Cambria Math"/>
                        </a:rPr>
                        <m:t>= </m:t>
                      </m:r>
                      <m:f>
                        <m:fPr>
                          <m:ctrlPr>
                            <a:rPr lang="es-EC" i="1">
                              <a:latin typeface="Cambria Math"/>
                            </a:rPr>
                          </m:ctrlPr>
                        </m:fPr>
                        <m:num>
                          <m:r>
                            <m:rPr>
                              <m:sty m:val="p"/>
                            </m:rPr>
                            <a:rPr lang="es-EC">
                              <a:latin typeface="Cambria Math"/>
                            </a:rPr>
                            <m:t>Dh</m:t>
                          </m:r>
                        </m:num>
                        <m:den>
                          <m:r>
                            <a:rPr lang="es-EC" i="1">
                              <a:latin typeface="Cambria Math"/>
                            </a:rPr>
                            <m:t>𝐻</m:t>
                          </m:r>
                        </m:den>
                      </m:f>
                      <m:r>
                        <a:rPr lang="es-EC" i="1">
                          <a:latin typeface="Cambria Math"/>
                        </a:rPr>
                        <m:t>($/</m:t>
                      </m:r>
                      <m:r>
                        <a:rPr lang="es-EC" i="1">
                          <a:latin typeface="Cambria Math"/>
                        </a:rPr>
                        <m:t>h</m:t>
                      </m:r>
                      <m:r>
                        <a:rPr lang="es-EC" i="1">
                          <a:latin typeface="Cambria Math"/>
                        </a:rPr>
                        <m:t>)</m:t>
                      </m:r>
                    </m:oMath>
                  </m:oMathPara>
                </a14:m>
                <a:endParaRPr lang="es-EC" dirty="0"/>
              </a:p>
            </p:txBody>
          </p:sp>
        </mc:Choice>
        <mc:Fallback xmlns="">
          <p:sp>
            <p:nvSpPr>
              <p:cNvPr id="10" name="9 Rectángulo"/>
              <p:cNvSpPr>
                <a:spLocks noRot="1" noChangeAspect="1" noMove="1" noResize="1" noEditPoints="1" noAdjustHandles="1" noChangeArrowheads="1" noChangeShapeType="1" noTextEdit="1"/>
              </p:cNvSpPr>
              <p:nvPr/>
            </p:nvSpPr>
            <p:spPr>
              <a:xfrm>
                <a:off x="1032203" y="1268760"/>
                <a:ext cx="1754006" cy="616515"/>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10 Rectángulo"/>
              <p:cNvSpPr/>
              <p:nvPr/>
            </p:nvSpPr>
            <p:spPr>
              <a:xfrm>
                <a:off x="1032203" y="4781442"/>
                <a:ext cx="1997213" cy="4430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1200" b="1" i="1">
                          <a:latin typeface="Cambria Math"/>
                        </a:rPr>
                        <m:t>𝑪𝒉</m:t>
                      </m:r>
                      <m:r>
                        <a:rPr lang="es-EC" sz="1200" i="1">
                          <a:latin typeface="Cambria Math"/>
                        </a:rPr>
                        <m:t>= </m:t>
                      </m:r>
                      <m:f>
                        <m:fPr>
                          <m:ctrlPr>
                            <a:rPr lang="es-EC" sz="1200" i="1">
                              <a:latin typeface="Cambria Math"/>
                            </a:rPr>
                          </m:ctrlPr>
                        </m:fPr>
                        <m:num>
                          <m:r>
                            <a:rPr lang="es-EC" sz="1200" i="1">
                              <a:latin typeface="Cambria Math"/>
                            </a:rPr>
                            <m:t>232,65</m:t>
                          </m:r>
                        </m:num>
                        <m:den>
                          <m:r>
                            <a:rPr lang="es-EC" sz="1200" i="1">
                              <a:latin typeface="Cambria Math"/>
                            </a:rPr>
                            <m:t>1920</m:t>
                          </m:r>
                        </m:den>
                      </m:f>
                      <m:r>
                        <a:rPr lang="es-EC" sz="1200" i="1">
                          <a:latin typeface="Cambria Math"/>
                        </a:rPr>
                        <m:t>=0,12 ($/</m:t>
                      </m:r>
                      <m:r>
                        <a:rPr lang="es-EC" sz="1200" i="1">
                          <a:latin typeface="Cambria Math"/>
                        </a:rPr>
                        <m:t>h</m:t>
                      </m:r>
                      <m:r>
                        <a:rPr lang="es-EC" sz="1200" i="1">
                          <a:latin typeface="Cambria Math"/>
                        </a:rPr>
                        <m:t>)</m:t>
                      </m:r>
                    </m:oMath>
                  </m:oMathPara>
                </a14:m>
                <a:endParaRPr lang="es-EC" sz="1200" dirty="0"/>
              </a:p>
            </p:txBody>
          </p:sp>
        </mc:Choice>
        <mc:Fallback xmlns="">
          <p:sp>
            <p:nvSpPr>
              <p:cNvPr id="11" name="10 Rectángulo"/>
              <p:cNvSpPr>
                <a:spLocks noRot="1" noChangeAspect="1" noMove="1" noResize="1" noEditPoints="1" noAdjustHandles="1" noChangeArrowheads="1" noChangeShapeType="1" noTextEdit="1"/>
              </p:cNvSpPr>
              <p:nvPr/>
            </p:nvSpPr>
            <p:spPr>
              <a:xfrm>
                <a:off x="1032203" y="4781442"/>
                <a:ext cx="1997213" cy="443006"/>
              </a:xfrm>
              <a:prstGeom prst="rect">
                <a:avLst/>
              </a:prstGeom>
              <a:blipFill rotWithShape="1">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11 Rectángulo"/>
              <p:cNvSpPr/>
              <p:nvPr/>
            </p:nvSpPr>
            <p:spPr>
              <a:xfrm>
                <a:off x="4985487" y="3877810"/>
                <a:ext cx="3586762" cy="384464"/>
              </a:xfrm>
              <a:prstGeom prst="rect">
                <a:avLst/>
              </a:prstGeom>
            </p:spPr>
            <p:txBody>
              <a:bodyPr wrap="square">
                <a:spAutoFit/>
              </a:bodyPr>
              <a:lstStyle/>
              <a:p>
                <a14:m>
                  <m:oMath xmlns:m="http://schemas.openxmlformats.org/officeDocument/2006/math">
                    <m:r>
                      <m:rPr>
                        <m:sty m:val="p"/>
                      </m:rPr>
                      <a:rPr lang="es-EC" sz="1200">
                        <a:latin typeface="Cambria Math"/>
                      </a:rPr>
                      <m:t>Dh</m:t>
                    </m:r>
                    <m:r>
                      <a:rPr lang="es-EC" sz="1200">
                        <a:latin typeface="Cambria Math"/>
                      </a:rPr>
                      <m:t>=</m:t>
                    </m:r>
                    <m:f>
                      <m:fPr>
                        <m:ctrlPr>
                          <a:rPr lang="es-EC" sz="1200" i="1">
                            <a:latin typeface="Cambria Math"/>
                          </a:rPr>
                        </m:ctrlPr>
                      </m:fPr>
                      <m:num>
                        <m:r>
                          <m:rPr>
                            <m:sty m:val="p"/>
                          </m:rPr>
                          <a:rPr lang="es-EC" sz="1200">
                            <a:latin typeface="Cambria Math"/>
                          </a:rPr>
                          <m:t>V</m:t>
                        </m:r>
                        <m:r>
                          <m:rPr>
                            <m:sty m:val="p"/>
                          </m:rPr>
                          <a:rPr lang="es-EC" sz="1200" baseline="-25000">
                            <a:latin typeface="Cambria Math"/>
                          </a:rPr>
                          <m:t>o</m:t>
                        </m:r>
                        <m:r>
                          <m:rPr>
                            <m:sty m:val="p"/>
                          </m:rPr>
                          <a:rPr lang="es-EC" sz="1200">
                            <a:latin typeface="Cambria Math"/>
                          </a:rPr>
                          <m:t>h</m:t>
                        </m:r>
                        <m:r>
                          <a:rPr lang="es-EC" sz="1200" i="1">
                            <a:latin typeface="Cambria Math"/>
                          </a:rPr>
                          <m:t>−</m:t>
                        </m:r>
                        <m:r>
                          <m:rPr>
                            <m:sty m:val="p"/>
                          </m:rPr>
                          <a:rPr lang="es-EC" sz="1200">
                            <a:latin typeface="Cambria Math"/>
                          </a:rPr>
                          <m:t>Vr</m:t>
                        </m:r>
                      </m:num>
                      <m:den>
                        <m:r>
                          <m:rPr>
                            <m:sty m:val="p"/>
                          </m:rPr>
                          <a:rPr lang="es-EC" sz="1200">
                            <a:latin typeface="Cambria Math"/>
                          </a:rPr>
                          <m:t>Vp</m:t>
                        </m:r>
                      </m:den>
                    </m:f>
                    <m:r>
                      <a:rPr lang="es-EC" sz="1200" i="1">
                        <a:latin typeface="Cambria Math"/>
                      </a:rPr>
                      <m:t>=</m:t>
                    </m:r>
                    <m:f>
                      <m:fPr>
                        <m:ctrlPr>
                          <a:rPr lang="es-EC" sz="1200" i="1">
                            <a:latin typeface="Cambria Math"/>
                          </a:rPr>
                        </m:ctrlPr>
                      </m:fPr>
                      <m:num>
                        <m:r>
                          <a:rPr lang="es-EC" sz="1200" i="1">
                            <a:latin typeface="Cambria Math"/>
                          </a:rPr>
                          <m:t>285,00−28,55</m:t>
                        </m:r>
                      </m:num>
                      <m:den>
                        <m:r>
                          <a:rPr lang="es-EC" sz="1200" i="1">
                            <a:latin typeface="Cambria Math"/>
                          </a:rPr>
                          <m:t>10</m:t>
                        </m:r>
                      </m:den>
                    </m:f>
                    <m:r>
                      <a:rPr lang="es-EC" sz="1200" i="1">
                        <a:latin typeface="Cambria Math"/>
                      </a:rPr>
                      <m:t>=25,65</m:t>
                    </m:r>
                  </m:oMath>
                </a14:m>
                <a:r>
                  <a:rPr lang="es-EC" sz="1200" dirty="0"/>
                  <a:t> $/año</a:t>
                </a:r>
              </a:p>
            </p:txBody>
          </p:sp>
        </mc:Choice>
        <mc:Fallback xmlns="">
          <p:sp>
            <p:nvSpPr>
              <p:cNvPr id="12" name="11 Rectángulo"/>
              <p:cNvSpPr>
                <a:spLocks noRot="1" noChangeAspect="1" noMove="1" noResize="1" noEditPoints="1" noAdjustHandles="1" noChangeArrowheads="1" noChangeShapeType="1" noTextEdit="1"/>
              </p:cNvSpPr>
              <p:nvPr/>
            </p:nvSpPr>
            <p:spPr>
              <a:xfrm>
                <a:off x="4985487" y="3877810"/>
                <a:ext cx="3586762" cy="384464"/>
              </a:xfrm>
              <a:prstGeom prst="rect">
                <a:avLst/>
              </a:prstGeom>
              <a:blipFill rotWithShape="1">
                <a:blip r:embed="rId6"/>
                <a:stretch>
                  <a:fillRect b="-158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12 Rectángulo"/>
              <p:cNvSpPr/>
              <p:nvPr/>
            </p:nvSpPr>
            <p:spPr>
              <a:xfrm>
                <a:off x="5076056" y="4822030"/>
                <a:ext cx="1812869" cy="361830"/>
              </a:xfrm>
              <a:prstGeom prst="rect">
                <a:avLst/>
              </a:prstGeom>
            </p:spPr>
            <p:txBody>
              <a:bodyPr wrap="none">
                <a:spAutoFit/>
              </a:bodyPr>
              <a:lstStyle/>
              <a:p>
                <a14:m>
                  <m:oMath xmlns:m="http://schemas.openxmlformats.org/officeDocument/2006/math">
                    <m:r>
                      <a:rPr lang="es-EC" sz="1200" b="1" i="1">
                        <a:latin typeface="Cambria Math"/>
                      </a:rPr>
                      <m:t>𝑪𝒉</m:t>
                    </m:r>
                    <m:r>
                      <a:rPr lang="es-EC" sz="1200" i="1">
                        <a:latin typeface="Cambria Math"/>
                      </a:rPr>
                      <m:t>= </m:t>
                    </m:r>
                    <m:f>
                      <m:fPr>
                        <m:ctrlPr>
                          <a:rPr lang="es-EC" sz="1200" i="1">
                            <a:latin typeface="Cambria Math"/>
                          </a:rPr>
                        </m:ctrlPr>
                      </m:fPr>
                      <m:num>
                        <m:r>
                          <a:rPr lang="es-EC" sz="1200" i="1">
                            <a:latin typeface="Cambria Math"/>
                          </a:rPr>
                          <m:t>25,65</m:t>
                        </m:r>
                      </m:num>
                      <m:den>
                        <m:r>
                          <a:rPr lang="es-EC" sz="1200" i="1">
                            <a:latin typeface="Cambria Math"/>
                          </a:rPr>
                          <m:t>1920</m:t>
                        </m:r>
                      </m:den>
                    </m:f>
                    <m:r>
                      <a:rPr lang="es-EC" sz="1200" i="1">
                        <a:latin typeface="Cambria Math"/>
                      </a:rPr>
                      <m:t>=0,01 ($/</m:t>
                    </m:r>
                    <m:r>
                      <a:rPr lang="es-EC" sz="1200" i="1">
                        <a:latin typeface="Cambria Math"/>
                      </a:rPr>
                      <m:t>h</m:t>
                    </m:r>
                    <m:r>
                      <a:rPr lang="es-EC" sz="1200" i="1">
                        <a:latin typeface="Cambria Math"/>
                      </a:rPr>
                      <m:t>)</m:t>
                    </m:r>
                  </m:oMath>
                </a14:m>
                <a:r>
                  <a:rPr lang="es-EC" sz="1200" dirty="0"/>
                  <a:t> </a:t>
                </a:r>
              </a:p>
            </p:txBody>
          </p:sp>
        </mc:Choice>
        <mc:Fallback xmlns="">
          <p:sp>
            <p:nvSpPr>
              <p:cNvPr id="13" name="12 Rectángulo"/>
              <p:cNvSpPr>
                <a:spLocks noRot="1" noChangeAspect="1" noMove="1" noResize="1" noEditPoints="1" noAdjustHandles="1" noChangeArrowheads="1" noChangeShapeType="1" noTextEdit="1"/>
              </p:cNvSpPr>
              <p:nvPr/>
            </p:nvSpPr>
            <p:spPr>
              <a:xfrm>
                <a:off x="5076056" y="4822030"/>
                <a:ext cx="1812869" cy="361830"/>
              </a:xfrm>
              <a:prstGeom prst="rect">
                <a:avLst/>
              </a:prstGeom>
              <a:blipFill rotWithShape="1">
                <a:blip r:embed="rId7"/>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0198707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2" y="-78214"/>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899592" y="620688"/>
            <a:ext cx="7704856" cy="369332"/>
          </a:xfrm>
          <a:prstGeom prst="rect">
            <a:avLst/>
          </a:prstGeom>
          <a:noFill/>
        </p:spPr>
        <p:txBody>
          <a:bodyPr wrap="square" rtlCol="0">
            <a:spAutoFit/>
          </a:bodyPr>
          <a:lstStyle/>
          <a:p>
            <a:r>
              <a:rPr lang="es-EC" b="1" dirty="0" smtClean="0"/>
              <a:t>COSTO DE SERVICIOS GENERALES:</a:t>
            </a:r>
            <a:endParaRPr lang="es-EC" dirty="0"/>
          </a:p>
        </p:txBody>
      </p:sp>
      <p:sp>
        <p:nvSpPr>
          <p:cNvPr id="20" name="19 CuadroTexto"/>
          <p:cNvSpPr txBox="1"/>
          <p:nvPr/>
        </p:nvSpPr>
        <p:spPr>
          <a:xfrm>
            <a:off x="899592" y="3033810"/>
            <a:ext cx="2151468" cy="369332"/>
          </a:xfrm>
          <a:prstGeom prst="rect">
            <a:avLst/>
          </a:prstGeom>
          <a:noFill/>
        </p:spPr>
        <p:txBody>
          <a:bodyPr wrap="square" rtlCol="0">
            <a:spAutoFit/>
          </a:bodyPr>
          <a:lstStyle/>
          <a:p>
            <a:r>
              <a:rPr lang="es-EC" b="1" dirty="0" smtClean="0"/>
              <a:t>FADAL</a:t>
            </a:r>
            <a:endParaRPr lang="es-EC" b="1" dirty="0"/>
          </a:p>
        </p:txBody>
      </p:sp>
      <p:sp>
        <p:nvSpPr>
          <p:cNvPr id="21" name="20 CuadroTexto"/>
          <p:cNvSpPr txBox="1"/>
          <p:nvPr/>
        </p:nvSpPr>
        <p:spPr>
          <a:xfrm>
            <a:off x="5437594" y="3037037"/>
            <a:ext cx="2151468" cy="369332"/>
          </a:xfrm>
          <a:prstGeom prst="rect">
            <a:avLst/>
          </a:prstGeom>
          <a:noFill/>
        </p:spPr>
        <p:txBody>
          <a:bodyPr wrap="square" rtlCol="0">
            <a:spAutoFit/>
          </a:bodyPr>
          <a:lstStyle/>
          <a:p>
            <a:r>
              <a:rPr lang="es-EC" b="1" dirty="0" smtClean="0"/>
              <a:t>VIWA</a:t>
            </a:r>
            <a:endParaRPr lang="es-EC" b="1" dirty="0"/>
          </a:p>
        </p:txBody>
      </p:sp>
      <mc:AlternateContent xmlns:mc="http://schemas.openxmlformats.org/markup-compatibility/2006" xmlns:a14="http://schemas.microsoft.com/office/drawing/2010/main">
        <mc:Choice Requires="a14">
          <p:sp>
            <p:nvSpPr>
              <p:cNvPr id="2" name="1 Rectángulo"/>
              <p:cNvSpPr/>
              <p:nvPr/>
            </p:nvSpPr>
            <p:spPr>
              <a:xfrm>
                <a:off x="986713" y="1196752"/>
                <a:ext cx="2520242" cy="369332"/>
              </a:xfrm>
              <a:prstGeom prst="rect">
                <a:avLst/>
              </a:prstGeom>
            </p:spPr>
            <p:txBody>
              <a:bodyPr wrap="none">
                <a:spAutoFit/>
              </a:bodyPr>
              <a:lstStyle/>
              <a:p>
                <a14:m>
                  <m:oMath xmlns:m="http://schemas.openxmlformats.org/officeDocument/2006/math">
                    <m:r>
                      <a:rPr lang="es-EC" b="1" i="1">
                        <a:latin typeface="Cambria Math"/>
                      </a:rPr>
                      <m:t>𝑪𝒆</m:t>
                    </m:r>
                    <m:r>
                      <a:rPr lang="es-EC" b="1">
                        <a:latin typeface="Cambria Math"/>
                      </a:rPr>
                      <m:t>=</m:t>
                    </m:r>
                    <m:r>
                      <a:rPr lang="es-EC" b="1" i="1">
                        <a:latin typeface="Cambria Math"/>
                      </a:rPr>
                      <m:t>𝐄𝐟</m:t>
                    </m:r>
                    <m:r>
                      <a:rPr lang="es-EC" b="1" i="1">
                        <a:latin typeface="Cambria Math"/>
                      </a:rPr>
                      <m:t>∗</m:t>
                    </m:r>
                    <m:r>
                      <a:rPr lang="es-EC" b="1" i="1">
                        <a:latin typeface="Cambria Math"/>
                      </a:rPr>
                      <m:t>𝟎</m:t>
                    </m:r>
                    <m:r>
                      <a:rPr lang="es-EC" b="1">
                        <a:latin typeface="Cambria Math"/>
                      </a:rPr>
                      <m:t>,</m:t>
                    </m:r>
                    <m:r>
                      <a:rPr lang="es-EC" b="1" i="1">
                        <a:latin typeface="Cambria Math"/>
                      </a:rPr>
                      <m:t>𝟎𝟕𝟗</m:t>
                    </m:r>
                    <m:r>
                      <a:rPr lang="es-EC" b="1" i="1">
                        <a:latin typeface="Cambria Math"/>
                      </a:rPr>
                      <m:t> ($/</m:t>
                    </m:r>
                    <m:r>
                      <a:rPr lang="es-EC" b="1" i="1">
                        <a:latin typeface="Cambria Math"/>
                      </a:rPr>
                      <m:t>𝒉</m:t>
                    </m:r>
                    <m:r>
                      <a:rPr lang="es-EC" b="1" i="1">
                        <a:latin typeface="Cambria Math"/>
                      </a:rPr>
                      <m:t>)</m:t>
                    </m:r>
                  </m:oMath>
                </a14:m>
                <a:r>
                  <a:rPr lang="es-EC" b="1" dirty="0"/>
                  <a:t> </a:t>
                </a:r>
                <a:endParaRPr lang="es-EC" dirty="0"/>
              </a:p>
            </p:txBody>
          </p:sp>
        </mc:Choice>
        <mc:Fallback xmlns="">
          <p:sp>
            <p:nvSpPr>
              <p:cNvPr id="2" name="1 Rectángulo"/>
              <p:cNvSpPr>
                <a:spLocks noRot="1" noChangeAspect="1" noMove="1" noResize="1" noEditPoints="1" noAdjustHandles="1" noChangeArrowheads="1" noChangeShapeType="1" noTextEdit="1"/>
              </p:cNvSpPr>
              <p:nvPr/>
            </p:nvSpPr>
            <p:spPr>
              <a:xfrm>
                <a:off x="986713" y="1196752"/>
                <a:ext cx="2520242" cy="369332"/>
              </a:xfrm>
              <a:prstGeom prst="rect">
                <a:avLst/>
              </a:prstGeom>
              <a:blipFill rotWithShape="1">
                <a:blip r:embed="rId3"/>
                <a:stretch>
                  <a:fillRect b="-1311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 name="2 Rectángulo"/>
              <p:cNvSpPr/>
              <p:nvPr/>
            </p:nvSpPr>
            <p:spPr>
              <a:xfrm>
                <a:off x="5261504" y="1183403"/>
                <a:ext cx="24561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a:latin typeface="Cambria Math"/>
                        </a:rPr>
                        <m:t>𝑪𝒂</m:t>
                      </m:r>
                      <m:r>
                        <a:rPr lang="es-EC" b="1">
                          <a:latin typeface="Cambria Math"/>
                        </a:rPr>
                        <m:t>=</m:t>
                      </m:r>
                      <m:r>
                        <a:rPr lang="es-EC" b="1" i="1">
                          <a:latin typeface="Cambria Math"/>
                        </a:rPr>
                        <m:t>𝑨</m:t>
                      </m:r>
                      <m:r>
                        <a:rPr lang="es-EC" b="1" i="1">
                          <a:latin typeface="Cambria Math"/>
                        </a:rPr>
                        <m:t>∗</m:t>
                      </m:r>
                      <m:r>
                        <a:rPr lang="es-EC" b="1" i="1">
                          <a:latin typeface="Cambria Math"/>
                        </a:rPr>
                        <m:t>𝟎</m:t>
                      </m:r>
                      <m:r>
                        <a:rPr lang="es-EC" b="1">
                          <a:latin typeface="Cambria Math"/>
                        </a:rPr>
                        <m:t>,</m:t>
                      </m:r>
                      <m:r>
                        <a:rPr lang="es-EC" b="1" i="1">
                          <a:latin typeface="Cambria Math"/>
                        </a:rPr>
                        <m:t>𝟔𝟖𝟑</m:t>
                      </m:r>
                      <m:r>
                        <a:rPr lang="es-EC" b="1">
                          <a:latin typeface="Cambria Math"/>
                        </a:rPr>
                        <m:t> </m:t>
                      </m:r>
                      <m:r>
                        <a:rPr lang="es-EC" b="1" i="1">
                          <a:latin typeface="Cambria Math"/>
                        </a:rPr>
                        <m:t>($/</m:t>
                      </m:r>
                      <m:r>
                        <a:rPr lang="es-EC" b="1" i="1">
                          <a:latin typeface="Cambria Math"/>
                        </a:rPr>
                        <m:t>𝒉</m:t>
                      </m:r>
                      <m:r>
                        <a:rPr lang="es-EC" b="1" i="1">
                          <a:latin typeface="Cambria Math"/>
                        </a:rPr>
                        <m:t>)</m:t>
                      </m:r>
                    </m:oMath>
                  </m:oMathPara>
                </a14:m>
                <a:endParaRPr lang="es-EC" b="1" dirty="0"/>
              </a:p>
            </p:txBody>
          </p:sp>
        </mc:Choice>
        <mc:Fallback xmlns="">
          <p:sp>
            <p:nvSpPr>
              <p:cNvPr id="3" name="2 Rectángulo"/>
              <p:cNvSpPr>
                <a:spLocks noRot="1" noChangeAspect="1" noMove="1" noResize="1" noEditPoints="1" noAdjustHandles="1" noChangeArrowheads="1" noChangeShapeType="1" noTextEdit="1"/>
              </p:cNvSpPr>
              <p:nvPr/>
            </p:nvSpPr>
            <p:spPr>
              <a:xfrm>
                <a:off x="5261504" y="1183403"/>
                <a:ext cx="2456122" cy="369332"/>
              </a:xfrm>
              <a:prstGeom prst="rect">
                <a:avLst/>
              </a:prstGeom>
              <a:blipFill rotWithShape="1">
                <a:blip r:embed="rId4"/>
                <a:stretch>
                  <a:fillRect b="-13115"/>
                </a:stretch>
              </a:blipFill>
            </p:spPr>
            <p:txBody>
              <a:bodyPr/>
              <a:lstStyle/>
              <a:p>
                <a:r>
                  <a:rPr lang="es-EC">
                    <a:noFill/>
                  </a:rPr>
                  <a:t> </a:t>
                </a:r>
              </a:p>
            </p:txBody>
          </p:sp>
        </mc:Fallback>
      </mc:AlternateContent>
      <p:sp>
        <p:nvSpPr>
          <p:cNvPr id="4" name="3 Rectángulo"/>
          <p:cNvSpPr/>
          <p:nvPr/>
        </p:nvSpPr>
        <p:spPr>
          <a:xfrm>
            <a:off x="970932" y="1887298"/>
            <a:ext cx="3158939" cy="523220"/>
          </a:xfrm>
          <a:prstGeom prst="rect">
            <a:avLst/>
          </a:prstGeom>
        </p:spPr>
        <p:txBody>
          <a:bodyPr wrap="square">
            <a:spAutoFit/>
          </a:bodyPr>
          <a:lstStyle/>
          <a:p>
            <a:r>
              <a:rPr lang="es-EC" sz="1400" dirty="0"/>
              <a:t>Ce: Costo de la energía eléctrica. ($/h)</a:t>
            </a:r>
          </a:p>
          <a:p>
            <a:r>
              <a:rPr lang="es-EC" sz="1400" dirty="0" err="1"/>
              <a:t>Ef</a:t>
            </a:r>
            <a:r>
              <a:rPr lang="es-EC" sz="1400" dirty="0"/>
              <a:t>: Energía utilizada por la </a:t>
            </a:r>
            <a:r>
              <a:rPr lang="es-EC" sz="1400" dirty="0" smtClean="0"/>
              <a:t>máquina </a:t>
            </a:r>
            <a:r>
              <a:rPr lang="es-EC" sz="1400" dirty="0" err="1" smtClean="0"/>
              <a:t>kw</a:t>
            </a:r>
            <a:r>
              <a:rPr lang="es-EC" sz="1400" dirty="0" smtClean="0"/>
              <a:t> </a:t>
            </a:r>
            <a:endParaRPr lang="es-EC" sz="1400" dirty="0"/>
          </a:p>
        </p:txBody>
      </p:sp>
      <p:sp>
        <p:nvSpPr>
          <p:cNvPr id="7" name="6 Rectángulo"/>
          <p:cNvSpPr/>
          <p:nvPr/>
        </p:nvSpPr>
        <p:spPr>
          <a:xfrm>
            <a:off x="5437594" y="1887298"/>
            <a:ext cx="2280032" cy="523220"/>
          </a:xfrm>
          <a:prstGeom prst="rect">
            <a:avLst/>
          </a:prstGeom>
        </p:spPr>
        <p:txBody>
          <a:bodyPr wrap="square">
            <a:spAutoFit/>
          </a:bodyPr>
          <a:lstStyle/>
          <a:p>
            <a:r>
              <a:rPr lang="es-EC" sz="1400" dirty="0"/>
              <a:t>Ca: Costo de agua ($/h)    </a:t>
            </a:r>
          </a:p>
          <a:p>
            <a:r>
              <a:rPr lang="es-EC" sz="1400" dirty="0"/>
              <a:t>A: Consumo de </a:t>
            </a:r>
            <a:r>
              <a:rPr lang="es-EC" sz="1400" dirty="0" smtClean="0"/>
              <a:t>agua m3</a:t>
            </a:r>
            <a:endParaRPr lang="es-EC" sz="1400" dirty="0"/>
          </a:p>
        </p:txBody>
      </p:sp>
      <mc:AlternateContent xmlns:mc="http://schemas.openxmlformats.org/markup-compatibility/2006" xmlns:a14="http://schemas.microsoft.com/office/drawing/2010/main">
        <mc:Choice Requires="a14">
          <p:sp>
            <p:nvSpPr>
              <p:cNvPr id="5" name="4 Rectángulo"/>
              <p:cNvSpPr/>
              <p:nvPr/>
            </p:nvSpPr>
            <p:spPr>
              <a:xfrm>
                <a:off x="937798" y="3978719"/>
                <a:ext cx="2366353" cy="369332"/>
              </a:xfrm>
              <a:prstGeom prst="rect">
                <a:avLst/>
              </a:prstGeom>
            </p:spPr>
            <p:txBody>
              <a:bodyPr wrap="none">
                <a:spAutoFit/>
              </a:bodyPr>
              <a:lstStyle/>
              <a:p>
                <a14:m>
                  <m:oMath xmlns:m="http://schemas.openxmlformats.org/officeDocument/2006/math">
                    <m:r>
                      <m:rPr>
                        <m:sty m:val="p"/>
                      </m:rPr>
                      <a:rPr lang="es-EC">
                        <a:latin typeface="Cambria Math"/>
                      </a:rPr>
                      <m:t>Ce</m:t>
                    </m:r>
                    <m:r>
                      <a:rPr lang="es-EC">
                        <a:latin typeface="Cambria Math"/>
                      </a:rPr>
                      <m:t>=</m:t>
                    </m:r>
                    <m:r>
                      <m:rPr>
                        <m:sty m:val="p"/>
                      </m:rPr>
                      <a:rPr lang="es-EC">
                        <a:latin typeface="Cambria Math"/>
                      </a:rPr>
                      <m:t>Ef</m:t>
                    </m:r>
                    <m:r>
                      <a:rPr lang="es-EC" i="1">
                        <a:latin typeface="Cambria Math"/>
                      </a:rPr>
                      <m:t>∗</m:t>
                    </m:r>
                    <m:r>
                      <a:rPr lang="es-EC">
                        <a:latin typeface="Cambria Math"/>
                      </a:rPr>
                      <m:t>0,079 ($/</m:t>
                    </m:r>
                    <m:r>
                      <m:rPr>
                        <m:sty m:val="p"/>
                      </m:rPr>
                      <a:rPr lang="es-EC">
                        <a:latin typeface="Cambria Math"/>
                      </a:rPr>
                      <m:t>h</m:t>
                    </m:r>
                    <m:r>
                      <a:rPr lang="es-EC">
                        <a:latin typeface="Cambria Math"/>
                      </a:rPr>
                      <m:t>)</m:t>
                    </m:r>
                  </m:oMath>
                </a14:m>
                <a:r>
                  <a:rPr lang="es-EC" dirty="0"/>
                  <a:t> </a:t>
                </a:r>
              </a:p>
            </p:txBody>
          </p:sp>
        </mc:Choice>
        <mc:Fallback xmlns="">
          <p:sp>
            <p:nvSpPr>
              <p:cNvPr id="5" name="4 Rectángulo"/>
              <p:cNvSpPr>
                <a:spLocks noRot="1" noChangeAspect="1" noMove="1" noResize="1" noEditPoints="1" noAdjustHandles="1" noChangeArrowheads="1" noChangeShapeType="1" noTextEdit="1"/>
              </p:cNvSpPr>
              <p:nvPr/>
            </p:nvSpPr>
            <p:spPr>
              <a:xfrm>
                <a:off x="937798" y="3978719"/>
                <a:ext cx="2366353" cy="369332"/>
              </a:xfrm>
              <a:prstGeom prst="rect">
                <a:avLst/>
              </a:prstGeom>
              <a:blipFill rotWithShape="1">
                <a:blip r:embed="rId5"/>
                <a:stretch>
                  <a:fillRect b="-1500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937798" y="4869160"/>
                <a:ext cx="335059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a:latin typeface="Cambria Math"/>
                        </a:rPr>
                        <m:t>𝐂𝐚</m:t>
                      </m:r>
                      <m:r>
                        <a:rPr lang="es-EC">
                          <a:latin typeface="Cambria Math"/>
                        </a:rPr>
                        <m:t>=0,29</m:t>
                      </m:r>
                      <m:r>
                        <a:rPr lang="es-EC" i="1">
                          <a:latin typeface="Cambria Math"/>
                        </a:rPr>
                        <m:t>∗</m:t>
                      </m:r>
                      <m:r>
                        <a:rPr lang="es-EC">
                          <a:latin typeface="Cambria Math"/>
                        </a:rPr>
                        <m:t>0,683=0,20 ($/</m:t>
                      </m:r>
                      <m:r>
                        <m:rPr>
                          <m:sty m:val="p"/>
                        </m:rPr>
                        <a:rPr lang="es-EC">
                          <a:latin typeface="Cambria Math"/>
                        </a:rPr>
                        <m:t>h</m:t>
                      </m:r>
                      <m:r>
                        <a:rPr lang="es-EC">
                          <a:latin typeface="Cambria Math"/>
                        </a:rPr>
                        <m:t>)</m:t>
                      </m:r>
                    </m:oMath>
                  </m:oMathPara>
                </a14:m>
                <a:endParaRPr lang="es-EC" dirty="0"/>
              </a:p>
            </p:txBody>
          </p:sp>
        </mc:Choice>
        <mc:Fallback xmlns="">
          <p:sp>
            <p:nvSpPr>
              <p:cNvPr id="9" name="8 Rectángulo"/>
              <p:cNvSpPr>
                <a:spLocks noRot="1" noChangeAspect="1" noMove="1" noResize="1" noEditPoints="1" noAdjustHandles="1" noChangeArrowheads="1" noChangeShapeType="1" noTextEdit="1"/>
              </p:cNvSpPr>
              <p:nvPr/>
            </p:nvSpPr>
            <p:spPr>
              <a:xfrm>
                <a:off x="937798" y="4869160"/>
                <a:ext cx="3350597" cy="369332"/>
              </a:xfrm>
              <a:prstGeom prst="rect">
                <a:avLst/>
              </a:prstGeom>
              <a:blipFill rotWithShape="1">
                <a:blip r:embed="rId6"/>
                <a:stretch>
                  <a:fillRect b="-1500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5547927" y="3978719"/>
                <a:ext cx="31838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a:latin typeface="Cambria Math"/>
                        </a:rPr>
                        <m:t>𝑪𝒆</m:t>
                      </m:r>
                      <m:r>
                        <a:rPr lang="es-EC">
                          <a:latin typeface="Cambria Math"/>
                        </a:rPr>
                        <m:t>=12</m:t>
                      </m:r>
                      <m:r>
                        <a:rPr lang="es-EC" i="1">
                          <a:latin typeface="Cambria Math"/>
                        </a:rPr>
                        <m:t>∗</m:t>
                      </m:r>
                      <m:r>
                        <a:rPr lang="es-EC">
                          <a:latin typeface="Cambria Math"/>
                        </a:rPr>
                        <m:t>0,079=0,96</m:t>
                      </m:r>
                      <m:r>
                        <a:rPr lang="es-EC" i="1">
                          <a:latin typeface="Cambria Math"/>
                        </a:rPr>
                        <m:t> ($/</m:t>
                      </m:r>
                      <m:r>
                        <a:rPr lang="es-EC" i="1">
                          <a:latin typeface="Cambria Math"/>
                        </a:rPr>
                        <m:t>h</m:t>
                      </m:r>
                      <m:r>
                        <a:rPr lang="es-EC" i="1">
                          <a:latin typeface="Cambria Math"/>
                        </a:rPr>
                        <m:t>)</m:t>
                      </m:r>
                    </m:oMath>
                  </m:oMathPara>
                </a14:m>
                <a:endParaRPr lang="es-EC" dirty="0"/>
              </a:p>
            </p:txBody>
          </p:sp>
        </mc:Choice>
        <mc:Fallback xmlns="">
          <p:sp>
            <p:nvSpPr>
              <p:cNvPr id="10" name="9 Rectángulo"/>
              <p:cNvSpPr>
                <a:spLocks noRot="1" noChangeAspect="1" noMove="1" noResize="1" noEditPoints="1" noAdjustHandles="1" noChangeArrowheads="1" noChangeShapeType="1" noTextEdit="1"/>
              </p:cNvSpPr>
              <p:nvPr/>
            </p:nvSpPr>
            <p:spPr>
              <a:xfrm>
                <a:off x="5547927" y="3978719"/>
                <a:ext cx="3183885" cy="369332"/>
              </a:xfrm>
              <a:prstGeom prst="rect">
                <a:avLst/>
              </a:prstGeom>
              <a:blipFill rotWithShape="1">
                <a:blip r:embed="rId7"/>
                <a:stretch>
                  <a:fillRect b="-1500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10 Rectángulo"/>
              <p:cNvSpPr/>
              <p:nvPr/>
            </p:nvSpPr>
            <p:spPr>
              <a:xfrm>
                <a:off x="5559397" y="4869160"/>
                <a:ext cx="328006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a:latin typeface="Cambria Math"/>
                        </a:rPr>
                        <m:t>𝑪𝒂</m:t>
                      </m:r>
                      <m:r>
                        <a:rPr lang="es-EC">
                          <a:latin typeface="Cambria Math"/>
                        </a:rPr>
                        <m:t>=0.03</m:t>
                      </m:r>
                      <m:r>
                        <a:rPr lang="es-EC" i="1">
                          <a:latin typeface="Cambria Math"/>
                        </a:rPr>
                        <m:t>∗</m:t>
                      </m:r>
                      <m:r>
                        <a:rPr lang="es-EC">
                          <a:latin typeface="Cambria Math"/>
                        </a:rPr>
                        <m:t>0,683=0,02 </m:t>
                      </m:r>
                      <m:r>
                        <a:rPr lang="es-EC" i="1">
                          <a:latin typeface="Cambria Math"/>
                        </a:rPr>
                        <m:t>($/</m:t>
                      </m:r>
                      <m:r>
                        <a:rPr lang="es-EC" i="1">
                          <a:latin typeface="Cambria Math"/>
                        </a:rPr>
                        <m:t>h</m:t>
                      </m:r>
                    </m:oMath>
                  </m:oMathPara>
                </a14:m>
                <a:endParaRPr lang="es-EC" dirty="0"/>
              </a:p>
            </p:txBody>
          </p:sp>
        </mc:Choice>
        <mc:Fallback xmlns="">
          <p:sp>
            <p:nvSpPr>
              <p:cNvPr id="11" name="10 Rectángulo"/>
              <p:cNvSpPr>
                <a:spLocks noRot="1" noChangeAspect="1" noMove="1" noResize="1" noEditPoints="1" noAdjustHandles="1" noChangeArrowheads="1" noChangeShapeType="1" noTextEdit="1"/>
              </p:cNvSpPr>
              <p:nvPr/>
            </p:nvSpPr>
            <p:spPr>
              <a:xfrm>
                <a:off x="5559397" y="4869160"/>
                <a:ext cx="3280065" cy="369332"/>
              </a:xfrm>
              <a:prstGeom prst="rect">
                <a:avLst/>
              </a:prstGeom>
              <a:blipFill rotWithShape="1">
                <a:blip r:embed="rId8"/>
                <a:stretch>
                  <a:fillRect b="-15000"/>
                </a:stretch>
              </a:blipFill>
            </p:spPr>
            <p:txBody>
              <a:bodyPr/>
              <a:lstStyle/>
              <a:p>
                <a:r>
                  <a:rPr lang="es-EC">
                    <a:noFill/>
                  </a:rPr>
                  <a:t> </a:t>
                </a:r>
              </a:p>
            </p:txBody>
          </p:sp>
        </mc:Fallback>
      </mc:AlternateContent>
    </p:spTree>
    <p:extLst>
      <p:ext uri="{BB962C8B-B14F-4D97-AF65-F5344CB8AC3E}">
        <p14:creationId xmlns:p14="http://schemas.microsoft.com/office/powerpoint/2010/main" val="27648287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216"/>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899592" y="620688"/>
            <a:ext cx="7704856" cy="369332"/>
          </a:xfrm>
          <a:prstGeom prst="rect">
            <a:avLst/>
          </a:prstGeom>
          <a:noFill/>
        </p:spPr>
        <p:txBody>
          <a:bodyPr wrap="square" rtlCol="0">
            <a:spAutoFit/>
          </a:bodyPr>
          <a:lstStyle/>
          <a:p>
            <a:r>
              <a:rPr lang="es-EC" b="1" dirty="0" smtClean="0"/>
              <a:t>COSTO DEL FLUIDO DE CORTE:</a:t>
            </a:r>
            <a:endParaRPr lang="es-EC" dirty="0"/>
          </a:p>
        </p:txBody>
      </p:sp>
      <p:sp>
        <p:nvSpPr>
          <p:cNvPr id="20" name="19 CuadroTexto"/>
          <p:cNvSpPr txBox="1"/>
          <p:nvPr/>
        </p:nvSpPr>
        <p:spPr>
          <a:xfrm>
            <a:off x="899592" y="3033810"/>
            <a:ext cx="2151468" cy="369332"/>
          </a:xfrm>
          <a:prstGeom prst="rect">
            <a:avLst/>
          </a:prstGeom>
          <a:noFill/>
        </p:spPr>
        <p:txBody>
          <a:bodyPr wrap="square" rtlCol="0">
            <a:spAutoFit/>
          </a:bodyPr>
          <a:lstStyle/>
          <a:p>
            <a:r>
              <a:rPr lang="es-EC" b="1" dirty="0" smtClean="0"/>
              <a:t>FADAL</a:t>
            </a:r>
            <a:endParaRPr lang="es-EC" b="1" dirty="0"/>
          </a:p>
        </p:txBody>
      </p:sp>
      <p:sp>
        <p:nvSpPr>
          <p:cNvPr id="21" name="20 CuadroTexto"/>
          <p:cNvSpPr txBox="1"/>
          <p:nvPr/>
        </p:nvSpPr>
        <p:spPr>
          <a:xfrm>
            <a:off x="5437594" y="3037037"/>
            <a:ext cx="2151468" cy="369332"/>
          </a:xfrm>
          <a:prstGeom prst="rect">
            <a:avLst/>
          </a:prstGeom>
          <a:noFill/>
        </p:spPr>
        <p:txBody>
          <a:bodyPr wrap="square" rtlCol="0">
            <a:spAutoFit/>
          </a:bodyPr>
          <a:lstStyle/>
          <a:p>
            <a:r>
              <a:rPr lang="es-EC" b="1" dirty="0" smtClean="0"/>
              <a:t>VIWA</a:t>
            </a:r>
            <a:endParaRPr lang="es-EC" b="1" dirty="0"/>
          </a:p>
        </p:txBody>
      </p:sp>
      <mc:AlternateContent xmlns:mc="http://schemas.openxmlformats.org/markup-compatibility/2006" xmlns:a14="http://schemas.microsoft.com/office/drawing/2010/main">
        <mc:Choice Requires="a14">
          <p:sp>
            <p:nvSpPr>
              <p:cNvPr id="5" name="4 Rectángulo"/>
              <p:cNvSpPr/>
              <p:nvPr/>
            </p:nvSpPr>
            <p:spPr>
              <a:xfrm>
                <a:off x="1040573" y="1183403"/>
                <a:ext cx="2106667" cy="6184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a:latin typeface="Cambria Math"/>
                        </a:rPr>
                        <m:t>𝐂𝐟𝐥</m:t>
                      </m:r>
                      <m:r>
                        <a:rPr lang="es-EC" b="1">
                          <a:latin typeface="Cambria Math"/>
                        </a:rPr>
                        <m:t>= </m:t>
                      </m:r>
                      <m:f>
                        <m:fPr>
                          <m:ctrlPr>
                            <a:rPr lang="es-EC" b="1" i="1">
                              <a:latin typeface="Cambria Math"/>
                            </a:rPr>
                          </m:ctrlPr>
                        </m:fPr>
                        <m:num>
                          <m:r>
                            <a:rPr lang="es-EC" b="1" i="1">
                              <a:latin typeface="Cambria Math"/>
                            </a:rPr>
                            <m:t>𝑽𝒕𝒍</m:t>
                          </m:r>
                        </m:num>
                        <m:den>
                          <m:r>
                            <a:rPr lang="es-EC" b="1" i="1">
                              <a:latin typeface="Cambria Math"/>
                            </a:rPr>
                            <m:t>𝟏𝟗𝟐𝟎</m:t>
                          </m:r>
                        </m:den>
                      </m:f>
                      <m:r>
                        <a:rPr lang="es-EC" b="1">
                          <a:latin typeface="Cambria Math"/>
                        </a:rPr>
                        <m:t> ($/</m:t>
                      </m:r>
                      <m:r>
                        <a:rPr lang="es-EC" b="1" i="1">
                          <a:latin typeface="Cambria Math"/>
                        </a:rPr>
                        <m:t>𝐡</m:t>
                      </m:r>
                      <m:r>
                        <a:rPr lang="es-EC" b="1">
                          <a:latin typeface="Cambria Math"/>
                        </a:rPr>
                        <m:t>)</m:t>
                      </m:r>
                    </m:oMath>
                  </m:oMathPara>
                </a14:m>
                <a:endParaRPr lang="es-EC" b="1" dirty="0"/>
              </a:p>
            </p:txBody>
          </p:sp>
        </mc:Choice>
        <mc:Fallback xmlns="">
          <p:sp>
            <p:nvSpPr>
              <p:cNvPr id="5" name="4 Rectángulo"/>
              <p:cNvSpPr>
                <a:spLocks noRot="1" noChangeAspect="1" noMove="1" noResize="1" noEditPoints="1" noAdjustHandles="1" noChangeArrowheads="1" noChangeShapeType="1" noTextEdit="1"/>
              </p:cNvSpPr>
              <p:nvPr/>
            </p:nvSpPr>
            <p:spPr>
              <a:xfrm>
                <a:off x="1040573" y="1183403"/>
                <a:ext cx="2106667" cy="618439"/>
              </a:xfrm>
              <a:prstGeom prst="rect">
                <a:avLst/>
              </a:prstGeom>
              <a:blipFill rotWithShape="1">
                <a:blip r:embed="rId3"/>
                <a:stretch>
                  <a:fillRect/>
                </a:stretch>
              </a:blipFill>
            </p:spPr>
            <p:txBody>
              <a:bodyPr/>
              <a:lstStyle/>
              <a:p>
                <a:r>
                  <a:rPr lang="es-EC">
                    <a:noFill/>
                  </a:rPr>
                  <a:t> </a:t>
                </a:r>
              </a:p>
            </p:txBody>
          </p:sp>
        </mc:Fallback>
      </mc:AlternateContent>
      <p:sp>
        <p:nvSpPr>
          <p:cNvPr id="9" name="8 Rectángulo"/>
          <p:cNvSpPr/>
          <p:nvPr/>
        </p:nvSpPr>
        <p:spPr>
          <a:xfrm>
            <a:off x="1040573" y="1979063"/>
            <a:ext cx="4572000" cy="584775"/>
          </a:xfrm>
          <a:prstGeom prst="rect">
            <a:avLst/>
          </a:prstGeom>
        </p:spPr>
        <p:txBody>
          <a:bodyPr>
            <a:spAutoFit/>
          </a:bodyPr>
          <a:lstStyle/>
          <a:p>
            <a:r>
              <a:rPr lang="es-EC" sz="1600" dirty="0" err="1"/>
              <a:t>Cfl</a:t>
            </a:r>
            <a:r>
              <a:rPr lang="es-EC" sz="1600" dirty="0"/>
              <a:t>: Costo del fluido de corte ($/h).</a:t>
            </a:r>
          </a:p>
          <a:p>
            <a:r>
              <a:rPr lang="es-EC" sz="1600" dirty="0" err="1"/>
              <a:t>Vtl</a:t>
            </a:r>
            <a:r>
              <a:rPr lang="es-EC" sz="1600" dirty="0"/>
              <a:t>: Costo de aceite para </a:t>
            </a:r>
            <a:r>
              <a:rPr lang="es-EC" sz="1600" dirty="0" smtClean="0"/>
              <a:t>Taladrina ($)</a:t>
            </a:r>
            <a:endParaRPr lang="es-EC" sz="1600" dirty="0"/>
          </a:p>
        </p:txBody>
      </p:sp>
      <mc:AlternateContent xmlns:mc="http://schemas.openxmlformats.org/markup-compatibility/2006" xmlns:a14="http://schemas.microsoft.com/office/drawing/2010/main">
        <mc:Choice Requires="a14">
          <p:sp>
            <p:nvSpPr>
              <p:cNvPr id="2" name="1 Rectángulo"/>
              <p:cNvSpPr/>
              <p:nvPr/>
            </p:nvSpPr>
            <p:spPr>
              <a:xfrm>
                <a:off x="899592" y="3918274"/>
                <a:ext cx="2882520"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a:latin typeface="Cambria Math"/>
                        </a:rPr>
                        <m:t>Cfl</m:t>
                      </m:r>
                      <m:r>
                        <a:rPr lang="es-EC">
                          <a:latin typeface="Cambria Math"/>
                        </a:rPr>
                        <m:t>= </m:t>
                      </m:r>
                      <m:f>
                        <m:fPr>
                          <m:ctrlPr>
                            <a:rPr lang="es-EC" i="1">
                              <a:latin typeface="Cambria Math"/>
                            </a:rPr>
                          </m:ctrlPr>
                        </m:fPr>
                        <m:num>
                          <m:r>
                            <a:rPr lang="es-EC">
                              <a:latin typeface="Cambria Math"/>
                            </a:rPr>
                            <m:t>134,28</m:t>
                          </m:r>
                        </m:num>
                        <m:den>
                          <m:r>
                            <a:rPr lang="es-EC">
                              <a:latin typeface="Cambria Math"/>
                            </a:rPr>
                            <m:t>1920</m:t>
                          </m:r>
                        </m:den>
                      </m:f>
                      <m:r>
                        <a:rPr lang="es-EC">
                          <a:latin typeface="Cambria Math"/>
                        </a:rPr>
                        <m:t>=0,07 ($/</m:t>
                      </m:r>
                      <m:r>
                        <m:rPr>
                          <m:sty m:val="p"/>
                        </m:rPr>
                        <a:rPr lang="es-EC">
                          <a:latin typeface="Cambria Math"/>
                        </a:rPr>
                        <m:t>h</m:t>
                      </m:r>
                      <m:r>
                        <a:rPr lang="es-EC">
                          <a:latin typeface="Cambria Math"/>
                        </a:rPr>
                        <m:t>)</m:t>
                      </m:r>
                    </m:oMath>
                  </m:oMathPara>
                </a14:m>
                <a:endParaRPr lang="es-EC" dirty="0"/>
              </a:p>
            </p:txBody>
          </p:sp>
        </mc:Choice>
        <mc:Fallback xmlns="">
          <p:sp>
            <p:nvSpPr>
              <p:cNvPr id="2" name="1 Rectángulo"/>
              <p:cNvSpPr>
                <a:spLocks noRot="1" noChangeAspect="1" noMove="1" noResize="1" noEditPoints="1" noAdjustHandles="1" noChangeArrowheads="1" noChangeShapeType="1" noTextEdit="1"/>
              </p:cNvSpPr>
              <p:nvPr/>
            </p:nvSpPr>
            <p:spPr>
              <a:xfrm>
                <a:off x="899592" y="3918274"/>
                <a:ext cx="2882520" cy="612732"/>
              </a:xfrm>
              <a:prstGeom prst="rect">
                <a:avLst/>
              </a:prstGeom>
              <a:blipFill rotWithShape="1">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 name="2 Rectángulo"/>
              <p:cNvSpPr/>
              <p:nvPr/>
            </p:nvSpPr>
            <p:spPr>
              <a:xfrm>
                <a:off x="5437594" y="3760470"/>
                <a:ext cx="2882520"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a:latin typeface="Cambria Math"/>
                        </a:rPr>
                        <m:t>Cfl</m:t>
                      </m:r>
                      <m:r>
                        <a:rPr lang="es-EC">
                          <a:latin typeface="Cambria Math"/>
                        </a:rPr>
                        <m:t>= </m:t>
                      </m:r>
                      <m:f>
                        <m:fPr>
                          <m:ctrlPr>
                            <a:rPr lang="es-EC" i="1">
                              <a:latin typeface="Cambria Math"/>
                            </a:rPr>
                          </m:ctrlPr>
                        </m:fPr>
                        <m:num>
                          <m:r>
                            <a:rPr lang="es-EC">
                              <a:latin typeface="Cambria Math"/>
                            </a:rPr>
                            <m:t>134,28</m:t>
                          </m:r>
                        </m:num>
                        <m:den>
                          <m:r>
                            <a:rPr lang="es-EC">
                              <a:latin typeface="Cambria Math"/>
                            </a:rPr>
                            <m:t>1920</m:t>
                          </m:r>
                        </m:den>
                      </m:f>
                      <m:r>
                        <a:rPr lang="es-EC">
                          <a:latin typeface="Cambria Math"/>
                        </a:rPr>
                        <m:t>=0,07 ($/</m:t>
                      </m:r>
                      <m:r>
                        <m:rPr>
                          <m:sty m:val="p"/>
                        </m:rPr>
                        <a:rPr lang="es-EC">
                          <a:latin typeface="Cambria Math"/>
                        </a:rPr>
                        <m:t>h</m:t>
                      </m:r>
                      <m:r>
                        <a:rPr lang="es-EC">
                          <a:latin typeface="Cambria Math"/>
                        </a:rPr>
                        <m:t>)</m:t>
                      </m:r>
                    </m:oMath>
                  </m:oMathPara>
                </a14:m>
                <a:endParaRPr lang="es-EC" dirty="0"/>
              </a:p>
            </p:txBody>
          </p:sp>
        </mc:Choice>
        <mc:Fallback xmlns="">
          <p:sp>
            <p:nvSpPr>
              <p:cNvPr id="3" name="2 Rectángulo"/>
              <p:cNvSpPr>
                <a:spLocks noRot="1" noChangeAspect="1" noMove="1" noResize="1" noEditPoints="1" noAdjustHandles="1" noChangeArrowheads="1" noChangeShapeType="1" noTextEdit="1"/>
              </p:cNvSpPr>
              <p:nvPr/>
            </p:nvSpPr>
            <p:spPr>
              <a:xfrm>
                <a:off x="5437594" y="3760470"/>
                <a:ext cx="2882520" cy="612732"/>
              </a:xfrm>
              <a:prstGeom prst="rect">
                <a:avLst/>
              </a:prstGeom>
              <a:blipFill rotWithShape="1">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7902022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3" y="-16592"/>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79512" y="404663"/>
            <a:ext cx="7704856" cy="646331"/>
          </a:xfrm>
          <a:prstGeom prst="rect">
            <a:avLst/>
          </a:prstGeom>
          <a:noFill/>
        </p:spPr>
        <p:txBody>
          <a:bodyPr wrap="square" rtlCol="0">
            <a:spAutoFit/>
          </a:bodyPr>
          <a:lstStyle/>
          <a:p>
            <a:r>
              <a:rPr lang="es-EC" b="1" dirty="0" smtClean="0"/>
              <a:t>RESUMEN DE COSTOS DEL CENTRO DE MECANIZADO FADAL VMC 3016 Y EL TORNO VIWA VTC 1640-T400</a:t>
            </a:r>
            <a:endParaRPr lang="es-EC" dirty="0"/>
          </a:p>
        </p:txBody>
      </p:sp>
      <p:sp>
        <p:nvSpPr>
          <p:cNvPr id="12" name="11 CuadroTexto"/>
          <p:cNvSpPr txBox="1"/>
          <p:nvPr/>
        </p:nvSpPr>
        <p:spPr>
          <a:xfrm>
            <a:off x="323528" y="1126980"/>
            <a:ext cx="2151468" cy="369332"/>
          </a:xfrm>
          <a:prstGeom prst="rect">
            <a:avLst/>
          </a:prstGeom>
          <a:noFill/>
        </p:spPr>
        <p:txBody>
          <a:bodyPr wrap="square" rtlCol="0">
            <a:spAutoFit/>
          </a:bodyPr>
          <a:lstStyle/>
          <a:p>
            <a:r>
              <a:rPr lang="es-EC" b="1" dirty="0" smtClean="0"/>
              <a:t>FADAL</a:t>
            </a:r>
            <a:endParaRPr lang="es-EC" b="1" dirty="0"/>
          </a:p>
        </p:txBody>
      </p:sp>
      <p:graphicFrame>
        <p:nvGraphicFramePr>
          <p:cNvPr id="4" name="3 Tabla"/>
          <p:cNvGraphicFramePr>
            <a:graphicFrameLocks noGrp="1"/>
          </p:cNvGraphicFramePr>
          <p:nvPr>
            <p:extLst>
              <p:ext uri="{D42A27DB-BD31-4B8C-83A1-F6EECF244321}">
                <p14:modId xmlns:p14="http://schemas.microsoft.com/office/powerpoint/2010/main" val="3573265617"/>
              </p:ext>
            </p:extLst>
          </p:nvPr>
        </p:nvGraphicFramePr>
        <p:xfrm>
          <a:off x="179512" y="1527183"/>
          <a:ext cx="8640959" cy="4123885"/>
        </p:xfrm>
        <a:graphic>
          <a:graphicData uri="http://schemas.openxmlformats.org/drawingml/2006/table">
            <a:tbl>
              <a:tblPr firstCol="1" bandRow="1">
                <a:tableStyleId>{2D5ABB26-0587-4C30-8999-92F81FD0307C}</a:tableStyleId>
              </a:tblPr>
              <a:tblGrid>
                <a:gridCol w="4869157"/>
                <a:gridCol w="1885901"/>
                <a:gridCol w="1885901"/>
              </a:tblGrid>
              <a:tr h="173625">
                <a:tc>
                  <a:txBody>
                    <a:bodyPr/>
                    <a:lstStyle/>
                    <a:p>
                      <a:pPr algn="ctr">
                        <a:lnSpc>
                          <a:spcPts val="1200"/>
                        </a:lnSpc>
                        <a:spcBef>
                          <a:spcPts val="600"/>
                        </a:spcBef>
                        <a:spcAft>
                          <a:spcPts val="600"/>
                        </a:spcAft>
                      </a:pPr>
                      <a:r>
                        <a:rPr lang="es-EC" sz="1200" b="1" dirty="0">
                          <a:effectLst/>
                        </a:rPr>
                        <a:t>DESCRIPCIÓN</a:t>
                      </a:r>
                      <a:endParaRPr lang="es-EC" sz="1400" b="1" dirty="0">
                        <a:solidFill>
                          <a:srgbClr val="365F91"/>
                        </a:solidFill>
                        <a:effectLst/>
                        <a:latin typeface="Calibri"/>
                        <a:ea typeface="Calibri"/>
                        <a:cs typeface="Times New Roman"/>
                      </a:endParaRPr>
                    </a:p>
                  </a:txBody>
                  <a:tcPr marL="55854" marR="55854" marT="0" marB="0">
                    <a:solidFill>
                      <a:schemeClr val="bg2"/>
                    </a:solidFill>
                  </a:tcPr>
                </a:tc>
                <a:tc>
                  <a:txBody>
                    <a:bodyPr/>
                    <a:lstStyle/>
                    <a:p>
                      <a:pPr algn="ctr">
                        <a:lnSpc>
                          <a:spcPts val="1200"/>
                        </a:lnSpc>
                        <a:spcBef>
                          <a:spcPts val="600"/>
                        </a:spcBef>
                        <a:spcAft>
                          <a:spcPts val="600"/>
                        </a:spcAft>
                      </a:pPr>
                      <a:r>
                        <a:rPr lang="es-EC" sz="1200" b="1" dirty="0">
                          <a:effectLst/>
                        </a:rPr>
                        <a:t>UNIDAD</a:t>
                      </a:r>
                      <a:endParaRPr lang="es-EC" sz="1400" b="1" dirty="0">
                        <a:solidFill>
                          <a:srgbClr val="365F91"/>
                        </a:solidFill>
                        <a:effectLst/>
                        <a:latin typeface="Calibri"/>
                        <a:ea typeface="Calibri"/>
                        <a:cs typeface="Times New Roman"/>
                      </a:endParaRPr>
                    </a:p>
                  </a:txBody>
                  <a:tcPr marL="55854" marR="55854" marT="0" marB="0">
                    <a:solidFill>
                      <a:schemeClr val="bg2"/>
                    </a:solidFill>
                  </a:tcPr>
                </a:tc>
                <a:tc>
                  <a:txBody>
                    <a:bodyPr/>
                    <a:lstStyle/>
                    <a:p>
                      <a:pPr algn="r">
                        <a:lnSpc>
                          <a:spcPts val="1200"/>
                        </a:lnSpc>
                        <a:spcBef>
                          <a:spcPts val="600"/>
                        </a:spcBef>
                        <a:spcAft>
                          <a:spcPts val="600"/>
                        </a:spcAft>
                      </a:pPr>
                      <a:r>
                        <a:rPr lang="es-EC" sz="1200" b="1" dirty="0">
                          <a:effectLst/>
                        </a:rPr>
                        <a:t>COSTO</a:t>
                      </a:r>
                      <a:endParaRPr lang="es-EC" sz="1400" b="1" dirty="0">
                        <a:effectLst/>
                      </a:endParaRPr>
                    </a:p>
                    <a:p>
                      <a:pPr algn="ctr">
                        <a:lnSpc>
                          <a:spcPts val="1200"/>
                        </a:lnSpc>
                        <a:spcBef>
                          <a:spcPts val="600"/>
                        </a:spcBef>
                        <a:spcAft>
                          <a:spcPts val="600"/>
                        </a:spcAft>
                      </a:pPr>
                      <a:r>
                        <a:rPr lang="es-EC" sz="1200" b="1" dirty="0">
                          <a:effectLst/>
                        </a:rPr>
                        <a:t>        </a:t>
                      </a:r>
                      <a:endParaRPr lang="es-EC" sz="1400" b="1" dirty="0">
                        <a:solidFill>
                          <a:srgbClr val="365F91"/>
                        </a:solidFill>
                        <a:effectLst/>
                        <a:latin typeface="Calibri"/>
                        <a:ea typeface="Calibri"/>
                        <a:cs typeface="Times New Roman"/>
                      </a:endParaRPr>
                    </a:p>
                  </a:txBody>
                  <a:tcPr marL="55854" marR="55854" marT="0" marB="0">
                    <a:solidFill>
                      <a:schemeClr val="bg2"/>
                    </a:solidFill>
                  </a:tcPr>
                </a:tc>
              </a:tr>
              <a:tr h="234156">
                <a:tc gridSpan="3">
                  <a:txBody>
                    <a:bodyPr/>
                    <a:lstStyle/>
                    <a:p>
                      <a:pPr algn="just">
                        <a:lnSpc>
                          <a:spcPts val="1200"/>
                        </a:lnSpc>
                        <a:spcBef>
                          <a:spcPts val="600"/>
                        </a:spcBef>
                        <a:spcAft>
                          <a:spcPts val="600"/>
                        </a:spcAft>
                      </a:pPr>
                      <a:r>
                        <a:rPr lang="es-EC" sz="1200" dirty="0">
                          <a:effectLst/>
                        </a:rPr>
                        <a:t>COSTOS DIRECTOS</a:t>
                      </a:r>
                      <a:endParaRPr lang="es-EC" sz="1400" dirty="0">
                        <a:solidFill>
                          <a:srgbClr val="365F91"/>
                        </a:solidFill>
                        <a:effectLst/>
                        <a:latin typeface="Calibri"/>
                        <a:ea typeface="Calibri"/>
                        <a:cs typeface="Times New Roman"/>
                      </a:endParaRPr>
                    </a:p>
                  </a:txBody>
                  <a:tcPr marL="55854" marR="55854" marT="0" marB="0"/>
                </a:tc>
                <a:tc hMerge="1">
                  <a:txBody>
                    <a:bodyPr/>
                    <a:lstStyle/>
                    <a:p>
                      <a:endParaRPr lang="es-EC"/>
                    </a:p>
                  </a:txBody>
                  <a:tcPr/>
                </a:tc>
                <a:tc hMerge="1">
                  <a:txBody>
                    <a:bodyPr/>
                    <a:lstStyle/>
                    <a:p>
                      <a:endParaRPr lang="es-EC"/>
                    </a:p>
                  </a:txBody>
                  <a:tcPr/>
                </a:tc>
              </a:tr>
              <a:tr h="374415">
                <a:tc>
                  <a:txBody>
                    <a:bodyPr/>
                    <a:lstStyle/>
                    <a:p>
                      <a:pPr algn="just">
                        <a:lnSpc>
                          <a:spcPts val="1200"/>
                        </a:lnSpc>
                        <a:spcBef>
                          <a:spcPts val="600"/>
                        </a:spcBef>
                        <a:spcAft>
                          <a:spcPts val="600"/>
                        </a:spcAft>
                      </a:pPr>
                      <a:r>
                        <a:rPr lang="es-EC" sz="1200" dirty="0">
                          <a:effectLst/>
                        </a:rPr>
                        <a:t>   Costo de las herramientas</a:t>
                      </a:r>
                      <a:endParaRPr lang="es-EC" sz="1400" dirty="0">
                        <a:solidFill>
                          <a:srgbClr val="365F91"/>
                        </a:solidFill>
                        <a:effectLst/>
                        <a:latin typeface="Calibri"/>
                        <a:ea typeface="Calibri"/>
                        <a:cs typeface="Times New Roman"/>
                      </a:endParaRPr>
                    </a:p>
                  </a:txBody>
                  <a:tcPr marL="55854" marR="55854" marT="0" marB="0">
                    <a:solidFill>
                      <a:schemeClr val="bg2"/>
                    </a:solidFill>
                  </a:tcPr>
                </a:tc>
                <a:tc>
                  <a:txBody>
                    <a:bodyPr/>
                    <a:lstStyle/>
                    <a:p>
                      <a:pPr algn="ctr">
                        <a:lnSpc>
                          <a:spcPts val="1200"/>
                        </a:lnSpc>
                        <a:spcBef>
                          <a:spcPts val="600"/>
                        </a:spcBef>
                        <a:spcAft>
                          <a:spcPts val="600"/>
                        </a:spcAft>
                      </a:pPr>
                      <a:r>
                        <a:rPr lang="es-EC" sz="1200" dirty="0">
                          <a:effectLst/>
                        </a:rPr>
                        <a:t>($/h)</a:t>
                      </a:r>
                      <a:endParaRPr lang="es-EC" sz="1400" dirty="0">
                        <a:solidFill>
                          <a:srgbClr val="365F91"/>
                        </a:solidFill>
                        <a:effectLst/>
                        <a:latin typeface="Calibri"/>
                        <a:ea typeface="Calibri"/>
                        <a:cs typeface="Times New Roman"/>
                      </a:endParaRPr>
                    </a:p>
                  </a:txBody>
                  <a:tcPr marL="55854" marR="55854" marT="0" marB="0">
                    <a:solidFill>
                      <a:schemeClr val="bg2"/>
                    </a:solidFill>
                  </a:tcPr>
                </a:tc>
                <a:tc>
                  <a:txBody>
                    <a:bodyPr/>
                    <a:lstStyle/>
                    <a:p>
                      <a:pPr algn="r">
                        <a:lnSpc>
                          <a:spcPts val="1200"/>
                        </a:lnSpc>
                        <a:spcBef>
                          <a:spcPts val="600"/>
                        </a:spcBef>
                        <a:spcAft>
                          <a:spcPts val="600"/>
                        </a:spcAft>
                      </a:pPr>
                      <a:r>
                        <a:rPr lang="es-EC" sz="1200" dirty="0">
                          <a:effectLst/>
                        </a:rPr>
                        <a:t>0,12</a:t>
                      </a:r>
                      <a:endParaRPr lang="es-EC" sz="1400" dirty="0">
                        <a:solidFill>
                          <a:srgbClr val="365F91"/>
                        </a:solidFill>
                        <a:effectLst/>
                        <a:latin typeface="Calibri"/>
                        <a:ea typeface="Calibri"/>
                        <a:cs typeface="Times New Roman"/>
                      </a:endParaRPr>
                    </a:p>
                  </a:txBody>
                  <a:tcPr marL="55854" marR="55854" marT="0" marB="0">
                    <a:solidFill>
                      <a:schemeClr val="bg2"/>
                    </a:solidFill>
                  </a:tcPr>
                </a:tc>
              </a:tr>
              <a:tr h="374415">
                <a:tc>
                  <a:txBody>
                    <a:bodyPr/>
                    <a:lstStyle/>
                    <a:p>
                      <a:pPr algn="just">
                        <a:lnSpc>
                          <a:spcPts val="1200"/>
                        </a:lnSpc>
                        <a:spcBef>
                          <a:spcPts val="600"/>
                        </a:spcBef>
                        <a:spcAft>
                          <a:spcPts val="600"/>
                        </a:spcAft>
                      </a:pPr>
                      <a:r>
                        <a:rPr lang="es-EC" sz="1200" dirty="0">
                          <a:effectLst/>
                        </a:rPr>
                        <a:t>   Fluido de corte</a:t>
                      </a:r>
                      <a:endParaRPr lang="es-EC" sz="1400" dirty="0">
                        <a:solidFill>
                          <a:srgbClr val="365F91"/>
                        </a:solidFill>
                        <a:effectLst/>
                        <a:latin typeface="Calibri"/>
                        <a:ea typeface="Calibri"/>
                        <a:cs typeface="Times New Roman"/>
                      </a:endParaRPr>
                    </a:p>
                  </a:txBody>
                  <a:tcPr marL="55854" marR="55854" marT="0" marB="0"/>
                </a:tc>
                <a:tc>
                  <a:txBody>
                    <a:bodyPr/>
                    <a:lstStyle/>
                    <a:p>
                      <a:pPr algn="ctr">
                        <a:lnSpc>
                          <a:spcPts val="1200"/>
                        </a:lnSpc>
                        <a:spcBef>
                          <a:spcPts val="600"/>
                        </a:spcBef>
                        <a:spcAft>
                          <a:spcPts val="600"/>
                        </a:spcAft>
                      </a:pPr>
                      <a:r>
                        <a:rPr lang="es-EC" sz="1200">
                          <a:effectLst/>
                        </a:rPr>
                        <a:t>($/h)</a:t>
                      </a:r>
                      <a:endParaRPr lang="es-EC" sz="1400">
                        <a:solidFill>
                          <a:srgbClr val="365F91"/>
                        </a:solidFill>
                        <a:effectLst/>
                        <a:latin typeface="Calibri"/>
                        <a:ea typeface="Calibri"/>
                        <a:cs typeface="Times New Roman"/>
                      </a:endParaRPr>
                    </a:p>
                  </a:txBody>
                  <a:tcPr marL="55854" marR="55854" marT="0" marB="0"/>
                </a:tc>
                <a:tc>
                  <a:txBody>
                    <a:bodyPr/>
                    <a:lstStyle/>
                    <a:p>
                      <a:pPr algn="r">
                        <a:lnSpc>
                          <a:spcPts val="1200"/>
                        </a:lnSpc>
                        <a:spcBef>
                          <a:spcPts val="600"/>
                        </a:spcBef>
                        <a:spcAft>
                          <a:spcPts val="600"/>
                        </a:spcAft>
                      </a:pPr>
                      <a:r>
                        <a:rPr lang="es-EC" sz="1200">
                          <a:effectLst/>
                        </a:rPr>
                        <a:t>0,07</a:t>
                      </a:r>
                      <a:endParaRPr lang="es-EC" sz="1400">
                        <a:solidFill>
                          <a:srgbClr val="365F91"/>
                        </a:solidFill>
                        <a:effectLst/>
                        <a:latin typeface="Calibri"/>
                        <a:ea typeface="Calibri"/>
                        <a:cs typeface="Times New Roman"/>
                      </a:endParaRPr>
                    </a:p>
                  </a:txBody>
                  <a:tcPr marL="55854" marR="55854" marT="0" marB="0"/>
                </a:tc>
              </a:tr>
              <a:tr h="374415">
                <a:tc gridSpan="3">
                  <a:txBody>
                    <a:bodyPr/>
                    <a:lstStyle/>
                    <a:p>
                      <a:pPr algn="just">
                        <a:lnSpc>
                          <a:spcPts val="1200"/>
                        </a:lnSpc>
                        <a:spcBef>
                          <a:spcPts val="600"/>
                        </a:spcBef>
                        <a:spcAft>
                          <a:spcPts val="600"/>
                        </a:spcAft>
                      </a:pPr>
                      <a:r>
                        <a:rPr lang="es-EC" sz="1200" dirty="0">
                          <a:effectLst/>
                        </a:rPr>
                        <a:t>COSTOS INDIRECTOS</a:t>
                      </a:r>
                      <a:endParaRPr lang="es-EC" sz="1400" dirty="0">
                        <a:solidFill>
                          <a:srgbClr val="365F91"/>
                        </a:solidFill>
                        <a:effectLst/>
                        <a:latin typeface="Calibri"/>
                        <a:ea typeface="Calibri"/>
                        <a:cs typeface="Times New Roman"/>
                      </a:endParaRPr>
                    </a:p>
                  </a:txBody>
                  <a:tcPr marL="55854" marR="55854" marT="0" marB="0">
                    <a:solidFill>
                      <a:schemeClr val="bg2"/>
                    </a:solidFill>
                  </a:tcPr>
                </a:tc>
                <a:tc hMerge="1">
                  <a:txBody>
                    <a:bodyPr/>
                    <a:lstStyle/>
                    <a:p>
                      <a:endParaRPr lang="es-EC"/>
                    </a:p>
                  </a:txBody>
                  <a:tcPr/>
                </a:tc>
                <a:tc hMerge="1">
                  <a:txBody>
                    <a:bodyPr/>
                    <a:lstStyle/>
                    <a:p>
                      <a:endParaRPr lang="es-EC"/>
                    </a:p>
                  </a:txBody>
                  <a:tcPr/>
                </a:tc>
              </a:tr>
              <a:tr h="374415">
                <a:tc>
                  <a:txBody>
                    <a:bodyPr/>
                    <a:lstStyle/>
                    <a:p>
                      <a:pPr algn="l">
                        <a:lnSpc>
                          <a:spcPts val="1200"/>
                        </a:lnSpc>
                        <a:spcBef>
                          <a:spcPts val="600"/>
                        </a:spcBef>
                        <a:spcAft>
                          <a:spcPts val="600"/>
                        </a:spcAft>
                      </a:pPr>
                      <a:r>
                        <a:rPr lang="es-EC" sz="1200" dirty="0">
                          <a:effectLst/>
                        </a:rPr>
                        <a:t>  Depreciación de la máquina.</a:t>
                      </a:r>
                      <a:endParaRPr lang="es-EC" sz="1400" dirty="0">
                        <a:solidFill>
                          <a:srgbClr val="365F91"/>
                        </a:solidFill>
                        <a:effectLst/>
                        <a:latin typeface="Calibri"/>
                        <a:ea typeface="Calibri"/>
                        <a:cs typeface="Times New Roman"/>
                      </a:endParaRPr>
                    </a:p>
                  </a:txBody>
                  <a:tcPr marL="55854" marR="55854" marT="0" marB="0"/>
                </a:tc>
                <a:tc>
                  <a:txBody>
                    <a:bodyPr/>
                    <a:lstStyle/>
                    <a:p>
                      <a:pPr algn="ctr">
                        <a:lnSpc>
                          <a:spcPts val="1200"/>
                        </a:lnSpc>
                        <a:spcBef>
                          <a:spcPts val="600"/>
                        </a:spcBef>
                        <a:spcAft>
                          <a:spcPts val="600"/>
                        </a:spcAft>
                      </a:pPr>
                      <a:r>
                        <a:rPr lang="es-EC" sz="1200" dirty="0">
                          <a:effectLst/>
                        </a:rPr>
                        <a:t>($/h)</a:t>
                      </a:r>
                      <a:endParaRPr lang="es-EC" sz="1400" dirty="0">
                        <a:solidFill>
                          <a:srgbClr val="365F91"/>
                        </a:solidFill>
                        <a:effectLst/>
                        <a:latin typeface="Calibri"/>
                        <a:ea typeface="Calibri"/>
                        <a:cs typeface="Times New Roman"/>
                      </a:endParaRPr>
                    </a:p>
                  </a:txBody>
                  <a:tcPr marL="55854" marR="55854" marT="0" marB="0"/>
                </a:tc>
                <a:tc>
                  <a:txBody>
                    <a:bodyPr/>
                    <a:lstStyle/>
                    <a:p>
                      <a:pPr algn="r">
                        <a:lnSpc>
                          <a:spcPts val="1200"/>
                        </a:lnSpc>
                        <a:spcBef>
                          <a:spcPts val="600"/>
                        </a:spcBef>
                        <a:spcAft>
                          <a:spcPts val="600"/>
                        </a:spcAft>
                      </a:pPr>
                      <a:r>
                        <a:rPr lang="es-EC" sz="1200" dirty="0">
                          <a:effectLst/>
                        </a:rPr>
                        <a:t>5,50</a:t>
                      </a:r>
                      <a:endParaRPr lang="es-EC" sz="1400" dirty="0">
                        <a:solidFill>
                          <a:srgbClr val="365F91"/>
                        </a:solidFill>
                        <a:effectLst/>
                        <a:latin typeface="Calibri"/>
                        <a:ea typeface="Calibri"/>
                        <a:cs typeface="Times New Roman"/>
                      </a:endParaRPr>
                    </a:p>
                  </a:txBody>
                  <a:tcPr marL="55854" marR="55854" marT="0" marB="0"/>
                </a:tc>
              </a:tr>
              <a:tr h="447186">
                <a:tc>
                  <a:txBody>
                    <a:bodyPr/>
                    <a:lstStyle/>
                    <a:p>
                      <a:pPr algn="l">
                        <a:lnSpc>
                          <a:spcPts val="1200"/>
                        </a:lnSpc>
                        <a:spcBef>
                          <a:spcPts val="600"/>
                        </a:spcBef>
                        <a:spcAft>
                          <a:spcPts val="600"/>
                        </a:spcAft>
                      </a:pPr>
                      <a:r>
                        <a:rPr lang="es-EC" sz="1200" dirty="0">
                          <a:effectLst/>
                        </a:rPr>
                        <a:t>   Costo de Mantenimiento Correctivo</a:t>
                      </a:r>
                      <a:endParaRPr lang="es-EC" sz="1400" dirty="0">
                        <a:solidFill>
                          <a:srgbClr val="365F91"/>
                        </a:solidFill>
                        <a:effectLst/>
                        <a:latin typeface="Calibri"/>
                        <a:ea typeface="Calibri"/>
                        <a:cs typeface="Times New Roman"/>
                      </a:endParaRPr>
                    </a:p>
                  </a:txBody>
                  <a:tcPr marL="55854" marR="55854" marT="0" marB="0">
                    <a:solidFill>
                      <a:schemeClr val="bg2"/>
                    </a:solidFill>
                  </a:tcPr>
                </a:tc>
                <a:tc>
                  <a:txBody>
                    <a:bodyPr/>
                    <a:lstStyle/>
                    <a:p>
                      <a:pPr algn="ctr">
                        <a:lnSpc>
                          <a:spcPts val="1200"/>
                        </a:lnSpc>
                        <a:spcBef>
                          <a:spcPts val="600"/>
                        </a:spcBef>
                        <a:spcAft>
                          <a:spcPts val="600"/>
                        </a:spcAft>
                      </a:pPr>
                      <a:r>
                        <a:rPr lang="es-EC" sz="1200" dirty="0">
                          <a:effectLst/>
                        </a:rPr>
                        <a:t>($/h)</a:t>
                      </a:r>
                      <a:endParaRPr lang="es-EC" sz="1400" dirty="0">
                        <a:solidFill>
                          <a:srgbClr val="365F91"/>
                        </a:solidFill>
                        <a:effectLst/>
                        <a:latin typeface="Calibri"/>
                        <a:ea typeface="Calibri"/>
                        <a:cs typeface="Times New Roman"/>
                      </a:endParaRPr>
                    </a:p>
                  </a:txBody>
                  <a:tcPr marL="55854" marR="55854" marT="0" marB="0">
                    <a:solidFill>
                      <a:schemeClr val="bg2"/>
                    </a:solidFill>
                  </a:tcPr>
                </a:tc>
                <a:tc>
                  <a:txBody>
                    <a:bodyPr/>
                    <a:lstStyle/>
                    <a:p>
                      <a:pPr algn="r">
                        <a:lnSpc>
                          <a:spcPts val="1200"/>
                        </a:lnSpc>
                        <a:spcBef>
                          <a:spcPts val="600"/>
                        </a:spcBef>
                        <a:spcAft>
                          <a:spcPts val="600"/>
                        </a:spcAft>
                      </a:pPr>
                      <a:r>
                        <a:rPr lang="es-EC" sz="1200" dirty="0">
                          <a:effectLst/>
                        </a:rPr>
                        <a:t>1,76</a:t>
                      </a:r>
                      <a:endParaRPr lang="es-EC" sz="1400" dirty="0">
                        <a:solidFill>
                          <a:srgbClr val="365F91"/>
                        </a:solidFill>
                        <a:effectLst/>
                        <a:latin typeface="Calibri"/>
                        <a:ea typeface="Calibri"/>
                        <a:cs typeface="Times New Roman"/>
                      </a:endParaRPr>
                    </a:p>
                  </a:txBody>
                  <a:tcPr marL="55854" marR="55854" marT="0" marB="0">
                    <a:solidFill>
                      <a:schemeClr val="bg2"/>
                    </a:solidFill>
                  </a:tcPr>
                </a:tc>
              </a:tr>
              <a:tr h="494134">
                <a:tc>
                  <a:txBody>
                    <a:bodyPr/>
                    <a:lstStyle/>
                    <a:p>
                      <a:pPr algn="l">
                        <a:lnSpc>
                          <a:spcPts val="1200"/>
                        </a:lnSpc>
                        <a:spcBef>
                          <a:spcPts val="600"/>
                        </a:spcBef>
                        <a:spcAft>
                          <a:spcPts val="600"/>
                        </a:spcAft>
                      </a:pPr>
                      <a:r>
                        <a:rPr lang="es-EC" sz="1200">
                          <a:effectLst/>
                        </a:rPr>
                        <a:t>   Costo de Mantenimiento Preventivo</a:t>
                      </a:r>
                      <a:endParaRPr lang="es-EC" sz="1400">
                        <a:solidFill>
                          <a:srgbClr val="365F91"/>
                        </a:solidFill>
                        <a:effectLst/>
                        <a:latin typeface="Calibri"/>
                        <a:ea typeface="Calibri"/>
                        <a:cs typeface="Times New Roman"/>
                      </a:endParaRPr>
                    </a:p>
                  </a:txBody>
                  <a:tcPr marL="55854" marR="55854" marT="0" marB="0"/>
                </a:tc>
                <a:tc>
                  <a:txBody>
                    <a:bodyPr/>
                    <a:lstStyle/>
                    <a:p>
                      <a:pPr algn="ctr">
                        <a:lnSpc>
                          <a:spcPts val="1200"/>
                        </a:lnSpc>
                        <a:spcBef>
                          <a:spcPts val="600"/>
                        </a:spcBef>
                        <a:spcAft>
                          <a:spcPts val="600"/>
                        </a:spcAft>
                      </a:pPr>
                      <a:r>
                        <a:rPr lang="es-EC" sz="1200" dirty="0">
                          <a:effectLst/>
                        </a:rPr>
                        <a:t>($/h)</a:t>
                      </a:r>
                      <a:endParaRPr lang="es-EC" sz="1400" dirty="0">
                        <a:solidFill>
                          <a:srgbClr val="365F91"/>
                        </a:solidFill>
                        <a:effectLst/>
                        <a:latin typeface="Calibri"/>
                        <a:ea typeface="Calibri"/>
                        <a:cs typeface="Times New Roman"/>
                      </a:endParaRPr>
                    </a:p>
                  </a:txBody>
                  <a:tcPr marL="55854" marR="55854" marT="0" marB="0"/>
                </a:tc>
                <a:tc>
                  <a:txBody>
                    <a:bodyPr/>
                    <a:lstStyle/>
                    <a:p>
                      <a:pPr algn="r">
                        <a:lnSpc>
                          <a:spcPts val="1200"/>
                        </a:lnSpc>
                        <a:spcBef>
                          <a:spcPts val="600"/>
                        </a:spcBef>
                        <a:spcAft>
                          <a:spcPts val="600"/>
                        </a:spcAft>
                      </a:pPr>
                      <a:r>
                        <a:rPr lang="es-EC" sz="1200" dirty="0">
                          <a:effectLst/>
                        </a:rPr>
                        <a:t>1,45</a:t>
                      </a:r>
                      <a:endParaRPr lang="es-EC" sz="1400" dirty="0">
                        <a:solidFill>
                          <a:srgbClr val="365F91"/>
                        </a:solidFill>
                        <a:effectLst/>
                        <a:latin typeface="Calibri"/>
                        <a:ea typeface="Calibri"/>
                        <a:cs typeface="Times New Roman"/>
                      </a:endParaRPr>
                    </a:p>
                  </a:txBody>
                  <a:tcPr marL="55854" marR="55854" marT="0" marB="0"/>
                </a:tc>
              </a:tr>
              <a:tr h="421363">
                <a:tc>
                  <a:txBody>
                    <a:bodyPr/>
                    <a:lstStyle/>
                    <a:p>
                      <a:pPr algn="l">
                        <a:lnSpc>
                          <a:spcPts val="1200"/>
                        </a:lnSpc>
                        <a:spcBef>
                          <a:spcPts val="600"/>
                        </a:spcBef>
                        <a:spcAft>
                          <a:spcPts val="600"/>
                        </a:spcAft>
                      </a:pPr>
                      <a:r>
                        <a:rPr lang="es-EC" sz="1200" dirty="0">
                          <a:effectLst/>
                        </a:rPr>
                        <a:t>   Costo del consumo de energía</a:t>
                      </a:r>
                      <a:endParaRPr lang="es-EC" sz="1400" dirty="0">
                        <a:solidFill>
                          <a:srgbClr val="365F91"/>
                        </a:solidFill>
                        <a:effectLst/>
                        <a:latin typeface="Calibri"/>
                        <a:ea typeface="Calibri"/>
                        <a:cs typeface="Times New Roman"/>
                      </a:endParaRPr>
                    </a:p>
                  </a:txBody>
                  <a:tcPr marL="55854" marR="55854" marT="0" marB="0">
                    <a:solidFill>
                      <a:schemeClr val="bg2"/>
                    </a:solidFill>
                  </a:tcPr>
                </a:tc>
                <a:tc>
                  <a:txBody>
                    <a:bodyPr/>
                    <a:lstStyle/>
                    <a:p>
                      <a:pPr algn="ctr">
                        <a:lnSpc>
                          <a:spcPts val="1200"/>
                        </a:lnSpc>
                        <a:spcBef>
                          <a:spcPts val="600"/>
                        </a:spcBef>
                        <a:spcAft>
                          <a:spcPts val="600"/>
                        </a:spcAft>
                      </a:pPr>
                      <a:r>
                        <a:rPr lang="es-EC" sz="1200" dirty="0">
                          <a:effectLst/>
                        </a:rPr>
                        <a:t>($/h)</a:t>
                      </a:r>
                      <a:endParaRPr lang="es-EC" sz="1400" dirty="0">
                        <a:solidFill>
                          <a:srgbClr val="365F91"/>
                        </a:solidFill>
                        <a:effectLst/>
                        <a:latin typeface="Calibri"/>
                        <a:ea typeface="Calibri"/>
                        <a:cs typeface="Times New Roman"/>
                      </a:endParaRPr>
                    </a:p>
                  </a:txBody>
                  <a:tcPr marL="55854" marR="55854" marT="0" marB="0">
                    <a:solidFill>
                      <a:schemeClr val="bg2"/>
                    </a:solidFill>
                  </a:tcPr>
                </a:tc>
                <a:tc>
                  <a:txBody>
                    <a:bodyPr/>
                    <a:lstStyle/>
                    <a:p>
                      <a:pPr algn="r">
                        <a:lnSpc>
                          <a:spcPts val="1200"/>
                        </a:lnSpc>
                        <a:spcBef>
                          <a:spcPts val="600"/>
                        </a:spcBef>
                        <a:spcAft>
                          <a:spcPts val="600"/>
                        </a:spcAft>
                      </a:pPr>
                      <a:r>
                        <a:rPr lang="es-EC" sz="1200" dirty="0">
                          <a:effectLst/>
                        </a:rPr>
                        <a:t>0,79</a:t>
                      </a:r>
                      <a:endParaRPr lang="es-EC" sz="1400" dirty="0">
                        <a:solidFill>
                          <a:srgbClr val="365F91"/>
                        </a:solidFill>
                        <a:effectLst/>
                        <a:latin typeface="Calibri"/>
                        <a:ea typeface="Calibri"/>
                        <a:cs typeface="Times New Roman"/>
                      </a:endParaRPr>
                    </a:p>
                  </a:txBody>
                  <a:tcPr marL="55854" marR="55854" marT="0" marB="0">
                    <a:solidFill>
                      <a:schemeClr val="bg2"/>
                    </a:solidFill>
                  </a:tcPr>
                </a:tc>
              </a:tr>
              <a:tr h="290494">
                <a:tc>
                  <a:txBody>
                    <a:bodyPr/>
                    <a:lstStyle/>
                    <a:p>
                      <a:pPr algn="l">
                        <a:lnSpc>
                          <a:spcPts val="1200"/>
                        </a:lnSpc>
                        <a:spcBef>
                          <a:spcPts val="600"/>
                        </a:spcBef>
                        <a:spcAft>
                          <a:spcPts val="600"/>
                        </a:spcAft>
                      </a:pPr>
                      <a:r>
                        <a:rPr lang="es-EC" sz="1200">
                          <a:effectLst/>
                        </a:rPr>
                        <a:t>   Costo del consumo de agua potable</a:t>
                      </a:r>
                      <a:endParaRPr lang="es-EC" sz="1400">
                        <a:solidFill>
                          <a:srgbClr val="365F91"/>
                        </a:solidFill>
                        <a:effectLst/>
                        <a:latin typeface="Calibri"/>
                        <a:ea typeface="Calibri"/>
                        <a:cs typeface="Times New Roman"/>
                      </a:endParaRPr>
                    </a:p>
                  </a:txBody>
                  <a:tcPr marL="55854" marR="55854" marT="0" marB="0"/>
                </a:tc>
                <a:tc>
                  <a:txBody>
                    <a:bodyPr/>
                    <a:lstStyle/>
                    <a:p>
                      <a:pPr algn="ctr">
                        <a:lnSpc>
                          <a:spcPts val="1200"/>
                        </a:lnSpc>
                        <a:spcBef>
                          <a:spcPts val="600"/>
                        </a:spcBef>
                        <a:spcAft>
                          <a:spcPts val="600"/>
                        </a:spcAft>
                      </a:pPr>
                      <a:r>
                        <a:rPr lang="es-EC" sz="1200">
                          <a:effectLst/>
                        </a:rPr>
                        <a:t>($/h)</a:t>
                      </a:r>
                      <a:endParaRPr lang="es-EC" sz="1400">
                        <a:solidFill>
                          <a:srgbClr val="365F91"/>
                        </a:solidFill>
                        <a:effectLst/>
                        <a:latin typeface="Calibri"/>
                        <a:ea typeface="Calibri"/>
                        <a:cs typeface="Times New Roman"/>
                      </a:endParaRPr>
                    </a:p>
                  </a:txBody>
                  <a:tcPr marL="55854" marR="55854" marT="0" marB="0"/>
                </a:tc>
                <a:tc>
                  <a:txBody>
                    <a:bodyPr/>
                    <a:lstStyle/>
                    <a:p>
                      <a:pPr algn="r">
                        <a:lnSpc>
                          <a:spcPts val="1200"/>
                        </a:lnSpc>
                        <a:spcBef>
                          <a:spcPts val="600"/>
                        </a:spcBef>
                        <a:spcAft>
                          <a:spcPts val="600"/>
                        </a:spcAft>
                      </a:pPr>
                      <a:r>
                        <a:rPr lang="es-EC" sz="1200" dirty="0">
                          <a:effectLst/>
                        </a:rPr>
                        <a:t>0,20</a:t>
                      </a:r>
                      <a:endParaRPr lang="es-EC" sz="1400" dirty="0">
                        <a:solidFill>
                          <a:srgbClr val="365F91"/>
                        </a:solidFill>
                        <a:effectLst/>
                        <a:latin typeface="Calibri"/>
                        <a:ea typeface="Calibri"/>
                        <a:cs typeface="Times New Roman"/>
                      </a:endParaRPr>
                    </a:p>
                  </a:txBody>
                  <a:tcPr marL="55854" marR="55854" marT="0" marB="0"/>
                </a:tc>
              </a:tr>
              <a:tr h="281692">
                <a:tc gridSpan="2">
                  <a:txBody>
                    <a:bodyPr/>
                    <a:lstStyle/>
                    <a:p>
                      <a:pPr algn="just">
                        <a:lnSpc>
                          <a:spcPts val="1200"/>
                        </a:lnSpc>
                        <a:spcBef>
                          <a:spcPts val="600"/>
                        </a:spcBef>
                        <a:spcAft>
                          <a:spcPts val="600"/>
                        </a:spcAft>
                      </a:pPr>
                      <a:r>
                        <a:rPr lang="es-EC" sz="1200" dirty="0">
                          <a:effectLst/>
                        </a:rPr>
                        <a:t>COSTO DE SERVICIO DEL CENTRO DE MECANIZADO FADAL VMC 3016 ($/h)</a:t>
                      </a:r>
                      <a:endParaRPr lang="es-EC" sz="1400" dirty="0">
                        <a:solidFill>
                          <a:srgbClr val="365F91"/>
                        </a:solidFill>
                        <a:effectLst/>
                        <a:latin typeface="Calibri"/>
                        <a:ea typeface="Calibri"/>
                        <a:cs typeface="Times New Roman"/>
                      </a:endParaRPr>
                    </a:p>
                  </a:txBody>
                  <a:tcPr marL="55854" marR="55854" marT="0" marB="0">
                    <a:solidFill>
                      <a:schemeClr val="bg2"/>
                    </a:solidFill>
                  </a:tcPr>
                </a:tc>
                <a:tc hMerge="1">
                  <a:txBody>
                    <a:bodyPr/>
                    <a:lstStyle/>
                    <a:p>
                      <a:endParaRPr lang="es-EC"/>
                    </a:p>
                  </a:txBody>
                  <a:tcPr/>
                </a:tc>
                <a:tc>
                  <a:txBody>
                    <a:bodyPr/>
                    <a:lstStyle/>
                    <a:p>
                      <a:pPr algn="r">
                        <a:lnSpc>
                          <a:spcPts val="1200"/>
                        </a:lnSpc>
                        <a:spcBef>
                          <a:spcPts val="600"/>
                        </a:spcBef>
                        <a:spcAft>
                          <a:spcPts val="600"/>
                        </a:spcAft>
                      </a:pPr>
                      <a:r>
                        <a:rPr lang="es-EC" sz="1200" dirty="0">
                          <a:effectLst/>
                        </a:rPr>
                        <a:t>9,89</a:t>
                      </a:r>
                      <a:endParaRPr lang="es-EC" sz="1400" dirty="0">
                        <a:solidFill>
                          <a:srgbClr val="365F91"/>
                        </a:solidFill>
                        <a:effectLst/>
                        <a:latin typeface="Calibri"/>
                        <a:ea typeface="Calibri"/>
                        <a:cs typeface="Times New Roman"/>
                      </a:endParaRPr>
                    </a:p>
                  </a:txBody>
                  <a:tcPr marL="55854" marR="55854" marT="0" marB="0">
                    <a:solidFill>
                      <a:schemeClr val="bg2"/>
                    </a:solidFill>
                  </a:tcPr>
                </a:tc>
              </a:tr>
            </a:tbl>
          </a:graphicData>
        </a:graphic>
      </p:graphicFrame>
    </p:spTree>
    <p:extLst>
      <p:ext uri="{BB962C8B-B14F-4D97-AF65-F5344CB8AC3E}">
        <p14:creationId xmlns:p14="http://schemas.microsoft.com/office/powerpoint/2010/main" val="27079953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3" y="-16592"/>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24146" y="397848"/>
            <a:ext cx="7704856" cy="646331"/>
          </a:xfrm>
          <a:prstGeom prst="rect">
            <a:avLst/>
          </a:prstGeom>
          <a:noFill/>
        </p:spPr>
        <p:txBody>
          <a:bodyPr wrap="square" rtlCol="0">
            <a:spAutoFit/>
          </a:bodyPr>
          <a:lstStyle/>
          <a:p>
            <a:r>
              <a:rPr lang="es-EC" b="1" dirty="0" smtClean="0"/>
              <a:t>RESUMEN DE COSTOS DEL CENTRO DE MECANIZADO FADAL VMC 3016 Y EL TORNO VIWA VTC 1640-T400</a:t>
            </a:r>
            <a:endParaRPr lang="es-EC" dirty="0"/>
          </a:p>
        </p:txBody>
      </p:sp>
      <p:sp>
        <p:nvSpPr>
          <p:cNvPr id="13" name="12 CuadroTexto"/>
          <p:cNvSpPr txBox="1"/>
          <p:nvPr/>
        </p:nvSpPr>
        <p:spPr>
          <a:xfrm>
            <a:off x="395536" y="1097023"/>
            <a:ext cx="2151468" cy="369332"/>
          </a:xfrm>
          <a:prstGeom prst="rect">
            <a:avLst/>
          </a:prstGeom>
          <a:noFill/>
        </p:spPr>
        <p:txBody>
          <a:bodyPr wrap="square" rtlCol="0">
            <a:spAutoFit/>
          </a:bodyPr>
          <a:lstStyle/>
          <a:p>
            <a:r>
              <a:rPr lang="es-EC" b="1" dirty="0" smtClean="0"/>
              <a:t>VIWA</a:t>
            </a:r>
            <a:endParaRPr lang="es-EC" b="1" dirty="0"/>
          </a:p>
        </p:txBody>
      </p:sp>
      <p:graphicFrame>
        <p:nvGraphicFramePr>
          <p:cNvPr id="4" name="3 Tabla"/>
          <p:cNvGraphicFramePr>
            <a:graphicFrameLocks noGrp="1"/>
          </p:cNvGraphicFramePr>
          <p:nvPr>
            <p:extLst>
              <p:ext uri="{D42A27DB-BD31-4B8C-83A1-F6EECF244321}">
                <p14:modId xmlns:p14="http://schemas.microsoft.com/office/powerpoint/2010/main" val="418939872"/>
              </p:ext>
            </p:extLst>
          </p:nvPr>
        </p:nvGraphicFramePr>
        <p:xfrm>
          <a:off x="424146" y="1466356"/>
          <a:ext cx="8324318" cy="4259944"/>
        </p:xfrm>
        <a:graphic>
          <a:graphicData uri="http://schemas.openxmlformats.org/drawingml/2006/table">
            <a:tbl>
              <a:tblPr firstCol="1" bandRow="1">
                <a:tableStyleId>{2D5ABB26-0587-4C30-8999-92F81FD0307C}</a:tableStyleId>
              </a:tblPr>
              <a:tblGrid>
                <a:gridCol w="4539930"/>
                <a:gridCol w="1892861"/>
                <a:gridCol w="1891527"/>
              </a:tblGrid>
              <a:tr h="303348">
                <a:tc>
                  <a:txBody>
                    <a:bodyPr/>
                    <a:lstStyle/>
                    <a:p>
                      <a:pPr algn="ctr">
                        <a:lnSpc>
                          <a:spcPts val="1200"/>
                        </a:lnSpc>
                        <a:spcBef>
                          <a:spcPts val="600"/>
                        </a:spcBef>
                        <a:spcAft>
                          <a:spcPts val="600"/>
                        </a:spcAft>
                      </a:pPr>
                      <a:r>
                        <a:rPr lang="es-EC" sz="1200" dirty="0">
                          <a:effectLst/>
                        </a:rPr>
                        <a:t>DESCRIPCIÓN</a:t>
                      </a:r>
                      <a:endParaRPr lang="es-EC" sz="1600" dirty="0">
                        <a:solidFill>
                          <a:srgbClr val="365F91"/>
                        </a:solidFill>
                        <a:effectLst/>
                        <a:latin typeface="Calibri"/>
                        <a:ea typeface="Calibri"/>
                        <a:cs typeface="Times New Roman"/>
                      </a:endParaRPr>
                    </a:p>
                  </a:txBody>
                  <a:tcPr marL="67067" marR="67067" marT="0" marB="0">
                    <a:solidFill>
                      <a:schemeClr val="bg2"/>
                    </a:solidFill>
                  </a:tcPr>
                </a:tc>
                <a:tc>
                  <a:txBody>
                    <a:bodyPr/>
                    <a:lstStyle/>
                    <a:p>
                      <a:pPr algn="ctr">
                        <a:lnSpc>
                          <a:spcPts val="1200"/>
                        </a:lnSpc>
                        <a:spcBef>
                          <a:spcPts val="600"/>
                        </a:spcBef>
                        <a:spcAft>
                          <a:spcPts val="600"/>
                        </a:spcAft>
                      </a:pPr>
                      <a:r>
                        <a:rPr lang="es-EC" sz="1200" dirty="0">
                          <a:effectLst/>
                        </a:rPr>
                        <a:t>UNIDAD</a:t>
                      </a:r>
                      <a:endParaRPr lang="es-EC" sz="1600" dirty="0">
                        <a:solidFill>
                          <a:srgbClr val="365F91"/>
                        </a:solidFill>
                        <a:effectLst/>
                        <a:latin typeface="Calibri"/>
                        <a:ea typeface="Calibri"/>
                        <a:cs typeface="Times New Roman"/>
                      </a:endParaRPr>
                    </a:p>
                  </a:txBody>
                  <a:tcPr marL="67067" marR="67067" marT="0" marB="0">
                    <a:solidFill>
                      <a:schemeClr val="bg2"/>
                    </a:solidFill>
                  </a:tcPr>
                </a:tc>
                <a:tc>
                  <a:txBody>
                    <a:bodyPr/>
                    <a:lstStyle/>
                    <a:p>
                      <a:pPr algn="ctr">
                        <a:lnSpc>
                          <a:spcPts val="1200"/>
                        </a:lnSpc>
                        <a:spcBef>
                          <a:spcPts val="600"/>
                        </a:spcBef>
                        <a:spcAft>
                          <a:spcPts val="600"/>
                        </a:spcAft>
                      </a:pPr>
                      <a:r>
                        <a:rPr lang="es-EC" sz="1200" dirty="0">
                          <a:effectLst/>
                        </a:rPr>
                        <a:t>COSTO</a:t>
                      </a:r>
                      <a:endParaRPr lang="es-EC" sz="1600" dirty="0">
                        <a:solidFill>
                          <a:srgbClr val="365F91"/>
                        </a:solidFill>
                        <a:effectLst/>
                        <a:latin typeface="Calibri"/>
                        <a:ea typeface="Calibri"/>
                        <a:cs typeface="Times New Roman"/>
                      </a:endParaRPr>
                    </a:p>
                  </a:txBody>
                  <a:tcPr marL="67067" marR="67067" marT="0" marB="0">
                    <a:solidFill>
                      <a:schemeClr val="bg2"/>
                    </a:solidFill>
                  </a:tcPr>
                </a:tc>
              </a:tr>
              <a:tr h="289427">
                <a:tc gridSpan="3">
                  <a:txBody>
                    <a:bodyPr/>
                    <a:lstStyle/>
                    <a:p>
                      <a:pPr algn="just">
                        <a:lnSpc>
                          <a:spcPts val="1200"/>
                        </a:lnSpc>
                        <a:spcBef>
                          <a:spcPts val="600"/>
                        </a:spcBef>
                        <a:spcAft>
                          <a:spcPts val="600"/>
                        </a:spcAft>
                      </a:pPr>
                      <a:r>
                        <a:rPr lang="es-EC" sz="1200">
                          <a:effectLst/>
                        </a:rPr>
                        <a:t>COSTOS DIRECTOS</a:t>
                      </a:r>
                      <a:endParaRPr lang="es-EC" sz="1600">
                        <a:solidFill>
                          <a:srgbClr val="365F91"/>
                        </a:solidFill>
                        <a:effectLst/>
                        <a:latin typeface="Calibri"/>
                        <a:ea typeface="Calibri"/>
                        <a:cs typeface="Times New Roman"/>
                      </a:endParaRPr>
                    </a:p>
                  </a:txBody>
                  <a:tcPr marL="67067" marR="67067" marT="0" marB="0"/>
                </a:tc>
                <a:tc hMerge="1">
                  <a:txBody>
                    <a:bodyPr/>
                    <a:lstStyle/>
                    <a:p>
                      <a:endParaRPr lang="es-EC"/>
                    </a:p>
                  </a:txBody>
                  <a:tcPr/>
                </a:tc>
                <a:tc hMerge="1">
                  <a:txBody>
                    <a:bodyPr/>
                    <a:lstStyle/>
                    <a:p>
                      <a:endParaRPr lang="es-EC"/>
                    </a:p>
                  </a:txBody>
                  <a:tcPr/>
                </a:tc>
              </a:tr>
              <a:tr h="289427">
                <a:tc>
                  <a:txBody>
                    <a:bodyPr/>
                    <a:lstStyle/>
                    <a:p>
                      <a:pPr algn="just">
                        <a:lnSpc>
                          <a:spcPts val="1200"/>
                        </a:lnSpc>
                        <a:spcBef>
                          <a:spcPts val="600"/>
                        </a:spcBef>
                        <a:spcAft>
                          <a:spcPts val="600"/>
                        </a:spcAft>
                      </a:pPr>
                      <a:r>
                        <a:rPr lang="es-EC" sz="1200" dirty="0">
                          <a:effectLst/>
                        </a:rPr>
                        <a:t>   Costo de las herramientas</a:t>
                      </a:r>
                      <a:endParaRPr lang="es-EC" sz="1600" dirty="0">
                        <a:solidFill>
                          <a:srgbClr val="365F91"/>
                        </a:solidFill>
                        <a:effectLst/>
                        <a:latin typeface="Calibri"/>
                        <a:ea typeface="Calibri"/>
                        <a:cs typeface="Times New Roman"/>
                      </a:endParaRPr>
                    </a:p>
                  </a:txBody>
                  <a:tcPr marL="67067" marR="67067" marT="0" marB="0">
                    <a:solidFill>
                      <a:schemeClr val="bg2"/>
                    </a:solidFill>
                  </a:tcPr>
                </a:tc>
                <a:tc>
                  <a:txBody>
                    <a:bodyPr/>
                    <a:lstStyle/>
                    <a:p>
                      <a:pPr algn="ctr">
                        <a:lnSpc>
                          <a:spcPts val="1200"/>
                        </a:lnSpc>
                        <a:spcBef>
                          <a:spcPts val="600"/>
                        </a:spcBef>
                        <a:spcAft>
                          <a:spcPts val="600"/>
                        </a:spcAft>
                      </a:pPr>
                      <a:r>
                        <a:rPr lang="es-EC" sz="1200" dirty="0">
                          <a:effectLst/>
                        </a:rPr>
                        <a:t>($/h)</a:t>
                      </a:r>
                      <a:endParaRPr lang="es-EC" sz="1600" dirty="0">
                        <a:solidFill>
                          <a:srgbClr val="365F91"/>
                        </a:solidFill>
                        <a:effectLst/>
                        <a:latin typeface="Calibri"/>
                        <a:ea typeface="Calibri"/>
                        <a:cs typeface="Times New Roman"/>
                      </a:endParaRPr>
                    </a:p>
                  </a:txBody>
                  <a:tcPr marL="67067" marR="67067" marT="0" marB="0">
                    <a:solidFill>
                      <a:schemeClr val="bg2"/>
                    </a:solidFill>
                  </a:tcPr>
                </a:tc>
                <a:tc>
                  <a:txBody>
                    <a:bodyPr/>
                    <a:lstStyle/>
                    <a:p>
                      <a:pPr algn="r">
                        <a:lnSpc>
                          <a:spcPts val="1200"/>
                        </a:lnSpc>
                        <a:spcBef>
                          <a:spcPts val="600"/>
                        </a:spcBef>
                        <a:spcAft>
                          <a:spcPts val="600"/>
                        </a:spcAft>
                      </a:pPr>
                      <a:r>
                        <a:rPr lang="es-EC" sz="1200" dirty="0">
                          <a:effectLst/>
                        </a:rPr>
                        <a:t>0,01</a:t>
                      </a:r>
                      <a:endParaRPr lang="es-EC" sz="1600" dirty="0">
                        <a:solidFill>
                          <a:srgbClr val="365F91"/>
                        </a:solidFill>
                        <a:effectLst/>
                        <a:latin typeface="Calibri"/>
                        <a:ea typeface="Calibri"/>
                        <a:cs typeface="Times New Roman"/>
                      </a:endParaRPr>
                    </a:p>
                  </a:txBody>
                  <a:tcPr marL="67067" marR="67067" marT="0" marB="0">
                    <a:solidFill>
                      <a:schemeClr val="bg2"/>
                    </a:solidFill>
                  </a:tcPr>
                </a:tc>
              </a:tr>
              <a:tr h="289427">
                <a:tc>
                  <a:txBody>
                    <a:bodyPr/>
                    <a:lstStyle/>
                    <a:p>
                      <a:pPr algn="just">
                        <a:lnSpc>
                          <a:spcPts val="1200"/>
                        </a:lnSpc>
                        <a:spcBef>
                          <a:spcPts val="600"/>
                        </a:spcBef>
                        <a:spcAft>
                          <a:spcPts val="600"/>
                        </a:spcAft>
                      </a:pPr>
                      <a:r>
                        <a:rPr lang="es-EC" sz="1200">
                          <a:effectLst/>
                        </a:rPr>
                        <a:t>   Fluido de corte</a:t>
                      </a:r>
                      <a:endParaRPr lang="es-EC" sz="1600">
                        <a:solidFill>
                          <a:srgbClr val="365F91"/>
                        </a:solidFill>
                        <a:effectLst/>
                        <a:latin typeface="Calibri"/>
                        <a:ea typeface="Calibri"/>
                        <a:cs typeface="Times New Roman"/>
                      </a:endParaRPr>
                    </a:p>
                  </a:txBody>
                  <a:tcPr marL="67067" marR="67067" marT="0" marB="0"/>
                </a:tc>
                <a:tc>
                  <a:txBody>
                    <a:bodyPr/>
                    <a:lstStyle/>
                    <a:p>
                      <a:pPr algn="ctr">
                        <a:lnSpc>
                          <a:spcPts val="1200"/>
                        </a:lnSpc>
                        <a:spcBef>
                          <a:spcPts val="600"/>
                        </a:spcBef>
                        <a:spcAft>
                          <a:spcPts val="600"/>
                        </a:spcAft>
                      </a:pPr>
                      <a:r>
                        <a:rPr lang="es-EC" sz="1200">
                          <a:effectLst/>
                        </a:rPr>
                        <a:t>($/h)</a:t>
                      </a:r>
                      <a:endParaRPr lang="es-EC" sz="1600">
                        <a:solidFill>
                          <a:srgbClr val="365F91"/>
                        </a:solidFill>
                        <a:effectLst/>
                        <a:latin typeface="Calibri"/>
                        <a:ea typeface="Calibri"/>
                        <a:cs typeface="Times New Roman"/>
                      </a:endParaRPr>
                    </a:p>
                  </a:txBody>
                  <a:tcPr marL="67067" marR="67067" marT="0" marB="0"/>
                </a:tc>
                <a:tc>
                  <a:txBody>
                    <a:bodyPr/>
                    <a:lstStyle/>
                    <a:p>
                      <a:pPr algn="r">
                        <a:lnSpc>
                          <a:spcPts val="1200"/>
                        </a:lnSpc>
                        <a:spcBef>
                          <a:spcPts val="600"/>
                        </a:spcBef>
                        <a:spcAft>
                          <a:spcPts val="600"/>
                        </a:spcAft>
                      </a:pPr>
                      <a:r>
                        <a:rPr lang="es-EC" sz="1200">
                          <a:effectLst/>
                        </a:rPr>
                        <a:t>0,07</a:t>
                      </a:r>
                      <a:endParaRPr lang="es-EC" sz="1600">
                        <a:solidFill>
                          <a:srgbClr val="365F91"/>
                        </a:solidFill>
                        <a:effectLst/>
                        <a:latin typeface="Calibri"/>
                        <a:ea typeface="Calibri"/>
                        <a:cs typeface="Times New Roman"/>
                      </a:endParaRPr>
                    </a:p>
                  </a:txBody>
                  <a:tcPr marL="67067" marR="67067" marT="0" marB="0"/>
                </a:tc>
              </a:tr>
              <a:tr h="289427">
                <a:tc gridSpan="3">
                  <a:txBody>
                    <a:bodyPr/>
                    <a:lstStyle/>
                    <a:p>
                      <a:pPr algn="just">
                        <a:lnSpc>
                          <a:spcPts val="1200"/>
                        </a:lnSpc>
                        <a:spcBef>
                          <a:spcPts val="600"/>
                        </a:spcBef>
                        <a:spcAft>
                          <a:spcPts val="600"/>
                        </a:spcAft>
                      </a:pPr>
                      <a:r>
                        <a:rPr lang="es-EC" sz="1200" dirty="0">
                          <a:effectLst/>
                        </a:rPr>
                        <a:t>COSTOS INDIRECTOS</a:t>
                      </a:r>
                      <a:endParaRPr lang="es-EC" sz="1600" dirty="0">
                        <a:solidFill>
                          <a:srgbClr val="365F91"/>
                        </a:solidFill>
                        <a:effectLst/>
                        <a:latin typeface="Calibri"/>
                        <a:ea typeface="Calibri"/>
                        <a:cs typeface="Times New Roman"/>
                      </a:endParaRPr>
                    </a:p>
                  </a:txBody>
                  <a:tcPr marL="67067" marR="67067" marT="0" marB="0">
                    <a:solidFill>
                      <a:schemeClr val="bg2"/>
                    </a:solidFill>
                  </a:tcPr>
                </a:tc>
                <a:tc hMerge="1">
                  <a:txBody>
                    <a:bodyPr/>
                    <a:lstStyle/>
                    <a:p>
                      <a:endParaRPr lang="es-EC"/>
                    </a:p>
                  </a:txBody>
                  <a:tcPr/>
                </a:tc>
                <a:tc hMerge="1">
                  <a:txBody>
                    <a:bodyPr/>
                    <a:lstStyle/>
                    <a:p>
                      <a:endParaRPr lang="es-EC"/>
                    </a:p>
                  </a:txBody>
                  <a:tcPr/>
                </a:tc>
              </a:tr>
              <a:tr h="359642">
                <a:tc>
                  <a:txBody>
                    <a:bodyPr/>
                    <a:lstStyle/>
                    <a:p>
                      <a:pPr algn="l">
                        <a:lnSpc>
                          <a:spcPts val="1200"/>
                        </a:lnSpc>
                        <a:spcBef>
                          <a:spcPts val="600"/>
                        </a:spcBef>
                        <a:spcAft>
                          <a:spcPts val="600"/>
                        </a:spcAft>
                      </a:pPr>
                      <a:r>
                        <a:rPr lang="es-EC" sz="1200">
                          <a:effectLst/>
                        </a:rPr>
                        <a:t>   Costo inicial y de depreciación de la máquina.</a:t>
                      </a:r>
                      <a:endParaRPr lang="es-EC" sz="1600">
                        <a:solidFill>
                          <a:srgbClr val="365F91"/>
                        </a:solidFill>
                        <a:effectLst/>
                        <a:latin typeface="Calibri"/>
                        <a:ea typeface="Calibri"/>
                        <a:cs typeface="Times New Roman"/>
                      </a:endParaRPr>
                    </a:p>
                  </a:txBody>
                  <a:tcPr marL="67067" marR="67067" marT="0" marB="0"/>
                </a:tc>
                <a:tc>
                  <a:txBody>
                    <a:bodyPr/>
                    <a:lstStyle/>
                    <a:p>
                      <a:pPr algn="ctr">
                        <a:lnSpc>
                          <a:spcPts val="1200"/>
                        </a:lnSpc>
                        <a:spcBef>
                          <a:spcPts val="600"/>
                        </a:spcBef>
                        <a:spcAft>
                          <a:spcPts val="600"/>
                        </a:spcAft>
                      </a:pPr>
                      <a:r>
                        <a:rPr lang="es-EC" sz="1200">
                          <a:effectLst/>
                        </a:rPr>
                        <a:t>($/h)</a:t>
                      </a:r>
                      <a:endParaRPr lang="es-EC" sz="1600">
                        <a:solidFill>
                          <a:srgbClr val="365F91"/>
                        </a:solidFill>
                        <a:effectLst/>
                        <a:latin typeface="Calibri"/>
                        <a:ea typeface="Calibri"/>
                        <a:cs typeface="Times New Roman"/>
                      </a:endParaRPr>
                    </a:p>
                  </a:txBody>
                  <a:tcPr marL="67067" marR="67067" marT="0" marB="0"/>
                </a:tc>
                <a:tc>
                  <a:txBody>
                    <a:bodyPr/>
                    <a:lstStyle/>
                    <a:p>
                      <a:pPr algn="r">
                        <a:lnSpc>
                          <a:spcPts val="1200"/>
                        </a:lnSpc>
                        <a:spcBef>
                          <a:spcPts val="600"/>
                        </a:spcBef>
                        <a:spcAft>
                          <a:spcPts val="600"/>
                        </a:spcAft>
                      </a:pPr>
                      <a:r>
                        <a:rPr lang="es-EC" sz="1200">
                          <a:effectLst/>
                        </a:rPr>
                        <a:t>2,18</a:t>
                      </a:r>
                      <a:endParaRPr lang="es-EC" sz="1600">
                        <a:solidFill>
                          <a:srgbClr val="365F91"/>
                        </a:solidFill>
                        <a:effectLst/>
                        <a:latin typeface="Calibri"/>
                        <a:ea typeface="Calibri"/>
                        <a:cs typeface="Times New Roman"/>
                      </a:endParaRPr>
                    </a:p>
                  </a:txBody>
                  <a:tcPr marL="67067" marR="67067" marT="0" marB="0"/>
                </a:tc>
              </a:tr>
              <a:tr h="493125">
                <a:tc>
                  <a:txBody>
                    <a:bodyPr/>
                    <a:lstStyle/>
                    <a:p>
                      <a:pPr algn="l">
                        <a:lnSpc>
                          <a:spcPts val="1200"/>
                        </a:lnSpc>
                        <a:spcBef>
                          <a:spcPts val="600"/>
                        </a:spcBef>
                        <a:spcAft>
                          <a:spcPts val="600"/>
                        </a:spcAft>
                      </a:pPr>
                      <a:r>
                        <a:rPr lang="es-EC" sz="1200" dirty="0">
                          <a:effectLst/>
                        </a:rPr>
                        <a:t>   Costo de Mantenimiento Correctivo</a:t>
                      </a:r>
                      <a:endParaRPr lang="es-EC" sz="1600" dirty="0">
                        <a:solidFill>
                          <a:srgbClr val="365F91"/>
                        </a:solidFill>
                        <a:effectLst/>
                        <a:latin typeface="Calibri"/>
                        <a:ea typeface="Calibri"/>
                        <a:cs typeface="Times New Roman"/>
                      </a:endParaRPr>
                    </a:p>
                  </a:txBody>
                  <a:tcPr marL="67067" marR="67067" marT="0" marB="0">
                    <a:solidFill>
                      <a:schemeClr val="bg2"/>
                    </a:solidFill>
                  </a:tcPr>
                </a:tc>
                <a:tc>
                  <a:txBody>
                    <a:bodyPr/>
                    <a:lstStyle/>
                    <a:p>
                      <a:pPr algn="ctr">
                        <a:lnSpc>
                          <a:spcPts val="1200"/>
                        </a:lnSpc>
                        <a:spcBef>
                          <a:spcPts val="600"/>
                        </a:spcBef>
                        <a:spcAft>
                          <a:spcPts val="600"/>
                        </a:spcAft>
                      </a:pPr>
                      <a:r>
                        <a:rPr lang="es-EC" sz="1200" dirty="0">
                          <a:effectLst/>
                        </a:rPr>
                        <a:t>($/h)</a:t>
                      </a:r>
                      <a:endParaRPr lang="es-EC" sz="1600" dirty="0">
                        <a:solidFill>
                          <a:srgbClr val="365F91"/>
                        </a:solidFill>
                        <a:effectLst/>
                        <a:latin typeface="Calibri"/>
                        <a:ea typeface="Calibri"/>
                        <a:cs typeface="Times New Roman"/>
                      </a:endParaRPr>
                    </a:p>
                  </a:txBody>
                  <a:tcPr marL="67067" marR="67067" marT="0" marB="0">
                    <a:solidFill>
                      <a:schemeClr val="bg2"/>
                    </a:solidFill>
                  </a:tcPr>
                </a:tc>
                <a:tc>
                  <a:txBody>
                    <a:bodyPr/>
                    <a:lstStyle/>
                    <a:p>
                      <a:pPr algn="r">
                        <a:lnSpc>
                          <a:spcPts val="1200"/>
                        </a:lnSpc>
                        <a:spcBef>
                          <a:spcPts val="600"/>
                        </a:spcBef>
                        <a:spcAft>
                          <a:spcPts val="600"/>
                        </a:spcAft>
                      </a:pPr>
                      <a:r>
                        <a:rPr lang="es-EC" sz="1200" dirty="0">
                          <a:effectLst/>
                        </a:rPr>
                        <a:t>1,17</a:t>
                      </a:r>
                      <a:endParaRPr lang="es-EC" sz="1600" dirty="0">
                        <a:solidFill>
                          <a:srgbClr val="365F91"/>
                        </a:solidFill>
                        <a:effectLst/>
                        <a:latin typeface="Calibri"/>
                        <a:ea typeface="Calibri"/>
                        <a:cs typeface="Times New Roman"/>
                      </a:endParaRPr>
                    </a:p>
                  </a:txBody>
                  <a:tcPr marL="67067" marR="67067" marT="0" marB="0">
                    <a:solidFill>
                      <a:schemeClr val="bg2"/>
                    </a:solidFill>
                  </a:tcPr>
                </a:tc>
              </a:tr>
              <a:tr h="578854">
                <a:tc>
                  <a:txBody>
                    <a:bodyPr/>
                    <a:lstStyle/>
                    <a:p>
                      <a:pPr algn="l">
                        <a:lnSpc>
                          <a:spcPts val="1200"/>
                        </a:lnSpc>
                        <a:spcBef>
                          <a:spcPts val="600"/>
                        </a:spcBef>
                        <a:spcAft>
                          <a:spcPts val="600"/>
                        </a:spcAft>
                      </a:pPr>
                      <a:r>
                        <a:rPr lang="es-EC" sz="1200">
                          <a:effectLst/>
                        </a:rPr>
                        <a:t>   Costo de Mantenimiento Preventivo</a:t>
                      </a:r>
                      <a:endParaRPr lang="es-EC" sz="1600">
                        <a:solidFill>
                          <a:srgbClr val="365F91"/>
                        </a:solidFill>
                        <a:effectLst/>
                        <a:latin typeface="Calibri"/>
                        <a:ea typeface="Calibri"/>
                        <a:cs typeface="Times New Roman"/>
                      </a:endParaRPr>
                    </a:p>
                  </a:txBody>
                  <a:tcPr marL="67067" marR="67067" marT="0" marB="0"/>
                </a:tc>
                <a:tc>
                  <a:txBody>
                    <a:bodyPr/>
                    <a:lstStyle/>
                    <a:p>
                      <a:pPr algn="ctr">
                        <a:lnSpc>
                          <a:spcPts val="1200"/>
                        </a:lnSpc>
                        <a:spcBef>
                          <a:spcPts val="600"/>
                        </a:spcBef>
                        <a:spcAft>
                          <a:spcPts val="600"/>
                        </a:spcAft>
                      </a:pPr>
                      <a:r>
                        <a:rPr lang="es-EC" sz="1200">
                          <a:effectLst/>
                        </a:rPr>
                        <a:t>($/h)</a:t>
                      </a:r>
                      <a:endParaRPr lang="es-EC" sz="1600">
                        <a:solidFill>
                          <a:srgbClr val="365F91"/>
                        </a:solidFill>
                        <a:effectLst/>
                        <a:latin typeface="Calibri"/>
                        <a:ea typeface="Calibri"/>
                        <a:cs typeface="Times New Roman"/>
                      </a:endParaRPr>
                    </a:p>
                  </a:txBody>
                  <a:tcPr marL="67067" marR="67067" marT="0" marB="0"/>
                </a:tc>
                <a:tc>
                  <a:txBody>
                    <a:bodyPr/>
                    <a:lstStyle/>
                    <a:p>
                      <a:pPr algn="r">
                        <a:lnSpc>
                          <a:spcPts val="1200"/>
                        </a:lnSpc>
                        <a:spcBef>
                          <a:spcPts val="600"/>
                        </a:spcBef>
                        <a:spcAft>
                          <a:spcPts val="600"/>
                        </a:spcAft>
                      </a:pPr>
                      <a:r>
                        <a:rPr lang="es-EC" sz="1200">
                          <a:effectLst/>
                        </a:rPr>
                        <a:t>1,17</a:t>
                      </a:r>
                      <a:endParaRPr lang="es-EC" sz="1600">
                        <a:solidFill>
                          <a:srgbClr val="365F91"/>
                        </a:solidFill>
                        <a:effectLst/>
                        <a:latin typeface="Calibri"/>
                        <a:ea typeface="Calibri"/>
                        <a:cs typeface="Times New Roman"/>
                      </a:endParaRPr>
                    </a:p>
                  </a:txBody>
                  <a:tcPr marL="67067" marR="67067" marT="0" marB="0"/>
                </a:tc>
              </a:tr>
              <a:tr h="493125">
                <a:tc>
                  <a:txBody>
                    <a:bodyPr/>
                    <a:lstStyle/>
                    <a:p>
                      <a:pPr algn="l">
                        <a:lnSpc>
                          <a:spcPts val="1200"/>
                        </a:lnSpc>
                        <a:spcBef>
                          <a:spcPts val="600"/>
                        </a:spcBef>
                        <a:spcAft>
                          <a:spcPts val="600"/>
                        </a:spcAft>
                      </a:pPr>
                      <a:r>
                        <a:rPr lang="es-EC" sz="1200" dirty="0">
                          <a:effectLst/>
                        </a:rPr>
                        <a:t>   Costo del consumo de energía</a:t>
                      </a:r>
                      <a:endParaRPr lang="es-EC" sz="1600" dirty="0">
                        <a:solidFill>
                          <a:srgbClr val="365F91"/>
                        </a:solidFill>
                        <a:effectLst/>
                        <a:latin typeface="Calibri"/>
                        <a:ea typeface="Calibri"/>
                        <a:cs typeface="Times New Roman"/>
                      </a:endParaRPr>
                    </a:p>
                  </a:txBody>
                  <a:tcPr marL="67067" marR="67067" marT="0" marB="0">
                    <a:solidFill>
                      <a:schemeClr val="bg2"/>
                    </a:solidFill>
                  </a:tcPr>
                </a:tc>
                <a:tc>
                  <a:txBody>
                    <a:bodyPr/>
                    <a:lstStyle/>
                    <a:p>
                      <a:pPr algn="ctr">
                        <a:lnSpc>
                          <a:spcPts val="1200"/>
                        </a:lnSpc>
                        <a:spcBef>
                          <a:spcPts val="600"/>
                        </a:spcBef>
                        <a:spcAft>
                          <a:spcPts val="600"/>
                        </a:spcAft>
                      </a:pPr>
                      <a:r>
                        <a:rPr lang="es-EC" sz="1200">
                          <a:effectLst/>
                        </a:rPr>
                        <a:t>($/h)</a:t>
                      </a:r>
                      <a:endParaRPr lang="es-EC" sz="1600">
                        <a:solidFill>
                          <a:srgbClr val="365F91"/>
                        </a:solidFill>
                        <a:effectLst/>
                        <a:latin typeface="Calibri"/>
                        <a:ea typeface="Calibri"/>
                        <a:cs typeface="Times New Roman"/>
                      </a:endParaRPr>
                    </a:p>
                  </a:txBody>
                  <a:tcPr marL="67067" marR="67067" marT="0" marB="0">
                    <a:solidFill>
                      <a:schemeClr val="bg2"/>
                    </a:solidFill>
                  </a:tcPr>
                </a:tc>
                <a:tc>
                  <a:txBody>
                    <a:bodyPr/>
                    <a:lstStyle/>
                    <a:p>
                      <a:pPr algn="r">
                        <a:lnSpc>
                          <a:spcPts val="1200"/>
                        </a:lnSpc>
                        <a:spcBef>
                          <a:spcPts val="600"/>
                        </a:spcBef>
                        <a:spcAft>
                          <a:spcPts val="600"/>
                        </a:spcAft>
                      </a:pPr>
                      <a:r>
                        <a:rPr lang="es-EC" sz="1200" dirty="0">
                          <a:effectLst/>
                        </a:rPr>
                        <a:t>0,96</a:t>
                      </a:r>
                      <a:endParaRPr lang="es-EC" sz="1600" dirty="0">
                        <a:solidFill>
                          <a:srgbClr val="365F91"/>
                        </a:solidFill>
                        <a:effectLst/>
                        <a:latin typeface="Calibri"/>
                        <a:ea typeface="Calibri"/>
                        <a:cs typeface="Times New Roman"/>
                      </a:endParaRPr>
                    </a:p>
                  </a:txBody>
                  <a:tcPr marL="67067" marR="67067" marT="0" marB="0">
                    <a:solidFill>
                      <a:schemeClr val="bg2"/>
                    </a:solidFill>
                  </a:tcPr>
                </a:tc>
              </a:tr>
              <a:tr h="507046">
                <a:tc>
                  <a:txBody>
                    <a:bodyPr/>
                    <a:lstStyle/>
                    <a:p>
                      <a:pPr algn="l">
                        <a:lnSpc>
                          <a:spcPts val="1200"/>
                        </a:lnSpc>
                        <a:spcBef>
                          <a:spcPts val="600"/>
                        </a:spcBef>
                        <a:spcAft>
                          <a:spcPts val="600"/>
                        </a:spcAft>
                      </a:pPr>
                      <a:r>
                        <a:rPr lang="es-EC" sz="1200" dirty="0">
                          <a:effectLst/>
                        </a:rPr>
                        <a:t>   Costo del consumo de agua potable</a:t>
                      </a:r>
                      <a:endParaRPr lang="es-EC" sz="1600" dirty="0">
                        <a:solidFill>
                          <a:srgbClr val="365F91"/>
                        </a:solidFill>
                        <a:effectLst/>
                        <a:latin typeface="Calibri"/>
                        <a:ea typeface="Calibri"/>
                        <a:cs typeface="Times New Roman"/>
                      </a:endParaRPr>
                    </a:p>
                  </a:txBody>
                  <a:tcPr marL="67067" marR="67067" marT="0" marB="0"/>
                </a:tc>
                <a:tc>
                  <a:txBody>
                    <a:bodyPr/>
                    <a:lstStyle/>
                    <a:p>
                      <a:pPr algn="ctr">
                        <a:lnSpc>
                          <a:spcPts val="1200"/>
                        </a:lnSpc>
                        <a:spcBef>
                          <a:spcPts val="600"/>
                        </a:spcBef>
                        <a:spcAft>
                          <a:spcPts val="600"/>
                        </a:spcAft>
                      </a:pPr>
                      <a:r>
                        <a:rPr lang="es-EC" sz="1200" dirty="0">
                          <a:effectLst/>
                        </a:rPr>
                        <a:t>($/h)</a:t>
                      </a:r>
                      <a:endParaRPr lang="es-EC" sz="1600" dirty="0">
                        <a:solidFill>
                          <a:srgbClr val="365F91"/>
                        </a:solidFill>
                        <a:effectLst/>
                        <a:latin typeface="Calibri"/>
                        <a:ea typeface="Calibri"/>
                        <a:cs typeface="Times New Roman"/>
                      </a:endParaRPr>
                    </a:p>
                  </a:txBody>
                  <a:tcPr marL="67067" marR="67067" marT="0" marB="0"/>
                </a:tc>
                <a:tc>
                  <a:txBody>
                    <a:bodyPr/>
                    <a:lstStyle/>
                    <a:p>
                      <a:pPr algn="r">
                        <a:lnSpc>
                          <a:spcPts val="1200"/>
                        </a:lnSpc>
                        <a:spcBef>
                          <a:spcPts val="600"/>
                        </a:spcBef>
                        <a:spcAft>
                          <a:spcPts val="600"/>
                        </a:spcAft>
                      </a:pPr>
                      <a:r>
                        <a:rPr lang="es-EC" sz="1200" dirty="0">
                          <a:effectLst/>
                        </a:rPr>
                        <a:t>0,02</a:t>
                      </a:r>
                      <a:endParaRPr lang="es-EC" sz="1600" dirty="0">
                        <a:solidFill>
                          <a:srgbClr val="365F91"/>
                        </a:solidFill>
                        <a:effectLst/>
                        <a:latin typeface="Calibri"/>
                        <a:ea typeface="Calibri"/>
                        <a:cs typeface="Times New Roman"/>
                      </a:endParaRPr>
                    </a:p>
                  </a:txBody>
                  <a:tcPr marL="67067" marR="67067" marT="0" marB="0"/>
                </a:tc>
              </a:tr>
              <a:tr h="367096">
                <a:tc gridSpan="2">
                  <a:txBody>
                    <a:bodyPr/>
                    <a:lstStyle/>
                    <a:p>
                      <a:pPr algn="just">
                        <a:lnSpc>
                          <a:spcPts val="1200"/>
                        </a:lnSpc>
                        <a:spcBef>
                          <a:spcPts val="600"/>
                        </a:spcBef>
                        <a:spcAft>
                          <a:spcPts val="600"/>
                        </a:spcAft>
                      </a:pPr>
                      <a:r>
                        <a:rPr lang="es-EC" sz="1200" dirty="0">
                          <a:effectLst/>
                        </a:rPr>
                        <a:t>COSTO DE SERVICIO DEL TORNO VIWA VTC 1640 - T400</a:t>
                      </a:r>
                      <a:endParaRPr lang="es-EC" sz="1600" dirty="0">
                        <a:solidFill>
                          <a:srgbClr val="365F91"/>
                        </a:solidFill>
                        <a:effectLst/>
                        <a:latin typeface="Calibri"/>
                        <a:ea typeface="Calibri"/>
                        <a:cs typeface="Times New Roman"/>
                      </a:endParaRPr>
                    </a:p>
                  </a:txBody>
                  <a:tcPr marL="67067" marR="67067" marT="0" marB="0">
                    <a:solidFill>
                      <a:schemeClr val="bg2"/>
                    </a:solidFill>
                  </a:tcPr>
                </a:tc>
                <a:tc hMerge="1">
                  <a:txBody>
                    <a:bodyPr/>
                    <a:lstStyle/>
                    <a:p>
                      <a:endParaRPr lang="es-EC"/>
                    </a:p>
                  </a:txBody>
                  <a:tcPr/>
                </a:tc>
                <a:tc>
                  <a:txBody>
                    <a:bodyPr/>
                    <a:lstStyle/>
                    <a:p>
                      <a:pPr algn="r">
                        <a:lnSpc>
                          <a:spcPts val="1200"/>
                        </a:lnSpc>
                        <a:spcBef>
                          <a:spcPts val="600"/>
                        </a:spcBef>
                        <a:spcAft>
                          <a:spcPts val="600"/>
                        </a:spcAft>
                      </a:pPr>
                      <a:r>
                        <a:rPr lang="es-EC" sz="1200" dirty="0">
                          <a:effectLst/>
                        </a:rPr>
                        <a:t>5,58</a:t>
                      </a:r>
                      <a:endParaRPr lang="es-EC" sz="1600" dirty="0">
                        <a:solidFill>
                          <a:srgbClr val="365F91"/>
                        </a:solidFill>
                        <a:effectLst/>
                        <a:latin typeface="Calibri"/>
                        <a:ea typeface="Calibri"/>
                        <a:cs typeface="Times New Roman"/>
                      </a:endParaRPr>
                    </a:p>
                  </a:txBody>
                  <a:tcPr marL="67067" marR="67067" marT="0" marB="0">
                    <a:solidFill>
                      <a:schemeClr val="bg2"/>
                    </a:solidFill>
                  </a:tcPr>
                </a:tc>
              </a:tr>
            </a:tbl>
          </a:graphicData>
        </a:graphic>
      </p:graphicFrame>
    </p:spTree>
    <p:extLst>
      <p:ext uri="{BB962C8B-B14F-4D97-AF65-F5344CB8AC3E}">
        <p14:creationId xmlns:p14="http://schemas.microsoft.com/office/powerpoint/2010/main" val="34750907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0863"/>
          </a:xfrm>
          <a:prstGeom prst="rect">
            <a:avLst/>
          </a:prstGeom>
          <a:ln/>
        </p:spPr>
        <p:style>
          <a:lnRef idx="2">
            <a:schemeClr val="dk1"/>
          </a:lnRef>
          <a:fillRef idx="1">
            <a:schemeClr val="lt1"/>
          </a:fillRef>
          <a:effectRef idx="0">
            <a:schemeClr val="dk1"/>
          </a:effectRef>
          <a:fontRef idx="minor">
            <a:schemeClr val="dk1"/>
          </a:fontRef>
        </p:style>
      </p:pic>
      <p:sp>
        <p:nvSpPr>
          <p:cNvPr id="6" name="5 CuadroTexto"/>
          <p:cNvSpPr txBox="1"/>
          <p:nvPr/>
        </p:nvSpPr>
        <p:spPr>
          <a:xfrm>
            <a:off x="467544" y="620688"/>
            <a:ext cx="8136904" cy="400110"/>
          </a:xfrm>
          <a:prstGeom prst="rect">
            <a:avLst/>
          </a:prstGeom>
          <a:noFill/>
        </p:spPr>
        <p:txBody>
          <a:bodyPr wrap="square" rtlCol="0">
            <a:spAutoFit/>
          </a:bodyPr>
          <a:lstStyle/>
          <a:p>
            <a:r>
              <a:rPr lang="es-EC" sz="2000" b="1" dirty="0" smtClean="0"/>
              <a:t>PRECIOS DE LA HORA MÁQUINA PARA LA PRESTACIÓN DE SERVICIOS:</a:t>
            </a:r>
            <a:endParaRPr lang="es-EC" sz="2000" b="1" dirty="0"/>
          </a:p>
        </p:txBody>
      </p:sp>
      <p:sp>
        <p:nvSpPr>
          <p:cNvPr id="2" name="1 Rectángulo"/>
          <p:cNvSpPr/>
          <p:nvPr/>
        </p:nvSpPr>
        <p:spPr>
          <a:xfrm>
            <a:off x="611560" y="1628507"/>
            <a:ext cx="4572000" cy="2308324"/>
          </a:xfrm>
          <a:prstGeom prst="rect">
            <a:avLst/>
          </a:prstGeom>
        </p:spPr>
        <p:txBody>
          <a:bodyPr>
            <a:spAutoFit/>
          </a:bodyPr>
          <a:lstStyle/>
          <a:p>
            <a:r>
              <a:rPr lang="pt-BR" b="1" dirty="0"/>
              <a:t>FADAL VMC 3016:</a:t>
            </a:r>
            <a:endParaRPr lang="es-EC" dirty="0"/>
          </a:p>
          <a:p>
            <a:endParaRPr lang="pt-BR" b="1" dirty="0" smtClean="0"/>
          </a:p>
          <a:p>
            <a:r>
              <a:rPr lang="pt-BR" b="1" dirty="0" err="1" smtClean="0"/>
              <a:t>Precio</a:t>
            </a:r>
            <a:r>
              <a:rPr lang="pt-BR" b="1" dirty="0" smtClean="0"/>
              <a:t> </a:t>
            </a:r>
            <a:r>
              <a:rPr lang="pt-BR" b="1" dirty="0"/>
              <a:t>= </a:t>
            </a:r>
            <a:r>
              <a:rPr lang="pt-BR" dirty="0" smtClean="0"/>
              <a:t>9,95 </a:t>
            </a:r>
            <a:r>
              <a:rPr lang="pt-BR" dirty="0"/>
              <a:t>+ (0,30 * </a:t>
            </a:r>
            <a:r>
              <a:rPr lang="pt-BR" dirty="0" smtClean="0"/>
              <a:t>9,95) </a:t>
            </a:r>
            <a:r>
              <a:rPr lang="pt-BR" dirty="0"/>
              <a:t>= </a:t>
            </a:r>
            <a:r>
              <a:rPr lang="pt-BR" dirty="0" smtClean="0"/>
              <a:t>12,94 </a:t>
            </a:r>
            <a:r>
              <a:rPr lang="pt-BR" dirty="0"/>
              <a:t>($/h)</a:t>
            </a:r>
            <a:endParaRPr lang="es-EC" dirty="0"/>
          </a:p>
          <a:p>
            <a:endParaRPr lang="pt-BR" b="1" dirty="0" smtClean="0"/>
          </a:p>
          <a:p>
            <a:r>
              <a:rPr lang="pt-BR" b="1" dirty="0" smtClean="0"/>
              <a:t>VIWA </a:t>
            </a:r>
            <a:r>
              <a:rPr lang="pt-BR" b="1" dirty="0"/>
              <a:t>VTC 1640 – T400:</a:t>
            </a:r>
            <a:endParaRPr lang="es-EC" dirty="0"/>
          </a:p>
          <a:p>
            <a:endParaRPr lang="es-EC" b="1" dirty="0" smtClean="0"/>
          </a:p>
          <a:p>
            <a:r>
              <a:rPr lang="es-EC" b="1" dirty="0" smtClean="0"/>
              <a:t>Precio </a:t>
            </a:r>
            <a:r>
              <a:rPr lang="es-EC" b="1" dirty="0"/>
              <a:t>= </a:t>
            </a:r>
            <a:r>
              <a:rPr lang="es-EC" dirty="0" smtClean="0"/>
              <a:t>5,82 </a:t>
            </a:r>
            <a:r>
              <a:rPr lang="es-EC" dirty="0"/>
              <a:t>+ (0,30 * </a:t>
            </a:r>
            <a:r>
              <a:rPr lang="es-EC" dirty="0" smtClean="0"/>
              <a:t>5,82) </a:t>
            </a:r>
            <a:r>
              <a:rPr lang="es-EC" dirty="0"/>
              <a:t>= </a:t>
            </a:r>
            <a:r>
              <a:rPr lang="es-EC" dirty="0" smtClean="0"/>
              <a:t>7,57($/</a:t>
            </a:r>
            <a:r>
              <a:rPr lang="es-EC" dirty="0"/>
              <a:t>h)</a:t>
            </a:r>
          </a:p>
          <a:p>
            <a:endParaRPr lang="es-EC" dirty="0"/>
          </a:p>
        </p:txBody>
      </p:sp>
    </p:spTree>
    <p:extLst>
      <p:ext uri="{BB962C8B-B14F-4D97-AF65-F5344CB8AC3E}">
        <p14:creationId xmlns:p14="http://schemas.microsoft.com/office/powerpoint/2010/main" val="594607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395536" y="219998"/>
            <a:ext cx="2088232" cy="400110"/>
          </a:xfrm>
          <a:prstGeom prst="rect">
            <a:avLst/>
          </a:prstGeom>
          <a:noFill/>
        </p:spPr>
        <p:txBody>
          <a:bodyPr wrap="square" rtlCol="0">
            <a:spAutoFit/>
          </a:bodyPr>
          <a:lstStyle/>
          <a:p>
            <a:r>
              <a:rPr lang="es-EC" sz="2000" b="1" dirty="0" smtClean="0"/>
              <a:t>OBJETIVOS</a:t>
            </a:r>
            <a:endParaRPr lang="es-EC" sz="2000" b="1" dirty="0"/>
          </a:p>
        </p:txBody>
      </p:sp>
      <p:sp>
        <p:nvSpPr>
          <p:cNvPr id="5" name="4 CuadroTexto"/>
          <p:cNvSpPr txBox="1"/>
          <p:nvPr/>
        </p:nvSpPr>
        <p:spPr>
          <a:xfrm>
            <a:off x="683568" y="1052736"/>
            <a:ext cx="7704856" cy="4801314"/>
          </a:xfrm>
          <a:prstGeom prst="rect">
            <a:avLst/>
          </a:prstGeom>
          <a:noFill/>
        </p:spPr>
        <p:txBody>
          <a:bodyPr wrap="square" rtlCol="0">
            <a:spAutoFit/>
          </a:bodyPr>
          <a:lstStyle/>
          <a:p>
            <a:r>
              <a:rPr lang="es-EC" dirty="0" smtClean="0"/>
              <a:t>OBJETIVOS ESPECÍFICOS:</a:t>
            </a:r>
          </a:p>
          <a:p>
            <a:endParaRPr lang="es-EC" dirty="0"/>
          </a:p>
          <a:p>
            <a:pPr marL="285750" lvl="0" indent="-285750">
              <a:buFont typeface="Arial" panose="020B0604020202020204" pitchFamily="34" charset="0"/>
              <a:buChar char="•"/>
            </a:pPr>
            <a:r>
              <a:rPr lang="es-EC" dirty="0"/>
              <a:t>Definir los requerimientos del mercado local, a través de encuestas realizadas a empresas que utilizan el mecanizado con arranque de viruta, para la elaboración de sus productos o servicios</a:t>
            </a:r>
            <a:r>
              <a:rPr lang="es-EC" dirty="0" smtClean="0"/>
              <a:t>.</a:t>
            </a:r>
          </a:p>
          <a:p>
            <a:pPr lvl="0"/>
            <a:endParaRPr lang="es-EC" dirty="0"/>
          </a:p>
          <a:p>
            <a:pPr marL="285750" lvl="0" indent="-285750">
              <a:buFont typeface="Arial" panose="020B0604020202020204" pitchFamily="34" charset="0"/>
              <a:buChar char="•"/>
            </a:pPr>
            <a:r>
              <a:rPr lang="es-EC" dirty="0"/>
              <a:t>Establecer las diferentes variables que intervienen en el costeo de mecanizado con arranque de viruta del Torno VIWA VTC 1640-T400 y el Centro de Mecanizado FADAL VMC 3016</a:t>
            </a:r>
            <a:r>
              <a:rPr lang="es-EC" dirty="0" smtClean="0"/>
              <a:t>.</a:t>
            </a:r>
          </a:p>
          <a:p>
            <a:pPr lvl="0"/>
            <a:endParaRPr lang="es-EC" dirty="0"/>
          </a:p>
          <a:p>
            <a:pPr marL="285750" lvl="0" indent="-285750">
              <a:buFont typeface="Arial" panose="020B0604020202020204" pitchFamily="34" charset="0"/>
              <a:buChar char="•"/>
            </a:pPr>
            <a:r>
              <a:rPr lang="es-EC" dirty="0"/>
              <a:t>Analizar oferta y demanda de los procesos de mecanizado con arranque de viruta del laboratorio de Procesos de Manufactura, FODA</a:t>
            </a:r>
            <a:r>
              <a:rPr lang="es-EC" dirty="0" smtClean="0"/>
              <a:t>.</a:t>
            </a:r>
          </a:p>
          <a:p>
            <a:pPr lvl="0"/>
            <a:endParaRPr lang="es-EC" dirty="0"/>
          </a:p>
          <a:p>
            <a:pPr marL="285750" lvl="0" indent="-285750">
              <a:buFont typeface="Arial" panose="020B0604020202020204" pitchFamily="34" charset="0"/>
              <a:buChar char="•"/>
            </a:pPr>
            <a:r>
              <a:rPr lang="es-EC" dirty="0"/>
              <a:t>Desarrollar un software para establecer los costos del maquinado con arranque de viruta: Torno VIWA VTC 1640-T400 y Centro de Mecanizado FADAL VMC 3016.</a:t>
            </a:r>
          </a:p>
          <a:p>
            <a:endParaRPr lang="es-EC" dirty="0"/>
          </a:p>
        </p:txBody>
      </p:sp>
    </p:spTree>
    <p:extLst>
      <p:ext uri="{BB962C8B-B14F-4D97-AF65-F5344CB8AC3E}">
        <p14:creationId xmlns:p14="http://schemas.microsoft.com/office/powerpoint/2010/main" val="30940866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2" y="0"/>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67544" y="116632"/>
            <a:ext cx="8136904" cy="707886"/>
          </a:xfrm>
          <a:prstGeom prst="rect">
            <a:avLst/>
          </a:prstGeom>
          <a:noFill/>
        </p:spPr>
        <p:txBody>
          <a:bodyPr wrap="square" rtlCol="0">
            <a:spAutoFit/>
          </a:bodyPr>
          <a:lstStyle/>
          <a:p>
            <a:r>
              <a:rPr lang="es-EC" sz="2000" b="1" dirty="0" smtClean="0"/>
              <a:t>CONSUMIBLES PARA EL CENTRO DE MECANIZADO FADAL VMC 3016 Y EL TORNO VIWA VTC 1640-T400</a:t>
            </a:r>
            <a:endParaRPr lang="es-EC" sz="2000" dirty="0"/>
          </a:p>
        </p:txBody>
      </p:sp>
      <p:sp>
        <p:nvSpPr>
          <p:cNvPr id="20" name="19 CuadroTexto"/>
          <p:cNvSpPr txBox="1"/>
          <p:nvPr/>
        </p:nvSpPr>
        <p:spPr>
          <a:xfrm>
            <a:off x="611560" y="852160"/>
            <a:ext cx="2151468" cy="369332"/>
          </a:xfrm>
          <a:prstGeom prst="rect">
            <a:avLst/>
          </a:prstGeom>
          <a:noFill/>
        </p:spPr>
        <p:txBody>
          <a:bodyPr wrap="square" rtlCol="0">
            <a:spAutoFit/>
          </a:bodyPr>
          <a:lstStyle/>
          <a:p>
            <a:r>
              <a:rPr lang="es-EC" b="1" dirty="0" smtClean="0"/>
              <a:t>FADAL</a:t>
            </a:r>
            <a:endParaRPr lang="es-EC" b="1" dirty="0"/>
          </a:p>
        </p:txBody>
      </p:sp>
      <p:graphicFrame>
        <p:nvGraphicFramePr>
          <p:cNvPr id="4" name="3 Tabla"/>
          <p:cNvGraphicFramePr>
            <a:graphicFrameLocks noGrp="1"/>
          </p:cNvGraphicFramePr>
          <p:nvPr>
            <p:extLst>
              <p:ext uri="{D42A27DB-BD31-4B8C-83A1-F6EECF244321}">
                <p14:modId xmlns:p14="http://schemas.microsoft.com/office/powerpoint/2010/main" val="4144904526"/>
              </p:ext>
            </p:extLst>
          </p:nvPr>
        </p:nvGraphicFramePr>
        <p:xfrm>
          <a:off x="431541" y="1412776"/>
          <a:ext cx="8208910" cy="2417642"/>
        </p:xfrm>
        <a:graphic>
          <a:graphicData uri="http://schemas.openxmlformats.org/drawingml/2006/table">
            <a:tbl>
              <a:tblPr firstCol="1" bandRow="1">
                <a:tableStyleId>{2D5ABB26-0587-4C30-8999-92F81FD0307C}</a:tableStyleId>
              </a:tblPr>
              <a:tblGrid>
                <a:gridCol w="4248471"/>
                <a:gridCol w="1008112"/>
                <a:gridCol w="2952327"/>
              </a:tblGrid>
              <a:tr h="356378">
                <a:tc>
                  <a:txBody>
                    <a:bodyPr/>
                    <a:lstStyle/>
                    <a:p>
                      <a:pPr algn="ctr">
                        <a:lnSpc>
                          <a:spcPct val="200000"/>
                        </a:lnSpc>
                        <a:spcBef>
                          <a:spcPts val="300"/>
                        </a:spcBef>
                        <a:spcAft>
                          <a:spcPts val="0"/>
                        </a:spcAft>
                      </a:pPr>
                      <a:r>
                        <a:rPr lang="es-EC" sz="1200" b="1" dirty="0">
                          <a:effectLst/>
                        </a:rPr>
                        <a:t>CONSUMIBLES</a:t>
                      </a:r>
                      <a:endParaRPr lang="es-EC" sz="1200" b="1" dirty="0">
                        <a:solidFill>
                          <a:srgbClr val="365F91"/>
                        </a:solidFill>
                        <a:effectLst/>
                        <a:latin typeface="Calibri"/>
                        <a:ea typeface="Calibri"/>
                        <a:cs typeface="Times New Roman"/>
                      </a:endParaRPr>
                    </a:p>
                  </a:txBody>
                  <a:tcPr marL="26848" marR="26848" marT="0" marB="0"/>
                </a:tc>
                <a:tc>
                  <a:txBody>
                    <a:bodyPr/>
                    <a:lstStyle/>
                    <a:p>
                      <a:pPr algn="ctr">
                        <a:lnSpc>
                          <a:spcPct val="200000"/>
                        </a:lnSpc>
                        <a:spcBef>
                          <a:spcPts val="300"/>
                        </a:spcBef>
                        <a:spcAft>
                          <a:spcPts val="0"/>
                        </a:spcAft>
                      </a:pPr>
                      <a:r>
                        <a:rPr lang="es-EC" sz="1200" b="1" dirty="0">
                          <a:effectLst/>
                        </a:rPr>
                        <a:t>FORMA</a:t>
                      </a:r>
                      <a:endParaRPr lang="es-EC" sz="1200" b="1" dirty="0">
                        <a:solidFill>
                          <a:srgbClr val="365F91"/>
                        </a:solidFill>
                        <a:effectLst/>
                        <a:latin typeface="Calibri"/>
                        <a:ea typeface="Calibri"/>
                        <a:cs typeface="Times New Roman"/>
                      </a:endParaRPr>
                    </a:p>
                  </a:txBody>
                  <a:tcPr marL="26848" marR="26848" marT="0" marB="0"/>
                </a:tc>
                <a:tc>
                  <a:txBody>
                    <a:bodyPr/>
                    <a:lstStyle/>
                    <a:p>
                      <a:pPr algn="ctr">
                        <a:lnSpc>
                          <a:spcPct val="200000"/>
                        </a:lnSpc>
                        <a:spcBef>
                          <a:spcPts val="300"/>
                        </a:spcBef>
                        <a:spcAft>
                          <a:spcPts val="0"/>
                        </a:spcAft>
                      </a:pPr>
                      <a:r>
                        <a:rPr lang="es-EC" sz="1200" b="1" dirty="0">
                          <a:effectLst/>
                        </a:rPr>
                        <a:t>Vida útil de acuerdo con el número de filos (horas)</a:t>
                      </a:r>
                      <a:endParaRPr lang="es-EC" sz="1200" b="1" dirty="0">
                        <a:solidFill>
                          <a:srgbClr val="365F91"/>
                        </a:solidFill>
                        <a:effectLst/>
                        <a:latin typeface="Calibri"/>
                        <a:ea typeface="Calibri"/>
                        <a:cs typeface="Times New Roman"/>
                      </a:endParaRPr>
                    </a:p>
                  </a:txBody>
                  <a:tcPr marL="26848" marR="26848" marT="0" marB="0"/>
                </a:tc>
              </a:tr>
              <a:tr h="477301">
                <a:tc>
                  <a:txBody>
                    <a:bodyPr/>
                    <a:lstStyle/>
                    <a:p>
                      <a:pPr algn="l">
                        <a:lnSpc>
                          <a:spcPct val="200000"/>
                        </a:lnSpc>
                        <a:spcBef>
                          <a:spcPts val="300"/>
                        </a:spcBef>
                        <a:spcAft>
                          <a:spcPts val="0"/>
                        </a:spcAft>
                      </a:pPr>
                      <a:r>
                        <a:rPr lang="es-EC" sz="1200" dirty="0">
                          <a:effectLst/>
                        </a:rPr>
                        <a:t>Insertos SEKT 12T3 AGSN LT 30</a:t>
                      </a:r>
                      <a:endParaRPr lang="es-EC" sz="1200" dirty="0">
                        <a:solidFill>
                          <a:srgbClr val="365F91"/>
                        </a:solidFill>
                        <a:effectLst/>
                        <a:latin typeface="Calibri"/>
                        <a:ea typeface="Calibri"/>
                        <a:cs typeface="Times New Roman"/>
                      </a:endParaRPr>
                    </a:p>
                  </a:txBody>
                  <a:tcPr marL="26848" marR="26848" marT="0" marB="0"/>
                </a:tc>
                <a:tc>
                  <a:txBody>
                    <a:bodyPr/>
                    <a:lstStyle/>
                    <a:p>
                      <a:pPr algn="ctr">
                        <a:lnSpc>
                          <a:spcPct val="200000"/>
                        </a:lnSpc>
                        <a:spcBef>
                          <a:spcPts val="300"/>
                        </a:spcBef>
                        <a:spcAft>
                          <a:spcPts val="0"/>
                        </a:spcAft>
                      </a:pPr>
                      <a:r>
                        <a:rPr lang="es-EC" sz="1200" dirty="0">
                          <a:effectLst/>
                        </a:rPr>
                        <a:t>Cuadrada</a:t>
                      </a:r>
                      <a:endParaRPr lang="es-EC" sz="1200" dirty="0">
                        <a:solidFill>
                          <a:srgbClr val="365F91"/>
                        </a:solidFill>
                        <a:effectLst/>
                        <a:latin typeface="Calibri"/>
                        <a:ea typeface="Calibri"/>
                        <a:cs typeface="Times New Roman"/>
                      </a:endParaRPr>
                    </a:p>
                  </a:txBody>
                  <a:tcPr marL="26848" marR="26848" marT="0" marB="0"/>
                </a:tc>
                <a:tc>
                  <a:txBody>
                    <a:bodyPr/>
                    <a:lstStyle/>
                    <a:p>
                      <a:pPr algn="ctr">
                        <a:lnSpc>
                          <a:spcPct val="200000"/>
                        </a:lnSpc>
                        <a:spcBef>
                          <a:spcPts val="300"/>
                        </a:spcBef>
                        <a:spcAft>
                          <a:spcPts val="0"/>
                        </a:spcAft>
                      </a:pPr>
                      <a:r>
                        <a:rPr lang="es-EC" sz="1200" dirty="0">
                          <a:effectLst/>
                        </a:rPr>
                        <a:t>4,00</a:t>
                      </a:r>
                      <a:endParaRPr lang="es-EC" sz="1200" dirty="0">
                        <a:solidFill>
                          <a:srgbClr val="365F91"/>
                        </a:solidFill>
                        <a:effectLst/>
                        <a:latin typeface="Calibri"/>
                        <a:ea typeface="Calibri"/>
                        <a:cs typeface="Times New Roman"/>
                      </a:endParaRPr>
                    </a:p>
                  </a:txBody>
                  <a:tcPr marL="26848" marR="26848" marT="0" marB="0"/>
                </a:tc>
              </a:tr>
              <a:tr h="357976">
                <a:tc>
                  <a:txBody>
                    <a:bodyPr/>
                    <a:lstStyle/>
                    <a:p>
                      <a:pPr algn="l">
                        <a:lnSpc>
                          <a:spcPct val="200000"/>
                        </a:lnSpc>
                        <a:spcBef>
                          <a:spcPts val="300"/>
                        </a:spcBef>
                        <a:spcAft>
                          <a:spcPts val="0"/>
                        </a:spcAft>
                      </a:pPr>
                      <a:r>
                        <a:rPr lang="es-EC" sz="1200" dirty="0">
                          <a:effectLst/>
                        </a:rPr>
                        <a:t>Insertos APKT 1604 PDRT LT 30</a:t>
                      </a:r>
                      <a:endParaRPr lang="es-EC" sz="1200" dirty="0">
                        <a:solidFill>
                          <a:srgbClr val="365F91"/>
                        </a:solidFill>
                        <a:effectLst/>
                        <a:latin typeface="Calibri"/>
                        <a:ea typeface="Calibri"/>
                        <a:cs typeface="Times New Roman"/>
                      </a:endParaRPr>
                    </a:p>
                  </a:txBody>
                  <a:tcPr marL="26848" marR="26848" marT="0" marB="0"/>
                </a:tc>
                <a:tc>
                  <a:txBody>
                    <a:bodyPr/>
                    <a:lstStyle/>
                    <a:p>
                      <a:pPr algn="ctr">
                        <a:lnSpc>
                          <a:spcPct val="200000"/>
                        </a:lnSpc>
                        <a:spcBef>
                          <a:spcPts val="300"/>
                        </a:spcBef>
                        <a:spcAft>
                          <a:spcPts val="0"/>
                        </a:spcAft>
                      </a:pPr>
                      <a:r>
                        <a:rPr lang="es-EC" sz="1200" dirty="0">
                          <a:effectLst/>
                        </a:rPr>
                        <a:t>Diamante</a:t>
                      </a:r>
                      <a:endParaRPr lang="es-EC" sz="1200" dirty="0">
                        <a:solidFill>
                          <a:srgbClr val="365F91"/>
                        </a:solidFill>
                        <a:effectLst/>
                        <a:latin typeface="Calibri"/>
                        <a:ea typeface="Calibri"/>
                        <a:cs typeface="Times New Roman"/>
                      </a:endParaRPr>
                    </a:p>
                  </a:txBody>
                  <a:tcPr marL="26848" marR="26848" marT="0" marB="0"/>
                </a:tc>
                <a:tc>
                  <a:txBody>
                    <a:bodyPr/>
                    <a:lstStyle/>
                    <a:p>
                      <a:pPr algn="ctr">
                        <a:lnSpc>
                          <a:spcPct val="200000"/>
                        </a:lnSpc>
                        <a:spcBef>
                          <a:spcPts val="300"/>
                        </a:spcBef>
                        <a:spcAft>
                          <a:spcPts val="0"/>
                        </a:spcAft>
                      </a:pPr>
                      <a:r>
                        <a:rPr lang="es-EC" sz="1200" dirty="0">
                          <a:effectLst/>
                        </a:rPr>
                        <a:t>2,00</a:t>
                      </a:r>
                      <a:endParaRPr lang="es-EC" sz="1200" dirty="0">
                        <a:solidFill>
                          <a:srgbClr val="365F91"/>
                        </a:solidFill>
                        <a:effectLst/>
                        <a:latin typeface="Calibri"/>
                        <a:ea typeface="Calibri"/>
                        <a:cs typeface="Times New Roman"/>
                      </a:endParaRPr>
                    </a:p>
                  </a:txBody>
                  <a:tcPr marL="26848" marR="26848" marT="0" marB="0"/>
                </a:tc>
              </a:tr>
              <a:tr h="357976">
                <a:tc>
                  <a:txBody>
                    <a:bodyPr/>
                    <a:lstStyle/>
                    <a:p>
                      <a:pPr algn="l">
                        <a:lnSpc>
                          <a:spcPct val="200000"/>
                        </a:lnSpc>
                        <a:spcBef>
                          <a:spcPts val="300"/>
                        </a:spcBef>
                        <a:spcAft>
                          <a:spcPts val="0"/>
                        </a:spcAft>
                      </a:pPr>
                      <a:r>
                        <a:rPr lang="es-EC" sz="1200" dirty="0">
                          <a:effectLst/>
                        </a:rPr>
                        <a:t>Insertos APKT 160424 ER LT 30</a:t>
                      </a:r>
                      <a:endParaRPr lang="es-EC" sz="1200" dirty="0">
                        <a:solidFill>
                          <a:srgbClr val="365F91"/>
                        </a:solidFill>
                        <a:effectLst/>
                        <a:latin typeface="Calibri"/>
                        <a:ea typeface="Calibri"/>
                        <a:cs typeface="Times New Roman"/>
                      </a:endParaRPr>
                    </a:p>
                  </a:txBody>
                  <a:tcPr marL="26848" marR="26848" marT="0" marB="0"/>
                </a:tc>
                <a:tc>
                  <a:txBody>
                    <a:bodyPr/>
                    <a:lstStyle/>
                    <a:p>
                      <a:pPr algn="ctr">
                        <a:lnSpc>
                          <a:spcPct val="200000"/>
                        </a:lnSpc>
                        <a:spcBef>
                          <a:spcPts val="300"/>
                        </a:spcBef>
                        <a:spcAft>
                          <a:spcPts val="0"/>
                        </a:spcAft>
                      </a:pPr>
                      <a:r>
                        <a:rPr lang="es-EC" sz="1200" dirty="0">
                          <a:effectLst/>
                        </a:rPr>
                        <a:t>Diamante</a:t>
                      </a:r>
                      <a:endParaRPr lang="es-EC" sz="1200" dirty="0">
                        <a:solidFill>
                          <a:srgbClr val="365F91"/>
                        </a:solidFill>
                        <a:effectLst/>
                        <a:latin typeface="Calibri"/>
                        <a:ea typeface="Calibri"/>
                        <a:cs typeface="Times New Roman"/>
                      </a:endParaRPr>
                    </a:p>
                  </a:txBody>
                  <a:tcPr marL="26848" marR="26848" marT="0" marB="0"/>
                </a:tc>
                <a:tc>
                  <a:txBody>
                    <a:bodyPr/>
                    <a:lstStyle/>
                    <a:p>
                      <a:pPr algn="ctr">
                        <a:lnSpc>
                          <a:spcPct val="200000"/>
                        </a:lnSpc>
                        <a:spcBef>
                          <a:spcPts val="300"/>
                        </a:spcBef>
                        <a:spcAft>
                          <a:spcPts val="0"/>
                        </a:spcAft>
                      </a:pPr>
                      <a:r>
                        <a:rPr lang="es-EC" sz="1200">
                          <a:effectLst/>
                        </a:rPr>
                        <a:t>2,00</a:t>
                      </a:r>
                      <a:endParaRPr lang="es-EC" sz="1200">
                        <a:solidFill>
                          <a:srgbClr val="365F91"/>
                        </a:solidFill>
                        <a:effectLst/>
                        <a:latin typeface="Calibri"/>
                        <a:ea typeface="Calibri"/>
                        <a:cs typeface="Times New Roman"/>
                      </a:endParaRPr>
                    </a:p>
                  </a:txBody>
                  <a:tcPr marL="26848" marR="26848" marT="0" marB="0"/>
                </a:tc>
              </a:tr>
              <a:tr h="477301">
                <a:tc>
                  <a:txBody>
                    <a:bodyPr/>
                    <a:lstStyle/>
                    <a:p>
                      <a:pPr algn="l">
                        <a:lnSpc>
                          <a:spcPct val="200000"/>
                        </a:lnSpc>
                        <a:spcBef>
                          <a:spcPts val="300"/>
                        </a:spcBef>
                        <a:spcAft>
                          <a:spcPts val="0"/>
                        </a:spcAft>
                      </a:pPr>
                      <a:r>
                        <a:rPr lang="es-EC" sz="1200" dirty="0">
                          <a:effectLst/>
                        </a:rPr>
                        <a:t>Insertos SNKX 09T3 -HF</a:t>
                      </a:r>
                      <a:endParaRPr lang="es-EC" sz="1200" dirty="0">
                        <a:solidFill>
                          <a:srgbClr val="365F91"/>
                        </a:solidFill>
                        <a:effectLst/>
                        <a:latin typeface="Calibri"/>
                        <a:ea typeface="Calibri"/>
                        <a:cs typeface="Times New Roman"/>
                      </a:endParaRPr>
                    </a:p>
                  </a:txBody>
                  <a:tcPr marL="26848" marR="26848" marT="0" marB="0"/>
                </a:tc>
                <a:tc>
                  <a:txBody>
                    <a:bodyPr/>
                    <a:lstStyle/>
                    <a:p>
                      <a:pPr algn="ctr">
                        <a:lnSpc>
                          <a:spcPct val="200000"/>
                        </a:lnSpc>
                        <a:spcBef>
                          <a:spcPts val="300"/>
                        </a:spcBef>
                        <a:spcAft>
                          <a:spcPts val="0"/>
                        </a:spcAft>
                      </a:pPr>
                      <a:r>
                        <a:rPr lang="es-EC" sz="1200" dirty="0">
                          <a:effectLst/>
                        </a:rPr>
                        <a:t>Cuadrada</a:t>
                      </a:r>
                      <a:endParaRPr lang="es-EC" sz="1200" dirty="0">
                        <a:solidFill>
                          <a:srgbClr val="365F91"/>
                        </a:solidFill>
                        <a:effectLst/>
                        <a:latin typeface="Calibri"/>
                        <a:ea typeface="Calibri"/>
                        <a:cs typeface="Times New Roman"/>
                      </a:endParaRPr>
                    </a:p>
                  </a:txBody>
                  <a:tcPr marL="26848" marR="26848" marT="0" marB="0"/>
                </a:tc>
                <a:tc>
                  <a:txBody>
                    <a:bodyPr/>
                    <a:lstStyle/>
                    <a:p>
                      <a:pPr algn="ctr">
                        <a:lnSpc>
                          <a:spcPct val="200000"/>
                        </a:lnSpc>
                        <a:spcBef>
                          <a:spcPts val="300"/>
                        </a:spcBef>
                        <a:spcAft>
                          <a:spcPts val="0"/>
                        </a:spcAft>
                      </a:pPr>
                      <a:r>
                        <a:rPr lang="es-EC" sz="1200" dirty="0">
                          <a:effectLst/>
                        </a:rPr>
                        <a:t>4,00</a:t>
                      </a:r>
                      <a:endParaRPr lang="es-EC" sz="1200" dirty="0">
                        <a:solidFill>
                          <a:srgbClr val="365F91"/>
                        </a:solidFill>
                        <a:effectLst/>
                        <a:latin typeface="Calibri"/>
                        <a:ea typeface="Calibri"/>
                        <a:cs typeface="Times New Roman"/>
                      </a:endParaRPr>
                    </a:p>
                  </a:txBody>
                  <a:tcPr marL="26848" marR="26848" marT="0" marB="0"/>
                </a:tc>
              </a:tr>
            </a:tbl>
          </a:graphicData>
        </a:graphic>
      </p:graphicFrame>
      <mc:AlternateContent xmlns:mc="http://schemas.openxmlformats.org/markup-compatibility/2006" xmlns:a14="http://schemas.microsoft.com/office/drawing/2010/main">
        <mc:Choice Requires="a14">
          <p:sp>
            <p:nvSpPr>
              <p:cNvPr id="5" name="4 Rectángulo"/>
              <p:cNvSpPr/>
              <p:nvPr/>
            </p:nvSpPr>
            <p:spPr>
              <a:xfrm>
                <a:off x="467544" y="4077072"/>
                <a:ext cx="3009093" cy="536942"/>
              </a:xfrm>
              <a:prstGeom prst="rect">
                <a:avLst/>
              </a:prstGeom>
            </p:spPr>
            <p:txBody>
              <a:bodyPr wrap="none">
                <a:spAutoFit/>
              </a:bodyPr>
              <a:lstStyle/>
              <a:p>
                <a14:m>
                  <m:oMath xmlns:m="http://schemas.openxmlformats.org/officeDocument/2006/math">
                    <m:r>
                      <a:rPr lang="es-EC" sz="2000" i="1" smtClean="0">
                        <a:latin typeface="Cambria Math"/>
                      </a:rPr>
                      <m:t>𝑛𝑖𝑠</m:t>
                    </m:r>
                    <m:r>
                      <a:rPr lang="es-EC" sz="2000">
                        <a:latin typeface="Cambria Math"/>
                      </a:rPr>
                      <m:t>=</m:t>
                    </m:r>
                    <m:f>
                      <m:fPr>
                        <m:ctrlPr>
                          <a:rPr lang="es-EC" sz="2000" i="1">
                            <a:latin typeface="Cambria Math"/>
                          </a:rPr>
                        </m:ctrlPr>
                      </m:fPr>
                      <m:num>
                        <m:r>
                          <a:rPr lang="es-EC" sz="2000">
                            <a:latin typeface="Cambria Math"/>
                          </a:rPr>
                          <m:t>1920</m:t>
                        </m:r>
                      </m:num>
                      <m:den>
                        <m:r>
                          <m:rPr>
                            <m:sty m:val="p"/>
                          </m:rPr>
                          <a:rPr lang="es-EC" sz="2000">
                            <a:latin typeface="Cambria Math"/>
                          </a:rPr>
                          <m:t>Vuf</m:t>
                        </m:r>
                        <m:r>
                          <a:rPr lang="es-EC" sz="2000" i="1">
                            <a:latin typeface="Cambria Math"/>
                          </a:rPr>
                          <m:t>∗</m:t>
                        </m:r>
                        <m:r>
                          <m:rPr>
                            <m:sty m:val="p"/>
                          </m:rPr>
                          <a:rPr lang="es-EC" sz="2000">
                            <a:latin typeface="Cambria Math"/>
                          </a:rPr>
                          <m:t>n</m:t>
                        </m:r>
                      </m:den>
                    </m:f>
                  </m:oMath>
                </a14:m>
                <a:r>
                  <a:rPr lang="es-EC" sz="2000" dirty="0"/>
                  <a:t>    (</a:t>
                </a:r>
                <a:r>
                  <a:rPr lang="es-EC" sz="2400" dirty="0"/>
                  <a:t>Unidades</a:t>
                </a:r>
                <a:r>
                  <a:rPr lang="es-EC" sz="2000" dirty="0"/>
                  <a:t>) </a:t>
                </a:r>
              </a:p>
            </p:txBody>
          </p:sp>
        </mc:Choice>
        <mc:Fallback xmlns="">
          <p:sp>
            <p:nvSpPr>
              <p:cNvPr id="5" name="4 Rectángulo"/>
              <p:cNvSpPr>
                <a:spLocks noRot="1" noChangeAspect="1" noMove="1" noResize="1" noEditPoints="1" noAdjustHandles="1" noChangeArrowheads="1" noChangeShapeType="1" noTextEdit="1"/>
              </p:cNvSpPr>
              <p:nvPr/>
            </p:nvSpPr>
            <p:spPr>
              <a:xfrm>
                <a:off x="467544" y="4077072"/>
                <a:ext cx="3009093" cy="536942"/>
              </a:xfrm>
              <a:prstGeom prst="rect">
                <a:avLst/>
              </a:prstGeom>
              <a:blipFill rotWithShape="1">
                <a:blip r:embed="rId3"/>
                <a:stretch>
                  <a:fillRect t="-5682" r="-1623" b="-14773"/>
                </a:stretch>
              </a:blipFill>
            </p:spPr>
            <p:txBody>
              <a:bodyPr/>
              <a:lstStyle/>
              <a:p>
                <a:r>
                  <a:rPr lang="es-EC">
                    <a:noFill/>
                  </a:rPr>
                  <a:t> </a:t>
                </a:r>
              </a:p>
            </p:txBody>
          </p:sp>
        </mc:Fallback>
      </mc:AlternateContent>
      <p:sp>
        <p:nvSpPr>
          <p:cNvPr id="7" name="6 Rectángulo"/>
          <p:cNvSpPr/>
          <p:nvPr/>
        </p:nvSpPr>
        <p:spPr>
          <a:xfrm>
            <a:off x="467544" y="4641428"/>
            <a:ext cx="4572000" cy="1477328"/>
          </a:xfrm>
          <a:prstGeom prst="rect">
            <a:avLst/>
          </a:prstGeom>
        </p:spPr>
        <p:txBody>
          <a:bodyPr>
            <a:spAutoFit/>
          </a:bodyPr>
          <a:lstStyle/>
          <a:p>
            <a:r>
              <a:rPr lang="es-EC" dirty="0"/>
              <a:t>Donde:</a:t>
            </a:r>
          </a:p>
          <a:p>
            <a:r>
              <a:rPr lang="pt-BR" b="1" dirty="0" err="1"/>
              <a:t>nis</a:t>
            </a:r>
            <a:r>
              <a:rPr lang="pt-BR" b="1" dirty="0"/>
              <a:t>:</a:t>
            </a:r>
            <a:r>
              <a:rPr lang="pt-BR" dirty="0"/>
              <a:t> Número de insertos sugeridos.</a:t>
            </a:r>
            <a:endParaRPr lang="es-EC" dirty="0"/>
          </a:p>
          <a:p>
            <a:r>
              <a:rPr lang="es-EC" b="1" dirty="0" err="1"/>
              <a:t>Vuf</a:t>
            </a:r>
            <a:r>
              <a:rPr lang="es-EC" b="1" dirty="0"/>
              <a:t>:</a:t>
            </a:r>
            <a:r>
              <a:rPr lang="es-EC" dirty="0"/>
              <a:t> Vida útil de los insertos de acuerdo al número de filos (h)</a:t>
            </a:r>
          </a:p>
          <a:p>
            <a:r>
              <a:rPr lang="es-EC" b="1" dirty="0"/>
              <a:t>Horas laborables al año:</a:t>
            </a:r>
            <a:r>
              <a:rPr lang="es-EC" dirty="0"/>
              <a:t> 1920 h</a:t>
            </a:r>
          </a:p>
        </p:txBody>
      </p:sp>
      <mc:AlternateContent xmlns:mc="http://schemas.openxmlformats.org/markup-compatibility/2006" xmlns:a14="http://schemas.microsoft.com/office/drawing/2010/main">
        <mc:Choice Requires="a14">
          <p:sp>
            <p:nvSpPr>
              <p:cNvPr id="8" name="7 Rectángulo"/>
              <p:cNvSpPr/>
              <p:nvPr/>
            </p:nvSpPr>
            <p:spPr>
              <a:xfrm>
                <a:off x="4987833" y="4135423"/>
                <a:ext cx="3583481" cy="527837"/>
              </a:xfrm>
              <a:prstGeom prst="rect">
                <a:avLst/>
              </a:prstGeom>
            </p:spPr>
            <p:txBody>
              <a:bodyPr wrap="none">
                <a:spAutoFit/>
              </a:bodyPr>
              <a:lstStyle/>
              <a:p>
                <a14:m>
                  <m:oMath xmlns:m="http://schemas.openxmlformats.org/officeDocument/2006/math">
                    <m:r>
                      <m:rPr>
                        <m:sty m:val="p"/>
                      </m:rPr>
                      <a:rPr lang="es-EC" smtClean="0">
                        <a:latin typeface="Cambria Math"/>
                      </a:rPr>
                      <m:t>nis</m:t>
                    </m:r>
                    <m:r>
                      <a:rPr lang="es-EC" smtClean="0">
                        <a:latin typeface="Cambria Math"/>
                      </a:rPr>
                      <m:t>=</m:t>
                    </m:r>
                    <m:f>
                      <m:fPr>
                        <m:ctrlPr>
                          <a:rPr lang="es-EC" i="1">
                            <a:latin typeface="Cambria Math"/>
                          </a:rPr>
                        </m:ctrlPr>
                      </m:fPr>
                      <m:num>
                        <m:r>
                          <a:rPr lang="es-EC">
                            <a:latin typeface="Cambria Math"/>
                          </a:rPr>
                          <m:t>1920</m:t>
                        </m:r>
                      </m:num>
                      <m:den>
                        <m:r>
                          <a:rPr lang="es-EC" i="1">
                            <a:latin typeface="Cambria Math"/>
                          </a:rPr>
                          <m:t>𝑛</m:t>
                        </m:r>
                        <m:r>
                          <a:rPr lang="es-EC" i="1">
                            <a:latin typeface="Cambria Math"/>
                          </a:rPr>
                          <m:t>∗</m:t>
                        </m:r>
                        <m:r>
                          <a:rPr lang="es-EC" i="1">
                            <a:latin typeface="Cambria Math"/>
                          </a:rPr>
                          <m:t>𝑉𝑢𝑓</m:t>
                        </m:r>
                      </m:den>
                    </m:f>
                    <m:r>
                      <a:rPr lang="es-EC">
                        <a:latin typeface="Cambria Math"/>
                      </a:rPr>
                      <m:t>=</m:t>
                    </m:r>
                    <m:f>
                      <m:fPr>
                        <m:ctrlPr>
                          <a:rPr lang="es-EC" i="1">
                            <a:latin typeface="Cambria Math"/>
                          </a:rPr>
                        </m:ctrlPr>
                      </m:fPr>
                      <m:num>
                        <m:r>
                          <a:rPr lang="es-EC">
                            <a:latin typeface="Cambria Math"/>
                          </a:rPr>
                          <m:t>1920</m:t>
                        </m:r>
                      </m:num>
                      <m:den>
                        <m:r>
                          <a:rPr lang="es-EC">
                            <a:latin typeface="Cambria Math"/>
                          </a:rPr>
                          <m:t>4</m:t>
                        </m:r>
                        <m:r>
                          <a:rPr lang="es-EC" i="1">
                            <a:latin typeface="Cambria Math"/>
                          </a:rPr>
                          <m:t>∗</m:t>
                        </m:r>
                        <m:r>
                          <a:rPr lang="es-EC">
                            <a:latin typeface="Cambria Math"/>
                          </a:rPr>
                          <m:t>4</m:t>
                        </m:r>
                      </m:den>
                    </m:f>
                    <m:r>
                      <a:rPr lang="es-EC">
                        <a:latin typeface="Cambria Math"/>
                      </a:rPr>
                      <m:t>=120</m:t>
                    </m:r>
                  </m:oMath>
                </a14:m>
                <a:r>
                  <a:rPr lang="es-EC" dirty="0"/>
                  <a:t> Unidades</a:t>
                </a:r>
              </a:p>
            </p:txBody>
          </p:sp>
        </mc:Choice>
        <mc:Fallback xmlns="">
          <p:sp>
            <p:nvSpPr>
              <p:cNvPr id="8" name="7 Rectángulo"/>
              <p:cNvSpPr>
                <a:spLocks noRot="1" noChangeAspect="1" noMove="1" noResize="1" noEditPoints="1" noAdjustHandles="1" noChangeArrowheads="1" noChangeShapeType="1" noTextEdit="1"/>
              </p:cNvSpPr>
              <p:nvPr/>
            </p:nvSpPr>
            <p:spPr>
              <a:xfrm>
                <a:off x="4987833" y="4135423"/>
                <a:ext cx="3583481" cy="527837"/>
              </a:xfrm>
              <a:prstGeom prst="rect">
                <a:avLst/>
              </a:prstGeom>
              <a:blipFill rotWithShape="1">
                <a:blip r:embed="rId4"/>
                <a:stretch>
                  <a:fillRect r="-850" b="-574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8 Rectángulo"/>
              <p:cNvSpPr/>
              <p:nvPr/>
            </p:nvSpPr>
            <p:spPr>
              <a:xfrm>
                <a:off x="4976413" y="5379064"/>
                <a:ext cx="3583481" cy="527837"/>
              </a:xfrm>
              <a:prstGeom prst="rect">
                <a:avLst/>
              </a:prstGeom>
            </p:spPr>
            <p:txBody>
              <a:bodyPr wrap="none">
                <a:spAutoFit/>
              </a:bodyPr>
              <a:lstStyle/>
              <a:p>
                <a14:m>
                  <m:oMath xmlns:m="http://schemas.openxmlformats.org/officeDocument/2006/math">
                    <m:r>
                      <m:rPr>
                        <m:sty m:val="p"/>
                      </m:rPr>
                      <a:rPr lang="es-EC">
                        <a:latin typeface="Cambria Math"/>
                      </a:rPr>
                      <m:t>nis</m:t>
                    </m:r>
                    <m:r>
                      <a:rPr lang="es-EC">
                        <a:latin typeface="Cambria Math"/>
                      </a:rPr>
                      <m:t>=</m:t>
                    </m:r>
                    <m:f>
                      <m:fPr>
                        <m:ctrlPr>
                          <a:rPr lang="es-EC" i="1">
                            <a:latin typeface="Cambria Math"/>
                          </a:rPr>
                        </m:ctrlPr>
                      </m:fPr>
                      <m:num>
                        <m:r>
                          <a:rPr lang="es-EC">
                            <a:latin typeface="Cambria Math"/>
                          </a:rPr>
                          <m:t>1920</m:t>
                        </m:r>
                      </m:num>
                      <m:den>
                        <m:r>
                          <a:rPr lang="es-EC" i="1">
                            <a:latin typeface="Cambria Math"/>
                          </a:rPr>
                          <m:t>𝑛</m:t>
                        </m:r>
                        <m:r>
                          <a:rPr lang="es-EC" i="1">
                            <a:latin typeface="Cambria Math"/>
                          </a:rPr>
                          <m:t>∗</m:t>
                        </m:r>
                        <m:r>
                          <a:rPr lang="es-EC" i="1">
                            <a:latin typeface="Cambria Math"/>
                          </a:rPr>
                          <m:t>𝑉𝑢𝑓</m:t>
                        </m:r>
                      </m:den>
                    </m:f>
                    <m:r>
                      <a:rPr lang="es-EC">
                        <a:latin typeface="Cambria Math"/>
                      </a:rPr>
                      <m:t>=</m:t>
                    </m:r>
                    <m:f>
                      <m:fPr>
                        <m:ctrlPr>
                          <a:rPr lang="es-EC" i="1">
                            <a:latin typeface="Cambria Math"/>
                          </a:rPr>
                        </m:ctrlPr>
                      </m:fPr>
                      <m:num>
                        <m:r>
                          <a:rPr lang="es-EC">
                            <a:latin typeface="Cambria Math"/>
                          </a:rPr>
                          <m:t>1920</m:t>
                        </m:r>
                      </m:num>
                      <m:den>
                        <m:r>
                          <a:rPr lang="es-EC">
                            <a:latin typeface="Cambria Math"/>
                          </a:rPr>
                          <m:t>4</m:t>
                        </m:r>
                        <m:r>
                          <a:rPr lang="es-EC" i="1">
                            <a:latin typeface="Cambria Math"/>
                          </a:rPr>
                          <m:t>∗</m:t>
                        </m:r>
                        <m:r>
                          <a:rPr lang="es-EC">
                            <a:latin typeface="Cambria Math"/>
                          </a:rPr>
                          <m:t>2</m:t>
                        </m:r>
                      </m:den>
                    </m:f>
                    <m:r>
                      <a:rPr lang="es-EC">
                        <a:latin typeface="Cambria Math"/>
                      </a:rPr>
                      <m:t>=240</m:t>
                    </m:r>
                  </m:oMath>
                </a14:m>
                <a:r>
                  <a:rPr lang="es-EC" dirty="0"/>
                  <a:t> Unidades</a:t>
                </a:r>
              </a:p>
            </p:txBody>
          </p:sp>
        </mc:Choice>
        <mc:Fallback xmlns="">
          <p:sp>
            <p:nvSpPr>
              <p:cNvPr id="9" name="8 Rectángulo"/>
              <p:cNvSpPr>
                <a:spLocks noRot="1" noChangeAspect="1" noMove="1" noResize="1" noEditPoints="1" noAdjustHandles="1" noChangeArrowheads="1" noChangeShapeType="1" noTextEdit="1"/>
              </p:cNvSpPr>
              <p:nvPr/>
            </p:nvSpPr>
            <p:spPr>
              <a:xfrm>
                <a:off x="4976413" y="5379064"/>
                <a:ext cx="3583481" cy="527837"/>
              </a:xfrm>
              <a:prstGeom prst="rect">
                <a:avLst/>
              </a:prstGeom>
              <a:blipFill rotWithShape="1">
                <a:blip r:embed="rId5"/>
                <a:stretch>
                  <a:fillRect r="-850" b="-5747"/>
                </a:stretch>
              </a:blipFill>
            </p:spPr>
            <p:txBody>
              <a:bodyPr/>
              <a:lstStyle/>
              <a:p>
                <a:r>
                  <a:rPr lang="es-EC">
                    <a:noFill/>
                  </a:rPr>
                  <a:t> </a:t>
                </a:r>
              </a:p>
            </p:txBody>
          </p:sp>
        </mc:Fallback>
      </mc:AlternateContent>
    </p:spTree>
    <p:extLst>
      <p:ext uri="{BB962C8B-B14F-4D97-AF65-F5344CB8AC3E}">
        <p14:creationId xmlns:p14="http://schemas.microsoft.com/office/powerpoint/2010/main" val="31772688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67544" y="116632"/>
            <a:ext cx="8136904" cy="707886"/>
          </a:xfrm>
          <a:prstGeom prst="rect">
            <a:avLst/>
          </a:prstGeom>
          <a:noFill/>
        </p:spPr>
        <p:txBody>
          <a:bodyPr wrap="square" rtlCol="0">
            <a:spAutoFit/>
          </a:bodyPr>
          <a:lstStyle/>
          <a:p>
            <a:r>
              <a:rPr lang="es-EC" sz="2000" b="1" dirty="0" smtClean="0"/>
              <a:t>CONSUMIBLES PARA EL CENTRO DE MECANIZADO FADAL VMC 3016 Y EL TORNO VIWA VTC 1640-T400</a:t>
            </a:r>
            <a:endParaRPr lang="es-EC" sz="2000" dirty="0"/>
          </a:p>
        </p:txBody>
      </p:sp>
      <p:sp>
        <p:nvSpPr>
          <p:cNvPr id="21" name="20 CuadroTexto"/>
          <p:cNvSpPr txBox="1"/>
          <p:nvPr/>
        </p:nvSpPr>
        <p:spPr>
          <a:xfrm>
            <a:off x="611560" y="908720"/>
            <a:ext cx="2151468" cy="369332"/>
          </a:xfrm>
          <a:prstGeom prst="rect">
            <a:avLst/>
          </a:prstGeom>
          <a:noFill/>
        </p:spPr>
        <p:txBody>
          <a:bodyPr wrap="square" rtlCol="0">
            <a:spAutoFit/>
          </a:bodyPr>
          <a:lstStyle/>
          <a:p>
            <a:r>
              <a:rPr lang="es-EC" b="1" dirty="0" smtClean="0"/>
              <a:t>VIWA</a:t>
            </a:r>
            <a:endParaRPr lang="es-EC" b="1" dirty="0"/>
          </a:p>
        </p:txBody>
      </p:sp>
      <mc:AlternateContent xmlns:mc="http://schemas.openxmlformats.org/markup-compatibility/2006" xmlns:a14="http://schemas.microsoft.com/office/drawing/2010/main">
        <mc:Choice Requires="a14">
          <p:sp>
            <p:nvSpPr>
              <p:cNvPr id="4" name="3 Rectángulo"/>
              <p:cNvSpPr/>
              <p:nvPr/>
            </p:nvSpPr>
            <p:spPr>
              <a:xfrm>
                <a:off x="593304" y="4406914"/>
                <a:ext cx="3532185" cy="492443"/>
              </a:xfrm>
              <a:prstGeom prst="rect">
                <a:avLst/>
              </a:prstGeom>
            </p:spPr>
            <p:txBody>
              <a:bodyPr wrap="none">
                <a:spAutoFit/>
              </a:bodyPr>
              <a:lstStyle/>
              <a:p>
                <a14:m>
                  <m:oMath xmlns:m="http://schemas.openxmlformats.org/officeDocument/2006/math">
                    <m:r>
                      <m:rPr>
                        <m:sty m:val="p"/>
                      </m:rPr>
                      <a:rPr lang="es-EC">
                        <a:latin typeface="Cambria Math"/>
                      </a:rPr>
                      <m:t>nis</m:t>
                    </m:r>
                    <m:r>
                      <a:rPr lang="es-EC">
                        <a:latin typeface="Cambria Math"/>
                      </a:rPr>
                      <m:t>=</m:t>
                    </m:r>
                    <m:f>
                      <m:fPr>
                        <m:ctrlPr>
                          <a:rPr lang="es-EC" i="1">
                            <a:latin typeface="Cambria Math"/>
                          </a:rPr>
                        </m:ctrlPr>
                      </m:fPr>
                      <m:num>
                        <m:r>
                          <a:rPr lang="es-EC">
                            <a:latin typeface="Cambria Math"/>
                          </a:rPr>
                          <m:t>1920</m:t>
                        </m:r>
                      </m:num>
                      <m:den>
                        <m:r>
                          <m:rPr>
                            <m:sty m:val="p"/>
                          </m:rPr>
                          <a:rPr lang="es-EC">
                            <a:latin typeface="Cambria Math"/>
                          </a:rPr>
                          <m:t>Vuf</m:t>
                        </m:r>
                        <m:r>
                          <a:rPr lang="es-EC" i="1">
                            <a:latin typeface="Cambria Math"/>
                          </a:rPr>
                          <m:t>∗</m:t>
                        </m:r>
                        <m:r>
                          <m:rPr>
                            <m:sty m:val="p"/>
                          </m:rPr>
                          <a:rPr lang="es-EC">
                            <a:latin typeface="Cambria Math"/>
                          </a:rPr>
                          <m:t>n</m:t>
                        </m:r>
                      </m:den>
                    </m:f>
                    <m:r>
                      <a:rPr lang="es-EC">
                        <a:latin typeface="Cambria Math"/>
                      </a:rPr>
                      <m:t>=</m:t>
                    </m:r>
                    <m:f>
                      <m:fPr>
                        <m:ctrlPr>
                          <a:rPr lang="es-EC" i="1">
                            <a:latin typeface="Cambria Math"/>
                          </a:rPr>
                        </m:ctrlPr>
                      </m:fPr>
                      <m:num>
                        <m:r>
                          <a:rPr lang="es-EC">
                            <a:latin typeface="Cambria Math"/>
                          </a:rPr>
                          <m:t>1920</m:t>
                        </m:r>
                      </m:num>
                      <m:den>
                        <m:r>
                          <a:rPr lang="es-EC">
                            <a:latin typeface="Cambria Math"/>
                          </a:rPr>
                          <m:t>4</m:t>
                        </m:r>
                        <m:r>
                          <a:rPr lang="es-EC" i="1">
                            <a:latin typeface="Cambria Math"/>
                          </a:rPr>
                          <m:t>∗</m:t>
                        </m:r>
                        <m:r>
                          <a:rPr lang="es-EC">
                            <a:latin typeface="Cambria Math"/>
                          </a:rPr>
                          <m:t>3</m:t>
                        </m:r>
                      </m:den>
                    </m:f>
                    <m:r>
                      <a:rPr lang="es-EC">
                        <a:latin typeface="Cambria Math"/>
                      </a:rPr>
                      <m:t>=160</m:t>
                    </m:r>
                  </m:oMath>
                </a14:m>
                <a:r>
                  <a:rPr lang="es-EC" dirty="0"/>
                  <a:t> Unidades</a:t>
                </a:r>
              </a:p>
            </p:txBody>
          </p:sp>
        </mc:Choice>
        <mc:Fallback xmlns="">
          <p:sp>
            <p:nvSpPr>
              <p:cNvPr id="4" name="3 Rectángulo"/>
              <p:cNvSpPr>
                <a:spLocks noRot="1" noChangeAspect="1" noMove="1" noResize="1" noEditPoints="1" noAdjustHandles="1" noChangeArrowheads="1" noChangeShapeType="1" noTextEdit="1"/>
              </p:cNvSpPr>
              <p:nvPr/>
            </p:nvSpPr>
            <p:spPr>
              <a:xfrm>
                <a:off x="593304" y="4406914"/>
                <a:ext cx="3532185" cy="492443"/>
              </a:xfrm>
              <a:prstGeom prst="rect">
                <a:avLst/>
              </a:prstGeom>
              <a:blipFill rotWithShape="1">
                <a:blip r:embed="rId3"/>
                <a:stretch>
                  <a:fillRect r="-862" b="-6173"/>
                </a:stretch>
              </a:blipFill>
            </p:spPr>
            <p:txBody>
              <a:bodyPr/>
              <a:lstStyle/>
              <a:p>
                <a:r>
                  <a:rPr lang="es-EC">
                    <a:noFill/>
                  </a:rPr>
                  <a:t> </a:t>
                </a:r>
              </a:p>
            </p:txBody>
          </p:sp>
        </mc:Fallback>
      </mc:AlternateContent>
      <p:graphicFrame>
        <p:nvGraphicFramePr>
          <p:cNvPr id="5" name="4 Tabla"/>
          <p:cNvGraphicFramePr>
            <a:graphicFrameLocks noGrp="1"/>
          </p:cNvGraphicFramePr>
          <p:nvPr>
            <p:extLst>
              <p:ext uri="{D42A27DB-BD31-4B8C-83A1-F6EECF244321}">
                <p14:modId xmlns:p14="http://schemas.microsoft.com/office/powerpoint/2010/main" val="3243313757"/>
              </p:ext>
            </p:extLst>
          </p:nvPr>
        </p:nvGraphicFramePr>
        <p:xfrm>
          <a:off x="589856" y="1412776"/>
          <a:ext cx="8086600" cy="2194560"/>
        </p:xfrm>
        <a:graphic>
          <a:graphicData uri="http://schemas.openxmlformats.org/drawingml/2006/table">
            <a:tbl>
              <a:tblPr firstCol="1" bandRow="1">
                <a:tableStyleId>{2D5ABB26-0587-4C30-8999-92F81FD0307C}</a:tableStyleId>
              </a:tblPr>
              <a:tblGrid>
                <a:gridCol w="3752318"/>
                <a:gridCol w="1460994"/>
                <a:gridCol w="2873288"/>
              </a:tblGrid>
              <a:tr h="336550">
                <a:tc>
                  <a:txBody>
                    <a:bodyPr/>
                    <a:lstStyle/>
                    <a:p>
                      <a:pPr algn="ctr">
                        <a:lnSpc>
                          <a:spcPct val="200000"/>
                        </a:lnSpc>
                        <a:spcBef>
                          <a:spcPts val="300"/>
                        </a:spcBef>
                        <a:spcAft>
                          <a:spcPts val="0"/>
                        </a:spcAft>
                      </a:pPr>
                      <a:r>
                        <a:rPr lang="es-EC" sz="1200" dirty="0">
                          <a:effectLst/>
                        </a:rPr>
                        <a:t>ITEM</a:t>
                      </a:r>
                      <a:endParaRPr lang="es-EC" sz="1600" dirty="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300"/>
                        </a:spcBef>
                        <a:spcAft>
                          <a:spcPts val="0"/>
                        </a:spcAft>
                      </a:pPr>
                      <a:r>
                        <a:rPr lang="es-EC" sz="1200" dirty="0">
                          <a:effectLst/>
                        </a:rPr>
                        <a:t>FORMA</a:t>
                      </a:r>
                      <a:endParaRPr lang="es-EC" sz="1600" dirty="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300"/>
                        </a:spcBef>
                        <a:spcAft>
                          <a:spcPts val="0"/>
                        </a:spcAft>
                      </a:pPr>
                      <a:r>
                        <a:rPr lang="es-EC" sz="1200">
                          <a:effectLst/>
                        </a:rPr>
                        <a:t>Vida útil de acuerdo con el número de filos (horas)</a:t>
                      </a:r>
                      <a:endParaRPr lang="es-EC" sz="1600">
                        <a:solidFill>
                          <a:srgbClr val="365F91"/>
                        </a:solidFill>
                        <a:effectLst/>
                        <a:latin typeface="Calibri"/>
                        <a:ea typeface="Calibri"/>
                        <a:cs typeface="Times New Roman"/>
                      </a:endParaRPr>
                    </a:p>
                  </a:txBody>
                  <a:tcPr marL="68580" marR="68580" marT="0" marB="0"/>
                </a:tc>
              </a:tr>
              <a:tr h="190500">
                <a:tc>
                  <a:txBody>
                    <a:bodyPr/>
                    <a:lstStyle/>
                    <a:p>
                      <a:pPr algn="l">
                        <a:lnSpc>
                          <a:spcPct val="200000"/>
                        </a:lnSpc>
                        <a:spcBef>
                          <a:spcPts val="300"/>
                        </a:spcBef>
                        <a:spcAft>
                          <a:spcPts val="0"/>
                        </a:spcAft>
                      </a:pPr>
                      <a:r>
                        <a:rPr lang="es-EC" sz="1200">
                          <a:effectLst/>
                        </a:rPr>
                        <a:t>Insertos WNMG 080408 NN LT10</a:t>
                      </a:r>
                      <a:endParaRPr lang="es-EC" sz="16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300"/>
                        </a:spcBef>
                        <a:spcAft>
                          <a:spcPts val="0"/>
                        </a:spcAft>
                      </a:pPr>
                      <a:r>
                        <a:rPr lang="es-EC" sz="1200" dirty="0">
                          <a:effectLst/>
                        </a:rPr>
                        <a:t>Triangular</a:t>
                      </a:r>
                      <a:endParaRPr lang="es-EC" sz="1600" dirty="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300"/>
                        </a:spcBef>
                        <a:spcAft>
                          <a:spcPts val="0"/>
                        </a:spcAft>
                      </a:pPr>
                      <a:r>
                        <a:rPr lang="es-EC" sz="1200">
                          <a:effectLst/>
                        </a:rPr>
                        <a:t>3,00</a:t>
                      </a:r>
                      <a:endParaRPr lang="es-EC" sz="1600">
                        <a:solidFill>
                          <a:srgbClr val="365F91"/>
                        </a:solidFill>
                        <a:effectLst/>
                        <a:latin typeface="Calibri"/>
                        <a:ea typeface="Calibri"/>
                        <a:cs typeface="Times New Roman"/>
                      </a:endParaRPr>
                    </a:p>
                  </a:txBody>
                  <a:tcPr marL="68580" marR="68580" marT="0" marB="0"/>
                </a:tc>
              </a:tr>
              <a:tr h="190500">
                <a:tc>
                  <a:txBody>
                    <a:bodyPr/>
                    <a:lstStyle/>
                    <a:p>
                      <a:pPr algn="l">
                        <a:lnSpc>
                          <a:spcPct val="200000"/>
                        </a:lnSpc>
                        <a:spcBef>
                          <a:spcPts val="300"/>
                        </a:spcBef>
                        <a:spcAft>
                          <a:spcPts val="0"/>
                        </a:spcAft>
                      </a:pPr>
                      <a:r>
                        <a:rPr lang="es-EC" sz="1200">
                          <a:effectLst/>
                        </a:rPr>
                        <a:t>Insertos TNMG 160404 NN LT10</a:t>
                      </a:r>
                      <a:endParaRPr lang="es-EC" sz="16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300"/>
                        </a:spcBef>
                        <a:spcAft>
                          <a:spcPts val="0"/>
                        </a:spcAft>
                      </a:pPr>
                      <a:r>
                        <a:rPr lang="es-EC" sz="1200" dirty="0">
                          <a:effectLst/>
                        </a:rPr>
                        <a:t>Triangular</a:t>
                      </a:r>
                      <a:endParaRPr lang="es-EC" sz="1600" dirty="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300"/>
                        </a:spcBef>
                        <a:spcAft>
                          <a:spcPts val="0"/>
                        </a:spcAft>
                      </a:pPr>
                      <a:r>
                        <a:rPr lang="es-EC" sz="1200">
                          <a:effectLst/>
                        </a:rPr>
                        <a:t>3,00</a:t>
                      </a:r>
                      <a:endParaRPr lang="es-EC" sz="1600">
                        <a:solidFill>
                          <a:srgbClr val="365F91"/>
                        </a:solidFill>
                        <a:effectLst/>
                        <a:latin typeface="Calibri"/>
                        <a:ea typeface="Calibri"/>
                        <a:cs typeface="Times New Roman"/>
                      </a:endParaRPr>
                    </a:p>
                  </a:txBody>
                  <a:tcPr marL="68580" marR="68580" marT="0" marB="0"/>
                </a:tc>
              </a:tr>
              <a:tr h="190500">
                <a:tc>
                  <a:txBody>
                    <a:bodyPr/>
                    <a:lstStyle/>
                    <a:p>
                      <a:pPr algn="l">
                        <a:lnSpc>
                          <a:spcPct val="200000"/>
                        </a:lnSpc>
                        <a:spcBef>
                          <a:spcPts val="300"/>
                        </a:spcBef>
                        <a:spcAft>
                          <a:spcPts val="0"/>
                        </a:spcAft>
                      </a:pPr>
                      <a:r>
                        <a:rPr lang="es-EC" sz="1200">
                          <a:effectLst/>
                        </a:rPr>
                        <a:t>Insertos TNMG 160408 NN LT 10</a:t>
                      </a:r>
                      <a:endParaRPr lang="es-EC" sz="16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300"/>
                        </a:spcBef>
                        <a:spcAft>
                          <a:spcPts val="0"/>
                        </a:spcAft>
                      </a:pPr>
                      <a:r>
                        <a:rPr lang="es-EC" sz="1200" dirty="0">
                          <a:effectLst/>
                        </a:rPr>
                        <a:t>Triangular</a:t>
                      </a:r>
                      <a:endParaRPr lang="es-EC" sz="1600" dirty="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300"/>
                        </a:spcBef>
                        <a:spcAft>
                          <a:spcPts val="0"/>
                        </a:spcAft>
                      </a:pPr>
                      <a:r>
                        <a:rPr lang="es-EC" sz="1200">
                          <a:effectLst/>
                        </a:rPr>
                        <a:t>3,00</a:t>
                      </a:r>
                      <a:endParaRPr lang="es-EC" sz="1600">
                        <a:solidFill>
                          <a:srgbClr val="365F91"/>
                        </a:solidFill>
                        <a:effectLst/>
                        <a:latin typeface="Calibri"/>
                        <a:ea typeface="Calibri"/>
                        <a:cs typeface="Times New Roman"/>
                      </a:endParaRPr>
                    </a:p>
                  </a:txBody>
                  <a:tcPr marL="68580" marR="68580" marT="0" marB="0"/>
                </a:tc>
              </a:tr>
              <a:tr h="190500">
                <a:tc>
                  <a:txBody>
                    <a:bodyPr/>
                    <a:lstStyle/>
                    <a:p>
                      <a:pPr algn="l">
                        <a:lnSpc>
                          <a:spcPct val="200000"/>
                        </a:lnSpc>
                        <a:spcBef>
                          <a:spcPts val="300"/>
                        </a:spcBef>
                        <a:spcAft>
                          <a:spcPts val="0"/>
                        </a:spcAft>
                      </a:pPr>
                      <a:r>
                        <a:rPr lang="es-EC" sz="1200">
                          <a:effectLst/>
                        </a:rPr>
                        <a:t>Insertos DNMG 150708 NN LT 10</a:t>
                      </a:r>
                      <a:endParaRPr lang="es-EC" sz="16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300"/>
                        </a:spcBef>
                        <a:spcAft>
                          <a:spcPts val="0"/>
                        </a:spcAft>
                      </a:pPr>
                      <a:r>
                        <a:rPr lang="es-EC" sz="1200" dirty="0">
                          <a:effectLst/>
                        </a:rPr>
                        <a:t>Triangular</a:t>
                      </a:r>
                      <a:endParaRPr lang="es-EC" sz="1600" dirty="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300"/>
                        </a:spcBef>
                        <a:spcAft>
                          <a:spcPts val="0"/>
                        </a:spcAft>
                      </a:pPr>
                      <a:r>
                        <a:rPr lang="es-EC" sz="1200" dirty="0">
                          <a:effectLst/>
                        </a:rPr>
                        <a:t>3,00</a:t>
                      </a:r>
                      <a:endParaRPr lang="es-EC" sz="1600" dirty="0">
                        <a:solidFill>
                          <a:srgbClr val="365F9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0344777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179512" y="116632"/>
            <a:ext cx="8136904" cy="707886"/>
          </a:xfrm>
          <a:prstGeom prst="rect">
            <a:avLst/>
          </a:prstGeom>
          <a:noFill/>
        </p:spPr>
        <p:txBody>
          <a:bodyPr wrap="square" rtlCol="0">
            <a:spAutoFit/>
          </a:bodyPr>
          <a:lstStyle/>
          <a:p>
            <a:r>
              <a:rPr lang="es-EC" sz="2000" b="1" dirty="0" smtClean="0"/>
              <a:t>PERFIL DE FUNCIONES DE LOS EMPLEADOS DEL LABORATORIO Y CANTIDAD DE HORAS DE DEDICACIÓN </a:t>
            </a:r>
            <a:endParaRPr lang="es-EC" sz="2000" b="1" dirty="0"/>
          </a:p>
        </p:txBody>
      </p:sp>
      <p:graphicFrame>
        <p:nvGraphicFramePr>
          <p:cNvPr id="2" name="1 Tabla"/>
          <p:cNvGraphicFramePr>
            <a:graphicFrameLocks noGrp="1"/>
          </p:cNvGraphicFramePr>
          <p:nvPr>
            <p:extLst>
              <p:ext uri="{D42A27DB-BD31-4B8C-83A1-F6EECF244321}">
                <p14:modId xmlns:p14="http://schemas.microsoft.com/office/powerpoint/2010/main" val="1335478106"/>
              </p:ext>
            </p:extLst>
          </p:nvPr>
        </p:nvGraphicFramePr>
        <p:xfrm>
          <a:off x="179512" y="824518"/>
          <a:ext cx="8712969" cy="5195690"/>
        </p:xfrm>
        <a:graphic>
          <a:graphicData uri="http://schemas.openxmlformats.org/drawingml/2006/table">
            <a:tbl>
              <a:tblPr firstRow="1" firstCol="1" bandRow="1">
                <a:tableStyleId>{1E171933-4619-4E11-9A3F-F7608DF75F80}</a:tableStyleId>
              </a:tblPr>
              <a:tblGrid>
                <a:gridCol w="2018907"/>
                <a:gridCol w="2018907"/>
                <a:gridCol w="1656877"/>
                <a:gridCol w="1656877"/>
                <a:gridCol w="1361401"/>
              </a:tblGrid>
              <a:tr h="372234">
                <a:tc>
                  <a:txBody>
                    <a:bodyPr/>
                    <a:lstStyle/>
                    <a:p>
                      <a:pPr algn="ctr">
                        <a:lnSpc>
                          <a:spcPct val="200000"/>
                        </a:lnSpc>
                        <a:spcBef>
                          <a:spcPts val="1200"/>
                        </a:spcBef>
                        <a:spcAft>
                          <a:spcPts val="0"/>
                        </a:spcAft>
                      </a:pPr>
                      <a:r>
                        <a:rPr lang="es-EC" sz="1100" dirty="0" smtClean="0">
                          <a:effectLst/>
                        </a:rPr>
                        <a:t>Cargo </a:t>
                      </a:r>
                      <a:r>
                        <a:rPr lang="es-EC" sz="1100" dirty="0">
                          <a:effectLst/>
                        </a:rPr>
                        <a:t>del Personal</a:t>
                      </a:r>
                      <a:endParaRPr lang="es-EC" sz="1200" dirty="0">
                        <a:solidFill>
                          <a:srgbClr val="365F91"/>
                        </a:solidFill>
                        <a:effectLst/>
                        <a:latin typeface="Calibri"/>
                        <a:ea typeface="Calibri"/>
                        <a:cs typeface="Times New Roman"/>
                      </a:endParaRPr>
                    </a:p>
                  </a:txBody>
                  <a:tcPr marL="43335" marR="43335" marT="0" marB="0"/>
                </a:tc>
                <a:tc>
                  <a:txBody>
                    <a:bodyPr/>
                    <a:lstStyle/>
                    <a:p>
                      <a:pPr algn="ctr">
                        <a:lnSpc>
                          <a:spcPct val="200000"/>
                        </a:lnSpc>
                        <a:spcBef>
                          <a:spcPts val="1200"/>
                        </a:spcBef>
                        <a:spcAft>
                          <a:spcPts val="0"/>
                        </a:spcAft>
                      </a:pPr>
                      <a:r>
                        <a:rPr lang="es-EC" sz="1100" dirty="0">
                          <a:effectLst/>
                        </a:rPr>
                        <a:t> </a:t>
                      </a:r>
                      <a:r>
                        <a:rPr lang="es-EC" sz="1100" dirty="0" smtClean="0">
                          <a:effectLst/>
                        </a:rPr>
                        <a:t>Actividades</a:t>
                      </a:r>
                      <a:endParaRPr lang="es-EC" sz="1200" dirty="0">
                        <a:solidFill>
                          <a:srgbClr val="365F91"/>
                        </a:solidFill>
                        <a:effectLst/>
                        <a:latin typeface="Calibri"/>
                        <a:ea typeface="Calibri"/>
                        <a:cs typeface="Times New Roman"/>
                      </a:endParaRPr>
                    </a:p>
                  </a:txBody>
                  <a:tcPr marL="43335" marR="43335" marT="0" marB="0"/>
                </a:tc>
                <a:tc>
                  <a:txBody>
                    <a:bodyPr/>
                    <a:lstStyle/>
                    <a:p>
                      <a:pPr algn="ctr">
                        <a:lnSpc>
                          <a:spcPct val="200000"/>
                        </a:lnSpc>
                        <a:spcBef>
                          <a:spcPts val="1200"/>
                        </a:spcBef>
                        <a:spcAft>
                          <a:spcPts val="0"/>
                        </a:spcAft>
                      </a:pPr>
                      <a:r>
                        <a:rPr lang="es-EC" sz="1100">
                          <a:effectLst/>
                        </a:rPr>
                        <a:t>MOD / MOI</a:t>
                      </a:r>
                      <a:endParaRPr lang="es-EC" sz="1200">
                        <a:solidFill>
                          <a:srgbClr val="365F91"/>
                        </a:solidFill>
                        <a:effectLst/>
                        <a:latin typeface="Calibri"/>
                        <a:ea typeface="Calibri"/>
                        <a:cs typeface="Times New Roman"/>
                      </a:endParaRPr>
                    </a:p>
                  </a:txBody>
                  <a:tcPr marL="43335" marR="43335" marT="0" marB="0"/>
                </a:tc>
                <a:tc>
                  <a:txBody>
                    <a:bodyPr/>
                    <a:lstStyle/>
                    <a:p>
                      <a:pPr algn="ctr">
                        <a:lnSpc>
                          <a:spcPct val="200000"/>
                        </a:lnSpc>
                        <a:spcBef>
                          <a:spcPts val="1200"/>
                        </a:spcBef>
                        <a:spcAft>
                          <a:spcPts val="0"/>
                        </a:spcAft>
                      </a:pPr>
                      <a:r>
                        <a:rPr lang="es-EC" sz="1100">
                          <a:effectLst/>
                        </a:rPr>
                        <a:t>Horas mensuales para c/actividad</a:t>
                      </a:r>
                      <a:endParaRPr lang="es-EC" sz="1200">
                        <a:solidFill>
                          <a:srgbClr val="365F91"/>
                        </a:solidFill>
                        <a:effectLst/>
                        <a:latin typeface="Calibri"/>
                        <a:ea typeface="Calibri"/>
                        <a:cs typeface="Times New Roman"/>
                      </a:endParaRPr>
                    </a:p>
                  </a:txBody>
                  <a:tcPr marL="43335" marR="43335" marT="0" marB="0"/>
                </a:tc>
                <a:tc>
                  <a:txBody>
                    <a:bodyPr/>
                    <a:lstStyle/>
                    <a:p>
                      <a:pPr algn="ctr">
                        <a:lnSpc>
                          <a:spcPct val="200000"/>
                        </a:lnSpc>
                        <a:spcBef>
                          <a:spcPts val="1200"/>
                        </a:spcBef>
                        <a:spcAft>
                          <a:spcPts val="0"/>
                        </a:spcAft>
                      </a:pPr>
                      <a:r>
                        <a:rPr lang="es-EC" sz="1100">
                          <a:effectLst/>
                        </a:rPr>
                        <a:t>Salario Total mensual ($)</a:t>
                      </a:r>
                      <a:endParaRPr lang="es-EC" sz="1200">
                        <a:solidFill>
                          <a:srgbClr val="365F91"/>
                        </a:solidFill>
                        <a:effectLst/>
                        <a:latin typeface="Calibri"/>
                        <a:ea typeface="Calibri"/>
                        <a:cs typeface="Times New Roman"/>
                      </a:endParaRPr>
                    </a:p>
                  </a:txBody>
                  <a:tcPr marL="43335" marR="43335" marT="0" marB="0"/>
                </a:tc>
              </a:tr>
              <a:tr h="329907">
                <a:tc rowSpan="4">
                  <a:txBody>
                    <a:bodyPr/>
                    <a:lstStyle/>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Laboratorista</a:t>
                      </a:r>
                      <a:endParaRPr lang="es-EC" sz="1200">
                        <a:solidFill>
                          <a:srgbClr val="365F91"/>
                        </a:solidFill>
                        <a:effectLst/>
                        <a:latin typeface="Calibri"/>
                      </a:endParaRPr>
                    </a:p>
                  </a:txBody>
                  <a:tcPr marL="43335" marR="43335" marT="0" marB="0"/>
                </a:tc>
                <a:tc>
                  <a:txBody>
                    <a:bodyPr/>
                    <a:lstStyle/>
                    <a:p>
                      <a:pPr algn="l">
                        <a:spcBef>
                          <a:spcPts val="300"/>
                        </a:spcBef>
                        <a:spcAft>
                          <a:spcPts val="0"/>
                        </a:spcAft>
                      </a:pPr>
                      <a:r>
                        <a:rPr lang="es-EC" sz="1050">
                          <a:effectLst/>
                        </a:rPr>
                        <a:t>Implementación del mantenimiento a las máquinas.</a:t>
                      </a:r>
                      <a:endParaRPr lang="es-EC" sz="1200">
                        <a:solidFill>
                          <a:srgbClr val="365F91"/>
                        </a:solidFill>
                        <a:effectLst/>
                        <a:latin typeface="Calibri"/>
                      </a:endParaRPr>
                    </a:p>
                  </a:txBody>
                  <a:tcPr marL="43335" marR="43335" marT="0" marB="0"/>
                </a:tc>
                <a:tc>
                  <a:txBody>
                    <a:bodyPr/>
                    <a:lstStyle/>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MOD</a:t>
                      </a:r>
                      <a:endParaRPr lang="es-EC" sz="1200">
                        <a:solidFill>
                          <a:srgbClr val="365F91"/>
                        </a:solidFill>
                        <a:effectLst/>
                        <a:latin typeface="Calibri"/>
                      </a:endParaRPr>
                    </a:p>
                  </a:txBody>
                  <a:tcPr marL="43335" marR="43335" marT="0" marB="0"/>
                </a:tc>
                <a:tc>
                  <a:txBody>
                    <a:bodyPr/>
                    <a:lstStyle/>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20</a:t>
                      </a:r>
                      <a:endParaRPr lang="es-EC" sz="1200">
                        <a:solidFill>
                          <a:srgbClr val="365F91"/>
                        </a:solidFill>
                        <a:effectLst/>
                        <a:latin typeface="Calibri"/>
                      </a:endParaRPr>
                    </a:p>
                  </a:txBody>
                  <a:tcPr marL="43335" marR="43335" marT="0" marB="0"/>
                </a:tc>
                <a:tc rowSpan="4">
                  <a:txBody>
                    <a:bodyPr/>
                    <a:lstStyle/>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1121,74</a:t>
                      </a:r>
                      <a:endParaRPr lang="es-EC" sz="1200">
                        <a:solidFill>
                          <a:srgbClr val="365F91"/>
                        </a:solidFill>
                        <a:effectLst/>
                        <a:latin typeface="Calibri"/>
                      </a:endParaRPr>
                    </a:p>
                  </a:txBody>
                  <a:tcPr marL="43335" marR="43335" marT="0" marB="0"/>
                </a:tc>
              </a:tr>
              <a:tr h="219938">
                <a:tc vMerge="1">
                  <a:txBody>
                    <a:bodyPr/>
                    <a:lstStyle/>
                    <a:p>
                      <a:endParaRPr lang="es-EC"/>
                    </a:p>
                  </a:txBody>
                  <a:tcPr/>
                </a:tc>
                <a:tc>
                  <a:txBody>
                    <a:bodyPr/>
                    <a:lstStyle/>
                    <a:p>
                      <a:pPr algn="l">
                        <a:spcBef>
                          <a:spcPts val="300"/>
                        </a:spcBef>
                        <a:spcAft>
                          <a:spcPts val="0"/>
                        </a:spcAft>
                      </a:pPr>
                      <a:r>
                        <a:rPr lang="es-EC" sz="1050">
                          <a:effectLst/>
                        </a:rPr>
                        <a:t>Operación de la maquinaria CNC.</a:t>
                      </a:r>
                      <a:endParaRPr lang="es-EC" sz="1200">
                        <a:solidFill>
                          <a:srgbClr val="365F91"/>
                        </a:solidFill>
                        <a:effectLst/>
                        <a:latin typeface="Calibri"/>
                      </a:endParaRPr>
                    </a:p>
                  </a:txBody>
                  <a:tcPr marL="43335" marR="43335" marT="0" marB="0"/>
                </a:tc>
                <a:tc>
                  <a:txBody>
                    <a:bodyPr/>
                    <a:lstStyle/>
                    <a:p>
                      <a:pPr algn="ctr">
                        <a:spcBef>
                          <a:spcPts val="300"/>
                        </a:spcBef>
                        <a:spcAft>
                          <a:spcPts val="0"/>
                        </a:spcAft>
                      </a:pPr>
                      <a:r>
                        <a:rPr lang="es-EC" sz="1050">
                          <a:effectLst/>
                        </a:rPr>
                        <a:t>MOD</a:t>
                      </a:r>
                      <a:endParaRPr lang="es-EC" sz="1200">
                        <a:solidFill>
                          <a:srgbClr val="365F91"/>
                        </a:solidFill>
                        <a:effectLst/>
                        <a:latin typeface="Calibri"/>
                      </a:endParaRPr>
                    </a:p>
                  </a:txBody>
                  <a:tcPr marL="43335" marR="43335" marT="0" marB="0"/>
                </a:tc>
                <a:tc>
                  <a:txBody>
                    <a:bodyPr/>
                    <a:lstStyle/>
                    <a:p>
                      <a:pPr algn="ctr">
                        <a:spcBef>
                          <a:spcPts val="300"/>
                        </a:spcBef>
                        <a:spcAft>
                          <a:spcPts val="0"/>
                        </a:spcAft>
                      </a:pPr>
                      <a:r>
                        <a:rPr lang="es-EC" sz="1050">
                          <a:effectLst/>
                        </a:rPr>
                        <a:t>60</a:t>
                      </a:r>
                      <a:endParaRPr lang="es-EC" sz="1200">
                        <a:solidFill>
                          <a:srgbClr val="365F91"/>
                        </a:solidFill>
                        <a:effectLst/>
                        <a:latin typeface="Calibri"/>
                      </a:endParaRPr>
                    </a:p>
                  </a:txBody>
                  <a:tcPr marL="43335" marR="43335" marT="0" marB="0"/>
                </a:tc>
                <a:tc vMerge="1">
                  <a:txBody>
                    <a:bodyPr/>
                    <a:lstStyle/>
                    <a:p>
                      <a:endParaRPr lang="es-EC"/>
                    </a:p>
                  </a:txBody>
                  <a:tcPr/>
                </a:tc>
              </a:tr>
              <a:tr h="329907">
                <a:tc vMerge="1">
                  <a:txBody>
                    <a:bodyPr/>
                    <a:lstStyle/>
                    <a:p>
                      <a:endParaRPr lang="es-EC"/>
                    </a:p>
                  </a:txBody>
                  <a:tcPr/>
                </a:tc>
                <a:tc>
                  <a:txBody>
                    <a:bodyPr/>
                    <a:lstStyle/>
                    <a:p>
                      <a:pPr algn="l">
                        <a:spcBef>
                          <a:spcPts val="300"/>
                        </a:spcBef>
                        <a:spcAft>
                          <a:spcPts val="0"/>
                        </a:spcAft>
                      </a:pPr>
                      <a:r>
                        <a:rPr lang="es-EC" sz="1050">
                          <a:effectLst/>
                        </a:rPr>
                        <a:t>Control de actividades del Laboratorio.</a:t>
                      </a:r>
                      <a:endParaRPr lang="es-EC" sz="1200">
                        <a:solidFill>
                          <a:srgbClr val="365F91"/>
                        </a:solidFill>
                        <a:effectLst/>
                        <a:latin typeface="Calibri"/>
                      </a:endParaRPr>
                    </a:p>
                  </a:txBody>
                  <a:tcPr marL="43335" marR="43335" marT="0" marB="0"/>
                </a:tc>
                <a:tc>
                  <a:txBody>
                    <a:bodyPr/>
                    <a:lstStyle/>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MOI</a:t>
                      </a:r>
                      <a:endParaRPr lang="es-EC" sz="1200">
                        <a:solidFill>
                          <a:srgbClr val="365F91"/>
                        </a:solidFill>
                        <a:effectLst/>
                        <a:latin typeface="Calibri"/>
                      </a:endParaRPr>
                    </a:p>
                  </a:txBody>
                  <a:tcPr marL="43335" marR="43335" marT="0" marB="0"/>
                </a:tc>
                <a:tc>
                  <a:txBody>
                    <a:bodyPr/>
                    <a:lstStyle/>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20</a:t>
                      </a:r>
                      <a:endParaRPr lang="es-EC" sz="1200">
                        <a:solidFill>
                          <a:srgbClr val="365F91"/>
                        </a:solidFill>
                        <a:effectLst/>
                        <a:latin typeface="Calibri"/>
                      </a:endParaRPr>
                    </a:p>
                  </a:txBody>
                  <a:tcPr marL="43335" marR="43335" marT="0" marB="0"/>
                </a:tc>
                <a:tc vMerge="1">
                  <a:txBody>
                    <a:bodyPr/>
                    <a:lstStyle/>
                    <a:p>
                      <a:endParaRPr lang="es-EC"/>
                    </a:p>
                  </a:txBody>
                  <a:tcPr/>
                </a:tc>
              </a:tr>
              <a:tr h="329907">
                <a:tc vMerge="1">
                  <a:txBody>
                    <a:bodyPr/>
                    <a:lstStyle/>
                    <a:p>
                      <a:endParaRPr lang="es-EC"/>
                    </a:p>
                  </a:txBody>
                  <a:tcPr/>
                </a:tc>
                <a:tc>
                  <a:txBody>
                    <a:bodyPr/>
                    <a:lstStyle/>
                    <a:p>
                      <a:pPr algn="l">
                        <a:spcBef>
                          <a:spcPts val="300"/>
                        </a:spcBef>
                        <a:spcAft>
                          <a:spcPts val="0"/>
                        </a:spcAft>
                      </a:pPr>
                      <a:r>
                        <a:rPr lang="es-EC" sz="1050">
                          <a:effectLst/>
                        </a:rPr>
                        <a:t>Inspección de productos terminados.</a:t>
                      </a:r>
                      <a:endParaRPr lang="es-EC" sz="1200">
                        <a:solidFill>
                          <a:srgbClr val="365F91"/>
                        </a:solidFill>
                        <a:effectLst/>
                        <a:latin typeface="Calibri"/>
                      </a:endParaRPr>
                    </a:p>
                  </a:txBody>
                  <a:tcPr marL="43335" marR="43335" marT="0" marB="0"/>
                </a:tc>
                <a:tc>
                  <a:txBody>
                    <a:bodyPr/>
                    <a:lstStyle/>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MOI</a:t>
                      </a:r>
                      <a:endParaRPr lang="es-EC" sz="1200">
                        <a:solidFill>
                          <a:srgbClr val="365F91"/>
                        </a:solidFill>
                        <a:effectLst/>
                        <a:latin typeface="Calibri"/>
                      </a:endParaRPr>
                    </a:p>
                  </a:txBody>
                  <a:tcPr marL="43335" marR="43335" marT="0" marB="0"/>
                </a:tc>
                <a:tc>
                  <a:txBody>
                    <a:bodyPr/>
                    <a:lstStyle/>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20</a:t>
                      </a:r>
                      <a:endParaRPr lang="es-EC" sz="1200">
                        <a:solidFill>
                          <a:srgbClr val="365F91"/>
                        </a:solidFill>
                        <a:effectLst/>
                        <a:latin typeface="Calibri"/>
                      </a:endParaRPr>
                    </a:p>
                  </a:txBody>
                  <a:tcPr marL="43335" marR="43335" marT="0" marB="0"/>
                </a:tc>
                <a:tc vMerge="1">
                  <a:txBody>
                    <a:bodyPr/>
                    <a:lstStyle/>
                    <a:p>
                      <a:endParaRPr lang="es-EC"/>
                    </a:p>
                  </a:txBody>
                  <a:tcPr/>
                </a:tc>
              </a:tr>
              <a:tr h="219938">
                <a:tc rowSpan="5">
                  <a:txBody>
                    <a:bodyPr/>
                    <a:lstStyle/>
                    <a:p>
                      <a:pPr algn="ctr">
                        <a:spcBef>
                          <a:spcPts val="300"/>
                        </a:spcBef>
                        <a:spcAft>
                          <a:spcPts val="0"/>
                        </a:spcAft>
                      </a:pPr>
                      <a:r>
                        <a:rPr lang="es-EC" sz="1050" dirty="0">
                          <a:effectLst/>
                        </a:rPr>
                        <a:t> </a:t>
                      </a:r>
                      <a:endParaRPr lang="es-EC" sz="1200" dirty="0">
                        <a:effectLst/>
                      </a:endParaRPr>
                    </a:p>
                    <a:p>
                      <a:pPr algn="ctr">
                        <a:spcBef>
                          <a:spcPts val="300"/>
                        </a:spcBef>
                        <a:spcAft>
                          <a:spcPts val="0"/>
                        </a:spcAft>
                      </a:pPr>
                      <a:r>
                        <a:rPr lang="es-EC" sz="1050" dirty="0">
                          <a:effectLst/>
                        </a:rPr>
                        <a:t> </a:t>
                      </a:r>
                      <a:endParaRPr lang="es-EC" sz="1200" dirty="0">
                        <a:effectLst/>
                      </a:endParaRPr>
                    </a:p>
                    <a:p>
                      <a:pPr algn="ctr">
                        <a:spcBef>
                          <a:spcPts val="300"/>
                        </a:spcBef>
                        <a:spcAft>
                          <a:spcPts val="0"/>
                        </a:spcAft>
                      </a:pPr>
                      <a:r>
                        <a:rPr lang="es-EC" sz="1050" dirty="0">
                          <a:effectLst/>
                        </a:rPr>
                        <a:t> </a:t>
                      </a:r>
                      <a:endParaRPr lang="es-EC" sz="1200" dirty="0">
                        <a:effectLst/>
                      </a:endParaRPr>
                    </a:p>
                    <a:p>
                      <a:pPr algn="ctr">
                        <a:spcBef>
                          <a:spcPts val="300"/>
                        </a:spcBef>
                        <a:spcAft>
                          <a:spcPts val="0"/>
                        </a:spcAft>
                      </a:pPr>
                      <a:r>
                        <a:rPr lang="es-EC" sz="1050" dirty="0" smtClean="0">
                          <a:effectLst/>
                        </a:rPr>
                        <a:t>Ing</a:t>
                      </a:r>
                      <a:r>
                        <a:rPr lang="es-EC" sz="1050" dirty="0">
                          <a:effectLst/>
                        </a:rPr>
                        <a:t>. Mecánico</a:t>
                      </a:r>
                      <a:endParaRPr lang="es-EC" sz="1200" dirty="0">
                        <a:solidFill>
                          <a:srgbClr val="365F91"/>
                        </a:solidFill>
                        <a:effectLst/>
                        <a:latin typeface="Calibri"/>
                      </a:endParaRPr>
                    </a:p>
                  </a:txBody>
                  <a:tcPr marL="43335" marR="43335" marT="0" marB="0"/>
                </a:tc>
                <a:tc>
                  <a:txBody>
                    <a:bodyPr/>
                    <a:lstStyle/>
                    <a:p>
                      <a:pPr algn="l">
                        <a:spcBef>
                          <a:spcPts val="300"/>
                        </a:spcBef>
                        <a:spcAft>
                          <a:spcPts val="0"/>
                        </a:spcAft>
                      </a:pPr>
                      <a:r>
                        <a:rPr lang="es-EC" sz="1050">
                          <a:effectLst/>
                        </a:rPr>
                        <a:t>Diseño y Simulación CAM.</a:t>
                      </a:r>
                      <a:endParaRPr lang="es-EC" sz="1200">
                        <a:solidFill>
                          <a:srgbClr val="365F91"/>
                        </a:solidFill>
                        <a:effectLst/>
                        <a:latin typeface="Calibri"/>
                      </a:endParaRPr>
                    </a:p>
                  </a:txBody>
                  <a:tcPr marL="43335" marR="43335" marT="0" marB="0"/>
                </a:tc>
                <a:tc>
                  <a:txBody>
                    <a:bodyPr/>
                    <a:lstStyle/>
                    <a:p>
                      <a:pPr algn="ctr">
                        <a:spcBef>
                          <a:spcPts val="300"/>
                        </a:spcBef>
                        <a:spcAft>
                          <a:spcPts val="0"/>
                        </a:spcAft>
                      </a:pPr>
                      <a:r>
                        <a:rPr lang="es-EC" sz="1050">
                          <a:effectLst/>
                        </a:rPr>
                        <a:t>MOI</a:t>
                      </a:r>
                      <a:endParaRPr lang="es-EC" sz="1200">
                        <a:solidFill>
                          <a:srgbClr val="365F91"/>
                        </a:solidFill>
                        <a:effectLst/>
                        <a:latin typeface="Calibri"/>
                      </a:endParaRPr>
                    </a:p>
                  </a:txBody>
                  <a:tcPr marL="43335" marR="43335" marT="0" marB="0"/>
                </a:tc>
                <a:tc>
                  <a:txBody>
                    <a:bodyPr/>
                    <a:lstStyle/>
                    <a:p>
                      <a:pPr algn="ctr">
                        <a:spcBef>
                          <a:spcPts val="300"/>
                        </a:spcBef>
                        <a:spcAft>
                          <a:spcPts val="0"/>
                        </a:spcAft>
                      </a:pPr>
                      <a:r>
                        <a:rPr lang="es-EC" sz="1050">
                          <a:effectLst/>
                        </a:rPr>
                        <a:t>40</a:t>
                      </a:r>
                      <a:endParaRPr lang="es-EC" sz="1200">
                        <a:solidFill>
                          <a:srgbClr val="365F91"/>
                        </a:solidFill>
                        <a:effectLst/>
                        <a:latin typeface="Calibri"/>
                      </a:endParaRPr>
                    </a:p>
                  </a:txBody>
                  <a:tcPr marL="43335" marR="43335" marT="0" marB="0"/>
                </a:tc>
                <a:tc rowSpan="5">
                  <a:txBody>
                    <a:bodyPr/>
                    <a:lstStyle/>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2000,00</a:t>
                      </a:r>
                      <a:endParaRPr lang="es-EC" sz="1200">
                        <a:solidFill>
                          <a:srgbClr val="365F91"/>
                        </a:solidFill>
                        <a:effectLst/>
                        <a:latin typeface="Calibri"/>
                      </a:endParaRPr>
                    </a:p>
                  </a:txBody>
                  <a:tcPr marL="43335" marR="43335" marT="0" marB="0"/>
                </a:tc>
              </a:tr>
              <a:tr h="271924">
                <a:tc vMerge="1">
                  <a:txBody>
                    <a:bodyPr/>
                    <a:lstStyle/>
                    <a:p>
                      <a:endParaRPr lang="es-EC"/>
                    </a:p>
                  </a:txBody>
                  <a:tcPr/>
                </a:tc>
                <a:tc>
                  <a:txBody>
                    <a:bodyPr/>
                    <a:lstStyle/>
                    <a:p>
                      <a:pPr algn="l">
                        <a:spcBef>
                          <a:spcPts val="300"/>
                        </a:spcBef>
                        <a:spcAft>
                          <a:spcPts val="0"/>
                        </a:spcAft>
                      </a:pPr>
                      <a:r>
                        <a:rPr lang="es-EC" sz="1050">
                          <a:effectLst/>
                        </a:rPr>
                        <a:t>Programación de las máquinas CNC</a:t>
                      </a:r>
                      <a:endParaRPr lang="es-EC" sz="1200">
                        <a:solidFill>
                          <a:srgbClr val="365F91"/>
                        </a:solidFill>
                        <a:effectLst/>
                        <a:latin typeface="Calibri"/>
                      </a:endParaRPr>
                    </a:p>
                  </a:txBody>
                  <a:tcPr marL="43335" marR="43335" marT="0" marB="0"/>
                </a:tc>
                <a:tc>
                  <a:txBody>
                    <a:bodyPr/>
                    <a:lstStyle/>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MOD</a:t>
                      </a:r>
                      <a:endParaRPr lang="es-EC" sz="1200">
                        <a:solidFill>
                          <a:srgbClr val="365F91"/>
                        </a:solidFill>
                        <a:effectLst/>
                        <a:latin typeface="Calibri"/>
                      </a:endParaRPr>
                    </a:p>
                  </a:txBody>
                  <a:tcPr marL="43335" marR="43335" marT="0" marB="0"/>
                </a:tc>
                <a:tc>
                  <a:txBody>
                    <a:bodyPr/>
                    <a:lstStyle/>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30</a:t>
                      </a:r>
                      <a:endParaRPr lang="es-EC" sz="1200">
                        <a:solidFill>
                          <a:srgbClr val="365F91"/>
                        </a:solidFill>
                        <a:effectLst/>
                        <a:latin typeface="Calibri"/>
                      </a:endParaRPr>
                    </a:p>
                  </a:txBody>
                  <a:tcPr marL="43335" marR="43335" marT="0" marB="0"/>
                </a:tc>
                <a:tc vMerge="1">
                  <a:txBody>
                    <a:bodyPr/>
                    <a:lstStyle/>
                    <a:p>
                      <a:endParaRPr lang="es-EC"/>
                    </a:p>
                  </a:txBody>
                  <a:tcPr/>
                </a:tc>
              </a:tr>
              <a:tr h="329907">
                <a:tc vMerge="1">
                  <a:txBody>
                    <a:bodyPr/>
                    <a:lstStyle/>
                    <a:p>
                      <a:endParaRPr lang="es-EC"/>
                    </a:p>
                  </a:txBody>
                  <a:tcPr/>
                </a:tc>
                <a:tc>
                  <a:txBody>
                    <a:bodyPr/>
                    <a:lstStyle/>
                    <a:p>
                      <a:pPr algn="l">
                        <a:spcBef>
                          <a:spcPts val="300"/>
                        </a:spcBef>
                        <a:spcAft>
                          <a:spcPts val="0"/>
                        </a:spcAft>
                      </a:pPr>
                      <a:r>
                        <a:rPr lang="es-EC" sz="1050">
                          <a:effectLst/>
                        </a:rPr>
                        <a:t>Planeación de actividades del Laboratorio.</a:t>
                      </a:r>
                      <a:endParaRPr lang="es-EC" sz="1200">
                        <a:solidFill>
                          <a:srgbClr val="365F91"/>
                        </a:solidFill>
                        <a:effectLst/>
                        <a:latin typeface="Calibri"/>
                      </a:endParaRPr>
                    </a:p>
                  </a:txBody>
                  <a:tcPr marL="43335" marR="43335" marT="0" marB="0"/>
                </a:tc>
                <a:tc>
                  <a:txBody>
                    <a:bodyPr/>
                    <a:lstStyle/>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MOI</a:t>
                      </a:r>
                      <a:endParaRPr lang="es-EC" sz="1200">
                        <a:solidFill>
                          <a:srgbClr val="365F91"/>
                        </a:solidFill>
                        <a:effectLst/>
                        <a:latin typeface="Calibri"/>
                      </a:endParaRPr>
                    </a:p>
                  </a:txBody>
                  <a:tcPr marL="43335" marR="43335" marT="0" marB="0"/>
                </a:tc>
                <a:tc>
                  <a:txBody>
                    <a:bodyPr/>
                    <a:lstStyle/>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20</a:t>
                      </a:r>
                      <a:endParaRPr lang="es-EC" sz="1200">
                        <a:solidFill>
                          <a:srgbClr val="365F91"/>
                        </a:solidFill>
                        <a:effectLst/>
                        <a:latin typeface="Calibri"/>
                      </a:endParaRPr>
                    </a:p>
                  </a:txBody>
                  <a:tcPr marL="43335" marR="43335" marT="0" marB="0"/>
                </a:tc>
                <a:tc vMerge="1">
                  <a:txBody>
                    <a:bodyPr/>
                    <a:lstStyle/>
                    <a:p>
                      <a:endParaRPr lang="es-EC"/>
                    </a:p>
                  </a:txBody>
                  <a:tcPr/>
                </a:tc>
              </a:tr>
              <a:tr h="271924">
                <a:tc vMerge="1">
                  <a:txBody>
                    <a:bodyPr/>
                    <a:lstStyle/>
                    <a:p>
                      <a:endParaRPr lang="es-EC"/>
                    </a:p>
                  </a:txBody>
                  <a:tcPr/>
                </a:tc>
                <a:tc>
                  <a:txBody>
                    <a:bodyPr/>
                    <a:lstStyle/>
                    <a:p>
                      <a:pPr algn="l">
                        <a:spcBef>
                          <a:spcPts val="300"/>
                        </a:spcBef>
                        <a:spcAft>
                          <a:spcPts val="0"/>
                        </a:spcAft>
                      </a:pPr>
                      <a:r>
                        <a:rPr lang="es-EC" sz="1050">
                          <a:effectLst/>
                        </a:rPr>
                        <a:t>Elaboración de cotizaciones</a:t>
                      </a:r>
                      <a:endParaRPr lang="es-EC" sz="1200">
                        <a:solidFill>
                          <a:srgbClr val="365F91"/>
                        </a:solidFill>
                        <a:effectLst/>
                        <a:latin typeface="Calibri"/>
                      </a:endParaRPr>
                    </a:p>
                  </a:txBody>
                  <a:tcPr marL="43335" marR="43335" marT="0" marB="0"/>
                </a:tc>
                <a:tc>
                  <a:txBody>
                    <a:bodyPr/>
                    <a:lstStyle/>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MOI</a:t>
                      </a:r>
                      <a:endParaRPr lang="es-EC" sz="1200">
                        <a:solidFill>
                          <a:srgbClr val="365F91"/>
                        </a:solidFill>
                        <a:effectLst/>
                        <a:latin typeface="Calibri"/>
                      </a:endParaRPr>
                    </a:p>
                  </a:txBody>
                  <a:tcPr marL="43335" marR="43335" marT="0" marB="0"/>
                </a:tc>
                <a:tc>
                  <a:txBody>
                    <a:bodyPr/>
                    <a:lstStyle/>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20</a:t>
                      </a:r>
                      <a:endParaRPr lang="es-EC" sz="1200">
                        <a:solidFill>
                          <a:srgbClr val="365F91"/>
                        </a:solidFill>
                        <a:effectLst/>
                        <a:latin typeface="Calibri"/>
                      </a:endParaRPr>
                    </a:p>
                  </a:txBody>
                  <a:tcPr marL="43335" marR="43335" marT="0" marB="0"/>
                </a:tc>
                <a:tc vMerge="1">
                  <a:txBody>
                    <a:bodyPr/>
                    <a:lstStyle/>
                    <a:p>
                      <a:endParaRPr lang="es-EC"/>
                    </a:p>
                  </a:txBody>
                  <a:tcPr/>
                </a:tc>
              </a:tr>
              <a:tr h="219938">
                <a:tc vMerge="1">
                  <a:txBody>
                    <a:bodyPr/>
                    <a:lstStyle/>
                    <a:p>
                      <a:endParaRPr lang="es-EC"/>
                    </a:p>
                  </a:txBody>
                  <a:tcPr/>
                </a:tc>
                <a:tc>
                  <a:txBody>
                    <a:bodyPr/>
                    <a:lstStyle/>
                    <a:p>
                      <a:pPr algn="l">
                        <a:spcBef>
                          <a:spcPts val="300"/>
                        </a:spcBef>
                        <a:spcAft>
                          <a:spcPts val="0"/>
                        </a:spcAft>
                      </a:pPr>
                      <a:r>
                        <a:rPr lang="es-EC" sz="1050">
                          <a:effectLst/>
                        </a:rPr>
                        <a:t>Promoción de servicios</a:t>
                      </a:r>
                      <a:endParaRPr lang="es-EC" sz="1200">
                        <a:solidFill>
                          <a:srgbClr val="365F91"/>
                        </a:solidFill>
                        <a:effectLst/>
                        <a:latin typeface="Calibri"/>
                      </a:endParaRPr>
                    </a:p>
                  </a:txBody>
                  <a:tcPr marL="43335" marR="43335" marT="0" marB="0"/>
                </a:tc>
                <a:tc>
                  <a:txBody>
                    <a:bodyPr/>
                    <a:lstStyle/>
                    <a:p>
                      <a:pPr algn="ctr">
                        <a:spcBef>
                          <a:spcPts val="300"/>
                        </a:spcBef>
                        <a:spcAft>
                          <a:spcPts val="0"/>
                        </a:spcAft>
                      </a:pPr>
                      <a:r>
                        <a:rPr lang="es-EC" sz="1050">
                          <a:effectLst/>
                        </a:rPr>
                        <a:t>MOI</a:t>
                      </a:r>
                      <a:endParaRPr lang="es-EC" sz="1200">
                        <a:solidFill>
                          <a:srgbClr val="365F91"/>
                        </a:solidFill>
                        <a:effectLst/>
                        <a:latin typeface="Calibri"/>
                      </a:endParaRPr>
                    </a:p>
                  </a:txBody>
                  <a:tcPr marL="43335" marR="43335" marT="0" marB="0"/>
                </a:tc>
                <a:tc>
                  <a:txBody>
                    <a:bodyPr/>
                    <a:lstStyle/>
                    <a:p>
                      <a:pPr algn="ctr">
                        <a:spcBef>
                          <a:spcPts val="300"/>
                        </a:spcBef>
                        <a:spcAft>
                          <a:spcPts val="0"/>
                        </a:spcAft>
                      </a:pPr>
                      <a:r>
                        <a:rPr lang="es-EC" sz="1050">
                          <a:effectLst/>
                        </a:rPr>
                        <a:t>10</a:t>
                      </a:r>
                      <a:endParaRPr lang="es-EC" sz="1200">
                        <a:solidFill>
                          <a:srgbClr val="365F91"/>
                        </a:solidFill>
                        <a:effectLst/>
                        <a:latin typeface="Calibri"/>
                      </a:endParaRPr>
                    </a:p>
                  </a:txBody>
                  <a:tcPr marL="43335" marR="43335" marT="0" marB="0"/>
                </a:tc>
                <a:tc vMerge="1">
                  <a:txBody>
                    <a:bodyPr/>
                    <a:lstStyle/>
                    <a:p>
                      <a:endParaRPr lang="es-EC"/>
                    </a:p>
                  </a:txBody>
                  <a:tcPr/>
                </a:tc>
              </a:tr>
              <a:tr h="271924">
                <a:tc rowSpan="5">
                  <a:txBody>
                    <a:bodyPr/>
                    <a:lstStyle/>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Asistente</a:t>
                      </a:r>
                      <a:endParaRPr lang="es-EC" sz="1200">
                        <a:solidFill>
                          <a:srgbClr val="365F91"/>
                        </a:solidFill>
                        <a:effectLst/>
                        <a:latin typeface="Calibri"/>
                      </a:endParaRPr>
                    </a:p>
                  </a:txBody>
                  <a:tcPr marL="43335" marR="43335" marT="0" marB="0"/>
                </a:tc>
                <a:tc>
                  <a:txBody>
                    <a:bodyPr/>
                    <a:lstStyle/>
                    <a:p>
                      <a:pPr algn="l">
                        <a:spcBef>
                          <a:spcPts val="300"/>
                        </a:spcBef>
                        <a:spcAft>
                          <a:spcPts val="0"/>
                        </a:spcAft>
                      </a:pPr>
                      <a:r>
                        <a:rPr lang="es-EC" sz="1050">
                          <a:effectLst/>
                        </a:rPr>
                        <a:t>Asistente de Mantenimiento</a:t>
                      </a:r>
                      <a:endParaRPr lang="es-EC" sz="1200">
                        <a:solidFill>
                          <a:srgbClr val="365F91"/>
                        </a:solidFill>
                        <a:effectLst/>
                        <a:latin typeface="Calibri"/>
                      </a:endParaRPr>
                    </a:p>
                  </a:txBody>
                  <a:tcPr marL="43335" marR="43335" marT="0" marB="0"/>
                </a:tc>
                <a:tc>
                  <a:txBody>
                    <a:bodyPr/>
                    <a:lstStyle/>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MOD</a:t>
                      </a:r>
                      <a:endParaRPr lang="es-EC" sz="1200">
                        <a:solidFill>
                          <a:srgbClr val="365F91"/>
                        </a:solidFill>
                        <a:effectLst/>
                        <a:latin typeface="Calibri"/>
                      </a:endParaRPr>
                    </a:p>
                  </a:txBody>
                  <a:tcPr marL="43335" marR="43335" marT="0" marB="0"/>
                </a:tc>
                <a:tc>
                  <a:txBody>
                    <a:bodyPr/>
                    <a:lstStyle/>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20</a:t>
                      </a:r>
                      <a:endParaRPr lang="es-EC" sz="1200">
                        <a:solidFill>
                          <a:srgbClr val="365F91"/>
                        </a:solidFill>
                        <a:effectLst/>
                        <a:latin typeface="Calibri"/>
                      </a:endParaRPr>
                    </a:p>
                  </a:txBody>
                  <a:tcPr marL="43335" marR="43335" marT="0" marB="0"/>
                </a:tc>
                <a:tc rowSpan="5">
                  <a:txBody>
                    <a:bodyPr/>
                    <a:lstStyle/>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600,00</a:t>
                      </a:r>
                      <a:endParaRPr lang="es-EC" sz="1200">
                        <a:solidFill>
                          <a:srgbClr val="365F91"/>
                        </a:solidFill>
                        <a:effectLst/>
                        <a:latin typeface="Calibri"/>
                      </a:endParaRPr>
                    </a:p>
                  </a:txBody>
                  <a:tcPr marL="43335" marR="43335" marT="0" marB="0"/>
                </a:tc>
              </a:tr>
              <a:tr h="439875">
                <a:tc vMerge="1">
                  <a:txBody>
                    <a:bodyPr/>
                    <a:lstStyle/>
                    <a:p>
                      <a:endParaRPr lang="es-EC"/>
                    </a:p>
                  </a:txBody>
                  <a:tcPr/>
                </a:tc>
                <a:tc>
                  <a:txBody>
                    <a:bodyPr/>
                    <a:lstStyle/>
                    <a:p>
                      <a:pPr algn="l">
                        <a:spcBef>
                          <a:spcPts val="300"/>
                        </a:spcBef>
                        <a:spcAft>
                          <a:spcPts val="0"/>
                        </a:spcAft>
                      </a:pPr>
                      <a:r>
                        <a:rPr lang="es-EC" sz="1050">
                          <a:effectLst/>
                        </a:rPr>
                        <a:t>Embalaje y almacenamiento de productos terminados.</a:t>
                      </a:r>
                      <a:endParaRPr lang="es-EC" sz="1200">
                        <a:solidFill>
                          <a:srgbClr val="365F91"/>
                        </a:solidFill>
                        <a:effectLst/>
                        <a:latin typeface="Calibri"/>
                      </a:endParaRPr>
                    </a:p>
                  </a:txBody>
                  <a:tcPr marL="43335" marR="43335" marT="0" marB="0"/>
                </a:tc>
                <a:tc>
                  <a:txBody>
                    <a:bodyPr/>
                    <a:lstStyle/>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MOI</a:t>
                      </a:r>
                      <a:endParaRPr lang="es-EC" sz="1200">
                        <a:solidFill>
                          <a:srgbClr val="365F91"/>
                        </a:solidFill>
                        <a:effectLst/>
                        <a:latin typeface="Calibri"/>
                      </a:endParaRPr>
                    </a:p>
                  </a:txBody>
                  <a:tcPr marL="43335" marR="43335" marT="0" marB="0"/>
                </a:tc>
                <a:tc>
                  <a:txBody>
                    <a:bodyPr/>
                    <a:lstStyle/>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30</a:t>
                      </a:r>
                      <a:endParaRPr lang="es-EC" sz="1200">
                        <a:solidFill>
                          <a:srgbClr val="365F91"/>
                        </a:solidFill>
                        <a:effectLst/>
                        <a:latin typeface="Calibri"/>
                      </a:endParaRPr>
                    </a:p>
                  </a:txBody>
                  <a:tcPr marL="43335" marR="43335" marT="0" marB="0"/>
                </a:tc>
                <a:tc vMerge="1">
                  <a:txBody>
                    <a:bodyPr/>
                    <a:lstStyle/>
                    <a:p>
                      <a:endParaRPr lang="es-EC"/>
                    </a:p>
                  </a:txBody>
                  <a:tcPr/>
                </a:tc>
              </a:tr>
              <a:tr h="329907">
                <a:tc vMerge="1">
                  <a:txBody>
                    <a:bodyPr/>
                    <a:lstStyle/>
                    <a:p>
                      <a:endParaRPr lang="es-EC"/>
                    </a:p>
                  </a:txBody>
                  <a:tcPr/>
                </a:tc>
                <a:tc>
                  <a:txBody>
                    <a:bodyPr/>
                    <a:lstStyle/>
                    <a:p>
                      <a:pPr algn="l">
                        <a:spcBef>
                          <a:spcPts val="300"/>
                        </a:spcBef>
                        <a:spcAft>
                          <a:spcPts val="0"/>
                        </a:spcAft>
                      </a:pPr>
                      <a:r>
                        <a:rPr lang="es-EC" sz="1050">
                          <a:effectLst/>
                        </a:rPr>
                        <a:t>Entrega de productos terminados</a:t>
                      </a:r>
                      <a:endParaRPr lang="es-EC" sz="1200">
                        <a:solidFill>
                          <a:srgbClr val="365F91"/>
                        </a:solidFill>
                        <a:effectLst/>
                        <a:latin typeface="Calibri"/>
                      </a:endParaRPr>
                    </a:p>
                  </a:txBody>
                  <a:tcPr marL="43335" marR="43335" marT="0" marB="0"/>
                </a:tc>
                <a:tc>
                  <a:txBody>
                    <a:bodyPr/>
                    <a:lstStyle/>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MOI</a:t>
                      </a:r>
                      <a:endParaRPr lang="es-EC" sz="1200">
                        <a:solidFill>
                          <a:srgbClr val="365F91"/>
                        </a:solidFill>
                        <a:effectLst/>
                        <a:latin typeface="Calibri"/>
                      </a:endParaRPr>
                    </a:p>
                  </a:txBody>
                  <a:tcPr marL="43335" marR="43335" marT="0" marB="0"/>
                </a:tc>
                <a:tc>
                  <a:txBody>
                    <a:bodyPr/>
                    <a:lstStyle/>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20</a:t>
                      </a:r>
                      <a:endParaRPr lang="es-EC" sz="1200">
                        <a:solidFill>
                          <a:srgbClr val="365F91"/>
                        </a:solidFill>
                        <a:effectLst/>
                        <a:latin typeface="Calibri"/>
                      </a:endParaRPr>
                    </a:p>
                  </a:txBody>
                  <a:tcPr marL="43335" marR="43335" marT="0" marB="0"/>
                </a:tc>
                <a:tc vMerge="1">
                  <a:txBody>
                    <a:bodyPr/>
                    <a:lstStyle/>
                    <a:p>
                      <a:endParaRPr lang="es-EC"/>
                    </a:p>
                  </a:txBody>
                  <a:tcPr/>
                </a:tc>
              </a:tr>
              <a:tr h="329907">
                <a:tc vMerge="1">
                  <a:txBody>
                    <a:bodyPr/>
                    <a:lstStyle/>
                    <a:p>
                      <a:endParaRPr lang="es-EC"/>
                    </a:p>
                  </a:txBody>
                  <a:tcPr/>
                </a:tc>
                <a:tc>
                  <a:txBody>
                    <a:bodyPr/>
                    <a:lstStyle/>
                    <a:p>
                      <a:pPr algn="l">
                        <a:spcBef>
                          <a:spcPts val="300"/>
                        </a:spcBef>
                        <a:spcAft>
                          <a:spcPts val="0"/>
                        </a:spcAft>
                      </a:pPr>
                      <a:r>
                        <a:rPr lang="es-EC" sz="1050">
                          <a:effectLst/>
                        </a:rPr>
                        <a:t>Operación de la maquinaria convencional.</a:t>
                      </a:r>
                      <a:endParaRPr lang="es-EC" sz="1200">
                        <a:solidFill>
                          <a:srgbClr val="365F91"/>
                        </a:solidFill>
                        <a:effectLst/>
                        <a:latin typeface="Calibri"/>
                      </a:endParaRPr>
                    </a:p>
                  </a:txBody>
                  <a:tcPr marL="43335" marR="43335" marT="0" marB="0"/>
                </a:tc>
                <a:tc>
                  <a:txBody>
                    <a:bodyPr/>
                    <a:lstStyle/>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MOD</a:t>
                      </a:r>
                      <a:endParaRPr lang="es-EC" sz="1200">
                        <a:solidFill>
                          <a:srgbClr val="365F91"/>
                        </a:solidFill>
                        <a:effectLst/>
                        <a:latin typeface="Calibri"/>
                      </a:endParaRPr>
                    </a:p>
                  </a:txBody>
                  <a:tcPr marL="43335" marR="43335" marT="0" marB="0"/>
                </a:tc>
                <a:tc>
                  <a:txBody>
                    <a:bodyPr/>
                    <a:lstStyle/>
                    <a:p>
                      <a:pPr algn="ctr">
                        <a:spcBef>
                          <a:spcPts val="300"/>
                        </a:spcBef>
                        <a:spcAft>
                          <a:spcPts val="0"/>
                        </a:spcAft>
                      </a:pPr>
                      <a:r>
                        <a:rPr lang="es-EC" sz="1050">
                          <a:effectLst/>
                        </a:rPr>
                        <a:t> </a:t>
                      </a:r>
                      <a:endParaRPr lang="es-EC" sz="1200">
                        <a:effectLst/>
                      </a:endParaRPr>
                    </a:p>
                    <a:p>
                      <a:pPr algn="ctr">
                        <a:spcBef>
                          <a:spcPts val="300"/>
                        </a:spcBef>
                        <a:spcAft>
                          <a:spcPts val="0"/>
                        </a:spcAft>
                      </a:pPr>
                      <a:r>
                        <a:rPr lang="es-EC" sz="1050">
                          <a:effectLst/>
                        </a:rPr>
                        <a:t>30</a:t>
                      </a:r>
                      <a:endParaRPr lang="es-EC" sz="1200">
                        <a:solidFill>
                          <a:srgbClr val="365F91"/>
                        </a:solidFill>
                        <a:effectLst/>
                        <a:latin typeface="Calibri"/>
                      </a:endParaRPr>
                    </a:p>
                  </a:txBody>
                  <a:tcPr marL="43335" marR="43335" marT="0" marB="0"/>
                </a:tc>
                <a:tc vMerge="1">
                  <a:txBody>
                    <a:bodyPr/>
                    <a:lstStyle/>
                    <a:p>
                      <a:endParaRPr lang="es-EC"/>
                    </a:p>
                  </a:txBody>
                  <a:tcPr/>
                </a:tc>
              </a:tr>
              <a:tr h="202181">
                <a:tc vMerge="1">
                  <a:txBody>
                    <a:bodyPr/>
                    <a:lstStyle/>
                    <a:p>
                      <a:endParaRPr lang="es-EC"/>
                    </a:p>
                  </a:txBody>
                  <a:tcPr/>
                </a:tc>
                <a:tc>
                  <a:txBody>
                    <a:bodyPr/>
                    <a:lstStyle/>
                    <a:p>
                      <a:pPr algn="l">
                        <a:spcBef>
                          <a:spcPts val="300"/>
                        </a:spcBef>
                        <a:spcAft>
                          <a:spcPts val="0"/>
                        </a:spcAft>
                      </a:pPr>
                      <a:r>
                        <a:rPr lang="es-EC" sz="1050">
                          <a:effectLst/>
                        </a:rPr>
                        <a:t>Limpieza</a:t>
                      </a:r>
                      <a:endParaRPr lang="es-EC" sz="1200">
                        <a:solidFill>
                          <a:srgbClr val="365F91"/>
                        </a:solidFill>
                        <a:effectLst/>
                        <a:latin typeface="Calibri"/>
                      </a:endParaRPr>
                    </a:p>
                  </a:txBody>
                  <a:tcPr marL="43335" marR="43335" marT="0" marB="0"/>
                </a:tc>
                <a:tc>
                  <a:txBody>
                    <a:bodyPr/>
                    <a:lstStyle/>
                    <a:p>
                      <a:pPr algn="ctr">
                        <a:spcBef>
                          <a:spcPts val="300"/>
                        </a:spcBef>
                        <a:spcAft>
                          <a:spcPts val="0"/>
                        </a:spcAft>
                      </a:pPr>
                      <a:r>
                        <a:rPr lang="es-EC" sz="1050">
                          <a:effectLst/>
                        </a:rPr>
                        <a:t>MOI</a:t>
                      </a:r>
                      <a:endParaRPr lang="es-EC" sz="1200">
                        <a:solidFill>
                          <a:srgbClr val="365F91"/>
                        </a:solidFill>
                        <a:effectLst/>
                        <a:latin typeface="Calibri"/>
                      </a:endParaRPr>
                    </a:p>
                  </a:txBody>
                  <a:tcPr marL="43335" marR="43335" marT="0" marB="0"/>
                </a:tc>
                <a:tc>
                  <a:txBody>
                    <a:bodyPr/>
                    <a:lstStyle/>
                    <a:p>
                      <a:pPr algn="ctr">
                        <a:spcBef>
                          <a:spcPts val="300"/>
                        </a:spcBef>
                        <a:spcAft>
                          <a:spcPts val="0"/>
                        </a:spcAft>
                      </a:pPr>
                      <a:r>
                        <a:rPr lang="es-EC" sz="1050" dirty="0">
                          <a:effectLst/>
                        </a:rPr>
                        <a:t>20</a:t>
                      </a:r>
                      <a:endParaRPr lang="es-EC" sz="1200" dirty="0">
                        <a:solidFill>
                          <a:srgbClr val="365F91"/>
                        </a:solidFill>
                        <a:effectLst/>
                        <a:latin typeface="Calibri"/>
                      </a:endParaRPr>
                    </a:p>
                  </a:txBody>
                  <a:tcPr marL="43335" marR="43335" marT="0" marB="0"/>
                </a:tc>
                <a:tc vMerge="1">
                  <a:txBody>
                    <a:bodyPr/>
                    <a:lstStyle/>
                    <a:p>
                      <a:endParaRPr lang="es-EC"/>
                    </a:p>
                  </a:txBody>
                  <a:tcPr/>
                </a:tc>
              </a:tr>
            </a:tbl>
          </a:graphicData>
        </a:graphic>
      </p:graphicFrame>
    </p:spTree>
    <p:extLst>
      <p:ext uri="{BB962C8B-B14F-4D97-AF65-F5344CB8AC3E}">
        <p14:creationId xmlns:p14="http://schemas.microsoft.com/office/powerpoint/2010/main" val="40678714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67544" y="620688"/>
            <a:ext cx="8136904" cy="400110"/>
          </a:xfrm>
          <a:prstGeom prst="rect">
            <a:avLst/>
          </a:prstGeom>
          <a:noFill/>
        </p:spPr>
        <p:txBody>
          <a:bodyPr wrap="square" rtlCol="0">
            <a:spAutoFit/>
          </a:bodyPr>
          <a:lstStyle/>
          <a:p>
            <a:r>
              <a:rPr lang="es-EC" sz="2000" b="1" dirty="0" smtClean="0"/>
              <a:t>COSTO DE LA MANO DE OBRA</a:t>
            </a:r>
            <a:endParaRPr lang="es-EC" sz="2000" b="1" dirty="0"/>
          </a:p>
        </p:txBody>
      </p:sp>
      <mc:AlternateContent xmlns:mc="http://schemas.openxmlformats.org/markup-compatibility/2006" xmlns:a14="http://schemas.microsoft.com/office/drawing/2010/main">
        <mc:Choice Requires="a14">
          <p:sp>
            <p:nvSpPr>
              <p:cNvPr id="2" name="1 Rectángulo"/>
              <p:cNvSpPr/>
              <p:nvPr/>
            </p:nvSpPr>
            <p:spPr>
              <a:xfrm>
                <a:off x="539552" y="1196752"/>
                <a:ext cx="2247731"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b="1" i="1">
                          <a:latin typeface="Cambria Math"/>
                        </a:rPr>
                        <m:t>𝐂𝐌𝐎</m:t>
                      </m:r>
                      <m:r>
                        <a:rPr lang="es-EC" b="1">
                          <a:latin typeface="Cambria Math"/>
                        </a:rPr>
                        <m:t>=</m:t>
                      </m:r>
                      <m:f>
                        <m:fPr>
                          <m:ctrlPr>
                            <a:rPr lang="es-EC" b="1" i="1">
                              <a:latin typeface="Cambria Math"/>
                            </a:rPr>
                          </m:ctrlPr>
                        </m:fPr>
                        <m:num>
                          <m:r>
                            <a:rPr lang="es-EC" b="1" i="1">
                              <a:latin typeface="Cambria Math"/>
                            </a:rPr>
                            <m:t>𝑴𝑶𝑫</m:t>
                          </m:r>
                        </m:num>
                        <m:den>
                          <m:r>
                            <a:rPr lang="es-EC" b="1" i="1">
                              <a:latin typeface="Cambria Math"/>
                            </a:rPr>
                            <m:t>𝟏𝟔𝟎</m:t>
                          </m:r>
                        </m:den>
                      </m:f>
                      <m:r>
                        <a:rPr lang="es-EC" b="1">
                          <a:latin typeface="Cambria Math"/>
                        </a:rPr>
                        <m:t> ($/</m:t>
                      </m:r>
                      <m:r>
                        <a:rPr lang="es-EC" b="1" i="1">
                          <a:latin typeface="Cambria Math"/>
                        </a:rPr>
                        <m:t>𝐡</m:t>
                      </m:r>
                      <m:r>
                        <a:rPr lang="es-EC" b="1">
                          <a:latin typeface="Cambria Math"/>
                        </a:rPr>
                        <m:t>)</m:t>
                      </m:r>
                    </m:oMath>
                  </m:oMathPara>
                </a14:m>
                <a:endParaRPr lang="es-EC" b="1" dirty="0"/>
              </a:p>
            </p:txBody>
          </p:sp>
        </mc:Choice>
        <mc:Fallback xmlns="">
          <p:sp>
            <p:nvSpPr>
              <p:cNvPr id="2" name="1 Rectángulo"/>
              <p:cNvSpPr>
                <a:spLocks noRot="1" noChangeAspect="1" noMove="1" noResize="1" noEditPoints="1" noAdjustHandles="1" noChangeArrowheads="1" noChangeShapeType="1" noTextEdit="1"/>
              </p:cNvSpPr>
              <p:nvPr/>
            </p:nvSpPr>
            <p:spPr>
              <a:xfrm>
                <a:off x="539552" y="1196752"/>
                <a:ext cx="2247731" cy="612732"/>
              </a:xfrm>
              <a:prstGeom prst="rect">
                <a:avLst/>
              </a:prstGeom>
              <a:blipFill rotWithShape="1">
                <a:blip r:embed="rId3"/>
                <a:stretch>
                  <a:fillRect/>
                </a:stretch>
              </a:blipFill>
            </p:spPr>
            <p:txBody>
              <a:bodyPr/>
              <a:lstStyle/>
              <a:p>
                <a:r>
                  <a:rPr lang="es-EC">
                    <a:noFill/>
                  </a:rPr>
                  <a:t> </a:t>
                </a:r>
              </a:p>
            </p:txBody>
          </p:sp>
        </mc:Fallback>
      </mc:AlternateContent>
      <p:sp>
        <p:nvSpPr>
          <p:cNvPr id="3" name="2 Rectángulo"/>
          <p:cNvSpPr/>
          <p:nvPr/>
        </p:nvSpPr>
        <p:spPr>
          <a:xfrm>
            <a:off x="683568" y="1988840"/>
            <a:ext cx="4572000" cy="861774"/>
          </a:xfrm>
          <a:prstGeom prst="rect">
            <a:avLst/>
          </a:prstGeom>
        </p:spPr>
        <p:txBody>
          <a:bodyPr>
            <a:spAutoFit/>
          </a:bodyPr>
          <a:lstStyle/>
          <a:p>
            <a:r>
              <a:rPr lang="es-EC" sz="1600" b="1" dirty="0"/>
              <a:t>CMO: </a:t>
            </a:r>
            <a:r>
              <a:rPr lang="es-EC" sz="1600" dirty="0"/>
              <a:t>Costo de la mano de obra directa ($/h)</a:t>
            </a:r>
          </a:p>
          <a:p>
            <a:r>
              <a:rPr lang="es-EC" sz="1600" b="1" dirty="0"/>
              <a:t>MOD: </a:t>
            </a:r>
            <a:r>
              <a:rPr lang="es-EC" sz="1600" dirty="0"/>
              <a:t>Salario de la mano de obra directa ($/mes)</a:t>
            </a:r>
          </a:p>
          <a:p>
            <a:r>
              <a:rPr lang="es-EC" sz="1600" b="1" dirty="0"/>
              <a:t>Horas laborables en el mes: </a:t>
            </a:r>
            <a:r>
              <a:rPr lang="es-EC" sz="1600" dirty="0"/>
              <a:t>160 (h/mes)</a:t>
            </a:r>
          </a:p>
        </p:txBody>
      </p:sp>
      <mc:AlternateContent xmlns:mc="http://schemas.openxmlformats.org/markup-compatibility/2006" xmlns:a14="http://schemas.microsoft.com/office/drawing/2010/main">
        <mc:Choice Requires="a14">
          <p:sp>
            <p:nvSpPr>
              <p:cNvPr id="5" name="4 Rectángulo"/>
              <p:cNvSpPr/>
              <p:nvPr/>
            </p:nvSpPr>
            <p:spPr>
              <a:xfrm>
                <a:off x="795414" y="3068959"/>
                <a:ext cx="4572000" cy="1897827"/>
              </a:xfrm>
              <a:prstGeom prst="rect">
                <a:avLst/>
              </a:prstGeom>
            </p:spPr>
            <p:txBody>
              <a:bodyPr>
                <a:spAutoFit/>
              </a:bodyPr>
              <a:lstStyle/>
              <a:p>
                <a:r>
                  <a:rPr lang="es-EC" sz="1600" dirty="0"/>
                  <a:t>Laboratorista:</a:t>
                </a:r>
              </a:p>
              <a:p>
                <a14:m>
                  <m:oMath xmlns:m="http://schemas.openxmlformats.org/officeDocument/2006/math">
                    <m:r>
                      <m:rPr>
                        <m:sty m:val="p"/>
                      </m:rPr>
                      <a:rPr lang="es-EC" sz="1600">
                        <a:latin typeface="Cambria Math"/>
                      </a:rPr>
                      <m:t>CMO</m:t>
                    </m:r>
                    <m:r>
                      <a:rPr lang="es-EC" sz="1600">
                        <a:latin typeface="Cambria Math"/>
                      </a:rPr>
                      <m:t>=</m:t>
                    </m:r>
                    <m:f>
                      <m:fPr>
                        <m:ctrlPr>
                          <a:rPr lang="es-EC" sz="1600" i="1">
                            <a:latin typeface="Cambria Math"/>
                          </a:rPr>
                        </m:ctrlPr>
                      </m:fPr>
                      <m:num>
                        <m:r>
                          <m:rPr>
                            <m:sty m:val="p"/>
                          </m:rPr>
                          <a:rPr lang="es-EC" sz="1600">
                            <a:latin typeface="Cambria Math"/>
                          </a:rPr>
                          <m:t>MOD</m:t>
                        </m:r>
                      </m:num>
                      <m:den>
                        <m:r>
                          <a:rPr lang="es-EC" sz="1600">
                            <a:latin typeface="Cambria Math"/>
                          </a:rPr>
                          <m:t>160</m:t>
                        </m:r>
                      </m:den>
                    </m:f>
                    <m:r>
                      <a:rPr lang="es-EC" sz="1600">
                        <a:latin typeface="Cambria Math"/>
                      </a:rPr>
                      <m:t>=</m:t>
                    </m:r>
                    <m:f>
                      <m:fPr>
                        <m:ctrlPr>
                          <a:rPr lang="es-EC" sz="1600" i="1">
                            <a:latin typeface="Cambria Math"/>
                          </a:rPr>
                        </m:ctrlPr>
                      </m:fPr>
                      <m:num>
                        <m:r>
                          <a:rPr lang="es-EC" sz="1600">
                            <a:latin typeface="Cambria Math"/>
                          </a:rPr>
                          <m:t>1121,74</m:t>
                        </m:r>
                      </m:num>
                      <m:den>
                        <m:r>
                          <a:rPr lang="es-EC" sz="1600">
                            <a:latin typeface="Cambria Math"/>
                          </a:rPr>
                          <m:t>160</m:t>
                        </m:r>
                      </m:den>
                    </m:f>
                    <m:r>
                      <a:rPr lang="es-EC" sz="1600">
                        <a:latin typeface="Cambria Math"/>
                      </a:rPr>
                      <m:t>=7,01 ($/</m:t>
                    </m:r>
                    <m:r>
                      <m:rPr>
                        <m:sty m:val="p"/>
                      </m:rPr>
                      <a:rPr lang="es-EC" sz="1600">
                        <a:latin typeface="Cambria Math"/>
                      </a:rPr>
                      <m:t>h</m:t>
                    </m:r>
                    <m:r>
                      <a:rPr lang="es-EC" sz="1600">
                        <a:latin typeface="Cambria Math"/>
                      </a:rPr>
                      <m:t>)</m:t>
                    </m:r>
                  </m:oMath>
                </a14:m>
                <a:r>
                  <a:rPr lang="es-EC" sz="1600" dirty="0"/>
                  <a:t> </a:t>
                </a:r>
              </a:p>
              <a:p>
                <a:r>
                  <a:rPr lang="es-EC" sz="1600" dirty="0"/>
                  <a:t>Ing. Mecánico:</a:t>
                </a:r>
              </a:p>
              <a:p>
                <a14:m>
                  <m:oMath xmlns:m="http://schemas.openxmlformats.org/officeDocument/2006/math">
                    <m:r>
                      <m:rPr>
                        <m:sty m:val="p"/>
                      </m:rPr>
                      <a:rPr lang="es-EC" sz="1600">
                        <a:latin typeface="Cambria Math"/>
                      </a:rPr>
                      <m:t>CMO</m:t>
                    </m:r>
                    <m:r>
                      <a:rPr lang="es-EC" sz="1600">
                        <a:latin typeface="Cambria Math"/>
                      </a:rPr>
                      <m:t>=</m:t>
                    </m:r>
                    <m:f>
                      <m:fPr>
                        <m:ctrlPr>
                          <a:rPr lang="es-EC" sz="1600" i="1">
                            <a:latin typeface="Cambria Math"/>
                          </a:rPr>
                        </m:ctrlPr>
                      </m:fPr>
                      <m:num>
                        <m:r>
                          <m:rPr>
                            <m:sty m:val="p"/>
                          </m:rPr>
                          <a:rPr lang="es-EC" sz="1600">
                            <a:latin typeface="Cambria Math"/>
                          </a:rPr>
                          <m:t>MOD</m:t>
                        </m:r>
                      </m:num>
                      <m:den>
                        <m:r>
                          <a:rPr lang="es-EC" sz="1600">
                            <a:latin typeface="Cambria Math"/>
                          </a:rPr>
                          <m:t>160</m:t>
                        </m:r>
                      </m:den>
                    </m:f>
                    <m:r>
                      <a:rPr lang="es-EC" sz="1600">
                        <a:latin typeface="Cambria Math"/>
                      </a:rPr>
                      <m:t>=</m:t>
                    </m:r>
                    <m:f>
                      <m:fPr>
                        <m:ctrlPr>
                          <a:rPr lang="es-EC" sz="1600" i="1">
                            <a:latin typeface="Cambria Math"/>
                          </a:rPr>
                        </m:ctrlPr>
                      </m:fPr>
                      <m:num>
                        <m:r>
                          <a:rPr lang="es-EC" sz="1600">
                            <a:latin typeface="Cambria Math"/>
                          </a:rPr>
                          <m:t>2000,00</m:t>
                        </m:r>
                      </m:num>
                      <m:den>
                        <m:r>
                          <a:rPr lang="es-EC" sz="1600">
                            <a:latin typeface="Cambria Math"/>
                          </a:rPr>
                          <m:t>160</m:t>
                        </m:r>
                      </m:den>
                    </m:f>
                    <m:r>
                      <a:rPr lang="es-EC" sz="1600">
                        <a:latin typeface="Cambria Math"/>
                      </a:rPr>
                      <m:t>=12,50 ($/</m:t>
                    </m:r>
                    <m:r>
                      <m:rPr>
                        <m:sty m:val="p"/>
                      </m:rPr>
                      <a:rPr lang="es-EC" sz="1600">
                        <a:latin typeface="Cambria Math"/>
                      </a:rPr>
                      <m:t>h</m:t>
                    </m:r>
                    <m:r>
                      <a:rPr lang="es-EC" sz="1600">
                        <a:latin typeface="Cambria Math"/>
                      </a:rPr>
                      <m:t>)</m:t>
                    </m:r>
                  </m:oMath>
                </a14:m>
                <a:r>
                  <a:rPr lang="es-EC" sz="1600" dirty="0"/>
                  <a:t> </a:t>
                </a:r>
              </a:p>
              <a:p>
                <a:r>
                  <a:rPr lang="es-EC" sz="1600" dirty="0"/>
                  <a:t>Asistente:</a:t>
                </a:r>
              </a:p>
              <a:p>
                <a14:m>
                  <m:oMath xmlns:m="http://schemas.openxmlformats.org/officeDocument/2006/math">
                    <m:r>
                      <m:rPr>
                        <m:sty m:val="p"/>
                      </m:rPr>
                      <a:rPr lang="es-EC" sz="1600">
                        <a:latin typeface="Cambria Math"/>
                      </a:rPr>
                      <m:t>CMO</m:t>
                    </m:r>
                    <m:r>
                      <a:rPr lang="es-EC" sz="1600">
                        <a:latin typeface="Cambria Math"/>
                      </a:rPr>
                      <m:t>=</m:t>
                    </m:r>
                    <m:f>
                      <m:fPr>
                        <m:ctrlPr>
                          <a:rPr lang="es-EC" sz="1600" i="1">
                            <a:latin typeface="Cambria Math"/>
                          </a:rPr>
                        </m:ctrlPr>
                      </m:fPr>
                      <m:num>
                        <m:r>
                          <m:rPr>
                            <m:sty m:val="p"/>
                          </m:rPr>
                          <a:rPr lang="es-EC" sz="1600">
                            <a:latin typeface="Cambria Math"/>
                          </a:rPr>
                          <m:t>MOD</m:t>
                        </m:r>
                      </m:num>
                      <m:den>
                        <m:r>
                          <a:rPr lang="es-EC" sz="1600">
                            <a:latin typeface="Cambria Math"/>
                          </a:rPr>
                          <m:t>160</m:t>
                        </m:r>
                      </m:den>
                    </m:f>
                    <m:r>
                      <a:rPr lang="es-EC" sz="1600">
                        <a:latin typeface="Cambria Math"/>
                      </a:rPr>
                      <m:t>=</m:t>
                    </m:r>
                    <m:f>
                      <m:fPr>
                        <m:ctrlPr>
                          <a:rPr lang="es-EC" sz="1600" i="1">
                            <a:latin typeface="Cambria Math"/>
                          </a:rPr>
                        </m:ctrlPr>
                      </m:fPr>
                      <m:num>
                        <m:r>
                          <a:rPr lang="es-EC" sz="1600">
                            <a:latin typeface="Cambria Math"/>
                          </a:rPr>
                          <m:t>600,00</m:t>
                        </m:r>
                      </m:num>
                      <m:den>
                        <m:r>
                          <a:rPr lang="es-EC" sz="1600">
                            <a:latin typeface="Cambria Math"/>
                          </a:rPr>
                          <m:t>160</m:t>
                        </m:r>
                      </m:den>
                    </m:f>
                    <m:r>
                      <a:rPr lang="es-EC" sz="1600">
                        <a:latin typeface="Cambria Math"/>
                      </a:rPr>
                      <m:t>=3,75 ($/</m:t>
                    </m:r>
                    <m:r>
                      <m:rPr>
                        <m:sty m:val="p"/>
                      </m:rPr>
                      <a:rPr lang="es-EC" sz="1600">
                        <a:latin typeface="Cambria Math"/>
                      </a:rPr>
                      <m:t>h</m:t>
                    </m:r>
                    <m:r>
                      <a:rPr lang="es-EC" sz="1600">
                        <a:latin typeface="Cambria Math"/>
                      </a:rPr>
                      <m:t>)</m:t>
                    </m:r>
                  </m:oMath>
                </a14:m>
                <a:r>
                  <a:rPr lang="es-EC" sz="1600" dirty="0"/>
                  <a:t> </a:t>
                </a:r>
              </a:p>
            </p:txBody>
          </p:sp>
        </mc:Choice>
        <mc:Fallback xmlns="">
          <p:sp>
            <p:nvSpPr>
              <p:cNvPr id="5" name="4 Rectángulo"/>
              <p:cNvSpPr>
                <a:spLocks noRot="1" noChangeAspect="1" noMove="1" noResize="1" noEditPoints="1" noAdjustHandles="1" noChangeArrowheads="1" noChangeShapeType="1" noTextEdit="1"/>
              </p:cNvSpPr>
              <p:nvPr/>
            </p:nvSpPr>
            <p:spPr>
              <a:xfrm>
                <a:off x="795414" y="3068959"/>
                <a:ext cx="4572000" cy="1897827"/>
              </a:xfrm>
              <a:prstGeom prst="rect">
                <a:avLst/>
              </a:prstGeom>
              <a:blipFill rotWithShape="1">
                <a:blip r:embed="rId4"/>
                <a:stretch>
                  <a:fillRect l="-667" t="-962"/>
                </a:stretch>
              </a:blipFill>
            </p:spPr>
            <p:txBody>
              <a:bodyPr/>
              <a:lstStyle/>
              <a:p>
                <a:r>
                  <a:rPr lang="es-EC">
                    <a:noFill/>
                  </a:rPr>
                  <a:t> </a:t>
                </a:r>
              </a:p>
            </p:txBody>
          </p:sp>
        </mc:Fallback>
      </mc:AlternateContent>
    </p:spTree>
    <p:extLst>
      <p:ext uri="{BB962C8B-B14F-4D97-AF65-F5344CB8AC3E}">
        <p14:creationId xmlns:p14="http://schemas.microsoft.com/office/powerpoint/2010/main" val="8294958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67544" y="620688"/>
            <a:ext cx="8136904" cy="400110"/>
          </a:xfrm>
          <a:prstGeom prst="rect">
            <a:avLst/>
          </a:prstGeom>
          <a:noFill/>
        </p:spPr>
        <p:txBody>
          <a:bodyPr wrap="square" rtlCol="0">
            <a:spAutoFit/>
          </a:bodyPr>
          <a:lstStyle/>
          <a:p>
            <a:r>
              <a:rPr lang="es-EC" sz="2000" b="1" dirty="0" smtClean="0"/>
              <a:t>ACTIVIDADES INFLUYENTES EN EL MECANIZADO CNC</a:t>
            </a:r>
            <a:endParaRPr lang="es-EC" sz="2000" b="1" dirty="0"/>
          </a:p>
        </p:txBody>
      </p:sp>
      <p:sp>
        <p:nvSpPr>
          <p:cNvPr id="4" name="3 Rectángulo"/>
          <p:cNvSpPr/>
          <p:nvPr/>
        </p:nvSpPr>
        <p:spPr>
          <a:xfrm>
            <a:off x="611560" y="1340768"/>
            <a:ext cx="5688632" cy="3447098"/>
          </a:xfrm>
          <a:prstGeom prst="rect">
            <a:avLst/>
          </a:prstGeom>
        </p:spPr>
        <p:txBody>
          <a:bodyPr wrap="square">
            <a:spAutoFit/>
          </a:bodyPr>
          <a:lstStyle/>
          <a:p>
            <a:pPr marL="285750" lvl="0" indent="-285750">
              <a:buFont typeface="Arial" panose="020B0604020202020204" pitchFamily="34" charset="0"/>
              <a:buChar char="•"/>
            </a:pPr>
            <a:r>
              <a:rPr lang="es-EC" sz="2000" dirty="0"/>
              <a:t>Logística de envío de productos terminados a clientes.</a:t>
            </a:r>
          </a:p>
          <a:p>
            <a:pPr marL="285750" lvl="0" indent="-285750">
              <a:buFont typeface="Arial" panose="020B0604020202020204" pitchFamily="34" charset="0"/>
              <a:buChar char="•"/>
            </a:pPr>
            <a:r>
              <a:rPr lang="es-EC" sz="2000" dirty="0"/>
              <a:t>Almacenamiento de productos terminados en bodegas.</a:t>
            </a:r>
          </a:p>
          <a:p>
            <a:pPr marL="285750" lvl="0" indent="-285750">
              <a:buFont typeface="Arial" panose="020B0604020202020204" pitchFamily="34" charset="0"/>
              <a:buChar char="•"/>
            </a:pPr>
            <a:r>
              <a:rPr lang="es-EC" sz="2000" dirty="0"/>
              <a:t>Atención de cotizaciones solicitadas por clientes.</a:t>
            </a:r>
          </a:p>
          <a:p>
            <a:pPr marL="285750" lvl="0" indent="-285750">
              <a:buFont typeface="Arial" panose="020B0604020202020204" pitchFamily="34" charset="0"/>
              <a:buChar char="•"/>
            </a:pPr>
            <a:r>
              <a:rPr lang="es-EC" sz="2000" dirty="0"/>
              <a:t>Cotización de materiales solicitados a proveedores.</a:t>
            </a:r>
          </a:p>
          <a:p>
            <a:pPr marL="285750" lvl="0" indent="-285750">
              <a:buFont typeface="Arial" panose="020B0604020202020204" pitchFamily="34" charset="0"/>
              <a:buChar char="•"/>
            </a:pPr>
            <a:r>
              <a:rPr lang="es-EC" sz="2000" dirty="0"/>
              <a:t>Cotización de productos y servicios.</a:t>
            </a:r>
          </a:p>
          <a:p>
            <a:pPr marL="285750" lvl="0" indent="-285750">
              <a:buFont typeface="Arial" panose="020B0604020202020204" pitchFamily="34" charset="0"/>
              <a:buChar char="•"/>
            </a:pPr>
            <a:r>
              <a:rPr lang="es-EC" sz="2000" dirty="0"/>
              <a:t>Capacitación al personal.</a:t>
            </a:r>
          </a:p>
          <a:p>
            <a:pPr marL="285750" lvl="0" indent="-285750">
              <a:buFont typeface="Arial" panose="020B0604020202020204" pitchFamily="34" charset="0"/>
              <a:buChar char="•"/>
            </a:pPr>
            <a:r>
              <a:rPr lang="es-EC" sz="2000" dirty="0"/>
              <a:t>Promoción de productos o servicios. </a:t>
            </a:r>
          </a:p>
        </p:txBody>
      </p:sp>
    </p:spTree>
    <p:extLst>
      <p:ext uri="{BB962C8B-B14F-4D97-AF65-F5344CB8AC3E}">
        <p14:creationId xmlns:p14="http://schemas.microsoft.com/office/powerpoint/2010/main" val="19023636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67544" y="620688"/>
            <a:ext cx="8136904" cy="400110"/>
          </a:xfrm>
          <a:prstGeom prst="rect">
            <a:avLst/>
          </a:prstGeom>
          <a:noFill/>
        </p:spPr>
        <p:txBody>
          <a:bodyPr wrap="square" rtlCol="0">
            <a:spAutoFit/>
          </a:bodyPr>
          <a:lstStyle/>
          <a:p>
            <a:r>
              <a:rPr lang="es-EC" sz="2000" b="1" dirty="0" smtClean="0"/>
              <a:t>INDUCTORES</a:t>
            </a:r>
            <a:endParaRPr lang="es-EC" sz="2000" b="1" dirty="0"/>
          </a:p>
        </p:txBody>
      </p:sp>
      <p:sp>
        <p:nvSpPr>
          <p:cNvPr id="2" name="1 Rectángulo"/>
          <p:cNvSpPr/>
          <p:nvPr/>
        </p:nvSpPr>
        <p:spPr>
          <a:xfrm>
            <a:off x="539552" y="1326772"/>
            <a:ext cx="7344816" cy="4524315"/>
          </a:xfrm>
          <a:prstGeom prst="rect">
            <a:avLst/>
          </a:prstGeom>
        </p:spPr>
        <p:txBody>
          <a:bodyPr wrap="square">
            <a:spAutoFit/>
          </a:bodyPr>
          <a:lstStyle/>
          <a:p>
            <a:pPr marL="285750" lvl="0" indent="-285750">
              <a:buFont typeface="Arial" panose="020B0604020202020204" pitchFamily="34" charset="0"/>
              <a:buChar char="•"/>
            </a:pPr>
            <a:r>
              <a:rPr lang="es-EC" dirty="0"/>
              <a:t>Para la logística de envío  de productos terminados a clientes, se tomará como driver los dólares por hora ($/h) para transporte y personal de envío</a:t>
            </a:r>
            <a:r>
              <a:rPr lang="es-EC" dirty="0" smtClean="0"/>
              <a:t>.</a:t>
            </a:r>
          </a:p>
          <a:p>
            <a:pPr lvl="0"/>
            <a:endParaRPr lang="es-EC" dirty="0"/>
          </a:p>
          <a:p>
            <a:pPr marL="285750" lvl="0" indent="-285750">
              <a:buFont typeface="Arial" panose="020B0604020202020204" pitchFamily="34" charset="0"/>
              <a:buChar char="•"/>
            </a:pPr>
            <a:r>
              <a:rPr lang="es-EC" dirty="0"/>
              <a:t>Para el almacenamiento de productos en bodega el inductor será dólares por metro cuadrado – hora ($/m</a:t>
            </a:r>
            <a:r>
              <a:rPr lang="es-EC" baseline="30000" dirty="0"/>
              <a:t>2</a:t>
            </a:r>
            <a:r>
              <a:rPr lang="es-EC" dirty="0"/>
              <a:t>*h</a:t>
            </a:r>
            <a:r>
              <a:rPr lang="es-EC" dirty="0" smtClean="0"/>
              <a:t>).</a:t>
            </a:r>
          </a:p>
          <a:p>
            <a:pPr lvl="0"/>
            <a:endParaRPr lang="es-EC" dirty="0"/>
          </a:p>
          <a:p>
            <a:pPr marL="285750" lvl="0" indent="-285750">
              <a:buFont typeface="Arial" panose="020B0604020202020204" pitchFamily="34" charset="0"/>
              <a:buChar char="•"/>
            </a:pPr>
            <a:r>
              <a:rPr lang="es-EC" dirty="0"/>
              <a:t>Para la atención de cotizaciones solicitadas por clientes acerca de materiales solicitados y de productos y servicios;  el inductor será dólares por hora ($/h</a:t>
            </a:r>
            <a:r>
              <a:rPr lang="es-EC" dirty="0" smtClean="0"/>
              <a:t>).</a:t>
            </a:r>
          </a:p>
          <a:p>
            <a:pPr lvl="0"/>
            <a:endParaRPr lang="es-EC" dirty="0"/>
          </a:p>
          <a:p>
            <a:pPr marL="285750" lvl="0" indent="-285750">
              <a:buFont typeface="Arial" panose="020B0604020202020204" pitchFamily="34" charset="0"/>
              <a:buChar char="•"/>
            </a:pPr>
            <a:r>
              <a:rPr lang="es-EC" dirty="0"/>
              <a:t>Para la capacitación del personal el inductor será número de capacitaciones al año y se medirá en dólares por hora ($/h</a:t>
            </a:r>
            <a:r>
              <a:rPr lang="es-EC" dirty="0" smtClean="0"/>
              <a:t>).</a:t>
            </a:r>
          </a:p>
          <a:p>
            <a:pPr lvl="0"/>
            <a:endParaRPr lang="es-EC" dirty="0"/>
          </a:p>
          <a:p>
            <a:pPr marL="285750" indent="-285750">
              <a:buFont typeface="Arial" panose="020B0604020202020204" pitchFamily="34" charset="0"/>
              <a:buChar char="•"/>
            </a:pPr>
            <a:r>
              <a:rPr lang="es-EC" dirty="0"/>
              <a:t>Para la promoción de productos el inductor será el número de horas que se promociona el producto </a:t>
            </a:r>
            <a:r>
              <a:rPr lang="es-EC" dirty="0" smtClean="0"/>
              <a:t>y </a:t>
            </a:r>
            <a:r>
              <a:rPr lang="es-EC" dirty="0"/>
              <a:t>se medirá en dólares por hora ($/h).</a:t>
            </a:r>
          </a:p>
        </p:txBody>
      </p:sp>
    </p:spTree>
    <p:extLst>
      <p:ext uri="{BB962C8B-B14F-4D97-AF65-F5344CB8AC3E}">
        <p14:creationId xmlns:p14="http://schemas.microsoft.com/office/powerpoint/2010/main" val="18169023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67544" y="620688"/>
            <a:ext cx="8136904" cy="707886"/>
          </a:xfrm>
          <a:prstGeom prst="rect">
            <a:avLst/>
          </a:prstGeom>
          <a:noFill/>
        </p:spPr>
        <p:txBody>
          <a:bodyPr wrap="square" rtlCol="0">
            <a:spAutoFit/>
          </a:bodyPr>
          <a:lstStyle/>
          <a:p>
            <a:r>
              <a:rPr lang="es-EC" sz="2000" b="1" dirty="0" smtClean="0"/>
              <a:t>RESUMEN DE COSTOS DE ATIVIDADES INFLUYENTES EN EL MECANIZADO CNC:</a:t>
            </a:r>
            <a:endParaRPr lang="es-EC" sz="2000" b="1" dirty="0"/>
          </a:p>
        </p:txBody>
      </p:sp>
      <p:graphicFrame>
        <p:nvGraphicFramePr>
          <p:cNvPr id="2" name="1 Tabla"/>
          <p:cNvGraphicFramePr>
            <a:graphicFrameLocks noGrp="1"/>
          </p:cNvGraphicFramePr>
          <p:nvPr>
            <p:extLst>
              <p:ext uri="{D42A27DB-BD31-4B8C-83A1-F6EECF244321}">
                <p14:modId xmlns:p14="http://schemas.microsoft.com/office/powerpoint/2010/main" val="2956851128"/>
              </p:ext>
            </p:extLst>
          </p:nvPr>
        </p:nvGraphicFramePr>
        <p:xfrm>
          <a:off x="539551" y="1328573"/>
          <a:ext cx="8136906" cy="4584417"/>
        </p:xfrm>
        <a:graphic>
          <a:graphicData uri="http://schemas.openxmlformats.org/drawingml/2006/table">
            <a:tbl>
              <a:tblPr firstCol="1" bandRow="1">
                <a:tableStyleId>{10A1B5D5-9B99-4C35-A422-299274C87663}</a:tableStyleId>
              </a:tblPr>
              <a:tblGrid>
                <a:gridCol w="5338707"/>
                <a:gridCol w="1447143"/>
                <a:gridCol w="1351056"/>
              </a:tblGrid>
              <a:tr h="550898">
                <a:tc>
                  <a:txBody>
                    <a:bodyPr/>
                    <a:lstStyle/>
                    <a:p>
                      <a:pPr algn="ctr">
                        <a:lnSpc>
                          <a:spcPct val="200000"/>
                        </a:lnSpc>
                        <a:spcBef>
                          <a:spcPts val="1200"/>
                        </a:spcBef>
                        <a:spcAft>
                          <a:spcPts val="0"/>
                        </a:spcAft>
                      </a:pPr>
                      <a:r>
                        <a:rPr lang="es-EC" sz="1200" dirty="0">
                          <a:effectLst/>
                        </a:rPr>
                        <a:t>DESCRIPCIÓN</a:t>
                      </a:r>
                      <a:endParaRPr lang="es-EC" sz="1200" dirty="0">
                        <a:solidFill>
                          <a:srgbClr val="365F91"/>
                        </a:solidFill>
                        <a:effectLst/>
                        <a:latin typeface="Calibri"/>
                        <a:ea typeface="Calibri"/>
                        <a:cs typeface="Times New Roman"/>
                      </a:endParaRPr>
                    </a:p>
                  </a:txBody>
                  <a:tcPr marL="47977" marR="47977" marT="0" marB="0"/>
                </a:tc>
                <a:tc>
                  <a:txBody>
                    <a:bodyPr/>
                    <a:lstStyle/>
                    <a:p>
                      <a:pPr algn="ctr">
                        <a:lnSpc>
                          <a:spcPct val="200000"/>
                        </a:lnSpc>
                        <a:spcBef>
                          <a:spcPts val="1200"/>
                        </a:spcBef>
                        <a:spcAft>
                          <a:spcPts val="0"/>
                        </a:spcAft>
                      </a:pPr>
                      <a:r>
                        <a:rPr lang="es-EC" sz="1200">
                          <a:effectLst/>
                        </a:rPr>
                        <a:t>UNIDAD</a:t>
                      </a:r>
                      <a:endParaRPr lang="es-EC" sz="1200">
                        <a:solidFill>
                          <a:srgbClr val="365F91"/>
                        </a:solidFill>
                        <a:effectLst/>
                        <a:latin typeface="Calibri"/>
                        <a:ea typeface="Calibri"/>
                        <a:cs typeface="Times New Roman"/>
                      </a:endParaRPr>
                    </a:p>
                  </a:txBody>
                  <a:tcPr marL="47977" marR="47977" marT="0" marB="0"/>
                </a:tc>
                <a:tc>
                  <a:txBody>
                    <a:bodyPr/>
                    <a:lstStyle/>
                    <a:p>
                      <a:pPr algn="ctr">
                        <a:lnSpc>
                          <a:spcPct val="200000"/>
                        </a:lnSpc>
                        <a:spcBef>
                          <a:spcPts val="1200"/>
                        </a:spcBef>
                        <a:spcAft>
                          <a:spcPts val="0"/>
                        </a:spcAft>
                      </a:pPr>
                      <a:r>
                        <a:rPr lang="es-EC" sz="1200">
                          <a:effectLst/>
                        </a:rPr>
                        <a:t>COSTO</a:t>
                      </a:r>
                      <a:endParaRPr lang="es-EC" sz="1200">
                        <a:solidFill>
                          <a:srgbClr val="365F91"/>
                        </a:solidFill>
                        <a:effectLst/>
                        <a:latin typeface="Calibri"/>
                        <a:ea typeface="Calibri"/>
                        <a:cs typeface="Times New Roman"/>
                      </a:endParaRPr>
                    </a:p>
                  </a:txBody>
                  <a:tcPr marL="47977" marR="47977" marT="0" marB="0"/>
                </a:tc>
              </a:tr>
              <a:tr h="1109614">
                <a:tc>
                  <a:txBody>
                    <a:bodyPr/>
                    <a:lstStyle/>
                    <a:p>
                      <a:pPr algn="l">
                        <a:spcBef>
                          <a:spcPts val="600"/>
                        </a:spcBef>
                        <a:spcAft>
                          <a:spcPts val="600"/>
                        </a:spcAft>
                      </a:pPr>
                      <a:r>
                        <a:rPr lang="es-EC" sz="1200">
                          <a:effectLst/>
                        </a:rPr>
                        <a:t>Costos de envío de productos terminados a clientes.</a:t>
                      </a:r>
                    </a:p>
                    <a:p>
                      <a:pPr algn="l">
                        <a:spcBef>
                          <a:spcPts val="600"/>
                        </a:spcBef>
                        <a:spcAft>
                          <a:spcPts val="600"/>
                        </a:spcAft>
                      </a:pPr>
                      <a:r>
                        <a:rPr lang="es-EC" sz="1200">
                          <a:effectLst/>
                        </a:rPr>
                        <a:t>     Transporte</a:t>
                      </a:r>
                    </a:p>
                    <a:p>
                      <a:pPr algn="l">
                        <a:spcBef>
                          <a:spcPts val="600"/>
                        </a:spcBef>
                        <a:spcAft>
                          <a:spcPts val="600"/>
                        </a:spcAft>
                      </a:pPr>
                      <a:r>
                        <a:rPr lang="es-EC" sz="1200">
                          <a:effectLst/>
                        </a:rPr>
                        <a:t>     Asistente</a:t>
                      </a:r>
                      <a:endParaRPr lang="es-EC" sz="1200">
                        <a:solidFill>
                          <a:srgbClr val="365F91"/>
                        </a:solidFill>
                        <a:effectLst/>
                        <a:latin typeface="Calibri"/>
                      </a:endParaRPr>
                    </a:p>
                  </a:txBody>
                  <a:tcPr marL="47977" marR="47977" marT="0" marB="0"/>
                </a:tc>
                <a:tc>
                  <a:txBody>
                    <a:bodyPr/>
                    <a:lstStyle/>
                    <a:p>
                      <a:pPr algn="ctr">
                        <a:spcBef>
                          <a:spcPts val="600"/>
                        </a:spcBef>
                        <a:spcAft>
                          <a:spcPts val="600"/>
                        </a:spcAft>
                      </a:pPr>
                      <a:r>
                        <a:rPr lang="es-EC" sz="1200">
                          <a:effectLst/>
                        </a:rPr>
                        <a:t>($/h)</a:t>
                      </a:r>
                    </a:p>
                    <a:p>
                      <a:pPr algn="ctr">
                        <a:spcBef>
                          <a:spcPts val="600"/>
                        </a:spcBef>
                        <a:spcAft>
                          <a:spcPts val="600"/>
                        </a:spcAft>
                      </a:pPr>
                      <a:r>
                        <a:rPr lang="es-EC" sz="1200">
                          <a:effectLst/>
                        </a:rPr>
                        <a:t> </a:t>
                      </a:r>
                    </a:p>
                    <a:p>
                      <a:pPr algn="ctr">
                        <a:spcBef>
                          <a:spcPts val="600"/>
                        </a:spcBef>
                        <a:spcAft>
                          <a:spcPts val="600"/>
                        </a:spcAft>
                      </a:pPr>
                      <a:r>
                        <a:rPr lang="es-EC" sz="1200">
                          <a:effectLst/>
                        </a:rPr>
                        <a:t>($/h)</a:t>
                      </a:r>
                    </a:p>
                    <a:p>
                      <a:pPr algn="ctr">
                        <a:spcBef>
                          <a:spcPts val="600"/>
                        </a:spcBef>
                        <a:spcAft>
                          <a:spcPts val="600"/>
                        </a:spcAft>
                      </a:pPr>
                      <a:r>
                        <a:rPr lang="es-EC" sz="1200">
                          <a:effectLst/>
                        </a:rPr>
                        <a:t>($/h)</a:t>
                      </a:r>
                      <a:endParaRPr lang="es-EC" sz="1200">
                        <a:solidFill>
                          <a:srgbClr val="365F91"/>
                        </a:solidFill>
                        <a:effectLst/>
                        <a:latin typeface="Calibri"/>
                      </a:endParaRPr>
                    </a:p>
                  </a:txBody>
                  <a:tcPr marL="47977" marR="47977" marT="0" marB="0"/>
                </a:tc>
                <a:tc>
                  <a:txBody>
                    <a:bodyPr/>
                    <a:lstStyle/>
                    <a:p>
                      <a:pPr algn="r">
                        <a:spcBef>
                          <a:spcPts val="600"/>
                        </a:spcBef>
                        <a:spcAft>
                          <a:spcPts val="600"/>
                        </a:spcAft>
                      </a:pPr>
                      <a:r>
                        <a:rPr lang="es-EC" sz="1200">
                          <a:effectLst/>
                        </a:rPr>
                        <a:t>9,75</a:t>
                      </a:r>
                    </a:p>
                    <a:p>
                      <a:pPr algn="r">
                        <a:spcBef>
                          <a:spcPts val="600"/>
                        </a:spcBef>
                        <a:spcAft>
                          <a:spcPts val="600"/>
                        </a:spcAft>
                      </a:pPr>
                      <a:r>
                        <a:rPr lang="es-EC" sz="1200">
                          <a:effectLst/>
                        </a:rPr>
                        <a:t> </a:t>
                      </a:r>
                    </a:p>
                    <a:p>
                      <a:pPr algn="r">
                        <a:spcBef>
                          <a:spcPts val="600"/>
                        </a:spcBef>
                        <a:spcAft>
                          <a:spcPts val="600"/>
                        </a:spcAft>
                      </a:pPr>
                      <a:r>
                        <a:rPr lang="es-EC" sz="1200">
                          <a:effectLst/>
                        </a:rPr>
                        <a:t>6,00</a:t>
                      </a:r>
                    </a:p>
                    <a:p>
                      <a:pPr algn="r">
                        <a:spcBef>
                          <a:spcPts val="600"/>
                        </a:spcBef>
                        <a:spcAft>
                          <a:spcPts val="600"/>
                        </a:spcAft>
                      </a:pPr>
                      <a:r>
                        <a:rPr lang="es-EC" sz="1200">
                          <a:effectLst/>
                        </a:rPr>
                        <a:t>3,75</a:t>
                      </a:r>
                      <a:endParaRPr lang="es-EC" sz="1200">
                        <a:solidFill>
                          <a:srgbClr val="365F91"/>
                        </a:solidFill>
                        <a:effectLst/>
                        <a:latin typeface="Calibri"/>
                      </a:endParaRPr>
                    </a:p>
                  </a:txBody>
                  <a:tcPr marL="47977" marR="47977" marT="0" marB="0"/>
                </a:tc>
              </a:tr>
              <a:tr h="550898">
                <a:tc>
                  <a:txBody>
                    <a:bodyPr/>
                    <a:lstStyle/>
                    <a:p>
                      <a:pPr algn="l">
                        <a:lnSpc>
                          <a:spcPct val="200000"/>
                        </a:lnSpc>
                        <a:spcBef>
                          <a:spcPts val="600"/>
                        </a:spcBef>
                        <a:spcAft>
                          <a:spcPts val="600"/>
                        </a:spcAft>
                      </a:pPr>
                      <a:r>
                        <a:rPr lang="es-EC" sz="1200">
                          <a:effectLst/>
                        </a:rPr>
                        <a:t>Costo de almacenamiento de productos en bodegas</a:t>
                      </a:r>
                      <a:endParaRPr lang="es-EC" sz="1200">
                        <a:solidFill>
                          <a:srgbClr val="365F91"/>
                        </a:solidFill>
                        <a:effectLst/>
                        <a:latin typeface="Calibri"/>
                        <a:ea typeface="Calibri"/>
                        <a:cs typeface="Times New Roman"/>
                      </a:endParaRPr>
                    </a:p>
                  </a:txBody>
                  <a:tcPr marL="47977" marR="47977" marT="0" marB="0"/>
                </a:tc>
                <a:tc>
                  <a:txBody>
                    <a:bodyPr/>
                    <a:lstStyle/>
                    <a:p>
                      <a:pPr algn="ctr">
                        <a:lnSpc>
                          <a:spcPct val="200000"/>
                        </a:lnSpc>
                        <a:spcBef>
                          <a:spcPts val="600"/>
                        </a:spcBef>
                        <a:spcAft>
                          <a:spcPts val="600"/>
                        </a:spcAft>
                      </a:pPr>
                      <a:r>
                        <a:rPr lang="es-EC" sz="1200" dirty="0" smtClean="0">
                          <a:effectLst/>
                        </a:rPr>
                        <a:t>($/h*m2)</a:t>
                      </a:r>
                      <a:endParaRPr lang="es-EC" sz="1200" dirty="0">
                        <a:solidFill>
                          <a:srgbClr val="365F91"/>
                        </a:solidFill>
                        <a:effectLst/>
                        <a:latin typeface="Calibri"/>
                        <a:ea typeface="Calibri"/>
                        <a:cs typeface="Times New Roman"/>
                      </a:endParaRPr>
                    </a:p>
                  </a:txBody>
                  <a:tcPr marL="47977" marR="47977" marT="0" marB="0"/>
                </a:tc>
                <a:tc>
                  <a:txBody>
                    <a:bodyPr/>
                    <a:lstStyle/>
                    <a:p>
                      <a:pPr algn="r">
                        <a:lnSpc>
                          <a:spcPct val="200000"/>
                        </a:lnSpc>
                        <a:spcBef>
                          <a:spcPts val="600"/>
                        </a:spcBef>
                        <a:spcAft>
                          <a:spcPts val="600"/>
                        </a:spcAft>
                      </a:pPr>
                      <a:r>
                        <a:rPr lang="es-EC" sz="1200">
                          <a:effectLst/>
                        </a:rPr>
                        <a:t>3,00</a:t>
                      </a:r>
                      <a:endParaRPr lang="es-EC" sz="1200">
                        <a:solidFill>
                          <a:srgbClr val="365F91"/>
                        </a:solidFill>
                        <a:effectLst/>
                        <a:latin typeface="Calibri"/>
                        <a:ea typeface="Calibri"/>
                        <a:cs typeface="Times New Roman"/>
                      </a:endParaRPr>
                    </a:p>
                  </a:txBody>
                  <a:tcPr marL="47977" marR="47977" marT="0" marB="0"/>
                </a:tc>
              </a:tr>
              <a:tr h="1377243">
                <a:tc>
                  <a:txBody>
                    <a:bodyPr/>
                    <a:lstStyle/>
                    <a:p>
                      <a:pPr algn="l">
                        <a:lnSpc>
                          <a:spcPct val="200000"/>
                        </a:lnSpc>
                        <a:spcBef>
                          <a:spcPts val="600"/>
                        </a:spcBef>
                        <a:spcAft>
                          <a:spcPts val="600"/>
                        </a:spcAft>
                      </a:pPr>
                      <a:r>
                        <a:rPr lang="es-EC" sz="1200">
                          <a:effectLst/>
                        </a:rPr>
                        <a:t>Atención de cotizaciones solicitadas por clientes, cotización de materiales solicitados a proveedores y cotización de productos </a:t>
                      </a:r>
                      <a:endParaRPr lang="es-EC" sz="1200">
                        <a:solidFill>
                          <a:srgbClr val="365F91"/>
                        </a:solidFill>
                        <a:effectLst/>
                        <a:latin typeface="Calibri"/>
                        <a:ea typeface="Calibri"/>
                        <a:cs typeface="Times New Roman"/>
                      </a:endParaRPr>
                    </a:p>
                  </a:txBody>
                  <a:tcPr marL="47977" marR="47977" marT="0" marB="0"/>
                </a:tc>
                <a:tc>
                  <a:txBody>
                    <a:bodyPr/>
                    <a:lstStyle/>
                    <a:p>
                      <a:pPr algn="ctr">
                        <a:lnSpc>
                          <a:spcPct val="200000"/>
                        </a:lnSpc>
                        <a:spcBef>
                          <a:spcPts val="600"/>
                        </a:spcBef>
                        <a:spcAft>
                          <a:spcPts val="600"/>
                        </a:spcAft>
                      </a:pPr>
                      <a:r>
                        <a:rPr lang="es-EC" sz="1200">
                          <a:effectLst/>
                        </a:rPr>
                        <a:t>($/h)</a:t>
                      </a:r>
                      <a:endParaRPr lang="es-EC" sz="1200">
                        <a:solidFill>
                          <a:srgbClr val="365F91"/>
                        </a:solidFill>
                        <a:effectLst/>
                        <a:latin typeface="Calibri"/>
                        <a:ea typeface="Calibri"/>
                        <a:cs typeface="Times New Roman"/>
                      </a:endParaRPr>
                    </a:p>
                  </a:txBody>
                  <a:tcPr marL="47977" marR="47977" marT="0" marB="0"/>
                </a:tc>
                <a:tc>
                  <a:txBody>
                    <a:bodyPr/>
                    <a:lstStyle/>
                    <a:p>
                      <a:pPr algn="r">
                        <a:lnSpc>
                          <a:spcPct val="200000"/>
                        </a:lnSpc>
                        <a:spcBef>
                          <a:spcPts val="600"/>
                        </a:spcBef>
                        <a:spcAft>
                          <a:spcPts val="600"/>
                        </a:spcAft>
                      </a:pPr>
                      <a:r>
                        <a:rPr lang="es-EC" sz="1200">
                          <a:effectLst/>
                        </a:rPr>
                        <a:t>12,50</a:t>
                      </a:r>
                      <a:endParaRPr lang="es-EC" sz="1200">
                        <a:solidFill>
                          <a:srgbClr val="365F91"/>
                        </a:solidFill>
                        <a:effectLst/>
                        <a:latin typeface="Calibri"/>
                        <a:ea typeface="Calibri"/>
                        <a:cs typeface="Times New Roman"/>
                      </a:endParaRPr>
                    </a:p>
                  </a:txBody>
                  <a:tcPr marL="47977" marR="47977" marT="0" marB="0"/>
                </a:tc>
              </a:tr>
              <a:tr h="286352">
                <a:tc>
                  <a:txBody>
                    <a:bodyPr/>
                    <a:lstStyle/>
                    <a:p>
                      <a:pPr algn="l">
                        <a:lnSpc>
                          <a:spcPct val="200000"/>
                        </a:lnSpc>
                        <a:spcBef>
                          <a:spcPts val="600"/>
                        </a:spcBef>
                        <a:spcAft>
                          <a:spcPts val="600"/>
                        </a:spcAft>
                      </a:pPr>
                      <a:r>
                        <a:rPr lang="es-EC" sz="1200">
                          <a:effectLst/>
                        </a:rPr>
                        <a:t>Capacitaciones al personal</a:t>
                      </a:r>
                      <a:endParaRPr lang="es-EC" sz="1200">
                        <a:solidFill>
                          <a:srgbClr val="365F91"/>
                        </a:solidFill>
                        <a:effectLst/>
                        <a:latin typeface="Calibri"/>
                        <a:ea typeface="Calibri"/>
                        <a:cs typeface="Times New Roman"/>
                      </a:endParaRPr>
                    </a:p>
                  </a:txBody>
                  <a:tcPr marL="47977" marR="47977" marT="0" marB="0"/>
                </a:tc>
                <a:tc>
                  <a:txBody>
                    <a:bodyPr/>
                    <a:lstStyle/>
                    <a:p>
                      <a:pPr algn="ctr">
                        <a:lnSpc>
                          <a:spcPct val="200000"/>
                        </a:lnSpc>
                        <a:spcBef>
                          <a:spcPts val="600"/>
                        </a:spcBef>
                        <a:spcAft>
                          <a:spcPts val="600"/>
                        </a:spcAft>
                      </a:pPr>
                      <a:r>
                        <a:rPr lang="es-EC" sz="1200">
                          <a:effectLst/>
                        </a:rPr>
                        <a:t>($/h)</a:t>
                      </a:r>
                      <a:endParaRPr lang="es-EC" sz="1200">
                        <a:solidFill>
                          <a:srgbClr val="365F91"/>
                        </a:solidFill>
                        <a:effectLst/>
                        <a:latin typeface="Calibri"/>
                        <a:ea typeface="Calibri"/>
                        <a:cs typeface="Times New Roman"/>
                      </a:endParaRPr>
                    </a:p>
                  </a:txBody>
                  <a:tcPr marL="47977" marR="47977" marT="0" marB="0"/>
                </a:tc>
                <a:tc>
                  <a:txBody>
                    <a:bodyPr/>
                    <a:lstStyle/>
                    <a:p>
                      <a:pPr algn="r">
                        <a:lnSpc>
                          <a:spcPct val="200000"/>
                        </a:lnSpc>
                        <a:spcBef>
                          <a:spcPts val="600"/>
                        </a:spcBef>
                        <a:spcAft>
                          <a:spcPts val="600"/>
                        </a:spcAft>
                      </a:pPr>
                      <a:r>
                        <a:rPr lang="es-EC" sz="1200">
                          <a:effectLst/>
                        </a:rPr>
                        <a:t>3,65</a:t>
                      </a:r>
                      <a:endParaRPr lang="es-EC" sz="1200">
                        <a:solidFill>
                          <a:srgbClr val="365F91"/>
                        </a:solidFill>
                        <a:effectLst/>
                        <a:latin typeface="Calibri"/>
                        <a:ea typeface="Calibri"/>
                        <a:cs typeface="Times New Roman"/>
                      </a:endParaRPr>
                    </a:p>
                  </a:txBody>
                  <a:tcPr marL="47977" marR="47977" marT="0" marB="0"/>
                </a:tc>
              </a:tr>
              <a:tr h="550898">
                <a:tc>
                  <a:txBody>
                    <a:bodyPr/>
                    <a:lstStyle/>
                    <a:p>
                      <a:pPr algn="l">
                        <a:lnSpc>
                          <a:spcPct val="200000"/>
                        </a:lnSpc>
                        <a:spcBef>
                          <a:spcPts val="600"/>
                        </a:spcBef>
                        <a:spcAft>
                          <a:spcPts val="600"/>
                        </a:spcAft>
                      </a:pPr>
                      <a:r>
                        <a:rPr lang="es-EC" sz="1200">
                          <a:effectLst/>
                        </a:rPr>
                        <a:t>Promoción de productos o servicios vía web</a:t>
                      </a:r>
                      <a:endParaRPr lang="es-EC" sz="1200">
                        <a:solidFill>
                          <a:srgbClr val="365F91"/>
                        </a:solidFill>
                        <a:effectLst/>
                        <a:latin typeface="Calibri"/>
                        <a:ea typeface="Calibri"/>
                        <a:cs typeface="Times New Roman"/>
                      </a:endParaRPr>
                    </a:p>
                  </a:txBody>
                  <a:tcPr marL="47977" marR="47977" marT="0" marB="0"/>
                </a:tc>
                <a:tc>
                  <a:txBody>
                    <a:bodyPr/>
                    <a:lstStyle/>
                    <a:p>
                      <a:pPr algn="ctr">
                        <a:lnSpc>
                          <a:spcPct val="200000"/>
                        </a:lnSpc>
                        <a:spcBef>
                          <a:spcPts val="600"/>
                        </a:spcBef>
                        <a:spcAft>
                          <a:spcPts val="600"/>
                        </a:spcAft>
                      </a:pPr>
                      <a:r>
                        <a:rPr lang="es-EC" sz="1200">
                          <a:effectLst/>
                        </a:rPr>
                        <a:t>($/h)</a:t>
                      </a:r>
                      <a:endParaRPr lang="es-EC" sz="1200">
                        <a:solidFill>
                          <a:srgbClr val="365F91"/>
                        </a:solidFill>
                        <a:effectLst/>
                        <a:latin typeface="Calibri"/>
                        <a:ea typeface="Calibri"/>
                        <a:cs typeface="Times New Roman"/>
                      </a:endParaRPr>
                    </a:p>
                  </a:txBody>
                  <a:tcPr marL="47977" marR="47977" marT="0" marB="0"/>
                </a:tc>
                <a:tc>
                  <a:txBody>
                    <a:bodyPr/>
                    <a:lstStyle/>
                    <a:p>
                      <a:pPr algn="r">
                        <a:lnSpc>
                          <a:spcPct val="200000"/>
                        </a:lnSpc>
                        <a:spcBef>
                          <a:spcPts val="600"/>
                        </a:spcBef>
                        <a:spcAft>
                          <a:spcPts val="600"/>
                        </a:spcAft>
                      </a:pPr>
                      <a:r>
                        <a:rPr lang="es-EC" sz="1200" dirty="0">
                          <a:effectLst/>
                        </a:rPr>
                        <a:t>1,17</a:t>
                      </a:r>
                      <a:endParaRPr lang="es-EC" sz="1200" dirty="0">
                        <a:solidFill>
                          <a:srgbClr val="365F91"/>
                        </a:solidFill>
                        <a:effectLst/>
                        <a:latin typeface="Calibri"/>
                        <a:ea typeface="Calibri"/>
                        <a:cs typeface="Times New Roman"/>
                      </a:endParaRPr>
                    </a:p>
                  </a:txBody>
                  <a:tcPr marL="47977" marR="47977" marT="0" marB="0"/>
                </a:tc>
              </a:tr>
            </a:tbl>
          </a:graphicData>
        </a:graphic>
      </p:graphicFrame>
    </p:spTree>
    <p:extLst>
      <p:ext uri="{BB962C8B-B14F-4D97-AF65-F5344CB8AC3E}">
        <p14:creationId xmlns:p14="http://schemas.microsoft.com/office/powerpoint/2010/main" val="16157202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0863"/>
          </a:xfrm>
          <a:prstGeom prst="rect">
            <a:avLst/>
          </a:prstGeom>
          <a:ln/>
        </p:spPr>
        <p:style>
          <a:lnRef idx="2">
            <a:schemeClr val="dk1"/>
          </a:lnRef>
          <a:fillRef idx="1">
            <a:schemeClr val="lt1"/>
          </a:fillRef>
          <a:effectRef idx="0">
            <a:schemeClr val="dk1"/>
          </a:effectRef>
          <a:fontRef idx="minor">
            <a:schemeClr val="dk1"/>
          </a:fontRef>
        </p:style>
      </p:pic>
      <p:sp>
        <p:nvSpPr>
          <p:cNvPr id="6" name="5 CuadroTexto"/>
          <p:cNvSpPr txBox="1"/>
          <p:nvPr/>
        </p:nvSpPr>
        <p:spPr>
          <a:xfrm>
            <a:off x="467544" y="620688"/>
            <a:ext cx="8136904" cy="400110"/>
          </a:xfrm>
          <a:prstGeom prst="rect">
            <a:avLst/>
          </a:prstGeom>
          <a:noFill/>
        </p:spPr>
        <p:txBody>
          <a:bodyPr wrap="square" rtlCol="0">
            <a:spAutoFit/>
          </a:bodyPr>
          <a:lstStyle/>
          <a:p>
            <a:r>
              <a:rPr lang="es-EC" sz="2000" b="1" dirty="0" smtClean="0"/>
              <a:t>SOFTWARE COSMEC</a:t>
            </a:r>
            <a:endParaRPr lang="es-EC" sz="2000" b="1" dirty="0"/>
          </a:p>
        </p:txBody>
      </p:sp>
      <p:sp>
        <p:nvSpPr>
          <p:cNvPr id="3" name="2 CuadroTexto"/>
          <p:cNvSpPr txBox="1"/>
          <p:nvPr/>
        </p:nvSpPr>
        <p:spPr>
          <a:xfrm>
            <a:off x="611560" y="1452554"/>
            <a:ext cx="7272808" cy="2031325"/>
          </a:xfrm>
          <a:prstGeom prst="rect">
            <a:avLst/>
          </a:prstGeom>
          <a:noFill/>
        </p:spPr>
        <p:txBody>
          <a:bodyPr wrap="square" rtlCol="0">
            <a:spAutoFit/>
          </a:bodyPr>
          <a:lstStyle/>
          <a:p>
            <a:pPr marL="285750" indent="-285750">
              <a:buFont typeface="Arial" panose="020B0604020202020204" pitchFamily="34" charset="0"/>
              <a:buChar char="•"/>
            </a:pPr>
            <a:r>
              <a:rPr lang="es-EC" dirty="0" smtClean="0"/>
              <a:t>APTANA STUDIO 3,2</a:t>
            </a:r>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r>
              <a:rPr lang="es-EC" dirty="0" smtClean="0"/>
              <a:t>MYSQL</a:t>
            </a:r>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r>
              <a:rPr lang="es-EC" dirty="0" smtClean="0"/>
              <a:t>XAMPP</a:t>
            </a:r>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r>
              <a:rPr lang="es-EC" dirty="0" smtClean="0"/>
              <a:t>FILEZILLA</a:t>
            </a:r>
            <a:endParaRPr lang="es-EC" dirty="0"/>
          </a:p>
        </p:txBody>
      </p:sp>
      <p:pic>
        <p:nvPicPr>
          <p:cNvPr id="5" name="4 Imagen"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1411761"/>
            <a:ext cx="4968552" cy="4077340"/>
          </a:xfrm>
          <a:prstGeom prst="rect">
            <a:avLst/>
          </a:prstGeom>
        </p:spPr>
      </p:pic>
      <p:sp>
        <p:nvSpPr>
          <p:cNvPr id="7" name="6 Rectángulo"/>
          <p:cNvSpPr/>
          <p:nvPr/>
        </p:nvSpPr>
        <p:spPr>
          <a:xfrm>
            <a:off x="636387" y="5733256"/>
            <a:ext cx="4194610" cy="369332"/>
          </a:xfrm>
          <a:prstGeom prst="rect">
            <a:avLst/>
          </a:prstGeom>
        </p:spPr>
        <p:txBody>
          <a:bodyPr wrap="none">
            <a:spAutoFit/>
          </a:bodyPr>
          <a:lstStyle/>
          <a:p>
            <a:r>
              <a:rPr lang="es-EC" dirty="0" smtClean="0">
                <a:solidFill>
                  <a:schemeClr val="bg2">
                    <a:lumMod val="90000"/>
                  </a:schemeClr>
                </a:solidFill>
                <a:hlinkClick r:id="rId4"/>
              </a:rPr>
              <a:t>http://cosmec.hol.es/cosmec/index.php</a:t>
            </a:r>
            <a:r>
              <a:rPr lang="es-EC" dirty="0" smtClean="0">
                <a:solidFill>
                  <a:schemeClr val="bg2">
                    <a:lumMod val="90000"/>
                  </a:schemeClr>
                </a:solidFill>
              </a:rPr>
              <a:t> </a:t>
            </a:r>
            <a:endParaRPr lang="es-EC" dirty="0">
              <a:solidFill>
                <a:schemeClr val="bg2">
                  <a:lumMod val="90000"/>
                </a:schemeClr>
              </a:solidFill>
            </a:endParaRPr>
          </a:p>
        </p:txBody>
      </p:sp>
    </p:spTree>
    <p:extLst>
      <p:ext uri="{BB962C8B-B14F-4D97-AF65-F5344CB8AC3E}">
        <p14:creationId xmlns:p14="http://schemas.microsoft.com/office/powerpoint/2010/main" val="29053512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0863"/>
          </a:xfrm>
          <a:prstGeom prst="rect">
            <a:avLst/>
          </a:prstGeom>
          <a:ln/>
        </p:spPr>
        <p:style>
          <a:lnRef idx="2">
            <a:schemeClr val="dk1"/>
          </a:lnRef>
          <a:fillRef idx="1">
            <a:schemeClr val="lt1"/>
          </a:fillRef>
          <a:effectRef idx="0">
            <a:schemeClr val="dk1"/>
          </a:effectRef>
          <a:fontRef idx="minor">
            <a:schemeClr val="dk1"/>
          </a:fontRef>
        </p:style>
      </p:pic>
      <p:sp>
        <p:nvSpPr>
          <p:cNvPr id="6" name="5 CuadroTexto"/>
          <p:cNvSpPr txBox="1"/>
          <p:nvPr/>
        </p:nvSpPr>
        <p:spPr>
          <a:xfrm>
            <a:off x="467544" y="620688"/>
            <a:ext cx="8136904" cy="400110"/>
          </a:xfrm>
          <a:prstGeom prst="rect">
            <a:avLst/>
          </a:prstGeom>
          <a:noFill/>
        </p:spPr>
        <p:txBody>
          <a:bodyPr wrap="square" rtlCol="0">
            <a:spAutoFit/>
          </a:bodyPr>
          <a:lstStyle/>
          <a:p>
            <a:r>
              <a:rPr lang="es-EC" sz="2000" b="1" dirty="0" smtClean="0"/>
              <a:t>SOFTWARE COSMEC</a:t>
            </a:r>
            <a:endParaRPr lang="es-EC" sz="2000" b="1" dirty="0"/>
          </a:p>
        </p:txBody>
      </p:sp>
      <p:sp>
        <p:nvSpPr>
          <p:cNvPr id="3" name="2 CuadroTexto"/>
          <p:cNvSpPr txBox="1"/>
          <p:nvPr/>
        </p:nvSpPr>
        <p:spPr>
          <a:xfrm>
            <a:off x="611560" y="1452554"/>
            <a:ext cx="7272808" cy="2031325"/>
          </a:xfrm>
          <a:prstGeom prst="rect">
            <a:avLst/>
          </a:prstGeom>
          <a:noFill/>
        </p:spPr>
        <p:txBody>
          <a:bodyPr wrap="square" rtlCol="0">
            <a:spAutoFit/>
          </a:bodyPr>
          <a:lstStyle/>
          <a:p>
            <a:pPr marL="285750" indent="-285750">
              <a:buFont typeface="Arial" panose="020B0604020202020204" pitchFamily="34" charset="0"/>
              <a:buChar char="•"/>
            </a:pPr>
            <a:r>
              <a:rPr lang="es-EC" dirty="0" smtClean="0"/>
              <a:t>APTANA STUDIO 3,2</a:t>
            </a:r>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r>
              <a:rPr lang="es-EC" dirty="0" smtClean="0"/>
              <a:t>MYSQL</a:t>
            </a:r>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r>
              <a:rPr lang="es-EC" dirty="0" smtClean="0"/>
              <a:t>XAMPP</a:t>
            </a:r>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r>
              <a:rPr lang="es-EC" dirty="0" smtClean="0"/>
              <a:t>FILEZILLA</a:t>
            </a:r>
            <a:endParaRPr lang="es-EC" dirty="0"/>
          </a:p>
        </p:txBody>
      </p:sp>
      <p:pic>
        <p:nvPicPr>
          <p:cNvPr id="5" name="4 Imagen"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1411761"/>
            <a:ext cx="4968552" cy="4077340"/>
          </a:xfrm>
          <a:prstGeom prst="rect">
            <a:avLst/>
          </a:prstGeom>
        </p:spPr>
      </p:pic>
      <p:sp>
        <p:nvSpPr>
          <p:cNvPr id="7" name="6 Rectángulo"/>
          <p:cNvSpPr/>
          <p:nvPr/>
        </p:nvSpPr>
        <p:spPr>
          <a:xfrm>
            <a:off x="636387" y="5733256"/>
            <a:ext cx="4194610" cy="369332"/>
          </a:xfrm>
          <a:prstGeom prst="rect">
            <a:avLst/>
          </a:prstGeom>
        </p:spPr>
        <p:txBody>
          <a:bodyPr wrap="none">
            <a:spAutoFit/>
          </a:bodyPr>
          <a:lstStyle/>
          <a:p>
            <a:r>
              <a:rPr lang="es-EC" dirty="0" smtClean="0">
                <a:solidFill>
                  <a:schemeClr val="bg2">
                    <a:lumMod val="90000"/>
                  </a:schemeClr>
                </a:solidFill>
                <a:hlinkClick r:id="rId4"/>
              </a:rPr>
              <a:t>http://cosmec.hol.es/cosmec/index.php</a:t>
            </a:r>
            <a:r>
              <a:rPr lang="es-EC" dirty="0" smtClean="0">
                <a:solidFill>
                  <a:schemeClr val="bg2">
                    <a:lumMod val="90000"/>
                  </a:schemeClr>
                </a:solidFill>
              </a:rPr>
              <a:t> </a:t>
            </a:r>
            <a:endParaRPr lang="es-EC" dirty="0">
              <a:solidFill>
                <a:schemeClr val="bg2">
                  <a:lumMod val="90000"/>
                </a:schemeClr>
              </a:solidFill>
            </a:endParaRPr>
          </a:p>
        </p:txBody>
      </p:sp>
    </p:spTree>
    <p:extLst>
      <p:ext uri="{BB962C8B-B14F-4D97-AF65-F5344CB8AC3E}">
        <p14:creationId xmlns:p14="http://schemas.microsoft.com/office/powerpoint/2010/main" val="7843096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0863"/>
          </a:xfrm>
          <a:prstGeom prst="rect">
            <a:avLst/>
          </a:prstGeom>
          <a:ln/>
        </p:spPr>
        <p:style>
          <a:lnRef idx="2">
            <a:schemeClr val="dk1"/>
          </a:lnRef>
          <a:fillRef idx="1">
            <a:schemeClr val="lt1"/>
          </a:fillRef>
          <a:effectRef idx="0">
            <a:schemeClr val="dk1"/>
          </a:effectRef>
          <a:fontRef idx="minor">
            <a:schemeClr val="dk1"/>
          </a:fontRef>
        </p:style>
      </p:pic>
      <p:sp>
        <p:nvSpPr>
          <p:cNvPr id="6" name="5 CuadroTexto"/>
          <p:cNvSpPr txBox="1"/>
          <p:nvPr/>
        </p:nvSpPr>
        <p:spPr>
          <a:xfrm>
            <a:off x="467544" y="620688"/>
            <a:ext cx="8136904" cy="400110"/>
          </a:xfrm>
          <a:prstGeom prst="rect">
            <a:avLst/>
          </a:prstGeom>
          <a:noFill/>
        </p:spPr>
        <p:txBody>
          <a:bodyPr wrap="square" rtlCol="0">
            <a:spAutoFit/>
          </a:bodyPr>
          <a:lstStyle/>
          <a:p>
            <a:r>
              <a:rPr lang="es-EC" sz="2000" b="1" dirty="0" smtClean="0"/>
              <a:t>EJEMPLO DE UTILIZACIÓN DEL SOFTWARE COSMEC.</a:t>
            </a:r>
            <a:endParaRPr lang="es-EC" sz="2000" b="1" dirty="0"/>
          </a:p>
        </p:txBody>
      </p:sp>
      <p:pic>
        <p:nvPicPr>
          <p:cNvPr id="8" name="7 Imagen"/>
          <p:cNvPicPr/>
          <p:nvPr/>
        </p:nvPicPr>
        <p:blipFill rotWithShape="1">
          <a:blip r:embed="rId3"/>
          <a:srcRect l="47718" t="26195" r="6774" b="14343"/>
          <a:stretch/>
        </p:blipFill>
        <p:spPr bwMode="auto">
          <a:xfrm>
            <a:off x="4689538" y="1542530"/>
            <a:ext cx="4050407" cy="4334742"/>
          </a:xfrm>
          <a:prstGeom prst="rect">
            <a:avLst/>
          </a:prstGeom>
          <a:ln>
            <a:noFill/>
          </a:ln>
          <a:extLst>
            <a:ext uri="{53640926-AAD7-44D8-BBD7-CCE9431645EC}">
              <a14:shadowObscured xmlns:a14="http://schemas.microsoft.com/office/drawing/2010/main"/>
            </a:ext>
          </a:extLst>
        </p:spPr>
      </p:pic>
      <p:sp>
        <p:nvSpPr>
          <p:cNvPr id="9" name="8 CuadroTexto"/>
          <p:cNvSpPr txBox="1"/>
          <p:nvPr/>
        </p:nvSpPr>
        <p:spPr>
          <a:xfrm>
            <a:off x="577767" y="1173198"/>
            <a:ext cx="8136904" cy="369332"/>
          </a:xfrm>
          <a:prstGeom prst="rect">
            <a:avLst/>
          </a:prstGeom>
          <a:noFill/>
        </p:spPr>
        <p:txBody>
          <a:bodyPr wrap="square" rtlCol="0">
            <a:spAutoFit/>
          </a:bodyPr>
          <a:lstStyle/>
          <a:p>
            <a:r>
              <a:rPr lang="es-EC" b="1" dirty="0" smtClean="0"/>
              <a:t>DATOS.</a:t>
            </a:r>
            <a:endParaRPr lang="es-EC" b="1" dirty="0"/>
          </a:p>
        </p:txBody>
      </p:sp>
      <p:sp>
        <p:nvSpPr>
          <p:cNvPr id="11" name="10 Rectángulo"/>
          <p:cNvSpPr/>
          <p:nvPr/>
        </p:nvSpPr>
        <p:spPr>
          <a:xfrm>
            <a:off x="577767" y="1772816"/>
            <a:ext cx="4572000" cy="1354217"/>
          </a:xfrm>
          <a:prstGeom prst="rect">
            <a:avLst/>
          </a:prstGeom>
        </p:spPr>
        <p:txBody>
          <a:bodyPr>
            <a:spAutoFit/>
          </a:bodyPr>
          <a:lstStyle/>
          <a:p>
            <a:pPr lvl="0"/>
            <a:r>
              <a:rPr lang="es-EC" sz="1600" b="1" dirty="0"/>
              <a:t>Dimensiones:</a:t>
            </a:r>
            <a:r>
              <a:rPr lang="es-EC" sz="1600" dirty="0"/>
              <a:t> 350mm x 240mm x 95mm </a:t>
            </a:r>
          </a:p>
          <a:p>
            <a:pPr lvl="0"/>
            <a:r>
              <a:rPr lang="es-EC" sz="1600" b="1" dirty="0"/>
              <a:t>Material: </a:t>
            </a:r>
            <a:r>
              <a:rPr lang="es-EC" sz="1600" dirty="0"/>
              <a:t>Acero K100</a:t>
            </a:r>
          </a:p>
          <a:p>
            <a:pPr lvl="0"/>
            <a:r>
              <a:rPr lang="es-EC" sz="1600" b="1" dirty="0"/>
              <a:t>Volumen:</a:t>
            </a:r>
            <a:r>
              <a:rPr lang="es-EC" sz="1600" dirty="0"/>
              <a:t> 7,98 dm</a:t>
            </a:r>
            <a:r>
              <a:rPr lang="es-EC" sz="1600" baseline="30000" dirty="0"/>
              <a:t>3</a:t>
            </a:r>
            <a:endParaRPr lang="es-EC" sz="1600" dirty="0"/>
          </a:p>
          <a:p>
            <a:pPr lvl="0"/>
            <a:r>
              <a:rPr lang="es-EC" sz="1600" b="1" dirty="0"/>
              <a:t>Densidad: </a:t>
            </a:r>
            <a:r>
              <a:rPr lang="es-EC" sz="1600" dirty="0"/>
              <a:t>7,70 kg/dm</a:t>
            </a:r>
            <a:r>
              <a:rPr lang="es-EC" sz="1600" baseline="30000" dirty="0"/>
              <a:t>3</a:t>
            </a:r>
            <a:endParaRPr lang="es-EC" sz="1600" dirty="0"/>
          </a:p>
          <a:p>
            <a:pPr lvl="0"/>
            <a:r>
              <a:rPr lang="es-EC" sz="1600" b="1" dirty="0"/>
              <a:t>Peso: </a:t>
            </a:r>
            <a:r>
              <a:rPr lang="es-EC" sz="1600" dirty="0"/>
              <a:t>61.45 kg </a:t>
            </a:r>
          </a:p>
        </p:txBody>
      </p:sp>
      <p:graphicFrame>
        <p:nvGraphicFramePr>
          <p:cNvPr id="2" name="1 Tabla"/>
          <p:cNvGraphicFramePr>
            <a:graphicFrameLocks noGrp="1"/>
          </p:cNvGraphicFramePr>
          <p:nvPr>
            <p:extLst>
              <p:ext uri="{D42A27DB-BD31-4B8C-83A1-F6EECF244321}">
                <p14:modId xmlns:p14="http://schemas.microsoft.com/office/powerpoint/2010/main" val="2938220466"/>
              </p:ext>
            </p:extLst>
          </p:nvPr>
        </p:nvGraphicFramePr>
        <p:xfrm>
          <a:off x="577767" y="3127033"/>
          <a:ext cx="3778209" cy="3017520"/>
        </p:xfrm>
        <a:graphic>
          <a:graphicData uri="http://schemas.openxmlformats.org/drawingml/2006/table">
            <a:tbl>
              <a:tblPr firstRow="1" firstCol="1" bandRow="1">
                <a:tableStyleId>{68D230F3-CF80-4859-8CE7-A43EE81993B5}</a:tableStyleId>
              </a:tblPr>
              <a:tblGrid>
                <a:gridCol w="1788404"/>
                <a:gridCol w="1989805"/>
              </a:tblGrid>
              <a:tr h="260505">
                <a:tc>
                  <a:txBody>
                    <a:bodyPr/>
                    <a:lstStyle/>
                    <a:p>
                      <a:pPr algn="l">
                        <a:lnSpc>
                          <a:spcPct val="200000"/>
                        </a:lnSpc>
                        <a:spcBef>
                          <a:spcPts val="1200"/>
                        </a:spcBef>
                        <a:spcAft>
                          <a:spcPts val="0"/>
                        </a:spcAft>
                      </a:pPr>
                      <a:r>
                        <a:rPr lang="es-EC" sz="1100">
                          <a:effectLst/>
                        </a:rPr>
                        <a:t>OPERACIÓN</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100">
                          <a:effectLst/>
                        </a:rPr>
                        <a:t>TIEMPO DE OPERACIÓN (h)</a:t>
                      </a:r>
                      <a:endParaRPr lang="es-EC" sz="1800">
                        <a:solidFill>
                          <a:srgbClr val="365F91"/>
                        </a:solidFill>
                        <a:effectLst/>
                        <a:latin typeface="Calibri"/>
                        <a:ea typeface="Calibri"/>
                        <a:cs typeface="Times New Roman"/>
                      </a:endParaRPr>
                    </a:p>
                  </a:txBody>
                  <a:tcPr marL="68580" marR="68580" marT="0" marB="0"/>
                </a:tc>
              </a:tr>
              <a:tr h="260505">
                <a:tc>
                  <a:txBody>
                    <a:bodyPr/>
                    <a:lstStyle/>
                    <a:p>
                      <a:pPr algn="l">
                        <a:lnSpc>
                          <a:spcPct val="200000"/>
                        </a:lnSpc>
                        <a:spcBef>
                          <a:spcPts val="1200"/>
                        </a:spcBef>
                        <a:spcAft>
                          <a:spcPts val="0"/>
                        </a:spcAft>
                      </a:pPr>
                      <a:r>
                        <a:rPr lang="es-EC" sz="1100">
                          <a:effectLst/>
                        </a:rPr>
                        <a:t>FACE MILLING </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100">
                          <a:effectLst/>
                        </a:rPr>
                        <a:t>0,46</a:t>
                      </a:r>
                      <a:endParaRPr lang="es-EC" sz="1800">
                        <a:solidFill>
                          <a:srgbClr val="365F91"/>
                        </a:solidFill>
                        <a:effectLst/>
                        <a:latin typeface="Calibri"/>
                        <a:ea typeface="Calibri"/>
                        <a:cs typeface="Times New Roman"/>
                      </a:endParaRPr>
                    </a:p>
                  </a:txBody>
                  <a:tcPr marL="68580" marR="68580" marT="0" marB="0"/>
                </a:tc>
              </a:tr>
              <a:tr h="260505">
                <a:tc>
                  <a:txBody>
                    <a:bodyPr/>
                    <a:lstStyle/>
                    <a:p>
                      <a:pPr algn="l">
                        <a:lnSpc>
                          <a:spcPct val="200000"/>
                        </a:lnSpc>
                        <a:spcBef>
                          <a:spcPts val="1200"/>
                        </a:spcBef>
                        <a:spcAft>
                          <a:spcPts val="0"/>
                        </a:spcAft>
                      </a:pPr>
                      <a:r>
                        <a:rPr lang="es-EC" sz="1100">
                          <a:effectLst/>
                        </a:rPr>
                        <a:t>CAVITY MILL 1</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100">
                          <a:effectLst/>
                        </a:rPr>
                        <a:t>0,56</a:t>
                      </a:r>
                      <a:endParaRPr lang="es-EC" sz="1800">
                        <a:solidFill>
                          <a:srgbClr val="365F91"/>
                        </a:solidFill>
                        <a:effectLst/>
                        <a:latin typeface="Calibri"/>
                        <a:ea typeface="Calibri"/>
                        <a:cs typeface="Times New Roman"/>
                      </a:endParaRPr>
                    </a:p>
                  </a:txBody>
                  <a:tcPr marL="68580" marR="68580" marT="0" marB="0"/>
                </a:tc>
              </a:tr>
              <a:tr h="260505">
                <a:tc>
                  <a:txBody>
                    <a:bodyPr/>
                    <a:lstStyle/>
                    <a:p>
                      <a:pPr algn="l">
                        <a:lnSpc>
                          <a:spcPct val="200000"/>
                        </a:lnSpc>
                        <a:spcBef>
                          <a:spcPts val="1200"/>
                        </a:spcBef>
                        <a:spcAft>
                          <a:spcPts val="0"/>
                        </a:spcAft>
                      </a:pPr>
                      <a:r>
                        <a:rPr lang="es-EC" sz="1100">
                          <a:effectLst/>
                        </a:rPr>
                        <a:t>CAVITY MILL 2</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100">
                          <a:effectLst/>
                        </a:rPr>
                        <a:t>0,17</a:t>
                      </a:r>
                      <a:endParaRPr lang="es-EC" sz="1800">
                        <a:solidFill>
                          <a:srgbClr val="365F91"/>
                        </a:solidFill>
                        <a:effectLst/>
                        <a:latin typeface="Calibri"/>
                        <a:ea typeface="Calibri"/>
                        <a:cs typeface="Times New Roman"/>
                      </a:endParaRPr>
                    </a:p>
                  </a:txBody>
                  <a:tcPr marL="68580" marR="68580" marT="0" marB="0"/>
                </a:tc>
              </a:tr>
              <a:tr h="260505">
                <a:tc>
                  <a:txBody>
                    <a:bodyPr/>
                    <a:lstStyle/>
                    <a:p>
                      <a:pPr algn="l">
                        <a:lnSpc>
                          <a:spcPct val="200000"/>
                        </a:lnSpc>
                        <a:spcBef>
                          <a:spcPts val="1200"/>
                        </a:spcBef>
                        <a:spcAft>
                          <a:spcPts val="0"/>
                        </a:spcAft>
                      </a:pPr>
                      <a:r>
                        <a:rPr lang="es-EC" sz="1100">
                          <a:effectLst/>
                        </a:rPr>
                        <a:t>CAVITY MILL 3</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100">
                          <a:effectLst/>
                        </a:rPr>
                        <a:t>0,74</a:t>
                      </a:r>
                      <a:endParaRPr lang="es-EC" sz="1800">
                        <a:solidFill>
                          <a:srgbClr val="365F91"/>
                        </a:solidFill>
                        <a:effectLst/>
                        <a:latin typeface="Calibri"/>
                        <a:ea typeface="Calibri"/>
                        <a:cs typeface="Times New Roman"/>
                      </a:endParaRPr>
                    </a:p>
                  </a:txBody>
                  <a:tcPr marL="68580" marR="68580" marT="0" marB="0"/>
                </a:tc>
              </a:tr>
              <a:tr h="260505">
                <a:tc>
                  <a:txBody>
                    <a:bodyPr/>
                    <a:lstStyle/>
                    <a:p>
                      <a:pPr algn="l">
                        <a:lnSpc>
                          <a:spcPct val="200000"/>
                        </a:lnSpc>
                        <a:spcBef>
                          <a:spcPts val="1200"/>
                        </a:spcBef>
                        <a:spcAft>
                          <a:spcPts val="0"/>
                        </a:spcAft>
                      </a:pPr>
                      <a:r>
                        <a:rPr lang="es-EC" sz="1100">
                          <a:effectLst/>
                        </a:rPr>
                        <a:t>FIXED CONTOUR 1</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100">
                          <a:effectLst/>
                        </a:rPr>
                        <a:t>9,84</a:t>
                      </a:r>
                      <a:endParaRPr lang="es-EC" sz="1800">
                        <a:solidFill>
                          <a:srgbClr val="365F91"/>
                        </a:solidFill>
                        <a:effectLst/>
                        <a:latin typeface="Calibri"/>
                        <a:ea typeface="Calibri"/>
                        <a:cs typeface="Times New Roman"/>
                      </a:endParaRPr>
                    </a:p>
                  </a:txBody>
                  <a:tcPr marL="68580" marR="68580" marT="0" marB="0"/>
                </a:tc>
              </a:tr>
              <a:tr h="260505">
                <a:tc>
                  <a:txBody>
                    <a:bodyPr/>
                    <a:lstStyle/>
                    <a:p>
                      <a:pPr algn="l">
                        <a:lnSpc>
                          <a:spcPct val="200000"/>
                        </a:lnSpc>
                        <a:spcBef>
                          <a:spcPts val="1200"/>
                        </a:spcBef>
                        <a:spcAft>
                          <a:spcPts val="0"/>
                        </a:spcAft>
                      </a:pPr>
                      <a:r>
                        <a:rPr lang="es-EC" sz="1100">
                          <a:effectLst/>
                        </a:rPr>
                        <a:t>FIXED CONTOUR 2</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100">
                          <a:effectLst/>
                        </a:rPr>
                        <a:t>0,12</a:t>
                      </a:r>
                      <a:endParaRPr lang="es-EC" sz="1800">
                        <a:solidFill>
                          <a:srgbClr val="365F91"/>
                        </a:solidFill>
                        <a:effectLst/>
                        <a:latin typeface="Calibri"/>
                        <a:ea typeface="Calibri"/>
                        <a:cs typeface="Times New Roman"/>
                      </a:endParaRPr>
                    </a:p>
                  </a:txBody>
                  <a:tcPr marL="68580" marR="68580" marT="0" marB="0"/>
                </a:tc>
              </a:tr>
              <a:tr h="260505">
                <a:tc>
                  <a:txBody>
                    <a:bodyPr/>
                    <a:lstStyle/>
                    <a:p>
                      <a:pPr algn="l">
                        <a:lnSpc>
                          <a:spcPct val="200000"/>
                        </a:lnSpc>
                        <a:spcBef>
                          <a:spcPts val="1200"/>
                        </a:spcBef>
                        <a:spcAft>
                          <a:spcPts val="0"/>
                        </a:spcAft>
                      </a:pPr>
                      <a:r>
                        <a:rPr lang="es-EC" sz="1100">
                          <a:effectLst/>
                        </a:rPr>
                        <a:t>FIXED CONTOUR 3</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100">
                          <a:effectLst/>
                        </a:rPr>
                        <a:t>0,07</a:t>
                      </a:r>
                      <a:endParaRPr lang="es-EC" sz="1800">
                        <a:solidFill>
                          <a:srgbClr val="365F91"/>
                        </a:solidFill>
                        <a:effectLst/>
                        <a:latin typeface="Calibri"/>
                        <a:ea typeface="Calibri"/>
                        <a:cs typeface="Times New Roman"/>
                      </a:endParaRPr>
                    </a:p>
                  </a:txBody>
                  <a:tcPr marL="68580" marR="68580" marT="0" marB="0"/>
                </a:tc>
              </a:tr>
              <a:tr h="260505">
                <a:tc>
                  <a:txBody>
                    <a:bodyPr/>
                    <a:lstStyle/>
                    <a:p>
                      <a:pPr algn="l">
                        <a:lnSpc>
                          <a:spcPct val="200000"/>
                        </a:lnSpc>
                        <a:spcBef>
                          <a:spcPts val="1200"/>
                        </a:spcBef>
                        <a:spcAft>
                          <a:spcPts val="0"/>
                        </a:spcAft>
                      </a:pPr>
                      <a:r>
                        <a:rPr lang="es-EC" sz="1100">
                          <a:effectLst/>
                        </a:rPr>
                        <a:t>FIXED CONTOUR 4</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100" dirty="0">
                          <a:effectLst/>
                        </a:rPr>
                        <a:t>0,12</a:t>
                      </a:r>
                      <a:endParaRPr lang="es-EC" sz="1800" dirty="0">
                        <a:solidFill>
                          <a:srgbClr val="365F9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179436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395536" y="219998"/>
            <a:ext cx="2088232" cy="400110"/>
          </a:xfrm>
          <a:prstGeom prst="rect">
            <a:avLst/>
          </a:prstGeom>
          <a:noFill/>
        </p:spPr>
        <p:txBody>
          <a:bodyPr wrap="square" rtlCol="0">
            <a:spAutoFit/>
          </a:bodyPr>
          <a:lstStyle/>
          <a:p>
            <a:r>
              <a:rPr lang="es-EC" sz="2000" b="1" dirty="0" smtClean="0"/>
              <a:t>OBJETIVOS</a:t>
            </a:r>
            <a:endParaRPr lang="es-EC" sz="2000" b="1" dirty="0"/>
          </a:p>
        </p:txBody>
      </p:sp>
      <p:sp>
        <p:nvSpPr>
          <p:cNvPr id="5" name="4 CuadroTexto"/>
          <p:cNvSpPr txBox="1"/>
          <p:nvPr/>
        </p:nvSpPr>
        <p:spPr>
          <a:xfrm>
            <a:off x="683568" y="1052736"/>
            <a:ext cx="7704856" cy="2031325"/>
          </a:xfrm>
          <a:prstGeom prst="rect">
            <a:avLst/>
          </a:prstGeom>
          <a:noFill/>
        </p:spPr>
        <p:txBody>
          <a:bodyPr wrap="square" rtlCol="0">
            <a:spAutoFit/>
          </a:bodyPr>
          <a:lstStyle/>
          <a:p>
            <a:r>
              <a:rPr lang="es-EC" dirty="0" smtClean="0"/>
              <a:t>OBJETIVOS ESPECÍFICOS:</a:t>
            </a:r>
          </a:p>
          <a:p>
            <a:endParaRPr lang="es-EC" dirty="0" smtClean="0"/>
          </a:p>
          <a:p>
            <a:pPr marL="285750" lvl="0" indent="-285750">
              <a:buFont typeface="Arial" panose="020B0604020202020204" pitchFamily="34" charset="0"/>
              <a:buChar char="•"/>
            </a:pPr>
            <a:r>
              <a:rPr lang="es-EC" dirty="0" smtClean="0"/>
              <a:t>Elaborar un manual de usuario para el software.</a:t>
            </a:r>
          </a:p>
          <a:p>
            <a:pPr lvl="0"/>
            <a:endParaRPr lang="es-EC" dirty="0" smtClean="0"/>
          </a:p>
          <a:p>
            <a:pPr marL="285750" lvl="0" indent="-285750">
              <a:buFont typeface="Arial" panose="020B0604020202020204" pitchFamily="34" charset="0"/>
              <a:buChar char="•"/>
            </a:pPr>
            <a:r>
              <a:rPr lang="es-EC" dirty="0" smtClean="0"/>
              <a:t>Realizar simulaciones y comparar con costeo externo para validar los resultados del software.</a:t>
            </a:r>
          </a:p>
          <a:p>
            <a:endParaRPr lang="es-EC" dirty="0"/>
          </a:p>
        </p:txBody>
      </p:sp>
    </p:spTree>
    <p:extLst>
      <p:ext uri="{BB962C8B-B14F-4D97-AF65-F5344CB8AC3E}">
        <p14:creationId xmlns:p14="http://schemas.microsoft.com/office/powerpoint/2010/main" val="20023190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0863"/>
          </a:xfrm>
          <a:prstGeom prst="rect">
            <a:avLst/>
          </a:prstGeom>
          <a:ln/>
        </p:spPr>
        <p:style>
          <a:lnRef idx="2">
            <a:schemeClr val="dk1"/>
          </a:lnRef>
          <a:fillRef idx="1">
            <a:schemeClr val="lt1"/>
          </a:fillRef>
          <a:effectRef idx="0">
            <a:schemeClr val="dk1"/>
          </a:effectRef>
          <a:fontRef idx="minor">
            <a:schemeClr val="dk1"/>
          </a:fontRef>
        </p:style>
      </p:pic>
      <p:sp>
        <p:nvSpPr>
          <p:cNvPr id="6" name="5 CuadroTexto"/>
          <p:cNvSpPr txBox="1"/>
          <p:nvPr/>
        </p:nvSpPr>
        <p:spPr>
          <a:xfrm>
            <a:off x="179512" y="220578"/>
            <a:ext cx="8136904" cy="400110"/>
          </a:xfrm>
          <a:prstGeom prst="rect">
            <a:avLst/>
          </a:prstGeom>
          <a:noFill/>
        </p:spPr>
        <p:txBody>
          <a:bodyPr wrap="square" rtlCol="0">
            <a:spAutoFit/>
          </a:bodyPr>
          <a:lstStyle/>
          <a:p>
            <a:r>
              <a:rPr lang="es-EC" sz="2000" b="1" dirty="0" smtClean="0"/>
              <a:t>EJEMPLO DE UTILIZACIÓN DEL SOFTWARE COSMEC.</a:t>
            </a:r>
            <a:endParaRPr lang="es-EC" sz="2000" b="1" dirty="0"/>
          </a:p>
        </p:txBody>
      </p:sp>
      <p:sp>
        <p:nvSpPr>
          <p:cNvPr id="9" name="8 CuadroTexto"/>
          <p:cNvSpPr txBox="1"/>
          <p:nvPr/>
        </p:nvSpPr>
        <p:spPr>
          <a:xfrm>
            <a:off x="179512" y="822889"/>
            <a:ext cx="8136904" cy="369332"/>
          </a:xfrm>
          <a:prstGeom prst="rect">
            <a:avLst/>
          </a:prstGeom>
          <a:noFill/>
        </p:spPr>
        <p:txBody>
          <a:bodyPr wrap="square" rtlCol="0">
            <a:spAutoFit/>
          </a:bodyPr>
          <a:lstStyle/>
          <a:p>
            <a:r>
              <a:rPr lang="es-EC" b="1" dirty="0" smtClean="0"/>
              <a:t>EXCEL.</a:t>
            </a:r>
            <a:endParaRPr lang="es-EC" b="1" dirty="0"/>
          </a:p>
        </p:txBody>
      </p:sp>
      <p:sp>
        <p:nvSpPr>
          <p:cNvPr id="12" name="11 CuadroTexto"/>
          <p:cNvSpPr txBox="1"/>
          <p:nvPr/>
        </p:nvSpPr>
        <p:spPr>
          <a:xfrm>
            <a:off x="181066" y="1340768"/>
            <a:ext cx="8175818" cy="646331"/>
          </a:xfrm>
          <a:prstGeom prst="rect">
            <a:avLst/>
          </a:prstGeom>
          <a:noFill/>
        </p:spPr>
        <p:txBody>
          <a:bodyPr wrap="square" rtlCol="0">
            <a:spAutoFit/>
          </a:bodyPr>
          <a:lstStyle/>
          <a:p>
            <a:r>
              <a:rPr lang="es-EC" b="1" dirty="0"/>
              <a:t>Costo de las operaciones para el mecanizado del Molde de Inyección-Cavidad Teléfono.</a:t>
            </a:r>
          </a:p>
        </p:txBody>
      </p:sp>
      <p:graphicFrame>
        <p:nvGraphicFramePr>
          <p:cNvPr id="4" name="3 Tabla"/>
          <p:cNvGraphicFramePr>
            <a:graphicFrameLocks noGrp="1"/>
          </p:cNvGraphicFramePr>
          <p:nvPr>
            <p:extLst>
              <p:ext uri="{D42A27DB-BD31-4B8C-83A1-F6EECF244321}">
                <p14:modId xmlns:p14="http://schemas.microsoft.com/office/powerpoint/2010/main" val="3639368487"/>
              </p:ext>
            </p:extLst>
          </p:nvPr>
        </p:nvGraphicFramePr>
        <p:xfrm>
          <a:off x="251520" y="2060848"/>
          <a:ext cx="8424936" cy="3980249"/>
        </p:xfrm>
        <a:graphic>
          <a:graphicData uri="http://schemas.openxmlformats.org/drawingml/2006/table">
            <a:tbl>
              <a:tblPr firstRow="1" firstCol="1" bandRow="1">
                <a:tableStyleId>{912C8C85-51F0-491E-9774-3900AFEF0FD7}</a:tableStyleId>
              </a:tblPr>
              <a:tblGrid>
                <a:gridCol w="2494248"/>
                <a:gridCol w="2238616"/>
                <a:gridCol w="2587981"/>
                <a:gridCol w="1104091"/>
              </a:tblGrid>
              <a:tr h="1014074">
                <a:tc>
                  <a:txBody>
                    <a:bodyPr/>
                    <a:lstStyle/>
                    <a:p>
                      <a:pPr algn="ctr">
                        <a:lnSpc>
                          <a:spcPct val="200000"/>
                        </a:lnSpc>
                        <a:spcBef>
                          <a:spcPts val="1200"/>
                        </a:spcBef>
                        <a:spcAft>
                          <a:spcPts val="0"/>
                        </a:spcAft>
                      </a:pPr>
                      <a:r>
                        <a:rPr lang="es-EC" sz="1200" dirty="0">
                          <a:effectLst/>
                        </a:rPr>
                        <a:t>DESCRIPCIÓN DE OPERACIONES A REALIZAR</a:t>
                      </a:r>
                      <a:endParaRPr lang="es-EC" sz="1800" dirty="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200">
                          <a:effectLst/>
                        </a:rPr>
                        <a:t>TIEMPO EN REALIZAR CADA OPERACIÓN (h)</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200">
                          <a:effectLst/>
                        </a:rPr>
                        <a:t>PRECIO UNITARIO DE PRESTACIÓN DEL SERVICIO ($/h)</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200">
                          <a:effectLst/>
                        </a:rPr>
                        <a:t>PRECIO TOTAL ($/h)</a:t>
                      </a:r>
                      <a:endParaRPr lang="es-EC" sz="1800">
                        <a:solidFill>
                          <a:srgbClr val="365F91"/>
                        </a:solidFill>
                        <a:effectLst/>
                        <a:latin typeface="Calibri"/>
                        <a:ea typeface="Calibri"/>
                        <a:cs typeface="Times New Roman"/>
                      </a:endParaRPr>
                    </a:p>
                  </a:txBody>
                  <a:tcPr marL="68580" marR="68580" marT="0" marB="0"/>
                </a:tc>
              </a:tr>
              <a:tr h="283935">
                <a:tc>
                  <a:txBody>
                    <a:bodyPr/>
                    <a:lstStyle/>
                    <a:p>
                      <a:pPr algn="l">
                        <a:lnSpc>
                          <a:spcPct val="200000"/>
                        </a:lnSpc>
                        <a:spcBef>
                          <a:spcPts val="1200"/>
                        </a:spcBef>
                        <a:spcAft>
                          <a:spcPts val="0"/>
                        </a:spcAft>
                      </a:pPr>
                      <a:r>
                        <a:rPr lang="es-EC" sz="1100">
                          <a:effectLst/>
                        </a:rPr>
                        <a:t>FACE MILLING</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100" dirty="0">
                          <a:effectLst/>
                        </a:rPr>
                        <a:t>0,46</a:t>
                      </a:r>
                      <a:endParaRPr lang="es-EC" sz="1800" dirty="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100" kern="1200" dirty="0">
                          <a:solidFill>
                            <a:schemeClr val="tx1"/>
                          </a:solidFill>
                          <a:effectLst/>
                          <a:latin typeface="+mn-lt"/>
                          <a:ea typeface="+mn-ea"/>
                          <a:cs typeface="+mn-cs"/>
                        </a:rPr>
                        <a:t>12,94</a:t>
                      </a:r>
                    </a:p>
                  </a:txBody>
                  <a:tcPr marL="68580" marR="68580" marT="0" marB="0" anchor="ctr"/>
                </a:tc>
                <a:tc>
                  <a:txBody>
                    <a:bodyPr/>
                    <a:lstStyle/>
                    <a:p>
                      <a:pPr algn="ctr">
                        <a:lnSpc>
                          <a:spcPct val="200000"/>
                        </a:lnSpc>
                        <a:spcBef>
                          <a:spcPts val="1200"/>
                        </a:spcBef>
                        <a:spcAft>
                          <a:spcPts val="0"/>
                        </a:spcAft>
                      </a:pPr>
                      <a:r>
                        <a:rPr lang="es-EC" sz="1100" kern="1200">
                          <a:solidFill>
                            <a:schemeClr val="tx1"/>
                          </a:solidFill>
                          <a:effectLst/>
                          <a:latin typeface="+mn-lt"/>
                          <a:ea typeface="+mn-ea"/>
                          <a:cs typeface="+mn-cs"/>
                        </a:rPr>
                        <a:t>5,95</a:t>
                      </a:r>
                    </a:p>
                  </a:txBody>
                  <a:tcPr marL="68580" marR="68580" marT="0" marB="0" anchor="ctr"/>
                </a:tc>
              </a:tr>
              <a:tr h="283935">
                <a:tc>
                  <a:txBody>
                    <a:bodyPr/>
                    <a:lstStyle/>
                    <a:p>
                      <a:pPr algn="l">
                        <a:lnSpc>
                          <a:spcPct val="200000"/>
                        </a:lnSpc>
                        <a:spcBef>
                          <a:spcPts val="1200"/>
                        </a:spcBef>
                        <a:spcAft>
                          <a:spcPts val="0"/>
                        </a:spcAft>
                      </a:pPr>
                      <a:r>
                        <a:rPr lang="es-EC" sz="1100">
                          <a:effectLst/>
                        </a:rPr>
                        <a:t>CAVITY MILL 1</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100">
                          <a:effectLst/>
                        </a:rPr>
                        <a:t>0,56</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100" kern="1200" dirty="0">
                          <a:solidFill>
                            <a:schemeClr val="tx1"/>
                          </a:solidFill>
                          <a:effectLst/>
                          <a:latin typeface="+mn-lt"/>
                          <a:ea typeface="+mn-ea"/>
                          <a:cs typeface="+mn-cs"/>
                        </a:rPr>
                        <a:t>12,94</a:t>
                      </a:r>
                    </a:p>
                  </a:txBody>
                  <a:tcPr marL="68580" marR="68580" marT="0" marB="0" anchor="ctr"/>
                </a:tc>
                <a:tc>
                  <a:txBody>
                    <a:bodyPr/>
                    <a:lstStyle/>
                    <a:p>
                      <a:pPr algn="ctr">
                        <a:lnSpc>
                          <a:spcPct val="200000"/>
                        </a:lnSpc>
                        <a:spcBef>
                          <a:spcPts val="1200"/>
                        </a:spcBef>
                        <a:spcAft>
                          <a:spcPts val="0"/>
                        </a:spcAft>
                      </a:pPr>
                      <a:r>
                        <a:rPr lang="es-EC" sz="1100" kern="1200">
                          <a:solidFill>
                            <a:schemeClr val="tx1"/>
                          </a:solidFill>
                          <a:effectLst/>
                          <a:latin typeface="+mn-lt"/>
                          <a:ea typeface="+mn-ea"/>
                          <a:cs typeface="+mn-cs"/>
                        </a:rPr>
                        <a:t>7,25</a:t>
                      </a:r>
                    </a:p>
                  </a:txBody>
                  <a:tcPr marL="68580" marR="68580" marT="0" marB="0" anchor="ctr"/>
                </a:tc>
              </a:tr>
              <a:tr h="283935">
                <a:tc>
                  <a:txBody>
                    <a:bodyPr/>
                    <a:lstStyle/>
                    <a:p>
                      <a:pPr algn="l">
                        <a:lnSpc>
                          <a:spcPct val="200000"/>
                        </a:lnSpc>
                        <a:spcBef>
                          <a:spcPts val="1200"/>
                        </a:spcBef>
                        <a:spcAft>
                          <a:spcPts val="0"/>
                        </a:spcAft>
                      </a:pPr>
                      <a:r>
                        <a:rPr lang="es-EC" sz="1100">
                          <a:effectLst/>
                        </a:rPr>
                        <a:t>CAVITY MILL 2</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100">
                          <a:effectLst/>
                        </a:rPr>
                        <a:t>0,17</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100" kern="1200" dirty="0">
                          <a:solidFill>
                            <a:schemeClr val="tx1"/>
                          </a:solidFill>
                          <a:effectLst/>
                          <a:latin typeface="+mn-lt"/>
                          <a:ea typeface="+mn-ea"/>
                          <a:cs typeface="+mn-cs"/>
                        </a:rPr>
                        <a:t>12,94</a:t>
                      </a:r>
                    </a:p>
                  </a:txBody>
                  <a:tcPr marL="68580" marR="68580" marT="0" marB="0" anchor="ctr"/>
                </a:tc>
                <a:tc>
                  <a:txBody>
                    <a:bodyPr/>
                    <a:lstStyle/>
                    <a:p>
                      <a:pPr algn="ctr">
                        <a:lnSpc>
                          <a:spcPct val="200000"/>
                        </a:lnSpc>
                        <a:spcBef>
                          <a:spcPts val="1200"/>
                        </a:spcBef>
                        <a:spcAft>
                          <a:spcPts val="0"/>
                        </a:spcAft>
                      </a:pPr>
                      <a:r>
                        <a:rPr lang="es-EC" sz="1100" kern="1200" dirty="0">
                          <a:solidFill>
                            <a:schemeClr val="tx1"/>
                          </a:solidFill>
                          <a:effectLst/>
                          <a:latin typeface="+mn-lt"/>
                          <a:ea typeface="+mn-ea"/>
                          <a:cs typeface="+mn-cs"/>
                        </a:rPr>
                        <a:t>2,20</a:t>
                      </a:r>
                    </a:p>
                  </a:txBody>
                  <a:tcPr marL="68580" marR="68580" marT="0" marB="0" anchor="ctr"/>
                </a:tc>
              </a:tr>
              <a:tr h="283935">
                <a:tc>
                  <a:txBody>
                    <a:bodyPr/>
                    <a:lstStyle/>
                    <a:p>
                      <a:pPr algn="l">
                        <a:lnSpc>
                          <a:spcPct val="200000"/>
                        </a:lnSpc>
                        <a:spcBef>
                          <a:spcPts val="1200"/>
                        </a:spcBef>
                        <a:spcAft>
                          <a:spcPts val="0"/>
                        </a:spcAft>
                      </a:pPr>
                      <a:r>
                        <a:rPr lang="es-EC" sz="1100">
                          <a:effectLst/>
                        </a:rPr>
                        <a:t>CAVITY MILL 3</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100">
                          <a:effectLst/>
                        </a:rPr>
                        <a:t>0,74</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100" kern="1200" dirty="0">
                          <a:solidFill>
                            <a:schemeClr val="tx1"/>
                          </a:solidFill>
                          <a:effectLst/>
                          <a:latin typeface="+mn-lt"/>
                          <a:ea typeface="+mn-ea"/>
                          <a:cs typeface="+mn-cs"/>
                        </a:rPr>
                        <a:t>12,94</a:t>
                      </a:r>
                    </a:p>
                  </a:txBody>
                  <a:tcPr marL="68580" marR="68580" marT="0" marB="0" anchor="ctr"/>
                </a:tc>
                <a:tc>
                  <a:txBody>
                    <a:bodyPr/>
                    <a:lstStyle/>
                    <a:p>
                      <a:pPr algn="ctr">
                        <a:lnSpc>
                          <a:spcPct val="200000"/>
                        </a:lnSpc>
                        <a:spcBef>
                          <a:spcPts val="1200"/>
                        </a:spcBef>
                        <a:spcAft>
                          <a:spcPts val="0"/>
                        </a:spcAft>
                      </a:pPr>
                      <a:r>
                        <a:rPr lang="es-EC" sz="1100" kern="1200" dirty="0">
                          <a:solidFill>
                            <a:schemeClr val="tx1"/>
                          </a:solidFill>
                          <a:effectLst/>
                          <a:latin typeface="+mn-lt"/>
                          <a:ea typeface="+mn-ea"/>
                          <a:cs typeface="+mn-cs"/>
                        </a:rPr>
                        <a:t>9,58</a:t>
                      </a:r>
                    </a:p>
                  </a:txBody>
                  <a:tcPr marL="68580" marR="68580" marT="0" marB="0" anchor="ctr"/>
                </a:tc>
              </a:tr>
              <a:tr h="283935">
                <a:tc>
                  <a:txBody>
                    <a:bodyPr/>
                    <a:lstStyle/>
                    <a:p>
                      <a:pPr algn="l">
                        <a:lnSpc>
                          <a:spcPct val="200000"/>
                        </a:lnSpc>
                        <a:spcBef>
                          <a:spcPts val="1200"/>
                        </a:spcBef>
                        <a:spcAft>
                          <a:spcPts val="0"/>
                        </a:spcAft>
                      </a:pPr>
                      <a:r>
                        <a:rPr lang="es-EC" sz="1100">
                          <a:effectLst/>
                        </a:rPr>
                        <a:t>FIXED CONTOUR 1</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100">
                          <a:effectLst/>
                        </a:rPr>
                        <a:t>9,84</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100" kern="1200" dirty="0">
                          <a:solidFill>
                            <a:schemeClr val="tx1"/>
                          </a:solidFill>
                          <a:effectLst/>
                          <a:latin typeface="+mn-lt"/>
                          <a:ea typeface="+mn-ea"/>
                          <a:cs typeface="+mn-cs"/>
                        </a:rPr>
                        <a:t>12,94</a:t>
                      </a:r>
                    </a:p>
                  </a:txBody>
                  <a:tcPr marL="68580" marR="68580" marT="0" marB="0" anchor="ctr"/>
                </a:tc>
                <a:tc>
                  <a:txBody>
                    <a:bodyPr/>
                    <a:lstStyle/>
                    <a:p>
                      <a:pPr algn="ctr">
                        <a:lnSpc>
                          <a:spcPct val="200000"/>
                        </a:lnSpc>
                        <a:spcBef>
                          <a:spcPts val="1200"/>
                        </a:spcBef>
                        <a:spcAft>
                          <a:spcPts val="0"/>
                        </a:spcAft>
                      </a:pPr>
                      <a:r>
                        <a:rPr lang="es-EC" sz="1100" kern="1200" dirty="0">
                          <a:solidFill>
                            <a:schemeClr val="tx1"/>
                          </a:solidFill>
                          <a:effectLst/>
                          <a:latin typeface="+mn-lt"/>
                          <a:ea typeface="+mn-ea"/>
                          <a:cs typeface="+mn-cs"/>
                        </a:rPr>
                        <a:t>127,33</a:t>
                      </a:r>
                    </a:p>
                  </a:txBody>
                  <a:tcPr marL="68580" marR="68580" marT="0" marB="0" anchor="ctr"/>
                </a:tc>
              </a:tr>
              <a:tr h="283935">
                <a:tc>
                  <a:txBody>
                    <a:bodyPr/>
                    <a:lstStyle/>
                    <a:p>
                      <a:pPr algn="l">
                        <a:lnSpc>
                          <a:spcPct val="200000"/>
                        </a:lnSpc>
                        <a:spcBef>
                          <a:spcPts val="1200"/>
                        </a:spcBef>
                        <a:spcAft>
                          <a:spcPts val="0"/>
                        </a:spcAft>
                      </a:pPr>
                      <a:r>
                        <a:rPr lang="es-EC" sz="1100">
                          <a:effectLst/>
                        </a:rPr>
                        <a:t>FIXED CONTOUR 2</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100">
                          <a:effectLst/>
                        </a:rPr>
                        <a:t>0,12</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100" kern="1200" dirty="0">
                          <a:solidFill>
                            <a:schemeClr val="tx1"/>
                          </a:solidFill>
                          <a:effectLst/>
                          <a:latin typeface="+mn-lt"/>
                          <a:ea typeface="+mn-ea"/>
                          <a:cs typeface="+mn-cs"/>
                        </a:rPr>
                        <a:t>12,94</a:t>
                      </a:r>
                    </a:p>
                  </a:txBody>
                  <a:tcPr marL="68580" marR="68580" marT="0" marB="0" anchor="ctr"/>
                </a:tc>
                <a:tc>
                  <a:txBody>
                    <a:bodyPr/>
                    <a:lstStyle/>
                    <a:p>
                      <a:pPr algn="ctr">
                        <a:lnSpc>
                          <a:spcPct val="200000"/>
                        </a:lnSpc>
                        <a:spcBef>
                          <a:spcPts val="1200"/>
                        </a:spcBef>
                        <a:spcAft>
                          <a:spcPts val="0"/>
                        </a:spcAft>
                      </a:pPr>
                      <a:r>
                        <a:rPr lang="es-EC" sz="1100" kern="1200" dirty="0">
                          <a:solidFill>
                            <a:schemeClr val="tx1"/>
                          </a:solidFill>
                          <a:effectLst/>
                          <a:latin typeface="+mn-lt"/>
                          <a:ea typeface="+mn-ea"/>
                          <a:cs typeface="+mn-cs"/>
                        </a:rPr>
                        <a:t>1,55</a:t>
                      </a:r>
                    </a:p>
                  </a:txBody>
                  <a:tcPr marL="68580" marR="68580" marT="0" marB="0" anchor="ctr"/>
                </a:tc>
              </a:tr>
              <a:tr h="283935">
                <a:tc>
                  <a:txBody>
                    <a:bodyPr/>
                    <a:lstStyle/>
                    <a:p>
                      <a:pPr algn="l">
                        <a:lnSpc>
                          <a:spcPct val="200000"/>
                        </a:lnSpc>
                        <a:spcBef>
                          <a:spcPts val="1200"/>
                        </a:spcBef>
                        <a:spcAft>
                          <a:spcPts val="0"/>
                        </a:spcAft>
                      </a:pPr>
                      <a:r>
                        <a:rPr lang="es-EC" sz="1100">
                          <a:effectLst/>
                        </a:rPr>
                        <a:t>FIXED CONTOUR 3</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100" dirty="0">
                          <a:effectLst/>
                        </a:rPr>
                        <a:t>0,07</a:t>
                      </a:r>
                      <a:endParaRPr lang="es-EC" sz="1800" dirty="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100" kern="1200" dirty="0">
                          <a:solidFill>
                            <a:schemeClr val="tx1"/>
                          </a:solidFill>
                          <a:effectLst/>
                          <a:latin typeface="+mn-lt"/>
                          <a:ea typeface="+mn-ea"/>
                          <a:cs typeface="+mn-cs"/>
                        </a:rPr>
                        <a:t>12,94</a:t>
                      </a:r>
                    </a:p>
                  </a:txBody>
                  <a:tcPr marL="68580" marR="68580" marT="0" marB="0" anchor="ctr"/>
                </a:tc>
                <a:tc>
                  <a:txBody>
                    <a:bodyPr/>
                    <a:lstStyle/>
                    <a:p>
                      <a:pPr algn="ctr">
                        <a:lnSpc>
                          <a:spcPct val="200000"/>
                        </a:lnSpc>
                        <a:spcBef>
                          <a:spcPts val="1200"/>
                        </a:spcBef>
                        <a:spcAft>
                          <a:spcPts val="0"/>
                        </a:spcAft>
                      </a:pPr>
                      <a:r>
                        <a:rPr lang="es-EC" sz="1100" kern="1200" dirty="0">
                          <a:solidFill>
                            <a:schemeClr val="tx1"/>
                          </a:solidFill>
                          <a:effectLst/>
                          <a:latin typeface="+mn-lt"/>
                          <a:ea typeface="+mn-ea"/>
                          <a:cs typeface="+mn-cs"/>
                        </a:rPr>
                        <a:t>0,91</a:t>
                      </a:r>
                    </a:p>
                  </a:txBody>
                  <a:tcPr marL="68580" marR="68580" marT="0" marB="0" anchor="ctr"/>
                </a:tc>
              </a:tr>
              <a:tr h="283935">
                <a:tc>
                  <a:txBody>
                    <a:bodyPr/>
                    <a:lstStyle/>
                    <a:p>
                      <a:pPr algn="l">
                        <a:lnSpc>
                          <a:spcPct val="200000"/>
                        </a:lnSpc>
                        <a:spcBef>
                          <a:spcPts val="1200"/>
                        </a:spcBef>
                        <a:spcAft>
                          <a:spcPts val="0"/>
                        </a:spcAft>
                      </a:pPr>
                      <a:r>
                        <a:rPr lang="es-EC" sz="1100">
                          <a:effectLst/>
                        </a:rPr>
                        <a:t>FIXED CONTOUR 4</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100">
                          <a:effectLst/>
                        </a:rPr>
                        <a:t>0,12</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100" kern="1200" dirty="0">
                          <a:solidFill>
                            <a:schemeClr val="tx1"/>
                          </a:solidFill>
                          <a:effectLst/>
                          <a:latin typeface="+mn-lt"/>
                          <a:ea typeface="+mn-ea"/>
                          <a:cs typeface="+mn-cs"/>
                        </a:rPr>
                        <a:t>12,94</a:t>
                      </a:r>
                    </a:p>
                  </a:txBody>
                  <a:tcPr marL="68580" marR="68580" marT="0" marB="0" anchor="ctr"/>
                </a:tc>
                <a:tc>
                  <a:txBody>
                    <a:bodyPr/>
                    <a:lstStyle/>
                    <a:p>
                      <a:pPr algn="ctr">
                        <a:lnSpc>
                          <a:spcPct val="200000"/>
                        </a:lnSpc>
                        <a:spcBef>
                          <a:spcPts val="1200"/>
                        </a:spcBef>
                        <a:spcAft>
                          <a:spcPts val="0"/>
                        </a:spcAft>
                      </a:pPr>
                      <a:r>
                        <a:rPr lang="es-EC" sz="1100" kern="1200" dirty="0">
                          <a:solidFill>
                            <a:schemeClr val="tx1"/>
                          </a:solidFill>
                          <a:effectLst/>
                          <a:latin typeface="+mn-lt"/>
                          <a:ea typeface="+mn-ea"/>
                          <a:cs typeface="+mn-cs"/>
                        </a:rPr>
                        <a:t>1,55</a:t>
                      </a:r>
                    </a:p>
                  </a:txBody>
                  <a:tcPr marL="68580" marR="68580" marT="0" marB="0" anchor="ctr"/>
                </a:tc>
              </a:tr>
              <a:tr h="283935">
                <a:tc gridSpan="3">
                  <a:txBody>
                    <a:bodyPr/>
                    <a:lstStyle/>
                    <a:p>
                      <a:pPr algn="just">
                        <a:lnSpc>
                          <a:spcPct val="200000"/>
                        </a:lnSpc>
                        <a:spcBef>
                          <a:spcPts val="1200"/>
                        </a:spcBef>
                        <a:spcAft>
                          <a:spcPts val="0"/>
                        </a:spcAft>
                      </a:pPr>
                      <a:r>
                        <a:rPr lang="es-EC" sz="1100" kern="1200" dirty="0">
                          <a:solidFill>
                            <a:schemeClr val="tx1"/>
                          </a:solidFill>
                          <a:effectLst/>
                          <a:latin typeface="+mn-lt"/>
                          <a:ea typeface="+mn-ea"/>
                          <a:cs typeface="+mn-cs"/>
                        </a:rPr>
                        <a:t>SUBTOTAL (h)                                 12,08                                SUBTOTAL ($)</a:t>
                      </a:r>
                    </a:p>
                  </a:txBody>
                  <a:tcPr marL="68580" marR="68580" marT="0" marB="0"/>
                </a:tc>
                <a:tc hMerge="1">
                  <a:txBody>
                    <a:bodyPr/>
                    <a:lstStyle/>
                    <a:p>
                      <a:endParaRPr lang="es-EC"/>
                    </a:p>
                  </a:txBody>
                  <a:tcPr/>
                </a:tc>
                <a:tc hMerge="1">
                  <a:txBody>
                    <a:bodyPr/>
                    <a:lstStyle/>
                    <a:p>
                      <a:endParaRPr lang="es-EC"/>
                    </a:p>
                  </a:txBody>
                  <a:tcPr/>
                </a:tc>
                <a:tc>
                  <a:txBody>
                    <a:bodyPr/>
                    <a:lstStyle/>
                    <a:p>
                      <a:pPr algn="ctr">
                        <a:lnSpc>
                          <a:spcPct val="200000"/>
                        </a:lnSpc>
                        <a:spcBef>
                          <a:spcPts val="1200"/>
                        </a:spcBef>
                        <a:spcAft>
                          <a:spcPts val="0"/>
                        </a:spcAft>
                      </a:pPr>
                      <a:r>
                        <a:rPr lang="es-EC" sz="1100" kern="1200" dirty="0" smtClean="0">
                          <a:solidFill>
                            <a:schemeClr val="tx1"/>
                          </a:solidFill>
                          <a:effectLst/>
                          <a:latin typeface="+mn-lt"/>
                          <a:ea typeface="+mn-ea"/>
                          <a:cs typeface="+mn-cs"/>
                        </a:rPr>
                        <a:t>156,32</a:t>
                      </a:r>
                      <a:endParaRPr lang="es-EC" sz="1100" kern="1200" dirty="0">
                        <a:solidFill>
                          <a:schemeClr val="tx1"/>
                        </a:solidFill>
                        <a:effectLst/>
                        <a:latin typeface="+mn-lt"/>
                        <a:ea typeface="+mn-ea"/>
                        <a:cs typeface="+mn-cs"/>
                      </a:endParaRPr>
                    </a:p>
                  </a:txBody>
                  <a:tcPr marL="68580" marR="68580" marT="0" marB="0" anchor="ctr"/>
                </a:tc>
              </a:tr>
            </a:tbl>
          </a:graphicData>
        </a:graphic>
      </p:graphicFrame>
    </p:spTree>
    <p:extLst>
      <p:ext uri="{BB962C8B-B14F-4D97-AF65-F5344CB8AC3E}">
        <p14:creationId xmlns:p14="http://schemas.microsoft.com/office/powerpoint/2010/main" val="5929103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0863"/>
          </a:xfrm>
          <a:prstGeom prst="rect">
            <a:avLst/>
          </a:prstGeom>
          <a:ln/>
        </p:spPr>
        <p:style>
          <a:lnRef idx="2">
            <a:schemeClr val="dk1"/>
          </a:lnRef>
          <a:fillRef idx="1">
            <a:schemeClr val="lt1"/>
          </a:fillRef>
          <a:effectRef idx="0">
            <a:schemeClr val="dk1"/>
          </a:effectRef>
          <a:fontRef idx="minor">
            <a:schemeClr val="dk1"/>
          </a:fontRef>
        </p:style>
      </p:pic>
      <p:sp>
        <p:nvSpPr>
          <p:cNvPr id="10" name="9 CuadroTexto"/>
          <p:cNvSpPr txBox="1"/>
          <p:nvPr/>
        </p:nvSpPr>
        <p:spPr>
          <a:xfrm>
            <a:off x="172636" y="220578"/>
            <a:ext cx="8136904" cy="400110"/>
          </a:xfrm>
          <a:prstGeom prst="rect">
            <a:avLst/>
          </a:prstGeom>
          <a:noFill/>
        </p:spPr>
        <p:txBody>
          <a:bodyPr wrap="square" rtlCol="0">
            <a:spAutoFit/>
          </a:bodyPr>
          <a:lstStyle/>
          <a:p>
            <a:r>
              <a:rPr lang="es-EC" sz="2000" b="1" dirty="0" smtClean="0"/>
              <a:t>EJEMPLO DE UTILIZACIÓN DEL SOFTWARE COSMEC.</a:t>
            </a:r>
            <a:endParaRPr lang="es-EC" sz="2000" b="1" dirty="0"/>
          </a:p>
        </p:txBody>
      </p:sp>
      <p:sp>
        <p:nvSpPr>
          <p:cNvPr id="11" name="10 CuadroTexto"/>
          <p:cNvSpPr txBox="1"/>
          <p:nvPr/>
        </p:nvSpPr>
        <p:spPr>
          <a:xfrm>
            <a:off x="172636" y="595760"/>
            <a:ext cx="8136904" cy="369332"/>
          </a:xfrm>
          <a:prstGeom prst="rect">
            <a:avLst/>
          </a:prstGeom>
          <a:noFill/>
        </p:spPr>
        <p:txBody>
          <a:bodyPr wrap="square" rtlCol="0">
            <a:spAutoFit/>
          </a:bodyPr>
          <a:lstStyle/>
          <a:p>
            <a:r>
              <a:rPr lang="es-EC" b="1" dirty="0" smtClean="0"/>
              <a:t>EXCEL.</a:t>
            </a:r>
            <a:endParaRPr lang="es-EC" b="1" dirty="0"/>
          </a:p>
        </p:txBody>
      </p:sp>
      <p:sp>
        <p:nvSpPr>
          <p:cNvPr id="14" name="13 CuadroTexto"/>
          <p:cNvSpPr txBox="1"/>
          <p:nvPr/>
        </p:nvSpPr>
        <p:spPr>
          <a:xfrm>
            <a:off x="172636" y="965092"/>
            <a:ext cx="8175818" cy="646331"/>
          </a:xfrm>
          <a:prstGeom prst="rect">
            <a:avLst/>
          </a:prstGeom>
          <a:noFill/>
        </p:spPr>
        <p:txBody>
          <a:bodyPr wrap="square" rtlCol="0">
            <a:spAutoFit/>
          </a:bodyPr>
          <a:lstStyle/>
          <a:p>
            <a:r>
              <a:rPr lang="es-EC" b="1" dirty="0"/>
              <a:t>Costo de las operaciones para el mecanizado del Molde de Inyección-Cavidad Teléfono.</a:t>
            </a:r>
          </a:p>
        </p:txBody>
      </p:sp>
      <p:graphicFrame>
        <p:nvGraphicFramePr>
          <p:cNvPr id="5" name="4 Tabla"/>
          <p:cNvGraphicFramePr>
            <a:graphicFrameLocks noGrp="1"/>
          </p:cNvGraphicFramePr>
          <p:nvPr>
            <p:extLst>
              <p:ext uri="{D42A27DB-BD31-4B8C-83A1-F6EECF244321}">
                <p14:modId xmlns:p14="http://schemas.microsoft.com/office/powerpoint/2010/main" val="906273628"/>
              </p:ext>
            </p:extLst>
          </p:nvPr>
        </p:nvGraphicFramePr>
        <p:xfrm>
          <a:off x="172636" y="1631089"/>
          <a:ext cx="8431810" cy="4625414"/>
        </p:xfrm>
        <a:graphic>
          <a:graphicData uri="http://schemas.openxmlformats.org/drawingml/2006/table">
            <a:tbl>
              <a:tblPr firstRow="1" firstCol="1" bandRow="1">
                <a:tableStyleId>{10A1B5D5-9B99-4C35-A422-299274C87663}</a:tableStyleId>
              </a:tblPr>
              <a:tblGrid>
                <a:gridCol w="2385407"/>
                <a:gridCol w="2139793"/>
                <a:gridCol w="1496944"/>
                <a:gridCol w="1204833"/>
                <a:gridCol w="1204833"/>
              </a:tblGrid>
              <a:tr h="1108808">
                <a:tc>
                  <a:txBody>
                    <a:bodyPr/>
                    <a:lstStyle/>
                    <a:p>
                      <a:pPr algn="ctr">
                        <a:lnSpc>
                          <a:spcPct val="200000"/>
                        </a:lnSpc>
                        <a:spcBef>
                          <a:spcPts val="1200"/>
                        </a:spcBef>
                        <a:spcAft>
                          <a:spcPts val="0"/>
                        </a:spcAft>
                      </a:pPr>
                      <a:r>
                        <a:rPr lang="es-EC" sz="1100" dirty="0">
                          <a:effectLst/>
                        </a:rPr>
                        <a:t>DESCRIPCIÓN DE OPERACIONES A REALIZAR</a:t>
                      </a:r>
                      <a:endParaRPr lang="es-EC" sz="1600" dirty="0">
                        <a:solidFill>
                          <a:srgbClr val="365F91"/>
                        </a:solidFill>
                        <a:effectLst/>
                        <a:latin typeface="Calibri"/>
                        <a:ea typeface="Calibri"/>
                        <a:cs typeface="Times New Roman"/>
                      </a:endParaRPr>
                    </a:p>
                  </a:txBody>
                  <a:tcPr marL="62370" marR="62370" marT="0" marB="0"/>
                </a:tc>
                <a:tc>
                  <a:txBody>
                    <a:bodyPr/>
                    <a:lstStyle/>
                    <a:p>
                      <a:pPr algn="ctr">
                        <a:lnSpc>
                          <a:spcPct val="200000"/>
                        </a:lnSpc>
                        <a:spcBef>
                          <a:spcPts val="1200"/>
                        </a:spcBef>
                        <a:spcAft>
                          <a:spcPts val="0"/>
                        </a:spcAft>
                      </a:pPr>
                      <a:r>
                        <a:rPr lang="es-EC" sz="1100">
                          <a:effectLst/>
                        </a:rPr>
                        <a:t>TIPO DE INSERTOS A UTILIZAR SEGÚN LA OPERACIÓN</a:t>
                      </a:r>
                      <a:endParaRPr lang="es-EC" sz="1600">
                        <a:solidFill>
                          <a:srgbClr val="365F91"/>
                        </a:solidFill>
                        <a:effectLst/>
                        <a:latin typeface="Calibri"/>
                        <a:ea typeface="Calibri"/>
                        <a:cs typeface="Times New Roman"/>
                      </a:endParaRPr>
                    </a:p>
                  </a:txBody>
                  <a:tcPr marL="62370" marR="62370" marT="0" marB="0"/>
                </a:tc>
                <a:tc>
                  <a:txBody>
                    <a:bodyPr/>
                    <a:lstStyle/>
                    <a:p>
                      <a:pPr algn="ctr">
                        <a:lnSpc>
                          <a:spcPct val="200000"/>
                        </a:lnSpc>
                        <a:spcBef>
                          <a:spcPts val="1200"/>
                        </a:spcBef>
                        <a:spcAft>
                          <a:spcPts val="0"/>
                        </a:spcAft>
                      </a:pPr>
                      <a:r>
                        <a:rPr lang="es-EC" sz="1100">
                          <a:effectLst/>
                        </a:rPr>
                        <a:t>INSERTOS NECESARIOS PARA CADA OPERACIÓN (u)</a:t>
                      </a:r>
                      <a:endParaRPr lang="es-EC" sz="1600">
                        <a:solidFill>
                          <a:srgbClr val="365F91"/>
                        </a:solidFill>
                        <a:effectLst/>
                        <a:latin typeface="Calibri"/>
                        <a:ea typeface="Calibri"/>
                        <a:cs typeface="Times New Roman"/>
                      </a:endParaRPr>
                    </a:p>
                  </a:txBody>
                  <a:tcPr marL="62370" marR="62370" marT="0" marB="0"/>
                </a:tc>
                <a:tc>
                  <a:txBody>
                    <a:bodyPr/>
                    <a:lstStyle/>
                    <a:p>
                      <a:pPr algn="ctr">
                        <a:lnSpc>
                          <a:spcPct val="200000"/>
                        </a:lnSpc>
                        <a:spcBef>
                          <a:spcPts val="1200"/>
                        </a:spcBef>
                        <a:spcAft>
                          <a:spcPts val="0"/>
                        </a:spcAft>
                      </a:pPr>
                      <a:r>
                        <a:rPr lang="es-EC" sz="1100">
                          <a:effectLst/>
                        </a:rPr>
                        <a:t>COSTO UNITARIO DE LOS INSERTOS ($/h)</a:t>
                      </a:r>
                      <a:endParaRPr lang="es-EC" sz="1600">
                        <a:solidFill>
                          <a:srgbClr val="365F91"/>
                        </a:solidFill>
                        <a:effectLst/>
                        <a:latin typeface="Calibri"/>
                        <a:ea typeface="Calibri"/>
                        <a:cs typeface="Times New Roman"/>
                      </a:endParaRPr>
                    </a:p>
                  </a:txBody>
                  <a:tcPr marL="62370" marR="62370" marT="0" marB="0"/>
                </a:tc>
                <a:tc>
                  <a:txBody>
                    <a:bodyPr/>
                    <a:lstStyle/>
                    <a:p>
                      <a:pPr algn="ctr">
                        <a:lnSpc>
                          <a:spcPct val="200000"/>
                        </a:lnSpc>
                        <a:spcBef>
                          <a:spcPts val="1200"/>
                        </a:spcBef>
                        <a:spcAft>
                          <a:spcPts val="0"/>
                        </a:spcAft>
                      </a:pPr>
                      <a:r>
                        <a:rPr lang="es-EC" sz="1100">
                          <a:effectLst/>
                        </a:rPr>
                        <a:t>COSTO TOTAL DE LOS INSERTOS ($)</a:t>
                      </a:r>
                      <a:endParaRPr lang="es-EC" sz="1600">
                        <a:solidFill>
                          <a:srgbClr val="365F91"/>
                        </a:solidFill>
                        <a:effectLst/>
                        <a:latin typeface="Calibri"/>
                        <a:ea typeface="Calibri"/>
                        <a:cs typeface="Times New Roman"/>
                      </a:endParaRPr>
                    </a:p>
                  </a:txBody>
                  <a:tcPr marL="62370" marR="62370" marT="0" marB="0"/>
                </a:tc>
              </a:tr>
              <a:tr h="194041">
                <a:tc>
                  <a:txBody>
                    <a:bodyPr/>
                    <a:lstStyle/>
                    <a:p>
                      <a:pPr algn="l">
                        <a:lnSpc>
                          <a:spcPct val="200000"/>
                        </a:lnSpc>
                        <a:spcBef>
                          <a:spcPts val="1200"/>
                        </a:spcBef>
                        <a:spcAft>
                          <a:spcPts val="0"/>
                        </a:spcAft>
                      </a:pPr>
                      <a:r>
                        <a:rPr lang="es-EC" sz="1050">
                          <a:effectLst/>
                        </a:rPr>
                        <a:t>FACE MILLING (D:63mm)</a:t>
                      </a:r>
                      <a:endParaRPr lang="es-EC" sz="1600">
                        <a:solidFill>
                          <a:srgbClr val="365F91"/>
                        </a:solidFill>
                        <a:effectLst/>
                        <a:latin typeface="Calibri"/>
                        <a:ea typeface="Calibri"/>
                        <a:cs typeface="Times New Roman"/>
                      </a:endParaRPr>
                    </a:p>
                  </a:txBody>
                  <a:tcPr marL="62370" marR="62370" marT="0" marB="0"/>
                </a:tc>
                <a:tc>
                  <a:txBody>
                    <a:bodyPr/>
                    <a:lstStyle/>
                    <a:p>
                      <a:pPr algn="l">
                        <a:lnSpc>
                          <a:spcPct val="200000"/>
                        </a:lnSpc>
                        <a:spcBef>
                          <a:spcPts val="1200"/>
                        </a:spcBef>
                        <a:spcAft>
                          <a:spcPts val="0"/>
                        </a:spcAft>
                      </a:pPr>
                      <a:r>
                        <a:rPr lang="es-EC" sz="1050">
                          <a:effectLst/>
                        </a:rPr>
                        <a:t>SEKT 12T13 AGSN LT 30</a:t>
                      </a:r>
                      <a:endParaRPr lang="es-EC" sz="1600">
                        <a:solidFill>
                          <a:srgbClr val="365F91"/>
                        </a:solidFill>
                        <a:effectLst/>
                        <a:latin typeface="Calibri"/>
                        <a:ea typeface="Calibri"/>
                        <a:cs typeface="Times New Roman"/>
                      </a:endParaRPr>
                    </a:p>
                  </a:txBody>
                  <a:tcPr marL="62370" marR="62370" marT="0" marB="0"/>
                </a:tc>
                <a:tc>
                  <a:txBody>
                    <a:bodyPr/>
                    <a:lstStyle/>
                    <a:p>
                      <a:pPr algn="ctr">
                        <a:lnSpc>
                          <a:spcPct val="200000"/>
                        </a:lnSpc>
                        <a:spcBef>
                          <a:spcPts val="1200"/>
                        </a:spcBef>
                        <a:spcAft>
                          <a:spcPts val="0"/>
                        </a:spcAft>
                      </a:pPr>
                      <a:r>
                        <a:rPr lang="es-EC" sz="1050">
                          <a:effectLst/>
                        </a:rPr>
                        <a:t>5</a:t>
                      </a:r>
                      <a:endParaRPr lang="es-EC" sz="1600">
                        <a:solidFill>
                          <a:srgbClr val="365F91"/>
                        </a:solidFill>
                        <a:effectLst/>
                        <a:latin typeface="Calibri"/>
                        <a:ea typeface="Calibri"/>
                        <a:cs typeface="Times New Roman"/>
                      </a:endParaRPr>
                    </a:p>
                  </a:txBody>
                  <a:tcPr marL="62370" marR="62370" marT="0" marB="0"/>
                </a:tc>
                <a:tc>
                  <a:txBody>
                    <a:bodyPr/>
                    <a:lstStyle/>
                    <a:p>
                      <a:pPr algn="ctr">
                        <a:lnSpc>
                          <a:spcPct val="200000"/>
                        </a:lnSpc>
                        <a:spcBef>
                          <a:spcPts val="1200"/>
                        </a:spcBef>
                        <a:spcAft>
                          <a:spcPts val="0"/>
                        </a:spcAft>
                      </a:pPr>
                      <a:r>
                        <a:rPr lang="es-EC" sz="1050">
                          <a:effectLst/>
                        </a:rPr>
                        <a:t>10,84</a:t>
                      </a:r>
                      <a:endParaRPr lang="es-EC" sz="1600">
                        <a:solidFill>
                          <a:srgbClr val="365F91"/>
                        </a:solidFill>
                        <a:effectLst/>
                        <a:latin typeface="Calibri"/>
                        <a:ea typeface="Calibri"/>
                        <a:cs typeface="Times New Roman"/>
                      </a:endParaRPr>
                    </a:p>
                  </a:txBody>
                  <a:tcPr marL="62370" marR="62370" marT="0" marB="0"/>
                </a:tc>
                <a:tc>
                  <a:txBody>
                    <a:bodyPr/>
                    <a:lstStyle/>
                    <a:p>
                      <a:pPr algn="r">
                        <a:lnSpc>
                          <a:spcPct val="200000"/>
                        </a:lnSpc>
                        <a:spcBef>
                          <a:spcPts val="1200"/>
                        </a:spcBef>
                        <a:spcAft>
                          <a:spcPts val="0"/>
                        </a:spcAft>
                      </a:pPr>
                      <a:r>
                        <a:rPr lang="es-EC" sz="1050">
                          <a:effectLst/>
                        </a:rPr>
                        <a:t>54,2</a:t>
                      </a:r>
                      <a:endParaRPr lang="es-EC" sz="1600">
                        <a:solidFill>
                          <a:srgbClr val="365F91"/>
                        </a:solidFill>
                        <a:effectLst/>
                        <a:latin typeface="Calibri"/>
                        <a:ea typeface="Calibri"/>
                        <a:cs typeface="Times New Roman"/>
                      </a:endParaRPr>
                    </a:p>
                  </a:txBody>
                  <a:tcPr marL="62370" marR="62370" marT="0" marB="0"/>
                </a:tc>
              </a:tr>
              <a:tr h="194041">
                <a:tc>
                  <a:txBody>
                    <a:bodyPr/>
                    <a:lstStyle/>
                    <a:p>
                      <a:pPr algn="l">
                        <a:lnSpc>
                          <a:spcPct val="200000"/>
                        </a:lnSpc>
                        <a:spcBef>
                          <a:spcPts val="1200"/>
                        </a:spcBef>
                        <a:spcAft>
                          <a:spcPts val="0"/>
                        </a:spcAft>
                      </a:pPr>
                      <a:r>
                        <a:rPr lang="es-EC" sz="1050">
                          <a:effectLst/>
                        </a:rPr>
                        <a:t>CAVITY MILL 1 (D:25mm)</a:t>
                      </a:r>
                      <a:endParaRPr lang="es-EC" sz="1600">
                        <a:solidFill>
                          <a:srgbClr val="365F91"/>
                        </a:solidFill>
                        <a:effectLst/>
                        <a:latin typeface="Calibri"/>
                        <a:ea typeface="Calibri"/>
                        <a:cs typeface="Times New Roman"/>
                      </a:endParaRPr>
                    </a:p>
                  </a:txBody>
                  <a:tcPr marL="62370" marR="62370" marT="0" marB="0"/>
                </a:tc>
                <a:tc>
                  <a:txBody>
                    <a:bodyPr/>
                    <a:lstStyle/>
                    <a:p>
                      <a:pPr algn="l">
                        <a:lnSpc>
                          <a:spcPct val="200000"/>
                        </a:lnSpc>
                        <a:spcBef>
                          <a:spcPts val="1200"/>
                        </a:spcBef>
                        <a:spcAft>
                          <a:spcPts val="0"/>
                        </a:spcAft>
                      </a:pPr>
                      <a:r>
                        <a:rPr lang="es-EC" sz="1050">
                          <a:effectLst/>
                        </a:rPr>
                        <a:t>SEKT 12T13 AGSN LT 31</a:t>
                      </a:r>
                      <a:endParaRPr lang="es-EC" sz="1600">
                        <a:solidFill>
                          <a:srgbClr val="365F91"/>
                        </a:solidFill>
                        <a:effectLst/>
                        <a:latin typeface="Calibri"/>
                        <a:ea typeface="Calibri"/>
                        <a:cs typeface="Times New Roman"/>
                      </a:endParaRPr>
                    </a:p>
                  </a:txBody>
                  <a:tcPr marL="62370" marR="62370" marT="0" marB="0"/>
                </a:tc>
                <a:tc rowSpan="2">
                  <a:txBody>
                    <a:bodyPr/>
                    <a:lstStyle/>
                    <a:p>
                      <a:pPr algn="ctr">
                        <a:lnSpc>
                          <a:spcPct val="200000"/>
                        </a:lnSpc>
                        <a:spcBef>
                          <a:spcPts val="1200"/>
                        </a:spcBef>
                        <a:spcAft>
                          <a:spcPts val="0"/>
                        </a:spcAft>
                      </a:pPr>
                      <a:r>
                        <a:rPr lang="es-EC" sz="1050">
                          <a:effectLst/>
                        </a:rPr>
                        <a:t> </a:t>
                      </a:r>
                      <a:endParaRPr lang="es-EC" sz="1600">
                        <a:effectLst/>
                      </a:endParaRPr>
                    </a:p>
                    <a:p>
                      <a:pPr algn="ctr">
                        <a:lnSpc>
                          <a:spcPct val="200000"/>
                        </a:lnSpc>
                        <a:spcBef>
                          <a:spcPts val="1200"/>
                        </a:spcBef>
                        <a:spcAft>
                          <a:spcPts val="0"/>
                        </a:spcAft>
                      </a:pPr>
                      <a:r>
                        <a:rPr lang="es-EC" sz="1050">
                          <a:effectLst/>
                        </a:rPr>
                        <a:t>3</a:t>
                      </a:r>
                      <a:endParaRPr lang="es-EC" sz="1600">
                        <a:solidFill>
                          <a:srgbClr val="365F91"/>
                        </a:solidFill>
                        <a:effectLst/>
                        <a:latin typeface="Calibri"/>
                        <a:ea typeface="Calibri"/>
                        <a:cs typeface="Times New Roman"/>
                      </a:endParaRPr>
                    </a:p>
                  </a:txBody>
                  <a:tcPr marL="62370" marR="62370" marT="0" marB="0"/>
                </a:tc>
                <a:tc rowSpan="2">
                  <a:txBody>
                    <a:bodyPr/>
                    <a:lstStyle/>
                    <a:p>
                      <a:pPr algn="ctr">
                        <a:lnSpc>
                          <a:spcPct val="200000"/>
                        </a:lnSpc>
                        <a:spcBef>
                          <a:spcPts val="1200"/>
                        </a:spcBef>
                        <a:spcAft>
                          <a:spcPts val="0"/>
                        </a:spcAft>
                      </a:pPr>
                      <a:r>
                        <a:rPr lang="es-EC" sz="1050">
                          <a:effectLst/>
                        </a:rPr>
                        <a:t> </a:t>
                      </a:r>
                      <a:endParaRPr lang="es-EC" sz="1600">
                        <a:effectLst/>
                      </a:endParaRPr>
                    </a:p>
                    <a:p>
                      <a:pPr algn="ctr">
                        <a:lnSpc>
                          <a:spcPct val="200000"/>
                        </a:lnSpc>
                        <a:spcBef>
                          <a:spcPts val="1200"/>
                        </a:spcBef>
                        <a:spcAft>
                          <a:spcPts val="0"/>
                        </a:spcAft>
                      </a:pPr>
                      <a:r>
                        <a:rPr lang="es-EC" sz="1050">
                          <a:effectLst/>
                        </a:rPr>
                        <a:t>10,84</a:t>
                      </a:r>
                      <a:endParaRPr lang="es-EC" sz="1600">
                        <a:solidFill>
                          <a:srgbClr val="365F91"/>
                        </a:solidFill>
                        <a:effectLst/>
                        <a:latin typeface="Calibri"/>
                        <a:ea typeface="Calibri"/>
                        <a:cs typeface="Times New Roman"/>
                      </a:endParaRPr>
                    </a:p>
                  </a:txBody>
                  <a:tcPr marL="62370" marR="62370" marT="0" marB="0"/>
                </a:tc>
                <a:tc rowSpan="2">
                  <a:txBody>
                    <a:bodyPr/>
                    <a:lstStyle/>
                    <a:p>
                      <a:pPr algn="r">
                        <a:lnSpc>
                          <a:spcPct val="200000"/>
                        </a:lnSpc>
                        <a:spcBef>
                          <a:spcPts val="1200"/>
                        </a:spcBef>
                        <a:spcAft>
                          <a:spcPts val="0"/>
                        </a:spcAft>
                      </a:pPr>
                      <a:r>
                        <a:rPr lang="es-EC" sz="1050">
                          <a:effectLst/>
                        </a:rPr>
                        <a:t> </a:t>
                      </a:r>
                      <a:endParaRPr lang="es-EC" sz="1600">
                        <a:effectLst/>
                      </a:endParaRPr>
                    </a:p>
                    <a:p>
                      <a:pPr algn="r">
                        <a:lnSpc>
                          <a:spcPct val="200000"/>
                        </a:lnSpc>
                        <a:spcBef>
                          <a:spcPts val="1200"/>
                        </a:spcBef>
                        <a:spcAft>
                          <a:spcPts val="0"/>
                        </a:spcAft>
                      </a:pPr>
                      <a:r>
                        <a:rPr lang="es-EC" sz="1050">
                          <a:effectLst/>
                        </a:rPr>
                        <a:t>32,52</a:t>
                      </a:r>
                      <a:endParaRPr lang="es-EC" sz="1600">
                        <a:solidFill>
                          <a:srgbClr val="365F91"/>
                        </a:solidFill>
                        <a:effectLst/>
                        <a:latin typeface="Calibri"/>
                        <a:ea typeface="Calibri"/>
                        <a:cs typeface="Times New Roman"/>
                      </a:endParaRPr>
                    </a:p>
                  </a:txBody>
                  <a:tcPr marL="62370" marR="62370" marT="0" marB="0"/>
                </a:tc>
              </a:tr>
              <a:tr h="332642">
                <a:tc>
                  <a:txBody>
                    <a:bodyPr/>
                    <a:lstStyle/>
                    <a:p>
                      <a:pPr algn="l">
                        <a:lnSpc>
                          <a:spcPct val="200000"/>
                        </a:lnSpc>
                        <a:spcBef>
                          <a:spcPts val="1200"/>
                        </a:spcBef>
                        <a:spcAft>
                          <a:spcPts val="0"/>
                        </a:spcAft>
                      </a:pPr>
                      <a:r>
                        <a:rPr lang="es-EC" sz="1050">
                          <a:effectLst/>
                        </a:rPr>
                        <a:t>CAVITY MILL 2 (D:25mm)</a:t>
                      </a:r>
                      <a:endParaRPr lang="es-EC" sz="1600">
                        <a:solidFill>
                          <a:srgbClr val="365F91"/>
                        </a:solidFill>
                        <a:effectLst/>
                        <a:latin typeface="Calibri"/>
                        <a:ea typeface="Calibri"/>
                        <a:cs typeface="Times New Roman"/>
                      </a:endParaRPr>
                    </a:p>
                  </a:txBody>
                  <a:tcPr marL="62370" marR="62370" marT="0" marB="0"/>
                </a:tc>
                <a:tc>
                  <a:txBody>
                    <a:bodyPr/>
                    <a:lstStyle/>
                    <a:p>
                      <a:pPr algn="l">
                        <a:lnSpc>
                          <a:spcPct val="200000"/>
                        </a:lnSpc>
                        <a:spcBef>
                          <a:spcPts val="1200"/>
                        </a:spcBef>
                        <a:spcAft>
                          <a:spcPts val="0"/>
                        </a:spcAft>
                      </a:pPr>
                      <a:r>
                        <a:rPr lang="es-EC" sz="1050">
                          <a:effectLst/>
                        </a:rPr>
                        <a:t>SEKT 12T13 AGSN LT 32</a:t>
                      </a:r>
                      <a:endParaRPr lang="es-EC" sz="1600">
                        <a:solidFill>
                          <a:srgbClr val="365F91"/>
                        </a:solidFill>
                        <a:effectLst/>
                        <a:latin typeface="Calibri"/>
                        <a:ea typeface="Calibri"/>
                        <a:cs typeface="Times New Roman"/>
                      </a:endParaRPr>
                    </a:p>
                  </a:txBody>
                  <a:tcPr marL="62370" marR="62370" marT="0" marB="0"/>
                </a:tc>
                <a:tc vMerge="1">
                  <a:txBody>
                    <a:bodyPr/>
                    <a:lstStyle/>
                    <a:p>
                      <a:endParaRPr lang="es-EC"/>
                    </a:p>
                  </a:txBody>
                  <a:tcPr/>
                </a:tc>
                <a:tc vMerge="1">
                  <a:txBody>
                    <a:bodyPr/>
                    <a:lstStyle/>
                    <a:p>
                      <a:endParaRPr lang="es-EC"/>
                    </a:p>
                  </a:txBody>
                  <a:tcPr/>
                </a:tc>
                <a:tc vMerge="1">
                  <a:txBody>
                    <a:bodyPr/>
                    <a:lstStyle/>
                    <a:p>
                      <a:endParaRPr lang="es-EC"/>
                    </a:p>
                  </a:txBody>
                  <a:tcPr/>
                </a:tc>
              </a:tr>
              <a:tr h="194041">
                <a:tc>
                  <a:txBody>
                    <a:bodyPr/>
                    <a:lstStyle/>
                    <a:p>
                      <a:pPr algn="l">
                        <a:lnSpc>
                          <a:spcPct val="200000"/>
                        </a:lnSpc>
                        <a:spcBef>
                          <a:spcPts val="1200"/>
                        </a:spcBef>
                        <a:spcAft>
                          <a:spcPts val="0"/>
                        </a:spcAft>
                      </a:pPr>
                      <a:r>
                        <a:rPr lang="es-EC" sz="1050">
                          <a:effectLst/>
                        </a:rPr>
                        <a:t>CAVITY MILL 3 (D:10mm)</a:t>
                      </a:r>
                      <a:endParaRPr lang="es-EC" sz="1600">
                        <a:solidFill>
                          <a:srgbClr val="365F91"/>
                        </a:solidFill>
                        <a:effectLst/>
                        <a:latin typeface="Calibri"/>
                        <a:ea typeface="Calibri"/>
                        <a:cs typeface="Times New Roman"/>
                      </a:endParaRPr>
                    </a:p>
                  </a:txBody>
                  <a:tcPr marL="62370" marR="62370" marT="0" marB="0"/>
                </a:tc>
                <a:tc>
                  <a:txBody>
                    <a:bodyPr/>
                    <a:lstStyle/>
                    <a:p>
                      <a:pPr algn="l">
                        <a:lnSpc>
                          <a:spcPct val="200000"/>
                        </a:lnSpc>
                        <a:spcBef>
                          <a:spcPts val="1200"/>
                        </a:spcBef>
                        <a:spcAft>
                          <a:spcPts val="0"/>
                        </a:spcAft>
                      </a:pPr>
                      <a:r>
                        <a:rPr lang="es-EC" sz="1050">
                          <a:effectLst/>
                        </a:rPr>
                        <a:t>SEKT 12T13 AGSN LT 33</a:t>
                      </a:r>
                      <a:endParaRPr lang="es-EC" sz="1600">
                        <a:solidFill>
                          <a:srgbClr val="365F91"/>
                        </a:solidFill>
                        <a:effectLst/>
                        <a:latin typeface="Calibri"/>
                        <a:ea typeface="Calibri"/>
                        <a:cs typeface="Times New Roman"/>
                      </a:endParaRPr>
                    </a:p>
                  </a:txBody>
                  <a:tcPr marL="62370" marR="62370" marT="0" marB="0"/>
                </a:tc>
                <a:tc>
                  <a:txBody>
                    <a:bodyPr/>
                    <a:lstStyle/>
                    <a:p>
                      <a:pPr algn="ctr">
                        <a:lnSpc>
                          <a:spcPct val="200000"/>
                        </a:lnSpc>
                        <a:spcBef>
                          <a:spcPts val="1200"/>
                        </a:spcBef>
                        <a:spcAft>
                          <a:spcPts val="0"/>
                        </a:spcAft>
                      </a:pPr>
                      <a:r>
                        <a:rPr lang="es-EC" sz="1050">
                          <a:effectLst/>
                        </a:rPr>
                        <a:t>1</a:t>
                      </a:r>
                      <a:endParaRPr lang="es-EC" sz="1600">
                        <a:solidFill>
                          <a:srgbClr val="365F91"/>
                        </a:solidFill>
                        <a:effectLst/>
                        <a:latin typeface="Calibri"/>
                        <a:ea typeface="Calibri"/>
                        <a:cs typeface="Times New Roman"/>
                      </a:endParaRPr>
                    </a:p>
                  </a:txBody>
                  <a:tcPr marL="62370" marR="62370" marT="0" marB="0"/>
                </a:tc>
                <a:tc>
                  <a:txBody>
                    <a:bodyPr/>
                    <a:lstStyle/>
                    <a:p>
                      <a:pPr algn="ctr">
                        <a:lnSpc>
                          <a:spcPct val="200000"/>
                        </a:lnSpc>
                        <a:spcBef>
                          <a:spcPts val="1200"/>
                        </a:spcBef>
                        <a:spcAft>
                          <a:spcPts val="0"/>
                        </a:spcAft>
                      </a:pPr>
                      <a:r>
                        <a:rPr lang="es-EC" sz="1050">
                          <a:effectLst/>
                        </a:rPr>
                        <a:t>10,84</a:t>
                      </a:r>
                      <a:endParaRPr lang="es-EC" sz="1600">
                        <a:solidFill>
                          <a:srgbClr val="365F91"/>
                        </a:solidFill>
                        <a:effectLst/>
                        <a:latin typeface="Calibri"/>
                        <a:ea typeface="Calibri"/>
                        <a:cs typeface="Times New Roman"/>
                      </a:endParaRPr>
                    </a:p>
                  </a:txBody>
                  <a:tcPr marL="62370" marR="62370" marT="0" marB="0"/>
                </a:tc>
                <a:tc>
                  <a:txBody>
                    <a:bodyPr/>
                    <a:lstStyle/>
                    <a:p>
                      <a:pPr algn="r">
                        <a:lnSpc>
                          <a:spcPct val="200000"/>
                        </a:lnSpc>
                        <a:spcBef>
                          <a:spcPts val="1200"/>
                        </a:spcBef>
                        <a:spcAft>
                          <a:spcPts val="0"/>
                        </a:spcAft>
                      </a:pPr>
                      <a:r>
                        <a:rPr lang="es-EC" sz="1050">
                          <a:effectLst/>
                        </a:rPr>
                        <a:t>10,84</a:t>
                      </a:r>
                      <a:endParaRPr lang="es-EC" sz="1600">
                        <a:solidFill>
                          <a:srgbClr val="365F91"/>
                        </a:solidFill>
                        <a:effectLst/>
                        <a:latin typeface="Calibri"/>
                        <a:ea typeface="Calibri"/>
                        <a:cs typeface="Times New Roman"/>
                      </a:endParaRPr>
                    </a:p>
                  </a:txBody>
                  <a:tcPr marL="62370" marR="62370" marT="0" marB="0"/>
                </a:tc>
              </a:tr>
              <a:tr h="194041">
                <a:tc>
                  <a:txBody>
                    <a:bodyPr/>
                    <a:lstStyle/>
                    <a:p>
                      <a:pPr algn="l">
                        <a:lnSpc>
                          <a:spcPct val="200000"/>
                        </a:lnSpc>
                        <a:spcBef>
                          <a:spcPts val="1200"/>
                        </a:spcBef>
                        <a:spcAft>
                          <a:spcPts val="0"/>
                        </a:spcAft>
                      </a:pPr>
                      <a:r>
                        <a:rPr lang="es-EC" sz="1050">
                          <a:effectLst/>
                        </a:rPr>
                        <a:t>FIXED CONTOUR 1 (D:5mm)</a:t>
                      </a:r>
                      <a:endParaRPr lang="es-EC" sz="1600">
                        <a:solidFill>
                          <a:srgbClr val="365F91"/>
                        </a:solidFill>
                        <a:effectLst/>
                        <a:latin typeface="Calibri"/>
                        <a:ea typeface="Calibri"/>
                        <a:cs typeface="Times New Roman"/>
                      </a:endParaRPr>
                    </a:p>
                  </a:txBody>
                  <a:tcPr marL="62370" marR="62370" marT="0" marB="0"/>
                </a:tc>
                <a:tc>
                  <a:txBody>
                    <a:bodyPr/>
                    <a:lstStyle/>
                    <a:p>
                      <a:pPr algn="l">
                        <a:lnSpc>
                          <a:spcPct val="200000"/>
                        </a:lnSpc>
                        <a:spcBef>
                          <a:spcPts val="1200"/>
                        </a:spcBef>
                        <a:spcAft>
                          <a:spcPts val="0"/>
                        </a:spcAft>
                      </a:pPr>
                      <a:r>
                        <a:rPr lang="es-EC" sz="1050">
                          <a:effectLst/>
                        </a:rPr>
                        <a:t>FRESA 5mm</a:t>
                      </a:r>
                      <a:endParaRPr lang="es-EC" sz="1600">
                        <a:solidFill>
                          <a:srgbClr val="365F91"/>
                        </a:solidFill>
                        <a:effectLst/>
                        <a:latin typeface="Calibri"/>
                        <a:ea typeface="Calibri"/>
                        <a:cs typeface="Times New Roman"/>
                      </a:endParaRPr>
                    </a:p>
                  </a:txBody>
                  <a:tcPr marL="62370" marR="62370" marT="0" marB="0"/>
                </a:tc>
                <a:tc>
                  <a:txBody>
                    <a:bodyPr/>
                    <a:lstStyle/>
                    <a:p>
                      <a:pPr algn="ctr">
                        <a:lnSpc>
                          <a:spcPct val="200000"/>
                        </a:lnSpc>
                        <a:spcBef>
                          <a:spcPts val="1200"/>
                        </a:spcBef>
                        <a:spcAft>
                          <a:spcPts val="0"/>
                        </a:spcAft>
                      </a:pPr>
                      <a:r>
                        <a:rPr lang="es-EC" sz="1050">
                          <a:effectLst/>
                        </a:rPr>
                        <a:t>10</a:t>
                      </a:r>
                      <a:endParaRPr lang="es-EC" sz="1600">
                        <a:solidFill>
                          <a:srgbClr val="365F91"/>
                        </a:solidFill>
                        <a:effectLst/>
                        <a:latin typeface="Calibri"/>
                        <a:ea typeface="Calibri"/>
                        <a:cs typeface="Times New Roman"/>
                      </a:endParaRPr>
                    </a:p>
                  </a:txBody>
                  <a:tcPr marL="62370" marR="62370" marT="0" marB="0"/>
                </a:tc>
                <a:tc>
                  <a:txBody>
                    <a:bodyPr/>
                    <a:lstStyle/>
                    <a:p>
                      <a:pPr algn="ctr">
                        <a:lnSpc>
                          <a:spcPct val="200000"/>
                        </a:lnSpc>
                        <a:spcBef>
                          <a:spcPts val="1200"/>
                        </a:spcBef>
                        <a:spcAft>
                          <a:spcPts val="0"/>
                        </a:spcAft>
                      </a:pPr>
                      <a:r>
                        <a:rPr lang="es-EC" sz="1050">
                          <a:effectLst/>
                        </a:rPr>
                        <a:t>10,54</a:t>
                      </a:r>
                      <a:endParaRPr lang="es-EC" sz="1600">
                        <a:solidFill>
                          <a:srgbClr val="365F91"/>
                        </a:solidFill>
                        <a:effectLst/>
                        <a:latin typeface="Calibri"/>
                        <a:ea typeface="Calibri"/>
                        <a:cs typeface="Times New Roman"/>
                      </a:endParaRPr>
                    </a:p>
                  </a:txBody>
                  <a:tcPr marL="62370" marR="62370" marT="0" marB="0"/>
                </a:tc>
                <a:tc>
                  <a:txBody>
                    <a:bodyPr/>
                    <a:lstStyle/>
                    <a:p>
                      <a:pPr algn="r">
                        <a:lnSpc>
                          <a:spcPct val="200000"/>
                        </a:lnSpc>
                        <a:spcBef>
                          <a:spcPts val="1200"/>
                        </a:spcBef>
                        <a:spcAft>
                          <a:spcPts val="0"/>
                        </a:spcAft>
                      </a:pPr>
                      <a:r>
                        <a:rPr lang="es-EC" sz="1050">
                          <a:effectLst/>
                        </a:rPr>
                        <a:t>105,4</a:t>
                      </a:r>
                      <a:endParaRPr lang="es-EC" sz="1600">
                        <a:solidFill>
                          <a:srgbClr val="365F91"/>
                        </a:solidFill>
                        <a:effectLst/>
                        <a:latin typeface="Calibri"/>
                        <a:ea typeface="Calibri"/>
                        <a:cs typeface="Times New Roman"/>
                      </a:endParaRPr>
                    </a:p>
                  </a:txBody>
                  <a:tcPr marL="62370" marR="62370" marT="0" marB="0"/>
                </a:tc>
              </a:tr>
              <a:tr h="194041">
                <a:tc>
                  <a:txBody>
                    <a:bodyPr/>
                    <a:lstStyle/>
                    <a:p>
                      <a:pPr algn="l">
                        <a:lnSpc>
                          <a:spcPct val="200000"/>
                        </a:lnSpc>
                        <a:spcBef>
                          <a:spcPts val="1200"/>
                        </a:spcBef>
                        <a:spcAft>
                          <a:spcPts val="0"/>
                        </a:spcAft>
                      </a:pPr>
                      <a:r>
                        <a:rPr lang="es-EC" sz="1050">
                          <a:effectLst/>
                        </a:rPr>
                        <a:t>FIXED CONTOUR 2 (D:1,5mm)</a:t>
                      </a:r>
                      <a:endParaRPr lang="es-EC" sz="1600">
                        <a:solidFill>
                          <a:srgbClr val="365F91"/>
                        </a:solidFill>
                        <a:effectLst/>
                        <a:latin typeface="Calibri"/>
                        <a:ea typeface="Calibri"/>
                        <a:cs typeface="Times New Roman"/>
                      </a:endParaRPr>
                    </a:p>
                  </a:txBody>
                  <a:tcPr marL="62370" marR="62370" marT="0" marB="0"/>
                </a:tc>
                <a:tc>
                  <a:txBody>
                    <a:bodyPr/>
                    <a:lstStyle/>
                    <a:p>
                      <a:pPr algn="l">
                        <a:lnSpc>
                          <a:spcPct val="200000"/>
                        </a:lnSpc>
                        <a:spcBef>
                          <a:spcPts val="1200"/>
                        </a:spcBef>
                        <a:spcAft>
                          <a:spcPts val="0"/>
                        </a:spcAft>
                      </a:pPr>
                      <a:r>
                        <a:rPr lang="es-EC" sz="1050">
                          <a:effectLst/>
                        </a:rPr>
                        <a:t>FRESA 1mm</a:t>
                      </a:r>
                      <a:endParaRPr lang="es-EC" sz="1600">
                        <a:solidFill>
                          <a:srgbClr val="365F91"/>
                        </a:solidFill>
                        <a:effectLst/>
                        <a:latin typeface="Calibri"/>
                        <a:ea typeface="Calibri"/>
                        <a:cs typeface="Times New Roman"/>
                      </a:endParaRPr>
                    </a:p>
                  </a:txBody>
                  <a:tcPr marL="62370" marR="62370" marT="0" marB="0"/>
                </a:tc>
                <a:tc rowSpan="3">
                  <a:txBody>
                    <a:bodyPr/>
                    <a:lstStyle/>
                    <a:p>
                      <a:pPr algn="ctr">
                        <a:lnSpc>
                          <a:spcPct val="200000"/>
                        </a:lnSpc>
                        <a:spcBef>
                          <a:spcPts val="1200"/>
                        </a:spcBef>
                        <a:spcAft>
                          <a:spcPts val="0"/>
                        </a:spcAft>
                      </a:pPr>
                      <a:r>
                        <a:rPr lang="es-EC" sz="1050" dirty="0">
                          <a:effectLst/>
                        </a:rPr>
                        <a:t> </a:t>
                      </a:r>
                      <a:endParaRPr lang="es-EC" sz="1600" dirty="0">
                        <a:effectLst/>
                      </a:endParaRPr>
                    </a:p>
                    <a:p>
                      <a:pPr algn="ctr">
                        <a:lnSpc>
                          <a:spcPct val="200000"/>
                        </a:lnSpc>
                        <a:spcBef>
                          <a:spcPts val="1200"/>
                        </a:spcBef>
                        <a:spcAft>
                          <a:spcPts val="0"/>
                        </a:spcAft>
                      </a:pPr>
                      <a:r>
                        <a:rPr lang="es-EC" sz="1050" dirty="0">
                          <a:effectLst/>
                        </a:rPr>
                        <a:t> </a:t>
                      </a:r>
                      <a:r>
                        <a:rPr lang="es-EC" sz="1050" dirty="0" smtClean="0">
                          <a:effectLst/>
                        </a:rPr>
                        <a:t>1</a:t>
                      </a:r>
                      <a:endParaRPr lang="es-EC" sz="1600" dirty="0">
                        <a:solidFill>
                          <a:srgbClr val="365F91"/>
                        </a:solidFill>
                        <a:effectLst/>
                        <a:latin typeface="Calibri"/>
                        <a:ea typeface="Calibri"/>
                        <a:cs typeface="Times New Roman"/>
                      </a:endParaRPr>
                    </a:p>
                  </a:txBody>
                  <a:tcPr marL="62370" marR="62370" marT="0" marB="0"/>
                </a:tc>
                <a:tc rowSpan="3">
                  <a:txBody>
                    <a:bodyPr/>
                    <a:lstStyle/>
                    <a:p>
                      <a:pPr algn="ctr">
                        <a:lnSpc>
                          <a:spcPct val="200000"/>
                        </a:lnSpc>
                        <a:spcBef>
                          <a:spcPts val="1200"/>
                        </a:spcBef>
                        <a:spcAft>
                          <a:spcPts val="0"/>
                        </a:spcAft>
                      </a:pPr>
                      <a:r>
                        <a:rPr lang="es-EC" sz="1050" dirty="0">
                          <a:effectLst/>
                        </a:rPr>
                        <a:t> </a:t>
                      </a:r>
                      <a:endParaRPr lang="es-EC" sz="1600" dirty="0">
                        <a:effectLst/>
                      </a:endParaRPr>
                    </a:p>
                    <a:p>
                      <a:pPr algn="ctr">
                        <a:lnSpc>
                          <a:spcPct val="200000"/>
                        </a:lnSpc>
                        <a:spcBef>
                          <a:spcPts val="1200"/>
                        </a:spcBef>
                        <a:spcAft>
                          <a:spcPts val="0"/>
                        </a:spcAft>
                      </a:pPr>
                      <a:r>
                        <a:rPr lang="es-EC" sz="1050" dirty="0">
                          <a:effectLst/>
                        </a:rPr>
                        <a:t> </a:t>
                      </a:r>
                      <a:r>
                        <a:rPr lang="es-EC" sz="1050" dirty="0" smtClean="0">
                          <a:effectLst/>
                        </a:rPr>
                        <a:t>12,27</a:t>
                      </a:r>
                      <a:endParaRPr lang="es-EC" sz="1600" dirty="0">
                        <a:solidFill>
                          <a:srgbClr val="365F91"/>
                        </a:solidFill>
                        <a:effectLst/>
                        <a:latin typeface="Calibri"/>
                        <a:ea typeface="Calibri"/>
                        <a:cs typeface="Times New Roman"/>
                      </a:endParaRPr>
                    </a:p>
                  </a:txBody>
                  <a:tcPr marL="62370" marR="62370" marT="0" marB="0"/>
                </a:tc>
                <a:tc rowSpan="3">
                  <a:txBody>
                    <a:bodyPr/>
                    <a:lstStyle/>
                    <a:p>
                      <a:pPr algn="r">
                        <a:lnSpc>
                          <a:spcPct val="200000"/>
                        </a:lnSpc>
                        <a:spcBef>
                          <a:spcPts val="1200"/>
                        </a:spcBef>
                        <a:spcAft>
                          <a:spcPts val="0"/>
                        </a:spcAft>
                      </a:pPr>
                      <a:r>
                        <a:rPr lang="es-EC" sz="1050" dirty="0">
                          <a:effectLst/>
                        </a:rPr>
                        <a:t> </a:t>
                      </a:r>
                      <a:endParaRPr lang="es-EC" sz="1600" dirty="0">
                        <a:effectLst/>
                      </a:endParaRPr>
                    </a:p>
                    <a:p>
                      <a:pPr algn="r">
                        <a:lnSpc>
                          <a:spcPct val="200000"/>
                        </a:lnSpc>
                        <a:spcBef>
                          <a:spcPts val="1200"/>
                        </a:spcBef>
                        <a:spcAft>
                          <a:spcPts val="0"/>
                        </a:spcAft>
                      </a:pPr>
                      <a:r>
                        <a:rPr lang="es-EC" sz="1050" dirty="0" smtClean="0">
                          <a:effectLst/>
                        </a:rPr>
                        <a:t>12,27</a:t>
                      </a:r>
                      <a:endParaRPr lang="es-EC" sz="1600" dirty="0">
                        <a:solidFill>
                          <a:srgbClr val="365F91"/>
                        </a:solidFill>
                        <a:effectLst/>
                        <a:latin typeface="Calibri"/>
                        <a:ea typeface="Calibri"/>
                        <a:cs typeface="Times New Roman"/>
                      </a:endParaRPr>
                    </a:p>
                  </a:txBody>
                  <a:tcPr marL="62370" marR="62370" marT="0" marB="0"/>
                </a:tc>
              </a:tr>
              <a:tr h="194041">
                <a:tc>
                  <a:txBody>
                    <a:bodyPr/>
                    <a:lstStyle/>
                    <a:p>
                      <a:pPr algn="l">
                        <a:lnSpc>
                          <a:spcPct val="200000"/>
                        </a:lnSpc>
                        <a:spcBef>
                          <a:spcPts val="1200"/>
                        </a:spcBef>
                        <a:spcAft>
                          <a:spcPts val="0"/>
                        </a:spcAft>
                      </a:pPr>
                      <a:r>
                        <a:rPr lang="es-EC" sz="1050">
                          <a:effectLst/>
                        </a:rPr>
                        <a:t>FIXED CONTOUR 3 (D:1,5mm)</a:t>
                      </a:r>
                      <a:endParaRPr lang="es-EC" sz="1600">
                        <a:solidFill>
                          <a:srgbClr val="365F91"/>
                        </a:solidFill>
                        <a:effectLst/>
                        <a:latin typeface="Calibri"/>
                        <a:ea typeface="Calibri"/>
                        <a:cs typeface="Times New Roman"/>
                      </a:endParaRPr>
                    </a:p>
                  </a:txBody>
                  <a:tcPr marL="62370" marR="62370" marT="0" marB="0"/>
                </a:tc>
                <a:tc>
                  <a:txBody>
                    <a:bodyPr/>
                    <a:lstStyle/>
                    <a:p>
                      <a:pPr algn="l">
                        <a:lnSpc>
                          <a:spcPct val="200000"/>
                        </a:lnSpc>
                        <a:spcBef>
                          <a:spcPts val="1200"/>
                        </a:spcBef>
                        <a:spcAft>
                          <a:spcPts val="0"/>
                        </a:spcAft>
                      </a:pPr>
                      <a:r>
                        <a:rPr lang="es-EC" sz="1050">
                          <a:effectLst/>
                        </a:rPr>
                        <a:t>FRESA 1mm</a:t>
                      </a:r>
                      <a:endParaRPr lang="es-EC" sz="1600">
                        <a:solidFill>
                          <a:srgbClr val="365F91"/>
                        </a:solidFill>
                        <a:effectLst/>
                        <a:latin typeface="Calibri"/>
                        <a:ea typeface="Calibri"/>
                        <a:cs typeface="Times New Roman"/>
                      </a:endParaRPr>
                    </a:p>
                  </a:txBody>
                  <a:tcPr marL="62370" marR="62370" marT="0" marB="0"/>
                </a:tc>
                <a:tc vMerge="1">
                  <a:txBody>
                    <a:bodyPr/>
                    <a:lstStyle/>
                    <a:p>
                      <a:endParaRPr lang="es-EC"/>
                    </a:p>
                  </a:txBody>
                  <a:tcPr/>
                </a:tc>
                <a:tc vMerge="1">
                  <a:txBody>
                    <a:bodyPr/>
                    <a:lstStyle/>
                    <a:p>
                      <a:endParaRPr lang="es-EC"/>
                    </a:p>
                  </a:txBody>
                  <a:tcPr/>
                </a:tc>
                <a:tc vMerge="1">
                  <a:txBody>
                    <a:bodyPr/>
                    <a:lstStyle/>
                    <a:p>
                      <a:endParaRPr lang="es-EC"/>
                    </a:p>
                  </a:txBody>
                  <a:tcPr/>
                </a:tc>
              </a:tr>
              <a:tr h="803886">
                <a:tc>
                  <a:txBody>
                    <a:bodyPr/>
                    <a:lstStyle/>
                    <a:p>
                      <a:pPr algn="l">
                        <a:lnSpc>
                          <a:spcPct val="200000"/>
                        </a:lnSpc>
                        <a:spcBef>
                          <a:spcPts val="1200"/>
                        </a:spcBef>
                        <a:spcAft>
                          <a:spcPts val="0"/>
                        </a:spcAft>
                      </a:pPr>
                      <a:r>
                        <a:rPr lang="es-EC" sz="1050">
                          <a:effectLst/>
                        </a:rPr>
                        <a:t>FIXED CONTOUR 4 (D:1,5mm)</a:t>
                      </a:r>
                      <a:endParaRPr lang="es-EC" sz="1600">
                        <a:solidFill>
                          <a:srgbClr val="365F91"/>
                        </a:solidFill>
                        <a:effectLst/>
                        <a:latin typeface="Calibri"/>
                        <a:ea typeface="Calibri"/>
                        <a:cs typeface="Times New Roman"/>
                      </a:endParaRPr>
                    </a:p>
                  </a:txBody>
                  <a:tcPr marL="62370" marR="62370" marT="0" marB="0"/>
                </a:tc>
                <a:tc>
                  <a:txBody>
                    <a:bodyPr/>
                    <a:lstStyle/>
                    <a:p>
                      <a:pPr algn="l">
                        <a:lnSpc>
                          <a:spcPct val="200000"/>
                        </a:lnSpc>
                        <a:spcBef>
                          <a:spcPts val="1200"/>
                        </a:spcBef>
                        <a:spcAft>
                          <a:spcPts val="0"/>
                        </a:spcAft>
                      </a:pPr>
                      <a:r>
                        <a:rPr lang="es-EC" sz="1050">
                          <a:effectLst/>
                        </a:rPr>
                        <a:t>FRESA 1mm</a:t>
                      </a:r>
                      <a:endParaRPr lang="es-EC" sz="1600">
                        <a:solidFill>
                          <a:srgbClr val="365F91"/>
                        </a:solidFill>
                        <a:effectLst/>
                        <a:latin typeface="Calibri"/>
                        <a:ea typeface="Calibri"/>
                        <a:cs typeface="Times New Roman"/>
                      </a:endParaRPr>
                    </a:p>
                  </a:txBody>
                  <a:tcPr marL="62370" marR="62370" marT="0" marB="0"/>
                </a:tc>
                <a:tc vMerge="1">
                  <a:txBody>
                    <a:bodyPr/>
                    <a:lstStyle/>
                    <a:p>
                      <a:endParaRPr lang="es-EC"/>
                    </a:p>
                  </a:txBody>
                  <a:tcPr/>
                </a:tc>
                <a:tc vMerge="1">
                  <a:txBody>
                    <a:bodyPr/>
                    <a:lstStyle/>
                    <a:p>
                      <a:endParaRPr lang="es-EC"/>
                    </a:p>
                  </a:txBody>
                  <a:tcPr/>
                </a:tc>
                <a:tc vMerge="1">
                  <a:txBody>
                    <a:bodyPr/>
                    <a:lstStyle/>
                    <a:p>
                      <a:endParaRPr lang="es-EC"/>
                    </a:p>
                  </a:txBody>
                  <a:tcPr/>
                </a:tc>
              </a:tr>
              <a:tr h="194041">
                <a:tc gridSpan="4">
                  <a:txBody>
                    <a:bodyPr/>
                    <a:lstStyle/>
                    <a:p>
                      <a:pPr algn="ctr">
                        <a:lnSpc>
                          <a:spcPct val="200000"/>
                        </a:lnSpc>
                        <a:spcBef>
                          <a:spcPts val="1200"/>
                        </a:spcBef>
                        <a:spcAft>
                          <a:spcPts val="0"/>
                        </a:spcAft>
                      </a:pPr>
                      <a:r>
                        <a:rPr lang="es-EC" sz="1050">
                          <a:effectLst/>
                        </a:rPr>
                        <a:t>SUBTOTAL ($)</a:t>
                      </a:r>
                      <a:endParaRPr lang="es-EC" sz="1600">
                        <a:solidFill>
                          <a:srgbClr val="365F91"/>
                        </a:solidFill>
                        <a:effectLst/>
                        <a:latin typeface="Calibri"/>
                        <a:ea typeface="Calibri"/>
                        <a:cs typeface="Times New Roman"/>
                      </a:endParaRPr>
                    </a:p>
                  </a:txBody>
                  <a:tcPr marL="62370" marR="62370" marT="0" marB="0"/>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a:lnSpc>
                          <a:spcPct val="200000"/>
                        </a:lnSpc>
                        <a:spcBef>
                          <a:spcPts val="1200"/>
                        </a:spcBef>
                        <a:spcAft>
                          <a:spcPts val="0"/>
                        </a:spcAft>
                      </a:pPr>
                      <a:r>
                        <a:rPr lang="es-EC" sz="1050" dirty="0">
                          <a:effectLst/>
                        </a:rPr>
                        <a:t>215,23</a:t>
                      </a:r>
                      <a:endParaRPr lang="es-EC" sz="1600" dirty="0">
                        <a:solidFill>
                          <a:srgbClr val="365F91"/>
                        </a:solidFill>
                        <a:effectLst/>
                        <a:latin typeface="Calibri"/>
                        <a:ea typeface="Calibri"/>
                        <a:cs typeface="Times New Roman"/>
                      </a:endParaRPr>
                    </a:p>
                  </a:txBody>
                  <a:tcPr marL="62370" marR="62370" marT="0" marB="0"/>
                </a:tc>
              </a:tr>
            </a:tbl>
          </a:graphicData>
        </a:graphic>
      </p:graphicFrame>
    </p:spTree>
    <p:extLst>
      <p:ext uri="{BB962C8B-B14F-4D97-AF65-F5344CB8AC3E}">
        <p14:creationId xmlns:p14="http://schemas.microsoft.com/office/powerpoint/2010/main" val="35360230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0863"/>
          </a:xfrm>
          <a:prstGeom prst="rect">
            <a:avLst/>
          </a:prstGeom>
          <a:ln/>
        </p:spPr>
        <p:style>
          <a:lnRef idx="2">
            <a:schemeClr val="dk1"/>
          </a:lnRef>
          <a:fillRef idx="1">
            <a:schemeClr val="lt1"/>
          </a:fillRef>
          <a:effectRef idx="0">
            <a:schemeClr val="dk1"/>
          </a:effectRef>
          <a:fontRef idx="minor">
            <a:schemeClr val="dk1"/>
          </a:fontRef>
        </p:style>
      </p:pic>
      <p:sp>
        <p:nvSpPr>
          <p:cNvPr id="12" name="11 CuadroTexto"/>
          <p:cNvSpPr txBox="1"/>
          <p:nvPr/>
        </p:nvSpPr>
        <p:spPr>
          <a:xfrm>
            <a:off x="189816" y="1149758"/>
            <a:ext cx="8846680" cy="338554"/>
          </a:xfrm>
          <a:prstGeom prst="rect">
            <a:avLst/>
          </a:prstGeom>
          <a:noFill/>
        </p:spPr>
        <p:txBody>
          <a:bodyPr wrap="square" rtlCol="0">
            <a:spAutoFit/>
          </a:bodyPr>
          <a:lstStyle/>
          <a:p>
            <a:r>
              <a:rPr lang="es-EC" sz="1400" b="1" dirty="0" smtClean="0"/>
              <a:t>Costo </a:t>
            </a:r>
            <a:r>
              <a:rPr lang="es-EC" sz="1400" b="1" dirty="0"/>
              <a:t>de la mano de obra necesaria para el mecanizado del Molde de </a:t>
            </a:r>
            <a:r>
              <a:rPr lang="es-EC" sz="1600" b="1" dirty="0"/>
              <a:t>Inyección</a:t>
            </a:r>
            <a:r>
              <a:rPr lang="es-EC" sz="1400" b="1" dirty="0"/>
              <a:t> – Cavidad teléfono</a:t>
            </a:r>
          </a:p>
        </p:txBody>
      </p:sp>
      <p:sp>
        <p:nvSpPr>
          <p:cNvPr id="14" name="13 CuadroTexto"/>
          <p:cNvSpPr txBox="1"/>
          <p:nvPr/>
        </p:nvSpPr>
        <p:spPr>
          <a:xfrm>
            <a:off x="172636" y="220578"/>
            <a:ext cx="8136904" cy="400110"/>
          </a:xfrm>
          <a:prstGeom prst="rect">
            <a:avLst/>
          </a:prstGeom>
          <a:noFill/>
        </p:spPr>
        <p:txBody>
          <a:bodyPr wrap="square" rtlCol="0">
            <a:spAutoFit/>
          </a:bodyPr>
          <a:lstStyle/>
          <a:p>
            <a:r>
              <a:rPr lang="es-EC" sz="2000" b="1" dirty="0" smtClean="0"/>
              <a:t>EJEMPLO DE UTILIZACIÓN DEL SOFTWARE COSMEC.</a:t>
            </a:r>
            <a:endParaRPr lang="es-EC" sz="2000" b="1" dirty="0"/>
          </a:p>
        </p:txBody>
      </p:sp>
      <p:sp>
        <p:nvSpPr>
          <p:cNvPr id="15" name="14 CuadroTexto"/>
          <p:cNvSpPr txBox="1"/>
          <p:nvPr/>
        </p:nvSpPr>
        <p:spPr>
          <a:xfrm>
            <a:off x="172636" y="780426"/>
            <a:ext cx="8136904" cy="369332"/>
          </a:xfrm>
          <a:prstGeom prst="rect">
            <a:avLst/>
          </a:prstGeom>
          <a:noFill/>
        </p:spPr>
        <p:txBody>
          <a:bodyPr wrap="square" rtlCol="0">
            <a:spAutoFit/>
          </a:bodyPr>
          <a:lstStyle/>
          <a:p>
            <a:r>
              <a:rPr lang="es-EC" b="1" dirty="0" smtClean="0"/>
              <a:t>EXCEL.</a:t>
            </a:r>
            <a:endParaRPr lang="es-EC" b="1" dirty="0"/>
          </a:p>
        </p:txBody>
      </p:sp>
      <p:graphicFrame>
        <p:nvGraphicFramePr>
          <p:cNvPr id="3" name="2 Tabla"/>
          <p:cNvGraphicFramePr>
            <a:graphicFrameLocks noGrp="1"/>
          </p:cNvGraphicFramePr>
          <p:nvPr>
            <p:extLst>
              <p:ext uri="{D42A27DB-BD31-4B8C-83A1-F6EECF244321}">
                <p14:modId xmlns:p14="http://schemas.microsoft.com/office/powerpoint/2010/main" val="4119766749"/>
              </p:ext>
            </p:extLst>
          </p:nvPr>
        </p:nvGraphicFramePr>
        <p:xfrm>
          <a:off x="323528" y="1533170"/>
          <a:ext cx="8568953" cy="5048827"/>
        </p:xfrm>
        <a:graphic>
          <a:graphicData uri="http://schemas.openxmlformats.org/drawingml/2006/table">
            <a:tbl>
              <a:tblPr firstRow="1" firstCol="1" bandRow="1">
                <a:tableStyleId>{10A1B5D5-9B99-4C35-A422-299274C87663}</a:tableStyleId>
              </a:tblPr>
              <a:tblGrid>
                <a:gridCol w="1296144"/>
                <a:gridCol w="2016224"/>
                <a:gridCol w="2460771"/>
                <a:gridCol w="1397907"/>
                <a:gridCol w="1397907"/>
              </a:tblGrid>
              <a:tr h="831606">
                <a:tc>
                  <a:txBody>
                    <a:bodyPr/>
                    <a:lstStyle/>
                    <a:p>
                      <a:pPr algn="ctr">
                        <a:lnSpc>
                          <a:spcPct val="200000"/>
                        </a:lnSpc>
                        <a:spcBef>
                          <a:spcPts val="1200"/>
                        </a:spcBef>
                        <a:spcAft>
                          <a:spcPts val="0"/>
                        </a:spcAft>
                      </a:pPr>
                      <a:r>
                        <a:rPr lang="es-EC" sz="1050" dirty="0">
                          <a:effectLst/>
                        </a:rPr>
                        <a:t>CARGO DEL TRABAJADOR</a:t>
                      </a:r>
                      <a:endParaRPr lang="es-EC" sz="1100" dirty="0">
                        <a:solidFill>
                          <a:srgbClr val="365F91"/>
                        </a:solidFill>
                        <a:effectLst/>
                        <a:latin typeface="Calibri"/>
                        <a:ea typeface="Calibri"/>
                        <a:cs typeface="Times New Roman"/>
                      </a:endParaRPr>
                    </a:p>
                  </a:txBody>
                  <a:tcPr marL="34650" marR="34650" marT="0" marB="0"/>
                </a:tc>
                <a:tc>
                  <a:txBody>
                    <a:bodyPr/>
                    <a:lstStyle/>
                    <a:p>
                      <a:pPr algn="ctr">
                        <a:lnSpc>
                          <a:spcPct val="200000"/>
                        </a:lnSpc>
                        <a:spcBef>
                          <a:spcPts val="1200"/>
                        </a:spcBef>
                        <a:spcAft>
                          <a:spcPts val="0"/>
                        </a:spcAft>
                      </a:pPr>
                      <a:r>
                        <a:rPr lang="es-EC" sz="1050">
                          <a:effectLst/>
                        </a:rPr>
                        <a:t>ACTIVIDADES A REALIZAR EN EL PROYECTO</a:t>
                      </a:r>
                      <a:endParaRPr lang="es-EC" sz="1100">
                        <a:solidFill>
                          <a:srgbClr val="365F91"/>
                        </a:solidFill>
                        <a:effectLst/>
                        <a:latin typeface="Calibri"/>
                        <a:ea typeface="Calibri"/>
                        <a:cs typeface="Times New Roman"/>
                      </a:endParaRPr>
                    </a:p>
                  </a:txBody>
                  <a:tcPr marL="34650" marR="34650" marT="0" marB="0"/>
                </a:tc>
                <a:tc>
                  <a:txBody>
                    <a:bodyPr/>
                    <a:lstStyle/>
                    <a:p>
                      <a:pPr algn="ctr">
                        <a:lnSpc>
                          <a:spcPct val="200000"/>
                        </a:lnSpc>
                        <a:spcBef>
                          <a:spcPts val="1200"/>
                        </a:spcBef>
                        <a:spcAft>
                          <a:spcPts val="0"/>
                        </a:spcAft>
                      </a:pPr>
                      <a:r>
                        <a:rPr lang="es-EC" sz="1050">
                          <a:effectLst/>
                        </a:rPr>
                        <a:t>TIEMPO INVERTIDO EN CADA ACTIVIDAD (h)</a:t>
                      </a:r>
                      <a:endParaRPr lang="es-EC" sz="1100">
                        <a:solidFill>
                          <a:srgbClr val="365F91"/>
                        </a:solidFill>
                        <a:effectLst/>
                        <a:latin typeface="Calibri"/>
                        <a:ea typeface="Calibri"/>
                        <a:cs typeface="Times New Roman"/>
                      </a:endParaRPr>
                    </a:p>
                  </a:txBody>
                  <a:tcPr marL="34650" marR="34650" marT="0" marB="0"/>
                </a:tc>
                <a:tc>
                  <a:txBody>
                    <a:bodyPr/>
                    <a:lstStyle/>
                    <a:p>
                      <a:pPr algn="ctr">
                        <a:lnSpc>
                          <a:spcPct val="200000"/>
                        </a:lnSpc>
                        <a:spcBef>
                          <a:spcPts val="1200"/>
                        </a:spcBef>
                        <a:spcAft>
                          <a:spcPts val="0"/>
                        </a:spcAft>
                      </a:pPr>
                      <a:r>
                        <a:rPr lang="es-EC" sz="1050">
                          <a:effectLst/>
                        </a:rPr>
                        <a:t>COSTO DE LA MANO DE OBRA ($/h)</a:t>
                      </a:r>
                      <a:endParaRPr lang="es-EC" sz="1100">
                        <a:solidFill>
                          <a:srgbClr val="365F91"/>
                        </a:solidFill>
                        <a:effectLst/>
                        <a:latin typeface="Calibri"/>
                        <a:ea typeface="Calibri"/>
                        <a:cs typeface="Times New Roman"/>
                      </a:endParaRPr>
                    </a:p>
                  </a:txBody>
                  <a:tcPr marL="34650" marR="34650" marT="0" marB="0"/>
                </a:tc>
                <a:tc>
                  <a:txBody>
                    <a:bodyPr/>
                    <a:lstStyle/>
                    <a:p>
                      <a:pPr algn="ctr">
                        <a:lnSpc>
                          <a:spcPct val="200000"/>
                        </a:lnSpc>
                        <a:spcBef>
                          <a:spcPts val="1200"/>
                        </a:spcBef>
                        <a:spcAft>
                          <a:spcPts val="0"/>
                        </a:spcAft>
                      </a:pPr>
                      <a:r>
                        <a:rPr lang="es-EC" sz="1050">
                          <a:effectLst/>
                        </a:rPr>
                        <a:t>COSTO TOTAL DE MANO DE OBRA ($)</a:t>
                      </a:r>
                      <a:endParaRPr lang="es-EC" sz="1100">
                        <a:solidFill>
                          <a:srgbClr val="365F91"/>
                        </a:solidFill>
                        <a:effectLst/>
                        <a:latin typeface="Calibri"/>
                        <a:ea typeface="Calibri"/>
                        <a:cs typeface="Times New Roman"/>
                      </a:endParaRPr>
                    </a:p>
                  </a:txBody>
                  <a:tcPr marL="34650" marR="34650" marT="0" marB="0"/>
                </a:tc>
              </a:tr>
              <a:tr h="277202">
                <a:tc rowSpan="3">
                  <a:txBody>
                    <a:bodyPr/>
                    <a:lstStyle/>
                    <a:p>
                      <a:pPr algn="l">
                        <a:lnSpc>
                          <a:spcPct val="200000"/>
                        </a:lnSpc>
                        <a:spcBef>
                          <a:spcPts val="1200"/>
                        </a:spcBef>
                        <a:spcAft>
                          <a:spcPts val="0"/>
                        </a:spcAft>
                      </a:pPr>
                      <a:r>
                        <a:rPr lang="es-EC" sz="1050" dirty="0">
                          <a:effectLst/>
                        </a:rPr>
                        <a:t>  </a:t>
                      </a:r>
                      <a:endParaRPr lang="es-EC" sz="1100" dirty="0">
                        <a:effectLst/>
                      </a:endParaRPr>
                    </a:p>
                    <a:p>
                      <a:pPr algn="l">
                        <a:lnSpc>
                          <a:spcPct val="200000"/>
                        </a:lnSpc>
                        <a:spcBef>
                          <a:spcPts val="1200"/>
                        </a:spcBef>
                        <a:spcAft>
                          <a:spcPts val="0"/>
                        </a:spcAft>
                      </a:pPr>
                      <a:r>
                        <a:rPr lang="es-EC" sz="1050" dirty="0">
                          <a:effectLst/>
                        </a:rPr>
                        <a:t> </a:t>
                      </a:r>
                      <a:r>
                        <a:rPr lang="es-EC" sz="1050" dirty="0" smtClean="0">
                          <a:effectLst/>
                        </a:rPr>
                        <a:t>ING</a:t>
                      </a:r>
                      <a:r>
                        <a:rPr lang="es-EC" sz="1050" dirty="0">
                          <a:effectLst/>
                        </a:rPr>
                        <a:t>. MECÁNICO</a:t>
                      </a:r>
                      <a:endParaRPr lang="es-EC" sz="1100" dirty="0">
                        <a:solidFill>
                          <a:srgbClr val="365F91"/>
                        </a:solidFill>
                        <a:effectLst/>
                        <a:latin typeface="Calibri"/>
                        <a:ea typeface="Calibri"/>
                        <a:cs typeface="Times New Roman"/>
                      </a:endParaRPr>
                    </a:p>
                  </a:txBody>
                  <a:tcPr marL="34650" marR="34650" marT="0" marB="0"/>
                </a:tc>
                <a:tc>
                  <a:txBody>
                    <a:bodyPr/>
                    <a:lstStyle/>
                    <a:p>
                      <a:pPr algn="l">
                        <a:lnSpc>
                          <a:spcPct val="200000"/>
                        </a:lnSpc>
                        <a:spcBef>
                          <a:spcPts val="1200"/>
                        </a:spcBef>
                        <a:spcAft>
                          <a:spcPts val="0"/>
                        </a:spcAft>
                      </a:pPr>
                      <a:r>
                        <a:rPr lang="es-EC" sz="1050">
                          <a:effectLst/>
                        </a:rPr>
                        <a:t>DISEÑO Y SIMULACIÓN</a:t>
                      </a:r>
                      <a:endParaRPr lang="es-EC" sz="1100">
                        <a:solidFill>
                          <a:srgbClr val="365F91"/>
                        </a:solidFill>
                        <a:effectLst/>
                        <a:latin typeface="Calibri"/>
                        <a:ea typeface="Calibri"/>
                        <a:cs typeface="Times New Roman"/>
                      </a:endParaRPr>
                    </a:p>
                  </a:txBody>
                  <a:tcPr marL="34650" marR="34650" marT="0" marB="0"/>
                </a:tc>
                <a:tc>
                  <a:txBody>
                    <a:bodyPr/>
                    <a:lstStyle/>
                    <a:p>
                      <a:pPr algn="ctr">
                        <a:lnSpc>
                          <a:spcPct val="200000"/>
                        </a:lnSpc>
                        <a:spcBef>
                          <a:spcPts val="1200"/>
                        </a:spcBef>
                        <a:spcAft>
                          <a:spcPts val="0"/>
                        </a:spcAft>
                      </a:pPr>
                      <a:r>
                        <a:rPr lang="es-EC" sz="1050">
                          <a:effectLst/>
                        </a:rPr>
                        <a:t>2,00</a:t>
                      </a:r>
                      <a:endParaRPr lang="es-EC" sz="1100">
                        <a:solidFill>
                          <a:srgbClr val="365F91"/>
                        </a:solidFill>
                        <a:effectLst/>
                        <a:latin typeface="Calibri"/>
                        <a:ea typeface="Calibri"/>
                        <a:cs typeface="Times New Roman"/>
                      </a:endParaRPr>
                    </a:p>
                  </a:txBody>
                  <a:tcPr marL="34650" marR="34650" marT="0" marB="0"/>
                </a:tc>
                <a:tc>
                  <a:txBody>
                    <a:bodyPr/>
                    <a:lstStyle/>
                    <a:p>
                      <a:pPr algn="ctr">
                        <a:lnSpc>
                          <a:spcPct val="200000"/>
                        </a:lnSpc>
                        <a:spcBef>
                          <a:spcPts val="1200"/>
                        </a:spcBef>
                        <a:spcAft>
                          <a:spcPts val="0"/>
                        </a:spcAft>
                      </a:pPr>
                      <a:r>
                        <a:rPr lang="es-EC" sz="1050">
                          <a:effectLst/>
                        </a:rPr>
                        <a:t>12,50</a:t>
                      </a:r>
                      <a:endParaRPr lang="es-EC" sz="1100">
                        <a:solidFill>
                          <a:srgbClr val="365F91"/>
                        </a:solidFill>
                        <a:effectLst/>
                        <a:latin typeface="Calibri"/>
                        <a:ea typeface="Calibri"/>
                        <a:cs typeface="Times New Roman"/>
                      </a:endParaRPr>
                    </a:p>
                  </a:txBody>
                  <a:tcPr marL="34650" marR="34650" marT="0" marB="0"/>
                </a:tc>
                <a:tc>
                  <a:txBody>
                    <a:bodyPr/>
                    <a:lstStyle/>
                    <a:p>
                      <a:pPr algn="r">
                        <a:lnSpc>
                          <a:spcPct val="200000"/>
                        </a:lnSpc>
                        <a:spcBef>
                          <a:spcPts val="1200"/>
                        </a:spcBef>
                        <a:spcAft>
                          <a:spcPts val="0"/>
                        </a:spcAft>
                      </a:pPr>
                      <a:r>
                        <a:rPr lang="es-EC" sz="1050">
                          <a:effectLst/>
                        </a:rPr>
                        <a:t>25</a:t>
                      </a:r>
                      <a:endParaRPr lang="es-EC" sz="1100">
                        <a:solidFill>
                          <a:srgbClr val="365F91"/>
                        </a:solidFill>
                        <a:effectLst/>
                        <a:latin typeface="Calibri"/>
                        <a:ea typeface="Calibri"/>
                        <a:cs typeface="Times New Roman"/>
                      </a:endParaRPr>
                    </a:p>
                  </a:txBody>
                  <a:tcPr marL="34650" marR="34650" marT="0" marB="0"/>
                </a:tc>
              </a:tr>
              <a:tr h="415803">
                <a:tc vMerge="1">
                  <a:txBody>
                    <a:bodyPr/>
                    <a:lstStyle/>
                    <a:p>
                      <a:endParaRPr lang="es-EC"/>
                    </a:p>
                  </a:txBody>
                  <a:tcPr/>
                </a:tc>
                <a:tc>
                  <a:txBody>
                    <a:bodyPr/>
                    <a:lstStyle/>
                    <a:p>
                      <a:pPr algn="l">
                        <a:lnSpc>
                          <a:spcPct val="200000"/>
                        </a:lnSpc>
                        <a:spcBef>
                          <a:spcPts val="1200"/>
                        </a:spcBef>
                        <a:spcAft>
                          <a:spcPts val="0"/>
                        </a:spcAft>
                      </a:pPr>
                      <a:r>
                        <a:rPr lang="es-EC" sz="1050">
                          <a:effectLst/>
                        </a:rPr>
                        <a:t>COTIZACIÓN Y ADQUISICIÓN DE MATERIALES</a:t>
                      </a:r>
                      <a:endParaRPr lang="es-EC" sz="1100">
                        <a:solidFill>
                          <a:srgbClr val="365F91"/>
                        </a:solidFill>
                        <a:effectLst/>
                        <a:latin typeface="Calibri"/>
                        <a:ea typeface="Calibri"/>
                        <a:cs typeface="Times New Roman"/>
                      </a:endParaRPr>
                    </a:p>
                  </a:txBody>
                  <a:tcPr marL="34650" marR="34650" marT="0" marB="0"/>
                </a:tc>
                <a:tc>
                  <a:txBody>
                    <a:bodyPr/>
                    <a:lstStyle/>
                    <a:p>
                      <a:pPr algn="ctr">
                        <a:lnSpc>
                          <a:spcPct val="200000"/>
                        </a:lnSpc>
                        <a:spcBef>
                          <a:spcPts val="1200"/>
                        </a:spcBef>
                        <a:spcAft>
                          <a:spcPts val="0"/>
                        </a:spcAft>
                      </a:pPr>
                      <a:r>
                        <a:rPr lang="es-EC" sz="1050">
                          <a:effectLst/>
                        </a:rPr>
                        <a:t>1,00</a:t>
                      </a:r>
                      <a:endParaRPr lang="es-EC" sz="1100">
                        <a:solidFill>
                          <a:srgbClr val="365F91"/>
                        </a:solidFill>
                        <a:effectLst/>
                        <a:latin typeface="Calibri"/>
                        <a:ea typeface="Calibri"/>
                        <a:cs typeface="Times New Roman"/>
                      </a:endParaRPr>
                    </a:p>
                  </a:txBody>
                  <a:tcPr marL="34650" marR="34650" marT="0" marB="0"/>
                </a:tc>
                <a:tc>
                  <a:txBody>
                    <a:bodyPr/>
                    <a:lstStyle/>
                    <a:p>
                      <a:pPr algn="ctr">
                        <a:lnSpc>
                          <a:spcPct val="200000"/>
                        </a:lnSpc>
                        <a:spcBef>
                          <a:spcPts val="1200"/>
                        </a:spcBef>
                        <a:spcAft>
                          <a:spcPts val="0"/>
                        </a:spcAft>
                      </a:pPr>
                      <a:r>
                        <a:rPr lang="es-EC" sz="1050">
                          <a:effectLst/>
                        </a:rPr>
                        <a:t>12,50</a:t>
                      </a:r>
                      <a:endParaRPr lang="es-EC" sz="1100">
                        <a:solidFill>
                          <a:srgbClr val="365F91"/>
                        </a:solidFill>
                        <a:effectLst/>
                        <a:latin typeface="Calibri"/>
                        <a:ea typeface="Calibri"/>
                        <a:cs typeface="Times New Roman"/>
                      </a:endParaRPr>
                    </a:p>
                  </a:txBody>
                  <a:tcPr marL="34650" marR="34650" marT="0" marB="0"/>
                </a:tc>
                <a:tc>
                  <a:txBody>
                    <a:bodyPr/>
                    <a:lstStyle/>
                    <a:p>
                      <a:pPr algn="r">
                        <a:lnSpc>
                          <a:spcPct val="200000"/>
                        </a:lnSpc>
                        <a:spcBef>
                          <a:spcPts val="1200"/>
                        </a:spcBef>
                        <a:spcAft>
                          <a:spcPts val="0"/>
                        </a:spcAft>
                      </a:pPr>
                      <a:r>
                        <a:rPr lang="es-EC" sz="1050">
                          <a:effectLst/>
                        </a:rPr>
                        <a:t>12,5</a:t>
                      </a:r>
                      <a:endParaRPr lang="es-EC" sz="1100">
                        <a:solidFill>
                          <a:srgbClr val="365F91"/>
                        </a:solidFill>
                        <a:effectLst/>
                        <a:latin typeface="Calibri"/>
                        <a:ea typeface="Calibri"/>
                        <a:cs typeface="Times New Roman"/>
                      </a:endParaRPr>
                    </a:p>
                  </a:txBody>
                  <a:tcPr marL="34650" marR="34650" marT="0" marB="0"/>
                </a:tc>
              </a:tr>
              <a:tr h="696781">
                <a:tc vMerge="1">
                  <a:txBody>
                    <a:bodyPr/>
                    <a:lstStyle/>
                    <a:p>
                      <a:endParaRPr lang="es-EC"/>
                    </a:p>
                  </a:txBody>
                  <a:tcPr/>
                </a:tc>
                <a:tc>
                  <a:txBody>
                    <a:bodyPr/>
                    <a:lstStyle/>
                    <a:p>
                      <a:pPr algn="l">
                        <a:lnSpc>
                          <a:spcPct val="200000"/>
                        </a:lnSpc>
                        <a:spcBef>
                          <a:spcPts val="1200"/>
                        </a:spcBef>
                        <a:spcAft>
                          <a:spcPts val="0"/>
                        </a:spcAft>
                      </a:pPr>
                      <a:r>
                        <a:rPr lang="es-EC" sz="1050">
                          <a:effectLst/>
                        </a:rPr>
                        <a:t>ARRANCAR Y FINALIZAR EL TRABAJO</a:t>
                      </a:r>
                      <a:endParaRPr lang="es-EC" sz="1100">
                        <a:solidFill>
                          <a:srgbClr val="365F91"/>
                        </a:solidFill>
                        <a:effectLst/>
                        <a:latin typeface="Calibri"/>
                        <a:ea typeface="Calibri"/>
                        <a:cs typeface="Times New Roman"/>
                      </a:endParaRPr>
                    </a:p>
                  </a:txBody>
                  <a:tcPr marL="34650" marR="34650" marT="0" marB="0"/>
                </a:tc>
                <a:tc>
                  <a:txBody>
                    <a:bodyPr/>
                    <a:lstStyle/>
                    <a:p>
                      <a:pPr algn="ctr">
                        <a:lnSpc>
                          <a:spcPct val="200000"/>
                        </a:lnSpc>
                        <a:spcBef>
                          <a:spcPts val="1200"/>
                        </a:spcBef>
                        <a:spcAft>
                          <a:spcPts val="0"/>
                        </a:spcAft>
                      </a:pPr>
                      <a:r>
                        <a:rPr lang="es-EC" sz="1050">
                          <a:effectLst/>
                        </a:rPr>
                        <a:t>1,00</a:t>
                      </a:r>
                      <a:endParaRPr lang="es-EC" sz="1100">
                        <a:solidFill>
                          <a:srgbClr val="365F91"/>
                        </a:solidFill>
                        <a:effectLst/>
                        <a:latin typeface="Calibri"/>
                        <a:ea typeface="Calibri"/>
                        <a:cs typeface="Times New Roman"/>
                      </a:endParaRPr>
                    </a:p>
                  </a:txBody>
                  <a:tcPr marL="34650" marR="34650" marT="0" marB="0"/>
                </a:tc>
                <a:tc>
                  <a:txBody>
                    <a:bodyPr/>
                    <a:lstStyle/>
                    <a:p>
                      <a:pPr algn="ctr">
                        <a:lnSpc>
                          <a:spcPct val="200000"/>
                        </a:lnSpc>
                        <a:spcBef>
                          <a:spcPts val="1200"/>
                        </a:spcBef>
                        <a:spcAft>
                          <a:spcPts val="0"/>
                        </a:spcAft>
                      </a:pPr>
                      <a:r>
                        <a:rPr lang="es-EC" sz="1050">
                          <a:effectLst/>
                        </a:rPr>
                        <a:t>12,50</a:t>
                      </a:r>
                      <a:endParaRPr lang="es-EC" sz="1100">
                        <a:solidFill>
                          <a:srgbClr val="365F91"/>
                        </a:solidFill>
                        <a:effectLst/>
                        <a:latin typeface="Calibri"/>
                        <a:ea typeface="Calibri"/>
                        <a:cs typeface="Times New Roman"/>
                      </a:endParaRPr>
                    </a:p>
                  </a:txBody>
                  <a:tcPr marL="34650" marR="34650" marT="0" marB="0"/>
                </a:tc>
                <a:tc>
                  <a:txBody>
                    <a:bodyPr/>
                    <a:lstStyle/>
                    <a:p>
                      <a:pPr algn="r">
                        <a:lnSpc>
                          <a:spcPct val="200000"/>
                        </a:lnSpc>
                        <a:spcBef>
                          <a:spcPts val="1200"/>
                        </a:spcBef>
                        <a:spcAft>
                          <a:spcPts val="0"/>
                        </a:spcAft>
                      </a:pPr>
                      <a:r>
                        <a:rPr lang="es-EC" sz="1050" dirty="0">
                          <a:effectLst/>
                        </a:rPr>
                        <a:t>12,5</a:t>
                      </a:r>
                      <a:endParaRPr lang="es-EC" sz="1100" dirty="0">
                        <a:solidFill>
                          <a:srgbClr val="365F91"/>
                        </a:solidFill>
                        <a:effectLst/>
                        <a:latin typeface="Calibri"/>
                        <a:ea typeface="Calibri"/>
                        <a:cs typeface="Times New Roman"/>
                      </a:endParaRPr>
                    </a:p>
                  </a:txBody>
                  <a:tcPr marL="34650" marR="34650" marT="0" marB="0"/>
                </a:tc>
              </a:tr>
              <a:tr h="277202">
                <a:tc rowSpan="2">
                  <a:txBody>
                    <a:bodyPr/>
                    <a:lstStyle/>
                    <a:p>
                      <a:pPr algn="l">
                        <a:lnSpc>
                          <a:spcPct val="200000"/>
                        </a:lnSpc>
                        <a:spcBef>
                          <a:spcPts val="1200"/>
                        </a:spcBef>
                        <a:spcAft>
                          <a:spcPts val="0"/>
                        </a:spcAft>
                      </a:pPr>
                      <a:r>
                        <a:rPr lang="es-EC" sz="1050" dirty="0">
                          <a:effectLst/>
                        </a:rPr>
                        <a:t>  </a:t>
                      </a:r>
                      <a:r>
                        <a:rPr lang="es-EC" sz="1050" dirty="0" smtClean="0">
                          <a:effectLst/>
                        </a:rPr>
                        <a:t>LABORATORISTA</a:t>
                      </a:r>
                      <a:endParaRPr lang="es-EC" sz="1100" dirty="0">
                        <a:solidFill>
                          <a:srgbClr val="365F91"/>
                        </a:solidFill>
                        <a:effectLst/>
                        <a:latin typeface="Calibri"/>
                        <a:ea typeface="Calibri"/>
                        <a:cs typeface="Times New Roman"/>
                      </a:endParaRPr>
                    </a:p>
                  </a:txBody>
                  <a:tcPr marL="34650" marR="34650" marT="0" marB="0"/>
                </a:tc>
                <a:tc>
                  <a:txBody>
                    <a:bodyPr/>
                    <a:lstStyle/>
                    <a:p>
                      <a:pPr algn="l">
                        <a:lnSpc>
                          <a:spcPct val="200000"/>
                        </a:lnSpc>
                        <a:spcBef>
                          <a:spcPts val="1200"/>
                        </a:spcBef>
                        <a:spcAft>
                          <a:spcPts val="0"/>
                        </a:spcAft>
                      </a:pPr>
                      <a:r>
                        <a:rPr lang="es-EC" sz="1050">
                          <a:effectLst/>
                        </a:rPr>
                        <a:t>OPERACIÓN DE LA MÁQUINA CNC</a:t>
                      </a:r>
                      <a:endParaRPr lang="es-EC" sz="1100">
                        <a:solidFill>
                          <a:srgbClr val="365F91"/>
                        </a:solidFill>
                        <a:effectLst/>
                        <a:latin typeface="Calibri"/>
                        <a:ea typeface="Calibri"/>
                        <a:cs typeface="Times New Roman"/>
                      </a:endParaRPr>
                    </a:p>
                  </a:txBody>
                  <a:tcPr marL="34650" marR="34650" marT="0" marB="0"/>
                </a:tc>
                <a:tc>
                  <a:txBody>
                    <a:bodyPr/>
                    <a:lstStyle/>
                    <a:p>
                      <a:pPr algn="ctr">
                        <a:lnSpc>
                          <a:spcPct val="200000"/>
                        </a:lnSpc>
                        <a:spcBef>
                          <a:spcPts val="1200"/>
                        </a:spcBef>
                        <a:spcAft>
                          <a:spcPts val="0"/>
                        </a:spcAft>
                      </a:pPr>
                      <a:r>
                        <a:rPr lang="es-EC" sz="1050">
                          <a:effectLst/>
                        </a:rPr>
                        <a:t>2,00</a:t>
                      </a:r>
                      <a:endParaRPr lang="es-EC" sz="1100">
                        <a:solidFill>
                          <a:srgbClr val="365F91"/>
                        </a:solidFill>
                        <a:effectLst/>
                        <a:latin typeface="Calibri"/>
                        <a:ea typeface="Calibri"/>
                        <a:cs typeface="Times New Roman"/>
                      </a:endParaRPr>
                    </a:p>
                  </a:txBody>
                  <a:tcPr marL="34650" marR="34650" marT="0" marB="0"/>
                </a:tc>
                <a:tc>
                  <a:txBody>
                    <a:bodyPr/>
                    <a:lstStyle/>
                    <a:p>
                      <a:pPr algn="ctr">
                        <a:lnSpc>
                          <a:spcPct val="200000"/>
                        </a:lnSpc>
                        <a:spcBef>
                          <a:spcPts val="1200"/>
                        </a:spcBef>
                        <a:spcAft>
                          <a:spcPts val="0"/>
                        </a:spcAft>
                      </a:pPr>
                      <a:r>
                        <a:rPr lang="es-EC" sz="1050">
                          <a:effectLst/>
                        </a:rPr>
                        <a:t>7,01</a:t>
                      </a:r>
                      <a:endParaRPr lang="es-EC" sz="1100">
                        <a:solidFill>
                          <a:srgbClr val="365F91"/>
                        </a:solidFill>
                        <a:effectLst/>
                        <a:latin typeface="Calibri"/>
                        <a:ea typeface="Calibri"/>
                        <a:cs typeface="Times New Roman"/>
                      </a:endParaRPr>
                    </a:p>
                  </a:txBody>
                  <a:tcPr marL="34650" marR="34650" marT="0" marB="0"/>
                </a:tc>
                <a:tc>
                  <a:txBody>
                    <a:bodyPr/>
                    <a:lstStyle/>
                    <a:p>
                      <a:pPr algn="r">
                        <a:lnSpc>
                          <a:spcPct val="200000"/>
                        </a:lnSpc>
                        <a:spcBef>
                          <a:spcPts val="1200"/>
                        </a:spcBef>
                        <a:spcAft>
                          <a:spcPts val="0"/>
                        </a:spcAft>
                      </a:pPr>
                      <a:r>
                        <a:rPr lang="es-EC" sz="1050">
                          <a:effectLst/>
                        </a:rPr>
                        <a:t>14,02</a:t>
                      </a:r>
                      <a:endParaRPr lang="es-EC" sz="1100">
                        <a:solidFill>
                          <a:srgbClr val="365F91"/>
                        </a:solidFill>
                        <a:effectLst/>
                        <a:latin typeface="Calibri"/>
                        <a:ea typeface="Calibri"/>
                        <a:cs typeface="Times New Roman"/>
                      </a:endParaRPr>
                    </a:p>
                  </a:txBody>
                  <a:tcPr marL="34650" marR="34650" marT="0" marB="0"/>
                </a:tc>
              </a:tr>
              <a:tr h="415803">
                <a:tc vMerge="1">
                  <a:txBody>
                    <a:bodyPr/>
                    <a:lstStyle/>
                    <a:p>
                      <a:endParaRPr lang="es-EC"/>
                    </a:p>
                  </a:txBody>
                  <a:tcPr/>
                </a:tc>
                <a:tc>
                  <a:txBody>
                    <a:bodyPr/>
                    <a:lstStyle/>
                    <a:p>
                      <a:pPr algn="l">
                        <a:lnSpc>
                          <a:spcPct val="200000"/>
                        </a:lnSpc>
                        <a:spcBef>
                          <a:spcPts val="1200"/>
                        </a:spcBef>
                        <a:spcAft>
                          <a:spcPts val="0"/>
                        </a:spcAft>
                      </a:pPr>
                      <a:r>
                        <a:rPr lang="es-EC" sz="1050">
                          <a:effectLst/>
                        </a:rPr>
                        <a:t>INSPECCIÓN DEL PRODUCTO TERMINADO</a:t>
                      </a:r>
                      <a:endParaRPr lang="es-EC" sz="1100">
                        <a:solidFill>
                          <a:srgbClr val="365F91"/>
                        </a:solidFill>
                        <a:effectLst/>
                        <a:latin typeface="Calibri"/>
                        <a:ea typeface="Calibri"/>
                        <a:cs typeface="Times New Roman"/>
                      </a:endParaRPr>
                    </a:p>
                  </a:txBody>
                  <a:tcPr marL="34650" marR="34650" marT="0" marB="0"/>
                </a:tc>
                <a:tc>
                  <a:txBody>
                    <a:bodyPr/>
                    <a:lstStyle/>
                    <a:p>
                      <a:pPr algn="ctr">
                        <a:lnSpc>
                          <a:spcPct val="200000"/>
                        </a:lnSpc>
                        <a:spcBef>
                          <a:spcPts val="1200"/>
                        </a:spcBef>
                        <a:spcAft>
                          <a:spcPts val="0"/>
                        </a:spcAft>
                      </a:pPr>
                      <a:r>
                        <a:rPr lang="es-EC" sz="1050">
                          <a:effectLst/>
                        </a:rPr>
                        <a:t>1,00</a:t>
                      </a:r>
                      <a:endParaRPr lang="es-EC" sz="1100">
                        <a:solidFill>
                          <a:srgbClr val="365F91"/>
                        </a:solidFill>
                        <a:effectLst/>
                        <a:latin typeface="Calibri"/>
                        <a:ea typeface="Calibri"/>
                        <a:cs typeface="Times New Roman"/>
                      </a:endParaRPr>
                    </a:p>
                  </a:txBody>
                  <a:tcPr marL="34650" marR="34650" marT="0" marB="0"/>
                </a:tc>
                <a:tc>
                  <a:txBody>
                    <a:bodyPr/>
                    <a:lstStyle/>
                    <a:p>
                      <a:pPr algn="ctr">
                        <a:lnSpc>
                          <a:spcPct val="200000"/>
                        </a:lnSpc>
                        <a:spcBef>
                          <a:spcPts val="1200"/>
                        </a:spcBef>
                        <a:spcAft>
                          <a:spcPts val="0"/>
                        </a:spcAft>
                      </a:pPr>
                      <a:r>
                        <a:rPr lang="es-EC" sz="1050">
                          <a:effectLst/>
                        </a:rPr>
                        <a:t>7,01</a:t>
                      </a:r>
                      <a:endParaRPr lang="es-EC" sz="1100">
                        <a:solidFill>
                          <a:srgbClr val="365F91"/>
                        </a:solidFill>
                        <a:effectLst/>
                        <a:latin typeface="Calibri"/>
                        <a:ea typeface="Calibri"/>
                        <a:cs typeface="Times New Roman"/>
                      </a:endParaRPr>
                    </a:p>
                  </a:txBody>
                  <a:tcPr marL="34650" marR="34650" marT="0" marB="0"/>
                </a:tc>
                <a:tc>
                  <a:txBody>
                    <a:bodyPr/>
                    <a:lstStyle/>
                    <a:p>
                      <a:pPr algn="r">
                        <a:lnSpc>
                          <a:spcPct val="200000"/>
                        </a:lnSpc>
                        <a:spcBef>
                          <a:spcPts val="1200"/>
                        </a:spcBef>
                        <a:spcAft>
                          <a:spcPts val="0"/>
                        </a:spcAft>
                      </a:pPr>
                      <a:r>
                        <a:rPr lang="es-EC" sz="1050">
                          <a:effectLst/>
                        </a:rPr>
                        <a:t>7,01</a:t>
                      </a:r>
                      <a:endParaRPr lang="es-EC" sz="1100">
                        <a:solidFill>
                          <a:srgbClr val="365F91"/>
                        </a:solidFill>
                        <a:effectLst/>
                        <a:latin typeface="Calibri"/>
                        <a:ea typeface="Calibri"/>
                        <a:cs typeface="Times New Roman"/>
                      </a:endParaRPr>
                    </a:p>
                  </a:txBody>
                  <a:tcPr marL="34650" marR="34650" marT="0" marB="0"/>
                </a:tc>
              </a:tr>
              <a:tr h="415803">
                <a:tc rowSpan="2">
                  <a:txBody>
                    <a:bodyPr/>
                    <a:lstStyle/>
                    <a:p>
                      <a:pPr algn="l">
                        <a:lnSpc>
                          <a:spcPct val="200000"/>
                        </a:lnSpc>
                        <a:spcBef>
                          <a:spcPts val="1200"/>
                        </a:spcBef>
                        <a:spcAft>
                          <a:spcPts val="0"/>
                        </a:spcAft>
                      </a:pPr>
                      <a:r>
                        <a:rPr lang="es-EC" sz="1050" dirty="0">
                          <a:effectLst/>
                        </a:rPr>
                        <a:t>  </a:t>
                      </a:r>
                      <a:endParaRPr lang="es-EC" sz="1100" dirty="0">
                        <a:effectLst/>
                      </a:endParaRPr>
                    </a:p>
                    <a:p>
                      <a:pPr algn="l">
                        <a:lnSpc>
                          <a:spcPct val="200000"/>
                        </a:lnSpc>
                        <a:spcBef>
                          <a:spcPts val="1200"/>
                        </a:spcBef>
                        <a:spcAft>
                          <a:spcPts val="0"/>
                        </a:spcAft>
                      </a:pPr>
                      <a:r>
                        <a:rPr lang="es-EC" sz="1050" dirty="0">
                          <a:effectLst/>
                        </a:rPr>
                        <a:t>ASISTENTE</a:t>
                      </a:r>
                      <a:endParaRPr lang="es-EC" sz="1100" dirty="0">
                        <a:solidFill>
                          <a:srgbClr val="365F91"/>
                        </a:solidFill>
                        <a:effectLst/>
                        <a:latin typeface="Calibri"/>
                        <a:ea typeface="Calibri"/>
                        <a:cs typeface="Times New Roman"/>
                      </a:endParaRPr>
                    </a:p>
                  </a:txBody>
                  <a:tcPr marL="34650" marR="34650" marT="0" marB="0"/>
                </a:tc>
                <a:tc>
                  <a:txBody>
                    <a:bodyPr/>
                    <a:lstStyle/>
                    <a:p>
                      <a:pPr algn="l">
                        <a:lnSpc>
                          <a:spcPct val="200000"/>
                        </a:lnSpc>
                        <a:spcBef>
                          <a:spcPts val="1200"/>
                        </a:spcBef>
                        <a:spcAft>
                          <a:spcPts val="0"/>
                        </a:spcAft>
                      </a:pPr>
                      <a:r>
                        <a:rPr lang="es-EC" sz="1050">
                          <a:effectLst/>
                        </a:rPr>
                        <a:t>EMBALAJE Y ALMACENAMIENTO DE PRODUCTOS</a:t>
                      </a:r>
                      <a:endParaRPr lang="es-EC" sz="1100">
                        <a:solidFill>
                          <a:srgbClr val="365F91"/>
                        </a:solidFill>
                        <a:effectLst/>
                        <a:latin typeface="Calibri"/>
                        <a:ea typeface="Calibri"/>
                        <a:cs typeface="Times New Roman"/>
                      </a:endParaRPr>
                    </a:p>
                  </a:txBody>
                  <a:tcPr marL="34650" marR="34650" marT="0" marB="0"/>
                </a:tc>
                <a:tc>
                  <a:txBody>
                    <a:bodyPr/>
                    <a:lstStyle/>
                    <a:p>
                      <a:pPr algn="ctr">
                        <a:lnSpc>
                          <a:spcPct val="200000"/>
                        </a:lnSpc>
                        <a:spcBef>
                          <a:spcPts val="1200"/>
                        </a:spcBef>
                        <a:spcAft>
                          <a:spcPts val="0"/>
                        </a:spcAft>
                      </a:pPr>
                      <a:r>
                        <a:rPr lang="es-EC" sz="1050">
                          <a:effectLst/>
                        </a:rPr>
                        <a:t>0,5</a:t>
                      </a:r>
                      <a:endParaRPr lang="es-EC" sz="1100">
                        <a:solidFill>
                          <a:srgbClr val="365F91"/>
                        </a:solidFill>
                        <a:effectLst/>
                        <a:latin typeface="Calibri"/>
                        <a:ea typeface="Calibri"/>
                        <a:cs typeface="Times New Roman"/>
                      </a:endParaRPr>
                    </a:p>
                  </a:txBody>
                  <a:tcPr marL="34650" marR="34650" marT="0" marB="0"/>
                </a:tc>
                <a:tc>
                  <a:txBody>
                    <a:bodyPr/>
                    <a:lstStyle/>
                    <a:p>
                      <a:pPr algn="ctr">
                        <a:lnSpc>
                          <a:spcPct val="200000"/>
                        </a:lnSpc>
                        <a:spcBef>
                          <a:spcPts val="1200"/>
                        </a:spcBef>
                        <a:spcAft>
                          <a:spcPts val="0"/>
                        </a:spcAft>
                      </a:pPr>
                      <a:r>
                        <a:rPr lang="es-EC" sz="1050">
                          <a:effectLst/>
                        </a:rPr>
                        <a:t>3,75</a:t>
                      </a:r>
                      <a:endParaRPr lang="es-EC" sz="1100">
                        <a:solidFill>
                          <a:srgbClr val="365F91"/>
                        </a:solidFill>
                        <a:effectLst/>
                        <a:latin typeface="Calibri"/>
                        <a:ea typeface="Calibri"/>
                        <a:cs typeface="Times New Roman"/>
                      </a:endParaRPr>
                    </a:p>
                  </a:txBody>
                  <a:tcPr marL="34650" marR="34650" marT="0" marB="0"/>
                </a:tc>
                <a:tc>
                  <a:txBody>
                    <a:bodyPr/>
                    <a:lstStyle/>
                    <a:p>
                      <a:pPr algn="r">
                        <a:lnSpc>
                          <a:spcPct val="200000"/>
                        </a:lnSpc>
                        <a:spcBef>
                          <a:spcPts val="1200"/>
                        </a:spcBef>
                        <a:spcAft>
                          <a:spcPts val="0"/>
                        </a:spcAft>
                      </a:pPr>
                      <a:r>
                        <a:rPr lang="es-EC" sz="1050">
                          <a:effectLst/>
                        </a:rPr>
                        <a:t>1,88</a:t>
                      </a:r>
                      <a:endParaRPr lang="es-EC" sz="1100">
                        <a:solidFill>
                          <a:srgbClr val="365F91"/>
                        </a:solidFill>
                        <a:effectLst/>
                        <a:latin typeface="Calibri"/>
                        <a:ea typeface="Calibri"/>
                        <a:cs typeface="Times New Roman"/>
                      </a:endParaRPr>
                    </a:p>
                  </a:txBody>
                  <a:tcPr marL="34650" marR="34650" marT="0" marB="0"/>
                </a:tc>
              </a:tr>
              <a:tr h="415803">
                <a:tc vMerge="1">
                  <a:txBody>
                    <a:bodyPr/>
                    <a:lstStyle/>
                    <a:p>
                      <a:endParaRPr lang="es-EC"/>
                    </a:p>
                  </a:txBody>
                  <a:tcPr/>
                </a:tc>
                <a:tc>
                  <a:txBody>
                    <a:bodyPr/>
                    <a:lstStyle/>
                    <a:p>
                      <a:pPr algn="l">
                        <a:lnSpc>
                          <a:spcPct val="200000"/>
                        </a:lnSpc>
                        <a:spcBef>
                          <a:spcPts val="1200"/>
                        </a:spcBef>
                        <a:spcAft>
                          <a:spcPts val="0"/>
                        </a:spcAft>
                      </a:pPr>
                      <a:r>
                        <a:rPr lang="es-EC" sz="1050">
                          <a:effectLst/>
                        </a:rPr>
                        <a:t>ENTRGA DE PRODUCTOS TERMINADOS</a:t>
                      </a:r>
                      <a:endParaRPr lang="es-EC" sz="1100">
                        <a:solidFill>
                          <a:srgbClr val="365F91"/>
                        </a:solidFill>
                        <a:effectLst/>
                        <a:latin typeface="Calibri"/>
                        <a:ea typeface="Calibri"/>
                        <a:cs typeface="Times New Roman"/>
                      </a:endParaRPr>
                    </a:p>
                  </a:txBody>
                  <a:tcPr marL="34650" marR="34650" marT="0" marB="0"/>
                </a:tc>
                <a:tc>
                  <a:txBody>
                    <a:bodyPr/>
                    <a:lstStyle/>
                    <a:p>
                      <a:pPr algn="ctr">
                        <a:lnSpc>
                          <a:spcPct val="200000"/>
                        </a:lnSpc>
                        <a:spcBef>
                          <a:spcPts val="1200"/>
                        </a:spcBef>
                        <a:spcAft>
                          <a:spcPts val="0"/>
                        </a:spcAft>
                      </a:pPr>
                      <a:r>
                        <a:rPr lang="es-EC" sz="1050">
                          <a:effectLst/>
                        </a:rPr>
                        <a:t>2,00</a:t>
                      </a:r>
                      <a:endParaRPr lang="es-EC" sz="1100">
                        <a:solidFill>
                          <a:srgbClr val="365F91"/>
                        </a:solidFill>
                        <a:effectLst/>
                        <a:latin typeface="Calibri"/>
                        <a:ea typeface="Calibri"/>
                        <a:cs typeface="Times New Roman"/>
                      </a:endParaRPr>
                    </a:p>
                  </a:txBody>
                  <a:tcPr marL="34650" marR="34650" marT="0" marB="0"/>
                </a:tc>
                <a:tc>
                  <a:txBody>
                    <a:bodyPr/>
                    <a:lstStyle/>
                    <a:p>
                      <a:pPr algn="ctr">
                        <a:lnSpc>
                          <a:spcPct val="200000"/>
                        </a:lnSpc>
                        <a:spcBef>
                          <a:spcPts val="1200"/>
                        </a:spcBef>
                        <a:spcAft>
                          <a:spcPts val="0"/>
                        </a:spcAft>
                      </a:pPr>
                      <a:r>
                        <a:rPr lang="es-EC" sz="1050">
                          <a:effectLst/>
                        </a:rPr>
                        <a:t>3,75</a:t>
                      </a:r>
                      <a:endParaRPr lang="es-EC" sz="1100">
                        <a:solidFill>
                          <a:srgbClr val="365F91"/>
                        </a:solidFill>
                        <a:effectLst/>
                        <a:latin typeface="Calibri"/>
                        <a:ea typeface="Calibri"/>
                        <a:cs typeface="Times New Roman"/>
                      </a:endParaRPr>
                    </a:p>
                  </a:txBody>
                  <a:tcPr marL="34650" marR="34650" marT="0" marB="0"/>
                </a:tc>
                <a:tc>
                  <a:txBody>
                    <a:bodyPr/>
                    <a:lstStyle/>
                    <a:p>
                      <a:pPr algn="r">
                        <a:lnSpc>
                          <a:spcPct val="200000"/>
                        </a:lnSpc>
                        <a:spcBef>
                          <a:spcPts val="1200"/>
                        </a:spcBef>
                        <a:spcAft>
                          <a:spcPts val="0"/>
                        </a:spcAft>
                      </a:pPr>
                      <a:r>
                        <a:rPr lang="es-EC" sz="1050">
                          <a:effectLst/>
                        </a:rPr>
                        <a:t>7,00</a:t>
                      </a:r>
                      <a:endParaRPr lang="es-EC" sz="1100">
                        <a:solidFill>
                          <a:srgbClr val="365F91"/>
                        </a:solidFill>
                        <a:effectLst/>
                        <a:latin typeface="Calibri"/>
                        <a:ea typeface="Calibri"/>
                        <a:cs typeface="Times New Roman"/>
                      </a:endParaRPr>
                    </a:p>
                  </a:txBody>
                  <a:tcPr marL="34650" marR="34650" marT="0" marB="0"/>
                </a:tc>
              </a:tr>
              <a:tr h="138601">
                <a:tc gridSpan="4">
                  <a:txBody>
                    <a:bodyPr/>
                    <a:lstStyle/>
                    <a:p>
                      <a:pPr algn="just">
                        <a:lnSpc>
                          <a:spcPct val="200000"/>
                        </a:lnSpc>
                        <a:spcBef>
                          <a:spcPts val="1200"/>
                        </a:spcBef>
                        <a:spcAft>
                          <a:spcPts val="0"/>
                        </a:spcAft>
                      </a:pPr>
                      <a:r>
                        <a:rPr lang="es-EC" sz="1050" dirty="0">
                          <a:effectLst/>
                        </a:rPr>
                        <a:t>                                    SUBTOTAL (h)                           </a:t>
                      </a:r>
                      <a:r>
                        <a:rPr lang="es-EC" sz="1050" dirty="0" smtClean="0">
                          <a:effectLst/>
                        </a:rPr>
                        <a:t>                                            9,50                                          SUBTOTAL </a:t>
                      </a:r>
                      <a:r>
                        <a:rPr lang="es-EC" sz="1050" dirty="0">
                          <a:effectLst/>
                        </a:rPr>
                        <a:t>($):</a:t>
                      </a:r>
                      <a:endParaRPr lang="es-EC" sz="1100" dirty="0">
                        <a:solidFill>
                          <a:srgbClr val="365F91"/>
                        </a:solidFill>
                        <a:effectLst/>
                        <a:latin typeface="Calibri"/>
                        <a:ea typeface="Calibri"/>
                        <a:cs typeface="Times New Roman"/>
                      </a:endParaRPr>
                    </a:p>
                  </a:txBody>
                  <a:tcPr marL="34650" marR="34650" marT="0" marB="0"/>
                </a:tc>
                <a:tc hMerge="1">
                  <a:txBody>
                    <a:bodyPr/>
                    <a:lstStyle/>
                    <a:p>
                      <a:endParaRPr lang="es-EC"/>
                    </a:p>
                  </a:txBody>
                  <a:tcPr/>
                </a:tc>
                <a:tc hMerge="1">
                  <a:txBody>
                    <a:bodyPr/>
                    <a:lstStyle/>
                    <a:p>
                      <a:endParaRPr lang="es-EC"/>
                    </a:p>
                  </a:txBody>
                  <a:tcPr/>
                </a:tc>
                <a:tc hMerge="1">
                  <a:txBody>
                    <a:bodyPr/>
                    <a:lstStyle/>
                    <a:p>
                      <a:endParaRPr lang="es-EC"/>
                    </a:p>
                  </a:txBody>
                  <a:tcPr/>
                </a:tc>
                <a:tc>
                  <a:txBody>
                    <a:bodyPr/>
                    <a:lstStyle/>
                    <a:p>
                      <a:pPr algn="r">
                        <a:lnSpc>
                          <a:spcPct val="200000"/>
                        </a:lnSpc>
                        <a:spcBef>
                          <a:spcPts val="1200"/>
                        </a:spcBef>
                        <a:spcAft>
                          <a:spcPts val="0"/>
                        </a:spcAft>
                      </a:pPr>
                      <a:r>
                        <a:rPr lang="es-EC" sz="1050" dirty="0">
                          <a:effectLst/>
                        </a:rPr>
                        <a:t>80,41</a:t>
                      </a:r>
                      <a:endParaRPr lang="es-EC" sz="1100" dirty="0">
                        <a:solidFill>
                          <a:srgbClr val="365F91"/>
                        </a:solidFill>
                        <a:effectLst/>
                        <a:latin typeface="Calibri"/>
                        <a:ea typeface="Calibri"/>
                        <a:cs typeface="Times New Roman"/>
                      </a:endParaRPr>
                    </a:p>
                  </a:txBody>
                  <a:tcPr marL="34650" marR="34650" marT="0" marB="0"/>
                </a:tc>
              </a:tr>
            </a:tbl>
          </a:graphicData>
        </a:graphic>
      </p:graphicFrame>
    </p:spTree>
    <p:extLst>
      <p:ext uri="{BB962C8B-B14F-4D97-AF65-F5344CB8AC3E}">
        <p14:creationId xmlns:p14="http://schemas.microsoft.com/office/powerpoint/2010/main" val="39682775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0863"/>
          </a:xfrm>
          <a:prstGeom prst="rect">
            <a:avLst/>
          </a:prstGeom>
          <a:ln/>
        </p:spPr>
        <p:style>
          <a:lnRef idx="2">
            <a:schemeClr val="dk1"/>
          </a:lnRef>
          <a:fillRef idx="1">
            <a:schemeClr val="lt1"/>
          </a:fillRef>
          <a:effectRef idx="0">
            <a:schemeClr val="dk1"/>
          </a:effectRef>
          <a:fontRef idx="minor">
            <a:schemeClr val="dk1"/>
          </a:fontRef>
        </p:style>
      </p:pic>
      <p:sp>
        <p:nvSpPr>
          <p:cNvPr id="6" name="5 CuadroTexto"/>
          <p:cNvSpPr txBox="1"/>
          <p:nvPr/>
        </p:nvSpPr>
        <p:spPr>
          <a:xfrm>
            <a:off x="467544" y="620688"/>
            <a:ext cx="8136904" cy="400110"/>
          </a:xfrm>
          <a:prstGeom prst="rect">
            <a:avLst/>
          </a:prstGeom>
          <a:noFill/>
        </p:spPr>
        <p:txBody>
          <a:bodyPr wrap="square" rtlCol="0">
            <a:spAutoFit/>
          </a:bodyPr>
          <a:lstStyle/>
          <a:p>
            <a:r>
              <a:rPr lang="es-EC" sz="2000" b="1" dirty="0" smtClean="0"/>
              <a:t>EJEMPLO DE UTILIZACIÓN.</a:t>
            </a:r>
            <a:endParaRPr lang="es-EC" sz="2000" b="1" dirty="0"/>
          </a:p>
        </p:txBody>
      </p:sp>
      <p:sp>
        <p:nvSpPr>
          <p:cNvPr id="9" name="8 CuadroTexto"/>
          <p:cNvSpPr txBox="1"/>
          <p:nvPr/>
        </p:nvSpPr>
        <p:spPr>
          <a:xfrm>
            <a:off x="577767" y="1173198"/>
            <a:ext cx="8136904" cy="369332"/>
          </a:xfrm>
          <a:prstGeom prst="rect">
            <a:avLst/>
          </a:prstGeom>
          <a:noFill/>
        </p:spPr>
        <p:txBody>
          <a:bodyPr wrap="square" rtlCol="0">
            <a:spAutoFit/>
          </a:bodyPr>
          <a:lstStyle/>
          <a:p>
            <a:r>
              <a:rPr lang="es-EC" b="1" dirty="0" smtClean="0"/>
              <a:t>EXCEL.</a:t>
            </a:r>
            <a:endParaRPr lang="es-EC" b="1" dirty="0"/>
          </a:p>
        </p:txBody>
      </p:sp>
      <p:sp>
        <p:nvSpPr>
          <p:cNvPr id="13" name="12 CuadroTexto"/>
          <p:cNvSpPr txBox="1"/>
          <p:nvPr/>
        </p:nvSpPr>
        <p:spPr>
          <a:xfrm>
            <a:off x="577766" y="1542530"/>
            <a:ext cx="8314713" cy="338554"/>
          </a:xfrm>
          <a:prstGeom prst="rect">
            <a:avLst/>
          </a:prstGeom>
          <a:noFill/>
        </p:spPr>
        <p:txBody>
          <a:bodyPr wrap="square" rtlCol="0">
            <a:spAutoFit/>
          </a:bodyPr>
          <a:lstStyle/>
          <a:p>
            <a:r>
              <a:rPr lang="es-EC" sz="1600" b="1" dirty="0"/>
              <a:t>Costo del material necesario para el mecanizado del Molde de Inyección – Cavidad Teléfono</a:t>
            </a:r>
            <a:endParaRPr lang="es-EC" b="1" dirty="0"/>
          </a:p>
        </p:txBody>
      </p:sp>
      <p:sp>
        <p:nvSpPr>
          <p:cNvPr id="10" name="9 CuadroTexto"/>
          <p:cNvSpPr txBox="1"/>
          <p:nvPr/>
        </p:nvSpPr>
        <p:spPr>
          <a:xfrm>
            <a:off x="577767" y="3585804"/>
            <a:ext cx="8314712" cy="584775"/>
          </a:xfrm>
          <a:prstGeom prst="rect">
            <a:avLst/>
          </a:prstGeom>
          <a:noFill/>
        </p:spPr>
        <p:txBody>
          <a:bodyPr wrap="square" rtlCol="0">
            <a:spAutoFit/>
          </a:bodyPr>
          <a:lstStyle/>
          <a:p>
            <a:r>
              <a:rPr lang="es-EC" sz="1600" b="1" dirty="0"/>
              <a:t>Costo de actividades complementarias para el mecanizado del Molde de Inyección – Cavidad Teléfono</a:t>
            </a:r>
          </a:p>
        </p:txBody>
      </p:sp>
      <p:graphicFrame>
        <p:nvGraphicFramePr>
          <p:cNvPr id="2" name="1 Tabla"/>
          <p:cNvGraphicFramePr>
            <a:graphicFrameLocks noGrp="1"/>
          </p:cNvGraphicFramePr>
          <p:nvPr>
            <p:extLst>
              <p:ext uri="{D42A27DB-BD31-4B8C-83A1-F6EECF244321}">
                <p14:modId xmlns:p14="http://schemas.microsoft.com/office/powerpoint/2010/main" val="3580110561"/>
              </p:ext>
            </p:extLst>
          </p:nvPr>
        </p:nvGraphicFramePr>
        <p:xfrm>
          <a:off x="577767" y="2041555"/>
          <a:ext cx="8314712" cy="1341120"/>
        </p:xfrm>
        <a:graphic>
          <a:graphicData uri="http://schemas.openxmlformats.org/drawingml/2006/table">
            <a:tbl>
              <a:tblPr firstRow="1" firstCol="1" bandRow="1">
                <a:tableStyleId>{10A1B5D5-9B99-4C35-A422-299274C87663}</a:tableStyleId>
              </a:tblPr>
              <a:tblGrid>
                <a:gridCol w="1999327"/>
                <a:gridCol w="2497050"/>
                <a:gridCol w="2181755"/>
                <a:gridCol w="1636580"/>
              </a:tblGrid>
              <a:tr h="338455">
                <a:tc>
                  <a:txBody>
                    <a:bodyPr/>
                    <a:lstStyle/>
                    <a:p>
                      <a:pPr algn="ctr">
                        <a:lnSpc>
                          <a:spcPct val="200000"/>
                        </a:lnSpc>
                        <a:spcBef>
                          <a:spcPts val="1200"/>
                        </a:spcBef>
                        <a:spcAft>
                          <a:spcPts val="0"/>
                        </a:spcAft>
                      </a:pPr>
                      <a:r>
                        <a:rPr lang="es-EC" sz="1100" dirty="0">
                          <a:effectLst/>
                        </a:rPr>
                        <a:t>MATERIAL</a:t>
                      </a:r>
                      <a:endParaRPr lang="es-EC" sz="1800" dirty="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100">
                          <a:effectLst/>
                        </a:rPr>
                        <a:t>CANTIDAD DE MATERIAL A UTILIZAR (Kg)</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100">
                          <a:effectLst/>
                        </a:rPr>
                        <a:t>PRECIO UNITARIO DEL MATERIAL ($/kg)</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100">
                          <a:effectLst/>
                        </a:rPr>
                        <a:t>PRECIO TOTAL DE MATERIAL ($)</a:t>
                      </a:r>
                      <a:endParaRPr lang="es-EC" sz="1800">
                        <a:solidFill>
                          <a:srgbClr val="365F91"/>
                        </a:solidFill>
                        <a:effectLst/>
                        <a:latin typeface="Calibri"/>
                        <a:ea typeface="Calibri"/>
                        <a:cs typeface="Times New Roman"/>
                      </a:endParaRPr>
                    </a:p>
                  </a:txBody>
                  <a:tcPr marL="68580" marR="68580" marT="0" marB="0"/>
                </a:tc>
              </a:tr>
              <a:tr h="236220">
                <a:tc>
                  <a:txBody>
                    <a:bodyPr/>
                    <a:lstStyle/>
                    <a:p>
                      <a:pPr algn="l">
                        <a:lnSpc>
                          <a:spcPct val="200000"/>
                        </a:lnSpc>
                        <a:spcBef>
                          <a:spcPts val="1200"/>
                        </a:spcBef>
                        <a:spcAft>
                          <a:spcPts val="0"/>
                        </a:spcAft>
                      </a:pPr>
                      <a:r>
                        <a:rPr lang="es-EC" sz="1100">
                          <a:effectLst/>
                        </a:rPr>
                        <a:t>ACERO K100</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100">
                          <a:effectLst/>
                        </a:rPr>
                        <a:t>61,45</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100" dirty="0">
                          <a:effectLst/>
                        </a:rPr>
                        <a:t>15,9</a:t>
                      </a:r>
                      <a:endParaRPr lang="es-EC" sz="1800" dirty="0">
                        <a:solidFill>
                          <a:srgbClr val="365F91"/>
                        </a:solidFill>
                        <a:effectLst/>
                        <a:latin typeface="Calibri"/>
                        <a:ea typeface="Calibri"/>
                        <a:cs typeface="Times New Roman"/>
                      </a:endParaRPr>
                    </a:p>
                  </a:txBody>
                  <a:tcPr marL="68580" marR="68580" marT="0" marB="0"/>
                </a:tc>
                <a:tc>
                  <a:txBody>
                    <a:bodyPr/>
                    <a:lstStyle/>
                    <a:p>
                      <a:pPr algn="r">
                        <a:lnSpc>
                          <a:spcPct val="200000"/>
                        </a:lnSpc>
                        <a:spcBef>
                          <a:spcPts val="1200"/>
                        </a:spcBef>
                        <a:spcAft>
                          <a:spcPts val="0"/>
                        </a:spcAft>
                      </a:pPr>
                      <a:r>
                        <a:rPr lang="es-EC" sz="1100">
                          <a:effectLst/>
                        </a:rPr>
                        <a:t>977,06</a:t>
                      </a:r>
                      <a:endParaRPr lang="es-EC" sz="1800">
                        <a:solidFill>
                          <a:srgbClr val="365F91"/>
                        </a:solidFill>
                        <a:effectLst/>
                        <a:latin typeface="Calibri"/>
                        <a:ea typeface="Calibri"/>
                        <a:cs typeface="Times New Roman"/>
                      </a:endParaRPr>
                    </a:p>
                  </a:txBody>
                  <a:tcPr marL="68580" marR="68580" marT="0" marB="0"/>
                </a:tc>
              </a:tr>
              <a:tr h="107315">
                <a:tc gridSpan="3">
                  <a:txBody>
                    <a:bodyPr/>
                    <a:lstStyle/>
                    <a:p>
                      <a:pPr algn="ctr">
                        <a:lnSpc>
                          <a:spcPct val="200000"/>
                        </a:lnSpc>
                        <a:spcBef>
                          <a:spcPts val="1200"/>
                        </a:spcBef>
                        <a:spcAft>
                          <a:spcPts val="0"/>
                        </a:spcAft>
                      </a:pPr>
                      <a:r>
                        <a:rPr lang="es-EC" sz="1100">
                          <a:effectLst/>
                        </a:rPr>
                        <a:t>SUBTOTAL ($)</a:t>
                      </a:r>
                      <a:endParaRPr lang="es-EC" sz="1800">
                        <a:solidFill>
                          <a:srgbClr val="365F91"/>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a:txBody>
                    <a:bodyPr/>
                    <a:lstStyle/>
                    <a:p>
                      <a:pPr algn="r">
                        <a:lnSpc>
                          <a:spcPct val="200000"/>
                        </a:lnSpc>
                        <a:spcBef>
                          <a:spcPts val="1200"/>
                        </a:spcBef>
                        <a:spcAft>
                          <a:spcPts val="0"/>
                        </a:spcAft>
                      </a:pPr>
                      <a:r>
                        <a:rPr lang="es-EC" sz="1100" dirty="0">
                          <a:effectLst/>
                        </a:rPr>
                        <a:t>977,06</a:t>
                      </a:r>
                      <a:endParaRPr lang="es-EC" sz="1800" dirty="0">
                        <a:solidFill>
                          <a:srgbClr val="365F91"/>
                        </a:solidFill>
                        <a:effectLst/>
                        <a:latin typeface="Calibri"/>
                        <a:ea typeface="Calibri"/>
                        <a:cs typeface="Times New Roman"/>
                      </a:endParaRPr>
                    </a:p>
                  </a:txBody>
                  <a:tcPr marL="68580" marR="68580" marT="0" marB="0"/>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227685663"/>
              </p:ext>
            </p:extLst>
          </p:nvPr>
        </p:nvGraphicFramePr>
        <p:xfrm>
          <a:off x="577767" y="4149080"/>
          <a:ext cx="8280920" cy="1493520"/>
        </p:xfrm>
        <a:graphic>
          <a:graphicData uri="http://schemas.openxmlformats.org/drawingml/2006/table">
            <a:tbl>
              <a:tblPr firstRow="1" firstCol="1" bandRow="1">
                <a:tableStyleId>{10A1B5D5-9B99-4C35-A422-299274C87663}</a:tableStyleId>
              </a:tblPr>
              <a:tblGrid>
                <a:gridCol w="3203963"/>
                <a:gridCol w="1898589"/>
                <a:gridCol w="1781151"/>
                <a:gridCol w="1397217"/>
              </a:tblGrid>
              <a:tr h="360680">
                <a:tc>
                  <a:txBody>
                    <a:bodyPr/>
                    <a:lstStyle/>
                    <a:p>
                      <a:pPr algn="ctr">
                        <a:lnSpc>
                          <a:spcPct val="200000"/>
                        </a:lnSpc>
                        <a:spcBef>
                          <a:spcPts val="1200"/>
                        </a:spcBef>
                        <a:spcAft>
                          <a:spcPts val="0"/>
                        </a:spcAft>
                      </a:pPr>
                      <a:r>
                        <a:rPr lang="es-EC" sz="1100" dirty="0">
                          <a:effectLst/>
                        </a:rPr>
                        <a:t>ACTIVIDAD COMPLEMENTARIA</a:t>
                      </a:r>
                      <a:endParaRPr lang="es-EC" sz="1800" dirty="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100" dirty="0">
                          <a:effectLst/>
                        </a:rPr>
                        <a:t>CANTIDAD</a:t>
                      </a:r>
                      <a:endParaRPr lang="es-EC" sz="1800" dirty="0">
                        <a:effectLst/>
                      </a:endParaRPr>
                    </a:p>
                    <a:p>
                      <a:pPr algn="ctr">
                        <a:lnSpc>
                          <a:spcPct val="200000"/>
                        </a:lnSpc>
                        <a:spcBef>
                          <a:spcPts val="1200"/>
                        </a:spcBef>
                        <a:spcAft>
                          <a:spcPts val="0"/>
                        </a:spcAft>
                      </a:pPr>
                      <a:r>
                        <a:rPr lang="es-EC" sz="1100" dirty="0">
                          <a:effectLst/>
                        </a:rPr>
                        <a:t>(h)</a:t>
                      </a:r>
                      <a:endParaRPr lang="es-EC" sz="1800" dirty="0">
                        <a:solidFill>
                          <a:srgbClr val="365F91"/>
                        </a:solidFill>
                        <a:effectLst/>
                        <a:latin typeface="Calibri"/>
                        <a:ea typeface="Calibri"/>
                        <a:cs typeface="Times New Roman"/>
                      </a:endParaRPr>
                    </a:p>
                  </a:txBody>
                  <a:tcPr marL="68580" marR="68580" marT="0" marB="0"/>
                </a:tc>
                <a:tc>
                  <a:txBody>
                    <a:bodyPr/>
                    <a:lstStyle/>
                    <a:p>
                      <a:pPr algn="l">
                        <a:lnSpc>
                          <a:spcPct val="200000"/>
                        </a:lnSpc>
                        <a:spcBef>
                          <a:spcPts val="1200"/>
                        </a:spcBef>
                        <a:spcAft>
                          <a:spcPts val="0"/>
                        </a:spcAft>
                      </a:pPr>
                      <a:r>
                        <a:rPr lang="es-EC" sz="1100">
                          <a:effectLst/>
                        </a:rPr>
                        <a:t>COSTO UNITARIO ($/h)</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100">
                          <a:effectLst/>
                        </a:rPr>
                        <a:t>COSTO TOTAL ($/h)</a:t>
                      </a:r>
                      <a:endParaRPr lang="es-EC" sz="1800">
                        <a:solidFill>
                          <a:srgbClr val="365F91"/>
                        </a:solidFill>
                        <a:effectLst/>
                        <a:latin typeface="Calibri"/>
                        <a:ea typeface="Calibri"/>
                        <a:cs typeface="Times New Roman"/>
                      </a:endParaRPr>
                    </a:p>
                  </a:txBody>
                  <a:tcPr marL="68580" marR="68580" marT="0" marB="0"/>
                </a:tc>
              </a:tr>
              <a:tr h="190500">
                <a:tc>
                  <a:txBody>
                    <a:bodyPr/>
                    <a:lstStyle/>
                    <a:p>
                      <a:pPr algn="l">
                        <a:lnSpc>
                          <a:spcPct val="200000"/>
                        </a:lnSpc>
                        <a:spcBef>
                          <a:spcPts val="1200"/>
                        </a:spcBef>
                        <a:spcAft>
                          <a:spcPts val="0"/>
                        </a:spcAft>
                      </a:pPr>
                      <a:r>
                        <a:rPr lang="es-EC" sz="1100">
                          <a:effectLst/>
                        </a:rPr>
                        <a:t>TRANSPORTE</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100">
                          <a:effectLst/>
                        </a:rPr>
                        <a:t>2</a:t>
                      </a:r>
                      <a:endParaRPr lang="es-EC" sz="1800">
                        <a:solidFill>
                          <a:srgbClr val="365F91"/>
                        </a:solidFill>
                        <a:effectLst/>
                        <a:latin typeface="Calibri"/>
                        <a:ea typeface="Calibri"/>
                        <a:cs typeface="Times New Roman"/>
                      </a:endParaRPr>
                    </a:p>
                  </a:txBody>
                  <a:tcPr marL="68580" marR="68580" marT="0" marB="0"/>
                </a:tc>
                <a:tc>
                  <a:txBody>
                    <a:bodyPr/>
                    <a:lstStyle/>
                    <a:p>
                      <a:pPr algn="r">
                        <a:lnSpc>
                          <a:spcPct val="200000"/>
                        </a:lnSpc>
                        <a:spcBef>
                          <a:spcPts val="1200"/>
                        </a:spcBef>
                        <a:spcAft>
                          <a:spcPts val="0"/>
                        </a:spcAft>
                      </a:pPr>
                      <a:r>
                        <a:rPr lang="es-EC" sz="1100">
                          <a:effectLst/>
                        </a:rPr>
                        <a:t>6,00</a:t>
                      </a:r>
                      <a:endParaRPr lang="es-EC" sz="1800">
                        <a:solidFill>
                          <a:srgbClr val="365F91"/>
                        </a:solidFill>
                        <a:effectLst/>
                        <a:latin typeface="Calibri"/>
                        <a:ea typeface="Calibri"/>
                        <a:cs typeface="Times New Roman"/>
                      </a:endParaRPr>
                    </a:p>
                  </a:txBody>
                  <a:tcPr marL="68580" marR="68580" marT="0" marB="0"/>
                </a:tc>
                <a:tc>
                  <a:txBody>
                    <a:bodyPr/>
                    <a:lstStyle/>
                    <a:p>
                      <a:pPr algn="r">
                        <a:lnSpc>
                          <a:spcPct val="200000"/>
                        </a:lnSpc>
                        <a:spcBef>
                          <a:spcPts val="1200"/>
                        </a:spcBef>
                        <a:spcAft>
                          <a:spcPts val="0"/>
                        </a:spcAft>
                      </a:pPr>
                      <a:r>
                        <a:rPr lang="es-EC" sz="1100">
                          <a:effectLst/>
                        </a:rPr>
                        <a:t>12,00</a:t>
                      </a:r>
                      <a:endParaRPr lang="es-EC" sz="1800">
                        <a:solidFill>
                          <a:srgbClr val="365F91"/>
                        </a:solidFill>
                        <a:effectLst/>
                        <a:latin typeface="Calibri"/>
                        <a:ea typeface="Calibri"/>
                        <a:cs typeface="Times New Roman"/>
                      </a:endParaRPr>
                    </a:p>
                  </a:txBody>
                  <a:tcPr marL="68580" marR="68580" marT="0" marB="0"/>
                </a:tc>
              </a:tr>
              <a:tr h="62865">
                <a:tc gridSpan="3">
                  <a:txBody>
                    <a:bodyPr/>
                    <a:lstStyle/>
                    <a:p>
                      <a:pPr algn="ctr">
                        <a:lnSpc>
                          <a:spcPct val="200000"/>
                        </a:lnSpc>
                        <a:spcBef>
                          <a:spcPts val="1200"/>
                        </a:spcBef>
                        <a:spcAft>
                          <a:spcPts val="0"/>
                        </a:spcAft>
                      </a:pPr>
                      <a:r>
                        <a:rPr lang="es-EC" sz="1100">
                          <a:effectLst/>
                        </a:rPr>
                        <a:t>SUBTOTAL ($)</a:t>
                      </a:r>
                      <a:endParaRPr lang="es-EC" sz="1800">
                        <a:solidFill>
                          <a:srgbClr val="365F91"/>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a:txBody>
                    <a:bodyPr/>
                    <a:lstStyle/>
                    <a:p>
                      <a:pPr algn="r">
                        <a:lnSpc>
                          <a:spcPct val="200000"/>
                        </a:lnSpc>
                        <a:spcBef>
                          <a:spcPts val="1200"/>
                        </a:spcBef>
                        <a:spcAft>
                          <a:spcPts val="0"/>
                        </a:spcAft>
                      </a:pPr>
                      <a:r>
                        <a:rPr lang="es-EC" sz="1100" dirty="0">
                          <a:effectLst/>
                        </a:rPr>
                        <a:t>12,00</a:t>
                      </a:r>
                      <a:endParaRPr lang="es-EC" sz="1800" dirty="0">
                        <a:solidFill>
                          <a:srgbClr val="365F9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8391627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0863"/>
          </a:xfrm>
          <a:prstGeom prst="rect">
            <a:avLst/>
          </a:prstGeom>
          <a:ln/>
        </p:spPr>
        <p:style>
          <a:lnRef idx="2">
            <a:schemeClr val="dk1"/>
          </a:lnRef>
          <a:fillRef idx="1">
            <a:schemeClr val="lt1"/>
          </a:fillRef>
          <a:effectRef idx="0">
            <a:schemeClr val="dk1"/>
          </a:effectRef>
          <a:fontRef idx="minor">
            <a:schemeClr val="dk1"/>
          </a:fontRef>
        </p:style>
      </p:pic>
      <p:sp>
        <p:nvSpPr>
          <p:cNvPr id="6" name="5 CuadroTexto"/>
          <p:cNvSpPr txBox="1"/>
          <p:nvPr/>
        </p:nvSpPr>
        <p:spPr>
          <a:xfrm>
            <a:off x="467544" y="620688"/>
            <a:ext cx="8136904" cy="400110"/>
          </a:xfrm>
          <a:prstGeom prst="rect">
            <a:avLst/>
          </a:prstGeom>
          <a:noFill/>
        </p:spPr>
        <p:txBody>
          <a:bodyPr wrap="square" rtlCol="0">
            <a:spAutoFit/>
          </a:bodyPr>
          <a:lstStyle/>
          <a:p>
            <a:r>
              <a:rPr lang="es-EC" sz="2000" b="1" dirty="0" smtClean="0"/>
              <a:t>EJEMPLO DE UTILIZACIÓN.</a:t>
            </a:r>
            <a:endParaRPr lang="es-EC" sz="2000" b="1" dirty="0"/>
          </a:p>
        </p:txBody>
      </p:sp>
      <p:sp>
        <p:nvSpPr>
          <p:cNvPr id="9" name="8 CuadroTexto"/>
          <p:cNvSpPr txBox="1"/>
          <p:nvPr/>
        </p:nvSpPr>
        <p:spPr>
          <a:xfrm>
            <a:off x="577767" y="1173198"/>
            <a:ext cx="8136904" cy="646331"/>
          </a:xfrm>
          <a:prstGeom prst="rect">
            <a:avLst/>
          </a:prstGeom>
          <a:noFill/>
        </p:spPr>
        <p:txBody>
          <a:bodyPr wrap="square" rtlCol="0">
            <a:spAutoFit/>
          </a:bodyPr>
          <a:lstStyle/>
          <a:p>
            <a:r>
              <a:rPr lang="es-EC" b="1" dirty="0" smtClean="0"/>
              <a:t>RESUMEN DE  COSTOS PARA EL MECANIZADO DEL MOLDE DE INYECCIÓN  - CAVIDAD TELÉFONO. EXCEL.</a:t>
            </a:r>
            <a:endParaRPr lang="es-EC" b="1" dirty="0"/>
          </a:p>
        </p:txBody>
      </p:sp>
      <p:graphicFrame>
        <p:nvGraphicFramePr>
          <p:cNvPr id="3" name="2 Tabla"/>
          <p:cNvGraphicFramePr>
            <a:graphicFrameLocks noGrp="1"/>
          </p:cNvGraphicFramePr>
          <p:nvPr>
            <p:extLst>
              <p:ext uri="{D42A27DB-BD31-4B8C-83A1-F6EECF244321}">
                <p14:modId xmlns:p14="http://schemas.microsoft.com/office/powerpoint/2010/main" val="2898483769"/>
              </p:ext>
            </p:extLst>
          </p:nvPr>
        </p:nvGraphicFramePr>
        <p:xfrm>
          <a:off x="2016385" y="2170271"/>
          <a:ext cx="5039221" cy="2560320"/>
        </p:xfrm>
        <a:graphic>
          <a:graphicData uri="http://schemas.openxmlformats.org/drawingml/2006/table">
            <a:tbl>
              <a:tblPr firstRow="1" firstCol="1" bandRow="1">
                <a:tableStyleId>{10A1B5D5-9B99-4C35-A422-299274C87663}</a:tableStyleId>
              </a:tblPr>
              <a:tblGrid>
                <a:gridCol w="3783620"/>
                <a:gridCol w="1255601"/>
              </a:tblGrid>
              <a:tr h="147955">
                <a:tc>
                  <a:txBody>
                    <a:bodyPr/>
                    <a:lstStyle/>
                    <a:p>
                      <a:pPr algn="l">
                        <a:lnSpc>
                          <a:spcPct val="200000"/>
                        </a:lnSpc>
                        <a:spcBef>
                          <a:spcPts val="1200"/>
                        </a:spcBef>
                        <a:spcAft>
                          <a:spcPts val="0"/>
                        </a:spcAft>
                      </a:pPr>
                      <a:r>
                        <a:rPr lang="es-EC" sz="1200" dirty="0">
                          <a:effectLst/>
                        </a:rPr>
                        <a:t>DESCRIPCIÓN</a:t>
                      </a:r>
                      <a:endParaRPr lang="es-EC" sz="2000" dirty="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200">
                          <a:effectLst/>
                        </a:rPr>
                        <a:t>COSTO ($)</a:t>
                      </a:r>
                      <a:endParaRPr lang="es-EC" sz="2000">
                        <a:solidFill>
                          <a:srgbClr val="365F91"/>
                        </a:solidFill>
                        <a:effectLst/>
                        <a:latin typeface="Calibri"/>
                        <a:ea typeface="Calibri"/>
                        <a:cs typeface="Times New Roman"/>
                      </a:endParaRPr>
                    </a:p>
                  </a:txBody>
                  <a:tcPr marL="68580" marR="68580" marT="0" marB="0"/>
                </a:tc>
              </a:tr>
              <a:tr h="190500">
                <a:tc>
                  <a:txBody>
                    <a:bodyPr/>
                    <a:lstStyle/>
                    <a:p>
                      <a:pPr algn="l">
                        <a:lnSpc>
                          <a:spcPct val="200000"/>
                        </a:lnSpc>
                        <a:spcBef>
                          <a:spcPts val="1200"/>
                        </a:spcBef>
                        <a:spcAft>
                          <a:spcPts val="0"/>
                        </a:spcAft>
                      </a:pPr>
                      <a:r>
                        <a:rPr lang="es-EC" sz="1200">
                          <a:effectLst/>
                        </a:rPr>
                        <a:t>Costo de Operaciones</a:t>
                      </a:r>
                      <a:endParaRPr lang="es-EC" sz="2000">
                        <a:solidFill>
                          <a:srgbClr val="365F91"/>
                        </a:solidFill>
                        <a:effectLst/>
                        <a:latin typeface="Calibri"/>
                        <a:ea typeface="Calibri"/>
                        <a:cs typeface="Times New Roman"/>
                      </a:endParaRPr>
                    </a:p>
                  </a:txBody>
                  <a:tcPr marL="68580" marR="68580" marT="0" marB="0"/>
                </a:tc>
                <a:tc>
                  <a:txBody>
                    <a:bodyPr/>
                    <a:lstStyle/>
                    <a:p>
                      <a:pPr algn="r">
                        <a:lnSpc>
                          <a:spcPct val="200000"/>
                        </a:lnSpc>
                        <a:spcBef>
                          <a:spcPts val="1200"/>
                        </a:spcBef>
                        <a:spcAft>
                          <a:spcPts val="0"/>
                        </a:spcAft>
                      </a:pPr>
                      <a:r>
                        <a:rPr lang="es-EC" sz="1200" dirty="0" smtClean="0">
                          <a:effectLst/>
                        </a:rPr>
                        <a:t>156,32</a:t>
                      </a:r>
                      <a:endParaRPr lang="es-EC" sz="2000" dirty="0">
                        <a:solidFill>
                          <a:srgbClr val="365F91"/>
                        </a:solidFill>
                        <a:effectLst/>
                        <a:latin typeface="Calibri"/>
                        <a:ea typeface="Calibri"/>
                        <a:cs typeface="Times New Roman"/>
                      </a:endParaRPr>
                    </a:p>
                  </a:txBody>
                  <a:tcPr marL="68580" marR="68580" marT="0" marB="0"/>
                </a:tc>
              </a:tr>
              <a:tr h="103505">
                <a:tc>
                  <a:txBody>
                    <a:bodyPr/>
                    <a:lstStyle/>
                    <a:p>
                      <a:pPr algn="l">
                        <a:lnSpc>
                          <a:spcPct val="200000"/>
                        </a:lnSpc>
                        <a:spcBef>
                          <a:spcPts val="1200"/>
                        </a:spcBef>
                        <a:spcAft>
                          <a:spcPts val="0"/>
                        </a:spcAft>
                      </a:pPr>
                      <a:r>
                        <a:rPr lang="es-EC" sz="1200">
                          <a:effectLst/>
                        </a:rPr>
                        <a:t>Costo de Consumibles</a:t>
                      </a:r>
                      <a:endParaRPr lang="es-EC" sz="2000">
                        <a:solidFill>
                          <a:srgbClr val="365F91"/>
                        </a:solidFill>
                        <a:effectLst/>
                        <a:latin typeface="Calibri"/>
                        <a:ea typeface="Calibri"/>
                        <a:cs typeface="Times New Roman"/>
                      </a:endParaRPr>
                    </a:p>
                  </a:txBody>
                  <a:tcPr marL="68580" marR="68580" marT="0" marB="0"/>
                </a:tc>
                <a:tc>
                  <a:txBody>
                    <a:bodyPr/>
                    <a:lstStyle/>
                    <a:p>
                      <a:pPr algn="r">
                        <a:lnSpc>
                          <a:spcPct val="200000"/>
                        </a:lnSpc>
                        <a:spcBef>
                          <a:spcPts val="1200"/>
                        </a:spcBef>
                        <a:spcAft>
                          <a:spcPts val="0"/>
                        </a:spcAft>
                      </a:pPr>
                      <a:r>
                        <a:rPr lang="es-EC" sz="1200">
                          <a:effectLst/>
                        </a:rPr>
                        <a:t>215,23</a:t>
                      </a:r>
                      <a:endParaRPr lang="es-EC" sz="2000">
                        <a:solidFill>
                          <a:srgbClr val="365F91"/>
                        </a:solidFill>
                        <a:effectLst/>
                        <a:latin typeface="Calibri"/>
                        <a:ea typeface="Calibri"/>
                        <a:cs typeface="Times New Roman"/>
                      </a:endParaRPr>
                    </a:p>
                  </a:txBody>
                  <a:tcPr marL="68580" marR="68580" marT="0" marB="0"/>
                </a:tc>
              </a:tr>
              <a:tr h="159385">
                <a:tc>
                  <a:txBody>
                    <a:bodyPr/>
                    <a:lstStyle/>
                    <a:p>
                      <a:pPr algn="l">
                        <a:lnSpc>
                          <a:spcPct val="200000"/>
                        </a:lnSpc>
                        <a:spcBef>
                          <a:spcPts val="1200"/>
                        </a:spcBef>
                        <a:spcAft>
                          <a:spcPts val="0"/>
                        </a:spcAft>
                      </a:pPr>
                      <a:r>
                        <a:rPr lang="es-EC" sz="1200">
                          <a:effectLst/>
                        </a:rPr>
                        <a:t>Costo de Mano de obra</a:t>
                      </a:r>
                      <a:endParaRPr lang="es-EC" sz="2000">
                        <a:solidFill>
                          <a:srgbClr val="365F91"/>
                        </a:solidFill>
                        <a:effectLst/>
                        <a:latin typeface="Calibri"/>
                        <a:ea typeface="Calibri"/>
                        <a:cs typeface="Times New Roman"/>
                      </a:endParaRPr>
                    </a:p>
                  </a:txBody>
                  <a:tcPr marL="68580" marR="68580" marT="0" marB="0"/>
                </a:tc>
                <a:tc>
                  <a:txBody>
                    <a:bodyPr/>
                    <a:lstStyle/>
                    <a:p>
                      <a:pPr algn="r">
                        <a:lnSpc>
                          <a:spcPct val="200000"/>
                        </a:lnSpc>
                        <a:spcBef>
                          <a:spcPts val="1200"/>
                        </a:spcBef>
                        <a:spcAft>
                          <a:spcPts val="0"/>
                        </a:spcAft>
                      </a:pPr>
                      <a:r>
                        <a:rPr lang="es-EC" sz="1200">
                          <a:effectLst/>
                        </a:rPr>
                        <a:t>80,41</a:t>
                      </a:r>
                      <a:endParaRPr lang="es-EC" sz="2000">
                        <a:solidFill>
                          <a:srgbClr val="365F91"/>
                        </a:solidFill>
                        <a:effectLst/>
                        <a:latin typeface="Calibri"/>
                        <a:ea typeface="Calibri"/>
                        <a:cs typeface="Times New Roman"/>
                      </a:endParaRPr>
                    </a:p>
                  </a:txBody>
                  <a:tcPr marL="68580" marR="68580" marT="0" marB="0"/>
                </a:tc>
              </a:tr>
              <a:tr h="50800">
                <a:tc>
                  <a:txBody>
                    <a:bodyPr/>
                    <a:lstStyle/>
                    <a:p>
                      <a:pPr algn="l">
                        <a:lnSpc>
                          <a:spcPct val="200000"/>
                        </a:lnSpc>
                        <a:spcBef>
                          <a:spcPts val="1200"/>
                        </a:spcBef>
                        <a:spcAft>
                          <a:spcPts val="0"/>
                        </a:spcAft>
                      </a:pPr>
                      <a:r>
                        <a:rPr lang="es-EC" sz="1200">
                          <a:effectLst/>
                        </a:rPr>
                        <a:t>Transporte</a:t>
                      </a:r>
                      <a:endParaRPr lang="es-EC" sz="2000">
                        <a:solidFill>
                          <a:srgbClr val="365F91"/>
                        </a:solidFill>
                        <a:effectLst/>
                        <a:latin typeface="Calibri"/>
                        <a:ea typeface="Calibri"/>
                        <a:cs typeface="Times New Roman"/>
                      </a:endParaRPr>
                    </a:p>
                  </a:txBody>
                  <a:tcPr marL="68580" marR="68580" marT="0" marB="0"/>
                </a:tc>
                <a:tc>
                  <a:txBody>
                    <a:bodyPr/>
                    <a:lstStyle/>
                    <a:p>
                      <a:pPr algn="r">
                        <a:lnSpc>
                          <a:spcPct val="200000"/>
                        </a:lnSpc>
                        <a:spcBef>
                          <a:spcPts val="1200"/>
                        </a:spcBef>
                        <a:spcAft>
                          <a:spcPts val="0"/>
                        </a:spcAft>
                      </a:pPr>
                      <a:r>
                        <a:rPr lang="es-EC" sz="1200">
                          <a:effectLst/>
                        </a:rPr>
                        <a:t>12,00</a:t>
                      </a:r>
                      <a:endParaRPr lang="es-EC" sz="2000">
                        <a:solidFill>
                          <a:srgbClr val="365F91"/>
                        </a:solidFill>
                        <a:effectLst/>
                        <a:latin typeface="Calibri"/>
                        <a:ea typeface="Calibri"/>
                        <a:cs typeface="Times New Roman"/>
                      </a:endParaRPr>
                    </a:p>
                  </a:txBody>
                  <a:tcPr marL="68580" marR="68580" marT="0" marB="0"/>
                </a:tc>
              </a:tr>
              <a:tr h="190500">
                <a:tc>
                  <a:txBody>
                    <a:bodyPr/>
                    <a:lstStyle/>
                    <a:p>
                      <a:pPr algn="l">
                        <a:lnSpc>
                          <a:spcPct val="200000"/>
                        </a:lnSpc>
                        <a:spcBef>
                          <a:spcPts val="1200"/>
                        </a:spcBef>
                        <a:spcAft>
                          <a:spcPts val="0"/>
                        </a:spcAft>
                      </a:pPr>
                      <a:r>
                        <a:rPr lang="es-EC" sz="1200">
                          <a:effectLst/>
                        </a:rPr>
                        <a:t>Costo de Materiales</a:t>
                      </a:r>
                      <a:endParaRPr lang="es-EC" sz="2000">
                        <a:solidFill>
                          <a:srgbClr val="365F91"/>
                        </a:solidFill>
                        <a:effectLst/>
                        <a:latin typeface="Calibri"/>
                        <a:ea typeface="Calibri"/>
                        <a:cs typeface="Times New Roman"/>
                      </a:endParaRPr>
                    </a:p>
                  </a:txBody>
                  <a:tcPr marL="68580" marR="68580" marT="0" marB="0"/>
                </a:tc>
                <a:tc>
                  <a:txBody>
                    <a:bodyPr/>
                    <a:lstStyle/>
                    <a:p>
                      <a:pPr algn="r">
                        <a:lnSpc>
                          <a:spcPct val="200000"/>
                        </a:lnSpc>
                        <a:spcBef>
                          <a:spcPts val="1200"/>
                        </a:spcBef>
                        <a:spcAft>
                          <a:spcPts val="0"/>
                        </a:spcAft>
                      </a:pPr>
                      <a:r>
                        <a:rPr lang="es-EC" sz="1200">
                          <a:effectLst/>
                        </a:rPr>
                        <a:t>977,06</a:t>
                      </a:r>
                      <a:endParaRPr lang="es-EC" sz="2000">
                        <a:solidFill>
                          <a:srgbClr val="365F91"/>
                        </a:solidFill>
                        <a:effectLst/>
                        <a:latin typeface="Calibri"/>
                        <a:ea typeface="Calibri"/>
                        <a:cs typeface="Times New Roman"/>
                      </a:endParaRPr>
                    </a:p>
                  </a:txBody>
                  <a:tcPr marL="68580" marR="68580" marT="0" marB="0"/>
                </a:tc>
              </a:tr>
              <a:tr h="73660">
                <a:tc>
                  <a:txBody>
                    <a:bodyPr/>
                    <a:lstStyle/>
                    <a:p>
                      <a:pPr algn="ctr">
                        <a:lnSpc>
                          <a:spcPct val="200000"/>
                        </a:lnSpc>
                        <a:spcBef>
                          <a:spcPts val="1200"/>
                        </a:spcBef>
                        <a:spcAft>
                          <a:spcPts val="0"/>
                        </a:spcAft>
                      </a:pPr>
                      <a:r>
                        <a:rPr lang="es-EC" sz="1200">
                          <a:effectLst/>
                        </a:rPr>
                        <a:t>TOTAL (h)</a:t>
                      </a:r>
                      <a:endParaRPr lang="es-EC" sz="2000">
                        <a:solidFill>
                          <a:srgbClr val="365F91"/>
                        </a:solidFill>
                        <a:effectLst/>
                        <a:latin typeface="Calibri"/>
                        <a:ea typeface="Calibri"/>
                        <a:cs typeface="Times New Roman"/>
                      </a:endParaRPr>
                    </a:p>
                  </a:txBody>
                  <a:tcPr marL="68580" marR="68580" marT="0" marB="0"/>
                </a:tc>
                <a:tc>
                  <a:txBody>
                    <a:bodyPr/>
                    <a:lstStyle/>
                    <a:p>
                      <a:pPr algn="r">
                        <a:lnSpc>
                          <a:spcPct val="200000"/>
                        </a:lnSpc>
                        <a:spcBef>
                          <a:spcPts val="1200"/>
                        </a:spcBef>
                        <a:spcAft>
                          <a:spcPts val="0"/>
                        </a:spcAft>
                      </a:pPr>
                      <a:r>
                        <a:rPr lang="es-EC" sz="1200" dirty="0">
                          <a:effectLst/>
                        </a:rPr>
                        <a:t>1.439,92</a:t>
                      </a:r>
                      <a:endParaRPr lang="es-EC" sz="2000" dirty="0">
                        <a:solidFill>
                          <a:srgbClr val="365F9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0057900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0863"/>
          </a:xfrm>
          <a:prstGeom prst="rect">
            <a:avLst/>
          </a:prstGeom>
          <a:ln/>
        </p:spPr>
        <p:style>
          <a:lnRef idx="2">
            <a:schemeClr val="dk1"/>
          </a:lnRef>
          <a:fillRef idx="1">
            <a:schemeClr val="lt1"/>
          </a:fillRef>
          <a:effectRef idx="0">
            <a:schemeClr val="dk1"/>
          </a:effectRef>
          <a:fontRef idx="minor">
            <a:schemeClr val="dk1"/>
          </a:fontRef>
        </p:style>
      </p:pic>
      <p:sp>
        <p:nvSpPr>
          <p:cNvPr id="6" name="5 CuadroTexto"/>
          <p:cNvSpPr txBox="1"/>
          <p:nvPr/>
        </p:nvSpPr>
        <p:spPr>
          <a:xfrm>
            <a:off x="473590" y="153011"/>
            <a:ext cx="8136904" cy="400110"/>
          </a:xfrm>
          <a:prstGeom prst="rect">
            <a:avLst/>
          </a:prstGeom>
          <a:noFill/>
        </p:spPr>
        <p:txBody>
          <a:bodyPr wrap="square" rtlCol="0">
            <a:spAutoFit/>
          </a:bodyPr>
          <a:lstStyle/>
          <a:p>
            <a:r>
              <a:rPr lang="es-EC" sz="2000" b="1" dirty="0" smtClean="0"/>
              <a:t>EJEMPLO DE UTILIZACIÓN.</a:t>
            </a:r>
            <a:endParaRPr lang="es-EC" sz="2000" b="1" dirty="0"/>
          </a:p>
        </p:txBody>
      </p:sp>
      <p:sp>
        <p:nvSpPr>
          <p:cNvPr id="8" name="7 CuadroTexto"/>
          <p:cNvSpPr txBox="1"/>
          <p:nvPr/>
        </p:nvSpPr>
        <p:spPr>
          <a:xfrm>
            <a:off x="503548" y="553121"/>
            <a:ext cx="8136904" cy="338554"/>
          </a:xfrm>
          <a:prstGeom prst="rect">
            <a:avLst/>
          </a:prstGeom>
          <a:noFill/>
        </p:spPr>
        <p:txBody>
          <a:bodyPr wrap="square" rtlCol="0">
            <a:spAutoFit/>
          </a:bodyPr>
          <a:lstStyle/>
          <a:p>
            <a:r>
              <a:rPr lang="es-EC" sz="1600" b="1" dirty="0" smtClean="0"/>
              <a:t>DETALLE DE COSTOS INTERNOS SOFTWARE COSMEC.</a:t>
            </a:r>
            <a:endParaRPr lang="es-EC" sz="1600" b="1" dirty="0"/>
          </a:p>
        </p:txBody>
      </p:sp>
      <p:pic>
        <p:nvPicPr>
          <p:cNvPr id="7" name="0 Imagen"/>
          <p:cNvPicPr/>
          <p:nvPr/>
        </p:nvPicPr>
        <p:blipFill>
          <a:blip r:embed="rId3">
            <a:extLst>
              <a:ext uri="{28A0092B-C50C-407E-A947-70E740481C1C}">
                <a14:useLocalDpi xmlns:a14="http://schemas.microsoft.com/office/drawing/2010/main" val="0"/>
              </a:ext>
            </a:extLst>
          </a:blip>
          <a:stretch>
            <a:fillRect/>
          </a:stretch>
        </p:blipFill>
        <p:spPr>
          <a:xfrm>
            <a:off x="473591" y="891675"/>
            <a:ext cx="8293620" cy="5305449"/>
          </a:xfrm>
          <a:prstGeom prst="rect">
            <a:avLst/>
          </a:prstGeom>
        </p:spPr>
      </p:pic>
    </p:spTree>
    <p:extLst>
      <p:ext uri="{BB962C8B-B14F-4D97-AF65-F5344CB8AC3E}">
        <p14:creationId xmlns:p14="http://schemas.microsoft.com/office/powerpoint/2010/main" val="21012804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0863"/>
          </a:xfrm>
          <a:prstGeom prst="rect">
            <a:avLst/>
          </a:prstGeom>
          <a:ln/>
        </p:spPr>
        <p:style>
          <a:lnRef idx="2">
            <a:schemeClr val="dk1"/>
          </a:lnRef>
          <a:fillRef idx="1">
            <a:schemeClr val="lt1"/>
          </a:fillRef>
          <a:effectRef idx="0">
            <a:schemeClr val="dk1"/>
          </a:effectRef>
          <a:fontRef idx="minor">
            <a:schemeClr val="dk1"/>
          </a:fontRef>
        </p:style>
      </p:pic>
      <p:sp>
        <p:nvSpPr>
          <p:cNvPr id="6" name="5 CuadroTexto"/>
          <p:cNvSpPr txBox="1"/>
          <p:nvPr/>
        </p:nvSpPr>
        <p:spPr>
          <a:xfrm>
            <a:off x="467544" y="220578"/>
            <a:ext cx="8136904" cy="400110"/>
          </a:xfrm>
          <a:prstGeom prst="rect">
            <a:avLst/>
          </a:prstGeom>
          <a:noFill/>
        </p:spPr>
        <p:txBody>
          <a:bodyPr wrap="square" rtlCol="0">
            <a:spAutoFit/>
          </a:bodyPr>
          <a:lstStyle/>
          <a:p>
            <a:r>
              <a:rPr lang="es-EC" sz="2000" b="1" dirty="0" smtClean="0"/>
              <a:t>EJEMPLO DE UTILIZACIÓN.</a:t>
            </a:r>
            <a:endParaRPr lang="es-EC" sz="2000" b="1" dirty="0"/>
          </a:p>
        </p:txBody>
      </p:sp>
      <p:sp>
        <p:nvSpPr>
          <p:cNvPr id="8" name="7 CuadroTexto"/>
          <p:cNvSpPr txBox="1"/>
          <p:nvPr/>
        </p:nvSpPr>
        <p:spPr>
          <a:xfrm>
            <a:off x="503548" y="657910"/>
            <a:ext cx="8136904" cy="584775"/>
          </a:xfrm>
          <a:prstGeom prst="rect">
            <a:avLst/>
          </a:prstGeom>
          <a:noFill/>
        </p:spPr>
        <p:txBody>
          <a:bodyPr wrap="square" rtlCol="0">
            <a:spAutoFit/>
          </a:bodyPr>
          <a:lstStyle/>
          <a:p>
            <a:r>
              <a:rPr lang="es-EC" sz="1600" b="1" dirty="0" smtClean="0"/>
              <a:t>PRECIO FINAL DE MECANIZAR EL MOLDE DE INYECCIÓN  - CAVIDAD TELÉFONO, EN EL SOFTWARE COSMEC.</a:t>
            </a:r>
            <a:endParaRPr lang="es-EC" sz="1600" b="1" dirty="0"/>
          </a:p>
        </p:txBody>
      </p:sp>
      <p:pic>
        <p:nvPicPr>
          <p:cNvPr id="9" name="0 Imagen"/>
          <p:cNvPicPr/>
          <p:nvPr/>
        </p:nvPicPr>
        <p:blipFill>
          <a:blip r:embed="rId3">
            <a:extLst>
              <a:ext uri="{28A0092B-C50C-407E-A947-70E740481C1C}">
                <a14:useLocalDpi xmlns:a14="http://schemas.microsoft.com/office/drawing/2010/main" val="0"/>
              </a:ext>
            </a:extLst>
          </a:blip>
          <a:stretch>
            <a:fillRect/>
          </a:stretch>
        </p:blipFill>
        <p:spPr>
          <a:xfrm>
            <a:off x="611560" y="1242684"/>
            <a:ext cx="7632848" cy="5138643"/>
          </a:xfrm>
          <a:prstGeom prst="rect">
            <a:avLst/>
          </a:prstGeom>
        </p:spPr>
      </p:pic>
    </p:spTree>
    <p:extLst>
      <p:ext uri="{BB962C8B-B14F-4D97-AF65-F5344CB8AC3E}">
        <p14:creationId xmlns:p14="http://schemas.microsoft.com/office/powerpoint/2010/main" val="42320928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0863"/>
          </a:xfrm>
          <a:prstGeom prst="rect">
            <a:avLst/>
          </a:prstGeom>
          <a:ln/>
        </p:spPr>
        <p:style>
          <a:lnRef idx="2">
            <a:schemeClr val="dk1"/>
          </a:lnRef>
          <a:fillRef idx="1">
            <a:schemeClr val="lt1"/>
          </a:fillRef>
          <a:effectRef idx="0">
            <a:schemeClr val="dk1"/>
          </a:effectRef>
          <a:fontRef idx="minor">
            <a:schemeClr val="dk1"/>
          </a:fontRef>
        </p:style>
      </p:pic>
      <p:sp>
        <p:nvSpPr>
          <p:cNvPr id="6" name="5 CuadroTexto"/>
          <p:cNvSpPr txBox="1"/>
          <p:nvPr/>
        </p:nvSpPr>
        <p:spPr>
          <a:xfrm>
            <a:off x="467544" y="620688"/>
            <a:ext cx="8136904" cy="400110"/>
          </a:xfrm>
          <a:prstGeom prst="rect">
            <a:avLst/>
          </a:prstGeom>
          <a:noFill/>
        </p:spPr>
        <p:txBody>
          <a:bodyPr wrap="square" rtlCol="0">
            <a:spAutoFit/>
          </a:bodyPr>
          <a:lstStyle/>
          <a:p>
            <a:r>
              <a:rPr lang="es-EC" sz="2000" b="1" dirty="0" smtClean="0"/>
              <a:t>EJEMPLO DE UTILIZACIÓN.</a:t>
            </a:r>
            <a:endParaRPr lang="es-EC" sz="2000" b="1" dirty="0"/>
          </a:p>
        </p:txBody>
      </p:sp>
      <p:sp>
        <p:nvSpPr>
          <p:cNvPr id="8" name="7 CuadroTexto"/>
          <p:cNvSpPr txBox="1"/>
          <p:nvPr/>
        </p:nvSpPr>
        <p:spPr>
          <a:xfrm>
            <a:off x="583684" y="1111642"/>
            <a:ext cx="8136904" cy="584775"/>
          </a:xfrm>
          <a:prstGeom prst="rect">
            <a:avLst/>
          </a:prstGeom>
          <a:noFill/>
        </p:spPr>
        <p:txBody>
          <a:bodyPr wrap="square" rtlCol="0">
            <a:spAutoFit/>
          </a:bodyPr>
          <a:lstStyle/>
          <a:p>
            <a:r>
              <a:rPr lang="es-EC" sz="1600" b="1" dirty="0" smtClean="0"/>
              <a:t>PESO EN PORCENTAJES RESPECTO AL NÚMERO TOTAL DE HORAS INVERTIDAS EN LA ELABORACIÓN DEL MOLDE DE INYECCIÓN CAVIDAD-TELÉFONO.</a:t>
            </a:r>
            <a:endParaRPr lang="es-EC" sz="1600" b="1" dirty="0"/>
          </a:p>
        </p:txBody>
      </p:sp>
      <p:pic>
        <p:nvPicPr>
          <p:cNvPr id="7" name="0 Imagen"/>
          <p:cNvPicPr/>
          <p:nvPr/>
        </p:nvPicPr>
        <p:blipFill>
          <a:blip r:embed="rId3">
            <a:extLst>
              <a:ext uri="{28A0092B-C50C-407E-A947-70E740481C1C}">
                <a14:useLocalDpi xmlns:a14="http://schemas.microsoft.com/office/drawing/2010/main" val="0"/>
              </a:ext>
            </a:extLst>
          </a:blip>
          <a:stretch>
            <a:fillRect/>
          </a:stretch>
        </p:blipFill>
        <p:spPr>
          <a:xfrm>
            <a:off x="467544" y="1844824"/>
            <a:ext cx="8136904" cy="4392488"/>
          </a:xfrm>
          <a:prstGeom prst="rect">
            <a:avLst/>
          </a:prstGeom>
        </p:spPr>
      </p:pic>
    </p:spTree>
    <p:extLst>
      <p:ext uri="{BB962C8B-B14F-4D97-AF65-F5344CB8AC3E}">
        <p14:creationId xmlns:p14="http://schemas.microsoft.com/office/powerpoint/2010/main" val="9516023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0863"/>
          </a:xfrm>
          <a:prstGeom prst="rect">
            <a:avLst/>
          </a:prstGeom>
          <a:ln/>
        </p:spPr>
        <p:style>
          <a:lnRef idx="2">
            <a:schemeClr val="dk1"/>
          </a:lnRef>
          <a:fillRef idx="1">
            <a:schemeClr val="lt1"/>
          </a:fillRef>
          <a:effectRef idx="0">
            <a:schemeClr val="dk1"/>
          </a:effectRef>
          <a:fontRef idx="minor">
            <a:schemeClr val="dk1"/>
          </a:fontRef>
        </p:style>
      </p:pic>
      <p:sp>
        <p:nvSpPr>
          <p:cNvPr id="6" name="5 CuadroTexto"/>
          <p:cNvSpPr txBox="1"/>
          <p:nvPr/>
        </p:nvSpPr>
        <p:spPr>
          <a:xfrm>
            <a:off x="467544" y="620688"/>
            <a:ext cx="8136904" cy="400110"/>
          </a:xfrm>
          <a:prstGeom prst="rect">
            <a:avLst/>
          </a:prstGeom>
          <a:noFill/>
        </p:spPr>
        <p:txBody>
          <a:bodyPr wrap="square" rtlCol="0">
            <a:spAutoFit/>
          </a:bodyPr>
          <a:lstStyle/>
          <a:p>
            <a:r>
              <a:rPr lang="es-EC" sz="2000" b="1" dirty="0" smtClean="0"/>
              <a:t>EJEMPLO DE UTILIZACIÓN.</a:t>
            </a:r>
            <a:endParaRPr lang="es-EC" sz="2000" b="1" dirty="0"/>
          </a:p>
        </p:txBody>
      </p:sp>
      <p:sp>
        <p:nvSpPr>
          <p:cNvPr id="8" name="7 CuadroTexto"/>
          <p:cNvSpPr txBox="1"/>
          <p:nvPr/>
        </p:nvSpPr>
        <p:spPr>
          <a:xfrm>
            <a:off x="583684" y="1111642"/>
            <a:ext cx="8136904" cy="584775"/>
          </a:xfrm>
          <a:prstGeom prst="rect">
            <a:avLst/>
          </a:prstGeom>
          <a:noFill/>
        </p:spPr>
        <p:txBody>
          <a:bodyPr wrap="square" rtlCol="0">
            <a:spAutoFit/>
          </a:bodyPr>
          <a:lstStyle/>
          <a:p>
            <a:r>
              <a:rPr lang="es-EC" sz="1600" b="1" dirty="0" smtClean="0"/>
              <a:t>PESO EN PORCENTAJES RESPECTO AL NÚMERO TOTAL DE HORAS INVERTIDAS EN LA ELABORACIÓN DEL MOLDE DE INYECCIÓN CAVIDAD-TELÉFONO.</a:t>
            </a:r>
            <a:endParaRPr lang="es-EC" sz="1600" b="1" dirty="0"/>
          </a:p>
        </p:txBody>
      </p:sp>
      <p:graphicFrame>
        <p:nvGraphicFramePr>
          <p:cNvPr id="2" name="1 Tabla"/>
          <p:cNvGraphicFramePr>
            <a:graphicFrameLocks noGrp="1"/>
          </p:cNvGraphicFramePr>
          <p:nvPr>
            <p:extLst>
              <p:ext uri="{D42A27DB-BD31-4B8C-83A1-F6EECF244321}">
                <p14:modId xmlns:p14="http://schemas.microsoft.com/office/powerpoint/2010/main" val="1853156094"/>
              </p:ext>
            </p:extLst>
          </p:nvPr>
        </p:nvGraphicFramePr>
        <p:xfrm>
          <a:off x="1475656" y="2564904"/>
          <a:ext cx="6120680" cy="2194560"/>
        </p:xfrm>
        <a:graphic>
          <a:graphicData uri="http://schemas.openxmlformats.org/drawingml/2006/table">
            <a:tbl>
              <a:tblPr firstRow="1" firstCol="1" bandRow="1">
                <a:tableStyleId>{10A1B5D5-9B99-4C35-A422-299274C87663}</a:tableStyleId>
              </a:tblPr>
              <a:tblGrid>
                <a:gridCol w="2218907"/>
                <a:gridCol w="1588271"/>
                <a:gridCol w="2313502"/>
              </a:tblGrid>
              <a:tr h="490220">
                <a:tc>
                  <a:txBody>
                    <a:bodyPr/>
                    <a:lstStyle/>
                    <a:p>
                      <a:pPr algn="l">
                        <a:lnSpc>
                          <a:spcPct val="200000"/>
                        </a:lnSpc>
                        <a:spcBef>
                          <a:spcPts val="1200"/>
                        </a:spcBef>
                        <a:spcAft>
                          <a:spcPts val="0"/>
                        </a:spcAft>
                      </a:pPr>
                      <a:r>
                        <a:rPr lang="es-EC" sz="1200" dirty="0">
                          <a:effectLst/>
                        </a:rPr>
                        <a:t>DESCRIPCIÓN</a:t>
                      </a:r>
                      <a:endParaRPr lang="es-EC" sz="1800" dirty="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200">
                          <a:effectLst/>
                        </a:rPr>
                        <a:t>HORAS INVERTIDAS (h)</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200">
                          <a:effectLst/>
                        </a:rPr>
                        <a:t>% RESPECTO AL NÚMERO TOTAL DE HORAS INVERTIDAS</a:t>
                      </a:r>
                      <a:endParaRPr lang="es-EC" sz="1800">
                        <a:solidFill>
                          <a:srgbClr val="365F91"/>
                        </a:solidFill>
                        <a:effectLst/>
                        <a:latin typeface="Calibri"/>
                        <a:ea typeface="Calibri"/>
                        <a:cs typeface="Times New Roman"/>
                      </a:endParaRPr>
                    </a:p>
                  </a:txBody>
                  <a:tcPr marL="68580" marR="68580" marT="0" marB="0"/>
                </a:tc>
              </a:tr>
              <a:tr h="190500">
                <a:tc>
                  <a:txBody>
                    <a:bodyPr/>
                    <a:lstStyle/>
                    <a:p>
                      <a:pPr algn="l">
                        <a:lnSpc>
                          <a:spcPct val="200000"/>
                        </a:lnSpc>
                        <a:spcBef>
                          <a:spcPts val="1200"/>
                        </a:spcBef>
                        <a:spcAft>
                          <a:spcPts val="0"/>
                        </a:spcAft>
                      </a:pPr>
                      <a:r>
                        <a:rPr lang="es-EC" sz="1200">
                          <a:effectLst/>
                        </a:rPr>
                        <a:t>Operaciones</a:t>
                      </a:r>
                      <a:endParaRPr lang="es-EC" sz="1800">
                        <a:solidFill>
                          <a:srgbClr val="365F91"/>
                        </a:solidFill>
                        <a:effectLst/>
                        <a:latin typeface="Calibri"/>
                        <a:ea typeface="Calibri"/>
                        <a:cs typeface="Times New Roman"/>
                      </a:endParaRPr>
                    </a:p>
                  </a:txBody>
                  <a:tcPr marL="68580" marR="68580" marT="0" marB="0"/>
                </a:tc>
                <a:tc rowSpan="2">
                  <a:txBody>
                    <a:bodyPr/>
                    <a:lstStyle/>
                    <a:p>
                      <a:pPr algn="ctr">
                        <a:lnSpc>
                          <a:spcPct val="200000"/>
                        </a:lnSpc>
                        <a:spcBef>
                          <a:spcPts val="1200"/>
                        </a:spcBef>
                        <a:spcAft>
                          <a:spcPts val="0"/>
                        </a:spcAft>
                      </a:pPr>
                      <a:r>
                        <a:rPr lang="es-EC" sz="1200" dirty="0" smtClean="0">
                          <a:effectLst/>
                        </a:rPr>
                        <a:t>12,08</a:t>
                      </a:r>
                      <a:endParaRPr lang="es-EC" sz="1800" dirty="0">
                        <a:solidFill>
                          <a:srgbClr val="365F91"/>
                        </a:solidFill>
                        <a:effectLst/>
                        <a:latin typeface="Calibri"/>
                        <a:ea typeface="Calibri"/>
                        <a:cs typeface="Times New Roman"/>
                      </a:endParaRPr>
                    </a:p>
                  </a:txBody>
                  <a:tcPr marL="68580" marR="68580" marT="0" marB="0"/>
                </a:tc>
                <a:tc rowSpan="2">
                  <a:txBody>
                    <a:bodyPr/>
                    <a:lstStyle/>
                    <a:p>
                      <a:pPr algn="ctr">
                        <a:lnSpc>
                          <a:spcPct val="200000"/>
                        </a:lnSpc>
                        <a:spcBef>
                          <a:spcPts val="1200"/>
                        </a:spcBef>
                        <a:spcAft>
                          <a:spcPts val="0"/>
                        </a:spcAft>
                      </a:pPr>
                      <a:r>
                        <a:rPr lang="es-EC" sz="1200" dirty="0">
                          <a:effectLst/>
                        </a:rPr>
                        <a:t> </a:t>
                      </a:r>
                      <a:r>
                        <a:rPr lang="es-EC" sz="1200" dirty="0" smtClean="0">
                          <a:effectLst/>
                        </a:rPr>
                        <a:t>65,01</a:t>
                      </a:r>
                      <a:endParaRPr lang="es-EC" sz="1800" dirty="0">
                        <a:solidFill>
                          <a:srgbClr val="365F91"/>
                        </a:solidFill>
                        <a:effectLst/>
                        <a:latin typeface="Calibri"/>
                        <a:ea typeface="Calibri"/>
                        <a:cs typeface="Times New Roman"/>
                      </a:endParaRPr>
                    </a:p>
                  </a:txBody>
                  <a:tcPr marL="68580" marR="68580" marT="0" marB="0"/>
                </a:tc>
              </a:tr>
              <a:tr h="190500">
                <a:tc>
                  <a:txBody>
                    <a:bodyPr/>
                    <a:lstStyle/>
                    <a:p>
                      <a:pPr algn="l">
                        <a:lnSpc>
                          <a:spcPct val="200000"/>
                        </a:lnSpc>
                        <a:spcBef>
                          <a:spcPts val="1200"/>
                        </a:spcBef>
                        <a:spcAft>
                          <a:spcPts val="0"/>
                        </a:spcAft>
                      </a:pPr>
                      <a:r>
                        <a:rPr lang="es-EC" sz="1200">
                          <a:effectLst/>
                        </a:rPr>
                        <a:t>Consumibles</a:t>
                      </a:r>
                      <a:endParaRPr lang="es-EC" sz="1800">
                        <a:solidFill>
                          <a:srgbClr val="365F91"/>
                        </a:solidFill>
                        <a:effectLst/>
                        <a:latin typeface="Calibri"/>
                        <a:ea typeface="Calibri"/>
                        <a:cs typeface="Times New Roman"/>
                      </a:endParaRPr>
                    </a:p>
                  </a:txBody>
                  <a:tcPr marL="68580" marR="68580" marT="0" marB="0"/>
                </a:tc>
                <a:tc vMerge="1">
                  <a:txBody>
                    <a:bodyPr/>
                    <a:lstStyle/>
                    <a:p>
                      <a:endParaRPr lang="es-EC"/>
                    </a:p>
                  </a:txBody>
                  <a:tcPr/>
                </a:tc>
                <a:tc vMerge="1">
                  <a:txBody>
                    <a:bodyPr/>
                    <a:lstStyle/>
                    <a:p>
                      <a:endParaRPr lang="es-EC"/>
                    </a:p>
                  </a:txBody>
                  <a:tcPr/>
                </a:tc>
              </a:tr>
              <a:tr h="276225">
                <a:tc>
                  <a:txBody>
                    <a:bodyPr/>
                    <a:lstStyle/>
                    <a:p>
                      <a:pPr algn="l">
                        <a:lnSpc>
                          <a:spcPct val="200000"/>
                        </a:lnSpc>
                        <a:spcBef>
                          <a:spcPts val="1200"/>
                        </a:spcBef>
                        <a:spcAft>
                          <a:spcPts val="0"/>
                        </a:spcAft>
                      </a:pPr>
                      <a:r>
                        <a:rPr lang="es-EC" sz="1200">
                          <a:effectLst/>
                        </a:rPr>
                        <a:t>Mano de obra</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200">
                          <a:effectLst/>
                        </a:rPr>
                        <a:t>9,5</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200">
                          <a:effectLst/>
                        </a:rPr>
                        <a:t>51,13</a:t>
                      </a:r>
                      <a:endParaRPr lang="es-EC" sz="1800">
                        <a:solidFill>
                          <a:srgbClr val="365F91"/>
                        </a:solidFill>
                        <a:effectLst/>
                        <a:latin typeface="Calibri"/>
                        <a:ea typeface="Calibri"/>
                        <a:cs typeface="Times New Roman"/>
                      </a:endParaRPr>
                    </a:p>
                  </a:txBody>
                  <a:tcPr marL="68580" marR="68580" marT="0" marB="0"/>
                </a:tc>
              </a:tr>
              <a:tr h="154305">
                <a:tc>
                  <a:txBody>
                    <a:bodyPr/>
                    <a:lstStyle/>
                    <a:p>
                      <a:pPr algn="l">
                        <a:lnSpc>
                          <a:spcPct val="200000"/>
                        </a:lnSpc>
                        <a:spcBef>
                          <a:spcPts val="1200"/>
                        </a:spcBef>
                        <a:spcAft>
                          <a:spcPts val="0"/>
                        </a:spcAft>
                      </a:pPr>
                      <a:r>
                        <a:rPr lang="es-EC" sz="1200">
                          <a:effectLst/>
                        </a:rPr>
                        <a:t>Transporte</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200">
                          <a:effectLst/>
                        </a:rPr>
                        <a:t>2</a:t>
                      </a:r>
                      <a:endParaRPr lang="es-EC" sz="1800">
                        <a:solidFill>
                          <a:srgbClr val="365F91"/>
                        </a:solidFill>
                        <a:effectLst/>
                        <a:latin typeface="Calibri"/>
                        <a:ea typeface="Calibri"/>
                        <a:cs typeface="Times New Roman"/>
                      </a:endParaRPr>
                    </a:p>
                  </a:txBody>
                  <a:tcPr marL="68580" marR="68580" marT="0" marB="0"/>
                </a:tc>
                <a:tc>
                  <a:txBody>
                    <a:bodyPr/>
                    <a:lstStyle/>
                    <a:p>
                      <a:pPr algn="ctr">
                        <a:lnSpc>
                          <a:spcPct val="200000"/>
                        </a:lnSpc>
                        <a:spcBef>
                          <a:spcPts val="1200"/>
                        </a:spcBef>
                        <a:spcAft>
                          <a:spcPts val="0"/>
                        </a:spcAft>
                      </a:pPr>
                      <a:r>
                        <a:rPr lang="es-EC" sz="1200" dirty="0">
                          <a:effectLst/>
                        </a:rPr>
                        <a:t>10,76</a:t>
                      </a:r>
                      <a:endParaRPr lang="es-EC" sz="1800" dirty="0">
                        <a:solidFill>
                          <a:srgbClr val="365F91"/>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1868821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4" y="0"/>
            <a:ext cx="9144000" cy="6900863"/>
          </a:xfrm>
          <a:prstGeom prst="rect">
            <a:avLst/>
          </a:prstGeom>
          <a:ln/>
        </p:spPr>
        <p:style>
          <a:lnRef idx="2">
            <a:schemeClr val="dk1"/>
          </a:lnRef>
          <a:fillRef idx="1">
            <a:schemeClr val="lt1"/>
          </a:fillRef>
          <a:effectRef idx="0">
            <a:schemeClr val="dk1"/>
          </a:effectRef>
          <a:fontRef idx="minor">
            <a:schemeClr val="dk1"/>
          </a:fontRef>
        </p:style>
      </p:pic>
      <p:sp>
        <p:nvSpPr>
          <p:cNvPr id="6" name="5 CuadroTexto"/>
          <p:cNvSpPr txBox="1"/>
          <p:nvPr/>
        </p:nvSpPr>
        <p:spPr>
          <a:xfrm>
            <a:off x="467544" y="246906"/>
            <a:ext cx="8136904" cy="400110"/>
          </a:xfrm>
          <a:prstGeom prst="rect">
            <a:avLst/>
          </a:prstGeom>
          <a:noFill/>
        </p:spPr>
        <p:txBody>
          <a:bodyPr wrap="square" rtlCol="0">
            <a:spAutoFit/>
          </a:bodyPr>
          <a:lstStyle/>
          <a:p>
            <a:r>
              <a:rPr lang="es-EC" sz="2000" b="1" dirty="0" smtClean="0"/>
              <a:t>ANÁLISIS ECONÓMICO – FINANCIERO.</a:t>
            </a:r>
            <a:endParaRPr lang="es-EC" sz="2000" b="1" dirty="0"/>
          </a:p>
        </p:txBody>
      </p:sp>
      <p:sp>
        <p:nvSpPr>
          <p:cNvPr id="8" name="7 CuadroTexto"/>
          <p:cNvSpPr txBox="1"/>
          <p:nvPr/>
        </p:nvSpPr>
        <p:spPr>
          <a:xfrm>
            <a:off x="590905" y="776020"/>
            <a:ext cx="8136904" cy="338554"/>
          </a:xfrm>
          <a:prstGeom prst="rect">
            <a:avLst/>
          </a:prstGeom>
          <a:noFill/>
        </p:spPr>
        <p:txBody>
          <a:bodyPr wrap="square" rtlCol="0">
            <a:spAutoFit/>
          </a:bodyPr>
          <a:lstStyle/>
          <a:p>
            <a:r>
              <a:rPr lang="es-EC" sz="1600" b="1" dirty="0" smtClean="0"/>
              <a:t>CONSIDERACIONES</a:t>
            </a:r>
            <a:endParaRPr lang="es-EC" sz="1600" b="1" dirty="0"/>
          </a:p>
        </p:txBody>
      </p:sp>
      <p:sp>
        <p:nvSpPr>
          <p:cNvPr id="3" name="2 Rectángulo"/>
          <p:cNvSpPr/>
          <p:nvPr/>
        </p:nvSpPr>
        <p:spPr>
          <a:xfrm>
            <a:off x="619505" y="1128316"/>
            <a:ext cx="7560840" cy="1354217"/>
          </a:xfrm>
          <a:prstGeom prst="rect">
            <a:avLst/>
          </a:prstGeom>
        </p:spPr>
        <p:txBody>
          <a:bodyPr wrap="square">
            <a:spAutoFit/>
          </a:bodyPr>
          <a:lstStyle/>
          <a:p>
            <a:pPr marL="742950" lvl="1" indent="-285750">
              <a:buFont typeface="Arial" panose="020B0604020202020204" pitchFamily="34" charset="0"/>
              <a:buChar char="•"/>
            </a:pPr>
            <a:r>
              <a:rPr lang="es-EC" sz="1600" dirty="0"/>
              <a:t>Maquinaria y Consumibles: 65,05%</a:t>
            </a:r>
          </a:p>
          <a:p>
            <a:pPr marL="742950" lvl="1" indent="-285750">
              <a:buFont typeface="Arial" panose="020B0604020202020204" pitchFamily="34" charset="0"/>
              <a:buChar char="•"/>
            </a:pPr>
            <a:r>
              <a:rPr lang="es-EC" sz="1600" dirty="0"/>
              <a:t>Mano de obra:  51,13%</a:t>
            </a:r>
          </a:p>
          <a:p>
            <a:pPr marL="742950" lvl="1" indent="-285750">
              <a:buFont typeface="Arial" panose="020B0604020202020204" pitchFamily="34" charset="0"/>
              <a:buChar char="•"/>
            </a:pPr>
            <a:r>
              <a:rPr lang="es-EC" sz="1600" dirty="0"/>
              <a:t>Transporte: 10,76%</a:t>
            </a:r>
          </a:p>
          <a:p>
            <a:pPr marL="742950" lvl="1" indent="-285750">
              <a:buFont typeface="Arial" panose="020B0604020202020204" pitchFamily="34" charset="0"/>
              <a:buChar char="•"/>
            </a:pPr>
            <a:endParaRPr lang="es-EC" sz="1600" dirty="0"/>
          </a:p>
          <a:p>
            <a:pPr marL="285750" lvl="0" indent="-285750">
              <a:buFont typeface="Arial" panose="020B0604020202020204" pitchFamily="34" charset="0"/>
              <a:buChar char="•"/>
            </a:pPr>
            <a:endParaRPr lang="es-EC" sz="1600" dirty="0"/>
          </a:p>
        </p:txBody>
      </p:sp>
      <p:graphicFrame>
        <p:nvGraphicFramePr>
          <p:cNvPr id="2" name="1 Tabla"/>
          <p:cNvGraphicFramePr>
            <a:graphicFrameLocks noGrp="1"/>
          </p:cNvGraphicFramePr>
          <p:nvPr>
            <p:extLst>
              <p:ext uri="{D42A27DB-BD31-4B8C-83A1-F6EECF244321}">
                <p14:modId xmlns:p14="http://schemas.microsoft.com/office/powerpoint/2010/main" val="3983604395"/>
              </p:ext>
            </p:extLst>
          </p:nvPr>
        </p:nvGraphicFramePr>
        <p:xfrm>
          <a:off x="899592" y="2861648"/>
          <a:ext cx="7056784" cy="3585396"/>
        </p:xfrm>
        <a:graphic>
          <a:graphicData uri="http://schemas.openxmlformats.org/drawingml/2006/table">
            <a:tbl>
              <a:tblPr firstRow="1" firstCol="1" bandRow="1">
                <a:tableStyleId>{10A1B5D5-9B99-4C35-A422-299274C87663}</a:tableStyleId>
              </a:tblPr>
              <a:tblGrid>
                <a:gridCol w="5231752"/>
                <a:gridCol w="1825032"/>
              </a:tblGrid>
              <a:tr h="212195">
                <a:tc gridSpan="2">
                  <a:txBody>
                    <a:bodyPr/>
                    <a:lstStyle/>
                    <a:p>
                      <a:pPr algn="ctr">
                        <a:lnSpc>
                          <a:spcPct val="200000"/>
                        </a:lnSpc>
                        <a:spcBef>
                          <a:spcPts val="1200"/>
                        </a:spcBef>
                        <a:spcAft>
                          <a:spcPts val="0"/>
                        </a:spcAft>
                      </a:pPr>
                      <a:r>
                        <a:rPr lang="es-EC" sz="1200">
                          <a:effectLst/>
                        </a:rPr>
                        <a:t>COSTO DE INVERSIÓN FIJA</a:t>
                      </a:r>
                      <a:endParaRPr lang="es-EC" sz="1200">
                        <a:solidFill>
                          <a:srgbClr val="365F91"/>
                        </a:solidFill>
                        <a:effectLst/>
                        <a:latin typeface="Calibri"/>
                        <a:ea typeface="Calibri"/>
                        <a:cs typeface="Times New Roman"/>
                      </a:endParaRPr>
                    </a:p>
                  </a:txBody>
                  <a:tcPr marL="57377" marR="57377" marT="0" marB="0"/>
                </a:tc>
                <a:tc hMerge="1">
                  <a:txBody>
                    <a:bodyPr/>
                    <a:lstStyle/>
                    <a:p>
                      <a:endParaRPr lang="es-EC"/>
                    </a:p>
                  </a:txBody>
                  <a:tcPr/>
                </a:tc>
              </a:tr>
              <a:tr h="198933">
                <a:tc>
                  <a:txBody>
                    <a:bodyPr/>
                    <a:lstStyle/>
                    <a:p>
                      <a:pPr algn="l">
                        <a:lnSpc>
                          <a:spcPct val="200000"/>
                        </a:lnSpc>
                        <a:spcBef>
                          <a:spcPts val="1200"/>
                        </a:spcBef>
                        <a:spcAft>
                          <a:spcPts val="0"/>
                        </a:spcAft>
                      </a:pPr>
                      <a:r>
                        <a:rPr lang="es-EC" sz="1100">
                          <a:effectLst/>
                        </a:rPr>
                        <a:t>Descripción</a:t>
                      </a:r>
                      <a:endParaRPr lang="es-EC" sz="1200">
                        <a:solidFill>
                          <a:srgbClr val="365F91"/>
                        </a:solidFill>
                        <a:effectLst/>
                        <a:latin typeface="Calibri"/>
                        <a:ea typeface="Calibri"/>
                        <a:cs typeface="Times New Roman"/>
                      </a:endParaRPr>
                    </a:p>
                  </a:txBody>
                  <a:tcPr marL="57377" marR="57377" marT="0" marB="0"/>
                </a:tc>
                <a:tc>
                  <a:txBody>
                    <a:bodyPr/>
                    <a:lstStyle/>
                    <a:p>
                      <a:pPr algn="l">
                        <a:lnSpc>
                          <a:spcPct val="200000"/>
                        </a:lnSpc>
                        <a:spcBef>
                          <a:spcPts val="1200"/>
                        </a:spcBef>
                        <a:spcAft>
                          <a:spcPts val="0"/>
                        </a:spcAft>
                      </a:pPr>
                      <a:r>
                        <a:rPr lang="es-EC" sz="1100">
                          <a:effectLst/>
                        </a:rPr>
                        <a:t>Valor ($)</a:t>
                      </a:r>
                      <a:endParaRPr lang="es-EC" sz="1200">
                        <a:solidFill>
                          <a:srgbClr val="365F91"/>
                        </a:solidFill>
                        <a:effectLst/>
                        <a:latin typeface="Calibri"/>
                        <a:ea typeface="Calibri"/>
                        <a:cs typeface="Times New Roman"/>
                      </a:endParaRPr>
                    </a:p>
                  </a:txBody>
                  <a:tcPr marL="57377" marR="57377" marT="0" marB="0"/>
                </a:tc>
              </a:tr>
              <a:tr h="385809">
                <a:tc>
                  <a:txBody>
                    <a:bodyPr/>
                    <a:lstStyle/>
                    <a:p>
                      <a:pPr algn="l">
                        <a:lnSpc>
                          <a:spcPct val="200000"/>
                        </a:lnSpc>
                        <a:spcBef>
                          <a:spcPts val="1200"/>
                        </a:spcBef>
                        <a:spcAft>
                          <a:spcPts val="0"/>
                        </a:spcAft>
                      </a:pPr>
                      <a:r>
                        <a:rPr lang="es-EC" sz="1100">
                          <a:effectLst/>
                        </a:rPr>
                        <a:t>Muebles y Enseres</a:t>
                      </a:r>
                      <a:endParaRPr lang="es-EC" sz="1200">
                        <a:solidFill>
                          <a:srgbClr val="365F91"/>
                        </a:solidFill>
                        <a:effectLst/>
                        <a:latin typeface="Calibri"/>
                        <a:ea typeface="Calibri"/>
                        <a:cs typeface="Times New Roman"/>
                      </a:endParaRPr>
                    </a:p>
                  </a:txBody>
                  <a:tcPr marL="57377" marR="57377" marT="0" marB="0"/>
                </a:tc>
                <a:tc>
                  <a:txBody>
                    <a:bodyPr/>
                    <a:lstStyle/>
                    <a:p>
                      <a:pPr algn="r">
                        <a:lnSpc>
                          <a:spcPct val="200000"/>
                        </a:lnSpc>
                        <a:spcBef>
                          <a:spcPts val="1200"/>
                        </a:spcBef>
                        <a:spcAft>
                          <a:spcPts val="0"/>
                        </a:spcAft>
                      </a:pPr>
                      <a:r>
                        <a:rPr lang="es-EC" sz="1100">
                          <a:effectLst/>
                        </a:rPr>
                        <a:t>           560,00 </a:t>
                      </a:r>
                      <a:endParaRPr lang="es-EC" sz="1200">
                        <a:solidFill>
                          <a:srgbClr val="365F91"/>
                        </a:solidFill>
                        <a:effectLst/>
                        <a:latin typeface="Calibri"/>
                        <a:ea typeface="Calibri"/>
                        <a:cs typeface="Times New Roman"/>
                      </a:endParaRPr>
                    </a:p>
                  </a:txBody>
                  <a:tcPr marL="57377" marR="57377" marT="0" marB="0"/>
                </a:tc>
              </a:tr>
              <a:tr h="385809">
                <a:tc>
                  <a:txBody>
                    <a:bodyPr/>
                    <a:lstStyle/>
                    <a:p>
                      <a:pPr algn="l">
                        <a:lnSpc>
                          <a:spcPct val="200000"/>
                        </a:lnSpc>
                        <a:spcBef>
                          <a:spcPts val="1200"/>
                        </a:spcBef>
                        <a:spcAft>
                          <a:spcPts val="0"/>
                        </a:spcAft>
                      </a:pPr>
                      <a:r>
                        <a:rPr lang="es-EC" sz="1100">
                          <a:effectLst/>
                        </a:rPr>
                        <a:t>Equipo de Oficina</a:t>
                      </a:r>
                      <a:endParaRPr lang="es-EC" sz="1200">
                        <a:solidFill>
                          <a:srgbClr val="365F91"/>
                        </a:solidFill>
                        <a:effectLst/>
                        <a:latin typeface="Calibri"/>
                        <a:ea typeface="Calibri"/>
                        <a:cs typeface="Times New Roman"/>
                      </a:endParaRPr>
                    </a:p>
                  </a:txBody>
                  <a:tcPr marL="57377" marR="57377" marT="0" marB="0"/>
                </a:tc>
                <a:tc>
                  <a:txBody>
                    <a:bodyPr/>
                    <a:lstStyle/>
                    <a:p>
                      <a:pPr algn="r">
                        <a:lnSpc>
                          <a:spcPct val="200000"/>
                        </a:lnSpc>
                        <a:spcBef>
                          <a:spcPts val="1200"/>
                        </a:spcBef>
                        <a:spcAft>
                          <a:spcPts val="0"/>
                        </a:spcAft>
                      </a:pPr>
                      <a:r>
                        <a:rPr lang="es-EC" sz="1100">
                          <a:effectLst/>
                        </a:rPr>
                        <a:t>       2.300,00 </a:t>
                      </a:r>
                      <a:endParaRPr lang="es-EC" sz="1200">
                        <a:solidFill>
                          <a:srgbClr val="365F91"/>
                        </a:solidFill>
                        <a:effectLst/>
                        <a:latin typeface="Calibri"/>
                        <a:ea typeface="Calibri"/>
                        <a:cs typeface="Times New Roman"/>
                      </a:endParaRPr>
                    </a:p>
                  </a:txBody>
                  <a:tcPr marL="57377" marR="57377" marT="0" marB="0"/>
                </a:tc>
              </a:tr>
              <a:tr h="385809">
                <a:tc>
                  <a:txBody>
                    <a:bodyPr/>
                    <a:lstStyle/>
                    <a:p>
                      <a:pPr algn="l">
                        <a:lnSpc>
                          <a:spcPct val="200000"/>
                        </a:lnSpc>
                        <a:spcBef>
                          <a:spcPts val="1200"/>
                        </a:spcBef>
                        <a:spcAft>
                          <a:spcPts val="0"/>
                        </a:spcAft>
                      </a:pPr>
                      <a:r>
                        <a:rPr lang="es-EC" sz="1100">
                          <a:effectLst/>
                        </a:rPr>
                        <a:t>Equipo para taller y herramientas</a:t>
                      </a:r>
                      <a:endParaRPr lang="es-EC" sz="1200">
                        <a:solidFill>
                          <a:srgbClr val="365F91"/>
                        </a:solidFill>
                        <a:effectLst/>
                        <a:latin typeface="Calibri"/>
                        <a:ea typeface="Calibri"/>
                        <a:cs typeface="Times New Roman"/>
                      </a:endParaRPr>
                    </a:p>
                  </a:txBody>
                  <a:tcPr marL="57377" marR="57377" marT="0" marB="0"/>
                </a:tc>
                <a:tc>
                  <a:txBody>
                    <a:bodyPr/>
                    <a:lstStyle/>
                    <a:p>
                      <a:pPr algn="r">
                        <a:lnSpc>
                          <a:spcPct val="200000"/>
                        </a:lnSpc>
                        <a:spcBef>
                          <a:spcPts val="1200"/>
                        </a:spcBef>
                        <a:spcAft>
                          <a:spcPts val="0"/>
                        </a:spcAft>
                      </a:pPr>
                      <a:r>
                        <a:rPr lang="es-EC" sz="1100">
                          <a:effectLst/>
                        </a:rPr>
                        <a:t>     24.943,43 </a:t>
                      </a:r>
                      <a:endParaRPr lang="es-EC" sz="1200">
                        <a:solidFill>
                          <a:srgbClr val="365F91"/>
                        </a:solidFill>
                        <a:effectLst/>
                        <a:latin typeface="Calibri"/>
                        <a:ea typeface="Calibri"/>
                        <a:cs typeface="Times New Roman"/>
                      </a:endParaRPr>
                    </a:p>
                  </a:txBody>
                  <a:tcPr marL="57377" marR="57377" marT="0" marB="0"/>
                </a:tc>
              </a:tr>
              <a:tr h="192905">
                <a:tc>
                  <a:txBody>
                    <a:bodyPr/>
                    <a:lstStyle/>
                    <a:p>
                      <a:pPr algn="l">
                        <a:lnSpc>
                          <a:spcPct val="200000"/>
                        </a:lnSpc>
                        <a:spcBef>
                          <a:spcPts val="1200"/>
                        </a:spcBef>
                        <a:spcAft>
                          <a:spcPts val="0"/>
                        </a:spcAft>
                      </a:pPr>
                      <a:r>
                        <a:rPr lang="es-EC" sz="1100">
                          <a:effectLst/>
                        </a:rPr>
                        <a:t>SUBTOTAL 1 ($)</a:t>
                      </a:r>
                      <a:endParaRPr lang="es-EC" sz="1200">
                        <a:solidFill>
                          <a:srgbClr val="365F91"/>
                        </a:solidFill>
                        <a:effectLst/>
                        <a:latin typeface="Calibri"/>
                        <a:ea typeface="Calibri"/>
                        <a:cs typeface="Times New Roman"/>
                      </a:endParaRPr>
                    </a:p>
                  </a:txBody>
                  <a:tcPr marL="57377" marR="57377" marT="0" marB="0"/>
                </a:tc>
                <a:tc>
                  <a:txBody>
                    <a:bodyPr/>
                    <a:lstStyle/>
                    <a:p>
                      <a:pPr algn="r">
                        <a:lnSpc>
                          <a:spcPct val="200000"/>
                        </a:lnSpc>
                        <a:spcBef>
                          <a:spcPts val="1200"/>
                        </a:spcBef>
                        <a:spcAft>
                          <a:spcPts val="0"/>
                        </a:spcAft>
                      </a:pPr>
                      <a:r>
                        <a:rPr lang="es-EC" sz="1100">
                          <a:effectLst/>
                        </a:rPr>
                        <a:t> 27.803,43 </a:t>
                      </a:r>
                      <a:endParaRPr lang="es-EC" sz="1200">
                        <a:solidFill>
                          <a:srgbClr val="365F91"/>
                        </a:solidFill>
                        <a:effectLst/>
                        <a:latin typeface="Calibri"/>
                        <a:ea typeface="Calibri"/>
                        <a:cs typeface="Times New Roman"/>
                      </a:endParaRPr>
                    </a:p>
                  </a:txBody>
                  <a:tcPr marL="57377" marR="57377" marT="0" marB="0"/>
                </a:tc>
              </a:tr>
              <a:tr h="192905">
                <a:tc gridSpan="2">
                  <a:txBody>
                    <a:bodyPr/>
                    <a:lstStyle/>
                    <a:p>
                      <a:pPr algn="ctr">
                        <a:lnSpc>
                          <a:spcPct val="200000"/>
                        </a:lnSpc>
                        <a:spcBef>
                          <a:spcPts val="1200"/>
                        </a:spcBef>
                        <a:spcAft>
                          <a:spcPts val="0"/>
                        </a:spcAft>
                      </a:pPr>
                      <a:r>
                        <a:rPr lang="es-EC" sz="1100">
                          <a:effectLst/>
                        </a:rPr>
                        <a:t>COSTOS DE ACTIVOS DIFERIDOS</a:t>
                      </a:r>
                      <a:endParaRPr lang="es-EC" sz="1200">
                        <a:solidFill>
                          <a:srgbClr val="365F91"/>
                        </a:solidFill>
                        <a:effectLst/>
                        <a:latin typeface="Calibri"/>
                        <a:ea typeface="Calibri"/>
                        <a:cs typeface="Times New Roman"/>
                      </a:endParaRPr>
                    </a:p>
                  </a:txBody>
                  <a:tcPr marL="57377" marR="57377" marT="0" marB="0"/>
                </a:tc>
                <a:tc hMerge="1">
                  <a:txBody>
                    <a:bodyPr/>
                    <a:lstStyle/>
                    <a:p>
                      <a:endParaRPr lang="es-EC"/>
                    </a:p>
                  </a:txBody>
                  <a:tcPr/>
                </a:tc>
              </a:tr>
              <a:tr h="385809">
                <a:tc>
                  <a:txBody>
                    <a:bodyPr/>
                    <a:lstStyle/>
                    <a:p>
                      <a:pPr algn="l">
                        <a:lnSpc>
                          <a:spcPct val="200000"/>
                        </a:lnSpc>
                        <a:spcBef>
                          <a:spcPts val="1200"/>
                        </a:spcBef>
                        <a:spcAft>
                          <a:spcPts val="0"/>
                        </a:spcAft>
                      </a:pPr>
                      <a:r>
                        <a:rPr lang="es-EC" sz="1100">
                          <a:effectLst/>
                        </a:rPr>
                        <a:t>Estudio Técnico y de ingeniería del proyecto.</a:t>
                      </a:r>
                      <a:endParaRPr lang="es-EC" sz="1200">
                        <a:solidFill>
                          <a:srgbClr val="365F91"/>
                        </a:solidFill>
                        <a:effectLst/>
                        <a:latin typeface="Calibri"/>
                        <a:ea typeface="Calibri"/>
                        <a:cs typeface="Times New Roman"/>
                      </a:endParaRPr>
                    </a:p>
                  </a:txBody>
                  <a:tcPr marL="57377" marR="57377" marT="0" marB="0"/>
                </a:tc>
                <a:tc>
                  <a:txBody>
                    <a:bodyPr/>
                    <a:lstStyle/>
                    <a:p>
                      <a:pPr algn="r">
                        <a:lnSpc>
                          <a:spcPct val="200000"/>
                        </a:lnSpc>
                        <a:spcBef>
                          <a:spcPts val="1200"/>
                        </a:spcBef>
                        <a:spcAft>
                          <a:spcPts val="0"/>
                        </a:spcAft>
                      </a:pPr>
                      <a:r>
                        <a:rPr lang="es-EC" sz="1100">
                          <a:effectLst/>
                        </a:rPr>
                        <a:t>       8.000,00 </a:t>
                      </a:r>
                      <a:endParaRPr lang="es-EC" sz="1200">
                        <a:solidFill>
                          <a:srgbClr val="365F91"/>
                        </a:solidFill>
                        <a:effectLst/>
                        <a:latin typeface="Calibri"/>
                        <a:ea typeface="Calibri"/>
                        <a:cs typeface="Times New Roman"/>
                      </a:endParaRPr>
                    </a:p>
                  </a:txBody>
                  <a:tcPr marL="57377" marR="57377" marT="0" marB="0"/>
                </a:tc>
              </a:tr>
              <a:tr h="192905">
                <a:tc>
                  <a:txBody>
                    <a:bodyPr/>
                    <a:lstStyle/>
                    <a:p>
                      <a:pPr algn="l">
                        <a:lnSpc>
                          <a:spcPct val="200000"/>
                        </a:lnSpc>
                        <a:spcBef>
                          <a:spcPts val="1200"/>
                        </a:spcBef>
                        <a:spcAft>
                          <a:spcPts val="0"/>
                        </a:spcAft>
                      </a:pPr>
                      <a:r>
                        <a:rPr lang="es-EC" sz="1100">
                          <a:effectLst/>
                        </a:rPr>
                        <a:t>SUBTOTAL 2 ($)</a:t>
                      </a:r>
                      <a:endParaRPr lang="es-EC" sz="1200">
                        <a:solidFill>
                          <a:srgbClr val="365F91"/>
                        </a:solidFill>
                        <a:effectLst/>
                        <a:latin typeface="Calibri"/>
                        <a:ea typeface="Calibri"/>
                        <a:cs typeface="Times New Roman"/>
                      </a:endParaRPr>
                    </a:p>
                  </a:txBody>
                  <a:tcPr marL="57377" marR="57377" marT="0" marB="0"/>
                </a:tc>
                <a:tc>
                  <a:txBody>
                    <a:bodyPr/>
                    <a:lstStyle/>
                    <a:p>
                      <a:pPr algn="r">
                        <a:lnSpc>
                          <a:spcPct val="200000"/>
                        </a:lnSpc>
                        <a:spcBef>
                          <a:spcPts val="1200"/>
                        </a:spcBef>
                        <a:spcAft>
                          <a:spcPts val="0"/>
                        </a:spcAft>
                      </a:pPr>
                      <a:r>
                        <a:rPr lang="es-EC" sz="1100">
                          <a:effectLst/>
                        </a:rPr>
                        <a:t>   8.000,00 </a:t>
                      </a:r>
                      <a:endParaRPr lang="es-EC" sz="1200">
                        <a:solidFill>
                          <a:srgbClr val="365F91"/>
                        </a:solidFill>
                        <a:effectLst/>
                        <a:latin typeface="Calibri"/>
                        <a:ea typeface="Calibri"/>
                        <a:cs typeface="Times New Roman"/>
                      </a:endParaRPr>
                    </a:p>
                  </a:txBody>
                  <a:tcPr marL="57377" marR="57377" marT="0" marB="0"/>
                </a:tc>
              </a:tr>
              <a:tr h="192905">
                <a:tc>
                  <a:txBody>
                    <a:bodyPr/>
                    <a:lstStyle/>
                    <a:p>
                      <a:pPr algn="l">
                        <a:lnSpc>
                          <a:spcPct val="200000"/>
                        </a:lnSpc>
                        <a:spcBef>
                          <a:spcPts val="1200"/>
                        </a:spcBef>
                        <a:spcAft>
                          <a:spcPts val="1200"/>
                        </a:spcAft>
                      </a:pPr>
                      <a:r>
                        <a:rPr lang="es-EC" sz="1100">
                          <a:effectLst/>
                        </a:rPr>
                        <a:t>COSTO TOTAL DEL PROYECTO</a:t>
                      </a:r>
                      <a:endParaRPr lang="es-EC" sz="1200">
                        <a:solidFill>
                          <a:srgbClr val="365F91"/>
                        </a:solidFill>
                        <a:effectLst/>
                        <a:latin typeface="Calibri"/>
                        <a:ea typeface="Calibri"/>
                        <a:cs typeface="Times New Roman"/>
                      </a:endParaRPr>
                    </a:p>
                  </a:txBody>
                  <a:tcPr marL="57377" marR="57377" marT="0" marB="0"/>
                </a:tc>
                <a:tc>
                  <a:txBody>
                    <a:bodyPr/>
                    <a:lstStyle/>
                    <a:p>
                      <a:pPr algn="r">
                        <a:lnSpc>
                          <a:spcPct val="200000"/>
                        </a:lnSpc>
                        <a:spcBef>
                          <a:spcPts val="1200"/>
                        </a:spcBef>
                        <a:spcAft>
                          <a:spcPts val="1200"/>
                        </a:spcAft>
                      </a:pPr>
                      <a:r>
                        <a:rPr lang="es-EC" sz="1100" dirty="0">
                          <a:effectLst/>
                        </a:rPr>
                        <a:t>35.803,43 </a:t>
                      </a:r>
                      <a:endParaRPr lang="es-EC" sz="1200" dirty="0">
                        <a:solidFill>
                          <a:srgbClr val="365F91"/>
                        </a:solidFill>
                        <a:effectLst/>
                        <a:latin typeface="Calibri"/>
                        <a:ea typeface="Calibri"/>
                        <a:cs typeface="Times New Roman"/>
                      </a:endParaRPr>
                    </a:p>
                  </a:txBody>
                  <a:tcPr marL="57377" marR="57377" marT="0" marB="0"/>
                </a:tc>
              </a:tr>
            </a:tbl>
          </a:graphicData>
        </a:graphic>
      </p:graphicFrame>
      <p:sp>
        <p:nvSpPr>
          <p:cNvPr id="4" name="3 Rectángulo"/>
          <p:cNvSpPr/>
          <p:nvPr/>
        </p:nvSpPr>
        <p:spPr>
          <a:xfrm>
            <a:off x="562345" y="2021412"/>
            <a:ext cx="8424936" cy="646331"/>
          </a:xfrm>
          <a:prstGeom prst="rect">
            <a:avLst/>
          </a:prstGeom>
        </p:spPr>
        <p:txBody>
          <a:bodyPr wrap="square">
            <a:spAutoFit/>
          </a:bodyPr>
          <a:lstStyle/>
          <a:p>
            <a:r>
              <a:rPr lang="es-EC" b="1" dirty="0"/>
              <a:t>Inversiones iniciales para la prestación de servicios en el Laboratorio de Procesos de manufactura del DECEM (AÑO 0).</a:t>
            </a:r>
          </a:p>
        </p:txBody>
      </p:sp>
    </p:spTree>
    <p:extLst>
      <p:ext uri="{BB962C8B-B14F-4D97-AF65-F5344CB8AC3E}">
        <p14:creationId xmlns:p14="http://schemas.microsoft.com/office/powerpoint/2010/main" val="3165238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395536" y="219998"/>
            <a:ext cx="2088232" cy="369332"/>
          </a:xfrm>
          <a:prstGeom prst="rect">
            <a:avLst/>
          </a:prstGeom>
          <a:noFill/>
        </p:spPr>
        <p:txBody>
          <a:bodyPr wrap="square" rtlCol="0">
            <a:spAutoFit/>
          </a:bodyPr>
          <a:lstStyle/>
          <a:p>
            <a:r>
              <a:rPr lang="es-EC" b="1" dirty="0" smtClean="0"/>
              <a:t>ALCANCE</a:t>
            </a:r>
            <a:endParaRPr lang="es-EC" b="1" dirty="0"/>
          </a:p>
        </p:txBody>
      </p:sp>
      <p:sp>
        <p:nvSpPr>
          <p:cNvPr id="5" name="4 CuadroTexto"/>
          <p:cNvSpPr txBox="1"/>
          <p:nvPr/>
        </p:nvSpPr>
        <p:spPr>
          <a:xfrm>
            <a:off x="683568" y="1052736"/>
            <a:ext cx="7704856" cy="1754326"/>
          </a:xfrm>
          <a:prstGeom prst="rect">
            <a:avLst/>
          </a:prstGeom>
          <a:noFill/>
        </p:spPr>
        <p:txBody>
          <a:bodyPr wrap="square" rtlCol="0">
            <a:spAutoFit/>
          </a:bodyPr>
          <a:lstStyle/>
          <a:p>
            <a:r>
              <a:rPr lang="es-EC" dirty="0"/>
              <a:t>El desarrollo del software permitirá tener conocimientos más exactos para determinar costos en la prestación de servicios del proceso de mecanizado con arranque de viruta del Torno VIWA VTC 1640-T400 y Centro de Mecanizado FADAL VMC 3016. Además será un programa piloto que podrá implementarse en un futuro para el resto de laboratorios.</a:t>
            </a:r>
          </a:p>
          <a:p>
            <a:endParaRPr lang="es-EC" dirty="0"/>
          </a:p>
        </p:txBody>
      </p:sp>
    </p:spTree>
    <p:extLst>
      <p:ext uri="{BB962C8B-B14F-4D97-AF65-F5344CB8AC3E}">
        <p14:creationId xmlns:p14="http://schemas.microsoft.com/office/powerpoint/2010/main" val="1243585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0863"/>
          </a:xfrm>
          <a:prstGeom prst="rect">
            <a:avLst/>
          </a:prstGeom>
          <a:ln/>
        </p:spPr>
        <p:style>
          <a:lnRef idx="2">
            <a:schemeClr val="dk1"/>
          </a:lnRef>
          <a:fillRef idx="1">
            <a:schemeClr val="lt1"/>
          </a:fillRef>
          <a:effectRef idx="0">
            <a:schemeClr val="dk1"/>
          </a:effectRef>
          <a:fontRef idx="minor">
            <a:schemeClr val="dk1"/>
          </a:fontRef>
        </p:style>
      </p:pic>
      <p:sp>
        <p:nvSpPr>
          <p:cNvPr id="6" name="5 CuadroTexto"/>
          <p:cNvSpPr txBox="1"/>
          <p:nvPr/>
        </p:nvSpPr>
        <p:spPr>
          <a:xfrm>
            <a:off x="435207" y="191786"/>
            <a:ext cx="8136904" cy="400110"/>
          </a:xfrm>
          <a:prstGeom prst="rect">
            <a:avLst/>
          </a:prstGeom>
          <a:noFill/>
        </p:spPr>
        <p:txBody>
          <a:bodyPr wrap="square" rtlCol="0">
            <a:spAutoFit/>
          </a:bodyPr>
          <a:lstStyle/>
          <a:p>
            <a:r>
              <a:rPr lang="es-EC" sz="2000" b="1" dirty="0" smtClean="0"/>
              <a:t>ANÁLISIS ECONÓMICO – FINANCIERO.</a:t>
            </a:r>
            <a:endParaRPr lang="es-EC" sz="2000" b="1" dirty="0"/>
          </a:p>
        </p:txBody>
      </p:sp>
      <p:sp>
        <p:nvSpPr>
          <p:cNvPr id="8" name="7 CuadroTexto"/>
          <p:cNvSpPr txBox="1"/>
          <p:nvPr/>
        </p:nvSpPr>
        <p:spPr>
          <a:xfrm>
            <a:off x="503548" y="592585"/>
            <a:ext cx="8136904" cy="338554"/>
          </a:xfrm>
          <a:prstGeom prst="rect">
            <a:avLst/>
          </a:prstGeom>
          <a:noFill/>
        </p:spPr>
        <p:txBody>
          <a:bodyPr wrap="square" rtlCol="0">
            <a:spAutoFit/>
          </a:bodyPr>
          <a:lstStyle/>
          <a:p>
            <a:r>
              <a:rPr lang="es-EC" sz="1600" b="1" dirty="0" smtClean="0"/>
              <a:t>PROYECCIONES</a:t>
            </a:r>
            <a:endParaRPr lang="es-EC" sz="1600" b="1" dirty="0"/>
          </a:p>
        </p:txBody>
      </p:sp>
      <p:pic>
        <p:nvPicPr>
          <p:cNvPr id="7" name="0 Imagen"/>
          <p:cNvPicPr/>
          <p:nvPr/>
        </p:nvPicPr>
        <p:blipFill>
          <a:blip r:embed="rId3">
            <a:extLst>
              <a:ext uri="{28A0092B-C50C-407E-A947-70E740481C1C}">
                <a14:useLocalDpi xmlns:a14="http://schemas.microsoft.com/office/drawing/2010/main" val="0"/>
              </a:ext>
            </a:extLst>
          </a:blip>
          <a:stretch>
            <a:fillRect/>
          </a:stretch>
        </p:blipFill>
        <p:spPr>
          <a:xfrm>
            <a:off x="611560" y="1052736"/>
            <a:ext cx="8028892" cy="5472608"/>
          </a:xfrm>
          <a:prstGeom prst="rect">
            <a:avLst/>
          </a:prstGeom>
        </p:spPr>
      </p:pic>
    </p:spTree>
    <p:extLst>
      <p:ext uri="{BB962C8B-B14F-4D97-AF65-F5344CB8AC3E}">
        <p14:creationId xmlns:p14="http://schemas.microsoft.com/office/powerpoint/2010/main" val="34576683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0863"/>
          </a:xfrm>
          <a:prstGeom prst="rect">
            <a:avLst/>
          </a:prstGeom>
          <a:ln/>
        </p:spPr>
        <p:style>
          <a:lnRef idx="2">
            <a:schemeClr val="dk1"/>
          </a:lnRef>
          <a:fillRef idx="1">
            <a:schemeClr val="lt1"/>
          </a:fillRef>
          <a:effectRef idx="0">
            <a:schemeClr val="dk1"/>
          </a:effectRef>
          <a:fontRef idx="minor">
            <a:schemeClr val="dk1"/>
          </a:fontRef>
        </p:style>
      </p:pic>
      <p:sp>
        <p:nvSpPr>
          <p:cNvPr id="6" name="5 CuadroTexto"/>
          <p:cNvSpPr txBox="1"/>
          <p:nvPr/>
        </p:nvSpPr>
        <p:spPr>
          <a:xfrm>
            <a:off x="467544" y="220578"/>
            <a:ext cx="8136904" cy="400110"/>
          </a:xfrm>
          <a:prstGeom prst="rect">
            <a:avLst/>
          </a:prstGeom>
          <a:noFill/>
        </p:spPr>
        <p:txBody>
          <a:bodyPr wrap="square" rtlCol="0">
            <a:spAutoFit/>
          </a:bodyPr>
          <a:lstStyle/>
          <a:p>
            <a:r>
              <a:rPr lang="es-EC" sz="2000" b="1" dirty="0" smtClean="0"/>
              <a:t>ANÁLISIS ECONÓMICO – FINANCIERO.</a:t>
            </a:r>
            <a:endParaRPr lang="es-EC" sz="2000" b="1" dirty="0"/>
          </a:p>
        </p:txBody>
      </p:sp>
      <p:sp>
        <p:nvSpPr>
          <p:cNvPr id="8" name="7 CuadroTexto"/>
          <p:cNvSpPr txBox="1"/>
          <p:nvPr/>
        </p:nvSpPr>
        <p:spPr>
          <a:xfrm>
            <a:off x="503548" y="620688"/>
            <a:ext cx="8136904" cy="338554"/>
          </a:xfrm>
          <a:prstGeom prst="rect">
            <a:avLst/>
          </a:prstGeom>
          <a:noFill/>
        </p:spPr>
        <p:txBody>
          <a:bodyPr wrap="square" rtlCol="0">
            <a:spAutoFit/>
          </a:bodyPr>
          <a:lstStyle/>
          <a:p>
            <a:r>
              <a:rPr lang="es-EC" sz="1600" b="1" dirty="0" smtClean="0"/>
              <a:t>PROYECCIONES</a:t>
            </a:r>
            <a:endParaRPr lang="es-EC" sz="1600" b="1" dirty="0"/>
          </a:p>
        </p:txBody>
      </p:sp>
      <p:pic>
        <p:nvPicPr>
          <p:cNvPr id="7" name="0 Imagen"/>
          <p:cNvPicPr/>
          <p:nvPr/>
        </p:nvPicPr>
        <p:blipFill>
          <a:blip r:embed="rId3">
            <a:extLst>
              <a:ext uri="{28A0092B-C50C-407E-A947-70E740481C1C}">
                <a14:useLocalDpi xmlns:a14="http://schemas.microsoft.com/office/drawing/2010/main" val="0"/>
              </a:ext>
            </a:extLst>
          </a:blip>
          <a:stretch>
            <a:fillRect/>
          </a:stretch>
        </p:blipFill>
        <p:spPr>
          <a:xfrm>
            <a:off x="611560" y="959242"/>
            <a:ext cx="8136904" cy="5566102"/>
          </a:xfrm>
          <a:prstGeom prst="rect">
            <a:avLst/>
          </a:prstGeom>
        </p:spPr>
      </p:pic>
    </p:spTree>
    <p:extLst>
      <p:ext uri="{BB962C8B-B14F-4D97-AF65-F5344CB8AC3E}">
        <p14:creationId xmlns:p14="http://schemas.microsoft.com/office/powerpoint/2010/main" val="5757143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0863"/>
          </a:xfrm>
          <a:prstGeom prst="rect">
            <a:avLst/>
          </a:prstGeom>
          <a:ln/>
        </p:spPr>
        <p:style>
          <a:lnRef idx="2">
            <a:schemeClr val="dk1"/>
          </a:lnRef>
          <a:fillRef idx="1">
            <a:schemeClr val="lt1"/>
          </a:fillRef>
          <a:effectRef idx="0">
            <a:schemeClr val="dk1"/>
          </a:effectRef>
          <a:fontRef idx="minor">
            <a:schemeClr val="dk1"/>
          </a:fontRef>
        </p:style>
      </p:pic>
      <p:sp>
        <p:nvSpPr>
          <p:cNvPr id="6" name="5 CuadroTexto"/>
          <p:cNvSpPr txBox="1"/>
          <p:nvPr/>
        </p:nvSpPr>
        <p:spPr>
          <a:xfrm>
            <a:off x="467544" y="620688"/>
            <a:ext cx="8136904" cy="400110"/>
          </a:xfrm>
          <a:prstGeom prst="rect">
            <a:avLst/>
          </a:prstGeom>
          <a:noFill/>
        </p:spPr>
        <p:txBody>
          <a:bodyPr wrap="square" rtlCol="0">
            <a:spAutoFit/>
          </a:bodyPr>
          <a:lstStyle/>
          <a:p>
            <a:r>
              <a:rPr lang="es-EC" sz="2000" b="1" dirty="0" smtClean="0"/>
              <a:t>ANÁLISIS ECONÓMICO – FINANCIERO.</a:t>
            </a:r>
            <a:endParaRPr lang="es-EC" sz="2000" b="1" dirty="0"/>
          </a:p>
        </p:txBody>
      </p:sp>
      <p:sp>
        <p:nvSpPr>
          <p:cNvPr id="8" name="7 CuadroTexto"/>
          <p:cNvSpPr txBox="1"/>
          <p:nvPr/>
        </p:nvSpPr>
        <p:spPr>
          <a:xfrm>
            <a:off x="594303" y="1111642"/>
            <a:ext cx="8136904" cy="338554"/>
          </a:xfrm>
          <a:prstGeom prst="rect">
            <a:avLst/>
          </a:prstGeom>
          <a:noFill/>
        </p:spPr>
        <p:txBody>
          <a:bodyPr wrap="square" rtlCol="0">
            <a:spAutoFit/>
          </a:bodyPr>
          <a:lstStyle/>
          <a:p>
            <a:r>
              <a:rPr lang="es-EC" sz="1600" b="1" dirty="0" smtClean="0"/>
              <a:t>INDICADORES.</a:t>
            </a:r>
            <a:endParaRPr lang="es-EC" sz="1600" b="1" dirty="0"/>
          </a:p>
        </p:txBody>
      </p:sp>
      <p:graphicFrame>
        <p:nvGraphicFramePr>
          <p:cNvPr id="2" name="1 Tabla"/>
          <p:cNvGraphicFramePr>
            <a:graphicFrameLocks noGrp="1"/>
          </p:cNvGraphicFramePr>
          <p:nvPr>
            <p:extLst>
              <p:ext uri="{D42A27DB-BD31-4B8C-83A1-F6EECF244321}">
                <p14:modId xmlns:p14="http://schemas.microsoft.com/office/powerpoint/2010/main" val="3940641267"/>
              </p:ext>
            </p:extLst>
          </p:nvPr>
        </p:nvGraphicFramePr>
        <p:xfrm>
          <a:off x="2641538" y="1916832"/>
          <a:ext cx="3860924" cy="3528392"/>
        </p:xfrm>
        <a:graphic>
          <a:graphicData uri="http://schemas.openxmlformats.org/drawingml/2006/table">
            <a:tbl>
              <a:tblPr firstCol="1" bandRow="1">
                <a:tableStyleId>{10A1B5D5-9B99-4C35-A422-299274C87663}</a:tableStyleId>
              </a:tblPr>
              <a:tblGrid>
                <a:gridCol w="1330591"/>
                <a:gridCol w="2530333"/>
              </a:tblGrid>
              <a:tr h="873867">
                <a:tc gridSpan="2">
                  <a:txBody>
                    <a:bodyPr/>
                    <a:lstStyle/>
                    <a:p>
                      <a:pPr algn="ctr">
                        <a:lnSpc>
                          <a:spcPct val="200000"/>
                        </a:lnSpc>
                        <a:spcBef>
                          <a:spcPts val="1200"/>
                        </a:spcBef>
                        <a:spcAft>
                          <a:spcPts val="0"/>
                        </a:spcAft>
                      </a:pPr>
                      <a:r>
                        <a:rPr lang="es-EC" sz="1200" dirty="0">
                          <a:effectLst/>
                        </a:rPr>
                        <a:t>INDICADORES ECONÓMICOS - FINANCIEROS</a:t>
                      </a:r>
                      <a:endParaRPr lang="es-EC" sz="1600" dirty="0">
                        <a:solidFill>
                          <a:srgbClr val="365F91"/>
                        </a:solidFill>
                        <a:effectLst/>
                        <a:latin typeface="Calibri"/>
                        <a:ea typeface="Calibri"/>
                        <a:cs typeface="Times New Roman"/>
                      </a:endParaRPr>
                    </a:p>
                  </a:txBody>
                  <a:tcPr marL="68580" marR="68580" marT="0" marB="0"/>
                </a:tc>
                <a:tc hMerge="1">
                  <a:txBody>
                    <a:bodyPr/>
                    <a:lstStyle/>
                    <a:p>
                      <a:endParaRPr lang="es-EC"/>
                    </a:p>
                  </a:txBody>
                  <a:tcPr/>
                </a:tc>
              </a:tr>
              <a:tr h="530905">
                <a:tc>
                  <a:txBody>
                    <a:bodyPr/>
                    <a:lstStyle/>
                    <a:p>
                      <a:pPr algn="just">
                        <a:lnSpc>
                          <a:spcPct val="200000"/>
                        </a:lnSpc>
                        <a:spcBef>
                          <a:spcPts val="1200"/>
                        </a:spcBef>
                        <a:spcAft>
                          <a:spcPts val="0"/>
                        </a:spcAft>
                      </a:pPr>
                      <a:r>
                        <a:rPr lang="es-EC" sz="1200" dirty="0">
                          <a:effectLst/>
                        </a:rPr>
                        <a:t>TMAR</a:t>
                      </a:r>
                      <a:endParaRPr lang="es-EC" sz="1600" dirty="0">
                        <a:solidFill>
                          <a:srgbClr val="365F91"/>
                        </a:solidFill>
                        <a:effectLst/>
                        <a:latin typeface="Calibri"/>
                        <a:ea typeface="Calibri"/>
                        <a:cs typeface="Times New Roman"/>
                      </a:endParaRPr>
                    </a:p>
                  </a:txBody>
                  <a:tcPr marL="68580" marR="68580" marT="0" marB="0"/>
                </a:tc>
                <a:tc>
                  <a:txBody>
                    <a:bodyPr/>
                    <a:lstStyle/>
                    <a:p>
                      <a:pPr algn="r">
                        <a:lnSpc>
                          <a:spcPct val="200000"/>
                        </a:lnSpc>
                        <a:spcBef>
                          <a:spcPts val="1200"/>
                        </a:spcBef>
                        <a:spcAft>
                          <a:spcPts val="0"/>
                        </a:spcAft>
                      </a:pPr>
                      <a:r>
                        <a:rPr lang="es-EC" sz="1200" b="1" kern="1200" dirty="0">
                          <a:solidFill>
                            <a:schemeClr val="dk1"/>
                          </a:solidFill>
                          <a:effectLst/>
                          <a:latin typeface="+mn-lt"/>
                          <a:ea typeface="+mn-ea"/>
                          <a:cs typeface="+mn-cs"/>
                        </a:rPr>
                        <a:t>11,25%</a:t>
                      </a:r>
                    </a:p>
                  </a:txBody>
                  <a:tcPr marL="68580" marR="68580" marT="0" marB="0"/>
                </a:tc>
              </a:tr>
              <a:tr h="530905">
                <a:tc>
                  <a:txBody>
                    <a:bodyPr/>
                    <a:lstStyle/>
                    <a:p>
                      <a:pPr algn="just">
                        <a:lnSpc>
                          <a:spcPct val="200000"/>
                        </a:lnSpc>
                        <a:spcBef>
                          <a:spcPts val="1200"/>
                        </a:spcBef>
                        <a:spcAft>
                          <a:spcPts val="0"/>
                        </a:spcAft>
                      </a:pPr>
                      <a:r>
                        <a:rPr lang="es-EC" sz="1200">
                          <a:effectLst/>
                        </a:rPr>
                        <a:t>VAN</a:t>
                      </a:r>
                      <a:endParaRPr lang="es-EC" sz="1600">
                        <a:solidFill>
                          <a:srgbClr val="365F91"/>
                        </a:solidFill>
                        <a:effectLst/>
                        <a:latin typeface="Calibri"/>
                        <a:ea typeface="Calibri"/>
                        <a:cs typeface="Times New Roman"/>
                      </a:endParaRPr>
                    </a:p>
                  </a:txBody>
                  <a:tcPr marL="68580" marR="68580" marT="0" marB="0"/>
                </a:tc>
                <a:tc>
                  <a:txBody>
                    <a:bodyPr/>
                    <a:lstStyle/>
                    <a:p>
                      <a:pPr algn="r">
                        <a:lnSpc>
                          <a:spcPct val="200000"/>
                        </a:lnSpc>
                        <a:spcBef>
                          <a:spcPts val="1200"/>
                        </a:spcBef>
                        <a:spcAft>
                          <a:spcPts val="0"/>
                        </a:spcAft>
                      </a:pPr>
                      <a:r>
                        <a:rPr lang="es-EC" sz="1200" b="1" kern="1200" dirty="0">
                          <a:solidFill>
                            <a:schemeClr val="dk1"/>
                          </a:solidFill>
                          <a:effectLst/>
                          <a:latin typeface="+mn-lt"/>
                          <a:ea typeface="+mn-ea"/>
                          <a:cs typeface="+mn-cs"/>
                        </a:rPr>
                        <a:t>$ 126.853,42</a:t>
                      </a:r>
                    </a:p>
                  </a:txBody>
                  <a:tcPr marL="68580" marR="68580" marT="0" marB="0"/>
                </a:tc>
              </a:tr>
              <a:tr h="530905">
                <a:tc>
                  <a:txBody>
                    <a:bodyPr/>
                    <a:lstStyle/>
                    <a:p>
                      <a:pPr algn="just">
                        <a:lnSpc>
                          <a:spcPct val="200000"/>
                        </a:lnSpc>
                        <a:spcBef>
                          <a:spcPts val="1200"/>
                        </a:spcBef>
                        <a:spcAft>
                          <a:spcPts val="0"/>
                        </a:spcAft>
                      </a:pPr>
                      <a:r>
                        <a:rPr lang="es-EC" sz="1200">
                          <a:effectLst/>
                        </a:rPr>
                        <a:t>TIR</a:t>
                      </a:r>
                      <a:endParaRPr lang="es-EC" sz="1600">
                        <a:solidFill>
                          <a:srgbClr val="365F91"/>
                        </a:solidFill>
                        <a:effectLst/>
                        <a:latin typeface="Calibri"/>
                        <a:ea typeface="Calibri"/>
                        <a:cs typeface="Times New Roman"/>
                      </a:endParaRPr>
                    </a:p>
                  </a:txBody>
                  <a:tcPr marL="68580" marR="68580" marT="0" marB="0"/>
                </a:tc>
                <a:tc>
                  <a:txBody>
                    <a:bodyPr/>
                    <a:lstStyle/>
                    <a:p>
                      <a:pPr algn="r">
                        <a:lnSpc>
                          <a:spcPct val="200000"/>
                        </a:lnSpc>
                        <a:spcBef>
                          <a:spcPts val="1200"/>
                        </a:spcBef>
                        <a:spcAft>
                          <a:spcPts val="0"/>
                        </a:spcAft>
                      </a:pPr>
                      <a:r>
                        <a:rPr lang="es-EC" sz="1200" b="1" kern="1200" dirty="0">
                          <a:solidFill>
                            <a:schemeClr val="dk1"/>
                          </a:solidFill>
                          <a:effectLst/>
                          <a:latin typeface="+mn-lt"/>
                          <a:ea typeface="+mn-ea"/>
                          <a:cs typeface="+mn-cs"/>
                        </a:rPr>
                        <a:t>39%</a:t>
                      </a:r>
                    </a:p>
                  </a:txBody>
                  <a:tcPr marL="68580" marR="68580" marT="0" marB="0"/>
                </a:tc>
              </a:tr>
              <a:tr h="530905">
                <a:tc>
                  <a:txBody>
                    <a:bodyPr/>
                    <a:lstStyle/>
                    <a:p>
                      <a:pPr algn="just">
                        <a:lnSpc>
                          <a:spcPct val="200000"/>
                        </a:lnSpc>
                        <a:spcBef>
                          <a:spcPts val="1200"/>
                        </a:spcBef>
                        <a:spcAft>
                          <a:spcPts val="0"/>
                        </a:spcAft>
                      </a:pPr>
                      <a:r>
                        <a:rPr lang="es-EC" sz="1200">
                          <a:effectLst/>
                        </a:rPr>
                        <a:t>B/C</a:t>
                      </a:r>
                      <a:endParaRPr lang="es-EC" sz="1600">
                        <a:solidFill>
                          <a:srgbClr val="365F91"/>
                        </a:solidFill>
                        <a:effectLst/>
                        <a:latin typeface="Calibri"/>
                        <a:ea typeface="Calibri"/>
                        <a:cs typeface="Times New Roman"/>
                      </a:endParaRPr>
                    </a:p>
                  </a:txBody>
                  <a:tcPr marL="68580" marR="68580" marT="0" marB="0"/>
                </a:tc>
                <a:tc>
                  <a:txBody>
                    <a:bodyPr/>
                    <a:lstStyle/>
                    <a:p>
                      <a:pPr algn="r">
                        <a:lnSpc>
                          <a:spcPct val="200000"/>
                        </a:lnSpc>
                        <a:spcBef>
                          <a:spcPts val="1200"/>
                        </a:spcBef>
                        <a:spcAft>
                          <a:spcPts val="0"/>
                        </a:spcAft>
                      </a:pPr>
                      <a:r>
                        <a:rPr lang="es-EC" sz="1200" b="1" kern="1200" dirty="0">
                          <a:solidFill>
                            <a:schemeClr val="dk1"/>
                          </a:solidFill>
                          <a:effectLst/>
                          <a:latin typeface="+mn-lt"/>
                          <a:ea typeface="+mn-ea"/>
                          <a:cs typeface="+mn-cs"/>
                        </a:rPr>
                        <a:t>1,17</a:t>
                      </a:r>
                    </a:p>
                  </a:txBody>
                  <a:tcPr marL="68580" marR="68580" marT="0" marB="0"/>
                </a:tc>
              </a:tr>
              <a:tr h="530905">
                <a:tc>
                  <a:txBody>
                    <a:bodyPr/>
                    <a:lstStyle/>
                    <a:p>
                      <a:pPr algn="just">
                        <a:lnSpc>
                          <a:spcPct val="200000"/>
                        </a:lnSpc>
                        <a:spcBef>
                          <a:spcPts val="1200"/>
                        </a:spcBef>
                        <a:spcAft>
                          <a:spcPts val="0"/>
                        </a:spcAft>
                      </a:pPr>
                      <a:r>
                        <a:rPr lang="es-EC" sz="1200">
                          <a:effectLst/>
                        </a:rPr>
                        <a:t>PRI</a:t>
                      </a:r>
                      <a:endParaRPr lang="es-EC" sz="1600">
                        <a:solidFill>
                          <a:srgbClr val="365F91"/>
                        </a:solidFill>
                        <a:effectLst/>
                        <a:latin typeface="Calibri"/>
                        <a:ea typeface="Calibri"/>
                        <a:cs typeface="Times New Roman"/>
                      </a:endParaRPr>
                    </a:p>
                  </a:txBody>
                  <a:tcPr marL="68580" marR="68580" marT="0" marB="0"/>
                </a:tc>
                <a:tc>
                  <a:txBody>
                    <a:bodyPr/>
                    <a:lstStyle/>
                    <a:p>
                      <a:pPr algn="r">
                        <a:lnSpc>
                          <a:spcPct val="200000"/>
                        </a:lnSpc>
                        <a:spcBef>
                          <a:spcPts val="1200"/>
                        </a:spcBef>
                        <a:spcAft>
                          <a:spcPts val="0"/>
                        </a:spcAft>
                      </a:pPr>
                      <a:r>
                        <a:rPr lang="es-EC" sz="1200" b="1" kern="1200" dirty="0">
                          <a:solidFill>
                            <a:schemeClr val="dk1"/>
                          </a:solidFill>
                          <a:effectLst/>
                          <a:latin typeface="+mn-lt"/>
                          <a:ea typeface="+mn-ea"/>
                          <a:cs typeface="+mn-cs"/>
                        </a:rPr>
                        <a:t>4 años, 2 meses y 26 días</a:t>
                      </a:r>
                    </a:p>
                  </a:txBody>
                  <a:tcPr marL="68580" marR="68580" marT="0" marB="0"/>
                </a:tc>
              </a:tr>
            </a:tbl>
          </a:graphicData>
        </a:graphic>
      </p:graphicFrame>
    </p:spTree>
    <p:extLst>
      <p:ext uri="{BB962C8B-B14F-4D97-AF65-F5344CB8AC3E}">
        <p14:creationId xmlns:p14="http://schemas.microsoft.com/office/powerpoint/2010/main" val="16603318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0863"/>
          </a:xfrm>
          <a:prstGeom prst="rect">
            <a:avLst/>
          </a:prstGeom>
          <a:ln/>
        </p:spPr>
        <p:style>
          <a:lnRef idx="2">
            <a:schemeClr val="dk1"/>
          </a:lnRef>
          <a:fillRef idx="1">
            <a:schemeClr val="lt1"/>
          </a:fillRef>
          <a:effectRef idx="0">
            <a:schemeClr val="dk1"/>
          </a:effectRef>
          <a:fontRef idx="minor">
            <a:schemeClr val="dk1"/>
          </a:fontRef>
        </p:style>
      </p:pic>
      <p:sp>
        <p:nvSpPr>
          <p:cNvPr id="6" name="5 CuadroTexto"/>
          <p:cNvSpPr txBox="1"/>
          <p:nvPr/>
        </p:nvSpPr>
        <p:spPr>
          <a:xfrm>
            <a:off x="467544" y="620688"/>
            <a:ext cx="8136904" cy="400110"/>
          </a:xfrm>
          <a:prstGeom prst="rect">
            <a:avLst/>
          </a:prstGeom>
          <a:noFill/>
        </p:spPr>
        <p:txBody>
          <a:bodyPr wrap="square" rtlCol="0">
            <a:spAutoFit/>
          </a:bodyPr>
          <a:lstStyle/>
          <a:p>
            <a:r>
              <a:rPr lang="es-EC" sz="2000" b="1" dirty="0" smtClean="0"/>
              <a:t>CONCLUSIONES</a:t>
            </a:r>
            <a:endParaRPr lang="es-EC" sz="2000" b="1" dirty="0"/>
          </a:p>
        </p:txBody>
      </p:sp>
      <p:sp>
        <p:nvSpPr>
          <p:cNvPr id="2" name="1 Rectángulo"/>
          <p:cNvSpPr/>
          <p:nvPr/>
        </p:nvSpPr>
        <p:spPr>
          <a:xfrm>
            <a:off x="107504" y="1188273"/>
            <a:ext cx="8928992" cy="5047536"/>
          </a:xfrm>
          <a:prstGeom prst="rect">
            <a:avLst/>
          </a:prstGeom>
        </p:spPr>
        <p:txBody>
          <a:bodyPr wrap="square">
            <a:spAutoFit/>
          </a:bodyPr>
          <a:lstStyle/>
          <a:p>
            <a:pPr marL="285750" lvl="0" indent="-285750">
              <a:buFont typeface="Arial" panose="020B0604020202020204" pitchFamily="34" charset="0"/>
              <a:buChar char="•"/>
            </a:pPr>
            <a:r>
              <a:rPr lang="es-EC" dirty="0"/>
              <a:t>El Laboratorio de Procesos de Manufactura del DECEM, cuenta con maquinaria CNC (Centro de Mecanizado FADAL, Torno VIWA y además dispone de una Prototipadora), lo que genera una oportunidad ante la creciente demanda del servicio de mecanizado CNC en el mercado local</a:t>
            </a:r>
            <a:r>
              <a:rPr lang="es-EC" dirty="0" smtClean="0"/>
              <a:t>.</a:t>
            </a:r>
          </a:p>
          <a:p>
            <a:pPr marL="285750" lvl="0" indent="-285750">
              <a:buFont typeface="Arial" panose="020B0604020202020204" pitchFamily="34" charset="0"/>
              <a:buChar char="•"/>
            </a:pPr>
            <a:endParaRPr lang="es-EC" dirty="0"/>
          </a:p>
          <a:p>
            <a:pPr marL="285750" lvl="0" indent="-285750">
              <a:buFont typeface="Arial" panose="020B0604020202020204" pitchFamily="34" charset="0"/>
              <a:buChar char="•"/>
            </a:pPr>
            <a:r>
              <a:rPr lang="es-EC" dirty="0"/>
              <a:t>El cálculo del costo por servicio (hora-máquina) que se ofertará al mercado será de </a:t>
            </a:r>
            <a:r>
              <a:rPr lang="es-EC" dirty="0" smtClean="0"/>
              <a:t>12,94 </a:t>
            </a:r>
            <a:r>
              <a:rPr lang="es-EC" dirty="0"/>
              <a:t>$/h para el Centro de Mecanizado FADAL VMC 3016 y  </a:t>
            </a:r>
            <a:r>
              <a:rPr lang="es-EC" dirty="0" smtClean="0"/>
              <a:t>7,57 </a:t>
            </a:r>
            <a:r>
              <a:rPr lang="es-EC" dirty="0"/>
              <a:t>$/h  para el Torno VIWA VTC 1640 – T400. </a:t>
            </a:r>
            <a:endParaRPr lang="es-EC" dirty="0" smtClean="0"/>
          </a:p>
          <a:p>
            <a:pPr marL="285750" lvl="0" indent="-285750">
              <a:buFont typeface="Arial" panose="020B0604020202020204" pitchFamily="34" charset="0"/>
              <a:buChar char="•"/>
            </a:pPr>
            <a:endParaRPr lang="es-EC" dirty="0"/>
          </a:p>
          <a:p>
            <a:pPr marL="285750" lvl="0" indent="-285750">
              <a:buFont typeface="Arial" panose="020B0604020202020204" pitchFamily="34" charset="0"/>
              <a:buChar char="•"/>
            </a:pPr>
            <a:r>
              <a:rPr lang="es-EC" dirty="0"/>
              <a:t>Como resultado del estudio técnico para la prestación de servicios externos en el Centro de Mecanizado FADAL VMC 3016 se determinó, que el precio que se ofertará es </a:t>
            </a:r>
            <a:r>
              <a:rPr lang="es-EC" dirty="0" smtClean="0"/>
              <a:t>35,30% </a:t>
            </a:r>
            <a:r>
              <a:rPr lang="es-EC" dirty="0"/>
              <a:t>menor al precio ofertado (20 $/h) en el mercado, por los potenciales competidores</a:t>
            </a:r>
            <a:r>
              <a:rPr lang="es-EC" dirty="0" smtClean="0"/>
              <a:t>.</a:t>
            </a:r>
          </a:p>
          <a:p>
            <a:pPr marL="285750" lvl="0" indent="-285750">
              <a:buFont typeface="Arial" panose="020B0604020202020204" pitchFamily="34" charset="0"/>
              <a:buChar char="•"/>
            </a:pPr>
            <a:endParaRPr lang="es-EC" dirty="0"/>
          </a:p>
          <a:p>
            <a:pPr marL="285750" lvl="0" indent="-285750">
              <a:buFont typeface="Arial" panose="020B0604020202020204" pitchFamily="34" charset="0"/>
              <a:buChar char="•"/>
            </a:pPr>
            <a:r>
              <a:rPr lang="es-EC" dirty="0"/>
              <a:t>En el caso del Torno VIWA VTC 1640-T400 se determinó que el precio de la hora máquina para la prestación de servicios externos es </a:t>
            </a:r>
            <a:r>
              <a:rPr lang="es-EC" dirty="0" smtClean="0"/>
              <a:t>61,15% </a:t>
            </a:r>
            <a:r>
              <a:rPr lang="es-EC" dirty="0"/>
              <a:t>menor al precio ofertado en el mercado, por los potenciales competidores.</a:t>
            </a:r>
          </a:p>
          <a:p>
            <a:pPr marL="285750" lvl="0" indent="-285750">
              <a:buFont typeface="Arial" panose="020B0604020202020204" pitchFamily="34" charset="0"/>
              <a:buChar char="•"/>
            </a:pPr>
            <a:endParaRPr lang="es-EC" sz="1600" dirty="0"/>
          </a:p>
        </p:txBody>
      </p:sp>
    </p:spTree>
    <p:extLst>
      <p:ext uri="{BB962C8B-B14F-4D97-AF65-F5344CB8AC3E}">
        <p14:creationId xmlns:p14="http://schemas.microsoft.com/office/powerpoint/2010/main" val="22229993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0863"/>
          </a:xfrm>
          <a:prstGeom prst="rect">
            <a:avLst/>
          </a:prstGeom>
          <a:ln/>
        </p:spPr>
        <p:style>
          <a:lnRef idx="2">
            <a:schemeClr val="dk1"/>
          </a:lnRef>
          <a:fillRef idx="1">
            <a:schemeClr val="lt1"/>
          </a:fillRef>
          <a:effectRef idx="0">
            <a:schemeClr val="dk1"/>
          </a:effectRef>
          <a:fontRef idx="minor">
            <a:schemeClr val="dk1"/>
          </a:fontRef>
        </p:style>
      </p:pic>
      <p:sp>
        <p:nvSpPr>
          <p:cNvPr id="6" name="5 CuadroTexto"/>
          <p:cNvSpPr txBox="1"/>
          <p:nvPr/>
        </p:nvSpPr>
        <p:spPr>
          <a:xfrm>
            <a:off x="467544" y="620688"/>
            <a:ext cx="8136904" cy="400110"/>
          </a:xfrm>
          <a:prstGeom prst="rect">
            <a:avLst/>
          </a:prstGeom>
          <a:noFill/>
        </p:spPr>
        <p:txBody>
          <a:bodyPr wrap="square" rtlCol="0">
            <a:spAutoFit/>
          </a:bodyPr>
          <a:lstStyle/>
          <a:p>
            <a:r>
              <a:rPr lang="es-EC" sz="2000" b="1" dirty="0" smtClean="0"/>
              <a:t>CONCLUSIONES</a:t>
            </a:r>
            <a:endParaRPr lang="es-EC" sz="2000" b="1" dirty="0"/>
          </a:p>
        </p:txBody>
      </p:sp>
      <p:sp>
        <p:nvSpPr>
          <p:cNvPr id="5" name="4 Rectángulo"/>
          <p:cNvSpPr/>
          <p:nvPr/>
        </p:nvSpPr>
        <p:spPr>
          <a:xfrm>
            <a:off x="107504" y="1188273"/>
            <a:ext cx="8928992" cy="4924425"/>
          </a:xfrm>
          <a:prstGeom prst="rect">
            <a:avLst/>
          </a:prstGeom>
        </p:spPr>
        <p:txBody>
          <a:bodyPr wrap="square">
            <a:spAutoFit/>
          </a:bodyPr>
          <a:lstStyle/>
          <a:p>
            <a:pPr marL="285750" lvl="0" indent="-285750">
              <a:buFont typeface="Arial" panose="020B0604020202020204" pitchFamily="34" charset="0"/>
              <a:buChar char="•"/>
            </a:pPr>
            <a:r>
              <a:rPr lang="es-EC" dirty="0"/>
              <a:t>El Torno VIWA VTC 1640 - T400 debe ser utilizado para producción en serie, para utilizar en mayor proporción la máquina y disminuir los costos generados por mano de obra</a:t>
            </a:r>
            <a:r>
              <a:rPr lang="es-EC" dirty="0" smtClean="0"/>
              <a:t>.</a:t>
            </a:r>
          </a:p>
          <a:p>
            <a:pPr marL="285750" lvl="0" indent="-285750">
              <a:buFont typeface="Arial" panose="020B0604020202020204" pitchFamily="34" charset="0"/>
              <a:buChar char="•"/>
            </a:pPr>
            <a:endParaRPr lang="es-EC" sz="1600" dirty="0"/>
          </a:p>
          <a:p>
            <a:pPr marL="285750" lvl="0" indent="-285750">
              <a:buFont typeface="Arial" panose="020B0604020202020204" pitchFamily="34" charset="0"/>
              <a:buChar char="•"/>
            </a:pPr>
            <a:r>
              <a:rPr lang="es-EC" dirty="0"/>
              <a:t>Los elementos producidos con mayor frecuencia en el medio son: ejes, engranes, matrices y moldes. Utilizando materiales como: aceros, broces, aluminios, hierros y algunos polímeros. Es importante contar con una base de datos de los costos de estos materiales para elaborar cotizaciones con mayor facilidad. </a:t>
            </a:r>
            <a:endParaRPr lang="es-EC" dirty="0" smtClean="0"/>
          </a:p>
          <a:p>
            <a:pPr marL="285750" lvl="0" indent="-285750">
              <a:buFont typeface="Arial" panose="020B0604020202020204" pitchFamily="34" charset="0"/>
              <a:buChar char="•"/>
            </a:pPr>
            <a:endParaRPr lang="es-EC" sz="1600" dirty="0"/>
          </a:p>
          <a:p>
            <a:pPr marL="285750" lvl="0" indent="-285750">
              <a:buFont typeface="Arial" panose="020B0604020202020204" pitchFamily="34" charset="0"/>
              <a:buChar char="•"/>
            </a:pPr>
            <a:r>
              <a:rPr lang="es-EC" dirty="0"/>
              <a:t>El estudio económico - financiero del presente proyecto, reveló que la inversión inicial sería de $ 35.803,43.</a:t>
            </a:r>
            <a:r>
              <a:rPr lang="es-EC" sz="3200" dirty="0"/>
              <a:t> </a:t>
            </a:r>
            <a:r>
              <a:rPr lang="es-EC" dirty="0"/>
              <a:t>Considerando esto, los índices económicos - financieros de factibilidad para un periodo de 10 años arrojaron los siguientes resultados:</a:t>
            </a:r>
            <a:endParaRPr lang="es-EC" sz="1600" dirty="0"/>
          </a:p>
          <a:p>
            <a:pPr lvl="1"/>
            <a:r>
              <a:rPr lang="es-EC" dirty="0" smtClean="0"/>
              <a:t>VAN </a:t>
            </a:r>
            <a:r>
              <a:rPr lang="es-EC" dirty="0"/>
              <a:t>= $ </a:t>
            </a:r>
            <a:r>
              <a:rPr lang="es-EC" dirty="0" smtClean="0"/>
              <a:t>126.853.42</a:t>
            </a:r>
            <a:endParaRPr lang="es-EC" sz="1600" dirty="0"/>
          </a:p>
          <a:p>
            <a:pPr lvl="1"/>
            <a:r>
              <a:rPr lang="es-EC" dirty="0"/>
              <a:t>TIR = 39%</a:t>
            </a:r>
            <a:endParaRPr lang="es-EC" sz="1600" dirty="0"/>
          </a:p>
          <a:p>
            <a:pPr lvl="1"/>
            <a:r>
              <a:rPr lang="es-EC" dirty="0"/>
              <a:t>B/C = 1,17</a:t>
            </a:r>
            <a:endParaRPr lang="es-EC" sz="1600" dirty="0"/>
          </a:p>
          <a:p>
            <a:pPr lvl="1"/>
            <a:r>
              <a:rPr lang="es-EC" dirty="0"/>
              <a:t>PRI = 4 años, 2 meses y </a:t>
            </a:r>
            <a:r>
              <a:rPr lang="es-EC" dirty="0" smtClean="0"/>
              <a:t>26,4</a:t>
            </a:r>
            <a:r>
              <a:rPr lang="es-EC" dirty="0" smtClean="0"/>
              <a:t> </a:t>
            </a:r>
            <a:r>
              <a:rPr lang="es-EC" dirty="0"/>
              <a:t>días</a:t>
            </a:r>
            <a:endParaRPr lang="es-EC" sz="1600" dirty="0"/>
          </a:p>
          <a:p>
            <a:pPr lvl="0"/>
            <a:endParaRPr lang="es-EC" sz="1600" dirty="0"/>
          </a:p>
        </p:txBody>
      </p:sp>
    </p:spTree>
    <p:extLst>
      <p:ext uri="{BB962C8B-B14F-4D97-AF65-F5344CB8AC3E}">
        <p14:creationId xmlns:p14="http://schemas.microsoft.com/office/powerpoint/2010/main" val="37563731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0863"/>
          </a:xfrm>
          <a:prstGeom prst="rect">
            <a:avLst/>
          </a:prstGeom>
          <a:ln/>
        </p:spPr>
        <p:style>
          <a:lnRef idx="2">
            <a:schemeClr val="dk1"/>
          </a:lnRef>
          <a:fillRef idx="1">
            <a:schemeClr val="lt1"/>
          </a:fillRef>
          <a:effectRef idx="0">
            <a:schemeClr val="dk1"/>
          </a:effectRef>
          <a:fontRef idx="minor">
            <a:schemeClr val="dk1"/>
          </a:fontRef>
        </p:style>
      </p:pic>
      <p:sp>
        <p:nvSpPr>
          <p:cNvPr id="6" name="5 CuadroTexto"/>
          <p:cNvSpPr txBox="1"/>
          <p:nvPr/>
        </p:nvSpPr>
        <p:spPr>
          <a:xfrm>
            <a:off x="467544" y="620688"/>
            <a:ext cx="8136904" cy="400110"/>
          </a:xfrm>
          <a:prstGeom prst="rect">
            <a:avLst/>
          </a:prstGeom>
          <a:noFill/>
        </p:spPr>
        <p:txBody>
          <a:bodyPr wrap="square" rtlCol="0">
            <a:spAutoFit/>
          </a:bodyPr>
          <a:lstStyle/>
          <a:p>
            <a:r>
              <a:rPr lang="es-EC" sz="2000" b="1" dirty="0" smtClean="0"/>
              <a:t>CONCLUSIONES</a:t>
            </a:r>
            <a:endParaRPr lang="es-EC" sz="2000" b="1" dirty="0"/>
          </a:p>
        </p:txBody>
      </p:sp>
      <p:sp>
        <p:nvSpPr>
          <p:cNvPr id="2" name="1 Rectángulo"/>
          <p:cNvSpPr/>
          <p:nvPr/>
        </p:nvSpPr>
        <p:spPr>
          <a:xfrm>
            <a:off x="179512" y="1188273"/>
            <a:ext cx="8712968" cy="5016758"/>
          </a:xfrm>
          <a:prstGeom prst="rect">
            <a:avLst/>
          </a:prstGeom>
        </p:spPr>
        <p:txBody>
          <a:bodyPr wrap="square">
            <a:spAutoFit/>
          </a:bodyPr>
          <a:lstStyle/>
          <a:p>
            <a:pPr marL="285750" lvl="0" indent="-285750">
              <a:buFont typeface="Arial" panose="020B0604020202020204" pitchFamily="34" charset="0"/>
              <a:buChar char="•"/>
            </a:pPr>
            <a:r>
              <a:rPr lang="es-EC" dirty="0"/>
              <a:t>Del estudio realizado en el capítulo 6 del presente proyecto se puede concluir que:</a:t>
            </a:r>
            <a:endParaRPr lang="es-EC" sz="1600" dirty="0"/>
          </a:p>
          <a:p>
            <a:pPr lvl="1"/>
            <a:r>
              <a:rPr lang="es-EC" dirty="0"/>
              <a:t> El valor actual neto es mayor que cero.</a:t>
            </a:r>
            <a:endParaRPr lang="es-EC" sz="1600" dirty="0"/>
          </a:p>
          <a:p>
            <a:pPr lvl="1"/>
            <a:r>
              <a:rPr lang="es-EC" dirty="0"/>
              <a:t>La TIR es mayor que la TMAR.</a:t>
            </a:r>
            <a:endParaRPr lang="es-EC" sz="1600" dirty="0"/>
          </a:p>
          <a:p>
            <a:pPr lvl="1"/>
            <a:r>
              <a:rPr lang="es-EC" dirty="0"/>
              <a:t>La relación costo – beneficio es mayor que uno</a:t>
            </a:r>
            <a:r>
              <a:rPr lang="es-EC" dirty="0" smtClean="0"/>
              <a:t>.</a:t>
            </a:r>
          </a:p>
          <a:p>
            <a:pPr lvl="1"/>
            <a:endParaRPr lang="es-EC" sz="1600" dirty="0"/>
          </a:p>
          <a:p>
            <a:r>
              <a:rPr lang="es-EC" dirty="0" smtClean="0"/>
              <a:t>     Por </a:t>
            </a:r>
            <a:r>
              <a:rPr lang="es-EC" dirty="0"/>
              <a:t>lo que el proyecto puede ser aceptado y considerado para su ejecución.</a:t>
            </a:r>
            <a:endParaRPr lang="es-EC" sz="1600" dirty="0"/>
          </a:p>
          <a:p>
            <a:pPr marL="285750" lvl="0" indent="-285750">
              <a:buFont typeface="Arial" panose="020B0604020202020204" pitchFamily="34" charset="0"/>
              <a:buChar char="•"/>
            </a:pPr>
            <a:r>
              <a:rPr lang="es-EC" dirty="0"/>
              <a:t>El Laboratorio de Procesos de Manufactura del DECEM posee maquinaria CNC que está siendo subutilizada, ya que prestan servicios para prácticas de Laboratorio durante 40 horas mensuales (480 horas anuales), esto implica que las máquinas se encuentran paradas 120 horas mensuales, que al año serían 1440 horas; y al prestar servicios externos se podría generar una ganancia de $ 18.504,00 anuales con el Centro de Mecanizado FADAL VMC 3016 y con el torno VIWA $ 10.440,00 anuales, sin incluir el costo de la mano de obra.  </a:t>
            </a:r>
            <a:endParaRPr lang="es-EC" dirty="0" smtClean="0"/>
          </a:p>
          <a:p>
            <a:pPr marL="285750" lvl="0" indent="-285750">
              <a:buFont typeface="Arial" panose="020B0604020202020204" pitchFamily="34" charset="0"/>
              <a:buChar char="•"/>
            </a:pPr>
            <a:endParaRPr lang="es-EC" sz="1600" dirty="0"/>
          </a:p>
          <a:p>
            <a:pPr marL="285750" lvl="0" indent="-285750">
              <a:buFont typeface="Arial" panose="020B0604020202020204" pitchFamily="34" charset="0"/>
              <a:buChar char="•"/>
            </a:pPr>
            <a:r>
              <a:rPr lang="es-EC" dirty="0"/>
              <a:t>La utilización de un software para el cálculo de costos permitirá realizar cotizaciones en el Laboratorio de Procesos de Manufactura del DECEM, con mayor rapidez y eficacia, considerando todos los elementos y criterios que intervienen al mecanizar un determinado elemento o pieza.</a:t>
            </a:r>
            <a:endParaRPr lang="es-EC" sz="1600" dirty="0"/>
          </a:p>
        </p:txBody>
      </p:sp>
    </p:spTree>
    <p:extLst>
      <p:ext uri="{BB962C8B-B14F-4D97-AF65-F5344CB8AC3E}">
        <p14:creationId xmlns:p14="http://schemas.microsoft.com/office/powerpoint/2010/main" val="125601232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0863"/>
          </a:xfrm>
          <a:prstGeom prst="rect">
            <a:avLst/>
          </a:prstGeom>
          <a:ln/>
        </p:spPr>
        <p:style>
          <a:lnRef idx="2">
            <a:schemeClr val="dk1"/>
          </a:lnRef>
          <a:fillRef idx="1">
            <a:schemeClr val="lt1"/>
          </a:fillRef>
          <a:effectRef idx="0">
            <a:schemeClr val="dk1"/>
          </a:effectRef>
          <a:fontRef idx="minor">
            <a:schemeClr val="dk1"/>
          </a:fontRef>
        </p:style>
      </p:pic>
      <p:sp>
        <p:nvSpPr>
          <p:cNvPr id="6" name="5 CuadroTexto"/>
          <p:cNvSpPr txBox="1"/>
          <p:nvPr/>
        </p:nvSpPr>
        <p:spPr>
          <a:xfrm>
            <a:off x="467544" y="620688"/>
            <a:ext cx="8136904" cy="400110"/>
          </a:xfrm>
          <a:prstGeom prst="rect">
            <a:avLst/>
          </a:prstGeom>
          <a:noFill/>
        </p:spPr>
        <p:txBody>
          <a:bodyPr wrap="square" rtlCol="0">
            <a:spAutoFit/>
          </a:bodyPr>
          <a:lstStyle/>
          <a:p>
            <a:r>
              <a:rPr lang="es-EC" sz="2000" b="1" dirty="0" smtClean="0"/>
              <a:t>CONCLUSIONES</a:t>
            </a:r>
            <a:endParaRPr lang="es-EC" sz="2000" b="1" dirty="0"/>
          </a:p>
        </p:txBody>
      </p:sp>
      <p:sp>
        <p:nvSpPr>
          <p:cNvPr id="5" name="4 Rectángulo"/>
          <p:cNvSpPr/>
          <p:nvPr/>
        </p:nvSpPr>
        <p:spPr>
          <a:xfrm>
            <a:off x="107504" y="1188273"/>
            <a:ext cx="8928992" cy="3970318"/>
          </a:xfrm>
          <a:prstGeom prst="rect">
            <a:avLst/>
          </a:prstGeom>
        </p:spPr>
        <p:txBody>
          <a:bodyPr wrap="square">
            <a:spAutoFit/>
          </a:bodyPr>
          <a:lstStyle/>
          <a:p>
            <a:pPr marL="285750" lvl="0" indent="-285750">
              <a:buFont typeface="Arial" panose="020B0604020202020204" pitchFamily="34" charset="0"/>
              <a:buChar char="•"/>
            </a:pPr>
            <a:r>
              <a:rPr lang="es-EC" dirty="0"/>
              <a:t>El software es un entorno amigable para el usuario, posee guías de ayuda en cada una de las ventanas o formularios para facilitar el correcto uso del mismo. Además es un programa “tipo” que puede desarrollarse e implementarse para calcular los costos en otros Laboratorios de los diferentes departamentos de la ESPE</a:t>
            </a:r>
            <a:r>
              <a:rPr lang="es-EC" dirty="0" smtClean="0"/>
              <a:t>.</a:t>
            </a:r>
          </a:p>
          <a:p>
            <a:pPr marL="285750" lvl="0" indent="-285750">
              <a:buFont typeface="Arial" panose="020B0604020202020204" pitchFamily="34" charset="0"/>
              <a:buChar char="•"/>
            </a:pPr>
            <a:endParaRPr lang="es-EC" dirty="0"/>
          </a:p>
          <a:p>
            <a:pPr marL="285750" lvl="0" indent="-285750">
              <a:buFont typeface="Arial" panose="020B0604020202020204" pitchFamily="34" charset="0"/>
              <a:buChar char="•"/>
            </a:pPr>
            <a:r>
              <a:rPr lang="es-EC" dirty="0"/>
              <a:t>Al desarrollar un software en el entorno web, permite al usuario tener mayor accesibilidad al mismo, es decir; puede trabajar desde cualquier dispositivo móvil o computador portátil con acceso a internet. </a:t>
            </a:r>
            <a:endParaRPr lang="es-EC" dirty="0" smtClean="0"/>
          </a:p>
          <a:p>
            <a:pPr marL="285750" lvl="0" indent="-285750">
              <a:buFont typeface="Arial" panose="020B0604020202020204" pitchFamily="34" charset="0"/>
              <a:buChar char="•"/>
            </a:pPr>
            <a:endParaRPr lang="es-EC" dirty="0"/>
          </a:p>
          <a:p>
            <a:pPr marL="285750" lvl="0" indent="-285750">
              <a:buFont typeface="Arial" panose="020B0604020202020204" pitchFamily="34" charset="0"/>
              <a:buChar char="•"/>
            </a:pPr>
            <a:r>
              <a:rPr lang="es-EC" dirty="0"/>
              <a:t>Existen empresas ajenas al sector metalmecánico, que necesitan los servicios de mecanizado para la  elaboración de sus productos. Estas empresas pertenecen mayoritariamente al sector de alimentos o al sector textil. Esto  permitirá ampliar el campo de acción en el cual trabajaría el Laboratorio de Procesos de Manufactura del DECEM</a:t>
            </a:r>
          </a:p>
        </p:txBody>
      </p:sp>
    </p:spTree>
    <p:extLst>
      <p:ext uri="{BB962C8B-B14F-4D97-AF65-F5344CB8AC3E}">
        <p14:creationId xmlns:p14="http://schemas.microsoft.com/office/powerpoint/2010/main" val="23891277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0863"/>
          </a:xfrm>
          <a:prstGeom prst="rect">
            <a:avLst/>
          </a:prstGeom>
          <a:ln/>
        </p:spPr>
        <p:style>
          <a:lnRef idx="2">
            <a:schemeClr val="dk1"/>
          </a:lnRef>
          <a:fillRef idx="1">
            <a:schemeClr val="lt1"/>
          </a:fillRef>
          <a:effectRef idx="0">
            <a:schemeClr val="dk1"/>
          </a:effectRef>
          <a:fontRef idx="minor">
            <a:schemeClr val="dk1"/>
          </a:fontRef>
        </p:style>
      </p:pic>
      <p:sp>
        <p:nvSpPr>
          <p:cNvPr id="6" name="5 CuadroTexto"/>
          <p:cNvSpPr txBox="1"/>
          <p:nvPr/>
        </p:nvSpPr>
        <p:spPr>
          <a:xfrm>
            <a:off x="467544" y="620688"/>
            <a:ext cx="8136904" cy="400110"/>
          </a:xfrm>
          <a:prstGeom prst="rect">
            <a:avLst/>
          </a:prstGeom>
          <a:noFill/>
        </p:spPr>
        <p:txBody>
          <a:bodyPr wrap="square" rtlCol="0">
            <a:spAutoFit/>
          </a:bodyPr>
          <a:lstStyle/>
          <a:p>
            <a:r>
              <a:rPr lang="es-EC" sz="2000" b="1" dirty="0" smtClean="0"/>
              <a:t>RECOMENDACIONES</a:t>
            </a:r>
            <a:endParaRPr lang="es-EC" sz="2000" b="1" dirty="0"/>
          </a:p>
        </p:txBody>
      </p:sp>
      <p:sp>
        <p:nvSpPr>
          <p:cNvPr id="5" name="4 Rectángulo"/>
          <p:cNvSpPr/>
          <p:nvPr/>
        </p:nvSpPr>
        <p:spPr>
          <a:xfrm>
            <a:off x="107504" y="1188273"/>
            <a:ext cx="8928992" cy="3970318"/>
          </a:xfrm>
          <a:prstGeom prst="rect">
            <a:avLst/>
          </a:prstGeom>
        </p:spPr>
        <p:txBody>
          <a:bodyPr wrap="square">
            <a:spAutoFit/>
          </a:bodyPr>
          <a:lstStyle/>
          <a:p>
            <a:pPr marL="285750" lvl="0" indent="-285750">
              <a:buFont typeface="Arial" panose="020B0604020202020204" pitchFamily="34" charset="0"/>
              <a:buChar char="•"/>
            </a:pPr>
            <a:r>
              <a:rPr lang="es-EC" dirty="0"/>
              <a:t>Se recomienda introducir el servicio de mecanizado al mercado, garantizando la Introducir el servicio de mecanizado al mercado, garantizando la permanencia del mismo aprovechando el hecho de ser una universidad de prestigio académico y también contar con apoyo del estado hacia el sector metalmecánico y ser declararlo como sector estratégico para el desarrollo del país. </a:t>
            </a:r>
            <a:endParaRPr lang="es-EC" dirty="0" smtClean="0"/>
          </a:p>
          <a:p>
            <a:pPr marL="285750" lvl="0" indent="-285750">
              <a:buFont typeface="Arial" panose="020B0604020202020204" pitchFamily="34" charset="0"/>
              <a:buChar char="•"/>
            </a:pPr>
            <a:endParaRPr lang="es-EC" dirty="0"/>
          </a:p>
          <a:p>
            <a:pPr marL="285750" lvl="0" indent="-285750">
              <a:buFont typeface="Arial" panose="020B0604020202020204" pitchFamily="34" charset="0"/>
              <a:buChar char="•"/>
            </a:pPr>
            <a:r>
              <a:rPr lang="es-EC" dirty="0"/>
              <a:t>Es necesario garantizar el suministro del servicio a los clientes que lo demanden de acuerdo con la capacidad tecnológica instalada y el personal disponible en el laboratorio para invertir posteriormente en tecnología y capacitación del personal, en función del crecimiento en la demanda del servicio</a:t>
            </a:r>
            <a:r>
              <a:rPr lang="es-EC" dirty="0" smtClean="0"/>
              <a:t>.</a:t>
            </a:r>
          </a:p>
          <a:p>
            <a:pPr marL="285750" lvl="0" indent="-285750">
              <a:buFont typeface="Arial" panose="020B0604020202020204" pitchFamily="34" charset="0"/>
              <a:buChar char="•"/>
            </a:pPr>
            <a:endParaRPr lang="es-EC" dirty="0"/>
          </a:p>
          <a:p>
            <a:pPr marL="285750" lvl="0" indent="-285750">
              <a:buFont typeface="Arial" panose="020B0604020202020204" pitchFamily="34" charset="0"/>
              <a:buChar char="•"/>
            </a:pPr>
            <a:r>
              <a:rPr lang="es-EC" dirty="0"/>
              <a:t>Se debe capacitar con regularidad al personal involucrado con el sistema de prestación de servicios y comercialización, además de motivar y estimular el desempeño en las actividades que desarrollan.</a:t>
            </a:r>
            <a:r>
              <a:rPr lang="es-EC" b="1" dirty="0"/>
              <a:t> </a:t>
            </a:r>
            <a:endParaRPr lang="es-EC" dirty="0"/>
          </a:p>
        </p:txBody>
      </p:sp>
    </p:spTree>
    <p:extLst>
      <p:ext uri="{BB962C8B-B14F-4D97-AF65-F5344CB8AC3E}">
        <p14:creationId xmlns:p14="http://schemas.microsoft.com/office/powerpoint/2010/main" val="18032324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0863"/>
          </a:xfrm>
          <a:prstGeom prst="rect">
            <a:avLst/>
          </a:prstGeom>
          <a:ln/>
        </p:spPr>
        <p:style>
          <a:lnRef idx="2">
            <a:schemeClr val="dk1"/>
          </a:lnRef>
          <a:fillRef idx="1">
            <a:schemeClr val="lt1"/>
          </a:fillRef>
          <a:effectRef idx="0">
            <a:schemeClr val="dk1"/>
          </a:effectRef>
          <a:fontRef idx="minor">
            <a:schemeClr val="dk1"/>
          </a:fontRef>
        </p:style>
      </p:pic>
      <p:sp>
        <p:nvSpPr>
          <p:cNvPr id="6" name="5 CuadroTexto"/>
          <p:cNvSpPr txBox="1"/>
          <p:nvPr/>
        </p:nvSpPr>
        <p:spPr>
          <a:xfrm>
            <a:off x="467544" y="620688"/>
            <a:ext cx="8136904" cy="400110"/>
          </a:xfrm>
          <a:prstGeom prst="rect">
            <a:avLst/>
          </a:prstGeom>
          <a:noFill/>
        </p:spPr>
        <p:txBody>
          <a:bodyPr wrap="square" rtlCol="0">
            <a:spAutoFit/>
          </a:bodyPr>
          <a:lstStyle/>
          <a:p>
            <a:r>
              <a:rPr lang="es-EC" sz="2000" b="1" dirty="0" smtClean="0"/>
              <a:t>RECOMENDACIONES</a:t>
            </a:r>
            <a:endParaRPr lang="es-EC" sz="2000" b="1" dirty="0"/>
          </a:p>
        </p:txBody>
      </p:sp>
      <p:sp>
        <p:nvSpPr>
          <p:cNvPr id="5" name="4 Rectángulo"/>
          <p:cNvSpPr/>
          <p:nvPr/>
        </p:nvSpPr>
        <p:spPr>
          <a:xfrm>
            <a:off x="107504" y="1188273"/>
            <a:ext cx="8928992" cy="4985980"/>
          </a:xfrm>
          <a:prstGeom prst="rect">
            <a:avLst/>
          </a:prstGeom>
        </p:spPr>
        <p:txBody>
          <a:bodyPr wrap="square">
            <a:spAutoFit/>
          </a:bodyPr>
          <a:lstStyle/>
          <a:p>
            <a:pPr marL="285750" lvl="0" indent="-285750">
              <a:buFont typeface="Arial" panose="020B0604020202020204" pitchFamily="34" charset="0"/>
              <a:buChar char="•"/>
            </a:pPr>
            <a:r>
              <a:rPr lang="es-EC" dirty="0"/>
              <a:t>Realizar un monitoreo permanente de las máquinas en base a los manuales proporcionados por el fabricante, llenando los registros de trabajo, libros de vida, cambios de pieza, lubricantes entre otros; lo que permitirá prolongar la vida útil de las máquinas y optimizar el rendimiento de trabajo de las mismas</a:t>
            </a:r>
            <a:r>
              <a:rPr lang="es-EC" dirty="0" smtClean="0"/>
              <a:t>.</a:t>
            </a:r>
          </a:p>
          <a:p>
            <a:pPr marL="285750" lvl="0" indent="-285750">
              <a:buFont typeface="Arial" panose="020B0604020202020204" pitchFamily="34" charset="0"/>
              <a:buChar char="•"/>
            </a:pPr>
            <a:endParaRPr lang="es-EC" sz="1600" dirty="0"/>
          </a:p>
          <a:p>
            <a:pPr marL="285750" lvl="0" indent="-285750">
              <a:buFont typeface="Arial" panose="020B0604020202020204" pitchFamily="34" charset="0"/>
              <a:buChar char="•"/>
            </a:pPr>
            <a:r>
              <a:rPr lang="es-EC" dirty="0"/>
              <a:t>Para seleccionar el fluido de corte y prolongar la vida útil de la herramienta, es recomendable considerar los siguientes criterios:</a:t>
            </a:r>
            <a:endParaRPr lang="es-EC" sz="1600" dirty="0"/>
          </a:p>
          <a:p>
            <a:pPr lvl="1"/>
            <a:r>
              <a:rPr lang="es-EC" dirty="0"/>
              <a:t>Material del elemento a fabricar.</a:t>
            </a:r>
            <a:endParaRPr lang="es-EC" sz="1600" dirty="0"/>
          </a:p>
          <a:p>
            <a:pPr lvl="1"/>
            <a:r>
              <a:rPr lang="es-EC" dirty="0"/>
              <a:t>Material del útil de corte.</a:t>
            </a:r>
            <a:endParaRPr lang="es-EC" sz="1600" dirty="0"/>
          </a:p>
          <a:p>
            <a:pPr lvl="1"/>
            <a:r>
              <a:rPr lang="es-EC" dirty="0"/>
              <a:t>Y la maquinaria de trabajo</a:t>
            </a:r>
            <a:r>
              <a:rPr lang="es-EC" dirty="0" smtClean="0"/>
              <a:t>.</a:t>
            </a:r>
          </a:p>
          <a:p>
            <a:pPr lvl="1"/>
            <a:endParaRPr lang="es-EC" sz="1600" dirty="0"/>
          </a:p>
          <a:p>
            <a:pPr marL="285750" indent="-285750">
              <a:buFont typeface="Arial" panose="020B0604020202020204" pitchFamily="34" charset="0"/>
              <a:buChar char="•"/>
            </a:pPr>
            <a:r>
              <a:rPr lang="es-EC" dirty="0"/>
              <a:t>Tomar en cuenta estos criterios, ayudará prolongar la duración de las herramientas de corte y por ende ahorrar al invertir en consumibles</a:t>
            </a:r>
            <a:r>
              <a:rPr lang="es-EC" dirty="0" smtClean="0"/>
              <a:t>.</a:t>
            </a:r>
          </a:p>
          <a:p>
            <a:pPr marL="285750" indent="-285750">
              <a:buFont typeface="Arial" panose="020B0604020202020204" pitchFamily="34" charset="0"/>
              <a:buChar char="•"/>
            </a:pPr>
            <a:endParaRPr lang="es-EC" sz="1600" dirty="0"/>
          </a:p>
          <a:p>
            <a:pPr lvl="0"/>
            <a:r>
              <a:rPr lang="es-EC" dirty="0"/>
              <a:t>Para seleccionar el personal para la prestación de servicios del Laboratorio de Procesos de Manufactura del DECEM, es necesario tener en cuenta lo siguiente:</a:t>
            </a:r>
            <a:endParaRPr lang="es-EC" sz="1600" dirty="0"/>
          </a:p>
          <a:p>
            <a:pPr lvl="1"/>
            <a:r>
              <a:rPr lang="es-EC" dirty="0"/>
              <a:t>Experiencia en el manejo de maquinaria CNC.</a:t>
            </a:r>
            <a:endParaRPr lang="es-EC" sz="1600" dirty="0"/>
          </a:p>
          <a:p>
            <a:pPr lvl="1"/>
            <a:r>
              <a:rPr lang="es-EC" dirty="0"/>
              <a:t>Experiencia en el diseño de elementos y programación</a:t>
            </a:r>
            <a:r>
              <a:rPr lang="es-EC" dirty="0" smtClean="0"/>
              <a:t>.</a:t>
            </a:r>
            <a:endParaRPr lang="es-EC" sz="1600" dirty="0"/>
          </a:p>
        </p:txBody>
      </p:sp>
    </p:spTree>
    <p:extLst>
      <p:ext uri="{BB962C8B-B14F-4D97-AF65-F5344CB8AC3E}">
        <p14:creationId xmlns:p14="http://schemas.microsoft.com/office/powerpoint/2010/main" val="13818395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0863"/>
          </a:xfrm>
          <a:prstGeom prst="rect">
            <a:avLst/>
          </a:prstGeom>
          <a:ln/>
        </p:spPr>
        <p:style>
          <a:lnRef idx="2">
            <a:schemeClr val="dk1"/>
          </a:lnRef>
          <a:fillRef idx="1">
            <a:schemeClr val="lt1"/>
          </a:fillRef>
          <a:effectRef idx="0">
            <a:schemeClr val="dk1"/>
          </a:effectRef>
          <a:fontRef idx="minor">
            <a:schemeClr val="dk1"/>
          </a:fontRef>
        </p:style>
      </p:pic>
      <p:sp>
        <p:nvSpPr>
          <p:cNvPr id="6" name="5 CuadroTexto"/>
          <p:cNvSpPr txBox="1"/>
          <p:nvPr/>
        </p:nvSpPr>
        <p:spPr>
          <a:xfrm>
            <a:off x="467544" y="220578"/>
            <a:ext cx="8136904" cy="400110"/>
          </a:xfrm>
          <a:prstGeom prst="rect">
            <a:avLst/>
          </a:prstGeom>
          <a:noFill/>
        </p:spPr>
        <p:txBody>
          <a:bodyPr wrap="square" rtlCol="0">
            <a:spAutoFit/>
          </a:bodyPr>
          <a:lstStyle/>
          <a:p>
            <a:r>
              <a:rPr lang="es-EC" sz="2000" b="1" dirty="0" smtClean="0"/>
              <a:t>RECOMENDACIONES</a:t>
            </a:r>
            <a:endParaRPr lang="es-EC" sz="2000" b="1" dirty="0"/>
          </a:p>
        </p:txBody>
      </p:sp>
      <p:sp>
        <p:nvSpPr>
          <p:cNvPr id="5" name="4 Rectángulo"/>
          <p:cNvSpPr/>
          <p:nvPr/>
        </p:nvSpPr>
        <p:spPr>
          <a:xfrm>
            <a:off x="107504" y="627861"/>
            <a:ext cx="8928992" cy="6278642"/>
          </a:xfrm>
          <a:prstGeom prst="rect">
            <a:avLst/>
          </a:prstGeom>
        </p:spPr>
        <p:txBody>
          <a:bodyPr wrap="square">
            <a:spAutoFit/>
          </a:bodyPr>
          <a:lstStyle/>
          <a:p>
            <a:pPr lvl="1"/>
            <a:r>
              <a:rPr lang="es-EC" dirty="0"/>
              <a:t>Experiencia en la producción de partes y piezas por medio de tecnología CNC.</a:t>
            </a:r>
            <a:endParaRPr lang="es-EC" sz="1600" dirty="0"/>
          </a:p>
          <a:p>
            <a:r>
              <a:rPr lang="es-EC" dirty="0"/>
              <a:t>De este modo se puede garantizar la correcta operación de las máquinas, el correcto mantenimiento de las mismas y desde luego, el servicio de mecanizado CNC en sí.</a:t>
            </a:r>
            <a:endParaRPr lang="es-EC" sz="1600" dirty="0"/>
          </a:p>
          <a:p>
            <a:pPr marL="285750" indent="-285750">
              <a:buFont typeface="Arial" panose="020B0604020202020204" pitchFamily="34" charset="0"/>
              <a:buChar char="•"/>
            </a:pPr>
            <a:endParaRPr lang="es-EC" sz="1600" dirty="0"/>
          </a:p>
          <a:p>
            <a:pPr marL="285750" lvl="0" indent="-285750">
              <a:buFont typeface="Arial" panose="020B0604020202020204" pitchFamily="34" charset="0"/>
              <a:buChar char="•"/>
            </a:pPr>
            <a:r>
              <a:rPr lang="es-EC" dirty="0"/>
              <a:t>Mantener capacitaciones continuas al personal sobre la utilización del Software COSMEC y programación de máquinas CNC para de esta manera </a:t>
            </a:r>
            <a:r>
              <a:rPr lang="es-EC"/>
              <a:t>conseguir</a:t>
            </a:r>
            <a:r>
              <a:rPr lang="es-EC" smtClean="0"/>
              <a:t>:</a:t>
            </a:r>
          </a:p>
          <a:p>
            <a:pPr marL="285750" lvl="0" indent="-285750">
              <a:buFont typeface="Arial" panose="020B0604020202020204" pitchFamily="34" charset="0"/>
              <a:buChar char="•"/>
            </a:pPr>
            <a:endParaRPr lang="es-EC" sz="1600" dirty="0"/>
          </a:p>
          <a:p>
            <a:pPr lvl="1"/>
            <a:r>
              <a:rPr lang="es-EC" dirty="0"/>
              <a:t>El apoyo del colaborador en la solución de problemas y en la toma de decisiones.</a:t>
            </a:r>
            <a:endParaRPr lang="es-EC" sz="1600" dirty="0"/>
          </a:p>
          <a:p>
            <a:pPr lvl="1"/>
            <a:r>
              <a:rPr lang="es-EC" dirty="0"/>
              <a:t>Incrementar la confianza, la asertividad y el desarrollo.</a:t>
            </a:r>
            <a:endParaRPr lang="es-EC" sz="1600" dirty="0"/>
          </a:p>
          <a:p>
            <a:pPr lvl="1"/>
            <a:r>
              <a:rPr lang="es-EC" dirty="0"/>
              <a:t>Incrementar el nivel de satisfacción de los trabajadores.</a:t>
            </a:r>
            <a:endParaRPr lang="es-EC" sz="1600" dirty="0"/>
          </a:p>
          <a:p>
            <a:pPr lvl="1"/>
            <a:r>
              <a:rPr lang="es-EC" dirty="0"/>
              <a:t>Incrementar la productividad y calidad del trabajo.</a:t>
            </a:r>
            <a:endParaRPr lang="es-EC" sz="1600" dirty="0"/>
          </a:p>
          <a:p>
            <a:pPr lvl="1"/>
            <a:r>
              <a:rPr lang="es-EC" dirty="0"/>
              <a:t>Mejorar la relación entre jefes y subordinados</a:t>
            </a:r>
            <a:r>
              <a:rPr lang="es-EC" dirty="0" smtClean="0"/>
              <a:t>.</a:t>
            </a:r>
          </a:p>
          <a:p>
            <a:pPr lvl="1"/>
            <a:endParaRPr lang="es-EC" sz="1600" dirty="0"/>
          </a:p>
          <a:p>
            <a:pPr marL="285750" lvl="0" indent="-285750">
              <a:buFont typeface="Arial" panose="020B0604020202020204" pitchFamily="34" charset="0"/>
              <a:buChar char="•"/>
            </a:pPr>
            <a:r>
              <a:rPr lang="es-EC" dirty="0"/>
              <a:t>Se sugiere realizar un proyecto complementario sobre los tiempos de mecanizado de elementos tipo como: engranes, matrices, ejes, etc., con la finalidad de  incrementar la aplicación del software COSMEC, el cual podría sugerir un estándar de tiempos para procesos y operaciones básicas en la elaboración de un determinado elemento</a:t>
            </a:r>
            <a:r>
              <a:rPr lang="es-EC" dirty="0" smtClean="0"/>
              <a:t>.</a:t>
            </a:r>
          </a:p>
          <a:p>
            <a:pPr marL="285750" lvl="0" indent="-285750">
              <a:buFont typeface="Arial" panose="020B0604020202020204" pitchFamily="34" charset="0"/>
              <a:buChar char="•"/>
            </a:pPr>
            <a:endParaRPr lang="es-EC" sz="1600" dirty="0"/>
          </a:p>
          <a:p>
            <a:pPr marL="285750" lvl="0" indent="-285750">
              <a:buFont typeface="Arial" panose="020B0604020202020204" pitchFamily="34" charset="0"/>
              <a:buChar char="•"/>
            </a:pPr>
            <a:r>
              <a:rPr lang="es-EC" dirty="0"/>
              <a:t>Se propone realizar un estudio sobre los porcentajes de utilización de recursos (Maquinaria, Mano de obra, Consumibles, etc.) en los procesos de mecanizado. </a:t>
            </a:r>
            <a:endParaRPr lang="es-EC" sz="1600" dirty="0"/>
          </a:p>
          <a:p>
            <a:endParaRPr lang="es-EC" dirty="0" smtClean="0"/>
          </a:p>
          <a:p>
            <a:pPr marL="285750" indent="-285750">
              <a:buFont typeface="Arial" panose="020B0604020202020204" pitchFamily="34" charset="0"/>
              <a:buChar char="•"/>
            </a:pPr>
            <a:endParaRPr lang="es-EC" sz="1600" dirty="0"/>
          </a:p>
          <a:p>
            <a:pPr marL="285750" indent="-285750">
              <a:buFont typeface="Arial" panose="020B0604020202020204" pitchFamily="34" charset="0"/>
              <a:buChar char="•"/>
            </a:pPr>
            <a:endParaRPr lang="es-EC" sz="1600" dirty="0"/>
          </a:p>
        </p:txBody>
      </p:sp>
    </p:spTree>
    <p:extLst>
      <p:ext uri="{BB962C8B-B14F-4D97-AF65-F5344CB8AC3E}">
        <p14:creationId xmlns:p14="http://schemas.microsoft.com/office/powerpoint/2010/main" val="145155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395536" y="219998"/>
            <a:ext cx="2088232" cy="369332"/>
          </a:xfrm>
          <a:prstGeom prst="rect">
            <a:avLst/>
          </a:prstGeom>
          <a:noFill/>
        </p:spPr>
        <p:txBody>
          <a:bodyPr wrap="square" rtlCol="0">
            <a:spAutoFit/>
          </a:bodyPr>
          <a:lstStyle/>
          <a:p>
            <a:r>
              <a:rPr lang="es-EC" b="1" dirty="0" smtClean="0"/>
              <a:t>JUSTIFICACIÓN</a:t>
            </a:r>
            <a:endParaRPr lang="es-EC" b="1" dirty="0"/>
          </a:p>
        </p:txBody>
      </p:sp>
      <p:sp>
        <p:nvSpPr>
          <p:cNvPr id="5" name="4 CuadroTexto"/>
          <p:cNvSpPr txBox="1"/>
          <p:nvPr/>
        </p:nvSpPr>
        <p:spPr>
          <a:xfrm>
            <a:off x="683568" y="1052736"/>
            <a:ext cx="7704856" cy="3693319"/>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t>En el mercado de la industria metalmecánica no se han encontrado mecanismos y/o técnicas estandarizadas para elaborar un costeo detallado de los servicios de mecanizado.</a:t>
            </a:r>
          </a:p>
          <a:p>
            <a:pPr marL="285750" indent="-285750" algn="just">
              <a:buFont typeface="Arial" panose="020B0604020202020204" pitchFamily="34" charset="0"/>
              <a:buChar char="•"/>
            </a:pPr>
            <a:endParaRPr lang="es-EC" dirty="0"/>
          </a:p>
          <a:p>
            <a:pPr marL="285750" indent="-285750" algn="just">
              <a:buFont typeface="Arial" panose="020B0604020202020204" pitchFamily="34" charset="0"/>
              <a:buChar char="•"/>
            </a:pPr>
            <a:r>
              <a:rPr lang="es-EC" dirty="0" smtClean="0"/>
              <a:t>Entre las políticas de la universidad  está la vinculación con la colectividad y nos dice: </a:t>
            </a:r>
            <a:r>
              <a:rPr lang="es-EC" i="1" dirty="0" smtClean="0"/>
              <a:t>“</a:t>
            </a:r>
            <a:r>
              <a:rPr lang="es-EC" i="1" dirty="0"/>
              <a:t>se impulsará planes, programas y proyectos de servicio a la colectividad que contribuyan a la solución de sus problemas, con proyección a nivel nacional</a:t>
            </a:r>
            <a:r>
              <a:rPr lang="es-EC" i="1" dirty="0" smtClean="0"/>
              <a:t>”.</a:t>
            </a:r>
            <a:endParaRPr lang="es-EC" dirty="0" smtClean="0"/>
          </a:p>
          <a:p>
            <a:pPr marL="285750" indent="-285750" algn="just">
              <a:buFont typeface="Arial" panose="020B0604020202020204" pitchFamily="34" charset="0"/>
              <a:buChar char="•"/>
            </a:pPr>
            <a:endParaRPr lang="es-EC" dirty="0"/>
          </a:p>
          <a:p>
            <a:pPr marL="285750" indent="-285750" algn="just">
              <a:buFont typeface="Arial" panose="020B0604020202020204" pitchFamily="34" charset="0"/>
              <a:buChar char="•"/>
            </a:pPr>
            <a:r>
              <a:rPr lang="es-EC" dirty="0" smtClean="0"/>
              <a:t>El Laboratorio cuenta con maquinaria CNC  (Centro de Mecanizado FADAL VMC 3016 y Torno VIWA VTC 1640-T400) que puede ser utilizada para la prestación de servicios externos.</a:t>
            </a:r>
            <a:endParaRPr lang="es-EC" dirty="0"/>
          </a:p>
          <a:p>
            <a:endParaRPr lang="es-EC" dirty="0"/>
          </a:p>
        </p:txBody>
      </p:sp>
    </p:spTree>
    <p:extLst>
      <p:ext uri="{BB962C8B-B14F-4D97-AF65-F5344CB8AC3E}">
        <p14:creationId xmlns:p14="http://schemas.microsoft.com/office/powerpoint/2010/main" val="328884876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0863"/>
          </a:xfrm>
          <a:prstGeom prst="rect">
            <a:avLst/>
          </a:prstGeom>
          <a:ln/>
        </p:spPr>
        <p:style>
          <a:lnRef idx="2">
            <a:schemeClr val="dk1"/>
          </a:lnRef>
          <a:fillRef idx="1">
            <a:schemeClr val="lt1"/>
          </a:fillRef>
          <a:effectRef idx="0">
            <a:schemeClr val="dk1"/>
          </a:effectRef>
          <a:fontRef idx="minor">
            <a:schemeClr val="dk1"/>
          </a:fontRef>
        </p:style>
      </p:pic>
      <p:sp>
        <p:nvSpPr>
          <p:cNvPr id="6" name="5 CuadroTexto"/>
          <p:cNvSpPr txBox="1"/>
          <p:nvPr/>
        </p:nvSpPr>
        <p:spPr>
          <a:xfrm>
            <a:off x="467544" y="220578"/>
            <a:ext cx="8136904" cy="400110"/>
          </a:xfrm>
          <a:prstGeom prst="rect">
            <a:avLst/>
          </a:prstGeom>
          <a:noFill/>
        </p:spPr>
        <p:txBody>
          <a:bodyPr wrap="square" rtlCol="0">
            <a:spAutoFit/>
          </a:bodyPr>
          <a:lstStyle/>
          <a:p>
            <a:r>
              <a:rPr lang="es-EC" sz="2000" b="1" dirty="0" smtClean="0"/>
              <a:t>RECOMENDACIONES</a:t>
            </a:r>
            <a:endParaRPr lang="es-EC" sz="2000" b="1" dirty="0"/>
          </a:p>
        </p:txBody>
      </p:sp>
      <p:sp>
        <p:nvSpPr>
          <p:cNvPr id="5" name="4 Rectángulo"/>
          <p:cNvSpPr/>
          <p:nvPr/>
        </p:nvSpPr>
        <p:spPr>
          <a:xfrm>
            <a:off x="107504" y="627861"/>
            <a:ext cx="8928992" cy="1415772"/>
          </a:xfrm>
          <a:prstGeom prst="rect">
            <a:avLst/>
          </a:prstGeom>
        </p:spPr>
        <p:txBody>
          <a:bodyPr wrap="square">
            <a:spAutoFit/>
          </a:bodyPr>
          <a:lstStyle/>
          <a:p>
            <a:pPr marL="742950" lvl="1" indent="-285750">
              <a:buFont typeface="Arial" panose="020B0604020202020204" pitchFamily="34" charset="0"/>
              <a:buChar char="•"/>
            </a:pPr>
            <a:r>
              <a:rPr lang="es-EC" dirty="0"/>
              <a:t>Se recomienda realizar un estudio sobre los porcentajes de utilización de recursos (Maquinaria, Mano de obra, Consumibles, etc.) en los procesos de mecanizado. </a:t>
            </a:r>
            <a:endParaRPr lang="es-EC" sz="1600" dirty="0"/>
          </a:p>
          <a:p>
            <a:endParaRPr lang="es-EC" dirty="0" smtClean="0"/>
          </a:p>
          <a:p>
            <a:pPr marL="285750" indent="-285750">
              <a:buFont typeface="Arial" panose="020B0604020202020204" pitchFamily="34" charset="0"/>
              <a:buChar char="•"/>
            </a:pPr>
            <a:endParaRPr lang="es-EC" sz="1600" dirty="0"/>
          </a:p>
          <a:p>
            <a:pPr marL="285750" indent="-285750">
              <a:buFont typeface="Arial" panose="020B0604020202020204" pitchFamily="34" charset="0"/>
              <a:buChar char="•"/>
            </a:pPr>
            <a:endParaRPr lang="es-EC" sz="1600" dirty="0"/>
          </a:p>
        </p:txBody>
      </p:sp>
    </p:spTree>
    <p:extLst>
      <p:ext uri="{BB962C8B-B14F-4D97-AF65-F5344CB8AC3E}">
        <p14:creationId xmlns:p14="http://schemas.microsoft.com/office/powerpoint/2010/main" val="2572626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683568" y="1052736"/>
            <a:ext cx="7704856" cy="3693319"/>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t>En el mercado de la industria metalmecánica no se han encontrado mecanismos y/o técnicas estandarizadas para elaborar un costeo detallado de los servicios de mecanizado.</a:t>
            </a:r>
          </a:p>
          <a:p>
            <a:pPr marL="285750" indent="-285750" algn="just">
              <a:buFont typeface="Arial" panose="020B0604020202020204" pitchFamily="34" charset="0"/>
              <a:buChar char="•"/>
            </a:pPr>
            <a:endParaRPr lang="es-EC" dirty="0"/>
          </a:p>
          <a:p>
            <a:pPr marL="285750" indent="-285750" algn="just">
              <a:buFont typeface="Arial" panose="020B0604020202020204" pitchFamily="34" charset="0"/>
              <a:buChar char="•"/>
            </a:pPr>
            <a:r>
              <a:rPr lang="es-EC" dirty="0" smtClean="0"/>
              <a:t>Entre las políticas de la universidad  está la vinculación con la colectividad y nos dice: </a:t>
            </a:r>
            <a:r>
              <a:rPr lang="es-EC" i="1" dirty="0" smtClean="0"/>
              <a:t>“</a:t>
            </a:r>
            <a:r>
              <a:rPr lang="es-EC" i="1" dirty="0"/>
              <a:t>se impulsará planes, programas y proyectos de servicio a la colectividad que contribuyan a la solución de sus problemas, con proyección a nivel nacional</a:t>
            </a:r>
            <a:r>
              <a:rPr lang="es-EC" i="1" dirty="0" smtClean="0"/>
              <a:t>”.</a:t>
            </a:r>
            <a:endParaRPr lang="es-EC" dirty="0" smtClean="0"/>
          </a:p>
          <a:p>
            <a:pPr marL="285750" indent="-285750" algn="just">
              <a:buFont typeface="Arial" panose="020B0604020202020204" pitchFamily="34" charset="0"/>
              <a:buChar char="•"/>
            </a:pPr>
            <a:endParaRPr lang="es-EC" dirty="0"/>
          </a:p>
          <a:p>
            <a:pPr marL="285750" indent="-285750" algn="just">
              <a:buFont typeface="Arial" panose="020B0604020202020204" pitchFamily="34" charset="0"/>
              <a:buChar char="•"/>
            </a:pPr>
            <a:r>
              <a:rPr lang="es-EC" dirty="0" smtClean="0"/>
              <a:t>El Laboratorio cuenta con maquinaria CNC  (Centro de Mecanizado FADAL VMC 3016 y Torno VIWA VTC 1640-T400) que puede ser utilizada para la prestación de servicios externos.</a:t>
            </a:r>
            <a:endParaRPr lang="es-EC" dirty="0"/>
          </a:p>
          <a:p>
            <a:endParaRPr lang="es-EC" dirty="0"/>
          </a:p>
        </p:txBody>
      </p:sp>
      <p:sp>
        <p:nvSpPr>
          <p:cNvPr id="6" name="5 CuadroTexto"/>
          <p:cNvSpPr txBox="1"/>
          <p:nvPr/>
        </p:nvSpPr>
        <p:spPr>
          <a:xfrm>
            <a:off x="395536" y="219998"/>
            <a:ext cx="4392488" cy="400110"/>
          </a:xfrm>
          <a:prstGeom prst="rect">
            <a:avLst/>
          </a:prstGeom>
          <a:noFill/>
        </p:spPr>
        <p:txBody>
          <a:bodyPr wrap="square" rtlCol="0">
            <a:spAutoFit/>
          </a:bodyPr>
          <a:lstStyle/>
          <a:p>
            <a:r>
              <a:rPr lang="es-EC" sz="2000" b="1" dirty="0" smtClean="0"/>
              <a:t>ESTUDIO DE MERCADO</a:t>
            </a:r>
            <a:endParaRPr lang="es-EC" sz="2000" b="1" dirty="0"/>
          </a:p>
        </p:txBody>
      </p:sp>
    </p:spTree>
    <p:extLst>
      <p:ext uri="{BB962C8B-B14F-4D97-AF65-F5344CB8AC3E}">
        <p14:creationId xmlns:p14="http://schemas.microsoft.com/office/powerpoint/2010/main" val="42888681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683568" y="1052736"/>
            <a:ext cx="7704856" cy="646331"/>
          </a:xfrm>
          <a:prstGeom prst="rect">
            <a:avLst/>
          </a:prstGeom>
          <a:noFill/>
        </p:spPr>
        <p:txBody>
          <a:bodyPr wrap="square" rtlCol="0">
            <a:spAutoFit/>
          </a:bodyPr>
          <a:lstStyle/>
          <a:p>
            <a:r>
              <a:rPr lang="es-EC" b="1" dirty="0" smtClean="0"/>
              <a:t>PRINCIPALES SERVICIOS QUE OFRECEN LAS EMPRESAS EN EL EMRCADO LOCAL:</a:t>
            </a:r>
            <a:endParaRPr lang="es-EC" b="1" dirty="0"/>
          </a:p>
        </p:txBody>
      </p:sp>
      <p:graphicFrame>
        <p:nvGraphicFramePr>
          <p:cNvPr id="6" name="5 Gráfico"/>
          <p:cNvGraphicFramePr/>
          <p:nvPr>
            <p:extLst>
              <p:ext uri="{D42A27DB-BD31-4B8C-83A1-F6EECF244321}">
                <p14:modId xmlns:p14="http://schemas.microsoft.com/office/powerpoint/2010/main" val="2653842538"/>
              </p:ext>
            </p:extLst>
          </p:nvPr>
        </p:nvGraphicFramePr>
        <p:xfrm>
          <a:off x="1763688" y="1912840"/>
          <a:ext cx="5904656" cy="3964432"/>
        </p:xfrm>
        <a:graphic>
          <a:graphicData uri="http://schemas.openxmlformats.org/drawingml/2006/chart">
            <c:chart xmlns:c="http://schemas.openxmlformats.org/drawingml/2006/chart" xmlns:r="http://schemas.openxmlformats.org/officeDocument/2006/relationships" r:id="rId3"/>
          </a:graphicData>
        </a:graphic>
      </p:graphicFrame>
      <p:sp>
        <p:nvSpPr>
          <p:cNvPr id="7" name="6 CuadroTexto"/>
          <p:cNvSpPr txBox="1"/>
          <p:nvPr/>
        </p:nvSpPr>
        <p:spPr>
          <a:xfrm>
            <a:off x="395536" y="219998"/>
            <a:ext cx="4392488" cy="400110"/>
          </a:xfrm>
          <a:prstGeom prst="rect">
            <a:avLst/>
          </a:prstGeom>
          <a:noFill/>
        </p:spPr>
        <p:txBody>
          <a:bodyPr wrap="square" rtlCol="0">
            <a:spAutoFit/>
          </a:bodyPr>
          <a:lstStyle/>
          <a:p>
            <a:r>
              <a:rPr lang="es-EC" sz="2000" b="1" dirty="0" smtClean="0"/>
              <a:t>ESTUDIO DE MERCADO</a:t>
            </a:r>
            <a:endParaRPr lang="es-EC" sz="2000" b="1" dirty="0"/>
          </a:p>
        </p:txBody>
      </p:sp>
    </p:spTree>
    <p:extLst>
      <p:ext uri="{BB962C8B-B14F-4D97-AF65-F5344CB8AC3E}">
        <p14:creationId xmlns:p14="http://schemas.microsoft.com/office/powerpoint/2010/main" val="2044034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638"/>
            <a:ext cx="9144000" cy="690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683568" y="1052736"/>
            <a:ext cx="7704856" cy="400110"/>
          </a:xfrm>
          <a:prstGeom prst="rect">
            <a:avLst/>
          </a:prstGeom>
          <a:noFill/>
        </p:spPr>
        <p:txBody>
          <a:bodyPr wrap="square" rtlCol="0">
            <a:spAutoFit/>
          </a:bodyPr>
          <a:lstStyle/>
          <a:p>
            <a:r>
              <a:rPr lang="es-EC" sz="2000" b="1" dirty="0" smtClean="0"/>
              <a:t>MAQUINARIA QUE POSEEN LAS EMPRESAS</a:t>
            </a:r>
            <a:endParaRPr lang="es-EC" sz="2000" b="1" dirty="0"/>
          </a:p>
        </p:txBody>
      </p:sp>
      <p:graphicFrame>
        <p:nvGraphicFramePr>
          <p:cNvPr id="8" name="7 Gráfico"/>
          <p:cNvGraphicFramePr/>
          <p:nvPr>
            <p:extLst>
              <p:ext uri="{D42A27DB-BD31-4B8C-83A1-F6EECF244321}">
                <p14:modId xmlns:p14="http://schemas.microsoft.com/office/powerpoint/2010/main" val="2380716440"/>
              </p:ext>
            </p:extLst>
          </p:nvPr>
        </p:nvGraphicFramePr>
        <p:xfrm>
          <a:off x="1403648" y="1700808"/>
          <a:ext cx="6336703" cy="3672408"/>
        </p:xfrm>
        <a:graphic>
          <a:graphicData uri="http://schemas.openxmlformats.org/drawingml/2006/chart">
            <c:chart xmlns:c="http://schemas.openxmlformats.org/drawingml/2006/chart" xmlns:r="http://schemas.openxmlformats.org/officeDocument/2006/relationships" r:id="rId3"/>
          </a:graphicData>
        </a:graphic>
      </p:graphicFrame>
      <p:sp>
        <p:nvSpPr>
          <p:cNvPr id="6" name="5 CuadroTexto"/>
          <p:cNvSpPr txBox="1"/>
          <p:nvPr/>
        </p:nvSpPr>
        <p:spPr>
          <a:xfrm>
            <a:off x="395536" y="219998"/>
            <a:ext cx="4392488" cy="400110"/>
          </a:xfrm>
          <a:prstGeom prst="rect">
            <a:avLst/>
          </a:prstGeom>
          <a:noFill/>
        </p:spPr>
        <p:txBody>
          <a:bodyPr wrap="square" rtlCol="0">
            <a:spAutoFit/>
          </a:bodyPr>
          <a:lstStyle/>
          <a:p>
            <a:r>
              <a:rPr lang="es-EC" sz="2000" b="1" dirty="0" smtClean="0"/>
              <a:t>ESTUDIO DE MERCADO</a:t>
            </a:r>
            <a:endParaRPr lang="es-EC" sz="2000" b="1" dirty="0"/>
          </a:p>
        </p:txBody>
      </p:sp>
    </p:spTree>
    <p:extLst>
      <p:ext uri="{BB962C8B-B14F-4D97-AF65-F5344CB8AC3E}">
        <p14:creationId xmlns:p14="http://schemas.microsoft.com/office/powerpoint/2010/main" val="898309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774</TotalTime>
  <Words>5067</Words>
  <Application>Microsoft Office PowerPoint</Application>
  <PresentationFormat>Presentación en pantalla (4:3)</PresentationFormat>
  <Paragraphs>1095</Paragraphs>
  <Slides>60</Slides>
  <Notes>0</Notes>
  <HiddenSlides>0</HiddenSlides>
  <MMClips>0</MMClips>
  <ScaleCrop>false</ScaleCrop>
  <HeadingPairs>
    <vt:vector size="4" baseType="variant">
      <vt:variant>
        <vt:lpstr>Tema</vt:lpstr>
      </vt:variant>
      <vt:variant>
        <vt:i4>1</vt:i4>
      </vt:variant>
      <vt:variant>
        <vt:lpstr>Títulos de diapositiva</vt:lpstr>
      </vt:variant>
      <vt:variant>
        <vt:i4>60</vt:i4>
      </vt:variant>
    </vt:vector>
  </HeadingPairs>
  <TitlesOfParts>
    <vt:vector size="61" baseType="lpstr">
      <vt:lpstr>Chincheta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86</cp:revision>
  <dcterms:created xsi:type="dcterms:W3CDTF">2014-01-26T18:27:52Z</dcterms:created>
  <dcterms:modified xsi:type="dcterms:W3CDTF">2014-02-04T17:21:15Z</dcterms:modified>
</cp:coreProperties>
</file>