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4149" r:id="rId4"/>
  </p:sldMasterIdLst>
  <p:notesMasterIdLst>
    <p:notesMasterId r:id="rId49"/>
  </p:notesMasterIdLst>
  <p:handoutMasterIdLst>
    <p:handoutMasterId r:id="rId50"/>
  </p:handoutMasterIdLst>
  <p:sldIdLst>
    <p:sldId id="295" r:id="rId5"/>
    <p:sldId id="400" r:id="rId6"/>
    <p:sldId id="387" r:id="rId7"/>
    <p:sldId id="388" r:id="rId8"/>
    <p:sldId id="390" r:id="rId9"/>
    <p:sldId id="391" r:id="rId10"/>
    <p:sldId id="398" r:id="rId11"/>
    <p:sldId id="438" r:id="rId12"/>
    <p:sldId id="401" r:id="rId13"/>
    <p:sldId id="402" r:id="rId14"/>
    <p:sldId id="403" r:id="rId15"/>
    <p:sldId id="404" r:id="rId16"/>
    <p:sldId id="405" r:id="rId17"/>
    <p:sldId id="406" r:id="rId18"/>
    <p:sldId id="407" r:id="rId19"/>
    <p:sldId id="408" r:id="rId20"/>
    <p:sldId id="416" r:id="rId21"/>
    <p:sldId id="419" r:id="rId22"/>
    <p:sldId id="420" r:id="rId23"/>
    <p:sldId id="421" r:id="rId24"/>
    <p:sldId id="422" r:id="rId25"/>
    <p:sldId id="394" r:id="rId26"/>
    <p:sldId id="423" r:id="rId27"/>
    <p:sldId id="424" r:id="rId28"/>
    <p:sldId id="409" r:id="rId29"/>
    <p:sldId id="410" r:id="rId30"/>
    <p:sldId id="425" r:id="rId31"/>
    <p:sldId id="429" r:id="rId32"/>
    <p:sldId id="426" r:id="rId33"/>
    <p:sldId id="428" r:id="rId34"/>
    <p:sldId id="427" r:id="rId35"/>
    <p:sldId id="430" r:id="rId36"/>
    <p:sldId id="431" r:id="rId37"/>
    <p:sldId id="432" r:id="rId38"/>
    <p:sldId id="413" r:id="rId39"/>
    <p:sldId id="433" r:id="rId40"/>
    <p:sldId id="434" r:id="rId41"/>
    <p:sldId id="435" r:id="rId42"/>
    <p:sldId id="436" r:id="rId43"/>
    <p:sldId id="414" r:id="rId44"/>
    <p:sldId id="415" r:id="rId45"/>
    <p:sldId id="437" r:id="rId46"/>
    <p:sldId id="412" r:id="rId47"/>
    <p:sldId id="399" r:id="rId48"/>
  </p:sldIdLst>
  <p:sldSz cx="9144000" cy="7315200"/>
  <p:notesSz cx="7315200" cy="9601200"/>
  <p:custDataLst>
    <p:tags r:id="rId51"/>
  </p:custDataLst>
  <p:defaultTextStyle>
    <a:defPPr>
      <a:defRPr lang="en-US"/>
    </a:defPPr>
    <a:lvl1pPr algn="l" rtl="0" fontAlgn="base">
      <a:lnSpc>
        <a:spcPct val="90000"/>
      </a:lnSpc>
      <a:spcBef>
        <a:spcPct val="0"/>
      </a:spcBef>
      <a:spcAft>
        <a:spcPct val="0"/>
      </a:spcAft>
      <a:defRPr sz="2800" b="1" kern="1200" baseline="-25000">
        <a:solidFill>
          <a:schemeClr val="tx2"/>
        </a:solidFill>
        <a:latin typeface="Arial Narrow" pitchFamily="34" charset="0"/>
        <a:ea typeface="MS PGothic" pitchFamily="34" charset="-128"/>
        <a:cs typeface="+mn-cs"/>
      </a:defRPr>
    </a:lvl1pPr>
    <a:lvl2pPr marL="457200" algn="l" rtl="0" fontAlgn="base">
      <a:lnSpc>
        <a:spcPct val="90000"/>
      </a:lnSpc>
      <a:spcBef>
        <a:spcPct val="0"/>
      </a:spcBef>
      <a:spcAft>
        <a:spcPct val="0"/>
      </a:spcAft>
      <a:defRPr sz="2800" b="1" kern="1200" baseline="-25000">
        <a:solidFill>
          <a:schemeClr val="tx2"/>
        </a:solidFill>
        <a:latin typeface="Arial Narrow" pitchFamily="34" charset="0"/>
        <a:ea typeface="MS PGothic" pitchFamily="34" charset="-128"/>
        <a:cs typeface="+mn-cs"/>
      </a:defRPr>
    </a:lvl2pPr>
    <a:lvl3pPr marL="914400" algn="l" rtl="0" fontAlgn="base">
      <a:lnSpc>
        <a:spcPct val="90000"/>
      </a:lnSpc>
      <a:spcBef>
        <a:spcPct val="0"/>
      </a:spcBef>
      <a:spcAft>
        <a:spcPct val="0"/>
      </a:spcAft>
      <a:defRPr sz="2800" b="1" kern="1200" baseline="-25000">
        <a:solidFill>
          <a:schemeClr val="tx2"/>
        </a:solidFill>
        <a:latin typeface="Arial Narrow" pitchFamily="34" charset="0"/>
        <a:ea typeface="MS PGothic" pitchFamily="34" charset="-128"/>
        <a:cs typeface="+mn-cs"/>
      </a:defRPr>
    </a:lvl3pPr>
    <a:lvl4pPr marL="1371600" algn="l" rtl="0" fontAlgn="base">
      <a:lnSpc>
        <a:spcPct val="90000"/>
      </a:lnSpc>
      <a:spcBef>
        <a:spcPct val="0"/>
      </a:spcBef>
      <a:spcAft>
        <a:spcPct val="0"/>
      </a:spcAft>
      <a:defRPr sz="2800" b="1" kern="1200" baseline="-25000">
        <a:solidFill>
          <a:schemeClr val="tx2"/>
        </a:solidFill>
        <a:latin typeface="Arial Narrow" pitchFamily="34" charset="0"/>
        <a:ea typeface="MS PGothic" pitchFamily="34" charset="-128"/>
        <a:cs typeface="+mn-cs"/>
      </a:defRPr>
    </a:lvl4pPr>
    <a:lvl5pPr marL="1828800" algn="l" rtl="0" fontAlgn="base">
      <a:lnSpc>
        <a:spcPct val="90000"/>
      </a:lnSpc>
      <a:spcBef>
        <a:spcPct val="0"/>
      </a:spcBef>
      <a:spcAft>
        <a:spcPct val="0"/>
      </a:spcAft>
      <a:defRPr sz="2800" b="1" kern="1200" baseline="-25000">
        <a:solidFill>
          <a:schemeClr val="tx2"/>
        </a:solidFill>
        <a:latin typeface="Arial Narrow" pitchFamily="34" charset="0"/>
        <a:ea typeface="MS PGothic" pitchFamily="34" charset="-128"/>
        <a:cs typeface="+mn-cs"/>
      </a:defRPr>
    </a:lvl5pPr>
    <a:lvl6pPr marL="2286000" algn="l" defTabSz="914400" rtl="0" eaLnBrk="1" latinLnBrk="0" hangingPunct="1">
      <a:defRPr sz="2800" b="1" kern="1200" baseline="-25000">
        <a:solidFill>
          <a:schemeClr val="tx2"/>
        </a:solidFill>
        <a:latin typeface="Arial Narrow" pitchFamily="34" charset="0"/>
        <a:ea typeface="MS PGothic" pitchFamily="34" charset="-128"/>
        <a:cs typeface="+mn-cs"/>
      </a:defRPr>
    </a:lvl6pPr>
    <a:lvl7pPr marL="2743200" algn="l" defTabSz="914400" rtl="0" eaLnBrk="1" latinLnBrk="0" hangingPunct="1">
      <a:defRPr sz="2800" b="1" kern="1200" baseline="-25000">
        <a:solidFill>
          <a:schemeClr val="tx2"/>
        </a:solidFill>
        <a:latin typeface="Arial Narrow" pitchFamily="34" charset="0"/>
        <a:ea typeface="MS PGothic" pitchFamily="34" charset="-128"/>
        <a:cs typeface="+mn-cs"/>
      </a:defRPr>
    </a:lvl7pPr>
    <a:lvl8pPr marL="3200400" algn="l" defTabSz="914400" rtl="0" eaLnBrk="1" latinLnBrk="0" hangingPunct="1">
      <a:defRPr sz="2800" b="1" kern="1200" baseline="-25000">
        <a:solidFill>
          <a:schemeClr val="tx2"/>
        </a:solidFill>
        <a:latin typeface="Arial Narrow" pitchFamily="34" charset="0"/>
        <a:ea typeface="MS PGothic" pitchFamily="34" charset="-128"/>
        <a:cs typeface="+mn-cs"/>
      </a:defRPr>
    </a:lvl8pPr>
    <a:lvl9pPr marL="3657600" algn="l" defTabSz="914400" rtl="0" eaLnBrk="1" latinLnBrk="0" hangingPunct="1">
      <a:defRPr sz="2800" b="1" kern="1200" baseline="-25000">
        <a:solidFill>
          <a:schemeClr val="tx2"/>
        </a:solidFill>
        <a:latin typeface="Arial Narrow"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66FFFF"/>
    <a:srgbClr val="FF6600"/>
    <a:srgbClr val="61F22E"/>
    <a:srgbClr val="FF9966"/>
    <a:srgbClr val="637FA7"/>
    <a:srgbClr val="33CCCC"/>
    <a:srgbClr val="000066"/>
    <a:srgbClr val="3F3F81"/>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53" autoAdjust="0"/>
    <p:restoredTop sz="93561" autoAdjust="0"/>
  </p:normalViewPr>
  <p:slideViewPr>
    <p:cSldViewPr snapToGrid="0">
      <p:cViewPr>
        <p:scale>
          <a:sx n="70" d="100"/>
          <a:sy n="70" d="100"/>
        </p:scale>
        <p:origin x="-1284" y="-72"/>
      </p:cViewPr>
      <p:guideLst>
        <p:guide orient="horz" pos="2340"/>
        <p:guide pos="2880"/>
      </p:guideLst>
    </p:cSldViewPr>
  </p:slideViewPr>
  <p:outlineViewPr>
    <p:cViewPr>
      <p:scale>
        <a:sx n="33" d="100"/>
        <a:sy n="33" d="100"/>
      </p:scale>
      <p:origin x="0" y="65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lvl1pPr defTabSz="957263">
              <a:defRPr sz="1300"/>
            </a:lvl1pPr>
          </a:lstStyle>
          <a:p>
            <a:endParaRPr lang="en-US"/>
          </a:p>
        </p:txBody>
      </p:sp>
      <p:sp>
        <p:nvSpPr>
          <p:cNvPr id="3" name="Date Placeholder 2"/>
          <p:cNvSpPr>
            <a:spLocks noGrp="1"/>
          </p:cNvSpPr>
          <p:nvPr>
            <p:ph type="dt" sz="quarter"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lvl1pPr algn="r" defTabSz="957263">
              <a:defRPr sz="1300"/>
            </a:lvl1pPr>
          </a:lstStyle>
          <a:p>
            <a:fld id="{7AEDD1D3-FA2B-4007-B207-2167E0CD2362}" type="datetime1">
              <a:rPr lang="en-US"/>
              <a:pPr/>
              <a:t>19-Nov-13</a:t>
            </a:fld>
            <a:endParaRPr lang="en-US"/>
          </a:p>
        </p:txBody>
      </p:sp>
      <p:sp>
        <p:nvSpPr>
          <p:cNvPr id="4" name="Footer Placeholder 3"/>
          <p:cNvSpPr>
            <a:spLocks noGrp="1"/>
          </p:cNvSpPr>
          <p:nvPr>
            <p:ph type="ftr" sz="quarter" idx="2"/>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defTabSz="957263">
              <a:defRPr sz="1300"/>
            </a:lvl1pPr>
          </a:lstStyle>
          <a:p>
            <a:endParaRPr lang="en-US"/>
          </a:p>
        </p:txBody>
      </p:sp>
      <p:sp>
        <p:nvSpPr>
          <p:cNvPr id="5" name="Slide Number Placeholder 4"/>
          <p:cNvSpPr>
            <a:spLocks noGrp="1"/>
          </p:cNvSpPr>
          <p:nvPr>
            <p:ph type="sldNum" sz="quarter" idx="3"/>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algn="r" defTabSz="957263">
              <a:defRPr sz="1300"/>
            </a:lvl1pPr>
          </a:lstStyle>
          <a:p>
            <a:fld id="{23BA5F40-8966-446E-AA21-37228AF64C3F}" type="slidenum">
              <a:rPr lang="en-US"/>
              <a:pPr/>
              <a:t>‹Nº›</a:t>
            </a:fld>
            <a:endParaRPr lang="en-US"/>
          </a:p>
        </p:txBody>
      </p:sp>
    </p:spTree>
    <p:extLst>
      <p:ext uri="{BB962C8B-B14F-4D97-AF65-F5344CB8AC3E}">
        <p14:creationId xmlns:p14="http://schemas.microsoft.com/office/powerpoint/2010/main" val="2357335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48" tIns="48325" rIns="96648" bIns="48325" numCol="1" anchor="t" anchorCtr="0" compatLnSpc="1">
            <a:prstTxWarp prst="textNoShape">
              <a:avLst/>
            </a:prstTxWarp>
          </a:bodyPr>
          <a:lstStyle>
            <a:lvl1pPr defTabSz="965200">
              <a:lnSpc>
                <a:spcPct val="100000"/>
              </a:lnSpc>
              <a:defRPr sz="1300" b="0" baseline="0">
                <a:solidFill>
                  <a:schemeClr val="tx1"/>
                </a:solidFill>
                <a:latin typeface="Arial" pitchFamily="34" charset="0"/>
              </a:defRPr>
            </a:lvl1pPr>
          </a:lstStyle>
          <a:p>
            <a:endParaRPr lang="en-US"/>
          </a:p>
        </p:txBody>
      </p:sp>
      <p:sp>
        <p:nvSpPr>
          <p:cNvPr id="82947" name="Rectangle 3"/>
          <p:cNvSpPr>
            <a:spLocks noGrp="1" noChangeArrowheads="1"/>
          </p:cNvSpPr>
          <p:nvPr>
            <p:ph type="dt" idx="1"/>
          </p:nvPr>
        </p:nvSpPr>
        <p:spPr bwMode="auto">
          <a:xfrm>
            <a:off x="4143375"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48" tIns="48325" rIns="96648" bIns="48325" numCol="1" anchor="t" anchorCtr="0" compatLnSpc="1">
            <a:prstTxWarp prst="textNoShape">
              <a:avLst/>
            </a:prstTxWarp>
          </a:bodyPr>
          <a:lstStyle>
            <a:lvl1pPr algn="r" defTabSz="965200">
              <a:lnSpc>
                <a:spcPct val="100000"/>
              </a:lnSpc>
              <a:defRPr sz="1300" b="0" baseline="0">
                <a:solidFill>
                  <a:schemeClr val="tx1"/>
                </a:solidFill>
                <a:latin typeface="Arial" pitchFamily="34" charset="0"/>
              </a:defRPr>
            </a:lvl1pPr>
          </a:lstStyle>
          <a:p>
            <a:endParaRPr lang="en-US"/>
          </a:p>
        </p:txBody>
      </p:sp>
      <p:sp>
        <p:nvSpPr>
          <p:cNvPr id="16388" name="Rectangle 4"/>
          <p:cNvSpPr>
            <a:spLocks noGrp="1" noRot="1" noChangeAspect="1" noChangeArrowheads="1" noTextEdit="1"/>
          </p:cNvSpPr>
          <p:nvPr>
            <p:ph type="sldImg" idx="2"/>
          </p:nvPr>
        </p:nvSpPr>
        <p:spPr bwMode="auto">
          <a:xfrm>
            <a:off x="1406525" y="719138"/>
            <a:ext cx="450215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48" tIns="48325" rIns="96648" bIns="483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950" name="Rectangle 6"/>
          <p:cNvSpPr>
            <a:spLocks noGrp="1" noChangeArrowheads="1"/>
          </p:cNvSpPr>
          <p:nvPr>
            <p:ph type="ftr" sz="quarter" idx="4"/>
          </p:nvPr>
        </p:nvSpPr>
        <p:spPr bwMode="auto">
          <a:xfrm>
            <a:off x="0"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48" tIns="48325" rIns="96648" bIns="48325" numCol="1" anchor="b" anchorCtr="0" compatLnSpc="1">
            <a:prstTxWarp prst="textNoShape">
              <a:avLst/>
            </a:prstTxWarp>
          </a:bodyPr>
          <a:lstStyle>
            <a:lvl1pPr defTabSz="965200">
              <a:lnSpc>
                <a:spcPct val="100000"/>
              </a:lnSpc>
              <a:defRPr sz="1300" b="0" baseline="0">
                <a:solidFill>
                  <a:schemeClr val="tx1"/>
                </a:solidFill>
                <a:latin typeface="Arial" pitchFamily="34" charset="0"/>
              </a:defRPr>
            </a:lvl1pPr>
          </a:lstStyle>
          <a:p>
            <a:endParaRPr lang="en-US"/>
          </a:p>
        </p:txBody>
      </p:sp>
      <p:sp>
        <p:nvSpPr>
          <p:cNvPr id="82951" name="Rectangle 7"/>
          <p:cNvSpPr>
            <a:spLocks noGrp="1" noChangeArrowheads="1"/>
          </p:cNvSpPr>
          <p:nvPr>
            <p:ph type="sldNum" sz="quarter" idx="5"/>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48" tIns="48325" rIns="96648" bIns="48325" numCol="1" anchor="b" anchorCtr="0" compatLnSpc="1">
            <a:prstTxWarp prst="textNoShape">
              <a:avLst/>
            </a:prstTxWarp>
          </a:bodyPr>
          <a:lstStyle>
            <a:lvl1pPr algn="r" defTabSz="965200">
              <a:lnSpc>
                <a:spcPct val="100000"/>
              </a:lnSpc>
              <a:defRPr sz="1300" b="0" baseline="0">
                <a:solidFill>
                  <a:schemeClr val="tx1"/>
                </a:solidFill>
                <a:latin typeface="Arial" pitchFamily="34" charset="0"/>
              </a:defRPr>
            </a:lvl1pPr>
          </a:lstStyle>
          <a:p>
            <a:fld id="{BF0B3619-270B-47A6-98F7-AE22B0363531}" type="slidenum">
              <a:rPr lang="en-US"/>
              <a:pPr/>
              <a:t>‹Nº›</a:t>
            </a:fld>
            <a:endParaRPr lang="en-US"/>
          </a:p>
        </p:txBody>
      </p:sp>
    </p:spTree>
    <p:extLst>
      <p:ext uri="{BB962C8B-B14F-4D97-AF65-F5344CB8AC3E}">
        <p14:creationId xmlns:p14="http://schemas.microsoft.com/office/powerpoint/2010/main" val="2162467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MS PGothic"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272462"/>
            <a:ext cx="7772400" cy="1568027"/>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4145280"/>
            <a:ext cx="6400800" cy="1869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0FF4266C-6336-4DCD-BCB8-1FF42A137FBF}" type="datetime1">
              <a:rPr lang="es-EC" smtClean="0">
                <a:solidFill>
                  <a:prstClr val="white"/>
                </a:solidFill>
              </a:rPr>
              <a:pPr/>
              <a:t>19/11/2013</a:t>
            </a:fld>
            <a:endParaRPr lang="es-EC" dirty="0">
              <a:solidFill>
                <a:prstClr val="white"/>
              </a:solidFill>
            </a:endParaRPr>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10435758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5634DBA-EEA7-4129-BBF3-C65367FEC907}" type="datetime1">
              <a:rPr lang="es-EC" smtClean="0">
                <a:solidFill>
                  <a:srgbClr val="000000"/>
                </a:solidFill>
              </a:rPr>
              <a:pPr/>
              <a:t>19/11/2013</a:t>
            </a:fld>
            <a:endParaRPr lang="en-US">
              <a:solidFill>
                <a:srgbClr val="000000"/>
              </a:solidFill>
            </a:endParaRPr>
          </a:p>
        </p:txBody>
      </p:sp>
      <p:sp>
        <p:nvSpPr>
          <p:cNvPr id="5" name="4 Marcador de pie de página"/>
          <p:cNvSpPr>
            <a:spLocks noGrp="1"/>
          </p:cNvSpPr>
          <p:nvPr>
            <p:ph type="ftr" sz="quarter" idx="11"/>
          </p:nvPr>
        </p:nvSpPr>
        <p:spPr/>
        <p:txBody>
          <a:body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p>
            <a:fld id="{8BE738C5-1B51-4C6E-B2EA-6504EB6788B5}" type="slidenum">
              <a:rPr lang="en-US" smtClean="0">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21633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13267"/>
            <a:ext cx="2057400" cy="6656493"/>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313267"/>
            <a:ext cx="6019800" cy="665649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A655602-46D5-41CF-BB8C-674F30EF7A0C}" type="datetime1">
              <a:rPr lang="es-EC" smtClean="0">
                <a:solidFill>
                  <a:srgbClr val="000000"/>
                </a:solidFill>
              </a:rPr>
              <a:pPr/>
              <a:t>19/11/2013</a:t>
            </a:fld>
            <a:endParaRPr lang="en-US">
              <a:solidFill>
                <a:srgbClr val="000000"/>
              </a:solidFill>
            </a:endParaRPr>
          </a:p>
        </p:txBody>
      </p:sp>
      <p:sp>
        <p:nvSpPr>
          <p:cNvPr id="5" name="4 Marcador de pie de página"/>
          <p:cNvSpPr>
            <a:spLocks noGrp="1"/>
          </p:cNvSpPr>
          <p:nvPr>
            <p:ph type="ftr" sz="quarter" idx="11"/>
          </p:nvPr>
        </p:nvSpPr>
        <p:spPr/>
        <p:txBody>
          <a:body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p>
            <a:fld id="{8BE738C5-1B51-4C6E-B2EA-6504EB6788B5}" type="slidenum">
              <a:rPr lang="en-US" smtClean="0">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020849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resentación DTIC">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3 Marcador de fecha"/>
          <p:cNvSpPr>
            <a:spLocks noGrp="1"/>
          </p:cNvSpPr>
          <p:nvPr>
            <p:ph type="dt" sz="half" idx="10"/>
          </p:nvPr>
        </p:nvSpPr>
        <p:spPr>
          <a:xfrm>
            <a:off x="0" y="6925734"/>
            <a:ext cx="9144000" cy="389467"/>
          </a:xfrm>
          <a:solidFill>
            <a:srgbClr val="00298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1600">
                <a:solidFill>
                  <a:schemeClr val="bg1"/>
                </a:solidFill>
              </a:defRPr>
            </a:lvl1pPr>
          </a:lstStyle>
          <a:p>
            <a:fld id="{254E8716-302C-4F1A-82C4-15D4E3ACA21D}" type="datetime1">
              <a:rPr lang="es-EC" smtClean="0">
                <a:solidFill>
                  <a:prstClr val="white"/>
                </a:solidFill>
              </a:rPr>
              <a:pPr/>
              <a:t>19/11/2013</a:t>
            </a:fld>
            <a:endParaRPr lang="en-US" dirty="0">
              <a:solidFill>
                <a:prstClr val="white"/>
              </a:solidFill>
            </a:endParaRPr>
          </a:p>
        </p:txBody>
      </p:sp>
      <p:sp>
        <p:nvSpPr>
          <p:cNvPr id="9" name="1 Marcador de título"/>
          <p:cNvSpPr>
            <a:spLocks noGrp="1"/>
          </p:cNvSpPr>
          <p:nvPr>
            <p:ph type="title"/>
          </p:nvPr>
        </p:nvSpPr>
        <p:spPr>
          <a:xfrm>
            <a:off x="755576" y="-106949"/>
            <a:ext cx="8229600" cy="12192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dirty="0"/>
          </a:p>
        </p:txBody>
      </p:sp>
      <p:sp>
        <p:nvSpPr>
          <p:cNvPr id="6" name="5 Marcador de número de diapositiva"/>
          <p:cNvSpPr>
            <a:spLocks noGrp="1"/>
          </p:cNvSpPr>
          <p:nvPr>
            <p:ph type="sldNum" sz="quarter" idx="12"/>
          </p:nvPr>
        </p:nvSpPr>
        <p:spPr>
          <a:xfrm>
            <a:off x="7010400" y="6925734"/>
            <a:ext cx="2133600" cy="389467"/>
          </a:xfrm>
          <a:prstGeom prst="rect">
            <a:avLst/>
          </a:prstGeom>
        </p:spPr>
        <p:txBody>
          <a:bodyPr/>
          <a:lstStyle>
            <a:lvl1pPr>
              <a:defRPr>
                <a:solidFill>
                  <a:schemeClr val="bg1"/>
                </a:solidFill>
              </a:defRPr>
            </a:lvl1pPr>
          </a:lstStyle>
          <a:p>
            <a:fld id="{8BE738C5-1B51-4C6E-B2EA-6504EB6788B5}"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512479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FF4266C-6336-4DCD-BCB8-1FF42A137FBF}" type="datetime1">
              <a:rPr lang="es-EC" smtClean="0">
                <a:solidFill>
                  <a:prstClr val="white"/>
                </a:solidFill>
              </a:rPr>
              <a:pPr/>
              <a:t>19/11/2013</a:t>
            </a:fld>
            <a:endParaRPr lang="es-EC" dirty="0">
              <a:solidFill>
                <a:prstClr val="white"/>
              </a:solidFill>
            </a:endParaRPr>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078428095"/>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700697"/>
            <a:ext cx="7772400" cy="1452880"/>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3100503"/>
            <a:ext cx="7772400" cy="16001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45F4873-979A-46D2-AB40-03BCDD7CE6F8}" type="datetime1">
              <a:rPr lang="es-EC" smtClean="0">
                <a:solidFill>
                  <a:srgbClr val="000000"/>
                </a:solidFill>
              </a:rPr>
              <a:pPr/>
              <a:t>19/11/2013</a:t>
            </a:fld>
            <a:endParaRPr lang="en-US">
              <a:solidFill>
                <a:srgbClr val="000000"/>
              </a:solidFill>
            </a:endParaRPr>
          </a:p>
        </p:txBody>
      </p:sp>
      <p:sp>
        <p:nvSpPr>
          <p:cNvPr id="5" name="4 Marcador de pie de página"/>
          <p:cNvSpPr>
            <a:spLocks noGrp="1"/>
          </p:cNvSpPr>
          <p:nvPr>
            <p:ph type="ftr" sz="quarter" idx="11"/>
          </p:nvPr>
        </p:nvSpPr>
        <p:spPr/>
        <p:txBody>
          <a:bodyPr/>
          <a:lstStyle/>
          <a:p>
            <a:endParaRPr lang="en-US" dirty="0">
              <a:solidFill>
                <a:srgbClr val="000000"/>
              </a:solidFill>
            </a:endParaRPr>
          </a:p>
        </p:txBody>
      </p:sp>
      <p:sp>
        <p:nvSpPr>
          <p:cNvPr id="6" name="5 Marcador de número de diapositiva"/>
          <p:cNvSpPr>
            <a:spLocks noGrp="1"/>
          </p:cNvSpPr>
          <p:nvPr>
            <p:ph type="sldNum" sz="quarter" idx="12"/>
          </p:nvPr>
        </p:nvSpPr>
        <p:spPr/>
        <p:txBody>
          <a:bodyPr/>
          <a:lstStyle/>
          <a:p>
            <a:fld id="{8BE738C5-1B51-4C6E-B2EA-6504EB6788B5}" type="slidenum">
              <a:rPr lang="en-US" smtClean="0">
                <a:solidFill>
                  <a:srgbClr val="000000"/>
                </a:solidFill>
              </a:rPr>
              <a:pPr/>
              <a:t>‹Nº›</a:t>
            </a:fld>
            <a:endParaRPr lang="en-US" dirty="0">
              <a:solidFill>
                <a:srgbClr val="000000"/>
              </a:solidFill>
            </a:endParaRPr>
          </a:p>
        </p:txBody>
      </p:sp>
    </p:spTree>
    <p:extLst>
      <p:ext uri="{BB962C8B-B14F-4D97-AF65-F5344CB8AC3E}">
        <p14:creationId xmlns:p14="http://schemas.microsoft.com/office/powerpoint/2010/main" val="198853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820334"/>
            <a:ext cx="4038600" cy="51494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820334"/>
            <a:ext cx="4038600" cy="51494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FA2B8BC-16AF-4883-94B4-8377DB9BE4D2}" type="datetime1">
              <a:rPr lang="es-EC" smtClean="0">
                <a:solidFill>
                  <a:srgbClr val="000000"/>
                </a:solidFill>
              </a:rPr>
              <a:pPr/>
              <a:t>19/11/2013</a:t>
            </a:fld>
            <a:endParaRPr lang="en-US">
              <a:solidFill>
                <a:srgbClr val="000000"/>
              </a:solidFill>
            </a:endParaRPr>
          </a:p>
        </p:txBody>
      </p:sp>
      <p:sp>
        <p:nvSpPr>
          <p:cNvPr id="6" name="5 Marcador de pie de página"/>
          <p:cNvSpPr>
            <a:spLocks noGrp="1"/>
          </p:cNvSpPr>
          <p:nvPr>
            <p:ph type="ftr" sz="quarter" idx="11"/>
          </p:nvPr>
        </p:nvSpPr>
        <p:spPr/>
        <p:txBody>
          <a:body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p>
            <a:fld id="{8BE738C5-1B51-4C6E-B2EA-6504EB6788B5}" type="slidenum">
              <a:rPr lang="en-US" smtClean="0">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06216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2947"/>
            <a:ext cx="8229600" cy="12192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37458"/>
            <a:ext cx="4040188"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319871"/>
            <a:ext cx="4040188"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33" y="1637458"/>
            <a:ext cx="4041775"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2319871"/>
            <a:ext cx="4041775"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C017EB9E-2775-429A-9883-0C711EB9176F}" type="datetime1">
              <a:rPr lang="es-EC" smtClean="0">
                <a:solidFill>
                  <a:srgbClr val="000000"/>
                </a:solidFill>
              </a:rPr>
              <a:pPr/>
              <a:t>19/11/2013</a:t>
            </a:fld>
            <a:endParaRPr lang="en-US">
              <a:solidFill>
                <a:srgbClr val="000000"/>
              </a:solidFill>
            </a:endParaRPr>
          </a:p>
        </p:txBody>
      </p:sp>
      <p:sp>
        <p:nvSpPr>
          <p:cNvPr id="8" name="7 Marcador de pie de página"/>
          <p:cNvSpPr>
            <a:spLocks noGrp="1"/>
          </p:cNvSpPr>
          <p:nvPr>
            <p:ph type="ftr" sz="quarter" idx="11"/>
          </p:nvPr>
        </p:nvSpPr>
        <p:spPr/>
        <p:txBody>
          <a:body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p>
            <a:fld id="{8BE738C5-1B51-4C6E-B2EA-6504EB6788B5}" type="slidenum">
              <a:rPr lang="en-US" smtClean="0">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3258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D98C2FD1-E5E8-44E9-B32B-BE0793A32CE0}" type="datetime1">
              <a:rPr lang="es-EC" smtClean="0">
                <a:solidFill>
                  <a:srgbClr val="000000"/>
                </a:solidFill>
              </a:rPr>
              <a:pPr/>
              <a:t>19/11/2013</a:t>
            </a:fld>
            <a:endParaRPr lang="en-US">
              <a:solidFill>
                <a:srgbClr val="000000"/>
              </a:solidFill>
            </a:endParaRPr>
          </a:p>
        </p:txBody>
      </p:sp>
      <p:sp>
        <p:nvSpPr>
          <p:cNvPr id="4" name="3 Marcador de pie de página"/>
          <p:cNvSpPr>
            <a:spLocks noGrp="1"/>
          </p:cNvSpPr>
          <p:nvPr>
            <p:ph type="ftr" sz="quarter" idx="11"/>
          </p:nvPr>
        </p:nvSpPr>
        <p:spPr/>
        <p:txBody>
          <a:body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36973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69CEA6-3A0C-4ECA-981D-4BB9346824CE}" type="datetime1">
              <a:rPr lang="es-EC" smtClean="0">
                <a:solidFill>
                  <a:srgbClr val="000000"/>
                </a:solidFill>
              </a:rPr>
              <a:pPr/>
              <a:t>19/11/2013</a:t>
            </a:fld>
            <a:endParaRPr lang="en-US">
              <a:solidFill>
                <a:srgbClr val="000000"/>
              </a:solidFill>
            </a:endParaRPr>
          </a:p>
        </p:txBody>
      </p:sp>
      <p:sp>
        <p:nvSpPr>
          <p:cNvPr id="3" name="2 Marcador de pie de página"/>
          <p:cNvSpPr>
            <a:spLocks noGrp="1"/>
          </p:cNvSpPr>
          <p:nvPr>
            <p:ph type="ftr" sz="quarter" idx="11"/>
          </p:nvPr>
        </p:nvSpPr>
        <p:spPr/>
        <p:txBody>
          <a:body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p>
            <a:fld id="{8BE738C5-1B51-4C6E-B2EA-6504EB6788B5}" type="slidenum">
              <a:rPr lang="en-US" smtClean="0">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4418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7" y="291253"/>
            <a:ext cx="3008313" cy="123952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91262"/>
            <a:ext cx="5111750" cy="62433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17" y="1530782"/>
            <a:ext cx="3008313" cy="5003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4BD3AE4-F44C-4F17-B412-0D726A49F30C}" type="datetime1">
              <a:rPr lang="es-EC" smtClean="0">
                <a:solidFill>
                  <a:srgbClr val="000000"/>
                </a:solidFill>
              </a:rPr>
              <a:pPr/>
              <a:t>19/11/2013</a:t>
            </a:fld>
            <a:endParaRPr lang="en-US">
              <a:solidFill>
                <a:srgbClr val="000000"/>
              </a:solidFill>
            </a:endParaRPr>
          </a:p>
        </p:txBody>
      </p:sp>
      <p:sp>
        <p:nvSpPr>
          <p:cNvPr id="6" name="5 Marcador de pie de página"/>
          <p:cNvSpPr>
            <a:spLocks noGrp="1"/>
          </p:cNvSpPr>
          <p:nvPr>
            <p:ph type="ftr" sz="quarter" idx="11"/>
          </p:nvPr>
        </p:nvSpPr>
        <p:spPr/>
        <p:txBody>
          <a:body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p>
            <a:fld id="{8BE738C5-1B51-4C6E-B2EA-6504EB6788B5}" type="slidenum">
              <a:rPr lang="en-US" smtClean="0">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96687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5120644"/>
            <a:ext cx="5486400" cy="604521"/>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53627"/>
            <a:ext cx="5486400" cy="4389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725165"/>
            <a:ext cx="5486400" cy="858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3DC727-4F6E-42FA-9B6A-40513DAC5081}" type="datetime1">
              <a:rPr lang="es-EC" smtClean="0">
                <a:solidFill>
                  <a:srgbClr val="000000"/>
                </a:solidFill>
              </a:rPr>
              <a:pPr/>
              <a:t>19/11/2013</a:t>
            </a:fld>
            <a:endParaRPr lang="en-US">
              <a:solidFill>
                <a:srgbClr val="000000"/>
              </a:solidFill>
            </a:endParaRPr>
          </a:p>
        </p:txBody>
      </p:sp>
      <p:sp>
        <p:nvSpPr>
          <p:cNvPr id="6" name="5 Marcador de pie de página"/>
          <p:cNvSpPr>
            <a:spLocks noGrp="1"/>
          </p:cNvSpPr>
          <p:nvPr>
            <p:ph type="ftr" sz="quarter" idx="11"/>
          </p:nvPr>
        </p:nvSpPr>
        <p:spPr/>
        <p:txBody>
          <a:body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p>
            <a:fld id="{8BE738C5-1B51-4C6E-B2EA-6504EB6788B5}" type="slidenum">
              <a:rPr lang="en-US" smtClean="0">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87308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92947"/>
            <a:ext cx="8229600" cy="12192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706880"/>
            <a:ext cx="8229600" cy="482769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780116"/>
            <a:ext cx="2133600"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0FF4266C-6336-4DCD-BCB8-1FF42A137FBF}" type="datetime1">
              <a:rPr lang="es-EC" smtClean="0">
                <a:solidFill>
                  <a:prstClr val="white"/>
                </a:solidFill>
              </a:rPr>
              <a:pPr/>
              <a:t>19/11/2013</a:t>
            </a:fld>
            <a:endParaRPr lang="es-EC" dirty="0">
              <a:solidFill>
                <a:prstClr val="white"/>
              </a:solidFill>
            </a:endParaRPr>
          </a:p>
        </p:txBody>
      </p:sp>
      <p:sp>
        <p:nvSpPr>
          <p:cNvPr id="5" name="4 Marcador de pie de página"/>
          <p:cNvSpPr>
            <a:spLocks noGrp="1"/>
          </p:cNvSpPr>
          <p:nvPr>
            <p:ph type="ftr" sz="quarter" idx="3"/>
          </p:nvPr>
        </p:nvSpPr>
        <p:spPr>
          <a:xfrm>
            <a:off x="3124200" y="6780116"/>
            <a:ext cx="289560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780116"/>
            <a:ext cx="213360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8BE738C5-1B51-4C6E-B2EA-6504EB6788B5}" type="slidenum">
              <a:rPr lang="en-US" smtClean="0">
                <a:solidFill>
                  <a:prstClr val="white"/>
                </a:solidFill>
              </a:rPr>
              <a:pPr/>
              <a:t>‹Nº›</a:t>
            </a:fld>
            <a:endParaRPr lang="en-US" dirty="0">
              <a:solidFill>
                <a:prstClr val="white"/>
              </a:solidFill>
            </a:endParaRPr>
          </a:p>
        </p:txBody>
      </p:sp>
      <p:pic>
        <p:nvPicPr>
          <p:cNvPr id="7" name="6 Image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91"/>
            <a:ext cx="9144000" cy="110699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884833535"/>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96958" y="3691481"/>
            <a:ext cx="8096666" cy="1849510"/>
          </a:xfrm>
        </p:spPr>
        <p:txBody>
          <a:bodyPr>
            <a:noAutofit/>
          </a:bodyPr>
          <a:lstStyle/>
          <a:p>
            <a:pPr>
              <a:defRPr/>
            </a:pPr>
            <a:r>
              <a:rPr lang="es-ES" sz="3200" b="1" dirty="0" smtClean="0">
                <a:ln w="11430"/>
                <a:ea typeface="Verdana" pitchFamily="34" charset="0"/>
                <a:cs typeface="Verdana" pitchFamily="34" charset="0"/>
              </a:rPr>
              <a:t/>
            </a:r>
            <a:br>
              <a:rPr lang="es-ES" sz="3200" b="1" dirty="0" smtClean="0">
                <a:ln w="11430"/>
                <a:ea typeface="Verdana" pitchFamily="34" charset="0"/>
                <a:cs typeface="Verdana" pitchFamily="34" charset="0"/>
              </a:rPr>
            </a:br>
            <a:r>
              <a:rPr lang="es-ES" sz="3200" b="1" dirty="0" smtClean="0">
                <a:ln w="11430"/>
                <a:ea typeface="Verdana" pitchFamily="34" charset="0"/>
                <a:cs typeface="Verdana" pitchFamily="34" charset="0"/>
              </a:rPr>
              <a:t>F</a:t>
            </a:r>
            <a:r>
              <a:rPr lang="es-EC" sz="2800" b="1" dirty="0" smtClean="0"/>
              <a:t>ORMULACIÓN </a:t>
            </a:r>
            <a:r>
              <a:rPr lang="es-EC" sz="2800" b="1" dirty="0"/>
              <a:t>DE UNA GUÍA DE AUDITORIA PARA LA INFRAESTRUCTURA FÍSICA DE LOS CENTROS DE DATOS DE LAS ENTIDADES PÚBLICAS DEL ECUADOR BASADO EN MARCOS DE REFERENCIA DE TI</a:t>
            </a:r>
            <a:r>
              <a:rPr lang="es-EC" sz="3200" dirty="0" smtClean="0">
                <a:ea typeface="Verdana" pitchFamily="34" charset="0"/>
                <a:cs typeface="Verdana" pitchFamily="34" charset="0"/>
              </a:rPr>
              <a:t/>
            </a:r>
            <a:br>
              <a:rPr lang="es-EC" sz="3200" dirty="0" smtClean="0">
                <a:ea typeface="Verdana" pitchFamily="34" charset="0"/>
                <a:cs typeface="Verdana" pitchFamily="34" charset="0"/>
              </a:rPr>
            </a:br>
            <a:r>
              <a:rPr lang="es-EC" sz="3200" dirty="0" smtClean="0">
                <a:ea typeface="Verdana" pitchFamily="34" charset="0"/>
                <a:cs typeface="Verdana" pitchFamily="34" charset="0"/>
              </a:rPr>
              <a:t/>
            </a:r>
            <a:br>
              <a:rPr lang="es-EC" sz="3200" dirty="0" smtClean="0">
                <a:ea typeface="Verdana" pitchFamily="34" charset="0"/>
                <a:cs typeface="Verdana" pitchFamily="34" charset="0"/>
              </a:rPr>
            </a:br>
            <a:r>
              <a:rPr lang="es-EC" sz="2400" b="1" dirty="0" smtClean="0">
                <a:ea typeface="Verdana" pitchFamily="34" charset="0"/>
                <a:cs typeface="Verdana" pitchFamily="34" charset="0"/>
              </a:rPr>
              <a:t>Autor: Ing. Christian Llerena</a:t>
            </a:r>
            <a:endParaRPr lang="es-EC" sz="2400" b="1" dirty="0">
              <a:ea typeface="Verdana" pitchFamily="34" charset="0"/>
              <a:cs typeface="Verdana" pitchFamily="34" charset="0"/>
            </a:endParaRPr>
          </a:p>
        </p:txBody>
      </p:sp>
      <p:sp>
        <p:nvSpPr>
          <p:cNvPr id="7" name="1 Título"/>
          <p:cNvSpPr txBox="1">
            <a:spLocks/>
          </p:cNvSpPr>
          <p:nvPr/>
        </p:nvSpPr>
        <p:spPr>
          <a:xfrm>
            <a:off x="860138" y="0"/>
            <a:ext cx="8260117" cy="123503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0" baseline="0" noProof="0" dirty="0" smtClean="0">
                <a:solidFill>
                  <a:schemeClr val="bg1"/>
                </a:solidFill>
                <a:effectLst>
                  <a:outerShdw blurRad="50800" dist="38100" dir="8100000" algn="tr" rotWithShape="0">
                    <a:prstClr val="black">
                      <a:alpha val="40000"/>
                    </a:prstClr>
                  </a:outerShdw>
                </a:effectLst>
                <a:latin typeface="+mj-lt"/>
                <a:ea typeface="+mj-ea"/>
                <a:cs typeface="+mj-cs"/>
              </a:rPr>
              <a:t>MAESTRIA EN EVALUACIÓN Y AUDITORÍA DE SISTEMAS TECNOLÓGICOS</a:t>
            </a:r>
            <a:r>
              <a:rPr lang="en-US" sz="3600" b="0" baseline="0" noProof="0" dirty="0" smtClean="0">
                <a:solidFill>
                  <a:schemeClr val="bg1"/>
                </a:solidFill>
                <a:effectLst>
                  <a:outerShdw blurRad="50800" dist="38100" dir="8100000" algn="tr" rotWithShape="0">
                    <a:prstClr val="black">
                      <a:alpha val="40000"/>
                    </a:prstClr>
                  </a:outerShdw>
                </a:effectLst>
                <a:latin typeface="+mj-lt"/>
                <a:ea typeface="+mj-ea"/>
                <a:cs typeface="+mj-cs"/>
              </a:rPr>
              <a:t> </a:t>
            </a:r>
            <a:endParaRPr kumimoji="0" lang="es-EC" sz="3600" b="0"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j-lt"/>
              <a:ea typeface="+mj-ea"/>
              <a:cs typeface="+mj-cs"/>
            </a:endParaRPr>
          </a:p>
        </p:txBody>
      </p:sp>
      <p:sp>
        <p:nvSpPr>
          <p:cNvPr id="9" name="1 Título"/>
          <p:cNvSpPr txBox="1">
            <a:spLocks/>
          </p:cNvSpPr>
          <p:nvPr/>
        </p:nvSpPr>
        <p:spPr>
          <a:xfrm>
            <a:off x="6646460" y="6318819"/>
            <a:ext cx="2545040" cy="4619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000" b="0" i="0" u="none" strike="noStrike" kern="1200" cap="none" spc="0" normalizeH="0" baseline="0" noProof="0" dirty="0" smtClean="0">
                <a:ln>
                  <a:noFill/>
                </a:ln>
                <a:solidFill>
                  <a:schemeClr val="tx1"/>
                </a:solidFill>
                <a:effectLst>
                  <a:outerShdw blurRad="50800" dist="38100" dir="8100000" algn="tr" rotWithShape="0">
                    <a:prstClr val="black">
                      <a:alpha val="40000"/>
                    </a:prstClr>
                  </a:outerShdw>
                </a:effectLst>
                <a:uLnTx/>
                <a:uFillTx/>
                <a:latin typeface="+mj-lt"/>
                <a:ea typeface="Verdana" pitchFamily="34" charset="0"/>
                <a:cs typeface="Verdana" pitchFamily="34" charset="0"/>
              </a:rPr>
              <a:t/>
            </a:r>
            <a:br>
              <a:rPr kumimoji="0" lang="es-EC" sz="2000" b="0" i="0" u="none" strike="noStrike" kern="1200" cap="none" spc="0" normalizeH="0" baseline="0" noProof="0" dirty="0" smtClean="0">
                <a:ln>
                  <a:noFill/>
                </a:ln>
                <a:solidFill>
                  <a:schemeClr val="tx1"/>
                </a:solidFill>
                <a:effectLst>
                  <a:outerShdw blurRad="50800" dist="38100" dir="8100000" algn="tr" rotWithShape="0">
                    <a:prstClr val="black">
                      <a:alpha val="40000"/>
                    </a:prstClr>
                  </a:outerShdw>
                </a:effectLst>
                <a:uLnTx/>
                <a:uFillTx/>
                <a:latin typeface="+mj-lt"/>
                <a:ea typeface="Verdana" pitchFamily="34" charset="0"/>
                <a:cs typeface="Verdana" pitchFamily="34" charset="0"/>
              </a:rPr>
            </a:br>
            <a:r>
              <a:rPr kumimoji="0" lang="es-EC" sz="2000" b="0" i="0" u="none" strike="noStrike" kern="1200" cap="none" spc="0" normalizeH="0" baseline="0" noProof="0" dirty="0" smtClean="0">
                <a:ln>
                  <a:noFill/>
                </a:ln>
                <a:solidFill>
                  <a:schemeClr val="tx1"/>
                </a:solidFill>
                <a:effectLst>
                  <a:outerShdw blurRad="50800" dist="38100" dir="8100000" algn="tr" rotWithShape="0">
                    <a:prstClr val="black">
                      <a:alpha val="40000"/>
                    </a:prstClr>
                  </a:outerShdw>
                </a:effectLst>
                <a:uLnTx/>
                <a:uFillTx/>
                <a:latin typeface="+mj-lt"/>
                <a:ea typeface="Verdana" pitchFamily="34" charset="0"/>
                <a:cs typeface="Verdana" pitchFamily="34" charset="0"/>
              </a:rPr>
              <a:t/>
            </a:r>
            <a:br>
              <a:rPr kumimoji="0" lang="es-EC" sz="2000" b="0" i="0" u="none" strike="noStrike" kern="1200" cap="none" spc="0" normalizeH="0" baseline="0" noProof="0" dirty="0" smtClean="0">
                <a:ln>
                  <a:noFill/>
                </a:ln>
                <a:solidFill>
                  <a:schemeClr val="tx1"/>
                </a:solidFill>
                <a:effectLst>
                  <a:outerShdw blurRad="50800" dist="38100" dir="8100000" algn="tr" rotWithShape="0">
                    <a:prstClr val="black">
                      <a:alpha val="40000"/>
                    </a:prstClr>
                  </a:outerShdw>
                </a:effectLst>
                <a:uLnTx/>
                <a:uFillTx/>
                <a:latin typeface="+mj-lt"/>
                <a:ea typeface="Verdana" pitchFamily="34" charset="0"/>
                <a:cs typeface="Verdana" pitchFamily="34" charset="0"/>
              </a:rPr>
            </a:br>
            <a:r>
              <a:rPr lang="es-EC" sz="2000" b="0" baseline="0" dirty="0" smtClean="0">
                <a:solidFill>
                  <a:schemeClr val="tx1"/>
                </a:solidFill>
                <a:effectLst>
                  <a:outerShdw blurRad="50800" dist="38100" dir="8100000" algn="tr" rotWithShape="0">
                    <a:prstClr val="black">
                      <a:alpha val="40000"/>
                    </a:prstClr>
                  </a:outerShdw>
                </a:effectLst>
                <a:latin typeface="+mj-lt"/>
                <a:ea typeface="Verdana" pitchFamily="34" charset="0"/>
                <a:cs typeface="Verdana" pitchFamily="34" charset="0"/>
              </a:rPr>
              <a:t>Noviembre de</a:t>
            </a:r>
            <a:r>
              <a:rPr kumimoji="0" lang="es-EC" sz="2000" b="0" i="0" u="none" strike="noStrike" kern="1200" cap="none" spc="0" normalizeH="0" baseline="0" noProof="0" dirty="0" smtClean="0">
                <a:ln>
                  <a:noFill/>
                </a:ln>
                <a:solidFill>
                  <a:schemeClr val="tx1"/>
                </a:solidFill>
                <a:effectLst>
                  <a:outerShdw blurRad="50800" dist="38100" dir="8100000" algn="tr" rotWithShape="0">
                    <a:prstClr val="black">
                      <a:alpha val="40000"/>
                    </a:prstClr>
                  </a:outerShdw>
                </a:effectLst>
                <a:uLnTx/>
                <a:uFillTx/>
                <a:latin typeface="+mj-lt"/>
                <a:ea typeface="Verdana" pitchFamily="34" charset="0"/>
                <a:cs typeface="Verdana" pitchFamily="34" charset="0"/>
              </a:rPr>
              <a:t> 2013</a:t>
            </a:r>
            <a:endParaRPr kumimoji="0" lang="es-EC" sz="2400" b="0" i="0" u="none" strike="noStrike" kern="1200" cap="none" spc="0" normalizeH="0" baseline="0" noProof="0" dirty="0">
              <a:ln>
                <a:noFill/>
              </a:ln>
              <a:solidFill>
                <a:schemeClr val="tx1"/>
              </a:solidFill>
              <a:effectLst>
                <a:outerShdw blurRad="50800" dist="38100" dir="8100000" algn="tr" rotWithShape="0">
                  <a:prstClr val="black">
                    <a:alpha val="40000"/>
                  </a:prstClr>
                </a:outerShdw>
              </a:effectLst>
              <a:uLnTx/>
              <a:uFillTx/>
              <a:latin typeface="+mj-lt"/>
              <a:ea typeface="Verdana" pitchFamily="34" charset="0"/>
              <a:cs typeface="Verdana" pitchFamily="34" charset="0"/>
            </a:endParaRPr>
          </a:p>
        </p:txBody>
      </p:sp>
      <p:sp>
        <p:nvSpPr>
          <p:cNvPr id="11" name="1 Título"/>
          <p:cNvSpPr txBox="1">
            <a:spLocks/>
          </p:cNvSpPr>
          <p:nvPr/>
        </p:nvSpPr>
        <p:spPr>
          <a:xfrm>
            <a:off x="39615" y="6306824"/>
            <a:ext cx="4203391" cy="94798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a:defRPr/>
            </a:pPr>
            <a:r>
              <a:rPr lang="es-ES" sz="2400" dirty="0">
                <a:ln w="11430"/>
                <a:latin typeface="Calibri" pitchFamily="34" charset="0"/>
              </a:rPr>
              <a:t>DIRECTOR: ING. </a:t>
            </a:r>
            <a:r>
              <a:rPr lang="es-ES" sz="2400" dirty="0" smtClean="0">
                <a:ln w="11430"/>
                <a:latin typeface="Calibri" pitchFamily="34" charset="0"/>
              </a:rPr>
              <a:t>JAIRO NAVARRO, </a:t>
            </a:r>
            <a:r>
              <a:rPr lang="es-ES" sz="2400" dirty="0" err="1">
                <a:ln w="11430"/>
                <a:latin typeface="Calibri" pitchFamily="34" charset="0"/>
              </a:rPr>
              <a:t>Msc</a:t>
            </a:r>
            <a:r>
              <a:rPr lang="es-ES" sz="2400" dirty="0">
                <a:ln w="11430"/>
                <a:latin typeface="Calibri" pitchFamily="34" charset="0"/>
              </a:rPr>
              <a:t>.</a:t>
            </a:r>
            <a:endParaRPr lang="es-ES" sz="2400" dirty="0" smtClean="0">
              <a:ln w="11430"/>
              <a:latin typeface="Calibri" pitchFamily="34" charset="0"/>
            </a:endParaRPr>
          </a:p>
          <a:p>
            <a:pPr>
              <a:defRPr/>
            </a:pPr>
            <a:r>
              <a:rPr lang="es-ES" sz="2400" dirty="0">
                <a:ln w="11430"/>
                <a:latin typeface="Calibri" pitchFamily="34" charset="0"/>
              </a:rPr>
              <a:t>O</a:t>
            </a:r>
            <a:r>
              <a:rPr lang="es-ES" sz="2400" dirty="0" smtClean="0">
                <a:ln w="11430"/>
                <a:latin typeface="Calibri" pitchFamily="34" charset="0"/>
              </a:rPr>
              <a:t>PONENTE</a:t>
            </a:r>
            <a:r>
              <a:rPr lang="es-ES" sz="2400" dirty="0">
                <a:ln w="11430"/>
                <a:latin typeface="Calibri" pitchFamily="34" charset="0"/>
              </a:rPr>
              <a:t>: ING. </a:t>
            </a:r>
            <a:r>
              <a:rPr lang="es-ES" sz="2400" dirty="0" smtClean="0">
                <a:ln w="11430"/>
                <a:latin typeface="Calibri" pitchFamily="34" charset="0"/>
              </a:rPr>
              <a:t>LUIS ESCOBAR, </a:t>
            </a:r>
            <a:r>
              <a:rPr lang="es-ES" sz="2400" dirty="0" err="1">
                <a:ln w="11430"/>
                <a:latin typeface="Calibri" pitchFamily="34" charset="0"/>
              </a:rPr>
              <a:t>Msc</a:t>
            </a:r>
            <a:r>
              <a:rPr lang="es-ES" sz="2400" dirty="0">
                <a:ln w="11430"/>
                <a:latin typeface="Calibri" pitchFamily="34" charset="0"/>
              </a:rPr>
              <a:t>.</a:t>
            </a:r>
          </a:p>
          <a:p>
            <a:pPr>
              <a:defRPr/>
            </a:pPr>
            <a:r>
              <a:rPr lang="es-ES" sz="2400" dirty="0">
                <a:ln w="11430"/>
                <a:latin typeface="Calibri" pitchFamily="34" charset="0"/>
              </a:rPr>
              <a:t>COORDINADOR: ING. </a:t>
            </a:r>
            <a:r>
              <a:rPr lang="es-ES" sz="2400" dirty="0" smtClean="0">
                <a:ln w="11430"/>
                <a:latin typeface="Calibri" pitchFamily="34" charset="0"/>
              </a:rPr>
              <a:t>MARIO RON, </a:t>
            </a:r>
            <a:r>
              <a:rPr lang="es-ES" sz="2400" dirty="0" err="1" smtClean="0">
                <a:ln w="11430"/>
                <a:latin typeface="Calibri" pitchFamily="34" charset="0"/>
              </a:rPr>
              <a:t>Msc</a:t>
            </a:r>
            <a:r>
              <a:rPr lang="es-ES" sz="2400" dirty="0">
                <a:ln w="11430"/>
                <a:latin typeface="Calibri" pitchFamily="34" charset="0"/>
              </a:rPr>
              <a:t>.</a:t>
            </a:r>
          </a:p>
        </p:txBody>
      </p:sp>
      <p:pic>
        <p:nvPicPr>
          <p:cNvPr id="1026" name="Picture 2" descr="LOGO PRINCIPAL NUE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38" y="1508168"/>
            <a:ext cx="6765736" cy="174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8721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1">
              <a:buFont typeface="Arial" panose="020B0604020202020204" pitchFamily="34" charset="0"/>
              <a:buChar char="•"/>
            </a:pPr>
            <a:r>
              <a:rPr lang="es-EC" dirty="0"/>
              <a:t>Procesos críticos del sistema </a:t>
            </a:r>
            <a:endParaRPr lang="es-EC" dirty="0" smtClean="0"/>
          </a:p>
          <a:p>
            <a:pPr lvl="1">
              <a:buFont typeface="Arial" panose="020B0604020202020204" pitchFamily="34" charset="0"/>
              <a:buChar char="•"/>
            </a:pPr>
            <a:r>
              <a:rPr lang="es-EC" dirty="0" smtClean="0"/>
              <a:t>Dependencias</a:t>
            </a:r>
          </a:p>
          <a:p>
            <a:pPr lvl="1">
              <a:buFont typeface="Arial" panose="020B0604020202020204" pitchFamily="34" charset="0"/>
              <a:buChar char="•"/>
            </a:pPr>
            <a:r>
              <a:rPr lang="es-EC" dirty="0" smtClean="0"/>
              <a:t>Impacto </a:t>
            </a:r>
            <a:r>
              <a:rPr lang="es-EC" dirty="0"/>
              <a:t>sobre las operaciones </a:t>
            </a:r>
            <a:endParaRPr lang="es-EC" dirty="0" smtClean="0"/>
          </a:p>
          <a:p>
            <a:pPr lvl="1">
              <a:buFont typeface="Arial" panose="020B0604020202020204" pitchFamily="34" charset="0"/>
              <a:buChar char="•"/>
            </a:pPr>
            <a:r>
              <a:rPr lang="es-EC" dirty="0" smtClean="0"/>
              <a:t>Determinar </a:t>
            </a:r>
            <a:r>
              <a:rPr lang="es-EC" dirty="0"/>
              <a:t>los tiempos de recuperación óptimos para los procesos críticos</a:t>
            </a:r>
          </a:p>
          <a:p>
            <a:pPr marL="0" indent="0">
              <a:buNone/>
            </a:pPr>
            <a:endParaRPr lang="es-EC" dirty="0" smtClean="0"/>
          </a:p>
          <a:p>
            <a:pPr marL="0" indent="0">
              <a:buNone/>
            </a:pPr>
            <a:r>
              <a:rPr lang="es-EC" dirty="0" smtClean="0"/>
              <a:t>CRITICOS – VITALES – SENSITIVOS -  NO CRITICOS</a:t>
            </a:r>
            <a:endParaRPr lang="es-EC" dirty="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normAutofit fontScale="90000"/>
          </a:bodyPr>
          <a:lstStyle/>
          <a:p>
            <a:r>
              <a:rPr lang="es-EC" dirty="0">
                <a:solidFill>
                  <a:schemeClr val="bg1"/>
                </a:solidFill>
              </a:rPr>
              <a:t>Guía para obtener el Nivel de Disponibilidad requerido</a:t>
            </a:r>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352898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marL="457200" lvl="1" indent="0">
              <a:buNone/>
            </a:pPr>
            <a:r>
              <a:rPr lang="es-EC" dirty="0" smtClean="0"/>
              <a:t>COBIT 4.1</a:t>
            </a:r>
          </a:p>
          <a:p>
            <a:pPr marL="457200" lvl="1" indent="0">
              <a:buNone/>
            </a:pPr>
            <a:r>
              <a:rPr lang="es-EC" dirty="0"/>
              <a:t>U</a:t>
            </a:r>
            <a:r>
              <a:rPr lang="es-EC" dirty="0" smtClean="0"/>
              <a:t>n </a:t>
            </a:r>
            <a:r>
              <a:rPr lang="es-EC" dirty="0"/>
              <a:t>marco de gobierno de </a:t>
            </a:r>
            <a:r>
              <a:rPr lang="es-EC" dirty="0" smtClean="0"/>
              <a:t>TI, basado en CONTROLES.</a:t>
            </a:r>
          </a:p>
          <a:p>
            <a:pPr marL="457200" lvl="1" indent="0">
              <a:buNone/>
            </a:pPr>
            <a:r>
              <a:rPr lang="es-EC" dirty="0" smtClean="0"/>
              <a:t>Organiza las actividades de TI en 34 procesos con sus respectivas métricas.</a:t>
            </a:r>
          </a:p>
          <a:p>
            <a:pPr marL="457200" lvl="1" indent="0">
              <a:buNone/>
            </a:pPr>
            <a:endParaRPr lang="es-EC" dirty="0" smtClean="0"/>
          </a:p>
          <a:p>
            <a:pPr marL="457200" lvl="1" indent="0">
              <a:buNone/>
            </a:pPr>
            <a:r>
              <a:rPr lang="es-EC" dirty="0" smtClean="0"/>
              <a:t>Criterio de la Información = Disponibilidad (información este disponible cuando sea requerida por los procesos del negocio)</a:t>
            </a:r>
          </a:p>
          <a:p>
            <a:pPr marL="457200" lvl="1" indent="0">
              <a:buNone/>
            </a:pPr>
            <a:endParaRPr lang="es-EC" dirty="0" smtClean="0"/>
          </a:p>
          <a:p>
            <a:pPr marL="457200" lvl="1" indent="0">
              <a:buNone/>
            </a:pPr>
            <a:r>
              <a:rPr lang="es-EC" dirty="0" smtClean="0"/>
              <a:t>Recursos de TI = INFRAESTRUCTURA</a:t>
            </a:r>
          </a:p>
          <a:p>
            <a:pPr marL="457200" lvl="1" indent="0">
              <a:buNone/>
            </a:pPr>
            <a:endParaRPr lang="es-EC" dirty="0" smtClean="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normAutofit fontScale="90000"/>
          </a:bodyPr>
          <a:lstStyle/>
          <a:p>
            <a:r>
              <a:rPr lang="es-EC" dirty="0">
                <a:solidFill>
                  <a:schemeClr val="bg1"/>
                </a:solidFill>
              </a:rPr>
              <a:t>Guía para obtener el Nivel de Disponibilidad requerido</a:t>
            </a:r>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116557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11790" y="1406629"/>
            <a:ext cx="8277367" cy="5185240"/>
          </a:xfrm>
        </p:spPr>
        <p:txBody>
          <a:bodyPr/>
          <a:lstStyle/>
          <a:p>
            <a:pPr marL="457200" lvl="1" indent="0" algn="ctr">
              <a:buNone/>
            </a:pPr>
            <a:r>
              <a:rPr lang="es-EC" dirty="0" smtClean="0"/>
              <a:t>CUESTIONARIO BIA – COBIT</a:t>
            </a:r>
          </a:p>
          <a:p>
            <a:pPr marL="457200" lvl="1" indent="0">
              <a:buNone/>
            </a:pPr>
            <a:endParaRPr lang="es-EC" dirty="0" smtClean="0"/>
          </a:p>
          <a:p>
            <a:pPr marL="457200" lvl="1" indent="0">
              <a:buNone/>
            </a:pPr>
            <a:endParaRPr lang="es-EC" dirty="0" smtClean="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normAutofit fontScale="90000"/>
          </a:bodyPr>
          <a:lstStyle/>
          <a:p>
            <a:r>
              <a:rPr lang="es-EC" dirty="0">
                <a:solidFill>
                  <a:schemeClr val="bg1"/>
                </a:solidFill>
              </a:rPr>
              <a:t>Guía para obtener el Nivel de Disponibilidad requerido</a:t>
            </a:r>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12</a:t>
            </a:fld>
            <a:endParaRPr lang="en-US" dirty="0">
              <a:solidFill>
                <a:prstClr val="white"/>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2115206776"/>
              </p:ext>
            </p:extLst>
          </p:nvPr>
        </p:nvGraphicFramePr>
        <p:xfrm>
          <a:off x="409433" y="3193577"/>
          <a:ext cx="8175009" cy="1567169"/>
        </p:xfrm>
        <a:graphic>
          <a:graphicData uri="http://schemas.openxmlformats.org/drawingml/2006/table">
            <a:tbl>
              <a:tblPr firstRow="1" firstCol="1" bandRow="1">
                <a:tableStyleId>{5C22544A-7EE6-4342-B048-85BDC9FD1C3A}</a:tableStyleId>
              </a:tblPr>
              <a:tblGrid>
                <a:gridCol w="8175009"/>
              </a:tblGrid>
              <a:tr h="887104">
                <a:tc>
                  <a:txBody>
                    <a:bodyPr/>
                    <a:lstStyle/>
                    <a:p>
                      <a:pPr algn="just">
                        <a:lnSpc>
                          <a:spcPct val="200000"/>
                        </a:lnSpc>
                        <a:spcAft>
                          <a:spcPts val="1000"/>
                        </a:spcAft>
                      </a:pPr>
                      <a:r>
                        <a:rPr lang="es-EC" sz="1800" b="1" kern="1200" dirty="0" smtClean="0">
                          <a:solidFill>
                            <a:schemeClr val="lt1"/>
                          </a:solidFill>
                          <a:effectLst/>
                          <a:latin typeface="+mn-lt"/>
                          <a:ea typeface="+mn-ea"/>
                          <a:cs typeface="+mn-cs"/>
                        </a:rPr>
                        <a:t>Los procesos críticos de TI se realizan en línea?</a:t>
                      </a:r>
                      <a:endParaRPr lang="es-EC" sz="1800" dirty="0">
                        <a:effectLst/>
                        <a:latin typeface="Calibri"/>
                        <a:ea typeface="Calibri"/>
                        <a:cs typeface="Times New Roman"/>
                      </a:endParaRPr>
                    </a:p>
                  </a:txBody>
                  <a:tcPr marL="44450" marR="44450" marT="0" marB="0" anchor="b"/>
                </a:tc>
              </a:tr>
              <a:tr h="680065">
                <a:tc>
                  <a:txBody>
                    <a:bodyPr/>
                    <a:lstStyle/>
                    <a:p>
                      <a:pPr algn="just">
                        <a:lnSpc>
                          <a:spcPct val="200000"/>
                        </a:lnSpc>
                        <a:spcAft>
                          <a:spcPts val="1000"/>
                        </a:spcAft>
                      </a:pPr>
                      <a:r>
                        <a:rPr lang="es-EC" sz="1800" dirty="0" smtClean="0">
                          <a:effectLst/>
                        </a:rPr>
                        <a:t>Cantidad </a:t>
                      </a:r>
                      <a:r>
                        <a:rPr lang="es-EC" sz="1800" dirty="0">
                          <a:effectLst/>
                        </a:rPr>
                        <a:t>de procesos que se realizan en la unidad de Tecnología de la </a:t>
                      </a:r>
                      <a:r>
                        <a:rPr lang="es-EC" sz="1800" dirty="0" smtClean="0">
                          <a:effectLst/>
                        </a:rPr>
                        <a:t>Información?</a:t>
                      </a:r>
                      <a:endParaRPr lang="es-EC" sz="1800" dirty="0">
                        <a:effectLst/>
                        <a:latin typeface="Calibri"/>
                        <a:ea typeface="Calibri"/>
                        <a:cs typeface="Times New Roman"/>
                      </a:endParaRPr>
                    </a:p>
                  </a:txBody>
                  <a:tcPr marL="44450" marR="44450" marT="0" marB="0" anchor="b"/>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417894585"/>
              </p:ext>
            </p:extLst>
          </p:nvPr>
        </p:nvGraphicFramePr>
        <p:xfrm>
          <a:off x="409432" y="1969921"/>
          <a:ext cx="8175009" cy="1128121"/>
        </p:xfrm>
        <a:graphic>
          <a:graphicData uri="http://schemas.openxmlformats.org/drawingml/2006/table">
            <a:tbl>
              <a:tblPr firstRow="1" firstCol="1" bandRow="1">
                <a:tableStyleId>{5C22544A-7EE6-4342-B048-85BDC9FD1C3A}</a:tableStyleId>
              </a:tblPr>
              <a:tblGrid>
                <a:gridCol w="8175009"/>
              </a:tblGrid>
              <a:tr h="441230">
                <a:tc>
                  <a:txBody>
                    <a:bodyPr/>
                    <a:lstStyle/>
                    <a:p>
                      <a:pPr algn="just">
                        <a:lnSpc>
                          <a:spcPct val="200000"/>
                        </a:lnSpc>
                        <a:spcAft>
                          <a:spcPts val="1000"/>
                        </a:spcAft>
                      </a:pPr>
                      <a:r>
                        <a:rPr lang="es-EC" sz="1800" dirty="0" smtClean="0">
                          <a:effectLst/>
                        </a:rPr>
                        <a:t>Cantidad </a:t>
                      </a:r>
                      <a:r>
                        <a:rPr lang="es-EC" sz="1800" dirty="0">
                          <a:effectLst/>
                        </a:rPr>
                        <a:t>de proveedores que apoyan los procesos de </a:t>
                      </a:r>
                      <a:r>
                        <a:rPr lang="es-EC" sz="1800" dirty="0" smtClean="0">
                          <a:effectLst/>
                        </a:rPr>
                        <a:t>TI?</a:t>
                      </a:r>
                      <a:endParaRPr lang="es-EC" sz="1800" dirty="0">
                        <a:effectLst/>
                        <a:latin typeface="Calibri"/>
                        <a:ea typeface="Calibri"/>
                        <a:cs typeface="Times New Roman"/>
                      </a:endParaRPr>
                    </a:p>
                  </a:txBody>
                  <a:tcPr marL="44450" marR="44450" marT="0" marB="0" anchor="b"/>
                </a:tc>
              </a:tr>
              <a:tr h="579481">
                <a:tc>
                  <a:txBody>
                    <a:bodyPr/>
                    <a:lstStyle/>
                    <a:p>
                      <a:pPr algn="just">
                        <a:lnSpc>
                          <a:spcPct val="200000"/>
                        </a:lnSpc>
                        <a:spcAft>
                          <a:spcPts val="1000"/>
                        </a:spcAft>
                      </a:pPr>
                      <a:r>
                        <a:rPr lang="es-EC" sz="1800" dirty="0" smtClean="0">
                          <a:effectLst/>
                        </a:rPr>
                        <a:t>Frecuencia en la que se realizan los procesos de Tecnología?</a:t>
                      </a:r>
                      <a:endParaRPr lang="es-EC" sz="1800" dirty="0">
                        <a:effectLst/>
                        <a:latin typeface="Calibri"/>
                        <a:ea typeface="Calibri"/>
                        <a:cs typeface="Times New Roman"/>
                      </a:endParaRPr>
                    </a:p>
                  </a:txBody>
                  <a:tcPr marL="44450" marR="44450" marT="0" marB="0" anchor="b"/>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344531386"/>
              </p:ext>
            </p:extLst>
          </p:nvPr>
        </p:nvGraphicFramePr>
        <p:xfrm>
          <a:off x="436729" y="4858603"/>
          <a:ext cx="8093123" cy="1711980"/>
        </p:xfrm>
        <a:graphic>
          <a:graphicData uri="http://schemas.openxmlformats.org/drawingml/2006/table">
            <a:tbl>
              <a:tblPr firstRow="1" firstCol="1" bandRow="1">
                <a:tableStyleId>{5C22544A-7EE6-4342-B048-85BDC9FD1C3A}</a:tableStyleId>
              </a:tblPr>
              <a:tblGrid>
                <a:gridCol w="8093123"/>
              </a:tblGrid>
              <a:tr h="1134273">
                <a:tc>
                  <a:txBody>
                    <a:bodyPr/>
                    <a:lstStyle/>
                    <a:p>
                      <a:pPr algn="just">
                        <a:lnSpc>
                          <a:spcPct val="200000"/>
                        </a:lnSpc>
                        <a:spcAft>
                          <a:spcPts val="1000"/>
                        </a:spcAft>
                      </a:pPr>
                      <a:r>
                        <a:rPr lang="es-EC" sz="1800" dirty="0" smtClean="0">
                          <a:effectLst/>
                        </a:rPr>
                        <a:t>Cuál </a:t>
                      </a:r>
                      <a:r>
                        <a:rPr lang="es-EC" sz="1800" dirty="0">
                          <a:effectLst/>
                        </a:rPr>
                        <a:t>es el periodo máximo que el proceso principal del negocio puede estar </a:t>
                      </a:r>
                      <a:r>
                        <a:rPr lang="es-EC" sz="1800" dirty="0" smtClean="0">
                          <a:effectLst/>
                        </a:rPr>
                        <a:t>indisponible?</a:t>
                      </a:r>
                      <a:endParaRPr lang="es-EC" sz="1800" dirty="0">
                        <a:effectLst/>
                        <a:latin typeface="Calibri"/>
                        <a:ea typeface="Calibri"/>
                        <a:cs typeface="Times New Roman"/>
                      </a:endParaRPr>
                    </a:p>
                  </a:txBody>
                  <a:tcPr marL="44450" marR="44450" marT="0" marB="0" anchor="b"/>
                </a:tc>
              </a:tr>
              <a:tr h="577707">
                <a:tc>
                  <a:txBody>
                    <a:bodyPr/>
                    <a:lstStyle/>
                    <a:p>
                      <a:pPr algn="just">
                        <a:lnSpc>
                          <a:spcPct val="200000"/>
                        </a:lnSpc>
                        <a:spcAft>
                          <a:spcPts val="1000"/>
                        </a:spcAft>
                      </a:pPr>
                      <a:r>
                        <a:rPr lang="es-EC" sz="1800" dirty="0" smtClean="0">
                          <a:effectLst/>
                        </a:rPr>
                        <a:t>El </a:t>
                      </a:r>
                      <a:r>
                        <a:rPr lang="es-EC" sz="1800" dirty="0">
                          <a:effectLst/>
                        </a:rPr>
                        <a:t>centro de servicios recibe peticiones de servicio de usuarios externos a la </a:t>
                      </a:r>
                      <a:r>
                        <a:rPr lang="es-EC" sz="1800" dirty="0" smtClean="0">
                          <a:effectLst/>
                        </a:rPr>
                        <a:t>entidad?</a:t>
                      </a:r>
                      <a:endParaRPr lang="es-EC" sz="18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1521021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061344295"/>
              </p:ext>
            </p:extLst>
          </p:nvPr>
        </p:nvGraphicFramePr>
        <p:xfrm>
          <a:off x="450375" y="1378423"/>
          <a:ext cx="8359254" cy="2021441"/>
        </p:xfrm>
        <a:graphic>
          <a:graphicData uri="http://schemas.openxmlformats.org/drawingml/2006/table">
            <a:tbl>
              <a:tblPr firstRow="1" firstCol="1" bandRow="1">
                <a:tableStyleId>{5C22544A-7EE6-4342-B048-85BDC9FD1C3A}</a:tableStyleId>
              </a:tblPr>
              <a:tblGrid>
                <a:gridCol w="2786418"/>
                <a:gridCol w="2786418"/>
                <a:gridCol w="2786418"/>
              </a:tblGrid>
              <a:tr h="299087">
                <a:tc>
                  <a:txBody>
                    <a:bodyPr/>
                    <a:lstStyle/>
                    <a:p>
                      <a:pPr algn="just">
                        <a:lnSpc>
                          <a:spcPct val="115000"/>
                        </a:lnSpc>
                        <a:spcAft>
                          <a:spcPts val="0"/>
                        </a:spcAft>
                      </a:pPr>
                      <a:r>
                        <a:rPr lang="es-EC" sz="1200" dirty="0">
                          <a:effectLst/>
                        </a:rPr>
                        <a:t>Preguntas</a:t>
                      </a:r>
                      <a:endParaRPr lang="es-EC" sz="1200" dirty="0">
                        <a:solidFill>
                          <a:srgbClr val="000000"/>
                        </a:solidFill>
                        <a:effectLst/>
                        <a:latin typeface="Times New Roman"/>
                        <a:ea typeface="Calibri"/>
                      </a:endParaRPr>
                    </a:p>
                  </a:txBody>
                  <a:tcPr marL="68580" marR="68580" marT="0" marB="0"/>
                </a:tc>
                <a:tc>
                  <a:txBody>
                    <a:bodyPr/>
                    <a:lstStyle/>
                    <a:p>
                      <a:pPr algn="just">
                        <a:lnSpc>
                          <a:spcPct val="115000"/>
                        </a:lnSpc>
                        <a:spcAft>
                          <a:spcPts val="0"/>
                        </a:spcAft>
                      </a:pPr>
                      <a:r>
                        <a:rPr lang="es-EC" sz="1200">
                          <a:effectLst/>
                        </a:rPr>
                        <a:t>Respuestas</a:t>
                      </a:r>
                      <a:endParaRPr lang="es-EC" sz="1200">
                        <a:solidFill>
                          <a:srgbClr val="000000"/>
                        </a:solidFill>
                        <a:effectLst/>
                        <a:latin typeface="Times New Roman"/>
                        <a:ea typeface="Calibri"/>
                      </a:endParaRPr>
                    </a:p>
                  </a:txBody>
                  <a:tcPr marL="68580" marR="68580" marT="0" marB="0"/>
                </a:tc>
                <a:tc>
                  <a:txBody>
                    <a:bodyPr/>
                    <a:lstStyle/>
                    <a:p>
                      <a:pPr algn="just">
                        <a:lnSpc>
                          <a:spcPct val="115000"/>
                        </a:lnSpc>
                        <a:spcAft>
                          <a:spcPts val="0"/>
                        </a:spcAft>
                      </a:pPr>
                      <a:r>
                        <a:rPr lang="es-EC" sz="1200">
                          <a:effectLst/>
                        </a:rPr>
                        <a:t>Ponderación</a:t>
                      </a:r>
                      <a:endParaRPr lang="es-EC" sz="1200">
                        <a:solidFill>
                          <a:srgbClr val="000000"/>
                        </a:solidFill>
                        <a:effectLst/>
                        <a:latin typeface="Times New Roman"/>
                        <a:ea typeface="Calibri"/>
                      </a:endParaRPr>
                    </a:p>
                  </a:txBody>
                  <a:tcPr marL="68580" marR="68580" marT="0" marB="0"/>
                </a:tc>
              </a:tr>
              <a:tr h="294623">
                <a:tc rowSpan="4">
                  <a:txBody>
                    <a:bodyPr/>
                    <a:lstStyle/>
                    <a:p>
                      <a:pPr algn="just">
                        <a:lnSpc>
                          <a:spcPct val="115000"/>
                        </a:lnSpc>
                        <a:spcAft>
                          <a:spcPts val="0"/>
                        </a:spcAft>
                      </a:pPr>
                      <a:r>
                        <a:rPr lang="es-EC" sz="1200" dirty="0">
                          <a:effectLst/>
                        </a:rPr>
                        <a:t>Preguntas de la 1 a la 8</a:t>
                      </a:r>
                      <a:endParaRPr lang="es-EC" sz="1200" dirty="0">
                        <a:solidFill>
                          <a:srgbClr val="000000"/>
                        </a:solidFill>
                        <a:effectLst/>
                        <a:latin typeface="Times New Roman"/>
                        <a:ea typeface="Calibri"/>
                      </a:endParaRPr>
                    </a:p>
                  </a:txBody>
                  <a:tcPr marL="68580" marR="68580" marT="0" marB="0"/>
                </a:tc>
                <a:tc>
                  <a:txBody>
                    <a:bodyPr/>
                    <a:lstStyle/>
                    <a:p>
                      <a:pPr algn="just">
                        <a:lnSpc>
                          <a:spcPct val="115000"/>
                        </a:lnSpc>
                        <a:spcAft>
                          <a:spcPts val="0"/>
                        </a:spcAft>
                      </a:pPr>
                      <a:r>
                        <a:rPr lang="es-EC" sz="1200" dirty="0">
                          <a:effectLst/>
                        </a:rPr>
                        <a:t>Hasta 6 </a:t>
                      </a:r>
                      <a:endParaRPr lang="es-EC" sz="1200" dirty="0">
                        <a:solidFill>
                          <a:srgbClr val="000000"/>
                        </a:solidFill>
                        <a:effectLst/>
                        <a:latin typeface="Times New Roman"/>
                        <a:ea typeface="Calibri"/>
                      </a:endParaRPr>
                    </a:p>
                  </a:txBody>
                  <a:tcPr marL="68580" marR="68580" marT="0" marB="0"/>
                </a:tc>
                <a:tc>
                  <a:txBody>
                    <a:bodyPr/>
                    <a:lstStyle/>
                    <a:p>
                      <a:pPr algn="just">
                        <a:lnSpc>
                          <a:spcPct val="115000"/>
                        </a:lnSpc>
                        <a:spcAft>
                          <a:spcPts val="0"/>
                        </a:spcAft>
                      </a:pPr>
                      <a:r>
                        <a:rPr lang="es-EC" sz="1200">
                          <a:effectLst/>
                        </a:rPr>
                        <a:t>1</a:t>
                      </a:r>
                      <a:endParaRPr lang="es-EC" sz="1200">
                        <a:solidFill>
                          <a:srgbClr val="000000"/>
                        </a:solidFill>
                        <a:effectLst/>
                        <a:latin typeface="Times New Roman"/>
                        <a:ea typeface="Calibri"/>
                      </a:endParaRPr>
                    </a:p>
                  </a:txBody>
                  <a:tcPr marL="68580" marR="68580" marT="0" marB="0"/>
                </a:tc>
              </a:tr>
              <a:tr h="336287">
                <a:tc vMerge="1">
                  <a:txBody>
                    <a:bodyPr/>
                    <a:lstStyle/>
                    <a:p>
                      <a:endParaRPr lang="es-EC"/>
                    </a:p>
                  </a:txBody>
                  <a:tcPr/>
                </a:tc>
                <a:tc>
                  <a:txBody>
                    <a:bodyPr/>
                    <a:lstStyle/>
                    <a:p>
                      <a:pPr algn="just">
                        <a:lnSpc>
                          <a:spcPct val="115000"/>
                        </a:lnSpc>
                        <a:spcAft>
                          <a:spcPts val="0"/>
                        </a:spcAft>
                      </a:pPr>
                      <a:r>
                        <a:rPr lang="es-EC" sz="1200">
                          <a:effectLst/>
                        </a:rPr>
                        <a:t>Entre 7 y 20</a:t>
                      </a:r>
                      <a:endParaRPr lang="es-EC" sz="1200">
                        <a:solidFill>
                          <a:srgbClr val="000000"/>
                        </a:solidFill>
                        <a:effectLst/>
                        <a:latin typeface="Times New Roman"/>
                        <a:ea typeface="Calibri"/>
                      </a:endParaRPr>
                    </a:p>
                  </a:txBody>
                  <a:tcPr marL="68580" marR="68580" marT="0" marB="0"/>
                </a:tc>
                <a:tc>
                  <a:txBody>
                    <a:bodyPr/>
                    <a:lstStyle/>
                    <a:p>
                      <a:pPr algn="just">
                        <a:lnSpc>
                          <a:spcPct val="115000"/>
                        </a:lnSpc>
                        <a:spcAft>
                          <a:spcPts val="0"/>
                        </a:spcAft>
                      </a:pPr>
                      <a:r>
                        <a:rPr lang="es-EC" sz="1200">
                          <a:effectLst/>
                        </a:rPr>
                        <a:t>2</a:t>
                      </a:r>
                      <a:endParaRPr lang="es-EC" sz="1200">
                        <a:solidFill>
                          <a:srgbClr val="000000"/>
                        </a:solidFill>
                        <a:effectLst/>
                        <a:latin typeface="Times New Roman"/>
                        <a:ea typeface="Calibri"/>
                      </a:endParaRPr>
                    </a:p>
                  </a:txBody>
                  <a:tcPr marL="68580" marR="68580" marT="0" marB="0"/>
                </a:tc>
              </a:tr>
              <a:tr h="254447">
                <a:tc vMerge="1">
                  <a:txBody>
                    <a:bodyPr/>
                    <a:lstStyle/>
                    <a:p>
                      <a:endParaRPr lang="es-EC"/>
                    </a:p>
                  </a:txBody>
                  <a:tcPr/>
                </a:tc>
                <a:tc>
                  <a:txBody>
                    <a:bodyPr/>
                    <a:lstStyle/>
                    <a:p>
                      <a:pPr algn="just">
                        <a:lnSpc>
                          <a:spcPct val="115000"/>
                        </a:lnSpc>
                        <a:spcAft>
                          <a:spcPts val="0"/>
                        </a:spcAft>
                      </a:pPr>
                      <a:r>
                        <a:rPr lang="es-EC" sz="1200">
                          <a:effectLst/>
                        </a:rPr>
                        <a:t>Entre 21 y 30   </a:t>
                      </a:r>
                      <a:endParaRPr lang="es-EC" sz="1200">
                        <a:solidFill>
                          <a:srgbClr val="000000"/>
                        </a:solidFill>
                        <a:effectLst/>
                        <a:latin typeface="Times New Roman"/>
                        <a:ea typeface="Calibri"/>
                      </a:endParaRPr>
                    </a:p>
                  </a:txBody>
                  <a:tcPr marL="68580" marR="68580" marT="0" marB="0"/>
                </a:tc>
                <a:tc>
                  <a:txBody>
                    <a:bodyPr/>
                    <a:lstStyle/>
                    <a:p>
                      <a:pPr algn="just">
                        <a:lnSpc>
                          <a:spcPct val="115000"/>
                        </a:lnSpc>
                        <a:spcAft>
                          <a:spcPts val="0"/>
                        </a:spcAft>
                      </a:pPr>
                      <a:r>
                        <a:rPr lang="es-EC" sz="1200">
                          <a:effectLst/>
                        </a:rPr>
                        <a:t>3</a:t>
                      </a:r>
                      <a:endParaRPr lang="es-EC" sz="1200">
                        <a:solidFill>
                          <a:srgbClr val="000000"/>
                        </a:solidFill>
                        <a:effectLst/>
                        <a:latin typeface="Times New Roman"/>
                        <a:ea typeface="Calibri"/>
                      </a:endParaRPr>
                    </a:p>
                  </a:txBody>
                  <a:tcPr marL="68580" marR="68580" marT="0" marB="0"/>
                </a:tc>
              </a:tr>
              <a:tr h="251471">
                <a:tc vMerge="1">
                  <a:txBody>
                    <a:bodyPr/>
                    <a:lstStyle/>
                    <a:p>
                      <a:endParaRPr lang="es-EC"/>
                    </a:p>
                  </a:txBody>
                  <a:tcPr/>
                </a:tc>
                <a:tc>
                  <a:txBody>
                    <a:bodyPr/>
                    <a:lstStyle/>
                    <a:p>
                      <a:pPr algn="just">
                        <a:lnSpc>
                          <a:spcPct val="115000"/>
                        </a:lnSpc>
                        <a:spcAft>
                          <a:spcPts val="0"/>
                        </a:spcAft>
                      </a:pPr>
                      <a:r>
                        <a:rPr lang="es-EC" sz="1200">
                          <a:effectLst/>
                        </a:rPr>
                        <a:t>Mayor a 30 </a:t>
                      </a:r>
                      <a:endParaRPr lang="es-EC" sz="1200">
                        <a:solidFill>
                          <a:srgbClr val="000000"/>
                        </a:solidFill>
                        <a:effectLst/>
                        <a:latin typeface="Times New Roman"/>
                        <a:ea typeface="Calibri"/>
                      </a:endParaRPr>
                    </a:p>
                  </a:txBody>
                  <a:tcPr marL="68580" marR="68580" marT="0" marB="0"/>
                </a:tc>
                <a:tc>
                  <a:txBody>
                    <a:bodyPr/>
                    <a:lstStyle/>
                    <a:p>
                      <a:pPr algn="just">
                        <a:lnSpc>
                          <a:spcPct val="115000"/>
                        </a:lnSpc>
                        <a:spcAft>
                          <a:spcPts val="0"/>
                        </a:spcAft>
                      </a:pPr>
                      <a:r>
                        <a:rPr lang="es-EC" sz="1200">
                          <a:effectLst/>
                        </a:rPr>
                        <a:t>4</a:t>
                      </a:r>
                      <a:endParaRPr lang="es-EC" sz="1200">
                        <a:solidFill>
                          <a:srgbClr val="000000"/>
                        </a:solidFill>
                        <a:effectLst/>
                        <a:latin typeface="Times New Roman"/>
                        <a:ea typeface="Calibri"/>
                      </a:endParaRPr>
                    </a:p>
                  </a:txBody>
                  <a:tcPr marL="68580" marR="68580" marT="0" marB="0"/>
                </a:tc>
              </a:tr>
              <a:tr h="310991">
                <a:tc rowSpan="2">
                  <a:txBody>
                    <a:bodyPr/>
                    <a:lstStyle/>
                    <a:p>
                      <a:pPr marL="0" algn="just" defTabSz="914400" rtl="0" eaLnBrk="1" latinLnBrk="0" hangingPunct="1">
                        <a:lnSpc>
                          <a:spcPct val="115000"/>
                        </a:lnSpc>
                        <a:spcAft>
                          <a:spcPts val="0"/>
                        </a:spcAft>
                      </a:pPr>
                      <a:r>
                        <a:rPr lang="es-EC" sz="1200" kern="1200" dirty="0">
                          <a:solidFill>
                            <a:schemeClr val="bg1"/>
                          </a:solidFill>
                          <a:effectLst/>
                          <a:latin typeface="+mn-lt"/>
                          <a:ea typeface="+mn-ea"/>
                          <a:cs typeface="+mn-cs"/>
                        </a:rPr>
                        <a:t>Preguntas de la 18 a la 25</a:t>
                      </a:r>
                    </a:p>
                  </a:txBody>
                  <a:tcPr marL="68580" marR="68580" marT="0" marB="0"/>
                </a:tc>
                <a:tc>
                  <a:txBody>
                    <a:bodyPr/>
                    <a:lstStyle/>
                    <a:p>
                      <a:pPr marL="0" algn="just" defTabSz="914400" rtl="0" eaLnBrk="1" latinLnBrk="0" hangingPunct="1">
                        <a:lnSpc>
                          <a:spcPct val="115000"/>
                        </a:lnSpc>
                        <a:spcAft>
                          <a:spcPts val="0"/>
                        </a:spcAft>
                      </a:pPr>
                      <a:r>
                        <a:rPr lang="es-EC" sz="1200" kern="1200">
                          <a:solidFill>
                            <a:schemeClr val="dk1"/>
                          </a:solidFill>
                          <a:effectLst/>
                          <a:latin typeface="+mn-lt"/>
                          <a:ea typeface="+mn-ea"/>
                          <a:cs typeface="+mn-cs"/>
                        </a:rPr>
                        <a:t>No</a:t>
                      </a:r>
                    </a:p>
                  </a:txBody>
                  <a:tcPr marL="68580" marR="68580" marT="0" marB="0"/>
                </a:tc>
                <a:tc>
                  <a:txBody>
                    <a:bodyPr/>
                    <a:lstStyle/>
                    <a:p>
                      <a:pPr marL="0" algn="just" defTabSz="914400" rtl="0" eaLnBrk="1" latinLnBrk="0" hangingPunct="1">
                        <a:lnSpc>
                          <a:spcPct val="115000"/>
                        </a:lnSpc>
                        <a:spcAft>
                          <a:spcPts val="0"/>
                        </a:spcAft>
                      </a:pPr>
                      <a:r>
                        <a:rPr lang="es-EC" sz="1200" kern="1200">
                          <a:solidFill>
                            <a:schemeClr val="dk1"/>
                          </a:solidFill>
                          <a:effectLst/>
                          <a:latin typeface="+mn-lt"/>
                          <a:ea typeface="+mn-ea"/>
                          <a:cs typeface="+mn-cs"/>
                        </a:rPr>
                        <a:t>1</a:t>
                      </a:r>
                    </a:p>
                  </a:txBody>
                  <a:tcPr marL="68580" marR="68580" marT="0" marB="0"/>
                </a:tc>
              </a:tr>
              <a:tr h="274535">
                <a:tc vMerge="1">
                  <a:txBody>
                    <a:bodyPr/>
                    <a:lstStyle/>
                    <a:p>
                      <a:endParaRPr lang="es-EC"/>
                    </a:p>
                  </a:txBody>
                  <a:tcPr/>
                </a:tc>
                <a:tc>
                  <a:txBody>
                    <a:bodyPr/>
                    <a:lstStyle/>
                    <a:p>
                      <a:pPr marL="0" algn="just" defTabSz="914400" rtl="0" eaLnBrk="1" latinLnBrk="0" hangingPunct="1">
                        <a:lnSpc>
                          <a:spcPct val="115000"/>
                        </a:lnSpc>
                        <a:spcAft>
                          <a:spcPts val="0"/>
                        </a:spcAft>
                      </a:pPr>
                      <a:r>
                        <a:rPr lang="es-EC" sz="1200" kern="1200" dirty="0">
                          <a:solidFill>
                            <a:schemeClr val="dk1"/>
                          </a:solidFill>
                          <a:effectLst/>
                          <a:latin typeface="+mn-lt"/>
                          <a:ea typeface="+mn-ea"/>
                          <a:cs typeface="+mn-cs"/>
                        </a:rPr>
                        <a:t>Si</a:t>
                      </a:r>
                    </a:p>
                  </a:txBody>
                  <a:tcPr marL="68580" marR="68580" marT="0" marB="0"/>
                </a:tc>
                <a:tc>
                  <a:txBody>
                    <a:bodyPr/>
                    <a:lstStyle/>
                    <a:p>
                      <a:pPr marL="0" algn="just" defTabSz="914400" rtl="0" eaLnBrk="1" latinLnBrk="0" hangingPunct="1">
                        <a:lnSpc>
                          <a:spcPct val="115000"/>
                        </a:lnSpc>
                        <a:spcAft>
                          <a:spcPts val="0"/>
                        </a:spcAft>
                      </a:pPr>
                      <a:r>
                        <a:rPr lang="es-EC" sz="1200" kern="1200" dirty="0">
                          <a:solidFill>
                            <a:schemeClr val="dk1"/>
                          </a:solidFill>
                          <a:effectLst/>
                          <a:latin typeface="+mn-lt"/>
                          <a:ea typeface="+mn-ea"/>
                          <a:cs typeface="+mn-cs"/>
                        </a:rPr>
                        <a:t>4</a:t>
                      </a:r>
                    </a:p>
                  </a:txBody>
                  <a:tcPr marL="68580" marR="68580" marT="0" marB="0"/>
                </a:tc>
              </a:tr>
            </a:tbl>
          </a:graphicData>
        </a:graphic>
      </p:graphicFrame>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normAutofit fontScale="90000"/>
          </a:bodyPr>
          <a:lstStyle/>
          <a:p>
            <a:r>
              <a:rPr lang="es-EC" dirty="0">
                <a:solidFill>
                  <a:schemeClr val="bg1"/>
                </a:solidFill>
              </a:rPr>
              <a:t>Guía para obtener el Nivel de Disponibilidad requerido</a:t>
            </a:r>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13</a:t>
            </a:fld>
            <a:endParaRPr lang="en-US" dirty="0">
              <a:solidFill>
                <a:prstClr val="white"/>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714709381"/>
              </p:ext>
            </p:extLst>
          </p:nvPr>
        </p:nvGraphicFramePr>
        <p:xfrm>
          <a:off x="2861067" y="3519854"/>
          <a:ext cx="3621619" cy="2348685"/>
        </p:xfrm>
        <a:graphic>
          <a:graphicData uri="http://schemas.openxmlformats.org/drawingml/2006/table">
            <a:tbl>
              <a:tblPr firstRow="1" firstCol="1" bandRow="1">
                <a:tableStyleId>{5C22544A-7EE6-4342-B048-85BDC9FD1C3A}</a:tableStyleId>
              </a:tblPr>
              <a:tblGrid>
                <a:gridCol w="1816587"/>
                <a:gridCol w="1805032"/>
              </a:tblGrid>
              <a:tr h="469737">
                <a:tc>
                  <a:txBody>
                    <a:bodyPr/>
                    <a:lstStyle/>
                    <a:p>
                      <a:pPr algn="just">
                        <a:lnSpc>
                          <a:spcPct val="200000"/>
                        </a:lnSpc>
                        <a:spcAft>
                          <a:spcPts val="0"/>
                        </a:spcAft>
                      </a:pPr>
                      <a:r>
                        <a:rPr lang="es-EC" sz="1200">
                          <a:effectLst/>
                        </a:rPr>
                        <a:t>Puntaje obtenido</a:t>
                      </a:r>
                      <a:endParaRPr lang="es-EC" sz="1200">
                        <a:solidFill>
                          <a:srgbClr val="000000"/>
                        </a:solidFill>
                        <a:effectLst/>
                        <a:latin typeface="Times New Roman"/>
                        <a:ea typeface="Calibri"/>
                      </a:endParaRPr>
                    </a:p>
                  </a:txBody>
                  <a:tcPr marL="68580" marR="68580" marT="0" marB="0"/>
                </a:tc>
                <a:tc>
                  <a:txBody>
                    <a:bodyPr/>
                    <a:lstStyle/>
                    <a:p>
                      <a:pPr algn="just">
                        <a:lnSpc>
                          <a:spcPct val="200000"/>
                        </a:lnSpc>
                        <a:spcAft>
                          <a:spcPts val="0"/>
                        </a:spcAft>
                      </a:pPr>
                      <a:r>
                        <a:rPr lang="es-EC" sz="1200">
                          <a:effectLst/>
                        </a:rPr>
                        <a:t>Dependencia de TI</a:t>
                      </a:r>
                      <a:endParaRPr lang="es-EC" sz="1200">
                        <a:solidFill>
                          <a:srgbClr val="000000"/>
                        </a:solidFill>
                        <a:effectLst/>
                        <a:latin typeface="Times New Roman"/>
                        <a:ea typeface="Calibri"/>
                      </a:endParaRPr>
                    </a:p>
                  </a:txBody>
                  <a:tcPr marL="68580" marR="68580" marT="0" marB="0"/>
                </a:tc>
              </a:tr>
              <a:tr h="469737">
                <a:tc>
                  <a:txBody>
                    <a:bodyPr/>
                    <a:lstStyle/>
                    <a:p>
                      <a:pPr algn="just">
                        <a:lnSpc>
                          <a:spcPct val="200000"/>
                        </a:lnSpc>
                        <a:spcAft>
                          <a:spcPts val="0"/>
                        </a:spcAft>
                      </a:pPr>
                      <a:r>
                        <a:rPr lang="es-EC" sz="1200">
                          <a:effectLst/>
                        </a:rPr>
                        <a:t>Hasta 50</a:t>
                      </a:r>
                      <a:endParaRPr lang="es-EC" sz="1200">
                        <a:solidFill>
                          <a:srgbClr val="000000"/>
                        </a:solidFill>
                        <a:effectLst/>
                        <a:latin typeface="Times New Roman"/>
                        <a:ea typeface="Calibri"/>
                      </a:endParaRPr>
                    </a:p>
                  </a:txBody>
                  <a:tcPr marL="68580" marR="68580" marT="0" marB="0"/>
                </a:tc>
                <a:tc>
                  <a:txBody>
                    <a:bodyPr/>
                    <a:lstStyle/>
                    <a:p>
                      <a:pPr algn="just">
                        <a:lnSpc>
                          <a:spcPct val="200000"/>
                        </a:lnSpc>
                        <a:spcAft>
                          <a:spcPts val="0"/>
                        </a:spcAft>
                      </a:pPr>
                      <a:r>
                        <a:rPr lang="es-EC" sz="1200">
                          <a:effectLst/>
                        </a:rPr>
                        <a:t>Bajo</a:t>
                      </a:r>
                      <a:endParaRPr lang="es-EC" sz="1200">
                        <a:solidFill>
                          <a:srgbClr val="000000"/>
                        </a:solidFill>
                        <a:effectLst/>
                        <a:latin typeface="Times New Roman"/>
                        <a:ea typeface="Calibri"/>
                      </a:endParaRPr>
                    </a:p>
                  </a:txBody>
                  <a:tcPr marL="68580" marR="68580" marT="0" marB="0"/>
                </a:tc>
              </a:tr>
              <a:tr h="469737">
                <a:tc>
                  <a:txBody>
                    <a:bodyPr/>
                    <a:lstStyle/>
                    <a:p>
                      <a:pPr algn="just">
                        <a:lnSpc>
                          <a:spcPct val="200000"/>
                        </a:lnSpc>
                        <a:spcAft>
                          <a:spcPts val="0"/>
                        </a:spcAft>
                      </a:pPr>
                      <a:r>
                        <a:rPr lang="es-EC" sz="1200">
                          <a:effectLst/>
                        </a:rPr>
                        <a:t>Entre 51 y 75</a:t>
                      </a:r>
                      <a:endParaRPr lang="es-EC" sz="1200">
                        <a:solidFill>
                          <a:srgbClr val="000000"/>
                        </a:solidFill>
                        <a:effectLst/>
                        <a:latin typeface="Times New Roman"/>
                        <a:ea typeface="Calibri"/>
                      </a:endParaRPr>
                    </a:p>
                  </a:txBody>
                  <a:tcPr marL="68580" marR="68580" marT="0" marB="0"/>
                </a:tc>
                <a:tc>
                  <a:txBody>
                    <a:bodyPr/>
                    <a:lstStyle/>
                    <a:p>
                      <a:pPr algn="just">
                        <a:lnSpc>
                          <a:spcPct val="200000"/>
                        </a:lnSpc>
                        <a:spcAft>
                          <a:spcPts val="0"/>
                        </a:spcAft>
                      </a:pPr>
                      <a:r>
                        <a:rPr lang="es-EC" sz="1200">
                          <a:effectLst/>
                        </a:rPr>
                        <a:t>Medio</a:t>
                      </a:r>
                      <a:endParaRPr lang="es-EC" sz="1200">
                        <a:solidFill>
                          <a:srgbClr val="000000"/>
                        </a:solidFill>
                        <a:effectLst/>
                        <a:latin typeface="Times New Roman"/>
                        <a:ea typeface="Calibri"/>
                      </a:endParaRPr>
                    </a:p>
                  </a:txBody>
                  <a:tcPr marL="68580" marR="68580" marT="0" marB="0"/>
                </a:tc>
              </a:tr>
              <a:tr h="469737">
                <a:tc>
                  <a:txBody>
                    <a:bodyPr/>
                    <a:lstStyle/>
                    <a:p>
                      <a:pPr algn="just">
                        <a:lnSpc>
                          <a:spcPct val="200000"/>
                        </a:lnSpc>
                        <a:spcAft>
                          <a:spcPts val="0"/>
                        </a:spcAft>
                      </a:pPr>
                      <a:r>
                        <a:rPr lang="es-EC" sz="1200">
                          <a:effectLst/>
                        </a:rPr>
                        <a:t>Entre 76 y 90</a:t>
                      </a:r>
                      <a:endParaRPr lang="es-EC" sz="1200">
                        <a:solidFill>
                          <a:srgbClr val="000000"/>
                        </a:solidFill>
                        <a:effectLst/>
                        <a:latin typeface="Times New Roman"/>
                        <a:ea typeface="Calibri"/>
                      </a:endParaRPr>
                    </a:p>
                  </a:txBody>
                  <a:tcPr marL="68580" marR="68580" marT="0" marB="0"/>
                </a:tc>
                <a:tc>
                  <a:txBody>
                    <a:bodyPr/>
                    <a:lstStyle/>
                    <a:p>
                      <a:pPr algn="just">
                        <a:lnSpc>
                          <a:spcPct val="200000"/>
                        </a:lnSpc>
                        <a:spcAft>
                          <a:spcPts val="0"/>
                        </a:spcAft>
                      </a:pPr>
                      <a:r>
                        <a:rPr lang="es-EC" sz="1200">
                          <a:effectLst/>
                        </a:rPr>
                        <a:t>Alto</a:t>
                      </a:r>
                      <a:endParaRPr lang="es-EC" sz="1200">
                        <a:solidFill>
                          <a:srgbClr val="000000"/>
                        </a:solidFill>
                        <a:effectLst/>
                        <a:latin typeface="Times New Roman"/>
                        <a:ea typeface="Calibri"/>
                      </a:endParaRPr>
                    </a:p>
                  </a:txBody>
                  <a:tcPr marL="68580" marR="68580" marT="0" marB="0"/>
                </a:tc>
              </a:tr>
              <a:tr h="469737">
                <a:tc>
                  <a:txBody>
                    <a:bodyPr/>
                    <a:lstStyle/>
                    <a:p>
                      <a:pPr algn="just">
                        <a:lnSpc>
                          <a:spcPct val="200000"/>
                        </a:lnSpc>
                        <a:spcAft>
                          <a:spcPts val="0"/>
                        </a:spcAft>
                      </a:pPr>
                      <a:r>
                        <a:rPr lang="es-EC" sz="1200">
                          <a:effectLst/>
                        </a:rPr>
                        <a:t>Mayor a 90</a:t>
                      </a:r>
                      <a:endParaRPr lang="es-EC" sz="1200">
                        <a:solidFill>
                          <a:srgbClr val="000000"/>
                        </a:solidFill>
                        <a:effectLst/>
                        <a:latin typeface="Times New Roman"/>
                        <a:ea typeface="Calibri"/>
                      </a:endParaRPr>
                    </a:p>
                  </a:txBody>
                  <a:tcPr marL="68580" marR="68580" marT="0" marB="0"/>
                </a:tc>
                <a:tc>
                  <a:txBody>
                    <a:bodyPr/>
                    <a:lstStyle/>
                    <a:p>
                      <a:pPr algn="just">
                        <a:lnSpc>
                          <a:spcPct val="200000"/>
                        </a:lnSpc>
                        <a:spcAft>
                          <a:spcPts val="0"/>
                        </a:spcAft>
                      </a:pPr>
                      <a:r>
                        <a:rPr lang="es-EC" sz="1200" dirty="0">
                          <a:effectLst/>
                        </a:rPr>
                        <a:t>Muy Alto</a:t>
                      </a:r>
                      <a:endParaRPr lang="es-EC" sz="1200" dirty="0">
                        <a:solidFill>
                          <a:srgbClr val="000000"/>
                        </a:solidFill>
                        <a:effectLst/>
                        <a:latin typeface="Times New Roman"/>
                        <a:ea typeface="Calibri"/>
                      </a:endParaRPr>
                    </a:p>
                  </a:txBody>
                  <a:tcPr marL="68580" marR="68580" marT="0" marB="0"/>
                </a:tc>
              </a:tr>
            </a:tbl>
          </a:graphicData>
        </a:graphic>
      </p:graphicFrame>
      <p:sp>
        <p:nvSpPr>
          <p:cNvPr id="8" name="7 Rectángulo"/>
          <p:cNvSpPr/>
          <p:nvPr/>
        </p:nvSpPr>
        <p:spPr>
          <a:xfrm>
            <a:off x="955344" y="5714740"/>
            <a:ext cx="7042244" cy="1126462"/>
          </a:xfrm>
          <a:prstGeom prst="rect">
            <a:avLst/>
          </a:prstGeom>
        </p:spPr>
        <p:txBody>
          <a:bodyPr wrap="square">
            <a:spAutoFit/>
          </a:bodyPr>
          <a:lstStyle/>
          <a:p>
            <a:pPr algn="ctr"/>
            <a:r>
              <a:rPr lang="es-EC" sz="3200" dirty="0" smtClean="0"/>
              <a:t>El</a:t>
            </a:r>
            <a:r>
              <a:rPr lang="es-EC" sz="3200" baseline="0" dirty="0" smtClean="0"/>
              <a:t> </a:t>
            </a:r>
            <a:r>
              <a:rPr lang="es-EC" sz="3200" dirty="0" smtClean="0"/>
              <a:t>impacto </a:t>
            </a:r>
            <a:r>
              <a:rPr lang="es-EC" sz="3200" dirty="0"/>
              <a:t>y criticidad de los procesos de Tecnología de la Información están directamente relacionados con la Disponibilidad requerida en el Centro de Datos</a:t>
            </a:r>
          </a:p>
        </p:txBody>
      </p:sp>
    </p:spTree>
    <p:extLst>
      <p:ext uri="{BB962C8B-B14F-4D97-AF65-F5344CB8AC3E}">
        <p14:creationId xmlns:p14="http://schemas.microsoft.com/office/powerpoint/2010/main" val="83608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C" dirty="0" smtClean="0"/>
              <a:t>Adicionalmente el Auditor puede utilizar el </a:t>
            </a:r>
            <a:r>
              <a:rPr lang="es-EC" dirty="0" err="1" smtClean="0"/>
              <a:t>white</a:t>
            </a:r>
            <a:r>
              <a:rPr lang="es-EC" dirty="0" smtClean="0"/>
              <a:t> </a:t>
            </a:r>
            <a:r>
              <a:rPr lang="es-EC" dirty="0" err="1" smtClean="0"/>
              <a:t>paper</a:t>
            </a:r>
            <a:r>
              <a:rPr lang="es-EC" dirty="0" smtClean="0"/>
              <a:t>:</a:t>
            </a:r>
          </a:p>
          <a:p>
            <a:pPr marL="0" indent="0">
              <a:buNone/>
            </a:pPr>
            <a:r>
              <a:rPr lang="es-EC" dirty="0"/>
              <a:t>	</a:t>
            </a:r>
            <a:r>
              <a:rPr lang="es-EC" dirty="0" smtClean="0"/>
              <a:t>TIER CLASSIFICATION del </a:t>
            </a:r>
            <a:r>
              <a:rPr lang="es-EC" dirty="0" err="1" smtClean="0"/>
              <a:t>Uptime</a:t>
            </a:r>
            <a:r>
              <a:rPr lang="es-EC" dirty="0" smtClean="0"/>
              <a:t> </a:t>
            </a:r>
            <a:r>
              <a:rPr lang="es-EC" dirty="0" err="1" smtClean="0"/>
              <a:t>Institute</a:t>
            </a:r>
            <a:r>
              <a:rPr lang="es-EC" dirty="0" smtClean="0"/>
              <a:t>,</a:t>
            </a:r>
            <a:r>
              <a:rPr lang="es-EC" dirty="0"/>
              <a:t> </a:t>
            </a:r>
            <a:r>
              <a:rPr lang="es-EC" dirty="0" smtClean="0"/>
              <a:t>la cual engloba la clasificación acorde al negocio u objetivos de las organizaciones, a mayor TIER mayor disponibilidad.</a:t>
            </a:r>
          </a:p>
          <a:p>
            <a:pPr marL="0" indent="0">
              <a:buNone/>
            </a:pPr>
            <a:r>
              <a:rPr lang="es-EC" dirty="0" smtClean="0"/>
              <a:t>TIER 1: pequeñas empresas sin presencia en la web, que pueden optar por </a:t>
            </a:r>
            <a:r>
              <a:rPr lang="es-EC" dirty="0"/>
              <a:t>c</a:t>
            </a:r>
            <a:r>
              <a:rPr lang="es-EC" dirty="0" smtClean="0"/>
              <a:t>entro de datos externo.</a:t>
            </a:r>
          </a:p>
          <a:p>
            <a:pPr marL="0" indent="0">
              <a:buNone/>
            </a:pPr>
            <a:endParaRPr lang="es-EC" dirty="0" smtClean="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normAutofit fontScale="90000"/>
          </a:bodyPr>
          <a:lstStyle/>
          <a:p>
            <a:r>
              <a:rPr lang="es-EC" dirty="0">
                <a:solidFill>
                  <a:schemeClr val="bg1"/>
                </a:solidFill>
              </a:rPr>
              <a:t>Guía para obtener el Nivel de Disponibilidad requerido</a:t>
            </a: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val="12997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buNone/>
            </a:pPr>
            <a:r>
              <a:rPr lang="es-EC" dirty="0" smtClean="0"/>
              <a:t>TIER 2: empresas que comúnmente requieren de los servicios de TI en horario laborable, o sus objetivos son a largo plazo.</a:t>
            </a:r>
          </a:p>
          <a:p>
            <a:pPr marL="0" indent="0">
              <a:buNone/>
            </a:pPr>
            <a:r>
              <a:rPr lang="es-EC" dirty="0" smtClean="0"/>
              <a:t>TIER 3: empresas que dan servicios a clientes internos y externos 24 x 7 en varias zonas horarias y distintas regiones.</a:t>
            </a:r>
          </a:p>
          <a:p>
            <a:pPr marL="0" indent="0">
              <a:buNone/>
            </a:pPr>
            <a:r>
              <a:rPr lang="es-EC" dirty="0" smtClean="0"/>
              <a:t>TIER 4: empresas que requieren presencia internacional todo el año, proveedores de internet o servicios de Data Center.</a:t>
            </a:r>
            <a:endParaRPr lang="es-EC" dirty="0"/>
          </a:p>
          <a:p>
            <a:pPr marL="0" indent="0">
              <a:buNone/>
            </a:pPr>
            <a:endParaRPr lang="es-EC" dirty="0" smtClean="0"/>
          </a:p>
          <a:p>
            <a:pPr marL="0" indent="0">
              <a:buNone/>
            </a:pPr>
            <a:endParaRPr lang="es-EC" dirty="0" smtClean="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normAutofit fontScale="90000"/>
          </a:bodyPr>
          <a:lstStyle/>
          <a:p>
            <a:r>
              <a:rPr lang="es-EC" dirty="0">
                <a:solidFill>
                  <a:schemeClr val="bg1"/>
                </a:solidFill>
              </a:rPr>
              <a:t>Guía para obtener el Nivel de Disponibilidad requerido</a:t>
            </a: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284750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llerena\Desktop\data_cen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67" y="3853858"/>
            <a:ext cx="8153400" cy="30734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normAutofit lnSpcReduction="10000"/>
          </a:bodyPr>
          <a:lstStyle/>
          <a:p>
            <a:pPr marL="0" indent="0" algn="just">
              <a:buNone/>
            </a:pPr>
            <a:r>
              <a:rPr lang="es-EC" dirty="0" smtClean="0"/>
              <a:t>Con estas herramientas el Auditor determina el nivel de disponibilidad requerido en un Centro de Datos, para que la infraestructura del mismo pueda mitigar </a:t>
            </a:r>
            <a:r>
              <a:rPr lang="es-EC" i="1" dirty="0" err="1" smtClean="0"/>
              <a:t>downtimes</a:t>
            </a:r>
            <a:r>
              <a:rPr lang="es-EC" dirty="0" smtClean="0"/>
              <a:t>.</a:t>
            </a:r>
          </a:p>
          <a:p>
            <a:pPr marL="0" indent="0">
              <a:buNone/>
            </a:pPr>
            <a:endParaRPr lang="es-EC" i="1" dirty="0"/>
          </a:p>
          <a:p>
            <a:pPr marL="0" indent="0" algn="just">
              <a:buNone/>
            </a:pPr>
            <a:r>
              <a:rPr lang="es-EC" dirty="0" smtClean="0"/>
              <a:t>El Centro de Datos debe estar en capacidad de brindar el nivel de disponibilidad requerido, por lo que también es necesario conocer que existe en el Centro de Datos mediante un Análisis de Riegos.</a:t>
            </a:r>
          </a:p>
          <a:p>
            <a:pPr marL="0" indent="0">
              <a:buNone/>
            </a:pPr>
            <a:endParaRPr lang="es-EC" dirty="0" smtClean="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normAutofit fontScale="90000"/>
          </a:bodyPr>
          <a:lstStyle/>
          <a:p>
            <a:r>
              <a:rPr lang="es-EC" dirty="0">
                <a:solidFill>
                  <a:schemeClr val="bg1"/>
                </a:solidFill>
              </a:rPr>
              <a:t>Guía para obtener el Nivel de Disponibilidad requerido</a:t>
            </a: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75789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lgn="just">
              <a:buNone/>
            </a:pPr>
            <a:r>
              <a:rPr lang="es-EC" dirty="0"/>
              <a:t>La realización del Análisis de </a:t>
            </a:r>
            <a:r>
              <a:rPr lang="es-EC" dirty="0" smtClean="0"/>
              <a:t>Riesgos permitirá </a:t>
            </a:r>
            <a:r>
              <a:rPr lang="es-EC" dirty="0"/>
              <a:t>identificar los principales riesgos a los que están expuestos los activos en relación directa con la infraestructura física de los Centros de Datos</a:t>
            </a:r>
            <a:endParaRPr lang="es-EC" i="1" dirty="0"/>
          </a:p>
          <a:p>
            <a:pPr marL="0" indent="0" algn="just">
              <a:buNone/>
            </a:pPr>
            <a:r>
              <a:rPr lang="es-EC" dirty="0" smtClean="0"/>
              <a:t>Existen varias metodologías para realizar el Análisis de Riesgos, tales como </a:t>
            </a:r>
            <a:r>
              <a:rPr lang="es-EC" dirty="0" err="1" smtClean="0"/>
              <a:t>Magerit</a:t>
            </a:r>
            <a:r>
              <a:rPr lang="es-EC" dirty="0" smtClean="0"/>
              <a:t>, </a:t>
            </a:r>
            <a:r>
              <a:rPr lang="es-EC" dirty="0" err="1" smtClean="0"/>
              <a:t>Octave</a:t>
            </a:r>
            <a:r>
              <a:rPr lang="es-EC" dirty="0" smtClean="0"/>
              <a:t>, etc., en los cuales se definen las fases para determinar el riesgo en base al impacto y probabilidad.</a:t>
            </a:r>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normAutofit fontScale="90000"/>
          </a:bodyPr>
          <a:lstStyle/>
          <a:p>
            <a:r>
              <a:rPr lang="es-EC" dirty="0" smtClean="0">
                <a:solidFill>
                  <a:schemeClr val="bg1"/>
                </a:solidFill>
              </a:rPr>
              <a:t>Guía para el Análisis de Riesgos en un Centro de Datos</a:t>
            </a: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2850522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buFontTx/>
              <a:buChar char="-"/>
            </a:pPr>
            <a:r>
              <a:rPr lang="es-EC" dirty="0" smtClean="0"/>
              <a:t>Identificación de Activos: Se identifican los activos que comúnmente se encuentran en un Centro de Datos.</a:t>
            </a:r>
          </a:p>
          <a:p>
            <a:pPr marL="0" indent="0">
              <a:buNone/>
            </a:pPr>
            <a:endParaRPr lang="es-EC" dirty="0" smtClean="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normAutofit fontScale="90000"/>
          </a:bodyPr>
          <a:lstStyle/>
          <a:p>
            <a:r>
              <a:rPr lang="es-EC" dirty="0">
                <a:solidFill>
                  <a:schemeClr val="bg1"/>
                </a:solidFill>
              </a:rPr>
              <a:t>Guía para el Análisis de Riesgos en un Centro de Datos</a:t>
            </a: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18</a:t>
            </a:fld>
            <a:endParaRPr lang="en-US" dirty="0">
              <a:solidFill>
                <a:prstClr val="white"/>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374741124"/>
              </p:ext>
            </p:extLst>
          </p:nvPr>
        </p:nvGraphicFramePr>
        <p:xfrm>
          <a:off x="1481738" y="3208683"/>
          <a:ext cx="6734213" cy="3697083"/>
        </p:xfrm>
        <a:graphic>
          <a:graphicData uri="http://schemas.openxmlformats.org/drawingml/2006/table">
            <a:tbl>
              <a:tblPr firstRow="1" firstCol="1" bandRow="1">
                <a:tableStyleId>{5C22544A-7EE6-4342-B048-85BDC9FD1C3A}</a:tableStyleId>
              </a:tblPr>
              <a:tblGrid>
                <a:gridCol w="3951667"/>
                <a:gridCol w="1101346"/>
                <a:gridCol w="1681200"/>
              </a:tblGrid>
              <a:tr h="568782">
                <a:tc>
                  <a:txBody>
                    <a:bodyPr/>
                    <a:lstStyle/>
                    <a:p>
                      <a:pPr algn="just">
                        <a:spcBef>
                          <a:spcPts val="600"/>
                        </a:spcBef>
                        <a:spcAft>
                          <a:spcPts val="600"/>
                        </a:spcAft>
                      </a:pPr>
                      <a:r>
                        <a:rPr lang="es-EC" sz="1700" dirty="0">
                          <a:effectLst/>
                        </a:rPr>
                        <a:t>Activos que se encuentran en el Centro de Datos (hardware en general)</a:t>
                      </a:r>
                      <a:endParaRPr lang="es-EC" sz="1700" dirty="0">
                        <a:solidFill>
                          <a:srgbClr val="000000"/>
                        </a:solidFill>
                        <a:effectLst/>
                        <a:latin typeface="Times New Roman"/>
                        <a:ea typeface="Calibri"/>
                      </a:endParaRPr>
                    </a:p>
                  </a:txBody>
                  <a:tcPr marL="99167" marR="99167" marT="0" marB="0"/>
                </a:tc>
                <a:tc>
                  <a:txBody>
                    <a:bodyPr/>
                    <a:lstStyle/>
                    <a:p>
                      <a:pPr algn="just">
                        <a:spcBef>
                          <a:spcPts val="600"/>
                        </a:spcBef>
                        <a:spcAft>
                          <a:spcPts val="600"/>
                        </a:spcAft>
                      </a:pPr>
                      <a:r>
                        <a:rPr lang="es-EC" sz="1700">
                          <a:effectLst/>
                        </a:rPr>
                        <a:t>Cantidad</a:t>
                      </a:r>
                      <a:endParaRPr lang="es-EC" sz="1700">
                        <a:solidFill>
                          <a:srgbClr val="000000"/>
                        </a:solidFill>
                        <a:effectLst/>
                        <a:latin typeface="Times New Roman"/>
                        <a:ea typeface="Calibri"/>
                      </a:endParaRPr>
                    </a:p>
                  </a:txBody>
                  <a:tcPr marL="99167" marR="99167" marT="0" marB="0"/>
                </a:tc>
                <a:tc>
                  <a:txBody>
                    <a:bodyPr/>
                    <a:lstStyle/>
                    <a:p>
                      <a:pPr algn="just">
                        <a:spcBef>
                          <a:spcPts val="600"/>
                        </a:spcBef>
                        <a:spcAft>
                          <a:spcPts val="600"/>
                        </a:spcAft>
                      </a:pPr>
                      <a:r>
                        <a:rPr lang="es-EC" sz="1700">
                          <a:effectLst/>
                        </a:rPr>
                        <a:t>Descripción</a:t>
                      </a:r>
                      <a:endParaRPr lang="es-EC" sz="1700">
                        <a:solidFill>
                          <a:srgbClr val="000000"/>
                        </a:solidFill>
                        <a:effectLst/>
                        <a:latin typeface="Times New Roman"/>
                        <a:ea typeface="Calibri"/>
                      </a:endParaRPr>
                    </a:p>
                  </a:txBody>
                  <a:tcPr marL="99167" marR="99167" marT="0" marB="0"/>
                </a:tc>
              </a:tr>
              <a:tr h="284391">
                <a:tc>
                  <a:txBody>
                    <a:bodyPr/>
                    <a:lstStyle/>
                    <a:p>
                      <a:pPr algn="just">
                        <a:spcAft>
                          <a:spcPts val="0"/>
                        </a:spcAft>
                      </a:pPr>
                      <a:r>
                        <a:rPr lang="es-EC" sz="1700">
                          <a:effectLst/>
                        </a:rPr>
                        <a:t>Servidores</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dirty="0">
                          <a:effectLst/>
                        </a:rPr>
                        <a:t> </a:t>
                      </a:r>
                      <a:endParaRPr lang="es-EC" sz="1700" dirty="0">
                        <a:solidFill>
                          <a:srgbClr val="000000"/>
                        </a:solidFill>
                        <a:effectLst/>
                        <a:latin typeface="Times New Roman"/>
                        <a:ea typeface="Calibri"/>
                      </a:endParaRPr>
                    </a:p>
                  </a:txBody>
                  <a:tcPr marL="99167" marR="99167" marT="0" marB="0"/>
                </a:tc>
              </a:tr>
              <a:tr h="284391">
                <a:tc>
                  <a:txBody>
                    <a:bodyPr/>
                    <a:lstStyle/>
                    <a:p>
                      <a:pPr algn="just">
                        <a:spcAft>
                          <a:spcPts val="0"/>
                        </a:spcAft>
                      </a:pPr>
                      <a:r>
                        <a:rPr lang="es-EC" sz="1700">
                          <a:effectLst/>
                        </a:rPr>
                        <a:t>Switches</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r>
              <a:tr h="284391">
                <a:tc>
                  <a:txBody>
                    <a:bodyPr/>
                    <a:lstStyle/>
                    <a:p>
                      <a:pPr algn="just">
                        <a:spcAft>
                          <a:spcPts val="0"/>
                        </a:spcAft>
                      </a:pPr>
                      <a:r>
                        <a:rPr lang="es-EC" sz="1700">
                          <a:effectLst/>
                        </a:rPr>
                        <a:t>Routers </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r>
              <a:tr h="284391">
                <a:tc>
                  <a:txBody>
                    <a:bodyPr/>
                    <a:lstStyle/>
                    <a:p>
                      <a:pPr algn="just">
                        <a:spcAft>
                          <a:spcPts val="0"/>
                        </a:spcAft>
                      </a:pPr>
                      <a:r>
                        <a:rPr lang="es-EC" sz="1700">
                          <a:effectLst/>
                        </a:rPr>
                        <a:t>Modems</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r>
              <a:tr h="284391">
                <a:tc>
                  <a:txBody>
                    <a:bodyPr/>
                    <a:lstStyle/>
                    <a:p>
                      <a:pPr algn="just">
                        <a:spcAft>
                          <a:spcPts val="0"/>
                        </a:spcAft>
                      </a:pPr>
                      <a:r>
                        <a:rPr lang="es-EC" sz="1700">
                          <a:effectLst/>
                        </a:rPr>
                        <a:t>Líneas Telefónicas</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r>
              <a:tr h="284391">
                <a:tc>
                  <a:txBody>
                    <a:bodyPr/>
                    <a:lstStyle/>
                    <a:p>
                      <a:pPr algn="just">
                        <a:spcAft>
                          <a:spcPts val="0"/>
                        </a:spcAft>
                      </a:pPr>
                      <a:r>
                        <a:rPr lang="es-EC" sz="1700">
                          <a:effectLst/>
                        </a:rPr>
                        <a:t>Central Telefónica</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r>
              <a:tr h="568782">
                <a:tc>
                  <a:txBody>
                    <a:bodyPr/>
                    <a:lstStyle/>
                    <a:p>
                      <a:pPr algn="just">
                        <a:spcAft>
                          <a:spcPts val="0"/>
                        </a:spcAft>
                      </a:pPr>
                      <a:r>
                        <a:rPr lang="es-EC" sz="1700">
                          <a:effectLst/>
                        </a:rPr>
                        <a:t>Dispositivos de almacenamiento (discos duros, storage)</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r>
              <a:tr h="284391">
                <a:tc>
                  <a:txBody>
                    <a:bodyPr/>
                    <a:lstStyle/>
                    <a:p>
                      <a:pPr algn="just">
                        <a:spcAft>
                          <a:spcPts val="0"/>
                        </a:spcAft>
                      </a:pPr>
                      <a:r>
                        <a:rPr lang="es-EC" sz="1700">
                          <a:effectLst/>
                        </a:rPr>
                        <a:t>Grabadores de video</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r>
              <a:tr h="284391">
                <a:tc>
                  <a:txBody>
                    <a:bodyPr/>
                    <a:lstStyle/>
                    <a:p>
                      <a:pPr algn="just">
                        <a:spcAft>
                          <a:spcPts val="0"/>
                        </a:spcAft>
                      </a:pPr>
                      <a:r>
                        <a:rPr lang="es-EC" sz="1700">
                          <a:effectLst/>
                        </a:rPr>
                        <a:t>Enlaces de datos e internet</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r>
              <a:tr h="284391">
                <a:tc>
                  <a:txBody>
                    <a:bodyPr/>
                    <a:lstStyle/>
                    <a:p>
                      <a:pPr algn="just">
                        <a:spcAft>
                          <a:spcPts val="0"/>
                        </a:spcAft>
                      </a:pPr>
                      <a:r>
                        <a:rPr lang="es-EC" sz="1700" dirty="0">
                          <a:effectLst/>
                        </a:rPr>
                        <a:t>Otros</a:t>
                      </a:r>
                      <a:endParaRPr lang="es-EC" sz="1700" dirty="0">
                        <a:solidFill>
                          <a:srgbClr val="000000"/>
                        </a:solidFill>
                        <a:effectLst/>
                        <a:latin typeface="Times New Roman"/>
                        <a:ea typeface="Calibri"/>
                      </a:endParaRPr>
                    </a:p>
                  </a:txBody>
                  <a:tcPr marL="99167" marR="99167" marT="0" marB="0"/>
                </a:tc>
                <a:tc>
                  <a:txBody>
                    <a:bodyPr/>
                    <a:lstStyle/>
                    <a:p>
                      <a:pPr algn="just">
                        <a:spcAft>
                          <a:spcPts val="0"/>
                        </a:spcAft>
                      </a:pPr>
                      <a:r>
                        <a:rPr lang="es-EC" sz="1700">
                          <a:effectLst/>
                        </a:rPr>
                        <a:t> </a:t>
                      </a:r>
                      <a:endParaRPr lang="es-EC" sz="1700">
                        <a:solidFill>
                          <a:srgbClr val="000000"/>
                        </a:solidFill>
                        <a:effectLst/>
                        <a:latin typeface="Times New Roman"/>
                        <a:ea typeface="Calibri"/>
                      </a:endParaRPr>
                    </a:p>
                  </a:txBody>
                  <a:tcPr marL="99167" marR="99167" marT="0" marB="0"/>
                </a:tc>
                <a:tc>
                  <a:txBody>
                    <a:bodyPr/>
                    <a:lstStyle/>
                    <a:p>
                      <a:pPr algn="just">
                        <a:spcAft>
                          <a:spcPts val="0"/>
                        </a:spcAft>
                      </a:pPr>
                      <a:r>
                        <a:rPr lang="es-EC" sz="1700" dirty="0">
                          <a:effectLst/>
                        </a:rPr>
                        <a:t> </a:t>
                      </a:r>
                      <a:endParaRPr lang="es-EC" sz="1700" dirty="0">
                        <a:solidFill>
                          <a:srgbClr val="000000"/>
                        </a:solidFill>
                        <a:effectLst/>
                        <a:latin typeface="Times New Roman"/>
                        <a:ea typeface="Calibri"/>
                      </a:endParaRPr>
                    </a:p>
                  </a:txBody>
                  <a:tcPr marL="99167" marR="99167" marT="0" marB="0"/>
                </a:tc>
              </a:tr>
            </a:tbl>
          </a:graphicData>
        </a:graphic>
      </p:graphicFrame>
    </p:spTree>
    <p:extLst>
      <p:ext uri="{BB962C8B-B14F-4D97-AF65-F5344CB8AC3E}">
        <p14:creationId xmlns:p14="http://schemas.microsoft.com/office/powerpoint/2010/main" val="290185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00251" y="1706880"/>
            <a:ext cx="8666328" cy="4827694"/>
          </a:xfrm>
        </p:spPr>
        <p:txBody>
          <a:bodyPr/>
          <a:lstStyle/>
          <a:p>
            <a:pPr marL="0" indent="0" algn="just">
              <a:buNone/>
            </a:pPr>
            <a:r>
              <a:rPr lang="es-EC" dirty="0" smtClean="0"/>
              <a:t>- Tasación de Activos:  </a:t>
            </a:r>
            <a:r>
              <a:rPr lang="es-EC" dirty="0"/>
              <a:t>asignar un grado de valor según la importancia que representa que se encuentre disponible dicho activo para los objetivos de la </a:t>
            </a:r>
            <a:r>
              <a:rPr lang="es-EC" dirty="0" smtClean="0"/>
              <a:t>entidad, basado en la Disponibilidad</a:t>
            </a:r>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normAutofit fontScale="90000"/>
          </a:bodyPr>
          <a:lstStyle/>
          <a:p>
            <a:r>
              <a:rPr lang="es-EC" dirty="0">
                <a:solidFill>
                  <a:schemeClr val="bg1"/>
                </a:solidFill>
              </a:rPr>
              <a:t>Guía para el Análisis de Riesgos en un Centro de Datos</a:t>
            </a: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19</a:t>
            </a:fld>
            <a:endParaRPr lang="en-US" dirty="0">
              <a:solidFill>
                <a:prstClr val="white"/>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016096110"/>
              </p:ext>
            </p:extLst>
          </p:nvPr>
        </p:nvGraphicFramePr>
        <p:xfrm>
          <a:off x="1542197" y="3952761"/>
          <a:ext cx="5704765" cy="2420744"/>
        </p:xfrm>
        <a:graphic>
          <a:graphicData uri="http://schemas.openxmlformats.org/drawingml/2006/table">
            <a:tbl>
              <a:tblPr firstRow="1" firstCol="1" bandRow="1">
                <a:tableStyleId>{5C22544A-7EE6-4342-B048-85BDC9FD1C3A}</a:tableStyleId>
              </a:tblPr>
              <a:tblGrid>
                <a:gridCol w="1432125"/>
                <a:gridCol w="2136320"/>
                <a:gridCol w="2136320"/>
              </a:tblGrid>
              <a:tr h="455022">
                <a:tc>
                  <a:txBody>
                    <a:bodyPr/>
                    <a:lstStyle/>
                    <a:p>
                      <a:pPr marL="457200">
                        <a:lnSpc>
                          <a:spcPct val="115000"/>
                        </a:lnSpc>
                        <a:spcAft>
                          <a:spcPts val="0"/>
                        </a:spcAft>
                      </a:pPr>
                      <a:r>
                        <a:rPr lang="es-EC" sz="1200" dirty="0">
                          <a:effectLst/>
                        </a:rPr>
                        <a:t>Valor</a:t>
                      </a:r>
                      <a:endParaRPr lang="es-EC" sz="1100" dirty="0">
                        <a:effectLst/>
                        <a:latin typeface="Calibri"/>
                        <a:ea typeface="Calibri"/>
                        <a:cs typeface="Times New Roman"/>
                      </a:endParaRPr>
                    </a:p>
                  </a:txBody>
                  <a:tcPr marL="68580" marR="68580" marT="0" marB="0"/>
                </a:tc>
                <a:tc>
                  <a:txBody>
                    <a:bodyPr/>
                    <a:lstStyle/>
                    <a:p>
                      <a:pPr marL="457200" algn="ctr">
                        <a:lnSpc>
                          <a:spcPct val="115000"/>
                        </a:lnSpc>
                        <a:spcBef>
                          <a:spcPts val="1200"/>
                        </a:spcBef>
                        <a:spcAft>
                          <a:spcPts val="0"/>
                        </a:spcAft>
                      </a:pPr>
                      <a:r>
                        <a:rPr lang="es-EC" sz="1200">
                          <a:effectLst/>
                        </a:rPr>
                        <a:t>Significado</a:t>
                      </a:r>
                      <a:endParaRPr lang="es-EC" sz="1100">
                        <a:effectLst/>
                        <a:latin typeface="Calibri"/>
                        <a:ea typeface="Calibri"/>
                        <a:cs typeface="Times New Roman"/>
                      </a:endParaRPr>
                    </a:p>
                  </a:txBody>
                  <a:tcPr marL="68580" marR="68580" marT="0" marB="0"/>
                </a:tc>
                <a:tc>
                  <a:txBody>
                    <a:bodyPr/>
                    <a:lstStyle/>
                    <a:p>
                      <a:pPr marL="457200" algn="ctr">
                        <a:lnSpc>
                          <a:spcPct val="115000"/>
                        </a:lnSpc>
                        <a:spcBef>
                          <a:spcPts val="1200"/>
                        </a:spcBef>
                        <a:spcAft>
                          <a:spcPts val="0"/>
                        </a:spcAft>
                      </a:pPr>
                      <a:r>
                        <a:rPr lang="es-EC" sz="1200">
                          <a:effectLst/>
                        </a:rPr>
                        <a:t>Criterio= Disponibilidad</a:t>
                      </a:r>
                      <a:endParaRPr lang="es-EC" sz="1100">
                        <a:effectLst/>
                        <a:latin typeface="Calibri"/>
                        <a:ea typeface="Calibri"/>
                        <a:cs typeface="Times New Roman"/>
                      </a:endParaRPr>
                    </a:p>
                  </a:txBody>
                  <a:tcPr marL="68580" marR="68580" marT="0" marB="0"/>
                </a:tc>
              </a:tr>
              <a:tr h="455022">
                <a:tc>
                  <a:txBody>
                    <a:bodyPr/>
                    <a:lstStyle/>
                    <a:p>
                      <a:pPr marL="457200" algn="ctr">
                        <a:lnSpc>
                          <a:spcPct val="115000"/>
                        </a:lnSpc>
                        <a:spcAft>
                          <a:spcPts val="0"/>
                        </a:spcAft>
                      </a:pPr>
                      <a:r>
                        <a:rPr lang="es-EC" sz="1200">
                          <a:effectLst/>
                        </a:rPr>
                        <a:t>1</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a:effectLst/>
                        </a:rPr>
                        <a:t>Muy bajo</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a:effectLst/>
                        </a:rPr>
                        <a:t>Daño irrelevante</a:t>
                      </a:r>
                      <a:endParaRPr lang="es-EC" sz="1100">
                        <a:effectLst/>
                        <a:latin typeface="Calibri"/>
                        <a:ea typeface="Calibri"/>
                        <a:cs typeface="Times New Roman"/>
                      </a:endParaRPr>
                    </a:p>
                  </a:txBody>
                  <a:tcPr marL="68580" marR="68580" marT="0" marB="0"/>
                </a:tc>
              </a:tr>
              <a:tr h="300328">
                <a:tc>
                  <a:txBody>
                    <a:bodyPr/>
                    <a:lstStyle/>
                    <a:p>
                      <a:pPr marL="457200" algn="ctr">
                        <a:lnSpc>
                          <a:spcPct val="115000"/>
                        </a:lnSpc>
                        <a:spcAft>
                          <a:spcPts val="0"/>
                        </a:spcAft>
                      </a:pPr>
                      <a:r>
                        <a:rPr lang="es-EC" sz="1200">
                          <a:effectLst/>
                        </a:rPr>
                        <a:t>2</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a:effectLst/>
                        </a:rPr>
                        <a:t>Bajo</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a:effectLst/>
                        </a:rPr>
                        <a:t>Daño menor</a:t>
                      </a:r>
                      <a:endParaRPr lang="es-EC" sz="1100">
                        <a:effectLst/>
                        <a:latin typeface="Calibri"/>
                        <a:ea typeface="Calibri"/>
                        <a:cs typeface="Times New Roman"/>
                      </a:endParaRPr>
                    </a:p>
                  </a:txBody>
                  <a:tcPr marL="68580" marR="68580" marT="0" marB="0"/>
                </a:tc>
              </a:tr>
              <a:tr h="455022">
                <a:tc>
                  <a:txBody>
                    <a:bodyPr/>
                    <a:lstStyle/>
                    <a:p>
                      <a:pPr marL="457200" algn="ctr">
                        <a:lnSpc>
                          <a:spcPct val="115000"/>
                        </a:lnSpc>
                        <a:spcAft>
                          <a:spcPts val="0"/>
                        </a:spcAft>
                      </a:pPr>
                      <a:r>
                        <a:rPr lang="es-EC" sz="1200">
                          <a:effectLst/>
                        </a:rPr>
                        <a:t>3</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dirty="0">
                          <a:effectLst/>
                        </a:rPr>
                        <a:t>Medio</a:t>
                      </a:r>
                      <a:endParaRPr lang="es-EC" sz="1100" dirty="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a:effectLst/>
                        </a:rPr>
                        <a:t>Daño importante</a:t>
                      </a:r>
                      <a:endParaRPr lang="es-EC" sz="1100">
                        <a:effectLst/>
                        <a:latin typeface="Calibri"/>
                        <a:ea typeface="Calibri"/>
                        <a:cs typeface="Times New Roman"/>
                      </a:endParaRPr>
                    </a:p>
                  </a:txBody>
                  <a:tcPr marL="68580" marR="68580" marT="0" marB="0"/>
                </a:tc>
              </a:tr>
              <a:tr h="300328">
                <a:tc>
                  <a:txBody>
                    <a:bodyPr/>
                    <a:lstStyle/>
                    <a:p>
                      <a:pPr marL="457200" algn="ctr">
                        <a:lnSpc>
                          <a:spcPct val="115000"/>
                        </a:lnSpc>
                        <a:spcAft>
                          <a:spcPts val="0"/>
                        </a:spcAft>
                      </a:pPr>
                      <a:r>
                        <a:rPr lang="es-EC" sz="1200">
                          <a:effectLst/>
                        </a:rPr>
                        <a:t>4</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a:effectLst/>
                        </a:rPr>
                        <a:t>Alto</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a:effectLst/>
                        </a:rPr>
                        <a:t>Daño grave</a:t>
                      </a:r>
                      <a:endParaRPr lang="es-EC" sz="1100">
                        <a:effectLst/>
                        <a:latin typeface="Calibri"/>
                        <a:ea typeface="Calibri"/>
                        <a:cs typeface="Times New Roman"/>
                      </a:endParaRPr>
                    </a:p>
                  </a:txBody>
                  <a:tcPr marL="68580" marR="68580" marT="0" marB="0"/>
                </a:tc>
              </a:tr>
              <a:tr h="455022">
                <a:tc>
                  <a:txBody>
                    <a:bodyPr/>
                    <a:lstStyle/>
                    <a:p>
                      <a:pPr marL="457200" algn="ctr">
                        <a:lnSpc>
                          <a:spcPct val="115000"/>
                        </a:lnSpc>
                        <a:spcAft>
                          <a:spcPts val="0"/>
                        </a:spcAft>
                      </a:pPr>
                      <a:r>
                        <a:rPr lang="es-EC" sz="1200">
                          <a:effectLst/>
                        </a:rPr>
                        <a:t>5</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a:effectLst/>
                        </a:rPr>
                        <a:t>Muy alto</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dirty="0">
                          <a:effectLst/>
                        </a:rPr>
                        <a:t>Daño muy grave</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4579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228299"/>
          </a:xfrm>
        </p:spPr>
        <p:txBody>
          <a:bodyPr/>
          <a:lstStyle/>
          <a:p>
            <a:r>
              <a:rPr lang="es-EC" dirty="0" smtClean="0">
                <a:solidFill>
                  <a:schemeClr val="bg1"/>
                </a:solidFill>
              </a:rPr>
              <a:t>AGENDA</a:t>
            </a:r>
            <a:endParaRPr lang="es-EC" dirty="0">
              <a:solidFill>
                <a:schemeClr val="bg1"/>
              </a:solidFill>
            </a:endParaRPr>
          </a:p>
        </p:txBody>
      </p:sp>
      <p:sp>
        <p:nvSpPr>
          <p:cNvPr id="3" name="2 Marcador de contenido"/>
          <p:cNvSpPr>
            <a:spLocks noGrp="1"/>
          </p:cNvSpPr>
          <p:nvPr>
            <p:ph idx="1"/>
          </p:nvPr>
        </p:nvSpPr>
        <p:spPr>
          <a:xfrm>
            <a:off x="682388" y="1802414"/>
            <a:ext cx="8229600" cy="4827694"/>
          </a:xfrm>
        </p:spPr>
        <p:txBody>
          <a:bodyPr>
            <a:normAutofit lnSpcReduction="10000"/>
          </a:bodyPr>
          <a:lstStyle/>
          <a:p>
            <a:pPr marL="261938" indent="-261938">
              <a:buClr>
                <a:srgbClr val="FFC000"/>
              </a:buClr>
              <a:buFont typeface="Wingdings" pitchFamily="2" charset="2"/>
              <a:buChar char="ü"/>
            </a:pPr>
            <a:r>
              <a:rPr lang="es-ES" dirty="0" smtClean="0">
                <a:solidFill>
                  <a:srgbClr val="002060"/>
                </a:solidFill>
                <a:latin typeface="Calibri" pitchFamily="34" charset="0"/>
              </a:rPr>
              <a:t>Planteamiento del Problema</a:t>
            </a:r>
            <a:endParaRPr lang="es-ES" dirty="0">
              <a:solidFill>
                <a:srgbClr val="002060"/>
              </a:solidFill>
              <a:latin typeface="Calibri" pitchFamily="34" charset="0"/>
            </a:endParaRPr>
          </a:p>
          <a:p>
            <a:pPr marL="261938" indent="-261938">
              <a:buClr>
                <a:srgbClr val="FFC000"/>
              </a:buClr>
              <a:buFont typeface="Wingdings" pitchFamily="2" charset="2"/>
              <a:buChar char="ü"/>
            </a:pPr>
            <a:r>
              <a:rPr lang="es-ES" dirty="0">
                <a:solidFill>
                  <a:srgbClr val="002060"/>
                </a:solidFill>
                <a:latin typeface="Calibri" pitchFamily="34" charset="0"/>
              </a:rPr>
              <a:t>Justificación e </a:t>
            </a:r>
            <a:r>
              <a:rPr lang="es-ES" dirty="0" smtClean="0">
                <a:solidFill>
                  <a:srgbClr val="002060"/>
                </a:solidFill>
                <a:latin typeface="Calibri" pitchFamily="34" charset="0"/>
              </a:rPr>
              <a:t>Importancia</a:t>
            </a:r>
          </a:p>
          <a:p>
            <a:pPr marL="261938" indent="-261938">
              <a:buClr>
                <a:srgbClr val="FFC000"/>
              </a:buClr>
              <a:buFont typeface="Wingdings" pitchFamily="2" charset="2"/>
              <a:buChar char="ü"/>
            </a:pPr>
            <a:r>
              <a:rPr lang="es-ES" dirty="0" smtClean="0">
                <a:solidFill>
                  <a:srgbClr val="002060"/>
                </a:solidFill>
                <a:latin typeface="Calibri" pitchFamily="34" charset="0"/>
              </a:rPr>
              <a:t>Objetivos</a:t>
            </a:r>
            <a:endParaRPr lang="es-ES" dirty="0">
              <a:solidFill>
                <a:srgbClr val="002060"/>
              </a:solidFill>
              <a:latin typeface="Calibri" pitchFamily="34" charset="0"/>
            </a:endParaRPr>
          </a:p>
          <a:p>
            <a:pPr marL="261938" indent="-261938">
              <a:buClr>
                <a:srgbClr val="FFC000"/>
              </a:buClr>
              <a:buFont typeface="Wingdings" pitchFamily="2" charset="2"/>
              <a:buChar char="ü"/>
            </a:pPr>
            <a:r>
              <a:rPr lang="es-ES" dirty="0" smtClean="0">
                <a:solidFill>
                  <a:srgbClr val="002060"/>
                </a:solidFill>
                <a:latin typeface="Calibri" pitchFamily="34" charset="0"/>
              </a:rPr>
              <a:t>Guía para obtener el nivel de disponibilidad en un Centro de Datos</a:t>
            </a:r>
            <a:endParaRPr lang="es-ES" dirty="0">
              <a:solidFill>
                <a:srgbClr val="002060"/>
              </a:solidFill>
              <a:latin typeface="Calibri" pitchFamily="34" charset="0"/>
            </a:endParaRPr>
          </a:p>
          <a:p>
            <a:pPr marL="261938" indent="-261938">
              <a:buClr>
                <a:srgbClr val="FFC000"/>
              </a:buClr>
              <a:buFont typeface="Wingdings" pitchFamily="2" charset="2"/>
              <a:buChar char="ü"/>
            </a:pPr>
            <a:r>
              <a:rPr lang="es-EC" dirty="0" smtClean="0">
                <a:solidFill>
                  <a:srgbClr val="002060"/>
                </a:solidFill>
                <a:latin typeface="Calibri" pitchFamily="34" charset="0"/>
              </a:rPr>
              <a:t>Guía para evaluar los Riesgos </a:t>
            </a:r>
          </a:p>
          <a:p>
            <a:pPr marL="261938" indent="-261938">
              <a:buClr>
                <a:srgbClr val="FFC000"/>
              </a:buClr>
              <a:buFont typeface="Wingdings" pitchFamily="2" charset="2"/>
              <a:buChar char="ü"/>
            </a:pPr>
            <a:r>
              <a:rPr lang="es-EC" dirty="0" smtClean="0">
                <a:solidFill>
                  <a:srgbClr val="002060"/>
                </a:solidFill>
                <a:latin typeface="Calibri" pitchFamily="34" charset="0"/>
              </a:rPr>
              <a:t>Guía para Auditar un Centro de Datos</a:t>
            </a:r>
          </a:p>
          <a:p>
            <a:pPr marL="261938" indent="-261938">
              <a:buClr>
                <a:srgbClr val="FFC000"/>
              </a:buClr>
              <a:buFont typeface="Wingdings" pitchFamily="2" charset="2"/>
              <a:buChar char="ü"/>
            </a:pPr>
            <a:r>
              <a:rPr lang="es-EC" dirty="0" smtClean="0">
                <a:solidFill>
                  <a:srgbClr val="002060"/>
                </a:solidFill>
                <a:latin typeface="Calibri" pitchFamily="34" charset="0"/>
              </a:rPr>
              <a:t>Nivel de madurez de un Centro de Datos</a:t>
            </a:r>
            <a:endParaRPr lang="es-EC" dirty="0">
              <a:solidFill>
                <a:srgbClr val="002060"/>
              </a:solidFill>
              <a:latin typeface="Calibri" pitchFamily="34" charset="0"/>
            </a:endParaRPr>
          </a:p>
          <a:p>
            <a:pPr marL="261938" indent="-261938">
              <a:buClr>
                <a:srgbClr val="FFC000"/>
              </a:buClr>
              <a:buFont typeface="Wingdings" pitchFamily="2" charset="2"/>
              <a:buChar char="ü"/>
            </a:pPr>
            <a:r>
              <a:rPr lang="es-EC" dirty="0">
                <a:solidFill>
                  <a:srgbClr val="002060"/>
                </a:solidFill>
                <a:latin typeface="Calibri" pitchFamily="34" charset="0"/>
              </a:rPr>
              <a:t>Conclusiones y Recomendaciones</a:t>
            </a:r>
            <a:endParaRPr lang="es-ES" dirty="0">
              <a:solidFill>
                <a:srgbClr val="002060"/>
              </a:solidFill>
              <a:latin typeface="Calibri" pitchFamily="34" charset="0"/>
            </a:endParaRPr>
          </a:p>
          <a:p>
            <a:endParaRPr lang="es-EC" dirty="0"/>
          </a:p>
        </p:txBody>
      </p:sp>
      <p:sp>
        <p:nvSpPr>
          <p:cNvPr id="4" name="3 Marcador de fecha"/>
          <p:cNvSpPr>
            <a:spLocks noGrp="1"/>
          </p:cNvSpPr>
          <p:nvPr>
            <p:ph type="dt" sz="half" idx="10"/>
          </p:nvPr>
        </p:nvSpPr>
        <p:spPr/>
        <p:txBody>
          <a:bodyPr/>
          <a:lstStyle/>
          <a:p>
            <a:fld id="{0FF4266C-6336-4DCD-BCB8-1FF42A137FBF}" type="datetime1">
              <a:rPr lang="es-EC" smtClean="0">
                <a:solidFill>
                  <a:prstClr val="white"/>
                </a:solidFill>
              </a:rPr>
              <a:pPr/>
              <a:t>19/11/2013</a:t>
            </a:fld>
            <a:endParaRPr lang="es-EC" dirty="0">
              <a:solidFill>
                <a:prstClr val="white"/>
              </a:solidFill>
            </a:endParaRPr>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483957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00250" y="1706880"/>
            <a:ext cx="8843749" cy="4827694"/>
          </a:xfrm>
        </p:spPr>
        <p:txBody>
          <a:bodyPr/>
          <a:lstStyle/>
          <a:p>
            <a:pPr marL="0" indent="0">
              <a:buNone/>
            </a:pPr>
            <a:r>
              <a:rPr lang="es-EC" dirty="0" smtClean="0"/>
              <a:t>- Identificación </a:t>
            </a:r>
            <a:r>
              <a:rPr lang="es-EC" dirty="0"/>
              <a:t>de las Amenazas y Vulnerabilidades</a:t>
            </a:r>
            <a:r>
              <a:rPr lang="es-EC" dirty="0" smtClean="0"/>
              <a:t>:  Se identifican las amenazas y vulnerabilidades de </a:t>
            </a:r>
            <a:r>
              <a:rPr lang="es-EC" dirty="0"/>
              <a:t>tipo físico presentes en un Centro de </a:t>
            </a:r>
            <a:r>
              <a:rPr lang="es-EC" dirty="0" smtClean="0"/>
              <a:t>Datos.</a:t>
            </a:r>
          </a:p>
          <a:p>
            <a:pPr marL="0" indent="0">
              <a:buNone/>
            </a:pPr>
            <a:endParaRPr lang="es-EC" dirty="0" smtClean="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normAutofit fontScale="90000"/>
          </a:bodyPr>
          <a:lstStyle/>
          <a:p>
            <a:r>
              <a:rPr lang="es-EC" dirty="0">
                <a:solidFill>
                  <a:schemeClr val="bg1"/>
                </a:solidFill>
              </a:rPr>
              <a:t>Guía para el Análisis de Riesgos en un Centro de Datos</a:t>
            </a: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20</a:t>
            </a:fld>
            <a:endParaRPr lang="en-US" dirty="0">
              <a:solidFill>
                <a:prstClr val="white"/>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3853147294"/>
              </p:ext>
            </p:extLst>
          </p:nvPr>
        </p:nvGraphicFramePr>
        <p:xfrm>
          <a:off x="459731" y="3488460"/>
          <a:ext cx="3575272" cy="3035168"/>
        </p:xfrm>
        <a:graphic>
          <a:graphicData uri="http://schemas.openxmlformats.org/drawingml/2006/table">
            <a:tbl>
              <a:tblPr firstRow="1" firstCol="1" bandRow="1">
                <a:tableStyleId>{5C22544A-7EE6-4342-B048-85BDC9FD1C3A}</a:tableStyleId>
              </a:tblPr>
              <a:tblGrid>
                <a:gridCol w="395085"/>
                <a:gridCol w="3180187"/>
              </a:tblGrid>
              <a:tr h="337241">
                <a:tc>
                  <a:txBody>
                    <a:bodyPr/>
                    <a:lstStyle/>
                    <a:p>
                      <a:pPr algn="just">
                        <a:spcAft>
                          <a:spcPts val="0"/>
                        </a:spcAft>
                      </a:pPr>
                      <a:r>
                        <a:rPr lang="es-EC" sz="1500" dirty="0">
                          <a:effectLst/>
                        </a:rPr>
                        <a:t>N°</a:t>
                      </a:r>
                      <a:endParaRPr lang="es-EC" sz="1500" dirty="0">
                        <a:solidFill>
                          <a:srgbClr val="000000"/>
                        </a:solidFill>
                        <a:effectLst/>
                        <a:latin typeface="Times New Roman"/>
                        <a:ea typeface="Calibri"/>
                      </a:endParaRPr>
                    </a:p>
                  </a:txBody>
                  <a:tcPr marL="87797" marR="87797" marT="0" marB="0"/>
                </a:tc>
                <a:tc>
                  <a:txBody>
                    <a:bodyPr/>
                    <a:lstStyle/>
                    <a:p>
                      <a:pPr algn="just">
                        <a:spcAft>
                          <a:spcPts val="0"/>
                        </a:spcAft>
                      </a:pPr>
                      <a:r>
                        <a:rPr lang="es-EC" sz="1500" dirty="0">
                          <a:effectLst/>
                        </a:rPr>
                        <a:t>Amenazas </a:t>
                      </a:r>
                      <a:endParaRPr lang="es-EC" sz="1500" dirty="0">
                        <a:solidFill>
                          <a:srgbClr val="000000"/>
                        </a:solidFill>
                        <a:effectLst/>
                        <a:latin typeface="Times New Roman"/>
                        <a:ea typeface="Calibri"/>
                      </a:endParaRPr>
                    </a:p>
                  </a:txBody>
                  <a:tcPr marL="87797" marR="87797" marT="0" marB="0"/>
                </a:tc>
              </a:tr>
              <a:tr h="337241">
                <a:tc>
                  <a:txBody>
                    <a:bodyPr/>
                    <a:lstStyle/>
                    <a:p>
                      <a:pPr algn="just">
                        <a:spcAft>
                          <a:spcPts val="0"/>
                        </a:spcAft>
                      </a:pPr>
                      <a:r>
                        <a:rPr lang="es-EC" sz="1500">
                          <a:effectLst/>
                        </a:rPr>
                        <a:t>1</a:t>
                      </a:r>
                      <a:endParaRPr lang="es-EC" sz="1500">
                        <a:solidFill>
                          <a:srgbClr val="000000"/>
                        </a:solidFill>
                        <a:effectLst/>
                        <a:latin typeface="Times New Roman"/>
                        <a:ea typeface="Calibri"/>
                      </a:endParaRPr>
                    </a:p>
                  </a:txBody>
                  <a:tcPr marL="87797" marR="87797" marT="0" marB="0"/>
                </a:tc>
                <a:tc>
                  <a:txBody>
                    <a:bodyPr/>
                    <a:lstStyle/>
                    <a:p>
                      <a:pPr algn="just">
                        <a:spcAft>
                          <a:spcPts val="0"/>
                        </a:spcAft>
                      </a:pPr>
                      <a:r>
                        <a:rPr lang="es-EC" sz="1500">
                          <a:effectLst/>
                        </a:rPr>
                        <a:t>Temperatura</a:t>
                      </a:r>
                      <a:endParaRPr lang="es-EC" sz="1500">
                        <a:solidFill>
                          <a:srgbClr val="000000"/>
                        </a:solidFill>
                        <a:effectLst/>
                        <a:latin typeface="Times New Roman"/>
                        <a:ea typeface="Calibri"/>
                      </a:endParaRPr>
                    </a:p>
                  </a:txBody>
                  <a:tcPr marL="87797" marR="87797" marT="0" marB="0"/>
                </a:tc>
              </a:tr>
              <a:tr h="337241">
                <a:tc>
                  <a:txBody>
                    <a:bodyPr/>
                    <a:lstStyle/>
                    <a:p>
                      <a:pPr algn="just">
                        <a:spcAft>
                          <a:spcPts val="0"/>
                        </a:spcAft>
                      </a:pPr>
                      <a:r>
                        <a:rPr lang="es-EC" sz="1500">
                          <a:effectLst/>
                        </a:rPr>
                        <a:t>2</a:t>
                      </a:r>
                      <a:endParaRPr lang="es-EC" sz="1500">
                        <a:solidFill>
                          <a:srgbClr val="000000"/>
                        </a:solidFill>
                        <a:effectLst/>
                        <a:latin typeface="Times New Roman"/>
                        <a:ea typeface="Calibri"/>
                      </a:endParaRPr>
                    </a:p>
                  </a:txBody>
                  <a:tcPr marL="87797" marR="87797" marT="0" marB="0"/>
                </a:tc>
                <a:tc>
                  <a:txBody>
                    <a:bodyPr/>
                    <a:lstStyle/>
                    <a:p>
                      <a:pPr algn="just">
                        <a:spcAft>
                          <a:spcPts val="0"/>
                        </a:spcAft>
                      </a:pPr>
                      <a:r>
                        <a:rPr lang="es-EC" sz="1500">
                          <a:effectLst/>
                        </a:rPr>
                        <a:t>Humedad</a:t>
                      </a:r>
                      <a:endParaRPr lang="es-EC" sz="1500">
                        <a:solidFill>
                          <a:srgbClr val="000000"/>
                        </a:solidFill>
                        <a:effectLst/>
                        <a:latin typeface="Times New Roman"/>
                        <a:ea typeface="Calibri"/>
                      </a:endParaRPr>
                    </a:p>
                  </a:txBody>
                  <a:tcPr marL="87797" marR="87797" marT="0" marB="0"/>
                </a:tc>
              </a:tr>
              <a:tr h="337241">
                <a:tc>
                  <a:txBody>
                    <a:bodyPr/>
                    <a:lstStyle/>
                    <a:p>
                      <a:pPr algn="just">
                        <a:spcAft>
                          <a:spcPts val="0"/>
                        </a:spcAft>
                      </a:pPr>
                      <a:r>
                        <a:rPr lang="es-EC" sz="1500">
                          <a:effectLst/>
                        </a:rPr>
                        <a:t>3</a:t>
                      </a:r>
                      <a:endParaRPr lang="es-EC" sz="1500">
                        <a:solidFill>
                          <a:srgbClr val="000000"/>
                        </a:solidFill>
                        <a:effectLst/>
                        <a:latin typeface="Times New Roman"/>
                        <a:ea typeface="Calibri"/>
                      </a:endParaRPr>
                    </a:p>
                  </a:txBody>
                  <a:tcPr marL="87797" marR="87797" marT="0" marB="0"/>
                </a:tc>
                <a:tc>
                  <a:txBody>
                    <a:bodyPr/>
                    <a:lstStyle/>
                    <a:p>
                      <a:pPr algn="just">
                        <a:spcAft>
                          <a:spcPts val="0"/>
                        </a:spcAft>
                      </a:pPr>
                      <a:r>
                        <a:rPr lang="es-EC" sz="1500">
                          <a:effectLst/>
                        </a:rPr>
                        <a:t>Fugas de líquidos o agua</a:t>
                      </a:r>
                      <a:endParaRPr lang="es-EC" sz="1500">
                        <a:solidFill>
                          <a:srgbClr val="000000"/>
                        </a:solidFill>
                        <a:effectLst/>
                        <a:latin typeface="Times New Roman"/>
                        <a:ea typeface="Calibri"/>
                      </a:endParaRPr>
                    </a:p>
                  </a:txBody>
                  <a:tcPr marL="87797" marR="87797" marT="0" marB="0"/>
                </a:tc>
              </a:tr>
              <a:tr h="674481">
                <a:tc>
                  <a:txBody>
                    <a:bodyPr/>
                    <a:lstStyle/>
                    <a:p>
                      <a:pPr algn="just">
                        <a:spcAft>
                          <a:spcPts val="0"/>
                        </a:spcAft>
                      </a:pPr>
                      <a:r>
                        <a:rPr lang="es-EC" sz="1500">
                          <a:effectLst/>
                        </a:rPr>
                        <a:t>4</a:t>
                      </a:r>
                      <a:endParaRPr lang="es-EC" sz="1500">
                        <a:solidFill>
                          <a:srgbClr val="000000"/>
                        </a:solidFill>
                        <a:effectLst/>
                        <a:latin typeface="Times New Roman"/>
                        <a:ea typeface="Calibri"/>
                      </a:endParaRPr>
                    </a:p>
                  </a:txBody>
                  <a:tcPr marL="87797" marR="87797" marT="0" marB="0"/>
                </a:tc>
                <a:tc>
                  <a:txBody>
                    <a:bodyPr/>
                    <a:lstStyle/>
                    <a:p>
                      <a:pPr algn="just">
                        <a:spcAft>
                          <a:spcPts val="0"/>
                        </a:spcAft>
                      </a:pPr>
                      <a:r>
                        <a:rPr lang="es-EC" sz="1500" dirty="0">
                          <a:effectLst/>
                        </a:rPr>
                        <a:t>Falta de refrigeración y falla de circulación de aire</a:t>
                      </a:r>
                      <a:endParaRPr lang="es-EC" sz="1500" dirty="0">
                        <a:solidFill>
                          <a:srgbClr val="000000"/>
                        </a:solidFill>
                        <a:effectLst/>
                        <a:latin typeface="Times New Roman"/>
                        <a:ea typeface="Calibri"/>
                      </a:endParaRPr>
                    </a:p>
                  </a:txBody>
                  <a:tcPr marL="87797" marR="87797" marT="0" marB="0"/>
                </a:tc>
              </a:tr>
              <a:tr h="337241">
                <a:tc>
                  <a:txBody>
                    <a:bodyPr/>
                    <a:lstStyle/>
                    <a:p>
                      <a:pPr algn="just">
                        <a:spcAft>
                          <a:spcPts val="0"/>
                        </a:spcAft>
                      </a:pPr>
                      <a:r>
                        <a:rPr lang="es-EC" sz="1500">
                          <a:effectLst/>
                        </a:rPr>
                        <a:t>5</a:t>
                      </a:r>
                      <a:endParaRPr lang="es-EC" sz="1500">
                        <a:solidFill>
                          <a:srgbClr val="000000"/>
                        </a:solidFill>
                        <a:effectLst/>
                        <a:latin typeface="Times New Roman"/>
                        <a:ea typeface="Calibri"/>
                      </a:endParaRPr>
                    </a:p>
                  </a:txBody>
                  <a:tcPr marL="87797" marR="87797" marT="0" marB="0"/>
                </a:tc>
                <a:tc>
                  <a:txBody>
                    <a:bodyPr/>
                    <a:lstStyle/>
                    <a:p>
                      <a:pPr algn="just">
                        <a:spcAft>
                          <a:spcPts val="0"/>
                        </a:spcAft>
                      </a:pPr>
                      <a:r>
                        <a:rPr lang="es-EC" sz="1500">
                          <a:effectLst/>
                        </a:rPr>
                        <a:t>Error humano y acceso del personal</a:t>
                      </a:r>
                      <a:endParaRPr lang="es-EC" sz="1500">
                        <a:solidFill>
                          <a:srgbClr val="000000"/>
                        </a:solidFill>
                        <a:effectLst/>
                        <a:latin typeface="Times New Roman"/>
                        <a:ea typeface="Calibri"/>
                      </a:endParaRPr>
                    </a:p>
                  </a:txBody>
                  <a:tcPr marL="87797" marR="87797" marT="0" marB="0"/>
                </a:tc>
              </a:tr>
              <a:tr h="337241">
                <a:tc>
                  <a:txBody>
                    <a:bodyPr/>
                    <a:lstStyle/>
                    <a:p>
                      <a:pPr algn="just">
                        <a:spcAft>
                          <a:spcPts val="0"/>
                        </a:spcAft>
                      </a:pPr>
                      <a:r>
                        <a:rPr lang="es-EC" sz="1500">
                          <a:effectLst/>
                        </a:rPr>
                        <a:t>6</a:t>
                      </a:r>
                      <a:endParaRPr lang="es-EC" sz="1500">
                        <a:solidFill>
                          <a:srgbClr val="000000"/>
                        </a:solidFill>
                        <a:effectLst/>
                        <a:latin typeface="Times New Roman"/>
                        <a:ea typeface="Calibri"/>
                      </a:endParaRPr>
                    </a:p>
                  </a:txBody>
                  <a:tcPr marL="87797" marR="87797" marT="0" marB="0"/>
                </a:tc>
                <a:tc>
                  <a:txBody>
                    <a:bodyPr/>
                    <a:lstStyle/>
                    <a:p>
                      <a:pPr algn="just">
                        <a:spcAft>
                          <a:spcPts val="0"/>
                        </a:spcAft>
                      </a:pPr>
                      <a:r>
                        <a:rPr lang="es-EC" sz="1500">
                          <a:effectLst/>
                        </a:rPr>
                        <a:t>Humo, Incendios</a:t>
                      </a:r>
                      <a:endParaRPr lang="es-EC" sz="1500">
                        <a:solidFill>
                          <a:srgbClr val="000000"/>
                        </a:solidFill>
                        <a:effectLst/>
                        <a:latin typeface="Times New Roman"/>
                        <a:ea typeface="Calibri"/>
                      </a:endParaRPr>
                    </a:p>
                  </a:txBody>
                  <a:tcPr marL="87797" marR="87797" marT="0" marB="0"/>
                </a:tc>
              </a:tr>
              <a:tr h="337241">
                <a:tc>
                  <a:txBody>
                    <a:bodyPr/>
                    <a:lstStyle/>
                    <a:p>
                      <a:pPr algn="just">
                        <a:spcAft>
                          <a:spcPts val="0"/>
                        </a:spcAft>
                      </a:pPr>
                      <a:r>
                        <a:rPr lang="es-EC" sz="1500">
                          <a:effectLst/>
                        </a:rPr>
                        <a:t>7</a:t>
                      </a:r>
                      <a:endParaRPr lang="es-EC" sz="1500">
                        <a:solidFill>
                          <a:srgbClr val="000000"/>
                        </a:solidFill>
                        <a:effectLst/>
                        <a:latin typeface="Times New Roman"/>
                        <a:ea typeface="Calibri"/>
                      </a:endParaRPr>
                    </a:p>
                  </a:txBody>
                  <a:tcPr marL="87797" marR="87797" marT="0" marB="0"/>
                </a:tc>
                <a:tc>
                  <a:txBody>
                    <a:bodyPr/>
                    <a:lstStyle/>
                    <a:p>
                      <a:pPr algn="just">
                        <a:spcAft>
                          <a:spcPts val="0"/>
                        </a:spcAft>
                      </a:pPr>
                      <a:r>
                        <a:rPr lang="es-EC" sz="1500" dirty="0">
                          <a:effectLst/>
                        </a:rPr>
                        <a:t>Pérdida de energía</a:t>
                      </a:r>
                      <a:endParaRPr lang="es-EC" sz="1500" dirty="0">
                        <a:solidFill>
                          <a:srgbClr val="000000"/>
                        </a:solidFill>
                        <a:effectLst/>
                        <a:latin typeface="Times New Roman"/>
                        <a:ea typeface="Calibri"/>
                      </a:endParaRPr>
                    </a:p>
                  </a:txBody>
                  <a:tcPr marL="87797" marR="87797"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024653137"/>
              </p:ext>
            </p:extLst>
          </p:nvPr>
        </p:nvGraphicFramePr>
        <p:xfrm>
          <a:off x="4039737" y="3279590"/>
          <a:ext cx="4626591" cy="3516994"/>
        </p:xfrm>
        <a:graphic>
          <a:graphicData uri="http://schemas.openxmlformats.org/drawingml/2006/table">
            <a:tbl>
              <a:tblPr firstRow="1" firstCol="1" bandRow="1">
                <a:tableStyleId>{5C22544A-7EE6-4342-B048-85BDC9FD1C3A}</a:tableStyleId>
              </a:tblPr>
              <a:tblGrid>
                <a:gridCol w="4626591"/>
              </a:tblGrid>
              <a:tr h="338193">
                <a:tc>
                  <a:txBody>
                    <a:bodyPr/>
                    <a:lstStyle/>
                    <a:p>
                      <a:pPr algn="just">
                        <a:spcAft>
                          <a:spcPts val="0"/>
                        </a:spcAft>
                      </a:pPr>
                      <a:r>
                        <a:rPr lang="es-EC" sz="1200">
                          <a:effectLst/>
                        </a:rPr>
                        <a:t>Vulnerabilidades</a:t>
                      </a:r>
                      <a:endParaRPr lang="es-EC" sz="1200">
                        <a:solidFill>
                          <a:srgbClr val="000000"/>
                        </a:solidFill>
                        <a:effectLst/>
                        <a:latin typeface="Times New Roman"/>
                        <a:ea typeface="Calibri"/>
                      </a:endParaRPr>
                    </a:p>
                  </a:txBody>
                  <a:tcPr marL="68580" marR="68580" marT="0" marB="0"/>
                </a:tc>
              </a:tr>
              <a:tr h="396536">
                <a:tc>
                  <a:txBody>
                    <a:bodyPr/>
                    <a:lstStyle/>
                    <a:p>
                      <a:pPr algn="just">
                        <a:spcAft>
                          <a:spcPts val="0"/>
                        </a:spcAft>
                      </a:pPr>
                      <a:r>
                        <a:rPr lang="es-EC" sz="1200">
                          <a:effectLst/>
                        </a:rPr>
                        <a:t>Falla en los sistemas de Aire Acondicionado</a:t>
                      </a:r>
                      <a:endParaRPr lang="es-EC" sz="1200">
                        <a:solidFill>
                          <a:srgbClr val="000000"/>
                        </a:solidFill>
                        <a:effectLst/>
                        <a:latin typeface="Times New Roman"/>
                        <a:ea typeface="Calibri"/>
                      </a:endParaRPr>
                    </a:p>
                  </a:txBody>
                  <a:tcPr marL="68580" marR="68580" marT="0" marB="0"/>
                </a:tc>
              </a:tr>
              <a:tr h="384382">
                <a:tc>
                  <a:txBody>
                    <a:bodyPr/>
                    <a:lstStyle/>
                    <a:p>
                      <a:pPr algn="just">
                        <a:spcAft>
                          <a:spcPts val="0"/>
                        </a:spcAft>
                      </a:pPr>
                      <a:r>
                        <a:rPr lang="es-EC" sz="1200">
                          <a:effectLst/>
                        </a:rPr>
                        <a:t>Falla o ruptura de las tuberías o desagües cercanos</a:t>
                      </a:r>
                      <a:endParaRPr lang="es-EC" sz="1200">
                        <a:solidFill>
                          <a:srgbClr val="000000"/>
                        </a:solidFill>
                        <a:effectLst/>
                        <a:latin typeface="Times New Roman"/>
                        <a:ea typeface="Calibri"/>
                      </a:endParaRPr>
                    </a:p>
                  </a:txBody>
                  <a:tcPr marL="68580" marR="68580" marT="0" marB="0"/>
                </a:tc>
              </a:tr>
              <a:tr h="353459">
                <a:tc>
                  <a:txBody>
                    <a:bodyPr/>
                    <a:lstStyle/>
                    <a:p>
                      <a:pPr algn="just">
                        <a:spcAft>
                          <a:spcPts val="0"/>
                        </a:spcAft>
                      </a:pPr>
                      <a:r>
                        <a:rPr lang="es-EC" sz="1200">
                          <a:effectLst/>
                        </a:rPr>
                        <a:t>Falla en el diseño arquitectónico</a:t>
                      </a:r>
                      <a:endParaRPr lang="es-EC" sz="1200">
                        <a:solidFill>
                          <a:srgbClr val="000000"/>
                        </a:solidFill>
                        <a:effectLst/>
                        <a:latin typeface="Times New Roman"/>
                        <a:ea typeface="Calibri"/>
                      </a:endParaRPr>
                    </a:p>
                  </a:txBody>
                  <a:tcPr marL="68580" marR="68580" marT="0" marB="0"/>
                </a:tc>
              </a:tr>
              <a:tr h="338193">
                <a:tc>
                  <a:txBody>
                    <a:bodyPr/>
                    <a:lstStyle/>
                    <a:p>
                      <a:pPr algn="just">
                        <a:spcAft>
                          <a:spcPts val="0"/>
                        </a:spcAft>
                      </a:pPr>
                      <a:r>
                        <a:rPr lang="es-EC" sz="1200">
                          <a:effectLst/>
                        </a:rPr>
                        <a:t>Falla en la distribución del aire</a:t>
                      </a:r>
                      <a:endParaRPr lang="es-EC" sz="1200">
                        <a:solidFill>
                          <a:srgbClr val="000000"/>
                        </a:solidFill>
                        <a:effectLst/>
                        <a:latin typeface="Times New Roman"/>
                        <a:ea typeface="Calibri"/>
                      </a:endParaRPr>
                    </a:p>
                  </a:txBody>
                  <a:tcPr marL="68580" marR="68580" marT="0" marB="0"/>
                </a:tc>
              </a:tr>
              <a:tr h="353459">
                <a:tc>
                  <a:txBody>
                    <a:bodyPr/>
                    <a:lstStyle/>
                    <a:p>
                      <a:pPr algn="just">
                        <a:spcAft>
                          <a:spcPts val="0"/>
                        </a:spcAft>
                      </a:pPr>
                      <a:r>
                        <a:rPr lang="es-EC" sz="1200">
                          <a:effectLst/>
                        </a:rPr>
                        <a:t>Falla en los dispositivos de seguridad de acceso</a:t>
                      </a:r>
                      <a:endParaRPr lang="es-EC" sz="1200">
                        <a:solidFill>
                          <a:srgbClr val="000000"/>
                        </a:solidFill>
                        <a:effectLst/>
                        <a:latin typeface="Times New Roman"/>
                        <a:ea typeface="Calibri"/>
                      </a:endParaRPr>
                    </a:p>
                  </a:txBody>
                  <a:tcPr marL="68580" marR="68580" marT="0" marB="0"/>
                </a:tc>
              </a:tr>
              <a:tr h="338193">
                <a:tc>
                  <a:txBody>
                    <a:bodyPr/>
                    <a:lstStyle/>
                    <a:p>
                      <a:pPr algn="just">
                        <a:spcAft>
                          <a:spcPts val="0"/>
                        </a:spcAft>
                      </a:pPr>
                      <a:r>
                        <a:rPr lang="es-EC" sz="1200">
                          <a:effectLst/>
                        </a:rPr>
                        <a:t>Falla en el suministro eléctrico</a:t>
                      </a:r>
                      <a:endParaRPr lang="es-EC" sz="1200">
                        <a:solidFill>
                          <a:srgbClr val="000000"/>
                        </a:solidFill>
                        <a:effectLst/>
                        <a:latin typeface="Times New Roman"/>
                        <a:ea typeface="Calibri"/>
                      </a:endParaRPr>
                    </a:p>
                  </a:txBody>
                  <a:tcPr marL="68580" marR="68580" marT="0" marB="0"/>
                </a:tc>
              </a:tr>
              <a:tr h="338193">
                <a:tc>
                  <a:txBody>
                    <a:bodyPr/>
                    <a:lstStyle/>
                    <a:p>
                      <a:pPr algn="just">
                        <a:spcAft>
                          <a:spcPts val="0"/>
                        </a:spcAft>
                      </a:pPr>
                      <a:r>
                        <a:rPr lang="es-EC" sz="1200">
                          <a:effectLst/>
                        </a:rPr>
                        <a:t>Falla en los ups o generador eléctrico</a:t>
                      </a:r>
                      <a:endParaRPr lang="es-EC" sz="1200">
                        <a:solidFill>
                          <a:srgbClr val="000000"/>
                        </a:solidFill>
                        <a:effectLst/>
                        <a:latin typeface="Times New Roman"/>
                        <a:ea typeface="Calibri"/>
                      </a:endParaRPr>
                    </a:p>
                  </a:txBody>
                  <a:tcPr marL="68580" marR="68580" marT="0" marB="0"/>
                </a:tc>
              </a:tr>
              <a:tr h="338193">
                <a:tc>
                  <a:txBody>
                    <a:bodyPr/>
                    <a:lstStyle/>
                    <a:p>
                      <a:pPr algn="just">
                        <a:spcAft>
                          <a:spcPts val="0"/>
                        </a:spcAft>
                      </a:pPr>
                      <a:r>
                        <a:rPr lang="es-EC" sz="1200">
                          <a:effectLst/>
                        </a:rPr>
                        <a:t>Acceso de personal no autorizado</a:t>
                      </a:r>
                      <a:endParaRPr lang="es-EC" sz="1200">
                        <a:solidFill>
                          <a:srgbClr val="000000"/>
                        </a:solidFill>
                        <a:effectLst/>
                        <a:latin typeface="Times New Roman"/>
                        <a:ea typeface="Calibri"/>
                      </a:endParaRPr>
                    </a:p>
                  </a:txBody>
                  <a:tcPr marL="68580" marR="68580" marT="0" marB="0"/>
                </a:tc>
              </a:tr>
              <a:tr h="338193">
                <a:tc>
                  <a:txBody>
                    <a:bodyPr/>
                    <a:lstStyle/>
                    <a:p>
                      <a:pPr algn="just">
                        <a:spcAft>
                          <a:spcPts val="0"/>
                        </a:spcAft>
                      </a:pPr>
                      <a:r>
                        <a:rPr lang="es-EC" sz="1200" dirty="0">
                          <a:effectLst/>
                        </a:rPr>
                        <a:t>Falla del sistema contra incendios</a:t>
                      </a:r>
                      <a:endParaRPr lang="es-EC" sz="1200" dirty="0">
                        <a:solidFill>
                          <a:srgbClr val="000000"/>
                        </a:solidFill>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1646579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00250" y="1160060"/>
            <a:ext cx="8843749" cy="5374514"/>
          </a:xfrm>
        </p:spPr>
        <p:txBody>
          <a:bodyPr/>
          <a:lstStyle/>
          <a:p>
            <a:pPr marL="0" indent="0">
              <a:buNone/>
            </a:pPr>
            <a:r>
              <a:rPr lang="es-EC" dirty="0" smtClean="0"/>
              <a:t>-</a:t>
            </a:r>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normAutofit fontScale="90000"/>
          </a:bodyPr>
          <a:lstStyle/>
          <a:p>
            <a:r>
              <a:rPr lang="es-EC" dirty="0">
                <a:solidFill>
                  <a:schemeClr val="bg1"/>
                </a:solidFill>
              </a:rPr>
              <a:t>Guía para el Análisis de Riesgos en un Centro de Datos</a:t>
            </a: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21</a:t>
            </a:fld>
            <a:endParaRPr lang="en-US" dirty="0">
              <a:solidFill>
                <a:prstClr val="white"/>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718604879"/>
              </p:ext>
            </p:extLst>
          </p:nvPr>
        </p:nvGraphicFramePr>
        <p:xfrm>
          <a:off x="40944" y="1183173"/>
          <a:ext cx="9103057" cy="6006316"/>
        </p:xfrm>
        <a:graphic>
          <a:graphicData uri="http://schemas.openxmlformats.org/drawingml/2006/table">
            <a:tbl>
              <a:tblPr firstRow="1" firstCol="1" bandRow="1">
                <a:tableStyleId>{5C22544A-7EE6-4342-B048-85BDC9FD1C3A}</a:tableStyleId>
              </a:tblPr>
              <a:tblGrid>
                <a:gridCol w="300250"/>
                <a:gridCol w="8010631"/>
                <a:gridCol w="236263"/>
                <a:gridCol w="236265"/>
                <a:gridCol w="319648"/>
              </a:tblGrid>
              <a:tr h="304433">
                <a:tc>
                  <a:txBody>
                    <a:bodyPr/>
                    <a:lstStyle/>
                    <a:p>
                      <a:pPr algn="just">
                        <a:spcAft>
                          <a:spcPts val="0"/>
                        </a:spcAft>
                      </a:pPr>
                      <a:r>
                        <a:rPr lang="es-EC" sz="700" dirty="0">
                          <a:effectLst/>
                        </a:rPr>
                        <a:t>Ame-</a:t>
                      </a:r>
                      <a:r>
                        <a:rPr lang="es-EC" sz="700" dirty="0" err="1">
                          <a:effectLst/>
                        </a:rPr>
                        <a:t>naza</a:t>
                      </a:r>
                      <a:endParaRPr lang="es-EC" sz="700" dirty="0">
                        <a:solidFill>
                          <a:srgbClr val="000000"/>
                        </a:solidFill>
                        <a:effectLst/>
                        <a:latin typeface="Times New Roman"/>
                        <a:ea typeface="Calibri"/>
                      </a:endParaRPr>
                    </a:p>
                  </a:txBody>
                  <a:tcPr marL="38710" marR="38710" marT="0" marB="0"/>
                </a:tc>
                <a:tc>
                  <a:txBody>
                    <a:bodyPr/>
                    <a:lstStyle/>
                    <a:p>
                      <a:pPr algn="just">
                        <a:spcAft>
                          <a:spcPts val="0"/>
                        </a:spcAft>
                      </a:pPr>
                      <a:r>
                        <a:rPr lang="es-EC" sz="1600">
                          <a:effectLst/>
                        </a:rPr>
                        <a:t>Cálculo de Probabilidad en relación a las vulnerabilidades.</a:t>
                      </a:r>
                      <a:endParaRPr lang="es-EC" sz="1600">
                        <a:solidFill>
                          <a:srgbClr val="000000"/>
                        </a:solidFill>
                        <a:effectLst/>
                        <a:latin typeface="Times New Roman"/>
                        <a:ea typeface="Calibri"/>
                      </a:endParaRPr>
                    </a:p>
                  </a:txBody>
                  <a:tcPr marL="38710" marR="38710" marT="0" marB="0"/>
                </a:tc>
                <a:tc>
                  <a:txBody>
                    <a:bodyPr/>
                    <a:lstStyle/>
                    <a:p>
                      <a:pPr algn="just">
                        <a:spcAft>
                          <a:spcPts val="0"/>
                        </a:spcAft>
                      </a:pPr>
                      <a:r>
                        <a:rPr lang="es-EC" sz="700">
                          <a:effectLst/>
                        </a:rPr>
                        <a:t>Si</a:t>
                      </a:r>
                      <a:endParaRPr lang="es-EC" sz="700">
                        <a:solidFill>
                          <a:srgbClr val="000000"/>
                        </a:solidFill>
                        <a:effectLst/>
                        <a:latin typeface="Times New Roman"/>
                        <a:ea typeface="Calibri"/>
                      </a:endParaRPr>
                    </a:p>
                  </a:txBody>
                  <a:tcPr marL="38710" marR="38710" marT="0" marB="0"/>
                </a:tc>
                <a:tc>
                  <a:txBody>
                    <a:bodyPr/>
                    <a:lstStyle/>
                    <a:p>
                      <a:pPr algn="just">
                        <a:spcAft>
                          <a:spcPts val="0"/>
                        </a:spcAft>
                      </a:pPr>
                      <a:r>
                        <a:rPr lang="es-EC" sz="700">
                          <a:effectLst/>
                        </a:rPr>
                        <a:t>No</a:t>
                      </a:r>
                      <a:endParaRPr lang="es-EC" sz="700">
                        <a:solidFill>
                          <a:srgbClr val="000000"/>
                        </a:solidFill>
                        <a:effectLst/>
                        <a:latin typeface="Times New Roman"/>
                        <a:ea typeface="Calibri"/>
                      </a:endParaRPr>
                    </a:p>
                  </a:txBody>
                  <a:tcPr marL="38710" marR="38710" marT="0" marB="0"/>
                </a:tc>
                <a:tc>
                  <a:txBody>
                    <a:bodyPr/>
                    <a:lstStyle/>
                    <a:p>
                      <a:pPr algn="just">
                        <a:spcAft>
                          <a:spcPts val="0"/>
                        </a:spcAft>
                      </a:pPr>
                      <a:r>
                        <a:rPr lang="es-EC" sz="700">
                          <a:effectLst/>
                        </a:rPr>
                        <a:t>Par-cial</a:t>
                      </a:r>
                      <a:endParaRPr lang="es-EC" sz="700">
                        <a:solidFill>
                          <a:srgbClr val="000000"/>
                        </a:solidFill>
                        <a:effectLst/>
                        <a:latin typeface="Times New Roman"/>
                        <a:ea typeface="Calibri"/>
                      </a:endParaRPr>
                    </a:p>
                  </a:txBody>
                  <a:tcPr marL="38710" marR="38710" marT="0" marB="0"/>
                </a:tc>
              </a:tr>
              <a:tr h="493968">
                <a:tc rowSpan="2">
                  <a:txBody>
                    <a:bodyPr/>
                    <a:lstStyle/>
                    <a:p>
                      <a:pPr algn="just">
                        <a:spcBef>
                          <a:spcPts val="600"/>
                        </a:spcBef>
                        <a:spcAft>
                          <a:spcPts val="600"/>
                        </a:spcAft>
                      </a:pPr>
                      <a:r>
                        <a:rPr lang="es-EC" sz="700">
                          <a:effectLst/>
                        </a:rPr>
                        <a:t>1</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1600" dirty="0">
                          <a:effectLst/>
                        </a:rPr>
                        <a:t>¿Se realiza periódicamente el mantenimiento del Sistema de aire acondicionado?</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r>
              <a:tr h="524470">
                <a:tc vMerge="1">
                  <a:txBody>
                    <a:bodyPr/>
                    <a:lstStyle/>
                    <a:p>
                      <a:endParaRPr lang="es-EC"/>
                    </a:p>
                  </a:txBody>
                  <a:tcPr/>
                </a:tc>
                <a:tc>
                  <a:txBody>
                    <a:bodyPr/>
                    <a:lstStyle/>
                    <a:p>
                      <a:pPr algn="just">
                        <a:spcBef>
                          <a:spcPts val="600"/>
                        </a:spcBef>
                        <a:spcAft>
                          <a:spcPts val="600"/>
                        </a:spcAft>
                      </a:pPr>
                      <a:r>
                        <a:rPr lang="es-EC" sz="1600" dirty="0">
                          <a:effectLst/>
                        </a:rPr>
                        <a:t>¿Continúa funcionando el Sistema de Aire acondicionado en casos de pérdida de suministro de energía? </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r>
              <a:tr h="393353">
                <a:tc rowSpan="2">
                  <a:txBody>
                    <a:bodyPr/>
                    <a:lstStyle/>
                    <a:p>
                      <a:pPr algn="just">
                        <a:spcBef>
                          <a:spcPts val="600"/>
                        </a:spcBef>
                        <a:spcAft>
                          <a:spcPts val="600"/>
                        </a:spcAft>
                      </a:pPr>
                      <a:r>
                        <a:rPr lang="es-EC" sz="700">
                          <a:effectLst/>
                        </a:rPr>
                        <a:t>2</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1600" dirty="0">
                          <a:effectLst/>
                        </a:rPr>
                        <a:t>¿Se ha revisado periódicamente el estado de las tuberías de agua cercanas al Centro de Datos?</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r>
              <a:tr h="393353">
                <a:tc vMerge="1">
                  <a:txBody>
                    <a:bodyPr/>
                    <a:lstStyle/>
                    <a:p>
                      <a:endParaRPr lang="es-EC"/>
                    </a:p>
                  </a:txBody>
                  <a:tcPr/>
                </a:tc>
                <a:tc>
                  <a:txBody>
                    <a:bodyPr/>
                    <a:lstStyle/>
                    <a:p>
                      <a:pPr algn="just">
                        <a:spcBef>
                          <a:spcPts val="600"/>
                        </a:spcBef>
                        <a:spcAft>
                          <a:spcPts val="600"/>
                        </a:spcAft>
                      </a:pPr>
                      <a:r>
                        <a:rPr lang="es-EC" sz="1600" dirty="0">
                          <a:effectLst/>
                        </a:rPr>
                        <a:t>¿Las paredes del Centro de Datos contienen algún tipo de protección contra la humedad?</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r>
              <a:tr h="393353">
                <a:tc rowSpan="2">
                  <a:txBody>
                    <a:bodyPr/>
                    <a:lstStyle/>
                    <a:p>
                      <a:pPr algn="just">
                        <a:spcBef>
                          <a:spcPts val="600"/>
                        </a:spcBef>
                        <a:spcAft>
                          <a:spcPts val="600"/>
                        </a:spcAft>
                      </a:pPr>
                      <a:r>
                        <a:rPr lang="es-EC" sz="700">
                          <a:effectLst/>
                        </a:rPr>
                        <a:t>3</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1600" dirty="0">
                          <a:effectLst/>
                        </a:rPr>
                        <a:t>¿Existen servicios higiénicos, cocinas o lugares donde exista flujo constante de agua?</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r>
              <a:tr h="393353">
                <a:tc vMerge="1">
                  <a:txBody>
                    <a:bodyPr/>
                    <a:lstStyle/>
                    <a:p>
                      <a:endParaRPr lang="es-EC"/>
                    </a:p>
                  </a:txBody>
                  <a:tcPr/>
                </a:tc>
                <a:tc>
                  <a:txBody>
                    <a:bodyPr/>
                    <a:lstStyle/>
                    <a:p>
                      <a:pPr algn="just">
                        <a:spcBef>
                          <a:spcPts val="600"/>
                        </a:spcBef>
                        <a:spcAft>
                          <a:spcPts val="600"/>
                        </a:spcAft>
                      </a:pPr>
                      <a:r>
                        <a:rPr lang="es-EC" sz="1600" dirty="0">
                          <a:effectLst/>
                        </a:rPr>
                        <a:t>¿Se ha revisado el estado de los desagües cercanos al Centro de Datos?</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r>
              <a:tr h="393353">
                <a:tc rowSpan="2">
                  <a:txBody>
                    <a:bodyPr/>
                    <a:lstStyle/>
                    <a:p>
                      <a:pPr algn="just">
                        <a:spcBef>
                          <a:spcPts val="600"/>
                        </a:spcBef>
                        <a:spcAft>
                          <a:spcPts val="600"/>
                        </a:spcAft>
                      </a:pPr>
                      <a:r>
                        <a:rPr lang="es-EC" sz="700">
                          <a:effectLst/>
                        </a:rPr>
                        <a:t>4</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1600" dirty="0">
                          <a:effectLst/>
                        </a:rPr>
                        <a:t>¿La ubicación de los racks permite la correcta circulación del aire?</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r>
              <a:tr h="393353">
                <a:tc vMerge="1">
                  <a:txBody>
                    <a:bodyPr/>
                    <a:lstStyle/>
                    <a:p>
                      <a:endParaRPr lang="es-EC"/>
                    </a:p>
                  </a:txBody>
                  <a:tcPr/>
                </a:tc>
                <a:tc>
                  <a:txBody>
                    <a:bodyPr/>
                    <a:lstStyle/>
                    <a:p>
                      <a:pPr algn="just">
                        <a:spcBef>
                          <a:spcPts val="600"/>
                        </a:spcBef>
                        <a:spcAft>
                          <a:spcPts val="600"/>
                        </a:spcAft>
                      </a:pPr>
                      <a:r>
                        <a:rPr lang="es-EC" sz="1600" dirty="0">
                          <a:effectLst/>
                        </a:rPr>
                        <a:t>¿El espacio y distribución del Centro de Datos se encuentra correctamente diseñado?</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r>
              <a:tr h="262235">
                <a:tc rowSpan="2">
                  <a:txBody>
                    <a:bodyPr/>
                    <a:lstStyle/>
                    <a:p>
                      <a:pPr algn="just">
                        <a:spcBef>
                          <a:spcPts val="600"/>
                        </a:spcBef>
                        <a:spcAft>
                          <a:spcPts val="600"/>
                        </a:spcAft>
                      </a:pPr>
                      <a:r>
                        <a:rPr lang="es-EC" sz="700">
                          <a:effectLst/>
                        </a:rPr>
                        <a:t>5</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1600" dirty="0">
                          <a:effectLst/>
                        </a:rPr>
                        <a:t>¿Existe un sistema de control de acceso para el Centro de Datos?</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r>
              <a:tr h="393353">
                <a:tc vMerge="1">
                  <a:txBody>
                    <a:bodyPr/>
                    <a:lstStyle/>
                    <a:p>
                      <a:endParaRPr lang="es-EC"/>
                    </a:p>
                  </a:txBody>
                  <a:tcPr/>
                </a:tc>
                <a:tc>
                  <a:txBody>
                    <a:bodyPr/>
                    <a:lstStyle/>
                    <a:p>
                      <a:pPr algn="just">
                        <a:spcBef>
                          <a:spcPts val="600"/>
                        </a:spcBef>
                        <a:spcAft>
                          <a:spcPts val="600"/>
                        </a:spcAft>
                      </a:pPr>
                      <a:r>
                        <a:rPr lang="es-EC" sz="1600" dirty="0">
                          <a:effectLst/>
                        </a:rPr>
                        <a:t>¿Se encuentra establecida la nómina de personal que puede acceder al Centro de Datos?</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r>
              <a:tr h="393353">
                <a:tc rowSpan="2">
                  <a:txBody>
                    <a:bodyPr/>
                    <a:lstStyle/>
                    <a:p>
                      <a:pPr algn="just">
                        <a:spcBef>
                          <a:spcPts val="600"/>
                        </a:spcBef>
                        <a:spcAft>
                          <a:spcPts val="600"/>
                        </a:spcAft>
                      </a:pPr>
                      <a:r>
                        <a:rPr lang="es-EC" sz="700">
                          <a:effectLst/>
                        </a:rPr>
                        <a:t>6</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1600" dirty="0">
                          <a:effectLst/>
                        </a:rPr>
                        <a:t>¿Se realiza periódicamente el mantenimiento del Sistema contra incendios?</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r>
              <a:tr h="393353">
                <a:tc vMerge="1">
                  <a:txBody>
                    <a:bodyPr/>
                    <a:lstStyle/>
                    <a:p>
                      <a:endParaRPr lang="es-EC"/>
                    </a:p>
                  </a:txBody>
                  <a:tcPr/>
                </a:tc>
                <a:tc>
                  <a:txBody>
                    <a:bodyPr/>
                    <a:lstStyle/>
                    <a:p>
                      <a:pPr algn="just">
                        <a:spcBef>
                          <a:spcPts val="600"/>
                        </a:spcBef>
                        <a:spcAft>
                          <a:spcPts val="600"/>
                        </a:spcAft>
                      </a:pPr>
                      <a:r>
                        <a:rPr lang="es-EC" sz="1600" dirty="0">
                          <a:effectLst/>
                        </a:rPr>
                        <a:t>¿Se han realizado pruebas para verificar el funcionamiento del sistema contra incendios?</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dirty="0">
                          <a:effectLst/>
                        </a:rPr>
                        <a:t> </a:t>
                      </a:r>
                      <a:endParaRPr lang="es-EC" sz="700" dirty="0">
                        <a:solidFill>
                          <a:srgbClr val="000000"/>
                        </a:solidFill>
                        <a:effectLst/>
                        <a:latin typeface="Times New Roman"/>
                        <a:ea typeface="Calibri"/>
                      </a:endParaRPr>
                    </a:p>
                  </a:txBody>
                  <a:tcPr marL="38710" marR="38710" marT="0" marB="0"/>
                </a:tc>
              </a:tr>
              <a:tr h="393353">
                <a:tc rowSpan="2">
                  <a:txBody>
                    <a:bodyPr/>
                    <a:lstStyle/>
                    <a:p>
                      <a:pPr algn="just">
                        <a:spcBef>
                          <a:spcPts val="600"/>
                        </a:spcBef>
                        <a:spcAft>
                          <a:spcPts val="600"/>
                        </a:spcAft>
                      </a:pPr>
                      <a:r>
                        <a:rPr lang="es-EC" sz="700">
                          <a:effectLst/>
                        </a:rPr>
                        <a:t>7</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1600" dirty="0">
                          <a:effectLst/>
                        </a:rPr>
                        <a:t>¿Se realiza periódicamente el mantenimiento de los UPS y generador eléctrico?</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r>
              <a:tr h="393353">
                <a:tc vMerge="1">
                  <a:txBody>
                    <a:bodyPr/>
                    <a:lstStyle/>
                    <a:p>
                      <a:endParaRPr lang="es-EC"/>
                    </a:p>
                  </a:txBody>
                  <a:tcPr/>
                </a:tc>
                <a:tc>
                  <a:txBody>
                    <a:bodyPr/>
                    <a:lstStyle/>
                    <a:p>
                      <a:pPr algn="just">
                        <a:spcBef>
                          <a:spcPts val="600"/>
                        </a:spcBef>
                        <a:spcAft>
                          <a:spcPts val="600"/>
                        </a:spcAft>
                      </a:pPr>
                      <a:r>
                        <a:rPr lang="es-EC" sz="1600" dirty="0">
                          <a:effectLst/>
                        </a:rPr>
                        <a:t>¿Existe un estudio que demuestre que los Ups o generador eléctrico soportan la carga requerida?</a:t>
                      </a:r>
                      <a:endParaRPr lang="es-EC" sz="1600" dirty="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a:effectLst/>
                        </a:rPr>
                        <a:t> </a:t>
                      </a:r>
                      <a:endParaRPr lang="es-EC" sz="700">
                        <a:solidFill>
                          <a:srgbClr val="000000"/>
                        </a:solidFill>
                        <a:effectLst/>
                        <a:latin typeface="Times New Roman"/>
                        <a:ea typeface="Calibri"/>
                      </a:endParaRPr>
                    </a:p>
                  </a:txBody>
                  <a:tcPr marL="38710" marR="38710" marT="0" marB="0"/>
                </a:tc>
                <a:tc>
                  <a:txBody>
                    <a:bodyPr/>
                    <a:lstStyle/>
                    <a:p>
                      <a:pPr algn="just">
                        <a:spcBef>
                          <a:spcPts val="600"/>
                        </a:spcBef>
                        <a:spcAft>
                          <a:spcPts val="600"/>
                        </a:spcAft>
                      </a:pPr>
                      <a:r>
                        <a:rPr lang="es-EC" sz="700" dirty="0">
                          <a:effectLst/>
                        </a:rPr>
                        <a:t> </a:t>
                      </a:r>
                      <a:endParaRPr lang="es-EC" sz="700" dirty="0">
                        <a:solidFill>
                          <a:srgbClr val="000000"/>
                        </a:solidFill>
                        <a:effectLst/>
                        <a:latin typeface="Times New Roman"/>
                        <a:ea typeface="Calibri"/>
                      </a:endParaRPr>
                    </a:p>
                  </a:txBody>
                  <a:tcPr marL="38710" marR="38710" marT="0" marB="0"/>
                </a:tc>
              </a:tr>
            </a:tbl>
          </a:graphicData>
        </a:graphic>
      </p:graphicFrame>
    </p:spTree>
    <p:extLst>
      <p:ext uri="{BB962C8B-B14F-4D97-AF65-F5344CB8AC3E}">
        <p14:creationId xmlns:p14="http://schemas.microsoft.com/office/powerpoint/2010/main" val="386873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58784"/>
            <a:ext cx="8229600" cy="5275790"/>
          </a:xfrm>
        </p:spPr>
        <p:txBody>
          <a:bodyPr/>
          <a:lstStyle/>
          <a:p>
            <a:r>
              <a:rPr lang="es-EC" dirty="0" smtClean="0"/>
              <a:t>El </a:t>
            </a:r>
            <a:r>
              <a:rPr lang="es-EC" dirty="0"/>
              <a:t>auditor utilizará el método de la entrevista o de la inspección física del Centro de Datos y con el siguiente criterio de evaluación:</a:t>
            </a:r>
          </a:p>
          <a:p>
            <a:pPr lvl="2"/>
            <a:r>
              <a:rPr lang="es-EC" dirty="0"/>
              <a:t>SI = 0</a:t>
            </a:r>
          </a:p>
          <a:p>
            <a:pPr lvl="2"/>
            <a:r>
              <a:rPr lang="es-EC" dirty="0"/>
              <a:t>NO = 2</a:t>
            </a:r>
          </a:p>
          <a:p>
            <a:pPr lvl="2"/>
            <a:r>
              <a:rPr lang="es-EC" dirty="0"/>
              <a:t>PARCIAL = </a:t>
            </a:r>
            <a:r>
              <a:rPr lang="es-EC" dirty="0" smtClean="0"/>
              <a:t>1</a:t>
            </a:r>
          </a:p>
          <a:p>
            <a:r>
              <a:rPr lang="es-EC" dirty="0" smtClean="0"/>
              <a:t>De este modo se obtiene la</a:t>
            </a:r>
          </a:p>
          <a:p>
            <a:pPr marL="0" indent="0">
              <a:buNone/>
            </a:pPr>
            <a:r>
              <a:rPr lang="es-EC" dirty="0" smtClean="0"/>
              <a:t>Valoración de la Probabilidad</a:t>
            </a:r>
          </a:p>
          <a:p>
            <a:pPr marL="0" indent="0">
              <a:buNone/>
            </a:pPr>
            <a:r>
              <a:rPr lang="es-EC" dirty="0" smtClean="0"/>
              <a:t>De las Amenazas.</a:t>
            </a:r>
          </a:p>
          <a:p>
            <a:pPr lvl="2"/>
            <a:endParaRPr lang="es-EC" dirty="0"/>
          </a:p>
          <a:p>
            <a:pPr>
              <a:buNone/>
            </a:pPr>
            <a:endParaRPr lang="es-EC" dirty="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0"/>
            <a:ext cx="6899564" cy="1219200"/>
          </a:xfrm>
        </p:spPr>
        <p:txBody>
          <a:bodyPr>
            <a:normAutofit fontScale="90000"/>
          </a:bodyPr>
          <a:lstStyle/>
          <a:p>
            <a:pPr lvl="0"/>
            <a:r>
              <a:rPr lang="es-EC" dirty="0" smtClean="0"/>
              <a:t/>
            </a:r>
            <a:br>
              <a:rPr lang="es-EC" dirty="0" smtClean="0"/>
            </a:br>
            <a:r>
              <a:rPr lang="es-EC" dirty="0">
                <a:solidFill>
                  <a:schemeClr val="bg1"/>
                </a:solidFill>
              </a:rPr>
              <a:t>Guía para el Análisis de Riesgos en un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22</a:t>
            </a:fld>
            <a:endParaRPr lang="en-US" dirty="0">
              <a:solidFill>
                <a:prstClr val="white"/>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2107163053"/>
              </p:ext>
            </p:extLst>
          </p:nvPr>
        </p:nvGraphicFramePr>
        <p:xfrm>
          <a:off x="5718412" y="4189483"/>
          <a:ext cx="2442947" cy="2143079"/>
        </p:xfrm>
        <a:graphic>
          <a:graphicData uri="http://schemas.openxmlformats.org/drawingml/2006/table">
            <a:tbl>
              <a:tblPr firstRow="1" firstCol="1" bandRow="1">
                <a:tableStyleId>{5C22544A-7EE6-4342-B048-85BDC9FD1C3A}</a:tableStyleId>
              </a:tblPr>
              <a:tblGrid>
                <a:gridCol w="928046"/>
                <a:gridCol w="1514901"/>
              </a:tblGrid>
              <a:tr h="625794">
                <a:tc>
                  <a:txBody>
                    <a:bodyPr/>
                    <a:lstStyle/>
                    <a:p>
                      <a:pPr marL="457200">
                        <a:lnSpc>
                          <a:spcPct val="115000"/>
                        </a:lnSpc>
                        <a:spcAft>
                          <a:spcPts val="0"/>
                        </a:spcAft>
                      </a:pPr>
                      <a:r>
                        <a:rPr lang="es-EC" sz="1200" dirty="0">
                          <a:effectLst/>
                        </a:rPr>
                        <a:t>Valor</a:t>
                      </a:r>
                      <a:endParaRPr lang="es-EC" sz="1100" dirty="0">
                        <a:effectLst/>
                        <a:latin typeface="Calibri"/>
                        <a:ea typeface="Calibri"/>
                        <a:cs typeface="Times New Roman"/>
                      </a:endParaRPr>
                    </a:p>
                  </a:txBody>
                  <a:tcPr marL="68580" marR="68580" marT="0" marB="0"/>
                </a:tc>
                <a:tc>
                  <a:txBody>
                    <a:bodyPr/>
                    <a:lstStyle/>
                    <a:p>
                      <a:pPr marL="457200" algn="ctr">
                        <a:lnSpc>
                          <a:spcPct val="115000"/>
                        </a:lnSpc>
                        <a:spcBef>
                          <a:spcPts val="1200"/>
                        </a:spcBef>
                        <a:spcAft>
                          <a:spcPts val="0"/>
                        </a:spcAft>
                      </a:pPr>
                      <a:r>
                        <a:rPr lang="es-EC" sz="1200" dirty="0">
                          <a:effectLst/>
                        </a:rPr>
                        <a:t>Significado</a:t>
                      </a:r>
                      <a:endParaRPr lang="es-EC" sz="1100" dirty="0">
                        <a:effectLst/>
                        <a:latin typeface="Calibri"/>
                        <a:ea typeface="Calibri"/>
                        <a:cs typeface="Times New Roman"/>
                      </a:endParaRPr>
                    </a:p>
                  </a:txBody>
                  <a:tcPr marL="68580" marR="68580" marT="0" marB="0"/>
                </a:tc>
              </a:tr>
              <a:tr h="303457">
                <a:tc>
                  <a:txBody>
                    <a:bodyPr/>
                    <a:lstStyle/>
                    <a:p>
                      <a:pPr marL="457200" algn="ctr">
                        <a:lnSpc>
                          <a:spcPct val="115000"/>
                        </a:lnSpc>
                        <a:spcAft>
                          <a:spcPts val="0"/>
                        </a:spcAft>
                      </a:pPr>
                      <a:r>
                        <a:rPr lang="es-EC" sz="1200">
                          <a:effectLst/>
                        </a:rPr>
                        <a:t>0</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a:effectLst/>
                        </a:rPr>
                        <a:t>Muy bajo</a:t>
                      </a:r>
                      <a:endParaRPr lang="es-EC" sz="1100">
                        <a:effectLst/>
                        <a:latin typeface="Calibri"/>
                        <a:ea typeface="Calibri"/>
                        <a:cs typeface="Times New Roman"/>
                      </a:endParaRPr>
                    </a:p>
                  </a:txBody>
                  <a:tcPr marL="68580" marR="68580" marT="0" marB="0"/>
                </a:tc>
              </a:tr>
              <a:tr h="303457">
                <a:tc>
                  <a:txBody>
                    <a:bodyPr/>
                    <a:lstStyle/>
                    <a:p>
                      <a:pPr marL="457200" algn="ctr">
                        <a:lnSpc>
                          <a:spcPct val="115000"/>
                        </a:lnSpc>
                        <a:spcAft>
                          <a:spcPts val="0"/>
                        </a:spcAft>
                      </a:pPr>
                      <a:r>
                        <a:rPr lang="es-EC" sz="1200">
                          <a:effectLst/>
                        </a:rPr>
                        <a:t>1</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a:effectLst/>
                        </a:rPr>
                        <a:t>Bajo</a:t>
                      </a:r>
                      <a:endParaRPr lang="es-EC" sz="1100">
                        <a:effectLst/>
                        <a:latin typeface="Calibri"/>
                        <a:ea typeface="Calibri"/>
                        <a:cs typeface="Times New Roman"/>
                      </a:endParaRPr>
                    </a:p>
                  </a:txBody>
                  <a:tcPr marL="68580" marR="68580" marT="0" marB="0"/>
                </a:tc>
              </a:tr>
              <a:tr h="303457">
                <a:tc>
                  <a:txBody>
                    <a:bodyPr/>
                    <a:lstStyle/>
                    <a:p>
                      <a:pPr marL="457200" algn="ctr">
                        <a:lnSpc>
                          <a:spcPct val="115000"/>
                        </a:lnSpc>
                        <a:spcAft>
                          <a:spcPts val="0"/>
                        </a:spcAft>
                      </a:pPr>
                      <a:r>
                        <a:rPr lang="es-EC" sz="1200">
                          <a:effectLst/>
                        </a:rPr>
                        <a:t>2</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dirty="0">
                          <a:effectLst/>
                        </a:rPr>
                        <a:t>Medio</a:t>
                      </a:r>
                      <a:endParaRPr lang="es-EC" sz="1100" dirty="0">
                        <a:effectLst/>
                        <a:latin typeface="Calibri"/>
                        <a:ea typeface="Calibri"/>
                        <a:cs typeface="Times New Roman"/>
                      </a:endParaRPr>
                    </a:p>
                  </a:txBody>
                  <a:tcPr marL="68580" marR="68580" marT="0" marB="0"/>
                </a:tc>
              </a:tr>
              <a:tr h="303457">
                <a:tc>
                  <a:txBody>
                    <a:bodyPr/>
                    <a:lstStyle/>
                    <a:p>
                      <a:pPr marL="457200" algn="ctr">
                        <a:lnSpc>
                          <a:spcPct val="115000"/>
                        </a:lnSpc>
                        <a:spcAft>
                          <a:spcPts val="0"/>
                        </a:spcAft>
                      </a:pPr>
                      <a:r>
                        <a:rPr lang="es-EC" sz="1200">
                          <a:effectLst/>
                        </a:rPr>
                        <a:t>3</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a:effectLst/>
                        </a:rPr>
                        <a:t>Alto</a:t>
                      </a:r>
                      <a:endParaRPr lang="es-EC" sz="1100">
                        <a:effectLst/>
                        <a:latin typeface="Calibri"/>
                        <a:ea typeface="Calibri"/>
                        <a:cs typeface="Times New Roman"/>
                      </a:endParaRPr>
                    </a:p>
                  </a:txBody>
                  <a:tcPr marL="68580" marR="68580" marT="0" marB="0"/>
                </a:tc>
              </a:tr>
              <a:tr h="303457">
                <a:tc>
                  <a:txBody>
                    <a:bodyPr/>
                    <a:lstStyle/>
                    <a:p>
                      <a:pPr marL="457200" algn="ctr">
                        <a:lnSpc>
                          <a:spcPct val="115000"/>
                        </a:lnSpc>
                        <a:spcAft>
                          <a:spcPts val="0"/>
                        </a:spcAft>
                      </a:pPr>
                      <a:r>
                        <a:rPr lang="es-EC" sz="1200">
                          <a:effectLst/>
                        </a:rPr>
                        <a:t>4</a:t>
                      </a:r>
                      <a:endParaRPr lang="es-EC" sz="1100">
                        <a:effectLst/>
                        <a:latin typeface="Calibri"/>
                        <a:ea typeface="Calibri"/>
                        <a:cs typeface="Times New Roman"/>
                      </a:endParaRPr>
                    </a:p>
                  </a:txBody>
                  <a:tcPr marL="68580" marR="68580" marT="0" marB="0"/>
                </a:tc>
                <a:tc>
                  <a:txBody>
                    <a:bodyPr/>
                    <a:lstStyle/>
                    <a:p>
                      <a:pPr marL="457200" algn="ctr">
                        <a:lnSpc>
                          <a:spcPct val="115000"/>
                        </a:lnSpc>
                        <a:spcAft>
                          <a:spcPts val="0"/>
                        </a:spcAft>
                      </a:pPr>
                      <a:r>
                        <a:rPr lang="es-EC" sz="1200" dirty="0">
                          <a:effectLst/>
                        </a:rPr>
                        <a:t>Muy alto</a:t>
                      </a:r>
                      <a:endParaRPr lang="es-EC" sz="1100" dirty="0">
                        <a:effectLst/>
                        <a:latin typeface="Calibri"/>
                        <a:ea typeface="Calibri"/>
                        <a:cs typeface="Times New Roman"/>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58783"/>
            <a:ext cx="8229600" cy="5633335"/>
          </a:xfrm>
        </p:spPr>
        <p:txBody>
          <a:bodyPr>
            <a:normAutofit fontScale="92500" lnSpcReduction="20000"/>
          </a:bodyPr>
          <a:lstStyle/>
          <a:p>
            <a:pPr marL="0" indent="0">
              <a:buNone/>
            </a:pPr>
            <a:r>
              <a:rPr lang="es-EC" dirty="0" smtClean="0"/>
              <a:t>Con los datos obtenidos se llena la Matriz para el Cálculo de Riesgos, la fórmula utilizada es: </a:t>
            </a:r>
          </a:p>
          <a:p>
            <a:pPr marL="0" indent="0" algn="ctr">
              <a:buNone/>
            </a:pPr>
            <a:r>
              <a:rPr lang="es-EC" dirty="0" smtClean="0"/>
              <a:t>Riesgo= Impacto x Probabilidad</a:t>
            </a:r>
          </a:p>
          <a:p>
            <a:pPr marL="0" indent="0">
              <a:buNone/>
            </a:pPr>
            <a:endParaRPr lang="es-EC" dirty="0"/>
          </a:p>
          <a:p>
            <a:pPr marL="0" indent="0">
              <a:buNone/>
            </a:pPr>
            <a:endParaRPr lang="es-EC" dirty="0"/>
          </a:p>
          <a:p>
            <a:pPr>
              <a:buNone/>
            </a:pPr>
            <a:endParaRPr lang="es-EC" dirty="0" smtClean="0"/>
          </a:p>
          <a:p>
            <a:pPr>
              <a:buNone/>
            </a:pPr>
            <a:endParaRPr lang="es-EC" dirty="0"/>
          </a:p>
          <a:p>
            <a:pPr>
              <a:buNone/>
            </a:pPr>
            <a:endParaRPr lang="es-EC" dirty="0" smtClean="0"/>
          </a:p>
          <a:p>
            <a:pPr>
              <a:buNone/>
            </a:pPr>
            <a:endParaRPr lang="es-EC" sz="2400" dirty="0" smtClean="0"/>
          </a:p>
          <a:p>
            <a:pPr>
              <a:buNone/>
            </a:pPr>
            <a:endParaRPr lang="es-EC" sz="2400" dirty="0"/>
          </a:p>
          <a:p>
            <a:pPr>
              <a:buNone/>
            </a:pPr>
            <a:endParaRPr lang="es-EC" sz="2400" dirty="0" smtClean="0"/>
          </a:p>
          <a:p>
            <a:pPr>
              <a:buNone/>
            </a:pPr>
            <a:r>
              <a:rPr lang="es-EC" sz="2400" dirty="0" smtClean="0"/>
              <a:t>De este modo se han obtenido los riesgos que tienen los activos en relación a la infraestructura física y se puede determinar la prioridad de cada uno de ellos.</a:t>
            </a:r>
            <a:endParaRPr lang="es-EC" sz="2400" dirty="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0"/>
            <a:ext cx="6899564" cy="1219200"/>
          </a:xfrm>
        </p:spPr>
        <p:txBody>
          <a:bodyPr>
            <a:normAutofit fontScale="90000"/>
          </a:bodyPr>
          <a:lstStyle/>
          <a:p>
            <a:pPr lvl="0"/>
            <a:r>
              <a:rPr lang="es-EC" dirty="0" smtClean="0"/>
              <a:t/>
            </a:r>
            <a:br>
              <a:rPr lang="es-EC" dirty="0" smtClean="0"/>
            </a:br>
            <a:r>
              <a:rPr lang="es-EC" dirty="0">
                <a:solidFill>
                  <a:schemeClr val="bg1"/>
                </a:solidFill>
              </a:rPr>
              <a:t>Guía para el Análisis de Riesgos en un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23</a:t>
            </a:fld>
            <a:endParaRPr lang="en-US" dirty="0">
              <a:solidFill>
                <a:prstClr val="white"/>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1999646817"/>
              </p:ext>
            </p:extLst>
          </p:nvPr>
        </p:nvGraphicFramePr>
        <p:xfrm>
          <a:off x="653101" y="2661030"/>
          <a:ext cx="7810501" cy="3109722"/>
        </p:xfrm>
        <a:graphic>
          <a:graphicData uri="http://schemas.openxmlformats.org/drawingml/2006/table">
            <a:tbl>
              <a:tblPr firstRow="1" firstCol="1" bandRow="1">
                <a:tableStyleId>{5C22544A-7EE6-4342-B048-85BDC9FD1C3A}</a:tableStyleId>
              </a:tblPr>
              <a:tblGrid>
                <a:gridCol w="788734"/>
                <a:gridCol w="810326"/>
                <a:gridCol w="723959"/>
                <a:gridCol w="810326"/>
                <a:gridCol w="899868"/>
                <a:gridCol w="990681"/>
                <a:gridCol w="1076413"/>
                <a:gridCol w="809691"/>
                <a:gridCol w="900503"/>
              </a:tblGrid>
              <a:tr h="372110">
                <a:tc gridSpan="2">
                  <a:txBody>
                    <a:bodyPr/>
                    <a:lstStyle/>
                    <a:p>
                      <a:pPr>
                        <a:lnSpc>
                          <a:spcPct val="115000"/>
                        </a:lnSpc>
                        <a:spcAft>
                          <a:spcPts val="0"/>
                        </a:spcAft>
                      </a:pPr>
                      <a:r>
                        <a:rPr lang="es-EC" sz="1100" dirty="0">
                          <a:effectLst/>
                        </a:rPr>
                        <a:t>MATRIZ DE RIESGOS</a:t>
                      </a:r>
                      <a:endParaRPr lang="es-EC" sz="1100" dirty="0">
                        <a:effectLst/>
                        <a:latin typeface="Calibri"/>
                        <a:ea typeface="Calibri"/>
                        <a:cs typeface="Times New Roman"/>
                      </a:endParaRPr>
                    </a:p>
                  </a:txBody>
                  <a:tcPr marL="68580" marR="68580" marT="0" marB="0"/>
                </a:tc>
                <a:tc hMerge="1">
                  <a:txBody>
                    <a:bodyPr/>
                    <a:lstStyle/>
                    <a:p>
                      <a:endParaRPr lang="es-EC"/>
                    </a:p>
                  </a:txBody>
                  <a:tcPr/>
                </a:tc>
                <a:tc>
                  <a:txBody>
                    <a:bodyPr/>
                    <a:lstStyle/>
                    <a:p>
                      <a:pPr>
                        <a:lnSpc>
                          <a:spcPct val="115000"/>
                        </a:lnSpc>
                        <a:spcAft>
                          <a:spcPts val="0"/>
                        </a:spcAft>
                      </a:pPr>
                      <a:r>
                        <a:rPr lang="es-EC" sz="1100">
                          <a:effectLst/>
                        </a:rPr>
                        <a:t>Temperatura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100" dirty="0" smtClean="0">
                          <a:effectLst/>
                          <a:latin typeface="Calibri"/>
                          <a:ea typeface="Calibri"/>
                          <a:cs typeface="Times New Roman"/>
                        </a:rPr>
                        <a:t>Humedad</a:t>
                      </a:r>
                      <a:endParaRPr lang="es-EC" sz="11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100">
                          <a:effectLst/>
                        </a:rPr>
                        <a:t>Fugas de agua</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100">
                          <a:effectLst/>
                        </a:rPr>
                        <a:t>Falta de refrigeración y falla de circulación de aire</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100">
                          <a:effectLst/>
                        </a:rPr>
                        <a:t>Error humano y acceso del personal</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100">
                          <a:effectLst/>
                        </a:rPr>
                        <a:t>Humo, Incendios</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100">
                          <a:effectLst/>
                        </a:rPr>
                        <a:t>Pérdida de energía</a:t>
                      </a:r>
                      <a:endParaRPr lang="es-EC" sz="1100">
                        <a:effectLst/>
                        <a:latin typeface="Calibri"/>
                        <a:ea typeface="Calibri"/>
                        <a:cs typeface="Times New Roman"/>
                      </a:endParaRPr>
                    </a:p>
                  </a:txBody>
                  <a:tcPr marL="68580" marR="68580" marT="0" marB="0"/>
                </a:tc>
              </a:tr>
              <a:tr h="276225">
                <a:tc gridSpan="2">
                  <a:txBody>
                    <a:bodyPr/>
                    <a:lstStyle/>
                    <a:p>
                      <a:pPr>
                        <a:lnSpc>
                          <a:spcPct val="115000"/>
                        </a:lnSpc>
                        <a:spcAft>
                          <a:spcPts val="0"/>
                        </a:spcAft>
                      </a:pPr>
                      <a:r>
                        <a:rPr lang="es-EC" sz="1100">
                          <a:effectLst/>
                        </a:rPr>
                        <a:t>Probabilidad de la Amenaza</a:t>
                      </a:r>
                      <a:endParaRPr lang="es-EC" sz="1100">
                        <a:effectLst/>
                        <a:latin typeface="Calibri"/>
                        <a:ea typeface="Calibri"/>
                        <a:cs typeface="Times New Roman"/>
                      </a:endParaRPr>
                    </a:p>
                  </a:txBody>
                  <a:tcPr marL="68580" marR="68580" marT="0" marB="0"/>
                </a:tc>
                <a:tc hMerge="1">
                  <a:txBody>
                    <a:bodyPr/>
                    <a:lstStyle/>
                    <a:p>
                      <a:endParaRPr lang="es-EC"/>
                    </a:p>
                  </a:txBody>
                  <a:tcPr/>
                </a:tc>
                <a:tc>
                  <a:txBody>
                    <a:bodyPr/>
                    <a:lstStyle/>
                    <a:p>
                      <a:pPr>
                        <a:lnSpc>
                          <a:spcPct val="115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15000"/>
                        </a:lnSpc>
                        <a:spcAft>
                          <a:spcPts val="0"/>
                        </a:spcAft>
                      </a:pPr>
                      <a:r>
                        <a:rPr lang="es-EC" sz="1100">
                          <a:effectLst/>
                        </a:rPr>
                        <a:t> </a:t>
                      </a:r>
                      <a:endParaRPr lang="es-EC"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es-EC" sz="1100">
                          <a:effectLst/>
                        </a:rPr>
                        <a:t>Activo</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Impacto</a:t>
                      </a:r>
                      <a:endParaRPr lang="es-EC" sz="1100">
                        <a:effectLst/>
                        <a:latin typeface="Calibri"/>
                        <a:ea typeface="Calibri"/>
                        <a:cs typeface="Times New Roman"/>
                      </a:endParaRPr>
                    </a:p>
                  </a:txBody>
                  <a:tcPr marL="68580" marR="68580" marT="0" marB="0"/>
                </a:tc>
                <a:tc gridSpan="7">
                  <a:txBody>
                    <a:bodyPr/>
                    <a:lstStyle/>
                    <a:p>
                      <a:pPr>
                        <a:lnSpc>
                          <a:spcPct val="150000"/>
                        </a:lnSpc>
                        <a:spcAft>
                          <a:spcPts val="0"/>
                        </a:spcAft>
                      </a:pPr>
                      <a:r>
                        <a:rPr lang="es-EC" sz="1100">
                          <a:effectLst/>
                        </a:rPr>
                        <a:t>Cálculo de Riesgos de los Activos</a:t>
                      </a:r>
                      <a:endParaRPr lang="es-EC" sz="110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r>
              <a:tr h="0">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dirty="0">
                          <a:effectLst/>
                        </a:rPr>
                        <a:t> </a:t>
                      </a:r>
                      <a:endParaRPr lang="es-EC" sz="1100" dirty="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a:effectLst/>
                        </a:rPr>
                        <a:t> </a:t>
                      </a:r>
                      <a:endParaRPr lang="es-EC" sz="1100">
                        <a:effectLst/>
                        <a:latin typeface="Calibri"/>
                        <a:ea typeface="Calibri"/>
                        <a:cs typeface="Times New Roman"/>
                      </a:endParaRPr>
                    </a:p>
                  </a:txBody>
                  <a:tcPr marL="68580" marR="68580" marT="0" marB="0"/>
                </a:tc>
                <a:tc>
                  <a:txBody>
                    <a:bodyPr/>
                    <a:lstStyle/>
                    <a:p>
                      <a:pPr>
                        <a:lnSpc>
                          <a:spcPct val="150000"/>
                        </a:lnSpc>
                        <a:spcAft>
                          <a:spcPts val="0"/>
                        </a:spcAft>
                      </a:pPr>
                      <a:r>
                        <a:rPr lang="es-EC" sz="1100" dirty="0">
                          <a:effectLst/>
                        </a:rPr>
                        <a:t> </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4271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anim calcmode="lin" valueType="num">
                                      <p:cBhvr>
                                        <p:cTn id="23"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58784"/>
            <a:ext cx="8229600" cy="5275790"/>
          </a:xfrm>
        </p:spPr>
        <p:txBody>
          <a:bodyPr/>
          <a:lstStyle/>
          <a:p>
            <a:pPr marL="0" indent="0">
              <a:buNone/>
            </a:pPr>
            <a:endParaRPr lang="es-EC" dirty="0"/>
          </a:p>
          <a:p>
            <a:pPr marL="0" indent="0">
              <a:buNone/>
            </a:pPr>
            <a:endParaRPr lang="es-EC" dirty="0"/>
          </a:p>
          <a:p>
            <a:pPr>
              <a:buNone/>
            </a:pPr>
            <a:endParaRPr lang="es-EC" dirty="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0"/>
            <a:ext cx="6899564" cy="1219200"/>
          </a:xfrm>
        </p:spPr>
        <p:txBody>
          <a:bodyPr>
            <a:normAutofit fontScale="90000"/>
          </a:bodyPr>
          <a:lstStyle/>
          <a:p>
            <a:pPr lvl="0"/>
            <a:r>
              <a:rPr lang="es-EC" dirty="0" smtClean="0"/>
              <a:t/>
            </a:r>
            <a:br>
              <a:rPr lang="es-EC" dirty="0" smtClean="0"/>
            </a:br>
            <a:r>
              <a:rPr lang="es-EC" dirty="0">
                <a:solidFill>
                  <a:schemeClr val="bg1"/>
                </a:solidFill>
              </a:rPr>
              <a:t>Análisis de Riesgos en un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24</a:t>
            </a:fld>
            <a:endParaRPr lang="en-US" dirty="0">
              <a:solidFill>
                <a:prstClr val="white"/>
              </a:solidFill>
            </a:endParaRPr>
          </a:p>
        </p:txBody>
      </p:sp>
      <p:sp>
        <p:nvSpPr>
          <p:cNvPr id="6" name="5 Rectángulo"/>
          <p:cNvSpPr/>
          <p:nvPr/>
        </p:nvSpPr>
        <p:spPr>
          <a:xfrm>
            <a:off x="750626" y="1930974"/>
            <a:ext cx="7710985" cy="3951851"/>
          </a:xfrm>
          <a:prstGeom prst="rect">
            <a:avLst/>
          </a:prstGeom>
        </p:spPr>
        <p:txBody>
          <a:bodyPr wrap="square">
            <a:spAutoFit/>
          </a:bodyPr>
          <a:lstStyle/>
          <a:p>
            <a:pPr algn="just"/>
            <a:r>
              <a:rPr lang="es-EC" sz="3800" b="0" dirty="0">
                <a:solidFill>
                  <a:schemeClr val="tx1"/>
                </a:solidFill>
                <a:latin typeface="+mn-lt"/>
              </a:rPr>
              <a:t>Una vez que el auditor ha identificado los activos que tienen alto riesgo de sufrir alguna falla asociada a las amenazas que existen en la Infraestructura Física del Centro de Datos, es menester tomar las medidas correspondientes para mitigar el riesgo, para esto se utilizará el estándar principal en el diseño e implementación de Centros de Datos, el estándar TIA 942, ya que el mismo contiene los lineamientos que ayudan a garantizar que la Infraestructura Física proteja correctamente a los activos que se encuentran en el Centro de </a:t>
            </a:r>
            <a:r>
              <a:rPr lang="es-EC" sz="3800" b="0" dirty="0" smtClean="0">
                <a:solidFill>
                  <a:schemeClr val="tx1"/>
                </a:solidFill>
                <a:latin typeface="+mn-lt"/>
              </a:rPr>
              <a:t>Datos</a:t>
            </a:r>
            <a:r>
              <a:rPr lang="es-EC" sz="3800" b="0" dirty="0">
                <a:solidFill>
                  <a:schemeClr val="tx1"/>
                </a:solidFill>
                <a:latin typeface="+mn-lt"/>
              </a:rPr>
              <a:t>.</a:t>
            </a:r>
          </a:p>
        </p:txBody>
      </p:sp>
    </p:spTree>
    <p:extLst>
      <p:ext uri="{BB962C8B-B14F-4D97-AF65-F5344CB8AC3E}">
        <p14:creationId xmlns:p14="http://schemas.microsoft.com/office/powerpoint/2010/main" val="206961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657668381"/>
              </p:ext>
            </p:extLst>
          </p:nvPr>
        </p:nvGraphicFramePr>
        <p:xfrm>
          <a:off x="1070326" y="3896677"/>
          <a:ext cx="7022796" cy="2639480"/>
        </p:xfrm>
        <a:graphic>
          <a:graphicData uri="http://schemas.openxmlformats.org/drawingml/2006/table">
            <a:tbl>
              <a:tblPr firstRow="1" firstCol="1" bandRow="1">
                <a:tableStyleId>{5C22544A-7EE6-4342-B048-85BDC9FD1C3A}</a:tableStyleId>
              </a:tblPr>
              <a:tblGrid>
                <a:gridCol w="1868450"/>
                <a:gridCol w="2577173"/>
                <a:gridCol w="2577173"/>
              </a:tblGrid>
              <a:tr h="527896">
                <a:tc>
                  <a:txBody>
                    <a:bodyPr/>
                    <a:lstStyle/>
                    <a:p>
                      <a:pPr algn="just">
                        <a:lnSpc>
                          <a:spcPct val="200000"/>
                        </a:lnSpc>
                        <a:spcAft>
                          <a:spcPts val="0"/>
                        </a:spcAft>
                      </a:pPr>
                      <a:r>
                        <a:rPr lang="es-EC" sz="1300" dirty="0">
                          <a:effectLst/>
                        </a:rPr>
                        <a:t>Estándar TIA 942</a:t>
                      </a:r>
                      <a:endParaRPr lang="es-EC" sz="1300" dirty="0">
                        <a:solidFill>
                          <a:srgbClr val="000000"/>
                        </a:solidFill>
                        <a:effectLst/>
                        <a:latin typeface="Times New Roman"/>
                        <a:ea typeface="Calibri"/>
                      </a:endParaRPr>
                    </a:p>
                  </a:txBody>
                  <a:tcPr marL="73893" marR="73893" marT="0" marB="0"/>
                </a:tc>
                <a:tc>
                  <a:txBody>
                    <a:bodyPr/>
                    <a:lstStyle/>
                    <a:p>
                      <a:pPr algn="just">
                        <a:lnSpc>
                          <a:spcPct val="200000"/>
                        </a:lnSpc>
                        <a:spcAft>
                          <a:spcPts val="0"/>
                        </a:spcAft>
                      </a:pPr>
                      <a:r>
                        <a:rPr lang="es-EC" sz="1300">
                          <a:effectLst/>
                        </a:rPr>
                        <a:t>Guía de Auditoría</a:t>
                      </a:r>
                      <a:endParaRPr lang="es-EC" sz="1300">
                        <a:solidFill>
                          <a:srgbClr val="000000"/>
                        </a:solidFill>
                        <a:effectLst/>
                        <a:latin typeface="Times New Roman"/>
                        <a:ea typeface="Calibri"/>
                      </a:endParaRPr>
                    </a:p>
                  </a:txBody>
                  <a:tcPr marL="73893" marR="73893" marT="0" marB="0"/>
                </a:tc>
                <a:tc>
                  <a:txBody>
                    <a:bodyPr/>
                    <a:lstStyle/>
                    <a:p>
                      <a:pPr algn="just">
                        <a:lnSpc>
                          <a:spcPct val="200000"/>
                        </a:lnSpc>
                        <a:spcAft>
                          <a:spcPts val="0"/>
                        </a:spcAft>
                      </a:pPr>
                      <a:r>
                        <a:rPr lang="es-EC" sz="1300">
                          <a:effectLst/>
                        </a:rPr>
                        <a:t>Disponibilidad Requerida</a:t>
                      </a:r>
                      <a:endParaRPr lang="es-EC" sz="1300">
                        <a:solidFill>
                          <a:srgbClr val="000000"/>
                        </a:solidFill>
                        <a:effectLst/>
                        <a:latin typeface="Times New Roman"/>
                        <a:ea typeface="Calibri"/>
                      </a:endParaRPr>
                    </a:p>
                  </a:txBody>
                  <a:tcPr marL="73893" marR="73893" marT="0" marB="0"/>
                </a:tc>
              </a:tr>
              <a:tr h="527896">
                <a:tc>
                  <a:txBody>
                    <a:bodyPr/>
                    <a:lstStyle/>
                    <a:p>
                      <a:pPr algn="just">
                        <a:lnSpc>
                          <a:spcPct val="200000"/>
                        </a:lnSpc>
                        <a:spcAft>
                          <a:spcPts val="0"/>
                        </a:spcAft>
                      </a:pPr>
                      <a:r>
                        <a:rPr lang="es-EC" sz="1300">
                          <a:effectLst/>
                        </a:rPr>
                        <a:t>Tier I</a:t>
                      </a:r>
                      <a:endParaRPr lang="es-EC" sz="1300">
                        <a:solidFill>
                          <a:srgbClr val="000000"/>
                        </a:solidFill>
                        <a:effectLst/>
                        <a:latin typeface="Times New Roman"/>
                        <a:ea typeface="Calibri"/>
                      </a:endParaRPr>
                    </a:p>
                  </a:txBody>
                  <a:tcPr marL="73893" marR="73893" marT="0" marB="0"/>
                </a:tc>
                <a:tc>
                  <a:txBody>
                    <a:bodyPr/>
                    <a:lstStyle/>
                    <a:p>
                      <a:pPr algn="just">
                        <a:lnSpc>
                          <a:spcPct val="200000"/>
                        </a:lnSpc>
                        <a:spcAft>
                          <a:spcPts val="0"/>
                        </a:spcAft>
                      </a:pPr>
                      <a:r>
                        <a:rPr lang="es-EC" sz="1300">
                          <a:effectLst/>
                        </a:rPr>
                        <a:t>Centro de Datos TIPO I</a:t>
                      </a:r>
                      <a:endParaRPr lang="es-EC" sz="1300">
                        <a:solidFill>
                          <a:srgbClr val="000000"/>
                        </a:solidFill>
                        <a:effectLst/>
                        <a:latin typeface="Times New Roman"/>
                        <a:ea typeface="Calibri"/>
                      </a:endParaRPr>
                    </a:p>
                  </a:txBody>
                  <a:tcPr marL="73893" marR="73893" marT="0" marB="0"/>
                </a:tc>
                <a:tc>
                  <a:txBody>
                    <a:bodyPr/>
                    <a:lstStyle/>
                    <a:p>
                      <a:pPr algn="just">
                        <a:lnSpc>
                          <a:spcPct val="200000"/>
                        </a:lnSpc>
                        <a:spcAft>
                          <a:spcPts val="0"/>
                        </a:spcAft>
                      </a:pPr>
                      <a:r>
                        <a:rPr lang="es-EC" sz="1300">
                          <a:effectLst/>
                        </a:rPr>
                        <a:t>Baja</a:t>
                      </a:r>
                      <a:endParaRPr lang="es-EC" sz="1300">
                        <a:solidFill>
                          <a:srgbClr val="000000"/>
                        </a:solidFill>
                        <a:effectLst/>
                        <a:latin typeface="Times New Roman"/>
                        <a:ea typeface="Calibri"/>
                      </a:endParaRPr>
                    </a:p>
                  </a:txBody>
                  <a:tcPr marL="73893" marR="73893" marT="0" marB="0"/>
                </a:tc>
              </a:tr>
              <a:tr h="527896">
                <a:tc>
                  <a:txBody>
                    <a:bodyPr/>
                    <a:lstStyle/>
                    <a:p>
                      <a:pPr algn="just">
                        <a:lnSpc>
                          <a:spcPct val="200000"/>
                        </a:lnSpc>
                        <a:spcAft>
                          <a:spcPts val="0"/>
                        </a:spcAft>
                      </a:pPr>
                      <a:r>
                        <a:rPr lang="es-EC" sz="1300">
                          <a:effectLst/>
                        </a:rPr>
                        <a:t>Tier II</a:t>
                      </a:r>
                      <a:endParaRPr lang="es-EC" sz="1300">
                        <a:solidFill>
                          <a:srgbClr val="000000"/>
                        </a:solidFill>
                        <a:effectLst/>
                        <a:latin typeface="Times New Roman"/>
                        <a:ea typeface="Calibri"/>
                      </a:endParaRPr>
                    </a:p>
                  </a:txBody>
                  <a:tcPr marL="73893" marR="73893" marT="0" marB="0"/>
                </a:tc>
                <a:tc>
                  <a:txBody>
                    <a:bodyPr/>
                    <a:lstStyle/>
                    <a:p>
                      <a:pPr algn="just">
                        <a:lnSpc>
                          <a:spcPct val="200000"/>
                        </a:lnSpc>
                        <a:spcAft>
                          <a:spcPts val="0"/>
                        </a:spcAft>
                      </a:pPr>
                      <a:r>
                        <a:rPr lang="es-EC" sz="1300">
                          <a:effectLst/>
                        </a:rPr>
                        <a:t>Centro de Datos TIPO II</a:t>
                      </a:r>
                      <a:endParaRPr lang="es-EC" sz="1300">
                        <a:solidFill>
                          <a:srgbClr val="000000"/>
                        </a:solidFill>
                        <a:effectLst/>
                        <a:latin typeface="Times New Roman"/>
                        <a:ea typeface="Calibri"/>
                      </a:endParaRPr>
                    </a:p>
                  </a:txBody>
                  <a:tcPr marL="73893" marR="73893" marT="0" marB="0"/>
                </a:tc>
                <a:tc>
                  <a:txBody>
                    <a:bodyPr/>
                    <a:lstStyle/>
                    <a:p>
                      <a:pPr algn="just">
                        <a:lnSpc>
                          <a:spcPct val="200000"/>
                        </a:lnSpc>
                        <a:spcAft>
                          <a:spcPts val="0"/>
                        </a:spcAft>
                      </a:pPr>
                      <a:r>
                        <a:rPr lang="es-EC" sz="1300">
                          <a:effectLst/>
                        </a:rPr>
                        <a:t>Media </a:t>
                      </a:r>
                      <a:endParaRPr lang="es-EC" sz="1300">
                        <a:solidFill>
                          <a:srgbClr val="000000"/>
                        </a:solidFill>
                        <a:effectLst/>
                        <a:latin typeface="Times New Roman"/>
                        <a:ea typeface="Calibri"/>
                      </a:endParaRPr>
                    </a:p>
                  </a:txBody>
                  <a:tcPr marL="73893" marR="73893" marT="0" marB="0"/>
                </a:tc>
              </a:tr>
              <a:tr h="527896">
                <a:tc>
                  <a:txBody>
                    <a:bodyPr/>
                    <a:lstStyle/>
                    <a:p>
                      <a:pPr algn="just">
                        <a:lnSpc>
                          <a:spcPct val="200000"/>
                        </a:lnSpc>
                        <a:spcAft>
                          <a:spcPts val="0"/>
                        </a:spcAft>
                      </a:pPr>
                      <a:r>
                        <a:rPr lang="es-EC" sz="1300">
                          <a:effectLst/>
                        </a:rPr>
                        <a:t>Tier III</a:t>
                      </a:r>
                      <a:endParaRPr lang="es-EC" sz="1300">
                        <a:solidFill>
                          <a:srgbClr val="000000"/>
                        </a:solidFill>
                        <a:effectLst/>
                        <a:latin typeface="Times New Roman"/>
                        <a:ea typeface="Calibri"/>
                      </a:endParaRPr>
                    </a:p>
                  </a:txBody>
                  <a:tcPr marL="73893" marR="73893" marT="0" marB="0"/>
                </a:tc>
                <a:tc>
                  <a:txBody>
                    <a:bodyPr/>
                    <a:lstStyle/>
                    <a:p>
                      <a:pPr algn="just">
                        <a:lnSpc>
                          <a:spcPct val="200000"/>
                        </a:lnSpc>
                        <a:spcAft>
                          <a:spcPts val="0"/>
                        </a:spcAft>
                      </a:pPr>
                      <a:r>
                        <a:rPr lang="es-EC" sz="1300" dirty="0">
                          <a:effectLst/>
                        </a:rPr>
                        <a:t>Centro de Datos TIPO III</a:t>
                      </a:r>
                      <a:endParaRPr lang="es-EC" sz="1300" dirty="0">
                        <a:solidFill>
                          <a:srgbClr val="000000"/>
                        </a:solidFill>
                        <a:effectLst/>
                        <a:latin typeface="Times New Roman"/>
                        <a:ea typeface="Calibri"/>
                      </a:endParaRPr>
                    </a:p>
                  </a:txBody>
                  <a:tcPr marL="73893" marR="73893" marT="0" marB="0"/>
                </a:tc>
                <a:tc>
                  <a:txBody>
                    <a:bodyPr/>
                    <a:lstStyle/>
                    <a:p>
                      <a:pPr algn="just">
                        <a:lnSpc>
                          <a:spcPct val="200000"/>
                        </a:lnSpc>
                        <a:spcAft>
                          <a:spcPts val="0"/>
                        </a:spcAft>
                      </a:pPr>
                      <a:r>
                        <a:rPr lang="es-EC" sz="1300">
                          <a:effectLst/>
                        </a:rPr>
                        <a:t>Alta</a:t>
                      </a:r>
                      <a:endParaRPr lang="es-EC" sz="1300">
                        <a:solidFill>
                          <a:srgbClr val="000000"/>
                        </a:solidFill>
                        <a:effectLst/>
                        <a:latin typeface="Times New Roman"/>
                        <a:ea typeface="Calibri"/>
                      </a:endParaRPr>
                    </a:p>
                  </a:txBody>
                  <a:tcPr marL="73893" marR="73893" marT="0" marB="0"/>
                </a:tc>
              </a:tr>
              <a:tr h="527896">
                <a:tc>
                  <a:txBody>
                    <a:bodyPr/>
                    <a:lstStyle/>
                    <a:p>
                      <a:pPr algn="just">
                        <a:lnSpc>
                          <a:spcPct val="200000"/>
                        </a:lnSpc>
                        <a:spcAft>
                          <a:spcPts val="0"/>
                        </a:spcAft>
                      </a:pPr>
                      <a:r>
                        <a:rPr lang="es-EC" sz="1300" dirty="0" err="1">
                          <a:effectLst/>
                        </a:rPr>
                        <a:t>Tier</a:t>
                      </a:r>
                      <a:r>
                        <a:rPr lang="es-EC" sz="1300" dirty="0">
                          <a:effectLst/>
                        </a:rPr>
                        <a:t> IV</a:t>
                      </a:r>
                      <a:endParaRPr lang="es-EC" sz="1300" dirty="0">
                        <a:solidFill>
                          <a:srgbClr val="000000"/>
                        </a:solidFill>
                        <a:effectLst/>
                        <a:latin typeface="Times New Roman"/>
                        <a:ea typeface="Calibri"/>
                      </a:endParaRPr>
                    </a:p>
                  </a:txBody>
                  <a:tcPr marL="73893" marR="73893" marT="0" marB="0"/>
                </a:tc>
                <a:tc>
                  <a:txBody>
                    <a:bodyPr/>
                    <a:lstStyle/>
                    <a:p>
                      <a:pPr algn="just">
                        <a:lnSpc>
                          <a:spcPct val="200000"/>
                        </a:lnSpc>
                        <a:spcAft>
                          <a:spcPts val="0"/>
                        </a:spcAft>
                      </a:pPr>
                      <a:r>
                        <a:rPr lang="es-EC" sz="1300" dirty="0">
                          <a:effectLst/>
                        </a:rPr>
                        <a:t>Centro de Datos TIPO IV</a:t>
                      </a:r>
                      <a:endParaRPr lang="es-EC" sz="1300" dirty="0">
                        <a:solidFill>
                          <a:srgbClr val="000000"/>
                        </a:solidFill>
                        <a:effectLst/>
                        <a:latin typeface="Times New Roman"/>
                        <a:ea typeface="Calibri"/>
                      </a:endParaRPr>
                    </a:p>
                  </a:txBody>
                  <a:tcPr marL="73893" marR="73893" marT="0" marB="0"/>
                </a:tc>
                <a:tc>
                  <a:txBody>
                    <a:bodyPr/>
                    <a:lstStyle/>
                    <a:p>
                      <a:pPr algn="just">
                        <a:lnSpc>
                          <a:spcPct val="200000"/>
                        </a:lnSpc>
                        <a:spcAft>
                          <a:spcPts val="0"/>
                        </a:spcAft>
                      </a:pPr>
                      <a:r>
                        <a:rPr lang="es-EC" sz="1300" dirty="0">
                          <a:effectLst/>
                        </a:rPr>
                        <a:t>Muy Alta</a:t>
                      </a:r>
                      <a:endParaRPr lang="es-EC" sz="1300" dirty="0">
                        <a:solidFill>
                          <a:srgbClr val="000000"/>
                        </a:solidFill>
                        <a:effectLst/>
                        <a:latin typeface="Times New Roman"/>
                        <a:ea typeface="Calibri"/>
                      </a:endParaRPr>
                    </a:p>
                  </a:txBody>
                  <a:tcPr marL="73893" marR="73893" marT="0" marB="0"/>
                </a:tc>
              </a:tr>
            </a:tbl>
          </a:graphicData>
        </a:graphic>
      </p:graphicFrame>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0"/>
            <a:ext cx="6899564" cy="1219200"/>
          </a:xfrm>
        </p:spPr>
        <p:txBody>
          <a:bodyPr>
            <a:normAutofit fontScale="90000"/>
          </a:bodyPr>
          <a:lstStyle/>
          <a:p>
            <a:pPr lvl="0" algn="ctr"/>
            <a:r>
              <a:rPr lang="es-EC" dirty="0" smtClean="0"/>
              <a:t/>
            </a:r>
            <a:br>
              <a:rPr lang="es-EC" dirty="0" smtClean="0"/>
            </a:br>
            <a:r>
              <a:rPr lang="es-EC" dirty="0" smtClean="0">
                <a:solidFill>
                  <a:schemeClr val="bg1"/>
                </a:solidFill>
              </a:rPr>
              <a:t>Análisis del estándar TIA 942</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25</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0000"/>
              </a:lnSpc>
              <a:spcAft>
                <a:spcPts val="0"/>
              </a:spcAft>
              <a:buFont typeface="Arial" pitchFamily="34" charset="0"/>
              <a:buNone/>
            </a:pPr>
            <a:r>
              <a:rPr lang="es-EC" b="0" baseline="0" dirty="0" smtClean="0"/>
              <a:t>Clasificación ideada por el </a:t>
            </a:r>
            <a:r>
              <a:rPr lang="es-EC" b="0" baseline="0" dirty="0" err="1" smtClean="0"/>
              <a:t>Uptime</a:t>
            </a:r>
            <a:r>
              <a:rPr lang="es-EC" b="0" baseline="0" dirty="0" smtClean="0"/>
              <a:t> </a:t>
            </a:r>
            <a:r>
              <a:rPr lang="es-EC" b="0" baseline="0" dirty="0" err="1" smtClean="0"/>
              <a:t>Institute</a:t>
            </a:r>
            <a:r>
              <a:rPr lang="es-EC" b="0" baseline="0" dirty="0" smtClean="0"/>
              <a:t> que se plasma en el estándar TIA 942, y que se utilizará en la Guía de Auditoría para evaluar los Centros de Datos según la disponibilidad requerida.</a:t>
            </a:r>
            <a:endParaRPr lang="es-EC" b="0" baseline="0" dirty="0"/>
          </a:p>
        </p:txBody>
      </p:sp>
    </p:spTree>
    <p:extLst>
      <p:ext uri="{BB962C8B-B14F-4D97-AF65-F5344CB8AC3E}">
        <p14:creationId xmlns:p14="http://schemas.microsoft.com/office/powerpoint/2010/main" val="244752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0"/>
            <a:ext cx="6899564" cy="1219200"/>
          </a:xfrm>
        </p:spPr>
        <p:txBody>
          <a:bodyPr>
            <a:normAutofit fontScale="90000"/>
          </a:bodyPr>
          <a:lstStyle/>
          <a:p>
            <a:pPr lvl="0" algn="ctr"/>
            <a:r>
              <a:rPr lang="es-EC" dirty="0" smtClean="0"/>
              <a:t/>
            </a:r>
            <a:br>
              <a:rPr lang="es-EC" dirty="0" smtClean="0"/>
            </a:br>
            <a:r>
              <a:rPr lang="es-EC" dirty="0" smtClean="0">
                <a:solidFill>
                  <a:schemeClr val="bg1"/>
                </a:solidFill>
              </a:rPr>
              <a:t>Análisis del estándar TIA 942</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26</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100000"/>
              </a:lnSpc>
              <a:spcAft>
                <a:spcPts val="0"/>
              </a:spcAft>
              <a:buFont typeface="Arial" pitchFamily="34" charset="0"/>
              <a:buNone/>
            </a:pPr>
            <a:r>
              <a:rPr lang="es-EC" b="0" baseline="0" dirty="0" smtClean="0"/>
              <a:t>El estándar considera la existencia de los siguientes espacios dentro de un Centro de Datos, destinados a alojar diversos tipos de infraestructura (eléctrico, mecánico, </a:t>
            </a:r>
            <a:r>
              <a:rPr lang="es-EC" b="0" baseline="0" dirty="0" err="1" smtClean="0"/>
              <a:t>etc</a:t>
            </a:r>
            <a:r>
              <a:rPr lang="es-EC" b="0" baseline="0" dirty="0" smtClean="0"/>
              <a:t>).</a:t>
            </a:r>
            <a:endParaRPr lang="es-EC" b="0" baseline="0" dirty="0"/>
          </a:p>
        </p:txBody>
      </p:sp>
      <p:pic>
        <p:nvPicPr>
          <p:cNvPr id="8" name="0 Imagen"/>
          <p:cNvPicPr/>
          <p:nvPr/>
        </p:nvPicPr>
        <p:blipFill>
          <a:blip r:embed="rId2">
            <a:extLst>
              <a:ext uri="{28A0092B-C50C-407E-A947-70E740481C1C}">
                <a14:useLocalDpi xmlns:a14="http://schemas.microsoft.com/office/drawing/2010/main" val="0"/>
              </a:ext>
            </a:extLst>
          </a:blip>
          <a:stretch>
            <a:fillRect/>
          </a:stretch>
        </p:blipFill>
        <p:spPr>
          <a:xfrm>
            <a:off x="2333767" y="3398293"/>
            <a:ext cx="4476466" cy="3370997"/>
          </a:xfrm>
          <a:prstGeom prst="rect">
            <a:avLst/>
          </a:prstGeom>
        </p:spPr>
      </p:pic>
    </p:spTree>
    <p:extLst>
      <p:ext uri="{BB962C8B-B14F-4D97-AF65-F5344CB8AC3E}">
        <p14:creationId xmlns:p14="http://schemas.microsoft.com/office/powerpoint/2010/main" val="276566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0"/>
            <a:ext cx="6899564" cy="1219200"/>
          </a:xfrm>
        </p:spPr>
        <p:txBody>
          <a:bodyPr>
            <a:normAutofit fontScale="90000"/>
          </a:bodyPr>
          <a:lstStyle/>
          <a:p>
            <a:pPr lvl="0" algn="ctr"/>
            <a:r>
              <a:rPr lang="es-EC" dirty="0" smtClean="0"/>
              <a:t/>
            </a:r>
            <a:br>
              <a:rPr lang="es-EC" dirty="0" smtClean="0"/>
            </a:br>
            <a:r>
              <a:rPr lang="es-EC" dirty="0" smtClean="0">
                <a:solidFill>
                  <a:schemeClr val="bg1"/>
                </a:solidFill>
              </a:rPr>
              <a:t>Análisis del estándar TIA 942</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27</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r>
              <a:rPr lang="es-EC" sz="2400" b="0" baseline="0" dirty="0" smtClean="0"/>
              <a:t>Se establece los niveles de redundancia de la infraestructura en base al siguiente criterio:</a:t>
            </a:r>
          </a:p>
          <a:p>
            <a:pPr marL="0" indent="0" fontAlgn="auto">
              <a:lnSpc>
                <a:spcPct val="100000"/>
              </a:lnSpc>
              <a:spcAft>
                <a:spcPts val="0"/>
              </a:spcAft>
              <a:buFont typeface="Arial" pitchFamily="34" charset="0"/>
              <a:buNone/>
            </a:pPr>
            <a:endParaRPr lang="es-EC" sz="2400" b="0" i="1" baseline="0" dirty="0"/>
          </a:p>
        </p:txBody>
      </p:sp>
      <p:graphicFrame>
        <p:nvGraphicFramePr>
          <p:cNvPr id="2" name="1 Tabla"/>
          <p:cNvGraphicFramePr>
            <a:graphicFrameLocks noGrp="1"/>
          </p:cNvGraphicFramePr>
          <p:nvPr>
            <p:extLst>
              <p:ext uri="{D42A27DB-BD31-4B8C-83A1-F6EECF244321}">
                <p14:modId xmlns:p14="http://schemas.microsoft.com/office/powerpoint/2010/main" val="2379159188"/>
              </p:ext>
            </p:extLst>
          </p:nvPr>
        </p:nvGraphicFramePr>
        <p:xfrm>
          <a:off x="1351128" y="2524836"/>
          <a:ext cx="6714699" cy="3802738"/>
        </p:xfrm>
        <a:graphic>
          <a:graphicData uri="http://schemas.openxmlformats.org/drawingml/2006/table">
            <a:tbl>
              <a:tblPr firstRow="1" firstCol="1" bandRow="1">
                <a:tableStyleId>{5C22544A-7EE6-4342-B048-85BDC9FD1C3A}</a:tableStyleId>
              </a:tblPr>
              <a:tblGrid>
                <a:gridCol w="1189294"/>
                <a:gridCol w="5525405"/>
              </a:tblGrid>
              <a:tr h="348913">
                <a:tc>
                  <a:txBody>
                    <a:bodyPr/>
                    <a:lstStyle/>
                    <a:p>
                      <a:pPr algn="just">
                        <a:spcBef>
                          <a:spcPts val="600"/>
                        </a:spcBef>
                        <a:spcAft>
                          <a:spcPts val="600"/>
                        </a:spcAft>
                      </a:pPr>
                      <a:r>
                        <a:rPr lang="es-EC" sz="1200" dirty="0">
                          <a:effectLst/>
                        </a:rPr>
                        <a:t>Redundancia</a:t>
                      </a:r>
                      <a:endParaRPr lang="es-EC" sz="1200" dirty="0">
                        <a:solidFill>
                          <a:srgbClr val="000000"/>
                        </a:solidFill>
                        <a:effectLst/>
                        <a:latin typeface="Times New Roman"/>
                        <a:ea typeface="Calibri"/>
                      </a:endParaRPr>
                    </a:p>
                  </a:txBody>
                  <a:tcPr marL="68580" marR="68580" marT="0" marB="0"/>
                </a:tc>
                <a:tc>
                  <a:txBody>
                    <a:bodyPr/>
                    <a:lstStyle/>
                    <a:p>
                      <a:pPr algn="just">
                        <a:spcBef>
                          <a:spcPts val="600"/>
                        </a:spcBef>
                        <a:spcAft>
                          <a:spcPts val="600"/>
                        </a:spcAft>
                      </a:pPr>
                      <a:r>
                        <a:rPr lang="es-EC" sz="1200">
                          <a:effectLst/>
                        </a:rPr>
                        <a:t>Necesidad de redundancia de la infraestructura</a:t>
                      </a:r>
                      <a:endParaRPr lang="es-EC" sz="1200">
                        <a:solidFill>
                          <a:srgbClr val="000000"/>
                        </a:solidFill>
                        <a:effectLst/>
                        <a:latin typeface="Times New Roman"/>
                        <a:ea typeface="Calibri"/>
                      </a:endParaRPr>
                    </a:p>
                  </a:txBody>
                  <a:tcPr marL="68580" marR="68580" marT="0" marB="0"/>
                </a:tc>
              </a:tr>
              <a:tr h="811707">
                <a:tc>
                  <a:txBody>
                    <a:bodyPr/>
                    <a:lstStyle/>
                    <a:p>
                      <a:pPr algn="just">
                        <a:spcBef>
                          <a:spcPts val="600"/>
                        </a:spcBef>
                        <a:spcAft>
                          <a:spcPts val="600"/>
                        </a:spcAft>
                      </a:pPr>
                      <a:r>
                        <a:rPr lang="es-EC" sz="1800">
                          <a:effectLst/>
                        </a:rPr>
                        <a:t>N</a:t>
                      </a:r>
                      <a:endParaRPr lang="es-EC" sz="1800">
                        <a:solidFill>
                          <a:srgbClr val="000000"/>
                        </a:solidFill>
                        <a:effectLst/>
                        <a:latin typeface="Times New Roman"/>
                        <a:ea typeface="Calibri"/>
                      </a:endParaRPr>
                    </a:p>
                  </a:txBody>
                  <a:tcPr marL="68580" marR="68580" marT="0" marB="0"/>
                </a:tc>
                <a:tc>
                  <a:txBody>
                    <a:bodyPr/>
                    <a:lstStyle/>
                    <a:p>
                      <a:pPr algn="just">
                        <a:spcBef>
                          <a:spcPts val="600"/>
                        </a:spcBef>
                        <a:spcAft>
                          <a:spcPts val="600"/>
                        </a:spcAft>
                      </a:pPr>
                      <a:r>
                        <a:rPr lang="es-EC" sz="1800">
                          <a:effectLst/>
                        </a:rPr>
                        <a:t>Requerimiento básico sin redundancia</a:t>
                      </a:r>
                      <a:endParaRPr lang="es-EC" sz="1800">
                        <a:solidFill>
                          <a:srgbClr val="000000"/>
                        </a:solidFill>
                        <a:effectLst/>
                        <a:latin typeface="Times New Roman"/>
                        <a:ea typeface="Calibri"/>
                      </a:endParaRPr>
                    </a:p>
                  </a:txBody>
                  <a:tcPr marL="68580" marR="68580" marT="0" marB="0"/>
                </a:tc>
              </a:tr>
              <a:tr h="697826">
                <a:tc>
                  <a:txBody>
                    <a:bodyPr/>
                    <a:lstStyle/>
                    <a:p>
                      <a:pPr algn="just">
                        <a:spcBef>
                          <a:spcPts val="600"/>
                        </a:spcBef>
                        <a:spcAft>
                          <a:spcPts val="600"/>
                        </a:spcAft>
                      </a:pPr>
                      <a:r>
                        <a:rPr lang="es-EC" sz="1800">
                          <a:effectLst/>
                        </a:rPr>
                        <a:t>N+1</a:t>
                      </a:r>
                      <a:endParaRPr lang="es-EC" sz="1800">
                        <a:solidFill>
                          <a:srgbClr val="000000"/>
                        </a:solidFill>
                        <a:effectLst/>
                        <a:latin typeface="Times New Roman"/>
                        <a:ea typeface="Calibri"/>
                      </a:endParaRPr>
                    </a:p>
                  </a:txBody>
                  <a:tcPr marL="68580" marR="68580" marT="0" marB="0"/>
                </a:tc>
                <a:tc>
                  <a:txBody>
                    <a:bodyPr/>
                    <a:lstStyle/>
                    <a:p>
                      <a:pPr algn="just">
                        <a:spcBef>
                          <a:spcPts val="600"/>
                        </a:spcBef>
                        <a:spcAft>
                          <a:spcPts val="600"/>
                        </a:spcAft>
                      </a:pPr>
                      <a:r>
                        <a:rPr lang="es-EC" sz="1800">
                          <a:effectLst/>
                        </a:rPr>
                        <a:t>Provee una módulo, unidad, vía o sistema adicional al requerimiento básico.  </a:t>
                      </a:r>
                      <a:endParaRPr lang="es-EC" sz="1800">
                        <a:solidFill>
                          <a:srgbClr val="000000"/>
                        </a:solidFill>
                        <a:effectLst/>
                        <a:latin typeface="Times New Roman"/>
                        <a:ea typeface="Calibri"/>
                      </a:endParaRPr>
                    </a:p>
                  </a:txBody>
                  <a:tcPr marL="68580" marR="68580" marT="0" marB="0"/>
                </a:tc>
              </a:tr>
              <a:tr h="697826">
                <a:tc>
                  <a:txBody>
                    <a:bodyPr/>
                    <a:lstStyle/>
                    <a:p>
                      <a:pPr algn="just">
                        <a:spcBef>
                          <a:spcPts val="600"/>
                        </a:spcBef>
                        <a:spcAft>
                          <a:spcPts val="600"/>
                        </a:spcAft>
                      </a:pPr>
                      <a:r>
                        <a:rPr lang="es-EC" sz="1800">
                          <a:effectLst/>
                        </a:rPr>
                        <a:t>N+2</a:t>
                      </a:r>
                      <a:endParaRPr lang="es-EC" sz="1800">
                        <a:solidFill>
                          <a:srgbClr val="000000"/>
                        </a:solidFill>
                        <a:effectLst/>
                        <a:latin typeface="Times New Roman"/>
                        <a:ea typeface="Calibri"/>
                      </a:endParaRPr>
                    </a:p>
                  </a:txBody>
                  <a:tcPr marL="68580" marR="68580" marT="0" marB="0"/>
                </a:tc>
                <a:tc>
                  <a:txBody>
                    <a:bodyPr/>
                    <a:lstStyle/>
                    <a:p>
                      <a:pPr algn="just">
                        <a:spcBef>
                          <a:spcPts val="600"/>
                        </a:spcBef>
                        <a:spcAft>
                          <a:spcPts val="600"/>
                        </a:spcAft>
                      </a:pPr>
                      <a:r>
                        <a:rPr lang="es-EC" sz="1800">
                          <a:effectLst/>
                        </a:rPr>
                        <a:t>Provee dos módulos, unidades, vías o sistemas adicionales al requerimiento básico.</a:t>
                      </a:r>
                      <a:endParaRPr lang="es-EC" sz="1800">
                        <a:solidFill>
                          <a:srgbClr val="000000"/>
                        </a:solidFill>
                        <a:effectLst/>
                        <a:latin typeface="Times New Roman"/>
                        <a:ea typeface="Calibri"/>
                      </a:endParaRPr>
                    </a:p>
                  </a:txBody>
                  <a:tcPr marL="68580" marR="68580" marT="0" marB="0"/>
                </a:tc>
              </a:tr>
              <a:tr h="697826">
                <a:tc>
                  <a:txBody>
                    <a:bodyPr/>
                    <a:lstStyle/>
                    <a:p>
                      <a:pPr algn="just">
                        <a:spcBef>
                          <a:spcPts val="600"/>
                        </a:spcBef>
                        <a:spcAft>
                          <a:spcPts val="600"/>
                        </a:spcAft>
                      </a:pPr>
                      <a:r>
                        <a:rPr lang="es-EC" sz="1800">
                          <a:effectLst/>
                        </a:rPr>
                        <a:t>2 N</a:t>
                      </a:r>
                      <a:endParaRPr lang="es-EC" sz="1800">
                        <a:solidFill>
                          <a:srgbClr val="000000"/>
                        </a:solidFill>
                        <a:effectLst/>
                        <a:latin typeface="Times New Roman"/>
                        <a:ea typeface="Calibri"/>
                      </a:endParaRPr>
                    </a:p>
                  </a:txBody>
                  <a:tcPr marL="68580" marR="68580" marT="0" marB="0"/>
                </a:tc>
                <a:tc>
                  <a:txBody>
                    <a:bodyPr/>
                    <a:lstStyle/>
                    <a:p>
                      <a:pPr algn="just">
                        <a:spcBef>
                          <a:spcPts val="600"/>
                        </a:spcBef>
                        <a:spcAft>
                          <a:spcPts val="600"/>
                        </a:spcAft>
                      </a:pPr>
                      <a:r>
                        <a:rPr lang="es-EC" sz="1800">
                          <a:effectLst/>
                        </a:rPr>
                        <a:t>Provee dos unidades completas, vías o sistemas por cada uno de los requerimientos básicos.</a:t>
                      </a:r>
                      <a:endParaRPr lang="es-EC" sz="1800">
                        <a:solidFill>
                          <a:srgbClr val="000000"/>
                        </a:solidFill>
                        <a:effectLst/>
                        <a:latin typeface="Times New Roman"/>
                        <a:ea typeface="Calibri"/>
                      </a:endParaRPr>
                    </a:p>
                  </a:txBody>
                  <a:tcPr marL="68580" marR="68580" marT="0" marB="0"/>
                </a:tc>
              </a:tr>
              <a:tr h="348913">
                <a:tc>
                  <a:txBody>
                    <a:bodyPr/>
                    <a:lstStyle/>
                    <a:p>
                      <a:pPr algn="just">
                        <a:spcBef>
                          <a:spcPts val="600"/>
                        </a:spcBef>
                        <a:spcAft>
                          <a:spcPts val="600"/>
                        </a:spcAft>
                      </a:pPr>
                      <a:r>
                        <a:rPr lang="es-EC" sz="1800">
                          <a:effectLst/>
                        </a:rPr>
                        <a:t>2 (N+1)</a:t>
                      </a:r>
                      <a:endParaRPr lang="es-EC" sz="1800">
                        <a:solidFill>
                          <a:srgbClr val="000000"/>
                        </a:solidFill>
                        <a:effectLst/>
                        <a:latin typeface="Times New Roman"/>
                        <a:ea typeface="Calibri"/>
                      </a:endParaRPr>
                    </a:p>
                  </a:txBody>
                  <a:tcPr marL="68580" marR="68580" marT="0" marB="0"/>
                </a:tc>
                <a:tc>
                  <a:txBody>
                    <a:bodyPr/>
                    <a:lstStyle/>
                    <a:p>
                      <a:pPr algn="just">
                        <a:spcBef>
                          <a:spcPts val="600"/>
                        </a:spcBef>
                        <a:spcAft>
                          <a:spcPts val="600"/>
                        </a:spcAft>
                      </a:pPr>
                      <a:r>
                        <a:rPr lang="es-EC" sz="1800" dirty="0">
                          <a:effectLst/>
                        </a:rPr>
                        <a:t>Provee dos unidades completas, vías o sistemas de tipo N+1.</a:t>
                      </a:r>
                      <a:endParaRPr lang="es-EC" sz="1800" dirty="0">
                        <a:solidFill>
                          <a:srgbClr val="000000"/>
                        </a:solidFill>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685751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0"/>
            <a:ext cx="6899564" cy="1219200"/>
          </a:xfrm>
        </p:spPr>
        <p:txBody>
          <a:bodyPr>
            <a:normAutofit fontScale="90000"/>
          </a:bodyPr>
          <a:lstStyle/>
          <a:p>
            <a:pPr lvl="0" algn="ctr"/>
            <a:r>
              <a:rPr lang="es-EC" dirty="0" smtClean="0"/>
              <a:t/>
            </a:r>
            <a:br>
              <a:rPr lang="es-EC" dirty="0" smtClean="0"/>
            </a:br>
            <a:r>
              <a:rPr lang="es-EC" dirty="0" smtClean="0">
                <a:solidFill>
                  <a:schemeClr val="bg1"/>
                </a:solidFill>
              </a:rPr>
              <a:t>Análisis del estándar TIA 942</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28</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endParaRPr lang="es-EC" sz="2400" b="0" baseline="0" dirty="0" smtClean="0"/>
          </a:p>
          <a:p>
            <a:pPr marL="0" indent="0" algn="just" fontAlgn="auto">
              <a:lnSpc>
                <a:spcPct val="100000"/>
              </a:lnSpc>
              <a:spcAft>
                <a:spcPts val="0"/>
              </a:spcAft>
              <a:buFont typeface="Arial" pitchFamily="34" charset="0"/>
              <a:buNone/>
            </a:pPr>
            <a:r>
              <a:rPr lang="es-EC" sz="2400" b="0" baseline="0" dirty="0" smtClean="0"/>
              <a:t>Con las directrices del estándar se procede a realizar la auditoría del Centro de Datos, por lo cual primeramente se verificará el cumplimiento de los requerimientos generales para todos los Centros de Datos, independiente del nivel de disponibilidad requerido.</a:t>
            </a:r>
          </a:p>
          <a:p>
            <a:pPr marL="0" indent="0" fontAlgn="auto">
              <a:lnSpc>
                <a:spcPct val="100000"/>
              </a:lnSpc>
              <a:spcAft>
                <a:spcPts val="0"/>
              </a:spcAft>
              <a:buFont typeface="Arial" pitchFamily="34" charset="0"/>
              <a:buNone/>
            </a:pPr>
            <a:endParaRPr lang="es-EC" sz="2400" b="0" baseline="0" dirty="0" smtClean="0"/>
          </a:p>
          <a:p>
            <a:pPr marL="0" indent="0" algn="just" fontAlgn="auto">
              <a:lnSpc>
                <a:spcPct val="100000"/>
              </a:lnSpc>
              <a:spcAft>
                <a:spcPts val="0"/>
              </a:spcAft>
              <a:buNone/>
            </a:pPr>
            <a:r>
              <a:rPr lang="es-EC" sz="2400" b="0" baseline="0" dirty="0"/>
              <a:t>Los requerimientos generales permitirán realizar un análisis de la infraestructura básica del Centro de Datos y posteriormente se realizará un análisis más detallado evaluando el mismo con el nivel requerido.</a:t>
            </a:r>
          </a:p>
          <a:p>
            <a:pPr marL="0" indent="0" fontAlgn="auto">
              <a:lnSpc>
                <a:spcPct val="100000"/>
              </a:lnSpc>
              <a:spcAft>
                <a:spcPts val="0"/>
              </a:spcAft>
              <a:buFont typeface="Arial" pitchFamily="34" charset="0"/>
              <a:buNone/>
            </a:pPr>
            <a:endParaRPr lang="es-EC" sz="2400" b="0" baseline="0" dirty="0" smtClean="0"/>
          </a:p>
          <a:p>
            <a:pPr marL="0" indent="0" fontAlgn="auto">
              <a:lnSpc>
                <a:spcPct val="100000"/>
              </a:lnSpc>
              <a:spcAft>
                <a:spcPts val="0"/>
              </a:spcAft>
              <a:buFont typeface="Arial" pitchFamily="34" charset="0"/>
              <a:buNone/>
            </a:pPr>
            <a:endParaRPr lang="es-EC" sz="2400" b="0" i="1" baseline="0" dirty="0"/>
          </a:p>
        </p:txBody>
      </p:sp>
    </p:spTree>
    <p:extLst>
      <p:ext uri="{BB962C8B-B14F-4D97-AF65-F5344CB8AC3E}">
        <p14:creationId xmlns:p14="http://schemas.microsoft.com/office/powerpoint/2010/main" val="237375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p:cTn id="15"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0"/>
            <a:ext cx="6899564" cy="1219200"/>
          </a:xfrm>
        </p:spPr>
        <p:txBody>
          <a:bodyPr>
            <a:normAutofit fontScale="90000"/>
          </a:bodyPr>
          <a:lstStyle/>
          <a:p>
            <a:pPr lvl="0" algn="ctr"/>
            <a:r>
              <a:rPr lang="es-EC" dirty="0" smtClean="0"/>
              <a:t/>
            </a:r>
            <a:br>
              <a:rPr lang="es-EC" dirty="0" smtClean="0"/>
            </a:br>
            <a:r>
              <a:rPr lang="es-EC" dirty="0" smtClean="0">
                <a:solidFill>
                  <a:schemeClr val="bg1"/>
                </a:solidFill>
              </a:rPr>
              <a:t>Guía para la evaluación del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29</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r>
              <a:rPr lang="es-EC" sz="2400" b="0" baseline="0" dirty="0" smtClean="0"/>
              <a:t>Requerimientos generales para todos los Centros de Datos:</a:t>
            </a:r>
          </a:p>
          <a:p>
            <a:pPr marL="0" indent="0" fontAlgn="auto">
              <a:lnSpc>
                <a:spcPct val="100000"/>
              </a:lnSpc>
              <a:spcAft>
                <a:spcPts val="0"/>
              </a:spcAft>
              <a:buFont typeface="Arial" pitchFamily="34" charset="0"/>
              <a:buNone/>
            </a:pPr>
            <a:endParaRPr lang="es-EC" sz="2400" b="0" i="1" baseline="0" dirty="0"/>
          </a:p>
        </p:txBody>
      </p:sp>
      <p:graphicFrame>
        <p:nvGraphicFramePr>
          <p:cNvPr id="6" name="5 Tabla"/>
          <p:cNvGraphicFramePr>
            <a:graphicFrameLocks noGrp="1"/>
          </p:cNvGraphicFramePr>
          <p:nvPr>
            <p:extLst>
              <p:ext uri="{D42A27DB-BD31-4B8C-83A1-F6EECF244321}">
                <p14:modId xmlns:p14="http://schemas.microsoft.com/office/powerpoint/2010/main" val="2506852438"/>
              </p:ext>
            </p:extLst>
          </p:nvPr>
        </p:nvGraphicFramePr>
        <p:xfrm>
          <a:off x="286603" y="1992571"/>
          <a:ext cx="8584442" cy="4393669"/>
        </p:xfrm>
        <a:graphic>
          <a:graphicData uri="http://schemas.openxmlformats.org/drawingml/2006/table">
            <a:tbl>
              <a:tblPr firstRow="1" firstCol="1" bandRow="1">
                <a:tableStyleId>{5C22544A-7EE6-4342-B048-85BDC9FD1C3A}</a:tableStyleId>
              </a:tblPr>
              <a:tblGrid>
                <a:gridCol w="8584442"/>
              </a:tblGrid>
              <a:tr h="369402">
                <a:tc>
                  <a:txBody>
                    <a:bodyPr/>
                    <a:lstStyle/>
                    <a:p>
                      <a:pPr>
                        <a:lnSpc>
                          <a:spcPct val="115000"/>
                        </a:lnSpc>
                        <a:spcAft>
                          <a:spcPts val="0"/>
                        </a:spcAft>
                      </a:pPr>
                      <a:r>
                        <a:rPr lang="es-EC" sz="1600" b="0" dirty="0">
                          <a:effectLst/>
                        </a:rPr>
                        <a:t>El administrador del Centro de Datos dispone de un estudio de la carga del suelo</a:t>
                      </a:r>
                      <a:endParaRPr lang="es-EC" sz="1600" b="0" dirty="0">
                        <a:effectLst/>
                        <a:latin typeface="Calibri"/>
                        <a:ea typeface="Calibri"/>
                        <a:cs typeface="Times New Roman"/>
                      </a:endParaRPr>
                    </a:p>
                  </a:txBody>
                  <a:tcPr marL="44450" marR="44450" marT="0" marB="0" anchor="ctr"/>
                </a:tc>
              </a:tr>
              <a:tr h="369402">
                <a:tc>
                  <a:txBody>
                    <a:bodyPr/>
                    <a:lstStyle/>
                    <a:p>
                      <a:pPr>
                        <a:lnSpc>
                          <a:spcPct val="115000"/>
                        </a:lnSpc>
                        <a:spcAft>
                          <a:spcPts val="0"/>
                        </a:spcAft>
                      </a:pPr>
                      <a:r>
                        <a:rPr lang="es-EC" sz="1600" b="0">
                          <a:effectLst/>
                        </a:rPr>
                        <a:t>Existen espacios libres a los lados de los equipos que se encuentran en el cuarto de equipos</a:t>
                      </a:r>
                      <a:endParaRPr lang="es-EC" sz="1600" b="0">
                        <a:effectLst/>
                        <a:latin typeface="Calibri"/>
                        <a:ea typeface="Calibri"/>
                        <a:cs typeface="Times New Roman"/>
                      </a:endParaRPr>
                    </a:p>
                  </a:txBody>
                  <a:tcPr marL="44450" marR="44450" marT="0" marB="0" anchor="ctr"/>
                </a:tc>
              </a:tr>
              <a:tr h="725752">
                <a:tc>
                  <a:txBody>
                    <a:bodyPr/>
                    <a:lstStyle/>
                    <a:p>
                      <a:pPr>
                        <a:lnSpc>
                          <a:spcPct val="115000"/>
                        </a:lnSpc>
                        <a:spcAft>
                          <a:spcPts val="0"/>
                        </a:spcAft>
                      </a:pPr>
                      <a:r>
                        <a:rPr lang="es-EC" sz="1600" b="0" dirty="0">
                          <a:effectLst/>
                        </a:rPr>
                        <a:t>¿Se constata que existe un correcto flujo del aire al verificar la ubicación de las bandejas de cables dentro del piso elevado?</a:t>
                      </a:r>
                      <a:endParaRPr lang="es-EC" sz="1600" b="0" dirty="0">
                        <a:effectLst/>
                        <a:latin typeface="Calibri"/>
                        <a:ea typeface="Calibri"/>
                        <a:cs typeface="Times New Roman"/>
                      </a:endParaRPr>
                    </a:p>
                  </a:txBody>
                  <a:tcPr marL="44450" marR="44450" marT="0" marB="0" anchor="ctr"/>
                </a:tc>
              </a:tr>
              <a:tr h="725752">
                <a:tc>
                  <a:txBody>
                    <a:bodyPr/>
                    <a:lstStyle/>
                    <a:p>
                      <a:pPr>
                        <a:lnSpc>
                          <a:spcPct val="115000"/>
                        </a:lnSpc>
                        <a:spcAft>
                          <a:spcPts val="0"/>
                        </a:spcAft>
                      </a:pPr>
                      <a:r>
                        <a:rPr lang="es-EC" sz="1600" b="0" dirty="0">
                          <a:effectLst/>
                        </a:rPr>
                        <a:t>¿Existen estudios eléctricos que determinen la correcta alimentación de corriente hacia los equipos?</a:t>
                      </a:r>
                      <a:endParaRPr lang="es-EC" sz="1600" b="0" dirty="0">
                        <a:effectLst/>
                        <a:latin typeface="Calibri"/>
                        <a:ea typeface="Calibri"/>
                        <a:cs typeface="Times New Roman"/>
                      </a:endParaRPr>
                    </a:p>
                  </a:txBody>
                  <a:tcPr marL="44450" marR="44450" marT="0" marB="0" anchor="ctr"/>
                </a:tc>
              </a:tr>
              <a:tr h="369402">
                <a:tc>
                  <a:txBody>
                    <a:bodyPr/>
                    <a:lstStyle/>
                    <a:p>
                      <a:pPr>
                        <a:lnSpc>
                          <a:spcPct val="115000"/>
                        </a:lnSpc>
                        <a:spcAft>
                          <a:spcPts val="0"/>
                        </a:spcAft>
                      </a:pPr>
                      <a:r>
                        <a:rPr lang="es-EC" sz="1600" b="0" dirty="0">
                          <a:effectLst/>
                        </a:rPr>
                        <a:t>¿Están los equipos situados lejos de fuentes de interferencia electromagnética?</a:t>
                      </a:r>
                      <a:endParaRPr lang="es-EC" sz="1600" b="0" dirty="0">
                        <a:effectLst/>
                        <a:latin typeface="Calibri"/>
                        <a:ea typeface="Calibri"/>
                        <a:cs typeface="Times New Roman"/>
                      </a:endParaRPr>
                    </a:p>
                  </a:txBody>
                  <a:tcPr marL="44450" marR="44450" marT="0" marB="0" anchor="ctr"/>
                </a:tc>
              </a:tr>
              <a:tr h="369402">
                <a:tc>
                  <a:txBody>
                    <a:bodyPr/>
                    <a:lstStyle/>
                    <a:p>
                      <a:pPr>
                        <a:lnSpc>
                          <a:spcPct val="115000"/>
                        </a:lnSpc>
                        <a:spcAft>
                          <a:spcPts val="0"/>
                        </a:spcAft>
                      </a:pPr>
                      <a:r>
                        <a:rPr lang="es-EC" sz="1600" b="0">
                          <a:effectLst/>
                        </a:rPr>
                        <a:t>El cuarto de equipos no debe tener ventanas al exterior</a:t>
                      </a:r>
                      <a:endParaRPr lang="es-EC" sz="1600" b="0">
                        <a:effectLst/>
                        <a:latin typeface="Calibri"/>
                        <a:ea typeface="Calibri"/>
                        <a:cs typeface="Times New Roman"/>
                      </a:endParaRPr>
                    </a:p>
                  </a:txBody>
                  <a:tcPr marL="44450" marR="44450" marT="0" marB="0" anchor="ctr"/>
                </a:tc>
              </a:tr>
              <a:tr h="725752">
                <a:tc>
                  <a:txBody>
                    <a:bodyPr/>
                    <a:lstStyle/>
                    <a:p>
                      <a:pPr algn="just">
                        <a:lnSpc>
                          <a:spcPct val="115000"/>
                        </a:lnSpc>
                        <a:spcAft>
                          <a:spcPts val="0"/>
                        </a:spcAft>
                      </a:pPr>
                      <a:r>
                        <a:rPr lang="es-EC" sz="1600" b="0">
                          <a:effectLst/>
                        </a:rPr>
                        <a:t>El cuarto de equipos debe contar con puertas que faciliten el acceso sólo al personal autorizado</a:t>
                      </a:r>
                      <a:endParaRPr lang="es-EC" sz="1600" b="0">
                        <a:effectLst/>
                        <a:latin typeface="Calibri"/>
                        <a:ea typeface="Calibri"/>
                        <a:cs typeface="Times New Roman"/>
                      </a:endParaRPr>
                    </a:p>
                  </a:txBody>
                  <a:tcPr marL="44450" marR="44450" marT="0" marB="0" anchor="ctr"/>
                </a:tc>
              </a:tr>
              <a:tr h="738805">
                <a:tc>
                  <a:txBody>
                    <a:bodyPr/>
                    <a:lstStyle/>
                    <a:p>
                      <a:pPr>
                        <a:lnSpc>
                          <a:spcPct val="115000"/>
                        </a:lnSpc>
                        <a:spcAft>
                          <a:spcPts val="0"/>
                        </a:spcAft>
                      </a:pPr>
                      <a:r>
                        <a:rPr lang="es-EC" sz="1600" b="0" dirty="0">
                          <a:effectLst/>
                        </a:rPr>
                        <a:t>Se permite el hospedaje en el cuarto de equipos de los equipos de control eléctrico, tales como  distribución de energía o sistemas acondicionamiento y UPS hasta 100 </a:t>
                      </a:r>
                      <a:r>
                        <a:rPr lang="es-EC" sz="1600" b="0" dirty="0" err="1">
                          <a:effectLst/>
                        </a:rPr>
                        <a:t>kVA</a:t>
                      </a:r>
                      <a:endParaRPr lang="es-EC" sz="1600" b="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5768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9075" y="1555669"/>
            <a:ext cx="8229600" cy="4797631"/>
          </a:xfrm>
        </p:spPr>
        <p:txBody>
          <a:bodyPr>
            <a:normAutofit fontScale="92500" lnSpcReduction="20000"/>
          </a:bodyPr>
          <a:lstStyle/>
          <a:p>
            <a:pPr algn="just">
              <a:buNone/>
            </a:pPr>
            <a:r>
              <a:rPr lang="es-EC" sz="2800" dirty="0"/>
              <a:t>	</a:t>
            </a:r>
            <a:r>
              <a:rPr lang="es-EC" sz="2800" dirty="0" smtClean="0"/>
              <a:t>El centro de datos debe proteger </a:t>
            </a:r>
            <a:r>
              <a:rPr lang="es-EC" sz="2800" dirty="0"/>
              <a:t>correctamente el hardware y otros dispositivos que se encuentren en el </a:t>
            </a:r>
            <a:r>
              <a:rPr lang="es-EC" sz="2800" dirty="0" smtClean="0"/>
              <a:t>mismo, cuyo objetivo es almacenar y procesar información útil para la entidad.</a:t>
            </a:r>
          </a:p>
          <a:p>
            <a:pPr algn="just">
              <a:buNone/>
            </a:pPr>
            <a:endParaRPr lang="es-EC" sz="2800" dirty="0" smtClean="0"/>
          </a:p>
          <a:p>
            <a:pPr algn="just">
              <a:buNone/>
            </a:pPr>
            <a:r>
              <a:rPr lang="es-EC" sz="2400" dirty="0"/>
              <a:t> 	</a:t>
            </a:r>
            <a:r>
              <a:rPr lang="es-EC" sz="2800" dirty="0"/>
              <a:t>El descuido en el mantenimiento de la infraestructura física y el diseño incorrecto de los elementos que son parte del centro de datos: telecomunicaciones, arquitectura, eléctrico, mecánico, seguridad; comprometen y ponen en alto riesgo la continuidad de las operaciones de TI dentro de las entidades del sector </a:t>
            </a:r>
            <a:r>
              <a:rPr lang="es-EC" sz="2800" dirty="0" smtClean="0"/>
              <a:t>público del Ecuador </a:t>
            </a:r>
            <a:r>
              <a:rPr lang="es-EC" sz="2800" dirty="0"/>
              <a:t>(petroleras, financieras, administrativas, educación, militares, gobierno, judicial). </a:t>
            </a:r>
          </a:p>
          <a:p>
            <a:pPr algn="just">
              <a:buNone/>
            </a:pPr>
            <a:endParaRPr lang="es-EC" sz="2800" dirty="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808010" y="11880"/>
            <a:ext cx="7678890" cy="1199408"/>
          </a:xfrm>
        </p:spPr>
        <p:txBody>
          <a:bodyPr/>
          <a:lstStyle/>
          <a:p>
            <a:pPr algn="ctr"/>
            <a:r>
              <a:rPr lang="es-EC" dirty="0" smtClean="0">
                <a:solidFill>
                  <a:schemeClr val="bg1"/>
                </a:solidFill>
              </a:rPr>
              <a:t>Planteamiento del Problema</a:t>
            </a:r>
            <a:endParaRPr lang="es-EC" dirty="0">
              <a:solidFill>
                <a:schemeClr val="bg1"/>
              </a:solidFill>
            </a:endParaRPr>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3</a:t>
            </a:fld>
            <a:endParaRPr lang="en-US"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0"/>
            <a:ext cx="6899564" cy="1219200"/>
          </a:xfrm>
        </p:spPr>
        <p:txBody>
          <a:bodyPr>
            <a:normAutofit fontScale="90000"/>
          </a:bodyPr>
          <a:lstStyle/>
          <a:p>
            <a:pPr lvl="0"/>
            <a:r>
              <a:rPr lang="es-EC" dirty="0" smtClean="0"/>
              <a:t/>
            </a:r>
            <a:br>
              <a:rPr lang="es-EC" dirty="0" smtClean="0"/>
            </a:br>
            <a:r>
              <a:rPr lang="es-EC" dirty="0">
                <a:solidFill>
                  <a:schemeClr val="bg1"/>
                </a:solidFill>
              </a:rPr>
              <a:t>Guía para la evaluación del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30</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r>
              <a:rPr lang="es-EC" sz="2400" b="0" baseline="0" dirty="0" smtClean="0"/>
              <a:t>Requerimientos generales para todos los Centros de Datos:</a:t>
            </a:r>
          </a:p>
          <a:p>
            <a:pPr marL="0" indent="0" fontAlgn="auto">
              <a:lnSpc>
                <a:spcPct val="100000"/>
              </a:lnSpc>
              <a:spcAft>
                <a:spcPts val="0"/>
              </a:spcAft>
              <a:buFont typeface="Arial" pitchFamily="34" charset="0"/>
              <a:buNone/>
            </a:pPr>
            <a:endParaRPr lang="es-EC" sz="2400" b="0" i="1" baseline="0" dirty="0"/>
          </a:p>
        </p:txBody>
      </p:sp>
      <p:graphicFrame>
        <p:nvGraphicFramePr>
          <p:cNvPr id="2" name="1 Tabla"/>
          <p:cNvGraphicFramePr>
            <a:graphicFrameLocks noGrp="1"/>
          </p:cNvGraphicFramePr>
          <p:nvPr>
            <p:extLst>
              <p:ext uri="{D42A27DB-BD31-4B8C-83A1-F6EECF244321}">
                <p14:modId xmlns:p14="http://schemas.microsoft.com/office/powerpoint/2010/main" val="453046517"/>
              </p:ext>
            </p:extLst>
          </p:nvPr>
        </p:nvGraphicFramePr>
        <p:xfrm>
          <a:off x="286603" y="1719616"/>
          <a:ext cx="8502555" cy="4853065"/>
        </p:xfrm>
        <a:graphic>
          <a:graphicData uri="http://schemas.openxmlformats.org/drawingml/2006/table">
            <a:tbl>
              <a:tblPr firstRow="1" firstCol="1" bandRow="1">
                <a:tableStyleId>{5C22544A-7EE6-4342-B048-85BDC9FD1C3A}</a:tableStyleId>
              </a:tblPr>
              <a:tblGrid>
                <a:gridCol w="8502555"/>
              </a:tblGrid>
              <a:tr h="910230">
                <a:tc>
                  <a:txBody>
                    <a:bodyPr/>
                    <a:lstStyle/>
                    <a:p>
                      <a:pPr algn="just">
                        <a:lnSpc>
                          <a:spcPct val="115000"/>
                        </a:lnSpc>
                        <a:spcAft>
                          <a:spcPts val="0"/>
                        </a:spcAft>
                      </a:pPr>
                      <a:r>
                        <a:rPr lang="es-EC" sz="1600" b="0" dirty="0">
                          <a:effectLst/>
                        </a:rPr>
                        <a:t>Los pisos, paredes y techos deberán ser sellados, pintados o construidos de un material para minimizar el polvo. Los acabados deben ser de color claro para mejorar la iluminación de la habitación y los pisos deben tener propiedades anti- estáticas.</a:t>
                      </a:r>
                      <a:endParaRPr lang="es-EC" sz="1600" b="0" dirty="0">
                        <a:effectLst/>
                        <a:latin typeface="Calibri"/>
                        <a:ea typeface="Calibri"/>
                        <a:cs typeface="Times New Roman"/>
                      </a:endParaRPr>
                    </a:p>
                  </a:txBody>
                  <a:tcPr marL="44450" marR="44450" marT="0" marB="0" anchor="ctr"/>
                </a:tc>
              </a:tr>
              <a:tr h="600772">
                <a:tc>
                  <a:txBody>
                    <a:bodyPr/>
                    <a:lstStyle/>
                    <a:p>
                      <a:pPr>
                        <a:lnSpc>
                          <a:spcPct val="115000"/>
                        </a:lnSpc>
                        <a:spcAft>
                          <a:spcPts val="0"/>
                        </a:spcAft>
                      </a:pPr>
                      <a:r>
                        <a:rPr lang="es-EC" sz="1600" b="0">
                          <a:effectLst/>
                        </a:rPr>
                        <a:t>Las luminarias no deben ser alimentadas desde el mismo panel de distribución eléctrica de los equipos de telecomunicaciones</a:t>
                      </a:r>
                      <a:endParaRPr lang="es-EC" sz="1600" b="0">
                        <a:effectLst/>
                        <a:latin typeface="Calibri"/>
                        <a:ea typeface="Calibri"/>
                        <a:cs typeface="Times New Roman"/>
                      </a:endParaRPr>
                    </a:p>
                  </a:txBody>
                  <a:tcPr marL="44450" marR="44450" marT="0" marB="0" anchor="ctr"/>
                </a:tc>
              </a:tr>
              <a:tr h="305789">
                <a:tc>
                  <a:txBody>
                    <a:bodyPr/>
                    <a:lstStyle/>
                    <a:p>
                      <a:pPr>
                        <a:lnSpc>
                          <a:spcPct val="115000"/>
                        </a:lnSpc>
                        <a:spcAft>
                          <a:spcPts val="0"/>
                        </a:spcAft>
                      </a:pPr>
                      <a:r>
                        <a:rPr lang="es-EC" sz="1600" b="0">
                          <a:effectLst/>
                        </a:rPr>
                        <a:t>Debe existir señalización de salidas y emergencia igual a las de todo el edificio</a:t>
                      </a:r>
                      <a:endParaRPr lang="es-EC" sz="1600" b="0">
                        <a:effectLst/>
                        <a:latin typeface="Calibri"/>
                        <a:ea typeface="Calibri"/>
                        <a:cs typeface="Times New Roman"/>
                      </a:endParaRPr>
                    </a:p>
                  </a:txBody>
                  <a:tcPr marL="44450" marR="44450" marT="0" marB="0" anchor="ctr"/>
                </a:tc>
              </a:tr>
              <a:tr h="611576">
                <a:tc>
                  <a:txBody>
                    <a:bodyPr/>
                    <a:lstStyle/>
                    <a:p>
                      <a:pPr>
                        <a:lnSpc>
                          <a:spcPct val="115000"/>
                        </a:lnSpc>
                        <a:spcAft>
                          <a:spcPts val="0"/>
                        </a:spcAft>
                      </a:pPr>
                      <a:r>
                        <a:rPr lang="es-EC" sz="1600" b="0">
                          <a:effectLst/>
                        </a:rPr>
                        <a:t>El sistema de climatización del cuarto de equipos debe ser soportado por el generador eléctrico del cuarto de equipos o generador del edificio</a:t>
                      </a:r>
                      <a:endParaRPr lang="es-EC" sz="1600" b="0">
                        <a:effectLst/>
                        <a:latin typeface="Calibri"/>
                        <a:ea typeface="Calibri"/>
                        <a:cs typeface="Times New Roman"/>
                      </a:endParaRPr>
                    </a:p>
                  </a:txBody>
                  <a:tcPr marL="44450" marR="44450" marT="0" marB="0" anchor="ctr"/>
                </a:tc>
              </a:tr>
              <a:tr h="600772">
                <a:tc>
                  <a:txBody>
                    <a:bodyPr/>
                    <a:lstStyle/>
                    <a:p>
                      <a:pPr>
                        <a:lnSpc>
                          <a:spcPct val="115000"/>
                        </a:lnSpc>
                        <a:spcAft>
                          <a:spcPts val="0"/>
                        </a:spcAft>
                      </a:pPr>
                      <a:r>
                        <a:rPr lang="es-EC" sz="1600" b="0" dirty="0">
                          <a:effectLst/>
                        </a:rPr>
                        <a:t>¿Se analizó que no existan vibraciones mecánicas junto a los equipos que pueden provocar fallas en los servicios?</a:t>
                      </a:r>
                      <a:endParaRPr lang="es-EC" sz="1600" b="0" dirty="0">
                        <a:effectLst/>
                        <a:latin typeface="Calibri"/>
                        <a:ea typeface="Calibri"/>
                        <a:cs typeface="Times New Roman"/>
                      </a:endParaRPr>
                    </a:p>
                  </a:txBody>
                  <a:tcPr marL="44450" marR="44450" marT="0" marB="0" anchor="ctr"/>
                </a:tc>
              </a:tr>
              <a:tr h="305789">
                <a:tc>
                  <a:txBody>
                    <a:bodyPr/>
                    <a:lstStyle/>
                    <a:p>
                      <a:pPr>
                        <a:lnSpc>
                          <a:spcPct val="115000"/>
                        </a:lnSpc>
                        <a:spcAft>
                          <a:spcPts val="0"/>
                        </a:spcAft>
                      </a:pPr>
                      <a:r>
                        <a:rPr lang="es-EC" sz="1600" b="0">
                          <a:effectLst/>
                        </a:rPr>
                        <a:t>Se proveerán circuitos de alimentación separados para servir al cuarto de equipos.</a:t>
                      </a:r>
                      <a:endParaRPr lang="es-EC" sz="1600" b="0">
                        <a:effectLst/>
                        <a:latin typeface="Calibri"/>
                        <a:ea typeface="Calibri"/>
                        <a:cs typeface="Times New Roman"/>
                      </a:endParaRPr>
                    </a:p>
                  </a:txBody>
                  <a:tcPr marL="44450" marR="44450" marT="0" marB="0" anchor="ctr"/>
                </a:tc>
              </a:tr>
              <a:tr h="611576">
                <a:tc>
                  <a:txBody>
                    <a:bodyPr/>
                    <a:lstStyle/>
                    <a:p>
                      <a:pPr>
                        <a:lnSpc>
                          <a:spcPct val="115000"/>
                        </a:lnSpc>
                        <a:spcAft>
                          <a:spcPts val="0"/>
                        </a:spcAft>
                      </a:pPr>
                      <a:r>
                        <a:rPr lang="es-EC" sz="1600" b="0">
                          <a:effectLst/>
                        </a:rPr>
                        <a:t>El cuarto de equipos debe tener tomacorrientes dúplex (120V 20A) para las herramientas eléctricas, equipos de limpieza para no utilizar las tomas de los gabinetes</a:t>
                      </a:r>
                      <a:endParaRPr lang="es-EC" sz="1600" b="0">
                        <a:effectLst/>
                        <a:latin typeface="Calibri"/>
                        <a:ea typeface="Calibri"/>
                        <a:cs typeface="Times New Roman"/>
                      </a:endParaRPr>
                    </a:p>
                  </a:txBody>
                  <a:tcPr marL="44450" marR="44450" marT="0" marB="0" anchor="ctr"/>
                </a:tc>
              </a:tr>
              <a:tr h="600772">
                <a:tc>
                  <a:txBody>
                    <a:bodyPr/>
                    <a:lstStyle/>
                    <a:p>
                      <a:pPr>
                        <a:lnSpc>
                          <a:spcPct val="115000"/>
                        </a:lnSpc>
                        <a:spcAft>
                          <a:spcPts val="0"/>
                        </a:spcAft>
                      </a:pPr>
                      <a:r>
                        <a:rPr lang="es-EC" sz="1600" b="0">
                          <a:effectLst/>
                        </a:rPr>
                        <a:t>La distancia desde el punto de demarcación hacia los equipos terminales no excede la distancia máxima de longitud de los cables</a:t>
                      </a:r>
                      <a:endParaRPr lang="es-EC" sz="1600" b="0">
                        <a:effectLst/>
                        <a:latin typeface="Calibri"/>
                        <a:ea typeface="Calibri"/>
                        <a:cs typeface="Times New Roman"/>
                      </a:endParaRPr>
                    </a:p>
                  </a:txBody>
                  <a:tcPr marL="44450" marR="44450" marT="0" marB="0" anchor="ctr"/>
                </a:tc>
              </a:tr>
              <a:tr h="305789">
                <a:tc>
                  <a:txBody>
                    <a:bodyPr/>
                    <a:lstStyle/>
                    <a:p>
                      <a:pPr>
                        <a:lnSpc>
                          <a:spcPct val="115000"/>
                        </a:lnSpc>
                        <a:spcAft>
                          <a:spcPts val="0"/>
                        </a:spcAft>
                      </a:pPr>
                      <a:r>
                        <a:rPr lang="es-EC" sz="1600" b="0" dirty="0">
                          <a:effectLst/>
                        </a:rPr>
                        <a:t>En el cuarto de equipos existen receptáculos de energía suficientes para todo el hardware?</a:t>
                      </a:r>
                      <a:endParaRPr lang="es-EC" sz="1600" b="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347557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0"/>
            <a:ext cx="6899564" cy="1219200"/>
          </a:xfrm>
        </p:spPr>
        <p:txBody>
          <a:bodyPr>
            <a:normAutofit fontScale="90000"/>
          </a:bodyPr>
          <a:lstStyle/>
          <a:p>
            <a:pPr lvl="0"/>
            <a:r>
              <a:rPr lang="es-EC" dirty="0" smtClean="0"/>
              <a:t/>
            </a:r>
            <a:br>
              <a:rPr lang="es-EC" dirty="0" smtClean="0"/>
            </a:br>
            <a:r>
              <a:rPr lang="es-EC" dirty="0">
                <a:solidFill>
                  <a:schemeClr val="bg1"/>
                </a:solidFill>
              </a:rPr>
              <a:t>Guía para la evaluación del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31</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r>
              <a:rPr lang="es-EC" sz="2000" b="0" baseline="0" dirty="0" smtClean="0"/>
              <a:t>Después de la evaluación de los requerimientos específicos es necesario proceder a la evaluación de los requerimientos específicos de cada uno de los Centros de Datos. Ejemplo de especificaciones eléctricas en un CD TIPO I</a:t>
            </a:r>
          </a:p>
          <a:p>
            <a:pPr marL="0" indent="0" fontAlgn="auto">
              <a:lnSpc>
                <a:spcPct val="100000"/>
              </a:lnSpc>
              <a:spcAft>
                <a:spcPts val="0"/>
              </a:spcAft>
              <a:buFont typeface="Arial" pitchFamily="34" charset="0"/>
              <a:buNone/>
            </a:pPr>
            <a:endParaRPr lang="es-EC" sz="2400" b="0" i="1" baseline="0" dirty="0"/>
          </a:p>
        </p:txBody>
      </p:sp>
      <p:graphicFrame>
        <p:nvGraphicFramePr>
          <p:cNvPr id="6" name="5 Tabla"/>
          <p:cNvGraphicFramePr>
            <a:graphicFrameLocks noGrp="1"/>
          </p:cNvGraphicFramePr>
          <p:nvPr>
            <p:extLst>
              <p:ext uri="{D42A27DB-BD31-4B8C-83A1-F6EECF244321}">
                <p14:modId xmlns:p14="http://schemas.microsoft.com/office/powerpoint/2010/main" val="4051234453"/>
              </p:ext>
            </p:extLst>
          </p:nvPr>
        </p:nvGraphicFramePr>
        <p:xfrm>
          <a:off x="561974" y="2288799"/>
          <a:ext cx="8124826" cy="3473339"/>
        </p:xfrm>
        <a:graphic>
          <a:graphicData uri="http://schemas.openxmlformats.org/drawingml/2006/table">
            <a:tbl>
              <a:tblPr firstRow="1" firstCol="1" bandRow="1">
                <a:tableStyleId>{5C22544A-7EE6-4342-B048-85BDC9FD1C3A}</a:tableStyleId>
              </a:tblPr>
              <a:tblGrid>
                <a:gridCol w="3965824"/>
                <a:gridCol w="1613695"/>
                <a:gridCol w="2545307"/>
              </a:tblGrid>
              <a:tr h="207203">
                <a:tc>
                  <a:txBody>
                    <a:bodyPr/>
                    <a:lstStyle/>
                    <a:p>
                      <a:pPr>
                        <a:lnSpc>
                          <a:spcPct val="115000"/>
                        </a:lnSpc>
                        <a:spcAft>
                          <a:spcPts val="0"/>
                        </a:spcAft>
                      </a:pPr>
                      <a:r>
                        <a:rPr lang="es-EC" sz="1100" dirty="0">
                          <a:effectLst/>
                        </a:rPr>
                        <a:t>ELÉCTRICO</a:t>
                      </a:r>
                      <a:endParaRPr lang="es-EC" sz="11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100">
                          <a:effectLst/>
                        </a:rPr>
                        <a:t> </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a:effectLst/>
                        </a:rPr>
                        <a:t> </a:t>
                      </a:r>
                      <a:endParaRPr lang="es-EC" sz="1100">
                        <a:effectLst/>
                        <a:latin typeface="Calibri"/>
                        <a:ea typeface="Calibri"/>
                        <a:cs typeface="Times New Roman"/>
                      </a:endParaRPr>
                    </a:p>
                  </a:txBody>
                  <a:tcPr marL="44450" marR="44450" marT="0" marB="0" anchor="b"/>
                </a:tc>
              </a:tr>
              <a:tr h="382072">
                <a:tc>
                  <a:txBody>
                    <a:bodyPr/>
                    <a:lstStyle/>
                    <a:p>
                      <a:pPr>
                        <a:lnSpc>
                          <a:spcPct val="115000"/>
                        </a:lnSpc>
                        <a:spcAft>
                          <a:spcPts val="0"/>
                        </a:spcAft>
                      </a:pPr>
                      <a:r>
                        <a:rPr lang="es-EC" sz="1400">
                          <a:effectLst/>
                        </a:rPr>
                        <a:t>Número de vías de distribución</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400">
                          <a:effectLst/>
                        </a:rPr>
                        <a:t>No se requiere más de una</a:t>
                      </a:r>
                      <a:endParaRPr lang="es-EC" sz="1400">
                        <a:effectLst/>
                        <a:latin typeface="Calibri"/>
                        <a:ea typeface="Calibri"/>
                        <a:cs typeface="Times New Roman"/>
                      </a:endParaRPr>
                    </a:p>
                  </a:txBody>
                  <a:tcPr marL="44450" marR="44450" marT="0" marB="0" anchor="ctr"/>
                </a:tc>
              </a:tr>
              <a:tr h="647420">
                <a:tc>
                  <a:txBody>
                    <a:bodyPr/>
                    <a:lstStyle/>
                    <a:p>
                      <a:pPr>
                        <a:lnSpc>
                          <a:spcPct val="115000"/>
                        </a:lnSpc>
                        <a:spcAft>
                          <a:spcPts val="0"/>
                        </a:spcAft>
                      </a:pPr>
                      <a:r>
                        <a:rPr lang="es-EC" sz="1400">
                          <a:effectLst/>
                        </a:rPr>
                        <a:t>Entrada de servicios</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400">
                          <a:effectLst/>
                        </a:rPr>
                        <a:t>La entrada deberá cumplir los requerimientos generales de área de Entrada de Servicios</a:t>
                      </a:r>
                      <a:endParaRPr lang="es-EC" sz="1400">
                        <a:effectLst/>
                        <a:latin typeface="Calibri"/>
                        <a:ea typeface="Calibri"/>
                        <a:cs typeface="Times New Roman"/>
                      </a:endParaRPr>
                    </a:p>
                  </a:txBody>
                  <a:tcPr marL="44450" marR="44450" marT="0" marB="0" anchor="ctr"/>
                </a:tc>
              </a:tr>
              <a:tr h="514021">
                <a:tc>
                  <a:txBody>
                    <a:bodyPr/>
                    <a:lstStyle/>
                    <a:p>
                      <a:pPr>
                        <a:lnSpc>
                          <a:spcPct val="115000"/>
                        </a:lnSpc>
                        <a:spcAft>
                          <a:spcPts val="0"/>
                        </a:spcAft>
                      </a:pPr>
                      <a:r>
                        <a:rPr lang="es-EC" sz="1400">
                          <a:effectLst/>
                        </a:rPr>
                        <a:t>Certificación del cableado eléctrico </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400">
                          <a:effectLst/>
                        </a:rPr>
                        <a:t>SI</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400">
                          <a:effectLst/>
                        </a:rPr>
                        <a:t>Se solicitará certificar el cableado</a:t>
                      </a:r>
                      <a:endParaRPr lang="es-EC" sz="1400">
                        <a:effectLst/>
                        <a:latin typeface="Calibri"/>
                        <a:ea typeface="Calibri"/>
                        <a:cs typeface="Times New Roman"/>
                      </a:endParaRPr>
                    </a:p>
                  </a:txBody>
                  <a:tcPr marL="44450" marR="44450" marT="0" marB="0" anchor="ctr"/>
                </a:tc>
              </a:tr>
              <a:tr h="434997">
                <a:tc>
                  <a:txBody>
                    <a:bodyPr/>
                    <a:lstStyle/>
                    <a:p>
                      <a:pPr>
                        <a:lnSpc>
                          <a:spcPct val="115000"/>
                        </a:lnSpc>
                        <a:spcAft>
                          <a:spcPts val="0"/>
                        </a:spcAft>
                      </a:pPr>
                      <a:r>
                        <a:rPr lang="es-EC" sz="1400">
                          <a:effectLst/>
                        </a:rPr>
                        <a:t>Puntos de falla</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400">
                          <a:effectLst/>
                        </a:rPr>
                        <a:t>1 o mas</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400">
                          <a:effectLst/>
                        </a:rPr>
                        <a:t>Se citara al menos 3 puntos de falla</a:t>
                      </a:r>
                      <a:endParaRPr lang="es-EC" sz="1400">
                        <a:effectLst/>
                        <a:latin typeface="Calibri"/>
                        <a:ea typeface="Calibri"/>
                        <a:cs typeface="Times New Roman"/>
                      </a:endParaRPr>
                    </a:p>
                  </a:txBody>
                  <a:tcPr marL="44450" marR="44450" marT="0" marB="0" anchor="ctr"/>
                </a:tc>
              </a:tr>
              <a:tr h="451672">
                <a:tc>
                  <a:txBody>
                    <a:bodyPr/>
                    <a:lstStyle/>
                    <a:p>
                      <a:pPr>
                        <a:lnSpc>
                          <a:spcPct val="115000"/>
                        </a:lnSpc>
                        <a:spcAft>
                          <a:spcPts val="0"/>
                        </a:spcAft>
                      </a:pPr>
                      <a:r>
                        <a:rPr lang="es-EC" sz="1400">
                          <a:effectLst/>
                        </a:rPr>
                        <a:t>Sistema de Transferencia de Carga Eléctrica</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400">
                          <a:effectLst/>
                        </a:rPr>
                        <a:t>SI</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400">
                          <a:effectLst/>
                        </a:rPr>
                        <a:t>Verificar q disponga de un switch de transferencia automática</a:t>
                      </a:r>
                      <a:endParaRPr lang="es-EC" sz="1400">
                        <a:effectLst/>
                        <a:latin typeface="Calibri"/>
                        <a:ea typeface="Calibri"/>
                        <a:cs typeface="Times New Roman"/>
                      </a:endParaRPr>
                    </a:p>
                  </a:txBody>
                  <a:tcPr marL="44450" marR="44450" marT="0" marB="0" anchor="ctr"/>
                </a:tc>
              </a:tr>
              <a:tr h="652495">
                <a:tc>
                  <a:txBody>
                    <a:bodyPr/>
                    <a:lstStyle/>
                    <a:p>
                      <a:pPr>
                        <a:lnSpc>
                          <a:spcPct val="115000"/>
                        </a:lnSpc>
                        <a:spcAft>
                          <a:spcPts val="0"/>
                        </a:spcAft>
                      </a:pPr>
                      <a:r>
                        <a:rPr lang="es-EC" sz="1400">
                          <a:effectLst/>
                        </a:rPr>
                        <a:t>Generado Eléctrico </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400">
                          <a:effectLst/>
                        </a:rPr>
                        <a:t>Opcional</a:t>
                      </a:r>
                      <a:endParaRPr lang="es-EC" sz="1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400" dirty="0">
                          <a:effectLst/>
                        </a:rPr>
                        <a:t>Se comprobara su funcionamiento en caso de existir</a:t>
                      </a:r>
                      <a:endParaRPr lang="es-EC" sz="14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84783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0"/>
            <a:ext cx="6899564" cy="1219200"/>
          </a:xfrm>
        </p:spPr>
        <p:txBody>
          <a:bodyPr>
            <a:normAutofit fontScale="90000"/>
          </a:bodyPr>
          <a:lstStyle/>
          <a:p>
            <a:pPr lvl="0"/>
            <a:r>
              <a:rPr lang="es-EC" dirty="0" smtClean="0"/>
              <a:t/>
            </a:r>
            <a:br>
              <a:rPr lang="es-EC" dirty="0" smtClean="0"/>
            </a:br>
            <a:r>
              <a:rPr lang="es-EC" dirty="0">
                <a:solidFill>
                  <a:schemeClr val="bg1"/>
                </a:solidFill>
              </a:rPr>
              <a:t>Guía para la evaluación del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32</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r>
              <a:rPr lang="es-EC" sz="2000" b="0" baseline="0" dirty="0" smtClean="0"/>
              <a:t>Ejemplo de especificaciones eléctricas en un Centro de Datos TIPO II</a:t>
            </a:r>
          </a:p>
          <a:p>
            <a:pPr marL="0" indent="0" fontAlgn="auto">
              <a:lnSpc>
                <a:spcPct val="100000"/>
              </a:lnSpc>
              <a:spcAft>
                <a:spcPts val="0"/>
              </a:spcAft>
              <a:buFont typeface="Arial" pitchFamily="34" charset="0"/>
              <a:buNone/>
            </a:pPr>
            <a:endParaRPr lang="es-EC" sz="2400" b="0" i="1" baseline="0" dirty="0"/>
          </a:p>
        </p:txBody>
      </p:sp>
      <p:graphicFrame>
        <p:nvGraphicFramePr>
          <p:cNvPr id="9" name="8 Tabla"/>
          <p:cNvGraphicFramePr>
            <a:graphicFrameLocks noGrp="1"/>
          </p:cNvGraphicFramePr>
          <p:nvPr>
            <p:extLst>
              <p:ext uri="{D42A27DB-BD31-4B8C-83A1-F6EECF244321}">
                <p14:modId xmlns:p14="http://schemas.microsoft.com/office/powerpoint/2010/main" val="392819143"/>
              </p:ext>
            </p:extLst>
          </p:nvPr>
        </p:nvGraphicFramePr>
        <p:xfrm>
          <a:off x="0" y="2001292"/>
          <a:ext cx="9144000" cy="3990076"/>
        </p:xfrm>
        <a:graphic>
          <a:graphicData uri="http://schemas.openxmlformats.org/drawingml/2006/table">
            <a:tbl>
              <a:tblPr firstRow="1" firstCol="1" bandRow="1">
                <a:tableStyleId>{5C22544A-7EE6-4342-B048-85BDC9FD1C3A}</a:tableStyleId>
              </a:tblPr>
              <a:tblGrid>
                <a:gridCol w="4171341"/>
                <a:gridCol w="2156816"/>
                <a:gridCol w="2815843"/>
              </a:tblGrid>
              <a:tr h="316941">
                <a:tc>
                  <a:txBody>
                    <a:bodyPr/>
                    <a:lstStyle/>
                    <a:p>
                      <a:pPr>
                        <a:lnSpc>
                          <a:spcPct val="115000"/>
                        </a:lnSpc>
                        <a:spcAft>
                          <a:spcPts val="0"/>
                        </a:spcAft>
                      </a:pPr>
                      <a:r>
                        <a:rPr lang="es-EC" sz="1400" dirty="0">
                          <a:effectLst/>
                        </a:rPr>
                        <a:t>ELÉCTRICO</a:t>
                      </a:r>
                      <a:endParaRPr lang="es-EC" sz="1400" dirty="0">
                        <a:effectLst/>
                        <a:latin typeface="Calibri"/>
                        <a:ea typeface="Calibri"/>
                        <a:cs typeface="Times New Roman"/>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c>
                  <a:txBody>
                    <a:bodyPr/>
                    <a:lstStyle/>
                    <a:p>
                      <a:pPr>
                        <a:lnSpc>
                          <a:spcPct val="115000"/>
                        </a:lnSpc>
                      </a:pPr>
                      <a:endParaRPr lang="es-EC" sz="1400">
                        <a:effectLst/>
                        <a:latin typeface="Calibri"/>
                      </a:endParaRPr>
                    </a:p>
                  </a:txBody>
                  <a:tcPr marL="44450" marR="44450" marT="0" marB="0" anchor="b"/>
                </a:tc>
              </a:tr>
              <a:tr h="316941">
                <a:tc>
                  <a:txBody>
                    <a:bodyPr/>
                    <a:lstStyle/>
                    <a:p>
                      <a:pPr>
                        <a:lnSpc>
                          <a:spcPct val="115000"/>
                        </a:lnSpc>
                        <a:spcAft>
                          <a:spcPts val="0"/>
                        </a:spcAft>
                      </a:pPr>
                      <a:r>
                        <a:rPr lang="es-EC" sz="1400">
                          <a:effectLst/>
                        </a:rPr>
                        <a:t>Número de vías de distribución</a:t>
                      </a:r>
                      <a:endParaRPr lang="es-EC"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400">
                          <a:effectLst/>
                        </a:rPr>
                        <a:t>No se requiere más de una</a:t>
                      </a:r>
                      <a:endParaRPr lang="es-EC" sz="1400">
                        <a:effectLst/>
                        <a:latin typeface="Calibri"/>
                        <a:ea typeface="Calibri"/>
                        <a:cs typeface="Times New Roman"/>
                      </a:endParaRPr>
                    </a:p>
                  </a:txBody>
                  <a:tcPr marL="44450" marR="44450" marT="0" marB="0" anchor="b"/>
                </a:tc>
              </a:tr>
              <a:tr h="857642">
                <a:tc>
                  <a:txBody>
                    <a:bodyPr/>
                    <a:lstStyle/>
                    <a:p>
                      <a:pPr>
                        <a:lnSpc>
                          <a:spcPct val="115000"/>
                        </a:lnSpc>
                        <a:spcAft>
                          <a:spcPts val="0"/>
                        </a:spcAft>
                      </a:pPr>
                      <a:r>
                        <a:rPr lang="es-EC" sz="1400" dirty="0">
                          <a:effectLst/>
                        </a:rPr>
                        <a:t>Entrada de servicios</a:t>
                      </a:r>
                      <a:endParaRPr lang="es-EC" sz="1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400">
                          <a:effectLst/>
                        </a:rPr>
                        <a:t>1</a:t>
                      </a:r>
                      <a:endParaRPr lang="es-EC"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400">
                          <a:effectLst/>
                        </a:rPr>
                        <a:t>La entrada deberá cumplir los requerimientos generales de área de Entrada de Servicios</a:t>
                      </a:r>
                      <a:endParaRPr lang="es-EC" sz="1400">
                        <a:effectLst/>
                        <a:latin typeface="Calibri"/>
                        <a:ea typeface="Calibri"/>
                        <a:cs typeface="Times New Roman"/>
                      </a:endParaRPr>
                    </a:p>
                  </a:txBody>
                  <a:tcPr marL="44450" marR="44450" marT="0" marB="0" anchor="b"/>
                </a:tc>
              </a:tr>
              <a:tr h="596906">
                <a:tc>
                  <a:txBody>
                    <a:bodyPr/>
                    <a:lstStyle/>
                    <a:p>
                      <a:pPr>
                        <a:lnSpc>
                          <a:spcPct val="115000"/>
                        </a:lnSpc>
                        <a:spcAft>
                          <a:spcPts val="0"/>
                        </a:spcAft>
                      </a:pPr>
                      <a:r>
                        <a:rPr lang="es-EC" sz="1400">
                          <a:effectLst/>
                        </a:rPr>
                        <a:t>Certificación del cableado eléctrico </a:t>
                      </a:r>
                      <a:endParaRPr lang="es-EC"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400">
                          <a:effectLst/>
                        </a:rPr>
                        <a:t>SI</a:t>
                      </a:r>
                      <a:endParaRPr lang="es-EC"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400">
                          <a:effectLst/>
                        </a:rPr>
                        <a:t>Se solicitará certificar el cableado</a:t>
                      </a:r>
                      <a:endParaRPr lang="es-EC" sz="1400">
                        <a:effectLst/>
                        <a:latin typeface="Calibri"/>
                        <a:ea typeface="Calibri"/>
                        <a:cs typeface="Times New Roman"/>
                      </a:endParaRPr>
                    </a:p>
                  </a:txBody>
                  <a:tcPr marL="44450" marR="44450" marT="0" marB="0" anchor="b"/>
                </a:tc>
              </a:tr>
              <a:tr h="633882">
                <a:tc>
                  <a:txBody>
                    <a:bodyPr/>
                    <a:lstStyle/>
                    <a:p>
                      <a:pPr>
                        <a:lnSpc>
                          <a:spcPct val="115000"/>
                        </a:lnSpc>
                        <a:spcAft>
                          <a:spcPts val="0"/>
                        </a:spcAft>
                      </a:pPr>
                      <a:r>
                        <a:rPr lang="es-EC" sz="1400">
                          <a:effectLst/>
                        </a:rPr>
                        <a:t>Puntos de falla</a:t>
                      </a:r>
                      <a:endParaRPr lang="es-EC"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400">
                          <a:effectLst/>
                        </a:rPr>
                        <a:t>1 o mas</a:t>
                      </a:r>
                      <a:endParaRPr lang="es-EC"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400">
                          <a:effectLst/>
                        </a:rPr>
                        <a:t>Se identificará al menos 3 puntos de falla</a:t>
                      </a:r>
                      <a:endParaRPr lang="es-EC" sz="1400">
                        <a:effectLst/>
                        <a:latin typeface="Calibri"/>
                        <a:ea typeface="Calibri"/>
                        <a:cs typeface="Times New Roman"/>
                      </a:endParaRPr>
                    </a:p>
                  </a:txBody>
                  <a:tcPr marL="44450" marR="44450" marT="0" marB="0" anchor="b"/>
                </a:tc>
              </a:tr>
              <a:tr h="633882">
                <a:tc>
                  <a:txBody>
                    <a:bodyPr/>
                    <a:lstStyle/>
                    <a:p>
                      <a:pPr>
                        <a:lnSpc>
                          <a:spcPct val="115000"/>
                        </a:lnSpc>
                        <a:spcAft>
                          <a:spcPts val="0"/>
                        </a:spcAft>
                      </a:pPr>
                      <a:r>
                        <a:rPr lang="es-EC" sz="1400">
                          <a:effectLst/>
                        </a:rPr>
                        <a:t>Sistema de Transferencia de Carga Eléctrica</a:t>
                      </a:r>
                      <a:endParaRPr lang="es-EC"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400">
                          <a:effectLst/>
                        </a:rPr>
                        <a:t>SI</a:t>
                      </a:r>
                      <a:endParaRPr lang="es-EC"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400">
                          <a:effectLst/>
                        </a:rPr>
                        <a:t>Verificar q disponga de un switch de transferencia automática</a:t>
                      </a:r>
                      <a:endParaRPr lang="es-EC" sz="1400">
                        <a:effectLst/>
                        <a:latin typeface="Calibri"/>
                        <a:ea typeface="Calibri"/>
                        <a:cs typeface="Times New Roman"/>
                      </a:endParaRPr>
                    </a:p>
                  </a:txBody>
                  <a:tcPr marL="44450" marR="44450" marT="0" marB="0" anchor="b"/>
                </a:tc>
              </a:tr>
              <a:tr h="633882">
                <a:tc>
                  <a:txBody>
                    <a:bodyPr/>
                    <a:lstStyle/>
                    <a:p>
                      <a:pPr>
                        <a:lnSpc>
                          <a:spcPct val="115000"/>
                        </a:lnSpc>
                        <a:spcAft>
                          <a:spcPts val="0"/>
                        </a:spcAft>
                      </a:pPr>
                      <a:r>
                        <a:rPr lang="es-EC" sz="1400">
                          <a:effectLst/>
                        </a:rPr>
                        <a:t>Generado Eléctrico </a:t>
                      </a:r>
                      <a:endParaRPr lang="es-EC"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400">
                          <a:effectLst/>
                        </a:rPr>
                        <a:t>Opcional</a:t>
                      </a:r>
                      <a:endParaRPr lang="es-EC" sz="14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400" dirty="0">
                          <a:effectLst/>
                        </a:rPr>
                        <a:t>Se comprobara su funcionamiento en caso de existir</a:t>
                      </a:r>
                      <a:endParaRPr lang="es-EC" sz="14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73120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0"/>
            <a:ext cx="6899564" cy="1219200"/>
          </a:xfrm>
        </p:spPr>
        <p:txBody>
          <a:bodyPr>
            <a:normAutofit fontScale="90000"/>
          </a:bodyPr>
          <a:lstStyle/>
          <a:p>
            <a:pPr lvl="0"/>
            <a:r>
              <a:rPr lang="es-EC" dirty="0" smtClean="0"/>
              <a:t/>
            </a:r>
            <a:br>
              <a:rPr lang="es-EC" dirty="0" smtClean="0"/>
            </a:br>
            <a:r>
              <a:rPr lang="es-EC" dirty="0">
                <a:solidFill>
                  <a:schemeClr val="bg1"/>
                </a:solidFill>
              </a:rPr>
              <a:t>Guía para la evaluación del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33</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r>
              <a:rPr lang="es-EC" sz="2000" b="0" baseline="0" dirty="0" smtClean="0"/>
              <a:t>Ejemplo de especificaciones eléctricas en un Centro de Datos TIPO III</a:t>
            </a:r>
          </a:p>
          <a:p>
            <a:pPr marL="0" indent="0" fontAlgn="auto">
              <a:lnSpc>
                <a:spcPct val="100000"/>
              </a:lnSpc>
              <a:spcAft>
                <a:spcPts val="0"/>
              </a:spcAft>
              <a:buFont typeface="Arial" pitchFamily="34" charset="0"/>
              <a:buNone/>
            </a:pPr>
            <a:endParaRPr lang="es-EC" sz="2400" b="0" i="1" baseline="0" dirty="0"/>
          </a:p>
        </p:txBody>
      </p:sp>
      <p:graphicFrame>
        <p:nvGraphicFramePr>
          <p:cNvPr id="9" name="8 Tabla"/>
          <p:cNvGraphicFramePr>
            <a:graphicFrameLocks noGrp="1"/>
          </p:cNvGraphicFramePr>
          <p:nvPr>
            <p:extLst>
              <p:ext uri="{D42A27DB-BD31-4B8C-83A1-F6EECF244321}">
                <p14:modId xmlns:p14="http://schemas.microsoft.com/office/powerpoint/2010/main" val="3687977946"/>
              </p:ext>
            </p:extLst>
          </p:nvPr>
        </p:nvGraphicFramePr>
        <p:xfrm>
          <a:off x="143302" y="1760561"/>
          <a:ext cx="8857396" cy="4916913"/>
        </p:xfrm>
        <a:graphic>
          <a:graphicData uri="http://schemas.openxmlformats.org/drawingml/2006/table">
            <a:tbl>
              <a:tblPr firstRow="1" firstCol="1" bandRow="1">
                <a:tableStyleId>{5C22544A-7EE6-4342-B048-85BDC9FD1C3A}</a:tableStyleId>
              </a:tblPr>
              <a:tblGrid>
                <a:gridCol w="3138984"/>
                <a:gridCol w="2668752"/>
                <a:gridCol w="3049660"/>
              </a:tblGrid>
              <a:tr h="710673">
                <a:tc>
                  <a:txBody>
                    <a:bodyPr/>
                    <a:lstStyle/>
                    <a:p>
                      <a:pPr algn="just">
                        <a:lnSpc>
                          <a:spcPct val="115000"/>
                        </a:lnSpc>
                        <a:spcAft>
                          <a:spcPts val="0"/>
                        </a:spcAft>
                      </a:pPr>
                      <a:r>
                        <a:rPr lang="es-EC" sz="1000" dirty="0">
                          <a:effectLst/>
                        </a:rPr>
                        <a:t>ELÉCTRICO</a:t>
                      </a:r>
                      <a:endParaRPr lang="es-EC" sz="1100" dirty="0">
                        <a:effectLst/>
                        <a:latin typeface="Calibri"/>
                        <a:ea typeface="Calibri"/>
                        <a:cs typeface="Times New Roman"/>
                      </a:endParaRPr>
                    </a:p>
                  </a:txBody>
                  <a:tcPr marL="43648" marR="43648" marT="0" marB="0" anchor="ctr"/>
                </a:tc>
                <a:tc>
                  <a:txBody>
                    <a:bodyPr/>
                    <a:lstStyle/>
                    <a:p>
                      <a:pPr algn="just">
                        <a:lnSpc>
                          <a:spcPct val="115000"/>
                        </a:lnSpc>
                        <a:spcAft>
                          <a:spcPts val="0"/>
                        </a:spcAft>
                      </a:pPr>
                      <a:r>
                        <a:rPr lang="es-EC" sz="1000">
                          <a:effectLst/>
                        </a:rPr>
                        <a:t> </a:t>
                      </a:r>
                      <a:endParaRPr lang="es-EC" sz="1100">
                        <a:effectLst/>
                        <a:latin typeface="Calibri"/>
                        <a:ea typeface="Calibri"/>
                        <a:cs typeface="Times New Roman"/>
                      </a:endParaRPr>
                    </a:p>
                  </a:txBody>
                  <a:tcPr marL="43648" marR="43648" marT="0" marB="0" anchor="ctr"/>
                </a:tc>
                <a:tc>
                  <a:txBody>
                    <a:bodyPr/>
                    <a:lstStyle/>
                    <a:p>
                      <a:pPr>
                        <a:lnSpc>
                          <a:spcPct val="115000"/>
                        </a:lnSpc>
                        <a:spcAft>
                          <a:spcPts val="0"/>
                        </a:spcAft>
                      </a:pPr>
                      <a:r>
                        <a:rPr lang="es-EC" sz="1000">
                          <a:effectLst/>
                        </a:rPr>
                        <a:t> </a:t>
                      </a:r>
                      <a:endParaRPr lang="es-EC" sz="1100">
                        <a:effectLst/>
                        <a:latin typeface="Calibri"/>
                        <a:ea typeface="Calibri"/>
                        <a:cs typeface="Times New Roman"/>
                      </a:endParaRPr>
                    </a:p>
                  </a:txBody>
                  <a:tcPr marL="43648" marR="43648" marT="0" marB="0" anchor="ctr"/>
                </a:tc>
              </a:tr>
              <a:tr h="290825">
                <a:tc>
                  <a:txBody>
                    <a:bodyPr/>
                    <a:lstStyle/>
                    <a:p>
                      <a:pPr algn="just">
                        <a:lnSpc>
                          <a:spcPct val="115000"/>
                        </a:lnSpc>
                        <a:spcAft>
                          <a:spcPts val="0"/>
                        </a:spcAft>
                      </a:pPr>
                      <a:r>
                        <a:rPr lang="es-EC" sz="1600">
                          <a:effectLst/>
                        </a:rPr>
                        <a:t>número de vías de entrega </a:t>
                      </a:r>
                      <a:endParaRPr lang="es-EC" sz="1600">
                        <a:effectLst/>
                        <a:latin typeface="Calibri"/>
                        <a:ea typeface="Calibri"/>
                        <a:cs typeface="Times New Roman"/>
                      </a:endParaRPr>
                    </a:p>
                  </a:txBody>
                  <a:tcPr marL="43648" marR="43648" marT="0" marB="0" anchor="ctr"/>
                </a:tc>
                <a:tc>
                  <a:txBody>
                    <a:bodyPr/>
                    <a:lstStyle/>
                    <a:p>
                      <a:pPr algn="just">
                        <a:lnSpc>
                          <a:spcPct val="115000"/>
                        </a:lnSpc>
                        <a:spcAft>
                          <a:spcPts val="0"/>
                        </a:spcAft>
                      </a:pPr>
                      <a:r>
                        <a:rPr lang="es-EC" sz="1600">
                          <a:effectLst/>
                        </a:rPr>
                        <a:t>1 activa y 1 pasiva</a:t>
                      </a:r>
                      <a:endParaRPr lang="es-EC" sz="1600">
                        <a:effectLst/>
                        <a:latin typeface="Calibri"/>
                        <a:ea typeface="Calibri"/>
                        <a:cs typeface="Times New Roman"/>
                      </a:endParaRPr>
                    </a:p>
                  </a:txBody>
                  <a:tcPr marL="43648" marR="43648" marT="0" marB="0" anchor="ctr"/>
                </a:tc>
                <a:tc>
                  <a:txBody>
                    <a:bodyPr/>
                    <a:lstStyle/>
                    <a:p>
                      <a:pPr>
                        <a:lnSpc>
                          <a:spcPct val="115000"/>
                        </a:lnSpc>
                        <a:spcAft>
                          <a:spcPts val="0"/>
                        </a:spcAft>
                      </a:pPr>
                      <a:r>
                        <a:rPr lang="es-EC" sz="1600">
                          <a:effectLst/>
                        </a:rPr>
                        <a:t>Se verificará que existan las vías requeridas</a:t>
                      </a:r>
                      <a:endParaRPr lang="es-EC" sz="1600">
                        <a:effectLst/>
                        <a:latin typeface="Calibri"/>
                        <a:ea typeface="Calibri"/>
                        <a:cs typeface="Times New Roman"/>
                      </a:endParaRPr>
                    </a:p>
                  </a:txBody>
                  <a:tcPr marL="43648" marR="43648" marT="0" marB="0" anchor="ctr"/>
                </a:tc>
              </a:tr>
              <a:tr h="465319">
                <a:tc>
                  <a:txBody>
                    <a:bodyPr/>
                    <a:lstStyle/>
                    <a:p>
                      <a:pPr algn="just">
                        <a:lnSpc>
                          <a:spcPct val="115000"/>
                        </a:lnSpc>
                        <a:spcAft>
                          <a:spcPts val="0"/>
                        </a:spcAft>
                      </a:pPr>
                      <a:r>
                        <a:rPr lang="es-EC" sz="1600">
                          <a:effectLst/>
                        </a:rPr>
                        <a:t>el sistema permite mantenimiento concurrente</a:t>
                      </a:r>
                      <a:endParaRPr lang="es-EC" sz="1600">
                        <a:effectLst/>
                        <a:latin typeface="Calibri"/>
                        <a:ea typeface="Calibri"/>
                        <a:cs typeface="Times New Roman"/>
                      </a:endParaRPr>
                    </a:p>
                  </a:txBody>
                  <a:tcPr marL="43648" marR="43648" marT="0" marB="0" anchor="ctr"/>
                </a:tc>
                <a:tc>
                  <a:txBody>
                    <a:bodyPr/>
                    <a:lstStyle/>
                    <a:p>
                      <a:pPr algn="just">
                        <a:lnSpc>
                          <a:spcPct val="115000"/>
                        </a:lnSpc>
                        <a:spcAft>
                          <a:spcPts val="0"/>
                        </a:spcAft>
                      </a:pPr>
                      <a:r>
                        <a:rPr lang="es-EC" sz="1600">
                          <a:effectLst/>
                        </a:rPr>
                        <a:t>Si</a:t>
                      </a:r>
                      <a:endParaRPr lang="es-EC" sz="1600">
                        <a:effectLst/>
                        <a:latin typeface="Calibri"/>
                        <a:ea typeface="Calibri"/>
                        <a:cs typeface="Times New Roman"/>
                      </a:endParaRPr>
                    </a:p>
                  </a:txBody>
                  <a:tcPr marL="43648" marR="43648" marT="0" marB="0" anchor="ctr"/>
                </a:tc>
                <a:tc>
                  <a:txBody>
                    <a:bodyPr/>
                    <a:lstStyle/>
                    <a:p>
                      <a:pPr>
                        <a:lnSpc>
                          <a:spcPct val="115000"/>
                        </a:lnSpc>
                        <a:spcAft>
                          <a:spcPts val="0"/>
                        </a:spcAft>
                      </a:pPr>
                      <a:r>
                        <a:rPr lang="es-EC" sz="1600">
                          <a:effectLst/>
                        </a:rPr>
                        <a:t>Se verificará las especificaciones del sistema</a:t>
                      </a:r>
                      <a:endParaRPr lang="es-EC" sz="1600">
                        <a:effectLst/>
                        <a:latin typeface="Calibri"/>
                        <a:ea typeface="Calibri"/>
                        <a:cs typeface="Times New Roman"/>
                      </a:endParaRPr>
                    </a:p>
                  </a:txBody>
                  <a:tcPr marL="43648" marR="43648" marT="0" marB="0" anchor="ctr"/>
                </a:tc>
              </a:tr>
              <a:tr h="465319">
                <a:tc>
                  <a:txBody>
                    <a:bodyPr/>
                    <a:lstStyle/>
                    <a:p>
                      <a:pPr algn="just">
                        <a:lnSpc>
                          <a:spcPct val="115000"/>
                        </a:lnSpc>
                        <a:spcAft>
                          <a:spcPts val="0"/>
                        </a:spcAft>
                      </a:pPr>
                      <a:r>
                        <a:rPr lang="es-EC" sz="1600">
                          <a:effectLst/>
                        </a:rPr>
                        <a:t>equipo del sistema eléctrico etiquetado y certificado</a:t>
                      </a:r>
                      <a:endParaRPr lang="es-EC" sz="1600">
                        <a:effectLst/>
                        <a:latin typeface="Calibri"/>
                        <a:ea typeface="Calibri"/>
                        <a:cs typeface="Times New Roman"/>
                      </a:endParaRPr>
                    </a:p>
                  </a:txBody>
                  <a:tcPr marL="43648" marR="43648" marT="0" marB="0" anchor="ctr"/>
                </a:tc>
                <a:tc>
                  <a:txBody>
                    <a:bodyPr/>
                    <a:lstStyle/>
                    <a:p>
                      <a:pPr algn="just">
                        <a:lnSpc>
                          <a:spcPct val="115000"/>
                        </a:lnSpc>
                        <a:spcAft>
                          <a:spcPts val="0"/>
                        </a:spcAft>
                      </a:pPr>
                      <a:r>
                        <a:rPr lang="es-EC" sz="1600">
                          <a:effectLst/>
                        </a:rPr>
                        <a:t>Si</a:t>
                      </a:r>
                      <a:endParaRPr lang="es-EC" sz="1600">
                        <a:effectLst/>
                        <a:latin typeface="Calibri"/>
                        <a:ea typeface="Calibri"/>
                        <a:cs typeface="Times New Roman"/>
                      </a:endParaRPr>
                    </a:p>
                  </a:txBody>
                  <a:tcPr marL="43648" marR="43648" marT="0" marB="0" anchor="ctr"/>
                </a:tc>
                <a:tc>
                  <a:txBody>
                    <a:bodyPr/>
                    <a:lstStyle/>
                    <a:p>
                      <a:pPr>
                        <a:lnSpc>
                          <a:spcPct val="115000"/>
                        </a:lnSpc>
                        <a:spcAft>
                          <a:spcPts val="0"/>
                        </a:spcAft>
                      </a:pPr>
                      <a:r>
                        <a:rPr lang="es-EC" sz="1600">
                          <a:effectLst/>
                        </a:rPr>
                        <a:t>Se verificará que se cumpla este requerimiento</a:t>
                      </a:r>
                      <a:endParaRPr lang="es-EC" sz="1600">
                        <a:effectLst/>
                        <a:latin typeface="Calibri"/>
                        <a:ea typeface="Calibri"/>
                        <a:cs typeface="Times New Roman"/>
                      </a:endParaRPr>
                    </a:p>
                  </a:txBody>
                  <a:tcPr marL="43648" marR="43648" marT="0" marB="0" anchor="ctr"/>
                </a:tc>
              </a:tr>
              <a:tr h="1618837">
                <a:tc>
                  <a:txBody>
                    <a:bodyPr/>
                    <a:lstStyle/>
                    <a:p>
                      <a:pPr algn="just">
                        <a:lnSpc>
                          <a:spcPct val="115000"/>
                        </a:lnSpc>
                        <a:spcAft>
                          <a:spcPts val="0"/>
                        </a:spcAft>
                      </a:pPr>
                      <a:r>
                        <a:rPr lang="es-EC" sz="1600">
                          <a:effectLst/>
                        </a:rPr>
                        <a:t>sistema de transferencia para cargas criticas</a:t>
                      </a:r>
                      <a:endParaRPr lang="es-EC" sz="1600">
                        <a:effectLst/>
                        <a:latin typeface="Calibri"/>
                        <a:ea typeface="Calibri"/>
                        <a:cs typeface="Times New Roman"/>
                      </a:endParaRPr>
                    </a:p>
                  </a:txBody>
                  <a:tcPr marL="43648" marR="43648" marT="0" marB="0" anchor="ctr"/>
                </a:tc>
                <a:tc>
                  <a:txBody>
                    <a:bodyPr/>
                    <a:lstStyle/>
                    <a:p>
                      <a:pPr algn="just">
                        <a:lnSpc>
                          <a:spcPct val="115000"/>
                        </a:lnSpc>
                        <a:spcAft>
                          <a:spcPts val="0"/>
                        </a:spcAft>
                      </a:pPr>
                      <a:r>
                        <a:rPr lang="es-EC" sz="1600">
                          <a:effectLst/>
                        </a:rPr>
                        <a:t>switch de transferencia automática con by pass de mantenimiento para reparar el switch con interrupción de energía. Cambio automático de la línea al generador cuando ocurre un corte de energía</a:t>
                      </a:r>
                      <a:endParaRPr lang="es-EC" sz="1600">
                        <a:effectLst/>
                        <a:latin typeface="Calibri"/>
                        <a:ea typeface="Calibri"/>
                        <a:cs typeface="Times New Roman"/>
                      </a:endParaRPr>
                    </a:p>
                  </a:txBody>
                  <a:tcPr marL="43648" marR="43648" marT="0" marB="0" anchor="ctr"/>
                </a:tc>
                <a:tc>
                  <a:txBody>
                    <a:bodyPr/>
                    <a:lstStyle/>
                    <a:p>
                      <a:pPr>
                        <a:lnSpc>
                          <a:spcPct val="115000"/>
                        </a:lnSpc>
                        <a:spcAft>
                          <a:spcPts val="0"/>
                        </a:spcAft>
                      </a:pPr>
                      <a:r>
                        <a:rPr lang="es-EC" sz="1600">
                          <a:effectLst/>
                        </a:rPr>
                        <a:t>Se verificará que se cumpla este requerimiento, para lo cual se harán las pruebas programadas quitando el suministro eléctrico</a:t>
                      </a:r>
                      <a:endParaRPr lang="es-EC" sz="1600">
                        <a:effectLst/>
                        <a:latin typeface="Calibri"/>
                        <a:ea typeface="Calibri"/>
                        <a:cs typeface="Times New Roman"/>
                      </a:endParaRPr>
                    </a:p>
                  </a:txBody>
                  <a:tcPr marL="43648" marR="43648" marT="0" marB="0" anchor="ctr"/>
                </a:tc>
              </a:tr>
              <a:tr h="0">
                <a:tc>
                  <a:txBody>
                    <a:bodyPr/>
                    <a:lstStyle/>
                    <a:p>
                      <a:pPr algn="just">
                        <a:lnSpc>
                          <a:spcPct val="115000"/>
                        </a:lnSpc>
                        <a:spcAft>
                          <a:spcPts val="0"/>
                        </a:spcAft>
                      </a:pPr>
                      <a:r>
                        <a:rPr lang="es-EC" sz="1600">
                          <a:effectLst/>
                        </a:rPr>
                        <a:t>capacidad de combustible del generador ( a carga completa) </a:t>
                      </a:r>
                      <a:endParaRPr lang="es-EC" sz="1600">
                        <a:effectLst/>
                        <a:latin typeface="Calibri"/>
                        <a:ea typeface="Calibri"/>
                        <a:cs typeface="Times New Roman"/>
                      </a:endParaRPr>
                    </a:p>
                  </a:txBody>
                  <a:tcPr marL="43648" marR="43648" marT="0" marB="0" anchor="ctr"/>
                </a:tc>
                <a:tc>
                  <a:txBody>
                    <a:bodyPr/>
                    <a:lstStyle/>
                    <a:p>
                      <a:pPr algn="just">
                        <a:lnSpc>
                          <a:spcPct val="115000"/>
                        </a:lnSpc>
                        <a:spcAft>
                          <a:spcPts val="0"/>
                        </a:spcAft>
                      </a:pPr>
                      <a:r>
                        <a:rPr lang="es-EC" sz="1600">
                          <a:effectLst/>
                        </a:rPr>
                        <a:t>72 horas</a:t>
                      </a:r>
                      <a:endParaRPr lang="es-EC" sz="1600">
                        <a:effectLst/>
                        <a:latin typeface="Calibri"/>
                        <a:ea typeface="Calibri"/>
                        <a:cs typeface="Times New Roman"/>
                      </a:endParaRPr>
                    </a:p>
                  </a:txBody>
                  <a:tcPr marL="43648" marR="43648" marT="0" marB="0" anchor="ctr"/>
                </a:tc>
                <a:tc>
                  <a:txBody>
                    <a:bodyPr/>
                    <a:lstStyle/>
                    <a:p>
                      <a:pPr>
                        <a:lnSpc>
                          <a:spcPct val="115000"/>
                        </a:lnSpc>
                        <a:spcAft>
                          <a:spcPts val="0"/>
                        </a:spcAft>
                      </a:pPr>
                      <a:r>
                        <a:rPr lang="es-EC" sz="1600" dirty="0">
                          <a:effectLst/>
                        </a:rPr>
                        <a:t>Se revisarán las hojas de especificaciones</a:t>
                      </a:r>
                      <a:endParaRPr lang="es-EC" sz="1600" dirty="0">
                        <a:effectLst/>
                        <a:latin typeface="Calibri"/>
                        <a:ea typeface="Calibri"/>
                        <a:cs typeface="Times New Roman"/>
                      </a:endParaRPr>
                    </a:p>
                  </a:txBody>
                  <a:tcPr marL="43648" marR="43648" marT="0" marB="0" anchor="ctr"/>
                </a:tc>
              </a:tr>
            </a:tbl>
          </a:graphicData>
        </a:graphic>
      </p:graphicFrame>
    </p:spTree>
    <p:extLst>
      <p:ext uri="{BB962C8B-B14F-4D97-AF65-F5344CB8AC3E}">
        <p14:creationId xmlns:p14="http://schemas.microsoft.com/office/powerpoint/2010/main" val="1650858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0"/>
            <a:ext cx="6899564" cy="1219200"/>
          </a:xfrm>
        </p:spPr>
        <p:txBody>
          <a:bodyPr>
            <a:normAutofit fontScale="90000"/>
          </a:bodyPr>
          <a:lstStyle/>
          <a:p>
            <a:pPr lvl="0"/>
            <a:r>
              <a:rPr lang="es-EC" dirty="0" smtClean="0"/>
              <a:t/>
            </a:r>
            <a:br>
              <a:rPr lang="es-EC" dirty="0" smtClean="0"/>
            </a:br>
            <a:r>
              <a:rPr lang="es-EC" dirty="0">
                <a:solidFill>
                  <a:schemeClr val="bg1"/>
                </a:solidFill>
              </a:rPr>
              <a:t>Guía para la evaluación del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34</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r>
              <a:rPr lang="es-EC" sz="2000" b="0" baseline="0" dirty="0" smtClean="0"/>
              <a:t>Ejemplo de especificaciones eléctricas en un Centro de Datos TIPO IV</a:t>
            </a:r>
          </a:p>
          <a:p>
            <a:pPr marL="0" indent="0" fontAlgn="auto">
              <a:lnSpc>
                <a:spcPct val="100000"/>
              </a:lnSpc>
              <a:spcAft>
                <a:spcPts val="0"/>
              </a:spcAft>
              <a:buFont typeface="Arial" pitchFamily="34" charset="0"/>
              <a:buNone/>
            </a:pPr>
            <a:endParaRPr lang="es-EC" sz="2400" b="0" i="1" baseline="0" dirty="0"/>
          </a:p>
        </p:txBody>
      </p:sp>
      <p:graphicFrame>
        <p:nvGraphicFramePr>
          <p:cNvPr id="9" name="8 Tabla"/>
          <p:cNvGraphicFramePr>
            <a:graphicFrameLocks noGrp="1"/>
          </p:cNvGraphicFramePr>
          <p:nvPr>
            <p:extLst>
              <p:ext uri="{D42A27DB-BD31-4B8C-83A1-F6EECF244321}">
                <p14:modId xmlns:p14="http://schemas.microsoft.com/office/powerpoint/2010/main" val="3948759950"/>
              </p:ext>
            </p:extLst>
          </p:nvPr>
        </p:nvGraphicFramePr>
        <p:xfrm>
          <a:off x="0" y="1681883"/>
          <a:ext cx="9144000" cy="5633316"/>
        </p:xfrm>
        <a:graphic>
          <a:graphicData uri="http://schemas.openxmlformats.org/drawingml/2006/table">
            <a:tbl>
              <a:tblPr firstRow="1" firstCol="1" bandRow="1">
                <a:tableStyleId>{5C22544A-7EE6-4342-B048-85BDC9FD1C3A}</a:tableStyleId>
              </a:tblPr>
              <a:tblGrid>
                <a:gridCol w="3357349"/>
                <a:gridCol w="2597726"/>
                <a:gridCol w="3188925"/>
              </a:tblGrid>
              <a:tr h="286812">
                <a:tc>
                  <a:txBody>
                    <a:bodyPr/>
                    <a:lstStyle/>
                    <a:p>
                      <a:pPr>
                        <a:lnSpc>
                          <a:spcPct val="115000"/>
                        </a:lnSpc>
                        <a:spcAft>
                          <a:spcPts val="0"/>
                        </a:spcAft>
                      </a:pPr>
                      <a:r>
                        <a:rPr lang="es-EC" sz="1100" dirty="0">
                          <a:effectLst/>
                        </a:rPr>
                        <a:t>ELÉCTRICO</a:t>
                      </a:r>
                      <a:endParaRPr lang="es-EC" sz="1100" dirty="0">
                        <a:effectLst/>
                        <a:latin typeface="Calibri"/>
                        <a:ea typeface="Calibri"/>
                        <a:cs typeface="Times New Roman"/>
                      </a:endParaRPr>
                    </a:p>
                  </a:txBody>
                  <a:tcPr marL="44399" marR="44399" marT="0" marB="0" anchor="ctr"/>
                </a:tc>
                <a:tc>
                  <a:txBody>
                    <a:bodyPr/>
                    <a:lstStyle/>
                    <a:p>
                      <a:pPr algn="ctr">
                        <a:lnSpc>
                          <a:spcPct val="115000"/>
                        </a:lnSpc>
                        <a:spcAft>
                          <a:spcPts val="0"/>
                        </a:spcAft>
                      </a:pPr>
                      <a:r>
                        <a:rPr lang="es-EC" sz="1000">
                          <a:effectLst/>
                        </a:rPr>
                        <a:t> </a:t>
                      </a:r>
                      <a:endParaRPr lang="es-EC" sz="1100">
                        <a:effectLst/>
                        <a:latin typeface="Calibri"/>
                        <a:ea typeface="Calibri"/>
                        <a:cs typeface="Times New Roman"/>
                      </a:endParaRPr>
                    </a:p>
                  </a:txBody>
                  <a:tcPr marL="44399" marR="44399" marT="0" marB="0" anchor="ctr"/>
                </a:tc>
                <a:tc>
                  <a:txBody>
                    <a:bodyPr/>
                    <a:lstStyle/>
                    <a:p>
                      <a:pPr>
                        <a:lnSpc>
                          <a:spcPct val="115000"/>
                        </a:lnSpc>
                        <a:spcAft>
                          <a:spcPts val="0"/>
                        </a:spcAft>
                      </a:pPr>
                      <a:r>
                        <a:rPr lang="es-EC" sz="1000">
                          <a:effectLst/>
                        </a:rPr>
                        <a:t> </a:t>
                      </a:r>
                      <a:endParaRPr lang="es-EC" sz="1100">
                        <a:effectLst/>
                        <a:latin typeface="Calibri"/>
                        <a:ea typeface="Calibri"/>
                        <a:cs typeface="Times New Roman"/>
                      </a:endParaRPr>
                    </a:p>
                  </a:txBody>
                  <a:tcPr marL="44399" marR="44399" marT="0" marB="0" anchor="ctr"/>
                </a:tc>
              </a:tr>
              <a:tr h="517212">
                <a:tc>
                  <a:txBody>
                    <a:bodyPr/>
                    <a:lstStyle/>
                    <a:p>
                      <a:pPr>
                        <a:lnSpc>
                          <a:spcPct val="115000"/>
                        </a:lnSpc>
                        <a:spcAft>
                          <a:spcPts val="0"/>
                        </a:spcAft>
                      </a:pPr>
                      <a:r>
                        <a:rPr lang="es-EC" sz="1400">
                          <a:effectLst/>
                        </a:rPr>
                        <a:t>número de vías de entrega </a:t>
                      </a:r>
                      <a:endParaRPr lang="es-EC" sz="1400">
                        <a:effectLst/>
                        <a:latin typeface="Calibri"/>
                        <a:ea typeface="Calibri"/>
                        <a:cs typeface="Times New Roman"/>
                      </a:endParaRPr>
                    </a:p>
                  </a:txBody>
                  <a:tcPr marL="44399" marR="44399" marT="0" marB="0" anchor="ctr"/>
                </a:tc>
                <a:tc>
                  <a:txBody>
                    <a:bodyPr/>
                    <a:lstStyle/>
                    <a:p>
                      <a:pPr algn="ctr">
                        <a:lnSpc>
                          <a:spcPct val="115000"/>
                        </a:lnSpc>
                        <a:spcAft>
                          <a:spcPts val="0"/>
                        </a:spcAft>
                      </a:pPr>
                      <a:r>
                        <a:rPr lang="es-EC" sz="1400">
                          <a:effectLst/>
                        </a:rPr>
                        <a:t>2 activas</a:t>
                      </a:r>
                      <a:endParaRPr lang="es-EC" sz="1400">
                        <a:effectLst/>
                        <a:latin typeface="Calibri"/>
                        <a:ea typeface="Calibri"/>
                        <a:cs typeface="Times New Roman"/>
                      </a:endParaRPr>
                    </a:p>
                  </a:txBody>
                  <a:tcPr marL="44399" marR="44399" marT="0" marB="0" anchor="ctr"/>
                </a:tc>
                <a:tc>
                  <a:txBody>
                    <a:bodyPr/>
                    <a:lstStyle/>
                    <a:p>
                      <a:pPr>
                        <a:lnSpc>
                          <a:spcPct val="115000"/>
                        </a:lnSpc>
                        <a:spcAft>
                          <a:spcPts val="0"/>
                        </a:spcAft>
                      </a:pPr>
                      <a:r>
                        <a:rPr lang="es-EC" sz="1400">
                          <a:effectLst/>
                        </a:rPr>
                        <a:t>Se verificará que existan las vías requeridas</a:t>
                      </a:r>
                      <a:endParaRPr lang="es-EC" sz="1400">
                        <a:effectLst/>
                        <a:latin typeface="Calibri"/>
                        <a:ea typeface="Calibri"/>
                        <a:cs typeface="Times New Roman"/>
                      </a:endParaRPr>
                    </a:p>
                  </a:txBody>
                  <a:tcPr marL="44399" marR="44399" marT="0" marB="0" anchor="ctr"/>
                </a:tc>
              </a:tr>
              <a:tr h="517212">
                <a:tc>
                  <a:txBody>
                    <a:bodyPr/>
                    <a:lstStyle/>
                    <a:p>
                      <a:pPr>
                        <a:lnSpc>
                          <a:spcPct val="115000"/>
                        </a:lnSpc>
                        <a:spcAft>
                          <a:spcPts val="0"/>
                        </a:spcAft>
                      </a:pPr>
                      <a:r>
                        <a:rPr lang="es-EC" sz="1400">
                          <a:effectLst/>
                        </a:rPr>
                        <a:t>el sistema permite mantenimiento concurrente</a:t>
                      </a:r>
                      <a:endParaRPr lang="es-EC" sz="1400">
                        <a:effectLst/>
                        <a:latin typeface="Calibri"/>
                        <a:ea typeface="Calibri"/>
                        <a:cs typeface="Times New Roman"/>
                      </a:endParaRPr>
                    </a:p>
                  </a:txBody>
                  <a:tcPr marL="44399" marR="44399" marT="0" marB="0" anchor="ctr"/>
                </a:tc>
                <a:tc>
                  <a:txBody>
                    <a:bodyPr/>
                    <a:lstStyle/>
                    <a:p>
                      <a:pPr algn="ctr">
                        <a:lnSpc>
                          <a:spcPct val="115000"/>
                        </a:lnSpc>
                        <a:spcAft>
                          <a:spcPts val="0"/>
                        </a:spcAft>
                      </a:pPr>
                      <a:r>
                        <a:rPr lang="es-EC" sz="1400">
                          <a:effectLst/>
                        </a:rPr>
                        <a:t>Si</a:t>
                      </a:r>
                      <a:endParaRPr lang="es-EC" sz="1400">
                        <a:effectLst/>
                        <a:latin typeface="Calibri"/>
                        <a:ea typeface="Calibri"/>
                        <a:cs typeface="Times New Roman"/>
                      </a:endParaRPr>
                    </a:p>
                  </a:txBody>
                  <a:tcPr marL="44399" marR="44399" marT="0" marB="0" anchor="ctr"/>
                </a:tc>
                <a:tc>
                  <a:txBody>
                    <a:bodyPr/>
                    <a:lstStyle/>
                    <a:p>
                      <a:pPr algn="just">
                        <a:lnSpc>
                          <a:spcPct val="115000"/>
                        </a:lnSpc>
                        <a:spcAft>
                          <a:spcPts val="0"/>
                        </a:spcAft>
                      </a:pPr>
                      <a:r>
                        <a:rPr lang="es-EC" sz="1400">
                          <a:effectLst/>
                        </a:rPr>
                        <a:t>Se verificará las especificaciones del sistema</a:t>
                      </a:r>
                      <a:endParaRPr lang="es-EC" sz="1400">
                        <a:effectLst/>
                        <a:latin typeface="Calibri"/>
                        <a:ea typeface="Calibri"/>
                        <a:cs typeface="Times New Roman"/>
                      </a:endParaRPr>
                    </a:p>
                  </a:txBody>
                  <a:tcPr marL="44399" marR="44399" marT="0" marB="0" anchor="ctr"/>
                </a:tc>
              </a:tr>
              <a:tr h="573623">
                <a:tc>
                  <a:txBody>
                    <a:bodyPr/>
                    <a:lstStyle/>
                    <a:p>
                      <a:pPr>
                        <a:lnSpc>
                          <a:spcPct val="115000"/>
                        </a:lnSpc>
                        <a:spcAft>
                          <a:spcPts val="0"/>
                        </a:spcAft>
                      </a:pPr>
                      <a:r>
                        <a:rPr lang="es-EC" sz="1400">
                          <a:effectLst/>
                        </a:rPr>
                        <a:t>equipo del sistema eléctrico etiquetado con certificación de un laboratorio de pruebas </a:t>
                      </a:r>
                      <a:endParaRPr lang="es-EC" sz="1400">
                        <a:effectLst/>
                        <a:latin typeface="Calibri"/>
                        <a:ea typeface="Calibri"/>
                        <a:cs typeface="Times New Roman"/>
                      </a:endParaRPr>
                    </a:p>
                  </a:txBody>
                  <a:tcPr marL="44399" marR="44399" marT="0" marB="0" anchor="ctr"/>
                </a:tc>
                <a:tc>
                  <a:txBody>
                    <a:bodyPr/>
                    <a:lstStyle/>
                    <a:p>
                      <a:pPr algn="ctr">
                        <a:lnSpc>
                          <a:spcPct val="115000"/>
                        </a:lnSpc>
                        <a:spcAft>
                          <a:spcPts val="0"/>
                        </a:spcAft>
                      </a:pPr>
                      <a:r>
                        <a:rPr lang="es-EC" sz="1400">
                          <a:effectLst/>
                        </a:rPr>
                        <a:t>Si</a:t>
                      </a:r>
                      <a:endParaRPr lang="es-EC" sz="1400">
                        <a:effectLst/>
                        <a:latin typeface="Calibri"/>
                        <a:ea typeface="Calibri"/>
                        <a:cs typeface="Times New Roman"/>
                      </a:endParaRPr>
                    </a:p>
                  </a:txBody>
                  <a:tcPr marL="44399" marR="44399" marT="0" marB="0" anchor="ctr"/>
                </a:tc>
                <a:tc>
                  <a:txBody>
                    <a:bodyPr/>
                    <a:lstStyle/>
                    <a:p>
                      <a:pPr algn="just">
                        <a:lnSpc>
                          <a:spcPct val="115000"/>
                        </a:lnSpc>
                        <a:spcAft>
                          <a:spcPts val="0"/>
                        </a:spcAft>
                      </a:pPr>
                      <a:r>
                        <a:rPr lang="es-EC" sz="1400">
                          <a:effectLst/>
                        </a:rPr>
                        <a:t>Se verificará que se cumpla este requerimiento</a:t>
                      </a:r>
                      <a:endParaRPr lang="es-EC" sz="1400">
                        <a:effectLst/>
                        <a:latin typeface="Calibri"/>
                        <a:ea typeface="Calibri"/>
                        <a:cs typeface="Times New Roman"/>
                      </a:endParaRPr>
                    </a:p>
                  </a:txBody>
                  <a:tcPr marL="44399" marR="44399" marT="0" marB="0" anchor="ctr"/>
                </a:tc>
              </a:tr>
              <a:tr h="782214">
                <a:tc>
                  <a:txBody>
                    <a:bodyPr/>
                    <a:lstStyle/>
                    <a:p>
                      <a:pPr>
                        <a:lnSpc>
                          <a:spcPct val="115000"/>
                        </a:lnSpc>
                        <a:spcAft>
                          <a:spcPts val="0"/>
                        </a:spcAft>
                      </a:pPr>
                      <a:r>
                        <a:rPr lang="es-EC" sz="1400">
                          <a:effectLst/>
                        </a:rPr>
                        <a:t>puntos de falla simples</a:t>
                      </a:r>
                      <a:endParaRPr lang="es-EC" sz="1400">
                        <a:effectLst/>
                        <a:latin typeface="Calibri"/>
                        <a:ea typeface="Calibri"/>
                        <a:cs typeface="Times New Roman"/>
                      </a:endParaRPr>
                    </a:p>
                  </a:txBody>
                  <a:tcPr marL="44399" marR="44399" marT="0" marB="0" anchor="ctr"/>
                </a:tc>
                <a:tc>
                  <a:txBody>
                    <a:bodyPr/>
                    <a:lstStyle/>
                    <a:p>
                      <a:pPr>
                        <a:lnSpc>
                          <a:spcPct val="115000"/>
                        </a:lnSpc>
                        <a:spcAft>
                          <a:spcPts val="0"/>
                        </a:spcAft>
                      </a:pPr>
                      <a:r>
                        <a:rPr lang="es-EC" sz="1400">
                          <a:effectLst/>
                        </a:rPr>
                        <a:t>No deben existir puntos simples de falla en los sistemas de distribución eléctrica</a:t>
                      </a:r>
                      <a:endParaRPr lang="es-EC" sz="1400">
                        <a:effectLst/>
                        <a:latin typeface="Calibri"/>
                        <a:ea typeface="Calibri"/>
                        <a:cs typeface="Times New Roman"/>
                      </a:endParaRPr>
                    </a:p>
                  </a:txBody>
                  <a:tcPr marL="44399" marR="44399" marT="0" marB="0" anchor="ctr"/>
                </a:tc>
                <a:tc>
                  <a:txBody>
                    <a:bodyPr/>
                    <a:lstStyle/>
                    <a:p>
                      <a:pPr>
                        <a:lnSpc>
                          <a:spcPct val="115000"/>
                        </a:lnSpc>
                        <a:spcAft>
                          <a:spcPts val="0"/>
                        </a:spcAft>
                      </a:pPr>
                      <a:r>
                        <a:rPr lang="es-EC" sz="1400" dirty="0">
                          <a:effectLst/>
                        </a:rPr>
                        <a:t>Se verificará las instalaciones y comprobar que no existan puntos de falla simples</a:t>
                      </a:r>
                      <a:endParaRPr lang="es-EC" sz="1400" dirty="0">
                        <a:effectLst/>
                        <a:latin typeface="Calibri"/>
                        <a:ea typeface="Calibri"/>
                        <a:cs typeface="Times New Roman"/>
                      </a:endParaRPr>
                    </a:p>
                  </a:txBody>
                  <a:tcPr marL="44399" marR="44399" marT="0" marB="0" anchor="ctr"/>
                </a:tc>
              </a:tr>
              <a:tr h="1825168">
                <a:tc>
                  <a:txBody>
                    <a:bodyPr/>
                    <a:lstStyle/>
                    <a:p>
                      <a:pPr>
                        <a:lnSpc>
                          <a:spcPct val="115000"/>
                        </a:lnSpc>
                        <a:spcAft>
                          <a:spcPts val="0"/>
                        </a:spcAft>
                      </a:pPr>
                      <a:r>
                        <a:rPr lang="es-EC" sz="1400">
                          <a:effectLst/>
                        </a:rPr>
                        <a:t>sistema de transferencia para cargas criticas</a:t>
                      </a:r>
                      <a:endParaRPr lang="es-EC" sz="1400">
                        <a:effectLst/>
                        <a:latin typeface="Calibri"/>
                        <a:ea typeface="Calibri"/>
                        <a:cs typeface="Times New Roman"/>
                      </a:endParaRPr>
                    </a:p>
                  </a:txBody>
                  <a:tcPr marL="44399" marR="44399" marT="0" marB="0" anchor="ctr"/>
                </a:tc>
                <a:tc>
                  <a:txBody>
                    <a:bodyPr/>
                    <a:lstStyle/>
                    <a:p>
                      <a:pPr algn="just">
                        <a:lnSpc>
                          <a:spcPct val="115000"/>
                        </a:lnSpc>
                        <a:spcAft>
                          <a:spcPts val="0"/>
                        </a:spcAft>
                      </a:pPr>
                      <a:r>
                        <a:rPr lang="es-EC" sz="1400">
                          <a:effectLst/>
                        </a:rPr>
                        <a:t>Swicth de transferencia automática con by pass de mantenimiento para reparar el switch con interrupción de energía. Cambio automático de la línea al generador cuando ocurre un corte de energía</a:t>
                      </a:r>
                      <a:endParaRPr lang="es-EC" sz="1400">
                        <a:effectLst/>
                        <a:latin typeface="Calibri"/>
                        <a:ea typeface="Calibri"/>
                        <a:cs typeface="Times New Roman"/>
                      </a:endParaRPr>
                    </a:p>
                  </a:txBody>
                  <a:tcPr marL="44399" marR="44399" marT="0" marB="0" anchor="ctr"/>
                </a:tc>
                <a:tc>
                  <a:txBody>
                    <a:bodyPr/>
                    <a:lstStyle/>
                    <a:p>
                      <a:pPr>
                        <a:lnSpc>
                          <a:spcPct val="115000"/>
                        </a:lnSpc>
                        <a:spcAft>
                          <a:spcPts val="0"/>
                        </a:spcAft>
                      </a:pPr>
                      <a:r>
                        <a:rPr lang="es-EC" sz="1400" dirty="0">
                          <a:effectLst/>
                        </a:rPr>
                        <a:t>Se verificará que se cumpla este requerimiento, para lo cual se harán las pruebas programadas quitando el suministro eléctrico</a:t>
                      </a:r>
                      <a:endParaRPr lang="es-EC" sz="1400" dirty="0">
                        <a:effectLst/>
                        <a:latin typeface="Calibri"/>
                        <a:ea typeface="Calibri"/>
                        <a:cs typeface="Times New Roman"/>
                      </a:endParaRPr>
                    </a:p>
                  </a:txBody>
                  <a:tcPr marL="44399" marR="44399" marT="0" marB="0" anchor="ctr"/>
                </a:tc>
              </a:tr>
              <a:tr h="573623">
                <a:tc>
                  <a:txBody>
                    <a:bodyPr/>
                    <a:lstStyle/>
                    <a:p>
                      <a:pPr>
                        <a:lnSpc>
                          <a:spcPct val="115000"/>
                        </a:lnSpc>
                        <a:spcAft>
                          <a:spcPts val="0"/>
                        </a:spcAft>
                      </a:pPr>
                      <a:r>
                        <a:rPr lang="es-EC" sz="1400">
                          <a:effectLst/>
                        </a:rPr>
                        <a:t>generadores correctamente dimensionados de acuerdo a la capacidad instalada de UPS</a:t>
                      </a:r>
                      <a:endParaRPr lang="es-EC" sz="1400">
                        <a:effectLst/>
                        <a:latin typeface="Calibri"/>
                        <a:ea typeface="Calibri"/>
                        <a:cs typeface="Times New Roman"/>
                      </a:endParaRPr>
                    </a:p>
                  </a:txBody>
                  <a:tcPr marL="44399" marR="44399" marT="0" marB="0" anchor="ctr"/>
                </a:tc>
                <a:tc>
                  <a:txBody>
                    <a:bodyPr/>
                    <a:lstStyle/>
                    <a:p>
                      <a:pPr algn="ctr">
                        <a:lnSpc>
                          <a:spcPct val="115000"/>
                        </a:lnSpc>
                        <a:spcAft>
                          <a:spcPts val="0"/>
                        </a:spcAft>
                      </a:pPr>
                      <a:r>
                        <a:rPr lang="es-EC" sz="1400">
                          <a:effectLst/>
                        </a:rPr>
                        <a:t>Si</a:t>
                      </a:r>
                      <a:endParaRPr lang="es-EC" sz="1400">
                        <a:effectLst/>
                        <a:latin typeface="Calibri"/>
                        <a:ea typeface="Calibri"/>
                        <a:cs typeface="Times New Roman"/>
                      </a:endParaRPr>
                    </a:p>
                  </a:txBody>
                  <a:tcPr marL="44399" marR="44399" marT="0" marB="0" anchor="ctr"/>
                </a:tc>
                <a:tc>
                  <a:txBody>
                    <a:bodyPr/>
                    <a:lstStyle/>
                    <a:p>
                      <a:pPr>
                        <a:lnSpc>
                          <a:spcPct val="115000"/>
                        </a:lnSpc>
                        <a:spcAft>
                          <a:spcPts val="0"/>
                        </a:spcAft>
                      </a:pPr>
                      <a:r>
                        <a:rPr lang="es-EC" sz="1400">
                          <a:effectLst/>
                        </a:rPr>
                        <a:t>Se verificará los estudios para la implementación del generador</a:t>
                      </a:r>
                      <a:endParaRPr lang="es-EC" sz="1400">
                        <a:effectLst/>
                        <a:latin typeface="Calibri"/>
                        <a:ea typeface="Calibri"/>
                        <a:cs typeface="Times New Roman"/>
                      </a:endParaRPr>
                    </a:p>
                  </a:txBody>
                  <a:tcPr marL="44399" marR="44399" marT="0" marB="0" anchor="ctr"/>
                </a:tc>
              </a:tr>
              <a:tr h="557452">
                <a:tc>
                  <a:txBody>
                    <a:bodyPr/>
                    <a:lstStyle/>
                    <a:p>
                      <a:pPr>
                        <a:lnSpc>
                          <a:spcPct val="115000"/>
                        </a:lnSpc>
                        <a:spcAft>
                          <a:spcPts val="0"/>
                        </a:spcAft>
                      </a:pPr>
                      <a:r>
                        <a:rPr lang="es-EC" sz="1400">
                          <a:effectLst/>
                        </a:rPr>
                        <a:t>capacidad de combustible del generador ( a carga completa) </a:t>
                      </a:r>
                      <a:endParaRPr lang="es-EC" sz="1400">
                        <a:effectLst/>
                        <a:latin typeface="Calibri"/>
                        <a:ea typeface="Calibri"/>
                        <a:cs typeface="Times New Roman"/>
                      </a:endParaRPr>
                    </a:p>
                  </a:txBody>
                  <a:tcPr marL="44399" marR="44399" marT="0" marB="0" anchor="ctr"/>
                </a:tc>
                <a:tc>
                  <a:txBody>
                    <a:bodyPr/>
                    <a:lstStyle/>
                    <a:p>
                      <a:pPr algn="ctr">
                        <a:lnSpc>
                          <a:spcPct val="115000"/>
                        </a:lnSpc>
                        <a:spcAft>
                          <a:spcPts val="0"/>
                        </a:spcAft>
                      </a:pPr>
                      <a:r>
                        <a:rPr lang="es-EC" sz="1400">
                          <a:effectLst/>
                        </a:rPr>
                        <a:t>96 horas.</a:t>
                      </a:r>
                      <a:endParaRPr lang="es-EC" sz="1400">
                        <a:effectLst/>
                        <a:latin typeface="Calibri"/>
                        <a:ea typeface="Calibri"/>
                        <a:cs typeface="Times New Roman"/>
                      </a:endParaRPr>
                    </a:p>
                  </a:txBody>
                  <a:tcPr marL="44399" marR="44399" marT="0" marB="0" anchor="ctr"/>
                </a:tc>
                <a:tc>
                  <a:txBody>
                    <a:bodyPr/>
                    <a:lstStyle/>
                    <a:p>
                      <a:pPr>
                        <a:lnSpc>
                          <a:spcPct val="115000"/>
                        </a:lnSpc>
                        <a:spcAft>
                          <a:spcPts val="0"/>
                        </a:spcAft>
                      </a:pPr>
                      <a:r>
                        <a:rPr lang="es-EC" sz="1400" dirty="0">
                          <a:effectLst/>
                        </a:rPr>
                        <a:t>Se verificará con la hoja de especificaciones del generador</a:t>
                      </a:r>
                      <a:endParaRPr lang="es-EC" sz="1400" dirty="0">
                        <a:effectLst/>
                        <a:latin typeface="Calibri"/>
                        <a:ea typeface="Calibri"/>
                        <a:cs typeface="Times New Roman"/>
                      </a:endParaRPr>
                    </a:p>
                  </a:txBody>
                  <a:tcPr marL="44399" marR="44399" marT="0" marB="0" anchor="ctr"/>
                </a:tc>
              </a:tr>
            </a:tbl>
          </a:graphicData>
        </a:graphic>
      </p:graphicFrame>
    </p:spTree>
    <p:extLst>
      <p:ext uri="{BB962C8B-B14F-4D97-AF65-F5344CB8AC3E}">
        <p14:creationId xmlns:p14="http://schemas.microsoft.com/office/powerpoint/2010/main" val="306996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13648"/>
            <a:ext cx="6899564" cy="1219200"/>
          </a:xfrm>
        </p:spPr>
        <p:txBody>
          <a:bodyPr>
            <a:normAutofit fontScale="90000"/>
          </a:bodyPr>
          <a:lstStyle/>
          <a:p>
            <a:pPr lvl="0"/>
            <a:r>
              <a:rPr lang="es-EC" dirty="0" smtClean="0"/>
              <a:t/>
            </a:r>
            <a:br>
              <a:rPr lang="es-EC" dirty="0" smtClean="0"/>
            </a:br>
            <a:r>
              <a:rPr lang="es-EC" dirty="0">
                <a:solidFill>
                  <a:schemeClr val="bg1"/>
                </a:solidFill>
              </a:rPr>
              <a:t>Guía para la evaluación del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35</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endParaRPr lang="es-EC" sz="2400" b="0" baseline="0" dirty="0"/>
          </a:p>
          <a:p>
            <a:pPr marL="0" indent="0" algn="just" fontAlgn="auto">
              <a:lnSpc>
                <a:spcPct val="100000"/>
              </a:lnSpc>
              <a:spcAft>
                <a:spcPts val="0"/>
              </a:spcAft>
              <a:buNone/>
            </a:pPr>
            <a:r>
              <a:rPr lang="es-EC" sz="2400" b="0" baseline="0" dirty="0" smtClean="0"/>
              <a:t>Una vez que se evaluó el cumplimiento tanto de los requerimientos generales y de los requerimientos específicos, es necesario proceder analizar los resultados, </a:t>
            </a:r>
            <a:r>
              <a:rPr lang="es-EC" sz="2400" b="0" baseline="0" dirty="0"/>
              <a:t>los mismos que le permitirán </a:t>
            </a:r>
            <a:r>
              <a:rPr lang="es-EC" sz="2400" b="0" baseline="0" dirty="0" smtClean="0"/>
              <a:t>al Auditor obtener </a:t>
            </a:r>
            <a:r>
              <a:rPr lang="es-EC" sz="2400" b="0" baseline="0" dirty="0"/>
              <a:t>el Nivel de Madurez, el cual permite tener los fundamentos para generar las conclusiones y recomendaciones pertinentes</a:t>
            </a:r>
            <a:r>
              <a:rPr lang="es-EC" sz="2400" b="0" baseline="0" dirty="0" smtClean="0"/>
              <a:t>. </a:t>
            </a:r>
          </a:p>
          <a:p>
            <a:pPr marL="0" indent="0" algn="just" fontAlgn="auto">
              <a:lnSpc>
                <a:spcPct val="100000"/>
              </a:lnSpc>
              <a:spcAft>
                <a:spcPts val="0"/>
              </a:spcAft>
              <a:buNone/>
            </a:pPr>
            <a:r>
              <a:rPr lang="es-EC" sz="2400" b="0" baseline="0" dirty="0"/>
              <a:t>El nivel de madurez se obtiene con el uso de un Modelo Genérico de Madurez, el mismo que consiste en desarrollar un método de asignación de puntos para calificar al Centro de Datos en un parámetro que va desde Inexistente hasta Optimizada. Este modelo consta en Cobit y se basa en el modelo ideado por Software </a:t>
            </a:r>
            <a:r>
              <a:rPr lang="es-EC" sz="2400" b="0" baseline="0" dirty="0" err="1"/>
              <a:t>Engineering</a:t>
            </a:r>
            <a:r>
              <a:rPr lang="es-EC" sz="2400" b="0" baseline="0" dirty="0"/>
              <a:t> </a:t>
            </a:r>
            <a:r>
              <a:rPr lang="es-EC" sz="2400" b="0" baseline="0" dirty="0" err="1"/>
              <a:t>Institute</a:t>
            </a:r>
            <a:r>
              <a:rPr lang="es-EC" sz="2400" b="0" baseline="0" dirty="0"/>
              <a:t>, el mismo que fue orientado a la madurez de la capacidad del desarrollo de software, y actualmente es aplicable a cualquier área de </a:t>
            </a:r>
            <a:r>
              <a:rPr lang="es-EC" sz="2400" b="0" baseline="0" dirty="0" smtClean="0"/>
              <a:t>TI.</a:t>
            </a:r>
            <a:endParaRPr lang="es-EC" sz="2400" b="0" baseline="0" dirty="0"/>
          </a:p>
          <a:p>
            <a:pPr marL="0" indent="0" fontAlgn="auto">
              <a:lnSpc>
                <a:spcPct val="100000"/>
              </a:lnSpc>
              <a:spcAft>
                <a:spcPts val="0"/>
              </a:spcAft>
              <a:buNone/>
            </a:pPr>
            <a:endParaRPr lang="es-EC" sz="2400" b="0" baseline="0" dirty="0"/>
          </a:p>
          <a:p>
            <a:pPr fontAlgn="auto">
              <a:lnSpc>
                <a:spcPct val="100000"/>
              </a:lnSpc>
              <a:spcAft>
                <a:spcPts val="0"/>
              </a:spcAft>
            </a:pPr>
            <a:endParaRPr lang="es-EC" sz="2400" b="0" baseline="0" dirty="0"/>
          </a:p>
        </p:txBody>
      </p:sp>
    </p:spTree>
    <p:extLst>
      <p:ext uri="{BB962C8B-B14F-4D97-AF65-F5344CB8AC3E}">
        <p14:creationId xmlns:p14="http://schemas.microsoft.com/office/powerpoint/2010/main" val="262361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13648"/>
            <a:ext cx="6899564" cy="1219200"/>
          </a:xfrm>
        </p:spPr>
        <p:txBody>
          <a:bodyPr>
            <a:normAutofit fontScale="90000"/>
          </a:bodyPr>
          <a:lstStyle/>
          <a:p>
            <a:pPr lvl="0"/>
            <a:r>
              <a:rPr lang="es-EC" dirty="0" smtClean="0"/>
              <a:t/>
            </a:r>
            <a:br>
              <a:rPr lang="es-EC" dirty="0" smtClean="0"/>
            </a:br>
            <a:r>
              <a:rPr lang="es-EC" dirty="0" smtClean="0">
                <a:solidFill>
                  <a:schemeClr val="bg1"/>
                </a:solidFill>
              </a:rPr>
              <a:t>Nivel de madurez de un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36</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endParaRPr lang="es-EC" sz="2400" b="0" baseline="0" dirty="0"/>
          </a:p>
          <a:p>
            <a:pPr marL="0" indent="0" fontAlgn="auto">
              <a:lnSpc>
                <a:spcPct val="100000"/>
              </a:lnSpc>
              <a:spcAft>
                <a:spcPts val="0"/>
              </a:spcAft>
              <a:buNone/>
            </a:pPr>
            <a:r>
              <a:rPr lang="es-EC" sz="2400" b="0" baseline="0" dirty="0" smtClean="0"/>
              <a:t>Se considera la cantidad de ítems evaluados en cada Tipo de Centro de datos.</a:t>
            </a:r>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r>
              <a:rPr lang="es-EC" sz="2400" dirty="0"/>
              <a:t>La evaluación se realizará asignando un valor de 1 punto por cada ítem que tiene respuesta SI y 0 por cada respuesta NO, posteriormente se obtendrá el porcentaje del resultado obtenido.</a:t>
            </a:r>
          </a:p>
          <a:p>
            <a:pPr marL="0" indent="0" fontAlgn="auto">
              <a:lnSpc>
                <a:spcPct val="100000"/>
              </a:lnSpc>
              <a:spcAft>
                <a:spcPts val="0"/>
              </a:spcAft>
              <a:buNone/>
            </a:pPr>
            <a:endParaRPr lang="es-EC" sz="2400" b="0" baseline="0" dirty="0"/>
          </a:p>
          <a:p>
            <a:pPr fontAlgn="auto">
              <a:lnSpc>
                <a:spcPct val="100000"/>
              </a:lnSpc>
              <a:spcAft>
                <a:spcPts val="0"/>
              </a:spcAft>
            </a:pPr>
            <a:endParaRPr lang="es-EC" sz="2400" b="0" baseline="0" dirty="0"/>
          </a:p>
        </p:txBody>
      </p:sp>
      <p:graphicFrame>
        <p:nvGraphicFramePr>
          <p:cNvPr id="2" name="1 Tabla"/>
          <p:cNvGraphicFramePr>
            <a:graphicFrameLocks noGrp="1"/>
          </p:cNvGraphicFramePr>
          <p:nvPr>
            <p:extLst>
              <p:ext uri="{D42A27DB-BD31-4B8C-83A1-F6EECF244321}">
                <p14:modId xmlns:p14="http://schemas.microsoft.com/office/powerpoint/2010/main" val="1918661537"/>
              </p:ext>
            </p:extLst>
          </p:nvPr>
        </p:nvGraphicFramePr>
        <p:xfrm>
          <a:off x="1148279" y="2616519"/>
          <a:ext cx="5701030" cy="1280160"/>
        </p:xfrm>
        <a:graphic>
          <a:graphicData uri="http://schemas.openxmlformats.org/drawingml/2006/table">
            <a:tbl>
              <a:tblPr firstRow="1" firstCol="1" bandRow="1">
                <a:tableStyleId>{5C22544A-7EE6-4342-B048-85BDC9FD1C3A}</a:tableStyleId>
              </a:tblPr>
              <a:tblGrid>
                <a:gridCol w="1139825"/>
                <a:gridCol w="1139825"/>
                <a:gridCol w="1140460"/>
                <a:gridCol w="1140460"/>
                <a:gridCol w="1140460"/>
              </a:tblGrid>
              <a:tr h="0">
                <a:tc>
                  <a:txBody>
                    <a:bodyPr/>
                    <a:lstStyle/>
                    <a:p>
                      <a:pPr algn="just">
                        <a:spcAft>
                          <a:spcPts val="0"/>
                        </a:spcAft>
                      </a:pPr>
                      <a:r>
                        <a:rPr lang="es-EC" sz="1200">
                          <a:effectLst/>
                        </a:rPr>
                        <a:t>Centro de Datos</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Tipo 1</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Tipo 2</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Tipo 3</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Tipo 4</a:t>
                      </a:r>
                      <a:endParaRPr lang="es-EC" sz="1200">
                        <a:solidFill>
                          <a:srgbClr val="000000"/>
                        </a:solidFill>
                        <a:effectLst/>
                        <a:latin typeface="Times New Roman"/>
                        <a:ea typeface="Calibri"/>
                      </a:endParaRPr>
                    </a:p>
                  </a:txBody>
                  <a:tcPr marL="68580" marR="68580" marT="0" marB="0"/>
                </a:tc>
              </a:tr>
              <a:tr h="0">
                <a:tc>
                  <a:txBody>
                    <a:bodyPr/>
                    <a:lstStyle/>
                    <a:p>
                      <a:pPr algn="just">
                        <a:spcAft>
                          <a:spcPts val="0"/>
                        </a:spcAft>
                      </a:pPr>
                      <a:r>
                        <a:rPr lang="es-EC" sz="1200">
                          <a:effectLst/>
                        </a:rPr>
                        <a:t>Telecomunicaciones</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2</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2</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6</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7</a:t>
                      </a:r>
                      <a:endParaRPr lang="es-EC" sz="1200">
                        <a:solidFill>
                          <a:srgbClr val="000000"/>
                        </a:solidFill>
                        <a:effectLst/>
                        <a:latin typeface="Times New Roman"/>
                        <a:ea typeface="Calibri"/>
                      </a:endParaRPr>
                    </a:p>
                  </a:txBody>
                  <a:tcPr marL="68580" marR="68580" marT="0" marB="0"/>
                </a:tc>
              </a:tr>
              <a:tr h="0">
                <a:tc>
                  <a:txBody>
                    <a:bodyPr/>
                    <a:lstStyle/>
                    <a:p>
                      <a:pPr algn="just">
                        <a:spcAft>
                          <a:spcPts val="0"/>
                        </a:spcAft>
                      </a:pPr>
                      <a:r>
                        <a:rPr lang="es-EC" sz="1200">
                          <a:effectLst/>
                        </a:rPr>
                        <a:t>Arquitectónico</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8</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8</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30</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53</a:t>
                      </a:r>
                      <a:endParaRPr lang="es-EC" sz="1200">
                        <a:solidFill>
                          <a:srgbClr val="000000"/>
                        </a:solidFill>
                        <a:effectLst/>
                        <a:latin typeface="Times New Roman"/>
                        <a:ea typeface="Calibri"/>
                      </a:endParaRPr>
                    </a:p>
                  </a:txBody>
                  <a:tcPr marL="68580" marR="68580" marT="0" marB="0"/>
                </a:tc>
              </a:tr>
              <a:tr h="0">
                <a:tc>
                  <a:txBody>
                    <a:bodyPr/>
                    <a:lstStyle/>
                    <a:p>
                      <a:pPr algn="just">
                        <a:spcAft>
                          <a:spcPts val="0"/>
                        </a:spcAft>
                      </a:pPr>
                      <a:r>
                        <a:rPr lang="es-EC" sz="1200">
                          <a:effectLst/>
                        </a:rPr>
                        <a:t>Eléctrico</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14</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14</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20</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36</a:t>
                      </a:r>
                      <a:endParaRPr lang="es-EC" sz="1200">
                        <a:solidFill>
                          <a:srgbClr val="000000"/>
                        </a:solidFill>
                        <a:effectLst/>
                        <a:latin typeface="Times New Roman"/>
                        <a:ea typeface="Calibri"/>
                      </a:endParaRPr>
                    </a:p>
                  </a:txBody>
                  <a:tcPr marL="68580" marR="68580" marT="0" marB="0"/>
                </a:tc>
              </a:tr>
              <a:tr h="0">
                <a:tc>
                  <a:txBody>
                    <a:bodyPr/>
                    <a:lstStyle/>
                    <a:p>
                      <a:pPr algn="just">
                        <a:spcAft>
                          <a:spcPts val="0"/>
                        </a:spcAft>
                      </a:pPr>
                      <a:r>
                        <a:rPr lang="es-EC" sz="1200">
                          <a:effectLst/>
                        </a:rPr>
                        <a:t>Mecánico</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8</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8</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9</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dirty="0">
                          <a:effectLst/>
                        </a:rPr>
                        <a:t>13</a:t>
                      </a:r>
                      <a:endParaRPr lang="es-EC" sz="1200" dirty="0">
                        <a:solidFill>
                          <a:srgbClr val="000000"/>
                        </a:solidFill>
                        <a:effectLst/>
                        <a:latin typeface="Times New Roman"/>
                        <a:ea typeface="Calibri"/>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223254913"/>
              </p:ext>
            </p:extLst>
          </p:nvPr>
        </p:nvGraphicFramePr>
        <p:xfrm>
          <a:off x="2101756" y="5071534"/>
          <a:ext cx="4199771" cy="1280160"/>
        </p:xfrm>
        <a:graphic>
          <a:graphicData uri="http://schemas.openxmlformats.org/drawingml/2006/table">
            <a:tbl>
              <a:tblPr firstRow="1" firstCol="1" bandRow="1">
                <a:tableStyleId>{5C22544A-7EE6-4342-B048-85BDC9FD1C3A}</a:tableStyleId>
              </a:tblPr>
              <a:tblGrid>
                <a:gridCol w="1530866"/>
                <a:gridCol w="847725"/>
                <a:gridCol w="908050"/>
                <a:gridCol w="913130"/>
              </a:tblGrid>
              <a:tr h="0">
                <a:tc>
                  <a:txBody>
                    <a:bodyPr/>
                    <a:lstStyle/>
                    <a:p>
                      <a:pPr algn="just">
                        <a:spcAft>
                          <a:spcPts val="0"/>
                        </a:spcAft>
                      </a:pPr>
                      <a:r>
                        <a:rPr lang="es-EC" sz="1200">
                          <a:effectLst/>
                        </a:rPr>
                        <a:t>Centro de datos TIPO </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Total Ítems (a)</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Ítems con respuesta SI (b)</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Cálculo Porcentaje</a:t>
                      </a:r>
                    </a:p>
                    <a:p>
                      <a:pPr algn="just">
                        <a:spcAft>
                          <a:spcPts val="0"/>
                        </a:spcAft>
                      </a:pPr>
                      <a:r>
                        <a:rPr lang="es-EC" sz="1200">
                          <a:effectLst/>
                        </a:rPr>
                        <a:t>(b x 100)/a</a:t>
                      </a:r>
                      <a:endParaRPr lang="es-EC" sz="1200">
                        <a:solidFill>
                          <a:srgbClr val="000000"/>
                        </a:solidFill>
                        <a:effectLst/>
                        <a:latin typeface="Times New Roman"/>
                        <a:ea typeface="Calibri"/>
                      </a:endParaRPr>
                    </a:p>
                  </a:txBody>
                  <a:tcPr marL="68580" marR="68580" marT="0" marB="0"/>
                </a:tc>
              </a:tr>
              <a:tr h="0">
                <a:tc>
                  <a:txBody>
                    <a:bodyPr/>
                    <a:lstStyle/>
                    <a:p>
                      <a:pPr algn="just">
                        <a:spcAft>
                          <a:spcPts val="0"/>
                        </a:spcAft>
                      </a:pPr>
                      <a:r>
                        <a:rPr lang="es-EC" sz="1200">
                          <a:effectLst/>
                        </a:rPr>
                        <a:t>Arquitectónico</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 </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 </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 </a:t>
                      </a:r>
                      <a:endParaRPr lang="es-EC" sz="1200">
                        <a:solidFill>
                          <a:srgbClr val="000000"/>
                        </a:solidFill>
                        <a:effectLst/>
                        <a:latin typeface="Times New Roman"/>
                        <a:ea typeface="Calibri"/>
                      </a:endParaRPr>
                    </a:p>
                  </a:txBody>
                  <a:tcPr marL="68580" marR="68580" marT="0" marB="0"/>
                </a:tc>
              </a:tr>
              <a:tr h="0">
                <a:tc>
                  <a:txBody>
                    <a:bodyPr/>
                    <a:lstStyle/>
                    <a:p>
                      <a:pPr algn="just">
                        <a:spcAft>
                          <a:spcPts val="0"/>
                        </a:spcAft>
                      </a:pPr>
                      <a:r>
                        <a:rPr lang="es-EC" sz="1200">
                          <a:effectLst/>
                        </a:rPr>
                        <a:t>Telecomunicaciones</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 </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 </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 </a:t>
                      </a:r>
                      <a:endParaRPr lang="es-EC" sz="1200">
                        <a:solidFill>
                          <a:srgbClr val="000000"/>
                        </a:solidFill>
                        <a:effectLst/>
                        <a:latin typeface="Times New Roman"/>
                        <a:ea typeface="Calibri"/>
                      </a:endParaRPr>
                    </a:p>
                  </a:txBody>
                  <a:tcPr marL="68580" marR="68580" marT="0" marB="0"/>
                </a:tc>
              </a:tr>
              <a:tr h="0">
                <a:tc>
                  <a:txBody>
                    <a:bodyPr/>
                    <a:lstStyle/>
                    <a:p>
                      <a:pPr algn="just">
                        <a:spcAft>
                          <a:spcPts val="0"/>
                        </a:spcAft>
                      </a:pPr>
                      <a:r>
                        <a:rPr lang="es-EC" sz="1200">
                          <a:effectLst/>
                        </a:rPr>
                        <a:t>Eléctrico</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 </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 </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 </a:t>
                      </a:r>
                      <a:endParaRPr lang="es-EC" sz="1200">
                        <a:solidFill>
                          <a:srgbClr val="000000"/>
                        </a:solidFill>
                        <a:effectLst/>
                        <a:latin typeface="Times New Roman"/>
                        <a:ea typeface="Calibri"/>
                      </a:endParaRPr>
                    </a:p>
                  </a:txBody>
                  <a:tcPr marL="68580" marR="68580" marT="0" marB="0"/>
                </a:tc>
              </a:tr>
              <a:tr h="0">
                <a:tc>
                  <a:txBody>
                    <a:bodyPr/>
                    <a:lstStyle/>
                    <a:p>
                      <a:pPr algn="just">
                        <a:spcAft>
                          <a:spcPts val="0"/>
                        </a:spcAft>
                      </a:pPr>
                      <a:r>
                        <a:rPr lang="es-EC" sz="1200">
                          <a:effectLst/>
                        </a:rPr>
                        <a:t>Mecánico</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 </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a:effectLst/>
                        </a:rPr>
                        <a:t> </a:t>
                      </a:r>
                      <a:endParaRPr lang="es-EC" sz="1200">
                        <a:solidFill>
                          <a:srgbClr val="000000"/>
                        </a:solidFill>
                        <a:effectLst/>
                        <a:latin typeface="Times New Roman"/>
                        <a:ea typeface="Calibri"/>
                      </a:endParaRPr>
                    </a:p>
                  </a:txBody>
                  <a:tcPr marL="68580" marR="68580" marT="0" marB="0"/>
                </a:tc>
                <a:tc>
                  <a:txBody>
                    <a:bodyPr/>
                    <a:lstStyle/>
                    <a:p>
                      <a:pPr algn="just">
                        <a:spcAft>
                          <a:spcPts val="0"/>
                        </a:spcAft>
                      </a:pPr>
                      <a:r>
                        <a:rPr lang="es-EC" sz="1200" dirty="0">
                          <a:effectLst/>
                        </a:rPr>
                        <a:t> </a:t>
                      </a:r>
                      <a:endParaRPr lang="es-EC" sz="1200" dirty="0">
                        <a:solidFill>
                          <a:srgbClr val="000000"/>
                        </a:solidFill>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308551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13648"/>
            <a:ext cx="6899564" cy="1219200"/>
          </a:xfrm>
        </p:spPr>
        <p:txBody>
          <a:bodyPr>
            <a:normAutofit fontScale="90000"/>
          </a:bodyPr>
          <a:lstStyle/>
          <a:p>
            <a:pPr lvl="0"/>
            <a:r>
              <a:rPr lang="es-EC" dirty="0" smtClean="0"/>
              <a:t/>
            </a:r>
            <a:br>
              <a:rPr lang="es-EC" dirty="0" smtClean="0"/>
            </a:br>
            <a:r>
              <a:rPr lang="es-EC" dirty="0" smtClean="0">
                <a:solidFill>
                  <a:schemeClr val="bg1"/>
                </a:solidFill>
              </a:rPr>
              <a:t>Nivel de madurez de un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37</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Font typeface="Arial" pitchFamily="34" charset="0"/>
              <a:buNone/>
            </a:pPr>
            <a:endParaRPr lang="es-EC" sz="2400" b="0" baseline="0" dirty="0"/>
          </a:p>
          <a:p>
            <a:pPr marL="0" indent="0" fontAlgn="auto">
              <a:lnSpc>
                <a:spcPct val="100000"/>
              </a:lnSpc>
              <a:spcAft>
                <a:spcPts val="0"/>
              </a:spcAft>
              <a:buNone/>
            </a:pPr>
            <a:r>
              <a:rPr lang="es-EC" sz="2400" b="0" baseline="0" dirty="0" smtClean="0"/>
              <a:t>El nivel de madurez se obtiene de acuerdo al porcentaje de cumplimiento.</a:t>
            </a:r>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r>
              <a:rPr lang="es-EC" sz="2400" b="0" baseline="0" dirty="0" smtClean="0"/>
              <a:t>La siguiente figura des</a:t>
            </a:r>
          </a:p>
          <a:p>
            <a:pPr marL="0" indent="0" fontAlgn="auto">
              <a:lnSpc>
                <a:spcPct val="100000"/>
              </a:lnSpc>
              <a:spcAft>
                <a:spcPts val="0"/>
              </a:spcAft>
              <a:buNone/>
            </a:pPr>
            <a:r>
              <a:rPr lang="es-EC" sz="2400" b="0" baseline="0" dirty="0" smtClean="0"/>
              <a:t>cribe el nivel de </a:t>
            </a:r>
            <a:r>
              <a:rPr lang="es-EC" sz="2400" b="0" baseline="0" dirty="0" err="1" smtClean="0"/>
              <a:t>madu</a:t>
            </a:r>
            <a:r>
              <a:rPr lang="es-EC" sz="2400" b="0" baseline="0" dirty="0" smtClean="0"/>
              <a:t>-</a:t>
            </a:r>
          </a:p>
          <a:p>
            <a:pPr marL="0" indent="0" fontAlgn="auto">
              <a:lnSpc>
                <a:spcPct val="100000"/>
              </a:lnSpc>
              <a:spcAft>
                <a:spcPts val="0"/>
              </a:spcAft>
              <a:buNone/>
            </a:pPr>
            <a:r>
              <a:rPr lang="es-EC" sz="2400" b="0" baseline="0" dirty="0" err="1" smtClean="0"/>
              <a:t>rez</a:t>
            </a:r>
            <a:r>
              <a:rPr lang="es-EC" sz="2400" b="0" baseline="0" dirty="0" smtClean="0"/>
              <a:t> de los 4 sub sistemas</a:t>
            </a:r>
          </a:p>
          <a:p>
            <a:pPr marL="0" indent="0" fontAlgn="auto">
              <a:lnSpc>
                <a:spcPct val="100000"/>
              </a:lnSpc>
              <a:spcAft>
                <a:spcPts val="0"/>
              </a:spcAft>
              <a:buNone/>
            </a:pPr>
            <a:r>
              <a:rPr lang="es-EC" sz="2400" b="0" baseline="0" dirty="0"/>
              <a:t>e</a:t>
            </a:r>
            <a:r>
              <a:rPr lang="es-EC" sz="2400" b="0" baseline="0" dirty="0" smtClean="0"/>
              <a:t>valuados.</a:t>
            </a:r>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a:p>
          <a:p>
            <a:pPr fontAlgn="auto">
              <a:lnSpc>
                <a:spcPct val="100000"/>
              </a:lnSpc>
              <a:spcAft>
                <a:spcPts val="0"/>
              </a:spcAft>
            </a:pPr>
            <a:endParaRPr lang="es-EC" sz="2400" b="0" baseline="0" dirty="0"/>
          </a:p>
        </p:txBody>
      </p:sp>
      <p:graphicFrame>
        <p:nvGraphicFramePr>
          <p:cNvPr id="8" name="7 Tabla"/>
          <p:cNvGraphicFramePr>
            <a:graphicFrameLocks noGrp="1"/>
          </p:cNvGraphicFramePr>
          <p:nvPr>
            <p:extLst>
              <p:ext uri="{D42A27DB-BD31-4B8C-83A1-F6EECF244321}">
                <p14:modId xmlns:p14="http://schemas.microsoft.com/office/powerpoint/2010/main" val="259631171"/>
              </p:ext>
            </p:extLst>
          </p:nvPr>
        </p:nvGraphicFramePr>
        <p:xfrm>
          <a:off x="3905733" y="2210995"/>
          <a:ext cx="3319632" cy="2051551"/>
        </p:xfrm>
        <a:graphic>
          <a:graphicData uri="http://schemas.openxmlformats.org/drawingml/2006/table">
            <a:tbl>
              <a:tblPr firstRow="1" firstCol="1" bandRow="1">
                <a:tableStyleId>{5C22544A-7EE6-4342-B048-85BDC9FD1C3A}</a:tableStyleId>
              </a:tblPr>
              <a:tblGrid>
                <a:gridCol w="2248984"/>
                <a:gridCol w="1070648"/>
              </a:tblGrid>
              <a:tr h="564919">
                <a:tc>
                  <a:txBody>
                    <a:bodyPr/>
                    <a:lstStyle/>
                    <a:p>
                      <a:pPr algn="just">
                        <a:spcBef>
                          <a:spcPts val="600"/>
                        </a:spcBef>
                        <a:spcAft>
                          <a:spcPts val="0"/>
                        </a:spcAft>
                      </a:pPr>
                      <a:r>
                        <a:rPr lang="es-EC" sz="1200" dirty="0">
                          <a:effectLst/>
                        </a:rPr>
                        <a:t>Porcentaje de cumplimiento obtenido</a:t>
                      </a:r>
                      <a:endParaRPr lang="es-EC" sz="1200" dirty="0">
                        <a:solidFill>
                          <a:srgbClr val="000000"/>
                        </a:solidFill>
                        <a:effectLst/>
                        <a:latin typeface="Times New Roman"/>
                        <a:ea typeface="Calibri"/>
                      </a:endParaRPr>
                    </a:p>
                  </a:txBody>
                  <a:tcPr marL="68580" marR="68580" marT="0" marB="0"/>
                </a:tc>
                <a:tc>
                  <a:txBody>
                    <a:bodyPr/>
                    <a:lstStyle/>
                    <a:p>
                      <a:pPr algn="just">
                        <a:spcBef>
                          <a:spcPts val="600"/>
                        </a:spcBef>
                        <a:spcAft>
                          <a:spcPts val="0"/>
                        </a:spcAft>
                      </a:pPr>
                      <a:r>
                        <a:rPr lang="es-EC" sz="1200">
                          <a:effectLst/>
                        </a:rPr>
                        <a:t>Nivel de madurez</a:t>
                      </a:r>
                      <a:endParaRPr lang="es-EC" sz="1200">
                        <a:solidFill>
                          <a:srgbClr val="000000"/>
                        </a:solidFill>
                        <a:effectLst/>
                        <a:latin typeface="Times New Roman"/>
                        <a:ea typeface="Calibri"/>
                      </a:endParaRPr>
                    </a:p>
                  </a:txBody>
                  <a:tcPr marL="68580" marR="68580" marT="0" marB="0"/>
                </a:tc>
              </a:tr>
              <a:tr h="247772">
                <a:tc>
                  <a:txBody>
                    <a:bodyPr/>
                    <a:lstStyle/>
                    <a:p>
                      <a:pPr algn="just">
                        <a:spcBef>
                          <a:spcPts val="600"/>
                        </a:spcBef>
                        <a:spcAft>
                          <a:spcPts val="0"/>
                        </a:spcAft>
                      </a:pPr>
                      <a:r>
                        <a:rPr lang="es-EC" sz="1200">
                          <a:effectLst/>
                        </a:rPr>
                        <a:t>0-16</a:t>
                      </a:r>
                      <a:endParaRPr lang="es-EC" sz="1200">
                        <a:solidFill>
                          <a:srgbClr val="000000"/>
                        </a:solidFill>
                        <a:effectLst/>
                        <a:latin typeface="Times New Roman"/>
                        <a:ea typeface="Calibri"/>
                      </a:endParaRPr>
                    </a:p>
                  </a:txBody>
                  <a:tcPr marL="68580" marR="68580" marT="0" marB="0"/>
                </a:tc>
                <a:tc>
                  <a:txBody>
                    <a:bodyPr/>
                    <a:lstStyle/>
                    <a:p>
                      <a:pPr algn="ctr">
                        <a:spcBef>
                          <a:spcPts val="600"/>
                        </a:spcBef>
                        <a:spcAft>
                          <a:spcPts val="0"/>
                        </a:spcAft>
                      </a:pPr>
                      <a:r>
                        <a:rPr lang="es-EC" sz="1200">
                          <a:effectLst/>
                        </a:rPr>
                        <a:t>0</a:t>
                      </a:r>
                      <a:endParaRPr lang="es-EC" sz="1200">
                        <a:solidFill>
                          <a:srgbClr val="000000"/>
                        </a:solidFill>
                        <a:effectLst/>
                        <a:latin typeface="Times New Roman"/>
                        <a:ea typeface="Calibri"/>
                      </a:endParaRPr>
                    </a:p>
                  </a:txBody>
                  <a:tcPr marL="68580" marR="68580" marT="0" marB="0"/>
                </a:tc>
              </a:tr>
              <a:tr h="247772">
                <a:tc>
                  <a:txBody>
                    <a:bodyPr/>
                    <a:lstStyle/>
                    <a:p>
                      <a:pPr algn="just">
                        <a:spcBef>
                          <a:spcPts val="600"/>
                        </a:spcBef>
                        <a:spcAft>
                          <a:spcPts val="0"/>
                        </a:spcAft>
                      </a:pPr>
                      <a:r>
                        <a:rPr lang="es-EC" sz="1200">
                          <a:effectLst/>
                        </a:rPr>
                        <a:t>17-33</a:t>
                      </a:r>
                      <a:endParaRPr lang="es-EC" sz="1200">
                        <a:solidFill>
                          <a:srgbClr val="000000"/>
                        </a:solidFill>
                        <a:effectLst/>
                        <a:latin typeface="Times New Roman"/>
                        <a:ea typeface="Calibri"/>
                      </a:endParaRPr>
                    </a:p>
                  </a:txBody>
                  <a:tcPr marL="68580" marR="68580" marT="0" marB="0"/>
                </a:tc>
                <a:tc>
                  <a:txBody>
                    <a:bodyPr/>
                    <a:lstStyle/>
                    <a:p>
                      <a:pPr algn="ctr">
                        <a:spcBef>
                          <a:spcPts val="600"/>
                        </a:spcBef>
                        <a:spcAft>
                          <a:spcPts val="0"/>
                        </a:spcAft>
                      </a:pPr>
                      <a:r>
                        <a:rPr lang="es-EC" sz="1200" dirty="0">
                          <a:effectLst/>
                        </a:rPr>
                        <a:t>1</a:t>
                      </a:r>
                      <a:endParaRPr lang="es-EC" sz="1200" dirty="0">
                        <a:solidFill>
                          <a:srgbClr val="000000"/>
                        </a:solidFill>
                        <a:effectLst/>
                        <a:latin typeface="Times New Roman"/>
                        <a:ea typeface="Calibri"/>
                      </a:endParaRPr>
                    </a:p>
                  </a:txBody>
                  <a:tcPr marL="68580" marR="68580" marT="0" marB="0"/>
                </a:tc>
              </a:tr>
              <a:tr h="247772">
                <a:tc>
                  <a:txBody>
                    <a:bodyPr/>
                    <a:lstStyle/>
                    <a:p>
                      <a:pPr algn="just">
                        <a:spcBef>
                          <a:spcPts val="600"/>
                        </a:spcBef>
                        <a:spcAft>
                          <a:spcPts val="0"/>
                        </a:spcAft>
                      </a:pPr>
                      <a:r>
                        <a:rPr lang="es-EC" sz="1200">
                          <a:effectLst/>
                        </a:rPr>
                        <a:t>34-50</a:t>
                      </a:r>
                      <a:endParaRPr lang="es-EC" sz="1200">
                        <a:solidFill>
                          <a:srgbClr val="000000"/>
                        </a:solidFill>
                        <a:effectLst/>
                        <a:latin typeface="Times New Roman"/>
                        <a:ea typeface="Calibri"/>
                      </a:endParaRPr>
                    </a:p>
                  </a:txBody>
                  <a:tcPr marL="68580" marR="68580" marT="0" marB="0"/>
                </a:tc>
                <a:tc>
                  <a:txBody>
                    <a:bodyPr/>
                    <a:lstStyle/>
                    <a:p>
                      <a:pPr algn="ctr">
                        <a:spcBef>
                          <a:spcPts val="600"/>
                        </a:spcBef>
                        <a:spcAft>
                          <a:spcPts val="0"/>
                        </a:spcAft>
                      </a:pPr>
                      <a:r>
                        <a:rPr lang="es-EC" sz="1200">
                          <a:effectLst/>
                        </a:rPr>
                        <a:t>2</a:t>
                      </a:r>
                      <a:endParaRPr lang="es-EC" sz="1200">
                        <a:solidFill>
                          <a:srgbClr val="000000"/>
                        </a:solidFill>
                        <a:effectLst/>
                        <a:latin typeface="Times New Roman"/>
                        <a:ea typeface="Calibri"/>
                      </a:endParaRPr>
                    </a:p>
                  </a:txBody>
                  <a:tcPr marL="68580" marR="68580" marT="0" marB="0"/>
                </a:tc>
              </a:tr>
              <a:tr h="247772">
                <a:tc>
                  <a:txBody>
                    <a:bodyPr/>
                    <a:lstStyle/>
                    <a:p>
                      <a:pPr algn="just">
                        <a:spcBef>
                          <a:spcPts val="600"/>
                        </a:spcBef>
                        <a:spcAft>
                          <a:spcPts val="0"/>
                        </a:spcAft>
                      </a:pPr>
                      <a:r>
                        <a:rPr lang="es-EC" sz="1200">
                          <a:effectLst/>
                        </a:rPr>
                        <a:t>51-67</a:t>
                      </a:r>
                      <a:endParaRPr lang="es-EC" sz="1200">
                        <a:solidFill>
                          <a:srgbClr val="000000"/>
                        </a:solidFill>
                        <a:effectLst/>
                        <a:latin typeface="Times New Roman"/>
                        <a:ea typeface="Calibri"/>
                      </a:endParaRPr>
                    </a:p>
                  </a:txBody>
                  <a:tcPr marL="68580" marR="68580" marT="0" marB="0"/>
                </a:tc>
                <a:tc>
                  <a:txBody>
                    <a:bodyPr/>
                    <a:lstStyle/>
                    <a:p>
                      <a:pPr algn="ctr">
                        <a:spcBef>
                          <a:spcPts val="600"/>
                        </a:spcBef>
                        <a:spcAft>
                          <a:spcPts val="0"/>
                        </a:spcAft>
                      </a:pPr>
                      <a:r>
                        <a:rPr lang="es-EC" sz="1200">
                          <a:effectLst/>
                        </a:rPr>
                        <a:t>3</a:t>
                      </a:r>
                      <a:endParaRPr lang="es-EC" sz="1200">
                        <a:solidFill>
                          <a:srgbClr val="000000"/>
                        </a:solidFill>
                        <a:effectLst/>
                        <a:latin typeface="Times New Roman"/>
                        <a:ea typeface="Calibri"/>
                      </a:endParaRPr>
                    </a:p>
                  </a:txBody>
                  <a:tcPr marL="68580" marR="68580" marT="0" marB="0"/>
                </a:tc>
              </a:tr>
              <a:tr h="247772">
                <a:tc>
                  <a:txBody>
                    <a:bodyPr/>
                    <a:lstStyle/>
                    <a:p>
                      <a:pPr algn="just">
                        <a:spcBef>
                          <a:spcPts val="600"/>
                        </a:spcBef>
                        <a:spcAft>
                          <a:spcPts val="0"/>
                        </a:spcAft>
                      </a:pPr>
                      <a:r>
                        <a:rPr lang="es-EC" sz="1200">
                          <a:effectLst/>
                        </a:rPr>
                        <a:t>68-84</a:t>
                      </a:r>
                      <a:endParaRPr lang="es-EC" sz="1200">
                        <a:solidFill>
                          <a:srgbClr val="000000"/>
                        </a:solidFill>
                        <a:effectLst/>
                        <a:latin typeface="Times New Roman"/>
                        <a:ea typeface="Calibri"/>
                      </a:endParaRPr>
                    </a:p>
                  </a:txBody>
                  <a:tcPr marL="68580" marR="68580" marT="0" marB="0"/>
                </a:tc>
                <a:tc>
                  <a:txBody>
                    <a:bodyPr/>
                    <a:lstStyle/>
                    <a:p>
                      <a:pPr algn="ctr">
                        <a:spcBef>
                          <a:spcPts val="600"/>
                        </a:spcBef>
                        <a:spcAft>
                          <a:spcPts val="0"/>
                        </a:spcAft>
                      </a:pPr>
                      <a:r>
                        <a:rPr lang="es-EC" sz="1200">
                          <a:effectLst/>
                        </a:rPr>
                        <a:t>4</a:t>
                      </a:r>
                      <a:endParaRPr lang="es-EC" sz="1200">
                        <a:solidFill>
                          <a:srgbClr val="000000"/>
                        </a:solidFill>
                        <a:effectLst/>
                        <a:latin typeface="Times New Roman"/>
                        <a:ea typeface="Calibri"/>
                      </a:endParaRPr>
                    </a:p>
                  </a:txBody>
                  <a:tcPr marL="68580" marR="68580" marT="0" marB="0"/>
                </a:tc>
              </a:tr>
              <a:tr h="247772">
                <a:tc>
                  <a:txBody>
                    <a:bodyPr/>
                    <a:lstStyle/>
                    <a:p>
                      <a:pPr algn="just">
                        <a:spcBef>
                          <a:spcPts val="600"/>
                        </a:spcBef>
                        <a:spcAft>
                          <a:spcPts val="0"/>
                        </a:spcAft>
                      </a:pPr>
                      <a:r>
                        <a:rPr lang="es-EC" sz="1200" dirty="0">
                          <a:effectLst/>
                        </a:rPr>
                        <a:t>85-100</a:t>
                      </a:r>
                      <a:endParaRPr lang="es-EC" sz="1200" dirty="0">
                        <a:solidFill>
                          <a:srgbClr val="000000"/>
                        </a:solidFill>
                        <a:effectLst/>
                        <a:latin typeface="Times New Roman"/>
                        <a:ea typeface="Calibri"/>
                      </a:endParaRPr>
                    </a:p>
                  </a:txBody>
                  <a:tcPr marL="68580" marR="68580" marT="0" marB="0"/>
                </a:tc>
                <a:tc>
                  <a:txBody>
                    <a:bodyPr/>
                    <a:lstStyle/>
                    <a:p>
                      <a:pPr algn="ctr">
                        <a:spcBef>
                          <a:spcPts val="600"/>
                        </a:spcBef>
                        <a:spcAft>
                          <a:spcPts val="0"/>
                        </a:spcAft>
                      </a:pPr>
                      <a:r>
                        <a:rPr lang="es-EC" sz="1200" dirty="0">
                          <a:effectLst/>
                        </a:rPr>
                        <a:t>5</a:t>
                      </a:r>
                      <a:endParaRPr lang="es-EC" sz="1200" dirty="0">
                        <a:solidFill>
                          <a:srgbClr val="000000"/>
                        </a:solidFill>
                        <a:effectLst/>
                        <a:latin typeface="Times New Roman"/>
                        <a:ea typeface="Calibri"/>
                      </a:endParaRPr>
                    </a:p>
                  </a:txBody>
                  <a:tcPr marL="68580" marR="68580" marT="0" marB="0"/>
                </a:tc>
              </a:tr>
            </a:tbl>
          </a:graphicData>
        </a:graphic>
      </p:graphicFrame>
      <p:pic>
        <p:nvPicPr>
          <p:cNvPr id="9" name="8 Imagen"/>
          <p:cNvPicPr/>
          <p:nvPr/>
        </p:nvPicPr>
        <p:blipFill>
          <a:blip r:embed="rId2">
            <a:extLst>
              <a:ext uri="{28A0092B-C50C-407E-A947-70E740481C1C}">
                <a14:useLocalDpi xmlns:a14="http://schemas.microsoft.com/office/drawing/2010/main" val="0"/>
              </a:ext>
            </a:extLst>
          </a:blip>
          <a:srcRect/>
          <a:stretch>
            <a:fillRect/>
          </a:stretch>
        </p:blipFill>
        <p:spPr bwMode="auto">
          <a:xfrm>
            <a:off x="3755608" y="4467262"/>
            <a:ext cx="3996320" cy="2316305"/>
          </a:xfrm>
          <a:prstGeom prst="rect">
            <a:avLst/>
          </a:prstGeom>
          <a:noFill/>
          <a:ln>
            <a:solidFill>
              <a:schemeClr val="accent1"/>
            </a:solidFill>
          </a:ln>
        </p:spPr>
      </p:pic>
    </p:spTree>
    <p:extLst>
      <p:ext uri="{BB962C8B-B14F-4D97-AF65-F5344CB8AC3E}">
        <p14:creationId xmlns:p14="http://schemas.microsoft.com/office/powerpoint/2010/main" val="217186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13648"/>
            <a:ext cx="6899564" cy="1219200"/>
          </a:xfrm>
        </p:spPr>
        <p:txBody>
          <a:bodyPr>
            <a:normAutofit fontScale="90000"/>
          </a:bodyPr>
          <a:lstStyle/>
          <a:p>
            <a:pPr lvl="0"/>
            <a:r>
              <a:rPr lang="es-EC" dirty="0" smtClean="0"/>
              <a:t/>
            </a:r>
            <a:br>
              <a:rPr lang="es-EC" dirty="0" smtClean="0"/>
            </a:br>
            <a:r>
              <a:rPr lang="es-EC" dirty="0" smtClean="0">
                <a:solidFill>
                  <a:schemeClr val="bg1"/>
                </a:solidFill>
              </a:rPr>
              <a:t>Nivel de madurez de un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38</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None/>
            </a:pPr>
            <a:r>
              <a:rPr lang="es-EC" sz="2400" b="0" baseline="0" dirty="0" smtClean="0"/>
              <a:t>El nivel de madurez se obtiene de acuerdo al porcentaje de cumplimiento.</a:t>
            </a:r>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a:p>
          <a:p>
            <a:pPr fontAlgn="auto">
              <a:lnSpc>
                <a:spcPct val="100000"/>
              </a:lnSpc>
              <a:spcAft>
                <a:spcPts val="0"/>
              </a:spcAft>
            </a:pPr>
            <a:endParaRPr lang="es-EC" sz="2400" b="0" baseline="0" dirty="0"/>
          </a:p>
        </p:txBody>
      </p:sp>
      <p:graphicFrame>
        <p:nvGraphicFramePr>
          <p:cNvPr id="2" name="1 Tabla"/>
          <p:cNvGraphicFramePr>
            <a:graphicFrameLocks noGrp="1"/>
          </p:cNvGraphicFramePr>
          <p:nvPr>
            <p:extLst>
              <p:ext uri="{D42A27DB-BD31-4B8C-83A1-F6EECF244321}">
                <p14:modId xmlns:p14="http://schemas.microsoft.com/office/powerpoint/2010/main" val="3940803191"/>
              </p:ext>
            </p:extLst>
          </p:nvPr>
        </p:nvGraphicFramePr>
        <p:xfrm>
          <a:off x="122829" y="2142702"/>
          <a:ext cx="8884693" cy="4732731"/>
        </p:xfrm>
        <a:graphic>
          <a:graphicData uri="http://schemas.openxmlformats.org/drawingml/2006/table">
            <a:tbl>
              <a:tblPr firstRow="1" firstCol="1" bandRow="1">
                <a:tableStyleId>{5C22544A-7EE6-4342-B048-85BDC9FD1C3A}</a:tableStyleId>
              </a:tblPr>
              <a:tblGrid>
                <a:gridCol w="617991"/>
                <a:gridCol w="8266702"/>
              </a:tblGrid>
              <a:tr h="335943">
                <a:tc>
                  <a:txBody>
                    <a:bodyPr/>
                    <a:lstStyle/>
                    <a:p>
                      <a:pPr algn="ctr">
                        <a:spcAft>
                          <a:spcPts val="600"/>
                        </a:spcAft>
                      </a:pPr>
                      <a:r>
                        <a:rPr lang="es-EC" sz="1200" dirty="0">
                          <a:effectLst/>
                        </a:rPr>
                        <a:t>Nivel</a:t>
                      </a:r>
                      <a:endParaRPr lang="es-EC" sz="1200" dirty="0">
                        <a:solidFill>
                          <a:srgbClr val="000000"/>
                        </a:solidFill>
                        <a:effectLst/>
                        <a:latin typeface="Times New Roman"/>
                        <a:ea typeface="Calibri"/>
                      </a:endParaRPr>
                    </a:p>
                  </a:txBody>
                  <a:tcPr marL="68580" marR="68580" marT="0" marB="0"/>
                </a:tc>
                <a:tc>
                  <a:txBody>
                    <a:bodyPr/>
                    <a:lstStyle/>
                    <a:p>
                      <a:pPr algn="ctr">
                        <a:spcAft>
                          <a:spcPts val="600"/>
                        </a:spcAft>
                      </a:pPr>
                      <a:r>
                        <a:rPr lang="es-EC" sz="1200">
                          <a:effectLst/>
                        </a:rPr>
                        <a:t>Definición </a:t>
                      </a:r>
                      <a:endParaRPr lang="es-EC" sz="1200">
                        <a:solidFill>
                          <a:srgbClr val="000000"/>
                        </a:solidFill>
                        <a:effectLst/>
                        <a:latin typeface="Times New Roman"/>
                        <a:ea typeface="Calibri"/>
                      </a:endParaRPr>
                    </a:p>
                  </a:txBody>
                  <a:tcPr marL="68580" marR="68580" marT="0" marB="0"/>
                </a:tc>
              </a:tr>
              <a:tr h="582535">
                <a:tc>
                  <a:txBody>
                    <a:bodyPr/>
                    <a:lstStyle/>
                    <a:p>
                      <a:pPr algn="ctr">
                        <a:spcAft>
                          <a:spcPts val="0"/>
                        </a:spcAft>
                      </a:pPr>
                      <a:r>
                        <a:rPr lang="es-EC" sz="1200">
                          <a:effectLst/>
                        </a:rPr>
                        <a:t>0</a:t>
                      </a:r>
                      <a:endParaRPr lang="es-EC" sz="120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es-EC" sz="1600" dirty="0">
                          <a:effectLst/>
                        </a:rPr>
                        <a:t>No Existente- Carencia de infraestructura física en el Centro de Datos que este alineada con algún estándar o buena práctica.</a:t>
                      </a:r>
                      <a:endParaRPr lang="es-EC" sz="1600" dirty="0">
                        <a:effectLst/>
                        <a:latin typeface="Calibri"/>
                        <a:ea typeface="Calibri"/>
                        <a:cs typeface="Times New Roman"/>
                      </a:endParaRPr>
                    </a:p>
                  </a:txBody>
                  <a:tcPr marL="68580" marR="68580" marT="0" marB="0"/>
                </a:tc>
              </a:tr>
              <a:tr h="873803">
                <a:tc>
                  <a:txBody>
                    <a:bodyPr/>
                    <a:lstStyle/>
                    <a:p>
                      <a:pPr algn="ctr">
                        <a:lnSpc>
                          <a:spcPct val="200000"/>
                        </a:lnSpc>
                        <a:spcAft>
                          <a:spcPts val="1200"/>
                        </a:spcAft>
                      </a:pPr>
                      <a:r>
                        <a:rPr lang="es-EC" sz="1200">
                          <a:effectLst/>
                        </a:rPr>
                        <a:t>1</a:t>
                      </a:r>
                      <a:endParaRPr lang="es-EC" sz="120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es-EC" sz="1600">
                          <a:effectLst/>
                        </a:rPr>
                        <a:t>Inicial- Existe evidencia que la entidad ha reconocido la necesidad de alinear la Infraestructura física con algún estándar relacionado. Sin embargo dicha infraestructura no se encuentra correctamente organizada y no se han tomado medidas para mejorar dicha infraestructura.</a:t>
                      </a:r>
                      <a:endParaRPr lang="es-EC" sz="1600">
                        <a:effectLst/>
                        <a:latin typeface="Calibri"/>
                        <a:ea typeface="Calibri"/>
                        <a:cs typeface="Times New Roman"/>
                      </a:endParaRPr>
                    </a:p>
                  </a:txBody>
                  <a:tcPr marL="68580" marR="68580" marT="0" marB="0"/>
                </a:tc>
              </a:tr>
              <a:tr h="873803">
                <a:tc>
                  <a:txBody>
                    <a:bodyPr/>
                    <a:lstStyle/>
                    <a:p>
                      <a:pPr algn="ctr">
                        <a:lnSpc>
                          <a:spcPct val="200000"/>
                        </a:lnSpc>
                        <a:spcAft>
                          <a:spcPts val="1200"/>
                        </a:spcAft>
                      </a:pPr>
                      <a:r>
                        <a:rPr lang="es-EC" sz="1200">
                          <a:effectLst/>
                        </a:rPr>
                        <a:t>2</a:t>
                      </a:r>
                      <a:endParaRPr lang="es-EC" sz="120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es-EC" sz="1600">
                          <a:effectLst/>
                        </a:rPr>
                        <a:t>Repetible- Se ha implementado una infraestructura física en el Centro de Datos según los lineamientos de algún estándar pero no existe una completa eficiencia en cada uno de los sub sistemas que forman parte de dicha infraestructura.</a:t>
                      </a:r>
                      <a:endParaRPr lang="es-EC" sz="1600">
                        <a:effectLst/>
                        <a:latin typeface="Calibri"/>
                        <a:ea typeface="Calibri"/>
                        <a:cs typeface="Times New Roman"/>
                      </a:endParaRPr>
                    </a:p>
                  </a:txBody>
                  <a:tcPr marL="68580" marR="68580" marT="0" marB="0"/>
                </a:tc>
              </a:tr>
              <a:tr h="816991">
                <a:tc>
                  <a:txBody>
                    <a:bodyPr/>
                    <a:lstStyle/>
                    <a:p>
                      <a:pPr algn="ctr">
                        <a:lnSpc>
                          <a:spcPct val="200000"/>
                        </a:lnSpc>
                        <a:spcAft>
                          <a:spcPts val="1200"/>
                        </a:spcAft>
                      </a:pPr>
                      <a:r>
                        <a:rPr lang="es-EC" sz="1200">
                          <a:effectLst/>
                        </a:rPr>
                        <a:t>3</a:t>
                      </a:r>
                      <a:endParaRPr lang="es-EC" sz="120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es-EC" sz="1600">
                          <a:effectLst/>
                        </a:rPr>
                        <a:t>Definido- Toda la infraestructura física del Centro de Datos se encuentra organizada, sin embargo no todos los sub sistemas que forman parte de la infraestructura física cumplen con los requerimientos del estándar. </a:t>
                      </a:r>
                      <a:endParaRPr lang="es-EC" sz="1600">
                        <a:effectLst/>
                        <a:latin typeface="Calibri"/>
                        <a:ea typeface="Calibri"/>
                        <a:cs typeface="Times New Roman"/>
                      </a:endParaRPr>
                    </a:p>
                  </a:txBody>
                  <a:tcPr marL="68580" marR="68580" marT="0" marB="0"/>
                </a:tc>
              </a:tr>
              <a:tr h="642864">
                <a:tc>
                  <a:txBody>
                    <a:bodyPr/>
                    <a:lstStyle/>
                    <a:p>
                      <a:pPr algn="ctr">
                        <a:lnSpc>
                          <a:spcPct val="200000"/>
                        </a:lnSpc>
                        <a:spcAft>
                          <a:spcPts val="1200"/>
                        </a:spcAft>
                      </a:pPr>
                      <a:r>
                        <a:rPr lang="es-EC" sz="1200">
                          <a:effectLst/>
                        </a:rPr>
                        <a:t>4</a:t>
                      </a:r>
                      <a:endParaRPr lang="es-EC" sz="120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es-EC" sz="1600">
                          <a:effectLst/>
                        </a:rPr>
                        <a:t>Administrado- La infraestructura física del Centro de Datos está alineada con el estándar y pueden existir umbrales que no presentan un nivel óptimo en su adecuación </a:t>
                      </a:r>
                      <a:endParaRPr lang="es-EC" sz="1600">
                        <a:effectLst/>
                        <a:latin typeface="Calibri"/>
                        <a:ea typeface="Calibri"/>
                        <a:cs typeface="Times New Roman"/>
                      </a:endParaRPr>
                    </a:p>
                  </a:txBody>
                  <a:tcPr marL="68580" marR="68580" marT="0" marB="0"/>
                </a:tc>
              </a:tr>
              <a:tr h="582535">
                <a:tc>
                  <a:txBody>
                    <a:bodyPr/>
                    <a:lstStyle/>
                    <a:p>
                      <a:pPr algn="ctr">
                        <a:spcAft>
                          <a:spcPts val="1200"/>
                        </a:spcAft>
                      </a:pPr>
                      <a:r>
                        <a:rPr lang="es-EC" sz="1200">
                          <a:effectLst/>
                        </a:rPr>
                        <a:t>5</a:t>
                      </a:r>
                      <a:endParaRPr lang="es-EC" sz="120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es-EC" sz="1600" dirty="0">
                          <a:effectLst/>
                        </a:rPr>
                        <a:t>Optimizado- Toda la infraestructura física se encuentra correctamente alineada con un estándar y con las mejores prácticas actuales. </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2871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13648"/>
            <a:ext cx="6899564" cy="1219200"/>
          </a:xfrm>
        </p:spPr>
        <p:txBody>
          <a:bodyPr>
            <a:normAutofit fontScale="90000"/>
          </a:bodyPr>
          <a:lstStyle/>
          <a:p>
            <a:pPr lvl="0"/>
            <a:r>
              <a:rPr lang="es-EC" dirty="0" smtClean="0"/>
              <a:t/>
            </a:r>
            <a:br>
              <a:rPr lang="es-EC" dirty="0" smtClean="0"/>
            </a:br>
            <a:r>
              <a:rPr lang="es-EC" dirty="0" smtClean="0">
                <a:solidFill>
                  <a:schemeClr val="bg1"/>
                </a:solidFill>
              </a:rPr>
              <a:t>Nivel de madurez de un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39</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None/>
            </a:pPr>
            <a:r>
              <a:rPr lang="es-EC" sz="2400" b="0" baseline="0" dirty="0" smtClean="0"/>
              <a:t>El nivel de madurez se obtiene de acuerdo al porcentaje de cumplimiento.</a:t>
            </a:r>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smtClean="0"/>
          </a:p>
          <a:p>
            <a:pPr marL="0" indent="0" fontAlgn="auto">
              <a:lnSpc>
                <a:spcPct val="100000"/>
              </a:lnSpc>
              <a:spcAft>
                <a:spcPts val="0"/>
              </a:spcAft>
              <a:buNone/>
            </a:pPr>
            <a:endParaRPr lang="es-EC" sz="2400" b="0" baseline="0" dirty="0"/>
          </a:p>
          <a:p>
            <a:pPr marL="0" indent="0" fontAlgn="auto">
              <a:lnSpc>
                <a:spcPct val="100000"/>
              </a:lnSpc>
              <a:spcAft>
                <a:spcPts val="0"/>
              </a:spcAft>
              <a:buNone/>
            </a:pPr>
            <a:endParaRPr lang="es-EC" sz="2400" b="0" baseline="0" dirty="0"/>
          </a:p>
          <a:p>
            <a:pPr fontAlgn="auto">
              <a:lnSpc>
                <a:spcPct val="100000"/>
              </a:lnSpc>
              <a:spcAft>
                <a:spcPts val="0"/>
              </a:spcAft>
            </a:pPr>
            <a:endParaRPr lang="es-EC" sz="2400" b="0" baseline="0" dirty="0"/>
          </a:p>
        </p:txBody>
      </p:sp>
      <p:graphicFrame>
        <p:nvGraphicFramePr>
          <p:cNvPr id="2" name="1 Tabla"/>
          <p:cNvGraphicFramePr>
            <a:graphicFrameLocks noGrp="1"/>
          </p:cNvGraphicFramePr>
          <p:nvPr>
            <p:extLst>
              <p:ext uri="{D42A27DB-BD31-4B8C-83A1-F6EECF244321}">
                <p14:modId xmlns:p14="http://schemas.microsoft.com/office/powerpoint/2010/main" val="1415527475"/>
              </p:ext>
            </p:extLst>
          </p:nvPr>
        </p:nvGraphicFramePr>
        <p:xfrm>
          <a:off x="122829" y="2142702"/>
          <a:ext cx="8884693" cy="4732731"/>
        </p:xfrm>
        <a:graphic>
          <a:graphicData uri="http://schemas.openxmlformats.org/drawingml/2006/table">
            <a:tbl>
              <a:tblPr firstRow="1" firstCol="1" bandRow="1">
                <a:tableStyleId>{5C22544A-7EE6-4342-B048-85BDC9FD1C3A}</a:tableStyleId>
              </a:tblPr>
              <a:tblGrid>
                <a:gridCol w="617991"/>
                <a:gridCol w="8266702"/>
              </a:tblGrid>
              <a:tr h="335943">
                <a:tc>
                  <a:txBody>
                    <a:bodyPr/>
                    <a:lstStyle/>
                    <a:p>
                      <a:pPr algn="ctr">
                        <a:spcAft>
                          <a:spcPts val="600"/>
                        </a:spcAft>
                      </a:pPr>
                      <a:r>
                        <a:rPr lang="es-EC" sz="1200" dirty="0">
                          <a:effectLst/>
                        </a:rPr>
                        <a:t>Nivel</a:t>
                      </a:r>
                      <a:endParaRPr lang="es-EC" sz="1200" dirty="0">
                        <a:solidFill>
                          <a:srgbClr val="000000"/>
                        </a:solidFill>
                        <a:effectLst/>
                        <a:latin typeface="Times New Roman"/>
                        <a:ea typeface="Calibri"/>
                      </a:endParaRPr>
                    </a:p>
                  </a:txBody>
                  <a:tcPr marL="68580" marR="68580" marT="0" marB="0"/>
                </a:tc>
                <a:tc>
                  <a:txBody>
                    <a:bodyPr/>
                    <a:lstStyle/>
                    <a:p>
                      <a:pPr algn="ctr">
                        <a:spcAft>
                          <a:spcPts val="600"/>
                        </a:spcAft>
                      </a:pPr>
                      <a:r>
                        <a:rPr lang="es-EC" sz="1200">
                          <a:effectLst/>
                        </a:rPr>
                        <a:t>Definición </a:t>
                      </a:r>
                      <a:endParaRPr lang="es-EC" sz="1200">
                        <a:solidFill>
                          <a:srgbClr val="000000"/>
                        </a:solidFill>
                        <a:effectLst/>
                        <a:latin typeface="Times New Roman"/>
                        <a:ea typeface="Calibri"/>
                      </a:endParaRPr>
                    </a:p>
                  </a:txBody>
                  <a:tcPr marL="68580" marR="68580" marT="0" marB="0"/>
                </a:tc>
              </a:tr>
              <a:tr h="582535">
                <a:tc>
                  <a:txBody>
                    <a:bodyPr/>
                    <a:lstStyle/>
                    <a:p>
                      <a:pPr algn="ctr">
                        <a:spcAft>
                          <a:spcPts val="0"/>
                        </a:spcAft>
                      </a:pPr>
                      <a:r>
                        <a:rPr lang="es-EC" sz="1200">
                          <a:effectLst/>
                        </a:rPr>
                        <a:t>0</a:t>
                      </a:r>
                      <a:endParaRPr lang="es-EC" sz="120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es-EC" sz="1600" dirty="0">
                          <a:effectLst/>
                        </a:rPr>
                        <a:t>No Existente- Carencia de infraestructura física en el Centro de Datos que este alineada con algún estándar o buena práctica.</a:t>
                      </a:r>
                      <a:endParaRPr lang="es-EC" sz="1600" dirty="0">
                        <a:effectLst/>
                        <a:latin typeface="Calibri"/>
                        <a:ea typeface="Calibri"/>
                        <a:cs typeface="Times New Roman"/>
                      </a:endParaRPr>
                    </a:p>
                  </a:txBody>
                  <a:tcPr marL="68580" marR="68580" marT="0" marB="0"/>
                </a:tc>
              </a:tr>
              <a:tr h="873803">
                <a:tc>
                  <a:txBody>
                    <a:bodyPr/>
                    <a:lstStyle/>
                    <a:p>
                      <a:pPr algn="ctr">
                        <a:lnSpc>
                          <a:spcPct val="200000"/>
                        </a:lnSpc>
                        <a:spcAft>
                          <a:spcPts val="1200"/>
                        </a:spcAft>
                      </a:pPr>
                      <a:r>
                        <a:rPr lang="es-EC" sz="1200">
                          <a:effectLst/>
                        </a:rPr>
                        <a:t>1</a:t>
                      </a:r>
                      <a:endParaRPr lang="es-EC" sz="120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es-EC" sz="1600">
                          <a:effectLst/>
                        </a:rPr>
                        <a:t>Inicial- Existe evidencia que la entidad ha reconocido la necesidad de alinear la Infraestructura física con algún estándar relacionado. Sin embargo dicha infraestructura no se encuentra correctamente organizada y no se han tomado medidas para mejorar dicha infraestructura.</a:t>
                      </a:r>
                      <a:endParaRPr lang="es-EC" sz="1600">
                        <a:effectLst/>
                        <a:latin typeface="Calibri"/>
                        <a:ea typeface="Calibri"/>
                        <a:cs typeface="Times New Roman"/>
                      </a:endParaRPr>
                    </a:p>
                  </a:txBody>
                  <a:tcPr marL="68580" marR="68580" marT="0" marB="0"/>
                </a:tc>
              </a:tr>
              <a:tr h="873803">
                <a:tc>
                  <a:txBody>
                    <a:bodyPr/>
                    <a:lstStyle/>
                    <a:p>
                      <a:pPr algn="ctr">
                        <a:lnSpc>
                          <a:spcPct val="200000"/>
                        </a:lnSpc>
                        <a:spcAft>
                          <a:spcPts val="1200"/>
                        </a:spcAft>
                      </a:pPr>
                      <a:r>
                        <a:rPr lang="es-EC" sz="1200">
                          <a:effectLst/>
                        </a:rPr>
                        <a:t>2</a:t>
                      </a:r>
                      <a:endParaRPr lang="es-EC" sz="120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es-EC" sz="1600">
                          <a:effectLst/>
                        </a:rPr>
                        <a:t>Repetible- Se ha implementado una infraestructura física en el Centro de Datos según los lineamientos de algún estándar pero no existe una completa eficiencia en cada uno de los sub sistemas que forman parte de dicha infraestructura.</a:t>
                      </a:r>
                      <a:endParaRPr lang="es-EC" sz="1600">
                        <a:effectLst/>
                        <a:latin typeface="Calibri"/>
                        <a:ea typeface="Calibri"/>
                        <a:cs typeface="Times New Roman"/>
                      </a:endParaRPr>
                    </a:p>
                  </a:txBody>
                  <a:tcPr marL="68580" marR="68580" marT="0" marB="0"/>
                </a:tc>
              </a:tr>
              <a:tr h="816991">
                <a:tc>
                  <a:txBody>
                    <a:bodyPr/>
                    <a:lstStyle/>
                    <a:p>
                      <a:pPr algn="ctr">
                        <a:lnSpc>
                          <a:spcPct val="200000"/>
                        </a:lnSpc>
                        <a:spcAft>
                          <a:spcPts val="1200"/>
                        </a:spcAft>
                      </a:pPr>
                      <a:r>
                        <a:rPr lang="es-EC" sz="1200">
                          <a:effectLst/>
                        </a:rPr>
                        <a:t>3</a:t>
                      </a:r>
                      <a:endParaRPr lang="es-EC" sz="120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es-EC" sz="1600">
                          <a:effectLst/>
                        </a:rPr>
                        <a:t>Definido- Toda la infraestructura física del Centro de Datos se encuentra organizada, sin embargo no todos los sub sistemas que forman parte de la infraestructura física cumplen con los requerimientos del estándar. </a:t>
                      </a:r>
                      <a:endParaRPr lang="es-EC" sz="1600">
                        <a:effectLst/>
                        <a:latin typeface="Calibri"/>
                        <a:ea typeface="Calibri"/>
                        <a:cs typeface="Times New Roman"/>
                      </a:endParaRPr>
                    </a:p>
                  </a:txBody>
                  <a:tcPr marL="68580" marR="68580" marT="0" marB="0"/>
                </a:tc>
              </a:tr>
              <a:tr h="642864">
                <a:tc>
                  <a:txBody>
                    <a:bodyPr/>
                    <a:lstStyle/>
                    <a:p>
                      <a:pPr algn="ctr">
                        <a:lnSpc>
                          <a:spcPct val="200000"/>
                        </a:lnSpc>
                        <a:spcAft>
                          <a:spcPts val="1200"/>
                        </a:spcAft>
                      </a:pPr>
                      <a:r>
                        <a:rPr lang="es-EC" sz="1200">
                          <a:effectLst/>
                        </a:rPr>
                        <a:t>4</a:t>
                      </a:r>
                      <a:endParaRPr lang="es-EC" sz="120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es-EC" sz="1600">
                          <a:effectLst/>
                        </a:rPr>
                        <a:t>Administrado- La infraestructura física del Centro de Datos está alineada con el estándar y pueden existir umbrales que no presentan un nivel óptimo en su adecuación </a:t>
                      </a:r>
                      <a:endParaRPr lang="es-EC" sz="1600">
                        <a:effectLst/>
                        <a:latin typeface="Calibri"/>
                        <a:ea typeface="Calibri"/>
                        <a:cs typeface="Times New Roman"/>
                      </a:endParaRPr>
                    </a:p>
                  </a:txBody>
                  <a:tcPr marL="68580" marR="68580" marT="0" marB="0"/>
                </a:tc>
              </a:tr>
              <a:tr h="582535">
                <a:tc>
                  <a:txBody>
                    <a:bodyPr/>
                    <a:lstStyle/>
                    <a:p>
                      <a:pPr algn="ctr">
                        <a:spcAft>
                          <a:spcPts val="1200"/>
                        </a:spcAft>
                      </a:pPr>
                      <a:r>
                        <a:rPr lang="es-EC" sz="1200">
                          <a:effectLst/>
                        </a:rPr>
                        <a:t>5</a:t>
                      </a:r>
                      <a:endParaRPr lang="es-EC" sz="120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es-EC" sz="1600" dirty="0">
                          <a:effectLst/>
                        </a:rPr>
                        <a:t>Optimizado- Toda la infraestructura física se encuentra correctamente alineada con un estándar y con las mejores prácticas actuales. </a:t>
                      </a:r>
                      <a:endParaRPr lang="es-EC"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0777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pPr algn="just">
              <a:buNone/>
            </a:pPr>
            <a:r>
              <a:rPr lang="es-EC" dirty="0" smtClean="0"/>
              <a:t>	</a:t>
            </a:r>
          </a:p>
          <a:p>
            <a:pPr algn="just">
              <a:buNone/>
            </a:pPr>
            <a:r>
              <a:rPr lang="es-EC" dirty="0" smtClean="0"/>
              <a:t>	“</a:t>
            </a:r>
            <a:r>
              <a:rPr lang="es-EC" sz="3400" dirty="0" smtClean="0"/>
              <a:t>Durante </a:t>
            </a:r>
            <a:r>
              <a:rPr lang="es-EC" sz="3400" dirty="0"/>
              <a:t>la última década, la energía y la refrigeración han pasado </a:t>
            </a:r>
            <a:r>
              <a:rPr lang="es-EC" sz="3400" dirty="0" smtClean="0"/>
              <a:t>de ser </a:t>
            </a:r>
            <a:r>
              <a:rPr lang="es-EC" sz="3400" dirty="0"/>
              <a:t>ideas de último momento a ser las preocupaciones centrales en la construcción y funcionamiento de un Data </a:t>
            </a:r>
            <a:r>
              <a:rPr lang="es-EC" sz="3400" dirty="0" smtClean="0"/>
              <a:t>Center”, </a:t>
            </a:r>
            <a:r>
              <a:rPr lang="es-EC" sz="3400" dirty="0" err="1" smtClean="0"/>
              <a:t>Spera</a:t>
            </a:r>
            <a:r>
              <a:rPr lang="es-EC" sz="3400" dirty="0" smtClean="0"/>
              <a:t> 2012</a:t>
            </a:r>
          </a:p>
          <a:p>
            <a:pPr algn="just">
              <a:buNone/>
            </a:pPr>
            <a:endParaRPr lang="es-EC" sz="3400" dirty="0"/>
          </a:p>
          <a:p>
            <a:pPr algn="just">
              <a:buNone/>
            </a:pPr>
            <a:r>
              <a:rPr lang="es-EC" sz="3400" dirty="0" smtClean="0"/>
              <a:t>	Es </a:t>
            </a:r>
            <a:r>
              <a:rPr lang="es-EC" sz="3400" dirty="0"/>
              <a:t>necesario realizar auditorías </a:t>
            </a:r>
            <a:r>
              <a:rPr lang="es-EC" sz="3400" dirty="0" smtClean="0"/>
              <a:t>informáticas </a:t>
            </a:r>
            <a:r>
              <a:rPr lang="es-EC" sz="3400" dirty="0"/>
              <a:t>que ayuden a prevenir interrupciones en los servicios de TI, para esto, es menester que el auditor informático de la Contraloría General del Estado, cuente con una </a:t>
            </a:r>
            <a:r>
              <a:rPr lang="es-EC" sz="3400" dirty="0" smtClean="0"/>
              <a:t>Guía </a:t>
            </a:r>
            <a:r>
              <a:rPr lang="es-EC" sz="3400" dirty="0"/>
              <a:t>que </a:t>
            </a:r>
            <a:r>
              <a:rPr lang="es-EC" sz="3400" dirty="0" smtClean="0"/>
              <a:t>le permita </a:t>
            </a:r>
            <a:r>
              <a:rPr lang="es-EC" sz="3400" dirty="0"/>
              <a:t>una rápida respuesta a las interrogantes, que </a:t>
            </a:r>
            <a:r>
              <a:rPr lang="es-EC" sz="3400" dirty="0" smtClean="0"/>
              <a:t>sea una </a:t>
            </a:r>
            <a:r>
              <a:rPr lang="es-EC" sz="3400" dirty="0"/>
              <a:t>fuente de consulta y que </a:t>
            </a:r>
            <a:r>
              <a:rPr lang="es-EC" sz="3400" dirty="0" smtClean="0"/>
              <a:t>contenga los procedimientos para auditar a cualquier Centro </a:t>
            </a:r>
            <a:r>
              <a:rPr lang="es-EC" sz="3400" dirty="0"/>
              <a:t>de </a:t>
            </a:r>
            <a:r>
              <a:rPr lang="es-EC" sz="3400" dirty="0" smtClean="0"/>
              <a:t>Datos </a:t>
            </a:r>
            <a:r>
              <a:rPr lang="es-EC" sz="3400" dirty="0"/>
              <a:t>de cualquier entidad pública del Ecuador.</a:t>
            </a:r>
          </a:p>
          <a:p>
            <a:pPr algn="just">
              <a:buNone/>
            </a:pPr>
            <a:r>
              <a:rPr lang="es-EC" sz="3400" dirty="0" smtClean="0"/>
              <a:t>	</a:t>
            </a:r>
          </a:p>
          <a:p>
            <a:pPr algn="just">
              <a:buNone/>
            </a:pPr>
            <a:r>
              <a:rPr lang="es-EC" dirty="0" smtClean="0"/>
              <a:t>	</a:t>
            </a:r>
            <a:endParaRPr lang="es-EC" dirty="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708074" y="308689"/>
            <a:ext cx="8229600" cy="1068850"/>
          </a:xfrm>
        </p:spPr>
        <p:txBody>
          <a:bodyPr>
            <a:normAutofit fontScale="90000"/>
          </a:bodyPr>
          <a:lstStyle/>
          <a:p>
            <a:pPr lvl="0" algn="ctr"/>
            <a:r>
              <a:rPr lang="es-EC" dirty="0" smtClean="0">
                <a:solidFill>
                  <a:schemeClr val="bg1"/>
                </a:solidFill>
              </a:rPr>
              <a:t>Justificación e Importancia</a:t>
            </a:r>
            <a:br>
              <a:rPr lang="es-EC" dirty="0" smtClean="0">
                <a:solidFill>
                  <a:schemeClr val="bg1"/>
                </a:solidFill>
              </a:rPr>
            </a:br>
            <a:endParaRPr lang="es-EC" dirty="0">
              <a:solidFill>
                <a:schemeClr val="bg1"/>
              </a:solidFill>
            </a:endParaRPr>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4</a:t>
            </a:fld>
            <a:endParaRPr lang="en-US"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arn(inVertical)">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13648"/>
            <a:ext cx="6899564" cy="1219200"/>
          </a:xfrm>
        </p:spPr>
        <p:txBody>
          <a:bodyPr>
            <a:normAutofit fontScale="90000"/>
          </a:bodyPr>
          <a:lstStyle/>
          <a:p>
            <a:pPr lvl="0"/>
            <a:r>
              <a:rPr lang="es-EC" dirty="0" smtClean="0"/>
              <a:t/>
            </a:r>
            <a:br>
              <a:rPr lang="es-EC" dirty="0" smtClean="0"/>
            </a:br>
            <a:r>
              <a:rPr lang="es-EC" dirty="0">
                <a:solidFill>
                  <a:schemeClr val="bg1"/>
                </a:solidFill>
              </a:rPr>
              <a:t>Nivel de madurez de un Centro de Datos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40</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Aft>
                <a:spcPts val="0"/>
              </a:spcAft>
              <a:buNone/>
            </a:pPr>
            <a:r>
              <a:rPr lang="es-EC" sz="3600" b="0" dirty="0"/>
              <a:t>Con la escala antes indicada, el Auditor Informático está en la capacidad de recomendar el tipo de acciones a tomar en cada uno de los sistemas que forman parte de la Infraestructura Física de un Centro de Datos, para esto se debe referir a los ítems de cada sistema en los que las respuestas en la evaluación han sido negativas y con base en esas premisas procede a recomendar la implementación o adecuación de la infraestructura física necesaria a fin de prever cualquier falla que puede afectar al Centro de Datos. Cabe indicar que la tabla de requerimientos generales es de carácter mandatorio, por lo que el Auditor concluirá en el informe que se adopten las medidas necesarias para cumplir cada uno de los ítems que se muestran en dicha tabla.</a:t>
            </a:r>
          </a:p>
          <a:p>
            <a:pPr fontAlgn="auto">
              <a:lnSpc>
                <a:spcPct val="100000"/>
              </a:lnSpc>
              <a:spcAft>
                <a:spcPts val="0"/>
              </a:spcAft>
            </a:pPr>
            <a:endParaRPr lang="es-EC" sz="2400" b="0" baseline="0" dirty="0"/>
          </a:p>
        </p:txBody>
      </p:sp>
    </p:spTree>
    <p:extLst>
      <p:ext uri="{BB962C8B-B14F-4D97-AF65-F5344CB8AC3E}">
        <p14:creationId xmlns:p14="http://schemas.microsoft.com/office/powerpoint/2010/main" val="399130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13648"/>
            <a:ext cx="6899564" cy="1219200"/>
          </a:xfrm>
        </p:spPr>
        <p:txBody>
          <a:bodyPr>
            <a:normAutofit fontScale="90000"/>
          </a:bodyPr>
          <a:lstStyle/>
          <a:p>
            <a:pPr lvl="0" algn="ctr"/>
            <a:r>
              <a:rPr lang="es-EC" dirty="0" smtClean="0"/>
              <a:t/>
            </a:r>
            <a:br>
              <a:rPr lang="es-EC" dirty="0" smtClean="0"/>
            </a:br>
            <a:r>
              <a:rPr lang="es-EC" dirty="0" smtClean="0">
                <a:solidFill>
                  <a:schemeClr val="bg1"/>
                </a:solidFill>
              </a:rPr>
              <a:t>CONCLUSIONES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41</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Aft>
                <a:spcPts val="0"/>
              </a:spcAft>
            </a:pPr>
            <a:endParaRPr lang="es-EC" sz="2400" b="0" baseline="0" dirty="0"/>
          </a:p>
        </p:txBody>
      </p:sp>
      <p:sp>
        <p:nvSpPr>
          <p:cNvPr id="2" name="1 Rectángulo"/>
          <p:cNvSpPr/>
          <p:nvPr/>
        </p:nvSpPr>
        <p:spPr>
          <a:xfrm>
            <a:off x="457200" y="1258784"/>
            <a:ext cx="8454788" cy="5909310"/>
          </a:xfrm>
          <a:prstGeom prst="rect">
            <a:avLst/>
          </a:prstGeom>
        </p:spPr>
        <p:txBody>
          <a:bodyPr wrap="square">
            <a:spAutoFit/>
          </a:bodyPr>
          <a:lstStyle/>
          <a:p>
            <a:pPr marL="457200" lvl="0" indent="-457200" algn="just">
              <a:buFont typeface="Arial" pitchFamily="34" charset="0"/>
              <a:buChar char="•"/>
            </a:pPr>
            <a:r>
              <a:rPr lang="es-EC" sz="3000" b="0" dirty="0" smtClean="0">
                <a:solidFill>
                  <a:schemeClr val="tx1"/>
                </a:solidFill>
                <a:latin typeface="+mn-lt"/>
              </a:rPr>
              <a:t>Es necesario realizar Auditorías a los Centros de Datos de las entidades públicas del Ecuador ya que se ha evidenciado que las mismas contribuyen a mantener una adecuada infraestructura física del mismo, con el propósito de asegurar que los activos que se encuentran hospedados en este lugar estén correctamente protegidos ante los riesgos causados por las amenazas físicas que comprometen su normal funcionamiento.</a:t>
            </a:r>
          </a:p>
          <a:p>
            <a:pPr marL="457200" lvl="0" indent="-457200" algn="just">
              <a:buFont typeface="Arial" pitchFamily="34" charset="0"/>
              <a:buChar char="•"/>
            </a:pPr>
            <a:r>
              <a:rPr lang="es-EC" sz="3000" b="0" dirty="0" smtClean="0">
                <a:solidFill>
                  <a:schemeClr val="tx1"/>
                </a:solidFill>
                <a:latin typeface="+mn-lt"/>
              </a:rPr>
              <a:t>Los Centros de Datos de las entidades públicas pueden estar equipados con diversos niveles de redundancia en lo que concierne a su infraestructura física, esta robustez debe ser evaluada en relación a la criticidad de los procesos de tecnología de la información que se ejecuten en dicha entidad.</a:t>
            </a:r>
          </a:p>
          <a:p>
            <a:pPr marL="457200" lvl="0" indent="-457200" algn="just">
              <a:buFont typeface="Arial" pitchFamily="34" charset="0"/>
              <a:buChar char="•"/>
            </a:pPr>
            <a:r>
              <a:rPr lang="es-EC" sz="3000" b="0" dirty="0" smtClean="0">
                <a:solidFill>
                  <a:schemeClr val="tx1"/>
                </a:solidFill>
                <a:latin typeface="+mn-lt"/>
              </a:rPr>
              <a:t>Es necesario conocer cuáles son los activos que se encuentran hospedados en el Centro de Datos para determinar el riesgo que corren los mismos en caso de que la infraestructura física del Centro de Datos presente fallas, identificando los activos críticos para la entidad y el tipo de riesgo que tiene mayor probabilidad de ocurrencia.</a:t>
            </a:r>
          </a:p>
          <a:p>
            <a:pPr marL="457200" indent="-457200" algn="just">
              <a:buFont typeface="Arial" pitchFamily="34" charset="0"/>
              <a:buChar char="•"/>
            </a:pPr>
            <a:r>
              <a:rPr lang="es-EC" sz="3000" b="0" dirty="0">
                <a:solidFill>
                  <a:schemeClr val="tx1"/>
                </a:solidFill>
                <a:latin typeface="+mn-lt"/>
              </a:rPr>
              <a:t>Existen varios marcos de referencia de TI que pueden ser aprovechados para la realización de una Guía de Auditoría, por lo que se ha utilizado varios estándares que fundamentan los procedimientos que se han diseñado para la realización de la evaluación de la infraestructura física de los Centros de Datos de cualquier entidad pública del Ecuador.</a:t>
            </a:r>
          </a:p>
          <a:p>
            <a:pPr marL="457200" lvl="0" indent="-457200">
              <a:buFont typeface="Arial" pitchFamily="34" charset="0"/>
              <a:buChar char="•"/>
            </a:pPr>
            <a:endParaRPr lang="es-EC" sz="3000" b="0" dirty="0">
              <a:solidFill>
                <a:schemeClr val="tx1"/>
              </a:solidFill>
              <a:latin typeface="+mn-lt"/>
            </a:endParaRPr>
          </a:p>
        </p:txBody>
      </p:sp>
    </p:spTree>
    <p:extLst>
      <p:ext uri="{BB962C8B-B14F-4D97-AF65-F5344CB8AC3E}">
        <p14:creationId xmlns:p14="http://schemas.microsoft.com/office/powerpoint/2010/main" val="1059710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425038" y="-13648"/>
            <a:ext cx="6899564" cy="1219200"/>
          </a:xfrm>
        </p:spPr>
        <p:txBody>
          <a:bodyPr>
            <a:normAutofit fontScale="90000"/>
          </a:bodyPr>
          <a:lstStyle/>
          <a:p>
            <a:pPr lvl="0" algn="ctr"/>
            <a:r>
              <a:rPr lang="es-EC" dirty="0" smtClean="0"/>
              <a:t/>
            </a:r>
            <a:br>
              <a:rPr lang="es-EC" dirty="0" smtClean="0"/>
            </a:br>
            <a:r>
              <a:rPr lang="es-EC" dirty="0" smtClean="0">
                <a:solidFill>
                  <a:schemeClr val="bg1"/>
                </a:solidFill>
              </a:rPr>
              <a:t>CONCLUSIONES</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42</a:t>
            </a:fld>
            <a:endParaRPr lang="en-US" dirty="0">
              <a:solidFill>
                <a:prstClr val="white"/>
              </a:solidFill>
            </a:endParaRPr>
          </a:p>
        </p:txBody>
      </p:sp>
      <p:sp>
        <p:nvSpPr>
          <p:cNvPr id="7" name="1 Marcador de contenido"/>
          <p:cNvSpPr txBox="1">
            <a:spLocks/>
          </p:cNvSpPr>
          <p:nvPr/>
        </p:nvSpPr>
        <p:spPr>
          <a:xfrm>
            <a:off x="457200" y="1258784"/>
            <a:ext cx="8229600" cy="52757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Aft>
                <a:spcPts val="0"/>
              </a:spcAft>
            </a:pPr>
            <a:endParaRPr lang="es-EC" sz="2400" b="0" baseline="0" dirty="0"/>
          </a:p>
        </p:txBody>
      </p:sp>
      <p:sp>
        <p:nvSpPr>
          <p:cNvPr id="2" name="1 Rectángulo"/>
          <p:cNvSpPr/>
          <p:nvPr/>
        </p:nvSpPr>
        <p:spPr>
          <a:xfrm>
            <a:off x="457200" y="1147358"/>
            <a:ext cx="8591266" cy="3120854"/>
          </a:xfrm>
          <a:prstGeom prst="rect">
            <a:avLst/>
          </a:prstGeom>
        </p:spPr>
        <p:txBody>
          <a:bodyPr wrap="square">
            <a:spAutoFit/>
          </a:bodyPr>
          <a:lstStyle/>
          <a:p>
            <a:pPr marL="457200" lvl="0" indent="-457200" algn="just">
              <a:buFont typeface="Arial" pitchFamily="34" charset="0"/>
              <a:buChar char="•"/>
            </a:pPr>
            <a:r>
              <a:rPr lang="es-EC" sz="3000" b="0" dirty="0" smtClean="0">
                <a:solidFill>
                  <a:schemeClr val="tx1"/>
                </a:solidFill>
                <a:latin typeface="+mn-lt"/>
              </a:rPr>
              <a:t>Las </a:t>
            </a:r>
            <a:r>
              <a:rPr lang="es-EC" sz="3000" b="0" dirty="0">
                <a:solidFill>
                  <a:schemeClr val="tx1"/>
                </a:solidFill>
                <a:latin typeface="+mn-lt"/>
              </a:rPr>
              <a:t>normas de control Interno de la Contraloría General del Estado constituyen la base legal para justificar las recomendaciones que se desprenden de la evaluación de un Centro de Datos, por lo que se analizaron las mismas y se estableció su relación con los marcos de referencia utilizados a nivel mundial en el campo de Tecnología de la Información.</a:t>
            </a:r>
          </a:p>
          <a:p>
            <a:pPr marL="457200" lvl="0" indent="-457200" algn="just">
              <a:buFont typeface="Arial" pitchFamily="34" charset="0"/>
              <a:buChar char="•"/>
            </a:pPr>
            <a:r>
              <a:rPr lang="es-EC" sz="3000" b="0" dirty="0" smtClean="0">
                <a:solidFill>
                  <a:schemeClr val="tx1"/>
                </a:solidFill>
                <a:latin typeface="+mn-lt"/>
              </a:rPr>
              <a:t>Una </a:t>
            </a:r>
            <a:r>
              <a:rPr lang="es-EC" sz="3000" b="0" dirty="0">
                <a:solidFill>
                  <a:schemeClr val="tx1"/>
                </a:solidFill>
                <a:latin typeface="+mn-lt"/>
              </a:rPr>
              <a:t>adecuada infraestructura física en un Centro de Datos minimizará el riesgo de que factores como: fuego, sobre calentamiento de equipos, cortes de energía, fuga de agua, acceso de personal no autorizado, entre otros; paralicen o dañen los activos que procesan y generan información para la entidad y detengan sus operaciones.</a:t>
            </a:r>
          </a:p>
          <a:p>
            <a:pPr marL="457200" lvl="0" indent="-457200">
              <a:buFont typeface="Arial" pitchFamily="34" charset="0"/>
              <a:buChar char="•"/>
            </a:pPr>
            <a:endParaRPr lang="es-EC" dirty="0">
              <a:solidFill>
                <a:schemeClr val="tx1"/>
              </a:solidFill>
            </a:endParaRPr>
          </a:p>
        </p:txBody>
      </p:sp>
    </p:spTree>
    <p:extLst>
      <p:ext uri="{BB962C8B-B14F-4D97-AF65-F5344CB8AC3E}">
        <p14:creationId xmlns:p14="http://schemas.microsoft.com/office/powerpoint/2010/main" val="464591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405721"/>
            <a:ext cx="9144000" cy="5431808"/>
          </a:xfrm>
        </p:spPr>
        <p:txBody>
          <a:bodyPr>
            <a:noAutofit/>
          </a:bodyPr>
          <a:lstStyle/>
          <a:p>
            <a:pPr lvl="0"/>
            <a:r>
              <a:rPr lang="es-EC" sz="2200" dirty="0"/>
              <a:t>Se recomienda que el Auditor realice la evaluación de toda la infraestructura física de un Centro de Datos utilizando la presente Guía de Auditoría ya que la misma aplica a cualquier entidad del sector público del Ecuador.</a:t>
            </a:r>
          </a:p>
          <a:p>
            <a:pPr lvl="0"/>
            <a:r>
              <a:rPr lang="es-EC" sz="2200" dirty="0" smtClean="0"/>
              <a:t>Es </a:t>
            </a:r>
            <a:r>
              <a:rPr lang="es-EC" sz="2200" dirty="0"/>
              <a:t>necesario que el auditor informe debidamente al Administrador del Centro de Datos auditado, sobre los estándares y marcos de referencia que han sido utilizados en la presente Guía de Auditoría.</a:t>
            </a:r>
          </a:p>
          <a:p>
            <a:pPr lvl="0"/>
            <a:r>
              <a:rPr lang="es-EC" sz="2200" dirty="0"/>
              <a:t>Se deben impulsar la adopción de estándares internacionales en las entidades del sector público para promover el mejoramiento continuo de los recursos y servicios de tecnología de la información.</a:t>
            </a:r>
          </a:p>
          <a:p>
            <a:pPr lvl="0"/>
            <a:r>
              <a:rPr lang="es-EC" sz="2200" dirty="0"/>
              <a:t>Se debe programar una nueva auditoría a los Centros de Datos que han sido auditados con esta Guía para constatar el seguimiento de las recomendaciones antes planteadas</a:t>
            </a:r>
            <a:r>
              <a:rPr lang="es-EC" sz="2200" dirty="0" smtClean="0"/>
              <a:t>.</a:t>
            </a:r>
          </a:p>
          <a:p>
            <a:pPr lvl="0"/>
            <a:r>
              <a:rPr lang="es-EC" sz="2200" dirty="0" smtClean="0"/>
              <a:t>Se recomienda la conformación de equipos </a:t>
            </a:r>
            <a:r>
              <a:rPr lang="es-EC" sz="2200" smtClean="0"/>
              <a:t>de auditoria multidisciplinarios </a:t>
            </a:r>
            <a:r>
              <a:rPr lang="es-EC" sz="2200" dirty="0" smtClean="0"/>
              <a:t>para la evaluación de la infraestructura física de los Centros de Datos.</a:t>
            </a:r>
            <a:endParaRPr lang="es-EC" sz="2200" dirty="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lstStyle/>
          <a:p>
            <a:r>
              <a:rPr lang="es-EC" dirty="0" smtClean="0">
                <a:solidFill>
                  <a:schemeClr val="bg1"/>
                </a:solidFill>
              </a:rPr>
              <a:t>RECOMENDACIONES</a:t>
            </a:r>
            <a:endParaRPr lang="es-EC" dirty="0">
              <a:solidFill>
                <a:schemeClr val="bg1"/>
              </a:solidFill>
            </a:endParaRPr>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43</a:t>
            </a:fld>
            <a:endParaRPr lang="en-US" dirty="0">
              <a:solidFill>
                <a:prstClr val="white"/>
              </a:solidFill>
            </a:endParaRPr>
          </a:p>
        </p:txBody>
      </p:sp>
    </p:spTree>
    <p:extLst>
      <p:ext uri="{BB962C8B-B14F-4D97-AF65-F5344CB8AC3E}">
        <p14:creationId xmlns:p14="http://schemas.microsoft.com/office/powerpoint/2010/main" val="2820680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44</a:t>
            </a:fld>
            <a:endParaRPr lang="en-US" dirty="0">
              <a:solidFill>
                <a:prstClr val="white"/>
              </a:solidFill>
            </a:endParaRPr>
          </a:p>
        </p:txBody>
      </p:sp>
      <p:sp>
        <p:nvSpPr>
          <p:cNvPr id="2" name="1 Marcador de contenido"/>
          <p:cNvSpPr>
            <a:spLocks noGrp="1"/>
          </p:cNvSpPr>
          <p:nvPr>
            <p:ph idx="4294967295"/>
          </p:nvPr>
        </p:nvSpPr>
        <p:spPr>
          <a:xfrm>
            <a:off x="1460664" y="2478459"/>
            <a:ext cx="6567055" cy="3186071"/>
          </a:xfrm>
        </p:spPr>
        <p:txBody>
          <a:bodyPr>
            <a:normAutofit/>
          </a:bodyPr>
          <a:lstStyle/>
          <a:p>
            <a:endParaRPr lang="es-EC" dirty="0" smtClean="0"/>
          </a:p>
          <a:p>
            <a:pPr marL="0" indent="0" algn="ctr">
              <a:buNone/>
            </a:pPr>
            <a:r>
              <a:rPr lang="es-EC" sz="8000" dirty="0" smtClean="0"/>
              <a:t>GRACIAS</a:t>
            </a:r>
            <a:endParaRPr lang="es-EC" sz="8000" dirty="0"/>
          </a:p>
        </p:txBody>
      </p:sp>
    </p:spTree>
    <p:extLst>
      <p:ext uri="{BB962C8B-B14F-4D97-AF65-F5344CB8AC3E}">
        <p14:creationId xmlns:p14="http://schemas.microsoft.com/office/powerpoint/2010/main" val="217513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1574" y="1516875"/>
            <a:ext cx="8229600" cy="4827694"/>
          </a:xfrm>
        </p:spPr>
        <p:txBody>
          <a:bodyPr>
            <a:normAutofit/>
          </a:bodyPr>
          <a:lstStyle/>
          <a:p>
            <a:pPr>
              <a:buNone/>
            </a:pPr>
            <a:r>
              <a:rPr lang="es-EC" b="1" dirty="0" smtClean="0"/>
              <a:t>Objetivo General</a:t>
            </a:r>
          </a:p>
          <a:p>
            <a:pPr>
              <a:buNone/>
            </a:pPr>
            <a:r>
              <a:rPr lang="es-EC" dirty="0" smtClean="0"/>
              <a:t>Desarrollar una Guía con los procedimientos</a:t>
            </a:r>
          </a:p>
          <a:p>
            <a:pPr>
              <a:buNone/>
            </a:pPr>
            <a:r>
              <a:rPr lang="es-EC" dirty="0" smtClean="0"/>
              <a:t>para auditar la infraestructura física de los</a:t>
            </a:r>
          </a:p>
          <a:p>
            <a:pPr>
              <a:buNone/>
            </a:pPr>
            <a:r>
              <a:rPr lang="es-EC" dirty="0" smtClean="0"/>
              <a:t>centros de datos de las entidades públicas del</a:t>
            </a:r>
          </a:p>
          <a:p>
            <a:pPr>
              <a:buNone/>
            </a:pPr>
            <a:r>
              <a:rPr lang="es-EC" dirty="0" smtClean="0"/>
              <a:t>Ecuador, que permita evaluar su diseño e</a:t>
            </a:r>
            <a:r>
              <a:rPr lang="es-EC" dirty="0"/>
              <a:t> </a:t>
            </a:r>
            <a:endParaRPr lang="es-EC" dirty="0" smtClean="0"/>
          </a:p>
          <a:p>
            <a:pPr>
              <a:buNone/>
            </a:pPr>
            <a:r>
              <a:rPr lang="es-EC" dirty="0" smtClean="0"/>
              <a:t>Implementación acorde</a:t>
            </a:r>
          </a:p>
          <a:p>
            <a:pPr>
              <a:buNone/>
            </a:pPr>
            <a:r>
              <a:rPr lang="es-EC" dirty="0" smtClean="0"/>
              <a:t>a los principales marcos</a:t>
            </a:r>
          </a:p>
          <a:p>
            <a:pPr>
              <a:buNone/>
            </a:pPr>
            <a:r>
              <a:rPr lang="es-EC" dirty="0" smtClean="0"/>
              <a:t>de referencia.</a:t>
            </a:r>
          </a:p>
          <a:p>
            <a:pPr>
              <a:buNone/>
            </a:pPr>
            <a:endParaRPr lang="es-EC" b="1" dirty="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1068747" y="-190067"/>
            <a:ext cx="7897091" cy="1888239"/>
          </a:xfrm>
        </p:spPr>
        <p:txBody>
          <a:bodyPr>
            <a:normAutofit fontScale="90000"/>
          </a:bodyPr>
          <a:lstStyle/>
          <a:p>
            <a:pPr lvl="0" algn="ctr"/>
            <a:r>
              <a:rPr lang="es-EC" sz="4000" dirty="0" smtClean="0">
                <a:solidFill>
                  <a:schemeClr val="bg1"/>
                </a:solidFill>
              </a:rPr>
              <a:t>Objetivo General y Objetivos Específicos</a:t>
            </a:r>
            <a:br>
              <a:rPr lang="es-EC" sz="4000" dirty="0" smtClean="0">
                <a:solidFill>
                  <a:schemeClr val="bg1"/>
                </a:solidFill>
              </a:rPr>
            </a:br>
            <a:endParaRPr lang="es-EC" sz="4000" dirty="0">
              <a:solidFill>
                <a:schemeClr val="bg1"/>
              </a:solidFill>
            </a:endParaRPr>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5</a:t>
            </a:fld>
            <a:endParaRPr lang="en-US" dirty="0">
              <a:solidFill>
                <a:prstClr val="white"/>
              </a:solidFill>
            </a:endParaRPr>
          </a:p>
        </p:txBody>
      </p:sp>
      <p:pic>
        <p:nvPicPr>
          <p:cNvPr id="2050" name="Picture 2" descr="C:\Users\Christian\Desktop\green-data-ce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753" y="4393867"/>
            <a:ext cx="4453246" cy="2520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arn(inVertical)">
                                      <p:cBhvr>
                                        <p:cTn id="19" dur="500"/>
                                        <p:tgtEl>
                                          <p:spTgt spid="2">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barn(inVertical)">
                                      <p:cBhvr>
                                        <p:cTn id="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37506" y="1187532"/>
            <a:ext cx="8657112" cy="5735782"/>
          </a:xfrm>
        </p:spPr>
        <p:txBody>
          <a:bodyPr>
            <a:normAutofit fontScale="47500" lnSpcReduction="20000"/>
          </a:bodyPr>
          <a:lstStyle/>
          <a:p>
            <a:pPr algn="just">
              <a:buNone/>
            </a:pPr>
            <a:r>
              <a:rPr lang="es-EC" b="1" dirty="0" smtClean="0"/>
              <a:t>Objetivos Específicos</a:t>
            </a:r>
          </a:p>
          <a:p>
            <a:pPr algn="just">
              <a:buNone/>
            </a:pPr>
            <a:endParaRPr lang="en-US" sz="4200" dirty="0" smtClean="0"/>
          </a:p>
          <a:p>
            <a:pPr lvl="0" algn="just"/>
            <a:r>
              <a:rPr lang="es-EC" sz="4200" dirty="0" smtClean="0"/>
              <a:t>Realizar un análisis de los principales marcos de referencia utilizados a nivel mundial para el diseño y construcción de un centro de datos.</a:t>
            </a:r>
          </a:p>
          <a:p>
            <a:pPr algn="just">
              <a:buNone/>
            </a:pPr>
            <a:r>
              <a:rPr lang="es-EC" sz="4200" dirty="0" smtClean="0"/>
              <a:t> </a:t>
            </a:r>
          </a:p>
          <a:p>
            <a:pPr lvl="0" algn="just"/>
            <a:r>
              <a:rPr lang="es-EC" sz="4200" dirty="0" smtClean="0"/>
              <a:t>Analizar las Normas de Control Interno expedidas por la Contraloría General del Estado y establecer las relaciones con los marcos de referencia para sustentar la base legal de las acciones de control.</a:t>
            </a:r>
          </a:p>
          <a:p>
            <a:pPr algn="just">
              <a:buNone/>
            </a:pPr>
            <a:r>
              <a:rPr lang="es-EC" sz="4200" dirty="0" smtClean="0"/>
              <a:t> </a:t>
            </a:r>
          </a:p>
          <a:p>
            <a:pPr lvl="0" algn="just"/>
            <a:r>
              <a:rPr lang="es-EC" sz="4200" dirty="0" smtClean="0"/>
              <a:t>Elaborar dentro de la guía de auditoria, un cuestionario que permita determinar el nivel de disponibilidad que debe tener el centro de datos de cualquier entidad pública del Ecuador basado en el impacto de TI dentro de la entidad y determinar los riesgos de sus activos.</a:t>
            </a:r>
          </a:p>
          <a:p>
            <a:pPr algn="just">
              <a:buNone/>
            </a:pPr>
            <a:r>
              <a:rPr lang="es-EC" sz="4200" dirty="0" smtClean="0"/>
              <a:t> </a:t>
            </a:r>
          </a:p>
          <a:p>
            <a:pPr lvl="0" algn="just"/>
            <a:r>
              <a:rPr lang="es-EC" sz="4200" dirty="0" smtClean="0"/>
              <a:t>Clasificar a la infraestructura física de los centros de datos en cuatro tipos, con sus debidas especificaciones y requerimientos mínimos.</a:t>
            </a:r>
          </a:p>
          <a:p>
            <a:pPr lvl="0" algn="just"/>
            <a:endParaRPr lang="es-EC" sz="4200" dirty="0" smtClean="0"/>
          </a:p>
          <a:p>
            <a:pPr algn="just"/>
            <a:r>
              <a:rPr lang="es-EC" sz="4200" dirty="0"/>
              <a:t>Definir las recomendaciones necesarias para que el centro de datos auditado obtenga un nivel aceptable de tolerancia a fallas acorde al nivel de disponibilidad requerido.</a:t>
            </a:r>
          </a:p>
          <a:p>
            <a:pPr>
              <a:buNone/>
            </a:pPr>
            <a:endParaRPr lang="es-EC" dirty="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6</a:t>
            </a:fld>
            <a:endParaRPr lang="en-US" dirty="0">
              <a:solidFill>
                <a:prstClr val="white"/>
              </a:solidFill>
            </a:endParaRPr>
          </a:p>
        </p:txBody>
      </p:sp>
      <p:sp>
        <p:nvSpPr>
          <p:cNvPr id="6" name="3 Título"/>
          <p:cNvSpPr txBox="1">
            <a:spLocks/>
          </p:cNvSpPr>
          <p:nvPr/>
        </p:nvSpPr>
        <p:spPr>
          <a:xfrm>
            <a:off x="997529" y="0"/>
            <a:ext cx="7897091" cy="13181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2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4000" b="0"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j-lt"/>
                <a:ea typeface="+mj-ea"/>
                <a:cs typeface="+mj-cs"/>
              </a:rPr>
              <a:t>Objetivo General y Objetivos Específicos</a:t>
            </a:r>
            <a:br>
              <a:rPr kumimoji="0" lang="es-EC" sz="4000" b="0" i="0" u="none" strike="noStrike" kern="1200" cap="none" spc="0" normalizeH="0" baseline="0" noProof="0" dirty="0" smtClean="0">
                <a:ln>
                  <a:noFill/>
                </a:ln>
                <a:solidFill>
                  <a:schemeClr val="bg1"/>
                </a:solidFill>
                <a:effectLst>
                  <a:outerShdw blurRad="50800" dist="38100" dir="8100000" algn="tr" rotWithShape="0">
                    <a:prstClr val="black">
                      <a:alpha val="40000"/>
                    </a:prstClr>
                  </a:outerShdw>
                </a:effectLst>
                <a:uLnTx/>
                <a:uFillTx/>
                <a:latin typeface="+mj-lt"/>
                <a:ea typeface="+mj-ea"/>
                <a:cs typeface="+mj-cs"/>
              </a:rPr>
            </a:br>
            <a:endParaRPr kumimoji="0" lang="es-EC" sz="4000" b="0" i="0" u="none" strike="noStrike" kern="1200" cap="none" spc="0" normalizeH="0" baseline="0" noProof="0" dirty="0">
              <a:ln>
                <a:noFill/>
              </a:ln>
              <a:solidFill>
                <a:schemeClr val="bg1"/>
              </a:solidFill>
              <a:effectLst>
                <a:outerShdw blurRad="50800" dist="38100" dir="8100000" algn="tr" rotWithShape="0">
                  <a:prstClr val="black">
                    <a:alpha val="40000"/>
                  </a:prstClr>
                </a:outerShdw>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fade">
                                      <p:cBhvr>
                                        <p:cTn id="11" dur="1000"/>
                                        <p:tgtEl>
                                          <p:spTgt spid="2">
                                            <p:txEl>
                                              <p:pRg st="4" end="4"/>
                                            </p:txEl>
                                          </p:spTgt>
                                        </p:tgtEl>
                                      </p:cBhvr>
                                    </p:animEffect>
                                    <p:anim calcmode="lin" valueType="num">
                                      <p:cBhvr>
                                        <p:cTn id="1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1000"/>
                                        <p:tgtEl>
                                          <p:spTgt spid="2">
                                            <p:txEl>
                                              <p:pRg st="7" end="7"/>
                                            </p:txEl>
                                          </p:spTgt>
                                        </p:tgtEl>
                                      </p:cBhvr>
                                    </p:animEffect>
                                    <p:anim calcmode="lin" valueType="num">
                                      <p:cBhvr>
                                        <p:cTn id="1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000"/>
                                        <p:tgtEl>
                                          <p:spTgt spid="2">
                                            <p:txEl>
                                              <p:pRg st="6" end="6"/>
                                            </p:txEl>
                                          </p:spTgt>
                                        </p:tgtEl>
                                      </p:cBhvr>
                                    </p:animEffect>
                                    <p:anim calcmode="lin" valueType="num">
                                      <p:cBhvr>
                                        <p:cTn id="2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anim calcmode="lin" valueType="num">
                                      <p:cBhvr>
                                        <p:cTn id="2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1000"/>
                                        <p:tgtEl>
                                          <p:spTgt spid="2">
                                            <p:txEl>
                                              <p:pRg st="10" end="10"/>
                                            </p:txEl>
                                          </p:spTgt>
                                        </p:tgtEl>
                                      </p:cBhvr>
                                    </p:animEffect>
                                    <p:anim calcmode="lin" valueType="num">
                                      <p:cBhvr>
                                        <p:cTn id="3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3930735" y="1457730"/>
            <a:ext cx="1345867" cy="3451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884148" y="160384"/>
            <a:ext cx="8229600" cy="1318161"/>
          </a:xfrm>
        </p:spPr>
        <p:txBody>
          <a:bodyPr>
            <a:normAutofit fontScale="90000"/>
          </a:bodyPr>
          <a:lstStyle/>
          <a:p>
            <a:pPr lvl="0" algn="ctr"/>
            <a:r>
              <a:rPr lang="es-EC" dirty="0" smtClean="0">
                <a:solidFill>
                  <a:schemeClr val="bg1"/>
                </a:solidFill>
              </a:rPr>
              <a:t>Marco Teórico</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7</a:t>
            </a:fld>
            <a:endParaRPr lang="en-US" dirty="0">
              <a:solidFill>
                <a:prstClr val="white"/>
              </a:solidFill>
            </a:endParaRPr>
          </a:p>
        </p:txBody>
      </p:sp>
      <p:sp>
        <p:nvSpPr>
          <p:cNvPr id="7" name="6 Elipse"/>
          <p:cNvSpPr/>
          <p:nvPr/>
        </p:nvSpPr>
        <p:spPr>
          <a:xfrm>
            <a:off x="1328056" y="1607649"/>
            <a:ext cx="1812866" cy="1818880"/>
          </a:xfrm>
          <a:prstGeom prst="ellipse">
            <a:avLst/>
          </a:prstGeom>
          <a:solidFill>
            <a:srgbClr val="61F22E"/>
          </a:solidFill>
        </p:spPr>
        <p:style>
          <a:lnRef idx="2">
            <a:schemeClr val="accent6"/>
          </a:lnRef>
          <a:fillRef idx="1">
            <a:schemeClr val="lt1"/>
          </a:fillRef>
          <a:effectRef idx="0">
            <a:schemeClr val="accent6"/>
          </a:effectRef>
          <a:fontRef idx="minor">
            <a:schemeClr val="dk1"/>
          </a:fontRef>
        </p:style>
        <p:txBody>
          <a:bodyPr rtlCol="0" anchor="t"/>
          <a:lstStyle/>
          <a:p>
            <a:pPr algn="ctr"/>
            <a:endParaRPr lang="es-EC" sz="1800" baseline="0" dirty="0" smtClean="0"/>
          </a:p>
          <a:p>
            <a:pPr algn="ctr"/>
            <a:r>
              <a:rPr lang="es-EC" sz="3200" baseline="0" dirty="0" smtClean="0"/>
              <a:t>ITIL</a:t>
            </a:r>
            <a:r>
              <a:rPr lang="es-EC" sz="1800" baseline="0" dirty="0" smtClean="0"/>
              <a:t> </a:t>
            </a:r>
          </a:p>
        </p:txBody>
      </p:sp>
      <p:sp>
        <p:nvSpPr>
          <p:cNvPr id="8" name="7 Elipse"/>
          <p:cNvSpPr/>
          <p:nvPr/>
        </p:nvSpPr>
        <p:spPr>
          <a:xfrm>
            <a:off x="1334096" y="4556164"/>
            <a:ext cx="1880059" cy="1795154"/>
          </a:xfrm>
          <a:prstGeom prst="ellipse">
            <a:avLst/>
          </a:prstGeom>
          <a:solidFill>
            <a:srgbClr val="FF66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sz="1800" baseline="0" dirty="0" smtClean="0"/>
              <a:t>BIA</a:t>
            </a:r>
          </a:p>
          <a:p>
            <a:pPr algn="ctr"/>
            <a:r>
              <a:rPr lang="es-EC" sz="1800" baseline="0" dirty="0" smtClean="0"/>
              <a:t> Análisis de Impacto al negocio</a:t>
            </a:r>
            <a:endParaRPr lang="es-EC" sz="1800" dirty="0"/>
          </a:p>
        </p:txBody>
      </p:sp>
      <p:sp>
        <p:nvSpPr>
          <p:cNvPr id="10" name="9 Rectángulo"/>
          <p:cNvSpPr/>
          <p:nvPr/>
        </p:nvSpPr>
        <p:spPr>
          <a:xfrm>
            <a:off x="4043549" y="5432398"/>
            <a:ext cx="1080656" cy="1080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Guía de Auditoría</a:t>
            </a:r>
            <a:endParaRPr lang="es-EC" sz="2400" dirty="0"/>
          </a:p>
        </p:txBody>
      </p:sp>
      <p:sp>
        <p:nvSpPr>
          <p:cNvPr id="11" name="10 Elipse"/>
          <p:cNvSpPr/>
          <p:nvPr/>
        </p:nvSpPr>
        <p:spPr>
          <a:xfrm>
            <a:off x="5985166" y="1457730"/>
            <a:ext cx="1831975" cy="1749241"/>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baseline="0" dirty="0" smtClean="0"/>
              <a:t>TIA 942</a:t>
            </a:r>
            <a:endParaRPr lang="es-EC" sz="1800" dirty="0"/>
          </a:p>
        </p:txBody>
      </p:sp>
      <p:sp>
        <p:nvSpPr>
          <p:cNvPr id="12" name="11 Elipse"/>
          <p:cNvSpPr/>
          <p:nvPr/>
        </p:nvSpPr>
        <p:spPr>
          <a:xfrm>
            <a:off x="6078187" y="4406239"/>
            <a:ext cx="1840676" cy="1757549"/>
          </a:xfrm>
          <a:prstGeom prst="ellipse">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sz="1800" baseline="0" dirty="0" smtClean="0"/>
              <a:t>TIER STANDART TOPOLOGY</a:t>
            </a:r>
            <a:endParaRPr lang="es-EC" sz="1800" dirty="0"/>
          </a:p>
        </p:txBody>
      </p:sp>
      <p:sp>
        <p:nvSpPr>
          <p:cNvPr id="15" name="14 Flecha derecha"/>
          <p:cNvSpPr/>
          <p:nvPr/>
        </p:nvSpPr>
        <p:spPr>
          <a:xfrm rot="10800000">
            <a:off x="5312223" y="3706587"/>
            <a:ext cx="672940" cy="471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Elipse"/>
          <p:cNvSpPr/>
          <p:nvPr/>
        </p:nvSpPr>
        <p:spPr>
          <a:xfrm>
            <a:off x="47451" y="2992776"/>
            <a:ext cx="1804949" cy="1723436"/>
          </a:xfrm>
          <a:prstGeom prst="ellipse">
            <a:avLst/>
          </a:prstGeom>
          <a:solidFill>
            <a:srgbClr val="66FFF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COBIT</a:t>
            </a:r>
            <a:endParaRPr lang="es-EC" baseline="0" dirty="0"/>
          </a:p>
          <a:p>
            <a:pPr algn="ctr"/>
            <a:endParaRPr lang="es-EC" dirty="0"/>
          </a:p>
        </p:txBody>
      </p:sp>
      <p:sp>
        <p:nvSpPr>
          <p:cNvPr id="20" name="19 Rectángulo"/>
          <p:cNvSpPr/>
          <p:nvPr/>
        </p:nvSpPr>
        <p:spPr>
          <a:xfrm>
            <a:off x="4091049" y="3916696"/>
            <a:ext cx="1080656" cy="942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Tipos de Centro de Datos</a:t>
            </a:r>
            <a:endParaRPr lang="es-EC" dirty="0"/>
          </a:p>
        </p:txBody>
      </p:sp>
      <p:sp>
        <p:nvSpPr>
          <p:cNvPr id="21" name="20 Rectángulo"/>
          <p:cNvSpPr/>
          <p:nvPr/>
        </p:nvSpPr>
        <p:spPr>
          <a:xfrm>
            <a:off x="4043550" y="1667910"/>
            <a:ext cx="1136071" cy="1047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Nivel</a:t>
            </a:r>
            <a:r>
              <a:rPr lang="es-EC" sz="2400" baseline="0" dirty="0" smtClean="0"/>
              <a:t> </a:t>
            </a:r>
            <a:r>
              <a:rPr lang="es-EC" sz="2400" dirty="0" smtClean="0"/>
              <a:t>de </a:t>
            </a:r>
            <a:r>
              <a:rPr lang="es-EC" sz="2400" dirty="0" err="1" smtClean="0"/>
              <a:t>disponibili</a:t>
            </a:r>
            <a:r>
              <a:rPr lang="es-EC" sz="2400" dirty="0" smtClean="0"/>
              <a:t>-dad requerido</a:t>
            </a:r>
            <a:endParaRPr lang="es-EC" sz="2400" dirty="0"/>
          </a:p>
        </p:txBody>
      </p:sp>
      <p:sp>
        <p:nvSpPr>
          <p:cNvPr id="2" name="1 Flecha abajo"/>
          <p:cNvSpPr/>
          <p:nvPr/>
        </p:nvSpPr>
        <p:spPr>
          <a:xfrm rot="2856374" flipV="1">
            <a:off x="3253462" y="2528150"/>
            <a:ext cx="486889" cy="10358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Flecha abajo"/>
          <p:cNvSpPr/>
          <p:nvPr/>
        </p:nvSpPr>
        <p:spPr>
          <a:xfrm>
            <a:off x="4476997" y="4909502"/>
            <a:ext cx="237509" cy="512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Elipse"/>
          <p:cNvSpPr/>
          <p:nvPr/>
        </p:nvSpPr>
        <p:spPr>
          <a:xfrm>
            <a:off x="6049287" y="2978987"/>
            <a:ext cx="1767852" cy="16880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aseline="0" dirty="0"/>
              <a:t>Normas de </a:t>
            </a:r>
            <a:r>
              <a:rPr lang="es-EC" sz="2000" baseline="0" dirty="0" smtClean="0"/>
              <a:t>Control Interno</a:t>
            </a:r>
          </a:p>
          <a:p>
            <a:pPr algn="ctr"/>
            <a:r>
              <a:rPr lang="es-EC" sz="2000" baseline="0" dirty="0" smtClean="0"/>
              <a:t>410-10 </a:t>
            </a:r>
            <a:endParaRPr lang="es-EC" sz="2000" dirty="0"/>
          </a:p>
        </p:txBody>
      </p:sp>
      <p:sp>
        <p:nvSpPr>
          <p:cNvPr id="24" name="23 Elipse"/>
          <p:cNvSpPr/>
          <p:nvPr/>
        </p:nvSpPr>
        <p:spPr>
          <a:xfrm>
            <a:off x="7431486" y="2877232"/>
            <a:ext cx="1712514" cy="1658711"/>
          </a:xfrm>
          <a:prstGeom prst="ellipse">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t>ISO</a:t>
            </a:r>
            <a:r>
              <a:rPr lang="es-EC" baseline="0" dirty="0" smtClean="0"/>
              <a:t> 27002</a:t>
            </a:r>
            <a:endParaRPr lang="es-EC" dirty="0"/>
          </a:p>
        </p:txBody>
      </p:sp>
      <p:sp>
        <p:nvSpPr>
          <p:cNvPr id="6" name="5 Elipse"/>
          <p:cNvSpPr/>
          <p:nvPr/>
        </p:nvSpPr>
        <p:spPr>
          <a:xfrm>
            <a:off x="1353786" y="3046081"/>
            <a:ext cx="1840676" cy="1757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aseline="0" dirty="0" smtClean="0"/>
              <a:t>Estudio de Riesgos</a:t>
            </a:r>
            <a:endParaRPr lang="es-EC" sz="2000" dirty="0"/>
          </a:p>
        </p:txBody>
      </p:sp>
      <p:sp>
        <p:nvSpPr>
          <p:cNvPr id="26" name="25 Rectángulo"/>
          <p:cNvSpPr/>
          <p:nvPr/>
        </p:nvSpPr>
        <p:spPr>
          <a:xfrm>
            <a:off x="4063340" y="2818489"/>
            <a:ext cx="1108365" cy="1004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Análisis de Riesgos</a:t>
            </a:r>
            <a:endParaRPr lang="es-EC" dirty="0"/>
          </a:p>
        </p:txBody>
      </p:sp>
    </p:spTree>
    <p:extLst>
      <p:ext uri="{BB962C8B-B14F-4D97-AF65-F5344CB8AC3E}">
        <p14:creationId xmlns:p14="http://schemas.microsoft.com/office/powerpoint/2010/main" val="227075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a:xfrm>
            <a:off x="884148" y="160384"/>
            <a:ext cx="8229600" cy="1318161"/>
          </a:xfrm>
        </p:spPr>
        <p:txBody>
          <a:bodyPr>
            <a:normAutofit fontScale="90000"/>
          </a:bodyPr>
          <a:lstStyle/>
          <a:p>
            <a:pPr lvl="0" algn="ctr"/>
            <a:r>
              <a:rPr lang="es-EC" dirty="0" smtClean="0">
                <a:solidFill>
                  <a:schemeClr val="bg1"/>
                </a:solidFill>
              </a:rPr>
              <a:t>Marco Teórico</a:t>
            </a:r>
            <a:r>
              <a:rPr lang="es-EC" dirty="0" smtClean="0"/>
              <a:t/>
            </a:r>
            <a:br>
              <a:rPr lang="es-EC" dirty="0" smtClean="0"/>
            </a:br>
            <a:endParaRPr lang="es-EC" dirty="0"/>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8</a:t>
            </a:fld>
            <a:endParaRPr lang="en-US" dirty="0">
              <a:solidFill>
                <a:prstClr val="white"/>
              </a:solidFill>
            </a:endParaRPr>
          </a:p>
        </p:txBody>
      </p:sp>
      <p:sp>
        <p:nvSpPr>
          <p:cNvPr id="18" name="17 Elipse"/>
          <p:cNvSpPr/>
          <p:nvPr/>
        </p:nvSpPr>
        <p:spPr>
          <a:xfrm>
            <a:off x="3579042" y="1928110"/>
            <a:ext cx="1767852" cy="16880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aseline="0" dirty="0"/>
              <a:t>Normas de </a:t>
            </a:r>
            <a:r>
              <a:rPr lang="es-EC" sz="2000" baseline="0" dirty="0" smtClean="0"/>
              <a:t>Control Interno</a:t>
            </a:r>
          </a:p>
          <a:p>
            <a:pPr algn="ctr"/>
            <a:r>
              <a:rPr lang="es-EC" sz="2000" baseline="0" dirty="0" smtClean="0"/>
              <a:t>410-10 </a:t>
            </a:r>
            <a:endParaRPr lang="es-EC" sz="2000" dirty="0"/>
          </a:p>
        </p:txBody>
      </p:sp>
      <p:sp>
        <p:nvSpPr>
          <p:cNvPr id="9" name="8 Rectángulo"/>
          <p:cNvSpPr/>
          <p:nvPr/>
        </p:nvSpPr>
        <p:spPr>
          <a:xfrm>
            <a:off x="2273935" y="3807726"/>
            <a:ext cx="4596130" cy="350865"/>
          </a:xfrm>
          <a:prstGeom prst="rect">
            <a:avLst/>
          </a:prstGeom>
        </p:spPr>
        <p:txBody>
          <a:bodyPr wrap="none">
            <a:spAutoFit/>
          </a:bodyPr>
          <a:lstStyle/>
          <a:p>
            <a:r>
              <a:rPr lang="es-EC" dirty="0"/>
              <a:t>410-10 Seguridad de tecnología de información</a:t>
            </a:r>
            <a:endParaRPr lang="es-EC" dirty="0"/>
          </a:p>
        </p:txBody>
      </p:sp>
      <p:sp>
        <p:nvSpPr>
          <p:cNvPr id="13" name="12 Rectángulo"/>
          <p:cNvSpPr/>
          <p:nvPr/>
        </p:nvSpPr>
        <p:spPr>
          <a:xfrm>
            <a:off x="1173707" y="4517409"/>
            <a:ext cx="6632812" cy="2160591"/>
          </a:xfrm>
          <a:prstGeom prst="rect">
            <a:avLst/>
          </a:prstGeom>
        </p:spPr>
        <p:txBody>
          <a:bodyPr wrap="square">
            <a:spAutoFit/>
          </a:bodyPr>
          <a:lstStyle/>
          <a:p>
            <a:pPr algn="just"/>
            <a:r>
              <a:rPr lang="es-EC" sz="3200" dirty="0"/>
              <a:t>El inciso 6 indica lo siguiente:</a:t>
            </a:r>
          </a:p>
          <a:p>
            <a:pPr algn="just"/>
            <a:r>
              <a:rPr lang="es-EC" sz="3200" dirty="0"/>
              <a:t>“Instalaciones físicas adecuadas que incluyan mecanismos, dispositivos y equipo especializado para monitorear y controlar fuego, mantener ambiente con temperatura y humedad relativa del aire contralado, disponer de energía acondicionada, esto es estabilizada y polarizada, entre otros;” </a:t>
            </a:r>
          </a:p>
        </p:txBody>
      </p:sp>
    </p:spTree>
    <p:extLst>
      <p:ext uri="{BB962C8B-B14F-4D97-AF65-F5344CB8AC3E}">
        <p14:creationId xmlns:p14="http://schemas.microsoft.com/office/powerpoint/2010/main" val="77583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C" dirty="0" smtClean="0"/>
              <a:t>Análisis de Impacto al Negocio (BCM – ISO 22301)</a:t>
            </a:r>
          </a:p>
          <a:p>
            <a:pPr marL="0" indent="0">
              <a:buNone/>
            </a:pPr>
            <a:r>
              <a:rPr lang="es-EC" dirty="0" smtClean="0"/>
              <a:t>	</a:t>
            </a:r>
          </a:p>
          <a:p>
            <a:pPr marL="0" indent="0">
              <a:buNone/>
            </a:pPr>
            <a:r>
              <a:rPr lang="es-EC" dirty="0"/>
              <a:t>	</a:t>
            </a:r>
            <a:r>
              <a:rPr lang="es-EC" dirty="0" smtClean="0"/>
              <a:t>¿Que tan importante es el Centro de Datos 	en una entidad pública?</a:t>
            </a:r>
          </a:p>
          <a:p>
            <a:pPr marL="0" indent="0">
              <a:buNone/>
            </a:pPr>
            <a:r>
              <a:rPr lang="es-EC" dirty="0" smtClean="0"/>
              <a:t>	</a:t>
            </a:r>
          </a:p>
          <a:p>
            <a:pPr marL="0" indent="0">
              <a:buNone/>
            </a:pPr>
            <a:r>
              <a:rPr lang="es-EC" dirty="0"/>
              <a:t>	</a:t>
            </a:r>
            <a:r>
              <a:rPr lang="es-EC" dirty="0" smtClean="0"/>
              <a:t>¿Necesita tener alta disponibilidad en el 	Centro de Datos?</a:t>
            </a:r>
            <a:endParaRPr lang="es-EC" dirty="0"/>
          </a:p>
          <a:p>
            <a:pPr marL="0" indent="0">
              <a:buNone/>
            </a:pPr>
            <a:endParaRPr lang="es-EC" dirty="0"/>
          </a:p>
        </p:txBody>
      </p:sp>
      <p:sp>
        <p:nvSpPr>
          <p:cNvPr id="3" name="2 Marcador de fecha"/>
          <p:cNvSpPr>
            <a:spLocks noGrp="1"/>
          </p:cNvSpPr>
          <p:nvPr>
            <p:ph type="dt" sz="half" idx="10"/>
          </p:nvPr>
        </p:nvSpPr>
        <p:spPr/>
        <p:txBody>
          <a:bodyPr/>
          <a:lstStyle/>
          <a:p>
            <a:fld id="{254E8716-302C-4F1A-82C4-15D4E3ACA21D}" type="datetime1">
              <a:rPr lang="es-EC" smtClean="0">
                <a:solidFill>
                  <a:prstClr val="white"/>
                </a:solidFill>
              </a:rPr>
              <a:pPr/>
              <a:t>19/11/2013</a:t>
            </a:fld>
            <a:endParaRPr lang="en-US" dirty="0">
              <a:solidFill>
                <a:prstClr val="white"/>
              </a:solidFill>
            </a:endParaRPr>
          </a:p>
        </p:txBody>
      </p:sp>
      <p:sp>
        <p:nvSpPr>
          <p:cNvPr id="4" name="3 Título"/>
          <p:cNvSpPr>
            <a:spLocks noGrp="1"/>
          </p:cNvSpPr>
          <p:nvPr>
            <p:ph type="title"/>
          </p:nvPr>
        </p:nvSpPr>
        <p:spPr/>
        <p:txBody>
          <a:bodyPr>
            <a:normAutofit fontScale="90000"/>
          </a:bodyPr>
          <a:lstStyle/>
          <a:p>
            <a:r>
              <a:rPr lang="es-EC" dirty="0" smtClean="0">
                <a:solidFill>
                  <a:schemeClr val="bg1"/>
                </a:solidFill>
              </a:rPr>
              <a:t>Guía para obtener el Nivel de Disponibilidad requerido</a:t>
            </a:r>
            <a:endParaRPr lang="es-EC" dirty="0">
              <a:solidFill>
                <a:schemeClr val="bg1"/>
              </a:solidFill>
            </a:endParaRPr>
          </a:p>
        </p:txBody>
      </p:sp>
      <p:sp>
        <p:nvSpPr>
          <p:cNvPr id="5" name="4 Marcador de número de diapositiva"/>
          <p:cNvSpPr>
            <a:spLocks noGrp="1"/>
          </p:cNvSpPr>
          <p:nvPr>
            <p:ph type="sldNum" sz="quarter" idx="12"/>
          </p:nvPr>
        </p:nvSpPr>
        <p:spPr/>
        <p:txBody>
          <a:bodyPr/>
          <a:lstStyle/>
          <a:p>
            <a:fld id="{8BE738C5-1B51-4C6E-B2EA-6504EB6788B5}"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207332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18255PHOTO" val="/9j/4AAQSkZJRgABAQAAAQABAAD/2wBDAAMCAgMCAgMDAwMEAwMEBQgFBQQEBQoHBwYIDAoMDAsKCwsNDhIQDQ4RDgsLEBYQERMUFRUVDA8XGBYUGBIUFRT/2wBDAQMEBAUEBQkFBQkUDQsNFBQUFBQUFBQUFBQUFBQUFBQUFBQUFBQUFBQUFBQUFBQUFBQUFBQUFBQUFBQUFBQUFBT/wAARCA8gCi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usf5FLnFIaBXnnSxcZoozS5wakoTrTlH1pB+lKKoQtHX1pKcD+VIAxx3ozQetIetMSHUUnWlpDFBx2oBo60Z5piFyM0UdaAOKXUoUUc5pKXNIQuOfalA+tIDil6+tPUApRSdaBSAXPNBo70dDQAYpR1oGf/10pGaAAUUe1BGKQxVOc0vX1pAaXNMQuKBRRQMXGPekzRnHrS4zRcA6UEfWlxSdO1AAOlL2pKXpQAUpNJS/yoELk9qQfjR70uaYxR+NGOeKM+nSlAFIQnT1oo60oNArCUUdRRSGB5pR+VA4paYwzSg0lLQAvX1petJuxQDg0gF70hpTz2zSDrTAXHXrS0mPSlpAIKXtQOtBoAOTTug7mmk0oOKYC4oz9c0D3oHtSAXvml60hOPWgfjTAcOKTHNLRSEJiloxzQPxoGHSl6UNSfhQA7IPb86AcZpOtHamAtHfikApRyetAC5oB5oxR0pAB9aM0deaDTAUDijr/wDXoHQ9aBxSAAMUdTR3oIpiD86UmkHFKRzSKCgDNHSigQYwaXNJnmlzzTAUDilpvWlFIYoo6Hik9KWgANL2zSUZoGO6+tKOaavFLnnvigQpPFKDTc5pRx60IBTzQOKTrS8c4piA8ijH40DBpB96kAv4flRye5H0o9aBQADk0tFFFx2Fz6UmaUCgjFABmgDNLgUdv8KA1DoaCaKO9Ag70A0etH50DQp4opM5pcc0AApRx64pOopRzSYIXORSdfWl/CjrQMTgdzQKXt7UdPwpAGaByKBzRVC3ClHvQDS5pDE/WjvS/nSimIbS5/GlxRigBKUc0YpOh/woAM0uaOtApWC4HtRR1o70AJnilHr3pOtOAz60wQlKDig+lAoAUdKQDNL1pcUhidaQingUhpgNI6UlOJ4zikAzSASloIxRmmAY4o6+tLjjmjoKBIQfjR+dFLSYITFGfrSijrQhgKXrSdKDTEHJxRS0UDEHNGaWkzQSLR1o6UDrQO4tL1NBOfWjNSMOvrSikHFL3qgDpSZNOz+NIP8AOKLgGeaXqKBxzSce9ACjr60AjpQKM8UbAB4NKOaTGRSgUAHQcUgPtS0dqAAUopMYFKOKADrQeKDRSAPzo+lGeKAfr+NABQe/9aSigBeaM57UE0ZoAPzozRnpSg5pgITmkp3am9KTAXPFKvSkxR+ooQCk0AYpDx2o6/WgBegoJxQORQKLAHWlJ9Kb0paSAWjPy0UDpVDCl6etJ3pfzNIQmTS5NGMUo5pWATAzRj60Dn1paYBilwaTpQeaEAH3oxx3ooFLcABozQRxRTAUDrR1pKXrigAHelHrSDjvzSg/rS3AMUdBR+dHpTAAc8UtIBg0daAF60CkB+tHWgBeaKKKYBR0ooqQF6+tJRRQAUopMdaUc0AIeveinEUg60wDJp2OaaOaUCi4BjrxxQKWkoAMZ9aWikoBhmg0AZ9aUinYQnXtR0oAoIzUjAfnS0dKBzTAMUv50EYoPFGwCYoxmlyT1zR+dACdKD9KM0mMjvSAWg8DrQKKACikIpaACk6UtFACYBo9+aKAMU0AmSPWjr0paOtLcBMZpegoxjHc0YxTYCE5o60YoxxSAT0oIpTSUAFFBNJ096aAWigDNGKEAucUoptGaGA/rRTSfrS5PTpTAdS5600HigVIDqKRad1oAKM4pM0UALzSUtIenegBcHpmiikoAWkzijPTrR7/AMqNACikLZpcUAHtzRjNFHb/AAoAKQmlPSgCgAozz3oNJj60AA60daD7UdRimAn86KX6ZpMUgDr65ooooAKTGBx1p2M/Wk/nQAlGPc0tFACCkJ5paOooATv/AI0A0p5pOlAARjnnFHJpcUc0AJ1PSjaaXOfWj06mgYnXuaWgjmg9KAAUe1GcjijvQIBwaU8nmik70DFo7d6KDzTYhOlLRQOtIDzY80tFJ17VoSKPYUuMn/69JS5zSAAKdkCkzmigBcUUUfhVC2F7ijFHfpS0CEBzS0dKMZNJjQvegUnalHWgLCj2zzRjFHekzjtQGoo7Uv6e9IOaXg9aQBS9PWgkHpk0pp3AOtFHWlNIQDrzSnnijp2ozzzQhgPag0vWg0wCgc0cnrRQADk0uMUAE9AfwpTSGHWlpM80YoAX2pQeaSigB1BwO9J2o7UAL1FHWjNH5ihAAPfFLRjIpOlIBaPwzR2xRTAdjmiikx9aBXFIzS4/H6UDigGgNxKAM+1H60Y9KAFH6e1Bo6Cl7d6BiLxTqb+dL1BpALkUp5xTRxTv50wAc9iKXGPWgUf54pAL0NHPpQKAM0IGH0ozmiigA/OgcmgelLzn3pgKOaUUgopAKDil98/lScUopgLRRSfhQAtL1FN7ilx+dIApc8etIP607/8AVQAmcDpQTmjoaSmAvagc0n50UgHHJHWl9KSlFAC46Uh60ucn2pDQAoPtQKTByPSnUAGKTgD3pT7UmM0wDGKAccUtFIaE7UtJzS9aBB2ozijvS8Z6UDDtSg0mPSgd6AFHNLSUtABnigc0UUCFFLSA0CluULSk80lKetCBhS4zzSYOKAcUxAB3pQeaTOeO9LQIB3oAxQKWgaExS0nelFAXCnAjnrSfjS9aQAe2KPajP1ox19aYMWijpRQLcSgc0o5pAOelA9g6CjNLjNJyOtAhQOacOlNzSdRSZSHg/wCRRjHrTc85pQfrTELSdTxQOaAce1AXFoxmlxSUALRiiikAuMZooB46UgpiF5//AFUtGeKOtAxaQ0o7UGkMKTHNAoHFABRRRTQmIBS0dqBSYIBzTs4FJj2opDAUueKQcfSlJziqFcX86KOlHagLhjikxS4yKO/GaACjFFFK4w6/SijFKcnH9KNQGkUfzo70tCAQc0dDR0o7UAKeaKOvrSZ6UxB6UvWkx7mlFDGJ0paT/Gl9+aBABRQKKAFFGfX9KTH6UtAC0UClxnFKw7gPxo+lHT/61GaAADNFH6UvcUwEo60ucUg696LAOAx0oHpSDjPWloGBPPtRnFGaKBC5PvijNJ2opAGaKKKAClpAMdKAfrSAUjFJ3oPWlHHfmqASigGjpSsAUUfSiiwBS4NHbNA5pgHNHT6UHGKOvrSATrS8DtSUtMLC5570nX1pQKQ/j+FIBe9GeO+KTAzSkfWkAZPalxn1pOnrS4p+YABxSikoFFwFAoJx2pB170v50AL1Aoz9aToaBRuAd/Wlz7GkxnpQOaNhC0DmjrRzxSGFGKDRTAKU9OlFFIA9KOv0o6Ud6AAGgUfyo60wAZ+tLnnrSfWjGaAFozQDj60nSmAu6jPFC/Sj7tSAo/Sijocc0dfWgAzQOfwoxRQAoGaMUDrS460AJnJHNH8qCMUdOlOwCjpg0Dik/Wl60AGTRz3oPJo6UmAtJnrRmimgsGKD+NApaQCZyaWjpRQAUdKM+2DR170wF60dRSdKM4oAXHPejtR05ozmkAmKOtH86KACijtRTQAOaKKAKQBRSgUY59qAEope1GKAEopTR/KgBOtFLj9aMCgBvU0dDS0mM07gIRxSU7GelNpAA5ooo/CgApM80tFMBO9GcjFLmkORQwFpc80mciikA4dKUH603P1paaExwpaaP84p30piAmijGaBUlB1oo60UAFFGKB0oAM5pOnalJxRQMO9FGMUUALSGjFLQISjpmj9aWgBO1HSijoeaACgUtJj/ACKADNN7U4jpxRQMb1pQMUqigUCEzS4ooB/CgBOtIetOPIpCDQAgGaSlxRQAlAzS0UAIOKWkFL3oAAMmgjFJmlpDQnU0CloHSmhCY4paQ5pRQMKKKDTsACjHPeil9aNwDvz+lAFA9aXrRYR5oOaUccg4pBRwfWrIFooHT3pQMUhgM0uPypM4p386EJi54pOlJS5NMLCilpo5p1FgDHFKfxpKD0piQUooHA6UcUDF70YoxS49KVwE6UuMf/WoHNKeaW4AOKUdetID+VHTpQMXvSgfWkzmimKw7tQc0meaXOaQB2FLik5AoHT/ABp2AU/WgdKTqOlL07UmAv0pR0pBwaWgYUuOKQdTR1NAB3pQeKSloAKXFIBmlApAHelopDxTAXOKWkoPNAAeTSgZo60fnmncBRxzSjrxxSLSj86BBSgZoFC0XAKCcjv+FHWjr0pAhCKXqOc0Y/KlxSGJ3p1IRQc0wFoA5pKUdaQC0tJ3oXntQAtLgikHbtS8/WgAAozx3oo6fWgA496XNJ6Ud6AHZzRRRQAAU6kHFL1IpiF70dqQGlFAw60A4oIxQOaQCjv60Y60DmgUDAc+tHHvS9fekIoEH8qUYpMc0tAAKKKKYDvajp/9ekJ4ozQMUUppueaBxSEL1oNHXNLQAmeaWk/rS0AHXpQKB0oHNAB36UopOmO9OzzQAdKAMUdKAc0ALRRR0oQMKKKKAAcUufrSUvfigdxRzR1pD1pQcUkDFFA70mfalFUA4nFJSYPalK8Ug3DpQBij8KBxQIWg0UZ4ouOwUv1pBS/54pXGKKBSLR25ouAtFIPxpe/tTEA+ppelBANJjNIdhaXtTR9aUDNMBRg0nf2pT+tJ0oABS49qSlz9aQrCiijORxQKLjFoJzSUUxBS0lHelqMXNHSjJooQmLS55po6Uo6fWmwQtKetJ0ozzyKQxeCKQHNGKKYgopcdaP60hiUUucDrSUgFpM0UVQCgA0uKQcUucUgFxilpMUUAGPrR0NFL1xxQAlLyKBzQetMQmeKQ/jS4ozk0BuFFFGMigLAOaTHPelxj1ooGFFFAGalgGKSigVVhXDvRijr3o6nvigQoopB3pRx60D1CjtQKUelAC5pSKQUDilcYp49aBx/9ekpetNgAoAye4pQKDzQAnQ89KM0uOKQH2oFYXNJ+dHfinfSgYhNGaAKBzS1AWgmijGaYADRmijvU2AKKUdDSU7AFJyRSjijtQADk0UYoo3AO9HegUdaADrS9RSDgUoP40eQCZ5ozijvRSAXOPegCjoO9HWmAZoxSUvXHJoADRj0NLnApM0AO6ev4UfnSE4oU5NAC0D8qM0g5oAU4NL/nmkpR0oAM5Hf8KOv/ANaigGkAdqBSgUE4pgFH50UfnQAZoBzQBSgcdaLAJ7UvSkpc0gEpB60o4oIz9aAFzkUfSjtSUAL1pTTeT60vWmgCjNBxQOaQBml9uaB2NHU+1AC5oFIBiloAKKKXpQAmOKUUdKACcetAAcUdDS4OTSE5o2AUUZ+tHpRnIpgJ1/8A10cdOaX8xmj86GAHkUUdP/r0ZwRRcBaSijJ6UgFooB4pPzoAWgdOnNFFABR0pB+NA6+1AC5ooHTNAGaADrRR0ooAKBzS4zRjPtTASjNHSgdxikAoNAJ7cUA4pPegBfzpe1IR9aT0oAUGjqaD1o6gCgA7UUDpSUALnJpKO9FACGk/WnZoIBoAb0pKXHpR270AB/WkFLn8RSU2AdaKKCRSAKKKMUAC8U4HNJg+lAOKYDhzTuvNNBpeoFDBC0UdaTpSAUUCjOKQHmgAyT0pQaM0d+lACD8aXoe9JnmgcmgBaAc0ZoPJoAWgUlLQAY6UdfaijBJoAOnb8qAaM/WigYUUlFAgNFFHWgA60UUUAFJ3paD7UAHJ+lJnJpaD2/pQA3mjoad270hH4igBD+NGfWjBooAKKUDNJigYDgUAelFKKAEpORS0daBBRQOlKBmgYlH1oHWgDNO4hcZPtSjmk5PaloGFAoNAHHANAHmfvSik6e9L0rQyTA0tAoGRUlCgc0o4pKD06Hj0oQmO7Un3qB1GaWgAHFL+dHWgDJqhi96X9KSjpUgHSlx+IpKXrxT1Yhc0opBS0BuL1JpO9HWlzj60hhjjpSjikzk0Z9vypoQZwcU6kFL/ADpDCjpQeOlApCFzkUo5pvWgjrVALzSmijvSYCjmkoxQOtMBetOpBR0NIBaKPzoxz1oAOaX86T86UDvQMXPqaBSYzR0pAGPXNLSDpS5pgL70dTSUooEGeT/WlHFIPWlB5oGOH40daTPHU0U9iRfzo644pBzT+1SUJ270UGk249aAFz+NLSenpS9aADGaBQRg0vA96AFxQOaT86M80ALjNL780g/OlHFAAM88Uo5pPzpeCKADrS0dsUn+eRQAvSg9aM80YwOtACg/U0E4/wDrUnX1paYCg80tIPxoA+uaQCmigGjrQAvp1o9xSE5xS9uKAFzxRn8aTv3oFAC49KBSZzS56UwDtR2oB5oPUelABQOlFLQAAE0dTR1x/SlwR70gEooJo7d6Yhe3FHWjGcUf54pFBzS0UUCQvUfSlxupnSng0DEP40uee9BoBoAKWkzS0CEHNLRSrkfWgaDGT6UA0HigeuKA6i/hQKTrRnvQgFxS+38qSigQvOadn0602lFIewvakBzSjrSCmDFzRmk6UDp1NAhaAOtJ0paAHdKDyMUAcUlBQHrQPxo60vXpQSA59aMYPejPFKTxSKAUlGaMjGaEAtGaTrSg4pgHOMd6X60gHfmjPrmgAzS5zSUucCiwri0daB0oFIYUuaTvRmgAooFFABSg5+tHainuId19ab3ozil6ilcYZpenvTcZ+lLnn/GmIUZpc8U0ClHPNIYUvTB/lSE/jRSAPal69qTpSj2poAHBpcU0DFOzTELS/nTQe9LUjClHtSUUwFP+cUde1J+dFCAKQcUvWl4oASiigGgAyD60UhPtS0AAJFLz74pB1oJ7UwCjrRS5HvSAb0opaKfkHmFGaTFLSAKKTFKKAFBxR+dJ+FL2oAX+VKBSClBxTAUnFIT9aM80E0gDJ6UZ/KjIHrSUgFJ+tA60du9H50wFFKTQKB0pgJnI9R7UucZopM0tgFozmjNFMAoopBxmkAtBpOvSlFIANGeaCaOtMA/P8KCeaKTOKQBnHFKKTFL1+lPcA/zxRQOBSEUgFFGKKKoBRRmkxijNSAUUufrQKADGaOlLmkA/yKYBjpSjtRijFFgFoJwPaik7cZpALnNA4HvR1pQcUABNH50dzSZoAUde9HX1pKX8KaAUUZBpKAe1JgKOaMUfnR6UALjNHakxR1oAUUUlLjNAB0NHSgCimAZ5o5NBo/OkwHUUg59aBTAWiigCkACjtQTjpRQAp4o7UAZoAoAWj8KKBz3/ACpgBGDQBSDil+nWmgE5/wD10oFHtSfnUgLR2pM/WlIpsBCc0hNBOTSfjSAUHOOtKGpnTIozmgCToaWmCnHNABnpRQeaMe9AC0A0UCgAoo6jjrRQAoNJ+dGKU+lACGijvR3oAKUHikoHNAC9/Sjj3zQDRQAdaPWkFLjigBM0Z+bvRilPNABgd6Q0dDRQAE4+tFAoxQAlGOaXGaTt3oATGaSndfak68fyp2AQUY/Gl4zR0oASjrS5NJQwDNAopM0kA4NThzUYNPXpVCH9CKTNJ/OipGKRSUUUAKPp0oz+NJ09+aKYDvTnmjpSZ+tHTmkApopAOaXrQMOtLSYoAoEO6igU2incYuO9JSmikISilo/OgA60UYooASilxxRQAYooPFA5oAT86KWkxzQAZoNFGMkUDE/OjH+RS0EZpsQYpPXmlzjtQe1IBp60oOPrSkU0jFAB1opcDFB4NACE0uTRjNIaBi/WjPag0o5oAQdaWgqMCloASlzmjGaAKYHmQ4pR0pP5Uo79aszF7UZ470gpaQxenvS5z2NNHJpeQMUIAAp1ID+dLjPrTEAOKUGk4B96Ue3SgBe9FAoxmkwDtSjrSUopgLR0ozx60UtxhS0lLj0piDOcUAZzR0/+tQKAFGR1p2eab1paTAWjrScj/wCtS0DAAfjS44o/zxQBx9aBC0A59aTPOKWgApenPWkA5pcUAKD3oFGOTx+dA+hpDFOM0D86TNLgUAGcUpPoDSdOlLnmgAzRjPrQDjNA5FMAAwKUj0ozRQAYxQO+aXNIOaAHY4o6UmKXANOwrhmlpBS9/akFgB9qcDxSc4oBFIBcg/8A16PU0hp1AwFFA6UUwClzx/hSUUgF70DBpM9aXGO1ACiigccUUALQB6mkzS0AANKOmaTr2pT16UAL3opOlL0oAXp3opMc0ZOTQAoGaUcH2pq8mlBpgLnigHNIaUUgF7GlxxSZ5oHWgQvNAODSHgd6Uc9vyoGGcmjFAX8qM0AA4paQjFKp/wAmgBaO9J3pcUAApaQH2pTQAfWj2oByaQ80AL1FANAPaigA7mjpRQfxoAXPB/pQOe1J6UufrQAvX1zQc8UZye9BNAC4xSgUnPfrS5zSKClpKO9MQuM0opMUdPWgAFL2xijHHvRQAdKXHNJ1oBpbDHDJo/n9aQcc0de3NMAGacaTmgGgkWgGijGaRQYyaMc0h60AYNMQ7tRn1BpPWgHFIY4c0dBQDSE/lR0AXHNAFGeOlBPFO4ATR+H50Yo6UmADnn+VAOaUc9jQBmkAdDSdKDS1QmIOe1OA/wAiko/lQA6kB59qUcUdeKQw60du9GOKKYBmkJx0zS0UkAClpDRzRcBfpQDRRQAvX3oPGKSnU/QEJj0pduB3FJ370ueM0mCDp2pM9qXOKQU0Jig+1KPxpo6YpQaBik5o6YpMUUCYooyRimg07ORS6jFBzRz6UhNCk9eaQCilz2pMUnfimA6ge+aQGloAXPFN6UZzQTg+ooQC0AZ5pBS57UwAnNFFGc1IBSAAmlopgFJn2oP40D8aZIp6UnfFBoH40DF/WjOKB/nFFIaDtS9O2aTaaUc+1AC0daTtwTSikgFoPpzSZxR0qgDPGKKWgdKQAetHU0AcUYoAXrRnmkH+cUChAKKCO9H50houAo/SjOD7UZ4pMdPWmAuaQnNGOtC0CHduKTrRnijmpGA60vakwe9Lj26UAJR3A7UZz7UE0wDp60v6UdaOlCAKOtA5opAJRmjpS9OaADtR1IxSZ9jS/hTAXpR6UlFIApw6U2lz9aAF6+tA9aTNGe386YCjp3o6+9B5ozigBT7UelIKKQC5yfejFIAKWgBen/1qM/nSEYpce9UAmcfWilxig8nvSsAZ+tLnNIKCO9MBfejHPWkz+lKPzpALjJo6cUn0pR1o3AByO9FKT2pKAFz7c0gHNKOc0EZpDA0Ck/OlGc0ALRSA/pRnP/16BC0Uhx1pc8U0AuaCaTNAoAXt3oFJS/SluACl69aARSA4pgA/Ggc0A4ozihAGOaM8e1ABo/nQwGHrRihuopQc0gEo69KMZNH0oAVaf6UwcU4UwD/PFKB60c0mc4pAKKO5oBFHT1oAWjp0pM+lKDQADigmjNIOlACiko7d6UUAFFJmjrTAUHBoFJ/M0UgHdP8A61IKTPNLQAZzRSZpetAB1NHFAo6mgAooo/OgAoo4pM0AGKTH5UtBHSi4DcY6fpQTS9KSgApKXNJ1796YAeKM8UdBSDr/AI0tgDOQPWnKeRSfpS07gPxQcdqbmnUgAc0lLSGgBQKOtB9qKAA0uc0goJ/SmAuMUopM9+aP8aQC4oJoFJQMWil7UUCEzRQOuaOtABnpS5pKKAF+maBRRn8qADoaCcijPFAPNFwCjgetHBooADSUtFAxBxR3oooEFFFFABjJpCOOlLSZ7UAGeO9GR70UAfnQAnelHPeg9aBgnpQMKXH50dqAPrQMCKAMUdKD0oACeKB1o96WgQdDRn3o60Dn8KYHmPSndaaME0o6e9aGQoOOKWkHWlBo2GLnmlPpSA/WjuPWpGKB1pRxSYpRzTAAM+9HQigDvzSk54pALQMUgGKWkAvXpRnpSUv507iAClA470CjH1/CgYHil70D/JoB60XEGPXNLk4xikHP/wBelz9adwDP1pevajOeaO1IBaM+lHXvRgUAH+NAOPpSnijtQAe5peaO1HfvSGA5pc/Wkx/kUdKYCjg0vU9KBzRQAZwetKKPwooAX8KUikoPPekAooHFFH50wAUfhxR/OloAQUfnRSmi4AOKXOKQf5zSjigQo6UYFJnNKO1ABSjkUHmkxSAXr65pev4UDj60A0DFopAaXFABQOR7UYpaAEpeaCKXtjBxTAPwoo/WgCkAUUoGTQBk0wAUDJ+lHbpxS0gAnBoope9ABQDSZpaAAHNL1HekpcZoAT606k/rQDzwKYDqTNAzxS9qQADSgE0gOD/jS5oGA6+1GCKMc0ucUxCdaUD60maXOaQCjk0Yxz+goo60AKeaAc0najp2oAUCgc9qQfjTqAExzSik/Cl6mgBDzS0Uh6UALQKXg0lAxR+NLnFNpRz9aAFzSkU0fSloAXGBR1o60UCFJo6+tAOKB+NKxQvUUZptOx+VMVwpefypB9DRnk8UALyee1GcetGcilHPFIe42lzj6UHGKUcUxBn3pRSY/OgmgEL0ooxRQADmgUUA0BccBxSCjvRzmkMCKXH1oPGaQc96Yhc0DmkGetKKTGKBmijNFAC9qQDBoBx9aKYC96QUDmgfjQIXOaWm9DS9KSGLSZpQc00Hr1oQMd19aAMUDpQKGAUZz60UnUUwFpev1pOpoqQFxilzmk60uR71QB70ZpAc9RTs9s0rhYb296cOaQUZ9KADGKOvrRnjmj8KLgKOlJj3oHIpaYCAYpc0UDrQAGnDkUn86QHPSgBc4oz6UdRSdKAHdeaM9qTdR3oAX8DR1ozSZ4xQAoo696TNKaTAM0Dk0daWmAZxSHp60fnRzjrSAAeOpoz/AJFJg0o4oYICaO/Sg/5NA+ppiA8dKWmnrS9aAFFA4oFL2pDDr9KUcUnSlzzTGA5NL60mcUUriAUoGevSikoAceBQRx3pKX86YCdqUcUh5oBpAKaTPGOaOtHUcUwF6+tJj0oBx0pRzSQCUuM0Y/OlpgIOaM84pTxSDFJgL0ooyAaTNMA/DNLSZ+tLmgAzR0pP880vWlcABzSHNLikFACjrRRQR9aACiiikAYyaMUYpM80ALRmj+VAqgCl+lJSjrSAXpSe9A478Uuc9qADmigcUUALSUZx70DmjQApfzpBS5pALn6/hSA4pfbmkpgLk4x2pfwpM4pM9qBijp0oHApdvt+dGPrRYQY/GjPpQTRSAUDmikoHbNACjNGaM80Zz1p7AGaUmk6+tFK4AOhpcUZzQDTsAUZzSik6GgApaTNIKQDs5ozSHj1paACikJ6daWgApcmkFFAB2ozxRQKAENBGRSmigBlLil60uKAFH4mjikzSg0DFzSA/maAOKP1NMQvQUnFFHtSAAe1L09aaKXv7+1ACg80dKQ/WloAX+VIKB9aOlABQeKAc0CgAHalpOuetAOff3oGGcCgHJoFAOaBAByaUHNJn1ooAXGTRSZ+tLQAdsUUUlAC0UUn50DDNHWkzj3oz/k0CFwSaQijvS09wEK9qaRTsA/hSUMBtHT1pcEUc0kAdqFNJ1Hp9aKYD80uaaDSjnPFIB1Jmj+VHWgBaKT8aBQAoo60ClHH1oAKD9KToaUnjkGgAB+tLSfnQOO1Ax1J0pAaOvagQfjSg/WgnFIee1AxTQDn1o/WkBoELRSUpNABS0mOaWgA7UDpRR2oASlpAOaUjnrQAnWg8UvfjNJQAZoozR3oAB+P40de1H4mgGgYdaQdqUUYyehoAQc+tABzQfxozgUAKaAKBzmj+GgEB/wA4pMYpQMUucige4g59aBziilpisJSikpQKBHmPGfelB9vypKBmtDNDutH480nT6mgD5qRQ7tSjke9Jxml6ZpAKOppaQUtCAUe9Hek6/wD1qBwaYhwOaO9IKUUxgO1LjNJSikIXFGe1FJnBoAd0ooHGO9HFJDDk0ozQOvFGD6n6UwFHNL0pBzS0dCeoHpRxmk78UtIYpx/9ejOaTk0DI7cUgFB9aXrSZ+tKKBgKXNIDRQAvXFOplOz+NMQClxTc9aUGgYoP5UdetJnilzkd6AFFKKaKUHj/AApALmgdKQHPrS9R6UALnmkoHSl7CmALzRjvRQKQC4/PNKOT60gOKM5oAUn2ozzRniigQAk07IPXNNGSelA5pjHDmlpo5NO6cUgClz0pOtL2pgB60dqBR70ALjHtSr1pMd6BSAXOaKSlxTABz2pRRgc0YyOtAB370vb3pFpcc980gExinHt/Sk4pcZ6UABHFJ0H+FKKDjFABwegoB54zmgcmjgUAL2pRQOfWjGaADp2o4oA49KMUAAopaU0wEHPalPWkxzS4o3AOtKPpSdMClFABRzijrR+ppALjnniikzk//XpeaAFxx70Y570gNLSZSDpRSYpRTJCgDNFApFC9D3o60uaQH60AL2ooHelFMVgHNGMiijOaAQZ9KUGk4pV4oGLRj3PNGcUUC6h1oBopc0Awo/OjrRnk0rBcKUfjikpcUwDtxS9KTtS0AFFHej8KVguL1o6UlGaNQF60vQ0hNKtFhhRikHWl70AA6UZzRnB6UCmAUpODSE0UAAPpSikyfSloEgJ/WigDPc0E896Qwp3ekC0tCATFJSgUtCAQcn/CjPtRjHrRnmmIXNIaXOaQd6BsAc0oGKQGl60risKaAcUgo7+1MNxRyaUD60lKOneluMAKMHNHU0uc0wEJzRz/APqpOpo6VICgUZxQT3zR3NMAFKOlJznvS0IANA4+lJmgHPrTF1F+n60mc+uaB3oxjuaQxetL0pv50pPFABSjJpO1KvJ/woAMUA/X8KUnj3puKYh2ccdKQc0nWnde9JjAHjvSYz6/jSjvRjNAB7c0n+eKU/jSd6YhQcCj9KToKXP1/CgBM5xS54ooP50Ag6Ypc4pOoxR2pDFo5pBzSjrQAvT3oHHrRjP1pcUAH50dRS5zSdKYAOaWiiiwCD8aUYFAOKXqKAE7DvQOvSkpc0gA8ilzQOKOKEAY5pRxR1pDTAXr3/Ckxk+9HUUnekApz/8AqoH+c0Zo60ALSYoNL1oAOtA6UdqQHNMBaTNLRSATFLRRQAUUUdPWhgGfrRRRntQAA0d6QUtAAKUetNNANADqO3FAGaM+maAAdO+c0pHvSY9aCfrQAAe1LigUnTvQAoPHpS03+VOoAOnrS9fpQDnijHFAB39fpRjmko6UgFFKTyP6U0ZzS9fWqQC8n1xQOaTJHFL19aACj8KQUufxqQDPNLSZoHHtQAvWkzQOfel6DmnuMSlzzRSUhCg/lR1oPPc0Z5oAMZoFANJ0oGO7ijp0pM0ZzQIXrRmgn0FJQApoHSk6+9KDmgAoHU0E0vagBCcUCg80de1ACjmgHmkwe9A/GgBx6UlIOveloAd1FIRiko7U2AUopKOvrSAKUUnWlFACUvT1pKKAFHFB5FJRmgB3ak6etJRQMcDgd6Q9aTPNB/GgQpORRnNJRnFAC0ucU0daMk96aAcTQOKTNJ1pMB1Gee9JnikNADs59aT86QUelADsjGaTtSUUAAoHJozQT+NAC5oz9aTcMUA0AH4UGikNAAeBRj8aKB34pgL0pRTQad/OkAv5mjqKQfjQTmgBaAMUfnS0DQmc0tIOaWgQvFJ1pOtLTGH504U2lBxRqAvTJoHPrTc896UdKAFI9T+VHUUhPNFJiFHFJnB75oBz60d6Bijmjr+FJR6daAFpaTNGc0CCjOaM+1H+eKAFo7mkJ/GigBe3rRRSE0AJ0/8Ar0Hn1pcZpDQAv6UA0n1o78ZoAXrQTn1pPzoBoGOX/OKTH5UCigYtFJQOKAYv+eKTrS5pMUA0Gc9KOtFBNMGAFAxj/CkzQelFyTzL88UoGfegHNOHrWmpAhPelGKQ9c0YzSGOFHWgdP8A61ApAOzS9KT/ADxQeaAFHr/Kl4popcmgQuPqfrQBS0UwDH1pRjFJmigYoHOelOpOoo7UMQtApP60oouMX8elHWjrRnkUCFHHNHWlppGfWkAooPtQOlFIYtAGaTtRQA7OMUZ6daQnNLjvTAD14p31poHFKOaBC9KBx6/hQOfpS0hiZyfelxg0Y/P2pBnPemA6gHA4pM5opAL3oBxRRmmAdPWl60Z9aM0AA6Clzk0h5pc0AFFGaUUgDrxR9MUg5OKKAHD8aOwpATS+tAC0v8qSloAPzpc4pM0oGKAFAzSnHvTc/WlpgKBQKBQB6UgFPBoFHeigBaKM80Y4pgL2/wAKMUdu9Gc96AADjpS0Hg9aKQBilpKUUAJnPSnD/OaQHmgDnvQAvoaUUmM0dOBQAvI70dOlFFACjmjOKM0dRQADv6UHnFL3pMfWgYoFAFHuBR0piCijGaO9IBfpQOAaOtA60AL+Bo60Z69aM5AFMA/OnAU386XJzSGg6UYyaKMcdKQBS4+tFHJphsB60oFA6UY560rhYBxS5z0ooouMKO1HaimLqFKozSc5o/OlYLjiKKOtFAwziigciimFhcc0d6M4oB5oQmGPxpVoGM0CgSDFLQPypP5UWHcBS0DjtR1pajCg57UUdqbEhQOaUGm/ype/tQMXpS03PJpc8+tABmjmk659KCaQCClPajFAFHUBc+1HSikzmmAuccGlz04po/SlzQA7P1petMzSikAvtQBmkFOJpIBuaXNG3ij86bEgpCcUUCmG4oNA/GgkUA4pBYWik60vakMWjFJRnmmgFHWjNJRRcBevrQKKXGKaACPc0DigUZ5oAXHFH50bsUnXFAAKUde9GcUUAJijv3oxz60tFgD2oPFAOaOtLyATqaUUnT3pe/U5oAUjigGgH1pCeelACkGgc9M0A0DHFMBc5ozSc5oxQICeaMUUGlsMXFIetFKKYtw6dqAcnGKCaQetAxT1oHNB5HekHJpAL1OKWk//AFUtAAOaUcikHNLigBc0mQaM80Z/yKGAtAPNNoouA4HBozzSA0A07gLSjrSdKcOR70twDrR+dJR0obAU/lQBSZNL1oAPbpRijpS9RSATpwKXqKTrS96YCAYpaDRQgDFJ+dA470tIApOlHXHWjpQwF70lB4o6HvTAWj/PFHWjvQAGig8igdKEACignik7/hTGLRSA0d6LiFBzRSZyaUVIDhxzSduc0Zxx2oNNgFHejNA5NACgZoFJQKAHUE/lSGlxRqAUmaDSD8c0gFBpc00cdc0tO4C+lAoOaKNwDtSg59qSjNDAUGjr64pOvvS5xSAXpR1FNB5pc07gKOOn60A0Z+tJjikMM5oJpODRQIcOfWj/ADxSYo/OmAtKKTsKM4NIBR0xRim9uaX2oAXp1oHINHWk/OgYuaXqP8KQe9GPr+FAg6//AF6B0oP60nSgB3QYpPzopO1ADu2aMc5pO3ejPHpTAdng0daaOTzS4x60bgLSCjPNAPNIANGfSl6+tIxFAw7UCl7Un50xB3paTg0ZpAHajOKQ8UZFAC5wKPzpPX+tGaADdRmkop3AUdaUnn2pKCfrSAd0pN2abmjdQA7NGabRRYBwOKM5puelLwOtAC5ozTSaXPFMAJIxQDSUUgHfnSdB3pOe1KKAF9KGpO1GaYC+lGfrTaM0gHA4pQcmm5/KnKeKAHA5+lGMUnUUvTFAABxR6UE4pM5oAU4IzR0pP1pc59/rQMOn0paaPxpRQIWgcUhNKDQMM5NGeRSD6Uo4xQCCjBoJozmgLC9qBSUDpQIXqe+KM0nWge2aBi4oH+cUgoFAhRSk4FIAPwooAO9LmkPGKTpQA7PpRScigc0ALnFIO/Xigcn1ozngUAB60neiigBRzQaSigBQcdaKTqaU4/GgYYpR1o60Z4oHYOlApN1J1o6hcdnFITkUhP1pR0poQg60ppDQetGwHmnXvS/zpOlKBWhAZ9DS4waQDBpcZNK4C0H8aAKOnvSAUn0pc4Wk9KUjnrQgFPSgA0AbhzRnOaAFz+VA4oBzR2waAFoziigcYoQhQcUZpO1LTuAoGcU4U0HNGeKQxwPNHekoHNAhTx60ZOKP50fhQMUUAikNLmgQUtIKUc9KQwHJo79fzoIooAXtQKTrS5wKYg7dKWgHNFIYvQUA4H+NGaOtAC4zQD2pCeaFHPvTAXHvRRmlxigA+926UUUvFAABzRjJ9aKMUgDNKKTPtQM5oAU9aU8jFJQOlMAFO7iko/nSAWjNIOtKBTAXrS/nR2ozSAUDFKOtJ70ooAXPFKKT16/hSA4oAUH8aXODSHg0vU+lMBetFA4oxSAXFJRn0o/WmgHfrR7c0mc5pQcj2oEA79qX/PNHeg4NIYA460vX2pBzQOtACiigUE84oAUcfhRTRkDGKdQAehpR0pKWgBenrSA57mk96Uii4xaOtB6etGKAsIOBS0UUAgxR1oyPej/PFAMXNApMUtAhSe1HejNA/GgBQc0oNN78cUYI70hi5o6jvQv6UfjTAX0pRmm0pP1osCFB+tGKPSlpDAD6mgDNAHFA/GmAuKAMDvS9BRmgBM896XrSAcml60CuAoHSij8aVhijmgcetKOhoAzTEApaTvR/nil1GHX6UdKAc0o5p3EBH4UUY5ooBB+v0oo6UoFLcYlL3/wpMYNHX1oAXr60D6UZoBwKYC4z0pMc4ope/tQAlFKTSUAA6UfSjGPXNGM0AGaU9qQjmlz7UAJ1FKKbSg0gHKaXGfX8KaDj1pV4xQA4GgmkyDRnHWkAY70Z4o/lSZ64pgA6+1LnFJ/OinuAufajH+RRjPrR0xS2AXINL1poGKWiwCmjvRR09aGAUYOaKOf6UxC4zzS9qQdaUjNAwpMZNHXpS0IApDS9aKVxWCjmiigYAYFL24pPxpD+NAC9DR1oHNFMAzzS9frSD2oDdaAFzxRmm9D60tIBfzpetNoouAv50lAoPFMQvX/61KaQdaKAQvUfSg8ikA9KCM0gYenX8KUdaToKUHimCDHpRmgmgDikMWijpQBQAooJFJ2oAFMAHJo70v50fjSAKAOBQBRnHvmkAZxinA4pppaYC9aUCk4FBOaAF7Uo/OkzmjGOaGApH1o6+9FJ06UDFoxQaTHuaGIP5UvBo7e9IBmkAZzS9aTqOlKOlMAz2pDSmgDFIBuKUUEelL0poBAaWgc0UgAjmilz9aShgFAH+RS89aBzVANIoA/yaX6ZoxUgJSgUY9aKdgFFHuc0ZxRigBBSg4AoI9qPalsAfTNKOMU3OPelB5oAUjmlpPT+dJQApOTS03HHvSjtmmMOlHANFLigQhpQfQHNFApXADQB7c0cnHrRyfpTQw/PNHX1NFFIA60tIOtKtAg7mg0oFIeTTGA70AcdaMUvahCE6UdKXFA6UAANH86BSHApsBRSZx0paMe1KwAOaWk6dKQc9aEA7NJSDinYz/8AWpDDrSdaKOtAgpegpOg9aOnrTYwzzS4pOtFAgB5704detNNGelGwCnj1pegpAaKQw7g8ml9xRnHegc0CDOKAKMikzTAdj60mOOlJmlzSASij6UnSgBTSUtFACUnJzSmgcUAJ09aDSdOtLQAZpOKKOlUhi5x/9ekNFFSIM8UUmaBQAvejPFBpM5oAXpQDSUU7DH+9Cmm54oBobEO796Q+lHfOKMd+1PoAoNH+eKaTmipuMeCKUcYpgPanD8aBD80A0g5NFABS9qSinoABqXp0pM4oDEmkA7cfSkzSZ4o6cUAOz7UHn60g+tHHvQMUmj9aT+dOU9aAE60oFFJuzQAZoHBoz9cUnSgGOHAo74pM8UE4oAWl/Gk60negQpOaKTOKBzQMdmkBxRSnt1oEIDRRQOlAC/SkJ56Yo70HnNPcYUdfak7UAUhC0YopO5p2AWgHBo4NJnFIY7t3pOvFAOaM0DDvRRSdKbBi0ZxTRS00CF60UCgGkxM806ClPakFOHSrsZh3ozzQAKB1oGKKOlA4zRSAXPApetJnmlGfegBaPYUlKOKQC9Oo/KjPtRnPb8qWnYQdKKTGTxS0xi+9KeRSUYPSkxB296U5pOlGaBi5zS0gpR+vtSAX86OtJnil57ZpiFFIOeaM0oPWgYdqO1ANL2pAJil60g/GlHFAByeMUY4pSfSjpQIBx9felIpAcZ9KUYoGGKMUZzRQAd6djNIOlH50wF6cUdKOvApMYpAOHv8ApQOKBR1oAUHJ/wAKDwaO/fNBOae4CmgCjFFIApe1J0ooAUcUenWilHftQAYpQaQYP+FGaAFpSOaQc0oOAO1AB145pwpO9LTAB1pSM/8A1qTk07FACDkdDSnikFKOaAFH0pKAaKQC/hRijrQOTTAXFHp1oHWlzn/61AAOT15oo70opAHejpR0o5oAUfnQP85oH6Uv86AEzzQDml6UnWgBaXtSY9qKYC9aXrSZzRnHrSGhe1HWm9aXrigLi0vWkPajsOtABRQOaKAFziikzRQCHdvU0U3vQaBj+lJ0pMkilFAXFoAopQcUbC3AdaOn0oH5UvUUBYBS0h496WkMBS9aSl+nWmIOxz1pV/zmkHbilxjpQAh5NKB3oPXpSjmlcBDzRgD60v4UUDDvS5zxSA5HejPfpQAHrxSijrR9KNwFzRSA5pOT0oAXPNLSdfaigSFoz9fwpBSikMUe9BORQOaTtVXAKM5o60YoFqL+dBORTT9TS5+tAAOtLnH/ANakpRmkMXOabS8/hSUbgL19qUjmkHWj+dMBcUhGKX3pOppbAKvrRmkB/Wkz2qhDs8cU4NTAaUf5xUjHYNIOKXNJTsAZyKUGkzijpQJC5paT/PNA70DClFN60vUcZ/CkAopaQUtFwCl7UnJ4pce9AAME0E80YwfalzQAdqKAcGjOaYB/nigUZx60dR3pIApSeB/SkP1o4xTC4UtA60hOO1IAxSAYpaD+tFgEJo9+tHelFMAo60uKQ0bgFLjmko70gClzkUlA5/8Ar0MA60UUUXAUH8aCcNQPaj8KEAvrxSDr7UZzRmgBQcmlzikzS0wEGTmlzRSA84pALR29qKM9utGoB09fwo/zzR2oBpbALn2pfSm9TS54p3AU/jR/Wk/Cl6jigAxQDnilo6DvQ0AClzSYNFGwC/X9KKTOad0oATOaXrRQTTGGaTpRmlIoEJ370tIevFKBjrUgGKQcnvS9qKYCGgGlNFACE8UtJS9aQBnIooxRigBRQeaD0FFMYlGaPrS4z0pCA4/yaSndPejHFMYg/wA4pc5pcUYwKQhMGkxzTgDRg09xjD1/wop2MdqTFIQg5pwFAGaUUAAoxxSjpS/rQMb+tBPvR+dGaBB2o7D1oJxRTAKX8fypPpRSYwzS5GKQGgH60CFwfpQKMk0YoGKD60tMpw6e9CEONJikB5pTVAGKTpRQRSuMOvSgcD3oAo9qQBRR0o6djQIMfWkzTqTp+NABn0o6UEUA5oGGaT/OKD+OaSgQob25pQaToe9KKBh09cUDmkPWlFO4bgeaKTIpSaQCj/OKDyab+dLmgBeDS4xTQeaXNAhQMik6UUmfY0ALjpQaKSgBRQetGaTrTYBmijFLwB60gEz/AJFHrR0oPA6UAGKT1pTRjNAxpGKKceaTtjFACDpRS4NB5AoEJRinbaQ/nQAlJTguaMUwG0uOKcRjtRtHIpANAJpaXHPTmlx9fwoAbjikxUmOKTHtTYxoye35UmMinhcH2pQmBSENUcinBaULzTgMfSgBAKCKcBTsdOtAERU0u3IqTFJigCMCg8djipNtIB+NADQtHU8U7HFLjigBmOf8KUClIxRQNBSDr3pcUY5oAQUHkUYFGaADtSZpRyaQ9aBCgUvWkxQDmgApaQcUHnvQMOvrR9KKAKBC0ZxjrRQelIdgPH0oooxTAKSjNLQISilopDEP+cUmMUv50mKYBnHvn0oNL0FIQaB2DNOpoGaXHvQCE/PNGcClxn1pCOKYC9qKQHtS0BuLSH/OKOPxo54oYjzbFHU+1FA6itDMWgUGjrSAXPpRmkA5ooGO5pR69aQZFHNIBQMf40tJ60etADgcZ9KBTcU7FUIUcUopKKlDFxR396OlHHpQAuBScCk6mnAdaAAHNL2pOlKKBB34pTSZpc/WgAPtQOn1pBTsdaAFxxSDmiikMXNB60UlADhzzQRmkHNL/SmIX8etFGeKOnb8qQwxmlx+lJgd6WgAxxRj2o96WgAHBxzR1o6daMGmADjFOBHam5pRzSAX3oHXjvQOntRTAO9LmkpQMUAAOaKMUAYpALR70maXORTAAaUf/WpKUc//AFqAF70o4pKdjikFhO4paOp9KO4oAWj60dfwooAKd14waTj3paADpRQRxR3oAWlFNp2e/agAxQOBxzQKDQAopSKSjJ//AFUALg4o7c0pptA2OpetNBJ96WgQd6XHNIP84penFAwzSjkfSk/OigQooB4pOv1o/OgBcfWjPNGeh5pcUAFA4oooGAHNBoHFHP4UxiA59aXvSDjNLSJDP1pfWkHFKfT+VJjQUo6HNJ1xxRmmhjsUUg+lL0oEFLSDpRnmhhcdn8qM4pOtKRzSGLiijFGc+tGoC9c0BqTOOKUCmAoPWijIpD65zQAvSlyaQUtIBKWkzR14pAKBmlz19Pak/OgDPXNMBwwf/rUn5/hSfjS9KdgD8TQOlKBjPBpDSAUcikIwetOzikpsAooo7UgA/j+FGRRQaQB1opOtLimgDrS8UlANAC0dD0pKUnigAzign8jR25o+lDAM0o55702lPXimAYpKXGeetKB9aBDacuc8GgDFAoBJju1IT6/pQDnmkPWgY7j0pCcijPfmjNIAzQOaTvRmkA7NGeTim5pw496pALmijPNJnFADgeaO/fFJmlXrSAOcU4dKQH3zQc5pgLSdulJnmlHXvQAo4HWkHpRnmj86kBe1FG7igjNMAoJxS+9J1oAKKBRjOaEAmM9aUUEYooAWk60vQ/4UUAAHFJQDS9KAEpQOaQUvQ0WATHrQTk0pyKSgApeo70H2o/lSAO/ejPSjv6Ud+tAB17c0ucikHWlIwPagAHNGPajNFMAHPrSjrSd+9LRsAvb/AApKBzSnrzQAlGKOlLQAA8UcA0ZHTtRimwFB4ozmkxigfSkwFBz60vX1pp4pfWkAo6+tL1poPPrS0XAPzopc/WkoAUHJpTTQaUcjvTQABS0dKKACkBozR0FCAB/nNLRRSAM4paSigYdaXOelAPFHAxTuIDyKAM0DrSg+1FwEIxij/PNKV5ooAOvrRRilFDGFGSKO9BP+RSAXJFAOKTJpc59aBC9qQjpQDigHNAwx70tJnB70ZoAU9OaTOaCaSgQZ9KKB1oIpoBMUtJ1o9KTGLRnNIBRigBQKPw/Kko6UxBSjvRQOtAwFLSn86Q9aLAApcZoz9aUUgAUnejP1o6UAFFB/Kg807AB5HpR1PekBOaOooAOTR0pcUh4FILC5znFA6U0D9aX86AFzmk7UvU+tHWgQh/OjmjFLmgBp59aUHHrQOaOKBh1pc/iaT1pPzoELmjPNA6+tHOf8KAFBzRnikoIzTAUHmikzilHNIYfy9qUntSYpaAEopaSgBeKTvQKM4oEFLRSY4oAMZoIzS0o/yKAGgYop2OaTHNAxMZpcYo6Gjj/9VAgAzSkYpcUdTQMQD6n6UAdjS0dqAEI/KjH408dKTGKAsJtpQpo5xSigQmOaUD1pe/FFACACjHFLSGgAFKDSFuaM0APBpc5qPNOBoAdnIoApM5NGaBhS0lLmgQ3p60ppDz9aXNACdTRn8aUnB6ZpPzoGJzRRRQAUmOKWkBzQAdKTr65pe/FB4oBCZzQPzo6+1GDmgQZwaXOMd/pSc0UDFbpR96kJoFAC9AKWmgZpcfWgBaM02lzigQd6DzQO3rQcigAz6GgjOKKQ0DDPSgnOKMenNA5FA7AKXNIBR3NABilHSkHWlPWmkCDOKKWk70DYY5oIxzS0UWExO1HQ9aCaB9aGSea0tJ9KUGtCGBOPpTsZxTR70oPFJjF49M0CilPJpAJTsfU009aX86ADGOgpaQcnpS0gCnDPTmm5znBpwpgB45paOlFFwClHNFLj8frT3EIOv+NKKOpoHpUjDn8KUUdKPrQAfTNFLnnigj0p7CQmKU8Un50DJ9TQMcOnej0pO1KPrmgBR1P9KXp3NNH1pe1IAB5pcZpBR3pgLj86BwcUdaBgdc0AKOaXmko60gFBwPWlxxnmmgUueaYCmjmkHrSgYo2AWjpRxR7UgAdaM80pGKQD0pgKOaXrSYzS/wAqQAPXFLSDpS/XNACde9KOT3oPFHamAAUoFH4UtIAxil5pMfWloAM49aX04NIPrSigBc4opMdetL1oAKWkpRx+dMBaBSEflS9u9IBe1KBmmg0o70ALjFGc/SjPbmjOB0pgxQaKSloAXFFJS+lIBc5o5xmgcA0nWgBelHWgH0/WjpQPYKUGkBpev/1qBbh/nilFJS5yelIYo6UZ56Uh6ijrxTGHBNKaMCkI570CAZ/Cgj0pRijHFAITFL7Gij8Ke4haBzRSjHpSGhCMUCnEZpooBig5pTzxSe1L09aQxKUH60UCmLYXil6n3pPpR35pbjFzjpRmkGadTATNAPNLijtQIXOaSkFOz+dAg7/4Uv3jSZpRSKDrRQOKM8UAO4+tAOKTnrSUwHClpvalBpXGLRSZ5pSaQg6etLSDmgUwF6mgUlFCAO1FHal5oQCfzoooB5xTQmFFHeikMXtRmm9TSgUgFxk9aUDik70Yx0pgBHFABzS5H1+lHWmKwDpS4zQBiigYmOeppaQ80dfWgAGaWk6f/Wox9aQC0UDFIelMAFHWgHrRmkAAfnS5I4pO1H400AvalHWkpeuKQABk5p3ApuaM8UwHd6CabmlHNIBe3SjPWj2pM5NGwDhx60UHmk/OgB1GRSZzRnPrincB3WkFBoAwKAAUH2oJwMYpB+VIAHIpaOvtTQPekA7OKM59aQnHFKKAE/Cl70tGPyp2ASl7UZx9aBQAp96TPGKWm4xTYCjrxRijtSgUgE+tGKXGDR0o2AOopBR3pTwKQBj1pM5FL1FA65HWmAAce9GcCloHJoASl6+uaMUpFFgEPPrR0oopALx260opopc/lTQC4zQPpTR1pe/ejqAHr3pc59aCcUmc0MBc4PSjrQP1oI4osAtIOKMUc0gFPWlBpMc4/lRj/IpgKR35oGaAce9KKYB1oxRnNHbrQAhpaM0daQCU7NNxSjoKAADNLjH0oozxSAUUAc/4UdaWqQBSAc0dfpR+NShi0nWgnFFMBR34Jo70maMdetIBcUdvpSDOKWmIAc0UUUAHFBpBmloAQd+KWkpQaACg0UZoAO1FFJmkAtIPelHI70mc1Qwzx0pPSnYpB1qRC0lKKKYBRnpSA0UgHfnQD6ZH0pKUdKBsUUUh/Gj2zTADSZ5pxxxSChoAHejt7UmaUc0guL1/+vSEdKBx2NLinuAmaCc0oFJjH50gDGBxQBRyTSrj/wDVQAdKQc9aMnFJnpQAdOlFFBoEFFAPpRQApGKSl7UgHUfyoYxaMetHQ0E0CDHNGPrRnPrSUAOxxRQD7fnR1psYAYpQKQdP8KM80hBQBmlPNAOKYBzQDz7UZozmkAdTR09aOaKBgDkilJxSUUCAUucUnFKtAwzxRn0o6mijcAxSqRSfnRt6U7AO4PajOPUU3NLSsO4v50A8UlGelOxIoPNGabmjOaQDvzoJ+tJmkznNACk0Um7P1ozigYucU4HNM696XNAhwP4UoODTcUvpigBxOPWkzzR3pM4oGO6Ug6UhpaADrRn60lLQAdaKCOlFCAAKQrijNGaADpQeRSjmmnrQAd6OtJ1ooEL+uaDRRx6UDADNHb1pM0vbNAAD+VA696Qc0vQ0CF6DpSHrR370AZoGB9M0ZzRkZpBQIUYo/wAaO9IDigY7FNOKU5pKBsWgGjtSGgBRS9DTM9uacDTGLj60gPNIW7c9aX6UhDvekPT3pBnHrQe9MQetAJNA70oORSEeaClzmkzS5rUkKUZo/UUD3oAUdcU4HFNH5UDNSAtKv4000oOKbAU8c0o+lFH0pCAe1OFJnFHbrQhi9KXrSDrS0AKBzQDSUvX+tIBeg/woFJ1+lL06UwDvThikopAL24pPTrS5yetH0psQAc0CgCgmgYf1oxSigmkAClJoHTvSgZFMBOc47UuOvp7UnI6Uozj/AApAAxS46daOvrQeOtAADSjikxS9+KYB0P8AhR1pKUcAUAA9KXNGMUd6AAcml60nvilU/wCRQAo6dKAcZ60A460c0gFPQ0gpSeKO3f8AKmAtHvRQTxSAXHOe9JnPtRijvQAv86OgoI9qMUAA5NOzkUgpQKAACl70mM//AF6dQAgpaSl60AGKKVaB1pgw5zSikHelXpQAYzS0mff8qXqaQwpc0lA4oELg0uOKbnmlHPemAvfpmlHHak60vakAuaToaBR17UD3AUZzS/SjNAB0HrS9AKbnFKTz/wDWoDYWj86KM0AxcfjRmjNKTQAD9KKAPSlxmgBBQKMY9aOhpggooH40A0gsKBmg8UfhSd+eaQ9hwOfWikozkUIB1FA5ooYAeaQUuM0YoQMO/elzml/Wm4zTAUUZI96O3HNHQCkgFzmgUn50ZNOwrjsigUgGPrS0hgQaUcUlLjPQU7gJSjGKARmk60MBQM0uKaDilDCgBaUfpSZyKOtJgL2pfamg5paLgKDQTj1pBRRsAoPFL19aaAaUfjTBC5opM+tLSQB/nijH6U00pOfWnsLcU0nagc0ZoHYN3NOBAGKaOKXrQAd/al7UmelFKwDh6UdOaaOaUGmAoOaKTOaDQAtGRSZo7ZyaAFBpaTj3o65HagYZx2oB4ozijP50CE6UvWk6mg8EikAZOOpzR9aOKCc09gFIzSAH3oJx9aBz3oF1HA4pR+dNJI/pS0DArilXpTetOWkgF6UY780DmjNMBRQMHmgEdOfwpeh9qAAdKOnrSCl/lSAXHFIOKPvUde9ACk5pM9DRnj3oBzQADqfSgD8qAaAPSmAUGjPNHPNKwCijp2zSdv8AGjqKAFJpR1pvWlpgKTz0oJzSUYqQDFL370lL2PFOwCjmjpSZJNA4pALjmg0Z5waB7CmACl/CjHNJ/EKQAKUHFHSimAE0ZwKBk0UAFGeaKKNgDtQKUHjFJ2oAOvWlHFA9qSkA4GkABzRnj/CjJIpjDp607NNBpc9qEIMUUYpQKAAZo68fyoBxR34oAAcUufajHBoORQAfjSj6flSYozzTABxSnimjg0oOaVwAnHaloP0pAMetADu1ANJRSAdnFLTcnNKRg+9MYYzQRnFANBHHWgQn9KM0EEUDmkMB2oBo7CjH+RRYAPFHX1xRn1oGTmgBeoFIfrRnNFMQvXHNGKSjtmkMU0fxUdexoBFAgzj3o60Ud6B2DOKWkz7UZ+ooAUmkGKU8dKSmgYYoAoNA5/CgQdTS5pM0uQaQAPpRSZIo60ALSg4poP1pe1NAHT60daM5pRzSsMMH60de3NKKOhzTAQClNB5pAOaQhR+tA5FAGPWg+1UAYxR+f1o7d6BzUjAjNJ296X6UdqYbic8c0Y4o60oPNIEN6UtKRTaYBRR1pM0gHCg9aQHFHWgBR0NB6UCkzxTEGaO3SilH40hgDxQO/wDSgcHNL/SgBM49aXqKQ9aUGmAhPT+lL3pOhpaAFHNFIRxSipCwmT60Up4NIOaYADRSHij9aAHDiikozmgQtB49aQdaDQAtLn8aaDmigY7g0ZpAce9FMQZyaXrTT2pc+tO4B2pR60g696O1IYvOaTrQDxSZ6UgQpPSjNJmlB4oEHbinDtTQfelB54oAWjNBNJkUDHbs0Kc00fjS44oELn60d/Sk6cUCgY7HNIT2oGTSHk0DFz9aM46UD6Ud6BCjmjHNIKXJxQCAcGlphOTSg8UDQEUlL1NJ+tAAaOtGM0dKCQzRmkHWgntQAuRQDxSA0ZwKBi5xmjP+RSZoNAWDp+dL1pBS0wCgc0hNAPNDGLuyKKQnIozSAM89KM80hORSUAOApc0w80ueaAFxS5xSdaTOaBjqU/XNJRmmDAUUbgQKBSJPNv8APNLSAZFAGa1MxetL09aQfpS/zpMYdTS4+tIPoaU9aAFAo+tFHGaGAo/GlFJ170DNIB3WjrSGlpAKKUccU3NOpgKOtAIzSUEUAKOlKOlIDil7U+gBjB4paSikA4+1A4oxwOtB+vFAB06dKWkHSg89qNQA9e+PelP50H3opAAzSjmk5zS+/egBfz4oJye9JQBzTAcM4FHX6Ugpe1IAxzS9qaDk0uRnmmAopKXnFHbIoAXNFJ9KX8DSAWj0pBS0AL1o+tHWl6UAIBntS0daO9MApaTNH86QC9aM0fSkoAXPXNKBz/SkPX/GlHX1pgLRSZxS0gHDt1oFHvRjHNABQOaUHjmgnigAzR1oopgKD/kUvf2pBzQTn6UgFo70ZoFA2L3o696McUYoEHf/AApRRjFHfpQAtHSjpQTQMXOKO9GOKM9KQxScdqAPzpO3tSimICKOlHT60ucjvQMCPlooo60CYDNL0oH1oB/KlcLAM4pR+tID60o+lMQelKDxSUvHagdgopM0pOaAuJ2oxRR1FAB260oNA6UZpIYtHejpQDxQAozmlzmmgj3oouA7PFKBkU3qaXp60AIRinZ9qToR1o60xIKX6UEUHgUDAUDJPtSdaUelJAKD6Uo/SmjmgHnFOwDu/Sg8mjP1pD7ZpALjmlGe4pMZPpS9v8aYkJ3/AMKXFKKTJpWGGfaiiikAv40djik96XPIpoAo60dTS9B60AAPWk70Dk0Y5/xp2AXFJn65pc/lSGgBT0pMYPFA4oBxQAUp6dKQdRSnilsAA/nSikzzRn60AKe1GaKOlMLBmiiigApcYpKXNABjHejNHag0gAHFHU0lGMUxai/SjPNGaP1NAwxxRQTk9KSgAo60o/Gk6mgTFFOFIBiimMX2pQcUlAGaQDv88UU3+tOX3oAM4HSlJzSdaKAFAzS7fwpB1pRQAoFBpM4NHQ96AAjNGPWlB4pCCPWiwAOKBxSZ4pQaAFoJx703mlzS3AUdaMfjSClPGKaGJ7UtHSkzipYhaBwDQKKfmAvYf0pc5pO1A6+9O4CikHOfWl6Dj17Uo5pWAaD60dTTqToKAFpMZ+lHX1oHSgAxmlxRRnihAFIelKDmkNIBaKKM/WmACiij0/pRYYopDx60UCkIB7Uo+7R2oHP40wF7+1HJ7UfhQOe1ABjPrS/zpKWgYdaPpR196MigQoOKWkHWl75oQxD680tJ1oHNABilH50hOaWi4gzmjFIc9qUcUAKTxSCijNDAUZpRg0lJSAd/nik/GgdaB06UDA880oxSHg0lACnikzRRTAX86Sl6UcUhCe9Lz1o7UUAL3pM0fWgmgYoNB6d6SjNO4CjoM5ooz69aBzzRcLh070GjijH1pAHb/ClpM5FH+eaYC03P1pSe1IeKGAZ60oPFIOKOtAC9cUYxSLSg0IQuaKKOtAwxSjjHXNAoFACj3ozRQeKQCdad2pvHfrS8UxC/nSGjOfajrQUHelpueaUHNIkTPPpS9iKMUmcUDFFIaUdKTpQAdT60Hp3oxz70UwE4opT9aTFIQmMA0vagjnNH5/hQMXPf+VJ1NFFAAeKXvSEYpQM0CFwCaaDilx9aPzosAmaWk60ZoAPWlzn2pB36/wA6XNMYoOaM03NLnAqRik0dqTmkJpiuKTjtSDmjNKOlABjFB4xij+VLnNAWDOB9aBSYFKaoewHnoKBmk3UuPekLcM8UA0n60DgnihAKPyoJwaQHtSjmkAZoPNB4oPBp9AD/ADzRSDk0vFIAooBooAXr9KUc9aYacKACgUlHBoEOz+VApvSlyTQMcOaDSA4o7UCF6UUnTHWjp7UDHZxSZ/KkzxSjnigAz9aUnikJooGKfagnPrSelJk4oEGee9LmkzRnFMBc9cUZpM0ZzSEHUmk+tHQ0YzmgBc0nB9aAcUueDQNAfu+9IP8AOKCaOlAMKOB/9aij+dAhVoyB2poNHekVcXPNJQOKUc0w3EpQfypKXoc9aADAFKKSjNPoMM560Z4ooPPvRuAo4Helpo680ucUxC0dKKTn60mI83PSlFIO1LWhmL70nNLwaKXUAFLScml/ipMYo5pe1JRSAUfjS9KaM9OtO7UwFxxnNHek9qB+NNIBR9KcOlNzx3/KlH1pAKKXrSUUCFAzS0nQd6XoaBiZ5pfzoH6UueaQCg8UE8UmaBTAUUtIOKPr0p3EL1oAo6ml71Iw7YoFJR2pgOHNHT/61IaUcUgFopOh6UZ70AKO9KADSUCnuAU7GAaSgcUgAcUpNBoPFMAHNFC0tAAKXrn0poNLQAuaXkdRTaU0gAE0o6dD+NJ1pRz0oAKWk6UUAL260o560nel/wA80AAzS0UCgBc8UoptOH6/WgBRz0o/lRS5oAAfrmkJyc0fTmimNscBig0AcUmTSAUGjBNHaloEAGaUg/hQB2NJnPrQAvX1paAaD0oAMUAUYo/zxQAUpooB/KgYlOJpOpwOBS0CE6E0vSkH9aX8xQCAD8qWkOT9KXPtQMKKM57UZoAUjFKDmg+tIPagQtHT6UUd/akMABSGlxkUdRQMKOh9qOgozTYri4wKBSdqXtQMBz3o6UgNLnIoEhR14paQdaWlYYUo59aQcGjOTQgFNKDmm0opgHUZpRyaOnHekA4pMAHWgc0p9aBxTBgMilyCeKOtJjFIBaAcUdqP50XAXvxSZzS+9BGaEDF6+9AGKTj0pQaLgHQUUc0tABmjGaM5FAHNABnijPrzSUUgFP6UA0CigBSc+tIMUEUdarUAoHIooBxSAKM80UYzTAOppQM+9JxSg0tgDkGjvR2NB4pgBHPf8qOaCTR2BoAWlC0lHSkApH60Z5pCfrRQAuTS54z1pBR1osAnpTh9aTOPWgHFMBcUn50tA5NACEDilzmjr1zQRmgYg+lOpB9aMZFAgpcZ9aQ0uePWmAoGKXNNyaO9IY6ikHSloAKUUh9KAaQhc5ox+dJSjrSQBjFBNBNA4pgGPalOenakzR1FAB270vWjpmg0wDpSnn60g5FL0pIAoI7Umfy9qXNAB6UUDjrS4oATqKXOfrSY5NAODSAXNGaO9AOKbAXtRmjOaDRqAueKD04pAaO9MBaDSZzR1pXAM0DvSgUnQj0pbALSUfTNAP4/WmMWl/Okpc5FMBBSnik6UVIgBxSjn/61JilApgLjHSikPTPNAPtSAXvR1oHNFAxaOtJmloEKKU03+dBOabHcXtxRj3oJ4pD1oaEKDxijP1pBzS5yfrSGApc03oMUueBTELR0pPzpetAwBxQOaKB1pCClz9aTPPeigYUppOlLQISiigfSgBQaD0pKDzQMXFGaSlzQIMcdaXrSZz1ozQAuP8mkFAOetHfimAZ5o5HejHSgj3pDAUv50lANMQDmilzSZpDDOfpRRjBo60CDOTS449aQUuaYxMUA0oHHek/OgQppR1pMZp1AxP1pQcfWkHJpc5H+NIQtABo6GlB+tPQoQ9KQHJpTxSZxQyQ96XmkI5zRn/IosVYXrRjFGaTOeO9DAWkxS+3NGOO9NCYAZo6UY5zSdfXFLYQp59aTNLjimjrQMXikNKeKQmkwYcn6UUZooADSUopOopiFzz/9ajNIaKQDuDSdqBzRjmgAoBo7d6BwO9ACk/jQT7UgP40UDDp9aM0oNGOtACZxRSnpQaBCYxS4460nNGaBhnNA/WjI9KO9AC56Uf54o6/jRnIPPHtTADSdaU89KODSEJS5pKWgBPwpfTk0fnRjjigAzntRj60vWgH8aBiYJPejkHpSjmkycdKB2Fz7UZpByKD6UCsL1NLmkJoBoGFFFGcf/WoEGcUZxSUvT+VAhc/nSjpTRSg0DFzzR1JpKKBC9KATijOaXPFAxD9KO3+NKOaMfjQFhOhoPSg0ZoAT+lApc/Wgc0CENAzmlJyKQHnrQOwuaTP+RQfxoJ+tAAaMZGaOtICeaBBS0maM96B7AaOlFGKAsGfrS0hPSl/lTGJR1oPSk6mkMWikJ5xRmgBaKQcUZ709gHUCkooQCnmkpc8UlMQ7dn1pPzo6e9LmgR5vnI9qWm0vpmrM+ovpTs03Hel/SkMXg0UA0CgBRS4FJRnFIELilHFJnOKXGT70MA/i9TS9KTrQDTAXPelFJR09akBxP40Drmmj0p3UU9gHZ4pR/nFMpw/OkAtFIM5FLTAO1LSAZFFACjr3pQKTrR0pAKOaB6UDpQDTAOnrTuvtSdBR1/8A1UgDqaXr1pMcUYNMBR0xRijGcYpaQBRjFB6/4UH9KAAHFLnmkHIopgKDS/ypO9KOtABnmgUfhSLSAWnduaSigAxSjrSfSlzkUAL1pab1pe/WmAtBFGSaSkAo60pAakFAGaAHUA5o6UCmAYxSj9KDSjmkAoPFGetJSgZB/pTAKXtQD+NKKAExS/hRRSAOlFGM0d6EMWlzTaUH60C3FNKD2pB8w60oFAADRS0mM0DsKGo6npR+FHPvQAuOaPYUgOPWgHjmgQtFGc0tABikHrS0DpQOwdTS8UtJjPegLC9xRSdegoB/OlcYtHSjNAGKYuoUdqWg0DG/nQOT7e1LQKBADzxQe1AFFK4WFFLim078/wAaYhelFIO1H+eKEMWikHel6fWgaCl6DvSUuaAFz7Ug6+tHWjOfWpYCjvQOeaXGaAM1VxWFHvSUClI/CgYlL+FGOBS/zpbAFGeaTpzS5pgIBn1pTwKTr0pQePekAds80d880ZpCaNAFzS0lJyO1AC7snFFAHQ0op3EJSgCiikMKSiigAFHSg98ZopiFzxRigjikpDClxQKXOeKYAPxpM+3FLnApCeaAYooFIDnilx2pMBw4pM4oBzRTATNHWl60UCFFHTvSUUugxc5pVpBS8HFCADzSYNLQetMABzQOtIRRnFAC9MUYFIBmnUgE7ml75pOtLjNMBOopR+NIMil496AFHHFLmkxS0DAHvS0lA6UughVFGOlH8qT0/pQApGfrR3pKWmAA/jS8CkopbgwJz9KXdSZopiFHNGc/Sk7ZoyaLDFHT3peM96QD86WgBORQcmjODSikgCigcUGnYAJoo60UgCl60mKM5o2AcTijOabS0ALj3ozSDgDuaKewC+lHWjOaDzSQwpRSA+1FMQtHWikAxSYC0oHNIKUnP1oATml6fU0A0oHFIA/Wk70Zo7+lDAPpS4waT6Z5pR1oAOuMUYzRnFA5psAzzTs00fQ0uaQAefWgnNHNFMYZ4o/nSUq9aQB370dqUHmjqaBCZGOlL3oFAFPYBf1+lJ0yRSd+9OzRuMTHSjrRnvQDml1AWgUUh+lNgLR/OkzniloAXNAFJ1oPNIQvWge386Sl6dKBid8UUUd/egBRR070mD2opiFB4o65pOKMUhi5oHSjtQelMAB5pKBzS9KQheopPTrSUp4HrQMX8DSZyMUo5FIPSnqAvQ/SgHNJjNKBigA60ueO9Gc96TPHNDAUc0oOKaDmlpCFzmk60ZIo+lAx3QUh/GlGeKMcUwEIOKTHFOJpPzpAA4NKKTpnmk/OgB3+eaKM0d6EAZpM4/8Ar0daM0wDPNJSmjGRmkITikxS0UxhR70pwRSUgDvmikzigdKADFGMeuaOcml5xzTAMYoHFHWigBAc0tBoApCDNIaWkP0oAX60dqAKKBh1+tHvRR39qBCjvQetGe1IO9MBT0zQOKToMfzpfxpAHX2pM8UpFITmgYvUUA5pAaXr60AJjrS84oxilFAAOlGD+FJ3604Hjv8AhQHqIRigc0H2ooAM0dqTGKOtAAOtHWlBpPXrQAY9KPwoGfTijmgQo545o/CkHpyaUUDDpQKPWkIx0oAXvQD1pCcjHejH6UALRijp70ootYA6Uo+tJ70lAC9fel3YoBApp5NA9hRQBik6UA49aCR2OueaQjFAajPFMYUfnSZoJwKQ0L+NJ+NFHXigQZoBzSdemaBQAtIBilPP4UnXHX8KAYHkUvakxRjrQAuMmjORRmmntQMUmkHWkPNANAC0meKXGaQimAoPpRSClpAKTRSdfWlFMYUA0YpRzRYQval7etNoB4oZJ5x1pfQUnXjn8KM5rRECgjP/ANelxR17UD6/nSYxRz04FKT9aQe1LQACndabmlxxSAAKcOlIDRjNFwF/OgdKQcZoBzQAoGKMUvegDIoAD1/wpcikxxQMfjSAcDzS59KSigB2elA/zmjpQDTAWlIpMkn3pT1pAJSmgcUd+9AAOnpSmkxn60oNMBc496DSUUAKfoaM8etAHegmgBc57Uo4+tIOlGfwpAL165oHNAGf/r0DjvTAKBRS9RQAYp1NHWlz3pDDNLSdBS5zQIBRRS7aABaXFJ3o59aYB09aWgUpFACdaXtSUtIA6/SlAzTaUcGmAp5PelpOo6GlB4ouMOlLnFIOfXPvS5pCFXmlzim5zS9KBoXvSg5/+tSUUCHUCkH+cUe38qAFA5o7ml/OkoQ7hSjntQDiigA6fWnDmm/rTgOKBABS59qAcUYyO9A0B/WikxS8GgAHPelpMY6U6gBPYUo5NApehoATrRQB6UdaQCjpQDikFFMBenSgCgU6gYlA5oBzS0CYE5FFHSk70DDHNJzz6CnUnakwAcetFGKXPFFgAYoo5o5NMQvpxRmgUfmaA2FFA96T+Klz7UDA80Ac0H15NHGaQC0c4pOvvSmmIcKB1pBjjrS4oGKRij6ik+tLQAA4/wDrUo5pAtL0+lABR096OlFJgJ09aUUUfyo2AQ9aDSgdKBwKADoKM0H8/pR0xQAZzR1pM855pSef8KAFxmg0maXNABSYPFLmjvQACg9aWk6mgBOtFLSCmAGgGjilGKAF6U0UvUUUAAOaAcUmfalzzSuAoNJmgmlzxTAQ0daX35oxilYAHFKB+NJjmnDg0wDGKDxSn2NJ19aQB9M0HNAyKCc0AJ34paOe1L2/wpiDOaWmjilpMYZpeoFJ0p340wE6GloFHWgA6Dijv3pPxpcd6AAj60oNA5o4pWAOvPeg80Zo6UAKB1oP5Ug96OtACkUlA5p3HrQgE7UYoOB6mjvQAZ/Ogc0UUrgHNKTSHHrR3ptgL9CaX9abmjOaAHdRRmm56UuRmncAJpAaMUvekAtA9KBz2pOtADulBPFJS/nQAlKeelH0FAI6UAGaXqPWgDFAosAGjp9KT8KUd+tIYqnNIfxoAoxn1p7iFFH86BxRSAKVTSDjFL07c0AGR9aM/nR1BoA4pjAUA9aKPpmgBc0E4pM/nQPWkIXNGcUh/wA4pegoQBR1oJyaDwaAAc0ucUmaXHPWgAzmjpQetHSgYfnQOMUmaXFNCDqaO1BFFIBfpSDigHFBOTTGAP1pTSY5xRj8qQAPxpeoozj1oJyKfQQvfvRSD8aCcUDFo6Un50tAB3oIzSZxS0gClHNN9aWi4gopeh4zSUALmjqRxRRyCaaGLgZpMCj8etJSAKUfj+FHWj19KBABz0oGT60UE5FAw/P8KAeeaUfjQBn60AHTNA5pTTaAHYoNIDR7c0BcXGKKQDBpRxQIXNL0oHXmjvTKA0mOPWlo6UtxjcZpQM0ZxzR/niggXpRjIpBg04UyhMfWk60pNA6UhMTk0EZA7fSjqaORQITtQOtLnBpMd6AFOKMZ5o4z/hSA4oGgNAGKOtHr/SgYnT1pfakIyKPbNAg6Cgc0FenWjPWgAzR7ClooEFGM0UvSgAPWg0dfc0maBhQDk0UpoEJnigUUp6UAGc8UY/Gk/rTutBW4nSk60YooJCgnNFH86QxeppenHNJ1oH+cU0MPzoAycUvUUZ/OmAUZpOtHT/69AhetFHXmg/WkAmPSlx70A5peooGhp5oGT9KPzo9qCQ6CgfWhjSUMBfagcUe4oxigYp55pBwfWkzRQA480nQ0gOKX86ADP1oB9qAQKQ0WAU9eppcijj8ab1oEOpN3NJSgUD3FzjtQT+FJikPA75oAdnIpvWl/Cgjn1oABmjrR3/woPU0B0DpR1pKM0CFzxRn0pDRnHrQMUcUp/wA4opuaAHCmnrRQeaBoKMdqTHSjrQMM0tIDmloATPvS00jGfSlFAC0AUUgJ5oB6Dt1HT86QcjNL1HemJig/nS0goxwetBJ5x9aXGe9A4pBVkIcKKQnkUdPc+1Fhjun40DmgDpSg80rgFL2pBRnI4pAL16Uvak60A9KYCgUGjPelWgBR0o6//WooFACrRx60dB3pCOKAFP8AnFLSAYFLQAoPNHT3oByPejPFACnnilpM8etLTAXijp9RSDrS5FSAA4pehpP1pRTATORilpcZ6UAd8UgACjmjPNLnFMAH60ZoHPagCgBc0d6AeaXFACZoo6epo60gFU0uaaD/AJFOB7fyoAOuKOc0Z9BS0wAClHegCikAAUfzo9aDyaYCjIx3oJ4o6nGKKQB1470HrRSjrQADPSgDmlJ5pB1oAU0vSiigAopaOnNACGlGaUGlA60D2CgcUUoHegQAZp3ek96QHigaF70c+9L0z6UlABjNLjFFAGc0CDr60cmlwTSii4WEz7UuaKUcUwD+VH4ZoFGf8ikMAcUDmgfSlB4oDcUdaM5pF5PpQR/+ugQtFAoo2HuFHSl6dqXrQAZ44pQKTg8UoOKBiH/OKcTnimiigAozil6YooExKWkpRzSsMSijFFACg5oHP0pucUo4NMlC5opO/tS9aCgz+fWlBpueMUucUXDYdjmj8KTdn6UucUAFL1xQvNKelAB1pc80g6UZ+tGwC0UgpakBQc0oNNHWgnNUA7rRnPekzRmgB3akxR1PFKeKAEPNNpcUZx2pXAXrmgdKQ4NHWkAtIfpS0Y5p7jADg0tFGaYCYpfT3ooxQxARijpR9KPr1p3GBNJRmiouIF96Un2o6mkxiqAXFJR3ozQAfnRSjn1zSZ4pAGaUYNJS0bgL047UtJnNKfpQACgUA0oGTTAARzR1zSikB5pAIDS5zQeaPahAB5FGDS9R7UmM0wFpc0mTRnigBQPajHFFKPrQAZwKSlxjNJQAGjGPX8aKX9fpQAf0pBQKPzpXAUDv2pc80dqQUwFpeKTNGRQAoHWgdaQMB60Z/OgBaM80Z4pPwpXAOopaM+maTNAC5pM4FLRSAOvSigH/ACKM/wCTTsAoNGM0Zz2o6etFwFziimg80p5oAXORQKMUUAKfWg5HrSEU7nFADc5pRSj/ADikAzQMdjIpOlHWj+VMAxQTR2oNIQCl7daTOKUUwE60tFFSAgp340lHancBe9GeKQUuPrQMSl6UDjijP+RQAmaKXINApAAoxzQOvtS9SKBCd/eg0HnueaD1oAUelLTc0EmmA7PNJnOaDRmgYYpfzpM/5NFGwhaKOaSi4xRRR0pKQhaOooFHT3pjA47UUlHOfWkAv1pe/wDjTaXvQId0pPzoxikAx7UMYopaQ0A5+tNAKORRSDijOPU0gFopAaXOKBB3pRTc0tAxxFJjFK1J+dAw/CjtR+dB+lAgB4xSUpFJ0FACjg0uaQUDimAvP40YGaTNGemaLhcCDS5pO9LSAUUDig9aKfUYucikzR+dKKAuA/GjPHHWkpQcUguGcf8A16Dx3o/OjPNMA6CjNJmjvSELnvSZoxinAYoCwAZox9aUYx1pByaBiAA0E4NBGKCKdxWAjPNJQDxxQKNwDvRQaKACiigcUWEJTt1N70tIYdqTFL2ozmmAYpeTTQKcKQB09aTHFH50o5oAM4FHHvQ1JQDD+VLxSCigQtHSgnmjrQMSj370uaTrQADmlPFJ070frQAoOKN1HT3pBTAXP50mKUEAdKM5/wDrUgFHSjOTikBxS/hTuMKQ9OlLmikAdaM+g/OkPSjpSDYCeaB1paQ8GmIOtBFJ9KUHrQAA0dT3pKKACg8UuCTR/nmgLDaUnNBpT070DE60d6KAPSgQUE5FJnrmlBoAOlKKSkzigBwOKTvSjjk0h6CkNhR+dFFMQHgUZ/Wik6//AK6AFFFJnNH4UCFoJ6U3OfrSn86Bi5pOtGaM0AA5o/WkHWloHcOgpD+tLjNGO1AxB1pw6c9aQDFFAg5PalApAaM4oGL2pDS0UAFKPpSYwacDxTEGKOlGeKM80CZ5zjn/ABoPPtR1/GjFWzMQGl7f4UYFKBQMBS59qSikA7/PNLSf5zRnigBcZopAMUoFO4C+v9KcvQ0lGfakApopBzR0oAceBQD0pD170UgHGkzQc0Dgd6YC0d6Tkinf54oAAad+NN6Uo9KAFzRSY5paAClAoAzSj6GkCCl60mOaM0wFxmigE0dDSAUfkaBSde9KD19aYCfhTqTrSg0AGP8AIpcUmeaWkAnTvS9hSCl+nQ0wFB4pR600cnvSg0AOB4pQe+aaKKQDu3WjBHrSZ9aXvimAdPaijGR0oAxQAtFJmnDrSAQ4oAzS4/8A1UdqAF7dwaKQUoHpQAUUUvWmAewpaTqeKX35pAKKWkBxS9eaBik0nWj0ozmgTFoHHP8ASijvQOwoGaMZoHI96KAFBpelIOaUDHrSAKXtR1NB4pj2AjA4o/nR1o60CAcn3pcY+tLwOaKAsAGD/jRQRQOaBC0goJooGKKBRxQaA2DvnvSjmkA+tLQCFH0o6/8A1qQdf8KWkMAeKMYoz6dKBzTEFFGaSkxi4z60hFLj05oxmmAnr60UEZ70uMdaBMKKP5UUrjCijGaKYmAOenWlHHNGOKOwoGKpxSg5HekpTxjrSAM8Uo60g5/Gl6UABIIpAcCg80A80WAUCgUvakPAosA7Ocf0pO9ICc0tMBc49qXimilHNIBepox+NJ0FL0FACDnNL3oHFFFgDNFAopgHWlpKWkAlFFLxTAKOtJ370uaSATFGM0v1zSY5pgFFLQTmkAdRSUDij86YAaKXPHtSZ+tIBQaD16mko/CmApBpw+tNHOOKXpmgBaBz0zRRTsAufyoAzQfagdaQBnj3pTgUmDSd6YrhTulB6UEUhgDR1pPzpRj3oAUY96XNNByKMg0AKT6GkApaKQBQKOnSjPFMBTQODQelAHNIA6UE0mcmlBxQwAdKB+vvR1petMBMUp4ApD/nFA4+lIBRR1NHbigUxi9DSZzQOcUUCD9KXp9aQ0ZIqQFoFJ0oH50wFHOaAMilzx3pO1ADhwPejH1pKAc0wFHBozigHjvRt5/woAN2aU8iko7UrgGegpR7k0nFLwaQC9BSdeaM0fzoYxcgUZ4BpB05596XANNAGelHbigUZo2AXpRSUdKNxC0lKKMUDCgGkpaBC9e1IaUf1pCCaGMKP5UDmlH40gDP4/SlFIaOvFCAOho6mjHPegjinYQlKOOO9AozihDFoFFHei4hD60vWk6ml6UDFYdKMAdKB+NJQAo5NGMUn40ucUXEFIOtKTmk60FB+ORQOtFKKQMQUUtJigQ49BR1pBSrj3xQAuc0mOaDQBigA+lHWjHvRu/KgBaO9NHWl+nWnuAtLmkHWjGaBoM0o/Wkz3opbgLmjNJ1o70CFJzQKSlzzQG4vTpQeRSd+KCOetMYD1o6cCjpijdSEL26UHik7f4UAfhTuADk0tGKOtAC0UmcUopMA+lKKSigAz+VLikzmlz6c01qMBjpSZz9aVaSkIXOOKXNNpRz9aYwBoBpcc0AigBDzigtSZopAAFFGaKACjOeKKSgQtFIOM0CgBQOKKBSgZ75psdhDRRRSEAoPWl7Y5FJQAoxmgAfrSe9L1HemAppOopBR34pCFAzRjvR09c0nSgYuM0lAOKXPtQxsTFKGoxn1NJQIXPpQTSDrR3pgLnIpKOtKRx3pDEpR0NJRT8hik5oBo7e9JQSKRjtmlptLnHc0h3AnPrmjGO9C8Gg0CDgUA5NB4xSdetACnrR0oOeKSgBfSg0goBwf8KAFJ6UA9aTOetLxn2oGJR1FGM0fSgVg60D2oxRTQxM+tAHPFITzQeP/rUhCk0vXHNNHWlzQMXNIBR1+lFAhaDSDn1oz+dA0BOKUDNHSj6UABHXvSHml60nSi4BgUGjrS8UAN60Y4pM9adnNAkGSexpRScUGgaQGkH4ilx9aWgBvbvQOTS0AUBYKWko70DFzmgdKSloAQcU4c+tJSg4poLBn2ozR3oxQQecjuKUUgx/+ul/WrIDBpaTHvSjrii4wHHFKORSUv8AKkAuMmg+lBPFA+lAAKX+VFFACjnpS03NO9+30oAKWgH8qdSAQ/pSYpTyaUUAIO1HUelGM0DpQAueMUCigmgBev8A9elHPrSdDzzS0AHc0o5FHANBxTAUcdf0pRx/9ekz9TR1P+NIBetOxTRxS0wFzkUnU0d6WkMBSUd+9HpQIXNHQ0D9aQdaYDu1L2poz3paQBQTilFJTAUH60vUcUmOaXvQADOaXNFJjHvQA7PWlH503PFKtIBaWk74ooAX+dHvR1+tFAxenSj27UA+1HFMQYHPU0o68Ugpc80DFP0pB+NBNApCFpwFNzS9elJjQpFL19aQUZ5ph1FzSgU2lyaAFFFJ+dKOaAQDrTgKMZx/SgMcnr9aAEGc06jrRnFAB3petJ+FO4xmgEA5I4pCKBk0Yyfb3oAMZp1JjHQUtAIBRSUuc0BcKUUUdRQMQ0HijFKtMQDpQGoJ44pAM0gHUdKQdaU+1A9xQcUvTsaZzTu3rQAUc0uM9KQrmgTCgHmkooDcXv60vrSA0o6cUDEPNJSmkoEOxnpR0+tIB+VL/WkMPwoxg0vaihAFBJoopgKDxS4/KmgdKdnFAg7UYpc0uOPWgY0HIo60tIKlgH4UAUo7UA00AClxQeR1o3UwFP4mkHNLnJozikAn50dzS0UWAAfrRR9aXp7igAAzQaSgZouAoGaMcZoHFLjNADcZ7UdadwRRx/8AqpjE/OgdaXqMCgj0oEJ2oJzR7UhouAYFHX1zRRQAAe9HSjP40v60AFJS9+aSgYpOaSilApMQdadTRz0pe1NAKKPakxzS8EUmMdnPrSY5ozk+1KOtMQAY70cYo70H1oAM+1IOuKXOaKAAcUtJ/niipAXqKMUAfWl69P0pgJxRS44NNo6ALR1NAHFLQgExmgDNHU0UAKBn1pKAadng0bjE560mM/SindKLAJ0wKdTSaF4ouIXNFIBznt70uKYCdu9HQA0pPHNJ35oAXpR3z3o6UA/WkAtAGaTqTS9aQxQOKXvSZoz9aYhaTpRRnjNAxcZpPfOaXqKbntTEOFBpAaO9IBRR16UmeB1pRQMOtKMEUnXvRQAv50Hn1zQDikNAhfzpR0plLnNHUYufrS7qTPpQTQAufWjrRigfjS2EANHOetJmg9KYDhxSgZpoP50vehDDH50UtHQYzSAPrmjr0oPNHXrQAmB70vGaBwfegnH/ANagQE0tAo6npQMMcDrR2paSgQUCik/ioGKaM5pOaUUCADJ4/SjFFLnihDEAJ9cUUopeMcUxjaUdDS8GjFDDcTrR9KAOe9GPSkKw70/pSE0AfWgjFMBAPr+FKRmkz/kUDrxQAN1oHJo9qUDNAB0NFA60vSgaDHNGKTGMdaUcigTFHNIaO9L1NDAO1JQRg0UgsFKenfNGM0nWmmMKUmgYNLn1o6AA6UZpAccfyoz2pAHfvSnpSA4pcigAHSgcetKKKAsH86KTOKO9MkKWigj3oAUc0HnpSDmlJxSKE704fepPpmgDPrQIWk6mg9qOlMYEUmaM0YpALmkPTpRnFLnNAxOlGKDzRnigkKKDSLTGB/GlBopAaQC0UE5pKAHUlIOeaOtMkXoaO9A5opDA8CgDNApc0AhKDzSnpQOR1/OgYlH50Z5pTzQAdBSdDQT9aM4PFO4kKfxpKAfqKXIx70h7idaUfjTc5NOBwKaEJnFLkijqKM4+tA0GaT0oozmkhbi8Uh60HmgigA70d6AKT1pgL1oooPFAwz+dGKKBSAKSlooEgBxSZ570HqKWhDFzSZ6daTNOHIzTDcQHNITzS9aac5pAKaDxQDSdKYg6ClHNN60oOKQC9/UUmKUUhOaBijPek5pc5HFIetACjpS00Gnd6AQmcn/CkzRTc0CHdqOtGeKSgBcZ60d6SjP5UAOzk0E4pAaTNA7j6Kbuo96AF6UtNIpfpQO4oGeaUH1pKAQKA6BRQaTFUAd6WgUvSlYAHFANJQBmgk864pc+lJnPrS9PpVEBn2pQRSdPpS9qewC47DmlNIKDQAvSgDmkPPrSjrSAMUo5PpSZpaAF6mgH1pfzpPrzQAo5peM+1IBil/GgBetLSZpaOoCc5paKUD3/AAoATFLnrRznH8qMcUAA69zSikAz0pelABnigUH/ADilHNABSik60oFIBTQKQ80ooAXoaCc0cUmM0wF70de3NGPTNL165oAQUuQKTNKcUALRRQOaAF/lRikzk0vXpSAB1HFLjnvSc0uOaYWFoPSjrRSHYP50vIpKXt7UxAePc0vSkH+c0o/OkAvHvSUH2oyRQMKXmkB704cCgQvTtSY5opetACfzpaO4o6UwFxxQOKSl6+tIBw6c0goxnil29cUD3CjqaOaXvQJiYp2cD1pOopQKBiijJNJSj2zQIX+dL1FIOfWlB9vzoGFHXpRSg8e9AxcYHegH60daTvmgBRS01uSKAaBXFo79aOtBoBBjilxjpmkxS57UDCj6UYzQKBC9D0oFAOR1o9qBhtozkUvakz6UCF7CnLTaB+VAxemcZpOvFL3o70gEzmlxSk/WgdKYthuKcBkZpKUcVIwApMZNLS1QCA0Gl/lR+FK4ADjpRR0o4NABRS0D6dKLAGOOtB6UgJ7GnAUAH50uaM4pKAF4Oc0gHPXmj1pRQAUCjjPpSjk0ABwDQPSl7cikAz0oAWiikxnpTAXrS03pS5zQFwpOppaDSATv/jTu1IABS0AGeKCKUjikBpgAPalxnBpO9LgEUgE9aXPpSHrS7fyoAAOP8aQUoGfejHNFgE6mil96KYCYzRQfekxmlsAUZ/OjrR6daACjv7UEUtAAB6Up9KQe9Ln60wFFFGOxo70hhmnDnmm4paEIdSf1ozxQeaYB39aPWgjNB7UAgxxS0Z7UCgBQM0gBpTyKTPFAwx+NBGKXpij880CAdqPpRR+dGwCHpRmjpRjvzSAD0460d+9LjJ6UZxQwFzSHmjHrS9qYCbaB1pQeBR6UAJnpS9aTHPtS0hgP85oAopaYhpP1pcUUUgD/ADxS9e9JS9qBi9eeaQnNGciihiFHegCkxmlxmgABx24pKCfSlAz9aNxiA0vX60gGe1LRqAtFJmjPSgQuaTOaMc0tAw7UnegcUo4HvQIKM0neloAOvSlA9aQdaUmkVcUECjikHWg80BcSlHFJSigkXt/hSjim9DTqBgKO3vQKOpoAUc0Y7UZwe9A60ALSHilzmk/WgBcZFGaARRnpTEFBBz7Ude9ApDDqKKXOaSmOwEUCl69aQdaQhelA/GkHSlBx60CADNHSg/jSg4HOabHYaD+VKDn1oPSgDNAbB+dJ0paSpHuLzS5/Gk60YxTEAxS5zQKO1MA6Gk6GjFL+dK40HSjPFJ39aXtTAXtQDz3pBnFL096AuKeaBxSCjNACmkFLQKNQDv7UHg0dKSgQooakopMLinsaOtJSjrQx7ARQaWkOeMUAKDRnFJyRQKdgFJxS4BpvNHakIUcmlJ+tIOR3xS0wADNGKUHFAOaQ2LSDijrj0ox7GgAyM+lGaMc03rQIXrRn60gp4OaBjaKCMUdKBCH/ADilpevNJ696B2DOaMUmMjilouAlLj2ooBzQAmPrSjpSc0UALSCg9qM0Ehml/WmjmlFMYDmlopKQ7C5/KiikWgQppM+xpeaQdaBh1+tB/WlpuMCgTHDnFApucCgH86YxSOaBR2oHIoAdjNITQP8AOKDxR6gFAo7UlIYtJnmgnJozQJhnFGPej7wox0oAWg9KKKA8goopOtAC0mKP88Uc9qYgBoUUmeMd6XJpAhduaKTJPWjmgdw6D1+lLSYoOaAEP1ox+VH50CgBO9KefrSd/wDCgnNISFGaM5oxSZxTGL2pOtO6D1pMc0BYAcGkpT6UfmKLCExRjNOz0pKB2EoPNKeOKTtx1pgGaBn60g5o/GgkWlx9aQHmjk5pFAOKdmkHSjFAxSKBgCkpc59aAFFHWk6k4pR1/wAKACig0A8GmFxelJ1zRS5oATGKXpQB60A0WJPOcc0Ggc9+aDWhmANLmgdKQDPr+NAx3b1NLtpKWp2AOh60opMUYyKYC9PrQM0d6UigBf0FLmmj3ozk0kA6jGTQDmigBRTqb1x/KnDpTAWkoo6etSAtL2pByaUDNACZ6UvHvQBmg9P8KADtS0UZpgH0yKXOMcZ9qTFLwaQC4xRjNIelKCTTAWko6UYoAUUZpOnIpelFgDrjr+FKeKQcUopAHvSj1pMGl9v50wDPFKOvT8qQc0o4NIBR6jmgn60gPal/HFMAH6UZ5xSZpRSAM5pe9IMmlp3AX8OKUdOlAPHejt0pAGOaM80daM4FACgc0uMU3PPtTgc0DFpe9Nz6CloEGaXHFJRmmAo4NHUnrSDmlH50gHA4oJzSCjp3oGONJxR1oANAC8A0uaMUhoAUfrR3pN1KvvQIdmkzmikFMBw/WnAetN5xSZOaQ7j85z6UCkPGKWgAI/yKCMGijH5UAhaTnvmjP+RS9fagNwBpc5pM0qmgYdaTvS0dTQAUUcYooEGe1KPxox70q+tJDDFFITRn0oAXFKOnWkHT2paYAOPejrigcGlz7flSQBig0fz9qBzmmAYz3pR+NIeOeaBSAUnpRyKCM0AknvRsAUdKKUcUwEBzzS9KTp1pw/GkAmABTs803GTS85oAOvNFGMc5o6UgFooHFKO9UAlKtGaTPNIBSeaBzQMGgUbAL2oApCPmxQTQAuaOtJ0pelAC0neheaUnNACUtFITj/61MBefwo5FGaM49/rQMCO+KAOOtFA4oEA6cZoBo60AUAOxSE9KU/jQBxQAdqb+P5U4CkzgUBYacmlxj/61Ljj0oIyaTAQdaX2o/P8ACkx3/nRsAAZoHSgDPFKODTATr9KUZANHfoaO9LqAtA60UY70xhR0pe1HUUhABxSg89KbS5oQDh0oA/Ok9KM/XmmApoIoA5o69qQB0FL9M0h5opgKTmkzjmjtRSAX05o/Okzg0vfvRcYnY0o6f4UlO7ChAJu5o4opDj8aGAoB9aM4xRk0A8mkAdfwox+VKBSZx05qgYooNJgFRSigEGaDSAcUvXPegAooNG6gAo6UtNH41IC9KM4ooPNOwC5pc02loEFLn3pM8H1oFGwASc0ucj3pKKLjuKaQc0UZoAXpRn3o7f40mMUMAHXmndcGkAHvQfShCFpM0mPrTsYoQABxS96Q8f8A1qBzRsMXrml60hNAOfrRuAAUufajtxQOR70xgOT7UtIPejNIGLRSUtJiFHH/ANagdetAxijigBaTAoJ470YoAWgHJpBxS/1p7Ago659KM80nWkDFA570dKQfU0vSmNMXNFJQKAYE80ZoxmlApCF496bnPvSilAHNMdhp5pc80jde/wCFLjjmgQlB5ope1IAPbFGeKKBzTuCAmlHWk68UCkAp5pB1oAzR0oAdgU3vS5zR1pjYDr3paQc0uc8UALikoopAwo5oopiCjGaM80daQWCjPNLikoCwoNH060fWhTimhhzQM0de9A4pCFIpM5FGaMZNAwoxSgUBaYWAUo4oFFAwoOO1JSgZoYmKDn8KCcUnIoOTSAXdSdeKMY9aPpQIU0cUlGKAuFGaKQ57UB5juKTrSCloKEHA70UdKUnHNACen9KX8KTrQOaCQB5paSjNA9g/A0frRyaCKA8xaMj8aaBSkA0XAAc0GkP40E8UCF6UUh+tHb3oAd2pOh70cGmk07gxSc0ucUmeR/SjoOnNAXADNBGKSl4pAgB/yKUdTTelAPNA7i55pRzSce9JTAcTn1o6+1A9TSA80CFB7UhFAHtS0hhn2ozk0ZoHSgAxgUgNOpKBWHAZpKBSd6BsAaD1pPX+lLn60AgxSHNKOelBagGFHSkBwaM0ALkCkzk0D8T9KKBATQBmkNGcUD6inmgDNJRTAWko6D1NFFxXDJ96XNJmg80gAnvR1oOAaQHmgBwpD7UDmlxmmMSg+tKeDikJyaQCHmlHFFAGKBBRRiigoKKKKAAGlJ/yKSigBw9qM0nWlBoAWk/rQM0Z5qkG4vX60dqM0Gl1AXGKTFHIo5NBLdzzmlAHrxSDmlGB3zVmYooGO1Gc0LS1GKKUH2pMYoAzQA79KTue9GaB3oAXuKM88UD6Uq09gChRk0ZyaAaAHYxSgikz9aXg+tSApPtQOvekyefWlApgGcUopM+35UA5PekA7PtRnNJRQAu6ndaaOtH50AL09aO1G6gZ/CgBQc0ZFGOaO1ACigHik6DNKeaAFBzRznikxk0uMEjvQAq9MUE5pBSjgdKYC/pQOtGPrS0AApDyaBzQKADNKKTGaOlAC/zpaTOaX8KQwFKaPzozyaAF9qB7Ugpc0AB6/wCFHb3opcZpiF7cUvGKaPrSjnrSY0GaX8aSjrTEPo6Gm5PSlyaAFHSikA7Uuc8UDsA4pw4pMZNGKQxRnmlxTRyaAOaBDqKM0UJgxQ340me4pVFHQdM07huA57Uv50A5opCDFKMUgNL2oKF6/WgnFJnHSlGCe9MkUc9qDRjFGM0h7C9aB75pAaXd6UAGKXOaAMigUAJ17UvrRRQFgBz9PWjpzQO/XFHX3pIYDml5o6d8UUWAX6cUf54pM5ooAUjmjPHFIKX0pgLiikHNLQAYoFGaMjFAtx2OvejPFJ16UHigYd+9ONIBRnJoAUcUfSikP40gFoopOlO4Ds5ozgUlKKADoKPfv7UnWlBoAUUdKAc0ZzQAuaKQ/pRjFIB2OaAOaTJxQaYCk4ozSdaBSYCgmjpRRnPWkAHrQTzSUuPyp7gKD/kUc5oHFGD1p2AKM0gPvS9OaVwCigHNB59aYBS0gpetLYA5HWlWkHXmlzzTAWkHIoJzSg0XAT86M4+lLRigBO3ejHvS0UAGKTIzjrQaBxQAYwe+KQ8fSjnFLgEZpAAFB4pe1IOaNxhj1NApc0g/SkxDu3WkooqgHfzptHWipAXqe9KRz1pOlKM1QBS+1Jij1oGKD7UUDiigAHPSgcZooHNIA74o6UCigA60ppOv50o/GkIXuKbjNLmlAxTY9xMZxRSnmjOP8KEACkxzSjk0ZpgA70maOuKUGkAZoxzRnFA6UwQKcCigGjtSAM54opMfjS5z6mgBO3SloJxSc/hTAXPNGc9qO/Q0dKW4BS80nel60xhjijOKOaB1pCEpRxQRzRnjijYA6npQGowaCKQABmjpS9RxS8kU7AJSikHNL0+tMAz9aM+1KOlJnFIA70v50E0maNgFzjjmlptFIdx1BwMUBvajvTGHX1pRSdqPTmkSxaX2ptLQIXGRRyPWkzR+tOwxTz60A0lKOKQC4xSD6c0oOfWgnFAxB1paBSHg9+aYbCkZFHfvSE0vcjmkLcO1HpQaTrn2oGOB96M89aT6UYoFcKUCgH8RRTEFGKKAaQwxxQDS5pAcUAL/AJ60h60Y5xQPxoDcUe1JijtijGfWgBQM0dKAaByfagYdDS/0pMZNHfrRcQv+eKOnrQORRQAv+eaCMUdqQ8iqYwGAaWkpSc0kANn0pKM0UBuFFIBiloQhSeKQH60UH2oYMKUUYoHHFCBC55o6nFGQetJyBQMXOfWjdSDrRjBpbgL1oBooNMBaOlAoNILCjjOOtJ/nigHijvQIMexpTSYzRTuMD1pDyKWjpSBDT1pRS0nvTGGM0CjqB1o6UgEAoz+dH8/ak5oJHZopRSUFB0FB6UYzQRmgQf55pM/5FHHvSg8UCEPPrRjmgGg0hgelGBSUUxXHHn2pMUh5opgL+dBzRRQIXH1pCMCl+uaaTk0DQYoFGee9FAwoBz1zSYo7U7iHfypKQcjFHXFSA/NHXim0A80x3FzjtSg5pMZFHSkAucAUmc0ZzR0NAC0hORQTmgDigQlKDQeDSj/PFA7AB7UUE5FIDQMU84pCOKXdTSeaZIoOaTvQODR19aQ2FFFHWgQtJmjpQOae5QUCj3ozk0WE0J0ozxR1pcUhCdaBS4pMUALnmlHB4puOaMk+tA7i0YxSk5pKBid/8KXmg0ZoEFJupaTGaAuLRRRQMWiko70AKDR7c0AfWlHbrQAgGT3p34UmfrRzn2oAXHFICcUtB6UxCgZ7UdqM96B1702I8460dKXFIaozFz78UdBikzilHNFxjgc0AUDigZzQAU4dB/SkBxRQAuKUD3pFIHbml60mMKMZFIOacAadhB3paT065p1IBOuRSjpSCl6mkAopRx60gpc0AHXpRRnFFABS5oxxQB+VABS0ZyKO9MBaKSloAXgUuaQGj/PSkAo6UAc9TSDjsaXtQDAcmnY9qSkU80ALnmgGjqfWjoaAH9BSZ+tJmg0DAcUuc96T/OaByKewg/lSgHNIOfWlzSAUHmjA9OtHSlJ4pMoAaM0meKBxTEOxmlPSkNGfegWwo/lSjH4UnGaAc9qB7C8Z96KTFL7UCFxn604D600dacOO1A7BQP1ooHNAC/hR+dJS4zQAvQUUE98mjOCKQwzQRRSg0xWAH0zSj3pBxS54oHYWkHPrRyeRRjmgkUc0vFJnJowaAuLR0pM0uSRQMUHNGORijPAoNAxQKXrSdKKAsKM4pabSg96AFPSkxQBS5pAJzQPxozmlHI9aYhOc4/KlwQKTvxSimAoo7UUetSMXBpDQKUcetDAWlpoNL1pgFGKB1oHFAC/ypO4pR+NGOaAAf5xQOvelPtSgf5FAtxAPel6UE8+lAOaQw6j2o6cUuaAtMBKOlFFAwpQM0lApIQtHAo60lADs0Z+tJn2pc4FG4Bupc4pMCloQCdPenA9KaaXvRcBRzSdKOB2pT1o6AHUUh4pcUEUAFLjim/54pQRjHemgFNIaX86B9OaBhSj86Sl7e9AhKWkFLQAvWgHJ9qQmkzSuA4UDNIPrThgg0wCgdaDRnFLqApFJR0pOtAC0mcUtI1ABnigfpQOaM/WkgAUvak6nv+FHI/8Ar0DAnNGPr+dGOlGKdhC0dsUmPloP60XAMfWlHHvSZ9M0oOaEAp6YpOtB70dRQMdR1PtTeenNKOBRuIUf5zS03OBTs0DDk44pSBTc0DmgBeM0vQ8UmKXoOT+dAhPwNKetHXpSCkMXBo28UHk0dfU1QBzijr1NGKSkAvSg0lOxQFwAxQBkdKT+tLxzTATGSaM0etB6cUhATS02lzkUIA6mg9KM80dfWi4w60AZFJ3oB5oAUdaUn0FA5pOpoAUHNGcUDiiluAtAooHSmIOvrSgZHtSHjpRQO46kzRjFJ+FILi9/WjtSUUAKOcetHX2oxzR0/wD10xC0lKOvem9++KBjhQOtN64pQaAQvSjNJ+eKMdKAHH6UfnmkB/KlBpAKKMc0mcGg0+gC5xRn9aaBS0rhccDmg8mkBo6Uw3F/lRn1ozk0Z7UgF25PFBNJkilH1NAB+NBOTRtzSHrQAv50uOOtAwaSgoXr7Um6l60lO5IuaAcnuKQZp3brSAKO9A4o6mgYpGc0n0o5NKOKBCUU7tTSKB2D60A4BpcDFJ2oEKO1LTQKUcU0FwOPrRjijjNKRkUWAaKXHNA6UEUIBRQev+FIOvFHT1pDFB4pMZoxS0CCgZ//AFUUA5oGGDS9qCc0lMAHNKOetJS0AgpAM07GKbSEFL+dA980ZzQMUUd6T9aU0DEPWgEUmc0GhC2HDpQTSA4FApgAOPWl60bqBxSEFLQPpQeKB2EzQfzFGc0vX/61FhMKBSZz60ZyaY7i0hweKM0GkFxCcUAUA0oxQID2pOooJPNKvIouMOnFJ+dL1pDRsIUGihRS0FCHFJ1o4peuMUEiAZoJzQOKTOaYBnNLQvejNIaEIoHWgDNB4NAWFzx6UlFFAgpc0E00nP8A9amMUnFHvSZz60o4oEhM/lSmkNHU0hsAPzoxn1o3UZoDQMUtISKBg07iFzgUUH2pAfai4xSeKTOaUUAc0gsFLmkooAKKKKAAn0oopRQJiUYoIxQORQOwA+1FHeigA60E4o70MBQMOgpAc0H6UYx0oQgY0mTSkZ9aPpQITr60oJ//AF0ZwKTPOKAQ7PagdKQd6XvQUFFL0NICKADrRnml9aBTuAUhFOFN6UriYCiil6UAhKKUHFIcduKBikYox9aQUooAUce/0o60DmkxQMUYozzS0UAhB+dHfrSnFNzn1/CmhXF3GlB5puPrS4oJPOqXHHrSDpnml/OtCBO1OHFGMUDp0NJsBRn/APVQKQfjS0mAAZpelH3aByaLALn/ACKDz9aPoKAMfWnYBR25pxptAoGOxRmg9qAc0hCj3oH+cUUDjmkAYpeRRjml70wQdKM0d6KQ7Bml6UmOaXIB6c0CAYNKOg70g6d6B0oAXtxS0in60vGadwFFL1poxS0AOpKDx3NJnrRYBc59/pRjvR+YoPSkAvWg00dacDmmG4D6cU6kAwO/4UD8aQxO9KD/AJNGOKOtMLAvWlxSDnvQKQhc5oHSgenNHagYf55pw6U0DvSjrQIUHNHT1NIRg0o6UDFpRSClxj1oBADkml70CgfSgLDhRu+tJnFLigAzRn60UAZ/CgBwOKOtIfxo60ALn2o60lOUe1Abi0pyBwKbk/WlzmgYq0Ug5HFL/nikAZx60UmeepzSgZNMQtGKMUdqAsHenZ4pvagCgBR+NLmm4xSigdxSaM5pBTs/5FAhAe1O/nTen40oNAIXHvml7U3OaUGkxhnNB4GKM5xRjmjoAHg0vU0mO9Ozj60wE60ooI4zSAYpAO4ANIeKKVefemLcOn1oB5pM0ucipGKeaB0pM5/+tTqYAKCc0UUwFBI6UDvQDmjoetAADnNGccUH2oAz9KAFzmj6GkBzR+eaAFopOKOlK4CmjPHSgmjrQAUUEZ70UxC+3NJmg/pRnvUoYvelpMY57UtGwC9RQKTNL2p+YBSikoHNAxT1oPajp160EUxB2o60n8qPpSuAvpilA5pBQemRQgHdaKTrS0AGPrRQKM80xhRik70vbqaBC496UU0c0oxQAtJ3ozRn8/agYA/WgHJ79aAPejoc80khATxR1petFMYUgHHelPNIf1pMQUo/yaTH1pcUajCjOKKTPPejYQp69aOtHXmigYYwKMAUYoPFDEFFHWjHegAp2cetJ19jQP0o6jDAPTrQM4oBpetFwCl60YxRTsDA8YpeKTOeaDSABSjngUmaBwaBBjNKM4NGcUZ796ZSDmk7Up5xRjjikIAKMc0LQTQgD+VL0pM496O9FhAfvUYzR157Udu9CGA/Gg8GlXFJ3osAHikH8qUYpOKBBS5zSUYxSAUcUopM+1Hb/CmMMYPSlHJ702lPSgBxOaM5pBS0CA0f5zRRQAfnR2ozRQwAClDZpBzS7eaLDEPNLn2oxQaAF5HSkNC8CgcHvSCwEc0A/jQeelIBQAopcUn50Z9aAAHJp2cnpSAdqAMUBYX60CgHFKx4oGJnJ/woz7/lSUUCFHJpR3pAcUu6mgAUopDj86B0pMBaUGk/lS544oAUUh60D9KM0DDNIOTT6THPvRuAtN6ml7UuKdgD+dJQTx60g6UAKDSnk0gGTSg4pAAz1pc8UmcUoPH+FMQAUYwBSj0pD15oGL1o60AUUgWomOe5pTmlpBTsOwUbsUmTQRzxRckUUnWjFLSGID7Gjr1pRzR1NAgxzSkUClHNA0NHNAFOxTetAB1oFHSlBpgJyfWjNL+tLwT3pAJ1oIpaOv4UBYAQQOtHt/KjFJnmgA/OgGlx9aQcf/WoAO9AOKcelJtoAb1pRzSkYFIvWgBT1oFBpeg6UDEBoxzQaKYgAx3oxR0ooAUDFFJil7UAhooJo6etB5pC6CH8aWgUEYoDcQ9aUEAUnU07GBQCE6igmgc0dfWmMO39KOv/AOuj+dJSEFOzxSA+1Ge3agYE5FIQe1L06UdKBiY4oDYoJpM0CY7IoFNozQFxTQBj1NBPNKSaADHFMxTs5ooCwgzjFGKM0dPegBO9GKXGKMds0BYAD1oFKKQetAB+tHbvR270daBADilpv45pT0oGGaUdKaOe9OH+c0AFIeaWkxmgYopM4paKAEOaUdaKDQSLxRSd6CM0XHcKQiloHNAxvHvSjn6UdM0maBXFxRn60delH1oGBOeaTNA5PTigjJoJ1FH+c0mKXGfrRn0oGGeO9AORSUoNAxev/wBakA5o9OtGaQC9aUmkFKD1pgHU0o5JpM8d6B1oAM4OKUjNJjmgHPFAB/KjH1pevFB5oATFHU/4U6m5470AKKOtICRRkHrQAvXuaKTP5Uck0AxaQ9qU8Ck5/Cq3EAzTvako4HNIR50P84petIOaUYqiB1A6UdaTBzTAUfrS0ZyDQBQAoH50baD9Pyo70hhmlH60mee9AoEL0o7UUfnRcBQaUHBx3pMHFKOaQB1pe1IO9FMBc0vWkzxSgcf40MBaBzSA0g60gFz+FLSAfnS0AFLSUv0oABS5yKOlA6igBRS9aSlzkUAJ69aOaB2pcg0wAc/SgjtSgc0UhiYNKMiigHNMQo96XPsaOnFHP/6qQxc+1H50gOBRnigQYxR1I9aKOhxiiw7i0YwaOvrmgDNJAwozzRQenvTELj64pe1IDgUuecUAOHpQc5pM8UvOO9BQYweOlOpo47UoNFwF70CgH/IoHtQLYUClPAopKBgDmgnBFJ2p1AvIPpSik7Uvf/CgAzzilWkx9aM4oAcPyozxSE59aUc0BcOlOH6U2nUDQd6KKOtABQBig9KUe9AkGPagnNKD0oOB0oGIOtBpQOKDQKwKKU0Dj/61AFAwBz9aUDmkI9KUUgA0elHfpmlHWmIUUg5FGaWkxgvFFFA4pAApc+tJ9aO1MAI6UvB9aMZxR69aGAA880v4UnejNADqKSjpTAUZozSbvxozmgBfpQf85oPPSkPUc0kAA0o/GkBzSg4p7AL3opR0pO9FgADil/GkzS0rAFKBSUc/WkgFNLjpSZpQMn+lUAUYoo5HekwDrxS9h/jSAUtIBQPakFFAOKaAXvSUope9MY0c0vag9M0DmlsIM5FKOlJ3xS9R6U0MT1pRSDlvalpCFzmk6YpaCKYwpAaWkzQIXHFIKXOeP0pKTAd+NJ0PrQKUcUwEx6Uv/wCqkzj6Uo4oGGKOtHT86QnHrQIdnij/ADzTT7UppXAUdKQmjkjrQMn8KAADJ/woxS0cCgA7UUUUAKORSdDSnj6e1GOKAEpaTrS9qEMTvS45oGM0dcUCDqaXB96M0fWkxgP85pTzSd+tHWmFhe1Jjilo6U7AHUdaBxSdRSigdgPNFH50lAMcBk0D3ozk0Ac1LEA59aWkzjgUp6VQxCeMUdPpQOTRnjmkxBkUUh5oPtSAUik60o5oxzTAMUY59qBx60v50IBMf5NGOKMjNH+cUAHTrSjjvSHknrRnNAwIpDzS4pMdaAYo59aUUgOaWgQUUUD9KYWHdulJQCKQ0DHZ9KXNNHSgnJpAOzkUmc0lLmgQgOKMkigmgUgA+wpQDS9qM0D6h7d6Q0cZo700AClyTSZB9fxpelAIKAeaDk4oxxSYmFKPTtR0oH1oBC4wO+fakHOaM4zQDQMO1A59aCKM/nQIUGlpvHvS5xQAuacOKaKduoGgzml7UUhoGAOaWmg0uaLiA0UYzQBii4C/zopDRQFxaUDFA4FJn86AF/Clz603tRn8aAuOB5opBgUuM0bABOBSZ96PWl6//WpisJ65oBpcGkHBpDFP40Dmj8KUdaBid6UfnQTmkpgBzgdqXkUnel69OtIQZzSUUdPemDD+dA4Hf8KXtSUgAdaXGaSlHNO4Bn3paCMmk/CkAtJjFL1oJoABwKOooAyBQOKBi4ooHP4UhoACcUYzRxijjrQAZxRu5oOKTr/9agNRc+1A4pMgcUd6AFJ/yaUik60Z470AFBzRnNKeaAEzSU6kIANAmJijnmjvmj72KYgAzS0mcH0o680hit0FN6U4ZxSAUAGM0uOBSClxzQAhGKSlzg0Hp3pjEBpW5FJS4/GkISjGfWilxxQAnX8KKKCKBCEUtFGKGNCYpSM0HpSAmmAtFFB6UhiZzmkz6igkUcmgm448CkA9aBzS9aGUNPQUo5o64oAoAMYoJoJz2o6CgW4gFOpAOeKU8UAgopN1B6UDAHoOaBRngUZoAXrRRR1oADSYoyKM5oEx2frSZ+tJQBSAQnPrQTntRR+dMQowOxpDnPelxn1ozQUFITmjNFAhepz0o496QH1ozQMDRQOeKKADOacO1IOe1LQAlHSlPAozijcBc0dKaKdQAZz70o6U0nJpQcUAGcUoHrSE/lSg0AHT3pCKKAOvJoASl64pDxRQMX6UAfWgUUCFHNA4pM4o+uaYARQOTSHk0o4NIk87BH40opMcUo4HvWhALS0d80Y5oAXtRQOlGcmhgO+nSgDJo6jFLj0pXAXGDSH2oo6nNCQwAOPalzQDxzSYpAOBzQtJ09aUc80xAaXpSUYyaAF4P0pTxSUoOaQCZo7d6B1pelMBBxjml60AYNLmgA60Ck6Clz9aAFyT2pRzSA496XPFIAFKKQc0v60AKetGMn0oX/OKXPOKCgxSHrQDg9aX86CQIoGMUAUAYpgL3pc4po/GlzQAo44o6ijk44pSR2pDEAx0pRSAZNLQJCjNGOaTvSk+xNKxQo+lBoB59qBzQkIAPelopepoGJgZ9qcDmm0opiFpQTzSUuaAAc96BQKAcdjSGO6dqTNA4o6UwFxSEYNL3pKEJi96KUDNHfn9KAAGjrTjTcUDFxzS0gOKM4oELn60v40gPpS5oGLS03OSBS0CF9aSl6HilHA9qAsIKBz9KDRnFACngUg60p5FJ+dACj2paTkfSloGApe1JSg0Ag60f55o96MUgFHT1pfSkWlpgGcmgnnrn60YzRQwCjHNFKpoADk0h4oznNApAAGKWj86XHFOwCZJoxR06UmcdKAsOxzRRnJxRnnpSABxS0Hr6UnagAxSkcUfjRTAMmlWko9MZoELnNBNBH50A+1IY7HFIR9aM0uSaBidOo4pwwaOuaBQhBQOtGKQHFDAWjOaDS4JoQAKKTGRSjn1oABS9ulApTzR0GJ2pPWlHApcZpCEHOKU80mPTtS1WwxOnApf880mKKQC0ZPNFIeaYhe1A/OkxxQKADOTSjtQfTvSjpQAce9GaM5pKTGOHPTrSZOaAaKOghQMjoaP88Ui0ufrTAQfjS0d6OtSAUo5pAcY9KXPHemMTGcUv8qRaWhIBeKSloBx9KYg/CjqaD1oFJgG3FFFIBwaQBS9aM9KCMUwA9qDRnmjNIA/T6UA80cH1oH0oQx1NBoB5/xo70AOAo+lJuPSjPPTigYpPOaKSl7VQgBpc59aSkpAKOtFIBjpS0JgL0oPWg9v60goAD1oo60UgCjNBGKMUAKeaBQOlJjFMQYoz70o546UAUWGFA60GkFIBSaXvSAUHj1xRuMMUE0UZFNiAUvWm0v160gQ6kxzjJpAc0vWnYGFAo6+tGeaAF60DnikpaSAOnvS/hScmigBx9utNOSeacDSE96BsB6UEZ6UY9P0pR0poVxoHNKB05pRSAYPAo2GKT70goxk0p4oFuLjNJgj6UvTpQBx6UxidKOhoxRUiHGkzz/hSUc0DuKQBSgc0A8UvGaAAUuc4pueaBQCY8UYzQDmjtQMQjmj6Un50o6/40CAetKDSHkdaUUAGeaXAoop9AFHIpaYM0uaQXDvxS0maOlABjNKDzQKMigBetGKTjrS5+tMYUhGTS0nbvSAPXrRnkdqU4pMYJFMWovaigUnT1NK4C5ozg0maUUAFFAooEA60c0nQ06gaAetAPNJQODTAcMmikzx7UE8UhjqKaCaU0CDOBSE5oB/OigYA0Z7UAUf54oEJnNH8qKTP1oAdSj86byaKBgeTQDgUUZzQIXOR7UoNNpRxQMXH1oxRuz0ozxmmAu3NJijdS5pCEIyKTpS5x9aKegCHNKDxQeBSDk0ALn60f54paQmkA3r704Gk96MZoBARS544pPzpc8ZoGJ1FGOaM/Wkx9aBC9aKSj+dVcYpHpSUpNJnH0qQCiijOfrQIOo5oFAGKKACjOaKDQMTtQppDnNKDTELmkJzSZ+tLxnvSAP/ANVL+tI1Jn/JoAU0YzR0pTQMQDFBo6c0ZyPWgAxgUmaPpmlFAgyDRwKQ0goC4oPFFAHNFIApcY9aM0hOemaYbCg4yKAabjNGOtACgUEc0Z4x2oFAC/nSA0dqB1HagAwPeilNJmgYd6Xt0NNpc+9AAOtHSiigBQQKXNMpd2KQDqTPFNLfWgDmmhDhxQDSdDg5pemaBgOaOhoBpO9ADqKTOD9aUfjQMKBRQKQgNFITijkdKYxRR0pOvalzQCDFL1pM0U0DFP0ozSHrRQyGeeZxS5796T8/yoqyB3p/MUtIOgpalgFL09fxozkUo+amAmcilHNIaXGTmkAZpRR3oFMA60ozQODQBmkAvWl7e1N/MinUwDqcUGjpRnOBQAD8aXGcf0oAyfagDApABNGeKUcZpMZzQAZxSjrRj0/SigBAcnrSn/OKKX0oHYSl60gHNL0HegA9MZp2f8im9uKUd6Yh3bvSUZxQOaQxQfxo60A8dKXPtQIBQB70dKUdKAEpc5FIeaXOBQAqnNGc9qSlxQMXqaKQjNL/ADoCwo/Gk6k0AbqXGOlAC9uKB0oHNAH5UCFBzS8U3pQPenYBw5oFIOaVT2pDAGl70ClFAkHJoGKKVaW5QDpQDmjHNBHFMAH1pR35ooP0oCwu4il69qaKctAB0PSkxkU7rQDjigQAYooyaBQMKO1AzmnA5oCwi04c9KTvSZzQAtLnjvSYoOKWwC9qQc/Wgil6UxAeDRk0lKOtADu3SkB9aXPpRQxig4NBOTSUUAHX/wCtRR+FJgmgBwpe1IppQc0AHpiig8dKQfzoAU9KUUnSl4oEFKOOtJRQMXOCRR1Pek496M0gFHB70GgdKX3pgIKUj86KBSAKAKAMHrRTAWjvR06UlK4Cilz0xnNIODQaNgFzRn2pOtLTAB7Uvek7YpaVgFHWlPSm5pc+9FwFz9aOtAoBoAUUUUnf3pgHtSj9aM80A5PXmkAc0ZPvRnmjvSABS9cUlKOfrTAKM0E5FJwOeppWuMUH8aTuetL29zR2piACjNB7UgPvQAvP5UlLjAPvRTAUc0dKMUnegYoFFIc0oOaADIpaSl7ClYApQabTs0xCEmgdfSlPTrSUgF6etGD3oB496KNAAGgnP4UUdPxoGLRR0+vtSDmmO4o54pcc005pQakQClPNGeaM55/lQAgOaBRRQIKKKB+NADhwKQn3zS55ptO49gpRxQKMZpCF6dc0UdKAc1TKDFGaKBxU7CFPWikPtQAfSgBc/wCRRQeDQKLgw6jNHU0Gj3oEB5NFFGDQMKUHPtR0pMUbBqKe1A5NJQOtMBRk0madnBoxQA2gc0Ec0dqLCFBOaOxpM0vXNAwBx0pKX060gPNDAXmkzzS96AcGgANKKM+1NzzTAdRSClxSuAClFJniimGwpoB9aSlpAL0wKTPFLmk/zzTBiilxkU3pTqQ0AHFHrxRnFFDEApcU2nA8UmNAKM5NJ1GaUHH407iEI5pQMUlLmkMDycUuKQdKMZoGGB706kB+tGaEIOlLwOlMzTgaAFozSDNL9KAAUdaT6dacDxQITrTqQfSlHSgaF6+tIR2opRTGC8Gl600c0ucetIQd+KOjetFA60XAOtFKaO45oCwnWlBpBQDimGw7FFITijJoTAAM+tKaQetDUAGM0Y96UUf55oATPNKPWkJxQBxSYIUGgGjrRmgYnelzmjrmmgUC2HE54waBSCjv3p9AFoo60n4Uthi5pc03PNL1x2p2FcUmkBJ+tJupVbmi4BnmjtRSZzQMDSZ570pGaOlIVhaKKM0DE/WjGD1o6+tLigQZpetJSZx9aAFpx6Ug59qUGgYg+hozjNKPpTetAmL1pwPFNFKTQMG60nQGkpd1BO4p5FHajANA4FDGIRThTc5pQeKAEoI44pKU80AIOtKeO1KvNGOtAIb1NFKBjt+VJn60IYveg80nWlAzQJDfzpQOKXGKTrQMKKB+vtQaBIKQmgj8aT1oBi4zS9aB0pCaYw4570YpCfrSjgUCuHWkxmjPNLmkAf55pCCTS54460bqAAA0ZFL1pO9AADig89qBR+NAwHOKQd6UmkBoEGaTrS8UhoAKAe9A4oHSgYvvR1pKOgoAOlLSA5ooEKKO9JS+1Abhn0oJoPHrRQMTvRRnj2oFIAzQTilHNJimAh9qUUgGelKOlACHrSg0mM0oNABuxxRmkzRnFAC5oJoooAXNAP1pKM4Hv7UDHZoyDTRxQaBDulJ1pBR0oGOznigjj1pKOgoGLmlzkUgoz060IlgeDR05pM/iaPp+tBJ59QDSkYPtSE1oiBRS0gPSl5yKQCiikJxxS0IBR070ue2KQD3paAClGaTNLRYA70oPNJSigBaM0UtFx2DGcentS49KQNxRknvQA6k6UH2o7UhB3x1pelAooAKAOtApQeKAE60Y5oFHQ0AKAc0Zx1o9aU0AJ0pelHSg0wFFApKWkAcDpQDQOKXtTAOAKXv3pBz160D8aAHfSgjFIOKXORQMSnDkdTR9OtApDA0vX8KCaaCaAHA80Hkd6QH2p3WgVwJpemKTNKDxQAUvSkHelFDBB/KlBwO9FB/HNACjg0pzikzilzxQCClBpMZoFJDHDmjOTTad3pgLnHSjFIBzijFACjpRnPSk60qjFAC5+tKBnmgdaQ8UALR1o/nQKAYAZFKOKQZo9+1AIUmg0HNGDQAo/WkxmjFLjNISCjPPNGOBRRqMKcD+ftSD6UUIB1A60maM5pgA60uc9qQ9qAOuaBC0Un8qXFAwGMUA8UCl70AA4PWjFAHFL/nNIAHFKelJjAozk0AL9KTrS9elJjHSmIX+VL+dHXpmjGe3FFhiAcUoOKOlAoAXNApMUZz9KQC0tIDkUZpgBGaB+NB5pR0paAFFGaBmgAxQOaXOKQ89qYDh0pMe5o6cc0maVxjqMZo6jvQODSEL0oHWlzxQOc/1pgLiikHFL1pgIOaX+dGPal4pWATvxR1oB9KDQAUdKKTFAC/55opB+tLSAOtKDSYOe9OzTQCE57UY5oxnmjPbmnYAxSdKdnNN6nvSAUdM0vWkBpR0pgN6ml6UHr70Y5pAL1xQBigcUdaYB1FL2oopAFH50daKYB2pVNIDxR3peQxSTQTQOeaOooAB0oBxRSAZ9qAuKOTk0AUdOKKQhfpR6c0UnTpQA7PNITnpQeKOlAxM80ucUUtCASgc0o6UUwAcUoNITmgUgDGaUcUfnR0FMdgz9aP5UA0D8xTEAGO9LzRRS6DEpSOOM0nX1paQgzQOPWigHJ45oQC4x6/hSZpRyaQjFOwwzmikxSgYpCDPFFGMilxg0DsHXNLignB/wpCaaDQOfWjPFJ2NLjHvQITOacDSfpQDz3pDDORxR94UlL0oACcUGkoJoFcUc4xQBijP40nWgY7FHakzj3oHWiwXCloxx/hQBRsIKM0mc0oFO49woyfTFLRQISlHWigGkFhcZ/8ArUDnrmkzS7qB6C0ZpucUq/rTYIUe1A4xRQePWgNg60vIpAaUHIoEhOtOzmgD3pM5PNK5Qo6UhPNJml/zzQK4vakBoH5ml6/SmK4mcGl/OkGfwpQe1IEH50tJS0DsH86B1pN1KOaBCjrS54poP1peRQULRnOOtAoxxQIXGTQRikBpc5FAAOaDR1peooBCAZpc8Cm5zTu1AxtFLnmgGgkUHFG6kI60UDFBoJpBR3oAUClzQDmk65oGHT1oxg0tJ+dAC0YFIeDSgUwAnFITS9qTvSAP50nfFL/nmjrQKwdfrR1pP50uRmgBRz9KQ8dKB9aU8UDEx/k0YozSA0CFHPrS9KQ8CgHPvQMBSE+lOpCM0AH40E0A0ZyaYhAM07FGKMUhhngZopaTgUAOz9aTFGCaBx1psBQAKbjFOoNIQh9aTrS9aPrQIQUp/WkpTzQAoHNIaXPOO9BpjE4+tOA6U3HNOpAhOR0o/OjOaBxQAY70nelJxQelACHg0E4p2KaTQMUc0h9KAaU9KdhDaAaUijH50AJjmgAUuOKaMk0gAigUppo60C2F4o796UiigoQDk0g5p3WkxzQIMAmgrR3o6H1oGLRjJpDzRQAoGMYpOlLnNIeaAEPBozRSE0hAeaKOtGaYwPPrRjmlFNPJ4oELRQOKKACk4z7UvbpSGgQpPvR370goJzQMUnA7k0hNGc9KB0zzQG4lOzzQOTmgtSBCikpBS0xiE9qTp60Z5o5NACDOKUGk70ucA0XAWjrSDmjNA0O6c96TOf8A61JnijJNACg0uaZnFKDQIXr60E0ncYo5oGKOtKOppOlH06UALTunvTe1HpQAtGKSlPNAmANL1oC4o47ZpiPPeuKMZo/GlqzMKUdM80n86BxQAuc0o4xSAZpaOgCjilxn60goDY4xmkMU+tGaQmlFNiYuKAaAaOtJgLnFBOaTNLnPahhcXGaM0gGaUUgF5oHHagGlzTAWkPJoJpRyKQAPxooooAKKVaD/AJzQAoopM0o9+lAAaB0pcYooAKXt3pB+dHegAApQKOv/ANajrTAOh9qXrzR60AUh2AUGg80tPcQClHHrSEZo6Uhod14pAfbij6ULxQO44HApoJoHPFLjFAtxe/eikPFA596BDiaM9+aMYo6mgbFzk0vHvTaWhghyiiminfzoC4daPxo6UdaBMXBpwpv86MkCgY4H8KN2e9NzmlB6f0oC4tKDSA5FFADvXNJ+dKDntRjIoAUUdab0pfzoC4uKKQHNONAwBozmkzS9TSAXPNHU0g70uPxpgKeTQOaT8KXr0oAPxo7UUA0AHQ0vHQUgpc80AGKWgdf8aQjmgAFOxxSDijj8aAFpO1HagDmgYCnDoRSdDxQM0CFzgGgCk6/SlPPIoAXNFIOR6UDOe9AC9KXNJ06GlIpABpOaKKYC8f8A6qXGKbnFKBS3AU9KKTmlHFABilpDSE96dhXFPNHSiikxi0ucg0goNMBQeKWkzzQeB70kMUjNKDTevrmlouAvWlpOlGfxpiFzn1oz9aTGPelFSADjpSmkFB6U7jFo6UmeO9HSkIUnJzRR1o/lQAUfyo60uMUDE78UopKKdwYvHrQKQUoPNG4gxgd6OnTJpTQD60MYDmkzilPPejoPegBB6jNKf84pOCO9L+FACKOcc0AUtL9KLAJS96KBTEFH+eaXFIePX60gDOaP50dhQRRuAA0Z/OkpeKAFPQ96BR0oJ4HWi4xduaMfWgetHQUDCiilzSFuJ/OlK5FHOO9IAfWgBelGAaO1A709hCUuaDj8aMGkPcBRig8cUdSaYABzS0ZzQBg0wYEUHjpSD8aBnNIBRzS5pD2xQelGwC/yoHt9KQdKOo5oGBOKUDj3pKUc5piD3oP60uBR7YpDsIcdqBS5/CkH40WEFHbvRSg0aAAFLgYpOtBzQAYyeKM44o60DGcUIYfrR0yM0HjFGPSjcGFLjApOlKOTRYSEJyaMUpHFJ1PWjYYAcUYwKXGOnSkxTQhaCAabn0oqR3HCkHSjoe9A60BcPzpelAop2AOtLSHijOQKQXFzSA5oFFMQUv4UmaWgBcZNA6+1IBil6etBQtIetBpetAgxRnHajrQRRcGKpoPFJntSfxVIDsdKSlxRTAOmKOuaQ0q80AJ070uPzoxk8frQKAQc96U9PSge9AoGJ05pVNIaUDNAhe9KTmkozk0DFz25pQc0Zo70IQtJnBoo609xigUDrSA84petIQcUA4FL0HWmnigAAOaXFJSg0CDFH50oNJnOaYwB5ozmijPNKwCk4oz/AJNIaU9KY7i03IBpAaXrSFcXdn6UdBTaUfN3ouMcOlITTSOe9GaAFUikJ70Dn1oxmgQUtHakIoF1HD8aCcetJ+FLjrQMBzSUD6Gl/OgQHt60A0hpRwM0xh1FAFIOtOBpAJ7YpDS460UALntRSA0oPp+lAIOtKBSCl6DNAxc4pCc4pp60tABnFKetJQKBDgKToaN2P/rUuc0hjaB1peKOKYAaAaAcDmkBoEOzxQcn/wDXSA8UuaBiZxxTqbn2pQaADpxzQOKM5FGcdaAFplO3U2gW4vBoJzRnmkBzTAU80mcUdKTHPShgLnNFANGc0hhSYzS5ozQAAdKM5oNITmgAz6UvOKbRnAosIU/WlpPzoPaiwwBpO9HTIoyaBCjpQenNAPagnFAxKQ+1KWzSZ+tAnoApO/NLQOelAB1oNL1NIT0oGHBpM0dqQDJoFqL19+aOnWgcGj86AFpp4NGc0UBuHTmjNH15FKaAsJk8Y/SgnNBOB70DmgBRzSE5NA6UmPXmgYucCkLUdaMe1ABS9aQnFANIBRRSEgUhNMYuSB3oB/KjIPvRupCDPFApPftSg5oGL3ozzQKQc/8A1qYMXrSjn/69N6UtAC9OM0A0nSjOaAHUtNBpeooEFL3pFooJ8zgKOnrRSVdyBcZ9jS9f/r0nSlH40bgLn0zRgikzzTuTQNCZyP8AGlIHbrSUo69fyoEA54pRz60n+eKWgBaOtFKOBmkAg+lL0oHPeg8nigBQe1A5FGKAPY0ALS8DqKT86BzQAdqd0poGeadigAHWg9aKKAF7UppvSlzQAUoFIOKXPWgBaBSdaWgAFKOe9Jj0zR0NACnpxSg0gGRS4wKAFopBxS9aB3CjpR7ZpM5oEOzzR6AGkxSjmgYFfekpTzikoExRS5pBRQMM0ucdKBzRQAvagcetAPtQKBC0ucUnUUtAxc4A4/Kl6U2lHagNhaB6/wAqXrQKAD7w70UmTTutAbiCnCkHX1xS0AgzRSUvUUrAKDilHtSfjQOBnFAIUjNGM8Cgc+1ANMYUA5o7UtK4BRSg/wD6qMcUAGcUvWkBxQO9MBaUdaQZo/GkApopAc9KWgAxk0uMGkPNKPrTAUUCgmj86QBSDB9aWggGmKwUZxS9u9JTKFH0o/OkzR79KlsQ7r7UE8d6TOO9GPWmAo9aOtGeB/SjqOKSAUcUHmjgUnXFMBaQHIo596UUrgGcmiijrTYkO/zxRu4pO/8AhRnpSQxe1Bo60tMYdfWkPtR0NL19z3oEANHf1oxS/wA6WoB05o69/wAqO3NApAKKKB1+lGc0wFHPH8qWgcdKD7UwAc560YozRn0pAFHSlFB496BiUfTNHIo/WkIXFANIDSjGKAFz6UYyKB1pcZFADe1H507FID+dAAOgpM4oznnmnDincBM+1L0pCelGccUwFx3oFFAwRQMBketHtz+FLQKAENKKKShgLQPejNJS2EOLZo603vS0AHWjPtxQenTijGe1AAaUCjOM8UZJouMBwaDR16UZ5oAM5FFABo+nelcBeTRRmigQoNHuKSlzVAJS9DQRijGTSGGcHpShuKTFHX6UBsB/Sg0mc0cUguFFLikxQIBzSj8c0lOHFAwGaAccUDnmgc07iD9BRRn2oxRcBQOlHQ8UDp3opoAzS8jNJgUCpGL069aTqKOnSim2Fwo60e1KTkUgE607FJzilFMQmcn6UfnRjJoxmkMOtLmk4o60wDpxigHFHXvR6daNhC0nejNA59aLjF60nQUlKKQCYpe1HQ0HjNCY+gZpc0CkPHvTEOozSA5opDEPaloxmjpTACuKKM5pD24pCF60HilBxSUDDrTu1NpQaBXFzil3cd6QDilA9KBoKTvS0UCsFCnB/wAaBzSdzQMdkEYNA6UlIetADgMfWjPFGP8AJoAzQFgzz1pc0nSkHFAthTyB/SjGemaSlBNAw5pV4ozQRQAdKBSDnrmlAxTDcUe1GaAM0vSkFgzQDxSGgDNADs9OaM8Un8qMEUwFzmijpSkZFIBoxmnUmMc0Z9qBC9aKKDzRcYA9KCc0AZpCfxoDoFBpR1ozQAg6UZwaKDzQIM5+tAOKRetKOaBhmjOf/r0hHXmlFAAaM4oNBFAADmjNIDjoDSUXC4/I96UnIpgB4p1ACjrS5wMimk0DNAdRQeaPakNAFFwFOOtGcdqMUAYoABS0mc0E5oADR0pBS55oGLS8Gm0emOlAC9qQcCg0vWgXUCOKBx70UnXikMOtLmkz2o6UCFzS560gFGcdqBik0dKTrRjIpiFz+VGeaSnUDEAzSk0ZwKTr9aADPIpetIB1o6GgQGkozk0HmgA6UZpCaB+NMA/Ognig8UZ/KkAZoGM55pDS8CgYEZozgUZpOc96BBn60d+9FKOKYIQjHSjNJSj9KQBSZp3B9fxpMCgLB+NJ19aMe5pQOKAEzg0u7/IpOv8A9elBwaAQUgpenrijA60gsJjNL0pQKTOO1Fxh296b160uc0hNMA+maBmgUE0CEBpTzTQc0vagAI/yKTpSkikbrQFhQeKM/Wk6CjtSGKRzQKTP1pB7k0ALnmjOTSHk55zQeTQAtA4/+tSc5o7d6AFyCKTr0pM4oyBQAE5pM5paT0pgOAxR370lKCaW4wzxR2o6mkxQIXP1/ClJzSZoGM0x7i56cUgNL+FJnNILCg0vpSAcUoNMBR+NLTaXmgkUjJoznikGaXFAHn2c444paKUfStGZiijvSg0UgDH50H0o6HpR0o3AO9Ox6UgNKelAAaAM0g5GBzS5xQwHY9jSUdRmlAoAToacB+H0pvUmne/pSDYP50ueKQc0vrQAZoFHWgcUAKDmlpAcUZ4oAUc0A0UUAGeKVaSndBVPQAFHWkzg0daQCiloo96QBRQKOhoABTqbnFKO5psBQKXNJRSGKR360YPpRmlHNAbgB9cUDpRSdqEApozxxR1ApPWgLi4yM0L1oBIPWjFAhaAc8c0hNGO9A9xRS5zSDp3pOnrTEKDThyPWmg07FIBcUoPNJ29qBQNDqUnPfim54pQcUhhQPxoxRTJFB6+tKDmkHBozRYBelLTQadjFAwx9adnim9RRmgBw5waMZyKMdOaWgYDijv70YxSdaLC2FFKMYxSAe9KKBgKB6CnfSk+nWgLB296KCfyooAWkpaXrQAYz65oHucUZ60o9qAEx9aM479aUnFJ1ouDFzmkBpegpAMUEijijjmlFJQUFFJjFLSAUdaXr1ptL1zTuAZ7Uo/KkoIJpAL16UdP/AK1HajFAC0A80nWikAtA4oxijHPWmAuM0DmkHFFMB4OKSgf5xSg4oAOn/wBajrSUdfagBc5/+tRR096OtLcAYc0oNHUijIxRYBaKOtHU0WAXHPWnGmYpQaYC9/ek796UjNIP1pALml60lA5oABS0UmaQABinYpM5pQPr+FOwARzTsYHXNITyaPp0p2AM0hHpR1zSikAnajn8KUijrQAnelFFLTASlFAGaM0AB5o4z3zRQeBQAdaSigA0AKeRSDilopDDrQDikpRyOlAgPajrS+3NNoYx38NJ0zigD8qXpQITvQPXtS4AFGMmkAd+M4opcdeuaT2oGLS000A+gNO4C5z9KPSk60tACjmg+nIoPQUZzSGhOfSilzSdadhC0lLj86UUANpSeKUjvSEe1FgDqaU0DrR0oGhMYpR9KBS0aAJRig0ChiYfhSj8aQ/iKWhCDrRn0oHFITzQMWgGgc0uKBCcUvUUh7UA0hijn/61AGP/AK1L0opgB5x1ozQDQOO1A2IfSgCndvem4+tFhAMnNBoxQRzQAmKXt1NIKUjvSAAOPelzxRmjrTAQDNLim96UGkgFFJnBNBOaOv1pj3Ajijk8dqXp60dKNAsIDj1z7UE80e9B4pCDPag9qAM0uM8UAAPNFAo68DmgAzRQDRTBh3FOBxTRilJpAhwOaTOTSZpeB60BcXGTQQabmnBqB7iZpc4pDQc0Bcd170lJk4pc5oC4pOe1JS44ozn/AOtQAEfnSA0ZoPNAgpc5pPal6UAKB70A5ptKBxT3GOA4yKCcmiikMKdTaOg70CFIo3flRnPWl60B6Cdc9ad0poz9aDxzQMUHNBpoPWnDmgW4Z5oo/Wj0oGFBOKOlNPNMQ7NHWkBpTzSGAwTmlPNNB9qM+lABnFBP1pMc96TNAthw5oz6UAZo4oGC8+v4UppBxSg0gG4yKVeBRmjORVCDP1pQaaTQGpCHZ9KUHmmgDFLmmihwOTRmm5xQWyaTEOPAptAPHfFFAB2pRQKM8UBYD1pKWkoAUHmnUw0vOKAQp5PtSE+9IGooC44nNJikzmjvQAtBpRR0oGAOaBz6n6UA0ZFAC5ozSZ5NGeKAFoBpOopCMUCHCjpmjOKM0DDOKXik/OigA6jFIevfFLQTikA0/NQaM0uee9MQA/nSA4oJ5o/zxQAuc0EUnQf40oOaAE5FGeaM9KSi4x2aAaTNJTC6FGMe1OHSmg0A+9IAoNJnvyaKCQ6daX2pBzmg80DClpFOBSsT70DEzzQaAcnijpSAKRqM0meDmgAo6Ggc9KXOPWmAHIpOtLnNJSAQ0menWlz2ptAmO/GkJPelBzSGmAuaOcU2l6UhgBmnU0HFJnvTAU0h4pCaQmkIdnikznHNNz3ozTGOPIoBpM0ZoAUGk70Z5ooAXOKUH0pvUe9KDmgApc5pN1HSgYtAOe1JnIpetIBe1GeaSl60w6BmnDtSA+1LQIUZ7Ud6TvQPx/CgBwNITRupCc0CZwIpRknikxijp/8AXrQzHDmgYzimgYpwHtQAvagDFAOaM/kaADtQKUUAZFFwFHWilxSDmkAo/wAmlz6UgOKMZpAL1xQKUD60ZoGwpevWkGfelwM9fzoEGcf/AFqXqeppPpRz1oBCjjpR7Un86AKYC0tIBilHJpAHWlyaSgdKA2F60dTSUvINACilpBQDQAtLjikxk0enNAwHJpQaBSjpQITOPpS0daKB2CnDkcUgoBxQCFY4oPSkzmjmmIM4Heijj3pepoADgCgHFGOPajtUooDnjg0A5pevekNMWwZpR0oFFABTutNpd3SgBR0pcfWkBzS9aGCAUo+ppORmgDNAbDqMelIKUfjQIWlxnp0pOopV5BpjADFAOeKXFFIYo+lKOvSm5pwzn0oC4npS5pOT9KXGKTAM59aUc0c9qX27UxWEFIDz3peTQPWkMXOMYpQab345pwPFMSFHPrSGgHNKelAwzQD6UHnmkHIouIU+tLkelGOlGPfNJDFPI9aOlJnj3oBpiFxQaBQTn/61JDYDnrRQDn60UwQdKM+vSjtQP84pAOxSd6Bx/wDXoxk0MApc4pOlGaEAZ/CjNHv29qXmgAHWgUZpaYCH2pe9HrR06UgFH60A46UAUE0IYvp1/Cg8UgOKXFMQo/zijNN6UvWlcAFKOaSlFIAFHU+9KOfWkwaYBnPanKeelJzQKNQHE5oBzmgUpIxTAQZNO+vSm0ZNLYBw5o6Uw5xTwcjmjcAopPbmlA5oADSg5oPXpml/SgBOopfpSZ60tAwzS0g4oFIQpOfejigDB5o7VQBR1ooHNIAo60DFLj3pAGAKSjr60rUxifgRSUuaUDNG4CEcUYpfxoHFNjQnQ/4UoyaTGTRz0qSRelJyTSg0Z9qYwOKTqKUc0dqAEzmlNGcUAGkAZOKAct7e1GcijpQIXrzQc0nT1pc8Cn0GIBxS0tJjNABQDxR1opAGMUoFJ1FKCRQAA4ox6frQee1APaqAd9KSkzSigLidKUUUnNSAooHNJzmlB5pgFHYGggmgZoAAMijke9L2pKNAF6ijFIOTSmkG4UY560ZopgKRxSYoooYhc0daSjpikMUd6X3o7UmcmgGA4paD0opoaFHApMUvcUm7mgYdOnWkBzQeelJ3pCFI70nNOJpueKYmFFHNAOKQCgYNJnPrR1pRQAoBFIeKPzoBpjuBpaMUd6QATSDmlPJ70vAoATpQTilPXNIe1ArBRigc0D8adgDoKKWkxmkFhAc07NIe1GcD2oAdxQRk0lKOcdaA3D86BzSgYpO/SmAd+9L0oz+dFIegE0E8UUdKBABSmgDNL2xigYAd/wCVN60v9KUUWDcT88UA46UGj6daA2F3DNLTcd6Xp60ALkUE5opAf/1UAKvPrTicfjTe9BFAxRRTTSjigQUo470maSgB4OfWkJoBxRnmgYdqQmjdmk60CFpQSKTOaAe9G4IKQUpOaTrQApP5U0c96OtL0pgANLSDmgntSGLmikOcd6B0oAcBmkJoz+VGaAEwT/8AWozn/wCvSA896DyaCRxOO5ozmkzQetBQ4nPFJjFNzzThQLQUHFHJNGeelA4oGKKM8UhPFFAC0m760hPT+lHWgQZ4p2aTAoXrQIUDmjaKOlGeaBiZpQaQnBpetAhc5Ao6+1IB70Bu3rQUL34pKXNGe1ACZxRnNHWjNAhR2pw9qaeaN1ADqQH60nWjmgLi55ozzRnp60A0AKeaT8aAMUd+lAxtFLSUAGc9aXtTc06gQo7UnekooAUnNIfrQPxoNNAHagc0Z+tJk/jQAtHWj86DSGFHagUdaADJxR0oozzQIOooxRijPNAxD06UClzSNQAh60mOcUHnrSc0EiqaOtLjgUmcetBQvBAooHNB4pAIwpuPrTiabQADrQePejp2ooEgFNLU4DFNxg0DDJoLGkNISDQK4bqUc0gFKAcdDTAKAaM0gBpDFNKOKaOTTqAF/wAaQcGkzQSaSADxR0pM+tKOaoBaKT8aKBi55p1NHQ0oPbmgGBpetJn05paBoUH8aXOaQfjRn0oEKDRRRnNAhaKM0YyKBWOBoopTVmYdDR/FQBj1p2Mcc/hQAD6Gij3ozmgBQQKVevfPtSdehpckUAOxmkoBOPSikO4oGT0pQMGkBNLQMKARQeaKCWB6UvWk59KUDFACA0o5oxnmlwMUANzTvbtQKTuOpoAVeuBS03GM9qX6etMBaOtFFIA+lLxSUooAWgUHmhTg9PyoHYD045oHFKaAcmgQo4FKOab09fwpepoAUfpRntzSc4oHFA0LS9s0lLigQY+tLtpFpxP1oGJ39aD/AJxR7jNKOhoATP40uaTHPWj6ZoAM+xpevr6UHkYo60BcBwKXqO9IKWgYfz96MZpMcUufrSQC4zS00de9KDmmK4vWjtgUCjHJ60CHZ46UA0dOKAfzoHYAcU4U2louGw7r9aTk/SkGRS4oDcWgHFIKU0ALn1pcjmmj6Uo4paBqOBwKTv3oJxQOaoY7qMU3PSlIwOtFIAzS+9JQKW4DhSAn/JoAyaXGKYCgZHNIfzopSfypAHtS5/yKSgEA0wFPSgcUmaXIpALRSAfhS9c0IApM0pPpk0CmAHmjpRwKX+VABjAoxzQKPbrQAvvQBmjNITmgGKOaMnPtQDn6UY+tAAT+dGaMUpFSAZ4oBpAc0v8Aniq3GL+dB5zjP4UA0nSgQpoGRRnjpxRn3pILij/OKOlGcUde1MA60o5oxRgilYBTz60dRzR2pPzoAXvR39aXOKM0MApcelJS9vagBQcCk60nYcUDnNJgL14oozx70dPWgB1Gffik6ilHT3poYgp2frTRS9elCEKPxpf50mf8ml7U0AgpSMij8KAc1IxetHtQBmg96dgFHJ5o96T6ZoJ4pAHalHejHHFLmgYlL1+tIeKXOPWqAQ596Tt7040h5qRBjFJnFBOaXBoGAo5z7UZ+tA64H60yQzSd+5pSefWigBP5Uq0d6AMetAAaCeO+aBgc0vWgYmMUUnNKDSEH50tJijoOtMYUAYpeoox69KAF6ikoopBcTOKWkxmlHSgBc0fSkHGaXv8A4UAAoyKOvc0UxAD6ClpPwoouMM0A80Y4o7UgFJxQOKQcYxS54NMLiij+dIaUc0rgFJQaWgdxCM0vSgChTg00IKBxRR2pDClJzSUUCHA5pCeaQHFKOaYBmgcD3pM80uaEwD7vNA57UlLxnvQNADSHk0uaT+dAh2RTetHSjHekNh19aPwoziigQUuc0lAoC4vJ4oxjrSbjRk0DFzilzmm4Io4zTAXNGSTSHk0dKQg/OnUg5pT7UXGHQUA0gGc0oyKBAfx/CgUUdPrQAEUClHWigYlL0NJS9aBC54ooIPpRyTxQAAUuKD0oFMApAM4pcUEUh2AnH1pe1IB65pc0BsBOaPzpKd1ouAhOaBxS4pAaAFJoHHrR1pD1oAXrRjFAxSjnpzSATPtRmlooBCAZpaAP8ijFMLCCgdfagj6/hSgYFAWEHTvTSc0pPvSdaAY4fjSY+ak6Gl96AHcYxTRkUE/5FJQDFNL0puaBTC44HPSkzR3zSZoE2KKMUDvSjmkNBn60g4560pGaQ/nQDFxntSc0dKXFAbiUAUo4ooCwHjNNpwOaTGKAFooHIoNMYoNKOnNMJ/OlB9etIBe/+FKTSZ4ooAAKKKMUCCnCm0oOf/rUAhDS8UNSDk9aBC4B70qj8aTGOc5pc0DCkPXvQTmjFAbijj6UhNJS4wKAEp3WkPIpe1AIKMUZozzQMUfrSgZzTec0DJFABSr/AJzSCloAXOOKDxSGgc+tAATj2FHX1pKU0CExRRQD+VAwA9aDk0ZxRn1NABRSGlp2EHSgDFITij86AFo7UUZpDFpADRnNIfxoEwJz2NLSZ5FLQCA0hOfWhulA4+lIYh4ooxnNGKADvRnmkzg9aU0AFNPI70Hg/wCFLTAAc0tJ0FJupAL/AJ5o/nSZyaCaYBgGkIoGDQec4oAbmjqMUHP50pPFAtgI4puOc0uSe9ITxSGIaTmnUUANFKeO9B4pOo96AHD6Ume1KBxR0pgIATmgcUo+lHv60rgJjd60oFBoHSgdg6Uv86SlAyKAF6//AFqMY70mKXPNMNgxxz3oopaQC4JozSUo47UDFBx7UdKT86XoaZIE4oBpD196Umgk4KlHOTSZ596XGKsgXB/pSZ/wo/SlOMetAC9qKTGKdigAzS9qB70Hj609wDr0o7UAYHvSr+NIBf5UfhzQBxQP84oGKaOhoPPTpQB+NIQo60dev6UUvUcc0AJSjIo69qOnNAIMUn5076Gk/pTAQcmnUYoNFwAUUoGaMUgClzTe9OB96AAck0tHNFABRR3pKAFDUd6Bil2jtQOwuaT8KM0o5oEgHyijrSZxS4yaYDuvY0EdPSkHSlzkUDF9qO2KTr2oHHakIWjtRQBQAoGaSl/SkoGFFHeigOgvfvRQDR1FAwBpRz9KMcUtAvUSnL0pBzS4+tAB3paDzijFAwFGaBSk0C3DNLk0g5GaU+1AC0dqT0paVhhSr6c0g60ppiQHBpQcetIB3pepNAwzk0UAc8Cl7+1ABjvS4yKSlHApAHPpS0nIPSlHSmK4Z60dcUEelFAC9vejHFA5oxgUAKD+dGcdqQ0D60BcKd/Kk5BpaSGJ1pRwe9JjpSmmAvX3oIIoFGaAEAxSjoaM8UUDExg8fzpeaO1FAhR0ozijGaO9IBRQTxSdKUGmguJ1NLSce+KXGScUkMOlL2FHb1NIKQhcc0o69KQ8g0oPFUAEZFA/Gkyfw96UHNIBetL3xzTRxS5p3GFKKTr60uOaSEKeRSY46UA+nNAye9ACiik7cUDmgBQT60dKOvrS8k0WAKUGkAzQBQgF9qUf55oFFACAYox0paOD60gClHIpOKUHAqrDFPH1pOaXrSZ9qAFpc5pMiiloFhaSgc96Uc0CDp60v86TFKtAC0ZpM0tMoD2/rSdR7Uo6UetIkTpRjIo4pc0kMQdOtIPSlHNAHOKdgD60mPSlJpKGIOTSgcHrQBn1oPHrR0AMijOKT60d6QxaQ0UoOe1AhaMY9TSA47HFLjNUUxOppfzopc8UhB/KlOMGkHIAoyaTBCUUUucUAJnmigjNFAhRyaM9aSigBeaAaP5Udqewxfak7UD8aM0BcMemaOoozk96Cc0AKDkUvr60g6Ud80AAPPWj86Mgd6KEOwuaKTPFHbNO4rhSj9KTP/66Wi4BSA4PrRRnIpAA5pQcdaTt3oHT60rgLQTg0meaU+1AAD3pSR+NN5oPWgLi0hzS0n502AZzR0FAGKKQC9KTHNApaAAHNFGKKbGHQ0daXI9zSHmkgsFJweKWkzTEHSijNLSYAOKMmkPNL2+tOwWD2pRTcUo4pDY7OPegjFApcZoGIOaKMUdKAClApKUGgkU8UAH/APVQefc0meKBhzmnUm6lBzTQBuoNJ39aUc/ShgmJu/GlHH1pvQ8UoNIQuaVeTTM04H60DuL1oxSZIpc5oDcKOtJTsUAJ16Uvb/Gk6fWlNAgH86TODTutJgUFC5PXvSFsUvemd6BMd3pMk8UA80d6YwxSYpSeaShAGMUDoKPu0UCuGeKKOlL1NIQCjFKOTSbaB2DFJ0p2aQ880CAduDS0ZyKTr65oGHU0AflQCRxSA896AFAzRSjmjvjmgBCOKM0Y4xg0EfWgBenvRn0NJmhKAuLQeRQT/kUA5oGIBjrRxQe9GMYoExQaWkAxSnmgaAnNBxSdaUcUAAoxzRR2pgKfxpPWlHX3pMdaQhSeKAaQUEYoAUnjvQDketJQtIBc80mfeg9cUUwYc04dKQGigEGMnvS0ZoNAwzRR15pelAkFIRn1o70vU0AA4pQeKQcml60DEzk0gpccUnSgTDvSc0ucil6UAN796CKdSUBYTpRQOlHegLBwPek4yOTTsc0daAsJj0ozjFJyDS5xQIMZo4ozmlxmgYh46Uo/Om9ad/KkCA880g+WjdSH8c0wFH6UZzQKB1oC40jHvR0paBzQMbnmjmjBFFAhKOlKooI570AIDRnNKOlAFADelOzSYzSH1pBsBpcUg9aU80K4xMUhpR0pCKYCUUDilPtSC4hFIPxpxXOKTNAAeaBxQfrSEemaYC/pQaUUUAIRQBQaXpS2HcSlHvQKN2frQCFAxR0o7dzQKYeYvWigdaM0gCjPuaCaT/PFAhfSlPWk6UKeaYCjijv60uOaMc0CscHg4zS5A5602lFWZC8GjHNIDn/Gl6/hQMWlyaT35pRRcAGTTjSKcCloKE70dT60E5PtR3oJHKOKOM0nWikMeOTRTetLQFxTR9KB0NFAmLnPr+FB5o7/AOFAoAO1HXtR0HvQOBQAvpRRjNKOKAEpaTrS9f8A61MA7UowO9JnnIpQM0hi5zRikBz2NLQMQcZ4o/zxSEdad1oZKAAUZ9KKM5oGA5pwpuTS896A2F70uMdTSe1LQIAaUDIpM0A4GKBijilxRRSGKBmj1oBoxmmFhCcc0fnTsUYFArCYzijOfWlNIOh4oGJSikBz0/OnelIBe1FITigUwDr7Uuc0Af5NLxmkAds9aM8ilHH/ANajFMTFNJR0OMUCgApwNIBmlWgBTSHFLmikMKUc5pKUHBpiQ6k68Um6lBJ69aAuKDgcUdaM0UAwBx1pc57UgpcYGaTGhRnvSYz06UdhS0XAWjikpcEUwDHNBoJoGSaAAj2peaT1o/PikAfXNA45zS4Bo6UIAzmlpMYoPPTJpoBVPPej1oGf/wBVHagEKOlJS9aTvQAZoHNL+dIKLAOz9aXr7UgOaOnNAATRnvQOeaTrQAtLSDnvRmpAUmjFJ0paAFzzRz+FBOfrSj60wBaQUooFABR/niilORQAU7NNooQBn0pR1pM4NHc0ALgjFGMdDRnmlFCAQc5petFANADsEdKTNFJ3NAChqXNN6UvakA7ORRSZA9aXPFVuMOlHrRRSAAaX8ab0petIQUvXtSf54o+lADs0uabnHrSn/OKoYueKKQUoqQDdzS9aT0oJ9KBCjmlzTegpRz9aYwBzRSZpRxSACfrR19aO1J/OnuAuOKTOaXk/T2o7dKQCdDSnr3NHSjr1oDcTj3pcZoJzSHP/AOqgBevtSUpFJTEKeRR+dJ/Kl6mgAz+NGM0g4NKDk0hi5opD1oBy3enuA4nmk4PSg8UhPWhgLRSckcUA80hC9aKBRjPFMYZNL19aT8KN3NIBcmkpc5HrSd6AFH5UDmkB+tLnrQgFPFApM0uOlNCDpkkUZzQKOnc0xiDNKBij8aM56VIC0fpSZxQDmmAo4703oetLkEUYxSAQcHpxS9jR7UU7DADAozzSfyo64pCF9D1pM0GlJ5oAOSaBzSH0pe1ABRnIowMUAj0pgHSgUtIR3pWCwZ+v40tJxSe9ACmjtQKWgYUCigdO9MYhopfxpAaBMWjGaP60DilcYUDrS4+tGKCbC9aQHFKKQ8UDHA5pCaBzSdPWgYuMUA9KQ0d8YoJHd+9HANIDxS0D6CgYoxxRn86TdQAdqKU0YxQFhBRxilH40AUCsJTuv/1qToe9AFAxacOPWk6DNIM80DDvS5JooIpAJSjmlxxQOaYrB2wKTPP+FHX1pce9ACE5NJR3xQOaBCmkpccUlAw60vakxx3/ABpQKAEooIwfSloF1ExkUUoyfekpgxRyM80dPWjP1ozSGJS5NKOgoPSgLCZpc+1NzzS54oGJ3NGM0Ee9Gc0CCnU0c0vQ0xC9qTtQTmgHmkMMUlLmigQCgn0o/X6UvB70xiUvWkH3vanUmA0cnuaXNKDzRQMTqaAKUUhJB96L2AM/nSg4pDz1ooELRRSGgYtGaTGR3peKCQ60Dj60lLmgEwxRQD9aKB+gUpOaQij8KBC88dqXp3pOv0pCM0DHUUDpRnNA7gTz0paQHPrRQAuPSl596bn60vekAvtSNRmlzkUwG0e/NLSUCsGMGilUcUlGww6Uh607nPNIDTEGMmigc9KCeaQxp4pQBQOetLQJCYzzQTge9LnFJ1oAB1p1NWjrQCDrQRzQeTR2+tACY4pOlKCMUZzQG4UUgGfWndfegY3vS/rQODSZoFYTPpQcj6U4cmkNAxtKDihR60Y5x2pAIKXv0pelNoAKO9FB9KACikz/AJFHWmAdTSfn+FKev+FJ2oAXPSk60Ec0UgE60UpHvSUwAHNFFAoAXGKDjNGaCcCkAAelApAfeimNDgcCjsaaD+FLmkA7rSdvX6UmcdjQOPegaHdaKbnApQeKCRaMflRRTAcBR3xSbsUZ/KgRwZNAOB60gyDS9R71oZAKcDxTaXpwKQxenrTuKb1xS/SkAvelDDOTSCgcmgBRyeO9KPzpuMepp1MAz+PNKDzTetLSAXpTutJgDmjPFAWCgHP0o60UALyKCc0UfyoAOpozxRQQM8UAO60Dim8mlBz2oAWiijpQAv8AOg9qTGTThxQFgBzR3paaOaB+QpGTRmlopiCjFAPNHekPcBS5JNH0zRjHrxQIBxTs5pOMj1o+mfxoAXrQMk0D8aUHGf50ALn1oxikBzQeAOppDHCko3YNKKYATRznvQfagc96A6gecUEce9LmkzQO4df/AK1KPxptLmgQp4NAJFNJzS5xQA7OQaQUuaT+dIY7PNGe1JSjmmIUGjpSL16U4cUALmlBpvNHQ0bhsONAPFJz/wDqpe9ABwaBRil/CjcBBk9qcOnek+lBOaBDhilzg+lMH607pSZSFFGPrRnFGc0gFxzRR+OaDT9QEI+tOzmkNL2oAOTSke5/Ckozn6UwF6n6UdKM4NBOOlIABzRjPY0A0tMBDQO9KOBSNQAoooOO3SjFACjNAFIDkUUAKPrRSZpQM0mAZzQTRnBoyaAD9aB0pM0ufwpALS00H60o/OmAvXmgUUUbgL170AUdjSZouAv4UZoHSjtQAoNKD60HgUhPFMYH2pT0470lLSEJSg4+tJSg4pDDtSjIPNHU0mfrVCHdfb6UUgPFDdKQw6UDmjOKXtQhBS0lIfxpAOoFJ1pRQAvTFGaQ84o6HvTAVTkZ/nS54pMUHg8UDHbqQdaOtHehgLxSfhRmkz1pBceD7UA5ptKvSmgFzmlB9Kb1NKKTAU8GjqCec0HBpKAFPPajPrQKDzTsADrS+mP0pOaM/WjYBc/WjOaTn3pc4oAME/SjPcUc5zRj60AJRRnPrQKACjkj2ozRk0mICaOtKDSZNAwzSj/OKbmgdKBC/jS5po5+tO9aYwxkcUdRSDk9aN3ahDFHPNLn2/Cm/TNKOKQhaKTdS9e9PcBOc9aUUmeKWkAdaQnFKD1ooGAooPNFBIuaD1FJS4zQMM0GjOaMEUDEzThn8KaeKUfShCQhz1oyRS9qTrQMUHoKdTQKD+NADqbnBo5B4yaMZNACijoaBRjnNABnJoHPNGc9qB0/woEIQBS+9GKCcCmh+YhFKDQB3pM5NIQ6kNJn8qUUxgOQKBg0meaKQIUDvzRnnuKUUUxie1A4oHWlo2EhOopaKCKQB9aM0A8UUbjuGaXORTRxS0xACBSk4pKU9vWhCF3fWim4p1IYY96CKP8AOMUDNAB0ooByaWmAZoAzQDijpSAX86CaDzSDk+1AB3p7GmYz/SlNMBf50DkU3NOBxSAKXHFIDmigdxc56Uuc0nSkI4psBR+lBOaOtJSAUcetLnvTf6UpORQK4lFKBmjjFAgHQ0pHFGOKDQUJgUUZ+tGc/SgQdfc0Uq0ZFACA49aQcUvX3oGaA1ADIpaToaD1oAXt1pO3elFAoGNxRTs/nSD/ADigBOfWgdKUjNLigAAo6UtJjjimKwlFH3jz0pSKQtxo5/8ArUo680A4FLkUDEIoHrSkZFIozQwFByKX+dGKKBhRSe9A4oAWgikzxQee1AXA0ox+FJnNCmkAd+9LnNFIRzT2AUUEZOaKDxQAh696M9PWjpzQenFBIA05abQM0APNIBSUZz2pFByBS54/wopPpmmIXNITQDn1pcUAJnjFLn60mPajbigBcjd3NKDSYpQMjigBetKBSUo/KgYmKXoPelFNPNAhBn8KdnmkoHNAIQ0meaU80AUAFN707GaMZoGNHJNOzkUgHPel6CgLAKBQfx/CigAoNLSY+tFwAUhHPSlAxSH1oAQjpRRS4oEJ2oxzTsZpGzQMSjFGcc0UAA4ooo4oAQ0g49aX86QfpQAZz9aTtS45oIpAA6UlHtR1oAODSAYoPp0o3CgBTxSdT3pD1NKOB3pgHekJ+tLnHekoAM0lHSloAO1HXiijsaAEI5ooxk0E0hhjFHSiijYNhaMUmKKBhSqaAaBxQLcCP50opDg+ozRQIcDR1pOvel/CmAYzSjFJml60bAcHR7d6TIzS9qsyF+tHfikpT/KmgF6N1paQdPWge9IB2e1KABTc05elA0Jn2pRSHqaWgQoHbrSjr70lLj3oBBnrSgcc5pBxmjPNIY786CaQHNFAC9elHWj1oGKBBjFHJxSg5oz/AJFAB0oz9aMfWloAPz/CgDn/ABoooAdmkpc80UD1E6ilOAaTrS4/GgQd6UfrSdaUDJoAXb+VIBzS89aKB2Ae9KKKT/PFAC8g0uPzpKKBXFoJz9KTFFADscZzxQDSA/WlznjnmgBfegH60jH6mgdKBoXHFLnikzzQM+lAC9un5UfnRnigH60CAcUGlPPH60g5NIoTrS5/OijqaaEABpc+1BGelGccUBYdxikz+dFFAMfjikzQDxxQBQMXNA9aORR2oEOFJxRg5pc0bDDOaUHmk+nFA4oJHdfXmk60fnTlIIoKE7ml6iij86QBTu1Mpw6UALQeaQ8GlB60wCnZ9KbS0gDt7UAUdKB1pgKaMc+1BPFJn3pALwaXNJ19aP8AOaAF60HrSA0uKaAMYoxg9aKAwxSAOhoPWjOaO9MLB/KlFJQO/epAcefrRgEUnSjOaoAxzR2oIxSUgFpR+dJjijpzSAPzp2eDSAg0tNAJjPrThjnOaTpRQAoo7etIBmlzTAUYxS00c9qXFAB1NANJ+dLQAUClpR9KVgEIxRR1z60UmAucmlySKaKU1QwGAKOtBpPpQIXPTApaQdaUc0gHY/Gkz+tIKAeTQAClxn/69IDmlB5pgHSlB7UhP50ZpAKDmjOKTrSjkUgDt70UY6UYoAWlB+uDSDmj+EUDFPWgGjJFL/OmIKD0op2PSgoT+dAGARS45pCKSELjNGaTOaPzpiFPPrSdT60uPejGBSQ7BnNGaSgcUwDJoNLxnoaafahiF60lFKKLDAcUdKKKLAJRSjmk+najYQdaWgfjR04FDGGaKO9AGaLCFB7UoFJijP50DuLil7U0cUpOaBoMcZpCM0o6d6KNxCY96XtSY96XNIAFFHWigYZ/Ol/lSUtAIOn1oznjvSdD0ozigQtA60g5pe2aAFOSKTHHfFKDxQDQMQ0n86XgHvS4zkCgQlB/WlI70h5p2AM0pGcUCjv1pDD6Uo+lJ6f0oBoEBBJpDzS5ooGHQUcCk+lLjjmmIOtLR3oPNMoQUtGKQikIWkHJoHHrRnPvSExaQmlz6GkzwaB3AGig8ik9P60CuLQDkZo78UD8aaAMUuaMUlDAUUYB60c9qCcmjoCYv+eaAcUZ4oFIYmefel/Og80DpQIOhpTx0pByKWgAFLmkpe1MewY4oH50HnjtQOBxSELijpQM0tAxF4NLQQKTgAdaBigAiikz2oPWgB2flpOnvSAGlpiFHNB9xSLn8ad3PFDDcQDNLikzzQSB65pALnHSg4NHU0euf0oABxR+lA9qOtAwI9KMUDgUtArCYpD1pSeaMZosAg4oB5pcU3BB9qA2Fz9aMEnNOA9qMc96AsKBSHmg0nOaBiEc04DApP1oBoEByTRzmgc0ueaA6hjmkz1pelGM0DE/CgUEGjqDigBOnrSgUUAYoJSDFKBwaOlJmgoDSdaUc0h64oEKvtQDmgCjb70DA/SjGKU/5xTeR60AL/OkwaXPqDSZoAUde9HtRupM80gF3c55ozkZpMcUA4oEBOaPQ80d6MEf/WpiFzjuaBTaUGgdxx/GgHvTQ35UpNAXF/zxSDmkB56U4c4460BuGcGlzgU0+lHb1oGAp2fWm4wKUCgWo6j+VIKWgYUuTRSE/WgBxPFH40A9aQ+1AARijpxRmkoAWilHNJ/KkAh60ZoNJnOBzTELnij8eaTOKMUDFxiikPpSigQtHSk/nR3oGGOaD0paTrQAD8aKO3+FIOlAC570h6CjrignJoAQ0AUuB75pAMmkAuMetBFJkijqKYCZoz6Cijr9aQCdaPpmgdaU8UAIRikA+tLmkBzTAKQgZ4zTs0h5xQA2lNJ06UHpQAHmj8KUcCg8GkAmM/8A1qUikooYAaOlGaAc+tMAOaTHHNLR1oGhOlL1oH0pT60hCHj60Y7jigCgGgYfjRmlxz60lMBcd6AaTigcUBuOpDzRnFBGeOR9KBC0dKToaB+NBOxwopQDTQQeKUHNWQFOHPakFL0oQBjjFKMgf40Dr3NApoA/DFLnB9KMcUYNAWAHPvSkY5pO1OUZFIABzQTRjApKAF7jNLSDn1pQCaQADxRn2oHrS9RTAUUetFGMdqQ9wzilHekpRyPegQvSkBzijvS0AFLwfajGaSgdhSKB0o/OjigQtA49abnNOoAMU7dTf88UoFAxxOT0zSdaD06nNJ0pbjFLY7HNANFLimLcQUuM0lL1oEGfY0Y4opTyKBh196KSlBxQCF7UgOBSk59qSgBevalpAaAfbFAdR2OKCMUmTRnPrQMWkopfxoEAGSaAST6/Sgc560Zx0oAUd6CM0AYpaBgBS4o3UZA45oAB+NPXnNMxSg5oEhTR+dKuKQAmgdhRS5zSUtArCDn1pRzR0+tGaA2HH9aAeabTs+1DAWjNJmjOT0NAx30oAzSUfTP4mlqApHegcdjijJoH4igBRzS0h5pO9MBwpRzyabnmlz9aQBjJpeKSlzxTFYOKQdaKXpSuMO55waUHIpD0oBxTAUUDikHJ70o4FIAP6UGkajNMBaOtHakx6UgFzSjn1pDQDn1ouA4HrScDvSZo5ouAvNGcgUmPypaAAe2aU9KTP40o60XAKX+dAGaKYCj8aO9GfSgdaAFHSkzSAEUZxxSYx2aKaKVTTAcB9c0A0g4PrRmgBT1oFGd1KPakIOgzR2FKfakHNMAPNGOlGfY0c+9IAPej+VHOKMUgFzRSYIpaBh3o9aDzSZxTEHNL0oz6mgc+tAChiDSmk5NApAKKUDNJnmjoetACk4o69qM0Z7UAFKBkDikyT60uaYwPtTwe1NHFA5FOwCk+9A6UA4o6miwB36UA0nTrS0rCDt60CjtSZpAGaXrRmjNAAaO1FFMBKKTbS4oQxQeKQ0Z4oo3AOlBOKXikI9qLBYPelApBTs+lO4bidDRnGKM9PalBzS6gJnNHXtRyOM5o5FDAXHHFA6UdaOnSkFgPFKD+VJ1FL0FABjNFGccfypSc0DEwaBQfzo6imL0Dr60tGeKSkAUv60AUlAAOKU9KSjGQaAFHPSj+VHajFAWClB9aTGfWlyKNhB1HSgcUmcdqUfWgYDrR1oY0tACUoGKKOlA7CdBQaFOc0ZxQDAnHNLnigc0HimIM5pM5zRigUg3DtS9aMUUx7Bx6UUmeadQG40elIT2px4pOopBYM8mk6470YozQIXFBOc0Cg07AKDkUDFJQOaLhcU0UgOTilpD3A0UZo602IUUgGT/hRSr0pAKKWmUq0DQZpe/ejrQKBbC9TThwKYOtOJ7UDQZ570CkpRQFwJxSZ9aCeaOtAAKXGP8A61HQUophYM0Z4pD160o555pAFFLwaQUAL2oHSg8ikAz0oAcMCkPOPWl9aM8d6AYnfmlUnFHHvQD07UAKOKSjNKeaBidKXpSYwaD0oAB1NL/Om9PWnA8ZoAKQH/JpTSdRQIM/nS0Y/wAiigEB5poFB5pcUBuAFLRRQAA0dOhoxSdRxQGwvaigGgmgLhQKMd6M0AHf2pNvtS0p4zQMaKUYz3pD7UUCFzmk5oxSDjOaAFzRkGgj2ox9aQwHpSdaWjIJ5pgJjigdadSHigQhPWkFB5o60AKeKMZo6Unf1oDqLR6UlFFwD1pRwKQcmlNAB+dHvzQMml6/WgNxADmnD0puaXNAIcKTPSkFHJoC47OT0oz37U2jOaAHKSTS96aDilznNADgcGikXj3oHNAxMY6U6kPB70UAA60p/WjFIaBB196KP880ZoAMZpOQaWkPBpsB1JSAmlpDDFAFL1zQeRQAgNFHWjFAADmigcUdqAEIox070nenZ9qQCEmkHFB5PFKKBCUDinEU0+lAw9KaetLjigUAJ3/wpQRQF60f54oEH4c03GacRxSDpTATpSH6U49qbg5oAAKOtKvSlzgUhjcUYpaQ/jQAdcdc0nFKDmjr/nNMYmKPpSj+VByaSEB4oJ9KT60oFMAHcUo5x3ox7UVI7iHigUtFMQgzmjFLjgUUXGNAyKXHvR17UY9DTAAc+9HXmkFOoEIaOlKe1A5BoEcHzS8GgcCjqe9UZi0o+hIpP1pc0wFPFAFFLnmgBc+xpCaM/WlxyKBh+FGc06getIBMYHejv1NKTQB60AwFLmkFLnt0oAKWkHoM0tMQCg9aOlGOlACUtFABoAdRnFIePxpaQACaXpikApRQADntSUpNH8qAEHWnAUgoGe1A0LnigHNIBSgYzQFxe9FIDyaU0mNABmnYzTeRS5IpiuLQBzSUZ4FAXF7UZJ4HWjPFIDQIUHnpS8AYApuKXOKBi0delIDx3pSKBBnnuaPzpOlKPxosO45T65oHNJSDv/Sgdx3XFAPpmkB4pQcnH8qBbhmlAooBzTEOAzR/OkLUvekOwZozzzSD070vemIXP1NANJ+OKSkMlBxQOelNBz1oB5pjuOGMUvWkXmlHWpAKKUnPSkHFMQg5NOwTSClX8aAAUooAwTQPX+VFxi0Up6UlIA9qcDmm0oOeKEAoooJ+tJ1PejYBRSn2ptKB+dAC59aUfpTe5pV4ouAHmjNKeM03vQA4HNJ3xQD9aMYpiCndelNAzSgdqQwGc0pGMGgDFA/OmAdqMUH/ADijPNIAoo6UHn1/CgAFGcUYxSEcUgHfhQKTODS09wAA0Dj/AOtRS5yeKYAD9aM/j9KO1GOlFwAdad6U3rSg9KAD1oPIFBPNGKVguA/GnGmjj1pVpgGM0o7daDSZ+tAC0o60lKOe9ACk8d6TGO1KPxoAOaBid+9KKCKOoNIQE4pKPxoHX2oAB+lL0FGP8ijHekAdfWjOOBzR+dANMBaD/nFIDmlouAcn1pelAPNJ1PPSkA7PHFGc0CjFUAEUDg0DmlpAL0HWjr/9ag880g4oH1F6fSl7UmaKAF7cUo9KQdaM80bCFPBxQaQD8aDwaBh0paBzR0osAhoo60DrSELSGlIxSU+g7AKKU0n4UCAD2o9qXOPxop2GxOlKeaAOaCfypDE60UUdaQhc4ozikpcf5FMAzk80E0UAZOKAFB7fyo9aAPrSA4pDAUu7pQTSH9KLCHZ5pO9HWg5/CgBetFFGPwoAWjqaSgGmNCkZ5pKXNHOehpAwHWlPHvTaOtBIuTR+dAYj6UlAxRzR7UZx60n+eKYhw6Uh5NHagHFIdxfwoxSDml/GmAdqM56ikHP4U6kMRV680UDjvSnpQAdKTrRn8qAc09BC0lGcUmaYXIpLjypgpHykcGmNcz7spbEr2JbmmanCZrRipO5PmBHtU1rMtzbxyIchhn6VIEJ1Ax8yW0y+pA3D9KnivYZxhZPm9D1qZcjoTVee1iuPvqOvUdaLBcsEY6/rSA5qmIp7X7haeP8AuseR9DViC4S4B253DqrdRQMkBwaXr70h6UA8UAA4NB6UZoPQUwDvS0nWgc+tDEHag0HpjvS9qQ0JilpcUfnQO1gxRQTSjpQITGPpQOKM80d6EIXOaCcUg4pRQMXt70lLSUDFo/ho6UuOPegQmeKAcUAZooAUGjOaAKF6ZoDUXFGaTNLnNAxRxSZozxSck5oYri5FID0oNAFAhw5NKRTQcUuaBi+tB7dcUmelKSQf8KAD86BzR9KTkc0AL3opPfNKDg4oGLnHvSUmKUnj0pAHU8Ufn+FHWkzxTJFzSDmgDnmnUAIOKWgCl7d6ChD070nelooEwoxSZpRQMDSHpS5ptAmLupaSlFAxMk0ZzS0A5FACGgH2pD1pVoEGM0tHejHtQMTOaOlH4UooEFJjNLSA56UDDpSN1707rxSHgUCG5zj0pVHHU0Yo9KAQHn/69JilPNH+eaAAUhOOlFFAgzTs4FIFpSKQ9RM0ufxpNv8AkUD8aYC9eaTFKBxRigBB1p1IRn1zS0AFJSn2pCKAYoOacD9aZ3pw44oGKvFL+tIOR60nWgA5zS5x3OaQH/Io60CQ7mkI570UZoGGeaKO5o9KZIDkUEZozRnNLcYn/wCqgfWl6UU2ADNLSZ7UGkMOtFAyfrS0AhM0E4oxnvQBQAdKKBSHIoACeaAcetGKSkApzSUp4FIPxpiE70DrTqQ9epqWMKKKKoBMAilApDmloATpQeaM0h9aQCd6KOcd8UZxxQAnWj04pRSHrTASjPNBYe9Az2pDDpSg4oxQBznmkIPejpRmgDrmmMXpQaAcijr1oEFHWigCgAzR0oooKsJj60uMUUgORTF5BR07Up9qM0CYh5+tAPNGefagYoEcLj3ooH+cUDp3qjMXFLSdf/rUoPFUAo4+tLn60nalBz60gFUelKeKQDFK3Io3GAyaPWig0hBn60fSlApaHoOwmMfSlxS44oFACdKWjHFHU0CAD1yaX6UnelPAoBAM0vWgnAooHYO1HQUUUCCjrQOKKB2CiijrQIXGaXNJnNGSKB3FHBoHXmkJ9qXGetAtw70tJn05ooGhwpOtFLx6UCsA60D9aTOaUHigAxnpS9B60CgDJ60FAKP1pSKRqBBS9cd6TtSgZoEJS9+9HWlK4HegYdM0mM0uM9KDzQG4dhSikHToacOKAEpc+lJRzSGL19aUZpBn3pScfWmIM80vUU0c04dKAQUUoGaTp9KAsKBnmlzikHNKOnt60BYUGlz+FNpwOKBijPalxn60lFJgKDilOTSDpmkB+tMQuSKUHOKQcmjHpmgB3U0ZpBS0BcT/APXSgUUZwKQwwacOaQHjmkBIpiHUZoNGKAFFJRQaTGL296TPfvQKXHPvTAXOf/rUntS9KTrQAD8aX+VFKKAQg5oOTQeOlHJFACA0uQKTqfWg+v8AKlYBetHI60A+9BHekAGjt3pRg0UwA0dqKO9GwCg/lS5H/wCqm9KB1oAUd6M880HntQOaLgLkClptLj6ihgL1opBzThyKYCUo6ZpOlKR+NIA9qME+uKOtLmnuMTH1pRR07UvakhCZpc5pKUUajDJoxmgdaU0hAOnekNJSjHvQAZpQaSlNACHrR2oxj1ooAXr6/hQKQflS9OKBi4yKUGkopiHYoByaTPPehRRuMXqKXPNNyT0pfbmkAvJpScik6mlI7VQCetLnmgcUmOKAF/Oko70u7ipBCg5xS00HAopgOFApADRu7UbjuFLg/wD6qSg/pTELRnNJmipADRR6UYpiEwRmlBoBzQOM0higZ6UlAOaUYNUMQUtJS4qRCe+KOaO9A54oAXpRmmn9aWmwFzkCj2pOlKOKAFxk4/nSCil6etIBB7UH86UmjPHSgBCaUH8qrz3aQdizegqiGkumPnSMEJ4ii7/U0AXZtSt4mKb97/3E+Y/pQlzLKBiAxqe8hx+lNgtzEuIolt09VGWqYWoP3mZz/tU0O5WZ7hiQ13Gi/wB1EJNNbfx/pEzH2Xir2xcYCgVDJcG3b7jlR6CgL3K22QjIacn0YUmbgdDJ9MVdW9iZgPM2k9j1qYEFS24bfXI4pAZMt1qUYBhh81x2foarDxTNaSbL/Tpogf4ofnA/Cr76iZ2Mdu3y95D/AEp5dbRSWkhRu5kYZp2C5VtvEtjftiO5SIk4Cy/K35GtEQPJ8yzsV9Uxg1lXjWV1xPFBOD/EI+n0NY6aXcwTP/ZVyYQRkLI52CjUFqdY6XKZ2EOeuGHJpPtgiYLOPIb/AGun51z6P4iXCXDxXAxg+UdhP0Pekku9Otzs1S1vrYnq8+XT8xSA6f7RH/z0U/RhQJUYnDg/jWTbaRZSJ59iY7mEjO0Nn8qs29jZXSFljCOvDLnBU07gaAyBntR1OP5Vnpp0CsTHdyKRwQsmR+tI8U8BJjvg4/uyY/nSFoaWKUVkx6iQwSSaNG/2+9T/AGwKP9fExNBRezmkyCe9ZT64kNwI5MYPQg8GphrNqrBZJBGT05osLU0M96aaRJUmUMjq4P8AdIpxU+h/nQFhCNykevFUYP8AQ3CAYjc9ugNX8MBnGB0y3FZd7qdhCphluB5pPyhOTmnYEaancPejPNcdqnxP0Pww4i1Sd4p+oiTBY/h2rBt/jC3i+SSHQrZo4Fba06sryfl2osOx6Pf6lBpkJknLZ/hRBlmPsKyJpdZ1GMzWdjFZnqhuHO8j3ArOt/EVroyRC40zU5bhjzczJuBP19K2V1iW+BEElvC7DK+a3zH86QrMq2PiK5tmSPWYo4g7bFuYQdm70bPQ10Z4I5yOxHeuYure7u7FzcpHLb3AMUyjgBuxFZ/g3WtR00z6JrLGa5tWzDJ/E8R+63v6fhQB27df8KTOPemROsqhlO4H0p5oBijmj6Ug5pSaBCfWhWDAYOR6ioJmMjCJO/3j6CpkUIoUDAAoBDicHrRnNU9SvYrNrYyzLGzyBQhPLE9sVd6E0FBxQMUClHSgQh/GlHNJ1pwFAdQ60hOBxS0h/GmwDdTu1NGCQO/pS4HvQAuMnOKD1pM0daQxR+NAOKKSgB1JniijPFAB1NOHSkU0CgBaQUBvWlBoABRSGlH40CCgUUg4oBj8elJzQDQcZ4oAM47UmaU0UAJRyaO1FOwbjs5FITR2oIpALnNJyKB+tHagNwBwKdnFNI9qM+1AbDu1GaaCcd8UoxigNw60A9aWk+90oATqO9A96UelIaBCrSEZ6frR34o3c0AL2xRnHek7Udfegdx3X/69JjmgHilzmiwDSPxpwo6DpQWoGGaDRSH0oAM0Yx/9akx1oxQIUHPFGMHrn6UnSkzQIeCaDzSA9Kdn0oGho7/0pOpp3qD+lJtxzQMTHvSU4dKOtAmIOaUD160gP1pQc0AHQUCgj8aAc0DEzmnUUUAJS/WgHNAOaBXE7ilA5opBxSGO46UmKAOaDmmAg5p1NHWnA/WgSDtRmjgH2oPFAxA2aUGkA4oNBIvXNLSE0mTQO4uaXFJ3pfzFPcAHWjHNFJnmgVhcUUdqMUhgeab1PtTqMd6AFx3pKWjtQMTOKM0Yozge9AgoPSk69KOcUALntSdaTPNGc0rBcd1zxTccUDOM0uMA0xiUUUdqQBRS46f0pPemAh/zijOKM0Y70gEAoHWlNIKdhARTetPIzTSOaQxCCPXNB57Uo5pO/egA2/nRilPtSY/P2oAXrSdKQGnZzQwEFLigUUAA4ozS9aQdaBoXqaDxxSUvP/6qABuKSgd6Xr0pjEpOh/wpRQRxQSwpDS546U3vQJhjjNKtA4py0COD/M0vQUEcUVZmL+dGO9H+elLQMBRR0pRzQAA8Uo5pAeaXpQAoGTSgGgUu7GaQwFGf8ik6ilxQIKXrSDPelzQO4CjNAHtSjvxQAAUopvt2pVOKAuHelopM49ce1Agpe1B6d6BQAZ4oAzR1NL9KNBiCiijHFAgpetJRQAo54pegpKAeaGNMXFB5pD27mlX9aBB+dL1FAOaO1MBf5UH2zQvT60CkNidKdmm/54pVFO4Id1pDxSCl6ikFw46Uo9qaD9adnFAbi4wBQelGcCkJyaAuL2o3dugpBz60cUALmlpDwaWnYAPWl7U0dO9LilsAuKCO1JmnZzQIQU4UmM0AflQOwtGeaKBzgUAH0pRnPehcUd6AsOHFL0+lIeKOfpSGKKXn60Z5pAfxosApOBQKD06GgHHamAtKDmk4xSjnp3pAGOKUUmfalzimSFFKD9aT1paFBSj0pc8cmgUwEzS0h/Gj86BC0dRQKMUDFBxRSDmjr7UWAUUo5pBk+uKB1oAXGRx+tH86M46UnU0ALj60CkBpQMjH9aADgmilpOcUAAHpSYoz70DFSADinCm9aUVQC5yBRigYo60DAc5o6Ug4paQC4wc9KT+dFA4pCF/lS5z1pOtB4PeqAXjFKDgU3Gf/AK1LSAdnPY0ZpKWgBKd703tRnIouAvXvQKBjFICBRcB350UmaWgAzigHNFFFhi9TQDikAopCF6UUlFAC59qPSgHPBpfzxTAO3ejr/wDWo+hNKKBgD6daKO1FADgMgUdB/hSfnRn1oAUde9GaTqaDQxDs5pM5NIOtKfakMM0ZoH40ZoELQKQcHrS9qAF7UdKTrQDQAueO9L1FJjilHSmgFBxSUUuOlMoSgjJFL/KkNIQAYzQaAeOlGaTEGM0Y/GlFGM0xoTrS0gpaYbgBk0GkoJ/GpHsHegYFGc0nagQtHWkzx70HmmA7FGMU0Glz9aQxcUdqbnpS7goOSQPegQFgBknAqjc6gEwBkk8AL1NDSNePtjzsz1NTRWixS78kkDAoDYgg05nkL3DH2jXt9avRosQ+UACnUGmG4j5K/LwfWozFI5GZmH+7UoGenNVbi98uQRQoZpv7q9B9TQImNthTulfHqT0qq09upKq8szf3YyTSm0Z1M+o3IVF5KA7UH+Nczq3xM0fSXktrZW3KMblXqewAplWZvXkIaHe0DA9snLflXNS3sE0oS9me2jUZEcZ+96Zya4bVPFPxC8Ul4tDtF0axbh9RvSB8vc7j/Sufj8C2Uk2/XvGGo6/OzfNb6UpMZP8Ad39KLXHsevSayd4tre8ghfGQu5C5FYV1qZsLkfZ5FmvD99nxJt+uK4O88P6Gby3mstKk0Z4ON99ckyyY9RmsrULySZWtLS6t4RKT5lwG249sk4oBeh61NrszQR3TXtvIh48rAQ5qtqHid4ZRB9ryrrk+Uclc+grxTVpfD+ix21pLrs99cjl1tpNyj6kVm/8ACU6Xp2peZa380SLzvkkG8n05ppXQW10Pa3m1G6uFW3v57a2hG8zT/IhPv15zVb/hI/ECB7V72z1SLOTK0uwKM+h614zqfxK0uaA+ff3kpPWMSghvrxWWnxC0me3dYLG7MuflkfoKdkOz3PadRv8AR9MniubrXryKQn/V2W8Ln6Cs9/EAR5rq2l1O7RSDvcsufzryQeJNY1KRsasLGED5A0HNUbjU9QuNtvf+Jb6dW4SOGTYpH40+QSl3PoZfit4ajsI4rrTb5Jn+VmEw5PtWjB4y0ua1D6ZrU9gV/wCWdzD5pPtmvmlNP020CyG7luJRzteYyEfhUaa2gm+zpB5cLNje6kk/hmjlFdH0hJ8amsY/Llt4Jxnb50zKox64FVoPjdfxzvFBDpDoT8m+Xd/SvD4LiK3AVMHcPvCJcD8/xpt5ctFBGIQZI85EqJjn60+RdBqR71P8a9Ta4SKZNMijfhfIQMQffNVb3xuLmQm9sGlxyHtplUn8vrXzzNrFxZHzLy480McLHzkVp6LrjqoETfKTxvbI/WiMO4pS7H0Fp2v2bxfa3vbtGfj7EzZI98ioLz412ljAYYrK5kwdpcSEt+A6fnXiN74u1GJS0YSPnDMOtc7d395NciV9SmcnkRwLgD6jFNxS0JUrnp/jH48a7cObextpFh6LJctuI+gFc3N8T9bi09lvbl9w5Voo8H865aS4v7p2KM6DH3ZULE+9W0V7q3Ja7hJAwUVSCaOVj5jc0b4m6VHdxrq2mx3Uc5/eTFN0mPxr0DT/AA/8MtZjjl0nxHLo0rnLIVMMik+hBx/+qvD7nRpH/eQzWyyAZ/eKaZa2eslTshWWNOTJjKCk4sakrn1to/hDxNouw+HvHFvrenzL/wAeWqqJQT6ZByKwPEfxK8ReC72O38UeA1h09pNr3kDl4cf3g2Pl/GvmzT/FGu6XfxnT7l7JkbJ8lyBn1r27wr+0jrdtZC115bXV4sYZZDywx3GPrWaRb02NaX4waTbSyQaXqcmnwzkfJdSia2BPv1FbHiD4jQajotndtEq6ppzDytQspA8Mq91PcAj1rxzxj4W8KeLNO1DVNGkg0jUJG3rZQTfLnPTYf6Vx+neIotKvrbRNQQ6LISC13ACY39yD2qlEVz7N8I67/wAJGqXljMuWh3PApGMjrXUW10JjtIKSDqjdRXyX4f8AEOo/CDxjFqlzcnUtBuh5YurNv3WT3I6A19GaR4jPivTU1C1uIZLbgma2IZ07jIFJqxO52AHsajuZktoi8jBR/tGsnT7iK5wbjUGcf89A2FNZyxwajc6nqFxMI9Lsht865fCjjkioY1qb9ne2jMEW6iMz87S4yap6r4ihtbr7HbzRPdjhiXGE/wDr14P4p8aQalqNm2k2xYKxU3zN0XPVRXTeANZ8Pan9vhnspbe+Qhknly3nnvtPrVW0GdNq9n9s+JfhDT5J1nUxzX07hsklR8td1pt0L2OWRCWj8wqreor598YW94fiU2n6fHLZXTadvtmVypDHqPzrsfDPiLxN4R0cpqE1nqEcBCSiQ7JV9SfX60rdQdj13p1oxx1/CsTRfEsevQW9xbCOWCX/AJaRSbgD6Eda2s89KBC0vam5zTgec0hIO1A6DNGfrQRigZWnbZe27ZIVsrkVZzye9VNQ4iRxkFHB4+vNWxjA/pQK4ZpRTRS4x9KYhT9KQnmjH40YJHA/GkFxc5oPygEnA96pyaiGYx2yG5l6ZU/Kv1NENi0kiy3T+bIvRR9xfwoKLnSlyaQUucigQmKdnmk3cUAjNADiM0gpeooJxQPzFzSdaTPSg0CuOwaBwO9IOlLQMTJpevrRg0gOeKCRcE9qTOKU5wO9JjPagoXijNGPrQaBCYxR3pe1JQAuaCCD7UccUHk0AGcGlyPSkAox15oCw4c/Sm4zQvX3p1ADenfNBOTSn6Un4cUAAoxn6UA0tACDilJGOtBNHWgBOn4+lAFB5oGe1AC5zxR0pDSUBcfR15xSbqWgY3OCKAeOKXrTaBbDs0g6cUpGKaOtAC5560vpSHr3pfwoBC45pe1J2oJzQMQ9aUCl+vWkzz7UCCkAyeM4paAKACgdKTrSgd+aEAnWlAo24o/CgBOlLSZp2MUCAdfWgUnWgEmgdw+lHJoFHA4/lQMAOKWkzmigQdaO3WiigYUCjrRQIPWlAoJzgUuc00FhDTutJR1pAJnNGec44opcUCBenel60mfSloKCjdxR1+tIef8A61IBM896XvRSHjigSFzmg+vek6mg9aYCdDSk5pM8UUCDbmgjHelGemeKCOaB2EpQcUh60UgFz+VIeTR1ophuO4+lNo6UAEikMMfWk5FOJpKAE5NJ3706kIyKYCE0mSRS9aBxSFqJRS/gaMUDAfnQR+VJRnHegAPFFHWk/OgAHPNA5o4HNANLqAtA4ooqhh1o/OiikAvX1o6UlHagLC45pKM96KYB2oI/yKOaXFAhMfWnelNNHWgRwoyaO3SkH+c0pGTVmYuaB1oFApgLR1oHNLz+dIAxS5pOnHaj/PNMBw4pe3WmDmlpbAKCadTe9LuoAUUUlL1pAOBxR0pAfr+FLjP50DQZ/Oj88fSjuaAaBC45oxntRnP1pM0ALQOtAo6igAzzS+nU0g5ooAcRSE4o9KMZpj0EoxRjil+lAgpc5xSZzQKAAdelKP0pFGTTqQ+gCgcZooxQIUUhziilHGaYB+FJzSg49aWkOwmMHuaWjHNIB65oEKOlHag+oFFAwpTwKTGPWlzgUAhCaB1opxFMQHk0Yz7UmaAeeTQAuemTR17mgetLSGIPSnAA03nNOycUDDJ96XpSZ+v40pHGM0kAtL+dNGTS8k0xBTgcmkApelAxe1A5zRnBFKDSAMZ9aMY9aMf5FKDntTEGKT86XOKMZoAMYIpRQP0oxSGGTmnU3NL1FNiQAY9acOaSigYZx+FL1FJn86XOKAFwMCikpe1GwABkkUD8aOlJ3pAOpKAeaM0XAKUCm9fWlzijcB2KTrR+NHemAEUDJ6UdfWjH1NJgHNKOvNIDzRg0wD+VLj/9VGOlGetKwAM0Z9KO1AOKAF4FGeaBzQTTYBRSZpakAHbrmjFHagU0Ap4NHWkpRSAOaUfTFJmnd6YB1o60daKADtSUo4FJyee1AC0p4+tIDmjODQAuaP0o7UKfWmMD0oHFBPPtRz9BQKwuM0uOaTOAOuaKQCiggikzxSg8d6QC96D0oB57mgjimADgdKFP1pTwKAaNgFAoPAoBpCOaYBxilpOlHegY4Gg0mM9KPSkIU0h4pTyPakPX60bgLmkJzRj5u9LSGApTxSDrzS9uae4goFA5oPt+tKwxffNA4pBS5pgLRnGKTNKORzRcBD+NA/GlxxQBSCwhAJFKBSd/elxzTsAUdPWgdfWgnJpXAQmgc+tA9aXmgAPIFH50UEVTAOgptGeKWpAPzo64oJqNrhY2w24e+OKAJCMc0fj1pgnjf7sit+NPyCKYWDrxWfdTvc3ItITyOXbstTajfCwt92C0jkLGi9STS2VotjAevmud0jepPWgESwwpAgRenc1HJeIrbV3SN6IM0hR7puSVi9B1NWI4fKX5U2rRsOxXD3Uh4jWP/eOTS+TP/Hcbf91ah1G6mhiWSEYVGG9n4XHsTWbqfi/wzpCB9T1+0U/3EkBP5Ch2Gosvzx+anlRXc7SN/FGOn41UuYbfw/atJd3zWannhtzsfpXnXjD9pDQdBxBpavKjD/W7eT9K8c1344XmvG9htBFb+dwbieQvKo9s8UuYtQfU9Q8f+MDOsgglkhlUg20E8h3yehIHbpXEXOjubiy1LxJr9ppk5w32ZZN7591HSvJZ/EdrAxml1AXN8rfMzOSx/GsvWPFC6hL5ltZyeZwCxzgn8aNh2voe3698SdKjuo/LOo+KHiGFju22W3thBxisu++K/ibU1RJbSLTbBeEtrJRGo/AdfxrxO41LVLkruJhB4IB6fhV1NZ11XiijuThD8pycA/SmgaS0O/m1HWr9JlFrMwbn55dpx9a5+707U4rcpPeaZaxMc7HmMjgfhxWTNaa1qAMl5Jcuh53ruUVf07wxYm2Wee+t0cdFdySfwFaJd0S3bqN0mzsnM7Xl3JKq8L5CAAn8aSxsNNvTqH2lHj8pN8KsCTK2enHtWtshgtilqwk2nLFU4zULRCVDukZZmHDK+CD6VVrEb6mIt29lHmHQYIS/CzTxgn6jNIz6xeEDy7e2RSMybQv64rpE1OzjsUtpYYnCHJd8lwfrUF1dWusBpEgnxwpITEeB70kF2UbfSLqeRBPdmYnnK4xViPS7M8XUImkRuQo+b8DVuC5/0aSO3EMDfwEjgD6k/Wqdvq6Tb03yXV4hIBtsKAR3JpiRpf2CkieZa21xFCfvLKeR+Q6VoWOmWqKjLLbhwMfMpLj+lcu/iZoJiL2Vy38KeYWz+VaelX8t4srjTZ1i6ecRtA9M5p26ieh1sIsLK3kYs/mbuGKDB+lUz4is7tXiv5JkthwsakDn6VlaXpS6rJcLcTthVLBPMPJ9K3NO0yLTrVbq50eOMAna0z/Mw9cVVjO/YyNPl0e7vmENqk8ighI5gfm96jtrL+0Lx4Rp3lSZ+RUBIH0rok8Y2KELsgsSpyrJCAfzrHfxnELme/8Atv2fb8o8hQWY/QUr2KSuaK+GtQjVUllFtE3JjaEBz9DTLqCysfOha8eOQfdjjIYn/eNYd/4sttW8txJdxXAGCX3AN74rn59fltZ2D2kErHgPIOcetJy6lKJ0s8f9pzOkV1JCqrguOCR7ms6Ows5FESr+/wA8OzAZ+tc03iSaO5bz0Ow4wi55pl9qbSThotNuiqjlip4/ShO4nGxtbEe6WFLkZbIYJn5QO5qa51xtSaDS9LuT5CHCjd1buxrnpfE2nWluY4HuILluG3qCc+gNMstUjs4LqUaZK0s6bPtAXAXPU/zpolo1dS1rT4Y0soNQiaRD+9dh95u4Bx0rIWXTLtXVpJ4rgH5WhUlTWTHotqxEzxuqnk4FXXutKsU2eRe3I/uq2CPyFNxTHzWLn9lm0xJJeGRD0DckVZsdR0w3qyX32i8iHymPH9a5T7e0lx/omnXhTOdsjnH8q17TWL+yfz4tEtWYD7su58/gTWfLYvmTOmbUhDp81np0ryW0rYNnIS5H0HSus+DnivxN4H8QxzR2E1xpMrCO5tZIzGuM9s965bw/8RdemYG1sNM0VUP728NuAQPbP9K1tR8dzghtPluL67bl7656Z/2V9Ov51pZWFr0Pp7x14+8E6NoxmuhMl9L+8gs4B+83dRuGcYrwXUPEeu/EASWcNzKNPVvMNoCfLH+8e5rhE1ma415LzV2W7BZTKpY/MoPIB7V9O+EvHOmXyW9r4C0OH7LNF5VxJebVRGx3b1rJpLUvXZHktzbav4as1u47HzYZQI0csNoNc/4k+JEnh2e3EiSJqa4YYO0L+Nej/E/4fR6b4NuJhrfnaklwHkt1kARATyEAPavC9X8L6l49gKiZEax+XzXJy6jpTXvGd7HQ6d4/17X/ABHFq01yZ7s/JHMJMEY7DH+eK+lPhvHpHiXwtb6wYTPqau0F9FK27cp45Ga+Gtf0W88JS/ZZJhKqbXSW3Y4ORkHNemfs+/GG68I+Is6izz6bJlbiPPbH3qbVh/EfRXieyPw1um1vSzLb2KAGa32/Lye1eqaBrcfiPR7fUbGRZo5VBZDwVOOhrG1J9K8ceELiCG5ivbO4hyhVskoR/McflXP+AZR4YntLRZGeEMtpcr1CnHyP+oFZMfQ9LiuUkO0/I/8Adap81FLAshKkHcDwaZDMVfyXPz4yM9xUDuWN3NHU0UnemBHcxiW3kX1U9aS0fzLWNu5AzUp6VWsPkSVCcCNzy3oeaBFwHikHJ96z5NVjLFLZHvJO/l/dX6npQLS5uv8Aj7m2L/zxgPH4nrQP1JZ9SijYpErXMw48uPt9T2phs7m9GbuXy07QQnj8T1NWoLeK3QJGgRfRafQDY2KJIYwiIEUdhTxxmjtR9KAHdqSkzSg/l70BcMCgCl60nWgB4P1pG+tJmlGMGgBPelHLUUg/WgB4/Sm5pd3NFAbi5NGM0gzmgdaBhzSil60ntQAtJ3pM0o60CbADmjqfaijGKQITFKCMUEUnemAoz+VHWk70q0BcXGDSHPbNLnHrSZoBig0nbvSjJ+lJnPrQAlL+tL6cUg59afUGHb1ox6UbeR6UtIPUTmg5pc4FBPFILDe1A47Uo5pScjpQFhME04cUgNBFMBaQjmjNKOaBiN0oo60Y5oJFFBpOh70v0NG40A5NBGKBxzRnIpWGFJRR1p2ELmkzRTh+tAhB1pf0oABoJA/+tQUJSjmgnIpKBCd6dnPrmkpM0CuL1pDRnnFO4oBBjj/Gm4waU0gOaChe1A5oooEHagA560A0ufzoAAM+9IOv+FOHNA5oGIM06kxS5oASgUuKBxQAlA5oooEA4NKDxSZpc0AFJjB9aXg0hosMAPr+NIcmlzScUCFxQaTNJ3oC4vQCjpSgcU2gBc5o603H1pQcUBcXFJQOhpx6cUDGd6UnNAOKM0AHT/61GenWikPNIBetJS9MU3PNFhCnk0mPrRmlHNAxPoKXFJ0PSjmgBSMdKbSn9KQdaNwF7Um2l7+tBoASk9aX86MUmADikxxS0CmgEAxS96KXr9aAE60vejtSZwRSKCig80VQg7UUdBRQAUuaTGaXOeKBCA5opMUtBJwoo6YpKXNWjMUHml6U3v7U4HigYUvPekApe2KGAE0YzSCl+vJoQIXrxR04pP0pevamAdaXFJTuOaQCCnDrikHA6Uo560ALQDik4/Gg0gFJyO9H9aAKB2oAOtLn60lOFAITOP8A9VKG59qQ96Oo7/hTAUH0oo6UdKQC9TxS+1IOvegnmgBf1oxzR2oHtQPQQUuMe9BoOaBCGlAyO9AOaWmADnp2pelJR15pAHXNKOtB5pM0wF6djSjpTR1pf88UbDAknrR+dB5oz0oEKOnpRnJ/woxikAz60AO+lIelHWjNIBaM596M5z70meaChaUdPam5xS5IoFsLmjNAHHFIR0oEKOlL2xjNJgjjvTl5oGgz7Ud6QDmne2KA9RRRSDpQBzQIfSZoBFHU4oKFApR/Km4x9aXNFhC7qd9aZTs5xQFxw4FIMg+1KOOOaTJoGLkZ6UoPtmmjmnfSgBMUoHPoab3p3JNAkL3oGaTJozxQHUUHNFHUdKQ0hi0uc/UUg+tKe3emAY/KlP44pFpTwKAEBpcfl7UdMUZyfYUgA0YzxSdadnP1oQCUvWkpTwaYB3pc/n7UmaDzQAdTS9zQOvWgnPSgABz60d6BwKUUhhR1pKUjb9KYhDR780tFABRSemaB+NIBe9FFFFhhnHFKBRjjiigQDrS5xSE0uOKYBilpME0YpWAM5oHX/CgfWgDj3oAUcUfSgfjRnFAxRSd6DzRQIX86BzQDSimApHNJj3pQOKOtFgEPNKBmkpaQAT6UvUUgoouApOKM8fSkHJoPT3o3GOXp65pe1NBxS5GKYC0Y/Okpc5pCEHFAPPrR0PrRSGKOtA/Wk6Uucc07iAdu9Gfzo4oH86GAuaB0pPalzSAUfpRSdu9GKYDsZFJ0pPzpetAAPxoo60Y4pDHA5opoPNKDnrTQBnP1oDUYx0oNGwDu3SkI5zSCjOelIYoOaM0n0ozzzTQhaD+Joz7GkPtmmMO3HWjpR0ozn3pEiCg8k04I8mdoJrP1PXdM0VAb/UILVicBGkG4/hQVZllrWF85jUn1xTTZRBCzM0aKMlt2AK4PxF8bNB0fbDb3Kz3D8BYxvb8hWBfeL7DVmX+1rq5iQ/P5d5J5MZX0Cjk5pblctjs5Ne0oakGk1CSdowSkcH7wj8qr6p42lSIi1tbsZOA1xhc/hXmnib4j3VpaPDoNvaaNZvki48vYSPZmryLWPiVfmQqdVeaQ/wCslUcfgetBSifRV38VbzTXMc95bQED5Qfmx9cV51rfxb1LVRKt54oe1tUPS3j2Ej2rwrWPFhucLBISp5eRmwT9O9ZOp3SXEMQF49x3KyfLg9/akaWPQNf+JNxqBktrfUr+5gPy7riRicfSuIvr4LNtlL5P94nNYt34g+ynAHI6CPp9c1nvqU902RHyejdWo5b7hzdjsb6KJ7WO4e8gjGOIyx3VgyzRDLIHmJ4yOmKpRQM0ytcAQqOCX6/lWxplh9pdzDny88SuCq/nTSE5WKto42lvIigXPXGWP51YW6e8kPmXIUdlJwPwp9+kVoCpvLaRj1MeWx+OKy59NZ40dZQ4PTbnNaWM7nRW5sEGZ5GkkHKxp/WpTrt3Ah+zva2ajjJTL1zENikCsxkbzB27mtFLaG4DllaBVwQz5LNRtsLTqabazLfDFxPe33b94+yMVA0tpp0qm1iSa5Lf6lQzD88/WpRol9qluoEckMEeACwwT/WrNnpZsZEjhbZJnDMR8wrTpqQ3roOs7rXL+eN2thbQsdrFhsX8zV670K2X96NVa4lDY8qA5QD3b1qW10zU41VJImuLck4YtvPPtTrnRns7dg2LQMePN+XP0FLdaBrczNTvYGjWOJcndyqjJP1P51syapdRaQscv2iSyC8LH8qg/wAqyL+3i02MLMxMmOkS8mqUM3kgGRZHlYb0W7uB5YHptB60LcRbAtr54Da20skzHLh5MjH4Vc+wrAzIoit+RmNe/rWMuvPcJKuyKLJ4jgQ8/T9adtv7uNQulTxMRlZ5mI49RmtBPc6iw0lE5hs4LiVfm8yX7qe/pVr+3bTSste3E90xPNvBgKx9M1zOnaHe6raM9zrSxwA4aCMNuI+tb1xovh3ToLfyp2a6wMLLk8++TT1J0JDr+qyF/wCytJs9PBP35vnf8SeKy77T9Y1ibzNR1su2MEDO0D0GKX5r/UHS7iuZx/yzWzHB+oz9a1ptG1G5sVij0d9PjQ/612CF/qTStrqFzFXTdKX5p9VfcvybVjLmq19LZ6a8a2MVzeE/eBjC4/M1urprG2eKQLDtPUAYPvuqcpoumyQNLOJfk/eAvwPyptLcSbOZn8TT31z5cxEbIoRVLAsB6YxWzpvgrUL8G5jt7i4JxhpU2oM+5AFbjfEHwto0O3S7YxXLH5rkW6lyfYmuV1XxRqXim8kAuNVuIFPCvJwfwHFGg7tl5NDFvePHfSxwTdNysrgfiM1oT6XYXKqt1rly8WNpVFxx+dcle6ddyyJ+8eBQvR5ACT/nFNvLWeSFIvtiw9mKN1FSrdB2vudD/Z/hXTi6Rxy3DY4LqpYn6kmq+o69FZ2iRHRJRA3zLIzDJHtiuaj0KaFpW/tZBg4VCTn+VXU0DWbyBH87ciHr7e2arUVlcv8A/CRWogEr6JKqYyqD52b8KzLTVdVvr5RZ6W1rknZtiG79RWrLo2r2Xkyw6zJJGQAwTOU9f6/lWxp+nzzAPPq8skaNguV/lk0tbj0OZu7y6srlotRIWZjhwCMj8BUDa7bRzKlhaz3My/xFflU+tdNcJYW85hEsPmAklmUFj75xWBL4omsPMjWYrGT0B60bCK93G88plvxcXG/7tvEuBn1qVJZ5Z447OxKsqHEc74x7msy58btMqsYWkU/KCeDWZJr7QklY2RieZH/l1ptBsdLb6NqsqMZIPOYH7qdRU0F3qmmWrCOKe3j3Z8tSVP14rnl8UXFvGJfMXB4OOxpreOiWH79iCcdOlS0rAmz6C+Hei+CfHujLAIZ7bxBCCZjdXBHmf7uev+fwoL4Qurzwhf3uk+fHfaRO6XkcYyTHzg49sfpXiDeNLuGcNa3RjkUg+YgG7/GvQPhJ8RLa01aaLWNTu7aG7xDIbZsBge7fjg1HLYZ5zceOtQW8lt9RtYrgIcbHiGR+NTeHPEujHVoZJoHtJIzgxqoMbKeoNemfErwzo+h390LaS21RVkXyZZcZkjYZ6juOlczaeFre8CvDo9tbqCCbhnIGPxrTdCuesfC/4i6Vpdpf6FBqETwzr51jK5w8T94z7f416T441xdBsdJ1yKNQs8Cw3HktkF1OUJHr1rwqx0Hwzpc+I/Kvb/qv2ZMqnuTUd54uhMTafcakzYOVt42BGfcVlKJcXc+y9G8QQazo1lftfWlv58asVeUAg9wQe9ZnijVLW0ks549Wt3ZGI+SQHH1/Wvl7Ql8P3epWEWqSyCC4ZU2rKVIY8DPtnFdnrHguz0dJ7eGC5PlnzA6EyAr/AL30rPlZd0e+t4mgEEcsFxDdoxAfZIMrn2qbUtZhsJrR5ZhFG7YKs3UHpXgOv6DFpHh4HTojHdSqjRXCTbgzN/CfQ1Z+B+vN4q0nXtP1Le95YspVrhsvGe+M9qLBdHvp1GWc/wCh25cf89pDtUfSqq6b/wATMG8ne481eI1+VAR7D+tUPD+uG/W2tYsfaEXDk9Co7itfWXaG2RowGmDgIDUi6l9Y1jQKihFHG1RS4pkJYoA/3h1p4oExaKKKBAOaU0g5pTQUJ1+tKegpB1pccUAFKBijPakzQMWlB496aOnrThQK4GgcCjGfrR69aAFHOPWl6U3Gc06gAFHWkB44pQKbC4ucUelA4oBzQAlKRijOP/rUZOBSABjNGcikoFAhc8fWk+tKOtBAwKCgAGe+KBw3Sj6UA0Ei9aTpS96OtFhgTj1o6nvSYzSmgQUDNJ1/+tSgUDQtN69RS+460Zzz70AA/T6UnWlIz60h4oAUcUnWjrSZ5oEOGRS0gOelAoKAn6/hRnGKXb60hHSgQc5oHNKBRkigYg4NKDikxxSgZHvQIb1PenAYoAxQOaBAKM0lAbJoHcX+dFIOaU5FAwDc0detJnBo60AHekNBH1pTzigmwfhR70D6UtBQ0etKTxR1oA/OgQHk96UUmKWgYp6UZoB4FGeaADHNG0ijH+TQDxzQIKXqKQU6gYlANBGRSYx0oAdnNJSdP/rUoOTQK4UUvAzSdKYxDkHNGc0uaTPrSEKKWgUp557UDG9aQck04/jSAigQY/yKTAo3UYoBijmijPFFAxMUYwaMUnakAoIoJ+opopc5NACZpc0mP8ik+maYrjqT86KCKBi9qTpQOe1BFACCl6CkA6daWkAgPNBOVo7e9KKYrBj3ppH1pxNIPelsMKQnPfNL2pDxTGFFIDmloEBopaSkADil6dKQDNL3HpTGHFA49aOneg0hhye1FA4ox0pgwPSilxmk7+tAkHb/AApOtOHSkIOfWgQhJ7UCjtR1oJODzSjmkzg0f1rQzHdcUvak60daQxRxS5JOe1IKOvemMcDzij6ZpAaDz04pCHDmiminD/OKAAe9L1pDS9KAHHkUmfyoxmgCgNxc8Ud6O1FIBQOKBx2oFJnNAC/zoz07UUvb3oAD9KAOaP5UtABSjik74xS/zoAB9efalzmkJ6YzQKADvQBSgZ9aO9ABzQDj1pPelGaAEFKPejGMY60Dk4oAU0daTHFKKYB0NHvRRQG4pOe1A54oxz7UAc98UgsL0HFAGDQe/OKTr3pgxcUuaMfjSUAIBzS45ozijrQAdqXpSClx0pDE6UpNH+eKM8UxCjigZH0o7daXtxSKsA/GhaTkdaWgQvX2pfSmj60oFAXF/DmgUH1pKAFA6/1pwGKSigB3rSduKQGlUfWmIXpSgZpBxTlP+TSGkL1oxgdDR/npQeB3oGJkUtJnkccUvpQIO1LnmgHFIR3oC4o5PejtzSDjpThQG4elLSZ/GlqUMKU0lA/WmgAfypSc0nUd6BQxIUcmgYo6UYyaBi9xQBzRnNA6e9AC0ZpBS9e1FwDrR2oPFFAC5xR3FITntRQAcj8KcDgikH50fSgBfwoPJpD0oBz/APWp3AUUEZHFHajtSAD60UuOM0lMAzmj/PFKaTqaQC5xR19aSgj60wFz1pQQKbR/KgB1ApM0ClcA6UtIBS5/A0IYtGMikPSlz+VAgo/OgD8aXpSAQUucmgGgU0MXn04opPWlBz9abEFKaT19aMUgCilFJ0oAWjHPekooAcKAaTGRSjr7UAOpDSD6Up49aADq1FGfegc0gClPSkopjF/lQBg0ncUvTpmkIP5UvekzRnmgB1JnFJnr1/Kj86YBmnU3t1oz9aEMd0o60mT6UDmmAvelHFN3UDB9aQhx4FJSDIHelGPxoGLmgU3pR1GaQh2aM01mCDPamTTpbgmRwg9zRcZITRnjj9apG/8AM4i2qP70jYFZ99qFtGW83UEyBn72Fphuast/DGSAxlk7Rx8tWbf32pogcC302HqXuPmkI9lFcB4z+MNt4MgiWzjh/fHBmVct9RmvOLv4wyXCXsf2q4bzjj7RcR5k5/ugUmzRRPR/FGuC6njgn1y9jSQ5EcTiMsO/Tn/9dctq0WkRX8dy9skPkjiXUJM5HrzzXl/iTxLb29tE9nPNcOuFkku2G4/QZz/+quB1fxlLdSl/uKBj5skn86TaLUbnsHjDU7S6ijubSyjtyoyLhE8pTj+7nk1xF14qsNNhaa4uZJrk9N/zH6AnpXm934zupwVRZLqYcISflX8KxjdXl5Pm7iZ1H3gg6VQ+Wz1Oj8U/ECXVXiF1czyxLwkYfIUe1ZL6tYXRJc3sYK5GAMU2e3huJc2lmY416NNy1QT+Rbttnm5HUDFJDKLbnkygkmGcKvapYtMu7o/v3MaH+EGtGW4iSJHtyyKem9cE1MmqILUrKEcKOSV9fpWmrRmtGUYrWGzj2+Z5h+tSGby1MkUf3R97oBVW8v7RsrEqp/tDv+dVl12OKBoVjDs3Adu1UohzGjaa99jicvFFLMT991LFR7A8VXu/EVzesPMmZ4wMBC3AH0rHnWYPvBHr7U+HTpbh+AXZuyDiqSRBdn1qGNAAnmsf4F6D601NWuJim0CMHjYtCWEMXyyrtx2xyasQ2/2dvMEZKHgEjgfjTVidTW06KGwv1GoQz+YV3GMdDnpmtebxUunrstQRGMcd81yEl/Nc3TeaW3AABh0x/n+VJ5zGRVaTCg9VFKw15nZyeM9Yl2y/bPKDHOxXOSKgvvFchZmgeVGkQB5HPOe+DXJzTQJIBG7EjqW6063ma5baFeU9gRxTabBNLVmzHrlyqOFu58tzvEhrKuNXvbiRlYyXBz8ryMSR9K29P8OXF6VM8kdjGefmHJHsDWla6dbWkuJiHUccjk01FImU29jI0u2u7wIY4biaYfLt5x9f8+ldHbaBFbwImoK5nLc7x90e1Qy3up2Kb7JvLDDA42kAVSSS/wBSkN5c3jTFflxksc+wqtjO7Z2Fva2GkBZZJEt49pwVjBb9Ksf8JTYtbiCzgjeXp50zZJ/A1ylnazyuGW0M8ucbbiTAA/PNaL6VcWzJ9sigtInPWEZwPrU3Y7I35vEFtJ+7ezVjGuR5Xypn1wB1qui2j2v2yTShdODlWf7vtxmsubxDomjKYone4mPGMEZrNHjf7bA1gsTWxJ5kxggUxHay+MJ4oFigKabIRk/ZogGA+tZl343sV3NeT3F22PkWXP3vXGa5ez028uQ3lFVQN/rGJywqey0eGC6E99LFKudqxkkDPrjrUPmLTiXr3xEdTsxbMzpajnG09fYVQS1sEH2eaR8sNw3AKCD61NrF7DbRBYI3k9doCjHsTWBqeoTaiEJ0wSOowZCxOB74wO1JJlNo6JLuLVVFlaxWVtCi8tx19SSasS6Z9jtB5+uW6bjgRQzD+QGa5Cy8Jahqdu1yJEgtVOHMakke1W7LR7KeV4kR08vrLK3LY9+1aWsRci1ObS7a423F83J4Ksc10Wm3OgJbrMJy21QWKgsze1c0tjoVvMwuYlKg/fDbjn3NaX/CwdK0cCLSLK23KMGVoi5/I8UkguzoLTxHDqErNZ+GlMQOFkeDBY+vWtSK9mt1MtyqWxJ4QNjZn61woub3xEq3Vze3NtB1WWSTy4vwA/pWPrfivTrWcW9u82pXIGC4PyZ9RmqSJZ22reO5rnzbe1gXy2wryM3OB3FUtX8ZLb6Vb2luApPp1Y+pP41iaO0erQqysTOT86/wqPesDV9dtmmn8q3BbOxJCeNv09T/AFp2YrluTxHIp3yzfOGwUHf2pyXUd8SZflzzuz0+lYFoLe5lHnMqAnPPXNW5dA8+UGON7p2OVSN+tIrfc0PtovCsMjyxRKcfInXHfNTS6ek8fnyOfsqN8owfnqXStElsxJdaxELO2QYVC+9yfZRWff8AiKO6ikgSOWOxQ5Vn++fTimyepsWFjZTx3KzEGOVD5QXsfWuUu/D32KXet0DHuxz2NLpesM2o28RG2PO1cdGHcH3rV8QWR0e6u2cM9sxWVVI7Hg/rTtYRW0zSEa8Ym6y0vACj19+1dbZppWjBovtGXHLXIAPI9M1xcOnXF4jXdgpeE8eWvWrlv4flvdKmlaTY8L5dGPIX6UnqNaHQXvjLS2lWGK3klTODeSfM4+grFudZvLmPD3c7qDhI88Fe2ao2E2iW0v7tp7mT+KPAVT9D1q6dWFvOVs7RLZTz/ebHrk1NrFGroZ8Q6jaOBP8A2ZaxZBkf5EI9z3NNtho+gs9wLuTVL985WBeE+me9V7eW51crDNeOYSdzLK3AqSGG2tnJs0CXa9Zh0P4UnYWpf0jxdaQTxxywMkrOCJJTuYemT2r6V0r4lzHwhp+m3VtJuumz9rhGcJnncP6+1fNEFjBrSGHy0inc53+rexrX8C+O77wdfSw3zvKsSGNY5xkFemKlmi1Pe9evdPgtfO06dhbaeFDGKT/WSE8N/wDWrj/7Tfwj4xmkJLm5UedKuQGZuRx+dcy84vdCOpWspdWmAkQemc8/pWjqcr6tpM13EFbUIsTHeeiDjH1xihIl6M91+D/iOCedDNKyXrXDIEJ48s+let3roGup5DiOEbRn1718U+CvG76Xrul+aW+yTSL5kg/hOegr7JuQt74WkkRyWkQfjnv/ACrFq2xpe+pt28gZAQcggc1Liq1mnlwKoH3QBVjNIAooHFKDSEH40tA/GjHvQUJ1oI7Uu2jGPX60E2ADFGcUoOaMZoD0DFA9aKBSGKfrmgHFJSgZphuKPajGKOAaQmgBR0pRSKaXrQAUdKB1xS/hQAUE0daTrRuAUAUA0vBzQIAM0YoHU0vSgaG0vWgClIoCw2nL0pOp6flS9BQCFpCcetA696P50DEzSg5pMfjSj6UCQZyaT2p1JjPrQFg60DkUbaM4oATvRilyDRjH0oCwmfalHSkJJPFHT60AOzxTRSEk9+KUetFwFJxilGT/APWpCePekB570AOooPSkzgUDFLcUg4pOtGM//XoJHDntSYxSgkDrSGgfQWjOaTvQTjvQHQQ9aUHNJ70oOaAQUh5pc80tAxMkCjtQeP8A61IB75oAXoKN2aMelIBQLUXPGaAc0YpTQAUDrSdfWlGB60AKOR3pCMUZwaU0AC0E0lOHNABSAUtIDSGBx6mhaOtL0pi6hnik6HrQeeKD1oAUUYzSA4PrQTkUAKKM/WkXJ70poAOvrRij6UZoAPwo60ZxSZwaAADjHNAPNANLQMO2aaTmkOcUuMe9IQU3mlPNJQMU9KM0lL2oAAKUmmjOaDQAo4zQeaOlITQAuaQdeaPzo6CgAI5pRxTc8migBTzSUUUwDNFIcfnS0AAFFFFACdaWjHFFIaClx6ZpMdaX8aYbgOvrQTQOTS9KAEB/Gj+VL78igjHvQAD25oPB4o6UdaAYg470HqKd+dNI/KgQlFKOtGMmgW5wXb/GhfxpKUVexmLxnNL3poJNLmjcBe9Lj2pB7U4GmAmaUDjFFHNAABzThTaWjcBRS0i8UeopALQDR2+lKRxSABzTqQc0Yx05oGL06UA+tIaXOaBBnNKOaSgGgBfoKUf5xSHigUALR1oHSlHPTrQAUDkUUdT/AIUDCjqe5o6euKBQIMD8PelBoHIozTAXOaO9AoHX+tABS4pM80Dn3pFC9qSl79aSgVhe1KDxSHn3pRQK4cfWjkiijtxTGwo6ilzxSD8aQMO1Lmigce9AgA/xo+tGaMUDA9KAKXOB0o69/wA6AAD86Xr9KQdKXOKBgOfWggdKAMZo70C6AM/jSjnikwad3zigEIDilHJpuKcOKBhigUvSgdaGKwdRmlHI/wAKXrwKSgLC4pQaTJz7UvUUCFWlpAcf/qpenFBQCjv3pQcUZwOOaBbh69aXtSDgcdaX25oGJyKOppeuaQ8UAKDQKTqM0oPtSAUHtQRikB+tLQCCjFGKOaYgFL270gpxPFLYYZo6j/Cg80AUAA5PenAYFM6HvSjk+9ADs80lHTNL1NACZ4FKPxpBxSj/ADmhAGeP8KUetJ7jNBNAADmlpO460dae4MXt3oopcccUAJ19qKOlGenFFwF6nijHpSDg0daADtRRn8aBzSABQfxoHXv9KX+dAABmjp2o6UZz2/KgA7UtIeBxS8kUAGeOv5UA8Yox7UuKdgDvRRRSAKKD34NGKLDDuad3ptLz0oELjIoo7UUxi4P4UlGe1ABNKwgFL16UDmkzRcBRwaP1pRyOtJ+JoYCjmjOKCaMegoAOtKKQdKU0hhj0zRQOOO9Gaq4g60vX6e1J0ox9akYUpwKSjrQIU80fnSZNFADhzQKTFB4qgFFIeKXP40h4pMAzR9O9GeMUGkAtIfb9Khe4aNyPJdl9Rg00X0W4ZDr9VNPoMs96qzxvbguksh5+7jIqO41uwtVJluV3D/lmvLflVCHX59QfFtbPbxno8pG4/hRcaH3sWoXVvif/AEWE8F4mw35VTt7jR2KI8Nzd3SfKNwY5/E8VFrWrx6JAbiZ7a4mJ4We4Hf2Brx34gfHfVJFexgW102AHaZbY/MR3pMqMWz0Hx747t9BR4i1rpuBgL/rJJD6Y7V4VrXjjXfESTR3Eskdsh+U42Lt9axbz4xWlvYvHaaOl1eMeb28Yuc+qg/1rz7UfE2o67cFpJo1B6hzkfTAqeZG6ps7SbX/C1jmfUrm51S6X7lurny1+pNchrHxCm1OdxYWsdnCOFCcnH1NYN01oodZF8yTv2FQNdxKAI0WMD86V2yuRIjuLq8MxfzXD9SQeanillmi/e4kx1MlZ01+28iJRg9zUM97IRjzQo74oUWxtxRrL5UGWbaB1Cg8flVabXPIYi3hLsR1PSsFryOOQsDub1NOsftep3kcVpG0krH+EdK2VPuYOoXbm9vb4gTSNHuPCqa0JLCz8ORJJdOJ75wGVGIYKCO/vU95dWumIluQlxdgfPMn8B9B/n1rAudK+1M0y3KXDtyULfMPwNaeRD11JptRa6fc8u7PQL0H4VC1tNdIGjYE988Cmx291Zxhvs+wHp5gwDU1vqV248uLarD+ELxUaou6aKP2BxJ85Gf8AZ6U9Lfy8BE3N1zV5o5pBm4bymz1Uf0qUWUix/wCsEgJ698VV31JshLCzt5LiP7XI6xE8mPkgfSprjZayOtuzmPOAV6miw8kSFPskk0x474HvVq40aWIoFwN3JQdRT0I2Zn3F2SuFTaFPLP1Ipq3LSRAbyy9lzVxtHDMCS7Z/hJ6VNBA9rKEjESMvILMMfnQi2VrfRtTuUWWOAxQPx5r8KfxNW5dAhsrc/aL6KR+wjO79aS6uLlyfMuxj0MgIH0AqrBZxGE3N5c5hDbU2DO8+gqkzP1L2i+HrW7d2aT90g3GU/wAvrWzbXlhaWc1vBp6ySN8onZ8Mv4dKx1le5TbEjpGRgKBgCrljpU7lCEXBOfmOPzqiGWYi8VsHkniDY+VTkkVYt9SYPH5zM6Z5KR+nv+dVLmGPTZA095DLk8xQDJH4+tWnOnXVzbxQx3K5GSVy7E/Sh7AkLPqOoPeSXayQojHCpKN+1e3H0qCe4hlWR7i7dOM/IdifkP8APFWLnw7qM0JuFtbiSFTt3AEEfUVRt/DkLP8A6YThuPLbkmp3B2Mk+KESNoLd5HlJwGjz0rQsdG1/UIfPuJWgtyQBJM3I+g5NdFB4ZiihP2W2aODHVgFDfjWlZeG77z4RJG0UEnQbSQfzqhcxTt/DGkaav2h3uL24VfmkJ2Kf61d0rUbW0gkWK3t5JZeAu3c+PrgmtfUvDFlaNHNdar8so5QjiMe4rEuf7D05lh029mmunOd6qFXd2GadybdyvdapqMNxJbtGtqrfdDJ8wFUr23gS7Wa5P2oAfKDx83rgV0FtomoWMMMl/tWZ2DuDyxTPSqWr6GguHwxWKVtwdB8y56YotcbkYeo3L3vylI44lwNgBJzTIZUv0+xaeJppEG6Y7PlA9q37XwU6aY17eXi2OnISOOZZD+PrVQ3sGmac6WC3Du7bVhiGC/pualazEmYOqyXf2MWy3M0MknzNawZJCjpkDvWNa+HL+UiS4V7a16sbmTDsPZa7m+1WfwvH5N40R1mVRstLRQSikdXbrn/CvOPFfiSSHcZJmSUn7u7c5HuapIG2XdaudJ0xN3lTSxD7kSfzJNcu/jhIJd0NjECDgBxn86zNQ16WYwSI3CrtOehq9ZvbX0HmywIVyA4TgiqtbcV+xQ1XxRqGry5nlYID8sa8Ko9hSabcTRRyOAPm4809foK7G68C29vHb3Ecvm208fmxKwwcg4K/XNS6L4OXVZHuL9xZWlr8zwbfmYdsCndE69SC3v20fwwjIXWe5Yrz/d7n/PpWHbl59wIVjUviPUJdRvFaMlIIxtSIj7q+lX/DOmm9kiO0eVu2u69enakykNSxT7OJkAJHDI3UfhVrToruKVJYJGjiJwXz92lsrb7TcCI5Dq5Adjg/Q/5712FxoMcPhhImdbeedy6BjzgcYqUyr9Dl9YvY7yWKOG54QbdzHBb3P61UvLqKBEgkkDL/AHyvBP1qa0022uJWt7hdjA4DDqD6iql5pGoaHLiRBd2hPBPIYf40rg1YntIbW9AT7zZypXsa9Eksbe+8Prp91l7+a2Jjc9Ux6/5715tbaN9pdp9Kfy5l+Y27NyPpXdWkNx/a2gahLNviul+zyRlvmjYDb+XINGotDjdKOreF9SLssklqDiSNRwRXcR6Vb3moQatZhord1AnTtIp9vWsvUlkmmzDNiZGKhCOGweQa2PDGvCSRbK4jEbYwQgwOOuR+dJPuVbTQ8/8AEWif2NqzmFD5aPuXPp1Gas6reR6uIdRVDazxgRSRqPl46Gu/8feHYpbSC608PcnBDxnqU/x61yGm2IsrtFYPLYTjbMhHzKD6fQ0XFa5SsY5r3c0bo0mMjbwDVzRLhtQuHiSJRcx5ZkYcnHWqN3oVxo+pS/ZpcRqxIY8ZHY10nhLVbK61qzEsSLfg7RLGOH46EetCaK1CW8Xcga2VUjx9zp9frWnNanU7UOGW9Rhw/wDHH9ao6nbzWd+ZI1WS1aT5o8fMnPcVrQae0bNqVhIqIeHgbhX/AM81PULkOha3f+HIGs1t4ri1mcCXd19Miu50lTpepS2epJ9psLyLEVyn8AYcZPtXJxj7YkkkcarIvJhY8/hWlpGoSz27wMfM2AnYx4X1BFAGWmqixS6RI0LwzgR/LwMHrX1N8MfiLLrXgeCS5jyiutrJIvRHB4/p+VfMEsrwaddWd3axstx+8huFHIOema7j4YeKL/w7a3likSXFteMjvCx43DowPrUPVFLQ+xYnVIgxYbWHGO9Ib3JwkTufUdKwdPuZbfTrbUHhNxbOoY+T82z8OtdBbXEV1AksDb42GQRWJY3zrgrxb/8AfTUq3Eyn5of++WqfNKDigXUhF6g++Hj/AN8f1qYSB+QQc+lBUMORke9QNa45idomH93p+VAFnPFKOaqJNJEQJl/4GvSrKsCMg5+lAIdntQOaTqfWgGgBc0o6U0fnS9aBXA0oGBSA/hRmgNBxH50HpQpoNA+gg/GnKeh/lTcmjPFAh5ak60nXmhTigdxehoH0oooF1FPXrSkcYpufxpc8UDFH+c0gOKOaTdnFADqO3rSA96XNAwBxS54/wpp6CjpjFAhRxSmkpc8UDEPNAOaAc+tGKBC496KCaT0FAwxmkzgcUHNJQSxQMf8A1qM0v4/hRnPY0D8hMUE56UvUUlAg280p4pA1B70DF602nA8UmPzoAM8GgdKD1pcZ9aA3DOPWk5NHpzRjFAWFzikJzQaNtAhevrTe9Kc0AUABHYUo5pCMGkoAXpTqaRjvQOlAwFKDTT6UCgB30o60mcUvNIAxSEmnAZpDxTBh70dR70hOcUvSkwQA0oNAPFIBTAcTmkHWj0o70DDvxS9fWkpR+NAgxjvzSdaKXORQAYNB59aX+VBp6BYb707GRSAZwaUc0gQgGfWlpCMUZNAC5xSDkUdTSgUXAQnmk60vWgCgBKTvTgO2aTNIApOlKDzRQMaOR6UZpScUmKYhPwooxn/61AFIOoucdeaOvrRtz70tAxDz6/jS7qQ9qOnrQAE80Z4FITSZpiHAc0c0g9qXP50hgTSUYpAM+tAC0YzRS9KADtSUHmjvTAMYzR1paD6UhiUo+hoxR196LiAUZ+tHOKOtBQvT1pDx60ooNMAz2pOoo/OlPGKQhAcfSlzRR0piG4pwNJnIxS9fWgRwFHTjNJ1HelHNaWMxQcUvWkAoFADh+lKvPHWm07pUgOxxSimCn5z9aY0A496TGeaUClA59aAsJ0pT7UUd+9IQUvXFIBSgc0AA5pR0pOnSlHHHemgAenWl60lOAOKB2EoA6etLjI5ox+dIVhcdaB0oFAoAMcUuaPpRQO4e1L2pOTR9CaBAOR3xS/Sg8fWjBzQAfzpaQfjQM5pgGc0A5pQcnFGOKACiiikAe1L3oHJpaYxBxSijFL9KQg+tIKXNFAw5HajqaM0uaB3E6n2pSBik6Cl6c9TQK4YzR/KgmjnFACA5NKaQ+lOXPcUAgB9qOtHSigAx0oo/nS45pDDv7e9J1pQKD+NAAOaUnFIeelBHSmIcDkUA4oB44o6+tFx2Fzg8Uvem04HigSFAyOlKtNB+tKO/WgY7PWkx3o6YpaAExzml7UEYNFAB1pR/nmgdaMUAGfzoH1ozntSnFILhjigCgdKXP+TTAB9aKM0Z/KkAoOKBSfSlPI5oAXpQOuP50mOBQKYCmgcUgNKaAAYPNH0pMc4pymgAoIzilz70D8aVgD+L2o7UdO35UHgUbAIaXqKQc96UdKAE70o44xSCl+8KEJig59voKKKXPpQMSjpjilo7UgAGkpcetJ0p3AAPrQBRS5570IBKXqKSlpAA5zRntR0NGCetMAB7c0An0pcc5pScUWAQHNLSYpTzR0AKM/WilFACZpetJ0NGDTAX6j8qPzoxjpzQeRQAvX1pM4penrSD+tIBc5xSik4pRQgDv/hRxiiimAlO60nFLnNAAfSkzxRyaXHeluADkUtJR/L3pIAAxS/54pO1A5PegYvaigUdKYgNGD74ooH1pAHQ0UD/ADiigAoBoBNA5oAOtFFOA4J7UAJ0HWkzmlJABJYKo7k8Vl3muW8AwkisScAjkn6UDsXbq+t7CIyTyCNR+ZrOWbU9d/1Ktp9if+WjD9649h2rD1LxLo+iSC41bVYI36rG6lyv4etcd4i+P2nR74rO5u1GPlleIRBj7A9KZSiesJYWGh2rTTBIUAy8sxG5vqTXl3jr42aPY291BbSW9sgUgSMN0kh9FA6V8/eM/ibrXiC6kMmq3DxkkCMPuwP5Vwz30qcyhrhyeA3OKmzNoxj1Oq8R+OX1eUPbw/Z1wf3jH5ifXFcTdFTJI8k8lw/JyzcZ+lNvLsStum/0dv7ijP5iqa+ZKxVWzu9KW5rstBrXcbj5SWA7Ed6rPcY5Axn0rVttLZi22WCMdP3pH8qg/s6/D8+VFBn/AF0zKgH51SgR7Qw1JuLgpgqueWA5q7uTS7SYR2puXk+XzGTJX/Cn3FxYabqG261UXSAbtlhzz6ZPFTyeLYbdALSwKRk/8t33N9SBWqhYxc29Dlpnudvy27jJ4JGBiq32GaZv306RDP8Ae/pV/VPEEt8xD7QvogxWZ50K/dDBs960VzNm1pXh+21G6MMBaVlG5nPTHeugkvoPCMLQW7LHe3CbfMXqi+x9TRoEsei6IhKgXd8SxJ6pCvX864i9nl1G/lnKE5Y49h2psS7jroPDIeGJbnd601LR5fmZ9uOatW7NGNpTzlPZu30q/HYSzDMZRF9H6ipuaWRQjup9gjBknUd5ORVqBm8sjygpP90cipjDFbriWQs391elQ/alQkR4x196W40kXbBvs8nzx/aAecP0Fao1S2jhYjT7cyEEb3zkfQZrnDq0vBAGR+dQPPJOSzZHPUmnyk3S0L8V+YJGZJGDH0OBUdxq8r58xt3oQcVlznnCNk+lOitHYhmPB7Ci1gbLDao3dsfQ1EJpZcrCjYJ/i6VaTR55iogtpHJ9FJJq2nhbV5mbMHkBB/y1YKcfSqsTzFe0sWYqJ2Bz1AGK19V1azbyUigREgUIqKOCfX69a09K8DtZxw3l/doQekKN838q09LstEsboltJ+1jPWaTIz60WIckzkV16/mUog8mM/wB1ea6bQfBtzrymS51U2UIXJaX7xHtzXQ3erajqEP2ewtNOsYD1Kx7ig9eR1+lZunypaTO9xcPq947YRFU4H0A4p2Iu2i3a6F4Z0mdJY7afUdo/1tyeHI6kKK0ZfGcTyraxaZHaxoMxyW6BZUb3b+ntVCfT7q5kzdOdLjY/6yX+FT/ntWpYSaTpsLwWFu+oz52i5vsJGT3IBoabKWiIk0jxPrLR3c1+8GjlsMIGCyP9cmp7y20vSJ8PFK+xfmGQXJ92NJJpmreIAF+0tJEnGYDhF+rHjFSy/DTTNOlgbWdXfUp5Dn7PayEhB6s/QfQUKNhN3JdO16WUAW1ityiEEBW3kem48AD6Va8QaleApPc6p9nMh2tFa9FHoCasSG2u9PEGl2CW1jbZUOCVRznqWP3jUdvd29vaw/ZrKLU79nybpwWihGOir0J680xFG90a3e181RM0ZGVS4+/J6kZpmgeF7VNLGrXwSGORzHaWw/1kjepHpXRaTpVjqc0M+r6rNd3lxL5NvZ2inI92boBTvHGpaT4J82+uJFuWjBgt7eBslWB4xnv6/SnsS9TD8R/atXurWLTI2uNQ27bh+gT2z2FWbS50qw0t5tVka41JE8qO1t1JG4cbiT/n+nKw+PdRmkitWhNtLLlmSBeYgehY92qn4m8SaTolnZ2895KrIm6QhD50rE9vQdKW5VifUrzzr4+fds8wXiKXLnHoq9AaZPOLKyFxI8cAhy4QnkAdWI9elc1L4ifWruGSyX+zdMkTEspO6VgOuWP9K5LxLq081hdXETsltdSfZ4Q3JKLgk07Nj0K2oeOJb/W57mFCDITmR+WI9SaxWkh1SUiXKuOh7mq09r9jgiC5Fy3zNuPAHYVc02M3LKJoyHXo6da00RKbY86AZYsQR+a4/gJwx+lSeH7WS31REMbINwWSKUYGM85rprjTFkggu4HdpFXkx9M9gapWeoy65fi3v18i5BCiQDGeehqLhbU7vRiZLG90wj7RJZTefC5XJETcNj6cUmuW0M1tFAhk5TcZ1P3j2P0ql4U1l7bWbzTPIaaa5jaFAvB/A+lWFnhtNRis5WdrNE8t1A5Ru4qHsUjKg0FbuVbdlCXYO3Dfdf3FM0bSDomt2ruphjF4iyRn7pGea6PTLf7TJJAP3c9sf9Hkfq47c/lWxo2jpe6lcz3cgitc+bIcZDf7I98/zpJgzl08Ot/b99PcHyrOF2KseknPAFWrfVv+Elntkk2RGM7I+2MdAf1/OtPxx4l0+YqHtpCCNipb/KEA4A571l29ppT2iLCTA8oEqC4bPPpkd6L3C1iv4vtPJ8uWC3ZLheJotuDx/EKXw1epdwOJg8kQYc4+63atpGnubYSPHHJcRfLIQSwPoRWTqsUDoJMyWkhPymLgbv8AaHSlYpO+ha1PwzBe5uLL/Rbkn5VHALentVLTIrqGaFdQhljeKUPk+x7VrXOqXA0mxuCQ0yN5bv2OOh/KkluPNnDQTGMt8xjfrn2p3toNRMHUkD6lqEtpITbPKXXb1Q571Fp2pxvejBNvfL92Q/dcdx9a0nsheTtMbdYpR99YztLe9RtotjfugR2hK/faTjBpXA7GCVJLKOJGaSUqbhSDzjHK1ljTbXXYJZLd3tJCMfP0D+/pVr7Dc21pbzP8jxHZE6ch4yO5qpoF7/Z+rTQ3EiLaXCFWLjjParshMp+JdFkTTbO6uk2yqDFKyck4+6f6fhXKJoLxutzZu6zg7iUr1g3CWtv9nkjN7prNySctGe2DWZrHhjyIvtunlprUjt29mHY0rCv3OW0m8kvn8u7Y/wBoKCY3J4l/2T7+9a3hS4ivdUubRxtBRiYW42kDJrOjtYrqZFXMdwvIVu/vmrNhdCPX5L2QhLtIWXKjCucYzSTHY6C3sIbqZlXmWP5wuecetbCaZBdW8l9ZxmOZE2SAdT/nmuOXUbkTRTqC25dsgHYeoNdNo2ui0w1rITC3DE/MG9QwqR2KlzBPFZnyka4s0P72M9Yie4q3oTnTbiNoJGeHqu7+Fq1be3lu2l8hcM5+VR0kHoax5Qfs0jWiFHDYkQ9R9P0otYaZ7z8LfjbYRTS6dqbSWdwvDI3KH/CvYppRBbxahpTRz20pDPGrcEeo96+G7kvcyCZW8q4ACiXuPrXZeCv2iNd8DRLpt4kN9aE7f3keSB6ismjS1z7CtNQhvkPluA4+8hPIqZpVXqa828FfEPRfHEdukVzCb1h8qRnZIp+h6iu5t7wRuY5kO5eM9wfcVLVhWL/mO/3F496QmZl6CpEkDruGCPalBxSExI1JTDjPrUXl/Z2LJkr3T/Cp85xR270AEciyLleRTsY/+tVZwbeQyLnYfvAdqnVgwBHIPpQA/wDSlApBxRQCFIpKUmkzQDFIxSE+1ANLSDcAc8UD8aD+dJmmA49aOho5oxmgYoOaDTR1GKXPFAgFA4zSgUDmjoAo5+lA9P5UdqFP40BsHT6UgJoJz/8AWpelAAp5xQefc0Ac06gBuMUp/GkHB/8Ar0pOBSATp/8AWpRQfWjOO1MNhetJ1o3UgakMXFJilJ6YoH0oEKKTFBoByaYxCKMZoP40GgQUGjvR045oEgIyaTtS9vpS46daChuKXFLj0oJ7UCEJxSZ79aXNAHGaAFB4oAo79aBQMCM/WikwaX35oEJ3o6U6m98jNAbCg+lHFJmjpQFxxxSUdqNuaBiYpRz3oPFHJPFAhe1IWJNHWjGcUAKDSHn1pRzRQMTBpBkUpNA/WmJgBjrn8aU0mee9LnNIYg5pQ3oeaTpSZ570CuOPTNJnFLjIpCccUAOB7Cjp60g4o6UALwfWheKQGlB5poBRRQTimdTSDYd1oBoHFHPNACikJpKdQMYDQTS9aO1IQDBoHFANJj86Yw60jClJxQOaQDc0dKUDJo70AL1FJ096AeaWgAz7UZz2o68UhFIBDSEUvWg09wBSCeaOpoFBoAUYpM4oHNBFMA/DNHTFFFIBR+tHSmg5NLTBDj7mkAo7ilyB3NIdxAf8ijpQP1o/WgQucUEUDmj9aRQD3oIo6ikzxz1pi2Dr1NA4NL+tJgD3NAIUc0nApe1JjpTBgRiilzj3pBz3oJZwI5o6iiitLmYq0tIvelHFGghadSdu9KOaQw60q8CkHGeKOp70AOoJxSZoBz607DuOzmlJ4po47GlHT3qQuLijOKQUoApiFzSDmjH50uKADqKceRTQOe9KCO3SkAufrSjpTegpRwKBoXOKMUnWlBPpQJgDR1oxmlJxQAuPekpR6UfnQAnNKRSAdacRmmwExkd6KXpSCkFhaUDNJQDQAe1HNGadmgBBS0Z+tGM0XGJjnNO7UnSjvQAdaKDzQDQIXtRgmjI5460Z/wAmgegUcmlx0xRnFABj9KMmj1pccUBYQUo/WgD86AP0oBIU4zSEZHFB60BaAYDpSg0mCaXHFIYE/hSkUnbvigH8qYgGKAcmgewpelAwHpS0hoA74pALS88Y/Wk7Zo6+tMBwpetNPaloEhw5zim0oFFAC5zilFJnbRn1oGOzikzSUooYCij86BS9WHXFIQUZx1zRnHuKTk96YDuuKAM0g4xThntQMQde9KRRnApM0XAXqKXPFNP40UrgL19hRjmkxxSg0gFxQOKD+dHWqAUHmgmj86KAHDpSH1pAf1pc8UgEAyaUHPH8qAM0DmhAHXPWlAo7UAYp3EFA60daAKkYv8/ajiig+tMAHSg9TS5/Sk6+tGgB6UmadikwT60AKBSdD60o7Ud6AE6mlzzQOvtS4pghM0tFA/OkAuAMf0pKX+dHp3oYBS9aTpQKYw6+tHU0fSl6cUCEpe4oxSY//XQAv+eKTp60o5pO1LcBf1oNJ0PelNMAzRRjmigBaU9KbS/yoABxRx2pQaCKGMQcdaXGKCfzpMmpAU80Yo/n7UDmn1AWl7U3NBPbNFxB1oPXijHFJnikAooZlQEswUf7VRyzLBHubJ7ADqTUKWouD5tyu9j0Rui//XpjHyahBH/GX/65gt/Kmi6mk/1Nsx/2nOBVhIkQYVQqjsBSGPHPOTSAgxeyE7nii9hljVa/ja0i8ya8fJ4CMQufoBT7p7uMsFdEU/dIGTVK5b+w9Pk1C9aJUTn7Rdt3/wBkH+lUMoXqzMIiIw0jn5FkJwffmsHXNV0/wZFc3N5cte3zj7igJHH6ADr6V5z8QfjMku600+J5r0H/AI/g5IVfRQOleXXN1dXLtdXV5LJnli5yfpzTUWyti9rfjOfVb97vzIo4t+UVhuZj61yfiLUZ9bnV5lSNFI7/AHqllvbCc7Tgr1Gzrn3NYOta3ZwgxWkfnyKeWzx+dPRKw9ZFghWztwExye1ZN3qk3MEQxg8MtUGvW8sr5m1mOeTxWBc+IjDIViHny54x61KvLRGtlFXZp390lmN8jkz9wawrzxBO2QJRH/u8H9KsW/m3L/6fbxrv5+ZiGH61dA0DTgJBbJPKOzOW5+lbRhYxlNs5+O4vrhh5LSNnuucVLNpVxKu+6uGK55G7pV+58VxGX/R7YCMDG3tn2ArIu726vycnEZOdg6CtDLctCG0hwIWDMOpbrRMjSfenCp6Cqtnpc9w2IlOT09TW1Y+GlimLapJJHGuCYovvH86ltFK7RS0/TI9QkaKCUNIgyTIwT9TVyXwuIH/fTwR895gf5ZqC9Nt57CyhFtEBgbm3O31qqtpvbexJ5/iqea2o1G+52E32aR5GeQCOKz2Jj+L1x+tc+l3blRFDbEgdST1qa2u4FhKSgs4UquG4/Gs5p3CsFPlrU8zZfKkaUd8AQZxGsY42r1p66mbiUi2szKewAJP6VlW17a2qM5hM74wN/TP0qrLrN0+VilaKPriPirSM3I6ia2d4VkvIIbYf9NZgp/LOareTowO59RVNx5WJS+P5VzSTSXGPO+cerHJqTyo3wI1ORVLQXmdDK/hqNTsfUrlx0ZQqL/WmpqWg2qEGwnmc95Z/6AVlQ6RdXQwThfQdat2+kQWxzKSzj+HqfyqWyulyUa4kzqtnpcCY6EIWz+JrpfDtpc3BaW9ItrdeSqqFLe386xrLV4LeVRFbYA43d6lutVnlUJGzOD6jp7UyWdLqOo2QuZBaWzQ2/wDAXkLOR7n/AApNK1LWLhXNjp0BC8+fON+B7k8VjaLpt/qF5GfJ2x9WlmwFAzyRmunu9IlvozEl0lraxHqrcN9fU0yDFvfFEjXbC4UXt+rbRIo+RfYACrkVhqMjrPdSqqONwWNhyPf0q7Ba2Fm8ZeUSDON+3Zn+pFW5oNLuNInle6njdcsFA2A+wzyaYizbqkUGC8flbCSQ3P41DDfJEqnTkJkAOZmj+VR7eprn7KaXUIWWFxZQnjfIm5iv+NdTo8Nrp8cXlvJOqDkHufUD8qoWxFDHqWpr/pB3qnPmXOV4/wBkGtnw/wCFbR5VvBYNfFP9bcXbHyovoucfnnpWTq2v2MU+6Wea4unwFt413cehqovjK9mvVspYGt4GODbxA7vxFFyWmz0jUNd06O1MUTG6OQrOBsgVfYdxWNqF3o9zpzRwTmWZWy0kQ+Uf7KjrXJ682paklpbhhbW0h+VS2ARWkmo2vh3SUt4dOj8wHmRM5c/3iTSvcq2hsHUzd2ENjHazeUgJVJ+pz1OO1RWwjjsry9vJW0/TrY+XuA/1jY+6g7ms+1vpr+JZ9QlFhpaAs0iD95J6c/pSaZHP4vliiTCWasxgtmyxjXHLn/aIosI3dBvY9K0xteLut0B5VnbsuAQRyfr0yfavOdVkuU1ZdU18o1tHlkDH5FbrnHc0fET4hw6XcG2jnaeO1Uwwr0HBrxvVfEF/4g8ySeZ5FzhEzwo9hVJXC9kdpq/xaka7eHRYltWZ8facZc/T+7V+aBdfe4Gqxhrm0iHkhj88z45U/jmuA8HRW9vrlvPdJ50du3nOnbC84P6UXHiS9n1W41HeUllmLqB0XnoKq3YlSub82szXOhzWEIxcM2SiD7oHRQP89K11tLd7GxW8t2Fro1sJp+cB5HOQp+vH60260ZZ7XRtVtVER1OQcDtIpww/P+dZvjXVHnv721jLJC8u6RSeGYcDj25qb20Lt1OWn1RLu9lknTaXYnAHQVp20CgBoZjsI4PpUNpo6X42yffA+Vh39qnGlhJWQS7O20nkU9Bao0tMjmInAmJdF3BOcPWvo8NrcXMktyCreXuX13duax9FaewnD3C7hvCIRzn61o6le/ZLqSyhVQsTEZYckn3qGNHVeDJbew1qxHnJPI8oVZSOYgT6+v+NZms6ZeaTqd+m5rh0lZkZOQ4z/AJ/KsXTJH0+7tbpQwcSqXjPTGeors/EksmneLL/CHYH8za3UAgHNHQq+uhq+Hbm01qw0i9jnf7ZauwuYSOQo5H+fameKRcatoCT2TtHbRsxaNTgsOe/rnFZumlJ/tklpMkUkyELGowN3r/n1rYsLo22kx2820TQndIo+6VJwf51L1A5HTdWfXdLitZjm8RCoD/ekH+P+FM1iwP2XTWsvNZoEO9XHPJ/pUfiXSJNI1OOaB3eHf5kEi8MB7VtTXcniGSGe3wLqCLbPCeFk9fxoE9NjOh1S88OaxGJhiGaNWKt0wa39Umazjs5plWaxvDgMv8LDgg/pWD4hkWS5hnnhLWlwB5WTyhHBQn/PWui8Pmz1rw/qWlyvukjIuYQ5+Zdo+YD3xzTsF9CW1so1066t/LZrZijjdzjnH9ahkt4jYTxW8S3cbd1Pzx+6mm+G9VOkfaUniNxDNCY4pOzDIIP1rF1F73w1/pemxmW0Zt0iNyYyf89alopM10tJbS1A1Fg9oi5W4BxIo/ukdzU92ITYxwiPbayjKXHUOPRjUWmeL7TX40glKmYjGZep9iavq1qN1jHixnXkxSnKP9Kl6D33MbT/AO0NFjuoDNvs3j+SNmJUnPGDSwMmpWhRShb+433gfQ1s/wBlNZKUOGRuHt5PuEn09Kx3sILO/aa0cwuBv8i465HUA96pMTT6BFrEnh6DbKGdWG11zyPcV1Wi6w95ZxXVk5lUHa8frx0IrlL7U49c+aYRRS9G9T7YpNOml0G1jELFDJLuJXsvqP1oTA6a50y2urg3kMTiVTmSBDyPXFUjbQ332lYYHSJlwY35I961rFljHmS3axs43ROx+WX29jTms7TWZFuLAyW+pwr8y/dLe3oaBas5WOOfw60UsLme3OVeKQZwKYsc9vM15ZK7Wpb5lXnYT6j0rpYFjBltrsG3uHGTHIPlf6e9U7nwvd2krTadeM+4ZZQc7R3BXv8AWnYfM0XfDfiySAupi2SA5AHUH1FbF/dQakBPHGYXJBePPzZxySK4mVEuLwMX8q6UfMqggE/0Na2nakov43Y+fIhCMW6lfQik0O5de32k70ZQRn2PuKoz2MS2zKQHkZsqG6/hXQypGIJZmvBJYyOCbcph4j3K+3/1qzdWsIUiha0n/tC1PPmL9+M+461IX1MmxnOhTi4heSNg3LoeUPqO4Ne4+AP2iSlvFa+Jbhb2AfLHerxNH6bvUV4hcXE1vKlvdQFA/KyY+8OxBrT0COx82a3ubRLlZlKrKvylG7ZqGrmtz7U8P65YaxZrdWl4jxHHQ8H3rTe/gDbUfzSOy818g6ZqXif4fKsmj3ayWz/M9ofmH0K+le1+DfjhoWrpDb6/ZJot8w2mZPljJ+tZtDtc9VFxMelq578kUou3Bwbd19xjFQwWtvdwLcWF808DjIkik3irMKPEuGkaQ56t1pE7Ev3h9aiXMD7M/IehqamSIJFx3oAfu4zSg1BDKdxjfhx39RU1AuopPpSbsdTxTZJBGpzyfakQFmy3T0oAVMucnOPSpM8UDnvRQAUoGTSAc0CgBaU9PrSZpccZoGJRQeDSUEi0o4FA4FGaB7CnnNA9e9ApOpoBig5pcZ70mMilWgABwKXPPSg+1GOaBhtwfSkJ4pSRTSaQC5/yaSkBzS0xBRRn2oA570gHYoJxScmg0AHejdnp+lJSE8jrQDFoozz3pQeKYICKO9Bajj8qAFIzikANH50DrQA7OKaT9aDzQKAACl60gNAoGL0FITSg4HejOaAE6ijFKBig9aBB7UdaToaOpoGL1FIBxS5xSHk+1AmHNKGP4UmQT70mc0ALnigHFH0zQfxpAKTil6U3PPrS9aBi03PPel9qMc0xbhigd6KO9AxP88UDnvS/U/lTepoEL0NJSnGe9IGoAUH60elHajrQADNL1zSZ59KOafoAopRxTQTQDgUguO60CkySKBQMU0ZzRnmhuBxSFYX86SkzxR1FAwH1paTH5ig9aYgxz3pCeadSY9aBgenrR2paDzQA0DBpT0/wpM0ZzSATGDTse/5UnSgjmgA+lJjHrR0petACHil/PNJSgZoASnDpSEGmmmApooAyKMc0CCl7UfnSE0hhSjpSdaKYC+lHU80f55oPSkAfSj8KAeaXOaBgPrmiik4HFA9w68ClwKOvrRjFAhOnSjr3pc5FH+NMEAHvSDr1pT0pOhoAXpzSelBOKBxT3JOBwaKB0wc0uf8AIqzMF6U7FITilB9DxSsAtAPFHP1pR+NAC5yKMc/4UEYpKAuL1oxilFAoAOcDmlpOtKB9aAFHNHQcUE0DFAC9e1H6/SlzntSUhsKAaTrzS45piF+tKOc8mmj60cA1JQ7NFAwaMZpkig0o5NJ9OlANADqKQn0GaXNCGFLQDxQelAIKKBRQFwpRzSdaUDFMQYzS0UZxSGIBS0dKKBCikPUYp3BpMY/+tQMQc0tGeOM0UCDr60UDmj1oAVR160DrQDnNHWgdwNHT1pB1p3AP+FAADn1pehpKWgLh0oJ9aMetJjNAC5yfajPNJ0pev/6qQIXGaTpS5o6+opjYE4o6HIoAoNAAOPWlPNJ24oApCFpenrSClBz70wAmlHIpGpQOKYC9val7D1pO1GKQwz60oFLSbsUEi/yo69aKByf8KWpQtGcUgpc5osAdRSr39aCOaACaQC9qB+tHagGgAxz60pFJxj3pfxpgJS460UfnRYBMU4j0pOlL1FCAO2BSEetKDRTABRRjnjNKBk4pbAGaSilpgKB+VL+f4U0E0uelAC0ZpM0A0MBaOlFL1+tIBAelLnJpMYpefehgAOKX+ftSdT1oxjFIBec+1LjFIT+dAP5U+gBnNKeaAKMZPf8ACjcAHBpcevWgYBoz0oAQUEUHrRnjFMBetJ9KO4pep9/akAZ5oHIpKUZGBRcBaT3Joz9aXGKAEH60vajP1ozSAD14o6UnQ96WmAgyO+aXNB+lIKQDs/WkoFLT2AQ0vako7YoAXrQDik6UUgFzmgHFIP8AOaXigYD8fwoHpRnuKUgYoEKB9aTryM0DnqaWnoAn51HLMsMbSMTgfrSyzJDGzu2FHc1Wiie5cTTDao/1cfp7n3pDHxRNLJ50owf4U9B/jVk9fWk6VHcTpbxPI5IVecY5P0FMRLmqepX8enqDNKkA9Xbk/QVi6hrMlzaSXEsq6Jpifeu52xIf91a+f/iT8YbKDU7i18O21xqk+0ot3dNnnuwH50jSMbntWv8AxAXSmYQLEhxk3F3IFC++K+b/AIkeOZda1adp9am1SIH5cMfKHrtHpXnWpeItY1O6DalPPdMP+We7KD/P9Kz2k1HUZRBFZHZnBJ+VV+pNXHXUp6HQW+uNdrL5bxxqBxvbH5msu5177YfIjb7RIv3jkiMD2HeqX9i2sRZ7jc8oyCiNwKh+22cQaK2i2Y4aQnj860fYlDZ7lvLdBJhWPLEc/hWTcmco0dnGdvdiOWNFzqcaSYiZLllOfl6fSqF9qV/eMXmBt4TwQgqFErmI47RJg82o3Zh2fdhj+ZmqO8aGRIzZ25ttv3nk6n6Uz7YC2LSAsccySjmqbTMZt8jmQ9x2rVKxFxXO5jmRnJ79qhdMEH+Edqsuj3CjykJU9gKDpk+QZI2Az3GBTvYTIbYwrMDJEZFPVV4zW3bDyUMn2WOCInADjcx/Ok02NNPYzMsTyY+QN0B9aZJM1zIWeXe554HFZtlxiyxc6vdFEWEJbIveMDcfqapSxSXDky3LsTyfm60SSQow3ZZvSka+QL8sYX+ZqNW9DRWW4ht0RMrjJPTvUMkUrEKki5/ujrV7SNabTLk3BghlTGNky7gfwrWi8cwP8n/CP2T7uhO8HPtg1XK0S5djmxZz2+cxGSTr0P8AKqv2G7uLjBRwCe44Arsf7dORt0K2WX1eR/5bqo3DXF0zTSxxWfYLFnFaJ2MrXOYvUJlCYKInACjk+9LBp9xKdscZQE/eet6IRWyh3cmT+8ar3WrYI8v943c+lVfsLlI7bS/I+aRldvfpU5mtrclmcbh0Cjqaoi4ebd5jEHsO1IbdXkDv85P5Urdyb9CWXXLiSTEZ2g/3RzU9hYX15ITAXac9h1psOo2VnIreSW2dVTqauz+INR1GArB5dhajqFwCfr607aC6lz+xIbAJ9vuijDkxRDc+fQ+laWjW0l7eRpbJFbwZw0k/zHB/rXKtqCxA/vWJ/wCejckn2qzZ6rcmzaCJSN7bg5HzH/PNFgfkdNrepiSZt07CC3OwLu+8fUCsltcnmkVIV8mIciaQ8AVRiCvasrxkyfwkt39TUtpo4KpPezFYuwJ4x7CnYaZbg1OXcXhX7VP081zwPcCtazuZXcC4uRI5PIYDao74rJk1W306cxRnAcYJRcnFEeowpKrCE/L2lbrS1QJpmtLrbXt0YbNWEaHHTLNVK7uyriO5uHiQHmOFvnNVt0t6Qtq25WOSsXBH1pJnjsAAYQZenyc5PvTSuJ+RuaTcahHGLiwgXSrQfKb64++w74J7/StmPXLDRIWubFGNzn5r+X5pGPcj0FcbeXOo6l5Vo0xCrgLGex9hWpoGgXXiidoY1FraxLsZs5LY6sav0Mmy3pMep+OtVjEPnmGI5AXufc12sdlpUcYN9JK/zeWkMbcO/oT6f4VVlsUaytdI0ofZBkGa7jJyY16nP5/nVPUmtLeOYoRutogYYlPJGeWHueaVgvct6zH/AGjJbWEMTCITBPsyHJkPqfatTx3fWvwm8P3csM3m61dRCNFT7sa/5yKzdItL3wfNJqTMDeXse6IXByYYz0P1rx/4ia/eajFbyXdw8txcM0zs5/hBwoH5Giw1bc4q9muNZupLi5Y/McktRLKtrpwWLgl+W79KrTXbSgLngU6HE9pIndTu5/WtCS5auLHSpJMgS3HyjHXbnmqm1pgAOQD0FMvIZEihJbK449hTLa5eNwRyB1I7UC8j1fwdqS3fh+W2eRg+igXdvFgcknD/ANDXAi4W7nkMs2/exJJ6iuz+D94t3rWo2/liXz9OuI+V5HyE5Hv/AI1w1xphWVvKbdg9B1H4Umi0y8I5rJ0lhBkjHIZOxrc1AwXNra37RlFlJVyvVXHXj8j+dc/pc8tqHjV+GHRq3tCYXSXFs675GQvGp6Bhz/LNS1oUiBNQdkURsHUHK5/rWnqKpfWcN7OQJJRtbHUEcf4VkiOCYoGH2ds9R0rSgtpJ7IwQXEcgVtwDjk/jU7jsNjS4hZNpEqdeD0Fdr8QZLqbUrK5hCM72MLMB/Fhcc1xWJ9OVDcQSRo3IkUfKa7fxLqismitCVbNggbHUjmn0C2pjWErypG8K/Z5s7vLccBv8DzW+2qXEt4yTQwxRGMKT2B75qtp1rb6nGi79kyHIYdx6GmXlqsKmedZHUkq3qvpmswOh/sdNcsJbKQDzrcCSEg4yOpFcfDHPY3h8tvLdf73yk/jXU6FqUam3nncTwgCEMgwQO2T+dWPE+nppsxtZ4QUnXzEYjcMn3HT/AOtT3EUtL0uPWbC8sbiRdhTzYzIMlH7DNcjCn2C4jXmG4jfa6twD9DW5Y6lc6BP80bSwZyyseSvse9a/iXSYGW2vYiJUuxmNzyB7N6H/AOvTdx2Mnc0Lt5qtCAu8YHRj04/KtJ7w6ZFAocS3EwBlB/1TA/wmmaRdNZ2c018qMsjiAhxnC9OP0rFhhFhfT28kskUbH5fN5QnsQeozSDqV/EPg6G5L6joxNsTkvbFsgHvtp2jaus1tFbam/lFTsW5xkoe2faujtrKSaASRuttdJ8wLH93KPY1R1Owh1hyXsDaXbD5mi/1ch9cUmWtVoWro3+jKEv5kuIJFzBewtnH93PqKs/2nbXtiINZtRBcYzFeQfdY+46j8KxLK9bTrZ9LvoBNZuMFG4ZD2K56f/rpkUgAjsrhwF6wSkcH/AGWqBq5vL4ShXmVfMRsMs8LZ496r63p8oEE9sDIsI2FVHDJ/jVfTNQntZ2Fm7hl+WS2foQO49q35YYNXEc1sz2l0MZjz8j/hQtg82YZltdSgXBbYpxsPUGte21CW9s1t0/4+43ASeNsEr7+9Q31pcTNtFntmh+Yypwf0qk91DbzI65jkY5JHHPv6U9hHVxLFqIS2vgdw48/uh96qXLX/AIYnNvcSJdWJOY7qLHmx/wCI+vpVK5C6hbRyWE00d2Pllik/i+hqYXkdxB/Z98XSUDCO33hRtuFrkF7Ypqc8c0Vyu5jhZtvD/X0NRNZvaswmdY3U/LIOv0Jp8Rn0q9UCIOcfdb7jj2962IoF1w3P2e3O5E3PbOcsMdaolqxTsV3l1wZAw6A8j3qTTzaRTPJvbBO1zGeCPXFVFykCPbb0kQ8+p9qcsG6Np7CPbMD+8Q/xeuRTeqKNjWdFn1Gyjt3dW3Lm0uN3H0PtXP6ZbSu0lq8jWGp23duj47EVf1C6nZFMZIixnyh0U1WuoIPEdkGlaS1v0wElzjkevtWLTuWi/oPiCe0upYtSZrW5QfI8gJif/wCtWrJrcexku7Nb63c7niU4yP8AZNclb+IFmmj0rV123KHbHMw4YduamvFvfDVwrQ7WglGPs83KN/unsaLaXHfU9K8C+JNX8J3CSeHrlxZTNn7HdSZx7BugP6V7p4S+M+l+J5xZyvHa3yL+8hmOxs9+P8K+TtG8SXFpMWaPy4WHKNzg/SutXUdLuY1uZ7FZ/MAUTQg74z65BqWhrU+wYL+GZQQ2AenTB+h6VYU/Lk9PU18u+EPiLc+EZplS+Oq6YMFrec/Nt9Vb1r2Xw1410zxRbLc2t817a/x2g+/F9RU2Cx193qNuDhHaWVegjG7+VRDWLhk4sZN69nYDNWLaa1SAPb4EfYhcUrQtcETqfmHTPQ0tiSCO5u8757FwT0CMDipF1iDP72OWDtl04/OnrqtsVwZP3oPMacmgah5nS2ldT/eXH86BMsw3MVwuYpVkH+yalzkVlyW8crbhayROf+WiMAaYb25sMGSOSeMdTj5hQDZr5+tAyarWeoQXyboJN+OCO4PuKsg8UALR3zzQBmg8fSjQYlKaTrSg0CsGaMZpSMgUgOKAsLnikzijGaCPegGKG56Uu7H/ANak4ApO1ADt31oBpMcUY6YoAXoaTPpzRS0DE6dqWil4oFYSl60mKKAHA0EcetNpRyOpoGHf2o69vzoB96UH5cZNACEYo4oJxSHmgApetIop1AARQDSE0A4oACMGjt7UE5oycn0oEJQPSjrQBQCFHSgdKTHNAoGGcUZzRwT3opXEKTSUDk0p44xQAhpaBg0Z/KmMTtSgd6AQfpR0PFACnn1pM+tJS0gEpw6+tNpc0CFNAOaTr/8Aro/OmMU80hpR3oNIBtGKdjNFMBPzoUcUvrR370ABOKbmlPXmjORQIBSnpTaUdeaAA9qP5UtHekMUYpD1pOtLimAnSlNBFJ0PWgQE5oFB4oGKA6ijjvQenvR3oFIYgJNOpMUYxTAM5oB/KjGaOlIBOtKO/wDWk6mlBpgGaP8APFKeKbnNIA6jijOKBQeTQAuOKaenHWloIoABSH86X2oPAzTAQGlHvSA5pCMH/CkCFoxmkzmlzigNwAoxmiimOwo4oz+lIKU0AgA5ozzRigUgQZyfajrxzR9M0UCFz2pRSYzR0osMWkpaSgEHagfSlopiG0CnDrR+H50Csef0uMUpFHWtLsyDqRS9/SkFLj60DHdBQDSY5pRS3AXk0Hg0Y5o7UgF680HjpSDPfpS0wD86XGRQKM0AG3ApegoxkUfSgYdPWjoO5+tIKUdOtAgP0pQ2DigYFFIBcUgHNL39qKBhmlNITntRk9aBIUcnrS4xSD9felFIYUuaBRimID+lKDmkFLjigBaCc0maXvQNBn/IpwNN6ClHegBRRwaP5fSkNAhaO1HWjrQAucUZznmkopgL3oA60CjNIAB+WgdaUHJOaTGPpQMUUetGcUvfpQA3mnDmkPNOHFMQmMil6DpRmlxmkMPSjGelAHNHSkMTFH6mlAye/FBHFMQm7PHegfU0Y7ilxQGoHt1z9KTr9KCPfmlFAtxQRRSZxS0DCgUUD0oAKUcfSkIpccUCHcUA/wCRSAYpRQO4vQ0Y4/rR3/xo796SBgPTv70tHSlAxxzRuMB70o5pBQOc0AL96jr9aQUYxTEKOnrRnpxQDSimLcBS96Onr+FJU2KuHenUGkJouAdKWk3UZ46UwFzSdfpS0YpMANL3pPp+lFIBe/ej6UYoFUKwZoPPWkpenWkhgOtH86O1GMjFFgFHBxzQTRyO9KKYBSryDiko70CFFLtoHvS0rDEAwOnNL0o60CkAUUvX1/Cj8TTACMfWkHaj8aAMmkAp5pD1pcGg5xTATj8aUjHSgUgPWgAzzS5yKSlHekAA4HQ0E4NKOlJ0+lMYdqUe360h/P6UA0mID9OaUUmc0E/WncBQfejFJilyaAAc0dTRn8KKAAj3NCnOeKWkHBNIBcUh4NLmkpjYUowRSU4DPakITqKDRx70pHFNgAP501nEYLOdqjkmlyFGScAVRwdSkyQRbKeB/fP+FAxY0a/lE0oIhU5RD39zV44NQXN1HZJl8lh0jUZY/QViarqn2a1a41O4XSrUciJiPMb/AD/WkCVzQ1DV1tEJi2O/TLnCj8a4XxD8VrbQpGwsNxOnLPJyq/QCuO+JXxSWyhFppcO5JB89xK3zAewrw7UNSN9Pvt5pW38uHOdx71UVcuyR0fjv4j6t4+luGmvFh0dHwlvGwRnPrgdq82mv54JDEsgiiX+4uSfqaZrG22fMkqkDkRg5Oait4TIhluPuv9yJR8zfX0FXyi5i3ZSi4bOXlXOSF7n3rSzJOvksStuOWROB+JrJjvrPQ4wpnE103PkQ9FHoT61iaxrkl/GEmnMUAPEEHAP1qrpCs3qS69rtnbA2sU3nvnJSP7v4nvXKXN5dag4TAjg6FUXAxUdxfRW7SCNB7e1VYtaZCPLjZ29hmrSd7ik7aGjHYPkqkflDqWbjj1ouBHakMLjzPbPH5VViF3qZ/eMyljwi9cVdOlRWuDOCrKfunrSvZiV2NTUVICOBMp/gVcY+tTQrasGJtVUH0J4qvJeF1ZLWEADgsRz+dR7WCAM5JPUA0rmiXc17fUbWxYiGTa3QFl4FQ38b3MwaG8S4aReQeNvtWVOql1BICj9asQqrYwoQL3PUVOona4z+zLwtzGSo7g5FRSQyRPtCSZ74FW5dSgiG1nO7sRUS3d5J81uWkB7joPqKLdyr9il5LqckEirMdruQkrtA53VespLlz+8CgL/EVFPkvV3ESqmB0CLVJdiTJ5LYC5HbNaAnjghUYKv3IHNRG8jLt+4VFPuc0iXkK5CxMB67utVa5HNqK+oMQVij2n+83JqvJcupwzkvTlnthlpPMJ7BCBT7j+y/sqSLPN5zH5owowB25q+hDbK0sctywA3NgZO2nW9gjK7PcJCP9rqfoKZ/alvArMryxqRtwCMmoJdStrkrthYEDHy4qraCuPAKFgoLjPU0yQTyZHIPoKlVXCMSZ4wOcNwKgRi8wbyyCOxapsHoAhNn98qWP8IOahlldQcsTnoB2rZimcybvJjIxjlaQxQltxjJcHjIxQDM+wsXufmRGdhyc/0Fbym5URiNfs+BgsetW9MuBEyhYeXwvypk8+nvVvXNAlt3B3OzP0tx8zKD2bHfp+dDTYrozrm5gs44olcSOeWbHWpJfD9zdgZaXzDgpbrzx7ntW94R+GF/4qV7m6K6Xp1rzJPcfIB3wM9TW7rXjLQrNrbTNJ0syW8S4lu8nfOw/pRawJ3OLvvCr6dbosrRx3bLv2g5IH19aqaVot3e3XlCCR1QZLBc4+pra8q41e8kltkeMLy8kn3Yl+v+elQ3/iR4YptL02UP5rfvrxeNwx0HtQhFq4m0u10kWmlf6RqbHDbWwwPf61p6FaNpcOdVs1vrplykI5CnsGPrXAWN0NDkmaAKsoGGmccg+1diNdTQ/DFui3JlvNQUszdTFn7oz6n+tNqwzQtbGO/upJobN01KaYRqsYypY8YHoK01ii08XGloWaaSZbd5oG+V5Ce3tV3wrpl34b8NWeo6g5kmnyy2753YJx+fatfS7G2tBdajqEYYht8NtF1Q9Sxx3FTZiuiXXY7DwfoOoWqlp9WYJ5rH7qRjpGp9SetcnpFvZaFp9rrOpML2+mYjygPlRj0H4cV0WiJbvONS1ciSzupDcyPIM+SoyACfXvXmPi/xvF4h1eZLMeXplvuFqmMFj1LHHc1foJI2b/xJLe+PLWxmDyBF8yYN1bjhMenSvPvitiXxKFSFre2igRVQ9Rxk/rmu48JxSeJPFuga1tDG5VI58f3kYKfxIA/OuH8a3K+INY1pYt3nQ3MkoDdSueR+HH5UaoZwyhXJ9K0bCwZpUZSAhOGz6VSj+VwCM1rWUwTARu/I61Tv0Elfcl8TWqR3Bgt1/cwqFDf3vWsQW23+Eqa6qORLgSK6bie9CadHK20ghff0pcw7D/hlqreHPFdpOwysuYWI7BuM1k6kZNP1a6WMlgkrAfTNaNlYXVprFuwXzIDKpDdsZqPxC1tca1e7QY/3zdPrTuNIl0422pxOyqsFwuCSehrYg086df2tx91XYHI6c9awLCxfyZzH8wZedvXFbE9y+i2unQ3kbNFLGWJ7gFjgipJb1IvEsUmi6nLbtiaIMSvGQRnim2lzaMysM205GOD8rVtahYi7PnRSfaImAO3qRxXP3mlFJTsOJMZx/C1C1KvY6PTNcuNO/d3CtPF/cdcof6V1ep/8I74jisTL5mnXgh2q6H5MZ9Pz/OvP9Oa8Ewjj3CXH+pk+6/0rZvbi21QWySSHTrmJdvzj5Tz69qh3Glc6BPDl1pqNNbXKajB0Xyj8/wCIp9vqSgCwvdwXuko5x6ZrCuGvvD8UPlTMhY7lmjPyn8elalv43k1NRBrFktwBwtwigN9c0DJpdFS3mYWTMtvKM7GPH4GtHS4BPpU8GpuxlhkzDIpyCp7Gm6PdaeZRa/aNqyZKrIuCh7EHp+VXYRc6akjSW4lRTkMnzK4pCsYZvXsA0N1GJ7Jz8rLzn3B9a1rW0WfSYI4ZftCXUhjjAPzRn3rNulht5SGVhbStuI6qjH+VO0k3FqzTIw8uJtwZf89aLlFq8jawWK0ceYmCCevPuKZq+mrfacJ5J/LuoUCFMZDL9Ku35kuoIr2EvM+c5bksPeqekahDqd6yZKSA7RHL1Hr+FS99AT7mfoMuIhAd+92/dOvMefStuG5zKzzKLV1OySPGAT7VnLpc2nX13PYEW91Adxt2+449QKeBLNp73Mv+td/3ydVZT3qrgdTr2gWOr6MZYp1lZQMRvxKjeoPcV5rJp9/o90s1zC9zp27ad33fpnsa7S23XNozWkwLQAYUt94VNNE8xXarQqyDdCecnuDS8wTtoZV9BDc2tvd2bEouAJV+8ns3vS6dMk0csbzgyqcgg8moLPRpLC6lewnC5z5tq56/QVk6jZRafeC5j3iORuhPAPp/Op0H5Hbb7qILJIrkgY81eo+o7ioNX0xNShjmQeVMe235XrOs9WuEcRRsXQAF4y3OPat62vluR9ntJVFww3eRNjDe6+9NgcsPtFq7QzxTW8qHKyL0PpWzb6jHqlqE1S2Mk2MR3UX3gfekuLm51aee3CpBdxjbJA3G4DuM/hVaVrvSkjZ4VUHoQePxqblIuwNHIwS6lLxRD93KnP4EVrS28drsvrKZzvUBZR1B9KwItUtShlMDCcnDCM/IR64q1p1wY7eZbZ43hZtxiY5BHcD0ouFjSmjjvIgUkYXwOXhxjd7isW9vJRL5oDx3KcMuMA4rZu7OHUhHcQx7WjAOGPzL9DWbOoa4MjKzr0ck5A+tMWxYsNbhvpVSUxrKy52t6+lQaxDdW8AubWMSwSHa8X8cJ9fcVkyaZDNLyfLw2UlTsO1ammXs+lahFHfy/u8gLKOhFF+5W+xn/YrbxNZvDeA213FxHKvIVu2faufk8Val4ZlfR9ctDJCG3Rucnj+8p9K7LxZpf2O6S5tJAC4zuH3HX0NUruK21zRkt9Sjd2Q5t5+w9s+lJa6E7CXG3WdKt7nTJjOUO5wV+ZR6H1o0bxKLGcwXbfZIpGysoztz6H0rkoF1Hwddm6gl8yzZsPGD8y/UfSum1PR5dQs49TsGSdZhu2n/AFb+o9jUtMtSPTrDStE1QpFfSy24Cbkmi+ZWPv6iqNhcyaDrEk2lX72ksDY82Po49xXnXh/VtV0lVSFGuLRTue2bnZ67T2rpLTVV1S6aW1VmBB3ow+cfUfnTsF+x9AeHPiO08Vs0ziGMkLMUY+XIfUDsa9G0O80PXAYodbL3J58tZcDP0/xr5M0i8WTzIRMIMnGFPG7tkdq19CW2bUts93JpOr4PkyrxFKR0DehqJR7DTT3Prj7G1nICjIrj7p4w1WobqSUfMmXHXaen4V8v6d8b9d8MSmw1e0iu4gcJOxOR/wDWr0bwx8UJNWUSG3jRyNyG3mOJB6YNZlcp7EkgYcHn0pwOQeeK4tPiBo5ISS5lsrkAEx3EZAB/3hxW7bX8lxGrSyJHC33J42DA/UighxZcuLFGJkhcW8/aQd/rUVtrKKFiuiI5+mR0b6UoNuh4MlyT+VOlAmjINsqr6t2piJhfp2WQ/wDATR9uUYBjl577ap211fRDEuwQ9I3PWrZa6XBKo+RxzQA5b2It1Zf95SKmWeOTowP41Wa6aL/WWzfVef8A69PU29xjkZ9CMGgaLGffNOHFVjE8XMbk+x5FPSYjiRSpHftQIm3elJSA5GRS5zikAdBxQTmgmkPSmDFB4ozQBmjvQA6k57Ug4pRz9aAFo4opMcigY4cj1pDRjJooABRz2pM80Z9jQSAODTgaSikNC4xmkpRSUxi5pB70v86M0gDH1oxSCl60xAOhoAFAGB1NGaQwxjpSEgD3pc8U39aYmLRnikHXmjpQIUHNHSkBzSgYpFC9+KQ8+tHelIBFAhAaXORSDigGmAAcd6XFJS+negAA9+KXGelNo6fSgBxNNzzThyKTANAAOtB4PpQfajJJoAAcGgfjQaOvTrQFx1A5pOgooC4Zozmg/jSfzoADyen60g5oHWlIxQIM0daBnFFACH6UtA5NGM0AA+lLSZPajBoHcXvQTz70dqOaBCZyKXHFHbvQaBge/Wlpo60vQ0hgelJ1p1FMBvOPSlz2o6CkHNIA5pT/AJxRSE8UAHvmkooosAo4pB1opcUAAzmjNGeOKbmkgHYNIRQCaM0wCg+tFIelG4Bg8Uo6UmcGjrTAOvrS9aRTS5pAFFHQ0UAKOKMUfrRzQMOeKWkox/kUALmikxSg9aYIWkNLRQNBnNIRkUooNBLAUZyKCf8AIoHNAjgevr9aBS0dqsyAdcUoGaQn2zQDkUWGOFGM0ZoBoAXGOlJ0p2aXI7Zp2GIDxS00Ypc0mxBnNAPPSgZoFAC/nRnik60oOKQCn+tLmkPP1oB5pgLR0ozigdKQw60ZxRS0CA0dcCjH50DBoAXFKKbntilHSgBQfSiiigBcE0p7UAUdR7UABpaO1JigLC5paSjr+FAC/wCeaUcdaQDPTtQBmkUKDmjoKAKOp6U7CuB6UZz3oxkUUCHcCjqelJRnP/1qAADPU0p5FJnijrQPQdik70du9Gcnv+FMQvUUZ6UZ5o7+9IYoGaX27UgPajPNABk0uOOaOtApiDqKAfqaXGaTGeaQBRml7UlAw20oFGaKBhjIooHSigBBzSg4ooBzTEKBz3petNxxS56UgHcUnel4PWjIoGAFOBA9aaKcvJpCA0tBHHFAOKdhgBmgHr6UlKO9Ag9OtL2pcCkAoGB64pRSYx1o7UEjh16UZFA/Sg0FCikxSU7PHvQwQhFGOe9KP85oJpIA60ppOooHNDAXtSdKWgUAFB5NGOaU/L16UwEJ9qB0ope1SgEBo6dKBS4zVMAwaWjNGOaQBSg96SlFIBevrRnvSClFAC9KKTNLQAA0fnRR9KdgACgGjGO/NGKNgFB4oLUgoouAHFGfyo/zxS9e1CAQU76dKb3opghSeDQDSDmipAOcUtIKKAFHP1paQcilqgAdKOpopc8+lJgNpQc0nU0HrSGLmkz7UueKKBAOKO/ejFLmgANBJoHNB61VgDoMDNBOfpQOTVO6laaX7LAfmP33H8A/xpDB2a/lMSEiBT85/vH0FR6hem1AgjYKxHQdR+FSTk2lqYbUhZAud7dFHcmvCPid8VZrL7RpujyLGzDE+ojlie4U0aspK+rO68U/E3TPAkMjlZLu/bsWzJntx/CK8H1zx8df1d9Q16Z3gQ747KBzgntuJrmNX8WPZ6ayQ2/2m4uG/wBfLl3c/wCf51y+tpLdW0aXkoik++6L1HtV8o0+xc1TxfHrmozTXcot4pCVjihGQg7ZrntRTVJmUQSBoOglQ8Y/nUH2RFmEcKle5JGTT4dVk0vcAcDvu6flU6otK5fsYLXTIGa4eS7um42t0WqOp6rJNG3luRbhfmSPrn3rLvdZt72URwrKHPBf+En6VlJpmoxXwlVy5B+VY+c/WqTu9QcUitNqYDnyThvVetO0rT7jXL5IclY+S79lHc5rsbHwhZ6hiW7i+y3J7IcIT7imXllDoNwm2QTQ4wRCcjntV3S2M9XockNEiMzbpGlAOAF7/WrUllBY/K52H+4n9at3VxHbL5igR88Lnk/hVawn825WT7GJ2Zhh5uAD9KFdjskTpdSKhjgHlr6qOT+NRwaVNf3JjT53PzDe3Wn6nrHlyvuIaRDtEcS7VFYkurzlwwYo2eiHkU1HuDlbY0rqzW2kWEM3nZwyBcYNUtREtvPtcBMdQOtaFvqx1TZ/aQK4wBdDhx9fWrmp6K10xu42FzAFGZE6Z9x1p2Jvqc3DFNMxaEYx/E3Wpba6TzGikiaQOuN4PKn1rQtLS5mH7mDcvTcowPzqSy01JbgrLPDBJ02luPzpXBopJoNujgmVptw3c/yq5AhgXEa7FWpp4beIlGnSVQPvRZxn6msi91MhAifcHf1os3uGyNca8igx+Qso/vP1FVZLjTSHIklik6/P8wrnZbt3Y4GBUDsSS2Tg+tbJKxk3c2pVjYb47qGQ+mSMfnTPKvrhf3axbB6SDP4c1jA844H1qcOUZS5yq84WqaJvYvLpV8zlQoDAZ+dgB+dVmtpySGCL65YVFdXpaEFcpkkDFU7e1luHBLHB96OgXZcFk0rEAKxHv0rV0yBbIrKMG4B43DgD1+tQWGnyFiIwQB1J6VZj2zGYIQ4iHzMDxQJE7u9xCU3GRQ+4tJ0zVQyqs5WICVxxvXpTYbdr6cRvJiLPOP8ACtWKzU3X2SwgkupBxuRTnNFh3sVNMhlNztKNLM54Qda9L8PeBkvoF1HW5P7O0uA/PO45bH8Kj+I1Q0XS7nwxE91cQpFckcCQfMBWkurweKJJJtV1T/RoAMW6nlvZQKeiJd5GZq2r2A3jw7ZsPMYxxTXIBk29zjtU2i6zZeD9PneSCS+1d87JZ2+RSepAqe4jN2xkhtE0+3UZQHqB2JNSaf4as7y8Vrx82wHmTSucDaOu0UE3scw8+r6skVsss06TMSkQbC/XH9a1NH8L2MM7z3GqbBCMN3DN/dWnanefaSy6TbmOPBWOTOSV/Co7yI6bawW8OyS7fAZTyTnqSD0qbj1ZF4l8Txw6e2lwuRBvLMIuN/8AvHrjpXIA/aD5cQKI3fpn6Vcv7u3W+khC/aJ/unb90HuB61estDub6GOW4heISuIrYY2gHuT+H86CttDGsdMk1vU4LLYT83buB1zVzSblL/xHYaMIlbbcBS/3sc8/pVjWb4eFNT1SCzKm4SD7OZgfus33iPft+NL8MZoNLnvNYljMxtYW2N6yHgf1ojqDPadX8S2N692gid/sZW0t5j91pSOg+gzTLSOXTPC13qE7eUnnGzRm53kDLH88CuE02bUNQlFvd4tLLTSb/wCQfNJO4yuf51t/ETVmsfAmm6cs/NtB5zsDnfJIckn8MUWbBW2OH+I/j1720XSLOXbE2GuSnAYjov0rzw6gbZIpIxznCikMbvLgsSXblj2FQ3ER88sF+VeFHtVLQGew/CO/Gn6dqs8o4hAlth1Cuxwce/WvOvE8y6V4r1CSIiRmuGkPptJziup8Dautto9pbj58XfnzqP4lHG3+Z/Gsn4t6Oll43vZLXLWk+yWPjsVFTuwWxymq2IWT7TbA/ZpfmXPb1H86r6YWS9RshQp3c9K2NPAntJLB2+Rzlc9VbtVcaebEzxTIxeNT+BqkDRaglHmiQAOCeR6VPclYW3Quzoe47VQsCxCHYVK8H3rRtLcSTyANuSUbSB/Ce1LcZb0i9kQhw6ugYcMOa2Nat7WbUZC1rFJ5hBOevI9awZbd7Ro0ZH2qcbh1DVrXG4vGzcscc+vFKwrmlYaLpssLiNDbMcBm3nH61a1LQn11IlaJWjRBGkhb+EcAVj3k5jt9ke0SDkxt/FS2urfZ7aMPHJDnnETdR9KmxW5an8PXujopjguFjC4BHIP41V0/UkDSi7iypG07l5UHv9a6Sx8VzwxfupftKEfdkXDD+lVb7xNpjyn+0YTvcYEm3g+3FJBexRvNGCyQtazGaMjdG4/Qg1RnsBqIH2ksJk+9n2rrdKm0KWIeRK8cJPzjOQp9QDU9xZWD5jeT92/HmAcgeopX1BI83TxJeaReY/1tru4ik5TH0rorXV9M1GUSLC9mT18o7kz/ALpp134PuLpm8tRc22TseP734iueuNMu9OckK8cYOAwHX61WjKXmdQ8RY52iUo26OVOorT07XTao0bM0cjnAz92uN0ya4u3jCMY3U4OTxW/JJIs6pII3wPlb7351DD0Nhw1pcLb3pDJIcu8fPHrViG1a1uJPJPnRNwo6BqpwzgxGxkhy8gBjnzwtTxPJg28jhApwHU8VL02LV+pqrey21qI7SAbkOfKk4Bz1HpVR4bTVrw3Bt3stSUYbb91/r/ntVY3Ui7o5zllOAw6YprSAqJdjgtwGHIPvS5hqJZ3PdIBGsn2qNtu7PIH+H+FZ/lDTo5JxLKzdJID0J9qspdNACZJMDvgc4q9bpZ3e64s51kkRM7W6H2o5h2ZzNlqVmLlp4vNtp+gi3feNdTZeKo76+SC5zDdxLguw4cdjmuMvvDF9C8typ3xh+fbPOM1Nb+dJFEZeZY+Ax6kdgaexLSZ3eq2qakftJijhvIxxLGTiZe2e1c9cRSlY4L2HMRO1gf4fTmrNlcyfYtl3JtgyQivgEH29qtrqBmBSWM7eBlhk8eppaMVmig+mwJEkh3MEPBVucD3qiGtxKBPbzNGp3pMrfMlWpY5NNvpmj4s5fmNu3zD8Kyb0av4d/fWuNT0ibDbfvmPPY45H1qtxJ23Nx5ZL64jXVHaRMZg1CIfvEGOA1WzLcaOihyl9bNys2NyMPRh2NY+ma7Fq1mY4RhydskMnX8KZY6xcaHqOySFprVRiSPHNTezKSubJ0iLVIpZtIhKOg3SWgcMR7qfT2rmprhYySpkiuEb5uxH1FdLLbWbYudLm+zib51CN8yH/AA/+vU/2e31HEOrRC2um5S+UjY/oG96l6lJ23E0PUn1CC7leR1ljjCrIfuk54B/WnwX4nYLJCIJVGGwch/f6Vl6okunwx2lqFjt1bfIVPLn1qpBNcz7ZLdg+OSp5IxS1TKsmrnR+XDDFIfuRkY2jpWdcXtvZ+W12v2qxl481Rkp9abZ6yl2XFzF5UmMcfcJ/pUU5SyheWFGmgkGJoMZBHqB2pp33ItbY1tMuXtLqAzxm50/d8jtyrL7H161oa5oIiYTWTb9NlO8RKflVvb0rj9NdoIpf7Mu3mtnGWtJRyBXSeGtcj88eVMFukHz20x+WUegPrWll0E77mRNJb64rwYjEkI2sW/rWHBqV54OnkiQefptwTvhUnaw/vL710mr2kcby6rpVo0Tbv3kLfNj1/rXM3lhNqJkIxGdpl8kHH121Go1Zs63Tblb6FLi2lGNuA+3kD+6/+NUbmdk1BvsR+z6gh3KRwH/3T3+lctoGs33h8vJAFuEJw8Tnkiugk1GHX7RpLW3dJDkyRL1U9cijdWC1nc1kv7PxBFtuQbC+UgOycZb1q292yW6WF5IZowflkPY+xrknuprqCF7gqbpDtWdRgvjoH9/etyy1SM24hv1w27GSOVHuKnUu19T1Tw/4g0efSU07WLKK8hdcR3Eq/Ojdsn/GubmmXw/eO2lyPZSIcopPyt+FYUUywuYvM32zL8jk8Zq0byERCNz9pTI2Fudp9M02iU7M7XT/AIwXcMTx3lnFKzjbIWXnHqDXWeFX8LeKriODTfEd14X1hjkQSyf6PKfYHivI7me3k06VhGksxHybTyMdVIrCt9RaC4TdaksuMK45HuDWMo2Nk1I+vv8AhIfE/gaeO11Oyi1ez2grdWRyzD1K11Og+JLTxQodXMMgG4Wsvytj+tfO3gv4qXOj2YntHfzoRhllbeuPQqa9M8O/Erw94ia3OvWp0u4k/wBXfRf6on6j7tPYix6xJEs0flyDKHjFZ1vdS6XdLaXTmSCQ/uZj2/2T71Rvb4+HvIln8y40yUhUvbf5wuem7Har19dWt1Z+VNKk8MgykkXJB7UyFoaxyvWmPEj43LmsLS9Xu5XOnvDi5RcpJLwJF9RWibS4m/1t0w/2YhtFITZM48jJEox/dY1XOs2u8xu5Z/RRmpU0u3XGVMh9ZCWNTC1iVdqxqBnsOlAkUnu7pfntrVnj/wCmpxUscdxcrmSfYufuR/1qR5HteSDJCPzFK3zKJ4DuB6gd6RRYXAAHXFL3qOORZE3A/hUg6UxIUUucU2jNA7js4pO9JnnrS5zQA7I7UhPNGPWkBoAdmjrTaCccUhXF70o5poNKDTC4tFITQDQwFzSZ5pDwaUGgQucUZpACfWgdKAFJoHIpPzpQOKBoUtSUnU0Y+tACn2oFIOaOlLUYp59qQDNLQKYgHFA5+tL9aT8KBh3ooooAOKUD64pvTmlJ9KBCZ5p2TQo9aDikMD1oznvSZ/WlpgLnApBikJ+tB4oFcdjp/SkxjpSjkUCgYnc5pT/nFAGPejNAmIDindabjNOoBCD8aCc9KTgkc0opAA60vWiimCEzzQf84pDzjrzS0CuAGKDxR0ooACOaWkHPNGabGgFL3pM4FLnnmpC4dKTHvS9cZ/SgDFABQKXt05pvSmMXFFJnJoBoAMUAe1HU0opAJnNGeKVqbQIMikoA5zR1oGKDR1NJSjpRuAAUlL1pPagApOn50ppP880tQAHGaCwPrSYoPFMBcZFHT3oHelFACYxS9KAaOtABQKOlGcUwFHFGT70lKPSkAUvWkHWgUmUxRRjp1/CkNKD9aaJDNLikzilFMYd6KD+NFCEHWgcUUmRmgVjghznNHTikzilXmtTMUYHWlxxxTSaXNABnilBwKQdMUq0gFHSlJpAaCKQAOKd1FNpRzQAvNLSHp1paADr0zRSqfr+FITQAvT1oByaTmlJ9KAFxSikHSjFJjFpKOc9aXtQIOnSk7UoBPtRzQAo96MDPcfSjOR70ZzQAopc8UlHegApR1oPagdetAB3p1IPbIo6ev40AKKUdOlJR3pgOHHFIee1J+dA/GkAtFA5zQB05zTAOcdKUUde9FAWDnIooz70frQAA5p3502lHIzSGBH50p+tJmgcdc/WgQ7PHrSjn1pvU04nFIoMUGkBpRz65pi3FHX60tIMfjS0AFFLj/JoxQ9AGgUtL096TFAWAigHjrijFGOKAQUlL+dKelA+g3rmnBeOaQdemaUHkUEiYzTl4PvSZ9BS5x/8AWoGFKKTrSjnvQMKUGkxSg96SAXv7UHrQDmgdaYmLj060dD3oHBoFAAaUdKQGnUMaD60DqKKAcGpAAKcBxSHrS9BVAIOaX3pPw5pRwKADrR/KgD0o60CAHIoFKKKQwpDknvS0pPpQwEwf/wBdAz+NBOTR7UWAMdKUfWm0uaAAjmgEigdzRnmmAo49aKTqe9LmkA4cGjrSZye9FAB0HSnUgOKM0wF6fShTntR1oH+c0twFozxRQPSgAGe1JTqQ0MApc8UlA+Y0IYAUc0UUxXAfrRigdM0oHWgBKXGaOtA4HekAnX3oFLnigDijcBRRSZx60vU96GwDr/8AWqsl8nnmGUGF8/IW6P8AQ1ZFMmhS4QpIoZTQhj8YozmqQjuLIfu83EI/gY/OB7HvViC6juhhDhx1Q8MD9KGBMOvJpM8UvT1pPbmi4gzwKBRRjP0pAO5zSGkoIyjHJAUZJFMe5BeTtBGAo/ePwuTjn1qhdarp/hywaWWXzJDklV5LtWZrGr6J4TtJNY8Sal8+D5NsZPnYdgFHevl74r/G+78b3RjsFOl6dHkRQpwT7sfWjqWonT/FL48Xd6LrTbQeXE5KlICdz/7x9K8eiv5MSTardMsQ+7Ep71TE4SHzZ+snG/1+gpq2T6nKFaPy4FH/AC0POfWtYqwnZmhpWuQX9zM7IywQRl42fjL/AMIFZ+kWE1/dyS312ixs25mPXHoPetCSzsLC22K7eYeoI4qjPqcGm4EZWSXGU3jIBPqKdn1JuuhPrVxaWUMi20LhOzbcyP6fhXI3Wn3d2geSNoEY916fU1saj4i1GZVC3yxM33yigEewplg8Mdy01yDfMBnFw5AP0HrSsPVrQp6d4RF5IpDO8YBLbeOnfNao1G301zBpenm8uFH33BO0+/8AntVTVNTmkhKoG3lv9XGMKF+tRW+q6zdIILSBLZFGGeNQo+pPf8atRFzEssOozES3t1HbxP2Ztox9TWa5t4122zs2GyWQcGqmo3em6e/+l3Dahdj0P7tTWTNr1ze3G+AiGFe6jAFUoXJ52bFxqVtHcEfZ1LkYzIu41l3d9FDdKpYseD8nSs2WWWZnPmEk9GPWoUhk3e47mqtYC7qVyBdS7lGSc4z/ADqpCk17OqxgKTwNo6VZktGkdZmJO8DG7pmkjTypGMkgVcdqTaWw9y4IIbCWMXEgvSBkx9s+lWl1J7FvMUiADkRp0/H9Kw/tnlsfKT/gT81WlmMrjzGZj6Co5blXUVZHWT+JoNSQRyqbV+nmQdD9V/wqnLoU6QtcmRXtz0eM5J/Csi32odzgD0HeibUZBKCJGTb05q1EnmuR3eoSXg8uMGOFOMetV92zO5sr6VpjUhd7UuLdJh/eT5W/MUSaHFckCzldnP8AyzlXGPxqjN6mbL8kXmIMx+vcGqxlBB5OK0pNEv7UsGjYL/Ez/dqKPTYZZhH5vOeQOn51XQRUt7drhSRyo6kdqtRWu6NhtZn7Z7VogQ2VvIkRHlg49yaoPfSMxx8qAcetFwsPTTgWQTuPl5wK0I7eGGJmLgHso61hzXZmRQh+b1HWrOm28rNkI0kjdCeTTJv2Nh83NuIv3lvbE/NIq9fxpLCyjhRkRCsIPXu1LFdOkiQSTFyBghuQg/xpqGQz7Uc/NwPekJFyyshIUebCgthIY+W+rV2ej37aVIYtNZVvHHzuFGFHU/jXJ2NuBIog3GcjDBeT9a3GZdNVFkKoTyFjbLE+9J6D3NPVLmCeBbvUZHuVA2xQbvmkbuT7VP4c8HQ2tjFqWo7LMSyZiSY4+X1x1NQaZDCtrc3RhE04TiWRs+VnpgdKyNV1G+1dhmR5WjUL5jNwo9+1IEdTdavY293ILazOp7l2s1wSkYPY4rPvoLu5dTqcqm3bokPyLj0Hc9qy1u7HRbUXE0xvLpeMlv3a8df9o1k2HikareyT3LMkI4DN6/TpTSYWO9t7m2sbeOW3UxWqfLsi+8T6GuUupjqV7dNGfLu5yWUd0XoBV/RfEUcWm3urMg+y2wNvaQsOHc9WPqawvh7qMUuv6heaiV3NEfKRuuc//rqrJk7FTwdoV1L4jspZ12xLcYy3VsHnA71vaz4lm8SavHHZ25jsLSVkRI+pHcnH4/lVfS9Y+3ajqmrSERLDCbW2CYAVmPzED6Zqv4VdNNvppGkKrHIQcc9eR/KlLYpM5LxCGP2gHJle5YHd14rpNFlTTtDFkqsxndWdx0AHNZPihWl1EgbQZX83j360r37adpssjMH3NtjB9cUugHXaVfrqHiOW2jkaVpYWaTJyC2OPyH8qv/E+4gtWltkUtCEQLnvwv/164j4Z3zf227lsOsbjLD7zEYA/n+VdX8Yb77NcANCFlSCJQncNgZzTuthWZ5rcubIEcM7HP+6Owpfs7zXm3IIIDMewGKzbhpd8bElzLzx61rahdQ28UcAUB5I1Z2B68dKGi07lzT7/AOyXsDRr+5jbpnr616N4ltU1bSY3CeZLGmYG7snUA+/+FeSW+1eQwZfQV6Z4Z1VNR0WW3bc81sokjKHB255H9ahqw7nLwW1vDiR7Fznhth5HvWzdabo+rWDTGaa3lIAbKZJUd8VoanYGzmSS0Lzo6hxleh7j6Zz+VMGolNkktgSVOGXbgfp2qU2U11OZh0ewtVD2uuRzg8bJIypFa+keHS9ztWezaRgGH70DP1q7cvoUsyyzaesaSDAETYwffOagubPS1CzQB0PQ7sHH5UXJtcffeG5bi68xWXBGPlYbc+oqKbw/qTENax+cFGGUc1Na/ZoSsMV1buZWACMTw3qauTyXdjd7d9oiLjJicgGncOUz2s7iRhFNZfv05y3B+lJq/h+9dBeR6fKh27SEO5frW1NdTraFFn0wyH5gxlJYj0qhNev5myRoFd1GBCzZP9KnmZVjN0eS6iLpc20sQfgt5fIFWbaa+0wP+4jvbYvhldA35g1K9tcQ/PIHi38kHqahu5JreT5YZnDjvwM0+YGky5NFYXpyti2mSkYcocxEfTqKimjudPZY18u7hxlWhbI/LrSxJczR7TGIQx5WQ8EfWpoluIk8mNVtmz/rG6fTNTqx7EVjqssdyiEPbpz8yN39xW1HqcMVvtmwyEk+YO31BrJurk+Q0V5YiRo/uXETBT+fes1rbOWW5QK/SNmGfxqWaaGrLY2zOLtYBNalsYXgk+2Khg063jlkw7Rq3KBm3EH0JqPRUnsJjLFOiurBghOV/CtK78q/ly4jWVuvkiizS3FcdDY74CpuVLKcqobmq80csTywEESLzuLcPUsumxWzK7CSRUHLEYyauQ3Nq8sbrCxcL/EeDUoPQzBfvd2kNuf3DoTlz1ceh/z3q/YzmHupUDlWHBqtcWaXKu0jLGWPyBDyPSk+zt5aw+YJWx97ufrVaAjTjj+1BmCbozxuHSnXFhHYRt9niVJdobgcH/69Y9k01mCisHjHWNT0NW7XULi6R5EVpY1++FHzKPpU2uO9jWt0aRXDTeUkiYfzOg96r2ulw6cq+VcC9kb7skrYRR6f/rqKHXbdI2Mi74shCG61qTW9hqNnH5bOsinGVx07GnYDGvrS9acmZFujtziMhvxFS6fqD3kOxlaN4xg7uvH+f0qpd2n9mT74Li43pzujPNXtI1nTLqNTLKJ3J2vuXa4Pvj8aFoD8i0XcyCeFwYtm3y5R0buR7VQWSW2lkha3jTzP4lbGfpU72jzXDR2V9b3aO2EjLbXX6g1W1XQbqSOSK5D28y8JL/Dn2PpSdxK3Uoy6NeJdtLalCC2B5vBH41dsr9rqSSOYIJox82OrYrA0zxDf6LdLp+pwfMG+SRhww+tX9Su7rSL2Ke5skkgfJWUryv1IqrdxehfEQ00vJaJGysc7WJwCfSrtjfDWLIQzxYIblD0+qms231azZmd4HeJv+ebc8+lWLOe00z99ZTSkNz5cwyue9FkPUuSQKQYLgGeJRlZFPzKKxzp1xpkrPb5eF/mBU8FfWr8fiazml8olYC/3w6nGfY08W0V1btCJ8Qg/Ky9VB9KljM2y1GF7hoube4JyVYfI5+vak0/VzcXMtvPG8bIxO1euPb16VA3h65hdo8tIxOA5U81NN4fu9hja3lZuMMFbI+hp25kF0i6tvE94k0BMFx2YHhh64p1/pJM3mD73B3pxz61Qsra6t90NxG7FGwsqg5HsRiussILq6thFc2sjA/dIT5lHr71UVbcmWuxm6R4lktzJBeIGdR1zy4pNY0e31S3S9026Hz5zCx+eM+n0pms6G810kZKKFGI7g/KRz0P61ivDfaa5DYAU/eU8EeopN62Go6XMyUKZPLmzHcg8FejU9dUl0vUIZ4/kmTngY3V0Eujw+ILFXXiZR/B61z76nF5v2DVLd7cxnas2PmX3PqKdieZo6aNrHX45poW2vNjMajg+ufeqdxfrp7RWt/vZoziOdh90f3WNZN7o134aaO+025W6ikXfhOn1FaNvrln4stit3H/pAHJFJopM17SQ6XMY5kfZJ+9i53Ifp7VoJqVvOJIpGMJkGfu9PpWDa2T6G+2R3uLVRviBOdh9j6e1aV5eWd48N0kDBf8Alqidv9oe1L0C2praHqE1iIJ1RJfJfa7YDAn1IrorzVNP1CUTPZqpxl40GBn1U9vpXnlnqX2PUJIkJW0uOGPYHsa6Cz1ERzhFcTqDwdvDCkOxuQaXY65MlxpE/kzrw0cjY3fUU1b7UvDRmUn7OM4ls7kboJfdfT8KopYCJxqmmBVO/Etvu59yP1r0HwQ2j+LbW50fU5/JWUhkM4yEbuM9R/8AWpWsDfYo+BPjXeeG5PsU6P8A2fMctYO+UI77Cf5V9C+CdR0fxBZNf6BKrRgZnsm++lfNfi74Oa34auzDbW4u4XBeFAQ6uP8AZb1rj/DPjPWfA2tiexnuLS4Q4eHncuOoZT1FTYaalufcFzbrq0aGBit1B80THqPY+1W9J1FdQgO75LiM7ZY+4P8AhXiXw1+Paa9qPl6okKXDYAkjOzJ9x616xf3qLKuo2iPHOn30xxKvpkd6kVrHRU7gGq1hew6nZx3MDb43GfcfWrGaQDj3qjJE1o7SQfMh5aP+oq3SimK5T81QwmiOYm4cdwauDtjJFU7q3aNzLAOT99B/EP8AGk027WYtFk7l5weoFA9y9mgcUE0nY0CFxnpQBikDZpRzQAucikozigUaDCiijrQIUc0o/WkzijOaQw7mlGKTr0oBxTF1FA70gzmnE80nXmgBc8Uh59vrSGjPrzQJju1B6UgPvSk0FDR1px6UnHWlBzSEA5pCaM4/+tR1pgLnIpATnvSik98Uhik5FGeKO9NFACjIoFL70goEwHJpTxzQD2paYCBvrRQMUUgYUpFA4NHBHWgBKU8ik6UueKYhBxS7qKTFHoMXqDR0FHTNJmkMcBR0Pem5pQaYh2KTgUdqTrQDFB+tAbJpM9aUH86ADpSnmkzml+tACY96B1pc8UhHPBoAAOvpS0maWkCCk6UpNGaAsGc0UEUdaYATmjNGeCKTOMUhgOaKTPNO25NAhAMfSgnBpaKYWAU09eaCccUUrjDrSE/5FOxSGgBucGlGce9FFACZ70uaD0pBQFxaDQW7YpM+1ACgYpCe1L1pDzmiwB0HegHJpM9PSjOKGAvQUgoBJxTqWwCZzmlpM4pQcimAZ/Gl6gUlHagBaXg8Uh6dzSgYoGHX1BpaTqaDnFMAzmgHHc/jQB9aM9TQHoLmikxS0CDpTf0ob60meaBM4M80Zx60ZoHHStDIPzp1IDk0h/GgY6lU/Wk60Y5pWAd0o60mc4oxk+tACilIxSU7PSgBCv1pwpAaBQAUuKTv3pQM0AHX1pQaBxR1pAKOtFJnBpcUAA/Ogc0uKO1MBcY70AZpMcmjB/OgA6U7p60fWjvSABRQP1oHPWgBRS/hSA4oA4oAUc0uKT/PFLQAUUn504dDQAlANFA6UwF4Ax1oAzSfpS9KQ7i4oIozQfWgGA9KTH1pR+dHb3oEGcUg5oxxnmlApjF6UZA+lJ1ozSELilHPWm0vagBScD1pwb/IpuaUcjpTGKacOlM7U4cUg2FHNKevejt1pQKBCZwM/wAqOmKU9qTFAAKM0tIR3oGxP50EZBp1IelABjikpaOwoAQcml6+uKF5p3SmCEpTx9fakH4ml4FIaDNL07cUmeaXqKBbirR0NFBpDF60uPWjtSAZoAAKWk/OgCmIcKU+lNxx0/KlB4oGLgmg89KQfjS9aBCjkUUDr3ooGHGKKOlApAHpSjgUn50vXuaQAOtHT3pKXII7imAdaUcigD/IpBxTAMAetIM0p5pBRcQuaKCc0nekMXrSjkUg60dT/jQwHDvR0HvSZ/KkBwaEA7p/+ujvSe+MilHWhgOBz60baTNLnmmAc4paQfj+NLSAQHNLR1o/nQAnWlHT2pP880tACgUD0pKKLgGaPxox9aXHHtRuAgpx6d6QdKB1pAHWl/OjH1/Cl60AN6+tB6Zp1IeadgE78ZpDmndqTrSYADzUU9rFc4LLhx/GvBH41N70L7c0AVR9qthgD7Wn4Bx/SnQX8E7bdxjk7xyDaasnrUc0Mc6kSIHB9aYD+nqKXIAyWCgdSelZ8kQsm/c3MgJ6Qt84P9aq3GnXWrJ/p9sDbKMsIHwSPei4yaTxFZtcm2tC+oXPQx2w3AH3PQVwHxe8f3fhazWymuo7Oe4Qs0FscyRjsWPasn4jftBaN4KspNJ8JpD9tGVknwAIj6D1NfJ2s+Idf8XajczzSyiOZ8y3Vzk4H1/oKcVzGiVldnR+I/GkOpSF2vHup+gZ2Mj1za3ByGazZWY5EkwwB9BV3TLe1tIw9gvmXYODcP8AqQKrXMm6WQyStPMeeORWjjYSd2TWqyXLZVQ7KOGYfKPenS3S2krhnaSZ/Tn/APUKozeKSLRLVAqDJHyjqfc1UhmZ1WKNXjMh+aRuWb2FXcjYo6zrGoaldJbocsnGVHGPerVtZwwJi9k8onl5G5NbVloiwI9rPF5cznKMv3x6BqvXPgeSyQz6pcRlW5RcZJ+gqtWQ5K+hyd1qdlHEY7GzIXdjzpVy7n29KWzsFeVBPKBPnPlt1H4VdudWtLISxpapkD5Zn/gPr9a4y68QCz+W0LvO+fMnPJP0pcty+bQ6y8ntbQMbpzFt/gX7zVzWpeNLm/CWtmrpH0CRj7w96ynhuNRBmmchFPPOWP4VcguDZoRZxPASOXK5b8DV3SMyGSCNcyamERz0iRvm/EDpVaT95GVjYLF12d6a1k7ybljkkdjncVJzVu20WeRg0kbL6gilcClbxsWGI2JPFdBHpEOlQFr0nznXKRL1HoTU5spbNAFhYsOc+lULtbiaT58YPX5hmovc0StuVproMo3NhB0GaoSzmd8IuB71NPCikZZS3opzUMsRIPzFFH5mqSG3cjHG4E5b071JFbgfO52DH4mmCWK2AEYZn/vHrSxxz3jNtid8c8DtV6GV7jS4Zj5Y59agYhpMNyfTHFWjazIA7AKp6UiIEBl27x0GB3poTLNm6W8RMkix5HBxzUd14jfaI7RWUD+PvVR7C5uQpWCV93YKcH2p0un3NtkG2kUDsVIH409GK7RGs90Tve4Zyeq5zVl7+NYjH5K+a3VlHQVQikJLk8EdF96YsUruCx5Y9/SmI0rnZFHChJGRuANJFbKtu0jOpDnaNx5qNhJOoIG8gYB9KspbqIImlBO08kDrU6DbEisBHhuNvUnvVxZzFEfs58vPG4fe/CmpK+wFUJGf7tSpCAQ8qttHGAOtK4MZb20kqblQsRyTj+dX98FkyCMma5PHydj9abM9wbZRErRwk42p1b61JpEMkEpuJYTsXnbtyTSvcdjUWCbSbIXCnyJXbGB94n+dT+GdPbWtSZ5wRFFlnC/ePfk+lY1xdXV/eLCu8b253dEHrWzf+IW8N2TaXpwCvOv+kXBHzMPQH0oRPkizqPiC0sbmeBEJ01DvW3/jkb1Y+lcvr3jA3cYKxLFj/lnGMIPr6msa8unMxIYlX4LHv7Vmapc7iqhNuBj61ejDYvWV4+pStaysSsx+8ex7Ypl1bzWt39hHBVtpHv61FpJaIm6K42jC/Wuq0KwHiUSTs6C6tUzI7H+Hsfr0FNsRHr+rtpOkWujqpMyDzSqnhcjqffpWX4by95C4z5spZjk84A/xqhqbRy6m0FvcNcF/9dO3THcD2q54YvI7a+urx03RxwOkaAe2AafQls7LWNEi0vwLFes7CR5tkY/vY5cj8SBWXp1+r2U1sV/eyP5m89SB0/rWv47njQaLobSbTBpiu4JziWQbz/7LXMSXoXT7ILlbiM7GIHHsc1F+g0iTXCk0wuMENtCHHTNV77yDoEEbL86Sk7u5yK0p4FktEhJDNKAcjqDWR5YW1lS6yBGdw+opFmv4Ht4rfX9Egl/do9wrykdWBI4/L+dWfixfHWNYnuEO9GKqgzklQSB+mK5/RL6Y6mLkks8Y+Q+mRgf59qv6y+zTYpuWmJKFiOBg09gMy/eGLS7RSFMoyuR1Xmsm9t/P8oqdzBcYP1qVpfOTLDIz3qRljKKcMJMdqrYkhtIvLkYN8u1GI9zitnwJqL2+rRF0yBn8R3FQw2uTsfjcOrCrmn6HLazLLBNkE92xilzIdjp7rWLixggdiLiJHKEZwTG3IwfbmrEGrPAgR5JRAwzE7Dg+x/WqEULan4duYJQourc7oz/fXPIz+JP4VVsppzbJBcRs0cZ4CjnHt+tRbS6KudTa6lNJbLLGtrPBypRo1LKfUjFZF5qt5YXE0kmn2txHKc7dmBj2AqTTivmtBIrqWHynbgN7E/nVh9J8/EEbOpBypm/hPoTU6jMebxBDcSAyabbRn+8inIP51aa6i1KzkYKDtHI71PLod1ZO7TQi6yOCg5/A1VtIfIuT5A+zlh8ySdSKG0FyhLpks0AkTGV9TgYqtdTIFjjLZYdDjkfSta6nezulmjBMbDoeQD3zVGWeC+jZLjaG3fKyLjB96BMyPtswEkUxbevKk5IIrUFxc6tZYinaRlHAc8f7tSXelmFMyYdAMHBGSKrwRxWEg+zyMbdxllbqDT0Fcy2uJ41CytLCwOCrnjPpU41S6tdoKEoeh7VpMqXysJQGwMjcOtVLiCWWJY94SNTxGelGg9Sb+3TtRFxs/i9KvW8NpexMUfy3/wCeh5XHfisZYdMSREuPPHPKx4A/DitCWLS7RR5P2xd4yGLBl/lRZWHdt6liRNR0Ry3F1YBtyyryCP51oWOo2esZEMrWt0vLI3RvoazLK8kKMscpaLHKk9R9KsRzWMvlpMjWjk4W5gGSD23L6fSkytjUSG6XK+Y8idWBORiq6grJmNmVweQx/Sob66n0sxXHml42+XzoOV+pH9DUz65HeKhu7dXY8C7tuOPUilYXMaRdQMlNz4+8vUU37QCmTnfnh8YIqCaCI7JLOXzWOMDdyT9KrXt5cQLm4hdGA5DDt9aLD5u5bgjiuBLIgYMBy0bcE9s1Tk8yzUyRyzxTD+50/EU0mOeE3elM/mqB9og46eo9aWXWZLxW3wDy1UBmUfNx61mrpl6NCW+vrIY4bi3CSg4aQfdb61sq+J0ltbgptHKHofpWK9k02n+daSLLGRna4yRUVrqwUJHc24i7b0PT3q3qEWzo9QvWiUSLFIY84yOTXPy/Z5JHuIT+8H39owR9RVyG/hnk4nZWj+5J/Cx9DU9+YtQGJoPs9yF/1kYADDseKyd1qUrMryFJmjdAxDqNzA9/UGr+m67d2KNumNzaq3Ky8lfpVK0jW0X5Z13smFV+ADTprMyW4yrxSsckj7p9KEwaNnU9Vt7+Fd0MU8TdFf7y/Q9qorqtnDttbqWVbcjGLkZ2j0B9K5ucXIYRyRsXU4yo6ika2uZovIl3SQn7ofqPWr03JNO6t5NOu2a3VLi0JyksYyD9RUdnr4imMV1Cuzd2HeqWnSX2ijyxK/2JzyC3T6Vr3VzBcKoNkLiNVzuH3iPUUmi1IqahuvA0tuiuR1UDmqFr4huiBDJIsaj5Q4H6Grmm3uneeI/Ma0OeN/Ip+raDJFELm3EN0jH5vKbk/hR6hfqadvrtybRbWa4Z4Qc5HUH2NXn1XWdLwLPUJ5bd1BZRIcj8a5eymS+IhUGCRf4XPNX7HVfsszQ3GQrHCuozj61NmtR76WG3Xi/V2kcG8lliPUM53CiPxHfSOrtcyThemWNQ6hLC90YJtkchHySJ0YdjmqC2l1ZBpYB5sQ4cY4q00xNNHSXGsrqVmIpCwnByjr+oNPt76PUIEsL3Yhz8sjVgRFXiLoSQOWjH3l9xWvBrMV3ai2lto5ABlZwMOKh6MpbFeVNR8C6n5hLS2MvBI+6w/wAa0NYkXxDbiRWSR1XdGHH+sX0qSw1WOOE2moRi+tX4CM3I+nvWNNZHTppDbyubQNlA3WP2NUpESVzLXV59PlFrIWWzBxsP8PqKvXenmxcalp8sc8GMtHn5gPp3q0dNtvEvzQyIt0vyujcBq5uSK60G9a2nBVTwu/pTTTItY6nTNcS4ulkO5rcjDxZ6CpptVgsXYw7zbOcHb1A71yKudPvcqQYn6kHjNdpoc1rcgM8SOW+VkYcEVLWtyr6ak21JYna3lWW2OGQ9CD6GrslvL5EbBnRM7gI+x9a5/WLCTS43+zbo0Y8Ken0NXdA8ULE0fmKWKqFkjJ7Umykuxr2+otbyrvZg2RnHf3rfgnFw3nWlzi4/hf39DXOvdQXgaSIBlBzgHkCoreaS3lNxayA8/Mrd/Y0w6nr/AIc+KWraIkNpfMtxCpwBLnaPXB/hNaPirStM8fRDVE2JcJ8gkhcefG3bcP4h9a8pTUG1CEx3CF48ZZR1HuKzotSm0KcyWs0xj6fe+YD/AAqdhaSNmbwaBfzwvqA0vVIvmgnbPlTex9DXo/gX4za/4Flt7HxO32nT2GEnHzY/H0rzqLWl1izIvR5iyDax5J+tVtQ+3W9lGpmXU9Lj+5n78fsRQ0Cfc+xtJ8QaTqES6lp98qwTgbxC3Ck98V0aXzRbQ0wlDfdkA4YfWvhbw14m1LRroXOlzNGEP+oDfKw78V9E/Cv48WGo2ZsdWXySjYIYAFPp7VNhtHswv5MgLbNIM9VP+NT+ZM4+WPaP9o81Rh1mxkhWezvI7i39NwyK1BlkVx8yNyGHQ0ibCRq38ZyT6VnapYmFxqFqMXMf3lXo69wa06CAVIPpjmgCG1vEvYw6ZBxyh6g1MPpWUkTxszw/62I4K/3hWjbXKXMYdD7EHqD6UbisSA0vakx+dOBz1oBBSg0mMUUDAdKKQHmlzQICcigcDvRS0gsGfWigHFGc0wCkpR0pOtAhRSjnjBpBS9+KQ0KKQjNGeRSg96YxOvrSfSlJzRyPpQSwxmlFJnNGOKBiZozzR+HtS4oEKDSdT0pe1IKCgPFHeg0dPWgQuPc0gpQfrSE80MBTyKBzSYyfWlHFIAIyc0UueKTqaYxCTS+lKRwDTSOaCRaUcfWkwPxoyceooGKeKbmlFLjFACUuMikFOGDQA3OKPzpcUlACgZoIwKARS8GgBKX65pOTQD0oEhT0NJjPFKDntS0D3Gjmlxn1ozz0puaAHCjNJ+dH+eKAHBh9frSHmjG2jdQMBwO9KOelJnpRQAd6WkBoIoAUnNJjNGKT3pAGOaPSg4x1oB4oAD2pOtBpRzQAYxig8+tB/wAijORTAZSilamjntQLqKRj3pDS+lBOe9IYg60p65pM0vWgBM59aPSgkYPFJ1oAcB3oIzSDk06gBMcUo7f0ooB70gFApBwaO9ApjHDpSZxRj60Y/wAmkhi9aKTNA7VQg6Gl6jik6GlB7CkAg/GlH86TtQTk0xBnnmjv/hSUUEnBdu/NAo9/5UtaEBnJNBPHtQBnvSjrQAo6UDkZoyM+1HGaGADApelJQMD3qQHE9qUGmk4peTVALg8n0pfzo96UcUmAetGfrS/hSd6QBThSZ4oGfTigBTzSjikA4peO1AB1NB44oo60AL7UAYOaABn60tAB2opO9L1oAP50AUUUAKKB+P4UCjvQAozR0FHBFB/OgBRQDQOaKAADNGaWj86ADPNGPyoHBFL1+lMAoNGOKOlIBMelLigfU0UwAntQOlL0OaSkAUUUUDAn8qKDR19aAuKDzS9KbS5PqeKAuKDjrSg8U0daXNAIeKcp4qPdnvTg1CCw/tRjNIDn3pwPNA7BikyKXqaTFAg6Ud6COe9BA4oATb70Dg+pp2MGgjigBBj0ooHfr9KUnB4oDoGOcUcgUZpfzoGIpo7Y5zS4+tAoEAP50ooHSlA/GgAHPNHU0uKADmgA6dKOtLRSGGOlA5+tAophYKcDSdTRnigVhaCcGk/OloGHvQORRQKVgClxSUuaQBQBmijGcdaYC4+tJTutNIoAT+lL3pAKB1oAUAk0dKKAaEAdaOpoOO1HWkAfTNKOtIBmlxTAFOPWlpOtL3oAX6Uo6U3tSg9qAF6etBOCKCeaB09aLAAoB5pc8UlACnnpSDvS0UIAIo7UUlIBaUcdqM4xRgVQCZx60uec0YoHPTNIBT0FLSDk9KOTRcAzRtyKOlIaAFo6Cgc5pM9qAF6igUUUDFHSoJlmchY22Kerd/wqdQWOADWdf6/p+mbvtNwq7eW5xj8aYWuTubTSraS6uphFFEuXmfrivE/iP8UbzxZZXFho9y+jaPgmS6biacD09AayvjD8WRq8b29hC8elJ9+eVvll9l9q8B1zx3eanIILQlYR/E3QfSlY1UbIdeaNYz33mSyGRSciEnn6k1X1jUbaNVtLdMyNwIovu+1Yskt1JILOzDS3Up/eyCr9hZ2mm7laRpL3PzM3Qe1bRM5epastMuvsv76ZIFPJ3d/YVk3l4kn7i1VpFQ/PJCvJ9q2Lu3F6gee4IC8gHgN9BWHea4LUGK1CndxtTj8TWjdyFcswaM+qX8KBVijQcAsMD1LGt83en+HbaR/la6JwLg4JAHZa5ZtWSxtBLeZDsMrGhwGrm2v73U7zcsfmhzhFK8L9BRYl+Z6NH4rZLWSaxg825fg3Mq8IO2PfrWO2szWb5uriSRZeWZ+SxPt2FU42tPDtu82t3pMjAEWcLAs3oCBwtYGs+I21tw0MXkxdEQ9QPc1VmJFzXLvTpkwC0bZxy2VrEZoxGUhVZSf+Wg6iki0yNi8k8gbAzljgCovMjViEXcOgftQxst6ct3ZB5LcBT3ZiKutf6nt3/aAC/Hy4qjZW0086xcjcfuiuyXw1b6RbxlpVkvWbm3Ycp6ZPQVDZSRlW0F5ZQpcXF7Ih7EdfwqK7upxFwzlT82XY5ar87RQuiXBaWNWydv16CsXxBqgvJW8geXEOFU9cVNrl7Mp399LcIA8hAHG0NWUwkldY9xWP19Klk2xAHd8x/Sqss7sNuTs9quKsTJ3NSLT4YbhQ0m6MjJdPmx/9eob+S3XKQxzuR/FIAP0FUojKxAQEKOmKmKTCTDFiT2zT2FoyBXdclV5b1FTC5uQpIc8jBFTLZTyuFDLuPQbqY1jKG2Bt7dznimRsyFbqZ8KqErjkkcVaga4j5WUxRj+Fe9QBJYTsyM+pNMc3A43KfXmi47Ft9buAvlC4mRFOflY1Abh7o/vJpHz2ZutNSVkX94qzenyjipUnjljBktETYeGUnJqrAU5Li3iYKsIdh360+3Lzy/cUEcgmptlpKxKxyRHP15qW6uodPRIkjP2gjncOKXkLYkhleOJkIQd8VJBLcThVJCov90daz7Gwmnfzp3wp5OemPSrU94qqyQHy1HVu5pNdhl86ibaMgyHdngiqv9rXGQd5YKcgDtVJYDNhs7Yc4LZ5P0FLc3EUH7uJcAHgnk/jRYLko1W5mkC+Yygn7mavzatPb24BmdBnG0N1rM08iORriRQ2O/YGpLZFu5Xnk5iTnBp21Fc2LfXrjT7Nndg3mr0Y8iubvNauL25ZhIcgfezVfUdQE0zdo88KKqBd0cjJkjb2qkrEt9iyNeuIsLv3DOT0pb6/uWVWbDqwyCVFZYRmK/ISDxWzYQgII5sAEYUHqDTEm9h4u1FuiYA7n2NP0/xK+lxSJboDE7ASBh98en86zHOxZDj7v61QuLj7qp8qjniiwNm3faaNLjE65KXgLR89FzyD71oeC4/tk8sDAfvtkPsAXArM07Ug9qbG8Ytbvyjd429R7Vp+GFksru4KlSwZChPQ4OR/SmQyx43vFuPGup3IOUWcxp6bV+UY/ACm2e+8Xy9uVzkH2rJkkk1a9nlcYJkLZ7cmtgObS22RDDEgbz6e1Tsao2LdghRiqtIn8NRa3Yi4tfOdggZs5bv6CqlpLhlkVDIyHJPaujDf8JBps4miCLMmyNkxgSL04+nFZ7jOIfyotqQkw4OSepJroIYDdaJcRKN7QP5uD6EYJ/lWBLJIs3ln5JlHB7NitjQ72W2mlZiMTx+WwboM1TAoi3t7WI/aIdjOQVCnt61Ctqs04MEgJBwFcYq1PbksVc5UHt2NQf2a8rAofl7YNCYtAl07UhcMwt5WzwPQVNb6fqKM0kgWNV5IdwMfhWhpokspVKb2JGGG48/hWhazwC8ma8tEk3rhQqHj3x+f502IdpEG5EWQK/nDAKdOff8AOiTRbTTZF86+ZCedicnH+NaMJby441tH8mNs8Q7W/nj1/Oq08lxBcF7XRncM2QbgggH2qblFaPVYrXMKQtszzKz5Kn1AqaDVdRZWWUO5A4znDL60/UHur9YzdQ2tugP3YlCnP86twTtBahDe+bCxwFI5Q/4VI9UUR58771uZYpF52gnBHtTlivbuZZGAu1U4JTqKs6pPJbzIxCLGxG2RBxn1rOkmliV5I3lyW55xj/P9KkZppHBO0kKOInjXcUm4J9hWXd/YXMiGBhgfej6g+tRLdCeUM4WVweQzckfWpzexorqYwsb889QfrTSDQyYZrhC6BwyPxiQcgVZhgCsxZN5HoeKtx2ttcICZxC+Mgt0PpzVGeNlwUYkqc7gadhOxbsbWLULYxW0i/a1Jby34OPSqzhrlRZ3SmKYcrIOh9Kdp8yeYrNIIJgdyzAdKu3Lm8lEuAkrLy/8AC30oHZGDeWzIu2VScdCe1Q2k6FVt3kOCeN3UGtZpIjviuAcnpkcis670J3w6jCN0fPSmhbCwOIp1ByjDuejCtiRIrkSTISrqOYz6eorm83OnApKTNHnOB1H0Nael6kikZG9G6q33lp2FuXLW/e2jYxuJA3WM9GFXNJ0+11YsNPuYrO6xza3bbUc+in1qhcxRRuG6x5/h7UXcMMzRrINu5cJMn9aVxWJwhtLma0uYzaXJ4w2cA+oNbWnaqbhTaXUpJUbcz88VhQaq+nwG31CM31mThZH+/H7qasTqhh+0w5ktzwGPP6076aFKxpLYRWWoJcWsi20i8FZOUkU9gap3T3Gg3Ine286zl+9tbcAPqKLXzGgkjhT7RAy5aNvvL7qajSG8sofPhiNxaH5ZF/u/UfnUFJ9iW2urLz/OsZtsbn/U+hp9xZRSq7Squc/cY4P4VmTWVq+VmikhiflZE7fWrC208S7Y5/tygcbuu361DXY0iyaz0yeSAxLHvRjkbhyPoRV+AwaUrWk87SyHDKoOVX6H8qybm9ulEa2jyQlOQD2NTRaq/ln7XapO3fAwfzqdepTSvdFttNF+PNjPm9gEPNR2txPpiywuC6g/dbqKri706J/OhuZbFiR+7b5lH4ircWq75kE8Iu7cHmSLk496mw73JXura9DszbC5+70IqjdaY1jGJ7S6+1o3OB95PYirWtafCQbi2dipP3AOBWRDdGzlG8ENj7y0JNbC0Ks08urs0TNskA4TGAagsdQn0+YQTysEH3CTyD7GukOoW17GoubZJR0Ekfyup+tZt7pFtcMXgmLr/wA8peoPqDVxnqJx0K97BFqETzQsPPTl0A5HuKbpupSQKD5jZQ84/nT7HTpbfUI2XIlDYIboRRf6QjX0qwMYLlWPyN91+e1bNJmS0JtSt/tky3tvORMBkqO9VbTWXuQFm2l0OCOmRUoY6Sv79CjPwpI71Qkt47+bEY8m7Hb+GT6e9Z2NG7bGw/2XUUMDkxSj/VO54HtmpBBfaeoS6yikYWRDkN7GsCOd5c2lyDHMp+UsMGtGC8kmQwPMVuo+Y9x+Vx/dPvScSlKxE88kNxlWKOvPHerFpqA81pXRRn7yY4NTx6xZ36+TfWnlvHwJIeDn3FNudEMtusltMk27kbD8w+opabMV29USS3kOoRmMYjkX7uTz7GtPTtXeO3CzqHdRtJI++PcVhyaRc2WkRX1yhSNpTGp77gM/4fnUdjcx3xLeZ5csfLK3RqLDvdGnqEASc3dhuV+A8Xdh7VLPPBq+mG2uf9cOUkPUH0NW2iW407zYpljmRsooPzmqB8uZn83EVz95Qf4jSehKsZ8OnC60iRYsm7gfG0fxLTtE1BrZxbynaCcZI5FW4VEOq213uMXnkJMq9Bngn+v4Vka1LPbalPBcYaaFyocDkgHirEtzv4NSjmie0vQMbflLckjsQa526torWdScq/JjkP8AEPQ1TsNaGoWscbfNJH9wnqPart3qK39skLrtkhOUPr7VnI1juW4pmgs1niBYZ+bHVTWvaXVrqASUN5dyfvxngE/SsA3NtJbRPaCRGcbZo2PAI7ish7iXaSGxNG33ehNQr7FtdzuZJZ7SVrm0RihOHh6keuKcuo6dNCwSSSK4JyFkHy57g+lZGh67HqUZhknNrcKMjd3P1qHWleRkFwAlyek2Plcds1RHLY6y2sJ5A3lnyXxnbuwG+lVbXU5dIneK8hmMLn7wH8xVHR/Es1pAlleRcHBRm+8vuprWLfaoGBna4iHP+0h9xSemwLXc1NN8IXmp202raQ8U4i+Y25YBm+gqsdR2Tss9k1vcL/C42v8A/XFZumatc6I0ZORA748xTgiu41nxPb+KtFWzvoo7iaEA290q7Zo29CR1FCkTy6lXw3ey6hJGEnmtN2Q6ecyg49Oa9W0jxnrnhfS86FqF3qcMWS8F2PMCj2I7da8CnN3pVyILgGC46o+Plb0rs/BvxEl0bVIYtQd7Q42+anKsPRhSumU0z33w38b9Tu4I21PQEdHOBNZy5APuD0r0nTNdttUtI513Q7xnY/UV83a9qt5E39qaNCtxpbkGY2jZI9cr2rtPB/jBrqwt3s7osh+UxzR8fQjtRYlq57FuxfgqQVdcHHt/k0k8bW0n2iEHb0dB3HrXKL4nt3nhEttPZSK+PMjy0Z+ldTBq9lL+7F2jSD7wPWkQXIZlmjDIcqakArODR2c4eOQNbyH5lU/dPrWiOQDjIPIIoHsKeelJ+dLmkxQJij9KWm5/yKO1AXF+nSgc03NOA/yaQBmkBpO/elHNMB3WijtSUALQKQcUUCFPWlzxSdTQDigYuKM8UA5pKAYoANBP5UDmk60AL1FGaOPejHryaBAaBgDp+VJ9KcKBjelLijqKBgUAKOKM0dR7UAUDAUUUUMBM0daDkGkzzSFcdSdqB0xR3oABkmjPpRjFGMimAoPfrQDn1pKUHBoBBntRmjNIOfWgGLRnIpRQWxQMSjP1ozz7UZoJCg0ZxRmgYc0oNN5oz+VISHUcfjSZpMimAoo96OlJnIoAd1pO1JzS9fWgaClyMUmc0e9IGFOzxmmk0qkmgEGaO1J0NFIYYzR0pV470h5FMBSaQcUUVIC4xTTmlpM1YmBOaBQSPSkz3oAXP5U2l/OjHNAgo/OjGDQWx/8AWqUUFHpRRTADQCaBRkGiwB1oBxR370A80WAdSimg0o5oAX9aDzQKBQMB1oJzQelHY0w3FJxSdaSigA70p5NH4YoPIoEN6HvRu+tHTPXFL1oJODA59qO1IMfSgda06mYq+5NGc0d6XP1pMYmKWjqKKYCjvQDk9KOgo60AKPalFIOOtL2pAKDSk9PSm07uaAFooBpQOOlACelLQRij8KQC/wA6UcjFIDyM9aXqaADpzR09aM4oH4/lQAoORQDSfnS9D0oAM4paTHfml6dqBhRSjGPekoELSim0uCaAFNApBxSmgBaMZo5NHTtQAce9KOe5pO1L24pgHelpM4pc9aQBS44pDRQAd/rS5470mOKXtQAdqSl4oIzQADg0lKOvtSUBcDzRmgj0NKRzQAlFFKKAAUUlOHOBmgBP1ozijjPtR+NDGkPHv0pQaYOKUHimIlVgaUmo/u96UHjvSAkGBRjPNNDUoP1oKuHQ0HPFKaMUCEHWlz6Cl7UmKBCYpetAHNGOfajcewdKXGRQBQKWwbirzTselIOlO6ZxQhjSOfWj/PNLnNHamKwnpTsjHSkIpRzQCE/OjpR3o7UAFFFGfagYvUUucU0fj9KXoaEA7rSZFJmlouAp5oyaSl7UgAc5pcfnSUZ5oAXr9aOv0o796U8HvimA00p57UnQUppANNH86cR60mKAD9aPwo6Cgdu9AB9KUUg4pcc47UxIXvSdaOTn2oH6Uhi4oA5o60dKQC9aUH8qTtijoaYC5oz+NLRTCwDpRRigHpS1AO9GKO/+FL1oAQ/nRmlIxSUAA5oo5FOxQAUhz0petJigBR+dGMUnt1+lAHFIA68UppO9If0oAdmmSSLGpZ2CqO56Uksm0e/YVz+v6ta+HdMudT1V/OWBC5hBwOOgoGlcu3CDUGZoVl2KMtM7lYx+FeB/G74meGvDUb2WmJ/amtS/LJcBvkX1UetcL8VPjx4m8YXAtbKQabpWMx28XyqR6k9683j8P/2ndE3V0z3AG4uOi8etUlcvSO5V1e91vxddNLcTYhjHEfREHoBVuw0UtZeY/KgdRVWbV44wLKxiZyrbXnbox9q2pbS4sbGJLh2SeUZSLv8AWuiMUZOTZVvbhdN09Etm2TSH5ig+YD3NZFrfRQKXZfOlOchjx+NJqLXdtdLYR7TIwzIzc7R7n1pIdOFxskI3Qg4Kx/ef1/CgXQrXs13qUmyDKp3ccKo9M1XMENlbbg2SSRu9TXT3d/ZwWyoECoqfLCOMfU+tcLrOp/bJcRL9MdqaQrspapPPdNvYeYq8fh7Cqn9p3rr5cG6JjxwOce1alrobyAT3VxtiH8OefwFXN9rDFm2dbdVP3nbdIfpTTswaOctNIAY3F5KSc/dPLGtSGzec5ELQRZxvK9K0pY7KO3Sa2R5Lljn990+tNl1gwhonKySOOEjHGabkCRSuNLQuI4pRcKOS/QfSrmleHpryUqEIVRlXbp+Aq3pto8aN9pBSVuVhVfmP4dq1beY20YVUMk7ttWNf4fqahu4+UkstOj0qUFR5t0Rne38P/wBes+/1BIL1mk3PM3LEnqauald3FimZHBnxz5Y6H0rlpp5bqY/Jl24y3Wo3No2Q/U9Wa+b52VMDaAgrIkfEZEabnP8AET0q4+jTeR50nyA/dyeadbw+S2yKPzHYctJ0/Cq2JcrmXb2EksqhQZmPUDoK0F0aPAZ5VXJ+7nJFWbqy+xReZNKFdudg4z+FZ/2jaPmQ4A6VVzO1yzILeB2AbenTcP6VUnuolhUIp78s3JqtPc5QFsL7DtVHzfMYqg3e5FUo3FsatlP5cN055cJhPUc//rrPNxLLwMtk1JGShj3kiPvjuKl1C9tLk7bCLyI1H8bbmPuTV2sSiBk2KfMcbvQVTF1lzHGuc8ZpIYZGYAfPv75qRLSaxV3K5dvlXnmnZCuQS3DliqE49qmWaVVEYY8nJbsKYljJgM3yg960IdKlmbDOFTGBt7UaC1GaXMJ9YtIpCfs/mKZB7Z5rUuoUm1S6uM4jeQsob+Fc8f0pllZW2nGQn53Cnkdaz7mdpjjOEHb1qHqaJWQ671PzD5cRyAevYVXcgzLsG5R94mpFtlMZJ/dr3Y1FK6YKw8pn7wHX6U0uxJYACqfLXK+pqrw7njjv61JFIVUquQMdKcAsYGSC7dvSqYFghvsYU/Kh5xUV7cmGz8qM4GMsBQ7mWSNOOeOegp1rbRXAnaadIwx24J5x2xSEYBkJPI4rT0+VoYg+0EMduDUx0O0LnN+h9BtNS30NnZ+TEsxL47DincmxTMeWIztZMnb2qCSWQuh/i7AVrzvZTXDhA4kWHD+hI4qgmox2RANurAH+LrTAS5jd4mYKWRvQdKp/2WZAGU/UYropPMvbTMJUxyjciooBBHUVgNcTFyhBGDg+1JBYjmh2kKowQMZPWtjQpHMZXGQp6k96yWvV3hXBwPzNbWgpAYrghjJnBCmm9AtchVBBhWbLvz7Yp8M5knZjkxIMAZ61YaS2DAtGwbHTPNW7FNPuIZFlEsbt9zaMj8TUvUrYqaTcBdTgDMfJkcBh7Z5rvtGv7TQtburWWNLi1SfKbjxkHg1wYtoYLjdG4YKf1q7dh7jxA6W4LiUjavcHFIdiz4t0o6XrVwHt2OnyNvguF7A88GqkEX7h8YkYD5XHRq6CUyyWPkOGdGGSM521lxzwjdbvF5Eg48xfusPXHalcdjOvvMMkMyDcsy7ZP9lx1P8AKqkqXNhcglsxkcY6V2EWhy3FmY9nmQPzHdRcqG9yP61zWox3dpGYphsliPA7MvsaaYrEYnuVbeFZlI/Kr0GpyxeWzvHAOzE5P5VhrrFzbsMnAI7ikOuySDdHHG7r2dRTtcSZ2UGrxyI5Nz5kp6Dkf/Wqzs1GREaJPPhb+6wJFefrrlys+QoUt1wo/lU0Wu3gbiYqB6iiyC9zrL/TtRll2iGVQOxXOPyolfVLKBNtnHcoOCwU/wA6xo/EV1MwdLny3Xhsd6JvEOtQZkEryRk5BHSpt0Hc2rTxRcRB7e903/R3PKHII9xW8dK0/VLWNYw6FhhZGlwPYHjrXnD61c3U/mXMjBh3B5FaVh4mnhBCyCVTwwbvRy2HuWLkjTJpIbq0nwDgSIe31q8sNtPb77eZ51xko+Mg+wq/p2rxalatA5HmBclTjkelZMw0w3KugksJe3lnchP9KlNsqxEZBbMUJdHP8LD+lWo5UiBYEsCMMo6VavFmvIElmEd7Gh2iWFwWA9x1rObSppVaS1cyKCcxNwRTtcnUmMcN4+I2KP1Cd8VKWksyTG2/AyV6gmufkmntph8rKynhj/jWnBq8N2EW4BgkBx5qdD9RSs+gy9JdQ6uqoCILkDCsB1PoayZWuLK6xclg68YYcGpbnfYy7sI6HkSx8g+9Xzqseq2Qt5tsjgfKzdR+NJspRuVDGt5AHjZQw6qe/wBKyLyykiYkBlbuO4rRnsJYciDBY9CO1MtNVbTpsXitcE9faqT7E2YWl5dG1QPnyg3+sK8itKO/huVMTACXGVcH5W9iO1M1SOO6i8yGQSwMudq9VPoRXNxy+RcYwSBxkVWjEdVDJDNmG6Iidj8o6g/jSxP/AGcs0Q5VuqY+VhWQmoIXVvJWV1Bwr9Gqa31aO4dEdQgU/wCqdufwNQ0xov2mrS2zM1lEuCPniLZI+ma0YdXj1E4dJLaTo6oeCPpWRdWSq4ltiEfBID/yzVGS8uNysUCSg9MdaTL0SOqbR3u4NturSo3ZG+ZfwNZCTy6XK1uQyyjgBxj8KoWXiaeyujIWeJj129DXQx3q31ss8M0czZyY5Rx+tKxNzFTXFaVRPbMnOSy9DV9763uMNbElOhSTv+NRa3dwrGkj6OYX6loc7SPpz+lV4Z9PurYyWrqs2OY5CVb/AAptJhdo1mtNPvbV0ZRGW7/3T6iq1npRsZBFb3ruzdgOfwqnbXAUOJoHIHAYcitK1a42/wCjyRyOp3ADhh+NZ8ti73Lmmz3tnO8F1C2W6PjAYe4NOutOgndndODyTGOPyot9QvLxTHdxmWQdPNJz+BFUp7xLUlFkkSRRnBJIH41L7Fpdxy6E0w3WxJIOfrTJtH1CKT99p80aHnfsOKnW+uLewSRmKA/N5kXcVMPFdw+15Zri7hK7T5Uh/UUuo3e2hWgglsp0ubsGO3Q5VJOsh7YqF5YdXdpYpBBP5hbZPxk+xq5d6YL+wju4p9+Tt8iRjlfzqFNNhiXZKhUdCW7GruyLXKer2UyqY76B1yN2eoz2INYxt28sJnOzlG74rpopbnT4R5Uz3NuOtvKNyEewqlPcabcsJFjfTpgeSv3B+FHMHKzFumfUEDsd068q56mmCVrmJZD/AK2PgkdQRWvJp8JAkQNIC3Lx8qDSQ6UJneVIxEVHWVtoandC1K9yf7UhFygVZUXEgXvjviqlndz20uBlgecCtUX0WnE/Z7dLiR/lY9h+FX7Vf7KdL2ZAY8bo4QBkt7+1K1ytjY8TNc2fhzS7Oe2aY58+VZOqbh8o/IGuXi0i2uHaS3uRC5HMcp61WutZvb29luZ5GmaQ/MGPGPSqJ3Qz+YM7aOWyHcvOs1nIVJZ0B7dvpUwnlviFckugzFITz9DULSs0YmifB/lUcOplhmSMM6/3Rg01qS0dJLCkq6aZMQzyoVZf73PBrJ+IEBi8TznkOyIzfXaMmr4u7fxTLa7GMTRbVAA5XHU/zo8ZWqXlzNcLKrMuAuW5KgYzU3tuFuqOStp3gmLgdOo9D61rDUYpwsgUcfKwH86yEODtY4J79qZG7Wc4kHKE8j2q3ZgrnRWEi2lziQloX4baelTaxYvp9yt3bj7REBl09VqlaNFM4DNlG6EdauWV69tchmy0acEe1ZPR3NN1Yrt5MojlBzC3KSj7yexrQi194gtpd7Z4h9zd90ioNSgh0ycTW5Ethc8vF3jNZmoW20hl+e2flT7e1Tuyk7I7AG21G3FuXYIB+7LHlD7Gq0CXmjSgSMVkHSUfxCuY07W5LBijgvAeN2ORXU2V+b6wkUFbmMg4U9V9xTkiU9Tb0PxDFdaiIbiFHVwQyn7sn/16ml0iexuJbixmYxp832V/vL9K4x7BwRJbuRKhzsc8n6GustvEV1dQW9vdEQXijYJHGCfTNQ1oWt9DTHiRfE1tF5p8+WL5XhYfMMelbelT2aCaG5t1uIXOz96Pmj+vfNZCeHNN8QWoubO+GleI42wdwIim9OegNZMHiN7W6uLLWYWt9SHHnKflk9z/APWoSJb6Hd2S634Gv2uLWGaSybkFfmR19D2roNN+IOmX1woO/Sbzdkrj5H9jXO+DPGl/4ZnhF+GutKcY2FtyEe1dl4g+HmifEHQ5NW8IzN9tiBkm0+X7xHcoaaEeoaD40uJrSFSEnjJG0j7rjP8AOvSbWLS9XQOtpGk2OVI5HrXx54S8e3vg9BYXBee13gPFIMOhHcZ717/4Y1qHxZDDc6TqLzFF3EKQHQ+hFG5LR6M3hzTyuDEwPsxFU4tNmsrtoPtk7RtzFubjHpSaLqrSExXErPOo5Dd617mEXkOAcN1Vh1BpWsSxtqotyVaSQsT0c/yq4Diqls5uoSk8ZDp8pzyD7ilG+0HOXiH5igRa6UoNNVg6gg5HtSg57E0AHSijjFA4oAUfrQOe2aQGlBoBC0Dmjrj+lJmgegv+eaQHFGaTr60AyQUmBSAcUd6ACilo70CAnNGCKOpp34UBuJR0+tJS4pAGaWk704dKY0MP40uM0vTFHWgQhOaM9KMUooCwh4FKDmikPNA9gPXkUn0pSaD70CBaCTSUooGAPeg0DmjOKAsA6/4UZFBOKbSDYXNKD70lGMf/AFqYhe9LSA5oBx60FAaTH50GgHigkXrRnH1pM0lADt2abQDS0AKPajHNJ3o5PFAC9KOCKSgfjQMXoeKM4paQ0CAc4/rS03vSjpxQAtKMmmA04HIpDFPWk6UDk0HmgYuaTrQTigmgVwoxSjjOe9J+tAxB+lJnFKR70baAEo4oIwPWjrjrRYBRSA/Wg8mj60AJRn24pe9A/SgQmBzSjmk6E0ufrQMPTmgGkpeD0pgAPNIaKKQC59KUfSkAzR9aQDs80UgNLmmUFFFJn2oAWlHNNzk/407pTJD/ADzQTSdTS470AJ1o6Gigc0EnBZ6UA+tGc0d61MxRR+dA5oCnNJjAHjilxml79KKWoCDNKKB1oHJpgH1pw5NJ9BSg/XNIApwPNIDn60ue1IYDilpB14paBB3pw603NKOlADuKBzTcZNOH1pgHbmj+VAFGeKQCgUUlLnJoAU9KKTPNLQAUvY0goHNACjqaPWjpQtACjmjPFGMUHn/61AAOlLzR/Kjr/wDWoAUHik7mjFHQ0ALQOvekpR9DTAU0dKKKQCg0nTtRSjk0DAe+aKU80mM0AGKUg9qAKM+tAXEPXvRS9aB+dAhKBS9fakxQAd6O2aMfWjFAB0pQMjNGaX+dAB1xR0pBzS0D6B1xS5ApOooxQIXOacDzTKU5z1zTAkzjFOBzUdKOaAHheaWmg0pPX1pDFzSetGeKTkfjQA4EH6UvXim0ueaQxf5UdaTORQDmhCHDtmlzk0wcYpck0bDHZopufzpeo60ABNLnNJ7c0CmICcUvQZopMetSMUHNFA5GaBzTsAuefWl7UdKMjNMBaSkPFKtIBaUcU2lBpAKMZxzR160Dv15oApgKRRRSZoAU80006kxx70ABOPWjP+RSdqOKAFByeKOaPfmkBpgL1HFHelpM896QC4xRnGaKKAFoHrSYoHWnYB4oHXNIGpc0AGTiigcnrRSYC0A5oB470A0AHegcetB5pM0gFJ7Ue/NJnmjOOOtNgKfxoAzRnFA5NICCe1MoOyV4XI4dOo/pVbZqsIwk1vcjH/LRSh/MVo7uKY0iIvzSKo/2mApgUftGqAYNnbk/7M3/ANaob+91mGAtDZ2wcDIG8sf5Vbn1e0t1y0u7/ZjG4n8BXPeMPHJ8K+GrnWGha3iQbU85cM5PTANA0mYHi7x1f+HtHfUbuZog/wAkSxRcuf7uew96+e/FfjS8v7P7drAluwX/AHdqjnygxzjd6mvQtcs7rxDodvrnijU5dL0NnEi2S8zS55HHQA+grwj4j/Ei0lultNMhMGmW7ExRtjJPqffpRa5qjD1bXZ9SvXk1B1iiT7saDGB6AVn2Gu3mpyNb2oMdpuHmPjt7msWA3XinUxLMSokPP09q6ezkggzZacNqIfnbORkdT9a3SsjFvmZq28mnaeAIFaac/cTuG/vVUlvby2llbcTdY+eeQ8IPRR60lvKbS5naOMGRl2tJJyQPYVhx3F3q960SEKCfmlb7oFUTsSQX8cl59nhjku55WwSvVjmt/VrZNEtUMlxEtw/AtY2Bb8T2rPv9d07wlEYdLxPdY/eXLryCfSuIvdSa7uPP58xurN1NXYNzYubQzyl728WBc/6stnApF1yy0tCtnardz9BJKuQPoKyNP0u71ic7WEaDkySV2dpYQafB5dtCs0pHz3Lrk59hTsTcw7XS73WojcXlwtpb55yeW+gq7HpUJhxaQgRj+OT5mY+ua3dJ0W3lYPfyrFb+jdSfaoPEXimytITZaZCiIDzJj5mpJBqzClzLm1tEy54Zz0HvmrWhaX9kmJiKyTfxTNzt+npXLpezTXbAthXPRTgV0FpI8kQtY8pE+C4Xq+P6VEjaKNWHUYtPnmmjC3GFK7xySaz11G6aJ5gDHkkOfb2q+9pLNatDaqiRgZd+PlH1qvaWaXW+CINdOnRF7/U+lZ2G2YN1fXOoz7IFY84BFXbTQHbmaY+avPlIckfU1LKzyTrE8XkxqeY4ev51LqestFEIrZI4Yl6hOp+p61foS9dweK3hdZJZt2Bjyxyw/pWe3iUQx3MMMUY3/KHK7nUex/z1qoyG5h82SZYQ3GGbB/Ks9oVt5M+arDrlOadupPQiu9QMkw3ks3QbutRSyO2Qo/OpXaDe0oXe3dm6fhVC4vGlbC4UetaWJvYV9oJ3tvb0FSRzRQjzJB8v8KDqaiVYY1JDGST2HAqpLiSTJ5PpVEXJ5buWRG3YG/gAdhUCtvOwfKijk0jDCAk80kakkgA5aqENdyHCxkj6VowQSS7ZHJCr0zUUMKWjqQPMlPY9BWtFbgjzJmGB1HvUtlJDbW3SZwXJO0/L6U681ZUnEVuA7DgsOlUr69Zjsj4BGPlosrI+WCRs3dz1xU+ZfkTxRSSwNIpLvuxjuadJ5GnxiS7IMnaJRyfrTTqiaaCkADsO7VVtdNn1SVrm4cIpOctQlcks2zx6iXlkJWBOkTd/amTPGTuVQiDoBSSzJbZRACO2aqEtJhnPHpVCLLzLDF5mByOKq2peZ2lY9TgZpvmm4lK4yqipPm8vGNoxk5qhEv3rlzngL+AqtdPtjjUDHOSauS4EQ4C7wB164qle/eAxjavagRRaZnYKOEzV7U8HUsj7qIn57RWdEpDgfxE9Ku6lIGvnyNuMDj1xQSQRXTLLM2Mlxgk81PcxNc/PGpKso6frVMJ1ZRye1XraQpakcjHcUDRf0MTyQyQISjRAupHX3x+lMurc3ytJD8si/wCsXuTSaLdzRXwXccMMZ61a+zS2s8krH5GJJA/UVLepSMpbZbgeXIhV+z1taHpePkRsnoSKSVQkRMY5YcD1qTTZ51ZmU+W2NrIehHrRe4WtsVDdbbjbNEJFBIANWoEtdQKrDctbSZxtcYH51ntqDeYxYBkU8AjrVgS2dwmSHtpfYZWnYDRuNNvbJlWaOVkPRgAR9QRUMd5NZ3iSpkSxMCGxg8U/S9cu9LYxqY72zOC0ZOePbuKu6i1hexPdaezQksAbWXl1GOoPcUtShRq81xeNcxkwljuKL0J78Vplra6ZpfL3BlwQP4TWHYoXO7gj0PY1fhT7DeZTJhZcSKDUSGnc0I7a1sUQ2t5eWm84m2tuT8h1roLiz0zXrSEvd2kUSqFkmbKnd68iubE8sRDRhWI5A6ipQsWpgrKQhb7yE4H4VlctrsTaj8Mnu2J01obqALnfHICMeua5hfh5qTM/2eF5AhOSq5wa0g134XuCkTF7ZucA9fpV231qYKZrd5Av8XkkqwHfI71alYhx1OXuPCt/Ay+bZzowP3vLOKyrmwks5QJYpBnuw4r0I61q0kfm6brMzcZaFnLY/A1Wl+IHiHSQFvIre+iPa4t1cEfXFaJ3E4nBzulsQVjG49cmnQavPbBWilC4PQc/pXWSeJdI1i8a6u9BtZdy8w25MIB9cLVNrvwo8uJtJvrROp+z3AYD/vpaogyV1C1vYiZYD5nUvHxj8Kb/AGfC7LLazrIh6q3DCt+20fwjqMhFtrV3pxI6XlvuH5qf6VIvgM3FsTYaxpl027Hlm4Ebt9A2KNx3OcUXdpKLhVdQp69vpWtdXCXtqt3bx7ouk0Y6o3cj2NW5vAXiqzQR/YJniYZHkkSAj1+XNVbFbrQ7nyruxliST5XWRCpIo2E2ZLhrORGtLglW568r7Gtew8Wz3Eixu8YmHAZgBu+tVNSsI7G/IjYiJ/mR/UU2PTLNl8wtiUdMdc0m09xq50SeJrJP3N9bG3m7SJ8y/Ug1FeaArRi7hmhmt5OQ0Z4+mO1c/qOmyGE3CqZSow2OlN0jUJBFs3lEJxs7UW7DvrY1bJLm2Z9oDwngq3IIPakGmpvZ4i0bD+Bjxn2qsLj9/mfMTkjDxHj8RRf3l9agMX82Jj8siDNQ0xl1vPBMcp8qQj5G7H2NQC5aRHR/ndTzkcio4Nb86NReplR0cD5hU8k0RQzWrbz/ABUWKFsr2C2M5lPAjyqkcMc9D+tMkWxuxvUMgbkhW6H2qjdRRuSwYYcZx6Gq8EHlEFWHuuetJoZtwaXCpVlmZh7iiXRobtTI02wg8YBDVnwaibPdtRgmenpViXUhcKdrFD1AHQ0aidi/bhord0eX7RbLydw+ZfxqSbT/AO0IjLp90spQfcP3/wAu9UINRkiiAaFHJGGznkVPC9mrJKsUluexiPSobtuUolG7t3mQCSPZIO4GM0yzjntSPm/D1rrbXWLWaMx3Gy8iYbQ7YDrSzeGbe7txJAWx1BjblfqKakmHK09TGhv7i2mwJN0LfejcZAPtUNzGrsWSWIydoyOSDWo3h+STIhusIBjc45JpRo8ahVdxNOvRlFNNBa5lRy3U+FRFRl6gZArWgvoLRD58ayyjosZ5oltrveqTyw2UPXe/XH0qhcwWumwi6tpzNKW4klHyj6Cq3FsaE2qPE6ylHtl6KretS2d7bOWW8RLgnJVkGBn3rmr5JdWRpPtqTMwyygkflUGmrdWpxGwk9Fzn86hwHzvqdX5trG3nLcywxE4O0BlX8KsLaQOqzQXcEsLdXhyCD7gisi3tJbv5uIWY/OOwHrirkDW0cRWFCLdD80oHDGs7Gyl2NGW1udP06AyMLiF2Lq/8WKiTUFeUq0u4H/lmw7elZ+pX+oSXK3UbpHZRoFVCQSAPapm8W2V7aLEbRUuR/wAtjwG/wppENli5hFkpmt90mefKB+UexqC38RWgQJeaQpJPEg5I/Okg1W1tRv8AJmLMOVDdvanraR3n7yJm8vJwjdRRawa2Es3nvpZVsLmFYif+PfhG/KnTy3JcW+qWn7lAdkyjaR+PeqLwx2TnNs7PnO5ev4VpvrTS2UcTWnnFRuUzk0muw0+5G2jWTwCewuRPIegf5dp9qyE+1xSPa3yv85+WUdP89Ku3Oq2WpSKrn+zp0wAkYGyrMMk8ZKSBZ1/hkTkYqVdFu1jj7kS2N0Y5CcHv61NE3nAkHMZOCOuK6zWYLTULICWDY4/5aL2rljos9vl7eUSDtjrirTuZNNDok8lijsTEfukUy5851DQpkp3HXFJZMXYwyrgk9SORV2CI6Kwdz5pzgDt+NWtAYtpOfDtv9sQDzp8qYz/AD1OPzpupl54re4RvvJkgdxVS6Dy3G+TDpJzgdPyolmNnP5LcwYAX3FD1EiFZFEXlyA4zkHuKVYSw2OQVP3WFS3MBlH7vnA+XPXHpVNZzHhGBKZzz2oBPuWrEGOUQknGeD6VrLObOdlf95G45DVmbdpWRfmJHBHSrcbGZV3DFZPc1SViw0bQwLKRk5yoPORUcEwaQxTALbyH5SOiNU0lvcadJGJYyRIgePnIKmqV/CPL3q2F7jtRYLohvLWWylMbgOrfdYdGqC0u7nSJlljJ8s9VHSt3Rruy1Cz+z3oYFeBInUe9JJ4bCO/l3aNEeQW7iqT6MlrqjYsbiLVbLzbflwNxQnla1GiS+0YJFIJrtctJbSD5vqprgZHl0a5EkLsko4+X7prc0bV471xKSYrxeq5wD7ipcbq4J6mlZXzwDAmJXOCj8OK6No4NfiEN/F5p2/upwPmU1zV0U1UsZiIbnqkw6E+hpdJ8RXGk3ZtdQjyCeG9fcGs0maPUkkvNT8L3ItrhZDZBsorElSP6GvTvBXiSbw5qlvqmjZ1C0mUb4A2Cj9x7HrWRDcjU9NmX91e2rrho5D8yfSuYvNL1PwVdrqGnuz2JIf5Scfj9KYLazPavE0cXxHimubW1Wz1GNSWjReTjrketed6Tfav4Y1VLrS7uSz1CI8rztf6irvhXxtNNqMGsWe64uTxcQxHDbe+R+deiT+EIfHFhca1od3Eb+IbmtZQBJkdQPekzO9jvfhz8YdG+I9vHY3sq6N4rgOME7UlPtXqmi6kbwvbzAwX8X3k7OPUV8Ua7ZyXksV3PZtZXyN5ZeIbG3DoSBXqHgf4l6lpsFpaeIbnyryEBrO/fpIv8AdY0D3Pp6Jyc7hhu9PByPasnwt4ktvFulC7tpFaRDtmRf4W/wrVNIm1ivt+yPkf6knp/dqyPXr9KRkEibSODUFu3lMYW6r0J9KALOM0AZoAzTsYHWgSG44pQM0mTijuKBCjrRj3pBQDigQ6j0xSdadxigoAcUho7/AOFFADs8c0Z4pueetL+dAXDOTzS9aARRmgQAc0ppM5P+FB5oGBxS5pBx9KAOtIQuaXp1pDRTBils0nSiikUFGM//AFqM4pN2aYCEY/8ArUAUrUlBI6mj8aDwaO9AMUGkoFH86QAeKQHPalJopgANGaKO/p9aAExTsUEcUDmgdhCKUj60HrS5z2oAbzR0NKTxTetAC0hOKUnNIDQJhSg/hSZNA4oAKXNFJQA4ntSGg0UAwPNGaU9MikxQAUZo6UdP/rUAAOKceetNzzRnNA9hcehoABpKXOaQBmlppHNFAC5yKAeOKQ8UvUYoGITmj6ZpcYFAOKGAv1pCOlIeaAeT14oQAaae1Ob2pOhoQmHpS5ppPalB6ckYpjADvQRR09aO1K4ABil4pAciloAX8KTPTFFJz+VAxeaXqOaQfjSjmgQA0c0nSlB4oAUjNFBOKQtQMXNFA5xQSASKYmAoAxzQDSk8U2ScB09c0oNIO/JxQParMxafnNR9PU04dDTGL1paTtQaSAUfnSgY5/lSDpS4+tLqAZpQc+1JQKAF/Ol6/wD1qT9aWmAA9qUZ5zQBn1pakApcikBoB5pgOz7Uv4U2lHagBc560UlFIApy0gH+RSjpmgAHPOKUGijFABRRjNFAAOetFLikoAXOKUUg5IpcZpgL1oA5pPajOMdaQDh1pM5b/GlJHHWkxmgBQaUUmeaUc/nTABzRj60dCaUUgAUp4pOvPNA45pjFB70UAUEdKBATikPB/wAaOtHXFIA7U7pikI96QHn2pgL1NGef8KTNLwePSkAv6Ug6igDFHSgBR1oxmigcUD6ARS8kUlL/AJ4oDcAM9qXbxTacOlACFce9ApaKAFpw9qbS9R6/WgBc4petA4FFACDvR1HejGaOnSgABzRnnvSCgZoDceGFIDjpSZpQM/WgNxQSc/0pc49aMdKTHJ60BsOJzQT9aTpQfoaAHZpRxTRSigA7UZx/hQOetGKAF+lKDim9OMEilpDF60lGaX8/woAPxzSik6UHjj+VMNh3f2oPtTc0vWgBQeKXORikH50ueamwBn60HjFJ3o/lTQmLmlzmm+nNGcCmMOhpOtOzTaAFzijOaKSluAuKUfr3zScH/wCvR1/+tQAuTik5oHGaUH2pisKQe1LzSUuTQMM80opM0E5pAOozz7Umc9qM/WgBc8UfSkwPeloAXtSE0mc0tABR0oo68UAHTNKOcVWuNRt7ZtskmX7RoMsfwFQ/aLy6P7m3FtH/AH5zlvwA/rQgNA4CndwPfisq5XSmceZGty4PCKN5zU66YrNuuZpLo+jnCj8BVuOJIcCNFQD0FMDmNe8XyaGtvBp2lCS+uH2Qow4B9T6Csi80EXsS+IfGEh1Q2J8yGzjGIDIOgC98eprt4IAtxNd3TKuMkMRwi/418z/tI/Fq5lLWOnXTWlpCcKI+shpXsXGLkzzT47fF688WaibQr9m8tubePhIx2GPWvF4bObVr+NGUuxPAPSp9RLzF5pWd2Y7nc8mtvS7hNO0KaQRg3E42xl+qj1+tXHQqXZEd6yaREdOs2El2/E869Ix3QGodNkks2+zwD5n4Df3qfF5el2wnuYzI0h+RB1J9TV2DU7PTYfPubcic52qD0HbFarUzsloLdXcVvAlqu4TYJuJW6+wFZ0epSOfKtwgjA6DqR3Jqtf6xY3RKxQy72PzNv6n8qdbaMt2q7IJYo8/O5bk/SrRBn36/a5A0YZyeCFHGa0dP8MuXEkyMoH8Pb8a6XT5tM0a1RYIkjnXOXbk//r/xrHv/ABlLaQvDHCEG/dknPBqhF57BUiygCKmAXzjH0qvL4wGnKI9Ptw8g482Vflz61zV74inu8NNkIT09fwqwLpbSNbm6Qksv7m39fc+1BJa1q6uRbreXV001xNnbGOFX3x+dc3CZLuYg7uTy9XH0zUNXIlkDRp/tHGBXQ+GtFnmZYLa33ndgvJwo/GjZFozLfTY4U3OjGQgbPQfWt/StNmaPzFICLwxPf2zWyNJs9IkR7yRJ5VP+rU/KD2p+reIbXyIzJsRF4EcYwD+FZsow5LfzAzs7OAfuqcL9KfOYdPi86NVjd1wVUmobrWZPIeYRxxwlvkjP3mPtXP3V+15l2hbj7xzxStqO+m4651eUs2+TOc8IOBWXJqMzJ5YGId25jU0y25YGRnjzzgVUeJLoALIRFngEYzWmhDZGJzKGkc5XPGe9AdpyCx2r6CpriBIxtMq5HAXniozCqJ/rVLH07UtASKVwxduPlA/hFNMTSAZXHGatBIQjFpFZ+wGaS4lj8lYo2+Y8l+/0rRaIgpM6htq9x2pA2wZxyfWnKkcIP7zcx9qCsZYsxZvRfWmLcrPKZGIHFX4IxDEu7oe571ZttJjTy5ZFbL9Fz0q+LaNcSngIeAaiUuhcY31IFs/IUyOuGI4qvNMZ4tq5znGKuMJbva6EqvTOK0Bp1taRQz3su1TyUU/M1CKaMqwsPLy8gFMupm/1Y4yeg61Pc3T6rcmKwGxScBB1Aq0lgmnoPMHnXGOc9Fo82JPoUYbeOzILJubqciq19fPMeMY6AL0FOuZyWERbczHt1qqYznnjnGKaEwWzlmG8AEZ6k0jQTKrHacDgccZpzLt2qpPuan86UNsjZlTPNK4WRBZQeWQSDj+dNv5QIzsILFsfhTzO1w5Cn92ox9az5BvPp71SZL8i00nnfZweqnpTpkNxNKewGBn0qSOFBbLJ94r6VZlttummRuHkbao9u5/UUcyCxk20W26SQ9Bg1YuLGS4lvbv/AJZJ0J6ZJ4/z7VOLE+RCe+4ZwK7vW/Dceh6ZBHKhKrbrdXII/jYnYn1wf1ockhWueYrBIm35eTzn2rRs47dkKSSZZhjA6A/Wql0WmlZs7QT0HQVDErb9oyAaNx2sb1qjq8flKu1CCcdSKaztHfSLk+UWOd3QVn2940bgZ3Y4+tby2sOr2zor7J8Zx2Pt9aW24ytIvnqPKPI5Rh0xVjTrhZbgIR8xG0+9ULZzYZjyducEHrmrUMKLeRzxPw33hjoaQFO4sfKmMe/Az0PpVoWME6D9/ErDjBOCalZkmkdJOHBwGNV0giinPnw74s/wnrV3EkSS6KYFDoynPZHBp0MDybMo4IOQxqTdpaqhhhmjOeSWGBWzYxaY9uC94VcnAqLjsRXsls9pG6weTcrxIyn5X/D1p1szvbnjIbgk85H+f5VO+n2Kq4N8JCemUx+BqnEohk2xuSgPAovqJIeJ1s78plhG+OW7ir1zYqQ7iVSuQBjrUU1utxGpUggcg4zj2q1o7CYmzk+aXqmO/qDUtJ6l3sRwXjRqLO7hVh1jdhxUYQR3RKFFfP3Dxn6VLfacZQ0yZdI22sy/wN6Gr1vaQ6naiC5ZfNA/dydD9Kx2Zpe5nppttezlkU2d31DqxCsfpSS6rJYSCLULVpNvGe5Ht2q7Bpj6ehXJuAD9yYcAexrSiOnalCLe7DR5OPn5A+hq7omxzNxaaZrUv+iW7QyHocbDn8DiqF/4Zmi3+ZBKNo++F6fWuj1X4eT25eTTp2miA3bo23AD3rAW713RldAZJoiduG5WrTIauYcfhmaVWdXXcOmO9VZbCW0bEwYMO3Surg1OznZYZ2NrMOflzjP1qb/hGW1N5HjnDnPCk8n6VXNbcnlOX03W9QtrgNb3NxaSDgGKQrn8q6OH4neIoITbzag13u4KXCrIB/30Kx9Ws7u0n8nyfLxwcrzj60y3s4p2AaRI2xyWbvTckFjprbxouqQi21XSrG6YKRGRH5bD/vnFc74o1DT7mOMWGnPYXCf6wiYurj2B6U4afBbyBpLwkjkNGuR+dNuHtpGXCGQt0YnjPvQh7mZYaldF1UguPQ961rqJJjvSIRsPTsapxC7EsjbBFGvQ7cVXW+I3RliQ33s09xWsattcw2alZJElkY4OB0p0epJYuUSENGxyN3SufnzGzIBuRujdxSgXMUHBLo3ZhTFc6i1uIruZ3t7aNSOXiPX8KgulsY51ls5fmIxJEy4/+tVDSIQ6rJHJmReXizhh7j1p1zGl5KzcxsDycYNLRBdsL3SmYLLaHcG/g9KpNDcQbS6YU85rd065W1KwTpwpyk6d/rUt1FDeoWjPzA5Kt0I9qltFWZz00zMVCx/L3FWEtgyAgbWzxirElhGJABmP0BNPeFbdNzEso7L1ouug1fqMhWS4bBU9etadsGjVoycIR371jf2q+SqAKh7dxUH9oStKFckAdCehpONylJI6ZLW2GCpRQ3XHWtFIrXS1G2aSVmXPy9K4pbqWMl0UtzzirsGpgncwY8dD2pcvQrmR1Fvrt0vFvY+b7uCf0FTQ61dPLi5stoz1SMrg1h291aToFd5LeUjCsGO0/WpXu1sIf3s06qeVbcTu+lPkXQnnZqz22kLOXuvtWWOWH3gPwp50LSNUHy3MgiQcLjH6Vhf2kLtsLc7UI/jzUi/uICz3iMAeSmc4qeV9CrovHwdbQ/PbzH2DYyarQ+G4mmOXbcD91WwDVVdfk80rFMCOg3DrTpL67yjDbGfUDg0ndArNGoulXFlKPIiL56AkkD61FPa6pKWwo8s9Y1XAB+lZl/4pv1WOOS5kQE4yv3ajs9X1Dz0aKR3Q9SKEnYelzRi0e5dG81WUtwCM1IPDu23ZnRp1GAdo5pR4nv4Miecu38Geg+tLbeKryIk+cse48hV4IrPVFWTEOi+W0QLSCID/AFfVh/nirFrbXEUita25RDwQ5IH50648WzCJmjOZQOC3SsweO9UjUxysuw4OCuad5MeiOoufs0WWmlAuCMiNBxn61nwq15eYmkCRNwGkXjPYE9qzG8VzXUWx4oOvBKgZpsPiqYSbPJTC9VxkH6GhqROjQzW/D8bXO8Zjk5B28g1lQWep23MQkynRozyR7iuhNxbagrsGaJydwjb7v4GopZ5YIGlSMOqDHynJ+tNS7ia7FHTPFc/n+RdwCZW43lcEVtTWFjMEkjuWsrjd0PQiuen1i8nwYnVlAwU2hTTl1BZod0yMM/IxHam1fVCvbc3dRsrrTt0hsPtEHU3UPz1TtoYdQj/dSAsfvK/an6VqN9pP7u1meW2fkKc5raXVLe4iDNb2802CcKu1z9SKVgTZzTaeIJCZFJ2/dHvWd5CTCa1kyZD8yHH6V10euaJfRmOaO4tLhf8Alm+GAPsetV7jRbS9SO6srtC6+vBz6Gi9tyrXOW0dx5jQ3AKyRnCtUmsWK+SZR98dQK0dR8P3qxNexxFkU/M684qCK8Ei75CMA7GWhSuDWhh2OptZHoJE6EN0rT06/inlBnOIg2dq1narZNby5XDRv0I6YqpbBgpwfl960aUkRFuLO8nu4rqNIxkwqu1CeSB6VnC2+UpF+9GeR3rLs55CoBfKr+dascu1g2GXHSQfyNY7bm6syoLc2N2JYgSnR09K0o2ZGAb54XHBPQVTubhhJlsgN1PrRDJJ9wksh5T6elD1IWjsXzYyunIW5h7xt1HuKgXT7RPMYTfZpBjG4cZp9nf+XPiTLw9MDqtXNX05lVlZfMQjIfHUYqdi2lcLOb7RbC2uscH5LiE5zV+O0S422l5mSHPyTr1WuPjafTpd0Tloz1Qmui07xCsqbLhNyY4I4IxTcWDsXDHqHhe6ClvOt25STPVfeur0bxL9vt/sVy+Lc/MoPQMf6VjQSWd5bMjTF4WGNsp5Q+orMutMu9IBlgBuYOoKc8fWsmWve0Zoa5p8/hi7t9Y0cyREHLqvTr29q9B8L+OU1B7XV9CY2OtW20S24b5ZvXI/OuJ0LxDFcwLa30h+zMeO+0mjVdFuPCWqw6vpwEkKkSNGOjrQpXFKNtGfSt/pVl8UdCOqaWVt9RH+vtmI3Ryj+lecX+UsXstdtGWBG2MR96NuxU1PofiUeJZU1nwYPsd/HF/plgW/1mBzx3rqh4jsfEOifaNRto54yPKmI/1kbehHqP6U+plaxzvgPVr/AME3MktjqMjkOMDd8rp6EV9U6LrEmq6dDdbd4dAxK9On/wCuvnO3tYtQtns7SKJtRgXfEV4FzF7e/Wun+FnxKbwp4gj8OawJIbK8OIDKOYn/ALv0pDvc93inWQZB59D1plySjJKBypAP0p8kEcnuM8MP6UwwnynUsWUjjNBBODu6U7OagsnMluhPXGDU1ABRSdaAKBC5NL1pKAaAuO7UhPQClpo60DYuDS0mfQ0A0AKPxpaTNL6UMAAzQQaPwpQc0CAccUE56UYzR9P0oGGc4pCe1L9KAcikCDNOHTNMpVJoAUnvSHI+lBakP40B1AnPailAwM8/hSN1pgGfzoB5ozkc0lAhRyDRRR170AGSTR0NH50uB70hiDmkJpfYUYxTFYQHIooNA5oAM59aUk4pDwcUZ4oGLmkJ+tBNAOaAFzxim89qWjpQJi0YpKN2KA0FpKTPNKPxoELnNHekzziigpDupptFA4FIBaTOKMc0ZoDoJ1OadnApo4pep45NMEA6UCjOKTPQUALmigigdKAFB496KSikAu71oU0lFADgaWmUo6YoGL1HFGcCgGgUAJSYzRR2pi9ROwo7il7UcUDDOaOlB/zikHTmkAZzRmkPWlHIpgKOaM80HpRSGL2pAeaTNKDTAcKB3pM0A0gF74ozikoHtmgeg7/PNIaASaM4pkgPxp3Smg/j9KTNAjg+TwOlC8UgH+RSj8a03Mg70oopVHPIxSuMUUvHvSD0o7imgF7Uo5pOuBS5wKTAMY+lAFHUUD60ALmilAzQRgUAAyf/AK1KOaTrRnnvQA6ikpaQC596PTtSH8acOadgCjpxRiigApaKKQCg80vf/CkA+tLmgBDz0z+FLSdOlAOaAFzRRmjv1oGAOKdnNNpc0CDqKXikxSkZNAC9eKPxoBzx0ooAUUZNJ9aU/wAqYC0ZyO9Jk0opAL9KXt1pM4o5BoGhc4ozSH9aPamhAOKBzmlzmkHTFIBSM0gp2c03oetA2ApQMn1pM+/FLwKBAMZ6mlxSCjpTAWjoKKQDFIBefwo5oJo6HoaADNOGKaDRnnFAD6SmmlHHNAx1KKaD060u7tQIXPHvSqc//WpufWj8aYDs5ozzTQeaCelIY7GOaBSA/XP1pc5oAVR+tLupm7mlBz05oAf9KMUgNBPvSGLQKAf8mj9KADrTulNzS5pkijkUfjSDrS9jQUGKXPHSiigAFL0FJ396XocUmAdPUj2oHJpPYUtIBaXtSDntQeaYC5/CikopgFKO1JnNFIAozmijqKEID9aBQOKWhjQfhR2oHWjNAC5/Gj9KSimAUo/Gkz0NHX/69LYBRzQDSe9KTQA6kB5pD070CmAqn68UpPNNFLS2AAfalDD8KQtzRTEKOlKzKilmO0dck1VuXu94W3EYU9ZHycfhUSaUkpLXUsl0/XDn5R9B0oGObV1f5bWJ7p/7yfcH1NJ9ku7r/j5ufKT/AJ5W/H5tV5QEUKg2qOy8ClpAQ29pDaH91GFY9W6k/jU/J5ppPNAPrmmAtV3a6SQlfKdOwJwanqG6eCO3eafIjQZOOtLqBznjFr3UYBpojMCy4eWVHGEQfeJP0r4f+L2o2us+Or2S03mxiPlwofQcZ/nX0N8cfG5s9JnnRZbRWjaFN0hUbT1z6k4/nXxnqOoPcTmZHbknknrQouTNk1FE7zyC6DYOwHaQelW7i0WPFxO5kjHKoh4NZPnF0EsgCRoOB3J9av2pRbQSMzOudyh+pP0raxnfqBuWuboXN4XeKMfJAOntms7Urme+uDJJ88hGAvZR2FXrm5MFmx2Fppmzj0Hp9KbpJgtAbq9Tcc/Kh7mtIksu+GfDzLIbu8T/AEdefM/hBqa48RSzStZ6VHudz89weTj0HoKp6g17rcsKENY2DcpGM4b1NRy40y08u1wGB5Yn5mNUSiK+UnCGTdN0YCmpp4CbiDLIOQp6L7mktv8ARMy+XvlfozdFpY2E0nm+cVgTlierH0FO9kSJaWMNtm6vA08gOUj9T9PTpVqytpp5pLufAcnjjhfQCp7OCW/kMoBKN9xSK3rdYLUqHC3E4P8AqV+6v1rNy7FqPUuWWlieIy3ToIyOrN1PbipX1EWt3GLQkSN8oVR+oHakubKe2tDeunl85UycD/gIrHS4utRUx2ETQxuf3lyy/O3sp7Cnqw0ItR1KVnkhhXz595LM3P5msuQC3bzLhxNc9QpPyCuja10/QIfN1C5VAfu28Lb5ZD7+g+tc7Jd2c1y8y27BR91J2ycfhRYL3Kmye/ZpihKRclug+gqhdXTPAY1YRDOcnrTtU1aW+k8tWMcC8BI+BVJ4hn5jwKqyJsJHCJBuZtyj1PWnCYI6BgFBOVHpVW5uwCFiOQO9Nt0d5laQ9DTtbUXoTyq73kjMMDOaqXe5eW+XPatS9lVlEqjrwc98VmFTKzF/wxQrDsyGS3dNmejDNRyuE5z+Jqx5bZ69B3prWca/vJX3DPQVdybN7ENpbm5csFO0frWlBAgIHfrk9qZGpVQ2PLjPQCrthZm5kJb5YxzxWcmaRiSSSSMVjUYA7jqRTHuoFbbOWwo+4vUn0qeaQxoxRd0g6H3rGL43ZO+dj0HaktRv3TYbVfMtoozGIgmSka/1NZsxl1CQKxIGep6CkELjAI+fHJNOEhSIqp6dSaewtWXrK5h0R/3AzcAcu3NRT300292c73PQdqbb2tooBklbex5wua2LfS9PkUM90eOqn5c1LaKjEwATG29gC3amMpwSe9dW9tpcIEiwpIR91ZJev5U43KxIWS3tI++Fj3cfjU86RXs2zl7HTZLgsQpA6jIqeezkt0YMCMjg1sXup3FypBuGjGAMIoUfpWRMglmQOWlA65NTz3L9lYZDp8cVgztKPMz9wd6pJpu5yEjeQnmuhNzsto444Y0GMZK5J5qsDKJA7SYVTkBe59KSncJU7Ikh0Ge4ggjSMRIDmQuwXj8aytZ3XFzjzF8tAEVF9K0UdrhigY5JyTn9KzHg3XA2jJzjI71rExcTqPAekQa5qLRTSNDbwoJXfHQKc0/x14in1bUJYVk8yIuGcjoxxgfpW5paW2j+G7yyKk3joJ5pU646BP1zXLOltId0dvIfXLVMppFQpuWqOdksmLldpNQiymJKiNs/Suul8uKUbLZZOBk5PH61Hcx72DBVXAyPeslVNlRujnrXRpAhlI2kdmI61NHbPaksZ1BHOB1rWNq19gMxQei8Vk6rZNZtgkknkCtI1LuxnKlyq6LAa0vGCOW8z+FugJ96jMM1lOFdep4xVVQHGxvlkB49cVvafcxXMXk3BwyjCy9x7GtkzGxj6jCWui0bFT1waRZ327JDkHvW34j0t4LGwuCVLSoRnswB4NYEUyFzG+VHQ+uae4iyli0qHbh1x+IqFLAAk7SGz2q0jPaMChJB4x2IqZSGbeDyT90Urg0UmiKsMOwx1AY1p6dqDRygFRImMbTTzJEFUOoLd93WrkEOk3C7WeWKU9DGufzo3ELFqkaiSEo8YA3cDqfanhSWjuYCFPGJFNSpY6RbOn/E3M7A54TBHtzV2QrbRtFbqvkyjBJwc1I0MFy2jTicP/o9yMTBDkHPXIq3c20VzA8mmTrIyclCOfqKyLuxutP2OV8y3PIK8jPvTLW4lM5kCFZQflMa4GKVkxo2LPWJ2jEVxDuGfvN94fT1q7NDDLDvZQQP41rn2Y3Epne5AKjmIdqlg1h7c/Ntkhk44PH40rFp6G9aXM1u2YZHSEfeGeTWlJ4niu7X7IYY1kY/xLgH8e1cq99LaFpEIktpB0U5Gf6VNb6jZ3kQJO1wOWX+dTYdjSuG0jaEvoY4Jl5D7BmqVwYZU8zT4JmbP348bSPYVaig0zWUEUkgvYYxyw+WRf8AH/61UJdF/s5Xn0tziM8ktu/Si9ybBb/2a5I1D7Uj4wfNjyM/Wlu/hvpmowfarPUUhyCxZ1IAquPEsrNHHeK0LA/61Bx+Ipt5q5tT5hR9rf8ALRPuEUbbD5b7mYvhgQxF3vYJIvVW7fjUS6ZbwvthMUiHuZAQK05NQsdQCtHtt5CMP8uVf6imXdrHJBuitYE9cZAehTfUbh2MTUfNkLjeCAPur0rK8iMpuYEt6d62r23Q4Jh8g9gh4rPn09ZCSrE5HftW0WZtMjinXbtEIXHOe9NUC4GWDZHqaeLcxvhwH/2lpxs/MbGdv9009ybD4bUpl9mzH8XfFS5mlJWKPzSO+Dmo0sZIXH2q4IjAzkDmtmwvtGtYGEslxMW5xGdpz6E0nZFWuZTWsk4C5KP29DVdYntkZZG8qXPQ963r/wASLKirZ2YVB6nJP1NZR1aa5lK3VvCE7HbgilYl3WhXa6JwrrkL/ERzSY43K556j1qaRluG2xglemGp8dhNKNiqpK+p7U+gjPm8gDhGVxznsaA6SoGEYBrQbSliP7+ZEX0LcmqJkiQlQdiZ7VVxdQ2sdrSSCNf9nrj6VCkTzyOsf3P7w60PEHAKNuHSiOPauN2zntR0KSLi2/2ZQtyTuU5XHT8abcwT34UKxeEHIUfw0olaNQCN6nru5qwl2sSKETaD3FTcqxVTytLBAHmORjPpTZblpowUOW9DUk8COS2DyecetTWdtF5qruUMSB81Fyd9DIkmuFkBVQCPQVsWuoywDfKSUP8ACe1O1fQpXu3khQ+WOoU1kNNcW52urbR6jNVpISujopLi3uFXG14j94Hqv4VG2kyXDg6ZdDI58onBrHF+UjEhhWT1xwavWF9p14uAJop89mH6VHL2KJoxMzmO+UPzg5b5hUyaX5r7bV92TzHJwR+NVbyfy5EJkF3t/glXDD8adFJBcSAQtLbS/wB0tnmpa0KWpa+ySQymGSIlSMFW/oaybiGSz3BsyJngHqK6Cwn1SBTvhW/h6Hdywq2LzSNQiEc9s8Fx69/zqE2i2kcmkUd0v7uQ5HBXuKquktrchSWB9+hrsG8MWpdJI1mZT/y0TGR9R3p2vaPFFIkJmUyRoPmxjnFXzENGPp12TD83Mh421ZjuLk7kXKn+8Oo+tUDaSws0qfOq91qSO4Kbd5Ko/O4dqLJg9Bv9rLbyEz20byA43djVzT9esrmd4XjNsZF4yoIJ7VTl0p7nLQgyZ9BnNEfhW6BWabbaIDkmU4/KhWB3Lk6aheQeRHKLiMZKGI9PbHWsNXmgnYvvhfvnjn6VJNfrp+ot9mlZkxy3QE1vf2s1/pyKwR5AOfNAIIq+gr66GUNReQxtPGJgBtMi9fzrftoYligurK4/enJeE8jiubW7tbOQq8Uts5P3o2yv5GtfTYba5Kvb3KednlM7frwaiSNI6m3LqMsSPPZSYL/6yJTwD349KzZ5ob9CLqLyHPWSJcD8RUl1od9Yyi8hjeW3b74TnH5VNcK89qwMe4Y4BXmosNuxmmwEcAEbrNH/ALXcVj3NmImY+WUGfvDpW0j+VF5bISucgd6o3VrcRMbiMtLbsfmTOcVUSXZbFKOIwqDncrdxV6KfyyPn+Tpk9qqOwyDFkpnkd1qYxo8qBzhJOrDtTGmacd5ufyJEGex6g+4pJEaGdcqD/tDtVIrLpkxQv5sWcqfSr8NybqUK+CfUdKzexcVzMiu9QltphH5cUZ+8rBfvCrlnr0sz4mk80EY2nsPam3Vgl2hXdudRlQeorIgRoZdsq7ZR0OKEk0JtxZvslpvDTQmWFvvKpwR9Ky7iGJWf7HIzpngNjI+uKuQSrKhV+3HHWqv2GSOQywMEkH8J6GlF62Y5JtXGWurFF2kFJAe/Q1u2WuXEUWEkIQ8Fe1YDvFcuFdPJm/ix0PuKltS8EuxhhMfgaqUEyYzaNW41kW53m2SWMn5hjBrufDnjazuNGNlOPOtivyhhl4z9a4C508yQi5tmEgU5eM9feoNsSR/a7N9soPzwVj7O2xs6nNudraQ6j4N1KDxF4enIdH+eNTx+VepW6Dx/4cvPEWjj7BrMA3X9gv3ZV7sB69a8T0DxevmqkigKSA8bdD/9eux0rVrnwjdjVtKneSJ2zNbBvvL/AJzS2E1c9G0i0EdlY3ouSl2SSjIfue1dZDc2vjtH0rVmW0voSHtLw4Dq4PH4VyCS2HiO3tNX0xSdLkbFxCnLQP3yO1aerS21tqdlZXcBnEi5tr9OjjsCfWhkHv3w78QTapaNp+pZi1m1+R0bpKB0dfrXX465/KvnW31nV11W1v5ZwsmmfKCOJHU9j617R4U8YReI4F3qUlPRiMBqQmuxuWhGHH91iKsmqtpw845+/wD0qz0oJuLjmg4xR37496KAEPAH9KM4paO5oEKDijGT/hTcZ5pRQNsUCl70nTvSd6BCjBNLSdR70opDClHHNGcD0ozimIKUHI6U3rRnFAIcBzSUlGaAFozTc0oxikMUH2opvWloAXOaTNB696O9AMCeaUH1/Sm9TR/nigB31zRSCgimIOc0uSO+aQ8UCgAHNKTmk6UmeaB7CjnrSg4NNyQKOhxQAFqBx9KUikzQApoFJnJ+lKTgf4UxMKCfxoHSj1pXABR+FFFACdAfSl70Ck7immAHjvR3peCaTFIAzzThSAUmaQx1N/PFKTRn86YCdjR6UZ9qXnFADaUdaWkHHHNK4WF5xR/nikJpM0wuOo7GkyaN350gFpeB70mOKKBhRmjpRmiwC0D8abnmgHjvQIceaSgHHejrTGJj0pelBPGKbQAv40E5poyaWgAB/wAil6+1IDxxRQAZyKXv7UmeKOtIYo/WlBzTaXGaBC9aO1ApBTGkKOKXPFJnmigANKaQnFAOaCRcYoHWkzSimI4H86cKQZorQzHDge9KKYDThzUjHUUnSlznvSAX6UvBHvTetLn3oAU/NRjIoAz+FLQAZwKOpo7UoH60AA/Ghf0pKXNMBeDRijHNGfagBfpS544pM8UCgBc5/wDr0ppCPSjOaAFHNLjimjPNKKQC9utGfrRjPHNHUUCFGaB3pBTutAwooAyKAKAADNL0oxigHFAC5o/OkpSQRQAtApM8UA0DYvXpSkc0lKKBCgfhRkdqTP4Uuce9ACgZ+tA4ozikHTmmMWjGP/r0nSigQtGaPpR0pAAoIz60uKB0oHoHoO1AAJoxjFANAhcUHk0UYytAwoFLj0pB1PFAhRzk80gIFL0ox0oAQ8fjQOtHWlxQAdM+lG7jpS80nX1oGJ9aOnSl60nPvTEOBxmgHNNpO/WgB3elznpTScjvQKQDs0Zpuc0YxQND6M4FMpQM0Ax4alBzTMfWloEPLe5wKUHFMXilzSKQ4HmlzTQaM0yR447UZHvTec0ucc80rlC9+tB46UgOemaKAY489KUGmg4pfemKwuaXPem9e9KOaBhgml6UgbB60vBz1oAUUH2pM/jSVLAUUHjHNJk0o96YC0daQdKTP1pAOoxzRSlvenYBKTpS5ozmmITOaWkHel60tBgTilBxSDmjPPFMELnigctSe9HekMXOaXPFJjFHAwae5Iuf8ik9aXNIOT60hiijqaUUmKYrCgiik6d6M80hjiaCaSimA4HgcGm0ZooACcZ4zWdd2dxdRP5sgEYyfZR6mtCRxGpZjtUdSa4r4o6/FongbU7q6umsklhaKFVOHkY+lSNbnx58evGR8Y+KJILZ5H0iybykc/8ALUjqcV5k8QYi4KR+WvyhCe30q/rerpbzyea245/1YP8AOuW843Ujy4KgcqvrW8FoEnrY1ItMW/klud3+iwYznoT6U6S68x9+MqcKoxwKS3lae1S1BItlO44/iY96S8k/s5CWAdiMKvpV+RLTFub1LBC0rbpCOBVe3tvtCLczuZJTysf8Kio7Wze6k8+ZPMXqB2rQaCQxquVVy3bogpkjLq+nuZS0jNIyKEVV6ADsB6U1LFxbNcTN5fqXPSrlvbLaQSTxkmLOAw6s3+FNSE3yq92+V3ZWL1+tXohavYo29tc6yhcEw2cfAJPLVvWPh5bm18+T5IEOF3dPc1pabp6Q+XcXMIFmOeRjcR2Ap2p6idSJLbYLUfJDAnb61MnccU+oWtm1+wgt2WOAcGUjHHtWxPq+keCreOO0iW9vs7jJPyo/DvWXZ2zTwlY7g4X70nQRj29TWdHplrcSvNdTFIo2x+8xlveoWhrdFy7vbvxI6XeozyOueCx+SJfYetUL/wASCyCxQM0ijKop6exqDU9dS4QxLcGSCIFUjC4BrDOoldgEaSTnndjhapk2Gu5jmkurjfc3LnIx0FJDbXVwhl8qQlv4cGuh0wZtvtV3eW1vArY8tVzI59gP61Vu/EZnLQWcht1zktJ1P40k2LqZdt4evJJtzwOqnj5hgVXvtJuJH8vdGir1+cU3VNTvJf3XmvsHJIbg1Xghbb1Iz1q0D00BLCK2BBkViO4qJpIQ6qNxGe9LclSBGg47n1pLO2LOXdSQKLX3Ei7OF8wKuDGw65+6aoNN5cvlhdzHt2qxPC7I24iNQc81ClxE77UyzKPvGhDZEImKtnnn8qkhtt/zyEbR096vWenTXWGf93H9Ov0qeaSKwJbAZlHyg9KTkEYkCxK2JLlvKi/hU9T9BU8F757MsS7Y14HoazJXl1F/Ml4QdM1ek2W9iWQcYwPc+tK3cu/YpahqWCQhwR19zUdmBHmaRQCe5qraxbnMkwJ5zj2p91OZTsQfLVbEpOW4X1zJI2IzhD/d6mpNNs2kJYg4HJzTrKxEuA4OM8D3rpI7E2UG1cFmHIFZyqJaGsabbM+2sGnfzMgDP3e9WrqPYQw64wFH9atwO0bHjDYzkDimxWrXMoXALH07Cud1FudEabWiKEVo0n7xsgZwBV9rXAManeOoNbMtgPMjt05VQW3DvTrrT8WwZU2lTkN/n8a5nVuzqVM5iaAsvOQPSkt7ZjHvJGVrTW2UruYEsW4ArTi09QhDD73PFN1ElYSpu5z8FsZWPy7vTPQU25hyVVBwD+ddDcWfk2oSMHe/HFC6ctlF+8X5whPI71KqidO5iQ2pRwEUZI79M02Oxi0xI55PmmJyM9M1dETyRmdiY0HAB70y0tG1O+iMhBiU9+hreM7K7Mp0ruyNXQIpDp2qzS4ZjBgA98sP/r1ThtmjmhDZVZeMV0sNukGnsBjEjiPHp3rSm0aKKwWbkyqBtrknVub0oW0OUvLT96I4UA9fWsue2+zX8cUp3Rk5B9K7SXRjHa+anzBuee9ZdzYFzYkxqwdiCB1yKxVWx1ezVjHtokKSr910bgjvWbr86FIcoCwfGe5FdjFpMaXkixt5fmLuAbpkdq5fXUWSaMuAViBHA61vTm3IwnD3bHPSkPcv8hJi4yPSpwwhSN/LLb+RnvUmiWwuBPvblzxu7/54p8kLW2GbBRDkelehGok+U8+VJ8vMdH4j1ewNrp9h5X+jxQqHc8kOeSRXMal4faJY5iCbaUZjlXuPUU6VS0S+YdwkOQT/AJ/zitfRdYfTY2tJ7f7bZMcvbueB7qex/wAK6UzlaOUjNza5j3edGDxnrWtbTWU8cbSvJA7HBJHAPvWxq/huMxHUNL3z2GfnUj95CfRh6e9Y8wFxJsZV47DjNVcgty6VsQt5iXcJ4LI3IpkedKG6NXmT+6fvCsn+0GsLgeYksCA/eAyDXUaR4lEyoJltr6NuMyfK3/fQ5peYuphXnk365DIjdfmHT64rVtIraKOMS3EgHClovmGKv6hY6NcEMkUlrMe33lH0NY8GgX6TGW0O8dmHf8KV+g2zUL/2ejQ/aBcRyfcDNz7HFZ88V3Ku6CcxyIc+SD19xSJbPNcEairSEDjyRtIqaFEjjIhmwSePtP3lPoDSGjn7gXVpOxAcb/vD+dV445GOZJHVPT1ro48zxsJvll3fwnIaorqwQtlG2nGNrnofrVJg1czre+FiwdpXT0jHerlvf2N9uEpe0mzlJUHyE+4rN1CwuAxDREe+P5VRgsp48uysyHs3QU7Ilts624jOnLG1wnkZ+5fWzblP1xUkHii+0tgzrDdwngSgcEVh6bqM9ghW1zcA/ehxlD9RV5YbW6HmfaU0yX+KBvmRvoKXKmVzNbmrDqem6luaSQ20znIVMbfpg1Nbb7WRvLmgZT1jnwA351yupW9vDKRDG0TsMiVvuMfaqn9q3dsnlXaefCen/wBY1LhfYpTS3O4utMTWBmG0+yTH+BT8je4NYxL6b+5aTODhoz2rGhkkjK3GnX8keDzEW5Wtq08Qvfwm2vRbu2eLh0ww+pqeQpTsWl1G3mtfs1ww2E8YAyD7GsfULefTGYRIZIiMh+pxVHVYZoLhw0YiRjkFD8p9xVzTtXmso0YnzkX5WQ8giqjFpEuSkypDdMU6lGPc0NfXKhVyApPXHB/GtV4dM19SbaY2V0o+aKX7r/Q1nW0a20rRzfNtPKse1UQ7kZvfm/fjccYBNAvYkIVrZC3uTVa9iKS5i/eQ54B6j61JFLBK2G3M5HGeoptC5mSS6uiSD/RMKP7rVMurWuTmwDDHO+Q1Tu45bdhlAUb+LFQTlriMKIyjDuvQ0+VE8zNq31O2D5axhCjpgnOfzqVfEBj3rFaxwhv4lWubS3mjOScj071KqTFQSWEZ9aSQJm5PeCcr56Quh9OopzWOmG2I87Ex6DsB7ViBkdQrY3g8NTmDB+vPtQlYq5PLNDbgJHubHqOM0w3AlX5lG7HaoyHAw0Z9QaWLbuCt0Pr1FNAAUSsNkmD0KNxR9omtXVZVOwcbu1SNpYmdSpPB+9WjbWxhgcNKkoX+A9altIdrkaS7o98ZUnqMjirFpeI7/vIUbHJwKhAztURBRnqopWslhV/nKbu9Tox2a1LtvfRZPls0bg/dLYp0zRyly53k9mwax4mw5UjeR0Jq1HdwCX97bkAHgg81NrDTvuW1WzRTBLZswPRkqjPaWCSKWtLmL/aA61a+2sDuhuMJn7ki8j8aJNRmmbDSNtAwNrdPfBppA3pZFeGOzZQJWkdD/fwGH40/7Fp5wYrxmGeh+8Kb/Z81xGrrcWzgnH7wgMPrWXLod6Jm8p/Mwf8Almc4q+W/UnmsbtzffY9qW1w1xFj5g/Bqukn25gsMgVxzslOD+BrKSymibE0ixnod56VoRmztdrljdE/3fu0WsVzcxesLyeC5QySywKh59D7VsavqFzHdjz1RyUVlKAEkEdxVDTHGu3MYYbLeIgyHHCoOv41T8S3y6pqk1xDlYSdqgdlHAx+lQC3N2C8S7VgskaORjDRgAfUUuTnDQxYjG3eqAg/WuQju7i1KyeZ5sYPDHnHsa04/FUtsfKaBWRxgSLwfxpWZWnU0Vlu4i4ikzjkIOD+FUppDqELOrl5E+8jHoa19P1mxucNcRmGTtt6mr6+HoNQSS7trmO3JOWVjyfrS9R2tscElvDflg6mNl4NRNDc2M43IfJPC46EV1V/4PvbiLzLdQVzlXHQ1VsrLVICYpbJphnGwrk1akQ0YkyRzqSgEgH3kPUfSs66gks3WaAll7r3FdPqHh0mUSwRT2d0pyUKnafwrOWzvbiTP2Zgc4L4wPxzVXJaLWh69K0RWO4kQnou7gGtwTXsFr9qhJGThgwyCfasKLQLfT5/PuLlMHloIGyT+Pati/wBYbUoYvJQRxwLtWJOm339TUuzGm+pZW4iKpNLbF2P31VvX0qrqEdhbuWjuZ4oXGcFc7T6Gqy3kpEbKwV0bP1q5PNBfRbJeJG46cVFi33MZY45pCFUMx/iHG6litIJomRZDG4OFUjvUEyfY5/LIK+nv9DSrJsYZBI/vd6u1yb2J2MNpMEmm5YfdI4zRAVB+TJI5A70t9pUl5a+dB+828tjqBWTb3J3FHBBXuOoPrUtFqTWh09rcJd3Ctjy3PBI7U68uQwkt76NGjB/d3SDlayrSZ8k+Z857ir97fyyQR+agO0Y4HBqFoy5WtcqLBLA6v/rISOJB/Or9tJFNNtL+2fSqWnav5Ectr9+GX70b9PwpJIVjcvEeAPujrinJXFGRoX2nx3AwuN46N6Vm3VxNZBY5l3qvqO31q1Z3nnjbjc4q/FBDqp8iYiLjAkJ6exoTsZtdUUtO1iKN98JOOpU9adqFg90n2yyHDc7R6+lYepaVdaPKJFy8eeHXpVzR9ee0YupJT+JBWis0S2w8h7iPzdhhnQ/dxjdXTeHNZe4CqvMi/wALdD65qgbeDxCqzWk4huRyFY9T6VWMc1pOJCpjuE4K9N3rWM1Y2g2z1Hw3rj+GZpNR0xvLST5byxfmORT3r0fwprkHiDR5tOk/exLJ9otmXloyRyoPp1/KvD9G1iK6QRlfLlI5Vuje1dF4W1z/AIRXXYbqFmFk5+dAeYzj+VZlNH0XpVuLuIwANJeiHzYHccTAdVz610/hoJrNtbmGSS1uVBICjHI6qR6/4VkeFGPivwv5mnSrHcLmS3c9VkAztz6GqVvql54cuBqcynMxBuIlOAknTcKkVz1LQdf277e9Bik38SHo3vmunDAgYOQec1zdtDbalpNtdxESxSqCQeQD3FWrEvYQ7omea3/ijPLR/T2oJZtA5pDnpTYJknjEkbZU+lP60CEH60vX1oORRkj6UCFopAc0uPc0ALmgGkoB96AFz+FAOKTOBRnJ6UBsKaAaQHjvSn1oDcD1pe1IDke1BNA7B0o6Un86OcUhCjmjpSZIo60DFz6UZ9TSUgpiHikx+VIOlKeB7UAApTTaXp64oC4o45o3Z9aQEmkoBi5oJo/Wj260XAXPHvSHkUnal5xQAYz9KSl44o6nvQAuM0mcGlz7U3OfrQMU+3SjrQOfWl6c5oEHbijijrRigYZ9qQnFLQOaQmJnOKOKBR/P2pgHelBpAaBxQCFo4pMk0negB2e1JxmkFGD9aQMKUHnvSkcU0UDA807Pem5waOlFwA0GjPPrTiM0wQ0dKD1pR160YpBYUcd6DR179aQ8UDDtSZzRQeKYrB2+lHWiikMTOT7U4HikPFNzzxQAueaUGmkcUCi4gHGeTTqaMj6e9Gc0DHUgozSE80AL1ozz3pOnrR19aYDgaUcU0dKUH1pALnNGcg9aTNFA7i9KAM0lFMNx2eKQHFJxSjk0Csxc4pTSd6MZoJscHkD1oxwPSkpR9a1IFx0pQMd6Tp60vekAZ5petIBxml6GmAo60uB70n50tSwFHFG6k6/T2o69BQgHYx0opAeacaADrij6c0lFACg4NLzSA0vejYAHIp235aaKWkAZpaO9GM0AHTmlPJpM0YoAUdKXvSClBxQAcGlHFJ1+tGOeaYC+1LSYpc5OeaQC5oPak6j2ooAU4oyB2pKO3egBwpR19qaKXpQAo49aKDQDx70AH504D0zSA5pRx70AH86UCikoGLSdaUGjqaBBnHrR3pQOetAA/GmFhOc0vWkNL2pAH4UvSjPejFBQnWlzwBQaKBC0lL/Ok796BC4/Ogn2o6CjPSgAH45oB9elHU8UY5oAU8etIefWlx6UZzz1oAMdueaQjilpBknFACDmjHpSsOaMUD1Eo4x/jS4+tA5piExigDFLzmkPFIYcilA44oPIozn1oExRnpRjFJ1z1pw54HWgaD+dKDSYpR3oDqLRSUo5xQIX+GlzxSUg60DY7PPf8KU03t3zRn60AOBzQKQdKUcGgYoNLnNNoP8AnFADu9Cn8abzSgnPtQK+o7PXP6UZzTRzRjPegY4daPpSdaUHFIAB5oxRS96W4Bjijr+FGaTofWmwFBoBzQOlKBigBMc/4UdDQRjpSdetIBcelAOaOlHUd+tUAueKB9KTAp3WgAoHUd6KB/OgBRx60fQUmTQetAC5yKM4pKXBxQhB9aO/tR9DSE7aTBCkZ+lNZwikk4A9ah89pSBCuR3c9KVbYBt0hMjf7XT8BQMctzv+4Cw7HtQVlfhmCH2qQDHHahulMRUl02KVgZpZTsOQdxx+VeDftTakuj+HLJLmRpJLmXdDG5/1cSjqB75Fe4aprdlYxO11OLeNFMkjMOijrXxB8dfiLL8RPFcs4kL2Vuvk2yHsoPpUs1iup4pdRyXt7LOyllLZ571r6TYA2jPNCxTOSauWujlJ45bsMkJP3O5FX9Qf+07qJIh9ntoRhgvQD/GulPQzkupTiSKNZJTH5cCj5ST3rPs7WbXb2Q4Cxpy0hGQBWtqQ+3qYrUqYVUc+nvUzQwaLbRW7ybg6hyI+pz600rCu2VrjbFFGlrCzQocNIe596pSW8uoXZH3bZAN+3v8AjVt7sXKi2hJEbNnC9P8A9dNvLiOwMkUQ2pjBD55NVYgZfXp8oCNVO1diqo4Ue3vW1ollb6PZfbNSUyzvhkg7496z9LtB9lNzcsS+RsgUYGPU025uX1SVk3EyMeoHApM0iupamvLjX9QCp8kI/gXooFWIlEd06raNJHHxvP8AOnadBFbKUtwxEfDyH175rOv9YnkyGl2wA/fxgNUq4y3q2vfbkS3SNI4rf+Fe57k1zd7qTapL5EYK26cu/rVWecX8hht8JH3J6t9afaWkt2n2a2UsAcu6+lXYllcv+9dLdW29AaktlEMbByDITyfQV0MBgtbIxGFCycPJg5NZ8l3axO3l2qbCeN/WgVyhd/PKFiBxVefTryfmC2cg9W28CtD+3vIZmgiijPTOM5/OojqlzqL/ALxwIv4sd/aqQO43TdAuQTJPKiRDsWyTVi6itYFbfJvYjjaMVFLPMTtJZU61RmjJkPzZ/wBrtUsVrE63Fki4ihJcd3OcmkZ5JHPzhFxyo4FQwqY2Kxrk/wB5hV20sE3/AL4mYnJMCdT9T2FLc1Rkm2uL2UKgPljq3ar+m6SIJXckFcc7u/0rYjuIVyGSNccKi/dj/wATWde35dykYymevrQ30BQ1uSXeoMfkXPyjA29qyJ0eR8uSQOQKuWdrc391HbWykzOeT2A7mppbVWu3t4X8+OMYeUdGPfHtQhNXKVqv2jCAYGcnFF8xEpiGTj5VWtF7WKOGSRGYmJeMddxqPw9pqXWrWqXEojV3BZmPAHep5rFKLehVuLOaGNIXXY6Dnj155qK3tQo+Ub5PX0rS1aRr/U5nQ5VnOPpnir+m6aEA7v1zXNOpZHZCjcr2NgYh5rj5uw9637TTzMAWGBjJIp1vp7ysvoOQPWtK5k8i1WHaA/3mc9h6VwTqNvQ7Iw5dDnbyCSW4WCEHLenpWnDpn2bCI2GUfMSOfpUujRkyS3LK29vusegFa8dt5SmRyGOM5as5VOhqoGZDCZgRGMkD7x6CoriFooyJGZ2PAUdK19NR1jcKeGJJJ6Co7e3aeRi3IU4BYVk52N1DQzDppEcfAB3A4rVkhiRMblwByR1FSyWA84BAS2zPPSpLHSlumQGJfLRdzZ/iNLnI5TLtIWu59xU7EPy57VPPZNd3CiVgka8lm6EVof6OgbIEYzuZgeAPSsydptZlENqp+zDguSefpTjK+onFmatpLrssoiUx2UTHLEcH6VqWWlIdREEaY8sZ249q6ezshDpccCQoinA4HJ9ajtYXe+ut67CrbV3ccd60c7kqLvsZmpQR20BVxkkhtg65rZCGbTon4wQFweorN1y0MdwkmBg/LWpZxmWyGScrjOBWE3c2jGxDb2rra+S/JTK/4VhzZOsafEg+4JJHHsK6uO3VLtNxz5i4yegPasrTngXxBqkkiCXyv3KKvUdzWK0N+W5lalJHCZGkGNwPl47k1x+q2xe8ituWLHacDNd1rwFxc24kj8qCDIHqSaxNBtA97fXYOSTtiLc4Hr9a6YSaMnBGJo9nAb5onAFvE5Ge54rH1dTFLu5kt8kD3+tdDJd29lPEEXcwmbdgferB1G4udXJ2ReWhYvtHb6V2U2+a7OWrC8bIj8OWS3sskNxcCKEDMe4dG9Kp3EckU8jeYY5oiQQejAVsWCeYrxpHkgYJx0/Gm6jpyzLgOTKTgv1Fd8at3Y8udFxVzQ8J6ybdxPFI0bqNrR+p9celal3o+ieJXDpLHoupnkv/AMu7n3HVD9OK4pzNYXMMsTqAnDc4zW/HfwTQK1yyxmT7s0eOPZhXV00OJrUravpmo6F/o+o2qvERiOUEMj+hVh1Fc5mCOQq0cak9T6V1dreXNu2yJ0vIkOfs053wyZ9B2P60lx4a8O+IJirXDeF9S/it7ol4CfZuq/jmmmuopaGHaXMkZXy7hZYl5KMc4rf0vVCtyGj3RDHyur8Z9KwtY+HmqeH8XLpJPaZ4urT97ER67h/WsuHVILSQ7BIWPXf0o0BeZ6HPZGY+eCZS69ccfSsy40SScEFCoJ4I6fnWXoniMedugkKSnrFM3yt7VvPqcl7lSTbydTmk0L0M9rK3S28u4kkiKn/WR4qvJd29uh82QzRNxvK5I+tadrfW00Tw3kBkKZ/eRHqPWqUWnxXUUn2d1cE/Lnt7EUrDI5LmwKLHHK2zHDMflz6Z7VFcW9wbc/Zo0uI85KFgc/SqYs081kbFvOMgqfuH8KTyLmyw1u2OeY88GixW5nahLKv7qWN7NgeVAK1mNCrnIlL/AI811Y1+3lH2fUUZG4HzrkD6HqKg1Twobi1e80t472BeWELZkT3I61cXYyZhwX8tupjdjJH/AHHGRWjZahaXKNHyeP8AVydPwrDaFsHEmGH8LcGoYpXXjYD7iqauK5utZ2rOphV4ZAejHv7Go5L3D+Tcp5bHGH28Ee9VWu/KiEYfzD3YDOKRb5wnzhZo85waVh3LbRzW7eVKTcWb/dOcgfQ9qLPZp1yQDut5RtJbkU61u4yMRttXvG3SpWtfPZzEuYyOUH86LlW7GffRG0n7vETxInSrST/akVZAHKj5ZO/0NOvIHELJGSU+8VI6Gs9TNEcMoUdiKe5OpbEktsQ5XzEzgp3FWoUtrgZ2bfbPNU4dS2EmUEgjBI6imyoJyphkGWPTNDEacUAjdh5hnh/55ydqa8YZysB+btGo+as8SXFr/rFLL6GrdrqNvMoG7ZKD8pPakCK7XjIWG3y36ESdaglmdwoyeO1aU88NyxS7h3kDiRetUZLGPeDBcfg/Wi5SRTMuflYY9anim3qQSCR05pWtmkOGCsfamrZ4G3dsGf4qLi6lmC4eBwQMr6GtS1sItZVxDIkN0vIic43/AO6T39qo2tu7BUYowJ4YGpJrGa3nDAjKnIIPFTezKtcpPNLpt08c3mrtOCrCtKzdZgJoZPlbgqR0okma9LrcRiTdzuA5zTbGxW1DAOzA9RjoKHZlK6LUV7HC2ZZjjOMbeDV77XDMCxKtxwCOKzQbeXe7AnaOFcUyFoXBUtjcevao5SkzSW4jV0LQKyf7PWpnvtMlYK8JUDrkc1kurJcD720Dgr0NSO7uFfBz1IxTsM1o4tLuQESQIw6g/wD16S68LR3gxBfANj+NSP5VTiurWTCvDKkpPVVyK2RqdnaxeWXYyjGAP61CFbscpP4YvoJSo2yle6NkGqZ0zU4XLrBLt7kDgV2DX8TRGQSyRPuzjb94VpQarshBilYbv4Cev1q1JrcTgedNcXto2ZAZ8/wum6tK3nQosl7ax28Y5/d5BYewrt49dhSUefpULqOrR9TUxvvC84YTNLBI3Tcm4LSc7i5Gcidd066thbWtrcQRE/OVbJb68U2HRFMe5Z5I0J/5axkY/Guk/spJAf7K1W2cH/lnLGFz+NZ13oWvXNn91pivO2N8g/SkmNpmFdw2sYaKOYSoOX2cDNVY763VhGVIB/jHapbjSLq1YvJbywOfvblODWdc2PzMYxj+VWkhamjNJ5O0qA7DkSZyT7Grem6nLtaTJJHJw3Nc7a3MkT7JMjtkVqtZyWcayvhA5+VSeT74ptJjUmdfYeIJNm62mZtvJjz0rTs/Elrfs6yZebHKE4I+hFebW1ysMzzITG44KHo1aM1zFcok0KeTLj7ynkGsXDsaKSZ20yaVNuLXt7aEcE794z+OKyp9K0+9nZf7bCP0UTKVB+pGRWbYeIBcRm21CIToRjcOD+frVuTw2l0jyWcrNCvQP94e1EXZ6iavsQ33gm6t4c215YXa55KXIBP54pthod/bkhFidzjbsuEI/nVW+sri0YAgocchujVh3Foyfv7V3VgeVJ71utTOTa0OufQr+ykae5gCw+odcfoaoXLSptjIwpO6OT19qyLK7mvFEZZvNXkqSQfyrXhuA1q8O0sV+YZ7UmhxdyOZ/tUTGeMZJ59R7isxp2tZPmYumMYPUVcvY5YwkmS0bjr2zWdJcKVIlQlc4DjqDTRDep0Oj6obE+YDtjkBDcZGD1qhqlgyTSXNum+AnqOwqpbybIiI5FZT/AetbuktPGhJw8BGGQ/zptISOegnZG3IcHuvaugguF1K1KlcOKoazob2582E/K/IK9Ko215NbnJOCp/MVEo3V0aKXRkuq2htVMiIxKYJwO3rVFdQkULMshxXX2Oo2+oWoWQfvTwrHp9DWBrXh+XS7gsq74XGQV6Coi76MGrbCWd7FIMkmN/7wret2iZSzBmBGDtPX3rionGcDOf7prY02/MI2mQlQehpSjbYpSutTctpcRFJJPMgY42Sdaxdc0Z7CYS2xHkuM4U9PY1oSXcdwxeE4xwyHr9amhk2jEgDxEYO7tUrRj3Of0yV4ZC4bAH3lFdS0811bI0wDRZwk39CfWsO+035/NgOO/HcVJpV8Y82tw7CBztb0B9at2luRdrYuz2s4k82HKyJ1A64ro/Duox3z/ZLttszrhHY8MfQ+9czJcS2dy1rdsQvWKYen19KuwmF2EcnyvnKSD17Vk9DaL5j3r4G+PpfC+pnT7iTdaO4ADc7Wzx/WvovWdIs9dvUsQ6i01VRLA/eKTHI/Hmvgiy1We2uiWJSRSPnHVhX1p8E/EkXi7w9LbC5ZtUsUE0Sn+IeoqNypxtqdh8OtTn8MtqGhapG6Pby4ZW/uk/K6+1egfNZT+YoLxEcleQwPQ1zuvac/iW2h1S0Xy9Wit8PGf8Alpjqpqb4f+J49b097WQMksR2NFJ95PY1JkdI9uY28+1OQeWj7NViC5W5TjIYfeU9RVazkNvcPbOfdD6ipbi2OfOi+WUdcfxD0oEWjwKAcmo4JvOiDAEdiPSpOlAbgDRnP0oBpDx9KAFz+VIM570DNLnPSgQtIPxpBxSjnmgoXvSZ5pD160E0CFzS5zTfzpSKAFFHSmg/jTqQwpAc0dPeloFYKKKBTABS5z9KTn8KKBh9M0UUmaBDgcCjdTaU80XGHejijrSDk9KQDs0meetGcUlNCHdOaBSZozQO4uPek+lAPNAoEGaXHNB56UnNAbCkYpV/SkODjmgZoGK3XHWkHWjk0deaBdRcU0U4HNBFACCjP5elA4z1pBQAZyaMfWnAYpDQOwcCgnFJS/nQAg570cUUdeaAYUg5pSKCcUgDt/hSrTRTiaAQhooAweaU/rQAh5oFAoJo3GFB4/8Ar0hbAxQDmmFw6ikz+lKelH0pAISc0A0Ee9HHakAuaQ0lFUAo4B5zQKTpQTz3pWAUGkLZpCcEcUtMAyaUGkpen/1qAAfU0H+XpR0pCcUDHZzzQabml3UgYuaUHIpP8KQHHrTFsOOCc0Dmimk8cUAOPWlHH1pq804880COE60CkpfatTLUXt3oPrSDjsacP0oGGceuDQKOp70Hg45oAUH0pRSZz9aUcrSYC5xRzScf/qpf1qQDgU7r/wDXpoOKUH86YC0Dg0gH40uKAA8n2pw/Gm0o5z2pgLiijpQPapAXrRRRTAXpzQOTmkFLSAPpSgYpPwxQOvrTAcDSZpBx9KUDigB3P4UA8UCgf5zQAtFJ3pR0FIBfpR2oHFJ+tACjFKTikHtSjvQDDrS00UvemAtL0pKKQD80mfSkHP1o60ALnP1pQaTH50oOKBh/Og8UoOR/hQOaAsJmig+1GetAhcd6Xj8aTt3oA/OgBcY6mjj8KMGkxQPYXvSk5pKKBC9BSUvFLjmmAn0oo6dKABSAXr60ClxSAYNAIXPFFJg0dKAF60gpeKMYFAxCOP8ACjGMdaWkNMBCKXPFHWkPNG4hRiijtSAZoACaUHjrQfSjH40h7BS5pOtLSHYBSjrSe1Lj86Yhf5UelIDz3pSc49aQxRn8Pag8CjOBTTk0xaDgfalP400d80pOaA6CijOaSlHBoBC0hP50uTmjtxQgYdadjNNANHXvQNDupxSZxSfzpetIBe1KDTeaBwaZI7GKOlGcetFIoUetLnj3pB/nFANMAz7Uh9qCPyooAAM+tKPzpMUvSlcBKdikHrS0wQv50ZpAaUcc0CY6mjrS5zyKD9OKNxh17UDk460dTUM0+DsjBaU9vT60ALLOtuvOcnoB1NRCKSZszHCZyEH9adBbbG3yHzJD3Pb6VYOCKQCLheAOKU8UdRScn1oARs9jUMjANgl3c9EFTHis3V/ENv4fimmmX50iaQE9BgdzTBLU8Y/aR8aw6F4dXQoZFGpam2ZXXrHCOw9MnNfK0lraWR8xWeaYDJMmAB9K6Lxp4gvfFviO51PU51TzWbbK/REB4VRXF32s20n7i3RruZjhT0Ue/rTirmstEWGuLvVGCwozsMDLDgCrV9d2ek2LRSB5Jjjdt4BNVlE+kad9rnmZbhjiONe1ZDI2q3IWRjycknqa2sZX0IPPmuf9JH7mBT90dGNWpWD232mWQeY52qncj/Cl1PyrS1CqwIj+6uOvvWPFLPqdwo2lpDwiKKtEm7pCSWYS4U5uCcRRr/D6sa1H0Z57u2mvNoXqEPVvc1o6TpsVvCDMQs20DyxyfxqHV7vbuBYM5bGB1UY6UpMErsy9RvDb/wCj2qggsQX71BYLNDLNHCykqOXHr3FJdXClFRMrIfXniqcuqFbQ2lohEp/1kh7VO5psifUNVdFMUDhU/wCWjoeGPesmZLvX5FCnZEuFB7VCEI2xhy+D8x7fStT7VIsH2S3UEnlmx90VotDNu5Tt9NE90ljaAyuD+9kHT8K7OG3bR7aJUEaKP+WR6uPVj6daZ4X02Cx0i7uldQ8aHDHqXNcpqmrSOzxiRiz/AC5B5IpsCxqV/wCexSP15wMDNZtxJFJH5YPKcu3r7U24je3RIk5c9SKZBYyXL+WPlQcsxqAt2G21uk3LZPPT1rZtVSOKTZbj5efm7mm/6NpsSMEEsi9d/Snrqv2iCWdlA2kBMdPpimykiC6jeVhJdSgBudi9celUN51C7WG1jVE7sx+VfcmpN3ml5ZnOCevf6CmLei5xAiiGIZO0cZ9yaVymjYhS3WKdUdS2MPdP0/4CKo2mps0rWdmipEcl5tuWb6msi5uJLm7W2Vtqjrt6YrQilSyx5QwVHUdSfek9NRq7ehXuXK/Iv3Qe/UmnWttJdPHHGpkllbaqr1J7Cm+W0zb24Wuu0jb4b09L0wiTUrhdtqrdIx03/X0qGyuV3E1GxGg2S6RZkSapMP8ASZx/B/0zB/nWUUi0W0MJ5uskNnoKsi4fTy8hk8zUSdzN1Cf/AF6xkD3typLF5GYs3OT70c1yuWxbnzb6cFH35G3NT9L0/wA+2ubguqmIAKD1OT2qV08+JMncu459vSp4RttvJjH3mDbq56kjpp07kNpahQQeWJ/Gt7TbP5cngDvVfT7LMgJzgdRXSpbCCPY3JAyFrgnO7PQSsrIYJUiUME3KowCBWcLaXUNQEQUkfef6elW764eKEIpy56J3+ldDoWjmwskkmINxIMuR2rFysrmqiVU0+V41XCqemPSorq3VZSuC7EchulbbKA2FByemT1rNk8ye8ZNnzZ+8voK5b31NuW2hUWFmnMSfKMZIHarVnAsMJO3kk7TU7Q+RtfaVAOGY96geVzHJlsohyMdBn+tC1K6CW8ckkkm7GWOBg9f/AK1PnuF02ynVcEjnnqfpUUDLaQRySlmcjj0H096p3aPeTJPLEywbtuW6n2rRWe5LRkywS3xQK2yE9fVs122haWllaqjDDbe46CobDTFl2SPGAd+UQdgK31BVgShIP5VE59Eawp31ZStwN0SgFtrkH2FNsoFmaVg27cSQT1HNW7nZaypKzEI4bOOzY4qtoLeXpysyncABms1JotxV7Gf4gSVLBCQHVJ1G5evJxVpXEVrLtyHXqgqe/ga80u4H+qhDh2z1JB7UWKS75444wd2Dvk7g9605rmXJYgmEl3YrMSEUDcOecgVmaDC9rYTXQi2fanaQyydTzxWhqNtHY6HeuzuZh8iAf3m4GKq6tA/hqxtrYSmU7BheuGPb+dNJMp3Rg6rE+pXEdnHNI8srAnHRVHU10kOnWOhmQYYW8Me44HLHHH603wvo11aQXV1KqGW4IG5+qqPSsPxVrDytP5OdihU3KeGYjGP5VZm9dDm74WbtFDFJlnUyvI3Vc5+UVa8NaTPHCzqieWfkQt/FUmpeDG0mLS7WR0lvb475FHVF/wA5rfexay01GMgRWk2wgdgO9b89lZGMot6nPJYi2uJLcfu2nPmgjpt6GqGr28FuksUIbcWB3Y7Cuivbf7M0dyMPIgzg8gj0rM1aI3UBu/Lwh6hegFXCdmYTjzI4m4uI7m4EUke3uc9/cVly4WWSB8tG/wDq2966fxNpghNjdKM749rEfp+n8qxLhI0Xcy7k9R1B9q9ilNM8arScWZlhrNz4euN6YkjziSJ+hFdhN4jtfFVp5c8a7lHyOcb0HpnuK5bVrNI2STIaGUckdqy132UvyHODkMOhFdOkkcl3FnocNnrnhq0W90fUmltnHJt3JX6Mp4/OqJ8dWV/hPEHhu0u2HWe1Bt5T7krwT+FVfD2v3ls6eVJ5cbdx0z6EdKfqtrBqz7gEtrknqv8Aq2P9KyvZ2NOW6ui4bHwXq2x7HUr3R5CMbLyESqP+BLzj8K0bTw1dMqra61pepRL939/scf8AfQFcLe6bcaZMDLDsB/L8KZG/lS45CN1x0q732F6npieBdXvJlZLcwXQ6PEysjDHfBrO1Lw1rWmYZ9Nmt5Qfmwh2t7g4ri1vZ05hnmhZe6sRXVaF8Q9Xt7cQzXM93EvDI8hJHuDSuK1yS6tUvzEJ4HguWGd7dGPpmse8tfKufKy8cmfl9a6q4um1FC9lcNcxEeZ9nf76N/WsmG+GoPvnTZcIfTg+1SmKzM5rlIrcwarp4niP3Zl4ZaitvDwLC40jUgrf882bYfpWld3IMYVtkqZ5Ruoqrd6XE8iNAWiA52jqK0HbuXZ7uw1Cw+x6xp6w6ip+S8j43f73v71zGpeH/ACOIJAoboG6N+NbgE6xnzyZ4u29c02IQPiNW3wnnywckfSpWjE0mccNOnhOSGX3HSrEHlvtjmXyW7OOh+tdDd6cZMtaM0qqOQOGX6iqTWNyiEy2wZBzuAxVcxFjOudNltn37dyHoV6Gmw3FxC2QSMdMHmtm0uoopB5UxUkfMsg4q3caTDdxtJGoWYfxRHKt+FO5VrGHaaqJ5sSsVOfvL1rRuYTuDxFLiEjqo5HsRVHUtDL5kjGyZfvAdD71TtLuS3kG8FJVPDDofYih+Qr9yWaFGkOFxzyuKjFhzviYg/wB09RXQefa38SvtWOVuMn7pPpntWdNEiSHazIffpVCLFpqH7vyriFZ8dVb+hqJ9M07UVzaTi2mzzFPx+ANPjthcIWU7XXuDwaqtbIWZf+Wh7+tAEdxZ3enj94hK9FbqD+NVvOVsFgQf0rQS5u9Nh2h/Nh7xtzTY57TUJArR+Q7f3en5UhjImBX5TxTQ/nTBAeQe9OuNJmhP7hsoeQw7irOn2MxDvJsUDufWpdiisJSj7SOAe1aNvcwquJi3+73qPzIrVgFXe2OT2BqNFFxOMOiOe7Hj8ai3ctF8GKXkNsT2q5DYxHay3Ksp9D0rJiW5jm/1iSJ0Krg4PtUi20tvlvO4P8J6inYd9TXm0kySBg6OOzL/AFqH/hH3lcmN0XHUEZqjKZYVBjuCT7Go1uroMChPmDsKnUGaEtiIEO+8j2jqu3kfSkiuLYRbo5S7E9VHFWYfOuIEa6to0jYYZ5MDNWl0eznEdvZFShGW2tklvSmk9ybkc2piztY3XDSyg7Pb3rLm1meKFma3hlc/xFAcfjW3qNnFGYY7lHxGu1VXGaxbv7FZyAMs8eemcYxS6gmxYfG1zcJ5IW3jYDA8yIYph1a/niZxHCzr0EPAqnL9hm3HySkhI2nHBqSztZAx2Ou085Xt9arcNS5Zare3xw1rsK9ZCeB9alup8SjECT/3iAdv51lXdn5EgmMzyDI3KrcU271O5ukVYIjHGBjYh4PvU2vsO7RbF1FE7brSRM90zgU+O+lt5A0Lz+Xn7om5rMhnl77g3Qhuhps9j5gyrGNjzhuhp2VhK/Q6lvFl/BCGt5AJF6pMdxNWrD4i7EdNQtLCeN/vgQDd+dcAZbmzOJASPf0qZZLd0LZ5PrQlYE9dTtZNT0e6Ky2tlGuDnlayNQvLe4unLybZs8Blrm4JjDJ+7YgZzV9r0XQxcxKT2ccEe9CVmO5LdSJG4YkBSfmxGDVhZtOkMYF1K5Iwf3YApbfSrmSzmmhzLCMKzdvx/wA9qyLizaJVyrRseRkcVW4rl+4FuiuIpJGcH+LitTRtTZVWPzCjdm7H2Nc5JuZVbkSY5q7bXAYKABuHXPeoauVex17XPnp5cmMnqH6Z9j2rL1XRBKgaGXaxp1pcJdbYwduR1q786P8AZrkAxE9R1HuDU6oT13OQuI57WdVuV2yKOJE61t+FQsd7JPcEfZ1Q7XYcE+laDeH1MczzSrcWq/dz9+svULm4MCrZxCO3iPyp1PuSfWtea5FieaM27tGD5to53ADoKzb+xSyQSA7o5eQvp9a0dBu3kV4zC0iodzIR0HciptRgS9DXNlFJJD/FGBylCeoNHI3Sm3YdlYcY6VastSntCn7w7e1XpNFmuCQ0RUY4LcCs17cIxhLDzFrTcjVHV2mqDWYzCXEc8SllGOGx1rOkhhuyyY2uB8wP9KzbEPDeREgh1I5B6itO5uoHmlhKFLiNuJB6dqm1ht3RQgLabPsJJjzwa6aw1Rbq1+zTlVhc8Owzg1g3LoYP3w57Fadod3Cnm290N0Ug+Q+hqGuprF33K+s6YkcrFBsYH7w71nvDhQSNrDuOhropF8wKhJbHAbuR71WnsmjlwsZKnquO9QmJxsVbSYj50H7xRhgfStaK7aFo92yRG52+lVEUqCJYfKlc4DH+7ViPTwgwz7x22kVLKWqJJ1PzH5k7gY4rntQ80SEkkA1tyag+nfu7gPJGx44+79KszrDcxB4oEkA5BPU00FjMt2k1OzSIhndBhWNatvpZsYol1KdY0c5R0IJFc9JPcC6wqlFB+6vQVqGVNQt1RuHXhcUPYa0dzpLo2ksCJCHBHHmMeWFdL8LvHN14L8R211A5zC3KE8Op4Irzqyvmt2FrcYCZ+UnqprftLdxbGZV3xx/eYDke9YPQ6U7rU/QLRNWiubvR9X0877LU05TdkI+OR7Gq/iLRJNF8QHWtPQh04uIF6SRHr+I614N8E/iV9l0htEnuGSbzFns2YZUnuvtX1Vpt0mq2FrfFB+9TkdvcVNjGSsyDzF1SyS4gbdKgDo3qKvWlwtxBHIvRhyO4rknm/wCEO16OElm0y8JaPPSNu6/SuktWEF0YwB5M3zxnPHuKCCeL93dSIOAw3YqxmqVsxnvJnH3F+Qe/rVzuKAFyOKWk60A5HWgEGc+30oFLwRSD0oGKDyMmjNDGkHNMWwdeKTpRg9O9GKQCnnNHPSk70vFAMBxR+NHT3pcUh7hmgUnX/wCtS9OlAhaO1Jn2padhhRSA8elLQADmkopaAE60ZpSKTNGghN1LnpRxijPtQOwZz/8AWozj6+1B46Uh5FAhc8/4UDmge1ANAWFopCKB3oAUfrRux2pKAKB7gTSiig0CAnNApQMikPtQNinilFNpSeKAQvWkzik+tBGDQA7ORTf507qP8KbQDClHNJS9BQJCUZ9qbn606gOoUdaKTPPf8aAuGPrRzQfWkzQGwoOaCcikzxQOetAXFzgU09aKKRQUCg4x3oP40AKaQH0oziimIOtHSkHNLwKBh3o/nRijpQAnX1paQ8/SjP40AKaQHtRjNA/GgBe1GaTOelGe3U+1IBT+VJ060ueaQjmmMWjt1oo/OkCDGTSj6UnWimAtGPrSDNKOtAgxxThxik/OgUC6nC45owaKK1MhR+NLmkFL2oGKOhpenHJpoGadj2qQEAzSij+dLQAdKOlHX/61FAC0p6UnQ0vX1oAARilHFID7UoPFACgUdKO470Zz9aQC9vWjtSgZ5pOopgH4H8KWkzyaUU2AZpe/FJilz9akBDSkYowPrRjnrTAXrQD9aM5oHHPf2pAL+dLmjH50hOKAFHalpoNLnmgBaKKDQFhfxoFIKcKADqDRSfjQDTAXGe9Lnkd6aDijknikA/P4mjNJQOTQAo5pe3em07rzQAZ5peoIpvU0vQdKAAdDRmjrS9ev60AGcfT3ozmkpcUALnNA5OaM4NHSgfqLuzxQKCaO9ILik5/+tRnj3+tIKCcmmIUUuaF5NIOvSgYo60ZoznikAxQIUfjQaKWgBMUvXr1o/GjvQMQ0ueOlH50negYDrRjt1paKBB1FJnHNH0ozTC4pPegHP1pOpopCDPNLjvScUUDuO7d6Qtz3o6UfzoAKUemKTvSjrQJi8UmfalHSigYCijv0wKUdaBABml+tH4UuaRQfhSc5pev/ANakzjHWmIcKAMHpRjP/ANalx7mgY0UHp0pR1o7cUhBmgc0DmjHHSmFgGeRR0PelHFHpQMB3pc0mPrRQJC5zQKB9M0oGD7VIxO1LjNANGTn0pgAHFGcUDn3pQB3zSAB05o60Y4oFOwCjinD60zIAyelV9zXuVT5Ye7/3vpTEhXmaV/Lh/GTsKlhhES4XPuT1NOjjVECqMAU7POM0rlAKQd+opegoNMQh5oNNkkSJCzuFUdSelVpdX0y1iae61CC2gQZZ3cdKVxpXLeF2PLIwjhQbnkbgAfWvlX9or4+rLey6HoLILILtllHLSH6+lH7QP7QL69ZzaP4dujb6er7XMZw02OpJ9K+X7yZrqVmcu0zHv2ppNmySjvuJqurXWqygSMXJ4C9hWz4W0+JLktMMvtPToOKx4ofsqgqoMxOPm7V0DsbLTclwWBGcdTxW22xi3dlTU7s3MjK2AB8qdzTftsOhaeUCeZdSn77dQParen6ZCkQ1O5bCJ87J/s9s1zV3ePreqyX8iFYVJ2xjoB2ppCaF1G4kvZoVZQBnJ9/auz8N6TBoqRanIqG5IISMnhB/eI9a5XTYpLy/icj5k5Geij1NdJFBcavcbIkK268PMTgEd6pvoTY0zcu7yzwsDKwOJG4H+9XIQSyz3OC3mybjgjvWn4g1OK4uUs7TJto1CsV6ufT6VlyXg0eJ5th3txF6g+tQWr9BdRmW1cw7R9p24f8A2aqaXEZplhUlA7YaUDt61n3eqM6f3pn5Z+/0rT0DdHatNIdiMcKD1b6VqtiW2TnT4BM8avtRDuaVuij+ppLREnmZoCVtIz8zv1YVTvbl9RuhaxEiBT820fzqZ5YYI/KVdyD07mi/YSV9za8TX1tBYW1vZswjZfMcnu3+FcpawAbriTk5+UVLIz3txg5b29qg3i4uDnKRp0ANBWi0LUzxn/VAmRucdqfGr7uSQgX5tvc1Lo1hLqV+RjbwTubpUt6yowt4wGYHBxS0QamPKrTk7ydvZDwasxQrwv3E6gE06fCybpSGY8YH8qYWBjV2wxPb0FS5XLSMy4uTLO20YUHAFFxH9mwMjzHx35pwKLIzBSFH86XT7c3t35kgLIDkj2pka7F3T7BIi88n3ugpk2Gm+UAqfSpNS8xZhBGMLjuelPgtVRAAeQMmok9DohEl0/T5L67WJV3bTnaP61t61eRWC7QfO1AjbvP3Yh6AetZsN6bKMmH5ZD3/AMarThmkRiN7yfMSa576nRyX1IMtDDy53SnJz1rQ0m0ihgnupHKgfKuOpJql5JuGLHgKa3pbRf7Btkx8zSszeo44pXK5LFRbQzKm0sI26Ctux0tZHALYqCwGbeJccJ0ra0+PymDt39K46k+h204E0NiI5P723pVyJ0iBuJskr0x3PanlVREZush/Sq2on7RdR29uGZRnJ7H3rle50JXJNBt/7SuDeXKYG7KBR2rqLmZETK5zVbTrOZY1WJhGpGNqjmrfkpZsAgy+OWc55rCTvobpWKT+ZNGS5EYBwB0NSW1uI5I41YE45Y96bdS+bKF2GViM/L0qlqUtwY/LfKBeDFbj5s+5/KpUQuS6pexYkjiU3AHy7ewPqaz7ezl1JUESBrkHOwA7AB1JPc9a6LSPDcEaRSXURiAXd5TNwfdjU+46xfk2KiKCL5TIo2qfpVuy0JSbMldLLbpmYSSYxyMAeyirp0x7iWwV2EY+YJGPp1+tWZNOla5WKNhlPmLf0pNQt7xbq0kW4i3qGxgY7dP8+tRzdEbKF9Szb2uZpCo+VPkVvWrRixjLZWq9raXBRUZ2JPJAPerxto41UuCQOuT3qLXOhK2xRv4YRGEbLjBwPfHH9Kq6MPs1li6Xe/RMdBVnUoWjh81hweFC9ab4ft5TZK5UFizf6w8YzxVqyRi03IBAt3p9yzB5Cu7CKOAcd/8APanWExaC2udrEmJQwPftVi1spphclJSgJIIj6Hj0qtpEUxhERPCRsOfb/JoSTE209Sj4lRJbizjGQnmCRweny8jNUQn/AAkeqlmYtFGdzn+ECo/Euo7YwkhCySRh8dwCcD+Vang/wzdy2JN0Gt4mIIROremfatHFIz5uZia4LnUNPKRubOy+6rD78h9vasG60+xEtuxU/ZbYJx18x88tW/4jtoGmW0N2eBsG9uV9SB+VYfiTVopvsdlpcEscVqpDzypgOfbNC0epLVzEudYbUfFVxqzE7W3W8UeeFGMdP89a1dSM2uSafbQpsjhjJYsMKTVfT/DXkT2ISMyy7hLK0nAyT0H6V080E76/eoBHEqbQFUZAzVTdloKOrsJY6OsVwsE8aSuIiMnvXO3FmlhHe2zYaGXBjY/w4PI/Guu1SzZIxIJJXcMFIHTB61Q1vTreaBIo4yGIxu9D259etTCd3YmpDlOJvIobqzaBoyYdh8qQ9AR05riJbDdDtYnjJPqD3r02ZIo9IntG/wCPq2lDBcdQa5HVdOKXRkiBVJOdjdM16NGTTscFWN0ck9qG0+RepQ4wR27c1k25hdXgkPlsOUJ9fSuivIfJDAZVW4OOlcxq1uYbleQe4xXswd0eHUVmXdFXy7kxE8MeK27NFEt3DLGWAXOe4HqP0rKhSO4QSRHZIgG4f1Fa1vNceaJY2WXehTnuD1qJ6MuF2rFUXkqYs7gi4ixlWPIqK60kJhkP3hkKehHsaJEeEsJVG3OFJ7GrdneFSQY/MQc49KF3GVYrXz9sLptlXhT/AHvapZ9KmstrhCrgdPWr89rJkSWp3ZG9VPX8Kvvq66ppwN2yo8fyttX5xRe4nG2pHZ2Er28F9pkm24B5GeQ3pVkXEWrTJNsS2vVbbLGeAXHf2qnGbnRJoriHE0Tjdx91x61NJYSay0t/auqSty0fcn1FInqVpbQOsoUM5X5pA38PuKbavNGPNgKTr08tjyKsaRKdRunQsIrtBtZXOA4HY1PdafB56C3c207DK84BPcVVwehFEJJcm3Qlhkug7fhVS7uLSQKZLY2k2f8AWDofwq5Df32m3MfnwjKn7yjG78RVwvYa3DM3mJGM48iXh1PqD0IouQZERkgDNBJFdgjjacNUkjSXEBMG61uR96J+jj2ovvBd5YWwujGZ7XrugbJX3xWAbmeKQeXOzAfdD9RV26hox91dTMWWQASjjcqioYLiWMEByCTk+1XvtlvqQP2lTb3GOHxw31qg8B7HJPSp3BXLcV++5RKPMyf4u4qSaPTpYzkSRyHpwCP8aoOHZArIcgdajV2iBQ9PU07a3ExnklC4QZQnv0zU1s6QFkuG3jqAvNB+cEAnn0qq4UyZTnA5B61W+wti/G9uj74htQ/eU9Kc+zyw0alox3I5FZd2WlRWgHlsBh1HQ1LY30tqwxtYHh0bvQBpAxy5BIOe7Vlzr9jlzneT0IHatNrFZj5kRESHkBjVdFUP5Uqhz656VKdgsFteZYbc/ianmu/NYeYPJj7P2rOdZopJFQLsYfeP9KbC1xNGYplDR9ASelPRgtNC55kZUopLt2du/tWcZbdXIlhYE8ZDYqwNKuYEX5kMXXcXH5VaTTBfRjdJED/vc0aDuyvbz2sMgZGkTjBq59oVXGX3oeQzHrWc2jt54VZ0jI9Sa0odNt/LEUt2pI5wo5oaQJstxJBeYKOAT13MKQL5UgYAcHv1qitlBFKShmdh6LgVcguIiGV0+b3PNQ0bXuixcW8t6FDSAqOgz0rfgjt9HsohYlHuHHz4+8K5qO8VUZYssQeM1AsgkuAXcxt6E96lXQrJmrqWpyQOXmUrIxHHeoI9d0+Uqt1E7qT/AAgVBdz3DoPMAmj9e/51nJb2l7I6iU2045WOTgN9DTtcG7Gpc3FsgZlt/l7OOTism8WKbE0U8qn+70FWIlliAjkB49O4qvNbYJKYAJ+5Tj2ExqaoixgTgmM8HjvSx6dE+JbaZ2TOT/s0s9jHJC0e44K7unQ1lRC501t6glD27GqS7Gd+50GUjiwLgSj+6q5P50yGWNUlLyvIg+6u3kVTjlguk3oDC56lTTPMmspSm5XOM7hU8pV7bGvBNBLEVI82I9Q3b6VUOiRszyW2SOvlueT9KqpqSxt+9jVWJ+8vAP1rTtdUjVvmhSN+zg5U07OIrpmaLIrIAIWLdgOpNbVtpqQweZqDLbDtCeXb8KsQeKmi/dTqkWOFmjUfrWfe6XNIDcbzOpOfNU7gaV+4y1JqUiOPs+Ftl6R54Pv9auwpZ6pAQx8uQ9GPQfUVzSxSwHI5/wBg9KtWVzklVIU5+6ev4UvMaRoajoM1kigASKD/AKxOVIrMjsZYTkqRk5+ldNputPasts6jkZKP0IqbUba3vInELLEzfeUHj8KXNqDTMW2+zWtjhg5lZ9wlzwPatvTr6PU7IuoDPF8rDuPQ1zS289ifJJ8yFjyjdvepI7OXT5vNgk2q/JDGq0BRNeS4ltJ9sh3Qv92QdPoaadON0ga0JEp/gz19xUumhL4tE5LRhdzJ159RU41COzOy22qR8rMfvYqEVYzr2+k02ze2imIkkwJiBgj2rCh1q7sJDiVgOmVPUehFdDfG2uCDMCGP8a9QKyr3RXkf90N7YyGTncKaYraaBJMdQVmQ/ORx838qx78u23cAs68bh3qWAS2VwGQ4YfejathtKfxBCstqoWRD84bgAd81qmZtXMnQY5r/AFG3jbJAcZP90dzVjWrqO+1i4uISArSHGPSp7q5i0a2aCyBN064lm7Y7gVgMp++OD3A9apakGrDfIVaGYc9ATTIocTDyzlG6Y/hNZ0dwJeJBg9M96uQTGzbqWU+vSpaNEzYtbo7fKkT5gfv066mNk+x9/Bzz/Sqly/7tbiIEqBhxVm1uxdRrDOu5cfLIeTis2tTTcjuSdViAeTH91j2qjC08B8tiSV9T2rUnje1OzCvEe+OtXIre1vbcdVkUYBPahtEpGWL5rgLHMny4xk81taDd6RZW14l+LgSlP9HMOCobvuB5x06f/qyFgWKZ45JBlTlSOhFOubFry3aSI/vEH8PG6noxXZavLZdQtcxuBu6OOv0NYcJm0+YCRSVB69qNP1iWzmCyDcndTW+9wrWhuY4VuLbOGU9RSlGw07lWdF1C3VgcSD9a3PC3iE2bPZTNw6lCT0P1rK0+40+WTe0Mxjx0iYZFQ6jpXmSfabOUsM9G6/jWVl1Nbux6DZLf+GLu0mxi3lYPbyjkZHY19lfBnx0PE+mSKUWPaFLxK33G6HHtmvj/AOGmuWep2j6N4ghbyJFxFL/FE3ZhXT/C/wAWXnw+8f8A2KaZl+fa2ekkZ6H8sGpa00Grvc+1tc0qHWNOeKVQ2PmU96wLIy6XoyWZmaefdm1duv0zW3omrx30HzsMqu4N2ZeuRWXa2QvNVuA5ZFH72z/rWRGx0lnAba2jRvvgZf8A3u9TVWsb37Yh3ArKhw6mrNMQdaiT93IUOcHkVKDUcv30POc4oGiXPFFIOBR/KkIUc0HijNB59aYAOtHWgH25o64oACMGj6UZz9aSgBecUA4ozQTmkMUUrcj601TxR0xQMUHFHbikzkUfSncQUvSm5pw54oQB1FLmm44xQOlAC55pD1oFBOaQB09aN1FAHFMAzijvQTxQOc0g2FPSkz9aOSelLnHFMAFFJigHFAhegoBo4o6CgYuc0h60Z9qOlAhcmik70Z+tAABg0UZGT6UZzTAUnNGKD6UZpAOHSm9KCaKB7hSEZ+lGaWgQ0Uo5opOlAC8n6UvSkHT/ABpCaQ0B4o44/pRnPrSUhi5+tIDnilNJTEB4pCc+5pc0nQ96AYA5pRyOlFBz2pgJnnFL6UnWg8UAA496M0nX6UZ/KkMKCeKO9J/OhAKDRmgDFH0oAM5Bpc8etJg0LznrTAUdKM4PpSZz3ozSGKDyaOuKBzRjFMAyRijPSkFH86AFB4pf0pPagdKBCg9aUHim44pQeKAFJzSio8k8dadQScORzRmiitLmYooHpjpSetKBx70mMWlzz6UlFPoA7pQKBzSgY96LgAHFA6+tA4NKaAFxmjtQMYpM5osMdRQOKAMUhCigDNJRSuFh3TilFNHHrSgUAg7nFKKSl+tAC9DQDRjPtSdKAFA5z3o5JoHJooAXpSjmm+lLTAUHmlzk03FL19aQDhQB7UgzQBigBaAaQc0tAC9B1opBRmgBRzRj3oAoxkY60wFHWg84o6fSkwff60gFySe5pwIFN9OtLnFAC5xS9sZpo/OlzmgBaBSDrS0ALRjPeiigAH0o6CijvQAp65FGDmgc8CjjpQAHnPpSg5pM0maAHZpO3Sk6/h604UwFFFBzR0/+vQAuaM8dKSlAxSAPWlpMYNLjNAAT+VFFHagNw7UYNL+tJSKAgfX6Ud6KOtMkT8OaXFFJ1oGL1opKWkMSloFHfFMQvQ0dfrSDg0ufyoEHPegUd/SjpQMWjrR39qXPtQAgBpx46UmcAc/lRQA4E4pM0tHUUDCgjpRjFKKLiAY7Zpcc0nSkpDFo/ClxjrR+tJgA6UvWkNGaoBR2o/Cjr70Zz0pAGaUCkzilHIpAGfb8qXPbmkJwaAfaqAUc0DvR1o59aQB/F0/Kgc0ehopgFI7rEhZjhRTZZlhXcx+gHU1EsTzP5k33f4Y/QeppAIA14ecrD6d2q2oCgAcDtSZyKMUAHU8ZpRSZx6g0uaQDacPy96qy30aNsQNNITjbGM/marXFus//ACErkW0KjcYY2wSPc9aYEOs+J9L0WznuL2ZDDCCZGb7ifU18sfE34rXfxEa+ltZv7O8P2nMYRdnnkelej+N47r4tyXsguYtE+H2jsS0hHzXsg9BxuHSvmL4ga7LrWqfZoFitbYMI4o4/lVVHTP8A9ehK5orI4i61ZpNSeXB4JKp79s1VluZi7SSt87c/nVqe2iS6ZVYMqHDzDkMfao7TTjrd+sY/d2+RvkPQDvXTEhsseHojf3fmvxBH1J9a6hlhugZnhPlfdiT1PrVRUtHufslidlkpCGQ+nc1ZnvhNIzR/JbQDZGD3x3pMla6syNfkBjFrGWCnBkA6fSqlhEwt/KCgZOckdBSX5K3QjhO+eTknOdtSm7SxQY/eKg5B6MfejUu2po3LW2m6XH8pMrtwF4J9zTIL+W1gPmPsG3OxT+QNZltJPqFx9plO6NfujsD6Vq2OmSXTtIV3ZYde3vQhNlzTdNhSwmu5gBIxyWJ+57YrmNYSSfN2UYwBtkeR1+grY1SYrcrb5JTO5yvSsy7u/tkoaZyttCSUQ9/wponUqaVpcCSNd3wIgAysY6sew+lWPON0sk6rsjHyJgcA+1Ubq8m1q+jijGFPyqo6CtMIbSCOBx+9RsIo6Z7k1dxehMvkWOl+UuDcN8zSA9B6fWsSG5+03A2rtReP/r1bnBlZ1ZgoA+Zj/KjTrVZJCETCgbjn0otYa7DpkNuoCHEso7dhT7TTUEY8xgpY9O5qSbb5q7AC+eAK7GHQLTStKGoXSmWaUGOEt03dyB6CouGxiRq9snmpGYYYzgt3J+tY93KtxOZVXaMYx3PvWlfXWbfyhJ+7RicD+I+tZtvbk5YqxHahlrQoXsStsCkl+/NRsGKxwouXY7RjrVnG6ZnYd+3SpLBkWSa6I3OnyRD/AGvX8KRb0M66tnD/AGZeVjOGI7nvWksiadbbEwzDkn1PpTF/0VHLLudycE+vrWnpemQAJcXo3RE5WIH5nP8AhSbsEVdmfaWzSt9olO0tyM1NcbIo+CS7Hv6Vo6jL9tv2IiWFeoVBwBWe0bXFyeCwXgk1zOR3Qp9iERhtnp3q1FtmaSaRSy7di4P3cUJbFpSFwMDv6Usu1QIlPv061g5HUo6jI1EjjAxGPyretbcG1QkZ3ZP09Kz7WLMAVgNua04mJZU/5Zg8VnKVkWoczLFnaBk6BVz2rfsrJVjcyD5UGc561mW6NGEIVmBbAxXQSZlSGCOHK53OxIrF66j20IJfLMQkfK4XC57Cp9JsgsAu5QPOlO5UfsnYUw2f2+RY5sJEhztU8tj3rUtbWAybuc9lznArGTNoJyHrJNIpKRmPtlBTjBGIQ07MXzyrDtWjbTPGoSEb2J7+lUdRllRGiSPzbqRgNh6isUjo9StMJ4IAwZIPNOV2feIqWyhS0BYxyPM53DaM5PuatR6T+/AuZDLchf8AVr91D6Zro9O0Q7UwCeMkthcD2qpSQkmzPWymu7BZ9QdSu0/uFPIPv+lXtN0qUWirFF5a4zjGAM1JNAGKWca7AX8zeRk7R1xWi6CMEoTj1c5rFu5vGJm29hHHJLtYM33SQc4NUNatoRc6eitulMuWGOAMVu6bERasqgtucuSPX/P8qoXltlmnkQlY2BB9hU7m60HNGpJ2xNvP3mHQU1YSXLNjyUGW3dc1Yu7+NBkKW3AAbB396rraSyyLH0UcuM8mnpcOhU1ALLYmfAUA/KD2HrTNJVJbCCTdkOM8CtDULRI7OUiFmRRk5PIFN0G3jGjWuxcIV5J7U76amdnzEGmyPB5vlqSxlP4ViX97PZx3ESRq8okZAPrzXQxSymSeK0jR5DLjzG6DjrXMeIPN0mDUPLmWa7TKlz/ePXH4ZranG7MKsrbGRoOjp4s8XRz3cgNtaxh5tp4BH3VrsNc123t+NPjmuHIwzu2Iwe1U/AfhL+yPD6/bZBG8/wC+YbvmYdgf896frcaXES2yBYllJVFTsncn3ocuiFGDa5jL8I6K9yzajdrHLdTuywqeQB3YU7xdbhZ7W043l/ugcgL1NdVpunpa6ZHcpcRBoozGkajlRj/P51yUNlLe6hq17MxkWCIRA9lYnJP86V3ew+WyNWDTZ7aJrpUZV2xMS3fLdqktFifU9ZlZDvebAI7YA4/nWhFabrOVtzNGpQA54wBVDRUQadqbNIFdbhmwep9AKJvoOMbO5duFLOq7NrbcBTyMmsa9svskccDFml3g7uxA5rV0aL/QjNOHMkh4Lfw+gqGWNZNTSNmygXLY7Z6f1rGLszSS5kct4jspX1KO+giUboiJE/vKB1/nXP6ja/a9PMsUgwuPl7jNdRcsZ3uoskyo20MpyAKy5tOhidt+AzoTjPFehTlrc8ypGyszzbULTEhQjnvWF4i0wpZxygEMvXHcV32o6ezFpFQsgPzfSpk0BfEHhi+tiAl7ajzoz3dDwR/KvXpTPFrwsrnk+mTlHSQHkcHPeuvtXiktHZcIpGQfQ1yAtzAZI8FZVbkfSu18FmHVrZrCYqqzN+7br84HStq21zGjvYhhtf7VgjST923OHPRsVWkspLZllWMZHytjv+Fa97CdLkOny5Ybt0b9Ap+v5VFLFOx8hD98ZU9QDWUJNo1muVlYRtbsbeRHjcDcPbPNVJZ3gIYgOM8sRzj3rTbUjqawpOCbiIeW/uB05q2dNhgdvkLROBuXPT3FJy5dSoR50QaZfJYjzHTzbRhh4f7ue61agsUhlaW1ci3k5A/wrOml+yHYu2aFu+OnrU2n3UgLtbDzYgMuh6j3qlO+pm6dnyjdR05JVMscmy8Q5J/vD3punsmoqltdnYytkNnBHuD+VbpNne6XGqqjTh8llHO09azLrTkhmXZIkYxwHB+b6GrvfYxacdGI6XmkS/ZpQkyBsqH53D1Bplzp9vcHzzC0J/2fX3q9cSGS0YTx+YUXCE8Mp9c0zSrldUtpLORgshwBIeo+tCfcTTexHpmsPbolvcu89uGxmLhkrQu9MtNQRYIEguRn5UddkvT171garp09nM7RN8sR5Zeh9xUj6oLywDPDukTkSodrj8a0WpNrlG709dKmZbq1dRnAGeB+dRahe6ZNiSONoTgfKvT+daVtq8M9qbe7LyAnI38kexrM1rRLSQ77SQo/9xuh+lF9Q1RD51u0f7ucZAztcU6Y2s6IZIgcdWhPWsKeKSEYdcN7VCtxJH/FwaqwrmxNHAf9Q7Y/ut1qCW02/MGRh3Cn5qpJqbqcMivj1p4v4m/1kYH0NLUptMVJIxIDsKr0Oe9KttCN8hJRV5yfSmm6ikjdQRt6hW61VllDDDZI7DHFNElxtREsJijOEJ4J60uxdoYuP61mqVH09qVmRiDlvpmiw7mhHcIy7JG+VujY6VBLbCJtzNwehHSoEkU84z7ZqylyjrtKFscc07E3uMjmLMRtZo/c8VY8ppQBa4Ug9BSxQvIwUAquc47VZVljBCoUHQn1psB8IjSP94pefpnsKimRYVMsjZVeir3qfygCGYcEfLildI5kKs6p6ZpD3KseoPcRBUHl4HHqajiVmkGSS3oOtJO0UDjawLj06VDJdtdxtgYdOoXjPvQTfoaiqFUlXSNx94A8mo5nSFFkUF93Ut2NYAvZFb5TsYHpVy01HH7uZcxsec0uUpSL4v3VgUAPtV1ptP1CPZcw7JP76nBWs65tlhKkEmNuQRT44Rzg+YPTvUF37m3a6c1tbHy51voSPlTGHHvVS6skhTeWcYOdpHIqC1na2HBOzOMHqK1bKWUlmiKzoRny5eR+FTYLGTZ3plmaPbwepYcEfWpLy0juIVO4qEOMAZrQuUtrlQWtXtmxy0XI/EU610yWSFzbXMVypG0hWw2PcGrTJscybRVciJgeecdPxoltJX3Mg3leePSr+reG7qyHmCN0Y8/UVm295JbgoykMvPPeq3JuQtbyzn5VHoVPWpYFe2kKEDB+9G3SmTNDe/OgZJBydtRsWHLfvB6jqKpiRplFlGYxkd42/pU9vLLCQkLsqnqh7fhWbb3ClcCQYz91utaltaz/ACyoDMn+z1FZNFqXQtLqdvNJ5d5B5LZx5kQ4PuRUj6bBMyyQSLOB3j6j6ioisN9HtlUhh0YDkfUVXGnS2/MZPByCnekBIwmkkYuwftnowqYB02tvywOAT0+hqqdTmMvlTorDH3lGGFTJGsiZilLnsD6UFpmgdTSbEU8IXH8Q5z9DUM9m0qh7VzL6xHqKihRo8xyL8p5x7+1WkV4kDxg7PUfeFZdTQqi7eywFVoZ+m4elTwxNexNKoUS9QT3qae/gmgEbwq7r/EW+YVDaTiLaysFUn7jHkVRLdya2leeBrR4dkvTftzT7fT9TjhdpAscKfKHB5Iq8Ltp28oFQ3bH8VSbL25XyxaSxqD99uB9c0ncd0jEljtVCechuJR0Y9BTIoNY1q4ZbOFgIhuLRLtRR7np+db72kcEYFykM7YIBg557ZNVLmDVNfjW1iT7LCFI2DEYbHfPf8acX3M5LsZd1DFLG0EUga6P+vwOB/u1zbhrG6eKZPozV1OnaXp+iSi41G/Wa4Xpawcs3+8e1Z2tXa6xPJOU6t9xByg7YrVMgxJoFMuFIA6ipFJjDIxBpTbBYm3ASR9m7g1TMZ83G7r0q9xG1pV0sJKOMo4xhulTKklhM6qTLDnIGOgrIgk2nDc46YrYhlyQxbBA4JNZvc0TLl3KksSCGQvEwyM9VPoazzdyabNnBAHUj/CrUah8xupTPI29M0l1bPIuSuSvr3qStehbF5HqcQaFU81Rycdaz0vZbK8BYHyicMvaqun3i2t5vjUopPzKe1bFxDHqCSFTmTsB3pqyJ3VzJ1q3SSQ3ECfITzioNJ1RrJypJaFjh0PerFnK9rceS43KeCCO1Gp6K0DieIboG5JNVfoyNtR0+bS5+0W2Wt29O31rUsiJvmyVR/wCE1i2t0tvGVDeYjcYPSris8Sx3CElBxzUTiaRnZlqG/ubO+2GQlA3yZ9K7DU9dfUPsupvIw1G0CojdmUdj71yjR/a4GeHkY3Z7g1f0K+juojDOvDfKx7qaxkdEdT7O+DHiX/hYHhy0t7acw3lsPMUFvvY+8leuy3IurO3u4k2zWjhZI+6joRXxZ8DvEtz4P8Rw2PmCOOeYGGYH7rds+1fY013J5cWsww48xfLvbdOh/wBoe9ZsiUdTaljK3HmxdWG4e9WYLhZ0JHBHBB6iqFldRX2mhoH3eU2OO31qaZ0iYXERySPmVe9BJeHH4VCjeZLkfdXjNRq7XsYZconoetWVUKoA4pEsU80E5ozmigEHUe1L6ZpKM0x7Cng0DNJR1HrQIOlGaKWgBppeKXFJQAUvBpOlFAIWkooxSHuFOLYpoHqaXrzQAA0mcmjvR0+lMQvakFIeRR2/xoAd1FAGaTtSjt6e9A2A4pQaTrSDrSC4+kxx60hNAOKYxccUh60GkzQK4ClJpKOtAhy0EdqQZNLuxQMWkxzQW/OjrQIKTFGKMZoEAOBQKXFAoGJnmlPIozk0tA7CCl6imhsGlJpDQH6ZpO1JmjNAtxSc0maOtJimIdSE80Z4pM/nSGxQKDQDxmjtTEJn2oxigDH40dT1pD2F6Zo3U0mjpTAUDFB70gbAoPNAxM8UZwe9IaXqc4oEAoIzQD9aKBi4xS5pp7c0hPNADutAFA5FBoACOppQeDSdelAGTQAAZpc8UYFIvOe9ABjPSjtSjmkIoGLn2pc//qpvpyaXpQIOooA4/wAKO/ejPNFgAHP1p1NzjFLRYRw46cUUenFGfatDIXrQOCaTFL+tIYo/GlHHWm98d6UDPrTAdS59Kb0FOHIpAKPpSUD/ACKM0gFJzSjpSDrR1NUgFyO9H0pKUHFAC0Hp3o60UgF6UZ496TI/GikAo60elAOBR374oAdxQQaBzwaUmge4lL+dGM+9GcUCDNLSDvRigBaUnjiijPFACjuO/tQGxSdT/hS9aAFpD1ox/kUZzigABzxzS5xRRQAUvSkNKKADHpS0dTz1ozkUAKKKM5zSHkUJDuKKMUAUfWgQoFAPNHOeKUf5xQOwYpaQcUUAL1oBzSAZpelAMXrmgce9IP0oHFAhc+lJ3paOhoGB/nS0nXvRjnrSY0KBk0YxRS9aZIo5OaBzSA4pRyKADH40o5pKWgYUDigmgZIoC4vNJRmkP50AKDg0UUUCCkxSdKWkULjFA9KM0Dn1pi3F6ij60lL1FFxgB70EfjQOKMEUCD3pcUgGaXvQIActTjzTQD+FLxQNAetAPuaM0DFAh1KBmkAooKFPWk60opO9AmLxjvQOaTtSjOeKBi9T1oAo/wA8UZxQAZoAwKT/ADxS5OKTAXpSZ9qBS44pAKORQeBSCl+tUADpmjvQCT9KSgQo4pce9IKOPejcYuOnao5rgQ4GNznhVHU02ecoQkY3yHoOw+tEFqI2Lk75W6se30pAJFAS4llO+T07L9KnBzQOKOM8UgFApPejOKCP8imAdahurczqAGZR6A9frUw4qOa4S3TdIcDPHqaAKSWkqoTJcfZo+4gGD+J/z1rL1Cwk11Tpunr5MUxxPcycvs74JrRh36ncyecrJDHjCep96yPH3i+28DaBPeOjAMpVnUfdFA1q7HiXx88badplimi6Syw6VayCALHz5jfxOfXv+dfNLK3iK6Gl2Ue6WWb5JSPmINd74otf7T0G81i5hbztQn8nT7dm5wDlnx+X5msrTrVfCFgqWyrJrU3Esi8+SvcD3qosqXZGF4l8JpolymjwXMczIN08q9A3fmslFMUTw2xJgU7Q4H327n6U7Xb8XN39mgYsZPvyE8se/wCFTRWs8C7OY4ohtBboT3rZPQztYBcC3tBaRgNIzckVT18yWsS24bDD7xHapLVltpmuJNqmPld3Q+lYt9M8t000z5Xqw7H2pJa3ZXoQRzFE7q56sepFVXuHuJwoYsgPrxTS73LluitwB6Vs+HtJWe6CucxoNzkDoK0SE3c3LXS5LbRVkwyqxARcdWNX9R1H+yLQWyHZMAPMf39Kq3XiCSSa3jB/dwEbB6Ad6x7yd9Vu3abJDNnHqfeluPoLe3/mr58Yc8fOD3P+FZ907CAmRP3rjgAcAVauRHbQpFE3U/NT9OjkWQBow6SZDs/ofSmTYh0Hy41klxiRQAnqSe9a2n2h1K4JyHI+UE9ATU62NpEqw2YW7YHMhHBX2qlf6tPaM9nbKI0HB2ryT9aBIS/sY45Gjyr+WcEr0Y1YeJtPjBmGxnj3YAxxU+kabJHtklwy5DuT69hTvEERurpIg3MoAwOoHYUFFfwvoU3iCWQQrsVVLvI3RFHXJre8TXv2iO2Bm3rBGqLt+7gdhUejavLoWlXdhbwri5Gx5W649P51jXMjow84llU8J2I9Kkavcq3NrJ+6DA7pPmqxMBZWzRkbnK5HqDU+myi4Z5pcFt2R/sj0pl5beck12flUsVUH/P8AnNK/QuzOfYlcqo57Y9aueS1vFFDwAoyx75pPs0sSpKOgOc/yoeXdCYQMzu2WY+lJ6IajzEG77TdLI5yB8q1qwoqGV1O44Cpn9TVTT4kWdiF3pGuB/veta7WRhhiBT5yd2R2rmqSsjup01ci+zbInbOGx19TUCx/ZY+ep+Y49a1hCxVEyG2fM2azLxZHSSRyMkgBR0rk57nao2diG3jeaVEHVm/Co/Jbzzgcg43Vo2KlWDAcrzUlpbG5vMN0zk1KZptqKlq0cEaHO5+fpW3ZWOxkB+bPpVcQefdOw+6gAFbtnDkIerdPpXNVlrY1pR0uWra1EELMwyMYAHUe9SNZeWFCTEgjG5uAB9fWj7KrEB5ZVQLtYL1Jq9pOhoth5kyl3BwFZs4HuKu9omfL7xDaJDdybIC2wfKXAyeOtbVpZx6dCf3BbeMCRvvfXFTaZ5ccRPl4ZvlUAYA96fJGYoyVuC8xPReoFczkrnUoMrXrNbwRSXD+Vu+VI1Hzt6UmhaRd3k89yYmjROOnOPc0+3VrUzXc0bXl3jajSnO3jA/Gti3spIrZITO25sM/pk8n/AD7VLmaKGuoW0UNuyBQC3UqOSTWohudQU+Z+7LcAt/CPpUdvFCSRFCXmH/LTPYe1WJfNINxODgrwgOKybubKJSa0Qai00dy9wsQ8rK9D68VqE9BEilNpyX9aq2srw6ckMIUbslsDnnnrVi2tpJFKYLseOO1TfqbKNlqUY7mSy09I42Lyudox0BJ6mn3Wl/8AEuliuJTNLtOAn3c1atoGMkeAuxBjp1NaLxfKQIzg96lvULGDCY/sdixjL7l3nHQVPDbqHMi7gzHOPSq1jE0dxJaKDvVzhfbOavahdw6XbmZnXf0EK8uT7Cq3DYi1WDbp0zv93GCay7GSKPSlNxMIkiOFjXq3P/6qnuZbm60qaa6j+yo65Cv94jPao9L0pCVup43ZQA0cTZOfcitlZRMHdysJo1nPePcPEBHbhzmQ/wBBXGanOs/iuTT4sXUYIlaRuucgY/LNekXJni028nkYWsfOFXryOmK4zwLoQuzf6uyZErmOIt/EEGSfzrWnK2pz1Yt+6dhPZr9mSWUqzlQFVeiCsbQLJdbv7i+zthBMUORwVHp9Tmp9d1WeTR4rezXMlwAm4jlQeCfyzW5AkemWUNnbR7UiULkeuOawlobx96xmyg20jW4wrtlsFeDWbb2j23hnULqNS8V3OAwUdBkD/P0qTWdQXfPcmQb0Qquemegp8uoJY+GoLeJ3YMEEg24BOc9aqL2FJMtWNmkmlyFJcgkkDPHSuf0+2eCNbiYERyt8uO/OM1paPaS6jCFjJijUljjqT6VHpFruhEUq79sjcN6ZOKtohMuS3a4aGAHHXJ6ZrNtrET3M00778/KFXgDittovMgKlQkkeTz/EOxqhAoGjvMAd53FvastDbpYw10ovAdgMZlBZWHasi6sft1ylpL8rIm0yHpkV1TFoUijjBLhcH0Wqk+ir5kR2sW2E7uvPrWtN8rOWpC6ODtIJllnt34K/wsfvfSrVuRpt9bXap8sZ2vH6xnhh+p/KrXiHSZJUNxtKXKHKlP4hWXDeLPmRhsYrsdfevRpO7Vjyq0UkcR8TvDQ0nWPtVuwaCfnI7E9P0xWJoTtCQYZNjRsJB6gjuK9G1XTjrdlNDIN8kS5Re5Qf1rzJrfZNNFHuDRHcoPUjvXrfGrHjxfs53PTpbeLxhbRyBkSScYJH8Lj/APVXN3FldWMRhmB+0I23I74pPBmstZSxgo0kO4ZJ7Z4/xr0PxFo8V3EWQbTkMSB0I6V5/O6UrHpuCqRTOCtrKGZFuhmMP+7l9Van2tzJbT+XL80anA4+8KhvIZfM86PPkXLbWA/hcVraramaztLpYzHkGNyo5Dr3x7jFdV00cbTi7IxdQgW1uJFhGYJDuwO1ULSd7C4WWIjg5OOhHcGth3hvrdIHYw3KN8rno/PQ1XlsIrppPJQpMvEkfbj0rm5uVnbyc6v1LVwptGiv7Ng1vIdxTqVPcEVsQi117TzCFDO+SvYo9crZ6jLpV2BIpaInEkZ6MO9bN00NnItzYuTCxyjgdPYj1rVScdUYTp8ys9zKuLuazYRXK+ZEpxn29DUctmb8SXVgCnlj5ow3zAeo9RWnq3lX0K3kILrjEygdD6/SsA+ZBLmJiGPQqa0lNWMYUmadpq9xbWZEn3XUhgwyrD6VE9laz2iSQFlcn51U8fhVG2JupvKkOxjxgn5WqWKK4sW3wMNw+VojzkUKdinT7kSvbws6XSFgeAynDLVW6iLw7oH8wA52k8ip7mV5MvkPnhg3UVUaMr+8ifbg85601Ml0mii9wZU/eDevrjkVQuoY0G9G3Bj09K15rZbhP7j+o6Gq8enRyxlSW8wHGMcVuppnO4NGMyAnqfwpMBuhIq/e2TWzbeo7EVXa2kX+EVVzOxXCYBxgnNTLIVGGwQOKh2MmeMj1oZ9vGBmqFcmaNByMgHnIo8oEcDJpqTHsOKRpCSSM9KEImWBovvIBT47pI2+7k+vvVdZ2Jxn8KnjWJickBu1MEWBduJBtUSH0p7LPcSZeTZjoo7VSjuRCxDfMAeq8VYivfPGQuGHfvRsG5aS6dPlY8dN1V7pVd96t5n0PFRndcMcNu9UPaoZIHhbKMQfSluPYWcNdJtYgOOhHFVTJLZuC6MV/vCrcbJL8k3yN2IqSaMqAGkO0cZ7VSIZBcWsd3EJ7dhj+Je4qqGcEKy8+pq0sz23IRXj7jHUVFcywu48nIB5wT09qAL9jdG4j8huo6buhFIqSrMfLO8DsTzVJJ1Tp8rg8E1PA0suXAAf2qGWi7bah5UhRkVgeGWQfyNa8PkPEDbu0Uw6AnisT7b5yKlwgVx0bH86SNnUn+EngEdDSZSZ0aX1za8MoIIySh4NTPCl9L5ihUfAG5PkJ/Kudh1QwsYpVY/Wti1e3mRfJmMbEZIl+7+dQzRJGkt/dWAEcspdOhWVc1WubW1vvnREds/8ALPHX6Vat5Gt2UTRLdR9ijbgf61afRrPUG3Woa3f/AJ5SHBP0NSmQ46nMah4b/eb7ciJwuShz1rMn0e5Kboyu8ds10l9b3mkXDlklEX+2MkCq7XBeLzYRHcAkfe6ir5ibHJszQMBcxr6dOau2eox2r/uHeIt/tVtNd2tzlL3T2U/7B4P55rHl07TZrgiCZrbB5Sft+NaXuTaz0NG38QvG2LpFnU/x4+YfjW9pmoLNgIkUsYH3R9/8q52TwndPGJIpraeLGNyTCo4dH1O2dWEY2r/Eriokky07HawxafeXe9rVZhjDQE4JP8/yrm7yySC5lVUks3BP7qTtz61YtJLy4YrLA0p/vfxD8a0Gs7y4jVZWW5UHKiVl3j2Bzmo1Rd0ZdgLjVL6K3KfvHYKpHcVcuLkWeozrEMojFflPXFbth4bOlo10byG0vXG2OGZsMuR1IrMuvD1rbbWvtR8qTOfMtYy4b9RSa6hzdDDunhkcyJlSTz7GprNhG6s8aTRn1qbUpLGPylgWadR96RlAz+Ap9hb2d0D5EroQCWgYZx9KJOyHFXJpZpFdWSFBGoyu31pbHXLxZR9qTzEHK7zxj0p9nYW80r5v0j4IEZyeaZPpwjjbdNE0iH/VHOT9KFqDutDattbhAby4YQvV1Tt9Kz9W1qW8ijW0RooFOSTy2fes+JlblkMZBycDk1NJLbqVaGSRT1O4fKaHuK3Yx/ENkt6iXdsNs8Y/eIP4ven+GXR3uboLn7PAzMp9cYH6kVvQ21vdsJFXY5+/g1fis9J0jQtQuPLInmIQoScOvXj8cU0yGrHm8ivdRNLASq9CorOYSRcyA8HrXTHWhauTBY2+M/xAnP61V1fU31WELMkaBf4YkAx+VbJkNGV9oL4Ixj2q0tzsaNn+ZRxWSuImKjOKv2o82MoevXmhrqCZuwXOGUjJB6GtaK4DKWKBs9d1c9Z4gQByefu5NasEjSIxUArjkZ5BrGUexvGVkST21nNGXWFfNzyqk80ltfx2iKBZDzEbHJP681VEiyR87lHTd6Gp4biNbfZIhYH+PvQkS2Gq3Q1AmW3jjjlxyEHQ1W0++N5DLaXOQwHAPrVULmfylJAYZVu9RT3EgkVcAzR/xY5I96tIh6oq31u9g5GMqat6bdKFEbk+U/XPRferM0y6jagOAHHA/wDr1mrIIpFRk5Xgg96e5KVjorCeTTJzGxBjPp0YH0pbhktdUG3KJOMjHTPaqcD+cqwsSF6xMf4T6VYuYftNguT+9gOcDrWLRvFnS2txPdWP2iKRlntiOh568GvsH9nTxpN4x8DCS5uC9xbyCCYZ56cE/Wvi7w3rH2S4RnXKONrqeleq/A/xrJ4B8cPaq6/2bqmInDn5QSeD9QcVhZXsdD1ifX9uZNH12RAjm1mUGSP+o/Suk0/y2RgnzKDwfaueutWcxW/2iPbNA3lvIoyHB6GtbSAn2oyQODFMuSueAR6UjBl2VHt5DLGC6fxr/UVZilEqgg5Bpc8EdM8VUkVrNvMjBaIn5kHb3FAi5mlB/KmRuJFDKcg+lOzQFgo6/hSZp2aBIBz7UE0mPrSZxQA7OaO+KQexpetAB3opDwaWgA5oHNGaKAAUUUUDCik7d6B+dILi9+lBGaCRSUAw4NAHNLigUxB/KjrSUdaAHZ4pKPal7UDsJRRRkikIKXvzSHpSg0xiY/SlxQTzRjPrQFhO9L7/AMqSjOKBCgZz1/CjpRnP/wBaigbFxQetIO/JoJzQIdnNJ09qTNJ1FA7i8Zo60lL+lAtwwRQP85oPNJzmkOwUp6UlFIYZANJ1/wDrUHn1zS7f8iqEIKD7UdOlBoDoJjnFLjP0pKUHtQCFAAprHmnUhOfpRcYn86TH50ppOtIBB+P1ozzRSdaADOfWnDpTRyKXmi4kHI9aUdOlFApjDFJj8aWk3UABFOpBR9KAFpc031pRQAvUUYAHFJ0FLnNABj3paQcilHJoGIRjmjHNLRQGwhoIzzijqaD1oJYfnQODR2HWlxzQI4XrS9zRjvR26VoQL04oBpAAaWgBTzThxTelLjmi4C9TRntSe9OPbFDQBj60uaQHGTR05pAOopBzRnpQAoGaO/rRmjIHIoAcDRn2po5pc4FAAPzp1JRyfpQAvFKTSCl+tIdwHIpQc0lKMHmgQuQO/wCVKTnp0pBx60UAHT3pce/5UcUmT70ALmjNJ9aMelAC54pT1opAKAFzR3/woFAGTimA7NIDzQOB60vWkAd6WkopgLmjnNFGcfSkAo4pc0lGO/Q0AGee9OIpvTrS0AgzilGaQc0uaYC0mTRn60ds0AKDj8aOtAHFHXpSAXPH+FGaQGlxn6UD3FzijOetJjBo69qYhw6Un+eKAKU9KQwozmjHFA64oECnmlzSAnrS8UDQZA75pevPNJ0pRjNAg70vTijpSUDF60g5oApaQxMc8ClX0NFA9eaYgNGaOO9BoAXORSUoH40lAMAeaM0AZpQM5oEA75pfekzmgde9AxaXt3oHAo3fjQAv60YzSE9KVQaBid/WgYpTz/8AWoIyaBWDPWlBxikP+RRjPSgB4OOO1IetIKX+dAAaUcc03tR0oC47OelJnNFKB3oAM47UE5/+tR1pB070hij8aWk/OgUgFoB/WkHelx/kUwF6ZzSEcijpSk5o0AP88VBJO0h8uL73d+womjkl2qr7V/iI61JHGsY2qMCgBIYREuOSx6sepqWm/XmnDpTAX+dNFLmjBFADFkRyQrA4OCO4p5GOtQTWkU7ZYFW/vpwaYFuYgcOJ17buDSAtdO5xUU6oo81l3MgJGajF0BjzInQ+uMj9Khvb62jhDvOIot3zM3AA96Ybk1pGLa0eeZggUGSV24A+pr5o+J3iu/8Aihqx0+0JXQY59iGNhh2z99j0wPf0NepeMtck+IP2nQLGY6do7jbJduwVp+eQPQfzrxj4k/YtOSw8O+GmEMNq4a5uw2N0h449v8aEWtDkJ4NI03W9TtzPJqUlmogtiT8qv/E49uv+enC3PimTSrm5tbVEcPlZp5OWJPYVseJZlstReKOaKaTZhzF2b6/561xUkInJeMZYvgj+ZrRCeiNHS9L8x3nKKW757VW1bWCSsQctbxnIH95v8K1dNkC27QxRuXK4divJ+lYGqaVMZsTFbRCeBKcY/CrBeZTiunvm8vjDMXJboFFZFy/9oXbbV2xg/wAPSti+k0/SciMtduUxz8qg/wA6xn1A3H+rjEUSddvAJrRENlm2t1j5m+UMcIg6mu6XS7LwvpiSXEnmSzLveEdfYE1y/h2PzZTqF3te3tRkA9CewpviC9u9TcXLE7pmyFXqF7CpuPcpyTusskp4MjcewrWF1DbaYrcGUjhh2zWTJaJ9hLSzFJwwVYCvzH3qx5RXTkhK75CfvZ4X/wCvTWgNkXleVGJZT977q/41Z063e4kDZO49ATSvZx3c8dspykWAz54PrS3cqW91stHLDoWzTFc0fMTTIpIohmbPzyL6+grFhaaW4ZixyzfKPep/MLztCDnYuWPv6VveFNFW7NzcEgtGuI1buT/k0E3LOnxtcywQLIZY4h8/ozd6u6VDavf3F9KhkjQFUQY5PaokWPTLCeRVO/HlhgP4iev86dp7rbiaWX7sUR8tB3b1NRctalKyQy3jAgGNSTz0HrWXeB9Q1BIohkE4wK6GytY49GuLsBzJIdgPYHqaoabClsk1yx+ZFLADrntSTLZTubYxIsUHyMXCkirWuxpDKbKJt4jQMxHr3pNJuUiglvZ42dYzkK3c9iapRSvd3d/KBueRclfx7VHUtbDZPv8A707UjUOR9elQR2xl866QAD7qg/pT9TaVwkUn38BpD3HoK0IbBLa2t5G3B2XeVPb0rOTOiMR2iWChuASq/ePv6VsXzGa+lbb8owPbjinWdp9mazjGCZnD8/XvVhICyzsxyZH7dua4akr6I7qatqZUkZjt2bvLkEe1VNQjEdrbIRguxb8q3L1VmkVVG3bxWdq9uiXEcZJdkTIx0GaxvY6Y6sq6cnmO3JVcc4rTtI0gtZpEJIZtqkjk1FYqkPlO38TYPpWvqliLP7NbMMMSHO3uD0qk9Lin8VhtrGrNwNo4yTW1DGFB2HknINRWdkZZcL90DOSK14bQIiOABt/h9a4Zay1OmK00Gw2EyyLMxCt/CD0571pXkP2NVdH3BiE/GmRByYQcgM2Mmrd1F9rv4LOP94FUyHHahy0saxhbUmgtfLjC7sup6DpU8VkqZALbj3pbG3ZZAkmRt56/e/Griq9wHlKeXEmFyO9Z3N0imtqZruCKMFm+++egxWvDbxRn95kt6L3qnpkW/wC03CyGNm6FupA9P1rSsEVOclwy4PcnPpSvoNInSMKCVATjgjvTLyxknS3gDAu5G4DrjvUyQs0aqAcZ+VT2rT/sWS0voZDMJD5Y+VDkgn3qUrluyGHSPs2wyqqPn7i/wjtmptsMBJtyckc/WiVDHKTI7OQ2T60kDxTTvIjCNIjjZ1JNK47aFfT7MLD5KowdWO5m71HcXYtn8piWAPOOpp9xcXElzJhcCQYDCs24t5bi3WPTW+2X5ba8oB2RfU+tJRuaJpblOcsurSyQnymdB5afx57/ANKu2VjYW0jz3D+beEfNtXeQPQVFbeGlsb2H7TcyT3EnyyyvwBzyK1ZdOWzt28s/vEbG0fxj1q3ojO12Z1+xu7K4220koK87xgIK1t13H9jnaGGLKBNgPQY4z+lStLbyaZcRxIyuyfMzHvj0q3LgWsVq0qSuIgQy8844FF7ozcXc4n4pXt1p3h9EBR57h1VBH6k4/wAam8NaNNpGjWNobhgYo3JGBnPc/wA6z7lm8QeMrK0mIEcKtO5IyBjgfr/Ot7xU0mkWKC2fzJZMwo3clu/860WiSMmk5M5zRrNbzVprZmeQR/vUKnHyf/rz+Vbc9vDBC5ZWKkYySTzUsdm0Op6VeW0YMcFv9jnC9G3chj+NbN/pzT38ESAAfeKZzilJXdy6b5VY5PV9Cjj8MM8KLue4iT5uvLf/AK6s6wUm0a5soYd8wePOBwoB5rW1cStbRWu1WZ7pCvPOR/k1HqekXFvp0lxETvByx7Nz0NCdwaKMVmunSxoVKKV4HbpVCFTDI0ijhWycelbOob5tKS48pm8ldxx1x/nNVrG2j+0226RY4bu2Mq7up9qa1QrW0GamxnhWRWHmcBSOhHpWTqFyDBLHbZZiAJV/u/SrFr59xdLphJVoFMgfGS69sUmrWHkoTGmyVeSv9761G25drkkVoLaJBt3+YobOaj/1dzb7iduWGPTIqK0nLOGUMu0/NGx5X6VavD+8tHUB1ZucHkDBpLe4muhl6jbK2Uzhl+ZR7VwmvaVDBcMuCIp1y4XquDgEV6LrKyAlo1JK9Ce49Kx9V05NS0+K4jX03bfQ8f4V10argzir0eZaHD2U39m3KSudy2soSXA+9Ge+fz/KuS+IegjQtbW8szvXqQOjJ2/Supm0660/UGtnKtsYrJu6PEehB9as3MEXiDwtcw4ze6dyDjloSf6V71KopRuj5mtTcGeZWbS2U8sULFEuF8yHPRh6fzr0rw74phvILa2umzMgxKjdT71wgsFFlIu7LwZeBx1HqP61b0maCZINRjG6dCFmhXqw7n+dY14/aOrDyuuVnW6x4YNldzQqxFldDzLeUHhJOo5qtpQbXLSW1uX+yzrgq3YOOP8ACtvTtQMttPaqsl1aBd6RyHLxj198VjTMtnrNuhIMVwTFx1V+2f0rKnK5dVWMTUIiZbiKS0UTp8su3oT/AHl/z61l2Uji4ILnb/fPVTXSyqbtpoImZboZCM/GT3U1QewiubJhJG0Eq8SL6H3rO/Rm8dk0Ur5PtPFynkXQPDY+V/xqrDcsUa2mATHI9DV1LuW0je2uFS9tvRjyB6qaytRtUaJnsjJIoOQr/eWiLadi5R5jZsZVtW/dEYdcMvUMO9ZGp24t7j5P9UeeO1UdL1hrctFOvU8E9jWvLJ9qtvNC7tvXPpW70RyK99CjFDHdEqG8tuxPc06ZntpERg4Pr6j61Xdw+GgY7gfu+tWI7oTpscF1z90jBU+xqL20Ohx5tinLCsrnyzyeSO5piwB0Kk7W6c9KuSRsvzYOB0PcVCweZsM3bv3oTBxdiiIpY3wSMVYM4Cq2PmHdetOuomWMbhnHcVBEAjYxlT+NXzdTNQ6Ms3aw3gXzm2FhnO2siSyMUyjcRG3Q1qfKz7X+dewPanRSxWkhS4i+0Wp7A8p7it41DmnR7HPTwiOQq+Qw6VXEMbSAOwXnqeK6XXdNMlslxE5urdujgcp7H0Nc9JGNu3HHrXQpX2OKUWmJ9maAMGG5HHB/woiUSAR4AcdC1PjlIh2A7kzxntTJhsKsSD7iqII5ICjEGMlvUVXZGUhsGtQS+dEVHLjoTTHnEKbfL9iTTTBxM0EkZB5qzbT+XwRk0ojjduHAB7YpBbYztI/PmmyUXFiBXzEcr6Gp4pXlBWcLKOzdCKqw28q7eC8ZPO3tVlYQX2NmOXGRno1A2WW0aGeIyQlmVRllYciqi2ZAKxSbh3VxinR6m1juwzrIDww6Zq9basbpMTGIuRw4GMU0JmVNZsq8EYB5BrPmsgzF0dd3oTXXOfMX95GrjHDDuKyL20t5DmNSG7ikmFjDS35w8gzViHEJ2mTk9xVl7SJU+csPTjtTPstsw+WUhh/eHWjcLWFYiWIrklh0JpLfUZIRskAKjoT0qf7FhOWAA6MaYtlE0bZkVm3fd9vWnYV7Fw3EOpw7TiO4H3Wx1qCF3tnCTLlTxuzxVeWxaDDId8fr3FXbabIVJh8v8Mg6/jU2sUmI11PpcuY3LxHvmtKy1aaVg8VwxkX+Fm5/CoHWOJ1Mib4j1Kf4VC+k5Pm2syN/EBuwamyZSbOmsfE9y0ihpFZW4aOf5gfWori3hMhkRREW6qn3TWEsDyr80TRzD+8ODT4p5o8A5Rh2PQ1ly9jXc0LmydoN8bLJGTnYxwR7g1l3+ktdIGClWHQnmrjX8pKqU2kdj3q0b9ZYNu1Fb8jV3ZDscmsN1ZSFXV1Dexwas/Zrp4wYxIVJ52ZNdIb8RxBTAGIPU/MDUqa9PaW7RgOkbj/lioBqudk8hi2Wm6hG6Tq5hj/vyttFbtr4hsdNAcL9qvf4bhvuIfYetc/fxJcgyRXUjOTyslZ6QNExBAGewPBq1ruS1Y3rzULqSczzStN5nJZuafFqbxiNpCTH0BHIFYqSSWpBySnoelWFnWdPkGFz/D0qXEfMdD9pgmK4Ckf3vSlmtbUMsgUiYch4jXNSBrUb4m3qD07itDTtV3bUdsN2JPSsWmbpo0Ps0Tzb3DNIe6ttP40XkE2BmAhSwXfnJqN7nLhJYyQfuunT862tG1lrDT7m3ZI50mYYaUZZMehpITKbr5pWL/logwJR/I1WeCVZ8OyrEw5U9KuSQN5xkiZG3Hoec1etrMTQATRYTOPWjcltlTSNJnub2GG0JkMrbcsdqqPUn2rofGlza6nbWlpEUT7EnkRlD/rPUn/PakdFtbRo4rgRQvw+w5bFUZodJtJGYXIlJXCqcjGe9Jsav1OHv9Pa1kG4fuz39DVBohGxzwfpwa728s9OkhJikMxY/OrHg/Ss250OG7gCwkjbwGPNaxkQ49Th7i0LSFgOvpTIZPs74PPoa6E+HLyUbUUE9CSeAPWsjWbCPTblI1mFwABudegPpmtbmVmixbf6YmGYK4GRnvV6yaSIDBywODWFC5GQMAdQfSrlnfeWxjcAnOcnvSaKOgijDymPIVW5ZT/Sql3mwaaPyhIjDCk9B71aZzqdovlr+9g5yOpHpSLMGsyXXcAO/Ws7dS/UyYLhJWVJSUbswqXVLDzVWaOQZQj5/WklslusNAQeOnep9LsLm4l+zSKQndm4AH1qkyXqTaLYx3uDHunkBxsj71pa/pNlozrgJdakQMqhyie2e5qK61S38LWrQaXJvmn/ANdMP4fZayrK+Fyxjkb95nIYnvTvfUmw/U7h4ZEi4DFQSB2NMs7r7Q7JKdsgGM+tVdUR1uzKcsCetMcb4hIvEifrUWLRs2StGHDcjOM108xlbTIPLmDSR/OpHUVxtldma0d05ZcZ/Cun065WWCN93ysMGsZKx0x11Ps74UePD4z+Hem6i/z3NoyWl4M88cKx/CvVIYvsOrxxKP3co3KfrXyF8CPFUHh7Xr/RZ5dlnqsGyM54WUfdP9Pxr6uXUTfadpc8uUu4GCPjuRxUNkyjqdQD69KcpyMVHHIJEDDkMAacOKkzRCYWtm3x8oeqVLHKsq5U/hT6ryQHd5kXDdx2NAywetANNTLKMjB9KdigANL+NJjIooDqOHNNHJpfT1pBxQIU9qXpSHml7UhoKToKXOBSZ6UxBnilB496DQD9c0DE6Gl60Ui0B1DPOKBgjrSk4pKBBnpS9KKKQxPvUY96UdKKYw6Uuc03GaUUCDOelFFHSgBSeMUh6+1GaUDNAhKUHFIeKM0rjFP1pBRRjNMQooJyaAOlIaB6i8etJmig0C3AnJozzRR1oAQnrS5o70d6BBnFKDSUUhoKBx/9el4FNIzQULRmkHX6UtACdaCe1HrSUCFx0pCMUuaTrQDAGgnHrQRSAetAwPNJ+NB/GkPYUxC9aTHFLgmjBoGAHHrQRxQKD9aQCDJNOzj603pSjvQAE+lGAR3pKUGgAU5pT1FJ0ozn3pgOoBpO1FACijrRSj9KCtwFKDmkzjvmigkUcUtJ0FA5oKCk7U4UHk0EjMc06ijGaCThfbvSg5ox60Dgc1oZi0DpSDpS0AKOaXHekFLnH/1qEMB1oGRThg0lA7XAjFANGKKVhMXNKT1pOv8A9ak6UWAdzigAEUnfqaXH40ALjHNAo60oFAAKXNID19qUUAKB3pcYFN60vUUAKBz/AI0HtQOcUDmkAo5FKKSgdaAFBxSZo60EYpgKBSjik+uc0UAKeKOlFA5oAUClAoHU9aTPPtSAXH+RRj/IoBzQKAFooooAWgfpSDrS+nWnYBR3o6Ug/OheOKAFxk0HPajnnjmgHNIAopRQOKAAetKOab3pwHHSgEGaM0Dgd6AM/hQFhc8dKUGmlsHj+dLimAtA/Gkp3BFA9wzRjOOT+NFGMUgFIooxzSincBOtL26UHI7UGlYGB5NHQ0oHPvRtoEGOlA5PSj8KWgAoxSfhmnAUAhKPWlI4pAaBh2ooIx70Y+tAeQueMUlBpRzQAmcfjQBS4wKQ/MKBCijpR3pQKAFGelIeKM/n7UmcYoGKDS560g5ooAcMHkZxQOeaQ8UCgLhnmlzQOpoxge9ABnNLSCjI9KGCFpetJ1pegoAFpxNN60Zzx3pDFHNKBj6U0cHHelFMANGfwo70hGTR1AXpS9qQ/jR29KAAUtGMGgUtwCjigjFL+HFNiQD9aTOPelx1oxQMBR3oAzQOBQIX86TGTQSAP8KQHnpRYAPJ6Vz3iKN9Qm8mYBYExtjA5b1Lf57VtSXJ3EIpz/ePSqsrw2fmXUsTTzsMDPQ+wpDOG8Yx6f4X0O4nuIPPjlXEMjLls+gFfNHxM1S21HW1htUnguZFDyouAAAOO/8AnFe0+M/E881veSaiu9GbZbQxr09q8M8R7bC2SOO3D6jqLmSWZz88a9l+lNGhyN1aRWtvHC74d2zLJnLc9qr6fHDLfNDCDsjUu7npim686xWYt4wDMrf6zqTVC3l+y2jQhj5rjc7Z6+1bElzVPE9zp2Wt3EMfRQnBP41w7ahNqN/JNK7O5JOWNSa5etPLgHgDAA9KqWIHmFcc4zVpaEt62Fun813H3sgDPpTViPywocq3UiluJIpMBQVAPNW450ghyq4yOrd6omxt3EawwW1luVIOHZu7Gi88UQafmLT7cGZTxdScsvso7fWsVnka28yR/nccD0AqjHFvO3k9yaTVhs19K33+qq/Mkrcktyfcn/Patg2OQZVYeWpxkd2rNsrdtOszNyk8h2gg9F7n9aVb7zIZE81tmcKo6Z9aRaS3JLy+j0+A+SuZTwT25rOikEQV3YZPzH/CpJsrbIwUMVYsc/pUFnaPJHJNIDtUbmz+gq0iGX7ZRLbMyMWnkYDj1NdZo6zaZHhi43N5a4HtzXMeF7aW61ZWAOyL9GPT/PtXXi+CTPGygxQ/KGX9T9alkdSa/n86BEjTIJyE9+n+NWyyQ6UvnQje/wB5uw9qzr/Vra8u0+zgpaQoEjJ+8zHuf1p+rTibT0yT5I/iJ7ioNIod4guk07RoIo1IViZT754H9axonEOkJOzb5Jsg+3oKs+KJhcRW6bi2Y440z09ar6ykcE1tY9P3YZj2BobNEipcy+T4fQsuXmk3ZHQj6VNo8bQxT3bj90qFhnoTjpVS9mW8t1iQ4SPH5VsTQSw2FlHyIHBXb68ZzWTvubxWyMG1gbUpyWGMkvI3qPSt+1zfEO33egz6DtWfFCPPMMecvy2P5V1EFqsFtgAgjgEivPq1L6HpQp21JrdRJF5oGDGPlz61Z0uUIUiki3bUaVvc4JqnApljeIAlT+lTM/kyYHzOSEHPQe9c8Xc1muxRkIA2qMyPjk9Aagv4Ck37wfvR79qnuEZL5UI3fOPu+lNvZkmumbGW9W6VLNY9CaytVeayjxjzGzz05Na+oxi51ZWUGRSNof6VVij8i6G9clIw2c4xkVestjRABW8xWznHY/5/Wnf3bE7yua0MBSPaxwfQeladki3EvyIRsGPbpVSOwkaGSVzsQEKFB5J9K6S2gWKKOFVxwFH171yM7oq6KUdpturVJQQpRpMt7U6zyb28uVxuciFU9B1q4Y/tOoZMwlaOMgKD93/PFP0qzZoyjMp2s7b+/tRoabEslo3lruIZydxKHp7VHNdtEEiCM7ynAA6Ad2rThhWNSSdixJ8zNyGqnMhvDLcXDeXhQsKL0HPX61Ja1Y+GNB+5VQwAAH+Nb8enERQhSA5AIPtXP2iFcR/MWYferdhmS1t0YMS+QvzHk/hU2LfkaP2b7NBmONnmQbmz6VEblbK2JZ2a5cbyAclPQDFQzz6hq7vBDm2W4ZULn7xXuAPyrSt9H+xjbbKJnL7XLnLHHrR5EohOlztZNcTEwIQDtJ+ds9qks9MtoIVDhosLubPJJ7k1a1PZcX8UDTeYseHZQeoA/wAcVVv9Km8QXYt2eWKylID+UvzuO4B9OtFgv3MW98zxTcC30xZbfTYSPMue8regPYV3OmagLHRLbSrG2htbdGzu2/MW7kmr9hG8OdPsVSCzVAfLCjOAO5qlLi1V/s8MTxSEB2mPzKc84rS1tiW+bcydX0KS5hRZvKDkmQSA9aztOgjumMokfdGPLw3Q+/8AKty9n82edHOFCgRlV4PrVC/eezvt0bb4DGoKqAN3HP8An2qUh3ZV1DTkSOYpIpJXGAODS6c9vDoYmQqbiFMtv6/56VbuGWWJ0jj2NsMihTuZgByOKxhcRy6LJL9lZIpyo8zpjHJ4/ChRdxSlpqc/4Z05BqF5eB992xWKRM5xn5mx6dq1vFz3d3q9mwjVbazQMRGOGJ4/lmm+ALLytNvNXkfD3ExkQAcFM4GfyFalnpX9saHLcpNukuLr5VB6KORj9K2l8RjDbUXUrGYWV7bsnlhhlZFwACOQaoaLLLNoy6jO6+aDtYD72f8A69WppJprPPIZnKMrHng8mm2sKW9ybloS1kFwkfq396sDpS00KE1i63On3U8oVZrnZweV4PH8q1tVsHiiVY7hZY3ycIc1X1u3ijezuDIHt1cSfJ1546fjXQX2mtc2oexbbGrhNxHJJHNHLoQ5anOO0J0MsPlu1UgqvPmLjpiuUiilSz02DUrkQzW7qIlY4JiJ6e+OK7ARCygmOxkmh3I5YZHTrVLxHpq6t4cs5iiyXEablf8AiAApwethSV9Sjd2om1e5eAjzYP3cci9G7kfSqU8h1G1dySrjIcHqtLol99s06GeLcs4OHSQdx3q1dWc0jPJFEomZM8HAf2oa1sUnZEH9nGSIOjFJAP8AWDv7GoGjMckKSfuJQxIJ+4wrVs7tXhWNreWCRh/q3H8jS38kVybaKSKRlVuQU6cUJaivcqO2QPtEZRDzvH3TWVb2aI9zYxncsmZIlB/P/PvW20vkQx+WstzCuf3bLz17Vk65cWs91BcRRSWV3Dg4KFT15HpUrRgzCu9OW8UkrmeLIBxyCO1cnE8umzJdxQl0ORICvJQ9QRXotjN5FxcyqvmJI3mr5g5HqK5rVbeMavFcW8bfvg2Ij93B4Ir0qFXlep5OJoqSukeTeKEXTNQ+TP2aU7lYcjB6Y/z2rOt7TyRJd2koTad3LdD7f5712es6fFd2tzaTRuLy1c7EPdD1H+fSuObTpEsLkRnb7E9q9XmU4njKLhI7DwneTX8UupWys88HEkQOMjuRV3xJF/aFlH5SBXY+bHKPvA56GuF0XWbrRLNXR2jdjyFONwrsrTxHBqN5G0MDTWzx/OgHKt3/AK158k6b0PTX7xXM/ULj7Feq00ZkimjDnB+bd0OPx5qvdzbz58UzSqx2FmPP0YVf8S2ipbCS2icxE7o92eD3AP51iIkN7bvE++2vF6Ov3X9j705a6hBdCG5tHCh3z5oP3exFIkZmAltWxKvWNjg1ZRZLezSOVkuFOcHPzxnuCPyqlJCISZhksOdvfHqKlO5taxX1Kye5k3ND5cycmMjlvcVDZja5kidjGDhot2CPpXTWl/Z3lrtuWEgyAsg++ntWTq9gthchj88JwfMA5x71Sk9jKUFe5Bd6BMYhc2L+c4OSgOGH4VFa38EjlLlWjuOm5hjn3rQjnDENazbR2deCvsahle31YvDdKsN4Okg4DUXb3Glyq6LMajd2z+hFR3OnDJaPj/Z9KyVe50uXy2xNGOAM1s6fq0M7NERh/wC6/UVMk18JpFp7lRrQyLz27VQaA2rnKkg/lXUmwEpUjgnuO9VLyxxlCMkVMZvqW4J7GCsOfmwGHp3FJ5COCAfnHY1f+xyQn7hKmntaLMu5R84HVetac9iPZFTTxLCkqxnkDdsP3T6ginXehWut4ezxZXpHMDH5HP8As/4U1POgJYDzNvX1xTY5IpmUElWHQE4xW8ZvdHLKgupz91pk9jPJFcQskqHkdDVKY4PQ4B6GvQ/7RguohbatF9qhAws6cSp+P8Q9jWPqXg1zE1zp0o1C167ox86/7y9a6Y1k9zhlh2tjm1sxNHut23EDLKe30pi3TqCkqBvQt1qX7NLbvlcqQeldWunad4v0xPsiraa1CnzwE/JcD1X0PtW6kmc0oOJyaKrDG0dOo7UwwHdtQh/pSvHNZ3JjcFWQ4KN1B9KlYecwaJSknoOlXcztcYqFVK/MjD1qRb+8hXd/rEHGWANIzvIv70YKn7wqVWQDCYlHXBqkTYBqENwhEtlGSerJlc1WaC2lB8pniGc7H5qXMBY7kdG/2elK8UUgUBgsmOD0o2DURPOQII5gQvQbuKuRbbpGEv7qUdz0P0NUpLbIAkU5HR1qFg6NgZI6cdKe4r2LQZlYrIuR7jilNtDOCPLMb+g6GqvzFiUkPHVSamS5dFJYb0Pp1WhJhckjguITg/Mo6Z5q3shmUKbfyierJ/hVRJPPXcZDuHG70+tTQeajkjEpx25FDADbGIgB/MiP5j8KrfZGR3eJsMpwYz0P0qxFuWRt6uMnPPpT5YjNGwjOGHIPr7UyX3KwmJUgZAHVSOQaaSpfOdp7EHrSi7UsomQq2MBh1/GkaLIGOXPIx0IpWHc0ftNwkSMkxA6fX61ImslR5N3bx/MPlkK/zrOt2kk/dpnHUxt/Sr6GOc7HG7Axg9qzcbGqemgqlZHEd2pAH3JI+c082sezgrKAep6j2NRGNrSPJXMfUbuh+lXrTR11Szmu7eZVlixmJurikgZQxPbzbrUlo+pRucfSiPV3hkxNbj5urL0/KmRTeVIfLLRSqcMrdBUjq07742UMvWJujfSr5bk3sExtRliow54OeRVSTS4LpWaNyrDnBp1xMsbBZoSoPccqaPNiVQIoxu7c8UbMT1KgtJbc4IMid80lvFLLN5ca/e7IK2dOvcEmaGNj0x2q01/NbSlrVY7dyMAqMY+h60Xdw5TJfTZUzvVlwcc9c0HTm8xQ0TKR1zxUqyLLKyTymObOfmOefrUdy88KsmCyMeW60NAjRttReGJYBFH5IPPqfxqrPvMz+VKqJ12nrWc1xJCh+QFR6dRU9tdiTDbVDH+LFZ8rRa10NewluI1JCb0HPmL0FXB4haJQH3SKOqqcGskzSuPLZ/kHXb0qAjafKbOQec1KQ9Ubwu4STJEroc5z1IqXzo7iY87n28EjjNc/FqD2r7FBKnv2rRsb+K4EiFWikPAIHGalxNE7lxL6be1u9pGjno6VYtr26Fyo8sLH/Eyrx9ahttNuZ3ImkEWBkSk/eHsPWrNzdlrZYLeN0jTh2Iyzn/Ck9BlfX4WuMrvKueQBwGrnr7RjLZCRVyw++h6/UV1LN50Hk3EbI38EpXgH61lM9wZGt53EZX7pJ4P41rBmU4nJpbHbsB56VE6ZIU/fHr1roJ9KNwd9uymQHlM81m3dqY2AZSrj161r1MibSL2VJWUHa2085rXtwskAlT5l6Op9axdNUCYHueOaIJ5bO8KjICt0qS+hO6rbyboh5eeh/pWtDff2la7JT5M6cB16N9agurL7ZbGeIZH8Q9DWWrvEdnKuDRZNE9Sxe2DnIdTu65HQ1lO3khZYlIKHDCthdUlj27mJXoQR0ps9vC6tKi4J5O3oalaFWH2Opx3yLDMAA33X/pUdxai1mKke49GqjBbRM7hJAjLyAf6VswM8lsA8InUc4649al6AjMDfZbjzFBWN/vL2ra06YOyoPug5wKoNZm8jLQgkdNjfeFS6XmNzG4KSJ1z1IqJK6NovWx3Vpd/2brNncQtnyWVlzz6EV90eE/EFt4hsLSVUES30C3SA/wB7GGx+Oa+CEDHT47oj5Adm71NfUH7OHi/7bLo+g3y7mjRzAW6lG7fyrJIuR9C6ZJmIoRylXf51ixCWw1F0BMkXIweorYV94DAEd8VJkOxSZPehqTHNAhw4NKxz3po4oBoGOPSk7UdBSZx9KBDvwo/OkBooAd24zSUgNLjNAbhnjvRu7UEU3oaAY/NJyaM9KPWgBetAzQTSZzigBcUAUE0AZIxmgYGjqaOh70d845pAxewopN1GeaYXAUZoByaOppALQaRaWmAUvQf4UlLnNACUUUZ4oAAPrR0ozijORQAuaOKDSdaA2CjOKQClFACdaWkFLmgAzj/61FJ1o60Ei0HijtRQAUUfnSY4xQO4dD60Zx2ox60gxQMAKByaP1pf4aQB7Ck6UZ/yaXqtMBuaMUn9PWgn2oATPrSg5pOpo6mkCFJpVppoHSjUYHrQKKVeaADtnvSZ4oJyaT2pgOBo6Un86KBBS/Sk+lHfrSBDwM0U1aWgYtA4/wAKBxQaYwxSgcCgdKAcUCDJzS0UUDFpMce9Gc0E88ZxQIM4Aox6ZoozQI4Ucc0o6dSaQEGgcVqYi5pc0386XpQULR19qKCakBwP5e1KGGf8KQDigCgAzRRS9qGAoyRSfhScj/61Ln86NwHdRQKQH1pc0gF9KDRR1pgFLkelH0pcZ7YpAGeaOtHX6Umc0wHf54pffrSZ7UA9RSAWlHHXmkIoxQAo60o700UvWgAo5pQM0c0wFAP40UhwaAfWgBR34pR05pM0DmhAOoxjNJgkUopAKO9GaTNHQ0wHYzSfSiikAvWl9D3po69/wo+lNgO6etApMj60oOf8KAFoopDzSBh360uaQc9KX1oAXNA/Sk60v+eKADjnj8qUHNJS96AsHc45pVpO/FKKACl74ozx0pOc5xz7UBccOKX3poPSlFAC96KQHPalFACg4FLzTckH1pc8UDuL0oooBx3/ACoDcKXpQOaMUBYT+dKOBRwT35oHNAgPJ9qOKAaAKAFxzQeKMH1ozQMTHFJSkfWjHpmgGJS5oAoAz9aAA80Cj+ftSUCHDOKAabml5zQA760UhH40UFWFH6U4dKZnNLmgQ7vR1pBwaXIoGIPaloBzRmkxIM9qWkopDFHX1pQabSjmncQooNJRj60WGKegxQDRj3ooAWlxim0tGwAKDSA5paNwQdMc0p/OgnAo7elGwB0oFApOtACkcUhBNQy3sMBwz5Y/wjk/lUX2i5nx5UflJ/ek6/gKLgTStFbIZZm2qvJJrnNRN/qsiusi2tqMEmQHKp3OPWt57WLyy0584jn5+Rn6VS1Axw2ytOxH2hsBT6Uw3PMvFekm58QyXdogeSOA+VEw4Uf3vqa+bfFupQ6ZLez7WlbgBmPOfT6da9w+JXiuay1y+lgJt7YQeSHU84Gcn6np+dfMfiPU/wC1bpkQ5QEu4/pQjS1jLluXuFE8vBY/KMVQuFLSmQk4A7VPLqKzyIrJtij6YHeodXYx2gORmTnjt7VqFzmr7c0xYA8GpYysKISCWI5p8MD3OQTtROST3qGYBZVUHIHP41r5GL7hGwtnO5A24457UXFw0sybhuHTA9KSSF5FDtgnOMVPpkAur5Qw2opyzHsKYkizdqWjViMDG0e1Lpdi882F4ReWf0HelvZCMKT+7ySoH86uRE2ukKu0o9w+ST12j/Jqbmlht/eC4aQ4xGBtA9h3qhby+bFgDbzxU19ICxRRyxAA9qv3minSdJtJnBM11kqD1UZx0/OgXWxWXD2DSHjLY+uOv9KcZibSOL+H/WN7+n9arySFYI4WPyofun36mo7qXbaNNyFkbykB7gdf6VaEzs9Js2sfB7XayKJbi4P16cUxnm062lt3X97LFnc3bJ6/zra8LaPvOnC7H+g2cAupM9HYnIX6n+lZfiu5kv8AUZ7lgqeYwGxcAKOwFT1BPoMsrKOHT7eWVtz5JwB2q/4mEMdhaW8QyGIbBOeCax3uQJ0AB/dRjCDpSXFxLexCdxxFgY9Bnioky4rW5du2jutWto5UAji5YD0ArnWuBd6lcTEEo7FY8nJAq9c3xW2uZ1w0rZQeorJeAW9ysKnmKIbz6seTUt6Gkd7GhpVt9ouLqLOQEAz+P/666FkePTLe5cl8sY0DHOMYql4dhiis2JBMkjE5HYVtaoix6RpqqBtcMf1rmqSaWh2043krlPR7JZriWTHKH5QK6uKEnyxgbCDnNZ/hmxeOEzNjDNtx71qFNpZc4OCcV48pas9VK+iM5dsUrRpxuOGJ7VC0WJYnDjk/eHSriCN3MrpgMCGPXFZoLv8AZiPnjifawHXFXDYmSsx1sQ9/FLu4J6HtU4txcXabcEsQNnrVdFZ7gLja5J/CtnQ7TfqEG4H5SMkU276FJdSe4sS15M0q4OcYA6CtK2tES3DhuCeQKe8bNdsjt8zEt9BV2ztEvpESNtluDy3r61MnYqmrlzSrQTwvdPgrGcrGT29a2rePKJJnLHOE/rVHTYkttyHLDJwexArXtEW8jKCNlZs9eoArmk9TuirIpKiQanBN5f7vB3hOMntUtlp5W0bIk84szBQfU8Zq9fW8UUUQ80Al1yoXn6ZqeyaWFLlwCwC9McgUl3KGrpo3QTXcmJCu/YPu8dM1DMovLgoV+UncccACrEcyTRmSU/KOx6gds1Do1r9qeeSZ2W3Y4DIOT7D2qd2UtEWrRlmuMW8O4xL8390e5PrVqxs5LeR5MJcSODw3RR7VY0qCC1iEar5eCzZPce/+e9XTPGlvJcPbneflRhgE+9Ve2xAunNJNIZdxUQEAcc59q04dNjnN7fG4MKs+0I2cketZcNzcu0MJDZJyY07Me5qWe3nu5JY4p/kVtsm3+Ajrz61G7GM0uzm1jVbuOzt/K0vPlPfyfxY5OD+db9+1tH5bW9wZCCsYZGxx0qnp1kI9EsrGFy0Ry4jL4ySckn9KW6s52BWAKgxlcDOPem5W0ElfVsndrVJePNilJ27Y03Z9STmov9DlnfKXCQnjecZJpLHTbm1JS5uk+1bd24tgAGpL23gbYPtJNugyzhccmi5TsVL+4jnuDtV0iVQir7D1qjBLHJLIFhcoVwNzd/auilj04Waw20E72/HmzMRk89Afzp2ppazXUE1rZGFEAKRlgenejfqSnbSxgNpTaXcqRdiMPFuikjydhI+61cZ4tu5k0aEJKN2xo2VegY8f416HOJFBjmRNk+RheeP6V5peRrY+VbzO1wZZSU9wG6fWtqbTMZ3Wp0drqP8AwiPgmOKGMOZLJYX3DgFjxj36Vu23g250m30bzYZLQuRMHVgMjHUCsnxHcDWbTQdLgsjCrkSTY/jEfOfxOPyrX1PWtU1Oa0jVcyIfIjVm5xUtpMpJtaGfp+iy63eyxrPII977TxkkE5P0qzLpcyh1BldlGBGpBHHetTSoNRWKZItltdW+5OF5Oeo+vWq9hf39kZl2GNmUxsXXkE9RUTkaQXmchrGlXenRM8MLfZ+HYMOVOetdtaWE6LI9rLmAKrYc5BOBzWdPFcyQX0chYboCct0OOf8AP0q/o07JFpsTN+5uQGDDOMVPMOSfQwdfkZG1SOSQZkG7ag+UnGKreUTZQo7hCVEf09f61d8WyNYyOjW/lu7eVjscnimXsTfbYDNF5YgAMidien9T+dJ6O418JzkNidP1JrcqPs84bYwOdrdsfrWitjcpGscUZuTFksc84o1qyMG6SSNwyAMF6cGltpSkY3O4kYhV98/5FVe+pNtCKCT7VZ7bmKVEX5Q+OVPsarPcyQ3MAR2uFDMBuUhiK1bKRJrZ4lkPyEnDeoP/AOuqM90Uu4WiBUhSQfemmTYrJ4itDGVVLmKQZJRoyBx70txOmtWwbCBXAGZSCw+lSSuHfc/JfqfeleCOciPy1PlruJA61LkaqOhydjo09vrAEUpkt5IzlXPAOab4isLm3tVnESmKFhuYdhnnH+e1b0GnwyPL8pGG+UKSOadHpFv5N0sqGYOpG1mPy57j/PerU7MhxTR514xtt8trq1rE63EcYW5Ujh1B4YVxeq6SiWcmq2JWa2Y/vLdvvJnuPavabDS7KJ1065QyGZd0MuScL0INeeaqs3gPW582yXNkWaOQMuVZSSAR+FejRq3XKeTXou/NY8m+0mC5+dA8eOA3TB9K6Hw0BYO9/awyy26r+9jB+ZCejD2qbxB4dS/gnl04AyR/OIl/iQ9xWT4O1i7t74wxymKTaUKHgP6g10zfPHQ5oJwlY7CwiudRsWjt7uOa2mO827nkEf3axzYXGoPLbW4jFwjcBjtPB6VryWk1jGuoW9vLFAjfM8Q3AepxUq+Hb+HV7bV9NlTU4J0MsiKQD7gj161yRfQ6n3OUvtQle8MGoWptLpV27kXpjv71a0yFbpNsvl716M/GfTmtvVhpHiKMn/SoLpThWkXcFPpnvXL3drd6TN5UjeYQcqU5Eg9aa1HfuS6jpjJukZBGvXbH2PqKraZqDvIRIyEDjbL0NbmleJrEFVvLR3jIw6svzL7itN/DOm36l7BUnt5Buw5wyGi7itQtc4PUxDJMZIovsmT84iOVPuKrPtKLuYSp/eH3hXYXHhy2so5I5beUANw6ckfUVlyeFYS/7m63K3THUe2KqNVNEuD6GJDqH2FGEgS6gY/xffWrVq1reuZLeREYfNtk6/QVNfeG7lYkTEUgPU7cMKyYPD15HdhVAQ9iG/lXRFwa1MHzLY1otau7KZdkJnhB+6x5B9jV5PEVtdyAGKSFh94MO9Y1zY6nYoGmspgh6SLyKpR6o0MbKDli38a8j8aORSehaqOK1Oxa7tp1Gwgpjn1qDYjEhAdvqawX1B7dEwibWGdy1saZrlndKttOqwH++3NZSg1sbqomh8lhJt8xBtX+8vX8aqz6NHKqty7dQR1zW3d6Zawlfs1+ZNwypjbj8apG2aydJPtRaTuDjFSm0U9TG+wyEnaBv9G702Ce40yYSxs8MgPVa3btJLplJlt0kVSVKkDP4+tRs0CQRN5iTSMPmjTkqfcVpdmNkjm9Qu2v7nzZSok74UDP4VR8qW1uRLE3IOQU6g11z6ZFeAu0KgdcsQDWfPpK2ysSNy/7JrWM7GE4KRLf3lr4lsRJfxrDqkK/LcqMCfHZvf3rkTDIyhkOTntW08KXXyxllZf4eoNRLpnlElQQfSuiM2tzjnST2KDZeEmRORgUxXEoVNojPqBzWk0TuhGODzVKeyl2kqcj6c1uqq6nNKjLexJFZAowWRWxzg1BcaXK43LE0gz1Tmooi8THqSeoq5bz3EeQjMNw7Hp71pe5ha2hR+w31vINsUmPQipWt52AZ4vL9d3GafdT3cOfMZzz3JqOPUIJkKXQc+jo3Iqr9hWFNruI5GfaneSsTKXcRkHqehqiFdWPlSZA9etWkuWlXbKg/wB4jg07k2uXJ7BVCyhwqsP4ehNVpkMK5hJUnqtPiJEXl5LRZyU7fhSuiyyhICzqPX7y00Sxtnq3lqYriMsp43HqPpVuSZLbZl1liflXUdPY1RmtnjkYSYJxwR0qmzMOAdpHUdqYrm/cabb3EXmHbu7be9ZatFAxHlsFU9Cant76SOEoSAx456GmyAs3mYGe+KmwxUvreSZSoKyJ90seale9SdsBRFKD26Gsy8jjBDMpDH+JelRQSGR9rZJ/hb3p2C50bO0ioFXMo52dVI9qsWurwGX95Cbd1GCY+pPuKyYdQa3dUdTx39K07iO0vgnmuYSw+W5QcA+jVGxortC6raQXim4hJjcDn0as2O4MSbJo96dyv3h7ipvPm0qZ7S45DDIZTlWHqDU/261uLUxzR7ZlPysPT0NO5JTmSKQfuJt64ztk7/hVSPZHJhh5bdOelSyrEswaLp3U1HL8+C2HHU07oCZ0WVvLidS2M4HeqiSzRM0cudoP5VLsink/clA69MnkU6DUfK3pcx7nPG7uKZNyBvmOZEyPXvVmGRjgA716YNRTyG5RAJR5ZPG3qKqvbSw4aNjkfkaBl6dEkQyxcH+JDVISLGx25wexqxZXIw/nR5deasSRxmISRhMN69jUXYyIwyqiTchG7irC3bbwJVS4j6fN1AqBfMdNobzADnA6VYh02WYAkiL/AHjxU+pWrLy3Vlny/s0kJH907gf5Uy81O2sgrW8Tbx0LYwDT43istqyFLkr1C9Kz79vtlw8jBQpOVVeBj0pLce2wtxrM88iT72z6A9K17XW5YkWRZmdO47iubiIkjkiBxg8Z60ttdtbSDPzIeGB7inKKY4y7nYtrM+pRNGZ3kj/usehqq9wJ4lgnA3Kfkc9x6E1lwyss4libdH37cVs/Y01RSEYBwAUrFKzNHqYcm+1mMkKkSDIxT55Y7y1Qv/rj3PUVNdLMCokBLJwPaqt5Zq06IGIGOSOgJ61umYMbEgQJtU5DD5hUWpA2927MMKWyD3FXLjyY3SGAMUTA3/3j3ppilubpg4Bhc8s/GDTuK+hJo07iYoSArjpVnULOKCUPh8N1A7VFLbW+nMNrieY9HXoPpRDqUUpMFyzLJ2b1qGn0KRUuILM7yrSFu2Rxmq9pdG3YwuSUPQir95aIjbkBZW6n0rPdAsmSDs9TQgvqJqemeagltuJV5KDuPWjSrp5kZCxRx271atpgJCVOSOntTJ0Qy+fGNrZ5xRfoNdxsd5cW1x8rEqeOfWt+01+3Ubb2xWVhgBwcMB9axkhiukJWVd/Vk702QBzhnUEDB96TV9B3tqem6daaPqumPZwTTQswMiByCNwHrXW/CzxHPpfinwtqEhQW9hMIZmXrtJxzXj3hi9FrceUXDBvun0NekfDlreS51jT70iJ2iMkTHoGHI/WsNmbKzVz7vvrhJL4TxbShIZSG6g9608H3rjNDktde8F6BqKrgzWyb2jY/eHX+v510o0wDGyedP+B5/nSZkXQOncUdaqiymGP9Ml49h/hR9kmP/L5L+S/4VIi3gmgD61DbwNDu3SvIT/eqbOaBoXtSAY+lL+dIT/k0AHWlxjpR0FHbmmgDrRmjtSgECkAlGPelHWkxQADpThTVwKX88UDuFFJS9BQSHelzkUmaByKBgeT/AI0fSlzgf4UdfrQAYowM0ZGaOtABjPSgHPrRmgdjmgNg5FH1oz/kUdaAFBzxR0pM4FHWgYDrmjtzR9BQKBC+9A5oopDsHSjGT3pM9OtHOOmaAHZptKDjNIOaYC5oOAeKKQ0CFpBSgijNAC9u9JmgkkUmc0ALRmk65o+uaADP1pB70vSkzQAfSijpSZpDuFLg4pKM4GKLghOtJjB/wpT+lNpiHDmkopCcnigBccUp9qSkBzSGLSDNLmimIDRigkj1ozzQULj9aQmig0gAUUgGTS4piFB560tIMYoB5FIBc04c4NNHNKDxTGhaTmlJoH40BuLmk6DvmloxmgYA0ZzRmgHNNCbAnFFB9aKRJwntSj8aOlJ3rUzF96U9KT+dLn1pDDtSg5HvSdRR6UwHfhRnNJnnpThz2pAHX/69KR+XtQKQnAoAUUvamgYpR35o6ghc8GlHbFA6j0pAaTAWlpMUA4oAcPSjoaQGlz6daAFJ/wAiikHPelzn/wCtSAOtLSdKXH40AKKU5puenpTqYB3o7dKToaXNACjkjHFGeO9J1NLj8qQC9OmfwpM4oHHGKDz2OaYCjpSjrxSfnS4BFIBcd+9Gc54pKTPFMBxGaByKTORSgYpAL2oxRR170wDNKBmkFL0PFIaAUDrS4pPpmnuIdSc0dhRSGFH50tJ0oELRSYpw+tMAxmnCmZzzTup70AFKPSk7+tFIBeDnrxSikA9jQBQMXPFLSY5o6etAhwo/Ok9KUcigoM+oxRxRjmjFMkX14o+lGKUc+9IdgooBBpcZ70AHfv8AhS9BSHgUpOKBCdaXGD3/ABoHSkJoGKeT3pD2oP60ZoEHtR0oGT2oI5Hf60DDr65oxQDg04kYoDQTFHb29qAaMZFAxAB70vSjGKTHNAC85oFHWg9DQAfSlz2pOfWjPvQA7PtSD60maBRcQ859aBkUAe9FAw6etGKKDQIXGTSCkIpR2oEL1oHNJnNKB0/lSKFzzRyaTFKKAAc0e1HSimAd6U8Ac0U10EiEHOD6UAI9xHEAXkVfqagfU4ycRpJKf9hTj8+lOisLeI5EQ3dieTVgcdBgUmBU8+8lX93CsS+sh5/IUgsZJeZ7l39VT5RVzPUc0de/50xEUVrDB/q0Cn17/nUp7nFKv40jMAM9qAI5/LERaU7YlG5iegxXnnivV31eRZEzFaojGJz3xxkfrXXXph8RiSzSZlskYG4kXv8A7Oa81+Ivi2zOqxabHiOOKA/uV67R0A+tK5pE8R+JUwS1WNZ3n3MXlkJ+UDsv1rxHUZBb7vLDZcZ5P5V6l8Q/ED3CWmlwxLEYi8lwcZJLH7v5fyrya8uPt9/Nj5I1bj6CrRRDboxgAJI53Gm6oyNtRCW2jr70+4uDAQmOD976VSa6HnMSMjtV2FcW5nVIViiG0AZc+rVlykydASR1NTXqFVXDElvmNRW4w4xz2PpWqMW9bE672QZGTjAFXLI+TA6FeCMM1RiSJlOxWLKeo6VK5K6ern5d7E47+39aWpWxDOBc3ajLbFO3FaF7d+e5PIjUCOMEdAKq6dGsxld84UfLj+9SS3Rk3KAPLQbR9T1NA76FnRYbafUPtF1IfJh6gD73tR/aE2s6uJnd/Ij+4pPQDoKpqwt7MoG+U9u9Jokh+0rk/ITyParITE1WXbcyELgsSc+1Cst3cWVqqAogBLN2JOTVPWLtbi9lCnarNgfQVq+GorabWrO3kYl5JlX5fqOKdtBN3Z6zrlwovLfRrX92VjDzu3AwB8oH5Zrzq6Z7m+RZSzsWPGa6fxR5o8U6k8TfJv2bh6AdKyEhSKZbjOZOEUHr7ms0zW1kR3k7mSWbyxGm3aAPpjNUWuWk0cxg/OGzkHnitXUprV7S5IO6SR9kanj6/wBawNOIujMGU5Ve1SykrmjYxJ5K70/doTLIfUDmsmzMl1NLLkl5Gz+NaNxMyaNdAc78IOefU/0qLwtZswTI77jms5uyN6cbyNyyDWi/McZG3H863XVZrLTURd7KCuSeCc//AKqxLheYkQ5O6uw0ew+yaXZXUikxwzkfViRxXmufNdHp8nLZmjHaJHYkAHcvXHY1FHG0yqoPJH8VWpZNhliAIJfOfaoiUti8jHAbmvLbvKx6MVZFK7hazQpuGZOAvce9Ztsnl3Wwhvn5yf6Vfkja6lNxKTvP3F/uiqrIDcxMCSM/MR2reDM6iJ7S1VrwFsnPB+la+nqYLsyKcKpwB7VS09FMkgYnIPQda2VjXzGUElMgD60XFFE9nALu5VclFIwXPrXQ6dbRqyxQru2nn3rJvY5E1HTYUXYojZm9Sc8V2GiQrb6YixRebcyTEFscqD0/rUyZ0U1YzUhmkNxhAvl5eND3I6itiG5T7Ot3EgYlQ+zOOPSq1xA8cwETbY0k5ZvfrTpbUW2tRWok8+3kPGwYBPcVi2dSRNez2stu04fa+zfsxyDTPtMl1E8xLGPywcjgFafqKRq/mIoRucjHQVXsIrjVZI7ZX8uzxlj/AHhn+VRuN6EllbpeoRtb7AoLlm/5aOBwB7VoadDK1vkkBR0TpitcW0U1sFUmO2hYKAB196rLbr9s2wbmEv3F9vWqJTuW7ZUhSUbd5YY3A8CpobVrmCMSHnrtPbBpsZFvZQx+WcAnMnYnNWrXdG5eRg2xBtU9GJIqVuJqyLE0F1ZzLaRNGtxN85kIzsT1z607UNPgHhe6hs1ePbje7HmR2PJqazQQPdCeNpbtlGyQH5R36VU1eRrq0ggQEPLNGGKn7p3VRKuXzbWFnA8ay5vpEUIMcqMcirVvaoIVSWfcJBggfeXHrVe20qCPUZHmZmFuPlYd2z0qykZ+3NEn7szkBnI5C0kDa6DTplg4mnkaQhTsB6D2GaqrZPdb7fBdYgHCA53E1oT2Twzm3RC8KjzHc85/CmSXawXB2qULHA2cbqljXkSwu9raiyMaiNmJlyvK/wD1+tVrOYWM87I2/HEWV3E/WoRbX99O4t0YIBy55JHqK0LaKO3t3NxbzOYxhthwWPbmkr3uPS1ita2yNd3NxLPxLGckoMKcZ4FcR/ZMd5qllZ2xFw7vNJt4yMAHI/M1299NbS2ana8O5sbJW6A1xGputn46jgt5G8y3gadXi644HX866KUlrcxqRb2C6W5sdWS7k3rFaAQmTsueoP6flW7a27GWK4jl2J5q+U8nGCadoaHXoI0vHZoL3e7xBepHAyal1FZbXS44EJktbY5ww+eMg9/Ws6liodjUtNKxqt6JNSVy7B2bkCq+ow3LLJLDEzW7NsZvQ+uaYdctUuLa7Co4lj8lwrfxDuRWqUmvoZUg2Kh/eGMvjPtj1rJa6F2adznXuLKa4jjl86OSVGgLKflBI4zVCytb2Oxjj3MRbDZ9MHtW5cQ3NpYXMTInlSAfOVBZSDmqem3DMl4uQ2HDoF6hSP8AHNFk0aKXVHOeJbe6udOuFl8xpVKsjMejA5H+fanWrTajp7H7QyvcKNgfvx3Nautea0WxxuecgKnqKw1tlspxEj+Yyr8qLn5T3BzR0KTuxWke6VUuZjuI27jz0GAKoR3EsYdmVn8psMi9vRhW2bJri38xVKEEMfr7Ugnks384w5glHlS4XkjNNeZMmc/BdFCww3lu+fM7DPrU2oyxTTRyIHZYk/h7+tWPIktpZnhXzIXYqY2PGOv+fpVaGHzLyQW+U+XGDyv5VaJKcshym1j1yQfSrLSosAlB54BFQTxzxAuIPNXG1ip5z64p5t2lgbarDK/xduKg10sTQsiEb1w6vnOccelSufNncjPlk8AdQKzNKkFzMlvMCjEYMh6A1s6W0X2tA7bUzhj14p7k2sZl6qGGPYpV4pg4cdQp61ieJ7GHV7SdpHWRCCh9W9GH6V1UlpmeQdSQcDtisj+zjNusxgSE74mPUgdQf896qE2mZTgpxPHdLUaTfNp8hYzRtuhYdR6j6YrE8U6FLY3kms28DRW7ybcr/wAs2/zmu58b6LEup2eqL8oOY59vBjkHTPt/jVjTowumxWkoW603VA0bA8lGHp79DXoRnfVHluPK9TG+HvismIxCeNZSdsiS/cfPTI9DVzWNHm8PatFqdssmno53ER58lW/wNcLqXh258D60HlUvAHwHX0969a+H3jax1S0fTtT2zW8x2wOzA4z2alJa3HutDl4jLa3TRTwxtZ3becsyDPl+pBFQ6n4bkltxMAl5ErblnhPzDv061q6tptx4V1aewfDWCuJbWUjoD1TNbenNHbWchktvNtJE3KyDDISeox2qW77DijyHUtElmczCRm290BLD6iodNn1TRSZgrtbcDcp4NerXOhOzq8Fz5b44LoCPofasC+0C8uiWFrAJV/1iwttDe+3/AApRqaWZbg0U7Dxhperb0uFeB1HU8g/Wiaz02+zLYsAwHJHrVeXwnYXrNHLDNpt1jiQ/6t/rWZd+FtV0NUlVlliJx5sEmcenSkuV7MGnE17OxaTfFLePET0Zo9yN7Z7VBdWCyfvEmUOgwVC5B96q2V9rVlvibUBIhHGWDfgQalF1eJPE2Y0cdWQAg1rytGd02MjF2kZ8i6wB/C7cVBP4ek1BDNLFZGQc7kcLu+orTiu7iSVlmkhkUjnMYXH0pbfQ0vGJS6Fso+c71O00K62B2ON1C2FvLtjhaKVOiZ3ofoaIbi4v/L3WMBI+VmSLBxXdz+GpLlSYriGULyCqn9Kuadd6lo6iOPTItpHL5+979K353szOy3RwEGjxNI5nLWiIcYjU5P0rStfC+0PKZI7iDr+9lwwH0r0dTdaknmvYQtJKM7nIC49uKzL/AMO3UUDEafBKTlWw4bA9qB3bOVPho20ojh8qeNhu3xNvC1Vu9OXT3823lErMfmjUcj/PNdhZaY1nEm62EU2MLuYAGq5mlguBazWVu6ucC4X5l57E0XJ1RzKaaL6NmDMpx92oX0n7OdskbMf7ueSK606UpMgW2cSZwPLc7SPXFQNpF5CrFP3xP977wFD8hJnHS6SsMxkAaNieh6Y9KbJYpMhIJjfOMHtXSXo804l3Bl4YEcVkS2uZWGSwz+lR7Tua8iaMaaA27bHHfGRyKb5HH3dwI61ttbAk46+hqpd2cqkOpGzH3R2rTnTI5LHO3VkEO8LwaptHIhyMlRW5cLK4UbdwHQVCqDO0qRzjBrojNo550ovoR6d4jitI/KvLSO/tz1jkHIHs3UGrk3hTQfEaebouo/YLojmy1A8E/wCy44/Os6+00eUHjXcAeQtUGh8nMkZymcFT1FdsZ8x5c6biyHUdFv8ASXa3vLdopl7noR6g1Qjl2bll3Y7Vtrq05jEcjtLF2VjkCl1LydUSIqiRSIoXAGM/WrvYx5ddDJjnAUc5I6EVZWRreUSMflyMSDpVWaya2fKsCw9KYbyXOCBtxgqelWpEONtzZg/0oM5dXQnAFUbxCDjbkDjHcVXgXH3H2huq9s1Ziuedsyll7HPIqzPqNtvnTyyeO1XY1LD5MkjqtVJ7NZFLwycdQO4pltcyW7qxBDDrg9aAsSTsShAGVPUEVSlhyTsYqfTtWrKfNR7iNQyZy8Y6geoqoUWcmSL5h/coERRXLFSsuGbGMmrMXmQxhQxaN+x9aoqhSQ5Qn2q/ZTi4Tyi4jYdC3Y0rGidiVYxINj8j9QfaqsiS20myXLRHo1NmunhnO4d+q9Kv2tzDdQ+XMNyHoR1BqdUP0IVSIrkt9D6GoJrdiwaNuR1HapWtlt5Mbzsb+90IqaKGNf8AUN5qY7HkUh2T3M1lEPzhdrHrinA+bgud31q8seM749y9CD1FQtaK0mwYx2HerTIasJFbRuB5ZKn36VPLC6YyQc9hVKUi2QZ3Aqf4aj+0hsMrHB7ChrW4jSj0xpc7WUHr8zAU357YMjKsg6MBVeC6V5DhuQOjVetriCQkGRFc/wB4c5qCiKGRUX90oVselJcTXF0iFWZZE7djVnyI5GJeZdx6bRzmrLwvHEAqfMB36mi9mXujLjKXGDnbMO3Y0425kbB+X0+tOmsSXyikN3RutRPcPbnyZlPXIbuKW5LHPaGGQOvKnhqpkZcqRgZ4rRO8x7sE479iKJ7UNAJYvnhP8X901VxEem3X2aYo4yj8e1dBaTG2uFEWB3+o9q563k2Sqr4KtwCO1arMABuOGUZjI7+xrOUbmibN7ZbzhlnjA3DovUmsK/uJIY2t0i2whsnI+Y/jSzSyLCk6Esw4IP8ADT/tBnh3sA/GQe4NSkxNGIjTxORBnYTnYRzUk1+shdLhGikHcdDSTo86FkJV84IPWq0kghYQ3cZbd/GvUfWtUrkvQ1tMEU2yNj8x6NTtcsEgm2gEyKvzAf0qrotg8uqW3lSq8W4Z55A75q9c6kf7WlEikHcdpYdu1GzJtcpWerFIyknIHBz0IqaeaDyiF5U9xVa9tAjTOmGibrjtmqVu7xAxsMoTwRSduhSua2nQILtJhtljxymfvClA8q9cbSsbH+I/pWdNbyQKssTfuyeo7GtDT3N8pjkGCP4/60PYasyhOgs7pyuTtb5SPSp18u6PmpxIPvipL20+bywdzDofUVQjzbXJIJXsRU2uCfQ1bEoJCQeh4J7Gu+8JXCS3YldgWdTHz/e9K80aUq442hj17V2Hgu+httRjiu2Ihd1LEdqykram8eyPtn4BXUsnwzFlMxaXT52Tr0BORXryfdHHNeEfA3Ullj1xLZiYWmRlU914Fe6xOskYKnj09KzZBITkUnFH8qMVIg6Uo4FAPB60DmgBe9A5Pej8CaQcUDuAHPPFKKTOR3oGKBMXtSg445pB2o7+1ACt1FHWkJzRQAUdKOtFAB1pc00d+9LnNADselGMUi8ClJoHYO1IDQOTR0oAWl6CmnjvSjnrSEgJ5pM0H2oAzTDcOlLgj6UYpKAFzj6UA4FIelHakCAn0/SlB9aTPFAFMbFH50uOMUh4FHWgABpab9P506kG4A+9FFJnPHNMBaMZpBQPrQSLSdaU/rTQaBi9fekpaQ/SgBc+1HTv+FA+poP1oHYMikpDxS9BQAYpOvY0ufSkPXFINwxQaO9B5oEBpMDHWl6e9N60xhQRiik70CuAoJ/Og0mKQB3FOzj60gNJnOOtAx2c0nGaQmko1YxSaUdKQCjqaYhadnim9BxS9e1BQdjQKKXNAhccUUg70A5NADs0optAPpQO47OaAc0nTvR9M0ALnIpAaPWkxz3oJeo6lzTfSlBpiZwo/wA5pV4FJQBVpmYoPtTvwpOvH8qM44o3GLjNHSk6+tLjJ4/WgApc8d6AOf8ACjpSsAo+lA60g60vJ5psBQaDSUuKQAOlL1FAOKMY/wAaAFxnmjGe2aTGcntS5pAA4FL1NFFO4C9KMY6UZz9aU0gAe9KOtJijp70AKDS0g+mKXGaAAdKWjqaDTAO1KOlJ0pw5pAIc+9KKDxRmgA9KUHikz1o7UALnNHSkpQOOtMAHHanHmm80vUUAL7UUUZzSGg6UuKTv0opiuKTmjNB5NApBcCc9KUUn+eKU0ALRRnApAcmgbFo6dKKAcUxC4pRSZ470de1AB/Wlo60UgAGnCm9aXtQAuRSjk4poFO70D6h1NGetGaUUAA47UE+lID1/pTj/AJxQIBSjp6U3FKBigYuePrR1FGc0CgA7Uc0ZooEL0pM0v50HmgLCdaUjig9aDQAA0GijJzQMOp70UEZo7+9AgxijJ+ooNGPTpQAvWjt70CkHFAxfrRSHpR0oC4E/5NL1NIBkUp4oAByaXv60mcClBoBCg8jHWikBxS5xTGGfmpaQMaM1IC0UhNLmi4C9qKQNij1pgOPagn603+lLmkAoo7+9JSimAnfrTs0mQaMUAGep7UA0GjOB3pCDPNBoJ6UdaYCjoeaiupRHCeCWPAHqak6mqrH7RdjqY4uuPX/P86BmVqEsHhHTZJ8Zi5eSEHmRvQfpXg/iWyLWl3ezxvbajqEglWSUcomei/QfqK961vS9LdTrOrlmt7RSyRO3ybuxx3NeP+MLCPxhpGseItX82xt7BBFpkSnaWkPqOnpS6lK585eJoVtJrx4bg3hXPzjqPeuBtYBJLJK+THECzc/pXQa3NMbloQvlvI2Dz7881gapILa1kSI/Kxx8vf1rWNitTJluTPcM55AOOashI7vyEt4ybhjhkHQ+9UkQ/KoBJPPPWtS1xpU6FObgDcxH8PtWjMzLvQRM4IPyfLj6VDIVt4Rk4Zh9afcSl5WYtkk5PtUWDdIjFS20kADvVLYVx0F2tjDyPNZs4HvWneugjtoFG+ZlBKjoCaoQ2pF1GHQPlgFB61funihu5JFyWHAp6Ar7kUoNrCwyYyegHrULSjyIIIlJVTlmPdjVuYNclXf5sLk57elZtvJ5NxjBIBzxzzQDLGor5cA2j5nOBS2MoF0qgYCocketQNeLdSqrrlQT0qzbQQF52jcqCNvz9jRckwbhw0xB/hPWtnwSWPinTWBGRMpH51ROj3CiSXyWdB1ZeQK1PA0O3xJZlgAqSZO6tCDt4b46ndCK4+X/AEh5Gb1FVdO1myj1q6mmH7qFGEMZ6M3QU+wurc6jeXLLuiUsqKenNclOSt07EbSHyPzrmk9TpjsXZ3V76KPdlUVmb68n/CqujXLR3zvnhwQc9KjeVhdErwWU/wAqTT4j5kIj5dmAwKVy0tS1PbzRxxCQ8SIZAPx4rX0XdBAWyAWwvvVTxC+/XTD9xIAsYHpgdf51oWNsyiNcjbndx3rkrSsjvoRuzb02yaQ7tu4g5Oa68s39krAAd0cvnAdj6/yFUdFtfLgJKdRxmt6YxG2kKEBxGAPQ15PM22em1exDNMJ3jZACGHJ75NZ98paUxFhiM8sPX0p1l5k/mrHhpAdmB2HrTvJjizG2d4OCPWudrqdKehEkLMjSSMS3f2qMrHHdFVbK+WDyOpqw4dELIDg8MvrUbti5tioQhvkYHt6VonYzkr7lvRthMv3twHJA59q3bZDDPaFVJ81sjPQkf5FZkNuBHIEBEg5DevtW3YbLmTTFlbyZRuyP7vHWqavqOGmhfS1ae9hnJBO91J7D5a6W0uXs7O3kjWTc3TA6+v8AWsKCQQWEFy3BimQ7R0ILYJNdH91byJiS0Mn7pU/iBrCV7HXHRldYRPFIJsqzAnC/1NPtEe/Xz8CCS2YIoPBb3FTX1wxZIFj2BB8w7k+p/wA9qgzIJTJlmZhtVR3NZrXQ3eiuSSxLqMFrx5MiOWlJ6lR/StSFYikKwxkfMWklHIx2AFZq2M12Fhl+WSRD8hP8P1q35s+nW8UUKtcoF+bH3lNXfQzaual04khitQ2E3bspxkn1qvY3CWtwWaFpiMgE8fiKSHyWhVvtASTGBG/UGrrwoPLkCt5ZGAD/ABEDnH45rJtlqyQtmrTrIJA8cMIyFboT2FWrISNve427m+5GBwo/xp0tirwRLK7oXAkWID73PQ1faaALGBEUnUEcn+lUZt3egQQpfzW/mTSJtffM6jnb6AU2SxgZ5p8gL5ylADyADx/n3NaIlQaBOyHMzsUjJ6FuAB/Ok07SLeyMMN0/nSPEW3dg3pVWsSwBf7Q1wCwVckLj71TQzyu8srRyMkoCuxAwvoBTbqzkRU5ZY2bauDzmti10+5vYLlZGEUdlGGXH8RJx/jSV7kuyRmhLiTzZncrHtChV6nH+RUn+jl49jr5kafOHGf8AJqzpVu12CZ5RmLLFFGB071XutMjN4piAPyhpCT19quztcnS9hj/bp0S4luY443JVI1xkqOmcUt1vniWZZEVS21o1HPT0qeaSzltp4ktJPtucxuvRfXjFQzRi78sTRl0jUMzRjBB6VNikyrqdvcfY4DcwIFmkXazjqM1yvilF03W9Qvbe1XzPsAhBC5UbmwD/ADrt9eglh/s6K4VzBJcxsXB6LXFeMJhD4tTSYy6tfR7j6bEfOP5U1o7Cvc2PD8kP/CO6XZOjRvaqY3cfeLev5YrQv5BZzYjlSS3uUMZWVRlTiq0c1jPHIIYnkEMuWKjnmrOplX3KQgwA0bqPbofeokyoxv0KZsoL7RVhWzTz1+bz16kjnBq+1sl+beeAi1DEAMx4yBzWLplxLM8sXmmMqdxUdRV+1nuI4vsjhiqv5qZHUHqQf89KlM0cbdTQlUxLMsyLLkFWK8g+4rm7Kyaz1oRLbnZdwM0ef9k9P51uSXqyKqbXTBw26sLxRqMthZRXkO4S2UoZCOwPDfp/KhNNk8rsTNLFLqxuYrOUQQbV2sejjqRWPrZU6lI9tGIluG3Hd1Vh0wa69XuLN7dZI47lZVDBh0YMM1j69osV87G2kMUi4YD+63pVyXYIS11MTTrzzIpo5EZpB1XP3a0ITFcW6wOCYjnIPUVjSbbeXzyP3wOyVR1+uK17ZkQB+Xj6gr0OalOzKkrnOPHNpup3djKdxUhlJPVSOKtwW6NfCQq0ZXAJHepL9UlvQ8aNvEfzE+gPI/lUelDzDcTEkqZeCOwwP/r1d7EborXUYF5uA2JnHy9DTrixMlmWUbl45BrTmsI7ofOcDqMUy70tSFSF2wFHzD+VRe5d9jlrOAWer7UG5C24Buc+o/lWoluU1OSIAKJPmUVSv7eaMtPFIFeJtyhhyfUVL9ucG2vDtJY8Z9DST0saPXYu37CcKWXaQNo29SazLyFlQPHuFxFlkPr6irS3EocyYDCN+w4zUrK89359yW2YyABwR/nNJNC2OP8AE9nbanaytHllnjy6HnB7ivOfD80mly3+l3TsDEwaGXPzRsD8rCvYLyzOn6gz26LJZKPMKuOAx/yfyrjfiJ4Xj1XSbXxDYrtuFXZcovRlzwcf56V2QlsjhqR1bGa3ZW2uaYs80TMZAI7pIxkK3Zx7GuCtvDNxod9KI4/OCDeqg8sv94e9dV4L1a5tgYxtuIWG0ZOcj0P6102t6IlxboImMEpG+2mHVH/umrcraGahfVHNXEkmpeH7cXRNzZMp8ubOWib+6ateGfEE9javpM4IEifIzDKuuc4B+tU9B1eWDUZoZ7dIHkXy7yzP3Gf++B2Naeo6FPJArafH+8tz5ixN19xn6U/QlaM1IFQzGGZGTI+U9qjutJltR5mCm7/Vyn19Ki0nUo/EcHySpHdxgHa7Y/DmtmLMtkIJyWizj5uqn0rJxtqdSd9DnNj3UMsd0vzKPmRhww9qx5vDkNuwktpGiz1hY5Rvp6GuxUeZcC2dQNhwCf4h9aS505XjEeB8jblpKzLcTjZvD1hewyh0MFy+NpxgfnVNfB3lSIqT+RIpyBIcq34136SW4tfs8sALMOWcDn6Vnz2iiM+XJ/2zbp+BrdSscrp3ehgT+D3t7NpWtjPN1XynDZH0qjaXFzDi3OLLdwyzZUEfjx6V0UN1PaTpGzOi9AX5UfjViaSbUQQYBeADIZcEj/61WpkOlYwINP1MmQ7oZIcHb9nlGcf41YsXuRGBJIXlVsKk2N2CKsxQ6ZNu83TXimCcbeNx+orSvvClnrGnC4ilFtPHtX7OJjuPv/KtE76oz5bblJrXV5bQKdkcQY7N2AB+tVmtLwPG/wBqMjf3I8Y/E1q2/giSKILHf3M0gHzLjcB61LFpEljIF+0lojxkqBVXuFuhHp/hS51sMs8qLtVpRu7KO2abH4fia1eSN90UQ3bCeSOnT8q1NMspgsy+dI2UIG18ED3pmnpd2ZRY7dblVJ3byeV9DRuKxhzxmzdZVbaoII3dx3FGohbiWaOJDBHtDRuxGSe+TW5qXhu4urX975VpCw3ork9z2rFubCaHFvcOkvlnbvT+IeopcrWwaMxdc0t9PktmuQD5ighl5VqbqXh+3ksIri0Tec/OR29K2VndYRYzBXQ8p5i52g9waYsc1mJ7aJ0EUww2B39v896myCzONa0c4xH8wyDuHWq0NhNOskYUZX5iD1rpruCRXj8yEqRwSvrVOVFjIkwUOcZPcVlezNOhy8+mCVsrgMOwqE6J5kBlR/MI5dSOVroruFS3mRYVh94diPWqC+XGz5Zhu4BTv9a0UyHG+xzcllLG4IxtxkelULjSlnUzRMFmP3oz0P0rqbkPcrHEIsFRwwHasS4tnt5SGyw6giumFRo55UlI5C5BjlKqCjDqrVGzMV4zmumu7JL+IkqM5+8OorJa0+yPIr+nynvXdCqmjzatBx2KEsTPhu5FVPIJkxnitCORlPlsByeCaJI1Xkda1UrGPLzK5mo5ic7hwanE2wHJyM1KyLJwV6VBMAjHYMoRxWqkYSjYngYeZxIB7HvUkyHA+X5e/t9KzPM+Q4Bz6Cp4r0xrgNyOxqzO5c0q/awvlkYb4ScHIyKn1i1W0lF1YkhH+bYOg9ce1R2ZhuFG75eTuxUlvNHDmLcTGTlCexpktFacCVVlB4Yc46g1n+YVk3ZyP51o3cLgBoxscHlezD2qmwRxuHI7j0NIZbiEd5F1IkPAzTWs3txuA5HWqsbIjDB2tmte3nWdCWb94OMdjTeoIri//deVOMrn5SOq05CbCQSMN0T+npRPZeaCSMqfzFNWX7GRHKA8Z4G7oRUgmXppUSJJIn3o3J9RT4IYr2MhZAJCOPrVOJY1bMZ+Qn7maqtHJaybkxtPOKEkx6j7iGeCRoJ1JB6Ej+tUkgCOyg8e9af2r7XGFumOw/dbPK1A5jtDj/XMPusOlV0ERLaF1Lf8tOgHrUJs3Jyw2SD+LHFOlf7U25mwx7jtSK8gzHIWKdm7UXEatghMO9irMP4WOAPfNXDd8jZcbZeuexrHt4JMFpCfs46sOlOlMMjCRdwU8DHaoauWjYuNRudgWaNZF65VeTTl1C3uYd3kocDAyMkVl2V5NaSApNuUdAatRwi5LMuI3PIZT3qdiuhE2pXMDGKRhLbk4woAxUlrciylDRLuR+qnoasxaDcXx+RT5g/jj/qKqXdtfaVcCK5t8pjIIHWq3RJJqVms0fm24IB5KdxUWl7JZPJuJCmRgN6HtV+J2kAZEZeOQRVe6sJpAzxRNtzkHbSv0Ksy9Zu5kktWxvI2gno1U5IJLdjgEKDk5/Xin6TDPqE0kYB81F3DPUkVoNbS3cQdomRs4Zm6VGzKtcz45YJY8p/rs9e1UbuJnlY/e4zzUsNq76gyRKTg4OOlW7gLATC2d54z/d960TRm9Spo06Wun3V3IhRv9UhHXcepH4UyK8iZAGkMuORv/wAaseLrdbWCxtICCI498pXoXbk/0rnULJjIyBRbm1J2NiDUYyWiKlVb9asrbQyK23jPY1hJMC4XHzdjV6GZojk5K+1KUbFJ6GrZ2y2nyzyB7cnoetOv5lit/s1unkwnnf3b6moLaaK4P3yCP4T/AI1oC0V4CrjcOzDpUbFpIpx3cUlsFcHzOgf0rOvrclS/3vf1q01q9srK8ZAYfKT3qK3zc2roW2upyPehNMbsV/MaazUDkL1rT0m8WLyd3IHB9aqWsfmZjP7oseQelTWMSq6oxGQcE1MtdBwdnc+w/wBl3W/turxWWVxJGTz1IXkV9KSxmKUyRjPqvrXxn+zdqlnp2opqLzlZrGZQVz1ibgn6V9qsyS7ZI23xuAysOhB6VgVLcjikWVQyn8PSn84qs6mB/MQZGfmFWI2EihlOQaRA7p9aBz6/jS4/GkHAoAXPOKKQHFGSTxTuMMil7imjn60opCFzRnPSkpO/pQAoPHejpRkCjPHNACA80poHHakzTAUcUA80nX1xQAcUgHZpe9NxijoKBjqBwKTtQDmgQtH1pM0daA2FozxQDSUALnj3ozmkJxSjnNFxhQRRSHGRzQAUoOKQ0hH+RQA7OaAfrSDpQeKAF+hoBxSAUUCHe9FIKTpxQIdmkzigEnikNAxc0UmKMYphYUmjoM0goqRig80hPXrmg80gJXpmgBTgUE89aTnNHamIUdaDzSZ/nQTmkMU5Ao6f/WpMn8KCKYXAnIpKXj3pKQBQOtGOaO1MQmOKTbSjj1paBjeho/PNLSd6A2Aik/DijHNKOelAADig9aUDmjFAxM/Wj+dAFHHNAhw49aAfemhuB1pcYOaBjs57mjOKTOBR19aBjs0UnSjOKAFpRSA5oA5oEL1NBPFJml60wDNGR35pO9KBn60iThs8GgUlLWiIFAz604D600UvQCjQBT+NFGc+tFADgwPBzR34pAOTS9BSHcOc0nfpS4pevrQhCdadjFJ05pc56k0AIRn2pQAAfSjOTSUAOoo5ozmlcdg6UoH50g5pc4oEKBmgHmjNFAC0ueKSgDmgBetKcCkzzRTAcBk0v4UmcUUgDOKUc/4UntRgD60wHAYpR+vqKZ9ad+NIAwM80uKSlHNAABSj/OaQjp/jTqAsIQTRjrQOKOe9MBfzoHHFFHWkAdaKKPWgBaBSUoOKAADigcmlz/k0g59aBsUUtIORR19c0CFoyB1FFHSgBQeaXpTevelB5oGLRtpMZHFLQIXpRR3pT0ouNCD9KXHuaTNLQJhj/wDXS9OlB6Ud6AFBoHB5oB9qU0DDNJjP/wBagcml6etAB/WlopMc0AL/ACpSeKSgHFAXFxxS0nJFGTSQ2BpAKU9KOvrTJBhn1pelN5pRQMBS9aQCjHFAgz7UZzQB70dKegw9DmlxSDp3o/lSAXrx6UdO1B57UmaB3Fz+FBORQBmkx70AKfSikzSg0C0ClBHvSD3paGMXrScijJooQmKPrS02lzSGLR07UDmgDk0wsKvWjBpO9KOtAkKKPzpO/wDhSmkMO3eg/jQOaCM+tPoJATgUnfPOPelxxSH9aQwpRSDmimK4y4lFvC755A4xUVuphtlypZm+ZgOtTlBJjIzg55rI8R6o9vCLK1mWO8n43n/lmp6mkxnEePLq68V6xZabaLKthbyCSYjoxHXNeefGLxtJc6VLYwQJDo9pmJSx5abux+lel6xDfWwFnow82ZoyGuZSQC3qK8I+OekR+GPB9jEzE3LSMJSTnzpD1NBpHVnz9qV+C0j8uzHap+vU1k38oZo1UkAdj696s3KRm8jjbcAnJHvV3TobKSaW4liQxxDcd7HHsPrW0VoOUtSnbWslvEblwpc8IO/1qmHaNJnZtzuDk1sXM0upEyCNEB4VU7Cse6gKxOpYKc469apMzZlNKix4JOSep71JpryvdIwJVY8t7U46cHk3STIEUdF5qBr0RFooFIQfxHqa132Mr2epciuTLqCYONpyc+1TqPOueDwT6VVsYPLjLSKQzjOfarlgdzSyc7Y0zx69qmWhcXcm1FvsFqIwdztli3t2FY1pLy5I/OjVZ3klQls5HPNJEP3QxwfWhLQG9R9tHmXfj5QCTVg8WhVvlL5NNjkKwDGDnim6gQCAOy44qupJRh1C4sm2wTOgPHyntXReGr5n1OB5lU/NywHP+etcvbx75SS3HofWt7R1MU0fGHpyYoLU6KaQIXjU4EkyjIqh4hvfP1IxCONDCgiJj6MR3PvV/UYybWwdeHY7yfT3/nXPXDF9QnYfxMWye9YM6o6DIQZL+MLk5FaugQBtSgLEgI3mMfQLzWdaP5E0cpxycYrV00NB/aEyjISIrz/tcVEnoaRV2Ubmc3VybjO6SQkeveur0W2a5vo4v4UAzXJ2EJe5jCqDg5Nek+GYBE805UFkIGf615+InZWPSw8banT6cuxSuAoX078VZsbZLi1vWk3HyYycr39KoyP5casG5atXQrd/OnSQktcW0iKg7HGR/KvNWsrnoW90wrHdpRhuCxEd2pVjjo3XFT3mGxJndITj5eoq5fWRuNHeAMEKMJEI67hVKz/0q1WbGBj5uO/elKxvDbUfKSwTGeR0NQzW7ALN5LBAwYn0NWUy8aR/KAG3bscmtWztzPEyFgUbselTdMJR7E1t++aPy2VlKHBH6VavbAy2tq8YJlWE72Hr7UyPSo3t0W2i/eQjLjOASOasG2EVtYzQzSxxzldyE52ZPPFNvSwlE6GzsTFoYjnC4niCKWPBOOue1XtAuleOwueDMEMEo6guDjP14qollJHGsLXMzRSOWjjZR06ZFUbrSr3QLySKC5aNZSLhAV79x7f/AF6zur2Oi2h1IL3oupGIJkOz5xz17VFLLHp07iIlyY9g3LuKse496gtiFtku5Zn3FN3l54yat2kBj2TKjKWO4GQdahuxra6JLaWdyfMG6XZ3+8vpUjh4bmMPkykb3VewqSNvKDusZ3uMFj69qnMEcFghllDXMw3yMO3oB+tJ6q4k7CTWx1FYIvsyhRKXZs84I4FaWnWUH2qOKVj5av8Aw9QPb3p+jW8axI87OqSHlj6e1Pt50guJY4MF+Su/rz3pdCW+hD/aLN/aYWAytIwig3HmNR3H61PY273M0QmJRmbDkdh9afp1o8mSY/nLsWwewrXkgP2IxRoBMPvZ7Z6DNVZ7sXN0RYut621ojQxQ2kWfKUcszE/ePvUC3MscxaeEs8WQpxgHPSn20Sak8Rkk2PEV5AyFUdf61aupBf3G15i4B3naMALng1W6uZrTca1zI8CpLE3mL05+79anBvfMLMQqOu3B7mq/2aG1M0xuTNFgMrN39AKuWYN6zJIu0Fd27PGBz/hSSuxtqwstvPp9iI2nEjyDMjRD8hmkt1ljmCLD+72g7pGzn2zVlUm8lIY2WRHkDk9h6DNTXkdx9pZcoiIACgHINaWM7lJ7maS4uCgFkzkKuV6evNPi0+8iVEt7qScOfnRh1H+f5VOUutTyJBGLeME9gxNVEeVjAmniUSxk715ywHcUpW3GtSpqdneXlm43gtEykRnPIDc1zepxNbfFPQjcRi4DaZcMBjnORxXVfZbuS0uJmOSgLYJ59hXH6vqlxJ8VPBl1FETbPC9pIR6uOM/iBUIq2pu2Vu9/d3SPJHZN5RkMS8fd7fWr1pYWc9pGk94wG0nzFXPPb+lUtchS08QwXNzA6xO3kOUHB/zgVNKsMP2kQLIkCD5N45Y1DZa1W5ia3ZzaXqcd9aMZJIyCygcOpHPHrW8l+02nxg2wkeOUSB167ccr/P8AKm6dBHqZ2CQRT88SdhVbTPO8N3l5ZXMP2/TnJljmRuYnPBH0604ocn0NO8mh1C0V7aFBCTkFQMj2J/Oueh0z+1HmiuXCQsCqlumPWr91ZXGn6lHp6iPdelXEit8qAjgH3qC4huoEMBkDPG5AXuMU2rO7BPSyMnSJ/sDJZFvOaF9oBJ5APb2/xqad908qkvGSc8AnAz0zTLu+B1K4cQgJKgdT3SQcH8CKlt5TNpYkjVmDthyRyP8APNTuO1jO8VWds2pRTWgkAkjVX/usw7/jVJC2mXUKEsbdwG6fdbvWvqEZudKYBWVl+ZG9DU1xFBf6fDIFJIiG9Se56ijfUfNZWZUMdvLqEbMdgwy8DrkVT0i1AguCF2okrfzqtqEzaYsMrKzQLKpDE8qPf2rS026Q20xU/LMS2McEE5yKd7kcttiRX2KynAAGckdKoyssNum1mBAPOeM1oySW07tw2CAuCeAapyRqlu0Stxux71LLRnXqjAU7dwXJK9DWVPGtpdRx7SYpMbCegOOhrbktEa4UBSSeCw6e1VdUQTwtvTy2DYyvQDtQUncpMvl2LEBldT+9HvQ8yiwVzI/mKMCM+namGS6gl+YCSOXgEnrj1qeS0aSaOSVQcKNqr0H/ANelYdxbCyxYywzEyyTj96Ceg7AfpUHh3ybOO70e4hMqxnMZf/loh/yat2hU3Xlbij+9VL2BhqkEjsYwN0e/0bqM/wCe9XFmUo3PNtZ8NvoOsXdtbR+VFI5lgA4JUnt9DmtfwJrB1ea50W/AS9Zfk3H7+OmPf/Cum1lE1CygkcYvrSQMje3cD26VzGp6GupB9Ts9qX1u28xp8rAj0rZNSWhzWcBuv+FTJdsJB9mmBAW5b+92B9qjsL3UdNeOC5H76JsNv6Mvsa2bDVofF+lhJWIudpUxv13Dsaiu7D+29FEZLxsgMbN1eNxwR9KpNj5UzDh8O295PfwQv9jncm5tmHQp3GfrTNK1K6tWaK9LNhgHx1A7NjvWYNRuvDc9l9okM7wSAHjkx9G/Su81fRrTVFintiJMgPFcRnsR0NU2VFLcpq0GoRkJODKnzI4P3sVPDMsqZCNkDBz2NZEUcdpdPYXqC3uc7oZozgMPbtVqKRtP1E291G6rKuVIPysR6VLXY0T7k1zFHJt29f8Aa7VUMJfdgYccVrIsYh5XPp9aj2BBvABJ71KKM42hn2xuu0nj5uAapXWmDSb1EtrgqGXPmwk4B9DW/MjXhV2k3MeKia2VYxvBJJrXoQzIlmuVX98IrkHjdtww/Gn28kd/c+W5FrKFADtwDj1qaeASbk4UMOGPrUMEEW8RXqM8Tc/KeQe1VzdDNw6o14p7y3VVEhB7bDwakknLLi7GM469c1hQLcW8oEcpVlbcm77p9K1Z9TS8kBuk8uQdZFHB/pTTMmu4+5ERYGMlFOFMgPWiSSX5ylyQNu0AdWqncQuChibzEbnZRYxtPIQwePb1z2pp3Hymjo1pO6zQSo8kpXfGCc4Hpiqmo2i3MUASGb7bECH3dM54NWI7qFA4mM8dwnMc6HII9CKnd7grHfW9wruqjc0Z54Petb9DOUOpjadFBdyPBqEe24XIBHylG7fhVeK1jlvo0llMMQYhmA6HtVrWHbVbx7r5I5HCg7RjoMZrKSW6a4+y+YqSycZPKt6c0Nom1i7qFvM6PBNAzOW+SVOuB3rLNszTPZXaK6k/KzHkZ6EmtiDU5ERo3X51O1vUY9Kfc6YNSjFxYoJJ0j/fxlvmGPQflU2FY5O405ba4mQqAU+Vs96q3OnxsI3yoyMjZWxcZLgucSL/AAN1PtTJmtzGyyQMrE5V16Cp9Qt2OemH2VThRJEy45HKmsa9hRgCAenJxzXVajb+ZAmACDzkCsaa1aXaAOM8+1O/QFocu1rlwy9R+tQajYCfc23t3roTZguedre3Slay822ZHTB9RWkZtMiokzz270xowXQHaOSD1FVoz5wxjDCu0v7ERFlJDDGARXP3mkNbkSqCuRkr6+4ruhVT0Z586Li7oyGG1gpFOhiRwyOPbPpVya2N3FujX5l5PtUMWHUq4wa2UjBw1Mi4tXtbgjnHUMO9RvECxY/XjrWtOPOQxsOR0I61nywuCQB83vXRCdzkqU7bDIpBGwKE59Kkflcp164qIKSAcgH2pGZxgjkY4rRHPsXIZ/OhMcxxtOVI6g1n3KyQSkjnd1x3qWJhMXAGHxRh+jHdx09qYWKhPmJnHI/SrNpcZYDOG9eoNQTxGFiy8g9qjQbmGOnf1p7km/aXRJIkzx0x2om8u6UjAznkdqzYblwwVj849e4q/APtYYxkZx8ynqKl3GirseJyoBx/KrEV9Gu5LmIuuMB0PI96fKs0a9Mn371AssN0pxlJF4KmkiiaD7OwbceG4UnoagFr+8IJwPXtTWtyAy5wp5x6Vagimt4C8eJBjDDrxVNiKsEELOw8zGOKkSYWQf8Adl8dA/SmvAbjLLHgDrjoKka6URqpG9V60IGSJqlveLiZWiz2QcCpBZ2S8pdhGxkKRwaqNHHdx7kYA/7Pb8KgntnRQFO7H8QpCL8ljsjEqyISfSksby3Vilysi46PF1H4Vn288qEKAWI5xmr8dq118wRlxySBxSaLuXLK4nWQeXI5GeMdcVcvGuJZMgNMCMHHOPwqS2za2YSKRHnfqT0UelSF82+JBFFKDgsH4P1qNh3KEVlKHAaUwgn7xqwthcRIx+0lgxwjrkCm3NnM6h/tMaqvQhsihCiooudQjKdhtP6U9tQHRaRcWk4klvkUjsXwx9qvNeILc2/mFh14PWsDWbW3fbNaXLXH97cO9TwwvEsM7jbG69+pNDV9Rxdjctr23hh3CLE2MYzz7E1WsYIp7iS5vGEsaDcyjoT2XNUlilkkLEBcd/Wrl5fxBIobaPbEnLFuCzeppXBoqQQwySTyXJZEUEoncnsPpWDKX3vJNF8pbBA9K1hcyS3WXYZ9Kk1CPzVEoUzBeqnpWiIZHpPhU6paPdktaWSf8vE3C59B6mo0e1t5TC0byr+hqlqurXl9AlvNIywx8JHn5V/Co9NuTdZt3/1vRHzVW7kpmnPamfHlpsQ/dKdvrVy01W40yLypFEqHrnrU9pDceHY2N9gowyIz1/z/AIUoS11O2kmifJ/uHqKyfYtPqOnmi1HYykq2Kx721ks5d6jg9cVo2cfkSAbs+xq7O8U2Ekxg8LnqKi1ti78xz8zNPCHXCunpxQgdJUb++QTWslgLcEhlkHdRVC/Jjk3KP3Y7DtSKZ6l8F9dttE8f20d6gNjcAwyg9BuGAf5V9zfD24dtC+xvJ5jWTeTyeQOo/DGK/NnTr6eGSOfaQWxtY+3Svv74ReI49U8HaVr7Er9oVLW6A6CRRtBP6Vk1Yp6o9PFQpEYpTs/1Z6j0PtU1FSZ7Du3vQeKQcmkoC4Uo7UmcdKOtAIXtSZOKUHnvQTnigA4pKMYpQOKAEpQM0mMUUh7CgUlGMmjNMQUoOP8A61IBRnigB2e9J19aTPFKD/kUDuL1pOh60nU0poF0AGjvSUoNA0H50dDQeKOpoExc4HrR1po/Kl7d6AADFHANB6UdQBzigA6e9ABx3pelGOvWgLB1PeiiigYZz70L175pKXoKAQUY/OkJ496McUCAEn1pc0maWgAozQfrSfrQAvU4oPWkGaKBin/OKM5poOKCaAuOyKQj8aBQeKADB560Y6Udeho6Ug0Ez7UuOnr70HjFHbnNMQfjSUuc0HrQDE7UHiilBoBCYozRjJooGKD9aafxpc5FNB7UgYZApccUn60vXmncEIRx1pKceRRjNIYdRil7Ug+9S0AHXtRSE0A0wFPHSkFLRQAA0vSjBzRye1A+gZ9qX/PNJnNB6UCDOaWminAU7EgaBxRnPagcUAcOMGgdKMYoFUQKODSik/WgVVgHClHIpKUdaVgDNLSHrSigAx6UuDjvSA5pxpAA5x60YyOTzQOmaXNAxBz1pw46UlHakCDH1pAM9aWjpQIKdjHrTaXrTAWg8ikFL0HrSAWijvS9qAEpe/1pAfWgUAOo5FIOe9LTAXNGaSjrx/SkA4c+9GKB06UA570AKOlKSKAaSgBcmlH0puaWgBw5pAOtABOTQeKADPP/ANal7UUoNACf54pcUlLnPagAHGetBFHbPej9aYBnNLSfnS8dKACloxig8+9ILC44pM8UUUAKD6UDj3pAe1FMBc5NL0pB0pQaAFBooxmlI9KQ7B1o6UmKXoKBBjjPNLSZo6Hr+VAC/pSjmkpfpnmgAXmlPrR3HrR0HFA9gozn1pN1LigQY4paUHFJQMAcUZ60vBNJQIXtSZ+tLnNJ0oAKUHB6UlHU0DQdelLjBpKKVxij0o6mkFKCAOeaYhSMUmPxoJz7fWjP4mgNwPTvQOKM0Hn6+1AB34oHXNA60cUAL3pOtKOTRQMOtANHTpS9KBBSGgClFA9woB5oz9frS4/OgAx6etGeaMUtIBevNJR1FAOfWhgKO1HX3FABJpelNCDNFAoH40DDOKQnn/ClI+ufSjgikgEJ+tL/AC9qrS6jDExRSZZBxtj5P41H5VzeYEkn2WE9VT7xHuaYWK+t64mlWxZEM8pO0InJBPSqOg+GBaRtd6izXN3KfNYP0Qdh+FXYLKK7vQ6IBawH5Qerv3JqbWtQhsrJ2lkwHO0gdeetIPIw5ruLc087C3SSTYhx/D3wP89a+S/2jfGq+KPGEkMCtHY2X7uFD3x1JHqTmvpLxLe3enPcaksKG3tbZ5YQ4+4MdcetfGXj+5ZroXLOZJJSZGkPUk80b6GkLI4qaRpHkkYfvWPAX3qrezEvDp8JLMSDIR3PpT47hoRJKRkn7o9/WrdlZix043s//HxccQrnn3Y10LQzk7sbqedOEUCHMhXLKvYViTlpMljkbs1aubgyXxJJLbOSeaqzTKImIUtVpEsoXTrnajMM81LY2bTuF5yT3PaoiDnftAxxViC6kSUup2sO4rR+Rn11NJmIO0nCj5QfarszpZ+H4FTh7iclnxyQP/1msMu5xIzZ5robuEXNnpUKlQYoDIyk8nLE/wCFTyl3MG/tCIw+RycYzzUMPyRtnOc4q/qK5cYBK4zzWeznyDng7qPIT3L2nbJraQOwXy2zz1xVOZjJIxBypqS0AVmyNysCCBTXUqGVOnvSG9iFmRAgUYJPNa2nThr6AA4BODWXEqeeQwJHatLTrVhqNsOCC3NDHE7CTSDqenTXCSGOGwtAx3fxEtgD9f0rmgitdI0hxGwG71Fdbqsl1pvh69WNl+zTXKwYA+bKrn8v8a5d4s26lSN2cnPWsHqzojaxRmj8uVih3KDw1bEBM2mzIoK72GT2IqrFYtcXQSMb/X0A9a6O3ttojtkA3q2GbPH1rGpKyOilG7KuiaYYSHVc9sY5rutOiM1wIok5dAW7Cqeg2qC7lt87yBlGHQ8ckV0elQEzoAM4GCccmvHqS5mexTVtCZtOMLKxG8rgg9hWzoMaXGv2u6UhDkZX1IwKW6jEEQGPvAceoqpowe2v0lB2p5yyKew5HH8651KzOp7EV6/2ch2GBvKFfTnFY9w32K724Zbe4PLDoGrotfKm8uozyS7flmshYzLZm0lwyt/E3Y9qrS5qk7IfBAzsOhXoDW5pKrGxTAY4wM9qxNFYyF7S4JFxD0bsw7EV02m2giAOctn8azehrvoaOnAWN7Lgbo5o9rE9Ae2Ks2NrushEwIlR1ZSRx5eef8+1P+y/aLV+Qgx973q0iH+z0ZnIkt0Cv/tL6isW7FqJcvUlhvLZZX4jOYJPUf3TU+oaW+qql2spbHJ9PpUmkxw6rbxJhnyMK3v2NaGlOkb/AGa43LGM7VH8VK5VuhRt4lvUiiuIfLFs+xgByw6g1qSqk07sY9kQBKKecelZ+qWM1grajDIBtkFu0Mh6qTwTWpdpgkBxMMKpMfTOKq99R7Ir3E7XFurzDy0Q7Qvf8qWz0sNPGtwxjhHzHI5IqwkGyMyTsiwxkEseTnsKfkm6kmO+ZJFGA3bPelclvsNgYfapmBJhhbGOxrQiWGN57hY2WeTATHJFU44BtMePl3ZKjv8AWr1kXRZJjhdnBY9vSpTsJiQKyTN5O6UM2Sc9D3Fa6abvuAroUDgDDPk579KqacyqhwCWXLllXj1zV60uWe3+2OrCBsKDjHzGmQ79Cw8iQ/ubOARQ9Jf9r8acttIRdOyrDwFI3dQego/0W2sZszM8srb8Y4QYxioILKaZ4Y5ZQkTuHLN1GOh/nVpk20JpWilLwDAtkQEhl745xWhFpl3CscsYX7MkO+U7umf8is7WbMFGt45SQSP3idz6VYWOSHT2luS06PHtdIzjAHqP89Ka0YntoPlkt3liWK7feWDFBnaPTJ6VLa3M3ntJL8qmQhZ2HD474qsmtuyPGgtXsnRTsUDcR7kVHe69plnCMSTfadxPljlQvt79KfMlqCjJ6WNy6Y2F+C7JcK67wq9P0pZke4llPlqjkLt+z9Bn196oWt5aT2xnEchDr36qe1ZlssEN5IsxuR5g3BlYn6U5SsEYm3JaT6SzWs/mm5dtwDD+A+tcF4j0s6V4ptIppAiJPHKrKeULZx+uK7ex0om2AubmZbhm3CaRuqdgP0/KuS8XLajxYstwGlECWxZl5EgWT5h+VWlzEXa8zV1TUdS13Swu5bhogWQ7QCr9j/Kp9L1l3NlPeQAqwAmi28qe+P1qncRwxapeiCOaKB2ElsD0Kn/Jp4Nu37z7UiTSsUWLd91x6+grnvqbpaaItXskcWquYP3MIBeNmXnFRX95GyuxlDR3A27kGNpNS3E15ZzWrTxKSgxyvBH1qO5nF7ZNB9hjDqxkMiN1HYUrhYo3FtAm6GNj9pQB2LscSemPSoLK9jttSME4aASL5kckozz6ZrZnhivGheOBo5vLVD9R3qKdkuonS7iXIbCueg+lUTsUbvRory2uI5U+eQh4J4zwh7f596y1nJtkKgqjZVlAxg9M/wA6swWd5Y7jDcnyy4yjcgjPajU0J+dkKoW7dM0r6WKS1K+2dEMYlV4mGSPQ1XiZ4b2SJtqxTDMfPQ9xQoawEbBmlt3bHAOUPoajvrZrqXbDnep3J65pbGlhuq2pn0i+jaMM3lnBboODWXo9vNY6TaSoDLbPEpIHVTjtVy5u5HsJpMnBUq0eOc+n86fo85s7f7OgwbcKqof4hRcOVrUmjVJ7fzlxsY4/Gi9HyLGkXz5GXFPnRFjkYIYrh23IY+mfQiqFs80k6m4xG7HacHj6ik7DSuWiht/PV1Ik3qVPtTIyLi4SEodgJLehpCWkaUNIHUNyxpWEgYtDztOQR6UCsYGpRuqF9m5o23Cr0KF7WKTAKONyuO9PlH2mRi3yl+3aq1gogElk824B8oh7KadyiR7Jmc3JB9Kr3dlJLbXG7czhd6n0NaiXJOFkPyKOAPaojczG3JLERS8Aeoo5kibMzZNHkvdPhmX7wbGR/I1gGymW4JRCtwjEPHz84HUV1FjBIIWtlcAJISG5+oqG5sW1RVXeYLmJswyr1De/tVqRnJHAajpElvdR6jpJe3mVgw7bvUEf56Vu6brCRuZHURzyH94pHBJ/rS6nBPZs07KTMgAnth0YdC61WlsFt7ZL0AXVjOCHGckH1x2IrVtNaGcfdYeINBg1OMyWe0yoMgHjJxyK5vwjJLLG8FvdmxvrR/LaCXlXHY4rqLaRtKgR1b7RZy/dducD3rP8Q6JZy61bapBIbdpwFEg4Xf2yRx6ihNvcclZ3Rb1Bo9U04xavaqgB+W6tznafUdxXNzanLpcRt7lk1KyUgxXKgmSM+vvXQ2t+yl4rxfJnU9Ryj1cfTtOujjHlyOM7ouMUO6C10Z+lagmpW0ZjdPMI3Er91/pVv7UEzuUqwGOmRXM6p4f1CyvN2kyosjHzFVvlBx1/yK1oNR3YivUFteYG5R90+4NK5SRfVSFGzgnkGlG8qQ+GyahW1MLCRJC6tyEbp+FORiw5yjH1p3YyAxB2x3HNNktEuZiynGB19DVvI3AtkZ7+tSQxLHwPlBqtyXoU3g3R7G5Oe9RXELxQqShMfQntVkqAzqMtzkNT5bp5YjGSWA6A9qZna5lzWrW7ebaOwY9Q3K4pstzdqvmyxsIyMF15B+tXzGigFZDll+6OlQt5iqQCwHcDpS5uw0iD7bHNHGIiemT3BNOQxRwM6F9zAhgOmaEsYcJIBhweSvpVieyjbDW7lieMGqTG9hunahPaQqQkcgbg7gM1W1OCC+O5z9nkzuV16L/nmrJV7JHhmgBLDh16g+oqu0CzQbg58xTnYw4P41fMYONyaz+zfawl6omfjy50Pyvx3qheRS6RfsTFICSSjjkbTUL2uZRbgmEt86Fun4GrSajfQzxreKLoRMFDPyCP8/yrTmv0I5LFiHU0NrMt1apqCzDAlHDxnsc+lVFgU2sJOZJFPzJjovr/AD/KrTSQC8cW8xiik6o3RSeuKyrmKeyuZG8uRsLxIudrD1FNu60IsRX1iqzsIFLRDnOO3es25txFJIUXGMEYrYPnNbgkF41G4lR0HvS/Z47kxvlVLDCns1TYLHOPpbNGZFX5T6d6bFArW5jbgD7v1rbls3hNwscgVkwWQn+VU9QtVuLeMxRsk6Hk9jVmbOcn00NOygbsHJB9KoXFsiyNujUR9Pm9K6qNQr+a6kN92Qeoqpe2SrGJNhkjbK81Oq2D1PP7yxOmXDSKu+Fj+BrPNqk0pZV+Vuo9K7m40n7QhiIyG+7jtWBcaXs3YOJIzgkdzXRGp3M3BXOfuLAAgKcEd6qzWrFCAMkdxW3IP4sZI7HsaryKZlJACMOoB610RqGE6SZzM1sbYgjjJ5xTDmNgv34j+lb9zapeptHyy1lPZyWsgjkXA711wq3PPqUeUreWscrFTnKnFQo7EgqfmrQa3GwkEHH51Qxh+OPpWydzmcbE8qieIPgB1+8o/nVKWMqS69M9qsqxif1NRyr5bEgfKexqkzO1kRIwlH+1/Knxu6tlWKyL196ZsaP504+tLuZk3YwRVkGvBqCyJsl5PaormyiYl432uBnB4qisu9M917irKXq3CCOUc9m7iptYoYsjMMMv41JHK1ucxyFCf4W700s1g45EkbUrNFdjlRn+VCHYJppthLJhT1K96iQYJOdwI/StLT5bPT/nuoZrlPSN8D+VWzrtgs7NaackGRxv+Yr788U72IMi30q7JZ0TZHn/AFjcL+dXVjhgUK1wGlz92PkGrM866kg8ySWVs9GPA+lUp/NiUrHaBFz/AKwDJpPzHYljma3f5I0X0LLmlubu6uE2iTagPReAarQrKwbOdw6j2q3bRGWPkHcOgPWkG5Vgjlfc5YLjsTzV6OWK4AjJR8/3u5pbfTREzz33yR9o16tUd/qMV4yCC3W3ROFVRz+PvS3C5Gt6LOVg0bbVP3KutrOg38ca3FrMso7oQKhRFvVLyHMq9gOTWTOlvuyUKv8AShK47s2otQ0uxkzDZs5P3TK+Qfwq3c3q6nYvt2GdOVT0+lcqtvKD+7kDr1wT0q5bRyGUFVZW9qGhqRoLeyWnkTyLuQEB0PQ0mpOstw1zbRt9nY5KA5CVasrhp0NtdxM/YPt6Vo6XEuktI0jQyIykGNGyx9iO1ZrQrc55rRpkM0Z4HIHetPw5pd/rdwbe2tpZc/eIHA9yelX1jQI95Z2gECfeQfMV+opW8UZwgd/KYcoh2KfY4qrk8pNceEIrQtazH+0dTc4WOAZjQerNVe+8O2Hg2xW7uJkutW6pbx8qnuTSxeIbpbRodxgtnOP3fU/U1h6jcv5pDrvX16/rVJ9CHERNWl10k3IMlwTw3bHpVGQz6Vc5AIQ9VNPi1AQE7Pk9No6VowmPV7RyxzOoz/8AXpspK5Pp08d4i/xc8N3HsauzwCEiN13Buma5u38zSrgEnCtyO4NdNFIL2FMH5gKylpqXFFNA4lWN/kwcBj3HvSXNurPnOM8Yq7eWvm27Y/1gHem2dump2W0nZOpxzU76lbaGt4c09NRv9Et752islnEbSL6E19wfBK1srGw1nwzERPaxsLiLPUjO0/yH518UeCraa61AWLA4ByN3YjnNfV/w72eFtb8M6h9oMi36CK4+kgxz+IH5mpY9z260fyibdid6Djd3FWs8VDe2zEboz+9jbIPqKW2uBcRhlyMcMO4NZisTZoNFFAgxxQaOlHWgGH60UmKdnigYnWjpRg0p6CgQEUmaKT3xQAuaBzRSigA6ikopDQIWkxSmkpDQvajJ+tIOaM0ALQODSDrS9aYICaKOtHSgAoo7UUAKP5e9AFIM5xS4I+tIYA0EYpRRwTTABSA+tKfxpPrQIMdDSg496AKDxSKDp7/Sk4FBP1pM0EsUmlHSkJo7cUwF6jvQORSdOOaQUALmko60dqQB/KlHTvR2ozTHsBNJ+dL60gGTSEA4pQBSdDxRzTDYXAJo78UYoBxQxi4/Ok60ZpQc0ANopetAFACD9aD7fpQKUc0ANFGADS0hoATHNOxx7UgIGaXOe5/CgEN5Bpc56UdelHSlYAB+tLnFJ1+tJ1phcdmkIoA/Gl/nQMQc0tHrRmgYZ55o6nvRjFLjtQAL0oHejFLQIQjJ9qU/5zSDrxnFLQIQc0oOTSYzSgYoEcNn86Wk/wA8UvT3rUzFxR0PFH40de9AxRzSj3pvT1/CnDmgBccUoNIKU9P8KQC4pRnNIPmpT1oGKRxSA8dDQT7UDNKwMXrSH2pelHQUhAM0uaQe9HfimMBz0paTHNLSELwKBxR1HSgHIoAAQRmlFIT70Y96YC0UHrR0pAL+FHbFGKXGKYAPSl7f0pKUGkAU4Z98U0cmjNADuB9aM5NJ1o7+1ADhyaP50go6dKAF5pcUnpQOvegB1FIDml6UDDmlHPrRj0owfegLBQTSUvGfWmIBS+9J2pQc4oAX0pBQOmaPrSGOzn60lHSimIBS0g/zmlzg8dKQIB+lKDRnHGabTAXNO6ikFLmkFxc+5peM02lx9aAAcZxR1opcUAKPejoeOtA49qKQ2AyfrR1pRSdqYgxt9xTqQntij60DDFKDikJpSadgCigdKKQBSj9aSg0hi0goHIozTJFx1pM80UH8cUDuH0o6fWlHekoGFKOTSdaUdaCQ7dPype9GOKQ9PWmMXpQOlICfrTuKQxKUDJpB16kCl70kAmOKP5U5fSgCqFYDx9aQUpHNA9KQxPzoHtSnn/61IB+dG4C9DzRnvzR+f40p6cUAAAoH40hNHfmkgHA4NDH2pKAMUwYoNKDSdaM0gFqOeFZ02tnafQ1J1pM0AQC1S3UPAojYdh3qC6vvOaO1gbE0n3x3UdzV/t3qm9hDHcSXgYpOVwXzxgdqBlhVjs4McLGg6msDVIxrNzb7kxAjbkjI5c9ifari3Et4xluYmFknKlf4/cipreeGeY3L/ITwikdBQhHKfEa3eLQLi2jAaeeMyMrdGRRkj6dPyr4o+JwSa5iSIqz7dzhOAhPavsX4qam1wZfsSvM9rbEYHAOeTk/QV8gfFLU7X7ZAljCplmiUzyD+/k9P0p9dC46bnCW9nBFCLi7Rvs8P4eY3YVn6lqT3UhncbV24VOyj0ApdQuZGCQuWaNDzk8ZqjfnerlcEeldMSGQRy+cSzfexT7mSI2SmNju3YINUIWkBOFPTFXXtjDZLK/3ieAK0e5ld2Koi87CjOT61ajhEWEPBHUmn2EiFWLpxjqOuaWdY5mVEYg+hpN6hYgkZFU4OWzgCtO7l3XcZckBUVAQeQMVlypGsuQehqS5fbhgQSemO1Vr0A0ruZBFEGBLsuMiqa6YXj2B9zk5K9xVjU4Si2yqDvCDOfU80y2t55ZgiH943f0Hc0hkdvB5buCDwMCmSgmPG35jWjP8A6FblGfe24YI70WMLzzorbWPVgfSp6lJpoopa+WV/vEZ981pabaNFfWzscfOKQCWd5JAB5YOBilspzLqMCZ2qrDJNDQ42Ox8bXVu/h3TYog4ka5mnlJGAQcBcfka5GIEIzfwkYx6V2njeBptK8JW0Y3D7NI5wOpaQ/wCArmLiF7lfs0EXzxZMjdvxrG6NUuxNpFpI5QRSBXc4LnoBW9ZWojdvmGCdpbuaz9NtmkxEhKqBy3v7V1Vhp8a2pVFWWaT5VAOSD6mvOrSPQopxNSxsmfyLy3GTbqRsPQp3zXQaHGJIUuMY8wZB9F71WsJvstqlv/y0cbHUdh3q5p7eSrWITq37sjuvcV5su56lNbDrmRt8kq/vA3yRq3YetXLawJsVBHTv71LcWqose0bVTgn37VZiBjjMZOVxnmuY70rmNrUcovkFwArSRiQMP4hVCZBHjA3E4rotehS7sLBidxXdHkdRjkf1rCZJYV+ZdyDoe9aGi2sC2xidJBxIOeK3bOU3EyuRtbPI7GsuylW4jUnqeB/9etWCIrJEGGAT8p7KaTtYpRsdCVAhRCCdzAc9K02sxPGiKSZc4yOhFZOnTEXqLdKDCv8Ay1UZzn2roJZViZiG3qOm0c1zyTRqh2gXAs5ri1kjMciJ+7yPvD2q0Y1ljGVO8n5AOqn1ovF+2aaTgpKp3ReqmmWmoW935RiVo5owFkQ9Q3c1LBdxYoXPmw3RG1gdpfoR/jVnSr2W1hNv5IaeNgVk/hC9s+9OkZHgeDYCzNkM3Jwe1ZizNpzf6TIWi4CyY5+hovoO1zUIcx+avzRK5eTeOtWVuZLy4muLjCAgIiL6Dvj8qrG632xaOMuG64+77YFN8+SYBljKSDr2ANFxWLTSLDGzbC/Qj3FXYDPPCqvGiLMdwRTnP1qhbxtGm1vndhznoKuW+lNFCLuaQwlvuJk5b3xRqRobMMcsoa2uH+zxgZYAfMQO1Jqt7CZba3tI5jbRj5t5GAfXFVrRLe6Y3M1ywmA4dySMemKIWefFzDGwgZipZB98iqb0JitS8i2816qRxu8YT73QM3v7VHdG2e6ZneRGiAQqG5z7VTlN3eMT5UkTp1LHqOwxTjZtbJES6yTS53Afw1m2+hoookudWgtIAyq7FmUKSfuk9SasjVbeK2vokkaaKQY3bvu856fgKqPbGOJysyNPHz5ZUMuD7+tVYbVgzvjleoHQ1Sm9g5I7mjpmsQW8ZgSGICbBVpF5AHpUtvqkDlkeLzyrZJCDP0zVKWJbtg+7yplAHC9KdsBmEEG+ZivO0Y5/z/Kkmx2i+hZ1LxRuuIIobL7OoHzMecj8Ks3mstAJJbeL980WAz4OBjtVa50x7W3Hnp5ch4KN1pyK+pWyIFjVkGCRwSBTcmxWjpZFKxvNZvo3uUXzLdB5ZUnB3HsKy/Eml3kdpczxpKJIDEXxyVBb/P61txXNz5saCRbWGBSy7Byze9ZGsx3l3FdyQ3M7SSSojuG+Vscj/PtTUgerNPUWGmNYSNNLcR3cO5HB/wBWM/dIqtqOk2OoF3mkZFIGzy+pam6NbJe20UN1fHgtG/ykmPuP506GeTTZSSEvIFYqrnrj1IqW7sUVZaFnTWRLZkTz7pVIy0jEkAdj/ntVm0Qk43kRSSY3n+AGqVodRsb5/s9oxt5k3OdwGSemDUU2rBpXiuIZIJkxgr/FTuCjd6F24jvtN1V4JLwOy5KMCcAdqLoPe2VvvHIYlwvr61ELl/PBglRy+P8AWL1/2frSfa5/OiKxoWXcSVPA/CmJpjopERGR45YyyhkJPB5oBZ4QQ25HJXafUenvTor0QhEul6glH7Yz0pt6huI1WyZwYP3shT+H3H6flVkalO1iAuJo94EbEMhccH1FRxpLLJJNt2tG2Ay+vatS+sZrPTVaUAIQGBI5+tZNrFNcSsqMVXZk+4FK2ppF3VzNvtyX3zg7Zjg56Bv8/wAqYFxdeeCTtGD9KmvraSYYdvmDbl9MjpUtgxuxOxKJLgfIB3zyKj7Rbdomhp0ay4uJDnYwZdveoFsI58soIYMXG41M6TaPM0Lx4VgpyP4cjIq58spCl0iIXg/3vyqvIw80Y9zbxFxxw4BOP1qCMv5cjRKQwbAJ6Yq+8YiIy27cSM4qDcVBjAGc5xjmkzRbFK5iEE6BWLeYAR7HvVW+RIdl2ihpI22y467W4/nitBpSsAOBuyRz1qte2yy2UgA+8cHjnpSTsGoy/sxmLylZAvD57mpYFVZRHtZggByR+dR6Xd/aYEaZSWUFGx/eFWwf4xlT0xT8yfJmdcsf7Tcxq3lsvmDj060u1J4DJuwSflAqLUd0VzA6k5OVx2A71FDuIKjhQc8UmzRRVitqenC+UkuwlX7j/wCPtXPyQ/ZUdGXYhysqqflJ9R711hDqxx8wxnPtUQhgZGJQMCeQehrRSIlG5w+k382g3Lxlll02bgFxkKT7V0GsaM1xpbwWxV7ecBhG33M+3pVbVfDjec7WzCW0YZaLHKn2rG8MeJriwv7nTLuQeSjkRjHbtitL32MbPZlyfRpJP9Huke0u0jzGzH5XH171FapN9q+yu3lXaAEJ2YeoNdNeyC+gjWKYT7cMgYc59Kpy2EN7ERKjRXMbfRomHpTbKSsUC8t1Mkd1AYpo24kUcEVPd2cdyqjyxvXoW71a+0eU6pePsY8LI33WPYfWpJ4QvOD0yM1CkaWuZUEcRiIUFSpwV9DSvak7SRlW6EVJ5LLOJY0JJ+Vl9R61bmceXsznb0zVX6ktWM37OU+UPhgeAe9SR30lqxSeBXCjGD1oeIuCyfOw5yO1RRpJKAZyQxPU9h2q0yWhkcwKBlBAz909qmQxo2TyG4OOopixZbGC3+7TSoicCTKoTjI5p2JshZrdN+Yjn0zUbRSxyLhup5FWUmEbfwsM8N2Iq6lvDPCw84CUDcnHBPpVWFexhz74cgAA9altoWkUbDyOc1syQtBN5MkMY3Jtwwyc/WqoVQhiK7JF4OO4p2IbuVrtpTE8ckfK8jHWqSWpS4jXcIw4wS3QGtaeE/K5feGXBx1FVYS8EgBj85sfKHHUUJkambd7lUx/KSvJb6entUDSRXcMsa5QsoYKTyD3q5KWZw7x7I84bPSoJ4UKmaEjdyMY59jmrFYqKw8lYmgZDjDMD37Go43uPtCWxl/dygp8/Q1YZZJkhuArSODteMGi5xcxZY7REd0YbqOemaaJaKot5rR5IgWWZT5boeFK+9Ey7cxSKFdSNoTlfqDV2WIXFu0tzLJulXCkDqR05qvaWRa0WRnIwSpxzj0q92SU7iByY/OG0gZVz3FK9pKVzEu7jdjvx1qXdGkQjnLM3JBHIxUwhUiN4XO1/kO7jBrQxe5lGUfNIsOYmGCCO/emxxu7rHGqup52nv7VpiNopDFLGQik7wOtZ5syZtyyFHByhzx9Kh6DsV7m0gJiuLfdFKjkNGexFc9d2nnzzOqjLsTtx3710t3duQ4dRHI4xnHDGqL2xSJQQVlxzjuaht30Js1scbd6Uz7nCED+tY72JVzgFWHHI4rvvJE0LA8v0rLubEqTx164qlNodjkZII2GXGJQeCKhv2W5QecOV4DjqfrXRXOmFWOBwe1UpLEcqVyPQ1tGoRKCaOPubY2+HQ7lb+VVxZee52EE9dtdHd6UWJ8sFM9Krz6PcQ7TGmXHUr3r0IVVY8udBp3sYb25HQcioZAW+VuhrTdLhZCWjOehOORUDWwk4b5W7H1rdSOaUDPK+Wdrcr6iosFJMAZWtOOykwfMHGaiktguQMfjWqkjncGU/L2sWUYBHIqFSd2COBU8yyIqkDk1GCrN02nvVoza1HpcggLJgp+dTi325MOGRvzxVSRDjOMj+8KfbXBjOBwKdguaEH3CHyB7VFLFJGofHmqfTqKe0meQN2OeKdDqERYKxKE9mHFFtQ6DYUD9HMZ96uW7OgVRMTg809rVHYbWV+MjZUM9zLBHgRCMno5HNS3rYpqy1NWK6NuythJs9fkBx9asnWI4QZEt4XduMhfu1zlvqE4HlswUdwO9a1vFY3LqpJtZG4OT8h/wocRJmfPdz3l3tZWYn34AqvfIFuFWLqowSO5rorvSJreNCSvknq8PKsPc1iXLRwSFtnP8I7fnSTBiwtLuRtpDjuO9Xry2h1CMSqu2ZfvKPWqS6uUwTAj46hh2p39sSRzLLGBGv+xximkK4yTSpHjMkMe1kPz7zgD3rMGqS2dxxJ5jA49h9K1zqCzq4kJZm6Png/WqV5oSzAujKGPaqXmJ6bGpb619qby51O7GVdTz+NVr6HZMs6MQeny+tRWulmHa0so4H8HNWxcQuWiUFgw43DkVnZLYuzaLOkeMJ9LnU+UkpU4KsOGHoa6MaJo/iHTpL+y823uVO6azTBK/7SjuK4mCxluJz8hMQ5L44Fa1kt/Yyx3VkJInjP7tmGM/Wpuh3bLVsdEimVZ72dUJ5V4Rj+dad1pejG23Q30k6ycIPK4z6E5o1TSLLxfb/aI5ILPVQMzWsRyJD6qB39qxdGlWxc262zTJ913nPC+9K3Ud+jKV7oElsWOwqP8AaGB+dV4n/sspKv7w52kdOO9dRq11LdRRxM4ubc/Kjr0HtXN6nZmGRUywjXjnpTuTa2w28iZ35JZGGVPtVjQ7l4ZduSV96S3EYt9jOWdeUI7U3ekfzIcNn5vTNJ66GiXU6K4LXEe6MfvD/D6iqFu08NxmM/Kx+ZPerOlE3MLt5gV06A1Zvo1RI7iAkSPw4HY1mnbQbV9Tf8Mao95q+nRxArL5oQ+p5xX03410W48J+J9KtyAuny2cc8R/uyIy5H8zXyz4RW5vNaspItiTRyryBjBzwf5V9bfGCe81LwPoWoXQVLizz5rfhhh/I1Mg0Pa4Lj7Zawyj+NQT9cVBOGtZDcIuQf8AWL6j1qp4ZuPO0WwcD5JraKZT65Uf5/GtUcj2qWK4RyLKgdTlW5FP69e1U1hazm/dqWgc/d/un2q4etIfqFFHek6GgkWigHNFAB0oozz3ooGA9qKAcGigAozR3o6UAFFGaKQxDQPxpaSmSFLSUUDF70CiigQtJRR1oGFFKR6UlAADg0pPFJRQMAeKBxRijqaBCjmjvRyM9aSgBc80Zzik60UAL1pB0o6UufSgBM8UpxSfhRQGwH60Yo7UE/WgQUCg0lAx2aTr3oFJzSGKDg0opM9ODSg8+1MVwFBAz3oxmloGN4HqaUnPakozSEFKDjFJS9elA0HcUE4oAx9aQnoKYC4xzSZ5ozSHpQCHH1pD0pAaKQxvenKKTHWlzgUCCkFKDmjOKYxOppQMmgHrRQShaOT+NFGc0FC54o70c/8A6qQUAL60A8UD9KCKBi55oIpO9C+tAC4xSE/Wlzg0g5NNEh09aXNGKTqaAOI6GlHekpRV7GQvpSYyaB0/wpQce9Fxh09aWjp70DmlqAUqjPXpR1o6etMBxoHWk4NKWzSYCn3pRimg9qXJJoAXrRijqPQ0dRSBh0FGeaBxRigApRRQOee9MBQc45NB/WgHFAGDSGxaQ8dqWjrTEBGaAKKMZxQAoGaUUYxmk/nSAXFLSelFMBRRSgZpAM0AKfSg8DjmjpxQOppAAp1JiigYv16UE4x1+lHejP1oELupaZ1pwNADuhpQ3em0AUwF75zQBmkpf88UgF6D/Gk6UD5jml7UD3EzzQKPSlA/yKYgzS0gOKXrSAUUGgHGaTg80wAUoPSgcUGkMM+lKKTilBoEKOf/AK1OzTT0FA59aYxc80Cjp70HikFxaUUUDoaAAnmlpMUDrQCF70E4PX8KKMc96ACgDmg0D1/nQAuOaOTzSA80oNAw6dqXjtnPejt3pKA2CilyKaaBDs5pOe2TQBmlz+NINwHSjH50mKXHHPWmOwgo6GlxRQSKTSYzQR70ooGBODRjFB/zmkJ7UAOozxigfj+NHHvQxi55+lHU03FKfbmgB3ApMZP1pCRSjr7UALikzj60ooAoAQfjSmijOKAAdTSY/wAmloHNIAHvRRS8UeYAvWg0D/OaXufSjcBAcf8A16U8UZzSdRQAvbvTSAw2sNwPY04HikIxQBWlVpnWIArEvLY7+1JeXiW6Ptj3sF444FWsj8az9VV5LdlhG5j1Qd/r7UhnivxJ8S2Ygt7Zb0CS7Yi5lXOxIh16dSelfLnj9rJNUuJLSOSO3zthWXqB/e+p619EeJtBs7691Zb67W2g0+F7mVlIwTn5Ix+POK+WPGGuS65qU05wqA4UDjjtWkUN6HM3G6WRVGdgOfrUEsqqpyM5PFNM7vNITnaKrNL5oJI6HiulIxbJkIkl2R5+voKSWV7ucJn5V4FELiC3YgfO3y1Pa7Le3aZwGPQCrdkLcTGJQiH92n6mo3kKktgf73enwK16zMGCgdqrXKmFgM59weKQdAAwoLZPNWdHjF5qUEbYwXHXpiqysWQktnPFT2tqwIKnB/velF7bha5r6jcfaJpZlO5y5OO2Pao7e52JIwys0g28dl/zio0hYEqF3Kf4jWlZWkTRvO8mNpwoxnOKn0GxktulvpyySZMnUBqLeFoIA5BEkw49lqK5k+1zKeWQdd1WLrfvi3narjgA9BTsw9BLgbYljhUiHHBJ5J9ajtLZmuVVeo70+5uDOwwBgAKoFWbZCFVd6oBzz2qJaGsFc7XxJM6+GfDE6qFaO3Zd69iJDzXJTsXuXClj5hGWXv8AWurvA998PNHaMLIYJ54HJ6DJDCsWxt1EHzHMueMdvesJWSNoJ3OisbIJCIOjkAsQOgrV0hY41lkgj3y52J7+9Y9lcERiNQWL/eIPLe30rpNPtxCJEjYtO+MnsOOgrzKh6UEamk2JtmMjYkdmCse2fb2rYaJpLlpIosSIfkYdCf8ACqkdv9iiLSOC23YiA8Fj/WtPRo5FSJBmRgPXp71wSuelTQ55AYYo3ci4Jy8ZHQ/SpTE6rluC3P4VBdQG51Ke9Q7TCu0qf4/X8as2cg1K3eWM4I6qeCPaud6nfHQrXEQxg9j2rPcGUlc7gDxir0zNI2B8qk0pg8yTap7VaNURWdmgfa/AY9QOlbNqBDIA6Bh2J5BpkNkke0k84rUt4lcBSPxpOSLsNs/PtrqOB0VUzlW7D2Na7xo9w0q4z/EV6H6VSgZonJdQ2eOakhhNv0b5Cche4rByvsacprLP5u1Q3yHoxPNF1b+a4urOQRSqu2RW6SL6Gq8Tb4n2gAqM5ardhEpgjLlizN8x6DFZhaxDFfSyq3+jMSp42jnHqDT4Jv7Tl8tIlXAKnd/XP+eavxXZH7hZFSNc8Io3fjVYReThwp2Z+Y4poRDmS0li8lmEKckA5Kn1FX41WOYyRySS5GW8z1pEMqyYtwkaMQCzckCpobZIZmkgnYztkMf4W9OKozLNlPJfySeXGWVBjeBwv1qzcwtIds024xjG8HgD2FVbW7+wyuk6mAtwQn3WP1q48m7zIihaQnKqB0+poJtZ3EhM9qNhg8u2YZVmGSRU0G+4WRViIiQ5Q5wQT3xSzSv5KqV2ELwRzj3pqQ/a5VBuWWFMFnPGRUM0Wuo4GaKWKQSsZFbknkn8Papp7ZrB1lh/4+G5bzeQAfb1qON7eUDZvVF5D45P/wBarQme7hlSaRBESNpC8mqEys8LCNSzbWPUDq1JDeGA+X5Duityp6k092NwYxKX8pDjPc/SqjbjO/lofJQ4x3z71N7Fq3UsRPJcSgYZdxyVB6VOtpNEx8hw0meWpI0cqGYiLgFSmM596skGJ22ssq7RyOuaLdyW+xXY/u1a5Yy4flSTnNKZgjghdy9AF7elTNPFskxgylcBH6A+tQWyyxFXTy1ZSPlfkH3pivfcel5FLCY2RlmUkkkjGKzIIYmubePzmKITMwU9+cVZub9LRnMiCUng7R1NUbRntyxKb/NfP+76AUrlKOlySzhS38QXBjylvdJ521zyJF6gH3q8kMGAZA+JAS/FZ+vW3macJ0DCe2dZUcnp6j8s1bF5K8EcsgCkAHZijzFa5LFapFIpjvGeNRlVL8fSi6S2vPKMreQ6pwzDkml+zQXMQlUKG74/nil1S0FsY9zLJlQxx0+lV0I6mVcStDJAInMgSTJA6D3pzwPMwkjYK4bIQd/WlVc99mc4xUtnL53lo8ijDbW7HFTe5o1YhntnnPlkkSAcq3am6fDdQXZBPmRPwyjgkVfe2Se7VfMC5kChs81BcCSOUAOUeM4HvT21IvfQWWRHWYJNLIoBJjk6KM1JFfJHZgiMbwpQsBgtzxTHjM5t5eUB+Vtvf609FcQyhVDhh8pxyPetFJoiyM24kciPfbsG3blPY1DKvk3PmCNlikYB8Do3b+VbCSySDynAkUr8relU5bKQoyFm2MQc9uKljT6FiZ5dSupv48tjj6VSuZbizYhSshX5fLYcqauQwuqKIQwkJ65qo0LtcHdneeMnvTYKxE0xmMcZk8qXJOG4NV3DtcLLlgykkEHrVmaxE0mWHzrwCarT2ahY1ikkiZT2PFTcsd5PmyuADsHzMw6DNR3LfZ42Ug7M5JPT8KZFplxE0sQ1GQI44IAwfY/57VWm0jc7PLcSzqOMO3H5ChjSVylpuoLBqM0ZBMT/ADgfof6fnW7b3ibNrsCgOQcVztzA1sbW5jVlAcxuGx3/AMippkmG1tpVCce9NS0K5FI0bqZbgg4BQHrmqDAkPsOAKnWI3NnOjLtYAFCO+D/+uny23lWsbowJJw6dwOxpAvd0KTs25cglQvbrRIylsxjGB0qV4zgtvPTGQarQDeByc9OKLj8xomdHLIdp96xdV8NWmriSQqFuCd28cZNa0kDRyhWbJzSogikzglRTTsS4pnO6Fqs8LtYT2e+4h+ZWT77rnqAetdDqEbzqt9bIyS5xIjn7w9D71R1Kz/tONdmYrhD+6nQ4ZD/hUWnavdSSyadeR/Z76EbjID8ko/vCrvdE8tmXJpYdSs3R4w0J4ZH6g/41QhinsGWJXNza/wAPmH5k9s06XzIcvEAxByV9auwvDPEGJxn+HuPrUplNFZZYpDvDsrqcFD2p8qNdEOmF55AqW5toJ0AY8g8HvWeTNBKBuEkXTnhhWqaMmNngY5KIcg9u/wDnmnrG7wMM5GM5PUUiXSb8KSrjqDTxIqKwkTdu+7hunvVoi42FmiCv/EOhHU06a5jkQQmMLJnOccmkj2bgzKQOw9qGAZWfduYdPpV3JsM/s3yimSTE5wz/ANygQtbttUZTPDjvViMh4gUVwc85PBqB5iy7du1weue1PQXqWRKW5bJdMHnpUQQTEyOrMFPzFWxxTEl8wIQT8xw3oB60m0pymHXdgn1pkWBUDxMykq2cFScmg6ndWwtnEazpbMScLzg9aiHlx3BV9yS9dpqVrKW4077VBIuBJsdO/wCX5/lTRLIhPDcSsIxtR/vQy9M+1VWjCztFN8pUfIMdfY1YiWOWeCOZTtdsEpwRTBBKJpdgYPGSCsnUVoTsysulKzyYZk3DOfQ1BcRbmG9cKPXoa0sieAMCwfkEH/P1qo6xmPBDBOmWPRqaJe5TiyR5Ow8/d5yKbCqGQoXCIw5VumRUznyWLFQ0f8JB5qOaOIDekZ3L8w3dD7VVyGRo6Jbx+WCJyxWQMMqRntUGwSL97KBjvHTn1FTx5mnjHCBsZ9B7inyxfZJXR/nikz83pTWpnsVJCVg85Tkg8Z7+1RTZADIV4OTmrRgCRjb90jj2NVzGrW4iYEv/AHl6YoZW42RfttuxYDKnHA71kzqWCqy/NnOTWxK2x0wuGj7AdcVnTgysScrk5APaodmKxnhVXhl49hVeeMICRyjcZ9K0WQsxO3gdKhlgVlbb9SDU9QRkvCRy3KjgVXltVDIegrVEP7ooR045qNoAUTcMjGCRVE3sc/fWgSUkj5QeMVOLZSoGOeozV4xrKpjLZYnI/CrNhaC4wMbsVabWhm9TnbrRt6eaqL5oPzDsRWBNp4YSsIwVz0HUV3WoxfZ3aJTjf90jsazLnSzA+1Qd56+9dEZ8pztJ7nGzlQE2D9391h1Oaz3ttzP8ufQ11slnH5GwqEmVsF8cGscxNazHzMFCcZHSuqE7nLKBz89iZRu2lT1x2qqYARkjmuiePD4yHQnhqr3dqm7K4x3AroUzllA5ttykgDjrSqokAKkg9/arU6CJjkZINUmUl8JxnmumLucklYmikMfyhs89qSfOckAfTvSSsEKfL94c0zzMZV+hrQm+hPbXzxkAMRjpjtVltVQuEnO9ffrWYhVGIK8+9SG38/5j371NkK5bumi8zdEcj2OaQSi4jxvZT0FVFthH3yaljK7tp4707Bc2dEv7rT5WQTEBx3OR+NaX9vQX0Dw3lhBvXpNENh/IVzqNjB3Dg8VYu1kiEcm0eXJ02mo5SugahFaxkPBK/J5U9qqpOD1Bx+hqU2bFQcZU9SelRC3Z5CVYDb2zVWII/LklbMI4HVa0LaYAoJBx3HrVAT7Cd5IPfHSgSBMsjBlP50xo07+1mWIS2YZo2P3V7U+1WW3KyT7QVPCDqar2GryxZiJJQj7p6VWvIpI3M8Tl1b1PSpKvodBcaw8T7pJPKtiMrBH/ABH3rLuNae/m3l2QdAqniqUDG8gaJxmVeVIPaozZSoFkXCkH8KXKhqTNW0nkgdJ4TtlRsrIh+YGtnVrtfE9go/49tTTrtGFn+vvXPWdxbxE+c2D/AHUrRTVSVC2gTPX5uv51DVht3HaVfy+HpDDOPP3cPCTwB/jW1/YjXlu9zbq9xYuMlj1jPoawvtDSSl5bVBN6kU8anqdgyMs5aE9Ywfl/Kk1caIbiEWLGM5IPRhUcZXg9uhxV6bGoxsTtD+gPArPt7eSw83zcMhOEJ70IOpctLg2842HI7+4rprSFLgNuIAYZ69a5eFhJhejjpWrpepqu6Jxufpg/zrORqrM7TQb6DTNRtljQhd6lpMckg5H4V9W+PZV1bwbqDRuJrG+0w3CbefLlA5/z7V8f6bcrI8Yk4dGBwO4zX1DpTrbeD9TjtZ/P06DTvtKKzZ3I4wykexzWV7oc422PW/hm88nw78MySMJEaxjAPce1dRjmuV+Fl0k3w68PRgFGS0T5fY8g11Q5pGYY570ucUtHFAwoxxSZxS0gCk/OiimIM5oHWjrSg4oBB1ooopDE6Uo60UfypiA9aTtxml7UgJ/CgBRzSA5JoBINLnNAC44pKKPxp2AKCR6GgUUhB1oHFFFAxck0lLupCaAYYzRjH/66UY9aCM0DDFHWkDUcmkAE0UUYpiCjrSDrRQApoozxR1BpDsFFIKWncQUuOKTrS5oGJjNJ/KlpeuKBDfpzRS4xRjtQAUUGkIzQA4HjHNG760g9KX+VACZpRxR370uM0DEPWlxTRR19aAQ4mmnk0ZpM0XBhQDjg0UGkAhpw6Ubc0hOKYBmkJ70nc07HHvQAnQetL6UHp3pAfxoAMYNOoo7UDAjHegcUE0DigAzxRnijOTSUAOHSjPFIBk0uMdf0oGGe1GMUZ470ZxQhC9fakJoLUhOPei4mO70Dn2po6Zp2aYXOHPvRn24pO9LWhkLjNL7c0nrijr60DHdevWk6Ud+9KOOppAKRiiigetFgADmlA+vFGaUfMKTAB1pfzptOz1oAWigfrR0pAA5zSj9aSgc0AKO9A5ozx0oH+cUAHHNOFIOaXGKAA84oHWgUEZpgHWlHNJilPApAAP50UoGaMAUAHU0tIPrSZoAXODS5/GkH0/KgUwFBpRzSZpetIAz6c0tNpR+PNMBwpeAKaRzRSAd1pRSDpQOaAuLSUtFAAKM5oBzRVbAGc0opKX9akBetAwPX8KQilHFACYpwH1oAoGBxTAKAMGjGaMGgApQcCjpxilpMaE6UtIPzpePzp2EwPSlxxSfn+FKTzSAXNHQ9KTv0p1Awz9aUGkopbgKOn1pcZpM4560vWmAmDSg57UfnRjNACj8aKDxQD1oAQfWgUpwDRjigAoHBoooAO9BGKOtFAMKMUCjPHNAwzzRmjPNA9qBDsUh6+1KBx60Ci4xB1pc0UZo3AOtLikz9aP0oAAaBRjFLj86lAIaUD0pKUGquAfWjpR1NOoEFBz2pByfel9aBhSe3NKR/kUg7UbCFHXrxRR1pSc0hoTNAoxQPfpTAXrxSnmmnHagd8HNK4Cjk0vGO9IDRn8zTuIDz0oHFHT60GkMR8t0yK53xP4mg0K1ITLM+VeReqr3x71sPK17KYYX2xD/WSjoB3AryHxrrtzr/AIik0fRY5JmtGzv2bkAI5LGiw1pqeFava/8ACQ/2xe+TOIZJ2yoc7iP4QfavMfGlg9klpCbdIvJBTYFw7c5y3vzX1BrWgw2ml2nh2w/fX536lqtwi/dA5VB/P8K8F+JtrJYLHeTRn7TI5AD9MdquOgN3PIrwCFfKRfnb7wPb2qh9mdI3B4q1eTO8ztj5mOc1CXdkKs/HpXStDNjBsOAWAwOp6UkkiyEID7e1QSY6Crmm6fJNIH+6M8Zq/MgsACCALj5iM4A4qswEsgDEAelWry8KyeWpDHp0qHyEModmJKjn60FEMmIn8tfXtWjAC6pGOD3qtDbjG/uTwD3rR061ae5UNwzHAx69ql2BGh5TW9mzY+ZhsTPXNb1pawaL4YaSbZJc3D7IVPUDufz/AJVTNq1xfSQjHk2Y2n/afviqMrma93MxKRjCjrg0+hJcg0qJVyDlcZf2A61S1GBcCbs3RfQelSpqTFXtgBsYZkY9h6Vj3121zIQDhAdqA/zoActwI7kFQEB4HtV+KB53AWXzWfqQOBVWG2hQgkl9o6+prQtZhFbbUAGfzrNmkW2drocbr4K17TX2s9s6XYx6Y2n+lYFv+8RNv3m/QVP4c1ttOurpXXfHd2skDjPqOD+eKdplpkZBJA6+9YSR1xdjdtlWNYoVG5u8i/56V02jw+VcS7PlQYJk9PpXPxSrAYtw3EkAInWtGe7dLqGLH7yb7qr0Ary6u56NM1VvGnmYQoZjv2R8cjPeus0uJ7S0MrnMn3aw9Ntxbyu6ZAj+Un1PrW4jNcKoGCq8nPSvOkepTHyHzNqoAijJYdyakaFRbFlzEdu3cOpNFlGJSZSpIJ61JKhmkbaSFXtWLep3RVzLCMrBWbcR+daUMQQAkc1FFGqyZI+Y9KtJGGkBIOKbZukSQLuJY9M1ZhZknKtkDA5NRxDdKAE4J71YuE82dSBhPQHg1mzS6TLUfzyqACR69hU3lebuIDMBjNJa4SErtxz1NWIowJeHKqecL3rO4OWg6IxgYfJBHKr1qWDe2woTGvZe+aUR4XCthz/FjpSybbJ4i0g2Hq+OhPf/AD60upNy1DD/AKSvmHAdsbscAdyaeZf9IcZMsZbARfunFV4pvtbZ3uyg4+bjNWkuPIk2rGI1xjcew/xpk3JrQxthgmC74KscD3qx5KQuTtVPm2gZqhGhlmWBfn3ZbIHb1q156LFICMqnVupBoB6Fp40WFkZfMVjj5uefWobITW4K2z70Jw3nNyPoaZbBrnewWQRrySx6VLBLbwttTIUnPzDkmkhF14zyxJkDcEDvRNDsj3Ftsa9h1FSQlmcDYVZ+FFWrpmNktjBCA5k/ev1OO4qrCT1MyIh2DwuSPukdhU6xiGNOmQehPFSRKdzJEgJU5Gf51YWOFRAmJXAJZmwOD/h/hQolOVx6XNw8aTB1hSM8RlPlb3zU39pKE8k22xGO5mAGWPrQ11LMoVSViJ6AdfTFRuZmK4jXbnBY9aPQlK+5ame3uEjWOzWBU5MrH5mqgyGCRiqgQtyGz1qWS4K8MvA4IFSMPtDhlQ+WB+Ao3D4SncwpC6sxwpP3u9CxN1BAA7mrbMlwDujLqO4qsVSN9wjcKezNnFSykG2J9wfakkhxuHSoWtTZh9rJOoPDL0NPSPduDNlc4C9xSywSiNTk+WT0ovcNis5WYsJsBWXG0VQtbvejWjA/uDsGTyV/hNX1jjmlMYOGzwG7fjVJbNTfs2QpIwWPp2/r+dTctWLMJeEAYBI7irjPFeqPOfaw9B1pi20IQYlKsTgnqMUxU8kYRuQCRuHJrRaEbkEVviNkEnKtxu6mpPszjMyqCB94Yp6jb5bOM9+PWrMEpebZE4CseQ3Q0WFJsiCxzJ/dfqDUcpWcjKhJFTG4dzUyXSxPtEKs6t68mqkj5uHZEaMMchTztNNkpMZC7xoRtMnqPT3FFvMYXAy21sjnnFSzSDrnDZ5xUEp2qOfU4NSVa5KlwxRohgAnIYCp14gIZsgDPrVFHYrtUfN2qxl23ZABUYaqTuDiK904AEXyso6jgmjzw3luvysByMfnTFkUgL3HcULanepJO09waGTZLcApM6hRuVvUc0v2cOd7KCq8E05gYUCAnO7hj1qFz5IIkOA3QUtgtcrQsskmFXhGztbiqs9vIjEqAAWzitpWQgKqBmYAD60xoXkgKSxiORSfxFDVxp2OfvIWlhmTy2DD5hjpVt4mktYnbb5ZXK4q7PGUDEdCuMGs2whf7G0LFlaNivXqO39KRVxGBLJg5IwOO9U5o2ErkA8jnFbMdsFyuCMVFNCYni7xk4YjqKLDUjlzG0DtJvZhnlD6UeYIo1MDDOehraurCVkk2bBH3DdSPaqX2GFokcYEucFT0I9aLWNFJMka8trtjiMwuFGVJzk1WlX5hsBINJJApLc4bGKdZsYo1EuS2e3p2pBbsRm3TDY+8RwO4rPv9LW8SCTJWeNuHXqv/wBY1szhYXWV88n9KiulUynYxIxnkU0yTHjZoWImj+YH8DUE9olxObiBhFcDsPuv9RWsA0jE4yR2FZcsUn2gEDC7vmB6mrGhLa9CuEuFAIPKk8H6GrEjozsywsgByp3Zpk4tTIIypIY/Kr80hjz8sZLL7VonbQza6jJRbuOchz1b1qBbETncuBt564pwXLEkEbemRTW8oE7gck9utXzGbiOMDthv4BURUByV7nmpVZGBAZsk9M9qmSTdhlA+UYKnvQmS0MX5f9W2YyeR3FMiZBIPNUsudpI61OwcOZMBcDHAqKUSOqrhWUnduXqKpENEaqkUrrHlVc520wqQyZGR3Aq7HEZZdyqoAXkd6ryNh+SAM4w3r6VW5JE11tjJYBmzgbhyB9ait5Ymn27zEW4PPyj3qR5UWUoUaMDs3UVBsgWKSfoynGwfxCqVyC5caaIUZlk88k5Xb0BrOmmkaWWV35I+Y981eln8slUYyW7KGXPBB7j/AD6VRTal4jSoWQH5kz95farJI7GXJjTzSwboSe9Wmmez81UaOW3nUBo2XkY606OGCWxuVCN9oQlomXow9DTYbRp1+ZCHP8PtVIlvUqSwh1VlGEz36UwKJ42lJ3IhwVUdqmkjeJmQEkDkA9AaeYvsrhlbY5+8vY0riZUEGEWVSCgyMDr+FPIVpYluiTC44Ze1T2NxGzsjRlkcFSMdM96qMhhXyXbcYyQCT1FWjOxCIHdSrMM5JUE9PT+lVXEsYwybQw4PqavW6faHZVIyRxk/1qpdTyMiwsMqjZHqPWgLFS6kMrZY/N7VTYMxO7PsT3q5Ko3Hd8yjuO9ROpbleD6ZqQ8iJBl+hx05qGZcMD+FW1xjhueuO4pl1CFiWQcNuwc0Eso/ZiQSuCD2NRPEdjJj5h0zV4AgnBwT0proJJSp4OMj3NWZsyZ7NYJA/DHocVYtY2t5gccMM8VKYwQy4P41LCm6NSOi8ZpDtbQo6nbfaE6EMTkN3FZUs211Zic9ia3rqFkAIbO7t6VjXkSSSCIA5B3fQ1SZjIzLmBWmdBzu+b6Vk3UIkieJxgj071s3bmOTPLEdvT2qHVbcyRrOgALLziumJg+xylwBEVhwQOo9qqzsQu5sA9OK2r62863ikJAIP41l3MB8onGT/drrickkYd7GcCUYZTWb5oSQMB909K3ZoN0LpnBxnBrFeHJb8q7YbHnzHXA81i33VzleelQrEZg6Y3N1FIAzW8gzypxg+lKJSswwdvy8Ed62MSusrFgNuGU9T3FXHdlbbyQRnIqsLjfLkgZzyBVpyzAeWD0796BESuU453dQKglUswfJxnPFWWjZDG57dQaSYDlMYVulMBI3DRFV6Vas7kOrxEbgoyMmqFsNsgQjAp21oJi/IIPQUgTNFJWB+U5Q9VNLeQjyhPE2D0ZarQyF3I+6W6GrAZ3XymBIPUjoam2ppuQGMXSdcMBjjvVVY3tyRglc81Y+xvBISpOztzU3ks6EkgA8c0yRLVRNKp5A9auxQyQs+0CROcoe4rPinjtTtQHd1OemausZZIxcx5+YYI9KTQ1qI1mqMLq2A4OWj7rUD3AEp3Z2N3PapLadkk4ykgPB7VcnsxeDlQjkfw9PwpbMLGTe2pgcMp3K3INEchtxGZOh5ytWAkoH2eRW4+6aikUS8L8yjjFPcDSiJu4uZCPQ9zU+m3dzokpSW3W9tJOWjYZ49QexrJjZrYKQTtz+VXobmaLc8bMQwwahoo2Hjtrhzc2rNbRDho5uo9qivXa9VdqKY4xhcdz/AI1mxTPu/fL5kcnGfQ1PZal9kYo0W5SccHtUisRPvWRSQVPcVN5jIVkUZZeprWuTaXaBxG4AX7wrJikjExCBio4Oe9Q9TRaHUWEonhhnhc7sZK+4r6N+Fd1aax4flZmMAWzeB0LZEnBOMflXy94em+z3jwljgnKk17h8Obz7H4d8SCWSMSNbj7OhPO8nGQPXr+dZNGt+ZH1X4FQ3fgbQ54VMd3b2qqYxwGXtkV09lfJeQhgCr/xI3UGqGi250rR9CTG1WsokfH97aKttAoucAlN/KuOxqCEXc8UgPWqy3RgYR3Hyk8B+xqyDkZHPuKBMWjrQKMe9AahmlJ9/ypOn0ooDYXrRmgUUig70Uh/GlJ/P2piE6j2o6UpOaBzQIKOlFAGaAEHU0tFAFABS0lA4oAX8DSGlxwKSgAo70AUZwe9ABRRRjNABRSjmkxz3osAY5pRxSUZ69aBik5ppP40ozn3opCYUvTAFJSgZpgJRRSUtx7AefWlo6YpOenamSLQTk0dqMZFIoKKKXimISjminZ4pDSEz60nU0UmaLBcOtO/PNJjvQfxoAOadnApvU0pJNAITFGaXIxTaYBnj/ClFGaOn1oADyaTtRn1pM5pDHA8cU3OaUY96M5NACYozxSkZpMGmAD35oxk8UooIpDDOKTr9KCdp7mjvxTEKM+lHWj+lAoAKWkx9aKQAOKUGiimAGijrRQAYz9KCc0ucdOtA+lACYpTQTSUCOJFA60nWlrQyF65oAxikHAxTgcmi4wGeaWilAx60AAFKcflSAZ4pSMY9aYAP0pQOcUmAfXNAFSAo69/wp2KT6UcmgA/zzS0Y9c0g60gHUlLn8qT6UAOBzSUUA4oAXOOaXPNJ1wfWgUALS8U2l/OmAdTS9qTpQOKQDgaCPy9qQdKUmgA6Y70dTRziloATFGM4pe1GcUAHT60A0Uo6UwFXij6daTOfWg9fakAtAPP+NGeaOtADhS0388UZ+tAC9KM/jSDIpf1pgLjH/wBalzxTelOHTmgLiUoo60Z5pAKKM0g/GloAXv3/AAozSZoHOTQA4/pSDiilz1pgL1PWkJ/OgAGjHpRuADvS59Kb05pR070ALS59aTnNL060higH6mjFICc072FAxKUjFIO3XrS5piFHIpf502lU0hC9OtL0ppPJ60pPFAxc+1J3pByKXpQFwHelzSY5o/Ckhi9RRSClzTEw60H86QZxSjk0ABB4xR+dLmjrmgA60dPek7UvXtQFxQRigfpQOlBosMDQMUNn6CgCgXUCKDS5xSHBNAxR1pF5o6jpSg/WgQdcdjQPxzSkZ+tJ3FLqMMdTQOTS4zSEcimFhelKDmm4pw4/+vQIWkHXpRnNJikxik4oxn60CjFAC0maM+9KOaLgJilHApMUvbvQAAZNKOtIfpQPxpABOBk9PeqLSvqJMcLFYR96Ud/YVNcW8ly6qX2wfxAdW9qn+SJMDCRqO3QCnYDP1WWKw07yE/dtL+7RV6n1rnLe3i8MaLqEyxbZJuvHLZPU+9bltZNqV/PqF1lYh8lug7J3P1Nc549uRHZRARvPJcTrFFGD154NFwseZXeprL/ajLK1uLl1hkKj5iM88/hXlv7QNmtvoNjJuyJWPlktk7O2a+jtb8HWWky22nyRZS4CvLJ6Nnnn/PSvlT4/eJRq+vtYwALYWLGGE92x3NWn0HvqeKzR5wvqOoqlMnlqc8MO5q1MzRyFtxAHH1rNvJfMcjJxXTExbHQycbgmW7A1ct7toz5s3IAwF7e1VLfd8pB6joKVkM8gQcJmqfYE7Elup/eTyDDHhR6Gr9vEpi2kfMevvTLGAXt0keQsScE/zrSsdPOsa4sMWFjJ/AKOpP60rlBpeln7d5l0ALeJPMb0PoPxrY0lklvZr4RAJbqXCdsnhR/KszWNQUuba3feitliO/8A9arNvKbaxjjAbz5zuOOw7Ur3FY14ImtNMkupF5IJZj3Y1zTzsSMDGfT1rY8T3TwW9taEnYq+ZjPBz0zXPSTBEyPv+1NCSJJnWBSmcljuJ9T6UwRgqCVy55+gqCBt2ZHG5uijNPBkTcScuT0FO9gsX7ePzHwzYHYVeNpukjR/3S7dx9cVnpughGfmdhnPer1u0t6yOQeBg59KUtSomjbpEyxSqDEqHAyfve1a2nXLRDcFA7BT1rKjYGSJ5htiiI2J/eNaLgvMZEySx79BXNV20OqktdTZinhtAsxJZmySo6g+grd0mza4kF9OQJioCR9kX/Guetwsu2DCvcZyz9QB6VtW1xLbb4YSJB0YjnH0ryJ6anrUzobY+fIkUcpWJPmkA6s3tXUwQF4FwNiMPu+1c/4ft0Qb0IkJGSQO9dZpcby/vJASq8BR6e9cEpHqU1oOU+VENq4AGBmquXEiqpbaOT9at6swiiVlbLueAvaobbJQZzk1zs7ojPLI3Nt3MTxjtVmFSAoBycc0yXy7eQR7zublgKt2sYkQkjAPTHXFO5VyVIy3IBK+op8MaLsGCSDnFOWNgqomQqjoO9LbqOTzxxWdy+hcthhCoGSTUsC4DPsz1HPrS2kDBgw6epqaaVxGI8AYbOazFuxUYMgaZSxHQLwPxqNnaVGjjVMOeNx59qYsu+FnHLE7QO3uaEycIqhjnJPpSuWiz5exQmRuH3sdqtC1Csqq/mq/JbsKqQWwEpVuCeTitK3IaPKlcAkEnrVJktK4PNIqo8ceCPkyPT3/AFoVmW1ECMoUuXfjrmmSOrArHI0mRk7elJCyxgtOBEp4U7utLUZJukIKMy7D0VCfzrSeUqsbTBCMBQdo7DFQtPaMVWJGK4G47etXIxG3lxiNTtGVHfH+f50WIbIhHJNK7oXaJV+ZgOnvSRXKb5NhcIvKv0LVbto5GhkjeQRxKN7KrYDDPAPrUN3cNa+WtvaJcO5B3K3ygHpVpXBMstIlxGgWIqE4bGST7mpk23t4qWzssSjGWGAeOTSRQ31lbur3CQrOMNHgZI9qdBaLbW7v9oAQcAZ5b8KonpoQxXFxbTMGjMrjlNp6e9TW+68IYHJPXsK1JLeSx8uVIkmlK5b5ugx0Iqr9ouluI8Wy+Q49O3vii1mLmHwQi9MkKkKEwQG6tn3qSFDb+ZExby8Yfb1xUHkG4QrLKLUDqfaora7aJQvymGYgeYfvD3Ao2Fa6EijxG20uVJPy98VCHRbVWJYHd91vQetW59qyM0AkYq2BNjAqlcgnYSDlDlvQ1MtDSI6NkEm/YR9DT3uYgpRpNvQr7mq39oWsMCCdXZnfGMYAH19TUzIJLQmKJSmeD3pJA7dSJ5Cjg7VBII+YVRu9lq7LKS4I4eLoCauoJZbbIjLlevtUd/YSmGKb5WR+ML1H1qXqi4tJleC4UqAOR9KuxtbyW7+ap3fwNWOqPCWZeT2HatALE6xICQzDkt0FCKkkPkgHlxRwuy8ZYt/KlvFK2ofaVwcGQHjNI8Wy5CtJmMr8rA9/SoLj5CIHJ+Y4GTxVGYRxuqB/vkHrVsNHI0bAMMj5ie1Vts1ttVgZIw3TP6GoxOoZGVXCkfMCeh/w6VQtx1xATlg2Seg9R60wxhsbhg+p71POVDNGTh8cMDxUMLFoRuzuBwQRUlIcIlLgjLL6jtUkrHeSXy0g2kfSlj2O3yAR4/hOeaRmFxtbGwjgk96foNa7kRwrZxkYqTzAbXBfcC2cDqBVR5id0RPlsejEdaWCIFDuyxHYUkDjpqXfMDiPKtgHoeopW/0vYSBlTjJFMWQCMv1Cgcd6e+XhUx9f7o6+9UZFPYyyyKysoB4INTrK/l7C2cDAz2qxGBcAlztIA4PUihNhkIVdz470IbZXZUCfNyxHH1rFhhaC/uZdxKuVZQTwDjB/pWlcMwbDfK2cYPrVQA+YSZCUA5UjpUp6lJaFsyyzorM2SuOtRMiOG3vlT2HWqRQtOhR2AQ5x61ZuFZmjxGFJ549KaYuWxVuSHULk47VAuyI/MPkPy5x0pJ4f9Oi3SEQs3JXpTrlQmEzvXO0MBRuaWKRVSzLncpPU1I9u0RwqlsDjvxUiwbei7SOcEdadLJIyjBI+nepsO5VUhwwZsHGQMdTUUp2oDnBPapGTys4zj3qFiHUknJzxTQPyK6yYfIBHPX0qGYIxIJOSetWJUZgSBk+/Wq7odrOBkjrTTFoSCFJEBYZdeARUMkKq42MBIDwPWrMBaSNSFLHuB1FEqoHDDIcetabmb3KDDZJkjK559jUF3bh5EZ0ba33WHer04DjBBx7etQFcbQXYpnp2FWkRfQZ9nW1cSOhyvVR3qJooLiLKb45M5GD0q5K/2SUoSGXGdynIqK5lGIzs5I+8o61WxNwSS4AKyMshAxuxyRQ6RCPfBMGY/wDLNTVWecRozck0yAyqU2BXB52jg1SYmiTzyQCAQx6gnGKdKztbOV2NjrGw5I9jTwyOzIMe+e1V5I2aTCsQv94dapGTZUilN1IVYsjgY2vwTSTKHsP3R/fB/nRuhHsamuLm5u2YXAWR4wAsiDaQPfHU1TMkjALgsFORjr+NWJksjrcSIqkpgAFT0p8fky6c9s6o06f6uYdevIqE3fmQqFjEbLkFjyT9aguIbm3dAFEisN2+P+HPY013JZbhP2FCq71k+8jg9DV62mMpRpR5anOJV9fesw3bzRIH4xwcryaUXLbGjTcsa889KpkFi7TzHZHKuVPDp/Wq5THyknA70NIXcMRlQAMr/WkcMHKS7hkbgT0Ipol6Ec0XkH5ZTtbkNjnFQywNOylGODwQB+tOcx7G5bcfu+lNiuGhBVkAA/jHU+1O4hsAaEhCMnd97HNRXJdCQ6qz5P3e4qSaZpCJIxiTPKnoRUUjAyDzAVOfmFMi+pTkO1Cu3jPWmbSHIXBIGRUzoxJx1FRl2GCBg5rN6GiREsQdzJt2t0OelQSIRgHLITz7VcAK/NnIPVajZxyO7dPamiJFZSgOGXp0NQSbvtAbGQPSnuHBYOMrnIOKkicMCXBAHHSq6GXUScg4IHJ69qZC4GBt4HH1qcx71fHXGRVXIEMidXB3AUxMS8TzFyCQM1j3sZCb1U7gwIatx0OzdnIYdPSqlzaM9uSDtJH61SRlN2OdeMzTSAD5hyR61AtwoQxSjCtx7VoKGaMybdrZwT3/AM8VQuLdTG6jlSd2T1FdEDnepl3SKocY+XOAMcVlX0IaAkNhun1rVlVpodj5JU8etZUxJUqRyO3rXTHyMZ7amKT5dwGwW29R6iqt/FGk5ZSCjjK+x9KtXa7JiV6HtVYjzozH0YnK59a7o6nmz0M0IY59rHh+KrXpMNwMAAjirlzGxUED7hzTtXgDWsc6Dg9cdq3RzsypDhlkUD3rUilMtsMDnrWXGQYmQ9+RVq1uWjAQelMm5aQedG6k5I5FRSos1kHXG5e3ep7Ta0qnOM8EDrVdswXUkYHyk559KBXKhBKrIM+hq9NKDAkuBkcGoQgAYYO3PSmQuFZopM7W6UFFtolltlkQjKenWiKdkfBOFbofeobZzGxiz8h6VaWFWjKZw3agZoPHNFAocAbxlGHOayX3wTZLcN1FaUV893YLG43eR19QKr3CxSqCBuB7ipK3Kd3BuG9ear2t5NF8iliufu1o2xTBUHJ/2qc9ooBdWXB4yOtVckerxSoD0z396liEi8AlueCtURaOrfM2yM+varsepxadgR5lk7Ow4H4VDVyompbwHzvMuVZET/loOlYOoadNbyNPCVZWORtPX8K0Y9Te5yrncScnPQ1IsRBDINynrG39KlXW4MyLa6DrtZcMDypq3E4jGQMKex7VV1O1MchljiKgH5sdvrUMuoq8aDG09Diq32F6mlAdpPJwTytLPAXLAHDdQR3qikzTAMrgFO471qWM631sSxCSqcD3qdirkWl6rLDcCOT5o+mD0NW7mJI5DNFna3GD1BqlLbss4OPerkcqvGRIOv5g1m9TVMtadIVnjcjJUjp6V33h68SDV7WSff5RkUSBSeRnjPtxXnmnFobk7iSh/Ku70FxqF5HCRtEq7NwPIPY1lI1i7o/QHRNQXWtBgXY0TrGhjU85GODmtSWJp4F/hkUg/jXI/By5a++H+ni43fbrMfZpg4+YFehP1GK7WoZm2NkiWaMq67geoqtsmsiPLBlg7qTyv0q8Bmk4xSAjgmS4XMbZx1HcfWpOvWq1xYq7+ZExhl/vDofqKjjv/LcR3Q8pycbv4T+NAMu4paaOe/FLkUEi0goFHTvQO4tJiloz3pMaENFLRTEGc0A0UlAC0A4ooFABQT+IoBxRQAHmjtRQef8A61AC5xSg5zTKBQMdikHWl5PAoyKBBnmlFJ1pAeaB7CkelIPxpeuOuaSgQdaPzpR+NGfyoGJRjFBNFAgooI9KOlAWDqKKKKACjPHvR1o6UAKRSdsUHmgfrQAY5pc5wKAePX60meaBh9KKKMcUC8woooJ9aQ2HNKTTeMdTQeo60xIWkHNLSE4oGwoNGcUUAIefWjrRzSY5pAL24pQcUnSkzn/61Ax2eaCcUmeKSgBd1Hb60lHp/SgBcUAc0maXdxQApo7UhOaFpgKKOlApf50DYDkZoFGKKBBRQOKBzQACjOKKAM0wCiiikScSOc0Y7UdKM1oQKOadgCmilHFFgFB5xmjPNFFDAUdaUHPvim04cUwA5pQaBRnNSAZIpaTpSjpQAuaOvSkHPU5pRkUgCikHIpeKYCjmikBzSjkHvQAAZpelJ7UpFAC9aM0AYpCM0gFpR+vtSUe9MBwopD/nFHHpxSAXNLTR1FOFABnNFGKO9ABQKKMY6GgBeAaSlJo6+tACDjjrTgc0mO9A5pgLjIzS4J+lAxRnsKAHUEEe1IDg0oOaFoMBzQeKUDOaQjJ9aNxWAGlzntzSDjpSjrQAvUUE496O/ejqe9IYDigUdP8A61H50CAngYpSeaQfjS4yc9qBhS4pOlGaYhR0pe9IMGlA470rDQoPNJS4o70AxKXqOlB5PFAoAUAk4oFIOemaceKA3DmgD8aXGR/hRjmgLARzgdaPakzzS5osFxScUY4oJ4o5oBAMAUoPHFFJnNAbC4zQeKWkPNAwooooJA0uM9KQYp2P0oGIeKToeppaCCT60BYBxS+1IMUuf8igYY7UuKKQCgAoHFKTmkpbALn60Z569KQH8qDxTAdxR17U0H2pQfrQAH8aXNIevek60ALx70dc0lKDigQuaUUg/GlosMDRn65oOMUg60AL1oHv1oo96QBnNL0pB1pc4pgxKcOBSUnekAo61BeQNdRiPdhCfm9x6VYzikHbJoAa0SvHswduMYFc5dwjUPFmmM6AwWm4qp/vY4/rXRzTC3heRuiDPNZFpaPBNazTMWluJmds9hjgUMaMD4lzeVoKeZua/u7kCNEGTtHX+tfD/wAWSj+KdSSMbQkjIAOhx3r7v8QXlvBq1hfXY3JGZBEG9Qhr8+/H9w17r2ozq2czvj8TTV7lK1jhCrSBg2SQelZ7xnzHLcAVsxMbecOAGKnlW6H61rXukafryPNYSpaXWMvaTsFVj32t/SutOxg0cjHI6jPc1YgRgmT99uhrSh8G6yWGdPmaPsY13A/iK1IvB13AfM1F49NgUZLTthvoF6mqbBIztKVCJIgjPMw2oB61rTGHQNClSNt2o3DeWzD+BO+PeopNXgtI47LSYi8kjYNy6/O2fQdqzNax9tMSNuWMAfj3/rWepRFYW7Xd5HEn8R5Nb+nwlL2SWV/3aHAc9MVl6JiPzJidpXgE+/8Ak1LqOqF7cxxnC5249fU1Q7aEWs6m2pXzuSABgD6DpVAOJNwByegpshAXH8TdKWEFeAO2SRVbIhlmC3LDAOAOST0p0UqR7gTubse1QiY3DJCvI9u9XoraO3jLzjDDotAnoSWoaYB5H2r0HqfatgM1tHHJIpK54QelYaOz/v3OMcIvYCnvqDuo+bJ6BfQUmVE0Lm6e4uA+MKP0ra0gNcurT744e2OprmrZhEymU/M3Re34101jN9ktzdTkTDOEQH7x7VzVdjqo6s6PTlS1XEUZKyHAH8TCtzRtMMM7fPtd2+ZR/D7VzGjfaJ2F1O5iJOAo9PYV6DpCrJIoRNicDJHJPvXjVWexSjdnR6bDb6bB5YX5253YzzV6weaaJmAKQg/nUIZWMcce0ELjjtWkVFpbRRb13v0UdfxrzpXZ7UEkiteWrFEOQAxySetQo6pKseSCOADVi4iZyoeU+WnzHb0zUWn2vmu0qDzQTwx7e1TY1bLGyPlguW6bj1q5YiOKMbCWJPzMailRnKFowB0CqefxqVvOUqFiEadyDzSaBFhQySbt4A7Y602GPyd7HcxJyAf5UtrDIiFsZbPWrDxShizP19u9QaJlmB2ONzFV/uinNt3MFLMevzVXQFVVQ+0Z6+/vUk8UEY+Zncg8FehNRYd0OkuDKqxERrt4JwB+dS2yQAb/ADACDhlHeqllCJCzNG+D/Ew4HpWkn2XyhHH5e9Pvbj1NS0HN0Io7OLd5u3LScDLVcjaO0YwqUkTbjKjoe/40n2VR5MeXBHRuq0qRzvMQ8kSqF4IHJ/8Ar01FiuTQEFACpHX8qSC0SERyvF5it80foPY0QCN1UKS7qcMW6Ypf9JkeSFPmWM7hg+vUD9KLMd0WVdDsONh9Ce9WLdZluEMsqYI+XZ1H1qC2QbgskW7HPPSrbWTMuFiEUzH5NhOTSRLkr2EFtPdyx71cyu+zG7jHbNTT27WtqU8x0l3HOR0+lENpfW8bTC88uXGGLdvTinKJfJeS8n+0sSB+7HCj6VqkQ5DMLI6eY+9mXAOegqezj0+a7xOspSJSAVzgntimWLRyQ+W7LDLvJDSZHy88fyq6SksURKsyEciFeenWnYVx9mkNvJG8k0n73G7zm4Az0q9eX8SHZbSNMFH+sUcfQVVt4rMW6hlleQHIVxwB2zR5EbSKYpgoPLIF4B9KfQWl7i2xF7eLJc3DrKBjy9uTj6VIjwXF1LatJnyELoxAB6+neoBL9lkLCOVj2dRnbTZIFFz9sni3BcbGxgk/5/nSWhRAs11IPL3MUY/dbjB9hVmDiTy7gnye59Kt3omaZbuaHzJGGVES8AdhildkmbfJH9nIH3GHU+hFHKPmujPgjid22HMSnK5HWpNsqb3hiXnqrf0prRxoksrHYgb86VYpMLi6dcMCoB4/Go1QXuV2dYZfMyYJQcEZ4P4VJqNwRCkW5XYSBsoMAimXVsJSJCNz7s5B4IqCa3QOkiOSpPzr/dqXctWZFPaGYF4VOU+9npmoruRwoOzJAwAOh4qe5maJsRAyK55K1SKzO5POOy+lDKQ2zLpDGtypIRuSetLKxjILxswB61JMrLyWypH45qQStIolQgkLhl7Gmh76kSqJlbypHYL8xX2700KZGHkYYKOQe9PV0UBlUAuecdR9anWNI38xCrJ068n8KW5OwxYzLAjqArE4ZW6/hQkkRcrK5CYIBUcg4/xp0rrvdMEIwBBbqKqCKMyE8ksOfSmJa7iSnhCpOMcn3qSJwWChWG1MsSetVp2aMrjJA6gVPDNi6xyVYY59KtGvQhe0eV2JbGzkc9adA7QsCzBO1WMZkKggqvGRTZ7L7XE+4D5GGc0JBKV1qLcAIwwScc/L0NSo+AGIIAPAqlG7sGUggrx0qUSeagUgts+anfuZtW2LltLE0mfmX3Pr6VLdoMiaL5VAww6c1mhpJkZQpjGd26p57uFowXDOrDovXNIi2txrP9rixJhXQ8ZXk/jVMRGMMrA+7e1WDcbU9S3y4I6VAUkMTMJAwPJC/wANSykmV2HlLk8FuhqNB8rDedx7571KkLsrB5N6lsgjsKb5WwyBfmXqDUltkcO37pBbaSRmgHIPPHf0FLkoFdQTz1pzTqkLoUOSQVP86okgeZGR1dzwMrjrVc4Cg8gdKZdNIGPAAPTioiSIjk5/nT3LQ8qzj2zVS4IjcgA5FTI6xjOSSensaryzHfjI8z+lFiktSOKRt5YHIbqDUpBwRlQh43DrUIO1j3yefanOMx8HHPT1osS7XFST7NKFjB+ops1xGku2RGBPTNKoAAOeB6jmoZrgzSgSDcAMA+laLQzauNuGaGRvKJAbqpqKPHlhhkP3DdKniJ3OmYyhOdzdfpUCukxyRlQe1WZsa8QUDco2sM/So33rsBUlD90r2q0lv5UySD5k/utyDQAJN427cHIxVmdyn9ikAzz3yGHWpzEqqHiyHHJU/wBKmG4MPnK45Bo3pMzEyqjgcgcZpxRDbKMzRvI26PyXA49Cahjhkjgdw4/3D1/Ci4UJPuG5lPbrSLceWGI/eA8YPpVkkRlaRWkjX5kGWHtTVnNoshURyecmGJ52/wD16lhu40ZkIzG5+Zh1ArPuIAJZTGCFfnjoRVCZGrRRRRpLI3ksfvqMlTU0DC2kaLzHkVxlZI24+hH5VXjgDEIzFYxzmljKxQyKg3BfTr9aauiGSS3HmxhAnAJI3cU20mDWrbgS+7bjPQf5xUcUq3DrH96N+N3YGrDQNZeanEqkgcdqaAjaO2iaRS8m5MEMv3WHoabHKZWUzsViXgEelPmJt5CFBeFuH9QPWnRyRjIQb1IwSegoYiFxG8pHIiPQnqKbcpJHIAY90bDIcYwRTZY3mIMbKxUgEHuKFn2703fKBjb3oTBoqqwCsUfg8A+lSXB3JGyks3RgaiMYiY9FUn8M04vsfaV7ZpkELFtq85Xp70CPawDcKe9WLhFVEIGAePbNVXY7fmBBHapsVcVQyxup+YVntmJt3J/rWgsvmxALx9aqyqHdkxzTIYxczA5BXnpT2cbDEevT1p7bl2kHJ70yT5XJ2855qiLDIHNuW3nKYxz1qCdMncp4PUg1oGPfvG1WUjpjpVZYcREYyRyB2qkS9iCFfPtFJyGyRg1DMPOgUEkbTyRVhXKThcZRvmX0+lR3kX70qpIJOcCrWxzyMieYr8gXGOv+0Kyb+MoWRXxxlfcVuXifaYwygq68cetYcwMiBWblTkZ7VpExMS8uHjXeBlgMnHcVn30ivsmTDIx5XPSruq5E0cqkAAEMo71kXEalDhDskPGOx9DXZBnPPXYr6p5cd4r7vlfHA6VVvoBDNlfuHkGorlzJbOjglozwTRDO91bJtGQvUHrXdBWPPm+hErLKuD3HIFR+XvtHgxkEHrShfLlBByG4q1PbtDAkg4wcEd63MNDlihyAfXBqZG8vYSMlT+lWdSiCyMyggdRVWaRUlhZc4Yc0yNCzIcOHTqOeKntQL24G7qQQc1E5BRGQHg4NQpMbe5Vug70gsSOCJcE8LwagmVuSB0qzchg5HHzcg+tV0f8Avk5U4OKBjJDuCsOCR+tTi4ZoMg/MO5pAgmhKIPnByPU1XibYxB4B7UCXmadld+VcRyEZyNsq9iKbPbS2d3tU7oX+ZD2IqvZXCo2XX2+tdRp8UGo6fJbOStxF+9t2/vDuv9fwpMpGBHDuY/wtnvUiREhu2T94dDXQXNjbahYGdBsnjGHRe/uK5l7h7WTy8ZyeDQO4+5t3MfBJ47etZ9qkssxikBYZ6ntWuLlmQZVfrVS4ZihKLgjsO9GwMtywGFU2MCau2t28JCuBIfTvWBDdvgq5OK1LVvPjUqdzL+eKTRUdTYvbuO4hURghsYO4c1xd9askjEYznOK6MMWDEITt9D/OoriG1mgLlGLL2HWpWgpGDZSsswjAyDxgVuXZWwaCFcZxlmHZqzJZ4kfNrGY2H8THmkt5ml3BwWYc8+lU0JHQ20iXC7ZCN/YilngPmKx47cdDVPTIhcKcHBXkVswSrLF5Lj5+oPrWD0N1qiK1lEeVcBlP5iu+8FwWeoWUi5lju1mjCSj7qgnkn3/wrgRH5c5hfAJPXvXU+FVv3kltrON/McDhe+Of6VnJXLj2Ptf4f6jP4c1mbTrhtwDLDcn+/lcpIPrXq38XvXilzcqfB/hvxbDlt9nEl4M85XjJ9wR+tew6ZOLvT7edX8yKWNXRweoIrMllwcmkP0/KjHSjOKQrgTxTJoUnQpIu5D2qSk7UCKttbyWzFRIXh/hB6j8atdRQPrRjFBQUUtBGKBABmk60Cgcd6QC0tJ1o6UwYhNHNGOaD6UALSUAfWloAQ0oHag4pPpQFhQM0o7mkzTgeMdKAQ2lH60Yo6UAGMd6B60vBpp/SgYoPFHPWjpSdaBB05pRyaOnrRyKAQpFITil60hNFhhjNJigcGgDNIApRyKSl7UxiDmj/ADxSClxmgkMc0Ud6OtACdKWjHNJ25zQMM80vU96QZNLQIAcHvRSY/KjGO9AC0gFGaWkMKQ8ilJxTSaAFzQDzQeT9KQnNMQE5FGRSA0o6UhiUZ4oNFAIKTqfSl60gAPrmgABz3pelIP8A61GcDvQCA0opKcOaLDEIzS4/OjrRnNACEE804Ug5oFMBRS0nagHNAC0U0A5pcUAAOR7UtFHagYtIaBR1poT0DHFAGaKB1pEnEZpc5NIOnHNL9a1IF6Glxzmk704HP1pMAHNGaTNKOTSsAvSgcDgUA89c0tPYAFLgUmetLSABzR0oNFIBR7Uo6U2lHWmAtHejOKWgAzQtJS0gFJJo7UnNHFAC9DRnNAOKM0AHWnDn60nvRkUwFBxQDxikB+tLyaQC4x9aM5pO9KPXvQAd6OopQM0delMBO9OxgUlHpSAPzpSPrSYo64oAM5pwFNHBp1AIDQOKAfel7e9MA60vIpB1pcUMBd2fpS4BpvSloGLjNA60gPHSjNINhwpMUE5oBoEOopOmKOvOaAFHHSiiigAxxRRnJxzijNAxRxSg0g9KUc+tACjmlJBpvSgc0AHXvS9BSDilBoEA9qUj1pOmKX2H60D6Cg560daQdKcOtACDinDk0hoHOMUC2FPpQKByelHU8UFCg/X8KTvSig0XAKKKKBMB1pep5pKM0gF/Me9BPtSdaUUwQdh60UAHrRj8aBCjrS00HmlHWgYp6f4Uh4oPTigCgLhRmjNH4UABNBooPFABR3NA+ppOp759qAQoOKAfWj0opAANL3pO1LnH40xijikB/wAik6njNHagTFyacAKauO+fwpRS3GHXtQKM54pR0pgA60ppO1A60gFo+lAo6etIBR70nU0pNJnBp7ANmhWePa43DrjtVS9H+k2gwcbiPpxV3r6/hS7AzrnnB/KjcZwPxQkhsI7a4lYJbWFlcSnP98rhf1/nXwfrenyrqN2bsMsz/Ps9jzX2P8cLu4vmh0y2xIZrmPzsdfJByePyr59+Ounw2nj65jiYOjQqybOmCowKpdwPCL9is6IBtQnn1NVry4S2fn5lPat7VtNMUDTH727GO9c1c2rXLx7fm9a6omTLlnqd3HF+5nlgB5IVzioLm4mnYeZI0h6kscmrhthDEijlu/vSmJI7WeRl3M3yJj1pXuxpWRPoKOFuNQYYS3GEPYuen9aokGRiesjHrVy6v2s9Jt9NiGAW82Y+rdhVa1XKGRiATx+FA0iSb/R7VFBy788VUkO0hf7vX61I5MzF+doOBUFy7ZCAck8mq3JCENNKT1/pUrSbNyjr0psTGBCucZp0MW+XceCDxk8CqET2sv2JvMH+sxxjtSz3rS7S/wB0dFz1qvcOm7Yh3L/Ew7mmwwmdixICrzjsKL6gTPOfLJZiGP3VFFqGLgsM1HFH50m5mwB3PSntcYYlOg6UpFI1sKCNzgM3p1Fbmg2eZVd5PNxysZ6D61yFoQ0oLsQp7112hKVYDccZ+72rhrSsjuoRu7ne6Tbx/aoZF3Ty/wARA+UfSu6jjW1RFk4fPCqOK57wlAkdrnIMpPyr/n8K6sJHl2BLy9Sx4Cn0FeHUd0e/QVi1akStuYFFBxxxk1dmmihdX3kMq9uTzVexYXbqrMxEY9P4q0BFHGxBQs+Ow5rkuegkV0c3cJGDtJ7r1rRDrFbJCvyMO2MUyOWXIKxr1zhulQYeS5PmH7xx6Chaso0IZFR9xIXA7d6JL1RltpZT3AyfwqSJLdQXKBl6c05YIlwsYIY/kKT0KQJdvJHhInxngY5pf9Im+TPlr/tcmrBeeO1AUgYJ+ZhWa0987N5VsLjrzu2gYqFFsbaSNUOfJWKTGAc4qdjNdt5cLRhSQASOPrXKPq9zECTZlnHUM3B/GpIfFMsUXKC3H94HmtfZmLmdiUNtBILiZDt4xnnPt+lZDFMCMIsu45JPWsc+Io54lKJFM4PBkk5J+lalmxul81pE39THuwB9KOUEy+s0iRPG26BGxk9fyq0Sluyia4hMYTOD94n0rn5or5bmSTIw3KoGpGa9WNJZLdImJ+YM+T+VChcvmOnk121CpGrBJBx93k+9SR6jAUdTcgyjB3LXM2uoRRsHuIxcsM5GTjH4VM+paOkimPckk3OxIzgexocCeY6mO5nuVRLQrLnpg/nWin2pATJGFKgBPm5J71zml39rbpGpBWMNk+V1P0H51pWevWRuEluJpI40Yny+v50KBLkzoIzbxyNLOj7TgtEfmyKrRzgK9xDC6SSNu2HAA+go/tSG8uJJwvnlxwQ2AAPYUyG5+2zLMbIlYVJX956DrV8hnziwL/aE8txdq8UUIwXwOa1tMnnSwlaIBI5VKhnwKwrOKzkh/fGZTNlhGMkZ9a247CzuZre0SffLtDmPdjj3FNRSFKY5Jbr7U06yxTpgRnzPb0qpeXQtIyDGxI5fyxk81p3cRaBI4Co2v1H90VGqtDaCUqjSOx78n0zSdMqNQp2mqrMzRxb0DAE71IIq08TBo2Nw8+Acqx+UfhTgRdEyJCIp3XaRnjP0qybQxJiaPKAZfHFT7MftCzaNLbqhM0Z8w4XDcrjpWdKzTXTh/m+bqTSXyhi01uHEakfLuyaqS6tbR3flCOSMbc/XPvTcblJ32JdRmt7eSFXt3kWUnLgZUGobdVngd40aTLcFTzx7VoEJHbqkTn5MtslOdpP9az7aaGzcSRySQXAbhVHDe9RKNi1LQvRrHdRpCpcEL2XkHvVe4tZN5VWXGPmIwB+NIb4NMrqrxs7EMH4B9cUkqR28UpmfyUlBO49KnluTzWZU8nEwwxXYOD61WkikkMhU/Oo/h4q5bT2k1v50c6XCkZbb1X2pTdQSP8oKSNwOOD+NZuJqpO5mywPJCr78MeGFIsP2eXakiuvf0qysb2ymMv8AKWyd3apI7MiSSXasqLGSwU8/WpsXzaGfIwhAdFBw3PrUsckZzuj3Bu4p0dmjxl2Yx852nrVcvIvmMArAcY7mlaxV0ySS5LuwK5XbgZqo87IVBHXp7UhucqAQwx1z2pyyBJcurbTyKpK5VrDVLPKgABycYNW7KTy7xJRyF+8hFU5bhGg3xEluoK9qctxuuI2RGJYgEj0prcT2LLR4lWJQP3rH2xU1qjWzGFzne3zk9OOlWNSEKLbuYzGg4L9/eoJIo7hGKSPgDONvB+taWszFzuh1xAXeTygRsALH1zVIRyG6MaqwDKWz6Y7VpRLK7YJEcJA57mpY1ilu7Rlc8naxboPXNDQoydjNMRcDAYooyRT2iDLHiL5hxwPyq6bRku28m4A2g7hnhhmqkjfZ5dyyGQcFkWosVe5WVN0u1uWzzjtT0C2M8qBgTkblx1BpZLPynkcBo/NO7J547U25jYMr4OD0LUmiuZMjuYx/yz4AFZzblXEknyk9R2q28+HILH5uoFUmjPntuzIhPGO1TYtbDiixhY1l8wrn6fWonlyTuDZA4NSGGOMfITu9e9IyF42Y84PaqQmVlLS/MVJAwNx6VXkQLK5yWB4we1TvGyKf3hUf3exqlLKxyFI5pgmNk3mQYjOz1NVWCmQPtOemasOszx7TwB2qOGOWEhGO9TyAaLaFcxGyAdjyck0OTEVKt8uO9SXIMeORz6HpUEs5EIVovMOfXHFNIlskfdNGC+enX1pIrXzwsSPiVu/aqaLcRP5hJCEYUZ6VOsjHaQec4qkrCb7DGtygIc/MpxTYgCyxAHDdG9KcYg7FtxU5pJVcShoZCWHXaK2SRjKTJZgIIyhk3KPWq6S+W3mwuShGTu9KSG6lL7XAZz3K8Gqk0IV32go+MED/AAqrGdy+7SCIFGAB5GaryjzJCcDf3K9xUSyGDEcjMQBnJ6UrPGFLCNzLnqjcY+lKwrkjwT2+GYcHlcHtUU4AUsNqSH+EdKcZ8yBoyOgGyTpUUheYufLVlQ8leo/CrSIIMRhD8nmMB2OMVALpVlBXjIxtIyBWjAsQj3Z2k9yP51VlQpc+YZCNww4A7eoq7E3IJjHcFDFlRkhwarSP9hdnyrFOQV6MKmS0wZmjcOp/u+/eofs00CFdytuGCrUyL9CPyRGw6fON3BzRteJxtc7c4GfWltrpoCymHeegx/SlZhNKFYBlJ4K9VPvSHsTxSOkkQeMS8kHjr9ajuWElw6xDGOqY5qdivnRtxGW+Xjpn1pjNG1wxU5lXhietMPMpyDygTEm0fxI3c+1EvlM6SJHhscqe/qKmA3NwpIc7QT0zUUw2yYYlFz1PGD3ppE7lWRYWjDpuUEnMbc4NMFyC6Rvkv/C46EelLskgkYqQ2c4BprzQyQkEGOVMcev0oFcvYyq5+ZQaqTxMWJAwPWi3nbB3MGHb/wCvVxHWUZcYz2FJA3Yy/LIwcgc9Kjk2+aMZYin3Qjdyg5PfFMt49rEZ5A796oncbKWO4ZIyc1Lg+VnGVPXNPCAgZ5qOSNo2AyWiPVR1pCJxGQjFD1HSqwjEeSx9quIyhuCcdgTVa8hJRiqk57VaZLRQuCGiZ+N0fIFNunCzpIqlsjvSZ2wy7lyV4/Sh3R7eJuSSuTVmLM283ISykhc5GTwfasi+xKCVUB/7vpWlfyebA0QYhgdykCsiW4aQrMV2sOHHbNaxfY55LqYNziYMmcN1H1rKklY5ibKnrg9q2NYtzDP5idG5wB0rHv5fNiV1HzR9fcV2RVzkcrGbdxqE83GezAVRUNZzjaT5UnKmr7Osy4HIbvVS7ttsZJf7vKiu+OxwTeugy5j3AsnY9a0EIuNOV2J3qdre9ZxuN1sp6butWLVmiRQxOx22k9vatjnZVuYc8Nyp4zWLdRkJjPKnFdVe2Ui2xYDcq/KSP0rElh3O24fe/nQSMsrnzbXyzwar3HGAw49RTYsxSlR1zke9PdvNjPqKBpk0TC6gG5huT9agnIZ1ccK/GB61CjtDJ7H0qykYmjz0wc0BuKnyMrZAKHnHcUl5bbMOpGJOR7U54w0ZIJ3DrSWrGWOS3YBmHzKxoEyvuLKAeQOK0dK1BrZhtOJEOQfas/IjPB4NAfcwKD5vSkUdMuoCyvlljYNBLzg+/UVS1S1HmeZH/qm5BHY1Haxi6tXUtgAblB7HuKfZXyPbS2cn8XKE9j7Uh7leEkxFX+8Oh96VJA3GNpqNS+5o5OHHQ+tRlj5hbv0Io3HcdNCqvkgAmn6deRxS/dPy/rSpMsgMcnbo/pVWS0cSDBy2e3ejcNjp7h0v1VIQsT9wO9ZT77WTZKrAg4YGixuhE6lsbgcVvzPb6nDsmG2bHySDofrWexTdzlL+xMRE0YJiY9arqxSUMBz0z7V0PkPblrWfPlg5BI4rPvNL2tvTke3FVzE27DrG5+zTmP8AHNa4lE6b4uMd/eubkY7VZOWU84roNMwIFkHIk4ZfQ1Mlpc0TLiSLqCfvcrOg4k7EehrvPhNqjaZ4otml4yCqk9ORjNefkeSD9f0rqPCF4IS6yMchh5Q/wNYM1S0Prz4c3S6h8P5/D91GW8i7kjT0eN+Rj6cV6X8OpGt/Dx0ubP2jT5DFg/3Oqn6Yryz9n4RXvhjXI52drmxvI5I2b0YA9a9kitjY3sdwRxOojcjv/dP+fWsnuI188UZwPWjHNB4FIQtJRSigA60A4+tA4pBk0BcUnNA60mfaloGA60nfrzS0mM80CAUE/WgcUHrQAZyeKCM/Wk6Ypc80AAPt+VLSdPWjqaAF6008ClpM+2aB3F/Cl/Ok60Z2+9AC5z3pR+NJ/KjimhC84oz+P1pM8UuCPwpAANA6UfzpBQFxTSZNKSDRjPrQAY9+aMUHijOB6igYZ/GgilPtQKAGignnNKSTSDj3oAKM0ZooJF60mcUUmaAF70gozmjOccUAB7UZ96Qd/ajmgYpPtSdaOuaKQxc9KOBQOBTQeeKYDulJ296TNKKQBRmlPNNz1piClBzRtwKSgYpFJ+dLmm9aBgeKM8mg9aMDmkIQHFLkUlGM0ALuz607P+RTKB1oAdR1z1o70Uxi5ozwMU0ZzSigBf8APFKOT603NAznvRcB2fajP1o60Zx70DuGcUUA5pQPSgQUvUZpuc0ufrQIU9KTNIDmloFucTR+dJSgevBrUzCnYxSDijvSGHenAU3FOoAAaBx3pAaU9ehoAX+tL0NIDSk57UALn1oA60g6U4H8qQCUCgnn/CjpSAXqcYpc0nfvS5xTABRmgUuc0WAB06UGjOaCaAClHWkxS+lIBc9OtFID0paACigDrSgUAFGOw6UYpe1AAOOlKTntSDmjPtQApPoKB75ooPSgAzQKOtKP60wAUd+BRjmlFIApetIOtA6c5oAXFHb0oBpetMA/nRmgHFGeKQC0E0maUcmgApc4pO9LnpQAY79qU9aDx/8AWpOmKAFHIpaByTQD+NMBO/WlopcUgE70oOKKM/5FMAo7/wD16M59qXr16UAFA4ozRSAXPNLR/OgdaBig0Z/KkHSloBB19aX6UZxSYoDcXPPejOOgpBzmiiwXHdTxS4+tIDjNLu/yKYITNLSZzSjpSAMcUc07FJ+dAWEpRwM0oHpRjNAwByO/40meuKTP1pc0E3FA/GjpSZ49KUenWkyhMUue1A5FJ05NMQZOaXPIpD0zSg0hhS0hP40Z4pgGMUnI70vvR17UAJ+dL+NJjPrR/OkAYoBzSmgDFDAOcUA+1A5pcYpoTEpR+NJRSsMdnrQD+BpM0ZpAONFJn2pccjP6U0Id2NAPApKXt3obGGPrSGlxzS8YpgIB9ahuj5dvK5fywASWPQCpjVDVF+0bLcjKMdzntgUCRwFpDDqnxGefyWljWFLbLLnbnJP49Pzr58+MWhS3vxh1DTLRkeVUEYPbhc19WaLbJp891esoHmXPmHHYBcY/SvmH4iQxD4kXOprIRLcz7s9sEY600M85vfCV/e6VPNb2scqRQNLIQeQOmf8APrXl7qLVmABDHvjpX09r0c/gaa7uZdh0ye2e3G3q24ZHH1FfN+qQNLfSSFfl3E7R2FaX6CSMxo3aISjOM4yfWrOjyxrc+bc8xQgvt7M3YfyqK5nVfLRmJiU52e9EhEVhGmMeafM46gVdtBFJi9zI0snBkbPHpTpZfuxhdpHFIGDzgDIXr+AqRY/tIknPCJ39TTQEEsht18vqQeSKitwfmkYkn3pmC8xIPy1YGCRgg8c57VpsQEW4gkjg1We4JnKLkDuadcTYHAPpgVHF+4G5hljzTsJskQE8D7x7VbeVYbdUC7t3LE+vpVdJQm5yOarPOWO70osBLJKWU9VX0pm4tgkkIPaqzzl+/PtU9lmRtpGUofcqOrNKyBnIAJJ9h0r0TwtpXmGMsML3Y1yOlxqziKBCCeM16t4I0K0ii829laWTPyxr0zXkYmfQ9nDw5Vc7Xw7GbWDMNsrORgO56D2FX907HAXcw69hVvRkG+XEflxAcE9RU53y27Og3BmHQdq8acrnu0oWiXtGSWdIIwI0mDEttqw7tazyZO+WR9qkdf8APWm6BYiMmVyd7de1Qak4jvflzvUbhjtWL1Z0I0bULb3BMrZRE4A9fWo4GicNcMQ4wduKyzKbm3djlkI6jvRd6lst4obdUgUKB1yfc1pGJDka4uY/s6PKwRQc7e/5VILpZeYoJ2B+6zcYHvXPxtFbMGCvcO/8Q5+nNaM9+9vCFuAsDcYLNyBQ4sFLzLM7319KqowjjXjbgkH3pl3PPCgUzSEdD04rAuvE0cUgWKbzCxwApqnf+Lra0ljW4huJmb7yoMj8hzW0aZzzq9EzTu724hhJjjikYngydh9KpwX9zMVVo1EmMlUXrVG11qzvbgmDTL9QM/Mytt/Wm3ErG4R4nu45T/DGOPoTWnLfQwdQ3Yo5XYZskIPIdjit6w0/7aWUYQ7fmC9TXKG2v423Fbm4OMqCwwPrU1quvvETFYxRQ5/1ss/T8KlwZrGqranVXFoLdHH2+SORBgBsA1k2sRWQvNrYnnJysbKpUD3NUhaahJdIr2j3JPLyrjYo+pNWxoEVxEX8r5W4AOOtSolOonsXTMLiUsyxyEjBZWCDPbA9Kih1Od7sQuyx5GA2eF9O1Vl8J6ofnjuIYk6KrEZH1rQ0/TPENpKkTa5pEcecg3CAnPp2rTl7Ec6Hz2zq4WPUXB6bolHX2q5pXh+SLe15Fc3qnBXZcgEfUflU8d7cQrLbG4sdRVTlpYLfaC3cA1bi177FAS2l+ZJK2zercgeuKVmgc7rQkKadYkSrbXloehTmTH121ehu544I3jIWMjB2k5I7Ej8qXRb61nvx5kstmq8kyJuBP+f5Vr+bLG0l0sjvHJlVlii2j60KPUjnaKVjqNx5brDeQrniJXxgetacFzKZwxghmcrsLxt8w9cCs6LR9K1CTy7r7IOC5kEgST+fWlm0PV7No5tMkinifKKqyqXZexHPWkkNyTNS+WK2hZbSJ3TIyM8n19/Wonax8xUVbiC4C53iTcB+dc9J4murG7EElgwkC7f3u5GB9fetSx11dVUzXFmstyq7X4HygdOR9TVtXEpNFu3njkuVdbuVhjA+XjPrVqG8kiaSOQsVP8YcsCPxrAuJTY3/AJZieCBz5gUMCF9R6/5NX5rx3tpLm2i814zyiNghfp+VSo6mjlodDbtHEZpgjS7o8Y3cA44qpc2U7W0M7xxyrv8AmTOCR6Gub/4S2zurOGe3huUj3lXVfmyw69OldBDrtvrUkaWU6tLHHhoX+Vh7470coc1iJFs7GF13OJ5ZMgMxyo7D0xV4yb7OEhI5HhZmZsfMR2H86pag39oRgzoxaNs+avTI7fyrOmd/lYztE6EEhRw4qXE0TubUZhuFR3ZgOvI6Vy/imX7NcxB5pEgCsdueCT0rdtfPfUzBKFZGQMp6D6GptVtor6yO9ER1ckqw5bB7e1LlsgUrM5fw1bkR/aokKoyjII/n+tdXeIieQzBSrgcRjH+elUbBorIr5RyGIDI1ad2EeY7cyQ8BWUdCelZNdjXmbepWktoJ4Xj3b92Aue2fWsuCM2UsgJZDjb14Iq7cwm1aODdvO75j6E+9VCQJEhnfhskM3f6VzNam6dlYWeMzEEyvG/A68EUhiZFYSLhYzyw96iRDLemGRi0aAMSp521Ys4VELTecxjdsGM+nanyhexXlIjR0QB8nr61Vnlfgbc4GMnt7VduYiMGNxtbqO9UpwweJlOCvyuD/ADqbGieg2NERAZFIyvSpok5XaMLnqabdKZUBZj8owT7dqMtDp75OSqgqT355zVDbVi3cXEMxht0uBcNGxLAdBke9Wbmec28XlrlWIDbRztHFZmY5TFiEpIOfNU/zq9bz/Ywsw3Tdd0Z6fgKq5m4qxp2/+lRRoMqFz1HXjmm/ZUKfK5MAOCw6g1GNRiL5j/dOx4UnkZqu8pgLRmY+W56H1obsZJMW68nc8aPz1jkPBPqDVN7lo74CJVwqjI9T3zU9xPbSWhWRSJVIMbr39jVEO6qfNYIzEbQO9SWmXZLhZVjSQN90gMOgNQXU/nxLGiukScMxbq3qKcW3SgKOD2qvJcfZstIisqydD3HamJBFbwROkTYw6nDKec9s1k3E3lPtVmEjEA4P3auTKWlikfETv8www4Hbmst5lW6dUTcpOC7f40nE2iy4IoYHCpJ5nHJOep9aj2+SshfdgHBIpkl2kSYhbLkbWzVWR2nyWzhecHvTUROQSziZOVYIpwM9arhUiGedxPX2qN7gyldrZRv0qI3IJCMwweBVKIXNOLhCAu7Jzz2qCWJGVS5Ksp7HFVnZuWWRgCMbe1OU7lUOpZQM8Hk1rymLkNMYKk5DrnqDUc6bgmATj+7Uv7oxkLiNgM4PU062hCN5kjYTuM81SiJz0KM0oYlUJxjoegNIBKqnyxlWHU0+5KxzFQwZSM59KWbAgVo3DZP3TRy6i59CGOMugDApJk9ORURcmQBXKSjoV6U/dKq/ODG4Ocg1a0yaBwWYqZI2Bww4YZraNMxlUsRTTuIkXZyvO7vWTK/nOWXcsw5JY9qv3Mu68mfhYCSwXPT0qteR20kUE8Lli/D57VTiZqZH57ogM6ZQ9MdacpXzwyoMEZ2g8EVnTOkTPGreYvTNNt4wFRreQkd0PTNTyj5jVuJY5QrJCBIDg8nBqNJRbXKtPGQhH3o2zVRbh/KLbWAzg57GmpczqCWh3wZ+8vUGnyk8xaiu4y5CdCehpks6zSk7SCD0HeoV1S3up3E6FG2gKVXjd70l9sChoS7IMZb0PpVcuhKmrkbQgMQoKqc/KDUgFukXLEHuHPT3FUf7SkZ9vlhlHfvRd3Nm9ukihxNzvDDoO1SVfUkiDxFlEoZ15RjTgixzksAJH5bb0zWfaxsXZo5s5H3H6fhVqDDgFzjHelYbZbaKIQjjIHJUnrVISwpM4wVfr+FSCRVcYBlAPRT1FPxHK7FRsOMbT39qPQQltNKkDwgebbn5w3dT7VVngkDhlk3x+hq00D2oAUkIwxtX0quzyQMVaPcj9xTFciLLcOu47Coxx2qtMjLKQU8xOuR1q9JHDebNpC9vQg1nySXFsf3oDRnhW7/SgV9RYI4nLGBmAJ+63Y1ZQSpx1x2qjGVDFk4kzznpVpbsyH5ThhwaB7lS6MksnKiNm79MUyEThRuwxH8XarcwWV+uWFMjR4mYBsKT07UE2HIxlMq42SR9vWhpP3QO3J9RTGUSTEtIVb1p6OBgrw2cEDpQNDrZleQ7hkgYOKsMGSPgEoDnmqyusLknjdxU7sZF28/hTE9TD1C5W2kkkVTsYFWFNh+Wyi2/MrpxnqKXWoCIJgFLEiobRleGJC+AF+X2q4voc89DMvF2SBsZTpxWReKXLsDtDDBHr71t3ilUlzyrcY/qKw3uNtuEznB9K3inc5m9DLvXklsyuCWQ43D09awWRkDEjlTyPaujacRb1Yblfge1YmoQmLLq3KHDoepWvQgefU0ZiTp9nlbHT7w+lLcRi5tlk6nFW7uEXFnuH34/zK1kwuYWKklkPauqByS1IoJfLZo2G5SMDPapkuRJavDg8EEe9MuGETA4yCfvU5rrfhlRQF7Dv61pcy2NKzuvtVm8WTu+6R79qy5xIsTgqN6HBp8d2bS7DZKo46j1qaW4SZS5GWPHNMRz9zkSB/Q/pT5GRZFYAkEc4p5j+0l1B6U77EZLUOAcZwD7jtTJ2KhcA4HKg5GamB+VwAcdRiooEEjEHg9vaiKRoWIboOCKQxYJyOSNwA5HrTS4SUMjHHUe1OCqdzDqOoFKqqcADJ7E0DsRXXLbgDg/zpqSkMrL1q3GFuLd42+V15FUgAhKnJoE9C4tyUXBHDdxTUwejfMDketVN5D7WOR71LGxX5h69KBpmu4N7GJSuJExytQeWZG3AdRzjvTLW78qTAIKnjBqxI+ORlQe9ZssqGPOQefep7Zt0ZDjDL91qfnK/dDVVumaYAjAAPQdqauDGBijkNkH3rW068JUo4J7gjtWWCLhBnhwOtPhcwnPOR+tAI6aFpJraSOUebF1DHqPxpba08+Jow+4r93A5FPsFDaUHY7fNONvcY71FI9zYyJNEdjp0YfxCshmc9mscm2VSh6E+9T2lvLEpSIb+cjB6VcvL8XwBkjVpCPvLxz71jzxS2kqyo7JnqAelUr7DNt4pp9nyHJGGOK6vQrOKPTW8x/9MiIMeOn41x9prl1JDsaYyDHIbmuu8Mzi8sriDYTM4BQ4+uf6VhJNG8Wj6u/Zg1CTULPxFFdBS9zbJKoAxnHH+Fe3mL7bpCKc7mQEH3HT+VeI/s/acum+F9I1SKXfI4lt5VPXHpXuWlPv0+AgYGOM9qhkssW7tJAjMpViOQfWnn8aBSgVAdBM0tFH0piQgOaOnNLRjPb8qAsIBiloIxRikFhM0dqOKPWmAEZo7ZpOv/1qPzoEL057UE59aSloGJ06GlJzg0nAoHtSAUH2pM496OtGOlMBQaXNIKM4+lA7gKOo6UA8U4UBuGM8mjP1opM5/OgWwdu9Ljn1pM4peaAE/ClWkxn1penNAWFNNpevrSYxQNhk4xzSg4pKXvQIAc/Wl/n7Ui0pFBQ3P40fjRSUEh0oooz+dAgHsDSdfWl4pOn0oADxxSUp5oPNIYnfvR+FFFA7AWwKM4o60gOaYhSaKTOKCaQxc/lRTc0uaYri5xSZ570A+lJ3oAM5NLmkOaM5pDQvX60hHNHT6UE596YxKXpSZ5xSikAgp3WkxijmgBxwMUdKTP1paAAUfzpvX2pw5FAC8mj9KTHFGTmgBcZ9aB1oBoPFMBc8UuaaaAcUAL6GjFJn60c5+vpQIVeKXNNz+dLQI4oUDj3pCelHfIrUzHfnik70Z4pc5qRig4oNNpf88UwFHBpevT9KaBmlxxxTAUUuQab3FHfvS2AeOlGeKReKAeaQDxgr3JowBjgnFJ2xS80IYdB0NKKBzRQIKOaOlHbqaLgA4peppOaCKNwFB60oOKb0p3U0gAHNLSD9KXjFMaE607uKTJzQKQrijvR7UdPc0daYB1HfFL2HWgD0oJ9qQIWjvxRRQAL1pT+lIM56mlA+tMBR1pPWjHFB5oAX60ox6Ug560Yx06UDF4oxmkpRz/8AqoELQRkUmcUvUGkAA/p6UH1xzRRjmmAZ4p2ab70DpSAdR16/pSA0v9KAFPSlpM4FA57GgAFKOaKM59aAClyQPr6Ucf8A6qD0NAByaCOKD260deKYC9qUnHFJyKOtA0OB/wAigik496XqKBC4paaKUdutAC4yKSlHNAFKxQAZo78UDNL9KCWJ07UuPrmgGloABzQODRS5oGkLmjikz0pB19aB3HZ5oz6UmPTrRgmgQhpT7d6M4FIetAhQeOtGfrQtIDjNA2KOaXmmjtSk0mNBijg0Dmlx3pisGaCaTryaB/nFAeQZyRxS9PWijrQMD1oxRQelK4BzijNJ2oxTFcUH0pQQe2KTHSjNAxaO9ANB60AGDQB3NBFLyQBQJCgYFBPNJ3FANIYuaU9aTNKM0IA6U7NJQM0AB56c1WvzstGAyGYhR+NWemfWoZ4BNs3E4Vg3HehgZGpQPb2CQkEtLLtGOvIxXkfxK8F2p1SKaZTAuMsCM7ivoa9rvpf9KRmBEcSmQsPXtXC+JbH+3tU0iW8j/wBHgmA8tj1LHqf0oQ7nlvxCt9N1CC+udSWbyI7dIbGMnaWlYdSPQc/kema+YdetGWEpHG8TIxDOw+99K+3vizZQWcC3dzbxusUiRxoQCMdBx6183fGS+tZblre3gihQFZCiD7vHStULc8KWH97hz1IBz6UupXMbTMYgREPlT6CpbxVnmYriMNz9KqeQZNqr83PUVtfTUhqxVbOSwyM8VanuV+yQWiZGPnkJ7nsKX7HJIZmQ5jgGWbtmqaoxZnZsu38qpakj4hvche/SmXJ8r92vB71atmitlkdjlgMDHrVNVEspZicE5Jp3AlESCASMxLdlqsXy248nsPSpJiZBgcAVCG3Zyen61TJsNkYkheg9ahmmGdq8qKZcSZwoOfU1FGue/SmTckiyx4BatG2b5gCcD0FUFYJwo/Gr1ijGRe5qZaI2pK7Oq0K3uLmVfIwqkgEnj/PSvZ/CmiTQQDdKGJwfl6VwXgfRp53if7OZIup3dDXtViqC1jiWJYMfeKjrXzmImnc+lw9N3SL0CvDa/vGAAq7ppDEIrYAGSG6VR8pHiIySB6nqav2UapESw3SAcDPWvMvqezy2Rr7p/KjkEaJEAQcdTWNKrPI8pO4vxtHXFXrieZIPLGdzDgDoKhEM0UKkKgwMl2PNWkRexCX860dNwhGMBegx71mzNY23zTTJtX+71J9qS9/fqySJ5hPPJ+WsW80mzgzNsUTdAqgkg/0rshC5xVKljXbxLaKm6QPIcgIE+Ue2TWBe6xdapdMWgjZE5Xe+BVC+tf7OjjF7fyoxO7aEHXsKqSaHe36qVvbWyt/+ejy72/IV2Klyq9jzpV76GtHr0sSSbbrTLM4wGVsv+orLtNUs5LmVWv7y4uT1kgQYH41VbRtCskZZbx9QuB826Jc/oKS2k04x7zttSD91mxn8KtRT3I5+xtW80NxndrF7EFGMTvn9MUweI7nTw8GnXazP/fu+n61hXGl3F8pMMUy27HPmRLtOfqauw+FMhmFs8syLyx+f9aXLdaEc9nc3B4j1Jo1e98Radbcf6uKQkn8hW9Zanp72KyHVZb6Q/NtggZlH41xcK6ZYiFpdOhldQdyT4YE/QVqL8Q9RewhttMjsLOBH+aKGMhzj071nyotVGdJDrs+pBhZm7itoxlhcLsUH3H+elQzzWca/v/Ek8Ush/wBXBCCB7ZrnL0XutIZrq2uTI/zIH+RZPwq7oLai0v2eLw7GZIiAVZiCPc5o5LmiqWNuKx0aSKOOTWNUlkiIcqgUZ5781f1Sw0HU5kuUTUpQmAQ7KAKhmsVjml+2wpDMg/1cEmc+2R+FFvpGgi23391eWF6OTCu5z7d/p1pqmwdVdTe0/SLCCSP7Os0sAO8xrIQQe4JFdA+noYkNhARIvPl7i2R3715reS6VbACG5n8/lpC8wAYfQd6g0v4haZoxCW0oWPdyswLbM+/50Kl3E6uuh6M2tXybmtbeOPyj5ciuuWHv1qvDqmryljNpyyxAH/VXTLv9sDoa5TUPiVo4hYm/dU3CUlIxuY+oOfrWJN4/0pJZJPtk0kTjdE8YC/MeoYZ/lU+yL9t3PSZZbfG99Bvp4XTbMcCUrVPStN8K6iJIbG4v9NvkPyqtwY2X0GCetcnY+P1hhJsTqNpcZB80TgxsPpmp7m5fXZZ3ilL3UiArMFUNu9/1/KkoFe1PR7G21nS2geO/vrzyDll1GBZUI/3uv9azta1kQxyTXHkWkwJ2tbOVUN7qfwrkI9f8SeH4xYtqsscgQMsU7F0c/wCyRUt38R9V067RNW02DUJMDescYPGO4I/lScRxlc66w8Qx6tpSyzzRM3IMkJBKvjge3/160dCv59Uto5L1obZFOySaBsPn0IryHWNc0sSfaLC0+xK7BmS1JTn/AGgfQ/Soz4t1O1kjukufO3H5kAxuXvkDvT5NLoOe2h6jd6hP4eu99pb/AGrT5HJcJztPc49TVma90zWGSWylxKiZBVsNjuPXP+Fcbo/jIXcbs8UvkEZKj735Cq2snzxbaxpEmy7gObiJT8kqY6+xrJ3Nk0zr7PUdWjlFjZ3wu4kPmNBcyBXYegNW18R27280EccpmDjdFMMOh7gGuL/tmHVIvPaJrW9lRWt3U/d989xV5tcYs0VxDGjhdyXCqcyHvg+tS1obqVj0XS9ZMypHc5DKcbm647f59qsaxrRmvEjkhZI5QsayouV44Jz2Ncboupiee3MjGVSwDN3I/wAa3LrWQ8siRo0EQbgDoKxb01NEle6NdVjeRYkUvHAxeOXHUYxz+tWYbkPcRxQswPHPv7+1cvLO5iENvuWUsH3Z4Ptirmkag2oWzSKnlztJt5/h7YqU+xol1N7U7R5Gdi6uzpwyHjd71XuY2e2tnnQRhnCFe4wOoqOzZmSd5fluImwQDx7ECpYDcahagzYjeMlm54z2xUOKC7GyrDLqO4ALJAvyY/iFTo8LEoy/ZyOdp6k1DDPG9rPMynzom8sxgfMfce1OmdfPtF8ptqpudm/i+lDWgJi30KwxLOBtRjxxxms9rkFNhAbPBJ64rbv7qGXRo4DGyKzFzuHP4Vly20cLxmNfMiJHzDk81jKOpvB6alZkMjs4B2sNpB7elKIjOmyVCV6fWpI7xIZbmIhzE2Avy5IIPrR5zJI8OMxlQynvmi2g2+g6RkVxhNqYxgdqkadwREQpiU/K/c59ariRfP2s5jjK/MzeoqubvgguzoejH+H0pInXoXL4NOkceRlTyQOcfWrVxDD9pJWQywFMhm65/wA/yqhHIsm5Vbdtwdw7io1ywlVsqobAI7099SZdi9JAsNmFGfO4PPp3qm7LaLDcnEkm8hRjODijzGuBMoDDaAd3cDpTWjVojJnBXG1T3PrVpXJ2ELySXUMeGjVhlmbjH4VDcos87iWQrsHygDgmobu5Z95aYblcANnqKr3lyWVQpA3EHcarlHci1CI3McKSAhEyWKnlvb+dUc5KIhKoP4j6+lSX18bmHKo5cttBHTFZtzqBAjtllJfO5go4X3pcmppz2RdmMVvgs2Mnr3qsdSWUFYyWcnlj/CK57VdVuXYv5m2FDgyHqaSDUHdljhXr1OentWqhoZylc1TcKJNyg7e5Hc0+OcPIV2DHJz6Gst79Y1MUgb7wGxR1/H86gbVMRzrBuEmcKc4ArSMDKVWysbctxI6nG1U/vHgGnvfrbRo0ZM7bue2BWHbWQitDPe3RkVjtVQeB+FRobYK2yOZ5GOAxbgVryWMPaXNq+uIJJ0l8wo+M/Q1ZhT7RFCFkGJQdrFhyRWPPbyIVwyEqOgH8/wBaqrI7IIby0AUSZE0bcj14p8hPPobMyswkjkVGMa5LE4NVrTUbdRvctjlRzwfT+lMMluDJBGsgj3cSyk5I96nitJo52MEf25EI/dxenvT5SPaXLMaJekSrIHxyTVKbTL2GcmMpeQEYYSfKy/iKkknkmicJaNaCQk/N1/AisyHV5midmkbEZK4HQ1SViW7lm6mjtlaOSJw6nr1GPSq73dt5LsFkWPoGXqPqKgN6ZyRH+9LcYHUVQluJYHIkhO7OCg6/iKqxHMaEwtiAtvcC4jAzucbTn0pnkxsgV2mt2JBV1XINZO5WdyAYCeQjdKsm7ayjhEzyxfxKyjcho5dQc9C09tOUKiXk8Bu5rMmur63bypmZNnTYvB+uKsXmrNcMrAoXA6r8oP0quLyQxmRZQwPBR+tKxKkRHUoJIyrT+RIT1I4qTziQDFcq2OflbAqlcytNu8yOORPQrzVOCLcpMQSLvtPFFiuY1ZL4SfMGwwOdp/pTVl8wbj83PNYsqZP71GQZwChzzTor/wCysAZODwAw5qHEpSNUeahYxumT0DcAVLbPdAEOAF/vJyPzrNN7azEeeTgH+HqavRxWshBt5pMHlgGORU8tiucdJMqsyocMeT2Oang8yNAxbeD69RWHfW580OJJGweMjkU0PdK4KO24DHWly6hz6HVDUFnRfmy6/p9ajW484hJCNqn5SnX6VgxX+bjbIjJOBjODgn61dt7uLcyuoRs5yBnNTYtSTRoXNkJ1BRiGB7VWNtMR85BCngipobkq2YyWXORng0+dmk3FG8vI5DdKYmZoDvM7bfL+nSkKMG8yM4f+IdjVovJCitcKPTdH3H0qD7Jsy8Ehdc52v1NOwXEjdsElDn1FWAsckIOSG9OlVpbny0KsjgqeNop9lcpIx3Z69KVi0xzhW5GCR6VGY2jG9SSo+8DVqVFD5x8p6EVLLZkw+YhB9aAIoFjuFDY3AjrUscIVNuWBB6+1VIpzbSlSMJ1wOTV5b6365bBHp3pXsPcztVUC0lx97HFZKxpHDA3+zzWxqIWeBmU7QP1rMeMT2EQztkVTmrjvc56iMO+kIXAJK9VPeucuWxJuHNbd/OUmj4wnRqydUjijbzIDlTyV7iu6DOCasULsFkjJBDday75syFm5yK0bliELZBUjPHas24iMsJYZODz6V2QXU4Z36maoMfIJK9+e1UZFBkOeDnIxV+UfLgZOeGGagnG6IOMeZFxx1IrqjY5pXCWKO4syMEMo4B71hxFo5tjA56Ct4Bo4BMV3IDz7juKp6raCMLNENyNyCO1WYkU9u09iSBkxnrVOOU+WeTmr0c4kRcZUtwQPWoZIAkzrt25OeaAIY0BDMh+bG6rVtcFLC4hHzHIkXHUHvUEA8u4X0zipARFNmMDJOCO2DTEZk7eVJvXox59jSKfNYsfxp042NNE3POR7VXjYqSppCuW7lUiYNDzkZxVZScZXIz1HpTZMjkdv5VLHG3l+YhJHcUDI9xD7h1HX3pJULEuvWlHzNu6GnwbVkwWGDQBWlXODnkdhTo2J5B596tT2xhYqee4I6GqbjA+XigNiwjZYYH5dq1bWaK5gMb53L1x3FYqSYGR+NSxylJAy8A+lJq5SZqrAbfGH3xt0I9KfJbI6dCDjmoVV4FEh+eBu47GrUN7EUMcgIc8qw6Vm2UU10xlYv5qqo6gmrsa6fBGrPK07kfKijj8TUE1t8+9Xyp7elV5rF4+T90/dPY073EWjqk73W7AEa8bBwAK3oNRWSFFdfMjxyB1rl4Zc/L3HX1rWsZ/KkCsMoeKUi1qSlY3kd4S2F7d6lKLfICE+YDn3qaTTzbzpLF8y98dCKtwX0DuUa1UOh42kgms7lI561QQ3xBzjpXq3wiMcfiJftMDTReW6soHTcMA15/dwx3TLJFF5Te5zzXd/Db+0k1SY2kiq5j2kN3+n6VEmaRWh9YfCGEaRbxeHJwyzCT7RCxXqSORn8a9YspfspCsCImbHP8Lelee6GJL3w74R8RAYvUP2e4ZegboMj8v0r0hYXmLiZNvmDJA6A1kwbLopfSqllOx3QS/6xOh/vD1q30FSIBxR+fWkDdaBTAWhTg0lKBzQGouaTP1ooxmgLje/elwKM0tAhO3+FJ1+tLQTwKBBQaBz1pD1oKA8DpRigntS9RQIOnSk6dKXGRSii1gGgZ9aCaU/WjOD3oATNO+lN4J70H2/SgB2QcUCkFHSjQBaKO9Jn3oAdml603tRmgYuaSgdKXtQITrQOKU8UlAgB60Up596TGaBsBSUtFABSEUUGgBPpSjpxSHj6UZx9aAQYo4pO9BNAAfpSZoJwaM5NIbFyaQf5zQPxoxTFYM00807pSZ4pXGJRR0pOo4oELkg0tIOlGc0xi4zSY70E4pTzQAme1AHNAGKCaQIOc+tHSgUHpQMM5pQ3FJtopgO9f6UZzSZ4pKW4DjzQKM4pM5pgA606mjOKXOe5pALnkUZpDwM96B+NMBc4ozn1pO1GeKHoAtKOtNzn1xS0CYvWgDNJuPvSjr60xHFZ470ZzQTSdBVkDs0Y+tJg46UooAUUAUlOApjQtAHFN69M04H8KW4BRmkB60pwKLCFxxRjFJnmnZBxSAAaXdjvTRyaUGhgKDmlzTQcUo55FACj360ppuaUAkUAO/zzSdzRwfrRuzQAvagcd+KBwaKAFwDQKTvS9aAAcHFLSUopAL1H+FBHNIeKUAUwA9KXtxSf5xS0gD8adwaZninCgBR0oBPSkzRQAuRRigc/SlP4/hQAmeKAaMUdaYC/wBKUH3pBSgZpDHYzRRSGgBaDQTgUDnnmgQhoxS9qKAYo5o70lOB55oAPzxRS5xSUDsGfrS0npSkZoFsKMY96M/lSUEc+tAxeg9RSgZpM80Zz+FMEKaBQaTPWgGO/wA80dR+NJngUooDcM9KcDTV/lTgOaBC96M/lQaUZxSGFAHpQOB70ZyKA6CnP1FH8qTqetOoAQUUYooC4UdKMZFAoAKUNRkUY+tAxOtFBGKAc0CsITSjpRRnFFwsAopTz0o6daA2DrS9M9aT+dAPXvQO4YwM0uMUn50vWl0AKUGkoA59vamAd6XGfejqf8KOlIA7UYxx396OMUFckUwEo780vSkPOKAFGBig+lJS1NwFz+P0pc03oeKM5NNAKaF4+tA5oPFDAWgc0g57UtIBRSimil6DoaEAvWg9KXt/SjOPrVAQXW0QvuGRjp61zWvaRCYIdyFn3pJ16ENXSzoZHUc7BycVTv5YZHty4YEPt5WpA5TxtZjVL/S9L+zKRfKVeWQ8RjruHv1r5Z+Lvh+DSLy/Xzdzee0Ib+9t6kV9f+KJYHs5PKQm7SMiKQL91gOP1/nXgkfwb1Pxd4Yu/EOrB5Jbbc32YdSoySfr1NWg2PkbVVETbEQru7nvViyjWysWLLmTGMn3rqPGmipFdiWBGNmMmLd1HPAPvXOss2Y5JUbZ97B6ECtr3RLXUq69/wASrS4LFR++nxNKe+D90GsmOLKA87jwMVLdXD6nqclzK2Ru59varlvHBJJI8pKgKSoHr2q72RKTMy7j8p/LJHH3iKgVjwB90n9Klmw5JJ96gT5snqQM/SrWqE9wupQ7EqMD0FVZphHGMDmhpNxOOAOtQO4bPP41SRLYwNubLHrRyQfSmA5PsKeoIYE8A+lMglhUDHqa6TQLbdOjBN5+mcVzsKlmB7V6F4Gs98iHeE7g9ya5MRLliehhY3keoeFNNuIYYnUMu3jk4H+eleiWcYYBnHOMda57QI5Ut0bfuDL9cf54rprSJoYzJKd3Hy4GBXzNVn1WHj1LkMAIxgeuW6UQuTISEBIPGfSo0mWT/WAo3QBu9MSJ2vZJV3JFGoChvWsIanZJ2Lkl0DznAHrUNzqdpLGYnmyvWQtjj0AqKTTYZJjNeu7QAbti9Ce2awbua28qWS3tNg9f8a7KVJNnDWq8q0NG/wBSijtyLWEvgZ3E8YrkNQvNS1Z9scixrndhf8/SmT6nM1rIqSFck8f0qvYXcy5AnEfP/LEZbH1r2adKMUfP1a8pO4z+xhMrzaqr3F0T8m9zsA/3aoT2LqzK8kMdueViB5x9K1JZ5fIkkaXZz8mfmY/U1i3WmS6kAr3SQf3pAu44q5WWljCN3q2U9VubjSo12TeVat0SBBuYe5pNJuZ7aZZYbdVB5DyruIrQg8M6fHG3l3011IB95+mfQClttP1i/uwn7uC3xtG58ce9RytmykoqyJtUvLpvLDXb39zJ92OJCEUelaem+GNXvFVZWFvKcfLLcbV9sCok0i8tNwi/1a8s28YNSPZXeoQLG0+1FyRukwAfwqOR3DnLV14ei0jEVzdxy3TP80cIBwPrmp/Ms7G0m22sUc+cIz53/WuQjtINDnMlxdsjnJAjwc+4JNVNR1u01GUCNLq6kQZy0h4H4dapUyXUsd1J4v1BntDLazStGoWLnHA6c1z8vi/WrbVJZtyQTk5AYnP4k1V0G9WUv9ole3jdflc5Ug+gJqefQ7RpT/Y+qnU5AN8kUzjcp9Peuj2aOf2rIl+Id5dSGN73ypicHy3AwfapH1+9aRp5LlrmM4G+U/MPxrJvNQ0iDzE1XTAl0eUdE2HPqCKwZrq40u3E0U32i2kPMR5x7Gq5UthczkdRea3bzbo7qZrO4f8A1Vzbgbf+BCquraa2jwPPMwvUkA/eodyOMe1cudX0yeORJYpopCcja2UHqOmRWbq2qpCxGnXVwtscboJmyP8ACnZMq7XU6JfE+nTJslhVVAwsbHK+9N1X7IYY7mCMW8bDbgShgx9h1HauIukM0RkVkb1weR+FRQXrxBA2GVT36UchPPdnUWuv3enA+W7xNn5fmOMehra0v4h6tGvkrdKGY8K2AM+xrgo5ZOSpyD2ahrqRJxHIMEDg4qHTTNlVa3PTH8X6tPIY54Syx87oWyR75zWzofxBv5L0XMqtfOMJtl6kehrymDUpreQPEzMR1ArpY9WtNVhjt5n+xXWchlXhj7muWVJnbCsj2i9vND1AI0kdxYTyx/PGjAkHtwTXO2VzLps8+WS4C/Kq52yY4ww981wVnqdzaPOfO891+QLOdwIHoetb9pex6haE3UckE6fNHLHng+3tWTVim76nYWGuto99cT7ikDESLK33o278dMV0Vqp12CfUYQM42yT2nAPswFcZ4aa3vrqfT9QRpo7iPcWU9/UVT0hNW8MatPDaXMsEbN8r87WX0I6VlLXUuEraG7ofiO40HUv7Pu/9JgjB8kSdUXPT6V0V+xsrWY7i+nSMsyFzzC564PpXFaheE36y3ChriQYDPwOvrWvoesK7Pol6jyJuLOsvBKkdj3FZWOjnOo0VJZ7h4UZop4v3qtuwHjxkH3rd0/Xp5pg7wRPDHwZgfunsSK4GxvJ4bSFpXdmsX+zpj7+zcSM+oxWhqMwh+zakhEEO8JI5+6+exrNo6Iysel/a90gcSs7kAiRT8u3/AD/KremCa2urqeAo0J/0hYmPXoD/AErg9PvYUP2mBpJYs4MRycD2rs9PANtHLAPmIO1QeoPX+lY7Ox030Ogh1EXvkXUkfkAkiZFHzFfYd+a2YodikMCVzuGerCszQ7lI7q2mli+dY2Ty9v8AF6mrkuoiFkLtmR5NgBpPREptlm4iE0KyWwG4MQ/tRbae1086PKW4BHYrTZ5yimL/AFbk8qO/vV3TZVUS7yZC5GCOtJNX1CztoY+oaiLy7W3AKzxMNsfYp3pkqyW5jk8slT820dAPetO4aAX0k0cC7yNvI5AqpcRSi1Zi5MW/09egzWMu50xdlYpg7UJUDLncB3zVS4je4ffE7B+CWA6DvU9zMI2SIEqeTmoIkbKSbiVk4BzxUob7kMkUriQuy+WuME9TmqcdwsYOcgpwS3Q/SrwSF2XJJjBw2D3qr/ZzGSWRnATOVqmXFonS7+VUCbc5DMO4q4l2oTb5fGcq9Z1uEkfcjEgcDFaDzIYhGsZ3LzvPT8qEZS3GhmMNwkYKyY6mqN3BIsOWuR8yDG3saRrsxpeArmUOAvoeOtULmQzMoLFcDGR05rTYi5YNjAthAZJ1aYMCoJ5YY6/59aju4zI8eMBVU5A7/wCeazLi4R777NEryPEgPmY6ZoR0tWkaeUrGeT9K1Rnckv7h4rNPKGXzkhRyo7msC9QIhEYZFfh2H8X1Nbck9pZ6etyszTtcEnaew7CuO1jWJpNUEcIO8gRxR+h7n/PpWiXQwcupQ1WaS41GOxVN6hd0rN0C+lWWuEtiFgXKEfeauQtL+R9W1M+dmFHETyKc7vUVcfWTLci3tY/tExU4DHCr7n/PaqsTz9zdursGaOSaYBgvCjvWLPrb314UtZBCkZwSRzmsnVPEkHhq3Mk0kd7qTodiJ92M9OaxrPxPBo9ks88TeY+Wbd1dj6VtGJhKd1oeiJLJIzRPMrMvJIHHIqupZp4jFcyeWD87Dn8q4yLxXHLCs07NBE3OFb16ZpjeOfIj8uCQwoTjPcj2FbqFzB1OU9EuIPLuGJvpmQjBYED6cVUjIbJluJ5Z1GYwozn61wNv4me6Vgs0kkinIJ6/U1srrDRRq6SNJK38I4INVymftH1OtuLktAP9JcNtz+8HT2qWx16eKRCwQSY/1kbYzxxkVyv/AAkX7srcISjHBZuSPY80yTXLebBtLmF5jx5YPTHrUuI1UsdwupToWMU8kRK/M55UD3qP+0op1WN2RyowfKGN3vXIjUysqGTDFxyoPH1/z6VfS6tVZyq7ZeNxPFP2Ye1NGO4zdjylwij744Iqwb/7DD5hAkkckb9u/Cn1BrBlvdsvmBccYTJ4amGI2y+bBcSR3DctG4BRgfSr5SHM2J7mNQrQlZoW4Oeqmqk1wqEJvKxyHI+bjms2e++0xALG3n5wfLOQarJENQjeKWbyC3GTwaXKJTN28sJrbdE8MdwwXcJE/gzWQ2nqku9JXjzwfQe9Vbi+1TS/nLm6RAFC45K/1q3B4mt5lDlHtg42lSM/Wk4IFULkZSHCu/mRnq7inPBYTsqwyFWJ5Vjwfoazbm8UoFUrPFuzhW7fT8qZIbd9vGMr2o5Suexdmjms3ZU2zQseEYcj8aqSXNnJ8syeS5+7u9antGu7OIoC0sZO5Vk7fQ1l3V2lyRHJb5kLZ2t1BqHFjVQvSaJ5KA+Y2H5BHNUWtby2RvLkjPOQScGq+oGazUNFLJHIvRHzj8KkXxBMlmGu4o5VzxJEOQfQ1LgPnurokjv9RB/ewl06b05/OrKXdzCudsUgPUZ5FZsOtRPukjmmg3eq7RUt0pKiYDzAesi1PKCqWNU61Gkai4t5Bu/jj5xUiXcWQoIK9mbg1gFbtYC0B+1oDzGv9RVnS9mpMAMwzZ5iY1NtTWMjqbJhMGj3gMBnIqwn2uNTGyRzxt3PBrKs4ZtOkZWZWQdj1Fb0Nx59nuglWVx1VjgiocbG6kmUpypUowK4/heqktvJJGHhOCORg1rrLDcFkdxHPj/VuOCfas8xSwn7o/4CakohhunkkVJFCse54/WpUgVyrD7w70rsCAZkIPtzT7aLypAQ+Y27elA0JcQyAERSc479KktLqRYzHPEQAOHXnNOntYZcojFT6qeaktrdojjznI9OKW7NLFUkPJkEA9PmFVpIgxZCSCOcrWve2Mbtu3EjuDVURxrJnZ97ipdikmVBG3kGMksG7YrPmXy5SjdM/lXQzxrGnA5PesW9UBixy2/gkdqpGM0crrKgF1VeM8GufnkwBnG7oTXUX8TICijf1GR3rlr+38shjkoeo7iumm9TjmtCiG2xMSuUz0rNmuBEXQH5CcirjSbGyCTjpjoayZ2Esj7TkN2PavTps8uaaGuyRyD5vlbjNQ3KbCGX5inUDoRUfl/IysST2NRrLJFkkgsvb1FdKRzNl3TLxNrwyndA/p2qCGVJILi0YhmRvlPqO1VnH2GY5/1cnzrU5iSSJZowfMQ4b3U1ZkZ4xC7RjIJIwferV3KLhYpMYO3Y4Hr60X1tvTcn3lxgimWmJj5ZwuRz9aBFW8XZACvzbu/pT0CmKNgcODyKbNE6O0Z4B5BFQKcMcn7vpQAyeMyXmc8MKo3CGNwBkMPWta6txBLA2772D9Ki1CBTL5gb3wKAsUh+8QHHI7Gi3uGtZA64Knqp706cbVDL1HamRL5uSCB7HigC21kl2DJbOobr5bHB/CozYShQ0sfl7e571EIGDjnnsaSXzGyDkj3oGXrWZJgbWY45+R/Sql5ZyW0jKwP1x1FQH8z61o2t/Fc2/wBnuuf7kvp9fagRjKPLbHarUMikbeqn9KlutPeFscOp6MDwRVXy2ifGPyoCxqWd15MbQMcxue/Y1an097aNXYCSB+VcdqyoHD/K/X+VbGnaibXMcq+bC3DRt0P096TRSGWzgjy3OV6e9JKJrUCOTc1sTlD2FWrvTwEFxaEvD6Hqp9DSWt1uiEUp+TuretTZIopPaHIliBP07ir6qwUFuCeg9KXM1n9zmI+lNltZEPm87H5pNoI7mnp+ptHJ5TcblwOatjbLtP3GU/eHU1gwEyMGXIZa6O2tftCqo3I7j5G7ZrFmqIBNG25JACp4DjqK9D+Fd2tldTnehlaFlRm7n29+1cCtqjO0ZYK+cEehrsfBFhIb+3CfNtYZbsADyf51nLU1Ssj7H8HTNc+ErC1MTRxzCOVkIxsYHqP89q9PHQZ5IFea+E7xH8KxWtxjNudsU8fBKnkc16HYmYQoJW3naMMOpFQQ0FzB5yhkJWVeR7+1La3IuI+m1xwy+hqfFMEaqxIGGbqRSJH0Z5oP40Y470AL70E0lHXigYtIelKOKQ84xmgQDrTj1puMUCgAxTj04puOaM5FAIPSlpBS9qAQhOKQmjr60oHagNwFA5oNBPpzSDYD+NGKMUnXNMANHtQKXjpQAdaMc0mf8ilxkUAJ+dLRS4oASlopQuKAsJn8frQT+VB60YzRcdgHWjqaMbaPSgBaSjNFABRnNFFIBKD1PajrSZpiADNJ3pRSHmkNBnNJ1oz3ozmmLcKOlGeaTOaAYopeMU3r6/hQDQMDSEU77xpP5UgsJ1pKUUdDQMb3p3SkP60mSaYhxpu7mgE0UgHZ4pDzSZxRnNAIUdaN1JjJooAcDQKB0pelMYlAoooAWjqaKQEZpAOHFIOT0pe1G6mAc/SjHegH86D/ACoAO1AHajORQDmgAzzSiiimgFyD9aBj3pKKRJxVFJnFLnrWhAdD3zSnt1owaMZ5z0pgLn60ZJ7E0nfjmnYJFIAz/kUp9aMCloAQD1oA4oxSigAoziil7UAHbvRkH/61GaUD1pAAOPWgHGOtGeelA6f4UbAKOpx1pwJPWm5pfegELRSdcUdaQDuDR/nmkHP1o70wHAc0GgGkx7nNFgF6daAepooHNIBQKXtTfT+lKKb0AXABpSaTvR/KkFxcijNHGaAaADrS4P8A+ugmjrTAU9aBnOKTnNOPI4oATqDQBR+P50vpSGFLSAfnSk5oFcXPPSjOKP50gBNAWHUgOaAaBQAtGMUCjH1NACj9aKQjilA4oAPzpQaQCl/nRuPYKU89KTPSlAoAKKKUcUAB4FKKMfjSDPpxQIUH60Ecd8e1Jil6e9O4/UTGKUEj/wCvR1ox7mgQopR3ptKM9qQx+aDzSUo70DD88UvT/wCtQCelIRjmgBQaWm9hzTqBIBjNLnAxSCgUDFJySaTGDRRntQAHk0UUCgQue4pKOuaMe1Aw6UuKO/T8qOlAC4z70nAoPSlAoAbTgM/jSEUc0C2F7etIaM+lHUeooYxaM80AAds0mSDQA8GkPJ9KM0E0AA60H60E80UgCgnikxmk9BTAcOcUGjtSCgAo60rH0pMUgF70vX3pop3AFMAFL3ozn60g4P8AhSAdxRSUd6QC569aXNJ0pKeoDs+xqGeHzQhBHytmphSYx70DKl+FCRuVyA4zj3NZt9px8qWNZJIkwT5Y6OPSti5g8+IpyAT1FP8ALBwPvH3p3JsfK/i/4WyWGpSrcW0Ys3cSxSnlQp65HrXkfxV0mDT7NZbaDyopW2Rsv3WA6nn8a+vfizPDqHhRNPsj5l/LdCJYz/CM/Nn2r5d/aGuYW8Yx6XEQtnplusZ2nIaTaMn86pSKUdTwsKiWrJjDs3J9qJAsUW4nIxUt2hVhgAfxECsu6kZpFXPHet0myW7EUku8E9uwqDzCisM4yKmkkBTG0fWqp5kPpWqMWyB3wm3uetQ/w4BNOkOGLHvUJOSfQVZn1HZAOOpqRD8w9PamiPOPX2qdQFX0pFWLVjH5kqrnjNexeANHto4BLMwEgbv2HsP89a8n0a3M9zGFPGa+g/h1psUFsshVWkOMMeTivKxk7aHt4KHNqdppao6IIZGEZ4G8bRWvgoAFO989D0pjW5njjUIrIo/i6irMNl5NsJER0Cnoea+eqO7Pp6ULImhs2mlV5V3sOeOlR6hthIboo4255JrSt5N0eOV5yWqvLbCXDuO+VBPJNTHcqRg4ubnNx5TJbKMlpmwB6VxviLXvtBaGBXSJBzt6yH29q7LUI4tSuH/tC58q0T7sEZ++e3AriPEl9ZWd2Y1HlupwoI+YL716dF9DyK6vqY06XVzBGt05tbcNu8pPvEe9WJII/tQa3kaG3Zfux/Mx+pFQX+qzX0YFrDmP7rZXk+/NVdLS7hjk8uZoecP82Mj0r1ovQ8KSdzWkt7XToPntpdh6tO/DfhVcXqsoSOMJn5gnQY+lMkuHuT5crC53nafMYsR6Vcn05LfaoIYsvXHT2rRNMzaaIrWF47liSCjg/KDt2mpRppsJiwmYlvm2b88UtnpNzaQPeSpFNFuwFRt+PriorrfGWnEQhDfdZjwal37DWhclu0LeXtkikfnJ6VA1280/k21us7oMk55JqGTVZrqEQiSGGIjBcbc/maoJY2UpaOe6b5TgyLMF49eKpbWJbdzdWeOKy8248OQTzAlepLc9+tc5/aRgnaePR3sn3YCopAHuauzXFhplufI1RmiXhVEZYt+OayL7V7hwFuLi5gszwHRCSPetG0kRrc07HxnYalvs9U0+3IVjseVflb2OOR9aydR0azeaWa1sJLCVOk1pNmEj2yc1zmtxWbozLf8AnDqpEZUms+zuIoY/Le/fym4KbcgfUUnsFtTqrtr+40kvJLFebBhQ7AuB9K5PVJJLVh5E0ixsBu4P48fnV8vBo8sUthqQue5TB+U/jXTadp1h4tiimutVtVvW6x52Mh7DnAP4VPM0VbU5awlOkRm4tr+0ut6gtbzx8+4wRSateSazZrI2nQwxr/HCADn/AArqY/h1plrdynUdSRgPuCNdwJ7ZwfpVNfA1zp9+DbzW4Vh+7WSUYfPTGeKFJNlNHD22lyXtwfJkG4D7pOM1Yu9CvLaxFw9vI0W7BYKcKfeujuIrnTJpYb7R08wn5ZIl2Mp9QehFLpy6lp8R3TzRQynd5cv+rce9DnYpU77HP2nl3MYjbEbqOHB4Nax0Kay+z/b0VreUfJcp8y+wOK7fVNB0PxBZwpe2f9i3YjylzafPFOR69wa4eQXmjxTWLSziIvtMTDKMvYisnO41Brciv9Dm091uLYxyQdpImBH4iqcN5DNIEuAVkJ4Yev1rQVrWBRGFeRG4kT7rj3HrT7jTrC6sZJVkEdxD9wPwZB6fWojKzszZw6ouQRTQWXnJZvdw5x5ifNj6it2xu472NEtbwwyngwTcYPpWF4blubCdDbXZjZhldp6+xFb19cQ6tIbu6EC3CqEfYAjg9jjof/r1hVaubQ10Ok0XVljjtllVbW9QtAzY5I9zW5Zst/NPY3VyI5imYSW4fA7H1rjfC4P2i4sLsGSKT5oWJ5VscEfpXZPDNd6KCbNS1q43Sqvzr6g/rXM5M3jFXHyW4ubS3kFqbu1XKS7cboz0OaLKyQSTGWfMePLglYcxsOgY+naqukJcWFxdPbeZPbn5nT2I5zVtIwNMAiLQmQ7mjk5DA9xQnpc0a1LkMj304eaSOMOvDL0LD/GnqsZtbi0mzsJ3lHOVBHoPWqulxSQRTxyLvjjw+B1APcVe0opPskkjw6ued3DCsm7nRF6G1oASMlHCtGigqU6SKa6bQrq3juUUq0fUoHbINcbaXL6dGUtofMVWL+YTyq56AV0elW814Y7tvlWIhuOQM9v51zy3OyGx2UV9I1/J8xiWRhKXxkZ6Y/lWxYFrt1xGJ5FGSF549awJZYijSCZnUR5BZcYrqtANvbFr2TMZWEDC9HA6Zqdx7IeI4JonkTJnXKs7cjPtUCLPbW7FcyOASAO5qOK0kvRFbWrkGXLySDsScnFX2uRawoiqZSDtyPbqfrU6PcpJocIXQ+bI2J/LDMnp6VnNDcN9qgmDeaqCbA/hB6ZrQ1K5jjtoxtGZGxvHXPpms2aVVlfBYzSLtZvVR0FQ7bFxvuZF4WESzEmQjIIHWmeabdVAXYeu1vQ1ZljVI2VD855APrUM8cpiWRim8nB5zis1obXuLBOyyYRVCnqCKke9aSTIQbVAzgVliQRSMoJDE569PpTrfzYpHfJdCMhfShtjaS1LBuDFIsseFKtnB6UyXUdyGR/vl8YHAxUMrht2GBP9wdadNbxXMYUZwvJAPNFyW1uyndKGSbcWx1Azz9KrWWojULVWRBCCuNp65HXNXWtwo3qrMRxk81gPHJYzvn5ImfhvTPP+NdENTmlJCWN3L59zIMxFZApye1UvFWrx6b4fumlJedlKxjHUk8VHNdNDfWwEfmQSqWkkzgqR0rB1K8i1qS6Msg+zxgBMDOWz0rdHO3fVE/242trYNdSmQpEJWx90cdK5K61iS0jnuN4k1G7yysekQPQD9K0/Et2lxp8VuHCBWVR2J9q5O7tGm16KF32gKS3qAOlXuzCTIopG06zt4TkkEl2/vOT1pyf6JdMrSPAjruklH3uewqTVTEz+aeFhOEUfzrDmuzdpeGSbaq/KD+HT+daxWpg3oZ2q30BvTFbRkzE7hIeTjtn3qrMs+o6hGjbrl0XaAw/pU39mHT9N/tG4lChifLjH339OPSmrFNb6U8wMkTycvIeuPQV1JHO5WNCXXYNBhaH7PDdTlSpWZeF+gHeuetZzdymVo9655I7ewqtqDmZURCVRect1PqTTIpGitdqy7Vz0Het1G6MXJXNkajAj4SLyQx2nB5reWKfymmRkcIMhtwriU1CKB0Zv3jdhit6LVLLynkvZJiQPkt4MKM9smtlTRyzqSexebUdTuEaMhXtz1kReQPrU9ne6fY3KIX2oBuZkXcc46fWuc1LxhM9ulrEi2sKjGE+8R6mqunSzX7LFBuwT94Dp+NX7NEObtqd4mu6e0paO7ZQQQu6P+dUr3xb5XmLsWdD8vmDIwa5S9nttE3xs4uZ8/wAJ4FZkurecm2QkL1AU8A0uS6BSO3tfF62kiSIZJHwAd3TPoB6V0EXjgSSq1zEAij7vTPtxXlBuRFHhXJjODnHOatSX9xdxCNZAynk7+tL2Zrz6Hoa+I0M29CEPUbW4/Gq95qt47eesIuYuriPnA+lefx3ciTiOR89gYzwKtJcOr7o52SQHiRMj86XJYOZHdaZ4iJlJsZTcbOfIlPzAd8VYmv1iuFkCOocbjtHT14rkreSCS3EjHde9POiwMD1+tTJq96tuYZme4WPJ+frilYlO7NxHWSeSUZmkflTC2Cv1FWor6TULUpCBOEP7xG4ZfWs2wm0W5smmDzWGooud2cqT/Os/7PKI2uEuEmVmwQr4c++KhJGrkzoofEEunyhILp0X/nlNzkegNaEF3aa8Dz9mmYZCscfN7GuQn1CIWwV4Q838BY4K/WmWN0xUuLYFUOZAhzx3OKfIJzOrlsrkWbeZOZIAdrRsN20/zrFuD9h3orkxHjZnIz61Uuy8rGex1Bo3bGEZtufbmoRrpi8s3dsZgOrHjNTyXBVNC7b6vbKDDPlG6c8qR7U6YXVmuLOUTQychVbIP4Vl3t1YX43RAog5wcEj6GolmmtCr2spmUfMU7r9KmULFRn3Ogh1426gfvrW8HtgGrum6/aahIsOoQNHMGytzGf51gN4kGox+RdiP0DuuGH41EYhZgyLvCHueVasnE6Iysep/a3smQuo1C1IBy3DgexFWY1huRutZAQRyOjr9a860PxvPp5WC4j82zfgsD933FdALmCO5jvbWdmVuCR1/KueaaOqEkdhazpcSBJF3OvAZhyPxplzMIpykyuAOkijIqOx1GO5ABQEEfNTLlWZSLZigHO1uQawOgGmSWRk3kr645pgtpw5KzLs6hWHJ/GoVlUfubgeW+eGQZNWEtmjBeGQyAfiKZSZXju7q1lDSQ70PdeRV2z1Jbm4wcKSeh4FEcxGCflYcEGpgI5yAVRhnuO9SX6FqVd+QpyQOh4qBdqyAkbsHtQdL4byp2iYjHPIpkayqiiQKXXqV4zUMtMmu/LHIUjJ5B7VnThNoUD2q/O7CIZXj2qjdLlCy8Z521SIkcxrMYt5naMMMdveuZ1IiYgg7TjvXWX7+YxABOOoNczqFusgkGzaR0IrSLszmaOTmJjk3ZwoPQ1DrkVrCkctpcrKzjc6Acqat3sLKSAc46g1g3gKtkDHqK9SkzzKy1Kk0khjyp4Hp1p2wTRhs5deTUMuV5B4NR214I5Srfcr0Fsea7krOs/7tvmX+Ensa1dFkiMbL0I4ZW7ismQJA3fym5U+9NhuCtwkoHswpmZqGNRvXOFzkVkXitZzo6nIzx71pwRQ3F0csyI3Sm31oiWsqtlmj5U+1AMr3yZhimUZA5/CstwqSnnhh3rRsrozQsnB4yB/OsyUNPvA+9GeB6igCdAZoFfhtpxj0ptyf3IIXgcGiw/5agkgEZH1pGhcPtBwp5PvSGQW7h0ZMc9qg8phuwOe4qSJUa6IB2Hv6GpAsolYKNy9jTJEt2YDqDjsaSQkkoW4PepQmCjFGUt1IHH406SFQpKsHIPagsz5Imj9/wCtMVlRsdCe9WnYKmHHOfyqGS2EqFkO4UEPyFFzIiAZ3IKuLqoMGEjjDY4JXkVmJui4bJpRH8wIJU+/SgLgWYP5mfmzzitGGcTR9NxFV4lWUHceacsRgYMv4g0DRtaZqTWbgrh0YYeI9CKfIiSmSRAqrnhT1FUF2SDOCD6r1FWcs6BD8wx1FZstdhGvjATGxJQjHNLY6i0D+TK2+P8Ahz0xUbQiQ7XP0JqnNA8Mvzc4PenYex0UNoqSCQHCN6dq2dNd0JibDxk/K390+1ZWmSb7JthzIvIU9CO9PjvCRuToG5X0rBo0ibd/YyC6RthVnAIPZq9L8EaY2iSRyanFJFA8bEEjg5U4x+OK880/WZbm3EBw6K25Seq177olqniTw/oytOJ74RuTEfu7QMCsjV30Pbvh/FBc+DLdpIwrTx8r3Q8YrvbWR4YIhLkrtADiuB8MaZGng6zuwxNy7JkA/KVwAcV6CloiqmNx+UcMePyqCScMDgjketKP0qu0BU5jYqP7vY1LHuZRvABoJH9aWkHFGM0ALSZ5opaBhmkx9aB0oxjrRuIWkpaODxQPcTr7UAUtIKBBR1pRzSdPegBDRnHSlpMUAL6UdB6UZ60hoGBo/wA8UDn60dMUCFP6UZpBk0EUBYOvSlBpKO9AhepPpS5wPSkHSkJpFCk5OaCaTNBNMQueKUGm8Gg8GiwDgc0mc0CgdaSGxRSUnvS80wCjnNLSDH0oFuBpD0pcA01vypDDOKTOevrSduaKBXFJzSUDj1o7e9Awo+tFGf0oEFHSg8YoPNBQZ9KMUlAosK4tJilPNJ0oYxp4opcfU0hP40yQB/ClHNJjPejpSKDgGgd+tH60dqNwDvS/nTc8UHpTAXOKUHJpvPFAPNILjs80oORTetOFMAzzRnIpDQT0pALmikBzSimG4pPPtR0+tJSjg5oGHQUppKOlAhc+1JnHWl6GloC1xM5pe1IeopaGScUOaA3UUntSg81qQGfyoFHX60vWkAdBTu2aaOnrSg/lTAXOaUDFJ0p1SAAYNFA5o6etABS9OtJS9afQAPPApaTFGcikAuM/40etIKXODQAq9aXoaQc//Wpx9qB9BOvWlP1pM8UuM980XEAGKMc96DS0AAGaUDim9R/hThQAdMUdjR1oHWmAvWgHnn86XHGaT8/wqQFzSUZ4o6EUALSgUg6fSloAWl6//WpM4opgKTnvSjpSDpSk4oGGM80DIoz7UfSkIXFGKSnDHvQAgHHel9qTvjml60ALRRnNHSgYUo7UmaBQA76UmMdaTr0pc0AH0pKX6UmKEJjhz70gP1FHSjr2oGhc+lO700GlwR/9agQo/SlpAOKAcZpjQfzoGaMelGcZpCFHFGMHmlpKRQdqVTigUdaYhc0ucZ/wptKDQFx3Wg5o5AooGHT1oHPrmjOPpQMmgkXsMUCg8jjtR0oHYUUmKCfyo3cgUAGccc0vWkoHJosO4Y5pQeOaXBpKAAcUbjmijpQhMXOaDxSYyaUntQMAaXqKTGKXqaAEx6ilo6Gk5oAQnJGKcRkUgGcjNAOB3oFYBxn6+tL9aM5oNIYvWkzigUGiwCnrSelIelKDj/69MA60c9qM0dKQwxijOaDzzQM80ALtxQRRQR2yaYgHWjI9KXocdRRn2pAGec9qUUg6HvQBSGLkfjR1oFH4UxC4xjg0hpaTtSAXvTo8eauegPNN6Gs3XLpoLGYIGJCEnaOcegoGeN+IdTu7m/8AEWt26KIrOQ2VoX6NIzctj25r5d+JBhPiq5gS4a4O7MshOdzY5/XNe6eLNaFr4KvruaKe1thcuttATzJLyckV8w3c1xPdGaTIlkJJLdR/niriimUL4F4y4AABwPWsCQ7iwPJ9RWneTNtKbjxWSxKjiuqOhjIqvkE+i1ECQhYdzU0kvybQMk9/WopvlAHtWpkVJOWak2Y68U+QjHHWo8nGc0yCwHBGDwfUU/y84O4EVACcDHXrVhMhxzSLRv8AhyJjdJ/DzX0X4Chggs48bnkIB56CvDfAlmtxNubBKkcHvX0R4XtlQRoI/wB4BgjtXg4yV52PocCtEdUzsXTAG0L2q0hLR43nGckCqsx8uUopIYLzjoKuWEcRA3bix/vCvDerPpFsW0aIwYKtu+lUtTjRI0RA2+Q4z3A71oQyRg7eMqe4NVbwyvPJKhQlFOAx68VUTOT0OT8V63F4atI47W2jE8h2o7fMc+tefPff2a0zyRrcai/LTTclSfQVp+JIbzWNTkmx5bKvHPCDPb3rA1KCwtLZE82WS5HzSSbgTn0r1aOh4uIlzOyL1tItzbqzzK82eQF2gfWodTvoY2KebEXH9zGDWPptkl9MFnvfssYBfcW6+2KvxaHBPve3YPjLbnPUD0r04tbHkTTWoaXqEktxhoU5blwO1dDdTWDxACSZmPDfJx+dZNhFJFiRAnH3k6VOviW5tLkmPZEzHbhoAR/LFbKSRi02WpdK0xtr2F7LaIPvKW3FvqMVmmbVA0kpt7XUrMjZs3bWx3OBTr3VIMKJYv3m7OYlAwfpTY57CBRI8LOr5LPEcY+oodRW0GoM5+fTo7p55bSN7Xv5D54+h71h6g482Monluo+doTx+Vd1p7rKC1rdtNCDjcTyvsc1nXGmrpt4Lv7HBqcRbEkI3I5HqCKw9rqbezORi1CO5IinLg/wOvBH1FMuob02shjklLZxtbOD9K6q8u9JMpAs7nTZN3+rmAkQe2cZq+2j311p3nQ6ZbXKIdyzW1wUkx/u5o9qh+z0ueZWxltmDy27MV5yMED8K39BuNLMnmanDMgGTmOMMKgnsZb2d43DxtkjbJ1qyPDmoR25a2so5lA+ZFb5j74q3Ui0SqbR0yjwgYVktIjcuOSghKsfqc1Z1W18I6jp1ukmmz2Vw/3Z4l2keuR3ribW2uku03WkkI9wcZHvXXW0v9tWkNi8ao0GdrbuTnrnPes20upfI7Xsc9b6amjX8iJdfarDcMSxnLAfQ96v63DBc2atBq8M5UZaKZDHIPTB6GtOHQvso8oMoxkmOSHg/wDAu9UprF7icQyWltDEx+6pBU/nyKydRXNPZ3KFpFe6nbRpDfQ3MSj/AI9jJ84PsDW9puiSxxuLmFpV24MMjFWH41VXwzLACy2a2J3YEoOU/OtAHWLSCQ21yhaRcSNG2UIoc1crk0sjn0Y2t5g3EtpBvz5cnzD2xWtmfxLIIRAk0ijasiP29watQadfXqKtzb2s6f30IGPrUepeH7jSZS9rFJBKQDuhB/pWDdzblRD/AMI4sERthBI06tl12BiPdT+dZd34Xh1CBxmNZUPzKTscfgf881vaTPdrJvmlkZhzlsq6mr1zC2oXe+4gS5RgB5j5DD8RUKbFboeePoX9mz2wt5WnlwXZYxgoR2NbLNJe26Pe2sTbjgSqCCPrXUapodnAFlsvPgmGGDNgke4IrKI3yxzHzFlUYkTy/lf3FVKV0VFJFeO2ubOe2u1k8y2RgpZD8yjPBrtbLX5boyK7qC2QJQfllXtketZen2/2tS0QREf7yxnjPuK0IdImSVMQ5g/vp29eKwcuhrYmnn+xQ2uoRuyfvPs9zGvTB4VsfWtrU9USJbdbjYiRqExGvDE96yJ7CCeG4tI5GVnA2nsT2z+lULWSa5i+yXYHmodpc9KFLSyLXmb19ElszzRM8x2jhByPbFPVpIZU8wOsU2CgI4z3/p+VUo7e5s0khku/uqCHzkkemavpLLcRxwhzIy8r6fUVL03LSb2NaymVmCHK7T0x1FdXpLOhxGv8XAHTFZOj2KXtq6SHy5VTI45Jra0uPBj3gqVOACeK46kj0Ka6HWaTdw25Zp7dZ2XjY3StmaFr+Dd5flIOcHgH0FYlgoWUPgLhsgL1zXRbpnhbzmJhJyeOQayUi2raokjeKBGU7vMACjHbNF0n2dIogpBQ78j1PrTQAm14FMhJGN3r703UJWi8wBvMcDPy9Cae6GtSJ50kiP3gYzn5hx+FQRXKGFv3Z3Hjc3p7UimSQmRiqQgYwT1NNmnVhsWVSVG7ApItqxXuUJYuq4BGOO1UZIgkJJZsk9+1WzMqxDDM2TyfSqU3mnzGI3IOmRV20EmZ01wjOEz8w4570iXTwzAFSw5BxTZGjVhIicjqT1pLdmYgMcZ71j1Nr6E0igbZo/8AWdwPSnRgGbzQ5JxgqDxTSdqswIyO4NNt5IniEithj1B4xTuRJaFmW4AJVTgdSK5bU7mU37xxgNFsOc9jWzI+GAB61l3nlN5jAgyRnJxzn2NXF2ZztI5ya4/s6wZ7j5Io12gk9f8APNYksVulrG+7y4rlgy9gT6Vp+KB5lvGdokiLjcp7c1Q1KUPbaVC8YHlyj5Mdhn/69dSehzNamRrNil7fWyBm2xSeZ9cd6zYXjlutQ1KQfK8nlQqe4H/1639chEO5osncSox1ArMjhEMEdu67YYxn8fWtomE0YmoRM8LlU3TYztHQVhxacYrGNpgSzksVHTb6122px4glWLEe7gHvWXqQVLTc4CjaBtHU1pc5tVocUfO8Qa0jsN0MPSPGAoHStC9uFW0lNySFz+7iUck+/tWjpiLYW7MFDSytl2A4A7AVi6vdSfbJHMYZm4RR0X3reMrmTRz103nSmIqC7DJx/D7VTW2ljLeY4RPQ1p2lqYw7MqmRz95u1PaCMSpCFMpIyzYrrUrHK4pswpI1lk/coSoH3m9fam3ZMUYLOfMbsRWrf3sMc3kRRNuHB29BVCewa4nDNKC7ds8D8a2jK+5lKFloULSNZJ/9IkKp3PetufXjHF9n02DyIF4LdXb8ay/se133MuFHc9apvdeScRnJ7iulO5zNWLxtUkkWSZj85yRnmrMVvEk+9kDRAcL/AI1jw3ckUvmbdwB4z2qUPcSgyNKqgn7ueaCWx94yNIxTcdp4FEbSCIqQVJ6c81dtrBljyBlmH3u4qwuh3G1W8mQQ5wZXU4p3QtUY0TyW79Oc/jVl9bmswUK5il5dR1IzS3Fo1lO6793PBWqTQGdyWYZ9e9G4tS9NrpmcNbo1uMYK1cttZuhF+8ZLhB0DnBFYhRoR8pzz1NXYFtbqI7pykoHAxwaTSKUrGidStbiNhNBIjf3424/EVatY7Vo4fLumcZ5RcqwHr6VnQWCW7oWZZQx/A1oDSrhQZlAVGOAqnJ/KsmkjS7sPuLt4mIjIuIs5Kv8Ae+lZg1NraRmhZ4wTnY3Qe1K8MkUjZxvB5FNlkYODKFYNx8vUUkhvY3Y/s+owrPAFgwAHCtkFvXHbNE1u8QEF2slszEYcH5T9QfwrDkspQxNkjSRnqo61bs9dlj/dzxm5AG0xz54+ncVQrkN3Yvbkso8wHsvQ1HDM4GcyRTL0x1rXSeC4ZVVfLUjJjVulWo9Njmy9uyyFOduealvuVYzbHVY5kaK4iWWU8+YOv41eOooLRYoZygHBjJyBWde6XNA3mwwjJPzbTyPwqG0tYbufypJRayHo8nTPpUNRZSlI3IrPzYwIsu55w3Cn8aifULjS7hUG+ID+B+lRxxT2qmFrghk5+Rsgj2q2L1IoAt1ALmI4O4/eH0rGUDphUsdvoOrJqkIZJfs9wB8yv90n2NbNpqhkZIZpRuX7rH+I/WvNLS5SKKSeyuQVD/6uQciux8PXdvqllKrbFkPYHqfUVxzhY7YVbnXhxczbSQSez8EVHJanzW8ktDKB0B4NZcMjp5cUpNzH280Ydf8A61aVxG8aRSW5lZh94L1FY20OhSIvtocYuoWibP3uxP1q5bvEq8nr3PXNQx3c8yGJrcToeeeGH4UkUy4ZHhdQP7w/rWXU2TNi0lUIN3zK344q15cRj+YZHtWRDDFKYzCJVJ/KtX5tgULz6mk9DVFaeJDIMEpGOc1TutjqUSQPjoav3UYcASIOOwrNmgiTlFwwNK4WMG8smdGfcUYHI21z17IbYMzDcrce9djJbBnfOeRnb2rA1OBFwCOKqJjOJxGoW0d0C0bEMDxiubvgWbY4KupwRjvXX3liBloeCDk4rmdU+eZhICr+p716NJ9DzayOfuJMEqTwOxqnKCx3L0HY1cv4yinuf1rOMrEelenBnkTWpYiuRIhRz8p6expbeYqQpIHPeqMibeh4P86kjk3hcnBX9a1MTo7Z408sfe54NXL6DzTLHGcSY5X1FYNvP5seF+92z61oxzTYhmI3P9wmgDKjj+zXJU8emKSXZHexuoyjcMPUHrVq+tWhmBY5DDII7VFBb/aoZkyA6Denv6j/AD6UAQSJ9hndcZXPB9qfI7OvB3ccUwyrPAQxO5Rwaiil/djBBK96VxoqSKY7nd2NSQTFG255U5FLIAzsOpHNQty6lcAeopk2JHld3kizweRVjR1W5MsGfnKkr9R/k1UnkOVYcEd6RG8i8jmjOA3PH60DvYmYbmPI69DSRRhSQcqfbpU2rWJsrwAn5ZAJFx6EZqBnKHn5l9RQMeWUN8x5HqKrzTJLxt2mnzKDtfqOnPWo2RZU4OGHqaBMRUK5xz3q5E4aP5s7h2qlEWTjGRVmMkyA4AP1oY0TLvRwV49RWlbEzAmIfP0K4qmpVhhj8w6Ed6nhke3IkTls9j0rNso0lhRoirR5l68GmpZLKDHcfKSfkkx+lStrKoEdo4zIR171atVTXQYkI3jkDNRdlJXMuOB7G4aPd09KejFJl5HXketWJbGS3kPmr8wOKY8PmTKemeDS3NErG7pdsdw28bjX0x8CrfTr6/W3nD+cljLjnjcAf/rflXzx4Xtnnc20kbCaM8FvSvc/hBZzWviSMXMTWe+MgN68gflWD3NL3PofQtLfTfCFhaTqwjaIOrDqrdf8K6+yn+02cE2Cu9AcHrTzCn2dISA0aoFHoRioY0NkgVQXiHQdxUEblocUgpqOsq5Q5FPNAg60dKQ+maM496B3HCikU5oyR60CD9aXpSY59PxoxQAHmgdTz+FGKWkOwA0UmKTJH0oAdSA4oyKTOfrTAM5oBP8A+qkxmigVxevAoH1oHNL0oGIBmk9OtFKKBBn8qCMmk6UUAKOhpevNNpaAA0nWlGetIWoAUClxk03NAJoGOIyKTNJnNAPek2G4vb3pBzSA0pOKBCg/hS/nTc0oNAwz9aM5BpCaKAAnmkY9aGpAMmmAYo78Up6Z5pFoEHWjrS02kPYM80tJS59qYgoHWikNIYuOaMdKAfWgc4piA0gyMUUpH+RSGJTacelNpjDHSkIxS5pN2fWgQgyaceKSkJBoGAOKWm06gBB1GKWjGRR1pAAp3bNNzS0AKDSZooHH1phuGOaXoaSloAMc0ueKM4oBzQAZ4paQdaWgYoOe/wCdGaTGOaXOadhBkn1pRz2pM59eKKRJxQHelooB681oZhnuaUcZ9KMcUD/OaYwHT60Yz9KBxmlB44pAKTR1pVoPqP0oSGKOKM80JS9KA3A8UCgnjPNJSExRS0de9ANAAB/kUpGKTOaCeaAFyBg4p3X600L36ijqaB7DsUD/ADmkz+dKPXk0gYAcDmlB5pBxSnk0CFI9KBSZpTQADnNLjimg/XmnZxxzigEO6Cm5wfWlx7UYzzQDAYNGKPwNLjNABnPbmlpMc0tAAKPegde+KPpTAXPPFJk0uMij6daAFFHWkx6UL0+lA0OznigHFJR2pBuKD1pQetJnFGc0MEKBR1o60uOKBB1pf5UlFAwxRSk5ooEA4oPTNHt2ooAUHNGRSYP1oHFAxcZ70oNJ05pcZ60AFL0zSUUBcUDHr+FKKBR1pj2Dvx+tGaQmlHNIQDmj9aMZoHFMQo5p1N60YyKBjs5pc8cU3FHfFIYuKd7U3OaU80AAbBpTTSSeKUZNAhcZo6c0ev8ASkxk8UrhYXpmjtRgAUuAPWmOwUDmg0UCAUUDmgjFAARSgUn4ZopDAdPpS5oBxR+PNMBffrSZyKM4waAaQAOTRjPelwAM0HBHfNMAAxSgZpOtByCKACikPPHajHvSuAde1L+FHpij3waLgGM/Wg0h5paGAdueaACKAc0ueKYBQfxpB0paQCg5pM96DjPrR1oAUUA5HvSY56GlHShAKvag85pB+NLkfhQgCjtR9KTOP/rUgFqveuIbWRhwW+UfjVjrVLUjuFvGTjzJlBz+dOwHzD+0BqEdprV1pchZRbzl0jIwMFfvCvnrXIfL2yBgVIJwOor6o+OWm6X4g+It3LcRTSxJaJCnldGfuc4+v5V82+P9PtrDK2e8ozEfP1X61SNN1Y84u8STA5+UnkVnzuCx2qdueKuXjbZPUdqzpXI3DGK6oo55FeVtriq9zIWc+g7ipGbMhJPHvVaX7x5zWpkxgJ69RTl+Zs44poBbpxUq4GM0yR44yMVPbRNI4CgkVCoJPv7VdsgVYex7VL2NI7nfeBYZY7mMKAhyOa+gdDm8mNAsilMfM46mvEvhvCZ79N+Mbe/TmvdbHTRBZj5Q/uOpFfO4p3mz6bBqyRr2z5Y4BdmPHpitiMm3j3OMHrhetUtLg8tRkYPUCt0whbWWWfqQApH8q8hnvJ2RQbdOqyNIYlPZAM/jVe/MFnZ3E5JIIKqxPFS/brKO2k81287oIypxXK6hp8WrXYlubg2umwAlhG2C59BXRTgclWXY5HV7qfUhJHaQPGgO0N3Y1nXPw8ms45Jbox5YAlUcYJ9+9dVNf/bpxDpFslpbQfK00+eT2NZ13Z2Q3f2lrTSOR92Pp+FenBHkSOdtvDbBJC2ircxDkOkpyvvim2sEUMsgTS2twBgmQnGfar9zfLaiMWV/NJCRwGGB+YpIb3U7oiJblGTGSC3J9q6Vocj1LkB82Ly4LUSAEHIGT+FRaiDsMksGxAdvEfJNNj0wxI8kZkWQDlecZp0GlLMm5ryaN+uwkkfrW3NdGHLZlaDTLK7lCSwy78ZDfdx+fWi38PSMrpbGK5+YkxSffX8BW9BfSQhYg6yov8Mqbs1bW10LV51kimk0TUh95myEc+2a5ZytsdUIXMD/AIQuAAq1rPp0r4+e0c4PuQetWrDwz4g08g6Rc22pkHb5N3hJGFdZH4e1yMEWl1Fq6BdxjjkG7Hsp6mqP9v2bqtvqekS291G21pFQxuPpXO5nSqfS5HHb6HfzMniDRtQ0e9x8zxr50TH6Y6fSs+88IaObtH0nV5V/ibyfl4/3G/pXZWlrpF7LGLbUrkMvKwzOHYfQGr134be8h3SCGVQc7ZoQD+lNz7kulZ6Hl2p6PDpN0FaWDUTjlJMow9jnFWbaeJWSR/D92YmXBMByPwFd3caVbti3m0+N4v4hIN35Z6VkTeFrQS4tmvLJF5xBIcD6A1Dq66FqjbcxbbTPD8wc2wms5i2dlwjAg++akk01Ysq1laarADxLG+2UfSt1tIEkwVdTlYAYzOvzfTpU406aJCLdIJgvP7w7WP0pOpfqX7KxgQQWRaPfbXEEanncpJFXJYrDUldfs1ozJyuVCvxWmLmXC/aLeTaePkGcVGLWCdvMSHynGfnkX5jWftGaKkijH4aWeEtMGtgTnY2Mfl0rMu/BVhb7njvWZ2GTGifL9K3mgWU7ZfPVu8gbC/gKgms7YSGSG7lbpwWGM0c43TXQ4uTw8IxiK6h3Fs+VIWBH4/561FFcfYJS0tsyYIwYXZhXaS2cc+SymQ9ct2qFdN2EhEZy3GFHNNS10J5EY0ltHq9u0lxJG7H7pY4cDsKYmlfuhHb3GETk7vvH6Voy2UKOVcGNwcc8VJFGkSMFG4etO/UFBGObG6iYhYWliBH70jpUkWmNO2VVGI5OT1rYNvJLESH2qCOneoBYpcXAzke68Gk5WQKncyRo0sNwJY4TFIDknqGFbNg00Sh1UFD97af6flWpY2oQxiO5LOTjZN0H41OIVdpHWNYnAwfJ6E+pqDVUzL1HTYp/Kmt3y2ASAMEH0qvbwwNK0NwOSfvnofatSPywjglhJ2K9KJI1mOZRvwMZA4rLnsbeyM+TSxFcBd4aJsd+3tVxNLG5VSUxfMCjjsKv2uljULR41mS1ePlS65z9KvWGnXOFWVkcLxuUYzUymVGnYlto3RNjy7yGyrgc10NnOkqFShyp5Y1kXFvJAv7rEjjt2NaWmSM1sfMQxyHqp7VzTZ1QijpbKSOKOJAFkbGdy53Z9K2g5EMaODkn6E1ydrd7GwBg54PetPT76VriQuPNdxtBboKxUjZ076mwIp25SRVIPA9KdfRxz3KR2oLFY9zs3A9/601d0MZLlSGGMjqPemyzW8UpA3vuQ+x/GruSlqV7ZUuY5AZQkaN0HUn2pjAxTbfLCO/C7u9EUCtbRxAtHGG3ZTq1Stbh2eXeq7P7x5rSOpMylqd3PAw3xr5YGCVGBxXM23iW2vjOY5i+xtpUdK6S8YXltJ5ZMiOuMDp7muRi0ZdPLHCDLZAHU/WqbKppW1NIzrKCdnP5U9mQ42ZyccVn5kD7fuoPWpGJTB5K+1YtmjiTiQRblH8XY1JIuUDHGDwMDpVWSaN1DgFB/Wo5J1kiKB89xSQpK60HTMBAAPvjr6VlOCkrsAcEYx61ckuhkHBUenvVG6zNIpWTafU9K2TOVqxgaqm+yEcrZZpOcDt1rPllBktJCVIAPJ7HpWlqNxGk6iXqTjp3NYsCiG0VAdyxSMPmPOM8V0Rl0OWUdbjtUlQxEeYshDrwKy9RnEzyqgIVRkUizRurrggM+7d60QoZxLI5AUthCO4roW1jmm7Eev6k0loiiNcqPvAe1YGozO0SBFLFxgs3b2FbN7BvcqOexB6Vn3kLFwFU7U6fWjYy3MW5mkR4oI8xg8Hj7tZ91bJaAgyYQn5mByWra3yFiUj3SDn/ACapXWnsG3y8d9p7Gt4SSE0Yl0FEZZtzu33VA4qH+z7y4gXAMRfv0OPrWnLE8rFQmcdzURsJGgZlL9epPArdTMfZ66mLLo4tnCMM564blvqains3EZ8t1Qg8IOTWnFpyM4BLyy55z0FX1g8pCqWpeR+N+OlaxqJambp30OJms7l2J2lcdd3ekGkLGvmS7zgcgV1NzYsjBwJHIPPtVSWwuGkyISVPQMa2VW5zulY5vyFuV2LGY/XJ61bS2jj8tQgOPvE9zWvFoUmZPlDN2waq3+niMbli+YccGteddDF07bolEFzLGqxyxlSMoOMikjttU+X7RMGiB4DPxUkVnNcxqqRhNoxuDYpX0ma1tMu6zAHoJAT+XWhT7sJU9Lo0NM0myufM+0TFm7LHg1T1bTZ/K/0e3jKj0xuFT6VcwwJ+7tXjYDJZQctWhZ6tqERIt02Bz1aMMf1rS6uYcjscZNaXSxfNHsI6+hqtDYl/nwEPv3rvblvOgeDUIXTJ/wBYsQz/AJ61zc1iks3kRzOIwfldv8B/nimpE8j6mcqfKSZsYqxaX09u26OUuw6egqxc6FFGhMF155HUbf5VkXOnSo2ASpPOKrcrY3ZvEUlxbfZ7lYXJOd4QBh+NU5yhjB8nK/wuprLFvLDGyshJPc9aSG5lgYb9yKBz6VFtQv3Lsd7LbMGhkeJh91hxVpvEr3QEd9bRTMP+WwG1/wAx1/Gso3aygDeJF9uKlKqwJ2Et2PWnYa8jo7OTSpVRWYq/Zscipxpklk4ntJ1lQfMGjOTj0IrlI45CRjkD8MVqaXevaThy+0H721ufpip5ewc12al95t2GmMpEjclemPpWctxcQqYri1W4EnCsc5H0NbP2u3v5ZFkXfCy5DjhlNVsyWjK0ExnVTkEHBU1lbWzNb9inDbrbOGLMEB5RjytaTMiH9zKJIM7vn6iqhUyGSVsuW+8DSachMzrAyspGHjenfoOxegH9n+Yph82Fzlk9PcVqaUVinMkXIyOOwHoRUNtIxkTMavkbXXsR71JY2zWNwQFPzk8jsKwlqbwdmdlb6uLqzKyRkywdM/ex/WtK2v3lEc1vINy9VboR71zWnwTAPPHi4VPvLn5h7itqwCFjJEdpxmSHuPeuOUbHdGVzesrtL0swwsg5Iqwz+fCX5B6EY5FY1vtilEkb7Ubkdq14o3iBuNvyEYYjnPvWLR1xYtsrhlEcuB3B6VopLxhxk/7J61nzx5KtGOvOR0NXYwrwoQm1h1+tQzZFe6uMMq4bB9BVf92VOc/0qa4DI42t89UJFmAK5ywPboanQoryToZXQj6GsrUIAzYI68gVtSQBmHyhWFZ97udgNpyOM0bEvU5OWyVZJMjOeu2uX1+zwzEHco5z3Feg3VmNu/kg8Vzmr2arAY5Pm9G7/jXRCVjknG+h5ddnBKnr2NZM+Q5KnHrXRazZGJiMHHY4rnbgFCVY5969mk7q54VeHKwRg67eppko2OajLkdDzUiN5oAY59K6TkJILho8EZ610Gn3KujEnA64HrXMNuB71p6TPlyr96TBGpdBbhBlvmFZodklGGwd2asTIchs9Ow70y4twY8r94c59qChs0Qtbgj+CQcE1nkeXMVGdtXS6zooJyV7n1qrcQ741ZcgjilcXoOKL98jDVC4DQl4+qnkU+Fi6YPPbiogpgc4OA3UUxMjMqMpyDk+lEYLgoPqKHVcNjIbrg96FmLFXHBHJpknQX2NS8NWdwiDzrUmGQ9yvVT/ADrIRgUHHXgitCz1NbO2uo2G6G5TgDswOQf51mo5JyACTQWO8soOeV7VXAUS/MMetTxyAtg9z0NSXUG5N6jI9aQtyqzLE+Byp7mrKRiQcNxUJQPHjiiCTyZQpOc0BYnRBHn5tx9qmKiSEjPzA/pTigJyOAetJ5Z4IHQ9u9SVYrwQl2KnP1q5p5Nrck7ihXowqIKUk3dj2q00YmIYdfQU20NHV2c8WpaeRJzcqQQ4PJH+cVLaaHLfAsvKqcsUHIrP0S1VkBJIcHjHpXo/gewTTJLiWcO8TqQpHY/Sud7my0K1pAX1pDDIxzGp3N1OB0/lX0FZ2tjaa34d1G3cPBdwgTc8IcjqO2f6V5D4X0Oe4ntrtkRLX7XsDkcuCcHH0r6Ki8IHTRCI1W6hWQxOrgY2kcY/GsXoVdHrOn3AmtwNysUAGV7jsatKayvDKgaVH+7EUqna65zitQc+v4UmRsMeAE7kJRx3HSmCdouJUIP94dKnApDyOakdwDBhwc9+tGMc1EbcA5QlD6DpUoBA5PNAhcZNGMd6BwKQkGmAvWgUUYoAKCcUdu9GM0gDGaTNFBOaYAeBR+OaOpo/OgBOtL3FBo4oEHSjd+VJmjP5UFbhQev+FFGaBBmgmgAZFJ1oAcOlJ2pOQOlA/GgA6UA5paQjFK47BkUtIB3ozTEH50o5o603JBpAKRigc0A0dOnSmAtNp3QetNzzQNgOaOv1oowaBATntQDiik7UALnJpfSm04GkNDaKOpo6E0IApSPxpucdjTs0Aho+lA4xSdaKZIpNG6kNFAx2c0h5pM0DINIdxTxQB+dJmkLYoGKMk008UpNHB+lMQnbrSYNKBzSE0hhnBp2cg0z88UZzTFsOzgjrSg/lTepoGeaQxQcmlpM+tAPNAC9acMCmAk07tmgApaaDSjj1pgLnv3o7UDp70DjtQAo5FGc0EcUDigBelGeKSjtQA7GQKOlGDQB7/lQSzigaXn1ox+dH51ZAo5o6Gk79KX1pgLilxSdKOtMBx/zikFA6f4UCgYp9qM8e9IeTSr6UhC0A/nSg0lIBc0o4FIKTrQA+k+nWk6+9KBxRsAuaQc0oGe1A4oAcOlAPNIKXP+RSAXv3opBSjmmAuKT60ZpQeKAClpPelpAGcUoPoKKUCgAz/kUE0nWgfjimAo4X1pRzSUvagBTwMZo7+lBO4UlIBc8UE5pM0oOaYCf54p2c0nQGk60AKBnmlIzSAUYx3pAKKUGm5ANKefpTAU8UuaTFKaQBmlHNNzntg0uCTQAtKB9aToKXoe9AMOv1pTxSZx0ozQMXNJ1+lLnBpCRgdaAF+91zRjHvRjpSk0CEyTRnigGlpgKKTOBSYoGaQbiij8aM0v3s9qBirRQooYZp7gAJ96UGkHHFKKQhSfrQBSZ+tLnJoKD86WgCjp0oYkGMUdcUdRRTELnBPoaUewpBTv5UihB05pOlBOKOMjr+FIBetHNBOfWinsG4tBPSkooAXNHWkxzml/pQJBmikxkd6XoOelIYoNJ0xR34pc0wFBzR7Ug4FAGRQG4o4pDn3o6jv+FHX/GgAJpc/rSZo5xSYC0UY6d6M4pgFANAOaAKQCjr0NB+uPrR+NJjIoAXpSUUY4pAL/OigUD9aADPPOaUUmPWlAxTAMUenrRknP8ASg0gDpQOaOM02SQRKWIOKegDzwM1SvHH2q2LgsibpD9AKtg+YuRyD+Ncx4t1C50fSbl7VS93KpigZugLcH+tA0eV67b3GuXsmpWbFVnkIKuMbewI96+cfirb3OnanJFPHsGWTjuR1r7L0LTEtfD8t3fwn7Y5CoCPkDGvkP4z3sh1u/s5Y2aWInex5wxOc/yqoso8U1H/AFvHFZ8hx71evz87Y57daz5ztH+FdkdEc8tSlI+HPP4Uxxkg4zSkbm5PWlwCmM9KsyI8gDHenIMHJpmM8e/WpepA6mmIkTJPoK09Mi3yg9s8D1qjGg4GMnNa9kpV0GMY9KiTsjWK1PUfAFmVmQ/xkivbtKXyYwmSz968V8BLIZcK27jAx1r3HRtJCxKWJEhIJwa+bxPxH1WE2Oh0+IlozL94ir1026MBm2xg9u1UfKgsiJQ77ugDMTk09HW+mCyKXCEgRg4X8a822p619CnqBR4pGt7ZrgxjPm9FPtXKXOmLEoudVu3gQnc0CAEKOoFdPr8t3aWcn7wQxYI2hs5PYY/KvOb7SNU1aNprq+LqW/1HcDtniu2mrnn1ZWINc8T2zs9vpSvGm3LPLwWz6Cuc3TOWE7xmR+AZCAAKl1JbOAlpTPFcqMDCYDAe9VoLuwnYedZpcFhwTJyPwrrTscD1L48N2/2NS19GWB+7HJwD7CrmneH5Mgw38TBed0i8/pSW9rproymw8rd91klwc1esrS5upQtkVUqPuyYwa1U7GDTbsXMXltEx2yvF0MluNwz6mnKLy4tvKjkUnriSPDfjU9vqGs6YuRZxTRqct5cnI/AVoWviv7TPuntwrrz93k+nNJ1LjVIxIbfUYiA9irt/fjfn8q1f7R1HKx/2eLwAch8ZUVauNVjmXeI3kc84C4xSaXfXUvmNNp4Yfw5l5x78Vg5dzojCxP5sM4DNDcaVKBxJEcfiMVct4zPbmOXUzqcLc4nALL+OKpy3DtH8lv5TZzkTZA+gxTJtiqGWQ7z94lRWNzoUb6El14L02e4EscZBXlZImKMp9iKnOlX8QAXWLxT1BkKkY/Ks97yS34W8BHZUXkVHda26srTXJk24272GKybN1A3Ve42FJblZmXjzCp6UnnsZB5cwA98YP51yF549t0zG8kZwcYj5J/KsdvFz3bOsFhcy7jhcZA/OoTuacp6BJqLxSssixtk8FD1/Go5LwwMGaPytx6A/1rz8z61M24IlsAf4ySRSnQdauRG82oSSB/4UGBVJMTS7ncS+IIYpMK5wOgPaopfEVuzF5Jhuz0FctB4aiSMLepfTFj8riTC/jTF8JxR+ZI0UhiHAYEkA9uafKydDqZvGNkUDTTomBjAxWW/i7TZM7Z0HP3zisSbRLeJifIBGOpHeq0ukW5iXFuqjOCR3pWY7I1Lvxtp8Euz7VvB7p0pkfxAtI5PkmlA6Egf1rHbS7eNj+5STdxgjpVeXS4QSAgB6jB6U0xcq7G/J4zsHJLSPk93FL/wmmneQV+1Iu37qAcn61yclhGxK8lgMAA1nvpaMXyucdR3FaoHFHdw+K7aZsGdAp7CrQ1OFjmObeMdq8muLPY+UPTv3FQJeXljIxSZmA/ham4XQWtqeyx6wwI2EfL0NSprFwFOJMbjk4OK8w03xgeFmG3J5YdvrXW2msRkcANkdTXNOMomkZI6eDUSzAEA896uwSMz4U5z69Kwre4DxDoPQirizIAACdw9DXO79ToTOjs3Kq2So749/atmz1H92FxjPpXI28+MDfyP71XYZmjIIk5z2qWy1FNHVyXJVgyoUGM881Ik7yqJQQq45wf6VjWF+0zE+dGwXggkZq+iRyZZsE9iO1Zy1RUdHY2LNA0W04cjnd3FbOnxqI0csQrHAHc1h6dtRiTu3Dpgda6SxeFijSDaB8xH+FYG7dtDbZ2cl/szGHywPk6KcdTVa5DxwKIPKd/LIz7e/vULziVmii8yOLrkt1qVLOUWxx+9HRSe1bJ32M/hIFuooYoQjfviMbRyAabLBvZisjuzjle1STeRDOo8tS7jaWboD7Ukix2hcxb5Afm346e1WmTJFFINgZAwjOM4JrLnggbc53GToPm6VrPDDcqWC73PIPpWdGitGwcBPnP1NMUXYpPHxzkg1TEgeVoyGGPuntWoAJAy456Y71VeJQeB83vWZpcz7n92VGDt7mqcrsGCjK56EVpyxM2c8nPTuKpyhghIBwO56VaiS5aFSaVc45JHr1qlNJhjtB5/Km3MzLIxwQeOTVG6uGC5DkH0FbJI52RXTLJJucdetZU7riRYgdoPX1qw7bUG4l8889qpTXKKmMAAcc1qrI5plCdAQ0akrnk47VHLMRGgjBwg2gHv71JPLFj5W+YnkCqc9xg8HjsDVpnO43DzsgZbP0NRTsHYY6dah2AAHkA/lTwyIeFBOO9VzXQ+Ww7KwxnYQCw7Dr9aqSojNvfMje/Ska4AOQcg8c1XmuDnrj296LtE8l2EpQPu298EY6UwubgMD8kZ/hFNLM7FiRz605VAIJHFaXYciEVliXaEGPUdxUSNkhfmwfSp2WNQXOWHtVvT4xISy7ii9QO1PmZDgirHEpJ2R7j6t2pzaZK+GG1AOnetBytwzFMFSas2sJTAK7/TmnztE+z6madF8xNgVd3cr0NQt4RkEYErxlGPAUc11iQAcn5Sf0qQWEdw6McEqeOatVCPZXOOfwYhlw80qRjj5cYNMXwnbWgZ1kVRnrN8xP0rvrux+2sCY1jCjB8vjPvToNNt0XiJWPqRnFHtXcr2TOOh0iS9dPmh2qMDy48ZqzPocUYBRWDjueldU8NvbsOq+uf6VE01tMSrq31VTWirMy9gcfNokjAAkMG4weaz73wbcTj9ykIAHoAa7W+t1IRrcOPXK9arJCS2JopmHTKHArWNXUzlRsjhYvDbWw2sOndaV9H05Ruu4pmc9GgIJH4GutvLPzciC0lUY+ZmbNUIfDdzez/IfJXp+8OBXQqxyyoXONutONvIRAvXlftCjOKzbu3kIZbi3iUn+7gGu3vPCLWUjPJM8rZ48sZH51z+q6fJcSEtDPuIxwvWtVUMXS0Oag0lLjcBHGrDplgKoyeZYzjAPB65yK6A6bNaTb5NPONufnUjNQm8bzt/9lD6AHFaKVhKF0YLzkyMVOCe46Utvp9zMQUBKHnIGa0ZtOa4nO0x2rMM7ZcgD2quLa6hb91dKhBwSjcVXMZ8tifBjQkDDIemeDV2z1R0jw9uME9cc1Qkt7okEqs7EZ3bqtWU8Zk7rJjlW6ZpXBRZqm6t2+crlWHJH8NR/Z4JYcwHEuflkFSDZewFZIhEAeq+tU/s0tvuiDgDPBA6VDjc0UjUMU1tDHOHzIv8AED19iK3tD1C0vov3qGOXo654J9q5yCVo3RJRkFeo6fjVwQYg8+Ng65wwXqo9aya01Nl3OksbWTTLh5IX3xEHAPf2Nb2nzRapFLJA4S6j4I7sPSsDRnkaDbGjS7RzzyPerGjxiG8dw+FfsOoauVqx0wN60mR/3Uy7Tu5Q9q2dP83To9ruZbVm6919q5+eG4v5Q7qGmj6FOpFaOmSXTH9w4mRT/q5T09RXM9zthsa9zCyKrQkcH6g0sZmEDGMrweQetRvMVDKUZc9U7D6GrQ2fZM7sN6HrWZ0J3KMk82NzQ4xgZBpJGJCnyySTj5qmYiQkb+VGdtJOwkQEE5XvUmhl3dwFdgylXB4PaqcxZyskbqTzkGtJo2mbgbqp3drnGBtI9KnVgZz5k4YbTn8Kz7+F9uJVWVSD0HIrZNueeCy+9VbhPnJJPl4xgdatOxlNXPLPEmnMhkKfdHO01weoRFXP+Fe1eIdKDAMmCW4wOleW6/Z/ZpiCMGvUw87aHk4indXOXDDOe9KrEHBOM0XClO+Qe9Rlsp7j0r1VqeI9Cy5wA2c9jTrebZKh7iq8T7+p596ftIkVh29aAN5MXELMp5j5IzziozcsVJJHTFVbO5MMwPBVvvClnTyrgqeUbpQMjUusnOSD6VKhLBgcf/XqMklcAfdNSwRu0Ukq5ZVI3AdqTGmVFPlSg/wt+lT3cXmLuU5x3FFxCC+B91huHsaEcGMDuODQwKM5dCrdR3FIpw2RyvvVmdVZG4+YH9KrKDgqOopoh6EysXjaPqudyn0pqEK209D0xTYjhsA4J7U9074wR7dDQMe6HG4Hr19qsW8rEAHlTwc1HDiWE/rT0jZScc4PSpGhWjaLceqk8GqkwKvuxmtCQsybgPlPWovKLRFmAGO9Fyizp9wlzCYXAJHRqYqtFLjPAPQVThYwPuUfgK1ogLtQwGG61L0AkeIeXuXk9Rmn6VMoc5AJPQehqOCRo2Kkbj2FNhVoJ94BAJ6elSWjtvD8cFwHhK7ZyQ0bDp7g17joPg67v9L0e9jsS6QNsuFTo656n36/hXgGhSbblRvPPQjtX2D8K7lNS8I2NrLfolnfK1sZNw3wzdgfY8Vk9Ct0Ylt4VeNNVtTGwW1ulkii29B1OD+de7+F/JuIEjUl7eSJJF3/AHgR1z+tec+G9NudD1C4s7iZ7trW4WKUscuY+xP0FdzYrPoPiMWhLS28jZhkxxtI6Z/z0rFso6OSE2DtcRglCcuo9PWr8biVFZTkEZpFIkByCO2DVWNhp84jPEDn5SP4T6UhF6gDPrSE0oFIYfqaTFOpOppiYCjHNJnilx35oDcQHHtRn8qMk8UdsUCF6ikFFKBn6+1AxCKAD+FOooHYQfrQeaM84oJ7UDGmgc0ppPegQUUh9KUUAgzRQRSdOKAYtIPxpRTepoEOJxSZzSUuRigdxScUn3u1IPxpeg5zQAnalHIoxQBQAo96MZpD160hOaA2FHpS0gGRR0oGKTim0meaXNBIZo7/AOFHWgZ7UhiUHmlNAGTmmSJSgkUDk0Zz60mUgpKOtGMUWC4E/nSEn3pcUnWgWwlFLntSdKYbgOaKBRSGJ2pe1B5FAOKYID0pucmnY570nTPpSBiY4pKCfSkHSmA7rSYxR2FFIYh5ozQeBSZzSAdmgDmjPSgH0qgDPNKCPekBoAzQMX+VGOOtIDgU7pxSAQGnUgxSg8UxCj0oGc0D9aUD8aQCdaUHNA4oApgL2oxS9OtBxj3pgJmlHJ70AUCkScUDnvSik/Oj6CtNyB350d+lHNBNCAMUvWikXk0XAUUo5/8Ar0dKSmAoGaXGKRacaQxAKM5oHTrRg5pCFpRSE59TS0AKO/rS+npSDv8A1pf88UAH50DpjmjPHege3enYBR6d6Wk69aXvSAUGjpSZpc80gClxR396CfSgBe9H8qKByKAF/lQDz70lKPXv7UALjvQOnegUHIFMdgz7UnWl7d/SigQHr1oH60DHHGRQMmgBcdqB0opKAFzS9qT9aM0ALQBnNAoP1oAXGaAaMZpMmgB1GelIKX6UgsLjNItL09aB1oAXrS0maXGKB7iYpeKTNKKAsGM/Sj86M4+tLigLB1PelApOlA5oELRQDik56UDYtFJRjnNFguO7d6N1JniigLj6TNNzS9j60CAdeaX9aQHNKOlAC9PWjpzQOaM5+lA7C+vNKCOnNN5/CigSFPUd6Wm0oOD3osO4oNL0pB0ozk0AKeaAcUY4o7UAIOTThz60nQYo/E0AJ+dOpKXOOv4UBYWk6UZ4oFAC0daKSgYoOPWjP1oBzQQaAF7UDmjoaOfxpAGO1BBzS5xS07AJjNBHSgHnnNJmgBQMUjZozj3oJoF0Fz6UZ44oxxxRnFJghaM0nvRwBTuMOn/16XNAOR60nBFIBc/Wkzjmil/WkAZyPegUnXpSimwFPAo6ev1o6VFLE0mNshQjpjpQwJQMj3oIyP8AGqolni/1ibx/eT+oqWO7ik6Ng5+6eDSGMAa0bKgtCx5X0+lVJobW/nW4my6RHai9c+taLtiNiBuOOBVRbP7PbqY2EcvUhumaYjl/ENtd2y2yKx+wmUzhH6DAzg/pXxJ8R9XubjWdamuArPdyMCfTDZyK+xviP4h1S10S5uURRbxR7GlA6Z9P0r4n8aShvvkmUsSSffk0Lc0iro83vo9sijJ55rNuXO7Bz61q6gfMugM5CjArJuh++I9BXfE5ZFRfmyaUMFGcUDjjOaYxy3J4qjMUKF6ZyanjQDB7mkgj85l9ByanwMk54PSgEPgUK43cj0Fa1mjuc4xms2BPmGOnrXV6DaEJ58oDRg96ibsjaGrPR/htay28QkEeQTguf6V7ZosjeX+7UueB7V5b4EjllhSXeAhb5UbgV6/pe8Kq7w2eWAGBXzeIep9ThI6GtHAQQSqhj61WvZpVkYLbPsPIKLn8quSeZHESVDe3eqaxTLaSTJDIjbiMq/OK89bnps5mW8N9cHyZbqS4i4MMkYwKILrxDMkik2VkWGAkgB/OpTqdokdxb3SzxtI3EnA/8ermbnybOVt+qQLGvRZZtzEenGa7F0OGe+pS1mfXbQsl1Bp95BuxvQbgP0rLWC0nYE6MtvcEH99bA4P4VoNqkbMpgyydW8xuDVqC4kRWNvtCSD7pHA+ma6IyscbjzPQp2WnI8Sjyzcy5+6QAfyrXt7aSAgxWMaEdVLFTVSBnhlEk1vLIM/fiXODWxBc2QQmQ3IB7NGc0pTKjDUI7eWdcPaCM9dySZNN/0y1LA21vKvbPDYqVBazt+7ecEdeCMU5FdMgSSSIOm/qK53M6VBDLaVWL+ZZzRtjI2kEGmybVHDTxPjkHpinXF+8aD5jx71z2reIBDuMh6DjnmsnUNVC7NKS9+zkBHdjj+KsPUvFcdsgEk2Bn7inJP4Vgfbr7xHOyWu9YgcM/YVvaZ4UtLYhpIjJcHgs/OKcU3uaWjHQyl13VtWlU2EDQIDjfICCacnhq4vnMl7cyyZPKA4UV2dpp8aoyRwktHyWHQCrFtFDErKB5hJGc/wBKtRQnJox9L8M29tFkWwIX/lqBzWnaaSSGWJ22qegH863LeyZDsEZTf03cA1NdY0W2D5yv8cf8WO/FbqBzSqpGXBoHmTFhyoH3exqZbfVYj9lktnWLBdRt6iri+LNEh8PyX4mJkVsAIQQT6GsDU/jVbXdpCPs7RpCfnkjxnHtWqglozn9rLodEnh+S5thIAdu3cDzj6Gm2vh2adVh8wwNMNyxSHhsd682tfjxLpbuiN50TMQEmXIUdsYrKf4wX73LyLcNJuOAGAwg9BVOmuwlObZ6Pc6S0LGG4XaCeueM+uaw5rBRwuQB6niuZ1v423OofZ1mjBWFNikHgnvn1Nc2vxPuZGK7gIc5Ix0odLTQmNWSdmdzdaewK45J7Cs64tni3feDHtXNSfEWW4k3EjylxtC8UJ48AuGd0Do5yqu3Q/hWHstdjpVWSNa4tzEmcEN7dTVTZIhMmDu756VcsfEOk3VuWkeQ3RbuRsUenrVh7qwuslbhGYj7g4NP2bQ1WfVGDLGkny4wc9RWLdW/lu5NdpqHhySBEkLrGHAK571g3WnOvyyqSTxkVSi1uaKpF7HMyRZDOi/L/ABVqaTqzxyLG8mNq4TPT6VVurV7eZlDBl9V6VnuCDgHnOQa030YrdUeiaN4kR5PKmPlydAPWumtrsOhIwf515FE5lijJkK3KNkOK7DQdVkkt1kJ3Op2tn1965KlFN3RSnY71MSLkbhx+VXLfbEd3L8c5rB0rV5UYhXxkbSB3FbMN4jMyMMv6iuCUbHbGV0atpbwtKsioA2a6LYkQRcbJF64rloZmtnB5YD0ragk+0IH39e3pWT2sdC1dzorKXdICOq859a6CznZDv2q3qD6VylouVUsc5/UV0lgdkQVWBXrtxzXO3Y3sb9oI7p9pIBxwAOavS29xBLbooG1j8/z8/lWTaShj95ARj5jwRW7pu5leWHBKLkknJP0rWDuc87mddafGspjwd6k7WPT6ipbpWktSqzq21dqxqpGTjqTVhxPPG00ylVVuh6iqdzNtUNET8jZKEc9OtaXsZ7mUJln/AHoGzIKYX1HX+tZkmza/luGO459qtyp9ijJIb958wPbk81SMSxEmNhljzuqOY0SI3mKRB1+/VKabJUsdpJ6VZJjKNHjkH73aqcjqWCtxxnNBdhZLgQuGZHKtxkdqpXBJDH5mA/u1aa5xEVaRTkcD/GsjVLtxGJIRsYfwg9a3ijml2KmousYJLAdsCsC6uC24D5cdMdKkvroux8wk5PNZdzKyjAzg9u1Xcz2Qk1wAvv6ism8u0kBAzv6e1TzsSxxzj8qoXDcZbg+1UjFohnduAuCPrUc02zDMTx1AqEyeWckFmzxntVWabJ5bPetLCLct5lSP4RVeWcMMDr1qo1wMdOaga4B4zV2JZbEhC9go/OjzlLHeRgenNUmuCV4OKja7Kx47Z6mtErksvyXaqpCngdM1Xe/2pywAFYV3rKxZVTvcnAA61TWG91RwhyqenfFbKn1ZHN2NqbxHDCCu4s2ei96S38QXLPtijdQ3X3FTaX4SVSrEFznlj0roYNGW2OFTPbJ6iplyxLirmRBcalnhAq9c4rVs9S1JBgIjf7Q7Vow2SqTuJwByvc1o20sXl+ThQrdMDkVjzX6G3JoZ8OrX0jgyrle5FWF8QGKdQ9u7L6pVhrdunWP9KiMSlBhskHHHWsW2mHIi9F4ottuZA8QzjLCtGLxBYS8QzBvUHrXNeVvVVCgqzcE9aoG38t2DDZzyad2LlXQ9EhureQq8jA5PQc1I1zC0mIl2tn+IdK85khdiphmkTAz8p4oTVtWt9p87zAOx61VyOU9Jjh3nJCMAaV4kbKAY9h0rg7fx5PbJi6tn69Yz1rXsvG1pdPtWUK56q/Bou+guXyOjaL5Cvy1ny2/mEkEDFPjvEfGJg2elD/aJGxGYyOuD1rVSaMnFMyrmykYHEpUfpVC5gnmhEY2nZ79a3p/tbZURwkAYyW5rNWwunmZzMkYH8O3vWynY53TTOX1HT55k2llYAYwF5H41z0+gX9mwdppSAN21T0H0r0OXRb2WQn+1TGOuyOMYP1rMurbUYDJHbXVqxbhzLHlsVrGqzFwscLqMN0UiZ7ZyGUkO/JqhC6xhRNFET6MCK6TUNC1llYpcxsMdFcAH86xX06+vAI7hC/l9du3NdUZJnNKOt0XFsVvnEkUccnQFIjz9MVU1PQIrV97QTWkmcHep4qpJY/ZAPKfy2JzhuD+YqaTxBfhdkjm4hHA3S7h+RreKTMJaDoYJISMTrPEeoVutWZ9ksWHGJF+7x/OqcF2xQs0KAZ+93FWUuGn+cdV4AbuKozRBbX9vIGjmifcOCUPIq5apFbvlW3Rt1U9SPeoM27FlKKs553Z4qJplZjHIoVlwBIp5rOUV0NYyOi06f7MiXUUzRuH+ZPUZ4roNRVwi31suVOA8Q7e/0rjoILkRoyfNCeMnoK63QptQSz4KTxZAZTjJFcs1Y6o66nRW0k9zbxXsJXcowcfrmrcNwqyB5Ij5b8l09aytKuJLC4kMUYa2cl2h7qfatSCaAuHiLeW5yVxyp+lckjvhZl176GRNomDj/pp2/GoY9sRIaTzEJ6g5/ChoVblADnqpHBpY7GJgTFH5Td1XpWVzdEqQQOzEAiQjgn0prRsUQKpPY5pBGhYo4Ib0zU0UKwx+1SzW4loFdn3KyEcY7Gq18wA27CxFXYA0TcH5SKgvi4+YLntSuFjOKkISAc+h6VmTMTId64Hqtb0L+aJFYfMBxWfdxLjHQ5696ZMtDmtUyQQOVHI9a8/8U2G+NnKHFepXlujDGOMdTXG69aq1q4GWVWwfpXVTlZnBUV9Dxi6QxyMuOM8VTK9R69cVt61bGKZuDjrWL90mveg7q587UXKxEUoPvcdqsI2SO4NV1k+XHHPQ0RMVbB/OrMrl8HZjPQ9KsqTdwkZyyenXFUo/30PB+ZTxTopzbzgkcHg59KBlxXwQ+MAjBHvU9lc/ZJ3BGYnG1h6iqhyrk5yrUs6ABX/lSZQ9x50ZwcMhyvuKg3AgSqeejCpppt0Ee1QHXqfWoHhIy6fcbsexoAlx5uWXqPWqksZSQnt2p8U5jlGeOxq5NGkyHGBSWgtzOdQ/I4z/ADqS1uQ+Y5Oai2suU9Omah9Gx8w6iqJuaOVtpMqSFPWrZiEqh43A71Xs1F7GUbG8fdz39qbbSGKUwyDGDwfSkyjRhMSELKx2n0FSSx9QgBhI6VTliLKeeR0Ip9puZPLZvw96lKxRHLHHA4DLnPp0FT2zbWyoJx6elK6BFwwIPoelMAkixhiVPYUMexsRRrIoPCn+9TJreVSu0bmB7elRW87KQrL8rdzW3pu24YA4LAYx2NZPQY7TxmRWICN7Cvo74R3dmvho3klo08AbbdID/q2/gkA/OvAYNKeVyRIEfORXonwh8a6j4N1eWF7cXmmXUZgu4JBlWU9/rWTNkfSSNJokNt4ntQ99aTR+Vfqp3MIyOGP04Oa6rV7Wa00O0vEnFzaEoUlH3kUkY/wql4A1ew1LwvPZwNH59pFseI/8tIj0yPWrWiQW1hoVxo5uXLCNpIA54x12/hWWwjrLK+8yCN2PmRtgbu4PoatTRJcxFTyprF02xMkVtdwuwSaIF4j90N34rVS42fI6FMd+xpANs52Rmt5T+8X7p/vCrmc+tVrm3FwquvEqcow9ada3PnryCHXhge1AE9HBozSAk0xBS9R60nQUDrQNCgZpOgp1NzzQDAfpRgijsOtAzxQIA2KXNJj2pD1oAKXOKQUufegQCkJoooGJjnjNLSde9HXvQGwtIKOp70Dn1oC4Z7YpCc0DFL0oDcQDNBx+NBpM80ALn8KUdKaePpQGNADs5pBSDnpTgO/SgYnX60EEUD8TSg460gQn50dTQTQKBgRikp3U0Ywe9MQgHNGKOtB5/wAaBBSUtH6UAHelz3FIOBQfxpDCk70YzRTEAoxRQOvekUGM0hFOpppiEHNIf84pev4UUCCijNJQMCaTOeKXkD6UmKAEo7UZoyaQIBSHrS5pMZoBCY/yKB1paT86AYuKUcc0gyDQelAwNKAP/wBdAopgO/Wg0gNLn60gFxzQMUgPSlBx0pgLxSnNIKWpYABS/wCeKKP51Qxc5oY0g60d6CWFKOKbS0EnGDrxSDrQKX+daEBmlz0po59aKNhjgcUvXrTRSgc0wFoIoFGc1IC56UAc0AZHNKBQApFA5pAaXvSAUHFB4oAzRTAXdxSgA/8A1qaMZ9qUGkA7p/KgDIpOtLmmAuM/hRjFJ1PFKMe9IApc/WkFKKADrntS4+tHU/4UD6UAKOtFGMUYNABS+mKAKUf5xQAUcZoP40A9KYB+FGOeOtGeaKAD25xQB29KWgc0gDtSDmlPNIen+FACmgetIBgU4UAJ0PrS5NBHWgjOKAF7UAZOO1J1yKMYoAUcetKDim5OcCnUWHcM88UAnij/ADxS/TNAg70pPSgUZ5xTAKOlFFIYUvNLjFITQFgP60oGKTt70UAOH+cUUnP40CgdxcYpM/Wl7UmO/amSwJ9f0paTOaB170gCnDmk70D8aAFyKOlJjilBP/6qAFFFA/zmikULnjFIDQe3Wge1MWouKUHmk5oFAMXPtS9u9IBmjb+VIYo9aOnqaQjjinL+dDAOtH3aM8ZGaXJx1pgIcdaXqP8AGgnFN5z7CgLjh6UuaQNnpQeKBbC0YpKWgYHg0g9aKX6UXEHNL/Kk60ppDEz+VO9MU3tTlPFAAKBil7e9A5oAaevrR6U48Ug68UXCwUc5paKAEAox/k0UHrxSAB+NFA44zS9cUwEpRx70dBRQAUuMH3ptL1pINhQePU0AYpB+tOpoAxTHhST7yj8qfR2pgVzZR/wl0/3WOKRbKJmGQzHsGYmp2cRIWc7EHVj0rH1S/u57Zm09QioeZpOM+y0h7nAfG+9m1F9N8K2eJ2uXE06qceUo7mvlH4waVb6b4gktoBuEI2F1OQxHWvr+18M276ubvUBPHdzKWlPYIBwM187fGbwn9kRNSjVEtLmJ5YlJyfvY/wAPzoRSPmi8XbJkjAJ4rJuz++YjvW7qUbF8kY9Kw51O8kjrXfHY55aFdlG4ntUJ74GamVd+709qFC45qjInhG2EBeWPp6VYRVhBaQZ4wBTbf90nmflSxZuZCXbKigonsk8+RVUHJOMAV2en2UnmJAjl7dWzjsT3Nc7ou2CQyH5R0Brp7SYWgjWN9zv1x2rCpdo3p6NM9a8GxRNfW0aMZEhUZUdM4r2HSrSR2LEZZj27V5f8PdNTy1cIwPViec16vpFyYkZo4mKryC3Svm8RvY+pwi925avUFuQpJ3Ac4rCa5NzaypLJNFDG5ZI4uC/41p6mLuXDS/Kz44j7Cm3Gm+fFEu0MVHy7vX61xKyO+Vzm54obtvK+weXLgY84/MfxNU5tBtL2XN1pUPmJxui+/W5ceHlkk2y25Zgcn5iw/A1NPoizEOJpbWVf7jZH5GtlM52tTkbzwPBOWe3LDOPlnj3AfiKoQaPe205SWBFUfcK5INdxBZ6qjEi5WUDoWOD+NSTQTuU8x+f4go4NX7Qj2fYwLaK8VNojQJ0J74q2QzBQCVweAe1aq2qbsZOO5FQy2yuPkGSOprKVS5tGnYyp4jFlm28nqKz55sISpKj0xya07i2YfOTuVT07Vk3K7AXz0HftUJmjiYl/cO6O2Cq46seCfavPtRkm1fV47G3JYk5kI/hWtrWdWvteuW0zTYhKyZLuvYfWrnh3wzHokAlLbriUfvCx6e1awiviJcuReZr6LpUemWqww5VBzuPUn3rVijMuQvzMOTg1nG4SEbcbgR61nXXiSGxMiGTy3A5IP6VstWYbanWR26WsCyvKp3nkbun1ouNY0rS3C3cnynBHlkZx7V5ZrnxGWGIw2i7pCPmcnj8K4qTWb7VpcMWKk9R2rphRlLWxzVKqTs2e2+Jviza2yTQ6eRNCvzKJFyyn615/rvxc1TXlxevkAAJs4IHb3rkbSwluLkQrli5wxXk4rs9B+DGseJ2FxbWc1tYpwZbjgsfYV6FOjfQ8uriFDY4yO7utRkdtzrE5/wBWgPNTSQ30kYR1aKLsK9/8PfAuLT7MSz3bO6j7oHSsDxT4ItdNt5AqszHPJNdH1dHKsY+x4mdNe4l2xBp2B+6gyc10tr8MPFt/BDLb6Bd+TL912TaG/Ovo74BJpOm+GrOTUNIKxXcr2736Q78HPBJx9a+m9Q8GxQeHdJttJgTW5bm5TyvKkG2NdpbeMnoRXXGhBrU46mMqReh+aPjD4ca34K05J9X0yS1iJ2qWIOWrz+G9UO25MCv0c/ao+G/2j4a63eagW0xLNBLHCxDKZBxx6A/z9K/Ny8h2MQM0nSinYI4icle499Uz8qptB9aBqDMQuCcelUWUlcAnApURgwx3peziU6831Nq01TyRk7hnsO9aFrqdwJRKgyo61n2VoZYxHt3MTnArsrzw9rXhDwtHeTWhis9RyqtLHnI68E/5/Ks3RT1N44qSsr6lWHxVctcqLmTKKP3aueFH0rci8V218yrdIMAdYwAfavMSkwcscnt71aSWQbgSQw54rjnRV7o74YjpJHWXcqNMzR/cPYms91ZiXXB7kVmRXbcbicEdavxXfzAA5JOABXJKDiepTrRmiZYfL2zRtu747g1raRfPbanHcgfJkCVexH0qtZRLbMRLGSXGAD2J71IkLI5MYI46k1i3Y2smrHcQ3IlmzD80THIKj+tbFnKUb5jwOmK5bwbf5EunTucOC8benqP5V0KoA48sHaaxqU01dChNwfKzporsSqqsuNv8Y71oWV1sO0fQ1ztnPiXbIG6YIrVgLOcg5wOlefOJ6NNnV20zBVOflzXT6e5+XHBPcVxenziSNQfun19a6PTZGQgqx3ZyM1xzVjsjqjqFfDIsY3yHjpwTXSWU6oglSL7LgbSAeN1cxbFvkOP3nZh0BrYtIhGBIxMnc7icUoOxE1oX5t5h3kMRndtzwayLm7UztI0RT5eUz+VaszlLiOS4XyrdkPGDgHsf8+tZerok2yaMhoioUbe+O/8An0rdmMexz9zPM0LqrBmzwD0FNiv/ACWRzGsoxyretTTlYshkPzcZFU7jbGxCAsp7jtXOdVtCCe6QkkLjd6dBVaeaFoAy5WRTgmkl3F9gIMYPBxg1BKMSA43Lnmt46EOyKE025/nBx61Ru5XKOmMheh7VbuHAmcMcKeATWHdXJjJGRx3FdKOOW5n3ZBycVmO5cncefX2q7NJ5s6KSFU9TVO6kQStsztHAqtDKRUuQQGK5A9ay7qbOByfwq9dXDBAM8dqzzIo5wG9aqNrmTdircOW5Y54wPaqUzBVIA5qxcyEg4xx1rJmmG0/MQe1dCRO41ptgOcHvVKS6UknqSe1R3NwHLZJ9tvSsue72k+3pXRGNyJSS3NCS/wCozge9Z0t5PdSmG3yzk8YqsGe76Egd66rQ9PFqo2xg3TjA45UetbqKicrm5bD9K8KxWgRJf3l/Jhmbsgrp7fw5HbIpLByPvYqTStPWCXAG+ZhlpJOh9q27WFfJZ+XkB+6OmKzk7scCvCPIAyoKj1FWneQHzHtyIyBjH860La0Nyu94d4b5QfStOHw3fagCFjbajBct90g9MVjyN7HSqkY7nNSNHDKk6YdSPnUdastPA2DHahePlIHI9811F14Ig0nUZNPu7qMyiMOyJyQW7GpbTwnYfbZLO61ePT4Y1y0z/Nn0Ht+NNUpCniII4pFlV9zLlB+lRm3ZJCQpIPINdnBdeF4Guo7rVREAh8kspAkYfTNY+t+ONG0nRbhbawa8kkjwZJSMR88FSO9NUV1MvrN9kYohJG/acjpj1prWZkjLMoDdSD1qWPxzos3huG3jgZdTkm3+aWG1Ux0/nUOt/ELRvsMMcUM0t4pzLJuG0jHAHej2K7k+2lfYaImaIAoBjj8KieOMpgqN3rVTTvGljc27BwynONpIJAq/PqFhcXqpYu0qNgL5gAOT171HsSvb9zKvLRB8pPX7uKz7jSnVS/Q4wMV04skmLkyq0iEjy17VFJpMskRc5VN2CD1Bo9k0UqyZy5ubu2YtFM6yAYx2/KtC18cXkWPtaDjgsvf8KszaXKiszQsIzwGI71SuNP2MMgYXnaw5NPla3B1EzptJ8W2mpBsThWIxh+tXEvd0xjY78919K831HRIyfMiYxseR2xUNtrWoaQQpYygdN/X8KXLcWj2PVVihZHlyAeB15NRvaRMuWQE+pGa5HTvFNpqSxh5Wt5M4Kvx+VdALppovKW5P4mldxIab3RFc+HbOYHMKqw5yDjNZF14TsixbzplbsGxg+1dFESCvzhx345pHmgY4kdGOcAHqK1jMydO5yX/CNWN0/l78v7qOlRS+CtLm+RZnQoeSE4NdNdhQQ0EKSAHnDYJqjL5rk4srmE/3o2H9a3VRowlTMiLwZZWVtK75ulDfLtbb+lVZtOjj2m3iKN02nmtW4guGYmIXLxDG7zUGR65qC1uJ/MAW1Ey7vmY5GBV87exlypGHe2c0bssltHA44Y+tZW5FV8x+Zg8+o+ldvf2q6lMTInkAcE4JFVV0azVB+9jLHrtB/wA+tXdoWhh2rPDB5lvO0sTD5o+4H0rd0S/VrcKshQqeh4OPpWVLosK3P+jXmx8/czgn8KuSaZdl4iqEN/eH9azkzaK0OgsJrizvTcQFpkH34++3uRXRRvGXMkBwG5weorltJmMjLDc/uJl4EqHkj6VsQQ3NrKIOJk5ZJh1YehFc7RvF2OitLkSBS68n0q1JGDyAQ361z1pcMzFlIcp95O4+la1vd+aVJbA7qetYtHVGVxZbiM5WRJA6nqFNOiuIp487vlHDDNWmiDIGEjbj2qu+nQrA+fXJqDdbEiquWdZCcDp2NV5rouhDKx56qM5oiiCkeUwKL/CxpWulXCsBGW9KkEymDJvOxWx64qKdGcfvECj1HOatsGwGV+D1HrVG4maLIKkjNCZMlcz71AQducY6da5nUYCFbB5I+63Q11MyqQHXgnrisbWItyNJtx34rWD1OaojyDxRaEO/y7SDXHTrsP1r0rxFbbi5PzK1cBfRqjspGeeK97DyvGx8/iY2kZgbBB6ignPPb1NKVwCDjimKcjHbtXUcJbhchSB9eKmciaDcPvDj61VhyuQT+VSQvtVh6dMUDL1rIZoQp4KmpFky4jdciq1qwL5B+YdqupGHbk89RUsoiChGaNvqCO9Jv3kxnPPSnXkRZVdMjFRlRJh0J5oGMMIlUj7rr1HrU1rPgYcAgcZquzNvJH3h19xUbja25CetPoI0pbZJRuxg9iKpSwrCTwT2NT2l78vzcr6elTyNG+SrAE9j0NSg3MyOZoJQwPHWr9yy3YRxjf3I71E9uj8Y+YVHExifGflzVbgadu6zRiJhgjgNUU8Dwt3A7EVMEZVEgxtPpUrBplKMCeeDWZdhI74yKkVwnGMBquJDHD8zdMZXdWeIWjn5BGD/ABVbW8Eh8p0wF6e9DEI8UkqFt4OOnNXNEvBDKu5d2DyKjihjK4XPrViG2QMZACjDqKhlo37S+LuykYU/dFdR4Qv5tR1UaMbpLZro4ieTgK/bmuLhkTYCrAMMdauyPNtEi4LoQVYdR+NYPc2Wx9NfDSe5AvI7aVD4k0Rik9qP+XuHPO31PWvdtUey8Z+GTLYqIr5I90aYAeNscivjvwJql7q1/p1zp8v2LxDauCJgeJFHUEf5619Q+DdRhvXCyMFnk+ZWTjDdx9M0txM7nQIfI0qCPcWcKA3se4rR2hjzXPxPc6XeHDb4pDh4pOqnsQfet2GXzFztKH0NQSPxiqt1E6Os8X3hw6j+IVbBzSUDGQzLOgZDlak9cVWW3Nvcb4+I35Zff1qz1piDPH1oyQenHvQPSkzxQAtJnHrRRn1oAUe9FJ0oBpAGc0uc9aB1ozzTAM0h60Z4ooAKO1LjPrRigBCKOtFFAADmjpR0ooHYMUlLnI9qABQIaaSlxikoAMcYoozzR1zQMAKcDxTB196Xn0oAXrQRig0dD60gCgc4ozxS54pjA56ijPSgc0Hjt+VFxMQ8dKM5ooxigQYpCMGlNJmgA70en9KU80lAMM5oHIpaTmkMUHdSHrR09aTGaYB70mc0dqUDNAgH6Uh496UjApOtIYnSjPNH60UAB96T86XpSdcUDE5J5o+lL170nU0LUQZzRQM+5ozQMTqKVRmkNKvXpQApxTe9O/CkHYUAAGRmil/zxSAUwF4oFAHc0vriiwCL+OacKTrRQA7pQDmkByadnBoAOtANHXNA6UALnmjr/wDrpCKXpxQAUo6UlAGRTEcWDj1zS9PWkHFLVmYe3NL/AJ5pBRQAuO1LSCl70MBRShc0nb/Cge1CAM4ozS9R9KOlACjijHNHWj2xSAUcUoGBSYNAGB15oAO1KOaOKXJPrQADtSkdOtIKD1zSAPX1pw4pMfWlHNAB1pc8UUH86AFFFID7cUv6UAGc0uCO+aQUo6mgApaTpS9KYBnmj6Zoz7UDpQACl9KQde9KeDSADxSjj1pAc0CgBaKO/SgCgAHPSl69qQdKBntQAp54oHWgcE80EZxQMXHX+dJ6c0vHHPWjNAgpT0pB+dLnimMQHNL06UlLjNIQucGk+nrSjnik70AKBS0mcetAOe1AxwNIBR0pc0AFHf2oFGPSgQoo6UtJn/Ip2GKO/wDWjHFJR3/pSEHegHNGfrRnFMBelFAoqShc0nTvRS4GKYhQc0E01eD0pTwf8aYAOaUccUcYpM56Ug6Ds57daMcelJRnNAxTxQOg60UoOaAAdxQPWijNAC0vT3pKXpQJC43UnQ0uMmjOe1A2AFB6mgdaD19qADNANBFAAoEKR6GiikoGLSdaMUoGfWl1AKUHFHajFMQpySPSj9KTBxS9s4NAwo6UDpRSsAuaCc0goHSgAoHNFLQAlLigHFBx9aAEoHFLj65pBQwFHWnU0Uv48UIYdaO3pR16UGmIO5qC5mmQAQRea54yTgD3NT0v+eKQGebBf9ffzebt52H7i/QU+NWvXV3G2BfuJ2PuRU89ss7IXJIU529s1I3KkDr2oAoSr5lpfOOrqUBxnivHf2ifCMeq6Z4a0ywtj57xMiqg5bkHH869sitzFEsefr9a4/x6j2usaBqLBjHbTopfsuSQf6U1uM/OnxjpU+javPYzgq8TlSD2NctKh6n6V618dkim8aapPChVWuXPPcZNeXyxHbgck/pXTCWhMotmUy7V/GkCZI4q1LHgKMc00RdyOBW9zGwkjBnwOAB0qxawFyqr1Jwfaq6Jufk1rWjLFC4KZZu/oKVwROEEUqop3qhwPQ11Gg6SInS6nYh2IEUZHU+tYGj2TXF3HhGkUsAAvUn0r0C409dPv7WOWUPeNjdCnSH0B96xqPQ6Keskey+A7ae20wtKhAYjLt2z6f57V6FDH5lrsDMsfQD1rkPCUTtp8CuX8sAHDdK7BrgQ26ybgIx+tfK13eTPrsOrQQrTfMiquSBih4jjO5s46r0FVJ71oGZomEbMPvP2/Co99w3zb1ZscZPU+uK57HQx0ttKzgxzyocc89agmsZiQ0hkZh/Fu4rQj83Z+9kTeBnpimFw4wk7nPXHSlcSRV2ODlSynpgU9PtGGHyOx454xUyqQgAOTSSSknMhGf8AZqWy1G5C/wAmSUwAOT2zVGZV2l1yvrV+WYxxltpZf5is27vbfytyscN1U9qFqW1pYyNR1eK0QmbJIHAA4NcnqVnqniOIvFm2sud3Ukj0yK3NZuopx+82qi9NmOnvXOXutraKqreyQRA9F6E10xjF/EYSco7FKOBtHYtYxLIVGGbBww7gmsu98a/ZpJFntxHj+42arX+rW6mTffyLAesaOct+FcpdahDO0scNvJJHJwZXHzAeoNdkKalvscMpOOu7L2qePFnVltyy56M3UVyN/r7zuSzMx6HHQ1JLoUss/l2+6QMeOOaut4JuLAq90hVWHy967oRo0tOpxylWqPayK2naHcalLCzHy1kPVv516hoXw6sfsn+v8188+W2DXDwpd2PERJUdfWuj0bXnhZSSVPYqeaTr8vQuWG51o9T1Twj4L0myu03w8jlgOpr2fT4o3sUgjUxwr91e1eAeGPFzw3iGRhMuRnscV7boPizT9TgRRKIHH8D8V00KykzysThpQRpyWzGKSNPu4/GvMvHGmyNaTjbkrzn/AD+FetxXAkYJEN5bupyDXNeL9LIik3L8kqEYPWvQUkzzHFxPnDwr8Rtf8CanGtlcl7OOfzXspOY3IPcflX1p4T/bY8Fw2Gnm8sLjS72DmRUjDKDg5wR26+lfGviWwew1WdSCDvOM1zl4sjkYGTXLUrSpysj06WGp1oXlue5ftR/tUt8XoG0TRIZrTQ1cPI82PMmYdMgdB7e1fJ1zIGc/NyK6HUopYi28kE9q526tDuLDuegrWnV5tzCrhvZ6RIhIqr6knrUsLru+tVRA3PGOe9S21u8h9BW7kkrnLGnJu1j0L4b6pY6V4m0661GFZbOOZTKCMjbmvpb9r744eDvil4S8G6F4RgKR6dE0t2fKCKjFVVUX16Ent078D5HsITGobPHpWj55UEE49hXFPENrkiejDBR5lOW6KEtrsuUVVJ3HtVy80pVKnBG4cipNNT7VeDA6Hn2rcngMzqAdwHHFZybUTX3XIwI9F3W5ypyOVz3qCKyljcHb1GfpXocGjKbBQcgnmsXUdFPm5QncD2rnbf2jWDV9DCt2OGdskjgc1uWEiyptLEuwwFFQ22lvI5UqNrdzWvZeGJQwMDK8mMgFv881hONz0ITQS6XPZRq3ltFPG2SD1Fdnoqy6vZGUumYQFYAcn0qHwrHHq8MmnSLtuyGwGHLn0z+dWdBtZPDl/JHP5iox5G3o3oR/npWK0fka35lZ7lpYXdM4Kqh6lea1LRkVAeWJqrcKJ7g+S4OW6A/eq7ErsRuwCvHArkqJXO2ky5ZuYpFOeM112nMrGNs8iuOU/vME9Paul0qUyKntxmvPmrnowO00+R/3ZOMZwfYV0cMvnSMPNMcKrgcferl7IkAc5NbtpE0wEm7j09PrXNfUqZflvXWJVfBC9d3IxWPfzC3Q4YSrITxGv3P8/wBa1i3m2xhOQrDllXJNUmXybfy871Y4w6jNaptGKsjmGvJpIWVkZijE89AKz2mSSXuC3UVt6khjDYC/P/d7fhWJNEqHd1IGcipTuze90V5G/eFgMKTgA1UldlL5BP8ASrT25dOpJbkY9azZ0kgQhv3g7kHkfWuhGMncr3EiPnGSPRvWsLUbcna4bB9q1L0ZDeWc8Z3CsSaeRU+YZXPB9a6F5nJIyr22cYYZZiaoyswj2njntV69uGLjFZNzKeeBjuRS0voZtsgmO5sHp61SupBGoGSQOuKfIVxISxGPu571Qkl3DJzxXRFGTKdzOSO4FZV3MGAO0iteSEuARwx/hI6VRuLeONfmBDE8ehrrhExlO2hiXLADg89iay5FLk57Gr+pMId4bO/sKqWEP2mUAsdh+9XZFWRxtuT1NjRLNTiQjIU8Kf4jXcaNBFbQPcS7pbxm2iNB90dqy/DuhLOnmyLII4+fl9BXVWN3pOnR/a5Zv9JY8IOQB7iob6sF2SLlos73Fu8hDmMgrAF4B9DXbjw008U10JIRchPMMUa8Af3a8wn8YS20c0dvMqJL1woz+dYZ+IN/Exh88IU6S7j/AI1mpc2iRo4tK7Pc9Bv9H8M3Flf6hLHdafO2LqD+OE+oH5//AK6zfFXxg0K6U2+giSEo53XMo+Vh/CFHXP1rwq51y61ANJNc+ZI5wsa9MeuK2vDPg/WfFN2kFlpc13JIQkaKh61rCnObsjlqTpwV5Mj1Txpf3upy3l1I7TdFkB7dhWBd+K9TdbgNcSGGU/OM5J/GvZIfgDqenSNBrLrbyxNl4VX7h9M+tVoPhTDPqa2lrjzJD/y1TeOOprvp4W25588are6jxAa1O6MiEnPTPPFRS6pcQh0aUnd94E9RX1nD8GrfTrBLizhSa5CbX3269PXGK8X+Jfw51FbS5u5khiktRkhIwgkXPUYHuK2lhktTOONk9DymHUMytiTYaY140pwrg1lXCbN2Sc+1Z29lbqfbmoVBFPFyN5bua3diJCpJrStb65g2SLI249a5RJZCR87YHrWjbajcghQwcDsaidF20NKWIV9Tpv8AhIr3T7pCZZVx8wwe9dBY/FO53YufnichmOBnI9DXMWMdxr4MKWTy3CrvxHycDrxVP+zVkVkVgsinlG4P0rnVOy1Op1eZ6Hq1r8Q9O13UoYH3W1moyGbkg+pFaLS22quzQ3Kzpu2qynBrw94ZrRwBkHpxW74b8V3OiypJGUAU8owzn3odO+xPOei3dh9mnUSBiM5wfSsy+tWuGYRxk7OcY5A9ans/HUOuRt5+WuWOFHb8KuywzMyymRk3JkYPJHvXNKHKdManc5OfSQ6NLHncP0pLPW7nSGImO+PoM9q6NVRHAfPJ52jqKo3enpKj8blz8vrj3rFpNanRGbN7SNfXULXfCRx94rzir/miUHLqSR94jrXmk9tPpjGS1JTd95OzVpaN4r81hDL8rqelZuD3RqtTvYYFYBSuSf7pxUkkbRII4/MUg45fNUrHUYpgMNhveri3W7PQ1KlbczcW2NQTxSEFwT79xUt5FuRSIY1H95TyT9Kq/ZpXcus7BSfukDio7rTrwMDDeKV6/PH/APXrVTdtDN00V5rcu5jeVkT0ArGv9NdYv3ExkfPTHNbMtndEFXniduvyg5qJtOSPL/aZVk/2BWkZGDjY5+S1uGKpKLdwP73ysD9a1Y3vLNAzp58A6bX3EU290p5AXeZ5D7jk0zTdFvIs+TJIB1+9/jVMaWhoCzg1dhKSqkcnHUGpGF1p7pLHcyzRx9FxSDTL22lEhUyg8kYzz+FSedOzkecsR6lGyKTQ03csfbGvWS5RfLuBzkcH8RVkak/lEvEJVHOM4IzUNlJc3DFlt1lYcbyw6eorTi0+K4RhNGN5HVhjB9qyNlfoWo9TuFt4pPKDx+xG4fWnx3puZWDxuIz/ALPBq/aQ2ctqUOBInHyHmmQqbd8o2V9DWDsdUbjIhbMpACLjpzyKZhfKZirHaf0q09tDcqcqrN1ye1RpAGRsEcDtUGquVRIskRAyB79aqXkaMuRu3d81o+UrfKflPvVG7Uxjb97nINCdiZXMKVShbb255qheyNIrqQdpHr0rYZfOJJGKytRjwCAccc1UTCa0OB1tGyVPUcH0IrgNVgAlZQDuJ4Jr0rV41+bfk9gT2rhdcs8sdre4PpXtYWR4mKXY5e4tzGuSe9VSecitCZ8uFfr0OaqzQ+W5x06816J5TGw5B+tSLlZPY1CW5B5qRiSoYHmgLk6nawIOMd60oXEsYwOetZcbbup61NDIUbGcEdMelKxRfjkALRnkHpTWTyw2BuXHQU8IpCOOcelTIeWC8e3tSuUY8j/OJAT7ipNof5gflPrTp48lyOlRI2wAdR6UyRoyrcZqRgSqspw3oakhAcENwT3p0sO+DKjkdcUxCwainG9OR2Henbobt/kHlv8A7VZhG098U+NuegzRYLs1reY2jmOT51P5Ctq0uFuWChfm6Ka5tblWjwRnHY1atr2NcAAoT69Klq5aZvyD7y3Cl3U8E9qglsGZgyAuG9OcU+11KNJAJ13D1IrYs9RtELEuEj/2ev5VlexVriaVoiRoGuZDGCMgDk1PLAjSbw2B096dcXVtcRAQOx9zjJqFbeWQJkYB5qG9C1ZFqGzgKEqGdfTvXefD/wAGf8JPpeotE8KXlpGZY7eVsGUDrj3rktL0e6YsYQGCrucdcAdTXT+ENXi8P6vFeGRnZQQqIODkYwfbrUMvcr6B4rbTNctZ1hW3ngkHy7cbsHoa+qPh1qNr4runGlhIJ8eYYz0BPVfbmvnC+gihuor+K2RVuSXkaTkJzzgdK7LwPq9z4M8YQ30MjXIYjfAvSSM9xjv/AIVFmVoz6htt+v28tpct5F5Bx8v3sdjWvp5mW2SKfLSxjBf+971lubbxLDbaxpE2y4TBKnqV7qwrXtbtbtCVOGHDIeoNKxBPSj8aaOR1p1IA69/zoAyetJSn2zigAPB4oUUAUlAxSKTtR3ooEANFHWgUAKDikpwxmgjrSH0E7Ud/Wk6e9GKYhRQe9HT6UnU0AFL1pAc0p5oGhOtFFGcUgFAzTd1A5pccUwGn6UhBp3ak70CE6evFFKRQBk0AAGaUjGcUAc0dfWgdxM9qOgoAyaUj0pAIaAM/SlIyKAaYWDigig9aMgmgNBP5UuR70dTSEYPegApOtKRSY+tAhKXH1pP880o60hgKTOeKXNJ17UAwHP8A9alFIOtGaYIDQD2pT+lNoFsBP1oA/wAiij86BhmjOaTOKUDIoBBRikzR0FAXA004PTNLjIoxj/61IYD8aTHvSkYoPIpgItHSlzmjHPFIAxj1NG2lo6YoGJ370opCPSlBoEHUd6BQOaMc0wFJ7UnTvS96OtIA6Up5oHSj65pgKOf/AK1HekXil6d6AFzxSZ60uaTFAAD2pwOeKbTh3oJucV1oOaBwKU1oQApQM+tJS9++KYByO1L17frQaBQAtGMfSlHegnP1oAB6dKXrjGaTNLS3AP6Ud80UVIBS9cUg9KcORxnPtTAOuaORS0UgDGKUfWkFLjNNAHXjpSnik/OloAB09aXv1pKXqaQAevFL1HNJnHFGDQAuMil6+tJijrQAtGeO9A7UZ9KAFoxSUtO4BigjGe9KaTr7UAAGTS5GP8KXtijGaEAA8cfSjoaKKQBmjrRmj8KAAc/Slxikzj60ZoAcKKQGlHIoAWg8UmcUU7AL2oFGMYopAGOKXFJ1peRQADvjtQD19aDRjFA7igkijNGM+v4Uo5//AF0AGaOg4BpQAaMZoATPNL780UoHFNhYKQeooz0o6dKQWDpS0DrSZ5pgApaBz/8AWpAc0guLnNBoAzS45/woATJzRSk80KKLhYBn1paTpRz+FAajscUgpQcfSk6UDA9fanAZpB0pe/FIAHpS0gpRxQgACjOPWlpKYbC5zS9TikI4oBxQhBnHTNL1PSlHNIOfWgAzzS0mMUoNAxDml7e9GOaKADqKKUUY+tLUBcZxz0o96TNKDkUwDOaQ8AUvUZpDn0pAKaSgjPNHUc0wFopcZpD+dJgHU0ppPf8AlSjFACdP8aX+dH50DmkAc+9GPrR+dOzmmA0DPrRjmlIo7UALimjnuaXp70Y/GmAA5oowBRgmlqAuaKTIBpf1oGIeKwvGqNNokShd+LuJip6Y3c/1rd/OsrxNbG70h41co+4YIpbgj4m/aW8Ow6V4ieW3DCN5G4I9/WvFVhyoTGCTkZr6j/aV07zbDTZo/wB4ioDID1Vz1/lXz0+m/KXCkvn5R7VHtktEehGg3a5yV9b7ZORz7VWkT5R6Adq6TU7YEx4iKyMPzNZd3p5tmKHqOorrpVFJI5a9FwZRtYQvLDjrzVuNjczngLuP3R2qaQRJaJgZkPJrU0/SjpumQ6tMwSR5MQxHq2Op+lbXOQ6GKQeB7SAlVbWJl3JHjPkKehPvT/BwmvtXjaUGaV23Mzc4J71yjzy315LPK5Z2OSzdTXo/w4sGmuICAQd4JA6nB/8A1Vz1XaLOmhG8ke/6FbSx2ESyE7VGMEVtyREeWGGeeAOgptjEV8tSOcZx2q3dSYYcfL3NfLTd2fXwVopFUIZJiY1EgQZLMMA/SpPs6SgO5Qc54609JS4YQp8vv6U2eBJGJWQkDrt6VmytWyF/LZsFd3YZphjlTJXYnoetXIbGHZuSMk+p5qYxkKqBUCgZ561zvc1ijIfduDFyBnlccUlxPHCgJII9RWhcRMoO2PPHIFZk8EeCpBAPb3o9TeKuUbm6WSPb5jBe2K5++ZJVYmURjswroPKS3csUVgOxqlLBBtkItoizcksOlbQYSj2OMv7cyRKqTCWQkjIjPT/OaybzwzPclA/yoec45Fegp5cDRuIwzZ7YK0PaiVmIG4k8Z6CulNI5pQPPV8EWaXJYRSTsDndOMD8hSXfhhHVyIRkdABhRXeyWqg/vCxfoB2qJrQFWBHJ7U+e5i6aOOs/Df2eHJiSPI5kxyfpWTq2gsIl/fSO5bKoewr0WeFf3KEHJXdzVI+H31SdiPkixk4HJA61ad2Q42Wh54PDhVfPE2Zz8vlrz+Z6VU1HRJrJghj3SZGTGMkA167aeHbWyaKeWDdCwOxVPf1qSz0e8uJpYLOAL9oXaxZQxYentW8ZX0MXC2p4/aWt0GwUljKjOWFdTpWo3ttGmHSWM8bj/AI10kdtcaNqEvmtboIAyfPHkEnjJPtzUD2dlqltHaMk11DGNyC1ttm5s88/1rTk6oz53s9iXT/Hk9lKNs0sJjb7ytwK6JvibLe2bwTSR3QbnfjDiuH1LQrW1854LK5tYEKqy3LfNuPbH51nnRNRvLq5hgtnh+zxeY7Odox7Z6np0qlOpHbUznSpT+JHVano2leLZ1ke+gtJXHJmBGPfpiuZv/hLem0uHtdX0u9ZD8vk3A3Y9cVQ0+G/uryC3tpzLJI2E2Hkmpb2/v7ONoJo2kAYg71HbrXWsUpq04nE8J7N3pzseWa5Yy6XeSwXOGlU4NYroDzmvTdSht9RjaWS0TsN2DWVJ4dtpok8u2BPUkVn7WN9Df2U2veODMakcjNJGqA+n0ruE0SOaPC2wAI6SHBpsfh6Bg2YAMdyKqVZJAqFzmYJlVTU0kLNB5wViCcDHSuhGkQRzBTGi9skcUTQi3wGTEQODtHQms1VS1LlRk9DN0mFolLYIJ61tQTAXKKwKoCMnrgU2azVcmNiUPINQeUZFZWZlU9s4zVe2uSsNodPPrMB4jcFB0NZz61E8oB/iOOa52XTmKts3AeveoI7aSFl53Z9ecGm6iluOOGa2O7ghtJsqJlWTqFzWrb2JkmQI231da4S1upUmH2mPcn99F7V6P4Yu/Dsnh+/kk1Sa3vo2HkWxUkOO5Pp/n8Oec9NDpp0eV3ZPJ4fcMk0L+RPAN6spwT3zW7BcLe6YkqsJbh8bw/ZvaqdpcafeTJIXmS3WE7t38bY7e1QWLAMkcCFs/Ngc1yOVup1NJy0JthYyyYAwQCTwVNaduFWEAgsx7jpUX2MHAAyQcstXIlYqCeMCuVyudkYpK5EoLHng+ldHofIAJ57YrBCZkYjOewroNGXGEP51hNHRE7Cyj3SRqCMDqR3roY2ZQMELk9ErD0+PDAA/j2rooYclUX53I+Zh0Ht9a5CpMtwTlc4+RunIrO1SykhkZmdd7AEKtWvMdGYSp5eDhSe9F5FI0RKsr4Gc1ehkk0zltQtHRzkjLDIIrJlQqMEZX+ddFPMAzCdGPbjv71z9yBHIcbth5we1C1NrMrSIDtwSKydRY7CAdobg1rTvgkgYX+VZlzIGVkYgjPFbRMZI567Ro0A8zdx0FZFy78rg4UdK2Lv7xC1mzurt0xiug5ZGLcKChJIB9Kyrtm2442jritW+UZJx3rEvnw2B+tVYxbM+4YBeu79aquMqeue5qy74GOM4+maj58vO3n26VvHQh6kEySKy8Ed81LdRW01o8t1LsdFygVeMioJLiQny1Jbd8pFZOuXk8kAtj8pU7W47eld0JWOWUW2czeTvqN4TjPb8K29It4oI8y8IO461Bp2jvNL8oy3etBkYSeTHHvZey881bk3ohOJdk8RyW8LR27ssLDaT61jNrZywbceeMVt6j4Flh0E6zLqtiju3/IPWT99jPXbWNDpb3QcW8TSMq5OFJwPWrVO+5n7TkV0iq908ylmJA/nWn4c8M3niC6EUaYizzIw4z6ZqbQPC/wBqukNwSUU5x617L4Rs4YIhCkYREOflFdMIxgedXrSnoiv4V+EGn6Y5nucyykAIeu38K+j/ANnzSrfRfGmigRK2ZWyWH+yea4CxheVVMIG1ux7133gYyw6vaeXlZg+Anc54rpjU10PNlB21LPj+dbvXdauCm9pbmQoewAbA/lXCfDHT7vUvHtzbQRxu3kh9zHDIM9R+ldtq8MwilDqwYOwYMOeprxrxJ4sv/h74ks/EGm/62E7ZE7Oh6qf89q6Yy1OZx6I+sda+HGsqukyaLLbQiSdFvY7vnC5+ZlPrjPH/AOquV/aE8DeG9L8K6088CCKG2djIvGDjrj1ryLUv23Ua1timlXqSIwZgJht/A9a8S+N/7SmtfFKA2KQ/2bprcyRJIWMp7bj/AEputGWhSws17zPn/VETzn2nK5OM+lZLR4Y98+lXL2XEzDNVfOA7ZNUiJaEZXB5ra0TTmvLiNIlLyOQAq9SayNwJySM11XgzUDpuq2tygz5Lh8etJ2W44KTdonrWn/APxTofh2PxDf6VeWVrMMQyspUH3J9Ov5fXHj+twvFqM+0ncrEEj1Ffcvif9rHTfH/was/DK6f9ivLeNYZHJByFAwQAO+P0/L4m1BBJc3Jx1kY/rXNVlHTlO7DQnr7QraUs1+3lsvmE926il1Lw7NbfNk4z3GMmtLwpaM94xUGvW7HRbe50mYzxhwwxgjn61fIrGEqjvY8KtLa5VUlg3RsvIx6it7TfEl0t0IbuV/m4yx6V0V14KurN5mtCZ7fJYL3WuR1nRnLurAxzJyFbgkVz1KXc7KVW2x6JHcJcWkMnmq2Rjg8il+QnAOD615npepz2r8ueOMZrqrXVxNGP3g3dcV586bTPSpyUjUu7QTqe/euR1vRWhbz7ckOD0FdVDqkcgwWGRS3Fsk4ZuoIzisU2mdK90xfDevl2EUhAkHBBrt7C68zDbuR6V5rrOkvav9qtxgg4bbW94X1ljGPMIzwM+lZVILdHRF8yPQYuAvzA5/h71PuYDJGO+Ko2V2JkUPnB6NV5SpXufc1kiWNaCOZSwU78fw8VVmi8vOYyQR1XrV8ynjjA6ZAphYDAXlu59Ku5m4mX5MiRBopJEJ/hZeDVVLnyropON/oUbFbUtqZRuLseeCvT8apPpu3cPtWSTgApnH41puZJC2+p2aqVF2Y5D1R+oNWdyLl2c/N0ZUDZ/GqEmhW80RLzQl+524xSmyTygg1QIqjhUU8VV9AsbEGnzXQBQqinn5cbj+Fb9lpFutqPMM8knU7m4/L/AD0rk7HR5lAePVGZjyNy8EVtWn9rRuNrRXUeOm8qajfc1RptpVq8oMIMcmOdnGRSXSy2oydsiDtjmrMOpLAD9ohktjjnzBkA+xFWIore9jLRTo3H8LVk0bp6GPCyXGCjGM91YYqdY2SNgnytn8DTZU83Mbx5ZTw69RT4yS5V93A4J71JZXZy/Mi4IqrdyK6Y7A1rvFHLBtxhvast4fLyjqZB0yetSwRmy5DblGF/PFY2qLvQnqw6Y710c0GEKgkE+9c/dxElxu5XNXEzmtDitRdGDh14PUHtXB60GBOCTg9O9eh6wquH52t6eoriNWxtOBlq9XDniYhdzjrs5xx0pOLuHbwGH61Nc4SQ5Hy5qowMbEryp6V6x47KrblYg05GzGalkUSqc/fFQKQBg8VRJNHyvT5getWEAYg9SOtVrdsEg96nB2uB60hp6mlbSnBiAyccVIpLrnHzjgiqls/lyq34Vblby5C6jr1waixpuVppMdiM9qquCH6cH0rSu1jRRJgsjDt2qhIu48cg8imthMktVRnO9to7Zq1Fgj1zx9aoIflAxkrxVhJCjY6ikxIbPbKQ/buB3qkyZIPT8K28JMBng+tVpYwJAsqcdmFNeY7GerbW9an8ncgdeR3A6illhEZ+6SDRCH3YUECmSXrG4DARzDBA4NT+Q65OCydsVRLb2XI5Xg4q9FK0WGRjtFQ0aIuWLBQChww6qa6SzZ5VUFuDxn0rnAizgFMK5/Ctrw9JLby7ZCCjDac9qzexSOx8N311p88QiAdjlTn+IHqDWvZ6MttLtMTE7vmVhwlZ9rbtbLDdKrSiKUZ2jhhXuF9oem+JLa21uxhe2065UW7jqVcAZB/WsTS5wcOkRSW9xZ38jLblNyCMZJPbFWtOiXwsNIvpZWazdhiYHJX2PvXcax4bOgXek29zbNdWruUhZh8zAjgE+1PtvAo8RG70hG/0cjckPTD/AFqGUdpZz6p4buLa9tVeeFiplRQSJIz0YV6TavbamqXVtut5yM9eGHoa8f8AAN/4h8FajNpep+bd2dgqo1tMMv5JOOPUD+le2WNrA8STW7b7Z8NGw649DU3Gy1bO7R/vEKN065qcHimDApQ2aCB9FIB+VBFAwPBpMilxQKBWE60DrSqeaDxQAY4pKM/rRQAAU49KTrR+ZpBcPajGe1LnJoPSgYlFAGaAKYgBxQDk0Z9KAMHvQMSj1p2PrSYFAWEooooEFA6cUdKO3WgAFJ1pc0UxiZoxS0o5+tIQg5FHcdaAMetHX60AIeBSDjtS80ZoAOTQBilx9aBzQMOtJ3o5FA4BoEITmk5PanfhSdOtAhKM0p54pKCkKMelJRQRQAnWgdPegjFGenNAgGaQ88c0o9aMdaWwxB+NFAOev6UH6UxBQDgUD3o+lAxDzSY47/jSkZNGAaBAvFGaB1NJj6mkO4GkxTutJnP19qYCAUvSlxijsOtAxM4FKOnvQBigUkAc0tJ096d70wEApR+NGOetIeTSAXr/APWoHHakApw5oAOtAGaKKYBQOtOIAx3pOpoADSjApPpS4zTEJ9KdSA/WlzRohI4qjr69aMdKKsgB60ozSY+UfypRnHegBSc0D/OKTH1p2c//AFqdwA9OBSjt9aT+VKB/kUAKaMUD6UAGpAXBo28ZzQPqTQSTSABSjrxQRkdenpR1pgHal6UYzRmkADr/AI0uPSj9DRjIoAUDFA9qSlH0oAOtKenSkxSgjnrTAO1KOe9NpRSAU5pR3pByKO3WmA40Hge9IOaXtQAdf/rUAZowMUoOM0gE6UvUUdcUZyfQUALQKTrxzR0oAKCKWgDNMdg7UUEUYH1pCCgGkAxSg0wAdaWjGaUdaAClpBSmkAdBmlyDScf/AKqXNO4xccUd+lFBHfmkAmPrS0ZoxigQZoHFHagUAKDg0o5pKB1oAU96UHPFIeQaF6UDAml60mKXt70xoQ9aKXA96TpQSLRjnpQKAaQB0pepNIeaOlAC5zSAcUtA4B5OKYxRQeemaM5FHOPX6VIbhRS9aSmMWgcd6MUA9qBCkfWlHPvSYpc4oGL1H+FJQKM0EsBwOtL1o4FB9aBhn8Kcuf8A9VNPHel6UBsGMmlxSDn1pc0MEHTvRmik/CgYvvSk0nFHWgBeDR0PWjdxR9aAF70ZxSDr70p9qADOaB7c0nWlAxS6gLSd6M9KUYoAQdelKBnmge1KevNGgCEYoHHajjFFIAPWl6UAZo60wDkijvS9aMZosAgHzd6XrRjijHNMA6e9AOBxnNBANFABRmgcdaKkArO1xsaeT1+dQMfWtGoLqMSRMGG4AbgPSk3YqOrR82fF7w5NqiavGjZW2QOgHr6V4FYWX2rSQxG24hc8nuDX1Re2wvbrVTKxZHOCR/n6V86a3YvpOpX1osf7uKYjOOoPIrwnW1lG59nGhpB20OE8SuBcWygnCIMkeuaxtRnW48oKnz85b1rptZto54Hk4LA45rkim28iU8jcPyr1sI+ZHkZlDklpsya20jz7hnlZVjiO5wT2Hal1rWJNWvTKwVUjUJGi8BFHQAVqarHDZ+FVA5vbucys3cRrwB+JyfwrkmbO1AeTya9NXPn2jU0tTcXO4DheR9a9r+HFiWuoGxiUDO1ewryHRgts6EZDgZzXuHws3JcCUrywxzXLiHaLOzCq81c9os0KqGJB45+tMvXaXK9B3pU4jAPIxnjvTvJaUjGQCfzr5lvU+tWw63RZNglJYYxtTpippGCHakW3b2xSbkTIjcDbwzf0FRCZycxpu7ZkOP0rKQ0Wo5TsJLlc9hUKuucjc59/8KVUYHdIULY7f4U+3DA7gPxIrJo0QeYwAJVh259KrXVooIkVsg9vSr/yzZYszEdewqCS3CxjGce5qTWLMa5t88IAVPWqTWcQikjZTuyCDn8xW8iZwQR75Xiq91ZDYGHUntWiZd0jDe1UqihCTnnFL5ZJ4Q4+laG1FjIJIf271CNxUqeAe4rXmMXqZ1xGS3PWhYxuGRz04q08BGD1oW33cnn6U07EtGYlmz6igcHYFPT61rLAI1uD97KFQuP0oDfNkHJxj6VZiXzCBg81XORyhbw/2lDCzfLCijbgcZ/xq3ezy6FpYuoAY2TPlgDLN7+/eobIfZpBDg+WB8rdsUuoTfa54yhJiiUqoboSeua3jU1uZShdBofg9dX0yXV76REiQBliI5wf4iPWuhHhd9S0udtNaZYgnClQPxzUW/fZmBQY4GQRsBWib4izt4LadoUVQrFvve9daqX3ON02fP8A4v0q8tdXgsVmnkZJfOYOTkntXa6d4duJoZNRumxM6EhZOfmxwMeldP8AZoZdeNzPGtxKrFUYgZAA4OaJ5Z79jbLFtjDZMgOau9gcbnll358BLSwj7Yz7YTAgXax4BGKg03Smu57uGSMtLp8RMzPwoc9AfU5r0TxfoMMKWdu1z5F6G3lyvAA6YrkbGGW3gvRDGNsrgtI7EtIfpTUuVCdPnMO18PXUpup2t45kdAoWMfKpP8XpWbJpKRQ5jfDIrFgwwMeg9+tdvcaLerF9kF2IAcPM+cKo64/+tWDd2bXiR2dqVWBWy9xL1bH9KzcjRUzi9JsFutKmnmnIuFk+WJ16Ljsalt4Ytg4bbntyD+FdLp3h37bDIkbrFBhi0zdGPYA1SFmsVukC/IBgMx61m29ylBXOevbWKUSER4VlwAOx9RSGJJ7JVkiHnBQCfcVv3VtESDGMoOAD3rO+zGKUqwO4nPPpSUinBGUtkVIDDEeMnPantp6sy7UJPX6itSe2ZxHGjFiTjOKVYykhyoLfdHrT5hJWM6GyeGGUKm6JuCfQ+lWpPDifZY2+UuRnA7fWteeCOCCC3iLNK3Lxkchq17OCOCCUTLi7z8gKgjHfNF+bQVupy1po4kTaEUP7+lXbXQntpCRGBvHZev4122l2dqxsW8lY2ZCZHPRsnjj863ltLGOWSAQma0HzrIBynrj/AD2o5RXZ502gXNyDCBMGUcLzgfhW/pOjvZW8ZUyNIowxbsa7W20ufS4re8EwUlv3U3B3ezCo4kuoLm5dlEnmcyIeBz3FZOKRtF3ZlQWYkSN5NqIwIznuPX/PeodQlESJHtWNF6kdTWvcW8NtbFo/mdl5UnhT7VgXMpnk+VM4GNue9czR1pklqfOYEEn0zXTaJB++JOfoK53TITyWyGB6V1ulIVG7HP8ASueZvE6KyJ3AgkDPIrdiucrwCB221hWZ8xgp+VfUVuRsZFEaMTj7oHWuS2pq0TGKZwGEM0/faOv1qmwVYtySSKx/hboKsTiYSFHfypFHQk/rVNWlj3FtrnHTtV7CMyW4Esmx5Ny5yDWZdYbcR8wz0NaN6UWQhh83bHQVnzXEMilQSjj9aqJoZgnzMVYY2+o4NZOowEO0iglRyRW3cxqFDDlcc1nTxFUJBLA9uuK2jqYyOabLkyKenUGqNyQiEgfKe9bd1EquW6AjoKyrsDyyOD9K6Ucslcwb0gg965zUHJJOeO1dFdAqX459657UVJDAgADvVxOd2RQXLtnHTuaWRvkyD8w4C+tQbjuAIxnuO9TAbx32njitrGbKl1bMo3EYJGcCsyaB7oqGO327mtyWMEMHJ+vpVR4kVu4wOo61rFmTY2K3e1tf3cgQudpZTzjvV2fVLawt5bDSijhsGS6aP52PcAnoOtYl4zhCi5B61jLeTWO4BN2T2rqjtoZJK92dE2nNJCzvJukI/Or/AIR8QTeFdTEy7TEw8uVCoIdD1HP+eK5JPEcykfK2B2FSSan9pYMikE9qcG4u5dRRnGzPYdd0O10bV4LzTVlbRdRQT2krdMfxJ9Qcj8K6rwrtMwUDJPUV4pa+ONTHh+30cIXitZWmgZjnZuHzD6cCtDTfGesW/wA/yrx/DXRKrE8j6tJH05YMHmUoMccjsDW9bTFpI5EbaUOQynBB9iK+atL+KuoW74JkYn7xQ7hXpXh/412EMMcF7bQXSLyzhzDKCffoaUai7kToSPXxObiFkcsXznJryD4naMbqyuVVfUjFdxH8UfC+2CSygvwGH7wSSLIAfYis7UdV03xZaObeaDduOI3kCsPbmu+M01uedOlOLu0fJmoQsm9DkMOxrnryJhu65/lXsvxF+Hc+nXX22KCaOF8kkjcv5ivMbqJNxU4NctaLg+ZHq4apGrHlZw13a7gxHBzVAWzrnKnj0711l3bKWIUDrVX7Opf6U44iSRNTBxbujn4rOSRsY4z3rf0y3FuwAbn1FPFqqH5evtVqCJVxjGfWs6laU9DWjho09eprWs8kZ4YgHvmqepWrbS8fJJ5Herun2c16wSBd7egqa2sJmvRHKCoU/MdpxV0U27vYmvNJWW5u+ANCdoDMy5JOcmvTZbE2mnrCGGGHOOtc1pOoW1tFGsSnCjgDvVy88R7ySE8sf7RrsdenHqeUsNUk9i/DAtvbMucHHOa4zxTp1nfx/vPkmU/K9XLrxAZMjzs8dF5rn7uaS8YgIWPq3SuSWJT0R308DKOsjhr3SzFc7Y927sw6GoXEibWwy/wnHSuluSyvyuNpwQBTdtvPHKcBpD0Q8Ee4pRqc25pOlyaxMCG/kt3BJO3vXT6brCTEKDu9jWGbJmglQ4D/ANw9TWfaRXcMgXDICerdqmdJPVF061vdkd40ZlJXGVPrWEbeXTtQ3JlYpD0x0NWdF1YqqxtcKfm5zW20c2owhUhWZc/eUdK45RO2MuV3L2j3IeIFnwR2regcgcnk1xtistlnO5Wz0PSuhsrszKDhuvbsK5JRaN21ubiyNtABJwO1L5YDZUMCTzUEdwqjaGOQeSaspKXPyk4A60gHpwcjP1PSkNqPNJaVpATngdPpQjEA5bpU1lMJNxA388YqlK2hLhcryaeZG+S1kmU9R3p0Fqob5rQRKO7YrSKksDlkOKYy+YpDfMOnFVzE8oyOSIOqrApVe6mrtreSM2Y7OQj2NPtIYljACge2KtpM8cYyyFR2zSbLSsOe7DqEe2lVschqhW0ikK+VZmMAfMwPNXWm3bP3qDPanSFWfcW3e6ipKRlyWc8Iwksig9M84/zzUqGUNjAk45I61KxknUMpdDnoajjLMDHKPL/21pGi0ISXSUgj5D09RVe6Xgsu5iOOat3ELRSKQfMU8cUyWHe2QCCO1ToBkzOBECGJOcfSsa8RX3sD8xGea3ruDaScAZ6jtWNeW3IK5Bx0FUkZSZx2vbTGCRz3Ncdf2aiFmB8xSenda7TXVJQrj5T1z2ribic25dHHIOM9jXpUHY8uuk0cpqti8JJwNjDg1lJbSSRHbyV5rpJ2+d0f5oT0J6qay3xHIpVgPU+tewtUeHJWZjs2GBB/CmS4YhgcVZvbfy/nU/KxyDVQCmQCEg571aGfvZ6VWBzk4qeFvM+UjmmCLcOZe2DWgh8yFT0/xrLicowxxWipdfu/dNS3YtEAmMb+W4LRt19qQxeQ5H3k6j6VPPD5ozxvFQw3AX924yD69qE9AtqRSMoYOmDntS4D8ZxRPAYXOMlH5BqIkgFe4/WmBbTcAMH5l/UVfDx3kGD19PQ1kLIQoIJyvatCKQSorIBz1FSwRWMM8bkSAlex9KlCSAZHINX4vnTDEZA6HqaiZWIwrYHv1FFyrFQxNwyc+oqWIlT6qeoqSBGAw4+b1qVY2P8ADincLEUJKOcHK/3TWtZXOzDAEgdQKz5ECcqCT3p1nPicKDg9dprNq5S3Pof4dpp3iTwzqNo8zw38UYltwcYk55Br0Dw6mo6Vol/oMqLFMSLiOGThgRyCBXz3Y63Bph0rUNNkkt7uAgyIfu7h3Hsa93vPiDp/xKtrWe7C6frUcQWO5t+AxHt/nrXNI1Wp7nNHH4p8OaVPcWLx6hbPHJuXoGGP581em0aF7qXULSEQMCGmQLzkda5/wdrHmRaddi9E1myKk6ehHTP616MzxGQmIb9wx8o4NZg0cL8SPDbajpMHiHTJma+tFwwH8cZGCCPyrZ8FzfbdFtrhZHt5ZEG6I9N3fFby2QQFUUCJwRJGehzVPTNIjsHmgz+6zlFHagOljSVJiuWdfwHNSxps7kn1quFmgGB+9QevWp45PMGdpX2NAiQnNG6koHFAXF60YzxQKT6UDHUg/Sjml3YoENFFKDmgde9AB/OgCilzQCEIzTuRSUA5pDsGKM4oPNH9KYCEelGKKOueaBCk59aWm0uaB3EzznFJTjSdu4oEJQTxS54oP50AJjj/ABoUYpwOBSHkUDDv1NIOKUCg/jmgAzSA0dKKBAeaKO1FABSHjpS4ooCwE0n4/lQeeKOhFAB1PGaMjFGfagDmgBM49fwoJzSkYFJSGFJ1PWlpKLhYCM0g/wA4pSKMdKYmFJ9O1KRSYoGJ0opc5/CgDigBOlFOPSm80ABBAzRS0mDjmkGwnXNGMCl60dqAEHalFJ0ozQwFPWgH/JozmkOaBgTQv+c0Z4oBoEL0PpSj9aTrRn60xhzmgCjrS4oAXpRRQOaQABilGTRzilH50AB5oxR1JpaYCYzRtxS0U9gCgUnWikScUDS9DSUGtEQKKUc0nWlz7UmA4cnFBAHrTd3NOpgLgY9/ekxnHWgfnSn8aNwHDoeeaQc//WooH6+1FgFHHbmj+dAyTRg/SlYB1GeKOvelx0/p3oAMUnal4IpMZ9aQB3pelIOtKOT3oAXOeKBz0o69KB0oACM0AUUuaAQd6TvS0dOaYB2o9KM8+9HQ4pAOGaKbmlByaAF60AZoozimAvUUq0gpRSASl7dTSDg+9LnNABn2p2eeKbj607rQAE0lA9sigdKAYYxS4o6Cj8/woGH50AZpaOlAhRxSdaPXHSlxn6UwFB9qWmn2FKMe9IBaOvGaTHpRQFxaKKKAClGCOtA7UdeMUDQAcUelL0oA54z+FAWDGO9B49aD3opiAfrQaAOTRjNIEAp2PxpuMetKDzQULjNIB9aXNJ370CAHFKcUlKaADGfUUDpSgZ7UUAIR/kU7rSUoPFIewpoFA6/4UHI7HFMBMZ7c0Uuc0YoEH4fnSkZFKemBSY7DNMYgGelOxmkxxSqaQISlHX1FJ1FLSuAvQj1o6A4pMY70deKPMBQM/jSGgUdPWnuA78KKTGKKAFpKOlFIAyKXNIT+dKDj60wFFKOn+FNo60rgO60CgUUxh15oBPpzS0CkIKBw1HGaU9KEAEc0gpc8d6O9AB1HQ0Hn8KMnFKDkUDAcc0UdqX9aTATtS5Bo60lMQo47UcdqUDNJnimAhHPWiiipACeKzPEM0kGk3EkThSqnOa1CBiuf8XSiHRLjdn5sKAPrWVV8sGzow8earFHnMtqtvZMVdi8rFmz2rxv4g6aElluuiuCGb3Fex6oxSDGCuBnmvLvGix3+ntAx4MmM56V8dKpapqz9Np0/3Oh4jepvt36rtcda5S9VjeCQD5Q3au41TTykdzbtnfE+Ce9ca8gPmKeocYNfU4OXY+TzON4q4mq6i106goFSKNYwD2A/yaxVUbixGRnrWjrKmK4kTOcAZxVC3jzGqnPXPNeyndHyrNrRbZ5pVIz1r3r4T2zSbizblz96vHvDsbCAIgVSTyx7Cvc/hjCqWwABIA61wYl+4d+EXvpnqMREkaxgcZwDTp95fy8FFAxnvSQNt8vGM449Ke8rSk4yF6bq+cZ9MRRxh5AAcIvr1qwED/3gPUD+VMto1UlQS6r1P/16sB9jiQn5egBrJmq1G7TwI4vm7sx5xVkwuqjBAb19KY07zSbY1CerH0oMShV3SFjntUXLSsSmFPLBZ2Zj6GoTAFQgg9c8nNTLOAoKodvrii4d5VGwd+c0rDuVijLGBxxVK4DSBVIJX1zWg8Qfd5rbSBxtqHAKbVBK+tUVcyhbZO0KE77qgeMx/wC1uOBxWgYGBPViR19KhWExnJY4FUnYGrmfIrrzzt6fjSIP3RUZUHqQKvSQIGyRuNINkMTjDEn0FO4r2M1U2OFVtw9+tToNh6HnuO1Tw2pkchcbu2O9PcbQqkDBHOaroO49CXBIDEAc0qsiRFSuO/AqNkaNSUcZ65qT7TNtLMh24ALgZFK/YlosQXxEMezJYj8DUjXbl95BHttOKhiumQrKjbGX7rDgin/21OjGG4nZQfmG5cnNaKTRDV9im9wr3Qy4CnPQZqzG65MaO7N1AQYBPvVS7vjKd6urMw52KBioZr2eYBpHf7uAV6CtudkqCF1GGXUtqPmdxgFmONo9M1QtIYtMFy6xr5snyh5OQo74Hr70ojlKqN+4dQHbFRJYz3JclhIxHCrz+OaakwcUZt0qSyMpOUI3Hvk1FcWiwWhjhXEcq/O7DnPoK0p7E2kaPIApAx1BJNZs1wsw+eTaqnOB/Sq5hcpmXUDwWcMZI2IDsRex9az7e0VXja68wQAFgEX7x9f8+lbTXlvGJHjTzAV2jeOn096oI32tgZ5PLjxjHU4pKWocuhlSRhH8x18sLnYvqKht7EXyTSow3KCcseABVppoo7gsg8wjj94c8VQnuA7bQwjBPpgUOaFysqxushCyZTYcqU9aRYyZA4JQR4Pualk1S2OnW9tDbhSrEvN3Y/X0qnfX7PGCF2YHAx1qWx8tzRnuiZROpKk8lj1Bp1rqDBmLMHDHv1HqaxUnlu0WNSfcDtWtp2nlWDMrEnHaqjzNilaKN/T7meaCKKMEJG26Mjr9Pp1/Ou60+CXUYsxFUTYq5fgbs8isbSbFJ7WBWCQt1DHgmt3TbSe5R7SO5jSFTvfjkn2rs5bHI3c2FVLa5ks7yMQQqoaQAZBz6D/PWqsjtpk1xCx8+OUYSQc4U8gH/Papb+GCDHnTSGWQBd0rcH0xWZfXZS4kWSLZgBV+b73HWueZtTRT1CRBbYC7n3Z35/TFZcEfm3B4AJ54qVt0zkgH6E1c0+2YOXx0PJFccnY7EixYWm9twUgeldDaISYxnCr2x1qrbwiKMMMluprSsYPNw+TnP5VySZ0xRsW0KsNx+X0HercCOCNjbeeOefzquqqiBgpZqtRST7CUiGzP3ieM1ikbWBoHSV2dy7N154pt6iNCDuIbHY08o0j55CgZPtVK4mWB1TdvHJ560wsU7popI33A7gBiufmeNJUAJznoa3LlDIC4YAVQ8hQSWUnP8R7VSRotCG4/fqrqVHstZ9wjKCOeOtX2VYQSByOaq3UnylgSMjqa3iYSic7dqWJUsdo7isu7jIBGDnrmt68h8vljway7rDAgEfjXQjmkjm74goAefUnrXPXqbywwcV01/FtByN2DWNcxhixXkelXezOOaOcnBVtppokCJhvmI5AFXpol39Mn1NVvLw44A9q2voY7EyxvcoZQm2MDBB9aiuNPaRB5bfOxxtHX61LHKVVu4PvxipQzqVlixgDk+laxRjK6MG7sXj+8CX+7u7VnyaaGOCOfUV1BjjktmYAhtxyDWTIpRgdvytwDWz02M07mVHowB4XOam/sXyk3AdOvFaq4KKo4fPUela8SW88SIzbOdpftSu2DdjMsdDl2xMApR/TqKtSabKrAY/dZxuArYjK2dtHuQr82d68jFdHZxWSxxyblKDEis3XI65FUop7kOTOfstDilWXyoY49se75xgk+3vVC08Oz6hcxhytujEgySAkD6121rc2N3t1O7Gf3m0RrwMDvj1qzpbya6L6yVktrJW/iA3Op5wP8a1UI9SbvocJd240m2jVL4Ncs5Hlxg4AHf+dSR67fWMB2y7y/ABAOPqK9JlttC0jZC9i720YDxzDlmbuCa5C8bTJ71ru4jVoTIWS3iOCcDj8OlS1yvRjim1qjCvfEl8fLWSQ5P3gjED8s1zt/Z2t3MZJsqW4wp5FdiINPuPtJu5DayCIyxbOhbPCmuQa6bGQsayscAEZOPeolKVty1GLfwmdJ4fsZpdqSyqO9Rx+ErRpMfaWXnqa6NLWVLO3unhRSxbkNyfqtRW863s8koRQudmcYH1rNza6mypqWphHwjCrE/amPPTuamj8LWinL3bjuPStNpkk1TykhLiNdzY6D1JqW4sxcRs8QyUGTzSU5XBxSF0JofDs3n2dxLuxtLDHQ+9SXGoR3E7ycSOeSW5NR6ZYxlTJLwhGfl7Gr02ifbXWS3Q7AQN7DG78q1vOStcw5acXexm3GpTRbdvy8fLgYNUpL154i2yVmHU4JGa6a88OQrHslgmjn64Z+q+orN0/SnsbnY7yC3lfY3se1L2dnZl+000Riw6lm6VQvPTFTXCyickq6n+Va2s6KkE+TGUliIIIHX3q5DZpcQLPG5jfHKMMhqG+XRC+LU5z7NPKhwiyJnl1H9aibTGhIkVBuB6HvXW2mnNGpAO3f/wB84qU6apO1hg9zjg1XOzJxOHk0rzRI/Hzc5/pVL7HNAdm3cPQ12Tab9kmZBypORUctiJBnaMj1GM0e1aF7OL3OOttEuppcW8Ck8nBPGO9aFibuxZDG88TA/N6AexrpFskUBBmMsOfWm+TJGwSb7uMZ7+1X7RSWouRxeg211C0uI1WTOTwTjmtOCGFCnlEtn1NZz6Xb3afMwTH8Q6gVXe2uLJttrL9oIPBOcmspO+xrGKZ2lpDGxG4EH0x0q0oxuUMAnv3rjbbxDPBgXMciE9Cen51q2+upLjncDxx0rF+Z0crN0qPL2+WGXPUDk1PawpAA23bk5C4qkmqJkIrBk45FWxeow25yOoNSNIsNMAxDKw5606KZVkAySfcVCk427iMDtjpT4yXfcpyM5JNS3YdjUUGaPAbafUAUwQIePMyc9u1JDMrYBqOeeOJ/mBI7EUcwWHvahCXK78dxS22+JSRMHQf8s26io0bCgo7bCc4Y5p7skigOAMngr1otoJoslCF3IWIPYdKLaQAASRYbpk9DVa382H92kmFznDdKuLIZlKA4YcGgqJCIzHKdpO09j2p+Az/MuB6il24k2vyp6kCnvCIkyrZX60i7GbeROrNsA2+4rJvVEvzBSCPSuidSwGRlT3rJ1S3MTF4lDL/F9K0iYzOB1zdCSGAKOeo6g1w2r2wGeBgnk9xXf+KCnlcKxHcYyRXnupSfabdwG+dfTuK7qD1PKrLQ5a8LwsysOVqrJAJYAOhPQ+hrRkH2tfKkO1/4WrPjZ42KSc9vpXsx2PFnuVoWEttJE6ZIOOe1ZEsfkyEH8q2LgtFcE4xG3BIqpcwiUkKfmX9auxjcz2yhyOlSRPiQcYz2qFgc4IxTh8y8dRQK5oKpb8OauW8m5Npz71SgcbBxVu2BWTB6N0xUs1RYTCAdSfeq1zHtO8DmrRQs20dCO9IF3hkIG4VKY7ECylogT8wP8PpUEwUEYOG7ZpyK6yH0FOkiEuFP3uoNUhbkO/cQpGD61JGChGDjNRBeqkfMO9Swt5wxj5hTEjRguPNUBlBkHGTQJGcnIwfeooyGP91hTw2cE8jv7GpNCVmYR/KfqO4qSCWTA4DBexqKSUgDjI6ZqcOsyAKwVv51IIs+SbjlAAByQetQ3S+WuUTDjvUsMTqwAPXvWjDbrKhWVNx7PnpU3sFiDQrklV847RnH1r2TwayaIsZ1CyeXS7xQY7pBkxt7H/PevHm00R7WV94B5Fei+BvEN5GiWc37/T88QvwAazepa2PaNA1KbRtRtp/tJXSbqUL5w5UE9MjtX0JoGoXaWcULCG8Rl3JNEeor5+8FatcaX4b1RYLAajYiQM8ci58knpg9u9eleGdYa7t7e4sJjbRoA/k4JwO4+tYvc06HrCOTHkrgntTJ4yQHXhl9PT0qvp1y95axyKOGGTk8iro7cVJIIxkUHnn1pQMUUo60AIBijFKaBzQAgOaX2pOnSigNhfzpetJjihevFAxcY6UnHNKT+FJ1FAhaOgFGccdaQe9AC9aOKCcUgFACnk9aSjr1pRQG4lJntS9MijpQAdBRilxxSDkdaBADg07qM03HApQMUFIKPWgjNHOaCRM0YzSgZGRSdqCgB4ozSUo/GgQlA6Uo60YyetABgd6DQeKSgoMUZpeRSHJoJsHvR2oHSk60hhzR+dAGDSdqYg6/WiiikAgpTg0mMD3ooGmFBpc0dKYtxDSE4p2aaRSGB5oHHNApRQCEOTQBmkzzTqYCfnSZpc80mc0CAdDRRilP60DEoH50cY6UUAgxRRniigYAZoxz3pA2TTifSgAFH4UA/nRjIpAA9qUc0gGDS9aYBjilB49qQc0vagApQcfSkpc4FAwxzRigGj3oEA+tLSA59aUUxCDpS9qM4xRQI4qkNIOMUo5OatGYowMilApOopQetDGGB2NKPzpO1KAfemAo4FL29aTFL/KgBRmlxSD8hS9+9K4Acf8A6qXOKT6CjrQAvOcil5PekHFGcZpMB3PpSdaOv1oI7fyoABx9Pal6nNJnFLjikAvWigdaWgBKXHFBpMUAOAyKSgUUwDvSjgcUHj60lIBeuaQZpQaM5/CmAo4o6UnWl7UgFH40DmkpQeKdgFxz60DpRxzikHIosAtKDgUgGKWkAvsaWmgUuaADPNKKQj060oHFBQdfpRSgUnSgTDpxSj1pKKBDhSge1NBPvS5yKAFo7e9A6e9FAxe1AGaMcUDOaAClzk0g5pQMigQDpzRntQKGNBQetKKTrQPxoELn15NHGe9IDxRQIKXPakJ7ijt/hQAoNAoooCw78KPWkFB6UFCilpvSl/pQLcKUYpBzR070BqKBil6DmkzjH9aXPPWgLh70uO+aQd6Bn1pBccBSfnS5pKYxR+NA/GjrSdvpQAo5oxikoHSgBeooxj60dRxSg0AJ05pQc980jcj3oHWgBaXPBpuKOn/66AAnNL0/+vQKOtIA65PWlpCaXtTAOppelJSqSaQBjtzTgRxTe+QD+NL70AH4UueaTn8KD1FABS/hQAPf6Uo4IoAQUowT3oHNJ04zRYBeBQKXHNHSiwC0lA60AZHpRuAoOelHUUAZoxg0ALSHg0Yx6ml6ikA2ncc0mDQetAB1zXK+OZgLOGI872/z/WuprivGbb763XBIRS1cuJlamz0cBHmrxOE12fy7fbu3HFeSeJLgPKwyRz2r0/xMfkLYwBXlGsDMrgevWvia3xo/VcLbkOI1GMiW5kyTl+Se/FcVqFmsU7EjbubOB3r0S9t2ZZ0AJON3FZGr6JE1q11t+7GJVz+Rr6PBVeWx81mlFSTsea3LCSRyxYszdDUsMa+YvGABz61WmQzXAwSCW71NDH5dwApL44Oe9fT9D8/ejOr0t1SzEzELltqL3J9a91+GZla2VOpwBXz9o8f2jVLZefKDdD0FfRvw4IFuzkEcY+npXn4p+6enhNZI9ESJApZycKOlV2nN0xwSoU+vX2oeYLHGg5JGT71GkHmndk7QcnHevAPoS7ZyEBhg7c8k96fKw3qW5OflUVCsmEO1CxHTnAFOhklKlwB5h6E9vpWTNY9yd3Kg9R/sipIRkbn49KjAKIGcbifTvU0Jxy446gHpWZqIJTJLtBY9sU9z5bAlmaQ8FR0H1phUu3ynHrjtUphREAXJx27mqsSyIuCTu5PtTS5SMjB5qVEaSIhUCnP8VCKgdt5y/bFPQWpCkbypvCkEDoajfKMWVQ59COKtyKJPlBIbvmmvaGNCcHHqKmxd+5ltvlzlSp9QOKhY7ZSFOBjnd0rYa2hMfzbwxPGKyby1dgxxvXsD6UloytyJ5TDa7lK5LcEdaqrNvyoGQed1SSQ3DOSTGnGQO1Uj54YbgATx8vStdSEixLOACM4HvSR35RSEIIPHWs+W5YybcjAqD7SgZSBz0oSKNT7bJIq+Y28DoB0FH2wPIsh29e/I/KsaS6kDAAYz0Jqq0srgjpj+L0p2aHodL5pt1DKI2ViQQcZH+FU5dQU/KscYB7hjxXNfamJwzMX9j2qKa/Nty2Vx/eNPUnQ6Brhi4KhS3YDmqdzqkhcKJMAdhXM3WsiNgQ+S3Py5qrNqxZN5z9AKrXYltHQS3MC7t0sjseSu7gGq0l5EYvlA+U5z3rmpdWUBnIOPbk1Vl1R5W+VGAP4VVmJNM6K61ZB3CrjsKzLvWB0OcnpmsqeWabhQSB19qih0u8upFDBgvUYpKErhzRLU9/tcnG9v5VVub/IUF8jrirS+F7p5ACr/ADdGZeDWlH4VgjjXzlkBXlmCVr7NkOpFHLLLI4JUEqTxircGlXN1hiWY4HHpXZ2nhKIRkQqWUj7zpjOa6LT/AAvFaMPOjfcRkIOGq1BLczdRvY5aw8NrDBE6sGkbkg+tbKLK06s1sqIePkGOa3m0wSzRRwQmIH7x6kj/ABq/PYRWYg8tBKXbG3PzKB61rzJLQztfcz9FtWubllnhLwE5Qg4IPpWvEDa37IqEAj5e+Oe9SX1jBbWAmgLm9ZsGPB2qPX69atQW5sYbee6kH2jjHPBH0/Ks5TKUSC8j826aS+YK2N0YA4A+lZV/eyancF5GGAu0NjAwOlXNWuZdSuWcnPv29qrRRLGhXkg8EYrllUOqFPqxltb7ovuFvceladlbpGDFGeCQfm65+tT2KKyjZ9wDk1ZgxCS6L143HBrJs1SEWLdheqg846VpW0eGBUlQO1VIkLHPY1dRSEGGwScHNc0nc7IwNDzAYxz0HT1q6IVt4I9solLjcUDZ2/WsUSlGZAvmHHB96uWdu7xK2zygxwXPSpizSULIszIZQSJdo6ZB71l38iWihZcnOAGHrV0tG6NEuGlB+8DVC4HngxOuXFUJIpOzRMdwDI3IGelOidWQMOc0hgnBKAKQOfmqq85uHKDEDKOuOlUtCmOkdJXKnA2/nVO7kRVXMmznjNXYhlTwGJ43VFPaNNHyPMQdRitIsydjntSu/KlzJC7o44dRwKxLsq7jYCT79q6XUrlrqFYnA2oCAOlcreuo4yQc9u9bpmEkrGfdBhuB5PpWXdQ4J+XArVuDGFyMhj3NUZAXUjPStonn1EYlwgAOe3oKozKXfgZArYnAwcfSseYsGyQQB2q0c1iIAEkCr+nSZBQ8Y6DHBqoEB7EU+N2ilUjqORWsXZkTV0S3SRp50YBy/J296yLkqlqgBO9W+UH+H61tmVmQ3AYCVf73Q1lXiSThnZdnmcnjj8K6VZnMtGYjzyRs2Gy2fvVdhvt6fNlueh6D3qCa1OckY56Cqzt5chGCFB78mp5bGy1OmttTlETRIcxHg5PatD7al3uETmJNgB9GPeuWt7sR7VDD1Ld60be6hfZkkgHkdAaL2DlOmhuRNEgmRkixlSpyBW3bZto4J0k37uTsPQe9craXMlpKBsWRAc+oxWgreZMzRN5URO4p2FL2glE2ry/muYCrlmCP8hA4OetZDaeJfMl28kbQ2Ogq8dQa4a3Vo1EcY+9H/F9RVh0SSAKDkk7sDoaTaZokYMmlWaSiWQtMqg8P0B7VmWWhSy3UkoTCBiUB7V1z2Av3CSsI4fvMAOuKltbVREc9M8fSs5MuKOPvInK7Ch3sSB6iljgjjSKIR7QnHHc+tdEtl5lzJNIvyINsXrnuaYbfy1lkKfcGRnrWF+hskjmdNnL6nqLwDy/MHlHI4I/yKnNvtmdZP3KEBc+9amnacLVd23mTLNkcg1eitVJ8uRflPzHNWmZuNzGtdOAt1jRQ7epHWuh01ZFtTBKgLDhCf4RU8FmhyAFHFX7cLEp8xd4xgYPIreMzJwMLVLWZpbWVWP7ttrFjwR6Cpbm03gYjAG4YXFal1brLB+7k3ZYHDcY9OaXYyuoKnavJxVc7JcLIyrnTvt0rhgSVHc/pVW0sFQFXXj+H2rekHyNIDhjzjvVNkwqEcAjnPJp3uRylOa02Wx2nPOcCqS5PDDvWncusXAzVeSIc4yAealhYz7iPccgd+opn2dd2ScGrjoXBBODTPKboR9KhsEii0Y3hmBIHtSS26zfeORirbRjORkgUqR7wAQQPWpuVYzPsQ6FUC45yOtDWzRSosY3A8gxmtg2hkUgEYx3qAaX8hxIcjoD3qlJhYzGgZmxOABjG1h0NJ/ZtuQAcxv0G0cVsx6aJIjvLZzyGHFMWweLBz5ir69TQ7srQpR6VOIlMVyhP90rzV2CC9VAGC59PWmoWErARuqnuRkCtCKZWUBcMQe5qLl2Y2K0nOcOV9R2q5a2zjhpime+KUHP3Sc+matwbgpZkJI9OlZMvWwqWzHaTMWB6YxU4Bib5hkj1poYs3MJOe47VKYmdQTkc596a0JHsWI4QEZ5pyRwkEYKkc9OKbGGDAc471MjyISCoaM4wR1p3GMWBjGGX5hnOB1pZWG6M7SuT82OtWVA3cEJUOFVjuw5Y8ZpiRatlBYAgkHvU7QBCcAFMYqC2nVMfKcHgj2q8qIfmUkg8kZpXLW5nyWYaIjJUjnjvWXewFIsgc9K3rgGJgf4T2rK1RD5XqGHGKpENHn+vwlQ5cFT2z1ryzWnaC7LKmxs/gRXsuuFHTLZOBz6ivL/EMavOySDO4cGu+hKzPKrx0ZxrMJu3IORTJrCWeF5ljJVfvEdqR4vInZXOBnitRJXiwVGY3TDqDww9a9uO2h4MtzmLhTMpiYYbHHvWaAUfGcMPXvXSX1i5CSoRkHg9iKx9Tj35lUBXH3gKsyM+5i3/ADAc+1VlO3g9auwzBxgkg+9QXEHlPu7UCJrVuavIx4KnG30rMgzkenvWnbgNkE8+1Sy4l0MDjJwfWorqMxgTRZOPvZot4XmZ4+uOfwqcEJkAHB6g1FrallIuLr51wp/u9qNm9wBwRyDUbL5UhZOgPQ1YjbeNykgEc1fQmxFKhQhwMHuKYsq9V+RievarDsrKMjDZ7Uz7KJFIHHPSpTKJ4h52N3J6ZHephEsJ5O9T29azomktZMZOK1Io/tMfcNSk7DWugxiHU7QQg/SoPNeGQZPHZhVolrVTuGVPBqIoSSWG5D0x2qU9C5RaLqX3mL/dI7jvWlbXXmIqyKNo74rC8s7QwGa0rO4ZUI2hgfWk0I6KydFUqkiA9tygmt7w/Fdy3WySRTE3O48Vy9oo2KwHPqe1dTpB8uRA+HTI5FYtmiVz6K8EtdadbwxqRIjooMsR+WUf3WFey+HfDFhZIl7ZyCR5Pmkg7Ke4A/z0ryn4WXyxXQ06E+VbSxpPbG6TI4+8A3517npMFuqNJDEsMjH94F/vVmwZbtijqdilPVfSpxwPekGPpS0hBRQCelFIEHWigUUBcKKOlGc0AFKDzQBmgLmmNBxRRjuM0GgYZ9zSUp+mKOvrSQmg4FAFAPHFB4xTEBPYUc560Ecepo/OgEKfxpM/gaU5NJ0NAXFNGPfNA4ozjoOKQ0HakzS5oouAA0nU0nU07pxTEKeP/r0mMmkHOOtAH1xQMXrnik/WjFHWgQYopSPSkAA96Qwz+NBxmlxxTaYCg4oOO1JiigNRSAKTFA/GijQAxSZ4paKQhOg96bTh34oz260A0IefWgcUdqBQxoSlU/Wl20mMd6YbAetGOnegc/Sg0kDDGBSdaUY45zQKAEPSjOaVuaTgUhidT7UY5paCM0wEPHGM0lJiloQmJ/KjNKelIBmgAzmlpeAKB0oGAHFB4pDxQeaAFHtS4pB0paAA0Z4zSDHSl/CgAxS5xSdaKAF560Dk80dqAelMY6jNITkUhoAUdaU01cml7AUyRRQKbx70uDSJOK6+tAOT0NGeeDSd/etCR2PrS9cU0dacOaAFHNOFNxxSjjvQNABilxmg9KQHmgBR070oNIGpakBQaXp06U2lAoFuOoz/AJFJmj060xsUHmjOaPWjP+RQIKX6UnWl7UgAce9LSA5NL7c5oAKKXrijHH+FAAetB4pKXOe1MBDS9TwKM5PFHPFFgF6npRnmjv70tIBAMGlB4+tBGfWigBR0NGM5pBSjk8U7gJTu9J09TS96AFA5oPWk680UAKDSnr3pB1pQc5oAAc0vIFJ+dLnA6UgDNJ1pcZpMc/4UwHUCilHFSVcWkz/k0ZNIRTsK44cYpRg0zuKdQIXpSUUUAFKODikNL16nNACj6UE5NGaMUxiDmlBzRmgc9qQgPNGKWjrQNiClpccd6MZPSgEJ3p31pOx4pB1pDD6ZpQM0AfNSj0piDFAOaKOlAB16UuM0nXtRSGKeaCaXrSf5zTBgKd0HegCjtQKwuKMdaQ0dcUIY7GfWk4+lGfc0A80AL07UlL1pOlACjmg9u9JnB9qUUAAGOaO/B60E5oAFFgAcgUDmgc8jn6UCgBe1IRmjmjpzR0AO3rS4pMZxSgUkAUo4pCc0D86AFzz7UZzSdaXHOetIBc0UoPpRnmgAFH1oHTNBPamAduM0Hn1opR7UgDp9aWkH50dTincYpHfvRQDmjrQhCjrzR2NJQDz60MBQ3PelpvWndKEAUEUnejOetFwE68DrXnniy+L65cgH5Y0CnFegytjgZwa8o1C4E13eyDO5pCuT7V5uNlaFj3sqhzVbnI+JrwtG/O4YxXl+pyFpCD1z+Nd34nZ90gT68V57eSFpmz1r5CTvM/TKMbQKgQidDgHeCnT1ql4mtTa6TGyAuIv3Mv8AQ1qgEwkr/rF5FQ6nIW0xpSC0c+N4POG7GvRw8rNWPJxcOa9zxXVbZre9UbSoJypqK3VhvfOBuxXReLdOkttRkEq4CAFfceorHjUyKu1APMwBn1r7KlPmij82xMOWozpfD4haeM5+Un73fHevevAxEmnPIpIjVgpz3PavCtLiN1OtvBEFESfeHU4617l8MLeQaayTkIu4OAfauTFLQ6sJ8SO+jhY2wkOAW4HqBUFtMxlIX7o/WpblzO6QRqQrc8enrRFp6hgASSxwOa8NnvEkchOVXnJySO9S+b5eWIOF5ApI7d452WNeAOtWobRv42z3rF2N4jrBlum3kHcR37VbliQdiyg/nTBhHAA+UcYXrTJJJHm2op+lQa7DlCsd2Nq+3U06EsSWQEY6Z5NIqFVyx4FAYypwfpjmmhDpJJWXe3XoCe/0p1tAZjwvTkk1K1sURWA5xwpq0ksjQYCYRTyVXk07E7rQge2VASRk1ECzkBfuD0q3JmYAbML1460yOFmU+XDtRT1JoH0IWBbIQRqf9rqaqtAgclhkem49avzEbJAgUP6nnFUWhcDJYyMBjcvA/KgaXQzL2CAJwBubrmsr7IZ8jyyWXkBGxx71v3cRLAhNuQOtVpmZUxiPgYyO9NGmxzB05lfzNm1um2Q0jRQrlZbYlxyNo4romhKgrkOn94DpVa7s3twCWLQn7rheQfpVqRLVzGX7O0vFrvdedoB/z61DJFBdBtgFnk4xIDn9K0JLeaRSJLhTj5tyLgj8aimsIZ0DSRySk4wQ/WtFJMhozZ4UWLYjo4UgsQvP51SlsbaWZnklBwP9WqlifateCK2tmYfZsZ7Bctj8Ks28TW7OsR8hJTkkgEgVomupDT6HKx6LE5LPazKP+ehXCgegz3qrFokLSTgq7IDhScYFdnPFfSwG1+1NNFnf5cY5/Gs8RAAloGD843jgitFJIzcLo5DUtLJaOOEwyJG3LqvWpo/Di742dFDEjCtx+ddBLaQ3kqxKUQ4ydrYGfrTo9zugMglRTgIeoqXJMXKLFocMDNmK3687VHJ9BV6DT5orUxxwR2xlYhpmGW2+wpWgntmimiwuTkD1NTRNNOzFY5nkHzEngUc9hchFBDE0sUURO9G5ZhuB/CtGXS5TM32q1BcqdgQYXH94CoWvJfMaIAxb+WYIMr9D+dXtU0y2is7S5g1UyXZX5o3kJz7Gl7TTQfs9StBFDaSPlklJGQF6fQ1eWOG2cNITHMygoeuD6E1VmuPscptboQKrAMWt1G7OPWi4123Fs6x+YWBHLR5PHvUuoX7NlmOQyyGa3DQIT/rnXgEdcfrST3FlavC8kj3SSMQ5Tgj8ayjrc8sCxI5SLOcY61HGJCCmflzn3zWTqGqpFq4ndZCsOREx6Nyce9Rbd27c7Ox6A84qeG2YqMH5iOpqWC2ClmYZxwQfWueVS+h0RhYiZTaIq5JDdR1qS3gN1IWG0AetKkTT5IUqoq7aqEQnAz0GB2rO5o0E12tsoijiwzcZzwKZ5hLgEfKv6midwGG0bieoNOWPKgsCBnmm5aFwgi1b5bvjFXMgBR1z3qvCuQOOAMcVIvzS+WM4HvWDdzsSS2JbJ9pbcMEHgnvV1EgQMXeUsxyNp4B+lRBgikhCzDj60sobykaTL7eQqnmrRLd9ySCT7N5hikKuwwCRWddcyq3Mjf7BqzHOr5aRGTPCg9RUJgbeWU8fSncV7EZnZl8udSgB+8OtVZ0Fxwg+bpmppCzXPBATo3f8qlnkCbMR4JyAw7mqMnuUts8eEO3b6Ac/nVSW4CserD0U1du7h12KyFc85FZ15JliyKA2PzphuZ2oiIxs8YZCecE965q6RpWL+XtCjmty7fzsNsYAj7p7Gse+m8kswRyG49s1tBmEzLkjJByuT61UljIXnnNaMrCQZIx7VSuMd8/hXQcc0zLuFJJA7/pWe8JLbT8wHcVuGDzMkKD7VRuU+YbkbHtVXscbWpkPEV6HJNCrlDk7fTjrVmWMjGFPI4BquNxAQ9Peq5gtcj6HBGRjk9qkubeRtNAB+QNkH1odchwcYHUA81EAyIVGSvXB7VvCdtznnBmVNdFo2jkRjIMAEVXdFYkKSSRzxWzNElzsCKQ/pVS5sm88JGCG9DWvMKJkNblSeoFOSRo2AH6VotavGSshAPTmq81mY5PlIYD+7T0ZakWbG+kTIZg31rVt9UBA+YDHOBXO+RIZWU9D+lOSQxAYOMcc1jKPY0VjtLXU13AP9z0Xqavw3CSSKykrzxzXDw3xPGTkVo2+plAQTgdKzdy0dp522RsneCMcVaS4Xy/lOSR909q5WDVCFBwcVfj1GN8Ybn3rLmsaJaHQJsWNR0z19jUU8K3A24yAeapQ3itgMSR7VYW4xkjBFK99R6F1oovLUgfMPyqssakHjJJ704TptBJIJ9Kejq2Cen86L6jsWI08pOxpUKKApJAY+lRK6f3sH3pSAy5DDP8AKqTJB0VlI5ABqZiVjwD0quXDKOMmm+dgDjPPWr5iGiaZlkC5AJHpVSRB5gwT9M0rzDdgc59KjeUA57/rWiZk0V7qFnIIHOeB7Uhj2jJOMcc9qfJMTznIHaoJm3dTwetO5m0MkHIyeM9aaVz0PNMd/lIPJAyBmnF8IuWH1WpuFmATnB+YfXpSx7UfOfbBpqNmU8n61KoXzM+WJD6DrS1HYd5jRocEZzj6CmsFkAV8r33CpVhhkjJIIbP3fSk+wkHfvO30NNDHQZKbhIGUce9O81kwGU7Seo5qeKMMhUBfqOhq1EpC/MmVPcU7hYr+TEAQoGfehbLZjCqQehHWrvkCUY2kY5zSC3iiUZD++1v5Cle40VxbeUN2eSe9SwnLHn8CalVV6GVnT0YDilKZAGwEA9R3qbdSrjt7kfKMMKkildhtqINsYFlKg9m6GnRQgBirMCTQSSsVOAcq/tUse2FwSxAPbPWoUcqdrLnHcVMUGBk7gfTtUhcdN5U7vEyOhHR+xqnMksgWJZAGBHzYq/HG6sfk8yP/AHuRUZtY3kEnKuvftVDLsUbIoyFJx1Herm5SAVUp646Vl28shYBhlf0q+JSBwflFJlkU1ypPlPnnv2rJv8R2p8tw5DYwTyK0Z5du47QzEd6xbldw2gbZM84polnMaq6ieRGTIPU9jXn/AIht13bQ2Fx8rHsfeu/1aIsSeRg9RXG67H58DNsyV68da6aTtI86rucLc28M0RSQAXC8hj/EKpWZdwYgwbZ0U+netC/hQEPyw64PasmeVbaUSRZw36V79N3R4FRal/IeKSDcACdyqeo+lY2pRrKhkTAZRh1HQ+9WLpiu2VeT1B96LqFZU+0xpjcMPH6Vqc7Ry80RiPAqxCVuojE5w+PlNTXMWOg+WqRVkkDD14oCw1VaKTawwRwc1pQEAKevbNNnthdWonUfvF4cf1pts27AxmgpaF2OcwzxuuSQc49RWrqUUf7u5t1JhlGcf3T6GspOce9aukXy2wkguF328gxkdVPYis2yzMlRT8/Q9wO9QxBo23EDZmrd7bMsuVAI6jHpUW5Zk2DhgPwouBFNtdtoxt9qbDgvtOSB3potpH+6MEVZtoGzlxg0PRAldliOyjlGd+T+tWbeDD/Iw47GkECluDj3zV+0s1nO3qRycVySqpbnoww8nsiOa289ACvNZ0sLWjnByD1HaurtbQPlQvQcZ61Rv7QlHJTGOuR1qYVVfQupRlbUxbNRJIMHGfyrasbaIzorlVIOeelZCWx2GWMHbnHHatDT1MjBZACPWumTOC2p2NvoTz2sksabgzcIo/UVe0JUsZfJuFJaT5QrjG0+tdP4BtZdc0g29oIBLEcGOX7xz/EP0roPEGk2NpaQ2WtWhh1CBSEu7b5hIO3+etZPUFo7HZ/CW5CWp0i9LXUIQrHIv34SfQ+le1eGlubKJCJXlKMI5M85HY/X/CvAfhHb3ujXH2oIrQyMI8S5w6npz2r3/wAOvb3NyY4WuNOv15ZJhlJR61mU2diOcc59xS49OaigWZc+dtJ7FKmBpEgQKD1pc5pKRQbSKSnZpMcULUTAUEUoHpQKAGjgUucGgjFJTEAPNLnp3pMYooHcKOvFFGaBCijNHGKOBQAZ9KOnWjNHYUBYM+lGOaTp60uaAFPSlApO+O1B4pblC5yKOopAaBxQITA7inAUh/Ggc0AA5zR1oAzS0bjG/wA6XvQcZpP1pkh9aMUUv6/SgBM0hpxpAOvWgAFGKAOe9KWxSKExikpQaTmgTEHNL1opCaYrB3oPAIo6mjrQMQc0d/pQev8AhRSAcKTOaAaSmFxcflSUoPvQRke9IY3FHtRS8UCsFJQOKQDr15oGIKM5paQjpTEIDmjOaUjFJjmgBRSrSAUCpGL2pB0o/wA8UDimgFNIKXdR1/8ArUMAxxS+4zSHFBoQCjmjp3pMnvSGmApbpS4pMYozikAtOzxTM/WlPNABSjrQDikpgKTQDSUdOtMTHAUde9JnApSRRck4nFL096M0Y44q7kgOlLSAdKOlADwfl9frS56UynCjYLjieKTA9aSlwQaQBjvTgfam0oPNAbC4pc8cZpoaloAOtLSUoxQwFoFIPxo6UgHdM0vJNNpRxQAoNKOaaKU84oAWlzxTRxS0AKOaXFJSgZ60wDbnOKXOe1J0+lHTFAABQOaXOKQHNAC0UUYxSAM5xSj2pPWl6UwF3c8UUUtACZxS9s0lLmkAUDiijrQAv50p4P8AhSAZ+tLjigdg9aRfYUHmlHFMQtFH0o/lSAVRS4zTelLyaADOTRmkNHamA7vR60gNLUj3DNLjmkBGaUnNMYZ4xzSjmkzQDQLcX8PypRxQfx/Ckp3FsLQKTNKOmaLgApcE0oFFIaEPpQBR60D2oEHelHNIRz0pR0oBAeKDzSjnNJQUGSB60uKTmloYB9KB1ooHWkgHdqTGO5oNH50wFxmjpQR70DpSsAhP1pQOCaTH+TQKYh3OKTpQDnigDigYooHH1oA/GjrQAHnmgH60Z4/xpRzQIF+tLwf/AK9J24pelAwzSdO1KRxR3oYBj86OlFANIAo7UGlOO1OwCDrTgMCm9DTs0AKcUlHNIDzSAU4x3o7UAdaMZpAKO1HSgUdTQA4Uh6UdPWk7UwFHpS9KTvzS0WAOtBFHaihgFBNHNHWkMXOe9JRilpgU9SuBa2NzOSQEjJz+FeUCRv7NaRujsT716R4uuBbeH7tsFsrtry7UJEjsIxGWPGTmvEx8uh9Xk0NG7HEeJZAc88k1wF8cytgd667X7gMzcmuLvXAcncc18tB3mz9DirRQscpD4zgjjirdkpU3MEvzwyDKgdqzYmBwSePWtWzKvFnOOQB613wVmcdeN0ZfxN0ZP+EU0248s/akTyt+PvKTx+IrznWjb2Eltb24YmCBd4PdyMmvfviFFE/w4sQU3eTcglgOenSvAfEOkta3JuAxcTctxwD6V9PhKiS5Wfn+ZUXzXibvhhls9M888uxyXHOAexr2j4YRte2Mjs/yx/r6V4lpjFtGjhQhGlfDKf7or2v4cEpppjUHfkEkdMYrTFK8bnDg9J2Z6BEn7wEgkdPwq3DFgjaMAVFAf3aKeWq3GmMYJ/pXgS0PoUrj0h2k7c57mp4YnVDk5AOeadbIrhsHaPWkK+ZJjJrBu5vFDoyhkI2845xUvlKvOMZ9KWFMFvp17mnH5jgdB60yyGaBpgqDAX1PWjSrNI7omaYpGM4YjJJ9BVlEVfXP6VVkizLlXzz0zxVJ2C2hbviJHBjDBRxn1oSVokBAyfTrmn7WUADJU+lKww24ghfbqKYlbYad6KJJQVRucCmiX7QhQI2D2HX8qsFwqhSGZf8AaqG5uGTcsWY1YfexTEhksQiAyuKou2GYhiqnqBVhrZolVpX8xuzc4qvLGDn+lLY0SRWlWNCdzEcfxEnNUpBGy5BD+qYNS3LxxzBSrMemRRIiHkA/SpNeUpNP5aEiMn0qpLdqkR3OyuTnBGRV2ayEmCpwO/NVbrTSSCW4FA7IpW8yxu24lt33iP8ACo7ieCQGMysFBzu24INTvp525GWOelVX04yOSSVHvVpicUx9m8Qn+WZ1G3Hmbeafql0gjjt4hJI/V5ZgM/pVQ2sgzjIIPb0qDyZo3Yh3y3Y1pzkqGtyOGGS2jZ4p2Yls5RuR7VbWWdIopJZvtDHPDDkCqRikQ79pZR2XrUsFy9v+8R1QEY2yDNHMEo3LaPZ3KkDZbkfxkdTVuO8ciNVsLVhEcGSNeG9yKy+jEtEjKy9D0z6ioPOML5jbjHIzS5uhn7NF4/abaZ1MiMmdy7RzWxHqU1xHFL9nSWOP5SiEKT9a59b55PLyFYrx05pwjllffg4HOF4GKTbK5Ead3dzC5wYTblgBhj/D9ay7uyguLyN5JFV4juV+tTlTcMpkkI6csaljtyGDjB/Cp5ilCxAwjlQgq8koPDDpip47YfK27JP8NW7eAgksuAeOtTi2H3SDuPQ1m2aqJRW3yxReB1wat/Y/L2szqTxkAc1fFsDtIiIUDhj3NSIg2tujI5rNtlpFdoVRMqc+4pJU3AAdfUVP5hZgrDYueD2NM6OcDpWZaVhkcQAJkztUZ+tJHMzjIHB549KklAXIY0gAVQFNUCQRxhiTnip1jAIDHIPQCkSMIM45qYw/cZevvUNmsV1JETbgL064qRYizEAEEjqO1OTl/mAIA6inxXC7yAG4HWkjToEId49pJwDjPfFWsQ28JdJeR0B5JquSFy27Ktx9KtJaLMRtdFH+0e9WjKT7lWRgZ4yQWRuvFRSDYTHvYDNWrgSC3UMwIRvviqzeVICTNlv9mmiXqirNaRwyCUOWyeQTULPKmBGQyA87u1SXMG+TKO2Pemy28kSg5LL7VQkxBeETZbJcdAaoX0CTISSIz14NSNe+WWTYGJGMntWZdTFiBuwO9WlcGjNmlKCRRkD3rNEe7lhu/wBk9q0LkKFIHzHOdwrPmdm6c88g10Q0OaRTlh2kc5z2qncJsY8fpWhKqgE/MT2qu4JHXII5FaHPJGXK2zJ5yeOKiaMsu0cHpmrMsZwQOB6mmxIGj55b1po5ZIzLu02KpA46ZPrWfNGRj271uyxlyd2D9apTWwLDHX0obI2M0Whc55HqRT5bUAMQSTjjFacNminLMWGfujtT2gULgfzovoNq5z5jMZLDOR6etHkLM8Z3cn8wa1JrbqcDrVCa2K7m6H2rWMu5i4kieWIyWVcqeN3U1TuIB5hdevcL2pkjzY+b5gPWrn9reXaCIwKM8FgOfzroUkYuLWxmyRsSrP8AKpPVRRdWkaqjKxfd6irJ2z9SwHp71MBFH8kmAO3qTQncvUxp9PkiIJUruHBxUSrJGGDMG9K6KSKWVR+8LxDoD2qDyN4KtGCD3PUUtCuZmZbXbAcjkdjVyPUeB696k/s7yG+6WyPvUqWMOG37/XNQ4opTJ49WMago5HqKtx6vlxngmsgWTkFkjyo/vHFTQ6fPLkv8mBurNwuWpo37fUw+Q3bsavRXSOOpP0rkJfOGCrEDHIPepIL2dASwI4/A1PJYrmudik8Kty2fYmiS5j3YSQ8Vya6g0gzhg3ckVIL4lwvcDtUarQq9zpzfAKfmYH2FQ/bFf/lpiuffUDIRhsYODxTorra3J3ZPAHars0K9zakuGDYRgyg9RSPKxAbO5qpCfbkngL19qSPVIy4ViMHke9NMm1y5mSZzhSF/nT4maIOrJvBGAD2p8GoxOq7UOelOF3AJArkgE5OByK0urGTTKbXBjXDR7TnqRVqFPtDABMDHbviiJBMHYxPtPT3FTm1CRh1RwAeo7UJha4xFDyFSvHY1YS0Yu2GB9+9OtIJI+WQuM/eNXVtxMq/IfXg96W6HylPyWx0BYdTSiBmkVgGQ9PUGtSa0wisE3464PIoiibkevrS2C2hT8p4EDYByO3+FWbdTIOSM+3FSld0RQqPlP3scmlCDYccN+tUIfs2KTjOfWmSqGXGwg+1SJJIwGQCB7c0skuVZ2yrjAyOaegiF44pMEHPseoqKaFgoIJHrt61PHEB8/YnJU9DVeVmGSAR+opWATaWG3e+PwpbbdGSgm3DrtftUduznnPzehFTCVZMLJHz1pCLIceZgjAPvTJIOQyO30oB3YX5W9jUqwAhgGeMk546UrodiS3LMpV/kfsRSNJJEwGNw9RT1JLAsWOODS3DmFwX5TH3hyRQMkC7iGVvl7g1JuSP5QSGJ+7VOKYO2VbKjr61bEauh3de3rSLKd27sxDDavTNUJWKzE5IA6EdauzLs4JJQ9c1l3ZYbgpyByKtEMxdXUl3VcgEZGa4+/DIN4GQOHWu31Blkw/ze/wBa4zVsW1w75OxuDW8NHc4qupwF9cCGeWMKDFJ90+hrm7pGhnKN06j3rf14Bp3jX5QScD0rIus3NmN/+vhOOPSvbovQ8Ct8RGpxGQ3MZPHsaely0BDkBocbHHYg9/8APpVa3PXd930NS2y5laEn5HHQ9K6bnMZlwNkrx4yOxquLZg21iAD0Na15CDGAQd6fKTjrVaNBLbkMfmXp7imIq2k7QSkHlehHtUijyrsYGFPSnW8A80qcbuo960v7LM9sXAJKelRJ2NIxctip9nZmYr9eKVAznb6etadjbiUpjjjBqG4t/LnPy9D1HesuZM0cHYrB2K7tvT1qu0haTcFxj0rRMLPgrjHpinx6O90yheATyaLpAoSeiKUMDzSfL+Na0GmyBAWUnPQ4rc0nw0YdxJD84ya17nSpLOLr5iY4z2rkqVr6I9WhhbayOPe3wMFeRVzTX8l/mH4im3kTBz8p49KrpujIyeneuKcro9yjRsdnZwRXkfyna3Y1bk0lLqBoyhEoHGBwaxvD8/zBc4rvdOtVnhyOD1z3rkjK0rDxFLqedaToEz6jeW3l5AQlFx/n3q1D4SmjSRivzIfuAHJ9xXqOg+GGm8S2TrCJUuH8l1A5O7ivVR8Ho7ATmYO6WfLOhyV9VNe3F3ij5OpeM2jwnwpBfeHTb6pbxyoUbcjgHAI9favojw94li+IcFvp+taNbAuhYS264yPX2/Cs/S9DtbltQspY5G0+Mb0Qeh6kV1cPgOTwhp1veWE8lxprw/JPGMyw+mR3FU7GN+5g6To//COWz2kkcl9Z+cxWVVJZADxXrWnXVvrukRAyNC+0GGYcMMdjVLw/f/2r4YFnPApcqT5kYwSex/lTtDtjYWUVu2NmcHd2NZjOi02VmhEckm+ZOGJ7+9WxWcdhHyMqToPlYHhhViK+jkTJyHBwyijYbLOMUYpqS+YucMv1p4GaBIBSjpSUULQdxelJn8KM0dfc0BcCc+tJS5BpMZoAKKAMUtIAzxSUoHSkxmgGFKOtJS96YkBHNKGo70hOTQMD1pKcRxTe9AmKDzzRx0pO1L1oGGM9jSjFLTc5PSgALZoHJoPFJQIWjNJRzSGKDk0DrSYpQeaYCmminEkUnSkAEZNL1NJuoHemA6m96XOBQRx/hQAlJSjmjikHQaaB1NLwaOnFDEhDnNJ04706k6DvQMT+dGaO9BOaYgxR/nijPFJQAoo70Z44FHXrQAU3BP1paWkMQUHApfzpDxQAmc9qTODSjrQcd+tAxD1o60UUAHWjGelAxRu5oAMUhBpc465pN31piYdRSr1pOlByKkY7ORSDrSbuM96UNjr1p7BcDQKDzQeaAFBpOppRg+tA9P5UABFLRnFNPJoAXdQORRilzj3pgLSUZ796T6UCY4HFBPNNyTS9+9Aji6XFJnnilPFamYUopAc0vU0rjDHNKBijJo3Ej1oAX/PNKDik3ZoH40mMU8mjpR74pQc0MNw/A0UEmjr9aBC0tIBjrR+dABSjmkHA9qXFAC9RQCcUZpcZNIA+nNKOlJSjimAvWijrRQAU7sP6UlGeBRcA/lSjoKQHFKDxzQAHmj6UZB9cUdfagBenvRR3o4Hv9KQB1pRz0o6mlHHrTAO309aKTFOpAIOcUo5pOnP8qUc5oAMUUAZoxQAZzQDmlHvRQAo4oAznFJnmjNAxep/xoBx0pOgoBoEOHSgH2pM4paAA8cUUClApgA60uOKO9AOanqUJjn0FLyPpSHt1pc80yRenNGf8mjd1pKBjs0tJSdfpSDoOB4o6GhTgUp5pgA60uMCkFL1oBCUA89DS4+tNoAcOtIOlHYUoFACZ460vSg8HpRigBQcUdT05oFFAw/Dmijv3oHJoAcORSCjP1o6UAKMUh4/+tQKdj3oATIpOnSl+maOpxSAO9L29qTrxS/yoEGcDAyKXOKTFHU0DDPHenUlAOOv60xC0frSdKM4oGLS559KTOTQOn+FABRS9u9JjNIBduKOlJmlFMaYD1oPHrS49qT19aBC569aCM0DPeilcAHNAGKWjNDADz/8AWooHWlzmgA6e1Hv/ADoP0oPFFgDOaWm9KUHINCAWgDFA6UfSgBe3vSA0daDSYwpDxS01uB7UAc146uDFociAjMjqMeorzDV22wnHy16L8Q1MthbIhwGlx+OK848SW7QQDk4x0r57Ht3Z9tkySgjzfXnBlOeTnqK5W85yQevet3Wn/fN1xmucunyDgmvnqWrPu7aIjhcltpJrXtRiONlbo4H15rARyr8H862bOQMYRnlzwK9GK1OKu9Ds9ZzqWlaZaIC8CXaGQf3j6fTivH/GbPcancwBTDaQyn5ccE5r3OaxCadoxiVhtmErE9/evIfigkkWpSjyyEunJ46EjrivVw9T30j5DGwbTaMLR3jldnUFoYTt+bvXuXwsKGCVcEN1A9v8/wAq8R8PRpZwzxOhOVBHpkmvZPhL5qSz78MDH8ueor0sRrTZ8/hv4p6WijbnGCOM4qxCNygZx9Ki27kXnGeoqaJAzjP3fQV4Ej6KBc+WGI8ZA54pRllG0fN1FOyqRsFGMjpUO+SNwxI29MVgaxJ9+115+YnpQqM5LEkY5JFSwhZAGAyR60IPNb5gU9RTLBjlQOfWlx5WSFBL9z2qZQkbbNv0NMLGOTJGRmrFqSR5VV4IzSSuyqVU7DnB9ac0v2nO1guBxioobcxM5JMrHu3aqFYljj3RANuYnnn0p8xiaPYyAEdNvc+9Q2ly0hKFTvHcdMVO0RRRzuP94Um+pXXUrXTOFC53cdOwquR5ikAe3Aq15Lfelk3E9AB0pkjvEAoIxSb0NEjGk025MxfzhjI+Xb0pXsW8ws8hY+nQVqCQ7Sducc5qq8n2gFzU3RpqUXsyQDuIX2qpcW5QDa+eecmtCYDYCZMY7LVQRmYEspx296C0VXDhBjHHcVAqSM48xBt/vdq01tzOu3ZsHvVY6csRYLvZvTdxQh2RSniRlJAwenFUjGyr/tVrvp7ZG0hSao3NnIsmDIV9xRcaSKxsndeeg54qtJp+chl3E9q1FhmCkMAy9j3pqBpZh+7AKjHB61VwaM57baOcgY71ELAooIQMGramhETKWRjn9amisWmbaq7P96hE2SMNLBo/m2YFTpbNvTKsY887euK13sp1QBkPlhsEg5xUkVpsi/d3CSbj90ZytILqxnPp7EuyQsijkK5BNWrS24VXZUI5+YVNHBcjBBD9stwDVomWZg7wt5Y+UNj9M0g3IXhDS7yyhT2A4zUsVuzEYIxjPHcVLcRxR7ctsyeSvIpIPKVGDFsjhWXoakrpoNZhGF3ElQeENDzbXkdlxuH3fSoru5U5V2Dso/h4IqsX84cbjzWbKS7j5N0q55C9cGmR/MOCQOmafLI5UIx9uKFKom7PTj61CNCPYWkAYkKPWp441aRPm79qrq3mOxJwBVq0j3zqMjHvTKsXGthnke+RT1j8vAxkGn/dwMkmlA+QgnnrmluUtEMjJd2H3fTFMWHaQR1Pap4W2Me4+lKke935x6Zp27g2LbiUhgYxt/vj/CpYwiqxEcnm9AS3B/CpIwY0+tOhjmSI3DqNu/Az0pmbZnEsQRJkLnOzORUaxRRM8sY+/wBQK0XCXDF+mT90Cq8luYyAoLRn0qkiXIqIxViR0BzjFNuDI64UYUnmrSnyt2V6+tQXEuY2UH8vSnYhMyZ0RjtK4PrWRIojDc7hU9zaSb2xIx5zzVSaLKccn61tEqTKkzIF681UkIxg5waWcbWCN3/SmBiARyeO4roic0mV5SBwOvvUEjoOGH5VZmUEH19KpsxBPyn0pmLZUmQvnnCjsaq7CCCrcelaEkKhiT6VWADE88UlvqZO4q7UYBhkGo3hAOQOtPcnGFHIFOI+X1JovczaKM6LCGYfdotZPtEWQhGPWrEi5Byu7NMgiMR9jVqwiOSIFd+MnOKrT2ityOK1nAkjJCbWX9agaENjPDChpp6CsYM1iAxz8w/SoJrfBChcqOeK6JrfhjwRjmqD2wVyMZHqe1FwcShDKEYDygwU55q0ZYLgMTGp3dCO1EsLTqQcDA4Iqutpyob5selaKZk4E0UO0YQbiPSnmBLnJPy8cU233ITjse/XFWlRdjFgVc/dx2oUiXArw2xJwqFvoeTT/scsZbzI1AxnBqR8QlXik3yd+MACh3LcvliTVcyDlFhsUm5xgHrSSWYjAG4qpzgmpo3jUYDkAdQelWY1hlh2uzOQfl54pORSiUoIUKj5Qx6E9c1MdMjkRcckn7uKuRWwQrnIQ8A1aW3aSYJEScfdK0KRXKY39jKwOOD7dahXQYV3Sb38z0roWt5LcMGVmYHqKZHEHf5iVx6im5XFyW2MaLRFlIXkAnnA71PHoEc8gTDFlPHua3bS186U7ZkhCjOW6GpDG5fdgE56rxRzAoMy18Jr5jGQHI4PP6Gpm8NJFjMIIHYd62raQbTGr716kHqDVsspjCH5W7Gs20bKHc46PRoI52VRLEM55/xq/a6UHn25AT6cmtx7cOA33hn5i1PSzjLZUZ9CO9LmDkMwaY0Y25IU9/Spo7AjgSbx7jitXyA2d2Ep6W+373K+qip5mCgZ8NrtJZ1BUCnRQCMlgDkdOavGLcTjkdPrUDrhghJXB6elCkwcSFYxLlsnIJzSPb7dp3EDr9RVtomUbiwP0pG+eHDnbj7uatGdirJGUIKgMD2pAiuchyrryFNSRKYxjdyOxqQquBlc+3eruZtEThgWZl2j+8tOUfNkEOD6elSGIIpIYn/ZNU545GwITtc9Dn+dMLIsSxwvFhcrKeoaq0kUsDbWQMuO1SqWmCpKp8zocdM+xoYMgKkHA42mqJKUUmHYNFj0PcU8qCnzAMSevcVKsbEk8so7HtUYjZckHK9eeopbgMES8+W48z0p1rPKnyyrtI9O9MWWHzR5i4B/iH+NTMdrKSC6eo6ipC5ZE2ORggdm703z2+bKkoT37U0AurYwxHIB70RMEJDAkHtTFfUWKGJSSnQ847VMZAiknpnj2qFEWFvk+73BNIn7qbecNE3b0NIpBcEGPez8dMCqUqkodvJHOSKvggM4IBRuBnmqnCyFDyuOKpCZhXjeYhUja2c47VxniCP72H++cYPau51FCwbouDxXCeJNwViwxtODW8HqcdRWPO9djdiCcCVMg+9Zluqy5c9xgjNbGpxFxIx+91+tc/C5WdlztDcGvYpbHh1lrcL21KIGTow4IqO1fAUMOh61bgmBBgkIZOfrVdTtYfLuGcYPaurc5bD7gBpVKn5WFUR8k5JXp6Vani2NgE56gDtVq2jQESMu5QMH8aTlYEijNbqB5i8HqK6jwtanVF+zd5VOAOuR/k1naDYLqcksLHcwDFfcCtPwLdNpuuQM4O2GUMR6c1z1XdaHXRVpaiR2Rsb0wvH91thDd66XUPAhmihuoYFhjbnaDnIroPiD4c23UOsQoJLa5f5iBwua6LTIZDYRWkuTtUFG9R2NeXUqST0Z68KUZLU83ufAHlQ+Zby+Yx52AcD2zTdO0PyW2zIVIPSvRksjAZNvygfNgd6zLqDdIrY3GuZ15bM7qeHi9bFe2tYooQQmTjvVHWUCQkjGD2rcSMOp5PTqKytaji/s2SRmxKOFXufetY6nRKKTSsed37skrFTg5xUUcxfhlBNOuX3zMevPelhAxkj8qmTsehTp9TS0lgJ1wOpr07w+PNAU42GvMdOIEy8Y5r0rww43KCCc1x3tM1r0/cueleArUv4htZk4a1PmAepB7frX0np8EcbSKy7ortN0obuxFfPfw9hKa3BOA2IztcDupr6OgMU0S7SWGBjPUV7VJ3ifDYyNqjOKufD8NpqlnNbrslWVosN9yRSOhHStrwnaX2n215p88ivbb22RkcoD2+lWdX01v7Pj8vMk0MwlX1681oXMbTbbqA4mA5X+97GtjgI4dFgiMbqCjoMZXvUwj8tTG8YeM85A/nUltcrdIGTj1B6g1N1oAomyEbq8SqUB+76fSriIF6LgmnY7CgCgBfpSg00ckUpGDQMU9OlN6ClyaSkG4UvvSUUwClzR1+tAoEHWjpmjHPHWg9aQ9hKB1opegoAAOKAKTPY5opgFA60UUhbDqMZpO1Ax+NOw7hilAIptOzxSAM5FIB3o7YozigEHXpQelKOT0pD1pgxM0UUUCFB470lFB5oAKXr9KTORSikNB6UYxRilxn1oCwDnNHWk4o/GmLYU9KRjxR16UvT6UD3GZ4paCKBQIQ0nIpT1ob0pDDOe1JnijpRjJqhAKPpRQKQwpKUjmkI7UhbBS54opDQMM59RR1pOR70c9/0ouMUDFIxo70lAgX8aDRRQMKQ8j3pccUnegA60nU8UhPT0peetAhRRnHrQDmgHmmMb1NL1o69M0u2kAnOacOtIo4pQOaADNLjrSd80UwuFHelz6ZzR196AAcAUg5NAGaUCgBDxTv5Ujcj3pBnpQIXHvSj6UDml7UCOK6c0Cge9BI3cdK1MxaXgjoaOo60pPPGaVxidMU4Cm9O9KM4ouAvfpS4yaAQRQTQxh3oHHvRj0pwH+RSEN60oNIBmlIFFh2FzSDJozj1oJx0qhDhSmkByfSipH0AdaUc0cCgc+1AhR2pcZzTaWkAoIH/16NwpPpQaYDutKaYM5pw+lACg8iikzSjmkACl6Ck78UoBFMBcUUCgnBxQAGlyTSZoB9qAFHHrS9aQGgUAOzik9aQ9KX3xSGhfXmjFHHpmhjmmAcUCiikIXIo7HmkzR3oAPpS56UHpQOfwpjsLnHGaDR1OOaKQADzS5x3pM4pQM0xC8fjSA4NAGD7Ufz9qAFz7UoxRikyaAHcUn45oBpcUgCgdKTj3pelACg07P40w/jTqBoKcKQUH2oGGaO/FAH50p980CCgHOaTqTRjA70xDjzSUDmlA5xSKEpQPSl60DgUAIQKBil/lRigVg7Ud/wClKB7UUDsANA59aTpSigSClxxQe3FL05xQMb/OlXmjqPekHFAhSe1KOlJn86XIAoDzAjIpO9OHakzzigBaTFKTx70AZ5pDDbwDSjn1pKM8imAo9efrQTnvS9BSDrQwAHFKDk+1JQBxQAvXHajH50dKQ8/WhgLSjJJ60nFLSYAeDR1o60ueKAEpR9aT+VL2oQAT70Dmg8dqB0pgJjnvS5xQeelJ1pAOB9aBSEUfSkA7Of8A61JQOaXPSmwDNMbBpxPSkZc0MZyfxAiB0mFgSZBJkY7Vwnia3860jlZgWZBlR/DivSPF0DSaLcEEhkw/Fed3Uay2hZmyn868DHR1Pssol7nozxrxHDsZ9uc5/CuTnYNnIOa9B8VWm3cccE5zXntyhDsCSDXzdP3ZtH3sJXhcgikVCfMUsD0xWx4etmv9RgTaCwPHsKxnjDbepNd58LdGN3qjXDjCoMY9a9JSsjirtWuej3Vj5enW+FI2DofavIvik0EMOgvIQsn2icFsZwuRXuGoqRbIpBK/Mgx6kV4J46g/tO4s5Jl3wWkzxgHuTzj65rpwrc6l+h83jvcpepywtZ9SuoId2wM29mXv6D0r134ft5HiOe0Ri628IV5B0LHqB/ntXmVrfXDyLHEiwKGMg3fwn0rufhNcH/hIblHmH3C3J++56/0r3KzcoM+Wo+7UR66o3gbSQfUdatW7bXVRkkdzVWxVjO4bPB6CrIjIuGcnao/nXhTPoYFoHc5QAkjuemac0IkdMk8ckCi2If5vepLZHklkbsvArBs3RdhCrCxB4HIXvTNzSKPl2+9RpI4l8pQc/eYmpFVgTk557GjcpKwyOZvMIIPov1qTK7trNuY9hSxoqsCzEDPammFWuDKike4qkNtEkVrhnxwOvNPC4BPmfe4IqCe+FvJtI3luAB1q1aRR7SxQjPc1aJdxkNm0RkcvkEZUDtTot5VvOYKx+6oqcK7BljC7B/Fnr+FVTDIhUyctSHHXchusqejHPf0qDYH+Utn3PWtNFV1wQcg1FN5MMoUQs0hH3s0nE1UuhWW3yCCePQVUuJfsabXBOTgAVtJZuylwuB3NQSWwlO8lWI61DRaepjMiAAmMgnsKa6tEpZYt7joueK0HuoorhoDGXbHVeAKUSLGMoA8n92mi9TORZpfmKbPXHamyW+1dzE7u2KujzUJZzgf3R0p0+y4QbVIwMGmNXRjyIxAdnGMfw8mqYZJMnBPPetn7HHGpAAQDnLVTnhRWHy7x/s1OxorMrrEjglW59BSRp5WSkW5gMn6VLHG8GSqqF70ny3EhJLKRyfQ1TdyHoVLq9MwUhGfH8PerFvN5wAQuhPG0mn/IEZQisT3A5FU5UIQKG285z3qL2D4tCfdPCzpIrLkfKexqeCL5mcg/dzlRxUUQEkCldzDOOW/lTgz2bMIZiN/RXOTjvVp9SbdC2sSMGEc2Fbrt6A+uKjgge3YK1yt0oOdqZU1CqlWWRgFY/wB3oalkYRSowyVIzgUtBWJXuZ5ll2QcDpnBPtVcyn7MiyARzAfN71HcX7zHb5gCr0GORUb+VOryNK/mDjGOtQ2UlYrO8c8jK3XoSe9SlwgABwAOtVSoaXHXPc0O5GRgtkYAqTVsVXLMcEt3qZ51SMZ6+lV0QqwzwfQVYWNZDkpkikNBCNz5A69q0reNYwC3yknFU4YHDA4I9qvwqw++uMdz3qGaFsR7cMDzigI4BOM9xQBvHqelSwpgDrihMTdhI4S21iMH0qJZVF55LDBA3ZrUjcRADrn1qlJGplMhGCT370yE7jBKsmNjc5xyOKlXzGQ4G5Qfu+tMQFpFjRcrmpgoAKhjkdvemkNkbRssu5kCE9QtQPIICT8zfSrW2XdjaMEdQc1SniM0424JUUybX3K9y4kIYggCqqPsySwz7dMVLdAlCG4Ht3qpE6i0JVTtyRzVodtCG8RdnmK25j+VY9wjLnOCoq7cShw23IA44PFZ96rOg2nJ9umK2gmZSRUMQl3Mwww4FRiA43A8VMGZAAxyRSE9R2Pp2rdHI9zPlKq5Vs561Tm3PIMHeMflWhdsMHiqkqgKCT+VBJT34BA5HQimzQ/LleMDPNTHkkjsOlMeQsnHAPagTKwUbfU0AYXkk56Ux28skkk+uKa8m5RyRjoaV9TNoUoxbgnntUYXYxDAj3pd53jk8VNIVYD1qlYmwiKZchiQvt3p+xVVVDZPvTUZi3Az2p6opYhwee5q73BaCvDtAwyn2Peq7W29XOBz61olUONo3GgRHaMgEHnIH6U7Bcyv7PYrnnaKjNqu4gjbgdBWy0O5iNpAqF7Qplsbh14qQtfUyfscYfbg7fXvSmExvuizgH+LmtMQZBYpwB+NRiEZ2KOO+anYfLcybiFxP5gwfZelSyAyFGKkHpxVyWAqwClmHqO1OjtznBzuHPPSi7HyFeBRDJnAO7qpFSJHGgbblm7egqUwlmGRg57nFSGxKt8mF3dcHrSuLlAIRbhi4B7BupqUMskYVAVkHcetLPDIwj54UY5oEREi5JwemKq6GoliMB4WDStFIOnvSrEJnUySlj/Kq7QFnI+b2YmrESyEbSUPoAKXNYahcVsQ5ADNuPBHpWhp0hAJwCVHAaqpG1AAhLVOjBWXEZOeuOtHNcpQJ4osli+FBOenWrQtopFG0Nv6cHP5UsTLsyGOP7rdafBE0Um9XwAeMdKzuaKJJAnkISNyv0p9vCWQyIck9VI6VM86z9eF9ulPhKbhhsZ9Km4cpCI95KlcMe3al2qoO5ipPAqw8eSpVwBu6mlKqc8g81VybFR1K8DDY54ppUH5gCwPHPUGrcwhCpsYlsfMCOM1X2OgJU9fWqWhJRWRtjBVY4OCvejesmQwOB2NWJW6jGD61E8bTHOQG6/WtlqYy7laZRPzGT/jSCUJhZeDkYNSGVB8r/K3bFQTspQNMmYk6snUfWtDFk8sqgKkg3EchxTGiSWIFeSvVl61Xs2dyEjcSJnI38j86kSD7KGZQwHUii1yWWdjQxK28SRgZzVUB5dxB8xPf+GpTOYrbdGwbd95D0NQFZwwmtsbCfnjamJK4iytEeGyehWoptsjllco/wDcPQirrPDLGrlR5q9fXFVJUjnO7ncvekKw1Am0q4BUj7poVjDyp3J02nrT4wCGLgNjgYqIoE3uh8xP7p7UAXY2DRk7evp2qMoxkUrnb796S3mygkjG4d19vWp2DDLrlVYfdNDAidikxJ+WP171Cz4laJh5kZGQwHSrUrqzKVG7d94HtTXlSBj8gJIxmgaGLuZCPvYHeqMjt5ZYA4z0PXNXJQk0QADKwOdymqjTmKQ7lLK3HFC1BmfqRVrYMpJY8EelcNr4DxyBjz/Ou31ONRFI6g4z3ritZh81AyH6E1rDRnLU1POb+Qxb0Yc5wMVzzxh5SRx7V03iFc3TYGDjnnvXOKjSk7OvtXtUldXPDrauxGAI2I6tVnTk+2CSEjLvyD701rMo656uMhj0qGGZracOh2MD1966k7o5HvYmeINHncfNQ4KmrmnQ+bBIeSWX7oqheN5s3mAnLVo6JMpIBypVuMd6yndK6NKSXNZkWkztpl8koO05yD3966HwzNEniFiy5WRGUg+44rK1W1jS/hMRwkiA/j3rQtoDY6tEykFigOBWDkuXU6owfPY9+htYb/wdHYyJkMhXce5HT+lYnh12lsY4PM2zWrFMnuuen+fWtDwnM1zo5XJ3LhhnsCOaprA1vqkrIAuWyR6j/Oa8eo7s92lHRMsX0flTDeQqtxn3rEvk2NtJAA7muj1CH7VbYxjkMD3GKwNTj/dF+vrmuOW56ENCvG2EK8gf3h6Vz/iiaJbbKMS5656YrRa8Pk4U4BrlfF+oK+2JOQo5rshdIrk5po5ckM57VPGFIHH41VU5IwKtRj5c989DUTPVpRL9l/rlHSvRfC28sipw2Rg155YAPOuentXpHhpMMpXC8dT3rhb99Gtde4e0fCg51wq43hV3OPUCvoIpHcIrx/KpAwy14P8ABFg3isxygMHiK4/z+Fe4aZmJp7Zs/umO3Pcdq9+j8J+f49fvS5Gu1QCdxHeoxiGcjnY/6Gp+4okUOhHrXQeYipcQNC5ngHz/AMSdm/8Ar1Pb3KXMYZSc/wASnqPY0kEhI2v95eDika1QzrMpKN/Ft6N9aBE5OOnWjvRwaPrSGFLnNHakpgGKKOtFAgozmjmikMKMYpM+1KOlAMXpSUHmjrTBMXp9aCaQk0n50rBcUUn50Z7UtMQpx+dJRRigYo5OKQ8UZzQD14oEL6UdutANJn0oAXpzQDk0lFADsikJpAelHWkPcO9B4FBzRTJClAzmk/lS/wAqBiDijrSnkik6mgBR+tBzQvFL1JzQMQDilxR0FL1oGJj3pOtOFIetAhPwpKU560n4UCCjNFJjApAIRQBj/wCvTiab9aYBQeP/AK9BNJQIXNJzzRijPBpDDNB9utHQUYpgJke9HU0EY9aCeaQxQOOaM84ozTev1oGL/Om9KU8+tFACZIP9KM80h/Gl/SmIToaUjNHSgHNAxAKXGQaXigYAOaQCAU71pKcDQA3GKX3o/GgUAGcjpR0+lA59fwpD1pgLxgUfrSdqBzSAX35oOaSlHNMA7UnSlP40YoEGOKM96XofWjrQI4oZpR1oAyaOtaEDgPrRQDnrmjvQAoGRQKOnelxQAdKOvr+VHb0paQABinfSmdqeBgUxoTJzS5pCKKYgxxSjigDNBFIYd6XrSfWl78c0hAaXr60g6fSlAAPvSAFPoKO/PWgdKX60AA5xxSg80mOcUUwAc9KcP/rU3oetKDQwFNA5NFL2pAGKOcYo9M0DrjmgAz+npQcUYpcfWmADk04HtSdaO1IaYopc0nbpSCgQtKOlJRimAvJ7/lR9OaOntQO1IA60D9KXOe350mM0AGc0vWiigABzS5IpByKUDJoAUdeM0DmkBxR+dADj0pKUHijtTGwHHFFA60uMnikLcAeaMUGjOMUALQBQOuRS5xQMSijrTgPamLcT2zxSj86TOTS4pAKOKVRSYzQPxoGLjJo9KD2oAoAN1OJ57mm5xS4BoBB+FLnjil/Him9e5oGKoz60ZyOaBxS5FAC/qKQjNC/jSZyaGAowfWlPFIB3o60gFz3pQcUmaDQwsL9aU03rS0AAPvQD+tGPrSgcUwEzzil60g4+tKOQaAE70o5NFAFJALiijOKKYADilx3NJS9e2aAEznig8YpcfrQeaAAmlFIcGlx+dJABpcgjikJowaADNGPXOKMf5FLigAxnilwKTBoBwKAFFH0ozke1GeuBTABz1oPBzmgUvY8UgEFAoxzR070AHej25oxilHfNLcBB3pRRjNAGKBgKKUdRQBmgCrfW6XMDxOPlcFa8tl3w+da+WGMbEEenNesum9cDrXnHjC1+wavvUMqXCjP1HWvPxcOaFz3Msrcs+XueW+K7fBYhSV9K8x1OAJIxAx9a9n8TQrMCdvH868y8R2SqSyqBn9a+UnHlnc/RKNS8Ec3Z273EqLx17V7d4D0lbDTEkUESOQTn9K8i0PTZJ9SjVc/MRx/OvoLSLUQ28UQ42KBgVs/hOepJylYl1CInTpH25MZEv5Hn+tfO/wAY7uXS/E9zaQun2GWVb1AO4Za+p7KASgRyIWj5BAHJBr44+PCTWfjGeEtuhjby4mPXbnoa7sAn7Sx4ePf7tsp6bG+m6cZJyxeaTfhj/D2Ndx8OphHrcAVQcgkn6/5FcLNcrqEVtASSsVuFZvfHSum+HmoCDXLJWGVZtpVuuK+gmvcaPlIt86Z9E6bkqzE5OPypzuXfocDqKZpQCwuyklS1RkN9pJ5JY4yemK+dqbn01LVXNS1ZZUby29hjpmrajyY+Dz7dzWdp8QiQquEUN+frWgeWIA461gzfS4GZmhYqn7zpk9qdFwG5O7FRJ8wJzhSe1SoSWG05zSV2VeyHhZHiTdgEdatI7F1TaQuOuO9Q7JEti4Xc2eBmpgzbRkkFeTitE7Er3iJ7OI3jzsuHUY3H0qSKCSbYUyVz+Bqw3lzRYYZHUjuamtSYmCKu1B92mitkMjlWCN9253B+6F4FNJaQpJtCA9d3UVaaNnkyQoXOc1DIqTOseCcc57U7iSK771nAXGz17imzRRtg5bfVwWvkOcDcCM5zzmqs0QBVgrbzxSZomiGBWhyzMzr6E8CjfEZSC4Uk5wvpTo7O6uJAJnVLfrsA5P1NTSacA4CLlvUUWLbRmShVkLbMk9WpVSJ0JRxk/nVkwmQlfLP41VSE28m9YgTnGO1Gxad0MmV1QhRkDjLUyOKYcq6qp659PpV4xxTK2TjHUCqhhCNiMEJ2LfyqdSr3IrpFu+SQ+3hhVa6hCDaMD0NT3tj9pjUxyFR1O3qaiktLgw4wRgfKWpMqOxTa4MKiNgZPQDuakZxs2SR+W7dKIUmY7CFZR39PeiS3Hn7s78dxSE9xIovLjEZUsSc7u9ILdRu3IDu9e1DjygW8zCk4AY1IYSeQWKnqR2pC2IobYRMD94DoPSpHtbeZN0kDGVWyCG6ComhMAXMUzKT95Bn8auW7IwA2tjH8ZA5qkJrsVJDDAG2o4jf+/wAkVXaOJ5AwlMhUZCqpArV+zx7cYzJnrnKgVBdJtfCiOMY5IHWkBmSFY1I2oSTnIHNV5MqeDnv7YrQeMONoXGO571Xk3BSMLjpxWbkaJFGRhIcgnJ5piq7ZOc1YEO1uV4qaK2LNgDGexrPmNLEKqSuOcnrxV6FMpkDBX0pRbY5ztAPNWoYQRx3pcw0PtIt2W9OuamkQNIBk4p0S4yB2605gwxtI696V7iBI/Lc46GpYpAPvKQBQjb2yTgj+dKkRmDK2QD3qkxPXcsg4UHH0qpdSMoBHODwBVw5TAJyBxUEu0YJq7hEYiYUuTznjFTeWigbvvHk0QEIrHgcd6hHzyckhR+dO5VrhdzvCqNEC+G5UCqzBl/fRJtdvvA+tS3JEanMm0HuKj+3I9t7D+Ki4W7Gddb3DEkEd6oyqwgG3oD0rUdEYZHKnmsqdtrHjjPatEMzmMiIyELtLZ96pTOUznJxVud8MRiqTOfMYFTjsa6ImM9UM2b2HBOaZOBGOBkU/cUHy8nOeaZJtA68tWhxy3Kkm08EHNV7hDgHH4VaYBV55J6VCVLRk5zTMyj9xsYODUEi78ZPAPAFWZUIOR3qNUYEfLu549qTGULhefQVAoQjOSQentWhLEX3buueCO9U84kKjlPepIGp8pORxjvTQcHDE5qXJWP1we9V97lid3B70mSkW1cKcDPNKiM3sB61XikXfkttIqeVXmj3b8Yq0BLG5U9xVhWLKOe/SqMQJxk/lVsKSB1TFXcNyZugxmk4bBw5B4ABoUsTtALADORUqEAZPWpZSBY1bjH4UptlX5lQgk9aUKh2nJBz2qdgoAK7iMdaW40iBYNxJD4PpUjRBgMLkj0qVRCyA4bPqKsQ+WzE4YAD86nU1UTPmgjlQjYD7N1oS2dUBA/OtQwo7bg2c0gTD7G5DelSVymQ8MwXMeHY9VNPeN3XhBuHrWqlgkbswZlJ4KnpUpsgVyrYweoo8gsZK2ZZclcj2qb7MIhnbgMa0VttqYyQe1L5Ifh0Ix0PakMrJZh8H/wDXTVtykobBBB61f8oIc5JA6UoZF+ZwcU7jsQBcKM/l61PEhmyu0qKsRqkn3SCO1KLhACrHDCmJJ3F+zCKL5TwaRY5F4VdzdqRZATuDEA9uxq7GyGIBQNxOc1NtS7WK4kwu11PPpzilRUHy9jUvlc5bP0phXaSV4oRDIo7VYHZtxZW7H+lSSfOox09RTZEWaPaxIA7inRDy8KCWHQZ/rVrQyZAYWVRgbue1R3tvvYYzt9V7VdjYZwwyB6VHMSuAuGVuuOoraJzyvsUdgQMCA4I6HrUHl8gxfLnqpq1NCjcZKuOaZGGjkJzuUrgqRWqMZLqZUNmBO32dyvp6GrQBOFfKn+VL9mjVmChkk9AePwprZhI3Zx2J/lVGbE8gRk9B6qOh9xUe9TwhIGeAKluEWWHzN+0jpjpn0NVleJYgZsowPUUmCIrgMjqFJRycGraxBscfOR0PQ02ZA24tIHIGQ56GrNtMrxhD97t9KQ3cqRWirICsjoxONp6f5/wpDE65G2rxtZA2X6ZzjvUuBNjcDweo70mwsZtvAwY5XZz2qxGhDGOQnGOD2q8IBGVZB36Uklv65GTke1TcTKI0/Yyvnnp17VE8bbihBK/3h2rTlhAABPHVTVYurjbghx97FMEjKuFmSaMQsCM4KnuKScg/L3HJBq+yKpGMEHoRVC4tlkmLkfNjv1poGZd3Jtj8s8Aj8K5bWIQsbYyCvIx0rrrxAlrIdu4dD6iuP1SUll3cgDoO4reKOOpsec628c12jE5Un5ttc+Yvs15Iq8jPFbHiBPIuXK9C2cVmXGZbr5RwQDx9K9mnpE8WoveJWmjOlvExAuI5MqT3B6/0rIMizDGMH1rRv1eeASKu0R8EgfzqgoQzgg8Edq6I6HLLViTIzWkbDscZqzo0o+0gN0PWmRQqYX59wpqbSYwrGTH4etRN2iy4ayRqeIEhi/sxkJPy8/nVtg8V/aTOACyYXB4Iqj4ilD2ts2M9lx2PcVqXigwWaFdrRJhjjoc157funswguY9e8KXQSysFxhWh+b1yCcVp3Q8u/hkUHa6lWPb2/rWHoWJdH02Rfl3JgEd62G3GJUkBcKdwZTzXkuV73PaUbItMnbnFYuuBQh2qcY5rZ85JFUgsSR3rK1hdqNnjANRJGi1ONknEcbHgbfXpXC6vOZ7iQk8E10msTLEjHJ9xXHTv5suecV0x2O6EUtRYV2YPUVZR8nAAA96iji3KR/KpdmMVLZ201Y1dIj/f5x+lei+H8qUIXca870TJm9CDXp3hrbldwyOMe9cH/Lwqv8J7T8GSo8SxErtOw17bI3l6vCw/5aRkN9R0/rXifwjQL4mhbJHyHj2r3UwpLKkhHzIeDXv0PhPz/MP4pMOfXNOBpOlJ3rpPKE8oGTzBnOMU+kFGfagYtBpM5/8ArUDnvTELn1zRxik6k0uKRQA5oHNJn8aXNAgPH0oozmigLigUUe1JmgA6ijNFGaQATSdqUGm8mgAHNOpB6UhoEOGR1oPtSAfWl69+aAE5/wD10tFFBQdKBSCl6UyR3ApDjOKSgfjSGGBiiilJzQFhM804ikx780uTTDYToKDyKdSY784oGNHXv+FOI5/xpAcfWndfrQIbS9OtBOKTGaQAevtS9PakBOaUHtTEgHNL1ppGDSk0DuJmkpec9KDxQLoJRRSUh7AR6UhGKU0hNMVgxRSjFIaB7iZxRQeRQPrQIKBSnA96TvQMOopKBRnmgANA/WgnNN3ZpAKTg96TrQR7mgcmgAxRnNLTehoADxS4IpM5xSnihDD8aXHGabxQKGAueaWk6+xpehoAB3pV9KSj05oAORRnJo6Uo60AJj8aMcUUo+9TADQPpRkUDn/61AC9fajHSk9KXOe9ABn2oAFBoA5oJscWBS5o/CgdTWjIF496XOelJ1/+tRQguKKUCmj6UuSAPWiwxT9Tml6+9N5pwpCDHpQDnNKeMelJwR/SgBwxQP0pAOlKO/FAw70n50o4pcUJBuJ0pQMmkpRjk0hCj8aDwaM5HWkIoGxQRQKTvxxSj9aYhQSDSr1pOgpeOnNIApT0opD9aYC4ooXkUo+lIAo70daB1pgLnmjrR93FHekMUdelGeaBSck0CF5FL1pKcRx/hQA2l79KAM0Dk0wFHOaMe9GKB1pAHTvS5pDRQOwo5o9KKBSGOxSZ9OaSimIXNHI7UYI9fwpRz1poQZzS4pMDNFIYvNKOuaQ5/wD1Up9BQPYQgE55pR6e9IBS8igkUHmjrmgHHrQDmgLhSn8aQdadTHYPzooBz+FLSBB9KWgfjSE0WGxeoo4pOKUHnigW4dMUuaDmg8HpQGwo5oAyTSUuOaA3F70cYoPTFIB70hjqQ4JNIBj1pcd6YC5pPwp2B9aO3t7UgEHNHYdc0Dj3paYIQUtJTsc5pagGaTBpcfWj2pgGSOvNJ0PFKR2o6YpDE6+opQcdqKPWn0EHHWl6UmM0ppIBTzQOabTvzpgBNAOf/rUEcGgdOKQBg9h+dGOvWjOD14petABS9PX8KBR0PU/hQAlFKetFAAODR165oBopAL2oBBHX8qO31pMf5FADutJjNJj6/hS84oAWjGaQUvagAx2opevU0hFMAHHc0fnRS9DQMPSjOOlJS5696QhDzXLfEGzWXSkuNu54XGNvXFdV3rN8RWgvdHu4uu6Mn6EVlVXNBo6sPPkqJnjWsAlV3qQcZHHFeea/GuWyCDnAr0qbbPp4J3MRxk+1cLr9pnzM/MR2r5KtHU/SMNP3Sl4J043OtxkAlY8vkV7Hp9qTLEWH3jge1ecfDS2Lm4kHdtuT6V7Jpmmho1O3c6/Nz0xUpXSFUnZl20dbO4j87IXorLXy78UfBUninWtf1DfmKwuCxjHUAda+mbm8S3kw6koTnHcH1FfMvxXmv9P1zWvLZki1A/aQVON0f3SD9CK9DCO1Q8vGRvSueVIzSMYowVUvzjriut8BxbNdimdhKqnAU8VztvcG0QzRxBplTYqnnJPetnw7ILV4HZsO0wXA7dya+gk0o3Pk1rI+kNNnCWW4dGPAq7CO7etV7CzSLTLXGRuQPk96medI3UtktkDFfM1fiZ9RS1hoXI9sbcj8qmE3HHFVPN3FixwRToSTg5yvcVgbbIsJEo4JJ5yBWjbwK7Bh1PGB0rPjLO+49+g9K1bMbI8/dzzVxXcmRO+1GC856Ypy2+4kjJz2o2b5CQeac6s6hY22+9LqVHQPKIidtu4joPWpLbzGg3YwfftSWrMAwLDanPPU1KGMloCHC7iTj0FO5Y2e2a4tiqHDE/eFNdFtIkMgJJOAVHBNWIbhEg2ocluN1KFDkRsxCr0zVJXC9iN5ZEPm7S0aD7optv5l1AZpE2f7BPIqZzLFsSIFoiCXJ7VZtbUugmI2xerDrWqRF7FOWaEqAU2s3G3uarlrhHVYodwPXJ6VfKeZNu2HZnG4ClmtYlkUs7rxkhaVh3KKmQS5GAO+aY8cTEk96tJLKZZ1jgygUFWbqajaQvGDNEI5CcCMEUMauUJkMEmYQsgYdDVS4ut8qpHbsz98GrVy18t2mEMMHXleWFMa2aWVmWJ0X++Kmxumlqyq9uswwC0OOozzSXmlAWiyrOWz8uzPSl1KwSOwlkErLMv8Hcj2rK0+WOXMPmN8v3h1NZtGsVdcyYQW3ko6F3J6ikt7gx3BhMDOrDl8cA/Wr0ML6mWW2DMF+Usw6VINMugRDFIu4n5415JoUWLnWzM7U7mO0QBrdZCRhFPQH1/nVi3huLmPMbLDuH8fANLqOim7ugbn5PLH3VPTHtV+Jd0UaWw8w4J+cYwKOV3ByVlYpefLboEeJ5D0xGeP/wBVUrt45HCNHKpP8KjJrcFuY1DrlC3DE9KpraXBMkqpuiQ7TIOlHKyVJFJojBGqklVx9wnp9ab9lSQfKWKgZ4rRisU8ze0itG/cdjVmLTkjYPFlYuQSeQaloXOYksMsT/OCcgFfpUZi3sS+dp6cVqXAMRjlleNombbt3fMAP8iqFw5RiyEBOhDdOfSo5S1K5FLECvy446VCkZDAg5HXIpjThLnHBA5B7GmNcmMkDr7Vi4m6L52yYOTjPOOoqeNlWsuK4YnrgGtGAFlP+zSSYNFvGfmGOnanRr5mCajVwMY/I1ath8h4OKbFcREHOMn1zUuSgyB8vqaarbm2+/alYsxCk/KvpR6EgGZ8Zzz2p80YKle/pQo2nJJ6cVXhYu7exqtilqSM/IXGPXNLHbhpAT9PwpyqC2etWFQgZQcHrTKehXltormORJEyF6ZrLmt44UKYwPStwKQpPSqcsS7CSM59KYRdjGKhVCsTt9qz7lFUkA/nWrcQgoScge9ZMikZY8jPFWi3qZskA8zeCc9KqzqAua09qzEj09Kzru22t1PFdMWc09So6ZPByDUE4AwenP51OEwhGcj0qKePeg2DJ7e1ao5JFZ1cAH36GmMcNxxjtVgBxEVJBJ71WnXy1ViN2TjApGe7IJI2Zxt5xzShAV5z6YFP2nOeacqkg5HAouDZTkj+Xnj2rPlZS/C4I/KtidAy5bpis97cli2BjHQ96GgKgXr1pjKYuW6dKtKvIwM+1QuvJGcH0NQQReTmQZB65yelTCMLyfp1pQHlwCxAHIAqYRMASeaYWGQIJCCpGPQGrDElQeBj1pixqqY2gd81NBCSCGw3PGa0QIVFORztB96kOIsEkE9AKFhwwBXd7VIUDMBjAHrQWiqbht4wnA9KuCY9cZ5/h7U4xIwLbgpAwBjrSxQHqAT2NRexpbQckIJyM888VaghO/HINJApXJ2ls8YFXIVUt1wQefak32GtEN8rJHc96Xy9qsQu7v71NciW3G6NfM6cColuhHOisrZb0osNO5BcTMtuXWNn9CKisrl2QkhgG/gPY1rFtqkIgZT1BpixIVZypUg4xilymq1QiwrIqFu/T2p8kLheuR0pFufKhEZ5jB4bHIqxBCxYHPBOeemKgT0KcZlRijgEdmHepRBujPB3A9+9WLlVR+eB6VLA2OnQdCKom90UrTBkZQOnUU54UdiQfnHUelXPLV2LAc+1VZrPyLgTROwZuGB6GmCZE9iThxkAelPtLOaGbzo33eqN0IqwcujbCCV7U4NKUU4w3ejdjc3sPeTzOCOtBgZVJUZPvUqyoMEocHg565p4dWXgk59KZi2yky7W6YUj9aVgY03LhlNSzJu/dtyp6GoRCIs8nb6e9XYzbI9gkBdSQB1ocxTKXRg4Hp2NIQSHKngDO31qOMwSxK8ZwW6jHOa0SIZBNcREDd0JwGA6GniJ95Ygsh43L0IqRQASnl7lP6UN5lvIQrEcfcNaIykUpCDPyh3Ace9VJb9CXjcBSnLKe4rWRt4LsME8AHsaqXmmI8rFgA5HX1ppmT1M7a4QsvKMM47Gmk+eAFjMi4+53FXIrAWtqVJLZPBJ6Cqi/u3PknawpMSHrbgZQ8qw79qfB5kD/ZpVzF1Dd6XZ9ojOcq2Oef1qRY1m2RsdshPyMx6/SpZa13LgQxxqjEup+6x5wKI45I1Kkg/Skst8W6OQ7kJ+6R0NXWURtu6r0zU3FawzbvXupx+NOZf3fPJxRMhLptPPf/GnIAwYb8rnGAeQaBNFWbCImQcZx9KrlwMNj5ulXLhA9uwckrux9DVByFDK3K9vaqEmVJWV+FB+U54ouJFdBxlxxnvTZF2nCghvrUFkftG5nJO3P51SCTK178sDfwDv71514mm+y4kHKscE+legaq5S2lJycV574hdbiB16DuDXRDc4arueda5N5kgccqGrOB2yI3UMcZq9f2zLK6kkg8gelUkTLKpJwM169PRHi1FdmjZruumt1/eB1J2difSsiCIvJLEybXjJ+uKfZTyrd7kJEiHIx1FRX1yVvTJna7enc10R3MJdxzBU3AttGM5Per3h+3N35ixruKruJ7AVU1C3MNupBB3LnrWn4S81XZIyoDrhs+nU1FV2iy6KvNIu+JtDksbjSo2wWlCyoOwXvXSaza/O8kilZJ8Mq47Yqk14fFevWjScQ2sQgiC9yP8AJrrfFWjva39rFlhKEQHdz1x0/CvIk3Y9uCs1c1fDce3w9pwcbCmVA/Guii+78veqmk22LBY2xs8wMp74rYa3ETEDn0rzpR1uexTldWQxYFK8jmsfWYBsIyfb610Sx7u9Y+up7df0pNmljxvxTL5U7r15xzXMqc57Y710PjQ7NTkQ/XNc6i7s9q6ofDc7odC1EOhzTyxP0qOLOKeo5wRWMj0IG14ej/fnvmvU/DURwpA9DXm/hmLMp479q9Y0CELbqw4Y1yRV6lzmxMuh638JPl8RR5XgRk5r2+PlAa8d+DUBfV5nJ3ARccfdr2IDgf0r6Ch8B8FjneqPHNHTtSelHWug84WjoaPWkHWgBelGPrS0ZoCwAGlyMU0nFGaAAijGetAPFHfPNAC9CKQHml60dKAsBoHFHFJ1HFAbgenSkzxxTu1JjjigLBk0E5NJigUCFxx3o9O9Bo6d6QxQcUUUlAC0o6UhopjCjGaM4NGcUCFCkUlGaKQwxmil6UA4oEFA5NJSjj1/CmId9aQf1pN1H3jQMdR/Om0uc9OaAuGaTNHfpS0CAYx70N0/wpOgFLnFACdaUCk/A0p/GgaFx0pGoz060lACHn60nb/ClIzRSAbnA70poPNJTEGOKP1oJzRQw6iDmlxxQBSVJQUmPalHFFUIXpTTSkkmkNIYmc0lLSHoM0xBkUh9qB1pOlINxT0pDRRQMF4NO+tNGKceBS3AOpo4oB70CmAuKORQOlJz+FACjmiikzg80wFpeDikHXmjqaQC5waTOaUCkxTAU9TS9KQ9qMjHegBSM0gGKBilJ4HFNCAHml60nWloYHFUopOv1o71e5kLjvR70g4pw5zQMAfypaTtSjmkNAT7daXr0oHFGKaELig9aFzxQaEOwo6UdaQEijJPrSEOXpQeaAaO9AwooozQIUHFLmm0ZxSAXPNLnnFJ2604c4psBQeKTvQaUcCkAdD1o6e9KKOlMA/CijPNGKQCilxzSD64oz70AA54zSjkCgDigdKAQd6Mc0A0HjnvTAdxigHikU0UhoUHmjr9aT+VFMQuPrS4pM0tIe4A0vQU08DrSigBQcUmaXpRjBoAKUGmj9aXtTEOx09aOpoHNJ1PtSKFxk0oGaSlAoAU8AU0Ud6M59qCWLj15pePekFA/WgBR+dKKb096dmgBQOTQRikHHvSnk0B0DNGMjNH50cUDQucAUvWkzk0daBDgcUtN698UoP5+9LqUKfagA568Uh4PfmlB9KYuo49aBzTSfrSg0DBhnGaNpx0ozml6qKABecf1o9OKOh4pRSARevSnYznmkzx0pMGmGwp7UAY5ooP1oELR096KTGKBjhRmk6dKSlcBQfxoOKO1H0oYC5pc8U3HNKDxQAtFHbrTe2P50WAdS+lNWlx3p7ALnPagHBpM0ppXADThTRRnihAOzijHNJnmjvTAM80tA59QKXPapGNzz3paUig07AA9c0YNJijt1zQIU9KBSjik60wAE0tA6UUAHaiilIxSASjrRS9KQBjigmkxSj+VAxD9KSRBKpVuQQRgU7PUUjDOAuc5pPYqO541MiCa6hYFdjtgY964rxBHtjkC/eGetd94khez1y+VehfPPauK14B45H46fhXyuIVm0fouDlzQTLvw9twlku5dpZya9esPLWziVwVHQN6jtXmHhKPbY2gAzgZ4r01blb63iVAI3jUDA71jBGlXcd5MAmEVywXOdpAzkV8+/FtbaeGzdVZnWSSzdgM7Yyck/nXtOoXLxMVcbdh++e1eB+LJo3s9WlkmIlgkdth9M8V10FzVLHJifcotnj9vcJbalJ837mIMNzdzjitjQLZ7xInwcySBgQewPWudsbabXJnjACIz7nbHAHeut0yUWwe4tyVihYQRD1I7170l7p8p1PpG1P+g2CjkiBRionYx3JcjmkgJaw09wc/6OvTucVFPE9xcx5yoXk+9fOVNGz6ShrFF9TuTc+fm9alsjkFc8Z4qqLncmwg4KkK3pU9jE1vZCQkluAe4qErlSdmalvwwI5+laMDBWJzu9qyUlVgFZtrEZX1rRsI/Kt1VyXbu1UyNepP9oSSQMNwA4PoTVkOIwWPC+9ReUihccjrzU23z4QFPepZummTwgyZZVwCOlCqWbaR09KcjNDCd4xjmgThZ1bkFugpJdykyWJIlRiwPHIC9jVbi4kV+VHUZ64qcRSBxtIKtkHPUUkVo8gZnBAHCgd62QJ9SW1QyszbtqKeDU7odVRBESEjOR6E+tX7N4H02ON4xGejHuc0+GErD5cQKgHPTqBXQo6GEp6kX2c2xjhAZ2A3N6D8az9Ss5ZVRTMyLncWH8q25ndI4USHezt94noP84pboRWtvLJcMAqDpjqfSqcUyFJmK1zFI0dtHPmULnaPT/OKw7zTJLi6DsTu3fLk/d963pTbXgS5tI9m5eMjk/55qgpvFYySQ7ISePQ/jWTjc2jLl1RTNzIu9ZI3YAbQx/pVeCZ4d3mkmPsPQVdnuhqE7RKdrx/MQvQVEzvIkiXSKiYwnuPWoa7GiZDceTeRyMhyirkknrWTaNbQo2I23OQMAc1q3FpA1uDFMHG/b8nQVnSxSwTgvENr/LFt6+5qNbmqatYuTWHkMJ0mEVuFztB5b1p9nbPE0l3azF3Kj5j/AC/nWUsJtzIZ5TMzHBjxyvtV0XV0bE/ZwFjB544H1qkQ0+5oSTXGkPFPJCtxcNxsRc9azLjUfskxeT9wGyhQ4yD6VLb6n5qgfaPnj5AA4B+tY03krIrzuJ3B3Ajn5vek2VFdzVa7ggVDJMkgZeE3cj0pPMaKAM6s0Lc7FYDdWS89tNv8wMz57gYFU7rVoSwBiyEGFY84+lS5IfKdC2pboPLaBrdE+YR+vv8A59KoHXZlVshoYznaGOcj6VzF7rMZhZ/OkWQdAvTH1rDTxIXV1DTSehwSB9KzcrstU9Ds9S1UON7SoZD29fwrIbU3mZ8gkdPlNZCrLdyo8sZl9+hFbEMCmMjGCDRLa5pFJBAjNjc561Y4BI9TUSABsjoO1LMSxBX8qxNy4EXCtz+NWYJNrADnPes5JXdTHnCqasxTmFQcZycEnpVWFc0lJZsE4xWjbt0A6VkCXkYGTWpau2/8KhohstRofMYnpSNzgjIAp0bcnPFEnde1Im4LHvy2446YNMAVQdpOCeo71N5B8rCnA9qEAT5Sufc0ykNjiZQGA5PrVqKQNGVOVA/U0wMSMDgUluVByFyueciqRT1I57lnkELRsi9d9VLjCDCnIz0rRnVDKDyVIqhNCqyNtzg+tMaZm3DEdulUHXfzjHtV6VTISOeDVS4CocA4bPSqRUrFObaqkLwfX3qlIPOPJ+tX5EVjj19apTLhhtPCntW0TlmU5IcP92oHhLOT0x6VpSESDJBB6ZFU2BiILfMMcit0cjKLQ4ck5IPaoJFXdlQeKvqpmY5HuKjlt8ZH45oaJ6mdIfkyPXFNfCKR29qkeEgHqBnoagmPc/ShITI3wEGTuAqncSKAOeD6VZuGwh9B3rOkO5QVBI9+1WSI/DBetKsW75ieBUSlUO9ySo7A81OtypyIgzL1A70ctyWybaCAqrz6n1qeOPAAIwx7GqcFygYPKWB6gL2q3Ddo8m4nJFPlC5IIlHUEDPpTzHlSMgAenWpFkMxAJ3EdMelOcLBgsnL9DnpSaKTEjAVDyS3XNKmAQece9L8y85yG9ulPX5yBnjFSaCBCz/LGcevpUqwsZOCRnpTordlB+YbT0qWFPLQBmJI71LRdxluWZ25xj0qcRrv3Z+bvTfNRcsTtx3qRY/OQbmPqNtSWhovvs84i5YMc5ParYVpIXeIBivaomt1lIyuD0qaOH7OCFbOadw0KxuBGyFTyeqnrVt42kHB2lhTWhDsHkA9MDrVmHlMAZHv1osaX00M5Y23mNwcD8jVy2nw6REHb2zUsYAdEZchjxmrSW6oAuOR7VDCTKV3a/aMK2QQcg1Hb3n2e6a38tskcMRxV8sDJ5ROSOfmprGNZlBILt0o1IvZEkKgR+YGwx7CmNuSQrIgKYyGHrR90Hnoe1P8AMRoyQ2T6Uyb2IUXOTtwfUd6kBIGOD9OajikkllZMYHYjvRa2ws965JQtnNV0Je4QyNKZEKbXB/Aim/KJlBfB9KmcorZHLAdKgaFblC4yrg00ibluQpwAeT69qoNdxm6NsxKyAZ56NUhOQMjOO4pHhhmkWRvvr0Y9RVoyIG2W82V5BPQ96imEXmbo1Khj+Rqzd232hVZWwwOQaQ7XOJMD1q0SUoriWPeD/rAeMjginNMzgSFf3hGDV0xRui/LuPZqglLQAFRvQ8GqFe41ZlIG9dpI6etDRbsZXKtxSv5FwytgjaMrn1708RMx+U5A596GZMz7hCnCgtj3pyxR43YAbGcetSyy7VZwpOGwwHWqtxKgTcCRjqPSggiyzE5ABB4AolRZhuOcRnI9jT4ZBcIOPmB6ijy1jkYjqakZaE4lSMqpJHUjv70/7TNGwGzK55NV4WaJQQufp2q+gaSMvnA6EUMfqKXDAScj0xQu18tHxjk56mkd8xhFGVPcdjTo1KuAvPOOaNhNkUswKdDh+CP8axyHd3yCFDZHvWwUKmViMY/h9KzpmZUOTtLdKpbEX1Kk8xLDCfMRgmmwuDC/Khhx9abKwwCelV5igzsGW6imgk0ZmsXBEL84A615l4nuikpkTkN1GK7zXJBEgOcnPINeUeILzzrx4sbCDjHYV10o3Z5tWW7KrPHcwurId+w49c1iQnzJdnJYHHNX4NRkt3jlwCI2xk9DUM11FLrLTJEEjc52D9a9RI8yWupVtpvss+9Rn5uaj1O2MyCde7dKtX3lxs0qAhWOSPSmiFyucfKcH2xWsddUYyWliAxC4tQjE5UVLpMphUjnJOBinIoW3f8Av7se+KlsLeQXCAYK9OfWs67Si7nRhIXqKx1vh+H7HZpcqQsrSqw9lB//AF13umaofFXjKITMCI4yWbtkV51bzlm8nqoIHHTFdv4Mt1sr6S4TuCuc9eK8FztufRTppPQ7XVIZjZWrQDaUZVOO43VqzAMcjjjiobVTfwQRE7ccnPQCpxFvjJyMAcGsmzopqyGJKUGO/rWbq482ME/lVqWRkALH8qjuVE8G4DA71G5vY8U+IVu0WphiMq65yPWuWQcjivQfiPaqYI5RlSpIJrztWJzk8V0wfunVT1sXFYYG365qRMsfrVWNgc4FXLKMySqB1zWUtFc9CJ1/hKyLkMa9V0qHZCATxx0riPC9lhUwCR3rv7WJkiXbkt0CjvWdFXdzzMTU1bPaPgppu20vL7Gd7bF/DvXp46Vz/gnRhpPhuwhOFYxh2HfJroQMe9e9CPLFI+FxEvaVHIKO9HOMUVocoZyKAM0uO9LwKB2E7f4Un0pTScelAMOTS59qWkOOtA7APWlNNz6UppAG6jvQeR70mM0wFIzSgYpMdetBNIYu7ikJpO9AyaBB1pcYpO/P6UvTnt70xAKQfSlzRnmgBRSf54paTrmkNh+dKBQOtFACEc0uOPagmjNMAAoIx9KCelB/GgAA6daU0lGaQXAce9KBQRijPWmFgxSZx607rTWpAxT1oyDSZPvS4oEBpKKPagBw6UhGKAKDTGGfWlBzSEYFB/lQGwZxSD2pQeOlJQICcCkz3pRzSEZoDcO1B5ox+NHTmkMTr25oz1oJzRQAck0EYo6dKQmgApOTS0UAA60hHNLnA70YoGN6U08mnHikAoEJjmjbx3pelGetAxvA/wDrUcj/AApQPagjBzRqAfnR+FKc59qQGgBcfjQBijOelH0oAWikBoosAoNGM0UUwAUq9aTBpx/WgBOp/wAKQ53Uo5pTxSAQc0tAz3ooATOD060o6UYopiYUUtJnJzimI4sUA5NA/Gk4PrV7kDiOTQCc0HJoFMBQc+tAoHNKDilYAznNKBTTTlOOtA0L09aM46Un8qOvrQDFFHTpRmlzmgQgGTS9aTuKd3/wpAKBnpSY5oPtSgkUDAdKBzmjHpSk4NILBilPNNzn6U4YphcB1pSMUmeKP1pCHDpR1HvTRyadQAelFFHPegBRzR/OjoKMUAFKvtSdqB19D7UwF60EcUDr6UuM0bAJS0gFKKQwzilGM0g5pccUABHbHHtRwOKKOvPWgQdaXp3poOKUDdn0oGh3fikzk0o59aKAYCikHNAFAhetLnFJzRQAo9+lOzximcmlB4oHcFNLSA/WnCgQY5oxQDjvSjgUD0Dp1z+dBIx/jSdaDTEKDRSduP1pcUguL1pePem4560tG4Duv0oIIFIOfWjPJ74oGKOaXpSdKWgAHWnAdfT3pAaO9AIOtKv5UdKKYbBkU/PFNBxQeKW4wx6nilznmmjp705Tg89KBBjNA9KTNLmgLh1oxRnAoJzSQBmnE5puOKX6UwFz+VJigHg0E9KBi896SlyDSdaBMByad0xTTwf8KcTj3oBCE5+nvSrzQecUAelAw70A0Ent+OaTPtSAd06Zozx0pBzRnOetACg5BpR2pOo9qUnNMAJpc+lNpQcnikgHbvrRkf8A66TP+RRnGKbAXJxjNA5PrQPpQfakMByD3pfxpME0AY9aBCn9KM0mc8Gl6/SgBetL9KQdfalzmmAgpcdaSilcA6UvWgcUZ5oYCUuPTmjtSr0pIBAM+tGdvOfxpc80jc8Gmxo8r8bxuviuZWJwyg4xXGa/blbaRcjBrv8A4i2zW+sQTl9wljxjvgVxmtxqEDRncpGef5V8zilabR99l8r0oss+CI2e3thuG3bj6/54r0GO2SGHBYiTGQVPFcH4FeFo4s5AVsce1d3eSbV80+X8v91q5YuyOubblYwdTk+0SRW80m1Jn5bpyK8Q+KWnJBqetpuPm3IBUjpgdf5V7ffGK7jZfL3NnK5rxXxjeJdeKNUg25jjgYM79FO04rehO0mzHEw5oWZ45oMM4s9QiDKmCGJzzj2rWsIjHAIUcyRRNvZhyPeuc0q7aC3v9wYyMoCemAea6TRWW20gpJIB5p+8vWvegnKJ8pW92R9H2Mnm6TpjKpCiBOffFXY9u9i5OcY4rL0W4N1pGmIHIVIR261pCTdvBGD2zXg1laTPbpSvBDAxRgoBwPStO2USRBCcqW3Y9DWSGdhuAwxOOa04Aq7M/eI5x61nHYuTJp9sUqygFiowK0LeWSQcgjjHFZDTFy7KpKKcY71es5pFVt/yp60FX6GrZRLGg8yVnI7nuavI6q4Cj6VQt9pSPae+c+tTRGSe63E4C9Kh3uXFGs0yKhV+Wb2ohZZ5hG3IUZGe1QM3n5Uk9MZHUGnW1uLcqSSe27vVK9ytti9axmJWIfexzj2qHU4rxVtIrbA3Nudhycd+Kc8yRoGBwo64qy0jNE0ikB0XKBuprZbE3sxsU4WQR7STEQ3zDgmtBpJFtoZc/vHc5z0C1m2zu2nziNd92SFXdx8x61rR206zeROE8uOIM+OTnHOK6I3sZSY++868t7byGVW3jce+KZLZvdXcke7zlmwGRj90+tFxMbho2gZrYKmQG71VhkjCfv5pkkPdFPP4jpWnUhN20KmqW/2W2AgRywYruHT2H86y9PaWRUF2cNkhl3cKKvXT+TEsUZKkNxuP3h6/59ay55HKN5ab9xwMnGf8/wBKyk7M2inYjmuo2uZRHbsExgyKcZ9qp3uqS6kPJW2eOGMYO7rirb30kaKjQB2B5SM9PxrOn1OCaJlWKVHBO4uw+b0wKxZ0xXkJOhTyFsoxFCo+cuc5NQTXEzP5jyHci7Yyo4H+eaovcKJCJ3YRt0TPFU5buHCxwlgF5IzWVzZIszX5jlSFsyiQ9V6/nV3VNUGnRqixssRTlEOT9T+lYLarOZDtAAQYDbBkVWu9Xu7tP9JkDY6YAH0zTvYLXZoFppnURyfZ3fnkgVnSXdtC/lS+dLLn7yPwPyrNlu2zmSUZ7YrNubpIfmD57YFSW2tjVutXaFyE4UdyeRWJfeIApYkknPHvWVc6qCz4yefwFVbNWvrvfIryxjsOAfxqUuZkuXLqaKPLegYUmInljXRaPpjCMFAzOOrAcAVSs7GNJCVUoo42nkCult2MNsdpQAkDnrWzgooz53LYSW3UQoY2bzQfnyOKaoJDZzz6VJODHEg79c561JGjEDv+Ncz1OiOiGxW2UAySfWppbMqowTk+lTWkZTdyTz37VO+CCO/ZqzNLszn/AHUoUjO4dQOlSEfKqjtUjwjfuP3hSLGN4ycHtTDUmiYuRjgjmtWzYjBbjPpVC3i+b9a07dCxAxmkyS4gD4IOSak8olsYzSIvlnoce1PUvJuIGCOme9NEDgrBSB29aYFAHPJI/Wn42RkO2S3J9qadqruTovTmhalxuRAuSVIwM9qnRHiU7SdvelidSFYjBpkkrmUKnQnr7Uy7j4/nQseMelZ91KQ+APlFXASp5BIqlI5eQgggE8UhIosQhLEYzyDVK42uBJt3HP8ADV68YYweP1rOEpD7Qp2kdferSsD1ILiJnIIPFUWURM3oec1ouuzHvVGYKDk5bPUDtXRHXQwepEZVkQEHI9qq8uTgEc4561MwCxEqoAFRMwLL1+tbo5noyOJvLGznOSajeXLZzzmrEzZXIHNUrnKkEcikZla4Y5PpVCR84q5PIHG3pWdMwiLAEk5qkQ9CK5kzjnA96z5pQEODx0qW4frz34qtuC/KST7mqM73IJHJHqPamCVlyUdk7ZB7VZVcBjjHpiomtyycn6/WhIZXkvjCBn5x2PrTYtSYPkHaPQ05YWCuoAb/AHu1VbldqDdHyv8AdpWchXtubVtqzmRSWwD6VqWl2bhzjD44AbvXn51A28oU5OfWtnTdXROM46cntWfM4uzNN1c7CKaZtzPERt/hFWoBnIJ2nHQ1iWviBhuCMcPwT7VopdQ3KptYhx1GeKq6exSuaUZIcBj+76DPrTtzOjFBvK84FU0lzIFH3QO5qxFtVgFJ+brSNLj18u4AjdRyOatxRCJNnOB0rPuFuUZWiUY3fN64rQCsVBBJ+tJopO44OQwXOM+tWYgZCFJy2OKjaHz/ACyVwVOQelPjIa4AIIYc57VJY1InSUEjI7jtirSKXdWUjA6gdxT1/e5BGAO9LbxCJyCMDsRU3HcS7lS2i3kZXPbtVwDbEhIILjIJ71EFR0ZfvDoRU45RF/hToPSluFyrI4VAX4b0FSRwiWNZF5H605o1kbBHHUUkci2+4dcccUxMCED4HJPr3qlcQrnCnaCatyRCRlPdeRVXULMXTKQTuU5BzTIW45T0GcY71NuEMZBBfvxUaW5RNrNuHv1p/bA7VaE9R6xq+xgDhuOaz0uZor9oJI9qdpB0NXfOxEdg/wDrGkmVXiLMCWxQStNymsis0kSEqw5yBwc1KjYX515Hcd6ZB5dzEWQ5wPvVc+QIFZckDrVIzk7EJCtHvTHPQVVkjEw2txjrirckKBC0RIIPQ1DBcJMZI9v76PG5aojzEG6MDyiGA4Iaq6sWY4GF7gVM+5XKgZUjOR1FUZbhrRw2GI/ixVkPUtJbpKoAYAE8diKjMrRnaBjHf1okCXAjaOXAyGDD9QanvNrAlcBh1A6EUE3IAyTKCTsLdeKqXEWcJtBHY+v1pYjG7hg52d17g08/usBjlf4WFITIVjWAblUnb1XPOKUwpPlhyDUcE6m6Y7/nXqrd6dEHTPOEJzSYCqcb/KfJXgqams5n2bfTrUahInYJzk56daqXVzJbsskJJBbbt65pBY2A6hQpON/INJLLsXOPk74qrNCVRcgHGD9DTJ8xjCkkEAmmSxrzkoSScseNvcVDesPIBYZI9KdOoWNAuSV5OaqXF18wO07AQDiqMyCTBiJAPI7nrVCS4+Y5UqV4ye9aE0w24IIPb6Vm3c+ck4xjjHWtFqZSdjkvFN0FnAZj5RThu4NeaavciWYs/wB/1Heu+8RXiMGRx1yM+npXmesJmQOrZKnBrvoLU8us3YrzOqWcisMktux3qXSo4nJ8xCwCna3p6VWMPnIfn/CmwNJaqHDNtztI9a9Bq5xJ2NB4EmsHjxmQZP5d6S22NYgA4kUENjp7VH94bWO3cMjmpdOh/wBIaCP5t0ZOfSqjoRJ3KMQyz7mIxyMd60tJJ8tpSe+OO5rNCkPtYcjg1vaVb7igxwOa4cVL3T18up+9cuwpsibcMMenrmu/0GMW9rGq8H+dcVBG00hP8W78hXa6fKFC/KcAdPevDmz32rnY6LNvkjZyVjA5A6/5610TIs8QKrhz0UelcbpszCMBTXQ2NxOyeWzqinq1aR1RFrMrXI+Zgw5B705CJEAq3fJ5gDsg54BFUkhxzzxUSVjoi7o4Hx/Y+dp83y9Duz6V5K0O1265Fe8eLrZ5rSVsHYR29hXic8ex2471cHbQ3pvoVkTBrb0C2M1wrdMGspE3OABj6V1/hWw3SLu6A54qKj0OxOyO+8N2u2IZGABn3r0Lwfo0ms65Zwxg7fMDsT2ANclosWyLPQ9Oa9x+DegMNNk1CUESTNsUnsveunDwu0fPY6tyQbPT7VQUBBJQYCj6VYPbFIiLGNo6Cl78V658i3cP5UEflRilzkUyQBwKSlByaCfY0AA6UUgOKXrQAZ9/ypaaKB0pDFHJpSMmmrSk5xQFxaQHHWlwMUmKBiZo7UuMUnWmSFKBxSU7pQNCDn1paQfrQAc0hhgUbaAf8ilHSgSClAzSHJzSdD70ALijrSE4pScVXQLhijGKSlFIBQM0mM+tGaN2QaADNHejqKKAFzmgdOaTqKKBDs01jmjvRige4dqM0UnU0BcWjpRS9RmgBe1GaQHHrRnPNAxTSetAGaO1AgHFJRQRQDEGc0tIRmloBCZozSngU0880AFAwaKQ8UtQuL1pP5UdqAKAuB7UUYo6igA60UnTrQaQwNJ16UdKBTEJjNAFLnFFMYdaQkUHpSAUgDH5UlOJHakA9qWoCgUoHpSAUdKdwAc/WilxRg0AGeKAcUmPelpgAOaX2pB1p3pQAYxRjmigUAGcUDmjpRQAHpQevHWjv1pM5pi3FB5680ck0nFLSJOKHHJpc80nalHTvx61oSBz+NKRz9KM0EY5yaYC0UU4c9qVwGg9eTSjgUd6SmA7PNANIKUc0rgLRSUq80mAA4H+NKOTQRjFA7mjYBaUDIpuSaXn1oBBmgc0Cl980gDrS0lLwMUwHDgZ70HOKTrRSAKXucUg6048UwDI/wD1UoOM+lJSmgBaTB/OkBpwoAToaAcUZpenFACZ+tL2oxmjr+FIdhaCKT0paYgpcc0nSjORStcdxf5UA8Uf0pO9AhQM+tLmkHSlx+dAB17/AJUAd/50Zx060vSmMTpS008ml6/hRYLik0dulJmlNKwXDJxRj60d6O1AheaUUgagcc5oGL0o9qCeKM0BYUdaPpRQeKA9BeDml6UDpRmgdgHSgUnSjNAhc8UvakFOyO9FwFzx0o7UmaUUDDGaKUHAoyD60CDHy5oBozx3ox7UAHQ+tKeRSHmjHpmgBQaDxQKXNAIMd+3SnDjpTc8UoNA9hOlLtoJ4ozg/40AGcUA4pCaBnFIBev0pc/pTOuKUdaEA4nFAOaTOaOlMBe4o7UmefWlFCBig5NHegAdRmkoAUGgUlHPrSsAoIApfwpOKBmgBR0p3em9KMdaQxTxSg4pKKeohR196Cfxox+NLTAAeKWkFFSMWlPt2pv50vYUAKOc9aDSDk0uMVSEBpT06UZo6UtwAZ69qUdabmnDpSAMcdaBxSAYGaB1pgOHrSZwfalA5waTrmj0GL2701uOgpw6U00MEcP8AE2APb6fMqkMrlSfwrgrpmEMiMo2sMdO1eo+O7fzfD8xVdzRsJBXmcib4mJySf4a8DGr37n2WVTvSt2KHguU28kkTc7ZDj6Gu3uZ1EREYD4GTXndncGz1YxnKK46j17V2unXJnhwVDMOpryGe5JWdyu5IJKko204rx/V9POq3nicLnzPs6tu9wef0zXsV+uIJmY7TtOAPpXlcdpIt/eEuQtxAinPQ5/z+la0ny3ZNX31Y8ShsydHmJH70sVUk44zzUthfYtLe1VMyPMMtnoB/n9KteJLNNPiuhISs1tdPG8R9+QR7daxdNRrd4pkDsoPbnr3r6KjO8T5PFU7SSPqLw7cCfRLCRSVzF1A961kuPMGMYP61zfg93n8K6aMeWRF0PU810azKLeMiPDZxn1ryKq95nfSfuokWVFkjYg7QQSB3q6oxKz7sIedp7VTgYlgJMEA5HNWoiZpsg81ka+ZZuLkQRBghYEdFHNLFImoKYxn5cbh6e1TOwVB08ym2jeW5YABT1IqGzRaGpAE8tCuVKDgVPpylBl+5z+NZ6MC5ljJZXxhewFTWfmh5Q8pYE/Kv92kguzdUjGRjb3FO84fIpHAqhGDIgUMSByTUkjSG4jCr8gGWJ607dTSJficMhRh8ue3ejUr+LTrM3E2941IULGCTntVZGDEc7DjOR3ouAwQ5kIjYVrFsTVzWht7mTSWnjiCt13M3zKe1WreS8jlhMuJpNmXc9xjms60nRrRLd5GVAcll61PcSmLUdiyGVVXJCt0FdKZlboXmuYbqTM8wWIjC4/g/GqNxJFDbNb2VzK7sfmkmwePao7xNPv4mI8yzK8iPPU98msW8vBDKA2SG4UqDSk2OMR9/cNAoDSMWxw1ZvmpGMJIzdyznofaqski3FysK75JmPygZNV7yRrN3ViySdCjDkVzt9Tqiug6S5kjZh5gXnjFZV3MQ5y+8n9KSd7iZ0fb+5Xqx9ayrvUEhZicAjg1m2dKQ+S4YS/dZlHc0G+VIyRwenTms2W/fgqjHPcdKqm+bHzDb/SlYG7li5unCtjOO9VRdBoyZMKPrVK41GJWfexYkcBaxLu93qw5wOgPpTvYls0bq+XdkDjtmsefUDLuCjnPeqMly0hGCSasWlsOSc49utOKcjJyFtITczogVpJCckDpXbaDpAt5YmniWSMn7jf1xzVXQrN1CGCHygeDO3f8AGusttEKzlIS1xN0zzyfYV1RjyrQ55SbeokVuYJSjRJJbn5tsa8/nUibJUbgJxwCO9SiG8iXYzyRbWx864FN8yIK0bgmT+EqeD61hK7No6aoijtnuCFZg23GCtatva/NnGB6UmmWuIxjOT61pOvkqRmuWTOqLuUpEVOAh9CTVMwNLMAm7Ht0rVc7l4GT6mpEhXbkioNL2MwWmwNkE1DgB8nt6itiUAo3UmqPkbiFYE80tSk+4+Ebl3YJ9xWpb/utrd6pxxDHXAq9GPlU80O/QllpTu5P5VKjbD9Kr27nfux8vcGniUb89z6UbGdhZFDk9QM5qu8StKMfLnjJNSgmSRuyDoT3puS+dgyR61aZa0JSEJCkkDpUcsyi4WJAwJGckcfnUJml80IIiVPVvSrsSl0A+8c9KtBJla6RiSiyfMOhXvWfNNsPIJz3AzWrLKgUZVkfoOxrJkYFiAc89fSlYcW2Z9xJ83Q5qlKxdsAHNXrlgrE4JxVMSBiMfnVItjJMxKoYk5FUSjlmOcjPHtVq837gcZUj9aotKSDxXRE5pIr3IIJxkiolQhFBOQPWrG/eT19aY6YxjnPatDnkxhfcu0n8RVeQALtUZA9alcMO5GT1pjp1OCfegzM2cEMcCse8Bik57nk+lbd0uHLA/L71kXSeYxOc1SvYl6mZcPt2jrn9KiYOq5+8x6A+lW5ohsIPT1qMw70ChsjHBFJsLWGxgsp5yR+lMlPoe+anhjXAGD6HNOkiU5CrgD9aLsLXKb/OC2P0qvLhY2HGSOc1ovH5sJIPSsy4bAYNkn+daJmckjKvoY7mNT5eGFYxZ7KYhic/3jXTSyiOH7mBWJqcMc8bFSC2eneraUkZRlyvyLmnamqnBznPUV0drdb0AQgk15vBO9tIAxIFb+l6kWYZPfrmudxa0OzTdHoFncEFQQM981q2jfNnPIrkLO8TqWYNnrXQWVwCFwetJCubyOSDnpVmOQOQDwo7isyO7B5FTpKWYHnaKGaRNBTwQScdsUzc6OASQcd6YtzscBlOwntTmImccEY5FJamhZgmOSWORngVcI83GM8Vmwqqyq7NjPbtV4z+WA20kEY49KTiDXYnVFiZinPHNOQkAsOfb0pjqDGUZipIohRl6kkYxzUggS4DZOOB6UBEwXXJY8VLHEEyAM+hFSyQpldmQRzQJyREqF8DnI9abIixtuAwe9Skbchj8vt1qo7OsmwEsOuTQLfUkyJl6FT79qjlQxkrng87qnlU4VhjnrikEYkRt/H1q1cyvYqiVv3ZjG9c4bn9abczGHZ+7MiucYHb3qzHAIFBHzKPXrSP88wUggdiKpBfUqW1r9kLEcb/4c1KkjLOFf7hPy46iob4SrcK4XJHGAe1PuLuGzRGfI3MACOxNUtyJD7q2AkVkkIAbcR61ENqzPIE2k8Z9RU6ur7tueeeaiaItKNpO3oRV2M7kXnou5zyO5qs7KZMBvvflVp1jKyJgkHrgd6h8iNFUYyRVmbZHHCtuAcYGc4ppjJfeeVJ4oXzZWljdfk6K1MW3MNuIwSxHTJqGguQmz8iQyDJVuoFPkUsgHOOv0qQs4Rhz0wahK4iVmJJQYY0tSLlaeNG3lfv/AN7vSwTMjPxnABwaddNHG3HO/iq0Ujebx9zHXvmqauTckaU+aeD6irkMMbER7gA3zLu7GqtvcpLvBHKntQZDckqvG05BHY1DLLnnyEAFcjOP/wBdJGmx97ZK1A28XG5GJRhnHcHvS3Mr/Z22/Kxx96qM2RPcI0jqFOazZ23owBODVydfmDhdroOWHfNUIZWlJwvBPfvVpE3sRSs+9CzfdHfvWJqd2YY5Cq9+M9625GDM5kyGHpXKeIXEqMM/MOV29RWkTmqvQ4/xHcm8RpUwCMBlrh5zuYZGF3ck10Os3Hlt+7yd33s1z07+fHyMN3+tepSjy6nlzkth9xbfZ7poo2Dg9W9PpT7lI2UbeUQgEjnJpltOGuJSUyxjAUeuKvaSYRJPHOoxJESF/wBrtWzZlFcyM25/dS7G2sByv0pdLneLUIyg5HAIqG5Km5BwBziptKkWPVYJMjEZyV9a16GdtSa5Vn1GUsoBLZIroLFVht8557VmyKt1qLzJ91ua6GytVcoCOK8bFz1sfS4KNo3JNOt3K7j1Y9+1dRbkQ2+D1AxVKGAEKBgc9q1DECqnqSRXmN3PSTNWxYiMEdAO1b2mXSqRu5Geh6Vz9umwDJH0q/ASHUgHFax0B2Z2B8hkIRSQ38bfw/Ssp9vmHZ0HSpLPzZVRCCUPpTruPyD8uSAcDHenLVER912MfW4BPasGztI5rw/xFbi3v5FUdSSc+te7XoEsDcHPoa8a8awCPU2AHUZqI6M6KfxGHp0HmyjFei+HLIRqvGCcVxnh+2LSKSOpr0zRrcBEJBHIqG+aVjqqu0bHUaTZvdSQ2sZPmTOqAAdcmvqbw9psej6Tb2SDPkoFJHrjn/PtXiPwk0JdQ8TCaVN8FpH5mB3btXvkIJTONue1e1h48sbnxuYVOafL2JRx/wDWoxxR0orqPFFHf0oPSgd6MUFBnijFH+eKBx60CYYz60dDxmjOaM+lAxabj86dSEc8UAw6igH2oB4ooAUjNHUUmaTNAXA8e9KOabS4zSAXOKQ4HrigjFHFMNw9KUH2oxil/WkMTdxS0maXigQh5FHP0paMUAJj24oApaP5UwsIaWilB7UhiCgjpRQTQKwY5pBSikI5phYXHFFGaUc8UAkIKUjHSg0gpAGM0UUUAg6Uq8/SkpQfrQHUO9B4pDzS4zTAAM0lFHegLgM0tIKKBCZ5oBxilwT0oIwKAA5NITigc0tA0NopTxSZyKQWAUlL39qKVxicYoFL60gGKYBmm59c0HmjFFhXD6UUUUmMKPQGlHQ0nWmAfhSUE9aAc9TSAQj0pcUA5oLUwEJ9KXrzSYzSigBSeaMetGMUUAJTh/nFIBxRQgAmgfnQeBQoIOKYC5xRmhqBx9KQC54o96DSZ6UBcMemaDxQTQDimICOKBQTmheaBHFn2zS+39ab6dTS455rWxAfSnZzSDtwaUUmA4dKUcDp+NNFOFA0BGe9A560nelB5pAG360qijPGOaX1oAQ80dKXNJ+FNiDtShfXp7UY+tKaQABmgcmgHvRjA9qQCbgTThSUUwFHX/Cl/SkPXvil6UgAc0tHPWgHHFAIKUDFJQOaYDsflRSdqBzSAcKBxSA8Uo60AJnOaKWimAoNLSYwKXP60guGM0HjHvSE0o6c0wDNFGcUZ45pDAGl9sUnFHXFMQvb/Cgnp1pKVTSGhKUnHegjI96O1MAHI6UdveijqaLiFWjH40vak5o3ABinZ9vypo+lLQAEc0o44o6Cg0h7C9R70d+9NGaUHpzQxgOfWlHPT9KQnnp+VC0CHbs9OnvS5yKTGRQB6Uw1Ak0opKU+lIAzS0mee9KKLDFzQOKSjrQA78/wpabn04p2c4oEKKB0oHNJQMcP85ozSKM0o4+tAtw/lQOaWkoAWkpaSgBaDyaOtL1/CgYhpMc0uM0ZxQAcCg/pRnNHagNxcHr29qKAelLQAD6Un50dPpQf0piYobHaiiikxoUUowBxmm5pRyef0ouAnUZ/lS5xxzSU4HiluADp70Y+uaKXrmhDDrQeB9KP6UZoEHTvS/XJo7ClPNFgADGaO1APvj6UUALjijv60A0vajcBM+lLkH1oApO9MQ7FFJQOOM0rjFI56UYzRRRuAo59jR65pMc0tIAx7UvQ0ho6CgYvf2pCQfcUuM0UAUdVtvtdlNFgHchGPWvHmhKeYjZypK8+1e2OCSCvUeteR+IoDZ63dxEbdz7lHqDXl42F4qR9DlVS0nA4jX1aEiWPJZDkV0fhfVRPbJKMcnGe9ZutQB4mKg5xWP4V1P7PNJARjB/CvB5bs+uk04o9Bul82KQk/LtJ/SvP5xHGLQD5jNbkf8CDcf1/KvQYZkmt/mOFx0xXBapbsNJjmUkGC4kQHHIAPSktCYNPc8w+MOhhdVhu1jItr5F3lf4ZAOa4cX8mniGOEBkUgMcfyr2fx7bQar4dQIHDuvU/wt2rxjR7Sae4lgRPMMbhnz0AAOa9nBS5oWPAzGKVS59BeD7lpfCFhcE7pZItoB/hwf8A9VdGqptiAdmbGST0rk/Alws3hC1Rf4NygnvzXSKBGIhn5mHboKwrK0mRR1ii8Fc5y2fStG3Ty4Fbd8xPbrWbHJ8q4JAHWp7edhvbkgcgDriufc6L2NGE+Y23OSKlM6RIUwThsbQO9UraXc6SBWHbirSzos6rj755JqGWmT28ha4ePG2NR973p8FvPHNDh96cl8jkn2qlmV7wYGIxyxFW7fUo5pJI0JzGcEmkVY1o7zyCihWIYkEjoKsGUyQSeWjyMoJwnUispb1VkjUnIP8Ak1Y0q5ltGn+bd5h6nsOwFNPXU05bLQfYmW8tt0sbRS9Qh5I+tW7GeYRhyuFBx84qEyuqlwu5vQGpY7jzYvmVto5OKtS1H0NCMmZSzlfQ44qKLVIoXZYhlz95we3vVKCZbZ2WJpNj9QeainuAhYeauT1xwavmFYlvrnzYwkKHcSd0hbgVhG/8l2UFmI4LVPc3K2/I+ZR1+tZrqGQyOCNxzxUts2jZIdHdKpZt0iMfuso5z9ayZI55JnYySMB1ZzVq7vowNkSOqgdWbnNZV7K6or+YGB/h7j61k1c1TsJLO6n75bB/Cqk8gbO5VGeeRUL3W3d82W7AVn3N8xboc00rFXuF3fiLjPINZP8AaCzhuSQDznpS31yoXPBasm6niCccsR0HTNUjOUuhNdXSsxC1lTuzE4JAPFQTXu0kMdo9FpbOB76RsngDOPUU0uZmblYtLCCVWPcWPtxXT2uis0qpGDcSYBxH90fWs/RtMN3tBkKJ1Lj09q7jSQkMHlwkRLjAP8TVvGPKtTBt9Ce00i6tbdIprhN3URr0X/69b9narFtYszMR/D61RgTyAMM2T3YVp28UkkTyrNEAvGMfMR7VHNqaKLaHTQztLsVN7dWz2HrUP2TbIEAU4P3sdabcM73QCmSVjjkVPbmGTYQW8wZDKaUtrmyhZF62QRxDAy2e3anfZyWzyT79KmjhYqAvX3q06EDaAA1cEmdMWUhACcEflTWhJGBkD1q55PlrnJLHrTYoy5yTkdhSuaFWOM7wDkClMaggYyauuuHyD8v60103DAH40zMprCZWYYyKsFSqKByaDiLgcH2o3jrnik2NksYC5yTx2HrUczrFyQee1KoIUZzzTCwYEEbuerVVhEcM/wArE5B7CpVm3KTuwBzxTWRUXcVJJ447VXS7iNwYlByB1p6Ipalu2l84gnIX261fhU28XnRsNyt+NZxcRtu7egqxC7sWKj3rVEyVyLUblpQrBd5PJK9jWBeSSWyeaynBPCjrXSPLFMrI0bB88MOAapXVoHgdWOQelW0rDg7LUzrkq6ArnBweeoqhcWnmEEZBxxV54yowelVZ7gIwOeBxUlNdivMCYyD2rLlTnjkGtO4ZmXI6Vmykj5s4HvW0TFkO7IGORnHFJuBj4HIp+zAJ7VEzgEbencmtUckmM4Y85yPWopWOcL0qcjc2Ac+9QSAZ9ulMyTKVypJK/nWSRtmdPT+VbU0XmZPQGqDQlTnALdM+1IZTW13Asx+X0pGslU4A4rR8g7RyR3oFvgjcTU2LRmpAoU8dKa0ezJHINa01mD844J7CoBa53AgEUwsZJgDBiBjPXFZV/AVVtp6V1UtsfKB6fSsO9gI3EDIA5NaR1ZEtjnpioi/eNx/KqTfON3ynHpVxvnblARngGpY4BuBaMBiP4a6Ujg9TmNUs92WXOW7Vm21y9q+1mIFdhPZFgWDDC/wnrXOahp/zEBeDyKmUbm1OdtGbOm6l8owSV4+tdJaX4OOT6Yrze2uDBLtJIxXV6VfKzAfeHrXK422Om9tTs7a+wAA/13VrWsoYIRJj2zXJW0+SSHGB2Na1jPiUEjepHapLTOoiuFI24zzVtcluFOzufSsm0uzgEjDVpQXSynDNjIosWmOntizoVYk+lTIk0IAYnYfXvUMDbZCxYFT2ParRO9Mkk7T+FJm1zUicTxsZASwxjAonkLgqFIx0wKz0uSJEAJwepq5FMXJyfkHOPekZtWJU8tYCTIRN0ApsNyodQwIfPzZ6GomnDuoMedvTFNurlYbJ5wuW/unrVWEtWXZJQcgoWUnimyKg/wBWCDtqOx1A39vkRKHVRwtXY4JcLLJGVif7pI4NO19iG+XRlSGF4cuwLoTkBu30p4uLfI84lVb2q9cFwzeZHtWPt2Iqi4iu0BztDDjFUlYyvckkt0YL5Dhv6mq7lOjEh+xHSmQ2a2wURO3BywJp8Qgl3glhMDkL1BHemD0KF0ZLqPIIDIfl29/rT3BuIEV1ww6jHGamCxSB2jPlgHGW9apwvPOgjG0Tb9vH14p2E3oO5ibDcD345oSbe7KgJ2jOadKfMnwRgp971zUbopVipCyZ/SrsZ81wEoCkDGepzVOZszI4bCgEEDv9adMGVyxPOPwqhcXiSIYySsi9h3qkiGXlmJQlcnHY0u1mIIO3vzWdazhpkCufl5YGr8sz3MZEZ5HPtSauTLREH2pk3jb8xzkHvVeO5W7jEseVU/KyN60rJ9quI3JZHi5IB4b2NF2uFDJgKT/DSZmmR5UKykn5eg9KowW8iSSFnIWRsr7VdJTYrYGTwTUc7EAbRlcdaV9BX1B7ZljdVJGe4qVXx9wfKVGfrTY5Wyu3J4zxVdppv3oiGC3c9qRbZdUNCynAZRzmmS3Xm3J3DMfGMVWgaWJ2WQkpjrmpFCmQnIxVoyZBczGSWVd2F4AxVVLr7PLyuR0p8wGWwcgHtVN9zyZ5Bxj2q0jNsjkfLtn5Q3UmuV18kQtJG3KnkH0rprqZfKwwGCMcVxniecwKxBwjDBArSK1MKmqPPNWuMyyMDhS2AayZHIdhu+XAarmoIrtsjJwrZB9abqtlDBBGyyczIu4f3T3r2IWseRU3DQJvJ1aC4kAZYnB29jzWhrssL69PNboIoZGzH7VH4Y0s6p5sKsWmRMoPUCmygyXCRucJCG3buzDtU7yNPhhcytUjcSxvggM35mppIWhjSYjbg7T61pSmG50OKU4aRZMkDqBmqGsMWmeNchCwbB+ldNjmTbZoWIYMCBwQOtdTppOAa56xtjDFEA5IZQea6fTQNqjtnpXzOJd5s+1w0OWijZt1DSoBwM+laYjG5QCTiqlqg3pgAjHJFXbcESM/JA4ArkSKuWUJQjnrzzV2G78xRk8is5WDE44p6kgkr0rROxojfsZWWRTk9emeBW1cSf6NtDBj2rk7W5GRlWI9u9dLAY2tVwOT2HWtFqiZb3KcpyjA5PpXkfj1c6ouBk+1euz/ACg8Yz2rybxgDJrCJg8dc/Wstjek/fE8PWm7bkV6JpEQCAYzx3rltCtl2ptHpXeabatI0cSL8zsFz9T/AJ/KnSXM7hXme5/BfR/snhuS8YYkupOCRztFekIuAKyvDVgmmaNY2qjAiiA+prYFe/FWikfC1pc83ITPscUA8UpGaTNUYB060o5ooIxQAUmMUvf3o70wDrSjrSUAnFAXA/Sm4707qO9IKBBjNBz/APqo7ijpQMbTutJ3peT0oENpRQRilAoAMcDrSDr0pxGaMdMUhh1puKcDzQaA3EApaQDFGcimFw4POafnimHHajtxQAtIT6UdaM8UAxRRSdKXPFACU7j3puM80ZzSADRmjuKSgQ6jNANJ0POaYxe1GaBz3pCcUAxaKTPNL3oAKKKD+dAhwHFGOKbS5496ChKAMYooFBLDpS4ozkUmc0DFBxSHpRQKQCY+tAGKXNNNABjJo7UZ+ajOCetAXAD8qPzopPvCjcAP1pDS4xnvRTEJjikyRTu1JjI70DDik+lKBmkYYpAFJnNFJigAzn/61BGKB1pc8UDG04CkP0pRQAE4NJyfWlHPPagHjNAAKOlGaCeaYB1pORTqTpQAelLmigc0DQZoxmlJzSUtxCgYoI4o75o596YCfnRS9KO1AmJ0o6UUUEnGHg0o6dKO9APHFakig0dKTr1pQc0gFzj2pQ1J39qP50WAU9e9A/GgdeuaX+dACg4o6/WjPXrRmkAoXj3o6DOTmjPtSdf/AK1ADqM/jTcU4dKQXEJpTzikpaYBQPxoozk0gF6980DkUlFMB1KKQ0D37elIBen1opOvNLQAZzTu3rSA96TJJpgO6UdqbS8e9AC0o5pAaWkAHrQKB/nFGcmmAE9KUcUdPXmjoDSAD/kUZHek59aKAFHNLkU0fT8qXHHpQAtANIKXvQMM0oP+QKTNHI+tMQtA4o/CgHFAC9KUHNID6UdKLWGLQtLkA8UZx60AB96TPOBSk56Un86AYHtS9KQHIpQOlIEA5oXNC0pNMEHTrS9RmmjDdjS9/akFwz9aWkHXpTsUAhKUUdDS0Ag70UA4o5JoGAORTu9NxTqBDs8Ugz0NJnmloGKOPxo7/wD16QcUZNAh3SgHNJnilHrRsO4dTRRnNHpQDF7Yo+lJnmigBSe9ITn/AOtRS0AAFHWil/zxS0ATpTqTHNAHHShAHegHFJ36UuaYhQcYpeTTfendvahjG9R3pV/GjFOHH/1qAAfj+FAHpzS0mcUhhS4opcHFIBBS9uKTp0pc5FUIQ8UoNJnrRmpAXHaloBzQTj3pgAHtSg46daQDFOGDTABnHNJz70owfWjr9KGAoFAFA46cfSgHNIYD8aO9FGaQhTyaAOM0mKKBi59KXA9DSA8Uo9adhAKQHFL36H8KMZpWKuRyu0SFgu4jmvO/iAiXN/b3MWA7LscGvRjgdelcP47sYXs5G3YOdykdjXNiI3gzuwU+Sqmee3q4iKkg+9cZMn2DUWIO3dzXR6g3kAlZfMXvkisK9h88LIPnHT3FfP8AI76H20anu2Z2Gi6o01tGr/MAN3y+lZOtwmGK7kt5so8vm+VJ9MHFZGi3r2zSKX2jpgdat3l8HjdJUaVWGMjqKTgSpGBqF5Hc6TLDJuWZR8m3ofQ15lqEcmkS3sUG5ZbmPD4HJrt5JJQHfYzLG23B64rA1GxudS1BJUTaoUqT6104Z8kzhxUXOOp33wvD/wDCDWwdcOudvvg/5/KupiuQbcF/9aeig1ieBohZeHoo5Bhlz8g7Vqw7JyJAeM5AI5qqjuzkpqyNLfuREIOCMnPrU0gkMa7G2DuR6elUGnaPaxTjPH0q7aFZidzna3Y1g0bXLEbuVARz1zk+lX4DLJGMKEbd1b0rIEjiQhQQo6etaCSyysq7CyMPmOelZldTXfAQMD1681AFjnizs75z61BAMIyZyvTmnoVTCjhR2rLU6YDxN5cRfZl92AParssxWNSi8tjvVFJDtk3D5c4560+Ocx8gBio4U96SNi4txKg3AHAPfpToN778uygclS2M1Stri4nhMkiBDn7oPH4067RoguXUMfmJ61SF5FkXb4PyfNnjnNRmEzJlCm9Tk56mo4p4bWAsHEjkHKlSRzVSOOQW2WkAkJzuBwBWtiG9dBuoap9mwjhnU9VUYqo08skgkWJ1U8dOBSSSwRnEytcFW3DHqOlR3F7I9vDJM6+SM4QOd/4jtTXmVco386+YWkJ4PrVC5u4mOQT9DUF1dCTkcj/arIupMAkkH2FJG5ce8iVycZIrE1K/YliDj2ouL8lOECiufurwsTuyWznjpRboZuVixNdBhknL56CqM9yisAvBI6n1rOur2eDlQFY+tUAGmkAkkJHUnPFWjJu5oTXSq4bG/wBxWtpULNmVjsRui9/pVXRrYOwZIxIidSw4ruNG0+GO1aW5Jjkk+4GHP1x2rWMepk59C3pNp5oTzYXKKOEU7D+ddVbSNZRBI3RQ4/gXLD2zVGzgDKjxQyKoGN7ngn2rSitTsycqw4wF71E5GkYjZLdk671c9d5q5AkQt/l8xZD/AB7uPypZxJKuJBk4696jRCB1JHpXK5WZ3QV0SRyXCFdsjBlbqOtaEUoBj3MGlJ5AH86oKv7zIDAn1HSp4Z2OVwMg9xz+dHNdWNJK6OhtJlB9AKnmkJdWH3T61mWc4cDABYcVdWQBfb0rnlExjIleTzc9uxIpI1ESEg5+tRplgx6Z6CpNmUAJ+Xv601E15iCWXjvkVIvEfHFCR/Od4wB933qQuoz3p2sKT7Fcjc4z8wHWnArIwAHtyKcGDYGOtORFiGT0J4IpLcVyOdvK+9xiq6vtOOeTmppGEsh3duacLdJlUHIIORVmiVtyJmMg6/KBnimGIAF1HPrVxdO3KwBIz3FRxWEscaoz7j0JxVcor9htoFlyrkBu3vVxQMqqksAORVTyfIkADZP51NtaBpJc4UD9a1UbIzkx2BMCwDKQcYPSobiMgbHOFB5FWgC8ZZDgnpmq1zkRHe4LkZOKZKd2Z88OQe1ZbwIZNzj6VpAtLICQeneq10FLnGSR61Nja/QzrsKqEKfmPQ1mzwE4Vhg+1a8tsJQGI5HIqhcs25uOMVpEwb7FINsUoO/rVW4ZUHzU55SxORjFQSgSw8gk1qjnluMD+WwXJJPPPcUpYY5qIW7CRcE8DvUv3WBBzjpVmJCwLMcCgwF4yMYPY1LgBvfrTgS5wORUForuqtgDnHGaVYAxA5BHFTtGEfA47nFPA5yen60h7DFt8RlTyTUSW4COuOneralV+ViTxgUjsFXHrQgKLQce3pWRqNswMmM7cfnW/Im0feyazr9QyOMnhc5NXHcmWqOECgTEENknpjpVk25VSByT+ntTJGwzbo2L9zU1nOsYYDc5bv2rsWxyNFY2jq3BBxzjvVO80/zASVKt6Ct2RN/z+UGZupQ9BVSZlYlFLCQdFYZq7WMpJnB6ppjQyF1XOOhqPT7p4jyduexrqNStSWwwDE8krXLX1sYJTg5XrWUom1Od9GdPpt0JSAT+ddHYzKjHDEexrgdMvtoAzmuosbsMd2T2rmaRtex1UN2W6cn2rStrr7oYcetc7azebg5Ix0rYilWKMFhk461BtGRtw3SDAxkGrsLBi2MjHY1hW0qEdT+FaUJyQADj+dQ7myaNCEgMefyqa2BllKZOSfwqi0ixcZ5PHFSQmSLEkbg9iO9CKZctz58pJypBx7VckSKSJotpO7HPb3qukiuOW2Mant/3HDtvU+nansZtjdPtG09JvI+aR1K49au6jqeotpml2rLiFQdzAc/nVPzTCrMXLbecD0rQ1W9SKwtryFyI/uvGwyTx1HtWsVoZSu2h0NtcXMiy+Z5iOm35ulNsbEwwOZU2tuPI6fhUME7apHG0M5jkjBKoOhFaMt5PNZwQnAdDngcH2NapIwndaA8MEtgksY2uSRuNZiWot5HlQeb2JHStXUH320kduFWN1AyOoPf9ayrqCWw0ZQmfMbIPHU02jOLe1yS5gjjilfHynDD6isS8voIVTcPLZm4YdzV/SHl1HT0huZFEiAjd6+gNZms2SvDDEzYfO3nsc8GpbKW9mSyR+ajSrlc96qFdzhg/HpVq9kFgobPyGMBl9DjrWbbyrJEZF/iP5UyLj90m8nOYwM4rOvbHzLkTgkZGB6VfV/MZ1C/MKjkPmLgdPSqWg0zMgIinO3nsc9604w6oXUkr7VU+xr5vmHOantFe03jzSwP97pQyJPmHBQcygnD8EGq0jiFXhZWx1GKuNLiLPITrzUOBIplxyOhPTFR1JexX+Tydx+4R+tQB90hROUAB/wAaJlUNtDFd5z7U1Y9pZ/unGOKLGaYv2zaFaPJZWwQKdLcSbwQAUPJx1FV4StvMWCk56r2NTOUC7lJYZz9BQimyKS4kDEgE8cDtSzTsIlkMfzgDhafcKEVASQc7xjuDSuxWNCx5PStEjNspIvmuSfl3HOKr3LPHMy84A4561Ylm8tiNpyPSq/2kSTuSu7K45qzB3uUbmYpbPujx359a4LxDq8FwXjdSqAYB7ZruNRlKQyK6kjr+Nec+IQs28L0POPergrsykctcSxNc7ANgx/8AqrM1GVniRgd3Yj0q1M+91yMOhx9aLqzlkgdgBsGM/U16cNDhmuZEPhPXJdH1eO5h5ZGxg9Dmti9luJdQvkCAy3AMu1ccA9RXNWcDQzGNgPm+Za17a5MBSdSQ20oT3zWjV5XRim1GzK2kq0gWIseWIK+wqbUsSzyyKMAYA9eKi0zetxEvB+fk/WtS4s2F1PCV6AH6c05vlVzSjBTaibMBS48lQhXbGgP1xWzZJ5eO4rH00MG+c54ArbtydyjOTXzNZ80mz7OnFxpqLNvTmC9T94/lV15FRSM/lWSjAJwfmqeG4U4yTnuKzVhcvUtiZgenWniQlj/Cvt3qsbgM37vB+tSxgkdcEjtSv2KWhftZQqg5J5robC6YW7L5YJ/hI64rmrQ4f5sn+VdPoUEUhLyOUOMYHetIO5E3oRTO5BOOepzXl+uP9o17JHTpXpuvsLfcE+QAeteaW6Pe6tI5Gfm4qZ6GuH1dzq9CtSApI6enavSfh7pjap4n0+MDcI3Ejr2IFcPo9vhFGOMck17X8DdB+e81ebOP9TEP5muvDw1Rw42qo02z2SD7oY9T0x0qXNMUYFPr1z496iZpaAM0UxBmgc0dqKAFxQOTQTSj2FACHFA6UvWg8f8A1qQxnWlo4z+NFMQUmM9aWjPFAg6UdKXvQeD3oKGg0tHSgUhADS96ToaUCgYmKcBxTTyaM4FAB1pp4PendRSZxTEwH1oxmgCipYIO5o69aMn/AOvR15phYXtSeuaXrSbeaYMMjFIDQaBwaBC54/wpM57mjOaUfjj2oGJS7qBSHvQAv4UY56UgNLg5oAWgc0mfxoGRQFxSOlKBmmjj1zS5oGGM/WlFJQD3oELnJpD160Z5ooEAooo6euRQPUTNLmkzQPTpQK4uc0hFHQcUCge4maO1Ke1IKQtgIxQBxSE0dKBh3NGeelHvQaAFzSZozijdQMQUHke1GR6UhPpQAUhpCc0fhSAAcf8A1qUnH1pM0Z5pgJ3paKBzgUIAHWjP40Yx9aMc80wFoo6HNB5xQACloBzSE4FABmlzSdqXNAB0FAI3Y5xQO+aX1oACc+tIBmiigYp4o496Siglik5NJ3oxQeeKCTjPWnL0pBjPvS+laehId6KDz1oHX2pgKBkUoH40hGOlKDSAMfWl20DmkouNDhjvQSCeOlNJyPelBoEL0pQabS96QCmg80h/GlzmkAtBoGKMUAGKOlHfiimAewpelCnB5oPJ9fpSAPajPGKBzR+f4UwHAe1GcGjJGOaT9aQDvUUlHajHPNACjk0p60g4pccg9aYBzmlFNJpc5pALmlHA5pMdaM46UDFzzxS+3Wmjn60dTxQIXvR0pP50c0wAZJ4p1N5ozik/IBehxSnmm85pQaB3FFLSE4FHOaAFJozmkop2EOpOSaSnDige46m9e9B6UCgB34Umfxpc5FJii4MMUdDS45pM80CFBFAGRQf19qACRSAOOKUckenvSYp2OKB2EHWnA+lNxmnDpQCFpCce9BxnvR0oGKaAaTvS0CAGlI4oozQMKXOcDNNzml6mgkd60lHB9aBQUO6UmcmjNAPHSi9xDiaT60uaQ80DANj3pc4/+tSDk0hOAaQDh60o6UAcUZppAAGaUHn/AApc5poOMUrAOzS9fak75ozmmMAOaMd6MgHoaKQgpQecdqBg0dKdgClNJ1NLSQC0Y60cfjR9KYwozRu/LNJ0J70hCgZo60gOaX+dNABNFGaUetIA9KB/OlyMfSjGaLAHalHA4zSdKUdKEAozQDzRx+PtRjNMBaARSDpS4pDClpMcUv8AOjYQlLSdKXNIA6UoOfWkpB1oAcOCKD34ozj3pAc8DNO4CEButcv4oEWySJ1yrjp6V07v5asx+6Oa868Y61NO58pNoPygmuevLljdnZhqbqTSRwOo6fabXDIyvnisD7LcFXKMSAcMcdvpXUSIWf5iGPuO9UZ3MM+5R8rAqwr52VS7Pu6dK0TIjsFZNx6/3u9JKWjHBJx61oEKj5A4b9DVC8jweM49vShO43oYd3FIboyLja4wy0Q6ewwVOATkg9KsXtyLdgoh37jww7VoWMYnXLDBx/FSMpRujS0+3WK0UKQBnoOtSKxRmwB6L71HaOnkMFyWBxk0WzNIxZk4DYUnuK2b0PNasyyZTKTGxPyj7tW4wVli2x5DDk/3aqFA7eYeGB7U8yyySBQxRR6danyEzWeAP5ciyFWXsOh+tSwzujOP4W7ntVFrp40VVjMmeM+lLFcu7DIyh7E8is2maJ2NcYJD5OcYxmmSOY/mOcdgKihnwpb+Hp71I5FuIzuJZj3FZPQ2iywZXdAeoFQiUGbcz5PQKKiMzO4KuUUHJx3qmL2FL4pv3unJ9qDVNlkX5RyoLjJwcdKla9DEA/T61U+0Rvht2TnpUU1wg2kFQc4HrTSLujVe4lFv5agKhP8ACOTVWeRxYy7xGT0w/LD8P89aYupeXEync+8du1Zlxf2yxyDLkueYlJLfnW0UTfoXY9U2wLHGUZjyzFeaxL65dncySDGcjAwDSX+pxOqrDEY1AAB71lXV0V3FY2K+rHNN+QLQbNIm08tuJ/Cs66ukR8gZP8IJ4zTLiZ2UHcwBrPvJTHgsuzH94800rakyncddsy8zSIoPO1B+lc9qV0qElWKjtnrS3+qpAzM7GQ+1c7dXLXEmQGdm7elUo8xmn3HzTb2LElh2FaumWJMkckzArn7nr7UaHojTvHJKjP8AyWu40PToIoxhfL3DG5xkt9PQV0RhZamEql3ZBY6O6wCTiFT91e5P0rrtIthEVkkiDzdMy9vwqPT7MPdRbYv3C8ZTlz6mtZFxdzPbRlIF/jmO41MnoXFF2GB/LzIykZO1h0qR3jiiLHzSh4XJ7/WoIBLcw4Uu2zlmC/KKneFboRmRixjHAHSuNtnZHQnhYjAXOCO9SKrbzjv2FRwMV+8CQO+anV1kzJjnGAK55HTF2HdGBAA9qi4SQMR17U3dsHJyage6+Ytg5AwFPenFXNU9C2kjRgyqcgHoKsRanHIVJ4IqjFP5kJ+Q5Izj0NVJIRMQwLRnuAa25bmEo31R0QvRxg1ciuAUyTx71yaJNHGAj72HTcetLb649u22dSrHgelLk7EXaOsMyqeSaa8wUDgkmsePVUYcYbPT2qzFcCQ5Lce1ZuLHzXNAS7iMDFTBizooGQKzknwSAePerMF5tdeM80JWLWppx2iuvI6nBq/b6A146eXIw55wM8VTsZy+Vbjniuw0SdBZQ8KZAx34PJFb04pvUipKUVoZH9g/Yt5kzg9yM8VRNsjxrPuKAnbtP6Gug1W/SRmhDbtvIz1rnNRdhLGG5XOevTFaSSWxnBye42exj86F5SvmBeMdxn/61Vru2M9hPASuxmyHXqBU800U9xHKFw6qFUULceYlwoQNvULn0OeTii6Y3dCxx5t7HbtbaWBAH3/T+ZrKu4jcTkfc8v7w9a1JH8tY4nI/dk7GHc98Vl6kqo7MXzvbJNTLQuktSlJiPgc+5qk9s28uSSKkkdppmK/KqjkjpTJLwpDgfMc1mjaWmwfZw0ZaUFh7cVk6go2nZ0HFdBbQi4j+ckKew6msXxBELTMa/jntXRy6HFzXlYwGdWJDdRUOVbjOM96imb5zg5JpokBTJ5qkiZEztg9cioC2Tj+VM8wKMDnFNWQEg56ntVmJM/O3inrIB0wDUTt05ximqdzkk7ahq5aZazkH1NKvX/CoNwz1yKVWwRg5pWZV0SbQTz+lK+AOc8dqi84KT60151cYB5FTYXNqOd1UdfwArJ1CX5HwTwOfSrU8w9elYt9MHlOP4jmtYK7Jk0UliS43JhtxHG0VNbQtHalpLbMargYUdfrSCMx4dSFOeppS7SIcOvXoT1rv2Obchk2xxkmF/nHAH8NU5U8oM0ZzkdG6/hVuZuQFkGQelV3cO2N4B9R6VDZLRmXCnyxvQ5xnNYOoQ73LAZwPumuqkcJMPKPfoec1k6nGr7pMGOQk5Qf0qXsZXszk1JWXjpntWvYagI345PQg1l3cYSRsAgnoagil8mQMTWTidKd9Gd1a3p6xgkntWzb3BcbWOQK4uw1A4XB57V0NjNu5BwxrntqaRZ1NjEmd28qffOK1Y52QnDbh2Nc5bXDjkHOPXpWrbXGTz+fvSaN4s0kl5DFSc/pVhn2qrBtozyaopciMAA8mpoiZATz/AErPY2ua0UgbayNu9QasM4RCwB/Csqy3QsQzblPrVsTpEQASAx6UriZfs7soxJAbcMYIp2oIL/STFB/rByfQD0/nVZTuIZeo7juas6fIfNAOFOeSelaRkZy7j/D1sdJcNK2Y2AwvU+9bFmwZ7hndomiBdPRh6fWsIzTGWZXKoM5TaK0oGF3EiSEFn4LA8fStovoYTV9WERvILBmeTaVPmBl43Amq0euprdn5YfCxtnk81fnnS3je2Z/Nj24x3x2rnbazis0nNsMyO43IemD1q2zJK6NgYlhEEY+Zju6+nesi4maQOGjOVbqaZeKLHUd0VyXygDRjop9R/ntVe5mmNqZIlPIx8wpslIglmLs8cp+XHBFV7SBYI2WRmYH7uKMCeBXkLRvnBqMxOMBTuYHOR3qSiz53RV4Pc/0qCSfygQB7j61FNIVAZV5zyDSQQlpHfzC6t/D2H0qjB3Q62me7t97jy3P8JqSVHnjyjAOhz9RUN47J5bIN2D8wHpQsrQQswU5xyBQFupMJUu7eSLcVYcEGoY5nWGSDbweM9xVaO5eRkKIwL9c9qsTkh1ZRx0YVIr6WM+aN38uEv8wwQ1FxM8F0sAUsCMM2eBTVvhPd+RsZWBzuxx+dTMU+0qCfvHBI7VV7GZXmlkDZIwvc1ahkUwNt79PWoZHVwQwPAwKZAfJyM7gRgZ60BckaZSAu7n070kyfMu4+4FQRL9obLp5Y6Z71JK/lzIzqWJ+XcOcDtWiM2yC5GX3BgWPGD3qvLEY3OMsTVyWMKQuMr1yKq3E/lEBVJLd6e5D0RmalP5SS9WCrnp1ry7XNQCXCyxfMhbkHtXpWuXEa27HO3jBHpXkerKft0wD/ALpzuFb0o+8c83oUnVLqeQpxnLAGmTSTCAKpwWwMCpbBYlvwGO9HHQVLd2485VBOc4FdyRymO6+VOC5PAxn0NN+0yJtSNssTkLTdUZkBXr82TVK2uWFyj4IZSCM10RWhyzavY0YTOHCtwxf9a6Kwc3OqOxBLNhW/Cs6xRbkpNIQSHLFfatjwypkkll2nG4/NiuXES5YO56eEp801Y2TCI7r92PlK1ajbDD1FRBv9IU8dO1PLKxOO1fPyZ9bFGhDISp6/hUpcLGOMfWqKT+WvJ4PpU3meapBOcdqzaQ+Usht/EfetCJggQc575rNgfuPvdgK0oFMigAfNnmkkJmpZIsjgFSw9BXRWED25GP3aHlS3OPasKxhkLoAMNmtiUPBHmWQ57gdBW8NEck2Y/ii/ENpKTJukbjpXPeHbTc29ximeIrn7ZfpDESwzkj2roPD9n5YXtkc7qzfvSN4LlgbVtGgVEjG524wK+nPAGgrovhuxiYESFA7J6EivBPBGitrHifT4VX5Vk3ufRRX09Au2JeO2BXsYeNlc+czCpdqJJS9BzQKOvrXYeILSD9KBRjNINxe/tRmjtSd6YDjSUhP1pf0oAUHFGcmkzmjFJDCjNIaUc0yQHWgj/JpQcUdetLcYlBoxk0vA7GgBMZoA4ooB4z+lACf55paKM0wQZxSZpaMUgAcikPvQDmg89aLBcCKD60vegjNMQdRSDIpelFIoT9aAaTvSnFAgP60h6daXNJTC4dqP5UE0dqQrBmlznHWk9Qc0o7UwFowc0g604cigob7c0EYpaPp0oEIDS0daMYFIAxiiikPP0oDYAKDSjj3pDTAOlAP50ZzQRmkAdTSe9KOKOD60BYPwo4pe/Wm9TTAM0UlL/KkITFFKKTuaAA9KBmgUHmmOw0jmlxRx70DpSBCAdaQ8UuaQ4xQAhzRnignigYpDEBNKPSk/Okz+ftTEhaUDBpuc04UDFzzSZ60ucU08mkAuSf8A61L/ADpM/hQpxTuAvbn9KOtHSigYg60oOaO1AGBTEGeKM5ozS0gCjFGOKBmmAZ5ozRxmgCmSL270Y+tA4o6e9AWOM69KXJPvSDrSg5qiAP50UvQUnJ96YC9qX8KbzmlJ5NCAXPFB5xSUuCDQAfhS/hSD60oouADgU4e1NNKD7UmNC96COaTJpVNIQY6etB44o60tNAAo6k8UUZpAG7FLnikHHrQOtMBSRQOaM8UdFoAXPWgfSilx9aQIOlA59aMen60CgBeoooAwKAaYC9aM0UuB70gCkHFAOaUdaACkH60poAz/APWoAOKDzR2o6etMAxig9aME0u2kAn50vXGaWigAo7UcUdqAQUoApO1KBmncBQAR3oH5UKKCM0DDrS0gGKXPNIQA80ZoFH50ALnNAGaSgf5xQAucDntS5+tITmgDNAxw5pAPm9qKM89cigBTyDzS44oHPfilpgNHP1pxoo68/wA6TGhByKWjoKKBXClA5pP50ZzQAvGf8KUdetIOtGfrQAHrS4wKMZGeaO1Axe1J39qFoz0piFHFKCBTeaBSAX096UUUooBAOO9FApaW4wpQe1Jn8aXHFMkCMml6dqQc8U49aChKOtFL246VIB0pc9KaRS4xTACacvJpuMf/AF6UdKAFpMc0vNB6cfrTATvRmlpP4v8AJqQCl/GkFLTAM8UCkFKKQCjkUo6Ug4pRQADk0pJ/+tTfpSgZ61Qhc0o5FNFLnikhi9T3pQcU3r3pV5FFxig5PegUg/HIpRQIUn60opBzR0pgHal6e1Ic0d+9SAp603NL165pCetAzM1mYrCQhPQlq8515SbhSZA+RkAdq77WwTGEX7zZ3GuD8UWwsngkAKxMNvPr/n+dcGKTcND2MuaVVHOynJbPHOKrXKKwGOgPeraIDliwcMciomj8zPYD1r517n28XoZc2A2D0FVZNzADGRWlcWxdCSOR0Hesy6RsiOMkMB1HaqTG4plK4iThiOR2NV5rkQ4bofSpJVkKfNuZvU9ao3du0hV2ySD92mnroZSgzo9Kn86x3gHJb5uOn+eauxqvlg9EWsvwx5ptbqKQDcDkY7VoJGUjQfeGMfU11dDxp/ExJJSbnGDtxkEUsjmZ1w5XnqKklXBj2ryfvE9qbsEe5j3PGKSaM+pYWWSJMHO3OMiiFpRMG3/Lj7tV452JKgcA96mt97SHjcM8VLLNCAyI2WYMGORjtWq0ytsBXNYUEgRiDnPuakNywUDkCsZbm8UWLi5j+0NEp+Yc49BVaV0iLyLHksOeOTVdCpmkYqAzcbvWibiQEk7gOlI1H/alUq3lnk4x1pWh3ymQKVwO/NQwSAkcDIPfpUQkmguMrKksZ5bbn5fatYgy9aPMv7xVXngiUZAFVJNW8iR0jWOLcNrMFyWHvUF3fGUskQZVx1zxmqOyORx5nzjHIQ8/nV7uxF0ldjdRmWL545FORggDpWUXlkiLAjrwD6VJqNxFC2yG2aAA8l23H61hXWov5pC8r7dcVeiZF7lrVbmD9yqzSzzL95zgKPYCuU1GcqzM8pYscBAeRV55GeQ7gVhByW9BXO3LvdzPFEcgfx00nJ6mXNYpzpJd3OwAg54AroLLRIrOMPLh5s42Z5Jq9Z6MLLTFklCJvPyknLt71t6LokkqG5x5ghTJY8BPTJ9a64wSRySrORPoWiTR2qT3CbJs/JAe/ufaus00W0Nw32yLfGw5VOxx/KsWJ96xRRF2mz+8lfgfhWurIJVXPmqB1HT61LKizYs0t0smWXzGl3ZURNgDPbikmRLdNwkZivJiHb/69U4blzkgbV6KPX3rQMsjLGfKUEDnb1P1rnkdcGWIrhvJI+ZVYcqDxUNlFcm6d2ceSCNoHT8aUOfK2scMW647elKZZoJ9ibfII5z1zWLXU6eZ7I1Hl2SBCykn+70oZt6mMfKQcll61jTRyxB54naaViAsROAPxq9bM7Jlhhj1x61k11NYysWDIFyVySP1qnePKZoyq5Q9W6baZdXaxXiW4zvZd5bHAqtcefFFD5cykmT5y/Uj0H6U4oqUnuWoLpvPdSp2YyGqZpc8jFKiFoJNg2uehxmo+FY85O3O3oa08gU7Etu6tJ8xzg4wKj1K0S7R0CFs9PaqVtGEJkQGNpDnB65rTgYoh3HjvSegN31Ofhmms/3bknHQ4rWstRLKp6mm6rBHMBtHzg/lVSBDE2CMCi99xKKex0qXG5dw+lWIn3Px1FYyyFUBX8a0LaUbQytkn0qGuxcXbRm7DcnI7VpWeozWxbBDRnkAjkH61z8DkEHJFadu67Tkkn0rNOzNnZouz6qjP5rYVzxx3qq187u4Jxu4GO4qHahPTODnHpUUx8td6nNXzXFZJ6ItxtKZDuIYHAGO1PtohG4wr5d+3SsmzR5Skl5M6nORs6fjWwmqww2+bf8AfyH5VJ6D3qlZamU77IljmhVpN+JgBwQelZWoTCTLJggdM1Ykun8kghCHbBzjNZtzGCxycDPGKmTvsXBWKUs7MhwuB7U2FN0fPU9M025dY0wpPB5qJ7jCjBwRRDfUc720N2SNxZQl12IOdy9a5DxRd+azbXPPvzU+o6tJHAUExJI+auUvLhnJy2fQ11819EcSi07sRpBt9/Wonl54Oar+cFyDmoTPh8568VoloYylqWXuCOgNIsxGMt0NUnm4YA8+9UH1WK0XEkoLZ6E80+W5jzo32uBu4pTdY/GuSk8WWiPsV3dj0GOv41H/AMJM8jYSMqfenYfMdgbtTwSMDmkW9xkVxra5cNIFVAG685xio/7du95EgH1WjltuT7Q7QTpLLndgCkluwBgHNcZb6nduWPHJ7elX4riWXG5sZpctxqWpqXN3nGM47mq8gRuWfP481A0xGRuz7CoWkZZAxUgD16VvGNh3LLSh9yKGIHQGoZCyjGw5NEUvmfOzc5pZJ0jOSeDSbYrobKoLKPLbeDzUMsALYMfP0qVmEkmVJApJ4pEKkEnd3FIl6kTctjPlOo6EVnXcBkTkb+edvatCWVnwzZc9CetVJeAdrmP/AGh2p3ujOSObvIYnJVuGxkE1g3URhYjBINdVe2JmcOwL8cslZVxaBmOBvQD15qdQTSKdjNsUZOAT1rprG6BUcnNch81u+cEpnrWlp13hjuztH6Gs5R6m6d0d3p0+6MrvwD6+talvL5cQy245rlLK4IAYHIrftrgDb3yKxLizXjmAIYjIFbME4lQbRt9hWCJQQox1q3Y3JYOBwVOMHrWb0djpvdG2zBcYHPQ1LE4KjI4qhBcEr/hV2CQOoOMVLRadi0kpjyUGc1KpJyCwTPrVYEkde9MkuDGdzA5U9apKxD12JZZpbeZFAZlP/LQdKeL0oRGMgnnFRG5luEYMdqt6cA/hTHmEUaPyTnG41aRm30ZLLrrybkWMNKoxnHUVDaXIlDyFW3MvIz0NPt7JLpyYZhCxX5i3WnTWKWaSBXEshHDr0/EVqkyG1sZlunk3zzljIGxkZ6YrQm1syoLNvlUfOMr/AFqjJGDhsbWHcdzTGJmOMc49eaZDt1FebduTqpqK7u0szCpyA5wOO9RMfswG4k89aZJMJmVXxvAyKEiJPsSFw2Ce570bcKI42KE8jHWq3mbmCkfj6U93+TIyXHc1djnbLQZc7Cc96rKWt52ZnLK5474pIpGdAzLt5xxTt4QjJzjqRSHcZNcneyqCX7U5pWjhGecnnHUUyVSAHBBYH8xUM0pJB9TjFGpLCZAckHH0qKF/LAA+cj16mpZ1KLkkbfaq5ZIxjdgYyDQLqLMJGcjGQRnio0m42tw/appFZyjBjuXt2NILVC/mcM3Q1S3FIdFN9oG1lAwPzpJH+6GIUngU+GHaWIwu3vmoWKM4BGWHRjWiMGOlLRrt5lA4rPuHbAOdrDoB3q3dSiJfkDOx4IB7VTufli6YPSqBnKeLQsluQxKsByVP5Zry3VS0DpzuJ4r0vxbeLbxsNm5iApA615tqbw3EgEe4NnJ3dq66G5xVnoUdzRXcMmMVr6xLssrdlykuQQ341ly4FzCrEnp/OtPVH829FufmRANua7mupyRZz+oSgYyCcqSWPrVKymE80bSDCJ1960NfkjhHlq25j2x0rP09UUkHle496qPw3InbmN+2lQwJHFy7MdxH93tXW6bGltDGmGyRk4HesXwjpaXEhPlkuDn8K6ab5Xck428AV4uKqczsfSYCm4xuOMCgh88kYxnkUu0YwKrrOM9CTng1I0yvx3Feaz3Itk8aAHGdwq5CAeOc1Ut8565zWtb2wdFxj39ayYya2t965xgVrafbHIzwPao7a1IQYB961tPh3AEcr3NXFHPORfsYFByozxzntVHxLqYggIyOmMir1wgslDoxXcOea4LxFeNe3cdrESwJyxz2rV6KxhFc0iPREe8vDPIMsW4x6V3dlAEX5uGH86w9E04RRqe46V0cceWVep61VKNzepLserfBjR/NnudQboMRIO57mvalJCgcVxvw001dP0OFVQBiu5z7muzA4r26atFHxmInzzbFHOR2ozg4pAaU81ococUvSm44zRnFIaHA5pCaToaB+lMLi9/alpOuBQVoAOM0uabQO9Arjic0Dr/hSUooHuLjmkpTx3oBoEJRzS9T/hQaVh7CdaKVRmkpiClA4pBRnmgaDODQT70UhpDAUYozQOnemSKCM0fypMUZxQAYpB3ozz3pc8dOtAB0PfNGeKQn8qCc0AH50UUCgBT1oxRnFIetIdw/Wl+lJQTQKwpPFGefSmmlphcUcijpQOKXNAxCcUoOaTtS5ApAgpOR0oBzRmgGxc0hINB49aMjimIAaATmk70E5oAKKKSlYLik5ooHPWkxmmA4DPrSUA+9J1oGwHApaSjvSAUc0mMCikzxQApOKTOTSkjHtSdsUDGk4pppxFIRigQlHej3pPzoAUt9aQ0uM0n+eKkYDnFANJjp60uCKoQucjiimjI+lLkUXGLR1+lFFHUBRxS47039KUHApgLkA03OaCCT3/CilYBQcUdTQDnil9cCgApaQc9qOhpgKeRRSUtABmlz+NJRx70xHGUucZpBSnpVmYu7NG6mj86d1o2AOvPpQKAKMZNACjmgGilAzQwAHil54pMelKcgUh2FFBxTR75xS9aQXAUuc0gGKXr/APWoEHalHHrTQPqfrQPanYBw4JGaQdaAD2pynFIA6UgOf8aCcH2pQcimAA4PrSjmkH0opAOHH40p6d6aATSsOKdhh1pQB70DFFJgheSfWk7Yx+VBoxnGKBMUHmlxkU0Hk04HNAAAaO1J2zyKBTAdk/Wg8UD9aXjFACAUuM0gFLjJpDQlKKMUY5oEL0pCKXtQMmgAIyKBRSjrQAYoxS9/ajOPWgBQc/WlHFNxz/hQM4oGhec0daOuKVaA8gHejbS0daB2E6Up5+lBGaOvNNsQfypc4NJ1pcZpCEPFGaXH1xRQAfnTs0nQUnX60mykOzxRSfjSjmmAh4pccUdaKBCY4pRR0ooAAcUo5zSA0o4HvQJh270uMUZ4oIyKB2E6nFKFoAxR1NADsfWkoB60owARQPcMUtIvc807GfpQAce9JQKM0gFFKefX8KQA9KXqOtNiQCnUmcmjmkMO9L0pAvegDg0xaij3oz7UlO/H8qkYfyopMUoH4UwDnNLSHilxQAZoxik79DS9aGAg70tFA+tCAMGlx60hzQOaYC4/Kl6GkHFHT6UAL/nmkzk0uKMAU2Ao/KjtQeR3pB14qQFpRRjPtRg/WgBaXAPrTelKc0XAUcUZNJjFFIYvWjpmkHWl5piFAprfdPFLkEd6GGR7Uhoz7uAFCGwc9fpXN+I9C+32kwCk7VyNwrrZ1VRnGWJqre2jXCb2dgccIvSonHmVmbU6jhJNHiLq0KiLJjbdgVNFiZUVmJAPIPpXQeMvDbWkoulB8pzlwOMH1rno0BIXr9K+arUnSlZn3mFrxrU00akltHKu5oiCSMEdBWXqFmi3JYR84644rorGV5J44lPyMMbX5Oa1ZrFLiBY2i/ejknAAHsahRujo5+V6nnFxp6uwbOe/0rPuNP3vwM4rt9S0qMNlOjnA21zzweUJEbk561HK0bqSkjN0lDbrc9MkdvyqyZz8ig/KOTmq0tuDIVVmz6DvzU5Ty03BcHpXWvhPDrr94x7zHdtzgGlTIGOtUi0hZZeCGPT0FXOArEDkipaMd0QvuYuMBe+TU0FznaVHTnI71CzjnJOCMc02xkVXeMjA7elK4loy8GLEt360qTgxSK5ww+6QagWZYc5OR3qETB2LjkDja3c1FjW447lQKG3+5PNKScHkk+tRPcCVdpIjb1X1qzDMiKGIzjuKm2pupOxJbBGjEgB9weP8/wD1qga7KKwAwrHmklw/3sgdRUFzPDHGpdcknGM9aoNkSI3nIzrhgvOG/wAKoXep+UjCPa0h6kL0qvJOnmFTIyDqEU9D71HcQtLHvUbIumc8n6VskZSlrqZd1PLJMxY5LDv1NZdxMI4ypZIkzk8cn2zV/UbqGzVliQmRu7cmsWeKSfDSqc/3Mfqa1S7GEplO4uxIXWGMhW4UMc1Y0y3NjkkAFh90ryalsbP7SS7bh2AxwfpWqtmlpPkku0YH7pjn861jG2rOSU76IrWjGGeAsFaWViEjIyFHY1uWFks0CxTSuIlkzI0fAY+lVJJJ7mzBhijN454LdI0q27h7aFFmWKMMMjux71bdiYq7NOOWC3lkkYMyJ/qwB19M07+1Ils2hh2QrvDStjJ+lZwjnuL/AMi2O1thYsw+VQP61c0xYDbSSSbjICV5Xr6mps0arU3dK8mV/MmAeVFxHluAPXHrV97fyi8mwtMyfKN2MfhWVpGpwbVgiTekz7dwXLbh/Idfzq+3nxmQ7wH/AIAeOfSs5Jm8JWHE74WRzuLDBA4Iot49qLgFlX88VWjtnZ5ZFdvPIwUb7v4VbvA6vaNCRHGfllUnJPHX6ZxWUo3OiMxWupB5skQR3X7qt3qwWZZY9p3h1y5H8J+n+elV51/0ryFXZMuHwOciq9hIb2480P8A6OFI29OfWo5dDTnd7mzcxo6KFBkYDnA5rODW00KXEqkJFlhu/hqcTz2NkJiGmKuFJXqATx/n2qO4aCIM83zROMbD0JqEh89y5DKJYPkJ5Gc+gqpPNGIjPHKGC8ZU9vWobfUN0jTJ/q9uAoHbFMUbraOW3iVYWPJb09hVqPUnn1sEEwvVinhPmR9QxrRt7mKYEZJCNhsdRVB7dcpKisqrwAv3SacbyGJWiRgkxGeByKpxuxqVhXdY7ibauEPOW70iSpPGGV8g9MVXS2muDbIJGkkY7W9/r6VJHaypIUjwoAwPZqTjpYuM7FiG4NuxVjlTxk1ehk8nGPue1Ytz5tvfCF1Zn2bmbsKs2eoMUwynD8c9alR0NXNM6eCXzAAp5xmp1uNqjkkjvWFbXGBuXOB0zVsyGROuB1461hKNjeEky8L1VkwD8x5wKgedmyeoziqscyRN843HGM96cZVHzZzjnFTY1ui7DdhclgduOMDNWf3h2mPaM9M1nLebWViu314qabUsqQFIJ6YpkNu5dLeYxeQgsvoMAVVvLjC4wQe1V47ovERJkZ7YpWkRkUM2RUivZlSWZmB43N7VQnuMZ5wemKsS3IhlGDnb0FYepXylSd2H68VrFXJlIq6jfZzySRWM9wZB1x9KW5uxKQFJ56ms65uktVLM34V2QgcFSp0RNLdHGKxtT8QwaaD5j72/uryaydY8ROVMcZ2BuMjqa5SWOW5dmyQx4yetb2SOZJy3NO+8czXMrRwHywR1xziqlu810fNO9Rnktnmm2WnxxlWwRLn72M11tlCQsTOFkyMEYpqSvYfJbYq22jqiiX+Jhw3arqWyAfIF4PJqy7ZAjAPy847CmqMZPI4q7pCtpqRsEbGQdwpixqSeKc3zHqWqaNRsIx0qb3MmkhIo14Cj8qtyQqigsceoz0qvFG0f3jnJ4xU2/GSQG56VfLYFJCFj525QQtRy4lyjZZfSiWT8D0qCWWUOFXHod3WlZg5lgOAAmOB6UxblU5ZSwB9KSFmEm5gMeo5NWC4mY4XIB70rNEqdxsQa4cbRkelSypHjcJcgfwf0pDdGNlzGD6460l/crcgCOMIi9Rjk++afLpcfO7kMjxfZiQGV88nPX8KrBllixJ+8x0I61IwUFSjbkI9O9RskcLrJjbJ2IPBFTuU3oUmcq4KnaelZ9zbCVX7E/pWo6zASFwCvUDHIz61UmGFHlsC4PFTZmRjS6aVikVgfXmsxla0kCuDjP3h6V07xiaIgqQejAHpVPUNLDQKc70HA9QfepavoaRm1uJY3WAApxiuitLhpCpJ5PTFcVAz2rhWJ3D8629Nvd5AY8A54PSsJKxunc7W2lMiBSMEGtCBo8jC89zWJZXKtH1O49OeKuwvlT8xB9c1Fi1I2oGCY5/Crvn7ACBtPvWLBIRgluR6VdS683gnB9/SocTVSNFroiP5RuzSw3Zibc6LIDxhulVUcFSBnNOjIzhu3Slrc15lYvi4R4yrDD5yCDwPwqKZt+VJUxN275qsJAM56DoRUYYjO5lcZOMjnFarY53uWZIFmK7JCiA5zmp5rlY7cZIZhxgGs25huLmHNs4RlORnoRQ0R+6/zHHNX0IuJHcGZ23janbPrTpBjDbuF5B9qiZCRxxjgA96qz3Qt2Af7jHGT0zRexL1LL7braNwPce1RSqryq0nLJwPao7nLL+44PaopARCxJO/rkdq0TMZbD5iVdijUR3MbRiTcTg7Tgd6zvtDuw4OD3qSOXylfujdMVZk9ixcPLbuSgLjPQVYjlCKwPG7n6VTtkZNw3F2bJGaWMTPcndzHg5OeRTsTGRY81DgFwzkcCmyx4QSZHPGM0wgFz3YDAqsqsN+98qxyFPapQ2ywzF0w2dg7+1U5IVk/eByUPQHtUtsQoeFmYjplvSkDRxSLHnK46UWJvqLHcEw53ZVfXrTpGkijVoxuDMM5pqARlSgBUEkj1zVm4V1tzt6novpVD1sBOFGQQrdahuWjKoVOR6ZpqbzBGg65yc/rTGhRNwYbgR1z0qkZO4s0R2ho8bj3qneMGBGcEDmrSQ+Wp25x7ms6+kCAhs5YYzTF0ucD40u1jYZOd3BPp6V59cy5uh6HvXUeLGjF1Mm8kZyBmuInkZpgBnGa9DDxPPrPSxuO0d5qtqYhlA6jn2qxePm5klC5PJqjoUoFy0rfIsaHH1IpLm6IVXfcIyduR1xXbLRHJFXZy16zzXDO/PzE49Ku6Pbl7hD/AAtTb63WS5Jj+6eAO9d14R8LymKGaSEYlcKm7uO/FZ1aqpwua0aDnM3vDVrcW1oXeMBpefcfStS70wz27FECuv3snrWldr5RXylCBeMGqdvcuJmPmA56gdK+WnNuTbPraUGlp0OclRoDjkt7inIpfHUHvXT63oYntRdW+WC/fUfzrFhtZJmA9O1O+h1KehNZQ5ccEn3rpdPtwM5AqppelGRS2MEdzXRQWSooGc59u9Qk3qKU10HQAKvI7cCrlqywQHaMDqajmjWKHOcsDjArJ1bWFs48BjwK3Ssjmk7sPEet+VFgH5m4AHesHSLGSaYyyZ3H1qrG0mrXgklJ29FU9q67TtP2oM8VDXM9TWPuov2MHlxAY9q6Xwlpx1XW7W0SMyOXy2OgFYccBQ8ktmvUvg/oEq3t1qBLjAEanHc9f8+1dtGF2cOKqckGeyaZaLZWyRhQuAOlXQeOKhhRlVQeTipSa9U+VbuHVqUc0Un50ibARjrRR+dJTAKcOKSlXIoGIetHTpQRS4GaAsAPPWkA60dKXGe9AgxSik+lHfNAC5zSdKXPGaOtIGGcUZxTTR060DFBpcUn60tMEFIDxS9RSH2pDFPB6Uh4pc0dRQAn5mjH1paT86BbBjNAPFLik6CgAz/+qkNHX/69HNAhRik70Z4o7UwFoPINJRzmhDuBGKSl6mlHAoEJ+HFGfrQT0o7Uh7gRijFKDSdfagQUo6UHk0Y560xhil+lNzzQD1zzmgAoNGR6UdqQBnFGPz9qP50pPWgQhORRRxR1pgHWgjgUfTNHWgAoB+tFAGaQAaQ80UYoGHrRjmijtTAOnWm5petJQIM+maBxSGgc0AOphOaUjNJipsUGeKQ80dPWjOaYAKRvbOaUmkJoQmKOfrRScYo6d6Bi0hpelAGTQAgIzQaMUE5oAWikA/WgHnrmmAuaKMUdKAAUozRmlyOlIAooo6UwDtSjmk9c0Ci4mLQDijPHrSgZoJOLoOaBS/zrQkSl5JoHWlzimAnTtTxTRj8KM4PekArUZo7UlGwDhxmlPI603GadjAoY0IBmjt1pT0/wpFGaQhc4FFBFLQAEbvrQOtJ0pe9ACnkdcUFaMfjR1oC4n50ueKT7vqacKAAHNKRikAx9aOlACj2pT81IM0oOBznNAB060A9fWgcf40fgaQC5o7CjpjNGaYB/P3pcfWgH1petIYUCkpQM0CDpS5zSUvUjtQAdKUcfnQB70meaAFA4o6iloJoAMcijtR9KCPrQAUoJpBxS9aBoWj8aQmgdaLCF9MClyMEUAUUBsHal6ikwaUY56nFAAv40uaAcUUDDPHtR1PtSjigigAI5oA7UvSgj60AH40GjHFL2/wAKBjRzSjmjigDB4oEB4PvSDkjrSkc0uMGi4BS5z2pKOfWgLh3ooxS9OtACHinDpSDk0Y/yKA2F6ijH4Ug/GndaAAUcUCjP502FwxxRjNL09aD19qTHYAcUueKMfWgUAAopTxxQBQSB4pRwaUdqTGP/AK9AxQKUmkAxmlBpdBi9qTOKD0ozii4Bj1pcgGjHPWgZI9qAE70vWkx+dLj64oAKUdPak7daXnuaW4CH2oBxS0CgAoFH8NLjvTACfrRgUh4o60IAzmlo28UuMUxWFApMYpRzSYpMYZpeBwKCKOaQC5xQKSnD8aoAIH40Zo60UhhnpSjpSYoB/KgApaTOaM5pCClzim5FL60DGSqH25z17UwlnxuU7R6VI+eMZ4NKWwvvQBRu7Fb1GV49yMCNrdK8x8TeFZtCfzYVaS1Y/exyh9PpXrLSjoQ34Cq1xbLdIyyZKEY2461z1aUaqszuw2Jnhpc0TyOwvEkniwxjZQMNu5z6108V2tvEFuHaaM8goRk/WqninwEbeJ73Ti2F+Z4fQdyK5eyvh1aRio4wTx+VeJUpyouzPs8PXp4qHNHc6G41WO4WGGCHy4EY5kP3vrWHqlvGWkaOTev94HNTtexSlQp57AVXkgUxNu3F26r2xWF7nckomRcwLHbKwkw6nn3qmt355JXJAYnkdav3dmHt2Eb4IHGOhNZCxyi0xLlWTqR/SuiD908bFfxNB0BkafeWPls2dpHSrbSHzG9DVa2f92HJ4bpmpkJZjk1D1OVaDJXCpwMtmogwL5GeRjFSP8iFiMn0NRt8kaN1ye/apKZMkZdwM5FPlUAkfxfpTbeXBHGT6+tFwpWTcM89qnVGy1KRGZCoyz+1aVuGhG1lDEjnNV7ZMSbh97vV9IurEH5vToKls1Vug9beGX78jbgMgdj7VSuWWykcNGp38ZYbiKuOVkiILmMr0GOtUp2VlVcZyfxqo6ik7GPcwQxEPG4aZ+oI6VXu53ihXyzmQ8E44FaWpohjjSOJYpCeZGHJrKublFxuJk2D5VHTNdMUcsncpXcRgjWQgCXPGeo461iS3bPFIoJGfvOO/sKvXN9LcI8TuCznJGOlS6Hp01/ehkjWSOE/LkccdzW1ubY5ZOwWsb+RGqoZLrAKjoBUrRuLeRXIALDdIO/tmr81pLDM8srAbs8p1Aqg2ny3sKRWbeYSQx3dBg9a030MttTVtNKNnqMRVFYum6Xe3yoo6D61JMkN46CG2VhuONnVR3I/Wi/QWcaCScNK65x/Ss+b7VPAptnW0KkLnj5h3osUmJpry7pYE86Qxvxkcv7Z9K6G0W9je1WG22eZlpfN5AHtWVaXN6wuImBjijAEdx6N3NXg14I/Jt9SFzIgEjuF+6h9qpK4m7F6PUNRcINOt0jeKXcJGGD7n6Vs6tbvqVgkchYOW80yJxk5/lWJpV09vOuox3L6jtXBRF+UeuBV/RZy6G/huWe1Zjvt5e/qB6Dj+VEkVGTuW5IblVE9tsmtTHh2AyVNVojLb2sTXUiuZGO1s9fTH+e1T6glvCUS0nl+w3EfziE/6snuP0p8kMIsrGCW3fZCAkTsPvHsc/nXNKJ1RnoORgiGTcfNXkMPSomLSR+bAD8pJddvUe1Ri4VVkVsxiGTyyH7n/OKVLpUJ2kgg7W9M0lEvm0L13h7PfaZkfCtsf5ee4qB7dbtVUjc6Hdg9j7VHDNPbXDbI/NQDcDj8xUymG5WN3uNjyAkeX1A7U3EmM7FaztRbajNLudi6AGMnhR64qzPIZw0DkLGRgE9BTjZMYlVHIuCNu8Dkj3qhbbITP+88wo+CJuzen8qcVqE5aaFtJQtwluG3Rbc+Yp4B9MVBqDJHiQxlnDBAVXOfenMqxzvMUEZlJlZVGBk9cU6DzFilEkp8t2LoCvb0olG70HCVlqMgILtgkAHDD0NWJZ3SIiMsjlh9DUFszXMsy4xtAyW6N9KuW0Lm3klG4gjMe7oDjgZrNxd7mqmrGXqZuZIZHjOGHyhiOQfSpIlQXEGMtKiDIbpzThn7LMJA2+QiVkTnDd8VYupYRPECNjupYEDg4/z+taW6IXNrqXROzx+UQoaM9QOcU1LrKhi3y5IyOlZdjcSLC08sJkePd50an+H1H86u6b9oubeVHtxCkp3Rgckr6n9aHSuhqrystPMGz396gebAO3riq9wjQoWhYzovBYetZrXpMgyWAzzXO6bR1xqp9TZE0hB5OR0zVy3kYqAzfMPWueOo7JACwI/nVhdQAGecGpcLF+0ubryZGWzgVTuLkRRdTkVnNqOQ3JAx2NZ93qo8oqoZpO1JU7g6liW71VVYsG6c8Vz91eNO7fNwe5NV729ZwWOdh6mud1e+kljWCAsmT8zeorqp0bas5Kla+iL91qiqGWFi0gPXsKwbi5mkn8uZwX3ZyfSqmm2kljekTEzQF8iRT1Poa3Fw8pfy1YPwQe1ddkcu7uUBYQXibZD+8U846e2Kpx6K32jOd4BwR3Fb62qxz71xhhhlxwalso1DMG4x0JrNlKViCw0pXRRIu3b7VekhWEKEyAORVgzoF2gY7ZrPu78lsMQSBjjpTjEHOw55I0GV++eSxqjNKWboSKgluWdhtUsPboKnijxtJIIx1q7XMXUuEgfdlR7YqRWc7ePqPSmgurkS4BU5XnnHahrgFtu75iM4q+VGLkOnaRCvljcScnJ6CnpOAzDBJI6+9RRMwhCMuZSc5HpUMsc0gk2Pgt+n0ocRKRM0jCUOWPHIHpTeLmVZSzbvY9acHEMZuNpcKMFR3otc3Kw3GTHCQflI5oSsS5BFbSgsskhZWPAA5Aq3b+bvkiZHiROhPUimncsTSc4XoB1NPjmeSHdISrEAbW61VtAvqRI6Ryhd5MhO4bupFSxRSfN5r+Ypbj1AqU2yrGrjaXzgKetSmBZdqzs0G05GzqfapuaXKj4QdQR0AqC62NahiCQGAIXrj1q7dR20QE0uUCdweajYIBlSSvYkVL0GncxJYZFuCQ5ELdN3Y09oNxYBcY5IX+dWb0Kh2gFt2ee1Uprj7PEGwVKfePqKnYT12IVdpFBX7/c9mFJIMPhwdpHY9DTR5Rjkkyxjl5GD92o49k778nK8Y6ZFTbUzcmUL22BweTJn8xUdrMY364rUe2SUjBLJ1FVrrTyssbp909QOx96zkrlwqW0NSxuwUzk7u3pWzZ3GV+Y5Ncrb/u3wc49a17d8J8rEVytWOpSOqtmUA8j8KuRRIZVk5JxjArnrK4YYBO41tW84kG05zRc2V2accwRuOD70oB5OcfSqb87SpPyn86dIXCvInzKOSo6/gKq1x3sWhMFGeCOnNNivYruNsrjYSpBGKihmjuoshWVCOCe1DIFPIO1h+FWlYhkhuY1VYw23ngZojciU5JKnt6VTurZLphhypX5lYDmh5WDDv64osJsmeYi429sZBqpJsvEKum5fftRcysXUKCwPcVGsyrIkfKsxx7CiwnIm3BQUPQDiq0zSSF9ueBxmm3n70OquUPQMKI3aNACdx9fWqSsZuVxkc7eQivFtfPOOakk2uCgyvfjtSPudc4+b3NMDKgy+S44DelaJmLVyOBZ4GJZ8oOh68Vbe6fzRIFHlshGB3Paq8LszyBuUYcAdjTpJlSBAwO4HGBTI2ESVmVMkq3UimXjblUhgGJ9elQPOyPkrntgUx0iklUZ3HrQ0Ju5bO4hHDY+XaR2NVZPMcZChX9+1PkcQ5V3+XgD29P6U50LSHcSQR3o6CWrH2cuY9o+bJq08hGR94jqPQVVtoUMwjXKk/wAVEgis3ZySzucHHPFC1NG7FqRkCqV6E457UlyuVwefpUcpVFPykrweKeF2gEHOeuaohu5DC7NGWIwgP6Vlao4MUjsMAKcEduOK1t7rGVbAIOD9O1YWuh/s7qucEH8qqxLaseNeILlpbl2Y/NnkCsNSJHCt948/StvWrSSC5kfb+7Y/frHsUBuGZvu9zivVo25TzK3xWNXS4lLpA/yqTlm9qq388kd0LfZuj3fKp9a0NPs5fs0tzEu/ccKT1zWhonhG4vrtZ7zKK/Y9hUVKyTNKNGTVxfD3huJpY5FiM8hOC7/dz7CvRIpPJvkbnyrZPLVuwbvT444bK3jhtkAnI8tQB90dzU5sYorQW6jzEAyc9z3NePVqubPXpUlEy9RvN2Rv5NZtqnnSAZwM5qS8sp7VmbaZYVGeOSKn06NJnBQ9+gNcUkj1qcuVaHV6EA48mTlJODUdzpQ06/ZGUFc8ccEVY0yPy2XIGTitHW7X7THHKjlcABu9aQV0ZTbbuMsbNGTCr83Wla4SDch7Vl/a7iyBEZznvWFquqXCK5CMc9wOK0fkQl3L2r66I5MRv0OTXPF5danOS23PfoagtLaXUbkNNkIfT9K6nSNNCAFegPFCK0WpNYaVHAyBE5AAPua6W3g2KGIwKitLLyhu6sRyR2q6F6A81SQ72Q5Uyw5Jr6H+GmiNpXh6AyEmSUb8Htn/ACK8U8I6IfEGu2dqv3C4MmOwFfSlnbpaQRxIMKowB6V6NCNtTwcdVT90mHQUvUUUoPBrrPHE596XoKTPNHXvQAd6AOKUCj6UhBnmjNHWjFMaEpc4pDRjNAri5xzg0etJSjrQPcD/AJxS0nUUtABSEelLSYwaADGeKCKOuaOnvSAQHFAP5Uh5pelMQ4UnFJQRxQFxc0tNHXpTs0hoD0wKQceuPelzSfyoGB9qMYpTTTzTExSKMY+lJQTzSGHelxikBpfwoEIRig0dTS9M9aYCCg0o70lAhKcDgUgopDQUfWjoeaD7GmAn45pc4pBzzRQIB19qCaD9KWgYUHBooxgUAL19aTGaTNA60g3Fpc4pOaCaYxD7Uo/L6UmelKtBIZ4oBxSnpSUhsB60de35UlAP+TQAh/GlxR1ooAQ0jAk0vT60lAMKKKOtAIM5pOO9AOaQ9famMQmjrS+wpDSJG+lONJ396WhMoOtJ1IoFBoAMUDigGjdTAXOaQDJozSd6AF/OijtzQv6UAApx6cUhpD04oGC8mnAUgHSnAYNAgxRR0pM/WgBRk8UAYoBNB4HWmLYXtQM0g60A5NIRxlO96Q9KM4rREC/WheTQOoo69u9AABz3pRikz+IpenrQAvbrQQT0pOtOzSAAMmkPcdfpQOlFACgZpRxSClzmgYUA8dKMUZwaNwsLR+lJyaXpQhC5460dvak/CihAOpRimg5/+tSqeKADoKKKKAFHTFFJSjrSACPfFHvSj2pBnpTAUfX86AOaPwoHSi4C0uaQc9KXkUhgDj3FLSA8+lOHPvQIP50daKPSgABxxR1o70o+hpgHQnilyAKQZIoPSkMX/OaX6Ug6ClIxQACj0oxgUo5pgBxnvQfb+VBz+PtRii4Ds+xNIPSjpSj2FILi4oxigd6OtAB+BP0oAwBSij+dAbgKX1o/CjPNAxBzTqTFL1FAkHSiijrQIOtFHajtQUFIKUUHBpAA55FAHNGKWmLcKUe/60hoxx60CAcGlzSY/Ojr2oHcdijFJnjpRnJNADgKO1JnNLj60DsLyQKM5OaM0UAKOKMZ/wDrUnWlzigLi4A60AfrSY69TSigBRzRSZxilouAdqCKKMYoAUCjgUClAzSQAO1KRnFFJjNMAyD0FKQDRSVIwxS0UdO9Ahe/vSUUo47UDDNBNBwBijpTYhKUcUp56HNIAB70rALgYpAc9qX2opjDGKX0oFA4NAgwBTqTt3xRnNACDg04DFNyaOh9aLjHdqBzxSHmlHHFJiDNFFFMA/Wk6UvWj+VCAX6UgGB3pBwKXOelGgBRRn05oxmgYCkIz9fUUtFIRBIgZWBJGRgkdxXBeIvhsLtmuNJIiuTy0Z+630r0NgPzpvzYwOPes5wjNWkjpo150Zc0GfPlw0+mXRt7qJ4Lhf4WH8jUsGoM2PNbcp49xXtGs+HrDXomjvoPN/6aD7y/Q15lrXwt1i1uTLpUqXtuORHJw4ryamElH4D6nD5rCorVdGYbSxJE4VSMjgms+ENLAyTfwnOan1DStZ0sf6bp01sp/jZfl/EioQdsQIYsH6/WudQlBWZdapCo7wdyMPHNGNvY49qeQEkAVuMVEYVSRIlOGxkipZzFDIgzjoOai5gJcsGCcHHqaikX5AR/jS3kYLALnGc81HMzAKMYweTSQCxH5sAYGevanyTlWJHOeKIEZo264HU0m0MCCcAGperNEOhwNhAYyZ7dK0I5nYbc9OnoKo2zCMnBwuOSau28YboTg1DRvDa4lwxUBWG5cckVnpPzIqBkUdGIq9IGCkbw+D+dVnWYwGWZF8tjjlscelaRQpvQzb5XmjOXyFGWb/CuWunUSNjO8DKqp610GtzSSx4K7YUHCr0rn0kO8n5Wd/lBx0HtXVGzOKbsR2VsXc7uAR8xNdRaC5023to7eLYsnLYOMe9ZuleTLOPMiHkKwUZ6t65robe6Rp5ZbggQDhQK2tbY5U03qZ9zMdzo6l0I5JHB9qo2F1NBPHNAgRmBDjdwq/StC8YzSuBN8kvyLHjhR65rIvZ0tJ2U4dIxghB196I6BLYbrF809zGigPJwAW7DviltILVVja6d4Y4nzt6lj2qrdaii+TtVEY8mQnkD2rXtoTcWUaQyoxlwfMbsapO5Ny1awQyTMYpiYZ3w+4/yH5VejWOO5mTyTZQwkK9yfuyr1Gfap9IkNrbnfbRnB5Qd/cGp7i5lE0Xk2qXQPzbZTnj+6R+dLmszTluiext21VUFpLBbDfsWSFsHHr/n1qItIbGSNYGGSyEFfvOCauaRdRX7u4s/7MLceWw4JHpipJb2TWNMutNeZdNEU5lWZ1wVZfT2NNvUpKyI7ORXgto4mAcKYrlMY2P2FV4rm6spfKkYvHH8wzyc+wqeOP7RZiZJlxMQXnQD73rVUX01xqPnREfaY2Cl3X5WHsKllIfHLNqRmBtnfkMrA8k9TxV2S0imt4r1CwDfu2Bb+Ie1VYd8N608T+VKzfMBTIA5up7JoyCxLmN+/uKlD5uhNZXF9a38atxsY7AGzj0/z7VYuPKlkiRYyLsMfvcA+ox9agvLqS3+zXoH762O17cKcuOzfSpXkbUfNuiGkuSwk2Lxgd8D8q0szNyV7liW6aNpIUUxyYwAfWs2+jd9QkiaGNo/LWZ3VhyeMfj/APXplxcLdkpDIRKy/N/eU/5/nTZbS6CK8UZintflmLfxp64/KhKyG7seb23mkW2Yhnb5gvcVdktBBbiGYneF3RjPI+tU9Ns7ee6NwJEQFAyufvN7A1cu5zNayR4Z2VgRK4+bA7Ciw+axH5Uy2KSGRIyxyMjg8+tTpO5WWFSTuUMnoDVSXUJgPLaTzdPRQATH8yk9RT0H/EvZYX/0uEklyeMduKHC4KbWoyWaS2njJVjtbbN2Kj6flVvUI5AqHaJbd48rNGcmPnoRVI3f2qVpo5Y2eVOVk+5L+ParFjHLp5eCS28yF8FJlk4Q9xjuKagkgc22RCd7i7it4wo2riV+5GOKlsr+7kaGO0MVysBKyKzbSqjt7mn3zxvqkTtMVlddvyqOf/1VRuLf/TQSZXniJZJYgVD+xx3ppEuRctdRt0vZ7GONo03eYDtOcnqD/nvST6XHeeZvWSCSMnDevGayZX1G61aRmtLqKV0C4GNoA78d+n5VehuL2xvlS+IltTwZJ22sDjocdqbimNSaMa6s7qEhgBKvqO3pTZJZ48IysD1xiukKi8hIXYVyT8h5x2/z71UngWIbuQ3T5qyaS3OlSk9UYkN7smTI4Jwc1TkuN0rswAwTWpJaszSLt3EjjA6Vk3g8uLyhGQe5zzQuUG5MxtRkabcqnC9qzMcneRxxWi8BO/5j8vUetU9hIPBGf1ptk2HFY5LbZgfh602JjHweCKaIXKHAxinCNhnj5h/e6UKLkJySJVnLnFPNyEB+XJHPBqB2W2eIlgQTyV7VFdCS6ugYyRxkgDg1tCn3OadXsOe+3RhgSGJwAOarPznf3NOEBhheSQbecgRnJpLVH3HepCbd3zdc1u0kc3O2OXZHHlc4Y4/GpUCBdm/BVsmoTIzINiYJHLnoT6Vbdljj4AyR19azaLUhGkQMzOMMeNx9KbJEpCgHLEYyKjDs0cfmR75GblVPAWnrbsVdy23B3AA9BTSDmuNWTy5Fi5L9Nw6D6063E6ZLhQufXk1EZi+1oVySOCelWbWd5IPLkZZJ+hI6A03qJOwpVLSF9pYqTu29ee9PaKSIRy5LoRtELDGCaka2udsOQhKj58HFMmSQBWLfMSep6U0iWyVopYtpkAXPJ57U15RdPHwSoIIwfSkigacJ58gZzwwB4FWJrS3jQeQGEYXHPb1pMFuLPDEzC4ZRlTwSfu1Ozh1DeWSo5yaqvFDNbxlTlD1HY0t2TNGI1DpkcsDwKzZtcSZhK5kcB0Y8L2qF7h+FC/Ke3ofpTlKafJAgkMqngMR0PvUcksrXTsQBHGcof8aOXQFLUYxzvWTK4+771TmhZ0kEibR0Dnoak+ymeaOUSEYJ3DPBqDUEeSMr5vkgsAuT71D0Bu5nTIyWqBjnPyuF/nTgIodqlyCPu/7X1q7NbG3Q7gHDjkelUljUHyS2X6r6ipFcQRN8qJuiUHd9RVqGVZC6o3P3WBpkU3mwsFPK5DZ6g0lvj7P5iqHLD7/c1O5OwyS38kspJx1GOalg35UdRUlqDcIF4weQafEPJYqOue1ZSibxlfcvWy7QCCQw7GtaCXaue9ZKM52jaSD/ABDtV9TsCjOawa6HZCRqxSFxkH86l3MqnbjOOh71RtXbGW4XOOKuqQSOSR7URVjS9x5ZyvUgY6CmJMoTIYlweR2qZXKMACpU9Mdc1G9usYkfAAc5/GtDNjWufLUgAMSM471FLMWjVwMOe3pUSQbJRIHJY9j0qC8uCcLkjPQCrRk2WpJMckfL7Hmq/ngHsfSoTK80YQfe9R3qAqxb0HtQ0TfQnkYMDszk+lMtJJB8jsWbPBx2qsrlH2pnJ9KnhZzHnH7wdqBJl7JVRk57VWnIVeRknkGkEzMcVE8gXlhnjHNNaBJ6aDlmKMEJw3U/SlSYKR6k85qtJMA6N9445Ap8zI0ikdOvHarMLkc0rCaQsuF7VPAiEb87T2qBWBYnrUpfauMdfSp1uG49EQTrvbeo7NUssuZHAGBjIqGAlyrbcgGpJEzllG3PpTuUkJFccIFB3Z79akigDztIx2tjHNMgjaMKTlgOjVctYmlidpGGVOQKqJLHNKpQAjoOtDRgIpY8+1V5IyxGG+U9hUw3BfmJ21QbkUjYO1gTms6+g3xv8pK4wSa1njC87uR6VWuUEoYKDz3FMh7HjXiSLzr37HGCygknA6iq48PYVY1H3h90CvRbjRFgEtwgUOp3Ev1PtWdYw/6c2QCh5z6H0rX2vKrExpc+pj6Tpv8AZlmI5R8pbv8ApWk+qpbFVOcjouOtX9TkVNhaHzUBHyDvWOyp5pkYfOTwrc7RXLOV3c9GnCysaunzFZGkkGZpOc/3fatVXYRZY965oXDNJ368VoQXxYbSc1zs6OSxoMyyAjPHoKit7e3im8wLtJ4JHeoUOVLHHPFPhx0LZOelZ2uaxVjdgm2ldp6etakNwJbdlOeeoNc/BlCCT14rSibcwZDlenPeqWholcU2juGYIWjHertp4fjuYmLqSCM7TUtmZGTylBRSck1tWUDRFCPmHetI6CnG6scbd+HGspBtXCsc1oafCsYwy9OOK6+8tYrm0ICbWHQmuaFs8TFVXv2rVJPVHFdxdi2oAXOMZ4FCBg2SCQTgAdSakSJIUUuxI7iu++GvguXWphfzwlYUb5A44PvW0IczMqtZU43Ou+E3g5tHsW1CdcXFwOP9kHtXoqrUMSNBGqKFIUY44FSB+TkEV6UVZWPmqk3UlzMkH+cUlKO1A60yEJjmlxSkcd6BS3AOwoxnrRig+nNMYAUEZo60dqRKDGaPzoxzR6+lMBAfxpc80mMUuPrQAtJyD/jRyelB6UDFHTPekbr3pRRnmkA0daXd6UEAUZ44oGIOvNLjIoJz60A4oEIRRThyKTHNMLCUDJoIxRzQIXHvSik7jrQRSKA80n50uT+FJ0oFoJSntSUUxC0A0f54pfXigYZzSA0lKKQBRSHilBwetAAOcUE85owRQOeaYxKOtGaKBMO1BzikB56Uuc0CDrRSdaM4NIYvelxxSE4oPP8A9egBQcGjNJkUD60bgOyDSdab0p2cUwuKBijpSA0E5pDFzyPT3pvegmkx70yWLSZxR9OlB7UhgTzRnigUdKdwsGDTadnPSkoAMig0vp1/CkNJgJSdelKRQKYCelBOaccCmkEUgEBooozxQAfrTc5p2fam9MUDFP5UmCRR1HvS+lACY+uaUdTS5HvmkpdQADt2ozQPxopgL1opCaBkmmA4cUA9aTGfrSigBQcc0HpQDQOvXigYmeKUUhPt+dAFMQvXvQtFGecUWJONoHpRikzWhAueP8KXkYpO1Lke9AC96B260DFLS0GHaj6UYxR3pIQUCkzSigBcHn0o96CR6Ug5HpQA4k4pMZpKWgBc0tJ0ooAXvRn8aSlB4oAXPT+lGcjikzRQAuOetLntTemaX6ZpgLR/OjqfagVICg8c0oOelNpeopgKeKAPrQOlAPPSkAopc9cUh5NKD9aYAOf/AK1KPegUdOv6UgAUuaQnFFPcAzTs03POKKYDs0vWm4wOKXpSGHb/AApQaQHtSjn/AOtQIcG4pAcUlO6nvRYAzS9aKBwaQBSjkUDmjpQMXFLSZzSnkYoGFKOnFJSjP4UCQYPNGcCjOaKVhh1pR260mPrS0xBjrRRS5+tAxOuetFOFI3IFACH/ADilBoHHrRjOe1BIdaADxQCaXrQAnJpcUdaM896Nx2Dp60A8cUZ4yKKH5DF60YANJmloATPJ60oOKOtFAri5/wAijrRjIpccUAAxn2ooGKUUDFB4J/nQOtJnml9+aAFznijGcUnSlAoAOooUcUcD3p2M+1AWEpd3pQeaQYoAXrQBz1NFHWkAGlxSAYpfTFJAAooOM0vX1pgFIOlKeDQCOaYB+dHXFGaXr0pAJjj3pc0gPHrS/wA6QC9Rx+lHXtmko7UALQPzoH/1qSnsAoJIxRR0pSaADqc0mc0ZyeKXGelG4BjnvS5pM4OKUZIoAQNk0E4pQQO1FFgE+lKR/kUmaWkAUnSgHNGetAC0DiijvTGHX/61FFHekIDRijjniigApDyP/rUtFAylrdk2o6BqFmoB8yJsBhn/ACa+d4Ydj+UUYGNtvsa+l4hl+pwRj3xXzpq0LW2u3cYJCpK424wQc15+Kjpc9fAy3RDPAFuQ4XD9OarXLo0vzrz1zjip1kfJdwR3wOaqyYuQxK5Q9Qa8k9joWgo5GQQOfrVSYlnJIzjpipfMG0FCAV4qJkO4FeSeue1BFx9s7Lv5IHcetOmByxyPx70AKNuehPWi6ZQRgEj2pM2gOjAWVP4lYc+grRMO4DaD+HpWbayK7EHnP5AVpo29NgPHXjtUtFp2K0tusLHBeQsABz0NR3lnvVHkYkRnhM1pwOkiMUILA4qjeubqMRMPLKtz6/iataEuV2czrMW+1dslQx2gZ5rmQpExAB/dDPsfeuu1y2lkIJZRCmQEHrXK3G6IBMbS5wSewrogk3dnLV2NXS5kxG0I3oODu5w3etebFpbuiR+Y0x5zyRnvWJaQpsFnBbSQsUDmVemT3Fa/kvbxNICVfGCzV1NI4YGbIx0ixkkO94wSPMbnnrXLXerzXZm8olNqZ3Y71ra3Zz3WQGZ16kKeD71yd1NHaW1ypZi/f3FQi3qXbafdHCZcSs5CDd0JrsdPuJrG5UXEatbKvyhOxry3T9b81oIUI2rICF75r0OK5nuo03osaoOD3z9KtLQjZ6nUR6hdSKVBUxT8ZA2lK0ZNOkVftFte/Z5BtBk7n2H61iaLDPNFboXwmP3jMOcVrWtlapKChkkjByN7ZX/P+FTJHRFlu11WW11Ga3Yy3waPJYqCE+h9f8KfqDQXkqrBmXGC0cowceoNQTSNLdhLW5VY9pjdUXLKevWr1zmzshJzO+M4HU1NzVIuPML+1jFvCLaMLtaJl6mqc1rPDGj4j+eMgBvX1H6/nSQal9qESpC0DlATG3JGOtKheFtssxkSRiyqw+76isW3c1jHQqwzCKeEXUXzSjD4PBx3FJLfTCaUMhAjyqyAcsvtVy8tkYBmG84+RgeVzUdpaNHZ3MbOZR975uuPQU1KwOn2ILfVUkto5N0zvEVzuTJZDwB+H9Kbdzq08ZH7uSJuGT5Swznmr1lcvvjEUSbfutvHbsRVm8tIJcXbiMXKtt2gdvWtPaGcqTKEp+33bPAv7hlB3x9c454+tLZ39ykbRTHcR8pfswx3p8yuYGe3dI0zhlH6kUyGwiXT9rOxmPADfxD3p890LkZWtvN8+OHeQS3mRfL8q/7JrQm1C3uY3WRGhnBU5DcKM88U37D+8g2SGJwfmz0x71VvYo7PUHdY3lW6AVt3IXjqPatIvS5lKN3YsT3M0NmwXBWfPkuPu7x6j/PSpLhxdbJ22K8g/eBFwN2MZxUE8cMNsswkWN4mGHByv/66jgZDeBpyyW27dOVXnHtWuhNmjWiMVrZ73EbS7dmzqAMdQKqWV9H5ksIj8m28v5ZZGOQ/pg/55qs62b3EckUzjzw3lygchc8E0yTUDJFhmhnQ8CVT2HfFJa6Cemo5b+e/tmSVQwX78ygrsx6fpUE2vXSSrHbzRXls/Q7TkD1LetZ9/r8t5ayRXGxYXUjy0GCVH+f1qKPV2eKD7KYrRZFEaJGnPuSKHoZm9F9naBjuuTcA8FJjj8ahvr+3EUgaedo+P3ezzFB781jXbpqEps/PdliGWG0oN3fmm3U9zYNJbmVUWVQNu3JYUjRNGtZ+U6M9ncNOqrnK/KD68GrG+4aIebgg/NtLZIrmft80ESpbwrEExuKt9714q4NVmuJcyW52qoUeX3FQ43NozsXbi42AA7lbqMCqlyiyR5X73cnvVa415Z5SqR7WUbTu6Zp3mKY8S8HG7r2qOQ29omZ93b+UCQh+cYOO9UZtqDCL8w7Vo3NxFPHkZI6jFZMjRqjbiyt1HvTSM5VERfaDFuMiFxjACnGDUdzqDugCxAFR94fxVVhlkujJGFyB83y9agXUY4JgjAgHue1bp2OOUk2XLphL5LHdbBxuK+v+TThLMkhiyQgXO4Hms9NRNxIQrqUU4AI+YVYu5C12spdmZl2sBwDW90YPQlv7m2+z+ZGXiVSBtc859aqWtxNIzxOdxILCQDt2FKFRmOUILtgjGce9WUAjmZI0GQcKw6mnuSOVgLYoFDSryC3QH6UhfzolMoPmdB6VGjfZ3bkfM3zlhn8qsQ7oZy55gPUnqKTVxqVisLaa0jM4kZ1BPGOQPSpLcKGLBZHeTAx6f/qq2l3b3EZMC+aR2U9TUkwkRFC4V8HPqKi3U0TGRxxPG6ohdiNu7ptqCa0VbcrCWjORyepNRvbXKiIg4ZT8+DxipFkPWQFthyMc4qkiJPUkV5UG+VjlcAgc1JPZG8mEibl6biDjAFQQOCw+Yq0hz83f2q8sZtkkw0hkJyw7AelG5S8xqQQRyGPLGWUcD1FXJFzbPbjCo3BbvTILlGjE+B5hGMOORTLy4NtbmQgkOcLx1qbF3JUFs1uscMh2L8vmdqjSc7DtYFhxyKisnRy9vagOQPmX0qtFaoJjIjsqIOmep71Nh3JZJ5borb26o2D87HqD9aqC5+zrcQyyiV1bDbR09KLy7/s6MSIuEZhvHfnvTspNPILdSZ8Bjkce3NXYzb1BbeGC3V42ZLg5wp9PWluYbaeIq53SRgPyvGfr+dLLDI1qikgXS87uwJ606VyGWN1DQFfmYdz6VLSHczJplaIoMqW4yex9qjjj8pQjrvmUD5vWr8rwS2r7ocFOUC9OKgnie4itZkwwkI9iP85rOw9iCRy07ssQSR8FvQ1ZhspGdVjAEOOB70xF2u6vwM8VJaSukrRq5THIPb8KytYq9yuiSQy8LsAJ3LU3lJIwfJyM1ZltzKoZT82ck0s1u0OOgH86louLHQgKBySO2Kv2+1zyNw/WqED98EjoQKuqoi5XI781g4nVGViba4I52Cr8NwDtG3d71WIF1bgMM45yKZBuRfvAgGkkbcxeaUI24Eh/TtUV28oC4O3nn6VBu5GW4/WgzSshLDcvTJ9KEDshzAyAEIWx39KrlQecjrj3p5kOwlSOOx71FLImwq/BYcexrZGEmM8yIPs6HqCagf55FdGOBwVxxTPPBmKbSSBkN2pyyLcF9mFK8HtRuZ3IZp1tj+8fA9vWlS6ZVwvzbjjIqOSNJSSxywHSkUlYi0a5P6UraiuXLcNtfnc2e9JuLq5boOcmq8cvGMYz3FSl1CFSfm9PWqStqS3cj3K8m3HbrTJX2DaH27RnFPVyHU9jUV3tDnK8dOafQjYkQbjlT1H61YErCEqwBYdCO9QQyIq7RjI7VJIGZg2Cc1CLuWrVzGi9Qc5+hqw6hxgdD05qnaO3zK3QnrVhSrg4OQpxTNFsN2yYCliqqc/WryTFoNoHB71U2CTkntj8KQgwhgjkkflVRMpO5Yibfs4I6gA053O3B4X3poBCxuOCOuanvnSSYlOIio+XtmruDREzDcdvzVF5XmyMyllKfrSQt3X7vSpl3Nu44HpVIjc5fxfcm3ij+b5pT2rDtLkr19ad41vN2qCBG3bDyB2NZsG4YDNiuWo7s9SjC0PU1pplZkGT6iqNyVlPzcc8UyUPM+FOAMVJ5DPhWGAO+KzubqBHDJngZ9BU0KkuBg+vFSw2uRuK8dM1cS2wF2rk1F7l7AfmUbQfTjvU0dsyKDk+pq5DaAoucbvT0q0tvhSv0oSGnoQ2sTuEYnKehrdiCCIALjHNQQRKcAgY6D61oW0AQEMM5qrDTL0UQCqR3FaNoTGoLH6kVmRTKvygdKswzfIMng1W5UnY1ZGzC65zkdaxQhM4A4B6+lagGLVnLFcjiuk8F/D6XWXiurnKW4YYA/iFdtOHMeJXrKLuVPBPga48UaiGYbLGJvnJ/iPpXvWm2MenW6wQqFRRgAdMUljptvptssFvEI0XjAFWwuOld8Y8qPEq1XVeotFHTmgn0qzmFHSlOeKQEgUA0ikKeaKQHrjilzxQG4CjvmjGaQcmmIXOaMYozmlzikOwhFA7Hmg80dOlMQUtIOaWgaEzmlFJQBSAXGKKAc0UwEHNHejNAyKQhcZFIKXHvSA0x7h9aAeaXNA4oAKQ0Hk+tLigNxB1oPNKP0pTj0pDGdDRnFKRzxSGmIKKKQGgBaTOKUUFcCgQZyKKTpRQO4vejrQfWkFAeooJFHPpxSH/ACKOooEHejFLjHr+NAoBCCjIzRSHikNhn8aM5+tA49aTmmK4pPGKAaBxQee1AbgDijOfpR1H0pKAFHP86Wm9aXv1oAM+tLkUlGeKQbC5zQQKQen8qT/PWmO4o4oz7UlFAIUHBpByaXtikBoACOKKcenFNpAL+dB5NITxRQMXpn1pvbv9KM5pduBTARSMc8GjqaCeKB170gGnrR2oPNBoABSEfX8KXqf8KOlACClooFACdcUtHSimAmccUtFITikAuKBk0daOlACgc0hOe9A96UcHNGwCCijqaKYCjNA/GgH3oz9aYhTR170A5oH40XEzjfeilpKpkC5oXrR9f0oxxRcBeaUHB96TOaOwoAXg5pD69aXv70UxiYpaBTvwosIaR2zRR1oxQAUuaTGfXFKMe9IBcY9aOtIeKXFPoAA8GgGkzk0tSAv4Ue1H+c0DjpQAdsUdP/rUdaBTYC9KXv8A40gGaWkAA0o60lL04oAXOO9LTev/ANenDApgGKXFIB6UueO9AC5pSc03ntTqAuJRRyacORSATqKXApKXAFMLCHPFKOfpRzz6ULQAtA4oopAFKDSUtMBwFGKAaUnigYnSl6/WkopCHY70oHtimge9KB70DFPsKXNJSnFA0H+eaWjg9KMUAHWjHNGcd80meelFgHZ4xSUZzR2oFcWjrzSdf/rUtIYDnPFKM/8A66ToeppR+NMA7UtHakNKwB6UYx7UA5paAClxSYzQOOaYAB9aKKAaLAJjqaUcnvRmlBoF1F7cUd6TNKTkCgYUc5oxQBihaiFH407qPam/WlDcdaBig+1BOKBzSfnSAPendKQDNBNACg0u2kA/yKUEnv8AnTQCDg9KdSEZFAFAtg7Uv0o78UVIwJ/OjNGMUAZpoBSOKBQetJjNDAd1FJ2oB4o6fWkMXFAFGaBzQAY70oFJSqfzpoQmM/WlGcetIfvcUtAABjnr9aMZ9qKKQCUv0zQDmlxjpmnYBM/Wl6ijNHTtRsAZ4oFBPXFA570mAY7dKXIzSZyKOlO4C9aT2xSjnrRSGIO/X8KWg80UxCDigcZHWjvSnikAUACk5pabAKBSfrS0gFRtrqR614d8SIha+K9R8kEszBtp65Ir28nJryz4z2Uy6xYXscQEEkW0uOpYf5Fc9de6d2Edp2PP4bqR12kYZeoP8NWNgaEM2D6kDvWbtWMYlbLMfmPrV2zlRoiACB0CkdK8Sa6n0EWyuLcySud20AZGO9AiPIPGe9WyFWMKzc9ARUE3G1VztB5zWdykVLeXbuSQ7ivQ1MCzMRjI9qhlUliQnH86lgDSMQgJIGcGq3CLsya3jC7nxx/WtG1UiM4AbI6VUgQrgnG0npWlaqixydt33fY0mWQRzG3BEYEZznJ6iq9/qYKpFHASzZ3P1BrRaOI5UDc2ASTWdqESRQB1bHbYO9VF3E9DC1aVVtFDcFTkn61z13HNdlUjTlVzkjjrXUalFBKvzHIwAcdzWMxeKRlCkh8j5R0HvXXCJy1JXNWDTnihz5n3olDbO1RXE8kkItdjSRONufT8ajsWdFUB2CEchv4qlurl2l3RxbEOB8v+FVI54nMa4ptRyXXcdo56Vw+v3LrLsji3b1Iyeor0W7hPny+e+/I/drjiuP1O1LRySFT5gyAKnY0tqcR4YsJZtdWRyVSNt7Eexr3XR4Le7QmM53Hdk9Aa8s06EwRO44kAOQK63StSlttOhljBQyKQyjse/wDSuhSujmkveO2s2e2hmkcP5K9T6/QVsWumpf2sTRxPboi7gpON31rgoPFiQqEYyMV+8Vra0zxUSQ8tw6wsNoVun+NQ1dGqdjrI9FFs0RijMSjk7Ojn1NLcop2RFtsTnlT3pdN8RW00aRowfA4INPub+EgSLIjyZ6HpWDT6nZFkltFJDKksSobfaQxLfN7Uy5jCBHDfdzkGmRakrM8ZXCnn5f5VXmv454vIPyYOc55rJpnXCOpoWl2k9uFKggn05pqWQVXI+bHQis1ZFhlD7j5Q/I1pW9/aqDtfZu/Kk7nQ4InhsstECdjNwKr3Fq0dyVPODg7emfWp/tZtUO4hz13LgjH1plvfbpHYDD4yA3Q0rO5HJoOutPNsF+USK6bsKf0piQ5i4DDuA/UD0q3p99bmTfMTGV5AflW9uKfFeQXUsxxtiQcMDxT1FyGdBYNLemZ3JJGBzxgVJc25g2tKrMrthWHY1t2+wW4dYgz8/Nng1XkIZg2OVOSh6EVSbM/ZoygkMU1yhXzbcgGSPaOvqKutELqzhAuGQbslJFwMY4H+fSp4IUnlKeUPMH/LMnH05rUjvTbRNGFFrMUxggPz+NaqehhOl2OWuNHdALyHKkAxmHrn6CsmXaLcsINrMPuSfw+vSuv1aa4u/Je3tlCE4eUHbz3IFc3No0gLum6YbsYbgjnk1fNbYy9npqcxcATvbtEPMkBJfcvRPb9aYbwrH51tCocPhWPQe4rav7eO2Cho3JBwoHfPrWXLapb20gcMF3AKFyetWpXMJU2ineawkenXC3Ln7ZLIP3ydB6gD34ql/ascihUUy3UibdzjOwA9ver1zpcF1GiSRM0ucrt61UFk+ny/uk3T9FUjJ981qnc52mjJj1C4tvNg2bSkhLsw5NbkmrTrFGI38oFQCe5NUv7DuJpT5h+b7zM1RizMc8rs7SRqpC/L1NVykc7RUbVDcSSBg3DYZlXjNL/a0bzIQxDD5TnpU9tqFwmiXGntawnzbhZlmx8+AMbc1RudHuCySRQqysQzc8rQ4tIaqal2S9WKFfKUtIXxnPAzWfqesf8ALN4woX+IdqvzWEq6bG+5AGYjAPzA1h3Wiy7iJWMqnB4PX8qmzHzJlG7vMkGKRgOoC9ce9VI7+XzRkKHU7sOODWlcaNNsDrC6r0Un1psOjSySqjYDNwN3Y02TuVbeSQXkkmAyuueOxrST/iYQBsmN42B54OaeNJImVcqWQ7GZeh96149HsEg+0TXgRUP3fWi4+XQy4nnMi7QHY9TU8AS7uHzIRJCfmVatodMlv1mtFcxD9aWWK3heSSM7DKeSfXtVqRHK2QrbW5DW5V5TJlgx7VNHMtuXa4cSQ4Cog6Z96t6VKLNnkYicvG0exunNUEtjboFlhJUn5cHoKvmFyWLNpayC1aVAMg5CrwPrRBayyzOV5GMkmjTV8sTokxBY4AK8KPrT3m+wmRJJfOOAVVF6CiTVhRTTGeTMZGVn/dMOFA5yKbbgQtIiIRu5JPSrG9sqyhm9R6UjzGUYACt1wfSouaKN9SKSxabaUBTBxvK9/apLiMo3lqSWxjIqZbyXyACjOEb5I1GetSTq0bkun7zpjqRSLSMwYgSKDMjyg/M7dqnvb10jjCwtKFIAHt605bVvOBmBwDk1YZFbIyQop3CxWjEsJP2c7ZJByRT0tWt1Uybev3Qf6U+QbcbM9eGoiiAPmzEySvxnt9KVyWjOuo1FyUZWk4zuB49qsWMxTcDHlmGAx7UTRbrvzX6jOB2qF1VpQwc7fy+tWmZyiNlQjzgPlJP3h1Jqt9muL6FpBuiVGCluxq3PKbhztGxB0J5NOWWSaIQodkfVunP+f6VDVyktCvNtCiRHBVVwy44z71Ezk2STO4znHlIMkUrzxWryW0lq5SQElx0+hqOCOa2lUR4WDA2knkH3paDsyeKJI5BOzbmkGNjdBSG44ZFH7xTzmkkt7g+fI0qyMSGQdMH0qOVmgx5owzYB29aloVye0XEjlZN6t2J6VoSWnm2+yVt+entWZAiJG8cbHJOcntmtOGdYUjEp3A8E471naxomRRqQ5CjpUkUpaYd2HY9MUXEOJS0ec4/GoFkGNxbnoaykrbGsWa67HKlX2t0xVmNV2jAG4frVOzCYBJyDzxVgod44ODWWp07kM9sLdzJuJiPbsDUSCWV9salx39qsy2uYjvbOOw702OZ4UIU7T2YelHUZXeAIwyOQajkjU5crnbxnvUty+7DZye9VlmABbJxVJ9DOSuRRgvIy7CMDO71qESr5uSwIJwastgyF1fII5Wqd0FDL5QCtnv3qjF6D7vZ5oZUwmKUJ5sDFTtAOMZ61XYkxbWBLA9uxoT76EkjA6DvQIsQMVkMbLleuKWSMRFmbq/IqJFbPB5z1FJdSGVSqklhQncBrKWGdxGeT7VHLOVcLg4bvUoCeQAxI559cUycLjKLwOBk9TQJodaQ75T82T6CrR37kDDcoHHNQQiRcNtOD3HrVm3cSZONwBxikiraD4mZhtYAU9MxeaOenGKJlPmNhcKTjAp0oMeC3XPeqRQizCIYyWcgde1WRKWdgpDLgA1DL5byYI5YYwBT7eBkkOT8pUbVxVpkNFiSQbdrHFJCSdwOcDuaZMp3KT90dQKkQK0ZI+6aaBsYy43bcg1Ebh7K0eWRuQeo7D3qbYVOeTkdPSsXxXei30mcgffXYPrT0SFFNtI4G5k8+8nm37y7k571ajy8YX+lUbWPeRznFbVnHjGRz2rhkz3IqyHRQsQMYx7VahhGSGzz2qREx0GM+1WoYlTD4yayKTuJFbtKpGMKvarlvZqmCCcHt6U61jPLZ+Unp71ajVl+RR8zc1olcTRJDZeY6tnjoasm2Yy4A+X261dsLT/iXtI/DKcHd3qzCYI4QY93mZyxNb8ltyU7kFrZJghweelWCw6YwMdfWmS3IfBX7oHJqHzjMOc/LU9bIvYm3Ak+prV0bT2u2U9UU9RVjwp4NvfF0qiBdtsOZJv6D9a9k8M+CbXSmij2iRQOcjvXVSot6s8nFYtQvGO5ymheBzqnlzzoywq+MDv8AhXqum2iWNultGB5a4IGMU2OxWJ2CLtyc4FaAXODjmvQStsfPTm5u7FHWlxmjFLx71ZmHbNJS4ooEwxRS8HgmkB/GkUGKXtSE5oyT1JpiE707OKbTs4FAgNGM0Z9qTv0/KgBQOKD/AJxQDS0DEHSlPNIfypO+KAAUpFHTtRnNIAzg0Yx060HkUZzgc4piADNLjFA4FLmgYmeKBg0UYxQAh4+lHSlJpODQHUMDNL0FB4puc0gFHPajOKM/iaDxRuGwdKMd6PzpMjFAwNIKKAMmmT1ClPQUlLmkMQ0DigtxzQD6ZpiFY5/+vSUvWkxSGHelHNJQDQAZpaTp70detAAWz60nU+tKee1GKYMKQilxmkzgUAgxzjNBpRyKb0FAmL+eaQUooP0oAAKDSg00/jQMXOaRqSloEHSiiikMKBRig9aQIU0lHXvSUwuKKO3vSZpen0oBCUdKOvTmkzmmIXP1ozxR270mMA0XGAx+NBPako9aADqaMg0UmMUhju3+FIaOlJ19aADrSj070Uh65pgLRSDJNLz3pDAelIetLRQIBxS9aTFH0pgFB5oFKBkUAN6Uo4pcYApKQhQcUlFKOKYCZxSijt/jQBjtQI47vS5pBRWhmL196CMCilAyKQwxmjGKPrSmgYDtSnk9KQc0vahAAAFKSMjtSdxSnFAdAI54PNDZ6UYzSDrQAbTxSjGaTuaU9epNIQEUCkzzSjmmAYzQRxRR1oC4ucCjNGPyoFAAp/Wjv/jQaM+1IBcYAxSjjNJyexoxz/hQAtL+ZpBSn8aAFPPekAxR0+tKPemAqjI4pcDPemj86UdM0gFzmlIIxSD60HimA4A+tABpOSKXmkMMGlPSkzk0v1oAM+lA9KBR0NMQuM0g5pQfrRikDCl/n7UDk0Z+uaYC96XrScj6UtIAFKDgUhNHUUAO7UucUnpQcZoKuFKBSCloYkGMc04c00/pSg0DDoKMUtFILAPyoNIOfWlBzTEGaXtSHilByOtIYClzj/61J0PWgH9aNgFFLmmZpc0wuLnnvS03OTS0AHT1NKvPrRQKAFI+tIBmjOaUcdqAEoA96McUfnQIX6ZNB5o6joaXHSkMKKMZ5pev19qYrB9KAKBS4/Kiww6D2pR075pMnNKKQAc5zR2ozThRuMAMik60c++KTOe1FhDhwaM56daQdRQBzQAtLSDrS96W4Bj60daO9A5agAPPXNO60dxR0p2AQilHTvij60delGwCd6UelGaOvQ0AKR9cUg59c0cj/wCtR1+tIA69OlGfb8qBxQKaAUUfePNAFGccUAAGM0uO9HBNH50IBMcUq9e9GKAMUrDCjOemRS96TGKYhRSZ5peaQmkAvrSZz2oHFBFAB/Kl59aTNGeaAFHApD1o70EZpgAoJxQTQOB0pAFHU0ZopgIeK4v4u2jXHhi1uAxHkT8++f8AIrtDWH46019Y8I30MZKyRgSqfcf5NY1VeLR0UJctRM8EuoEMXmuvzo3Bot4Tl5NxyeNnYVL5ILNySSM+xNG4HYvQnt6V4U9D6hO6JYVR4iSMshzg1VXcrSMEzGW4BrSXZHHt3Z9/WonAjUlQTn71YlWM4I5mbJ/dcYxSQxlHOCeTVmaMmP5Pl3DrUDqAAcnIHUVaI2LsYDBM8AfxVoq37sdMqPzqhbxtJbBEAbb8+ParW0TQDGQ2MHFJmiZZaNWgWRG5PBx3qC5iSOPeygv/AHTRAgt0jj2EoOAxbpSmR/tEjSgeScBapWRDvIybm0t2dWhyCRvfeeje1ZV9vjkIjUEEcnPeuj1CFCGZAERjj3rKvrXCbAT06+ldEZXMZRsZ0M0okCtGSYwCG7DPao7m4mjmcoQ0ZXGD60+S4igO3JDAZOO4qnHAb/7SfOVYym8bmx+A962tdnM9Bt6kUsYcMWkXkZ6g45rn9SQmNsLucjgetasMhYOCweN/uFf8aqX9qIVE0hJK4xt96iSYJ6HKLCyI7BMSEdD2NacDlkjLyBWP3lTr+AqxLppfZLvwpPA9alSxjE4lQlJET5AOhaqj2IavqVmgls47+RYR5CqGLS43c+lcT4g1nUr6eKGwZ1hjTLH1bv8A0/KvTW0ae+tEYgtM0Z8xW6A1BdeFENtaBApmkYo6AY2+hP61ulZmkEeX6T4+12wl27gxB/iHWu10v4uqmI7+0K7j/rIz0qpd+F0gnfMOxdxXJHcdRXOajpKRE8HjiqdnqdMFd2PVbLxZb36iSC4DD03c1ppqoba4bJ6EV4XZs1u2wFlBNbttq19Z/wCqnYr2V+RWbjob2cT1w6pK2CDwD901MbwzQZDrkHla8+0TxV5wWO4QpLnG4Hg11KSRPIMOVB5xUqCYOs46M3vtDSxggnjjBY4NTxzuFYITlhj73FZ9qGkBAbJAyM1Yt7l45cCPzB3FPlGqrsWYp5FkUb/wNTG6lEhYx4ToSOlZ3715QykKD0HUip7iC4t15DEnk46UchXtWaUGqyW+B5vyDJAIyK1R4jWZFlVAr7djleQffFcuHbyAGYJGD6dSf/1VaNutvGSvKkf8suv5UnTD2pvQ6uiz7mDkn7ki9Pxrb0y9tr5Rvw04zgk9K4p5mhgCpMsisvHUbT7j1pY9S+zsEWFlm29Y24IrJ07GqnGSPQ7hVEYaTcQORsPC/hWTco0R53YA/hHJrBtNfnMcUMkxKbtxVq6galbSWytcSK038ITofrWLutynFbo527tSjEliy4zzTFsfNt9wjJU9zXRyWiXTD5WbdzhegFMNgI4iWVhGOgHWldolqLVjkjp7RMZVJBPQ+lJbaf5rGNlGWP3jW2ITMCu0oCeM1M9sIYCqKC5Iy3cDvWkZnPOkjlrrRWg1Fk3EJgDcKY2hKACy7VJ+8TnJrrEsjPICQCMdD0p1xpeIRsUmTqQema1VVowlQTOOXRLa8ibaiAIctIw6EUGyTiQqeemOhFdRPZF1YbAu7G5B0plzbgxRIF2hBjjvTdcmOFuzhbjSzIyFlOM/cHQehqKKyht3kUxkgDcXbPX0rrri2ZxtULnsSOtNj0sSAcfNtw2ehNT7W6G8NY5QR7p4hvzEjblCjgfSqN3bKkjMVaRi3B9M11txozQylxJn0XHSqw0lXcsw3E9WqfatlrDqxy66eTnCjPfFQyaMrho/mPfaK6yLRooJCx4ZjzjqanfTYw5MY6dzTcx+y6HIw6ekEULtH5W09D/WpmiW4lkZZEKoMbNveuhltlXekig56Gq66akcbAZO7k1pGRjKiZeN0SOQu31QdKbcW2/ZIu5xjBA6D3rVjt0VRHtzg8HsKnmsFj2rH82R/DWnNoR7J3Md7IlVMOSP4sigW3mOhYbQvcDrW/DZ+SMSxsmeOabc2QVeh56EVPMV7ExpLfZE3krukJ5yaimsljiBK4U9/X1rdeFUhXjDDr61ELMzQNwzKPTpT5mT7Oxk2zNCwaIHcCMYomdppmeRj5rHDHtir9tZSOpBACx9XqBrRHcgvjPSquxcqK7qX5Zue3qRT3jSVwq4jzgE9qCrQsd33Ox9RTZk+9yNhGRjrSTBx0KjzP5iwNhdpOKcuYP3akSEc7u1TiNVAzyT/FSTLtH7vkGnzEcuhA8QeFSAXuDksOi/hVS6ljAhjVWBbCnvg1ctpiZH2EAx8nNVZCyZKLk5zupp2JcSEqDORI4dz0VeOKVf9GniQR/KTncOmfepIQglkWVGLKow3qagmEgdFIZY24+lJPUm1izO26Xy5V+Rj98dKha2UIR5e+PqDmiaQPCqPJ8o6A9TUEt2bcFQOFGOOpFMGV5g1yZPLlUIo3CPvx6UkFzHI4dyRIOCp9ary26i4jlD+WG7fWniBYV3yfvCrZ4H5UNtGVtS5YbnuH82MqqkjPr/AJ/pV6CKJ1bYSBnjNQCGRA8qqSduQuetPaYm1iZh5cjEAq3aofmUiYqTsMjfMOA1V2UHIAB5+YDmrDxDytm7eFOSDVWUFZfMUkEjBUdDWbNEWLdwr7cnpxWxA3mgKxYkDgntWNahI5gHyyH061qhwdpDYHQVk1obqRZiGQQw+YdhUFzhsMoCFeDnvUjnY4cMxXHzYqOWIJnliXOST0qdTRMqvtlyCMHsRUVxALVRiTzC38PYCnRxrBIScupPQHpUUg/eOrAsR39qEJsz526KMgDuKkVxlkIBZhxnrQSqyxjlwe3bFJEyCdm2gYOBu6j6U0zJoguSsSk4JkHUetPhQyHLcdgBTro7sKBlifvVFCpCkMcbTnBqrElkARMSCQ46j1qJwolLD7x5NJFMu9s8gDrTLlw7AqAARRbQLj2UMuc4JFUg8o3Y+Zd2MY5xVuNlYBW4PJ+tMgEaZ5OTzR01BFuGZo4o0bJJPA9KtQlVDbQD/Ss5Xd2Vgu5geM9qstKycBSN33qFsDZZnuPKUuOBgZqwrrcAMRnAzVKTaQ4YZTANSwzRtAGUAkjB+lUkDLCxiZC23Jx+VPtWWWYKxwxGBmoIiTIoRflbr7Uq7RKDgls8Y7VSVhE8g3SZHIJ6UkbGQbVG3aec0/erAjdg+1NRd+Bzz6VoiWxZFI5VuQM4riPH+pB1tbVH/wBpwPWu7WNFycZ2jkmvI9dumv8AWbl+sZf5cdqznsdOHjedx2n5Vh/KtePHB3HI6CsuxQBl44960I/vdsZ9a4ZI9XqaaszYZTk8cmtCyjLod3BrOhyYwPyrVtHEY+YZXGPpRFa3FItwRIZvlJ24GR3FXYp1MZQKAQ2Q/cVmoSkmevH6VKGVSWA2jrWqutguupdF3NIHjY/LnOakikCA4PJGMiqUZkueIg0jdlQE/wAq6zw18NvEPiUB7e0Nrbjhprn5R+ArZU5yMJ16cFds58LtIyT83QV3ng74V6n4gEd1eZsNNP3d4+eT6V3vhL4SWGilZbtTqN4cESSfcX6CvR4rXaqbv4RhQBwv0rsp4dR1kePiMe5e7TM/w1odvoloLe2iEUKDA29z61qpbhJN3XipEAUYGRTu9dmx47blqyGc7NjejDmpup4pGUMMEZ9qUdM0yBe2KMUDtRkZ4oC47OaQGkpelAxKUmk60Y4oEL6UmaXpSUAKOtFFKBkd6AEzmjPFIRzSjrQAdKM0dT/9ejFAAMmgHbQDSdaAHZ59qMc0meRxS5oGAozmk60dPpQKw7PFBFAopFBSbs0Dg0Z4piYdhQOvX8qbS9e9BIZNFAPPrRQVuA4PvSE80q9aU8mkAgNBz9aKNxAoASijNAoDqJ1PSlzik60pGaAEHNLnFNHHX9KUEdKYg/pS0Gm0gHUmetH+eKQc+tA7i5+tHP5UhzSrTBB7dqU8UYOaKBid/WlOaTvSjtQKwnT1oB+tKeaQUCDH1oxQDk0uM0DG0p7UnQ0UCAdaKM0CkO4uM0lAooGJzjrRS0H2piAcetJS0nWgQGjGB9KWkx+XvQMUc80h4pPpQRmkAuetBFIc0ZoBCUZz3ozk0LTGJmlzgUhODR0FACE56Uo4oAo7UgFzmjrSCjNAC0mfY0BqDmgBRx60Ug4paBh1oNL2pDxQIUDFBH+RQDmlPamA3BpcUc54oBpgIRzRnmnUvGCaQDR0NAHPWjr0FKKCTjOuKWkFLWhAuc96UnFJtyfWg0kAoOaWgc0hye9ACkc8UcY6c0DigHnpTAUAH1oHXvQO9A4pALik70de+aUAUAJ+tLyOnSik+tIBaMUnfpTqYCdKKOlLmiwBj8qPWigUgAUvNJ+NGKAFBzS5pPpzQPxoAdkH2oPHekxig9qYDgfzpBx70fQUE4pAGc//AFqcB3pBwtKORQAuQPrSDnNKD7ZpccincA60vagCkoAUA0oHNJ60ZpDHd6UUwc0vGO9ILikZo57UCgHmmIBTulIBR1FMYpB7UfnR1pcHIpAkFL1pCRmgH8qAFFLxTSaUc/SgAzk0uc4oPtSZoAdyaKaDSg9aQxwPFJnJxRSe9MNxw4oBx060lJmgQ4mgHNJ+FKO1AxaWkHFHJNAthcjpQBxx+tH86M0AA/X2o70ClHFAwHJ6GlA59qAc0DigQp5pdtIPfmg5x60ALx1o6fWjr9BRigYCikFLQgFwSeKM8YozQelAXAdM/wA6AaQ9KUd6NhBmlwfWjFLnFKwwByaUHC5pvQd6AfbmgB240Y44pBRTAXuaAMetKBijOKAAc0tNPJ4zSgY+tACiikAo6UgF5PrS0lFIAzmlWkznHpS5waAFzmkUUDk0H60AL/nijFAoB4pgFKKQUA/WkAoGaU0lAGadxgopc5pOelKRgUdBAP8AIoFIOtLnPegAzQPakzg0A0AO60dKTOOOtGeaLAHakz60pNNpALmlXn600HNKT9aBi5xSZ96P50lAhw5pM4zSbsUbuvagYvakopaBCfnQYxLHLE2SkiFSB7il9qRWKsD1oaGnZnzrewtZzXEePmSVlwT0GeKj8sMCwHz4wT6V0fxCsksfF19sjKo2JSexz1rmAxE5OeD2FeBVjaTR9VRlzQTHWUbLAwuCDtbIb27U5gzDIPHWn27xyuUcduVFMlCBlVTjFc6VzeTI1aRHdXB2jkFqN4VMbFKMfxpswaNMSEspOOKUxGSIbVJA6H0pmZPYqBuxkEDFaVqI2jKudr9RisSDzFzyfetG0w+Cx7jp1p7jv0LM9tJKAsT7Pm3cjP1q7b2sN5CwBXzYuWRu49RVYxs14ZLeb5Gj27D0B9atsYltis0YEyDPmJ1IpO1wsyK9tI5UX5MY5+tZb6erliTtz3rZjDSxRu0bBD69SKp3HyDIDMD6jpWkUyW1scvfWdvHKoigKnG0kc/UmsfULOLbkRnEYzkdBXR3kwtwZD69BWRcWYMrzMWAlxlc8Yrri9NTlklcybOHyIjthHlIwI9easXEWFPCtkcZ5q3Jb7EkkO9wMDb2x/n+VQoZZJW3RKqIQUCnk8d6q1zO9nYz0t4h++kO9RwyY4GOtXrqyUwq8CJFuGVIGRUl1HEqJNKxCn76Ae9K8DzEJGDHCB8rHqPoKOg1uTaZDJGwMsqy/Lg7R7VY/s5EQ5dgETcM9SfSpNCie2ijgDCR2O0kj5jXTNawn93ImOfvHt7VLmdlOJ5Z4hglecyAbI5SDgDuO9czrNqpi6DcepHQ165r+kBkdQM7DuXB71wuqaOp/cqct9725qk7o6+RaM8uubYxSAkdOlXbVhLGB0+taup6WyP8ynjgGsxLcx44PWlzWNHHmRNbgrMDxjOea+lfgfbaJ4u8Iz6VqmnQXdxDcFxLtAfYR6jmvnCOPcvQ5Fewfs16u0Hi+a1Y/LLbt+nSlz2R5WJg3qe2w/sw2niRrl/DusTaXNCm/wAm5HmqfoeorhLr4KeJ7TJiu7G6wSCNxQ/ka+hfC3iB9GvEuEJ2sNjr/eFVPEFrJHcSS+S8UMzFkLdDmk5+7dHFCU4ytfQ+W7m2vtGl+z6tps0Cq3MqqSP++hSG4il3pbTER9jIcmvpWO2E8LLIqyxtwVcZBqra/C3wXq8GpjVNLWKYwM0MsDFCG9sd6yhibuzR2c9lex882NzcWswXZ5sTcthcgD6Uhu7QXLlVliYPkZbJH4V20/wZ1aK+jXQtR82VztSGbg/Td0/OuU163v8ASHns9YtFivIWKGQDHQ+orqjVjNXRqrXsmSTHzbRdhR+fukc1HcW5UKyh0c/xJzWdbyh0ULIdn8ODnH+f6Vrf6T5K+RJ5u3llHXNa6Mq9tDJk3l0OXdgcNuUip9szMEEb4AzkN/k1euTc3MbwTSyWxYdXU9O1NsWeYrHLsmmj4wp27h61LSNYSl0GWOtyQyNEpkARdu52JGa2rDWEniHmzhyDg/Nx/npWNbWUc6SmRXgBb/ez+NVzbC3nPlyDIwSE61m6aZp7TozukaGdIxCQWY9d3Bp17bRTRiLPzd2Vq4pb6eB4yJSoDZGRwKvy65tGXkB569qydNoaaZ0dvCvmqqS8L196vyLDNlY2KlecswxXHw+IYhuJkC88DFQy+JAZdiyqAecnvWbizRK51JaFt+cF+zK2B9aqMis48yZQo9q5abxGVDbGGevNZknicSz4nLksu1dpwN3ao5JM0Vl1OzkWNpAcjJ6Z6Go/PFtMQdrYPIrgrjX58tGxII6HOcVC3iK5ZfKiDZIyXPSq9m2iW49zu77U4YkcEAs/TPasNtXTzSinNcpPq9xMC0jj5TgYPIqul47Sswc9OlWqTIVSCOzk1GJVyW+aoLvWIY2CxyCVgATg9K5KeaSQD5jwc5FNkLGT5Tz396tUmS6kUdNc6ujqvUsOuaguNfSR8gAL3VOlc/EjF5CSxz1yelItqoVvQ84Jq/ZvoZurE3P7dKgqIiyP/tdKnt9aZFymEfsTzXPsWVVG4E9ffFOjlVm757VSg1uS6iOkj8QmQGNsSv3Y9qifV5MbTggcA9qxN0ifMpKjvjvRJMZeuaahYlzR0FvexpCWaRXYnoM8U99VtkY7S/Tkk4Fc0znCquQAckE81DNIzSA7cnP5U+UXMnudEL5ZJSNxCdfl71Elwkk5ClRjsfSsITPtLCQZxjrxUefmJMgyOeM0WYrxOk+0qIT91lJx7ioHaMOJOvHTsawDKEHBO71zxUZvwfvElvSk9CeVHSmZCc4+Q1BOvXyn2gYPPPFZEWqALyCxP6VLJrClMYHNBm4lthHDIdpJDU3dkvkED+Gq0d0sijJAprXaq2CfoKROxbkUGMDOMHNV5ZUZlidC+49R2qnLfLvClyD7UrT+XGpVtw6k9xQZyWg6SCKZggLBFPGetU3ixKxYh1ByAe1TvdkbCOQeR7VSuZSzZBBBPIPemjImiRELFzkdRQ9yqxMOTn0qnJcKVZY8hgOBUtmVZyCctjoemaTYWS1NcSzSBNijZjbuHY4qSOKRxhipkXv71QtpJbeNkUlixJA7VehjEiK5yhP3gPWle4EW9o7j7p3MME9qf5LJKJckg/Lz0BqWSJVJYHP9KVUElqNobDchv8KVhXJbVT5jAkBl6Z71oW8ewfvIyQx7DoaoWiyPEBt3ODkZ6mtO1kkmfJ+UEdMdKluxpG7JlBJwFyO+KW4jJhfJUYGeeopWLowKjp3BqO5iMkckuTuA5X1rJs6VoZkkgETFDuf7vFRTEogJUgkc57VIUKlThuT0FNuLh57h8p8oXG7tTSuiJMrBcuOhJGQKYXEoGVIIPOacSiqc5cgcEVVctv8AlHbpTsRckkQgg5ytRsvmDJPy+tSs+5NpwM9DUJYx7h1osFx8agKcA9KrSN5vAYKQMVZWTMJcZ444rOLhp8Dr1pbElpWWF1kLbiBjBpAFlAf3pwiAHJ3cUwwHyP3ZILdjSbKSuWYVO8g8ZHFSlhFII8ljjihGO5W67QB9KWS2z88Z+cnvVITJlhLc7s+oot2XYQFPB4wKh3uijdnOcYFP3tCoLKS2f4R0q0ItQTDYxI2MOMZ71LtfyVKYBB5z3FV1UTMQqcjkA96tGZRsU/K5PQc1otRXsRyEspOMMfXoKnhVUAYZYt0xSM44Ug/lT4HZo9wXcOgIqkjNmf4j1E6bpM5J8uR/kU9sGvN0tt4+Uh+/FbXxa1c2dpbWGSJTIXP0xx/WvLbfxLPY3B2uQMYrZUXU1RmsT7I9FtIWbA2njrxV+2smVcFScn0rz6z8aTCKTDHzFPDZ61bPxOvTbAsQCnGAOtQ8HJs6Pr6selxWjLs+VlP9auFUtiFkYL3wTya8lHxDvbmwZzI6sDt255x2roPhTaT+M/F9ql/JI1qnzvjqQO1XHCNfEZSx6ex6ppPhm41PyHRwkcz7EyOSa9m0D4C6RaSf8TGS4vCYwxTO0ZNXPAPhKNtWgLQCKK1AlIbnaT0H1r05D5txLJjGTjit1SjE4Z4mpPS5laX4T0vR4I47TT7e3VBxtQE/ma1IIdiMoyFJ6Cp+o6cUCrOVtvcjSHafb0qWgCjvTEHWlBzSHjoaUHigAJzRnnGKBzR36UALikPtSk+9IOh9KAYo6UUUmAaA2FIxQOlITzThjFAITtigDNGaUHIoGJ0pQTg0YpM0ALnNFFGaTATFFL/KkoEKPekozS5pgHaijrRSBC59qM4FJjFHXpQO4ZweKXOfWkooAXPPSkPtSUuaEMKM55pOoo7U2SFLQKSgdgozwKKTFAhc0d6OtAOfWgYdv8KTPtSmkJyaAYlFAOKMmgQoH4Gkxg0deKUfTmgYCjrRk5oHHNIYn50q0hNFBIoNHagdetA/OgaAEj/61GKXsP6UmPrQAHrSk4FJijtTABz16UvbrTetOzzQCExRmkPNL+dAgNJR1opDEozS9KQmgBcijPSkHSlpjE6+tLSUtISEJxR1FB/OjGRTEAFLSdKUHIpDE60mfrS544ppHvTBi8UlFHWgBM0nvSnikxxQAnNKTxSZ4o3ZpDFB+tJS9vpQTk0wAH0oFHJoHFIQ40cUA5opjDpRRnNHagBetITQeDRQAA/jS0lOzntQAdabTh0ox2oAXHTn8aaaWjFAhMdqBS96O/SmFjjMZpelJS4q7GYvJHSlNIDRuz9KAHDJ55pM8UdqQDB60AOpehpM0d/egdxSKUc0g5pcZ6dKlsEJ36Glz60mSc46UuM0CCigdOAaUc0wD6UnelpKAAjNA6e1L26Up5FPYBO1HWilPIpAITj8aAc//XooosAo9qO/1oAPXmlFAAeaXtmkFKaQBmlOM9KbilzQAdD1pRSdfal/lTAWnCm46U7PNABmijpS0g3DPFA5/wAKMcUfTvQAD9KfjIBpvalHHXpQNBx+FKDg0lGaAYE/hS9TSUZ5piFxmnZOOabnnNKOaQIBS/WgnApKY7C/WjPWko60hDs8UlA4oPFAC8e9BGaBwaXFBQnU0tJj86AaCRQKKM4ooKFXv1pc/wD6qbTgMD3oAB1pc4pBn0ozQSxRzRR0+tFAXFz7Uo45pB60vGaCg6UoOaTrSZ570CY4HrS9qT0/rQPpQMcOPpR69ab6U6luAYzQDmjHHSgcimAZ4oA/yKWgUBYTn0NKOaO/WgfSgBRgHijqaBzQBzmkAY4pe9KD25o9OKYCUoFIeDR+NK4C/j+VKfzpoGMU4GgBDxnFHpR+dL0oQBTgM9KZ1pce5oAWkFLSY5pAKOnelGDSDmgjmgBRjtQRQT6Cgd6oAHFOHPSm/Slz7VKADwaKKQigBR9aOlJ37ilA64oAUcDjvRn3NFJT8gHEccCkFAPFJ0oAXrSUDmlzSABQOaB+lHbFMBKKXqMUnWlYYUCjpRTQgoJ46Ug4Pegj24oGL/OjFB/zikBpCFBxS8kU0c+1LnHr+FO4C0majki8xfvMrDoRUYlktziRS6/31pAcB8W7Nku7S/2brd4jC57ZHT8f8K8qlA8yPa+0bug719BeLdIj8Q+GLyDqyDz4yvUMvP8AjXgkqgy7oxtBBIBHevKxMLO6PdwlS8LPoMaMiVVBKytyPcVKbUlm3EkHBwOxqR08yFH480DqP8+1Amfyw3lkndtP+NedsenfuNKsQQcECm2N4sjmLBHseBSXAl52Ec9Ae1QuksSoVAJI5YHvVLzIehO5MIdiTj27VLYExzBuSM59qg81pCAMnA+b61PAoeUKCUJ7npTWgG5ZbZZywUAgYya07mKOAocqy4B9vxrJ04GOIq2GkJxnNaSHz42Mo3JjHHSs3uWiF2EksUnzKqdAp/Ws6SZrl5s7kVW25PcVdCKiZTds/hINQX5uXCbNmwt8/wAvJHtWsTNow7uGJY3cFzk5O7oPpWUjfu3RyWy2VPoPSuku1V2ERBG4ZGR2rC1K0NuFMKeYzMAQOw71vDUykVWjULvMgVD13HpSW1kUjuGkmWUyncGA6cdvyqaaBZJPIeIrG/Bz0/GgT7VSO3j8wAlGI6KPUVqYtFK9HnwqYEaRlOG+XAzVrSWu5Ud7xY/NY8eXwBWjDpstrZC4ZHnC8nb3qOHcbZJJYGj/AIgp6qaluxrCKZPYwfZJEnchGY4XFdGHVYlbDMG7KM4PvWIunicR+YWcY3qM8A1u6LHst5RJyQcAHtWDOqOhWvLQOGVBneM7j2PpXF6vp/kqCEy6nBz0r0aaJk8xl2hCM471j63pYgA48yZhzGOg44NXBnVF3PLr3S1MZZ8sM8EVzt7pqx8qMn3r0l7AyRFgCYxyRWVLpscsUpyBs5+bqR7Vo1c1tY4i3s/3ZO35geldZ8I1bS/HNtdLLsj2lSp757VVazVDuA2k9qsWim2lSaM4ZTkHtWE9DnqU+Y+pdN1MSIQGwT0r0jxXfrrfw50W9UruhlEcm3qO3+FfN/gfxUNTtGDShbiIDMbHkj1FdpF4hka1NuJnELHJj3cZ9cUoT5U4vqeTOl7y8jt9PUCBQOeTWlBBBLFMJnZDsJTA4J9DWRosgayjOeK0mOVrzbtO5vymTcxPG4aJ2jcHIZeorktZ05dQvSLkC4aVsMZBkmu0uV71XtrWC7ubKJoSZVnMhlP93HStacmpXRd+VGLqfwN8N6tbosUEum3QUZmt343e6niuKv8A9n3xjHHMmiCLW4lB4D+XKB+PBNfQyQZ59a6fwfdQ2U7CZtqnPtmvShLXU4HOcdj4U1C51fRp2sNatJ7G5iOxo7pTkfQ1QmlE0qSRgqVOd6mvrjxhpVnqmoXnn28d3EznHmjccfWvIvFPw300bpLJHs3B5RD8p/CnKso7nbRqX0PObOZ/KUqehyAemfWnafMourj7RCrgng9K1b3RZNNiV/s0kkA4eRFyAawp5FhcsjSDcMGuiM0zpdpbF7zNOeGVWjcyDOHV+B+FZ82naWbcYnuBMeT3A+lRQ6gbefc8Mc6Nj5XHFLc3lpcBU+zm1Ocs0RPI9MGtk0YtNbFKSz2bxHc7gOm5aqy2hEY2yhmPXC8ZqxcPFGq+WX5J5Y5qstyxXDNgDpSaRabIZNLnkUMT364xmpLTR5ZrpSXRBjI3D9Km+0zmQIWDg84FImpyW8qnyQwJx83YVOxe4kmnkysr7Tk8ZFK2lEKCrqQRg5HQ1fluhdEsCsZNQSyNPany34TqKLmbjcxJtOIlJ+TPfioobJlY/vAAevHappjIZCWl59hUaDEgDSM/+z6VorWMnoC6cszqPPIXPPTAqSa2gtXIM6kjoVOc0whbe4KL84YdTnGaikl8s/KBjoeKBNkghgRixmBDDJ4Jp0SQGAN985yOKr/aXVTsXcxBxlafa/a448KuWPOQaLojUlYJtIHX0xTXU8CMDAHpWhZeH7y8bIcR7umRmtKLwFezLj7eq5+8QnNTzxbsQ5WOcDMoBZcioWdpGGBtFep6t8B7fTPBuia1/btzNcX0rxy2+0fJjoRXK6j8PPskLPDezO2OBJim2loRGqpHLSRKWG1wWPUk8CoTP5JJOGx0xVpdAkMoBlYevSrsXguGdTumlB9AetJySKcjDMp2gbQeOgqKSRsBh0z0Fet+JfgXpGm+EPDOu2mp3MsWqxsGKtnZKvVSMfWuQHwut3znULgAnjgVMpWdiY1VY46aQsCAcGoDMFZ+/bNdVqfw7h0+KFo76WTeSCPTFJp/geyJ3TSzS5/hJwKa1B1Uch9rUMSW249ahkuyzHBJ7gAV7r4B+Fun61PqTQWMDJYWjXUjSnnA/wA/pWRc2NsbdttrEu4fwxjNVy3MXiLPQ8dk1F44gclAejEYz9Kz7nxCIG3M2SOgNXfHetQS3kdtanNvZp5SkrjLZyx/pXnd9dGdj168Vbgi4VnLdG7L44SNzkE0o8esYzsibHQ/NXLR2DSPluRViK1wwUDAPFNU49DVOT3R1EHjhplbK7dgyKu2Wux3kwJfHAP4Vxp00xsRn5f51Np5khuo3Vdy9MetJxjbQhKXVHo1tcRT736sOMg0sSo9wf3gGMMKxrOEqvmKcFuStaVnaiSMSbDvPBzXO1YhmzFKrQlzJyOlW7Gfdbqjv5gxxjgVkw20ojVWIUhhVjAFy6q2SADsJ4HvWdhJmnFIr/aGEhxwCB2qa2Rn8sb/AN2TkfSoYYY4SQCrtJg5WrMA8yR842j5Qo7GmPzNfT7CWaTIIVcHk1oy2McJQByOOaq2fnCOMDk8KfWtJLUGUq7kq3P0rOZrEjuLfES469ie4qtcIAnyEgn72a0GBCbHbeUzggcYrHn3+Vjfk7uMVh1OlK6KDSeUNrNkg8VXVjKX3dXHNXXgJJY8jtVCRldmJJBHGK0RBC0McTqckn0NQyh1uSRgx+/UU/AZhnt0zUQ+bIJ79c07kW1EnXe4KAnj9aiycgd6n83au3HRuTVW43I+RwOooIEmdgrJ70loyhJCyfPwBUJmIdMqW/2u1OJL/dxk+tFhN3JmTb8xJ9atQbfLOVO7Oc1QilZMLJyWOBitKGPDgNwnHIqLami2EdfKQEZbPalt5HYnPy7Tx70+Vt7nZwvYUkKlmIjGTnOTWhNiUl3QgAbs8GnLIViGRubPIprsyjdxkdqjjuhI2xerDINNCZZEyGdB3PAqxI2JFwnA71TtipnKqP3o5rSBxlmBbjt61oiUgjKFxvPykVNZxRqpAOF9KqovmHAGTmoPFeqR6F4U1C7JKzqNkfruNaRWpE5WR4f8UdffWPEdxKrkwxsUT2A4rhoZhMWDcsOhFaF9M86sJP4stnuTWfp8afaAHyFPpXtUo8sbHh1XeVxw4RsdWoALpkdelE6hZcD17VNbwlsKorbYyuXtFsXvJkgjQyO7ACvrj4K/DWbw7eWQmhCybVnlcjp/s15R8B/ATa54mspPLDxwHz5mb7qKOef0r7N8PaYLgveNH5ascrjoewrnnI0ijpdGtxHFI5ADSNubFaFMhjEUagdhUnauc1DNAGaKBSEL070E0pAptMYppOtBOaBxQSL0o/hpM0vSgAz9aARmjg/hSGkMdxgUhFA/lS9Kdg3EozQBntzQDikAYzil/GkHIoFMkdupBz60AYo70ikFGc0AUZoEGaWkXOacRTCwmM0UcD1ozmgAoxzTj+tNzmgdgpKXoaDSEJRS0UD3EPSgcil69aCMCi4WEo6UDiloBCUA0jUdDTDqLjNIaWgHNAxBQtJ3pc0hBnNJRRjFMBce9J1o/GkPNArC0uaTGKSgYtKOlJ0+lKDSQwHpSU6kpiEB5pc5pKOn0pAANKKTvmlAzQCFxgUnak6Up9efxphuGfyo/OkopAKTmkBpKXt0piA0Y70dKSkAYHejGfpR1oP0oAOopCKXnFITTAOtO6U3rQKAQvU5peMe9JS0XAQ0Cg80h575NAB1pDS54pp696AFoBzSfyoyQe9AIQmgc0uM+1IetBQEfnTe/elzSAZpbC3FzkcUn4UtKKBhz+FBOTQQc8dKDyaAAfjR3oHFJRYB2c0fnQOnT8qM0AA4b1p3HpTc+lOH0pgJ9KcBTaUckUgFzQORSZINL1pgBoyfxpAeaXNMQnWlHWkBpQckUCOOIx35pMc0HB70vrVEABR147CkpepqgHdenWikyaA1IBc5zRjFHWkHr2pAKB6fzpSfrQcZyKB70rDDoeM0uaTPTvS0wDB/GlAxmk6nvQaAClz06/Whf0oz+VIQdB6/SgcD1o/Ol6H2pgA70E0ZoFAATn8aM8cdaMduaMd6AAHilAoozg0gCl/OgccUCgAU+vIpaAOaB6d/agAAzSg4ooFMBR64pRmk5NLQG4Uo7UnaikAoyaM9RRyaB1oAPTilBzSGlzQAvHFGOaQY/GloAKMYOQKTHalzj8KaGHUUo456UlL+dAg68804dOtNHWnUDQdaQCgdaM4pAxOpzS54/wAKTGaXGaBIcDgUmaUYx3pBQAvPWjr/APWpAB65pRwelA0hQaDzQeOlKOlAIQdKUGg/5zQB+ND0GKGoBo96U0twDpRR0o6UWAPpSikHBzThzTAD70ClpM5oAOmaXOcUmOvFGc0CFpc59cUgpc7TxQPYUj/IpM0Dmlxj60AApQaTp1oPSgBeKXOaaBTh0oAAcUf0pD0pTwKQBmlHSm/hThQMKOlJ3p3rSsID680lHeii4C/nSr70nWjoaaAXOD0oFHce9H86NQAc0dB/jRnNHrQAdKUc0DgUCgYuc0elIOM96XNAARzS9aQfWg8GmIWjvQP85ozml1AQ804e1NGTx/Kl6YouAvekoziijcApaQdKQGgY4kYpC3SjpSZouId1FHWkHNHsKLgGeKM0de1IBn1pALRnFKPakJ5poA79c0dqBR14ouAYyc0n4UoGKOlIA4NFFA59aYB0pOuRzg0YxS9qQEK2wEvyMUDcFc8EV4H4s0MaR4gurXcyywyHb6YPPFfQXQ15n8ZNMS3m0/VVypuG+zyemQOD/OuWvDmjc7sJPlnZnnAWRVb5h1wMU6SSURrCHw5PUDv3od/JD7yNgPX1ott0u5nBUoePcV4rVnc+h3QoZyjLgq+cH3FQRStD5yvjYpADVYjDEsch+eMVFPCeoUHJ5yalPoDV0LNOImVUXLSDjjrToMvKm44bPQ1BHLMpZiuDHyvv9KnsJfNmWdk/eI2SPQ1ZJrWcqTylZPlHr6GtS1udm2PbmPPzE9CKwjxO5Q/e557VoLdCOIIuA57evrUsepcLx3UbgLhEb5R3/CqV15r8oxAx0PenfvAmVGQT0HXFObzJpAN25IhjYAMj61pDUyloZyyySSMJkwFOE3en+c1kXJmn1BzgLCAAoHXPc/yrcgR5tzzBU+nYVkzzW8tyW2tGsj+WqjOSR3rZIjmFEDOCehHdqQ28wmg8plVNn70BcZPaiN5JZpUMLQqjbRu/ipZrZ765UQ3rxNACJRHjp2q0tRva5bnlvLOAmBHuI3ZQy54A7mrM9oLyaJ/mjbbjZ2NT+HRZW8EkMxmldlwrluQfWqkl1NqMc0NsxgkhlCh3XqB1/Cs22XFEtspjkyzE7R0bpUz3M85XyWxkg5Hf2qqi3NpOWuWVkY/LtXA/Gr0ckNi0by4AY8YNYu9zpSNRBvEcUxCkjnPapLnTjJE7b0QqOGzz+FQWDNNfyTNKrRMflXj5asXM8V3KxjJUA7duMDNNOxcdzjtQgIDRZwB+prKk0tXZUQD5uMntXWalpitfHkmNiBn0rCuMqxSJcbSSSR1reLudq1Whyd/asrOFy2DjisuJpbd8kZ/2TXaGGQQCeJM7m2sMZx9RWfqGmwrFnB87qR2ptDS5tDNt7ohVubckTp/COCP/AK1b0XxRsNK8pb2YRzYB2Hqa55LaS3O9FOQelZfiXwxa+LrULsNvfx8rIOh9jXPKGu5jOhfY+wPCV8t5olnOrZjmiWRT6gjNb5kypryf4PanJF4K06wnkElxZoIpMH06V6RFdrJ3rjlGzPMacXZj7h855NbFnLBK1vHACVijwXPVm6k1gXL7Wz2rS0dsYI4zzxWtONjGb0Osgb5B60+Rvl759RVW3fKjtUkrkCtDnMu8AOa5TXg0CeeihjH8209G9q6m6Jcnrmsu9tPtM9tF1LONw9RWdRSlsbU2ovU29KjGraVDNJp1vaC4QF4EX5frj3rkfEXwX0XWWeSASadM3OYuUP4V6dFGNigDAAAAFDxD8a791qcqqOLvHQ+adc+COr2R3Wv2e+iHOR8r/l0rh9X8KX1i5W4s5rYjuV4/Ovr64tAckCsm804TKVdQ6+jAGlyvozrhi5R+JXPju50m4DbfKlcHoVxiqMulyZOQ49q+rtR8G6bdEmSxjyecqMGsKD4V+HJ7qX7XHdomxihhkxhu3Wq97Y644ym94nzX9icckSEDv6VHJbvkffr17xD4Ei0u2d4pJCPRqyvBfhKPxVdzxlmCQrlynXr0rH275/Z9TpUqbh7ToecCKaQ7dsmOme1Rrp07OGDMO5XdxX04nwG8Pw+GVvrme4mupGxHGsmMfUVSs/hxpdjylmrsD1fk10e8cbxVLoj56ttBu7yQhI3Yn24rZtPhrqdw2Wbys92r3yPwzFEMJCi/RamGjKnRcVKu9zmnib7I8l0P4VRieMXEzzs5ClRwM12Xin4U2/g28tontYiLiETRttzke/vXVRWJt5Y5kBzGwb9a774oLZ+KfD+lavb5Dwx7GXHT1FdMUnF9zhnVlzI+WPEPhpFZnVEiVV3HjArF07SfMlVSpZ3x5fpivTvGWimfSZ2UEcEFgOlc94Z1a41qbSY7uODFsi2u5IghZA3UkdT/AI1yc9nys7otuFyeLw4+nTeTKo3gA8Vr2lhFHJE0yM0CuDIE+8VzzitvWobVtbuhZ7jbK22NnOSQB60sUIC9OavZ3Rxyk5LU6f4vLody2gJ4dYPp6W24qrklWPY+9eUeI7dV0e9ZV+dYiQPU1290d9nEmwLsJ5HU1gajFuiIK7weCvY+1OUnJ3IprlsjyaxhMwSRhgsM4rdtbccf1qL7KbWeRCu3a5wPTmtC2UnFc7bud71N6bV57rw7p2lsFEFjI0kW0d265rOaMBGbvU0fK4qO5O2MjHWldtmdkYOrLbyWzeY7JMMeWF6E55z+FUrTgDOM0/WUzAk5cALJt255zVNLgKowc59K7YrQ5pbnR6dq0+nxXKQSmIXERik28bl9D+VZF5diKB8nAVT1+lQi8wrNnGPWud8T6usOk3J3YZl2jmquRy3Z4h4g1NbnULgxD5S5wKzYoiSM96ljsHmuGbaSuSc1p21lnhR+daKWh6NOnbcqwWpkJGKurZIq7mFaMFkIug59au22mNc7d3FJ1LHUo3MCOwku237cJ024roNF8MGUAhckHP0resNFAAUD5M9fetO3gNnI2zjIx8vY1F3uzOeuiMiLSZLScRIqy7jz6CtO3s9q7SpDDrgVehVlYHhXB7U9I5E3OGAIPHrSvc4nGxiXFs1k0krvuVmBA7iqy4aSV/LZnVcZA6it2S2UyMz5JPJFV4LV8mIEYOWBx29CaViNiK2twYkIYrsGR61vaRFGYS4DCRjhh/WqNtZiWP5vl+Tlh3rd060YbHQZVgMHsRSsNFvSrIQrJGkhklHzAntmtABfkKPlxwxPaiyBivCJLdhEwPzg8e1VnvGXzBtCF2wPXFYPU6Ij5ZCJAV59c1j37s7oQMIM5rVO4oCwHp8o61Rv4UGV5fODx61D7GqZmy3AVTgHAHXNUXZfMAUHDdat3u0MI+PwqtykbZ6dDmr6GcnqQGFvPLEHyyOxqvImyRioIGauEhkyp+Sq7ZIHze1FiGys+9jgd+9NnXCkNU0gUKSM4BxkVVaQbSpHPrTsS2QctFj7oqeOAcIMnjqaZblJW4AODirfljzB61Nx2CCIR7QfmarCggsARUMKmKfJ+Y54pS7OzEggDtUpXZpfQEYq7/KSxHWraBkUNkfWq+xtuFypxz71Ou3yOTkDgVokZtj5+kfHDcEjtTVhCZIGTnjFIgZsZclc5xViEMXbI+X+EVaRN7kyhQUZBhz1zVpH4yoJx1FUyiq8bfMGXipplYSZUkccgd6sfUeDJHKCo29z615x8cdZmtY7DTUyEYec/wDtGvTrWYKsjSL8iLuJNfO3j7xJL4l8RXMjEmNW2R+wHH9K66EW5HFiJ2Vjl7uXz0IB+aorWBgpkAyAcfjTpo/mUdzWhp0JD+V1VuOO9ersjyd2QpZNPcJhc7q7rwL4Xu9bkksre0DrkSSTFMlVHvWl4T+Htx4lu7WEJtQ91HOPevrH4bfDG10CwgikiEEk5DSbR83lL2P1NZykO2ofCn4ZL4N8MeXMP+JhrCggHqkWa9hSBLdba2jGEjXtVLTl+2a1NdshRI4xHAvTataMI8yaR+ePlFc7dy9ix1pR0pAcUoOKkq4hGKAcUfzo7UWADzSk59aMUEUxISlGDQRikoDYXikoH60YoADg9uaKXGaSgLBmjPNBooAXORSE0nWl70guKDzQTSd6OaYh2cUnpQMYozk0DFFHWkFKOaBCjk0Yx0zQKO9BWwE5pBS5pKA8x26m0CjGTRYApc0lIeTQIcOPrSdaQHFGc+9AxaTP1pRRikMTGfal70dB3pv0pi2FJpM80n4UuM//AFqAFBoJ7UlLQMT27UvY0lLkYpCQlLmmmgdKA6jsg0nSijNABRRSg8c0wEpB3o70ZpBuGfSl3c0nT1ophsLQaTOaWkAUuaQ0AZNMLi5z9KMfWg8UopDG0UhHNLkignqJilJ9qPWigLBR1pvf2FLmmAhP50uTij86Q9aAFzjijNJig9aSHcXHpRnHFJ/OjmgPMUHNHUUvBpuMGgBSaTPrR3oz7UwYvam0v4UmOaBMQmkz+FLilxigaEP+cUmeadSYx3oGJjJoAoGCaU8UgDFJnFGSKP1pgGc0vb/CkPHSjtSAOtIRS5xRjimAEcdaAO3ejORR06CkAAfhTt1IKMYFADsUnekB+vFKBz3oAUdKM8UlA/GmAo5pcetJkcijPBoATvSg/WkpRQScdQOpo70VoQLRjFGc0opAKMEUgo60tMAx2pPailoAP50Y60UYpgAHFL+tAo/PipAU0D0ozkigcGgGCjPWl60AjpzQf84pgHQUDkUUp5pAIR0p3b0oB6c5oxQADmijOaWkAlKKSlxnFACUvSil6AdaBh6UdeKT+dOHWgQnSloHFGDg0AHalHSk9f6UuM0AGcUtFFFx2FzQOAaSlzxQJh+tA60cYFAHNACijrmkzjtS57UwDNKaPSg0DQDml7U3oKUHmkAozSj5hSE8+gooDYXdxR3oAOcmlzQAnT60UZx2oHtQIWigcUDNAIX1xSg/5FJjtSj3oKCndqbRnimLYX6c0frRRnGKTBBj/Ip3WkHrQBQAo4FA5FFLkAf4UhiY4pV696QZ+n1pe9MQpOOlA4H+FJ79aXbzQAtJigUuMUBuAoBwKUDijGSKAYo49/pQOlIBzSkY5pMYo6UmMUoP5UZzTAOv1oxSfnRQAopRQOB3zRnJ4oACPSgZ460maUUMBc547Up5pO9HUUkAYxRx75ooH40AL9aBzRSjpQwAUd+uaDQBihgGDR+dLtBpO1IAFLSDmgdaaAU8dvype1JRTAT+VKTQTxRSQMBzS9D/AIUmf8il6mmxIAaXg49aB0oBoKEzzz+lL36UDpQaQhOT3ob6UZxR34oAM96M80uaTvQMM8Yo6CgnNGKQg7UuKQZ9P1paADNGKKUdadwE6CgUtHakMMUg59TSj8aAOOKYgI9uaBzRnijFABim07FIPrSAKxfGfh9fE/hm6sgu6df30OezLz/n61tZ4pUco4YZGDSaurFRfK7o+aXhLhNwZGBwwPYg81NHeRxTiEkEsMgeorpPifo6aP4nndA0UF0vmRgfdJ7j/PrXIQSJHF+8UbsbcnrXiVYWbR9JRnzxuW90EEiLGNvmHNVr4y7nYuI48gAjnIqQwRMInIIEYwuO1R3VygTyQnmysRtT1Ga5zoHFZHtypPzDuKepaCKML85b5WYd6r3bsiPEFZXJC5WmLFdW6s5bzYh0UDkU0Q9GaUMgDqrHr781pQhJdrYyVFYoIliEmzDDkeoq/p02cgZyOx70NDubMM3lbFKbo25b1+oqjNp+6Waa2uGgkc8+pqNXuzN5kZBRR/qz60xLy4lH+oCTk/dzx700yZR6jZI72OOTYwLvwGcZFRQ2vlsXlfEgA2/XuRWxN5l2IwXCDso6A1l6iYY2G9wCDtB9a6I6bmLKyy/broxq7ssJwSehzVKdbRPM8yR4izhW8sfM/PFXiFs/MjVwFX5nYGqN2s9xbs8LxhXYEFhkkd8Vp1Jvcv6RfGWEyJC/l72jUsPTjNaun27PM6yIRH2c9W4rN0pmsrYw26NNLEvmeX3Pp/Wt6KWU6fJO8DLMo3NEDz9KxnodFPsQNbyCLe+Hw3X0FQXVzAhjSWAON2VmPT6Yq7byxv8AZ43byZZQWKNzj2qN4kLwrJGXhQkNnv8ASslodKHWEVsJcRfKx5bnitNlLbMBMBufWsuzjiWMyuFG1tq8/wCfatOWa2tTEA2ZH+bbUvc0WhDc232ncEOT0I/u1hsoiaXIPTYfet2SVXik8nEZkft1xVS/RYolWbADnKnuTitYM3iznpytr+8t0dZcYYZ+Vh9KghtLe/kVJZ/s8jdPNHyk+mav3duY7WKVCJJZGP7sdVFSvorSkbijIFDE57muhK+pq5JaIzE0RbVyHlEqHrtHIrJvbFEuSYG78Eda3dRHk4iWQyj1znArPW2LksoBOeaiWpvC63LWgazc6FdLPA+H/iU9G+ten6Z45tNUhBz9luf4omPB9wa8mMAZsEEn26UgQgGOQEx5/KuWVPsRUoxqa9T3NtUzAsnmZB7A10uh3Hmwq3XIzXzTca1reladL/Zl0JBj5VmG7Ht616b8DfHsvirQpra/YDWLJyssYGNydiBShvys8nEYaUI3PbILjgc5qWS5IUg1kW0+4Z5qeWU4q2mtjzbE8biSTBNVJHQa5ax7wGL4Ve/vUfnkHg1m21oJvFdjenJaFWGD05/z+tK7dkTKNk2el2wyB71NJEMcVXszhATxx3qWSTPGa6tjlIZowBx3qlLFk8ir7H8qrPVLUDMnt854rMubbrxW9KoINZ9ygINWBxPibT1n0y5GPmCk1m/A7Rkh8P316y4kuLhxkDsDiul1hR9mmHqvej4cwCz8MWseAN7M/wCZrljBOupeR1udqDj5nQGxXb04qJrIAdK2Fj3L/hUUkfrXc0cKZitaAdRUElsOeK1pUHNVZE4qbDuZkkIAqOS9uE097Lfutmbdsx0P+cVdkUYORWdcDPAqW2tho5bxBbibSL2MkrujOK808EKI1jcHzCpyfQ16rrC5hkQg5YEY+teeaTYxaVO8aFsMeh9f8/yrjlG8kztpy9xo6i2Xc2T3NXkGPes6Kby1UfxelXFlAGSa6GuxysfO37s1i3r4XPoe1aE1yOme1Zd6wHB70KJSdjgXci8uASWbzD161et3xgVQ1WQQ6rcYJ5INPtrrPrmpcdToT0NpJNo/rVS/uMKVzz1qCS82cE8ntWNq2tx2VrNM5LCNC2F6nHaly6huc5rWohtRYbjtTjHaoBqqqv38CvKrDxpqmp6pcGWAyQSOSrbSCnPrW+XuJ1A3ELWrk4qxSoNvU6yXxLCIpkWOSeXHGw8L7muT1S7n1QlWyF9DU1tMbFH8vO5htbPcUkdvJM4YjIPpT3OmFFRZjyWOxVCLu9cU6CyLFQoILHvXS2ChUlgMY9NxFWI9KCOpCk45ql5G6VjIttMeQhD1/wBmtm100xFTj2GO1aun2PK7gQc8+tXbyNAoEalQCPrSt3JbsRRwCBlA+6vQnoT3pNq4OeeeMClacsQck+w6U2SU4+X5T9KTlcxZG0sUIBkUAg/KTVZ3a5JYbkCNkehqzDNE7tEXXKcke9SqEaPaPl6nmhHPLYzwHuJQF++eue4rQgtpJINu0hvb0FMe3njfEbpIPLwpPU1e0yNlcEsfNEeGH16/1rToYsb5MrRNmI/OoVPc1v2ejyw20EYyhQbMVDZ2qtKz7iIlXaoA6N3NdHb2bWtnC7vvUDG7ufwrKT0KiisLeaHzVZSuzpnvxWNJ/pCRuYysh7eldLPLcyPEvBt+pYjkelYd/CVnkO47WHy8dK57nUtiqzCPChiQTzjtVTUX8sFQM9/QmpIw8U2Ose3qTyTVK/Zg7tu3lhlV9Ka3FsZcxBDOcknoMdKpTSAFd4xg45PWrcshOMqQe9RzwLIoDDcoPUVruZajbkDydicZHVagXG0Fxkjt3qchpSBgrg8YqtcEgmNRyvpQQ9ytcSM8mB8qjtVcxHDYJJ7mp52UAZOGHUUQjzIuAcZyBUNjRDbbUIUZFSHeAZCWBXlVH8X1qZB5b7vT1p6nchLAjJqIu5biOilIGM9e57Uy5d47lCQdrdTTwyxldpyD1pROsxdRyV9ulaLQl7DXMoAZTgE4yewqxbos8YbzOAvT1oswksZMpYKMgUiKYyMjPzduwrTQjVlqBQqiQ4wOMGp4VBk3HOKgtoUkUgDHJOM1KA2AM4XNNBsOuWEWOCwOB0p5uSUZsbsDAUUBd4ODhhyM062wsZXGctj6VaE2Y/jfUn0bwrPcb9ryfu40B7nrXz7Hia5/eZHOea9R+MmsRR38OkqS6QoGbJ6Of8ivKvNy4ULux3r08Pornl15XYXsTGbAIO707V0vgzRZru78xYTLHCNz47CsSO0MkyMAee1fR3wr8Kyab4O1EyWgDXyhfNYcqvX/AArpk1Y5T1v4O+B08MXguXj+0W0tsrxysPvORkqPYf0r1nTrdFuN8pBeQ8IOcD3rPtbmG18F6RFBh7hESNV756c10On6d9hjw53TtyzDp9BXPJjQq7YriXAwNgxip7WMpCB3PJ+tROg+2FT3SrOMKKgsCMUUE/WgUALnrSUZzSjkUAJRSkUlAgA3etKRgUdaO3egBKCaKXjFAAD1pKKKQ7imkH1pc8U0mmIO1KP1o60UgCgdaKO9MAooHNAoEOxmkHtRmjPPekUBNLSEihTTAWkJ6elHXoaTNIGLuzR1FJQP84piHDmj9aRaUmgoQk+hpKA1B6UEij8aM4OaSigYHmk6cY/OjPsaXPH+NIApOmKPp+lGfrQFgFL1opOtMYdKXJx/hSDmjNBIZoo6+tA5pALRSZwKDn60xgD70uMUYozQAh5/CjoKQUueeaBCHNGPrS5zSbsUBoL05pRjvmk6ik7/AOFAx5xTc0uaQnPSgAH50pPFITx60g9v1oDYXOe5ozxSd6XH40CuAPSlpCaCOO9AXD8f0oPUUDjNBoHYTqeKUdPekyKBwKADFLjFIOaXNACUDniijPpmgQA4oLZpOlB5oAdnmg/ypKCKBi5pvSilPNAmJR1o6UhPFA7hj60hHpRzS5+tIAHFB6UNSZoGA560nelHFBA96YgHP1oI/wAmhaXqaBibcA0mPx+lOPTvSDtQIXHNLTcn3pw59c0hgKKKKYBRRjNGKACkNLRjNIAHNKOtJRVAITinZyKQc0ZxQSzjs49eaXGBSdfpS8f/AKqu5Ao+lKB6Ugo60WAXr3NAFApwHFAIABxmkOKVqSgYd6UGk6Uo5PvUiDrS0D9fagjJpjQdBRSHoKB9aNBCnFKeaSikAUtAFA+lMB3Wik/zxSikAUcilIxR0p3AAOOlL+FBGaSgewvWg5waOh/woxmkK4nUClHBxSd6UdKADGaXvSCl6UAAIzS9PejNGc0AOFGc80lFAXCnEUlGcCgYfzo6ds0ZpQMn/GgQZzQDzSEf/qpRxQFgxk0Y60Dj/wCtRnNMAxgUoGaT8KO5pALRyelJgn2pQaAHdqTJNFB4FAwJ70opOnH8qX064oEGaUHmkHrQOaAH4zmgdKaDmncAUFBRRn60CkA4fr70vWmjGPelBpgHWlpMZ9aWkAUp5o/WgnimAnSlXoaTrSjigQdPWlB5pB60uM0hh1pelGM9qOtAC0tNHA96X1oAWjvSA0vAo8wHDik4/wD1UmeKUcmmAo/WkHvSnrQRk8c0mAZ9KBzSClGaYxOO1LkkUn+eaXpSELz9aOR60UckUABOaWkNKDQgExxQOTSmgdv6UwD060o/lSEflSge/wCBqWApJx0pOlL+FITmgAxnnNGfrRjmjGCKAFpM0HNGPfpTAWgc0gpaQBjFFA680d6AF65o+lIMkUo5zTGGfegHNLtyKQe3Si4CgUYwKDRQIQjJoPH4UHilHNIYgH60oGaMUYoEITS4zSUUALS5zj1oFGM0DExnpS5xRjH/ANajvTEJ196XpScD3zS0gCiijGKaADxQBSUtHUBCO1IwJBI6+9LnmigDlPiR4ffXvClxJgG4swZY8DkjuK8OhUXm3uiHPuT719PIV5V13xsCrKehB614L4x8ON4R1ue0jG2CYmSE9iDXBiYX1PVwlT7LOevpvtDGOOJ3ULubb0FRxXOXRvLyWHBI5ApbKBrKORZHLPIdzgHj8KlRoyo2ngDivLaseqtR3nPLdMRGGRBznuadJPIFV4otyD7wJql5slpBg7pZGYjIHr0pwcII0klPmfewO+Ov9KEhsswzebIrYKFx8y+lT20jRZ3AkevpUckeYiwwueh9qhWYxckEk9ferasT0NSOIvKJVkbYF5HY0jRNezLhiF/u+ppkdyWjUIcdcZqWCZkZblApMZ+ZOx/CpSdwctB8IkaSXfPuCHCJj+tE6xxpGComdjll/uVWXVIbyOdvLa2V2wMcnPqKs7LezjXCsdig5c8sa3ML3G2cdrc2BueQGk2bWHJ9sUkggkBKxFzG2MY4X8aI9Quoo2MttE0b8K6j7p/xqW1PnB7byyyzA7jnAFapX3I1Q3TGa0NzPdAQxYJMi8/IOlaSeIbcvCr7j5oxFtXIYepxWZNZyzeTA0wWBsqyg8kds57Vd06aG02xXBRRjCqCCfbFZSj2NoPuaU8Zb95GRgjLADkCqs/mzwiINgFsk45NWbW2hiQpCW3sS75OetMWzNtulMjNg7uev0Fc8ro7YMhbT0Wz+zFPLjzuOOpPrUsNzmWRbiDMSgbJX65qS4BnjB3sHIBVfX61FC1w0Ekd3CC+flUdCKSNG9C6iwmEOh3AHKgCm3yLql/FczqNsEXyr2yOgNUJ72PTRHH5Ez88JEpP61MlzJOJRLA1seqoTyw/CtE9RxdijGi7nZ03FjlNnb3NV7p4bWBkUs0rt1B4xV+7tSkUYXcjD16baz0g825Me7AA3B26e9bKVzqik9Sqml5t5rpyY41IVd3G4nsKrC0DNtUke5q7e3L3IVADsU/KmeM9yKlitfskbM+dr525pm6bKhENpEAWJkPaqEkXnNuJx7Zq46+axJAJPQelBtN67SdprPVnSkkUDhMYbIFTaVfSaPqK31mRBcr/ABoOvsfarMelO5KAbiOOKhurVbTrywOOetQ4mnLGasz03QPjJCIwmrWEnmD/AJa2uCD9Qa6aD4s+F51Aa9lt+cZniIx9TXga7kOTnr61aSUSIVOCp7MKz17nDPAU3qkfR1tq+lapEZLPVLS4XGfllGfyqOy1S0bWI447mN5em1WBNfNc2nQRy+dCDFL6xnFdP4F+Iz+Dp5orq0hnguGUPM6ZkjH+yfzpRdpXZwVsC4xfJqfVNlcNIi81dyojLk4ArmfDWtWes2K3On3KXUTDI2Nkj2I65ropIRJZZcMvGa7U09T56UHF2aIjOG6dKiaYc81TW6UkDJYE/pSXIaIFgcjrTt2EWGlqldv1qEXoPBqreXgI460m7FqFzK1lwYZRnsaveE1CaXaLzwvQ/wCf84rG1WY+U5Pp3rQ8OXH+g2+OPlpU2ucqonyna27HBIqOVNykg4IqtFN8vXHFV7rUFAIXJHrXRzHKoiSyAZFVpXAqB7vcarzXODjNZ3L5SdpAcg9KbJZ7IS5BwehqqJwSdxP4VbutWgi0zyy+X7r3FaR8yJJ9Di9bYrK2Oted2s5F05Zix3H+ddnr19hZHzjA4Brz63ZyxdQSCc5HSuefxXR2U4txsdQLsGQHOTUzXpwBnmseOORRu2tzUmWJGQRWu5m4NFyS698ms+7u94PPIH8qr3V8sGS2cDqa4Pxv4lnXTbm205v9KmXZ5hP3Aev409FqVGlKTskUz4r07VdQuGXUIiwkI2lsGpG1i2gyRdr+B5NeVad4JjsG8yX97LnJJ7GujgsUjA2r+Vc9pN3PVWHVrHUXfieFYyIjJJJ2LcAVzGp38t5ne52enanvCW6k/SkSyEmeMkc1fK2bqjGJlxWeCSqZH0qzHZSP2wMVfWERZPIHpV+FVmgjBx/vVSj3G9NjDgstxO8dOuansYzC7Iozj8cVp/YGMXmhuc49zT7e1Vph823PX61okRcrQ2jGAnbgFs7jV22T5A5B64x3qeBSsTRk5QHcq1LEjqp4yD+lGiIbJ5yghwoxxy1UbggphSc92704XAAxtbj9abbTNcuxaPZ6Vnc55MVbYrHhMEYyT3qJtxHy8HPOKmltvNlLCRozjgA8GqhE8d2mQrRnqSaVjO5GEjVt7KCQ2Gfvg9ql1KExxD7NL+9Zc7h0GexqWa2jEjFgrj0A4JqpNYJcHaVkiyfvqf0ppGMrluxjlilUSt8rDhSO/qDWzpsHkyMEHybSzOaq2O6INGQrllxzyVHqK29Ht1YkO2E2dccMatuyI3H2VoLmOBsOQsm8IO59/b/CulW1XTLea6lffEzgYH8PsKr6XbKJ8wyZkOAR2Aq/ql1b3LvZ8FVw20f3hWNyrakWpzgGPYDsI5z2Hb+lc/fB5LtHDKIwuMHpVidpZldZW+fdhgPTtVaWJLpQQCSORtqGjVGdNDInnTHDR/wgVgXV2QivJ8p6fT2rXvZGaIopwFPIPesR4o5WKsS3OQDSSuUxJNwK5HJ5qK7lEePQ1JO7K/y8jPOahugZZBxtXHOPWtLWMytFd/vm2jBU96imfy3LHOW70+5jbaCuAOue9RRuH3eaeOw9aLENlXb5kq89+c1aCGNiCwbnHHSoUjBcnpjjNTeY0Sg7cg96zvpYpLW49cM7BQcH1FRywkDO4kZxs75qSNxLznjrxTg3luH/AIs5zU2LuiIQh3VT/AQcU91xOxGFBHalhizI8m4biefWnzyRlCr9+4rREMYn7yHylYgBtxNW4Y12k5+b3qnJGUKtCowoxg96swvlUyMMeo9KsknQtHINvBbip3GyIA5PvUcQIfc3zY9O1NdhOjMpIHTmrsJsmi2By7ZXIxzU7bIbWW4diEiUyH0IAz1qtboZYR5gz/WuX+KmuS6J4cFvFJtmvMgj0TvW0I3djnqOyPHvGGrvr+uXeofwzSZCg9BVXTbgxtgYZcdDWT55QkZ6/lV2yYA5A5b9K9pRtGyPGcnJ3PQ/hrYw+IPEVnZSR4WSZVZuwBPJr7hfQ7aHSrS18kJbOTBGMD5gOBXxT8Kddj8Pa4k7bPLddjEjkA9x719taV4rh8T22iR21u4SGMY45Zv7386wmUjp9O0l4ILO3lt1jFuBlh/ER0reFVPtMhwBBIT3LYpwa6boqRqe5OTWVyyV4wJRJnoMZNNNyGO2P52HcdB+NM+yGTmWVpM/wjgVOkaoAFGB7UCFTO35jk0tA5PejFA0JThwDSUUC2DriijBNL07UDQY574ppzngUvX1pelINAFJQeTQaYrhRRSE4FAhaSloFA0GOfWj8KKQ9KRQc0tJRmmLzA8ClpM57UlAh3FGfrSdqOooGLnijrTQc0opdBDs0lGQPWk70DYueaM4pDxS9aYBmj+dIRgUtAhe1J+FHWkNAxcE0maXPbNN/pSBgTjFHFL1/KkA/OmIXoKM80np/SlxmkxoU0nWjNGc0AGaTNLjijbQAmcmlHPNHQULzQCQUZo3Z9aO/PagAzxR39qQGl6/SmJijgepprUoNHX60DAHNIOKFpT70CAcikpfpQRgUDEBAoFA/Gg/jQId1pDQPrRikUJjAopTQOaZIh4pevrSAYoJzQAoNB5Pej86QHtQMXr9KBwP8KQnjij86QATmgDNGfrSZzTAdim9aX86M5oExOtLjijj0pCaB7C9qSjrRSACecUA0frSEc0xC03rS5waM0lcYdaSnDNNGc80DCjFIaUnigQYoJFJRTGKOop2KQcUZ/yKAA0tIe1Jk/T6UgHdqQn60mPSlB4oAB0pabj5qXpzTAMUZxQDQ3P/ANagBVoz7Gk6iloAT7oozmg0g4ye9MTFBzQaTuKXnrikSchmj/PNJmlrRkC5oBo6UD0oQxcinDOMZ4pucnjmloYx1IBQBx3oI/GgBDyaCff8qXAoHSmIOg4pc5oHSjqTUAJil6dqXGKT3p2Gw60tH86P880hC5o6UAE0h98/jTGKDS01etL3NIQ7PFHvSUo9KADv3pKXqKDzQAp4xRkdKQe1HfvQAvp7UDk0A0tABjvRRmkoAUcHrS9frRmg9O9MAIoB9KMDGaODxQA6gcikBzS0gDHFBPHtSZ96UimAD/OaKVaDSGIOKXOKTrzQKYh2O9AH1pOopelIaFPX3oHApBThz2oGNP5Uo6UY/KgigkDzzS9KPzoHOKYBjjPegA05eaQ9fakPYDRS4GKUcil1GIAaUHtSHPajH+NMkWlz7UA8Yo6HgdaBi59qdx7mmjoOtKCRQAc0d6KXGTQDAHml7UDjtRQMXHPekoxxS0AGaXrQKD+lAB0/+tQB1pRzQfagBMUoGKBz2oz2pMAHtSg0nX60UALnmjFHToaXsaLgAH4UdjzQOaCO9MBD70o5oHNKKVgD+VA5/ClP6e1J0zTAXt7UAenakFKKSAXp60nTnFC0GmAvWjNGcUmOakB3A9aQ0dR0oJ/yabAWkPIo6etLSQCZ7UUvWk70wFxmlApOhpT1oQARjpSUde/50UAC9aXoaSlx+JpDDOKXrSYGaKYC0gJpeKAO9AhMZOaXp9KMZpR1pAIKBz1pTj0NJT2ADxRnNLilxRYBtLjH/wBajrR19qQAPxo7d6BSk8+xoASjHag8DvR3oAOuP6UnQ96dz/8AqpD+tPoAUUZoHWgBOfxo6nvTu+f50d6YDcZrlPiZ4W/4SPw+1zApN/Y/OhH8SdxXWEfnTkYI2CMqeCPUVnKN1Y0hJwldHzCIiA07Ftypjyz0z/jSfuZ7ctja4/jB6V0vjjw3J4e1+eIqRazMXibsQecfzrnJY4ocKcMjnGD3rxakbOx9FTkpRuQxxsgBVzcnGfMPQH0/z6U+CB7iQyuVAC7eOo9qdDOYZhCISsbDBI6AU5bdLaQLCdqFsmsXoaqzGzoyW6iSYny8YI71MjecoJ4z0qtqWdpEXzNkYz0qaHMXl4OUH8NUpXG1ZaE6M5kaMYKVJ9g89kdXMZjHrgE+9VxL5bkuhwxwAO1PnmDH7OWOH7e1W1pcwT6Eto1xG48+CN1ckeYrY246HFSm6tA5N0zSj+Apn8BQbzZ5cMUQdcdT6025spbp8JHtRBz/APWppk21J7SYXcpZ4jb2q87nPenAi8u0ltpJIrcHBLfxVUiguIpy0tx5Niox5R53+9aLSNcWoa3hPmMwXOOAvrWzWhnfUlezjn3tGdyuMZB/Oqa6SxnjZijpHynHzL681bhstrMEk4jHJ7e9ENv5Zd7WTdI75AkORjvisndG8XoW9Js7S2ie4hkXdI2Cu75mP+FX7SWeUyLcxeUm7Kd8j1/nWbLYx3k5niQfaoV4P8KnHtVwXZjEP2yULMRhQ3R/pWbVzZBeX0QlDwMHjiPzlRn8KYLX+2Iobi3mkjjU7sdNw9CKr2wgCOI0AUOclemT1q75sdjBJLh3AH3U5/SodzpitCT7QBItu3+sA3Akdaha6l86TfGp4whPY+4qyZYrqxjdflkLZ+YcgYrJNzM9z5ATzDn5nBxxQtR26mrJCLy2YMxzgDA+lY1xB9ng+zhtwPJJ6/SrQumgmj/0eUbXBaTPykUXYF4ryIejFcitUzWnKzMy3WLcZCGZEPIpJZ3udzTP8iD5B2FT3MTBBEFOP4mHU+xquLceRIrFsdmFabnbFrcrwgzSDA+Ve9WYIwzktg85+bpSGI20JCnLNV20QhDLMyCKMZwQct7U0Xe42W6WCPZEo3N/EO1Z0kBkcseT71cgQylpGQjPQCrUentK/wAq847UuVs6E1E5+4jwoGwj3qHyfLXJBHtXVnQ5XhIBRQOSHGD+BrNfTps4OOPWocDWM0zECyMw64pGRWYKw61sNZkZ/wAKryWe35qz5TTRla1TUdKLXGkXs1lKOSYnIB+orq9K+MfjnTgsN5freW4GP3sYyfriuchLI2D0PrVogMfmzjvU7M5amEjPdHpWjfGqCXZ9stlilB5MTYH5Gurj8faTcygpf+WrjOHHArwObToJOVGG6/LUSx3Vmf3L5X+61UpNHm1Mti9Yn0TFf207kx30DgngiQUXMm4EiSMjpneK+dzqzKjrNbSlugKNisDW7y6e5tEt0uYrYTrIwEh4A65NDelzh+pTTtY981/xLbWXmQtMs1wqnEKsCfxrU8BaqmqaRbnzVFypIeEkZXmvILTU7B73zBEVjLZKA/Nj61PLrNpDcSSW7PAAflw3zD8RWsUovmuYyoTkuXlPpUZhh3MnyjrmsTUplB3KTtJ6d68Hk8e6jHt8vVLoheAvmZFRXvxd8SRRZt5o5T23R03UM1gah7fDceZMF5/xqbUow0kSQgiRuoNfP+k/G3xgb4pe21oItuVmWHkN2q43xe8V3Kl9lrFOv3GKfrVRqabDeAqt6Hsju0TEHPBwao3jSyZYqUGep4ArxWXxx4unJabWBHnkiOIDH41iahfalqDM11qt5OW6hpSAfyqXNvY6aeXS+0zufiT4y0/TNJvLWC4W51KaMpGkJ+4T3JrwS2bxAEAGr3caeitXVmyhiY4Qc/rUf2XkgDA9Ki13qejTw0acbJGXbvqoXL6xfM3f95iti21nVLZSo1Cdhn+JsmkhiGdpHHtUy2gkGV5rVLsEqMVuitNdXd3kyXErg+rGo1tDMMck1adGhGCCaYJPJdWBIFUl3FypLRFaSx8sYwcjrVdUWKUb+Uzz2rYuo3bLj5hiqclq7LuKHae5rVR6mV+gS6apG+KRGHXrVUApOF7HjirFpABGUcZGePamXUAjkXD/AHj19KrlMnKzK8sIQndwKW2Ty24GY3/nV154ru0ZCMXSnBPZhSfZ1e33EfNH1FOxnzj0jMbLHk5/iBpWi8plx1z1oiYyOAT8w7+oqzIqeYpxjPXNTJ2JuNZCPmXr9Kilu3HyKOo5x0qW4lEWCh3DHUdapeekrDIPPY9ayZg2PeUJH5ka5JHQ1EZ1mjcncu3GSvY1IbhCRFkAjt3xSw2IyXjz85GVzx9aLGO5LZhJYg5JIPQ96kWyS7bBGSOUyKsrbqYxjGF6/WmXIbyP3TbSMEH1qUW9iCeHyPlVCWA+bHc1ViMsjqDmOMr8ynqD9atRF3Ybjk/1p0cDteEhh5QGNuOSa0RhJXJ9Dgjl80KrPtOGf/Cuh0u3iVIjjblioUn8jVOyU28UjBAFLYCr/n61etFKJGJdodjz/s1Ek2Si9pCS2e5hIN6lj81LY3DXdvJdIhGJSqyfT/Jpsc0ESCMvlyTgg9RTbiaa5gls4lNrGcFXTr78etYq63Ndxsgij8zfkFzlmHU1jPLEto4tpjGvQY54rbmiQBQxJCLg7u5rn5bYeU6BSkSt17YpJtmhkXEyvHkPkfzrPTHzgk9ck+lXr5olkAQdD+tZ0hIY4GAT8wrRRMpS7A+EKsGNRXMyooAbLHkg08oVIJG8dfpVWUqXLYFWZbjHkJjLMRg9BmoVhDHcScenpSGQNtbjntSM7+QwAOCe1SwSHSFVRhGcZoZjtUNgEimJ1Awcml85XLKVKgcZI61FupTZPCY9pxk9uKS5wQCCRtIP1quuyZSoGwN1I61ZigjQYyT25NUJD4S2wfIQSaWeGN8FiTg1NJGGtuC27P8ADTGVZIlDZyOaSKsR2SvI8m8AKDgc9auRopbAGapGRgBj5h7elaVouAWxxtzzWiIHNHtwUwQRzSiElYxwwJwfamxvudhjAHT0pXQ5QgkgelWhNE8cfIiDfKD+VeH/ABh1QX/iN7eORvLgURgGvaUj8okgE5ycV89eOblLnxFduFO8yHNduHV5nHiG1E5KRWjOKuWMg3kv0qRVWYA45HrWv4f8L3WtPKsIUbRuYscACvWbseTYv+E83OsWcasBG8igk9BzX2f8Mrw+FUhuJb1ZoZBiADkx+30r5Z8JeEpdI1u3Mtv58SONy9d1fXfw+t1t9C0y4urH7VppJaJkxuT03f57Vz1HcuOh6xpuq/b4RKw2hhn3Iq4kyyj5PmHtWBpk9/qtw0gtBZ2IG1C3DEfSt+KNYlCr90VzlkinA5/Sl70gPfmgHNAC54pe9N6UUBcU+1J1OOlGaWgA796CaTvQDjigY7PNG7tSUD8aBBS9fpTc4pQetA0Jmg4wKKN1AgPNGKM0EigNA/QUfnQTxSZoGL078UhORRmk/A0ALn8qAaQ0ZoEHTvS5/wAmkzRQAdad0pFozQMX9aQH60DkZyaBzSAM5oHpRjmj8Dn2piAEClBzmg0Ciw9RGzilFIT6UZ4pABHvRnnvj2oApe/Q0AKMYpuKKUNTFuGOlH50E8UlAwzmjmgGgHkelAAelKT6UnWkoDYWlA/H6U2lz+dIAHTpR1GKXqKCO9AbCE54oxmkI4pQaYri4pvenA5oJ4pDEzSk+1J1o6fSmK4uaN1IKCfagfQAcUHr1pKUdKQhcYpc4poOKAM0blB+dKDzSUuAaZIh6dKAeaMetGaAFxzmk/OjNJ0oGL0NGfak6j/GjpQFw70UHkUhGaQhc0GkGaUcmmAvrSUmaWge4Ud6QdaWgSAE0HqKKQ8igBMUo6UoOelGc0DCmk56CnHpSdaBjSM9qTp9KdmgmgVhM4o60DmloQBzj2pRgU0HP0paBhRgc0Z64ozzSAP5mjmjORSZJNAC9cf0pc0nakzz3pgO70daO/pRn8qADOKAOeaO3+NJ24zQMOf/ANdFLjNN6Ggli4z0pQaTpRigRyH1NLkcd/ak6nilHetLmYUuMikHWlz2oGApw4HvTcU7Hei4Ck5pOppQKTHfmgAI5peSeelKADRgZpAApc8UgGOlL0oHcM0lGaBTELniigY96Ce4zSAKKXoetIfagAHX3pQaBxS0hhQOO9JnilBzTEFKOKTNLx3/AEpAJT+fWm9D6U4nHvQAg5NH60tJ19aYC54o+lJS0AAozQOaPegBQOaAO1ApcZoAQGnCmjnincE0gADvQKBwKAMmmMBxmgfjSkY+tJ/OgQD86XHAoXvQetA+gg606k6H0+lH50hC9KX60lHWgYueKUUgFLjH/wBagNg60DnigUtIAAxS/Wgc0ZwaYwzRjjrQBilNACDtS9T70gHA9aUHmgkPpS9aavNPIoGKD29aKQc07tQMTFO6Cm0uO9AB0460oOaSl70CAdTQRmlxRS6jsL0pKXPP+FJ9BTAVeKO2cmk3UvpQIBxSr79aB3zQDmgYowe1BxR370A80AJTuopAKKQCjOOaOtKOntSEgfWmADj6Uo/SkzxRmkAuaAc+tA5ooQAOf/rUqnNA55oOaY7BRnJ6cUdSDyKUnPPekIT+dKOlA596CMc80ALjFBOSeKTrRRcApRzxSd6XqaVwAHPTj6UE0uBSH6UwAdaOtGOaOnXpQgFxQOfpQTnpQuKYAeelGOPejFAFSAcUvSkpaADFLnijHFIf84pgL1o4opKQw6UuPagDB6UZ5piCjPGM0lLSAKOlJ3pSaADn8KU8jNIOKAKADGeaWjrR274p2AOhNH50fzoxzxQAmM0YwKU/jS9aAEA5oPJpQOKTBoATv9KDSgUnekBzvxB8ODxR4ZmRYy95bHzYSvXjqK8LEQBAZTkcYPUHvn3r6YRzG4IzxXi/xU8Gf2DfLq1kWe3umIMZ6I3U1x4indXPSwta3uM4mH7xU7lVCRhu9JPclFKKheY9MdB+NLJGHQqvErHJBqEiWKTCJnLAElucV5dj1myxGR5JDAGbFFu+5drf6xT82elRORb3JLDJYgDA/nSsrgyc7ieQF6gUkiubQJ7lfNAD4ZeSBSh2M+e3vUcNu825/LVcdT6011dpw0ifu8jaScYNdC10MG+ppwQ+Y7AqxiXB3ocfgat2+bMM3mlkk6gnpWYsh2JwfnblU7e9WLgHzI2GSrcAY4471HKK5NeTRyBWz5ix8pG3GTVnRL2W5tZLi5QxE8CKM/lVWDS1uYmlcidg2/ccZT6CrVjEkd4eWWLHJYd/pW6Zlrc1rWweOCQqMo5JY9QPWqk0vlyxwQ27GPP+sBwAPpTi6ygqZTHGvXHNFrLDKjGPfIUYqHxgYrJm8b3EvFvLYBLWZIDN/rGPXHfj1q5cS210lviM3Hkc/dzhu/NVpBJKJBAu6Ufd3Dile4u7ARxpDueRgJAPlC+prLZHSncmt4Y5ke3R1iLEkqO1WEtmi8lI5GbaMMp/i/GoHCvG8igRz+w4NXIIBNEGEnzqMkelS9Tpi7Ic4nuLiNYgispztwMEVRiiZpJGeEQSg5Z0OQVqw6TC6je3iznhpM8Cm6naedFI00zKqAl2Q4B9BULQb7Gfc3Ml8TEt08MKDhdnDH1Ga0DbBYREgMTDBI96ypZpdQtYWgMYhADtJL2X0rQilV7NZEmSeExn5lPKn1rXVkqyI9VZ3nd4xgYHHvVKO4227oyEqxHTtWvIiSwwAzB3ZQCR39P6VkyxYyRng9KE7M7qc01Yh83zFMRO1mbg+1Wrg7LWO3YliDlv6VGIU8oO4OQetKy7vLYgsc/eB7Vsnc2T1J4B5csSfMG689K6EWZjmVCwJYBiVPSsO2jPmCTO9f8AZ6itKGfLk5IZTjHqK0TsXLU2LmxdIR5kbOrjKknPFZ72UJR2TIK9EbqK6S3WVrWOTcjQKueDyCaeukvPYzKhV8kMS+Mn2BrRq5zKfLucLLa+Y5JH4Cq72IkOK6a80r7EGkkb5R1HpVC3thLHNMVYLuwtYyWp2wndXMKSwEZGV49qglgUgEHn0Fbc1s75wMjoT2FUWtdrkMRjsR0rGUbnXGZnLF83XinrCSxyBnrU5tyDkdD0oUFeMbieKzsa3IorXzCxK/Sq0sO1io59RWsquFIAOR+dVpo+Tx+NOxCabM4whuB8px1FMWDy+q5PvV7YxPTHvUbJgnIOAetK1i+WLKUYVmb5RipGtwedowalig6sBxyOaVsgH0oSZLir6FKS2yAMd6ieLywwYEMvFW2JBGRx71BKCwIFVYmyRUclgM81WkHPSrwhJ5HNPmtlIwAQcdc1ViG0jHeDfyRn605YAOSMH9KvNakKOPxppjAB4yK0UTCTKLw7XBz9Ki2mMk5K59K1ZLcNFvHBXqPWiWzEiA+vbPNaqJxzlYoxFbjIY/Oo496r3NsGyCCR6irYtR9tjVWIycfjU5t2cS8FWThg1bJaHLKdmZ0If7Gw8wKAdvNZ8xfbguTj361u6QI2h1a2kILLGJIy3rnkflWJcfO4VeR/eHaqsYOeomnRtdi5DPgxqGVT35xTXTfPCG+XB5BpLWVbS8R93yfdbHUg1JOjW1z5iDeQdyk96FZIyk7sa8UabXBy24kjvT5k2yBIzu39x/KprlJUkSV4wN/z4xxg1HIVLA4IYjgColLsRew9bZoDz8zEUyeYZO9unAWozK6tyrBcdajaQOdzH5c8E1k2Ju4y8jkgIMYLEclRSuDcxhsGPIwTjkVIssoul/dkoQct6GnSRPI0YDbI+cj1paGRRtNKZrpZfNMhClTn3ratbI2kSxKxbnJJPrVSxs5LHzXRjLufIVj09q0I7jypkEn+sb5sHp9DS3HsRu7faI4fKJV1LE9hTJFcudpAjxjaB0NWpGA3MRl26YrKub6awWSS4XcjMANvUD0NNGcnYdGMKYg5MoP8XUVfs1Rp9u0qAuWPUMaz7Zhfxu0bbT2ZhgitOwtnNtBuch+ufWrMbl4P5cUYiG9DL8/PIA/yKttcrDKNwLSzLtUelVIQIWm85AA5wv8A9egzShgCu8MThv7v0pbi2L9nFGGDuxfB5xVkzsl00iS7kdQoUjpVSwWKFDE3XrnvT7iW3WNFONyn5c9Sf8/zrnnqbR01IdS1BjIynLKeprEe8cgxhgCx71NqNyI5EXaSGGc9hWNLM7xupAXJ4anCPVhJ9hkrCR+fmYc596QZYdOcZ5qNHKhYwvvupjXeZ9vzDI5btWqMXckLqsLucqT71mvIrMw61LO+Scnp0qkVG/qcn0qWO4rEYK7eccU2yJljYyZAzikZTI+5eWHarESKsRBDZ6mpbuC3IpMg9MqO/pViPYYTgA7xgmqgtmnJXzCsZ65qxHtVQADsT5cetCdhtXI3RbXbtTIGCSKnVVfLgnnoR0ohl+0OwKjYOMNUqwqigKML6UPXYa0HO2FypJYLjB6ZpkbvIgLgZI5xSGJkRpGYgg5wvpTnkGFwMbucYqkJ6jkiKHv5ZOFqwXJaSNScYxupkEbBgzEEdlNPfcGULz83zZ9KtK4tiZQAsQ3bivUGnKJPOPPyntSLPGAzYOS3BqeFlkc9gPX1rRIlPoV9VuTa2M86Da0SFgfwr5k1m4e71CeduGZiSR9a+ifHE5tfDl00eTkBSPavni52z3bAkKua7sKnds4MW7WQy2RvlKDcO9eufDXQ5Lq1meKPO9drLjJIx2H5/lXmtla7JUi25yeSOle3fCNLewv7qe4aZrWBOWt+uSMdPriu2b10POR6jrHguw8L6D4T1c5Y4/0oDq3B5+teg/D2a1EGn28UkgS7YyGJzgLg5BrzB9Xv9Zv7PR5LS4m0pZAIZJ02uufUfia+j7bwvp1vpUEUSJM8aACZe2B0FYNlpG2zdgcgdKbVHTPJZN0SsFHy8nuOtX8VmMOi0A9qUevNHXmgYGjrSdqKAFNGcUA/jSZoBi5xSZ6UAignJoC4valpMY7Ug6GkO4fhRn/Io685o60xC54pvel5o60AFJ1ozigHNACg8YpM0pFIeaACjrS9aSkMABR0oOe1FMQUUfhS0AFIKCeO9FACj9aAaTNLk0gExSn+tJQaYhc80CjHFA/KgYd/ajIxQR9aO9AIUfyoJxRmg9qChKOxNGOBR0PFBImaUfjQRijtQAhFKvOOKAeKM0DQhGKKU8ikoBhRmijr/wDWpALnHrQTmkxmlHH1oASgGl70nbimAoOKKSloAByaT6UuMGgtg0BYTOPWg96KKQw7UA4oI+tFMQd6UH8qaDSk8UCAEUv0poPTFLigBR1pDR0o7UgYUZoUfnSUwFBzRmk75oH40AHeilxmgCkOwUjcilpCM0AwzntQDj/OaByKTFMQue9LSHvQKCgJz60Zz/8AWoIx9fek+lAri59jSDrn+VHXrSqcUC3DGcUmc0E0HHWgoSjPFHWkJxSELk0ZzSUDimMUcUvekJpM+1AC4xmjOaKAOaAFpcZxSCjqKBh3opMAGlHNAgoH60HrS5zQAdTRSZozSAAaDSd6KYC/nQDn1ooBoZJx4NOzmm4A6ClGMc1ZAtKKaPWl70+gC7qXoO9ID6Uo5pAOX0NKB0pmacpz9KdhoXOBigjgdaAMCkbtQDFApQMgmkxmlHpS3BAQKT8MUp6cdaOaBMCOKMUvT1pMGgANLnNIM9qDxQADOeKBzR/Ol/A0AIc0vJo9qM8gUAKBmikBx/8AWpfpSAKM0UpPHFAC9+po6e9GO/P40Hr3pgHWgdfeloHXigA6UufrQaUdPekAAHrRn68Uc5o5xQACnDpnFNpwOKBoMZpBwOuaXPGP5UmKAFyKTBNKBmjFAAB9aDRk0CmIOvalOaKdnjmgEJ1oA4o69KPzpAxQD+FGcGgE45oXn8KYIXFHeijOTSGKDntxQetJuIoP+cUAKDzSk46daaOKXOCaAuB4706k60dvWgYUv40goJ9qBC0o6YpAf8ilHGOtAIOmKdmmnI+lKKQwpVPU9aSimIeBz1NBOaO1IKBjgOaGpBwKOtAABmlGD60lKOKQbC9aAKTg0oNMLi7qBSE80tACgYo6DNJ168ig80ALmgZH0o7UY9KGAmeaX8KAOO9HTpSQC5x/9ajccUh5pSeKACgnJo6jHWg9f8aBig0AZo5A6UHNAg4JpSeKB1pO3vSAUcUY460YoH40AAOTR3604Ck+lOwC9PWkozmgcUbgFLu4pAc4oIo1AUmgAc0ZNGaAAYJpaTtmjqKQCj86KQetKaewwoopAKNwFFGaSloQgNHWjtS/SkAZpOaKXHFG4wFGPmpKXHFMQuMUmPrQKO4ouMBxRyKB/OncEUhBQBSZ4pR075p7gL1FH50mM+tAH1zTGFBHHSigdcUriDGaSlzjvSD60mAHOeKoa/oNv4o0S40y5O0SfMjj+Fh0NXzye9IRxQ1dFRbi7o+bb2ym0nU7izuIjHPA2w7u/uKrzt5aFwhZlPQda9b+K/g9tdtl1a1H+l2y/vowOZFz1HvXkyXPmuTncoGK8irT5ZHuUantIiKTKGlmOHfHbp7VHcWrJK1yDlguABRNciFFaVCVY/LtGadcyPc2gSAHD/NuHY1ztM6E9CFXeQqTIIcgEo38qfKfNiXkgA9xxSyeYEHnBGjVcEgck02N5LtAIoSIlPzZ7j1/lVxRDJoZPKUYQMTxk1o20lrHG3mgmMjbz/CaxmRRJG+WABwV7Veiu2lSQJGPK6MrYy3uK1aM7mhYSRQyARRMxQ5BU8N6A0yG/jE0sd3ud5DtCj+H60yG/NiVSGFt5wcqOFNWLTZcPJBtDP8AeLY5/OmtBXuadytrYqsNvH5sjgbiB39KmjtoZImSTcocYIHBFR2TXKzERoEjUYORuJ96TziZSCVKKeXPUH0NRJGsJWHz20CxxQw7wqYJbccnHv6VWE0n2iclR5YP7t93X61Cs7xgv5gYOcD6elWVtnEGYiNvcDn/AD3qWrI3Q2WRZYdsp8tmP505LyO2YFEfdJhWcKcH6mk8qS7vg0qrLEg3R46g45ohvnEXMLpiQgA4PHrWbVzZXNKK7ODGu5do3H3qJLc3STxq7yCZ9yFhyPQfSnWf76OXzPmZxhSDwBUkdgbSBI0OAvQZ5FR8JqtTLWKW21SS2niRQvyY6g59qS9tGeYW8EEa45MmcKPwFWBZCGczXFwVUElpZjwD6VatJkeSKeFRLEGByDkGqbBlZrZ0sQ8ZDy4yV7L6HNIsgez3FGBU/MD1+oq6nmedcLGQA5wI9vIFMuJmmWLz5YywHlqFGCAOgNG44y5Svc2B8uB42Dh+SB2qIr5c0Y6e9X9NE6TqCF2M/wAgz37ijUUjkuZTFGwLHgf3atOx0wqXZUt7VZLrBXAH/LWM8ZqWNJIpv3u3azYDE9aktbKFJVEokzj76HgfUU1QXQibN3CG+6q/MB/Kt1qaqdjpvDsrvKrW0ccmzJlUHOR34/z1rs7Ms8UqpGDuwwwPu+teaWMtjDA628dxbXMhwhHGPwIrYsPFMtnCq3UdxGB8pk6g/wBa1TtuYTjzao3dWs4Lu9ZryYH/AGRwG/CqdtpsLeG3mwULTtyP7vOKqajqC3iB7eZZFI+93HFPTUbqx01IZIzJG3Iftn3pNo2gnZK5lXdsYoCUJQd27E1jzRLPIoXKoozn1q7d3AuhFbyTEq0mWA6//qp93MbzdsUCNFC5AxjHrWL1PQjdLUxnXcX2AkKOtRWMT3eqQQKCxfPC1px24TT3kY4lkfADHoBVvwDYC68QXkgDEWluXbHbJxn/AD6VMY3ZcqnLFtFW8gEEscRB8wkg56cVWntyJ4Y8cueD7Vt6hbQ3N3I0ZPl2/LHuSe1RaOpvvEcUUyZiht5GXPQccVfLqYxn7tzEmg2Z4x9KpvGO/Q1tamoy43DHbFZEsokIB6YxxUSSOqm21cS0ty1uZOq7iucUx4VKkn8Qa1bBkHhySIHMy3JY+oGOKzDIGBzyc1EtATu2UGiDdentUZiwMjvVtlyCcZI7VCp3E8gUIGRmMDGKGXJx609oyRyfwApm5UBLZNaIxk7ESLkEdSOKiCEDbtAGefWriBTgjGe5ptxsjUyEHJOK3SOKpMiurZoIAzJ8ueWHSomtd08cWdrcFW/CpbqX7RaZ84KPQnms26uv7QZH8wAogX5OhwK1WhwybZHNGwMhR/nU8A9eKlvL9r6Pzg22Vjh1UdxWd9ob512456kVJYXEcRuBKCSUymP71Vcwk2QFFt7gMwZQfvA1UvWHm5jXC442njFPmZCwwxZjzgHNSXFvLdFygVIkGTu6/SlzaGeu5QjClgT1P6VZijDIPMZiR0X1qRPLjWNdvPsKW4nCSDaMMOmRWN7g5aDJEMgJLcAdG6VR8mSdt6lowP73epVncsVkdQ3909aFjeZdhkypP3RxSVjnd7ibyMEFpHbjA6CnywrI2x/mIAOB0p8TBTsRQCg5HcUiz4ugixkBlyXxxSK6E6x+ZEIyCu7rnrUz2KyIFycAg5FMt3PngeWWQr94HvUn2hFkUM+1nOAp4zUD9SSKNFmKhtuRuyaZ58RkLMhIBxk9/enyzxqg/hc8ZNRTlRAFY/N2WmkRJpEeGW7eWJyckbQe1ULiWT7RukUGI/zqK/kmaExxSlOfvDtUkd1uKxndhh97FapHM3qatnCPssjKyjcPTmo5rqOFEnVZHkRgpVOgHrim6VNFFaFY3JVCRlxg9asDzJYpEhdYGbncw61NgJpbvzpAYuFj5K9SatKqE27mQbWf94B1Uf5xVS3uVczKY9pUAbgOGOOcUsYnEUR3jAbnK9abJSZLLfRTTSMjbirbC3r9KYbkyRszfKcfKWqCaRY5iPIIC/xk9T9Kz5i8yOzNmLOKzcdTTmsiGW9kuLoLwyY65qC4O4gbjkHtTotqOGU7Qq8A96gbzGY4HJ6UW7EqRL52Exx681UabykYYOWPGakG6U9MY61E7bkweg5yaBblK4YjILnrmkLbgG2nHA4pLlRxsyTSo7hlB6Ck9B2JRAU3bCRjuKSMrOjfMQ2cGnSXBeIgAKR/FmheY1bGPUjvUpa3Kb0IkLxysPvA9DVt5kRVbaXfjtxVN3AYNgnBxU8cgE6q7Dp0o3AlnXcpK8NnpUsaYJJOWI6VE0ymcKcnPepIFEMkmCzZHUngU1uPZD5HZUAZcZ4OOtRxRlpF3dB2ps0gZtr/AJ1NFyc56VpoY3C5byEDgkAHNWIcv82cZ9KrXGH5JBXptPerFsQylSee2KpIbdyykYZDxxihEVlBUnp19aUKqsrODgdhTkkTjK4GcUSl0NYR6nG/ErVvsWjCJvuuST714aVV3JAJweRXq/xfvt88VkoBTaW/WvLQjR852kelephl7tzxsS7ysaNtfCCaNlGOMEGvYfhRqNvBrFkJJxBbSupmZRnC5/z+deKxQidQf4iecV6H8ObGa4vpIrRWkOzcxPYAZP8AWupnGfUEF9e+JfHrmw2SwxyFVT+EjA+b2/8Ar16xosxEJtFfaqt88nbPfFeU/A+ylXRSsqLYxTyMTddXmA/hXNe3WUMCWaxRRbYl4w3X8a5pPU0RPGiRIAmAPY1IKq/YIs8bkJ/uMRQbE/8APaXHsagZcLU2o4Y/KXG5m9261KDQVuHSkFK1J+HNAmFA6e9JkjrmlxmgNwzj/wCtQDg0hoB6UALnNKOnFNP86XtQNBRRSdPegQozn2oH+cUA56/pRx60DFzSd/ejtRj60Axc4pKOnSkFIVxwpOlApSce1AxMk0oPSmk0Z+tMXUeTSdeKbnPFLnpii4wo5zRnHOMijvQIKXGfzoH5Gk6GkNingUh+lG7r3NFMQAe9L0pAe9GcmgYuaOtGMfWigVx1IaAc0mKQwx70vvSCl6imAmM80maX/PFJQIP1o6UEZoxQAA80UcmigYelANLjikAoCwo4o/GkB5ooC4Zzjj8qWgHmg+tAbiUucikxxR6UgCilNIBQAUnXGOtKwNHc0AITmgnJ4paQ8npTBgKMe9GPejvQIAaUNTcc0UALSk5zSCj/ADxQAA55o/nQOaMc0AL1FJnNLSE4oG0ANBoDUhOaAF54oznsaTsKWgQgwTmlzSUEfWgYdRQTigDmkJpWAOtKKTOAcUCmIB170H2pCcdKPWgfkAOaM56UhGO9GKBeQvNHWl6jrSdKRQo4o6DNJzQc0wA9vWheP/rUHFA64pAKTjtQDnFIeTjrSgUwDOTQOaUe9AFACbaUcCjpR1pAHWjGKM4oJzTAAM0Ac+tAPNGaAEzigUvbvSA+1BIoGTSUoOeuRQaYHHjrRjBFABorQyQoPT0peppo7cH6U49e9DKFxn3pQaAaTIJ7/hUjFFLzTVpwOD61Qh4P1/CmjjOaM5o/OlYbFB9KAaRaXvjtUiF60CgHPrSUwHdQKU0mfWgc0x3AjnvR/DR/FS9OKBDfWlPX1H0pfwo61ICfhSiikHBxQAuKMUUtMBBSkfnS/gaD+NDAWkpe9If88UAGcinAgUlApAL7Uo6mkORzS9/amAdfel6GlHNJSGGMGgUYo/zxTEKO9IPxNLijGDyeaQAD9aM80Dk0tMBM0AUueelANAw5HejGe/4UHtSj60hBQMYo7/WjgdOaA2FI5FGMUgPtSgY5oHcUcn19qU89qTr0oBxSGGKOgopcEVW4rABS555oPHNJ9aQxRRR3ozQADJPc0vag0g696AAUucij9KXgUCQD0pTx70ho6nrSGL2o60CikAoOKBQOMdaWmAU4dab+tLzTEgIJ/wDr0vQc9qTv1o60AO60d6T86OlA7DgOtHU0lGMUAKOaKXgAHNAoAAOM0pFB6YoxQAh5opTQP0pAA6UuOaSkHSmA4dD1oxgeppB1pwOfwoAM5o6Uf1pFoABwKXANHWk5HvQAv9KM0YpRzSAAM0g5pRxnrRjvQwEpetJnmjNGwCjr/hRRSCkAtFFJTAXtRmgHBooYC4x60meaM9KKQCg/l70ZyaB0o6+1AxcUYo70UxB+NB/Kgn0paAEPNKOBSZ4paEAg60oxmk60UgHH6GkoBoI4pgGPTpS9BRyBRjHekAelL0oop7DCgdaOtFAgxxmkHNL1pM0ALQOKM0f54ouAAfWkxS+9JikgEAXOGUMp4I65rxX4o+Dj4c1MXtpEf7PuzkY6Rv3Fe1nkdKq6ppdtr2mzWF2N0UowM/wnsf5VnUhzKxvSqOEj5tZVlhHUuOPY02GARIMSlSD/AKutLX/Dl34S1mWwuR0+eKTs69qzghmuDKfl+XH1rypRcdD2oTUldCrbLcfaGkmfyxjau3nIpFa5LMFIEDD5cDB/GpIHeN1AXO49W6CpnQshSOYO2crnp+FTqi7pmXAbwXzx3EKJbKDtbdyT9Ks7WAVcHy+xzzmqjJN9tl8xn8sH5i2MVJJGs8nyySBVwwUD+tbLUwloaNtfDTkVzcbM8fMOa2NOg+1RNhgGX5iwOMrWBZajbzhBJZmZgxKswwQR61ddB9nJuWcRvx8np6GmRuadnqJtLt0idjDIpBwec+/6VPNcQDaWba8jZcbeTUFrDYSQLHZtIky4B3+vrk9qt3BeS13gKzIvynHDfU1EjRd0V7jyZHVVQqW+baw6CrEERMe+NvnH8OOMVSjuio3zKzFQN2zn8BTkupra9lmiklETIFELLwPepaZvGRdXMEYZpFKtnI/u/Wo3ldnjVFGw5yw6+1MtIvtMMkkiEhjhgRwDVjzIYrSXyld7sHgsfkHpWbOmLCzgneFISzGTdvLIOD7VoJclpWkljPmopRUbgHnrWb9ua32PKRGzYBPbNX2USw4jfcQQxcelYu9zoTsMFtE9q325FmO/O1uUHp1qzZxmBYvswC4bdtA4qC7igv5ipDGEfMcHimSfbUkjS0l2R4xtK/Mfxpb6FNdSLULyErI0qvayK3+tJwDzVeVXku0tyMQuMm6RuF9DSa26NHZm5W4Db+UCbufXiprKaQyTW80C/Z3UbXPXP0raOhjLUpwXnmXapEpKxj95uBHPTIP51qLIBKGSRsjkKQMfnSSyXAtppI7OOWJsKdg+YAelZNnrcryzxKIlaJhtLH9GrTl5jLm5TdS6tZLcsofcGKsDnr7U6KFEkHlzSbTgB17exBqvLdNpV5B5kG8TpvBX5ox+I/zxWg1xHu/eoYyy7l29KEpI2jWQtzdMvlC5Czqp/wBbDwfbNSPqlpNpwiEFyZAeFKbvxzUara+UHbagY4JRhwfUiqU8s9vIWs52z03L0NPnOmMlImuDDtYlJTgcYXBqZL6MwgEs6j1yDWZJf3jqfNn8w453jmoJ7qSBNoORgHBpcx2RNBJLcylyrAgHlKct86wGJSdjHdtI5NYpnIlUscv14qeXUogyqsTPL6g4Ap8xvc0GfzDEZiURBwo6mrHg/UTpVzqkgBzcKIyfQZzisJ72RnZnUcdcNnFS6NqSRi8jdC5bkfWhSG/haNyS78uC4woBlcDeT39RUWjXS2viINLIfLkjeLP4cVkPdqdiuzcNwAaVblUmi/eYVWOCw5zRfqRpaxYvWwrAsM54rPclCO3tiob2/EjsqnmopbpyMtyxFS3dm8XZFqyu2ha6i6rKFOT2x6Uyd1jANUY5CZc45xzk0k0wCHcwP0NJhzamgJFMed2MdqpFhvYjk+gqobnGDgn0zTTckEtkAY707kuRNJeMoxt5Paq0twzcAhVP86rGcyHIYYz1pGy6Fi4bbztzVIxlMmaYIwQyHeRnC1FLdMVCvvYY55ziqrklsg4btg0W0j7iu3r37VsmccncsRuiQu3lrKCORjJqsjQLOu3KbuvtUnlecrbmIUZ+6cc1WSE5dcqUYY+btWikcsnYddyJ56gyI2eAVpkkSjhSDxnJ6ChoIbaBNpQMeME9aSW6a5iVBsUJzkd6Ls5nKzJ7ExpEzvGJCBj6H1qJ5mnyrLgY6L0qnPKsUQYsSg++AOlCywz2+UkJkboGOKnfcyc77EiSwvaKu2SK6Emc9sdqhbzQ5Y8kDPIqvLJd3DJ93cuAcdMCpiWbcwy75wQx7VNibtlaMi5nJXYJFPLdxV6K22gEk5HNRLDuYtsEYJ6juaS1+0NcushzEcbT3HtQFidYViBC8k9WqKaNiwEbAMCCc+npUiQOd4kf5t3ylew9KVbXk4PzE8+poK3RPC4K8cg96dMYyylkyV6Njkf55qrFGNPYIqHYxyw9Kmkn2EPnoRx61NiXKw2aOGZlVxu284NVJfLg8xlLMxP8XQUy8u1guY5ZIWDS5AK9AO2aq3V5bqSSWBf5Qe1aJGEpFdGuZbpsxjyM/eB/pV/zkt9u44ZugxxVCWZ7aICCTbk5PpSQzyXU65GUHNXa2hzX1L4kkuIHSQeXG54K9SK0LW3YwEtM7McAZ7AVBCUkAVep+79Ku2to9tE4L8DLbmpWNOYl8ucSwliBbFW46HPY0SSKyxRM/G75MnvUZiDQr50mAVIDDuaz7i4W3W3iAaUrxuI6GpaFctXEs7SlRjYOc9zWRIwUybSyqxzg+tXbm7ZoSoGAR97vWUkwVtrkv7HpUvQW4rsDtRTliM7qb57Rqu7JA4BpmQrFsYXH6U1JFaNRyFHTNOwrk80+EGwEsxxVWVsZU9ffvSlyrrtPRuwpsj4U7zuYGs2apkW1wdoHA5wamZo9o3kh+4pbVW8zLYJJ+UDrioni3TDjPPWobKREwZ3ZcNhhjcOgqaODyo/L38KO55NTCHEYO4g5pjKq4LY3DqaEFiBjghMZBPpUzKm5TIBgHqKZczFVJUbzj8aWEvLCpIPIzj0qrAmW90aIxYcE4U1Dc7mYRwthupJ6Ed6S2lLod4ICtj2/z/hUy26syy/NuGeneqSJb1sOxgjKhuOpobIRgRuz0xRsYEsuMngAntSPIEZN34+9NEsSEvMFyDhWq3BkRNsG1i2MmooQyOuVzGx4xV6S1O8AN8vWtNkEdWSKctyOo70THZFnqvtTo1LSEE4A9aWTb90nHv2rLdnW9InjXxOvAdbJ5Y9s+lcNIGlkypJVugNdD49uDLrM6o2Qr8hu3+cVhTO3CoNwxnPSvcoK0EfO1n7zJobeS2eN8Z56Doa9C8CeLZNI1iGeGJVZ18pkTgEHrn9a84tHM8e3DMQecV2XheyjsZEkuEZixGOeQK0Zzo+yPBtzD/wr+C5iGbmW4Y269os/1z/KvTNFvkSNbSV/MnRQXkTkE15X8Io7O+0eG3jj82a3J2x4OFyOpPrzXqj3tro1utrCEa7foi9T7muWW5ujTe5RAuDuLnAA71MOlZunWxgQSTSb5jz7L7CtEOPWkAvWgHNIGBpetAg60Gl/pR296B2G80HpS4xQaBCZ/wAikIOaU80mfrQAYz0ooA9KDx0oEHb2pc/nRgHpSd6AFA96CaM80uaBgOaCKKTv3pD6BjNLnFJ0o6+9MPIBxjmnY96Z3peg60AhaQj2ozn60HpSDcB1pQMUgGehpM9qYbDs8UpPFNzS0BcT0PNLz1oI+tKO/wDSgBMYFFGc0maAF6ijoKKKAsApc46UmM+tHT3oEAOCKdmmgUvbpSGAoJpR0pKYATSUvPSkHJoFuKBxRg0dKM5oGGOtJtJNKTnvQDQLcAM0H7px+lJmjvSGIDS0gOaMcd8+1MQtLn3pvagUDFzk9aWm5waOopAKSPc0A49fwpBwKMmmFxc5PtTfSl/AmkPBoEOHNJnJFGe1BNAxM0E0tIelAmAHNFAOKAcGgQD6UuaQcnvS9elAAKQkk5pc5pO9Axc5oApOnagcCkMOaOelFFAg/wA9KOMUdePSgdKYBmjPFBpO9Idwzn1FJjJpeopMZFMQoopBnmjJJ5oGKRmk9KCc96AetAmLTD1pQaMd6BsVaQmgHijrSGAFBoFFMAFLnikH50o4zxQICeKVTxSHigHFAC0d+9BOD70UhgeaM4OaCef6Uck0wFpMUZox9aQAFzRR3oxmmAvSjBoNJTAOlFHWlBApEnIDIOaQDJpepozWhmKOtLSYpQaEMKO/+FKBxScimAv4UtIM0oOKkByj2/KkNJnNLzx1pgHSlPrR70Dr7UgAnFAPagA0uOKYBn2pc8UlHtRoAo5+tHOaM5pPrSAcOaT9aUDPNJigBaKBzSgZoASlxx60oHtR3pALjik/zxRyOM80vSgBCeaWgD0o6UwAHFLx780gFOxihh0EUYpR1oxQBQAvQdaBSUoGaQx3Sk6//Xo/zzSYzQIX3zSkZox+NB5oH0EpRSHgYoHSmIWjGec0CgUgA0UYyaMUALgeppBxRmigLi/1pR0pD2pe1AC4xQBjvmiigYvT60A/lSdaUA5o2AM8cUo70YooDcBQRijvS0DAHA9aTPHFKenek6CgkKX9aSlBNLYoUD6/jS0gpelACdT1p1GKAcCmAo6UZpM+tHfpQAvSl60nWlApAHXNAFHSgetNAL0FBOcUHgUnSgBw5peppoPPel6GlcBw447UZFJn86DTAd0oBpucinA4oAWm0tJn2oAWhetHWlHJ4pXAMZpKX1pD19qYC54oPT2o4o4xSYAKUdO9J1pScUAAHNL1pKWmAUhpRzSUmAopOtAOaM80gFo7UUd6aAD1o/zmjNH0oYCnkUlFGMGjcBBwKWij86QB7UY4oJoFAC0Gg9PrS/SmAgGBQBn1paQigBcd/SjrRS0AJS0UUhh6UYzQRijp609hB+tAHNAFFIBSecUDv1pDzQeQMZoAXFGM0EcUd6YAOmKOlIOf/rUuaAAHNBPJpM96McUXAUdaAMUdT70Dk0AIeTQe1KDQemKLAcv8RfCDeM9GhjtcLqVs++Jz/EO6/wCfSvC3imjklt5EaKSNyjK3XI619NhsOCOo5rzf4o+BZLkya9p/Mir/AKRAg6/7VctaF1dHdh6vK7M8teLcByTs7CojEkEom2vuHb0/CnCdGYeU2WY9R2qcwPKQnm7cclhivMemh6y11K2rLaLZoV37piN0fr71EryRCKJmLFQcADmp3+WcGRA8yZWMde3WlgHIcxlZY+WPY1cX0M5ofbylZChTcCvDHqDWrbTK9sJWII3Ac9DWM0pkYOJQATyD39qutJLcNFbwhUhDBtw/ka0M7HRfaAbaR0hCjpsx1FLp9wHtHjMJO4YVGPCiqVslzIJC7BSw+QjpSWtyv2sgyEjGOOlIa0NCzuECm1hVQqtlyR39M1XlkeSYmRP3WCPcmrQt2MJ8pQeSST3NZ15LcTpBDlY5E5OO57j6VKVza/Y0raT92Bw0TDcF6DFV3aNSV81MM3Cd/rTU3zxooIj2DkZ4pttZLMsm/DSdiOoArNrU3jJJCzTlJIoyjSqxxuxwtTzPCilzKy7mChCQF/z/AIVAzKkflmQqM8A9zUk0aXSQRIqSeXyQV5z/AJzWbjc3jJFu2zvypyq9+1TXgu5pU2sg2KQqEYAPrmqC3SQsgyRuOKtf2gBdGKN90m35gR2Pv0qLNam17lT7eY7qC2vIZC4U5ZeUJ+tC2l1czKUnkiXJAhGMfWpGnnuLd1X5cPzvXPyj0pbd47mIOJGIi5Xb1zV3ItYZBay2kU4nvc7QZFDdCfTiqOu2yTW0d+fJXzwAzgYDkdKfqDwvfwhoJZ2Vd3mbcIpPY+9IulWUt+LgCWaN+fJZiFRvYVtF9zKpHqJc2s11p8IFvOkUijc8bfJn09v/AK1VLue8tMiO7FtBGuGDHcT7VM0c+lXDSxzrZozELvbcn1I9az50MVvPNI1vcBpAT5wKgnPP9fzrZO5yyTWxFbazHOSomlvUdtpkxtwfT6V0FnLLDbkBTDgZVZDywz2rJtrCxnAZXgt8PxAj55+tV7gskk0xY4RtkUYkyD7iiSVxwnJHQ3mqmNY0nBjlYf6s5J+tVhexzoSoGwHnpXPSS3KiW5lZmQsFDuc9f8/pT4mKCQrcRCMgHJHX2zWLhrodartI6C5u7S8I2oWZe8bbfzqlKV3FjvC9uc/r/npWSNcg8hPLhwAdrSBuGPsKkuZ4mS1XzCqtkhF6mlyam0cU0i7AySE5yD25qeDbFukjdsNwSDWJLq2ycwtbon8OSTn64q1HMqJE8l0IbdmKHnj/AD0qvZieL1NLAkljy3AOcseKhd3acbiAC3eqI1C3YboZcwq+Nw6n8KrNr8c8rO8jKkZKkleeKOVjWLLVzc+Wx/eAAVC9yCF2Sh845AqjJqySTkb8pnBOBkfhRNqluJVUSkHpk8YpcrNFi0lcutc/MMNj1zTPNZ26kr71SmvYDIA10jOeQA3b61HLq32Mqm9WLDKgEVXKw+uRNI8nngD3NSiD93uyCtYc3iUOgDEKqtzxzVS48QuQUCybMZRv/rUcj3MpYzsb6nc5GfyFPhWMyEMeO/rXHrrkyIvnq5BXO9RV1dQJ2L8+H6Hviq5TF4hs3n8lpDjO31A5NVFuwWGGG0HG3P8AOoIpwufmOR71TlKA/uYHdn5DL/WrjEzddmlcX6klVGzPp0plsZJ1dljG1BknPWsVluG3CTDIOcDqB70rGOcMUd4dv8IJxmqSSOeVSTLP2l5w+6EeUrck9fpQowN3lnbnkk9Krwlnt5JCWcDkso4HpUcEpS8TfukRh8wHSqZmpF+YPMhMe1YycFm9aqqFiuAzgSMnQjoadMfs8RbDBGPYcUxreSBP3A3buTupFLcuosTheqZ5bb1pwJjVmALY6DvTYrcNAMyMjHqFFWfK2LtUlgPXqazbN0iBGdxkxnOM7TTrJZHjVp0ELE8gcj8KkXdnr9cnmmSJI3COQBycelIbRIx/ecEcc8UJPkM24DHQCquwEl1GdoJz/OmRzqUznOTVWMW2iyzK+C74bs1VSomWSN5S245GO1Mmn8z5VHI4z3FNnRxErRgRgH7x71Rk3cSSKRt7A70j7k9Pas6XfMMAqo3cAirN27eQDG+0k/Mp71V+dBlTuGc8Va1OaVyldSvb7w+08jBX/CrNkm1ZZVZpHkX92hP3TUhYOrPHGrtuwUPWtSys4wokPysPve1WtzO5csbMiC2aX5WUjkH86tXskZjmjz5jA/MF9KjZRIUjdhswHRl7GhrjkliFbP3vapZqUeI3UAsCq/Kp6YqoX2sSj8qeQauXjI0wZXLtjt0NUZ3807Sqg5zkdajQLkFzcSyqdzbnHboKYEZ48rt3heaiml3oQWLAHHHamRN5ci8swxjI7ijcnYla4Vf3ZwWxnbQQJyueD29qhmxK8hQbWA4PtUfmPFF1MhA5IpNDRPOjCTJyFBqHyfO5BNNLPdtHtkK4OT7inb5GYhRx796xZsiWGPycEtyo6k1LtHUfdAznPeq7s0eFZeCeKcjlWAcjHYCnYLjjlgzMh2qaYFW4Qtg4I6d6sxylQyupAJ4qNysfyngnkYpWKTIY4MKWJJGcAVajPlKOpOOM1GV3gZG7BzSR3RmLIU24OM9vwpq7ETS7Httu3B3ckU6LIHXIXjmo/NQKFU4x605GU8g5J4xWiMriu6yPhgBj07UKVETZIZegIqNfnlIxkYxU1rbMUkySm44HfirSFe5atYSyR7gwQdx3q4AFbKjI96lJENrGm/cAOwqAOFO09+9TI6aSsPJHLYOM4pZnQxSEqQFGSfwp2VUnn5TVXVBusLkByAIySRUxWppUfunzz4tBk1WdkbcjOW3evNUbVCyFDkE/yq7q0Lm4dEG4luPam2uk3F5KsMRDSjGSOxr3abtFHzVT4mRWUbWzthSVB616N4KtotQu1knckcYz0z6VQtvAeoQAeanlsSAX/gYHuDXrvgXwAhjitpIRcSzZ8ooeQR/F9KTZKPXfhdrMlhpV7Y6c0NtcFwXuJ1LEgjsB+Ar0/R9Ot7JfNWM3N7Jy88nc+3oK8q8L6tr3h3UsT+HY5IOIjdQR549cetepafrtlfKSl0Fl6FGB3j8K53uabmrsZfmk2ov90UqlpT8o2rn73rUccsORxJI3qV4qbzpH4SMgH+8aQXJhgcU4c1Ckb53O+T6DpUtAAaUfSjt70Y9qAA5Hak60UGgQAUEY60UGgYh4PHSk6/WlbtRjPrQAdO1A5ooGc/4UwF5/Ck/zxSk/jSep7UgDdjrn8aT6UZz3oIxQFwNHNBo7d6BB6etFGKBQAUpPFIe3rR0FIaAnNA68/pSdKKBjv1opo60ppiFPal602l60FB19aM0n8qD1oELnijORx1pAaOvtQJDgaU85pvH5UtAwHAopCQSKOopCuOHJ5oJ9KaOKXPXvQO4vXrSdOlGaBTFcUnIpKUc5o780DsIDntQMijFFAgpcelHakzk0DDoaM0E4pDQDFxSYyf8AGlFAPHvSAQ0ZzQSTSYzTAXnBo/lR074oFAgB6HtRmgnFJ70AHelA/Ok60uaQ0HfpSY60UucfWmJidTRj1oHFKctQAZ20maWk/OmIKKAaKQw6D1oI96Xr15pOnFABR70ZpBzQAp9KTriiigAoozSAA+ooAWjNJ0NLSKDNIOeKCBijODTEIaKM5oxQIOlGTRQKQ0JSjpSYpc4pgJ2pR70YyDQKBigUZNGMikJoBi9T3pcYpoOKUHJ/wpAB/GjINLjvSGgAHXv+FLR+dHUUAHXij/PFHb/CgEUwFFJmlpBQACjgeuaT6frS9KewgooHPWihiOQHJApy89aMflR6/wBKuxAdaKKUDNMBRS0ijmg0h3FopOlKDg4xSsIB1pxpo59qf2ouNCUAYo60ozigQUZ4680oOMUHnmgAHejqO9JS0WAUCk60o9aKQAMgmiigc/WmAYpwOaQDpmlB9qACjr60d89aOvrSAXGOtAX0o6n2oHWmMXOKBzSmk7YFAgxml9aXGaTv3pALSe9H8qXOBQAcUoNIeRQMUDuKPxoOM0Cjr+PrRYLgPQZpe/SgjFJ0x3oDYXvmgetA5ooDzFBxz3ooH0ozTEGKP0oJ5oP40h9BMY6fpS9qEpcce9AWELf5FLSZ9qOh74oEOoo6igDNABjmlzSEUqmgYUvNL/OkoAKB6iiloDUOTSUo5pTQFhKB1oOPSgZoHsL/ADo6ikzTsUCAUoGaMc8UlIYuMGlAzSd/anA+lUJBQaM5NJn60hi9OtKOaOuO1GKAEPNL1FJRSQDh0pc030NLwaYB15pTyKT0ooAXil4GKQUpGT1oAU0YyaQUooAWkpaTHHWlYBevQUYyaBxRnNMA6f5zSUuaOvNFhgOtGPzopCc0hId3pAMdM0E9OKU9KEADvQelJ9096XPy+tMABxRkGj3o61IAPxo70UoGTQMTOaWjH+TQBTsIKDzRRTYC0EdKQUoPtmkAnT1xRRRSGKM5pwpvTpmgHFNCFpMZ60tKO9ACCgZoBzRSAWgijORSDimA7vRikzkUoxjpzTAXrSHH1oxQevNLoMDzxR045pRTRzRcQfnS5oFKKLAJ1NHp1pc/jQKAEPWgCkOT1pT7UDCjPNGeaMcYpiDoP8KBz1pMe9GcmlqAUyZvk24yr/Kw7EHqKf79fpUbgGVRz60txnhvxJ8Hr4N1Yz20YFhekvFjord1Nc7ChmJ3j92ByAetfQviPQIfE+gXenTD5nXMT90fsa+e/Jl0+d7ZwQYiUY+44rzq8EndHr4eo5Rsx8MiQndtxIv3S3UUy8jM8Xmq7FMZbbUm0M37xck/dIpxgEUDANyT0rjV73O12sU4ihsUcRh0zxkcjFWdOJjvreXnMZ3bezCqcTLCrDe7MGy4xwPpV62EyzKykFWBG3HJFdLOU3AFEs0hclJOdo7fSktnQys00IWzX5VA6sayf7QB3GMMzxkKV9M1ZSecXbrcZaNMBc+vqKFG4OVjbtpEngkAL27RggI4Iz6YrKWFXuIysUpnkPKsOlaHnCSSK6I858FV/wBk/Sizea0OblXVuuE689Klq2xpGVyDDQJJj74wArURmPKqHYsyndtFT3FvELtRD86yfOxY8jjmoYCF3rb7WaMkcdRWbNr6EEBDSlcblxtGeoPrmrJieFiI3Dtjkoe1VmGI1d5PLkDfw9CfSmSMTESxbaeAq9frTexUWxbm4SztkjXOxP8AgRye+alslMEKoJDNITndJ1rOv5lDW8YeSMk/NxlT7H/Para3Ba2e6t7XzZI/kyeAf881DjobRkdBZXcEjlQVaQfKVxnNPW3hR5CqCJvSsKzt4dO8yeJQJHIkKxnnPer8rlgJm3iXr14x9Kxe9jpirq42HUGumeOS3KOM4LdKicT29uZLsCVIz1gXoPXFWNREH2GOcRO0sfzbl5JH0FTW14twCIkYYUMSRgjPtWt9CGrsxTLFNOZY4JJTNhFduNg9cGlmjnJ+wy2qLGWLBguSwx3/AFrXvnRbdc3EcLHlXxyD2z71z091fvhY5GWUn55SeHHpiqTJlAmtrW2s5PLCwb+SAq/dHrWTfqA6Pb3FvkN+5Ur82e5HaujlMcNtEfPCSSHB3Dgj61nxzW+oTgpZ+RGnRup92/nWiZg4lPUILeOzjjnIEobcEDfez2IrK1W5e58m2a2SG2ySUj5b/P8AhWjawR6jf3c1kibliILTZxx7ev8AjVGWCWC4spZEEUrHCsM4z6mtNDJLoULjS7qG0hlS1JtUYlwD834j0pbY75on2FphysYOcZrWvbHVNZubhRcecxxgW6bRgetUSIIrqxkszKt6o2zHHyjn19aL30FZpkGr21zdXE0ksRiIIHHUYqv9ngu9LIkby5Ffdhm9fb/Pet2+0u6tv7TllkF0kYDhw3OT0GKzbxIpL62iht9iTxqp83ruHUiqjsRIik09BC3myMIkw26I/pWezeRCSJA0chwwfkj0rpJrVFRUUHZEQZT6+1Y1/AvlGZlVRM5KID/D9KuPmZu6RlWQtIfOmu/MbjKvHzg544p9xOrhfIb5JDy0i9u/FSraJJvuwXNquFZE6j0p9xHG2mxTxugmL8RPwcDqTT0J1M0WaXMzMBwEwNtMTT5LYF2TfhsKw44rSjtRa2bMZDJ5pyFh7ZNT3cGmCGF280TomGG7h/SkkkDbZmx6WjyybpUSMjcWb1qO2iYsAzfKvAZf4h61pWtrdyQBDEQB8y5XqKbNtG6N2QHruUdBinoGtwg04KiAbnULwCM/WnrFnDbGQAjn05pkMQ8yKOF5rjZGSWU8D/P9K1IrIyaerNMGJH+r7n2rNuzubR1RlQNE0spZ9pw2zvzSC6NtGHkfKofmXPPvxV24skEeFjKEtlgf6H/PSq00EEKK8wLyvwuBkD6mhSHy9R9vHBJPG7syxSHAx1qK5jAjIQKRnkd8UwXDFgEUYVuN/SpQkjk7lzGDng96Lk2KkNokuSZntlbqq87gPWpljW2fFudwBxlutTtaxHbMm5scFfSrMNlCdjsjRyAZJ70rlqBQS2KIM3G8sSNrdqcttN5bAykspzlehFWJbBbidZ8bihyppiwSyztHx5ZHUHmlc05R8Lea2/BAUAZ7VYL7QxyMY6VEirbx7AGYZ4BqKVo50ZDnIPIFRYu9tCYSjJLEk9gOtRXMzblKRlug69KjZo7bYXIQDHLGn3OoBGBGQDyNvSmkRJ2QyaVWzhSHXt2qHYrELsY7upHQUR3DXCbggBc/x9abFJIqzFuSDhRmtbHM5aDZXNs/yIXDHacVZmwIlBJDelVFzFJjcXPXmnwhbsSB1ZQp5IPWk0Tcju9rqSwBUeveqrFo4GeNPl64FXJyzkIU3LjGf8altUgjjlYjJHG0etaIxkyG2ty7RPH93uD1rUaNFRgUGB+dV4HeJ8RxhhtOPrTnLJbvx+9bgjPSmIU/vZRLHndGNm1en41XeUh5GmyQOgFNi/0V5WJKuR90VBJMF5PPfHpSaEKHDTF2IOBwKoXVz85H8Q5x7U2ScO7tt7gfL1pJBtkGV3HHTvUNDTHyhJFUJGfmGTiq0YSKRFkyqdMgU6MyO4A+UDt7VITuc7lHT9aYIhuWIQsOR6VXjjeYBhI6xngqB1q3ICrYPB96q3NyyFflyvTI6Gs2y0h1pBsRmXLMn86X5iiox2SHqy0sM22YhQw3DJ9Kd5Lod742scLg8/jSsO+pI6uAB2BySaYxWVgUxlTT3ZmUkgtVZAXkDZxtHK0uo09CzcecfmUhWJ4HoKhKyFkLYkfpzT57hYyS5KptxmkUeUVccjGRVWJbHz74AG3e22nKckAnBxkmqk07vg4J55+lWkizLuZj06VSQcw426OBgjnk1OsYCZA2kH86rosgJA+5ng96nQsTtA75OaaAWO3IZSRlx3FaVlF5SszHczjDDsKrQPtlUkkAHtVkyNvYtyM54q3oi4q7JiMDb1X1psfzTbH47USSK7hsFBjO0U1GzlsgYPB7msGdiSLDINrL3XjBrJ8STGPw/fMD8+zaK1kJOSc5Peue8dP5OgyNnCl15q6erMaztE8OvYnBKqWDMe9aPhnUhot9b3SMouIXV8OMhiD0NP1Cee8EathljBC7VHFUbXT7kShmjMsecEqORXtrY+cau7nt2rfE6bxfpMdhFpsMLzyqxaPop74HbvXsfhXRZkttMazVxcOB+8z1J9Pb/CvDfhZ4XF3f2tzI4VElB+zyNjenf+tfUXh7UrnXLi0/syzS1sreMoo242+pzWchpHe6c0mlWSWcgyy/xL/Fn/JqaTT4Z3E0YVJj1dVGT9ah02CYYaeTzCBgMavmIdVyD7VjcpEAmuYh88IfH8SY5/ClF8DgGOUH3WrPXFAGaBAp3DI70pFA4pQc0FCYoI5oPHSlGc0AIaSndqQmgQZ4pp5/ClxRSAQZNKeaTvxR047UwuHf2oIo5P0o6UAGKOlKR0oxnNACCg/pQPrS4zjigLCY6Un+eaf06009cf1pDsGRijOTR+ppDxQGwvekxQMmlK8UxCHj3pOlLt46UAUBsAxSd6OtKBjrS2HuJS57YopKEGwtA4NGfc0CmAppKFNKRmgNwzmjNJ0pB+tAhevelxgUgNHQ0AhQeKMn/wCvQfak6UAx2KKQUpPFA7BR+tA5opDDvSgdaQ9aKYgNBFBpB+P40mADrmgnNOpKYB0FJ270tJ+dIAx9aTJ6EUpxSUwDrSk5AxSc/T60lAhetJS0e1ILCClFLikPFMewd6MUvUUE54oAbS55o60lAhQM0UcYx1+lFAWFABpDxRnNGcnigABo6n2pDxR3oAMfjQDSk5FNyBSGLQaTrQCaYBnJ70uaQHFGaAA/5NHUUuRSU2DA8ikoAzRSEGBQKKXIFBQZ60mcUmeaKBC5wKOtJx0pR+lIELn2pKQ+1GcHFMBelBozzRxQMAKBwaM896BjmgBc5pcZpMUDp1oAUHtRSYzzQP8A69ADqQDmjOfWjGKQARkUClpKYC/Sk7+9Jn2pc/WgTE69CTQOvenE9scUnpjpQI5D6GloFLjitCAHNOHH/wBeko6//XpgKTilPPQUAc0uMDrSGJQOtKB1pM8Ug2F2/jSim07GeKBB3ozg+1GKWgAzn2oxjFA+lH0psA/Ol5IoPWlA64pbgHSkzzSjj3oxyOtA7AMZpQM0lLjr60hAaF70UoHNMBaTPtQfQ0Ac0gFo/nRjNBGKYCg5pec0CikFwJzRSD6U7rQAZ4pAO/NKAfSjoen5UwDvRg0DvS5z60gEPNLmk65pQMjuaAF/GigAUdDQMUd6SjOTS9KYB2pM0ufSkpALnn/Cgn0zRwfWjkUwDr1pc5HvQOlGP8ikFwXpSgg0gBFL0NAhM04HFJjP/wBalAwT1pjQZzR70Yz70DgUhi5zQAB60mOaBxQIXpxSg/5zSAcUAYoAUDn2pc5oxSCgNQ65/pS4z3pOuOKXqKBABilpANvvSjmgrYKCaDQKBbhS9KBzSk0DAHilA/GmgU7gCgAU9uaXrzSUZ4oACM0Dj/69KOTQeaADrRQB+dGPWkAA0uT6UlL2o0EKOaM9qMUn4U0xj6B703PvS5oAM+1O/OkzxRRYAxxRS/hQaQCZz259RSH8adjNH6igYCjjil6ikx1pCADJo56DpRxQPxpoYd6XGAaOaM0AFHXmkx1penbIFAgPFLmm556UvvRcYvWlpBzRQIOvrRQDS44FMBM80ZpcflRiluAdRSYzzQetKBRuAoNHakP40uO3NDAM5PFGetIOOlOJP/16AEzzS+tJR0FIA60UA0DpQAUuKQfnS9PegBQOKWmk9P6UvWgYY5/wpcc0g/HFIDzTQh2OKTNBz70ZximAYxQOBSk5pPekMUdaQ5FB65oz9aNxAPWgnNJjApTn3o6AAOCKbS85opAJuyKTGSDTqOn1oAF++o9T2rwHxjatb+J9SjUttWUnnvmvfe4PPXt1rxX4hRyDxVeBoygODz+lceJdonp4FXm0cjkwtncTk8VPHJkZzvZjnnt7VDOyLIqL0x096fBIU3Z4yMAmuA9KWmhVu2kjZipLEtjy8VZnllaSNem0DBU9KcVIjYgbjnIY9Saqqxe5VJG2SYyAOhrVanNJWNeySHzmZ/3iuoCOvBZvept7SWzrIzSQRyZVdvKnoeetU4Ykltj+5ImUhgo6D1Nasct7K6W8FtExbu77eMcn3q76EJFnTHisgkaqY95xvHOPekmaSK/lEMod3GzLdD7iqtoJ4p0O8sgJ3MRjH+f6UqTrFcbY0+0XQy8ftU7mmxPD59m4MqJJKxAwjZAH41Jdyw2u9WwrSLuJGMior5pbhEkbZDMDh8Dhj/hUd1DhVj2Jcbh87jsKixaZFeQG8iiMSiSJmGADznsRU93p7RR4MhiZPvCQdD34qKGZnt1mtw1vtk2Kdh7elTvmWRnY75WHJbqaRomZE1gschSScSmQl1bk44qb7O8enBZZW8rqdvGR3q/PaF4VA2gdCc81Xe3YiKHdIIwOWXBGP8/yobNI9yzpskckauhBXb8o7mrcdylwuXV1ZG28g4NUwgjAKqdicjb1/IVo2N9vjjkZVC/3XXn8a55I7IvQFKxNtJAGMkHuKbp+qRtM48p9qn5t4wGHsaoXH2e71FpGgk+0LwrD7oH8qsAN/qR91+CR1FCfQos3P2JmkDReXG3zfvDuHIqFRp01vxiQr8wY9Ki0q4soibQyySlBwzHIH1qe7mjjB8sB8feRejVQr30M6x0rTdW8u4bzJonfozHCj2H+elRLY+TcXIFzILUNtiIUAqPSr0c0UsRVYhECflUdqR9Oj1B0MJZnXkoG4P1qk2TbQ50WluJ7y0SeVAp3NIBgt3A4/CluHX7BHNLHPPND8ihTwAf8/pWy1nJOyAR7SzYMh6/SqLQzWmpSLNOZdr/MNuB9KpSuZumVLS4a7uUaOKWJY1+chsZ/KmLYSWmktHBGVVpC7S7+QM9KsWn2f+05oLWbCsdshI4GfrVho4phPBErTx8LkHA49aq9iVFMyLnR5r1BKzPsfBUqcdKiuIJGvJFjJmlhGPNccDI7GulZ2S2MaIrNAOSeg9BWfumXSJHltM3U7YVkOARnkgVUZkzgZkdpFcy/Y4rv+EFm3Y5Azgmq8Vit7a27SJhoWIDjoeatyRGyvIpNS2Q28YBKIMkqR396lil8y3YqP9GkY+Wg6j8KtshRKH2J2ilfeigH+HgHniovJaR3jayjmV49ofPQ/SrE1y9wZbNI/LjDA7pBx+dW9OVI2B2rcKoPCtwTSuJxuUE0++s4IPIjjBOVDMMg1T+z3DpI87xFj8vC4wa2LVJWmSW4jkjWPqnpn3qlNpkLZWIPjduGc9c+tHOCp9RLm1E9vDJPfSTYXa69AoHQZqqYbcDZBG7RAfx8/rWi2m3em2t1AM/aHQYjkHB781BYWAaK6e6eXeVykcfA3en06/lVKSM3TZBbWU/2F2wIFDbSV/iNW4LUWEKiMNFMvLMxzj0ploZEjuLWRGhR8H94clTTfs9tZQtMJ3nkL8xnJJH+FJsqKsOnto7iD7SZjJg9O598VUlWOeBZFDtGvzEKavya40ls9utkkETHO7+I1mRCWJCCCpY/Nt6EfSpTNbXRBN5KukkoBiXAC56+masW0DCBpFQIhYkIDmhbaO6fLKAw6DtSxCaKR9xUR/whTzjvmrvoZuNmWHtfNkW5GYYtpGwnhqaqxsTywHUHP6U0eb5R2ksByAOlQFZky7beegHX8ak0RZZ5QpUAlCc8VD55UPhdzINx+lOaV1jHmDaTVeKdSzEHk8cdxQhNoRL9XmeN1fgZUjoaQqzNuBCjv61ZV4o2CsA5xkKP8/5zVeZJJckbViPUHrmh6k8yGGKMjc+Xwc4aq7D7VO8eGjC8jjjFWkgYgyAZijwCaZBmafC5Zm4HoKpKzMpS5kVoYyJHywKjoB1xViBllL+XlF6Hd3p7JtPlgDj72O9SwbISQwDdwBWpg0yB48sm0DPcmjzxEpRFyc9akMRLZLD1A9KhSQK+H4z37ZqRSHRqcLIwyvfA707zEm3CNehy2RT40ZlHOFXnFMkkSNCMYPf3qiHqNkPmONrFCD2pJFM1wybwXzgEfzqvMDAwbJbcOR6elMkkEETSeSTP2INUjMmuEEEZBky6/K2e9UEKBGJGVzkUSyNNtdlbc/LFqrvPCshTDZA6VN9RktosSO43gMxzioblvLnDFvm7NTbcjlmUbs9T1pL5i9uQFy2aVguRGd45Vcjcg4ODxViCX7TGcDHORj0qqq5tih4z19KlQ7UAV8cY+oouBIwUqd5zgdvWq0cpkVRtXcpzhqlRooxtU7lHUn1pp2xMZNmeOoHNZtFpkjklS2dpJ+6KZK29QCOR1p7zMoWVF345waiDPcbnK4PoaAHG5CRFcHk4zTCSyYGRngn0pWO0qp555pDCy3D7XzG3b0NIY3yDPD5bFXAHc8Vaf93DGkecLgfN6VDbwmKVwFyrH8KldNwKkHI6UxCRhvNJC5U81a/1+9sbSOwqCMsiZxgZ6EVJ8sJEhJyw6e9aJE3HMSkBKjDZ/OprSJmJLZ2k9artALjgvhe4HWtK0uY40jaNSzqcMr/dNXsCTbCWVmAQAAJ0296cBJJHjBBamkksXUBCece1TFiFXnntWTZ1xQwDGTk8cc05NrLkAgg0SIgODndkGpohvR8DC5rI6EtByurx7eRXLfEIM2hmEDhnzkV1SR4UgAmsPxLaTakscMSnP93GQTXRSV2ceIlaNzyTR7GMXyfaJmW3XO5l5I/Ct3QbFr67aGyQyhzhc8Veu/BrrciAo0Us3Iz3+ldt8OPhxqV3qgtbaAh1Xd5znaB6mvVPCbTO98G/Ce/8MX9jcX0ayyKoaO3LhuvXdivojT9PliYvOiRhgNkcf3VHpXJ6F4El8PypJeTmeTao3oSwYehJrt4X4VQSR/D9Kzk7jRZCgdKcDgYpKMioGHNA4o60UWAUmgUmMUvagYZzQtApM89/wpAKaM0uc00nJpiYc5pecUvqKbjNAbBRRnikwR9KAFBoxR0oHFAIKTuaXNJ09aBsPu0oJNIPpRnHtQAEUh60YP1oxQIXijr1pM5oA5oHuH0zTqbS5/yaQwzQelNpR3oEAPtQfrmg0CgBKKQZJpTmmIWjH1pBn8aUHNG4xPzpwOKQ8UnSgNhc5NH4YopeopAhtOPHFNApfrTuMD0HpQOlKRmg0CsIDilyRSd/alzQAA0vWmnmlA5oACSM0UcEnvQTSELnNLjHvTM80vJoHcU5IozxSd8c0YoADSdKB360o6UxBik/P8KBzR0oHsBPNHbFBGKAM0BuGKTP40vegcUCFzx/hSdKKDnFA7gGpOtL0HvSGgVxRQeelJ1FBOKBhnBpTTe4xQetAC9aKTGQetHQUCsGc0h5ooP50AKDkUgoz6Uh4pD3FoFJnHY0Hj6UxC44paQHAozxQMO1GKAaXt70CE6HrQaKUDPvQCE70Up6UlAxKQNk0vfFGPrQAHrQDRnBpMZosMU9KbnmlLUDrQIUUueaSjrQMD0ozkUYOMUAYoEGf8mnDoaTHWigYvrQtIOtHTFAxc5pSeDSZoPWgBaOlFHTmgQYz7ikNLnFHWmITOKWjHB/pSDjHJpEnJClpBS9a0JAH05+lL+FIKUEUwHAkiikHIFH0pIYDjilpSM0AetArCfSnAUgFLnmgaA8H/ClXmj8aCMUhigUmM0Zyec0vbvQSJTqQelA60ALRQKUDNAAOp9qDyO/NJSkA9+fejQAzxQOuaP50vTpSAOh70Dp3pc80Dk0AL269aDxSCl6mmAD8c0uMGgfSjOeuaQBR1opaAD8aXpTaUUAGaOKUCgjigLBnGKOhpB1pf1pgKDmkpc88UDrmkAdBRRSgZoHuB9KOoo7UA4oAQUvU0DoaUUCAH60Zwe9KBmkoGLnAoxxRTulAWGg0pOaQ8GlxjmgAzRnPWjHGaWgYZ+tA6fWijAFAC8e9L1FJjikxmgAzzil6jp+VKF5oxQIAMUDrS0UDEIzSigc9qWgNxKPwpRx2pcUCsN6/SjqadgfjSAZoDUM0o5pMfjTuhoGFA47UUo5NAhKUc9aTB7UUeoxc4Peg4zSFaUc0MBRR070n60uRSAX8aMenNIOfXNL0xRcApQKM4FC8/yoQAetKKDwKTqKAHZoPHrzSdqO9FwDOPWlFJ2pR7UkAtGetGRScmqAXqOKQUoGKTGKGAbsmj8OKOvNGcCkApz6UgODRng9fwoOTSAXp9aCaSgUAKvFL3pO1AP6U0wFopDzQDzQwF6UuMHP8qSigAxz3pcdKMHNIeKNgFyaM/Wk+tFIBy9KAc0g5pc+xqgFPIpD2oyKTPrSAD7Cl69aTrRjPWgYdc0pbP1pMUY4osxC54ozSADFKOBSAXtijGelJS8ZzVALzR1ozSHmkAopCaM8d6M4pDA0o4ptKTmmIM0ZpKUDNMBKXFGcDv8AhRkmloAg4/8Ar0E0uM0gGBTYC5wc+leP/FC3kj8VM5ZikkSkA16+c15t8X4YlutMmDESmNl2noRXFiV+7PQwLtWR5p9nLysP4h096rFWXIIOavM25epyO49aqyQyFifmGRkmvMhLoe9WpvdEgyFG7kdMCoHn8q7cyxoYuNrZ5pYyTwxJBPWi7iju0AlQADofXFdC0PPkXLYXBjMayFI5DklTyB/nFaNldWoniWC9EsyLyGPNYFnfBLzfDI8bxleWXjjtW7ZwCV7q9+zxrK3Cqi4LVbWhimy/cpetJGY0j8gHDhupyOxpl/apaadvtGKXZk+dR1Ax1p1hcu9kWJ8py4CiTsaINN33ct7NK0judgRemPWptY1vfQhgjmvIgZ0Itvuk553VZtdEmkM4jvQkSRZCsuWJzxzUJT7FNbQuj/Z3cspHKk+9aBkvLcXE0aIqbdoz/F68flUyTKi0CRPFaxRPIjypyzDofXiq+rbbTy5/llAIH7vrz60+9S3iggupVfzsY/dqWGT7CqtvaStGWdjIqtk5HGPesdUbRSI7aNpLo75R5THgH+Gp3WWJzGpEZ6ZbkVFdW8cCeY0zOmdwGOB7A026iea2jZJZEw+4hecj0P6flRc3SNO2DfeWU427WAUfN70yeGO+tpEZ2B/vqelUobj7GWeNi+7qtPeWO12gRSoJBk8dSaGVEsJ5dqqs5kMa8ZC5NSG2CH7TFG43dcnjH0pNOmhcyRqx+TqDWhETcAoE/d52/MO1Z3samT9nV0lZogodesXBP4/nUVrpUUVsYi0sUbDu2WB+taEkKxyPCDgqPl29hVdbRxCApkcKSdzHJouVZmZMbW0h+zNDPO5GFIzj6k+tWrdBpsLNaxOMrgc9Px/OrHlfbIHER+b/AGR1NLDZxQOZmLiQDG3kg/hTiwMy61MyNaxNd4ZckRKuP1pdQhuIJY5mgDRMPmctyW+lXLi0zO0hKpFgbUVec/Ws+SM/20I0fzxIFPK8J9K0jZktlKX7Y0l5KtiWZsFEixx7mp7OSaOz4tnWZ+CCeF96m0h5YVvpbuZ0lLnYqcA46fhUVwbw6XPJG3leZ8olcZ5/zmqMr2JIE+0QyLJc/Y42IZ27kjsf8+lUrn7Mt/Ev2h2gjjypBPJI6CrVnKlvCXmgaVShUkn7zdsVFZufs7C4ttky8kMeF+tTblKbuVfKaV/NkjEuDna38Q7VPPayRb3jiZW2BlMZ4XNWLjU4IrvdNGs/mIAEjPC8daY8ylCWkcRAZZc9qd2LSxALT+z0imvg0wlQkAHk1lWxt4U3uj2rn51Q8Dk//rqTXL0PHFJaLIx+7h24XPSkgi3JHJKBJMTjaxz0rRGWo6ybzJ5XaRp0ZsnngcVbhiE0giVvKQdDI3FV4bS5tIJGdhGpfBAHX0FRXRuS0RTYU53Zbn2xU9TdNW0LJdUlaSRyz9ACSc02Zprq7je02oSQTnjB9v1qKTYt1sBy20biPWn3N1bQxQLbmRpm3GQ7eB6D+dLUOVMin0ppluLprgM5YB0aTkn1AqpCVgJViGboR6CrWzcRiPknk96pnYm7EZ355YUr3BwsOW4EtwZlPm9tpHFRzysXbBBBwNp7VPG6xk7EIBHeq/kKGySAe5qzJISZp4sYKruGDxyB6io5rVghIZtmQSfWlnC9QckD8qiGGAUl2yOp6VW4h9q2Nyo42NzuJqpLcTIf3a7snqTgdamhjG0krnngelNmeVWCLFuB5oQMke5PkgyIcdMjpVWTyYZQEAWRueBU+ZJSQmJFx0/u+tOig5OUzx196oyY0RrC4kdCWA4PtTbndfnMfyArwT2q35Lwr867sHr6VCJCrnCFlP8AOq3Mm0UnurmRRAZdqjG8r3qzZ7AWWMDJ71C0ccDO2cEnkHnBq8qxW8DTMnzMODTMxzutt+7EWWzy3pSR+UsgAALHv61Uj8xAe4PJzTgTjcBzTRk5C3ICuNm5n3YbuBSFo5WAKlgvPA6YqY5ijaUKNzDg1RN1IkUiqvzHggVVrslsnSVHfOcrjIApk6vI4EQ3Mex6U2Igw4IwfUU4ZiyzN8narSM2ytI4klMbEjkA+xp+oRqjGNWOR1YUm1Y0LE53HPNRXGTgqwdfQ9TStYLkMm6IErJkZ9KgliEkiZbluSy9qnkYMuSpCZwfWoijIigkHB4z6UmOw6RVRsAEHuTVVZlflm3L2qaYjd8xOPWoDGq4KYwTnmkBFagNcMZGBjI4SpbkQwSAhTsUYzSS2oRxjhhzS5LRkOASOCKllERKspVPlHXIp6EmVFHKnr6U0QhwSF/4DUdnK0ZEckDYDfKw6YqR2LjQlnAXhM8j3pjqsV5sYE8HBptyXj2uMYznrU0KGdmfJPf6UJXHcrhZGkGMFQe9Tyw7QBnPfinRxrhpMZUcEj1pythSew6Z9aLFJkcbsQOevFPldTtB4PtUfmnyixAXmp4yjfMY85HG6rUdCOo0HbjByR0NJDCZShb5fm79KkETD5sfKeBxxmpHXqcg7V6Z6VWwWuTGOFIUxk5J3E0B0YKEG0Z/CorbIwx6EdKkiRJAwIJI9KlyubqI9QM7Se/J9qeo+XIOccUMiIQQM9s0jglBGuQM596yZ0xViZVL5PXFWEwOOR7VWjjPmhc9e+asrxKDw2OKmxfQHfaOCR649KZY6dfXusq1pH57KpIjJ4YdTTuC3IyDxUyaJqUaR6lbPMkKvkSR8Y/zzXZRR5uKeh1FneTpc2Aj0yH7SqHLSqGCf1zXXaBY6k+r21zFiMINjhVIAyecfrWF4b1ULdTwzi4xPDlplUMQR6V6T4X1K2IiEZJRWB3yLtP0xXc3oeRbU7Lzw8KjYzYHPFMHmSyIUTaF6570n26N3JDDY3YVYE251EYOO57VmMnU8e9GOwoBpRQAZwtFBBopDE70oNHGKQdTTEKeKXdxSdKKAFpOM0E5ox3oAUdeKMD8aAaUCgBOc0GlxxRjmgLCD1pO9KKB2pDE6UHil4pP5UxiHkUd6WkzQSKKTFLSEH1oGIOvNK1J2oFAIQj60Zp2c0h5oBoSlopDzQIUjFJjNKeaShAwo70hHIpe1DGh3Wkxik3Y6UUBcXr9aSlxxSUBYWkx7ml7UlBIoGaCMUDg0p6UFBnPrSdDSUelAhaUik6UdaAD/PFKPY0nSjORSGA5NHT3oxk0HigAoHBo6fSl60wsGaQ80uO9JnFAgoBxSUdaBi5oxijPPHNFAgxThTKUH8qQ0wPWjrQTmhRmmFhP1ooxyaKBWDpR1o680DjpQAdqDQwwaPegBAaM8+tLjt1oxxQUID/kUYpCMUUgEIo7Ufn+NGKZIDmjH4UEAUZyKAAUfyo70uM0BYKMdKTGOlFAC0D8aKBQFhDzQOKVuKTH50DFJzSbsGg5pB9KAFNJmgmkAzQAE80ueKQ8UZoAAM0uKAaOPrQMXJopOhpc5FACikagE0GkwFBz2oNFGcUwEBzTgKOooOKAEziig8mlHNK4B0o7UdTQRTASlB5pP50CmSLkUde35UdTRjrSEckD/wDqpQcgcdKaOtKDg1qQLilAzSUdDSGOxmgHFG40DBHSlYYoPpTqjzjHFOoBCnrRyaB1/wAaXNAAc9qXqO9A96M0wAUo6Unajn0z9KSAXOelGfegdKAMfSjYQo4pSMUg4o6mkO4ooA70lLmmIMfnSnnkUmcmjOaQ2O5xR1pAaUUxCj3FGPxpMU5TxSGhOuKX1pOlHJoEKM5ozRjigd+9ABSkYoozj3oAB0oJo6Uevf60DQClyaTNL/OgQA0tIB26072oAb1FOoPFIKYC9etKMUHmgcigYhoBxS9OlBJ5NIQDr7UvagDd2ooGFKKTnNLjmgYYz0zS5603HNLt96Bajs4FJnApPrS9vagAByKUfSmgZ9aeBigAPbjig/oaDzzzQelAw60uKb+GaX60ALz/APro60dcUUgAd6Uik+tBP1pgAp3vTQT6UtAB9KADilI9KBwKQCjikHPNGaOtMLhSjg0gpRxTEL7UhHNLnigjFIYhNL1+lAFJnBpDFoAyaAcUpNAgzigH86CeKTHNMQ4c9aXPSmg0ooGKcGg+1KMD60nJH+FIYUpoBpTge9MBvXuaWigVIgp2aQfnRjP/ANaqEgzSYpSMUZpdRhzR1PFAGaDQAnrS5GKCeemBQKQBS9SKQnFHfNAAO/cUvbikB5o6+tCAU5pM4p1ITmmAZJNL0pKBQA4Yx1NJjFFFABilHzUnelFAAOOKM+hpM/nQOaAF96AMUUA5pAKOlAGRRQelMAPPejtRjGCKB09qLgH86XmkJxS0wExk8UDmiipAKWkA5pScmmAckUH2pM0daW4BRS0UAIKWlwMUmTimAnalzihec0hHtQMU9M0g6UUDp0o3EGTjmuC+L9j59lpt0HwUdk2nqRjP+Fd6W/GuP+KOmi88MyXILb7dw/B6DvWFZXgzrw0uWqmeQHkkYxTZnIQKSc0p52Dd+NI7KC2TkKOteDsz6zdalULJGvzA4J60r/OAoPy9T7U6YPOqHdxnOPaoZWGX25AB6iuqDuedWhbVENxdyxhPKhWTDck/pW5aauHxdRTGKWM7nhQbh74FYbbNu7eI1YfexWpotx9nl8yOFJXCFdxXP4103OC2psTaaZJvPN2+D8/lgYAPpUM2qy3bRxqHiCuRhhjIHenCUx2EjXYd7h2Xydg4HPepZI2DQYIkDfMzt1HsKUdSpeZPOwt009o5FyzHdCxyQ3Y89qW7jbUZZnncmJvlaEfdNU72yNwfLLOjffBXqMVr2E0RskaS2KfLt3Hue349aUhxHLKIbcSW0O3YgAUnrj0qpbXNysm6O3V93Misfu/hSR3UvmXW0rDBGQiFmyzZ7j9Kht4YhOy72BY7vvck1j6nVFoe7zXFxmQIYByqBcc03CrBuQttYn5F7+1Me7jeKOSQPAQwAVuuatSJsfzlk2kD5do4B7GsmbpldIh8rFPLPUKx5+hq1arcXNurzhH3MVTHYVUthGROupQJcyyD+CQjHPUc1ahvZN0SRRpHZrwA2c/hQ9iou7LD3ZtbhIiu0qM5Ve/19a0ItVbU45GW3MYzz8m3P4VjTNcvdJ5W2a3ByxB5B75FXruWGG5aYXjJE6hViAGM96g2ZZggjmLNHIu7aQc9R7Gmwk+S7bZI9oII9aIrqeKzaWySJn6R+YvDt9fzo867j02Zbi0VdQkQeWqt8gNKwXKtuiXMDSROwY85Ax9KYsbukazOPNBwWX+tOkurm0s1aRFjkIw208dOlZ1hdH95NNH5MjjOByDTtYav0Lyxt9qnikUMigbXz94YqrDaQW06SSTCN8/Kvr7VLBNHcu81q+ZCMGJjkE+1Tx2sqwwz3VsyyHO0MMj86qImmYP2CTVoJhIhifcTGm/GeeDmobTRJSYvtLs/lNuEW75c1rtC1+k3yeTjI5bFVbQlWeLzDlRwW7n3qnLoCh1Kmqxw/a0ikHmMrbgiHhT61HqclzA6WbARSNh2zyWXsDWrqUIBhmjRZoQv7wpwQfSqT6TF5skpkkedlyu48r6CmZ6kAs5oLsTLbNJD5eSWGQPWqWosbkwwhQ0Tgl9vUHsD+ta9jbXk1lLbylgZlMZweDVTTbJI5fsqIfkbb83X86d+wra6kMmnymGOLiOLryvWoru0Q3QVN2FXAYDgmtO4v7a4nMUDvmJtrBu1Vrp/s13C3yzIRkoDz/npUp6mnLpczLi1+2Rpvjdijb+WwPyp62zCJpXVskgBfQVoTZliUIdmTgg0RQTXQ8hZFDDJ+bpir5iHFmXNCfMYRhS+M7x3qUaez4kLiKPuSOpp5snEfnRy7RGcN7mmT3HmWwVdzYPrx+FO5Kd9isGaZsbiq5xTpo/OQpnAH92lgt5RhmTAPI3VZuEVXVVIyy5Oz1qOptfuZ6QLHjILkHuaWaE4J8vI9PWrLweUYwx3bx1p7ryAOgpphYyp+FLeUVGOAOSajyzxBGiOQcgitaVC0YPUDoBVeQ+TGWYjcRwpNVdmTtcy2821ADAEMc/SneTPcLi3YAt1bGeO9TPbPKFkCllPp2q/a2TQgFWHTOPSq6GV+hVsbSWESKg2ZHOOpp6WqSbAxAcHO3PFWLgnypJc8r96qKT5iZmDDn5T7/5zQiXoguJOGU5wByRUUEbs6yTOsVv/AAMf50RK82YwMZOc1JtKQ7XCyYGFHYH1rROxjJalZ4EXcUQS5bJ9D71JJMCGLPshXJCn1qWOMhRGOT/EPaql7cqmYNnJ55HIq07mMtNiETJNBG6Pu3cgLU5yu3dkBxzkfyqG3WJEyV2qBgY7GoJbpmcZwcfdBPatIoxbLt0B5KFXXB/g7gVnyyBAB94n+Ifyp0r+YwZTkY5AFICrgr5Z+nersZNkcZLDcCQCe9OvCNgIOcDkD/Co3dwqjaVwcVC0siHO3cgGT60tkG4jbnjRFmJY8niomeeNh0+VuR61NbgXa+aG2kHG3HNQyxq05zuK55pLUb0LH3VbLbsnI9KgiLzSHA6Z4NP3AIi8BuoHtVd5mDqVXIB5z2FSykwnlJIGRjoSKbIRbrGjZZcZJPaiVN27bjkg8VJMBKvzIcY/Opeo0xpfMqlclCOKSOHc7uHIYL909BUSs7cEEKB19KbExmjdlYgtxmkmMfavlWLAlv0qS3LEyKX4PRcVHEJYGCghoz1B6/hUpypJUFcjrU31K6CSqAwD857U+2UeYQuQBxiogpV8lshu/epjMYo8jr696pILjzGWZ0C4UHLemah82SWUrj92g4xQkxWPaByx5OaihDCaWQM3Py4NUkJssRHaMsoOT0NTQQfarhFSQR5/vdBVP7QzNtKAnPY9KtQqqgE53DPT1qkxInLCKcKrZ29AehpqujRtIVzIxqMphgRgnvnrU27cqEAenFQ2bxQgDRRZJBA9+lKp3NuXK7u1IsKlggHzMcmpWXbJswcg4NZtG6HAb1PGMdKXzTGTxntTA68gDDA8ZpW+bBzhs1NzRE4GFG775NSIMk89DTGJIO7njtUiYx1Jz+lJasvoTLjAPU+leyeBbVoNGtohHHcWspw8bYxXjSIc8dfUV6v4Bs7ixsUkVmu4CMSQucEH1B/OvRwyueRjHZI7G88L2UrbEQWzISq+WMkfjVvSPDd9pttugkhukBzsmXBb603TUgtpfKYyxyM4Z1kzuwewrq43BizGpyOgNdElY8y9zOg1K1jQC7tTp8vQhh8mfY1pxTwsBskUj2NV2FzdArMsXln+HqakGnW5AzEpI796kZZXGeOlKM1HDAkIwgIHuakxxSGLmkz+FHoKP88UCA8GjOBRil6UAA6UUCgHmgaFHHFH50h60vFAg/WlOaaOtKfxoGGcdKUtn3pppcZ6UCDOM0DnNGOKSgBO9L1oozzQAhoPSnjH4UhOaB2EHFISPrSelHfigLik57UgOBQKM88UABPegnJpOaWgW4goPFKB70oWgNxtKTkUmOaPpQPYAc0tJR370CAc0ppKDQMdnNITSdB3ozQFwpTSUAjnrQIMYp3AFIDSdaB3F4BHpSD71A6UDg0CFzx70386dnIpP88UXGwFFGM8UpXAoBAPu0h4pQcCikHQAaD9OtJRknpQCYuTRyaAc0gPPegYpo7d80E5pM0ydw96UHI6UgozQAHg0E0mMUEelIYtA5pB1oPXFMBTRSE+1KpNAIDSA80HnmjtQIMk+tGRznNANGM0AGaM+1Ieoo6896B3AdaXNIDRQIKQ0tLjrRuOw3HHvQBR19aKBbijigUUUAJSADrS+lJ3oAX0ozQTg0DmgYdaCQDSHrSE5NAh2c9qQ9OKB1pM80DuKDS5GKTNGaAQp5HNIeaSjPuaBgDRQTikBoAcelJSY96WgBTzR0/+tSdqXrQAoOaWmrSjnmgBRRSA5ozQAo60A4ooz1pMBc80uaZ14pQOaBCk5pP89aXFGOKoLCe9AzRR3pCOS60oNNFLj61qQL+dA57UYzz3oxmgBaAeelHQ/wCTR0NIB3U96UUg5pRweKNxigHr/KloJ4pOaNgF6GjNFBOPw9KkBc0Z6UDk4oNMQfSjNAGKUZJp9AFooH1xQakAoo6UCmAvalApufypwakADn60c9qB168UuPxNMAz60tNzS55NAC4pab/nml4FIAHHFLmk4+tA5NAC5oBpO9AHOOaYDqT8KKXHFIAoxmgDHvS5zTAUcj3oPf1oxxzR07UgsFAOKOvrRQApOfWndKaOfrSk4pjDGetA5zQKXoaQWAHGeD+NHWgHI9qTPWgLi0Z70gNLjigVwHU04/jSA/jR70FCjk0dKQUA8+1Atxc5pw5zim0tAxc0dRzRnIpByMUXAXp3oHTpSHn60ucYGeKQCg0CjtQetMTAUUcYoIxSYxRxigdc0g5pTx0oAAaUUnWlAGBwaYB2oPIoxzxmgCgGFKaCMUgGcUgFFFHegjApgGTRzQBnml6igSQnTtSj0oyKCaA2FNJijOaXGBQMKM9aBSZyaQDgTRnmkpQfrQA4nmk796QUZpXAcKB1pBzS4x0NAC5HNGaOlIOCaYC/54pOvFOH40hP+RQAc/8A6qD70daKYCHtRS44pCc0ABPNKBx3xSY4pc0gAf5zSjp/hSHNANGwC9qOetJ+tKaQAaKOv0oGaYBmj+dFHTjnmmAoNBopKAF7UZ4460UA1IBS9qTtSr06U7AAJPvR2pffnFJn34oAXNJ+tGfrRj0pMAHP40Z4oGBR2poAGaUHBpM0pOKYwoP+cUgGRRmpuIOhp1H0op7AIOtO4PFJSj1oAMflSDn1pSQaShjTD+dHejOARSUAGewFLTTwfalpCDP1rI8XKH8L6khQuGi6Cteqetbm0a/RF3O0LbQf8/5xUz+Fm1PSaZ88MgK4B4Hy80s0KPEE6Sdd3Yj0omU4OFIYcGkRMsI3YKcZDHvXgNan2MdUMQmNwIvm4xk9BTHtGYlVyd3cdjU0x+xdP3m7gkVai1KO2hgARAm7c7t1PFVB2eplUWlkYrKsjtAUIZDtIIqTTJ7uG4/cOiRE5YOMnHfFNupY5oQyFhKznJ9u1MtsWcRCtyDhd/Oc12L3loeRKLi9TqHZII1keUbmcLGPX3p+xp7dk2FrhBmRg3GKzzC1sqklZZJVGxdwyo7kVf0uCV5CWVYWdwM5++tNKxm3cuuyX15HJDuj3xgPG3TpVi10231S1fz5WjtYpRiNTyxH49KlWMfaG2KryKdny9Diqk1498FitoTbiLJeQLween86h3RpHVC6mEEsUrRxfZUdRjvnPFQ20Iu9SmaW3NvlsQyHGCD/AEqe3MslnNKtv5kI+QSN90N1FQXFzPNLEszLsRP4O7VB0x8itelLTf5kocrnK9vrVdNSVrdpmlZY2ODGBzj1FO1COxtYUedQ9w2UyH6k9BiqVsqRXjJ5pkkdAHDr8q/SpSvqyuZ3JVihN0s5LSlT8u7qBV0yEPHMpIKfdRTwT71VMj+ZJbmJWiYf61Tgj6VC1sEEeyR9sf8AtZ3fWs5WOqD7mxazKSy7/sM8p2nf0bnrVm/t4pGhiKRXSxAkyN2PtWU8ryWe24zEc9duWGamhW3jiii+0tJMy8h+p9wPSki2as2nfb9NieHUhbCKT5oY+pFTzW/2C3huJmmnx/qniJb8wPwrNurRtJ0bJBmhbCs0KnOT1/rUjahNpunQHTxI8QAIjbk8+uaNyUi1fWQ15Ykeby2Vd8cbZXJ9PrWe9vK8gjbKpt2kN1BqPUmuNeMTtGYZYOdsZqfSbj7ZEJJlkZVOASORRY2WiI205LODKTeUEOdw4yKtxn7ZNZSebJ5EbcqDwaLuxW/WdWLyQKu7kYxS2EdvLIscO7aF5bPFAN3Mma2uLnVp9sjfZDIWRT1A/wA5q1dxg26rE4Rt3JH8Q9KjD3MmsSRkBYEPysD1/Cl1KOa8t7eGBljMLF3bjLD0pMfYLg3Nrasm8Q25wX5656ChdRj0qWCTy2maToSMg06WBZYVjvSZYsBuOgI+tV7m1d/IaNykecqAcg+nNNGbWpctI5HaeQuEUfvFVj+grPvLhLtTJCHikLhsjuO9W0tni2IHblsOW6fSkv4hb3Kq42sjc7e9JuxaimU0gWSQZVYxgk+5pXjiLqZFLDGBjr+dTzxRCdnW4Oxu8gxz6VRNz9pzEMkq2FxSTLSEkIsrd3DB/mGEPJNVtSvReTCQIqHaF+QYqwbaJ9OZhLuuA+NvUY70JarsGefp1zVXIcSlJDMbSMlGEMZ6jvn1qCZbaeaJAGDIucnpmr8oeUDzN21OOvH40sdiFtzNtync0+a5lyWIAryxZZyAF4yeuKqW84ZySCPftU9yPOiRIyB82cn+VPVVggMRC8+mD+tA9iNsPExJAZeVB7mnQI0kLybGIXqewqG6hfy18sjcTzUAupLaUI4YRsM8dDVoiT7E17ciQp9njYMg+Y57+tUgB54kn/eE8c9aklaO5uJnhV1Q8BD2NWY8GMeYm2NTyRVdSL6DLaN0Aw3lr6D0pm+RJm3RlYRwGB61GrBrny1dhjB29yKkvmaFzH95etMzZWn+ZCVGVz931qkJUlYLI26JjjaK0YNnmgOSoxk+1VYkWdPK2jbuyCOKtGcidIohGjQ7mcDDZ9OwqKVhBKIWBDH5j6U+2UQXM0BAwBwexyKknsglmt0WDbGxg9aq1zC7Ib1RageWRJIy8kdBWSgN1J++YtInXFXri4ldQ0abx1YjsKr/ANoRv91AOOferWhm3cjvXWQBVGFH61WYhUBC5PX3AqOZyJA4XJB6dsVZhbzmJ4JbqO1aowGxp5abmzluhNKu68lO07APXrxSXQYBI2Uqc/L6YqsJWBYDk9varWxm9x8u6KbrkHpTBJsG2TAbsRUKvNHOgcnAYYIpt5ZyrK0jTDaX4AHQUkNiCQr82cP046VCySOrtHLmQDtTg/ls6lAwB+UjvTPMAyYnKN0K+/pSEyaRiZ4lAHK8/WmXFyqGTYoZuhA60ltaSPFumGGDZBHX2qMNbtdSYH73aeKlvoWWEGApBK5OeKdJIwlKltoI6VWguckKOw/GpXA81ZicyYxx1xUWGMhUZfDbznHI4FOk3Jbg8cGpSGQ7ok3A9hUao0hZW4I7Giw7kbzOdjYCxsACfeppW4/vACmxK2zY/QdMd6TG52wpyKbQ0IgMpA2kA889qdK+RtYALngCo97LIAehH5UnlEsRnIPSnYLkYaSa42MBFGvzK2evtVmOPdMGJx7dqY6ZbIGSoAOadFnPPSnogSuSeUpzxhs4PvTt7AiMdOtRqpGcE4qSBDIRkHcPSpk7myjYnWOUsSRwOelRwMyrICmff0qYll2kElc8g1BM4WUDkFzjHasjZIeh3MCcgjkGpwHeLeRtIPXuaZEC2BjODT1DDIJyT2qdjZIfHtVOBls8k05Yg2cnbgZ470zIiZsg5xx9aFk3OSxIUjjHeg0JYmyGIPAqdV+oqvGDuzjC9MVZRvlA96QmWY/lK4wcGvW/h9fLLY7I3y+7aV7+1eTW8eJNoOR1r0DwMRb30HmkxK7D519e1ephNDx8Ye/xaemo6epkAaZANjkcjFVIJdxKMf3iHBrV8L3QmSKFyNx79iKh1rSJ7PUjLHxG/Xjg+ldlSPU8qLK/alHApACMZ60ueK5TQUGlzTQetA45GfwoHcXGPrScUvr1pOuOTQIAcUc5pWoHAoAAc9zxRzQPbvS/WgQn+eKOuKOtKOB3oGhcdqM8U0nmjPPWgLi5+tGaQUo5oDcOtHbvSHNHfv8AhQNi0UmefWlBzSEgzzxSdSaPzpaBsTPNGM/Sg0DmmAhoxmgigfnQIKMUvTrQTmkOwg5oNFL1A9aYkNHU0YpRSn2oGNIGfWjrS/zpPwNAmHSjvRS0DQnSkNONJ1oBoTPNB9aAKWkFg70DmkoB4pki/wCelGaTkmjNBXQAff8AOjPP+FJS9fWgQZ570ZzxzSjH1pSMCgdhOR0ooo9u1AbBR3oopCFxSUtJjmgoOlHvRux60maZIuc+tIaTvSn0oAXqKBwKQdKN1Aw6ZNGc9uKMnNBz9RQAY5pCM5ozzzR1PFBIuKOlHXkUgGaRQoyDxRR34oPPrQJATg0dT7e1HakBpgBFFLzSdaRQE+1ANL2zSUxaic5pcUUUC0E70vSkPFJ+BoGHT1/CkzRRQIUdaAaSnUAhCc0lLj0pCN3HegYA5opB09qWgYmcmjJz60vWkzQKwoOaQDNIO9GeaAuOo6U3OR3o6HrQMdnPvTc49fwo6UHvSsK44ZNLyM03mlHpTGL3pc4pBzR2oAN1B570hGDTgMUAKM0daQdaU0gDtS9aSlApjA4ozmjHNJnmglhnmjrQOeaWgRyK5x60oNJjPrRnNabkCntRj0NGfrRnFAByemaftpoOad3oGhego6/Wjr0oHWmMXoPejPFIRzS9sdaliEzzThTR0pc9MUCFNLmkBo7UAKaBmkpetMBcdKWjOKQHPPekAdcUoFJ1Aozjp+lG4DqM9aTPSigB2fzozSfnRnJoAXmjNIBmlHSmAtHekByfWgHmkAvWlGDSDH/66XvSAUClpAc0dqACloHNHTmgAHX3pRnHT8qAKTrQAuc9qXPvSDijI9OtAC/zpRwaBxSZ5oAO/FLnFJ60uPemA4UgpKM0ALgjp3oxSA9aXrQMWlpvU0tIBQKSgdutFAg6Uv6CgDNBFAxaQcGjGaX/ADxQAoGaOlIDS44oAOfelxzQBijvQMXFFJ780E0gDr60vejOaKADpSjtQBzS4ApoBM5pc+1J/Sl9aBIAaXGemaQcmlFCGJg8d6cPxpM4pSOfagNhMc0E0dPrRnNAXFzg8UhJNLz1ozntQAn86MUo47ZoHAoADSdaXp6mggHoaADOaBSDr0pR1oEAPNLScZpaBig0enWkFLn60gDqaUNzTf6UoPTigBe9LSD60ZyKYDs/5FAFNPHNLnApAL1pO1HU0UALikpTSUABGKPwoxzS9KAAZx7UlL260YxSGGMnjpSjk0mKKYhenWjrSfSl60wAUnUilIzRgZpWAAfyoPPrQBk0vHWmAA0UZzRSADigGkpcj0P4UABo60YoHNDYhw5J70nSkHFKOaBidaB0ozzSnkjvSAQn8KUcmm9TSj8c0DFAweOlA9KByKXr3oAQcHmlzkUmKWgQtHAFJmgdaYC49qPpQWpKYgpRx0o78UlSxhR1o70UAHWlVVbKt90gg/lSHBpBxIp6jPINIpaM+etVCwapeKhBxKwwPqazHjLYzkYPFdJ4ytE0/wAS6hEYypZ9647A/wCTXOgOzlTXhTVpM+xoyvBNDo7cvlpOI84FOtdPW7u9oICHgbzxn60yaCZYsZOD2NPARFCOxRcZH1rNGk7tDrayyJHEfmCI7toGRgVmXqxXEbMSSrH+HtVi3kkhyBO2NpBGfvD3oNo0lqZo1GEb5s11QZ59WN1dkOnWlpFLmOSVpkx8+8k1vWt+l9cRwrOJ7hshYk+8v4Vz1vJEjokKsjKSTJ61etbi20y6R3Vld2/1iL82fqK3POaOlt3e1njBaSWRyB5RXhTVmGaZpZ4oyrB2wy/3R6VnG+FwllIpKSyvwe5FaECGK7liEeLofvDg9R2NItPoTtbbEuLJ/PjU4Y7eBmsmCwVPPI8648sHHzdT/n+VbWp3csqPOyDOAAo6bj61UjtDbQS3UdyzvLx9nxwprJxuzqjKyMaK0MUN1MNNMjM21J5eiP7VAzPJFsdAsynJIHWtVtOmjjt4r65fzJsyCOEkbW9CPyqi8Up5XKkEhlcVLNIu+olndCFAHRJJFOSueD7VdstEkfM9wqAv86hGzgVkrcJb31uJoxuzwv8AerbjvkDFooZ9rttjGDg+p+n+FZtXNb2HxQTXZkDsqwYwr55z9Pyq/pdmtpA0MC/bSy5aWVRlTn+H/Pasl9Wa4LgQuSDjay4DfStbSJ7vUikixG1EQxgrjJpa9DTfULJ5ZLsxPbS+SPmMhX5aux6npt1qbWDbgMAZC42k+pqGHVby9vJYnV1CHBYDAH9KiMhhvHa4CurN8kijG4DrQtBN3epWXT54r+93lZLeElx2Owd81HaX0NzGbi1zHCcjDHg57itC6H2u5nuLd2Fl5WGVuuK50TRTaXds9tLBGDgBBxj6U3qaRfU1IwLOGeCXdi7jwCW4fmqj20dgYLaETsJVwNvY/X/PSqEdxENPF7JloIOFLdfwqxe3s91PbmycvBsBAb7w9qRSd2TW9s+mkyNKVdW+839KksdJub69a7D+aJuiHgDH+TSXesgRQ6fNH+8KmUtjP61DpmsiZSkCsqE7MkEEY44pWLbdicXwu0e1Ey+UGKuQucHvzVTTbea3tRKELQRvjcemakns/wCzomt7KFhdFt7DPAGec+/X8qZATcrJC1wzqvzpEOm70IFGyJTH2XmGRzNMzKzF+egH4Uy9YyyoV3MG6kdAPeoryKW9ntbW3kWJlBMgA5Pt/n1qGbU47JJFSbYU/dsT1Y0mOL1LmplxYWvmLGI952beufU1RuEYwiWJCEXAYr1zU+mwfbNzPiQY43HAB9arWd2k8jZ3eWjEFemcHFJbFeg21RLcYAOCCSMdzUttKvlqqKzEDB3etNljmt3/AHnAb5lHtTVlAIZN6g+nXNGgNNj4JIxIGc5XPKetVkdXkkIBEW7pnpUkwCIcHkjt1qgkwWBWZWQEgc+vpVRMp+YrTossSJvYvkZPIz/n+VIbeUSgcbepqzHFDHgDAPUADvUErFJnbzssOqZ6Vta5ghZjJFJICuEGApB6/WqcwZLjdI4ZTjbjtU/26GfAPLA9c1WvpMyBVU7DyGzz9KdiWy1ZlGlAlJVCf4ar3LI90IVcpGx5z3FQSyjYAu5ZOgz2p8u4JHIwBYDAIpolstTxy28sTKgYt/Ex6DtVGa6aOVg2C+4YzyDU7yNPASG3E/Ltzz+FZroAUiKncp/i61ZjfUnaRpbhhtwg6Y7044hBRV2uT0/nmnNFLDbHacMuGGR1NVAZCsl5MxjkB6ZyGppGcnqSTRefMjxuwPRh2pusFJIRaxTOrnO4e/tUCXrorq0Z3fez3AqASx3K+ejF2V9pPer5TJsmgjwkaGdgoXaw9apSR7pj8p46EdPrSylizfKSlVVuDcRtGkhXYce4NXYx6ll418vLkgjAoS1W1V2Xdyc5qrdQLcIySZySD9auqT5CpuIUYBJ7mqSJvchuJZGaIYyMkZ9OKhkYPy5w2McVIjfMxIJB7D+dIFiEZkLYyOB2pitYhS4yf3pO48AHrUM8/mFlIJPT8Kf5jSShgoJz8pPehJRMXDZyp6ds0yLlWPcWbblQvy/N3oUFo9pTDE8nvUjCczbX27WGcL2pWi3RMCcEHOR1oHuDv5ARAG5681BKEik3LExbON+O1SSS+aPkPKnBzUpuFmhSJlYsBuHqazuXYjARCUYfOR1xxUa7/tG/cPLUdj3qffkoCDgjnPao9kK5iU5qd2VYS3QldyykHPP+1ViNgpJxknr60xVESAqP+A96cADwCB3zWlrE3EuAQ6yRnoc7fWk8zeDyVOMkUhAi3DJOelQBX+0k8JHt/E0WGJZTO4cuoVs4x/Wp/MaMfKcmkAELfKB65qOJXZz82R1+lQ9Ckrli1kjVjuGT3zTAyrcZYZX09aiTfsYAg5PepVjaTkjDrzz6VPNdG0Y2HrJlyMEDqKsxHyZDIrBvWoIZI5EO4fMfenBM7xGMrjp3pXNLMnafbjPQ+tJs2XQDgfN0PpSJ88Sgj5gOaVY2LIXJHoT6Vm2bRVhwYqcIckcEmnKrFg24E+lBYIBt+Zs96UfvAAMhupP9Kg02JN25sgZakb942M4PoKQSeSDu5J6UyQljuA2471Q9SZCQSp5HpV0IsgDLwM9DVGPhQevrV6FsewA6etNPUl7Fu0QpyTXb+DNQid0RzkghlJ6H/PFcZaNsViwzkcfWtTwXcpcXCxg8q3UnnivSwzPJxKufVPhSYSxR8Ajjmum1uzeWwEgJO0d68/8ABt9shjQnJGK9UssXdntbGCMV6bV0ePszz48gGkrS1TT/ALHMy9s5rNrhlubCjil/hpopTx0qRoXnNIeKM5HtQOD0oAKOvakooEL39qOtHSl/WgaAUgPNGaN2ORSABzQODRnmkxTCwp4570ob603OKM+lADs4pAfrSUUh3HKc0E/lSAke1IOn1piuL0xjtS54ptKKBAOtFFLmgdgzx060ho/OgnNAbi9RR0pAcUu6kO4fhSdKX8KTv60CYUZz/wDWpBzQf84pgKKDQD1oouMQGjNGc+9LgelACbjigUnfpQKAF60YwOKTn8qcDQA3v7UEfWgnmkBpCFGc0n+eKO1FMApegpB1opXAOaXrSZ+tCn60AL9OlAPI5ozRn0FMYEUoNIKM80AKeaTAoJo60CuB5oPH4Ud6PWgAxk0lAOKKAHZ/KkPH4UA8UdaBsAcUtIOaCeBQAcg0lLSdu9BIUCiigYuetJQOKKAYlLRxRQICSaKUmm0DYd80tJ0FKOKBoDxTevNLmk/xoBhmg89KDQKQrBik69aMYPfFKOKYxB8xpc0dOlJ1oAKBzRSD6UCDGMc9KAc0E4HrSUx3FzR17U3v7UVIXFNJRnNHegLCgc0EUZxR1oGFFHagYpisKDmgfyoJxSd/SgY7NC8ikzxQtADjxSg02j+dAxwpc00GnUCCjPSjNJnFAXHfjQRQCKTNCAKP1oGDS9T3oJORFLxg+tJn2orUgAM/Wl5H40DjigdKAFHBpc5GaaOnvTh9eaTQC5pelA5oPI96Cg60dKQjvSikSKOODRyD0pARzQeaAFwfxpR9aTrnnFKOKQByPWijPIopgL/nigUDrSUAOHag0nUZxigZNADqP88UlLkcUAFLx7/hTevNLimAoOPpSnnnrSe1Gcj8aQB16dKMUvSjpj3oAUcD2pf880g607t3pAJ1NHU0H6Uo+lMBc0UZ5pM9aV7jYoPPNApBznrS9qYhaB+lIOvrTqAAgCgDPb8qKTOKQDsUAflSA4PNOC+lMBD6UEUvANGaQxO9L0PWjpRyaAYtFHej+dNgAzRjPSgenelBxSATpjrTvY80gP40dT7UAL0oPI4yKMUoHFHUYmMCloNHfGKLisANOzx3puOaXBoGGMmjHvQKOCf8KAFpQMmk60Z4oAU9RR1pPzpVoEA/H8KFOaORR+dAC9KWkH+cUZxTGKKU80nXHpR0Hc0gADijGaXtRQAlApTSUAGcH/ClHH0pC2PWgE44oAXkikB/GjpTvSkAh45pOppwFIOtMBP0paGpO1AkLnH0ozxS9aBQAo60UH+VJnJoGL05pfSk60DkUmAp5oJ4xSDmlPShIBaTgUo54/nRx2oABzRSdORS+lACg/lQaTJoOccUAKT+FJjmigUhik/Wk60ccUUxC5wPejNAo796aAU80nUUA0GkwFzjrQcGk65pRyaLgHI7UA8UUcUwFpBS4/8A10g/OpAXvQRj6UUA00AcUv49aTpS8Y6807AJR2oHJopAGcUtJQcUAHWlBx/9akpc5oQCnp1pDyOtJnHSlA96YAOlLSA9qD17mpAUc0o4oxiiqAKMfjSUvApbgA4FJS0lIAxmkI6DmlHSigZ418UI2i8Yzl+Q8asK4+SXjGfmByDXoHxgg8nWLG4wT5seG/CuEeSEHcvQf3uteHXVps+rwrvSRGkkgcSS5Kt+VJ564cMu9G+UE9qe1w0nynJQetIpiZxGeEPrXL1O62hBHGkcpbAI209tlxaK6SESZw0f9aWWERyPGHDKeN1RgMxMZIBQcADrW8JWOapFWKpkFg6b0ODnD9R9DU2mT77y3mabAOTJCwzgelULmC8F2JBKskBH+rI6Gr8EcdxcqwiEbOPmHYkdOa7b6XPIlFpnQw2txqVoZoH+zorFYwy/MjetX45J1aKa8K/a2zHJIq7crjg4/Os61uXXTbtZFYFmU5hOSMegq+Yf7SieWSR4mK4jTnpjv70Jk2sy6dQtreBop5TcPJARGg4GR0yfyqKGA2strshPlOvnTfNyCR0+tQxxRpbxW0kahVAXzDyfelmkl+0TxwXCNbxIEVlGTv8Ac/lSepaC5hNzqSlR+9TDRsf4QRTbjzRITNI14ztjCryMe3pUMd/LLfRl/wDj4VACwXAIq6ktvp6Mm/M8shJcZJPt9KyaOqPuoyNSsBGY5bdfNmDAhnGNvqK0dPubwZhZIzKr/umLYAzV24e21H5YW2qgG498jqKfbWjLdzLGpYuoZWOCQuOBUq5omuoXduEVJZj+8iIJji5571uQa3cTQQww2scayOMfKMfWuXheXSnChHla4fa6vzs9/atR5pYp4zaqQpBXaxyQaNS0O1038y3sLsttE0eDIAAWPtWXrVskWg6TEt6qqCHZmPJB42mnzfadVsbmTVjtCfIyB8jjpz1qit5puo6a8ssYkggGYS4OBg9f50WuMj8SXRcWdrZMsUrDLOemBjrUczXz+TECBbEZcjgN9Kq2kwvbqS9iDSW78orDoMdBVi+nkt7JLl1fy4+qAZx7VLKSGX81qdVjsl3TxQDMgAO1ief0qm9zJPqjmSB4LNGGxlIBYD/P6VpRvDIhk2ssjLuXjn6VZjjim0ZlnHl3AcEIe696TdzROxQDS3t5LMkJht1wIxIwJb3/AJ1cluoULRwxIkqpzuP8XrVa4SQxfKRDAMEuf5VblhVtPlnjjRFkGG3DJIHfNK5RlWUN9b2ZurhyJJc5lTp7YqtoyzW0E7PiGNct5vUn+uavXC20kMNrMzqCN6JnjjuKbcOLSaCxiPmQ7BI8m04BPbPr1pN3Qle4uivFBJdXkQMr9iTxk1nw6ZsmMzxbWlO4qTkE+tdTaiAxzRRwx71GS5449RVS3lAglHDEMCjdcVHMWl1MyIZl8vf5a55X0qKO2djsC4yxw3qKlubZIIby7A8y4LAiPpuPrVmyxc7BO4hG3jPrQ9dhp2ILmApp8szMzzR4wg7iqiOWG7fnjuKvQTXEj7tudhO5evAqhaOTFceYDOJM4PACZ6Yq0hczuRvIZixx19KpsZEtxGxDlWDY7ZzWmkaiPzGQ4Xv2zVRISEI28k5yfSqTsTL3gabfh84wMAqOtQTKU3GKMec5GS3pUkbiRiqjCqcYI60s1vKWchgN3Cg9q0uc7XYpu8cPDhVZzjceBmoXCu/lk7iGBDg1IwCRBJiJGj68cmmzKhKtHtORkkVa1MWNjRi8ilwXzw4qQ7njKSHa4Py4PH+elQ2kUjyS7UVlxng8g+9WVbA2soY9M+9VsRuUrjzrS4jfcQc/KU+7+NNZlmLF3Jcn7w9au3MQuYwBkODwOlVIVMyS/uyCvU4xn6VW6MZKxMsxKMGO/A4PpTI3HlyCeMtEvO4elVTcPsKLEcKeT3IqFptzMPMIjI+72J9KqKFJ6EDTM0zr8yrjgnuKeGhhVQNo3HOB3NNhuDLOA6hR0UN3qtKUZmWWMDBON1aXOdl1ZWQncDtbP3ewqtcRxybmhIGRkAmokv1miKp8w3bSvpUdoEdm2HB9KfQktJA7W5aRcFBk47VXEylB8zA5+63StCaZYrNsMD0zms2dRPs2r5hBzjOKFcCaSNrecEHcG5IHaq07KFCZLBs89hT4ppkHRSGyNw7VXyFjxIQwPG4CmRcgiAlhaMMyumTx0p8KsigD5w4Bb/GhrdnDTLIV/dkAg8VGpARH3Fm/iAPGKdySSUMH80MMdCppWZY0Pl/eb+90NNiijYSIWyeu09cU9rYSWuzJIBOD3FQ2aJBhYgA4DZ5IFSMcqcAjjA9TUDCRAh6442g1LCDOd6tnjBB7UkhtjYVWOPBBOOuacNrylwoAPbvUaMZHLhgUHGPepCpZs7sAdqqwkPf93zz9KrtHu5I25PBqSbdkDp9agmlBKx7s+3am2O1yQkk4IyQcAelIAQ3I4HPNRggseCM+lIoZmXkHtUN9i1HuSoFIPrmmCP8AeNjPpinpgsTn7tTAhgORjGalvTU2RDwoYHA7VZUrERuOVx1FRb1UjKZbOasoRdwYVB71KGIscTEyHoB0oRVWQHPykZ4qOOFo96N93PSpBbuEIA4FSzVIf5RYuVbPrzQjOUQOcjH6VF5YQ5znI5xTkkyAN272rM3Q9GXrtJParL7Vx5ZzxyPeqsZdTkHJzxU4Tb82cnPagoPLJBL8jrzT8hmXIJUdhTVbLEk8HtTerdTgelICeAB3wAAPSrUQLMq44B61TRPLIdf071ftDv6dQKtaEsvwyeWjEjK1n+EL37LqpwTsD5IP1rRii3nH55rmNGlaPV2UnJ83j6ZruovU82tqfVfge6FysRU8kV7LoM+Y1B+nNeDfDtyUjPP9K9z0FsRKcda9iOx4k9GQ+KbM5Eyg4PWuVYYzwa9D1qJpdOfauWAzXn8pbJ3cEdq5aisyovQjHPtTjgCm4xQDk1gWGeKWmnnpS0AL19fxpDxQOCM0poASgHvQOnPWgZFABmjNJ1ooAA3NO6DOfypo5pTkGgOgfjRSA0tAgPSkJpegozxQMKBRjrSH6UALjFLwBSGjFAAOaXvSUUAKetJRSg4oBAelIRnNKTQOeKADtSU4cU0gZoGwBxwKCeaXtSUCDpR29qUev9aKB2G9O3FKfzozlsGjtSEhuMUoyKWgYoKExijHfrS9qSmITORS4460A80EY9aBCde5o4pQM0A8d6AAnNKDSYpOtAwxkn60dKdSH9KAYlO6U0U4UgQY4pMc0o4pPamJiUH0pR0pcUBYT0pRSAUucUDsNPcUUHk0Y5oEL+FGeaQe1KOvpQMAOaCCTS8GkzxQAKKQ8UtAoATpR06dKOgooEAoJxSE0daAD37UUUDmgBelIe1LmkxQFgNB4xQTg96TqfakMTNKDxRR1PrVCEIziloznFBFIdgz7UZ/Ckzz0ozQAdaQjFGce4o+9QIDkUA5NIaAeaYCk5HSjHFIDk96XI7/AKUmNCUgPNBIFJ070MBc+lA70mDigc0AB5xTutNJ/wAigmgYtHFN/nS5PSmAFqUc0YzQOPpSEOpM0daXrxQMUHNFIKUc0D6CjANLjmkHFA5JFIQYoPJpTyKQUwY4UnUUGlB5poAxSrSZpAfSkJnJdaXGaMZ9aBWpmKDSnpSDgdKKVgF60tNPGD2pcDtmmA7GKKTNL361JQDPvSheKKT86ETsGMU4e9J9aM5pAKetHbFJ/KndOf5UBuHSgijNJ1PtQAo5pQQKQCg9BxQAp5oFITgUCmAuacCKTr2o6UALSg4FN60uRQADk04U319qXPrQAo5zS0gPHQ0vpSAMY5oB5o9qKfQBaXt/hSDke9H8qAFo696BR3oAKUcDrSYpc4NIAFLnik6GlAoAWgGkIzR+FACgflTxSA5FIBmmPYXrQR70d6OpzSC4DmlNJ2pR7UxBj2pTxSA4zR/nmgAPJ4pcUmOlL14oAAPrTqQGlHH0pDQgpVOfxpMUooDYOh/pQaOD60hFFgYtKKQ8Uo6fSgBaRQetB5/+tRgZoGKetHakJ/yKWgBB+NO7fSk70df/AK1GwCmkBwaMUUXEx3vSZpfzpMYpgxR7UuOe9IBilHFG4xcY70g5o+9SUgFznjNIOtFOPHT9KVwsItKRgUgJz3opgA9aXIz/AIUlGfSkgFz6UAZHekpf5UwEIopc5o9aAAEgZoz1P8qXGRSDg0AKOaMYpOuKdQACiilHIoAN3tRmk60oPYikwAYP1oH60mKXHelsAHjilxmk/h75oHNNAKRx/hRSE8UZJHpTAUcmikHHrS0AGOaOg5oJoqWAdaXP1pMntRmncBfejHNJkHj+VOA/KmMTpSjHakOT9aMYqRBweKMZo78UCq3AX8KKKOKkAzg+v0pcYpDjP+FGeKYC+lHWkz7UtAB9KQ4pev1o6mmxiDk0tFIaWwgOaWjr1oo3FYKMUpGBSUxgOKUdaTp/9al9M5qQDP40A0Z5pw4oAQnHrQRR+f5UA0wFwTSYooBOelABQOtBPag/SkM86+MvzwaWhRtuWO/sD6f59K8wkiUcA7h1Oa9k+LFstz4R8wllkhlBBFeMwK7MBg5PGK8jEr3rn0uBlenYlCrs5xweh60pXzjsjTk9MetIY2kPOPlo8x4SUUNvb5hjtXBa56o2CIBnWRtz+g/hNVZJGBZsfNnbg8kipxbSNGJckMx/GpLYw/bY5SrMi4LIO5FUjOS0K4BVsnv2PrUhkd9R3RhRnC+XxtB9ahurn7fcvJHGY1DHC+gpsitGocKcnkfWuuD6Hm1Y9TciuFsIxM7tDzhmLfdbt/StCeeW4uPPa7aePgDgYP5CuRs4muLgNMv2mFRnyX7mrtk0+m3UzyFlMr+YkR6J7VutEclm3c6iC1eCeUOQIioYDq3uB71JGkUMbHzSbhm2tGqY69M1TtXSyR3mkMj/AOuUk53Z7Cn6mbW1tbvUrZpJZX2ny8/MWHGKNbFJkdzp01xFGkUhimWTH+0RV/TrOOaTzZ3D7AY1UDkyev8AP86htorhih84RygLIRjlge2akgsY522NIYzJIZFZD/GDyD/nvWZ07ozLxc3hstjwKrb9y/KC2eVNakEM9tq4gabyrmcALFu4I9vTtWTe7rw2kE5aGZ5zt74x6/lWtequmLFJI63TphVdB8wz6VVhJ6ijSnsbq4ASV7hzv2uxI/CqVhc6k7JNLELaUsVZC2doHrV+HVdV3TajiO6aAeWkbj9Dn6VBqE11etFZC2kjdxuuJM4x7Cs7GyZX1K88m6dIbaWe4aRQ3GR703Vra4kvbaJrtFtNpZrVEB+uasXt1crr8UERRYhAEMoPGQO/6VnwXbvq0j/ZHVUUIZeu76frUNmqRqbv7NhS5fy4LZP9WDjOPpWda6he608pZGXT4yXDHnIp6m6fVnN8Yrm0cAxwxfeX2P6VH5V2WmluUMVvO2xIcYGOwNDEaE17Z2k8YjUTtPGWRTwBxjBrFaa8isPKmtxJetKnzBuFUnn+n5VoGa3liaGBQlzFndKzfKPbFVtQv7i8Fu8VupiRQryqfvHPBqWikxNUu7e20udrqTMUbKpiHVjT7S/D2UbxH5JAVZWPRe1PaMre2mY8Qlg0gYZzTtfe5ubyFTHDbW8akbEQKXJNSUVb4xR30UJjDSlA6n+6v1/GrkzRSWf7uMvKThivQCquqXVpaWiO0m68d9qxEHO3HrRHN5eilYIQs7N95n4A9MUmi4sl1Z0sNPt3kYHzwUwh5x71GqpZvbRRnzo2QN8pxjjoTUUHkxWMklwhJx+7J6bvSmadmNWkuVzJsyu3gA+1TYotLbzWmnS3V5tiMTfOjH1PAHqahHn3GtLcuUKTAKsG35RxgYq9HtS2xdRvduV+4T7cVTee4sFtprqFreSQ5iRzzx6U9yOorxypYtZzfK+9t20ckHtVLUIIdPtYY7OOUs2FeNj0qwLpzI0pj8+aUkAM3AJ71EJ5o7ZojEGvs4HzfL70lqU7IUO/kGA52kYIAqBkISRlIZ1HQtUN7LM0Ubx/uQmTIx53e30qs8q2ISZ0dGkIHPIYk9q0UGiedMtxwM9sGJRT/EB2pLuDz5IR5nKAEbarsmLqSVXwpGNgPAqW1Mfnq8hIGcnFUS9ivPEESQvERk8Gsm2bbNIF5CnLK1bOpXsbXCQx5SN88nmsXyjBcyF2wp5UnvW8TjkWHUrJuQ7C/wDDRKm1WyzKwHAAqNFdZonZgO+c01p3ursqSSOmfaqZBPak3oQREB1BLFj1qvNeM0qomfLYcuOhNWLWGGJHjRQGHHFRpb+W6xKAO2FoRMimJZGs8ohD5IcHuO1V7pIkjVgpG45Ynop9qsXRe2lkhVGUD8qrzrI1sAcFVPINbxRzyfQrOkxMbbVlMfKsex7f1pt5KkkkST/Iw+b5eKlw0FyxVmaDjaCehpssqTPJnBbpzTsZFZ/3MqJAu7Jy5J4xVydktnjTYC7/AN3oKpGSOJPusJM4yOmKDFMwJAMij5vetFsZPcmmuUSX50LIeCBziqkyoLgzRSYjYbGVemKkeXylbYvUZ2HrUVuyqgPkGEnqO5pNBcRhFDtijLlQcgjpmo7l8yrGFIVzyD2p/mlUZuCueh7U11aZS4bJxk4p2EMX5GYs25IzjaOho8iKJiVHXpin4RossSrnrxzUUV0HfY3yoGx83U/Spemw0OhVZWWbGJBlSMdR2qRW2nc3C46A03zApCqhw38XWnG381W7r6GpsXfQS1hc5kYgx46A81LLhB0KjHSmgKoAHQDpmo5pwGwSGJOBV8thD87YuF+lQiVI4uG3HuSaR5SRzkAdqpGZZXYMPlzgCpbGrssq5k+bJPv2pqAPMQecDimFjDwxKp2pY4j8rg9T0rI3iidcoyqSAuMe9Kgw4UnAbgcVGwDsG3YbNSCLz3XaSCG4LHjNKJVgFvhmx0FSINwAx82eM1Ibdz8vG7rkHtUan5CrHkN1pMskfMk+GIHGOKIVa3cuMlT2o2/IdpOVGaRZGXGSWPXpU3sUtSeOUGR5DhiD0pk0Msillb5G6gUzDy7pANoLdqfJLIFyhwvTHrUN3N4oSNgjbWBxjAx2NSeWQPmwMc0xeTukzyOAPWgsXYLgn3qbmiRLHyxx+lSDLSKOn49aZGfK69+lIXc/MBTAnyCo4O4HrS7vnOABUQYjqOtTRQ7MMeQaYCqpwMcr04q9bwFcup+bHNVQ4A2jrnPFWrVyHB6etNIh3NKGX5D1BPGa5rwown8SSxMBhJCNx+tdNE2xh05rmfC0YbxBdMBk+eTiu2luefW1R9N+BY3hWNSK9r8POREOO1eM+ASzQRA9APr/AJ717NoK/Kv0r2I7Hhz3OkVA8ZU9GGK8+1uw+w3sijJUnIr0NBx3rnfF9hvSO4APo39KioroUWcYRQKVhyc8UnauI2QuQKTqaQUrDFAB15pRzTe1O6H2pDQdKQmjPr+lIOtMVxeaSg8+1KPegAz6UZ560maM5oAXrQBSUuKQbi9aM4pPYUYx70DFzSck0Hg+9LmgBAMGlB5o60YxQFgpetJQCM+1AARilxz3ozmjtTDQO/tRg0lKOaAADNJ1pcYP+FJnFIYHg0Hr3FKTSA5ouTYWkz7U7NIaChMZ/wDrUtC8etJnNAgoI4oxzQe1MGAoIHX9BSZ9qXtSATilo6c0CmAHik60ZyP8KXFAgzSbaMU7tQNDTwMUDnrRjijFAtROhp4po4pc59aBoD1owKByaCKLAIeBS7sDjrR2pD1oEHpSdaUZoHSgBD0pT2o7CjOKADORSUdT/hRnigLi49KMD3pAaM+lAwooxRQAUnSnGm5oCwdTRRjmjv0/KgBaQ9PejijOT0pAFIT7Up6Um6mID+dAPNGaSgBetICaOlHSge4pP4UmTzRTcYoF5jvxoppOaA3OKY7hnrSY5opeo4pCAgDocikzil9KQ/SgdgxR3oNJn2oADSE5NGaOn/16BDgc0mCKSjt1oKF60e1JmjNACjijvTe3+FL0oAXOKUHNNB70d6BDqUdKQcigdKChR/nFLmkzRnFIQuaXNJ70tACjpSCgGinsAuaMikxS9PpTuSxR9KUcf/WpvQd6BSHc5T+dA560EflRwK0Mxc4pM84oo7+1MBc47fnRiil9uRSAM0vbNJ0ox3FAC560o5pMUDigAJNOzxSE4paOoBS8/wD6qQUtIBSeKbmlPNGKEApOKBzRnPvQD1osAEZpaKAP0oAMY6UdBmlGeuaPb+dACGlzntSdfWnLxRe4Bxn/AOtSj1pKX86AFU460tNH6e9KP8mgBR+P4UoH40g49aByc+npQAucZpB6Cl9aKAAce9LRj60AUAFFKOBRQAd6d2puKXGaAFJzmgcUme9CikA7pQKM8UdaYxfbtRijoO/50o6UAFFKB/nNGaQhMcD1pwpBxz1pR1ouMMZNApc0lCYBg/8A66BzTsetIBzTYWAc9qU8cUUhPPSgAB9jQeaBx60uTmkPYSlHFJSjqaACjGaMZopMA6UGgAClpgIDS0g47UvegSFBx3oPXmj6UGmAd6XrSA4oBxSGAHrQDilNJjH1pAOzx0/KikzRgCmADk96OtICfwp3b1oAQcd80tJS4pbgIufwpaTFKBxQAUehzRSH2p2AUdO9GaAeO/PpS4waAFFB6cUhFKDmgBByaWkIPJGcUoqUAo59aOPxozijGR360xh0+tGM+tHHajdx3osIUd+9AOKAcc4pO9IYvQf4UcUDg96CKdhBjNA/Wg5FA9eaAFzmgGkJz+FHb1ouAtANA/GlwaNwEx9aMYNKOtBPr0oAMUlGcmlyc0mAc0uOvWjP40nvzTAX2oxzRnmgc0gDFHSl/GimAmB/+qgjNGR70EZoAD1ozSd6UUgDPtRS9aTNCGHWkHPvS4xSfhzTEL1NL0oFFABR0pQMijp70AJ1ooB56GihAL1pe5/rSdTR1NDAOlHT1oxg+tJ0pAOzn1opOn4UDk5oGA4zzQT+NGRR/KgRzvxBjEvg++G0vtw2M14h5oIR4uBX0Nq8KXGjX8cg+VoWr54i2xNwDsyeK8vFLW59Blr91oRpmJOARmmLcySgyMrbk4DHrTxsdwxJA9KlklQrlCCBwwrzD3SK3mlVmKtyexqeN1tUlcgGRh0PY039xJc5UFWxwKp3peVwv3ccZq7kNXJrEx23nSTAsp5THr6GoDNltwBIznBpPPnixAcMrkAE9vxp7r/pJRlAdBhgK2i7HJONykstxb6hA0S+ZC5+cM2MVrNMNSlbkb2b7rdAf84rLu98odVGwfwyL94Uts0lpEIzJ5h6727+9dV7nnOPKzZtbpDGqSArdRvll5xj1B9K1oL6dPPiSxYpc4kErEFUI6gfhXOf2lqN9ZlAkSyJ8vmbsfKaleJo4vLNz5LsnyOp3fN6Gi9hRjzHW2mpbRa3FwiW6SnyAWX3x/PH51VWeSCa5sWm/wBNtsnJXhjmsKy1O6uLr+yzOs8cBEkjzLtAbrx29K6uW2NpJDPFJDdK5IfefmKnuPWi2hopcrKtqLddKnmW4LaqspJt5AQMY6jPbpUtxPHqC6TdOy28lvxtU/ebORkd+1WtT063u7VL6d0mmjGF29RjsfwqkJ4tbs47yfTZLNbciRHC9COhODSNNHqiO5XU7y7SAShGurkzzqg2gxgZIA9ziq91fXzW866fbS+UswiEkp+ZffJrQ03UZbjX7/UL/wAuFGgKxbG4Ix1HoTVK38QmW38qWQBbiTAXHQZ4x+lTcpFHTrbUrTVkjaRHRYiZZJFyS2eBj861rNZrC9nWWYfaHAICEAKD6ioLNbsR3MQlTLnb6Ernjk1YtbZGuXuktyZ2UBmHOAOmag3T0KdvcJbi7EM6vLHu3BxyDisywYXml2s9+7Pcq+8RqxAx6iuskEcWmOYEimvXJXaqdCe5/WsdTBpkcKXaj7WV2IMYyfak3YFrqZEumqt5ch7V4bCT94MMGLgjmr1lA11YRQMJba3iwwjI5GOQDir+sWM51KxjGIkCAyAHO7OCM/rVxv8ASbqSGIfvOp2noKliTMyCZRb/AGpxIWdtu4jjio7yCC8uIb13kcAGNNx6Hvx+VTaloV7dTwOC0VnbqztHnh2Pf8qpy30lnBF5MDTtI+0sq5VF9ahmqd0SX9swjjZLUyTq4JYnkLU9q1rGLlp87tm9QBncfSnwopklZbiS6lm+YtkBY+OlUIT9ou/tDTZjtuFAXhz3zSBO5LOlxrOmQLKrQwI/mCMLjB9CaV0a6gaLPkjICyH27VbFysyGUtkE9F4war2czbZXmjCQQPvjD87z7f57UK1xt6FWSWZr0eapAUYBU9R61WkinvLnzbkB8ErD82SBV8pJqV7PeAhEcGUoT8qj2qBXF7KJPM8uIIQvlDkntRYq+hBE8aM6gEuOD7VVezkt7dPtEgBmztYHk1Pa2y2sTvFAS0gP7s9WPep5VQ2gfyWM6sMBui+tVexFr6mbdrdmKOOBwkLgq6tyWFVJJWW6jiuEZogpIYn7p7AVoTTQlwrHLD+EGqKrcs3msirCnUMeatO5FkizJHCEEoJDYxz0qBEaRwc5X0702SeQW7SxIJQBlVHOaLW+L/dHkOyHcr46VSRMmRsY2PlOwzIflPpVR4JJbh0QbgvClulRtFFc3EJ3sqrzlu/0qX7dOTIvlHahwrDuK2SOWTGW9uZLkee+1cYPHepGVIt2BzjC1Wlv4omKAtuYE+4NGmzG6wdpLZwA1O1yeaxoWzDABPGfnbvWbdXDxagzw7gpb5QT92pr/UGS38gEJtOcgc+9VILkXewKoIfgknG2rUbEuVwvL5LljubLjg88nFVJplmGwghe+DRJbwfaQ3ldORjpmqwjCtIWQjD78g8n2rVHO7IbeX8CyKkb4UnaAOTmkNvhxKBk7c5HepTBG0CsVXDNnpyD9arxyzWrTHyzLGDlQec+1VbXUyb7EL37NMhQbYWBXEnB3dqlt726ttqyEYYbXFMtp1uJmeY5jPzKp/gPpUU8/nyvyrRhsZTqDVXMye8OLiLkurLg4qJ5Nr+WCwGMhjUMfnJLy26MZIPfNMZ3LMjKWAPB70gJmTZE25fNXtQtxt2gpt+UcCmRvKrMFBAbg7ulSRnCgMQGHDH3pgDz+Y5V8qRwG9fSq6KJpApGHTI54NWIIgHYOS3zce1OkjiE5d+oGMjrTS6jC2yilSM4p0jIsZIbBPr2quJQcgNyPXrVSVpJXwSCo7e1HMtikiwJSTliB6e4qJ51yxA5Hc+tMLksFUDaKN4jYkplec1m2Wo3ESbdDufO8nnHSmMNwyv1GPWnHPl52+4pYArrvwcZ6Vi2aqNhyyCXEcmd+M+oqxG4ZSuMKvJPpVdl/eA+vWrUe0qewPHsaE7l7DGiTaCmcdjTYo3ZipJJzkY7GrRIkaJUVfkGduaZbl1B7MT2o2Ha4S78nByRgYom8ySBYs7SDksKlLtu+Ucgcn0qsGmdcEDIPX2qLlqJYgjKbpGfcTxUhkiUr8xZjnNMZSFyGB7n2pIUiky5OcdMdqls1SsOVnETDnyi3GOlEcnAQj5BzStKAQvJXsKYMvgBcAZNQaq5MYw7bhwp9aN2HxjjvSR5ACkAr2piHG8MMk/pSKJYf3nXIAqwpCR89zxVeNiqkKN1ShWc4x+FAMmDhm5XK45x60wuS5wCBRv+TygOvcVJEg8vk/NnpVE3JIgI1KsvzetXLZR0zzVQrwM8mrdrHggn73t6VaIkW/M8uNiPvY4zXO+CCX1u8Uf89T+Fbd3J5MDvkkY7Vi/Dd47nVZW3YBkLZPfmuulujhqbM+o/ABEdvGCvoB6V7RoAygNeWeBLaOW2hCAlSo5NeuaREIkA/KvZjseFU3NlDgUmoWgv7GSI5zjI+tKo6DrVuEAr602rkI8rvLZoZGB+8pqpn6103jHTWtLzzhnY/wCVc0361wyVmbJ3G0HijFFQMSlo7UUDuFKBSdDSr6UAIeaKCeaO1ABRiiigEBozkUo4NGOaAE9aMmlzz3oIzQAvWjvRz6UZpFB3FLnPrSZFHc46UxbB1opPx/KlHSiwtxaBzSA5ooAXFANHSkoGKetIeaBRn2NIVwwaAfajGaBTGFFFGM/T60hbhniijFHPPpTGHfNHfvRRQrAJ0pR1xSHn/wCvS9fwoEGcUUnXHpSj60D3EFL15ozzQDyaBh3oHNJj/OaM5I6mgXUUnmjOaQjNKFoAQigfjR0paBBnHagUE0nU0DF70dKQ9KM8dKBC9R70mOPWlHT3pAaQwo/rSkZpKYMMcUhpevvQBSFYBTSaU0gpjYtITSDr60oNIVwoBzRmj6UwuJnByaAaXGRSYNAg60vT3o9s0nU0DDr9KPzo6dKDxQAdxxSUdqQUAL2ozSZJ6ZpOhoC4uSaQkmjNJ178UkNhQMAUCgnIpgFFGcUgNIBR9aTdQVowBTAUNRjmm9Kd0pgmIw5pBzQeaT+tIOotJnPFJ0/+tQe+KYAeaUdKQUvWkNBnig9c0h60Dt14oFcUjI44paM0dKBijil60nSlzQADpSjk0maAc0AOzkUDim0oHtQA7OaCe1NzThQMM0uMCgHmjtQIM0A8UmePWgHHrTJOUoopatGYYwKM0dTmlHOaYw79Kd260wfjThnFAB1pMH1oB/yKWkAtGKSjr60AKDj1NOpp5+lGfSkA6jpTR1p3fpQAE0D2z+NHWl9KADpS4xSDFL07mmAUopM/iaO1SA7PrSUfyoxg00AoAxmg+lAoxk09gDvSjjijFKeaQBQKBzSUXAcGx06Uoz1pvFL2pAO60fTNNHBzThQAtFGaXHFAB1oooFMAJx1pRz/9ak60ucUhhgUqj60nWgcUCHZo9aQevalx3oAUe3WjtSdOBRnpQAuPrTj0FNHWlzmmADmlWkpf50MBRzSgU3PalpDQpOaAcGjrSgc+tAAeKTrS4FHU+lAMTGc0opBQTntQAdc9aXGf/rUEUo4xSQxORR7fyoBy1B4PpTFcOgoBoFLSGIOBS4opcZH+FACd6X8TSGlpghcUmO4pM55zS5IFIBT1FAOaB09aXFMBMelL1GKQnmjrQAYzS0YpB1oAWk70UZxjvSQC4yKBxRmjt1pgLn86CaBg0UAIKUnAx3o6dKAM9aQCjmkIpelH+NABiijpRR0ACQKUdKQfLQeaEMU8mkpTyaDzTEH50vQcUmMUuce9INg69qDSZ/nS5570wDOKUGkPTn9KOT0oABR0zRS1IADS5z3pp5FOqkAlKMD60HjmgAYpbAB54oxxQBRSAXNAGKTOKAck8UALig0fhxRjHrQAgGe/FL0pDS4xTATNLknOOgpD6fyowaQC9aUU0DPqKCOaYCj0petIOPrSihAFGBRR2FAAvNGKAc0uSRin0AB1oznNG2gdSO1IBBz3pwApP0oFCAGyaNvHNL+NJQAhHtSkUtIKLDFpO3PNLnNJ3oAMAetHXvR0oA5oYhksYmt542+60bA/lXzlNGsc9wmfuSsAB6Zr6SjwHG7pXzt4hSOLxHfeWGWMzNwR7/8A1687Fq6R7WXOzaKn2cspdQT9KS2I+ZDH8xP3vSn72L4B+T2pzzeV8gXkd68k+jRBNA8TedsIUHqvQ0/PmZLJgMODUseZAFYfu+5pShV2jQgqOVOaQrEcEls8i+cWBRuQo61TuNs90ZlYou7BB64qaeMvKrcBl6gCkkSIPvjyCeSp/pWqehg1qSXUCb9oO5R6VQnSMKxXkdMe1aHl+YXmkkw2OAO9UVi2SjH+rbqtbxZx1I3RXtdTi8zbIq+Up2lV5Bq/KGTItUVw/wB0Hgg+4rOlR7cyi1jj3MdxL8AfQ1PZajPeRNDHKpmBw0uBxjtXRa60OL4GXpVa7tktdQeLz/vMYm+bHp61p6bbpdhvsOoMYbWHYI5GDMATycHriueFzDCr3Uaq17vACdj+NWLS3sLm58yW2e0vGPzTk4Uj8KSbRaV9jdt/D11F5n9oaiLsEBxGx2bge6jp6VtW93KyA6ajm3VQs0bPkhR1OO9YGlyaQt1EZNTllZYme1W4XB8z+6fbrg+9WNO+13DPdSKdPv7fJKbv3bg9AQKl9zWLuS36QpLc3dtJHdiYbEtGfoR1IFLbX9gdOmuTHE93ZOVWJ/ly2OOT2ziopdYslkjvLyO2TUQxVYo15X0PHr/WjUFg1PyYNQsoxHt3+eflwc+3ekmirMcLe4v7K1uLuZrG5mbfJEqjDA+h/Ot+bTiscTWkuy1I2yY+8PfNZF7Pp+qv50jSpb2SARzr91yBgYHpWz4YivBopS4voLhJn3Hja+09gPyqXuWnpcli0W80ua0ihgaOOcF/tEpyCMVkw6feXEsqzmOeblozkcelbOr+IZba7EU00f2cFVhjU/Pnpj+VYM8E02tX7XMjhmwrxR4HlLjGM/nSaGm76mWl1qd7YGEGJZ/NBaduyg9M1p4W0vLSSK4826uvvAMeAOmf0oj06K10l7GFxBArby7n529B+ppi6kDq6D7C6RwIu+Yjh/oag0TXQt+TM9rdtNdyJG5xiMcj6frSRw/8I9pFuRNsWU7VjcctnvioLe5TUL26LRSRWkc+UD8blx/+up2uYp721RYTck53buQg7YrNopO5TtLB7eC6its3d2Ezwe55oexYRQmYLax7PnDHcWNad5AYQrWhWJI2Jdu7+1ZRtL241RbueQC1jUxrbgcHPOSfWqsiebsVriEQ2EMko8u3MjCLPUmpmLQQxsWEwdGCRn+E+pp0Nibu5la5iMkSZMce7Oz3+tMZZZbZFjHzq/1+WiStqUpXIYB5FogvVykjgMB0b2qGONmeVYh9mg35THUKO3+fWrMrM7XU86pFBAwZN38XuB+dQskmpQo0U4SGEtL8o+/njFPYNQuke3Ece4xu43KT1x6iqryLbyCB5POkkTO5enXvUsq/ajFcyl2dF8sewqGNG+zmSVVU7j9cUWuK9iv50AlliDKZIjn8T71U2GKCTzHZgzZCt159KtiBdZjVYsKJV+/0wPWooxDY2c9vJ5kl15f7hwe4PJNaxRk5Eltcxn91GAzkhSDwBWdFdW8zSDIJRip+o7VBaXRmllMv7uQfxN0NUmKgmGSQyeZknYOlaKJk2yS9uliaIzLwThc068vWFknkElsjkduaRIftVsq+UflGDu5JpUiW1ik3zKn9xGHf0zVrsYsjuolmtyy4DAZbB61XsZgNqMfLYjoOfwqaCzYkOHBwpypNQtaRyzw+cnksrZXb/OrJHSLAYSrFjIz5LE9BVN2gsYo284tubHPb0qTWbH+z76SMqXz8m4tgD3qhLZC1UJ5m+MsNoboK0WplJlyTUmCAiL5V6HPU1WFwHlZifLYqXYscj6Ux7dFidTuO7gYPFUWlMMZTySRkjB/nVbbmLZYkuDeiJvM2EnCgDrSiSUblJJdW+bHSoN/7pIypbBBBx0qS44kSRCQGGD6GmQI00aHY0YQsfwzUj5VBtwrZ5+tQsikuCOTyGFFuzCf50GG7g9OKpK4hAU3yZJDjAIqaDYVaQ5LjoDUBh8+fzTkyBsYHpVpYMB2cYyapIQwEuc8HntUIBMrblAGc5PrUouII8xR8uOfaqrSeapOcHPSpY0mTT3PlQl1H3QTjuaprKWijlI27xnB7UrMCAqgkd8npTWXeQD0qXI0jG4ocYPIz61VUM8kh37gTxntUsiqZQQSD0xSSgIAGAyDmsb2NVEYsciyYByoHSn53gDHyjnIpYj5xbaN2eOaR9oGwL9TUt3NEiWRfMXk4zweKahFtGcKdo9e9SOyHBQHavY0jYkhICHP1qeppck3htrsuAf7vYUOqgKVG4k/dz0ppAdEUttPXipPlU5BJPTJo2JsIY/LZWG7OeR7VamXM6Mp2gjp6VBK4liXBAA7CnK4mi2gZI71JtFdx7jZJlDkA9+9IshEh3EfNwcdKa0hChBjB9alnUIqtjPHUHpUlWsMmZZJAAdoHX3ot4WXJwdmetEapOyRk/KTnPpU8reWPJQ5Qds96LdSvIAuZQRyvp6mo5HcSE42pnoKfvECgZ3Me/pQSGjAP3vfvUstIQpnbnKk04YQ7f5010ZHGTkdttSIAx45CjPNSaCq7BunJ9KtIDGCckGqiqxc5zgcjFSRqxZecU1uJkkcwQFiOMYqSHLsCORSSLnCDrT4jtG3PTmqM7k0beY7Aghh61bi+VtucE96qRHOST8wPapkKgbs8jpWi1M2yprd8Le0mDH+Csf4Pu95rJRVJQyE5AqLxpdCKyc4OW4ruPgL4ZeK3glROZPnyeuO9dtCLcjhrySifUfgODyreFduCvH4eteo2ORiuF8KWnlqCo4xkZ9K7yyGFXjmvZSPAk7s1E6Vbt6rQ/d96njbtSEiHXdKGrWLR/wAYGQa8vuoXtp3icYZTivYYxla4rxxpSxTpOF2h+pFYVImkWcZj60nOae6bWpua5DUTp1opc8ZpKBjl4pOtJ3ooGBNFFLkUCQg/Olzj/wCtScUUhsOtFGcdKXNMTEpQaSjoPegBetG706UnSjFAXFxScUfnQaAFU0oam0uM0DAjP/1qB3604UhOKQMQc0tLRnFMYnWl7d6Qc0hFAh27jikFJ1+lL0oEGc049KZjPSlBBpWuNAOtJnnpS96M5x6D1osFwpe3SkBzSbqYXDOPWlzSZyKM0gF/WhT14pOlB/SmIUgHrSHjmj880vUUD3G9aUCjIzQDj1oCw7pSZ6/0pAaM47Z+lIYmKcAQOlIOh/rQDxTEGaAaTPPFKSDQIXGcdaOhpAcfWg9KBh6Yoxj/AOvRn64pCc0AO3UnWko7UCFP5mjvRmkzQFw/WijvSkkjmgYhGef0FFFFIBMUY9KXPNJnmmIKMUHmjoelAMKMUme9GMDmgA70v54pB1pTjNA0NPHek96Dj60UbiE7UUDFHQ0r2CwlHfFFLTGGMUnrSe1IQRQK4uKTP6Uufyo+hoAOooOeKMc0UDsBzikHNBOfpQpoAMECmmnmm/pQFgA59qMfnQTgignnNAARQf1pCc+tLj86BidKXp70UtACEZNLmjOTjFKaYegZ4zRmkHWl9KQBgmlAxRmjPr1oACppckDv+FFKBg9aAEGadSdqAeKAFozzigHNHXnrT3ATHpSg5pO3+FGMgUEs5Xn1ozSd6UHNXYzACl/OkzTvagYn1zSj9KOnr+NKKAACigcHij1PNFgFzxxRjigcjpQTxRcBAM09QKT0oHSl0BC0A4o5FIKAHY+tHXtxQTR0PtQDADPNLjtSDjNOx7UAJiilx+npR1Gc5oAB9aXGaTrxSjmhiAUvak9qXv7UDDrRSdKWmgF6UD9aTtS0dQD86UD3pOp9KVeBSAOg6mlBzR1NGKQC45pQTQTR1ob1KFNGM0meTzQO9BIo60o696bS/XNAACad0PrTf5Uo4oBCijNJnpij69fagB3TBox3zSDjvSgflQNB2zSg80hWgdKYhc5GMUoNIeKUcknpQApxx3oFA4o7ZFIqwZp3500c/wCFO6GgSAg0q0lKTzQMOgpMUZoANAB707NITx06UdOlAAevSjmgHNA5oELRmgmk6c5oBig5o6GgCjOaEMMZ5pe3tSd6XqKADoaTrQeaAcUmFxwNG4HvSYxS8CmAh/SnCmgmlHPSgApR+NN5HNKTSAAPrS0g9aBx70AKDn3opM5paYB1o60UUAL1zSik56UAY70AApeKQ8UooAD19aM0c/jSD8qAFPNGOO9FBqQDpS0mcigd6oB3X1pBSZooAXsKCeKSjpSuAvbvQPSk70uMGgYv4UL19qB360oOTTEBGDQPzoxQT7UgF/lSUvX1pOhpAL1+tBOelJSj8qYAOnWjrzQB+dAFFgFPUUYpMfNml69KBgQaO3+NKcgUnWmhDc5p3SgZJpaLANB57/jS9PeloxgUgEFHc0pFGcUwAjigH8qWkpMAAp2Md6aOtHemA71oB/OkBwKXrz0oDcKMUh984HpSikMQnFBIOKQ9aXHt+dIQlOxj1oPPFJgmmAo96OhoB+tLQO4h6UnTmjOKXrSECnDc814V8QbEWHi6+hYFd5EiDHGDX0DpOnPql/HBH3IyfavMv2kbCGy8f20ca7CLNBkdyM8n/PasMTT/AHfMz0sBP99yo8wTbFGS3OentTEj8xlLE570xXw4ZuR0xV+WNI44pE5LqcgHoa8B6H1S1ImdArRAng596iQqELEHfng9sVOGWJg4TO771S6gtms6PasWRkGVPQHvSRV9bFJ5DK5kAPPFQLA0czFskCpjP5Y27fm7VG91JImH+UnqBVoiQ+yhNylwqkKVUtknqPaoHddg25yOOO9KZlWBojlSeQwqZfL+wqdpM245I6Ef5zWsWcs0UY8OHE0Z8vHy4POfeuevlFtcwm1BEat8/YE/5xXRFRI7EE7iMFe2Kry2z3EYiZgo3fwjqK6oysedUg3qVvtjSRkPbLIkKbg6HnJ71aurg28axGB75LhQWUHlfoaz4ZrnTm1CxeLda3BG2bb8ygc/hT7C7xysjbmPEn90Vo1dXRlFuLszetry3WFLbbtnA/dl1+76c+ta8c9xeXMIurkfa26EDargdsVx6MbO8nZVkuZGIO7dmtuC6t7kyTIxgIQZWV+Qe+K53E64tJnWWNrdTt9vmsLZwh2OVA5X24qnrljcasI47ZgtvO+020nUjoMNXP2U91cxO1peSva8+Yobj61LHZRWlzJcfb5FidQfLdyRu+vaklY08zpltL2O4t9Kt7JZY0G2aPGGBHarNzd3Flqk2ntpE0CQAfvDzjPTBFc7YRavJcYju40sT8y/vAGz7tmp21eewZrUS3MskhzJcK2QPQUybmrrQtLaKG1M8b3ZbcPMOHTI6k+lYuhSWWj2l3f3jzXysTloyTvcHpx26VVu4IpLx7iVvtE8igCSc420xNSvLeC3hsbqFoVcmQImQPc0r6lLVWLujXQiuJby4mjkllkLR2jZIVccCtBdR1G9sm+0R20CByyIq8se2TjpWFaTTB5FW7trseb5kkqxbQP9kYxV6d5dcuZZZLhLZbYBreCPhGIHO6lvoD0LTz/ZLB5tRYfa+NkMA3Z/yMVchuyLWKOKLa2S7y57dhWBFqt9cwSM0STzO3zOvQD2961XumjjUSW8ltHGBvJIyx9KhoFIV7fV9Yl+0boFsIFGEACknPU+v/16kQ3H22WSW4DNIQERQAq8YFZ8M7XtzMtyHtIA4ZRu6qOh4pkk0MizSRXa/uwGGejc4wKTTRcWhqWWpSPNZTXQjuZiQHhOeCfy9KtWkM1va3MHmrNOuFLE9OetJ9tutSureGDTysflFnuUbqf6d6iZzZahDFYWDQIVLGSdg+9ifT86rfcXMWdUVrk20XkI0KH589WPv+tQX08trfzkRraW7n5EI7YpIJmSe6kvJpJ5pOQiqFCt/hXOawqzvNczXckQ2hQM5FLqNG1cTyS2v2SFljVmyZFHP4VVvbxYrq3iRJJkIJdscKewqtapDDbm6lvAqRABYyeWz3qWPVUkt5REVKlsE+/1qrEtjvNSSJ1EnkDBHFY0ksELwyKsk83KgnsKtanALtBslFqEO5iv8XrVS4EeyKJpiFbkFetWuxDK8822No5W8qAtl2VcsKjtkHmhYH86LsxHJFX4JLYMTksR0U8j8ao/aZbW7YIhReTvQcDPatV2Mn3C/wBXFvIBCjhGGCV7Gsm9mGpRAJMY5AQy4zk81fe4iihAihNzlsAL1zUd1NPPN/pSRQlBtCJ2FWZtoPOuoHhMhjy/ckcCkur0R5uIQssyngnoD6VnXiBpAsaGYId3zGlgms1s7jeHScsGCR8qfWtVroc8pWHvJ9rPnzlnaTgqTwD3qC7imZ0MjoV4winnHvWc0c5V/KkbOdwB7VJEzQsCgIZvv56/hVoz6j5i5uTCpAXG7k85p6ziaMCRSh6A+tMkaJ/L3I/n5zvzxinxbUjOWxzjb3yaFuS0JF+7uQVZs7cZPpTGRp0jBYoA+easK6vchN+Cq/dbvULTMyGMIwJPDgZA+tXy3IbJpYEidiPniPOB1FMggbaGU/ID0NJ/x7OrGTe6jBwKikunaRjkKhGQB3qnZCSbLYmS3AAPmSdSarPJLO7Et8gGMVVWP5iwJ5pzAI2QxIYcis3M1SsNIDMdzZHUYpqKUBbeCp7Y5pGdVkAA5I71GknlzEfe9u1ZN9TRIlVwTkDAHpSSOVfYF3Y5BPSo2kY7iBtJp6kKoyDn371PNcuKsLwqNISMCq0W68nSONC2T2pbgJnJyqnjg96ns5mtGEkTHcvRh2qTTYmMP2RXGME9j2qpCwDhZPlJqSSWSZ8El3Y0rbI1Ysu5h09qnmuyoxGrIu8j5ivt6061do5WXbvUnPPao5HEEQI+9kE+9XIrgLbGYj5nOMCi+o2rIbADFcksATj+KpiAw4HzMewqJCJSP7x5Pelj3hzyRzQybai7Yowd5wT0HvU1tEUj54LcgCo5VSNiHxjGeTUsKo0SqpO/vn0qTa+gOVeLoSy96ijZriLnIRTyPWpAoR3QkhMdvWohG9qkbZJBbOKWxYp+TBAwSMU63VimJR15464pr3QmkMh7HpjjFSRyB5xkFFPepL9R0aK0jEZO3pSby7HAwRT3YKxK4KjvQojBJwSSOmakpCxnEhJOSfTsaUd+epxTFIKk8Ak9qmVNzgL19+1IolOVBPVhUpkBVNo6dx3NQRDe5Genc0+MEbuST6VZLJN2xsnnPenxg8t2qHf5oIBwV/WpEYtxjA6VehDLUMJJJU5FOkbCkg1GpKqMZxUd1c+VExXjA6itEjOTsjkfF119u1C2sk53OM+nWvqH4O+Hja2ELsu1WQbMdj3r518A+Hn8UeMRcbC1tC+MsON1fZPg3T0t7S3RRjao+ma9fDwsrs8TFVNbI7rRLbyolwMfhXT2hG3ODWPp6bVFa0TYX0Nd9rHlmhbyb2AHTvmrqHB46Vn2y7VyDkmrqM3SpAuwscH2rN8TWQ1HTto+8AelXonOKD98DqKlq6LR5Dcxm3JRjkrxUA55NdP40sfst2uFwknOa5ogDpXDJWZutUJnHFL0ptBqBig0UKQKQtyaBh070oNNPNH50CHUhpegpDQDFoFJ1pTSHYSjNLRTEGc0Z4oopAFB4oxS8Z9qYCDIIpc80mcUUD2HZppoooAXNJml+lJ3/wAKAAdaXP1FJRSDYXsaCc/SkFFMQ76Ug5OMUoOaTtQMWkwcUZxQRzSAB3/pQaXFNJxQAUUE96TPSmIXOaM4pM0ueaAuLwTznikz/kUuPrSYxQFxRSGlHANJQAc9aKKOvr+FABjIooH6UdTigdxDS0mc0vWgQfnR0opKAFxn60Y4/wAaBS5FA9BKB19qMcUfWgQdTS9TSUZoBDicUgPFJRQO4vB9aT2oNGaAYKBQevrS59qQkigA296QUoNJ1+tAgpMYNKBQelIYnHvR2o5NH0oCwh5pD1pSMn0opkice9IacaQ8Cgq4lJilxSUC3DFJTu1JT0GJ2oH0pOaBzUhcUtxSZzR0pKYXDv7UHg0detBoELnNJigdaMUDADn2o20tJnFACU6mmgEmgBc0tIBijP40DF6Uo6UlGeBQA7rSHGaTOKM0gHZ4oB/OkBoByaYC0oNNHOeopQcev1oGLnNGM0A0hPvQLYdnB60lJjvRQSOFIOOaOtLyPegDlB0FHNGcmjPFamYuaXPekpTQMUEdeaMkUZooAUUpORSUucUAAHFGOaCOacBjrSCw0df8KXpRR1FIBaXHFJR2FFgF64oH60o/OjGTigA6UZzjrQOhpRSASlpccH19qTv60wF7cUnOO9LijkmgA70tJj86CDjvSAU0UDmjGaYBilHNAFAPNIBT9M0h/lQcZoAyaYCigde+aBzR+dIAzSjOKQUv50AOHGKUnim9RS/0oAUcUfrSUo60AHNL15o60DigBPTrTh04pvWlHTrTABS8/WkHNLnAoAXOPrSgfjTRnvRSGOJ7UCk9aB3xTEOzQTSUdBigLi9TS5pMUdaQCijnHFA6ilHNMYCl7UZwKQGkPYcOaUcU3t70q0CQd6Wm9T+NKTg0hhjFGM0E4z60EjrRqAtHQUgNLTAXv6/SgkZ6Gk79/wAKBQAd6B1o60CkApH1NGOaOaCelMBcUH6UbsfSk6GgAGTQARR1NLn2oAM5FIDj6UuaQUALnn/CjPNFLQAlKKMYFIaGAvT/APXS8Uh/GkoAWlH+cUgbjvRjjNK4CnnvSg5pBzR1NCAWg80hNHX/AOtTAXNGaM0nI6ZoAXP40UmCOlKOKLAA5pD0o3UvU4pbAKOKM5JpM0vVcigYCl6fWkB5pQaYhegoxjvQTzSetAC8gfSjr70UDGO+aVgAHj3opR0o6GgAzzml96M/lRTAORR3FHNGc0mAd6DR3oHekAtJ1PejpS1TATpQD+FFLz6UgDOaQClpOmaGAUuc0A89KDz2pgKBSdP/AK1KDg0cZoAMcY5oxQetH6UgAn1FJ3o79KBigBcGgcd6Mj3oAFABijNKRxR0NABS4pOnGaXrTASlGB/9ekBBq5pdg2pahDbqM7mGcelOK5mJux3Hw70VYrZ76QEFzhfpXhv7U+n7PFGmXqnh4zEfqDwP519OCNNN09IYxhVXAxXzl+0pNFONNaUHhyV/KtsWrUGjfAt+3R4YI+D1B9KWJlAxySPWo0l+YjJ4qdZUKsSCznoRXyUkfbQJ8rdk4U7AMtiqMTEI2FOAat2rm1bPB3DGDT1UsHXbjdUIrZlWRXnaPYvHr6UhtTuYnBANTbniJA+hFQyE/LjOM80XBoZ9kDqcZyD0qxNPixSDYisjE7+59qidZIcSoMZ7HvULo1wpkzknritIswmhtxgxOQpDHAGOg96RYisQKtyRzU84RIV2ktkfMBVNyZU2liFrpRxSWopVpIyOoY4rDl0e6ttVugZ1Syhj8zLnqeyj3roINjH7wG0ce9JLbedHJjLCTgq3IrWMrHPOHMZP2ye3kYXC+RIxAz7YquIEby8oZIlySCeSfXP50mq6VdfaIGXLouSUk4Oe3NV7bULu+gjtWQKsClS2MEn0961spaoxV47mhbalGZDFGXit9pAI4Oe1XmnhNi8UgMgcjDY6HNZG5CCNw+XjA61MLwRqio3Xg+mKzlFmsJrqaskCXtyDI4EezAKsQPyqzp7vorx/ZkYxg4DE7gPzrCe7CgZOQxxirH29rSEbZ9gJx5bHqayaN1JMuahLfLeyXQmE0swwUmA2j1xipI9VW3szZWab535kLJxyegNVEuPtcLtLLs4yOOM+lVUughTy42l3cFU7D1zQvMltdDSn1ForaO0W0KOzbnkU8D2qfT2a2DfbpN0b5bbHyVX/ABrMS2uIYJHhVioJwJWyeadLcT29tLI0aCZE6D+I0WC9kX9MjM0cCaezJCXzhl+Y+laE8ZtruRZpcSK2W85t3NYqajdfYoreN/LDcsFXlj7GqtpMrT3KbsmE/MGbk8U1EjmNWS7ur2K6L3mZJmw0saAADPQD0p8NyqXkNqtsNnl5eWT7uc1m2rJHbIjwYlD7wEbkHsM/nUctxeNHGZCsMaEmQN/L61TQRkdXLqUwvNxgSeKNAAIH/nWXHfu8txdXUjRs2Nqbshewx+lYQnls7WaXTpTumIJycjGf/wBdEeu+Zasi2guZN4Usv61FuhXMXhPNa+e0HmTyyhmy7cA9qW2El0sMM0Q3sP3jsRtzVW8vnnkMPkNEuAGIbmnXlxCEjtlSTZj53Y9/ShqxSmT3E3lxP5EP2g7gCwI2qM9aSF4jlGTjGdrHioJBCrokeY4iMbh0zVBoHjlaeGXeCuDu9aSRTL811NDFJ5yL5e7K7Rzt9KoSG1aWMy5QLyhY9CaR7i/t9hbYFA3Zb19hVKa4F5M0l5KbmQEEADFapGXN0NK7uA8HlQSx+aTglR0HrUd1b6xbwM9wU+yjpgYOPeqRu5Y1PlxRIoOVPf8AGqF9NNqLSPdzSOr8D5uPyrVIwlImOoiMbWkXDEsqL1/E1ElxDLIzwyB3YZOTyKrzSRvLGwhVFRQuF7+9QFUlkclecfw02tdDLmJp7nfMpcgsey1VKbGk2u2Zf4V6ClcKtwhVsKo5x3NQoRcOVbKFG+b61cUzNtEkRkgRNrApyCPWlWVZJEWVipB7dD6VLFHbwySx7SVPzJk9TUkUJnidWQCRPmK98VtymTdtRCuHAUksOOaWyVgZWddpVuSe9PxmMSEkD+8KbcTmRVRDhQenqfWnZLcHqLcyIwjdiofdgAdaT7T9nUrHwp9e9ViqDLEdOufWmg5JbaQQeKTn0Q1EUsS+BjB6nvTApZiSOBSSPzwQWPak3spOeCe3qKyZdh3mFgwAIXH3hUQYPkjOR8ufWnbXIKg7cimSOEj+gwfrUNlqIsYV23Nj5QcZpjzAqAoAA7+tMMvCuPukYNCpsG48qeeKRokK8itCA2QScMaeVXaoViyg8moWUMh2Z3Ht6U63bYNsrYVRn3NJalWsEhWThcgdqVozHCOdqZ6etLKFAVl+Yn+EdR9aakxd284M4A+Xn8qllImlfyQrIMk+nUVGxMrKFOPXNKswaPaq5c8kjtUgKSxlmAjCjgnvU2uVcjUmRiQu4gVK5ZokjIxxUVtJ5aOgGSxyGHSpnInuEEq4AGM5oLtfcktzDbygSHBA69c1Ic3chcFkjU9fWkNrG0TOpxjgDrVcK5GAcAc8UmxpX1JXtpC3ILFj+JqaKFwSSMDGMntiovNlDIRncDxinxkwsyyBi7dOeBS0NLMRy20Bm3EmklLTLtBOV4A7VOHXyACMuSckVCowQQN1IFqPhiVto6MeoNPOJHBX+HjFMkkYyluAemPSoo3dQQq4zySPWouaJFpgVQE4Bzk0mwqhf7249qZuFwCT/D90e9PV9rjnAHYetGhRKWJCbVCqp796iLsXIU5J6YqRR5pz0GaWAhCSBkr0osK5LbqwbGST6U/lAexPrTRIUOcfWlV/MO4rkZ5AprUm9xYxhhwc9/ep9w3qTkDNICGAIXGO4708KAuT1q0S9iQTfuyB1BrF1y7FraMd2ZHO1V961ZJPLTnkjpWJp1kfEviW2gVC6QsGOOhOa6acXJ2Ry1JJK5658HNANtY26iIKzjfIT13Z/wA/nX0h4esvLgQ84wCK898AaH5FvGdnUA8djXrOmQCIBRkgdK9+nGyPnasuZm1ZoQi8c1ox+lUYAVUVbR8j0NamBcichgO1Xl5FZsHJzyavxcrUtAXI2CjvSxks5JzUaHI9qniIz3qBoyfGlg9zoFxLEgknhUuinv7V8w23xytGe4jmtSskTFWXOCCPavrwoGQqfmUjBBr4E/aV8KS+AviLevbwOlnqQ89GA+XceorCcLmsZW0PUE+NHh/ZE05lg3kAgjODW/beOdAvHVYtTiyw4VuDXxlFqryLGrP39eauwa8IrgkEFwOueRWHIbXR9r219a3efKuYpCP7ripSctxz7ivi608ZyacsswuZIy3cMePpWoPi9qlqls9tqcvBG75uSKlxaDQ+vwrEdDijJBwQR9a+Wf8AhoXX4JkH2tTHjgkZJrX039ozXXcM8cM0Q6llwQaVmGh9HZ9aOvrXj2gftAfaz/xMdOVEb+JGxXbad8TfDl8FH27yJGPCyYxSCx1mcUdKgt7y3vBuguIpl9UcGphkdjikwF6UE4/+tSZ4pT9KYCg5oAoo6UAKB+FAGaQHI70ueaQxMYpM0pOaTrQIWj06/jSZzilFMTHZFNo5ooATFLRSUDFooBoxQIM0UUhNADgMigEfjSZxRmgodkU2g80Dp70hXDtRjNB5FIDTC4EYpPWlx+NGAP8A61ArB170uab7dqUcUgQoNFHWkP4/hTAXrSClB4o7UDCiijPPFAhMUtFHakMO9FH86BxQITmgUp5ophYUD3oPPagcUhPNA+ghGaXGKUGgjvQKwmOfejpRnFJ1IoAWkpe9L60h7iUHJoooAQCgHNAo4pkh/nil7UlG76ikVcKCcUHmkx/kUBcDg0YGKPegUwQmKTnvS0maAAUgAz0oPPtRQIU8Uho64pDmgdxOxo6igHFGfagQmKbgZo6GlAyKNgEB7YoJ5o6UcZ/woAcOPek96QnNFA7iikPSgYz3peDQMQj0ycUg60rUDmkAHjvQPrSUo70wF7/WlzTc0q80CFooPHvRwaBhRnmlP6UhAoAXP5UdOKTp2pevWgBRxS45pCfalxQAAelHIoHpQetAXF4FGcUD0oPFMk5Tqc0Y+tKKQ9cVoZij/OaKMUo9aLDFzkijPTrQBijvQAu3dz1+tL3ooxk0AHQ807tSZwOlAB79fagAWlpOaUHFSwFPHrmgdaOueaB6UAxScijFHSgc0AAFLnAPrQRS9uKGAmc96UHmlAzR+f4UgE7il9aP50Yp2AMZopQR6Ud++KAEopfwo78UgEpTge9BGKXFPQAAzzz+NJ275pelGaAEApevFL196OvrSAM4pce9JjNGMUDF+lKBSD/OKXGKYgpexpOuaMZpALzijOaDyKAxoAD+lAGCOKUdKP4qYWDv/hR+dKP85pM56Uhig9KKOwo9KBC9MUvc4pOoyM0lMew/NA6n2pvXFKBikAv54oNA/GihDF6UfnSZBGKAaCRw6YwaWkBwKTNMB2aM55pM80ZHPrSGhxNANNzilH0JpjAdOtJSn8aO9IkUEUuaQUp6UFB3opKMetAC0A8Z/lSDAOKWmLcN2aKPwoFSMM5FLTR70v50CCloHWko3GLgUlKDRx7imAo4PU0v3qQ+tIeuBnFADqP5UgPHvS0AGc0ZwKKO1ABQKKBxSAUnNGc9KQUZ+uKAFxxzQvpRnikwaYCkZNL39qQ9KOnFAC0DikBxSihgIevrS+/p6UCgD2pAKRSUo4o6/hSASl7AUYoHNMBRyaOmKO3ekyTSGKBQKB1paYg+lFGaBQAuKAaAM0YosAo/Gk6D2pc9aTrQAvbvQM0AUUALj60nX/61FAOaAFxQKOo70HkYoQATQfSiikwAcfWjNKMGjntTAB1pBS+vFIOtDAXr2oJ9KOM/4UmKADHFLjj1NHT/AOtRjIoAUjpnpQDSdfwpaQBndSGndKTFMAHPrQBx1oNGc0XAB+dd38ONGLvLeyAgg7VzXDJGZGVFGWcgAj1r2nw7ZDTNHhj6HHOK66EeplN9Clr9x5aH5yoHNfMvx2ujqC2jFzugcjA9P84r3rx3fG2t2YE45BxXzV8Q7pbu5Jwx471ljH7jR34GNqiZwaorKCOvcGpYYlAcsOnSoN21h2FTKDJxzXysj7GLFdtoJGcCpI7pywZAAwPWlRNsRDLnPenwxF4mIGB6GsTUS5jygkVss33h71DEGZlUEE9BmpoJArbTzmlaFpHLICMnA+tCG0RSRsMxyZUjoe1U9piIwfbitG5hl+yebI+8g7fcVTmBjjQgbiRmtUYyQNEHmwuSrcDHWopQwHA2MODuFWRIHKELsYDBOainY3Ez5OM8n3NbxZxTRVQhi+wAk9zTooLiOeNSFDHgANwT7UiZhXfGN2Wwc9qlRmIViPunINaN2MkriXyT7jHMzMp4Ct1X6VlXtojIsa5jZG3B165962b2+811Dx5K8bvWqimN5Dvzg9MdqcZakSgranLXUM1kxfHmLIxyyDP5ioluBFbBl+Y8j5ux9MV1JKxhDgqQeSBzVFrCOO5WZo1kUNu2/wAJNdSlfRnE4dihZOsiASevJq28lvlPMVZCOQpqhPp9zbGRid6sfl29vrUdtPMA7yDdnj5lwRV8iYKbjuWJ0a4YAEqi53KD1p0cxAXy/lQdQeuarm7Eaqqjc/f2p73CSQ5GOCBgdal0xKoaj3W1P7w/uiqV3KbmVSW2gEcCqcd4ySmPjJ6Gmy3LOTHkF17rWfszX2ly1NeXMs4hjlEflE9uhp8Ofs8hY+Y2c4Xg596zZLgwANtH+0+aX+0CAY4zmQc8DNVyWJ51saUOpMH8sWoiCn/WA8sfcVavLn/RzHGvLHLbznPtWNDdYjG5trsM4q4UaO2Q71YMMgg1PKO6Jor5nuUAAIUfNGFwD+VJFcxRSrEqMNxJYp9ayTI0U/mNvQryQGp0VybchowwjI5ctzn0puPUnmNWSMLu+zIwZmyxdsmi3FvNeRo8hHmEbmb7qe9VRfAB1CmRtuAd2MVCv71WRQVTG05PNTyl819jRur4RJJFEokwcBj39xVO4vgIURATIR823oP881GkVvJIqGRlCr196rmTyw5UnDcZFCiynPQnZri6g2bvMKHdlj2qnIoALYO8fxDpj0p3nyWsauYmYk856e+azJpmMj7gVjyeM1aiZ8xcuLoPtDBiqj7qms93SCTAVzvfkHsKktpkl37dxUNtBanyRAq4Ztu053GtFAxlIZGAZMck7uDn5cVDKHt7mUlvlcfdHbiln2QvEiPuJOck0wRea2Gzl8j6itVC5i5CRxkW8J5bPPsRVia3NvhpFx5hyT3A9aS3QwqkbRMIAp/eE9Papku4DE7EmcsnlgMew6VpypIm9yKEG1czEiSBmwpPYmnqz213vTLAnLBqq24D2oik5VTkJnhaRnYsxZsr0AqHJLYtRb3JTLlzgDBbgA8USTbgdpAA9KhAywGPl6nHek4wdox6Gsm7mlrE24TLwSf602WdsbVwMColQqMEnd1yKWRyuAigjufWpuVaxHHHIqg53nPJ70vkh5iQzFyO/alEm5PmPPp6U9UQkgE7iKl6FJXF2gFQTk+3pTWCiQK2cd8im2yrAWLE5J4BquZyHdnHfjJqb6GiROSAjY6Co4mZFJLhgT93uKlYN5YTkbucUkiKpGBz0zUtlJFZ5HiJYDjoT3FOcAyh1ztPAz1zUsyl0DcDsB602G2cyqFYxtnjNTctRuOEbRyEqxLEfe9KjYSwgIRuYnJPoKkYNblgpDkdWp0Uji3fjcW659KA5bEg+dgsCFGC8knqaaFRIuWyxJG30pAWUHYdpOBk0nkCRyqEkDqfei44xHvtDR4JAXk1K0TzP5gwEbgE0jiJbUEnMnoabLM8sCJghB93FK9zVIkRXSJmL5jU9DUas8yMVXGTyR0pbaMzSCLJUd89KtmBIpVVDjdx7UmNW6gWK26EMMg8DvSuFQhnbdu6+1Jd2wjkAQ7iRyRTECgDzGCqRxnqaTDzQyR2WTgfITxn0qzCyygkHAXoBUUxi8nHLtmpDb+WijBHege5FlJCVGd2e9SIhPQ4RepNL5GPmA+XPag8uwHAbtUmgoCpnYM5/SiBC+7PBXvRAimQhmwB29afJExGQCqA/maVxjlIjTCnJPWoywU4HJPPFNlYqwwMAnrUw2ZO3l/71K7BkoiIxzxjkVOMIB6tUMZ+X5jT1YY6cVa0Iew+NijYx8v6VIW3DPQZowNuFBBxTZmxEfUDJrWK7GUmrGfquoLBET15wBXo3wN8J7rf7XOv7yU+Zlh3B6V5jo9k/iXxNFbxjNvA25vr6V9Y+CfD4srWJfLAHDADtkV6+Hp9TxsVUtodp4e00QR7wMDsPrXWWkW0DFZum222EDoBWzEu1RXppWPIbJ14qVDg+1QgnFSRHJxTAvQnaoAq9G+Mc8VmrkEY5qyhO72qGgNO3IZCOeTViPCn1qohBAwSCKsK2R71I7l1GyD6V47+078O18ceApZYARfWg3xlRyR3FewQ8rk9KLu2jvLZ4ZEDowKkH3qWrjPyM8RWkuhyxRurKQAcngj61npqB80tgB8ZA7Gvob9qP4Yy+CfEMt39ka8068JZH2n92ey8V83XVt5KhmhaPngN3qOU05h7alLLFLHtV2/uk1TkvJPsqDZgK33h1FVpTHDIJV3L7D1qIOplYeaQHHQ0co73NSK6R5lILYwA2a07TVtiyFHOVODnuK52KV7cAq4Zc4NSG6URSK8ZQ5zuFJxXQEzsYdfaSe2EoYRD7pB4q/D4nU3UrOxDL8q56CvOmvRJ5TJMwC8YPSrEUtxKZMMJFzk56mot3LTPVNM8f32nqIraaSNnYfMj8L9K9H0H416zp3lRtMLlF4bzeTXg1tqVvbqHdegweec1Vl8VyXMWLdgjBsH3rPlHzdz7K0j46aNdxD7fGbSTgbhyP512dl4u0bUlH2XUYZWOPlLgHn2r4PstXlL4lGSOOSc11Wga0R5Mj5WQD7y9qhxHdM+3QcqD1B6GlGDXz14O+JWoaTckveNc24PEMp4I9q9m8K+MLHxWjiBwlyv3oW6/hUWHY3ycUUmCCQc596MUE3DvRSjrR3oGJS45oPAoDcUCACig80p4oKEoFAopC3DFJS5zSYoAOtKenvSfzpSePcUAgo/nRuxmkzmmAdKPfNLQOtAhCMY60tFHvQCFBpDSZooGIOOc9ad3oxxQKBCdKcBmkIz60nTHWgYUDmlzzRQAUmBSig0gENKPelJ4oHAph1EIoxjrQcUCgAopccZo+tAhD0peSDijGaOnANIdhOpoz2oHFAPNMQUYxxS4496THvQAmKUUUY70CDOaMZFLwKTpQMOtJjHFL1pOlJDDGaOe3FAHPvR3pgJ36UvQUA0pFILCYFNPBpelLn2piG0mPelPJpM9aQxDikp3HWm4zxTEGaKAKKAAjOKafxp1JjnPagdxvNL3pcUbTQKwzGKDS4o7daAG0tL19aNtAwAx1zSY/Ogc0vU+9AxPWkBzTjgUlABgUYxR+lGRj1oAXHGKNvPcUmfypwNAaBS4pB0ozQMQ9aXt3pccUgFAhen0oGaOoxigEHvzQAvvzmnA00UuKADHNL1pO9BP1qhC44o5780gOaU8UtyTlOnGKKM4oz0rSxAuKUDNFGSe1IY7oKKTd1HNGOvamAuMYpeopvenc0AKOtA/WkHXjmlxUgA5oHWndaTn3oAXj3paAc0nfvQAuM0oGBR/Ojb/AJFIYo5FHb3pOSKXPApiFpMY7UvagUAFKBSGlHemAdfX8KPrSgcUn+elJAAGTijnPejp0NGOKQC8e9A6UdqUUBYB60UlLj2pgFHXHNLj3oxQADjOaCKO3rmgfjQADtS9qOvTigdaBiAY7flS5Pagc0EY5oEBpccGkpQPrSAUHig+1HQUDpzQAdPegHPH8qSlHT/CmAdDilpB+JpelIABP40Unel60wFWlz1pB+NKQRSGIMA9ME0uc/WgCk7UAOopOh9qD27igQv1py02imCFxzRnH/16TtR1o3AcenFAPvg0nOOOlAGetIYZzS9aTpSinuAvPrRnNIKXJFIBRzQSeeaBijOKBgTRmgHNGP1oAAetLg0zA604dP8AGkAdO1LTR+NLiqAcOtJQKBzSAKDxSUvUd6LisApe/rSdKU89KGCFHNKM0386digYUCkxmlPFLUAx0pRx60n60duKYBjHvTuopvWlHSgBaKAc+v40EYoGJ+dFLRxjoaBCcUvSkxil64pAGR60YwetIDzS4zQAZzS9qSloQB2o7UA+1HtQMPpQOTQPxoHP/wBagQvej3pOvrS44+tAC0elJ2oxTAWlyaTPGKKkBTwfWkFB9aUU0Ao96XtTTkdzS5ouAAZHOcUoHNJ04pQMmhggooFGKAA8mijpR7UAKRR1FBOPWgetHUAzzR7UvfvSd6Qw6etHSjHpmjtQIBQKMHijpTsAHmgfjQPpSmkAZyPUUdaCaKAAUD9KPw5pwGaaA3PB2mHUtahBGUjO4167efuoTjoBiuQ+Gml+VZvcsMPIevtXRaxPsjcA9BmvUprlicz1Z5v48uleB+fevm7xfMZL0jJHY+hFe3+PL3y3lUHjJrwDxJe4v9pYNk4rzcU7qx7WDjbUxbhdhGBwfSpIm2gMeD60snUHFMYhuFH5181PR2Pp4aosglmBwcGp5Fcuozjd3PSoLefam0gZPvUk293B3cAdqwZ0IW4s9ixuudwPUHrT4J3WLAwBn8TTEk3cHke1RSZDHaDweKRTJlge4uwjfKjDPtVWSMhnHJCnr2qa4hlNssnzc96rxzbtgJI55rRGV7oHgaNFZgcOKjniDYOSDxjFWDcNNKySZZV+4TUNzF8wwD7GtYs5pIjKKcD5gSOfQ+n+fao1ZvuZ+XtmnSJs+cMQcYOOlSwmOztpEkQv5g4YnlfcVslc59iJoxMgDg7W/iqKeH5vJYYjYYEynkf/AF6upOixKXjMqgcqvUimJarJA8tvv8vrsfqtPYmSK1zNLcBftDoVjURJIBgke9V7qIwQBQeCvpwTU4C7AQpbnkGm5DDaDwDwDVqTM3ApONjIWwTjOCcg1nXEsrPlYwijg9wc9q1nt4ZP3aZ3sejdKr3toYxsbKDrkdM1ak0ZcmpkPFu24GzjOcVWkiuLd5XjAkHUEetbxspZoVZo/NQjG6M9qo3VuYbcmzEglXjbJ0J78/56VqqjMnT1MKe+edSwhKbBzxzmmwzECNmYiR0yc1tW9lM6NJcbWkB+VU4z9ar3lt8xZ7fZ2+UHFWqncydN9ClJerIENxGFiB6g4z70ySRJL4fZmAcqCDnjAp89iLlsNGrQAfdbnmoRYQpL5qoUfbtyvpV+0RKhInWaG5kmaNtzL8jD+6falW9QSCNTnysE5HSqSWa28Ycbowxzz3PvS3U8n2cxIq5IwXA+bHpTvFke8i7cH7RctK5BRxnjsakS3SaADewC/NhaxPNkSKMENgDGD1NaEdxIPuk4K4K0/dYalmKWVW3cBDzyOcU5J3+cOoCbuPcVCLuG3s8MmZWY8seFFVWuXkADH51/ujiq5VYnmZeXM21FHlkNzj09aV1ZJCuVU54xzkVVtrlj5jOyBF5OfSoZbwCOMxFpHLfgo/z/ACqlFA5suXWIIifNLAntSJbLgSTDaR0D96zLkvMvlRXO1geQehqqNQNy0KzsxMBwMdCf85oskK7ZoBGJkibBjyTxSz2yMiI24o33s81EuoJG6Yj8wqc81A+pTSPIyAx5+XjvRzxQuWTLjWke3JdIWP3Q/pTHvYrMkgB5cYDHoPpWVO8pmBzuHfJzinCEy7sjdj0qHUNFSVic3Us4KvJkH+HtUUcgfO3IC8EY70RKSrkkA9hU2CF5XB9+9ZylcvlSG7SQHDjkc45JpBPkYY7jnt0FCx/vM5x6ntimeQiMWRC69S3Y1LZexK+SAOgPeo4CIdyg980qlHRyBnaeR6VH5gMYI5U8574qAVxWMgJIJwaeEYFGyfcU6R8RqI/nAH5UrpGU6Hd1GfWnsNK4XQaFBtUFsjg9qd5brGGb5SaSFS2ADnJ5LVY2NISq/N2zUN3LWhVdd2Bxg9/WjylkwGwcYxnrUpGcqvVaapMmMfMxPJ7Co1L0HXKNtwD8/Un2qv5ojQhs49qdM2xigJOepFEcJgYmTO7sD6UmykQW0xMjM4yP4VqbY82WI69BTtqy5kb5AD0HWnpMYYnMalmbpn0qbla9CJ2UwGMJ8wbJYdTThJv+Urhf9nvUsU6LARtBkPXNRxlyD+72jsPagpa6MkthHOxcnCrxj+tMDGAtjOCeo9KR0SAA5yWP3atCdWhZdnJ6CmPbYrSw+ZDvZgB2qWK7MaIpJIB49jSQ27OwQsQM/hilktvLOf4c9e1LbYe+4huJo7hZI8ZyCOKkmuJry4aWUKGY/wAIwKkwsSKwGWI79qatrLOxcKSi8nHQUmWhSTbyZ5YgZpIYzdM7yA4AOKnitg+QxI+o60jfIyoo4/lU3tqMgjQQszOpJxx6CpUeSUiRvuDgVJcFZGVFUbB196fNIrMqoCI19KNxoaS0vPOT2FOjUwltygt0we1LkFPMDYAPygdaYPnfeeppbDDDKc9G9qViWG4k5Hp3om+fG39aGVsAKCWHJx0pLfUALNJhu3pQm7ccDJJzxSRrvcqDUkEoRsgYYd6pAxcdc5BNSKDuGOnUgUqLuYsRkVKm0sW6genaqSJYuSx5JyB69qz9Yu/s1udh3O5Che+TV+aRQGI+U+tR+DtAfxR4ijlbLWsLfL6M1dlGDmzirTUFc9J+EHgM6ZbQ3Ei7pZW3sT719EaBY+VCq46DHNcz4P0PyLKEFcBUAGPavQ7C12LkDGK9+EeVHzdSfM7l+2h2qKtCmxjKjrTycYrUy8x6kGnrlSMVEFx0zUnJAoFctRkhhgnmrUDfNz+lUom5HHFWI2xyBSGaUZA6GrETfN14NUYmJXP8NWYyCR1qRmlGRjuKljzg1WU8e9TIRwKgZl+IPDuneIbUwajaRXkB6pKuRXzn8Yv2O7DxLG1/4WdLK6UH/Rn+4fp6V9SOoxjrWe8pt2IPT1poTPyT8f8Aw01z4f6rLY6tayI65+YKdp+hrh5YZIW3HBz0z6V+v/jb4f6J8QtLkttUs4p9y4WQqNy+4Nfnv+0N+zhq/wANtRku7SCS60knKTxj7o9DTsK54bvTcqEEdyfSrEkpfLIw2AYIPcVkyM8JIIw2cHNT/aAy7cggDnFZtWNdyUPiAgoCQenfFXoGSOMyBjG+OBWWrKEDsSMHg+1X5roCEfKrg9aW5V7DLm8mDKz4ZX6+lPtSIm8sxnax3BxWbO4kypBC9RV/S7ky9QSAMY70NBubdtctbtggn/arfs9aiiAWNiSATgjkVyMeoIoASQ4zghu1XoJPNjQqhUr19xWbRWx2On+IRMFuMOADgius0vXbi0u1ubW+ltpUXdGIvXPQ15lYkFTtbAzwBXSaVfmGNWVyDEclnHPtUNDuz6s+HXxStfE9nHa35aDUF+UM/Rz/AI16CDxzXxrY3LrL9pt2dnZw6knABHpX0h8NPH48R2S2V+VjvYxhCGz5g/xrKSLWp3dA57ZoB69aM4rMANFHbvRQAnWjOfWjGaMYzTEL1pc8U2k6DHP1FAXHUYpB9aMe9AxaTFLSCgYhGKXNBzSdzQSxetAGKQZpf1oGg6UpbAoo44oEHvQKKTPNAIcOB0oz7UlBpMoM0daMUCmAUuaT+tBpAGc0UUUxCdacBR345pR0pAIRRgZ9aOSKOg6Uw3A0Y470o5PegmkA2lzmgLR06mmAmKKdgUnegQdMUnU0p57GlAxQAg9KP507Gab0NAWDqfpQaXgUmcigYmKOtAHNKcCgQgoopOlIBSMGk6UpOaKBjeuaM+3FAIxQTTEB/GmsCeacOR1pDxQNjfpQeaUUDn1oJG0UtHagYgGaQjGKcMD6UdqQCUnI96cMd80hpgIaTqKdim0AGOnrSE9qcBn1oIz7UFDQMUelKBRSAT8/wpOB2pf5UUwExmjHpmlxmjrSATIxQOnA5pQBSqPqabEGKKXH1o6UFBQKOtLQDEweetIF707mjGKBCqaXdTaXoDQICecCj1opOp9aewhQBSnrRjApPSnuDOV9h2oAwtBODj1oHaqIFxSjoaSlBx0piQdKUH8TSdTS4xUjFxxmijNFNAKOtOP40wZ//VTlY9KQx2aTmgnNGTikIXPGKXNIeT6GloAXt70ufzpOtAHNACj8aOM0bRRnmmAuc9qKT8accDpk0AJRnigDB9aM0dAFFHUUeuKDyKAA9RS/ypPc0dexzQAvvz+NGcjAo6UAc/4UWAM8UoPAo6UmaAHD7xo+lNHNOBFIBOlLmk64pRzQAZ9P1pccUd6KYwBo+tAoz+NFxACOOeKXPem9qcB0pDQu4Gg84pDwaXPtTEBHNJ2FKfSgdjQAD170ucUCkNAC0fpQBRmkMUHApR2zSYAoNMNh3bvSZFJu4FA6GkA76UYxTQfrS/zoAOnTNLnikwT/APWo60BYU0oNJj2pR/kUBYDkUoOaMcHmgjoaBiAUAE07FITigGGccdfpRnJpM/hSjjimSLnHej86aKWkUKetL6UgxSjvRcAJGKM5xSAZo6nApDFGfwpTxSD3pRznmmIQ80oPA7UYzSA0gFz2ozzxSZwTQevemIWgd+1AApc4GP5UWGHXFKTSY4pRjNIAH1ozmkxS0IA7Uo560mMUvSgBQcUfTpSKeKXPNACg5pCTj8e9J2ozQMdmkJzR17UEcUxC9RSmm5x65pQc5pDF7CkzzR/OkI5piFyM0fxUYoFJgHWlpM9aUfjSQCfTilHbijofX6UvTFMBCc0vJ6UA855pfegBOSKKUmkHHvSAXvSg0nHFGKAFzikFGeaMZoYCjpS9vWkzkUoIA/wpoBOtL1ozzQevtTAOPxpQaaaUc5pAGaWkU4HvQOtFwHYz60Yz9KQZopgL+NH0pB2pR1oACuM9aBQaM5NSwFFHX/61JnPFL1oAKKMUYoAMUUucDHek4H1psAHNSwx+bNHGAcswAxUa1s+ErH7frcCE8Id9aU1dkydketeH7FbDTIYwOijrWR4mufIQuc4GQcV0wZY4QoHQYrifGExNrIAcAjBJr0nojCOrPDPibqmIJNr4JH414DqN/wCfeQKz5beMnNenfFC+ZPMGTkGvC7/UCt2rE52uDz9a8KvK7PpcNG0TvZVIJUknFQ+XhwR61M0pkjjcHhlDfpUaspznPA614s9z2qew/wAkqw9CM5q0pMibQMY71VjcuQMnHv6VaIVOFY4PBzXNI64irGAyMgKkc+1W1aNdz7N5xUcCgoVJxjoTTLiV0VEXGKkbVymZmzsII/GhIEWNiTh26g9qkaHc2cYA70TR+Yu49e2fStU7GTRXeHhHXk9KlicAlZwxUjgjsaLeYRBoXX5TyD6U14wwDAkg1ojGYiwqY3A+64qGeEiPByQg5HXIq6UAhVTlVPIIqA5ZcEkdhjrV8xlyobZQNIu5I3DAbgQO3vTAJfMcoSAeG9KcftVvL5Skqrr98H+dOE7WhVlVgw+8B0PuKq9xJEaRGSAsgK3Ab/VDnK01TE0sQaLAbgknBFK5FzOrgeUzHAf19qnmiZso8eGT+I/1ppmbVtzOvV2TKinegPDAc0rQuxeV5FkQLgKB/SplsXdgM7oc/Ngcge1WYbBPs1zcw3CPswBbtnc3uKoi1zMVFSDaitEzd+gqIJK0SgkPg8Z61eJN5HiVtoUEAHnGKrbVtsspwffpTTHylRm3ti5t8ADh4+ppLgmG32rIfLPO1h0q1cGRnhYSA55IPTFSvOsOVeNZlByCOQadyGle5hLHE6nChvUjio7zTPs6Rs6/e5ABrXngt7pDIvyqeMDIwaqNp7SbNoYqOMtniq5iHG5h3NpKyBnKyr1RB/D/APXqsbVoUHmSrgnoa35LGGN9kc24nvzSPpxEW8tFt6bT96quZuBz0tuHK/KrY9W5FC2wEjnKjHRSa1fsyRqWa3Erjp6VV2IhfdaOzYz5gbhR6Yp8xLgZU9l5gXzAVIbnHIpWYwNhZRKOuFXpVtbfEcrMJBk5UE5zT47IxR+Z5H7puMluQatSZk4GZIrSQvEwJiGScjg5quYETBUBcjAwetaotndGxCdrdjzTrewd43ZokRF6Z7U+aQ1BIxGtGjjIzt5znvTktY0jBMm5s5A21dNlDI5eS4Ibdnavek8u3MwAEm9j8u7pU87FYqqm8khXZ/y4pPsxhU7otueRk1f8vyZcqxJ9ewp9rbPLIW/1z4z8x4o5mFtDJEI4DMDuPOBQykNtCtt/TFXwDFdh9glb+5jj8qjuI53bG0IuTweoqrhYqOowMZBHajy2I7BT1Y1L5Um0JIwDEcmlQW6KQxMre3Sk2Fhn2cLbCXmQltoG7p9RSphYhvfGDyKI3JZtkZ56VGkcrEryTnk+lDkXykkYiOeCFI7dTVdihY4DYzwuOlWEA+YbugySacpDZbAPbNK47WGgIirgZduw7VYnKxRYwHYjt2qs33cZwSc8DmptvyIqL82eWNK7YWGIqmAuX2uT9zvSeazfLjavrVeVvJcsxB9cU6z33UzKqYXqSxpDs7DQR9pCRglcfMwpzEqxSMnaepFPaIZKgheeg71IvyuqBdwUckDih9hoi8tsBIxkjvTxb7g7SE7hwtOtw8jnZ0I7VNb2LuS7NgZxUGhUWReBtLDPOKmUszhtm1c1OLURtnGTSu+87CuP90VmtyraETCHz1Yj5AOStLcSiUgR5I6e9Sm3hiTcxO3+6OppsUgiVmRMg+vUVTZUY31RHZwLJP8AvzwD3ParSywhmIOwdB9KrpA0jllyR3qX7BmMMeADT5rLQpxK08jZwg49fWnfZ5HwCx29Rn1qeSKOEqfvY5oV2uXEagqPelcpJiJAMYY89qnikKKUXgEU1bVt4jAy5P3s1Ku+3JQqN3TmpeqGkQbmzknJFSGMYMjdT6+lSqFVBkAnPeomUzPtbhR39qll2IY0zhuqt0qcIIg7McMeApqR5FWRfJTEajvVfLSOWPK56UCE80HAXj2NTptjPzgk44pUREw5HNOeTbIJGHXkDHWjYViJSVk6ZB5we1J5xAbaSCxxSmVkyoXaT69eabG6rJhhuGOo6Ur3BoVBsIbJz04oQ/OAFOSetPV1WPAGZCTz7UhYFuAeentVICVMk7VyT1qSIYGPeoIjwTk1J5otgZDyFBODW0FdmM3yoranIz7LaIEzyttGK9y+FXgcadBAQm4gAkkdSetec/CnwpJr2t/2jOhZN2IkYcY9a+p/DGiC2hjUJjauDXu4ejyq589ia3M+VGxpNgIYgNvFbsMexeOlR28OwAYqyo56V6B5rJFPQCnY3c+lNU04UCHofWn5qMdenFSE+1AEiHDHrVhMACqsXBqwnzMOtAy7C/TNXLdMsDk1ShUZHarykLjBqRltSCwA61KnLZ5zVaOQLknrViKTr71AEgb3/Oql7GZUIHUVYz+VR8HNIaMW31AxStHJwRTtV0qw8R2EtnewJcwSrtZJACMVX121MJE6L164qpZajggEmrRLPjX9oT9je50hrzXPDW64suZGtVGWT1x7V8g31hdaZJJHNC8TA4wy4NftB9piuIWDgMuOVPQ188/Hv9l+x8fWE+oaPHHaaiAWEargP/8AXpNAnY/N6K9OdnUD+9U5nVoMY79a0vGngTUfB2rS2d7BJHKrFTle9c+G8tiCOccgVNrGl7lmWUSkIr4Iq/YXLwM3llSQvJzWEso27sAtnvVm1kMeCCCW4waTQ07Fm4uMzMSOCcnFdLoTtdWgVM5II3CuPvWMajbkZ6iuk8HyK0DhctID0NJ7DT7nTRboYAqNhwed1a1tclNjMDtI4XH3jWZDHtnIkOEk5AHNXpVEjLiZ0CegrnNNDft7iWREDEq8Z+4o4IrpND1O6sJlnhWOB1YSRHdzgda51bpB5Jc7Q42lyOTV6ymWNOIfMSNsbpSRxQ9UUtD6r8CeNLfxlpSSAgXsa/vYgevuK6XqO9fLXg/xHN4S1uC9iaNQG+dUP31PavpnSNYtte06K9tXDxuOQOdp7isGrFF3rSdTRnNGcdakQtIDmgHk0UwuBox70E4ooEGM4ozRmjHSgQA+1JzmlBwfal60FCZxQTgUUEccUAHWg9OKOlLmkHQQdKXrSHrQPyoEOxigjIpOadjFAxooNLRjNMYmaQEj1oIzQKCRScUDmigUFC8dKQ9c0uQBSUAKOaDg0baMYzQIBx2NGaXoMUHpQITFHJ7UZyaXPtzSHoGcUh5NLiigBO3vSjnPFGMCjt60AhM8f40oNIaWmAHigHNGM0YpDE4NLjikPXigc9aYri5pp4pSOKMg0BuJnijgev4UGge1AmIc0dqWkx9aAYAfWgUhwOtGcUhoXgUjHNLjNGKBjcCkNOx+NN6UxWD+dBpen1pByKBABxQRkUoODRn2P4UDEx70mOKcfSm4xQJiDmkznrzT/emkf5FAxCSfpQeaDyOc0Y+tAbiUUpFIRikMKTrS84o6UwG9qXpS0UCEBp2cHvTfSlPNAxxP40gFGeaAc0gAGlHvmkpfzosAvFB/GgcmjNMbDr3pQPQ0mcUZ/KgQvSkUHJpQcmlxxQAnSgknHU0HH40A5piZynTpRnPuaBSk4q/QyF9+9GM+tJ1pQcUDFWlHOOtIDx60u4Y96YxO9KOOlJjFLSELxSjnn+VJwaUHNFwDrS0lLkYpAL17GjrmkFO7UgCl4FNHJ707r0pgLmg+tHWkNAC4x607AApoGKXoaQB1oGc0UUwFHNH9KOlAOD3pAB59fxpc0m72pKYDu3PegcHvR2xiigBcZoBwMUA0fWgAx3oHaigCgBcUdKM5FIOD60hjuv0pcgYFN3f/AKhS8EUwQdqKO/H60hOOT0pCFpRSdaWgaF4PtSGgfmKXI96ADGQetAFA+8cUBsUBoL0zSDp1NGfSlAzTEFFGMH3ozQAoHFHejPpQCc96NRh16Uo5WjPNAOKQBSjikzR3oC449ODSUZzn2owDQMAM0EZ5zRnFL19aBbiCl6UZx70nGelAbD6b1/ClNJjFAxcZo6UUdaBB6UUd6KLjFx8poHNKDz3pOtAC9KAKT3pQaQBjFL0pOO+RzSihALnjGPxpAM0g9KX880wA+lFBpOhoELSgZNJRnFAxevagDtSUvWhoAApQfag5NJnp60AOyPpRSKKXpQwD9KUDik60D9aSGL2pBwPWl60hyT0piFHXjNAHvSrnn+VB4/8ArUAJ1o9KCPrR1A5qQFJ/SijpS9fXFMBKBRjmgGkMWk7Un50tDELwO9H8qKBTuAAU6kPpR096W4B/F0pelJnNLQAmcY9KWjFHc80AFKMCkoHNAC496KSlz7UwDNHU96TPFOHSjcBMfjR+tKT+VHbigAHNKP1pAMfSg+vrSGL+FFIOlKfxpiDqaO/WgHGaAM0eQBR9aKCMUgFBxRmk6Z60oOaADNKDxSfnQP8APFUAoNHeg80nUelJgPUZNd78MdN3yzXjIcDhT/n8a4IAsMDJJ4r2bwXYfYdHgGMErk110I63Mqj6GteuUiyDXnfjO432smDyBuA9+9d3qsv7s815b40vcxSBcg+o9xXVN2Qqa1R85/EyYyJNzgnNeBX1wQ7EnPPevcviNKoEwBLHmvnvUrpt8h+6STx+NeBU1Z9LT0ij2PTl83TbNv8ApmKlWLc5UDI61meEbhpfDFgzZ3bMHPetQud4wcCvKnuz1qWqQoQxnjJWnrucKFJyfWm7mbCiraBQuW7VyM7EyQWpRQ28EUigyEAnp2NLbyhplDAiLOD9KnIWCclBvXoCR0qGMgnfaGHUf0qJp98Ma7QNvoO1T7NsxDjPPSobjCTNsHy+9WiWV2DS/LjBHTFPCLGwDcgimSvtIYfjRsNxGZMkkdBWqMZFkxBznnbjIBpixKp37SwU5wO1QXMi20sSFyC68A96fCzK5APyk45rRrsc9+5JfvG9wssBYkqMr2Bpku61eK7MfmKw+ZSODnrSSRcFckMO46U6LzNsccpIhJ5NCFsxpSSWzdkt91uTkdypqKaWWcpI2d3oe9bFnqU2hNNF5SXMLDH3ex9KzLiUpKTFHmFiSA3bPX+dK5aSZAZprchmjZFbtT0gWOJ5VcA9SMVPMTcRK/JiHGW7GoREPsysko+90B61T7kbAnk3SIsigxHqR1qk1otuzKrGSJWPz45x9KtFSVLMh3gcbegNV7u5uZWEkx3scD5VAwO1NSBxIvLt9Qf/AEn92GU7GTj6Ukdrc20L/ZSs6jhkYc/hU1xFDcyCVsGUDA2jGPqOlVnuLiOQqiZGOq1pcxtqMW0kcB3UptOdp9aZdNNCQiYdM5Oxv6VMZGu18qR2VcjcWHOaQx2cJlO9jNwE29D9adxNakCyITIsVlPMMcuQMKaryW6g+Y+5Xz0xU0slxbM8keVBGCFbqPpVW4nLRoZGdnfjaOtO4rA2m+fCMXW0seAccVUbTzI3l+b5hPTNTLc2vm+RLuWZRksVyAPSkMMch3RMQAM5z1oJ3K6xnT5G86NZQOAmeB9arGGa+lOU2rnPB4U1ZezQSgu53P6nipLnTzEQY3LrnJ29DVXE1cje2EULx+Yc9nWs57SGOIkzyv8AN0Bxn8q1LmBvsqEOik+p61HZWixRO0nzsQfzpsVjLgt4zIghtyxJ5Hc1cKOl2WYJAo4AYZxUiedGd2xY8nAY9RUcsMLN5hk3kHv3p6kJIoyLEysZJCxz2HWgIkVv5tskmT8pJPFaMsSofmICNgsR2pjn7RAQr7YV9RzTBq5mwWrLGJfMWNiTu29v881FJHEkrOHZyP4ucVbDQR20ytulfouPX3qtCwVMmPe3pRcixUYRSS8A4z19aWTbbyBhHhB039zV24sZFRJpAsSvyMVVbyWG6RjLIDgAUbAl2IIZZblmKAgHg8cULEIt4eQqP7vepooJmzj9zGxxjvTbiCKOXywfNcdTngUrltEMcQK7yCVPrTxcNJGYokTDtjeR0FStApbzAcKeAq9B60SqXIjVfJUdSRTuR6lfc9ruICvJ0C/1zUlszbgGRfM67QabOqCQLATJ6tj86VlSJgsasztwW9aV2PlIViRrhy+XGeg6UAMwkiA2MT+NaAsxbwsZOG6gDtUKSbZFZQGI67u9BduxSaw+yxlyTluOTk1PFDJLAIowVPdzUhge7lBzhd3QirN03lsIsFcAfWpewle5F5bQx+WvO3v61LHCwjUqfmzkKO1TRqUTJIVCM80gJ8wMAQnrUPY0SI1tnZwWY4/iNEiLuIiByOuat3V4ZYzGi/KT6c0yOAFAxJ3Y+7ip22L9SpAvmXB80/KBnmpzbrMhMeMd+aWW3GVGOcdqhZtnygkY/nT5tLFcttUEMmw4XjHHNTbBIATk5/KhLRsKzjGafLIVYRx8qOc1LNErjTbdAcEt0x2pu0W0hAGSOMilUNknJyOlSx2gIZ5Tjd90d6BkUEhTLqMnsaCTKyjkuTVglI4RGB3z71DEz+axU4x3A6CpuFhWjYsFCkkfpSzIsUSkNuZjjjtSiZ4lfHG4cmoo4zIdxU7D90+9GrY3oRbHlYgg8HmpyAIwFHNOjiRI2BY+YTwo7UBNqnIOB6VViUMYkkAjIx2qQAPkueRgKtSLGEKhyNp5JpgCM78kAdKLdw2K0oLOc8nuTSxoFiLNyR6VI6KsQy3zk5P0pquHDK2VUenel1C5EoDkFSfp6VIMJHu/iz+lBj/dlicbu1LGp3A9VHUGtUuhm2Sw7doz17ZFJplhceKNcXT7ZdyLzKy+npUM5lnZLe0iaa5lO1FUZxX0Z8FvhiuhabFc3Uf+lyZaQ45ya9bDUL+8zyMViOXRbnSfD3wTFotjCghAYbee44r0uztPJAptlZLCgwtaK8L0/KvZSsjwZO+oIvA4p+R+Ipik0vWq6CHZwetOU5zTQBSjkjHWkK5KpwKePmUVGozUi8H1oAfGpPPNW4VHHNVxJmnq/vigZdRtuATk+1WEk3d6zPMI5zViCXOeamwzQjOXzziraNgYHWqELBeelW4X3DmkBZLADJ4qOJgXIA4pknzDGafEBuwOtSAy7t1uoXRhkGuEuoJLC5aPsD+leixrvOCOK5zxXp2UMyDletNAYsWoYeNcnPU1vwXQlUZrhBdtDfKG6MuB+db9hfA4BOTVbgcF8bPgZo/xO055DEItRUHZKo6n3r87vil8I9S8AarPDcRvhW6kcY7H6V+sImV09q85+Kvwr0z4haZNFPEq3O0hJQOc+9SJaH5NSAqxyOlOhm5yeNp4r0z4ufB3UvAOu3Fu8LtADuEmMDFeVyZUlRnrUl6F6V/N5znA/Ct3wVcAXMoPQkcj9a5RZ8DqcVu+ELsRaoitko2RgUnsF9T0xnjVUlyMJnJHUVFFcmS8bYzOhGQcck+9QhVuZCB8qEZ5rStrdIUGS+8jh1HAFYPQ2RYtbwmFPNPmvG+SD90Ct6BJN+5EeZJhyD90ZrIs7dZXeLOfYjhvrWpbTyS2UYUH90xVo0PA9DU3A2baYRwLuKBl+UcdPrXp/wAJvGEejXn2aWVPstyQp2t91vXH+eteXR3U0UEqukKAqCpOGIo0+9jkkKrNH5rfOMDaeKhq5qmfYu3aBnn3HekHP1rk/hr4nPifw3D5rZvLXEco7+xrq+tZNCFxzmjpzS0melAARmjp60oH5UhGaBhjNHal7+1IBzQIOvNHQ9zRQevHNIAHPP6UvekHI5GKWmA3PtS0AYpaBCUo70EZ9aBxQhBRnmil6dqChAcUvajHNIeKAFBxSHrQOaPpSEA60oFGaN3NCKEoHFLjNJTJHFqbnNFKenvQAYzjmlppo6A0Ah1B5pM+1APagYtA4pOooB+tIB1Jik707tQAmKT1FL19aQdKYtwJxRkkUc0ooGgAowKTr2pRxSGIcmk606kIpiDFIP1pQKXoD1pDG4o7UvfGKQimITFBHNLTc9aQhRRR1NLQUN70nX3px4FNpiYCk60vWjFAhVFITnijOaTp0oHcUj/IoNBzSDP/AOugBPzzScU4c0hoDoAFFJml4pAN5FGfalNN6f8A1qADOKKTNOHT2oDyEFL3NAFKBigYnUUY5pRQev8AhTAUdKAOKAcUZoAOtHfmlBoyKCgAoxijpiloJEx+VJSkfj9KKBifWlBz60YzSY+tBId6dikHTiigk5PkU4HHWkzmgE1oSL09fwozxQDjrQPxouA4dKCCB7UhpR0oHuKBQAR/9akDYPtT85HAoYDT+NOGaTn3pcYpCFB6UHk5pO3ejGaAD+VKPmx1ooHFADgcnGKM0gpe9IA6cc0uOaM/5NKBQMUUUhoFAhf5UdaM5NFABmgc0UCgApaTOMcUud1MAHT/AAoHIoo60ALnFKTTf880tAADR1+tFKRmmAD9KMcUDml471IAP1pf880mOnWjvQAtAozR2oAD1yKXvSDijFABS8CgCgUDD6Zoz9aXt3oH40CQAUv4mkzzTgfagYnajFGKVRQAZP4+1HPHeg0dqYC9TQeCKQijGR3zQIXGaBzR1oHSkAtHJFIKXPPegpCGlzR3o70Ehnigcigc0oFFhgPegGjHagc0DF9fSlxigdPegDNAhAMGil6HAo6DvSGA4FHrQDiigA60o4pD1oHPSgBQc9+lKOaQ8c80tMA70A0d6UZPel1ASil4xSMOlACZzxS0Yxik6etMA5zQD/kUvQUZxQA7r70meaQGjFJgOzx1NFJjH/1qUc00Aveiij8eaQx+eKToaQDPrmk5HrRcB3fpRn1pM8UA5piFBzS9qQZAoH50IYUo4pKDQIKQjn60vtRj3NSgCigc/QUp+lAARj3oFB/zigfzp2uAuaDjPcUmf09KOpouAvpzQee9IOtKBijcBaKTHNKOopAIKWgHPSjuKAAD3pc89aAMmkzTAcBxnPNIBxSg5oHfFMAxR0pAe1DCkAoAHc/Sjp/+ugdOKMZ70gClppP1pc96YC0gozS0gA0E80nWj1oAUmijOB1oHWmMMc0vH1oPOcUlGoC54oHWjj/9RpQPSgRd0i2N3qdvCBnLjivc7SPyLONFGMDHNeS+AbIXeth8E7B+tevv8sGD0Ar0qKtE556s5zXb4Rxtn615V4j1BQk5b5gVI/wrufGM/ko+3I+leQa5qKtHKrZYnpU1ZWR00YXZ4r8RbgAz4yQcnivnfXbsI0pHGCea9/8AiG4+zzspPPavmXXrjzbt152g814j1ke8nZHuXw8uxdeELJlbcRlSa6cAEe1effBy+ju/C1wmeYptuB9K9AiG9QK8yrpJo9Oi7xTHKuJOOnrUrSkEFgTk9BSAeYBge1Plj+ddpOPeuSR2xZKzKG4UhD61Ms37oAnj1qDe8sQQgfKeCaPsrhwAc8VmUTliF3gE84yah+ztOxK8YGeTUuShAfOOmPSmTziNtqkEj0qhFJSrttYHIqcT+TJGYVwF6g9DUU8LOwaPg4yQadH+7U5yDjkVtuYyI7h0mIMqb1U5xjkfSlEgjIYIXQ9KeEQqwIIOMj3qKNiNp7A8itoyMZR1LYZZojj5W/u+9Mkh+0IMuVAIBwetIFxOky9B2HQ/WpmYEMQAEPbtUXExscgtpNrMZM8D0xUkohQ45ZWGRjsTVL5UlRnJ25x7irkEburuiCQoCee49qTuy0kivPOdNi+8ojJHBHFV5LXzlMh+UdQUq0bxLyD7LPHuXPUjkCoYklkeSMMrBPlTHU/hQtRPTUQ3U1vahyu9Uzzt5P1/WrFrMmpQhWWOM+/BqKOVLImO7icMeCnfPtUMtvbzIGXqOdoOCDSJWo+aOSzYtaspcf303D34qtLKJZRIYwjL1I45+lTmdk243DtwM/nSPPEJBHJCX8wcMOxqlJrQbiRxf8TCZkWOMjGS4aqlxpJsmbKK24bl2N+tXjbKFXyx5Kqfm461SyqTSNHJvJ4HNO92JR00M66kcSAsSqkdlyKekEbNG24qM5z3rQhlcRvGsYcH72PSoWEMkYUxAvnJLdhWidjO1yjdC0TUt7SPcHHJPpTkYXjCRY1hQ8AGpVjtkikVoQxIwGPYVUnSMSYLsEHGEOMVS1JcbCy2kYkADB5Cc7RzgVFdyShfKUIpY/eU0+LS2hV5IydxOAW6mnT6W8MwPm5OACCOhpklNLNywzhgvQ0CyeTI8wJn1HFWJLaZjhJM/wB4gcmp3gEhXcdoVei9z70XFYz20lpblI57ryiejDoPrSRaNHcZZCXjQ43k8GrJtfPmC5kZ34+XsKXyWtVljR2RW4KnrV30IcShdRWgJ8xiwU4xu4qDzLaEsWRjGv8ACvetNNLt7ZFEpGOpIOSc1T1GW2jCpDGGx6dzU3KtoZ9xcQhd6xFRJyq9/wAqja4lkA8pVjx94EcmrjWmIEklIy3OB1UVXe4SO3PljLE5PHQVd+5nYfHpV1fAyStmFem44AqiluiXGFG9h0wKtJ9olj5coh7d6VZCkqpaKRJ03NyaV1cdtCC5iJkwxIY9eelUxAqAknaD39auTWDQ5M0m+ZuWI9KY8BvdsTAqgPU0yCkVAA2vucdh2p7RS3eVAJUDGTVxxDACAdzDjgUkd1KUdI1C7uOe1JMfK9yoim2iCxt82cHNSISUAAy396pxalcl3yO+3pVq3jhnk/cqQFGf940a7FJIptA+wB2LFuxpFtRbtukBGelSXQxcYOdw4IPanmI7Udzkt90A1N7DtcU3SH7qAECmIq7mZjl8dxmpntFgA5DMeeKBa+ZtDHA74qWy1EiMPnMpI+Qc+xp8zMV2KDtNX5DBI6QwjAxyW9aij2RbzJ87dBUJ3K5bFdImtQNwKknrSNKfMOFwp64qVnklTAUvHFjA71axFGpDRgseatr7hKxnJuabA6dKmjhRZiZBlk+76GrCyJAZMR43Dv1FVvJluD8gwvep2NLXElnedwozg9+wqxb20fmfvDle+KckBi+QfMxGOKjfcvy9D/nii9h2uErQxzcjKDoKgcvI3yc+gqRbQuW81gijt1JpyzrGjIg+cjHHal5sduxDGhIJJyF61YPlrEscIJLHLNUaszxBUGOfzp6jyGyRuPajoFiGZAJNv3h1OKe21l+U4YdPSnNATnGQ7nqe1RTqIiEB3OR196d2geqGQERTlgu4DqfU1I0x2NtBXJ4Bp4gWLG5wMjOPWoGfzJAEU4HUmi+hI0DdheT7n1pxUr1HTmgkbwQMY4pDuaTj8fakNqw1uTtxye5pJDsAjUc45IqSRgkO3uD97uagCnDsTnArVKyMmxXJyFJ4AzxUV1OsFsXY80pZYoDIxwAOtejfBv4TSeOrtNV1KNl0yJsxxEf6w+/tXfh6HtGcGIrqmjs/2cvAcV7ocutXsO66lOIty8ovtmvoSw0xLbaoAAAo0DQItJt0jijWOMDAVBgAVrPGEJ4xn0r6CMFFWR83OTm7sZsCxggU3PSns3y+tR7s1TMhehpw4HemAnNPB96QCinRryaToacOOlAx+f8AOKN2TxTScZNC0xbkgfFPEnSoOhzT1ORQMn3bvXHtU8R6VVXGQc9KsRsCR1qRmhC+fcVbjfHFZ0T81ZD4Un+VIZaMvzYFOjl+bFUhLuPfPrViFsnPekBpI2ai1CITRMpGQw70sTbh0p8w/d+pqQPLte042N2MclTxn0p1rMVxkHmuh8WWO+ETrywOD9K5dGZe9UgNu3uSOhyDU7Msqn1rGSbaucmrEdxgjFFgOB+NHwvtfiN4dngI8u7RSUkHU+1fm18R/A174K1qezuYmUoxA3DrzX6zuwcfWvnH9p34Tw+J9Hk1SC3LXMALMUXnbipYj88GY9MVreE5C2s26DHzMBk1S1e0a0u5UKkFWwQe1SaFLt1KHHB3jB9KBrV3PYorbACyDBDbcVqWpIP2eNuBx7VUt7fzYmZiSeGJHU1fjVPP8pB1XO4nGK55HQSQnyQrK77kbptzkVp6cGglnSRswSfMBEOcj1rNjb7DtizIquTgjnOa1IZzHJtG2NXXAYnmoAntlIdGVQYz8rNIec1ZgtpTcK5FnIq5BKuATWXEwSEhY3uG3ZJzx+NW4rYwsZZLBfKYA4jbG2kVqegfC3xOfC/iWIyBhb3B8uQKcqM9DX0aMHBXlTyCO4r4/s1WBw6NNb852k5HtX0f8LPEreI/DMcUv/H3Z/I4J6r2NZNF7o7L+VFIDxSk4qRBnPegmgfSgc0B5AO9GaXoOKQc0BYXtmmgnr/SndqTvQADpRnNGCKO9IBQKAOTSUoPFMBeuPWk6UUD86BC5pc5pOvWgCgaFHNN6mnDg96MCgBMY5opaB196QxPbvRwcdadj86Q89KBWEJx1pKACaXBoExaQjmjpQOaY2IBS470ClI4oCwh5pO1AFLSATOKB1peP/1UfSmJhk0c8daSjPHegBf1FHJozxQOnekMTpSk8Un9KCc0AGeKUHmkopiuLkk0dT7UD680pwf/AK9AIQ0mc0vT1pKAFAxQRgUdKOtIaEJ5opQeKSgTA8UZzSZz60A+tAXAnFAFBOaTpTAPzoozRu6UCEA9qOpp1NoKCjtRmkH+c0gDFN6U7GTSHk0xiUmSKCOD3pRSEgHINNOQDTuB/wDXoIphuIBQORSj60hFAxelJRQCKAF5470AelFL6UgEpRQOaBxQAuOtA4FA5oxg5oGGaXrR3o5/CmIQ9KWjrS4FA7CZ5oxxRt70U0SJ6UDtSjk0tBJyOPWl6D1pAceuSaXtVkh055NL69aTn60vvSAX86Ae2OaQfnSinsAuKcppq80tIY/v0NNJz60uc+tGM0AwUfzpab05pQc0AFLSYxS0CFBwKB1pO1GTxSAeDijIBpDQfpzQAuaXtSDpzQKe4Cig0DjPBozyKQC8ilByPemnml69+aAF5o6UelJ65pgKOelLjApB0o60ALmlyMU0etA60AO60n4H8aBQKAFxx0oIJozRn3pAHagUUo70wDpS0DoKBSAWgGgc0AcigAoxnpQfpQM0AHQYwaXntRnilApgA78UDnpRxzigc0hhR60nT3pfpzTQrhjNLmgdKXOf/rUhiZ9aAfbmlAJFJ3oGKTzRnA/wpAMjpml60xB1FBzmjtmgGkAo6UnSk/OlzQG4tHQ0meKM45pgLnPrSrSHmgetIOo4nPHNGe9IOf8A61AzmgBQc8d6Dk0d+tJ2oQMc1B5pM0v0oGBPFAo/lSgAc0CEzmlFJnjpR6ULcY6k9sUvWgdaGAdKOtGaMe1ACY+ajPPQ0ZAP+FGcnNACN1pe3NBNAOaW4Cg5FFAHelHWmAo4FFJ/nigGgBT260Zo60EccikwHDk0GkoxQAUo5pDilBHTFCGKOAe1J9KUnIpMA0CAc9adTSDzRnp1pgKOaD0pB+vvS59jSAWjrSCjODzQAv8AL2o70E9e30oNMAyMdMUCijNJCYDnrS5waQe9G7PrTGOBycUcZpKMAetIBaO1IDkUpxT3AUH1o70nSl60gFo+93NApvU0AO6NR1NAGKMd6ACg8UnelPJFCAQdRyaUUdMUUgDGOmaDwKWkB/yaYB3FFGKM80AHb1paTn0ooAWjtR1+tA96EAU8EAU0U4DccZ596pbiPRfhnZjypbgDlm4xXfXeVgz3rnfAtmbbSouMEjNb2pSFITxwK9WCtGxyvVnnnjBvNhkA/hOM+1eBeKbswTMgJwMivcvFUgEUhDH0x/Kvn7xrP+8mwDnPBrhxLsj1cJG7PMfHVyGs53zg4r5v1qXy45pD3JFe/eMZc2ExPI2mvnHxRPhRHjAzmvMhrJHqVXyxZ6r8CrhH0m9jAAbeCffivWYMsFrw/wCAuJX1Ab/lCg4969rjlIQKOgrzq699o9LDO9NF1SY/lFTQ3BDrwPlqqrHy9wBzUq/MM9+tcTR3pFmW43YAA4PORTo7nODwCD0qAAtHknGfXrmkiXbIqEE7uh9aztqXoTzF5C0g+4TzimrAs+4D7w5zUsCMyeWSQucmnyCOA8OBkdTT2JKBxGm7k84zTQ4nlK8jA61OwBRx1yMiq6ANgrxzg8VomZSHM3ygDqvY96j2lGOANrc1LNEVcMMsvqKjxjcv5VSZLV0SIoicBs4bnirrQAxAr8wPUd6qxFnTOM4709yEZG3lS3GPSqZnoSSQR3UIiCKJF+6SeTVeKa5tcA4O08+oqyFVZcNklevvSGKGWWRgWUDlc8/hSTsWrEDSgqX2cnmoXEE8aPEHSZTksOntVmOVJGI2HkY/H1qESSWE7RpGrZHKt3o16Ba45JrjUbdY5NvyE/McZ/OqCQNaTOxBlDHAIbjP0qU28jOGGR3Kd8e1Pt44pJtocIPVj0+tVfqTy2CK7juZyJD5bFcYVaJbeOEq/nfMpyCetPuFUwmPIBz99f8AGmAoxEc0PnMRhXU/zpaD1Q1r+8ZwhMc6PwxZeaYdPwuZIPLT1Xgmkl05yrYYqR0HeqslxeJ8qs0wAxj0pIpeQNbAozRuysWIwR2HfNQ/avsUYUxeYuD8/qallvgkKR+V8x4J5OPrUUlxBwGYYXnOOPpV6kuwsUDT25cxbiwyuOtVZtKMpC7MEYJC9aJr13YlWG7px0x9Kfp80omJWVkZgQTnjFWZtDDC+xj5jDYdoVOv41C0E13OTmQKCBn+8akU/vjICzHOcdBmrUl1KdkmCrZyM9vpTuLlXQjk051fGxlccnJ6ioHWFA3nOwTOPlPNMW7upw0W5ydxyzdT/wDWqYaVNMCoXco6selHNYnl7kMeqyw4+yqQwyRIF6CqUrGWRWdmBJ5wK1ltYo4Ao3GQthuflxUVxAsc23cpOOvUYpuQlCxkxwNO7EBm9C3SprqC1soopWJkkI+YHpV2e5WNFjiJLBeWI4qD7GZbVZWfdk8ZHFF7D5bmYF+0Zlx+77EnionKbzhQF9R3rShtRe7lJGxO3QCqF9Mkdz5EYJB447Va1M2ktCO5uvNMaxJtH3STx9TVi7+z2h2WjmZyo3nGOe4qv9nWAHe/J9aSYAiMxfe746UNsVrkckQhfzJsPIRwgbp9ajLGeQqeFxnIqaG2Mm5pGC9+tSCPy0C7eDyDij1ISKsFlG6l3YhQcY7mnXk8AYpEnyquM+pqVomdSP4D396FslCjcevWhOysikirb2zzEKFOD+HFOCG3YFCyuGGCp5zVoyFVIjGU9e9SJajy3bAJx1POKVy7WKxiUSFyPNlblj6U8WxxvHPp7U8QrACwPzHtSrC8z4XJPoKTGkQpHvbknjvViOJ52KoDtHBb0pRamN1jJ2EmlbMZaNXJXdye1SVYY0KxgY5Pc96bseUHIAI6H0q5bWqykuxOFHSmzIA5CkH0AqRpdCArFCmQST1IFRGRpJAQMAdMdasxWwdW3n8KGIUbUX5VPLY/Si76hy9iOK181gZSwXOTg81YklWMkouFA+UGmt5kpJx+I4GKctqpAM7HB/hXrVXuO3cqyXLwP5qZLVK1qY18+dismMhfX3pZgqp+7HzZ6E9KbKZLucZOVUUkPcrSXRbDsMk9AO9EUH8XRmqxBYqJmZjwOee1TrGnmkAbt3A9KVu5SKwgxIAudo7+tWJUiVwVyXx3qaa3VAqx/NtHzGqzMeQuSe5p7AlcjuSX24HSmogXJx8x9aseVtUNJxn9aqvL9onCA7FB6jvS1JaIGVi24jOeAKlVR5HkqAHJ5NP2edcny1JSMdTTAhMhIzkc1QrCzxrAEQAsw6igIsUGcnd1OPWnRfMryOcEDAHvVdtznAzt600QyNVDShmOR3AqKYDJOcKOtWTBtUEggZ5Iq34W8KX3xC8SW2i6YheNjunmHSNO5Jrso0nUaRxVqqpxuzS+GHgW8+JOvJAsJ/siBs3E/Y/7Ir7U8M+HoNH06G1tYVhghUKqgdqpeA/AVh4P0W302whCRRKAWxy59Sa7IxCFdo4+lfSU6agrI+Yq1XUd2VwmxTUEj4BqeRsVUdt3NbHKMzSA89KTcAacBnkUihaev3c1Go+apFHNIQo607PNNYcZFCj1o2Kvcd1OOafj600JzTs9aAQEZpV4xQpyAKb1NICUc/Spk+XFRJUqGgZchbipt2VxVSJ8dep9alLY6UrASxtjjNXYccdaoRdRVwNjp0qRmjEQBxUrLleOtVYpQuBVkMCM5IpAZt/b+fC8eMhhXnN3m3vJI242nGK9RmUHmuB8W6XJDdNdIuYz1x2NCAzI5VI5qRZhjC8EetZyyEdT+VRxs3m9TjPWqA3o5OmRzVHW7dbu0kiI3BwQykcEVPFKPLGclveorliVK+vpSEfnZ+018L28J+KJb22jP2S4JbAHCmvDLNjFfRN/dcfzr9G/jr4Si8SaBcxsgaRASuRzX59axo8mja3JDMpGyTH61BSPaBIVsoHiypkhVj70B97xyjapIGfmqvaSFrKy3IdvlBeemKe8INqAiDCn71YyNUaH21Z22yRsgjGQ69D9KupcM9ujQwb9r/M0nBHpWXDdxDyYX+SaQZ3L90GtGeRGtkja7Wc5B3R9Saz2KLA2CSZbmZ0YnKpEO/oahlbOUe4uVjxngH8qdcyuJEMdvliow7H71O+03LGJTcRx5UjynAJNA0XrXUhgRJOTuwQJFrv/AId+Kf8AhGdeSZw3ly4icqflYev+fSvNYIp8pIJYSwXle9alvJMSUctC2AQ6cioki0z7AQgxowO5XAYEehpa4r4V+KRregLZzyA3VoAvJ++vau1BycVmLYXpRnnvR0opALn2o6UdfWjPNAMM0nU0oxijpQMO1FHejFAgxSjmij6UAJnnpxSjr3opR2oWoMM+lHXnNIOfWj86AHZyKADmgdKTdSGOxTc4oJpe1MAHSim5Ap2cUCuHWk5B7/hS0Uhhn2pPrR096CfrTAPpSgH3poFKCRnsKBICMUlOBz2pDwaRQY5oOM0mc0CmSHbil4/GkNL1pFB0pM0ZzR3o3J2A80Up5pB1pgxQcdqTOKM0Hn1xQADrSj1oU4pTQFhMUh5PendfU0mPagbExzRg4zS4z1pB9aCRe1JRRigYUUYPpRjP50AJikanFaQ/jQAgHFJS9fWkHWgAzxSjnij9RQBQAgPBGKQn2zS0UDE3ZpM0e3ekxnp2oEBpM4pc8+9Lj86AExnmk796XNLjIzSGJjilo7CimMSg5paTtQAhPpSg0oGB3pDxQAZNL1oxk96B+NACg9qWkFKOlIAooHelApgFA6e9HT2pRz9KB3Gg4pfoKX8KAOKZInbpRjml6Yo7UbiORzk0HrRxzS4zV7GYLRxkUAYNAyM0DCl60mc5pR+NAADjtTsk03nNOoAAT9KUnNJk4oxz3oAUHAxQKD19aWgAHpSjpQOgpAc0MBRRzRQKkBQRR155zSg5pMUwHdKM0lGeKQCgk0v0pKUHBqrgL9etAGKQ0ZpbgKaXp60g5opAKRRnIpAcUvUGmAAUAUD65PvS9DSAOppQMUg5oJ9s0DClxRR170xC96XjmkHNB7CkMM+nNKP1pCRxQrZzQIXvRRmjOKBhS0daNtV0FYO9LikH+TS4NIAFKfrRmg+1IYtJ09aTOBS0xCjn/Cg80g9qM5FAC7qTrSnmj6UAKCRgUUg60uOaBh1FAo9PSkJqbDFoGD0o70vSmSJij72cml70g60DsAPt+VKabzmlBoEKDjmlB60go6UFC570Z/KkoJwPagQvv0p2eKQdKXNA0LjOKQc0dOlAOTSsAYpcYFJ1xQTmmAopM0fwilAoEApetNPNKOQaTBC9aQjPvS0UDEIGKOgpcUehpgKKMZ6UY4oHWgBP50uef8KCck9aDyKWwWAdKXIpM4oHrSQDj7UD35pKWqAOtL1BpBntR1pDDp35o78UvPvR15p2AB170df/AK1Hbijp9KBBnn1pOc0pNA+lIBSc8+lHXFIT6UZpgKOaOtHU+9FIApelFGc0XCwueKTqeKDxRRqAvbpRn2oOB70lIBSaAaMZHTpR709Rik/5FANHSgGkA7OaSm9O1LjJFMQtGePWkpetIAAzSg8CkozT2AWkz7UetHv/ACosAfnRkH6UZxigf5xSGKO9IDRjFAGKBC9e1GOaMYoDZpsA/Cl6UUdaAFBxVixh+03UUY/iYdarZ7U7whqkWo+OrfTYSJGiUySY/h6YrSkryJlse9aHCLeziXB+VQKk1fiAntVqzTbEKz9alaONuMjGPwr1uhyrc8o8Zz7EcZ4HH+FeA+MXzLJgnvXuHjeb5JR3rwPxPP5hc8j2xXk4l9D3MGup5b4wm2Wc2eVYV85eLJf9KI6EV9BeNrnZYzD27V84+IZvMuZG7ZrjoK8jqxTtE7v4F3rR61cw5wHiJGPUV9AWjeYUA5z1r5r+Ck+zxdGpxgowOfpX0bA3lnhuRXDi1aoz0MA70kapkCgLnvVkIFUHHUZ4qjCRIRkHFWi5CDk8ccV5zPVRKwwmApPrUisyKj5IwcgjtSRTkoFIBwMUiqcFT061kzRCrP5mcZLY60+GNJbYF+ZVbBWkliESrIjEkjG3FQwDYcnOCaBNXHTAKQgByOtRy26W9wAH3Rtg5FWnAnjBB+YcGqTL+6bOSexqokNXJAViLLuOM8Ux8TQkjOSMEjsKEj3RK24HJwcdqkEbQswzuHcj0rTYzZFBL5RCl/3JABNTOFlHl7ssv3T600IPLZOpzkEdRTY13FQGK47mruZ2JhcSSkCbh0G0HuRQsTKc7jjOQDUdxaGOQSeZu+nQ1YtwJ5PLll8tsfIT3qXqxLQbcjyXimi2tID+A9jSvdI+52XDHkev0qF2VVC5y3fHSneUhRWVtw6njpTu7GlkWIYjqJVh8sq8DHBFVb3TWCuJD5cgOc9QwoySrMDtBONy9afBdfZ7pSwEwHZuhrO47NbFGyhijY/aA4H8JXp9aS42kM0YLEcblrUN82oMyRReWEJba2MVRm02TAbayk8/N0P0qrha5VhhuJI1LXWwKDwep9s1HAdjcHygvOT3PtUjWxGDyxHXHSowIhOkk6ZUHjnirTJ5ewjXaeau4cnk96oLawz36mR3EQz06Vf1GRXz5YGDxlRxmqvlq5RCuWB+UCrTuRYfHYQsjbUB25YkdfxoS6Cqdq7UxjjHNSfZnk+8CEzjA4pbjT3AEhKsnXag+76ZouCgVJ74YWOIFwepVf5mpknWRQPLZphng9AKccwhxwNw424yKSMOEYFipxnPc0XDk1E88qg2LhwMHNRi9nETLGQHY4yPSnhvmXIOemPakMJXk7VLHIBpXL5Sg3nJlX+91wPWkjtZGJfGFPdupqxOk0k5d3DHpwKUvMYljTBIPDY7VRNrEBt92ZN6jA5B6kVXaYTMEjG49CM9KmNoJGYGQ89QTyajeLfGyRgRjGMjqaCWVbmRLZ9olyWP61U+w/vTMWJJ7tVqHT8sSPmYc7m7VJI8SEHJLg9DWhk1qUkt2uJQArN25709gts5DD5geB3q2164lEkabcdPrVRVa4m82cl89l6g07kNMiZo2ZpGATnAjHrVu2tn1O5TewjhGKb9gaNQ8wCg8rn07U/Y3YY46VNykkM1SZVnaOFfkT5RVJYHZlLH5uu2tIWsMESyO2+ZzgKO1JJGAUXoxPzE+lLUEktiuuwziNvuAYbFLeSBXZIl2oBjinSRIckEqAcbvWnBUUHJ5PpzQOyIba2SSQSTZUDmrCkqWcHaBnDDv9Kr3Fy0km0nCdOlQmUygRqx2g4NDfYaixdslz8xJLA8uKtwp5VuIsA85JqRZhb2qxKMFuxFNTPKkHjqTS2KtcZsYL0IOasRtDYFsgTSuBhuy0yVvkKj756E81GYGESKmSzfeb2qfQqxHFvlnKqDktx71cldYbcxjHUktjvT5ljtIVVWDOwBJHUVTgtmJLt36A01owtdESyuilcZJ6ClVHmOATkDJPpViRAhCsMt3x2p0MLROFI5YZ+gqbXAS3t45jndiNerd2oKrGWwCMnhT1qUuGAVcqo7eppEG7JY/OTgj0FMdiq6GZuoC9D70nkGMGRxhei1euBDbhT98njHbNVZXaaVcjK9AO1MEIsZMLEHCL1OetSRSJbRMcZkbjj0pgBjBHBH9aiIL4OM9uKYETyPNIARnnApn2RxKyDHTk+lXVSOCMuThv4RTIlARuecZJPrTRm79CBh9mXCAgevqaiBWNCOrtyRUyRtMw9M01YAJBz3ppCIxETIikHafm5pxO1WxgZ9KluJdx+UYzx0rPupZZJUtLaN5bqY4RFGST2ropwcnZGE5KKu2Ogtb7xDqUOkaXG1xeTnaqr0HqT/AJ7V9mfBj4TWnw50CGBVEmoSqGubjHLNjkfSuW/Z0+B0ng21/trVlD6vdrwmP9Svp9a+gYoEgjAUY9a+koUVTR8tia/tJWWxXSERqQBz7VC55OcmrE7/ADfLwRWfdTHn1rrPPuQSOMtzxVdiN3JzT+lNKhqkQ0cnpwacBmlVc0oHpQMULSg7e2aUDketLgE0FB1pVAJ703ODin5yOvNBLHBufWk7n39abnBPrQGDD2pFIcDz7U7iow9P3UASKc1Kvf1qFeBTk4JJpDLKg9e9SZIxxUCvjpUituxigaLsA9qsxgDjnmq8BwPTFWVPGalgSqwBPqKsQkSJkGqm3ccA8VciASIY60hg/AqldQpODGwyrcGrLvVWU7WFSwOD13RHsLg+WN0THIPpVCKDbxjmu51OIXNuyEfQ1x0/7qQjuDincBBtjPPWmyncCR0qNn3HPemscJjJNMDkvGFstzYzIRuyOtfD3xu8JfZNYS7ij+TzMMBX3V4jCmB+T06Gvmz4maUl9MVYZjVt1QxpXPNboSRwWgBwCihQenQcU1ZkSCRbmJjFuAyp71Jejy+H3eUjfLio7aVJp5kEcmB8wLdB9Kwe5qglSJvJQHyuhVCeSKvLqbMWiisUtgBtMrcE89aYkSXJ87ZlhkZbtj0p0TNPMfOYytggIBxmkMnnexjS0W4uZWnHOF6EZ6UJ5E8gdbJrsxtw/cA/jTF+URA26qQ2PMk657VOBcRSkpcJCVb5gh+9QCHOhacbrF448kFx19s1oW020ptkljIHII4NU5pZCyu2oMgVgRgjGasbpGhKxXMch3/NG3Qj1qXqWdz4E8Sz+Htct7osPLLbXU9GU96+lYZVuIIpoyDHIoZTXyDFIqSCNmzkY+Tla95+Dfi9tVsf7GuWVprdcxNnBK1k0Xuekjmjj8KTPal6ioJFFHSkzQDigBcetGOKXNJn2oGA4petHFAFIQgOaXtSgc96CeaYxOtL9aCfypKAAc0v8qAM+uaPpSAMk9KQdaOtKOtMQuKCMZHek796XqaB7iAZ+lKPrSHj6UA/WgLjuKTpzRnNITxSGLnmkPSgij8DQK4ZxiijqeKTpTEKOnejOKUHigjNAxp5pPel6mgc0CCijrmjtQAUYyaUcmkoACMUd6XPHNJ0xgUAwpfzpKM+lACjgetL/P2po4pRikO4o4NLTcY+tLQAh70DrSnijOM8UCDvSHgnvSClPPamO4EijoPX60gxR1FILhSH86M8UgOPWgVwPFIeaUr+VJ0pgAHNFGaKQxT1pM0Umc9KYBSU4UGgLDQKX1oH1ooAQLnnNAFL0oJoHsBPWjj3oA70H8aQBSA+1A60pH1/CgAxj1/GkNLijtzQA3PNKPxo2+lKBigAHXPrQRQe1KKYAOv0pc5/+tSUvSgA6+tHSgGgcULUA6mlz2pM57UuARTEGecUCj86U8UCOQ4AOO1KD+lJ1oxmrIHj5vekoHFJRYApepoBpc8etGwCUqjFHBpQKQC0Y4xSUv8AKgYAfX8KU8dBQOnejqelAAeRSfnThRjNCEA4oxijnFGeMUgF60dMUn6fSlPI4oAUc5o6Ug5pRxQAvSjpSdOnFKPr+dMAz2oz0o60ZxQgFPpS0npRn60gHZ4oxRn0pBzx/KnYBR+NGaPxNJSAUUp4pPzoDHHtT3AX+lHWjHvSYwaYDqO/FJTunrUgGOeRzRjmkBzQOO9AC4GaU5pOp6UA9qBoXNKPrSCl6UCCijPNJnt3oAUHmlBPNJjijv7UwFyD6mjPFJmlxQAHNL26UfSlPT/Ci47B1pOelL/KjPbrR0EhSeKAc03J60q80gFPA4o/nR3pKYC49aU0maXr3oGFFJS5AxQAmOaXOKTOTS0hoMUAEdRSj8qWgBvU0pbtSUD60CD8KcOKbS9cCgEONJQeemaQcfWgNx1JQeaDzQMM0uaQUo60AGM0v6UAcUdDQIXtSE4o6j29qOtMNxeooFJg0o46UhgOPWijPNGKAAUA5oopMBRz2oz6UgpQM96AF6UpNJjFGOOtMBc0Dp0pM+1KT7flQAu7NGTj2FJnJ5ooC4ZzS9cUmaCeKSAUn0o5PSkNKCQc/wAqQB19qXrTR1PpS59KYACfrS0gPNGaYIcOO1FJRUjClpDxzRnNMQvc0vWm0fyouAo7UvUCkoz/AJFMBSMUg5oBz16Ud6kY6lHWkx2oHWmgFPBoyKQmgZoELnNFJ0opgO6/Skx05pBS96VwA+woHHrRS47/AMqAEzj1pfwpDyAOtKBgGkAmMEelL0o60n1p7AHehmx/9agcnAriviH47i8M2jQWx337A4Gfu0AO+IXj+38L2ckEL7r91wBn7tbX7JGmm+fVtYuHM9zNIBvPUD0r5f1bWrvUp3lunLGQ/M/UjNfY37I+lCx+HizAlvPmLbj3HauuhDW7M6j0sj6FgXEQwKx9Zb5GB57HPpW7b8pjrWLrsQELnrgc/Su5nPHc8L+IUht5JOcjn6V4N4luAZH25wfXpXufxDzLFPk8L3rwHxFcB8gdq8TFPU+iwa0PJvHs3l2snfOa+eNYk3XDgcAsa90+I07CFwDxivBtRJaZsc885qMNuLGOysdJ8J7oW3i62yeGO386+nbVQyFs9egr5R8CyCHxHZMB/GOe9fU9pIoxtPBwcVw49fvTvy1/urGxAx2Yq0g6DJ61Shk5HB2mriuWzyQc15bZ7SJUyZPl6CrMeEYqSPm6GoFUKpPO71FOjLS59B0xWbVzUuQsudjA4xTCQC4xz2pC7rwVG9eooJAKkDJPUioAhZx8uAcnv0FMkG1mB5X0qaRT5mMfL3qLymfcwBK561dzNjPL2FRuAB9KartFI+QcdPqKbdEJkckgUJvmjznJ9KtaokmklWRFeMbGHUe9MSTODjkdqSCPbyxxk4IPSrL2e2SJ8hlbtmnsToxIZFVismWU/dI7GoLlgJNuDuzkEdquLZsuVBzz8oHeq0zYUgoQ4OMdxVEKwyKTGfl3ZGOadFExI3ZH06U60TzsbMl+60+OUwCZXG7PHPOKLjXkE1xFIEIhKshwwHf3qxarb6hGwjYGUdUPGB7VRhQyxPwSQc7x2FWimFDABWxjgcGouirdiE6e8SFwQxDYO081J/aE/lIOG2HsvarEOpLZ2zR3NvvYj5SD0/Gqb3CyqzQRsFxzu5570W7Fp9yrJelJHLKpV+ORz+FOMcNwFDRgkjaBnnPrSw25ljkkK7mAyB2qxBFaTW4YrJHJjlWHQ1SuKTSZkNp8ULrHIGADZO05JHtSTQQ+YzxB1XPyh+tbcWnIYfmGWPK81m3lkTOFhVmKj5yzdPoKq9g3I2iAjQLLtBUkkdRSQM4hdATIjdSx+9U8tpFCqgfISOnrSM4jj2xgM397sKnm7DUSucIjDjcejdxTHaSRg20E4wBirlpGkMgaYAgnBGOafMTIzlFwAOGPGKG2FkjOdJRgFcA85AqEw4ctKWPHTtWteXcY01I1UtKDzgcmsctJNyUxjrk9KpCvcbLKiqpQ/MODnpTYJySVKF/pQsBfd8ucdz0phmydnmbMcZWrtcydhkr4lDybdin7veq73yrJzGdh5A71IUiTLSvyOmO9U9/nyFkGFB4PeqRLaIpJWuvuxlcnjNFtakTgHl88se1XEiVHV2cYB5HrUcjtPKwhjJPtTJFvWt4JtkRaXAGSfX2pUVVQbjgnnFMNpIkhGPMYDk+lOaBQBnLBvzpk2I57o31whXCxwjABHDf5zTPKmuZcZKhz0HU1NIWjhCRqNoOQAMUjSMrhgfmA646UepPoLKI0ZQeo6nuBVOV97FwcjP50pJkYFs43YzU0cCyBmyFReB6k+1Lcq1ipJM7IV4CkYwR0ojtmk2Rq2STycVYjWJEP94njNSyNHHjyQckdD3NF0NDZrLa6xriRyPyNMnaGGFY1j/eA8v605pmj5b7xquylslu3OR2ouVYkkhdTHuGWcAhfQVPlVGxFyzdz2plnAbgliSVHTPU1Ir759p4QDrSuOw8WX2VF80lmPJ9hT4bwhpPlyG+VQew9aimDz7W3/KD93vipIrdpB5oX5VPPPT0pDS7lZYnllJccDrjpVmTlzuGAgwAKmfcxB2hU/maEgYKHbJL9M0titGNjtMr5uCcd8VGib5gWJCZ7d/arbRhLdY9xBJ5HpUcw24HGF6U7gkI8iI+4R4x90VFIyKWbdl/QUqKZDnB5HHHWnNaSJbySMuCB39aV2FkUGhMny5JyfyFW0CxwAFeh6ikEgjiBAPOMn0pPLLRGZmwP4V9aexO5ExSScZBEffHWnbULmQp8mMKo7/WmmDMYkOQvp60ySYs+3nIGBVX0BrsRTtllTq3XA7U0kldo6Z5NWo7cRJvbl270JGZsKFwsY6+tNGbIWlboDwoqJkO3JyCamSMyPlhxmodSvQASq4I4ArSK5noRKSSKN3ei12oMu78BVGSTX0l+zl8EWtNninXod19OoNvbuv8Aql7HB71zn7OPwPbxFdJ4q1yNzAkn+i20i8N/tEV9d2lituoVRhRwB2Ar6PC0ORXe58vi8TzvljsNhtRGoOMUyWQdAasyvsXrWdPKBnHWvR2PIbuQXD/M2PWs+Z/mGamlly2OaqyDcfWjcQHpQBmmqpxz0qRV+XvQwGgcU8Lxmj19aFHNAB0NI2TTmBHOCaTv3qRjFGWBPankgfWk70m7J4pgLvAGe9JCxYHI78UYpQBipGKOelSDvUYP5e1SDkUDQqnHrUq8nFRKSOKlj57UAiQLk96liO01GCKUy7aQ7l6KQ5qfzcDNZ8bnAzVmNhtGaQy2uTg5q6pCqBknPNZsTndgdKvD5V5PNJoYdSSelV7l9ik4z9Kc8h6VDcPkYHTHekBWe4VuSMiuS1yzkjvSVA2NzzW9esbYbudhIFZGuTv9nRyM4PFSBiMpXucDtSb8Kd2Pwps0/mDJ4+lUppsLyTT3Az9eC+RIScDFfPPxCcJK+AdpOK921y4MkDgDtXz38Srwi88vODmoZUTzTUZfIWViGcbwML+v40ltKCSqk4wWWM9f89KZeyPbFtjCQ78sp6CpII5pGWURBlcYMp7cdKxuaWJ0E9ykYkdbfY2/YvU1bWa4V/3cSqWOFfofrWfCyShmt0LyqdvzdCPrUy2zSS+ZJMVZcfuweKQErtbvABdtK7xvx5Z7+9THZKHaG3d9uMr3x61UYyiF1hhy2QxZx0HpVljLMGYXH2aTGSUPH0otqO5NKFbHlWBCkAhX/nViNra3Ledp7HdzkDlarssoK+ffHLLlWU5I9qmMokQlbxmBUfMeuRUsaLVhJBI58gNbv0/edG+tdL4e1a60LVbe+jCpLCSSEbhh3Fcq1xPNEmx4pjkcdKvRu0JTdHJAWGSDypqWjRM+tPDWtReIdGgv4XV94G/b2buDWmDg14J8JfF6aDqcdlI5FvdNyG+6p7V72evqKxYNCjk9KMUn0zSg0CuLRRRSHcKFzmlH0pOlMLikjtSUYzRigTF7UZyvvRk8UlAXCjNGaKAF7UZ44oDfX8KXGaQwo60UYxTFsHX/AOvQDSHrSmgYEZpM5P8AjQDjrS9+9IAzSDmlPFGc0xCAegpetA5oAz2PFIoQjApPxp3JPtSEDrTFYTrxS5x1pO9GeKBCgUY+tAFB5PegYvSgcUnAGKTmgBSc0gGacBSUBYQ9aUdKTrSgUbgJSg9aQ8UpoEHSjOfWgc4pe1Ie4YyO9J0oGc96U8H1piuJ0oz+NJRQIKKCcCkoGHUUYpRzRnFADKU84pSM0g44NAAwApKXGDSY+v5UhgRjAooPNA5piDOTRj2pTij60LQobg5pe1LxR/Ki4hOB16038M0/BPNHpQAlJ1NLyTx+lAzn2pABo7UcA0E4pjE/OlHApKXqPSgAPFGOfpRRSAKQcU4DIpMUALjmjrRikFAbDiOKbmnAUYxz1p3AQDHrTsflSY96UVQCYpT/AJxSdKWpIOQHr/OjoKBjdR3rUgBzTjzTfSl70DF7YoBzRRQA7tSEY5pN2ad1FSAUoHFN6dqcDigAH40uaQE9jQASOuaEAo5paQClxnNAB1paTP40Dke9IApQSaTilANMA6dc0oOab3pc0WAWiignmgBc4o64oo6etACk5oPSgcYoPNAB2paaf1p1ABS/rSUUgCj9PailAzQAueeKMZ55pBSjjpxQAE/Wl3YpvYnJo+tMBwOaMcUg9cUYoGOWgnBozQP1pAHT1pc8Cm0uetAhaUnIpuOOKBnFAxwGaTGKKOlACjmg9O9FH8qe4hd1KPxpAelLjmgdgzQD/wDqoxg0frSEFKuBSbciloGGfrR1o4xR0oAU8CgYNHFHWlcYGgjNKKXimKwlKPu5pMUUDDBPSlxgUY4pOtIBR9KMcg0g/OlJyKYtxBS9TRj3pelAwHT3pDxSjijr70AHbvQD+FBGaOhoELnrRzSUGkMXOTQcnNFB5ouAKKB14o/nRjP/ANamAoOen60dD3o9/wCVA9DQAmcilz+NGMe4pCc//WFADqM9KQHHWjGeaQDvpRtpKXP1zTAXn60nfOKXrRjmkwE7+9KDnj+dA55peKAEx1pRxRgdqBTAP1pB+lLmjtSAXikOOOtJnPrS0AANKPpSAUoOKAA/Sjr2ox9aTpQA4DBz2ozQT2pAKBhyKM5FKKKNxABQPegc0nOKAHUGkBzSg4/+vTAO2aO3egc9KXrxSsAmfSnDp600c/Sl/WkMWkAwfaj2o9BzQIUGg8jqaAOKKYDvSk6mikpDFzwKKTP+RRTQhw5FBpucUA4PvQwFzg0hOPU1FcXMVuheWQRAd2OK4Dxd8VrXSYpobE+bPjG8ngUhmp47+INt4Us5ERxJesPlUHla+cdf1291K9e8mkZ5JCSQTx7U/W9el1G6M80weeQ5O41lSTJdwn5m3bsbMcGtYxtuJktvcSGYbygZlPBYYPH+fzr9A/2ddPFl8M9GTaQWj3H61+fCfZZLyGFrZyzEJleoz3r9KvhTbGz8GaRFt2hbdAAeo4rupI55s7xQEQYFZurKTEe/FaZYeVWXqMo2VuyEeGfEe0byrhB6GvmbxDmOaRT15zmvrD4gW2FkYcgg4r5T8cI1vqUxIwCeBXi4uOtz6HAy0seKfEaTMUmOeCa8K1BsyGvbviISbZyPSvDtQOZTRhEtTHHa2LvheXy9ZtWyRhx/OvqrR3Bijc8hh1FfJOlOUvIm9GFfUngq5F5o1u27nbg5rgzBWmpHflkvcsdjbplC2auQFsEY49azbd2XArUhfkhgBxxXkHvj/N+VQFPpU0K7lPqKjDAEY5x61YtnGc7ePXtWbNESDarKzDJPBpSqs5xkL2pFYSGlVsSEDlT39KgYoiEi8n5hQVMMZ5J78VG7hBvAP40jt5q53FSOop7ENAyJJGxYbWPIqm8WyIEN82enpVt4wpXJyagb55ScfKfQdKpMlogeY4GQfSp7eRg2187D0PpUbRoyg7jtIwc9jUwkWRUGMOvH1rS6EOnDFBtYhlOQRVdd8z5ycjg+9XlUmInaSAcU1oTjco5PHFJOxLRTNvIgDIxBB61LbhN+2V8I3fuPeowjxSbWLFWP5VII4XiZHJWReUPr7Gq3ETTsliu2NgecFx0YU60uhbzbmVZou4NUYFDE7jgD+8KtuyOPKYDLfxLwKiSsWn0FaJroyNGRs5O0noKpoZ40YIrcnoO9Xre9j+yCFofnDH5h/npUMo3SD7wYj5cd6Sdja1yFbhmwMMZCcEHsKZdHEY3kpnj5vWpDYXMcx3ZVgeOeaZ9klkuMzZ5OMN2FU2SopDrF5VIQfOT/AHjipyImdw8v7zvt6E1N9kihyUkDEDqOtQshjCkrlv7o5/GnexFrsha0ZlMh4RTyz9M+lRSwBAC446jPeiW5kaIRFmWMNnBNVbht/wB0t/wL0pXRdmWLm6Ux7EwMdzWe8rhMbmx/eNT/AOjmMF3bg9AKhkljaLcxODwAapMhkTSOV2hmZc54qJZHIcocAnkn0qXzUij+7moprkSEbcf0qyGV7qWQR7QzFf0qoGL/AHVIPTcepq3KpEqgEEHv702RV7nJHetCGZ5tmd2MshIHP1qeFSUG0FUXp7mrDRogwTuJ5Jzx9KUYJB3cDqRTWhF0RRWmPv5IyTzUk16FjiigQcckr3PuaTcZkYoTs68elMhRPKaSQquDwM80rXFoyAiUSE5wpPIFW4VEsTtK+0j7oFPSGJoRMzD2XtUM1yg44IxwBT2BDJrhThc9scDtUcik4CkkL2pYoWkk8x+FHQdxU87xhMHjPcUCa7FVUVELueD0pn2jaQqoCvTNNmL3EiqmNvQZ6CrDRJBbFEXMhOS/pRcaRXhga4d8A4XknsKUTrBkoVY9BmrUmoeXa+SoKBj8xXqaqRIjSqVXKD+dPSxKbvqNaCaebflmLHgdqnhhKhkY7h3q19tbcFXBIGAewqEsfNIyCe57VOhorhu2qUBK89utMdhGMRp8vv1qRk3xY3FnYjLDqBVtUiVguMAjjNIsr2MLSB2Bwncnv9KslBtWMMQh5apN4SLygMr2AHT3oht1jgEjtlj0XPSkMaQZlCn5UHRRSyN05xikt1BLFjgZ45607iRzyNoNJisRmIyAsCT60kcW5mVmwtPZ1R0WPOWzkmoGBiJGDn+dFh+RIZxG6CMnK8/So5XecFfmIJOaQoZGRRwc8irRjW3t3kJAJ4AHrT9RFFYMyeWfujk570j7pXIX5gBnA6CkaZmd2z8pwAvrV0MIrUbVAb+I9zTE9CkY/NXax2gd+9EgXzAirwRgD1qR49ojJXJbmkRTFMXOdwHHtTJIpV8vIbgKOnpUcfzHAO1T3pJQc7ic5PNVJbkRu6gHIq0rkNlvUriKxh+Rh8vJb1Ndp8Dfg7e/EvWYdSvw8OjQPuOR/rSD0HtVD4RfCy9+KXiPEm5NItmBmfHD8/dFfdHhvw7aeHNMgsrKFYIIkCqqr0r3sJhrWnJHz2OxVv3cCfStLg021iggiEUMahVVRgAVZnYL3qSSbaCOetZ91NnvXsrQ+fbuQTTdQP1rOncmpZpjkkVSJJbvimSI/J55+lN2dMU85BppGOO9IBCuelKuTgUo4GOc07A4NADcYb+tG3b2OaXHOaCctQwGklqMYozk0jZP4VI9xnU0lO/rSYx9aADFOpB2o65oGOUCn7cnvSKKkXGBQNBjd1605OKFGBThjrSAcRmk25796TPFCHnNICdMk56VNncaiDYFND8jrQUaETbSO9T+fngVWgUvnrj1pWbBApATs4x71DIxBGT1pjSdAaimbLLzzmkA29TcCmMqR36Vhanbj7CVznn8q1L6csAgPzDisXUJWEZyMAVAzlp5vJyCDx2rPlnLsT296vaiNxznj0rFuJ88Yxj0qkBna5KFtpX/AIVUkn04r5i8U6i+ranK4yB5mFJ9BXufxP19tH8NzMuPNuT5aKT+dfPUrtJbq4O5lOM5rJs0iZ9ym2CYmHflhkJ1NTRsDHChcxqBgReopJJopS5V2iYcM3p9KiTbJHAYWad92PMYYGc1luWizYFWBWdDFsPp94Zp8ZO9Whhd0HPmnoDmoJrm0hE5DySyrwY1B61LB50OnxFLgQxkEGFz056/WmkDLFxNO67p5xHJkAMMYP5VBNJaBEQxtJJzu+XIJpLae2eJ8xfagnYdd3rUqy3SyRGGHa2Dhm7VLY0NkeOaKKWOydZOR83RvcVJbxTGSEJaElsgq3enwG9ngR5rhVXcQqnrTkjCwJIL/aythjnpU+Y7kqBPniNiwdT95ex9q07YEoE+1MNuBslHasm3M6yCZb0MgHGTWnFJPd2wMkMcq9WKnkjtSY0acBNoBkFDnKkdM1738KfGf/CQaWtleSD7fEOCT98f4185PcFPLXe0WONrDit3QtYm0u8t7mGXbMrbhtPFQ0WtdD6s5B9DSjmsXwl4lh8U6THcKwW5AAljzyD61tDH41mS1YUUdaO1FABSj8aMYo+maAAjBo796X+dIBmgdgJ7dqDQR/kUDoaBCd6Xt0oI6UD/ADigAA5paMUd6RQh4petAwTSH9aYvMdgYpD0oz7UZ4oAT04NLn2ozkUfrQAZz2pAPrQwxRkUgFApetIKM9+aBi4zmm4yadSGmAjdqM4oxzRjv0oJDmj60CjGfpSH0DFLSY+tKTj6UAIOpoJyaM0A5PemICTS9RQf1pvagdwPBoFFFAhcgGlzkU2lFIe4o5P+FKOmetFNz9aYBikpfSgnNAISgDvQBmlPWkA00e9O4FNzmmAh9iaMdOtLwcdcUDigSEoBpaQCgAHOKUGk5P0pRigaCkxk06mgk0hh0owfel60dKNwEH40ZxSUtMVwoPHrQOlBakMTvS4pBzS9qAEoHIoFKOnSmAdKTrS/Wjv3oAQU7ApefxpB15/SgA6fWkA/GlpelIGA4+lGO9H+eKKYwoooouIMUdqOtFBBx/T1/GjtSf1pe1aECjnvzTscA03rSg8UbjF69qNuOaXdS9elA7Dad265z2pAOKM5NMQoOcjHHpQaAMD60HOKkAAoxx349KVaD1oACOR1pc8UgOKXt1oACM0A5ozmjrnrQAoOaM56UdaBzSAAaXGaTGTSg0AL09TRjJ/woozmgAHIpQe3WkBx2pRn86bAMfWl7Ucmkx70gFDUo6UgGKByKYC4oFLz70frSCwUoHFHWj9KYAemMc0AUA/jS9KAG4/Gl+tHfvS4zQAcEUg47/pS4xTeuaBjj0o4FNAOaXHbmkG4CnE4pvNLkdKYh2cd80bvY0maMHr1pAL3ooFApgLRSUoNIAzilBpKQigB45opozTvamAdu9FIeD0pd3SgLijj1pOlFKcEUhhnpSjHvSdaAAaYC0qijrR+FIaEI5NKvFKaTtQAp6ZpKOlFIQdPWlAxRmgnNMYGkz70vb/Cjj3NAhRz64oHToaB1xSc+tFhi0EUUUACjpSnrSA8460uDQJCUYpSKOtFgDNHvSkY7ZpvQ+lAai0D0NGCKM4pIYvIPFL0pucUA0XAdndSA57UucCgdaADP5UA4NHaigBR1o5zxR1NGcGmAAH1peo5oHSkz+dIA6mlBBpDz2oHWmAvSjH1oFLRYBMfpR1xRnNGKQDu1GQRSdMUuc5/rRcABpDyaKMUAFLSUpOP/rUwAGgGkxk0uOf8KWoC5x/9ajOB7+9IKAPrRqAuaOtJ0PFKO9K4CA07n/8AVSd6d1xVbgIaPSjv60cVIC5paQ9R1x7UA89KAFFHTtRign2qkApNJ2ozz7UdaW4B1HFGcUhbArD8ReMdP8N27PcSh5McRoeSaAtc2Lm6jtI/NlYLGOrMeK4HxN8WrTS53t9OjN3OB97sK4HxT421TxWQqSNbWpOdidfxrnpQmnwlWO+Q/wAVFrlWsa2ueM9R1fdJe3BGc7Y0PArhNQ1BpZ8smVPdT/SptRugUY7ycVky3QudiOw2g/e74rWMSW+wrRiaQkBWVFJOTyDUJuXtNPTdMjRM+dy9RT5ZbWBJzHE8rtwGHSqtxdW4soMW22UctGf4qtIg19HT7T4q04LOoZ5UAY9G5r9PPBUXlaFYoDkLCo46dK/MjwDokWveJ9NcSCHFyjLHIcZ56Cv1A8NIYdMt1wAQgGB9K7qasjnnubbEgVhalPt3fnitiYsBn2rl9Ym8yRlztxzVsInHeMnWez2EfNnr7dq+Xfitp/lzmZeRnBxX0v4hlDQNu5HI/wAK8F+I8K3EEm0HB5rzMSro9jBuzPln4hndZynv+Qrwq85mc+9e9/EOE/Zpx0AFeB3Q/fMMd+lY4XqVjVohLV9twn17V9G/DG5WXRo0JJKkdO1fN8fyyqcflXuXwfvy8Txk9s4rDHwvFM3y2WrR7Haudynr6Vpq+T6+9ZVq4GeD61qWxDKQcYz2r59n1CJkB6DoT1qzDhSwbp2x61DtUjrSpJhhk1nY0RYSLBGwnnqKeYync8VGkuZVJ4U1LK/BUZOagGSbAbcsRk56U1nQK2Fye2aWFQLfBOGB6mmQWzuzbTk9TSERKhZy5BHbBp4DRZO3qOQamEYePaG/eDr71GA8uUI+YUwZSkiLITtJQnt2qNGMEgO35l9easyMYF8s5wx7dqRLYSK5ByQc81omQSeeblSUyvcjsKTziqYIOfaqQV4WyvAFWA28DqKLCehJNG8ke7Bx7VRu1aRVBY/UdavC8wnlAkn07VEIfMO7BOKvYlFOJZD0LGrcIPlBwQecH1H4UTBoiXQngdKhjiLDeDtIPQU9ytx/lFpVBLIM5DDpWjbQJ5bs82GUcZ6VUW7Z4hCwBVTkCrlvciMquBnsHXqKyejNk20Sx3YihbcBIrjl/Sqdw3nIWXIUdx1q5PG043+WAvfAwKhSUxr5aou4c8ipb1LSKUCEyFMlieSfSppIJ0G5kYg8bvUe1RLOYZt3G5uSPWnTXsszGTjd2GeB+FNEtO5GtjKc71b5uQDTBbIUc4BCjvSXGqluZHxgYHpWU93JOHK8r2I6GtEiW2WLqRVwFUZ6kjsKoy/vPmCs2OAO1NViVwQQQMk1A1yIiN2fYDvWqiZORMkTXG/zGK7Ou3t9aVE3I21AoHc96qpduu4hSN3UjvTVlM3OGUCrt2Mh1zIivt5Zj1PYVWZ1YkhSR7mmzTxQktPI3zDACDJNEckZZSW2Rheh6n0p2IZGSZD94nnoKersSEwdv90Hk1IqDylZBgk5qfykSTA5JHbrTsK9yO2Rl37n2EjGwdcU4Wu4p8pxnvUgZYArYAkU9+9MmuGmlIZwD7dqLBcjZQxOc+wHTNKlorKHkYFx0Udqijm8oMzKdw6ev1pYGklDM/y+g9RRsO1yxcXEOxIlPzAZOKp7HuCf4VzjJqRLfzXG716CtKe2igiCjDsQCT6VIGd5Ah2uclh/Kh3DjaSD9PSntkIMqTI3TPAAoFqCmSOGPU96aGUhEJiSScA8n1qxboyKMYVc9anvDHb7UjIJPPFJEGIC4+UfMSKT0LsReSWbO7aM9KkEQUEkYHqB1qUFDg9D7USzhgFJ4HQCkNDrWNQu/BZgMhQOM0KNxZ2ILKcYFPhVzEzdEHU06KNJZY9x2hTnHrSuHmPCtFHlxtJHQjrUTpwhZuvOO9WZ7kzSs75x0A/lTUk+fzG5Yfd9vSjQZVIKOep+valVQ0RDdM8gVZYmQ4C4wclqgeLbnIIycCgaY+Fg8gIQ/KM5HtUEk0s9zJKwGD91e/FTQIGbBcovQn2pjFdwHJycZ9BTFYlUrFBk58zOaqyKbmXZyQOfarGWuzkDaOgGKmgCW8IwMt0yaNxWsQW0SRqZXwx6BT1FV3ImLAZ2+vY1O58zKrUjWvlwBuQnc0ybaleONi+4/Mo4A7CnSFI7cknMjHJ9qfJLuIQcKq5BrGvbs7WQH5f4jn9KuKd9CJMLqcJEzMcHsM966L4VfCnVPi/qUUFoHttNjfN1eY6+y+9bfwZ+Beq/FbVhPfRyW2gxN803TzfYV9yeDvA2leCNHh0/S7ZbW3iXACgcn1Ne/hcJtOZ8/jMao+5DcoeDPAGmeBdEt9O06ARRRKBkjlvcn1ramYKCM1auHwCM5I6Vk3EhZiSOBXspWPnXJt3ZWuLkqxGc/Ss+aQnqfyqW4k3Px2qnM5LY60yCKQ5/+tTUUtT9hZgKXG0UAREc57+1N65p7LnPNMAxSAVVPUig9cUpIIxTSM8Z5pgDnPrmmEcU7nOKa7EClsALilJwKRQCBS96kBvakI4560ucGgjP1oABx2zQBzRkggYpdue5zQA4DjijJBxTgKAPrQWmSBqaX7U1n6YphakK4/zM8VKvIzUCrj1qccjFAyQN2pw6j1qvu+YevtU6twKQy7FIQCOcUA8nv9ajMmVXHFOLfIT/ACpAN3bmHpUEz4cdeDVjpzVNmEkzegFAzM1SdhMpU4OecVQ1Jmlh25xzzUWqOzXQVTk545qK8mkiiG7pnBrMZj6lD5gO0lTjrXN3RMJw3J966i5xKhZTz6CuS8USrpmn3N7IfkhQtmqA8V+Metpf6jBZByBDyB6nv/WvL5JFFupfO1mIKjoa1NSv31bUmu3LEuS2G6+3NZ8yl0UoyHce/QVg2bLQqtARvQ7QoyVTPJA9aljtBJZQzGQ26q2QgPJ59KlmUXE5Ux+WyrzJ6+4pkIjntlcHzhuwW7CpuMdHbTPNJ5UMcCSci4J+br1qG+gttxFyzTgggMOmamHmQ3ziWUMmP9WvUUiHzI3aNEZQSSW9e1CJCziuIo5xaIsDFcDscUxBIvlfa7k/dLEKRSzLcLJI1xcI0LLtPl9R9aZJDZWXlBA80xGMN8wIpSRSJB9klaFkmklb/nk/anQT2wZo47EHc2CpB5quWkMAzaeXMHBRientSwfajcqZ2EYDYfn16UgNBBGsYSTTzGVY/Kh4NPt54oi8hWeABcbVU4pFknWcr5qBEPJ3cmrlrNdoFDTRlSxADcgikUSWd7LdKSsqSYx8snXFWoQls+7yWhY8lkOVP4VSSCT5mEUTEkf6s9atwbY03PvhlBxtPK1DRSOu8J+Irzw9q0V1FN+5Iwyg8NX0XoWrW2t6VDeW77lcYYejdxXyzasZCSpB9Sv+Fdn4B8YXHhnUWV2LWUrAOg6A+uKzaL3PoQciiobS5ivbaO4gcSQyDKsKlJxUkMUc0c0oNBNAdAPUUtNpxNACd/WnAYFN6fSlBoHcNvvRggcUZOaDyKADOKTvSjI70Y70g3DpSZz1oz/k0lMQvU0ue1N596Xp1oGgNLnikJz64oAzQIXGfWijFLtPWgBKO9GeaKVxi0nSkPpRnimK4d6MetKDSd6AEPtSj1o796PSkAo5pDz2pe3FFMYmPagcUo6/WgjvzSEITQKAMGjFMYvamjJ4/lSn+VC0BcPzzSUdTQaQC5oBFIB9aD1oAUc0Zx2pOtHUUxAemaKBx0pM4PSgBT0o6Ufw9KKBhxRSUtAIKb7fyp1IfpQDYCjvSDpSjr3oEhaTn1pc5ooKEB4oNJ3oz/k0gDHNJSmlxn1pgJSGg8UHpSEKPypDz60ClzxQMQU7rzTRxSigBRwKOTQaO9ABnBoxRQB+dMA6fWjPT+lKM0UgF7GkpTwKToaBigUnSiiqsIB+tLSHrRjFIg4496WkPFL2rUgUdaM5pMfjS5pDFxQD9aB7UUIBc8YoznFFApgL0HvSgccijrxR3qRgBg0ZyaXBx3pPegA60uQetByKSjcQuaAKFA96UkUAJ0Jp1IKAc0gF9qUDHXpSUvbvTAUcUuM5pBkj+dH5/jRYBcYo60A54zRQAo68UmaXqBSfWhAKOaWkHbmg+1AC7se9APek9s5paQC/iaOO+aQ8nilHX6UwF7UUdevNHt2pAAOKM4oAoz7UwFzj3xTRS9aBQDCgdaOoFL0FIAPvSD6UZ+v0oH8qoBc/WlAzSAg9qXgdqkdheRQDzSZzmj0oADye9KKTNHagQuc0tIOcelLTAMdKU9KSl7UgAH1oP60Zx9KB1oAMc0tJ0+tLnmgaDNOBptFMQ7/PFB7f1o6CkzuoKFzmlHAPWkzxQKQhQKACT/jRuoz60D3DpQOaKOvagLBng0opB096XP1BpABP1ozRnnpS8daYhM/nRuJ7UmaUewoGKCaUc+tIOT0pT1AoAQjPtRR170A5zQJCig9aSigYpOaB1o60o6fpS3ASjNFKB+NFwEzTs803PUe9GPWmIcOO9HXn0pOuKWlsMM4oopOfrQA7OfrR0xR2pOtMB2cCjrimilzj6UrgLnrRu/Sk6YpKdwHUZpAaUe1IYueaDjHvRmkzzQwDPPSndM8flTaXOaBDgKQ00cUuc0XAKXPaikzj3ouA4H86M0g60deeaQC0Ug/E/SjOenWmAoNGaP0o6e4o6gKaUDoaSihgOxmk6ig8+tIOlDAUHIoz7c0nv/KjPH+NIBc1U1PU7fSbYz3MojjHqea5/wAWfELTvC8TJ5onuiPljTnFeHeKPGWqeKpw11MViB4iU8AULUqx33i74qzXSvBpAKIePNavNmkuLuZ5rmdp5M8+Ycj8KrREjjcdvpTvtKdOg9avlGmXZL6O1iI3HcfToKw9Qv0bJBYkdhzTr2eNoWJJyeMiskzCQ7AMbj1PSrUSXJjbiUTZYhuByR0qDysyxQqI43xkZPDVHJdHyp42kOwkKUHemTG3kkjEcLmILyx6qa0MwaO8Q3KCVVLDlRjiqkgvvJiYGOYqMBs0wiI+YDJIuf8AloO9R2UUHzqlwxhLYINXFCOt+HJkvPH/AIfh8rcTeRhgvuf/ANdfqPoUey1jUdlAr85f2eLW2m+JemxTJ5roweJ/X3r9HNG/1C5Oa64I55bly64QjOK4zWXXzGBJwT1HpXZX4Ow+lcP4hbyst2HJxTkVE4LXrhlkmjYjaeBj1rybxgFkikXPIyK7rxRqWyZ+Sa8116488MSa8qvLSx7WHh1Pnb4lW+yK84zlTXzbdDEzfXqa+rPiRY/aEmwOXUjPvXyzqcJgvJUIO5WIrPCvVoeNWiKinD57V6z8Ir3ZeeUWwGGM15IpPmD29a7n4f3httTiJOPmAqsYr02Rl8rVD6YtXJC45rTh5HXHtWHpcxeJGHRsYrdt1657V8s97H18XcsqSSAAT71PDAC483hW6expqkBflGB1/GpJXEh3dCBjFS9DVErJ5eVzn0qWCbLKGAwOPwqnAN8gLE7TUuHSQkHevTmpGTsVMhAJKZyKkDGFMgnJ9KgDbWDYzz0qUuxQbccnoagEOKbtrjIAPJp9yggAlU5U+lECK8TcgEnkUiwboXXfyvv1pkspyuGcPt3UFxI7GIFSe1WHhUAFTkdwR3qBWVZAo4PvVECqiSRsG6+3rRBCrqyjII7U6aB45AV44zx3pShEKuMq2e1UIqNFukMZ4K85NOibySVBxmrVosV1cFbh9hZThveqtxAUkYZzzincVrsSFBN5hJw386dGQU2lcVDLA1uqkMSDzkikHmBBnkE9aoGib7MofeTlfapEiFy7GJiMHgP1FRWkZLMDk8cCtOxmjtVkWVAyMOeORUSRpGQzbNBGdzgledpPWojKJJgXjUuw7Gr8oW4UNCVkUDOHFZpWZSWRQj89F4rM1Qv2dvOLJCMHj2AqCREVmZ0BJ4ADYqZ7qWKPDHOeCB0qpcXCykgAhapPsPXqZlysZkckYAGME1SkkUDqQvotWZ5YSrncTzis2eZQw2kYHWt1qYyZJ9pOdg471GsAPJbBHNRM2CxBGTzk1FJcBmJkcsOmB0FapHO2Wrq78xgEwUXj/wCvUMzrjA5zz1qu8sanqPwpPPJOVUg+9NE3JDD5kfGRSC1LMnlx7n7tSC8IJwpPufWnQag8cRUE7yTyKfUm76DponjYqDuYdSDToJDayhsCUn+H2rOikmmmJYHHTA6VrRRo8AXLeZ0BHTFO47Ec4N1dM64Hoo6CrcUMNpal3w0pP8XSmxwyRqGABXO1m700IJZcMpkJHHPCikmLluRRI0u50Q7fXHSpFttjP5jZZu/YCrTbbeMiNid3B9Kqyzb/AL30/ClcuKJ/NWGMIg4JGTjk1Wd5GYk7iScbaWP5yqg4H970qaOZLcGSPq38R/pU7lWGfZ3XDPnA/P6VBdy5OQCM9FqRnaXIBOai8ss3zAj+VC0Fa5CsJklQswGevtVi3TzJdzMdvcj0poQOQijI9RUrtsjx6DAApgMYKHIHIqQxebIqoMn+JvSq0ULyng4yetaKxrCGIyBnHPWlctK4s37qEqvzMxxx0FMV9iKNvJ/ipFQzPlc4HAq1IIgYiQcpgY9TU7jtYiKsF4Pze1SvAIbZmc/vCQAO9OumFpy3LnjjtVcSmVwew5xQMkEahQxZhk/rTmIbIYdRwfSoppWdBgfdPFIITkKG3FhlvQUCIH3bwqjIP8Q7VN9lA2HJx6HrVqFBHgg5APJpJZd6naACfSm7CIcqrgNwvXikCmSPgYA5qQRGV48DA/iJqWd40XZF90dPekkO5V2LECzE9eAO9Fxc7oVizgZyaWaXeCc+1Zsg3s25tqqeprWKuzKTEvZVgMas3yHLMy9APSvQvgl8Fbv4o6xb31xC9r4et5NxkZeZznoPao/gv8G7r4o62Lq8SaPQ7dgWcgjzj/dHtX3X4e8P2uh6bb2dnbrbW0KhUjQYAr38Hhbe/I+cxuMtenAXQvD9r4f06K0soFt4IlwqoMCrE7kHH8qsSttzjPpWfdXGztnmvaSsfOt3Kl3MQT7VlzS70xyciprqZmJOOKoTOeo6imSRORg561BhMkc7qmY/Nz19qhJGR1zQA0IQ2KGXgY7U/PHrTXbGAM4pARSDIxg0wqOnepMjOMGmHg55pgIw+tIue9KSTyP1oxigBoGMnmkxvzkU/FGOPekwI1GOMY+lAFLkk4/nTOeaVgELc9aM4pcUAU7AKATz2p3TmmF8AU8A4FSAoPOadu4qMsAcA9KRiRQNCMcg0g5IpCc0o6UDJfpT92B059qhQt/F1p4cZ5zQCFUZPerEPUE84quvJ9qsIAFz3pIZMWJOOce1PznjOBUAOPrS7+g70hkrSfKaotKB5h6DpU9y2xDzWLeTCO3Y5+Y0mMw5wbjVyEbBAzzVfX7gw26ZP3unNSW0bXM7SoSSnUetc34pnmVzEy4Udx1rPqMsWWpqY23E784Feb/HTxHHY6JDpyEie8OXAPO2tm31PymZmPC5JyemK8I+JPiCbxN4iuLgb/IiXy0z6A9qUmUkc47ETxhWVVC8A9apzSstruniON2FC1YRfNlRcEyBOWPSh0cW22IhmDYLSGsTQYC5nYvLsiEZKw9z61HasGsgbZHt0MnK9mpBAlrdyN5jzXe3jd90UeYDA0l8+AW+RR0pDsTW7QC6cLG7SgHLMMhjjtUM1tKw3RyJDsbIVeretTrNNNdeSkIjgCZSQjFRvbwi2f7RI6OG+XZzkev8qZI2a5gJkDr5oUfMB3NJHefamjS3j2RJ915eD+dNS5aGOUW0O7b2PcetQkzSxAzgxQP3j7CkykXJbO6kjJe4CKWGNrcmq7W8BLGSXcd/TsfWonFhDHC0V1I5RuFzkEVNDdxyybY7N9xbhtvGaT1Gia6ktYV8wRsCuB8p+8PerYuYrjy08qVNhGPQiq8rXluG3WaghhgE9atL/aFxamSVREucgHsakabJ4pIIJSgeRWOTg9qt27iEKsd1vZ+R5/QGqFu14suyQRMGPLHH5Zq+BI8PFrGyrwPU0mMvW1xJmVJI1JHAMDc/WrkUyhhG5Y44+bg/nWLbFEk3GOWGRu/tV+3JLtELjezd5lHHtmpaKTPUfhn4+/sW5FndzObKU4+c/cPavbgyyBXRt8bDKsOhr5M+e2Xbt2+pX5ga9b+GfxDEAj0zUXBjbAhlJ6exqGh7nrX60uaZnGOcgjII7in4z+FS9CQFHXvQKQD60gHZ59qM0Yo70x7ADR096O9GaBC+lGfz9KDwKQ80FABR2o246UY470E2DrS9qAPSgccUDQh6UA4/+vSmkPSgQv40pJNIOKU80DQnWjrRzmkyCaQMCcYoA4paOtMSEH6ihc807qKQ0AJ+NApcZH+NJ0oBgO9L0o796M5oAAKDzQB0oxikPoH480D0pB16UtMANBGaKQ0AHWgAH1oAoWkMXFN6/SlPPrijHPFMQg49aKKOppCQUUEYoNAAD2ziikpRzTGgooo6jvSAOtFFFMQUgz68Uvf2o6VOw9xQKbzThSU0MTPNIRilzg0nX60AJS9aCMUmMd6YgzRnANJnpS0hh2oozx1pMcUwBc/T60+m5oHNIB3+eKBTQcH3pc5oAU80dKTGPWlByaAFB496CMc0cCjOTQAnX1pRQBSk5pgIaBS4+v4UhpgBNKTnvR1pBj0pMg47qaKTp70vIrQgKUdDQp49aOlMYoJ6Uozk0g4pc0gFo7UAc804dKAsIO9LQBg+9AI/GkOwZxRQcfWjNAhT+tJjilPqaD60AFGaMZoAxQAo6UAUDk8UA5pAKOKd1pvelB+tAC5zRj9KT0pTTAAelLmkxk0HigAHHA/WlP4/jSD0p2cj3o2ABwfSlwaKAcGgBAMdqB1oJpRzSAOtH50gGRS0wFANBOe9HWjOaQCg8UHkZ702lH6UwAcY60oGaM5oP1/KgBQKOvSk6dQaM+1AC44NJyT60vpmgDNIe4mecU7PFJjv1pBRuAv8qUdKSgCkAvejHrQBilxn1xVCDPtRmgdfak3D3pBcWjNGfWgDkUwF/CgGjNHfmkPcXpS5zRxikBoGLRnJFFAoJAcUuc/Wk6UnbOKEMcBnrSnpmkBx9aXP1oGID+dOA5pq9cU7OTQIDRS0HI+lDGIB9TS44oB47mgmhAH1pM4ope9AriCl5JoIB4oA45osMXGKCfrSZ5FKTigBO1KDTadSYgNFFFAxTSUAfjSnPp+VMBPSlzwKM4oznGKQCg4PtQelJQPpTAM0HkUGgfSkAelKDSUcj1pgLmlpo6dad2oAO9Hbjn60lLUgFFFHSnsAtKOuOabSrzQAp55oHFHUYpCPTrQwFx70Dr3oxmjH6UwsH86UcUdaSpsAueeaKCaAaADOKXPNNz1HalFAC5we4oGKTtQB04qhCjmgcUE+1HakMdmkzmijOKAHL1pCMf8A1qTPp1rmPGXj2w8I258w+Zcn7kY5OaANvVNVtdHtjPdTCKMevU1454x+MNxqTyW2lN5FtyDKBy30rivFHi2/8VXshuJnWE/djU8CsqJURME7h0FNLuUiyZ3mbzZpGkZ+d7HJNPeJDgpkn3qAxqyAdFFMbfxtJ2+oq1oJlzyRsJI5A5rJvLtVBjClhn0q5cytbxHewUHnrWHPcgSlgSwx1NUhCzSq0TBsqD6CqroW2xQqbg7Nx3cEU7crQtIxJGQA3pUjSW00pAusShMKydPoapEsrXDyw2SGOOPaxyzDqpp7tMpikWRAmOdpHzfhVBUtorOZWaTJJLLng+9VpJraYCQSN5YA2r71W4iW6v22Sb7Teg4GKpx3UU0IMkbQnI6DFLPG5uF8m7zuGTHT1L+UPOjBC8jd6VqlYhnun7K+mm/+J1rNHnbbwkkkcY7V+gWjsVVc18QfsURTan4k1W6yEtLWIKoA+8Sa+39LIUDn866oowZo3cisgHNef+NAYYGZc4Ir0fylaLOM1xvjC1WW2ZccEfkaUy4bnzd4o1ErLIDnOf0rh724LowJJzzXYePbZrW6IPQHrivP5pScgn8q8Gq/esfTUEnFNHGeLYfOt3B9etfKfjC2MOtXXf8AeHn1r678QReZaycnp2r5a+Jdp9m12dsYDHIFGHlapYzxiTpnFfxe1dL4UuPKvYevXpXNcDr3rV0iXyZ0brzXbXXNBo87CS5aiZ9SeG7vzdPgJJPy+v8An2rqrV8KDn2rznwHqC3WlRkt8w4A9a7+zJIwccCvkpKzPtKbujVg+YEZJPvViJQisCMn09aqQgAptyAT37VPNvaXCjOPSsWbosBg8QQJhwcj6UhbblT8p9GpscjRlWI+dT1FNlEk8ry5570kNE/m73BGF6c+9IsZaUkdB19KgjUCRc5K9xV6FljLMo60h+g3aBIhDFUPrTZ8GcBWyc9R3pZnJbg5B6e1SwxRG1IcfvQcgigjYg/eCRhyVzz6UTRYZtw59alVt24buO+OtQ/aFDFclvTPpTTE7jYZ9rYfJweKc8+SVBBXNMdiDnGcjsOKbjGDwo75q0STtHHIg25D+xqvKjFtg5z3708PwNo57mpA3lS7h82euadhp2JI5UNoIpQd6/db/GqUziFiwXg9v61NJGZQcEgdcdagmjYDcBx+tNE2QyO6+dc5/wB6tGE8MTh0x+IrMwGHynHP41fs2MpVQcE8EmlIaJ/INpOkkatLGw/CpLm7iY/LGYuOxqRkns1YOpVV6OOnNU7gsUDZUjoc+lZXNo66jPPL7SAML6r1rMvZtoJZcg/3BWpPdwRxhAPmI7dqwr27wWTB2k9quIN2My6YPn5eD0zWYxcsy4A9CKu3TAOCDx79KzJ5i7YBwPUV0xMJMY05Pyc/h60hhJ4PHqKfb7Y5AzAsAefcVZQLPE0i4DA9GOOK1SOZuxVigBkKnLD2FTwFBKAVI7HNNSdZJMFflBxlanEwbIQcZxj/AOvVbEXuOZBKdxI29lAwDS+UYyGwuDzyOgp27B5O3AqRHjcADLA9zUXKSJEEBhHykvn5VA4pjv5zYTduzzgYAqSNQzfd6VPjEWCOD2FS2aWK6Ltyqglj2q5YWLskpYFVUZJPemROxHlhQgJzubrj60z7fLDGVQn5uDjuKV7jsFwCenypnAPrVdrVFbLHc1OZzMRk8JzSvtHOWAHQetIvoMZQqZI4HAUdTQYGliaTbsDHAB7UyVmlHy5BHc1EUdcbnOfQ073AnuJIYTiPPyrycdagjmE+TglfelZIxGDIS0mcKF6GpY7dzE0nl7ETg4qbARwllRwoGSDz6U5IfJQAHzJGP1pIot7BVO0A9+9TmPyxnJJPGBTBoRZDgRJgup5NSrC7NljlRSQPHArMB+8YYzTo5Xk4AIUUrjS7DkXy3PPHXb71IqjcpZTkHJJpYo/n3MOKlmlNzIQAFXqcdPpS3GVZYmupcAkEmiWD7OXdiQwGAvc1aChNoXgseTUM8e6VuSxx+lC0CxD5aCFXBYN1bNSSAyFXx+8boB6VKCqKoEe49Np9fWp2UQsGVsuE59KZPoQMqhcE5AH60MPNYEDg+naiRehGW454709p0itivSRuPpQGwK3lqSO4IFUbmVU6HkDnFMNwckE8iq86fuXbONq7ie5rRIhsUThkyx2/0rv/AIO/CG/+JWqRy3EbxaDE/wA8pGDL7D2pnws+Dep/Ea4t5WQwaOJAZWdeZB3Ar7b8J+FLTw5pkFlZwiCCFQoUCvdwuE+3M+fxuNUVyU3qS+FvDdl4Z0yCysbdYLaFQqqoroHcBc9qZkKMHoOOKp3d6EXH417qVj5pu71GXE4GSpyKy7ibOeabJc+cSR93271Vlk3dM0yCtcOVJO4nNUZsjGCetW5TjORVWVgxoAjY7l4601RkZOTS9PrTck5BNADlO3PfNMdsg0gOc4P5UHqaAGM3tx60jAhOlOUcY9KXGU70ANT5lpJPm4zQ2FHWhVzQAnpik65Jpdpob5Wxn8qAIyTmkb5ue4pzZIGKAvtS2AZ2zS04jJpQBTAidS2OO9TL0A7U4AYJpDgE1LAYVAycUwnmntyOajbnp+lIY3pzTlYtxTRyadt2mgABOeaMEnvQeO9CcmgCZBUg7LzTU+ny1KOaBoC350o5OTTTxUZY0h7EGpTHy9oJBPGRXIeJb57XaoPHSt7WbsRRZ9Oa4jUbsapOq4JIPBFQ2Ui/pUrqhl37DjvWLrUrXxl8zoOjCtKaN7TTJSR8yDiseJmnthnOHHI9KgZ5N411s2dhPGjbZZMoMGvIrgyCaT94QnGPUV1nj2/+067cRxsGjgbaTnqe5FchvaZpnIEo3ABR2HrWTZqkMuXSC6icSldykGPuTT722hlsomlkZIzyEHXPvVeNt924OS6DG5+g9x/ntUrJ9mVY1f7RIxyzdgc1IxW2vJ+8GyIx4LY+bHaq0Bht08tVNy3mY+YcKD0xU95CC5eRjJtXIjDdT6VAsd1cQERRiFVbks3NAFy9tYtyb7oiMqcrGeR+FUvJMFosQU3CF+ZH4IHYU3bZxXUkryPP5WRgjADd6ZLdXM9v/ohMcbH+PndQxE00F0sMgbCkgMOeQOwzVGaGFmgmmldzj5oSeB+VWoAqrcC4uS3y4Gw/db6VHY3EEoiht4Q9yuf3hHB/Ol0KGGa2AXyNOdG38SZ6/jUrXF9NO25zbxgjjuPwq3i7iSISIgQN83l9M1U+zgu5nuCTngZ4/OmwRZvAlwjKbzKKwzIvUmp1lQwMhuWkRTwB1NY7NYwOYyjSKvOBnk+/rWkupwXDosVqV2joVIA+tQhkxtbfyhvuCy5GFzzViN7aBAq3EsahvrUazeckwezCkAbSP51JBPcxxuot42UqCB1OaPUaL1u8AVSbsybRwD/Krks7S7Shi5wcscZrNtjJMhma1QGNtv1z2NaYhmlVftNmEDZG1T1qXqUiZEyR5itheN0bf0q7bXoLIqbmZTkb1wR6c1k2yLcSDy4JVVDng8+9Wo71LRmcSSrubGx16Ckxo9o+HHxE80LYapLl/uxSA8fQ16pvwBjnPT3r5QjuiuBHsVn+YOjYYV618O/iQ7+TpeqMxcDEdww6+xrJqw35Hq4ORzSj1qCObeOuc857Gph0pCHHrSE96M5pB3oExQc0UlKDQAuOKQcc0u7PX9KARSGHXFANHbrSdBTFsO296M4o7cUlBQHvRjHrQetH1pEgBTqQDJ60ppjENJ0PegZpTzigBOtKelApaAEH0ox9aKKBWFoHPFNxS4xQAYxRj607dTaAYdRRQaKQ7AOfWjp+FLmkzmmFg7UnSgHml4J45pAJn60YzQBR0oATOOKX+ftRjJ6ZoJzTASlHJpBS0CQHFIP880HGKKQw60UDj60vX1pjE7+1JmlpCeaQhQM0Ywe/40gOPqaDk0DFpMUUmaYhQM96DSZoJ4ApDEzz7UuSaSl+maAE59aO9ITS0AIPpS0ClpgIRSAfWgmgDFIAJ496F46UY96QU7gLjNLwKB1x3o5NAxc0E/WgdKMUAwBp3WmjjtSrkCkIXvRQDiimAClznFJRTAOnFFIKcOaRO5xh9aXH1pO/Bpe/U1qZgD165pQaTrS9s0DF60etJSg0AKD+OKUMc4FNHIpRSsA7vznFJjuaXH+TSg+opANP5U4jPrSHjGOaWgBQPyoHWgHFB65oYBRgml9KKEAZ9qXPFJijHNIBaBRSjmmAvU0Dr0P5U0GlBx60gFzzQKQ8kUvXNAABnmlB49aTrS9aYC5pO9H0zRQAp7d6KTHNOoAMcUdxRnNGcHikAHp0o/E0vX1oK4pgBOOlGenWj8aKAAnPvQOvtR17UDOKAA9aUDvRnPFHfrQAnQ0uc8UtJn0NIYZpaTPNAPagQvbvRSH2FH4UAKO1B696BmlGT3oHuJz70uRSn/OKSgYoH5UYpRSd6YthSOKUc0n60q0tw6i4pCPSkJyacBQG4DpQDj1pe1GOKYWE6mjFLxikoEFHNGOtOHSkAdc0gzQBjFKBigYufypRyKQGjOfzoGKOlJ2oznFOzQA2jvQep9qAKZLDoadTaVaQ0KcelIBmgnt2pOhzQFxewxS4pBxR1HegNxetGaBxR1pIYUvXtRikzg0wDHFJnBxS5+tIeB3oELmjNGOKTdz3pDFpVNIR9aAc9zk0wFP1oHWjmkz9aQC55p3pTaB+NMBSe1GCT1o9Ov4UoFKwBRRQBmmAo4P+FJS9KMYNIABwKMZFHQ0dOxoAXFGKFOTS9Ke4wo7UUgORQAd6OM880E0YpbiCijtQOtHqAtHegGkJB7mgBTS9+9N3VVvNVtbHJnlEeBnmgC4eKrX+oW2mwNLdTLEg5561wPif4wWWmROlorSSjI3Y6V474i8aan4nldp5m8kHhAx/WqSuGx6N4y+M0jxy22jgrk7fNJ5+teX317c6tP511K00xP32NVbaQPHyueMZqaEpv55HrV2SBC7QqA4y3tSmIADJ5Pb0qKZtjEoM/jTTcHC7s5PegCR3PIDZ+tSLcBbfyyBntVKQOJA+PlPOKgu7sPIHUbRjHFPcCC6dyxUtvY1RiYq5OOR2NTtIspPlv84HOev4VDbwXQleWOJZVRDuDnke9VYllJrhwQ0cJYs/zK3TFWEJt7wlbXELIcq3X8KSSVprBRJcIi7sAjqvt61SujO14pN6MoAFYN1FUtESx8k9wsTZtQ277m4dBVCS7KWgMtovmA4ITsfWpW89bt1F95ueCuaYkd0UZVxKobOe61UVcGxYBFNOJWVlOM7sdKytWu4ivlQ3Y3ltu3NHirxCNPtBbwjy5sYOOtY/hHQ5dUv0kddwzuOa3SMpM+5f2FfD8+neGNWu5G3pJKqqex9cV9eWMZZkIPHpXh37NGlJpnw9twkZjLncR0r3bTV+ZfSuhGJvQ48rpWD4itBJDJkduQPSt63wFIrP1S2cxscEjHBpNXLi9T5h+J+lMqyybSQteMz/AHyQCK+ovH2i/bbaUKueD8pr5l1qwktNRlRgQN3FeJiYWlc+iwc+aNjn9WBaAgd+1fNnxntPs2qoxH3h3r6YvV3dyMV4X8cdP32q3A5KnBP41y0tKiZ0YhXptHhffpV6xc717DOaokc1atmIdeK9eWqPApO0ke2/Dm9LRIu4jnvXrtrcfIMjkda+f/AV+0Mq84wc17lolwLmDJNfKV42mz7ShO6R0FvISOTkVpW77W3DnAxkVlwqY0OfarqTMqbVGc1xs7kWWmdpBgZB4NSBSysAcD3qNgyRpLyregq3ZpHcQy7nKyAZHoakdyEx+YAyg7R1x3p+1toI6e1ETNCsgByrcYNNcOiEr0PcUhlvykiiDA71Zf1qup3MeeO2KYGzFjnIGMURqQgXHJ6GkSSiBifM/h6ZFV5kAYY+96ipN7IDHnj9KdGqSRuHBzjgiqGV2lBUnBJHpTsiSLDDj37UxRskAHSpJvnB2nAP5VVyGhqRoisCOD0bPelVS6gkdO4pojJQRuc5OQfaiKYxI6EEqT+NN6kk0r5wqjd703fgbcEk8VH53l4ZeaUDzlLDKkc5plERhKS5PT3p4OwFlBxnqKaX3k7mOR6U2N+qkmk1cSLsV9IYipdiPQ9KhS6WQNvQFjxz2qNEyQSc89BTruN/M2IgDep6D6msrG10MnEe0Ag4I7dayNQjwufl29D61NceZGXDMSR3HasO+uWcnLMf5VrFEyZSvZFSTqSPSqqndIcr+HpUggVyPMYgDkVKvk2wDZ3M3QV0o5pPoQx/63JB+hpzNuJyMDONvenxys7gfcU9asAoDkDJ9apMzsV9rBdqplRUkdsYVLMRnGQB2qx5ihemQewoV92FwTn07UrisOt4WuMFunp3qw1usB2gcgflSQnyxk5+opCJHkLLnHQlutTcpIUMEZAvKkc1OMg5D9fTtVYRlGBAHJyQacmWc8Zb0pM0JmnABwM44JaoZX85s4wvbPWpFR2kUvhFxjp3pBDg5z07tTsSQMzAkIMD3qRSGzk5b9BQzAryST69qjmcEhY/nOOQPWndDTHtKBxGN/q2KjCNIcseM5JqWK2KqVd8sR0HT6GolO4sq5YUrDHsEjlwnzY5zQ0u9No4Udh3NQBJD1OFzVqOCPABJdscKBk5pXKSK4OzoCW6cVMqSSMfmOWGKsrbLGCG+Xsc9asPNCrKVG5RwO2TSGVYbUIckFlH86mFuqx7yTgdQO1OmnO3CZyacqlgF53e9S32GQxyF2CqpxnAz3q6YI0QZyGzyDSJEbZjKeAuPm96aWBzvcszcjHancdhzgSNlc4FQlwzMEHIp0nzoABjPBxToQpXaq7Qv60gsMWMqAd2fWmFhI+3OCOcipZSIo2PfsvrUDRtIrNnmqWpL0H+eEHTgnAqhdXSrMxHzY49qX/UkrMTkDOBVVCAQxjZtz8KOSSelaRi29DNytuLO4WNSfvk/nXqfwf+BWo/EO+ju9Tja00OIglWGGnPp9K6T4Ifs+XXiK6h1vXYXt7RWzHbOP8AWDsSK+utK0S30+2jihiWNEGFVRgCvosLg1H357nzeMx+8KT+ZQ8N+F7Pw/Yw21pbrBDEMKgHAFbTDHHQVJJ8vFU5J12nmvaSPnG76kN1cbRwazZ5twKt06VJfSBvp0NZ8zgDI6fWgRG7DoOh9KrSSbSVHWhpjyBkVVc5brk5qiRGctndwKhkwWBHQU9mJAHaoHBGSM49KkYxzubofrTs8ep9qcVyo9KNoXHegASLYCe560xlB6HmpcFlqI4UkgUAIePl6E0vCADPNMIyM0ojORk+9NgJsGMmg5/LtT3XCgVEFYyZz8o9KQC5wMmkKEjPOKewzgDJprHHHegCMYYjFPKA9KEiz7VJsA6c0AR7KXYMHinmPPegALxSAiBOKRjjNPcY71A/zNjrSAaznpTc4NIRyOTTuppAKBzSk4pOaYzUxilsmpEJwf6VEhzU8RBJoESo2VGRTiwFNxg+gpCc0hgWCio5pdq+9I3XODVS+uBFC7HjA60noNGJrr/aIZcZyB2riLOKcXZeNSVU8/WtK/8AEQ+0tEjE544qOyuUtEleTKhzms3qWVtY1ucOluykM/BrE8X6yvh3wpdXrOQ5GyMD+8f8/pS3WqHU9YBVfkQ44ryr4zeKF1LVIdLgkc2tupMgXu1Qy0cB5L3EizyhmMu5yXPOe9UEEUMOSxVvM6juM9KtLKquuZGZ40JAP6VStYzKilxvZ3zuHRTWRZbZlT7V5m3ywuVUdTVXEt3ZW7RFbdeCQR8zDPWpIfIM90VJluFHXsfWobtbcRWiXErxzN0VRwRnpSGLbmFtSuhEDJMy5G5vlB7kVDMrDaZbpYdzYEKj7wp80n+izxhUikGFErcH2qpO0SQ2kV3unuEIA28j60BexfhmikHlwRAzA4ZTwv1qvNY/aLmNnuPL8snEUfGRnrTW+2O0qOscG4Y3nIIHamwoIrq3MshknA5DDggGkA26jsh9oliJdgQGAHPvmlEk7kJGixR7f3cjdae92IkuEhtBiVgzt2xUd2xW8CSSKsJTgKclTRYewfZLiIo012H3HLRjjipYFsGDIU80lsoc5we4qt9lijki8yZpJj0AOQRUMcspLiG0+4w68AfQ1PQfU1ri4uELC2sUORyQBhfrSstzcB977GCDJyOnt60jyXBjH74RseZFJ6D0pm62N4AJtzxjld3X2xTRLFgFy07K04wY/lGe1SrEioSbxsgAj/Amnpd6eZ2EsJ87Zw2D+QqqfKQMVtiykZK46n1xS3KRo2TQP55W4ZnIDbGPB+lS/aIbjaBNNHID1HIH0qlY3kt0AosFBClQSME+9XRFcmHfHFGw29jz+VIZasbhLGZTJeyKVbAYDtVl7xLnD/bcnJADr1PaqMfnOG3Rxv8AKHyccVNNHcSqu2G3JBDghsYpDTNTcZoo32QSPnOOgrTt5mB2OWiZfumJgfyrDiE9smy4jiBJ++Dxz2p32QyyxeXE6SIOWjbvU2Kue0+AviF9i8vT9VlLxscRzN1X2NeroyvGrqwZHGQynINfJ0N4S+6QMoGP9YP5Gu58IfEq78NTiGdTeac2BjPzJ9KzaK3PeQD1penas3RtfsfEFqLiwnEidSucMv4VpA8UiQxmlpPSloDUCAKUDNIBmjPFIAzmjOe1FOxTFuIDj1oPApMYpS1A9hSKCcCkz9aAM0ALz25ooOTQOlAC9vem0poHvQDE/P8AGg0vX2ozQIUcn1NIRz7UnIPtS5oGGaPSjmjHegQfrRmjp/8AWo6fSgYbue9LTRwaXOexoEHWlpDQeKA2EOPelH60ZpoOM80D2HE85/Wk60lL0pBuKPxppNLnikHNAC5pBxRSg4xQCE60Y6Cg+2aMZ6UAIKOlLRQITpRigc0GgYY5pAcUUo6UwQtNyfp9KDyKSgGHb3o57UY6Uuc0rhYBTSeKUc0YoGJgGlHJ60h4zSLxjrQIPfn8aUHNGc0uaYCUtGM0Z6CgYh4oxQetKDmkAnQ+v0pRSGlzTGFLnNH50lAh3fvR09aTNL1wRQMWm9DTqKBB1pMZpf8APFFNiADBoz1o6ik70MRx340ucUnPSlFaGYd6CenU0o6UA4NAwAxS4yaTNKBmkAp6UtJS1IBnml6tSHgUo5p7gGaX3pB1yOKX1HNACjrS8EU0HFKDihAGOaUcdqQH8qUEg47U2AUoFIF9M0d6TAWgcDrSdPejFACnFHWkHvSjj1oAXr2ozRj0ozSAXrRijHGeaO9AC0vFNpf1pgOHSkHTpQT7YozjFIBe1FJ1pelMAo5P1o60bjn2osAvFHTpQCDRxmkMTqacD27UmPSlHJoDYDxng5pPoOKXNBOaADNBA96TaenNOpiExjtQRmg89qUcmgBMdKMk/SlB5pMc55pAKB60o/WkPA9RQB9aB3FzQW9KQc0v160wuKTik6nvS7aQe2aQh2OKBSDNHWmAo60pOOaTr9aTvSHceOetKPSkHNHcUAKOPcUopOppaBgO9G2kFKDzxQSKeabinE0lJFMAc0dKB7UE4pgKP84o6c0KaD1oAKBzSAGl70hIOuaUCkB5pQcdqYbCsM9TTcU4803kUmMXvilGaQdc0UCsKDjPrRQKCSTTGAoox3oFJAJThQBS49OaYAeRTcYpwHNHB96AGg89KAc0ucj/AAo6+tK4gFAGaUDigZFFhic5oHSlP05o4o6gA46ZpaQZpaYIDRnHaijv0zSAXOaM5+tJSjn60MBAM0dacD+ftSd6ADoeP0oB/GgUHigBTzRyBSHpmkyeKe4XsKOe9L19aQHFGeKNgF60mef8KTd+tUdR1i10yAvcShB6Z5pAaANUdQ1a201GaeQIR2zzXnfiH4uLEskNgpLDPzGvN9Y8RXero8lxM5xycHjFOzKSPT/EPxUECmOyQ7ugftXmmveLLvUZTJNcSPxgqDxXOXGrZCpECQOpJqsJTLnccEHNUohcsSsb07skc9KRbJocrnNKqMRlOtNEzJOQxOVqySSFViXlioJ5zQWTd8owM/nUUj/aivHQ9ulDusSHK9KAHmNSeDz1OapyoWlXDEAelSiJbjJ3EdjimPst04BJFMVyXzvOUgk/KMc9cVk3FwkT4z3wCPWpi4cl1bOeoNUZSGI34jzkg9zTSELLH5Z80bULNjzO4NMvJ1t751eVmHl58yLofaol2xWysA8km/lWPBq3BPPLdl1tFijKY8txzmqsK5nubF7RnFuwk77icH3rJuZbJjuCOWzhhnkVoXUl/axXGVRgz5UY6fhVZpZVtizxL9oJwcCqAoosK3BCyEsT1J+6Knnki0a0nmF3vBHyqp70Qvb3EfltDsc8sV65rlfEVxHc3C28KkKvXnjNaJWM2ylFHLrmpNM5J3N3r6D+B3w/k1rV7WIRZjBy2R1ry3wZoHmug2lmYgCvvr9mv4cLp+nw3U8f7wjPI6V0wiYSfQ9X8I6Mug6bDbKm1Qo4HrXc6Z8yCsa6QR3JUDoO1bGkHMa1XUS0N+3XGD6VLPGs0BGPyqGEEgdatquU70wOB8U6MrRPlcgjnH86+W/ip4day1Fp4wdufmxX2dq9mJ4SMc9s/wAq8P8Aid4RW6tZSE4YEfjXHXp80T0MNV5JHyrdDcD3ryr4u2H2nQrggZAG7PpXsus6e1heS27KQVPGR2rzj4h2nn6NdDb1jNeJblep9A2pRPk11AZvY0+F9rDvT71DHO6jsajTg9gPevYvdHzaVpHV+G75redGB/WvePBmorcRAFuCM4r5y06Xy5B6Z616/wCB9VUCIZwcc14OMhbU+owdS8bM9jhcDBXJFaUO07G3Y7ECsSwIkQMDgGtWDCqCOcHmvHaPbi00Xy4MYVvm57daQsVxtPX9KjhAmmUZ25qxswxXjjvUFkxXdb7WOD1z601mIiC8mkiYtnOcD1pzkdB1NTcCNIGZnJkC4GRT0bCKQef5VGQzn5S3uOtSNhFAHB9qfQkQud24859KcBvyN2DioxIJJeoUAYP1pRHjnqPWkhse0YABPJz0zTW2M7AAgHtT2mJgCEcA9uv50yLeW7EDp6iqJItxBAOTt6U9gnchjjOKJ8BmywyO1Vgh6r3PemiSfzFMO0g7h6UwSEx4HGetRoWwc9M9aGhJCuDgZ6Zqg2ASAZI69/WmlgMMp496fL5aMNpyCOfaq7kAcDpTSuTcleVSC4bB6VUkvpooyFc49M9frUcr4bgHBqu00Tqc8GlymikQz3M05PPOOQO9Zbq25gx496uG8aFmKHP0rNuHed+vNaLQzk2V5gexLfSiND945xSpbMCxJIHvU2B5f3iB6etWkjJk4VMApzx360hO/jBC981WRGwSOvqTV22T5fmGGqmxE9tbmYgYOPSpGhELAKOAe1NS4ZXHdjxjtSeYdxJy3tUMerJ1frx171JD+7J3FWB6jtUUW2aVS+VjHXHWpJWQPiNdq9fmOaQxxKyuF7f3u1AdYWYxHcRwcVDvLgruAA54HWmx2xkADOUj9upplErv82WYY4+XvTLiUyjZGjdfvGn+UqRkJHznkk8/nSjzMBf7voO1PUkWDT/MhO4mQg4C9AaSaFbbjGMntUouXHAwoPH0qvJJ5j4zk9z6UrspDDIZjjBVBwM9aRQ0EjEHIIwBViGJW5J6/lTZ3jDHaDj1pIuwgj8sDew6/lToCRM0kS4IPDH+lV40MrKMnGep7VeghZCpLFkPGTSY7WGhGZiDk5Odx6U5ISdwGWwfvdhV6FUUN1f0z0FMZhBzjI9BSuUkJDZ5w3VhyBUsiJCFByX6sR0FMSfC7UUlxyOeKG5UE/MT1PakFu5FczvNFsXJizuOaYsX3BgknkCrUCgAllJXGMCp44VXJfIfHGPSm9ATsUxH9w4yO+KndhGvy8s3YdqSeVUjAJwi/NiqvnHcr52EjIHc0IW4krqDljuZeg9KrXFw8UZDDBJzg1JcsFiCoMSM2SaSx0+41jUYrO2gkurqQ4VFGcehraEHN8sTGc1FXfQzTC9xcYQs8hx8iclj2FfRfwH/AGfZtQlttf8AEVs8Ow7re0f+ZH5V1XwS/Z5tvD3l6rrafatScbljx8kf4etfQ9rZrBEABtA4FfTYXBKmuaW58rjcw9p7lPYbY2EVpEkcaBFUYAA6VZY7DSs2xc9apyXIzjvXrpWPBbuMuJzzyaz5JCwNOuZ8Zx0zVOV8KDn60xEc0xwVP51n3DkdTgCp7iUFsVQuCWyD24oAY75xtPXrUAIBOcn60/zMR8HoagbLEUgHrl8gZpixnkdvepFyAQM5pqISM4NFgEfpx0oxtUHHWpVXauT900w4bPPfiiwXEcE4x+lMIyCT1PpT9xYEDJNGwnA70XAaEGymNnIwD+NWSAEI/i96icENikAzZubPNDDj608j5eppETeO/FADAmKb5WTnvUoU7qcEpARqmOOadgDtTh1wKeFU8noKYEHp6Co25x2qVyOcdKgkb2IpAMc54qE8/UU5npp6A0gEXoe9KvP0po5OaUcfSgB2c1Ax/Gnsc5xTU+97UAOh4x2q0vy1EF6ccU/PGKQDyeaZkE+lG6oy2PWmAkkm098iuP8AHOtjTrMRq2ZHPb0rqJ5gkbMTtA71474x1FtQ1WQhiYk+UVEi4mVAzz6gH5b5s89q6LV/JW08wSNuC/NnpmszR41ETO2Ao5zVO5vRqd6tohLjdzzxWZZQutVj0PRru8cBXwShY/xdq8LvnuL+WeczB3kfPJGQT1r0f4yX0dtc22lxxSMExJIAeM9q8waWNIZTHBtaST/Oayk2aLYiw8ZnEilxGvBXkt6iqAaQTwqknlwy9I26mrz7reS6ECk3DKNuDwMe9UI5WiMLzJunHTA5z/8AWrPqUTK5hSfCCNRj5z/Wnz3exoVERmdgCGA4H401QXtboagT5WRwCPw/z7U19QkYwmBSttgL05+tMLhdxRyQzNczbVYLjb654x/ntVZr9LWW2s0gE7N92bGCT9aVlsodPnfPnqXAAYnK+ppk89xH9nhiLxQqOG2549c0bBYE8+RJjeTeWkZyq9dwpyTQSrA6I01wRwUPH5VV+x2/luZDJOWO1WjY8e5H+e9TAzwXmyGNQkcRUM3GOKW4ya6jaaAqD5W45bB5zVS4tkt8zs73DHCk45B9ajjs5pIStzNiXfuC7sCpY71bRXlWFrlc7dnX8QafUQsE7NPCsVs4facSFSOf85qYST+bG5CLnIkCnqfXFSm5ublUBUoCmVDdF9aghtk81CJfNfGQjHqPY0XAke3t3YyXMvmQy/Kuw8Z96VWsoJXjS2JZAAHbP86ij1GyhBU20jKrbQoU8e9aFnLNdyTJ5SxIeVLddtSNj7e+v52EaWcYUjhmPWiOO68+BpJlhGGG1TkfnVdIJm1A/wCk7Ywh4z0qNYrKBoGlndmJIAJPFJ7lIuxoBIm+6Me4lQo96elvFEy+XdSqACMg5yKgaWINbZtHLFvv47VZnWW4jP2eFYxFICxfg/SjYW4qpZxxjJmeRshvQ1Kfsk8S7ROu5CHGDgEdMUpa52MmxEKtnnrV6Gzv7eBpDcwOgcExr1oGUlghmjjO2Z4VHLM38Qq0slvEm8vdIH5G1T1pXV5BMsd3GmxuY88ZPcU2G5cpGGvQTEdpGODmpBGlHdxYVZJpViJ+XcueKvWzmZAyYdOvynB49qx7a/uC4ha4j7qDIueKfp97cxTFc20oz91jtwPY0rDudbpHiS70WdZrAiKRMZGOD9a9a8L/ABVt9XMVvqMQsrk/xfwtXh7xCPmNXG4bjtbcAPb/AD2p8M3mlirNgDB3Aqc1DRpufUKXaTOVjcMMZzU6Yxk5JrwDwz43vtAuY0DNLbZAO5sn8K9u0DXrPxDYLcWsuW/jjPVTUWFaxqKcCg96aOPpTutBIfrTvYU0Zpc+9AwINJjilzz/AI0DFAbgOBQDjiijpSAWlJ7Ypopc0wFFIR+NJ0xSmgApDwTRnmjGetAhc9aQ80Y/Oj0oGHp2FOpKM0BYO1FJmgZHagBenrRx2pP0pQc0gAn8KTJzQQOetLxTACabS9RRwB1oSEA60AZFA9qM0hoMDNJ0NHGaKADrRmg80lAtxSeDQpxS44pKBhmkxT+n/wBemUALjihjjmkJ6UfnQFwzSCj86XqPemAnbvQOe9BHI70DrQAHrTSacV5+tI3A9qAACgk0dKBSGFIOnSg+lKDkYoAQjJozR0o70wFJ4pDQDzSkUAFJjn/Cl/nRSAKTbzmjNG6gAByMGlpvendeaYCjrQDxSDmg9RQAvUUuRSClFMBaPSgcUZyaOoCYpRzQaXHHSglnGZzSgk9uKQUuPxrTcgUD8RR1/Ck6/SjqaSAKctIDn60oGe1MBaO+KQ80ppDYp6UDrR0oxikIXGaMUAUuOOKYB0P0ozjFFAx9KQAKcPfrSFcYpMfWmA7dRkfnTSaKAH5zSfoaMZFL7UgAigc/Wl24pCKACnAUg5NL3oAM0UUBsnGMYoAUdvSjtmkpRk0wFwT+FGelIM0vWkAdDS0nXmjoKADGKWgdc9KKQADSg0goBp7gKDkA0Zz60gNKPagBR+tAGT0/KjOOtANAC0A4pGozj1oHcKM4NKDke1BFAg7d6CPrRmlzx70AIPxpe3FJS59M0AKBQPWkAwOppw6etIoSlpKUcmgQYoBNKVzRtoCwlLijNB5PFMQo5ooozgUihRQTz3pR0pOuKAFHPagfWge2aD0oAOwpOoo/xpM96CRw4A60h60ClFBQDgijd9c0vUc0lACilJzTaXOB15oEA496Uc0nWlFA7i9OlBFLnmkNFgDFGOaOvc0Dn2osAmM0EUvJo7jk0CuGc9jRnJo9cUdqAFJ7jmgZpKUUDFAOR1NHSlxRTAQ80CilzmpsAmKWiimAUdKTPPSlzSADQeaDQTTAAPel70lKKAQh5opcZoIxQAnU0ZzSMdtOU8cUbAA+nNHXP9KMUlJAKaTNFZ+p6zaaVE0lxMqgds02FrmhnuOao6lrdnpcZe4mVMDoTzXnHiX4sgBo9ODBj/Ga8v1HxBdarKz3MryPuzkk4pJNjPVPEHxYX54rBdrA48yvNda8S3mq3IaSZ2B6ZPFYj3DFyQ2c84qM3SqgPvWnLYCz5xCEyEbvaqBuWkJUkhSefcVUnkYz5ydp4FWURSO5PvVpCuM8kRTdevQdamMIwcggtyOKfHErKGPLdqZczSTOCTuVRgDpxT2AliuCo2kjA6VEVEkhfP51FGVUEFTz6VMm1kzn2wKQDCyoCyjGKYu6fGTz6GhY9zsDn86cYzHIG+8oPrSAmYLbx/KCD6VQupHnbdGcEdRT7q4SWQlSyL2B7VSeB4wzq3ylsZzVJCuRNLnfkDKjn1qN4DcyRiCMtGIyxMnBB9qWZC7SFhtLYAl9Kk2wrMqXV0zYTho+lUiX5GeWc6c3mz/Kr546inXFzHcrDnUSv93aOp96X7TZyWUyQ277g3DtxurLN1bwQCI2TGdueP4aYiRYmieRftWZjycngVSW3nMshFz5gPXB6Gla4tXzGI3jmc5L+lLb2cW1lE7Ke59a0SsJsL+8ksLFjhUbGAe5rmbC0a4l8x+WZquazJ9puEgRi+T1atXTbDbNCm3jjg1olczPX/gp4SOs6xaKI8hSCeM1+ifgDQk0rSI0C4AXg18zfs0eCvJghuJIwC2Dn2r6/s0+x6ePQLXYlZHM3dnO3Z8y5lOeela2jriIe1Y8nMrN6mtrRgNnFZo06G5bHPary8YOfwFUbf5WPHWr0YyQecVaJIrpPMQ4FcT4n0r7XHIrL19O/vXfMcjGKxtVtPMjPGCO9Q0XF2PkL4q+EGgd5448upzkDrXg3i2332ciEZBUqfXpX3B408PC7jl3LlCOlfKHxK8LnSbiU7G8ksSK8fEUrPmR72Grc0eVnwt4jtPsmr3MYOQHNZanLYNdn8SrA2fiS6UrjLEiuOC4NbUneCucFaNqjLto2HB4xmu58JagY5l9M9q4KFsnpW/ot0YJFIPGegrjxMOZHqYSdpWPpLw3fx3NtnPzeldLbMGRjwT2FeWeB9W3YUMSf5V6PBMSQV6GvnZI+kpvobS7V2sOTVmIbgW4GfWs8MAFK8nuKvwuJAoAx+Nc7OkmH7qNucoSM4HOKkxFHMmcsh656iowAwOcg+namEZ9yPWpFYtORBceYmGU9j3qvKM5wORQyvIgPYc1Ig3AtjH1NAIz3hG5WXOfQ1MoJHr+NS4w+ccip2WMsHx16imMqBiQdoyP5U6IqnYhjT1j/esqnb3HvSAbAc9femQNa2Ry2T7g+ppogVYhg/N0xTGYFiTkdvlpC+cc4zVdBDGk8skAbh6UMUO49DjgE0qptOeaY6CQAg/MKEGhVnBALA/Marm5/dkHnFaEyhlBxjA5qrNbouHU7vUVon0E0mUp5yF3IeT1qhLOq9QSc8kdK0ZoVKnYevXHY1U8iBgcsV2jvWiM9ijNPHIgC/eJ6+tVQ2xiePwqzPZAY2nJPpTFsGCBgpx70rgivJIxwM5JpoBLdOR1q2sarnPGOcmkVQWBJABprcTFDbuvAqZVyvGTnvUQK5ZR84zgVOkpRMAj6dqNRITyQDwxz71JJEGkVFY9Mn3qJpeh5BFTQSAsSDuPTPpSuxk4TYMgZycVEWUttcnd3pszM5AyQF9KSK2YfORu78mi9xosxxh8ZIx1JqUkLJlBhR0Jqt5jk8fKg4oV9x4y7e9IrdlmWVCcJ8wOM0ss4XOcFmGBt6CoE3sCSo257UgTEbgAsR0PpT6isIMBxvJIJzxxU5lRVbAABqosRZBknB5zUyhmAGMoPX1oGRyXHmJtVT0qSzVFHzLuIHA96d9nEagPwSc/T61IltvBLOEUc5JxQWiGOXBLMhAX9at2cZmfLPhAM/Wo4ArIQv3SauiwMMYJbBYfdHpU3GjXms4YdNE6OCFX5h6GuZiuWcg7fvHvVl0LOFZn29NmeDToLP5iDncentSbuUlyomhj3BpFGTjkmmhfM+Q52jqRUkhCKqde1TBYrdhxuXHIPegm9hq4QcA/jUNxdsZSGIBbgVDNdtvKglc+nam2kDSwu4429z1OaaQDLicFDjGAcZPc1Vffu3dx0NWmjCqA+Bg8en1rrvht8ONS+JGsPbW8fl6cmBLdHoB3A966aNGVWXLE561WFGPNNmB4O8H6n451Y2ul2zTFThpjwi/U19g/CD4Iad4CslmlRbrVHGZbhl/QV1vgD4b6T4H0eKzsYFUKPmfHzMfUmu0SNIlAA6V9Xh8LGivM+NxeOliHZaIhigSAAKP0pzzY/nTpZAq1QmnOevHSu+x5Nx8zEKTms6eUHJAp9xcg8DJqjLJsB64qhegx33DGarSy4Ur1FKZcufzqrLIW4Bwc0AyKZs8c5qu5DKODkipm+bpUTsBwR81IZAsZAJ9aUJSrkEhs04D5sc+lAhsMbDPJJNSBTtORxTgoDYokOegpAV5wzgAZOOgpqQ7cZBzVlRtyetNkBDgrzn1pghowOgpSfzpwQn8aaUKknJIzUjB1yhP5VDtIAJ5qdyXwMHgfWo9uUNAAFwgHam4IUgU8/dwScmmn5cDrmgBNnrkUhUg1LwBzTM4oAOh4phbA604HIPWoHPX0oAQv1xxVZjj1xT3fB6monfIxSsAxlDtjt6CnAcYxxQozTwPUUwGFSPu0woQKn7E9qikf3xSYEX86dBG3P1pqjPOTU8QOaEBIAVGDyaa3TIFPNN/hpAR5J9fpUbtj61KwqncEK3mMSNo602MwfGGrDTdPbuX4GK8wZ1vrjtz2q3441/8AtXVXhiYiFPlrNs4fJTPU+prF6miL12iW1q4DdB/DWdpFi1hp1xrMx2JGpfce2On9KjLveXyW4zgn5j2xVP4w61LoHhq30S02vNcr5ki56IPWpeiGeNarrU+r6vcXUt0XaR2Yey9v6VjNdOVRh86u4DOO1WPJ6s67G2YYp15qFYoR5MBb95tJ2sfvAd6wbNkMMu5LtUPlSMQhbsKro7BY4wgLBTmSpLljHZymQBY5GA+XqD2NNEVxMyMxEduqH0BOBSAjj3WttOGK3YzjByeMVNdvI8Vvsj+zhsZwegxVS3dYrKZrQOxMmGZlzx6f59Km1WaJLqJXbzXAGQTyDjoKEMjV4RaXLoBOm7Dbl6eoqWSVmYSSOFikjwQhztGOBiq4mWTTVMEDwMzHcO1NntovtMfmsHlRcsufbpigRHaX1nbQOImaXc2CzL8wqZXubpJoJB5MbrwWPUdqhnk+1wF7KE7Fb5zIOPoD+dC2z+XcXE8m2JVzgH9Mf56UuoCTWccMcPmt5kw4O3kEUwyyRQubGExtn5gpyKcl1aiW1jjRmcru3L3zSr508U7q3kOpwccE/hTBErQzLc5mnAjCfOicj6U23FvFNGFQLKpJVs8VLBDERKZ5RI4QBuxzUFiBPIpEe4DKo7cE0hl2KW4KM4hX72HC9MUJYvPLcM14scZ4/dnOD6VDFHcJHKJ32tu+4D1FNkFpJG5UMoJ2kcjcaA6CRG2s7hSGkmMifNjkZqzBMkwhT7I2c/LIRwaerSxIPLthsRcIw7mlMFx+4ka5ESYwVU8r74qbXY76Egt77y1WOVF2Pzg9KWaJPKl33TnawJx3NU/Lgh3SG4lmG8DIHFaEbWxkeOC3MinGVbrn1qmhIcs1o4mO+WRtny+5p1lNb2yOTBNIzrnbznNMlmkEv7i0SGQLhSTw3vVmEXM0UbNIkD7cbuwPc1IyTfFLLJssS5lQBR3z6/zp9srW0cy/2eAWX5d3t1NRx5t/Jaa+VzggOvYVCkiTTp5t475JGxTyB60DRdsA10rq0cStKAV3dsdR/OnzxAT7Xtoyu3IwcZHtWclrbtLtWSfZknKDtVlRbCFSPOlCNtIfrj2pMZq20zCFMQPHt5ADZLL2q3HdvIDlZYlByVYZ5rJtJoJ5VXZcRsDtHUDHarZ320iFJLlGTiQkd+3+fapaKTND7S0duWA3MvTK4/DNXfD/AIovvDt+tzbvhj95MnB/CslNSby8vPJIp+ZmK9DQskbRGaF3k44Xbzn0pDPpLwZ4ytfF9qXjdUuUA3xA/qPaukByOK+XPC3ia60HU450BXbyqk7ee4Ne7eF/iVpmvwZmb7HcAfOjngH61m1YGrnYA4ozUUUyTxh4nEinoVORTg350hDuppST600HNLQIKB7UA80YAxQAoPNB5o6d6M0hgR0oHBoJzQBQIXjrSdM9aB7UnfvTBi5pc0nUUmTQAu4/Sgf5xSUdTxSBCk5pM0djRjNCGxfajr9aQUDrTEKODQ3JoIxSCgBRjH1oP8qCMUnegBcdxQeRSUvtQAcDtRjAo+lIeTQAUUYoxg8UAFGMmgdaCe9IYhNAo680Z6HmmIMUbqTrmj2oAXOaQUfnR2oGO+lN60gGB7e1Lj0osMC1JRQKACjjNAGaTAoEB6UmcUY+tL0pBuG6kpQvekpgKBR1P+FJ6Ud/WkMceBSUGkGKAF6g/wBKaeeacRSdqAtcCB70q0EYXrQooAcDijqaSl69zigA+lKDRxR1FMBfwoFA9cGg0wCjPFGc0o70iTjDxQOpozRWpAv0/lQAKTofWlFFgAClAz0o9u9LwBQAAetL3puf8inCgBTQPzpM0A4NIBw6f4UobIpoP+TS9RgUgAH0zS459qTOBTs8igBM/jS4oz2o7c0AJS9qT0xmlpsBRS0lLnPFSApBFHWgcEUEnP8AhTAPzFAPNGCOuaMc+1AC8/Wgfyo60Y5/xoAUZ9+KOaQGl5NIBc8Ugo6f/Wo96YDs0goBxn3oHrQAtFHWk+tIBcZo6UcYpRwaADFHP0pDQKAFJoBxSUUAOoz+NLnK0gIz0oGHvS0E0dT6UAAoFApRyOmaVwADjvQQeoo70uSaYgooFLQADijOfb6UCkxj1oAcARS0g9KUUDQdqO+aMjFIDmmMU9aXqaTvQOaQMXcBQM9v0pM8UZoExwOD/jQentSdaXqP6UhiYxx1pRwKAKbzn2oDYUHHXmne9N70vUVQkxenrR296TdkUvekMTqaXr3pM0oNJiQdaUAelA6mkHNMY7PFICT60hPFKD2HAoDcAaXI75FJjn3o/p6UAAHb9aB3pQck0gGe1IBTSc+ppTRR6AGM05abjkgdKcD60xC0U3getFAx3SkB49qOooWgBetJilozQAe1H50UgPr+lSAtFAFFUAtNzmlJJpAe1ADhSHNLSZoAQ9AKajY4NOY+gqhfapbadEzXEm3HbvSHY0MjHv1qhqWs2ulRGS4lVR6Z5rz3xD8UwhaCyQg/3yfavNta8RXWquXnnYn0B4pjsekeIvivGGe2siVYg/Ma801LxDPqMri4nZyx9eBWLLkseQcc9ah8pR84c59KtRJbLEoLyYEnI6Go44mluWG7JPHJ71XVWDMxf5R61FcTCQDYx9dwq0JskuA8IdSfmB4I6VWDcZbP1HrRtd9vzEjrmp/LWNRzkn0oAiRRIDuySOlPUmNcEkk0iv5h27QCPTvT2BTZnp7UXFuNLMj5BIU0vlsy57A/nUckqjucVJHMpiOCS3YU3qUPO0JgDIHPNVzN84IypU9qYHk37hwp9elIsu+WQA857UEloESMTuyTUQl2sUbnjr2qKXK4YHgdcetR+YZIycYNAEV4+Coxj+tQqZWZREwVt3V+lNmt3IVyWY56GkhVGWB03TtvwyHjFNAwaZfNmjkZpZc5Cj7p/GrqbYbqEQ24U7DuWTp+FQSR3Ev2pIxFAq85bG4fTNZ8yTRwRyz37SRKQNy/eWnYQ6RdRdrgxeWkbNkBsfLVO5e6giJmZJrjO35CDgUt7BbNMG/tBxu6Dpuqg9qhuHEVwcn7wBprVksjuHmcnMahxwdvf8anaQRQs4hAYDp/WktrYC32iXJByCTWF4h1NxKLdJQxPXbW1iGGnxtf35kbB54rvvCumG+1S2UR5JkUc+ma4zQLZggwMmvo34AfD863rMF1ccQxkHJHFbQWpnJ2R9b/AAW0JbLSLUKh4UZNevagwjs2yeccCsLwpbRWVhFDbpgAYzir2rNtUITljXTLYxjuZyLgVsaP04FZG0hc/pWzoyny8n9KxNWbkR2mraSZHGRVSJcjqTVhD2xVoksBSwzVa7jJBGM1ZVsDHrQyFqLAcTrumeZGwC5zXhXxU8Epq9jNHsw5U4IHQ9q+lNQgDnBGK4PxLo4uI2G36Vz1IKSsdNKbg7o/Jn49eHp9I8R+XNGyyY5464ryKRdrnrmv0H/ah+EK+JtCe/tocXdrkswHJWvgfUrE2tzLE45RtuPeuOMeT3Trqv2nvFOMZxWlaMFYc9+9ZqjBxmrdv13enas6kbouhPlkej+DtRMMyYbkEcV7fpFylxaRyKSSeq+lfNmh3xinVs9TXtPgvVw6qhbC189Xhys+nozvZnodsrSOdpycdK0Lb5GGenoOay7WZc7lO2r+5ni+UfjXns9KLuX41+ZiT78U0c9BmljTdbkq+D6UsAyuT1HGKgpD4HaFXXGUbt3zTnXMW1BknrSxq+xiOnTpUdsTBIcgtu4+lFxegscWQwfJaoWym3qeecVYkWSOQljtOPwqM8HlSARQmUNeTcRz+PpUILO4yCQp7UpbrkHHtRbS4JBzkUyWNCFiwPAPSm+UCOecd6tyBSoCn3OagxheMk9jTJsVpXcbRyyU9JQvIUjIpYx5mEY++KjfdGpUD5c9TTv0HsKx87PbFVZQSMbeamDYHWq5kMjHdng/hVrQlorZOW+U8VVmCA/d+UDrVy4XLYyVB71BPECuN5IP61VzNoqG33jK5GOeKqi3lDEgsRzWk7eSFUc/SoQ+cLgrVaBqZrBwx3EgnpmgRuXGRxV+SMEZxn3FRSPhQirkk9TT8w3GPGiRnb1NR7Seq9+DTlVmcjpj0q/DGIdjPgmm3YkrxQeZnAz9ameEQqSOM+lO8wK67cc02WKVpfnDEdfpUXuMbDFvbGS+e46VZeMgFRx64pFIjTGDkDt1pkar5oJznI4J4o0RViuI2d8buM9KsBRADtyT05qW4CxNgKGc8lVqtkjJbKheeelBRZgtnbJ5Y46DoKZdwhVCrIcnqAKel1sHBLZ9BTDmRC5JIai4hYnjEYPYccVE9wDIAmW7471IYwoAJ2g9BTlg8tsJwT6c0DIIywJBzknuasm1MsQLOM5+77U9YRHywyeuDT3uYxEEEZ3Z6j09KlmiJRMiRhccjHQU+MSytyjAkZyfSmwwlx5hXCj16VOGbYRvJZ+oHYUACphuhLep7UuAvBfaO5HpSyBI4clwDnp3qkJPOlzEMgeo60hE8myMtLk7E7moFuGnIwDj260OrTfJy2f4aUxmDCLlGxnJphoIkSnLE5IPShJgEfGQoOSTUrJtichsDPJxXqvwl+B8/jW4gv8AUUlttLRtwjIwZv8A61dmHoSrysjkr4iGHjzSML4X/BrVfiZfQy3Cmz0WN8u/8Uo9BX2b4S8H6f4Y06K1sYEhijUDCr1+tXNA8O2uiWUNtawrDDGMBVHFbQRYxxwa+uoYeNGNkj4rFYueJld7DVRUA20xpSQQKV5Ng61UnuBkgV2LQ88jnk3nBPAqpNIFB70ksoXJJ5NUpLjJ20yRsspJOarzP9eaNx3t6f1qCWQk80gGySADjqar4+Yj1qwwBHFMK7m6/jQDImxt71Wcl8GrTsjZxmo9nQdB60AiNYyxyTS4H40rsCQBTtoTDHvQCEZ1RsDkkc0gXcOetNyGyfenA5Xoc5oAQLyaciHOcnFIpzwOtSxyFj0/CpGMdRk4NAAB5zn0pcjec96Rmywx1p2APvPgfSopCEwPftQXOagZTISQcCgBzkHv0pgbcvv7U2WPA4JyRSLxxSAmLZwD0pMhQSaRucdaR5Cy7cYHvQBCzljgcA9agdiOBUkncLxUYU5zQBE3Dc96QcHkVIV3EU5l4BosBHuIIABwaXd7HFPJGOnNMd8KOOaAInmxwAah3lgM052BNAHtxQA9Bz61aVeBjNNiQFQelSgZz1oAjPPSmHJqRhgcdajIzQAxzhTXJ+Otb/snSZNh/eSAhR3rp7qZYYndjgKM5rxPxVq8uuatIyt+4jO1VzWUmWkY1raGafzpCSScn61oX9ytvBx1AoCCOHKnkdqTTrRtUuVDDei859aSRZp+FNMJL31wpWIKXYt2AGa8E8deIh4m8S39605VTL5cEan+EdK96+KXiB/B/gTyIAFu78+UgHUJ3P5V8xmVURY/KRpyxw46ispsuKIZvOCTfZ2Vz5gBJPaqqwPDqIcqXkEZAbPHI6f59KVFjiWQbjCxf+Jup70LPKNTlRMrCiMRIV6jHP8AX9Ky3L6Fa5LW2nng3EgfBXPAHqafMST5rSF2WL5YCfve1RNJ52nBrKRpC5Jkcjt6fzoZY4b4iJi915fQ9AfagCSFne0hMMP2WINuK55NROxXVpSMvJHzgrkE+1TSxXcltCs3lxBmz5Z7jPJqvJdPHeTrDCxZRtDdz70tgHu0tysC5EBLF0A4LZ60yS4tYZ38tBJeAbG38nNQX9sStlJd3JhnU7lR1x8uelSF7cT3L2ULPOybmcDjg8kfrTGNvRcQ28EsaCKMyBHWNuOe5FMb7Jbic3DtJGeQAeh+lQyQ3GopDK0qJF/zyU4b8RSw6lbWyviPz3LBdrLkgfWkIkVJbq4hjihCR7CUZ+D0601oUnMSXEzI6tgAnGfqatxLJcX8gmkEUJTKqRwOOxqtGllcOEuDifquTkHHakA+5urWOaVo1aWTGwrjI+uaks1mMkQ2bYihIzzgev8AOmCVrmC5e1iEIGAxxxUMcLK4llusxbM4j559MUkPYleaKyBe5m3SbsBOox7VchuftaN5duUTHO8cCs3z0Pk7bdp2dv8AWAcrWi76iYJEDQxYOWcn5iPT60xCmCdWBkuwkTrgBeduKgCW6xRp5ryEknd/eFRw29k10hmnkkZRllZuvHaromhkNoLK2IXdglh0/Gi1mNsakssNq32a3KoT8yMvQetaEAmk+Z3WOUoWyO4HSq14buQXKuyRPuAHPWmRPDby5kZ5mVOVB70agSlGdA73WTg7kA6VJbTwmGMTGTccgAjg+1Qw30M08IgtnWTJJLrjNWVluQ2yfYg3gow6g0kgvcmtYLcxCUW5ChsMGPT2pZ7lprkGG2VHTkse30qGSIn7TH9rBlRwSB0b1pEe0e6O64l2454wM+1SUXTc3cUsxxEqNj7h4qybl8bftUe9k3HAAP0rOb7HE7rGJZWIywb+lXY4bYRQOmn5k/vnPJoDUYiPNE5GouGHzHcvII6AGp57+4togJ7+V1uE3dM8imCa4jJiMEIRWxuLdSavh54LVmlkg2wMPl4zzSYIjt9QtpbHymvW+YbsFed3arFmwtkPlSTScbl+XndWWvyXm7zI8Bg2AOOa0JZntL3Yt0wIHmAw85oKI/Ja6mV5Y5pYm+bceCrelbGnXsIUzJELYINsm8/fPrVCafy4vNMkkscvK4GAGqnZ3oefb5BWNvkJfgbvU/57Ut9x3O70Dxld2wmjtbuREjOVHUD2ruLL4v8AkWcdzcxh4SdjOB39xXkEcnlWd1IpiM0fylYz1NQNqf2Tw3i4jaRnkzt69/8A9VRyhdH01pPjbSdVYRpdLHcEbvKfrit1HEiBlIYHoQa+WpNQSHUtJuASjY2NnjOeldVoni7WdG1G5VLkzQL8yQuePcVNirX2PfQacBxiuK8L/EzT9cghW6xZXbHG1zwT7V2ucLnqp6EdDSFawFaCMfWgNxSZyaBC4oxSE0DJ7UCF6fSk6+tKT+FGaB2EPvQaM0UCsH86TofWlPNHX8KAsGcUZoopDCgGkBzSk0xATmijFLkjige4nWjFA9eaO3WgQUYzQDml7UDsJ2pR7UA+ppcgUhid+aG60dc0mfzoYg6UZoA496MUxBikbml7daOtAxuD+dA/KlzRQAdR/hTcml6UfzpAJR+dGTSgZpiE6/Wig8ZoJoACcCkz0pRzTcUihcc0h6deaXdx3ozj3oATNHWkLc0ucimAD1ooo6YpAJQKM8UtACj1o6mkAozxQNC9DxR3oGTzQT+tMBc0o4HpSZpcdKBCgUd+M0ButH0/WgA6UtJj60dKYgpRSUoOaGBxlLzSdqBWhmOHBHWjkkdeKaBz7UuT+FAB+dOHIpM496UUAA69KdkUUh55pIBaKP1oNMBTQOKSlHBpAL0PTigcUZx1OaM5pALSg/5NJ1ozkUAKB9c0uf8AIpKUUAHPpSj9aKQUgF68Uq8cZzSUZ4460wHZoBzTQaUDrQFxaM0Yx70mc9KQCj8qUHOaTNAODTAUGlHHrTRyaUUgADPelxQSMe9HXHWgAxxSgUYwKT86YB1paKKADn1oxmloHNAxBw1L1+tBGTxR3HegQZxS9R9aMYpSAPXNAWExilFBoxikAUp6dKTGRmj2oAcOT3oxg96AaAcd6AQtFGc96TODQMXPNHrzQDRmmIM5+tLk8Ug/zil9KQ7gaUfjSGjmmIXPajOaTrQOKQDgM0h4NKp4PtQTmgoB096ATSdaKNwHZxSdTSZxThQK4baXH1opM8HigYUZI96Op70EZoEGDilHfrRiigNhRkmjJHSgfpQRzQAlFAo/lQAuMg5o/Gk6UZo2GOJwKAOaQDNGaBWFJ5pe3vSUd+KVxhn6k0UHigHjmqELilApM0gPpSGO6dqQGjrRQAuaWmr3pcenFABR0+ntQOM0fQ0mAv8AnmijrQxp3AM00nnNM8zJ4qnfatb6dk3EqoOvJpXA0N3pVO/1W306MvPIEArhfEXxThtkaOyG8/3815lrfi251VyJ5mOedoPFNJsdu56P4i+Kiw7ksRuxwHPSvNdX8Z32pSsZJSwPbNc9e3bj58/L0qi028HAIx6d60UAbsXrm/lkckkn2qo92SATwvrURkDLy3zDrUavzwNyHr7VVrEFlt0kRkBIGPlJ6Goo5GO3I49qmDyJAQf9V2z2qhLM0cpO7C9OOlNjuTXMiTqyj5MeneoEhcbvmyOgpwQzZ2HJqRYSuB3A60xCwsY0IPQdKejh+hOTzUaZYYIGD1pSAh4+UjpSGT+XtUgHJ96az71IJI2jpUKvIHBcZHcikkuC5JQZB/SlYQ0KWRiwHHSpU2qoO3ce+KaHDYG3gdRTHJEpMeQCOaBiO2+Qcke1KtusbfI5DtzSRQMy5LAMvUGnkhcAgMT+lMTIi5QY+8ehFRC4SANGzYXqKYz/AGeTIyc9c0lzsKhinzEdO1DEOYmaJQGMihSwx2qJUeO2im+0qoU5Xy/vD605gj/KHZHVOiDg/Wq0NxNbJGBbxxtnBdzwxpoCWU216XMzSu6jIkUY3VW+12v2OSOS0ZhnIbB5+oqW/W9jullLRop5MY6H6VRa4uYzNK54YcR+hql2EVr+a3ch/s7ZUBRx0ql9lgefKEqRy31qVp7+IfMFbcN20Dp7U5HdFEn2fBP3vrWijYncp6je22n2zvudpMYwelclp8b396XIPzHNO8Qar/aGoeWvyxocYFdb4C0qG4nTzBkE1olczZ0XhTR1VUeToMV9UfAsPeXUFtbrthXGSveuP8IfAV/Elgs9vM0TkZCHoa92+EXgS48E3Kw3kJVh/Gq8GuiCsZy1R75osItLVRjoKgvpTNckmp4pQLYbATxVMuWkJNVJiigPT3rX0lTsHpWQcEDrW1pIwo9KhFOxtRKRg5qxtwPrUMDYXBFTodwyeRVogUE9M9KmX5hVfoalQ4P19KoCvdRBwcCue1OxDxMCK6vGV6ZqjeQFs+lS0UnY8Q8Z6EJ1cNHuRgQynoRX52ftK/B1/CGsy6nZxN/Z9w5IwPun0r9T/EeliZH45rwn4oeA7bxPpF1p15CHSUEoSPut61x1I9TtpS6M/KiSPb2p8S4xiuw+I3gq58G+Jr3T5oXiEbnbu7jsRXIKChORnNcz1N0uVl+xl2MMetej+D9UZJUGc54xXmMLcj1FdR4f1BrWQEHuK8rEU7o9rDVL6H0Lo1z9otwd3IrorQtsBbIU96828KaxuVSG+Y139nMxQDHXnk9K8WaPcps14AGcR4yG79KsujJwuM9zVKBh0bpnqOtWWfD4GSDWDRuTh2XK5IPt0NOEYU5cZJp5DR7CMYIqOV/MIX8ajYNxLmUzDa3Kr0Heo2TMSgEECnMD1HJpIo0BbccNjPzfyqtx7DGgCbGwWU9cdqiuoVgk3J0PpUisV45Ck4xUMxLEjnB9aBPVjN+ef50/y32Bs/lUGwovzdPap4p9qhQcg9qpgMIAwTnPtTHUMpJbHfmpwgbOOc+lJJGNm0jOO9JCexSdf3eFJ49qiWIyKQOxq1tVdwHB96g3FG9v51d7k2Ksh3ZB5PTNVXDZPy/L255q25Yt/dyaPI+YDrTQWKBB3gsuAD+dRTxbZCw4B6DPSrtyGbGRmqW1yW6j2HWqu2IhXeEwM7QegpVAcgnP41IjGPcOc04FGi3bcfU1SZOw3KqAFULtPLdzTZGBxyQOuT3pF8v5gScntUg2MQOuOxpMkiMeDkZLZ4q7BmKD5ixYnnJphdITkEAdsdqjNw8qnaMKe+OtLqVYkLDdjofao5XAbjn3qMqU+YuMj070oxLjPQ84HpTGSwRjl/4m4zmnyxRoOWDE8YHSm4Ji+QAL096ayHyyNpOO9A7D1kRNoxg98U95nZQsagc53GqyQqcjG9geKsRMBIAQcjselIYrQkEMzEkj8qkikECgBScdT3qOchHJDYPSmF/LVRuLuxyc9qZJZeYqhCjBb17Uwkblwct+lVpJi3DE5PHHapZZMqiqu0gck0IpFwzNKQrNkDtSyXH7wsPkGMCqdtvCtKFOFP3venbDKq/Nvdm6DoKQXJPNLkhm4z+dPF24UIowwPGB0p0dnuIDD5l6jsKaiSvM6wgc8E0JBuIZ2QnaCGI5anO8s0iDJZicADkn2A/KtHRtBvNcuRaadF9ovGOCvZfevpL4Rfs/2/hyOHUNYVb3USd3IyqGvRwuDlWd3sefisbTwy7vscj8HPgPdaxJFq3iKERWowYbTu3u1fU2laXDZW0cUMYjjQYCgYAqWxso4kCgAYrRChBX1lKjGlG0UfF18ROvLmkxi/u+ppk0nyg9qSWVVHHSs64uCc7TwOldBx7kk9zt6VQlnI5J/CoZZi3fJqpOznnJxSKJpLjLc8iq7yhWH+1UQJK5ORTWUylcnAHNUiQDEsfQ00jL7cHj1pXJyMdqYqkEknr60CQPjdwT6YqH7rEelPkYBulMJB5HWhAxpUZAxjPU0S4CgZ5o3bQCRzUJl80nAOM+lAhwUbSc5NIjEsNzYX0qLawDKQeTUkUPQHNMYoOWOwZHvTUDuw649qsbAoKinqoBAXtQIYE8sE4JNO5VeOtKWIJVgfrTRxSGhka4bLc02U4OTnn0pZDyMdTUM74wO9IYyRhyBTQcA+9Jg7sdKWFQxJYnFIAZMZJpqryO9ObnjrTzhUPBzVWFcRmBJHYelVnyT3qVWyDxULEq2epqRkTphsE0HC4xzT5V3YPNLGmO3T0oAjb7w60ZGMHNSOATn+VQSHPrQA2Vs8VXkbBIp0jAEYNRck0AAGT6irUCb1xTYYR+dW4YxGMYwKAGlCBjtTF3DvxUzcCmqcde9ADM54wetMk4BqXbgGqOq38WnWbzythUBP19qTGjlPH+stZ2X2aJv3s3B56CvMIYGjB5J+taup6jNrWpTXcuVUnCIOwqtMRFH05PTFZmhXw80nkpyTwfau88I+G0TZnr1P071jeE9BaaUSMNzMec10vxI8Qp8OPAd3fqFF5MpggUnGWYY4oeiFfWx82fG3xMnivx1drHPINPsU+zxAdM5+Y/nmvPp7MReS8cylwDgbuc9qu31zcxwTu8SyMzZZhzuzyfx61mMbe7aaP94lxEuCSMDmuVu5utEVbnbcRx/aYW84twq9iKewY3NxPczBIY4z5aKe/oaS0uFWezcIs678N83II6f0ovYIYluWiUyySklUPIDZ7j86RRBPYwX+jwPBObdi+4orYyPb/PehSk0lxHbqFlRNol3d/r60+5t7O4fTkuXFvP5e6OPnaeef61EsJuUv4UAi5ADp065FIVhWtzFb2T3lyzyKcsvqM1BDdXVzLcphIz/wAs2x/D2zUsssNu1qsxE90MfMOSPrUUz3dwkkW1RKh++/GR6ZpisNvriOa9tUv5WeYqM4XIwO1RQ+dM15HFH9nGeH7kDtinpd2cMqQlWaZQJHkTnn0qCO+vNWFwYkETk7VMnBzSuMdDFDHHayzSs9wBnHTA9KQ3Kx2ZWBCrPJhvMHH0zRDpkOnCO4md5LgLgox3c+1TRyTSQRvJAIoWfHJ6+5pWsCehD/Z88NxO0twFQLwqnI/GmWlxDa3NtCbfezDcssYyTUq6ekUl3I1wJCw4CngfhSR6iYpI4YbfzHVD5bKMH60AWrO5uJop3bCHfjb0P5VBm0tJJWVpLt8A+WRyD+FQNHLLZJJPJ5cpc4Hc1JbzpaPIbGMySbcNu5z680XDoTRXN0wEccTfZ2O4NIMEGlWxWSBzdXj8n5fQ1BbTXLXMf2g7LdkO5A2cH/P8qkkXTLOFGLNLg4j3PnA+lPcCxaXcMU7xx2zyNGhwNuQxx1zSw3N2ywlQsEZzlD/D705Jrxkm8uFY3/5ZvnBC+9Mmgcm3kuJgMLukVTyeaGwQj7Q7vcy7lJAVlPetC3u4ft6m2gBkEfzEr1wOTzVN7uKMHMAdGcYL9hViSR2di2IwVyrD+FfSgYNNcXDKVIijLk4HXNIWgUFpZjMVIO33qNFtU8iUzu0mSQoOcin2+5FnaOxkbeeHfsKlgh/2uFZbqZLSQO/APX8atwzXZ09ZBboI24CMBkmq0D3kt5KrnZGEHI/u46VHftG3kf6U0QJORnkUbBcsqlzJHCfMSJyDkdxWnaXjQQwtPc/uxlQB/wChVgQMpVMl5GUkBj0IrTsmkmguALQkq2cP2FO1hrUdexRNvYGW5DONhx+taCW6SRNEto87uvyqO5HWql4LtzC2UswyfKB6DvU9nJMl3bNLflH2c7OwrMZYhtDGYJ1tEVCpjKO3Vqm3SGw8x1ihkVinmIw5zVFhBcRlEmmO2TcpPp3qa3EU0jW6WTurAuhc8fWmDJIZlms9k14Wa3IKoi4JJ70s8VtNbyiOKaSeQbkBbg+pqZcAMUiijkmXBZcYUVTW6KsZmncmMeUdo4xQBZkhZbAGBIoi4CsC/wA/vUN5OkU1nZZLgYJXrUCW6qWMEEk7E708w/dHeo/KmstTiupI0RWBGzqBnuDTQ7F+423evRRliYogGA7DFaNnqTLrM8rMREiEbc9T61zun3sYvL2SR3jKAgSOMAnHAqfT3A026unPzSHAYmpceoKTOj02dL3SJ55ZdhWfKAHkYr0nwz8Qr3SXtILsyXNnMvB7r/n+leNNGyaCsQ4MhyxHWtVdXe1uNPtxIcqBnJ5qGrmiZ9P6Rrtlrln9os5hImcEDqp9DWiDkcV88eGPFU2kX9yljIAU/eFSOGr2Hwt44s/EMKKxEF1jDI3c+1Zia7HTE0Y96T09KXPFAkOpCDSA5paAAGik6CloASlB60UUhCnigDPSkpAaAHZxSUd6UHA6UFCUooOaTp60XJsHXil70lFMAxilzzSUUhinrQBkUgpc4pgHQ0maM5ooFcM9qX6fpSCigYYo6DFKetJnNACE0npRR1J5oFcMZzQOaPzo60hgaQGlPNJt59KYBQQKXr0pKBhnrSA5ozmjNABgUDrR/nigUAIRSCnAdfSk64oAMUEfWjp0zRQAg5p30zik+lGaAF6Uh5oHPrS9RQADrS+9N7/Wlx7cUAL1oo6UZ6UAA/GnDt6U3pSg0DFyBSZpCOaKCReppcYB70g5AFAP1poDjsZoH60UmK0Mh3FHXpSUdqBi59M07j/9dJ0/+tQee9IBSxpewpP50oFMBQKUimknNKB9akBcYJoHWjPv+VFMA4I96PfvS9aT0o2AUHH1pRzSLxg9KUUgFPWlHTnNNNL1NACk4petNHWlxjp0oAM/l70oOabil/lQAtH40UlADicikxk/WiigBc8d6M4oGcUq0AKOvFGaSnA/U0gEzzSikHv+tL2oAM04cUgNFMBQaU/mPWm9aXcQPakMU8/WkHNH0pQQMUAJ1OaU0uMiimFhOvrQpzQBilI70hBRSY/SndBQFgB4pcUmP8ijPGBTAXPOKTOfrRx9aMf5FAAefalpO1KP50ALRikozzSAXGKKUDFBODQAo59qM4pMf/qpccUbD3AHNIeBR0ozQAoOaTpS5pBQDFoFFHahjFoz+NJ2pfSlcVheoo6D1oBoJ5pjAc0HnpS5pCMdzSAWgHFIhzS0AG7FGcmigUwDkmlPTP8AKkJzRnnAzQAn1FKBSHpS8igSDOKXGen6037xxS8mgYuPzo5B4zQOvejBpMAPOOtLSHn1ozmgBe4oPFJgYoI96AFBP/6qBRigdM0wF5/A0uaSgcUAK3Pekzik3c1nalr1npcbSTzKmOxpMZo7sVQ1LWrXT4S0swUjtmvPNf8AikGDrY/d6ZrzjWvE1zqUwZp3PtninZsdj0jXfikse6KyBDepNefat4kutUZmuJWbP8O7iucuL5nyc4b1qqbuXhmPy+oq1GxNy79uJkZWJPpnrVd5N4JbnmqlxOWJYHOe4qOC8JbBJyOxFWlYlu5MWM26NSCOwJpiQEZU8FeOKSScPgrGNy8Zp0BLZyNrdODTuURbAqEEkkH0pZW2YUHAYZ4HeiXIxz3qqXILEsWOQMHpQhdSXe5A3McH9aAVkG3HWo5GDSjacf7NSeX9zB24wMHvQKw6JWSU4G0VJLuIZmfjpgUjK0mRnA65qtOWC4ySKLgi1FEcllPy4yM1FM53bsZA9KrpeGLh93Ix7U8SALjJOelMCQXHJVTweeajkd7crtAYHsKcIowDIPvdMVC+5pTl9g7CkBI821icZbOKkQ4BY8AntTEdRww5Pepi6HjHPtTAZESVYkE4qJ3Vm3DcD61Os22MgfeJxkelROu1Sc4WkUyKeQmNDt3N0wahuMyeWAoky2CM8U8yhsLHmUhCSewpvmLLZQRzSrt3Z+T71PckRLa5jNwfMWOI8MoOSPpUdxBaTaYrm+MxB5THK0kKrb35ikWSSEg/OveqMyxW6zsLdgFb5SP4hTsSQs8R2faLlpNpBjz1FZ9wqtM0nnuSW+Ve1XmvLZnUyWu2Rl+XI61k+Ypnlbyzknp/dq4oRZtLd1mZfMJZx3PSqXirUW02wEKzgyt2Wroe0tkM3mOHC9+hrgdQuTqmpO+TtLcVoQFlbG4lDY3E9TXuvwe8JnUb63VlyCQcfjXEeCfDIv3jBTOSOor7B+CXwz+yCKfyzzzzW0FciTSPoD4X+HYrDToQUHAAyK9GmsYHwojBb1rI8OW32K1VSvSt6LA+euh6IxQk0Ygt8Ac+1Z2Pmq/czB4zzzVI8nis2aIhug4hbyiA+PlJ6Zrb8OiV7RPOIMmOcdM1kjBIHJ9q6DTQFjBHFJAzUhVgeelXFUAAVWi5HU1aXgcVoQNK45Pemr361My57GmhOMUwFUHHeklj3LyMCnI/anAg+9G4GBf2qOGHf3rgfEugiRWwuQa9SuYd2eK5vVbXzEbispRNIysfFX7Rfwci8Y6LPcQw/wDEytlJVwOWGOlfA+p6ZNp15JBPGyPGxUhhzX6/+KNF3u7KuR3FfD37U3wbFnK3iPToWEbH/SI1X7p9a86pFxZ6dOSmrM+V04561o2Uuxh9aouhjPTmpbaTB55/pXJUV0dlGXKz0bwxq5hdBn0+leuaHqwuQqknp1r590q82OuOme1emeF9XJKgNggd+9eJVp2Z71Od7M9isihzuPHUVYk4KED8fWsjTLpLq2BzzjpWuxDIACePWvPktT0YyuSo+Sp55pZDtO5V5zg+lQxOfKHJ4NWAo2gg5z1qGWPlZiFbIPFMZSMFiOeRTQ2ZdoyR6GpfIWQlXO309qCbWGIAThulNMKg5XP41Jt2ZC/NjvT0QPAWPDZwB3pgV4YRdZXHTtUM9usUwUBulW5YmRMrkPTQfMIDH5hxzQmMpwuYpMbeM9TUxKsOc/hTniycdCfSq7nYcEE+/encVrhNCu0uh59D3rPkWTdtyMk9+1X3hKqCjHb147VVfcCc8PTXkSRtDtzubaR29TVVwxY4Gau8SMS5+b1FNEIlGM4A70XCxTJOFGRnPINOaFWUHr3xU7RqSFC5PrTHt3Q9CFxVXHYqyRqWJAqu1ozbyoK8d+1XhAeuSPbNR4fcVLD5uc+lNSuRYpPblUViN2e9KkO44wSx6VYZNwxuGB1pEbbjarZ9TVXZJWFqepB/E96e0WyNTuOfbpipwpcMMYPrUy42AE4pXsUQLaLuVyc/0p08f704O5enTApZk4yuQKgkd0GzBJPencdiUzJFlVGSeOOmaXyshVIyO/PFRk7MZABHamyXZJICZyMc9qW24Fh444l65yP4e1MMQjRHH8fTNVY7xkDAso4xjGc1DNdySHa7ZA6e1PXcRYZ4w5LLubGFPYetQzyKuVSQ4x2qOFAVPUjrgU9bVgVJ6E5/CgegQSgHOCSeMHr9alUPcSE55HYVZFr5hyvy+7VagtjEjAIQTgE+tGwLUhWAuVjEnydW+vtUkMSxYVQQFq1DamMBj34AqZYEjY7hlmHFCTlsO6RCk5+zSYGc8FvSt7wP4B1n4gXSQ6chWBWxJcsp2qO/1rtfhl8DNQ8bul7qRNlpRIIixh5B/Svq7wj4MsPDGmxWVjbLbwIMADqfqa97CZe3aVU+fxmZxp3hS3OQ+GfwY0vwLao0UYmvXA8y5Yck16bBYrGBxkCrMaLGuMcGlkdUHB4r6SMFFWR8nOpKb5m9SJiIl6c1Wa9JOCCKSe4Dk85FUJ5wAcVpYyvcsT3QY1lTXJ3H0prXZOV5xVOWUgZzQK48yDdkdajeQcdSah3EDrk0rybUwODQCAFnc5+7RuwOOe1MV9jc5BNLgr680DHdRk81Fv8AqeamzlM4J9qiOVXjP0FMQxj8xGKa+AMnOTT1AXk9fQ0xsluR16UgGMnmZ5/A0gQjATj3qURktinFAOnX2phYh2k571Iq4H9aUxbfx9KkICtg80CGKnPPNJu+fAB4NP27R71Gzgc9aRW4rEDrnFRSS5OelNafcvtmq80hIPPNAmOeT5xzzUUjlm681EGz1GaF4PPU0CHsehJp6HIPPB9KjdSyg+lSwHqccUDCNct7+hpHJcGlZSJBkU5hhSecUBoVw2FAFOKYQt1anbM4YdqMZ7cCgCIKcc04jHGealKYbjNRuvXuaQyvMcZ5zVd2zU8vyjBqq7gDvQAwgHmlRdx9qRTu7GrCKRjA5NIB8URDbvwqYHrxQBhelLuBOKAGH72MZpSBmnCkbA96AI2OBXmXj3V3vtQjtISTDGPnPYtXZeK9YGlWDsM+awwgry+M72MkhO4nLE+tZt3KXcgYCBdx4AqTS7A3twHIz6A0rRfbJMEEIDwPWuy8LaNvlQ49qEirnS+EvD4VFYjHvXzt+1B4ug8ReKYtChmb7PpgwQOjSd/0r6f8T6mngvwVqOqOQgghJXJ6tjivgbWtTu769ub+5h8ySdnmbPUsTUVHbQcFd3MaYLLABFM6gShthPBxTL28iaSczRhIyACyjk/jTp5LS4NoU3RuV37SPWq9/I8WnzJNDJNEx4Hf/P8AhXLc6CK1t2eS2htgRG3OQvI9/wCdNilaOO7a1hkknJ/i6AipbN5JLu0kXEBWIoUzz04FQNJd3sFxEqLBcBwQQeTijUCGaXbNbtcBmuGXcmV6DuKZ9pke1kaeTydsm0vtwfYGrL3Ya8MJy80SD5x0JI6VBLAZNMT+0JlTEmQOu4UWGnYkkkisby2S2hW4DLueTvuI71WhW5t7CWK7kCM0mY93XH1qSW6El6yQwgwmP5JD8uOO9UmWFLa3gv5JGm835CTxigTZZk1C3iZobezeR1HDqPvcdfemwvNqscakCFgSVA+UvipJbu4lkdUtgkSjYJQRkL2wKoyQmZbfzLl4pIzuVXGMjNBJKkJjeZoS7zKwwjng+pqa7a4nMMckYit+zIeSP85pIJ5rqaeOzQySRryT93FR3MNzI0Mt7MqrChAjjPOPegYw/wBl2fnBCJCwGCG+b/P+NNivbq4uPLSERoIyP3vGARxg09H0yK2ilWBp/MOVKj5lPYGl3X05nJjKRNhP3nBGegBoELcrGkdit5KXkPKp26/zqQXhuBM1lCbfGMhujAdafOtvZW8EU8ZN1AM5PzZqF7ibVLZ5Lf8AcqGBJx19RigaIrWyuDqfmzOjwuh/dxHoPQ+9Sf2fbv5ZWEMPMyWfgg56ULbw6fKbozM7uo/dg8hh7VfFydRhRRFJIPvBmGAGzxTaCwyS3uGM8ctz5cWMAsOnoM0l6kEbWyzsXuAoBwMhvbioGs82Vy15K8ERcYIbIJ7YNWvtdu1zEIoWkZYvlkH8RxSAWeWeeyJt41O1h5o6gUslsIg0lxIrIF59z6YqGGOW6hjw4t3L7ju+Un8KuRpD9qnB/wBJ2A7VPQn1+nX8qBFOOeERQNDbNuDEjA4FW4Jr+WOQyMqLkDk9RUcc91IbVWAhhDEFqabAeXNuueXYeXtbjHrSY9iYQQLPIz3TudgBUdj2pI7hbd4k+x+buODI3JFRWoaTVHt4rczMEwWPTNTJLNgRFxBGGwMjnOeeKYiw7SvbyYUKqyDIA/T/AD6VYgxH9qlub5vK29Iz+hqpLbQQQS+ZdmbcQyFelWLR7Z5LtPshB2DmQcN7/wA6kokMkE627Q+Zdog+63r7VPa+fHN58liyKrgkt0x6GonmfyYjCEt4oyAOOWpuDMsyXF+0ZYgqF53UkM0JbaU31xA7xwEL5mVOcr1xiohIqTRmO8aXenOOo9hUU0UEV9iOOScNGF81j1OKWzka0FsEgjUoxwT1Jp2uMmt50ihYw2zznOXZj09qkuLy4BlUxJbRthto549KHuEjM0M1wfMU79sXc+mKjactHbvFE7ySKf8AWjjPQf59qQXLA1EeZFM0rSeaux48cD0/pS3dtM9qrJbt8hwwfkY9qgHmTWX7wxxtE27Cjlj7flV6fyriYyGa4aOaPdhQdu7HpSZVznndJElilbMffHY06LbcOVjZg4THlfwtjvUaKyXkxWPaxX+Lo3+cUloAWLB1dwMtGv3l9xV9CDXe+E81tCw8k8AjsMetWrUCfXvOZFOwEgjpwKzoJChjd41cdi38X1p0LeXJK1v+7ZgTg/w+wrOxRr6PeLCL+fb+8D4UjuP85rSgv5I7WCaGZo5VkEgIPTnn+tYNs8VvpwUSgySckYxyauM5sraytXGUx94f1NS0Wmey+F/iuPty2WotvXbuSXvjvmvTrS6ivLZJoXEkb8hlNfL1sYk1FjHJuKofwFdP4T8cTaDBlWcwq+GjbJzWbVh2ufQA6UvU+lc54d8YWWvKAsnlzkZ8tu/0rfDZpE7EnWg/jTVJNOzxQADk07p9aaDS96BgaBSZwff3oyM9aQhaCaQUooGIMk0vaikzQSxQcUU3OacDTAB9OKMDNFHI6c0AHeik70ppDsA/WgmkAxR/nmmIXikJ9qUnFNBpDY7Oab7A07NJjmmIM0dqT6UppDFIBFNpTycUZxTBje9KeaTvmjqfrQAZoNBFGM0CE4PU4pM07GKTFIoMmko7UDmkALR0ooBBOKYCGgDBNLjijFMA/OgYNHSigBenFIvWijPT+tIBcYo/GjrQOaAFopM5FKD+VAwPt1ooozkYpiDPscUDmjtR0pgKeKQcUucmkoYmceRkUDmkxRWhmKaBRSkUAGP8mlPGMijGe1GeaBsP60CjHNKB+dIQ5eRQTikHGKDzQMXNL1700Gl60thDwO3ejGOMZpoOD70oFA7ig8nigUDgUHgcc5pAwz6UvYUn0o5/CmIXOTR260Hmj6UAHX2pc+1A6Uds0AHfiigc0Dk460gFoFGKKYCk5FAHFIBg07GeM4oAKXGPWkxg0tABxSjgUZoJJoAXOCaQc0LRigBwNHGaQc0vSkAdTSnFJmj/ADzQAoOaM5pBS59qYXDrTv4aaBilzQNBnmlPIpOtFIB2MUg5zSmk6UCFNHXNA9uaM80DYUDkjrQeaQcd6AFzzS0hIJ96PzoH6Cg5z/KlPrmm0vfvQIOhpc0lB4x3oEOzik6UlAoHcXNIeR7UuKQHAx1oQMUcH3ozmjPpS449aAF64oJ4oB/OkxQMWjk0GgDI707C3FAoJzS/TNHagY0expc+tGMGlIJxSBAeaBwKTFLgDpQAZooopIGAOKKPc0nX1p7iAcUtAHPtRjmkMXOBS54ptGM96dwFA4+tAHNB6UHjFACYoFKW/OjvgUAA5pc00nB9aZJMkcbO7BFXuaAJSeKo6jrFtpsHmzSqoHOM1yPiT4mWmnl4bUiWUZGc8CvJ9f8AElzq07SSTu+TwueBTWpVrHe+JPijIxaKxOFP8Wa891DWp76VpLmZ3Y8YJ4rEmvemM1E9yu0ndmqURXLEknzscnFVJJMZ5JPrUElwfu8FPWmiRl5wSPUVokTccWIBHODUEhYx7S3vU0jpwWdlb6d6gbdJ1Ib13elAmPBVlUFSM85FRMQjuCSAfu5p4dRklcf3QDQdko+YkcUwsNiPmR8Mue2e9I28BlUjgdjVa6Q7o1jU9cZ6UsO8K4JGc4xSYDlLGNQckj1oMYUhuqnsaar+a5QkjHHHWnlGRCR823jBpdBjzFhA2CSPSpkYBBwGOMc9qjFziMDHUU1XAwxII9qaEWA/mP5ZOABUM4XG0nBzimvIDlhUHmLcZG47l6/WkMe2I9wZQfQGki4YHGSBx7UbQyElt5U5GaSK5WSMjaCOgI7VQh8nzjcp2n0pI4z5e5jvbPX0pY1wFGRjv61MWMBxtG0ntSYEQKMpIB3L1pkvyxht2AafuRtxUkHPPFNJjYdCQecmgNgj+a3JB2jPfvUEtzvRlVd/GB6VO7weTs79h61n3ExtzIp/dxj+FfvGmkDZZuYU4WeU2+Y+QnRuOlQeRDHZwta2rrID99vukVJZSm5vFEUO+JkP+t6k1JDJOttcxSzp5YYgx/xL9P0pk7BdS3Ul3G8YWAqOV4wwrKzfySyyNInl84j4zVqeO1ltoZGu5ZFTg7eSPrWZMbVWeZbmQgHCnH8xTGNN1Oyqs+1puqkHkCoA8sWY/KEjn7x706S1WRP3cm+Yrn/Jp0Ec8cRfzgdvPJq4oTZgeKNQS1sjAIfLkf8AMCsHw/pL3d5GSpwWraubM+INRZ2fOOAfSuu8NeFZreePcvGeMDrWhmep/BzwadRvoQE/drjJHevt7wB4eSxs4gExgYrxj4GeEFtLSFzHlzivp3RbMQwrxjHFdkFZHPJl1YBFGBjr6VOylIhihUMkg/ur6VJdHEeOabYGapMkhHXFK4+fAqSwjJLn3pZgPMcc8VkzRFdBmQZrpLJNqDiucQfvwK6WxGUFNCZowrxVlT2qCEY9asLz2q0QKxYYxzQetOIz3/Kgj25pgRng9Kcu4fSlODQBk4/WmA2dAw4OKyr20yDjPNaxQtxUU0JdD6mk0M8+1vS8biQSMV418QfCkGt6fc2c6boZlKtkfka+i9Vsw0eCMnvXCa5oamNjgEHrXNON0dNOdmfk78Wvhnf+AvEFxBcQlbZnJhkHRl7VwITbweK/Rf49/DBPG3hu5tRGFuo8vA+3nIHSvz/8SeHbrQdSktriNleM4NebKNtD1IvmVyraSeW47112gamQy4OPWuJifHHf3rV0y8MEgOcfWvNrQuj1qEz3zwxrIaIKRn3rtIZ2Yp1IYcYrxPwvrOGAJ616noOqB9mTnHSvGnGzPVpysdRCMKQ2MDoaSQ4dW6KOuKaJlclhgr3AoLF2xjaBXMzriShPJZZQQQakabzH+UflUYIQLk8etRySsHLLy3qKB2Hu5DdCqnr605Tk53Y9/WmSOz7d38XelVTCATytMCVrjMY3ZJB696YX3vkZNMmHnIShAI7VGAyAFcg+tAiR3+YAkD60OBJjA/GopFcvll+Rhw1LC+AcnOOmKNA2FeTYu3Hyn2qsbcuGfrj0qwIhK2GPvzT7mI28O1W4PJ+lCXUm5nbSJQePpS+WVbPAXt6VZWLeAQPxqOX5cDnGOnam2UkRSoVYHgnrkVWuLh5V78cVd2Axg5yfaqsijP3T+NK47EKzKFwVOcd6jJUsCRn6VI8fzYOcH0p+zfgCPag7nua0Rk0QFQxAUZ96PJCITkAj+9Ujq0agDI9hTVUZwevpTuxWIfMEaHoxPc0rHzNufkHfFOngy3HX6VJ5BSMAKBkYDHmn5gUpn5IBLY/lTEzyWz+FXXjVYwwPzHjjvUQX/Gi47FKVypYBc+hNMUo6lTI3mAdugq1NB5hA9ep7VHbRCASFsMScA0XFYqR2cjKXAbI/iNIgJQ7vmbsoHWtKWVnUKAQnfFKtuY5ckDYR260XGU4ELRqdpVs8gGtAwsyjKgAdaCiQhSTknk4p6SExnGR7UASQKsZQyKSmc1alu9vL5BPQHsKreWWxlj/QV03grwNqXjK7CWUQkjU4LsCQK2p0Z1ZcsURUqQpR5pswbWOe/u0tbZZJ5pDhUjQk/pX0V8Jv2fUimh1bX1M0ww0Vufur9R613fwu+Clh4OiFw6edfyffkI6fQV6xbWiQAcHivp8JgI0velqz5LG5lKt7lPRFbTdKjtVVEjCIvAUDgVqZWMccU0yKvSqlxPuyOce1exY8Fu5O0wAODxVK4uwRtFQzXGB17VnyzfMeSTVEXJbi4AyAeSapPOWHPGKieQ5JOahkk4zzigLjpZR9agL54PSkR9xIP4UDOcd+maYxFJXOeQemKcq+YMNSuduOCSDTyoTGM5NIRE6gOO56U9lO0d8+lPjhyMnr1pU78HAphcQAelR9ycYFTFTvHYHrTX56c0CK7qX5Hak8rDAnk+lTFdhH60eXyTn8KQ7kRBXpnPtSKpbJIxUqj5gSck9qdJ8vamIakYBDNmopfnl6cdKfIcgcnFVmmxnGcCgCRiE4JOaqzODkDtTZnzjJqq8vJHagBxnLKefypN3y88k0xAvXFO2lmAFIAWNn6U9IvQ5NSxRHnrzxUqW+055x6UwGC3yvPSpII8DBHAqbyj2zU0cNAFRoDIeeKecFAtSNkvtGSvrTmt+hGRjmgCrsyCAOtMClVxzVsjg8YNIY1K5pDKgbKjIwarSn5jzxVmZtoFUJpSSRUjK8z7z9Kg2bu9SOw5A5oQbiP6UAOhj5yauRxgqMZGaZDHuUH+VWQvAHSgBjnaMYzQq55pWHPSjBC0AIy9qimZYkZmOFUZJPapm4x61zfjDVBb2TW6H95KMZHYUmM4nxLqR1fU5G3fuEOF9PrWIytNIAB8o/Wi4cSS+UDkL1x3rUsbZSg4/Co3NLD9MsRIyDGTnGK9T8KaN5SIdtcx4X0nz5wduQP0r0wSQaBo11ezsEjt4mkLHoMCrSsrmb3PnH9sHx5B5dl4Qt52R/+Pi5CnkjHyj+dfLst7cKJEgbzZI1BxIeSO4re8Z+L38Z+L73VNQt5GkuZmGT1VFPy4/CuWvlUGaSCQKrMNpc/pXHJ3Z0xVkRNcD7fGjW247OcnG2obmS5sLZYlUvMX5zyMZ4/rUtxPLC8scoByBtmQEmmTyz7IooJ3yQAzgc5qChke+51G4uS4QQxH90o53YqrHf3dzZxSuohmabHmkkFuamgmEVzepBvmuWTbub7obPeqcod7C2g1GbLebvRVHA55pAPubiEaldW/lbpgp2uO+R1NMtLSO1t7OO9mdi5LKx7DNNae4NzcM8KiJF2BmPOD0qbzzp8dhDcRC5L/OoU7iM9v5UAE7fb5JVt2C25+Q+ZwcZ4GaSIWlm0f2wCW4TGFJyQPQUy4WS5imUusUe8cEYwewpoeytgIlQzXjLnIGdxx60BbQdG93fLOpjWFT0dep9BSSworK127NcooJDcnHpSQx6jqFisMpWFYm5K9WIpL28sFneT5zdQfLviBIY+tNAENzPeR77SFrZiRvJHXHtRdgwaiZ7mTzyUw0R4/DFFsZ9RWNo7gRMxyW6FvpVS5dbK6uZImN3PEcFX5J9aQi39szDEsMHlwMSSSMbW7Uqwy3Fu017MVjBwpVvlY9s1H9tnvPIiSBo4yMsz9KRbNYdNZp5vMxJtTY3A/CjyGXJr2KUMFDSvGMKyDOeOlVUtZbmzylwLdi+QhGCfXAqcmQSeRFEinBMU2QuaFt3liikubrE68hCMADPPNFhELJFBc74QbqZVwVPr3qybu8nS1ihi+zRkEuw7c//AK6jt7w3Blms41VjkOVXj61ZZJXtkWWTGV+Yr/CKNhkBFnDZy/aZPtSh/lUNwPepTdSySiGK2CJ5eI5G4wveoI7PT7ERrn7SJDnPU57f596sf6Yb25M2EtSuArdqLBYia1gYQi4mYSocpk8EVasXUXMv2GPypGTlieAKguorW0+x71Mk2d2B0xmpWJlabcFRwc8DGB2FHQQkSy+cj3EyFcFfLTrj1xSRQ2txE/kwu+1gAxyCo+tJbQW8VwtzNK00+Dtj7e1WBcXjQkwQqhc/vU7YoKRJBFqEd5IYdkaeXw+ecVDPDHIIFurhklZuqrweakEMiXE++6/0fbh0B5HHpRb6nbwWYQo8oOQHK8j0oExJI4pPOEEZkjQ5BbtVmI3N048+dFjEfOOuPSoo5WuNwZPs7Ag5PGfSp4RbCV2OZN6bSgGeam1xj5mtbmFDE7yMMkoOgA7VObl7iUiLT0U+X8m70qqJHtrJVt7QeXvwzngqaeLfy5JTPqASOVCR5fVT6UAaFzLcTXNpulW3j2AeUOh7E1X1B0j27Q0jqwwE7D1p0726DT/KWW7IT5pPfPT+VPkuLvNywQWaggFX6n2ouMni/eXzskKwMY8726Yx1qMzLLFatNc72DbMx9gDUMsapdLP9pZ3dMNCOn0pNzHTSLSxEJD7nMjfp9aVgRblje21OQRJu3I2wScAD1qxbXV1Fa2k0s6RH5gBFz35qrcwRvLbSy3BlYR5dF9cdKdBmfRGazgETwyHd5vHWiwGZqDN50z+b5kPdV6/XFVrMNLOqom3C/LN2Psa19dhP+jSxqn2iWEFhH901ixPJH5xEpKEfNCOx+lUkLqX4AU8pWyZudygcEeoqxaFJJFU7yx+65GMexqhFPxEM/w7kkPVD71MmpSXE6kkLIRgnHDioKNB13RmGWNdhbJA7e4ojkLSxNJKXiz8u05x7U8NG0KMCWXpk9VPpTY4mMYSPAYMWKd/qKYXL2nX8ZvLmaBxhEKuhqzHeOumSSBwrluM84rBuoUdQHLLOx5df4h6GrdxcotlbRlDhWClx1OT3qXEpOx1VrqEkd5ZNFIUdVBLA8nNej+EfieXuja6i29EOBNjnHvXlJET38TAERqBgg8gUW4S3+2TxSNJG2clu30rPlNLn1NBdw3CB4ZVkQjOVNSBt3Svnfw14pvdCt7OeCRpEJAaJiWyK9h8O+OrHWsRswt7jujf0qCWjqc49aUNn1pgYeuR69qcGoEg68mjjHfFHXmgc5oEL7UtNB56UZzQhi5pMjPSgnNJmgVxw6+1HQU3OaXrQFxQeKcTkUwilFIaDNKPpSDkUEUxinmk6CkGTQDQTcMZpSKBxQDmgYfnRxSZoHvQCA0ZP40GkoExRxSZoJ7Uoz+FAw6nrSgYNGRSZoGB+nFJ3pScn2pKQCZzxSkZopCaYCD0xRnnFKPpTWPzDFIBTzSYoFFFgFzmk5zQRmkx70wHUEYxSDIHrS0ABGKKDSGgBw60D8aTHFKRxQADAozgDrRjIoIoGLSZAooA5oEHUUuc0Y9zQB1oAUDigcHPek6Gl709ydzje9B4zR29qOmK1IDrS5yKTjnGaXOe1IBc4pc5pMZ9qXGKAE5zS5wev5UE0AcigBTQMCkxilpAKvNKMCik6+ufakwHGgdc80lFADv60h60mKXqaAFB44pRzSfrQOvfFIBc9OKXNIOaD+lNAL9M0A85oB7UDr70AKaOhpaT+lCAXOBRigUoxQCAc+tL3pKX8KQC0nJ/+vQOKXPoKAEpy9KTpijNV5gKOaWjpSGkAv4UUnUUooAUUHnNAHWkoAUHFKeBSA80vrSAM8dSR7UA80g6Uo7elMBRzRQDzStQhifSnY4poHSlOe1Ahc0daQZo3UMe4AHNLmig0hiAYpR0pOMUA/lQSxR70uab1oJ+tADqMcUmaduz60xicUY9OaMYzSg4zg1IWEwfwoApR9aQkUwYvHpQDx7UAZ6ZpaLgA4FOBJFMzzTs8UIYgOTzS59KQUv86AFBzSA80nSlFArig0vvzTTnpSZ4+lMNh3elBx60mc0DmkhgfXFGM9qCcijoKTAOtHJNAoPTpVCFzQPpmkGfSjqcUguLRjNL360me1AwBxxQeTSGjJ570xDh70mRVO91ODTozJPIEUe/NebeLviiA5t7HO3GDJSKR2/iHxbZaBAXllVpOyA815H4r+IV5rDGON2ht/51yt/ez6rOzyyvIxPVjWXczNkqcnb3q4xBtInlnZssmST1561U+0MpIyc0xrh9pKgHvUE05ba2DxxxWlhEk7bFDc8mo/NTYeDnvkUguBMhViRimiRVA+cZ9/WmSxRGNvYfWmefsj2jpnrSyTkDBQOevWo/lCqrIV388dqBD2O9VBf5venM5Qchc9OtNHksvDZxx83WgW4eQjKlccEGhIYluY/mMpKHsBzTftTybjGoZFGMnqKpzWzRyRqZC6FuoqwriOF1UbQT2PNAr3HtcAyRhsyLjP0qEuUlUk7snP0odQBk9enFICXOG6jik0O5b+S4wyD5h1NRAlS/mZOR2ohfym9PpTp2O3eBuyfwo8h2ER45MEZyBg5pWhiCA52g+nrUKYQlmXBz26USzqQeyk9BQIasgVvLPboexoY7SAI9uf4h3ppfcFCDPvUnmHAUtyD9009wuBt8sTx6E0g2bNqjj1X1p8YWUkAgHrgmmgIHAQeWAaNgHKQAQxyT3qbfnHGR3IqPaocg9TR907FOCfyo3CwkisXARgOfzFQXNxHGxQkrn+6KsbCjDOCx6Z6VXlUyuMBEYH75osNkSB41MgA8ssBu/iqRnlCXLeSsqsMmR+q1AEupSXtU3sr4LScLSxzbmnSeYJKOWjX7pHpTJC4hUxWc73HDfd8rqD71WlubSN5ISkjSkZafsT6VZaZDDBJY22ZCQWiboaLg3Mt2rLapbxn76NTWpNyoLiFYQq2pViMhlzhqqrdx+TIWtNpJwV7Z9asXs91HI8m392o+Vfp7VTMtzLtmYff6A9RVAVpXhhlztbLDqO1VdUnSO2Ih35IxjtVlr5oJCjxK7fxEillgkvCu5AFzkAelaIhlbw9pT/I2PmznNe8fDLQF1W7hWRdwUjg1534d04EgY6V9I/Bnw+quj7cZ9q2giJM9++HugJaW0ZRcAAV6fEvlRKBkMawPDNmLe3XjCgV0kEXmnd2HSul6IxRPEBGuMGq9w45FW2wo61m3L5OBWZRLYxELn3qGY/v3ArQtEKRDiqN38s7YqS0V04uB6V0liwKjB4rlySJVz611GnriMU0S3c1Yenep0PtUVsBjP8qsFcfSrJEDZPIpSOM80IOtPIzxVgQgZoJOOtP280jDjikxIQN9fwpeD3NMXIWnDntSGVbm2MmeK53WbDMZwvtXXFQR1qje2/mAjGR61MkUnY8Q8UaOSkvy4NfEn7UfwxuI8a5aRZhB2zBByD6n9K/RjxDoqyIcLuBFeM+OfCcF3bXENxCJYJlIZCOK4qsD0KNSzPytMZVsc9asQgjH869M+Ofwqm8A+IpHhjZ9NuGLwydvp9a8wDEcHtXlTR7NNrdHS6JeiN0C4Djg16p4Z1bKAE/NXiVnOUlGOCPWu48PasVK5Iz6HvXlVoW1PVpyurnuelTiUA9R3rfeFGRAm0gjnFef+HtXVokJyG/SuvhvQ8ig9Pb1rzZI74SuW1iHmbWBx+lNdREw7A8ZFWiobG1gwxnntUSK7owYF1TkEVmtDYgcu5HZR+tLHh8ock1JBE80W0HOOxpkaiBgwBBB6HoaBhDCLZzn5we3pS71UnaSVHY1JNdrKSTGB7f1FMaPcmAMH9am4vUjYjYMcY7VEUKyggbsjNPixvIbPHapGRQThsfWmBAZi7nIwe1TK29MOA46cdQKiCYbJOSO4pQMDIBbnk1ROhKvlwrgbjUcZ8wkBc8elNZj/Cp+uamV0EW4MCR6UWGiIDys7h+dRhUcE4ye1SNCXXIbil8kxqQCG75pWG2VGXtt/GoZPkUgAke9WmZQTnketVpLodSN5qk7EBEoUqW5xStEu4ueDVcylpM/dNRTSymQ/PvWmInmkHflj/d7VAWCLktk9vSq8kjjAwSfelVcxlmG0g9feqEwEpJZyvPSoHmZWXDLhjzimH5s4kyB/CKRrFtmSQgPPPemBIZMnG724qGSVd22Pn3NKIzGgCgsexpY4HQgkbu5Of0ot1AkhmKnDHr+VSy3B3bY8yY9KjS3Mgy/A/ujrVkQhIdoBUk4JHpT3AghSWR9233z2FaFvA7xoUjMzs21UTqTVvQfDN94l1FbDSYJLqU8E44HuTX1L8Jv2erPw2sN9q3+makOQCfkjPsK9PDYKdbV6I83FY2nh1beR5n8LfgDe+J9l5rcclrZscrAOGI96+n/AAr4E07wtYx21hAtvGvoOtdFaWAhAGAABxgcVbBVe1fVUaEKMbRR8dXxVSu7yYyNBGvSkd9o5+tRzXIjP61Sub0qpH8q6djjuSzTgZxWdLdZzzxUM10SpIzg81TmuAFyc8Uxbk8sxyeaz2nYuSDx9KHmL9Ac1H/FxnNMTJBls5PX1qBvmfJJwOMVKI2ZxjO0U4IMnNAESIe4FPSLJ7ketShdy9KdGQeGFAIhEYVgByM1OY8KGP5U5EyScU7qOc0ARqp2ntTSu3vx0qZ1+UY/HmomYbcHnvQIZITvGPu01xtwQKd15puSw5H50DZHIdx5705FJyT0pUjJyT07UBskL2FAWEIAYevrUMh53buKmdFzuOeKpXbhzjJAHNAhtzOASBkCqkkvFDzDJ56VAXLHHY0hjZXJxjr3pVjBz/Wjy8k1YijBA65piGxQgckVYRBkY6mnpDnFWEiAPrigZEkYPT17VYWPAPJAFSQwbmyKe5C5HYUCIgvHX8Kd0yO9PO0jI4xTQAx96BpkaJtGe+e1PJ2qTnmlA2k8k0hGQTigBkgwo45NU2fyzgn/AOtVtpAHzzkdM1nXEgLMc8+lICC5fPP86z5nLj0+lSySljg5zVdmy23NKw7jFXJ71cggJPSookwav2kRLEk8dAKAHwwhBSnrjFSMD+VMK4FADSu5hSdDTyNwGOKY/HNICreTLAjSOcKvJNeSeIdb/tTUJFWTbzjjsK6r4j+Il06yNvGxMsnGF7V5FbRy27NOXZtxywPWpKRtw2bW7Y5cE5yetdfoOnNdhcA/jWNoQj1FFKHd6+or0vwrpDRFCy/LnrQkNs6fwroHkxp8vP0rzX9rnxmvhvwTFoNtN5V7qZwSDgrGOp/pXu2mvDa2xkkOxEXJJ6Cvz6+PXxDt/iT8SNUuNztaWjm0t8/dwDgkfjmlUdlYIq7POJJpIXiMvzoseOeMEdOaz3htrvyI5SElf96FXONtWru3+zRzzRSGaJAOM5571Vhvbf7bEkkRcqm8SN246f59K4jpKkZuIlvGmLmDgKnGcev+fSlaBjcW80crKhTBG4YHHU05/LhtXMrB2kbCktwR6fyqJvJS+VhMFBT5o2PAxQvMGRRTwOk0dsCA+A0o9RTZrO1ju7eKWdvPiQSAbs5B5/wpJJJprBhZwo8bPuDudpX14qW3toRdyHaHuYouCpzuyP6f0oBGe0s15aMkzCPc+zey8kdgas+bHp99b20EL3DpFy3cEjn8qpzwGeNPt87RgSfKpHU+9aUEkkl/cRwoMhGQStxkGgPMybqBVsfLupZF3y4Vj2PvV1ZljlntYYR5iRfupT0z65pn2eNLZI72YySo3yq3PfpT5r2a/knhhgwiJgueMfSlcRHBFcMsYu7posvuwOhHeo7i8ilvLi1sBuAziQDjPqaYlmltHZm5uGUk/dbkkZ6VGZpkNyLS0Ec+7gr0YfT1o0GXGhMs9l5zRwHHDBsfjVczDTUuJrX95O0mDuGcjvT4dPW4mj/tK5Usgz5Z7HHAqtcTSrBIkCNlXxvI4PoKNwuTzSTX0q70ktrdI8nHU8c/59qW1gsLK1TJa5kd96svXH0pw3tJi8k2AR4baf0xUthLYL5UdqzSzAnqMHOeKYCywXV+WGEgHVWbOVXsKa8MKTwCeaSeUKMqRlfpU/lXBEsF5MsIkOVKtwD2GacbiO2uU2QZaHBLpyHb0NIGQi5NzDOYYfs3zYAXj9KliRre+M08izhY8PEfTHFQSJJrbyh2Fo5bcqDqT3zSz3FtaXJghLTTpHznncf85oY7k0eqKYh5NoyKrj5WXjn0q3NCYry8nuJC8cg+dEbo30qqlxd3CR+Xb+Qkj8Mxwc/Smts+23bO32l92GC8Hd3oYizP5Fv9kEMJu5SM7m6Bs9KJj5sE/mt5ILjJ9/T+dEYmjks4reNgME5bkA/WlW0iSGSO6bKSP8oDfrQtBsrWywwXQiiw0iL8jA8E+9WltLu4hZJZRbndwV71BbqzXQgRQsG0qJCMEe+amaxcWaI907CKTAI5zSYXF2WsNxIrEzSFCGTuT71FALh7VPLAitueG6k54qw07rPMi2Y3gfJIp+Yj1NMXy7uCNJZBFIQdsTcZ9TQxCkQWasLyZrjdgjy26H6flU+nXG65gFpbEtg/vG4BHrVeFYvNuDaR75UADK3Q+9WreO4mNpi5S2JB+QdSKOgye5jY2bySXIIZ9oUev4UKtm8iyJatcyrwIz0Y464rPs7i1i+0pEkssiuNwJzjjrWjDJN5iuzrCCMID1Xjr+tAi59nnn0tLhHFgqSbSq9Se+BT7h4ZLh0WX7aY0B2kH5mrMiWE2Fysl21wVfIC849eKlsZmN05tk8himUdh2x3osBdtzOVtp0s1h+fDEnkH1qlILeVrwXN682G+ZU7HNWTIP7OVprrLeYcIh6fhToNk986xWi2yBcs7jhvegokt4wptriNEaNQAjMeWPr/ACpsKtNbahFK8kr5V1SM8Hnmoby4s/KjkmZnYHaix9FGanhkeK9nit0MAeM/O3ZeuaQEd2kMlhaxJE1sq8JLIfvc881hHMU0vlRlp+u/OQfwrbgiVtHYzXX2lVkZVB6DjPH6VhFpoVKvJsUYMcuORz0zQhMvCL96JyQ2VxLAByB64oRo4bhNgPkk/KR1ShJGlfzJABMi/ePR6kupw4VoIgke395Evp34/KhgWHFzHLA5ddrHO1eki1ZnbYkRZGK7/wB2VOCh9/aq7FIorSKPMkRB8qRuNh7g/rU9zHdQxR+dIik/eVSPmHqKOgC/bnkcAIoYHDjsR6j3pu0q6kzKwLg4HRvY0y8htoPL8oyOWIIb0PcGmiFxzHAQpO4oeoPqKQyaQTLNNcWQeN/ubHY4z6Vo6fq6ppskcieXdKcPFJ3PqDVCV5BE377bIxGG7MP8aktrWKdM3UZnw2A/f6Gk0h3N13a0jsnJCq3IHpW3bXqSzyZIVlTOP/r1xcazz3oXBjtUfGO4Fa1vcWt7f3CJMC0aHdsrNo0TPUfDnxLNnbwxXUhkjYhd3UivTtM1K31W2WW2kDgD5sHkGvmW3ng/s8bcgK42sB0xXT6Hrl1puoCeGZo1ZAMA8E/Sp5R6M9/jJOc5p9cP4V+IKahEU1DEDIdok7H612cM8c0avG4dGGQQc1NiWrEuaKTPpSmgQUUdqB2oABQCe1FJmgBwNA/GkopD6igZoHSkzQOtMQvPvSj6YpM4oBzQAYpAKcaCe1A7De9FJ070tAgzx+lFNHanY96B2uFKTim5petAC/hR1pM/j9aRaBDiOBSAYoFIc0DEPWlAo5x70dPpSGGf8im9KXODSGmAmc0uaXANIfakAc44petJSA9KAFoyaKXFMBM5opAefanUAGTijn3oAozQG4Uvbmk6UuaAFzRnmkzwaU0DCkJpaBQIF7UUZoqhHHYzS55pM80dasyFz7UnJHfrS5/yaM9qBigml6j3pv44pwoACCBSUZpeMe9IA/WlHWgCkNMB360ueKYM5p9IYZ4ozTRgmnDpSEFGcmjtQKAHHj1oByPpR2pMZpAx2fSkzk47UY59KUcCmAo9aO/+FIOfWlBoAdSAkc4oBz2pRQAdaXg4FIODQKQC9c/zpetJ+dL2oABQBijqBR0oAXHNHekzngUZ59apAKBzS0nSj9aAClH4/hSY4pRxSAUHNFHvQKAF3UgOKUUh9qEAoPNL3/wpop3vSAWlPIpmaX86B3F/nR1pOhpfz/CgQdBQOKO2KXP50AAFGcmg/wCcUYPFMBeKaOKXGaP88UAAFKRTcdKcDQNAD2pQc0YpKBDh+NI3FAoPWkUwyce1HSk6nrS0yRc89KOKQdaUjFIYlOHXvSD2pRTBBSgcUHg0Z60hiUoODSY5pQKBDvejP+RTe1Jmgdxevf8AOlBpOo70lAh3ejFJu/yKAetAbir+tL2pAcGg80DDPPvQTmlHFFACZozmkLbetYWveLLTRYizuGcdlNAbm3LMsaFiwAAySTiuM8Q/Ea10pWWI75O2DxXB+JfiLdaopWJzFGfTgmuHmuGmbcWLZ6g07XHojc17xhda87EysEz93PFcy85XJJOKWQKxwDgnqKq3E/lEJirSsTcaL8MWCk8etVXumOSnQ09mRxjBA9QKaTiPaMEfSrQnqAmZ12BV9Tn0pjSgAKR8ueo9aZnaxbAzQThgQpAPPFNiQ5xsQkZz3qNfmUEEZ7inTzbk5NRwx4iJIGDQDJAzADK8HmkMjP8AxnI+7mmFvmZcNx69KejIqYPLUASRLGf3shBAGDUEckIeQxDPbI4p8VzGYArRgNu6io0WFfObBDM3GOhosA642/utpIbqSvNVVVickEcnHHWrqARyncAmF6djmo5WZXG0ZGMY7UmgEQFlDH72c1FJM24gjBPzDNMBZZCvQ9gadcNuwu3LU0AklwGwpzvxVmGYxxqgG4d81DHbiRgGGG/pTiPKfcOQOBjmpY+hI8gOAMgH+E1GVXGNuT/douHZNr8FT+dOCGVFccDHUdaqwhzRLFtKr8h5+lQtCGYuB19TT5JD5axsxPvSuC0a4OeevfFKwxqLEm4dGFOaMCIuMkUqohB3D8utMZt/7vovoae4D42U7W6n3pyykuxKggdqiMBRgAfloZnCkgY+nei4bjSxdwo+Zs52+gpisn2hFwZ+uVB+7ThMNyLKjb8HBj6fiainUM0KyuLcn5g6dT9aaERzmS2tgZZ8w7+I0649xViGNWkk+z2plTGcv94e9QpsWCRUiP2hXysjdCKS/eaFzN54SYpuCR9Md6EIRBci23iZVVH3bhjK+1QXt/8A2mzI9yu4ruVwck4rPj83U52WGQwIy/vNw+8faoLWyt9PuHjlk+cjCEjoaoewrzz3A35d9rbfY1BbxTTXMksjuEDAkL0q9ZF7K4WO5nLW4y20d6gE88t1IkWFibkKOlWkTexMI0iu2ZF8xZOSTzir1jaGaUH+GqUDHZHGU+YflXRaJBnbxxVozZ0vh6wBmQdMkZr6s+EejiKCIhSAR6V4B4H0n7beRjaOCOlfWvw90g29rFlSFArpgjKbPSLCPZAiDnIxWzEPKUDFVNPiDYbsKtyMRk54q2yUMmlCrk8ms9/mcfUVNPJuJqC3y84HUVJSNq3bcoUVn3ylLls1rWkQQ5x1rNv123RJzzUjWpnyAkjFdLpmGjTk9O9c7IAMH8eK6HSXDRrxTQjdgGFFTY/CoI/lUd6cXOasklwBjvTgRtqNGx3pSxJGBVIBxwelBWgGngZ6UwIQnPJNAU9hU7Jk02RcL3zSAhVskg9aJYyw9BRFz14NS4ycGhq4GRe2YlVhj8q8/wDE/h8Sbzs49q9RmiGOKytRshIp4z9aycblxlY+R/ix8NLXxdo1zpt1CDuy0Lkco1fnx408JXfhLXbnT7tGSSJiBx1Hav148V+FxPE7Khz1GK+R/wBpD4QJ4h02bU7e3/4mVuvJUfeFebVpdT1qFXofE8LZbOeRWxpd55cikkjBrMurKSxneKQFXU4P+fzpYpNjd8CvJqQue3SnbQ9V8P6wpRVLHNej6HfA7SPm9SeleEaPelHRgc/SvR9B1jCrhunc15E48rsz0oSserCXKYXr6jpViFwmMnOe3rWBo+o+eg9V6kGtaKRmG4/ePpXM1Y6lK6LJdVJwOPc02RxInTBPHPSoZEGCcmhiduOSB+dZs0QkicjIx9KVwQowd3se1LEVcbjuyPWmyOEbqMdiaBjcqqkEENUBcK/Iz3wKsMyL/FkH0pjRL98NuDHp3poGIh8zO0YNPiOG2kHB75qNj5bEqCq+4qbzB5QOQT6UyLCXChlZYzgjgGhF2xYXBY9c1D5gdd2cGojM2/hiCO1BZYM0kGQcc+1RpcuE+6CxqCVpOCeRSeZuAbO0g9qLC0JJJlOTtBIFUGuMuAo+cc8CpJgWLMGyP1quZdsuejD060yR7N52Gxhs4+binFTsDLgbe9RM/wAxyCT6UpmIUrznsKeorCsocgsxJPWmXET+QADlAcc9KhMhJ+YFcjPNQO77+TuX60xWBIykjcgH0FSmMjDOSQeQKYipExOG3kdakUs7ZYnjtitBDQxlO0DavfNXY4YU2h5Nob07Coktw68KWz61bsLG41K6S1trZ7id2wsaLkmqhTlN2irkucYq8nZEaQpJOBESVPQ9zXoPw9+D+r/EFv3cTWdhn5rl+pHfaK9F+F37Ndw1xFqPiFzgAFbSMcfjX0xovh630q1jgt4VghQABFXAAr6LC5db3qp87jM0S9yj95yvw9+F+l+CdNit7OEbwPnlYfMx7k13kVqkK5/nThhOg6VHNKG5JwM9K+gjFJWR8vKTk7sfJKqDA6VRmu8Z/pUc03zEg5FUpXyx5/AVZBJJOJCTnvVKW43uy496Uttqs6F3yuaAGSOWbA6CoZDvOAMipiNo4GSacY8beMUgKxwp4GaVU9sVP5aqcGnBNwJApiIdpyCMgUgjDHvyasMp4HIA64pEALcDgetAhqxkAjPtShBt54PtUjpubI6GkcAEZHIoDcYO+P1oUYGeo9KRTvJxxRvAXGetILDZXJGF781Dt6/lUm7tSjHTFMBm0kfSmkbm9BUjccAUwEr1PekMV+EwM59qiOEjPHze9OZwWJ6/Sqk024HrmgBtxc7iUGenas2Y7jyc49KmlbDHnk1VK4bkk0rDI+rGnrHuGKkWAscnoasRwAe9MlkaW/Tv9KuJagAVLDBirXkgHnk9OKYFeOL0qbyxFwAcmpVhx2qYRjuKBsihXapAOe9KYxuIPT3qRU8tvrTZeD06+lAWICME46ZoCl2OBxTjjPTvQTszQIjYY7VHNNswvr3okYEZJIFVZZt+T1xQMZcz/iT61nzzZJz3p80hOcVTlYk1IyKViWGO3pSxx5OadGuanRDkAg4zTEPtoS0gAXNX/KCAetPgg8tN3f2pXBYewpIZER9ajcjGOc+1SqO/PX1poX58mhgNkO1OlZeq6nHpVnNczHaka5rTmcY968l+Jutvcyrp8TfIvL4PWpYzlNU1efXdRluJejMcD0Haqt+RFFtA6/nmpbO3IKk5wKj1RdxBPHpSKLng/wA60uo2TOCfmWvojwlfW8tvFlDk+gzivCfCVm7yJxkcdfrXunhC08iNWbgetaLzIkc5+0r46tvB3w2u4LeVo9U1AeRbIpwxJ6n8s18AarJKFi/ciLd8rEj7x7n+dez/ALTvjuP4ifEEW1vclbXRg0ahOjP0Jrxu+lmRIllczrGm8N0JPpXFOV2dFNWRnx6c8NlI0MpG98nd0NRwKuy7t/LVAF2vIe4PcVORHLDE4YoOvlHnI75qHaX+1SSgxxldhVR1FZmrKe6KytbeKAxTR5O0sc5qkbZJLmW9lmEjIG2xAdH9MVdSGMrbeR8sZGDvXnNQARrb3UllH5s4AUjHAPc1IiaKKS/0qHeBDnLIF4zk4OTVOC3EE19DaLucx7BMrcDnrV5Vile0trqcxSRxhtg4DA81BEu/7YtqY442wBIT+n8qYFVnilayTUiZJenTrg9aR7u+lmuGs9qW6nYWbqBnirdsLXT7q0W5iM9wRv65P0qu0GoT2N4lwyRRNKMcfMPQGkhNIbGtot4i3LOl0Bv8zqD7Uo1O8urGfbEquXCB24yP84pqwwxTCNgz3EYBUrzuOKY8F/caaVuHEamThBwc9+aAJ7VLVb6K1mfzJohvJzuB9hTCv9pRyGIlW343D72aW2W1sL5I4C00sakEdcnHXNV7q21C+dBEscEbvkkNg57mixRbMCW00yykz3CJwuOCe9RxGaSK2mEZt1JIZCMhjViz1C2tBcCMu80XyO2M5PqDT5be4uzbv54tYMFgF6kdeaVxGfNHDbXDzXUodWbYdh5we+Kt27Qi+hgsvliAx5jryT65quiWcH76JPtSyvtz1K/WtNorqa/EUSLbQJGdrN34oHuZ81qqsZJ5zNsbgDlankkmFyUSBTCRmJ89DjnNAS2tbWf5i8pPzbOefpThDqd7FMsQjjRk+R5DyB7U0SQBN93D9ulCzdOnFXhHFaCeS0tgZmIOR1PPWqdpdpB9mtb5ftEq/KWxnI96vW4lma5VgtuQ3y88sOwouAk0FzqclqzSi3QNvEXRhzyahkmjt4Z5LQGSdnw67c8d+auaUba21FI7kNdXIQsFk6AY6A0se9Ina2tBExclgG4PpTZQ0wXU1zFIswgtzEN6A4I4qvsS4tXNrCbwFu/8I75NTeTG+qLHdTASGPc0fYj0FLHNJ5Lmxi8iOOTLFujD0pCEMVxJJbh28m22E89MAc1HbfYWUfZw0jF/mKE4x2qxctDGnnO3mfLzCOgpFglmsUfT4PLViNxxwKQySJbh550mbylIJVj0A9Kprb20VoiyxtPKrlvMizleasRwqk90ZrpZkAO9U6q3pikjvbiDSQkFqZI5GwzMOc59aQXGCF7i7njI+xqyhkcDBYe9SxrEl3YmTdPNyFcdPpQ12Ud/tDF0XA2r8xB9Kmsp1uWtltIWDh/vOm0A596dgbH7r2G0vQtrDbtvG92+XPoDTDBAbi0NxcO9ysYJVfukelSzw+WlwbiVpRvHyhsknPX8KUyFp7SOOAE4+VivJb600IsRMBYTGzt9oDjzGPb2qFFe4nSO5n8xgPmSM9Fx2/So/ss8dreRXVzuAkG5I2+96ZqRZIo722NnbEShRiRgeuOcn86Ww0yBrbdbN9ltHXDgGV+x7A1duIZZdTk+2XpJSLDxIODxxTJY3exn+2X2IllUiJeueec1aRZb2/Vra1/dbQFml4Lcc5/WlcChAoOmk28OxQ+BI38ftVwTfZdQjMrB2ePmNOcnHQ0xrmKaGWG6x5Ucg2rH2b1pLa5MGoRslpuhKY81jyDjrTAWJrq50m4jNskFsJshh1JxWBduqNsJLwlgrBedp+ldDYwxm1ud07zhgWSND0Oe9c2FJuf3MRQ7v3qNyfc0IbLt44wUIwh+7IvrRGY0bfGzC9VMfN91qGREWTymaWFyASOSpp0MZZjHKgRV/wBXKeMmi6J8yymbobywEW397CD91vUCho1jeCOTMuxd0TZ4I9M/nUboplLKvlXCLtf0YetWzDiK3C4dMZEn900mUgj1IKVBhEaudrKeSvvT5pSn2eJ7guQcxSpz/wABJqoIEuXZnY/aocnb/fH1p3mjy4BGjbC3IPVT60kPY1ZHlmtl2W3yq2JFYcj3FRK8kPEU+0lhz2IqRry4aAIZ1WROA39/2JpkYQx7o4yWLgyxn+E+op2JLMF75ckymVixbqO3tTLUi2uZ/JUxPI213A5FSNObiUxqsYO7IkH8Q9/eq3mxs0kgkZWEgUgjp7GpKRae7mtYGtZwGLNxIo4Ppity31FIprZDxKFx83c1ghPKmkJLGMtkKDnFPkl2u86x+Y6tyP73vUblHV2Wouba7CyDaATkjpW3ofjS/wBDjtGS4MkT4Uqeh9K8+0vWrd7S6jk3WzMTzJ3NbKzR3ltZIgAVsYYH071LRaZ714f8c2mrEwyFYbheoPANdOsgbGOQemOlfO0Mv+lSfMQdvJXqcV0Xh34g3mlWOWY3saHBBPIFTYGj2kHHBpc+lYGgeL9O1+IeTOEmADGIkZFbiOHHByPzqSR45oGDik79aXPtTEFKRg00UtA9xRSY5NH14ooEGKXPSj+VJ0oAXPPr9KQHnmjjNJ3oAXrQRxSDINKeaBiA04YppwaTPHWkApNGf8mm5JNOxuoAD0ozg80h4PSjqPagAHSnZzTccd6UDj3pggJpPXrmjOKCRSC4lGKQnNA7cZpgLR17c0Unf1oGL+NGMUgOT1pR360gCk/ipQcHHNHf0NMBMijpR1NGKAFoo+nWg9fegBTSUmTijOMUCH54o4IpByKDzQMXJNANJjg0ZzgfypiY4UZwaaWx70ZoBs4/pTscU3+dOrTcyEx2ox7UpNHWgYUDkf40UoGaAACl/Ok70v4UAGeaQtSgEc0L1osAdTTs8UgwTRjIoAUmgfnSD1pc/WkgFBzRSduKXHGKQhaAcUnbpzQaEMXNO6U3OaXrQAueKUHFNHIpcZoAcOR/jSjjvTQcGgHmgBelKKKTJzQA7NH4UgNLnFAC4zxR1pAaO/8AhSAWjrmg0UwF/lSjgGkoPNACgUcjNIBk0cmi4C5wKXmkOc96MYoAWgGjGaKABeMUopO9KBmgAyD2paQZpc9aAF60Unb/AAoHXgH8aAYopf5UnWlx6UgA8etFH3u1IOtA2KOc0Dn2o6UA47cUCACkFHejkU7gPH50U0de9OI98Uitw7UUlLjNMEJThzxTaUHikIXA6UGjPpRnNAwHSl4PSm5oH60xDiM9KQHjvQD/AJFKaGAD8aXNJmjP40hik5pKD0pO3/16BDgcCik60CgBehopKd1FAIQ8GjtR0/8ArUx3257D3oGSZqC4vYbWMvK4RRWF4h8Y2eiQne4aTsoryDxL48u9Yn+WTyouflHpT3Hsd74s+JMdvG8Fm2WzjdXk2sa3Pdylp5C+T36AVnXN4ZMkk5BzVCW689TkZx+tWlYTZZnn3Y+Y4PpURmwdufxqtJKrgbeAKC5BA4IqySR5SvIPB9KqTDzm+8ceopspY5AGQD2phbYhALDPpSAsho4UCFiTUZLDO3aQagKsOQQR71FvliJHlhhnA5p7AThfNA+XkelAHlE5LAnkY9KhjkKbh5bDnr2qXzmOdr5x03Uydhq7yCwYMucYPFPcryChA6fLSpM+UzGr8ZPNTCaJ4CpPlu3IBpsZBtYbCnzAcHdVZmYXh3My/L0UcUitJFwMt83fpinvNvkkZSVPHy1N7jBduEwmxmOcnvTHaQqyuNoL556UgnkeRQQcD1/pTpSwKDO4Dk7uxpiHmV5OvIyBzSMXjPHTd0pBNmRcpuXGaZJIsyhgcY6elF+wErlTkn5iT1PWgwlnDZO3GSB2qsrPMuwEEgdafCXRd27leOKQyW4JVkVSQPXvQArKBk7uuacH+Xc3B/nTAd3K/QjtQFxEieceWw7cbaeMxnygxDDjPapYj9lJcLuPXB6VTkuSxZtpyTnmqFsTFX37WGQOdx6USKpKFeo64pITKqYlbG7oKndkjCqTk46j1oAHwR8g2sajdjs38lhx0pYV86bkHHeiUGBiM5HcVIx5mEifISD2HtUJufJnxj/vr+lRR7p2Yl9kfYd6l8lXXAO50B+Y/wANAEN18mWRzGoGWDdT9KZG8JWCSEGRT95ZBTpJ7Z9rXM3mbVxvUZAqnqFxNIbZo8xohCqVHUetMAuZJ2DLHIzp12jqPas63sbqX/SS+8FvuPxgCtiS2aC6jBmGJTuZk7DFJEtvbXyRmTzo2BbcwxTJ3K08klzCkxiUSA42pxgCql3bvqVrLcJgSh8BW6mrV/FDa6ikyK4tW+Zl9ar3knlTw3ELMLZ23bDzVITuV5IE1CwkkMhS5jIXYepFJERLFGQuxlGwn1+tN1CJftcV8AVikbkL0NWkRAZlj+45yua1RLZY02He4B+bHeux0q13OgArD0q22qnHPtXZaDYmW5jUcgkdK0RDPYfhJoRnmjbbxmvqnw3ZfZ7NBtOTXjXwm0Ly4YTtxXv2lWwGwAcAV0pWRk9TWto/LhAx2qGaQDIzVyT5UrDvZisnB49qkAklySOnNWNKBluOmcDtWaX3H8a2dAXeC9BRuINoHB4FZOqLllbmtkfd9aoakoaAHnrSYIxXGR3rb0Z8oBWK2a0NKkAIFJAzpo3PXNP3g/WqsTcccj0FPJwOlWQWAfTrUysMc1RVsZ5OalEpH1ppgWtwPPpSrMC4XvVdJc/jUiY4NUgLYOW9qDz9ajQ+/FKyF+hwKBD1jGcgc008NUka7F6k/Wg4LUxkTL7VXuIQ8Zq82MYxUMiZpMDnL+yWSNlYf/Wrybxj4YSUy5j3DkEAdq9uuYNwOP5VyGv2Jbd8ucj0rCcbm0JWPy9/aY+FbeDvEK31rCwsLvLBgOFbPIrw0qynBr9TPin8PbLxfpEtpdwiSNh8uR91uxr83PiN4QvPB3ie9sbq3MOyQ7eOCM8EV5Neny6nuYerzaMw7O4MbAdAfeur0XUSrAknnoK4lWIbOBitKzvWjKgHr6141WFz3KUro9n0DVjGVJbv0ruLO/EqFg+Gx07V4journ5FLdO5rvNO1srGvO4DvXnSVtGdUW7nocbkqpGGU+nanS+YVBXr6etZGm6l5katg59jxWrHOHOQ2fXNYNHQpErMAAACGA5+tVmyRycgHuKlmbMg3AgEZGKbEQ+45zz2qTVDJGSMAjB9qZsTYZAxDZ+72p6IZflYdDxTHQqzKpOfSgTGjzDHtckjtT4hsGOfqacsbgbWIGPXrT0VgSp6UxDEjHPp9KYUj3+pFPVGTJJO3NNZgQcH5qVyivcEv90HA689KhGSDxlfereD2BzUU0ZGRg59hRcVyq3IBPAquVAbJViR0qwYySDkE+hqu2d5BB2+1WJkTFpejMATyKUEPIcblA7mjhQdpYMacjuw5HA71ZBXmKr8xyXBxz0psUgckEe+amltnkPB59qfFa+WM7SAemBQlqGyEjiAO7BbPSrSwvkNI+0e1WobKafCRRvIz8CONcsTXtfwn/Zzn14xajryyw2+7elseCfrXfh8JOu9NjhxGKp0FeTOB+Hvwn1jx9cr9lja3ss4aeVTgj2r6y+GnwT0fwNYpshE96eXuGX5jXbaH4cttJsYLa1gWGKIAKqLgYrcRfKU5619Vh8LCgtNz5DFY2piHrt2IoLJIVGBinSsAvpTZZio4/Wqk9wWyO2a71oeaEswOR1ANZ8sxbIzxTpdx5GQKqycnr0NKwhGkOGycDNVyScHnNOKbhjrS+UAwGTmqEQOu9xk8ipOqjBGMVJ5QXJ68UCMccUDIMAdOlL5ec7uvaplTb2pSN3POaBehAUBGe/vQvAwKfs9e1NAzQBHgnjrSlcZxT+Ax9M0xvu4HegEwQ4X6VErb2PJpTuA9aR/kPAOKAuIp2c9frTMDdkjmn7SwFNZQOp60BcTbk8009fxpx2r6k5pMcZIoEDLlgc9O1Qum45J5qZT8xqKSUIDnJOaAIJNsOWPeqUzkc9qnupMkDrVOZixFIBhBY57GleEFg2BShCy4HapvKJXLdB6UD0AJwAOlWI7fcAecimRIWwTnFXo1PGOBTEESEsOOKsoo5p0UZAPrUscYweeaAGsvA/pSJ1yRTz0A60yRcH/AAoAaW3HODUT5J7nFONMZtvrQBG/IxnBqFpcKRmhn+c9TUEzcYoGMklJB54qnPKU4HQ0ssm08HNV5X4B60g2IpCc8Go1jz1qTaXxnrUscWecZoYDLeLPQE1p2VqCQxGaSC1yvvWhEgiQIPzoDcgcEcDIFRsPlOKsOowecmoCfl74qRkQHFRSLjJ5qbqOKrX0wihYscDvmmxI5/xb4hXQ9OL4LSyZVB714vceZcztLKSZGOTXTeLNVfV9SOWPlRZCL/WsFUySe4qDSw8KAoI+mKglhM5C9cmrMgKrx0q1pNqZZskZoA6rwLpWXQkEiur+Kni0eAPhxfXySCO9K7LZB1Zz6VL4L0vy9gA49BXgn7V/jg6t4lsdB06RTFpgL3HPV8dPw4/OibshJXZ8/wA+ojWpJZZC1rcSykyybfvHOSf51l3N21uk7cSRq2FOCTj3qxc6jDczwxyIVZsyHceB74qlNcOLYxLJ5iSNgsi8gZriOrYe9yGu1MalWjjwY9vXjrVWeeUaRi5JUCT+DqfQGrDTRm/bEcjukewtng+lZtzF5UVuZ8kTsSE38qQfSlcC3ulSdGDEwPF/q2XlcDk1QmumgiKWULgmUArjqO9S3iyXF1LLdFoo4osxxx9T2x9az2uXlsbaK3SVAz53EfNkmgRqXkNt/aLyXDDzoh82RyBjgCqaL/aWjLti8oGXcZF4yR6ULNbW+ozyXRlnkhjKum3IJxx/n2qAz3dzpdusgS2iMpMQbjIzyaQyxZzada38kYhc3scRIO4nccUwQXmp2v8ApTmKJ3+WPH3yPU0LcR2v2uC3s2muNm03C/wn1zTGW5mSxOoXLQqp3RoRhT70XEPS+Iup1isgZIV2LJ60C2a8tbcXc4jZzvCN0C55/Gq8l+91BIsUREinmRPT1Aqee2ANtLdzAvHGDsIHOelMdgPlxNPJZwlpAuMx9x60+KJ7xIJpz5fcRk42juaRLhbmzn8iA285PzFB0HsKYmnSia3e5uzO3llmikGCR2FLYAkvLeG1ufs0JSTgZUZGPrT59MuL2WGaaYrDGgO1PTHGarRXbS2LBLf7MDKPujgj0qw0J/tCRmvFdUXbJCCQR7UAkR2l1FBu+zwGWMtyh4we1W4mu7m7uZrtlgh28qp5Wq9ubgIRDGdmcHf3Panm0VXujdXHmBxuZQcDOelAiVWtrOW0h2C5SR9zuP05qWRpxPOsuYbcElMcgk9KZHCUtbU2kYK5wxk6VE9lcx2d273JaEsBhPmANMY+zeO2vEhmh8xx83mL/EewNOQz3Uckt8htoon+Q9y3bmmWF1OipbLaGZk+YTEcAd80+3aGKOWG7dpI5GyofkA+v0pWGWbP7PFdmVUeW4EeUIPDVDA10LVmuSYyJflXPGT0yau22obb0RW8Q8qOLb5hXjOOv86q3Nh9qs83kzyRl/k2HigWo37VbjVShjeS4jjx8nOTjinz+ZfaX5dxi3LNlwp5JFOkQ2+pTNFarGvl4jk7kY6moprcHS0lvW8x3fACcihATW4t42ItVM8yqF2vz1qxbQ3NvAUlmWHcSEjTgkd6qOjm5P2WHygExvbgH8aZcWhZIprm5cOjcKhBC81QDrE2dtqE6QQSS3O0ks3IJqa5eUOryXAtl2lVh6buaWP7R9ouYoIVjl2E+a3GR6/59aiuPKltVN7L/pJBAIwVH+eKQE8axWSPNah7iQD5lZR19qt2xku5bd3ItoSN2wHnGaoxam0sTR2qLHsXDNJ8oxU9n5UENuZm8x2O7AOcDP3aABJo5vtC2MBuW5Xb3Bz1p8cMsa24nk+zsMDbnJUe1Rqks11KsO21hzvLA4Oc8DNF7eQxtbsySXFySAzqMjr0pbjJba0UWt8YIxczF1BdugHerMzTCe2eULFCYwMoemOlRy3c4trvcyw/xPsGOO3FNs7sSxWCJC1wpOWf19qQIZAsJ064NpC005k5dzwB6fzq5rBnW9sYpblYAIlYqnQccDNQrcF7K+WeQWkcUgI24y2elPuJPK1KyWOFrhZIw3mPyCfT6UdREUAYaZfNBGCyyKxlY9BjpTdkb3dhPNOzScL5a9Bz0qW3ia3fUPtjAQyqG8qM/ewen+fSo7SO3mmsp4LfADcO/TdnimDL2nxnzbxYoxAwBLkjB69qxJoZZNS82No16lwDhmH0rWUQx61exTTSSOA2VQcFv8K5PU48ahIsbGK6jG4BhwfUVK8h+Rss+1ZJLOPEDHEiMOVPrSb54oALoCS1cjY6ndt+tU7W7mFqLiN2jfBWWFejepwfzqxp9xGUjIH2i0LYdW4IJ9BTeoInjzc5ikwJQcK6n7w981I0BhV3hY7l+V4R1+uKiW0RQYppyqGXMb9SPQfyq07DzxgEyL94jkMPpR5DaEijy6JJjLAvFN3X1BpkqvJMskTHzE4ePsy+tOEqSTsytvt2UhlHVG+lWURP3YUncqYEvqfekxFSF4ImVSjEMcqw/hPvVuFDJPHN56h+VDdn9AajW2kgkDhQoYZkXufwqK1QxMkKxCS2zu3d0JouOxIjCFlNtGWHmZdc8r6mtGdJz5suYwocH2cH196ztOi8u8aXzxHODkZ6OM9KnacyJKskTPGZB8vofp6USQ0X72dGKAS7OQA2Pu+1QzTm3gmzGQisP/1ildlkZ4QqSA4HB60X1w1xCYEAQx/Lv7sPQ1CGQRiS43IYBIGYEbh1HqKsx3s+n3cOzBt4iBgdQarzSxC1iYTNs6H1Q+lFw8skfyW5c5GT/eX1/n+VPcDqra/t7m9cebtYITx247ijSrhIrKXHPzE7vXnmsKWIQ4cSxiV48CQd/QH/AD3pYdTni0m3heAJKr/Oy9wamxVzplvFtp7K4iJjJO1nU84ruPD3xHuNNnkt5VM8a/MMn5iK8zuC73FsFbzF2g8ev+c1Zt5Gi1d52LdCpWoaKufRHh/xVp/iGFZLa4Xc3WJzgitoNnHpXzHpGovaLPLEzRusuVIOCDXovh74oTWVzFDfHz4ZBjcvUVNhNX2PWAcUuaoWGsWeqRb7W4WbB5XuPwq6O/rSFsPPPSimgilByfegQUuM0YzSZwaBikUjdKUnp600gigBegzQTkd8Umc0UCuH+eKOtFL270gENAGRS9D1xSGmNh/OjtRRjNAg7UnQUH0o6nvigAo7UEUgY0hitTaUkmkpiYpOCOeaOv8A9ak/WgdKAFxig9KTPagHtSKAHnFKDikoIxQAufSgkmkJoWgB2aTGOO5pO9ANAxcUuMn6UgOKUmmAd6Wm8deaUHNAg60n8VAPalxVAFHQUGjjnHNBLOQ7d6UHHWm5pcVaRAuaWm/zpwII70AB6/WjPHtQOD7UpIPI/WgAHSlz0FJ296SgB2M0pWm5JpQ2T0/GlYA5zSg5FJ1pRx/jRcABoo2+1L07UgBaM5NA6UDjpQA4jHNIOtApfzzQgACgUDjmlHtn8KADOf8A61Lnmk7f0ozkZ6UgFznmlI6Gk60ZpgOzmkzk0nUUoNMBwPP+FLmmD8qcO9KwC5GBRnNJ/nignNAC/Slz7U0A0ooAU9elKDg9KTpR1HvSAXPNHt/Kkpc55pgLmlpoPHNL24oAXtRRnI5pRQUJ0opTxR0oJAA0vseaTOKOvrSHsLRyKMn0pQc0xBjP1oxigGgnr/OkMUelJj1oAGO9OxgUAFJmlz+Jo6e9AxPzpBSg+tJnPNAmL0NG6jqaPX0oDYVuRilBpozj/GlGKAAmgCgDHelHegEIaM+lGaSmIdSUAHp/Kj60gFBpfpTcZNL+dAxTRnNGfwpAfzFNiHe9GSTSk5pOlIoKB70nX/61JnFBKHDpRz6VXnuhCu4kADua5XxF4/t9PjZImDy9sUrlWOovNRgsYy8zhVHNedeLfiOhDQ2Uhzjk1xWteM7zVjJ5jtnPQdK5WadmPBx6j3q1G4XsXL/UpL6UyTSM7+5rPacbW9feoS4UtnqaqtNuDY6irSC46SRtnI5z2NQEsUIAwc9aUPuXkn8KY1yAxXcTVIgZKz7AByfX3qJZyQQQCf1qSR3xnIIHrTWIjCNsGevFMB8bI/Qtu7gU1l3ZUOVIpkYRyWVmWlVRuIMmOOppAheoIYhj0pmNqNlWPNI8BUBgysPrRFuMYyCBmnYByyEdXZeMEGhFyCoVWBNI87TPjj8e9PaTYnCjdnHFDArNJHbFhyJM8DNKrFrgEgcL0Y96gnST94zsCN2BjqKnQqMEIZAVyTQFxI2ZnXkuu7pTpCm+UoMKWwPUU1XBCgKQo9KTyvMZAD5ZLZJFAx5UgnHz84yetIp3O4MYJGPmNIHMe5SuW3cN60BfPLPjy5WblD0NICberFy3D4wNvTFUYZ1aV4gAzdMdqsuAuT1YnpSJCjkMVyw5yO1CAcQYwV2gFT0FMTIkLY4x0NPZ3Kg8kdMjtRMhWMB9zdBkdaNwFys2FDbv9mlCCPg8L1GKqsTGxKjA9qkaYTgEL8y4AIo2Anjkym4nI9O9RrKsshTHA7jrTGuFjKq3B7+9OIjfBjA3gUASlNpUM24E9u1JEpMreYdy7uMU5I3jUlsBieCO4prqEcMCQxoYJEr3KZ2bdmTww7VXSba5VxkHo1SSoEAZSGc9m6CqbMzOjEYwfumnsBLJBKeF+6Tn61IYwZQs7eU+3IUcBqdbK8xl8rKLtJO7r+FQ3ccM0KB5TvUde/0oFdle6tYmSW2hcKmMuSOahieJ4khbe7pwp7VM5AUtArMQQGPr9addQ/uoJhIwkBP7vb1piERWklWEIocA4Zj0pQEnLW0hVZIkyT13UZS9x5CyCVRyGpzWQvlLQ7Y548B2B5PqDRsLcoISJ/stw/7kr8hqos40+78q4O6Aj5QRyPSr7IL9nT5Fki4DepqC7jTVYpY3Xy54VGN3c1SE7ooo8s8skErjy/vIMcCr9vaASAZ3cDNVbeMzxI0nyvH8uTWpp0R4c8E1tYlm5pkHzLx+FeleANJN5qMeRkAgcVwekwFivqa98+EHh7fJHIVJGRz3raKM3se/eANJFtZRHZ0HUV6dpkeI89Ca5vw9ZC3to0H8XNddCnlxD0rYyRDO5VWyTWHcv+8J6j0rUv5MrWLct83vUlojaQoc/wB6ur0GLZZp2yM1ySHzpUUdiM13FhD5dsgPpQIuxgj3FVb+P/R2AFXV+7jpmq90MQEUmCObYY6gipbF9kvt7U6WPINVlPlyDFSVc6q3Py8cVOcn3IrLsrjKAjmtSI7gD3qyBuOe9IX+tPZBnPOfaoWbjkUASeZnkGpoZc4FUC2OlSLPjB6VaA1EmzxUySccGsuOf5h6VZSXLZHSnuBfRs4pc56VAHzjmpI3y3fmmIlHI9xSlSV5FKMZ+tPPK4oGVXjypNc/rNqWU4FdM2DVS7thJGeM1LVwTPJfEmnExsMHGPyr5O/ah+E8nirRhqlioN3ZqWfA5Za+39b0xZ42XHXg15D4t0YRNLHMu6JwUYHpg1xVYcyO6jPldz8o7u2kt3KspVgcc0yGQg7iePavZP2hfhgPCHiKS5tixs7gl0BHA9s14sDtfnp714lSFnY+kpVLpNG5p12UI5xzXZaLq2QBzx3rz6CUYzn8K2tJvjAwHUGvMqQPQjLmWh6/pWqHaPm4PvXTWl6GUEsDn0ryzS9VDYwcHuDXWabebkAzkHtmuRo1jI7tWjlVSrHd+lSRDnvj2rE0+7WQYAI/GtezmKxkcnJ6msJKx0qVyYO2/oWGKWW3VnBXII60R7mz6Z71MxRMcMR3xUFtleaMt827nik8+PsCCOuafMyy8Lux+oqF18sdM5p2HuLLchtoJwtEqIzZQ5U9PWouqgbcmnqFKnoD2HrSKaDzE2bdx3Dv2qJIySx+YjoKcwyhA4z6VA+88bsfWmhCFQpI4FI8KuuQCcd6VIyM7hz705LkwqcJ349KshlVrfeR8wHP50eWwPXI/wBmrCAy5ZyBk9BSGLAODgH171aTbsiG7FWFHEh6EZ9a2NA8M6p4svI7TSozcSF+3RPcn/PSu1+HXwT1Px7PG80Js9MzlpG6uPQV9aeAfhlo/gjTo7bTrRYwPvSY+Zj65r3sLl7n71TY8LF5lGl7tPVnBfCP9n+28KLHe6k/2zUmA3bvur9BXuNpYR26KFGMDGB0qaCBUQYHAqYqq+uTX0sKahG0UfJ1KsqkuaTuNzgccVDNJ+Jp8jYXj61Wd9/PpWljIjeQ9O+aryN05Oac0pLYzUTA7uueaoRDK7FcepqrIMjAHGOauNkAjByRUAUg/j2oEyFAVb5e3NOVC25jn0qwsYVenPvSgZPt1oC5Ase7k9KNg4x096mYZXGCO1Rqhz7UAMMeCT2PSo9pU+o9qmYkjAqJ8qnHX3oAjcEsaaCuM89aMkgkmmL9evpQIQuG4I6UyRzuG3tQ3yZ45zUfPfOT0oAVVKk7j+VJISenQCkZSOec0p+Uep9qAFA3LnOKbIAwyKHJQcUw5YCgewiEEjPX0pz/ADt3xSKozml3deD9aAGyEJkg8CqrsCMk5HtUsj4BHJBqo4J+lAkQStvbjpUYTuOTUuzNSxwfMD2zSQ2NjhwRxVkRelSxQZOcc1KqhcimIYsHyjGasxRhcE/lRCMfSnIhzQA9UAfrxQTtyecdqkCjb0JNN2545oAYFyTnpTWBBz1xUhGQcdqhkJ3YHSgYxn3dqryvg9eKmdsZ/pVSaUYO44HrQIgfMbZznnvVaR9xJz0p88m8VVPAx/OgCOQZP+FN8rzeMGpjjjA5qWGPPIHWgCFIcfLzxVqC3JFPWPnIye/FW7JeW4OO1ADra2MUWXOWP6U9lHr0qRj2HWoWDZpDZDjcWHODTSo2EDk4qdwAOOtMK7VB60mNFaU7RnpXDeOdf+zxC2Qku55x2Fdbq14lratMTjbxivIdYuZLu8mmck7mOM9hSGY8zZU45J9arpksc5qS4baxqOHPAIzUlFmJN5AxnNdT4b0ovMvGRWJpVmZiDg4z3r0rwlpu9VOwc4xVJCZpatrUfgTwVquvSBcWUDSBW7nHAr4B8RaxceK9T1TVzdostzIZ5N3XLHgA19HftdfED7PBp/hCwmD5ImvgOgH8Kn9fyr5V1VYr0I8bLCzOAy9iK5qkruxrBW1JJL6ESPHOqbkiG2WMZPPr/nvWbAkkl1B5LMISSNh43Ulw80TXOYGNvwNuOoHp/ntT/sn2q7t5Iy4VULGNuCOP/wBdYGl7gJoZI7hooyhB2szP0P1qJ2SM2SywhpZBvTBzyPU1FLIs9jcqsKiOWQZLHaQR2qykdvbXEVrGomcRbkcnhTjnJoGyrcs8Tz6ld/NEOPLXoM+1QENfSWAtg8EcbD953fJzz/ntTb/bbQiWXdeo7bHjU9B6j/69Ou4ri9vofLLQWiplF6MMDjNFyWyxc30VsblYcvcMpX5R0OeppksLahFZm6kRFRclD0xnkiq9hPFb2N5PDE32hnAIk6UyaN5dSgW7mXeqcQnoRjOBQMsw6wZrO5is7QCQtgt0GB3FMurdLcWJ1BjKx5QOcge1QNqUktrJDZ2rLGWA87oQfQUl5axadPH9pd5rlBkIW3EMRxxSDUVrmaeN1hhC87WePAI9BUstpaWWpR/a5mkdI/un5tx25H9KbDHd6lC6PEIFMg+4QCT7/nUrxafYajN58kks0aFEK/MNw7/59KB+RUgu7+504y2kKws7/MzYzx6Cr4SGC8zeSGS7WPq3QcVWkmuL2xtI0EcO6XO9cjcCetPtoore+1BVka6niTbiQ7gD6ii9xEkk0l7bwrFH5RE+5WX+POKY0EEWp3UsjLIXUkKeMt7+1LILxvskkkYiQDClTjjPJx0p1pNaRLdHJmb7uXXIH0NNANsUuQ0NxDJ5cTnZtHPPrU0kNvZNcvM63DSKBzyfeq8VtJL5TGdY4c7sI3Ix7UM9lJp8s8K5cyY+cdfUH9KVhrUsw+fP9n+U20IXaF68ev1poWO3+0CAtIjkA4/nV2PzLi2G8+UgjyxU8rgdPrVe1vQbWQ26GXc+GRhztxTERWy30t6YVLR2zRn5j0xj/wDXTbZodNdY5wboEld4/h9KnSB4Lppp5QI1XlA/OPTFMFwY5IGtoxeW0zfNx09KANK0aaW6m3x+VblCcr3XvVaRYo7BFti0wV/ur2A7VO0IiuL0z3G1AM+WD0PpVaO6aKCGHTrffG0m53bp9M1Nity4yahe6jK5IhhERPlNjIGOgqnHLFY6WybfNzIcgA8Ht/WpzBO+pTXVxOGRQQVRuh9KjmSc2ccdohZVcmRpDyQTQJstQzGeQi7Hl2oT/V55qlN9lkhK2yZXfljnv2pyhUup5iBduE2+WfX6VaeB59LiWCEWqlvm3Y659aYWI3hlaUme7fythJXI6elV44opLBdlt9r2uf3kgwV9KniSytneZmknm24aPrzTw142mx/ZSIYzISVc8kZ9KEIjKS4k+3IqIq5ESdT7GpIRGfsctpbBtx5kbgLz0prmKK6l2n7TcuMbD2PfipsXX9nwqxWCAMRsU479aB2EmEVpcXvmSNMF5ITk7vTFCy3BhsfLhaKBzkluCcHrSw6lFHdXH2O2kklWPaM9GPrmoZHeU2b3lz5MYPES8kDPTNICdmKvfT7lvMYUIvf1zUks1066eYQlnbdl7sSSM06FUvPt8dpCLV8g5dsAj1ps8Cw/YVuXLuvMY6qef/10LUogtlt7aO+eENd3DMBtk6Ad60NUM9w+mmTbaL5Shdrc4z1/Oqtut3crqbMkdqoYEyFcEDtiiW3W2fSxK73JI3MT6Z6fyp7iLpsJtlx5cIMgTCs7cDnrVCK38uzRbu4G8SblWPgdef5VfjlvmbUBKyw2uCQq8sRnhf8APpWWsQsY7d1gacM27L9Qc0hGram9fVpVSFYrZ0O2VuGx61la9YI7JNGwaeP5fMz39DWn+8/taRZ7ks2CxijPHToP0rDvrmOazeADymdshn+XmktBkKA3OOQtxGMMoGN1FrKkDtJbxsY8kSx9QD6/59KgieW2SIMzLMg+YkZBp0TKI5LuNwxPEgHU+vH+etMLliNkEihnE0UjcN/dNWZUubViJ3EIzugmTgt6CqNuwgt438vzreTIO4crV2zkgu547a5lZ4zzCynIB7A0AkLp1yhe5mWMtLkLLG/GfcVemWdAwMipbOBt/wBn6n/PSoJRuZkCi3mUgZH/AC0+tLIYwHfcZkIw8K9QaBtEreYsyxeaJZVUqo6q1OtD5crNxFMqYmtj69yBUEMbbtzROkBXMcndW7c1FFqBk1NjKrG8VSVk7MPQ07AmTQrFIsZUFkkOcsOUNXZ4SiKslwI5d3yyL0bnpTBL9r8u4UJF5Z+aAdT68Uk0lsJ4wVaa2lOQecxNUgxXCwqzPH8jSANjqrdjVgNOk0qNGspfgp6j1HvS3926OqpsLE8FxwwqvIyQzLJ5hKMwIPeNvSkNDBbqDtGxdxwd3f61ZuZmEHlLcEpFwvt7VBJxuEkBKMcMvfPYimokltMuwBvMH3WOQaLBYku7iOOJS1sxLY3KD39RV62nkmYM7hVHC+49DWbcSLKux3aBAcbiOQamjXMNwIQZypGVP8xSDUlaVDqDS+dJGsRC+WOxrbsZmF/NKXCEISqno4xWLuIlV9oJcABj0PsatXl4AiIWby1wCFXlD7VNi0yzp0gNhcB8u7ybg3T8KtSSsEs2AIcHLZ6VmENcwy26tgL86seCae988ktmnm5UDDgUWFc6zR/EVxp2oXTQStDIyhxtPGfpXqXhf4mW18sKag4jlk48wHjNeHWswe9nlIDjbtX/AGas6dO9tZyb0WQeZuAHBFZtGm59RRypKoeNhJGejKeKcDXh/h3x7e6CVjB3QSjf5bHoPavVtA8S2mt2sMsT7XYcxnqKlk2Nw9qCc00PkfWl7UITYuab/Kl60UCDtR0/+tSk4/8Ar00nNIY5f0o6U3P1oJPvTC4obDd6U/XimjmlPTvSBCHgmgGgEUgPrQAo+lGcHpSE5oxkUwQE896MY/8A10hz+NHSkkMKKM55oJpgGKCeOKTJ78g0Zz9KBMWgdKQcGlJxSGgNFNzmlFMEHr1paCaQCgYfzpc+tIePWjrQGwvQ0vWk60ZNAtwBpc/j9aKQ0ALn2zSHmkp3amw3EBoBxRnpSjmglI5Gl9xSe1A4q0QKOvtSikyPegd6YAKUcUgxmlPWgA6ilIxQDijPQ9qAF6DHX60mSD04pSAT3o5C0gF4560uAKaKXOfWiwwz0pepNJj1/Slzx70AhOn1p3UU3qeeaUUMQtFHTFGKQCg0vSkPXpS5/wAmgBc0hNGcigZoAWkGB3oB554+lFAC0YoFH60AL+Jpef8A9VIKX0p3AXOPWl7UlGaQCgY9T9KXvTfenAY+tAB1FKozSHnOc0A46Uhi9P8A69G44pCc0dfemIXtijGKADS8EmjcYA5zS0gGfXNLSAXqKODSUZ/OmFwxSjnikP5UDg+tMQ6gHHGKT9aOvrUgOzQaTpRu9KAFznindabj2oBpjQ400e1Ken+FJjmkAGlGcCkAzRyPemIP1NLjI78dqQHFKDQAlLkEUhxjiigBwozzSZyeKBxS6lC4GaD+dIKUjimIXODmkz9aBQeDxSAUHANITk0Y/OgCgNwPFANFB4oAfnikzn6U3PNRTXKQRlnbAAoDcmJAUmsbXfE9potuXmfp0ANcv4t+IcdirQ2rhmPceteX6zrMup/NLIW79aSuyrWOi8R/EO61ORkhYxxex6/hXIz3zOpZiWNZokbcTnI/Wo3ucZ5zWqiguTXF5vUjp6VTL4T5utMaQSHqR9Ka020YPP41dhDXmIXrkelVoI2kduc55xQ75yMcUsOEHBIosTccR5PJB5quZsOdgznsalc4w281EoKZcMGwenegQMWUrwCrdRUmY5CQQV/3aJFE3O3C46LUDlIsAk0ykxSqoW2Pg+9I8TSDcCG/wqNNzvjIJp8SbchlwKEiSMW7jOQQvtUoLR8Kx4HSnsh2KI2IPvTJZQsUjMwP060APYggDau/HWoggmj2SHvn5TVIP58oZlbAGAauwxJJKi+aI+O1AFeWQQKVxwWA3HrUxZ7aYEfOGXAI6U5oIzxFy27ktTJldo2JO/nG3tQ2CF2mF2LNgY5A6UkrYKtG23jkDvTBMUgkEibV4BHU1GIt2cFkXHysetG4E0MqS7QN28c/NQ6FCpY7u5J7VGLApllcnj71PZ1mAR3BYD8DSfYZPDErIDnzB3J7USQPHJuU/LjHtTM7R8uARxjsabPO2RtGBnnNOwrj3ZfmUnY3QGonvRDtSRDnk8d6YyhiXHOB0zyTSoPNXLAqBgYPWjQNyaJUlU/w7h0pTGtv8oOeahiXy5WO7ch7GnSu/XaGXPFO9xgSm/51BJ45709Y1jUlRtwaayCf5SQuOQT1p4UnlTuWiwhFuW3ZkB2DuKVpIbhS8YJjP51NKrJbkZymOp7VTSBFUBCdvqKQyPzmRsEbolOA3cVO95FGYjMPMV8gbeoPvQy28ifM3lHPLHoaqxT2yLGqBgMkEgZzRYVx7TXEsm1jsVflGz096kubOWELMoAjPHzdT70+3/czMo+RH6M3JNVfMdpTBIS4bhXc4UUwJzIlpcAy5lgk+82OA3amS3UtrewzBR5I4VeuM96Y8jxSfY5m8yBRjC87ie9Otx5d3JDMoz0Xd/doAi1GRrS9MiSGQyYD7egqsuyFjcRrKFL5Y9QfWrHniGWSCQhYXziTGTUcTm1DQlz5AUthu/0p6WAr3IS5LXkEbLGr84PWorh1vZ1uw5jG7GB0oLC3uIPOkKwSAsqjvUawPE8q7t0bDcFrRIhsl+cTN8ytExyPat3S7f5VGc1kWSbyuV6/pXVaTbbscflWqRFzp/C9gZrmOPHLelfWXwp8NiG2hJTHQ9K8L+Fnhr7deQvtJAPORX114R0kafYx8YOOK6IoykzqNMtssMDAXpWvJwmKr6fFsjBPWpZX25602SZl6M+1Y92ckA9j1rXumyTzzWRcjzJM9qRSJNNtzJeRjnGa763jAQA1yfh6INcDvgdq69RigCTb8pqG5jzCQalLHAFMuf8AVkDrQIwpUHzA5xVKVMA8VpyxnJzVWaHioBBp0xTCn+db1vKCBn9K5gDy34z71t6dOCoz1qkNmqRxxnmoX6YIqdPug0ki5WqJKMowcAVGz7eKsSqce1V5BnPc0hgs20Z61YhnwvUjPas/eQwHWnmTA45NA7GpHdMasxXGT1NYiz4qxFOdvOaaYjdWfOOf1qxHJk5z+BrBW7561agvhjrTuI1iwajy8pVGK8DN1/KrUdwrcZqrhYzdQtPlJA5rzjxvpIubU/Jz2Ir1qRVYHI61y/iXTPOt2Cjk1lJaGkXZnyL8UPAVv4v0O60+7j3SAFonPVT2/pXwJ4x8NXHhnWZ7K5jZGRiOR1FfqX4v0YxbmwR2OK+Sv2h/hoviKB9TtYyt1bglwB94V5NeFtT3MLU6M+UI32MVIq9BNh128fWqc0DW8jowOQe4waar4P0rypq57VOVjrtOvNjKS2K6zTdVDFQGwfrXm9pdFcVvabebmU56+tcE4HXe6PVNL1JlIJORXS2eotIQMAH07V5npWp7AAeR6V0+nakImB+b2zzXO0VGR3S3DEAtwfSpkm89lRUOR1561zttqDMRk5X2rWjnDBTtJ+lYNHQmWpR5YyMqTxVcyMxVGGSOc1aR/MUcdKhLbWIAOc9xUmiZE0hDhhlhn8qsBlkU/IQajVNgJx3yBSqMkuDg+hosXe4xDn7wI5pWiQH5TkZ6inySlhzwKjkk6beffFMTGmPKnHWmImchhx2xUi27lt4Yn/Zrd8HeE9T8caitpplo8uGw8zA7F+tdNKjKpK0Uc9WpClFyk9DHtdPl1K8hgtreSeZjjy0HT3NfQHws/ZyMpj1DXlZ+dyW56Ae9ek/DD4I6b4OiSeaNbjUHA3y9gfavWoLRYVUAV9XhcDCl709WfIYzMZVfdp6Io6PoUGl20cUEaxxqAAqjpWrHGq05VwMHrSMQvavYSseE3cGOzp3qKSTHemtJkd+tQSE9c9qYgklye/pVeSXjj9KexJHI4phQMRgcUrAQ7d/J4oPHXmpArEHjgUMu7oOc1QmRFOck/nTQoHTnNTCMEYIpHUA8CgCIIW6UjrgAZ6elS7Qox+dM7/rQHQhcsScdKa2T7DpTzw3fFQs5b6UDGnBBqMnNKAQSD60xyMDH1oFuMIGRjJyP1qNjtJpwOM845qNuRmgQjfMKYeo/zinlguD60zB5OOaAHYAxg80jsA3PpS4z37dqYw59aAI5PnIz607AKhRxQUGRTgD1pDEUAE9ajkOBgd6mZSV9KrzAhhjmgCCd8Lg5H0qAKxAJJPNWGBPUZp8MW/HpTFsQrCBjIJJq1FDtjyevvUgiHpUjDIGOcUARopxxThHj65p8ce4e1OQZBJH50ACqWU09Bn3pyDjGODTwCBigdiIZyAAfwp+APpSkbexzSDIzmgQxyBjFV5GHPWnytjPqarSEgDJ70ANkYEc1TnbzPkxVh2DA5qm7AsW5oGRyKBx1NV354qYsC4IB6c1CoyxPagSBFDn6cVejhCqeMAVDBCXOeg6gCroj4GTwTigB9qgZgMZq0VC9sY9Kkt4VSNiBio3JP40gGck5xTTyc4p8rbQMdfao85AoAi25J5NQXknlxjHUVZZtik4ya5HxnrbaXpssy8yEFVWpuUc14w1dr24W3jYiNfvgdzXI3j7SR3FWrRXdGlYsWY5Oao35+bB65oKMyRvMcj3q1a2u9lIOc881DGu5ycE8963NJtvMI4P0qRm14e0/JXIz0ya7a+1uz8B+Fr3W75hHBbpldx+83YCqfhrTNzLx7V4F+1N8SP7c1qPwfp8m+ysCrXWw4DSehPtRJ2QJXZ4t4p8Saj4p8Tapq15ES9zK0x9l7A1yzKlzcwhHGEVm2ovBPuf89av3KXGn3Z3SGRS4UlefkqveTxz3ExsgzRINuV4/A/57Vx7nRsUjclrdHug+2ZiBEzjjnHFRvHEJbmckusaBokD8Z/un/PanlIy1tA0Ya6Yb1RjnBpI1iskmaQou47hGf4j3x7VIFa8EdxZQoVWO3kO/BPJJqSWVoJ2htogAqELKf7uOSKbIrXZtzOEWBHXauOApPP49aglnu7i8nS1kVbVQVLMOQue36UDI4rmzsbQLtLtMTluv0ohNzeahM05SKCCPcqFuuOlNUeRZwJHFHMSTwcYzmrhVpbi7uJoYy+wEBTwfb/PrSuG5Rl1WOTT8wb91xJzhMgHoAKlubGGDUY2vJmM6RkkHuccY/Sori5JhsorW2eIByTtXqSRwalmWBdWeS6leSaGMgRNyd1MCOJbnWNMMQQQIJMqy8M1NEX2K+khbdPcRpx3LH61ZiN5epalClqiPkKOGYE9aguFewuL2WEvLcBvlAGQR3OfzpIYlvDdatJGskiWqb/uI3J9TSJPbaas7W6NLKW2jOTtPrTI4pdVuLee4kjsYVBIUcE/5/rUguLRbGZbIN5xfc8h5Ax1FFxF23sbrVhAbuSJFQbgqnbtXrnH+etV7eUxyXSWUOyY4/eY4YDrTWsluLuC4urnZO6gBB8oC4qMaiu25itYpWbcAZR0XFMC5diS98gTyKAFB8okg49qLW8hSykaKBsNywZc7cUXZjS6sZb9gXCDAH04qGS8N3bXBghkjBbO/HH0xQKxHFaJJdNcXMyyIiFvLjzkHHANSlo5dLSazRwhky6lOBTtOgt9Ndrue4SQgYeJl5LduKntbmfUGzFF5MSMcKMZcH2oBaEEm+K+mjnKSsELlVJ+bA/8A1U24vbqSyEllAYmLfPuHCj0qbzkj1S4ZVMlyqkopXv8A5zUNxLcXtrE0IFsjN86scEnPOBSsVYfb2ts08rzSLc3ATcI2JwSfSpkF0IY4rWHyEY8leg564p1vJYRPcyQxM9ygxt29T7frS21pc3MVvJIwtzJ/AzYwueTTES7rH7VeyO32m4UBSp7t70tol5Np8TxKlpEZCNoP3s9wKZai1h1C9htkLzeWQsnbOeDmnXlrJPYWZurhY/mwIlOMnPOaSHYdGBZ313EoN7PtyqL0z7064guJvsdwSLNVyDGGxnPU+9NtmaHUNQhs4PLYqFExOB165/z1qtdQARWqX1wzT/fAUZHXkUwJ4CtuLqXT4pXulfaf9r3FSXDT3lnB57i2XO8x4OetMhv5riS8WCMQwADL8r+FJcNHb2lmkxld5OTt+YAZ6GgliwXbMJzZWmy4AwXbjPoc0+7cCxtZLlz83PlIfunPOaWI3jyXYkKJEUG1iOQOwrMury1itrJDG1xPuy5Un5TmlsBoS3TXeoyiGAWipFxM2R9D/n1qZURorMz3PncnKqflakW6ed7sXhKWxxsA5OPSktXjSwgFvbrJmf5W29OeP60XHqAvJZhJEo+xumR5mOozxUc1rAsdnId1zOx+YtwM57CnzQxpqdyZJmkYqSyq3fPpT0eW4hslthsQcB36nnrRYET3OZluJp28lAApI/i9BUMfkSSWEcULSwleJSTw3b8Km8lIhqUc8huHHCRY4DZ5pIonNlYGWQWiL8u3jJ560xsSFRFBqFxc3BdUwqwJzu+v6VZur9ms9K8qEohUAl+uc9ar2hQXmow20YkdlGyRjwvPWpdZQiw0yW6lUkHYUjGduG71N7sBsN2ttf30CFrmcD5Y/wCEnPNNlW4AieYi3jz90nketWfmjubqRYBbw+VxN3Az1rKvWieKB7wm5bdldp49qGBtWlxGusn7FEZYQrYkc89OtZWvsJ9MeWdlkhWXbjqVNXppZ/7cjBUWds8RAiXrjFZNzb20WmXCQs5MzZZj2osMoWrKUlWbKsCNkiHJI+h/ClXy3jnYSbZUGfLYYDVVtvmtZob1gZVOVI+XPoP5VKhjls3EKul2Byr8gj6UILWNGztzGI7tDutTH+8iHIyfai1jtobgeVGHjk53dNhqOxRoFYrPtYR/Pb44I7mrGmO8K3EiJvtJVKsCOh+v5U7Cvcc7/aVUXTrHIr/I57+lTxXrq87wW+24jxn0cetUIVhRLdbre5LEI6ngHtmrkAMkhEA/fA854BFMS7Fq2uXvFMskgeHGGjTqv1FJJcofNX7Nti4C3B7H6/nUCW6LPKIYz5xxv5yDSxv9m+0Gb5oCMeWOoNJD8y1HAm7dKA1yvEcikYNLDDM19GHZY2QEyxDo/wBKRZQ8apHGBblceZ3Hpz+dFrKsU6rMpabZiKcHj2zSAh3C4dXkDsA2Ub0+oq7c3jO23yolYgAg4+Yeo96ZEtzJMJtqIgG2dMjn3AqtJBZxXMUWWljbJR+6t6U7ATX104eE+Y7qpAVgOnsamQW0kcoYPszu56q3+FUz5xnAEect9z1HqKtqZHRwJEDJwAejD0NJjQrRTmdSYN4wCF7MPWmhljkIEvlljtDjoPY0s4SGNGaSQs3RU/gPofahE8zcpttxA/eK3AP+0Klq479geYMzIq+aVOCi/wAxU4uhNMIpCsfQLI3f2NVTIIDEUcKd3ySp1HsamkKSNKZIg8hb54SOPqKAJFfEs8ayMx7gfw+4pfL8oeakbbgBuPcg9xUUBZLyWRX2owAX29jU1xfPCZUbc0bAFig+77iiwMtwP9ghmM0m1HXIk/lT4royacmxiC7AfUVTiljuI5I5Yy4dflB6MPWrEM0sUaCK3VI0HIfofp71LQ0y+J/Ju7QGTouBv+tbula6YpJxFc7JYiGO09K5GO5t9X1OKMSNE8RBwehrS+yQ/aLqYcFh82O9S0Wme1eGPiVHOkUGofecfLMnQ/Wu6guI7iMPE4kT1XpXzFbagbe0tFjDpmQY3dhXZaF4rvPDt+6wzF0PzGJz8pHfFQ0Nq57hnHal3Vz+heM9P15U2SeTMesTevtW8eKkmw4Hd2pMgGjOcUnt2pBcUc0CjJHOKTpTCwv3fpQDmjOaQjmgAoPSgUZoBAKM8UA0UAGeP8aXNMzk0EYFAw6UpOfWgHpSZ5oEG6gUfQUZxQAHqaAPrimkc0ooAXB//XSg02jPNAx2aBzSAj3o78UALnJpaaPpS9vekO4oFGcUgNB4pgKDlaM0hOKVRkUCDGaD+NAoPFO4mFGOOtA6dKM5oJOQx9aUc0g49aBnmtCRwpc/jTeope1AC/5xS00c07OOBSABTulN6n/ClBx0oGh2M0h4PrSZpRzTABzSgcYpOlHJNIQuOtL1NA6UmKGApwPxoxjijtQDnrmkAooB6UmaUdKYCgmlNIBQOTzSAM8cUdutHTntRQAvGeP1oznoelAo6DpQAvvQPrikAx3pepp2AUjigdaSlBoQDhRTfx4pe/tUgOFGTmkJozjpQAp4/wDrUtNzn3pR0+tNgL60cUZwf8KT1oAeDik60g5HegUh3HKf8mjOfWkpQefagQUZoz+tHBpgLR7CjqelHX1pDsKcUdfakpRxigQvJHekxQT+dIT60DHdKUYFMFLn1FADgaM00HnvS4x170ALSjpTSfrQvIoAUijPNB9aMe2aLgxQeKTNGOaQ8e9MBenFKDkU05NKKdgFz+NL2opPrUsY4DNJjNC+9J/F3xQIWgntSZzSZzzQMd09aimlES57daz9V1620uMtLIMjtmvNvEvxIlut8VvlUPcelGoJHc6z41stKhz5gMnueK8y8ReP7jUy0cbFIyOMGuVu9Re8cmVmY5zWa8pyRnj0qlEZNNel3bJzmqzTEghT+ZqEOGcjBBqOWYLx74rQQ7zDz/e9KQ7cHdwf60wMSc44FV5ph5g9SKokd53VlXIFRbmkVmIHFIN247SMUMQAOARTERrOR1j/ABNNFwqv82R7jmldQfu5A64qI/MuMnrjkUk7AycsrEESbl/u+lMCAEfJx1471XWBlDjhhnjHU0+ViirwwP6UIaJ967sDcCfTpTWjZ2GGHXv6VF5hKkowBHrSedIUOYwxHQjrTuImKs0oIjyPVae7J/tLg9DVaKUxtyWj4pWnKHDMW49O9JsZJc3kdqyhmyrccCq1xAlwd0eBluppTiTyw+wMec98VGUZMbBuyckE4FAWuJIT5rJIxYrxhelOtU2Xe5VCAr0ahJuZzkKRwQvUU6UkbXUb129T1FMWw5NsciA5c8n5qXLblBkO0n7o7VBGfNwzOXAXIx0FKjGUx72EQ9VPJqWNDpJR5bqxALNw4p5YGMFiWPQMaAimTaijjJJbvQsiTwAIjFgcndQAxJZcseSGOOemKVbZF4JySaVWIiAbLKegHanL5ckWT8wTue1D2GK0Yg5J3g8jNAWOUAZJ4oeQFgB8w7Gq7Rs10DypB60C0JhBskxkhQRkjrVhvLYBicjNUyxG4E4kOcE96Zbl2UxsB1x7UAS3MLSEGI8dyOlDMURUYksD94U5FkRmVRnZSQqwhYsArE5wT1pgSvCHYEBhx1pvkGEEiQ4HUUG5+cKMdOSac6FwfLcFTwfWjyEtCOOUPuVJcqT0NIkJD4iO71SoY4lTPPC96fbz5YxrmOTdxKehpajuiOOGO4WeK7kPyN/q/Srdu4tUEShNsnQsOQKpRW8ST3QbMsrHIkbp+FBjDKrA5Zf4jVbCJZkSTft4lXozf0FRu/2rZFKjyOvNTBRKizKhMifeZjxTZlPmJcs7yBj86gcLTFcJYoJovNjZo2TgKq8kii3ha5QyqGMwHzNnpS+eLGYXEYXy342E5x71XuZEVlkjkbkjcB0NDAde+Zf2piEcYKYBJ6moZ5H1G2kVj5bRAKvvTLxvs0kM0SPJbk7iDzmq2qLmGK8VWRWfd5Sn0poCN2e+syLgAvAAEGeamiY3Lxl1aNgmMD0qIKGkhuGRhHMDnHY1egQFgVyewrZIzfkWtNtSWXGSK7jw/prXE8UaD5m9K5/SLcnbxXs3wp8KSalqMUjRnaDx71qkQ3ZHtXwg8G/Z7eF3Q9Aa9ys7fDJGo4FYfhfSF0yyRMAHFdTpsRLlj+tb7GW5pxrsjHrUFwSVPerPsapztjIzSAzrpjzWbKvTrzWlP85GTxVORecDrSGbfhiDarP610aDrWTocOy2GK2UXJ64oHuDLyDUc3Iqc8tiobn5cZHWgkzZVyTUDAMc9atSDLdKpTDy2GOhqSyCePDdKls5THIB2p0i5HvUP3JAaBbnSQOHA5qyy5XisuykLR5HNakYJQZ61aJK8keQaqyRbf8A69X3TPbNQSIfTpRYZnvF/EOvpUDjDYwavSKT2xn0qnMpXNIoiBy45qUyeUueTmq1uCWZj2olZm9aQEq3GKlS6IH49qpBPenp6dTRcDVS6EYyM1NFqGT1rKUnHrUbTFDxRcLHWW135gwTTdQRXj55Fc9Z35Rhk5rYe68yEHrTJ2OF8X6Ml1C+ByfSvnfxxoxheaMqSrccjivqi9jW7jfGMryRXknjjRVuZnHl/K3VgOlc9WHMjro1ORn55fGnwCNJu21O0iIgdsSADhTXkoCnkZJr7e8b+HIbpp7S5j8yCYFGXt7Gvknx/wCDp/CesSQmPZCTmNh0IrwZqzPpqNRSSOZRyrAA8Vo217nBPGKyVJ5Pb2qZZOmM1yyjc7os63T9Qwwwep611mnagRglgf515nb3LjC5OBW9pt+UA+b9a4pQsaO3Q9OstSXI3E4/nXSWN4HICkgeprzTTr5ZAPmP4V0ljqEke3BPBzmsWilKx30F6M7TgjPUdatiWOVsgZz61y9jqJYLuHJ61rQXJOcDj2rJxZumX5NjEjJU+1MjKE7WBznqahLb8NsP1FShS5BAz9KSRohZGVSQBkfSkU7/AJVBx79/pT44JJZkiRGkkkYKiDqTXvvwg/Z9a4nj1XXozsUAxW3v7iu/C4WeIemxx4rFww0by3OL+Fvwb1Pxldpc3SPaaaO54ZvpX1j4L8Bad4T09Layt0iUdSo5P1rb0zSIdPhSKGIRoBgKo4FaqW+3p1r7ChhoUY2ifE4nFzxEryYyO2VDxUpA/Kjhc+tNOSeK7LHCDH5s80w/MucnApQrDOetNPH/ANanYRCw3dz60zZls9anPAphA9KVgIXUnA7U1lA4zipgu5jx0oMYYcfSmBDsBH6cUm3CmpSCOMcU0r74oFYhxyfamkDHTipWUY5NQsxVefqKBIjk24Gc888VEzADAz9aeVyuScmoZGAHHWgdyNn4/wAKifJBAJoeQ5A9KilmwPc0gGZZCecmmMxaQA9BSnseaZI/QgUrFXsJIrN04oXAB7mk8w7cU3G1eOTVEARuPI6UoIzzQOxOacFAO4A4zQA5B3NMK5Jp4Bx3pyjnH86QyEL8uehpeemMAGpigPY8Uwn5cUxEbdCTVZ8u3HT3qaQkgjnFIilqAIghIqaJNmOKeqYXpmnBScZNA2MVOTT0GF5pQmGzTl/TNAgA2rnuacV4HvSIuW5zin4y2e1ACKP8ipOnTtSRpg5OeKcq5BNACM3H4VWZycmnyHDnFV5WNAEcrkEetVpm3U+aTaMjk1XYlgCeKQ2OIyOaqyEB9o5qWWQYxVVyevOfamIb93PJNEaEv04pMM/Qc1etICRyKAJIocgcVctrUGUs/IHQUxIHaVAv3SeT6VfOIuB3oAjJxkdqiY5HpipJwQAVqILkZ9aAISCxoKgZzUjjYOeDUDOceuaTGirezrDC7McKoyTXjfibVn1vU9qvmCM4Cjof88V0vxD8WfZrVrG3YmdztbHYVxGlQY5bn0rPcovqoWHp2rIvX3k5rXuSI4z2rFl/euRjgVQxbGAsAOc5rs9DsNzrx0rF0ez8yQDH416DoOmYK/KeaEgY7xFq9v4L8EavrNwQotrdig9XI4Ar4J1XVP7Zd72+Dx3lyTK8o75Pevo/9rTxbI0+neDrJwoVPtl2S3Ufwr/M18w3z7FmimjZlRArYPT05rlqSuzaCtqVFaSCeFBO8qZIYsOMYrNuF8+2nitcQM0oO8N1I9qumz8i8XE+1DCWWN2/Ks54PtcMLEpAHfPyn7zf5/nWJoyzJdw2uoxqqpNcbOJQPu8c1XmktLfTnYt58/md1yVp/nebPdwWjrGVzh9vOO/9aYnk6fpwhVTLO0mWcjse9AIa3+k6pax3s5VUUFlC/wAGOwpZS9xZXxiAhjhIRpMcsOoqVrOOy1VprudpZAhUZ9COB/Kq90r3GnyGQ+XGDh9vQkdM0CZQt76KGaygt7cTsp3lmOATVq1UE3c13IsTKQoAbkg9alZzvijsY4mdV3K/vjk4qvNbImnSXdxCJZmk2qqHO4Y60gQxJGxYx2RkiBfAk/vZPU05rlLeW7mSYT3OdoVVyc9+aktreW/GnlUa1VFPAPpk5NRMYrYXRtYmMxIxtH5nNFirlsie+OnecEtgVwRux+NVJp/s0FzJD5kMhO0YyeAeopXtZrvUraO8KRFI9wUtg4xkUz95Np03k70PmZZ8ZxjtQTcfHBG11bfayrkJuIYe3FM/tENps62tgFbzAxaMcGnNaWsV8bi9nY3IiJCsMAnHFJ9qa40tIbS2MSbt3mIR97/CmMs3On2yapBJdTuz+Xu8tl4Bxxii2a5ubO5t7eCOEGUOGLcninxQw2usst1M0tzHCSFbkFscVAqNqtrC0BFm5lOW3Y3EHsKBDr3T2g1cmWXz5449/ldRyOMfpSXV9cT6fCotjGrth+cEHpkVKsAstTuDDIZr6NNrqWzuJ6EGmtHeS2SeeilpG3YJ7Z5oQiJI7GLzWjUy3afKVY5yfX6VZtnmnhglcm3liOB5Z6jPWhLu2k8w2tq4lQbG2LwffmmLZW8wt/tdwUlYZEXT5c896VxitNs1G/Ntunnxw46Hn1qn9kuruO3e6kWL598cYODjPNaUeZpruGyUREABWY4BXPBzVae1eOGza+nDzxEhI1HGM9KaGWo7q3AuGsVkErf6xh/D7inwrHeyW7XVyI5XUbA54K55/Go4JJRDdR+SLdXGJGxjjPH9KhinttPms0mVp33joMkLnpSAsNdttu1soVVQdjO3GOeKLpPs8Nu94WaZiG8vGRjPalfzLiO+jdxFBvBzjBxngGn3U5t2slQi7nUDJzkD0oTAme5uryK48pFijPBeRTwvaq3mw2zWsUm+div+tToGz0+nSrFtJdmwvhNIEhUhtqnJJ/z/ACqCO+a2ktESLzoiMuxHDHPBoAfbtIEuf7SkCxFxgd8HoDVi4uIrRYoUUSBxkMo4HpzWfPBGfPnmHmLIQFQtwfw/KpZZXSCx8pZI12+XtIyMk9aYh8Q8uCSa4nPlqOg7knp/n0q3bnz7JFgjUIDkyOnLHPWqEZgs7e6aMLczRkHyj355NSS305jt51iEKSYQIG5AJ60tyrEtxZJbXsspf7Q4TJXPBP0psfmywQeTut4mfKsDzTZbb7PezJZ7zM3BkkORkHmm3kUi3llJczeUrMSqRjg460WETW0cMdzczRK0kzDB8wZyO+KLmGQ2tg0soijU/KFGCBu//XTVae4WZSv2UE4SXsBnimXcyRpZJK7XEnG8qenPTH5Uxl2W6Z7i8itrQKr8rcSNjnPH51HIsENram/kM10jZAXp16VYuIbq+S9RWFvFGoJB4O3PAqpDIkv9npbQid1YAyydmzSQXLNs80j3UzwrHB5e3cfrxTZ50hs7ZoVFxPuwynoDnjmlFpDa/bnmvGcyL8sOeG5q1Gsh0jTxGqwKMgyk8uM8HPtS2C+hFNczSancx3TCON4y3lqc5Ppj8qzVllW0KwxjZHLyzdx9TWlZrZxXuofI094FIDk5w2fvfSqEojgsXN9LtHmZAX+L2xRcS0Lcqebq0UsrtMwXCsTkdP8AP5VS1VLpdPnZmWO3aYBio/ixWjLmW/8AJtoNtv5O6N+4+Xk/zqrc2VsnhGa1Nw9xNJLuyT04pjMT7T51mlpdtGGVv3ckgx17UqtJNalI7YR3cT4Dq331/wA/zrOidbWy+yXD+buPyu4zipWne4gS2ldFdXxvQ4yOwoYXNWGeKRpXdf8AS1QZQjg9sfzqzpVtI/m3SjbEIyJY1bgZ74qhDcxPLNJCrJeQEBlPIYfSrUUhSG5uyyqpH7yJODjvQCJ7bESRRMont3+ZZO6GmofsrbJS4Lt8r9RTop8OhtlP2GWLkN2zUqzx2bCCSIzKRlXRs4NGwMrQ3DNkRbo7lH3Lg4JFWVWWRJ54wXlJG6Nh09afBc22oRRm8DWlwj/Idvb0FJCX86Vrd/JmdsZkbhhUhcngLRyyElSqLkwqOlOeaKa4jVYyIpU6t/AfrUHmedPOluu2+X5eejUqpI12jSAIFQrJCeoPc4qt0LUdLbmO7gSWQltuUweG/GpPNeSeFIYh/wBNcDO33FVrklLxBtDRMOJe6GrE000c8L7x5qptIXrIO3SpuNocbbyb1PNuyXUZicHjHpSWjRys7Al1ZiHU9QexFQzTpGFLRl0k4GTyhoggmd4nDiMxkk9vMFUSi7crPays8YQFsAFujL3I/WkJBDefdl4wfldf4T6VVQwSzzBjIse7MYJ6N6fSrxlMgCRwIu7l1xkHHcUvIpOwlyFKL9lTfIP9ZGw4I9RT5Ak0QSScRtGcpKOo9jQwjCRM85CFuHQcj2o8j57gC0Mpb9feoZaIGdVeYx8zAgsh6P7irc0bm1eRZlVSuF/2T6Gq155nlCOUjCkFWH3k9QajYO0bpHCHkPUN0YU9yScQxuqbmcvsz8vY+oqa3dwz/KZ2K/MrHgj1+tOEjrbqDtQKuBtxlT70WEhhs5gGyGGTt6g+o9qYDXeGTYfsgSZSNr5+Y+31qWO9ms/PLkyBjzGesdVEJMSyMGLEbiT39xQJi5kaOPeWGCM/epMaNyVmuLK2PmYDHIBPSrEFwRqqgyl1VcHPpisONTdbI2Xa6MGjy2MEfwmtC01NJ79oypjcDaflPFQ0Wmb8WpSQo08Rf9y42sP5/wA69E8M/Eyb7ULfUgHt9oKzjr+NePrcXNpp13EJAw3dSKvwam8MNk+NxYbWx/P+VZtFrU+l7W8h1CATW0gliPRlqZTmvE/CfjCfw9NNH5pltyd3knqK9a0PXbXXbNJ7ZxkjJjP3hUk2sam7HvzSZ49qTqeaCfaiwgHA60vSkHSkJ3d8mgVhdxGRSE5o6CkBoAXNICeeaDyaQdaAFoLdqQHP1oOaLDFBo6nrTQaM4OaAHUZpu7Iozn1oGOzmjpTD/nFAOfWgB350oppNKPzoAUH9aUnHrTc80uaAFBozSUUALn8qXOf/AK9MHU0uaCrjsZFL2poOKUHNAhQeaKQHNLTQgPJo6mjg0uOO9MRx4OKXOeOaTv60ZzVmYvWjqKMUGgB2frRnNJ29aUUAGaXGaQEjilpAL6CgE5pBSk9OtMBeppc0ztS9aQDutHSkPSloAUfnQfzpBS/nQAo6UZGe+KKMUgHL+lJg0inilzjntTsADilFJnilzSAOvc0Ug6il6igBegooooAXp60A4pDR/OgBSKB0zQSTR/OgB1BOKQcCjOaAFxzQDSD3pSMUAL/CfSgc0gPNKO9MBRgUdPU0mKUc0hgKXofWk6GigBQKd1FNzigHH/16BB/OlBzmkPGaAcGgBR0oBzRjr1pQKQ7CA8UAUcD1o/ioAWnDpTaXkigLgOnelJpvc0uM8jNAXFGMUA8f40n55pccdaA1FyKC2P8A9dJihugpgxc8Uho4o70gFzijPNJ/FQDz7UxCseO9AOTS8H/61JmkMcTTSfc1HNcJboWdsAetcX4l+I1rpqmO3bzJelAzrb3UYLGMtNIFA7ZrgvEPxLWIPFaYz0B/+vXAaz4svNTmZnmIU/w5rnbm6eVgM4NUo3DY2dT1251GdmlkJOeBmsmS6fOPvfWojKY+pOahkY7twPFaJCuSSysBnofaq5uSTjr71HJcDeUJOT+NQmVFYjJGT3qrBctGUDGepqtMGPJOSaYRul6g46ZpsrtkYAFFiQMhK7ScDvUEigD7209KHLL9arsHZtxwWphcuKP3Y24+vekkjKMF2kn2qBHKJgr+VNebLAbmTj71DAkkbBC7ilRtJIjEHayjpzTo5iUAysnuakBSSNi8fWgGV5sIgkGcgduaQzB1TLHJ9abGsZRzkrnsaQQqydVYDpSHsLIzegcHt0NPt8OMDKN7dqr+WXkBYFMcZXpTmaSKQLG2c9SaZJYumMAAOGOe9VJrhlR2AyemwCh5DcKCcyEPgip5AOSMIo6c80gKkPySKfJzx/H/AEq8Io3jjk3lueVXtUc8q3G1mBfaO1I6ssMQ3iLHOV6mgCORfL3mNcZYfMetRyyKZJPmaSTj/dpwmaPyyATlskueCKe5ScNtOWduUHagZEZN8zKrCMheVXoaklhUohVNuF6d6rRxm1aRNowTjceop4WRixLfKvG4mna4IfbgO5zkgDqeOamgYMAgZiQOvam7Y5AxCljjGT0p0a4jYZ+cHp2FJDEDskyq5yQMZHSpZEGS2do6bT0pkUfm7/Mboegp2wITljIM5CntSEQhCZQd2PerSKEYMTkkZI9ahTBckjK44HoafKS6HLYAxyOtNjIJbcXUh+bYV7d6jaK4idehTNTmMSE/vMsacR+6EbuXA6EUCHGOTerK3y45x1qOZlfOSWPoelWETI4fGBxjrUQTzCVcYYDA9DQMTZF5e4kljjp2pyt5JO1GyeaYUUxA5PmqenbHtQJJJYnAO0Bc7j1pILDpltmk2Su0RIAZRVdLTDvGkhfLZUHgCpLa0baxlVbiY/cZuwpokfBlZCZIzjCjgCqsSOa2Z4GZuHj5bB4p8Swkxzo29SPm3fdzTWlWeRZAS6NwVUfKPrTI7chmgP3W5UKeKNxofcZWZQp3xv6cKDTPNmi3wSyBI+mE5z7U+SB3j8hzkqcBVNIkYaDYwAZSMA9c0wI4rXyW8qSEuZCNpftTWjdLtrR3EcO0ncOn0qV2W4uBEzuLhRuUdhUHnf2gZLd4wjRrnexwWNG4iG2QLeC3nlIthGdv1qC5eOyljicsYyCFB7g96uytHqMckR2pJEoAU8ZrLbzb2B45lCywcKD3+lUrC1JLeJxE6M5ZVb5c+9aumWx3bcYFUbfdO8eVwQORXR6ZBub36VvEyZ0nhfSTd3MUahuSOgr66+EPg0WlvFK8fAxXivwV8HyalepIyFkyNpxX19oOlpp9kkQGCPSuiKsZN6mlDGEj449q2bCHEQ/Os1FDMqj9K14RtUc02A6Q7ao3DfMc8Grdxnt0qhM27JpAVJMgGolG7GQc5qV8huuc1NaRebMoxxQI6XTYttumM9KvIuDz1qG3TZGB6VMpz9aBhxu75qK5O4cdqeMlj2qGVhk96AKkh7VUkQs3Jq445zUDKAc0ARsucAVE67RVkjPNRyDPtSGTaZIQSM1txNlQB1rBsWEcvTvW7DimhMkIIzmo35xU7fjUbgMBiqYitIm9eKqPAd2CM1peUfwpPIH1qR3Ms23lkjFVnj+boa25YsrVKWMB8Hv60FGaU4/GoypAyBxVy7h2Z5yPaqPnNDGVDZB55qWA+3mBbax5pt5GyhiOcVRkmIfP8qk8/IIySTSHsI1yqIp5Dd6u6ZrGYzG5yM8Vkyn5cVQ89oSMHJz2ovYdjqWYB2K9T1rkPFEB2PjtzV601ciTa5PXvUHiKYSq2znI7Gh6gtGeAeNNO86VwF5PcV4l8Q/CK+JdBuLeWPdeQgtEwHPHavpTxPZAgtjkmvM9X054rpZCm4BvmHqK8mvDqexh6lkfCV/ZS6fcyW8qFJEOGVqrrnP0r6D+P/wua2kGr2Mf7uUbyF9O9fP0kZQkMpUj1rzWraHtQnzq6JIZccE1o2s/OM1jEkc1PFcHGKylG50Jo66y1HYy4ODXT6fqAfaWJyK89trwcc8+tb9jqeIhz82eK5ZQGz0mxvsKDuArftLzCjLls/3a870rUN4w579zmuksL0K/yk1jytstSO0huFwf096vWxuJpEgtYTPcOcJGnJJrnrKaSaSKGFDNNIwVEHViewr6x/Z/+CP9iwrrWsxbtRmGUjbpEP8AGuzDYOVeWuxjiMZHDR8yz8FPgb/Zyw6vrkQlv3AZIj0i/wDr19DWlikMYCrgdKLK1WBQo6VfC4A7V9fRpRpRUY7HxVatOtJykwSMcc8ClbgkdqcBjvTWTd0roSOcYcnJpVOB6H3p23b1PFB9cU0AxlPUc/Sm7ehxjNS5/wAmkyeuKGBCVzxTCvHTkVMQCcjPFN4Y0gsQLwDxzSMSPpUjjrUDkkdenpTuArZIqL69KcGwajabJI96QAzA9M4FVpHJbngelOZyBx0qJps5+tAuo2R8euKquw5IzjpxT5WLL3FVXcL3yc0AMkkHAHXOaj5784prtli3b2o3DaaQwJP3eRSbQO5NNJ55pN2P5UyWSNjbnvTFGRk9BTwN/vRtwSMcGgAI3cUpyMAfrSlSmD6ihBlsnp6UATIaRR1JFOjGaccbck0AQcljzxQemKeFwMUmQg5oArzDaOlJGpYAgdac2ZDx0pyDaMUDEA2k5oLcZ5p+0BRmkI4xSEiNZdxAGRSlsEH+VCptOc0oHagbJByOKkjH5UyOMqMVIRjAHf0piFBJ+lJk7TilYgcA9KrNJ8pyeaAEdsA+1UrmXPAJ59Kkmm2ggms6SRi+ADj2pDHyPnGOlJktgUBQVIwc0E4HHUUxDJRtXpVfBcjHQ1Zcsy47e9LbxbmGRQAkNq3HFaKoI4xweaaic9TV63hzgnmgYQLsHpQ/WpGwOlRn5hQBAWx1pWGAMZpWA6UjAheecUgsQO24nNc54p11dH0yaUMBL91FJ6mtq+uRDGzE4AHU1414z1ltb1nykJ8mBuPSobKSOcVZdUu/tVwxaRzk57VvW8CxINoqvaW6IMAdKuFtq0Iop3jblINUYofMlPHHpVi7bIPc+lWdJtjLIOOp/KmI6Pw/pmdmR6V31vLb6LpV1qFy4it7WIyu7dAAKx9B0/aisAe1ed/tVfEBPC3gq20G2LNcam+24RPvCIDJpSdkCV2fLvxA8Tt8QvF2qa+L0ia5m2org4WMcAAVxt7qEhiuFvVOC4iVwcK3p/StG7Fi4UWEhjJO4RhecVmSTyrarHc20Vx++z+8J454OPyrjbudSVge33zyzsI2CxhY4+wP1qj5BnitvPYIIn3oijA681blNwLm5QTIHZMxKi8ZqtcTLb/YJ72Ry+cKqrx1wcD86gNySJHmubn7OzIqKedn3lJ9apyMYdNiiR2a483DyAdieP61PBBcGS6H2tkRwGUDgBfTNVJUluLSyigkbejFZJD1Y54xQBbvrdbO8u7ieR5pfL28c89uPSqb2k99psBluCId5OzGAT71PcNHbPexidmvPLxxz82agltpjp9jLeXBEDthU24BbPU0kBJG9wdVkFqqQwKmFYj5sY5xTWQWGlSl3VWEp2gn+EinXTXsOpXIQBLVUPzHrt6cVXlRE0u3DxCdpHO7nPy54NNiJ4Irq4u4o5CsNp5PRDyMDOSapaRqMENtP9mhluGLjBf+VWVjmn1WWZwIbUxEeWDxgDvTLe9IhjOnwGTEpDBumOOPegdyzJZJc6w8+oSRiaGMFEHUDHAqndW7X1uBZyvbxiTc/ru9KuJZ+fqtxcXcybkU71YYIOOBVO7t5ZjH9iJSANuc55z7CpYh/wBjUS3M0tybo28RRUcD7xqJLa+1HT7OELFaIHOJEPJBNWbma1szcBZS87R42BckH1OKdHNc3FvYvKBhMLGq/L8pPJp3AjAtrHU5EE0090FKK5GR7kn/AD0pt3bm7jtTcSpHGGym04BOeTVs3EOm397HbWrS3AHDdQMdTUc0MesLpz3ypA0nMcYGBjPJxQMgjke6ur2K0BS5VQFlHQ++fzqSV7iOC0+2XJ3jjleCM1PPG10btLXZHOh2o44BT1+tQJpzRx2y3V1LJK3zfMBggHpTFqOWWe4+0RwQ+UVwyyg46e1WLuO2glsJb075pADtXsM9KrmG9vZLpGRLVCqgSFsHrwKmu3h0x7eK6jkuLnCsNnLf54oAku/OlNyPLSAcLljgY7VWxFatBFcnN3/DIGyBzUkr/aLa4kuy6W+QQX6+wNJ5kYt7VreKKeZhw68nrRcCypuNRW8jvZ/s8Z2qGYds8f0pwmOm3VrbR263OznziOrduarTM8FvJcahKdqsEVM+vTj2qa3lvZGhW1h3RD/ls44zQFyOa1KQX017IwRyPkibI56U9VBm097aIvDja0pXnd2NNRYIkuri5m+0FMKsaevuPyqxDLNMti8KfZ4Nu3525PPWgYyG3tbRb50mkuMjOz/azyMVIy3U8FvJFiC32hSvcY71FY3MGny3qwbriZx0AqOUyzwWjzsIELAlQeSM1I9xLSRGMy26m5bePlkXgDv/AJ9qv3cjx2lu8+1Ys/KoPYGopYT5U72BWB9wZsnj6Uy505J47aaeeUMcOFGNvXpTENtb2KZrhre1kUgd1xwD702+jhuktZ7mWWErhhCq9QDVuSS4dJo2CqvCl2GMjsKjkuTaSQWskaySSAEOM5X6UbD3GJdyave3kcMbW8bR481wRgZ4NOiRLWzs45pDdTxyHBB6c8cVNPG0Msr3LHy9mSqHrn0/SoDcBIrb7JA+1jhnYc59c0IQ2W1uru6uvtU4S3YcRr29KmCxrBbCCEsw4MjD+IHrmnixiieYtcPczSp80ZH3cGrEEk01pZxMY1jAx152560DYglMc95NdSI/AG1Tktk88VVXzbwwxQAW1qrZEg6kZ61LBbRpd3a2kDTSMNokf7vsaQxNaRWpupd86vgxLwMZ5oQivBJbIty0EMskx+XJXoc9avT27XenWK3UxSPadkI7DPPA/GnKt0s96zRJb25QFSOp56Uy6j26Zp7KhuZGf94y9E54xQMLa9Mt3dRWsflKIyhcjnZ3/Gs4zWmn2ckDbr6XzMqWG4fnWr5ckd1qG/DI0ZKwr1+lZsVnJBaFbeJkQnP73rnv1oA07yGZ9RW7lmNspjAMEZ4AI9Ko2zP/AGDdrCgWNZg29vvdOlTaiIk1m3TfJIwUIXXkE470i2lxJ4fvWnnjRo51xGnfrgmkBzkjxWQdZ4ndX4DgZwe1VFhN95ULbYZlk3Kx7jtUt4rW/wC7mZi79GQ5HtUckNxK0EEzlJY/uOR8zDtzTQPQvXAMl7I0QK3gYBgvGasLCywyzA+bIOJITVR4l1K3IQlLmNsGRG5P1qewk+zQtOrs00bbXDjrQI1Iw8ir5Zb7Ps/eRY5ApxnisPKWBA0Dg4c9QaeZIjO+ocDeo8xUPUfSop7iKSCFo4m+xuDuIXhfrQ0VuieVU+zwx3J+bcWRweM9uaiQnVdP23jfZpIZMI4/iFOgiiitbdJG+0QyHdHJjof84pLmGVLfyborln3ROvJ+hp9CeojbpWKwBY7hBjzd2M0+RVkugRKz3ix/MG6cdeKrRW8xikNy6RpnAdR3p0BxqEywoXuUXBIPDCkncZbmklknjMkSi2ZPnjXrn1xUkSW3222hifPy5SRu3tVNZi+omVmDzCPDRKeRVy3lRp1Cr+4kj+bjlD9aGC1Fv1mSQCaDHGCmOGHqBSI0QEUccjtE5+TA5U+hplxh7i23XTGSNcxOT8rDsM1Ms4MsLRw7eQHC84PrQhCxMbdpgY1Mm7ayt0I9RTZlRfK3XPIfKsOx9KdqMaxyHzLgSBmyjKQT9DVXL+Xt8pshxlXHT3FG4y/ZH97I32clFf5kb+YqzceZK0oa6CxMwEbp1A9DUUUkkrL5s2xl+446N6A1XaRZHn2w9ZMSKen1FQykTny7WS48yJpJc7XByQ3oRViUPBpqmUNHA/AkTkofSqU7yk+WpU7f9XKTz+OKm8yRYJDzJKODE/RvpQJkEilZiyqSQoySeHHrVtG8+AiL9y2Mxv7ehqB7qSUlSEWFx8p7ofSrNskK2shMnmyKvzxjuPUVRI1JSlmrNLgr95R/Cfb2pqyQfZdyBi55bHQ+4qo0vmmMInlxkDbv7+xq5LmWNisqw+WMY/umlYY6JmXcdudw4P8AnvVqKUlSisA+zO4/xVnLcmINIp38ZZO31WrPmC4tQ20h2XPsRQxoJbo2VpcRl/MyRweT9K2IbnzGtBG/yKARjqPr+tZEJCKkpjBVl43fxfWnxXCicMCkc44GT29DUtGidjctrk3F7deb8swPB/vCtfRNZu9JaCW0nIljcAjPDDvmuVs71zPcSNtTIPJ71LZamqWDZdlduFbHJNQ42Gnc+hvD3ju01iVbadhDdFQeehrpwSMdSPWvm2G7kt5bQ7x5jL8zDqK7/wAK/Eeaxtzb3xa4hR9nmA5Kg1nqhtXPVN3FJnIqtZ3sN/Cs1vIJY2GcrU69aRA7tS44o4zSHmgobmigCgjBoJsLnNGcU3oKTn0oGL0ozzQDz70jcev4UALnFN5oyaKA3FPWjNHUig0wAN9acc+nFR5xTs0hjgcUopgOORQG5zzigLjzQPzpuc0DpQA4c/jQOMUm6jrQA7HNKDim5xS0wFB/yKdmmZpcmkApOKdn06U3P1pRzVEnH96Xr2zSZ5oGRVmaF60tIP0oyOnegYoP4UuaTOKBQA4nJPFANIfag/nSuA4nAo7U3qOtOHX1pgL/AJ4pPx/Cg8UdKQC555oznpR370v160ALnigcYpvfinUgFORQD2xxSdaAcUwHD86UA/WmilFADvvUDjoTTaXNILgDilzSZpKEA7NGc0HqKQCkA4YPY59aXjnqT0pMUDimAo4owM9PzoJpMY60gHY4oAAz3NJml6c0wF60HIpPzxS54HWgBKXikPSlHPWkAp4pCeaBz9KD1oAXOaMj3pBTsDFMAzxQBSHk0obA96ADOaKRRSigA60ufrSjgc0lA2hwOe5ppPOaMkUUBcUfjS0e1HbFIQdaO3GaAfrQfXNAACeOtOzmmijoKBoXPPFGc9aAM0fnQADk04+1NNKDk0Ag6DPNJn86G44qGe4S3jLO21R37UASlse1YOu+KbfSEJZwWHauY8WfEqCy3W9q26Q8cV5XqOuz6ncGSWRs56ZppXHsdX4l8f3eosyRsY4q5CWfz2Z3OTVaW5DJjOaqeacYJPXtWijYlslklUScUxyd+RnFV3HUgnJ9akhbMeG4b3qitxsknXrUBuGQsuSRSy/fx3quSY8k80yWP87c/uaJl3HIwD6UxXz0WhpCzYIFFxCY27W4JqOaZgcD8jTj8z4BC0jDD/MwIFMBvmswGQDUZVgx+WpWyDuwCOvFRSzBWHyt+FGwJCmVVG3JDHvTHXeu0kMDTZFEnIP0BqOPcWVcAk9xQIdE0avtaM4AwCtLFKgP3nx6GmsFR1xuDA9e1PcyMwYBSD+dAwZXcjG0gdqQwMiHchXJzlaSSNWYFkZSD2qWSYQsQCxY8YIpoVxpZVtztkPIzio1ZAU3KZFKn6igALDNnHBxk9R+FRtMNvysWIXGRSBFV42VkxIVVzu+TrVmK5RgyeUc54dqWJg8cMexUkxncehqKe38tQ3M3zcj0oHYtIymSQOdpC4wo6mq6gpdCNlCrt6setKZDHucgRxrgYzzUnnRXu8bWfauATSERzRLmDrOg5GO1DzNGgdSFQngr1p0UToqoZBswThRUB+SFVjXYc5O6haFbkpm86NiUG4t941CI5JiBtLsW79KWAh1wmZHJ/i6CpUVoXjDMWB5yO1MkRneOMhMsd+GX0qZJCYMYPzHkDtURD/dGcHnIp8UiwAxuDv25FK49x7KoRWzn19jTCTDIGYbjjGe1O8kMuNy7umB0NIS6ZD+vGelIY2WSQyAJ8pPG6nliu8vgsTwR3qTdnaAOvU/4UwxKqAMSGHUnvVCES3VmVwSMjlRSylE+6xA64psjFo18nGTzn0FNx5qlX4bHDDrSQyRzIro8QyDwVp0lwkhO1QHU9O1Qp5tuoBVgpPWluI0KAsQrfewO/1osIbLLJkbE8xiOHHQVNaq14ixXaCKZFwGB4Ye9RK0t1bP9mHlsvan3MU00kdwW3BAFZR0xTQhRKW2klpHiO3ag4xSyBjK+ceU/ZfWlEOybYrYEgyVj6fjTpbaS1jEJcljyFz1+tAxLS32RyQduoVTxTVlV8gZ8yPsP8/5xUBmLwLNhg6HBVemO+aR12Si4BDxuMsEHamG44lru3aVXKOh6L1pk0D4hukkUBDnaDyffFW3kFmqyj5Y5uqL1FVxFKl8rxgCF8DEnakAty0dxMLsNIWAAcgcEelV5vKv2e7t1dPJYKfeliZrW9kh88mF3Jf0qFd1vcedbsXtnb5hjimIbctHdrJewII5VcKw9feoIx9rn+0FiOoIHSla2MF2kyORBKSSnY0sFs9qWCnKM2QK0iiWadjEGww+9612vg7RX1XUoIUXcSwHSuU06IO64GAewr6c/Z2+Hxu3W/uYsID8vHaumCMZOx7X8LPBaaFpUDFMOQMmvSoYD7iorK28lVRVwgHFaATahPf2rdmYlpExlPGQK1o0JHI6VBYRYQMatkfKagZVnP8AkVmSsQSMVpSkjPJNUZjhgKATK6rkZPar+lx77lcdKpYyxx0rY0OMByxHSge5uDoBTgePembs9M0/IVM0EjScIT3qtIfzqZ2+QmoPUk0DIi3B4qFhk+1TtzUMrc8CkMZjFI2DUi9M1G/ShghLYZmrdt/u+1YtkP3pJ7VtQ4ZeM00JlgNwRQqhu1C/MwA61LGgB5FWIaE//VTCPb8qnIxn09qgM3UAYpAQxzfvGDDj3qtOu4ng1ORg+tQs3zYIIqRoo3CgeuKy7leSetbM6ZBrOuIAAe1Sy0Y8o5PpVcS7ep9qnvdqAhSM1gSX62xfzXwT6mpuUacs4wCD0qi8wLdaqxarFOxjWVS7dOawpfEdvaTyLLKEKkgg0rgjeeQBsnOM9qoX2otuxk4FZD+NLAxn97z7Vn+IfEVvZWMFwJA6v/n/ABqGy0P1LE7nd68VyGtWiTMpBBAyCKpX/jkOzGJWYVz134ikmJIbax7E1yzkmdcE4m3c2NlrenSaPeKCjAmGQjo3pXyJ8X/hneeHtZnkhtyY1PzKo5Hv9K+q9Kjl1GS2MbF5BIpJTkjnmut+JXwyl8T2MNzaQiS4RApQj7646H/PauKpSbVzso11CR+ahTqCCCDg8VGOcjoR6V7B8XPg7qXhW8kuo7GZIGOXGw4U15PJaMrdww9a5rdz1FNS1QkEpRv8a1ra5wVIzxWWkZOBir1rFjgg5qHC+iNlM6XT7tlYc4/lXf8Ag7QtS8W3wstLhe4uiRgIMge59qs/BD9nzxB8WLiOWGM2ekq/z3ki8H2Ud6+//gz8BNB+F9gI7CDzbpx++uX5Zz/hXbRwV3zTPLxGOUPdhqcT8Df2bYfDIh1TWj9q1EEMgYcRmvpO1svJjUBAMDFTRWiRxgbQAPSraFWTjmvbhBRVonz9SpKo7yIolAqXcG6ZxTWTJHak6VqYku/HFKGyKgyQKUMV5xxTDqSnB470Z21ErFm6flTmPPfNAD1Pc8U1jnoelICWGKjZx09aAHMx7fjTScHjrUbuc47U1nOeKABiTx+FRM20EA80PJzjuKhdhn0NArg8mMdaryN1PSiR8DrmqzShsjNA2LLK201CXBHU1G8h6ZNQsSCRmgQ+WYdAePrVQtknmiUD8qjGXPfFAh4OaRt30p2Ny8daTJK7eppDuCruBBoVNp9acoINAzkjvTEGMcDqakTp3z703B6jk045Xtk+1ADT8zkYOalRDkelJHHnnvUinBwO1ADuN2B9eKQgA9OlBHII69KGYbeaBojZgOBnJqCRC5xkgVJJ8xBHQU0c/SgQBcKPam5JI9KR36gdqRCSM/8A16AJWORzTCfm9hTVbkCjGe9ADzg9KcoIJpkaFQSfqKcHOM4NAAJCDgmlX5iMGosg89/emmUBeDzSbsNK5LKcLknn2qtK+G68UryDb1qnJJu6k4pgxly+89cjpxTAAR3NRk5JOD1qe3iOT1x1oECnHY596QrtPHc1IyheeT9KckJbk5oAjMZPGOKsQR4xjqKdFFk4PAqzBD83FACiHIx3NXkQQwqBnp3oht9o3McmntjaQKAKztnOKiyTwalZSATTf4c0ARFckcVBNJgnJ5qwx25BzWD4h1WLTLOa4kYAIvepZSOR+JHiM2tubG3b/SJh2PIFcNZWgigaWXLMcZ9c1eSGbW7yXUbkHDEhB2x2qSZNjGMEFOCPrU2GitHGFj4HvTJpMrxwB/OpJHwuOdxqnK2OMk0w3ICN8m0da63w1pm7aWGT2rA0y0M865HU/WvSvD2lZ2MOOlVEGbulRRafZyXU52QwoXdj0AAya+DPi5491Lxn461PVo0Way3Fbdc8BF4B/Hk19T/tO/EVPAXgRdIikK3ms5g3qeY4/wCJq+Gp4V07Mqy+ZEEIBY5/SuepLWxpBdSK41C2vJLZRbzQOUO4pjGfWql/di2tIInYfaZCFUsOTzwanlJvTBiJjP5TcAYBFUJy8MdoXijLhgDIScrz0zXM3c33LLMYbmYNKhuDGMADA3Z5NRrshvNPubsljnci44yOoFMlgWNrq4SRppmGMDqGz/Knm2EAs7m7ZpZdoKQk8D1AFIRBFBeXH25nl2w/6xFOMgZ6f59Kpys1wNNFu0sUkfErH+I561ZisLh7q4uGLpEEz5eeF56Go7mV2t7OK3jmAQ7HkA+9k/5/KmGw9L63sLrUYmXfM0exWVcgNnrmopLIpp9nLqFy0kZYOgbtzzx/npVmNIreS5hjRnZo9oz/AAnPUmoDEtpbWovGdtzYViOBz0xU21KG3k0+oS3UNpuitkGGkYdVz2/Sn29xZWOnWsaxSXbgndt6DnjNI12b2e6tYy8UeNzFUP3ajknhs7K0itJoyS2ZFH8RzwDVE2I2kmSbUp7oeXbldzQg9cnp/n0qa31UG20+LTIVYbiWLdyccU2a3Et1qF5dDcNn+rVuCc9MVBAbq8fTo9MgEESPku/AJJ6GlYNS5BDbm+1NrqZHuVH+rz1f0qpdwyzx2/2Vfs8KnJLMAevanyQW1te6s00ge+7IO5zzVe8hnv7e0RP3aeXxlsHGeSP89qQMdbXNvZ2eoSQFpL4sOq5z64q3KJ9bbT91wIYggKwdCRnmqNrfxQQzJbZuLkfJyvAx3zT4bC9VrO4vHjW3JzluCi55x+tMRcW6iTULyOGCTBBXzV6cVLcNbl9MF5JtlbmPd/CM8jHrVeO9jeK4TTQ3mSNzKR0GeoqdhbLe2g1B98zruV2HGM9MD1/rQMEVLg3nlERyE7VcnAI9/wBKn2RWsFnDLITcBd3ByW9qoyxjUftcEO1dsgIPb2zUifY4bqOEFp7gR58xOQGx0pASzQ3moW8kF44tw2Dv7n0zU0GoCzubG38tbmYAfvGGTx71mgXF3Af7SZoUjYKg/v56ZrQE8ttq8drBAsm6IGJz0Bxyc09BhNJBbWdyNSLGAyDGPU9P60kdzHbSQrbxqVx8rKv8XqKgmMNpYtJfBrkyygdcge4FWDciZoYrcP5QTAYp09W/n+VK9hbkbwW1pBLJeMlzKzDbuboD3FXYlvZZIBbTmO14UKF+9x+lVLeLThZGTct5IW+Ut/CMVYETy3VvMbgxKoGYlOABjgmmh2sLDDY2lpeTWimeZ3GEcZKnvn/PekFpdz/2cbhRCqrvZVbnbyaYlx5UFxJZIzys44zkAd6mlgL31vJcXJ83yw3lA8baS1GMiuDdR3b2EARgw2sx9OoqnqIga8tkvJGNxtDLGB8v5VLavc3tjfRRRLaIJFPm981NcTxQzwebF59y8YInHUH0NMTK8khuln2yJbAuqtvHVqdcXUNpLaWcbPcvtHzL0Bz0JqVPLmgP29CI/MA5wCT2NS3VzbWvkw20W9pCMSFOFPc5oEJbw3AN0885MLAFkJBwe2KWS6mMUXlRgxIQBKy859KWGysLaK5lku/NYgbsE8HvkVGLae4W3W3cLbPgE7vmAz97FIYRXKWkl5LNL9rcgeXEoyV9eKLOW4u4reY5tkVuY88sM1JAbYXF3HYZllCYaRRnaQev86Uwq0dnNLMySP8A8shjk55zTDcSOMvqF01pIVkADFuoAzzU2pWq27WU0spKPjhemCelVUSUveRvD9jXoZuhI/z/ADqw3kQW2nokTXLqRvLn+LPGD+VJjvcsW0t1H9sAUQw7fvrycZ4qmJoorjTgEe9LOQ8g6A56VN5ExmvpLqYwoFysEffnpj8qbayvJb2SWkZih3/M0nXdnrQArPJYzTw3MzTJ1RFPI/z/AEqy8rpZ2wswVizh2c9TnsKzzb2tre3ZZnubnBz3wc84p0sjzaVbrK4hg3EoGOOM80wsT8R6nciK4aS8KfLxwG+tRSzy3Vtbw6jcbJllyFUnk981ZtJlOozW9ly3lHMuM5Qck/Wsu5+zQHz7gm6ZpMK6849DSEbNzGyaiWhjC26j5WI5zjrVHSGFvBf7SLySR8FWHAH+f51JffatT1JGmuhaQNjEKj5ulP0tvslhfx2qlpmdWMj/AMA/+vmhoDkNSIjvJLeaJkBGVkDdD1FRTXb3E1sszusyDCHHBH1qW/mkuZGFxDmTJXep49qhS23SQxSF4p4/ur2PpQPoWLcnUbZwEEc6NgeXwSPU1ekmKaTI0Ab7WGCsHHXms+xzcELIUS4R+oODir2WliItcrPHKN2eQwoaBF6aFEtmuoypO0b41OM1If3VojRvILRxyB0FF8iRiWSMowK/NGeB702SCO2tEvBv8kxfczwPoKonqX7dWtLW2jhJngYFkLL901TUSQj/AErM7PJkFDwlX7K4uY7W2EUga2dM/Qe9U7eVrJJVKfazLJlHXop9MUhsjhgYtNBqFw6w78ple1aeWWWW2Cpb3CEHzh/GPrVS3TZI5vEf74+RqQM015NbXLgIWwj9CPTmlbW4+hLL9kaaeFSBqITOQOMd6isUbf5qkNAi7ZhnkE+gqFHR76ZY123kQ27053ip7SElnkb5ZlTDxHq1NoS0CNNmxQomRj8jjgrVuSSWGSCVWQSrgAMeWFRzPMkifZFUWRTEwPY+1PgtoIpbaC6JG/5opR0PpQhvUW5a3muFdI/lkOGB6hvUVLfpcQywxSzR+dGMI6nh17fjTRavdXLm3Ty5FJ3hjgMB3GapvJFKuWVmYPhT6GgCeYiYZw6gt86n17Ee1S3CSRQj5wwL4WUd/Y/pTZTPIUG9LeQMMdtw9KLvyYZGMasVdwXjx90+oqGPYRwqyToI3WQEbkOcZ9RVqeSd4jHKwiZQGjkH8s0X007MItkYZCNs3Qt7GoLlg1uWG4yA4eMDg+4oW4h7iNjveF5GI+ZF/i9xRbZaORowYY2AEZbqv1NJtuogk5cpCuBHITyp9DUltcZmYMwkJjLMgHX3FXawEcMIuMmd2OBh0TnHuKREjFoSuXJ6B/4x6Glgd4nZkGUP3S3b2NI8ReT96c5U7o07e4qLgXoXjiVWTGAMDd1Q+ho891U5HykYcL/CfUe1Q6ekQdnl3NmPj0cU+O4F18oQxLj5WI7+hoKFtRGWCgNKNuSM8H6VFcSqsuPs+1gPvN1b2NCsBEFL7FByVH3kb1HtUlyEnUPIXLqvzEHO4diP0oJLDqogBwkmR0Y8g+hpsG82hEQ3kHKhv4arwIsse9I2kZhwW43D3q1ZTusHleXtLDjnjPoaVirmjb3f2u5SMkGVANynqKu6ZciP7Thvl3ZwazhboLhryQFZEQDOetRxXX+jzO0RXPQjuKhq5Vz0Xwt4tuNEW3+zyLJbt/rFc9fpXrGheIbbX4N0LDePvp6GvmmCTFrayJKVAbOPWum8P+Ip7W/Z4XKFQCdvc1DjYtan0EX+bbTieK5vwp4rtvEEChn8u7AwUJ610ROeO49akkM4NKTk0cdqTpSATODRn86TnNBPPFAgz6UHk0GigYmaWl6EU3POKEAtITjFFGRQxij6UmOetKOlITg9aNwFxR7UE5+tFAxR1x/Ol64pufc0q0CFp2cU3tiimhsd+FLTaUUCFoFAopBYWlzjimg0VRJyIpf5U3OaXNWQLnj6UAhj/hRRwaLgL9KUHim/hRSAfkmjPNNFAP15oAd1704Y600DilBouApNGeeKTnNLSQCg+uaOrUnbijOTRYBfwxSg+tN5FKOlACg0ucmk9KXPp+lACg96AaQe1AOaYDs0uKTNFIBR06Ud6QGloAMnNL+GaT86X+H/AApAGc/hS55pAaUUwFzmjPNJnr1yKKYB1NBGfejrQDmkA/oMUmcdaN1ITSAXOKKPp0oHJzVAL9KBzSZpc5pAHU/4Up5pvrilFIBR+NJxmj6dKUHFMB3XrxScZ6YoPT/CkJzSGLn8aM803oeKUdaa0EKDml+lIGzRnigB3b/CkFJ2pR0+tIBQaU02lyD2oGhc9qQZzQTntzRupgLS5poPPrQTigLik4pC3A5pjGud8SeK7bRoDuceZ2FIRqarrdtpdu0ksgGOg9a8g8XfEC61KZ4oWKQjjIrH8R+LJ9UuJCXLDPA7Yrm5rnuelVFMq9h00jvLlmJz/eqJxzlTk1HJcBkyCSfaoGkYgkEg+lakliMDIyc06YLt+XrVVXYLnOGpyzFsjODRuA3zBvwc4pJZix449qYTl8HrTWkxxjmgBVkd5Pu596Rk3HBByD6UxJpF+fOMelR+cxy28nmmO+hZUYBG0YHUmoZOOcjNIJSV5GM1FvKhiy7vSnuSSGMuM5Ge1NaDcwHBOfWm+YWiHy/N6UwSKANwKEccUNgPeNk4wR/u9KdEqsxO8qR6ioTIGkAWUkCp0mKxkMquCex5pAQAM5Pyqcd6jNuiyZy6kjtyKlYRg52sgznC0okABCS5HTD9qaYthvliSPAcNjnk4pjROhBI5A/hpxt3OQyZjbuKkuHSFRs+XHXNAESBhF5rEnB6U2SYNtlLck8Y5qGS7BLBmIG3oOhpF3xeSUVVUKT83ehDCWJfLmmjJMjN0boaWO6ULJvVVIHKKKhQRyQgtIz5fJXHSnjYI52VMdlY9aAJ1t9+14496hc7W6ioYrlggRlAVm7dRT4rlrVFMz5YrxtqJnBEZjAWQ5bnuaA3I3iZRL8mPnGGamzRFbiRxLhguNidDUq3LXKssm4knoBxQUEQddu1j+YoAkifayDaEBXnPJqVzG5yy54wGPUVFzI2SMhRtDGkOZSwXLlTjnpQCIvJaM7kBdgOMdKmQs2GbhgMHb3qwFL7gTtYDG1elV0VoxJkcBgNvegYHJbb028Y9al+Uq4biReMAU52Aw+DyfxFV5mYng7VbnI6mkIkMLSwbdoxnPWkw3lgud0dN2s8Shjg4PSnvHsVFI7cYNAC3E23Y0akr06dKkXbcr5hcnFEEgdHWQ7SP1prP5UbbMKT2H8VUBFOgCJtJIHcdKmVVJ8xcBsYz2/CiLbJGyHGe6GmtILbJEfmAZwp6LU3GOLzTQkJkbQWYkVHaeVcQh0XzU25JPUGieJru1SWWdkZR92McMKW1RLc4iBghdRz1JoJHrCoAlQgoT8yimvMUjdGBELHhVPX61HC32d5ICWMLDIC9TSQ7pYAhygVuFHU/WmBKsjHIUYZegWi8/0gwzSuSU4IHYUSyIskLKmV6EDpn1pnmnzZldBslOAi9BSAddKY3jGAYZedqt/Okije2Lx7R5L9EU8fSltYAp8mVSGXhdp4/OnsrvGYip3BsqFpjQDai+U4IUcgDk0y1leeR4DGFlJ+Ut1AqGWBpA8hYRtCeeeWprNDNameESPdjnOeAKAsSIURRbSsv3WLMe5+tVoY7iOLyQmbZlLEA8E1ZvRHqmniPyissaAs46k96gguS9k45SWBAq+prREtlSKbbJ9nYYULuFT26eY4xzUU063qRTOhjeMbOnWrukRee4CjOfStIq5DZ3Pw48KP4j1q2to1LKWG7HpX374A8Lw+HtFtoEXGFFeLfs2fDVdP09NTuYv30vIyOBX0ta2+1QMV1pWRzPVk8SDAwKdIcsE5GTU0aHNIIi9wOOBQUXYUKRgDrUj/AHPeljjIA5pH9+aAKkgwKqSDvVubhvaqspGRSDYh27VJHJrd0uPZAGPfmsZV3SKMe1dHax4jUY4AoGWI8NTmHZulKkfcUjDPWgRBJ8mAOlRE06Q7iaYThaAQ04HrUJBJp7tk0KO9JD6gVISoXOBippBx1qKUdKAY6yB8ytmFucDmsqzyDz+lakPTIqkSXIU3EkjkVP6U2EDaD3omfBGKYAz9QKreWATUwTcM560pTJoAqsoPrmonjB7/AImrjpheM/jWPq+pxabA8krbQBk1Ddh2uNu5VhUknp68V5540+KWj+GCVuLgGUj5Y1OSfwrzD44/tEweErd4bPzJ7yQER28XLE9ifQV8p6f4l1PVfF8eta1dSFpJPnSRuFU9gPxry8TivZpqO56uGwjqe89j3Hxt+0xqdu0rwaTLFabtqvJhSR9Pzrk7v49ao1p5p0d52Zchnkyv6VT8f6K17pMnmzY3x+Zb4HDqeh/Ouc8Aan/aGgpZXZQTW7kdMsU7f1rzYYyclc75YSnbYnX9obxPp1y9xJo6hV+4sLEkVgal+01rcpdn0tImbPJHP1rqfFRs9F0qW68ryuPkeQDLfSvF5PEc8lxLthiliY9CgOR+VEsZKO7Lp4OM9kdXqXx48QwaUt3GqSRN8xIXlfxrnb39oHXNatBGu9ZM4Gc4/Ctmyu59Z0Z9JXw+7CUfK0UZBHvUVh8FdU0+CO4W2Mahg+6fgj2qPr1la4ng1fYwbf4n+L7W2b9zNIB/fB/Ouevvin4hlvRJPcyR46pjAFe06lb22l2guLsEqAAREu7NchrF94R8R2j21xYzRyn7lyigMPr61FPFTcrNDnh4qOh6V+z18Z7e1ukhv18+OTGS3Va+1vDWu6LrFsj284AYcDPNfk5ZWGq+GdQkutNElzbQt8zqpwB2zX1j8AfHt54jtoklikjmj6MDgGvfpyU0eJUi4s+tdd8J2Wq+ZHd20N3bsPlDKCMV4t8Rv2PvCHi63MlhnQ7052vEPkJ9x6V61ous3EVoonYZI43VpfbIpIwZZfMUn7oPaqlSjIUasonwbqH7FHjGLWPstnJY31sTj7UshAA9x/npXoHgz9g67tdQtbrX9Ujlt1YFoLZT83tuNfYNpqtlCp8pAo9MVe02+bVrxU6KvJApwoRjqaSxM5K1yfwf4NsvDukWthYWyWtrAgVY41wBXYWtmIR8oosbRUUZ4rRjUDiulI427sjEY24Ip6RCMHjrUhG4e1M2sXGDxVoghcEZpiLu74qzLFjGefpULfL/AA/lTENwAQKXbnPel+904NN3FWGeaYDsYHFMY7ck9aXdzjvTZMYwepoAaGwvfBqMgFs/hSv8nfvUEkuTxQArP2zzTWbbznrUTNz75qJmPegQsrDg5x9KhllPJ7daa75z7VBJJ/hxQAryde5qu7benU9KRnyTk1WZ9rY560APdyDx1qvNITtxTHeTJ7fSnJzQIRl3DnOKFGw4pTkcCkUZ/GgBQCzYycVIV2Nxnn1pFBBNO4YZOaAFK4AwTTSC3PbrTgu/rnFKOMDnFACKxzjFO5PajbwTUgHzd6AGqTjAz1pRknHP4Up6cdaASo56mgBuSBjqfWo3J6ZNSl6gLHk9qBoB0xzTZGEUZcnj3pWbJ989qYyb/lP60CGROGXdjinHORjvRtCJQpyM0AKQA5x+tLwBnk0zOT3+tPDc45oAerblppb5TSnGcDpUMhByBxQAjyZ4/WkOwDKjkVGTt460kjhI8nikBXlbOeD71XZvf8qlaTJ4HFRFT3FAxyjfgDmrqRcDA9qS0t+PrV+OLttpiKhgyODg+9KqnPfmrhtxjd1pyQ7eaBkMcY9PzqzawlpAeij0pBF5wIHGe9XYkEcIUD8aBCNzgKOBUZ4X6085BOaQDc3TpQBFjjBqNhsU8ZAqV1O72qGduvpQBQvJ9oJwRXmfiy6PiPVRpsBZo0wZCOhNdh4q1f7FaGKP5riUbY1HXNYfh/Sf7Espbq5GZ5QWJbrnrUFGXqsa6dbx2qDAUkH8q5wEAHJJIrR1a/8Atdw5JI+bP14rKmdVA96BkM0o3EetVthlkUcnmnM4dznP5Va022Msy4Unkc0DOh8OacWdDt9K9O0a3itbYySkJGg3Mx6ACua8N6eQicY4FZnx/wDH0Hw4+Gd7JkG9vF+y28R6l2GP8ab91C3PkT43fED/AIT74i6tJI7zWNvK1vZqRwEHBI/HNedX9nLpvmyW/lyxCMO6/fPv9KtXV01uGF5C7OyjcU6Lk9f51n3H+iw3n2CTdEQu7A5xmvPk3c6krIjSUXV0zxLKLgR4HmHaFGOcVTuLtrCGCH92zTyAlXHfPrVm8n+1TqFjCskfzEt09/5VAZZxFaqPKlKNneV7Z4pMCNpDF/aMqSiadSBsi7HPNNKt9r0y5uEmLykMgYcLg+n5/lTmQw313tLLNOMMsa9wetTXVwljb6fLNI0srMNsZ68GhWGwkgZrrULiSVki2kiNDgEZ6fX/AAqrcRSiysRbzt5KEkufvHJ6U+ax+2fbJJJWERPmCPdgrz0/z6VDJFcTabaQBTFEjnDKeZAT3oEOstgGoRKJGnRcDd0znqD+dMlUQwWkt0Xj81hjuBzyKtRRiO5u7eFfNYxbd+7heepqM262dpam8bzm3bh7HPpQBBM8s1/eBfMS2ZMY29VpoaOGzs/skUcqIxEpbjnPFSFrqWa8Zi0dtt4THUE1XtrpraC2MEYmiz+8J4G7PFK42Etn58l/cX+wKfnCI+CxPtTJfOuhp1rpu62jUfNKDycn/wDXTp7Iu17d3CCcIMgM3GSemKmXz7kWMGnxeUgXBfPzZz1FCAj2WunXN/5kokvGXADd2z1qtM01ybRjHEQFwoVsHbnkirsUthp73e5jLc/dO/ru70xreO/ltp2EYRR8gLY4PWkDIIdShihvILSAedwrNEucD1z/AJ6U6OygcWD6ncyvERnZJwNuf/11Yhjgh0q8a0i8q5Y7WA64z1FMt7by5LFb2UySsN+xh1X0FMVxYJ7lo7mLTYLeJQ/LFsfL2qKSFNPnsWuA1xO+HcNyep4HtUc13dSi6jhtY4vM43sccdsVZSeK0isPMRrm7wN4HJ9qBldxtuLx52EVuxB2jgg9uanVbazu7eCxjM8kke8sOxxyc+1NvoRI08l0+yPIxGw4z25/z0q1Le4e2gsUjMjKAjY9uTn86EBVmW6n0uR9QmdI7dgIiMEMKs2d/Lc6hA1mA6NCAu4YIIHJFVo9Pit45/tMnnqgAALHkn2/Op9Pkub26hFuHt7Z02qNvzDjk0CIUuobOzlHy3TpLkoW6ccn2/8Ar1dime4NvLAWjiePbt46Y5z/AJ7VUjW30+Cb7NEt1IWwwbr+P+e9NtrNp57S5ublIVUcRRNzj61QFuza0TTHNrD55835wR/D3FWLi2tLnU3uGby4/KCtCW7Y4471WF3+4uorS32JvDbx1zjn/PtQ8dta6hafaj515IgJIGeMcA4/GkBJHP5+jiLTIfIYS7i3fp2p0otrK5jeUtLe+Xn1wSOmKbcO88LxQbbWJJRvY8EnsKmDwRajFBHF5023JkTn5sdDSArW/wBquNNuFnZrcFxufGC3p/WmOyxCyWGEPIMDzGPU9zUt67waV5l/KXjVwFRO+elPN7NE9v5ECyWnlgb2HQ+tMZLNAJLS4F0omcEBRu4x6090dEtXSNljZQpjPQH1/SqSTrHYzzh0nbeFxg/d75/z3q7dLJevYPvaFFQFIweWHrQxFSwjt7MXskMTTSOfuP8AX/8AXUt5Yie+gmef7OyxBlgU8Muaks7kG0vPs8eyeQ/O55AHt+lRLPDA1qLz/j4dN29uuM/dpIexLbSq8V1HYKkUhGWOe2aqiOG2e1+0PJPcMxYMv3UPYVLEJZZr6eRVt4CoHy+meKYWEC29vERLIzbiwXgHPXNAD5LKeeG8kvLoiFgPlU+p45/z0qb7RLAthFp6F4FQCWR+7Z4I/T8qrtYQRW03m3HnwOc43cg59KtWttcXdhYRqBBBEcK69XTPX/PpTHuRxvFBqVzJJO1xd7clDyPfApInlnELlvs58wsinOSM88VIwtzPfx6ege4BCtN/dIPXNJeRlks572T9+PuIvsfSpvcknt7mRtUuVisQH2kCY8B/emzXCRW0DXke9mJXaoyEqSyub6+vZ90f2e2jiJy/Uj2qtJJ5Wmq8KG5/eESlvT/OaNhlzzriXUWnSIW1psK4HBIxyD+tZsxjWMJYRMUB39M8e5q6IWOqSyNJvURZ8kHtjjiofNmnspTbxC1BO3EnHPpTDcdfxILqzuJi7SZT7vp0q3bpIU1Ey4t7bbuJHVueDVWa5SDUrG3hhaYRKrNITwGx0qzaRSh737XKJoxho4V6YzzmkM4W8uBJeTRgCYP9yRWxipYJm86GK5LJPGp2Y54HTJqz4ohtxfIlpbFPN6EHaM1nlTJeRxurRXMS7QOoOKa1C5atUW6jTzHVJ853PwT7VdjikY77ZDE6PtY54YeprLmkadYBK8RnU/xHBI7YrRlL30UDwsVkicb1Q8kelU9gTsXL5lt5ZX8wkDAdWHGD/k1NHDJGouPMEttKM+UvYUk08Jglurb5nDYeJ+ufpT0uUhSRpEUxEDMaHkGkmSXvtC2/liM5gkQ/KP4aphIdMhgWAefHJId0jfwn/P8AOrKIsLwujN9kliLHj7vbiq9kFgtUEANxaMzZLdQe9A2WESNGb7QxkVm4YNmooA9xNJbXBKohzHJIOcVFEsdoEQHz7aRvmwc7T7UtwskbSm4eQQsVWE9+vehjQqMv9oT+TCIWQAeYT96rUYTzCxfddCMkKehqku7ULm6tHAjjQAiRTyfpUyF1lk8sH7SibQ5GQRijdCFWYtMZFB2Mn72NPX1Aq6nlWz20Ak8+CVfkkYcpVCMeTfw3Uu3c0WJYh1ar8kqzrbC0t82n3mYDoO9SPoLNC8txFBO5SRRuR+marW8yrgxxMziQiRH/AJ1DvH2iMCRgpb5CDkH2NT3M1zNNbybFSSN8MUGNw9xTJ2J9QFsGVpmdkPKmPkqe2afEk9xIywxqZQwILcBh+NV3uraIS7UMod8EMOlSfZbiRWhM3lwHmOUnnHpUMsmvH33EwbcMEeZj+E+1OkmcsFRETABR89frVG7nuI5JFhiP2lAoJfkSCpp4PNiaeaQqrL8ypztPsKZJMblHWQuSwyPMiHQe4q3aSQrE0DR/LJzFOByn1Pp1rPtgSI/LYlymEZhkN9atxCaOfbMmfkIeMdQPpVMaIZbIw5HnHI+9GO/0pNOilEiyKpHBCuf5Go0KSrH5DORk7JH6/jVk3EtvIS2FeRcPGvQj1AqNSthY96lA2FODlO49xT7Yhy7SMXlQEbV6MPX6023VJhC3MoyQko7eoNPgVoXPlp5RQ9O/1phcht1M0SORiTYcO3Q+x96haYrBs3CPPfuhq1DIGRvObYTktGOn1FVjHEFEm0tIRgNjgikhD1muCwjEg2L1APX/AGhV7TwTbyhnVvkONx4f2+tULWMmL5V3EkgHuvsaZaloHcEb12klByPqKq4WNiSZri3iKkmIpsIY8g+h/Wh2eKMx7gQV2lT29qgsbtjEF2bkdMF8feH+NWfkjtVYy+acfID1I9DUAOijWzihWNt0akZQ9RWnax5v5ZIyYwikbT3FZ1xE0sFs6Axueobof9k1LJqADu5jKXGwIkuOB2wal3LRtaNf3VlGGt3dZllyHPpXrvhTx3HqUklrfERXa4w2eGFeF/2m1jbBpHOSQNyDjNblpfl7yAY2bkyHbgkjoKlos+h1YHGDkHnI70ucmvNfCPjt4kig1Jz5e/YHH8PpmvRElV1VomEiHkEVBL0JTjNGfY01W3cU7NAgNG6kJ7UueOO1IAyQKTrz3ozxzRmgYA+1GKM5GKAOP8aa1CwvX60BfqaTp2pRRsAY5FL36UE4oBpDClB59aQcmjNBQuaX0pOCKN2Dx0oJFA55pwpucmlHQ0AL6Y6ilzTetAOaoTHZ4pAaTNKB70hHIDjtR1NIPxpR+tamYoPH9KUdKTp2petIYZ4peo70g707GPY+1IBQaXgCmUo6Ggdw6f8A1qcOabyc8Uo6UCFNLmm0p7UkAuSc0DjsaQGl/OmwFpQeaaKXOKkBSeetKOlN60dOlMB3X1o9aTNA5xihAOzS9KaDz60f54oAd07UoOMDJpM+tAoAdmikB+tGe1IBQ3FH5/hSZpRQAv50oNNzQDg0wHdqM80g6CjJH1pAOJPpSdDRR9c0AKDijg80DBoxnvTuA4D3NFNzxSg0MYA4FLyaQnNHQ0hC96KQHtS55zQAUEZ7UDkcUdRQOwD/ADiigUUCFo5x9KAaM47UwDNLmkH40oPbvSAM80UlGfzoGONJSdTSg89KBBQx6VR1HVrfT13Sybe+K4DxN8SNqtHaDrxuBouVY6TxZ4zg0SF0Q7pSCODXiWva1LrF4ZJGY5yQCeKj1LVXu5TLcSszE5AzWNNJub5e1Wo9QuEhPmZ3H6UrEE/MM1EJMgg5zUbyFV6E+1aIkWWXrtHSoPtDcBlz9KI90vPTnpTiuX5+UelUIY8jsCAPxpuXyCCQasbUUHnJqDzkI7nFJDAs4bJ70wMS/AOKTcZRwDx61IJRGoGOR2FMQ4ZfK7fypPICxgqCAOoqLzmd8hmFPeTAAySPWkMc65IKjNRuNqHcn4UYZFyM4NRsA6/MzAigA4aPkFfTFMOD8pJz1wfSpBIIVxv3fWlXM3JUE+9FgIkTZkgA9qbJCCS+Cv0pxlUMVZGHuOlPEaS4CykA84NMRAvmrIWVyfQEVIr78iSLB9qdJC0Yz/rDnqKSJljIL7vTFAhz7bdU/fNhuNvpVB2PmMCGk+bHtVqSVZn2xouQOcmoNyo0e5i8eedvNABIpVmBVQgHI7g0vySsigNIgXPPY1G0gkWUIoAJwHNLI/kyr+82v5eDsHB+tIaFZPkjUkRgNncKHEWZAm6Vsjr0NMh4aNwm4Z5DDg0STnMmWVV3j5U60wTJd7zSvCyImF7mqT2rQSwnaZh78EVaLLPJIQrHavDjrUizFmQSybcJwU70ARl3eOPLCMA5Cr1pxDS73CkOTwxpIY9rqoXkgtlu9OS58tcFTK+TwegoEmRO7AAKrSMWA29qc8k0SFgu0FsFRT4LtG2LIcknPy9qshiXCsRjPGKQ2Uxd723OvlKD/D1NWkHmpIcrnOQ3elDIjEFAFOfxqvIoVl2fu1I5z3o3CxIZceXkbcjnHNJtVJP7uB0pphG1djnAHQ9aYVdpyjMQCOD3pg0PVQyMV+b/AGfSmpdJlcg5HrxViBfJyAMp13Gq00heQfuwRj7x6AVKGRyOrIzBjgcZ7/hSR3Bit33qSqkAORzStnzCBjcSAGPA/CmC1kleWKSULlup6fhTFYsq8JhEjZBJ6g8mlmMt9blCgiiUbePvN71CDFaW8TW5EgDYkDenqKnS5LyMiMfKbo5601oAoP2MxKpby2GMtyaimEkomjIKLnKs3U+lS7NkXlvmR1GVdqrG7e5jRtp8xW+YnrQArSj7NypWWPgsByalyu6Jx9xhgj1PvTnUR+XL5gKyNhl7mp5YE3uij925yADRuBHHstZDEyllI42H+tJEjeR5eCxHIB/xpwJiiIcB3Q4Cr1P1qV2jaFHXKgfeA/rQIgJ82IOCxIPKr0/OpHkKDzlZsheVUcAUm9baWMD5lfkgDgGo+LVxG0h8qViCB/KhDsM5hhNygVkkXox6e9MuY5NJgE6ybxNgHb25pJymn/6NNGZRIwRM9hSXUzWNv5MoDh5AM9QBTsA7UQyRJNaSkDjzCaoXk8Ur+bbgg7gHFWrhorUtbp80MhBLds1SKPbXrQiNXt3G4Ef1rRITH3YWP92JN6OdwHcV6N8HfBTeKvEtnbKpKZDNgdq81tI/tt5gZ+XjmvtH9k/wIYbI6rNEcsPlyOldEEc82fRPhTQY9F0q3to1xsQDiulgj2gVFbpwO1X44wBzW9zJDvlVM0y0UlixOQTxSXXyxgDuamt1IQDFSXsWVOBUbkY60vOMZqOT5ePWgRA5696rSKCMkc1PJlWPPFQy+nI96B2HWUJe5U9s10sSYWsXSoy8hHpW9EhUZJ6UAxwXap61AzEg9asO3y8VWYgqTQBXc7TULE7valJz9KazY96QAQc08DavNNQ7jnmnNTDqNbk1HIvIqbFRuMOAScUASWMBDZJzWtbjnjnmqFrwK0rZQBQJllm2AdaQNuOSKZIdwwOSO1LGC3PY1QiTGOR0pO5w3NHRcVDNKsILE4FK9g3INQuVtoHZn28ZzXy9+0H8ax4Z0W9lWUFkBWGMHl3rtfjz8X7Lwno1xIZwiJw2D19hX57eJ/iLN478RTX2pF54kyLe2T7mM968/EVlBHo4ag5u9jf0PXJL1ptSuIzqWtXp3mRgWWBTVbXTZwALDKdQ1CXqVGET6VTh8aoumfYhpqWhPU2zYyPc9aa2taI9rBb2NvdRXRUhyPnLGvl5y5nds+qj7sVFI9d8ITy694Xja6dLm6s1ETKvOAc9q4LV7C58EeJk1IREwTAqF7HJ5H1rc+EOj6nbeJrb7JY3SW9w6iaNjkyD1x/npXY/EHRY5deu7Bo3SCJ2byJCCU5yDn/PSuenO1T2aMZ+7qzkdR8FeJfiPLbQW9pIdIhG7dt4f159K6rw78I/Dmk2UlxrN3FbRwMN8KYLk47GqY+KXiW5046D4ejJSEbFzhUBHGfU96xE+GnjDxIpn1yaae0LfMkS4UH04rKo2neoy4NtWTsdJrfxq0Hwqps9A0mC6usGJTt3vj1PvXmOs654p8TThdlxFD/EsjdD9K9N074WW+nSiRbUxyY67ea3rLQUTJ2biOMn1rhliox0ijZRgtVqeKaZ4F8Q3CybrkRo4yI2Odwqa5+E8k0A82WOGVuQ6DjPuK9xTSZGIC25DKOhXtT4vCFzqGwRwyN5mSoZT1rOOLq/ZE+XqfP8HhPXPDYkks5Ip94KPEBkSL6EVo+EPiUPBtyY/INtNn5omXGD3xXtWr/D2903R7rUrmH7NBaqXkaRguABk18+eO9es/FihI7RYVXhJQP3h9ya9zB4+ptLY4a+FhWV4nv+i/Ga31SAGSba4HA3V1WneNpbwqYpGdD3WvifRbm90O6AMpntiQQfQV7l4M8cwpbgBghPPNfV0q8akbpnz9ahKjKzR9IaVqEzjzXmyCcbCea9L8AzxT6g23O7aMivmLTPHSbsb+nvXp/wm8eKPFFvG82Um/d4966VJM53Fo+nrZsgDtVpOapWrBlDdjVsDHc/hWxjsPBwaeOhIqHcT64p/IHSmhDEZpNxIxzVaSTBOcn6VZZgqHnB96qyqEHrmrRIA/KSOB70xpxsxj5u1KOR1yPSoGcNIFA5znPpQxokWZkj3OOT6UqtuALDmh1VgOtRAkkg5IqOpQryDJqu7Zz2qRsDB7iq8rZwcVRNxruMgd6hlYgcE0SHDhhUU0mVxj8aQdCOTJ78VBI+D3/GnbssevFRN8xx0piGnDKeD1qMggelOZsH3pkjZHFA0Rtk9s0E7RilD4TPU1G0hY8CgQ7dnp19qcq4H41HHIFbb71Juzj0p2Aco4PpT1Ut34pUXPX1pz8AAdaQA3yDHeo1PzGl25zmnooBFACqQT6UBwT07UjABvXNLgJz368UDQpYDk9KZuLGkZwBjvSb9q980AI5xn0qPG76UuSxI7UzlVGMkUCBV2KcdaAdxPc0rEhfSmqeMjJoAUKS49KVyFwB39KNwPTOaaMDJ60DHfcQdzUW4sx45NPQlhznjtSMAAT+NAhWJXAqAgkE81I74XjNN2krnOaAGAbRzVefEq7T0qR8leOvvSIq855NAFUR7cYqa3hMkgyDRGheYHtWrbW+whsZzQNkkduIkGBzViOMBefrUoiO0Hk08LnqDQIheIBPQVGfu4FWZjhdo71GkB3AdvWgBbeHaCT07VMW9qcF2D2pgxnvQMjKnPXrT2TYuc0oGTnvSlc9c0CK5xtOf1rJ1G6W1t5ZHOFVScmtW5YIpHeuSuon8RaoLGMnyI8GZh39qAKOiac+s3jatdKfLUBYlb0z1qr4xvljIjQ/dJ6fSuv1aSLSdM8uNcBUwBXk3iDUBd3B+Ythu3rSY0ZMkpcZcfMeuapzMPM68Cp5GIBNUZX3tgVJdgRfMORk89q6rw7ZZdGI9ODXP6dDvlU44z2r0Lw7p58tDjJOKa1BnWaDZYRTyB6V8XftXeJJPF3xNvdNW8b7DpMaiNS3yCTGWx79vwr62+J3jiP4Y/D6/wBXIBmCeXCD0LngV+d2tXc2stLcX6SteXEjTTTK2csTk5rGrLoXBalddXF7bPJOd0Dqsbk8bcHiqhdYl1E200siOBhVXAOP8/pVMvFp1+gupUls5zuRR/eHr+lWLtZZPtk1nPNJ8wPlBdqgVyvU2GSzbrn5IIwDAUYSOMnP+RVWSd7SztLZZAJ2YBti8A545q1bJ597KPIiRDDgvI/I9ce9QSrO1rZ+QVDrJtlcr1GePxxSGMld2ubnZcSedgI21eUbPJpxsYY2t55hM8zjMYc5HB7frUbwfZbq9jgmk85x88mOM5qSRIoJdPdhK7v86gnqQfb8aEIjS2F3d3c0weNnXPl7sAHPT602a2nuvsMWxoLe2PDq3zOCac1qHe9lnLSlf3iqz425PQAVJcSTMunRfLHYrgEFvmfJ5z/ntQBWiZEutQjsULKyYMpOMHNPmWOytbaScec5YMwDcjn0/KpCmV1C2ih2Ko2iRfTPX+VV4YrSJLWWYCS4LbeGySQeKSGOW1nupb2UzPDa7d4QEdM8f59qrm6mFraJZvuUH52YcFs+n5VYFubf7cl3KEhf5goI4BPT/PpTYpGt7qyGnJ5kS8MT03E8EfpRYBkwUf2g10fMkZclAcFmzzxT7V7mc6Z9kiFlHGvlklssc9/8+9NntxaPqF05SadSApHUnPIpQs2rrYSJH9ijXAZUPzMfWgCHbY2K37+YzT/dO4ZOc02ULcw2krxgYUDYG6D1AqQXdii3e1WklPyBQM7WHUmmPbQTpaSyyBp0wNm7A2evv/8AXoTEVC8kn2gWqOjlg/mE8cdhVySOO21G1vrm4kadVBOQMAEdBTE3zC4jtIjEQ4cO/sOgqe4iFhf2/wBolMhddxiIzk44pgQwahcarb3a4yiv8zsOT6CrAuYba4tP3IMuwEsDnJx0NVbQz3tteRvIbe23DLYwxfsM1Knlafe28KWonMYyxJ6HFADo3jka6+1E+VnOxh909hmpRODJai0wr9QT2GOSKqB0tftZuHZ4mfhW5xx1H61ajnaee1MEgERjIyy9sc4pIBsNpbWU1zJJIsyyYAcZYn14q+6XV1eRvEfIgWLaMcEgDrWXGLXT0uFgVbiTJAOckD3q1ai5vNRgSU+RE0XzHfxgDpSGQtFJbadPNYK0srtyuOQO+atDTDdW9pLLtEypueIdPrUSX7wx3C2sLlUOMjnNLOV06a1u5pwZWToe4I4GKbJQ1N91p0sUMKxMWDOwbnOOgqZPJ0u9s5H81rggFsncQfSmR3M1/p8pVFRQ4zjg7scYqVbuBb22jnizOVB65bd6UDA2lxPZ3zXM3lRqwYF+p9P60jXEo+yCzKcqPmYYJbuaTzsWNw18d0EcgG0deegqUXwa6tVgQPDswMr1OOop2GRWjJa2FzJI0d1IHBjDnseuKdL9qY2k8jPbwMmzy1Iww9T/AJ7VBusYLG5CBXkVgFU9eeoNWbq1i1KGynaXaYlU+SG7UbCsV5G8qylNvG8jtIrdM4XuKsXSF720uZJJNyxjbF0A9cfrS21t9osb5LWTZLvVg27jI7Uk94LZrFWV/PkAbcOQCOPyoHsNYzyCeJ9ltBtyzc5z2zUV4iNBYDyftciY3Sk/d545rQNjd3Mt7Le3K+UVVSijg+mKz7i4eKO3t7JSELBXO3jOaVw2JJImg/tCW5n3wSAEQRHLDnpTkjf7HAbLcsIYZeTqeeail08aVJdXDv50zcqmM898Cn28FzqFtZHK24AJaMnlhnrTAsGK1inuoLUefOyZBC/Lnuf5/nReJPHp2lvdXHlBcBUj6Fdx4P61XFw0st7FBGbdlUKkkhwCaku1FnBprXLNLK2CVHIBz6UXEK9xIJdTit8QWz4YybcYGeP8+9JJcCOPTncm5mBIEg6D0qPa8014000gtVXlHAwc9BTortk021NpFujD4JZeBzQMuEN5FyL64YLtJ2qejf3ajiknGk2y2y7LcZBL9X5qO3ayt7m4eWR5bqRS4VlyN2aluppLnSLaSRvKt1dtuBj5u9T1GJavHb6+4idri5EWB6HI7f57VHd+fcW85vZVgw4IUdaisZltNdUW0eQqF45yevHNMuhAgkeYrdSIeAW6Z9qYGzNqBmu7RbW22W7qB5rdQccn+dVrC/Ci9li3TyrhMBc7eec/rReTSyS26uixQSKqsQ2NvHBo06UfZb6K0UQxHasrjrkUWEYXiW5l1Ca2AhET/wABBxjmsz7OU1Iw3DOt6n3SDweK376OFBFhhdRsOCW+42fWuduHP9rBZHKXKplZO3TtT6aBctPCittuziZMbd68/hVy2tzc28ckGLaVZRkKfvL61kFZtRlVrm4Pmwjjep+bn/8AXWrFdvewWuFC/Z2K/KMFh1o6AWZbgu9xJaA+cH2upXg+pqbzN3mPEsUg4Vx0IPfP61I9/GLV5rSB97Ph4wOfrUxjtrfzJBGkrOAXUdf89aS0BkssJt0iuFy9oIsSANyM+lMtLlVtIls0c2rliWxnA75qKW1aAfa4CjWRT54d3PvxTiri3jmswy2IBLj29h3psS1DTpksXkjbypo5G+VscL6ipVkFp5i3hE0LOFTaclfrUFo0cMCmD/SUZizHbyPWkt4IrVHlkP2mGVs5T+H0oDUuKxkafzZI1t0ICHGDQhaW5nghV1kCDEgPU1St4vNku5L2Vxa5AiwuTire37R50AJR9oCSLxu9MmkUxYQBeObhQ15BEVZT3H+c0W1xM62z23EGf30eePy/KoROLS9xtL3qxkMOuRTlvna4tpliC4GJ0HDfgKVgJViaxTau2ZDJuV16rTJjcXMga4mWOVZAYyP4qsEwLcD7OXdJOvmdvf2qstrHaXFtHJMsySNlHU5APoT61SEX7e+EkLmCFGk34lU9R9DUUjRkOrktbM+PkPKNUAW4a8cuqwsZM4X5Qwpl/KiXV2YE3hmG6Mjofape5SNC7me4eSCXCKApilU4J/GnxXFsIZVIc3ca4KN92QVUdzFE6z/NGUBVlGSv+eaSFA867H5VQY5D39jTsK5cjkclVTakDJkoT9xv51YWZknRZJcXhQlJMZQ1RZPNkkutuZlG2WHpx6ipvM8t4Igha1kX5m/jT8aloB8c8t1IiTokG0Hcq9D6kD8qTUbW3t5oRDcfaVHSTuD6Gq5s7crGxkeRl5WQ88ehNLaqR5sttHut1yJEPzD/AHhVIRZgaWKxUFPJG87ox3HrRbXEbEyCTJTIQHqfY0tnci+iSK6nJCnMEq8gexqMQCe5lWKB1ljfMpVcgjHWkMtwzxSRIrW2N2Rvbqp+tQPazRYUyKjddp6MPUU27heBY7iS5WaNmwgjPQehHrUcksawYwZFR88j7poAl2lWAVg0jcMw6EUaeYo3KRJujG4bm659PpTbKQzIxAWMMcEH+YzVuxsHs2MQmim3cjawwfY+9S/IpO5HDIVVVI8rr+7U8D3FQNdNAqny97EHLdiPUU/YxZI4wXIYjceoPoaRo5YrWPcg2oSGUfwn1oQbly3mmlt4wjb0YZ3E9akd3ki5YMrDAJP6GqVsypB5alt3JKp0x6j9aW0zKsaSJ5iMCFJ7j396ARYcDYE3iVQRle30q9/aUn9oW28r9lVcBQOVP+c1mW0ypMx2bhjByKYbkFzKoBUH+Lpn3pWuUmdRb3hMV2EVXTcGXPrXY+GPG9zpLQxOjNBL1y3C/SvNIndEkKv80hyNvT6Gtaxu9qQvMxRc7efWp5Rpn0PpeqQanD5sEgkHU46itEHj3rwrQvENzoU80sUjuc79h6HHavVvD/jCz121icyCK4dcmM+tZPQLG8aM0mR3zmjtSEKDnvSg84FN3fnRmjoA7NLjHSkzRmgoGpVx60Y6e1GBQAYzRij/ADxSigBKUHIoPSkAxTAd1o6UlGcGkAo4o3ZNFJQAu7tzQKBjuD+FL7UxC0mCBSZINLnP1piOQBxzThzTffmgdqozH9aOnrSCl545pjF6/wD1qUZ7Uin8qM+lC1AcMDPU0en86aDmjOfWgB3agHjij0pP5UAOzxQaTPtSjikAdKWk6CikwFByc80oIPFJ2oHNINhR9aWkzRmq3AXqf8KXpSUmc0rALSg0nbnr7UvXvQwF7Uv400H8qcDRYAz9aXNN7/4UCmA8HNGaTNHQZpAL+FGefrQOaAMdvzp3AcOD1ozz0pAaCaNgHe3NGfWkH60tABnmjNJnHvSGkA78fyopBk4pw/lSATNLu96Sg8imAoPSlHNNpaADpjtTh0ppGPpQTQA4c0UgGKAc9KBigUrdBSE47UE0hC54oFNBzS0ALnApM0dPpVe7u47OIySMFUdyaB2JnkVVyWwBXJ+J/H1ro0ZSKTfKeOK5bxr8ReGt7N++Ca80lvXuX8x3LOfU00ho2da8U3eqTmSWVghOQueDWBLfZcnORUFxMZTgHmqr8KVJrRIVzQ3Ryxbm5Jqg8pBwB1qAXBjXHPJp7vmPJ6irQhksjA9CDRHIWB5z+lVy8hPUkd6mCjb6k+lUIcOOR0pJGy25uh/GmkFB7UC4XaRx7GpaGCyZ4Jx9aZLlGPcGoJX2sSCDz0FSRkyrnmmIcmBzn8KU43ggZoUgqeBuppOTwMYpCFZzg4U5pUceX82aaZCHJyTzzijzck4BGfUUDQvmZOMsB9KBJnO5unHIphnZU6jigy+YA2B6kCmA0kzOMICAcGopPlZjypyOKd5i7gQpT6U51R9pSTqe9AbDMOxBWXp2bvT9pZwCm5f9miWCQMBsDA8ZB6VICLWL5SQfWkLccH8hWIXOBjntVKe4wHaRsZ42+lRTzgjeZGbLcoKj3/aVkBXZyAHNAyUgRuNoMhK9ake6wiA7IcjIb1+tVDKySMpk2yhf4ehFOt2QRITE0pPUN/SmxEBaJFkbczsx5TsferaHZKGhiGAvzB+SKnSAzWTriNfn+9/EKify4riRd7PIU+8OhpsBJmjkto/3+cn7qdQaq/ZVHzohEhccseDUsSMBEdotz3z3p8RgnTb5jySB/uL0pDFLqrS7m56FF6U9AomICBF2chqds3RTusewAgbu4qJFd3lcjfjA3GhhuKpW3lUkGWPbjc38NTyNEAspbcMYG2m7luCxI+6MYHQ0W6AKwKqoA+7SAc0cUSjojEZ470/yvKAZGxxk571BI4ckKNpxjLdaRlKxnfJlgRhxTFYcjCXcWYZx360x7ffCwViNv8R64pkxAudzDczEAMOlTTMq9W3SbhwelCHdkTRvCylSSvTeatyMIo87sueQahkZnAJGD1x60RHzY8ygICvCnqaAbG+Y7xtl8sw+6OlRSuSAsh3PgAIvT8akYCFXRhhMYA71HjadoUhG9OtIESvvdl3KCFIG0c4FLc2yeVE7g3EZf+Hop96iuJZ7JQAojQuAWYcmpBD5JMZkcRv821PWmBCY4vPYYAVvug9BUsCmVioADKeCf6U2OyeWNVUHzg2QrHjFWQ67UkC/vAeT2FMQksTBmlkJRohznpmn/MzQyoD5bDDPjv7VLJKs3zuxct139KgDlFMZYgdVOP5UDJEswszJL/qypdD3qJQxQKpbYp+7irJCvAZA+JUIBU9SKZ52y4UEBYyP4D1+tIVxh8uFklBDITgr/jSzRmQuhOEc8BTwaakfmCaJlVieU54/GmvFmAd5F+6oPFFxgyNLJ5bSNlBwF6U1YmniMUsyoyHcoxk59acpM6CQqfMAxtXoB9agnjEcy3MKAbDy2eelMW4Tyi5gSNsyXhbgjjpVZZVu5IrG7RllJ+UjoTU9zHGUW9im3zgcrUpjiu4IJI5R9pAywPUGnqGjKdzBGIjZsSWV+o61QAWKOQOXV4zxnoauXaO9tmKQF4/vN3JqO6UiygBZXaUcmtERLQ3fh5oMuuaxbKq5MsgG3vjNfpZ8NPDaeHvDlpbqgT5ASPwr41/ZV8Gf2z4jS6dD5cGCAelfeun2+yNVHAUY4rsirI5nqy9FECOtWlXC81HFHtXNSNwhzTYFWZg0qrgnFXY13AYqlbrvlLds1fQFD14pDHMMYyKic5qVmLcdqhYc0wIJOQc1XYYJ64qy3P0qA4HakUamixggtzWwzDHFZmjLshHHBNaLnniggZIOBzVe4cBMVNIenXNVblu1AysWz60NHvI549qEG73qRF2A96ADGBgUvWlxnmnBM5xQA3HNMfIcdamAx161Ex3yY9KBlm3XccdK041CKOapWQ5q3KeQB0poQ6NepPrU44AxwKhjORTmYbSM80xCSsue/wCFcV8QfFsGgaZKzSAPggA9h610uq6nFpdq80rYRRkk18LftUfGeTUpJtJ02RluJsrlD0TvXJWqqCOqhSdSVjyD4/fEI/EbxAdPtC7WNrId7Z4Zu9cDZaaII9kcZeQngKOa6Hw14MubxIwgPz8vI3WvSbLwnpfgrTTqV9MkrFhhSw3/AICvk6+Ic5aH1tOlGjBJnnmm/DvUdYt1lKmF5DwpGT+Vd5oXgzTPD0aNcbIp4uXmcZNVfEnxWOIYvDloEz3By+e+eK5l9A8QeL5nuNQna1gc/NGGPJrhlouaRrzOWx29z8b4PClxMugLNPqTfuw6px781W0HT9R1C/OoeIGm+0agWmVPMPKgdP5Vq+APh5pOlW8t/ebVs7GMzStIeZMdga4LxH47utZ8cR6xHI8VokuLe0iGRHF+HtWcZq3uoi12T63os+lar/adkZ7C3J5KscbgOortPD3jDV0sIki1OZYnxKFUnGfX61oeKdMa+sikZY2V4ilOMgMR/wDr/KuH8Li7kW8sLhmhksfuRDGGHT/H8q7YNTWpk07aHrlj8bNTsbq1/tOztdU8tSuzyiC49SQOtdvoPxM8BXUwbU7SXRpGUuY1BdHPoO/514ckgjETOGBOMgckVFcXa21wJDHlOTuAyR+H50qmFpT6GPMz1Lxp+0TpNk8MHhrQ3nmQnZc3aAKV9x3rzrXfiR8SPHSxx2050+3V/ljsovLw3rn/AD1qbwTfWcfi2w+1Womt5H2OWHQnpkV9JW/gqGRsW1sRHnK7FrpoYSlFbHNUr8jsj5L8T6J43sNNe713Vr6/sAwMlrJIzIy+px/WuRkN1crHILGGG2mBEbbucZr761D4btqejPBPaAo/BRxwVPBBr4h8ceCn8F+OdV8MXX2i5ltJA1msROPJPzDP8vwqq9GMVeOh04TEc75ZHGz6dJF8pCnnsfeizP2GVMyeVuP3h06961p7aEgAaNcCZTgnfwaifS52jZv7M8pSOSXJxXFCrKHws9KdJT0kja1q4ufCF5bxzSiYToJI54jlHU11Xw8+IHl+JNPnWYxSxSqdjfdYelYXg7RX8c6ReeH3t2NzDGJ7Zi3K4PIH4V5/Hp+padrM9oLv7NLaykHPUEV6uHxXM7Nni1sOtVY/XvQL5b7S7WdPuvGG/MVsIykd68S/ZZ8aN4u+FemSy3K3NxCDDI47lTj/AAr21FB6V9LF3Vz5ySs7DsgjIo35HOaCP07UxiR9K1MmRTIJGCk8GmzrtIHX0qRiCKrSq7yoF5A5NNARkkA9qYi4981LKc8Cozx0pjQ844PPSmM6qOpqOQ44FMDHHJzSQxrMTkio3JYH60+RttVi5680EjZG+XHU4qvJjp780+VznIqvI+cZyKBjWJ6LwKhdyCfWns/bn1qGV+RQIXIHXrUTNuzjJpSOpOefemIcHPagB7ZYHAoVPXjtT0O4AdulPbhVA5zzQMh2j8aFU+Zj0qQhR2OaWMbsn+dUTYcOE57UA8j+tNb5mIFSIMAeuakYEYbApCAOelBk5ODnFNOW4JoGOGGNK3C0xjwAKOcZbpQIRF5z170yUlulOLYxj9Kap6nvigZHnbxz0p2c4PYUn8XTihnCEA/lQIa/zr7U1W7DjFPzwMUxFCnJNA7Dl+Vs9vegtkcd6bu3+2KX7w4oBAGxQTuOKQAKR1NPYADP8qBEG75jxSMx2ALS7w5JzikHHOe1AEIQsnNOjTLD0pwVnHA4q1FbEgUAJBbAHOM1qW8OVGRio7S3JIrTWMKMd6YEYjGBj0oICrVgoFXPc1A4zSAqyhQyDPU4Aq2I9i89aSOEEhzzjpUki/XFAEDAspxSBNv1qReTj0ojXOSaBoZtJ5FNd+DT3Ug4B79qjkYIjM3AXnPtSEYfiDUDZWbbBvnf5UQdSTU3hzRjoenGSYg3Mx3u3ue1VtDsH1vWpdRnz9mj+SBT0Pq1autXwjicDqFzTWiGcT44v2SNkB/vDivMrhslhySxzmuq8Vaj5ksig7iDzXJZ+8+PlzWbZaIJnxH6kVWRdzdKfcPyADyTT7QeY2AOfWkM2dDtBvAx1Ir0/wAOWBG3AJxxXGeGrHJDbckD+tdj4g8S2XgHwfqWuXzhIbaFnAPVmxwB79Ku9lcl6nzT+2N8TYdS1u08GRJJLaWpE108f9/Hyqfp1r5tuIryNG+yP9ot+CVbqB/jWprmvX3iTXtT1ost1JezGZ0ZuR6D8sVgRIly0rhjaXBbIidjg8/5/OuGTuzoirIzddsV1WWwEMQjdMsVZhkN2/pVofarywuWjc/bYwN8ajABHXNO1KOC8vFhuB9muEGSwB2luxzWTbPcabqM8xZpEufkZx9wt/8AXqUWy9cS+dcpbxoqBov3j+/fHvVOaRraytLeG5kTy5QCQuTkn/P5CrkpaK5ltkVY7gKd3P8ACeuKrss8VtbxRTxMvmKHbGXU+lLYkn1ISEvDDkvKMZ7A9yaiigTTl09mkeR2cMFY/MeeQP1pbgmGWfbKWuJMKNnVTnnNN+zxQXtjLPFNLIT5itngYovcoU6TPcXepXUsmQ3zBS2AOeBTNRhk1HTtMiKCKKE8ndyeeeakWxkuJ9SlmlCI48xULYAOegFR3Stc2ulbYhDGh2yZb7w3cnNAya0mDtqkduylPLCGXPTnj+lVrYx6FBZq4WaaaTLn+Ic8H6UwrunvYLBQLaT5ZJOnGeMfjTr+FdOjtItgnmbbkdwc8ZNLzEwvLBTcXt7eN5kcf7zy84ByfSmSSzTLbR6fEVU4CzA8Zzxio2jKNd3N6+5QufKJ4HPSn2093LFp0lgpSMLtO4c5JOMU0MCiaXb3jyMss7sNo7s38XFOie61ZtOQItsicEJwT7mogtvp8d5O2JrnfhQy/MW78dqnS2u9aexaSUWkXRghGcdsmgRHHdWdnFdrbxt9paTDHnHHWoZEtri8Wec/6QoDeX0AXtj1qwk1tHbXsVvGZJXYLuP8BBqimmlb+Ge8uVZo1DbSOQuOKSEWI7s6tHP5RNsqSBlYcEnHQVZVEtL1DcSmSfZvwxyTxwKoJcHWrW4hhTZEsqsJBwdwqzLBb6ZfwLIxlunXccfMckdDTY7WGNaajf6bMszJFBvGQeufc1ZjuorXUIVt7f7QqR7WlzwSRzVS3mnuNOmF5uigilwSRjcewP61LHfm21OK3tYkkR4eOeFJHJpAVxN9it5PtcYkIchVHoav4W6NqsMjRIw4VhzgDn+tZ32ltNjuHuIjOXYBSOcDHUVopDNLeieM4sXhI2SdRxyf50kBXaGxt0vUt1WUs3UtyPqasvZzXV7aeaAkbrz833eOBWfEdNgg2x7WPm4f1IrT+zW1xqKPcTFSoJEe77oxx/T86oEV5VMdo/kyMGEm4hB0x2p7W0S3AuZ2WS5RNxR/ccYFNdjOkkVqwiQNuMn9B70l1HEupxxu5muTHkO3fjjpSCwpnk1LTsuy26B/maM43OOgqWa4tYL20MdsJ7xQpYnrnvVS4ju77SkiuBHaxifBK/xNjj+tXGmePUbeOK2jJiGDM3rigSKu9LaC/luYnNu8nEbNnnB6U+K4k1G509LffZpj7xHp1p7I0dlcteRpKqyDZHnPGOtOiSe91CzKhreExbduBjAXr/n0qr6DCK5tLeK8FvAJZdwIDdxzk5qOZrZY7WR5FR3IwuOg9qbb3KJpNwunwtNKZRkyKTtA6jNLcQWxS2nuo3SZ9rKAuRj6Urhcmt2aa0nEJ+yxlsO54z9P896kklhtpNNtkUz71z5obODVS8ifUIpVnc29or87ep44q88dtC9pBZgAGMFZSeA2OaAGGF7OxvWnuGkRCCu3sT2ojlnvNOsnhZolLBX3Dkn1ptvZW9rZ3EjzG5kaRUILdj1OKjudNuLvVbFI5hHaRlR8rDdge35UWAlubqWzlkdZTO/8OEyR6ihmnmvdPMrJE8o/dq3B255/HrVi6TfNNFp7Asj4Zuy460yW2jeexeeYyXDJuRW6DnkD9aBAXvbtb1RDEwQbQWOCDSyakhS0tYohcTnaCNvKtnpmjzbhxfzyN9mgjxuBHJPapJJ3ji09LNVM/BkmVeGOeuaW49Bw66lO6LLFtH7oNnBzyCKGuLmKytHWHyrXIbdkZAPtVNoxb/2o0TB7kMNyL355P+fWi+huRa2MszqsEgAWJumM8jHrTQM0dO1e2N9czLaeaCpUccZ9ajnuIDpw81JGzIxWMjp68VFaJepLeRxQxxRJHkDuBnr/AJ9arR3SSRRSTjzJFLK+0/dx0ofkNF4ylr5PLg8q2RM8DnGORUMrWMCyCCLLSH7xXJA7VaV5Y7stNiON13Kq+mOBVdbtzZ3IS3O4vu59Mf5/KgRckERnh+1HM6qCw7EY4wKgs7hJbW+lYFLVnCklcZPbFQ2youpxuIWmnKYEu7I5HTFCqtlptxDcTGYLIG8o/wA/5UgsQ6nFBJpMEUELbXXJKjknPX+Vc7Lb296JzO80d4i4ixgAEcVueJL25l0+yQxGFigCbPvYzXOzttlmMjut2i/dZeh/xp3JsPspJbldj3Ee6Bcsjjlz9a2bcy3/AJV1EozGDuUYGQK51V8+d7mR0SZk+6w+9gVtWTy3P2K6VhDGgIeNCBnseKCzQF291aM+nqyOx+Yd1Pf+tKkyR77i0JmmBAlVhx+H601dViEeyxjkG6TbIfQ+tTJIulMZ45Bd72G9NvT0IoaBFmW3itPNmdhLbOoLRg4K5FNCERwSlmFh5RIRO34etJeW5tLm5vpArwSgK0H938KYm61bz1Vv7Pkjy20ZKk+g9KLCRLp128To1kC1rIPnLL0+tJaNHpfmtFKlzHI/8fRT6D9aZGPKnj+yszWI/wBZxxg0kEUFkJIwI7i3kbIJzxQGwQqYUme6+SDfuRVPXNWYDJMlxa3DeUhbNvM38PPeq/2R9PCG8EdxDO3yBGzt9M1YuCojuUv5migOBGydQc9KAGMBBqDiH5r6NdolU53D1x6U8CWWcSOVN5GPnHQtUHM1zLBaIVnEQ2SL1P1/z3qWFQXjjd86gkWTkcHHvQxJtDi+4xeSjrHnMoznHrUP2eCAxeSGlgeT75/hP0qdppEWNooQJAP3oz29hQ98lv8AZmtlMsEoIkVlzsJpIdyS+djg3kgRVf8AdsvOabLclFLQ2xS6jf5nH8Y96jktlUCC5kWWDfuUqfun0NTXk80pnj8tUPAjdjjdRYYx8iWSXzfnkTDxj0pwKlIk2jyAOHI6fjVZ9sBcKrS3ar8ynkEewqaJpoLJSzL867ntu49SKbEi2hZGy2SSvyv2akt7mYXULrGJGRSroO+e4FNikXYu6MtalcK2cFGqWFVinhLORLnKSLyPoTSGEI8u3lRUxEXznPKk9qrzbt0ZlYxyZ+UL0I9DjinxrJdG6IG0bsuCevvToodkDbG8xA/LE/dbtxT0QibTb2OGQqkG6INiRZOx9RU8bS/bJPKuQhY/KW4BHoTVBQ0bu0qBJg3G3o49xTZdu+WRUzkgmPpj3qdx6l1bqNN8sUG8+biWFu3uKnmL3e9FZIwRxkBQR6H3qnHdNHcNtAif5dsi9HpJjbRXcyzbzG2GKx9QfX6VNhjntbdYFSKUylT824YKN6U+z/0ZyCmHJBYjv7ipbWWJD5cMQDMPvgcOPxqNrkG4/fS4WMhR32H/ADimBcN4gbOCDu4YdGHv70ya5hhIVQ0iPn5/7p9DSORLLMkaFmxuYdiP7woWzaGzPmwHax+Vl6P9fejQCKztJJ4JHAeNQx57j/61MTNs8ZbJDZ3AH9RVuOF47QgszsPuc8gehqC2MBhk3Alkbgk8o3p9KW4Do3WNVB3EyA4IGR+frTXZ7i1MZVWRhjJ4P0NBeZ7dFZVjRCSVXq3uKYy/IkyuCW/hHcetMC4u9rF0WJWIQHPfI7GrtrceZbLuO0Lgnd2rJ027KcSZfdnnOAfrTlmedJADujxgA9x6Gp6lHRnUFtZCqyeYjen8quW+sGGygdQY2EgCluGXmuSt7kPAwHyuhB2sOa0k1BbhdznJBHXuaTQ0z1/w/wDEKSF4ba/PmRt0lHUCvQLW4S6iEsTiSNuhBr5yhkknu7Zg527SDg8fjXRaD4svtAjVoCXiSTDox6jNZNF6M9wBzSjmsbRvFFnrQCxtsmwCUP8AStk8HoakVrDhxQefrTc0ue1AhVNLjimgkcCndu9Fxi5z2pBx60lKCaADrS56U08mlH0oAdSDmjrmgHn2oAWl/SkBoJyaaQB0peuKQCjOe1MQvQ0tJijdwKBHI5yB1pfT0pKARn3qzMXPNKOaTI9KUHNAxc7hige+aTvSg4NACjr6ijr1zSfxY7UuMnvQAvSjOOvT2oHHrRQAuPc0vpSE5pV/H8aQCUu72pTzSYoAAe1LikHFKW4osAZ5oo7UueKLgAOaXo1ID7/nRncaQC0D9fag0A4pAAFKRSZ5z+tFUAo/nTh/nFNP60Z7UtwHdaKQHj/CgUgHLSg57U2jrx/SnYB2MdKWkHJ4NHWgApc0lL+tABmkoox+VAC4z9KcDxTaXNAC0ZzTaUH2osAucUCkzR0NADgMjv8AjSUDrQaQBzzRS5NHX8aoBefTg0dBSA8AdqXPtSGg78UhfHPakY4rnvE/iq20C1ZncGQfw0MOpoa1r9ro8TNM/I/hFeN+MviDPqskkNuxWOsLxP4uudaupNzlY+oHrXNife4Ynkdc1aj1C5aZ2ZAznJPcmoZpiFO0/lT5pV8snNZ7T5JGPoTV2C49JGJOScGkebHPOKj83I9KZ9oABG2qESth+QMVEzFc4JNIZWIG3GOtRPeFjt4B/WkIljk35GCPXNICynjOKgSV0PXrU6HzOhNNhckjJ3ZfpTZIQSSD9M02ZcLlck1B9498/WgCZUBGc89Ding8kEnHtVdEYgnofSpw2cA9aNxjxgYx1pCSzdBn2prNyAM5o83IIIwfWlYA/wBUTz15pysztnK/Q1CZMvjCn6ml3qRymMdxSsBLMmIiWVTn0qthY1DBGA6cUvnxhhnOD6UpkXkK5Ck96om45FQLkSc9garPBKGyUDLnqDVnfE8RV1PXrTy8O0LGGIzzQMhM6W7qrsxyM4FRzSo7AKrFcZ57GmXZlUsYkAQdCajVmnmbMgRgnKDoaB6ChJcQswWPnKsO9VrraxdhIWO75o16Gp42URoJEaQDop6VD80kD79kY8z5WHUUXAfBnfIBGNpXgt1FCZgWEPNlM/KV61HNGk10UaYlgucr0NTWckcaRoIS7A4+bpQK1h6hRHNKFYybhgdiKbI0m8uMQ5HIp0kc7LcMs6ogPMfGRUSJHKWOWlO3OcdDQIjkCFoh+8n9c9KkG+KBSuyEF8ZH3qsRswWJXkETbeGHeoUtcruUsXDZw3Q0IpEglKyOrAksw+bsajlC75Rlmbdjy16VI7LPEM73l3f6tRwKiG+OPD/umLjI6mgC4IjJC+xBFHkdDzTI5XUuPLG3pvPWl2yH7nAz95u9JDOLmRtwAIPegQx0EsxkDEsTjnpipxDbsOrF89D0qMIiSBdxkySSccCo5CCiptMi8n5egpbhcfMoVwVUSDdnHpSNEZGV1IAGW56ilgkWeIKEIIHamm1JG3dlgPwoGxzmRQH3b4wuct2pLgDyiytuXaPn7ihfmj2FvMJGMjpSRt5M7ROu444Xt+dOwhquu3gsegMh6CrDXEYVzG4aRSMN2NVWkETusm5zuBMQHFWHtIbx16wBvnHbilYbIbhLnUmVLggBuQqdjVja4ylx8pjH8HVjTftJaFtnysr/AHiOTT9xVRdKnT5WJPJ/CmK497tZDFLHGAFGOP61E8jLMTgMr+g4WlLBJwpO2KTnA9fenmIEGFMknnjpQyRttbm4zE5yR8y+lKWEiHjBjOCf8KjkWSLa6sWdBjb2FCMEuEncfIfvDqfwp2KuSySPvXamEYYLdzSLGp3QklCvzLg/zpZgJn8uMugPzDA5NDRhk84NiReGTHUe9IVhsE4mtyzp8ynBA6YpZkWB1lRWkibqFHCmpURGlRnjHkydl6Z96SMmIyWu9ijNlfSmMZhY5xuY+TIMvsGAvtUL+VZTuWiMlvIPlV+xq3sVJZbe4mBt0HWPnPp/SqlosdxbTQ3JYsr7YyOu2hAU3t5NMvTK6L5EmNqdQKfe2X2a9jntUDb1wxByPepbCSFLiW1nYkY2oJeOfaqqxiwvp7ORpBuOM9h9KpaEsikaSyuQY1WWJ8AgdMmo4ITdakqFSAnamRR/ZFnjMjEox2sa6v4WaJL4k8Q2kRXeHlGRjqM1tHVmcnZH2r+yr4OGjeFUvJY9sk3PTn/PSvoi3QJ2rl/A2ipo2h2duiYCRjpXYRjAGa7DnSJQMD2qvcyARHGc1MTniqc/zSBR0qWUTWibYxVncQwFRxKYxjtU6gMM9KQWGsCOc1Hv5qWTjtTCoC9KAIGPJxTQgb6mlc9BSA9ByMUDubGnJshAFW2OPrUVrxEPpUowfrQIjcjdVKfJcnk/WrbL8xqpN14oAYi4xT8jGKTOMEDmlI3HIHNACqPlyBUirlaYuST6elSrwvtQBGRxTVX5uBTz81EYJkwKALdt8g6HmpFLO2SajeTy1TPU8YFSqQRnBoESrj1NRTz7eo+X1p4rmvGWvnRdLnlYYAXg0pSsikrs8v8Aj/8AEmLQ9Kmt1nC7UJYluPpXxn4c8KyeM9XuvEGru0Vux/du/CKv410Xxv8AEL+LdWm827ZILdwzxr0kOehNcbf6z4l8UafDpVtY3NvpcYHleUuA3uTjmvmcdUlUVos+hwcPZ6nReJviRpvg/GnaVGt4zLt+0qvyg+o9a4fStB1fxVdzS3E7tbynJZxxj2rqtB+F7WQSa/M0rAZ2uvArtYYkgTy0QLGMDaBgV85OuqWkNz2Ixvvqc/4e8GWXh9QEUNITzI3PNdJHpEl0QsQyGPO0Vrab4VvtZUPbwkwr8zP2VfWtHTPid4J8FSTWoSXVdXhcoskf+ozjqT9c1wpVKzulcJTUdEcH8XvEOnR6dp3h2zuvs1lCBLeyEYeST+6O9eZWFnf3ont9B0/yLZjlrufGQB6EitLU1sn8RalLdWc+ratcSNOiLyiA8gE+lFy97cWkZ1nUV0q0RdqWNv1I9zivUjHkVmbU4qx6H8Np7TxB4RuNAm1H7Rq9nIZkZT/AByM/lXHa1avousW2owsGt/NVZsH8wf0o+GurT+H9bhvNM0dW0qNis1xMdhdW4PX6n867v4jeHmiilt4IwtvcoLmJlxjJGefeqp+67GM1yy9Tn7mMzTbgVRHG9AO4qkNsVztLbd3G7OT+NQ6JfRz2EellZHu7MZ3rjJH+c1duoEa2HzSQuVyNwHWvQizjlFplKd5Lc+ZA2JIjvGDySDkf0r6K0v8AaptdO8F23laHP/bKRKjbyNm4Drmvmy9kaCCSbgLEuWc+1cfc63qGs3UZ3lbcnkQ8cds0TreyVxRw31hnt/jD9rrxpeRSwxTW2nRyDYWAy34GvHtQ+IF5d6/Dq11ey3uoSjY0p5O3p1xSW3hm3uYyzFnbJKgnNbB8PWkVtE8cGXBDZA6e1cM8XfoepSwChqnqMtzHqWpBY9en8gAlw0fzKcen+etV5Y4EicnVbi8CsADs5A7ZrrRoNjqfmTpAYiygIY/lYH61D/wrueER3OnX3nlgfMtrgKCD9a51Vi1qdboyXUxNMvrPSby2vraW+hu4iMyLGcMM9M/0ro/ij4S0uTT4vGunP9pgumUXUGDlGI5J/H+dZ91d6xAGtzAsKrjJaPJ475/+vXefCTxFYD7ZoXiJIru11Dy44lx0ckjOPxraMuWSmjirwbjfsaf7GHjyfw94zPh1jt0rU1aaAdlkHUD8K+94m3Ac1+biaZq3wj+KNpZGxZNNtb1pLG66B15O3P0z+VfoR4T1yLX9FtL2JgySxhsqc8kV9fgq3tI6nyeOpKMlKOzOgz+dRuwIwKTf+Jph4616x5WwrcjpUbOY/mA5p+QfWmsN2QaYMr7xJLt6MRnApH4z+VSJEFfPfpmobk5yB170AQ4znn3qKXk4HBp5YAdahd8ZP60CAnC59qhaTPakkff7c0xyF45zigZG+c+2KrSyEt7VNI3uaqzMNo6nFIQyWYRqD36VGPmXJPvSO+4cjnPSoy+OO1AyQuT9KciZI44xTFXcvXp6VIpIIYdKAJRj05pxHH+FMzyCOvvT87uex5oBgVLKM9KTPPHSlZs4/pRgcDtQA1RjnFOD5U8GkbjpzQORzn6UCI1hCyE9yacRt59aXPGaaXyaBiqSRimE5OOopMnoe/rTcFmyM4pMBQeSc0oOB1pm1UPAO49aJGOBgUAx+eelMI3vk80bzu5HSk3gMBnrTATGTSMAadnBOATTD1/pQA5SMng0KCTu9PWkA5xzil+UIRmgQAbue3elZtxxg4pPp0p64z60BsV2iwCB1oRRtwRUwQlsmlERcmgB0CdAAauwwktgUW0GFBq9awYbrT0AdDGEGKs7S3IBpUhH9KkztXHagCBwxGDUPleZnPT2qaRi2fX2qSCIqg3daQDTHsUAZwO1RSHd9KnlJIPeoxHuOaBjBHTDkEAVOyEpxTVjwOlAiFgR/OsLVLmXVNUTSrcHbt3TuOir6fXrWjruo/YLYlPmlf5UTuT2qTQNKOm2zTzfNdT/ADyMfX0oWpVi4Io9OtEhjAVVGMCuD8U6r5SSkseFIrq9Xv8ACtg8ivKvE+ph90LMSSW6Umwsc/ql0JpG755+tZM0m0Feeac8nmSEcjFVLmXHTr71nuWQzHcQefTFaWj25kdeO4/nWakZeQDB/Cuw8O6f5hQkHscU0hHYeGtPwEABOK8A/bB+IMlzfWPhDTmSQWwFzeR7up/hU19A694jtvAHhDUNauckW0ZKIOrN/CB+OK/PLxP4qm8T67qGr6gzR6teTljjp9PoOKio+hUFdmdIsOoaiv2Uva3SjLRj5VP41UnuYbovBfpJHMkmVuEHyH60+6mlW88u8CxPt+WZF6+mcVXa4ljgit51823kblgmSB9a5DoRJNH9nuyL3M9oVCqwb+E98/l+VY0mlSnRZporn/R45GMSA9cHIP8AKtJrPZIy2jf2jAE3NHIOi9xiqLyltNiNjtRc7Jkbqq59KBEmlahJrNnLcJFHFfpHh9zcn1OPyqBrl7d7FYmUSSn94wXIzzzVC6jfzR5ZECvMFR043r/9eti+UWEVgtsi29xxu3HPOTx9elK4aFOKIWkt35EzNPKceYP72c5NW/IFncWU88k125wxjHcf4UGZCbxbeSMSkKCnfd3b+VIjSacllc3E0kgxuC4GSPQUrDRWGn+fNf3U4JAG5EDHC5PT6067me5j02yWDdaquN4PJyeaS1sJrn7ZdTloopMEBTwMnvUUskt3Lp8EVs0VvDhVmDYLc5zTJvYYjpFDfQ2UHmNuEUm44CjPXNW5oYo4bNJI2kmYBwVJPIPAJqK4eLytRislLzu3lSHt1659etNEX9lrpyuJJAcMxQ5KkHofyp2sNO4ggDQXd5dxr5RkH7sNkgnvio4WuGvbU2UrpCi7CSvU9v8APtUkVkCt1duXSMP8288c9MD/AD0qrDPPc3Fqtg7xquEMrjlmz/n8qkLktxFHo9neSZWS6kcFfM6k85GO1PS3uNVnsDKGt7fAUrEeR75qO7tbewhu5ZmE1y7jYsh79/8APvVq0/tHUpLdWcWsJj2uqcDGOKYEEd9bW9jeJbRymbzMbiMgY75pqrsvLc3UyyN5e8qw5YY4qFtXS0tp7W2R5ZBIGMmCy/T+VT3EESKL25YNKVGVwMgY4ApDWo+OZ7q2uPLgjhQMDuQ43N2HtUjvDpupRR+WGu2i35U7jkjoapCZ7zRCkMCJEZhuIPU44p5a207UykaNLciPqMnOVo6gLFp93c6fOLq4YQiQZUjjOKsW87xXRSzjjfMe1ZD1HHOKbp8VwmmzyT3G6IybRnoGxUttc3n2r/R44kVFKrJ3IxzgUmBWttlpbTCZGkl35QKcj3q2stzcaq8rj7NZyREeUB0wOfzqriCK3PnoS8kv3kbqParkMk1xqlzLMTBbFCQnfgd6aAzvtNrFbkW5ikJk3FSO3pVySwE+uGW5eIMqbgM+3H+feq/2y3ezm+zsFAfuvX/P9atwwlr7zbl4gyRneSOc7eAP896AKt4JdSsSlpEFUyZdxwfTinu32G6gjjjeSdI9pdhnnHf6UiNeXGnrLFGsYWQlyD/KpXmMd66xqzuFG3afvEigCKSCefTQ0t55ULzYw68BsVNLNc3GqKtoA9sEwxZcHIHLD9aW6gMWks9zJJlZfuMPunHapftEtzfRpaFo4WiwCy4Ycc4/WhAVzNFbaXcuii9nZ9gB5O3vmrNqJJ7mGS6YQpHFzGp4UAZGapQXNpp1hMlpKrTGXhX6gY7/AI1Y8gR6kz34QO8BYhSeSBxx/nrTYCR6rLdWVxDbW5tB5gcS49B0/wA+lOuZBBeWrSSvLIygkJ0BI6YqEiS90uRLcJAryZDk8njoKkuXhgntIYV8y7QAFlbJ5HOaQC6gkWp6bPLczPCkcoXYi4ycUtxKJ5bKO1BFqFH7xhznHPFRPZxHT7hrqWVhFLgoeueuaVkuJZLRkVrezIx05yBSYIkK2j6fcpbYe5WRceZnOO+aW5gT7RaidlgLFR15AosmgtYbvyYjPOW3hgM8Y6GpJrS2a9t5LxxJJkNjHQY4xVAJGVeS8ttOi8h3YZlkOQf881HbRJbT2KyyNLOHPzLyAahgFxqEF4yAW6rKA0h4J44p1jFHFLZpEBLK4Lbh030hEzWnmrevqMzjOAsaNw+T3/z2qfZIbO0htA0AACvIDyB61QeISW1292BPNEQY9rcY7/0q/eSSyNYTF0trcxIjKDyy+tNIehXjnCG7azkM8pYKc8AY61be2haCzkvJmkkUhkj9s9MVngi8iv4bOB44gy5mJwc+36VOES2lsfMVri5C4UFs4PoaVhXJoJ59Rur4yM1vbRRYYjqVzgf59qZJD9ksIbaxQTPNku/8PsSaabKeKW4kuJ98fl5eFDwRnoKllkki063ttOifY3WU9VBNMaHsn2fUwt1MGuEi3FVOcHtgf561C11NfsGikVInfALjHPcVNZRQwandKB5t68WGdudvvntVZY2ghhWeUt++yMr0weaYF4zyQ3bQQ2w8tOEmzz05NU7mcWtrK0C/aLreAAPmBXvk1LNc3N7rb7I2trXDMoOORjpRbnbol1FZxYl88YkY/XIz/npUgL4i3zWMKyuYryOIOkS9cDniuIu55pzJdLMHn4JDjpXdXoii2JOTPcpEv75eSBjpn/PSuCmSe3uZblFjlUNgpu5655FKKswbGXdzcyym6dVYrzsHHbsK2/tkc8+nTvEbe3YZkROQD0JrGjuRPfPNJFsjPJQdD7AVrRYuri0YAJauvKnotW0CZtG6S3kjSz+47ZZ16EdzTJb1dLjkmhKXqyOBu7J7U1Zkgmt7W1UeTI2GLdh9akMUGkwPbzW4nWSYH5Oi0XuhFx7VLK4me5ZpEmUZVexp6P5X7tyyWQXCjGdvpUNxGtlBeS3Ekuw4VQOSB7U6KAJZuk00gtAu4O45GRxSQxLC6uIGa2R82M2cSEYx7H26UsLf2b5dqoiu1lJDSHopPYUkMzDFqGH2F4zjjknHFGnILOx+xvEjvvJSXqaOoMl0/TY9HSSPUJTNI7ZSMNwKW3slvWlt7yd4o3cGLf8AyqpbbLTal6kkksrfLuP3D2NT28b6rLNBc3m1opMxg59O36UPuCZajhlmu54IVREVdqTZ5NMa2WC9XFwTfxxnauMq4xyD/ntTCkt/FNp8aCCbvKG+8frSxRi0umnQs1/Auwo5zkd6W6BkrGacQ3KxpHLghwW5+mKgtJJYpVa3y1tKcyLn7tXAWndbhyImCFjEeSSO1V4Z5rm5t54YPs8DcSoOhHrQgsRM9vGZZTieKVwAF6KelWbmPJeC4nbyVbbG33itLLHHp14vkIlzbufnX0PqKffWkFrBNcG4EkUp4ReWX8KJFIjsZnd57VQovkwY5um8UIVNwzXA33aJj2alFvPexeW6eVEoAjuSOCfTNRQGMTyRO7G8RMK6jKsPanuiblmySaZiSFjgK5eIf0BoUKUSKMkxNIQGUYMf4flVcec88bSSZlVCMEcsKtW7SQorKPkLfMp+8DUrQbYi2xVGSeco/Z8ct9ajsdxQ+WpA3YcAZ3e9NSMG4mWVjJETuDBuQfQ1KLp5phbyReSVIMZA27hTYIktmeEy7x50TMBkcmOmXkb/AGmVUXDKoIkzw49KsxeVbrew2snmTyFTJ5nT8KrTIVBjuJMQhflPcUkDZWlh85HEj53AHg8rVyBg11kqHlMeDk8MP8afHDslmRY/Nl8rcvcOv+TVdXa+uYgyrHCi/MR1U1T0AsXcqhVk3sLeNeUzkrRHdIrxs0e925ww+V6bJCsN4iq4nZ1wwH3SKZPHtAHIiZsBv4kqbgaMk8z3YJOyIrhWUcof8KkZZI0m/eNJhcmMHp7iqLyywzwASbmCFenDj1+vWrKiMSxRmRSXGVlPUH+6aQ7CLMz7dpCMwyWc/fHp9ajaMybpGdFU4XA6n2IplxGgcedl4g+WjTqp9Vp3kxC/k8vc6HoPX0P1odgGOzNdGMAgLjaf7tTK0IQxiMq+fmPofUUslvPLF5ZMalD8snG4j0P61FPbLGNyynK8FOpBoAmjiLQK42FVOSo7j1H6VEbkJIqRJmQ9Aen/AOuks59sRXaQ2/JA6L7ip4WWeSQLGnmBsFieD7ikVYjjO1g0kYK7Spb1PoasRqfLDZySOh6g1DJZ4IVnUsc/dbgj/GmxTM2nFAhZ0OBIfT0NAbGhZai8UvyMWI61qW1+PLkjV855GfWufikY2qnaAmMEjrn0NSCcOu0gq64ZSv8AF9aTQI7jT7p4GgdXZHx1HGDXdeFviL5rPbai3MbbRL/j+leQ2uuNHIjlnJVgAjCtmzuDdm5lkTylZs/L3FZNGl7n0HFKsyB42DoejDoakH415H4e8Z3OgXEYf9/aTdE64r0zSNXt9btxPbPkH+DuKgTVjRBozgUg9aKAHZ460E4pO3tRnJ70AKPvc5pQaQHnrzSYzzQA/gev4UZpvWhTigLj+3r9KBxSA4oz6UDFpabnPFAPNUIdSZoBx/8AWpBxQyTk89KOppOe/wClKODVXMxQc9c5pRTaXJo3GOzj1/CgU3OOlKOnvTAXOfWl4PHSkHtS9R7UgFBoP6UEYHtSde9ADqM0gpaAF3c0daB9KUcfWkwEBKjvj2paQnn1FKDmmAvajr0pBz60A0gF69KMf5FHWjtT2AO3Wlzmk60f1pAL0+lKOlJ1pRkUAGeaX9aTuaU+2aYB/nijNGPyoHH1oQC4xQDntRnP4UDmgB2cUZpO1FLcBck4pfzpByBS59jQACl/nSdqAeKAFHNFJS/SgAzQPY0n40vB9aAF60h/GjoaCM+9IBw570hFIOvSlzx70wFBzR0NFGc0ALSM36UZxWR4g12LRbJ5JGwcEgUhlTxd4oh0CxZi480jp1xXgfiLxDcazdvLK7bCcgdqseLPFEurXzSSSNsyflzxXI3tw8oIHA7NWkUBO155h7lgaWQhuQMH2qra4YKQdx71YM2QRgn+lWIY5J43HmopSzDANIWVX681GWy+4McH1poRIqcHPGKaoDKRgGmSFWbaSwprHbjBOKAJAwiOMcelNYKfmUA+tRuu48nPtUkaKByKBAjbu35U9j8mQfypGlBUbVH0ppJ2Z4UUBawLcYJHzZ78UNh2yEOe2aQS5HXPbIpylmbhifwpMZJ5ThDwMeppEU45JyO9J9o8olSpIp/m7BnAANMLitsaTJycd6ZvWUspTJB4J70gukLHrj2FJIq/fVyPamDDZlzmP5vWnyeWYyMlSOuKcozECJCG96hUssnVWB6g0rAQZVjiOXkHBBFTJbea2GXI9fam+UGdiUAz/EKjN80TMobAHynHvTJLPEH7tQCTyC1QvHLI0YWYRknOVqCSSKVx87sVHX39KsJtJUwxknblge1FihkuViaLLSFm5qCaIwSsY04A6t2q6jkW43yovzcNnkGqUpjfzPOmaTPZehosOwrXQuXgSWRUZBjK96rTJCUdlBkcPwp6GlNukUsJghLgjOGqwpae1YOyJhuD3FJisSR27GVnVAoZeQTyKhuHP2SHzbgbFbA29aZLEtvcDdcyS5H317VIiJIiiKLnd95+KaAqldskrRAsePmboatxjMrSPIqEpjanQ00SrOs6yybCDjYo4qOFdkhWOMldv3mHT3oEWBEjeTIIidq9H4xSBvMZCSWHYCiSYuqJvLkLwRS73dE3ERbV/h6mkUSZkJiLYt05+Zep+tBgE53AkSA53MeDT4JQsMe6NmXBOXoleBkBDlgw49qLgVnaVZE2t5q9SD2qRlSUpITlducr6+9OSFkckv8ANs49DSvbjyWIIDBc7AfvUxCRhtoBJC4JwtS20qRwiMJhgOg7/jTRMzQ7fKEYK4KjrVZmeIsM7FBAKj71JsC2Lbyy3O1sfcU9ahErqHUjlR90d6fLGz5dGIi45P3qiN2YrpkkXEfHznqaQBK6zRBT+4x/AtI8oY7smONSAf71PuMMWaKMYLD963WrENqqzyq8XnOy5BByKoNhi+XPOZIGIK5+YjqKkS2LgSklync9h7UowIj5WN46r2xSo3/LcEvH0ZMcCkAySdI4lli+fnlm6UocJukDEq3OCOPwquwWO4VFBMTgnLDgGiOZ13wMSxXJUkdvanYBdqzb0csNxyvHNXED7chdzrgYHcd81XjYPbLKciReoI5NSZleVJYwUjIwdv8AWgQsxQTb1O4HqmOBUcFtK5kjdlAJ3IW9PQVOISm/GJGYZG3oKFdnRH5Z1657CgLDDEoCTK2HQ4K+tO3AudwBV+3QZ96c6mG4JY/u5Fz7k1EwkuYzEwO9TlVHT8aWrGOALwyxScEf6sDp9agNx5sQiILzx9Fxx9c0pnDwCTbmZWwV/hAqCS5n+0tOihw64YRjoKoSDy1u42wFjePG76+9Q/aRdJl5WS5VjsRRwQOlJ5MrK11AoVGPKsfvfWrU9k0FvaX1u0bMyktGOooWgrFGzml1aUi7/d3Ib938vBxQbgyxTxSSbrhX6+nFTSpLIsd5FtaX72D6VRkZUi+1Rxhpd2H9RVoCtdy+ZAo8wMx4IFfSf7I/gtr3xBHdSR5ihAO7HevnKOBb3UUQLtzyfQV+gH7KnhEaP4TjuWTDT/NnvjtXVTRhNn0FYxLGihelaCYxioLZMAVOVC8itmZjWOAfWq8Q8yYt70+eUBD60y1BBBP1qSkX1Xj1o3c9KbkilAyMmgLhyT7U1snAp2cqcGo8lmOTTEROvzBqWJcyDnr2pWUAcmlt13TLjtSGbMYwgxUo7noajT7o9ak2kg+lAEXLZNU52y1X1G1TnpVCYYY8cZoAahz1qQVEuPpUq/MCelAhwGD35qT2pg4weTR9f0oAaRznJzU1v/rAelRgZPrVlAFxmgQsuGcdwPWpFGV6/lUJXBJ7ZqZDlOvNAEbOUUkdu1fP/wC0J47Fhp80Ak2rEpZ8mvb/ABDqQ03TppWbGFNfnv8AtP8Ai+41jWodHt3bzrtyXKHoueledi6yhE9DC0nOR5Zp2o3njDW0jl3tbyXG5ieAVz1NanjK11bwX4gubSy1G4trVPmh2SHkYyOK37bQm8D+B5b/AB/prKEiVl65/wA/pTvElvN4w+H2n635G++08lbvyuoX3r5SVXmlfofRqChojnPDnx18X6Gzb7+PUIXUKbe7jDA/1r0jS/2iPDuooF8Q+EWtp4hkS6fJlXPcEHkV4NfQq0kkirthZtyH0qGF2jbIIYNxhvStHQp1VdoxleDPaNX8a678WL/yPDkcujaLGMLbxSHLe7EfjXb+DfgVD/Ze7UJBJNL+W7H6151+z34kh0rxz/Zs5V4L+LYgHZ+2P0r7G8NeAL/WI1uJJPsVihyXkOOO9ehSowhG0UcFSrJOx8dazbarpUl79k8u0kgkMFxOx5VR0I9fWsG3GlyqPslrc+IdYduZpuIk/Cvcv2kLbwRca7bWvh68+1X/ADHfiJswueMZI4znP+enkV2msXBFtFbQ6JawjCXBwNyjuOOa83ERtK6PdwlTnh7xW1nTpdPtoz4i1YBFAZLCBsJj0OMZr1Twzrx+I3gCSKHTyk9jLFGPMOGlTsf89a8a/tLS9Nvv9Hhl8Q345aWUHylb/P8AKuk8C+NNS8O+NLO/1TUI7SzmkVXtYANgHbP6VxyvbmN6i5iTXID4a1p9RitvLiIKSIufXn8ea0bl4oZIWZhLHKAQCckD/Gu18e+EzJdXd3Ddpe2d6XMK8YBPOf5VwOiXxWfUodQhG21jBTuzNjpXTSq3V2cjjzIwPHV9HDbrYRMTJdMpBbqBnpUGnaPcQtFHBBvDfe2jIrZ8P+Cp/Fl8b17SfUL+Rsw2sCZEYHTJr2fw18DfF97DGt39n8P2EjZ3yEbxxXDXrc0rI7qLp0I+89TyGy8I3EDb57iO0UHdgMM9fStvSz5d+trYafc6pMM/6iMkH8a9fk8E/C74cAza/rK6zfoTuUNvH0IHArC1j9qzw/o1vJb+E/DccCx5RJ3ADH3Ax/OuZQnPZFPGOWkEYMPwr8f+IArx6VFo8DOfmlODtrbg/Z08TzSwPceIrW1QH5/LGSAf0rgtY+OHxL8ZRDy53tYZCQsUS7R9ST0rm9/jWcGa68RSwtuCMGnJIH4VsqdviZDeIl5Hvtr+zstsZRf+OGRih2RoyAMvrzVKf4ReBNF1OC4fxcFuIim2V3TIcHOQa8PuvC0945+2+I7q6c/MoiZmwO5NNj8EaRcSwkHVtSc/LmOFsk/4UlFL7Rm6dWXxSPcfj9r+mXvw/ubMa9Yarci4Wa2kjYearD0APfkfjXc/se/EVdX0N9FnlPnWygqjtz/+r/Cvm2T4V6hYWEd5F4ZuYbPzVjknvTtxk44UnPpW9ZR3P7P3xh02WSKaPSrrCR3CZwzHBKsPavey6tClJQvueRiqHucqdz9DkkDfSnZzWRoOsQ61plvdwPuSRQc1qswAr7GLurnzDVnYRn201ZN688GkY459aY7gL75qzMju5WjiJUnPas20uJgHacYz0FW5Z9wwc1RuuY2GcAc59KEBI0m5umabIw6Y4qOEboFcElT3pjuD05oAcXBXioWbcTycdaHfbnNV53+TgnOO1A2JJJkdc9gKhAJOT+tJv2kE5pjSfWgOgrMu7Heo2Oe1CJ8xZic9qcSA+B1oEOXhB9aepzgdAKjy2aewOOOtADyck1JjdhfSolIUc9acz5574oAkyMYoByT1qNRleppNx2kd+lAEm4AcVG8hVsnpQGwRk/nTGkBY55ApDsDsW5FKAAM96j3g/SmbsscdBTAeGMhPpUinYo60xcAU3LA885oBjt3NIpy3SkHJ9KeTtGfwpDBlw3OcmmsgAzjJp3UZNNeTLYANMVxNu4cZz7U7bhcUgyB7+1OLZGMc0guRj72M5pojwTyc1IibTk9akWPLc0xESrvHJNTRx9SAcU9Ygx45qUD0yMUARJGGOewNOjiZpBgcVYhh69atw2/Q4zQAsEeBiraLg8U2NMZ/rVqKPnNA0IVyOKjlYoMdasMePYVX2mSTHWgTGJgkHtUzcgY5oMGBwOnrSlcLj3oAjI5pNpqQJu5qQKPT86BkKpgH3qC7kEMROcYq3LIEXntXP3tw95fRWkaltx+Yj+EetJjF0qw/tK+F9OCyRcRKenua1b252KeemamYJZwCOMYAFYWr3+2Nz2FPYVzm/EOomNHIJ3Yry7UrjdcszE5Yk4zXSeJNV3OV3dB0/GuIuZPOl3d6zbLQTPt5xWbMxeQkGpLmfHXpUVurSvhcnmkM0tLtmdwT8xOMZr0nwzp5XYCMk1y3hvS8sGIJbjHtzXbaxq0Hgzwhqmrzsqi0gd1Ld2xx+uKrZXJZ88fta/E6OfVIPBtlcmD7Ji4um/hZiPlU18x312G2LeW8eHORP2FaviHX31/VdRv9bcvPfSGVpVXJGegrDvmFldWkcge5sXQsAhzx6/59K45O7OmKsive3j2Jna4Ed3bFNiuCTg9sH8qZLJLpltDPDOs8ch+e2bJIb09qhV5I4Lmazj82yZsGFyBt9DjrSylppbY28jJNu+4Vz09KzG2WYLkG5uZtPVxKq7mhB56cj6f4VlmayWwlcpJHOrZwnIfNXZ3hu9XnlWdbWYxdHXaCwHP581AtwjaQsWFG1srOvRyeoNNgUdRsJdUtrf7RAYbiNdysOF2+p96dpurT6l9mxAk91bsAZu3sT71oXk2oG4sLO4kCRSRsrMwzlTWO8B8Ka7IYFWaDAU5bjOeDmpGWRbSwi8m+0p9pmI2jA96sjMF5YXmoSPJtjHlxjoPwp15GkSyygKZHRXRV6M3fBqCO/FveWct7cN5TAEALkhfSgCOO1n1Gxv3lM0KJIrABuNpzzS3KyT/YILNStrGFjMxPBz1P+fSi9X+0LW8u/Nmt7OGRVxj74PrVnA1C5sdOsgyW5jCvKO59aaYrGfqMQs4Lu0smdxM67pVGduCe/vU80EmnW9pdFmlnChjHnOfrVUStYNcWQ82V1kB8wDOMdqW5iTS7tJZ2keaVeI1bOMjjimLqW49NuLnTp7qWUxlXAKnpkioIp55bmztrckElY/MK9/XNILW5l8PtdyXDhI5ApA6njj/PtT0vLm8ntFsXMYwoXaDknHJqXuMgv4oLJbkXCiabzB8p5JHerHnXmrTQwxJ9khaPEjKegAqq0kNkLqaRUnug4Gw8tjuauW8k+tXFpHtMERG0bDjI9T/ntTFuQJqFtYafJDFE8knmBhMVPAHUGopoRHfNcXk6ykJuWDHcj5a0Jr9LOynhitTLOXAGRwoFVJEht5I5L+RDKV3DA5Jx8qj26UbjtZCNG+oaTCiQ/Zoll3OVPG8dhWiYLW21G4hQlp0hO1hzuJHr7Vni5fVNISHyGt7fzSW+bB3+v8q0BaW2mX5iWR7mRYDsI6EkDvUgZY024m0ZVvZ2jQSbRtHBPvVyK6ul1CS3tEXyVi+WX+7xyf51UmF7Noj3FxMYYhLsEZHAJ71YtnuVuri2s4Q8Xk4Entjn+tNDZVmZLNYPOUXD7iygfxc9qvKs09/cSXLG3hmQyeSf4MDoarRNDYWsSvCZblWO1QcleatJI8t7ez36mKGSIyCMdQfSj0C5RMqT24aH/VpJ82RwR6VorZWzao5uZ1WZo2YiQZBwOB/L86orq8MNvAlvkpuLEbeCD0FaZs421Ka4vH3AI21cZKtjgU7MGZqvczaOI4ohbqsh3nOARkdKc0qWt/5MSsz+Udrqd3bvUt3JNd6ZbjyliUMd4J4bkVJ5whvZ7SCE74oztf147mkAwebHoyT3twZAjYTcOfrj/PSrRu7nUdW3Qp5NtLHiNmGCOOf61TbT4xplvLfLIytIQEJyUI74q1IX1LWjFEJLeyEWA2OMgdv1peYIoCaxtbO5hgxJOH5O3PH1q/PHHCY7y9cO5hIGRkZx8oH+e9MLpbacP7PjSRzIGJK8gAcg077PG8z3N05kYx5VeynHHFMCCVbm9sIGjhjhUsQFY4JbvQpt7TWViit90qoC0i8/NjnJp88NzqthZqskVuglOHA6t3qzcsi3D2sMO916TEcHjmgLFOW2iisLi5uOcyDjOQfepJ/tF7NbzbnS2MW3yu/Apr+XpdoEuUL+Y/CjkEY6ipryGS8aK7L+THGu1Y0POMd6YiFDs051slkVmO4v12cdKlhe3tdVsTcvJJdbAS2MggjjP+e1OtpgdOaKzBAZt0megP1/z0pcwWN1AsKS3Uq4yx6nI6fh/SkMhfzL6G4cTtHGkoRiB1J6VaWYu9ra2kYXyhln9Tjkg1Bc2TyxXLSyvDCpXITABz0NTB5HaCCEso27fPHsOTRfQCtcYtoJzb+VPLIwwo7r3yf89am1SMINNlvgm1FURRjptz/+umSTKljIlhF9olJ7DhR3zVm9tWtrCxe8b7RKyhlA52rnpTAhS4kuYr1NgtrUMB5hHX0/rTjJEn9m/Z9lxLIB+8B53cgVXnF3fRTxuv2e1jIJyMk+nNTqixxafDarmRiP3u3gNSBjLOACa6upLhJAg2Bd3AarUwmuNLsJAwtYBwGzy4JqMRWsFlctFGHuH4UY5Ldyfao5oZrnR7JLyYQLE33AOD83IoCxNEIobjUIbYfvSAhd26jPBqtKot7WBJiJ5wectx14/pU0J86+1BIYFCeXxJ3KZqGOW1T7PvXz5A2xmIPBzxQBaubcXOrAtIAxDMIi2NuB0/l+dEP7zRZIokEETXG4uD/H6UG1hOts08g+0kNx2z2+gp81lMdKme4Hl2hlICL13ikAhvDDOqW1r9qmC5yPXHINeeXKtb3M0ksZw7cqD3zXpN5by3dzbw6WTAAm4u/TIXn+tedajbCwllkmR5FMwBPbP1qkCK4PksLja/l5K9OB+Nb9rOPOjiZituUJwemPrWCnmSvNM5ePTy20e1bNnNm6jto2HkLGcFxxz602yUjVt7+ETWtpAiOkjcSEf1q/cf6IirNGZHaXYvltkD6/pWTYDM6WHkxyyE7kliz+NW2h+wyJZziSTe4aN0bofQ/pUob3Lk6m3inXUZiqhgI2HJI9KldpL4XFncyOII0DI+OCPSoLq1KabK+oy7W80BR1bFOinbUpLu2mkChMBAx2kj2pXsVYtR/wWdv5ZiMXyk9gOtR27RLALcoJJjnbIpzn6CoVkM0klp5UakJhHVsMaZaxLa+XbCM/akUlJQctVPuJFm2C+QI7jzBN/Bv6+3NFusd3ahriRYZo5cDjn/P+NQW4a2WJrwy/bmYtGh7D3qcRm/g86aRRMrk+X0JFJO4PTUctuNUjkhVVE6yBtyPjP4/lUUK+Rql1JZ75b9VAKNyD9P8APakt2Fw8jWlm0LRyYf5uuaf5JiuJ7uymkFwoy6gcH2p2sA6Zbu4vILmVkaVRiaEnkHvmrt6rvqFrJbAx20a/MnZj3H+fSqhuM3S6pvWZAu2eBuM+v41NNfp9rW+hEkli6fdUcrRYCJb2O0vbX7Pkwyna6yjoe/PpT7mGDSGYOolimJJ2tnaaje5jW8to1DC2kPLv2PrmlvrWISRpuW7iLc7H+6f84pbjL2+dYJI3JEAxtdzwKZFfzW08tpHBHJlA0dwvU1Wkt3sLcJesfssj4Qhstx2PpUrzyPHc28EaRQYGx2HOfTNAMPJKbRJK32oLuXaPlP1P+elXIIJ7ryblQitHxIinhh649ao26RNZLuMiXiLj5ugNWLe4kkdAsyCYKWKnjdilZiGy2wch7YgqzZbIzRK81kj/AGqTeQRs2DdtBp5ZZ7YSWReIxsTJGnIPrn9adBLDbfvpQLtWIG1c8fWm72C5HCrSTKIYws6rncDgvSXjJG+JjvO3MkXfFTBPtdxJE7GJRzDJ6e1VlDrqDB4ibmMcH7wkFKI2Ti8ACPCDFHs2pJ3HpzToUjW6Vt5MxQ717MKYIJAzSyR7IzkNCDyD9KjbcJ4YYVbkZWQjkfU0NgS3JM7ReQfLjB6j7yn60l4GM8fmMfMXn2kHrUTSGWZWZmW4HDg9GFTXIitzCIWM6Efefloz3GaQ2yYrvaMRqwhOQXbqlESoJk3kS5UggHO8U7afNt3ncBiSAA3D5HAqGzSNriKNo3jXzCA2OUPv7dKCdR9tK63EM68leERu/sacZpFZM8KzHcvdPcVDcEiYqzBZIyRgfxD1FJCkjSwlG8w54LDr7GnYq5M7xuFlz5rScMfUetSyjZdoIUViwHzv0b2NQGNbdJIxGVTeQOxjJoG0rEjMWUHnb/OgNy3BBK08kEjLGjAbWPVT6GnTJEivj72fuAcg+o9qjCkXkUq/OSu3bnhqmkJimKKgDSDCyv8Aw/7JpMfkZ7B9rjyynzDcfX3FWFnZIRE/C9Dj+Ie9Fx5ot2j8zC7gxC9VP+FS3EKvEzpu3MBuUDp7igCO2kRYXjVjK33duOD9fepdO3KN/l7htwN3UexqK0tHjnLfdbgk+vuKkhnKyOpk3oSQTj/PNAdSZ7iWYmRsHjkdwat2+oyJCCspbDfOvtWWskUMBClpADg5/katWUDvHIUQsm053Hp9aTQ0dCmoCO1iaMb3VsbWP8q6LQNWm0idbiJtrdWQHg1wUd2YbNzjduIPuCKt6XqxAVpSXDHGc9B2rNotM+iNC8QW2u2nmRHEqnDxnqK1lJIGa8I0PVprJ4p7SQhg/PPWvYdD16LWYMoCsqgb1J5BrOw7Gvu96QN+tNDAGgHB5pCuPpc5pM0DrSGLnjvQTxSUtNAOHA9qDTaXvTFbQUU7OaZnBpc45piYoHpRmkzRQI5LNLzik6dqUYPNWZiilHNJR1o6jFxSjntikzS+negBaUdO/wCNA6e9JnNJq4Ck5FANH50uMDPakAg4IpR24pAcUZ5oAfjFGQO2aTPHekAx0p2Bjjz9aOBSZo/WkgHDpSZzQOlHemAvTp+tKBmkozSuAo5FGfyo96XGeB+dIApc0hHpSrVXAKM0hpaQBS44pP8APFLRcAx9aXp70nWgnNO4hc4yKUHimjvxmlHcigYvNLn3pBS/nSAM0A+n60mceuaOmaQC5z0oByKMACgHApgKaAeO5pD2oHWgBc0opAKUcUgD1oJzS5ye9JTuAfnRkmjIz/jSMcA/0pBYr318llbvLI2FUZrwnx94vbWLt1jY+Uh6etdX8U/FWENlBJhu5FeL3V2yF9zE4PfvWkUVtoQ3chkBIJIqi028BG4FR3F0SGYEqnoKo6fK93MS5+QdPetCTdt18lBjpjtTyF9SKYiqABkc+lLlRweCaBEbqjMfmPtTUYHCk8dqPKO9jkfWnPF+7yMGmIYY9h3bs+lRphyQW6VIsW9cEDn3phtzuOKENEiRr13ce1DSxlSAT/jSwxnHzEYPaiWNRgZoAWMxOu4J830psj4J+XOO1LEyINrEn6UyXyy3U4o3EJFMPMGAM9zUkucgqcfSo1jjJGQ2O1SFwAQRgdMntQOwu3fg5Jx2pzW+/PJHpmoo3BLbW5HHrUgkOcn5j0oCwq2/lRgsRn2pvlZOC4x6VJJl0245zSKAEJaPI/WgViKbf1XBAHT1pbeMOMyJsGOtKirJyVK4qO5uZVbZEgKkYGexoADcqcxLGxxxu7VEkczxjEA+Y53nvQfPtw5ZlX5eQKijPkKvm3JdW5G3tTHYiBl3yIWVee3UVYinWO4w8zBtmAVHBFNEUUsW9Y2Mm786BcGO4dRCoAXGG6ikIY6RZxHC7sxyQRwalhDeVMqxLGq/3uopBLJHLbmWfCY+UoOlKFike5YlndvXoaEMYzOktq0kvGMBk7UjQW7ySNtZ33gZ7GpioD2+yHJA+ZW6Z9qjmJfz1kdY1z0XqDQBLIcSvsVVG3lTVZJP9QC7SRM3ITtTfKBkxFvnG3r3q3b70aEAJDgc570AMVUbzVUBBv4dutSTAszK7Esq446Gq7R/KWwZDvzjtUizGZJG3BVLAbB1FO4yJFePL58tQMbR1qzEqmLfDHvOMHd2pHhZ8nkDPU09C0EjrkuexPQ1NwsQy3W4rG6ncowG7UNHvbJ5UYGAOKdeOtwytsGc8ovSmqzo21eIyeQOtMRMQvkOhfjONnemPERAREOMjkdad5OAJFwpLfe71NE21SxIjUtje3ekGhAJpDFIpAGG4fvVcqzq5Ay2f9YamUqsxZAZSXyS3SkywlLbfMJflD0xTAhiE+HCqXORmTtUskQuWkGGluUIA3dKmuJfLZ9pwpIzEp4pm9mabDCCP/Z+9SAe0DLcvHI3QcxL0qa4uQvlvGduF2kL3+tQxwDiSNs+Z1JPJp0UYtkZHOEkPGDTASNBFkg+cj8kDoD6VCJmhLQMpVXOMKeKlNrlVt1JHoFNLIpS38iU754/mRVGenqaAuRxQzS5R2GY/u88YqeOYzWvmRgmSM4LdqEb7YiT7MMvDJ2/GiMR21wSFwj87e2aYhWbypY5PmZHPzkinrcPGZolGYjyqnrTUnw0kBByxyvH8qhZJWT7pUhhnHU1I7AwlaMGMbSvUdse5qeLCSKW4UjBb3p7x+Qo3jKyDOwdPxquZSYymOUbv1x7VVhD5ZPORl2lmi6DuailuneRZApwAAVA6fWpZH/epKinBGCP8aekG64YMMhu46UhlFpN0n3SYu7L0zU8KNZxtFvOyXk7Oq+1SJtjke3mbKrwAnQmkjlEiyWTBY2bJ3t1/OqAgCCN0WUOLUj7xHU0k8P9mR7mU/ZWXjByQKbJJLPE1pM7rGgwrr/SoxMEkmt71mMbKFjLDimmJ3IYmS3h+0QszQFCAMdAar28EcAeQbgrjIFSJH9ht5YHlzBIOOPu5qCbfb2SqsnmqDgVaJZ0XgDQ5Nb1+CPBcySqgHrzX6b/AA10NdH8NWNuF2lIwCB9K+E/2Y/Dn9qeL7RmUlY/n/H/ADmv0S0mAQWqLjHA611w0Rzy1ZoRKVA709iCM5ojGRTWPXNUxFaZcsBVqBeMdR6mqYJeQ47VdQHaBSAeBzgUoUnNKoNOyMigBAmBxnFNKgLgU/ovJqMjJ/wpgRuMDrmpbMHzQccVE4zmrOnr85pDNNV4zTm5Wkx8o9aD05zQSIZMJzVKQ7846VcK/Lg81WkAANAyBORkjpU6DPamRjOcU9mwRgUAhAckjmkJ6daC2fWkTr0oEPjzkd81akUiMY5+lQxDI461IHLOVOeO1A0Ox8ucGjd5aE0rLnp1qvc3At4nZuAozmk3ZDWrPOfirrf2bTzCHIJySM18e2nh+28V+Nr/AMR3ALwo3lW6npgdTXsX7QvjY22mXHkyf6VO/kRKD3Pf+dcJpNlFpGiW8U0qQRBQZGY4Az1NfF5nXblyo+lwUFGF2eefFrUnRLWyjcCNm8xyP4QOgqD4Oanb3mp6hodxObXTdRtmgQt0MnasP4j6tY6r4jme0uRJpsQ2q6jl27/hnP51zEF60V/a3WSvkSq0USdSc8VxRi4w8z0krod4q0KbTNVvtJmbYLCQguo4cetYEUatNtVmERXI3CvWPivpCXL6XrsKusOpQZuEc5w+cY+v+FeXTDzZpI0bckJ2qDwQPeuujNvRnPUV1cs6JqNxpV9bXcBEVzbTCaGQ9iDkfhxXq3xG/ag8Y+PdFisbu8TTNOQBXg075GlPqx64/SvK9Isjd3J87/VIpY7P4QOprn51/enYSwY5B9RW1So4IzpUFUldmvdeJJpiI7d2toNvI7k+pNSQeINShgNuLx5bfnCS/MBnrjNZdpYT37bIY9zHoO9emeG/hsZdORryF2mfpFGNzY+grzKlTW7PYp0oxXkc/pHiXVLbTnsoLaK8idgQ6R7XH4jt/hV+x8J6lPMZm05hJjgyvwB/OvZ/CfwivjYebHp5sLRF8xru6+UDHbmunXVvBHgi3+2308msXsa7jG+BF0/X8KyjVm9IoznKknpqyr8PtDu9c8DaXpmp6fdXWydvMu4BxGpHHNcODp+g+Kp1ntZBYwzbLhXPLBTwRn9fpVnXP2gNW8UwPY+G4J7a3cEL9nXy4owe5PU0y6+H15P4JGq31493GzlZSFyygYySPSrgkm+Z7nK01q9LnU6v+1Lb6e5t/Ceh21nInyp5MW6Q+/SvP/EPjL4heOHLavqE9vbP8yq8u1U+gFN8PRWNpqUBuVje33hI/wCDfkcZI/GvU9E8W/C99ZW11XTLzSZkwPPkJmhJ9c9RSkpQX7uNy0qdPdXPGdK8C294cXd5cai7H5o4Izgt2Ge1d94Y+F90yt9j0SO1EZGJZ+W59q+itD8N+Gb61Fx4YudP1MZyyQyKSPw7Vu/Y1smQy2hgLccDIYV5869ST1NFiNLRVjybSPgi8scb6nqEzW7kNst/lUevvXSzfAjw/agz2tnHcrKuMt1Hoa9KtoYrkRiMGIofunvVj7NDp8u95tiYPyg8Gs+a+5hKpKW7PNPD/gGx0u8ANhEpYY+6K2vE+s6H8N9JN5JawLcbTt2r+vFamta3Yw2d3MJAJYASG7Zx0NfJvj/4hXvifWTK9vO1uCfLjAO18ev+e1bQ9/QiMXVlYr/Eb4py+NC09xqk4tkkBjt4TyPQ4rt3h1L44fBaVbCX7brWl36yxSyrhjtTOPbIyK8Vs5JA1wJdHWSVyWG7oAfpXqX7PniHUNH8d2lg0aWlhfbkkEbHBbaSMg9+tdtuTVLU7KlFKGnQ9w/ZP+J8fi7w3JpsweG+s22SRSdQRwf1zX0GsmTXwB4f1K7/AGf/AI33EV6zTWOrT/aIZYum1mOQR+dfdWlatFqlhBdQtvSVQwI9K+3wVb2tNHx2Lp8kuZbM1JHz2qvJICMd6a8pC9cmq7uSoPfNemeexztwR3qB13KQeh4NRNPjk5zTy+4ZNMQ2WTy40RRhRxUR9B1qO68yRQsR+bI5NOmAhTBOWxQBEzkD8KqvIS2TT2k3d+Qah5JBP60h3FyCOelMc7un1oHINCkDgnmmIaCeM5wamIA+uKguZNpAUEk+naolaUzhQmV6ls0DLmeSewpB855NNJJXBpEbaOtIZP2HGaUsBnjmoDPzSLIWJOfagROrYQEnHak356HrURbevehWxkHjFAEkjAgdz0yKgKFSTknNOLADoTTOTQxjlbAHFLj5wM8UIccdSaaxy/A49aBDyDmkdhjI60jk9AKTaSAOaBj1XAzzmnKpbvSJHj1Oal2fJwOaYDW/u/rTSmPXNSLHnGe1KY+56UEjWG9enNOCBRnFShMAU8Ju4NAEMcZI5FTCDNPK4IGOKlCYGO9AEYQLwKfHHnipFjPy+9TxQAdjmgAhj29AatRJtHSpYoh9cU8J83HSgbGRryKtBcA+9J5YBHHFB4FAWIiecdaZFH++JJz7U4hmYY6dzU2wL0oACcdetMZR1pzfMePzpxTj1oAjwSOKUEKpJ4qQgKOaoXU+VIBpPQEijqt75UTtycdhUnh+xkhga4nAE8xz/ujsKr2kR1G/2EZhjOXPqfStm6YRp6AcUIooajN5cbHPauI8Q6jtRvm+XNbet34EbAMeAR1rzXxNqu9XQHB9aTYJHN63deZIzg+wFY0kuwHnk1JdS7gWJz7VmS3G0k4zioNEKN0shz90dq2NEsfMZSQcE1n2Fq08g45OOtd74Y0nOPl5GDTSEze8N6aAi4Ug/wA+a8Q/bD+IUNomn+DFV/JlxcXkkZ5Ufwg19CX97a+FPD17q15J5VvaRNKWPsK/Pbxxrt94v8Qajr0lx/aDXTM5ic/dT+Eflis6kuiHBXOUvoTaWrmzY3tr5oXcx5GTVeG8a2u3W0wWjB/cuB8o7jFP2h4oHiISdmG6HBwT60zEOrapcy+T9kuUTDqONxHXFctza1irFZR3VreSJKsdw5AeBj1B6Y/z3pzypcSWkLOtrdW5+Y8gA9ufWqDSuls6GICZXxHIW5b3q5czG5lh+2sqyKgieRVHzHsTj/PFIY25W3f7XDfSGSeQZWRB90jsaiu5ZLPQorcQxvp24Fd4wynuQaFuX0+xuUuYlujuKySkcr6Y9qbfMw0iHzlb7LKwKoPm29jilcRLcNHavZSyS/aLIrldnJ5PamGz3vcJGVuIHy7OR2xwPrTE8rTr2JoYxdxMQY4T/CO5x61aeWWO/unsEMsDESMhxgDHIx/npQNGNo93Z3YuzKJFkh4SEtkJ+H5VqWq7tUs7q/ZGSBOEXn5McfjWa1tDp8x1FynmO2XtmznafWtxZoLrUrdru3S0tNg/ef3kxwPzoBmWIZrvTtSkmlJsxKHVFHI44yfzqa5ke6ubRNOlMELxLHuA5LY5xTZ5pr221Ao+zTVkAxjBJ5wakWQX13Zw2OVgaLa0hHIcDrSasCKELmw06SGKVjcvLuLyDdwByDVmdIdP8u5ufneSLcvGSSRgYFV4L46dbz2rYurgyZzjoMc04vLp17ayXbl1dNyKw68cf0pXYCWsc76QZZJiqRtgpjgkjv705Lia7lthpsiwOFC+aOSTjmo/LvG0+7naQGLzOY+wOP8ACn29zN9pi/s+JHXywFfvvxzgfnVIRUW3WyjupZ3Fzdhtq7OpHf8ApVqwFxq9xbblNkYoyFZG6jBPNQIIbKzuJnAuL3zApHfB68VctIZb6/heUC1RoSDGjckY4zTC1itDesNOuFgEpmWYEu/I245FS3NvA2oefd7WmSPeEI4HHGP0otmWKyntbbzPPkkzluiD/P8AKknxaamv2udZnWMhlPUtjijYZDHef25ZpFHGYIzKXdvU47VozrbaNcyGMs8sUZAw27OR1qovnXdpaqsQiUSFgVYD5jjOP0qSXZZajfQQAvdSRbAW5CnI5JpCIIFkvLXfJO/75yscci4UH15qdLu8a+lhsmCRxx7ZWbp05xVafTJLq3tnurggq33VGFJHWrdpeSTX17BZQgWflkMzenqKAZCk5soYna3Dyu/zkHkrng1ZdLjVZ7s3jiG3jXzVRByQO3+fSqYhjgFqxUzkEYQN1AP/ANarjwvfalfF2e3txGZRjnn+7/n0p9AZCb2O1S3SEbk3FsMuQc4wKvyXdtYGYXbDktnA5Y9gKqwySJbKkB82MZMhkXjk8UxYI7PV5W1KcTSFTtQDoccD+VAmRzxvf2tv5RW2i3HKHueM1bkaIX8sNufNkVMLJn5SCO9Vbm2e8toWyLWFHLbT/Ee4/lUx2LeTW9rCFCrgOOgyOfxpWKFSwaOxU3Nwzl5DkRtkjHtVlp7u91XylBtYZE/LAqhJp1tbRWss0kzzNJhwGzwO+PSrlyj6r4g+ffBbRxs6shwWwOAaBA0csVun2Nssjl5C68MvcUzH2a5eed/NLR/LGq5wccVDcsX0sxQGYMZS+8rkqMcjFSQFNPRWllaeVI+c8sSRxTBoW+S61HRopd0dpFA+SpGMtU4vLg3AjtoQ8Tr+6lbjB281WgSa50t5rmUJA8oVQ/RWqW7a+lvIxbTCO1XrxycDnHtSQDIlb7GXcJdzRybHQHjb/nNSThrq6fc0cUJQssCnkjFRyD7Jpk0kcqiaSQbSFyMY5zVkxPPcwmcxKUi3EgdscYoGUra7E9gVsYvs/wAwWVm5wfarrNaxajEkMcs90m1hInKlscg1nw+ffx3MfC25dfmxg7sVK95d215bQ2EamQEF2z0OPWgCW8XfZzPeuxKPjyweTn2/z0p8XmXa6eqZgtXUI0jfeyO9NWFLSO71C7k+0zFsRg9/oKasT6vb2SyyGBW4ZA3AH97NNMCVLlTYXYtFZ5BJx2wPrSyRS2kFjNcysWVQ+Afve386iguZEhvYIrb5cqqTBuDipLuEafHZedb+ZPlX2+Zkjn0osIbDcz3sN/NcB7a1DAAN1zzipLeY3c9gluXi6BpHHBOetJBNKs2oTygNCzgiPPAJ7YpYr2a8lsYjA9rFu2O3GSD3pAMtnjtr3UMO804XAVRnn6/nS3MoltrGS7kMe4FhGeuAeeKemo2+jajcwW1s0iurRmXr+JP4VWZo7CytpJVe6kkyyK33lGelMCzaXL3kt4sJ8iIpvDMvO3PSqfn3Bs4J7YGTypcuzJ1GaspbzvcXE8kpigVRKIVGcDPSoILie5EPleYtuJCCG43ZPakMsP8AZpNRuXRma9kQ71/2iODUlhbywaPD9snLuJDxnoarPOlvq80cULGcRujyZ4z7mmyWf2TQLeS5zOWmKEA5IHqPbtQCRp29yJNabzmMFs8TZVe2F6ivPNdktYNUljtJJVtWwyiTk89eK9F+zxTXi3U4SNEjO2P6DjP5Vx3jB01dreSKJYMZJ+X24qo7gYcN1NJZ/ZZJ1MTNuYdvyrVtp5ZWNnDFGE24Eh6nFYVvbi62xqsccm77z8Z/GtO12XDvbvG0dwpwXjOc0bC8zp9NjjVI7dY83wUjcTz+FW7W3jgSGG9kdbtnLIPQ/X/PSsq2CLdRmCaZbqNCcbcn3q3Zw/bJbWdrxnuoWZikg5/GlYC9BL/bfmC9O0xPkK45YD2phzrkVxHMqQmGQeVJ904qCeV9VMdyrxJNDLgKzbdwHb6dqlvFOsaa1wsRjkSUAonQEe/50NBcsTWv9oRNHaW6/aYVyZyec/WohHFJZkJ5keohdrN3B9RSS3jTx3SacGt5dg8zceTTLS7h0tPtUJllvlAWSMrke/FJDLkA+z+UbiRpL1BuCEZyKjltmmEV0+I23fKoPOPSmvcoJEvnuVkukQEwEcY9zUswa+ihv02eWRuMZbB/AUWsO4yVHkzPZwuEEgLc/wA6BbszTS6dMTPLjzVbtzzSx+awDWKsbZuZFZs4NJFcCGKOTTt7StNiZz6elDEOeyWxlmkWRZ8Ll4c8ZPt/nrUaRy27efLHtsZVyYk65x2FX2it7Frudds80vBQk8en+feqxVvtaTXu+OxZcbV6jPoKpBsR2w82WOOBX+yFSdz/AMP41XhjjtJYwyCa3aTJdP4TV5pHiuJILMuNPKZ3N0A+tRusFn9jhtU+0rJwxbuT1IqWBM0S2iyxXe+4gnfekh+YA+lLvLCSymIA3bo2k4BFI6/Y1W1uyxG7MRDcdeh/z2qKUy/6RDqClIt/7mVhxRsJajxcKXaCRWE8f/LVDke2PyqeFoLl0dmZLpUOxCuM+uahjlF3KbSGESPGu5nT7xI96ljYAOxDC7jQkDGSfpTeo0NsVZYWuIMxs2d8YPUd6fDdzRpm2QSEuBIGXnFVgrXCW7SDy50ySAcfpUsdzcKhNluOXxJkfnzSWqDqTRgx3E8UoZVJyhznB9PapZJ5ZHeGNVSSLGJemD9ahWZLOeVyn2ou4+UN0/GmXWbu4u0uJfs1vIF2P1x60k+g2XJQFeTzJmkv0Xd5a8qw785pJ7y5ubaMxwMLcfM7beVqtaq8d7vjlEk0a4VhyHXFLOJp7qB3fYAcSRDgn14psQaiqRNbRxSCRnG5XXjBx3/GpUs54rZDMipLn5sHgj1ApJTBvMUabo2GMnqPxqKSdibeO6co45hZDuBA7E+tCCwvm28hDsSIhKANw5Q5rTvLyUXMQMiF0lAYAYDj2qldOb5opoYxCBIBLE68MPUfrT7m3TfGrSBovMzG8fOPY0g6k8rWZJMBaQF/m3DmM+n+fWo3uXUSJbpsDON429R6g0RK4W6eRCGV+UA+8PWmXF15Mca7mKM2Vf8Aun0/z6UDsFxMyMIJZM5b5JACQfYn1pXnEbLGtuUUP82eo96kndkglPl/xDcn9RUYmNwrMSY8Y5J+9Rcdh9wGhJkjCkZwe34iiJsxoJZmbJwc/wAVMlgIGMny35z3U0+aQtbgFAJVbGfUeooAlnxbTwNjzuwI6EejVbWdVmE6uY4mXaVI+7VI7oY4o2bznds789R6ULucBQcIGI+b+RpW0C5YuTsDIJS3Rtq9vcVCABHLHGD5jkMT6j1FRxBhKY1J3rnHt9alWJrorKzFFC/MV/gb1FICWWxcRDMiqWOR7kUyGZ7h/nk5DYJHQ+xppuRHchW/fB1zx0PuKeWjnaNYY1RlILMf4qOgyxG6Qq6IQDjHPTPvTVj/AHKumAPu896bIxju5WdfMjc4BXoR6EVHG8VvM0JDbF5C9x7GkI0rfUJoHRFO0fex2967Tw54p/s28juIDvGP3gHU157HP9ohkKId46A/yq9BM8VvHcIAr9kz0PvUuJopH0bomuQa3Ypcwt1OCp6g1qA5HFeAaN4kltEV4pjG8bbiE6H616z4d8bQavBCLgfZ5WGR71kyrHT54o5HSkBBAYdDTgQakVhQfypc0zPWlHFMB2760qkHrmmZwetKDn6U7AO60AgZyKM0lCEx3pSg5po5opiRynTFHXPFJ6+lGeOhqzJDhz70A8Ug49aUHmgoUd805enFNGPWlDUuoCkEd6UZwe9NzjvR39aoBRTweKYKM49RSBDutHQUmenX8KKAHHpxQDSZ4pc4z60rgLSg030p3QUvUBOppaQ0tAC9aKTgDvRnPrQCHUD9Kb170v4UAL1P+FGfSjPr+lAoAXrSgUg+tGaAFzn2oFJnrRu/OgBaMZpM5+lKDt9TQgDNOzTaKAHZzRz6U3vSnHamA6jikFLnNJgLge9AopOtG42Gcil/z0pO9KCOaBIWjpzmk6djS0DDNBoozj1pCEzxWR4k1caTp0sxYLwR71rHAHWvH/jF4kzIlnHIcDrt9v8AP6U9xo8113VJNR1OaZmJDtxurB1AtKu0HLDnNWpJ/NYjINYtxdbN7ZyDxW6EzMu71mwnT1rU0qFZIVJwD1BrI4uJl45JzW7EEWMKuQQOnpVNEkqfLJyQfxodcN1Byc8GkaNQgbJLe9QeWwIOT16CkUXVyFz2NQszZIwRTDNswMnd2Han5LgEuc0WEMlYBAPm3d8U+CXauB8xHWkk+U/e6iiJVHfnPahIRKJPNzhdpHrTt7lMbFz6mmp90k8n1NCuFboaB7isDnjAI71GEZpADJ35p0khDfKmR71Aok3bsCkIuNGANwckj9Kj2+aclaaA5+8cA9hT4Nr5wzcUwHLGIyQBj1pE5J+br6dqeJBIwCjcO+abLHg5BCnrQgG7jHn5j+NKrkDiUg+hppZ5e4I96V/MRQFCNx0oC9waWRclZBn0NUtrvIXkk43cqtWQytFh0O4/3eaassVu2zyjvz3HFDAR4081wm+XPGT0oIeFinkJyP4qia6kVpthCxnHHcUvmQzt+8kdjt4K0DuRlpoUR3mBj3DAXqKczQ3Ms5Id5B0b1pqtvEXlQ5Ibo/Q1PMlwJZzhIlAyVHUfSgRHsby4QIsMeuac8EnlzlZAqjt3FJujuIYIpZmZR3XqKZGy2yTrsZucKzd6AHyzIGtfNlZ+OCOopJVj2MyxkuzjazdDSvbmVYZRtjYL07GmIEkUJLcFhv8AuDpQh3J5IpreRnEixAryq9CKZCVYRgKZe5L9qRP9HknQRb0IwHbqD70TbykaMw3hc5TvQK5IQWZcHEec4XtSRgCYKgEZJzvbvToGkEcaKUiOCSe5pPKBlQkeYcZOeMUD3JmuH284YlufSoWdZ1Vcluc4XtSSrlgQTkD8KID5coy5RtvRe9JAKWIEaE+WeoI6mnxStGo3RAEknPrUs6o/ONoA6d81EQxGCGCheGNMTF8pg6GIhC2Sd39KRbf7QUGTKwPIboPcVHHiVkyxlIXhsdKnMIAiJk8w4/g/rSGiCVyjbJE3JuyAvajcZbdgXVRv42/exU8sfMSyOEU88HJNVIY41nLQRkkP8zN0NUCEE2WKpHj5xmRu4qYwpFO2MssnOSKljWMzSpITufnkfyp8UPnW7RltrIeGbqaRIiRDDwn5G6qR1xTTDG0RR1/fDt3Jp8UJuVaRmKPEcZ6En2qK6MjeXdJnch2sSeTQMe//AB6BlBjlQjIHJPrmm7xvRymBjB29fxqV3NsySowCycE55z9KhfbFMyAsVcZyepoAsxhYxgE7X5CoePxqIp50phkbDLlhg9KbFuljdRlGToB1NLuBhEpA3r1oBD4l/d+cWPmIcc9TSNcAuAucydSTUQ3lg/mZhcY9/wAKmitVClF4xyCetIYQsZg0Mr7ZE5Qj2pylmkSQ8jlTk80qp8qybtpHXPSnTQqZSoZhvHWqBEkbeTvikXCOCVA7/Wq4825hMW4qU6KOmalSKaZDEU3SR8geo9aS6tzbRLcRsMPgPEvYe9AiujrPBvkASaNsBMdcd6jl3ahYsLeHE8Ryxbg1NdTFdl1AihR2zz9arXRltmE8chk3EeYB6GkA27nl1PakKIJYgAVz6Us051HTZvu/bIyBsbpj1FV7yRYZje2sDsisNwH9afqXk30B1KMGEbsbI+v0xVJC2KqRtd6Y4lyJ4/4e5qCVvtNxbwgEEgEg8AU8KT/pSuygnDHtTtMJvtaBPzKp4xWyRLZ9d/sieHtkst4y7hwqnFfZNsAqqMGvBP2ZtB+w+GLaQjG9dxr6ARcIPWuxbHLuyZQRwBUUrYU5NSA8YzVab0561JQlsCx4zzVxc8Co7ddi4zUqgcmgGKMgcZxS7wRSx4I60qoAKBgF45puMU8cGmsCT7UC3In4b1q7py/OxFVAMe4q7p/G71oDcvMhAPJz6Uh5Xnp60pJI6Uxsr3oGO4z3NVpVyT1qwPu1DLzQSQoAKcxxjikXjPGaJOR7UDGklz/hSjpTVBVTipFIyKB9CeMbVLc5pqnewbHWkkm8raMZ3VIPug0CHkYXNcd8QtbGlaHKwfaWGBXXMwCk5rwD4++JVigkt4WJZBk47GsKjsjWCuz5n+I/jWy1T4j6dY303lWsB3mQn5Q2e/61Q8YanqXxV8RHw/oBCaRbMBLdL91vcmvMPiBO1x4tdmySYgefrXvPwK+xL4AWS1jAnM5WVgPmY9s/rXzs6EZVOd9D2vauEbI8a8ZeFD4K8SvpOTOnlh0PY571miDysC3YzagBkuv3Y/8A69e4ftE/D+4tNA0nxVPPFaO0n2b7O5xI6kZBx1rwu2lllilWEfY4B9+U9W9cVyVo8stD0cNPngel+FZLjxZ8Pdb0uST7Rd6eFnhbv15Arya/cNeCMdTw5x1PvXXfDrxOdA8RWkqjZpjOIp2k/wCWgPHNN+JHhtfD+v3EMKZgvN08Mq8gqTXJFuEjaSuczCLi10y6ud6RoV8oKOr561b8K+D59WUSyARxkgqWHau58A/DS416xtHe3aWGE7tx+4fViemK7vUvEvg/wBpcsu+PVtZjOFto1PlRn1JHWs6tR1JWijSk1Sj3ZJ8P/hZYwKs8rxaXbFcyXl78n12g/jWzq3xx8IfDeaa08M2kGpXyDYdSujzu/wBkYrxnxR498UfFmW2zJJFBCcJGibIox7D/AD0rovC/wujuzHLdL9ousj5ytcrjCn71R3ZTU6ms9ERal8RPHHj9HVzJ5Fx0eRyoC+yjj86bonwxH2pZdRkl1aRl4jY/ICa9T0jwcY5UTy8svygdABXaeD/Cwk1dY5yi2sRLu47KOtcssS27R0NOeNP4UczpHhLS/h14Jn8T63Asew+XY6cq/wCtf+H61D8GfEPiDUXvtN1jTYYLO8aWW3DnBw6/dA9OnSsL4w+MtU8c+MzH4dEbaPp/7mCS4O1N3d1HT1FcRJqcfhq/ttT1HxVPqGsQMClva8hOfQda35XJFKDnByluzV8W6RL4evms9QszHIjq0TL91l7EVgX14Z7dbu0jcw7sOpOcDp+Vey+O9O1DxZ4W03xJpUQuI47COW4WVeoyQSD6ivGZ5pubaOIeTOp3OD93nPFehRnsjld5Q80ZVtLc6Jey3mk6hc6Xcltwlt2Kn6HHWvX/AAP+1Z4i8OWsFjrsMXiGzaTBuWO2VV/lmvI7jYYyASxVsYHpVOS9MVs4jgRe/TkV21KMKq95HGmfTHiv9r60ltjDoui3E0qEL58qlAP615ZrX7QXjvxPJM0EkOnwg4MUaF/5ivMnury0tDMh8xT8+GPUDqK/QP4aeCfCfivwXpGsWmnW8kN1axuf3Y645B/HNKlgKPb7znqV/ZW0PjD+0PG+vh7ifUNSlAX51WM4Ye3t/hVO2uNXurZfs4VYLQld0r7Mk9evev0Vg8IaZpRBht4Y0K9FQcYr4g/aG8Hjwx8UrqOGd4dJvohdxRqPlVjwwH41tXw0YwvFG2DxfNPlfU8/ddXnOJjFvI3A+ZnjvUsDahDdJdWlyIZk5U+ZyDjtVfdbSBz57kpwB2PFNDW4dMSOcckZryrdD39z1D406dc+KPhz4Q8aWsYkl0mMG8IOScMAx+mf517j+zL8ULfxT4YjsHmxdKDJHG3XZntXj/wlvI/FPwz8b+GNhuDHCz24Y8ruHT6ZxXmHw7+IFz8NtW0i+EZ8/Swba5jzj5S3Oa9TLazpy5WfP4uhzqUOq1P0d8+mM5dTiszRtWi1rS7TUbVt9tcxLIjDvkZrR80AV9gndHyjGugJzSgnb7UxpODjOTSl9qc9aYbiEhRwKo3DsZQPXvU7SDnriqck+HyRkg0xA3ynrUD3Ck7VOTmlebe2e/pUHkgvnofWgCcjgc/XFKF4ye9MIxj0oeQk88LQBKuMcjOaVjjG0U1Wz0GRTXkIP17CgrYbJJg9PejO7/Cmg5fvilUYakA4LjtzRvGcnjNAfJp20E5PQUbiFDDA9u1D9ueKQ/MwwDgcUmRyOv1oATcSx9BSoepOaEUntUqKeOOKAGfePAwKXb6cVIF25I5pY13dj1pgREHpzmpFQnGc1NHDuYkjAFTBBkeooFYi2BMZp4UsM9KfsJ69KeFyvFAIh2cZ708Q7l96eEwcU6NCeOaAEjTbgYz9Kk8sYyfwp8ceCSaftH45oGRquRk05E3DpUhG5cDNSJGQfYU7iGpGeCc8Vdt48/8A16bFHkj0q4kY2j1pMYiRkU7bg9KdtwAPSlzkYoBkUjkkAUyR8KPyp7/KM+tJGnmEccUCHJGQM0p5apCPlwKYV5yaAAYOKf1FNwM1DPOVWkPcjuZiBgdBWTfXAjjOT8zHaB6mrksny7iayNMJ1jxA7bCbW2Hyk9C1SM39NslsLPA++/zNn1rP1S6Koc9ARWldzYzg1yeuX+1XAPQVewHOeIdQC7sH1FeZ6vcGaYsSTz2ro/EuokyuoORmuKvZwrE1my4lC6nzIRnpVe3h86UEZ+lV55/MlwM81uaFYmWWMkcZzzUlG1oOml3QkHtXpGg6eIkU7ew6/Wsjw9puwJ8vGRmuw8+DSLGe6nISG3jMjt6Acmr2Iep4N+2F44l0jwraeG7E77i9bzLlQf8AlkO34/0r43mdCbmSzcRyIMtEzYyOnArrviL4xl+I3xE1PW4LqTdJK6W0MjcCMcDg/SuEu5Y7m2uAymG/zkH+FjnGK45SuzeKshZyt7dWwtz9m1AfLjdwfcVHCZL/AO3f2hG8d0pbDp0BHrTUmF5fW9nqWbedE2iYJjOelQLdqLK6t7sPLGXKLcKcEHPf2rMdxJ4Lm70m2+3QoijpMvB29wfWm6hHBpl/G0A+1QeUMOrdAR976/8A16drFtc6YljDLL5thMBINpznsR7f/Wp1xNb2l+W0+IXMYHzrIOAuOVNMGVbbVGNjPHEnn2MnylpRyzdiDTbqCTyrKVWWay8zbIingN79x2p8lvc/2O15ZKqwhwu1WGFB9f1/KmmeCwWAQfNhtzeYPvNSGSTXqpqMM+nxhZlyGjYZwvcH8M1BBaCaW6vYJmjZUJiij53Z659qvWlwbvU5pbe2a2uvLy8ZH8v1qhpkf2+8ub7zCjpkRwH5Mjuae4FF2tdQ0maMzMmoxfOx7OPSrPhjbq7CK9ZDZ2kRJ8w9TjjAojmtlhLRRAMrEzAjIcdsH+lUtb1Gewu7e78i2imzt+zovy7f9of561IjWcS3trcx/wCotNwxtOScDipl1GK41OGDTWUO0W1jt6MByR/nvUFzNdXtiEi8oRyESSPEeBxwKlnZ4bsxWqRqvl/LOOu7HOBTDUpqwj05yjC5mMo7YAA6/wBKlmP2O4ie4l3h1yqsvA44qIz3FppR8vbLM8/XHAHpV17WaC+Mt1KhkWPPlt0X5eMfpQMotPdT2JaXy44GfGF6FscZqxDdyLehLKIIyAYfgDOOeKhikuZNOUybfJ80jJHGe9WItQkGosbOGMooblvTHUCiwipHFaWNvPO7Ga5Mg3FeWOfapN767qMMkqG2WOLaHGACoHf3qMw2thYm4kj3XEz8EfMSKmSNry9Vpka3jMJyo6DA/wD10DuVvORbO5gs2ZZC4YyMCcD/AD/KpltLbTbtJr2ZZ3EZJZhyTjgVFb30UVjcWtqjrvcNvK5xU0dhbwaqXun8+68ss3mjvjjAoHco2qTajbJtUQwCUlcnB+tX3aO0vbi3iQyTPDtWQdN2eCTVbfLqFv5CQsibiXMZHX2q9HcW2l3VxHFHJPKYdg7jPbJp3uIpyW92tnby3ty3ll9oUJ8oOeangubv7RqVvZLGkQXbuPHy5/8A1U6WC4mt7WW4lEbTHIhx8oweaWG8e9iv4bQKhQYkYnquf/1VI0V45I9Ot7TZbtNMzZ2r06+v51cuLJrlruXzJIk2+aYkPAOelRWN7HbSWkSxm6B4fyz90545pHs5g97JdyNsPziOM4wSelUDGyTM9pBaQEkb+ZW9z/Srd09tYavJHdSpLPsYlsZ+fHFVLxZZ7S1tbOTbEMkyjtzVyD7HZyS7tt1NsZXcr8xfHHWgW5VuVXUNNt5JmURq5PH3WbP/AOqrFxdRPctDCE8lUyzHgdO1UPsk81pbiWeNRvIMZ6Hn/wDVU2oQvPPJaW3kkoCCX/u9+KQNEqC00/To5JNrmVipO/JxngirDw/2nrJaaGSDZFkbWwMAdxVO1s4V0tXaOJ7lZDgDpj1q8bRb3V0mvm8qcxfcjbhQBx/SgCkssj6dJDbpLGkUxcyA8kHripoTaWV+VUST3CRFtzDO4kcfl/Sqq+ZLBLGkQFuJP9aX598VbbybTUVhgjkmIiYFiegx6/lQMq/NNo7zX5fyvOOE7Bh0/rV8rLfXcRhmaK1mUbSq+3J/nWYIIo9M8y9EnlibasbHJ+uP89K0lElzcRMjPDAqCNV9eOvtQSMF1Da6bexSl5JWcNG6rnaAORUmoRG3ntvtDHzNvBA+8uOMe1IZRNptxBEki3HmA7mXgLipHxY6lZLPM1yxiyBjsRwKVhlWGOe5jlfckEIIBU8Et2qSK8nXU41tY41iUfNI3rjnFRxvcXcExuJPKXeEAI59iameWSS4t44X2xoMZK9TjnFMdxEso9O0qd/M+23Xm7kVum09cUkdvLdG3kk2w223DAN/D1qOKQWtpdRoRcXIkH3uy45FT2zxR3dql5sEDpwi56Y4pWAjhCS2l4kUatCXUrIG9O1T3qwQ3GnyRlbq7dASc5wfT/PrVaAm9trxAixWwcAdiW7CnTKLG606CxijebgMG6BvrTEMaMww3l1IpYySD5VPBB64FXb5Fkaw81DBEoABR+cdcmqsFu9hbXcTsJbnzNwQn7pPUfSpLqAzz2huAiLtHyk9B60gZOLhGM3lWokR02l3bG3nr9arSKlkLTBd2k/eDaclCG6H8qbHePdfbILYKY8ASS9sZ7fpTp2hgsrb7JiWZuJG7A545oYrCr9q+3XEt3MFRoy6RL9eFNI0st/ZWikG3jilw248tk08SFZLu4lkSSVI/lRj0b0xVeBmvLaO4uUECCQExhuM55poZYnDnUb0QwgqmVV2PDrUryR2+kQRkLLeF2yv8IXsaiurrfq03lgLbbWMbewFRi4jttHiZZPPvJJSSQOAmeBSGjUWOJ7hGuwrRtGQUHc44/z71yPiLzvsv7u1EKIxw3Y+1dLPItpeh5Gke4dcIqjpxwRWV4lsb680CSe7nEYicL5WOSSOtNAzjZ3jvII1W2eOdOpU9fwq3a3EIhPkeZHc5+Zl5/Sst7pU8tkeV26MSOmKtWNwIiZIZCxPDKV6e+apq2pK1Opt7yGCaOeC6D3gXBVl6Z65rUEUguobzzYGl2bmOeW9q5q3l8mVLpIorguu1k/ix61uqGs75b+WISWvlH9zuHNSO5aeD7bPaai8aLChJwuORTPKW6QTWPmxwO+XXsfXNMji+0zW86xPDYFS4RTx9KjiuQ7W0MDSx2Tvk9eOec0kBLe28M6PJp4dZI3+ZieW9iKlvnGnRPPYvvupQFcEfdNNN2dLt7k2LboTMPMaUdT7HtU12sekb7iPy7hpsEgjOCfSm9B9Cncwy2RXUZljuCyASxZycetST23ktFerAwtfL3NGnAwR6UjSNZtJc3KLOko/1asPl+tTMjxgXF07RWTJkqOeMccUbk7FezuSViNms0dnJktjov1qe1vItNk2RTb4ZXw525wfrSxXDRPFBA7xafIOHI+Xn/P6UWohsP8AQ4DFcec5PmP1z6ChFMkYLp01xJLtmR8bPmyBSOWM8st60ptWUKpUcClaI6FbEXccd48kgAVTxH9agt7SW1M41HzhayyARFBkY9M0MdyzJqQdltI8pYtHtEjD16CnWa/ZJIbElXlIzFMOpHemyNPe6hNZOPs9jEmAZBge1JBB9pvRp5SNmWImOdTziluIVEjtbhLa9DTlnzHIDnDdqtoj6nG8F5J5SBiELjrVSS1jsIbazYtJOHOCDyT2xUAnnk8yK+3xOhym8dRQHoX7Jmm823gRRPD94ocZHqTTkCrbyIXeK+jA2sOQao21+9x564RJVb5cHbx71Ya4+028ihGjuUA/er1I9qroA9ZIXdDfvtuwpK46tS2F3dNAPIt/3fmFW29NvrioVmhuI0knKm5RMn5efxqS2d73yJ0VY1TO4q2PxxSQD1aC0jdgizgv82eoqK7iBima5Z1s2HyEckH/AD/KiKaOHebZ/MV5Pm3jP5fnTZhb6ctylwWeFnXEanOM0WAW2YSQTQqBkR/JMOD7c1KzM5jYHN1GOj9GH1pIY0k+02rg+UuDHKeOPTNKxS2vRFkySJF8snUEYo6AnYJ7iSZ4WWLFuDtl2DIFJO0VnsRZkkiLDymTPyk9sVG4cETqUSN+Wj/iP4UR3MKxIscKtHI45x933qdhstXq3QhikkZWlSQbQvy5HepS9vG3mopeFnBKnqp71WaF2CpNcAGOXdER3HYVYmZ1cTQoFCviWJRkH3/nTsFy1cBrgvBPMYVZt8E/Zvaq0twu0lYRKoOyVPT/AGqHkWMLFKRJAzfuyBnYfQ0w377JooIvJIYAyY/1gqbXGWEBiW4MjFV48qTPB9qr3MMJtJJXcuDgvF6H2p8sEMkE6zSEwEj5V5KmntMqoqpFuniAACjIkTFBI77QwiKlB8yqVJ7j0p85SS3YsQVGAMdUNOuJ4HtWaZiIyBhcZMZqum9RO/lhiEGAORIPWmO4C72CYFN23gY7e4qRbmJ0VXkPmZ4HZqiYyvCjMyLkAoTxj2JqeH7M+4DnoGTHKn1FDGmQyzNDLjeQrNgN3+hpySpCYgzPHGH2+/0NLexSxbiUSXIBJHf3+tRlpZ1w7BnQjaT0K+h96EgLpmURggbAMqAByPcVThmyj/MGVuoPX6ipZnihiUKxkZZASw6oT2pLgoZELR7G3ZLjqB7CkNE4uXkAVB8zKGA7OB/WnMGFywJBaRPvEdfY05lQeYFIwnRl6n3FVJWLiKZwy4GDn+I+tAmTWyyWrtHM/wAxPGPT0NWbN1ZXUoeDjnqPY1TtzEL4yncxZed3QjtipYYSb0vv8uIdC3cehoY7l2G+jjUpGSTnHvn3rXtdblsPLDsclhjA4ArB86MccMS/UdvrU8c0sscsYOVBx81ZtXKTPW/CXxFihYWV7IZV6pIo5X616NbXUV5EJIJBLGRkMpr5ptdRNsCTgMDwa67w54zuvD0qpvR4WIJAOcg1m42LWp7cOaXNZOj+I7PWo90UoD9dhP8AKtXdk+4qQ2HdfpSg45qOnbuKAHA4pRzzTCcUq81Qm9RwoIzik/GgHFAjlc49aDz9aOtBqzIXpxR3pB9KVTzzQMXrQBQB3o6GgBetLnFIRRmgBQaU9e9IOtL06UALzigHP40mc8GlHSkAfjmjHPejpRzmkAoP5e1KTTaKYDgaXOKbt249KWkgFz7/AJUo57U0DilzigBdtGaCeKOnvQAo4ozmk/WjqaQDqAcUnSimA4HijBxTelL0NG4Bz9acPu00/wCTR1470AKBgetL2pCcUZpAL39qUDg4puaWqAd1+vtQDTQeadyKEAuaKaDz0p38qAAfmaXGBSA/WjOOKkBcjqKUDvTRx0pTzTAM5HBozx1pBSHI6UBuZ+vamul6bNMzYwpwTXzL4n1c6rqU8rs3LHaT0r1f4v8AiT7PafYo3O8g5x2rwW4uXuJMN69auC6jb0EupPLHBwT/ACrGvHX5QCcd607mYSgITtx3rmryRxNLg5AGM1ruQXdL/fX5ZcBF4AraGfM4P0+lc94Y3NFLJjOTnitxHkLAlRkd/amxFpycYJzSGQkAo3FMikaQkFeB+tSGdAApTn2qSiOWU8YAJ+tKrOWzgD6Ubon/AOWeMdcUpMfVFbGeuKYglfJHy5p0LlgSAAKG2heMn8KZBmVjhMDPegQ+RmIBBwc9qVJldSN+SOwpcMpICdO9HyrhxGpY0ymQtcLnGWzn0q1DAkh4DEjk5qFnaVm2qobqDUiXM44bAPcikFh7RiMkAHOeCKWNiM8gH0pvmEvhm3ZqVY1BzgDvQg1GIUyTgk0x+TuaMkCnu4fIzjjtTAR5ePNYEdsUrAOAj8rO0qQeMVXdRn75XPGRUxACgl+OlIkQbnepFMVxgjKuoSYAHu3rUd40hyGdQCQN4qxNGCA7RqSBxVSaKPywShYjnb2oARntoTIuDO4xzjg1NGz7i0MSqdpO1u9V0LSQyMEEUYxk96RmjEsbvKTleq09gHiTfBEXlBcPnC9alzHPLK0m95SOvbNRwQ252OkeJN3G7vU7q0z3PlyLHgfMoPSlcBsisn2bbCkRzj/epJY3YTCScKN3MY6j6VE0BcW/myNLH191olQ7C6qMBsB800NDhAscgwrTxBe/amkk+XgJGGb5T1NWZJ8SBZ5RGQnGw9eKrwpE6BljZpByM0tgY55Yt0okkZpG6hRw1Swwq7OFIQBMYPUVTuSXQlsRgNxjrVizdZGkKxlmOF3t6UCGzQSEq0aBkUffJ6VOblWQBx++VcAr0pvmNH5keSTnBXHGKHi3rwCB6DqKVh3EbMiY64IG0elNhjkWZ8quGOA3cCp4F8tVGQhz1HWiQsqoyRnzGbq3Q0AMXcN5ZCFU7fMNDMwdkyznGB6Ussu6BgcyMW5j7VXDOHd5D5SYxsFMVhWRxcFHkMR2Z2qOD7U+1kKEIFEQ2k8nrUsc5csiRK6bfvN1FSW1vFIIlDedKEJ57fWi1x3CCOA+UYwSz5BLdvpRDp73EcsZwjoSwYnFBUCASIGaeLsOmKbd3Mk2y53NzwynoKYIni2XVrnGZ4vvNnj8KbLMtwIpozkrwzHvUdwRbqs8PzK33welRxSpDIIwoZZeR6A0CsTP8o88MXB+9npmmLIFJUlSrDgmmRttWSI8qeRnpTEWO4Ta6kY6Nj+VSOxLD5RMkDcgjKnHI+lRRo7j5zyjde5pirHKGKFllj6P3NLbvJ5ySlsDvnqfenqIsGQlRNGMdtuOfxpsqB5CXTCOMcdKUpKtxk4khkPbt9anFtGkrRFs55X0FA7jLa1Uq8LEoqj5Gxyal2ssJYj5l4PqaczSPHuBOU4J703ej4j5IkJwD/WiwDbSZAThRKjdm6A+1PVTIPM7oeQPSoIoVhBC/eibj0FTJdOlwJDhFfqw60xdRLueT7SjonloV2HZ1pBavA22Rwsb8gqcmmyXTQloHfakvKnGSfSoleaeNrcLGkmc75DgikNjNjWEjEDzI5OEWUUrvLpjpBKQizOM55ABpboLLalLlmaRTiMI3BNQwS+ZGtreRZnY7QzdRTtcTE1S5XSGVEcGCV/mYd6oXe+1iR7Ul7d33N3wKfNC9vKlpcoj5bgt2FQys1on2MgMrsdg+taJEItMFtbcoCJIZF8zmtDwNpou9VhAXh3A/WsC5IS1jg5Eq/KcV6V8HNJF94h09CMneDj0rWKuyXsffvwf01dM8OW0ag/cHI6dK9KjzgVy3gm2+zaTCgXHA/lXUxNjPauy2hz3FkGT6VAc7+mRU8jA5z1qNACw71DKJ4lxg9amZQy8UxRlu9KxIwKQDVGw45xUw9v1pmDj1pVznpQApBB9aCSe1PU8UxzzQIaBzVuxXALZ/KqvRc5NXrFf3Q60FbFo8nGaSYgAAdaUAH1BpWTO09xQAgGU96icYqbGCDUcvXjpTJK38eRnik+8TT8fMfSmBfQ0hgVznFES7uvNIHwx65py4U7u1AD9wdguM7fWpzggVBHgsWHepW4FJjM3XL1dP06aQttKqSDXx98YvEbtI+05lnbnPXGa+j/irrC2+n+Sp+Z+DXxr8RNVN3rkqbt6RDaMdK46rvodlJdTxrx3Cx1wTZyrIBkV0nwV+No+EkmoLcaYNWjlxJBE7cLIOhP+e35ZnxCtWjs7K4HO4lMCuKtoUyZcFmU8exrxKlTlbseqqaqJJnUfEH4ia18S/EEmuaves0hJ8q0/5ZwL2VR/nNZZ8YTXFrFDc20ExjP3ipUkehxWW26Z9qjJY4FdX4e+FmqaxLEwBO8jbGq5Y/lXl1Kutz16dKMIkkF/Y+IJY0tdHlWVcHyxL+7zXo3juKRvBdlcXlqLZ0VYo2Y8tzyKdJbeH/hcpTUNx1PZlbdFGQ3YN6Vxui3mtfErxRA2oktpQlC+WfuRrnHA6VhzuUk2S0mtC0ni/wAYXFlb6JpkUsVjKnKQHAYe5FP0T4XsLhJ9RaSaQtny+QufQ1neMbLVfhr4mmtbe+mju43MkAXgFOxHaus8K/tC69ZrHHq+nWmpQEjzfMjCuB3wR3pzhKpf2YRn7JXtc7HSNCgtUSNowsSniMdq6u02REeQCjL2HrUOj/EL4c+L4dslxc+HdQc7UMy/uifrXR6n4h8GfD2wge51WLVtTIzHa2+H8z0zg8V48sPWc+WQ3Wi1fqdF4X8F6jqjFmcwpjO9vTuRWN8ZLxPAfgqex0K9TVNb1CURL5cmfLXvnHSvP9Y+NHirxjI2l2sz6XauNohtYznaexY1g3WgahoNiUu7ieCW4B+z3Dr/ABkdcmvQhl7S5pGcKqckpM5eXwlrFxB53iLXEs7RFJ+zROEyPTAOaZp2p+HtBbytC0WTWZ3X/WFDgH/eqndr4b0m5YavfXfinUQf9UuSit6Yzitay1TxLqkXkaTp1v4dsCAFdgA231BPf8apqzPZT0seqfB+fxNq+n6xoerKkVpdwZtoEkyYQTz/AI/hXmPizTdT8O6xf6VMY2uLRmjDbeGHbHt/jUvh+aDwX4o03VL3xTPeXizIrxrJu+Q8EEDtXafHbRhpmp2WsWU32q21MsGYnpzwfp0qYS5anKcVSKhJS7nk16syRiPyxhkw5UcA9sGsqSKbZhMBETB3Hk1ty/a4reUSANAsnGB8wz61i3NqzOHZyqscYHavZpyujz6kOWTM6RVlQq0pwP4BX1l+yP8AGbT9G8AXnhzUZ/IuLCVpLcytw0TcgAnuDnivld4rGEDa5aZVwzDoT/nFXLK1vb+1b+zrcyK6lGYnA/A1t7Tk1MJUPbaI+2/E37Q+i20q7tQjYKu4rC26vn34/wDxH0P4jtoDaeXuJrV2EzcA7D2ryKbQp9It1lnGTt6M3JP0qC2giCwMJfKMj4+XBKmpniIyVmwp4KUJKSRqTyQ29yRHYF1ZSAMcc9OaIykLRhrNShOehyarXl5LprzW8cpuQBt3Pwc/hVEzXMqiQJhuMBWzXnW7Hsp9z074J6//AGR8UdNitbZre3vmNvNk/KwPIB/KsX4qWqad4v8AF1pJbLDDfyl4CBzwecfjn864mLV76ylS5tlkiubdxIrq2CpHORXq/wAVZZNR8P8AhHXHthcmW382WVegLHOD+tVTTjI5KrSkpHq/7H3xQ/tPwu/hG/nzf6cSYA7fM0fYY9q+jkuVZghPJr8ytE8ZXXgPxpaeKdNZUeGfMkfZkJ5X8q/R7wzq1v4j0HTtYt2DxXcKzAqcjkdK+yw1X2lNM+TxdL2dRpbG9JKADiqzyt60wyg8d/Wo5JPlxzmuvc4x8kuAMHk1XJ6nFNJ5yxpGfjPamLcYpVJGZqQSeaeOnamOQ6kY60WkOyPqSc9DTEWGZtw9BTHOW55oO7d6L7UjADvk0DY15Co+U/lThyAepFQjBb1xVgDjigQqZOeuaeBladEhxzxTwoC++aQ0RpGAD705gNuewpzLubHQe1NZR07UAMXk9cVJHHlvWgKBjA61NHHjnNADCOMYpUX5u5AqUrnBojUljximIaIzuqQLu6dvSplTHbrThFsHuTQAjKMDg5pUiz2NSLGSv9alRdo4zmgCJkwfanIA3GMCpdoK4705EwoBHOKAIUjxUqrtOfyp8ceMk0bNzDGcelAAiHfTlTkn0qTbxnvSxqc+tADUT5sVYWEcUqxZIqwsWKAERApFWApwOKSNM4qU4ApjGHn2qJj8xFPfmoic+9DENYs4xU8CGNQDyaihOecHGasY/OkUNPByKTO7FPUYbmo3G1iaQEM77fpVGWbcD7VJcuxYjtVOSZYY2djhRzUgZPiTVzZWyJH808zbEQdea3dD08aRpccQzvI3Mx6kmud8PWY8Q6udRkG63gJEXoT3NddcyYU4OMVSAzdUuCof2rgdevcpgnHBFdRrF6BvBPpzXm3iS+wWXPGTzSbGcvrd4JJXOcnNcrqFznoa0NRuMs5yfpWCzGeTB4rJmhNpts80hJ+YE5HFej+G9LGI8pxx/KsDw7pRldSFyo9uten6Dp+AMjjjpVolmnpVksaDnsK8w/ao8d/8Ij8OJNNtJlTVNWPkRgnBCH7x/wA+texQQrboWY/KoyTXwJ8ffHsfxH+I16JWZbWzc29pk4UYPLfnUVJWQRVzzCa3iM8YuSlldIvyNyNxrNvWV7CKKaFRK0oZbjnlc8g1avZvKjuV1GMXSR/KrpJkgVEsgtYbaO8LGxc74+NxUHtmuNnQWLtIbO6KXkhlTytsU6HJC44P4cVistxpmh4lEk9tPJgMBxnPDVbjR7e5upBi/gQEcr8oUjimW8cg0xrhroMNwL22fuegxRuA65mS1e2dGF5Cy/6nnKt/SmWQFkl5LZIUXkur8sQRyPcVX+zjUdYt9QsjJAwXLxN1UirClr7U5ZYZlhnjVsRZx5nrQBWTyrfRpgjq8n/LaPpgHkDFRXckWoppT2gkgdMKyeh7N/OpJgklgZIQsU5b94jD73Pb9akubhptStoY4Y4Lwjy3bOAF7Nj16UXAZBcvc6/MhlFvPHFnzGON7D0qSAxXml3Lx7FvhIfkbpjuR71MbUXOqzpMyCWOLAf7od+3NZVmwFndRv8A6PdtJkt1AHp7UAWPtUS6FEVjMcsbEBVH+sJPX+VVNRtby5eJri3hSaRdjyy8D8ferl5cpd6TCpiMTb/3cnTzBn0/rVS/8y61FLHUC8dvGod3buO1Ah2jG7XSW0+3Fr5lvKRI8r4ZlPTHtWjJO66m8VksbLFBu3j+9t+bFcbq1vFp+qxzLLnc+AM9uxrroZLq2vnjtrZC6xHc4bg+v+frQNalAav5NgqRJBPcGQ+YvQAdv6069YpdS3F8ytOY/kyPbgU6eKGx022nWOBb24kbKceoxn9aV5JXe6m1FIyyrhAvJDdhSTBjopLueyt3VY1tSSHjPIDDqaS01C4kluha2yHarJ5x6FD1xUMDXo0+ITGNbdpCUHpk85qVb6RZLyGwhXyChRy3HGe1O4kRF0srGyDws+9iCFOdqjFXZ5ZNQuZpblVt44U3IFbG7HYiqdxJHpej2imMyXEhIMQ5wM1beGTVbu8uZo/ISOIExnvjtikhlOS8kvI4TYqyl5Qz7hwo9Kt3n2OPVri5urnzZoYipjA5DY4Aqs2o3Fzbm3gTyh5mN7L07cdqiSa20vU5kuJUnuFRg5cZLNjimJhYzNfQ27LCbdd5ON2Cxq1d3ENpc3kdrHIzkheOQPfNUEa71WOCRNkEAkyhJxzkZxU0swhl1GC3hPnrhd6chuev86A6Fy5hnW0tL+6lCRtj5D1xnkAfnUaXUt1Pdm2hSEFSW91zx/Soz9yx+2TbZp+FjccAA8/nU8013K9ytsUig27ZDj5tueP6UDRGyW+m2VjJBtmu3PmEJ0Jz0zTksJZZdQlvpWEEn7zy0P3WJ6VHFLBaxWqW0SSTLg8n+LNLDDNc3GpyXg8sMBII1fAzmkNj5YwumQRR7wiP8ki9eSODUhNnplxfSvPvfYV2Y+YP64qOKdprWzSyVkWI7Xd+/wA1SNPaxPcqi7r0KcZX77Z65pgUZd9xZwTyTLGjNkKeM8//AFqnvbmSa8k+yIkZUZMr8BhUUyRTpY3N46RpuwIxyM5wa0bhlvmniiMcaRgkFuhT3H+etAmUJdthp0KkJNdzybvLjPGM960Lu2n1DXGuLrYiJCQIgcdBwP5fnUS3tv8A2ZF5Zie5RtrHHHXjn/PWrEsoGsu2oPHkIevUNjgD/Pej0AzoJ2vdLjhgtvLi8w78nknvV1fKivStkXeZUKYboAR1qvIJZdJWaMRwus2WO7gH2q1FtSeVbMB5fKJDKeoI5NIY26tILbRnnu5WnuN5j2HtxwQKnhR9Qa2jcSWkTR5OeDwOKz8W0GlTOzmefzNhQtk9OtW2NxNqFsZlEMaR7NhfkDbxn9KEFggd1tWhh3tJ5m8yv2GPu0tyFstUt53DzTyR5CgdCR0qFJJI9LuQkRUmYMHL9MDtVoyxw6pGCTJKYS2BzyV70wM5beY20wu5JAWlG0L1Ax/+urwNxf3CwRkWtuuMSgcnA5P6VDJAwtf9JmcgH7y9RU4SbVJ9glkht3TaoxgcLyc0AR2sqxw3Mdrtu7kOH3kcbQOQSKG3x6vaNdOskc0RKqF+78vFMglisNOktrDJZ3z5mM7QBgg0RrHpl5BLNM1zK0e4R98HsBQIaRLdaNcfaiIFSVTIU6n0qe+nEN9aR2a+YjRpnj+LHXNReVLqGm3sNy5jWNlJCjBYHpmp0uUmstLhtGkSTOx5SvfPFA2ZsjtapcrFItxeXDhlZuqeorUa3G6wubrYVRQdq84HfH61UmgOmG6QOJLgyArIB90DqPxpBIbWKxuLqR3LkHy9vbPTH50hC6ZPd3q3sRhSOBhuDKuDtzSwyy2thbizjjlTdiYOOOvH41cFvOJZsS4iaHeVQc7M1VnmYQ2MNudsPRzj7xJ4poAOn/ZtTnkl2yTzJuCDqGzTLlGFsWllSNN+duPfkYp1sslpc3jSSG4kK7Ex1Rs9aglgDWizXlyd4YjbjHOe3r2oHYuXpnuNTVLcpBaqpZDjPmKBzTGngk0ZVtw32nzTllXoPpUkjzyam8jNi22HYijBwBz/AFoa5jbSENnbOZHcsXc42+2KTYkizdKdP1SMS77hjCeQ2RkgYz/ntWbqVvImj6hLcXLnLqAvUYI6gVoTWi22pWq2n+kPLFl33H5cjkfhWXfWcelWl2jl7iVsCMljzxyRTBnHXMirKDav8h4zjB96ZaxPaP8ALKrBzklD+hFVoZhb3UkUsPmIwOGzyv0ot7iGGRYjEz7843cYPrVJsnZnSWMrabGJnhUxvx7itX7Mtubm4ufMeBkARV6DNYmlXlnG+673lSQqgCtWwZJzeC6vGiiDBYjjn6Y/KoejLNLT4mknRLm4aLTY7clEPX2BpUujLdWlnbSbLLaxLFQOMVHCZdUuGt1dVit4vnLnGewzS2klxeTvpXkKAqbhOg7fWnuIkjD2cMdtaiO8tppSXkfgii9l/sZhEI1uzJL8mDkKaYix6fDZ2CRPNMzn952yeaba3Nvp5FvcW8guGmJQN057ii4bBc2kenJO9+pdbhgV2NjafSp5YZYRI08jfZmQRrv7emKgis7XzJEumlDSuXRZO/0qeaO6urOeGWZBEh2o8nb8PWjYNyxYzS3FqulMhEMUZAlxgEepqpaWwtZRavElxGSStwp6E1KLi+1C3OnxMrukW0yIOo9c1DaGKO3i0vyXkuY1L+ah7jmj0BeYSKlowgnilmknkwhB4HpUsYP2aVNSuXxHIFiH8qZHc+TbwrdRzrfZZlyOB6U3TkF7A637kzFy6K680bhsTLcTa3PPZXEzRRBQQ543fSpYZjLcNp5QJII/9d0Jx3B+lV4JLvUopVfy4mgYAYGCfSpvtC6751sISk0aYZz6+1K9h2GCWOG7t4Jd73UanypVbJHcGozPHdITqN03nK+VG373oKeiQ2t3bwpJIL+GIsOOD6g0XUq3UETzmNL4ZfY3Xjp/n3o2Bgvmaw2XSKIxH5OQp6d6szAXtjLHErwXIwC6ck/SqNoH1mzEssaxzwvhlQ7AR6/zqeaQm0unt1kgeM/w8l6d7CJI2W1EfmEyzIuXV16mlks5LhUvUAhYLu8kNjI9hUQuWNp9tjdmfAzHKvQ/SrEssjzrNLHEUWPLKjfP+VG4Bpu9/La2VhGxw0ZXODn1olhhsZZjIFnDyANuPQ+lSRG4njsrq3Jgs2zmMcA1GTBbzoHiS5hnYklj39v896Sdw2FmuZJTNFcSeTasAsZPanROksgtbZd06xbfNbvxwaiW2eBTBfkxwzODC7DdxQd8l1c2z4URriKVOrGmtRWCOAvB5tzKv2mJceXjr9asNNvs7aSOMiAn51VeB9apgIk4ERaS9jQsyOOCKmjeSZ4pHVouMuiD5ffipehROsEMYXe5YF8oR0qwJpVkMoARvMAPHUeuKpgIsMUURE0Urn94xwV/yavSWitFbJcTGOQPlSer46CquPQieRLg3BUOInkwMDG2myRTXUUtvcv5flODHIpwSB2pXaSS2l/hLS8gjOP881VeEut0k0mY2IKFedtIpE8rIySyRgqxOJUPU49KUyXUcQbAWPGY5TwM+maHVljnZADIqjgHOR9KjmMTiRXl/cbRx12tjnikiGXLmZJbdX27p1UeanZx6j9aVJ5kt1RGKxdUbHT2zVU+aitAiAukYaKQHIYY5GKQ5mspZ2fbb7dskI5ZD6gVQJE1xLFDbSO5aaQDDwhenuKuW+14Y/IVtzqCkhXkjuDVVJ2XT1KhWnRfkdh98e9W9PuPtEEYkGxAM7eux/ak2OxFdMYoy5nJYctFj7p9aiEkQDOUZiQCy9j7ipLhkFvIzwlpgOM9JFqK1WZ7OOMKY9w3IX4K+xNG4rFsb3SeSOIb2UbfRx/jVeYi4+aRmAQYQHsfQ05f3cT/ADln24eMdv8AaFIlwqRrug8xHTG8n73v9anYd2DYIJGYxkce/qKnv0Btdzg7lbO3t9RTUkBTYFAJAKs3b2NNuipiaJ2dkUhvdD/hQNsYYVaJJN+AOCmevuKsKzrLGf8AWMQQEbofrVN0heE+WGYqc8fzFSuzwBZQMv8Aln3FMROivkkJhuSScc+xqewl8xXblCvTd/I1WaN1kiXO4SDqOhz2PvVuGMxumfmABBDdPxqSkIoSabGGXnnParKHYC5Cjbwu481nuTM+yKXDHox/kamtrhXnEcsO9o+AR/I0hm7Y6vPFcW8kczQlOPl6EGvUPDfxB3RrDfktghfONeNriSWTy1bgYOe1WrPUmjUDbuR+oNZtGifc+mY5UlQPGwdD3XpUm7J6V454e8X32lmMRSiaFuGjc5GP8a9O0XXrfWoQ0LfOOqelZhY1etKD2xTQcUA5PtVE3HdaWk+lJk0COYyKTqetJnNL0FWZjgMkelGBSZxRn2OKYx30o70gpe3vU7AKelApM9utAPHSgBeaXOPpQKDTGGKXHOKPpSUCFz9aXORSdvelx04NSwQvr7UZJpN3tml/OkAClxg9/wAKQUvc1QBmlpvU47U4EkUwCj2/lRnNIc9qSAdnNIKKBzUgKCfSlzx1P4Un50nQ0wFHFLkenNGaM5osAvTPFAFFL0pAJ1+tBHPvS8UgancA/nSjAPGaBzmj8KdwFz+NGeKBzRikA4DpQRjvijNJ1NFxsXOcUUZyfXFBOKbELjpR09aSjOfekAoNQ3NwLeF5GOAoJqTJGOtcl8SNc/sjQ5drYZlPFA0eKfEPWv7S1uZwdyKSAK4p1UtuHc81evbj7RK5PDE5yazZmyxX7hrZKwtGVLp1WV/lzxXOXlyscEjMDyfyrYuWaVpMnPuO9c5qoKxEMMjPar3JZv8AheaNbTGDknPHpW7lN3GSKwfDDR/Ydoxv7ZreSTy4QDjikwQ5DCAQSR9KbIkQIw5z+tOBBQOQMVXmZmbcAMH0pAydMbCQ2QafHGQo+bv0qKJCo+4M0KGMg7D1FOwyVyUP9KREwu7cR7Cg/K2MAk+tOKuMdM+lAhsYJyGds+9K5SMcbmz604hs5OCPam7PmJLADH1oEQBoy7YVuKtRDCE7eTUSleRmno6kYLHINIq5IICzjnbUyKXkw5yo4571D5jyL8q7cdzQpIQu+fw6UDuWfs6bGIwGPTmoNrCTgKwxzUW7zWysZOKeuzzMHIPQ0xWHOhZQAi/4VC0OSTs29sinyIiyfIWXigF1jzuJHqaAIgXKlQzAj1HWo1aR2KmQKe1SLNOQxVFYH9ah3LI53Q4fdwRQBEECvMG3SNjHTg1IqNdSRBIljwuMf1odp1eQLiNCMZ7imhUiuImld5U28MtFxbjRCkR/fzByH4C9RSkhJpvJiZgedxpZZlf/AFcAjyfvt3omuDvbD7QBhkUcGhDJ45DPNCkhWH5e3Q1FKkMcLopeYF8lSOKS2aJnj8uEtxzv7VNlo1xuQKXHPcUMCW2ijmdm8gbQnIfqOKglkVDHGWJUjI2dqffy+ZMWhkZpBhSB0NV48rNICBG6pyD1oGSJg7QIxuJzubqanRW5cA5JztWoLZ1j8s7S4C8seB/n/CrPPmKHkwp6AUXEyHezRsrtg8kbf60qFnwmTGyrkkDlqTyl81xuxk4IFSgvGZAhPl4wHI5FIBIcj7qYkVSSW6/hS/aTIkYYGTnpjGKSQl5MAFnVPvnvSxpIPLE0ixEqT8nOaaEK8TPCAZdi7hyvWmy28kkUqj14k70qQyyRbo4duW++/Q0jOzGVZZMybgNg+7T2ARdOa2BfeZXC87elOjiU+XcRlgT8rL0FSQznT7n5sMjjAHpScpeSwKw2ldwUNwDSHuFy40+4WYDfG/ylQOATTTtNwY2ZWRxkJ2JpsbF4mt5ZBvPRR0qq6NJEVIzLEcKEPFNITZPCRh7aTLEfc3HipbXLQPEUDSJ09B9KhRkmiSVyWmTnaOgqaacSos6gh+m0DjFCAazpPH8nMqevSnSFpRHKpJYfyqtM8UR84qWJ6gf4VMcoiSoD5TnB/wD1UhkEkW6dpYhgd+atwWYRlldsK/Re9RoiwyhQCI2ONzdfwqwyrErKzbSv3SRy1O4EgRlzGCR3GOtM8wDDE5kQ4wOmKR7l54oxGqhh97b1P1pFjWJ1kcCTf1UdAfegCw2/eZjlY243Y4qszk7lRSxHIwOTUybpFaLcMKcqM8VGMxyCRQUXO1iDyaQrircbFUhchuGyvANCkSJLEyHJ4VmH8qWRQrsjMGU8rzwKRp/NhSVThk7nv9KYEUe5LZkeMG5hbJL8Ej2qOYm8t/NiRmn6vn09KfdTkMLmNC7Y2sze/tUUg3lJI3Y4P7xFXAo3Gx14y3KJLCfJljYFY8ciopUXVIIX8xlvAxIGOanZomubfUVUpGoIZD37U2O6i877XCvmAKeB1/KmBjXVu100azO6zITjuajeUXkMa7Ss0TcHHJFT3VxNesk8DKJVzuXvUlvEklxFO5LjbtYLWiIK86m4vkU85wxPvX0B+z1o4uNfik2/KuOBXgGnbbjUWYA7Q2APQV9Zfsz6UHuBMV5yK2huZSPsTw9EE0+EBccdK2QvFZ2mjZAgHpitFeRk11GRHKM/Slt1DZOaRmwPY06FfbFQwLKgdeaCASM0mOP8KUikO4p9qceMcEmos4Oe1TKQzDk0AKMEZpNu40Y2/SlBDdP0p2EN+6MVo2w2oMc5rPYc1p2qbUHWpKJSm1Qe9DAso7U484zSSnGMUyRFHXPNNmHAx0p4HHvQRuGD1qgKTMDmo2yo4GfpUVzdNDOV25FTYJRT3IoatqMaB/F60r4Iwe/pSqu31/GkdNzr/KpAlhXAAFFy/lISTxSD5VHNZXiTUEstPlkLfMq8CpZSPIPilq0c91cyM22K3Ruvc18k6rc/bL6e4APzsTj8a9o+MWveXpZhBbz7uTGQegrxKRcDHYVxy1Z2R2MXxvGlz4RErK2+3uFPHoRXnUB3QnbG2ZG4UdTXq+qL53hfVIiu/aocA+3+TVHwF4LgjtItX1m4WxtOqmTgGvmsU+WbSPfwzSimyx8NPhTca1cxzTwjkbhvOFUeprqPFHxdsfBlnPo/hKItrkLbJdQyCq46hP8AP51xvi/4pXWvQnQtAJsbaJtu+PIeYe59Kf4H+Hknni7vosNnO09/evLfLD3pnXZzer0MnT/DOp+NNTbUtVmkluZCGkeQ8tXoniCKL4f+A3e0Xbqd1IsNuo9Opb+VdJbaWkGFhUFjgDArh/izqC6l4ojsoWENvp8ISadum88sB/nvWEJurKyNH0SLnxB0v/hJvAOi+MJpFnubZEt5gjcqScHj2OK8sjLw3Nwk5EiON0Z6HNerfB+XT/FlhrPhd3NrbTYaKZzwSAckA9/8a8y1zTJ7S5ndnMhtZGt2dRgPgnBH4YrupS5WYyjo0OghEsB8wFxjO3PI+ldDollp76tpUd4hEIkBaQE7sehNcxYyHy43jmwepVh+ldBHMrbDy7nHIHSvVjY89vRn15pHhfStKt42trdFyAd3UkYq/wCPPB8ur+BZ5o7J7l7UecqheoHUD8P5VX8EfEjwRovgHTNX1bVoZ74RBWs0O5w4GNpXr+f+Nc74m/ad1rWLWa202xg0vT5FKCSQfMF9fatpVIpWOGEKkpaHh+oRNomqLD4f0ESXU6b3uJR8iknp2/yazb60kuonk8SeIxAwb/j0s8du2RzTdV1OynZbC08SyRtOD5mwcbvduw60lvpfh7SG8yZpdVv1/hjUvk+/WvCqLWy1PrcPK8U2U9P1myjmaLw54f8AtVy4Kie4zuPuM19AeDdOsviN8L20fWALXW9OtppAU6oQcqfpzXkMGp65dRCaw0u30y3j+Xz5yEI/D1rrPgt4q0/wf47b+09Va7/tK2e1lcpmJWJ+UfT/ABrjldNSLrwU4adDhY0uXjljmkVJIn8ttvcY9K5q+CwEli0jZxjtXs3x08JWXg/4kw31mDHp9/CjGJfub8c4Pv1ryvXba3V7QLG0jyI0h544Yj/CvSozWi7nnyXPDm7HLtD59yIUO15W2hOvWu81uGPRdIsLG0lfzY490zA/xk8isfwdpi3E13q13LHb2VkQ6burN2A/SqWp+IIbnVZZHfKS5ICdvSsMVNSkoJ7HXhIKEHN9TGurwyKzmZzMWwUY9KQ30V7Oiwx+U6IAcc5Yd6a2n3Ny4ZLaUk524Q5YVsWHg/VI2RoNKu7piu/5ITgjvzWcXZFSmrlOKMyxSyXJO4DnnrUcD+bsMZKMg6ev1rWj+H/jHWJ3it9JNuANxMzDp7Vdtfgf44lllYQRRJEvPzfeNWpdjCVSHc5Ei5MkgF00YY5LFf0r1LwzqcutfCPWdHuJftTWW0RFeyE7sfzrCPwk8bWzyRz2dnNEy8M8owfpzWp4E8I654PvNSfULRYdMuYts21gwz2x+tdCadmcdSSaPLbiSC5tJIPIZWUdM9DX1V+xf8VBqGlXXgu9mInsx5tn5jcvH3UfT0r5fSxmg8Y3Fo0TSRlvlHrnp/StDTPDviHwD44stXtoZUlt5hMrQt1XuCfp2r3MNXVOyZ5WIpe1Vz9LRLg80hfIyeax/DOtxeJvD+n6rDkC4jDMp6qccj+dabvj6dK+hi7o8FqwOflOaAwZM8/jTc+YT1GKUNk4wcUyRVTJzUchMRyvI+tWMbeKY4GCcZ+tACorNlm4qJ8Z4pROWUggjtTVi5z2JpjYiKT065q3FHgU1EGc1aiTPI4oGIVOKcFHH9KkOMheopCuRgdPagTQzblie1OEYYZxTxGFHfNSquFwepoEQGLKY/lUkMe3r0pyLuJHapSOgA5oC5EI8sPTNTInOAM45pUjxUsSEAkUDYIATzSvtWnpHnOetKY8sOMgGmIUJ8oPQUsYDHHPNOUcc9KXZk5ApDFWPC80bAxx3qYDCilCggkd6AGCPt2o27TUgyenShU3E5oDcaE6YqwidznNIsfPtU8Sc9OaBDlj5709VxT1UD604LjNCBgBjpQcH6ClHyimE4FGwDW5FRiPcTinFsH8aei7FOByaBihdq4x0700HHODzTskmkzkYoC4FulV55cCpJH25zzVCWQsepxSYJEchzknrXJeLr57iOLTrVsXFwdn0Hc1v61qC2Fk8zHG0ZxWR4G006hcvq1wu52+5nsP84pIZ0uhaWmh6PBbJn5FGfeo7+42qeMc1oXMuAR7VzWp3hyyngEjpTA53Xbz907Z7Y/WvMPEF8XkIBIGa7LxTe+XkA5Az0rzXUrvzHOSetZtlpGRfzkkil0ay+0z56jPSqV026Q5JrrPCVgWZCAalFvQ7DwxpojCkgjJ/pXf6faCGIELWVolipVPl4GDmuniTYigDH1rXZGR5n+0F4/TwD8OL5opRHqN8ptrYHruPcfhX59yyrcXQgvSzIvzPKFyeev9a9m/az+I8virx5Jpoj83S9IbyUkiOR5p+8T9OleDXjgh4wHmhZcfKeQPXP5VyTd2bxWg2ES29texLCsljK2IXkBLD15/Oo9T22f2B4UW7hwGKI5xtPWi5laHS4rOMymB2AGO2OtSJHHpuoxLZRm6jdQSkg+X3B/z2rM0Ira8LxX8mmo0liRtkjI7f5/lVa6tVitbeS0LPIrgNA3Untn1qxFbxXFnfeQVg8uQgpE3Kg+35VCsvlW1r5McwvopNoIP+s9DUsRbuftGqavD9jAsLlVBkAO3JHpVKJo7i6vGkCw38bH5jwDjrj3qwyHUNZ815Ps95GmXAyMsPT3qnpdvFfwaobsFplYlD6n/AD/KhDIJ7iCaxi82KRJElysgHEnNadzbNqDRiQBbkqBIy9SvaqcN/wCZo8Ub7YzH8sJZevOMGknE8s8Ftc3TQbAPMkK4+T0pC2JLRYW1eaO4MkDJHsQS9C2eAarkRyaZqEckZMpkOGQdMdjVoq9xrEkdxOuwJtScc8djmqkOrrbaVNbhcg5Hn/3jTQFbUdVaTR7IFGVtoSEkfcHvV50F9fWlrqE/mwJDlZezjHAJ9M/ypj2btpdvBKecCTB5Cjvg/Sm3YtrTUlje3Jt0TMIRsmQHvTYijGkF3eSwSWQllKFAsZ/1ajoas+Fb2aLzrK3tXlnaBsSdSVB5NXdMuILQ3SKm+ZwVkZhgxg9Of89a5/zr/wAPXH25Wb7MoaASRnkg96QGjNayrb2eIQZppW/dueQARg06bzbZ76S6ZXuGYbIyeM5q9HcLA9pNcEyvhXQ5Bxk5GaqzZuZrq8volJD5Cr2yfSlaxVx5he6SGKZEABDBN3AUnk1Gl9cXEV4LW2RYwCjOeBtz1FLlrzVbSaUBYljCKoOMp6mpLO/d9O1OGCz2o6iMF+gGetAERkOnw2RaLzrmYDCdSADxT5pJZ7i+uLiJ4wi5KoevPTFLHNFpaacr5mnwMjr0PHPpSiQtd6lPNnyv9b5WeBz0piuV3u3tvsSWcLrGGyzSD1NOezsbLVJmuVF1PtZjnqx7UPeC7bT4bQvwxbzscZJ6Uu230zVb2d7gzXCxN8vXDdsUAUpo57+KCN1+zWaudiK+M88/0/Kr8Yjhm1C1soy0jIFEueBz1/nVW2W613T7MvCqqsnHO3gnlsVaupYreW5gs2Yv90yxjIwKBvUjg0yO3+wNfzkzP867xwADyBU4F9PPfRwhI7R1wzHuO1RPYpHJYy38rySON0e/HH0FKlze+RdElI4VHzZHJGeM/pSEQRW6WM1mllGJL1GDkE8bs9KsvatqOoXtxqQ8kRx52o2A59OKWOSK3ubR4YUmunjVgy9N9PtkWd9Tlu8loY14zySTzgUIbK1lqDSx29vbQNFCrbDIR6nqKaqpp97dQJM8tyykKSOFOael4X02GKON4EhcbXA5Pzf5/KlW5gsNSuXVZZ53VkkIXjPqDTC5BeRbLOwe+kQBX4wOMZ5zU91JBdX9y8BxaIuXG3quaiuFS5t7CaaZowZCEV064POatC4e7u7xAghtHGRuXHGe1JCENzDNpMP2O2Ukudx6Ac8U+NVOrTNqTrI8al2QrzntioJ7lrLTbSG1kElwzbjtT5cZ4qdllTXLh72dJJRGxMZXnOOMVWgIpPvvLVjG0aWsspCAjjPer4YWuoqthCESOIrK56D5ef61Tkglv9FBlkSBYpCwA4ye9XUjnjvTFZeXLDJCQ2T/ALPJH61Iyr5NvY6TNcKEkuXl+VQ2dyY6mpCn9p3yzXSLEiR5KKeRgcf596JLe1sNFTeImuGkI2oc4B6f596S2QzamTePHHAI9snOCOOKXUBYlm1HS57OFRHbmTf5hPLH0FSsy6ZdQJbxi4mCEZ3crkd6gPmDTmjQKtmkuVdW5J+tWAkFrqcJsoxKzxnc5PTI5phoVn02GKC4ubu4mMnYBuDx2qVIrzU/s0ZleKN1wBnkADrUE8MOnWhlkY3W2QbRnOQR1FXItPW9vraZ5prdWjOwZwMY70xEdnGNPtLm0tc5ZvNLsOAMcinwW/8AZxivTI0s7rkKy5I44xUcS/bdMuEiSVH8353PUgdh/ntVoMmlXkYCPdvHFkB+Qcjp9RQBTjE40m5+0SSbVYfPjknsP5/lU/2hp59M+wh1iKBZGccE56moLISSW13LcrKse4fI5yBkdR/ntVyMSXQt7eGJoooUCeaWxv8Af+X5UkgGPLENNvfKDSStJghRyMdf6VGuIY9PlumZnIEiow5xnkAfnT47o2VnLFYq1xLI+Hc/wY7UXdtHbLamRiLhsOAWzg56e1FgTGxtc6rfXs58yziSMlRnGRnoagFy0unWqRB4owdnm45Jz1/z6VpQ6W0s73M84iV1LMpb5F9j71Uu1uNQt4IYk22qvjzQcAjPahaMomeT7Fc36KWmmVAm0jg8/erOWMW9qGvi7TyS/IoH3TkYxVud/JvrmG2VrmZ1MbjdzjPJzTIZ9pXzYzJKGKhd3I9KYnoWZYp59Ta6upBFbqjMFGMZx0PvUMlzJc6QjW/7qF5CxdhyD3FQy70mnmvmRWkJbyN3AOePxqzcNNd6RmAxx2IfuP4u4pMC4yJBqFtDZNvV0wG75K8kVTV4bK2nNsTe3KSY2uCxA781alnV71Vs3IRIslwvT5ecfrVNZ4dPtJEs2kMxcP5irk47g0wZ51rSeTqk0Wx4ZM7wOw70W0aOhZt3mAcMP4T71r+MoGF0txJMv2gqCy45xjisS2undCfMG4Dp3NXutCV5m9pIiu1YTyKZ0OVVOfpxW1ZI2rRyyERo6SABZOAT6isDSxLJcQ3QjjiSPDPtwCwBrcijXWWE0cTRQxSbiV746/1qdyi9tbWjeC3hjjlVQJdvAb8alaSW/gMFrA8V1FDtfafwqKQm9R/7NXyl8wGVl7fWrOq3EWmXFzNp1zLI80YSRQnC/Q0thFey81IFjErrdQ547g+tAle4S3lkuPPu0JLB159qteYbe+t7u2KTlosGM9c45z+tNvbSSO7TUsoWCFhF6n0NAX1KLeffiGe4dHnWXIDHooPYVPqNxLrUdwEURRI4BC9T71GrTXV1YX0tmUhPzOF6Bc81Lqx81knto8RbsZToV75p7ha2o68vJbm3lXT0MMka7WcdwfWpLe+jtrcLDua8ghy5xyfWoL+e1Nis9huQFgGAOd59Klku4NLinmtuJtgWXcMkH0qVoN6kun3gkhtb2a4Ml1sLCHrkZ701luNTijv2dRtdsK3t2GKVoYrC2tr8BJp5IiTGvI5pLGF/JhvpNkdowJkjQjdn2FU/ISJLVjquLlE+z7HCScc/jTJ3GpS30dmHidCNzr1IqFJXllM9rHIbMt+8PPQd8U8uYWa5sbkujnDfLxj0+tLcZceJILVbiCctdKgUkjkH0NRX0UcoivJ2ia5RcmMnluKZNObCGe7iWJ3cDA6j8fenSSmArfXVssg8vdvBHPtTWqENlsUuzbX0UckMbcsF6Y78etJPNHsjuLFnQB9rqTnf65psNw160GGNvZspk2gHC/T3psUz6fcwpp4M9jcfeaRRkH1B/OkND7i4+xAXcUhuVfh0YfKo9R/ntU0unHT521Cdg8UgEbxowyoPQ4qSX7NYwy7tszyP8gHIye2KrW9oIr25XUo2WOXAQA9frRsPQuyCe1iihg3yafyQSCQMjiq/mtZRwQTiKaIktHIOCp6YqK3vbuC7MDytFYDIQnoD2pbhJcR2jJFctJlxLnkfQUaLUkkPlx6aVvJZGk83dGp6deKc8l3qE8qLHAHiAIKdfqagSIC3htL13WbJKnbkD05qWFn1QO0SiGWJtrSKu3dj1o80NBPcrGDNCrpfxD5gy8N7U+eR7v7NqQVkQJiWNDyMjniqNzqXltcG3ll+0pgOCvH4Vaa2lRo53jMdvPHuZ0POcelMEP228N2kMKl7OYEqW6qanktysdtDO+Zg26MqevpVXzJLeaKEsn2Zlxvcc57c1YUKstmkhYyx5ePPINR1KHyX001qVRPJlSXLhR94etMcWv2d5ZJmkilYfKvY+hqtcWtzqoS6kBhmhf5vK4+X3/WpJHiW2V4B5ttI2SWHKmm0Tcus032iQgKCAAhz1WkKWUc1zIV3ny13qeAp9fzqO+uxbERzyMsYI8tnXjPpmnXWoJIss8NuguCAHTqGx3x/nrSQEsMLPC37zaDGSjsMYOOBVWz2RyBXLPIY/wB4OzD1rQkYfYvMmKPbyKAeclCfaqaOqloYsG4jX92/UMPQ03qCBJv9ANoq7Y35jk7qewzVtHuoZE8v/XrCQ644f3BqtDutiZnGQyYkQDO0+oFOtZZn2o9x+9UZjZh94ehFSUieXzH0qLMg35ykueQc9DUts3nBnuCcqMOq/wAxUEoR41ZyVDAq0S9M9ziobOVSjqJjuUExkdCfQ0ATw3RaIRQoM4PlzMPvDuDTbjdLZq0knlqCMxjqp9QPSpYnlexcqiqg5kQ9Ub1FRSSRmytzLkzjOHHSQe5oAV9sbAFWeVk6j7pH+NXleR4ISy5jZCFk7nH8LVDbXrS248iPEbgjJ6oaakUvmKrysvynci4wQe4pagV5I5FberhFByMdVqxOn2lCc4xgkL39xTYIoQrRKz3LHhXPQ+xq1HayhQWYRgJ9xjyPSqugIGt5JISTnYQCpJqaTCQruk34PPuD61HboGtGWZmdz/COn1FSRyhrQr5XmKy5Hq2KTQx21GtYXhjChW2sT19gacGkgnDIyoWGCzfyNNlUeRtjcrnDD2PoachVrIGTllkwd3cVI7j4rt4ncZZ1I/h6H2NSC5SVf9WwwendfrVBSSzqhbcG24H9f0qSFHgYFzjK4Ynr9DTsF2a8F5MIh5O3hvmJNbej67NZXPnJcmNccY7GuYhl25RW3b1yQalaRfLWL7obv6VLQ7nuHhr4jW+oeTbXmY7g8byOCa7QH5QQcg85Br5usbp1gV3kLhDjcOleheFvHMlo4hmYyWwx1bOBWbRWjPUKPxNVrK+h1CESwOHQ+nX8asZzSJOYHfmlPH1pDR3zmrIFFHTpQBml7elAC0deO3vScGlB4oAcO1NJJNL6Y6e9AoGxc4oNJ0NA49cmkIcfagD8aOKBxzSAP5U7J29cmk9aTOTT3Ad6UopvfvS5/GgBQeaOp7/lSUo570AHSgHFL1o6e9CAADnvS0mf1pefwosAdqUDNJnP1o496QC4+tL1PWkBOOlLwaQCY9KXPak68UvSmAA0poJ5oBpAB5+tLsJFJRnFMBRQR79KBzzR1zSAPzoA/wAmkB4GaXpTAXrQDQeelAXJ9aB2F/zxR17Un9KKGIUc/WlJ7DnFJmkosAu72NeKfGXVxPffZQcqOtev6td/YLGaYn7oNfNHi3VDqWrXExYsCcYprVlbI5m5yqhieM/WqM7ZmJUkgjnPY1ekCtn5vfaapyQEsWHBx2rdEGdMGWNsdT61zOrOVi+c7ueldJdnEbgk5HTFcre5dcEfNnnNUkSzpfDCp9kX5c5roJFSNQwT5j0rI8MLGtkBnBxWo2AcZz9OlJ7iQdI9u07T6VDEF3BSDUkhKqPmIHoKjVC7FlfBH60WLLnmRKuM7TUKNk43nr2p0Ue4HcwJHrSrEBnBGT3NKwhXjU4bcSfShFDMA26mojo3zPnHNTea4IyRj1oHfQYCA+FVmB9ulDQg8hDwcVIJSMEPyeKY0zDI3jPpSEPEOIxhM+9I8GzaxYD2HWlacKihSzN3pGfdGWKEHPU0wHBTjOT+NSeYCgGcCoY5BIm1j0/hFMbI5C5HTFIZLHIYzlZMqKk3I43+YAe/rUaxlo8hAOOhNNVU/wCeXzHjigRIHeboQecc1IY2ZdhANReV5SEspH0PNQC4QPy7oSOOKewwdNjKDuVPUUNuIUxSBlB+63WnxyyyR4RhIB2amOrBBujIHU7aLgVrlZSx3Bmc847VNh9ibVSIbf4j19af5xZWAfZkEZbrUcaxwtEzq1wCOp6CgRG0sL2sSF2kG7BAHSkRpV81ViDRg/6w9RVobWWIARx5OQR1qDzVj85dzO7P90dDT8xjpYwzQh5thx95BTRIkUiKsRY553d6sThY0yiBSE5B7GqtuhuHh852dMEggciluBNGu8SNvVAX+6vWlcCSRzEm6TOCz8VCm9OiiP5+rdxVqMqQerZ54FJoLiTIzrhgDjA2L0qJwGIUKzLngCpVYq5DN/CSuKS1uHUxsItnZs9/ehDHxwM0Sbh5R3cSU25EgDgFnOevY07KEho2aXJzsPQU5J91szEqVDYKjqKbYiETCZn82XymC42L3ptqgWWMxxB8r/Hmn+QBO80UYkBGN78EU6Z3uvJ3Nh1XjZ0pCB3mZfmm3Q7s+WDwDUUsz/aHgZAInGfk60kMZnikiZvL2t/D1Y1IDvUAAh07DqfrVCeo5Cs9r9nYDfnt/jTTEX6DEkfGR3+tSTLE2yROHH3lFRFyTuQHBHOKQwlVWiV9w8xT0AqJ0R/3wPlkdQnQ/U05ESBRvUgN2HrSCNo8r1jf0pj9STckDCQYbI5UdKeWy54Ajb06A0Q2vlEhyGVuduelNSRHDQMCCD8u7gGkJDlWKyZix35GMnoDU0bK0ZiK8EYVmPSqwQTRskgVpFOAc8EUyVZrrDRHDxdu3FNhcnEqlHhZg8qYw7VL5clwI5mZSF65PP5U3bAkcVwQXmB+bjgUsYR7zeHYRSdz0H0FAyYBIJGaEFEcYz3NIlkoiaIyMCPmCj+tMjSOISxrIW7qT1/CmiRzACvLIcP9KQDhcLEqEHe27Bx0FKisZGXBYScgU5VjO3gEEdhwKjRpFjdUJ3KcdOaAYTIDAAy5kjPAzwKjkfyIEnQsxJwQw4H0qWXau1pDuDcEEcA0kjL5kaE7wB8pPQUxCBxbyL8hmR+uRgKaJ5BFLHCsxKONzFf5VHJcxif7NIzTE/cKHgGkVyJJLaQBCmWyw4I+tCEMW8htriMyRvLZsp2hl4z/AJ/lVSSeXS74XkESm1kB3IvIxU9veq1w9pO22BUOzHTNVwxtrp4p2JtzHwAOtMLlO5ka3u/t1sgEcinK/WlXCRs5zEwXK47mlc/v/IZzHbsvyGq148kNqgZvMUHb1rREvcveG4zJcZPc54r7Z/Zr0vy7KNiOTzxXxp4Vg3yxADOSORX3x+z7pYt9Kt+zba6KaMpnvNmo2hcVcYAJjFQ23TnqO9TE7q3Myu6E4x0qeAH1qMtk4qWPjFSBKRijGcUnIHPSnJyvI4pDDGeaXO0j0pg/SnrzigQ7O8YoVPLFGNrc07OfWmAoG4itWEfIMCstAd649a140OKQAcDildc7cDNK0YOMjpT9mMelAEcS8YOaeVHoc1PHHntUhg2r0zVIDn7u3LTMwBwKRTvRscY4q3fqwVyBjPHFUIYnjY7s7SO9NvQB8YLHB5o2MpOfWlztUkA8U/krk9TUDF42881518SNZUQraodrE8n2r0GZwkRPoK8A+JuuLBc3s5LFYgcbexrGbNYK54V8StQ/tHXGQSZFv8uB61xUi7hxWhqNx9supLgklpDk1Sb5Qa5tzr2KUtxFDHfxSlmRrVmOB0ribm+1jxx9jsESb7FCoEUa9APU4rrtQ/eT21pGN0l5II2UddveuXt/GmseB9dkjtRGywOyNDImVYZ6GvnMUrzaW57VB2imzvvB/wAP7fTAs90Flmz37V3EcLbgqD6CuZ8E/FXw34tZrfVnHh2+YZRyCYXPp7Guq8S+KPD/AMNbBLma9j1bWJBmGxtyH69CSO1eBUo1pSs0dnto2Ov8PaHaW2lS6lq1zHYRRxvInnkLvIHGM/hXyzqrXWp31ze6hMbe3klZxH3fnj3z0rrNTPjD4tSza1eo8FlZKXjt0BWNAPQVzCXkduGnu86hqEyny4SOI/wrthhZUY3YUanO2a/g+7XQtfsNWuHFjYLKFWE/efPBrQ+JGhxQ+N9RtldrbT51W5HOcHbnKj/PSuX+zsstvd3x+23r/wCrsxzt+or0T4o27eIvCHhTXhHDa3G0wXHP3e2D/nvSatI2lo7nkthIMssYMsecBj1rYsECSkSNLuHG1RWY3lQXclvAdiYzu7mtvSjGttc3Mm5vIXduU857f59q9SMly3OBx96xC3ieOxuDBHatLIvBJHQ+5qSGTWNZVorq6kFu/SNT8o9BTbOzF1aRzSD9675bjnrXe6XpM1x5YWPehAGQMAfWvGqYiT06Hv0MJCKTZm+FvBq2u12tw8fQ5GRiumXwHaRTLPbyTWbk/eixj9a1Zbqy8PWkiXdyLZyv3W/i+lZ+m674h8ZyLbeHPD93foF+WYrtQ9s5PB/CuHmk3ozslKnBe9sVL/wnfSQEG7F8gO5llfacVn3loum2Lm3is4mzw6SDJP0r03S/2cvFGqRJc+MvEMOh2rpkwwON49iT/wDXrb034dfCfwGQsgl166Rtwe4fKk/yraNSVrPU82piKd7QIptWtvjd8FryxcJba9p9rHh+7Sx9dp9xjivn7T72+gvrWzltHivlzZqjLnGTz/WvcvGHxn8NWNtHYad4ftbaMyFmS2UBs/UdK8R8W6//AGrfSanp0U1kIZVYPuzsbtk+td2HU9dLI8ptrU9j0r9n7w1BbxjxPr04AALadCFQKxHRjWpcXPwx8ECFLfS7LzLfAE04Du3vXz5Lq2oeKjNLq+vXECLg7+vmflVBdCn1KWR9O0m/1WPIVJlhYpk+545qZUdffkWueSTb0PoTUPjT4PtboNbiKS2UdbWAcfTjNYlx+0Lo0NyrW+m3NzGVwpY7do9DXmK/CPxhDbTTf2E1rEuAfMIBP4dafp3wk8SXEUjS2yR7P4fM4YeoxTUaSYnTVruR1Fz+0Jfu80djpsVrkcOeWA/GuXu/ip4jvkM0moTJCrcqrbR+XSuitfgNrtzAkwe3t1z8xHzNj1rds/2cILi4txqWrtJHL95I8KAK1U6ad0iLQS1Z5fP8Rr6Zypu96A5xu6H3pjfEK/IaESb0f5WGeAPevQPGPwg8I+GJHzczQW0XyyPI3U+1ee2yaDqWr2unaMk10ZJQGlnOBtHXArphJS1sYyUWroyr7Wrmy1QXkYCTFRjK8EetV7zxl4t1AssdyFjHcDkL7VQ8c60F8V37RoGt7VhBGq/dIWrfiL4i/a9DhtbC2is5XQea0S4P512xvJpo55WitT6V/ZM+N02ps3g/W50E6c2kg4L+q/Wvp3kOQemehr8rfCOpXeg6vb6jbXbW1zCwdJAecg1+mnw88T23jTwbperwTLO0sK+ayno+ORX0VGXuq54VWNnodIBjrSY24xn8aNxOMdKacsw5rqMNRx3u3Bpwjxxz+NADA56AelTpHuUUBsVREW5bgCpYlDH+lTlAq+ue1JZw4clumeKYtySODI54NTKpA296eVINOCdyTmgdxkac9808KAaeAQuKeq4B75oEMVM5PPNPxlQOaeE+XvmpAnQdR7UAhkcQUU5FDt708gEkAVJGox70DuM2buPfrTlXPHOKkVd3TpUmztQhDI4welSBeO9OEZA607AUYzzTCxGIwT35p4XYuKcMDr9KFUg55pAKRgDvmlI2g1IVBxTTzwec+lMBijOcdvSpUGM0qqF6U6NSeKBoWJCTzVhU9KbGu09anjXHNIQqpgc9aNuPWnYJOaQgnPWgBjNk8dKjY5FSYyKYoJcDGRQwGxIWOT0qUjkU4ccAUwj1zQAh/wA4qMg8dQKe2RwOlV7mfAwOaAIbqT5jjpjtVaRwEzmnSMRXLeLfEI0y2McZzM/Cr71D1LM6+vpPEet/2dAN0KY8xu30r0HTbNNOsUiQbVUY4rmvAPh4WFl9omBNxMd7GusnfA46YprYCjezbQa5DWbzbGWz0Ga6DUrwKpz7Vw3iC68uN+eRnikByHii93IOeprz+/cgkgk5Nb/iC+3kjPeuXvJCSBg49qzZoivbMJrlRkk56V6d4QsijREchiK4HRbPfcKcZyQK9c8K2fyRZHCgYzVRQSZ2ulW/lxDH51yHxy8dxfD34e6hfNKY7qVTDb7eu89CP89q7y2h2xd+/wCFfD/7V/xLl8X+O5NEtZVk0TTQY2ZT1mxz+XSlUlZExV2eH6jdXMSebIXuIb2bfI2ckk8k1mpmzvLuWJybdl28jIJI/wA/lS3Ewtr22MarLahSWUnj3NQm3uJp767hmJssbRGD27HHeuN7nRcr2IeCzhczLKRId8cnB3dsfWrNtJLBfyXaO25U3NF1A9RiqSLDqSQXNoHa7XK+W68qR3HrUlmxu9VeQTCAbSwQDG9h1x+tIBtnpaw6Xc3iuv2qd+Q/B2k9RViW6E9xYxGEfakJRZV4DDt+PWoLy9S+tI0jZ45IpMsjLw30NSXzNrFxZ2rKkNwVGZUOOc8fjSGAs0vNZkhuLvyLgJlVl4yw6AntVKNoZ7G6t3aWG5BLNJCOCfQ1YWJk1O4S/uB9tbKIx5OR60yK8Nla30DKvkSADz2HzB6BBqEm3QbaxYLE24FHkHJ/H0/xp+oQSRX1tbXzh4vLDluxXsM+nWo9WjuZ9OslvAjCRsI5PKriorqKC21C2hu53a34RSTu+hHtTsIdaxpbahcG5hxGR+7CHICY6iokumm0WdltVWASYilAxlqLe7EWpXNsWa5RQQZF4CjsRTo7S7i0a4l88fZpHzDCRnB9R7mgZHqds1rZWsM08khmIZnXovrir1tDaWOrLPkTxxqPJQ8kg9/rUN0DDa2ZubgNbg4mCDlW7gUzz4tO1ZbhYzcwuMKxHCr6/Wi4glY2l5fyyZeGfG52GTg9AR/npVORZJ9MnDy7IJG2rHjgD1Pp/wDWqzp0UzG/khxPATg7znI9D71W/swQ6V5qSkvcSYcBuIvYiiwFXw21s80s8lz9plhYKsGODjoa094kjvp7i2YSNIuEJ6juQKzLmDT9J1SG4tY2aERESpLwS3rxU/lW1xpUt8wnkRCApY4DZ/nTsK5caCTVdXtC8P2W2hQJjOMjGcmltL25TTb+2hhVvNdQXbnCCp4il9JAssLxIIsbS2MqFyKqW0zHSLyG1tVRrmQBnduUAoK6Dftq6SdP3xC5uJMHaeTgHjNT3IFzc3ly0ZHALJ0HJ6Y/z0oEVlY3NrHOPPuCik4PLEdqhmgSYXd3cmWKIsFEUP8ADk9D696QiSLdd3Wm29upt4V+UOo+/k9f8+lQs9okl/HGyyzR4Qbh3zyc1PHC899pttZtIIY12iYjk9eaotf2ulJdrGBPI2FAVcnIznJpDbJTb3N1b2m64WFSPlCcBlzzRaRGSK9tbcFGDD97/sjuKfZRyyHT5Lxo44nwEycBUzUcbSTPqEVspjzIFMo4yAeMUwRZa0SC70+4ubmSYxqG55HGeKZ9pu7u11B2i8u2bAZZByfT8KdcWy6YbNpZJGIHmbBySPQ+9RRzT3Nnem6kdLYFRsxz7ZoAmtbkK9pDZQrJIdpRxjG7HP8AWkjskhF9fXtwzycbVTvzyMUmnTOl7aDToVePaMOTjDe1TNHFBaXl1KFGxxgE8MT1xStYNyGVW1HSLSNEa3XdwT95snrViK+gtrowwl2lSFo2XtnPU0kxm1i10uKGPybcEHzSfmPNMUxRXV7bJD+9CbRKh7Z5P86oRGIRamwuLi6L7n3CIL8o5pWZ557vMpSHdlW29ATwKklt7W2/skyvKzMuVHrg9DSvHLfyzblNrDgvt7kZ71I1YZcSravpyQSNJIpG9tvDHdVrfaw65fPcyeZeSK45/vdsUluAPsYg3RqoEblhksSeDU08cGn6nLG8LTXEaspwOrHoaYvQyWi+36VFJdssYDORGvdh6/pVhL3ddGO2cKxiJDbcFRjn+tQvC82nxSXZMJhkOUQcEg81emEd3dSTW7fZ7fyWPCc7e9IZUuPsllp0SpcJPceb84cc4PT+v51da0s3u2kvXjzIrDLc8gccVSU2EWm26xqblnkOSy847f1qa2S1XU5pb2QThQwMZH3WPSgCGGG4n0tY4EgW2Eh388E+1WoWQ6i0FsUZUhOCv8PHzUzD/wBiEBxFZrMzKyDoe/8AKnPtmLxWBXDId0wGMj+KgClJbLp+nPKkYupPMAXnPykcn2q/aRma5hmum8qziTIDH7vHGazklttL06cQkzuZdqKvzEdM5qZY0uNRVbpwqGMs0Prxxx+VCAlt7ptYtL1YgYovN3JOpxyB0+lWJ4EsLm3khT7ZceVuMe7jJHP5VBI3m6H5CQxpC0uXKtj5scD+VIjrZ3cUdmgkvBFtCls8Ec0XGLZLNZWVxeXQDM0gHlhtxKkHJFWrueS/vLFoGWC0QKvzHBYe9ZvlTWGktPeYaRnKxRRnJIxyasyxLdPpxmAtjsUiLdgEepoEOzLNDqdvbqkaGRT5i9sHj86i1GyWzfT41Rbi5ch5MtyCD3pttJ9otb23hEcEbygSSg9cdMVZmt4Y5rOG0Ky3kijLO3APuaQ7EslpCA73DBd6+Yqk8M2emKpiS4u9MjgcrbwrMSAp+9zUMEawyXv2uZZniUeVGMnDZ/8A10XMQ/s23luCIYAd0ag9WzzmnbUbZbkC21/ONPi3yFNskkhxgZpsSxJEFnRftbNnG7gntVW3u5J9TufIhCReVhjIDyueo/z3pJVEckB82OV9wJbbnvwKYi01jie4a4WM3siFljY5AbPpUqxm60qzinLQxCQkqBwWpdQkgttSl53XkisflGSG/pSbJ5dBsZLuZof3jARr1OD/AJ/KkFi2U+1ahMI90Fp5TY45GB/+us62xHpWbfzVnjlLbj1YY6VbXfcXt3cDfFb+Xu8pj1xjiqtyW1a3he2U2+G3Fs8sfQe1AmYXjO1it5Dc7zLMQrOrdDxntXJqEkuDOIikZxkL0HtXaeKNOg2fKZCgwXZTuIOOeK4iAxpIYZLiVYSc7tvJA9q0iSb2keRc3qjY8dvjljyFyK3tOk+xP5MLO1gxyWYdD7f57VzmlRDfLDFeboTwC3AI966TShJcbNHAX7rHzY+hHualrsUmaFo6aPcJFaSB7W6cb8+vrT9ThOgX37mYMk77XVu3pg1W0+KTTwNPli3Or5R+p/CrA3W7C21CDz2uJRsYnJj9Kncew+/jfw3dNcrtnZhtVOwzTZopba8+2X8bC38vcI16EmnwoLO8ura+ZyVI8lmUYYe1VzfPc3E9vqU7C3IAjO3JHtQIaqi6vYJpHeDTRGSBnPBqzDPvmt7a1LDTZifmPAHvQbmTUD9iPl29nDHxI3ep4nhuIrXS7VQ8gRiZOzAdxR6AvMqNJFpyC3sYkmhaXJkHUGrFzDb6HNcmdFuBc43bj9w+4pLE2dlB/ZrW8jXW8tHL2JPYmmx20NtFNFqgaaV3Bjz09uae4BDZLpc7vdb/ALMVPloDwD/h0qvZ2CWd/Nd3TSRWrx5VScj24qaK3WVZoL5mTtCW/lSQ29xdJcW8rExxDbG8ncfT8qVwsT2l/Jc3NnbwSGOwIYksOue5pbQS6TcyWx23Ec0mTIBytR2U9xJ5WlwqjqkRyw/iNLbNLYpbWtzbNJcl2JlU8D0pgMnf+xLlsW6yxySbfLPbPfHr0qSUwabNdtdKzRMv3e2faoY5REJjfCRbiS4BX0x25pZ4hqE9y97cfu9wEYfuf84oGmSwLcXl6kMkyW9mIztQjmpLiRrZtP062VZI33EHufUj/Peo5Gn1BZIXhSIwrjzQcbh71KTFHa2sUUAa+iQqsu7p7g0CK7WtnYolvOri6eXcgU8CpXnGoGb7RK8EwPy+YvLD1FKGiRI2ncf2gVO0DsfWq5tL28s4JZ7uMzRvnD9GHpRuNjTLLf77MsjOnDFuFaiYGC4WCGNjNAmVmHb2xVrVXl1i38u1t0DxsMsvGD7mq7XEUcExtWf7ccRsr9FPtTtoBPAslzb203n5nTJeML/H70wS3OqwwyvF5bRyYk8vA798fjUsccVjc/aZbpJbhUG+AZ9KZA8l0y3lpZmC2bIlC5IPvUoOhPfrHp8k1xYykiRl8w7ck+wqN5TFKZJkZrdl2/K3r7VHd3I07yRbSCSO4kGR1NTRxJHNci4DRwBhsz/Gc0mCHx2shuJLOaQSWuzKM45HHAzTjKtrJHaPve4SMvEw5GKbcS/b55rNFJCpk4psWz906747uBNpB6kf5xT3BMbELmSOCaY4Y/f55IHtSW0qRNEbZfNsrhyHVhyCKlmtZbo2lzINjxjcwzz+ApsM66eYkgImt5iSHkGSPWhAOmV5f3FwchnzFuwwH+H/ANao57ea4ubgIGt7m1YBin8Q75FMt7FbeSOGUuGnk3xtnIB+tTTSXz2t2GfZKr7N8a8sPf1pNWGhgCiSSZl821YBJUXhlPqf1qzazMGkt44cJjfHIV5X2zURliMTzoSV4SaNuOfWpY5pHRogyx24T92zHgfjVXEPtpXSOSVnYXG3DIe4+tPgeFmTajtHIpwf7p9zWOqOx8tZGM6r8pPKsKtrLPp8cNwybotjLKkfIBPfFSUmaMiiW227VMsYyG7EfX86r6cHkhLQRqsS5VgeoPrn86S1nQp8y4jcExsvHP0qSx8y689iVh2D54+7D1otoJsLJ3SOMSyZmBPOOHHpTzPF9lCquQxPA6ofanae8NonCC4hydrMeVNQxKJHd2ZYTk/J/eHqBTAstHIUgjLLHNt3bQeHFSWAjEMbmRmUORuPVW9DVJmjRQqzGRVbCSD+E/SrdrK8kckSAQyIcyAjh/fmmLcet5cvM4jVIo8kOvTI9QKq+WSWjWXzipwsvp/smpYVjeQNLKdvPllezehpcFTtjQDLAvGvJz6iloO1yXTnJjESREFSQS3b3qez+RdpYAkkHHT61XsZSNRdLibBcfuyOh9jU5nFpK8SRF0Dc7+sZ9R7VLHsMjJli2bQxXK+Z/e9j70sMhnVVTC4G0BvX3pyRyp5sj7UVj9wdG9xSRKrcne3XDAdPY0B5ixyPFIVCkLjDN71JcIJI1kVG3KeQPSoYWaazXywRtOMsaaJXTDl2yBjaO30pMZaZVUrl9gPfFRK+GRlHmhhg+lMlfdGrY3Y5yKueeJuEXAUggDoaQy2t8iq1uFwhG5RngGnSTugVouFTAbBrLuZWEisFHL4+XtV6OflYZQBvG1iKdgudNofiq60vyJ0lCupHyhuGFeveG/Flt4hj2/6m5ABKMeD7ivnSCZUlaDBKdFJroNN1c2TKdzK8YwGU84qHGxSdz2EHNA70DmikZIKXPB9qTNH0oGOHSgD8MUgpwPPSgA5FH8qXigcUaAJ146indKQ89KAcjmgBc8c0A0gOTS54FAC/wCeKB1pO2KXrSAAaXdnNJ1NKo496AAdelOHekzml7UmAvb/ABpOQcUDjvR0NMBcUdOaB1o9utO9wADJNL1pBxRmkA4HjvkUg60Yo9OKkBT1pRx60nWl7daYB24FFIeO9L2oAM0vQmk6mgGgBelH0pM/rRSAX9aXt7UhHBH8qO3WqQBTs8Cm0p96TAXrRR3pDkd6aAMAdqDwKQ/NQTgZoYHHfE/Vf7N8PyAMQz9h3r5yu33Etn5iea9b+Mush51t1YnH+f8AP0rx+Rg3J5FXEbIpXDk7lx7gVS+0PHMc/OvbjoKsSg8BTnPY1DMC2McEDFaLUgzLnc8MhIxmuWv3Kxkj1robi6YeYm0nHrXPak++HhQKpbg1c6bwuWfTgep9a2RkYwR1rC8MTD7Aox07CugVFkUNgjvwaT3EkNkdwv3Rn0qCAOSSUxUk6beQWxTguVyHIHvQWOALRkiPnuaVFUR8Ic9etQ75I2IVsA1MMlcmTp1ApEkcLkyEMpx6ip2HPQ49KihBkJPmEgc81MuWPDkc0ADIBwI800K3PygZ6ZqQINxG9vrQuxiVyWNKwXCOYrlSVz6ilILsvUjvUoEQBCoKRSH4+6aB+gqQrH8/c0qqj5JJP0piFiGA5HvT4Qy8kjBov1ANwU45445oQRI+d2DmiVmkwAQB7UGE7gdwI9KfQEiRwhbKyYPfNRsjSS5+U4om3gE+WGqusyp8xV1OeMCkAky43fu2X6cU2NsDalwd56g1M8siKTE4kHdWNMuVSIK7wZcjqvamIjETyZRwrEjr6UyGdlYwysFwuAAKsxQW5zI0rxsRnFV0iWVpPKTJ29SefrRsAggjieIxR5Yfe3Hg065yIWcsqrv6L1FIgLpCs0pAXgEf1phhZgvlp827PzdDQFrDxL/rGYFj0DHpU7MRtkQrAFTBUd/eoJ2PlushwC2GRaI2QOFMZZOilu1ACqFuto3tIQM5I4FNSeRJNrE5AxtXoakuVLfMpUuuF8uPoRRDDJ8xZQg3fK2eRQNaCyu580ogEajBDdRTreZZSIyrykLww6CoZrpYpn8uMzyHGT2NWxOzyttKQbU5UUBcfIpt3hDyJCSM7l6n61Xt5o1H7qElnfmRuBUK3kUaiUwtMwzksOlSJNPc6f8AKv7ovu47UB1Jbkz3HmRkAE8YXpTbdCkHH3kGCF60PPHCVOSSey1I7rGnyHbvHODzTDYjDxJB9oBA2nlR1NRXErJNHPB8ofrjsKPs4i3Rk4V+R61JHG8Ki3bPqMUCITGYpyWclJOeOxqWNWjcQH/VsONp/nTk/eRyJI211+6qjqaaGEgEe4rIvUKOaLgSxQmMyRTyZBGQFqAJJcEW6AsRyqmpDEske4uPMQ/dHU/WoZy93GHjHlyRnBC9SKncZK0TCJYZPkuFz8q0/a1/aBCpeRB90dqY0LPKk+DkDDLnkip3mW2jWaNdu7gqP61WwrDEt90QlyS6/eXsBUs08bSKyKCGHO0cCmMV+2DDfu5Rkop6e1JH5UFxLayJhGHypnn2oYh9qotHIlIZHGVUdBUTM8wlhCLleVAPA+lIkDSRm1DtuXkAU6KMJhgS8i8N6CkPYVI/MhMu3LpgHnmg7gVJGIZB0B6/WpH+WcOGLRyHDNjofamlQzeU25RnK470ATxRNseMkIE5GO1NjnYMvyEZOG9TTRIVlRiCyg4YjoKe8gWQqj71fJy33se1FgG3AWRniLblzlcHgfWq0ccl2nlAiWVOVA6U8QJKpOSGU52jv9ajaYTgPbjYTwyqOg709x7kc294cg7Jl6Ii9TTvOhvrY/I8c6riQE0SRPYlbiJsKp5BPJovbBLpPPhnbnDMy/ypiIESLVYLhDGsTwKNr9CaRp47qAwuNs6IMHqade2wukufspxsA388GqjIt3HNdxJ5U0QCsD0NNIVkUrSZ7qdoZusZyD3Iqvqc4luljRAgzmrphiuJEuCdpA+bb0rKVfPvWYnODwa1JO/8AWfn6jaoecsK/Qz4PWH2TRoBjB2jk18LfCKw+067ZoV3fMK/Qv4fWSw6VCCCDtFdNNGE3qdtBk4FOcEfSmou1RTiMjrVskYnJ9vep0Uj6VCgHvmpxkf/AFqkZJ1GOcU0Z2n0p23I70AbR7UDuIAWA/rTgKQkjPpQpzQK5IAM5zmlHzdKYBzTl4OaAJYVJlQdK106d/wrKt/mmBAPFay8LQAb8cn1p0syQKXkbag5JoJUKSenWuJ8TarNqdx9lgJWFeGI71LdhpGhqXjkRuY7XBHTcax5PiBeWb5ciRPQ9agttIihAMnzE+tQ6zotvc2xMJKSDnFZ8zLsjVm8Vy3FusiAsh5wvWuhtbhLyxR1OTjmuE0WMwW4jbtXV6E5w0YzjrirTIasaAfDBccEVJ29abgl+R0NOJwPaqEYXijUv7P0ud+h2nB96+VvifrrrYNCSfMmfkeor3r4qax8sdnG2C55HtXyp8SNRN34hlj3FkgUKMdM1zTZ1U0cfOeuOB6VWmkzj+lPmfLck1UlOc471zt2OlK5GzNZTx6tjItnWNT6Fj1rl/irpk1h4inKpze7bhSOhUjmur8dMmn+CtPt1BLXMnmNjrUfxP0tbzw14e1e3ulJkt/s5i7jgHP+fWvmKlTmqtnu0opQVzyWKJQC+AXHDKev1r0j4J6Lp3ibx7bwaiDKiws6BjkFh0Feb7AsroxKj+8B1rtfhXqo0f4gaLK0iWtu9wsckrcBQeMk+ld0LXucdXRaH1vZ6fDb28lhBHiF1KbVXqCMdK+Udc09vD2v6hpcUTwXUNwyyyzDHljPAH4V9V+O/jb4L+EkVzbaVNH4m8Wlf3flfNBEe249Pw618qav4qf4ieI7y78RXy2mpXcm5ysYWM4GAuew6VNdxtYeD51K9jPXUDZXEkOmK1xdvw92euO+K9S8BRtrHwy8R6JOI9TuIUEkYflo2znINef3Gk3FvDKlmsMdqg/eXEDh2auj+C+py2HjBLGKB4rO8jaKSZycs3YivLnG1metKV42RwOotHEqOW3tGSGdV6EVs6Ujarox0y3t/NuLyRZPMXOVUVf8S6BFYa3d6S5Y3RLONw4Kk8Ef57V7t8OP2fdZ1LTre6kMWk6c0Ss9zIBvZccgeneidXkp26siPIpqc2eYaT4btNJmU3cjTT8KtvD8zE/SvTPCvw88beKbMpZaevh/SpWP+l3o5x9Otd9/bfwv+FUMo09V1fXVbPnyLvw3+90H4Vwfi74+a/4wgbToQgtm4MVpnafxxXmwpznq9DrliKlTSmtDqG8GfDv4XR/aNauP+Eq1kKA6SkOqnvgVkax+0ld29pNaaFpcNhbx/JF9nX5iO2K8wuY7a0kjk1W6bzJUz9nhPmS59Mc10/hrwl4o8YMV8OeG1s7WQbRqGoLtII6nHWr9yKtuZ+x61ZGHqHiLxt4keefULhraE/MJpnGPYc1xesXFh9rUXGt3OpXgUbYrdA43HtgV9CeH/wBko3jC88Z+JZb6VX+e0hbEWMcCu00zw14L+HEU39k6FamVWDCR0DE49zVqvGGkfwMHOmtlc+Z/Bvwq8deMJj9n0yPSLFQXN5qK7CR7Cun8D/Dqwj03xb4SutRF/qM0ZmLovAx0Kn64rr/iV8X7ox3CSTC2t2zsgh6t/nivC/Bnj3W9H8eprlpAyQyZgnaXOGhbrz69DV+0qVI3QlFzTbOevtPudIkewu4dpgyuxv4h613PhX9oXX/CumLo4toJdLQAbV+VwPr3q58ftJW3v7XxLYSGW2uYQspUZXPAH6V47cOqiN2Zij84Irvg1Vj73UwfvRt2PpnQ/jToPiVI47ieeGRz0kbKj2ruINSs4IkljnjkhcFV2kV8bW1wyEvGBG/BVh1rqtI8Tanp8aNHKzYO4Buh9eKmeCtrBnPzdz6Ju9blMzrGxWNxjk9apLeiPAeRmK9D3rzuX4k2txaw+YWSfHKKveqsvxNs4CkiW005B5VuAa5oYWo+gOSRX+PspuNK0o5LB5WLJnqRwM15HDq8XgywkvNnkapOCsKr/CvrXdeOfG03iyWGKSFYo7f7iKPfvXjPj5ri511pJyV+UbFHQLXqUaMk1FlSmowuZb38l9JksX+bJPuanRWLcmqWlx/Oa1tm1gRkV7SioqyPMlNzd2W7JGYgcn619U/shePJNBvp/D12y/Yrs74iz8q/pg9q+ZbBRCA2csR+Va2n6hNYXUVzBIySxMGUq2ORXTTdjkmrn6gqpx149qnt4AuSc+teb/AbxynxA8D2s8kqy3lsBHMAec9ia9OA/hHAFdyd0cbQgQyPwOKmWPDBc/lT4kKrT0QE5rQhh5YIHHNHk4BPpU6rlxnkdOKsCIN0HFAEMcZ8sOR15FPCAinyyDcAOB6U5E4yaAGLHtyTzTuhpwHHtSgDjigBAvbHNPQEKepNAGDx9akXJH40DsIEzjA5FP2cYFKi85zUkagMeM0AIi7Rz1zUg556ZpuCaeFGM80wEfnApyovHrShAcflTsAggUCGsNxpwGABTkTtSk4IHX60hiAEnPalIFP8vYv1NG3C+poENRCSSfSrEa4Ipsa1Ogz60D0FC04cHGOtOUU4LTDccBtTvUbHGakB981EWIPSkAzPzY9fWpEXZ65NMVA0gPpT2OD3zQIaRg0h+YUNz9aR+B0oAilkCLjvWdJIXbOanuJNuRnOTVCaQRBiTxUtlFbU79bK2kkdgAo6muC8NWsnjDXjqMqsbWElYwx4JB61D4v1WbXtXj0e0JIZgZHHQD0r0rw3osWlafHDGgVUFCGa0arBCFAx7Cqty5I64GannkBrKvZcKeaGIx9Wm2gnrx0rz7xNd7UlOcHnNddq93syPqOa8v8AFeo/v3BbI9BUspI5S7l813GTnNZchBYjOeaknuS5Y8jPaoI1YvnHy1maHR+FYDJcjgkccfjXsfh62Coo25wP615r4SstpDEkE169otviNdvU9/qK0RDOc+NHxDg+Gnw71PVXci4ZDFboOrSMOMfqa/OS/Luj3cUz3Et1N5sr5zkk5P8AX8q+gv2vfiF/b/i+00PT5lnttJjL3EZPDSnt+AxXztMVt7aG8gP7xnw1uM4zXNN3ZrBFe7jS4vwbRyT5ZJhf9QazNQuLq1tgtqV89fklT0WpfKgSe5v4IX89MgwbuQaLlBFpsEm11uPNXfzkOCelZ3L2Jo5WuLyFbZ47e7VMMVPKn1H+e9V5rn7XLdRSRiO9TIV8YHuR71cuoo1nKvGkMr4+bplh059apWkaXFhfC5V1mZiFkzypHY1IEF2qPapFF8siEGOQnBY980XELzahAtztt2wD5ucb8dAaa08drp9l9qQs6nbHOV69iCamvYjb3lul23+iKBjuzA+ntQGxHaAC+u2vifPYN5UoGSmKllvGOhvugFyowfMI/iHeoBi2vZ4AGnSYEb152r2xSwX1ynh64sigWFztiVhg59RSBajtWkmnsbOGY4WVg+V5CjHOKjvY9Pi1OxhKmWER/JICS3PpSalC1jb6Yss222LBjgZK+uKs2hntvFCRxpFfQbSVx2UjqPegCLTBcrqd7GqLLakbSXGA3HBzUdtFdporzAAwtKYginODnrU9tNd2M+oRmNpbBcg7j0z0/H/Co0tZLPw/I8dyjxXEhZ89EPYfXrQPQNUeCBbFggntzIC7K2CzDqCKn/tMprNygt3ubWZMpCy42rjn8qhv57CzttMW12yW7nc6n7+70/nS2ySQ6+Ht55G3oW2TDhUHVTTERWMRhs7i5jd4oURlRFH3iezf41LFYwppELPchmDZmVfXqFNJC0sWn6tNnEDMAEXk/XH50y9trRtOtDbsXUMDNnqT6EflSuBX1ayGrXdu9mGRpoihRuq8f55qroN4bmxnsb8sxtx5aKuMD/P9K6eJhNrkDxqY7yaHCxDoMdwPTArmda0cjUXu4JCrl/mjQcY7mi4GyYm1C8tA9s0EUcBQAnnhTyarxT7PD9zbW0J8lpsvKv3hgHvWjFcW2tajHbxSToi222SQ9Mgc4rN067sbbSbiGGGULJMMyHPGKdwsOS3t7C5tJxa/bJigkw5zzjoaZGiRw3FzPuQSSEbOykjt/ntVzy7fStVSby5ZiIyygZOQR0IrOkFtJplxeTSSpEJfL8tvcdqOgElox1F9PigkeFSpTd3J67s/56VDHJZ6daXQhIZ2IALLkqe5NaVobeY2drbebE0cJ+cjg8Z4P0qjaLa2un33llZ5mYYWQdOOcn8qlDCO2tXnspNRkUIygoGHAWhh/aUc6xKiQiQEOrYOQOKsWln595ZNfyQ+V5f3T0xjjH+e9UIoDcWzm1thEjTnJ3FQcDtTF1LYVdNv7aWRZbkvHvIX5gGx0/lVcQ3lxpN7PcERW3mKDGR1POP61po0OjXluib55GjPC5ZVJHeqUttcmwu5Jro7VdYym3jJ6UAS2l0be9tEsY0mhVAFYjBDkf8A16rWWn26Wd897MJXSQYTPGSeasW9zNDc20VukTuFCgnruxyRTIbNHtNSa7Efm+YMKvpjmncrYdJNJLa6fbPG0CsQqbD/AAk9SaYAluLmO1t3kkzsY5yQM9f509jcX0mnSTxJBBAqoEB5dfWmxSyKlz9ltF8x+GZnwAAeuaSJaGwpFptvYSTSSNdu25F6lRu9KHhkmvL5382GOU8DtUogit59NLRmed8SEIckYPT9KrXMm+6uWnjmePcMKpx1zmmBoHddrpa2zmJY8Rux6vzwcUCdLHVJ42kkupArr143Z4z+lRrFLdyWENtG9rFGRGXPJIJ60nmiKa+S2SSWdF8vkcdfvZoQ+pVS3ka2ilu7l1aSQsID0GCM4/SrUkU97dtibyLMRs7Jjkr6fyqoyxRrY3N5K8sjNxGOxB5wKt3jzy3l+5Bt7Fh5iKV+bbnpS2GRXsxj0a1jsG3y7ywYLwFzwKtzW6xXLB2j+0NGzOVHLP2IqjfXUsOl2sVoXlBYuz7eACegqeSdLPUrld7z3EsRVTt4Dcf5/ChCIobO5m04PcMGgSQgKvRm9xVopPNqMqQMqW4iO8YwOnOBSRvcpptibuTyWaRhsC8HHrUM2oTXt/cCBDDEAQGZeo78VQirLPFZWDJbwI0yyEMU7g9M1eNqqXQubjynm2EFgcnOOBVczZsJYoo/MuvMw7AYAUjirFs1vZXjich7hYidi927VKAjEN7cad+7hiig835tx6tU4umh1mBLJIjIsZcg/wAJxzzVVbqa+0h/tGIIjcZVTwd47GrBuQmon7MEx5TB+5HHJFAyvNstdLkupj5tys21cNkbT14q9dxG9e0nv4YwionloG6R461nWS29vp9z5zrLNK29FHZcdT/nvV64Y+VYm/dQdoCqo6rjijYnUjSJ5oLlLS3jFo0g5Y4JI6U69D2slpDH5SXG0bzzw3pmmx3UtzpN2sbiOFZQNpXkHBx/WpXnZ2sRCPMzt3Sle+OlHUpXJJILS1W5MpSO5eMFD3Zu/wDX86p31sx0yxnutnlSEGOM/wC9zViKaOCC8aVvtM0jjy1C/c9QagkunhtLZrtt5J3QRsucLnkY/OjqBLBLcPeXKiMxW4jwcLyV9RTftiG0t44UV2aTG9V4xnufzpF1GXU3vHCvbW0YBkO3hlz0plkbhpIRZKCjvg7h2J4x70+oizZvapqkoD7p1ykwPXJ70+7ttsEdxO5CGUpGu7gkH096qB7e2u7pbeN5rxdyyDGMnPUmnvCkMVk94ge5mJ2pv4Tng0rlbl3y1W+lnnxBF5RwoPGfQ1DPPIdLDCOGKPzMxyL1Oe/86bOpvbu4+2Sp8q5WLsCKjkheTT4Vd4wrtmIDoQDzn3oAg1eG5+0XMNhaxzwCP55ScZyOTXney5vpvs6CPYCcA4H616pby6j9puBAiG1aNhhhyF9RXl2oRGO5byomURsd2Dwea0RDLVokssMtmLdQ2eG/i4610tvdzbBaWkRW5jiGX7++a477STDuidy5bGR2rp7O4ktNstrKGnUAPnr+dLYe+x0Vg0NvHasC76qkZbB+6PxoTbfwW9zLPi73mQL2OP8AJpIzLpzNqTNHcuYiDGGBxn1xSW0LiTT9W2xyps3tBnAIORUD3Jo0uNatGvGlGYrjbsbqAOf8addMPELTFRFDHE2XBxn6fzpN6y3Ud7DbyQ2bOSypnGB1zVOQ2sxN1ZxSRxCTDAc7vWne4LQt3UP9v28sVrbJC6kLJg4BA701BbJuW3R1vIEwXXqB6iq92IxKsumtJIM/veMr75qW6U2kMtxaTg3LgDPoO4/ShOwD47iG4tfLEzC8VSSMfN9R+lRxWENzp0X2q4kN3DJvROpPPGafNBJo2ow3ZMTsYck7uTkdaaLaeaSx1VHS5iUlpUJxnnp/KnsG49kl1a2kluZhbyh/3YPfHfFTKLvXbMl8RSQnBZDgfWob2GW6FvqUSq0KEnyx1I9Kr3zT31rDNaA28O7LKB9455BoWobFiKdrqe4gtoQlxBjEqnliKsSMzxovmOdQjQs+Ox/ziq0l5E8U82koVnUgSZ/l/Oprm6W3SG7glV50j/fQjqCfU/560AMZPtFjb3U8r/at5BhI7jpn/PaieOXXbJbiVkia2lx5fQkj/wDXUzQoJLTVZju3LuMQbnH0pIna/wDLvgTDaBzuVRywB5z70gt1GajOmswyJa27xNx5hzyD/hSXogjbZaO7XKxAEn+H1qNZluJ5ptMilERfbIz5wRT7qdbCaeazuROwO3CJn8DTYxEt1s7KKeZxLdpGTsPJJ/zimW9rdX1ta3lzH+5VssFbB/AVbaJoZnvJEErmLHl7hwT61VTzvtSySK8do8ZcqoyAccYpMQsfnFI/s8DQxeYRJg5yCadLqUGn3bmzUSkny23DuT1Bos7yVZLS1t3K20zZLSfeH1NMSaHTpWW2jiu5JptoLDIFO90LYlmsbazvLu9ucyFo8FFbp+FLFK9xJbMJHttO8vBU9Dnoai+yC2ubk35kiEuF+UA4/CpPtJ1CQWERJto4zt38AD3qR7DllTS5be2jgWcSltsh5IFIlp5SGOeaRCz/ACq4zT9HnWFPssu03CAmKZDkke3+e9NijYzxxXF00k+WdFK/e9qE7jLEf2i+eZfLWJ0ICMeM1DdxjeXtZGa6XG4N0x3FPCzaiRIEMBjcfMDTBfGymmubT/SAXCOrL0HtQxXLOoqplgvpQzRLDtIHpjn+tRxBRcQWdtH5ltPHvUMPu59TVeceRqMk12XW0ZeAv3TkdMfnVmPURJcR2cMI8vyyY3fHT0zVdBJ6hDFBC8MDSESBsIAcgenNRveT6lA2cidH2sANuR64pLK2itpY0lVvtisSgX7o709J576OO5MSp5cuwsVwWWpv0KsK80SW/wBpgjMqE7JoyP1pGtmtI2ScFbKb/Vt97BPY0XFyVieSyYNuk2ujDtU8cc4inS6kEMJOUC/Ng+/pRsJor28wyLWJU8yFPkl7nFSGaaSZZGjHnhSJIlPJHriq6SG8SW0jAEqkFJEGG/OrIMgmimDb7yOPbJE45cU/QET7QYYwAPLbpu6oaqwW0y+Z502245KJ2YehNTSR4AkDeXbOcGM8hDTB/omF3eezA7ZO1JMYzTZCsW+JSsLErImM7T65qxkeURdN80bfu2POVI6ZpllLLJ5DBREWOJY+m73Ap0TW8O9ADdgNgN/cNMkl0xhKC1tDuRGw6AZA96mX52kaaU7iwKSL0Hsaowy3bW87lDbSrIAFHy7lqewvY0juT5TvE7DcjjlW7Gk2WlYmLA6jNBFF8j/e3rwD6g0+HfbTsm/96P8AVyHp+JqFrie4uWtw3lkHcrEYyPTNWrR4gbhpFaQZHmqo5T3FJgQzXCJfyNw0mBuXsD7frVh45ZLlthEZdQQ5OA49DVVrcyX7oDtiOGimX+IehqTjzJtyGRVGGjB5U+opbCe5G1yq+aMPNIrD5f7nvWjZ3ZtbqTbw0g+ZD0b6VSVJHu28oKpKj6MPQ0EILgsxZYxyeOVNDVyrllGEs0i5IXcfLcdB7NU+mCE7lI3Sq2W4yVzUYdre/laNA5Kg4P3WB7iobZWN47GQQOOUb19QaQIeQyGeJlxg5GOn4U6DcUVmIDEbflPBNMku1Er7huYjJGfunsRTrMIylceXIT908Bh6g0xj4N7KQT9Mjqaeyu20qy7s5Pt6ioYlMd0UVwxU8bun0NSpkKi8B2JV8NyB2zSJEuQqyLM0g+U8Rev1q5aXnnSIdoz0w1ZdxC7wowZd4O0h+1SRyyABlIAXimB9G54o602l6npWKAXBPagUHJpQOKa1AB1pe3rSZ49aM5pgKOT+FKCCfSkU5pxI4pB0Fzz70ZwKaOKDmgLhk9aUGk6jmlAoAWjGe9ANLSAAOcDNKKSlz196QBnNLnk0goJzQAvWgYNKB1IpO9CAdnFAOaTcPc0oFAAaXr3pOvajH50wF6UuaaM/hSiiwC9qXFNo9/WkAoJ5x+tKOeKToKFoAXGKKTOfXigdaAFo6UUcikAuc0GmiimA4Z6UucUD+VIDzQAuRRnp6UGkPHrQAvTH9KguJvKjZj0UZqYE1keKLo2mj3L5x8uKW5SPAvH9+L/X58n7p4rkHADEDINXdauWubySQ5LFjyetZjzEjbjI9a2SJbHEr3GcVFcR7cMCcelLEi5PzlcdKhvZne3UgZRTjI71YkYdw5jnlBHDdxXN6l/qnJPIPGK6PUI2jlOM4PTNczqTuVIwOOeKqKJudH4VcGx2jr1roUmeOLqGOa5/wtMsmmfcG4H73tXR24RYSSuc0nuNMhkkklbjAB61Lhgh3KCfbvTPLSNsc8/jUpZGXjI/WgoikbAUFB9al3qiEbAc9hURkQHGSSKf5aMcl2T2pbiHQzAjHl4PepI5cZxEcimoIkB3Ng9sd6k3IzEbj04osIaHkfJwAD2pkSuT98D6U5X2qeCeaaHYZ2xcGgCQooOC5JPpSLM6gjbkdCTSKGfGI9opx5IBXP0pDQuQwzkn2pYwAhUqSKeFeKMFcAClALjcJCuewpgKihXAWM7cU+YbAAIjt9qjBfcAGIGOTT/Mmi/5aBlx3oYXIF+/sDug7ZqQPtjJEitjsw60v2qZtuY1ZR19aiItpmAdDGCfvD1pARyy/aGG+Py/dKYyM2YxPtBPG6pEj8qUiOUHnjdROQ7BZLfcx/iHamJkbNJFhZIxIo4yOtOIRZg25kYL0HemPCiAlZJEbPCt0p0hkVfnIcY+8OtAXIVw0uQNowc76IZY0eMFnkTJPA6U1j5rxcGUBOCKkRJNqg7Ycgke9Fh9CebeVDRxhRu+83eoXnWV2BYsS3KAcUW8oVF3b5VBOc9AaYIZi7N8kSjkepo2AeQ0IyGCEcjHU1HCSVV498rs/wAyHpVhFgZ4ysZlBXr6GnbLiG0jaZ1iXfxtxmkAOZFimDCONScEDqtVlmhtbgswa4wmN+O9WPs8Z81lPmtkHnoRUXmus0giURoBgA0xD4L7zPLym1GHII605biWNmiQ5if+FT0NQwQyy4V/vH7uTxirMFuxQxn/AFw4G3oaewEVtE6M24bQelTLCkxMc42EdCvUmlNwWh2sP9WfuqO9MuZRLAsq4jI7DrmgBsybCqs3zL0z1NLJKJ4FZM+bH1AHJpswE6RTAkBeTs5P41JPOls6TQr+7bqF65pIRGW86PzonCOOqjrTWldZEuYQVxw23v6mpVjRLpZtmyKTqBU6b7SXai7LaXOD1IFMopGEpdC5UjYeCqnn61YjK2jmWJmCOcn1otoEW5kSRjFv6FuSRTk8y2kkhKBlI4dhyRSESO6Ry5ZyEmHVeTimSFLZPsxB2OMoT1I9KrW0JZZIpMoVbIY9fYVMXWRXMnytD1z1oQISz3MhiZACp4x1omijdWkIInj4IXqadGzXFsssK7cZJx941DICjC4gLIrHDrnkj1pgSS3ARLeXJQjgoo5x70ux45/NzujcfcHT86cpji3ZUkP0weR9ab5jQ7YS2/HKLSQEojDfKp5Xke1RPMzMhPy7eueppGkndlKj94nX0xT1wWMjhsEde5NFhgyBJCu4hXG7HYGmPFJ5XyhfMz/rB1xTQouy0EjGPbypJ6VbjEMUQkEhyBtznk0CIIWaIByeMcr/AI0JfGFpSiCIScELTlVbWQNM/wC6mPRTkipIZ1jimtxGuHbKuw5C0B5mbLFPAFncGSGT5VyOATU00dxYjYJkMTlS4HYUtk+0SQXJLAkeUxOB+VPDJHdSw3UZcu2BkUwKuq2Xkh7mwm8y3kZd2e3tVLU4pI0M8LkRkgOo7VfRzp9vc2Eq/wCjSyAgntWeWeznmtM+bbyHqe30rRCuRzHyLaSRHVkZM496z9Gj8yUM3c5qfVJFis/JjUqQcDNS+HbUu6k8+tWQe+fAXSvtWuxEpnaRzX3t4Yt/J0+JT1x2r5D/AGbdCYzCYrjnOTX2ZpUIit0HoMV1x2OeW5oIPUmnZU5AozgVGASemKGwJox37VKuajQVJgjjvSGO6g9aRhngcUqc9aUfe6UAJjoDTsUmOaUN82MUDFwcEjikQk+/1pxO2gMB260CLFgAZj1rVVc+tZ2nIC7HFaiAkUCMrxJqH2GxIX78h2iuctoQiDjkcsferHim4M2pRRc4Wq7SbYgOcmsXqzVCSK88nyjgcCq01tIkh3ZGOMEVv2+nhI1lLYGM1m6hdxN5m07j0BqmrIlO5m20eM10nhyP983oBWFCNoHvXSeG1y8hPTbSiNl2YfOduQKq3cywwOzEgAVbuBg8Vy3jPUhY6RKQ2GIwBmrZMTyfxnqKzXOoXssnyRoQma+XdVujcXU8/OZHY579a9i+Kmu/2Zon2ONi091kt9K8SlGR3rkkztprQqSsX5/SopF7D9KmYAH2qNgMknoKxltodBU+JGotbtokSBX2Qb2B9aTU7g6t8LrW4wFlt7wxL6ANWV43jmTU4vOBXfEpjB/u4ra8H2o1T4Z+JbBgpSCRJ1Y9QT1I/wA96+WrR5J6nu023BM8vuo1W5kihbzSh5Y/ypsbLGDlpBNn5R2p1+yJKqQkGQj53I6mm74WtZPkKzFsKQeMd63U/cJdO87BLdmVQG+WQDk9z9apyEuQTlmJqWK1kupQkal3P516V4D+FFzrU8MtxC8wbpAg5P1rhnUW7O+EVTRxWgafqc02bHzV3jBZCQPxr2n4e+ANfm1jT7trt5Ps7CQB1GweoJ9K6AaX4a+HdjNLq08Zmh/5h8DjzM9ga4rxD8add8ZaedG0e3TTLNzsAtFOWB7O3asveav0MnL2j5YI3vidNHaeP7W+tILHUb6JAZjbvuQkHpj6envUHin4m+NvG0sdkJ5rGwC4EKTeXEo9DjrWp8KPgxPf6JrkuoYjvrK1a5tpFbhmAzg/ka5jwz4gubC+stTtbeK6FuTJLbXQ3I2eO9bJxekd0ZRhq+bWxb0LwldXrglL7W7kHcIIFIiX8e/evY/CvwG8UeIYoxcuuh6bkEwQLlyO+TWr4N/aPs9PhH9oeGLeCVsDNlgHH0r27wn8aPCviNFS3v0trhhg20/yOp9CDXn1vaxfNJGrxM+Wy0Rznhf4BeF/AwNwtn9vvW+Y3E/zsD7ZrYutVlgiW2hjEQUgBF44rtrq+imtTIpBU9wcgivL9b8SWdtKTK6hlYgNn8q4XNs599SvPfeTdamHL7RtAz2rzvxZfi3huXDhUb5sse1O8S/EG1tZCDcxRlsht0gzj3FeSeNPito+pIbGGZ5ZBnLBSVcegralh6k3dLQpNN2OQ8W+OnutUVLCwS+ZflzIpIA/xrHOm6/qYKzyf2dayAkITsHWtGDWdXvoo4LLSrSwkY5MxHzY9TnvUd7YzXYJ1zWWfqNisBwPQf8A1q9WKUdD0YxsrHpHw8tbXxR4G1rwnql1HfT21s7wMh3Ec5XnrkGvA57a9gkNpqEZWSCTyiCOwrtfCvjTSPAHiGG+06J5MKYpSeQ6t1z61q/HuAR+JtP1q0tTHbanZq8m1flD/wD1xirpNRdkcFVck/U81t8RoS3zMGwPpV8TSttCDByBk9qo2zxhQNmHbJJ96spM7HcAQi8EkV7VN3RwVI2Y26Z0Ybi2Aw3beuM8/wBa+gNA+CHhS90vTrs3d7fmeJZm2PhOR0A/Ovny5JkhlZm28cYr6g+C16J/hjo88sqoI0eJndsYAbjrXfSUep5taUuh5r8cvAeleD73SNQ0WF7eG4jaOSJm3DcOh5/Gvnvxtm4nhdpPMbZ+XNfRP7SvjLS7620u0sryO6a13vK0RyFPYZ/Ovly8vm1Cd5CTg8LnoBWMo3qXRtGb9lZkWmxbZMk5ArWOBjIOM8YrKswRITkmtXJYAZ/A1szBaamlaEGPGfyqwGAYAcnpVK1JC+9WQ5Lg1omQ9T2b9nP4lv8ADvxrAJ2P9lahiGYdkYnhq+97edJ0R4yHRwCrDoQa/LGGVwRsYq3UEetfb37KXxHl8W+Fzpmo3Xm6hY4Ubjyy9q7acrnHUjbU99QYXnmrUKZUHHFJEgYDirAXgAdK6jnCNRnjpU0ePemdulSqOBkUxETRea4FOZlHygVMF446iokhZ5TxQMRFPPPFIq85PNTkbVpiruOT0zQCGhgvXrUyKPz9KYYw3JFSoCDx2oEOVN+Rj9akSLYORniljGPX8KkXJOOcUDY1VzkmlQZOKeo/GncA5xQCGsuPrSoMHFKV+bpStwvFAMaxx0zShSSMVJjFKucD8+KA2E6nPelRcninAeuc+1PVNv1oAavTAqZVwfUUip1qQDtQAi/eB5AqRTjr+lIox06UjdaoNgztJIqMgueKcW+XH9KlxsxUgNwABximHJIp7nnrTRxyT0oERsdvUdKhml61I55JyapXDZpMaIpDwSa4b4geK00DTpNrZmf5UX1NdLrepx6fYySu20KM5rx7S4pviL4vWaQE2NsxKe9Ruyjs/hj4cdIzqV6C11Md2W7CvTVxEmPWqum2aWsKKowijgVYmcN+ArQRUnkwD2waw9Smwp57VrXcgwfQVzeqS7ozjrk4pAcxr91tJBJ5Pb6V5R4ivPOuGCZJHWu+8RXRCu+en868vvXZ5GbJ5rJmkTOlOWq3YxGZ06gZ/Oqbtg47ntWpo6NLcKOw96ko9D8LW24qBx9fpXR+O/GUfw++Huo60xBlghJhjY8yP0AFZnhWEYiJ5I218/8A7X/jz+1Na07wdayNDJZkTuwPys56A/rTk7Ilas+etd1d9V1C+1OZgmqzM08oLdSxyaylZprm3kSTBX5gueMjnIq3cstxFeRXO2K/z5Ybbw3brWWkrRahFZ3kflyomwSbcbj2rl8zbVj18q8k1ScM32hm3KpGBnvj9apTWzagLdGd4ZgBj0I/vCprrZdRyIrPDJuyWTocdjUs7SajJaWlxIkbom0T8AlewP6VIyMbbq6eK+LyhWEaMwx82OCaSS4tLO1Ksd8TElnH8Lf3T+lOkvora6mgJ23e3aCfmUEdM/57VnIJbbw/IrJ5y3DEt6hs9fpQA7V7mWGGzsrgB7N5PNVsZKA9qtXcS2eq28cqfarfy/MidDk49vpSyWwSytGkmEkAiV3xz09Peo7aaGx1iC5ib7YjfcQH7qHqQPWgNxbGQWM19JGwkTG5yR046VHA881i1xOu6B+EUfwe+ex/wqfTrSbUL/Vbi2wbYAq8bdNuOePyrNS2nbTZZhd74t+xwP4QO2PzpD0J5tsTWLTuZ9OVflA7nPT+dWPtRtNaaOGDz4JVyzfdKr9agnuoImsWt4t0JIURSD+Lv/n3q1ZpI+rXI37gY9ziXooH8J/WgQ3T55jHc3KsfsqqYVXqXz3P+NQLp1vZaHM08rXB3/vI16rnoMVbsoPNsbq6gnjSC23KI053A88is63SRNJju/MXZL/rj/GMdsU9gH3Qss2ctiBI6qGiRh8wPvU91Kz6w09rGVPlZkC8rnHzDH+elSapqPmDS5rO1WO5aMIEA5HvUVtaSTXU0kcr2yxHLonUnvj2oGyv5IWxu7uMyu7jHlr0Ue4/z0qe/wDKTS7ZraP/AEgbWcE/fPUVHpVtEbW+2TFrrfuKyHA2e3vTnS3ubO3EIMbQyAYP8XuKQi9eF7u+tDZ27298YR5jsOVI6lapS2Nzq2oySNcmAxoSkZGCxHU4q5LLcXniS2VQY7xIzlgcLx/XpUdw7XF3c3XmE3yqdkbcDGfmIFHULlLw3qCC2ura6uQkm0+VIT93nlamgv7Y2BhRWnuTLgnHygemK57WIrS909nh3xXNswZio+WTuc/rW3DcQp4ftYreRnubh+GROFBPXP8AntRYVySOcWOt3AmErzrGVWPPy5xVa6aJdMhe/JwZWAUDgHjGavysdOZgwa4uArIzdy3Yn2qu9sV0pLm7l3vlgIwvAOeTihFEj34vZClpKEMUOBJ34Xk1RiltbHRp2kmFzcTSAKEXjBHNWGle81KVrfFvCtscjHUYGTUEdutpp2IJI5bkyg5KjGzFMnUuwWMdxeRzXBVfJi2spb5UwvGB71WjFxd2cggRUjMpfeO/GDipk05p9SlluXRWkhdnDHgkDgYqtax3Eun2/lq0Co54U8MSR3pbjNGJoLHVYoiHkVYty4+YMSOhPr0qlNbXMtpcNfXHkxbwPKAwMnpmrrCPTtWuIQJHeJDtUchiR/n8qpiyebT3bUZGRVk+56+mTRsBdiuzbajBFAgZlj3CQLkfd5IqKR7eOzup1VZ8ybcDqwxyTS2+oSyamq2Ee23RThyO23kj9aqu9nY2NyFHmtJOQyLycY/z+dDC5Pe3N1dy2iSWuzYoTAbGE7E/pUixCKK4S1g8tpU2MzHO3n/9dOxLdXcEk+YS8e3YG/gC8H+VVoZp5ILhbeARSbgGllboAOMU0AW7QaZfWcflyy3Ea71ZTkgn1ogghc3L3fnKzvjbntjtQZvsupWZRGubqRN8gB+6cYqJkUrLLdtIWR9oGf50CLzCXUNU0+3gSW0iTCmVjycd8/j3qRnjt01OOIPJK0flZHQHPXNOxJrN5bxNvtVkCp8mM4x97NVjcC3N5BaxvO4wm+QnaMdz70D1IVhtk+xNNIxm2LIpxyMHkVJLcLq2oXr7pbe2SPJVhjIzUcYjsjZy/vZ5TiYAL055WpZ8zPeXE7OkaoHaBVGCCehPrSY7kS38J0q0iti/yykK5XOQTwKkS+itbueJnNxOI2UrjuenPtQ90t3b2FvZxNGEwWnK+p4AFLNdW1q0hth59xt2eWFxls8kmgBVjEVlp8t5KxaUkoD0Ug/zqS4Vr28uyshhtmXcpK84zg1SuoJF0ixmvrggGT5I1GcfNyKt3EhuLi7MDstvs3FMcgZ9aBBezRWekRW8E4F20uTIwyGXjANL59tbNNcsiyT7CrbF+YyduO1UPNim0q1ggJLb8M7pyCTwKtrcWunzXReUfakBV4gvzM/YihAyJLae6tYbiaRIYFckxFf4s85qzcIjX0/2WZIEMbErjnaeuBUFqZJ9JWS6OIPMbAIwQfepz5uoXZWz2LF5bZdxwy45x+tAWKksqWOliKER3V5JIJFcKMbO9XlK2tzaXGoOrlmAGRkKuOMVSjmtItKka0xPMJNmFHRccmrs8Ysfs73xMylQ4QLuJGOBRYCBvMkt7yT7Sot1mAzGvIOOM/rVi+uo3mtbeKUIixjewXqepIqm0c1xo91I7/Z7VpeYUX5s4/wp1/cRXsllFaq8CCMBpmX72BzxRYaH2k1pBp900ZkmkaQHcB045/p+VTy+Sk1ijSSGeRBMuRyFz0H60qX9rDazGOF5GcgLgfdx1qCaaO01CydlkaUlXA6kD0+lICc7riK7cu6wK4LRgdj0Hv3/ACquzuTbwRyOsYbh14PXjmpIhJbR3080skirINqIOCD0/GmoDPPaB1eFAcFjx8p70ICQfZYS7wIzNINkpQcqc+tLdQQmGxe4RTdMMqrNkg57/p+dUlgcQ38EEKrG+N0m7nrwanMy2Q0tYpIptQ4UtIMkc4Gae4iWfzka6vLhYjIV6J0BzUTIbhNNmmk8mEEmJSPlJJ5qd55Ybi+jluEM2Adu3gHPP9aqPGkv2Zp71ipPmRxqMADPSmMv2cOpXn29IJhHaxoz+a4+bHoK801m88mdVt58kkhmxjP1rv7Jnurm9xJOtqvzsnTjPQGuM8YLbSzRm1tWji5BLdc560JiZkNL9n8rytu4sMkf1FdBZOtlC7yW63XmOMgHj9K5tfkkjR1Zu31rT0/ylAjaeWMbgQQOT7VcldEo7TToF0prp7qIrDcJhU7A+lWLe0jtLiJ7jelsLdlVD29Kz4pF1aKVLidfOUgYbPzfh+VaFtJNeQXttPIrmKPbCGbj/PSoRTZFaM8l1BZiVksGVpOeo75qW1ngjmisLWc+TKxzuGD161N5pvbCPT1jWO7gh25GPm/GqsLeVHbaWbdTOqFmccsPypbBe5Hvm0WR7G0nEqXE/UDnngjNPhjn0oyQvbxu8soHzHJUfT1pdMUfYmheLy7xZC0bt94jt/n3qSyNvc6a5vQ8l+ZjgZx9DVbiI5rFtEv57i/gN3Cy7Qhb7v0pbeI2OprNIjx6ZLFu2jpntS2uoxr9o/tNZGOfLhzySfeorNjPe3FjdzmFUTcueuPT61JRaM6K6OpaKyYFtoHH1FNluZYhBDayMLWSQHe/XmnW0k0qzWO5Wt1UFZGHIX3psMrPPaaZDCkqPkLL74z1/OmhDjO/h2K9WJY7rz5AVeMdMev60k5j0eDUZbi1WUTqNrDoT6H9aatwmh2cdjLatNPNMeGzxnpzUot1/s65gv2KAuGRM8/hTsPcrwxwW1ys9yjwwiLI5O3kcAZp9nbPeXNoI5mg06QFh5h4z/nFPWT7XvtprjaEG1DLwMelLbfbJ5I7ANE0EUJwxO0EjpS3FsJumsFigguxIjTjc+MYPTFStEnh03flwLdSzsAeeAagsLYlfsTxrLNI5ZZFOcHvipLGMJbzwXryNdBsoT0IH+f0oAaYRYC8mvhKAyrtRPSnLqTtIvmbo7KGP5WPXHpTNL/4mFpNFeXbxzI/yqwyWQf5/Wn28Uusm7tZZEEEQzGnQn2o2G9RbC6Y3P2CJRMJELpK4GQDzUFu0VjdwWD26PMWMkcsZJwfr61YBjv4zaKnlzQx4LqOcdiDVXT4YLO7jt1eX7dEhcA8j8aYIdsN5HcR6lIYHnkBjLc5FWFnlvHnt4UiLQRbQScB+1RR2Muo6WJb2QI8dxu+Y849BUN5fHVZJzY2e1UYLuTOfqaS0Asw+Tb2cHl/JqUKYkz1FLCyTy2l+zebcKrEp3BpLyaK2jmezTzbwoA7OOB9KkhiigkgvJ1yWt/3gjPUkdaZKdh0cxmEMtupgh3kyKc9RUSXsVrcnysXEMz4f5fut7VJY7mjV41KQyZJjfoPf8aZp0kNrItuI96TSH51XO096lMrYZPBIn2mO63RJOwER64P/wCrNTbftF5NYmBYWt4wVcHliPSo5TJ5Mq3xZUWUCL1Iq3JM9y84MHlPDgoScM3rzQBBah/OUrKfOSNnCOvGR70XEtxfwW1ztKGHLOq/xe+KEeO3lM8e9rpImLxMMjHsKW1X7QIb6UlYHQiRF6j8KYIZNeIljFLAVZJX+bf1zU5sDaxXE11MyxMwZPL+b8DVZhAkUS2May20pyfN6r61JIn2K3eK8mLxs2YinI+lD1VxoSWZ9Vaa3jt9pjAaN4/lY/jVpHSC6WUfvryOLY8THgg+/r/hTLeaWSyKtGoljOFc8ZWlVIjA80JIvVA37+mKSYmrD5PJhtzcOjrG65deoX8P89KhgVXiihj+dZAXjlVuh+lT4jlto7nzf3bxkOoPAP0qvBIoeCKBFGVOyTuKLIaJ2SSaWxnkkRL6FifLb+IClaSKPMluWVXfMqEfdb1zTYbdNtok0rLeLISGI4YfX86dcRs0z3FspCgfOFGVYY600JklxuNmTdsrIzqYpI23GlV8+d5KsGyN6HncPWs/c0NvGCUuYZnBGONn4VfdpH3wPKFdWHluRjPtSaKIrpFF0u+RlgYjaU5K/Wrdv58GpXsUcnzogwUP3x6Uy7mt1n/cku5ULIjjGPpSi3aIyGV9iEApKe3tUiG201vNdfvN/lBcSRjqp+laCgxXLfZgMlNyyA5DD0P+e1UEni+2GUxhnwA6no69yKu3D2xdkUkWzruDZ5T2pgRgRzzyb2ZQRlgh5X8KdFbNLMRbys8oXjd92Rf8argLZ6hbtE5nmdNuR0dfeg3BluBtBiTGMDqhovcZekvMOYiN6omDn7yN6VD58ZulxCHm2ZdW+64o81TqIaUbrho9pI6Se9NCLPMVV/LyMZJ5SkFr7BdqXuI5kVIosYDD+RqWWeEkoFZyAGaMDoe5FVpQYiWkYmML91er+4pyXDOYJF4UrlJD1A9DT3FZomkuN0kixjdvXr2x7+9KGWPHmAqI8EOvX6GoYzhJA7qVf7yAcn3FWIwUuV27W3LhS3Rh6GiwalqNlcXCS2w2oQTnvnuKrwQgI8m0qg5CnkgeooeTy5W3hmj2kMF6o3+FRRTRpIF8xpgOWB4/KkB9H54pQeKSjJrIBeD1pabjrS5x9KBijml6Uneg0AKMnpSikB5o3fnQA6nDimdf/rUE9cUAKBkde9L7GhcAH+tK360hgDmgHJIFJSnpQIAecUvek6UtAAMUvUc02nfnQAuaTNH60UgHZxSdu9BGeaBnNPYBc8fSgcc96Cccfypcj3oYAaXNJnHrRmgQZ5paTNBpDFHP0oz1oBGMUmee9FgF6Cl96Q9fel/OgBOtKTzSdDR3zQA7rSDrSg4FGRz/AEoAM/zpaaOO1LnincBe9HWk70daQC9q4X4p6v8AYdEZAcM/rXcknHFeN/GbVA08cGck9h6UJXY0eS3k24lsZzyRVYgSrnBXHr3qWXaTzkfSoSHUnOD9Oa2SJbEB25JGQfSoYyu1hkgg5Aan3M4B2rkMO9VJmZN2ec96sRT1hmupoyWCgDHFclqkQSVxnOK6ieLciNnOO1YWuoI5cY2kjORTW4F3wkN9kdpPXtXUjMcQG7j6VyXgyYqJYx0zxmur3GQjIHAxih7ghqMd4JbNTuxCjkEe1NRVIJwDikVo2JyCBUgMDgPnaPwqQEvncBtz3phWEZwrfSliZWwrbh7GgL3JZGZgCqg/WniRyoyBkHFRSfI4wDg1IqgYIyc0A1YcGJz7UqOSMbsA8cUSyxINpQlz+tIrnBGwADpSHceuAxwTn2phZg3PFOVXZ8k8elStFuxjAHfPWmITz4+mD7A9Kb9qYTALGNtS+SoJBOQPSoykSkH5iTSBEpeZSdqKVPaozukALRZFOlmUKvLVAtxnIDFRnB3UwB5LcsCXdD0oS3YoGjkEiZ6GiWPMg2kOD6UERxqwAdHpDGF1aQh4ygXncB1p6lQP3MzZbBG6kiMqKPnWQd89aWZg3EkPlZ6OtAEhmZUzcRB8/wAS1DK0TxnYTkjo3cU+OAhB5U3mMOzmogZ3P72MRn29KYiISyrkKixqF5x1Io8ndGpUOwC4BPalV1WUqB5wK43+lNllkiZlMnyDAI9KA1CMzCPY5CbRghe9TK8UcjLhpDt4aokaNGfarSyZ4J6EVaFtM/nqxCIVyVHUUxgLGV54WEgtlKdB3qBoEHA/eSZwQTTJ1WTyljeSf5eMfw0427LAjrwynkd6kVxbWycPJDLKVbqqpzU0NkzRTRyD98P4jxioyXeczQ7UdRySeTUc908xEoZnc/fz0+lPqBL808IAbdKhwD2ApZbmbEcigKM4ZV9KilhMa7lBVX5KrUio1sI02sYZOSR1FDAmaRvPUrtEJ67ev1qAxx2cm/JMLnp3qXYNPZlmDLDJ91gMkD0p0SxhjEchG+6WHOKLBuNWFYLhmTdHDLyKkRIbeTY7lUk6EjmmLIzWrwbRuB4kbrjtUUj+bb7Sq70Od7Hn8KYkToxTzICNynozDn2pAPMjaIkxuvIY9falKvcwRzIfnB+Zie3pUUznzDMuWZeuaNgGHfJBg/NcIch36083Ek/znEbx9c9/pTLl98Mc6HJzli1MupAsQuIhuUn5j70FItNemeJJFQEoeSDyahluGlUSxD/ezyTSWoBl8wAhGGOemalaWOwJAJ2ynhiKVwCCf7I4kjDIjjn1z64oEqRynkqknHqaMlpDGTsyMgkfypYYxO5iICOnO5uppkiAna8ZLJ6ccn60ka+ajrgeZFxj1+tMcTcspG9W5QdWFTjb56youxXGGQdSfejYeoyCRlmUsSVPDccA0s0E0LNgMYmOUJ60wh4i6bM55B7D2q9F5klsJWYfLgYPU/QUhkaxy3sO8RgBPvD0qRRF5RCAGN1xvI6fShrkPIwVdqONuB0/GhIB5fk79gUZVh0qgRBHaokBiONych26mktVW5Ybo2WQZDbuOKjUG9ikbLiWM/Mfag3InmDtLI7quGXbxigQyMjUZ5FztaBwEGOtMMskzSJc7jcNLiMr2pMMl4Z7eEjym+bDct+FSPjUInvYyYZxJ8qng0IRWMgu7Wa2nwtwJOC3BNZzIpRomc+ep3ZHSr1yBd2gnIxeK/RqrozeXHc4DnO1kx0NaJCurGZqbb5403F88t9a6bwnZLJImeST0rmsfab1iVIwegr1D4faR9s1G2iA4LAcVcVdkM+uP2f9AFvZQMy4yAc19F20e1B2rzn4T6ILDSYRsxhRXpqKMd661sYCgj3NKHPORxSYwM0ICevSkxk8Yzz6VJwe/NMXhRUgAIpBuIBzThwaRAOaU4AIoGLuyc03G5uM0IMA80qkEnrQIVjzinJgdqYT1pQTtpgaOnDCn3NaQ4HvWfpwAhHWr5I20hHn+uS/8T18nnNFzIIkjfkj2qp40jlstX80DIb5h9Kda30V1bhXB6Vg9zU2I9TS4gRFkOMcg9qzCgmuSF5ReSaqSsMlYgauWqeWm3oT1pt3BKxInL112hw7LIyYwTWDp9mbiVUA5JrrSghgWNeAoxxVRQpFG44zXkfxJ1QT3awBiqryeew/z+leo6xdiytJZT/Cpr5u+JfiVLK3ubmUFpZSUjWlNjgjyD4j+IG1nXCqkeXB8gxXFyNknr+NW53LyNIwO9/mOfWqj8k/nXG2d6VkQP39OtNiiEs8Mf8AfcL+tPkb9RUmnxn7dbSHhElVz9M1nLYsqfHSyGneL4PkZIjaR7eOOmDVf4SyTR3+rQkgxz2bkQN0bj0pPiz4gPivxpcBpgtrbbYoFPQgDk5o+HNtcWfi2FBHiIxPvmz1BHGK+dxEbyue3Rf7tJnmupRLG5QqRKXIP59K0NO8PXOrXEMdvA2zbguM4zXS6X4VXVvFt/bTssMFvMTLIw4x9a67WvG+geAooLfQRHqc2MPIynap/rXLJ3ikbRaUroTQvA+m+FtLGp6nIqRREbv77H0A9ak1r42XOn3ENt4Qil0yBxtaUxgzSg9fpXDltW8bX8jzBnhkPytztX/dFeheEPhxDprCZg7yHGXbnFYSlCnrI15ebWZx1r4K1XxDfy3WpTMkc7bzk5dx717P8OfhpaRKzttt9PgXz55JOuwdeferllo0MaFDGWckAFeTWh8XLy58OeFNO8PaLbefrt+RNKM8Rx443fpXJ7WVWQ3K75IaFL4d+KbrV/ijdXU+yx0G8tnsba3kYKXXopI9cY/OuY8a+CoPDfi/U9Js3DWcRDAg4IDAHFckmi2fhye31PxFq8l7qsTh4rW3bd5bZ44B/wD117p8WZtM17wfoPibSlEU94yx3LlOUGBw3pg5H410K8WOUeSafc8mMKyHyYlXzYGx5gbqKgu7ZJi0kxkWRQNjKcFfcEVdtra2jkZMhbhyTx/Fz1qveTwW6MXkLtuAA7cdq9GDvGxz1I2kbnh/4ueJfCOny2f2uW7tH+aMSOSyn0B9K5LXfiL4l1y5DLM8AkbCoq5OfpWdPqBMbLEQSDkc8iuu/Z/12w034o6ZF4gtY7i0u1aJJJcELIfunFa08PTc+ZpHLUlyK8SppXwH8X+LZPP/ALMuWkcrL5lyu1WB64HX8ua6z4nfsy6j8MfB8vieGWzuhaIkk9oI2DBcjdznn/635faNxqMf2YR2yiIKMYHb0rmfFn2fXNAu9Pv23rPC0bhu+RXqeyhax5axU+bTQ/POW+17xUGvLWNobeT7u1DtRfSmp4dihidtW1SNQegBDMD+FWLjRtT8KeKNU8KtqLWaW8pMYdsbo+SpyfbFVLix0fTbUPcXJvpmJJywI/KvCrQ5JNH1NCoqkEynPPolgssccLXjx9H2/KR7V6D4S14fEPwHrOl3cDfaNPtS0RZc/KpyMfqK8za7ilVmtrUqgTnCnk961vh74xl8IeJvMn2/2fcxeTNF6g4I/pWeujM6yUkc1DIvmRllUgjAGOh/xqeZvLGGYkN/CewrrPiv4dOleJJ7i3tzFYXYW4gkUYVgRkge9cdcyi6EczDjAHFerQkeZUfMiMyhQQRu9BVv7bfR2a2q3c0Nq2W8rzCEB9cVRJYspXHtVLWtXZUZM5fpkVvOo0+VEQpKS5mc94hn2g2sUpkLnLnPGfasdY9qYI4qxcOTIXPLVBhpCD0FdcFZHnzkm7IltRkEY4NX0JVT2PpVW3QED09qsqpzVIktxNgCrkTcAnOe+KpRDgDvVmMlRjvTVxNGpbPlh64r0P4ReO5PAXi221JSwh3Ksyp/EpODmvNYXywx071o207xtwefWt6crGUldWP1R0LVoNY022u7d98MyBlYe9aigk4BzXzB+yZ8WJdQ0yHwzqkitMmfszdyB2NfUUAIIyfrXfF3OFqw9IvxqXbx04pQMnI/SnFd1akCoBg8U9D5cTA96dsCr70Mu5fagRXCFsnBxTcYFXZU8uMYGQaqqpJ3EUAEalsZ45qUDNIB0GKkFACqv6c1Jgn2oVc1MBu+goGMUYFNGV69fepSABnsKb1ANAC9adtxyelKkZ4z0Jp+3PWmBGqnBp6jIzShccH9KkVTjikMaFOcmlI5pTnHvSgYUHPNAhRwaeDmmcGn429KrYBw9KQggUqnj3pjfPxnr6VID0Tf83Wh+Oh/KlRfLQKM005xgjpQO41hmmu3FObioJHwppXBEU0nas66mESlj0FTXEuGxXEfEPxXHoGjyHOZn4Rc9TUNjSOH+KHiO41a6j0ezYZlcByDyBXo/gDwtHoWkwptxIQCx7mvN/hb4Xl1XUW1S8Bd2O7Lete62kIRAO2OMVSQMl/1ceKqTSbR71YlYDis65uBgjv15p3EVbyYbT9K5XWLoICwP8WK3L24AU9e4rj9Zm2g49iaQHEeJ7xgrKDjJ5rgbuQSFsE9a6XxHfFnfnAPBrlXISEEknJyKyZqtCEHLr69OK6Pw5bnzQx5GawIDvcnGT6V2HhaEzlQOpoQM6jUfEdt4K8K6jrNzKkS28DeXv6NJ/CPzxXwpqusP4n1+6vNclL6jdu0wmY9z0H4cCvaP2nPG/2qeDwZDIVjjYXM8w6FsfKv4c18+3z/AGW5ZL5mkhiUqJB1B96xnK5cUUzcfZ4ZILxFMjy74pOcgA9z6UryH7eI7oMEWPEdwh3EZHBp93LstrdZD5lq5wGK5Kjv+FFtbtbTzmQpdW5TahXgAY4INZMsorKbGzSK5xKkr/I7L3J659P8KNRhjsPIjvX8xEAMcynIcHoPp/hSM0lpoiecrT2zP8sisG8o/X/PSnXMJtJrcMI72zXDoo6nPU80gCymAnuZZYYpV2EFo+qjtVVI2h0NWeR2t2JCnbnBqwl0Va6NggltGyZgB09Pxps8Dx6YXWb5XdS0Y5CD6euKBbkU1raxLDIGc2caAmJc4dvQ+lWXmtPtYWyty1zIgwhXgL3BqPWxaWV9aS2kzTQtFnY3GX7AijSAbK6mkiEhmfDM0o5X/ZzRuGxUs5ruxW+FqpjECsHTqSD1p9vY29ppkdzLMHMz5nXps7gVJaRSs19ceZGlx0MSvyVPf+VMuxC+kpDEokdJVEnmdx7ULzHYfqeovdTWBslYTA4ji29Tngipdk0urukIjid1zPuPHutS3l0Zryzlgt2gulQpEqdvcVVYTTak0LRhbtF85hGeXI64oGMFmfsN2kMywk52rH3XuaglFrB4ctjaszywNh1Yf6w5/lUsUEdxaTzoot7gsW2sc/J3A96hW7huLWGS0jcNC21Yz0kY/wAQpoVy3PLcXF/ay2sXkTOFLnsmPT9at29l/bOvXMn20QIqblQDGXqtOlzqGpQ28Wy3uioeVVblcdf/ANVS20UM+pyieY287AqAfl3MOtNgiuiRSaXfRY234YsGH8QHFTzzR3Oi2TpaiJomXayHlj6/WorSBV0+5DE+fk7ZCc/QGmSyy3NpDJsCTR4jiycbvf8AOoEXbhLi81GMTBrd1AZ5QMM2DkY96o2UYutUvbl5v9LYN5ccxxwOoNTyu13eWtleTyo9uoDyvxk9h70zZFHqVxHdr5M8gMayZzgY4z/jTGU40hm0KYXEWy483I8sfK3qP5UzTLy60R4tLeEASHzEDL8yk9ga04rmR9BkjEK7Iv8AVSnjJH86ytXvNStdO05rkB7uNhJHMeoHZc0AakF01heXpvLlzNIDsjdcKTnuazbpWa2hnuLzZCz5VF64zzir1vqIm0ya91C6jMzELFDtHrzk/wCetMmjtW+zXV26mIAGOEjoCeeKdhXFVvthvvszARqOJCOCh7VWgu4Y9Pjh2Ca7Mp3KgwAM8ZNWZ3S/tbiO2CQW+4B3z/D2qvI2m2FhZx2z+beSMCVXoTu4yaWw0yeKEme9uryFfkiY7ix4bjjFQSSSXkNpDBCyQMc5U45J6/59KsQ2v2q41C4uWSK2ZS+N/wDH2GKrCKa7bTWty0UY+QlmwACaENs0Cv8AY+qXAZHnkMLRrjkZPfPrVOSMXFnFLes6qZNiI/Yj1/z2qyIo9PF7FHLI8sh2qSd20560wWq/Y4ru9uGlAlKhGHHynkgUNCRNa3k8t9PHbjZahCoc8H0OBVcrZWmnTTIkbzeYwOOvFPtmurvUbiVVEVi6E7AOQtQNBDZ6TC1usUrF2Z9zcbc8fjSAuywvd3ttdXYWGJIeIx244z+X61Vh/wCJraXBijaKF2Db24JYDgVa824u7h2vURIPKy4Rs9B8ox+VV7G/mmsp1jtQYfMA3q2McdKQyWLyLTVoEgt/MvUi3Bw2QTjkH/PaqZhS1huZbtTPNJJjavPb0qbZbab4gEVvE9zMsZfcrdyv+fyqCQmK0a4mV3nZtoUelUhdTXktpdRv9O8stAioIyPbHU1DcTNKt9Z2qbZCQGmHIGP6mmj7RreoQRf8etuUAwD8wwvXNVoLmGwjvY4babecZbOQcd6LXC5bsUi0yaydy88oTeI2P3mGciq1nBPIdQmug0MY/eJCDkHnp+tLLdQafqNjI0Uk7yIshx/DntSahPHLp91LKJUghdQccFiaEhMWSaW5t7IQI8II2Ow6jnr/AJ9KUrFayXVvZRlrhY/Ld+wbOck0r3O+a0giiaCAxhXkbqc9xUHnw6bNcwWW64klXmQ9Ac5yfyoBbD0smt9M097mRpZC24LjOADVlgbiXUHZnto1HmYI4xnpUM5Fu2n3VxK8hkUOY4+Npz6U+S7a5ExYP5Ckbgw6g9BSY7kbajFc6ZHFEpWUS587ZjcM8f1qc31raXtwkp824MZBKjLbs9TUNzqQkjsxaxExqAj7h0JP+fyqSFoEa7C5e5GNzMOc+uaCug2Jnn02GSW4EUbSttjZeuMZqa3uv7Tu7lId8MKRMVJXqO4H4VTuJGW3tJrlwYZTvRQOnPJFTNeyXV7ciHdb2ccZYMByy0CTIjdQw6SYLGDfIz8ELjaO+a0fJmtGgkupGeV48oOoxjtWYbgRaaYbaRri7Zi5fbwq9vxq+832GSI3Lm4nSPsD3HQfpS1Aj+zyzaNcTSXEiLHMFCKOScdaXUJmvLq2jSKSNFiy0p6Egc1D80+mPPPKyxPPtMaDGDjqKddXxn1DzFV4oY4tqp/fAHJphci04h9JvUt0kkkMufMfovHap1mit72zg2edcbAw9Tx0JqK6vg9tcQWcMgDMr+Yv8JA6VI8q2WpWwVftE0se/ryvHegCG3N1Z6dfS3GJH80bI0OeCO1TKLm4ubKKZBHalQSzN82P85pkKeRbSSTReZLuwqbuduOtEQ/060muHCwKMhGbomOv1o0F5kiWs0xvZFiSGHaFyzcv74qNdkV5pkUEiSTyffZV5DdsfpTY9TOoPfTbVS2ACqzVZt5lt59KtbMGS4MeXmVOjdcg0xpEs0Ukj3YDrJMw2FscjHeoTElvDZmUFpN6kbRy/sB6UeeIpb8fNLdYVAMYAPfmhYzawafdzAyTL0y3KkHpSQx8Wmzypd3DsxiHJy2Mc8Afp+Vcx4sYHTreJBJsXPzMv3iTz/n2rqYIp54tSmnkRIU+dYy/Uk9B71z/AIwjmk0K2nikEUaJgRk8tz1prck4WBoxOoZ9jpyFIyDWlpyiZ4pWKAK24eZ39hWQ7uH+0NGpccfL/hWlp82947hl+VPm8sdzWjJWuh1cVqNXtGlAQSCXIG7BC1qXAk1OxupIIFVonVCY+p+p/OufililvbS58hoYDzIBzxnmtm8mEdqhsS8dnLMGdx1Izz/WoK2LGrtBdwzCyieCVUXc6k7mPpSXF3BbQwrarIl8kIMk5Oee/FF/cx6KryWc/nRTMql26g9uas3qx6Pi9SeO4SePD47HtUsPQrvMjC0uA5kv1XzGVV4A71MSrRadetPi5dmfyyOD6ZpLu0l0JY9SYxS+YgVoxycH2pZrGW2W11R4BNZlciEcE5Hb9aroMhkjbWrCS6kmRFS4KgDuRg0tyw8QyXM8UcSGLaGJGPm+tQ3dvJ5VrcW9o0Vj5nmMgz+IptrMLv8A0iygktrWSXEwbkH1qdxFmeVdSW4gtECyLGquxP8An3pJoorma0htJpRe2ceQiD5c9zTLia2e8eSykJKyBXAXhvarerFNMkmntrhEuSm0FR0Bo2GElzIq2fmSKt6G3mIjOaj1SC51e3E52RziX5Vdsmny2xgl0+/k8u8CRZkAb5mJHSpWsvtMtjfxlo4Uy/lkdT6GnsIoTPc65YTm6tU8+3baxjGMn1NSalJa3Vn/AKPDKoVAHK53Z6Y+lMmuZtQVr+JGtUE2x0Xqwzzmp76JtOlMtncuAzDjqHB7UbajIdNeAJH9l81NStUJyx6jv+NSRmW601b43WbgMTsxn8DSXMsFrJNcxyH7SqASMw6eopjQ/YVjvWCmKRcmHONwPenuSTvu1O0huw8RnDfMrNgjHpVSFpdZV7iziEUkLgSY5z605rKAz21/5ZWDGQkZOCvvS2hewuidP4sbiQFwf4T65pbjemw/VB5YuLqxErXCEFynTHpS/ajbRjU7fa85jx0yfcfzoubi90ma5ls5BJHcSgELyMe+aY2oTaQbkSQpNazkEqvVD60bBe5Z8m61RLS9YqkG3fIueTg9MVFPfPdtDJp6NagvtfA4685qP7OiawGDtb2flbiOdoJFB1Z7KKCyilFyk7745AMH3zT2A0LiaHRlumgZL95fkcuOE+lNa0eCZhdMUtJI/wCEj5T1qtctFpG1LiETNdMCcNwp6DNSDyr4X1pdzyRZI8v5eTj0pBuJAREBahn+zbSUZu341PaStYTQWYjEiuC6zLyQad9okubaWzXbJFGgXPAyO2aj0vaGSJQ0V9AhC7m4YdcilbqikyvEjTReVqMrCV598CH09DV1ll1lbhmiELxSAK5PXj/9dQWls97Ck91PuureQv5X8qdPdDUbYyW0EqQrJllXqPXP607XJ2FEkNs99LaF5ruOMBwR6ntTorVDuuJcopizJGjcc9eKYdSg0+2lvrfE6SYjkIGCD2P8/wA6SRUgZ7x1d7eZQj7W457kUIB0jSW8kFtBGBaSLwxHA+tOiFvZRLa3zu2WzHJGM49BTfMaG6FtHJm2eLIDDIXjuajaJYmjjld2kHzI6ng/hS2GWbVXvbeSGc4mWQtGr/Kcf5xUp2Gec2seJwoEiv34qhEj3LvJM4MqvxzjA9qsR3Mt2lzPbAQyI4RmXqfrSYxkiwwxSNGeCMyKnZvpTtLaSDesirNA67o3YYKn61Nf/ZbVJJW2yoyjmP5STUZWZYkWTclvInyCToM9OapO4bMk05hd7IpyUulLGItjaw7c/wCelOtpbqOzlMAEflt+9ROn1AotdscdpbyIDKqsY5V79cYqOFppYjJIfKnG7eBwWHsKSv1G7DLKZLdg7AXMDtnJGCjfSp5FmunmDuw+YGInke/9KraeVt0d7QNcW5fEquOQfXNWoHAWRW3NbMwMcic4PpTYr3G38jq6+QhM4YCUdamjnCtduXM8LADyx1Q1XVpprwhCkcqnO4H7w96tKiW0108TgyEDz0Ix16EVKAbKN7xw7WUBAwlU1M5h82J0/wBaYyrwn+IetRTvmWJJyfs5Xhj0+hqaLDEqq4kCnaw5DDFUAipvkgKYRAmBIOqn60ig280dwz+dcSIQUI4cc9f1psEf2m4VNxESofMhUct+FOspkCRLHGZCSdrtxs+tQyrkgniu47CQQGCPdgyj70Z96NQkRdQViT5xyFx92QU4QyQLA1zKiuHP7sH5ZPSmed5u2RYf3iS456p9KdtBXFkdrmKEoCEPHzjBQ1KkbReQJjl2ydo5Vh7UtzMxQvJIoUnafRjRbSIkEKxxyEB+/VaBMZi3S5gSFS5Y4VmH3fY1I8bABXAXcSGVT09xRcQzC7wzoqk5BX+IUpVN6uhkLK+PnGNp/wAKLBcdA0tssJAMkbZQSf0aoGt3VpCUEMOT0PIq7J58MWJQgV35VOjD1HvWbdW0UEsZV5GfdlVk6Y9KBn0v0pRyBSUDjFYpgOA9/wAqAKAeKAf8mgBcdaU0mcY60UAHGaD7UUuc0ACmjGOnailAyOM0AApQcgUnWlH0/SkAo5pehpA1HVqGAvWjpTep5pw60IAGcUozzSUvSi4B1NKKSl7UAKPWl7UmOfb2o7UgFpKAOTQfamIM0oHNJSjn/wCvSYxSeelHQe9J3/xo9KAAZpR6UZ4oHPNFx2Foz+dNJyOp/Cl5+tCEOHPrSd6QGl4pAH4UZpf1NJjNMBw6UUmcmlNABmik9aOnqaoAZgoYnoBnivnf4m3X2nXJcZODgV73q12LTTrmQkjanH1r5m8RXzXepzuTuyxoW41sYUriLuTkdDUKuGfklB7VNOBICWXp3FU3wsed2R71qiWJuDvz83PehhHOxUjaMfhSIiuCVUgDvRKmI9ynJJxzTJKctuywsB90HiuY1z5ypLEsODXV3CPCmH+TcOK5jUI1USA5LHmmgJvCW1ZpFC5zXWAKkwIGBiuP8LOReEfhxXXBJDkBsD09adrsa1ABS52sR7CmqAMAufx7VIqtFhuCKbMrTEuqA/T1pbDaHgCHLl8+xqSGQOwOB/8AWqvsaQFWTkehpEkSM42kH9KQ9C40mJAMg1IzooVQw5qoGSU/cOcU5dhwCp3DnNBJIAnnjc24e9STGLgLkmq6PmXcEBXGM1NPG4XKkAHuKQ2OXIUYwMUsYZpCSxOe1RWxUfKxLMe9PlDLuyMegFNrsBIC6ybSQM09eQQWB9QaqwwySHOM+matiAqM4yaQ3YgbeTgEYB71HPvbKmJX9xUoVg77o888YpjTqR91lPSmiSvEB5gIYwkccVYLSyBvmSUDpzSTM6Q4Co/uepohEPl4dGiY9x60xkPmLHxJGVLd1qdpDJEFjk3gHgGmAnLbZBKM96JVUPnBjbsy9KQiHfsl2SQspHRhzVhY2bP7/PH3T6U2MyINysZT6GmzMkrGZ0KnHagBkql4zk+WB/d61CNijhTI4YA8dRTmkE0qxqjtk/pVh4LlLYbFVSHyHHWgNh+yQGRViMa5B3N2qvNcb7h8SMJSnLL0pl9PPOsipOWY43egpLe3W0kdmJKkYOO9PcAedrRLeVJPlPG1RUl1KYJFkUnYwyfWpWgCmPd8sZ54FSqphkYMA0TjCsw6CkIq2duX3Tou6M9STxmpjZxRskasSG5b0zTrSBg5iOfK6KBwKIomid4JGzs5ULzmmMIgY5jA7fIw4x1FWBbvvNsZtoAJXjmq+Bcw4U+XKhz759KMSTIZAB50fK+poAk+c2TQTSgSg8HqeOlRF2eJVK4nX+Jj/KiSE3Ma3SqEcH5gTzmpVaEPHLjjOHduv4UDuV2t2lxcI+3y+pY9akMCEC4X5j/Fnp+FTusVtcM9uTLAx53j+lZ7sv2wx7iYpDxkcL9KYrllnEciMmWXHzKegNQq/wBmnZ8+Yj+vQGmpZ7JpY2dipPys3AH0pVRSgt5MyN2c9KQ9xwtmFzhgDbtyS3TPtVlxDbv5aoDEfuuRxmmQRF1aBjnb9126UInmRiOQhpAeCTxxQxEaAvM0JIUEfK1OjgR4vJl5lB4ZvSmys0w+VVMqdSTwPpRCDcqblZP30PGH6UhDiY5IyuCZUI+Y8Y+lNM6SOZEdiy8MzdasTEyxLdAEufv4Hy1AqoZQxXcrc7iOAaYxFDRXIuCxG/5ck81akgbzAsbFA3oeahNj57gSZVezf4VaiI8h4lJypyGK8mgBwwivE4LSIeueKIXwRKWymMGghdiSAB8j5l/xqNphcCRUXYwHBA4/CkFh0bq4kiQkDGQg/qahlkljCNgsy8MvYUyB41t/lGGQ4OAdxqaVgJVDE7WH3fT60AQzgrKJd5kjb76KODTJDJbvtUeV5xGdvJA96fdF7cgSybYSeNvJ9hUzQSo4EsXl+YcrIx7e9MGUrXNjPIZGaSLfliR0pt3GhUahbyM0KvwnY1LI5juNk0waDcSSOQaidYrN2COZbRslVA4z60xWKExSCGK7Vt0cjk+WvOD3yKii2okhVyqN8w96UxKSjPNi3fJGOtEkRRQituXOMitUS0P0W1LzZIJyfSvoD4HeHft+tRuIywQ55HFePeHrIZTAyc/nX2D+zx4TaOBLgrnd7dK2gupnJn0P4WtPsdhGoGDgV0KnIxVS0hESKPQYq4O3rW5igBwAOaUdO5pM+nrUyLzntS1GPUZUYzT4x6mkB9qkVcnpzSKEHtQ33fenE7fWkPWgBgGG4OfpTtnGeaAOetL0yKBDVFK3AxTOVp2QfWgDXsTiAVdHIGaqWq4jUVbUcYoEZms6DFrMIVhiRfut6VzDeD7yzzjDL7V3yLhuKJGDttxkijluVdnnQ09oW+YfN71csbCW6lCxoSf5V2UlpCzDcgJqeCKOLHlqBS5QuUtO0tdPQljmQ9T6U6d+SM1bncAGsPVb9bKB5GOAozQ9A3OQ+IOvfZrU2qnMkhxXyf8AEzVpLzWVt23FIQfpn/Oa9W+J3jX7OZrgk+YfljA6k14Lq9zJeTmaUkseSfeuabOmmtTGm5fFVpBnP5VakHUmkgsmmIwOD3rDdnU9EVFtvOYAA10uj6KTlihIRS35Vd0Tw20rIWU5967u28PiHS76UKQUgdvw21o42iYqXvI+TfEExu9YuWXLNI5Cp369K7Tw5oS+CLaPXtbuZrVNv7uFTkn04qvpdlaeENN/4SHV4/OuJnZbSA8nrwcf56VzoTV/iFqTvfTytaIS23PyRj2r46q/fbPpk7xSRbT7d4g1S+ktNQFpHeybgszeWD6ZJ/zxXT6V8JZ4JY5dRka5U8hkIKH6YrI+J+mx2a6VDbZ8hrMbyexHGayvAXxK1rwZeQ4lGoaWg+a0lOQw749DUyi6i90OZ00e46JosOmxqkcO+KPqPatyy8y7uWt7SB23EYAHSrnw/wDFng/4gwGfSrptJuVjJvLS8IGBjkqejDrVfxR8f/DngjTfsfg6ybWNbLbGvJIzsQ+oPf6V5X1erOfKxe2TPTPC/wAPv7JsTqetXEVtDEpmKSthiAM4xXzr4g1jxH4v1nUNUkuP7G0maVkScn96YhwAM9OMVWu/EXjLxreHV9bnnaGE7thUqij6Diq2qeEptUdtS17WGh0jdmKNGwGHpjNdjw0qCTZvhZKcnfcpJf6XYyPbaNYvqmqbubyXnJ+ua99+CGpTa74O1Pwtr1vE2oOks8ScZA29MexxXiem+I0iElp4X0k+UvH2uYbce/Jrc+Hfie0+G3jNNa1jVHvZ5UaKQJ8wAbjHGfaok7anfVhzwdtype2A07UI2nXyriAODE/qB1rJuIogq3Ay0EgDFkGeteu/GuwsJfE2la1GFFje6cDJNt4DY4Oemf8AGvIba7W5s5ra2QfKgdMHGRnnA/KuyhM8+V5wT7GXLGiRmSMDOcYYYrJ1ASQrFPHIFkjlDoY25Ug5BrVvjK0AUSEgncwxWXqiJkGA7VwCd3U+telFnE1fQ+rvBn7RNhrHha2uLq4W2v1QRTRvwSwH3ga4nxn+0tYwyobAvcMrFXbbkAj0rwm00mbU4o5I3SOFgW3N04qs9lZ2RPnzJKoydqYwaUsQlpczjgr+9YseOPGJ8da9/bF3bhpgQn7tcMyDp/WmX0mlWalrewkbcgZTcjGOOcD0rFuvFlnYSq2mWfksFwd/Iz3PNU49cudalMt1MZJCNq7uQB6VxVKqmenRpOnsW5by6dDAoOxucDsKyJFnvdyKSmOCT25rbuJJhIglhYPgBXQjGKpz6dKzHl+WzsFCSY5XW561pl+vxR+Gd1pLfvdT0ZEKlTywHGR+GPyrySCI2t4bIjcFBPJ5FbngnxRJ4E1u2mt7b9zO4juQerKTWh8W/DB0vVU1mxKrpt8fMUpglSRypranLldjz5JKXkc9oumTavq8FpGoLSsVRvTPrWL8TLfS9F1Eabp0xu54f9fPngv6D2r1zwfZ6N4Z8JXvii+uSt4kLRQW+OSxGAR+Oa8F/s8yztPJlpHO45PXNdtJOc7s5qs+WNkzKhtXd8sc1K0QiypFajw+XkAYX6VAITK54716Njz73IYIuOnFWUiPXkGpkt+AB973qZIMN60khkMcZCg49uamjjBbqalFtyOcfyqVItp4FWkS32HWy4JHU5rRgjBf0qC3gPXqTWrZ2+7tWqRFzq/h3q974Y1611OzJ82BwQucZHf/AD7V+i3g7xBB4i0K0vo5AxljBbHZsc1+d2hWLbkx+lfTv7O/ix9Nf+x7ty0MjZiYnofSuuDscs0fSi8dMkVOBnBHeobcbl6VbUYAroMBrLwRTlU7RSkZIA5pwHyimIgmEkkqKvSnyqVXA61KmEOec03f5jMoHNAEKgkA/jSgndjt0pxTGBT0XHagCWMY5zTwOcCmgEnHPpU8a47UwGhflwelKIs+wp5XnAp2z69KQxu3pSlcc08p3oC5pjIwM+tSIcDpSLwTT0yf5UhCBc+uaMAdKcfvfWjIIpgNwOg6UuKF47ZpxHy5/GkMaxx0609R8o3D5qci7kB6ikbPUUCA4I96Yy5NOHH1pDk9qARHIdq1QuGJHXFXJ32jpWVeXARHcnAAqWNGZq+qxafA80z7VUE5NeAz3F58SfGBIBNjE+1Pf1Nbfxe8ZNeuuj2bkyP/AKzZ1A9K674U+EE0fS45XTEjjPPWpWpWx2fhrSI9MsYoY124HNdAWEadKjtoQACKdMc1oSQu4JBzWZcdc5z1q9McJx1rMu3+U4PQ1IGNqUuXIPAGDXFa9OcSEH+Gus1SbK5zyVzXn/iW5LI6A45INSylqcJqp8933ZGCetY03zRBXUgggjFaGphppSuTjnpVC7UoijOCTxnvWZoLagtIRjB659a6qHW7Twnod5q14/l21pGWLepx0Fc/p8OCSCSTjGO1effH3xVHaWum6AMtblTLdc8bj90H/Pak3ZD6njeuay+ratdz6hI0zajKZRMMkIpPHP0xWZeytE11Zny7qy28TH7wYdMGpbovZiNbjd9kkxhUOcKehrPm+02FvJ5Cq1jK4Uhei+49652WV0gms5rMFmuLBlLkA/n/AJ9qfDcGzlvDaIbuyb5cEfdJ9PerE0y6VqFp5MbXlu8e50A4UHqfrWXDJJZ6dqE0CzNatIVdR1Uk5BqRksummCO2EMw8i7LGRd3AI7Y9annuoLaeEQQLIpAUo33lHfP+NQpDY6Xp1tOZWeXcWaOXrv8ATFNDR32uNdWkbxgx7pIiOnqP50gE8ie1jup4JFS2OVWNe+eeariMDS0nS8Xzg4W5jx90VJFPITPPbjDIdht2/unqcVDeQxSxEWjljE26aNR/rD7e1AaE5kMk8N9aIHKjakTDkH1x+dNmlvNS1N5Iy0CxJueMfx+wFMNxJNe2zwweTqJG3YOgHr7VJboZ7yeeRCtzFnEanaWYdxTAq6WtvPFcy7jHdMfmB6qvtVwXccunRbYSi27lfMK/67nINJBLFJa3JVRHfD52XGQB3GfWoptTjvBYsYysVqQqADKynPWlcCc3k82q2tw0ckVw6kFl+6PRh+lJa6el34hnlF3tuFjJRT8u5u9JrE15danbRuVt45ThpT1Udv8ACmy6ev2qe4Z9k6AxxFzk7vU+lFhXKlrNG8V5GJ/Iuo33Mx+6+ewPai5WWWCwkjjCyxSqEZeMjPf/ABqS3FodHkiZfMlPzzPjjd6VZvi1xZ22+FI5CR5TE7SVPYimBYv9Nkj1QCYCF2+aW4U8k9qLSBbvWbxdSwZIl/chuhOOMmob+3+yX0FpeytDZABpGPJYH+HP1qFpoRqktrIWkV1xG6ndsHbP+e1G4ribLd9LmtnicOMu0ic8+hqTVJjJp1pGttk5BVzwVHvUS3n2PRbu3liMcCNsWderN3p2oyXUWiWTSDbHlfLdvvAULQrcdqVoqXdpHeTOW2A78cEdvwqXSpEOszpPa+e7xfPIOqAdMZqQRrPq0DXZM0PljaVbgr64qEXsVvd3Vk4kkRlwZ4eCo7f/AKqQEPnSPpclrIgaBZCYvY9eMVFqsM8MGnxXJMsEmCSo3FfXBqXzZLHQ5VX7ucIXHIOeCDTbiCXTLHTzLcGWEuHcxnIJJ5xQMrQtZaTfXKuwns7hd0AZclD34rWS3i22c18VfzGXY391PSsjxBpqS3nmQSkwkb0GOVb0I9Kuabs8Q3lq7XEIgjCrJF3UqMf5+tArXC5ia402dLSKO3Blw+/jdjOMfnTBZ2tq9nGbdZZFRWeRTgiSor7T5r2KSCBS1oZNxdW5yBVo2VvplraSKTPe7QzJncM9gfeh6gUYdNV4NRkuEI2sGCl/vEn0q4tm2o3GnxeXJDCwCt820D3/AM+lQfZg2k3N3eklgyjbGeec8Y71bhhuL3VreOMutosQQN36c0w3IN1tpy6lawJJcTy4RXU5CYPrTraw/wBDsZtRkOEG5UJ5xnnA7mkj1OKz067ihR1kDgbiM/Ljmp7RUVNMuros79UV14256fzpAQQPdTR3TXEhjt3A6L/Dnp/Ko7mD7Bb2kEMKPuJMnzcYJ4qe7kuL22u1uJFitCQzbF5xngVBqDi0t7CG2HmvsBfuPvcZqkrCepNDazHUZ7m6YZVWDx5+UDHAxVaO4nnhuI4AkVszA7geCfpVm4siNYnurmVGEiN+6J4J7D+VVxE9zp6wPGtvCJMuExyeOKQ0TSTfY9bigs4knmRfvnuNvOD+dRzh4bUeZGzzeYV8st/D1z9KnNz5eoyW9nCrywgiOVuhXHJz+dQpNDGjzXRNxds3lpz1FIaNNEn1nWhK0S2lrDAQecYwvGf0rJh1HFlc+RaS5dhudj0HbFbEHmX180V0q21u0RLZbAIA6VkXl8Lu1kjtbZhDuUM4yCMdMH86dxlxpINNvIh5bTvGiuFY8EkdDUEsDf2fNNckywecuY152kircQt4dRtwYvtToO5zn5c9f89Kz3g8m0vLu7LjMqqsKn5cHPNBLJbudtRv7JVh+y2iBY/MJ5bA61BHdwWTXS2sLOZSMSDnaa1b6RdWvLWza2a3s/KA8zOCcA1Q8yKw06W30y2Mkkjgljzsx6mmBLLItpJptxIjTzuFcgD7vNNunXURd3W2WFEdVMYHXJ4xU2oNHp9/YTys8sjojlE7evFQyx7IrqXz5vLBBMfufT3oCxMhkme0t7JRHCqbHkfqzEnp7/4Uy1misbS9jt1ae7m+Tc38JB70x5Gu49LgtVeODADztw+c9antLiDTIdReGN5pmGwZ6nnrSHsUpo/scGmyXjmfaA3lr6Z54qzI8t21/cOptrXZlVXqRn/P5VG8CxJbXN08heQCREHbB6Vetb038N79sAgt0wyqeMjPAJovcRmxSsmmQCxDzNISXkk4wM9BVi4Mem6hNGwlnukU+4PH9KPPe5i082oMcayEFiOGycdKsXpS0nuYCGkuOUZgPXvmmBQnCy6PDLcbgnmnMW7ke+KlvWluriSZ7Mww28XALff4/wD1VNdW0cmkwSTjzShIUNwWwfSie6N7q29reSOJoc+VuwDgdKQGfY3jTaXKtlbbIpJA7O55B9P51YheIaqTBbbnCHbLu6jHOf1qR7mY2Ajgt/syNPlx+mKkeAW949taWux9jL52QQQepoGyKSGa1hEyJ5krsV8rv5eOTn86WCzaadPM8ryIozwvLLxkZpzTf2Xp6xeeHuMlPm5JXjFTmJ7LWGWRoldojgAH5jjgfT/GiwjPaSO909llkVYVIV9i4+bsK1ZX8rUbFLKMr+4CMVHB46g/hWd9jubqG5ivHWKMyBSsaDGcev51dt7Njc2tnbF9vlld59vegZAojOlXHlIXlEgzt+9kZzzStZR2+oWLzGScygSMuchfammP7FFJDax+Y7HLfNjaaslkgfT7SMCW4B38tzyPWmIZa2FtZw3l3PKIizfJuOQ5J54qpq9h9ts4WuPLWFV+X5uCM8Yqd4rWOwuYWfzJw2+NW+bI7j6f40l2Ldjp8l4xSNkHlwj7pHb9aVtQPL7mKKwupCwLKx+76c1YsJI47xVXcqMCV3dRT9VjeXWJYZCsJ3dGHAqC3SRr1oZGQhDwex/Grv3E12OospJZdQt7Hzttuxz5h46jpXQuPsjWmmQbfJ3nLv2z3rmNPje9v5LUQh2RdwbPOfY109rKLp4LNv8Aj5MLZI5IwP59KVg9StMF0m5j06QR3KXEgaNzyA1T6hGujRT21xD9oeZgI17A96ptaQPb2NsElbUQ7FcfeXB6/wAqv3TuLWNr9wl55u0e/pU7j2I9Rtk0q1kN4kheTaFUHoPaoplnhuFlvJZobJo9kYb+Fu38qfMs2oafK1xdJvWcLG0nOB7Venum8QwSw3qhUhwoGQASOhp7DvcqWU3k7LKa9l+xMC6sy9DTtLnntpIdOin3WsrMz71waUy3GqQ3NpIirDBGNjLjPoMn/PSp7N4ZtNgs1RlvYoyZHYZz7g0rCILGd7GRLKBYZRczYZmGSPoaW3lXS57tLu0R/MYIDJzg1FZERrHpiws9yczLcAcqe9O0xLdLeaK6kkuL1p8Kz9T6UD0LeEsbuT7VC1ta+X8nljI3VTsFSLXSvnlLZ4Gb5+mSOG+tJZu91e39vcXLxyAAxh16+uKdBJNq73FrdyJAsEYVZCNu/t1oJv2H2lzNZbLJbiN7ad8iduDz1P0p9w8+kPHbwzR3IeYZduuSeMVAUN3JBpkVsjqkRPm9xj3qNo42igs54pPtcTHYV6H0Ofyp9Si5Mi6V9sF5As807g7D09KIYIUu3hv98UBj3IjDgH0BNQ300L2sMNxcvHeSNj7vOe1LKW1i2ljuLrE8JCruBG4e36Un5AhEikl1CFZGENjJEVjDNxntU9pJJaLHpAKuWdm8xRgfQmo2ub3WBJZvbIVtlURFBgt+NMe786xl05LRhdpESZM85HWmJj4rg6XELOaAHc5KODuGfTNNRbe2hlW/DNNNMCvYAehpLWS2W007ezm7jUnYR1b3psNn/a+nmS4uA0nmnKdSuCMD6U9xWJ5ZTd3N1FO3k2a4A3dPpVU2lrd3EWnWkO+VE3LNmrqhvFEl3BDCFSIKG4wc/wCRUaywSCe1tw6XcQ2O69QKQyG40xJIlguJn+2w/MCB1xToYLjU9KimufnMUxBy21gOxAqxHDBZSRTbzPexwH5SMk8cmhIZryzstQnBAcEOi8dDxxSAoandvdaddi3haAxsFZlGS3+f61ctHt7eKHUI5S9zFEEIbp05z+tNvLqa5toRDCbNZJgDkZ3DPU+1Kyw6dJd3HyX0SnZIgBwCemBQHQnk3z28OrIFMe0iQK3OM/8A6qS2VVaKaxdltbkkPG5JAPqahtI/JlaWVhaWEkXKgZAb6U+2kuhshhkVrOVSTkDH1zQhk0HkaHIvEMsM8mGwM8/SoxpkcF3dQXDPb2twcKB0H0oiW3tltreWxMoZiRMDlVJ71O8UV5BsvbrgSBV4OWHtSfkCIiXe6axikURiIqrH9OafFJDbfZkfMl7AhXK859xUc8N7f/abeOFEMO0xuOo+p/OpGlt4GiCg/wBoImWx+oxTeoIS2gS+iUtIGu45NzI4IJXrjFWOXV5LXdbh3+dFHH4/rVS3kN5cQ3UrbZUJ3orYbH+cU9JZJJILi3MlvFvO5eobB5pLsA67uUS0uHjh88eZ5eGTii4lP2crcyMsEa8A87fapry5FtueErPG7DCnjFQT2IBuRfOYY5gACo6CjYe5Lbzrc3SW8IxAIcox6jjjmoYXVYo5rhm+0Rk/K3Qj61ZhKSyNZMQimEqkgGM8cZNV0iEVtb+eSJoFICYyGGf8/lVMETQ3YmijuIY1jG4h4o+hHqaktTHaW0w2mSGWVWCj+CoNPiee6t5jthJJZ0UcsB7VJld8qI5liaXDFux9vzpbiEv4GnupWV1UE/ISMYp1sJGuJ23bbuFQZEb5gw6U2e1RDMtzK3lRsPK2Nk/j/ntT/wB5etcmPFvJ5YHmZ5ajqNokuLsLdeYU81QnzRr1H0FWv3IKfMArrmNj95azmUx38TxhWuVjG9WHLAVZmDR+SWhYxSjLZHC/hSYIszKkM9ps5uguEkHR/Q5qCJ5HfeAVUDEsaDgnuRSiRt1jCp+TcypKP4abJ5sKJC7qboOWDZ++M9Mj/PNCVwZKYoktYd5aWESbkPeM/wCcVLJ58cqEyCJ8/fXgSD3qExeYjyxBiQ/zwnmmXc8EiExyNLCGG5R1RvSncY5SoimUoWQPna/UHsRUnnzXLq8kot2i+7j+L2OKZ5c7GSQqI2BBVs8MvvUbR20ksqjIBIaRW4GfY0gLc8iyztIwwRy0YHf1FTz77iBS8hIUgiX+hqC6L+ZnzEFuFBjkHUH3qxBg3DcEq0O54z92THpRbQGxskyPFOsKSGQMrbewPtRevc3ADTGM7BkOOuPQ0isyyjZIwgdcqh+8lR+ZCzGJlkkeRPlf+BqmxNz6O5BpTz0pM8d6KyGhwOeOc0vX1pueelA5oGPPTmjOKMZooAAc80ZxSAY96XPSgApQcUg5zQPzoAdkCj+Kkz1oApAO4PelHFNIozgCgBxJFA60lLmmAuaOc0gHPelBNLcBc0uc8dqav5040gDOPpQfrRjIpOuB1oQDvrzSYyPQ0A9fWg43UbAKKOtFA5FMBckUhPNGaCKEAp5H/wBegH8qSjFDABxnvSg0gp2cdqkApcDPtScGj9R9KADPNO/hpKO1MBQeeaKTNL1oABj1pKAc9BSE/wCRTA5zx3di18PzkNhm4x+FfNt05MjE5wSete7/ABXufJ0kLn5jzha8GuyJCQ2Qfariu43oVJWAJxkVXcoVIZcjPUVOSY8hhuXHU9aqr++YgZUDmrQhpk8rJjOVz0anHfNEfkxg54p6qu/5kBAPWp/NRWIRioPr0pk2My+lMsaGQ528YPaua1GMvc7s4BH610N9GzGQZ3HrxWJdQ+ZFvLEbeoqkrAZ/h+5NvqrKRkdq7JJHbOBXDxTrb6nGVBKtXaK3mQBlLCnYRaGUi5BNRi4WNOXI9qkg+RAc5IpNqSDB5Y84NSV0GFvM+YOV9M0iFmIBYke9PWLLEfKQKcpI4Kjr2oEiWPbGx5yaRysrhlbk01cgfdGKkCsNrBRjHegGMVeCvPrS/P0IyCe5o+aVvlwPapQm/B+8OmKQyNIyH6gH0FTyHy4iT+femptRzxt9zSTbXwA2T15oC2o1ZXEgKkkdMVdlnUIDtY+uKr4PmKAwU9eKkJd4iPMBxSsMbGUYZEpjPTDClcSH7u2RB1NMEcqEM8ayJ3ApkssACqA8RzzTJCRY5o8FWRs54pzRlMYkEiejdacjGNeMP6etKWiP+sQq3XctIZXI2k5iKjPJWpVmMiKF2yIOMHqKsxkqNqOrqR0J61C0carkoyZPO2gLAZI0V9y7Cx4K9jVR2lkJAYMq9jUzRF2LQESp/dftUHl7vMEiGMk8FapEiSSSQSI7HacZA9qjSe7eIEtmLdgVPfWHnW6L5zZ4AepoIBbqkcn71f4T2pDG/wBnpE2GBaNh265pI8W6mGXIiY9qnklRg8TyFWXgbOue1RyTGS38idNuznf3JoAdGqf6tmCjHV+tJFcxXEMkEg/eg4Bbpj1qvMyXEJ2EmZOSWqDzWmVWKZcAZOe1FxFyGd7pTCrYaM4BHaquoBpNsiuVlT/nn3+tWhCSwmh5GPmUUSxo5EkRwH+8FpjEjtmlRZUbYRwQvU1YkjFnGJo3O0nB7n61G8otSSoKRMMAnrVe2dlZoW5Dcqz+lAMsSSfZ5Fd23QSetVpGjjlEe0vFIc7j2p8kL/PBIAWPKselQpA5Ihf76jKknFAxIwGMkZYhSfkPpT0AOIWBeVeVJ6fWpYis8DBSTMDkHsKn84XG10XMirz6YpCZB89/AwCqZUP3icCkZzc7U2kyqO/AqVmaaB50xgDJA6CoHJdY5oyHbGSO1O4InErXkQOGEqDlccYqGZY72LzEkdnj52qOKlBLEXAweBlR0qVohbMZUUeXLy6LnigCqVbYsuSQOWUDgU5rYZMiNuDdV7U750mXAJgPBXHGatQwpBOYy29WGRjoDQ9iiBYpFAibmJj97oAasLamKbyFxJnozcCmyCScNbyf8s/uYPGKa0smyMk7ih9eAKW5NizCHdWRDudD1Y8D6VFcXKxEylcMflLHrSeYZGE8bbu7DHApkkQlkZOT5gzuI/lTQxUXy1KhtqNyADyacTIqswOCnU9gKbHCsduIpP8AWRngY5NPDNI+Cg8thyOwpAHnRiRZImC7h8xPUmmuiyyFJHIzyMdalWCGMsjBG29G/wAKrxhJEY/ckU5BfqfpSFYe0SvAYJl8rZ8wfGWJ7URTfbUe3dX88jAYn9aWVPtcPmwkq8fLbjxx2qh9qN3amVGaW8wflA6CqQyW0DRpJptxCPkUlXbv+NVLPIZ7aYBYdjFMev8AnFPtme/VYlV1u4o9z56Y/wA/yqtezJd2wt9pE0S7tynrTS1DoVUBEYhkhDBTlR3xV6FEuZ12rgYAI7Zqgmy5aHlldeGJ9K29FhWSXuQDxitkZnceBdG+36naw7dxLfdFfeHwt8PDS9IgVV2gKOK+X/gP4SbUdTjuShwp4yOK+0tCshaWsagYwMV0xVkc8nqa8KYApxTGT2pADxTic8VbEEQJNWU55NNhjAHepwuMcVIxQPqKUNgUnRsdqa2c8DigB78LxzTASw75p6sSORTSMUAxyjH/ANamBsE9T9acpxnnmmht2aABjxwKFJLKB60Mflp9uuZl4J70DNmI7YxVhegqGNQUGBUwwB3oESK2D70yTBYEd6a8nOB1NKo9aaAcGz1pwYAUw/LyM0jMAppsRDczBcnPHvXmnj7xCrlreOQBV5cj0rp/FuvpplsVBzI33RXzl8UPFb2SyW8MmbiYZfnpWEpWNYo4Lxv4g/tnVpETmCJiFb1rjbmQ7iM8VcXc3Ukn19a0NK8PS6hIGKEL6Vha51X5TDtNNlunAAJzXa6J4UOBlNw9xXS6B4NClNyYGeeK7W20BYFCqOtaRhYzlO5g6R4eWONfk54rprXRElguYpANjxOhP4Vp2WnquAR0q7dxfY9Ev5uhW3Ztx7HFVLSLM1uj4Uu/DN74z8TXbPui061lMUfpgHHFavjV7fwz4fTSbI/ZmlG9p14baP613SWyWlqy8JGhZyT05OcmvF9fvW1zxBPOwMyFtkUX8KgetfBSm6lSVtj6+nH3UdF44Emo+C/Dd0y4R4tvmnksR2z+debxR+TcL5SYRmK4PSvXmsIdQ+Dtub6SSRbO+xI1vz5anoPw4/KvOp0e4upLS2GLWNsqzEZPvmuii+gqi90YIfsjNFK7hSD/AKluf89K98+A/wANLLxHoI1WfdIocoEJxjHrXhaxohLMgLqQD7V9LfslXU+p3up6NlYomAuIgW64wG4r1KcVfU8us2o3R7FongewksLnTnjHlTxmPAXI6cV8ueJrPTrCe6t9St5bi40eY28dqFO08nDEe9faPijx34T+Flg73U8d5qB5+zo4L5+lfLnijxZaeNfHOo69p9ilqbqIKY5QPvqOHx69PyrPEqMo2ReAnKM7taHBG41DW4N+xNEs9u3ex2H8s1m3LaNpbiKzSTW73PzPtJT88Vb1jSpb93n8QX7iTO7yLXlSvtg0g1e2tIxDoemsmRxLIvLHp6CvBa7n1kXoe3+BtY/4WF8JtU8O3enJHq0EEYjiPzBl3cEfmRXkuq2z6Dczma1W3mtUaCSA5GCOcH36/nWp4E1e9+HmsjX9Q1NEzGI5bKVuWB7AeuQK7f4y+FTr15D4rtYc6VqNnHczEH5QzDBJpU2ouyPOmnSqa7M8T1NmEFpPErLBcpv3/wCf88VhahIhVEyzyAcBhwSe1dBc3QvWtLC2Hm2yxOF29AV6VlW9jJc3NnDIuJxJ5px2Veua9aMvduzjlD37IzfFV5cWGn2Ng+ImjUylUPIz2rjzdtMAXdtrfwr1FaXiLUn1TxLeyhjKruQm3njtxW14Y+DPi7xkGk0rRbh4sE+dKhRD9Ca83duTPTcowSVzh5CwkKAAjpz15rb0iD7Kw+0sI4iepHIr13Rv2ZL21WA6/qMVjMRzbxHeyntk+tdKfh74K8GtbvqcovLhDuVJn3bvfA4qVNSskcsq8VseKi9+0ShbS1uL6XPSNDgHtXRaL8J/F3ipPPmQaTZnkyXDYKj1xXe3fxX0nSkki0TRo4iWP7yRB8p+lclf+O9X8Rgrd3hRAedjlUH0FdMYT6mMqsp7I1rDwB4R8LxFtQ1GTV75DuXef3Y/Xmsjxp4osNXthbWcZEJODFj5QR3Gef8A9VcrJO2oXv2a1EuoTk4BjG5Qfc10MXgO48PRWeoazIqLJPHH5S9cE10Q5U0zmlF9TmZYZNTTyZpz5ECHZG7cDA/nWH9jIXeAeldV4+sf7M8b6vaohih3h0UdACO1ZOzdABXuYdK1zzK+9jnpbcyNg5PtSx6f5Y4HfOK34rAE7sZ9anGnArnGK6uU5Wzn1tAvJGKeLb0BHvW6dOwM7eKiNnjJI/AUctg5kZnkbVB70qwsxq68JLAYOamgtSD0pBcitbYswGK6HStOJIyOT2qHT7AswwPeu00PSclTt961ijKTsX9B0okrxXfR3i+FtPF8DtljOU/3h0FUtE0tYsFjhQMk+lVpg3i7XvIiUmyt259GNdEdDJ6n2F8PvE8Xinw3Y3yOC7xjeB2OK6xQRXhHwn1A6FfLaMxWGbHA6A17vD84B61sjFofjHtSEZGOaUjLU/rjFUSMC/WpY41CscfNTguD0pcZBFFwsV2TcePpSofm5z1qysGyP1J5qLZtbBFAx6KBzmp1HoKjjUgdOOtSRjPA+lAhfekDgNilOF/OoJkOSevFNAXWiYRBsgVVMu1cnn0qeWD/AENSdw4qBYi8XygnHf0qrASRfOuamC45NV7FGG5TVwrgVLGRsmTkVG3JAqbB4pgXJzigLDRkfSnKCyle3tSkEginRJ5S+pPNAhQNqAAUhOB9aeBjr1phG7PpSGRkdKRjtB55p7nGPSqszUhkF1NtXB615l8U/HMPhqwZA4M78Ko7mur8X+JIND02a4mcIEGc5r5lvr+7+IXiZnYMyFsIP7q5rNu7KS6nQfDDwzceJtXbULwGTLlix7819E2NqsEcaIMKBiud8CeHI9C0uKMLhsCuwgXaKtKwm7kgHlrVeVsE46VPI25T6+1UJmIJxnB4oAhmlIJ645rLu5Nob0ODV6eTgc++RWRdzZD56DP6UAYWrS7I2Oema8812cTPIY/4jyR24rttXnID8nJ7euRXCagyyFgTtK4JxUspHM3WdzKRjHOfWsu8i3iLI+YHODW3cR+aoODzWe0YllJfIwCAKixYyS7TSNHu9RkbbFbRlznvxx/SvlnxPrV3rOq3epXaG6tbl9zKRkp6Y/CvWfjD4qktNPg0a0l3PMd9xGp+YIOleInzISs0Mm62ZiXiLdcdqwmy4obCy2purm33X1sFwIpVIK8VVWE2tkuoculw3zwBsjcO2O1MXUWnnvb3T5GNsP3TW57g+v8An0phUwS2TWblkOd9u6n5WrLYotvfTrqi3FjlLYRFpEcZ47r/ADqtFDHJ4fvLsXSxOWLeUOrelWbdDq1zPLABapbAkxqeWHf61mTlJrIrA8bkH50f+IH07UDJrmeLUTp1zFFiRMDYRkE44OaeL2e8v53tx5M0IDyiMc5HXHt7Uss8TT2SwRvb3qJzGvQ+9JIk0mp3EqHbPs+ZUG07x6UtRFOFEuo7ueMlJZhuKscEDuRUVndWUdpDtd4Sj7Sg/wCWvPBH6VNoqBrW5M0bfamYkM/QDuP8+9NlmRhaMLT5o5coT0cf5z+VMQt5DLq2q21qP9FuCuZGBxkDp+J4qO2gtm8RXgvbiffGpWJu3mdianmtZU16OO4YIgiOZuuAegz+VLDLCuqXkF5hZmjxE+eCexNG5RV0ljbwXsD/AC3BdsySdCPSpdQ1Fv7EsrVISkm4qsiDqT0qsskdtoV3BeJ80hLeb1IOePwqSYzPY2G/C5Ikg3ZBK9DmgnqF9bPNfwWt9MfNVQdzdGx0BNT20DOl1d3Q3XTsY0A5CY9R6+/vUTRrP4gCXZkihRNhdujZ6Af57U6ylUXd3ZJcOs5BPmdlUdj+nNA9BzJFe6G8YjZIkbiX7oZ+6mjWluZLOxjl2ncF2uzcxr7n0ptrLPFoSiVDNZxybhxnDVLf2txfWluHTbFP8wwRmNO4pXHsXLy0t4ruGO+mW6tdq7HJ5PoQfSqNvDFa6jfJlgsy/wCsX+FccEGmSfZrK/tjPCZbaPAhCHO4Ho34VbiuTc308Ii+1QlDvdOoHb/9VBJURnudBALCa2jyFeTjc+e36VHeJcPZWkV1OWtw3mts5CY6ge9MVpl0p1MbrEZNijGQp7H2/wDrVNLAkSWwaYy2jH98w6lh147Ux7Ek11FpuoWwaQ3FtOv7ryhyuR1pbdxbfakJFxbkESTsed38NEdwbTVImMaXFpt3IduNq/49ada3DzrcyWkSSWo3Fg38We1ArlVbK7XSJLhyjwE4IByB749an1Z4YbS3a2Pn2odd4PUsOvFRxyfadD8uJs+Yf3qA48vnitC5uLGG2tZLTZJHwGhc5Jcd/wDPrSKKeoXUMGuLcW0X2hXRR9nx0PcEVh21uYfF90NPVraKRCzBjwOMkZP410aTSPrJezT97t3S716DuD+tZ11op1m+vHjlSEFC0aA8ufamS0PvjcR6bCLB3DmXzGk/DGP8+lE9smmzxMrSXF0BvaJeeSOv+fSqlnqYg8Nx2biV7rzDv8pTkDp/jWxNjSZoFaRmmeMjnrkrxn6cUCRnLppS3e5mkk2ySbNo6A49KuWK3txq8v2QmC3Cbdsg6hV5NVTYGTSUuZ7uUrFMUKjjPQ9P89K0oVmu724EU5ihlXKjbyAB6/n+dBRXtL029s/lRpdSSPu+dflVcc1Gf+JXqNhcXszzW5+dY8ZABBAwKdDdxjSJIImLzpKzNIR0HpipIUZprQzuJWSMSFHX7y44xn8aSZRDELm60+/junVbMMJCQvz47fhUN3dpZW1rHYFGkcKBu5yc8f0q2sM97p10Lg+VCzrlR1I7ZNJLmxubKK3tY5hGgDM/GGzxg/lVEhOwe8vJr8RO0ajainnf6VGs0s0USvbLDp7S85b5skjOaktgDNfz3KxPOh+VEHV89/zppS41CPT4pRHBBI3zDPU7uaQDt8dpeXcdrblnh3JDIPush4NZkebG1jnFqZJi5Ux5yVX1H61pwSLBql3DaxZSOJoy7njGetMm2WkNu6CWeaUcqp+UDPeiwy1hPEOsLFdRvFG0RZgfl2bRwKpXt7usmit7Xdb78GReOgxitGKFrjUrq7lUxLHATtLcKP7prLmnN9o7JFbybGmJ8xT1wO1AizDNb6TrccKRvOyJuQ9Rkr3pLuGCPT3muZHkxKVVGHGcZGKs7k07ULcxxG4n8kfMenIxzVaK1W2spPtjeeRcFVxz1GcgUgQ2ES65fWwlhlhjij+6OCQB1zUfmhILqHTY2zMwzISfkrQuLm41HUEjWE29mI9pKt82AvU1nq00elXVpp8W0NKH8x+T07GmO5O9qlpd2huZmlnaNZQBz+BpjstjFc3c0rSR7guw9ifapHxpl1CZFlnuY0DBQuSxI6f59KigtjaaRPdXu51aTiM/w8daAuTy5vH02CDclvtCvKBySc8/ypllHBpq3axeZI7EIxIyR70sk7vfaZ5GY7QoIn+Xk+hqCF47E3qxCV5XOd55Ax2oQiaKOGO6sPPZ5JWTzIQ3cZ+7TZYGurfUGvi0cKuHWNeOCehpuY7WSzuiks87ASxgKSR1+U0RwT6i15Nelo4ThvKQ+p6UWEyW7jS6tdPhsxIsSEEyDqctVm+Igvrm0KOXVSu8DIOe+fWoPNMkGnW1uzw+WwjDeo3dT/ntU1zE1vdXcWyV3GQJR0I9aYypLbwnTrKS5EjS7mGxj0weDj/PSnXaXFzrUmozxmJYU+SIHAyAMUy5WIx2M04eSdxlVz0IPAqxO88s8st8FhXIYRs3BOaQWEkuLrULKMrHFBF5vmSbhzn/ADmka+uJtWube1VUjQN5c4/u454ouJprizj8lYxZs5y4GSfXpUdrdmfVSlptMMMbZduAV74/SgLi2cUFvYECdZ7gOwkLeh6f1p8Ns8F+VnuN8hU7Nq8g445/KoJ5WS1WOHYs5YvIwXgDPH1NStMbbWopDN5h2mJlUYwSODQAyQySWk9xO8uY3EZUL19x/ntVySAX9+kUO6C28nIctg7gKq3ts6xT+fPJIsD7fl/j4zVsq+sX6edALa2WDcqM+DkDikBVjsY3s5IpQy/OZGfd146U+zHlX9p5METgISJAcsOO1Oe2e7sHthi2hEhwwP3jjoaggllTWbW0sArLGjBpAOF+XnH60INhEjig0i+mW5865dwI2C8D1B9qfPcKkttJdsBPFEhVEXJxjgrUYYWum3Kxs8128uflT5QKmu9h1G2ednN0sIIQDjOOKY3qef6/JcXOos8kIeWQ53jrj6VmpMrKUEDGQHqrdfwrovGOnXNtbW93cOxyxx6rXNW0kUeyWGdtxPKsMEH61aVyL2NqxuEKeZAsqzrgHngiusidbUx31vOrukWPL2nOSOTXK6LNJaOziRJPNYA45Kn3rprSaXRL+RpYFuY5l8vA6Kc9cVL0K0ZpJuhlg1Bp4mufLO5d3zbj0/Liojb3F7Fa382yeSIltpYflioobU6Xe3VzcWW9Qu1QTwSaetmLK9ee5heG2aPfsQ9z6UgJpjNfNbagttutQ+541XAwOvFR6w39oQvNY2jpC7hXHORzzkUtggbUreMySw6QUMg39elR3MUytClrdPHp003zO/BIzRcGSavNDdQXb2McsX3Uk2jk1PfXFsgb+z1dLhIlWT06df51BeXf9jXPkxXDtDIyqdy9OeOak1V5NBu5ZITHcCcAMQM4pajVh0O7T4Y57eYTXKREsnoSPWobeGR7bS9TMymfcZGTqcg9KfJE2iia+uoftMUy7dkZwB+VLDC2lalDLdWkkemSR52r1BI4NMRG7S675l7lQsM2Bg8kDqP51Nd2sWt2l1PDA4iSRQyr1/8A1VDFFH9uSWItFZSEhsjg+/FLDcwaeB9hmm+z3MmJc59eTRuGxPMyCSYaerrKIQrN2xioE3QGzu4bovcWyYki28k+9Tsf7HvJja3C3UcgBPsPrQrPpuqNPKkRt5EwCpycnvQMJUieSDU32GQfMEY9D7027u/7SaC5ggEVsXHmEDPQ8gUslvLaXAupYBJaEH90D1z3qKRiJ7UqTHp4fe6L6e1PYQa3PDq4kkt1mtFicJuHVj/hUespbrFcS6bNKlxEg8xz0YelLe38zWkBs5V+zS3ABkdcHrjipb9JNIaaNmWc3EqpgDouaTGtRmoWIsbWxv4rlXk8kOEXkFsc5qRI5QbTUkQIjgysVOM4PKkfnTNStG0i8klmVTbsAFhVvue9Mit3s7t/tStHprJyeuCRxQAQM+orJe2Mb2+JNk3uO9Omc2M7S6TMgbIWR3Xjn3pbaL7AHhtp2+xyfNhuPxFR6PKbCWaJ4Unt53zuB+6e1MNixPF/ZN9NqEpFw3l42qR368UXEfm3trI5kt7Nx5hUL8o44/Gq8MYtdSvBqIfZKAsO3p9DVgtPLqbQTz7LQRgKufunsD70eQaCzTmzuIYROfssoynmdVOfX0pq+V4dWUSKLmO8YEurcoc8VIZFv79dNFuGiSIhJWHX8fzqQadb6ci2dxKZiRujZCD+FIOhAsMdoL5rl3SJyMbhke+KfFHcXMJso8PEiZU9Dt681Cn2i4hntbll80uDEs3eP2qa6nl1CS4SG3MPkKFBjPJNAh0E8EcFtZTxyC8RGMbRscH0NJA4vIoTfMIZ1kykWD8xHrUt3Jatb2oSWVNSgi5LYwPWo/sIvbKO9eUfa0XfFFzzj19KNhjQX1WW6aCM25MgDknG8d6gmmjtNQmms5GuXiXBjKdPoaS6a41CztruCAxeWx8wL3A68d+9SQXItN17bO8qyEAgL0+lO4lqLPIq3sV7NAXyg81gw3DjoR+P6VZSY288LQTkadMMmN+QCe+fypr20cUc+ozjz7d1w6I3c+op9mvmeWir5enrESVkGcccCk9RkN+sFtHGjKJ0lYMjDoDmiVWidku2laJ3AVpBkfSkuvIkS1tUjBhY58xT054xTLuxaCD7Pd3ciSZDxHOQfQH9KNxbFt2mvTeW8YCvGB5RIxj8agm2pHC4MhvLcYOeQ3rgf56VYkuLufT3dIle4iIUsMDIqrPcAxs9pIReKo3Bui4601qhk8bNIlvelWE+GDKPvBaW0KtbwtaBxA0uWZh+dLbSFktruQhiYy0gU8+5q1mVRZraufszEs6EfKRSAqzRRwXs4eYFJGBVlOcexqSVmeK5MzhEYqqsRzUdutvmXckcyyEgsv8ACe1PceZYXNndF4wJFCSkcn6f57UrAh13LtvBFEpN4IhtkB7ADGaknad0t5TKA6r88I7mognmXzBVQXMC7PMVsbh7mnXjJDMNpDXKrkKfu/WnYEWfPZYIFWP/AEY5JIHKVXeSO1trZSzPlztfvyabBfM6wHhk/wCWoXse+BT2k+zqkYHnRu3U9QD1oGStdfa4AMbJVfO8fLvx2qKeRMy+XbsCzYeMr19/50JKselyCTjEuI2HJ/P8qkLTtuy2y4jwMofvCkx2JFu1Olyw3P7yIdCeSv8An+lQLLI2UjjyAnyOvVqjQRRR3MkyGSPGDE2Qc1JFKZBGNwS3WP5Ax6fjRETfYlhlSa3UuhSbbiRDUtnKFjG/cYyu0PnlD2/ConDn5CQWK7lYchhSW8ahYnyTIVZXj/qBTAusrvJDIMjapUt/C1RI/mww/N5Q3EeV3A9aZYy5tBGiO8AZue6+9MSRBbBZV8yVXPlzr/D7GpsB9MUDg/WilHOKxBAOR0yaUUE+lFAxRzmgkn6UdKMZ70AA4+lKKTgH29qXpQAuKO1ApR0PX8KAFFGaAfbmkzSsA7FJ25oUZNKaEAnXPWnLTQcHnNAx70AOzn60E8gc0cCkoAcBilPSkHrR0pIQoOKTrS0nahDF70oNICKXPH+FMAFBP4UbsetLxikFgzxRndTQOaXr/wDWpoAHelzSD8ce9L05pAGPypTjjikBpTzQAetH8qTAoBxTuA4c/SlJzSZ6+npQKkBe1HbHSijOaYCdxSScr1p3ekYZXpQwPJPjHcOixxhiM9a8gkzIQTXqfxfuRJqSxgcDPX6f/rryh+JDz06VpG9gdiGRt/ygkc1XVis2wj5T3FStuZyuAR60wclwpxx1NUIhABdiHP41I8MjxqCA3PUUgG3hhvBpLe4PnFMkBe1WgIbsG2lUAYDDBNYlxFmSWIfNu54rodRm861BKjCGsi5ZY7iOaEYyMU3sL0OVnjZJ1J4Kt+NdxpsjG1QZyWHU1x+rwiK7L5yM5wvrXT6TOk1hET95f0pt6CL6swGCBnNKyAANtyPSnRqjA5LDimAnbt3E+n0qUNDQVx0I+lPV0cYywOKXy22jBA5pyRMDyQMelMNyNBtxkkjNTb84G1sUzrJ1/OrJJAHOfpUjEVcnKrz6nrTvPYAqMCkUjPzMeT29aUFVkxgkY70AyK3GchtznPU1LJEpAJP5UiMdp7U8Q4Iz8vsaQh8UYVS2M1C27zM7CBnPNW5IYUjXMhwRzioxliNj7hTGxqzoQQHKP9OKYWZvvYkFS4brJGr4461AYkWTdhogfyosSSSNbvhWjaPj+H1qaK3K22Y5Fk5+6x5xTFjIXcsgdRxhutB8hPvAxufSgbY1ooyVLIyMO6UryyiMLFMGJP3WoTzkbcjh1A6GomkSTHmKVbP3lHNACk7G2vGVJPJWppgFygYlT0z2qOzheQyDzM7Tkbqr3V2twCgG2RDgj1oAsR3RjRrWUFyfuknj600u9yvk7tzL9054FVXR7wLuOGQcZ6YqWNVILhiT0IWgRA0kkqkABJYj1Tkmns0kgWRG4I+bceal3eSnnR4WPOGXvTJPK+0R3MeREV2tu6ZPeqActkio94jEqOGBpJEELRsoJRuXA6UrKLY7cGSCQ8E9M1Gir5jxyltpHy46UrDJkka1ldukUnZTUCz/AGSVoVQ7JOeKfbN+7+zP1JyvqanJUAqx+dR35OaAK8b74ZbebOQcqT1xUkEaXK7WzFMo4ZuvtSyOLiFCqhZEPzNnmnvIj/vwfmQYJb+VIexAztPFkgtOjdWPFPeUzSrMBvlQYbnApruHWOVFDMeWJ6U6Li4+0bd0b8HjgGgVx0ywlYZ4kJ/vDtSvH9iY3KKXif70Y6A02eAWzkeYZIn/AIewNC7ogIpZNyHkKOn50wJjGCRtH7l+WC9B7URwQWs5QsGRxkqOgNRxlmBjI2jsoPBqU2i27CG5Jy3KmP17UgIISYmeHOFfpjoKs2sTofJnbcTwAOlDgrBJG6qGU5+TrQjm4tFQfLIDkAdT9aYgMzB2tyeIySFU9ajjllnXBXYVP3R3+tQzHzY2MI2XKnkAdfXJohuWaNJZVLY48tO/vQMkDtdI7LlWU4ZahT/RyXHzqx+4vQe9STSFX86CMrE+NyL1P1p6QiIlX/1Uh+VVPQ+9ILkqxbztjIKvyR0ANOKiPC9ZVPD54A9qWNGSQw4zt5AXpTlBYmXb8ydQew9qaAQ7Xw8hO7vjqTShjE3l9VfonYfWmzsCwYZ2OOvf8qrl9y/MSChyFHU/Whgyd9rlBjEiDO4nioluAZ1mJLjuzdAfapHuo5SsiAOxHK44FRqUjlKyR+crDg9gaQXCSUC5b9550L8swHANQtFLpyfbYY0SN1w2D29aginI86CVtsABIC85NRSq0FmVKO0bKMI3celCDcmuFmEb3FlNmVotxKkcD3qrdMZLdJ4UVnKjeQe9Oz/ZsU3ykLLGF46D2/nUKokEGxFO18fnWiRGqdhgikVs7gwYA/Suo8M2ZlljAHzkgVzaQeRIq4wRwR7V6v8ACnw42p67aoF3RqwJ4raOrJbsj6x+A3hL7BpMUjLgkDNe7wR7FAHauX8B6StjpECgYAUV16cYGea6kYDlBbjBxTwuWzTkGB1xQDg8DP0oAmUEVJyBx+tNHIp2DtpWAQZPUc+1Abn2pc4ABpmMnjpSGPbGMCkJ7UhpAwB5oAG7mmFRgn1p0i+/5UEfL1oAQDI71ZskLS4quvX6Ve01cuzelAGki4QAU8DgZ60w8DikUFzmgByx/NnrUwHHemhcN1pcnafU0BcR2xWVrOrR6davI5xgd6tX12ttCzsflAyTXjPxC8coGctJsgT36mplIpIxPHfjxbZnmm+ZycRrXgOu3smo30s8pLtI2ee1a3iHV5tZ1GSRz8gPyDPGKs+G/B82sXalkJjJ/OsLczOhe6iLwr4Tm1TYzISpP4V6zong1LWMblxgZyK6vwv4Rj061jTywpA5reGnIWKqOM4NbKNjJyuc7a6KkajC8dqnkthvXavIIremg8tVCjpVMwjzHYDOM0yCglttY/3hWR8Rrp7TwXfshO518v8AOt4BpCpzgk5Irgvj7eXVr8OLiOyR3vbiZII9vYn/ACawrpum0uprSspps+a/HfxF0yz0+TRLOJbu7mjKz3Csf3P0968ptFuLiDyrc+Tbg4eZjya7v4jfDiHwH4a0u7yZb27kP2hz69cVxe3cR5822HI226Dk/Wvjp0VR0R9XQnzq56R8OtJt9b+H/iTSLOR2mH7wlicNgZJ/SvOkjRLqFVV44RGRvU7vm7A16r8B9JuLrVNTgugLGC8sXjtkY/M7djj/AD0rzu9sZ9Oju9LtYVNxaXXlzKOWbbnJ/rWNOXLKxu1e6KsRYxSK+zH05NaWj6nf6BPFf6ffT6bcRqV8+JsHb3H0/wAKz1tHuHCyAx55BB6itW+WGfS7DTZHdZZZxgbf4AOTn616E6nLG5wwp+0lyjr3xcuqXUd88lzqmpjC7pssGz71ftNI1bXbpReEwRKc7IGIGOwJq9pGkJYs8OxGVGxyOoruvD+n/bZ1McXlgjofSvErYqUlofSUMHClujIk8JKkcctrcNG+zZ+8G8D1yDUV94Z1Ox8qOKeJg3LGLhx9PetzxJr+meHY2F3cxx8/d9a5iLxFrHj25Fr4U0G9v5UfBkEZCKPUtXJTnUVux0VPZJa6FKDwvp6+ZNqEN7qd1kttmXINen/CL4gtr93c+DtatoLfTJbCW2szJJypxkAg/wCRUOkfs0+K7pmvPF3ieHQrY/L5MEuWx16mur07RvhV8PrgukL+ItTVNvnSvvJbvg5/lXVz9EtTxa9WM1ZanlXjHwLd/De80WG4CyR3W6SAxHKMuMNyO/8AjU/wx+HMfjvT9R1HVNTm0XT7aVrd3ij+eQEnG01oeOPGFlrmnTwos0bxOTBG5+SFT2Hv059q8yPi/WLK0m061v5ba1Y73iQ8FvX+X5V1RhUqU+zOZ1JJJdT3vSYPhl8K49mm6dDezxgqbzUsMzk98H/Cuc8T/tKR2hmtLJ5GixgRWibYh614j9mOuXkMVrbXutalJGSVxnB+ldRH8D/GV9bWyXdtbadAcjLyDcAecNj+tZOnCMr1NQ5b6yZQ8T/GfXNcwkUi2sBGcKcu341xc19fX0rXDs8rkZBkOT9BXstn8BdBsoYG/tW5vLkD99FGoCqT1wTXV6L8MtKha3ltrKJDCNhaU7i3vzVfWIR0gJRhHV6ngWk+GNb1e4TybGe5klGVByqr+Nek6D+z/c38Ud54j1JLKy25NvCcPn0NeyB4NHgK2kI8yMfe28muc1S8lvLsbwESQZI7A1k6zZDqN6IztN0zR9EcWOg2K26HAacr87n1zXm3xZ18anrkOnwMWg04Asc9ZOpOfavTJ7yLQ9MvtTfpbxkrgfxY4rwC4uHvpZbmUktMxkYdyTXbh4uWrJir3Zs+OZJNT1+K+k+YzWcRJHqBisRYlVBknjsa09RuxdyQgDiOJU59h/8ArrNaIue45r6OiuWCR5NR80i1aw5BHatKG3BjJ6qO5qpbxEREj/8AXWtFCfIUA/eAzXXE5JLUgFkGxxwfSqt5arAgJxzW7FEEhJzg1n3MXnsobnvVkoyIrIyMDjA9qtwaYWOMVq21r0wM1u6VpO9hxzSUQ5rFLR9GbI+Wu+0LRMYO3J7VNovh8blGOa6+SzGk2HnbSWb5UA6k1vFGTdzndZlcRLptoCJ5hhio5UVv+GvD6aTbRxovzY+b3NTeHvDhtg08+ZLqXlmPb2rrtP0oswJFaJENkelWkolSQZBVsjHUV7r4Y1MX+nRlifMACkV5xp2nKq9K6vQC1jMpBIU8EVdiDtljy5PPNS7fTrSQsGQEc1ICD0600QxQML70KfX1oIz69aUD1FMBxfbGMikdM4PUml4AGeRmnSzx5GO/agaCNeMfzp4Xapx061AJghzTJbwA4Hei4FsLuPPapIYd8oB6e1Z51e2tlJmlCHqB3NVT46s7V8pDLJjuFpcyQ7M39XdbS35ywA7VX06YXWnNIv3T0Fc3qnjiDUrdliVo5SOjCtLwvqES6IA7BZecrnpmmpJiszStBjJ5zmrTDg1mWt+m4gnOD1rSWRZFBU5p6MQ0Lmkb8etTlflqNArA/wB4UgI4hlSSD1p3VjjpT+ADTMY9fwoGI6knjrQcBaAeeKY/H4UXAY5Cg1jatqCWUBdjjFaFzcCFCScYGa8P+LXxEFpCbOBsyuCoYfw1DZSVzivin4yl8SaidNtizQI3z4P3j6V13wo8ELbIt3Mnzn1rjPh54Om1e+ju5j5i7g2SOTX0No+npY26RouMD0pxXUpvoaNvCEUADpV1eF6VFEKkdsLiqIIZTkdetVJjtz3qwzZAPPFU7hgYzg84pAULphHwcjg1iag5VNo5JOfzrWuH3ZB6Vzuo3AXcc/dHFJgc9qsxMqgknOD+VcreKJmcAEE5Bz3wa6LUWOWPUgEAmufu1LEbD905yPeoNEYuoAxqxAwFPQdc1jXUyWsLXEzbYowXZj0AxmuguLdmABPJOTXk3xy8RtZaXBodlIYr25XzGI67Qf8A9VRJ2Q1qeM+KtZfxXqt7q1i7x3W8qykYIXsK5uFGmuBFp6s88a+ZcRSLx7irEszTiS4SRba8SQKU/vj/AA/xpGDanq5nhH2O7ijJkiVsb8Dk1zs1Ms20VtYz3UUixuXxJEp+YegNPZZbi/spbOTyZjgmNmGEANQo9qbGTaHN2JSPmHEnpg0s1g893EZkS1udm7YrYBYelRe4bDriOR7nUZ7eWNLpCcQ9Ay/xYH51BFdWMOgrLJGovPNyv91gfT8f506FoJftbTKI78rn5un0J9aZdxRXmiwobfEkTAx44Df5/pTALwXt21rMY/s9y+AZB1xnIqaFBqmv3J1GYpPEMopGNzY/nUcr3Go31np9zdfZwiBGc8cdhTpV829uo7iQefH+7jk7j3JoYyC7eKawu4WLwy7sIx6N7U65uJrG302OeNXJIWOQ/wAII5BqM38Umjz295GAgfMdx/ET/nFXJ7Sa5tdPhlBCvhklPYd8n86XQVxZbR/7VtbeeQG18rPmA5DDPAPtVUfZodYvZLyMb3Xyoyp+VR61PfpDFr0EUYZtPC4DKeo9aowxwrd6hHPGZIWH7sg8gev86TGRLdxvpsls0e5UBxOrZBP+cUsou/sVnBczAhxuSR/4E9v0qJFlXRJ18hJLR+IsdR6mrd+sa6fYwzn/AEbjcU52+uKroKxbkt7e2uI47qTzI0QLBIG3bs9Caj01lj+02s8ZnkkVjLMi/dHYVEs1vpWsQuy/brcEfZ4wMkqRjP1FT29/Gt5fRQq/lsSZpFXBX0//AFUgK0F3O1hsVGSxT5Y2AwS2eoplxHNZvaWiTu7S5d2HIUdTj8KWWcwaGBJI5ikbCFR0PY/59KkexbRrWxZpBcRlg24H5ic84pDJo2tba7ikXdJCFCLGDk89W+tVob46ff3rwD/RVUiYY+9nofrS3UkdlrcU9vGkkznIR84C/wBDVi0M2oSXdzbbPKjJVkPO4Hsadr7C2I7WO7tfDlxPvE0csgZ43/h9Px61NLp0MFvYvFIj2ki72UjncOxqulvcR2JeIh/tLhJlL5Efpn3xU000SxwNatu8vCrCeuR2P60DBJPtOtAWz+dG8e57eQdD3B9qhsYpFN/LAhgjhBHkKc5z14q2LJp9c82xT7Ojpl8tyrDqKisbX7RcXdw1ysdyuQkKdW9TigRHFFGfD7zxSRi8zh4m4BHXiokiguoLK6tYxFcxtgx98+oNRlYrm1ujKTvhIJGOH+n+FXZZreVtOnNu1vcsNgVPunjg/wCfSge5Yu5rjUNTjjt5EguRhZQBjLdqqQWUMtzItz/o+oLnyoc8Ajr9KuyxCTUI4rqRIlwCJ14LP2B/SqlqyPqF9Hfki5UEJKnJX0oFY52TU5tPvp3iilQykJIAOFYntW9MqRXkksxuDcvEVAkUgg44qpLNcT6bPEbQNbxZKzYwxcfxZo8NXn2yzkupbm4e+jRkaBhwuejA/lQC1FktwltZPfSOF8woFAwCfWrkVteXtzcokzQWqhnVVXkKOuaheQXMWny3k7lzLtXcmAcEZx71aSaXWtSv4orlxAFZhGFIIUds0D2KF/q0VrZxC0PmzbizbV+UjsP51anQ2VwkuozhkMYdcLzgjgCoJb2KHR/sliimcsXZyPuL/nNXJLmG0uYTqLie48j5WK8HK8cUgKsDXWp2t27S+TaAgHIxu445pyaitrFYpDLHcPtG7B6Pnj+lK32q80i7aOTNuj5O8cA44FIl9CJNMWxSNp9g3YXjd3ORVXEKkkVrJfSOM3hXdsHV3J5/rSTLPdjT/tKpbWqOGCZweW55/OnmWC2nuzt8y9kAdCMZz3/CopI7m4+wyai8fkBxtUcfKTzk/nUsq5JJeTT3eoRadbIVCsjSS90zyRVWC8/svT7WJkee4diAFOcgHj8KtJcvc397DaQqYREV3ZwQp6/596hF9FBZwQwwA3i8cnjGe9FxGlHbTXeo38t2VthLGW8kHg47Gsx72aTSysVsQkUxYGPoT0/z9K0vJ/tTVJJdW2LH5RYIGONw7fyqlHcM+kT2kdqbeHzi+5Dy3HT2p3sLctQypDrJ5M0v2c8A5GSOR+FVY8WkHm3kjSlJto2dVGOtSxNDpmpgWduJnC9Sc4yPWoEt47e1nuLx1e4kkIEe7jGPSjcZZvLv+1L0gxyWVssJAKsBvAHHNUjczrpoj0yKSUlw7SMfucdDVqQLqc9t51oba3VeQr4HA/8ArVFHdxxWt5Bawk28jAmRT3weKAuWZrH+ytRWaS6e5vmjD7VbI5HTiqi2p1OKa4v2kUROE8lW4574qa5Sy0xLFrUPc30iBipbJXI6ZqO2treaK4u5mmyH2GNW55HXFAieYT6vqMEYX7FZqgVZM8naOufwqOyngg+0WsKNJ5nzmZuQPb0pLlZr+6tIJYWt4IlGwg8sMdTUVjKlzpt7BbRESs4BkU/d9xQMfAv2J7CaWSZySGMY69elAsiG1Ke4uJIYWI2Ip5GakkWGK8tfvvfbA6rnOcdsU23l22t1fX0EkTGVYwnUHOegpisLBF/aVvpsKRywBBjzmONwz1qS0klP22JRI6gbRIp6gHqKsyytd3Omxm3aODiNGLY3A+oqpPeG0Z4rOF3UKUY9MDPbNIZKzR2aWh8t5ZpQG5x+75xg1FetMGuJLwBpC3ywj1J6CldIILS1McRW/l2sY3bqc+tWDH/xMZ7i7kVj94c/6o1PUdiCF7mLRrXAjhg8wh0PTkjP4/41C8ovZLmzhH2WNAS0iL1jzUt1O1/YWgJRYBMSvHDDdzUsnm3F5NCJFS3aNsMq84zVElGSTy9Kt1skkY5Klsc4zxn9fyqx9gnF3M5LzSou0p0GSOv+fSlR3bTo7e1aRGj+R2K4zzxipLRHTWJkWZ5V8kqzE8EnpxSQ2itHp8stm8l27M6PhYw/BHarj29zqGpi8vGW1gRSfKVskccDiobuzVrI+aqlklwoaTgD/GraWrPdXFzNcDy/Kz5XUggcAD8qAIdhuNLkYyiCPzi+SOQcAHipkeBtTiFnMyIIixYL1AHOf1qilob7TYpblvLUzMCnTLAd/wBKsLO8t40cEeyyKEbz97gc/h1oAb9ojnsriODzWkMmVkC9valuJ4odXiiaFpLryhlx1GV7n2qV78NpUsdnbDzVkBWbODj0H5VXmk8nUmghj8ycjliOVyPX86LAZmuWi/2A8c8ru4cKpk5rgJLR7I+W0auTk/N+mK9G1QRwaBcCRRNcyEjAOcEYxXms0wEe2QsJB0xVxEamkM0IUNHslZs7W9K6KyMUUA+0SyrNK/yMv8v5VyVniWNQJtr4ymf5V0+ntPPY28rzJ5kDEgHuRTYkbulk6/8AaUupJE8nAVT1b3pFuJtX1G6t7m5eGOFR5YbocdaIkutZtP7RRVguYj9xflzj+lTEya/afa4bQQyQNh+cEkdR/OosPcfbzzX91Jp0txHHbrCdjZ47Y/z7UqXktxJaaLEEfykYtgcnHPX86bqDw6jayNY2LKAB5xJywNOufKndDpaMl4seS+OgA5z+tG4x6X0UkC6ZNYq94ZPkJJyR/wDWxUYeJbUQ3HmfaTKVRdvBHb/PtVKYB2triO4Zb+MFtijjPerFwq3C213Ld+Xc8sqLyd1GwtySytI/sd1bXM8yNJIGQbeQPQVatpr26lv/ALbMUt40VYvN/wAKiWCbUbW0v5bhd8cv3W4LY6celR3s0nii3vZZiqFZMKF+UGgfkSRTXN2BYCZI7URnBXgk+tNs3uLWO10aGOKdSrFpQMn1qa5dtb0plhjFrLbIqlkHzf8A1+9QC4jKMkMDjUIYcGRT94U99hBFF/ZNnNBJB9ouJ5MZPRV7VXtPsUSSRX6TbWbZGO5P+FWrRPO0GAPcSLfkkkf3D2zTbUG8iEl7dKbpJMRpj72O9K4wgs1Y3MN1dyxwxj5Q/Ue1Ptriea/FnG0JtIoSDkDA9Mk0ya1n121unuXSFYpduc9eKjjB1WC5MVmMKBG7x5B9s0CES5wtvphtBNJ5h2Oo+X14PrUkDKjCyu4pY5TKDEzH+tI1zBbyW1vBM8d1bjduAyB9aZe241GOK7S823MZLbApzuoGMazCy35vZnZWkwny85q9DNPrDX0EqLL5cPAzgHHHI/CoIzJqkFrOSS+/5lbpkc5AqK7nv9Xtrq6too4ZkcJ+4GMr3zQPoNs5JJ7Q6dJGnmoh2shySvt7/wCNS2MNutjDYlXachj+HbNMvIolsI3tG8u5RAGlY8g+hqaK4TTPIvDLHJMsZLxAcg4o3FqNs4DrGnObiTY9vKAik/MyjoadZRT67PdW85hhdCCCSAD6U2F57qGx1CTaI2cswU4LLnpinS2CXh+2WiNDFHJ87DqR3yKYBerLeCeCGNkniUL5iE4IHelid7e3tCsym6RCHRhzu9act6unxXctixulmHzA9B9DUN3tsZW1LEU6iEALnOc9c0gsSTCa5j025vQrSBi2VbnAPQCo7nUV1F1mgSW12ybTt5LfX2p/2KSTUNMu5kkS2C7gijhR71FdXItb6J7NsW7EBkJzuGeSKAJNQNva3sl7BKZ5kwsiFeMe3vVl2e2BvblP3RTmMHDc+1QTJBpxkdStzFeMAGH8PoKdPbJpwvp72R1RQFRfvZP0p3AjgkuVW3jt1d9NY+YWOfkHep4JxpDNHFItwlxIDv8A7lV7S6uI7o2u5haTR7kZuFBx0pdOeCIyWk8Su75ZWU5xSvYaHm2i0+/uI5y/2S55ATkKc+lOsJXiubu081hb4x5kh4HoKr2KW0sDQ3c0pkST5DjBZe3Wn2ETavNqcUsyGKIqB5h2jH+cUCZZjbyTJZGBZp1GY5o+mPUVHCsNzPGl8ZEuYuU8wcEVDcSpHqcP2IS/aYo/vA5BHQ8flTr2KURRSPMhuypbym6gj/P60PuFy5HHNq9rN++S2lSY/KDguvUD+dVY5N81y9hCvmdJhJ1pR52ox6ZeSQtAy7hJtHpSDU4reN5rCRoy0hEhl6selBVx4tRZIbmYo8TxlXCNyKs2nmBrTymeKy8lgN/K9OOfWql7DHp1pLPOv2hZmBEKnpn1xVotLGwEzmDTmi2qW6KT0oEQ6aiQF4XUXCTZIccEN9KsITeJHZ3M7Lk7ldhTLdUsitomyZzlklPX6ii1t4ZnRbuaQzO5MYxx+dCAdsluJbm3giRpYyMMDyT71FLOJF3xBk1CAhXRhwRUsMD3dxdSQGOBopArHuR6Usl6J7idbZCblBjO3g0DJfsvl6lDdPGAksWZAh5/KlUN5SRQKBExJLN2/GoICVujdlvO2oUeNW6ZHPFMSOSCaNYHP2CReQxyB+NDQDZ2ewgigaMSwvLuDL0U5qWRXvFmQSYmDDAIxn6e3SpIVSKGCHPnKx++e30/So4kSa6WKZmgmRt0ZP8AF+NPcSJZPPkVzbHbckhSrcgVCxSETGXEgjwHiU4I9as3dxFd+cLdxDc9JSPWqN9EIIWuYCZZjtWRH6UkDL0stvbiOVJGWFlBjZhyM9s1LauY5ot6bplBKOehBpvlQSfZpRkwtFyvYEjnj60uYgkaEFgVOxh/Cfc0Me4tlcTm4V1bZJkh4wOGFJb3ENvZTJEPNillO7d1Ru9R29uzyQEzCO5XOxh0b0qCOYzwM4Kq4ciSIdCfXFAnofUn6Uo/WkJOcUZPFc5Q4UtNHWlFAh2BQO9NHelOcE0bDF/WlBwP8aaOe9Lj60AO3YpQcU0j07UD9KTAXP8AkUvUUAdfSgjHToKYABmgHrQDijPFIBQRR0HSkHNKfWgAz7UAZ6d6COKMcii4DgKXFNBIpaQC5FGfT170nHvSZ/GgBQcU4dKSgcjnimAuRRmjFJjFIBc9aOtGaCc0AKf84o/OkxQePpQAvb+lLmmj2zmgHnv+FIB2fyoAyaReKUGgAxmlAo6c880Zz2oAXOBSj9ab07ZpRxTAWkYkjAz+FIev9aRzxjmgDwv4uBm1o9cKTXmzBnz2HpXoPxSkdtakwTjPQ/WvPpJAQedpHFaoGVXYpnAwR3FMS9JDBlBzx9anC7wSGDD0PWq3lqHOCQ3pirsKwBkUkc7vT0psMRJLAg896dISDlwGLVA0ZQ5AYLTFa2464hZY2Rsg5qtciM2IAxuSrK3TZ8xzvBOMGmvDG77MbA3J4oCxyerRBrbzACxq54ZmLQgEkZPek1GJg0kQBIHOareHTK908W3kHj6VS2IZ17s4VQOcilZWXZlQc0u1QoLAggd/WombJByRjsagonlG1shARjmk37k+ZCcjt2qH5jyWzmpPNLr97p2oQDY4lDAYJxVvG4LtTOe/bFQwqxjGWwfalAZRhZOPamMcyvyuFB+tSQK5GGYEevekCk8kFj70v3AGxxnFILjkgI6cn1NOMcjICw5B4JpWmCAEHNOSTz8/xLj8KQ0OzxyAR3FNdQBlU49qrskXmEozjHapYnMpAWTaPfigBFCbgQ7At/OrOWcFdyyt2Jpg3qDmNWA7imKIpHIAePPencRFtDOQwMLeo6VJFBKzfI6uR03HrSv5gDncsi9OabEiKuWjaNsZyKBtCzQ7lBYNE/8As0qOIl3KfNdTzmnC48yFX3eYB94Gq0siIfMQARueQOlAiW5uhMRNCCpI+ZR61nmJ3USqm+QdcelXRD9lJnU5gY4JqJ45La48yIloWHIoAf50csYYK3mDqmO1Ojd0YyxosUUn3tvUVBJMI2LRjKScEL2pY2ZEaLeFXqPWhIYb4rR3jZdyy/dZjUSsJGkhcfL1Vj0qeGBHiMcnyydVZ/T2qrHBI6yKxJdTkY6YoYmW40+0QpASXKfdHb61E1t5weJ2JkQ4GO1SQDzV81JC0icBOwFIyJKPtAk2sv3k9aAFbJjQBQZIxjK9abJKyqJUAYjqOpp8uIgJ4DhG64/rTGU2+2RWAjl6kelFwQNJgLMOFzzu65qxEY9+9QGVhyX6GnRqkTMpHmRsOC4qKNYGLRBjkdM8AD2ouFhqxrHclDhon5BYcA1PDatGHieQSKeVwcCqrW32qZovMLMv3BninR20l38rNsmi7djTEkKlu87m2mk3FOVweKnggMwMEoG8H5Np4+tMkjluIvMhYCReCoHH+etNurkyPbv9x1XG1efrmkMslVZJLeR8Sx/dC9zVMsXjwSB5Z7daLuYriaIBTn+HrSGWNZFlC/IRh/U0wHSSkQo0IBbv6mlZQJo5EPzAfMoPJp7MluyPEQsJ46881BLC0V55oJVG4JoAc9wsf7xYzGjnHHJNWIYhA/7/AOS3flcHmoDGYiIGOEb5kJ5OO9Wo4XlBilARSPlY9TSsAgdUkECZWJkPHUkUy3tgYZI3c7lPyhetSFEik8vG2Rer9z7U8ofLWeNNrZw4z81MBY3YWxIB81DjHt6mhrhvNG8CUMuMAcCknKIcsGEUgxgHk/WqlmzuzQh8AHIUnpQIf/q1ZcjK85oj8piJWXYr8cdTUpLkLlA2DhnB6UCBfOUSMfLfn5etIYRQIjOEG1X5Ck0R2ZdpIJnwf4PKOc+lPaNkjaObjn5FXqfrUTPLKhaJhDJEQFUdT9adg1ITp4mga1dxbvGPmdutQxoZhNbTXIWRsBH7H6VPMrXiEINsgH7xieTVWWM6ks8bQqzw/wCrXpmkBWubdbCO4iuZGIOMPVa0hHlPGZGGDkNUsrG8gljuBmdCFRSccUlur+XvcKWQ4K+1bLYllmxRprsFn3r2r6k/Zu8Ofabz7Qyllz1xXzJ4fgE0/wAqjBPGTX3Z+zn4eNro9vJtwGAP1remjGbPfNLh+zwIoGOOgrRVOQcUyKMBBjtU6A4rdmY8D5cYp6DC4xTMngnNSoBn1oBD+tIe9KTz7UMcc4pMBM4HrSAgnBz+FL0Heg4ApDDALYzx700gEnnNB5OaaMjqaBC4HvSkEUvQetIeuB0oGCrxWhpyYjJzyaoMp25NaVkuIhQBaBzxzUkQxnFIgqQED1+tADgvHNVrq6WGNixwAKdc3CwRlmOB715h488dJbJJBHIEXu2aluw0rkXjzxssUMsazbIlHzHNfOPi/wASSa/c7FB8hTwB3q/4w8WSa5c+RHuWIHH+9UnhPwTNqdxG7oduemKy+Jm601ZF4O8HTavcK7q3l9ee9e6+E/CEVkFby+lXfDXhWLTbNFCj8q6y2t1giOBW8Y2MZSuVvIWNTgdqrpFtyccmrkvCkAEE+lMSIgjv7UEFG5UgnAyPaqB+WI54PHWtScZYiqFxBlhjIHX2oLKkwCEduxIri/ifdxJp2nW7ruaWfeo+g612xUv1HOK8f/aH8dWXw/uvBuoXls95DHdv5lumMuu3tnjrisartFmlNe8rHI/H34cXl38JDrU06WgtZ0khjlbDTZOMAfr/AJNfOVhdxacrLZWv27UWGGkkHyx4rT+L/wAa9e+LutCS/lay0m2f/QrCI4SMdifU1kWXieyudLFncCWxmGcz2+Dvz6ivkcRKMpbn1GDjKMdUdR4RvYvC/jPQdT1TUpLq8EyEQwHIjUnB4HsTXa/GLRo/CPiuCe1Ky2PiIPcpKUwVfpgH8vzrzq0W3shE2jfZbq8cbRc3EvzjPHANe82F9p3j/wCElxouqs1x4h0O0eWCeOPO1xypB/IY9K86V4STWx2zdrSR88XWmS6PfLbSlTOQGVg2dwPeun0bw9ceKddFzCuyytohGrk/L0+Y5NReDdFuPGOpWlwLSS51Exi2ECd255x2r6B0X9nW9/sRT4o1mHRNKh+7a20gBYd9xq8RVvBQW4UpU6U+eR5Yb7QtILK8xvLkfKkMK7nYjtgV2GhfDv4gePFL6dZR+F9McAi4u8q5X1ArtrbxP8LvhjBt8PaP/aWpxcCeSPcS3qSf6Vy3ij4t+I/iC3lR77K2x8sUJZB+YrzYQk372x0zxFSp8CsWl+FHw2+H16L3xJqL+L9X3AmMsGRT6Y6dak1P9oGTSw1j4V0iDS7XdtxFEMjsB6elebXl/o+jzTJqWohLxl/1MK+Y+evOKv8AhHQ/GXjYu3hjw6tlZu21dTvgVOfXBrXRaGLpr4qrJPEniHxJrW6612c28Stw1xIAAfYGuHudf0u4vzb6OL3XtRZtnlWkXyBj0Ofr9K9x8K/sow3M66h4+8RT6rMjkyWSSYh6cV10t/4a+F+ntbeGdAt4MPkSooyD6k9aTqxp6IydSK0grngM3wl8cT+H21fxC1r4b0+JcrbdZZsf3v0qLxR4W0rxd4cttb8PfLNaqsN2qdHI4b8c4/Cr3xg+Jl/fW8sl3LJLNOD5Nuo+VB24/KuM+EfjW98K3n2fUljg0u8ky4B5Vv72K66cp8t2ZOLkuY5zw94hv9GvZFtpHsbpZCBdDIdV9PftXUR/G7xDpkyLeomqovG+bgt+H5flUXxV8EP4d1Ce+0+Q3FpcnzEyOAD6GvPZ/MEIEmWlY/Kx/hrsSjUXvK5lJXVz6B0H416BqaKl1bPYOy5Yp6/4V3ug6zpuoGMW19DMkoygDDP/AOuvjhbh1faW8wDg8cVqaPqU9jKJLSRoyrhgAx+X3qZYKMtYuxzXZ9c+KdT07QoMSShZTztPXNeVa34+s7VpJSDNIDwEPArzS88Wahq0ry3ly8+3ock4ruPAXwbvviBpkWqXl3DZ6QGwzhsu2O2K1o4G795kSqqCOc8T/Eq78QWBtMR21oSPMQD73PrXNyIP3bAggkEegFfVukfDPwrB4fuNDg05JoLpSklxKAXB9R6dq+X/ABDo0nhvVrzSXRi9pcGIu3UjPH6V6UsPGmlYdCvzXRHcNuJIAGT07U+0ty2Seg5ocBgBjFW7RSi4z+ddkdEcM9yxFGpbC8j2rRtUDkdqpwAhsgYzV6LCpgZ3Y9K2TMmriXco2naeg6Gq8CFlGc5NNI3EAnNXLaL5gOc57VSdyGrGhplpvI79q7jQtNwAcZrF0KwzjcDn2r0bw7pe5lBXg1vFXMJM2vDmjecykqVUck46VofY/wC1dRZ8A20B2x+57mr96/8AZelrbQri7uxsT2Hc1p6Vpq2lrHEOw5Pqa6EZX1IbbTskfLk966Cw0/YAcYNS2FmMg4zW5BbZbkce1UkSV7aAArhTx1zWrax4I5xTVg29qmiXHPpTYjptGn8yHaeSvFaOBk4rmtPuTbOpydp6iujiYFQ2evpQA4GmSPgjtj0qQkEZx+VUrmTFFxWFlm3Hg8D0qHaZ5EySMHPFMVt5HapV46ZqSiy4+bB61ha3qLWI2oN0jDv2rWLmENI2SACa5Mb9W1IK2cFuvtUtjSH2Vk943mSEuT3NX5NKUJjFa8VvHZxYXnAqDbLqDFIiFIqBnKX2hysSUwD7VBE09hgHcB7V0ZtbiEsZJAwX0qACC+Qjg46+tD0ApQ6lMIy4ycVr6R4jbgMSKzhphsrhAQTBJ0NV9RsTp1wdpIB5GKFILXPR7K9S6Qc8kdqsbSg4Gc964rwxfl5Bkn0rto33KDk1uncztqMZM560gBAPrTz170xz3/SmAw4Jz/Kq87hQTmpSflJ/nXM+Ldfh0bTp5pJAuwZyaljRzPxL8cRaBp8uH/e4wAOpNeA6Ppl54p1bzZd0od9xJ7ewq9q13dePNfL5cwK3yr2x61674I8JRaXaRt5YBGO1Slcu9jW8IeHotIsIlCgYA7V1cKdO1V4UA2jHFX0HAwKtaEj1GOaZMCQOakJ4qCR8/WgRDJlcjtVCeTDewNWp5DtPes24bvkngGkBQu5Sqkg84rmdTnXBHuelbGozlQVGcknOa5PVLlfOC5PzY4FSykZ1xKZplGTtXluPWsuQlIs9m7j0Bq1OSm/HTFUpZB5TpkkgHC9qkoY3lqks0nEUaMzZ7ADNfH3xG8UP4v8AE89/CslpcW7kQq/AaMf/AKq95+O3ipdC8Gpp0d0bW/1BgEZTyEPX+lfMl/IdRjlsbhhFfREFJVGAw/z/ADrGbNIoqSKl95DbHhvmPAyMfVfeqcm281G+kmuHivIkJU7emO3HetC+iFz9ntJJEt54TlW+7uYdOax7keZBO05MV25z5sfIb2NYljxF9t0uxiZAkokz56nAI9adqMSHXI47qd98aeWruOpxxn9Kh1WZpYLPTJZ2hIIO4JyUPUH/AD3q60McWqGC/mWRFjAhmXnIxxz+VAFN8XNvcxTW6yTjjfF0OOx/Wql/d3F9ZWsLQCCUyYi+bnb70+yvG02yvgEEkDSYDj7wPY1ccm2063e6JLO26PA+4D1GaQh9xBHJLb2l226ZQNlxnOR2yfSorC/SPU7q2vrdJQUKrKnQHtk0+UW0etwb42lt44yVIbkk9x9P8arOyKt7bTW3m27jJmTO4emP8KBkUUc8mnSRS2ySQCU+Ux6A54INWtQ32Nja20tz5qSnLNH0QnsKgi+2ab4e3ly1pMcRrjJXHeo761ksdP09zdCWO4kDMD60IRPcW1ro+rwwgyzQuvyeX0HHX61X0svpt3qeV+0WhQhmkX5uemP8KmN+1lrFu0RF0mciMjlF702zEsk2oNaqfsCsWlZ/0FAxtkkt3oUrIUS1LbEQ9Qw7+1JcWy6bBaYIubQDMm05yx6j2qNrd7XRJLiCRZFkfnHIx2zVi5sYLSzsJbZ96qd0qk9W7gj06Uhix3kOnatHdBC4kwqQsvzRqeuB60z7XeWt7czWwE1kwKyZGc+n403ULv7Rq0N/BDmSVQNjdEHcH8M0LNJEbiOIItiGyXGcsT0FBIy1hu5tKnkYr5DuAI2/g9/Y1ZuzahNPmY+bbQDcefvMPUVWe0az06ViGnW6YCSQNwgHbFJdrpyxWL2ameFTgRnPLdwRTGWL1XvfEcUtgg2GLkMOg7g/rTrSJ4o7trfYmyTC4brkcg1JEjwalJcWUTJGfmkHXaO4x/npUNrGEttQu4MSENv8sH5tvfNCExtv5D6FKwkxdK+Z1HHfpToYY21axu7dPLkxhYmOcHsaRI7W70u2BHlKzjzWbrgng1PqM8gnsY1jCXCPsjePkMueCKB7DYm+1au0ltKbWWMl5FXoze315potobyS7MMxhu9vmqDjOB1xUgBu9emL7badE69A79vpVaxU3ccs1y6w3u4gsAMADqPrQG5a0m4DaPcIIy8sR8zzSBiT1GKa0tzqf2WS/VIJ9wKkrgKnTmm3E8c+nOrwuiJIBDLH0f1yKk1q1mWK3hvJGELgZkAyQvtSAbf/AGQ6xbRXm8RR4VGPzBz2P0pFaK5uL5JwoZpNryp/d7Glhs7PT9QBYNdQpDiL5stzxuA9qTSymmxamk6i5tmPLy5BGemKYWIrq+aHSZbSRv8AQ922KRe5qtb6fH4Yvbe6ubuUQyQ7jLHj73YUtvZzLo7TbvMt55Ts2nhfQ1U8R6XG2kQlrp5FHOc52t6YosBp3UR1Wxgu2mzbRT5RiuGGSCafJK2pajeW9k7xqwL+ZtwQncfzqpo1/LqWkw28spWeGQEgrwR/jWq17PqevTpprIi7GDkrgYx2piRn3k8GiaHHFbEyTmUluP4alYImrJPeOPOe3JRWXjgcYH5VWl/0bTnWFxPeby0hboq/T86tz5fVYJtSmXaIMDC8dPlI/SlYGNUTavo8h81ra28wCQdAzY4/rSi9ginSzso1MqBR5oGApx/jUbNc3+m3MTFWsg4Jx9OM1duJ4rlIf7PhUEKg81eMvQK5nW1ulhbXk4Aub0SBct1zk5HtU9ypnurH7asZt3CmOPPAXPNMZ4reG7kTD3pZS6t655/n+tPume6/s6abyYLU4CAk5xnnB/z1pj2ILeWaa6vlgh8q3ZNol77c9aWNPsEFsQolmZiGcc5GeCamW6luE1G1hh2RsCqzA9Y8+n5VRtJm022tLeApdTebtZGPXnikNbFuSR7y5ne/2AxgsSD0PbiohdTX2jzwIvkQmXeJDwT7fStKa3ie9uprtYrd/KZtxOAW9Ky5p7mbSIxDHELUyHJ7E9/8+9SBatVWzvNltD5yohK4OcErzmqUltFJYC6vIxM/m7RtbO0Vo29wLK8dLO33yqhVHzwQRz/Wq0NuttpcjuimRpSDAh3H60w3LV4supajHbz2pS2VAQqtj5Quc1nXOY9Me20+2EcbSbpJD1Hov861GZ9Y1e3+1QfYikLAsGwRtHAP+e9ZFzLdzaNcRwWxSOWUFpZDzkcDFAWLV0LbTbi0WK3Et6ArHkkgY5pYreKytby4hBdmf7uevGTxT5rdLO7iWKM3F4IwUkVt2445H+fSmWdv/Z+k3c8sgcCT/Vk85IpjJop7nWLzTke0eJI4drOxx8oyeai06+jjg1CGOAxuxAMy9Mf40+OO51O+sriRRbRJFs2bvvADqagJR9OuYre1aOGWQeZID0x6GkInhgGmahZTiB5p51EgccsOvH86giYxxXc04b93KGCytxk5qwZfslzpnlpJNKIw6qTynBqrPYqiXzOGnYuudzfLg9eKoTLlvcy6teaUqwhIgNoctjAJ6/596dJK8lxe25tm8j7gmHRsHt9aZBbPf/YYwotreLAiZDgkZ6n9ae801xFdwxvtVcKJx3wakZVZ28uwkihDMu3IY5xzxzVhg5vr5hEjTzYYL3JzzS6bH/Zq2kUeyaZxlwzfdfJxx+VPdnsZ7mW8mXztvGBzmgG2QT/ajaWLXBS3gR87FHvzU8Md1PcXCtNHHCVMqHbztzwM0gH22x0+Wa4BV/nUMMYAPIH+fSq0ED6sZhcySRxKCYwv8S54B/z2piRP580lokcEhXyyQz44kyeSPp/SkexWCeQWsm5nXa7E8qM9abeRFY9PhhjKQQAh5A33smpvsEEWpSraNuVo/m3tyBnrRYopxw2NmGWVnuS8hK4+bJ7EitCA/wDE5nmvpo438kiOJR1x04qtFIbaG3EcMLTifa+0fw54zVp42Guag88waeWMrGoXhT2/CkIp3FxFe2ccgkeCKR2XG3OWHXAq5Y3DXF7NDEssUHkl1Ei9cDmoJBHb2EDXkgDl9oRR1OeSBVwq51ee4ZjFbpCwjjHc46fjihAZUjtf2kUUNo6Hz8+YW2k81b+0zNqc8SIEkhDIZpD26Z+tLFt1Oxt0jjMKrN5rlupPp9KR5kOq3EexDAY2AfvjuaaHYgeyS0sYYlEd3dyOzPlug7EV5l4htJ7W8uCcK6Pgo3X8K9Lur+LR7C3SxH2qdjhsruGCeM/rXJfEGNG1lZbhd0rqpkWPjBx/+qmtNidzEtAFCzFNxGAxA6A+1dPpcSxTrMyZtNpPlg8E+ua42PZDM5810VuBxkitnTgJZJoGvdkW0bfX8RV2FsdTBdRCa0lcTwWvIYqM8e/6VqW0/lyQwQM8lpLJuMp4OO/+fasrR7iW6WSwa5hMIh2oxwAT+NX7Fbh5YdKURs0cLHfnr34qNik1sI19FpM8y284ltp5MMyfwn3qZbt9EvrmdD5qyoI1EfOFPeobSC3soV0qa1Blmc8knil0iWDTmvLaeKQs5CwNJ6fj/nigRLM7aReDUImjuGZP3kfHyg9ePXpTbqP7PeR6myCQhPMWE9Dn2qnZJBZXV6NQhkb7QQqNjhfarVmsFrNP/aLSJGqCOAL8x/GkMvG38+9sL+5j8mwZTKsSd+vFU79o79bSZYZIrd5cAJ04POajsbZG1OdbmWSKygiO3zCfwAFPgf8A0ix0yGdo7Vyzq+eCMUAO1pUtpzNppl8rzArnqCP8/wAqfqSw2MovdOld5WTLDHysPSoGllstTisVlElpI+d561JcTNodrNF5f2oTSDaF6KCaPQCaeO+tbe31A+TMHXJj9c9QaRrWQpBqptwYY2z5Q7DvRNDHYwSw3cjorr8gHY+xpiTpYotvcSTW9ptzG0gyCe1ICC+EdwqzQxulr5u5gmTnHWrNrefZoJJrV5FguX+YFeCaZaXs9up00ybrGQGUSHhhTraT7PAthA4nhlYsj980wK8t3JZahLc2bx3hb5Cm3hR6fWrV3bSWGotekLIwh3CE9ORUGmyRaHLPBcWqNJcuAhJzg/5/nVu0hjh1G6bVRJteMInoOeBQMr2qyTX1lfXMfkWwBkdI+mcdKq3V0xktBab4baaTLDt16n/ParWl2am5vIJ5TDbMMwl2J/CkgaRtXi0uIiWB1JDbRyaGA68mTTLt9uy4hk+8SOc9jS3EcOkSTz6hCCHjwqg9T+FVruKO3e30+WB55HkIEgY4z6VYVontJ4b1XZgwEayDkj2otbURDADvgkmU2+nrESjN0XPTFS6WjpGIYbg3NndsXMjfLtNJcXcsyvazkRpGAIzL0YelMiWVom0+NOY13BwMDFPdD2JLdX0SU2w2TW9w/wB5cNtPpUZii0eO8N7EzxmUJHH2znrUljZRyWNvbAst5Hk5B685BqOKJb21la9lLTpP8qgcHHekBNAbmbU5vtc7JZeThYwfyospGkvbfT7eKN4XVwJcDJGKiMt/rkd8Jwi+SQAEwuQexpWEL24e3haK9gj5YHkY7j/PegNh9hFBptkLO53SXQmLptOR7YqwJF1KyuReSfZ5y4CrIOSPUVVkmiit7GVJyl6iGX5V4PrmlnhudVsrbUSyyfvMsGONwB6fjQK4430uqRTae5jWW3UBWAwTjpVu38qCyENsgbUAhzI3UH2/Os7W1TU7eS6t7coS43GPr9D+tTPCIbcXOmFjMIwuH4we/wDn2oC2glnFsigF7O73oLMit0P/ANai1hGuxzTpEsKrIAzLwDVeGJyba9uWErwoTKmeR6/596sWUwn8q5toTFbSsQ687cZ60B0uMmuE+1zHTi/mIcMQOv8AnH6UgeWO+hvWCXCbSGj/AIgO9SnUV00zHT3jkkd9vmRr0+pqO4U6PO9xcR+ZvIBjU9M9zQC11LV48q3un4meGxkUyOFXhf8AOKrNcQGNYbKNHheXmSXqeeammhl/4SE20z+XYmPMbP8AdGRwKjWH7Pc/YookuVPKttwV9fwo6juXn8rS4J3nzKMjyypyKY7TlZILjBtpgCnmdB7VVCy2YitboZG8NGQ2QfSrGotNczT2txMFCyB0UcHHtRsF+gx5leYWUMSOVTKyD74+lTiyhjhtklMxuV5RD1z1qqkkM9vPEkfl3cbAiVfvEVbSaOSOGYzs94ke4R44BHXNO4xtjBd6lDc3JCQFZOi/xe3HfrTv7aZWuGtIjCFYK+5cn3xT9LZb3y50zAASzKvAPvj86j+2G4aOa1RgrS4fI6/WjcS0FSdIWnlCo4lwG29wfWmIvlXKRgmOz8sksOR7VO1tbWcl4ypHcJKwBXJAB60yKHbO3no0Vs0ZAY9MkcAVK7DJLZkijs7ZCH8wlkf2+v5fnUbWwgnEVyzedG+5N3em+Y3nR2e1WgSM7JgMFfr+tMXc9xbrNITcRfNG45Vv88UaoLDrndq6srR+XLE+SyDbn3pEuxDJJc25DPnZJFLyD9KmuZXeZGmVRM2eAcHH0qqbiN4/NtIyp3lZA3OaGuoky5ITFHJPEgdDy0cZ5BPtVi1dntRGqAwyxkgP2PbJqvI8UETTRODHLgSp0INSzWnkxNIJCbRk+838NULW4lmEtRaxSridQTHKOnXtTPMgni864YRXYdgOxb8KLaZUijs2O8Fcwv3/AAoWOzu/LFwT9qQ5Ut3qbjaPqDv70ZpCeKOtYFC9f/rUvX1pvalHT3oAXpinA5pgFLQA4HP1pwB6+lMGPx9KdnrQAZz9KUUg55xmlHSlcBQcmikz6Zox0ov3AWilxgf4UnWmAuKM5FIDzR+tIBQfTNBOaM59qXAz3pIBOlKTz0ox9aXqKYBgnmgcmjOKBmlcBRS00U4c80biFBzSDJoxQOD14oQC9aByeM0nageuaYxf88UdeO1HYY/KgUgCgdaOp65oB5osMUcZ70dfX6UhP50uT6ce1MQA/Wl3fWkXkf4UvWpAUc80Z4700Z/+tSgUwFJ570yU/ISDyPanZzTJH2Ixz0FAI+fviJdbtcnDDn/69cIQMls5B9a6/wCIEm7WrnPJJ/KuKmYgEHH1FaoBG+U+xpjAREMDk0whyuM5xT12lAXGPcVewtRJGRrYk5Dj0ptrcNPEQxDjHANMnTgANwepNLFEgU4GACMlaNxCxeU8bpswwORVVmKtuZvu9hVuaIIQ8TMP6iqk6GKUgj73pTEZ2sPtYSouFbjNY9lObfVlOT89bt1Mk1q8DrgqciufkmH2yM4wFOB61a7CZ2Bd8HDEj09aaHdmG7FLE5eKNgvAHOO9OCAndghc1Fhk2WPGAfwpyKu37uW96aWj25VipxTSoVd+4tRYosLwM7OD2pMttztHXHWiJhjBk78CnebEnyvnJoYCs7LHgvj6U6OLzIepdvemuVZMhN9NSWQINq7MfnUgSLAxUhhipocquRge1Qqd6hssfrUpuVj4MZPrxQA3c0Z5Ctu9aezREfMmMenaoQsdxLlsripUi2glZNwPY0xDw0XIDkccc8ULI4jIwJBniknXaqgKH/3abGgYEKXjcdFNIBBAl2GA3RP1zTlvDDGFDeaOhNOlYoqkktjg4HWoPJWNguRscZwnb60WKCOA280jBcQydee9LMsdtJHGyb42/IGmRKEcxNvKnkZ6D8aJHYl4SNxUZBHSmSO+0+U5gbBjb7tRJ5kbtbhjsbjP9Kaifb12MDFKgyG9fpSRSvKrQyABxyCOrUASJD9m3wOflPIK8nNRQ2hmifjZKhzuPela7cRBREEkjJLHuac1wZgkwO3aOd3emBEEF2PNBbMQ5DGgSb4xKMvg/MB0xU0kJaN51OR39KYGFsUGxZFl5I7UgD5C/nxnCv1VelTbDC3mFFEUo5C9adEIbVzFcKVV+QI+n0qCR96NakmMA8HvihiJoZl+aBlESN26kiq8ZjhQ268BiSu/tUkVoHgA5Ei/xnqalS2guIA7j9/H8xZux9KCtxsCSSDyWIEi9GY4GKSaFbiLOD5qenQCpLmUajAk0Wd6n581BclYiJA275fnXtQIIEW4gM0IMkqNgjHGKdK/nSrNkRkDDJimxXAzGbdTGrjD+lPMZScmUh0fgY6Zpgit5wjvFZGIjkOGx0qxNCLe43MVMbjA206K2W2ZoHw6N8wC+tSRjZvhmAQenUn0oAr+WYdqbgscp/EVKlu9rIFI3Qy8ZcdKlheFU+zOoXPJY8n2xTGumkLwYDMPuu3agCF1FoWhkQbXPyO3TFPP76GSFhyBwzd6njRrgiOdNzKN2TTiiyWrHOJVbJJ9PQUBYgtrOOUjecPGNwkPX6CplLTQvIi/6vkM3XNQSTBj9qjy745B6YpZJjG6SozMrD5lI4FDGOkuWljSdI/mBAZyeRTpJWt5gYzlHH3265+lMijeJWJIaKU9W6A+1SwLbuz27HzXA+R2PQ+1AMRQYnVLgYV/mBHU0iv50hSNACp5wOaQ5ziYHzYhxnk/hViFl/dyRoEQj5gD8xoFqMddpzgsjDkkcA02J0dGjdDvXo4zk/SlDmTzVZdqocqD0NI90rxrNGSrIuGJ9fYflSAbKiKnmAEOPlIJ+bFNaT7Nm4t4woAIBZuT70kkkklwjR8Bvvu38xQ/l29tI5j86AtgK47mmCK2oFUgE8UrvMSGfaMg+1QX8yXaG5tt0EiYzt7mrbF9PtpGSPCSuMFeQvqP8+lQahF9nikksmV0Yjcx7etNAY11N9pjFz8yshAYirHmoYg+WAccZ71HfOwdWhIKOcMvpUlxEfLjjbnHQ9ua1RB1PgW0+03tvEBnc4GP8/jX6LfCDShY6DbrjGEFfBHwmsPP1+xUqMFh9Otfon4EiNvo1uqrgbQK6aexhM7OIZFTou3nrUEHQZHNTg4HGa0ZIoyx6VKBgVGgzk808A460gHJ75NB5PtTlx+NJnJpDQ3nOBQ3AzQTg4HSkkPSgBMevFJgk80hY45zkUuS3XNMB4AxSg9OKYOOeTT1csowMCkA4rvA9zWtCu1VwKylyXX61rRNjAzSbHsSL97+lJJcCNTnjFE9wkMe5jjHvXB+MPGSWcUixHkDrmpuO1yt498bRWFtJGsnPevnLxd4nk1ucRRl/Lznjual8b+KZ9bu3RXIXPRT1qfwL4Kl1m5jmlQlB0yKi3MzVJJXJ/BvgmXUp0mljyOOte7eG/DEVnAihMYxTtA8Ox6eiKq4Ax2rqY08rHQD2rZRsZSlcY8IUKBwBT2YKg680jEu3PSiQjgHtVEFebnAHrSH5Rx1NLkbs02TJU+lSMrNHmTmoLhDgkckDAq2oweRUM/CY75zQUZyxnep7Dr+NfI37ZusR3fi3RdPJObW2Mjp2BY8V9gKvmOAAQelfAH7SGtnV/iprshywhkFuAewA5/rXnY2XLTZ34KHPVR5HfMzscEAA9K0dC8KalrDh7eFim7BZhxiuo8EfDi98S3kf+jySLJjYijls19BWfgfw18Obe2XxprS2BZN0Wm2x3SP7HHr+VfFVKl3Zas+uU4Ulqeb+B/gkNQnRYrOTULofMAmdqn3r2W28FWfwN0281vWtZtdFLwkfY4sSPP32EH1rzfxJ+1ZctHdeHvAmjjQ4gDELspvnbtnGOP1rhNP+H2v+LbqO88Uarc3txP0ikcySNk9Oen4elY8r3qOxNqlfyiaPh/x3fL43vvEXh6RNNN1KXS3CjAyMHA7dzWzc63rWs37ya3qbzhn3xwKWmkcDkkKv+Fej6P8PbK18Aa9pUEcMfiuxjF1bxpjeIwOV9en64ry6x1m58Kumt6eTBqccO3O0bh/fBBreUo1LJGdKKUm+pt6Lo3iPVrxG0Dwnf3ssg3rNeRmKID1ya7zQv2afiB4svA+u61Holnw32axHUdwTTPCn7UOv6TFbQXDJfjHMkqAZX6j+tet6D+0p4f1uKGPUZn0666D+63uDXJVhUhrbQHWnstB/hD4E+CPhtEslxaDVNQLeb9ruhvkz7HqPwrT1PxXHAZLPTEEBb502rxj8KvNqFl4gQX1rerdQoNp8tt3HuK4vXfFWkeG7wzJdxuduNhxn3xXnucnozK13d6sgvddklbLbnckqyZ6HvkV5j4suZYvN5cDJk59O9WfFHxBshcyXUEjC3kOQ205U9/615t4q+Jtvcac8FpvnuGBG/HX0AH5V00cPUqSTtoDaWhwXivxLqPijWgNPtcwBfLZ3TPI4GP0rDu/D9xCVbWb9UjVsiNW5H4VvoniS8tCl5cQafZLyc/LnP8AWsjz9B0+U/aVl1CUgkBXyCfXvXr6JWZ2JaHpnhPxJpvinTm8Mzzy3KNAVtpZ1IyQOBmvIde0W902/kt7lydjjAPYDjrVqPXLwXUcllGbeVHDRKg5HpXqd54Vf4o+C1vZXjsNXtS7bGGHc91988/jTg+VnJNcrujxkiK3ZieMnHtirFpdCzcyRLmQ8YNUZLaWz3RScyg4G488cGrUIzMiy9VHIWvSou+5x1I2d0XoZREcx9Tya9D+DPjO50vxGNFuZmOn3zZRS3Ak9Me9eatbyxsQvyqTwxqzHIbOaGeCRvPhcSKw6qw7iu2L5Wcc4c6sfaZnt/DenTX2oyrbW8Q3EseTj0r5N8f+Lbbxt41v9Utg0VvLKoRSOuBjP+fSotd8T614zm+0anqE05KhfK3YQD/dHFYU3lwXUEMK/KPmYn1p1Kqm0go4eVOPMzVUAuOOB61ejh3JnP0qjA+TkdD2NX4yApXJJ9a1Rg9ye3GXGeMVYkby2wpz71VhyufQd6eRvJxk1onoRbUfBETk4ra0qHLjK1QtUO1c85rrPD9gZWXjIraKM5M6Xw7pu/YcH6V6t4X0sRqskqkIOWIHQVzfhbR87OK7XxFfDQPDborbLi4+VR3xXXFHJJlPTJP7d1+5vOWggzFDnp7n/PpXW2tueBg4rF8HaX9i0SBSDvb5jn3rrbSHpxkVtYzLVjCFHTNakEeD/hVeCPaBV6Ncc80xEgjHvSOvlrjucGnRsS4GOKdJjJ78UwIgcAqMnGRzW9pUpkjVWPIFc8JPnI6c1oWN15MisDwRzSA6NvlHFUJzljV1CGXOetVJiM0MRXUEtn9KtQDLetQqAfxqeJdp4qSiHxBIYtJkxwxwPwrE8KQ+bLcTEZ8tetbOtRtNYOP5VT8AhZmv7Mn948ZKg9yKzehXQfBdi4u2ifIDdDW1p2l+Q2/ru4rnVt/s9xJI+cg4Aro4NTQafuLgBRxzTiJlHWYUgZiOF6muPWZUuiY24Y9q6DULzz0LE5Qj86wTZR7lkgzjd8yntSk9RpaHQ3bq+kRMfvK3GaydfY3UERU84GTT9XuvKt4YcnJ5NVbt91spz2xWZSJfDbFbkLzXodsMRA5PSvP/AAnAZLndyRmvQ0wqDtXREzluNV2OcjvTHO2nsNuTnNQSy4BPpVCK2oXq20DOxwBzzXzL8SfF83i3XfsFo7vao5Vgp4YivRvi949TTbUWEEn+kzZAA7e9cZ8PPBpY/aZVOWYsN3J96jctaK50HgHwZHY2yyyJljj+VejW8QjQADA4qGygWFQoGBx0q9GnQdverWhJNCucetWQO1RxJipD8oJ60xDXYAYqq8g5HNSOep/nVSRuP1qWwIbmXaB1zWXcTDB59asXMh2nB55HNYt9ceVExPXrRcDL1a+PmEjqMCuNvrlllLZLt0+nNa2q3uWKj+72+tYDsHuDuPQN8vv1qGaJCSyYBB5wTmqsTp5rNK2yBfmdz0HHOajFxv37+F38AfSvPfjP4zj8O+FhZBm8/Uh5e4HHlpnBOaluyCx4t8WvE7+MvFFx9qZfssLeXZyoeNqn+vFcNJNK8VxE4RpS6iORjyR3/pU0SrDdi1dzcWBRjHIre3GTVaVPIt7VbhNkTk7ZGHOPT3rmZsitfSxfblj1Bm3JHhWPOfQ1WaVF0m5iby1adgLeQ9f85q7ZkJNdrctHchh5aSj+FccGqgmng0qD7XHGYfO/cyouSPr+tZoY4wyaX9iF9K1xEke7eBuOPb9aZY7bfVbmWZ1vIH5QjjavqKdev9m1aykmk861dgDGnTB7ihYLdvEGpfZgLmwI2t2AHtVCKdtNcSaVfkpH9ld8ozjkEHrTtUjkXSbfz7lykjeZtUZHvikks5LLTryWGXfav8pR+2OnFJfCKz06yd3Z0b70Z67+Og/Kkx2HOUi1e2ntbdpreSPneDlOOf60/St9idTlimZ7NTk7/mznt9etPjeVtcQWM+8SJloph9wdwag063dJtUEShLfJ3oeQfUgUC2I7OSRdNecTkWxbPlsM4H0pNTkit4rSYKlzaswIz1z6EUhsfM8P71mLtjHHysBnjI9KdcXI8jTmt4QZdoU27dz60DLLBJPEltJa2+5mjJIx0GOhH50yKS4ikvJLaQLahSHgx9761MI3ttaee0SS3uCoMsR6DHXFQafbSaw9/PEVhkjB+QtyffHpTENtwkmi+Z8m9ziSNTgIvbNQ6jJG0mmPaSl7cbVdCDhj70kKKmlmS2eMTl9s+R29RU17OFtdOltYmVg+1k28EZ4NIZJcTFNZkFrCrSyDe6HoqjrxTIoSiXFypP2fYQsSLxg96sWsT3GpzSorwS7MvkdMelUdNt3uzfXsd0YxHlY4iMKw78UCIYo449DWWO9lEsj5mSQcAZ4A/wA96urHiTT57GGTzHAXy3HAbPWqOoET6OrRyLhG+dQvDHrkGrwu7yPVrNY2druRARE3RV65/KgCe3hkfWZfsU6xhQXmjPOSOqikt4v9GuVLos7qWKKeqH0pkOnxXfiCa9glCGHLLGDje/cfzqvZG1vYNQle3kt70MSrZ+XA7fWgLhdXFuuh2xsi48lwsnmJnfz1H+ewp+pWsup3NukUnkXO4NsJxz2K0yO7E2kWr48iVWwI2+657Z/GnTW0msarawXhWGdRuaf7uQOg/kKQ7l7TZ5Li8uG1CDyVhIhZx3c9C3pUMUVrItxCcN5u5mkj/hI7GkFzBFq89vOZFuJV2KGbcDjpmotJultLXV4HhT7CwLecOof29utNK4EwnuINJC7EMJIMERHIx3qa+V5oLcz3m+1U7yE7HuMU37DqD6JFdxyqkExUIh/h9CO4zUFxpavPZlWSayDFpCeC0g7Eds80ICxHNHa6tFfQmK5ikQBQT9wd/wAaWaG4kbUpE2XEDA5jYjGMcYqKXZDrAaG0WRZ13PHJ0UdxSafZ3Dpd3FoyraopCruzge/rSY7lEYj8MRNbzEMZAkyD/lkSeM/hmrl7b6dbRQGAfaIR8xWT+NvWoVsol0iYiRJJZT+/Q8DGeCP896kFxaXIsZYomjmiXbHbuMg47/59aYGbfajCl/Aqs1o91IC6svEbdPyrZn1KRdXaG1MRYIyNtAUOAMZH+e9Z2rxTeLtRa2htljljHmO5OAMDoKg8P6tdGGeBorVLuFjHhziQ+p549PzpCLV/qsVhoe4LEb1pCrIvYds/rV+OVRdxyan5KrJD8qtzj5flx+lVmtbdbBJbiGE3ckjbgG7DoasXQV7y2udSWJsJkAcjpxx+X507isVUa+udLu0R44ot+dp68DvT3vobN9NWwkjYsUJQfdLn/IqnLLc6rDeFpRbWKsCVHDE44z7U28htbN7K202NWvMp8x6Bv84prURalMdrPfyTiNbl8Kq55Jzz+FLLF9p03Tm1EpHBG2U2n5WGabGBm9kvhHJNGBtA5O7PNCWdzcRad9qaP7I75iiPTZu5zRsMfYvdX+oXMcNvttBGcNnDFQeoqFXstKMf2eONroyd+T171aSe8uNQnTTkEMBRoyxPzFM9qpQxW+nxttKSXO7Bdj82c8UhmvPDbS3dzNqjqC8TOqSHhW7ACqMObzSVQwItt5h4jPDGnXVpJqWpTTavJCwSEnaOgbtxUFrJJPo5EYWGwhm4dOMt6GkBaF5FBqv2fTohLFEhVi3bjHB/OqyKLGKSbYDdSvgIDkkDualtYY4NblisYxJE8ZBkY9Nw5x+tI+nwWtiZj+8vQ5VMtxtpMZfkZr+/ilv4vIIQtnsuBxWYL59R0y7gW3zbmbJkU4BOOBWqoXWr8Nf5iheEqY88DC8GslrKe506S0syLe0WQOXzySB0FNBYn2wafqlp9jRp5IYwSQ/KkjmmR2yHS7u4uSJbgzAKhb+HBPSo7myh0uS1+yR+bftjf83Xjmlg022uRc3N6wjKMEVS3J49KLgWESTVrqzgvITawLD2bacAcU2CSNrO6tIkMdqWyZF7tg8U795qurWVxcKq2qRGPCn+EDg1FbBrmzvoLPEVszAtNnJB9KBD28vTprEJG08hUNgHkdf/AK1QT6a8VneXM5Ms7OFEa+hz1H5fnT5YEgvbNoI2ubgorFiw4NKJn0+y1C6uY8MHURpuzuzwaaGSRu9ydL3RNaRwhYz83G3vR5k9zc6jawKFgQgC4HpniliMl82l71SOyJGQ55xnmn3F8ZoL+GyVEdRguw42g8UAQrBFbXNkImWTUFILbu5z/wDqqeVoLWC+kuQZ7t8bAOSKhtgkN1YABZL10HzgdH+v5VZhiaC5uUnCvf5BBxwOeaOoFS2Mj2mnPduFKciILztzzj9fzpE3atqEqoZoY1jJATjdz3qaWNpjYXk8rOrNlFx6Hkfzp0VrNLeXM7M0YaIsqDjauelAEEpdba3tIY/MiQlSzty3PNX4rRY7y6+zwlCF2ncckpmqi2o/s6CNYShVi6ln5YbuSTSG6nlnuRC3kBB5fmtyHTNShD7iaKzgt0toFMryZZl+vQ1NEiQ6nqdwZZZrgr/qP7rfX0rPlv8AyVtra0bz5/M/eTIpwOeK0Xa2stQv4pZJbi4kXa+3s3+f5VTuBVxEtnbT3eRM5OwHsc9BWhb3SSPcJOGj+Teiydm9Ky5p0aysXe3eVw3yh2+6AetP3zyX91PcLCoxlIVbqSe9HQaJZLm7/s+PMMVvA024SHqR3zUfly3OoSFGRbIoQjgclSeTUk1xd39jAkqxxWiyYA29yeeaabSe4vbkW83l2saMfL28Ef5/lSQElwkNqsNrZShWhHzTL8ysxPFcP49hW4v94n8y6Vv3pb5fm9AK7GaB7qy0wWIeOQnErL3O70/z0rmfH1na2tztUO1yrETE81S3FY4+F55oDGUUkNlQ3WtGwEt2heOEeYh5C9azlVXAeNH2/wARPI+tW7SSLzUMTSKDwwI6++a0I2OrlEWoaYxjgZGjYKWXJIP0rUdU3mSwR3uIYVVsnjkc1j6ZfzwwhbVyqPIMsv8AWt+XUDpdrfyQFJpbgrtdP4cev51mUrDriCN7CGOCffqaLvYd1Prn2pkduL3To7i8uy9/Gd2D2IP/ANanhhojy30gjlkePl0OTk+opvzQTWepXUcZt2iYyIvuOMigGN859bshcvKAyyfIrdODnge9Eklzrlibm7kiikik2hVABOKFWWCS1vGttmnsCTjuD0NLPDFHNHcQRSCx3bnH3twpjS0JWuZvEFrf7LdWjgwoVTyxNIbmHU4obOOykjltYcmReoI/rVa+CxWYOnxvHbyShnZPTuf51b1FhCxmsrguHAAMa9B6ZpBuJbT2V9DiKOZr6GMqysBnPc1BbNbTaPHayXb2l4JshWXJODkc1NO8WkTTXdnIs1yU2sy8deuac1iXnttSuNswCb/LbgnI4z+tTYBbhDqUcsstxDujcKQTjf8AQUkcF54gtryO5/eCHCxqx+UcUs1oZ5LK9aFY7XPmlV53Y7VXltf7Ub7TbGSztnkHmAnJbBqtwLMrJqFr5MVlsnhiEcm3qewOfzqCy2yiCxNsYrm0iLG4jznr1+tLfsls08mmTOqOwRi5x7VNfobSIS2N2HnVMOO3vmkBV0tIJ7Vcl5L1ZWb5h83sakVkuGuDqjusjyBoUHcjtU/ky6a8Gp3EkVwdhzCMZyR3ph/09LPVZLUCAMWZVb5gM0wEiebXUu5BKsYgdVC7RxRNIL+4aCwtSbqCMN5wbBFRXMUcxS8s4ZraGSXY5HQjPOal1CW2sUvBpVw7zSbVd1HT6UAQm7SCe1Dzut9D+8ZAuRnvT7yNteiiupJ1Rkk3GI9xn0qSS3+wS/aUaOe6VADkg5B65ps1tdfbLTUZYw1i43SOnXH+FLzEO1WU67azSG1Z9pCxqOi+9SandLPp0osco0cSrLu5I7Y/lUV7phu7mCezdltWk3Mq8hh3NNe8SwLtYzFoZnCybwPX1/z0pjLunWy6alpe28pnuIosGNx8uSOc1DJZz3FtDfl4gysZDGrckDtUs8f9iPPPIPOiuFH3DwB2OBUAh/shp5btGitZI9ygdsikFyvZBruD7XbRtArS4mU8/WlupV0/7Xc2c4bfII2+h7U+1ujDHHaW8jtZ3HziRl6fU0sMsenQi0mWO6a4k3RyjqT0waL3AkuLYafM90+yZli+VGIxz2/lSwqsF7a3MwaC1ki8ySJV+Xp2HrTrO2iju7hNRVtsg2xx9s+9MSP7Vqb2s87QRxxlAX/TFILFb7Q8EKjT5CLW5kyfN6jnmrEl3Fo0V1LbMNQZyMnPCe1NCsbq3022AkgCn946gHNNS2h0mNtMu494nl8xWjbv6E07ASzYtrqW+uwfskkQDKg7kf8A1zQ0+L20ihc29g6nG48Hjio7S3R/t9lc3JjJI8oS8cdwKVFa+32HlpIIBsBHAI7cmgNhZJjppFlCsNwblsmRR09qZBF9l85L5HE8jgR7myCKbEiSWxsWjdLqLJDq2WPoQaNPWS6jPmOBexEsI5BycU0O3YsTQSzFreecx/L8hPUCotL1H9/NYGPzXVCEnXqfc0ry3XiC0eVGSF0YHazBc+uKh+3JMrGC3ZLhOir1yf6UyWT20MEclnFcGQ3COTH7N15q1dA65M0sjxxywyc7uD+FVmcXMUc0LMt9arl4tv8AF3z+tSXMM+oQQ3ceyNlTc8TMFLYPSp8hkUsxvkka1t1SW3fDNH1ce9aF3apDH9qtJlkuQv3G+7juDVBrh5kS4sYXgDH96o6Nzzmpb9Y7a3a9s2Mspx5iN91hSHuT2sTblvCoVlQh4kP9Kr6dM0UcBhV1t2ky5YfdFS2cP7976f5Ypodu1G9f5U6xvUgkgD/JYhW4I7Y4yarYfqQDFrHchFW6hlmBLZ+6addS+aZIbmWVLc/KGAzt+lOtFH2M27Qi4trlt6unQdv8ajitobS2FrdXEhR5RsXuD6Un3ESxRC5WSyVsgpgOeCR7mi2h2/u1cJdWiYXJ3Bh/n+VPlspdQe8ICjyQPLwcYPQZrPh+d5HtmaG+iG194yDRe6DYu3y/bWgkkKR3MeWKZ5OPSqMd1JcQQT28Bjy5Euw8AZ6mppkkmure6uDHJPCuWj3csPpU0Vx5k8UsFsbW0m5kVmyAfagC1exQ2sMrqouVmIJUdM+tNmEkSMks3l2/l4XPOKgRxYt5fni4t5m49UPoKjurb7JFOt1M4infEZHzY9qewF2CV2kjRdmxYfkkHXOKrBodiJJuN3ywJXj86k+0iW2e0VFheOMKHHRvT/PtVaW4igKwgStdou7dj5SKl66hc+ru/elx601felP61zjFB9qPvDv9KQHFB+v5Uxi9/alHWkHTk5PvR3HBoAcvBzRnHqaSlzxQAp9qXPbmmg8+9L370gFoFH50dKLgL1pQOKQk/wD6qB9KYCjk0UUdaXUBetAGf/r0mKXPFFgFxnvSjpim9RS9KQCg9aTJo9hR1pgLQDRn24ooQC9OlKTikGOmDSgUgDqKUHJ70nQ4Ao61QCg4pSeuOlN9qX+dIAHFH0pc8c0mOaVwD0xR346Ue1FPqIAeOOKUdPWkA4o6f/WpDFzz3/nSZJNA60DmgB3So5iBGwxnIxTz19vao5fuNk9u1AI+b/iGANYmIGCD09a45SGXuG9K7b4jRn+1rg4PLdK4csVGSQfqa2Wwne5FltxG3I9anVA0Yzx35pispGSCPanmQDGBlaoGVriIu2SOPamQkliqthafIxdwN2B0pyRsoLcFQc0yQRm3mNuRjiopVDxg5IKnmp5VDNvUFMdarGUszrnKnkYpAZ98qmRHAzng4rB1GIRzg42jOcV0Qg/0aVmODnisLUl8+AuRhl7GrQM6HTLlZLNOecdfar5fagVSCPWsDw1N58BCnIWtyIBQQyDJ54pdRJjhnyyOCDUo+WE7lBHbFRI6j74I9vSn+UjnhyAOeKT8ih0KhU+7uPXPpSyKZlGFHFMTYiqC7USurPhCcdaQDvNRRsZzjPUU4OIcjBOemaiaHCfcBPWpol3KCx2kelFgJUZ/lDHaPQVMzRsQFbJPFMjhaXDdvenhDuICKcelINyNInikYsRJzgAVMfKJHmIwwf4aaYSsWCpBPpTFDW4Db93P8Rqugx6wRqxeNmUqejUtzOFkT1I7Cqs0jM2M8N+VLJI8LGORRwMgiluIUuxZk3lVJ6CgWZRmjlfacZBB5qushuAIl++OcGp1YyI5I3SqQAooGKkryRC3VgzqcjP+NQmJ7rJTKSIMH0p3zHLlApH8K0rwtK6zxkqh+8lMQhMzRCZCDIgwQTximN+/VLlTiRTjIPP+elSSxmJjKF+UdcdBVU/LKhH3G6kCkBbMcJRrjnd90k01lFs0ZRPPjc4JfoDTCGtnZdoniP3S3GKjV5pw0TEgg5UA8VQE7stkxjk/exvxtB4BqC2tzd74mO1lOUANWkMFxblJwfOHIA/nULE3K7oRtdOoUUgsSrA00ZSVsOp7dz2pkyGVMJxNGefU1I+TDHOrBQvDL/FTGn8qYXMJ/dkYORz9aQWJZZGVIpVAXA+bPU1WFzHDK8kWefvBucmhgxlG4kxOOC3rTo7SGGYRkFt/Td0FUDERNswYA4fnHbNIsJgvCsg86KToDwAfrVuMBS9vIPMA4jK9KkVvNtzBMP3kfRR3/GpEQKiiSa2IGcZATsadaBo7aW2uR905UryT6Ui3STRFIvknXtjk1FJNJuVlTcw4YLTAsKQkSxKNrDngZZjQw8y3YgKsinJJ6/Skbds86PEe09B940+WJRsuIDtHAcOfvH1pARJEJyJIky4OWZv5VLIfNXzUUb0Pz54FNnuBaPG8YaQE5YkcA1FNcbLkSbTJBJ9444Bpspk73BnHnrliOCewqCeVNyspLHv6U3Cwvg/NDIcAds1OI4rScKyidW4A7A0hFZn8uUMAZEY8n+FTVmUxRzgbPOUrwBwM1FtUM1vKQWblRGeDTo0fLQFT8o+RfWgGJbA3EYhmGCD8nPA96kktleGRQN0qnO/sPpSrJHNbruLC4i+Xy1HAHfJpBO7yofvJgKVUcCmA4MkoFwjszgbWZv6UR27KpI3xKxzuPf6VNJbBS24h42PXHA+lRyTMC0KZbaQCzdx7UCI57nblCSSpwFA/nTvIPmByEkUnuPlBpxhJmEgUGPoVPXHuaeHVXaHKsScqqtwKLjGgBLhgQGJXAbsPpVWQgExTMzxAfIV75qRUnvLh48bWXgZb5R70l3cPe2hgLLFLCQBtH3jQIz3vms1ME6l1aQBQar34NjctB5O+F2+Zi3Q0+HOoq9tcO0NwrcNjrVa7j8kNZXEjhyeGbrmqSBEMcYimkhIYh8lSKeW/0iJclgPXtTrS3MEW1nzIrYBb0pLc+devnBIPatEK57H8FYhJ4jszjAUg7T9a/Qbwj8mnwjtgGvgP4IAjxFB224x6198+EGzpsOM9O9ddPRHNLc62MgJ15pVfk56VFEflA71OFOfUVYiRG4AyakA96jXtin9KQDwMYFJ0ahzxmmg5NSMUsBmoi/zUZ5NM3At04oAmGMU3nODTd/zd6eQePSgBynHBpw45GcUzlux4pckkDrTQhHmK7WGTg09tVjXln20jr6VXks4pOqAn3qbFGB4k8VgwMkbM3uK8R8U+KpLuWWGPeWHf1r37UtFimtDGqAVxY+Hdq1y0hjySec1LiWmjyfwl4Fn1a6WedTtJzg1714Y8MxaVbqqrjAq3pGgQaeiqqY+lbZjEcfBqkrEuTYxEwQAOKc7YyM5xTYc7iT+lDDjHNVckdGSevWmXDZIGKkXgVESS/PNFxDANuPSlOPU/Sl5LH0FNC/MD29qQDCpAJ61DIAzA44FWSOfaomTDE9aCkU2KQh5WO1UG4ntXwBqvhf8A4Sbxx4g13VJ/smlm/kcSS8BhnjGa+6/Gl+mmeFNavHbbHBayNn32mvzh1jVdb8d3TQxLJ9kP3bZPujnqfevCzOT5Ukezlys2zs9V+NLaRYXmi+Eo/s8ynC6p/GR6KMcfWuZ0/wAI6v4uvYtR1m8nkmbl5WkLO34muk8FfDg2yrJcrul/lXq2jaFFA6K0YZc446A18fUxCgrQ3PoYxjHVq7OV8MeALeykWOwt/wB65BaWYfMTXvXg7wXp/wAP/Dd94w1bFxdwxkQLKfl3dgPxxVfwv4Ximvbb5G3Bv4R/Oov2lvFFlcWtj4Mgnit7NAtzeyM2NgHQD3rhjKc5Dc5VZKC2PKPCnj+z8LeP11/UZJ73VtQZxdW8KbkRH9MenHHtXVfGXwvaz3tl4h0uyY6fd2WJ5Y04jycbiPzrydtf06wka08L6c1/csdi3MoJ2+5NeyfCDxZqV1YN4H1+S1nv7q2mFv5cgYqu0nafoa6o3i12OitT5UpxWp4jYxq+sWtgU8iGSEskuCBJg4PX8KtRJGscqwylHif5CVzWr4n0G68M3YtNTXZqUJPkL/C6HuD+VZIlt7iwhuVVkcjEqjpnPNevSmmrHFUXN76NfSde1bw7DI9lctbTOuZNj7UfPt6/Sq2o6+92POuArTEYHqxrMedbxH52AHpnnHaor+Z7OOCdI/MlgkWWNm9Qc1qqUObmtqcjk1sdx4f+CXjj4iNujspNIs9oAkvAVBz3AHNejWH7Hfh/QNI1KfVtZmvNRkjPkPC20RvjgYHXn8/avQfDvxc/4TjwzYXFhJ9nBiAmROzAciuf1C8mF00n2mRgTlgWzXrQhBLQ8ipWm3qfGVz4b1fUtbvLTUrkhrNzGUlfHyr39xjFZtxb6RYzOImNxMuQu3ofx6+te2ftD+AGurKLxjZERyQOI7yJeDKmfvAV5BYartkZbXTYwrYYOybmPH0rya9NU5XR9Bhq/toJPcTR7DUtQiWW2hW1VODMeNhzmtPw14zk8E+KUmuLptVt5G2zKPuqcjkVkX+n6rNDJNcTPa2+8AxghQe3SsiaFIXXC+ZH3btXLbm1OmaTVjt/iz4Cf+1Z/EenhDpt2/mAA/c3DP5GvP4JJI5UP3wfvZ7V6T8PPF8HiRJvCOsSj7BNbmG2kYYKsOQM/wAq5vxx4DvfA+sRW/mLc2c0XmRTL1I6fnXRSnY89q3usyw29Ad7MSeFIxgUkchRZCH3MuRgCi1iVvvsQMZFSPI8WnyZ2hmYBeOT7V6LknG5zqNp2LNk+63jJyHPPFO/s+eSKS/KH7NGwj344LHt/Otjwx4YvvFN9b2FpESz4DSr0jHrWr8R7mz0hbPwtpD+bBp5L3twv/LSU1x05e8rHZXklHlRzNsQMZq+nXgdaoQEcfpV+ElvUgV66PCLaqAtPiU7x1qNWyMetXrSLe3Q9e9UnqBp6bamWQDH5V6N4X0zGwY9K5bw9Yl3UkZ/CvWvC2lBihx6V200ck9zsPCmlAlMjgcmuf8AFV2viHxVFAjkwwuI1wM9Otdxdzr4d8PS3JGGf5Fx1ya888K2pvvEQYglYiST6811o5mep6dAEhiUDhQK2reLoBVO2iwBjOPatK2XGTitCS3GvQdxVtBtUVBHx1qdGzx2pASIAAxxyBxSOo259TUir8uPemyR/IAOtMCg4w+cZI7VNbSZHI5Hr9aZIMNjn8KsQp8hwM0kBuaXP58ZU5ypxzVqW2BU+tYtpKbdgcnkiughPmoDn8qAKIUhgB0qRSQ2B0q08AIJFRC2IOec1ID3h+0QMmOa4qSWbQNbS5hJUqc8fyruoQRis/XNES/Qsow1S0UmV7mWDWo/tEJ2l+WUdQe9UX06Rk2eYSnpWLFBeaPcltx257dDXTWV9DqEHUxyY6jvWdhlK6sHkt1iBK46GqQFrpGWupgT1CL1NM18alGv7m5LKf7orAh8O3l44kndx3JY81Iy3DcNreotJysYPA9BVm7fzJBEgJA44qaOFbGLyLdd0h6kVraH4fYuJZgc+9Wo3FsaHhbTPs8Skjk810rZqOCJYkVQMYHpSs+DW6MmNY4JNcv4z8T2/hrSp7mdwu1Tgeprd1K9W1geRjgKOa+b/iJ4lfxzrx0yDL2sb/MR0ODUtlJGZpdpc+N/Ecmo3CsVJwin+EZr3DRrGOwt0QLgjjH4Vg+C/DKaRYx5X5sc8V16JzmmlYbZNFgkcVYjHQkVHEuBVlR8tMQ/6cVG7cYpWbiomY80rjGSMOBVK4f5Tj3FSyOfxqjdSlBg9M0CKl44CnqCea5jW7gLbgA5YgggVs6hcBTgnoMVxms3X7xyCcZIz9aTGjJvbsnIUZAOKxJZmSKSTJZt/H0NT3N0FfYc4fGKzblgylA2ML0z71BqRz3Co6lmwgAZm9B3r5l+M3iebxFrjsh8/TQfs6Ko6ID1r2P4ieLf+Ea8HX8phaWSeNrdQvUZxk185peESh1JksmXdsOMp7j/AD2rCbKSMedo9HRzGS1oQU5U5X3/AM+tVEnKGxyr3dqDnAfI561e1NJBpUtxEXa1d9ki9R19PWqdwlvbSRyWSm4ygHlNwV9ePWsWWkNlgSJdQeGOSTTZDycbinofY1Xu45bTTbL7OzT2kjBpAP4D/jim2F29jYXn2F3JYlHic9c9ciprs2/9nWUsV2yFXEc8OOp/woFcffGKy1bTpraE3CMvzRPyRnqP581LZpLYXN95CbUc7sN06dDVYI0evQT2jESbc+Sw9uR9KVJJL661C6t1MTQIS1sz8N68en+FFg6ESWJuNJuLs3ABkl8uWMN0A9RTJp1l+wXFupZYpQuxlzkjoaIo7c+G3dSTIW3zozdM9MVNLeK9tpd1AjRzwpjyB0J7HFMZJOZ5vE8U0EQilZD5q569+lVLS3mub7VJ4GG+3XPlbuCO9NkMs2u743EFyQJJEiHOR1x/nvVq1Ecp1GWHCXMkZkEZbBYDrSEQFLeXQEmkZxLuxLt7jtj24pt3cmWOwubKBophwq7eR6EfrT42huvDVsYAYjv3OmMl/pTry4luLrTIfLaK+YhQinA9Bn0oAs2zTan4khHmNDNGmXYcLIQOgHXJqtaROn9pXsaKbpst5JbacDg8VM9pNNr7C5c20lqQcxH7zD0FUrE2/wBp1SQs5vCpwG6bfb3pi1Ft7m0GjFhxMW/eIBwcjnFI8k9x9imSOS3uD8oUj5SB0P8An0quAs/hWIQAiWNugXqSeufWti+ur03GkQlYvtCphw3GQe/8qRRHB9s1bxKRb3McTRLvYL/E2OlQCd57W+8tEhmUljE/AOOpFTtHEPEGRJItwiYdl+UFu1V7W5txFfx3aE3JBYM3Qf7JpoTFS/jOi26+Wse3BXb0c/45qe+hv726tZHC216wVXlHUDt/Sqkt5BJpOmxsuzZIpXYvDf5NXNcd7zUrS0Nz9nUnDyHrjtSGQPcIdXuLdisbwjMWeNz+pPaq9vL9s0K7wWgusk706MferF3H5GpzQvdKbpgVR3GcAep/rVGG8C6bcW0qshBys6dGY9QRTAfczrNp9jbzR7pThYH+6cn1/wAa0Zol/tS0TUSyqg2mU/xDHC/Tp+VQMjSabpsF+2yYHfHKByE/2qm1OFrXXrWKX/SrFU3x4P3x6g0hIZZPa2esyS3EAnlb5FKnPlr2NRWcUx0zUiYPtFkkh56EHrVi0u1j1TUYmgLwsqsJFXDIv1qK1la20TULhJXe0diAmOee+KEBb1K6e60O1lXEKXCK8qxHhdvp71DNLbWZs5rWWSSC4UFI9v8AH3z7/wCNQxxw6dpFtGQJ1mIDbjwp+lTO7w6nb7JwqJHvgQL91vQj8uaAEtLdTqM8tqSzldzpK2SpHVar2HnXcd6Y5vszKCqwR9GB6mrdskusXsr23+iXG/zCWGA7dwPXNMhgaS2v47hkj1BgZI0XgEDrg+tG4xsy2EGiRRCTdPBjzcn7/PUf4Uy/v1vjZLbhobwKFR8cex9qj09oV0EI1sNqcmUnmQ9walukuLr7HDJD9mmHWUHgL2BosIT7BLdaiY5bgwNA2ZZFG0s/YCshpksPE8t5cwrvlVomR+xxgNmujnhm/tgwahNtiCgKe7emTWJdWYH9oWtwhnZm+SUdVA/pQBdudi6M8j2kUkgl2xx78kqR1qYQteX9rcXYRLdIxuU8hRjj8eKyPCT2ltp1wZAZBCwXcx5Gc5x/nvW3Eba8kjnk+SFlxyeNuO4/KgaM9r641DStQtyojheVSZMc7QOPw6fkKuzbYYNPex8uYCNRI4GDvzxzVaI3OoafcJsWODeC5B5K84/Cp7mS3s4rKK0MbByilAesmeOf89aexO5DE9zbWmpyTCL7arKqEDnJPSnTrfXFnps12I47eMgY7fe5omD2sV5NNOj3EjLtz03Z/l1pX+03dtAbqWFdOR8GPrnnJoHcLbU7k6jfC0gAhRWWKUjA296ow7bGGF3SOSdnLOx/jGeMH860ILo3Fzd21nIscaqQrIP+WffiqqtDZpbrbW8d2Vclt5IAXsf50rhZmixkn1O4uryNEj2H5W6dOM1nLJJe6NPAgSCzZ97BejN6VpXpa41QPqMimNoyREehGPl/p+dZlxFcz6HLDDDFbQeb8+w8Ant+VAXL80xg1CG3sIUmdYgN2eOV55/OqZe0TTWMyq86TnajMSCP/wBdSxXPl6j9nsUVyIgFy3IO3kfzqONLWy01mkiWW883aUTkgY6nNIpIstLNrGpRS30SQRpGfljbCrheKzo728ms7xLWEmAsG3qeA2OM/wCe1asyz315EL+2hgt/IJJjbGVxxntWXDdzLpN1aWLLBbO6s0y88gdM0xbk0yDT9Q02e2hWaeRFd3ZuVY8EU+8s7eS3u7hmWSRSPkZutNWO2tJdNKjzpTGHXByd9SJpVuYLq4m/eTMQNhbrnrigB8V0bubS457X7NA0RG1WxlcEg/nVLS78m01GK1t12bh/FwPTNT3cVzeXOlxyxiKzhQIjFuqk9zUkJtrKG7Sxtg6HCyk9vQg/560rjsMuHOn3umtbRrcXBjVmAb7rHqP8+tMuUFhaXVwyb3MgKox6E9atNa21kLL7OmbtlDZ3ZKtnpSXNusNjcyXBWW48xT85wM5+YUIQxZZNSOk+fFHBYhc5zjvkmmRXLXUtz9khi8uNSJATwVzx/SpZSdROmiQolkhG1AeoJ5yamR4Y7y9tbUxtFhs7ByU75/z3poGxhuxvsY7WWMXTYzhfutnjn8vzotbhrS81F71zdXBXb8i8hxUQ1CGBLKG2jXzQxViF5Bzwc1YEcttLeoSftMpC5x/Fnqf1pDRWhgf+zLG5uZZSfN+SIjBXmrFtA7XeoPdNJCnlkoGfr7fy/KmTWLXK21zNIxkEmwKPlUEd8e9CbUur97o7RzIi5zg56AUCK81q91plg6KIIICSWdjuYFsmrljc2l9qFzbogNkqj2yO/wCtV1vTd2MHnIqKSREh6MM88UrTW0q3qwkwQooYvGmCBnGBQMkjuI4bSCK0J81JsMEXGfmp8Z232pxiEiRhsafrjnr9ar2c73djDHbQvHbo20zOuGbn1/z0qe3vXttTvrWAROqqV86U9fT8f/r0AV5Wt7SztIzuneRiu456g8VY8iKAXM7EyXTIVO3s+eBSSQTx2NsIpY1miO9225AJbjFTXF55N3cRSP587QlQEXHzetO4iCW1vI9Gtbi7naNBMCIR1ODnpSTeY897iV1twrSLzgn0WiGxEelWl1cNKZHkICM33MH0ontVl1G6uJ0ykmXMIfG38KQwkgW50SxiR3BXLZzhg2e/0rP8Q3VvNptym2Se4jG1pFGVYDuTVu5SW8jt1Ait7SHlQzfM+Tzmm3t2ZmvLS1hU28cLDcnHUd6YjzJLkxS7I5MIRn5RwRUtpc4ufI3I6OM5x0qi4dppEVB8nQnqKW2/0iUAgq6/LwOfyrXcjU7awbyJbazgiSRmBJGc5GM5rY01ktLP7LNas88s2VjY8jPTFcvCfIdXSQpPGmRgdfXNdOLfda6dfo7C42kryeueP6Vk9BqzLlrb21nFfCeP94xG2Nzx9B+lUrm1jgMqXXnLE4AVT2PtU7Sz63aLNczRGeN8SIepweOKW9S51+0JvpFQxzYSMkAle1Moii/d3piu3kW2SEJGrchT2z+tXbKIiWaKaZobERkq/QbvpTJ47rXIL4s3liNwsYwOn1qzdytrGmvHaoA0MYQ7/wC9j9e9AWKtnLcwWtnplvJHLDIzuJcc4PNJptxNpYktmijmM0uUfOQPb2qRJhPZW9tDAqX9nFsLjrj1qCCW2s7CKCUl7598hZegpBuJZmPT0v47y0EhuZlVcNwo9qd5sa6xIl6zCGCLaiD68Amn2GkwXfh6G7llLTNIQADyCDwcVPYwHVLO7a7kSSRH2bW9PWj0Ao27Jcas0MsjwWCQlwrMe3pU8Mk1y1pYW0myByzCQ8Db15qSL/iatcxMYyIEwC3GR6UkUM1yBaRwJuRMo59AKBFa3ElhcvYeZFdiZ/3co+bn60kix6W0yXVsshmcKNh4X3NTwwpC1pZIjPcqrOzxdVPeqltp6y6QQ1w6T+cSUYfOQDwad+jA0ylvZtem9hlAiAHTIP09qhgUSTssjmK0EW5QeDUTxXd7pEq3tyU+YIHJ/h7ZpLk3Gt2klqhVjCgTP3QQB1pDsWYb64uLy20u2fNo6M4PQE46/wAqj00JoMZtLiFLm5uZGBkBzt9KWcz38KWtpAI3tLcAydwfXNQEQvbWkcglOolCzGPsQev8qAsPg0yz0+4uPthdnuPuhjgZ9KLCI/2lc2Msjw2bJlUZuB7Co7cm9sJJJmH2pJcIjjJwO9D6jN4gjuJFSOOSEhWzgDPtR0AtafPc2+oDTICfsvIjOeMY5BpnNnMNNktEkM5Zl2Hoe+abPqEV1H/o1uVmhTcSDkipBdpE1tdQy/6aq7sDse+aB3QQhNP0uS3vrnyHL7EjPLY7c1btpf7aguBdSDEAVNxPUY9PyqK6gS7htNSmMcksmJNjHoAe1RXinXozPDA0CSPsKxcAjvmgdyY7rpzZ2iI8cSdh+Rz+dMWCKCe2sXt993GhdJVOMGmXN/FYeYLAOjtiJyR1qSZF0t11FLv7Q8aEPGw7EYIzQIrQ2qypJFeXEkd6JPMCdyO2P0qcQXviWzvJmCB4XAwwx+NLNbySRWurFd+BlQ3Ur6U24v2PkT2quIZGxIF7jvmquJDf+PyMwQxsbqJNpk3cZ/zinRm3tIrRZyz6lEpyjDofWpG1GzWZ5NNkLCQiORZOPyqS+gGl3Mt4EFxOi/LGRk4I5zUjIJbabU7K2ubpojMsmSm4BgM9qbqtwupRzpYQFUVsHAO4evSmlRNfWd/dwsluU3Ps7Z9qW4hkM8f9mzFInbc2OVYev5UWuA6/aK1sopLJ2+1RoMtjkHuDUtjGsFumrXDLPN5bZjY8ZIxz+lQ3FwdMDz2bJdyyEAjH3fwqRo/7MFxPf4khmHEK9AfpQBRktZdUtbS+jt/Ih3MzeW3OAew/OnvMs0QfSZJFlVsM5H51Yibz7yPLtbWHk52kfKCemKktr0xG3trdkZJJCXkK4JHtQIR2XSL65uWkE52bCF5PPf61VvrGRdSS+lidYRFu2gdQe9SwRDQjdyTxm5MsuEBOcc9CKkijubzWJVu5pI4Vi+TzOh+n4U0BVOozJc2HkXBisZjgh+BVyWSTR965huEnba+Oo9Pr/wDXpCpudTi0/Mf2RIz87LwD2qW7jhsfIspVE8rMXjlQ8emKLDI5bcabZ3P212FtJjCKOntSWKxzJLYtK32fysxtL1ANMWLZZXVtdTk3EsmYw65+X2p85n1TR50dQs0OIwyDGff/AD6UbDepJC7WcUVgql0iBaOZO+ecVBaWZyPtQb7b5nnRrJnGKLh4rezhkilkWaCMIS3r3yKQed9ngmE0c95Ghfy364pWFuWXkuZknuIgiN5gDJu5INV47tSJbm3BDF8SK4zj2pTHJqCWuoBGgRslvLHBwef6003iWaCWx3vb3UmJNy/xDvRbqGwTRwtcJeviTjY6g8gH2qZTs1AxK4Wy2bgH7fSm31pFYzTPJjc+OEbnPuO1Akle6dJMRwRRcNKMBqNw2GOJvt1naoq3ELncs23BBP8Ak1auY44bNra4YvKJQYycdKbbML2e2twMTiNnEidMjkEVWmWOS3tRNMyXu4jZjhj2p3AdNJLf/araaJIJlI2M3y5x7084iiWaJ3+1IME9QR34prbtbsYZpGPmRS7c4xj6frUFxdqbS7eyVo50faxPrii1hH1mOvoaPzpMY9c0oPbrXMUOX/IoNAoHPXOKYxRzSnikHHrRk1IC5opKWmAClPy0maXP40mAAkjNKD9aQfpS9BzQgHA0Dn3poPOKUUWAAKUZJozxS0AHSikxS/zpgKT6Ud+KBxQeaSYB1xSgetIBz9KX2pAAGKXt1pvqOaM9KQDv5mlHak/OlU88ZFUAoHPeijrx2oNIA/ClpPT0ooADSg8UhHHSigBen1pKD0oHNFgF6d6DR/OigBKUnjGKKOO3WgA7U2TPlnHJxS02QfKeKBo+ePiOB/bU5XJz27VwLMrSAEcDmvQfidH5WuShQeM8dq86bLTEnjntWqEyeQqxwhx9aa3QAdqYygI3HPrSRhgpEfXHQ1ZJBcElwFPWpkkO1VIwO9NuwAVOOfalRvMXbwPrT6AOdt4bJBUiqryJHDuIw4OOKstCUjLkZHtVOdPMkXaeo6UhEU52bTu+Vu1Y+pReVKd3zIw4rdNt58TxH74Gay72ANbgfekHPNUhMp+FWEUs0R4ye1dRt2oMEk1w1rdyW2powOAx5rt0uGP8IJb3oeoloWIIUkQt5hyO1IVJwoYYx1HenwqVTlAc+lMlZeCiHjk1KKHvbERAkjdjoaYhIAU4B7GneeNoyhJxUyDzYw2zBFMZFOpVFJJ/CrFvCsgHqO7etNdmj6gEU61wTkMW9qkew+TJ+UkgD06VJF5ZHDMCe5pkrM2QDtqOSb5MAnP3cigRalY2sYLvlD39KomUNJIAGaM/dLVJ5LYVJjhGHU0W0sZtbiMDe6N8rZ6U0BTUOY1gcknORinGMzRsoZvNjOOO9NeSe5YHd8yf3etWQrQxiaIAE/Ky9zQFyCZGkjRkAWSPqqdTUw2LCJ0LJuIDBep+tNdXtZxMuURxgkHmltY5UJAI8qT+LvRcRY+zi2lEgz5TDnByaNqwMEEm6KU5AHb61BEWtJ5ElkJiYcHHP0piXP2iJoAhjIbIPc07jFkuDE7W0o+VzwB0pttDiYwMMgH5GHQUG3aVB5mQ6nPHWlhmkunKoPnTgkUAKwaWSSN2Y7OhFODvNzCNzpxx6U/ZGqJOZD5mcFB6UlxfNEyyRRBEfghBQIkmiiSJJs75h/yzHpUEl1iZXiTbG4wdlNmi8u5SR2xHIuMA06PNrKYGj2pJ/d54pFMEHk3KCQ7YpQTx1/Kpra2jgd0bARzlC3amMhDNE8QAxlWfrVhYVmswCg85Bksx/lTQiIxtIDCSgI4V26YpCqTQeUWDXCHgk4GKrSNJdWxaNWaWM8k9KsvB51slyqbsY3DGMCgB0czXdtgHLKcAL0qEQTTuJlIcpwVHpVltlpAs0OGSTnanaoYo3t5mlRikMv3gp5FAhY4wrefhUPT5euPWpJFFlKHjOBJwxHJA9aRo47eVFDYifnnqBUSXOLx4XX5CDhiO1Ax6q9vKpXPkv0dutMkUxXQVB5kbd36A0J5kv+j42A/dd6ls90iywygNKvCyMcAe9AEcly9qVRoWkjb5QT0GaLMugaCVQyk4Xnjmpo5vtNsbaUmSVfuhTwfeiEpdQNFKvlSR8BU65FFhEYi+c2rYYZ+QA8ZpPIaQtC7YkThVTnJpTOWtcZG5TwAvzUy4lTZFLAWjKjB28k+tADl8q6iKOPJuIDwFXk/WlmLyxxyxDymTrt+8RT4jE8qXUYCHG1s5yferLgQSq6NiKU43HH6UxlNbY20gmAwko+YL1PuaWJ0tIyu1kDn5Qp/nSzyyW88kUcgETrw7DmlijLLsYbZF5zjkmkMFkM8PlO5Dg7glTRo7RK+PmB+Zj/SmuVKpN5Y82PgqBz9TTlumaQnG7Pr0FGxISTtLuhiDLuGeOrVBGqytGuwrOnJWnxTEB3UMGXqR97HtTbiHa0UuSE6kD7xHvRoMbdTkBpwuX+75SdMVU84lo54IGjEbjzD3NWI2ltB5kYKwyt13AstQzYhuEKSvNau/71zxQhEN1PJqokvICFljl4Hcis2+nN4qyshFzGelX5FiguY76yJ+zGQq8ZrL1O6R7zzlLBHOMDoBWqJCKcyymWZSxZTkDpT9KfM4cDAJpJ0S3tSVkySeB3waTSFIcc55piZ7n8GJQPEUBIx0Oa+9PBjbrCPnPFfAvwc/5DluCeeMe9feXgU7rKMd8duldcNjnludpHnHFWUwB3qCEcc1OBtWrYEi4604DdnBpicD1qVcAcGkwG4KrgmmHjoakYZqEnHFSAEGkUcYPWm78ilYE9OtA0OUjcKlPt0qOEDHvTxuDHNAEgbqKYCd1Kx9KM8D3oAOW5xSqueT0pFGOMkipQvemIglHJ70xIl9OassBUeCB70DGBQQOv4VHM+1cVIGxmoplVz/ADpAPi+RM0vJJIBNN3DAXFOX7vX8qAQxXxnOc01cls55pWXA5OSaUL3/AJUAKMjr3pj8r9akYdKZgop6k0CGY29TUZ59hTpFOM5/KmqvydTQNHHfFGykvvh34it493mSWzBcV8N+AvHVjoeqNouuwJBayMVF8q8o2f4vbrX6GzRLJA6SAOjDaynuK+P/ANof9mo6Y0viTRJBJBM/z2Z6gnrtrx8fRVSF5bHrYOa+DqzsbH4e6gtkl5pph1WymbCT2jhwB747/wCNekaH8PbTQNCGo67MlpCg3zCQgEe9fEnww+Jfib4Qa8z6RdT20cnEmn3QJjkPb5T/ADFdbqviHxx8cvFkcN3dyyq43fZIM+Wg9No618f9Rbn7r0PXdSVrS0PpXV/2jfCeioIfDULX8/3C+zCqfWvnL4h6tpmqa3PrGsxT6nqd7JvWFchFXsMflXrfg/8AZb1aSBZpYRbuMHdggke4rF+I/gvUPhjrMamzj1GSeHzLRpOhxwycdx1rqlgfZQ5orU1w2Ipqqo33PMrR/Eev2K29jaxaLaqPlZRs49cnNS6HHpvgHUIddl1fzNYt23I8OGy3ofbHFR66muX0Yk1a+g0S2fLeTG43Y9MDHNYdhLoOnlBaafdaze53bpU/d/1rgSe7PoWk9FsfRHiK1u/i74K8N+KtLt0lnt4ZvtEYHzDaece/X868OGpLJdjy43+xTFkGU5V/85/KvWP2ffHmt6PrUVnqtvbwaTqEzCOFGGYmZcdPQ8f5Fc78VvCNz4G1SSOWFoba9lMlky9FO48Z9aulOzseQ4uE3B7HFQwrFvfOCxxjFMmuMRFAzO57e1JJJLNbAyqRPG7RSoV5JHeqk+6BQ54LHtXsRd0ck48rsdH4F8az+CbwtGpks5iBLCOv1HvXXa78cLLTZG+xWT3CuvEknY/SvLZ3ETWcW0kzv5av7noCayvF9/H4fu57OQJcSwsNw7ZHanKv7OyuZRwvtbySJvF3xJ1nxNLKZpCIpwIjDHnYPTA/z0rL0PU5bXT7u5+2wW5t8IVdfnPoAK43VfEb3dzI8Y8ss24BOAp9qyrkNIx82bz3Zc/K3H41hOq5nZSw/szvnlTVpLm9aRpAuOUbgk+3bv8AlWJdGUybZInijb7rHkmsrRYWkUxEmNz3zwa3ILGRIB9ofCIcruPJ+lZKSRs4NkInSyCrBkTqwIcfeB7EV7F4ZNj8U/BtnpGrXRj1uwmZUfcA7K3Qj1Ga8uglZn8u2tHvSW+8icg/Wu08LfC7xHdX0WpTRrokcZEgnnfa5A54FO8b3RyVbdTjdR0258P67daXqCOrQSFFOO2OOa7XwJ8NW8avHcS3KwaXbHE0o+8W9K6D4rarba3pKQNLBdXsZyLhF2tnuD7dfzrgYNdu9J0X+zrS4lgti26TY3zN9a6o3lE5eZ/M9K8R+N9M8CaVPoPhkrLqLrse7THy/Q1ycfhM6R8N7jVb0776/nGGbqR3NXPht4Dt/El8k99cRQ26tuO5gHk9sV1fxslRdCtYYSq28TiNVUjoPasovlmooJWtqzyG2XP4VpW/AAJJ+tZ1vz0HGa1IxwPWvdS0PMe5bt03Pj3zW3YWuSP6Vm6fDkg9TXUaRbb5FGPyq4q5m3Y63wrp24ocd69o8I6X8qErxXBeEtMBMfFev6TGum6e87cCNcnP0r0II4pPqcz4+1AtNHZIcxxplvrVPwJb7p5JQMgnt9Kx9UuXvJ5Z3PMjbhXXeBLPyrVWHGcHNdC0Mm7naWwwBxWlCMKKpQgZUVoQrkDHIFMRMg4HJ/CpkTGMZ/GmRryasxrnFAD9mMHJokJPQcUYYjpQCDgUAV5Ixx1yaki6gDpSTIQuRnPenRYPPPFAD5QQAR1ra0m4LQ7WHIrJLBh0q3Zy+U4PvTA3guRx1pwXPBHNMjcOAR0NTJxSEIqAdjj2p4jU0A4petMCrcaXBNksufpWePD6gFohgVubxg+lNSYligUgeopWTAwH0ecnAANB0GSUgFiB7V0KDYMdTRuHpU8qKuZFp4fit23bcn3rQjQREBelPaTBIqPrT2ETbsjNV55MZ9BQ0mAea5Pxx4ytvCujzXNzIFwvAzyT2AobBK5xXxn+IY0mx/s20YG9n4GD90etcj8L/CjyyteTZLNk5PeuMsRdeOfEj3swLl3yP9kelfQPhvSV03T0VRgjHH4VKKemhqwRBEAA4FTwjnnP4U1Mrjv0qdBwDjmr3JJY154qYHj3qNOBTx+lDAa341A7YyDU0jY/+tVdmwOfWgZBM/y++ay7xyVPOSB0q7cTAg444/lWHfzEZ65J7+9JgjK1W7EcTN1JOOfcVxupXHlxqCclsH6Vsa9c70C5xtw3H1rkdUuSAWOSVBFZtmiVynM7b+hIH8R69azJmV5GLEk8jC0lzeM0DtkgE4rnvGXiMeE/C95qSDfdN+7gRv4mYYNS2M8a+L3io61q832Kbz9MtT5TQj+/3Nec3Vy8Tjygjw+XhlHr2rRlu2tma4WMzpcNvnTdyGzzwP8APFUxby3U91dWUnlW+zayZHHPB+tc7dzVKyM1LVLGwNy0reWXBeBG6t6Yp89qbTU/tem7im0Skvz8uOVI/P8AKob6F1ks7uCRZ1D4lhb1+lWNKuN8l89gredG+4xu3bHK+/8A9aoAzYYlNnPqUcaLcuxYxMcALnr/ADqvbtHqWn/aYENvLCSNjfdc54I9ason9paTcMh2yRuQ8HUge1RyLFqEOmQ4a1u1kChE/iXsRTuJlua8kvNQijtkC3qoHY9hjrj6+lVRFHJNdXToGuthKwbsfU024nZdcAYeRLGcMV4LEHtUkFvY3balMvmxX7H5FcfKoHUfWgEyqIrR/D0YCOjKRI7Lzv55H4Ust42oNatCpgvH+QEjhlHQj8KjkmDaVGIUKOmVZFHDkn0+tWZzc3UFjCZYkvYyFZh1Qep/SkGpbtLF9Q14z+akThPLc4wQ46VStMSvqBJ23qkr5hX5SO4+p5qeLNzq8sckkiyKdqH7okb1pbeW0tobq3MjPeDlmccD/ZzT3AqzXcVzodqqILYwy5jzx5hzzirmsLc3d9aRFTDcOoLSjqFHeqDTSyaXGbm1VWQ4t5F6Y96luobv7XYWtzMEbaFa4Y9FPakMsiLzfEIN9cgbeE5wS/bP+e9U7CKFW1TZLm53Z3Nzx3WnSRwQ6y8d4ysygrEx+nGahha3W21ANDIknl7llj6ls9Pp1oFcGuJn0RljsypSYGFgcEjuCPr39qvaxb3u7TvtcsMNwwCeZkZCn1qvHcXA0CG4miZFkfZDI3X0Ofaovs0v9pWNpqJZ4o1D+cTkkelIZr2iQLq95HqLOG27Iyv8XuaoWskUVpqcJjka3JyZSuSG9Ks7LaPW7+JjIweLEMwOdnp/SodP1B7fRbtLhC0AOwSkfxg80ARCYz6VaW067JC26J1XGVz3q5cpB/bNut8xTyU+QsODxxmntHdR2MMrIrRyYZNx+4O+KpXAhbWYjezGa2YAR7TnPoaYiSGa1i1SVb6PzpZEIMqdEHY03yjeaVcrBbKbNBhXPdvb9Knto4hqF2URbi2I25XqAKLO31KHRp5oXjMEsm1ICfu89f0/SgEVNRh8uxtbe4kfLYLyoMiMY5X61ct54rG9t7qJ/tFlFtEcQ++R3P161FqFin2W3mjmSRGY/ag3Zx2Apjzsl9bXtoqyNKMJaMMBD3//AF0NgTxzypq1xNbyeba7v3qtz8v901BYkC2vrrzj5RUr9nA6J6kf56VY0l5Xvb57ONFgj5nDdye2O/f8qr6dYiTTL+9RklLZQrnHHahDGahEI9MtgrxyIHXduPzKfQ1aulmvNcsri2KGQJjy+Mg4549KpZgttMsdkDSS7gCuM7yehFXDCLnUxHHE9hduVaSQngY9KNxbCw3k97NNbkeUbZvNWMfe3d8VHoV7ayPqa34aS5UF4mVflAx90+/WprGKO61a+nnk8m4Q/Iw/jYc9e1VbRYbm1ulXdDcOxYsoyD6qfSkO1yNV+36SHjtmjtd3+j7+NxHUH2z3q/fRXO2xsbiZhvHmSOi5Cx9cZ745pt1efZNMS0YtFFhWiDDmM9/wp9476dBAZJBJbuocSZ5weuBQwGTukOomC5uxLajCwS/ebbjgn9KfpTvaW17vKTxYKGfHIPYg1HYrHNqhkkWO5gGAGX+FfUe9MS5uYoL0xRo9kQU2dmY9GFAGHq2j3djpcF2bdZoXkIAVsblPTNbUdhJfyWLSW8drBGgRo0PylevJqveWV/b+Hm2SGdbjHmoGyIz2FQeHAXvrWyWRYxGuJTK+BICevWmIsQm4vUvhBsWEAHaDkso6U27vLW3TT0tRE9wwUEN/DJnr/KprqWaFLqLTlht4cbZmUc4zxj9PzpkYSK1s1hjt7k7A8soGCrE8DNC1GFvZBHvTPOk8+PuHoJM9qZNa3EtpZQyyQKm8gjHDHPNS2iQWtxfNczD7Y8fyqerNnt+tRSJJPptm08qLHFKcYXjOecn/AD1FMRc3O2tTxaa0aBUbecdU74rNluPsEZ8tg0ryllRFyCp7Z/OtJjcXl9dw2PlwRsjFZF+8yY5/z71V00JZabLFGwdlcne/VeP8aAuXL2KQ6pH/AGrMMIh2IF68fKB+n51Sje+m02581YYLZpsFD/fxxk1qCRv7VhfUpxPKYS6ADhuOMfpWQiXV1pWpLePiySYOyL1Bxxn8KQFybC30UNiId4jXa2cESbeapQRR29vdh8PfyOAqqf4cc/rU28XN/YjTShdFXBYdTjn+tNs5beyTUZcJPcqQiAD5ge9MCyBLJdwtq7IIzCVEK9GXHH+feqdkZ/7JuoY7aKCDeC43c9OP6VYY/ar3TptSMYTGME8Kvt+lUJZbrVYNWgtmQxoVEknqvYUhotTRx2CaQkCpLeugb1Gc46/560w2X2Ozu5ZT59yrBkgB6Z64qOaU2VrpkViUuJSAPMc/dbPAzVkTNp63r3zxC92jyyvXryP50dA6hey3k39nLcJHBYRhcLnnGec1Na3s9xFqEdtaKtqTgu55KA9qjuGnu4NJkvdi2ZYADplSefx6VOLm+mF3DbW8UVuhwWzyyA8H+VKw7kEsbKNO+ziGW8kAKl26HPTNOe2KHUDJiW6kGfKk6Bs84FMZ4o4LFbXy3uXG4DsGz0qFHeCfUrq6lE1wUUZHVWzyMU1sLqW7mO4lt9Pll8m1to8Dbt6884NOuInOo3H2VoooZUJSSNcMUzz/AJ96rwzXGo2OmC7x5LSbYl7Y3cnHrVmaKRbq42Nst4wzp8vOwHofyoEUYW8pLSytXcuXO6UJ0O7jJq3OrWt1fQiWa7uyoGRyEIPWonvyLe1ht97yyk4ljX1PFWRZizvruyUuJ2h2vLnuTySfzpbjKIsE/s62ur15vtEs+wxB+FHrj0qSeyMGpXt1dNGqKpaMBupz0xU6aetrawqz+e4kKBmbnHrj0p00SWepPJqUULRKCQA247+2R2pDIU8m9sLecssa7j5a91bPP9KkS6S7muPNkYGPn7m0MM9KrRiO+sYJDL9nEcxeJVXAJB//AFVavQ9y9xNMrOj/ALxYE+U9elMExn224ZLEwLstt5DljgMCauqLI3l9bFV2IcMy9SOx/PFUog832K3a222YOTubnGead5xu5b4Q7IYx8rED76Z7/pQgEllZRaWdrudmAEkqDgc8HP5VbuV8nVp7eNy0wg2sygevX+dQRGSGC0ezlLRABHwOpz1FVzKls2pQQFmvJmEbSueEGeuaALEtggtLJ7qSRpGfJQNyADwTS3dmk11cXs4Ct0Cl+SM9Kr39gttp1pJJKLm5JABD8E7uP6VNLDbNNey3jLJM43JAzfcPenbUTYzU3guNLsFJS1tgPk3clhu5/rU0zK7XdvaqqxeSzOcY+X1/z61FMIJdKs5bqHdHCuYMDjbn/wDXV22hXUri5LSbbUxb2JXB256UMNzxq9gYXjCOT5t3cY4+tLu8piY5FWXIBxncK6Pxxa2lhqiGyzL5gOWYYH4f57VzMUUltKPOhIkkPAY9vUGrWqE9Dfsr2WxEkyskrkgYcAkDvxXTpLPpV6txMPtEYj4hHRcjnj1rjNOlhRisqO5kcAZ6/hXT6bcQXS3jTyMsqbUTb1I78ev+NQCNMMq6ra3ZtmWJuXK/dxjjNJdzfadWsZ3i3WW/cxjyQQKh0648i8ktbuZlsyvyr1OewNS28wu9WFhvFpbRRs289G44ofkFyee+Fz5a2qtDaXEoEm7nODSXN3FDJE1jE6pJKInyeM+uakhSV5bLS7eSNYwrM0pPynvmls91mI9MfyjdSTkqyfMr596enUEO1ONLC6vJdPkaWePCuT09xSXduNHCanIFnlaEZRxkDPtUazJYSXdvfQHdczZQhuM9MH60TS/Ypp7e/SQRPiOMN1HtSHuPW2ZTaah5bKnl+b6KfbFNgEk/l3cVqfKYkkIccZ5yKBF9lnmgvHdbKNdu2Qcr6DNSaHHI7tbK7NbsjMrt2A9KAuRtE2pyM1rF5dt5wDkdRzzTNRmRZ757SaWSMYj2hc4+n6/lS6fLLY3KWkUoa1uXb+LoaWKeTw9eyItvHNFcyhcMclT2o3AlhDaZLBcW86vOkX3c9c9QTSXUxZ7W/wBiZXLuzN90+lRXBbRXunuIUlWYgKh7c+1PTTrYatIt07LCYd5h/hz6CgNiR4Zb1bG8mGLeRw7hBwVBpmo3Z1IxywJ9liM+wsBgEZGait7VLjVra2+0vDZ7WIQnO3jjmpZpZkvLTTYpgLYuQ0hHr60gJdT1BLRr3+zHMyyYibdwF9MGluY/7Hmgnjmjnmjj2yqTnaCOartHHpEhsfLFyk8mS/o3alms49Fa8e9jNwJ1AVQCec9KoCxPZ/NaaoHXAHmCPpkfSqDwpqMiXFrH5NrJNukbtx1qxb2fnJPJfF4IUh2RJnkCpNLmRIYNKhIa2wzpJnG4+hpAUQsFvPJPYyOvmSLHJuXgj61bmUaJfX0rJG5kTyhv5x/niksLhrM3NnNGhE0hZdvOD6URSJBGYLuNrieaQCHP8I7UAxt5ZxWF9CbmGZo44y5VPu8joP8APaiC6fzdOCzNZWchz5QHbuTUsFq2oTahFd3ZWVIwFVeuM0tt5twv9lsqB442MMrY+YDtmgFoNF1mUfZyjQyyYZvfpnmqW9dFn1EXAWaKVsR7TwDnpUkQhU2WnCFjcruLdcA9cjFEC2b2RguncXQlLR5HOAaNw6Fm1w96YL2doYEhLIu04U9hTre5uJZbfT7eRTbEk7m4J9/pUUf2jU9Pv55pYy6sFXf6f5xTGuU1S5a0S0VZoYQBKvBPGOKNwRYtkTS1+zLapLJJISZEO4D3qDb9kecXckkhlbCdhj0pbCIIsVtC7pewKxdm7j1qC1SG406E3d15lzJIxUN7Hjj8KVgLcS3E928N5J5djCm2MdSc9qspfPFNDpdigKuG+bAHFUpLu78QWkwjkjjeNwDnABPqKWW6N6FW0hYXkS4bLdCO9HkBJbmLSbY288AlupZMbUbIGf61KVDWUzajJsEbjag5ZkqrDJFOySJkX8PLL2B78U+7t31KKK6e4jVhJmSLP3v8BTAdaSTatJd26yIbeHGxGOAPrVqB43jSxWCN50U4df5g1nyQvrqSyRwtbwh9o8oDJ9cn86sSPbJFLLZLIt1EoVmGc+nSiwDNNh8hHt9Q3fagTInPGO1WrKSS8sJZbycIxk2pu6n6CoRH9nigvZpzNcxD5kI/MGlMc2rJBeyBUt0kDbe5APagBZpJ7qe6t44IyIgBuPX86gnuLeS3gjPmf2lED8qjofX9astMLqea5tdy7WKyEdGH0pmpzxWskktqytOqqRgdj15/Oiw0MuRNcxWc7SIsqjc8bH5jj0p1/L9qt4Lq2G0B/nCjkjv/AFqSewRb6LULrEiLGPkDckkelQ284F/arBEba1ncFwc7E980BuRarcJC8s9mxnebA27chee1TPb/ANnZ1CSHzQ8exucnp6Ut1M2jXLRRIl4JpcCRRwq0k6LpxZJ7g7JGwmOQDnpmmA63uWs444Rn7LIuUU/dUn3oZ5VgsbJYVk8xyXcDg5qaWeSSKa0cAIFARz0NJbXLRWf2ERfvkXKyjkk+o/OlYZStLC2iupYdQjmRpm/dtu4B7c1NDay6rb3tpPchhbHGVPJGfT8qbY26y2Zlu7hjdLIW8l+ntRb2Uutq93lbRlk+8ny7wKYieymklkmsY7dVkgjwsy9x9aZp81r5u2Qbr+1QsFk5PHU0+YvexXMdozxOpAZx1NIWWy1A3g2XCxRBZUK/MCRg/wBaA2GCF9UsbecvsBYyMF4BGew/OoVuDGkv2GIgSSgPv5Gamvkie4t7wB0ttpcqg4NQpcQQmMWkjxW0xDfvRyDnrmqT7iPrLmjPPSlJ74yaByPrXIUhRRSGjP1oGOGTQDigHFA60AKDmlxSHPTBx7UoGetACn9aM5FHG6kBJ/GgBenajHelFIOntU3AUYNHTrQtGM0wHDGaM4HU4pP88UZouA7PFID0pOppelAC0uPQ0gyKDQAvpSEYNApRxSAXGTQ345zRjvQRTQC0DpSYx0pRx70WAAfrS9/akwT2pRQxCgcUD05o60gOD3/CkMXrjrS9abk0vUYzRYAHJ/wo5JHNGMe9JnJ6UwHGgCkzj1oz+VIBeRQaQGikAYpDwM0tIThqYHh/xis/I1USFeG6EdP89a8omYCU4wD3r374v6eJtPSfbypxmvBr5F52jketaoGV8F0yeM96dGrhOMHtz6UyRT5SEHpUsRLDJOF9PerIILtsEZoijEvTrii6VmHrimW7HyzjhvehDY6aXaAueOgFIrhF3bckGpEQtyQHC1EQAGZgce1Ah7lUKzgZzwayb8eVOQg3B+4q88p8ox8nPrVK4Yi3CqCHH8XeqE2cvdQlL/aMlt3euysk8uCMzZwR2rlNR3Rss5PI6/Wuh0eZ9StFbeOOMVTF1NdphtHlMfpTEeSM5LA5HrSqjWygFQwPU+lO2qEyY85rIseokcDMgxU0PynLSZHsajhKSKfLTBHXNOtoZXbGwe3tT0AlbbKoOCy1Im2BVfYEUnGaR4pLZcuQFNVob4OxglBkP8J7U7DuTT3Ci4MZy0bdCvrUKyNFDJEzbQTx60/95OGjwE2dDSLbsYAH4kU5JPWkJjots8TKSS684b0pkW24j8yLIkBwVHSpWYMBLtLFRhjUbs0U6iE7EkOTtp2EDp5BEqt5W7gqtLAWt22ggJIeCTzSSnyXaLcAr9GfqKbawApJk7nHKFulAXJQNtxJC37yNuFkfjH0prSkweQnyFed/wDhURDXKHfIxkU5HPAqZohMolRgZlA3HtSGhHJuLTuZF6k0iJ9oUSQ/LKnUHqTT5R8okyVb+L0qSWaJJo5rXOCBvPvQISUbLcXBOHU4KDqfWoprtZAJYE2DjIFI0E0N2ZDk27Dt1p9snkOwIzFJ0PejUZGyqJVaQgo38I71MjrCfs4wPM5XuQPSkt7GRbhopz5UR5XHU06a3SNyAm2Rf4j1NMQosWw8Nw6hRyp/ipROro0RQK6HO5utNUvdRB922RTySefyqMwliZlJdlPzbjSHuTP/AKZCJuTKvc9aXy2ljMwZm4+bNSMwt5Y5lcMrdd3QGqzNJHPKSBIjHjsKLgSyyx23kTJ+8jP3x2zTXuFjnKlv3E3Oxeg9qridPMMBjLoe/amgiaNojncpwuKYiSSfyneADbG3IC9aiAlaN4C5jBbIxyTQIGnLBj5ckfpyTS+TIIY5QVWSM9D1P4Uw3JvspuZGDvtZB1PX2pwxdQBVAaeM5Lk4/KmiQ3UDXEKmGROH396Gs2V4rqNw20fOD0JpMZNPI15GsisftEfXd0HtTLhX1GEyoSJV52p93HenGSMzCUsrCQ/vFHAFJNbmAeZCzLG/LKnTFIQrzqsKSghZV42xjkimyShds8YEZY/Nt6kVH5H2SRZg22NxggdaszNFbNGS3yP+JxT8wIyhjlSUECM9u/1qTfFbDzANkTnBbqfrT1fyJpFUERSL8pYc4qvHCVt/KdQ8Z+67+lAD59kcztAMxsMbmHSmRQSNCsbEPjkM3T8KdZw+eGhK7m7Z4GKntYkuFwSxkTOCT8oFFgIBGpUiVFMw5Eh9PanRXcTxeZGNs69XJwfwpbiJ7kmbcMx9+wHpSNAC+5grbuCSOAfagYoUiVhkqHHOTyTSJI04eGEK0sXIycKPrTTbsXZM7VX+PufpUrw/cKABf4sdT9aVwHoUiKTAHz2G1mHQfSnyOUZkf5Aw5dvT2qPyzCj7sNv+6ey1AX3hgw8w4xubj8qdwGWrqJfLMZl3najtwPrUE0r2Uy2UoBtHc7pBztP+c06JEvkCvNJ56MQgFM3BjBps64dslmPUY707C3KAhFlc7EZWsmY5OenvVeUJ9q8oFWRj8npQNuDYTIQA5ZX9arJbK7iMoyvGchq0RGwus/6PborJsfOM+tO0jjbycn0qnrzk3KJvMm31q/osY3LnP40wPavg0N2uQ8g7cda+8vAR/wBBj7cdRXw78FrUNqseF5yMn2r7m8DxlLCPIPQV1w2MJb3O0iXpz71OD0qvGwIxzmrCDHbitGIlVcEdSKVsDpTFfIPFKOQM1NwEGT1ppO44NOfNQsfmzzUjHqu7NKGPTpTUbPQYp6jNAD1QgZPJp+7tjJpnTjNKDnp1oBjmz2HFLtGaTcQvAyaTll560wJEAz7U/jFRqpxTs7RjGaQCEAcios5Y0/kZJ/Wom55BpjsKx4NQgfNwaMnOMnNKo+YccetIEDLhxil3Y6jNI4wxxyBSbiRQCCQ5FLHggAde9Rgc+9Srwn+FAgYk4ApxBP1FN24YYzT2BoArOeSOcUwHqOlSkYbHWoZRs560FDSuSMnrXinxK16LxD4zk0OMu0GnxB5QvI8w/wCRXsOq38Wl6TeX077IraJpSx7bRmvl/wCE+vHxJf6trFzL82oTtI7N125wB+WK+dzms4UORdT1MDTvJzfQ7r4jfD7RNZ+Aup6jdaZFNqljCZLe7SMeap65z1x7V8r/AAW+IepfCjxtp/iS4VrvTJAbeaNRlgp/ix65xX3X4m1HTbD4VayFlAthbMGZx8rZGAPxr4Pm0lXt9sW4Bfm2Y988Gvn8vnK77HrTgpRsfoV4M+O+i+LrKK4tbiNkYZwOuPceteb/ALTN7p/jbw/CNLlVtW0+X7RCytj5cfMM+4xXyZpGoajpMyNp8pty3zfJTdU1TxZr006x6kIY8cnbg4r2p1dLM4IYdqacTQuoPDUBgudT+0Xd7MPMFucuVOeQcGoz4gvrpmg0bRmtT0WRhtOM/ga49LvX/CetW1vFAuqTyKWUom5z64WtvUPE/iA3EcXiHT9T0Qf61YzEYtw7EEge/wCVeHUglPRn1NOu1Hllual9p13ZyRajreuNZ3MZEiwwv8wYf3RXunhW4i/aJ+H0Ntf3bxahpt1tjklXa+CPlYj0yD+VfOU/jXwpFcxTw6fdX15GM/vssc59a6XQPHnim71aO90O1t9Is7bBl3SAOyg5wQPxrDkl8SQq6jUWj1RH4mtL/StSvrCQPBqVjceUzMflkAPPP0rM1RhajZJ+8dcYMbZAr2X4o+GtE8deGdT8T6PfPc6gm24e3gYFDkAN75/pXgcDP9ugW73QRzRESA8lWHfH0rsw87nBL31ruWLdJNYutNs7cvK5nBJ/554OSf0Fcb4023WuanJvcnzSDv789a9Aie90HWhL4ftJtZlaExosMZO7ePvcVY0L9mbxp4tuo7zV3i0Cylb52u2ww79P8cVFaV6i7G9GUadPV6nhM9vsJK9q0vD3hjUNbuBHaWctyx7RKScV9UeGfgH8PPCFys2u6jP4huVOfJhAWFh9f/rirOr/ABH8MeFbdrPTrS30i0UHYlsA0jfU/wCelZe1vpFXJlXvokePeHvg1rV+qefGtjb7trNIf3o/CutHwn0LQws+tatuWM5EchGW/Cs7xB8cb24ge30m2+ywt1mbJc+9ec3mqalrkg3yPIzHOSDyfYVtGDesjm5qkj1y8+Ifhvwzp7W3hrSI/Nzlpph0PtiuN17xvqmsMWvr2UqfnREbCr7Cq1p8N9c1O1trtLJw0hCbpO3vtr0LQvgCCqXGuXXzphvIXoRn0qvaRjokLljHWTPPtM0678URSDT42+zwozzXDZwMdcVr+IfCdpq3giw1rw6XuPsSFb1P4i3fj867b4l69Y+GPDC6XpFstrDIdiqgw2e5NecfDfxSfDeti3lLDTL9tlzGfujPG7H4/pW8JyZFuZcyOcjv1ubKGdHeNlGMAkEGp7S+utS0i68+5edYZF2h2yea0fHPhT/hDPFU9hCWk064j8+3f2PbNchoVy0TXtuT8ryBua9Kjyy6HJWTtdHUWfKCtSBScVk2ZIKkdBW5ZpvKt2r0LHnXNjToNqj+ldp4bsvMkX+tcvYRn5QB1NeleD9P3yKSM1tCJlJ2R6P4N0zhOK6jxhL9j0eK3QkPKcNj0p/hLTigT5fesHxnffa9YmVWJjiG0Y6cV3RVjje5yt0d7qgGeQOPrXp3hW1EOnLwRxXnNhD596nua9a0aARWyAD0/lWiJNO1jDN0q/GuTjHWoLZflzmrka8ZpgPTsOtTovHGajEY4NWQnG3n3pAA+Ucjmoxyx61K3zHik2gL6GgCGTnvQmFX3pWQn3pOpApDJFBCjFTwjJFRqnA69aeuVyetNAbNhLldueR0rQU8c1gWspjcNnFbUM29R3pbMRN/KkL+lG7AFJnJNPcB2/mkU7WJ5zUe3DHk0p54piJd5JFNaSo3bH/1qYrYPNIY8kZpjNj6UhcE8VBcTrEpJOFFAFLWtUj02zkmkcKqjPPFfK3xD8XXHj7XxDGXNlFJhAvRjnrXVfGv4hyajdnSNOnKop/elfr92s74YeEGvLhbmZDtByMist2aJWVzuvhv4Sj020jkdDvIHJFehIQDj0xUFtGttAiKMY4qZMsQa1tYgnRvmqxGN1Voz6jmrcQAx9KWwiRcAUxm60v0zUTAkk80bjBm3L06VWuGxnB7VKxwOOtUbhjnJqhFa7bbx2J/nXP6ndDueAOc1pahdbFyfT+VcjqlznzSDxzUMZiapdeZJMVY42sAK5q6IZHTkMw/mK0tRuCiIeo3AlR3BrBMjvcEjJ5Bz6Cs2alK6CxeXAAdxxndXg/xg8UHV9djtIJmFppYaN1XkM/evWvH3iT/AIRvw1f34HmXZjaO2U95PX8K+WbzUJHBvElaSaQDz42bALHrWUmUkJAP9LWS3y45Lo/QjvVGSwnjtbu9t7hVG4RmIN+IBH51ZaCWZ2lsVZ2WLzCm7pjqDWbFeLcaeZvJbzhIMxgHGc8fhWJZchkjFzaPah1uTFvkhPIDZ5/p+dVreeHUr/UZYFML9ViU4IYdSKsBzearDcRILW4ij/exxtzn1xUVi8ct1fXBZfte/cseBj6j360twK2kzRx6W4iYwzo7eae8mf8AIp3nLc3VisVuRf7TuBxkL2Ye9QSXELWsr+Wy3MbkAY+WT3HvVqIzXNxA06eXcOgjkuDxsXPB/lSArzpb3ut26XrNEVbywTwS/bP6VDDJLEmpWgfbcGXIlxn5QKtND9o8VSpdgs0MREcrdC2OD/KoYAJluo8M04XLSKO4PQ+1MXmTRHboyBAsc+/920x++Pp9aLqGf+0IYL3ybaaRAskq9COw+tZ4WWTRka7Q7t4FuxPzKucH8Ks6kIZb7T7e8kYwwBXadT1HXAoBbkvlqmtStMkuIE8uN92cnoGptqpeO+gmg81IR5jTqMknsP8APpVm5aOPWJ4kPm2zJhCpyQD0I/SqWjPdRwanCx8mz+68jnBLdsGgew66mlutHjjuRtM2TAE4IX3qDVNP8mGwtbyYtHGobzGPJ/8Arf4VOTJFosKTsqxscRv1YD1z2qC8gQX1hDcMLi0IXy+clx9fzoFuMjiiTWI1vF8zcNiPFyAuOGq5pEu+x1OGdQsUT4jnY457UksNqNWkgbeA3yB4uqr/AHhURaWxsrqzu4g9kV2rITkluxHvTsLUr3txdR6FHFPN5kbygoV+6Oe1aGpRx2L2MrXDSWxQHA7k8f4/lUM1sbbQbK2mBkt5GB3IQdjZ/wD1VLeJDZ+IbEBvtdnImQnZTj+dIolsFNrq15Cztcw+SWEoHA44x+lVbeRptKuvNdjaO+F3DgN6ip7W5niur+3jjaeIHduA5C9iDVSBz/Zl150jxrcNiKPb0bpn+dSA++t59P0SyQ3P2m3mk+cjnZn0q3Na2Vpqds8C+aojBjHXkjvVXUoG06ys4tiTwAjzgG5LZ9KvPIU8SW9xZQh2kVcKVwEUdc/rRYdytp3n6de3xhGy0wftAfrk9v50lvYTvorXsVyg52mPPROxNWbSGbUdS1ea2+RQ7MQejcdMVXjUf2HcAIGu5kJMeeNgPQCgQSmwl0aCa1VmaJvnj5+dvX6UupL9s1K1js4RBeTxgcdE9SPyNVrsQjQ7WS2aWCeKQKIx0Yeo/wA9qv3dsV1OykEwhvwMyLF1PHUUxFazt4be9eSMyLNCSHUAgSEDnj86qRXEI0e4S1keG8SQu4f7pU9APep1WK61i6aS7k84qXhQqcFu59qqmKK70qRXjkaUDc0idC3dSKB2NDUrv+0rHSvs0UlrKSMhehOeGB/z0puuW1zNrFva3TtGYwC9xnqR0H8qgv5biTTtPt5twuGZRC44KL71r6vbx3Gq6fHqV6WVsRs64w/pk0AZqqsusXSNKbeVABublScVZjnih0GSSf7xkyJk7nPI/lRZSRx6xfW8kKvAg8suOoHZs/561DAvlaJLFc3KG1Zz5RIzhs9R+lG4Fi4Ek9rHHe7yky74pAvRfQn0pDaC4vIY2tle0tVDqrPu8weoo1uL/iT2MEszSQMwYPD0H94D/Cp5I7fStWjks4zcReUAiA5OD1/GgZBChTUrj7FEpgOTID1xjgVViW4g0m8vk+fzJPK+zg/dHYkfWr2mLL9q1G9sRIVj+Vlbv7Ef1qrDZra6Pc3tvP516XImgc8ID0FCEx1/YQ22h20kE0jXauFuQzYBP+FYHiWzj8+K9s8sDgeT3Ug9D7Gti+kS9sLWWD5p0bbLbMeGP4dulJcxm41qMQWBimkgO9SOFPfApi6F/f8AabC4tLeFEaSIGeVcEjHpUEUdr4f0+0RTFI0qksGPOc8H/PrVLQ9VbyL2ygtjPekMm3HJXvj9fzq19k8jTNPaSy3O4O7ccsvOBn9aG7DJYoIV1GSW98tp2iY/N13dsVUkea5WJRPEtkJOE29885q4lsZ7i5lvI4454YWIdm6txgYqrELufSLZQkUNv5u9yR3yM0XFYtJNNca7cJp+EhWNwp7sO+Pas0+fb2k2NlxMJC7rtx8mKvi6ks9buYbBo5MK2x14wuPmqG+ufslshtow00j/ADA9WXFAIvwwob2G6vmzsTcqnoE28AfpWakFzqenXryTLFZBgzxr1PoT/n0q7dD7Pcwz375BQFR2244H8qppHd6lpFxub7PbIQZCp6r2oAWO7J1bTF08pHG8ajO3jd0P9Kkhax06y1Fw8b3TShEYjoe+T+dQxTia5sILXaVEQTeF6Nk801JIYLPUISqSXUci4yvU96YFyWGa5OlNqbxLAANiEfKynqc1DZeZt1GEwR29s7AmReMrnjipZtksmkvfSBonUGKPqAveqLSz63HqFvbERIigTSydkB4x+lIocwtNPj063txHLNIcupOMHdwf5VZkii3Xz3/lvdR/cz/DzzVa4jtLXTbGGELcaiR/rO2AeDn/AD1q3HJGBeSXkcbtswuDkl80CI7tv7UTTPNZU05T8q/3snmnie9jlv4LdFjj24EmOqA+npUBjurzTbLf5P2aKU7FXoRnmriXVxdalfPbCNbdYiFLdSo9qAIIZIrWWwEHkyu6/PkYCuTxj9KSKJ7K51Jbpo5byTDKCvTB/wD11FdMbWDSxCYhcTNuY7flJ3cVe3C31LUnuCsk6R7cd1bPX+dAirIzXK6XK9yBbCQiNQOFIbmrFzazXeq3jCd1s2ViECkllquke3S9PkkuQYWnIjO3GGyM1eeNpdYuP3zw2jK20J14HepuUZ6I0C2kUPnKiPhXQcYY9DV/UIBa3slumXLfJIxOSM9Tn86zopXfTLVLdJXRpzuaRtpXn1rSmtTbapOFAfER+cvwOf8A9VUIgNrZJpIkdv8AS1cxoGfOeeDSwxRw6g73LI0ssLMwfnDY4wKYj2NppDpPJG2oPKSAnOB2pLSVY9TmlllFxcKhQxFcgE96QyJZc6YZpiTGshjGFwFPHIFWJrm4i1N7uZgqKmI4/QD29ar3UcktkWmV5My8RrwBg9RVowT/AG9p5Y42wn7tHbp65polhbGSW0s5pQqQB/lY91J5/wA+9EaPctqUKP5ds2FfC4yM8VFcvPPFayyyLFbM/wAkaDsDzip4pZJZNRkYyJb7QVX1GeP8+1IqxVnsHmSws7ZnjiTCtKWxnnqP89qv3wjt7ue1toYZ1CiN3Zuhz3qHi5sLCEROEU4EjNtOM9c0n9m7vtkaRKIGXMjg5Y46GncQyVFs7ayiPkPcqwLKpOFOeP8APvTpJLddSumkdXuSMbCvQ555/OnubaKwsTbzRGaTCsxXo2eOaST7NBeX0LPidk+YovO7PX+dO4FeaJjptq89xJsd8xKg5C7uRirNrBcC/vpJpCln5RKxZ4b2qCG4htbW0lmDsZj8rdCuDzgVNGz3T30jQ4hjXKxs33+emKVwON8cWqvFbSW6yLGmVBk9T2z+dchCZGiAMpyv413vjQj/AIR+F4rOS2h8zdiRs8964ZvMji81Y08o8Haf6VcdUJlvTbko0BeUMIzuAfqPpXS6YZtStUnXyk2yHgAAtXJ2pCOrMgSI9cHIro9KRIDACGW0zuLYzzSegLU25Jp/EVtcGK1WL7PIN8mPmP8Anmrd666qtx9iththVQ0gyT7g1XtGjSdYoJnkhuZQXZlwPrmrcKx6ZeXEdjLI0FxIBIvoR71N7jHzmC+kljtrY+dBEqtIp46d6kllsfLs1USC/hh3h4+ue/8An2qBnFjdXAtp/MjnYRttPI54qS5tp9E1d7ljH5fl+WxJDEj1xSbGOgt459GgeScrMZC5JGTu7CoGtG1qDzZLtRPHJ91/vHHSrGp2R026hvo0L/IJORhCTyBj86BFIdQs9QkgMUciEuqD5DxwD+NGxN77Dbl5/Ekd1HMwm2DG0MACexNOhnubyOS38sxi1iAQxD5mPTrVEwhzbXlruto5Z/LlU8gjPNWPEFykNsz2UxGZFXjqDmgNtxqlLm3ishb7JrZPmcfeB9frS2n2aeC1kkLtfB2zlcHjpxVu+Q6NLNd2rCecQ7XDDv602VDZXFlqd1MJJHt8vEn8OR1xQMq2yQXOlyyzXDfapJ2VR1Ax0x+tSLFNqcEy3VysLRsIwCeW9qne0TdpmqSQs0bHzCsfGV9cf56VUeKK9nhnNuwg8/O4ZwcHk1QrE1q0urDU4PlU20alGwM+mAaElkuw9hFbefLDDvaU5yCKdfKkjSy2ke1fOCsVPysM0y+kGl308lrdOrNiNkA6j0pDGx+Uv2MNOzXiBjJGvqOmarLPLJp0oW+TIlyRIOeOcVavYLnR9VF5FNC5ji9eQT3OajSxla+tNVmj3xMN0saDAPHpQBbvbj/hJNKup428iRGEbKcdMdQKz5tt/aPbwR+QtqiqZ485NGsQySpaahDH5UDyYkRP7oPNT6tcLaWyTaWpETsN5Y8MKBD3gtF0OCeGV3vY13HHBXnnNTeQWtNOuzIDdOfMEZ5Jwen8qg1WVtFna42QzxyIEdQctzjt/nrSzKdMv4L6YMlpHDgKOqkjtQMcLW71BZ7wwi1Im2kgc8dc/rUE+pR3s0tzZwOZLdgrSH7vPUVa0xmheFHd2sbkmUuTxn1qobieyuBFZvG5uZgHCdCOnP6UXuGxPd3Ednc/aIrmMusZKjHIJFOito5pNL1O4kE0igyOg7jmmxLFost8Lu0RzJhQH7/lRFHFaayFuY/LtXQhB1AY/wCTSAivN91aRXUQC2rzDeF4O3PPH507xC0N0JHsf3aK4AePoR6VPDEzamtqZNlk6MRk4x71D9nbTTHZWu2WKZyWf71Madi3dTx6TcRXMMqzo0IV89sjnn161FIIIUi1Joo5RGu8DI6fhVdSNNM1vdwbkmI8vngH/wCvU9pbizGpRXYENuExGknqT2/WgNyikwvYrW/gtzDatJiQL3Gef61a1CS3tbm5OlzMxm2qZOox14/z2p+mQzTXVraiVUsPLY4Hyhm7cU62jSxi+zpbIZpJCSp5x70g2KksJ028+1+ZFKQm07OTg+o/z1qzJAbXVBdXA/0UREsg4BO3Iz/ntUGkWsMdxeQ3QfzmcBFbjP0qT7PJqd9d291cCJUj2puP3qauISyhklltpYJvslnJyYWPUetLM7aPNI9kxlimYRylsfmDT9LiuJ5f7NkIwiExS9mUdqiuJIYzBpclsTLNIXRlbv2oGTXiNo9xLNMou1kAR4xyR7kVFsngmFxLF5Wnqc+X2zjtQkFvpdtcPdySefJIFw/XHtToDc6rLqInmH2bYoVScAHNAiWG5FusMUakWs0u/wA3/wCvRGg0y5mZoIpTOQqhWzge/vSW0jSkaMqI9ukTNuHJOBmoLWGKAJBcrJ9pYb0xnjHTmgexI9lDFc3bX8k8aoQqjsT6CrsMxvZJLWJB5McRXY3f0zVKBf7Z013urlN4fCq5+99KY19d6tZ3Ki2YNEQCYhgn8aAJ7OdbeKK0lt/MuRuGEJx0602ytEOhOmoSCKZrj5R1YDtVH7TEluJrd5UvoxhsjkeoNaLxvd6fZXZdSyne8beo7H9KQE87T61AVJRFjYKGB4Hv9aq3G6SS4WItDLCoxKnJbt0ouWbUbCG5ija2j8zc6Q9OOT/WpL3UoLd/tunBy8nDq3TPbBqmNDWUiOC68/zLlV5jYce+aJi91FZ3KEpDG5aSJOpFTXMH2ONtSumW4MqcRL1PuaiJaO7iv/szRWroA56qMj0/OkIk+3C2gFzpocLLIC7H+H1pZZ7fT2vLoqswmIG4tweeOKZJMvn2sNkWNs75fI4PrzTvsdvYmaC6jingnfdGytnyyOxoAJUEE0stwxS0ZR+7A6ZHaljtisptsR/YZI8oH6gEcVHdLBE0jakzm3OI4gAevanMTfzyWaldscWN38sUxH1T296BkZ9aTqcUfnXMUOB9RzQP1o/nRjJyetK4wx+dLR+FGKYDgcUbc+tGeP8AGgHHrQwFo7UmT+FKBmgAU0p5HUikz9c0vUdfwoAP1FKOaQHPrSg0mAvQ/wCFBHeijGRQgD3pcAjvTeg4pewoYC560q0mMUvNFwFzzQDSYNGaAHHil9KbyTS5pAOz+JpAcdKBxz/Kl60gDP50qjFJjn2oHX0poQpoApMc+tLnFAxAetLjnrQOaQc96YCj73Wik6/hSj86TACfzpCaCaCePSgAzSmm45pc5560wDOBk8UAUppAc9j9aVgOU+Ilh9t0GYDO5emPpXzdqUDRSEYzg819V67B9o0u4j65UmvmPXrdre8mQ9VY4q4j6GG7BoeBgg1EshGBg8+lTZOCCeTzzTVRY8c8k9PatCGJMQ0ZwMDvim2pAjIxkdKklBdSoHU9qZFG0XUDHtTEOiPJBBApu1i7ZO5emKfIwJ4O7Pr2pruYwNy8U0MhvtiwLiM7h1xVC4K7o2Vj83Y1fkk3OwDZz61mzoZQQB84piZk61aGHfGRndT/AAsXjjaPOSD0pdUle4jXGQ6dRUPh1vKum+fBPPNPoD1OviUuuDkGlG8MF38UsHmsp9TzVu3tHmUb9qg/xZqdgK4iZZTh/lPftVkRm2CkS7t3pU1xDDabomPmbhgEVXju1MbWzRhWXncfWluA7ynm3QSKQzchm9KhitvObYzkOhwoXvUl2zyWgmYu0qnHHTFMJcxxzxDyuxC8mmPcsycoWRQjIMHnk0kk7S+W4jLbPvsaqNcKJ1IyVI5LdzShiWZdzMD2HApAS3EsbXOwuRE4ydg4psWIpDaxqQg5Vz1FMC4tNiqFIORjrSRNNJKhJG9R82aAJX/fqY2jDSL3akbKKDglgOVFTKHlxInzf3vQChnSBgzEkn+HtTYIgaFptsiNtB+8gHAFS3BgslRoxuLffz61XJJulERO1hznoKlSFY7oI48wdgegNIbAszzL5ibYW/i7CpEthaTgK26J+jGn7PtMrWzbWI5UZ4ohRdrQzf6xD8hPQYoARXkjuGhcDyX6OaijZEdoZVKtnKkjn8KllnluopIghMikbXbpinrGtxGJGP7+IdWoERPPLcxEKdssZ++etKN8qvNuy6cncefwqUTZKyomV/ib3qukqW87OMkPwd3TNAbD0JiZbgABT1Ldc1EZmgnYqN4bu3SmSq0uUI69N3Slhja4BjYZYcD0o2C44LsYwzHduGU9MUzyjdQiIhgy8Lg8U+4TcmxsvJGflx2oLNc7GBw6j7tICtDBLLE8ZdhJGeMDg/WrgVpFTaoVl67etSIN6fauIx0KLyT71KMwMJ4V2RuMH1+tMLFVwybrhcK33Tnqaag8p0uMMARhi3TP+f5UTsYCDGSVdur/AK00TFZJI3Gd3CZ6ChBYlRks3MnzSxycEN0zTCF8wqATEOcdqjitHiQwyv5uT8m3pUsaxBJLW4mKbV+VV5JNMQ2OFctHMP3bcrt/lU0ge02QPIRCRn5Tn6Co4y17bGLBUR8jA+Y0zebiPyf9XInUn72aBj4plgkmhnB2k/KWHQVJawptdJwvP3Wbrj2p1spu4JIpVHmocmR+CaWYJcIsqb5J4+OvAxSGLAjuJICSzD7sjcYX2qFpUSIxSu008bcY+7ilnkmvCJlYs4HKAcY96jkQAq+Ac8lI/T3pkksVwL6MuGO5AQFUdh2pXu08pXUYGOYx/WiVFt4FuIR8jnDIvUD3p4tEjlSSYYhmGdgPNACO2Fyo8wSdVA4FLFbFNwlYzMPmQL0H1qQoLdTArkJjKheT7U0ZChixDKPuj096QxwkaaPceHHBOefwpYkWCNhvLBugJ5qIMI2SRAdrdc9BUnl7shgd/VcDk0aAESmVPLyDIOcE8CmXOLy3OA8jocgL0AHb6USM0RSQDOBhoyP51BeyvGwljuNhbhoY+ABTsATl3EN7C6wzR5xEBz09KZdzf2lBBJ8y3gUli3UimQSC0uoZ8Fl2MQrc1DLdgiC7CHlGLKvPNUhGbdyC7gRUYLKueccmpLNJnljlz0XDoT2qpJIsjJcopLHsBxUtugdZHYum4ZA7D2rQkyJ5Bc6hIQOAcAV0eiWwZlBHT1rn7a13XLnuW6iuz0KxLsuOvHXvTRLPdfgbpjG8RieK+0/CUZiso+D0FfLXwM0hlEbMOT7V9beGYQlogI7da646GD3N2NRgHGKlPbFNUAj2p2AOucVQACAacxH/AOqkUgnnikbg9eKmwxhY56k0wPk4Ix9KexBGRTFO40gJwRtwBSbsdiKIwc8VLnt69qBgAHHvS7doODxTACZPSnEcEZpiFV+DgZFIrZ6ZzQmUTpUinjpSAVd1OB2Kec0biBj1qNlGepzQAjsD34qIkDgU5vl61Hu56UFDT6d6Bn1oTkknNKu3LNzzxzQA0EhfcU0tkdDSsSeRTSmQKAFDZIP8qkLjI44qFVIYDrU7jOKBDo3y3Q0rnGTmkQdxUcuSpweDQIjYbm4ppGOCM04ZAH9acTgcDNAzx39qbxDJoXwa1ZYGZJrvEII64PX9M15R+zhol1e3NjbLCv2UQozZHJOK1P2ydVlvNMbT45iIrRI5HjXuXPGfyrQ/Ze1J49Zn3sRFa6ckpz0GB618RnFTmlbsfT4GFqDZs/tVa0mkaLpPh+1kiQO3m3EJbBZRwBj6182COSztVyTncev909BXU/FHxP8A8J949vNTkYyQOxSFV52qvFc7JH9mjguLsukbEqsZ46dDWOGj7Gkr9dTp5ed2RHp1nGXuDLKlraJ/E3X6gVa8LWt346v4NH0OW483zRG1wsZChO5Y1peHfh74j+JOotd2MNvp2gxqVlvpXwpAHJyf6V6VrPxB0X4feH9H0HwksSzSyCG71aKLh274bqTn0rGtXujphFp8tP7ybT/D3hD9nKa51C+u7jXPEEgVSfL3CEMeAD/CP14ryP4seL9T1P4l6VqWo3BvNKuoikcEnKIp7D9KsanBc3XiTXLK8nkupr2Eyq0jFiSBx1qk+n2nifwnoiTIWuoGKuT1XaTXFHmlLmlud9OjGmrvdnmnjzToNB1HTbq02qHm82RFP8G7p9Ov51698T/hHHFp/h/WPC7y3FlqlpvaNzwGwOK8e8UuNS1a5KwsERtiK3QAV9J/s5+LIvHPw1vfBt/zqmjfv7Nh1aPrj+dbyqs5K0HC04nzv4K+IV34D1u6spBLawykwz2+co/PPFd/4/sY0+y6qts1vbzoBGVG4OMdc/nWP8Xvh2dP8RyXlpGHimBfy26q3cZrrvhBrcHiLw5deHdSm5iO+3WUcqR1Xn1raUtFOJypXV0anw2+K03g3wbFpdikP21JC32lFG456ZzWP4t+MGsXEuLudTeNyHmbIx7Yr0DTvBui3UBhms0kwD8y9TWHrvwS0a5R5LQyR3W3Ee8kp+VY+0i3zW1M48t9TyjVPEg1Fd2qa48UYxtjsV59+9ZNvY3GpKIdK0qaZXf/AI+7hTk9u9dTHAvhedobnw9aSvG+GuCvIPqAe1b9t8VbnTGx9gVYGG0eXGCD74rpSnKPNE0lOMdEjH0X4IXaQrNe3qRs7DdChyCD2z2r1bR/h1pmlQRiHT4nYLlZiAWz7muStPihBdRxJcFVDd2BU1u2/jtZojHFIjBeeGGfrXPJVOqMXJvqdlaW0UccIfcsoHIPY9qXWL5/7NLxgSMp2svcD1/nXF3Hjb7KhkuJkjxwGdhj8a5m9+LdtDMVsXW5lwQS33M+nWphSqSdkjJtLc4X4k6z/avicmJj5NunlDPTPc1zMUjHAb7o4J9qW6mN5e3DTOF8yQvt+p/z+VPEYd8Idy16cU46HdDlcdDuXm/4TX4aTW6xGXV9EcSwyn7zQ55B9uTXmGnLi9nkx98g/Su58Ea03h7xDBK7/wCiz/uJ07FG4P8An2rn9Y8PHwx4n1PTxIZEilyjDoyHlT+X8q6qD96xyVo2uWrMk9K6HTDuAHYVzlorFhwK6jS1+Vcjr617MTxpHT6RB5siDnrXs3gfTCfLO3rXlXhW2aa4TIJ5619A+CdO2ohOe1dcEck2dpakabpU9w3AWM4+teY3MrylpG5MjEnPoa9B8aXP2PSYbUHmU5P0rzyc/KAM5ArpOcteGrbz9RB9CAK9VtIdsSgZ6CuB8EWe+ZpMd816VbRZwMcD0q0SyzDHtUcZq3EPlOeOtRxJxn8KsADpgnNIYsXzZznGasDuc9T1qONNuP6VI3PA9KEAcADuTQw6f1oUY/CmEksfai4CMCTn0qPb8wwOPapjxk4pmQM9akY9SDkA9Kc524GOvpTNuOlSDGOaAJ42DDBrR0+XnZn6VlwnJ9R7VZSQq4IPNMRtBsUmaigbzBkHNSHii4CFsc807JAzTDz1FDNgUXCwhPPemkg5pW5GKjZ8UXAa7+WCc15f8WPiCmhaW8ED5vJfljVeufWun8beLbbw5pctxNJtCjgdyfQV80Xcl74x1t7mUlnc/KOyrniobuVFB4T8PT+ItX3uGlaSTdI59a+idC0WLSLKOJUwVHHFYngDwmmjWSMV+dhzmuwYfIR2qkrA3cQ8nIpyNkgYpi4AxzT41z65pklhFDc1Oo2rUcQ/MU8nikAu/jjrTW/OkU80kjYI+vanYCGZ9vPTms25uDz9Kt3LjkelY9/JhSN2DnHFMDK1i6GCoJ68/lXGaxctHGecZxz61saveEMQOcEc1y+pSiTIcnccgD6Gs2WkYtzM5iySeO341lqZHRyrYViVq9e3G0uADgZUmuV8ea4nhjw5dzo+Lh49kIY/xsvFQ9CzyH4v+JpdY157Cxl8y20w4IXncxHPH515bqF0dWtYZrNcTLJtaIx4Ix/k1cufMvXa53SQagsZaUhuXPrWdFqBuJ7eK3R4dSxub0JB7H1Nc7ZotEVkmuLq9uLyGL7PJHEy+Ru2hx/Eac0zixtBaxmKZDgxccnswP8AnpUkd/a6hBd/aBJb3EcpLRgHp3xUeqTs0EAtisc28eTPnBC+9SgKrrJc6yWcrDJtyZAdpZh2AqzFDbXEGoKMQ3IUSfMcZHTg+tPu4o7/AFyJZGK3YUDOMIWx1qoiObbUreeNnmJI83+7jt9KBjbK/jfT7d7uzRkjkCxlT1B4yffNS61NKLu10+5Plo6kGUd0zkAnvVYW/wBr0C0VkEcwI8qRmxux1BFSaiwbUbSynMo8o7hNjIx3x6j/AApCIJ0jh1ZY5ppfMK7Ej6jGODUlpeQNYXdoiyAry047H0Jq3E9tb3wWbMtw2USRBnYPWqYleS21FAEWyYYYsMFpOxFPQB99JKnh+1zGGilYbNpyU7ZB/Kob2zh017SGSI3FtjzN+Tyc8invDJa+GbXdLsJKyNH1wPUe/Sp9Ujj/ALZ09gpuLTbvEefvN6H8akZBpDqfEszCNvImjJDAcoPYVGryXdpdiSEtaxSYWRjg7+2Ka97cS+Jp1gLMmwl1K42qBzSiaW20C7eIgxu33X6k54IpgytcW11FFZ2xl3i8few7IO+KvXU1vp99p9ts8+3BxEF+9k1WMEtnpWnSO4mjlkGTn7hPpVt5RZana3JRXeOUGHb0x7+9HqTYbYXUVpq95DKXuUcHLMOY1x/+r9KakN02mTTmIS2Y+SM9ST2arcIkvPEl5sCm2dC0kfH5E1nR3N1FpF8Tv8ky+Wqx87cdM0xi3FiqpZxpI7Rs5eX5vlJ9Pars95FBqlrNDbl4HwPJ7p60TR29jptnIjrMq5MueWL/AEqKO7M2rRyWwJmYbsMOU9QRSAng+0xXdy1q4FmMly3JIPY/Sqlnb3baJf3y3CvGsmdjDoPb/ParlhEq31/JZTKYmBeSMc4yORiqdqFh0KdBMsqqx3qTyAef8aQxdUK3Fpp08Cl5A48xSDlm9/b/ABq9d3F9ca7ZraRiCUxlZlUcADrxUGrXhU2C2x8hAAERRkv6EGnxWl++qxhmNtMn76VweWI9KYD9P3m8upYgYJ7ViVhB5k9T+WarNPbTafc/Z5DDdxNuYt0GewNT6W32ie+vLqELO+RGpOMsO59KqSPBe+HJkltxDKJNzSRD73PQ+9ILEk8d1daPZSbQHRgyOOA2abLCur69CJJ/KmjTyySNvzY9fX/Gnajdf2jp9rbDdC6urxE5B2+h9qdqVpCNTgS6mOchQuMZPY5piQmlNHb6pMJ5ybmTcsZ252kDofrSadqs0enXRnhxBvwhx8xbvx+VJoM1vpUuprNEJJSSRcdTGB2q0n2y70C4n2o0DcwSd196Qxs+m3SW9q8kyHz239NxRccgVTMlmurwHy5p4j8sYPJ56sPpTHjfTYbGV5nmts+YyqchiTzitMSrJryTWzK8bxELEygFQeo/nzTsILWeMzXlptE0DKfNlPY9uf8APSofsBs9CxJxHJ8qMBkA54PsaZYWj241WIDFqXyyscnODj/PtRLfXLeGjMswIyFkjUcDHAOPWkMbcWtraafaTLdPcwo+WQf3x1BH5Vbhv4o/EUUtoFlUqWkRhjauM4+tRXNtHDFpk9mgcSIGaFuzk9xT47Z5tZme0VYyAJJUAyDx90U0BFpsV9Bc6lf28uQzECDOcqepPtUHk21xp7TRv5eJP9KEZ+Yf/WqxbK9yl5cRSmC52bDEp5C564qtGttY6UTGZPtCSYn+T/Wj1Ht0oAc10DHp8tnaSCQ5VYwMknoDmpLe0kl1qe4ty0MqpmRSTkMOcD/PegtcajcW0dmXjncjqf8AVY7j9Kka2m1HVn/fi0a2PzyKcCR8cYpXAyLnUbiC9kvoT5EiMXKE4LeuK1/tOzw8k0wBNwPMAZucZ6VVsrO3v579L1cXKqQGYcY/xrF0F7bz2s9QeciMfudoyrL9PamI6iNFvb65e6iSFWhMhUtyzcYGKoXAmu9PVWHlWvmZWMdCeMg1deNNQ1IvJEscEcR2fNtzgVVN/LPo0UMcarAs29i3rxnBpPQrcnimeHViuniGPcpRZmHJGORVBLkWNnI0rJNKJMoQucjHIq9bXDx65Nb2UAeMITHN2GRz/WqX21LS2nDLGsqSjtzjHOaZJpFp/tVq2oFJUZBIARwExxiqsJn1KwvQ0gW1DBtsfXb2zU7XLLqdpJeyg2rIFVSuQFxxiobW6a80u/RcJEG2yOvHHOBQkMiab7Q2mQWc6xbUAZwnBbJ/+tTLSU28Goosiy35mAU4wR61NHdiJdNS3jSQOg3sB91s8HP5URpFYvqEm9WvnwwyOvrTAkdHR9NkvNrR7gE3DhR3wfzqKMX2o3t1FDFFDahGZyBzJGD6UX73UtpYytMEsQwKIR784pG1J7q9vbewKxuqsDK3QIev9KLBcbLNbW+nWQtzD9oLMGJOMDPFStHFYT3CT7Z5njLMc8Bz0x/nvVP7Db6TZWUWRdPIW3hOePX+daMdrFFcXc13IrSeT36qR90UgsVp47u60a2ZPKtraGUqdvOXoa4ubnU5YdO2xwLEylyvXjnH6/lTn+23WmRpAALTzsv6FqlgnnkvbtLBFjVFYLMeCBj5sD86BWKgvktrLT7dJUkulZhJ8vHXjFWpJE0rU7ie7YyXEsbK2VJy3Y1WVodIhs0i/fyOzNJhc8djmrZafT9Wee4ka4kuExGrDhT2pXCxWW38zRkuJpZJIBPjy9mNp9QK0lt0vdYWXMkUJViqA8cDjNRCCV7DfdXDDFxtWJeBkYNKbee71uRXDW8IDHG7A6cUkUV4N19ZS4hb7ObgjJOBnvirtxZLHfTxRYMQixy3JXjP9KqR2jSRtbRrmNZd6BW6n1/nVmWHy724+ZDAse3ze/vihagVruKCG1220SCZnyrDk7e+TVuOSKzumXzMybChCjncehNVpbdbLSUMVw0s+8ufl+8vpU0DRGWR4EaS6VSvPfI6n6UCIJZBb6cqku7tJtIzy2D1+lWpYw11cCKBfOkjG1GPIbPNQwQx2NgJHKyXEhKku3U54/pRDJPZ6jNdyndclOdvO1u2P1pgQXjuLXT3uHMDRPgIq+/OKvxZ+y3zOG8mMebGSeozwDVUiU6bDd3TMSJfkG3BHPI/nViCJE1K/kkLrb7C8cTNgEemPXpT6jK7E3WnWRcfZ4yMKrN/rBupw3XN5qNsr4jSIAunXaDUFysupWllICkNhD8wyPmPOSP8+tXWaa/v7g2e22tPJJ3r1dRjJpIRRBtobGzSCZmaObDKI8kDP/66tSTx2mrXcAXMpBJkC5B9/wBarFo7PTES2ld7hJCS4Xhwe2aluFisbp0QSXssqYdV9CM0wCWNYrKwnaEzPLKcwk8rg9R7VevjGt/cTzYhYxs6L/tdlrOuZY7KyspJYJHeZ2RoieUA6ZNXJPJkuGmunDyKhKxj7w4+X+lAGbrCvrXhl/tWy28rICkcbiOufyryghDuQuAc9RXrxgbV9Lkk1H9xBE+0xoOGbHGa8l1GF4ZyqxjarHBxgkZqoksjghIMg37+wBPBrp9DmmbfDPJi3WPsRg+1cz5iPbofLw4b7y9/Y1r2khuLeQRIdw6ntiqfmHodrpd0W0YWEMarJHk8c5BPBrS0GSM6SdOk/wCQh5jSH5evHBB/OuSWW1jtoprZZmmRAjr/AAnit/y4bXTIb62m/wBLEeTnsD1GazKvYtaNZ2s2lG3mhY3rTs23JyBnjH+e9TaXp8N1YXXnHfOJdqqxGcD2NMhCwRW+qC4824EJYRhskEj/APVSW2n3c+nWeqyzfN5m9oxjJGen86WgEs1iovbiTUJ3NrHGFxF/A3bj8Kr2X7+W5tLm4lgsxH+5djgZ7UasJddS7ura1KRFhvwMHI5OaddI2v6RO8MaxsNqHaehHY0+gCWMdxFLb6TFtkSQF/MPOcd6kiX7OI9LktRLdTSnjbxVG1VJmWa1lljuLYbC+cgHvWsbgxTwXAuFa6SPzSgXIb1P86AKU0kOlxXNveQyNJK4UJnk/wD1qkiuILTSrw3sb5XEcYYfMo9v0p12w1CwS++XLtuJB5Ujpj8qgEdzrOnw3M8nmDzSADjkCgRJaKZoxYzXHkwKg2FhymegzT9JUQ3h01pxJbFWZHbjBx/+qql/Jfa3YzTxwrEUOxsDkj1q3evBqFgWs12yQxqskhHzK3T+f86YEMNxc2Bj0yARyrcOzFyM4Pt6UWr/AGG2khngNzczzAKzdvpSm7itoERAzXcEeWcLwSe/+fSnafAkml2915zS3S7maMHo2eKQyDTtiXWoLqcTliFWJT0Yf5xTIZTe3r2t0XggSPbH159AauW1hdahpaXt3IGCyHarnpj0qrvn162uJbSNQ8LgMccr9P1oFbUmS7me7stHhO1FV8lh261DJcLaQ2ulzW3m3Ukp2kdOemKdfyRanMBbpJHcW6gNLjqcVYvlXy7a5hnjWaBNxOMHdTYyCxtE23kd2d0nmDaO4AqxBFLdy36XcoZiAsUUjYHv/SmQia7itNRlAYElmB/iwe1V77drMMN8IHtQJcKyjrg81IyWxla5EumzSZjgjbasQz9Kq6XCGsUso4GjuonaTJPzD3/lVnxA0cy3U+jkxtHhJJBwM1PKy6MqXscrXFz5ADKDyCRzTbuIoxJDeaa5u5me8luDtIHTGMcfnVpvN1SylM2GeBhHhuAT6iqyNK93YajdQjyOJG8scD8KfLOxuTdrEy2pk+Yg5DD1xSGyQefrguoktlgkt4grPzyPUU1Lu3jjtrVBJ9ugi4kQdfXNGuS+UxubGeVfNZQzAYAHp9KbcKdFvJb6ORJ0eLZGVwxBPemK/YVoSdOtJ5Z2DibcRICd2DwKZfNNrVpcyyRq58/YkZbkL1zTZ3uLK7srm5i82NkEkijhckUXVoTqljcR/urOQ7pFBzuFAJl+8upNRtZ47ey8prdFUMMjPFV3Fuun27mRxqapvJHb/wCvUd/eNbQXElndF4LiQIM8bT2ANSlDpN08k0n2klNjZ6rR6gLbquo2UN3LKTdAF0Rv4sd6juTearpwulhjjZJdsi8A+5FXLaFLWY3d0qKpgYIgPHzCsmFSsemyuXg09mOTnINILlq4lS8iZ7aGYPBgeYp5BPaprx43NnMkwF3aLllVcnd15qvLfz6d5kcEwZp5l5Ve3TFT3hTRtRur4Wwk/gIByCPf3pgNvke9tbfUWVXOSxiZuSR0wKqzwHVNMM8UTWxaTa6DOfxqW4ZLe+mlu0kgtzF5m1eBk9MUw3ckNrYRrM0drNJ5hL9dufWi4Fye5gitjLYpIkiptY9zx6VHY77e2tdUa5Fw6gkoxzjsc06/1GHQg8kP+ktMwUsedo9RUE7ro9vNLewK0VwNu1D1/CgCTM01tb6rKiG3yW8tMAlc/wD66ffzs1qsmltJbxuwMr56gdajtIo23CVzb2pjyqtnAz0waIbmfTYobG22y25Y/Ow5Ge1IaFvLuHT45bqyKXnmALyvQ+tTNEbVhdTAspQM8SYwcj0qKzK6JAIp7VfMmm45yoB6VLHaRQavdPcO8UbHau4cZ9qdgI1mWC7g2rJFYzDLcHapNJFcx6Zdpa2v763uGxudfun8e1XBJNeTvYtLGtuE+UtxuqG2uIjImkraI9wrHEi5JPuDSFuJPbDT1/0skrM22NUYZU+47VMiyRB7eeYi3ZdqiTp9M1WaztrExrcSPJK0nCn7wOalmimliubO9kG9mHkbu4/zimPyJrS6uI4jZIkaxYPzqv3qhS1htBDBco8zkl1cH7rdqcEvJi9kYFEsKACToWI70+FYriUQjzFv4E3bieCfagCIAamTHeTlSGDLGy9qnUT6vPNbwiO3aPbtfoffn/PWqsa/bJILi5uBFNGW/dkZJ9qlRP7ZL/Z08rDY3qeSOvP609xbH1QPrxS0nel6muUoBzmnYBHrSdB9aAKYxaAaBRnHWgB3ajgHPamg8ml6nmi4DqXp2pvU4pRUsBTx70tNx05zRj0NMBwpOnUHNA/yKWkAdTS4Joz9eaDTAMUlKKAOtIBR1petJnilAoAKBzQG7UUAKOKXdSYoGAOc0IBQfWikHSnA8UwFBPOelANJjijOBnvUgOyT2o6Ug6k96M+vWmAtHSkBo6k0AG72Iozmk/PHvS5/L3osAdfWk607OTSUMAB70nJzjj6U4DrQKYCdfWjt3pelKOnNICC6QPBIPVSK+avG9v8AZtcuuCDur6adc/yr59+LGnm01x5BkKx7U4lHnTH96Bik+UMR0X2p8kgVhnk+tCoME9vWtbEjjiNGZepqsvINWJdqxg9jSRCJo8fxD170CIXUMn3PqaY7p9D0ANWJAEj4PU85qAkBQSM49aEDK8hJXd5YJHpVJlCTBxkFutaEu4DuAw7VWMfm27K33gcg1aEZuoQ4m4H3h1rI04eRqoQnPPat27RprTpl0OKm0fRYmmjmmDBscY7mmI3ordXRF3lGPr2ocu8TRK26WPpg8GmTGVEOFyw7n0prLvjjmL4LdQtIbCWY3toERgky9QDzUcxkEIfZuZOCT3oMItp/MiXaHHXPWn7zHu8zdPGx6e9Mm5DKZ3khZpMQP1VO1WIRJGhRThD3brimxyrBugZcL1XIpYN10hjCENuwN1DZQC2Uq8ch3d19KVXPKDIYdMd6keHeDuctKowEHSkWadfL2rGpXI+XrSC4yJXK+YRs28HJ5qR7iOAJKv7w/wAWelPEbyOWKll77umaRYIYBIZPmVvToDSHuRG/milzsJic/wAPQVLKEEoDyb1YcAdAfrUiypkW7SbkIyAP5UsduskZhkOxv4R3NDFqU7dt0zwEsjDlcVcSIXETQyPslB4PYmmqI2ieEAC4i6Y6n60SIsscR+ZZF6j1ouAk0LXPyqNtxGMBh0Ip0fmSorsczR9QelOby2QToxEgPKY7UkrgkSZyrdVHagLCG6S4TzxuEqnlcfKKQ3JaRZCysG68cVH5io23aCkh7dBTlSMb4GAyeVC9vrSAXP7xox9xhkdhSCFZIvJYiU9s9PrTQ4TMLL5hXotPD/aoVKJtmT+H1pgRB9yFCS8sXABOBVpALhY2DMJl/gA4x3phQTW4lYYk3coo7d6muHVZ4pY32xkfcX096YiOW03EXAcsQeUX0pt0VEyTxr5ULYyo61JNMYiVjyschyQvUVGVG0wTMVDdMdcUhjw4gjHlAeXKOoPI9qWCOa33I7bYm5Vj1ApoiXyDbn5WXncetIkpuISEUu6/xH0FAMPs4YhHO9s5Rm4wKYbtZkkjZS844UjoB60kkouSHYs88YxtHQCmNAbhI3iBZgcsF7LQtAJHkW4iTJO+LlVXrUMkMFxE1whMU4HAxyaftNtM0yfKjcFB1qWVo7fy3jUhW43HrzQA1lkhhgmhk2YX956saJJFJS5tl3MvJYnk0KjWt1u3bon7t/hT0Mdrc7lBkjYchl4Bp3AjFwLqVbqJmJXG8N0pwCxT+bv3iQ5aNegoe1S2vVkLhopByidM+lPANtcNFMVjjk5GOSB6UADXH2co3CrI33E7CpZrI29yjklLecZIB+YeoptrHbwjyHPyuSVkbrik3tcJNF1CnKse4oAnSZYA8CLshf7pYZOKjRX8l1wGweGbr+FRsryKioP3gGct0xT4Z5CnyoBIvLbj/KlcB+GCBhujkHUAc0gPO8oAh+UgZyfrUgkkCNc7inRTuPJ+lKUMW5Y9yxyDOSOSadgI/LXBiblOo9FqRb8RxKVIEsZxv7n2qGYuRGFIzGfmQigRiaXf8ywMfmbA4+n+e1KwCSysztIxGxhkqOv41Xa3e3VVk+VJmBDHqoq0IUUTQo2QckOw5x2qtLCt3GIppD5wOR2zjvVDuM3RaXqJSdzPaOp2nvmsq9YaVdLIC32W4B6dK0zGt5OtrPMqokZG48kVlXMghEdncndDg7G/lTsSVEgWCZZBL+6kHT0zVkO8dpIpbzF6VUtIXYPCSGAGUNXfLLQxqE2txn3rQljdNtd7hsZ5rufDtiZpYlAwc9qwNKsznoK9H8C6X9o1GNdvQjOKuOpDPpL4OaR5drAcHkDmvo3SYvLgQDpivJvhlpJgtIeOgAr2CzXag449q61sYbl1OeuakKgVGmc5wcUufrQMXdg80jnjjpSPynvUbP8AlUsBuMcg8VIoGOai6ZOTU0ablB/SkMmQDHFOHDc0xU5znA9Kc65xzxQCAcsaUMAeetKF+Wo1Uk5zQBMecHtSg4I9qaRuA/pTgoxxQBJwajYc0A4z1phOSaBjHPPI4FQtzyKectzSdB04oGIPlXqaRuY6cfp1pkjgACgBjkqBjpQnJ+tMbPrxT0IoAcPkIyDUhk59Kae2KUqG7YoESI/GaiYfN3p4wi49aZnnv+NAA0ZYcnmoyCPYDr9KkzjLH8q5/wAd62NA8GazqLSeWILWR9x7HHH9KmTsrlRV2fLXxXaLxn4J+I2tAmQwavDbwyZ4CoduPpWf8MvG8fhUXwW4Qf2powhhyDt8wccnt3/Kq3wz8daZF8DfFWja/G8M2oyPNDOy7g8mePocgYrn/hp4a1/x4h0/QIbaLyE2ST3bgAA+g7n6V8BW5qzk5rS59hQcIQ5WZuqX1t4YO+4n8y7kIKRwLuJI64ArtvAvwqh+I9je+JPF0t5pmiW2GWOX5HkI9AeAK7Lwh4Q8LfCfVbjU/E2qxeIvFEERaDT1jDRxY9B61xXjnxzqHxN8Lzai1y0USz5+xodqIueARXLKq37qOuMHU0jpE39U+I8GuSHwTo2lf2RpcMBKsWJaYAdT6fr3rzm3sw/he+sxKfM0u7Eyg9QOpqe/vGsdV0LU0lytxAI2Zf73TH8qm8RS2XhjxapnLmx1CBo5Aoz8xHBx9cUox5pWO+MY0oe6O1q9TfoHiKNyYnxG5+pA5p+m2sUy69LZSI0sMhMMIfqGHJ/z61e8L/DHxrqvhW5STRgPDgkEkFzdKUfA6AKecViaLbDw5rp8y2WQZKsUPAB6g10yw04Qbe5zrF05zSi7o5iTw/P9uIKBiRubJ4qt4a8RT/DLx7Z69ZnckDfvY1bAkU9VJ9Old94y0+PzmvYgyRlMrHHyuPevPNZt7e4tvKjjIkPLn0rz4tvQ9CpCMo+R9OfEDQLPxJottrNoqz2OoxfaIXXnbIRkqT+dfNOt2Nx4T10alaeZCjTBZlUfdPevTf2ZviJZTPL4E8QzbdOlLNZznOUlPRQfzrQ+K/g02l3cwPmRvM/eZ47cN+IxXXSlG/I+p89rTnY1tD1OHUdJt9Ts5cwN8rRqcsD7967TR5hcKPNZjJ/D7Cvnv4PeJ4vAnii50jWj5ljcjYpLfdOeCP0r3OwSWOa6IJMKws6H+8Mcc+nSuacOSdiakbHknxDvIZvEUk/mEwvOYWA6AD/69cupSJ1jjAbDZXNT61qIubqZSoPzkMo6K2ev8qxLmSQxgBgrpnc4719BShywSMGV9WmJkc4HLYx2Fctcv9geW6ed1k+6qBuTW7PJNKuFYMp5IY9DWZqGnNeoNkCySbCfl5wR3P61d1sJ07K7PKtT8YarcanPGbt0AP3Axxitnwn8TY9Ddl1LTI9SQkclirA+uRXn/iBnh1mVx8rhznFWLcLcRCQHJHU+ldPKopSRzuzfKez3sN7diHVLSMfYLjlAeqg9vw/pVW+1O90yDzvJLxhgp29cmrfwf1SHVNJl0m7cgRNvgLdDx0rWv9OSWSWIhim7O0c7frWDcWrnRTclojKudY1Sx8vFmCHAPmZ6ZrYudSl1N0nnJaXYqEnrgdK1rS1STwfqxCbxHsIkA6HsM/56VzUTkgZ5rSik5GVaUrG1Yku6c9fSur01ckY/MVyuljcVP8q6/SYRKygHmvVgjy5s9Q+H2n+fMh6jIr6K8KaaqpGMV438ONPWNIuK980RUtNPeZ+AiE8/Su+COGTOL8cXvn6w0Q+7Cu2uSfLyBF6knir+p3jXN1PMTnzHP5dqr6dD9qvowoJwR0rQg77wfYeTbg46967O0GRWXo1p9ms1GOv+FbdtEAo7VoLqTRjBAqQLnFEagD3pwO44IxUgSICAKTBBz60q9OpxSZ3ZA5HrQgAggUbcL/OnMcsc9PagHqeaTHcZKd3FMX1p7jI/rTCCF9aQhxOOc07cBUXXrkmgMDx3FA2TwtjvUu7rzVVW4NKJcdcimI2NMnGCpPNaO4ZGa5q2n8uQNmuggZZUBz2pDJHIHPWmM46jpSNwcdaa5CjrigBC2eorM1TVY7C3keRgoUZzRquqx2UDMWAx3rwX4ifECfW7iSwsZGEAO15B/F7UmxpXMf4jeLZPGGreTESbOE/Lj+JvWut+Gfg1kVbqdMEgVk+APAr6hMk86fIOQD2r2yxsksYVjQYUelEUNvsPSNYowFGAOKjZ8McjipZCM1DIcjFUQMGWY4qxChDYJqsFx0zVuIEYoAmHHHSkDfMRnpQTng0xgBzjrQBIvTpjmoZ3wKeWIT8KqSygHk8ZqgKtzKcnHc1zur3Plxk56c1r3svYHjGa5PXpwFdFJzkipY0c/qt6WyOnJJrnLu6dpHkVSwBxk9MkVcvLrc0pJ3c46+1Zs8/7llxxw3FZmljOt0kubwxbiS7A49OK8C+NfiaHxH4lbSYZHiFiQoYHh3HX/CvZPFniKLwr4auNVlk8qSdfJtzn+MnAr5UuoZ7+UwXcgFzuaSO4zyW6jJ/z1rGT6FxVyteXn2iVnuBJBPGwQhR97tUUcrXN8yeUsF7Cm8Z+XLDoRTJLoPEkUxLXJP8ArFHB9/rTJFW+1aT7RcLFOYwsbScAlRxWJYtvLDHpM5uv3VyT5m9OQ2TytRXKT6tplvBOogvOgOPvJnj8f8apmQX+myxSIY50Y4kRvlbnuPyq0l5MZNPhvCBEqbGm7gdgaBkLXKwa39lu5JDiMKjAZw3oaImgmt72CdpkMXPnDox9DUscLW/iCaG6j6xlFuFbdt9M/pRZtFBoMyNJuVndZRJ13D7pB/KgRUuftY02IvteFsmHdwYx0zSxw+Re6fHJcNc24jyGI9fQ+lO82e60S0huTGlupJyOqjvT3uF06S3jZUmtUwYRGclgfWkIZb7rDxBcCJPMR02s7/8ALMeopS1w1rcm6hX7I7CIAc5PZhVmGMSXV2PL8+CQbpCMZAxwM/nVF3unsZZVI8l2CpCx6Y70DHaza7bW2CyFmLKjkeoPQ1ZuLjyNagkjXy4QwURkfMD/AI1ALeOKxt2DqyM5Mzsc/OO2PyonlgOpxaj5jyBo/wByjL91vQ/h3oAaLme11u4mtkSSIqwlZuhHoaqaXYXdzY3d/wCaojX92sHZhnqat2Mks1/qDpGhtmi+cdQT6fX/AAqIxsNFme1ZcxtslDcbV6gGmJoinmW6gtoI0R7SKRRLk87s1a124W11iKa2jeUzBfLiPRfUH/GmyeVaaFaXNqV8srmSM9WIpLWSeW9tp0G2VxkxSHhB3/ShgT2cotXmEQCwhxIzLy2e6mq+nP5Gnaqd++4eUv5B4+Sp9Ms5L3VbtI7hIIokaSNF/wCWnqKrXSCTT5PKYLeFwXI6hPalcZMyxpp1rdRwkyKQVhPdverNxcyXGqE2kai9IBeMHkeo/nVbVpmt/sbxybDCcInaUdiKIJnbXV8pBbaiQHcdiR0A/OgLBpiILq/uLZStyobNs/y/XFMtJrH+xLg/ZWiuWYsW7E+lWbAxXeoamLkGC75ZQehPeqNtc/aPDl3B5e1UkZlmXqWz0P6/nQCLGo3c11p2mTtbCG9/1aMOAB2b+dWb8G71e0t72cxHaqtMpxuOOKg1FZpLHTYZyvmM64Zjyq9wf896salpyPr+nxXE/mQrGSknZgOlICuGFprV/at8shHyM5yF7c1MbmO08MLAfldyd0ijJ3E8/wBKcjpb3c5uYxKJso746L2I/H+dUrb9zo8jInmwJISrkcEE8f59qaAffAtHY207MBKBsmC87e4J/OrLP5niCGO8h32sYCpKvLYxwarxSmG6sreeGR0VvNWVTwAeuP8APar6vFY+JZwga5gaPC7Tyue4oAZKieVdxQostszESMvX2OazQb+DQSYXBtrhwuOyAdvapbOa4hS/ktULWqgq6vxkk9f502Aqnh77RDKCzMRNbt0A9v1qQRJN5en2ulPZMLiEt80THkP3zUsdk58Q79PUrLt82QSrwF7g/rVa8fzZdOubGIAKQBG3+ee9aJla78SvLaGSGSOHDr26cj37/lVICmtvNMby/wBmLgZAgVvvLnkn2qIIGs5CEwyOGlC9COwpbMWl7Jf3kMskVyi48t+OO+KZ9vtm022ZfPjPm4dF6SDPDD16dKVhl6FRca9aXFvA++WLPkdlI68fTP5U+OJNR12SXT7h4JYMkw55z9fQVD50g1i2mhmW1vSxDrnqOxA7H2qOwkM2t392xMckSkoqfx8c/wBaBENqkc41C7MpF4oIPGM+uKdaXEOoR2Mw85CrGMwgcM3ZhUl/5MmgRPGxtbjeJMHpIp96klmnNlZEQCC8xtUI2Po31oAffLdXmpQLbhLa7YZkdDzx0P1pNolv5RcTeU0p2+WwwDIO59KsOjG+SRDtvY12T8YDHt+PWqEBivtZuftxeKZ1JViMhGx39+KBkOnLKbW8EqfMWZfMzyp7A1Sv4wulWcrhIZYsMkg4d+eQa11xJpt5bhfMBXcJTwS/pWdq4Z9Et7SUlLhtpQv/AA+ozTJRPpLNr90ZgoW3jjdgob7uB0J/L86kuLqS70fyooFjgEx5XrIeODVXTI7jSdQutL+WW0mQScHHHc5q9f3ED6KLWG2fMc+/PQ57c+nWkyloSC9a01NbPT1RHMeCHOSMrzWaEisLWTdslmkk5kfk9Oa17F4rTX2MFuJZFiwZQf4iOR9azHuI4xcs0MWHlG1X54xzQmBeuoZje2F1qUqLB5YYIq8BduAQPWqdhIuqWuoKXCWqkM+0Yye1Wp5Hnmhvbhz9nhQLGB90Jiq9hcy61Y3axqgWMqzleAw7D+VUIje5E8WnW1lIkZVQrvg8tnt+n502GG206LUpC/mXmRGq/wARbPOfar1vdFri2S3jTasYR3xjEme36VThms7VtSHzy3uQThc855qQsT3B+2W+n3GoyhLNCEWDHHXn8aktpmbVbxYII2t/LbB28lM9aivoTewae90fLikO6JM9geePWnafeXV9qV2lvBsgCt5btwdg6imJlUvDb6VGIxHJO0jFQOgX3NWEiVtVaW+KK0lsdsatkM2PlNUmuobTTnQ7HuDM24Y4UdhWoDaQ3IeeMCeOIuEPJY44A/SkMiniu7jw7aRgpbwicl0Xoz//AKqmRp7nUHiswsVtsZSR1YY5qo891eW8RlJtLBps7dvIbPc1ae7lvLya0g3JEqsyyIMEoOtAEEV7FZaVFbwFmlSYjd5eRt9D+v6VdJzqUy72mukhJEYHAbHBNQPfPb6ZZrbAbfMZjIFyCvoffrVg/wDEs11lGZLqeElhGevAPNJD6FYRk2No17/rfN27V7HjnFTPHLPqF+LlTEmwkDdwx9Kr3UTGxLzRkXDTgbN3b1FTzWtw91cPPg2+0sqA8q/YGmBXFqJ5baKFUjETZUbsMeec/SrdwrG6vLeN1jjVCyMVzlR14rNg0t51tnnIgkViVUHnOecmtO7Al1h1jd1tfIYB1Xk8jOB+dNIRFJMRoyxK5lZm++q8gf5/lUFnHFaXB8nzpLkRlGB6c96lYR2GmG2iWa43vkT8ZUelSLPCb2aGGEiaJCqOTkMD3z69aQyl+402zto5x9skkdt4Gcg54P8AOppobqLU5B56h5E8tETqpJGCaLeBrOxURmK5lLM0m/rt7c1LI6W915aSZupE3fLkn2zTAdPbzNZwtqEpdIZ9igHG405rSSW9uJbzaOuxA3T0FQX8QktI57x2dmlEexehPHOK0MGaS7kmhiH8Sx7jlT2wPWgRUlO7RMM6pCCwXA6c8/jVsi3vr9LOzbehtt5KrgYGMj+dZ8Nq9zp0IufKiXexVV6bs85/SpbV21HXjHEWtYBEys8Y6nbkge3WkNEU9xCmmSJa20rukhBYDjHoP1p0flR6m628UpulXZublSpHP41HJcw2djHb2kc0xLlmcHgH3plzPDY6jHFAZpbjcWfa33QRTQi5qs8FtpYlVl3lym1+cDHWobdIRetcXUg+0fZ8gR/T5SP0qrPYhdNaRIxNI8rLsc54x1P61NApjvrW/vgkZRPLYL90jbgUIL2K62k17ZTT3Ek4jRgAq8ZYjrXBeLYRaaivysquu4K3UV3MPmywTSyzeRb7woUN19K5PxlewXtwvkybWwF+dcDjimtxNnOK0KyQhJWG75jkYxV2G+Fs0flSEbjhjjgc1TtXMcskcsaPgYz1q1atlfIeAeWeQT1I9au1yUdILl9OtSqSwu80g4I7VsMtxoUb+Ykdwl0oChe1YOltasUtJ45JJ1B2HvitvT5473TfIujKs0bkxgDnHas2izRurX+wfMmngcFofLC7uOe4/Wn26PpV/ELgPDprW/mJITkZIyKTTdt/YTw3F0fODDZ5qnJUelWLd5NTlvrW5lV4IFUJG54/D9KW+4vMowXLi3jkS5l+wTyMzsw6/wCcUQXUdo8SWk5ME8uGZgVGTxnmrHmXE0Z06OGN7ZY8jOOvt+tRwzeZZWmjy2Q8xFZvMH3h3z9apDHwTS6RdXKxvDIs7Ki4OQeec/nT7WOfRdYnneMSLIhTnkLntUek/YYbE2csUkl1I7NHI3UY6f1o01IJorwTzyR3oYGPI4I70h2EN1HYaoXmgcQMp3IOEJPT8aWeX/iYacsgkt7MkyKR6YPpSQ2kutz3kN1fKNgUxx54/wA9Pzq3btcajcyWJeFVtYMgydAeg5pktFKWFIbqJreZv7Onf/lq2AD6iptRaTSUmjt38wXEiIssfRR6U6INqC2eim0UyRBmaXPB78GktoXZF0g27F42MiYbluf/AKwpDI9XspvC180wkW5DgK+cH8asR2o03VGmv08q1lhPzR8fMRxkf561nweSwmtLsTefJLuQjuPTmntJHNFe2tzeSQzAhIDIpOB6U1oMkkmfTTbvtZtMOXK7u3qP89qqokbTWosmkjtpZdzNjAIzzk1fXz9RtbyxeVRFbwKuduM/jUWkt5tlHpjoEWJC+8fe9TQkIf576RqNxN9pVYLhxFH5fOPrTJUi0TUL64uIWnUjy2DdGz3FNsE0+XRjpzpK969wzxSOOeOn+frSWjNfWFxFezBLiKQKu5uCP8elIRNpjwx6/wDZ5w0UPkExxNwoJHH41Kbi6F/bWiyCOxZiGZjjB9ags47zXrS/e4jD+QwSOTgEU52h1izCwK73NvDtmjYYIxwT7/8A16GNaCrcRab52nm2ScXUm5GXkbvqKjS3FvHex3hZGZlVFPXHt+lNaGOOy0+JLgwXMYM2zGSSPU0+eSTW9OguhIqushLqTyAMdBSAXToEZrrT55gtuibkDfwn0zTrJrqW+TTYSv2MRsQ/XNVLy4n1ayurpkVAjhCYl5ar1ysM9rJLYN5bpGFdi33fb61TGNtP9Ft5rCQB55nb5ZOmD0xVLS0toY5ra6Do0j4icduOn+fSrcjW6wWkySF9Rhjy59/WnWbtewWepzBCqPuMeOwP/wCukIgtopLsXlreXJVIcIsmfyBpdKa6vHTSSkbrBGxWU/xAVHekazbzXCoIYvO2yeV/FzmptUa3llupbKVoym0F16DjgUXCxWkaG3023sri1H2gzsQqnlT2NTW0tqsJjvnllaR/kOAW4HT6f4U+8h+zxW06SIZlTcoxyW7mh4pZoLO9uIhK+N+4dFPpTuBX09Le7tL6Kafa2QsRk4IHcUsC3VxGbHYZ7OCL5EU96ffW66zpFteiDyi8uCIh3B5P86beSW07yXFm0ls4OxiehPpUjsP064jjNhYLbH7QwZnL9RjJqppDRmC/kmkeKRrjaARk/lWldo+j3K3VpOkjRx4KdWBI5/z71Ctvc3enW+oTxhthEhRBjdg9DVMLESmXX/t0M06QvGoRS56+vH5VMu68ittO8mNjBEVLY64/yarTZvmi1G3h+zx+b8+Op55yKfqssM9/cXlpNIhQ4by1+X6YoQguzbWunQadNue6lkJUR9B6c1HNYJeaU0N1cFJY5AqEcnH0qzcRp5NvdQNE8qrv4+8GqG5t7p5NNvbiHzYziSYr1XB9KTGWQlzqmkXMJVJpbUhRk4BHv+lNn1IX9n9ljgUXMcYDheuR0INVdQupWtxqFuuyAzbH29WXPJP6U/WbmFcXenKUkPG9ejCmgLWmWlvf2kCTyyPdqGJjPBU9jRYq2p2M5luPnicL8w/pT0JtJ4LyJVutkeSqt824jnNQ2s0rNa38tuLdXb96qdWGe4/z3pPzGh6tLqyzMkYVYHVNw4/H+dWWvIBdFbGNzcIuRKOGBqrdzLH+/tQwtJGzIT0+uKSW+OmM9xZ3KT+YoGCuMD2NICZ7c20ltdXE4eYZYxOMkn3xT2t5/EOlQXMm2OVZWwrHBAFVzbvZ3J1K7Czx+XlRvHUjrip0jmvpLK6kU29mw8xhGDTtYkl+1tqVpI0UTwShtjyLySKr3GIonnt5ZGukG3PpjrketN+1OjKtlLi1uJMsJBjHPWn3ksmlzSyRGO8jfCkKOnv7mgB0ahhb3tzJ55CYeMHmmTqQ8N1CHihAyfLHb3H50jCPTRPeTIyRsnIHQn2FS2UgmkiiSQxW8ke4JIORx61XS4H1SCe2aMZpM9KUc+tcyKHAUfWjPWj27Uhijn6UdD6ikyKcDwaQCDntR2NL7etHt1oAUDNLSYPXqKM0rAOH5UAfjRmjPegBevFHegGjvTQBSikxzxS5445oAM89KXrnrSUuelAgUUAUAEUEYPHegYUvSm9OuaXoPekAtHeij9aoBcj05oH6dqSgcUAO5Hrmkz25o59TR1oQBuOeKd+dN4FOB/yKTAD1pf8APFJwc9xSngUxCHgUuBj/AAoH45pT0pXGN60ooxml6UmAh/Gl7UUUgAdOaQmlHXgUUwG5rxz4zWZWaOUAknmvZCK80+MEAkslODgdDVLQe6PCLmAE5J2mkMRMePbqKs33PQc9s1XUbVHJz9K1IGbB5YUjv2pEjxKR29u1PRWHU85/ConRt5ZCc0IYk0JI9R6Gq7cHdjaPSr0o2RgtnLCqzZCsw5UcAGmIglm2xfLkkc4qFj86uowD97Ap5ZY3HyZJpCgBKg8k8A1XoGgscJkusBS8bDoa1GuFMSCNREYzjb3qG0RY0DMxBHFTLZlJS/BVh940ritYa04LByC6dDnoTUM9s8YA3BY2OflpZJgjmAozp2I6URs0imF/lI5BNFx9AtbFmk8qQ/uz/G3pU32dYnMZcuq/dxUEczzB4gpkZenbFIJpVCAsFPfHWgRaedL+FlWPy5o/4z1qESO8aFWLSqORjipdisoljJJ/iJNQSS+RKshw0b4BC9aAJXXzUW4LbM8bVpSn2eYTRqBCeNxPehRJBMw+7A/TPUCojEPuSAsjfdJPFGpRbknZQFI3Iw4I6A0lra+WpguWyGORt/SmK/2iBoM5KcKB/jSKkjQxAsQyHkdz9aWwiRzCkvlY2Sx8jZ1NNwbjEgBV0PTuaWWKGYednY6kLhOppxLWsysgIUqQc9c09wFQKi/aFIEm7aVHUimySqk6uc+Wf7vWqcDSQS4Byj9c9c1LG7Wtx5cx+VuQO59qGhEokVXIPCN3FRxQmKTy5SWifoAf0qXylRGhlHlg8oO9QxGWWNkkG1lPy46mlsMmVRayPDJ16oqnP50kL+eSpIEqnIVajQtJIVcFZUOMKMk/WpUZSnmCLY69fWmA2SJnDSQjMo4KqO3eppEVLaOcHEmdpReTioTd+RL5tudobhgvX60pIjnByVWQcgdaLgOWdo2XbHticdQf50JaLDcgM+2OQZwDz9KktgYswSErGxzk9aruwYyR90PD96QWLccSoHiYsq9VdhzUAbzrZyMCSNuS3U1MbgXFurKSZUwSSecfSoZo/MIuoSQVPzlulFxDJJPtkiTZKug+bP8AKngBA0sbNjqQehpZvK8yOYbpCfvrjjNE0xWcfJvgYfdHQGmMjcRROLgKZS3Mm3t+P51Isps286NykMgwQp5FRW0bxyywyEpG4zsXkmpY4fLZrdwFUjOD1NMCFIXhA8x/kkOQW64qSFVJMMoDgj5Hfjj1pVtRKpj2DzVBIdmxgUBPtVviXmVTtUqeBRYBtisSPNC+6VlH7tn6fWlhLSK9tNJg9QE71FBM80TLJlpoztVAO1WIHa5hAIWKWNsLt60kIZBdeWJbO5j2IoyrdST2psWJlcFPn/vSdamnVbtmy4WSMcEnkmocNdQeZDkTxf6wueDQNDxH5wMZA81PmBPYelSQuZozujZJR78Um5SRPEzPKBl9x4FSzzowjlV2djy428CgQXAkCI4VvPVeQemKj+YRic5d2Pzt2HpU7yNM/myyCSIjBRO1Q3AWAogB8lxkIrfzoARHMV0Uz5quMhmHyg0k80pU+WSzIe/THoKnzHKFhbIdOVAPFMEpEiOpLFTg4HAouMaB5iiVBgN95QeQferMCkqBhWPbngUx5hiTcuwON2F6sahiZniXaenbtQInaXyLZpEjWScOAWJ4FUNTuGnkjYFgTnCqKdOFjhUlXmDMC4XoBUV1LNFJHdWijy0BGzv+VFwHx2UeoNDGFxO8Ryc+nr+lY9yGvCbWVCksClRnqRWjcLNIYLiCTYwjLSKetY+pXP2vybiFz58fDAd60iDI7UeYj7SymLg8VsQqZXGHyB39azt0kkyvCoxIvz4PX61taXFucZGP5VaINrS7bLqeua9o+FGkLc3ikJ3BNeWaNbbnXGMZr6Q+D+iBVjbZnoa3iZydke++CtNENrGeeld5Cvy4HHtWD4fthDCny10aY9MVujIUkgDFKBvXg04DFMJ54pDsI1QlgeO1OJJPOaZ3qBjk4OOoqdW7dqiSPkVOq5bntQAp5OATTsAA4pygc03vTAiZstjJqZU460wqKeq5HWkMAM8U9BgdcikVQBz1pQuM07CAHb2zUTsCDx1p78A81XkBccHrSKEOeeeKQ5HIBNKOVHXIoLYBwDQAgc8ZyDUUmMk5zUofKk4zVZmz2NJgHOBx1p6DCio1AyOTxUzAZGCcUwHFgiZNOEmV4GTTVjL9TxUmAgFACOMjFNA55JNS7d2KRxke9AEcgOOK8e/at1pdF+DOqfPsNyyW+T7nnH617ASa+Zf2zbsaunhTwyZGSKe4a7uZF6CNBj+prmxEuSm2dFBc1RHifwH8ASeOJpJ9VluIdKjlSGJWb5SWOBwa39Q8MP8AD34h634Oklkhud32iwuhwXXGV/wrEh8Tw6ldRweHzLYWVsmxAz7d8ichsD/PFeiftD2sniLwT4O+J+no0tzBALe8x1Vh0Pr1DV8LUlNy5e59ZTXJJTlqmd34L+HWgfG/wvHd2rtoPiq1Hk3TRHIdh3IPUGuU1/8AZ58X+CYbyD7BHrdhduS5tyQ4PqBjFY/ww8djQvEuna/Zyulrq8YEqg/KkvfNfbPh3Wzf6dC8xMzMAd/Uc15bk4SNZudCVovQ/OjxNoc/h7QIdN1KK8sLyO4EkQnhIAUe9ey/sx+HNN8beJEvvEskOozWihbSB4xt6/e579a9m/aK+Hy+KvDkk8UIe7jGVBXg+1fK/wAMPFV14G8XW4C+SkDjzs+mcEV6+BqRlK7WqOfE1J1qTR+iusaHa6lorWKwhYimBjgfhXxJ8b/AsfhjxF50UYWORSrBemR0z719raZ4rtJPDcOozSRxQmMOZHYAAYr5D/aT+KWjeKr17HQtl4FbbLcDpnuBXu1mnE8LDOSnoeXWhGpaVNCHZZlGdo6EV5brKizvriNlcRFcZ7Z9M12sd3PbxhoWZJwMnHWo9U1W3lkgS4tI5w6mV4yvfpg4r5+eGfM5RPraeMiocsjyRLl7S4jubOTZPbuGSQdmByCDX2J4W163+OPwvh1QxpJr2nIIb1BjMgA6/wA68Cg0zw3rEzpc6Z9kQglGt2PPvg1q/Cu9vPhN4zh1fTJXudGl/d3lnJwTGeC3pxWMqE2tVsZVZQmrwepmfEjwqggubiFVjuoDv+bqV9q7nR/ilD4i8A26SSfZ9Qt7YQMw6uAOK7H4teE7TzZ72xWOaxlUSo4YcK3JU/TmvmrUbb+y7y5Cs6Qs48uSNeBntW8Ie2Sk90ct1KNmLJqDNfTOUYJIxc+uTTN73aSsWMcSEfMRzn0rd8LeAdY8ZzTvaAhEXgykKAfXNei6R4V8N+BNHe48SSWmrXIOXgE4JDdgFHNdjqJKxndL4dTz7w98Nte1y1S4jtzDZu+ftEuFBX2z+NP8VX/hfwnqGn6NATcSXTeVc3Qk5Uk+vSrPjz4t3mtCGw061XTNL2kKiNliOnJNeA+K0lu9QWFSQsPzb93OayTlNl+ybXvEvxs+GknhDXZfKUy2koEkUvXIPv615lYXJtJgrHEZPIPSvpbwPqenfFDww3hPWH8nU7ZD9lupDy3HT+VeD+NPCU/hrVJradCsiMQQRXpUqt1ySPPlBp36nY+AyYr6G4gPzKwcDscdq9evNQtbSORk+Z7oB2t41y+8dvp3rwP4c6v9kvVgLbQ54J7V7xcWlx4f8XeFL23Mcsd/bmBhNgKGPGSfx61wTTjNxZ0wnbVHWWGk3UPwh1fUZbcRW1xINh6EnGK8oRfKYD1r6d+Mdovhj4SaLoomju5G2xSywD93EfvdfWvm6S1VjnO4jjI71eEq3m2OcHKjc1dFXch64zXaaLGBJGB61yOkJtRRjHtXXaQSJV+uTX00TwJHv3w5UHy+fSvXPEN0th4Ul+bDzDateRfDM7jEeT04rv8A4gXgWGztQSCvzkV2Q2OORxUshwO4AFdP4F0z7RMJWU4BrlVHnTxoM5J7/WvWfCVgLSzjJXBPPNaIh6G/bp91cYHFaMXy4qrbLkk81dRAexqxE0Y70489uaaOMAGnEheetTcYjZwfT2pVBAPFM357VJuGaQCYJ460rYAHWnAfMDzionyzZFFwAAnoOBRjJIoJO3vmlUAKTnmhjG7cHNMKnsKkLcUZyKBEL8Ffeoml/eAYyKt4XgkE+lMMantQMiDgcjp7VqabfhflY4FZvkKBwT260qpyOefanYR0H2lT34rL1TWEtYWcsMLySay9Vuns7GWRWO4Dge9cj4istQ1OJIRIRvHzgVDKSOU8a+PrjVpJbS0LCLJBkHU/Ss/wX4Ml1OdXlQhM8DHWus0f4c/vlaUZA7Gu/wBL0mPT4wqKBj0oS7jbJNK02PTLZY0XGBjirhPTHWnEEYBpknDcdKryIGHjk5qJiM/0qQ9cZpqxjNIBY0L8dDU6JsAHpSIoUZFOHPGKBikcHrTWyDjvTjUfmc98Z71QhkjY4ycZqhcSYz3x/SrMr7s+w7Vl30gJYg8GhgUNRnEasSeOa4TVrpnkY78KcY9639fvSlqNvzO2OPTnFcbfMWx5hJYdvxqGWkZVyEXEIJzjcSe/NZt7PtLbV+XBUmrdzJmdnUcnIFcp8QfEEfhHwveXcpw0hEKBj/Gw9KzbsWeQ/G3xUNa1j+wY8iztEHlSLyrSnqc15RdXl1NFJY6hceRdQLmJ0X72Dgj69auaobp2WK6k3rJJmOd2xj0yazWlieG+hvQ7s3yxXG7oa5W7mot5GxNtYzKDD/rFn24O30Jp72kcd1Jb3DJPIVKxtGdxVcU53k0+XT7TUXP2ZgFWfqcHpn/Paqkd2mk6zfJKweNVKeeo5B7Y/wA96LiKslyselGzmgJaSULC2cEDvmrmqwG31G00u9QpFt5cnPTkA/pULAppEUzxPOufkkbqPepb0mG805roNLAU+8DkkGkMksXhhvbxZw26RTGGB3eWMcGqzFbrSfIjUPtOQzdC+eopV+yxahf25kMiXC4+TqBjg/yqOzupLPw7ImwQLA/+sPJPPB/GjoMfq1op0tllIUyAM7DhQccj2qGS7sDPYTWcTPE0exIf4gehP8z+NO1KAJpMMs0wuHlOZkYYAz2H6UaiCLvT208ATqRsTGNgxyCKYlsENpcWl/cSWsm21CEuG5LZ52kfn+VV4JZH0i7uQBJvcfuM8qo7/wCfSrmnica5qawxqvlx7njJ/wBZ64H5/lUcdosGhzywqRcvkFc/6vPrS2AW/trSKxsHgYrCvzSqerN1wafPqAk1KKSztw0kkYIgY8J65H51WumtorO043NCcS7v4mHQ08BoL/7XawlJZVHmeYOUx1GKBCW0WxbuSBWhaMk+Up+9nrz6VHEtvb6JcxTbmv5QJZUU8KvYfzp+nQSanLd3QbyDFny488ue5x6VWCPFZ3TCRGnQ5nwMnbjsf89aBpj55IV0S2a2jy6MAIupPoRTr+Oa81e2gWNYbqWL97IG+6w9B+XFV5Jnu7PTZoImjdpFTYvTGeG/z6VrXMCy68s0ZCSoChT1OP50CKMUUDXlzOrss6gxgY25buQKZYJbyaTI0xaO6jky7nrIuen+fWpYxa393cpcTeVdsrFAPuqR1z71SnW3m0wW7GVxAdzSr0Zu4NIOpa1OaXUo7FYLcxu52xyEdFHQj071JJEG8QeXdsIxDEN1yRy57U67vro/YbdUAeQYRj/Cp9foKstD9h1Nzfyl4RF5Icj7xPQmn0GR2vmNd6lFMAlweI50OcLjqRTLOd4tDmha0Xakg8uR+Ax71HpUZh1O/tZP3kMqHfPu5QdsUyBfsugMbxi9mkp8hl5IOeCDQBcu9NvLeztI55EcBvNLDkqO4B/Sm3UiWGt28rKtxZRoWhKHJbPH5ilMO1dKja4eWwfLSOOoz1ApbxLfT9bYwzG4slVTEijketAktSPTblYbrUXmc3Nng7VI5T0/pT2sZ/7AlkjuFSznIVQvQEdKrQNJax6nPDH9otJCd69zkcY+lLpECy+HbpZXYws+6SPP+qPbNAXJ5SIjpstrP9qhJ2yRH724D+VTaZIbLVrm5hTfNtGUI6L3/Gmah9nhGk3WmMJOBiPB4Ydc/wA/xot0l1DXJzGGgcxkFezew9aEMSxhuby31C9hbykb5ZIG5De+KZcw2l7okMcTBZonCzqODn29qLLDaRNGfluizARKcZXPf1/+vTJYdPstPsVbekhky+BksfWkO5JfX888dnBaw/ZrzoqquVwP4h+FLDDKl419E5DqMuFGCWHHFWrq3k1O/sgZFtrmPG4Zwcdj7dqqxKb3WrqK5lCGFvlA4BOOtAiGBbSfR798j+0FfcUbgAH0pJnS40qwaYi3uYSvlBeA4z/Oobm3tm06eBg6bpA5nHfn7pNWNUlWaDT7a8VVuAwNuwH8PYE00GpHfLJq2swQzARSLhvN+7n0p811sF1CEWK7YlRnnBB/rzWhcFn15oZSqTeTtUSDAz2z7Vli2ES3ZuF2XkgIadOQjdgaARYt1hXStsqGSVTuQn+L2APvVm4W41hbZLkLaXsa4ZwOoJ4z6dvzqnbFzp9oLwoGC5hkPXr1/nU17f3JvLa2uZdiFRE869WGeKQDSxh1w2uoM6cbVbdnee2fbpUsExM9/avGrHd8svUjjofanWtuY9cntb0Asi7YpzyQMcf0/Os6GfFpfJOGkCsd0q8Hd2/ChAyS4lCaHia3IDTYgKDk+ucdqWayeKyjtr074pP33nDrHz0H+e1SWSzReHrZChMcjGRGzymO4/z2pTp8hltoZJjLYlfM3Z65POP89qYGN4kjtrGQSh34AwqnhlPcexrTluLabTDHFBcXPnqsvnAH5QO3+fSp54rcas6SiO/x8keBwi464/xrKs777Cb60jhkd5DiNo2+UjuAPy/KlcLG+s0dpcxQ2gH2l49yAkEEkc5/z2rBjsJdOS585UubppAVVjn6j/PrWlFD/ZN7p4S2E10yDcxb7rEdKqwPJbXNzPNGFbcAinkkkHJFFwNGeYSrYT3WyO2KqFjZuMZ5zWbBcXM0+pG2EX2NT8ynggZ4P06fnV2GzOpNYyXQURwjd5YHyhe5xVSG9e+t78WqxqgIQsBjIz0P6fnT3EyR9Viit7O1QA3WwBnUcB88HP5VHaoml22pCWZXvnAK4HIbPU1M8klpLYWyIrymICVivAfJ/wDrVFCosbO+vbqRZZ3wEVV5JzyTRYLizu89rpl5dlVZTlF6IMHnH1pINQm1HUL5LFsQojOHKkGNatJCuoyWb3RAgVRKkecALnkioY9U8y6u/s0YVQMuUGDszwCPyoG9TLVhp+mW7xbb2d5GabjjGeOa1rjyLS9kurpx57wnYp5A44xTJzHbWNoIUinaUs0gXgBSeB9aVRFHc3FxO4meKMxhGHCntQIdLLdaj4dtJnmEFr55GDyC30+mKGvDda5JFbSPFCEbcNnBXHP9aa7zalptm4kFtZmbpt+VmB7ZqzJeve6peW8MbxxxqSHC4JA96Q7FX7SBpC20EcpXzm3SKvQHHb86khtfsWrTmPzLi8SPbuPfP+f0qw088dpaW0ILB3JkfjAzwBUE7pb6ldw2sjTXUKbCM8deuaewbjLkkW6XF5AftTPtWPzOg9TVmMyW91NNK+ZJoy3llsjPbH5VAYgllFPesGvZZCBHuzkDoT7UxWe2mluLqONs8RqpyQ2entQMJrY3Fva3NzOkKCQMY+/Xmrc+261CflobQKQhj4J/+tVSN7MWqPeLjccrkZZQW5x+tSXkjS3EhjVo7YKXRT95hngEUhDDK8ekwJbRO6xzHe8jdQT/APr/AFqxHfwx6iba1Rd5jflh90HioLdnu9JjjRGt4Q5Z1k6uT2ogFzHqp+zxKImjZUkxl9vfH60wEjm/sjR0RR55d2XcgyRzx/OpriaOz1FFLKbpoTuKjqRjGf1ptnaL9nljtbhkaNixOMnr0ptxbQ3F3cgAveqAjN9e/wDOiwMa1qqWCT3pMbTSkRxls5I747dqtxotrqcl1cHy4xGxdM5IOOP8+9U3thpemKszG6lWbZHuPB9/YVZktmuNQvbmd4U82P5YyeC3GB/n1qb6jWqGxEapp0bS5W2MjGINwdx9TUs80glie2coYo2Y7BztA5qsZZ9RsYxJcpb2qMQwVeCR1xTobhtZ1kQ2YKWscLHcB/rMYyDTFcZHMn9m7bP/AEie4fc0rdIxj7uPWmu6Wd7LbxbpLq3BBcL149abe6hHJaNaQSGGYT5LLwF6cCq2pazHpMskMkha5ZSuT6n1xTTAkvr4WcUTSguLgspBPOBiqeoXAtpZ5tVmMcaKRb22cnOOOKxtZ1jT7KzjWWSW4uE5XeeF/wAf/rVzF/4pbUiwlJdmbOW6/hVJEtnRan4j/cW81q/3OXWTGQfYCuV1DVDqz+dKG8wHk9j+FUS2JVKzcHrVyK3zLH5cgYPyQvY+9UlYQ0spjbGUJ4z2NXrby5ot0c2Jl4GRx+dOTTnjjUhklaR+g52/WtfTvDxtLiRbiHd5uAnBxmnsG7LNlp0tr5V6XEkqpkfNz04xW9p0lyn2TVG8qTaMurHkcVTt7SSz1Ca0vImWLZiLPGD9atW9rBYX032oSeW0eBH79qi6ZSujSMl1dSWeqG2Tyi+9lj7KD6U3Vb6O/Se9hhltx5u0NEMkt3BqWxnS61GGxmYWsCwMRk4LYHCmq9stzptxDZ2soa0nl2hmPKk9/wDPpUofoMv7lZIxNZwyLJGwVyx4FW7pLdLpbjTp/MuYYwXB44xzTGuZdKnjt4zHO1xMFbcuVbmnS2/9mzalJcRqBJ8qBQfmH+f50wJUZooob8yLJLjcADlgDSTJJKlpqDqDEW3YTAYjPPH502xiisLmRLiMmK4QKpPb86ggjht9WVZZitoiNgNzgkcE0rdheo+9tnuFXUbCJVgEnJwdxA65qTUWi1eGe6SI2qyjZI6HP4YosLqQ3lvaNdM0LFmYIuEI9f5UQtc6YTbW+ya3nmLO3BxninuGxHqEkN8u+xndXgjEeSOBxzU1xE+mG3uYbvF3FBkbj82fX+VVDINHvZ1axyl0wRPf3qxLIumX95/aKyPF5axo2Pu84/w/KmBTu477UIrHUMGacDzWIPAwaXVrqXUIrHUHtVcs4YhB0wec/rVpLuC31WSG7LRWsduVUAfeJ6UtheEXFnYCRoogrEsOMjGef0pJ6hbQp6/dteabPeWcLRgnynA7fWrCLawxGTTJDNPFBhy4IwcUS6q9jLFY+TG73EuFHVWB7mllt4tIjvIb/wC/M6rsi649qfoCGm6n0+3stSfy7hwm6TJ+Zc+g+lVbhzi21L7NutHYyMB3Hr/Orljp0UN1qEU5Kx+QFiVuT/nFUbS0nnllsxdKYki+RH4BP0pWuD0LNsRNBZz2W+O3kn3NuP3h3FLfX76Xc3MttLEElPlrsOSee/6Vb077QLO00lkjVlVjuX8ST9azoI7KwsPsjRSS3U1wSkrDnI9KBkt0y6PqpuTaM+2EozN90setRwCK21u1eSMpa3EJd0TkDjgfXpT7ZZdQXU4L64VrpioiQfmf6fnU8Bl1VbmzUx5t4B9c9BQgsFufsW2ztiBa3Ugbeeo9agvZX0aSSKNYpo7qTbt6gjPB+tSrKtz9ksViP2qG3O5x1THWoks7SWwtk8yQzKzOCRzwePegVywtqdG1S7+07fni2Lt/WorIJZSLDcMUspEJQMMkE9AaYm7XdOkczfvxJjDnkirEyz+I7CdY448QbUX1/wA9aAKtjazx6hBbRTLFay7t/OAfenaXHNpNxPZHy5hezDEvDAexpL+cLG8EaAz2cO0zHo2eKS2t4X03ToluWhvEXzmCjiTnPWgFuW1WPTvEBhvYjJFsZVdTwDn/AD+dRrKkF0IbsulomTgckZ6VCttLqlnc3HnhJRIdsTN97HpS3Il1SxM3lhpkIB2dc+59KQy7bXWNRh0dCy28hLoehHGc/wAqrlprNobPyluVlkIaU9FJqC41V9akke3gC3dmgG5ScrjAzmnxkTfYszSG8CM2xBkE9yf89qew0R+SNMnuxdW7bLgiNW3fr/KnRh4bhmndorLZtCt0UnpioXtje+HmaWYi5M5xvPQDt+dW9Qml1fTbtTDuMYVVQdz60C1FsTcHULfT0kLWbKzF/U46/wAqTSrmTSJBaxpFKbqTDPxnOcAf596fbXAm05vJhaC4tIgG2jn0qlp9tAkdtAfMOoAmVW7LznOaQ7FpoU0XXZkuIHAf5BxhQ2e1QvE7eJPIu7nyoBGdi9gSOKnR5tbtJrm8vg1wkuEYdDjp/n2pqf8AFUW1y7J5M8ICnoAxHcf57UAOt1ljv10oXW+2O5g20D61CobS5YLCK3jnaWXaGY5xn2oDS6razRwW5NzagAnpj3zTIXinFqyLJ/alt1x1z60PyDqSxQx6RJdRzpJEZujqeM9/8+1EUDLqDGeUxQGIhNx79qY8Im04NfSn7U0pby27DtxT7ya61fTm82BX8pgF24GfejYZJYGeWNNKQlosMyv656g1SWJbWVtPubeOYu/yE9AfSreoS/2qxNlbPbSwKuZB6gf/AK6Lc2xRcS51CH53zwN3+FBJFZIlqktvqKP5TnEAxnFTW7zxNcWkl0VtVUkE/wAPoKWO2ub+xjvbm7Q5lP7pWGOO1TXanxDFdyR2pijUgbO5P1p3Aitbq6kkttPitw0SxMTKVzu4zmo7Wazs7MW80crPLL8iZ/r+dJNcfbbcyWqvDcJHsbk5Xt/hUdqsJsLObzN9zDw2R/ED3osIfBCL6wuoZ5WCwMFCydTmrUE8+oQSWu2KSSBABsOAR2zVJo7i+tEuWKvmT5huCnaD6U6+tzcRG8sI/JXfjcvf2NGwz62z3p2M+1J096Udema5ixf880DmkFA5/wD10MB3BNA6mkzyKU0AABpy8A+tAOD7UD9KAFBoHTmk5/8A1UDjPrRe4Dj254opM4pc9e9IAzmnA8UnUe1A6HvQAc470vAB/pSduBilFIApRSf54paYC/Sj/PFH4UdR70rsBOOadSfSgHg0wE6nrTsc0gpc0mACigdKDzQAUUdKKe4Cj2HNO6dKTFGMZxUgBGfrTvpyabmlqrALmhs0Y69aM9jQAY70UveikAGgUA9qWgBACB3o6HuaOQaXmgBuOvWuG+KNsJNDZuePTtXdj/OK5T4iRGfw/MMHIz0ppjR82XcZIGD061GB+7DA/nU1x8pYMCTzUaDfH6D0rYkaWZhhRnHXNRxBxIwzwTnBqQyrHnIA96jJ43Z69MUxBNIp4xz6VQk8xjj+BT1FXHZin3QeOSO1QJEAmN+CTTQNEMb/ADHBJOe9K8hADEBmz1FWRD5a9BID3BqmhET4IOWPHpmmFjRKS+QjkDyn4zSoAxZCzSLjC57U3DwhI5Od33c9BQzyOHiD4kHYDikSKBlSjsUC9DjrTE/ewlgCWU/fbjNI7PNahTiN079zTLfc5MoDyBR8y9qEhkkG2ZWYMfMB5AFSCEMyTrgAcYPWoPtDWpWTYFRzggdcVKoVJ22hnR87d1MrcSQrGzrkvE3X0zSxrh0iOFjIyCOTUO19pgY9T27GrUMREexiqsnIY9TUkkbFvnjkwwPQvwRSxQtdW/lMSWXlcdAKjSY3CyEqHkU/ebipWmTy45GJ3fdITsKBsc8Z+yhlby3Q4wo+9SuzLGki/KSMHHeotu0Boidrt0qQfKTG77Qx6n0psBihLYfJIAZD39aVneM+XJnJ43e1SRRxo/lkF16hm604mKVTA/yv2ZuuKLiIYVUuYmypIyHI5P0pyRB/MjmUfKdyvjnPakeZliCxkO6H7z0n21pV8xUJYH5j/hQ2MU7LkhjlJI/Xqakki8+1WVAY3HU96Wa5jIFwi5bGWzTWldijxYMbfeLevtQIZAVtys8L4cnDnPJNWdhWcSbvkkGGqFYI7SYSBRIkhxkjgVOYlWR0UkoeQxHSkMZHDHa+YqoFWTkFhzj2ohCTEqg6cB5OKYjmRCqjdIneQ01oXmXcrfOoyfQUwRZEYdDg5mXksW4qBUa5HnRcyD7xbpTBN5JSfBdv4h/DiiW68uUsiZSXsvQGgCf5I5FlDBpG6qelQtJsn2FC8bdfTNMhhC3JSUhmYZUA8A1cREeRrebJfGQqUgI/IkVmQt5in7qKeKIpEDtFKCCnRV65p5BEQQsImiPAH3ifSo5LhGUukQSRep/ip6CBcvnpCV53n72ajcC4Pmgb5o+fMJ/Soocz5uV+Uj7289fwq0sEMa/aInLsMFgfu0xkMiteRLOdzOcbueB7USqnDKxWTrtUcCidypRkkzHI2XRegPpUghFvOHDZiK/Mq9qQgaVZ1DxqC4GML3+tLBCTL50beURkYzyaa6myiNzGQLeQ7cDqBUqzLbuLmCEtC3GZOgNCAgZSZTdRjd5ZwzN0zVm6Rgkc8WZ1IBfAwv400ItlKyTAXMUpz8vQE9qlERsiIGmH2SUZ8tGz+B/SnsMi2xQXHnP+9RwCyIPlH1oZvKulkkIWGX/lmtQh5bMz2zoRCeRg5OPSnwJHLEYpN0XGQW6/hQBOAFdgQYonHbqaRoRIu2QlCnKkclvTNRh/3YjaMbgch2POKEIln81d0YU87j1HtS0AU5cxuwwV+UqOv41ZZgzBVVQu3OPQ1WwA8jRltrfx9TSrbt5YAkLMuSAKYDRCXySTkH72P0p+NqiRVwo6oP61EZX2rJuLAHaxPGDVmMsI5I0HlRPzuzkml6Ayq8v2do0ExhWU7mwc49jVaTba3IlyZIRG3B4Jq49jCjpazKDLIN29+hFVWjxdNbkEWwjI3daaQEUNzPbtHcRwGSF0I+YZAB9azNQRbe6ikjA2svzjHQmrkd/NZu9sJg8AQhcd/esqOFZJ3hkmYqRkPitESy9YGPLqobOciuj0+HGNo6+tYFihit15VyDjPeup0lMhTjgntVpEnYeGLJp7mFQAckZr6y+Fek/Z7SLA7V83/DrTjcalG2OOK+u/AeneRbwjHOBW8EYyPR9NjCRD0rTUgkYFV7aIrCKsouE71qSKcD61E7AfWnEE1FIv1zSbAQuemMmkH0pisTwaljBJB7VIySEcVOvGT1FRpk808sccCgBynLDsKD146+1APc01wR0NACggMM08YHSowm4dacOMYoAlU57UjEg0KNoz6004PXmmAkqAryeDUHAAAqV23cUwL1x1FIaGYx0ppO0c9fanyA1ExxQMaXKqar5Jc8VMx+XPeoc/NnFKwEiLlhnNPVMSnnIpijJJFSqc4pgLjkkZpN53gdc0pXae9NOW4A5oETq/Bxz9KZnIxg5psClIznrmlbIx+dAwfgHrxXxX+2prE1h4zsI4WZZpLMAf7K7ucfX+lfahUsQeua+B/wBsbV1u/jQ8IcuLa0jiC9lLc4rz8b/CZ34JXqHmGl3Tafc6dKjBS9wHBY8FSMH+tfU3wltY/Ffh7xX8OtQkVxdQG8sNzcBiOg+hwfpXyHqhYpo9uisHgRtxbp14r2z4ZeME8Laz4e8QwuZxaTLBdbj/AANw2f8A69fFYlvmUk9j6yEOak4mB4TmvoZdc8K3VukdzZy+fDkY+ZD8wH86+0/gT44XxN4XtFHJiUIwU9/f3r5u/aT8KT+FfiTaeLtDP+g6iBdHHCHI+cfiADitj4NeMx4O8WQx+djS9UQTRY6eYeo/n+dcuIhzLn7if72kmt0fauoWq6lpzJKoww/KviH4zeAU8L+MLmSBpGhuMsFzyG/z/KvtnStQW/slZmGGUHjpXzp+1W2n2zacsIaTUpGyEXsg5JrDDzcaqsc0WeCa34w1/UNJttMuNavZNNiwv2YthcdgcVhwqFcKMjYpwBV9ZkmheTaD8wGOwqggQzyhmIYcbscHNfSrUwso7C28zAtNIxckEcHtVQxRyKxLESZyGPf2qWSMzRrFH+7AYkFe9NWSJD5Mj7ZFG4ZXOfak5KJag5bFW1R3ZZADNtz/AKvoR3qaK5glZ1jMw3KR5bPgH196z4tRu5tTigsYLqR3fySIUwMHrwK9O8H/AAg05La9vfFBubQRN5yZ4cr35P8ASuapVNkow31Zy3hPwx4g8ZWtxf2yzpoluhR2aYsjN2Ug/wBPSqGvRTeG4wPI+eHbJtZMqwz1x6da77SfjV4ds9f0nQdCsWj8N/acXMkrkB2PGT+n51pfETRl1i2v50k8xrSQxqFII8snjn/PSsoTknZ6JmMnrqcXbeO/EPiTQ7gaLb6fZTQDEwijxIV9QPy/OvJ5I5Y9Yuft+ZDPnJcc7q6Pw3rU3gzxRaTq2Et7gRy7v4oyeK9V+K3w+s9buU1HT12G5RZoiq4B7kfzp+7GWppf2b20Z863shkt0jbIeM7R61yV3odxNqDneUUnJJNdnrNg1pfSQy7g6vubPUVkXOPtsbSOAkq4AzWkk4x5kdUJJuxjtp9z4fuLbUbaQm5hYOjDp9DXpvjHT7L4z+AYdbsolTXrMbbuKNQC3vXG3UAe2eIyEoOh7e1TeBfEdx4A8RpdR5exYhZ4j0Zc85rONSzM61LmV1ueUwaZcWF/wpSWNu/UV7fe6ivin4Z2FxHJi709yGHcMOQa0viv8O4Y5Y/EujR+bpV2olYx9EJri9M+1WMVwIHEFvcjbIrcg8dcetbyn7Tc5FFM9T0nxlf+ILfS9OjSO8s4IN89tI5BZmHLdefp7Vja3pcVldCS1YGCTJK90OeRXDhpdDvtMZLuS2Y42XSdQM9/avSLiJvEdqI7wRx34Xcl5a/MJwOmVHQ/41zxXs3dHfBpw5WVNKAIBBz7V1WlryCOPYVzthol/pygzQOIOokKkfnXS6euwrn9K+qoVFUgj5avDkmz3T4Tt5l1EufSug8X6ibvXJsHKoAnHbFc78IAQXuCDtjQnP0qS8uTLeTOTy7luK9OOx5stzb8NWhur1WIyqnrXrViNsIVT0rznwhD5YDEYzzXotk2a0RDRsWq8e4q6gAPNVbUYXjvVsKfTrTAVE3U5hxjNKo7DpTMEc9aAEPXpSqM5oPpzTUQs3BpASb9oxTRzQV+bvSjjmkMOSeKMZJpQM80m0n/AOtQA1lz0NDZwB1J9KcR04zS9+lACYyQKjJIPtUhBJ5pjqFWgRGWJNOjcvjimFeQfen5Cc/jQMoavI0k1rbIM723OfRQf/1VJDALi5ZscL61BBL5jT3RBy3yJnrgVoaemyIEj5jzSQ2WoQqqBin5pindyOlO681QhGOADnrSZzjJoYA44OBUbcDIo2EL5eSaWKPnFCZOOealzj/GgBcEdelCnnijrxyaUECgBGIA6HmoJGG0n0FPZyW6cCq07/hzTArXEgAJzxmsK/uMJ1OQM1p3U5ztxkAd/auX1jUAJHXkdaTBIw9YuSWf0BK8elc7NOHnkwCVXgfiKv3kjO7MxITI4PfNZcgGCM/MwycduazNEZwBM0ZBJLMOPfpXz/8AHfxUuoeKDo0rE2NsnzyK3HmivaPFviOHwfoWo6nO+0xLtiHUtJnjFfI+vyNfvcNfSLO13J5hfdkgk5OaxmzSKII0nQrFeF3suXVhyRnpVCeaRLJ0Np5lpKw8qUjDDHU/StC5I01LiOcmW2aLaXibJTA4rLuPOsPDkPzubR5MmTqR9KxehbsLMqx6lp/2uEy2gjEifNnIPcD86ngmtEN3Io+1IzNkgcj+7zUMptrS6s3jzeKVVUUHJCnr+XP61FbmXT59QVNqWRBBDdST0NIBBNcnRZJGJazuJOhPEZA/n1p+q3VnapZXcczTxlRtjHX349aS3sorfw6ipcJLHNJunDH5U9P60+SO0l1GxNvtlTy8oqr0Ydj+tFgI7LdHqk89pH5iFDvMiYOCOPxqKwSe70i4fYBEX8sx/jwTVxbo3eputrJnYC0qEdsfdrKEMv8AZl69izRl5Msp/hGef1zQA7UpIVtrd4pi8EWFkVh3H8JrYS7hudatpraHZLJENq/3cdQf89qyLqO3fS7UWmzKuquG6yHPLD8zV1NMmt/EKrAjJcTIGYueExyfwpiI7OxF54g1CfdJFLbISAvJPr/WoX04Lo1yyOxvJv3m4NgFc9BVzQ2mvNT1gqVWcKTjdyx71mWgjvtMlhllcOkv70J0A7kVIyS4itLi3s5FcySKoHk7sbXHf3qe3vZr3Unt0xHOQPOIHGR3HvUGo3kVrZ28dpENwk2RTKvDDsf51Yv4De320OYbyMAyRxjG8juKYESWrS3Usq7reQBvLXPOe5xVT7VDDo80SSnz1cPMwGfMXuKktEguby9eWWSG5aNjErnhcdePWkhghvtIJtpHyHBfjG89wTTEh9xZPd2lncRwm0n3KVUtyyg8HHarM5jvNbhi81o5ofn+YYyccc0axPPIlvExVSWCLI33kU9AfpQVS31ER31wDIi+VDJ3b03H06UgBbKGU3Rcol9KhY+oI7VELpLXw8sRjZISwZWK/MWB5B9aLe141Dz/ANzcNyZY/wCEjsfrVmW4kfSVG/dblP3bMOjdyKAKl9DJJDYNNJmC4flx1RO4zVqO4t38QRrcrK1ske2PncGXs3vVa+06JLbTLXfLLE7eY8qngnvt/SrbxW9tq+6MCWLYFgTHIz1/GnYLjbC1SH7bAiebBOT5rnjaO2D/AEpbmwng8PCIlRHLwAo+Xg8H69fypIJriyi1CFYybZQWk3dST0xUlrD9o0kzzzeYZRtMA/g9M/57VOwFG9QQWlo1ni5sXYeY3Qqe/FTRyjTtdjkig8+FhlyRxtxzxUXlJClpHb3GIBn92RwXHY/59KmWOWfXP9CbdI8OXtyQVHqKYw0pGuIL1tPfdbjcSCOoPXj2qN9NW18PSL5h+1swecA/fHYD/Pem6bxDetGTDKm6LyIm529yf0p88lnN4e09Yt0N1G4Dsx5k560gJYdREl3ZGC1kjuWTYlv2GP4qs2ebrWLqfa0MkA5Xp8/oP1qpqjNql/ZJDItrdAgMRw3HOR+lW7O8tZNVnguJZI5mXavmDGXHcmhBcj060tn0+eWVZI7qV2ddzDCe3tVOO+nv7aON1EMiEiDI5bnqDVgNGdO1C2unIkVwySr0bP8ACagl8+7sLK1ePbMrZWZeCF9zQKxqeZJqWpbZTGrrGsTSHglh0/GqFpHDcXOp29yZEuhlUm28EgcA04RrYausN05YRqGQkdXPTJp9reRQC/hkR2n/ANYZ8ZKH+6fwplFB7k23htYLgfuJTgPj5i2ef6VcuIEY6fbXXyrhfImftx0JqLUryO60lIHAETSK0EjrhvcUzUvIivLO3u/N8iIKyynnOT2FGwixZyLc+IpItUUxuFMSSFs8Y4JPp0qKGwEdlcQSuQjMyicH5SewNPQKdTMBie4SRTtlj6r6U1Xa00ae0uIDNGHyvqrZ6igBl6bmKwtIZcSxsu1WP8CA+tWXsI7E2zTMZrSJA8ZB++c8fhn+VVbmKUafFHeO7W5/eA/3R3Aqe6uEi1CDBiltAoaKOPr9fwoCwy2m+06heCZ2inb94hX+Hio7XULg2F0JIQtvKdsbN97cOtIrSXMl7JKpdQ4O9OCB2/8A1Uhv54LB3UCVd6lQRzGf8aVhXENnd6VpVuZJC9rM2XIOSvqBV6SWCxNvLbFpoyoEcPcZ6596kur1NNNnMCt5HI+HiPHzd8Usu062JtOImJXlHH3B3BoKIrSJRdX8qIrwsvz569OlcpPpV9cxG8jfZb2z4CRt8x9/5V00LXDahcSwLGlpGGJiU5Zgeo96S3t4oNLaXfuebLNG/VF7fWhaCZQ0zVGMkM00TTzKTshkbocYBJ/z0qVneJWububzpEbgNgBcjkCsbQ57ax1nc1tJeW8h4+bALdjW2kCtDeS3diMPKPLhZvug5zxTkAi+be3mlz3kwgtCgX5DwyVBavcXOl6nFA0UMUTqZGIxuXJx/T86uPG8k9hujiGnLggydAM81E91NePfW9gYWgK/vAOhGeD/ACpoB1wZjJpsNqVMpCB5cZBY/wCRSIIdN0/U7eVmlvlmABUZCjvj9adcXbRWWlRWksYuwAshK/xZOP6VOY/sMGppJj7VLhkCjknuaAIHtTP/AGZfX87CHYCqjjABx+fWmyS3VwbswEW9u4ZgwXlkB6Gi6t7qaz026vp2W2QD92o5wDzx+dXQ8t7dXKodlsAzx4U5MY7GkBkrC0OlW8Nm3muFLySkcDJ4x61K8wS5nFxMsjoh+SNeSxHBqxLcqmlQ/ZZF+Z3DFR9wcYGKktxFBJJIQHuBEQxxy57GkmMp+bcyaBbTzyMLaK5wsBXBPIJ4q47XGr6vdSxrJa2yws/XG4en+fSqZEkmirfXRlFuLnaIgOa0LfzNR1+5VITb2fkswDHjAHf9aY7lCEzX+n2dvbRyCFXLNITgnn/9daFzpscF9NBblHDxkSSbuVU1VaOa4jtobOILbiUt5pbaCScEfTrVnUrALeXsVgn79ozFKzn5QAeSDQSUZ7eLTWtNzCRzJj52z8mav3OnRRT3V2J/tDSAhIs4CP2NZ8Pk2VjaxzlJ7pZSu7qF9Ks2yvY6hcMZheXE25Qm35Vb3pghtva2sn9ntes4uDk7FHy8GnXl+JNSnuPsrItuhCRs3D8+lOiv1061SO8UvNKzAFRjBB6f59KkkljnvGkltTAY4mk2M2QSMcUJARXdwl/p9vPGhgQvvIY4+b0qwty8t9LZIwtwFfy5o/7uMkfWqCtNq+mIfs8ccW9soxxlvWrLXEj3ywWVzDGGUg4GWXjn6UhMZDM0VsYrGQSNvIkLdhx+tLb2/wDY99MP3tzcyodx29e+P8+lVnWPTbIiGaSWSSQn5R145/z7VObRdGmkuGuprsywfdI5BYdqB9CPebLTUuboGOeSYlYHbOTnsPyq3LN/aeoXMuoQxxQhCwB6h+MACs9LOzktUupVkd0l+SOVuemelSPdC7vpJdQUQW8wLEPwFwOCPyoaEhCskulYkjhS2jkfYPRupyPXpSyTPdSrNYzwW0G0xHzGwGyOSMVgX+sS3cZtI5I47VX8wupGCMc81y2r+IY3txb20e2NBjzM9/WqSuiWzq9S1+10HTfsQkWe4kk8wXA6L64P+elcfceI5EnaRJFMrtku3OfzrBa6N1GEZSdveo1jWV0BUgdDV2sK7L15dzapO8kpDsx4B4qMwyuDtjGV4xjkURWW7y32sqk4JPpWyulq3kqhcBnwXPSgaKFtYyzwswgLsvOe4NbGlWwdHAibzUXJJ6CtpbEWEJNnKWLMFLdMfWtcWiaTHdyrILt5lC/Jgj3zUNlJGPaaZbG1h2+al2ymXEa8ZBrWtoPtunLJNcG2ug+6OPaTuA71syaauiX3264KNm3wIoyMAsvf0qGyL27WOoXcax25BwAPXvR00DYkSQeItP8AtMrkPDKqtGTgnHORUt2T4igu5IIXAjYL5cgG4e9VnijiaK9WJhYyMzsVPBA44qvOI1ms7qLzzbNLlyejDPP+fakFy1NI+tWMoS1Q3VphGccEehJ/OnyJaT2VlErNNqEac7GwUPckfl+dR3t1JZpfXNpOFtruTAAX5ge3NFxFcWF4t5b+SyBPLwrDcc98UD9CW1ig8tLeRnS8iczKo/PrVbSFkvbO6le4yxnztIzu71Zk8/S7o6ksQlfyyMuOOR0/nVaOeRJra9W3WKBh5jpGThqWwPUuxadcavY3kszmORZMKGPG3HOP0qIW02q/2hDsTyowOF++RSm9lVbYwBo7S9cFkfnHOM1Ddywgpc6efspjm2TOeM88g/rS1GOs557mBrKO2IezhwJBwWpNKk862jsiJIb6LdITu4Iz39qvs9vod9e3ccxuLaddg5IKdMf0qHUpZdGlju1iS5TZh8ctg9Rx+NMQ2zmW+gmj83zLwSHlBxj2qvamS80m5F1cLJMlwEVXPUf5xVlJLS1v7HURA8EMik4XoufWmalbwJd2tzbJm1Z/NcD+IDqRTuBJrIi8R2tw1sQvklUxIMMD6Z9OtVI3OpRTQvGFltYsNKvoOB/Sl1BobgJLZysIbmdSxYbcEcYqzq1nNpUtzJalSbgrkZ4xnvT2EirNbWxtrICZzdKm4NjJx68U1baSTS4Jo5RJL5hLNMfmAz2qwyyaLfy3rxJMrQbYh256/wBaQSLaXlv50gWB186SH0GM8fpSuMbeRzanpDXUhKyLLtBReSB61Vvr37UlxeW9uY2ttiMRyWqxOZYJ9MMEjLYzvuaVuAQTz/WpoLqG1mkhTDLcz4SROQewzQ9dh+pDeNHefvbASJdxRqSTwAe/9aku1R49O1ATB7xF8wwt0HrTormLTri9t7i3KLcgKsrHjOe1VFgh0fU2+0MVhWLZ5fXGf8n86BbFrUE+2wWGqQQbEkclmQc8dQf1qtcpBcRjULBXjeZ/LlYHIp9oEGrRWUU0iWIjMhVjgcjjj64osBPpbxaWWjZbmcvvHoeM0bi2JdRFxa3T3thKsoEYjVU+975p9yk2l30F+Ns5SEll4ABI/wD11BZSxaZJe2fkyOs8wEcnf8BTYCqXOqQX77CwWONR9f8AP50BuRtcRC+sZ9phjmIMoVTgj603UZzFaxpZSeVDLcDMh45zg4NXEj+3TLYLKYRbwklD0bHT8arQyySPBpMtpGWUs8Z7gnk0kBNfO2lK7xXSXCysFIIzj2qxcQnR7yOee3DrsKlh1AI9KrSWcKQx6fcwu91LLvjMXYj1p1tZz3FtqB1CQbvMATcT8o71QyvGlmb+0nR3ihLFvLzkc96uW1ultqUFr5heG7nyX+6VHf8ArVe2WS6imsTKj/Z0HljA6fWlsJhceXZSWytPbxNJvH3lNLYZBdyz6Dqc89hMnlTyeWVQg5XPBJrRuzLoV3PemFGCRbEYHIYnrms/T1tJbL7Lcb4bt5SVCr1FXrL7PNY3drLcq7h8Rh15Ix/+ujcWxH9nBvdOuZFKRSp57RqDt9gf0qC9dL25024tyYYppiHVurDIzVi2uJbi/ntJLgRQwxbcNgc9Bii0m+16hHpQtxIIYmdXA79etFh7hftJpk99LbTFoXbyyucFPTmkvYrzSLmG7wtxmLDK2CQCOTTbaRTbxadc2pMs0xYHPPp/SrCzW0lneQ3dwy4YRJkZYj0oERwKtk0V5NbmK2CGRljztbPeqW1Lm4srhDJFYSzBi7dWGefwq5ZhtQhvrW4uCIo0CQrIeMfjSaV5l7DDpI2okMbZC/N75FNLqFxl7O9lf3f2ad0illCsFXoPTNQ3SPpV817BMkrMuAWOasaQ22zk0yVP9Md2Yu/Vhjt+VUbKCC1t5LaYSXLyyhYjnhTS0GaFzGE1azvLiN5EWIPKew4zj/PpVe6bzpdPuIkMVnLIclTxjPORU0UqXdxef2hLJGkMYj2gdfwqSwPmyJp6P5MSRsVY9GH496LAhNQuJdOVpNPbMTP8+9uMH0NR3bw6eGvIhHcq6gEN1INJ5ksawaVEqztM5/eMO/X/ABpbSyigsruzuyPNEgKRE9cen44oAlezSzNreNbhLUJ5mxT6+g/z0pfs+Hhnt5pY7dvmbJzkU23giE12l5csFZAqL/cPp/n1qe2m+0yx6TGS9vHGWDEYIGKNwuZ0mpNpAnawbz1umC8rnB9qWfOkal9qmQ3EJHIVhzkdcf56VLaSmxjt9KVI5meUlZByTnrUdsltp094l2ZRlwIlccn1xmqTF6iTwQtq6XE6NDAY9xC9DxUyuY7qwsoZvKs5X8xST1Geajg36tPdwyzmKOEALnrj0x+VOjI1K8XTwgY20RCSAe3Y0nYLH1oDx70ZPvRRziuUY4jPrRjv0oHJNKpy3tQUAFLQTigEf/rpAOGP/wBVApKUYPSjcBc0n50nTFKDmgAye3T0pR0oAPNH0oAXHHH6UvQd6FOKXp360mNB+dBpo64p360CDH1pe/pSDgUUwFA+tKDzQORQO/akAoopMYoyKdhC0Yo6dqKTGIelLniiigBRwPej9aTGaKNwHdKTPNL070AY6imAZyOlLSDr0/OnA/5FIBcgHvSCkHelxxQAuKMUA4o6nApAHSlzSAc9aWmAdvegUmOaDTSAUcH1rn/GShtEnGcfSt88g1k+IrYT6VdA9NlFhpny/eRhrtgueCc5pjQ5XrtA9OtW9Ti8q7lA4Ic1SViSQSc1rbQl7jWiVlyTuHvVdU2/dPy+9XMAJg9qhEWTnHHqKoRHKYYwAchie1VnQ8kEMtWLpQF7EHjmqbISAQWU0IB4BQdwTTJVYrtUAuMdacZGCD5t7HrUPnCKRGPLZ6UxF6SRrlI43Vt6DgU4SZiJUbHXj3NStN9pZJc7do6L3FRyFYozc/wngjvSuAyXynRJVB3D7249akluQEUIu1GHzbR3qD927JJEGKN13dKl+SNzFI5CtyNo4+lMZHHEVjJLjy3OfcVJDNFiSPBd8fIWquFTJi24xyC1OdleJjyZQew7UAMjMrkozqjrzxyTT3ugQrBMMpwc96bAjKfOjQZxySec1IAqkMVLqTg5HQ0AIYgzGRQzoeT7U9YnyWUDym9D0qbb5RMJYtHIOSvQVBCrr5lsXMcZ6betICZpAskdu42KwyGHWqjRebNJEQTjkM3WnkMrmJztdOVc9TSOWuI9y/63sxPNAE0TbkxyJEzkmqVzIbyaN4w29D8xPFXkWQASKdzBcMO1R7QksckQMhJ+cEfKKEIe6RK/nKxcKP3melTxOisksaEwt9444Bpk0NvbSlv9YH5Zf4c0Wzl2a2GNpOQBwKYyaS3iiuN6ncjDnPAzTYFDzmJhmNuFbsKj8lSZLebLyKflCnikRXnjMRypjPAB4oAl+UCS2Lebs4U9hTbXfqEPlhjvTIyelRM4VBwS/QgUN5jhZI8oMj5VHGPeiwhdqQyqzMxkxzxwKSS5djvUh0PBGOBTjZPHKXyZ0PJUdAKkjUMZIWXbFJyFXnmjcBsd6LZCk8SypJwNg4BqRIFjXyZJNoPzCNaZ5PlxfZ2BTacj1obzGCtHEqyIfvt1NGwWGkCRX3AoydAByTTE8xz5sS+W6nH+0RVmV3kj3rtjx971NIsi248+IHBGCzeppDGm3Yf6R91QeSTyarXEotJ/OjLOrdWPrVmVmjdPLBZGHzbugNQPCFO51Lo5wCfu5oBjjaurrMo3IRyG6ZpjwbIyEYtHnlT0zU9srCcxOWmQD5M8DntU0cwjikguOFPQLzz2p3FcpK5s54hcgNA3LeX29qu2263lkQgxW8+dpbk7agjIuIns5Y0Ruu9utELFomgK5mHIdj0AoALfELG2YGRHyFd+ABUqPHb+ZaTTGcD7ij7ppiTm4gSCTLuDhSDxSNLb7nSUAvFwoQZJNIACNNA1tcFoAG+XZ3PbmlW3Ck2kjhSAWJxk0z7QLy0wP3Dp1z9408RNcIk8WUlRcuznBP4UwuyHMipIu1fM/vt1xUsJjvZPkfbKoyS/Az7VF5i3VuJlB83PzE9vaiFZGug7xl1IzwKQ2TI7yKJmZpO2McCmyN+8y+4qwxlhwKsRp9lIbzBIjfMFXoKV+r7isgflRngU0BVhhlg3YlymMgkdfpT4C7xh0B4PK98d6SPMkZ3sgZDyc5A+lTQuquMF1jbq3qfagbJJFjkBwowe+OAaijVlt3CqskqnIZm6UjjerRqSGDZA7U5nDRKXRmkzztHGPSkiRtw6XsIjdy15j5Svas10Nxm0wwulQ5YnggVdmV2K3EEccUnPAPOKqXkE03kzGTbMYjlFH3vWqAzA0bkW0qjdGhO4dSfSq6oZVJMLKUbjntUt7bJcpCwYxzKvOOv41JbrvYJHMTu6jtVxEy1bIjyKU3AEcjtXY6RGAsYzx0rlbGJhMqNyB6V2GlReYyKBnkdDWqIZ7Z8JNKLzoxXv2r6x8I2vlwJwelfPvwb0wLDExGeB9a+l/DsOyBOOK6orQwludFH9wCph0x6VFGKl24HFUA1j6jiqs781Ydu/pVR/mb3qWAAnHSpUyxGOnvUMW45zVpRgA1ID0YlsU9wQAfShAD0p7HC/4VQDMELnuaY2QtSE9MVESc85wakYqkmpVyMe1MRNozUi809gFLjFMZwycetIx656ds00YPtQAhORTV+Xk5xTsZofgYz164pDIt24Hn86Z1znk05sEcVDIpCHB6UhhIwccc89qQACoEyD0xmniUN8vU0ATqAO9OBC4wKaFUqOTmk3fNTAkJPHrUq8kd/rUKnA7nNTwthSR0oEKyhR601WBOKdIcgUxADz3oGOBG78a/PD9q6WG9+OOuLGhVkjiUkf3gAc/wAvyr9EEwGGetfnv8SPCWtfFP8AaM8T6foMJuryKY8DhdigA5Jrz8Yrwsd2EfLPmZ47qusF9VjSQHasajA+nWu6+G+pQzPc6fJuVLoMsa46nHH8643xtojabqqyyKYZ4ZTbTxsMFXU4IP5GrWh301nqENxFw0RDDH15r4/EQs2j7DDSUopn13odoPjT8Eb3wtdIW8Q+HuI8feKgcY+oyPwrwjwtNd2+lXWjeYwvtJf7Ra7h8xUfeHPpzXe+E/Gl34I8f6Z4nsFeTTb1FhvoyeDnjJ+lTftG+B38CeMofFOnoZLO7Tz1MfChSRvQ/hzXFTd4umxfwauuzPo/4EeMY/F3hGyuDLmQrtMatkjHXP614v8AtK+IrXVfGEtgiO1zZxeWs2cbSeT/AEpn7NviKPQfiKulxbV03VrY3Vu5ODn+6P1/OuP+Ll1LL441QgI80lxI3mA5wo4ANTh6dq1+xzSjyzaOUt5Y4LI27A4ZxgLyaszWAmkJ8xY1VhhW44qtC9tpFrLdymJ2IBXeeVP0/wA9am0XQtV+I98lroz5vHbmMrhSO+T2HWvWlUt8Iciiuab0K97rUWjyRwKQQCf3qjcFJ966PwR8IL3x/eTSPfvpsaESeZMvBX/ZHevQdA+HXh74P6iuoeL9ZsjLtAWzKebufjkAjmuX8W/F/UvGPiq78O2kn9j6a9szWbwrsMvbJ9K4Z17/AA6mkYzqaRVkW9V17wl8IIZDYXM2q6lvEIuI1GyN84ySORXkvxE8S663iyz1DUL64u9PuMHy2b93jrjAqn4dtjcQ674Yv2Ml0iNLExOSWAyP1qC4vW8QeBDDMSt1pku1jn0Hp+FTCLaV9TqVKMLmP4pSGyD3FtGIYJLgOiKe3WvePAmsW/jDSzYuypNdWxt2TODvAyrE/XFfPGt3EM0tlDEcuqAyA9A1db4U1WTw14g0q9mlK2xI3bent/Wtpv3jlnT5o3G+K9HW3mvIn5uk4LDqSvTNe5aXrB1fwRoU4UqBAByfQYP+fauB+MmkpbaymqwD/R9QQSrgcc9f8+1RfDnXivgm+tn3FrOZgmegU06keaKaOZvmijI8daJb3t5e3MW1nmG0k+3pXhl9dCG62SLuWM/ePXg17b458X6ZB4VtRbyCXUZQ7ME6JmvA55nnlbedx5KivUjD3FFnJGUlNtGnF4uJUiS0RlB+VR29Kki8RfaGKT2iGBhnA6mufGUzwNxq2js6qCvA7iodCCV0dCrTloeseBPiTa+H9NudL1COW80mcYWFuSnsDWW1pZapeuttbyfY2YskcnVR71zVqTDaoVULJjkv1/Cvofwd8P8ASPDmhaLqerzo9xeY8/efljVhwPr0rjlONPUGtThLDxzo8WqWqX2m2l/c2iCOO1vIcIcdPqa+oPgn4x8GePDJaSeG9P0jVkXiGKMfN7ivH/iz+zRe3GlnVtDkS9t9omBTG9e/B9K858HeN77wnqFp9qCadrNq4a1vhnY47o1csuaom4M3UYVY22Z9N/EDw3FDfXen+WY4JQQqAcDPTFeI2Vu9tdvbS8SQsUbPtXtmmfFTSPiRaw2+qbdM8RIvAY/u5z6q1eY+LNM+weLyWGFuFD5HQkcH+lejllRxnyM8zFQdttT1P4e503wjeTDoy7QfXNUoZcyKM88e9W2VdN8F2cQYq0zBsewrn4bk+fnnrX2S0R4J6l4Zf5V5rvtPcvtrzbwzcAKg55xXoWkNvI5JAAq0Zs6u2HCmrgztzng1TtAdo9MVbGTxViFZtoHXNHTFNJz25peB14NCAUjeP60LFtAIJzSqMY5zTjycCgBBzig8mgDB4pVGKkYgGQMUEEduKeCBQzAjFA7keTtOBTxyoGKTHIFKCR3oENI/E1FIfxqUjPPIOabsyM02BFtyaz9ZdisNtGSJZmxkdQO5rUK8ZqqbMNdfaCcuF2r7UhohEa+YkQ+6oFXkGMDNQW9sUYs2Sx9asgfNQJjggz3p6jA70DIPPSlY/LjHPtTsIYW4/CosMTwKdLuZ8YxSKcScUhkqDHJp3fvS4HNAxtB5zT6AIpPJx0pdxC8ikxkdaa7Fc+lAiMy5f6mqNzLgE5ycVO/3ce2fyrLu5MlsGhgU7q4wGyRk+vvXG6vcmVic+nI61ualcbQQOuM5rkr2ba5RyOQRmoZaRSvJQzIu7Kkc/UGsqdWe6k8skgfLirTyoZm4zjIrD8Sa3/wjehX+rsMi1jLlD1YkEDH+e1S9ijxf9oPxJGdbh0iGQzWUKbpwCMCQjjP05rxCSZtPhto5onktpWJEoGcDvWjrGrnVL65v5D50d3mSRsklTVWVxAY5opVurPy9wRW6eprmepqtCo0yWNrdYmWaKbKHfnknpiqt8C1jYwyMzxzSjMat8m4daEae6s53UqLNzuj3DowPBHpTQ620VtK0a3MCyCXIOdz9xgdKgOpfufs9jrSvZqZMxjqvCjup/WoNPL3zalPazoY4wQIHGdw71JYFf+EnkuLFpPLVN8kEg6eoP61GIcWup3Vm4V8+Z5WMFQevH5UDKl6iR6Tboio2SBcAdfarjT/2VcafcWVsyMqgBQOCc8/hWfp8unvoyXUpKTM58xTzkjoRVi4u31O9sGiEltKoBdW6f7w/SgRJaw/aNY1K9gQwo3IQdQe+KishD9gvI0ucXUZLsGxtwfT9adDFc3WvTNDdiIIGKoDgM2OaggsI7zS7osyi5kOcjGGGcYHvRYNSNYxc6RZ3GGE8UnAUcdeo/X8q1NQlmvNahjjnEd6yqHcdMdfzqLVJwmiWcCR+W6DEbkdvQ/jnmkns7m5ltkIxJHGGkmHH0/p+VLqMrtEUvLpoZAl2wP7voSR1I96raTOi6NcLMsivHJucheZB3Bp9oqjWZnvpPJvMMsPHA470+3b+0NAlleQwPG5G7HyyH0PvQK5NqPz6TahUFqJR+5Dnlhng0ls0s2uRLMzL5CqDcEcn0/z7VFczXl9Yael2sYuYXGx24zH71oXsT/b+ZQi7fLDkjDZ6Z9v8KoCpZxQNeaiskhNy+5VkxnaKhhlax0Ty7hABHIWDKMZPof8APajR5pILy9t7i33b4iWmH8OOnNJMS+hqZo/MQzKsci9h70DLj6cLz7DBeTHZgSNKF/gz0JqG7ngbWsspkib5YCBkqOze9Lqtt+9ht2ndbdV3MyjIK9wKdDF9kvX2uLiHAWHb1VT3+tITIrBrgWmqWkxS4iZsNN3HHHNTRvcW+hRPI6iOY+VFEnITHG4ntn+lJbwyW0N3uKJp4H71j/y0bsKppZy2vh2a4SRirH50XooP3T/P8qQ3qasNvbTHTRb3qyQopZo2/ikHYCq95JJLr0UlhERcY+Yy8BUHUH9abcxwNa6U9lEjJHj73DFupzVm5uLrV/EgEIbzY13TJjAAxyDT1FYjisZtTuLq6S5WK1hyAFP+t9QfWqdtCkenXBjmdpkb96fQdsVoafAHt74OGt9m544l/Uisq1hiutHu0jJE0Lgu7HiUe3+FIYtzqSLHYSwWz+bKQgjK8detW7KCCbXHmtg1q1r87JnDM3p796I459Y/s+CORbW5UgrzwQO4/SrCJHeeJJDclLeVFO1w23zHx1/lQIW2tfMt7+5WJYLuctIgbp7j6ms10k1KwgkFuVnibCnopb/P8qntJnurG7tN8guI5Sxcdx6e1OvLidLC1SePESuPJfOCM+v6807jLGqQrqur2lrdxiCaNF3SpxyPX/PakkKR6lcW19IrSkFIJsZI47/4065iTR7iKG+uldGA2zjnOegzVXTHjg1S6SdTcsyORIPmCADj+lAFXT2aPR7m3uTGYg+9HY8sfSr11M3+ixTDyY5Vws2eFB7GqkscU2ln7REEtn+WF8fdfPJH+e9O1KOPRn0qCdzc2LsGaRTwD3AH+elIC9OLe31kJds0zeX5YKtuzxw3vjisttUlK3kBRxbhtsk6Dk1ri8tV1COIZnZgdvljlVxwc/41ns9zHb3RkKi1cbMFckn1ppgVtRnLQWtqxkZJGEsRC52496s3szRarYecourbG4MOuD6CktonsbXTC9wssDsGJjOdmKtSXynXrS4ECTKpbZGnTB/i/n+dAkNivGs9UuTalGtcfOx6gdvpTZbq5vIG8pUkt2YBPXPrmkSXOq6k8kG6wlXDjtk9KFtf7M0USLM7q74LIeI8dAfekDGXMRs/sMPnGe0YnzIyeC3epp3tofE8UdvbiW28vLALghSOf61FJPp72drdRxvMxbIibru78VJDcyx6hJcQRl0AzKkq8gY+7Qh9CKGC6sUuZ7dR9jUkCNjneT3NUvkbR5r6N2+1PMqzRk8Bf85q/pskt3aajewybFTrbs2QQP8AIqC5FpeeH4Cim3laVSQf4gTTETSKl7qNoyRMhj4Fu/XPv/nvVu2upjr7Lplstvzudm/j45XHfvVLV4ZbzVdOazUxXgJDup+77/T/AAqez/c61HOZGDxA5H3Sz+wotcotafYEzXd4sYaeMMyxKcZXuaypI7fUtNmms5GtbmNhlJOjgnnFWYIVltby/tXlgvQchXzjbnkY9etFwlrNosbwxN9tjmDDssgPcfjSCxT16KO8tLSGOJ4yuAYo16kdCO9SWOovqCzy3Nuc2AEeehJPAyPWp7q3l1a/topJlttSQgybDwB/Q1lXOoPo3ipZJMtayHyplc4yw6En8vypiepowahczi0t2slisT8p3Hjbnk/zptpNcXk15bW1vHBbjhnjXG9c/wAqum+N8lsEtvLtI5NkgHO7J55/z0qtJcXBuLuDTo0iCZVmJ4K57fpS6h0ILmYQW+n28AUXC/6zA5Vt3GT+VT2sUultfC5bzZ5PljkVfusTUrutpp9hFGFF8w/fsehO7g5q5DFFY3eoyXc5M8oAiXtuzVCRneXdvbWjXUq7ZTtQkYHytzinILy71O58uQwwMj7UA/hHWoLy2uLy1gurmVjBBKdiKPlGDzgflWirtqesSeQxisnUlRjkjHIz6daRRlD7Ho9hHbwSGZ5pC7Ptzj2P61bt9MhsJ55HklnuVjICZ4bI4x7Co5lQ2N1FawOZFmBQqvbHI/nWg91Fp93a2/z3MzRFio6gkd/px+VCC5iRWRGkLdXMk0S/aseUzcD3x/npWjNFPqviMuN0dl5bMFDYPA71Tu4Iv7Nu7m7VyVmVFjL+3JxWhDDJNrsLz7ILXyOCzY2nbxmgW5VumluoYEh2x2yuSWkOOTjipDePHrV9p9siuqwtiYt0GPmolP8AaWnJDGYzCkpL85BJ9/yqaCVH1V4Ld4GDxEbozz0+bj86AM4NDb6Hbnest3LcEh413ADtUkLm11m4laV2uAGDIOFYkdcflUpubHTdPlhgIkmSYfulXIC9/wAakWK1TV5bp5HNwVDLGR1yvGP0pBbQqNCBPFNqSkrnGIzkKeucVa1ASXeoXIFu0Eexnw33SAOPzqO6Vbq1LX7Ojq+FWPuMZGcf54q1Jc/bb6GcxSpDKBEYm6BQvU/lV26CZmpf3GpadGsMSwqkhLbxzux2q60cqaiYLWNY3cAecB0Yjlfr1qE3MuoadPb21rgLIHZhwQACBg0yXVXtjp8MIX7XIqnG7Pz5xyfXpUp2H5kj+ZZxvb71N/JKWVcfKqAc1UvoRptvHeXF80qPGSB33Y4H0/wpt/qA0dL1rxUiuQFVCh3EEnkn/PeuO1DxKiSfaTKs0kY2qjcj8qLXFc3p5Y7qH7TPqW2SKMFVQYDZ7c965bX/ABdJdyeVJIDbhFQJ3wKytc8Q3mtjzGSOOMchYxtH5VjiOW5AbbnH8q0UbEXvsWLm++0KyhvLjzjavSq8AOW3PuTv6VPBYvMv+p+73X+ta1nos9xF5624EKHlx3FUFmZ1vZPPMwWUKpHbvW1oukSXEzRMQgQZYnHI7YrRttDSVhJBC7JuAZ8jH0rdTTIpUmvbaGQQwt5bknIpNjSKmj6TcX3mWccUTCNSx4GSB71f01nhK6U9lG0gBdXPUeuKtMgSCa8tIX2SIIm2dwe9LPNBFIfIkYyQRjIZTkevP51C1GPt5bZLK3sJbFnmLs4dT82ff9KuWNvYp4fkSZZRJNcYBxyPQfz/ACplxJbmWxv7G6Jnjh+cMeQ2Of6VJNay3Vvol492klxuMrx9CQDwTS8h+Yx7W2mg1KS+ncKNsaFR90+4qPToftcFzaX0zC3jUCGRs/r7VJdm/wBV02WaOCJyZyHCYGQPUfnTdVkudWsDPaQrHn9yxUEfUUWDct2azXEkemGSNrBLcqhz1NS6fLOIotG2xcI33iOMcgg1WvfLeF7qGEwTQxCNju49OnrUd/HaXcRntdy3MMCs0n8P+etFxklpILNE0u4tRJI8hZX9CfSq0JtdMkvFkaXMkiqCR39qtGCK/sLS5hudl5FGC8Qznd2IqG3W71OxW8umikmSUgqzDIK0CtqOsRFPLqKXM7RuqgRJ6+vFOt2e+vPsQuBBDHb854Gegps0d5qmkx3iW8SSmUq7IOcDvTr+OC9imkWF8whVmliJ+bvgikMmFzc+bZaTCFmeNGyXUHpzkGq8MKlIdOu7TdcSzFtq5Bye+adqMFtcNHcafJJHIEBAI4x9fzoFyXtorqGYGaFTvBOW39sfpTQepLaXEdtpl1ZX8O5zcARlcErxxmm2Vstvc6kjSB5mUbFbpGMc1JObnUdMsLyMRyzbg86lhuUqemKq3ztrEUV6tubeUSAMqcFgD1P60IVydMvbvYySRs6x4UB8b/TIp1i00t4ujllEMVs7KD1Bx0qtqq/2lFJdW9tseKUJv7mm62YbpLu5siY7mIKryEY5xQvMNeg/S2VtOOlXEWJ0dpFJ/mKSyvo5rFbC5md7qSQ+TNjkqB901JLI8dhBfQzoLiKMBv8AeI5zUmGlisdUNuszbdxZFHyH6CjYNzM0q3TUra6S4mkKwyBEXP41oyT/ANtyy2sdv5Rhhx+9P3+2B/ntVWzM73NtfpCsELS7ZQp4ODTNUAkv5L+O6wgnCbE6delGweppC8tr7TLfT8YureIhowOVwOf5VQtYLS7s7ZY3kSe2BJUD7x55q34l/wBB1Oe7sNi7UG0qcnJ6giqr3VxpmrxXhtwA8JV3/hBI6Y/OiwXLVhYRXGgEzzhp2diFkPKehANUfs95qmmXBfbPOjhASRnZ6/59KW+LWl/aXcyhLaXG/ZzxjipI40068jaGUi1umCtnI78ke1Fu4eYl7fPqkl2LaEJLBCsZbHXjFOPkpBYLCvm39rAHIIyG9f603zf7EvZmhdbqK5cKpQ5A54B/Op5Y4fD2rahJdAlXiC7u3XnFAeYRXUl3pNtd4D3cUjOEPbB4H86YyTazZRan5cauZisiEYIIP/66nsLaCzvpImZ4ongLxoRnGR1zVSyiaHV7a2W6YwsrOynIUnHU/pQJrsF61vqEtxdKsodHCSBOR7U/UrYRahDe2MjLcpFt8s/Tk/zp5kuNLmW3jSNjdOA64DKewOfWoYD9h1a8t5wSsgCJnOBzyB+lGwbjWjvzNaX8Fykk8C72DH+L/Cp76SWfSIL8HzXmJ8xI+mARnP61XsxbaVfXpu4XNsF2x45IYnqakJngvbaz3m2s2UuS3GQfUfXFL0KK1/NGUN7ZxeSVIDFuje1S38Zt4prqybEvlhGxnI9c/lUgaOwgj0/y1uWkmJGeRg85FTQTpY6Zd2V/bs0kso2lDg46Cm0L1HQo1pNp93IizOsWX+YbgxFLeW7+RaaiLcuzEvtAwAAe9U7aIQz30czsuFCKepT6VctEU61HZyyv9njt2DB+h4yDQMpyGDWopdSijeHdMNzE5HXpTL6a1S7vLmzmlR0ARtq8LnsKl0q3ure7hslKmwnJbzE6fWk04S6feSWr2kbJdSgAsevpRcWpduIttzp91bTFriOHzSp/i9TVe/t5rm0sr7CmUyeZIPof/rUkt0mk390s/mmEfuFU/wAOfT2qtDHDpuvNHcmSOzWEgHqASOKBvQk1lvt1kLqGHb5z7T5fUeuanvpYnsZ309zDJEAjue/HFSW84txa6cjqkUkhYSjqVPJz7cVBNJ/Zd+ttBElxb3LgMW+Ybu39aNwGSwLYJbXFvL9pvEjByfpzToYri4S3v3ZAVfzDF3GDU1ysehT3ktwykyYRY8cYz2p2nxWtlqTrMHjjaAlQzcAkccnvSAq3F0+t6XJeS2/WQqQgxnHTNFx5Op20l9DDJbSRMsZZeR06YoMLRNbQtM8dsxaRlI5IPfinwSTWYW1s7mN7e6l3F26Yx70ANukg8xZbSRvPEYwegVu5/PNSrH+6sbuSWOSSMGSQO3JIPGP0qoIBpU88rqLiOdgmCeBzUotDpusyS3cB+zJAcKOQf881QDp/tHiPSXuhAGBmIwBjgd6dqV4l7F5tqzWzRBYyV6g9Me4ohVVurVfPa3sZzv2c8f54qGd5La/js4XRYriYbpMdvekgZbxaR3guYJQ1xaxAtuHAOOfxqKOKW409Ly4mSVgxkRZTyB2qGeCPQ7q9aZVulmXG4HofpUUDQwXTtciRIxDjZt+Xn0qhEtxcNqaxX8MawIJAkhQckA8/1q9q8MAnOoWL/MhwCp+Xnsaq2GyKe2s+RYuS4kfgjPOKWK5k02V7P5ZoZ3yCo6H3qdx7H1qOCaM+n0pM+1OGBya5ihaAACaTNLj3/KgYuc8UvGAaaOKVeuaAHdOf5UoGKTpTsikCEPJoAxzQOKXOBTAQnNLQMHtS4HA5pAHrRuOOvSjoOTmkFIB3XvQTSEbsYpQMcYpgO7980lJuPel6ikAuPypKO3SlFO4CgfjS59KTNJ15zSQDsc0ZwOlIAeCelLnNMANHrS44pKQB1FLz0pKX6DNNAH86UcdaTODS45oAAOvpSjikJ5pf4qQBjNBOOKSgHJ55pgPz0pCcUcUuc0gDrRQfpRSAOvrSg0Uh9aYBVLWlaTS7kL3Q1d7c/pVPVRnT5/dDQNHy/rW9dUuOhw5qqieapJ6+1X9dVl1i5BHDMelVN3ljgZrVCZTcsIyCMmhJGKgDIFMupSGx3NNWXAHBHvVEsbdTKUK4KnPaq4YeWSG3KvGKdPKzng59RVZYxGSTlVzTETRGMLub5WJ4qEGOK4Vid4J6GkkJJ3DJTtmpLKJZyfNA4PanoBfmRYpRIGCRv2WhG8tZI9gZX6FuwpZEwoRuP7pPpSiFZ0WI8Snox6UkDIFTI8sklV6Z6UjuJv3Z2rIvOB1NStB5qyRCYgx9l7mq4HmRCSONUljPJbvTAmDpNAcA+avUNUbMEiWXzAr5xsUZOKU4jYSn94SPmApFCRPvCgB+w7UgJy62tzG8a5Rxjn1qJ5vLlMTZ2SHg9gaIlWR3AJbH3d3SnqBfRiKTmRW+Wi4+gx1Izbs3PYLSNFJ5WQoWRcck8mpJLUqx2keanbPJqRkWcJcZMbR/fJPU0bAROxuF37SXQY+Y0ot2jWOZQWXPz+gqeSSNdk0B80Nw24cZqM3LRyGJhvjk6elAE+VtphMp85GHKnoKq+eBO4BLI38I6VPDEkPmQuzMx+4o6CoUV3ieNtqsmQAvWmhEjqDH5TZ/2R61Gtu80Kwk7JUOQE6mlVnnth8+GiOAB1+tQyO52OhIdeu3vRsBYiYlCWG2RTjC9/rUUvn3BDRHBTgoB1FOhhcHzFOI2PzL3J9acBLZtujyIZD82OtIfQbJFHviYuRu6ovb61aRxBJ5eP3LdFzzVeRlh3dFRzwT1pJVHlFFO2Tsx60AhZp5kmeEbo0dT93kmqollMHljKFTnIHzGrSQzPHywWRRyT1NABUrJCCJU6lj1oEOgWW5hYqwjkTG4t1NSqxt285WJUDBz1z7CoWvAk4kQF88MW6ZqRJVZQNu4Of9Z2FADcma5BXCxkfefvUUcJJOQzxMdoZvu5qdDFukiw07dFZhtAqO3LOjWcsm+YNujRDx/npTGWLZkE8kDgzKBtU9h+NQvAkxa2dnbYcxqvSnxu8qPHOfLkiONsYzk+9Ac3MY2MsbRnBC9T9aNwuEU7yLJBLiKSP7oUcmooQ8tuchY5EPJY8k0+WZZHd41CyIMEnqagEyrHHLGjAbv3hPrQBcWBbqATKC06/MSTjHtUEki3Fs0kWWmPUH7tJeTeS5khzN0yFHGKimlCFXwAj44TtS3AnizKkL7RJIvHlp6e9RSW0jS+fDtt9h5VjyaarCG8E1uxjRxyO4py2jpI7sGeJj99+5NMFoPuJYJ3iaGLdKn3nPrTbwzSt5p3yL1kwOBSlIbG6TavmKwyVHAzUlzdTWrLHOwWCUZ2r1HtSApzxi3aKWNvOjLAsoH8607gl22yOsccoBCoeQKqxN5cv2eM7EkG75uTjFIsJDyQufLDD/AFjDkj2pgTRI9ufJDEwMMqoOSRTSjIhjIb5edmOTSwAyQeXHgSR/8tXzk1Mrz7RLGoVm+VnJ5P0oAbHHGfm2rJk/6vsp96laWOTMTAb1OflHA+lR+RsBERAZj2PJ+tKqvCFkBPnKMHHSmHQgZ/lRg2cNgoVOT9almcWShpZ8RSH/AFcfb601bhRIDlk3ZyR1NRz3DGJYmg8tXPyyydSKVwFu5Wsb2O4ji8y38okKe9Zs11Nbzx3iwb4ip/dk/dqcbkljWa4/0fYfmB6/hVRJktXDSSvPEyHGOhBpgihqMhMq3Vqm7zB8+Og9qn024+zzPugBLDIZe1Um8uCYbtyxSj5MdquWimFHQS5Ctwe9aLYmRr6WBK/mYOfftXeeGoPNuoV7lhXF6LENg5yc969N8CWXn6hCCuQOma1iQz6Z+FFhi0j4x0r33RoQluAR0ryj4b6d5MEQ29cGvYbBNqAHPSupbHO9y0OT7U45U9TSBAvemswDd8U2GwyT5uc1BnLcCpZnGeKjXlqhlD41wQKsAA9OKhjHNWVTNAhyLgcUm35uc0AbRik3k8d6AEbj1zQR2oJ9jmml8fWkMlAJFSqMDoajjPTP5VKzAgCgREwBP+FRsuOnNPOD3poPXnmgYm7JHH1FRzMeM9KWRgrZzUT5f1/CgojZgZNopG7gHPvQsW1skmnFRigCPbkH1FMijw5GPxqUKCfQU4YpAOTCgDOaQhQScUcc9cUiHOM8E0wJEA461J0TjrnpUI4NPIOR3oAcrFsg9KFIB/wpNpJJHenKuBQBHdSi1tpp2OFjQsfyr5r+BM8WmfEC/wBXeMLNqt5Juk77Cxxn/PevffHeoro/g3WrpwSkdrI2PXivlDwr4iisdDg1KWXyLeNRIzE89c4Hv/hXBiJLRHTSUrOxzf7VPw0/4R34j6ymxjbagp1CBx13HqPzzXz7Y6xb2QQNL84GCD+ua+iviz8V7j4s6zZXCacbe3toPIiZjl5B/ePoK87uPCuhXLsJ7AedKP8AWDj5u9fO16aqM+jwtWVOKTLng/xda61pE2jNeLG8qYhIPIbtivoXwfKfjH8H7/w1qH77xDoKlU38GVAPlJ9j0r5mtvhRoUcsUi3NzaStkJJEfuOOld98O/F2tfDPV11ddRtLxghgmS4fY00fv7+9eXUw7h70Gdsqsa0bW1Rm6NrM2gXdmNpTWNEuPOttwOx4zw0ZPp7Va1PUf7V1Ka4aKKGe4kMwUybgSeSCateO7+38XancappFr9gjul37OGAbHOCO2c/54rtfA3hL4d6b4fGoXmrz61qEaiZ9OEZXa+OccZxVNezipMn2qdtNTD8AfCPXfEwF7qVolrpDn9487BVxnqua9B8U/ErQ/AN7FoHgSGxbW4oG3yhN447Fu561wnxG+Md94t8JSWmgWraPZ2M6xy2wbLuo65Pp/h3rz7xOyLDpXiywURgMscoUjOeAc/rXG5yq76I6KWH5/emy9r2rah8UvDE+o6nN9p1qBiWTupBORgdO351j3N3NrfhbTNZt0EN9o0nlXKj7xTPJ/wA+ta8E9v4b8dRXSktp+rRbxjorHgjH51Wt4x4V8Z32lysGsdXBwW6JkDn+VWlyvkR3qKUb9Cv42jSz1HSfFOm4+zzoBLjqSTzn9ara7af2ZqRuI41+xajB5rKOTnvxVux02KXw7qnhm/lcXNrOy2xUFgR2yfzotEms7aKC6jDy28Hkr5y/wnr/AFrspU5bnHVqxWh5pO8c+pzTQLhA2FLdf89a3Nj3+nhXbDAZGO2KwbuFodclt44wAr5z2OT2ro7eZbSCVsbiRkAdRxWTvfUqNnE9J1C7Pin4IaddM8i3enNsZ27gH19K4zwnqZs/B2qyK5LXMvT8K6HwLctcfBPxVHM2VWVim/oOP/1VzGm2ZtfhtY3DDbHIWLnqc1rF6KJ5TjytnAX58u0IlyXBJB7EGuTmy771GGz27V0OuTsNygg84PuK5ub92QF7nnHavWWiRxpXZPEhlx7HkVr2Frzlxgfw+oqCys/syJO8g2npjqa9A8A+D59W1Manc2p/saH97LI/yhgB0B71zTmdCXKbvwl8F2niCC91LViDa2f3VcYV+M5J9Kg8ZeJLnxTqKqrBdLgOyCFfu+gNS+PPiNYalcJpNhCbLTduzEY2KT+FcfYyz6VIbcIZoH5VieRXC/efkdVOFtWe5/Cn4+ap8PZodP1xGu9FT5VHUoPevafEfww8GfGLwvca/wCHobc3RQySRADYeOmOzfSvmLUYS2lWjEJI7xgPjkD/ADxV34Y+P9a+EesnUrB5L/SD/wAfGnFuGB6ke4rglz053gzrnh1KPPDcg13R4vCq/wBmXZmCrJm3Zs7kOegb0Fdbp+s/8JVbaMJ2zd2jeQ7nq654Jr03xZpXhv47eDv7T0F0W6KB5Ik+/A/cEV5N8OdCutO8ajTL6MxypjI9Rng17uAlGrNPqeNipt02pLY9d8aXKQpY2SNu8mEbsdiRXMWkwEy7slSRVzxncq+vXAQnagCH8KyLSY+cvGR3r6xnzZ6n4Ym5GOQMdfavTdDIwDXknhWXOGB6nkV61oPzKoPpWsTN7nX2fQc1cB4znrVW1T5BVpsgAVoSIqdexpjAmQAdu9Sryc9acVG7NADVBGOckUobDE4p5yBQBxxSATjHvQeFz1xSnG7I5+lGAcnPfpSGhAAcUvBNKgJ9xQRgmgBFOCeKCuB/hTs496bwx/woARhtWggEDtT35+ntTdwY/SmIYwzzTACoNSHGcdKTJyB1FIY1c4GaRSAwOe9P6mnBOenbNMBTyOtITxmkOSD170PgLmmIjzk5qRcHtTExUiZJ9cUAL0pSMqRQME4NBOBn+VF9AGE8iopZOAOppZWKr7461UkdlZiDkUgI7ifa3HrWLqM+xCc9fT2q3Lc+vDYrB1i4Ugjkcn+VDY0ZWrXRWV8fdGR/WuauMySgtkqTnJ9K0Lu4EkRQdSwPP5Gs0yqkZHXAx19KzLRnrEXmDEfdcHb6jpXhX7Q3jjfNbaJaO2y2bN2qHqecA/zr2bxJrY8M6Rd6nO20RI+zjjd1Ar431y/uNb1qXWjMtw8ztJNGe59D7VlJ9C0rlS8X+z7Pz9PV5Lac7JUUDHv+PFZ7LGdTgWyiDwlQZo242DuD/nvTreQq5u7WQbRJmW2zxuHQe1T2qhry9nAMAbBOecgj7p/WsLmhRVZ2tZRGEe33+Qyo3CjqCao3cSQSWUmnu0sbPs+zsONw6g1MtoLXRZri0uzJM8uJoxxgE8D+dOmneAQzWqyLOMbYz0Ru7Z/CkLYmgl3a5dSwM1rJHEDIj/qvvVHRpZbi51C9jlDoSEZD/c9hVoqdQ1h5o2xMEzJt6Ejn/GqwZbjRbqS0kWC5EnzBeuO5FUgLE81rHpLRWkQLxsQVA6nsRSTXF5eXWnQyNEl46hJc9R7/AMqQtbx29oqIXaBhyGwJQe/1q1qIQa5a+fmG5UYLY6g9AT61LRSEktETW53uZU3INsY6AP6msyziE2l30To1sRIXEvbPbJ9OtWLhrR9Wm+1LILhgUUjnYw6E0qXqyadc2Ezkx4z5uP4uwNAn5DtTvZP7EtIQBHIRtScjO4f5zUiC7i1OC1uWZbdIl3y92B7Y/wA9KoSXBktbGwvVKo0vysnJUdvw4rV1KWCHVrO3lm8xJFCRnv7En0pkjFkjfX7i1chhHGSJFXJUY/8A1fnVC3vBa6VJbz4mhEm5Co6sTWhpd/8AZdT1ZLtUaVgU3RjkKBxj/PeqKNv0ae6hhJtc7Cy9Q394VJQ3VlnFnbQ3u3FwQUlX+BT/AAk1LDbJa6vDDe7tpxHFIpznjgmoLm3EY0u2ufOe3b94G7Y71Zklitdc2A+fasuFAPKf7Q/SmAyyjVl1WJi0sXQFeoNOvLw2vh+FJIjFFMQCq8hSOA3tU1gxt477coFpjiX1fsajvjeNoJvneLyZWEbxLgjI747GkMbc2rWUenYuDcWjNlgepPf/AD7VcDy6d4geWxtVu45x8wJwFTHP0PWob+OK2OnzCFp/K2nyj3buCKsSXE8fiILp0LOHw8iP0C45UChCsUrSCWZL6O3VhBG5cxO2Q2R0pJbuNtG2xxGZ5F8u4UH7hzwP5VY02BLWPVLxVlPlPhLdfvYOd1RRRWY0kSQmS1maTdMW5JB7A0dAG6mpWHTnso386ErGsIHX396mQGDVnnWUpMVxMqckd+KguPNkezvIw6yxkBAG7dmFNnYXWtW6wXSRyHlnHGX7CqAbbRG6kuXF0WkPzRxscYXuRTVtrW6s1iCsGtJvmXPyzDPX605baB476KRv+JivPy8AjPapIyLXTrLzrQghwI2UHnJ5z/jSAtXdv5esafaz7YmkyqTtxsU9jUd1Z2qapmSbNwuUiMnIDDucUeILZpdd0uzvZMoqlvNHPHYH+VTxx2kXitkaJmVEKeYDuKcfeoJuUbaf7bBqUTo0U0eNsy8BmPUfSrE0MkekWceogqsygK/pVeFpp7G4eV1FqJSFkX19aj1APZ2djbPcG+jdvMyeSgPXFBRan0xV1WMSt9psreISJHnJf3FLHH5uoXv2ZQLVlG4rwR6c0+fFprdhNap50BjyVHUAj09RzUFhM6tq1ywMdjgowfgMTnoPXpQCDzrv+wZJWSI28kqiKPOcEcZqxqyW+l2FjLNFHcRSt5ojU85zg8f561DDFFp3h43DfvBIArRhsbc9Dj1qGKWQXcAMaTWiHIT+IexpALIbmDWBdWq7oWT5y64wv93/AD6VHHcs2gTswIgd2Q7OcYPX/PpTp2nuL+4FnHIltESzO/JKn+EipUsksdAnaNPtJlb5492NgPfFMCG40u2TTNMFs3nwM2d+7nI6g1Zub6GxvVFpaM88qbQoX7oP3uaqwTWqWlpNHnyosAI3QtnoRWi7vca9LcQiQKIhIpxwmOSuP89KYFSC5/s6xuJEd0jCmPy3XcZCTwD/AI1HBaImmySzysJHcGZCeF44GKcu3Uba9uvN2NCpAiOMkE85HtSXk8TWFs8ZaRkVVkRurt6H2pCsFzcGa7tJrKJEkABKMuNoHXFT2809/rU4tiIFhBZkZuZR3AH+elSGb7Vq6xRWzx3UkOQuMBD3FR28UUr6hdLEXuYjhUTg7u9AxjW8UFnOI9sc3+saJj/ATyR60l29tcaPp4tohHKkoGB1Yf3hTIxajSzMymK4zmUvzkHsKHhbUDbLCBbXOPLUt0K9mA9aAsW7uFbzVYVkQ2UrIA0yHAYg8YHrVfyI73U7tpZJI7mFdqb/ALu8Dgmp9RVLrWdPsriVluYhsVpOA7AcZqFZVkvLq11BxDeSKV81Oi7egagRCHnazMQdhOp8yR0Aw3qK0dSWW4g0+V7dYpkOFAbblezVnCzkTRzD5ZeEEFJQcFj3Bp11bvGsFpPcSB1QMWPO1PTP+elA9i3dRLea9DBdyKkwjGSgwH9Mn/PasvUdKs5pry1vRMblRlXz8qY6Vct5IBqm66ndWZPLhbGePU+1R2UtvOmpQTyGaJQNs46g+maYJmN4W1RZdIWzt7d5b63kYSYbhs9K3rRt+o3VhBboszJtYluMcE8+tc6NLl8PmLUbdCiN8pkHQ8/e/nXUkyvNFDBbxx3cif69W+Vgw6j3oBEOov8A2ZpllHAbd5wzeaWPKAH5efWrENpFFqt5PfXDPcGIssajO49se1U7qztdO0oLI6teGYgM3O5ccE/jVmC2jtb+5vNSmJmSE/LHyc4+XA/KnuFymIbmWyPn3LQrvOFxxjjIH6VZjhudY10CDdZWaoQM8ZIXv7Vlwrf6lotzLI0iW8MhUDHPIz/j+VX9R8zV9V0028zwQeWsIA/iO3kn9ahdhkFlK8+nXMFk7ySpdCUyHhemCAfyq0jrpuo2zlDNNICc9SCR0qDUE+zae9lbwSD95udo+owOhpbQmxg06XDXE0p4D8kHkYqtiNSBNPWLS7+a4jJCTjh25OepxWpLAL/W7d7sRJZzxgHc3UBeMj8vzrPg0ctaapLdThsbXCu+MnPIAp89lPfalpk83lx6eIkC/NklRUmi2Ea0Nzp08VpALWKOYGTB4JwcEe1XHCAWiacsKzNEFNwo53EfNjH41DJG93a6nb2Uym1LhzISckDOPwqFpltn0mG3ZQduJJF7OemKa1JewxbeDTbOYxOJpiQGTb83Trmprd4rKSwuLp5JpnAZfl5xjgH2pQEsvtazSkyiMeVGq87s8k1VEojWxv7q4kWTOVVgNrAdj3oe41sPgcpDeXN07bSdqx46ZHUU+/vjfTWLQxSQ2kUSRl2P+sHQ/wCfaq959g1CKRpLshTiT0AOcY5rGv8AxJC0MNrK22xt1YBk6se3+femSzTvfEaWVxe2NkmQw8syLyQAex9ev51zOpeJ7DTdnlQSLdDJLM2cHPBFYF/4g3xmK1bysMW3fxNmsN/MlO4t5jYyd3WqS7k3NK/8RzXxkeV2Z5G3MTWPlfOYyA4bvU6RTzRKdgOOla1rpM93BFIYA8YPpziqJ3KEGn+coUMQh5Un0rQtPDm258t5lWNhlZC3Fb0Wkyzwl4rZfKRwrFe9a13YWup2ksltA8IhcJuUflSbsUkZWheHf9KeLzlaJVLbycD8/wAq29FscX4s4Jt0GxmdQ3ytU86KNMd7OzdHQeXLg5z9RVuKG3ntVWxV7a6tYx5kpPXIqb3K1JLe0aC+g063YQB3YttI2sMVd003mnCbSXCJHPIZQVAIxjkGsp7eC50mN4mkN3GN0kn8INa8d3aXXh2xzufUREXLY+9zzSsMrQtcaQktg2I0upA0fG4D/P8ASmQwSeHby8a5jSUz7UG4HnntT7OSwudJs1ieZNSR2YqQSp54BNNt2m1LTZZJrhEuEm2xxSNxx1xSENEEei6rcteW2YJlCCInG0noc0+Cyjt/E1ubtD9lSFgqdxkcfzq5JeyeJo5stEzQjaFdhktjtUcN3c67Z3UMkSNcwKBtHBPpg/nRuDv0KkYjs72CCKR0tpJSw3DGPxpLh57DUbSBb0iCeXJ2nHXvirFrNJqlgbJrAC5tU+XJ+bHqf8+tLbtb6sgtpbYpe28ZO/POB1oDcjbGmyXELTBxdTKUkOD07H86fqs8mgrdjMVwk2I/KK8HnpxVWzkhvrb7O8kstwjk5CdfSp4xDq+lrC8ot7qOTPzjkgdKYWZHfTf2RfhpLZlXytj+VnAyOMUy3jtYWtHEciWkm5lkJzkmrscU2q2F3F9oWS8hOMluCP8AOKppb3N7pUlkw3NAo+SNc49xR0GiUmWwubdbeaVbVyWYPwOe+KXzH0mZo4btHgvJk+dTnI4H9alhvZNQsIrSVEWe0hCNuHJHrVLSIYb62jsQhNxC7SBhjjnNC03HuW4VuNIvb39yJYnIVN/QjPb/AD2qJGtNIvr7fbyJHKm1sgkKT3HvU8Ekd7E8jvunSUgpyBkd6M3FzYXoubiMOJF8oSc4znj+X50bCbTIItOhsdYtpJpitr5ZUL/ESRkEip0mvBd28Mbxi3kcl5TxlfT6VDbTvrltc2s6J9qtlyZUHJHQY/WmtJFIIoPLeW4toDhh2X3HrTt1F5Ey3FzYXEVmNsq3U/8ArFwV2nj/AAp0WzTvtlvdIpM0wAUjh8dOaSFY9U0fT/JMkEtuGJ29c9eaptYy3Wm26G8QTiUyDLckZ4x+lLcL2ZJHbR22o3dndQyJFcMAMHjr2H5VI1qlhe3Fq0xt4JVCKCeQ3+c1XlkvtTsg0ifaZIpMIV9BTNRv31Czubr7CftSuAXBOc+tMe5c0wPatHpclyJIvmKfN97jP+FLZwbbhLD7IgE8u7yiOhx1zUCx2+u6edkbQXMKjdI3HNSxqr2cVxb3Jk1O3T5lU45HSkTuRQi2tpLuOcyuZ5VRWHUEdMe1Ojd7k6gHdYk+VI43bhj3OKSQTXdjY3crBbiPMjAdiPWmygXVja6j5CwfvSDtzhsHmgZYSSfUXe2ZVIjgOB1GRgClggj1CW2sYoWnuoImYkZGMDJqDVVWa1n1GxkMTzMAwPQAn/P5VPdTXWnKl1aSIqeWFEsZyWzjOaNxrQz7fSUuNJt4YpZIZopyzfLk5zkA/rV3ZDrulTJdTD7Ykp+QN1GOD+dNv5ZdE1W01BALiBocyhezEd6ie0+yXmnXkGEt5/3jK3OVJp6i3LX+kalosuTvntisYP8As/8A6qbqF4lzavFHB5d1ZQrGZFGNw9f8+lR3HlwqktnIYreWcGWToOvNS3dymizXNxGRewzHYM/MMe/6VGo9GOstj6Ba5JF0F3qTycgnvUEf229sBd71E6McgnJyP8/pVm5tYNLYXNwSgZCCB90Ajt7/AOFR6PAkV3btAjLZ3EbPiZsjODVEjfNm8RaRLKI1V0OHTbgsQKq6jPHq8TzPGYZBGI2Kk8ADHSrlpHPBqVqVnAhdiJDjAIqu7S6PfvJGVmFw4Uq3zAr9P89KEVcIRbPYQzRNtuYE2Ycc9OtTzQRX2l2EjXYkukU71z9454wfyqvHLFpl3dtLakiUiPD9Dz2pXtYNI8QCGZj9nQF3hXnZx2/Okw8iSGO+vtOM0u0TLJg4AyVz1qa9vptSsNQmVVikjKosgHLAjp/n1qvDNHFeQQQys9u0hO4jkr1qa6vP7IeKODZIt1IM5GQR3NO4iGORGsQkJYTWcWxv7nPc+9RWEUVzbWZW4f7ZbKXPXG7qOamuLufSGvdtjGyXBAwwyJBmh5ZdA1OW6uLZUt5o/LAXpkj/APXQtQI4pby70ppWMU8olIbec4A71M9wfEFvNNHDHII8K7NkHPp/n1psUVrp11by4MUMyF/KByGX1NQ28FvFqEDW0rC0nlDNu+XHuP1oGXL77NqF40ltEd9vAFJTnaMY6etVjFa/ZdNWKSRbyJTMu0Z3dSc/pU3lvpN/dSW0iPFcgRsQ3OM//qpmpW83h69mvlHnYj2BSMjn0/WgBXlk1nTN8oh8/wA3JVmwQPUD8/zouEudT0q6aTa8ySKiLngLj/8AVVeeFbbVLO8kRgxjEsiqDsPGQKe6xiXTp4o2S2u5Q8hLds80AWLi4F5pUgmyskEKxkIuTnH/AOukb7LeWVjpUKkSw2+8yZxg55NQapcJZXTSWTGNJ5ucj37+1WNRDaTqlxPbmOeJ1CFu+3vQBBaiGe3gtpSpuQ/yuP4iP8miyF5qNlqTPcDzYpBHGGOQBTbzNjd2t1HbkhBn5R8oyOf60+zgXTmtrvElvFckkoOQ4z1OaQEsRl1W2a2IRZLaHaQ3c9sH/PSq9sTqSCye3Iu4ELZ78f5FJqbfaoJ7m1kCQyyhWJGMYPY/iabqUraVeS3dncGfChAB1A71QmQoIrmxENw7RXyOTjb6Hj+tXZxL4g02aR5FR0IVVVhg4qWS0jtNUsry8O6N49zHbwGI71VvIQlxbTKgFuJN7eWeCPahsaLkvn6xYTARFDaRKpIXkcYGKq+Wsui2sJ80XgX94R97Pr/Klv8AVGMZlsriSGK6YLhhjPPSruqL/ZDtJayCa4Rdnz9BQwPqrGKWkU0vTmuS5QvOPak6Uo60ED/9VAx1Ham9O9OJHvTSAXt3pOvFKKVh70gAHNKPSkNHWmA4ClH+c0nT1ozj1NJgL2pQM/4036ZpQPakAY9qUdeKADR34ODQAtGOO9Bxik6YosAYx60tKOaPTv8ASmwDqKUDmmn6Uv14pALjjFAoPFA/GnYBaKTsaWgBf880D3H5UDp0yaBxQAD6HFAOKTNKBwOTRYB1FIB2NLSAQ80vp7Uf5NGM+tFwFHI9DQaTBGKU/SgAHNOz600A9Rxil3UAHUnrS/zpAcc5IFID6ZI9aEgFYZqvfYNrKDk/KeKsE4qC7X9xLj+6f5U/UaPmbxQAuu3KjOC3BrOkwAK2PFyNF4guMAMN3FY0xBGeh9K0EZ91HvcYBzTCAYsHIapppAWHGPpUZbGehPoTTEVJF2Dpgnpiq+GbK5OM1M7lpMHPtUbqyAgjJJ6mmIinZpNgx8o54q1pqCV2JbZxTS6yKQQVA9KWBDCPNHQUxbFoTvPAy7SZEPDGppIGuNkiuSyjp2qqbqSdA6KGVuoHpUoi+z7SM4bqooGNlZ0uPMjVY1A555NM3KzhxHlPfoTSXDNCA5+WJ/lB7ii3eIgxqXmX+HdxQxDSrM7IWKxnoF6VZWFQEidcbR1brUdqjbpEchBncD3p9y5mkDKGaSPksfSmMBFligDFwcgnsKe9xtEc2VV4+NqdSKdcXDSLHPu3DGCq9hVcosdylx9yNuoHXFIZM8sQY3luCoxglutJbhZ5uSSkndumacyxLNIqp+6YZDGmxRNKPJUnKnK5OKGApthbzNCTvUDI29KcPmQxOOV+7jtUay4bypSfOXpjoajkdy24EjYcHaOtBI+TzDCNjMZF7AcUKqTwiUfLLnDAdamk3mBZVZQhIyg60yeL7G6Sxrtt5OuG5poBY4ltB5h+45wQDziliCwM0sD7Y34PrimpMElCMgMT5G49agjTyp2hRcxtyC3akMuQy+Q5VQWhbozelQGYNM0RDBTyrnnNJbySkSQn5yBwxFSW6rcKykBZk5G44/KhAQvG8hYOvAIKsetXfMSWFZVwky8kHqfwqDfvKyM5ODgjsKcyHeZwokXGNx7GmIS5lcFJ0Qq55JamIZNxk/1iv1Y9B9KXOyRCv75Tw27oDUiqIGaOUCYMcLtPApIBWENrOE2+esi9T0BotrcOZLdy5AG5Av3am8lCWhaTc6j5VXmlZy9sIydkqcbQOWp7DRDJ/pKbPMYNEMKi9PxpjxMxjeNFSUccdaFn2sXjAUjqB1pq3DvdxyBfLjYfNt6/WluImgkaN3khYLKOCO5pjQhJkuQPKXHzuvUmmFore5aaPMSYwWY5JqJrhoph5QE8cg48wcDNMCZWiDNJFHvXPLP6+tJK/k3Ebkb05JU9CarNHJHIEK+ZGcgEfdBq9BbLEwivCOOdq80DKq3W2aTcuxH7L39qS3tCqN5rCJHIwe9WTsWOS3aNQCchmHNIsbxweTJGJfMPyO3YUw3HR20dlcMqnzUlHyM3SltLoebLbTyeaoGFVTkfn+VJiQwNFOC0sfyov9agsIkuLWSKYLC8Z4C/eNAMkxIk4hLKicsF6tinkCdHjuEWMf3nHX3FRJGrR/IpW4Xq7tg0z7U9xCww0ky8n0ApA9CwipMAo2+avSZjjAoeM6ixKEvcx/xFvlAFRkLcqk+S0gOPLUcAUs11J80kaDB48uMdvejYROZAzRzFy0wHzAD5fpTZGmaVCDiNupx0+lJCvmSqGjGGGdoPT60eYExEXO/OFweBQA8FIo1SMfMM5aTq1KSThigAHGB2+tI2VAuC2504JP8ASomuSQUyRu5AP8VA7ifKzlVwTjh27VFcxm6aFJCWlY7VOeBTprlmi4QyuhxsXoBRqW66SOfzgrY+VBwRQG5Cbc3F5Hp8qqHjjPzAfeqiiESmxlj2ZU7cdaveWNQES2czRXsSEMR1b1rMmme82r5uLuJTkg8tinqBnt5qz/ZpACB9xjWhbRHyt0kfJ4J96rXCrdGHcNsiKC1XEJbChsIxFarYg6HRYslSK9o+FunGbUIsDKg5NeRaFAQV9OnFfQXwe0795GwBIyDmtomb2PpvwJZ+XAnGBjvXo1ug2jnmuS8IW222Q4xXYoABxXTbQyHfd4qKQenT3p+8HGailYEHFAEEnX3pYgT3poGW61PEvHvUASJH0xVgLnA/lUcYINSFiX/rSAQqQeelNZckEdae+QOOaZu/CmAm4g80q8k8YqItzUsRGOeaRRIi9e9PPyjpSKaVmoJIWXH403GDx+tPPqKYzZPFA0QzLlh6imoxPckU6Udx1NQtkYOehpFDpCFppPGaCN3WgjYtADQP504IOueaQqTyD0pAuWzmi4EkfA6cUgXqfSlB+Uce9L0BJ6UwHqoYUvBbGSBimxMCTjtSkDJNADlzg85pyjn6UiD5QM8mnoNopMDhvjbc+V8NNZUHBkiMYx718ER6hPc2UWlTlvJgcjjo3PH1r7g/aMvPsPw8kP8Az0mVP1//AF18Q3yQx6zdtbsxjMnCk9DjnFeDi5/vVHyPYwsf3dyzbsdNDoxYsxynr+FXWBeBD5QaRyGVe4IqG2hScLNO0hAGV9QanuLv+yLJ9RjlRWQfKsp5P0FefOVj0aceZl9LqPTkt7jULaRo2bIVOpb0yeKNH8IXvjrxJO8WjosYJ3qDuKp2JPQDrWv4K8IXfxW1GzVrmUwIPMkAT92g7/KO9d/4i8Z+GPhFKPDtnb3V3eaiGtZNQnIWNGxjHH4/lXm1KrOxJfDT3Ok0n4U6TqWnz6eslvDqlvpolgW1kDBnGevYnp+deI+HdU1nw/qkoAQapp0zSIswyJ4/4lI/Stf4VatP4G8XaXqty5uYluzaTzb+CjHHP6V0f7TPh9/Bniy017TYw0Nw6zBUHUNww/rXJFuV4M0jF058stmegad8N/DHx28Nw+INC8vRNcK4uooOFdwOQy/nXl3ir4FeJPBWm3dnfaUl/p08hcNCxLJ6ECrfwi8WyeBfHsRhmcafqSeaqDpvOMjHr1r7WguIdd06OWeIFGUEhuSa5XOUHZicp0JWWx+at/pF4/hf7HLGY7uyuA8IfKvs74rt/CHw5m+OWsWNhEDYPaRh3unY5Iz29e1e9/tC+C7a401prW0hiWMbwFTBLD/P61458E/E1x4f+IWmhiUEz+WQvQDvn/PavUwThVldrVE169R0nyux7zpH7P8AongPRpC0bahqQGftFxzz7A14V8avDcy6lbaoI18pgsLIihcH/Ofyr7X1iFb2zMknzBl4+lfO3xe0myn8OalHe3K24iAnhJOCSO1fRzScbHzlKrLnu2fIHiHR0i8QJdKpRZCQ6dgQOorD1O+KS+XE2E3dfWuxvrlboBmGV5IZevtXn+o208VzLvVsZyPSvDrQd7pH01GonCx6JoM+PglrieYxeW8CBAPb/wDXWfc3KzfCOzaHGLcmOZF5wc85ql8NdZhvtI1vwzcv5M90POtpG6FwOn16Vj2Gtvomn61o2owmOO8UkHH+rlH9DUKOzOWb1aON1PE0v7vIVuzdaoWlm9xK+1C4UZNXLxxGsShg0hHOK6Dwl4Zl1WZVRWaEkebIOAo967nPQxj7upo+CPBEviYtHJIsFlEu95G/hI7D3roPF/ji1vtJg8K6Y0ttBAOZHOBIfb2rN8WeLre3hfQNGf7NbqNrSoMGQ+ma4dt6y+TeA46LL3Fcb970N4Q+0y5kTsbK/GxwPkl7Z+taVqsulLGtwxuLdx98c4qtDAkB+z35EsDAeXOD0NXrSOTRp4orgNPYyH5WXkgVFrbHWnc9T0Gz/tbwgcRfKkmxJh1PHAqey0VLO3EN2jKuOX9DVfRoDounSbbuQ+a26O2ZT8p9a6q6L6r4fVW+VkH3l7eorz66lCd7aM9XDSjOHLu0cDp+qah8P9bl1Hw5dvAy/fjPKTL6EV7Z4F1208eXll4mit1iukQxXEA6q3+HWvCNQlxI+3JA4wa3/gxrc2keKrqGIjyrmByQx43AHBr0sCkqsWeRmNJSpuSO61m/N5qN1Lyu6VuPxqOxmCPnPIOKzJ7g7j3OScipbSbd1GO5r7R6nxex6l4Rl3NGO5x0r2bw6flTI9P5V4N4Jud0qck4xXuvhlwwQjJ+tbxM5HcWxyozxU5zj1FV7fBAPNTknHHNaGY+Plen50qEg5PNNRyVwetPGQBjrQwFYg4PNKpBqIqd45xUowM+tSMMgDFMHAPpThkk+lLtzzz+FMQi9PpRg5HNKeKXqeBSGAXJ+lMBwxPpUgA7fpULjIJ5HNAMcc4JoBwtIMn3Bp3HQjj2oAaME5xQRgZpxwF4ppOOKAALzmnbuT36ikzhD64oVQ3PTntTQCkkjgUxm8zAwcdKk6Ke9QqD9KYhcbRwD+FPByvFFG0AYFHUY0fnQzbRg0oXAPcU2QZOeTk0hEcjgr64OapSP8pBzkjtU0zYQ5P+RWfcSZJIOBn+dAFC+l2529d3865DUrh5JeSeCP8A69b2p3n7kkZyeM/Q1yV5NuuJArHC7h/WoZaRTuGEbsNxLnI+nNVbk4VIAAGJLc9TU8SI/wA7k/M3T2IrH1XVI9D0fVdWuSAtpFujDH7x6YqW7FHiX7RvjCW4ltvDVhc7lhZbi6Re5I+6a8RnmV2kuNOgKy24/eRn+L1zVzV9RfXrq71aQ7tWlny8eTyuen8vzrGusxSXU0O6Gdh+8iDckehFc7dzVaEDRyhra4tgQrsRJHt6N1/xp8KtNqWovE4DAZIXuMcjFNvp5bm609rES28xQmSMtkAg+n5VJFatcz6ldQAJcbDJsJ28jqQPzrOw73M+xtre40wBSXxIfNzwRzkD6VNq94l1JayQRyw3YTYLZugIPBHt0otdQsbzR7UyI1oYnxLIBxIc5yKfaOtxqnnrsdmUx5Y4OOzL79KSAbD5y6hM8saj+IwxnaS+OcVBGUksrpIovJmkDSYQZAHcE+tTRRJda5dPdSsfLG1c8APjuaqi5Sewv7eCRrVo33GdRwx/ummBBeQrJpliZFaC4K7Yz2//AF1NcSQ3d5ZR3V258nCysy87uwP6U7UXe60q1imnUyLsaNnGDj0Pt/jUmopHZ6nbLdMsquAQwXhj2z7UxE2mkHWL9Lwovlgqkh5wMcZrPsB5WiTRsod/OZgG/iPYj/ParAlih1Ofz7cb7gbWIzgAdDSacRNpNw32fMcUwMEoPQjt79qNhbk7xXM1nayXEMazBt2R/CvoP1qK+kEXiG3WaFJLeOINE/XdxUOryXdvaxzTHETSCR0HYZ5xVu+ltv7RtDAjPbSbfJCLllBHP49aV7Dtcr6feeXruoLPma3jjPKJycjg1GlwbbwpN5QKwTOYwCOevFSW1ymlXeqSgvNDnazOvI46H9PyqKMBPB7nzmeBpSfkHI54/rSuM0byxjSxsHlvGdYVDfU9x/n0qOyixqqvbRrcNIpBLcbVI5puqiBbPTLiJvtPyDMXXJB6Gpy6L4idoIXMs8AzGRgA9x/OmhXKGnLc3K3vkuHtEBDwv6+tMS283w2xO+RZJNz7W4T0GKm0rNodUYBogoI8tTksD1zUkSWg8MOqyPHdRSAsW6MCc4oBFrU75Hi0q4sRILnYBGkg6kHv60sFxqV9rqCOH7LPEvnSuPu8dQP8KpazPPPNpv2JHjuWYIuzoPRh+ta0N7Pc6zd6fKI0mWIM0xPVh6fX+tAFSxWTU5NQumc28w3MI2OFfHWqeoNFdeF2iFuy3Cy7zt6OParlrLCy6lbXC7JzH5keW49D/SoI72dfCYjhgEmGG2RT+h/SkCC8KtLpzpEqXDr5bZfBUdjj8qpCyiXWpY7tdskK/KVHDN6/WrF1C1zPpSXcIt7rZh5AeD6ZqSwtGm1m7t7y4YOgCRnrj3/lTAq2VvG1vqJlhmBUbvPxzuH8J/8ArVcuLrUB4YtJLjywrt+4LHlUzg0QzX0llc2dyfMt4pvkl6bm7An0qnqVvftYRQz7XjuZN6r/AM8/XH4UAWp4UsdW02OeaR18rPIzuUj1/wA9Kfb3Rh1a6tEh3+dFteYdFGeDk0kv2ex1TTJPLe9gRMKy84yOoH9KW6ubiO8uy6h7VkzLLjBx/Dj/AApX1GiK5J0vRJ4wm62T5SqdCexFNW2SO1tndGMRUSl8/cYdgKJL4PokkoDPbT4jKqvT0b2qXVpHt7WwkGJY2wPJHU4OMEUbAMsLiWTxEZotrJ5edmMDb347U2GGRZ9SmecnT2Ozyvvcn2q1fC5l1UQ2FphHjDSbv7oHKn9azmEWn2tzLCsjbiQYc52j1I/z0piJ7yWKz00cx3KH93IX+8p7CoZ54TfWLWgaOVoyGgP6mq7GwXRIJkGZXkAl8zqT2I9q0bER/wBrpJ5biVoC2CMeWfWgZHpM0kd1qE9tKUhhjZNj/wAbEcgetS2dmLjSnuTdFblyI5UHbjIH0p0WlDVGubyNim1S8MJ4DEfeP86zxf8A2mExRzbJY2BmCDh/of6UA0S3saXUllPaxlvL+UQjpuHf6dauafK82pXgSbySEDfIcknHK0MUn1G0awR4bny8mHdwD6ioobcapq1w8dvsuIPmZR8uXxSuLYrWuLzSL1vMje6ikO9MYIQnqPWjU5t9rYJax4mEqquFzv8AcUyxubS3W4EwaK4aT985XjHoKvG5ku7qytkTyJi2yCTsR2Ye9DGXVDTalMsrCO4MYk+Q4YMvp/hVCzuUNzfwlnjuZ/3sbsOEYdQf89qkhsBNrG+6uypRTHlhjc1VYrhGkvops5wVFwen+6frTEKIUvdLiW5UebvJB6Kxz0q/cyyKsFtIyi5TChtvAU9iaiutiaOkcciCMKHgSTk578+lM1Ha1zpa3TnypPn/AHfIx259M0r2HuSSK8d9vvowJoR5ETk5ZTjgn2qCxvlFvqEdzBuYH57nGTmpFVYNYngneWQlCfOXkRgDgj9KiaeIaUSA7WznHm4+YsPUelMBWnePSYrS5dooJGzDLjkDvmluVjs9RsIp3eeyKcsnJdfrTJIYp9Nsbe6uJJbJX3B16DJ5A/z2qfUYUs72ERgSQAgQiM5IU/1FAijLvGsybPKurcDEYHDKlTaa80NpeT28SyWakjBH8X+NWtMgbTr/AFBoFEq8b9y/dGPX86r2FrJLZ3twLlYhuJSDPDKepxQKxn+VJceG5vMugiTnLAn/AFZxwMVV8Pa0LKa3Zh9olgTy0Yt7Yzir80cF3bJACzFf9aNvEg9Qazdbs1N3aXMVsbaVGB8hM4dBQmV0OgubT7DpLmcg3CyBl8456jtU1nA76rNfam6IhtyWxzn5flwKjtriLVrW41C7tt8CyKqK3DKTnnHtVm1gbUdetZLmVI9MZBGHboygcZovYDNhln1TSZfKuzBbbwrEL97I4q3c2q3t5p1payyW8UEaI02OWbpmoCzXsF3ZWpWMwP5hKjjb2ptxq5SOxjhUyPs8qYleQ2cZ/Kk+4DyPsFtqKLJJczTON7LyVxxxTNNsILGXTriXzpHGZFSQ5AbJGMVLJCumTXNpFI8kphIGOdzdc1TjWWe2gvbpZXlilx5IPpyM4/zxVIlksWmRypqEl6j+YAXVdxCjnpj16VZKm+h0eC2jjFqh2b5DgjJ5H86WK3u7zXLqK4DR2d0Gm8s9FIGarWypf2CRIfs6WszP5m7GT25oGmad2kcMmoWFkqNJ91nX7pUHt/nvWbJcwaRZaeRBE9wzfMU6qc8EmrFxfrY3phs2WSSWDBZTuIJHP8q5/Ute03SbPZcKXvA/ytnIwepNJaMb1NRpBok17f6hckyTxuqIgzyeR/SsB9T/ALQtIpZpIlSDgAt8zEnPSuV1TxRLdzt5souAPurzgCsG7upbgh1l2k9FFXa+5FzY8ReJ59RumxGEjB2hV4DCufmupJ8mRWKkjAzxUiQy3CHMoBHIz3rR03w/Lc2yytJlc5Ck/nVLQW5mw2u+XPlkADjNXrPRgZwz7o9w4JrorHw5JeQFoZkEYbBD44NbVnpGoanos5EcEiwSiPBA3H8aVx2Och0ZIbmNJXKxqM7iPyrfsrHypra3lZhasxbzhkEe2K25LCLVo2SFQxhjCyxbcMp+v51Pc2zXe2JLVZRawjLLkYHTBFK9x7GZBa/Y7+C3t7mZbV3LSPt7Y5NXIHuLGMx2s4lhuJsiVRgqOn9KtK26KO18hbiWOIlzG3I9jVa1uo2S2037CRdRoWVlJyOcmpDcbcSvYX4SyunmjnkAcr1B6d6mvjJpYmlsirySOqyN2+hp+nSJvXTjbYusmRDu+b61JawW72BhZ2cyXGSu75ye3Hp/hRcdrEk8h0R7osEnWSII5QZCk85I9KbqkV3o0ccymKRvKBCovQHnp+dReZHN9ps7wyLNJIAjDuvpU1rMIr29s5jIrIAiHGTii9gtcm1e3/siS2v2ijmjeEF0j9SP/wBdV7JIbefT7r7JttHfeCxJ5p66M97daik0zpGsYA6/IfWpNPh8phZyzB7RbVtgz99h0x+lHmGxWvIo7fUbedYW8syZGzofxqO9kgeyu7q085BJcLv45X2B/OrumRF5NPsHbybZkdnXrzycg/56U2x83TIodJlUbrq8JVnUYKnuP1pdBkeoyw2TNdaRM0m9QpcZ3rTrg3Fpqy3weNoxFhgMbhkckiobe2i0ya+sDlhcSjY+cYx2FEcttAt6t95jquItxXkH0/lSCw95pLa+t9QjjRwUO8KPlwf8mpSUXVLC+EaeQ3zOy9wO2P8APWodJht47u+gumZLPywArdiTxVvTIi87WHmrFbrEzK3UHA4/pVegr9GZFyLecNfWkL20NxNtkYtx1GasawPsF0GtLhisuF/3foaalxNBd2+mNGksErndxwv0NTafA73o0+aFBMz/ALoEnkUbi1RJqBfSDLcWkv2tHAwVGT75FI00umS2+qw26yeZH++I6jI5GB9aow3Edq09vJcS28bvgMBnB9MGrUDwWwv4Z3ffMqiPcDgetIfmTSKttJDqKwCO2lGW29/eqkCWwmh1OOWU2U0vziTnOO1WtNV0gaxupw9vEnyljgH2p+kRPIzaUzxrBh5Y1ADfL1OKFoPcgubKNdQkvdO+VJGAlToAM07U0fTb+S9gnC2xXYFXrz1GKrabemC4l06W3dYppMRk56jvU9i9vE11a3iMRPIFibOSDiqYh91u0+/F5txaPDtOBxuI74/GqWuWxs77R7wqPs5XdsVvX/IqxZW91Hb6jZvKhAISPzW4znoT/nrQs1zf3k2mNGrJHFlS4GN2Og/z2pXuGwyG9FncW8Gxo7OaTzC7dV9efzqC81S4026hnhZDbSSbcL0IzVizslvW+xzQN50MTDIbAAHU4qKSHT72Cx06OWQXEG7yzjhjnPP+e1HXULX2LCvBaajdzTPvs5/ulBkA9hinXPk6BLeCS0EcUsQAdT83PcZqOwVH0i5tPNj+0NKW3HtxxU3nDUtLujJH595HIsYDNlSMYPH5UbCKEAtra+8uQSFZbb9yW75HBNW7KO4tJbOylmja1bcwX09fxqm0lzcWt9cPDmexKxRugOR6VdWRtW0+Nwq/akgHzt6980DItxVmsbm0xa3MnyLnkehploY7a1uNLu3zDJKFjcDlf88VDuubrT4EWfdeWxOX5wcHgZq3O/8AaVpZzYzIrEtt5wV7n9fyo3Fewlgrw/2lpryIxTAi8x8A88ipdMuZbkzaddqC0URMbhcgAdgapT+TqGmSXfkiKb7SFaRM5c9en5fnWpq8Msq/arOYBtoMYi6KPc079Ct9SC2kiuLW10a4tzJsDsjZI3Hrz/ntTYYYrnRVsCWtWMxKkckjsKWQvHdpqFvMks0MXzhzxkjB4/Gpb03aSWWorbRklfMbZnHHT/PvU7CQxbKTULW9RuZBtWJHb5Se5qK2t7u4tr2zuIzstoh5ap1z6A/n+VR6rdyXFnDd+XLbu74ZEPoRz+tWL68ezt1vbOQPFKQh3cbDn1qvQa1IbSQXNnFYTRssltbmQODyDnvTNOuY7iBIzJvvEDPll4cCruoz/wBnyXFwqrJbbdokj5J46MP89aqrM9s0WotZgB4+y4UgjkfzpWAjt1ub+ziVpEkmWYkLI3O0dhmrdw02uR6k4RFniRcNj5snt/OmQLb2+p2N28LxWx+fG7cVJHFMk09Yb2K8spneCST94HG3OOtAi5AI7u0aHywstvEGJX7y9jUMJtLqwt4FmkSe1BbleG685/z0pj2txHfm6s2EkcuFYK3UZ7/pUmp28lhq5uRH5tsyeW+FzwcZ4/OgexWhtDqOlxxfbB5kchcFu4zwKtW0Y1rRLqOS78y4SULErdMY5/pUdwg0rVLWaO2HkBcuBnByOKdqNpsmspYk8gSfOfL5UgHn8etADLmG5vLO7gkiAhtUVUKDL9OR/OksJl1G2Wyjs1aS0tt24/eyPb1/xqLULgMsd7YsyeZNh2Y4yM8irV+76XJd3toyxgsELZ5x6GncBNHe0k0tLee2f7U0rOvHAx6/rVe0/e2V4lzcBJXm2wsTkAelW725msY4tQRknCx5dVAPUc1XlgE0dhqAh/0Pl2VM8571IyfRvtl5LNHcXUckMShV9CfQ+lJaNLfmTTJIY0NtGSrr9f8A69V3thJAzWe63t3nBc7uCQat6pLgXVzYsWJIj2/3D16/nQCdyGzeG4kXR5bdpLgBjvLenP8An6U6zNtLpRguQVuBLhdwySOwpblns5ftcDI8iwbWKnLbiOpp/wC+LWN7IrSSIBI+ACBxTQFbTvLlN9Bc3flsSNitn5fUfyqayaW7u2sHJ8iCA7M9GPbFVronWDBdfZVRZZiWZeOh7/571c1m5OsI15aRmIJIImYHAB/zii5O5FHHNHpg02S2QDezbcZ9859ag0poo9OmtpUP2p5uFkGDt6DBNT6yq28pk0+6d7m3AVlPTOOTTb2OWaO2vnlWe+RBL5Xof84oHa5WWEve3dvfzvgIBCg5zipbGeXUpnsUdI44YsZfAyewGe9MmeTWEg1N7YoyPlki64HXP606/WPWQ81lbNbLu+Yk8gjr0ovcWxPbSMxstKe1Vyu7dI3bqciqrzwW7SW9wJnmlbCZ9q0L27hYm4s5XLwxANheFOMEk/nWbBHKltb3nmx3E6fOYnOSw7UCdz6+o6jngUhpa5bGoUv40mOaXbzQtAF64pQcU0c4xml70ALnninc03FFFwHDvQDmgcUDigBe2aM80meOaUYoQDs5oyKQfSjHFADhR29abj1pfSkAuc8UoPSgUDincAFLjH/1qAcUdPr70gDINAPNGKWgANAozmgHHB/SgBaOce1GMY60uc09gExTsZNIT7Gk60ALj5aMcUoP40nX/Gi4C4o5Aoyc0dT3pAHTnmlA96OSaT6UAL3460dfWgfQ0pPr0oAM496Aec880EZxSDP/AOqgBfelyP8A9dNJpevFGoC5qOc/u36ninkYFMkbCNj0NA0fO3jKIDxDcnJyD+lc3cKrEkHBFdR45bbrtzjOCa46SVg5JGV9a1QMgkdTJjp9elV3QGU578cUrlXlyuAc85pCNjFh1J6GqRJBNGVIK801wrhSc7j1xT5ZcDLVD9pMhxxj+VO3YHYlaHAG0hhU8YKJl1zH6VWeQKvTgdxV6znLxhHyY26CgkfbmO0kTncj84HQe1M3Sx6g+99sEg4GOasRKGRoHHl4HHHNOjVjasrABl53sOTSKZWW3FzvgZMg/dZziowhS2Me/DxHAA70hn+1oWywlQ856UhmeRw0anf/ALNMRIMPGkgAWRSASx5pLmdIH3ks5fqRSMHaVXeMbDxn3pwEUUwVyXU87e2aQhUlLHZjYjjOFqI2LxT+XKNsbDILdRVksTHJEQIyOVPU/SoJPtF0CJAS6DgnrTHckVMRFDmV1Py7j2pDM9wB5YO9Bk+1QyfKVkUSO46rjirLEJGs3P7zGQvpRdBYjUiVlZ+DjotWPKNuysNqwv155pqxLDKSDiJ/zFQRCSKUwshaNuVZqAJndbe4O4bYG4D1CREymNSWz91j2qPy3umMJQrjpuPBqaJHCCMqGkHT0xQIgtoi5dGfLAZG41bik82IKylZUOcnp+FQ3c8ckYby2Myt26fSp5jLdBH2FgoGfYUDFnkBtxMgO8NzjoBUbbp3NwF34HYdKcpEMUUkeZYy3zDHAqfzPLumbAaJ+y9AaQ9im7JaTQybd8bjDf3Qe1Txx+VcsGxLEw+6D8oNHlh2eGQbYuoRTxSFRFAIS5VQeAvJzQKwXECDNozEDG4BPWoxGrxLC8jRMncckn3pHdmyAAki9CvUmkgiYOrk4I4KHvTAUTGNxIAN6jadvU0+aRhsmwdh7DrSM6WkhkUeWhOCT1p00gDI8e4xN/E1AEhKRLvSMbXOCe9Mc+RKjbQkTDAc9aWaNFBjiJYycbn7U1FFqJIbgi7bGI2HSgCtDGu5lMbSo5+ViOBVtY4Y7kW0o5Vfl2HjNMe6kks9kkpQq37tEHWmt/pMDhyIZo16kck0CHmaVbV4JGChWyAvrTbPzbhZN8Sq8XSSQ4JqWFftWnxvbqEePl3c8saSaUSwpMitM64LADtVFXFCpe2G4gvco+ck9Pao3V9QtjId4lj4VF6CiaLkXCDKH5jElAkuLfbOAI4H4IB5pCCR38lZ8CN4xg+pqOMtewm6s4CHQjeW71NI/lmSaHMsJ4bf0B9qRFEEaFWMiyYZxH0U0CEMW65EzsztgFlA4AomZQhnjXbv/gTuPf8AKmxnynZtxEb9QDyKl8g+UJoi6Rk7fU0uoyISiNBccQRt1jXrVhbhYESSJfKSTjJ5J+lQLEsExQHzEfje46VIlqNjA/P3QsOAPaqAV5PKlZGVkcjIK9SKRlZIxu4cHAjK8mmJIoiJB3XKnJc/0p6ys03mSE7W/PNKwh0x9VwW9Oimm+T59v8ANt3Bh83c/Spk2vMYZlJ7qoPH406RAFjuYBkqdpz0FAyrcpsQONsaFgrAdSKS8ZbGeG6igZrdRjD88+tSBN4+YMqStgOw4qrf3KWEiW7SPPFzyB0pWBEU7tFKb+zbyy8ZyEHGayr25WSC2uII1+0YzMSau3TS6bIsyrvtJFzsrNmltllW4jiceYOVPQVfkMepea4S4RgQwwQO1aUWCUj2gFeMGsy1ZXmcfMARlQO1bGmReZOGzg9ea0M2dfoUJyg/Svpv4PafhYioJzXzp4ehLzwjtnkYr6w+EViEgibHUCuiJlLY958PxmO2QYxxzW+px61kaPERAvYYrUJ21vYzQpwTnNV5OpwKlLcGojnrnIqWAIm7pxVmNCRUEZLMMDAq3GpDe9IYAbakUYGaYWJ5AzTh06YpCEI9/wAKYwDHNLnk+1RgnPQ4oGHUjA49qmQHaDTFwM/lUq8MPSgBy460hIpTwDimZyRT2EI2NwxTSAGpxIU5xUbN83ekURn5mOetQsvJ45qdhk5NMK5IyeKBjUXoKSQ+1Oxg/SmvyR3oAEwOtMIVyTzxTmI24HWkXoOKkB4pxGV/wqMjLdakz/8AqpoBkYAzjNPFJjAJGeaQOFIzmgCZQCMgnnrTh9481GOT6VzXxC8dWXgPw7c6jdtlkUlEHVj2qJzUFdlRi5OyPLv2nPFlvd+H10GFt8vmiSVl/gAHSvkePFxIZASYEbliuT1//XXqHxF1Oe68O211I3+mal5l0ynk4PTn9K8ourpdE03zVC5HIRmxk+4r5yvU5qjke5Qhywsb0N1Z2s6pcSyOCC0SonLcd89K3/AHw71rxgHvLvTBBowkGbi5IVQM84J/p61H4D8EHx5d2+rXt3LbW8Fv5kkYTIAxzgV13jbxzpvijw/c+B/Dkd5ANOHmvPKdrMAP4VHb/PevFrVney3PVhBy92J03iT4lWHh/V4/CfgzyrC6+yMZJ7ZPmbAxjd3P+eK8Z+yXPi3wfrGn3N011r2m3X2iN5T87Bepyee5qleTumi6L4otA4u9OmFvdg8EjPORVrX0bQfEMOtWzkQ3ULeZs5zx1OPrXJFO9z04U40olvwjo8+q+F9ZUbkl8wSxgnkkDnH419A6LIvxj+A7CVTJruifI28fN8nOPpj+VeN/Dp3TR4LhVcLIDnPU5rtvgH4lbw18XdR0C53JZ61Fwp+6Wxxj3rBzftWx4ilekpLoeYWF9Hc6TOqM0WpaPdCX3EZ9PYV92fC7VYte8F6bdQStKphXLv346/59K+MvGGjDwL8XbuynVV064meBmPXY/wB0n8f517z+zBr5aLU/DryFpbKYqoY/wfw0V4rdHHW9+mproeteMdPi1mxe1aIS4U8ngV8VeK9Kn0DV7p7ffHcxS5RkPTnjH+e1feOpwxQW0keW8x1OSOa+O/i9o0uma1cSyEqjEnafTPWlhJuNVJdTl0sz0DU/2qraw8B2dlp9rLd60sawuZRtVWA5JPevnfxx4v1bxndxy6lN5gVskRttVfQYqvcHDeQv7tn+fePXFYc07rEwMhbd8u5e5r6lSctzzlSjB3RmaheA3HkwswjAwC3Ws+8vXTYrp5qhs7z29q0pWRIFMoEsy8DHH51mTyeZBtbChugq7LqXd9DH8tFvRcxboZUYMjjtXca1Hpvi7w/aXc08UGrg+XNFwPMHY1ylzARbhlRTsHTPWqK2EupXUaIGaUlQFVSa5pqN7o2SdtSovhmd9bhWNPMG8KQBnIzXX+KNfg8H2b6VYozPL/x8TjqnHQCtPVvB19o9uZYnmQ4A85ARg1m+F7bSL69ksPEQeG8ckJcLyJPTNYTd9io+ZwGwSJiRvMRj8kveprfEUvkXeJIZOBIf4fxr0/VfhC1ou+zzPG43BGPOPpXNzeDZ7EGCWKVg4+XcvQ/WslJPRHSpprUwooDp0vkXI860k4Rz0HpXcfDHwrd+JdcfSYE+1RlN6y9ViXPesCG28ow6ZcSorNIqiSQfcGcHP619wfDX4a6R4D8NW8GkQiQzxrJLedTKSOufSvSw9FNXkeficTyaRPCfEHwu1Pw8yT+fJdWsQAD7eQPQ+3+FUNJ1toIJrU/6iXII7g+v619XX2jxala+SYwF6EH+KvmD4oWWm6N4xk03Tnz5YzMU6Ix7fWjEYeDVraCwuKkn5nAa1ZyW17cqgzuO7NU/B7yW/iKFwShL7N3titfVNSSL5hFvZQAGYdKzNB1NptQDSKPMD56dqww2H5Zpo78Ri+eDTW5288pySOxxUttc4j+bg1nNJ5soCk9alWYNEy9SOhFfTnyZ6D4AmxKFXpur6D8LyNsj+lfNvgBzDNGCTjOa+ivCs6tFGehrogZyPRrVgUHY1b2jHvVCxcOi+uKujPBrYyHAYOepNP6txTQ4Y9eaepwOlACoNx6UpHPpSqf8aRjSAjOQKkDEAZFJjbjmm7jgkc1Ix/B/nTVJHNGQRn+VGARgE5oELkL7U1hkY6nrTHY7hT1YZoGHA5xj2oyWPBp2QRyKb0OeeKaHsB5GPT0poHzcE048jPWljXK89aNyRSNwxjOPSmgYOPWngY6U1uSPahDGlgMDoaUkZpgAZyeaUrk9aBDjQTk4B4pAAD16Uwhicjt60ASK2AT1qFnAyc44o3bc5P5VBLhzjHBPWmBFcNxjrz296yL2YrG3tjgVbupiitjqOlYF5OQXViepHP0pMaMrWLnezID8qkj86566IYeb6EZ98jFXNQufOYbePu9fyqndKdoGD0wfzqC1sQAgWu4AspXIPcEGvn/9ovxbHeJbeF4JjG0RNxMytgMf4R/P8q9v1/XIPDegXl3MwWGFW6nHJHA/OvifXdRk12e4e+z9saYyl+pAJ4FYzZUSm6iW486MPBc26b8K33/8/wBKpsRc2cuoN5kd4kg8xMZLg0lxOTLNGz+XcKoMLDqareZJLDbMZzHKBjC9JD61galmztkl1FrtS1vchd5Vj3HPyj8qQym7jvb1xtuHVnSI4XH97j86nH/E1vzkCO4hiCuy5XLjpj3rIllmNpdNIwW4eRgu4dAOuPfrSuILi5iu/D9tH5aiXH7sL0bPf65ps0MzXVjHcBYZlZfNmQ4HsPrS33kf2JZpGGjn3fu5VXr9P1q1qllLNJbx3vBVV3kDlj2Bpaj2Bk36hdBZlFxICqrIRgketQ2F3Iul3luYl2M2GZl5LY/lUdrIlreTQ3dv5N1IpRHPWLHQ/wAqmiumXTjlVMUYz5kh6v3xTYkV5LN4tItWvgG81vL3jqqk9KttFaNqtsrwu0NqAQXbPmL0yKr3ltJLp1tbSSSNPLN525OVj9cVXvmXTNYtt2J7cDMWzOWzxn+dA3ZEtmY7m91O2L+ZC2SGPVR2x7dKjtrn+zNMEZ3eVuATy+cuD1qWyjW3vdQLSLJG3DDHDccClt7byvDU88UgD7yfJPVMd6W4kifxNKyw25mZJYncGQL2J6gCmiE6b4jRlkdgYwbcLyoPfPpxVa5xcwaROIvN82TdKzHAZh2xWjayW8erSTzFmLjckTfw+q4qkGxTsrkzXOsHyla3H7xt3OQe2KjaBR4clWEElTyB0CnkAj86baQvLPqF9ZBsW6lXh9VPYipoYEl0VriQvDLIAdqn+AdqllIdqHlhNLubOHZOhCsjng+hq5NcXura9CbaP7NIo3t7EDkAfnWXNN9vj025t1dZIpNjKOQR0DCtCF1Pi/ykJt7grlm7Z9v8+tUhEdhp6XF5fTzTuszKSqdAcdahFxbXGnfZI43UwPvY9RLnqM1ahSOe41VWd/t8ecBuFx3p29B4ZgSOAM8DGTzV/jPcE1I7Bf3V/cWumhbVbe7OURgwBCnoT+lJJZSR68WuHPmxw+WzDgO46c/nSX1jqGpWVgsyrBNK27zd2GVPf6U5lsZ/EUUV1cT+Xt2Kx6E44J/z2pk2KlgbcJqjyQEXDocBsnaB2/rSSOJfD9vbwRuY2I2MBgj1Bp6yLbpdxTTM5cEiXHAGeAaibUb600y2ieNVVmOxh0APrQJaEt2bpprOG6kWKCIKoduSQT2q5AtvDr00Ey+a2xkWZOygdarXlrFBf6RDe7pl2+arBuH9sVahmjttWuHjtt6TAiSQnAVT0IP5Uiuhl2002l6bcLcy+bY+aWj43EHsc1bSC48vThPcmSJ5jKCg+4McgU2MTtod6FSOW0HyqW5IYHqP896fNAdOtNP2yB4j87lQcE9wKA6E5uWg19XgMctmAWji9R3P1qtCZbm41KeHNzC2d8cnQDHQf57VPfal5OqW72NusybDvj7hSOfxqrYloftmowyOtt5ZiWIDJOfUf56UBYjjjEWhu8atL5rBJFDcRkdAafqjLM9leWMEhlRxuiccE96jn061h8PmdZpTdlg1xEDjj29ulWr65klubJbOaWCVkG2NhwnuD9KQAjNNqE7QPNE0YEjBeq47A/nVDTGS7k1WVZ/LuceYiyjhh3FX7WY3ev3CwXKDMeZAoxlh3H61RubSKSwvEDj7ZkyZ7sp9Pp6e1WgGXEBu9OsAIlDpICVUcHnqP1q9OpudeERPk3RTLENxwe36cVXvYWNhpkUaMl0jhd8TdVPQ49alFqqa4UuHBuYYtyuxwZD6fWkJXJoJZ7gToQsUyktHEzY6dSB61nC/V/D83l2uLlZ/vheJCe4p1ncW2pyXqzgwXwXdG3ZPUH3/AManM0dxBbRcqYGXZzhZf/r0hjYd4v7R7m5jt78ctt4P/wCvpVuxuE1PV74XUj211PkoehLDv/Ko9Uhgk1ixW+RYxnY0rfeAPQGoZiE1i8tHBiuIl2pcR84HagfQrG0kl0W4S5gbz1lISRu+OxpdWN3Gmlw3EirLkESkfdWrQuJ4/DksMyrL837mYHlm7/0qe7i+zRaR9uYPBLjdjkoe4piJZbq3j1EC6n82WRSIycYJx1P+NVNMR0XUUa3RrSQjMjNnD44H86bcWMVhr0kgRbpGGEIbIQEdQKU33l2E0EYU2sQ3vLngSZ4IovqFivJay/2KkNwyqcnZIByE78/nV22sraO7tlfMunwx74XjbLPnjOKie3mFhY+bIlzaz5klZeqZ6gfpU4NvYNmGRXSL/VLF95UPekwWhHbajDDfahG0Rmt8FGlbgqxHykf4VWWWbTvDssUkpljuJcLsGdh7fT/61KlzJ5N7MxD2rNggDlnx1/lUlppqf2bh5yXnPmSDPEZHQH3oAS/s4NPs7R4pjPEv30HVnHXI/wA9Kljs2tPEUd1alpYHi8xkdeBjqp/WmLaGS7tbuBjMgQ7YyvAcf3h+fNTx3E2rap/oP7h4BvkiXoxx0H60wQliz3d5qd5DcopCllgz94dx71TkaG+0EOwNvPggHs3PaptNVHsrqYIkd7I7MUboPYe9Og1YL4W8m8sx98+W4X35z7UDIriaK30qyt5IQjI2YpF4Jz1Df41HfwXANqlzOFfb8twnQKT0/wA+lSanDcWWm2IuZIp0kfKyIMlQeq++Kj1vToSLVY5me0cbsKev/wBfrRYm5kRefZ61PAX+0WrrnYTw2K6KV5dSl0uNYPJ02IrGCpyOvOf1/KsG609IHmjEjsyAGF1/hHvV7RNUln0eCG0hVru2dhOD/GCeooC5oXhMmo3ljpksYbkl/wC+qnvj8KpyXYt9DaAktfLIxd0Xt2xWpqVougapHHaJCZbhAHIPOWHSqWo3cNvYS2rBYdQ8wYHovfNG40NhWDQ9Ss5bu6kkuZIyQNvTcPT/AD0qjb21wIr17qd1C4lUKcBgTj/D8qlMJsrC11G4kNyGcASFfmAU8j8s/hWbLcw3eq3U/wBsMdpITsQDgr1GfShCuagv11zV7V9zwQYWPPbgYJJNY2p6zDb2d7ZwjzB9oBJ7kDIOKxPEHjBbi1ggtm8qGEEcHknNcjcanJOTskKM/P1rRIhs6e/16KztC9uztdngMT938a5O4vZZXaSX51bsxpioxUB25bnmrljpgmQb5Au49DTsFykmQWkWI9Onar9vZJL88sTIMYwOlbemeHRLZl3lUMXwqN3+lbVno63Vtdm4uVgaORQiMeo/zigEjJ0nRrWNnFzFIE2EqCO9b2jaZDHcxebE8VoYmcF+5xxitb+ypdXtL1I7uKBFAVI5WHIx2zWkkEesRtaq/ltaQLGQzAA9gQfy/KobuVsc7bWlpHcRSI0htZGLMpXk464qW2t45bu3NuJlt5ZRy3Axnk9frV3TrWWRI9NlUZhQlHGMMPTPr1q3YRvFc22kucRqGK4UZB5JH86NEG5TuGt7XU5pbaZ/3kojcBeOtTajA1vfXctjM7DcNyHpjPTNO0+2mW/TTdioJpGc+YvI+h/OpbVzpsc1rKpSWWbbsmGS6+xqR3ZVuIpLK9a6t5VVGjAAJOWB75pZf9Yl3a3KSME+bafmz35/KpLVkgN/ZS2jSRsymLzsjHsD+NVrWAaVeXySQ4jnAVVkyADn/wDVT2Auz200WoWt9bTRMyR7irH94Mjn+dSyxy/8Sy+jCSyljKzuRnA7VWSVNN1CeS5t2eLyhEo3Zxnrj9KmuI00y6j85i9nbxFzCDygI4/nSCwl6t1d/YbxVEztNuJcjKgNz/X8qj1UXupTG/SNTIsw2svB255zj8alsnt7e4tsiVrKZDMN3VBgn/GmxXFpPrOmjfJ9kkZsHoDx1ouOxY1/UJtRjubu1KgnCyhSfm6cY/KjVY2vrEXtpCySW6KMg8AkdKhvZvskkcMbqttLMMyjjbzjnNP1G6m0uS7jhulntJiNrR4OMdM/nRsAq3CSxQ3VtHi/it2Em77uMc8fnURK3ul6W8Nzi+VDKynOQQeMH/PWmefNpWpym5iQW00WzzlHGfepZt2hX0M09qhhNq0atGOPmHBpiuQPbXbaXb3JkjkvVmL7GYZwDxgVfuVOtaZ57K0R8395HgEj1/r+VULS3jtryzmkdkjELOgPOc55qO0R3+xMk0kkEs5LP93PsKm9xl7U0/tu2vZLNFKptVpcfMfY1A13aXUN9MkUsFxbwCKTHKkdOPeokN1ZOYrZvKSW6DHaeNvQ5P61aV59Gu9TMYS4juSAq8MOD0NPYW5GwaDTNOlVwCse5V25LfU/mKrWzzXMsN0k6pPb5fafvDNOuZHstZJMGyPy+jZ27jjj+dJaX1tpmszT3EZa3aAoyjkgkU7BsTR7NRtfMaDzCG5Y84wetNu3n1jTri9EIDQXIjAjHJ96guJ7VbywaOd47TeCyFeQvfOKvT3f2FGQSFoLicGOWMYC9v8ACluPYZq8zalZ3UiwktHhGweDxx/n2pqSpbw201phb6zhUMp/jBHOTTz9p029by0+02kxyzdRx0NQ3u/SZriaS1zFLhGOO3XIprsLbUsiSe40+K4ZhHcAFyCeV+lVoEbULC0vZDvkjm37VHOAeuKsJBHb6kko3gC2LKjHI2kdfrUNpst9TtfMOLEo7BsYLEg44+tGwbjtRtTqOnPPBGHJuQG25wT15/z3qK6uP7Vjub21m+zNG4UqeNhHvSWnnWFzp9sbphayyMzHseKgtZltJntjab47y4C4Y9ux/nSHsW5pru1ln1CAefmPYuD3I5NUmjuYdRtb5IhvCbyFHAbuKuW9zBYW2pWrzylVmVE4+76gfpVbT5kTWdQtbhmTfDsUHsfX/PrTQttSxqkENlc2N4V8t5cSCKEcHnnNLq4VEtp1V4/tEwf5exB5/rVi12l4rK4LKY4mHmMwIYdsZqpp7MmqxaRJ++gOXjdjyOM0bBuSXtzPY381zaTb7K6lCFV6A9Oakvz/AGRe3KyxK1nJ8nmL3I6j9DVPTUOpWsltCzALOXPue1PgMz6fNattlnaYmME8AY5oAULbaXKZYhItlPDnaT2P9f8ACnWdvbWur2zRM6WzRMRv6HIOKZHFeXmn3UEuD5LKsY6jGKhuXju7OZZY5FmsUQCVDxjp09elAF7RLW4sZktrpWNq8hl3Ag4HTn9Pyqt5otJngWCRYruULtPUeh+lS74dUsraOEyC6gTLehzkjNPh82XSYf8AS0fUISxOc5Kg8Yo8mHoV7BUtdS1a1kxcecoRQvOADzitHT5GXUJLW4heOK3gJ49T04/OqKxzavpYk8oQ3Mcu4sFGSAMnpUtvO+qWl3dpJJDdwv5cjbuGGPShjWoabcyf2sLB5ibSZWKyMARnrTAtrcQQWEsfHmkiJmwck9aq38Eeo2TXMVyyOFChMdMdT/OpbizlnhsLqALKlugMsxf5ycf/AKqdtNCUtSW3+xppt3YFXQXMw2MfYEYptvbSGO808XLs69Ax4T/PFLqFvDPp1jcDzZGLlxJjhcHgH9ahe8N2Hv1/0e4D7SF6SDvkUmh36MnsYrpxf2k7L+6hHlMx6t7U2wlu/s0Wn3MQKANJ5o+8p9arapM+qabcXtspRN+MMeFPoKu290sK+dGB5nkqjMzfiaYth2n39gthHpWJkleVmEwGCwPSo9NRJftNo12YpXkCxM561ZLNcJZ3KFJpBEZPMOMpz0qvbJbX9vbXTDynWQt8q9weppWKuPjNxe3t5p8tz8keEBZuN2e36VatormW5XTQo2RQnaz9QRWVeRR6hE81sGV/PAkkJ4JznitDXbbzZrmeN5Umwu3B+Rh65/z0ofYaGQIhli0eW3Wd13Or+jUjTWq6aLG/jcyTSgttPTHABpuoBhJb3FneRlkiG5B97djk5pdUFz5GnXEMK3TbRJNJ1wfT/PpSJJLIQWcN9ZzTRiRiEiLDJUen1qtaWj/brm1afbbiEIoLYwabqdm9wLW+ng3ea+cR9eD3/WjVZhf2k95b23kPI+w4YngUFJ3JdGWW31M6UX3WoidsZHzHtg/lTbAG0hOnywMjzXG/DdB6HNLe/ZX0wNE8iTRoFdgO/wBfzpZIBJb2l1bXW6e3iHmR9y2OTRbsIjsny2pwyQv5kjqquOuB6fpTdPAsb67trsuqiPagPXJq28VzeWthfpIvnK2+SIYBGDxRcw/27p0l20TRzwzcyL1PfFUwuR6as1rfJp80hS12lg2cAcf/AKqks45rE/2dlJIZ5C6Mwz2//XTdTmi1W3uLiBJWkVApjHQDGM0z9zc21m0Uuy7to+V7Z75/WkG421iSC7ube7hLvM4ClT1qexQWeuXKXU/llYykat/D+PrjNVbeyZobedLhZLiF/NKEnB54x+lGox6hqem3Fy8Blcy/IGIzj1yP88UAWdLkFpcNYSTgW7qShfhsnpRpttJp2px2rTf6LK53Pn7pPXj/AD0pt6kmr6e91FAgaFVU8cg4qJXGsaccho5rZNrSZ7+uPyp2vsAq3U/hy61CFk+1R3DjaycggdAagjt7ezv5Hu90aSqERIxzzTo5Un0uKMTkXgyzEDqB0/z7003V3rNvDLPIgaFwFBwCwHcD8qLA2fXuOPxpAT/jRjBoz9a5Srju+eaXNNH50uOKBiilNJ06UE57UWAUcYxSg8etN/GnZ2ikwF6Y4paaOvvSg8cdaAFxR0pMk4pehP8AWgBead1HGaae9KOelIBaCKTpS49+9NCFHPY/jSikBoHGKQx3eg0hpc0xCCndR1pOvNAPNLcYoHXrQRyaM49aTnNFgF6YFLSY560Z4osAv40UDpRRsAopc5HekBoFPYBc0A/XNBPp0ozznmkAtBODxTc8ZpRzQAZPvS7scGk9KXqe5NIBM4NLmkNKOnemAdaTOKUcUE5pAB6dTTJWxG2OoB/Gndfao5+YyOaY1ufPnj9wdYm2jndXGyksu3JrrviBmHWZuOTXIv8AMpJH5VqhNFBoSr4Gd3qKHMgUAjOPzpyyN5zEAnb2NOa6U5yMe/pVEsrtD1BzURgVWAA6+lWpGGAc7sjqKrEbDuBIPpigfQkMQRcA5B6g1bO2SJEVgCvIAqirsXUHlc898VZaMQTh0ICd/UihpiTLP2tZU3AbXjGN3c1HLO7WqzbifXNOMSpIZUP7tuPxqKQGIZ5eDoc9KLDIJbpDGkqqWX+IDgU+G9MIyMxxuOgpsaxRHaSfKfnC1MIyiyQ7B8xypbqKe4CSAsQqhnDcru4FNktmkXDP+87Be9Sb/OtChDtInTHapod0gWQFYxHxt7n3oJGLCxhBUhWXru6mpIm2YmKtIGHzZ6Cm3N4kE8cqxlwRht3SgSeeCgJZH52dqQFhJEjfczAo3Yd6rNeNBJJCSAjdAOtV4Y/s7mGXEa5yozmpiFMewBBJncWPWiwyGGIzeZh9sg6bj1qUMZtqPnzE5znpinlRNCrRr+865bt7U4ZCm4YFmUYIHQChAEcouVckl5A3APAAp/ztI0ygtsXBA6CmSKgEN0hJDfeUDjFSTlRLuAwj8lR0BoAiLxBY5zlgxGVHQZ9amnkMc4BO+CQchegNM83yyLZgPLfkKvehiyKYGzGByMUxIXItisAcCJ+QgNCts8yGQ4Ucjb1NR26o+Y2QtIgyCOTUCo7b9x2Oh/E0DJ42luYHjjGCp645o8oxoHZxvU8oOrUoyFMsP7sqPm9W9anLH93dLEBGeM55zQIqXMsqzCSOJY489zzUxjBkE8YYIRhmP+f84qOSVbWVn+aWNzje/QGpFkhOUdjJuXoBgZoKHRwJGXGBOr8K0nQUwqkcz2s5WXj5McKPpS7zcW4t5I24OFC0oSORJIpAwmQYAUZoQtSEPJdxeUwIZGwiqOv40r2gWFz5hSSPjYBzn0p2xmiSUH7P5XUfxNUm6ONfPgXaMYdmOSx9cUCFR/Ms450jQCLuetPkgilVLqIM5YfvC3T8KrHfHEZkUuucENwKkhX7PIwlbzon52p0B9KYxk8YtZI5Yd1x3aIjimBZDIJHmECTDJiiNSTNJFtjZtkbc4Xr9KiYNAQsn7tH5DydcUgJbaWS0tmj2gQseGY80KRG5aRQ1swwrMOAadApaMxkLKp4DueKa+Sj29wDJEv3QjcZ/wA/yoAZNHBA74Lzw85jXpk1JZloYCjMbdH5AxkkVFapttntZZvs6dST1IqS3hRgIo0JnXkPIeMU2IIITBKyHOx/+Wj9QPanBwkzQrkZGEd84+tQ3M32hTDIWe4J+UqeABQjzXcJjlDSvHgIB2oWoD1iNxBIkkolnjOFCnt6/wAqTdPPDHjO9Dwp6U9FVLd5XHlzAbdidTikzJLFFKpCqP8Aln3I96B9BJMYWaPcZc4PoKfEoSZmlkLbu5HT6VMzJwQihX5Ea9fxqAguWLn5k6LnpSAkZ45EDYK4bnjk0uV3EKoWMj7o6UZZVMhbKyDlj6+1OWM+XswWGOFHU5pgVW3NH5Slp2L/ALvngVI8m/Za3wSKbkbjgg+nNRXLPcWro7i1liPyR45JqvcWCapHbxshe4KevelqNDDM9ldNb3SrJaMhMbg8D0rCaQQ3ZRpA0MncdBWxeQJP5NlNkSKm3r0rHuIUiT7J5DM68Ke9aRE2aWlJ5LtHvWRAcgnritbSYh55PUA9qybOONYlOwrKBg1u6RHt2kcgmtEZM9B8GwedeRqfXtX178LrIxWcACk8A18qfD61WTU4yBzkD8K+yPhzblbWIY6AV0wMpHp+njbGBirLDc2ahtwRGMipC2FPWtCERyNyfSmq3ams/rT4hn6VBVh8Z2kVbUjBPOahEYzk1OMbfpQFhBkn0FGeDzigtupp/HmgGLnjnrUYPBoLbaUEY65NMBy5IBqZM+9Roflp6tmhCFY5FNGRSt3x3puNoOcmkBG2Qfem5Pc80N8/rUZ49c0DQjsRjOaGb5umaUZ35PSmj75PXHagoUtuzjPBppPORzSgcGmkUmAMMketOx+VNC5GQafwo5osAqgHGKcyj8aRflX1o9OOnrTAa7bQPT2qMOCeOaWVsH8Kgi4Y4zk1LAsSXKW8LzSttijUsxPQAV8uftAeKbfxNoxlMm1JLxILfPQqDya9V+Mviw2NjDo1sx+0XZHmbTyq968Q/aM0y30nw14TtYkVZWYyvtYEn6j8/wAq+Yx+K560aEfmezhKPLH2jPNviX4jS/1eyFqc2NjZ7ZHXvyM4ri/Bvhm88f8AiIyMAtmXAV5ThVGep9Km1/TJdU1K0t45pLeOWEB2zgHnvV3Vb6PRtIuvD+i7mvUgEslxu7LydtcVaTWx6VOCeiO/8Z+KLyz0jWNL8M3MdhPoaotytsm0zIOpJOSawrzUPIufD3inTZCLe7RbS8x2J9fxqDRdSt4brQdYUJJa63ZGwvQ3TzQOD/n0qPw5osjaN4l8IySMj2UhmtyR1xz/AEry+U9ymlBWL9vp32XWtb8NtIrQainnwjsWxkj+VY0Oq+V4XWC8uTZXVlObZ1UAsRnpirlsL3xEfD9/pwEutJII2hPJ3dxgfhVvxr4Rv7OW/stWsDZXlz+8JK4OSc5FdUKLkrvYxq4hQly9ToLLxBIbS2ismSNUQLuA6D/Gp9fvx4bvPD3ioM0stjeIXZf7uelcH4Q1DOnx2kaKZICyu5PXFdnFAmu6BcWNwSrSRkqP4Qw6H614842k0en8cEek/tXaBFqdho/iuxQhrqFWPGRnAK5Ncf8ACrxn/wAI78R9C1oFjDq8AilTOFEo4/xrvfhFqf8AwtH4Eax4a1D95qmi5iQNy2F+6QK8Ht45otF1K2lDfaNKuPtlqq9VUH5h9a6Y8s6dkeTST96lI/Q6+1HzrSK4BXDLkmvi/wCOfiuXUNTvyAtyZZxbJzwqA8t/MV9EWXjOPVPglaa4QVWe1G0g5OcY596+OPF2pLcazeQNISgVSHTnk9efXpVYGlzVXLsee3ZFK8v0iiWNAxcD5hwcCsWa4MUsaE+UCCc4pokQxowcu5HK45x6mqc11bzBhO84DLhfLXPPavoXJRMVByAymQvJIkgRMnKjIP0qlcXkZiVRDJndkHbkD606wgudSlms7GO9J6EKhYn0zivSNI+ES6LZWN94h1i3sLVgD5Lt87+uf/rVzyqrqy1FQ21OP8K+FtQ8XajHBYRZTHzyvwo/E16MNJ0L4W6XcKbyG718jcIlUlz7ZPAqh4j+LcWlamNM8IRQWkaR7TcGAAMfbNeXDVrzxBc3FxfyPNqMTFjI/VvpXK5ubstjaMG3eR6D4L8enVL8WHiCRnjvZSsZLfLGx6D2FZXxK+H9xoGqrgl4JMtHIf4T2wf89K523QajGsePKnP7wOOqkdK9j8D6gPin4B1HQ9RkMuvaapaFnHMiDp/T8qOZRaQSg4+8jO+FOunxFZHR7l3fWIPuA/xoOldZcaOEk/fx5lT1HSvB9J1S+8Pa6t7Dut9Q02TZIi9WXuK+nofs/izQrTWbWVRHPGN0YxkNjmuWsraohq2vc8K+JvgwG6XVbOElSMSovb3Fevfs9/Gp/DtvYeGvEY86wlcLBeE/6sHgKT6VcOhi7t3ikjOznjb1rgvFngK506xlmtlHkJ820DJX3rfDYxw92RjOlGorM98+PPxa0j4fWsdjpp+2atcxl0CHcI17Mcf54r5YSSe7u7i/ut0rTMWLueWJ/wA/pVFne7lVmkea4J+dpDkkYxjntWo9m5Ee3mEDlDzj3r1XNz1ZjTpez0MbWEdbfPC881W8ObUvoHzwWx0qfxHcL5oijySevp0qpoC51aEL/q0yzfWuqjoyaqbidUZP34PO4c00Tldu3ueaqJOXuXBNLK2Cu0njmvX6HjW1PQfBE+6+CkkivpDwgiPBHXzD4Fmzeo2MGvpTwdMWii4OcVvAykeo2ICx59BVrcxAxx61R05sxL3zV93wBxWtzMei4/Cph07mokbcM4qVcY607iFDAZpUwwB701l2gdqXd8vvQgFflutNwcE9vagdqUNsIzRYAB+XGKMr2pW5qNkYEnPFLYYo+bPH40xOWNOztXjr7UmCBmkMVmA45pMHtTeGPenjk0CFIBYetP8Aujg/hTNmW96eRt45poBp3dqa7FRn8MU7JCn1ppOT0piAHAGaTA3f4U5yDxzRtA6UkMQDap9aaScdMdakds8c5qEyE568c0xETMA2M85/nVW4kJUnB4HapWYgMcEnFVZ3IUgnjNMDPvJMMM+v6YrnNVnLRO4xgDI98Vq6lcg5BPOBiud1GVQixgElmYEe1ZspGVHKrSM/J6/oaikBubxRztZiB+IqWdWjfKD5eCfx61De3MWl6fNqFy2yGCIykseMg9M1JW54f+0n4ki/0bw0oI8xFnlZWx8w+6P5/lXzrOpmuhHM3lTlsKd1bvjvxHN4p1++1O8Ylp52eJRnCIDhR/n1rl8faXRLvaJCcrg43EdOa5ZO7NkrIT7UJNRvY5iqXMI+VivDADkD3/wqheRzXllapLF5TNN+4aM8Yz1PpU9xD5lvctNAY3kVnRgcgEcYP5UGa8m03T7a7VYJmTAlA6IemagY2WOF9XNqbmRLiIZDdA7/AFqHTYkkstQjmkb7Yq5DMPlDHtTpbVLXUbVSzNMFMIVvmyexNOjv3OmXkN1bjAfLyIO46Z9utABdK66RYiYeZ5TKEkJwcf4Cm3Esc2s21ncyS+UoA8w/xDPAqvO08+lpFcgGJ33RvnBVfc+lWLlI7WS2DlGRVHlT5ycn09qAGD7Ml7fxO7O7MVHfaAOD9KqqZIdKm+0oslmzjyVUc59RVzRmZrvUkuYlndkbc8a4x6H6dar6b9qHhmSO4GYmm/chuq47g+lIBddI02C1USO4aRW/dn7h7ipwHtdbgMwRwBujyvVf8etZ91ZSQNZsrA2s8u5nz37/AErTubgprNqYkMiEHjbyB35/OmIrBpLnVbxjbqlgvzOw6n0/Gs8QCKzvZYt1x5riNpM4EYPQEVpw3cqarci32fZRGygN157H35psWmCy0CbzFLTzHdMM8Bf4aBsh1u5trTSdMaIYa1dUROSXIPJNTFVh1YywyF5ZgHZJusQ/iB9qq3VzDLpdnLFDmVMKqN6joQauzSvfXqBUj+3SxqZSnQEdaYrjdKSZLvVbyOQGB1wI16sp6n6DinCxWGzeOKTlP3pjDZyD6f4VVtVEtxfywg/bIoyEgY4BHcihrAHw+8z77a5A8z5erfSgZLqCz/2fparAbe8mcKMEcrnhvbvV2aBIvFNslzJwYf8AWKPvEDjJ+tS3Dsttpbn5bhYw26QdVP8AKo72dNM1uE3oLw7dgXuM9D9KQEelSwXV3qkV2CZZWaPdnlABx0qvYu8nhiaCZGENpMfLYfxcjINW7eNQ+oQrB8snzGWMfMB7f571Et3HF4bktUjYxudhjcc7s/eFIaLusD/RtOt5pnRLhQUkQZ2g8kZqvfSJpl8IJ2WSJQFieP5iAR1ouHhtrTS7abfNA43RyKeI27impcx2XiCMzwi6hMZDMoz8vqPehCKVpeyWsNygtvtEGNplbnLdiKnkt7w6Mlxc3C/ZWk3BQoJTnkCo7My3dteGzhDWcYJw46NngipG01otHh825bLt5k0f8K+2KLhaxcku4LXWtNnaJbqzjH7ofxZ9/wBabLctHqF3BHbGfT5gxkLHt2I/z2pJrqBtVsGs4mNvLHgoRyD6foeak0KNra/1CW1mZ7RIykiSDcef600A21tXTwtMVk2xnKIq9SOoJp6TWiaDpk0Ye5ct+8jY8g96dDIZvD9xOJhOIsxCNRtyDyAfXv8AlVRba2ebTJEJAWP/AFI/ve9K2txk4c2uuzT2qMC+HbcvAXupH51WDG9s7mW3l8ryy22MdSO5x6VZjFzceJZpLCMF/KBMe7gjHPH51TspFayvJGCC8G4iE8ADPOKLaiZFcTEaZaPHODkgT4Tk57irury3M93p0kKobhDsOw44xwcdu1RyTxf8Iuhto1W4WRfujhl9Rn3p/wBnFxqsUdyr2cjKGkYfxHtj0/8A102CGOFGo3BfZBdyptVSu35x1OPz/OqMkdu+j3EUjOl4rKwm7N6itG3hS9vZpr9mMxJiiOOVwOp/xqvBC95oLRG3xskO2TPUg9D+lIYl7aSvFZCZWgmkVT5o4IHY47UkMsOo60yShwYIwrOw++3bPtUl9dzGeO2uJf3wXYfNXhVPSnQpLp97crKwlAjESydeT0zQmJjN8JkvLZo1jmkG4yhcqcfwk01hO2jWi3MUKyrLvtl77AecmptPEL6ZcrMskmEbzmPUMOhX8McVTeymm0yBpHzbsP3chPKL3FNsNy7fwxz+INOhuyJ48b1I5AHUc9x1q7byxxXt/JMqyOwMEhXooxwQaylhstPvrOWQyzRJ8sSod2QRjNSfaAby/tjA9zbFMySdOe3/AOqkIoxyz2GhMzgtbhiEB5Gc/eFWLl1E1gVdp9OQg/L1J/z/ACoezv7HQ41T51uJOI3+4npz2pNWgWCOwe3kxLGdssUny5YdsUDLUYgt/EE7qgkhkjw6dwKr2enBdB1O6YkwefsWNecD1IqawnlbV5LiGAAGLdKr8jHdT+tRxSNb6HeXEKgxPId0Yb7qk8ZoHcrXdxa2unW83mNLtbDxJ6+mP89K04LyJZ5pbdkbKKdrL91O6n3qpPZx2UOmT2dulypfLxtyd3vUlrCP7evrmKLKbAZIG6D1WmJkemxzJpmpzRMrgyEpFjgjFU7h3vdNtZ7dgZtwWVe5weAR6VekMg0m4SIrBKMsqg8hTRd2trZW9njIuY8Dg8SE9GoEW7m+n/tW1itbb7LqDLl4iMqMDn9KZbzRme7mXbaXLAmMDpvHcVWuFuNR1VFuZDa3aIGdg2Of4cH8qbbO8JuluwC9yTHu4xCfUijqUuw7TAw025E0ZkmZ95mzzkdj7U67v5l06BLpMW1z/qFA3GP15p4eS30KOKX9/CMlZsck+oNU76JNO020lgnllQneQeQH9MdqBbhqKGOKyt40E9qrb0bJ5I6j6mrSwwy6i0tjby3UbcuhP+pXv+NOS2Ya/YSW8MjrsM00Ljhf7wxVvSJJrK91S70yN7eFSXMbnlgeo+n+FJgjJiiKebMyk6aS0beZyxPYf59K5azF74d1aS4kWRLe6jYLtJ69j/KuvhWaDTJ7jz1VJH2yQ9hnnn3qjq1rba/bQwaTI0k5IVhICCD3x7U+gWLlpp8sWhxaxcpIZjLti85jnI5FOhcy3sN3dWqSRybnklU7uorMjeWIxeG7u5Mnz7jITzFx/Kud1rXvscQsEmcxwOSmDwfWmiXoS6nrP2zAN4IY42bCEnjntXLaprF0SI4jugA2gn+IVl38smoTsSxG47gqjioosAeVJIy4zgLVpIliOsqIZWjBDcCrEdlKzGUQg/Tpmp9NsPNRv3h2k8Kf8K6LR9FF5buJJfJCuFIJ6mmIzotEmhHnSwYXbuC44NdNbaC9olteT23lwlC4jI46cc1bsNGEsN4Lm5KbHWKPzCcZ/wA4ratzFdJPBqM0irbxCPPO0ntx+VS3qWlYzrCzhJ0zUJYWSEuzFR0A/wA4p99DHNLBqEMLxW00m1j1DAHn8Kuadi2nnsLi5xY+VuiXOfoD7VFBKftsWm/a/JtdjMR/D7f0qQ3DVIBE9vcR2pNqZRll5yueat64IWgkvNPtnLNkHHIx26VLZ3M0MtlpLS+WssjHzE+6V55pIZX0i0uYY5RIss48qXIxzwR/L8qQ9ipLc2t9phubV5IpYo/LkjPQHHOKfcrZxKskE0i3aQBmYruwcckGnNDc6NqrQSRRPDO4XKYIJPr+tS3sN54Ue9nlghlin/dbTyFGe1LUdhkVtBc6Bb3Hmu2pYMm4dCP6VFZPBc6bb3EjhrpGJ5BOD9f89ancf2R5s5tdqtFglvuE+g/WlgtW02aO8aIJZyRlvJxkHIp2C5Fbv/bOnxzNdOZ4JThQ3UDpVm2WTWrZzdXEazJLtVJG4Ix29+lVools9TstRt7fyLCb5mQng9aW48k3sVx9naO1Ry+FfJP0NFwJBENZt5xLIITG+3733iOf8Kekr6/FewSRiKSNVXJABcdM5/Oo7i2tpI4bi1EkFo86ySKxBJI6kfhU+uDMr3sEzMJNqkBeFUdvrRsG5FamTUJ300Rx+ZawYVvYcVJZQJqBGn+XGstpGSBnkEd6ralZweaL3Tpn3AhXKgjj0P61Yv0SLzrnTJCJkj2OwHI9QfxoDVEFxEsttaWtwPMuFZlADc59SP8APSqi2iW+lQ2spzI9wfmUZJGOAf1q1FZ+XJaao7GdljJk+blSQR0/z0od5vN03UTbtMmdzhF4Uc9vWjYNwg04XemXlvc3AA81QrHop9K0Ymm1PT7yBpl+02yCNATw3bp9MflWXfO0aw3kMZWBpQ7Rqp+fB9Km1m9tZA+qWkXlbpCCo5zmmAyCebU9PewvIwHtI8ZReSv4fjRb3Fq1nbWIt5EureMyRupOAc5Ofek1SeNrU6hpXmKwCiTAxn1BqfUnWCGO6064SVzCNyg8gkcg0txbCLcW9/o1tZ3Mxgvyzyb06P6Amq+lJbx6Q8V1Ptmeb5JB/EB/Dn86uiyt/K0/Upk3sseXC4wpPbFMubBI9JstQSBJIJJiTs/gw3JI/OjyYblC3W7kN8xk8xEYCNJjx74/SprXGs/b4DGfLiiU7CoyWJ5579/yqDVZlLCVI5JolcMfLOV+tTNG9lpU9zaTOGnlRvMI5U+gx+NO1g30IoYorm1a2+zFLgKVVW6kCpUxqNhaab5UiTW6lWGc575NQ3hmtpHvYHWZmi24VuUb1/lVjebW/t7pt5Bg/euvPzEen+elPzBOwy3Vzo8djbzFZvMzIjdSM9P51XWI6hpd3B9pIuElwiu38OOf1xUkqTWktjqUZB4yVjGAwz3pNYgSzNhe7NjzvtXByGGRk/rS3DW5YMU8+jXJukbbAFjiK/eb2+lQhoNSWWIgxm0gUB24K/5/rUmuWsk10tzZXDIiShZIycAc8j+dM1Z2tpb6e2kQxM23bj7vtT23AU3Ec9lb2zSl5raIvuAyCDnkmodFKT2lo5VpJY5Gc5bkqDwRVm6tPsDXFyQvly24jCr3JwTVOyhNtJZXQjKwiJtpzwM5FIPIs3ZGpaTNdGJpGS4OFC4OB61HqUMV5EL9cLKhBd0OTn0IpkbyRRWBEjfZ3lZ5HxgkZ6U3TVm06+/cMJoZpcMztwR+NG4XsTapbnXrea5tZmU7APKccJx61LOrIkc9oySvBabXdfvB8Yz+eagFyts88MNrJ5VzMqsO557H060QzQ6VLqdvKGEUxEIbPIOev8qL9wtfYb9oubK303UEiLHYPPdV6HJ61JqWn7m0+5ik2AHzWVT94Z5p8J+w31zazyhYGhIij3cM/ap7O6BnisLmMRyqhAJGQByeKBFSW8h/4+LKUrHcSg4PUNnp/P8AOn6tevpV1JcxBfs80gSQAbgR7io9IggKS2U0MiOGLLx1PU0W0tvqli9gZMXHmF1cr95ew+vX9KHqO7RJqzDTbu5kEQigZArSLwG9hSWwtNKubd0WTyJody7+dpYetOgilbTZrQqlzKW/d7mPA9x69KgsPPu7DUbe5VJJbcKI0xz9B+v5UBsSSrPYXVlIJGMDEs5bjI9KnspL6xvEhlRPIujlmjwy46A5/Oq8dwLvT4otr/aoYtrLnpzzx+IpiTqdNtrQXHl3MCl2h5+YZz1pLQLhasdPkuw1q7xyOEAwfXkj9Kns5Y9O1q9EspMDr5Ww8hSSOv61LYY1rT/9a6bHJwDkjHpVZNmpaTJJJalpI5trFR8z9Tk0xkyiXTtZksfO/cyAtnoNuOOPy/On2sDWt3FYGPMcjHmQcDvnNGpNbX6S3MchEiR7OOq5AGMevA/KmSwSzWSIJmWaOMMMr1AHXNAiONVtcaVfW58uSXcuzPJPQ1M32ayM1vPI8cRk2FmGdvbipGFzqNtZCGaF5Y0/ekN8wI6Y/Sqt4s2oWFsrwtdTI2XYYwMHqf8APakGw5ba30e+uke6KtIhjXcvAz3/AM+tJZWUsetwRllaEQsGZeEckcf0p2szG/0dmmtikwmC+anVh1H+fen3NxBf6Q0wLwNb4RiOnTHT1qgWmomn21xp1+unzoUglkMqkYI/E0+BmmklsmXLyzA7Hzjb2wf89aWIrdaR5kdyTLbx8g9T6H+VKEubyxs7mG7UXsMW98nqM8f0pAUBeCxvLqBbdjA8giXP1q+ytpfiS6tJGAQxlgg52nAxTEle/wBOMwVJpIrgducDkn+dOmZteS61BLT/AEhJhGZgxHHuPyoHuIb2aC8topH8qLB3uOjcen5VGl0IIbO1UqGmn+Yr8yspPUf57Ut8I9XgvZVd2kgi8t1xkDjHFRxWttMtlLFMYJrVAEDLwfX+tCBb6l65mFlbTQtEhWSQbfRh0H41ViRNOv7yOZDCkiBFZOuauy+TqNvG0m1XQGQBcjdz1FZVnbXF3ozyKVe5M5wJG5C+tHmg33LFvAtjqJErlIhDsU9wx6E1PZxSafe2lu9yXt3cu7seCp+v4VVCnVdMuWkkffG4V9q8g9j9OtOkI1aMwlC0trBtM2eMeuPXmjcNkCXV5p95cCMLJBO4xtxjH+c1NPnRri7l+xh1lXaS44Yd8VEunNfaLaBTLlSfniHLY6Z/WktWjudNaC7kZJ1kygY9RikFx1lNYadqd3PcCRIvs+zAHCk+lRIq2+oWluLiQWrgzEnoynmpHeS/0eYeYs88cvlhHIwVx/8AqpFuDq8Jt/IQz20O3AHQdB/WgGILj+zJVhtpiYbtx82eMZ5Jqa7uh4eS6njjE6TOEJXkEZ54FNtnt9Rs7ezWJhNEhBVeDnkmorSFbjSI9Pw8EqysWOMkg/5NNMCbUU/sbVo5/JXyHiAJXtkVXi8mLXLKeVSbIBmwehNEdnNMs8LXOJV+WPLclff9Klg87ULa6tpI122saqFHBbtxT3JSPrPGRmgGk60veuRGovT1/CnZ4pM9KTrTEL1oHr0oHFG7j0oGO96AfrSE80pPHNG4C9aOh70mccUtACj6fnSgg5HekFA49algLnBpR9KSlFADv0pAKPpR+tADgTj2pKDz9KXGMelCAMYBOKM0AUdTTYDutL2pvT1zRxSAXNKevekHNKPpQAUlFAINNALupeoptLnNAC5zigUUo4pAHTpxS5wB6039aUcUIBc5peoFNBJo6UWAXdk0hODRjrQOTQAo9s0dKBRn86ABeRz3oxk9elJnFHtQApqORyI2+napDg5qG4yY2x6UAj5/+IbbtZlJU4rh5pDESR1HpXaePWP9rzA+vc964mUCV/m4Ga1RXUgD+Y4LgjvxS5VwSBS/u92FYrj9aVIUCtyfXIqzPYpMj8legPSpk3sMsoYDihnwSAcj1oaTHK5U+1ACKUA2gEEnmpwMPh8hG4561EqhwpJznrjtU8cm6Jo5B9GPWgLiNGbeSNXGIn+6WqOaPDGKUs0R+6w71JADe/IwZ3jPyFuMU2V2uUMcj4eM/KBQtgCKRJLU26sEeM5G4cnH+RQZo22OQzXCnkt0xSz2y7oZ4kAkHG49TR5CeaZGO8/xZ4FICa6vNyJJHkE8MFHFRvavDLvAGx+5PNSzt5KRx4AR+cr1FRBtwlVxyv3C9MQuyIIElyxJ+Vj0p6hWBiEhQr0C+tQR/wClxJDISxU/KAOKk2bt23bGU4IXqaAuJL+8RBtG8febvThCqr5qqSVHLNUsSvCI5VAZScEk80jKsc5k5ljkODnoDQApcp5U0YMo43ccZqc4DsWwUY5ZB0zUELG3kMRYmNuw6Zp0aARywvJjJ3DFAx6TpbymJ1xG3RVpJEI3xyfLGRkbetU3m3fugAHH5k1KY/NhOXKyoeQOtFgQ1blC3lkfOvK4HJNBEl1bE7vLdeoHXPpTMMyiSHEbqefU1OV2xfaYiVP8W48k0ANjXzFMsYMUsfXnlqmkgV4hcqNuPvEnk1Dve2QXqOWycEt601LtjJ0E0cg6HgA0wJhcxwsPJBMbclpBxmkjZYb3azmaJxlcdAahTfIqwtyM4XPQVZjtxHM0Mh3sowAlICuX81ZICS6lvlz0qZbBZQyPIIyg6KOppfJEsBilURGM5DDqaQXKbE2Lt2fec9TQgLcUf7hSWVBGcYHVqiV8F5rdTHIgwS3U1BcMxVJoGDLnlmp6IIHdyfPV+eegNO4EbzNKUnQGRT8rMw4BqRlijf7vnKRggg4BqN3aORIiAYzzgdM1LJw3kzSGNGGQqc5PakGoecVUW74aI5IC9j6URoIDtkbZG3ZeTTVRI4BbznySfmDHr7UW+24jZPLBkHPmNx070AyZo/OiMRwhOSrN97FVo08y2aGVfOccKzelE0ySsyrve6XkemKqmaaRBJJIVdc/Io/SgCw+02wjkYo64wo70wXBuAEUCDyhy7feapHxNFbzxqqsuOp5NQTgy3W5AZCmCSOlCEJPKZbT5Yt0wIJkap2lkdUZA8r4zkdhUZn8uPzsNKzH5ogvAFWFkna1jkX90rDGxev409wRA5SWIuCFlXpGOtOileaIXOfs7D5Ng6n8KXekX75YyhA2sx5J+gqR5hE8ciIzIRzI3TPrRsMjULBul3lD056n3qdp40w0Z2xt8pY9T+FUGhP2gujGWNj95ugPtV5LaPJiUB2AyC3QUgFaJRCBvYt1U9zTYYxK+9lIkH8A6fjSxKZX2lQjIM+YTjj2p8UvlhjtxG3GQeWNADYYWlldPMR2IzzwqVYXJhcxMokQEMxbBP0qk6MJAQGUDHyL6e9T3LpEyyxHcHHzHHANMLjbiJT5FzbQ+ayD59zdT61n6hLLcOs0EgilOeF65qZxLa3gcuZIs/MnYiql+8iwxahbRZgVjlR1ppiuU7qR7hIm35vAvLE9azGuZCAWk/eL1PvV65ChILuFHc8gqBwM1ViAScSCDKt97uBVoG9DStmbCkOG8zkjvXUaRAPlBxwO1czbQKJV/d7CvSus0kFcHrWqM2esfCqxMmoRtj+IDIr7H8CW/lW0fHBr5Y+Ddn5k6MFyc5r698H2wS1jPOMV0wRjLc6pJAABSPJjpSEY5AqGTcTx1qmShw+YjHNTx4JxUCKcDrmrKIAKgonjGfelIy1N2kDjgU8MMYzzQAELgHGDTCR1zTpSAB1/Co9oI4oAR+nrShSDwKMY9aeDnNADwCen5VJsHGOtMQYA/rTi+OKYiNgScVG5K8Zz9amYcdcmomGfWgY3txUbnOc9KkbnjvTHO3rSKIUBLEg8dKdtIOetOxheOPxpWxtGCck0AAPBzxUYI5NSNyuO9RAKFPegAQhkDjpSMcgEdqQKTx0Wg/eAIIHtSuBPGwx1pTknGKYeg28n0NJyTzkfjRcCvKSWbk4qnqGqwaLp9ze3DhIYIy7MxwBirsqEEAZ59K+ef2iviGLi9tPCFhIfMciW6KdcDoK5MRWVGm5M6aFJ1pqKK2lm++Jnim41eeNotIicyyyMekY5wPw/rXinxI8XReMPFlzd2u9NPgPk20LHICDjP416n458QDwJ8LV0y3umi1fVtpKwn5o4e+fTIr58muIISiheuF4H3q+Nw655yrS6n0L0XKh+p393aWM17bhHZFxsm54HXH612vw08MeGvipaiW2vBoPigITEzcw3CY5U/wAv/wBeK5a4EP28WEqgDysOmeRkc5H5VieBnfR9WubWJtxtJtquhx8jc1ddu10XSV1Zbnb+J/hX4m+G3he807XdNaOxEy3mn31nmZFYHJUkdO3X1qRY5NX8U2GraVeQzi7tQlykh2kORzkV758K/G2sf2bb2ErJqmnmQB4rr5yqnrjNcF+0Z4Gt/AvxCtdS0uyjtbPU1EwSBdqq4xu6fn+NcGGqqpU5ZI6fbT5XHqfR/wCz38FtG8GabFeyQRXeoTjzHnZQdpPJxXn37X3hOfT7iPWoYg0AxGwA6A9D/KvQ/gT4vOqeELVpJcuPlB7HFRftPeLdGtvh9PbyXUUuoPhVt8gsc98V9RLlcD52MpqrrufCvh4zaR4mlsxEGNx++Td1yeor0DTnlS4MUyLHJJ0U+lcHq+l3eoT2uoWMq211b8Bi3Cg+tZeoWXi+zvGmtpY788OFRySR9a+drYWU5OUT66hi4xgoyPcPgzro+HXxsihutsVhrkfkt6eYfu/jVX4seFG8KfFW9WOMw2dyHY56Oj+nt/hXm7eMrnW7Gxt9StJdL12xdZ7S4ZfkcjtmvfPi1Fc/ETwJ4Z8Vwok6C0AvJIWy0Z75HbmuWEZ03yyW5nWnFVFVi9Gc94K8WDTPgZ4i0AmR7nSr3aiO2QUY7hgemP5V4PJqK3V/ciSdY0aQlmCHH4VseJGmhv5bqznmLtColCJ/ree470nhnwNrHjHXLW0gOEl+ZvNTyo1HU5b/AD1r0KMfYp+ZyVOTmujDiYvqTJaXTKSuC5XauO9dT4M+Emq+ItQa6mvV02wiUs81yOWHoorvYdG8M/CWC61C8ms9V1PaR9jVRJs9wOn51wPjX4m6p4xsxcLMbO0LD/RYRtG30OP6UnVbdoiUZT20R1d78QtL+GUM2keFZLe7vZfkurhUzuHqTjnvxXkfi7xNqXi0mTULuSUwOSseMKv0FUtQdbPUYLrCpFIQp29D9aY4FtqQSVma2nyD0wOOKhRu9ToUFBaEF7ObnTLe7t+JIWy5HU4NQ6hdES2t/Bny7g/PgdCetP0KMLqU9jMCscmcZ9aisz9kF9Zuu/yG3IWHG2tEr7jbSWhq6RdxyazcmPqgG3aOK6jwt4ml8FeM9N1lVdonfy51HAKk85/z2riPDMiyxSXEb/vGfO1a6HUUEmmFHbYx5GOtc8tWdCgnCzOx+NWkReHPHEGvwRb9N1JAWUDjJ/rU/wAIPHE3hjV5NJ3brC6/eRqeR9BWloCx/F34Oy6PkLrejf6sH7zqO/8An1rynT57jRmhaZWSW3m+WUg5jYf0/wAa05faQ0PPhu6bPsmC8iuoVlaIopHQ1leLLpbLwtq0oQfLEcFugJqf4VeIbP4peExKVEWqWK7Zo1HDMBwceh5rI+KLfZfBl+s4bCFSYx1Y54FeWoy9qosya5dHueGkLDeuMAsgB3DoQRQ10VDYJxnlfWkgia7sxIqvCsn8RPOB0FZutX8UcdukXLcl2z0r6ZNJGaXMzL1ORL24ZFLRlTxjr+Jra8N6Wy2V1dKuFhG13Pqe1UfDmg3ni3Vo9PslbfKcmVxgL713/iz7D4YsT4ZsAZJI8TXNxnq/pWtGp+9UeplXXuNI4yCRftJ5Oc4qZ33sQT06GqNkuJS+Mk8VODh5SSQcZr6A8JbnYeDLnytQiXJ5719L+Cpy0EZz2/WvlfwmWGoRHdwPXv8A54r6U8By5hiIPpWsDOR7RpRBhX1rRmUlMA/NWTpLDy165rYXOQTWxih0OVIGCfrVr8KjOeO+akj/ABqgDnr1xSAZpR68nNCt9aLiHbsDpz0phfnGKVMD+tJwx6UgAyZ7UjP70uMCo2XJwaGNDif1NPYZxUajB60/Gc80hoGGQMUigYzzTST2NLgsvegTHxj3zTsg8U1eFo5AyaBDieeOlRLwCc5p2Tkf0pRgdRTAaemaFyvJpJe3WmuSRx6UAIZC2D2GKhlmKse5PFJIG2gZ65FMkA3fkaYDHOcntms26cAsScHH8quXEuF4PY1hahKcEgnBOPzpNgY+oyCW55JwMgVnuA84bPTHHp2NXFkDtITnKYPP61RkxD5h/hJOf51JZBMS8oVR9wcn1wa8Y/aX8Yf2T4etfDUcxjutQkLyOp5VMcfnXss93BY2017cSeXaQDfIx7Ljr+lfEXxH8Wv4z8Wanf3z77OWTFq/91B0FZTZcdzmLycPAtteJ5ez7jg/ePv+lZtzFBd6paw3U7+SiMEDLj5u3NLftIImixHKoYNGx6gdzmn3JjFyizSh5HhxG7HK4xx/hXKalCS1S40u7t385GR8o4bIk9qbqs5MMUEkknkSBQZGOSi/3avXnl2+kBoCswC/KG67+/1FZ8MHkwQ/bd0tuv7zfngg9hQBYjuY7O9SKWT98V8uGVfmKjs2aijuL2MXwkCz2u352A5d+xFXrfybTVZp1gSTamEzzlGHLD3GaoW90BBfupQ2S5Queu8ngj3p7Bcqx2twNFRZZTIryZ8tuSg9PbipVe3h1OzyzPASBCqjIHbP1qF9NFppXnPM7ZbdJIO/fFTWk0o1G3vLRB5ZjPl27LyD0/PrzSEXUuLhbu7sfKzCI2aadOM+hH+FZcM9zb6LdB5mjtmceVuTO0+o9O9TWl/JFqt2rSN5IT98knf0qT7XNNot1dSbZ4oj5Xkr12di1JDuDGK2tbCOCRJ4JfmkZ+z98DtmnzgrqaeRNIDJHkI/VfX8KqzrALSxvVj2wpgmLnII6ZqxIZtW8Qae9qTHdKBK7P0VcZINADNKiia/vLiNlZUT5Yx/G3eoLu1SfTppBO3mh182Nn6L7VehnN1fap5Earcpl4ovf1FUtPT7T4avDPH/AKUzl2c+2ePanYC7rS2/2XTliCReSwCbf4h6inRhBr7hB5G6IMTH1LA9veqjxNf2mmGMKl0+0/N0YdMirtzZtca3azo7RGE7Pu43NjpQiSnaQxXd/qEkryPd7cptGBjuD7/4U+ZYpNPijaWSOKLG3PAJ7q1T2TrD/akbI0F1IciVh9zHaq+pXUw0S4gNtvtiVaOXuD3zQVcln+0q0EFxIvlyfefOdkZ/n2qS6hC62wl/0m3tlHkTfeZlPRh64GKh1hJbaGyguVR7Qwq7yr1weoHrU+Ug1a3WMbrdoQVCnI2+o/SgVx+hwvZf2lIHkmdXDsT0ZDnj9KZDbPeWd9K0myJmVFixyrep/Wpt90L64WI/6JsO8v0OOhFZ08F+mkvepKvmTuseAeAvbP6UbBcG0+S3ewtAVeyVi+5j8xf0NW/tsdtrhhsohdiRcSQydVGORUVzFDaDSpsmSbzSJFboDTjEbjxCkVoHgcHzCcc49PfvQgHaV9qgt9YnhJWNf3P2XgnHXJ+lF4Uh0BJ4D500beXIhGc+30x/On6VCbqHULlWNrcMXO1T94Drx+tQJPbHSo2tZJCYiRLFt/1jdcg0DvcC08msW7QN5U8oDqjD5VAGSB+FWrNLi41K5lhnSOMKzMkQ+9xz/WpNUnuNVXTBaItteqoEvqD3xVNFU3N6Tvju4l8sheASepFACSwQNpswtZSsqyrvAPIBqa8nEsFg9pbD7Wo2EdO/3qybcQzaLOQGF2sozIT9+tECS+ubV/KMNw2F8wZC4HQ0gJLKwu4NZmvkUxzW8eRGhxubvSWNhBJplzevhbmXLhfvY55U+hqdrl9Q1mVJZTBc4O2NvlDEDrVGzv2bT5WDxxyFyHUdDzjB9O1MTZUcprGm2kkUckE0cuwIPlDLnrV25uJL7xDBpt5J5Tqm1ZH4Jx0yfyqK5ld7SytpIws3mZWROwz0NaN3BGfEcQ1ErIvlgRzg9R2J7+lIaK9rbXEv2hZCbe8kJj3q2du3pn60x7u4h0FLO4ZfvBkZ+pIPT35qO1gKTanbTkpEzFo5t/I9Bn0qrJ5jaGkc4y4fMMpycYPY+lMC7eIlwIYNUPlxAbmnUdv7v5022wdbeI8QSRbRJEd3y+v8qn1WLbfWMODNZy4divRjjnH+e1NIex1i5hytxAyfdAwQp7j9KWzGVrOa5VL1UHm6er4DZ5ZvUUl3DHa2UdjiWc3cgY9kj55ApLa3m0rTb6ZX3xR8RxnoT6n3qSBmeC0dts5lffNk48t/QfpTuMtXkkOnajYtDbGVHTair1U9CfrVPT7e9tXvngfNuoKyLKOWJPH41fsJJ/7WuZ0dZnXDJEw4Cdx9apW11Lc6lqE0cMnlQgmSIHJI+lBAgvphpJNwGmjlcI6I2BGe2ff/AAqfXt73NlJZp5zZUhMZII6hv15qsWVtOAtYUkS4kAm3tll9ARUl6l3Bqtm2n7kudw/dk/KAOpI9KGCHNjVtWubizXyHQfPGucEgcrVEx+bppeGNAGOJ42PzKPp/nrWkxllvro2kYSZCXEYO0M2OcH86gW3YaJJcuPJuVO5gBncvcD3pDLVtIl+9hNal7eUxhI48fISOjUt3avqniOVo5VjuIEy0UAxvcDqP51VDXN5babnFrKeFwwHy9mP6U6384eIZt8giulTbC543NigZDYra6pp86Th0v2YnzQMKFHb69al1N4M2heEbY5FWN92A46Z/nSO6TaHNa3ataTmRmLx9N3ofrVa8tZprCwS4jIgduJB0VKYjQukC+IdtwHa1SLazY+/zx/n2qCOx2wagm4zxzE5YdVHarEqQadqCSQzNd2CRhVUMC3PcfSqNiX02HUJBI4gBwc8ht3tQIUGUaFF87CGbCiNDwhHcntTmiDzWZtphJG3WOXg7h/nrUFxA8GkrKMmIYEkQ4JHUVqTT/aLq1axtFhnKArGwz5a9yR9KkY2BWXWUntZpU8lczIW+Y+w9R0qKCd71ru/Mr28jAhIRx8pOCcVdjSG/1a4uQwhIj3qq8EkdSKzHjiudOnCSyJIvz5XncueQDT3AZqUEP/CMyRws0tz5nzqOsnoR+tLMIv7T0yOwhls79YwPLUYO7HJP61DcoTbWQRHhvG4QKe3ZvrWtPY3F5qsPnMsU0SBftAbHzY/nQDOD8a2NzDqTXkbM86jZJt4BNcX9tkuL+PzxkKcH2r1K70mHVL28jvL10uFBaIY6sOucV5lqGn/2dKzTknc3BXrVxEzo9Zk0xNJQWgBlHU45rmLaLEnnPErRgdulRwRBmkczFcEAE1taRY2sryJczbY+iE55NVsS9S9o9s5linNuEhOTkc5FdLptjE7RS/ZyIRJlnGfmwe4NU9Ks41do2n8sRJhJCDzW/o1kizfZrq8V7UIXEnQ/l+VK5RBKr6xMk8Nvtt459zYbIbbzzVy8Z/Eltczw2ot4o5Qr4PLd+aNJhtrLVorSS4L6c5Z/MTIA/wA8VDLbfZr+3it73NjNLukJPUf5x+lTdMoknVPEVve3NrarFJHtjd1zkY6Y/Kq+6LWV8qGHbd2qAFt2Dx3x+VWdS87TJB9gugI5px8ycDHoajnimsNUuLyGSIxS4jyp+Yc5pc1ibdiys6ak0NtFA326CPIYkY9zVe1SGeK2sGtJPt0e5vkf7xPfpUmqWD6FLLf2N3vkaMIWU5xnsRUt/Nc2b2N9BLG7Rx7pJFYZOR2p7h6lOxu4mxbzR3P2pXLJt9uRmp9Pure4gvIdRWQ3M029CecD6U+5WVI7TWbaVXmVS+GIGARjkf56U+7hudY0mx1RRF52SeMAjafT86QeZXDRXFtc6dfTsQzfuM9B7f59KSOP7dcXNlPeMirGqJngA0yZJ9btIrr7KDJHP8wjGMYIyadq9xcavp91cRWi+ZHMCpAwxXv0osG4Qu0kj6c9yYoIYsI5Pyn0qTT1ez3WLTJJEEYljyPbJ/Kn3zNqWmyNBbKzxqFZBnIOO9Ex+2aPi3gAmEIV17k+hFMNSbTbKe0e20+RY/JZWYsGDAZ5606IS6Op09I1eCWUEyMQ2Pp+tV9Kki1GAWzQPDcW0G1znkgd8etMsZ47+1+xBJRcxbyrHgkdjSTsFiRIJdGaa1QB47ucHce3uP1qSCY+HF1gNCZfOMaDPRueo/Sq2jvbXelKs7n+0IJWwR0x2qa1ddQ0Sdpr0efDcgKh7rjtR5jvcqRO1lfXv2lGSJowoDdMk8fpmrtmWtNRW2lPl27RFt3vjjj8qiWW41+3vI2dU8plWMNjLA0+5eW/nmtTb7JooFzJ/EMcUbhsFo1zDfx2dxdL5coZlc9MYqFJHsEt7fyoZEmm288jnjNTqyaiRbmINNbWp2OrfMAOxHrUKQJd2FhHIWhuE3TJgcsc96BbjbeePR5rq1uLYiGWTaCTgE9B+FRKtppOo3lvcxvHE+ELjpnPakitI72wiF1ckzrMWUnocHinxW8mq2s4mljlkE3y5PAHcZ9elA99yUW0NvqN3A10yxPEMKeq++KdY2T6dMttLL51k8Z2jfjceo/DpT5VfVoLkGMJdoQqybeWWq88kWqL9jMbLPaR/LIvXinuLYgtmurGeSwaJI4bgkpEP8ak06WbSoEtru12l5iFjY8joKQGNtNjjG77ao3BmHoaQytqEFq/mgXaIWO/1zx/SkroZXiMUMuoQzh44XddoXrn1FSwbINWu4rt2iYRiNMjhT2z+v51IjXWsRsI/I8+3kH8Q5GMnFNuPO1u2u7qaKNZ45QCV6nqf6frTegtyWzlW5lk0+5cxyQqcS7sKw+hqCzupory20meJbi33Hy5WGcZ54NMvdupI8scTefFGCQT+A/pVp5PtdvasLiO3aFB8gX5iQOTmjzBdhlrAbvzLWSLypfP3YZiMjsc02K4SNp7C8j5nnARxg57VLLBI1tZ3UFyJ3TLSYbkj2/Sq4zqFpbXrxtJLHLuUY5XaeM0J3E1ZjDEWudVs5Jtk4ZfLDHgY6496jhlYQ3GnzNIyQR7kVRnI+tN1JZdUs21EW4S4aZgSM546mpZ7l5YZdSt518tgI3jk/gIHb3pp2C1yW3vVutMgsXh8qe3UlEJ+YjJOf8APrVfS7f+2LF7ImSK6idpVKfnR4gmkQQXtoFldIlDyA8k45BqyJW0+5s70ssMNxBh2x0YjocdKTXVD9R+ly3MuliCSRTdQyHeM/Nj/GqSifUtJkPkFpUux94c7R1q2/l6PPHfhMxSKT5itn2z/n0qpG7Wl3p8r3Jktbsly3THOKNxehbuLVLx57vY0ksLKfM3cD6Cm37vqKzaihUxAAEAewBOabFdXWl3gQ4lhuJgNo6EdOtK1ymjXUyJGwglk2NGc4bntRsG+pAglaFLm1umle3jy3P50+5xDeaVeQwgkRh5GXIAPNRwvHp15eDa8UUw8pnH8OT2q/aOLfWWt5CrQC2aNNx6semfx/nQO5Un+zR2sV1BctGssm5kbkk55Aqdtguf7QhcJHI3zgZzmpNMtrVtQNjdw+XdKGZRjK4A7e9QxNuZbI2zRnzCwLd+3GaqyYXZJf3cunX5uliX7O7bS5G7cPei9mt9P1aSVoNwlj2+avQbh2qpbcNNYpIHaWXJD9vYVZOY7K4snlEkudqEnkfnUt6hbqhoEOizRvFcMLeQFikncn09qe0c2l6hYzNcxrC53Mq9GBqnG6yQTW13EGWKHhyvzKc8j+dWbB4dStlsWQyNBAWRj94jrRsF7kw87T7tp/s0TQzMCozwy56HFPacxahLBOgit5x5akHjGemao2cv9qW4hkDRtGzOm7vgf/rqZJHv9JS3kCy3KTAplhwP84o9Av3IZZbTRNeZpDInlqUKr0XI4NX7a3Sx1ZFNw9zBIpkIC4wu3Oc1FcSLNY3UN3bo9yAMugy/J6fzosbgX+n3AjUpcQJsBJ7dBn9Kd7hsOnlk0t4IIXMplfeJS2VKntg8Ul3MdOePfbBLW7cFwej9gf50yGOK7Szg8x4rmCMlABwzZ5zUrW41u0ghlnVLqLLbR9e3+e9INehLJDHZXt6piMcbKFAcHDjPamg2WlXEkvlnyJoPLZO6E96VGl1HSliiEjyByTzuxjqQPT/ChYJdU02aCVhvR9pCrlsY/wD10gRJpOnRWmoxRxXBMBjd9uCMkjvVG2lutK1CDdMPKlfJVOmOhNWcveaRqA3CKSyZI0kXIYjHTFSWl19uig0+RVaWG1LGcHsfX3pjuU5zNp9xcTQpGEmlVRtYEOue9JK01hrZk8hZrWQMu0LwOf8A9dFrBDLpy2Uszm6VmmjfbwQKk024GpRGISCGTcAv+2R1Io9B+pPcPbabrkbyrJ5KQE7B0XIqpDcWGm6jAWaQWkg3hmUke3SpWe81W11NMiaRHVEB9KldRf6ZNHtjk+zQKGXGGVumP50CK9w0WnTxvaT/ALueQHcPQnng1ZnZtMurmZWWW0uTtQAcYzTHdLqO0sWtvN8qEkNG3IxzzUUUsWoaTHaNG8TxSdRyfb+tIC2sJ0K/a7ZWWLYQYl+6CR1/nVS4+zCe3vmRtoBdUPQrUlrLJNa35W4jM+4Kiytx7/0/OoN9zeWr2cjLMFjxsUDOfQGmAo+y2F9aSxO0dtc/vSrrkHn/APXUd9Zmw1MX1vKzxzuBIsR4xmp4pXlWHT5bdD9ngO7P3lA7D9ah0e5hktjp7iRJHcsu4HoOgoJ6ljWUn069OoWhGxEIQJySD1/HrUuo3Tabe6XdBSzeWHlG3jJFUtL8p1v8zFCZljQuOhq/ajZNeQagxYqoSJ3bAJpDM7WAfPgnQYkbDF4z8uM80y7USKuqW0hhj83a248H1GKc0lzFPFphZCW3Zxg/LjI/pU9jDKbaHSLi3VmMjHJHHPOc0xeaPrQGlyMUn40CuY1Fzx9adxjvTRjk0oOegpoBR1pCfagc0v50gFHJoz60gOKXbnntQAufTNAo6d/ype1ABntyKM4IwTSZpx6CkAA0o603H1NLj8/akA7PJxRn2OKQHigH34oQDsZ6Uo54puemM8Uu7AwAaYDunrQTTc0vrQhDqQUD2zS0DFzmjJpvXFO/ioAMfLR3o+lA60hCn/OKOlB4/wDrUAGmhh09aXPekzn1oyBRcBSfzoz1oooQCjHrSZ5pMjPSlouAvXpR07UmeKXrSACfrR1o60g609wF/lQc9v0pOtLxng1IBnrUF4xEDjnGCanJ9P0qpqJItJT0AUnimPqfOnjaYtrk7fMy7u/rXJsS7Y52k9q6bxTJv1Wcnkbq5qTKS9eD3FaoGMKgMRgN9acoMcbYPJ/SoWfDEdfcVIJGMBUrketO4iBWUnuKfMmPunIqCKMFyc9ulTZHAI/GmIWLDocfKw71KXWWJCOZFI3FvSmQx7GMoI2Cpx9nMiOCZN/3lPSn5EkkqyTOksR3BRyO2KinckifaAPu4XrTgstu7lcGFhyFpksfkwpvkAVuRQMJ5vLmiwMxEZyaiijM+5DIXVuQBU1orDepXzd33SegFOVC6bdyxGM9F5LUANEPkkwvhcDIz1qOCL+0YJcbmkT+90xVjaJR5qp+8QZJao2OWjlRySw+ZUHGKQ/IeyOywyZCkcbFHSmxRpbzeao+VuDnrUmx4JQQfLV/fOKbhEJiYbmboxp3ElcmcfY2UKpdX6FugqNF2RSJKxcscoq9M0qSzFjCR5pxwSeKa6q2wFm8xRwq9KLAV2kmlxEq8p2X1pyRZj+clZT/AAr1P1qRlBDyplXTgheSadLF5bwXCttUcEE8mmIiSAzq0kcYikTj3NS+VK0JnQ+Xs4PqammYwyG4i+43BLdKqySutyhjUujD5y/TNTfoUloKGMDCWIZRjgs3Y064URbVjJlDdSegNQiJ/miJLxM3y5PANTABJjbSks4GFMZyKYiDypmgNuQzozYB7Cri2QQfZmfc6j5AnQn1qNixhaKWYxmP7oA5Jpn2rzB8vyMoxu70ATRmOSB7afMbx9Nvc01Z0YbkxC0I5Y/eY1F5bbEmhGHT75Y8mrCmAyCeODcwHzs3SnuA0XJJWVFLkn5i1ESxIzSLumJPzDbwKQoi3AYZmB+YqPuj2qeNDBld4aN+SiHke1JgIYo1wWAeM/wDoDSxxpErRzSDa33UQ5INACyB4JmaAEbgVHJ9KrBPNhKjG5DkO/BOKAuPclALeZtir82AOTSNm4hLRKFKHJ38HNSS3UckCSqga4T7zuf0qvPctcCOaLLEn5h2piJJzFPaiVkMlwDncTwPaqzXzXQUiRsrxgAYApZMJseXkPyY17Ci5VIEWSJkSNjtKg89aQA8++4SbAyoIIUdRUbyyRIZolXys429Tj1pfJksLgNGWMbDkt29xSRMkNwZFfz1OeCPlBoGTxRpuWaMSygYDqV+XNOMckF2WVR5L/fVT0ojmZJxB5xWN+cLwM9hToo3t5GDu8ccnJYCgQRypZEyZKRSDJxzUn2qGA+ZACVIx83SqsUsQbaU82PPyySDH4VKU3xNvUeWOFweDmmikMS5CMw8rzBnqegpHc5SEjerdh0BpyR/6M0cshRh0ROacgZbRoLlmiC/MpC/MfSiwgVQIxbSAlw3yiM8fjViWNdu2RmEiDhU9ahhjW4tI2DmIqcEt94mnDbbStwQp+Uuepo8gAShhHJlpOxQ9APenl0UuoXkDPI4H0pi4DtHgqrDIwfvULJLcupGG8v5WAPApILA9wXClIiD3Pc05oorcfvoxNGRuCKeh9DTklW3nCpK5V/vMV/QVFIFkkljctHEOcleTQKwlzdvalEMYxKdvzYbaPrWfJO1qiRx4ktg5JZTxjvxU9usN3LLBJK6yb8LnjNV5Ug0+1Fo7F2MpHNWgKV/c/ZVRg3+js3G3pUEAjeYxiY7WG4cVDeH7JcmzljMkDH5W7Zp9rIGkEQjwY/zxVolmxbnds78YJrqdLUMFwDj0FcrZAK+1fWux8PxFpkGMjI61oiD6O+CtjhUYDuBX1V4dh8u0RcYGK+ffgtpZFtCSvXBr6O0yHy4EzXWtjFlsgqOuRTN1OkYdKZECzEdRSYE0OcetWA5HUYqOIYxgcVLjPepGPRgVoOGowBxTW4Oece1AxGIJx1pMGl4Pak5yKBCjO6nYIHrTVOSf61IAeO9MQ5T6/pT32496ZgEjApTjODmnsBGTnp1phJzjtTiwyQKbznJqRjSSD9aa7e3Bp2ck0jZK4HWgaEb7ozmkJyfpSZOADmiP5icnp60DFZsdutMNPk64z0pnJyM0gEQk/eyMUFgXoIwMCmYw2cfnTAlYgEY696Cw2+9MDHJNOI4GcnNLYDn/FviFfD9gsh5llcRQqOpY/5NfH2pXFtqvxh1rVpUlktIZ1jYD5myvLCvbfEHjSLVvjY2myyxHTdCsXuJUkfAeTaf6V8sWviSZNa1IWtxJbS3l600YhXeSCeAf896+Tx9Z1ajgtkfSYClGEeZ9S38T/FC634s1HVFjljgdVEMIUnYo4A+v+NZug+D7rxFDZaldmexsVcMzEcNz2FdRpHhaKw1tr7xVqcieYCYrMxcnjqR0/z2rLn8WXurW+kiSYRWXmSlI4+mwZwCPyrgU20oo7lDscdf3qwfEVR5nnwzMybvYHFX7bRmXx7ciMARSxMxC8Ele/8AL8642e5kl8UWDRgnDknHoT/n8q9I+JFtBpfiLQNR02VoxLHGsgc8sXGD+H+NKbvdBBWaZ7h8LHuWsEa1j3umFIHVa9F/aK0OTxH8JbHVYcC/051dweTt6Efyryn4UeIEsbVrMh/OMuMx9COoz+lfRumJY6/4L1ewuHEnnQOH3n7nHFeHGXspjmrSPlnwt8X9W8FaPNBpyI0smF/eA7Yj/eA/z1riNU1K71u+nvNRuJrqaU7nkZtwJ+nanTQtFPcQs/nRq5CSL3APFV1Ik3YZcAY2HvX1MZcyTOSUIqV0WIAJ4nQfJG/BOOKYqvbnz0fHl/uwsZOang3SxhUz83QKaebm20qOSO4cyi4XAEabmVu30rOclE3pwcgmfULfTYnngS5CuQiygdD6k/jV/wANXOtX0uo6do0crB4PMltLaQmN+emPy/Krfg/wDqPxEv7eFJZIERgTPKC6qn07npXo2o6j4I+C9ve6da/bdQ1qRBHcXBAUKuefwrgq1beb7GunwQR5JqLXfhvVLb+0tF+0TIgdrWZsAqemK37bxHqvjTwnNc+G4Tp81pKUnwdzR+gA/Oup+PeiJqaaB4k0mVpLeazQxg9wOSCfyrx7wX4zuPh/42TWQrf2JqLeXe26cqpPcj1/wpe0543ZKhzK63MXUtGv9J1OaS7jnLXA3NNJyST1rKtIZjJLZ/NjqM46f5/lX0dqWo6dHem2urZNU0m5+aK4kXDKp9DWDrPwG07U4jqPhy/neYD/AI95G5A9vUVMai2KVW3xI8Avg9zpzwqpMsbfpUaCW/0QP/y3g4PPXB//AFV1niH4fa54ale6v9MlhgOVeY9D71V8A+BtW8VeIn07SZotso3O0xwAvcgd67KcPaOyHKrGKuzmtQinvRaTW7Ot3kARopYse3A5q34p0vVNF8hdYsXsLiZNw3oV8wV9gfC74YaD4OhjkAS/1IN888ij5T7VD+0P8OLbxn4Yn1GNC2oWcJkRj0A7ge/avajhYxjfqeNLGOUrdD4p0K5FlqLR7jDG3K7RXaovmQhSNzY+93rihbnz1JBU9c9666xnEcB8olmK7SW6gV4OIhySPosNU542LvgXxVdfD7xpa3sUu20mkCThvukHjmvafHXgiDWopNa0qGPbcfNLERww65FeCXtukiYZsgjn2r2n4CfEWyeyXwfr8gBd9un3p6qT0Q1xOUoO8SK9L7aOD8MeK9U+G3iddU0mVlVW/fQYO1lzyCPXr+lfQPxU8R6d408C6brWkFHhu2T7RG38DDkgj864P4r/AAwk0O4uJtrRkt+8Tsyn+Ie3SvMNSEvhmL7PaX9z5FxH5rRgHywRWij7VqS6GL5aiv1DVPEfnStaxptwxCnGBTvC/gXVfGaymygMjo23zAflC+pNW/hz4Nl8aatIzllgEfJ2ZGT0x712WseL9N+HEA8L6LE8t4ytuupJNoVu+cd67pT6LcxS6RJvFOvaN8ONEtNJ0cqNaaPbLMrbmDdyT2rzC2uJZY7q4mlaWd8FnbqTmsu4ZpyzzFpL6N8sT/Fnvmr9nKRBJkcFa6cGn7VNk4iKhRYtnPuZj3PNWmb5yT1Pas+0UCUgevXtmrk0zZUEcV9KfNJG/wCGJSL9RnC5HSvpLwBIWhjHbivmXw66tdR4B6ivpH4dTFo4+4rSBEz3HRnzGo74xW4CSRnj3FYGhHdGp710SgMBmuixgSrnrUy525PT2qLOMCpCeBSAMfKcdqFzQeO/BpQPxqkhCnue1NyKG+8BTOSaTGDPgHrSjsabnI55qT+D3pD6DQAevWkXO7rxSkHFNAI680CQ8AZpx56dBTQmDSqPSmgYp4UDH403BAxQ4JPtSgEmgQKMUpbAOf1oUbs8GmlS3XNMAZd1QyvtOOTUrAcYzULsN3fPvQAxyDzk+tVXfJOCeBipnIGQPeqbvtXd0PXFAFa8lABKnvWBqEjSypgnCjdx7VoahKWGAeg/rWLLIZpCCCFJ659akaIbldkZOcZJ/WqE2LjBXIAAJzVu6YPOg/g2g5Hr0qvIFheRtwEYQ5J6ALzU7FHkP7Rni8eGfBcWjBiJdWJgcr1RB1NfKMuEU2EoZ7codkpbhcDgfyrufjZ43/4TDxxd6iQZtGOIoEHJUDgn8TXnTyQQme3dWaEg7HYn5D2rklK7N4qyI/ONlZWcLkrGz4Z9u4lccjNWWWOwvLwSCKeDaFXHVY2HDD36VXiguA1taymSS1gBmY4+8O+3/PaobeQJrV1Dj7ZZtGRv6be4/pUFFW1m8nSjEyl7ffthfGSD65pNRSK1itHaRms0IJVer+uP1q2sF1bac7LHvFxJtCr91T0BJ7Uy5tIbG1tGiDTqsm2aJuokzycen+FAhslwjX7tbxNKXXJVj91O9VpJ3FpczJGktuI9piH8QPc1pxRR2Oo3ZQ7p5epboF7qRWPHFL5d5KpyIgYVhjPJU9z7dKrcmwt3OItDtbuMNIGkVZEc/ofarWsXWzVNPvbZmi3Ljy9v+r7f0NSajBFHoKwKn/Huq+aDyS3b8Kpzu11rGm3ESOrtHtkgJ4B/wpDuRaZCbnxBdSqcqsTNIrdG9qdbwCO0ulWJTJMAHy33U7VZjRbjWr8QrsnSPcqqeSe9Q2aRLpk3m/8AH7ONxKn7iA9qQWG392sWj2wti7rGRGIyvUjofepjazvq9vJ80EgjzKsR6HGeB/npTbnCwQyW5eTyzsjjHRiejA/n+VODy3WrQRGdbZlKi5lQdH7YPrTAp6VG19ql/KZTG7AhAflbjrTnSGTR7i1SWQvAfMfd0fPY1oyadtvbqYzK0xYpEDjIPc49azYpR/YF9hJBKrAGcjiQ9xSuAXXnQ6fpkDjy7x+IXX+BCeM/571pxyq1yF1CaTdD8iyMcAvj5T/KpAxvF00zIsYwA0j/AMC471BIttaa5Al/FK8LqVQRnOT2agdh2mRmHT9TN1G0ssjEmbqVHYVFMtzJ4chVQpST5Y2Pbsals5kE91bR+Y0I+aSTPCnt/wDqp0K/ZdHDyZ3TOR5angYPDe1JsErDX0xDDY2MjedZhNzSbu/dQP8APSpreQ2WpyRqFlgZNsKKvIXv+NFybXS7GxukkE9ocl8k7t/pVJr54PEdpJbb3jIMpRhgBe4NNaiY2CZrIX8AaWSJWwd3JIPbFPvLqRNDaQSoGh2xvGw/IH3qKyEt/danf2hOxSfkfoQOo/lTWgsr/wAPtLz5vm7Zl3c5HT6ikMs6pPa3Mdi9ooF1IilYiSdrDrn9KsMJta8SLIHFtHapvYxnlpAPuils9St5ZbNFs2W5aLamOqsP4gamtwZ9S1C3wFuIh5ojT+Nh3FNBYr3fFjczRN5NxK5kRZOmO+Peqz6dKPDltdYJdSGDIcBvUEetTaQI77TrqO8hZZHLNHj+A9xUI+03OkwW0geBYz5cTj7rD39/egVi/cWck11YkkWc4AfCty5HI/pVO2ulvNSv3vZRDdYLBCMKxB5z70+4w17YQXUkiSWmIjctxknpikL2LXGpW11IDe8lZCMjj+E/WgZQ+1R3FhIjxGNUkzFJH/Ee4IrS1e7TUk0/S5ZzBIFGWVcHGehNU7S8a00XbIkYjMm6AkckehqRrOeK6ga7MckTJ5omU5wP7oo9AJHCQa3c21yFhuok8uOeVtwORxzVSzMdj4f1L7ZGjGR8iSMZ+bNT27xXGpST36xzKBtiMfJC44aoI3e4sLuMWxl05eUlQfx9c0CsWbX7XHb6bJcxjYPnMrjkJ6GrE8lrHrUTXMXmxMu2NlOSAehH0qvPLPHZabBezFrJxuL46LnoKdqP2Ow1STyn3wiNfLVTlgh7j36UIbIZbVB9ts5YXlthlllByfY/Sla2uYfDsFsXLwXUnmJu6xr3x+vHtT9NNxp+nalMctaFPKywyzk9CKklhuV02x+ZHgZwkiA5aM9/xxQJIto8WjfZZQyT2UKCWIZyWJ4/xqC3mMV9fTiTzoGwWDD+Hup/z2p95b29trltLAomtBF+7jx0buD79fzqGBp4Na1GYjyrIpnDjPXtj86VxlSz4juriG4Mlox2mGToo9xTb66WaOylsDHJDHyYmXDs46A+1WYUt4tKuikqyTl8ShuykccfnUF1NHBZac1rEsV0rAorck9qAFmuZLrXS0UUltL5Z81EHTuQaLMxJfXN5C7yOilDH0PI5+tTxp9o10yi5aGeJTJLGnJLAcgVBava6nFrM9u0kNxuLxq4x0HOKdxWKaTQNpCSRI8FwlwCVfkSfT9KvzI82s29zNHLbXTIchenTg//AFqrWs63Wm2NzdQ/uoJAcqOH5/nVnU7h9V1C0glcxLv2ifoVHYGlcdtRmn3janc3qyRrG8Thk7Zbuc9v/r1JZyobG7jlSRCkhYMvKt7U9rdLXVLq3kZvNYbN23gEd6rWt3LFp32eYgWqSHa2cszeh/SgYk32vUILW0nQiSQ/69V5SP0NSX0K6ZrEJmn81AvlwyYz24YmtFHuLW80y0mZpEIafen8Kd1z+dU5LdrbxCjw7buOUl0jJyqJ659aoCraSRppF+k4E9uMg3DdS/YCru2RdJsVadXtnAaRByEOOg9yKrzM0kd1JFGklhA5EkS/xE1HcsqaagVC2cM8bHkDsKSBFqS2jj1aA6ckFwjRk4P8I78VVsoGhkvZbbLq42+WzAk9jwe3vVi8uXt9Qtv7PtFhvZF5RjwoHUH60W9ms0t85QR3rqTHCTjAH3sf570CG3YE1tbGOcssEgSaM9WP+FPvJ5bvWrV4f9Hu8DzJI+mB0P4+lUreGBrCCSWOSFIJOqnlz64rRkt7a9voY5bj7NNjLbOnH3Sf896TAhgMcl1qE6q32lRhA/C57gVVsQqaEs7Quk3nfKFzhgevH5frViK3cz30U90wudpdGVeAR2PvRC9zc6VayEeVKrDaT8u7B5poY27gnlntILlV+0YOXztCg9AffpTEQRaskOpythflhCDcS3YtVy8f7dqy2V4GEUK5eYD7wz0pIZbLT9RuI1m8yaVSsbkbvKGOO1PZiRR0ye2lW+tmEnnAljd9w392ud1vQW/sQtcRqWLb4pD95hmukheXTdNuS4jmidiWk6F27YpL3M2lxQSMCsgGw5yIj6Zov1A8plt5RbJE0IVwxJzwfpVrTVe6XDIq4cdeP1rY8WeH/scUUyXAuoz951PAauZX920LksFBywNWtUTsegx3M+twXAS3iDRkKCvUjFa5jkvreREtPLeGJcN3btXDaXfIke6FyEkb5s9vpXWandKlkt3ZXbyRqyxndkDHoai1hp3NbTGl1O2TThbL5tvbEuT97OeaLRHvLWLSWtF8+FSQ/wDGB14o1K3gENxPYXDRny1WRznkY55/Omzw2kVuZrCaS4naIJvYnI9SDSaKRJDe+XbWGkS2DM4lJDyghh+PpVHSXaxup4bu1d2nmCxg9APWr8yxi1027ivTNfRxF5IZM5J+vp0qK2il1WxS9W7aC5LExxk5AAPrQvMm3YjtrhtLvdThntDMs7qiEk4x606eyg0HUrmK6V5YPLwIj0Rj2zVpI18Qaerve+XcRSEAZ5OO4NMt1u9ctbz+0ZlMscoUBiAWGM54H0ofkPfcrRvFb6hILyCQWi221QBwMnj+ZqVj9lubaN4z9gCF0wfUcVYihbW4ryBpngjh2KFdhn8DVa3tbzULqXTmYJBDDtjkOMn0/rT3FsRxMtnPY+S8qWjSF3JqrLcJamF4LqTbJPteQ9APStGyEztFppANxEhUxuuA2OQQfzqtDLIb+PSbqwjWSZmZVwflP1oWg2JLcQ6VdCTT7hxDPIFZ/wC8M81YuALXUZhZXWfNb5pFP3faks/KtrR7O7tiswl+VD79MH8qrSW9vaXEVjOspmnl3oR8pz0A/lQxJmlJNBFeyTW8jPOiYIX1I6/ypqPLZm1v2WMu8BMnHrSWixaauoQ6izI7gLGUX5lXPP8ASoYfI0+S4huWeJGjCQu46en+feluNuw8wJBNa6isUUMMqsxVQcH6/jmlntba7+walADbwTOUYDoSDzmmW8Ukc4t57hZII4WC5B2kHpn9aZbTPC2nacJhPbyFnIToM5z/AEotYPQgu4LRnilhkZP9IHm47nPSreuRnz7mayk3PuUMFzlcHof1/OmWINtdpYlYxDLKWIPzceufWobBms724t7qPCXc4UMTzx05qrXHexd1C1j0mW4vbVlCywbM55B46j6/zqvdvf2c9hqEcayReVmQqOhIx0/z1p6X1vZTata38cjKdsccjfw89v0ptrLbw6hLa3NzIIvs/wApxwDxj+tIWxFqSS2J067itmmg3efIFBwvP+T+NJcIGNvJZqY4LmQO6joeeamgcm+FjJegW3lHHvxwT+lSWheJbfSlXep3EM2OOM5BpbBvqV9TvgIzLazbYmmAJYcpjsKs6hKlpK95p7ANjkk8596pefbrFFYyWnytPwjfeZjwCKsWphia9h1Bf3TYRA33hT8wQ2WaeCePU5WjkBTpjIyRTr2D7Nd2161ujRSqCSnAAbtVWxsXne6st4WLqhkGB+dOhS+Oo3FqkgeFYgApbIB9s07XDYkaTT9L1y2mRGFtk7gOQR6mop0jt5ENnd+ZDcTB968Aeuf1qTSYlktpLCePfNsd3DDnAyeKrWEYa0WyKlDEzMF3c8/X8KV+grdizPBcaLfGbzvMFyVVTH8wK54zS3thFpOtXE9x++QptWIDjJx/9eotBc3FpLapLiWOXKpKMnHoKbFcXmpfa4sqrRkeUsrYz60bMd7ontXTTdbSRIWFv5LHGeOV4/z7VBGos7yzk8x/s0x3uvbFXIyt/aXFrIrF4IwSGH3znoDVXTpmvpX026hELQxERq3UAAn86BJ9yJ557C9ggRwbOaU7SeuCeT/Kmt9njvm06a23QXEufQFux+n+NTNPbXlnaWzFhdWisF+Xlue9QRWr6hbx7rgC9hcuUz1UYxii9wtYYbcW+o31lPKIoydkTDnkVc0wMi3kF0qyfuwkSnqW9ap3jG/txcTw+ZOkuQqL265JH41DqzrqMJvlkaKRpAsgx909sUaoNGXIjJJay2k8LkRxHaCOAc8AYqIwx6jo8OnTbYpbaIsrA4KHd0P6VNqtw0titxYyMTEArD3pt2/2e9jvII1uo2RVn3cnpk8elA9ggud+nWFmjA3MYZ9zDIkAPf8ACpfOTVLOOKNwsiyFjzngemaiuyLLUYrxY0eIJjZH0G7096g1C3tbS/s7jdL5Mi7kGOuf8n8qCSR7ltS0W5WS3E00E4Hy9WXqc/pSzbNVsZbuRvs7MQN27OCOn9KbBamz1a1Mcyx20z5b1x3pQy6alxHPaCSK6mUoRyP8/wCFOxV0PEQ1GX7XFcKWhTa6twc4xnP51b1Lzry3s7mCbz5IEw+P0P8AKsvTvs8Gs3duNzJN8pPYc1bjt20a/vLUyBoXjZVP8Sk/0pbkhdzxRXOmXSwkzgBjt7HPOaZrccNzp0V1CDHI8uX39QQe351LpeNP1xbZpkeJoW69CSOD/KpIoHS6htb5FfdIMK44we4NNeY2yO7WNIpLy12zvMeCxIKY/wAirV0RFcJqSnMRiCPJHhiDjkY/OqHm29rdNYXcZ8uSfCSRdgTgZHpT7VjCup2EQ2oG2qzjgHPB/n+dA91oRlklltrmBHV3B5AIXn1p0cMWn3Nq6B23lmKlc8g+v51NayTW9nJZOUclQFCtyT6ipY5VijktZgVMdvvyy8qc9P50rWFe5TeMOftaS+WXkG9u4I7U+6muLfzriJUCSSKqsnVue9P06WL7BHZ53qd8ytyHz78fSrNrLBLp6W8isolnyHOCdwHpSHsijqTPZaqLtI8KRsbP3RkDNTiOKw16JyGCvEflHIBZeD/KixhF9JfRsQ8e9VAbpuHp/nvU9sslxNcRF1dtgCRuw+8Pf/PSq0YbDJY2s7uw2zScsXJUYJXuP51W8x9Ku7a+sLhmjkf95ntk85q7Gsu5op0BeOElxjlG9qr2QikaHTTG6kxmQHPPvn9KQwuNRktH+0Ahre4n25C8Hn1qfVp30zVJ7uCIGEDYZAMh/bHp1pbO4S5trTSLlD+5dpEYDhif8ioIY4rmCawivUjnknMmW5CjHQUC9Saa4ezuotQW3VU8g/c6fMOR9ajtr22jltb37OyRgmQD09ahMUuLy0S5Vt21FJP5nmrmkae8Vhd2904wkf7peMk57frT32HsVr75be3vIJG+z3E288Abcdf60/VsQxme0eNVuHUbwewPenaacx22mzRgp5cj7G6p361Hpxhmtv7LlgMyqXkDt1/Cp0AsX80+mSTXsEK7dm1ZVOS34UyeGa3vbTUVhOGiEjFR8uccg1DpV1C9ncWbEwq8oRGYZPSpbQMJ5bKS6wkY2ku2Axz0pit1INViU21leW0arBNJubZ255OPzq3rV5brJNNbIiCYgBFHb1Bp9gJkv7axjH+jhHDZPy+ox9eKrxu6aumnNbpiQE/P1XjOR+tD1BdxuqwojPeaczM6qM7iRuH1/OrEhlIt58q26LJHBYEj+XSqIeK2R7S4jdY5n4JOM+mPanOY4Lie3uvMhUr5aMOTigGuos0klza2l2YS7h95Ea4GFPU/rVy5hXWbR7knckkuTt6g/wCcfnTdNtoodQ8iS4zDHbsEQ9TxnNRs0tjJbWlvLi3nJJI/iz3pslFO9ZFvZbiB9tzAu1geRg8Vfvhc3DQy2kwQpEHKheScc8/nVO1tvsN0EKIwu2CMGwc+n9asGR9B1O5VAxBUxMZM7OfSi1h+aPrAelL045oz/k0lcpYufelx6UnXrS9KBgOvrSjFJ+NL096AFz/k0ueMUmeeKKQbAOuT0pc4pAOadjA70AIOgNLkMD/SkA9zSgY7mkApPHtS545/Smn9falA9afQBc/5FKeaaOnFB7dakBcc/wCNL0pM8d6O1VuA/OKXPJ96YOTTu1IBelKBmmjn2yaXPNADsDHvTu3rTM4HSlzxQhC4wTj9acOabR296Bi/rQeO/FAOKQUIAzSnsKb2pc0AHX1pR79qQZA6HmlGMUwFxuFJ19aM/wCRRnpiiwAPal60gJxzR6d6VgFpRTcEAUuaA2Dt6GjrRg0dO1IaDrVLVTiymzwNhq6OlZ+uDOmTk8fKaYkfNvifdLq1wFHG7r6ViLHvYZJNa/iA4v5jnI3HP51kEAKQCcmtUHUia3Bc9adJIFi2Y5phYhyAdxpTOvOR83QjtTuIrrDliRzTAWyRyMetWFVSehBNMbcARtyOlNCZNaYYHcoOeBnpUn2MW82HGQeVA6U60w1vs2EsensakKGSJxO2HThQnc0DGpOV3RStsQ+nemRxo0UkQTe+cgvTBbtPan5VidT1Y81EvPO5nZRz6UCsTITNbgmRhKnHlqOPzpPNJdJkURqnDc81IkyxIJI/l3DBxzUItpJJwdoETd2NMPQmeeNZPMXMok4YHpmmxBo3KMuyI8/LzzQIY7UFGBdSflI6ZqSKSSRZFk/d7ORjqTSGRtFNMTGX8sHozdaIIXlPl8GZedz9wKJVeVAWRt453E1LMjTLHJG5kZOGXtigNhwiMsZcsRJ1Kr0onjPlRXKOEboUU9RUc1wyou0qiMeQvUVDBKkMjjHUcbuaYidpmtHWaAKsbnaxJyajuZEt7xQD5isOCw4BqtBbHgTEhHbKs3SrkaojyRsPOc/6tuwFAEEdq8hZHkJVjwG6CrMUYEnkbjIVHGOlEatcKY5yd6dAh71JuVY8ZCOo4x1NILjZ132rRTMVZDgKneqhkUoirujlj4G0ck1L5bT2zSITGV65POadCIwC8X3lX5ix6mncCCV3mh3qoVoz87seTUgMZCPBnco+dm6GiZVQRzRZlYnL7ugNK3lW9wGLCVZOWXsPamhDo0ELedgzBuSW+6KSV1h4lw6PziPoPY04RS7jGzKYJDxGh/SmfY1tAbeUm1VuQTySKQyzbstq6QM+yN1zgcn6Ui2yuriMCIglst1NVkuVeMpCqSSLz5jdaryzS3KiT52lQ/MD0xSCxbebzW2Bf3ijcWJquJy0glUmVlOGB6AU+5eN8M25mxyF7e1Rti0IuIxujfqijkfWnYQt0UeXzF3OjEFlUcCnOywmNlcGBzkxqeakhm3SFioijfoF60z7MscpycJIchj1FACzZaXESmFH6E8moXgSAbCS0bHG5xUxl3kxhmduisw4qqIpIY2SZml5wu3pzQA7zQrtGWa4TohPGBUoaH5beY7FwSAvekhjB3xSnydg4A5JoNitxb+UEEcgO/zG60x7k6xKcxIoUNzuk6jFJDMTmGbEjdFO7gCmwyfaP3YZnlHHA7VGtv5/mmRjCyfdXby1AxzPHdFYJWYsv3QvTNWZEaSzeF3EO0ZCt1z2phY3unpGm2ELgl/4s0lvbrKSIMyOMMzSH0osAtvH9qsABiKZPvS9yajLOHDANJKgyzN0qeV0AjkCl5i3IA4A/wA5qTUpZBceawUq4AKKOB9aQhrzh9kqoWLffk7Z7U1ZPnIeTzA38R7fSkeKN0CgEo3zbUPGe1PjigSQqy75cYGDwtADoPn3KcoE+6zDlqcxVEAG1PmwVHU+5pHCtGw8zcwP3x2HpVaNCzOFJcNzubq30oAlnlKSPCoVn6o/UCliWW6j8yMb5lxu3dKMCHLOrq4/gRc1XubtrbE6vvWTAaNB2z1oGNvQmqYeOYW9yh5QnkH2qg3mT6Y6z4juFfHmd6t3ixCaO7s4yQrAt3J+tU7xBcpJOqHIblR/OqJtqZ93MLm3FrM22ZeQ2OT/AJ5ptjGpcbJPnA2t7026JuSJkhzODj3xVmOMwoZFgJ3Dlh2rRBJGlpmAeTyDziu+8HW/n30S4yCR1rz7Slyc9z61658MNP8AtmsQqBnOOlax1MnsfXXwg0sRWcLEEACvZ4WCxqB6Vwvw900W+nRAjGAK7o/dA6V19DAGOWGKkhOOccmoxViJcEDFQMnjBFOVOaVTgYxQWIJ4p2ARscZFNDnPtQx3U1j1zwKkYE85Bo6k1GGGOOeaVhkCmImjU8DFT7gPx9qrpkY9qlXJ5PNMB5xngU3qaU560x2zQBG64yc0n3h705sE8jimAAZxn8KW4xGGKXgLnNN3DpzTjjacUhojLZz2poYnoO9L1zS7CFoGNPPPOaTOF96UnBHWo+ck9RQA/lhxQQSBQOBx+lOI2gHmgQ0/L9awfHPiiHwh4W1LVrhtqW8LMue7Y4re5BHevmb9pnxdN4v1KDwTp0n2ewilV9RvGICgddgPrXLiKypQcmdFGn7SaR4TY3GseNTr2rW0Ik+ZpLi7LfOfYfhiu3+FD6rFo048J6dp95qZga5DXEe+UbeCFz3/AM/TqfhJrWlaHaeJdIsrSNrSPTpik5TmQ465/OvM/gd4mk8J6jYaokpd4L1lO08GNjyp9q+Iq13Jtn1FOGjVtiO81nUPF1/b3WoySz6mkNx9pWZQpRlHKkdsY/SuCuLhIfC2kJHCyyL5peRu5J7V9V/Gb4WRa2z+OvBolnku4njvrC35Ziw+8B69K+YNbmt/7A0rTmjmgvLQtFcwSKVdH3cgg854FFF80lY6eeMqdzhRcx2+r2jrksXUHPYZr3D4hRWGr/C7Q72IeXe2bvG7RjJO07hn/PevB9WaGx1NlfOEOVI6g9v6V9DeBp4/EXwi8Rac9qr3G2O9iIU7lA4Jz+f506uj1ISdk0XvhffRzX9jNDIM3MClVP8Ae6HP+e9fQfiVovCvwi1vUprsQXN1D9nRwf4jxgV8p/DG8VLDSFj3GS1vjbE99pPHP4n8q9v/AGk9VTStA8OeG5dwgKfa5R/eY8AE/ia8yMFKsorqXWTi0zwy2jWYQ+S207Rkk8NUmE+0BIYX80H5uOuKVViW3RB+4gT5TITgD8aje9jmuorSwluHdhtkMaH5/oete5Ooo6I54Q5vekWPtJtvNtrG3Q3vLo0p49+BXoHw1+EOpXVnDrfiCSLTtEaQNL57BCwzkge1avhT4a6D8PfCknizxVHe3wXLRWyDBwRwGJ6nrXF/FP4y3nirRtCn0yH7D4fgmw9uHJcgYxuNefUrNvljudEYOrZQ0R3/AMRfi/awRXml/Du/itFso8yyQRBQfZSR+teQ/bn8WpBc3Lb7q6hYTyO27cw9/wAqoyRpofilbhPLexu1529GDDA/rVjQbFbC6uYWZo7aJmkicYOB2FZQhyavc7o04xVkj1P4La4nxL+GOo+C7/59W0By0BHBkjycf1rxnxroQ8Ppd2AjcW93l03nlXHb8P6VW8G+OLj4a/FS28QxJ51rK5imjBwGRuDXu3xd+HUOuWKajpzZiuk+2WrdQOMsn86qnK0rPY86qvYz02Z5l8JLtvE/h+TTbu4Z7+2+W2XP3gOor0Dw/dX2nyYEpEyHGBwF9q+d9K1WfwjrsF9BPJCPtA3Bem7PIr32PWINeNvf2TiK3mAYp33d6ivT5XdES11R32s7/FPhS5sLwBvMXAyeea+V42vvhV42heGSTzLWQn2dP8/yr6p0oRyxQgTqpIBbJ6V5z8efA8eqWrataRGS4t15KDAI7mt8LW9lLXZnK1zLlPTPBev2Wvm3uLBg0Vwoc46Kx6it7xj4w0DwZo9zJrt6kcTRlVgHzPJx0Ar5E8B/FfV/Bml3FhYCJo5WykjjJjOK53WNS1HxDqMl7q1zJfXTtkO7cAegFfTxrXWh5jw75rlXW2ttb1671C1t2gspJSYov7oJrWsdItTa3byySwmNCwVe/pUFlbxS7Y2xEM4+prfsIY4JnWbJQrjcvRq5ppPc9Cm5Q2ZRstE0q2it55TPNFIMvG5yD78VoDQdON3F9mja3dAJUwTkEHgg1BOGJjSPIjJ288YqW71sRyQWlrJuyNhlC7tp/pXFKEN7HZCpUfXQ9S1H406jB4UttN1DTY9SuoAUS9nfDOnYEHrXGCG5vFke8t9kYXehK/KCe3pWt8Pvhpd65q1pf6lHmO2JeT7S2ElQcnGfb8q7+S78NeOoLprHEamT7KYI+FjA6EHv2/pXDFxpP3UTNroeZ+HvifexoNGhEOjRzfuPtMUYDjtknt25rI8TfCPWbBVuZE+2Q/fju0csXPrVHxnoM/hnXbiyufmMRwHYcMvYj9K9J+CvjtbsTeGdTZZtwzHK3Ix2Iq5St7yL+GPPA8Sk81JfngZZkGyTcKs28qzWkm3Oa+gNd8C6dJeSxTxK+TgOnB+teWeMvBEfgyeGKOUyR3ILhj169K78DUjOql1OXE1Oakzj1QxQ5IIOc1Ms3mIufSn3CZRQOe/NVSdjrxnnkV9MfPI6DQWC3CgD8q+ivh0xSKMgnPFfOenjybqMjODjivoX4bSZgTOcnFaQIke++Hm3QrzzXTxDbjPOK5Pw437pfpXWW7BgAa6EYk+Q1PBweM4qMDn3oA75waYiQvjApdwIxyD7UzP4/SgfMaLgLyT1oCjkk8e1IW5I70bvakgG4JPTFKTilHIpMYHXNIroIWLU9TnrzTQAc9cU6NcHqfxpiHFs8HPtSKnfqKVsmlVcKBmmIUDI6Uwc59aeGO3HamDBfHODQA8L8o/pTT97vUgBA4PPtUTHBPWmA1mAQ4PNVHkXLc88ip5iFbHXvVNuRnHNIBsz/KD+PFZl5LhCOR2q5dS7BgnkZFZF1OHPOe3WkMoXMjSSOS2AMYFUpFOwt6DPHfmrM4GwnPXI49RUIbglOeo+b3FSMzXlVpiGBAyegrzT9oHx4PCPgcwQB1vNRby0KdVTHzGvU0iUkNJyQAzdwPWvi748+Nz4j8c3TQFptIs2NoiL3wfmYe1ZTeljSKuzzx3Fsd6SGSykHsSvqR9KzbqOZLFp1m+0QTtsDMOevWp7Z7iC7VoY4X09M7kkbPB/rTL2zkj0JLyFvLtZn2iJG4Q59O1cr0Nii1wtlNYKLh5rNQV+U8470+xJgvdTkhbZZ/dJccNnpgetQTTJbX0Sw20crE7URuvvn9akjkuEluxsD26De6swPHp9f8KAJkinbSZriO4LKXWN0zgAdjUWpQxBrARTFWDgFCeSR61WhiA0GSa2uCPtMy+axb7o7AirWuRRG50rypFEyn7q9Rzwf8+tAhiRTT+JAlqEdHbfKXOc4HI/nS2EcbWWoyKcXDSbAgGdo9TT1hMuqOY38qONjI/lj5i/oP1qDT4XntL6dx5UkrMI1Bxkdz9f8KNQI9ctja6bGGn3SK6LIynO4diMdvapxapaXTzbN0s0YG9G+4RzkCs1ooo9OihgZpHRsMr/AMRz1BrSNle3F1FEg8vcQZbg9FxQFhdGFtJql9fqzSXflBooful27kVQsbU6la3t0pNpOrYdWOQR3A96tS2RbVJrpY2gxmOM54JHf2qJmtzol3bJPmT77zY43f3TTAh1K4nudOt4xELZwNlvtOPlz97+dS32m3MN3FA5TayATyxn7x7ZpWhnfSbBZRuZl2pN3VT6+1MnhlttRFlI+6CKP5pieX54HvUjsP0zT5bia4aeRUuEykaN1XA6mmoGvtIa0uMI0bFldem4etLb3cZuri2mwxki/wBemcqB2P6UgZdN8MTRCRHSQYTcPm3Z6igXmWb+Axadp9rJMPLcEyzei55FLY3Kp4ghtSyy26rmKQHcwHqKjuYFt7HTo5h9rjlG5yrcIe4qbzU03XEntYVkeSPy0UHlEYdfrTAj09TBY6ruPnwrKWlKjIYHpSW2++03z4+VlIUxlvujPBNT6TEyC5NnFsSEsJRJ0lz2Ip7Q2sOhTSLH++B2yIrYKZ6DFIY68mttPjigVEkhgAyp6+aOxFQS3pv9WV7VA8mA0sZXlR3HFVRc6bc2NnIqsskYOVfJZ3HT61b0t2m1C+eKH7POiLLxwwI7CmTuJYgSW97HC5TlgI+hVT1zVCP7HF4ZKKrNcRykNjJJPqKn0i4a7XULqaIec+Qi7towOppiRW62lgdxikjYDYp+WTPf65oQF+3jk1aXSxJGLW5WPbKQcdOQf5flS6e0d1q91JueCfBiQvxuceppmoST3+p2dv5sNvLKQkkgPPHQ/XpVwxxWt9cm7nVp3Hlw542sO5pD3KlhcBre+tJYmiuB8wlTox9D6VBcR350e2hnkSIvIFhyeSM9/wDGnSX00OnSjyJDGjhzKBksf7p9qe948jaXJcxJDDLLmEsfmRT2P60wJr2zQTj7ad6wAANuGCex9x/hVSzZ4ZbszRRyh9yzT/3Sfu4P+elSXNxFY68EuAbqMNtEacnHqPWq9ldAy6pD5JaxkkAKkcA44I9/agWrFmWePw15UsEcy+YPLkY84Hp7Ua2q2dvpe+Um0dAdsfVsnnH61FMtwdGlSSQs11JhVQZCAd/506UxWdxpw8r7VYbeu45VgMH8c/zoGTNBAdZuI7Yb7ZogpRfvAY5/rTdLuRb2N3FG7LacwKjcfPnhquaRFFaa5ctZRvJ0c7x1HoagtbIXOm6xcElQNx2L2x0piHaskOn6fYXEsn2i3L7mjzwW7jH5UxraC411ZjCs1t5O9SBjaOuDVO4+yS6bYokMjyRhdy+r1c2SJrDw2Q3xyIBJBJzgY+Zf50hkNs88yXckcmyzVceWDuBx/Fj8qnnaGXT7WW0l3mWVfOJOMN6Y7VVsopNPh1ae2YNGFKeTnOE9xVi1W0GjQzxRsZFXLg9M+lAbFx7xLfWAkBLSMn+oYdD3qmkLW813qEjSmNVK+T1LA+tNsjLfa5DNHG0V2Iyzxt1CjnIqWwSbVL2/ure7RwisFgPGcdcUgRUj0m3axnYkrdSFWJZuCnUc9DirN5L/AGjb2LRBYbmJwox37BlqCeMajpCW6gRyKdx3Hnn0P51LqtnNLHpqQqkdwrKDJ0yOxp2uBZaATa5GxmijnERBx1L9vxqnG1zem+ikHkXBP+uVRjjsfrzV+Xa2tXC3qpE+BFHIOAXI4JqpaXX2TSr6xldmvHYuZV6pjOB9KQFC91WeTSUtDbBYVdVjf7ufXP8AjVjVbYWeo2Ud23mRFQ25OScdBxSR+ZLpVkNQD+VJzb5HzA9yfbrUl3LbaNd2dy8ZuoIcMjbs72Pt6UWAv2H2e3nuZLgvK0pK/P8A8s0xwR/9eqEaONHuHCJPEjbEdO3vSXKSXOoyvBmaCRN7Kx5QVHCZdI0W5v4HDLcsUNt2IH8WKYdSc2z6b9kWObMKAuzltxY91Hp6VN9sSK+/0OFnaZdxjfoqY+YH9azGlil0u0ubVGyrYlgYY3H/AAq/DAsOtfbi7wySxAPE3Oz1GPTpSGPsXWS1mS3jLQqxZSvXnrn1qjdzwJpvlR3DpcRSLvkA3Bh6A/lVtL+J5b2GOUBlUvbRhdof15qnqcUc/hu3jUeTdKQSinhyT1z60CCMrc6xbrcyrFdPy0o4JAPH49KsQoLjU7xb0tFdZxG3ZR9fWn3VkZb3T0uoiBboDLMy9VPY02KTbqmoW0sJZZE2xzKdwwBx/n2p3ApzyLfwSQlG823ceTIrfKw9/fNWNUjks9Vso3xKjw4MmPvD/wDXmmu0lnooE0KRKZMW7DO7PQ5qyCumzabJPm5jVN4B7knnHt1pALazqz6hageVKoH+kLkjpwp9qg+077C1S5+ZhJtic9Qe4xV/z5X1TUrKKBZra5+YygbQqgcHP9KySslhoLtKNh8z5M/MQc/eFFgNK4thp17byy3JktFUKAOrgn9QD+PFMkVE1C+j8qN1foRwVGMgg/096ikFtp72Fyztc264KoP43+n1zT5Iru91W7Qxq9qsRZ93D59B9OlAxqxSyaNHLNbqLTf5aBDuIb+97VR1LSlh0Fo4zJMRIDOCcFCT6VLZOsfhqSS0DPIZGXyd3QD1FJcXPnaRbSxzNCzDZKG/jOeoPp/hTJe5Bqdtp81ov2UeTBtAe3bkuwHUGuF12yFjdIkSmNSvzI/JHtXouq2qvdWPk25jlBUq27CnI4J9K5zxzpV019DGo8+VUJdx3xTQ+hx+nytFLFH8hTdxnpXV6VqOYksBCgjmmBBfkVxpiV+GQqVP3l7GtnSLiITQoGZpFycAferRkW10O1guXtbSXT3t1kE1yoG45B7cfnU8jnw3c3UEsG6KQhQRnCt3AIrO05INS0y2iVpftcUxfIHOc8Vqfalu7EtcsDLNNsVgM5b1+vWs+hV+hLMX0G9nnuLJvLa22KScggjpn1plsIbD7LN5MhtZYWfyQeOfQ0SxS3Vve2l0W8+PbsYkkAd8inab5eJrK4uGDRRAwMDwfajcNUNt4IoJ9Mu1t3hsJHLuM5I61AXgtHS+jFw1tPN8+4ZDY6/59qtWUojuGtJrg/ZooDsVvunmkBa4NlYW7+XAm5yFPyEe/wClLYrcgktI3Z7+zWURNL+88w5Vl7gD/PSnXtvDqV/c6hpE0wWMgmNgQqr3/rVrSFlgEVjLOpgnnLRmLoM+1VHSbQr6SK1cvb3U4jcOOCDxRuIXUDFqt9MLe7aNlQNwOB6nP51G+65jhuUvozLGhBf+POOD/KklWXRL2+cWG5ZAI1UjIZc9aSJY9I1a5PkqyyxAhWB2Antn86Fq7MbLU0TXtjp1294JblE3MM4OcnBx37VFeTXetS6XcuVeW2JDPkBhg8H/AD6UER6frVuz24+zNEWVM8AketVQIbbXbWe4jMduykjcefbBo2BWNbbcavYLdXcPn3CSEKuOcD+L+dQam9z4htb4tCJTA67EPDH6fSm3edOu7K4VpZLOR/nVm4C55pNYWC3nhvLQyRwzTAHPfnnn86PNC9Se5uP7Q04wQwnz4Y1VweD06H1ohu4bnR4YoYCl/aJwwwOnWm6pMLG6lu7K4aWJpApMfG0e9Ta0n9nXlxOqpKrRAb+x7kHH4079A22K9pDFqdh8hMOohTI2F4Bz603T0e80ffLMkt7bS5AL56env0pdPkGnTi6I8qCa2IZAfUdM/wCetQ6JDDa3trcRwstlNuZlc5yeaNg3LUCS+IdNu7hk3yJNsSFsZAxnJ/z2psSTa1YXYuIUSSJQCqL8xHSobKNLNobqJpZI5rghkcccHkdaHDQXst5a3JkV5QjIhPyj0ND7oF2GxeRqMNwkVq32m3jCMT3A4FPFzFcpCwmaK5toSJI9vP1z6f8A1qbdXNzod5fXkAWSKRggVujL/jUykWOo3V7Kh+aAAjbwQccUCZWSCae2tZIpllkhG8M7YYHPBH6UlzHPqOmpK2yaZmO89eBzUiCCHVIpCreSYi+3PAyOlRXkaW7QC1m228x3L15Hf+tNdh+ZBfX41C2SSMvbyRsInCZw3+eKlurtLjz5bWNkniO11zwfQ1LbxR6bqkQjnie1nAYknofWoJ2k0q/f7VCJLW55V16H0zQ9Nhbj5kkgs47u3nU3MSr5qk5b3H0/xqa/uJJo7fVIYldwgZgccZ7fTFVHmstNv54ZoZlS6AQydh9KsExWF+YLiQeSI/KRT156Zpbi2Y67v444rTVLe1CynPyxe3Un9arz3VpPBHqqOQAcSAjOT6Yq7plnHZXSW84RocOYyr4zkcA/jiq2l2dxb3wgurYRWshLAAZA+vvQn3G12GXTyTOt9aXIUMwKrjChfQ/rV3Wkb5761ZQ6qBuDc5wM/hWVZ7I9ROn3UAMc7jZyRj/PFSfaYbDULi3nLtbswh3HkdeoFGqB6lrUFEFzFqI3PIIA2UxgnHI/nUJWAajY3ysYmkiLPGv93pz796ZHBPp17c25w0af6rc3XNWLS7e7S4guI43lSEsMqM5/u5pb7DRVtxFpGrRmKd57a4GGxnPPcU+VGsb5FLrc2M75yBwD2pmnTCaI2cluI7lFZ0kQ4K45Io0+NNQ0oWyXJWWJzJl16nNMlqzJLpILK9fT44naG4YNvzgFs4GPakks/JvrzT5ZTHK5AQ56AdqluVl1DTohHPGl3G+Su7jAxjFQSTR6nbpOyM15DJu4HII5OSO3Wiw7j7a02tcWkkg8xAAp3Y/n3pXzKTZtCzNGnyuR0PUc/nVfUA2tWDXyqIpllw2D3qzeXEjQtqVu2zIVNuTgHHX9DTC3ULe1ikj8iUsZYIWkDLz3yf6VXsY5L3TCiy7ZYw0gD9SO2KvPePbTxXyndavAEnIUHk9R/P8AKquo6nZ6bIlwsTF3T5dhx8p61OoIdbBtW0mKPy1juo5CWwOcAZzmkmma7tbi5ktS90koAfkFhUtrNb2F1p9zE0jQTLkq/wDn606J5LS8V2nDwuS20cFfan5jtYgeO31DSZ75S0V5D8jJjOe3FJCP7VsrdvOImtYeRu+bOTg/yp9uv2KZnlhMVldsDlxkNj0x+NSvLbaVqs/lQjbsMZkY8MD3FF7iIDb3er6bDcxgPNb8SHuSDkZqG7uRd6NDcIoiuSxWbAOW/wA/1qzZhdP1WZLd5TFcRmRgw4wR1pLYSabqBjM6Soy5XIyD+H5U/Ua8itqFrbXOl2uqW8xinjfDq36D+dXL6RryKe9gKyK4CgA4KtgVBbRPHqCwajbI8LtnYOOverNuLeCKW2ngkjtZLgbGQ846A0A9RZZ22210MKojCylADg1JqEsIS2uFi3bY/MBjzjOe/wDnvTLQW+ny3tp5oUFvL3upIHPFKgm06WRRLFJCYfK56E9jS32Ar2d6klvaXdoTAJG/eRt0c5qedbWyxqEhb55cPGV6HPqKksofs94thcxRuvkM4Ix8p9QadpUDpcpp1xa77eRXcPLnKmkBHrAUxz6layjyd4/iILD0/lUt7LLLJ9ptMZWIbZ9wPJA+Wo7R4YYo9OvYc29xLtDFsBT0HP5VWgjtbOW70xJnuPOkCqqjOzn/APXTCxqajDM9/p8iSboo4gZZEAyCRz/X8qz9RggiurSYqPPbnMYIBGe9WY7mC1vrqxmfZIU8knnGQRVXTprnTdXktJyJbMhgjyHoccc+nSiwepLq9vaBLa6eMpcsDgRtw5zT720M9pHqNmzLMrmIq/3R7VXD3FjPFbNEJSzfVVB7g1INRMMsljPBsgZ96o38R6ZBoWoIsX9vLH/pMOCUgClT1LY5OfrTpDP9jhu4ZEeRIMSoANwY9vyqE6jDFPLp1wZkSSQCJl5I/P8ACpRLFY3GqW8zMrSFIzKycJjv/OluDuiC4czWFjqKWnzxneyIOpB6n9aZcTQalbpeQ2rNIJhuZTwCeau28nkakFZ0a3W2YAAkCQ+4/Kl0RfskBimXyhKzSfu2GCD2/l+VHkBW1Jk1C6nuIZnieMBDH/AvFVvs0Myi7juW86GMgvt69utWY5JrMsstqrx3Mo3oRwB25/Oo9OeGw1LU4QNkLsFUScKTnoDTAljiN5Y2rwqk8qgENK3PHtVe4gu9T0uOTAnl8wh2X+Fc/wD1zT3tVtdYaSSQG2SNl2qeVyKnSzWwu7dYJXEDr5hQHqO5o2AdsF/pt7ePF5c0BEe5R8zccVWfUY5LS2txG6XFtENpyOPrU0s9xYSK4uBPa3EgAAHSk1WKOwuprhFjuUYbAxwQx9MU7gUdPgi1CyQBn+1xTGTjkfn/AJ61NcX8s+n3IuZEM4mCxoDkYxz/AEqNtTXQrqa5+zeWkkG141+7g+nvXO606pJaSW6ybZx5qJnJyTiglK59t470A/WjqKPwrlNA7e1OBpM8UUxi8jt+VL0ptOJ70gAfjSmk6Up5pWAAelLkk88UmMYpT0FDAUDFGetJyc80ucUgExnHrThx60nT3petNgFAPX1o/Gj0xSAB9KBnk0ZzS/rQA4DpnNGaSl5oAM80vSk5P/1qUcg02A4UdeKQdKTNSA/ORRTc0uc0wFHNHSgcD1pM5p3AdQeaQ8UZ+v0pAKKKTJJ6Up70wFyPX86Tp7CjPtQSMdzSAd2pMfWkPWjOcUAKDQD/AJFApelDAB9KKKTOfagAPFZXiVtulTnnO01qnpWN4qPl6LOc9u3WjdjR836yM3s2Sfvd6yH/AHbE4/GtbVxvupD2z3rKnDBSORWoiJGDMSRgmpIggY5+btzULoCgIJBzT9mce/pzVAIJgrttpJHVwAUKn196h8rZPzyKl3fOOeT60WJZM0JjgRllJf8AuLT55JHEUsY2jp8vWkb/AEYo5PJ6gUpkETDjEb9OaAFm4VSoJXPLNUbiNV85QWj6NxUvlSb9oBeA9C3aovL+wtJayTHZJyAvIpWKuSJKII/LIWNJejE5K0tvtkV0G6THQtUQkjkj8logWHRjSSXRlt8AkOp4AFVcViWQtND5DtskTkAetMeV4whWP506lj96qaSzTShwNpHHHWrckbTRNJ8xUevrSF0I5bguonBaVs/NGegpEvHSVggZEkHIXoPrUzWcdpFAXkLK/JVO31qyGSMNE2ESQZBNMLlU2jRqomXaknzK4qSG2EvmRKvzfwu/AxRDdCdPs7ISydHbpj2oluJLiJmjYuycYXpikAReXJD5NwfNmiOFA6Ut1J50fyEBk4CJ1pGiEsS3BBWQcGNBz706OAFWuLb9yVOGDdc0wQQ7jGCu1WUYI7mlMOyTz4lywHO48/lSxMiypOuWP8R7ZpZI2hufPc+eCcn0FILXGyEJEJowXIPz7umabLGkM4lP7xHGWVegND3AG7eAI36KnT6VEsksbeXJiOJxxg8mmIHY23BbdDJ1RO3tT4YViJSbEUT/ADDPWoVlWMmDYQrfMHI5prs10qx43SL0L9BSAlM6hjEkZBzuErdR9KgaRtQD7g7SpzuYdhUn2k5ViRLcL1UdKWcvPGZ4ztkHDIo4I+tMdghaJHW5jUyOVw0YHAqKS4aZVkJ4c/MgGMCkhjMcpnXhD1jHap47eRgHAEcTnGT1piEEAXGw+WjcHnrUsSy2/wC6YFYX6OetOZFiCxgBznhm7UjXKSsYA3mzHG1uwpDCQxBxGkeXP3WfpUWxpgiMjO4PDDoKsLHJcRbZx++Q/LtNRzs8oQfcK8YQdaQhJywj2yEBlOFCd6bJOZ7cxykQbcduSak8rzUbGbZ4RneepNRKxurFJlLPKDl2PQ0wIhH5ufs4zKO78VKbh3s2aQNNcqeQvSlVlYC4I3SYw0YHanASrB5yMsUDfLsz831/z60DHu8jGCeJQDjBRetEiyTzNcRMuEGDuPP0FI8v2dlmgDKV+Xce9MkuQsofYJctlhjjNAErXUSQI0UbNKp+cn7poDuGErMqAruKqODSEKd24gRsM7E71JDGIVCP/q3/AIe6igREpYskiAKjckLQ9u0fNxJmGQ5Cbualc/Zv3KjbE/Rm6gU8xJMphwfLPCyyjBH0NLqUJGrQxFRmOM8gdyKIyiKQV25OQMctTPtIIMEaGSRP+WrdMe1OY72ErOWTHLseQfaqZN7jxIhywjQKeQv+NQqRvLYBJ53jgD6U4xSJhwv7hvu+p/Cnu6JbI7oMdNh6CkMnWRogkhkKK3DHuRVG4vDpmZIogYZWwGbnIJ9KtLukxlcxuMBmHGKopLAryRXKtKi4CbeBSsHqVb130iXzIv8AUyH58DjNUb9mbzL2F2MBONg6VfvpJrOPy5l82JyAqtzgVn3qPpaOrcoxztHQiqQFSe7QBZ4gVV2529qm88wIwEjOrHIFV1dEICKCjnGB0zVy5+WKONogrdQcVsiHqa2ixiQhvevoX4G6R59+km0cEdBXg3h2EuUHr0FfWX7PujbI45Mbs45raC1MpaI+mvDdr5NhFng4rbHIwap2URWFOOMdquKOxroZkiQDBHfNWY+ahRR1FTLx2pDJs4HPNBYYBwaUcrUbNilcYrMCwxTZD29O9IeDk9KRxuA460CDA/8A1UcHikVMeppVQkjJoAnRQ6jrxTwccAHFMSTHGDUm/cM9MU0A1mPSmHk+9LlQ3NBx1qQGc45pOAc0ck46ikwQaBiMB1pSwC/4Un3s8Uxs7eQeaBiE547e1KzDZjJx70w8sAOMU+RR92gZGTuGAeKT+H17UPxgAURL0z9aAHqAWHGKJGO0DFAcAnjjpTckEY5GaQGR4m1YaH4dv7+R9ghjYgnsccV8C+MPGM2tPc2ix5BuPMlumb5pGJ7+1fRP7U/xG+x2sPhqwk/0iQhrkKf4T0r5a2R3Us0J4eSfgAcYHvXzmPrKUuXoj6PL6Fo8z3Z7b8I7i3tLy9S4jikRtGl4c8EkHmvIfAMLgXyoAFF4QCOgz0/rXrnw1sPP8QXebeNoItGlJVT6DH+frXl3w4gVLbUGJ+SS+OFU9B2z/ntXy7leLZ7UoqM2kfVXwJ1WQXJQ3AeGNfu54JHt+VeU+HfDVh47+MXi7VtStEeEvOIomHylwvX6iu++EEyQ61GFEccIiZpHJ9B/+v8AOsLwfc2D+Mbu7e4WwspZbhmnchVBOec9K1yyN6jkzzK8uWLS6nxZ4sCLrUzHI2ud3ocHpX0J+zXr91dav/Z8DLIl/ZTWfllfVcj9f5V4L8QtLuG1u5e1jM8Kyvlo+jfMcHFdV8CfEzeH/EdnPJI1vPa3ccwDHblMgMBn612V4O/MdVNqVO1zpvDcUmheKNW02dDZy2t0k7Qr1JR8Nx+VeqfGu/vfFviaeVXSXS7e3RUMrBMbR2z6kn8qwPjvok3hz4rtqEUccljfRNMJD3R1yeR75rnvCHhrUPHWoPZw2F/fW5jASZmaREbPT0Arljbm9oU3GUYtvYSwstU8fmz0zTIYYN52HyuTn1J6V7Vpl54f+B/h0prNxay67KRFHJEvmMp4wOeBS6jeeHPgpbaJY6fpkR1u/PlNNM+fLbHJPbr/ACrxLX5rvxXceK7PWJfO1KCUXEBIx8mP4fp/WsJVHUfLHY0hTdX3paI1fGnjnXtQ8afZNf1Ka70i8jK28ZPyJkZAwOD6c1yel2jyS6x4dnGAQXg3DuATgfoKuX7r4m8DWd6N5vbAjd36ZP8ALFRa1fkNo/iKBN8TKFnCdVbIJqopR2O9Rtp0KqzNqfhDaEK32myY+Uc4H+TXQXEJt9I8+eQOs0SkNuznPQfWqqWsmna80tmomsdTi3OxH3DjHX8/yrTOlLdaNNaS7We0JK7TnINVJOMOYIzUpqJ5h4inW5MZAxEjZA7E+te9fAXx8nibRm8J3Upa6sg1zZTu3BX+KPn8ePrXzvrdowu3ifMag5GTwBT/AAfrcmjatFLZTeTJA+5JFPLfX2rFK6Mq9PnVmei/GjwONIv2ubRcabeSbwf7j9/1qD4TeLbayE1jd5cTN5at/wA837Eexr2CFNP+JXw3VZAjS3gOFJ5t5x1H0NfN2uaFP4T1iaG4BjntpBHIvIyOxrrjJVYcr3R5kNG4s+o/DctuIlUJgDl5CeWrrN9jf2ktsSZIivznb7dK8h+HPjZdcs0iuHJvbdduMcOmOGr1GedrPw5c3nA2Rk4x97iuBxafKYyVmfKniuPTovFGo22m4SJJSoz0Jqva2BlQMx5XkZp0toL7ULi9ZPvznco6itm308zRSGFN2wZ2dTivpKfuwSM37zuQadbCRZRgvNndkdBWvFZR7pTLMI4gBuLf0FUHvIdGi8yXO7bygHP0qrHb6x451VDAGWNwBH5I49gfSonM1jG2rFvdRfV2jtdOjLQxv+8duCR7V3vgX4e2FnaXeq6teiys9u9Q68MR1PNWrTQdC+HyR3viERfaEi+SBeWZv8a4/wAaeMLrxPJazLJ5Wlg4S1U/d9M1wSqc2kTojBz22Lvjn4rXmuwxWNhK0Wl26eT5i/KZFHA965DQddk0O4t3tHdImxIVVvvDPOaqXskEAG0/upex6A1EU+1apZhDs8uEjJ4GCaSS5dTf2dtEe9+J9Ktvil4PXUrFxJqFlHyQQfMXv/n2rxh5bjRry1vrRTHcW2GyvcDqprofhV43fwT4vjt71m/s+5JG0dAx45rqPil4Uh0e4lvrVSbO9PmIV5CMeoqIO/us57OlLlex6Nput2fjPQNO1myUrGy7JFPUP3zXnvxoY/2zpKcnbAePxHNZPwe1+bSdbGjyzH7NfDcsf8KyD/Hitb4tu8niZFwNsUWw124GFsSjz8UuWDR5rqC7eF4Pt3qqE7MCatTAyznOQB0z0pqjHGDz3r6w8OLLmnHZJGWYkAjANe/fDWbMcPGTxXgdrGPNQKcqTXuvw4G1YyD09KqApH0L4bbMadq7C25WuI8MyEInGRXbWrAp711I52WAcZNIH+XpSSqwQY9e9KF2p1osIVOOhJp2Qemc1GFOODSlSO/NOwDh97NOdsj3pFIK8jn2o64wc4pDFHC8/rStx06Ubt3vijIz/hSGC8cGnKuCcUbfxpPutnmqJE9etPPPyjNIF5zninr8vNADGGSKVFyTmg8kmk5C5zkUABYZI7Uw8554z3pM8deajkkzkDsKQEcx4J/Cqksu3gcf/XqSWY4xyeao3E4Aye9DAr3dxhSxBP0rJaXfGccZyKsXc+AVAJHI49xVUgNEMjnhv8aRSK0hYKAv3Qc/nUG47GA6AZz9KsSEM20e/T2qEqT+6UZZjjPbmlcDh/i142XwP4Bvb2Mbr2fdbwr35HUD25r4dupFcebCZriWclpA56EnJ4r2D9o3x+niDxn9l06f/RtHj8mUdVeQ/eOPyrxgXW5RdWwMtzIxDRAY/GuSbuzoitCpckRSXEttG/kpgzIykkHHIxWUynySiuXhnk/ebmxsPYYrVFykt9czwedGi4DxDscc5/z2qgyWY0+RyHEizfPuBy3pj26fnWfqVctTwypqmnNaRiUGMq+5fbkGqkFklvfXFwjskagr5eSc59afbvNJr8Tl5bRyhba33RjvU8CDWL+/m+0rG0CExxx8bx3NAtjGkjhXw7MI3DyxygSAccZ4H0rU1D/S7iwe1VftjhflPUY6ke2KoXSpJo5jtZl8qNg0oAyXPY5rSuVmt7ywaSPy9QkTEe3uuOD+VAFkM2p63K1tIIltwXk8ruwHQH3rPsiLnT75pd0O9vMRG6gdCR7/AOFS212Y7u6gtzskz80YGAZB6Ht3qDSVjNrqkUjZuQvmox5C9iKYr6kMc4vNGh8uBSYpCsMnQt7/AK1p3kt5Y3VvYNt33MYErA/Kf/r9KrSLJH4atJgmZwSqDoD6/rVS6gYvYWctzJ9oj+eZiuSq+lQUXLKR7fV5be6+ZWQiOKToH6DNZ1nKLnR9Qt5EVYhKWeRB0b0NXDj+2LvM2HdAsMp5A44zTWkFt4emiWMsJOJ9oBO/1H+e1UiX5Dr67km021t40HzABZScBFxj8qSG3S31SKO9k862iQFWz8zehHqP8KqzLJbaZarLCTHJhQ2eVB9qvNaQprUaGISwW8QaAbslwep/ChoSFt491/eOkKm1RT5kp4GD0x/hVaCSS406a4njQWsrCOMKMlSON3tVnRYw0moRI5msg2ZA/THpVNTFBpd2I2kYucKY+RjPGaChdUULHaNC3mxxyASJnGW7gitOa7Ftq8ckFqRcTx/6tl+6vcfz5qpcPbT6fYGzQGSGVRK8nVzx+lWrpp9R1iGSOUx3SHe6t2XuPp/hQG5HpqCWa7vVkkt4kBUwkZJHfiq8ltaS+H7m7t55WmJO8uMfQfzq9aHz9SuityscaROyoP4h3GKyXkP9kGKGZDJFLiUN3B6Y/WkMmtfLvP7IkhQiVk2hR1V+x+lNiElx4kd13RzRx/OQcbyP7oqSaRIdR0pbZHhujjcFPHsasy2f9q6rJKFaCaInaTwrPjr7VQtLlWN4LtL61jJjnlBkCN0A7j2qa5c2ujW5ht1kaLAjyOT2OR9c1FaWDxWlzLKp+1yZZ5Y/4cfw4qRrmK7to5mLQchIXk79iCP61A7Crpy3upWMWpAQTD55GVeH9Of0qwI4RqV1LPCzRgmGPc2djAcE/wCe1LdqE1OytLi6fdbAqXxwV7VVFxEZtRtJiCzHAaPk4A4Jp7gSSXTPaSw2+EiQZ8wtxu9KrPGUsLRLiYyyRvvLMOADwcfrVW3b7Lol3aTyR/ZJjmEkZYN6g1auJPsVlZJeRrJaJgsUPJ9cfpQInsr2HTvEyRsiywNEdko5YIe496faXsNvYXq2ymWEOS5HVj2/pToXxq5kTy7kEYQKv3Yu/wCNVLZpzc3rRJ/xLs+Wf7zN2IpgxbO1u5NO+0JMjJLPiRCeI27fQ4qSW3S2v7e7hL3CEbUgxwJM9/1/OoG0+a005Y4ZjvM4FxnqD6flV++wdcs/IDRvsKCBOjED7woC4+GK4l1yaazIgZB5sihskYHKY9KqPcx/2Rfyxy7WOTJF0Iz0/XFJBIH1S5SyDwzId7oeCWHXH61DZ28Fxp+oXNyD9sZWCg/cODjFADpJUttK024spJDL5gDggc+hBq1bwXMPiCKVp0hkTMrCM8sfQD/PWqu0alYaYY7dYp4MIq7sK4/vfWrrWDN4nSC4dF2Jt81Dj58cf596AZU0xLVn1adJCLhwT5TcAjuKguZoLq0s3t5XhWNgHiTo/vU1vJIkl9vVVuEcgs4+Xp0qG9mdtIUrEsU8chMRyBvFK4GhNfTSarCqCMXUkW12Q/MuOh+vQUmnvDPNfwygWd0y7okOBubueO9Vuuq20d06wXRjDSyKAAw7DPrmktd9/rOotewNFMiGOFh04HGfrxQBLFDHZ6GRJaPJcwOHJ7NnqDT7m3uLtLQ3UPkiUZLhvurnvVeK9L+H4wzS5zjcuc784IPt0q9czuZNNsL6RFhMex5vUHnBoAhgSB/EdzJdI7RRoFjDtnJ/ve9Nt5/NttR/dfaACVdiMbfQg02+kgh1I2buVkGVRoxkgf3s1V0dytjqO+dnt5P3RLjG5vUUxFr7PcarpMEkkxRZmyqJgBAOPwJ5pt9PaW8VmLeMXETNgQ9ww4P9ahcQab4XikjuWlljfbNGvQEngVdgUG905rKEPK65XK8qT1BH9aQxNIhnj1K+ubOdQiIDNBKvGO64rNaKMaddzBQZFY7YQ38B68flVuKFr7Xb5Yd0EscW4r2du4A9/wClU4iW0+dlija6xl0c87OnH60AKr2sB0yVo5RAhGEzyc9GHrzWpfk6lq0MkEqI0aYmcHqR0/HpVW9uZr3SNLUWjQyRyBUCDhlzwf506Nm0vWJ4bqJU3RliR0c9s/jTtcL9SLzYxbXqKqrfu33ZB9xfb9affR21hocCHEkcgBhlxznuD+OearW0kdzd3wuVCytGcTp/AfQ02OZzpEENxsMYcGAnsAeaANZH+x3FkbiZ2s44wsmf41b+eD/KoFgjtdWugsbS2bRMzyoeg7YP9KNSuLaO9tlaF5bCNwyFW+8T6fjV24uTbT3dtArSxt8zKRxs9P51Izn4IZIdFlu0mae3VsCOQ525/iFX/t8Wm3GmXP2f7VAhACydyevFNihgv9Dl+z74ioKMPRe2f1/KluL9LvR9OWywpgZUkEo+YsP4gaA6mhZXIOvXFhtkniYM0m4YwuOmfasuCyuV0m/kVt0fmqBG3zbUqaSa6XxEIoZALooWlA6MPQf4UunTG5ttUIlEVwPkMQ6bPXH5Uw0GX11DcCymtURokkC7GPJcDBq3FDeJqMhtF2IwMkglOWx3Uiq0lpby2Fnd2KEzwyYWPHDn+8KnSGWTxLbMs4sm2FpWDfeb0/OgRS0+FPIu0SVY9QclkC8KAP61GjD+x1NxGFkVyCDyCf8AOK0F01j9slkdPNkYqrYxgjtWXbztFps0dwuy3RtqykZYt3xSAmvf7ReSyhk2TPIuWlzwqDsfpS6lFHHNDBcnz7FiTHNEfmOfSi8S4s9PsSZRJBnDEHlfbPrRc+Xa6vaSW4zC0R8q3kHR/Q/570+oHAeKtOFpeSfZmDg9j1/Gqdu0ttPBL8rbEGSPvV12sxxa/ftDDb7roqSwHUeoriJ4RbXLxPuDJ8vTmtUyb2Ovtb24tbm2v4FEkyJndjg+xFa8MkxttO1JrQupmEjCMcKAfT161xWnSwJqBSWSVbcx43EYIP8AnNdZ4fnS11mytHnf7HISTyemMj+lQ1Yd7nRa55mtQyahZOEEr7d4Ug/Qiqlw76jZTeXb/vrYiMSLkZOO9Sm+m0tntklSW2nk3q/RlH+cUlzeSWIhFvc58+VSGXGCM4IxUjuLLOdbt71Htvs7QRKrOvc4x0qW1uILvQoDACl5DBtdkPzD3I/KlmaTSL25milN3bTNiZRjKAdKsvbR6VcT3W8FZY1w0YGR35FNO4WsV7OO3lXT7ZQ7alDE0iyL0HJPNQaVNFqOlyJLITdLctJ5gAySOg+lTXaXOj366pA6uwhKlVAI5HcduM1DIRbQWOpixBSQbpTEOFHIORRsFrhbXUV1HdSTXBgkmkAjYrlTjqMe5zSCCPVrq+huLoROwXy0XoTjn+lS30NnqBsLtIdkEkm5ZIs7Vx1JFU9ZsHlkSSxj3rFLlpA33vWi1xXtoPSaS+vru2mby4IoAF3cAsOBzUtkyancR6ZuVvJtzuLKOo6YNRXOopqFvdX1qjIYz5U0b4YEU6+0yJtPMsbtGzoAGA4/PP1p+Q0y9FLcPJa6ZJCu3LRlnX6nOfzqs1x5Jt9OnjEuJSF68E9/pxTZg872z2k4MlpEDJAxOWOME/59afd2QvLa3uIJMTpGXzvyVI9/yqVoN6leUIqNZTszCa4UAR8ewz7dKJrOGwh1C0u0eApJsVn5yO1V1hvL/TLa7SQG4gfLerYPB/z6VJrF0NetFuZFlnbcA4VeVx61VupN7E9tahYbu3uikiBAIS74BPp/n3p+hQTXqS6VOVie3t2kUcYI7YP41U1NotW0y6lUGIwOoLJnLHtTjcwapaNLbbre5s4wJpG6EcUeQak+nzzfZ9M0mSIK++Rtx+8Ocg/59aqWksQieymhdZbm4LIc9xxz+lbHy3en2l3C6tLHCTxnJPPQ1lwy3F9a2d2HWSZGZn7sozgEfrS2DcbpTQPpl+92vzNdLHGSOQcelT2xW/N9Hdu8RjKoFY8Z/wA4pr2819o0V/wCs5ykfUlT3qCeA6nayXQXyI3lHmEN1PWnbqNai2cMlxNfafKw3JFuifqQOmKbYwiRYdMuIx5kKMIpzkY6kimXE0Dpd3lrJJHJ8qSY7emD+dSzfabi1t7yCVZkVOFz827uTQg2IbHS4pCtqXLMNzLtGc8ZpIWnvbFUGx8NhS5wMfjUub+3lXUUj2ny2yAOAccj+dVLy4PkWtw0LojgH5Txwec0LcHqPuZLjVNJeIqZ54ZdqJ6Lj/8AV+VWb2aPUbGYm2Vp4goGQQ270P61Dq+z/QZLd/LErqeOOcjPP51PfC5t777XFMJLZnJIQ8qR7U33QiO2tYNc0qS4kby721THzHoB/kU+C6F9YxW6TGO5hTcyc/vOf5VDq0lzbyefARPBK210x2OM1bntrbTLoXXCB4tgbsMjt70WuK5Bu1C7tYZNyPcxk7t3VQDxj3qmZJtS04s1skkscvT+Jsc5qyzwaVc2l4sjPasu7ymbueOaZMyafc2M7zExSsWKgcfSlvox+hA5j1Kye7YtA5kCyOGPUdsf561c1ARtZveWhCkqAzkfdPbn86ZHcS211GWt1a2nfovIAPf61AXaykkiMLG1nlwyMMA47j2oasFxrRXJtvtyyKxCfwtzkjrj06VNhYI7a8lhLP5e5mj+734OKjiaK3urmBgwjkxEJAc457UqWjWOoSxST7lC4VG+6T2z+dPRhewyT7Pb3Ol3yI4gly5TP1HWmWbf2frEEzyFLebJkDcDrVpJ7m4d7C6SMxrGWjUYI6Z47+lU7WJdStZbW4jeOa2jON3Xj2pAy1a3DxajFDcor2M53Lt5AOcZOKs20kFpqEtncQt9mmchGU/L6dKr2f8AxMNNgtoJYmliUlgRhm5zxUVlbteaSsZcyzxyk4U8gUWBOxYtglul9pwkCs8gCFu3NJHHJHLdWcsS3ChAse7kk+nr/wDqqtqD/adON8I2aRJtp2cH8addTpdv/aUEjxOHX5UOcHt+NPYLX1NLT4o7h5LO5iwYINygjBUjt+dQWzpNG1tKrCfazJIp4Ue/4Ut+Z7mWW9hYCNcCUg/PnHTFLqM9wsMF3Cm6J1CyBV559f1pMd+4yyVtT0RbBmWeWORnjcnp7VNaxDVLOexnmDTow2qCCR64P+elMlitbE2t5aqYN6kmNDwTnvVE2Mcc0GoWZZTvO9X68df50LVAaVtIs1hqEN1GpntUGxlyGdScYFVBLbzWZLbknWPAC8lR7ikvLISxDUI7gK0ko/ehsBefumprstHeTX3kh4mIUKB8rD6/nQvMdrbFc79ZiU28ha4tkyQxIOBV+Vb3ULGxMREk8YJdAfmwP8/pUMogstTup0DQh4djj0BHb3qVYH0q+tDFK09qyeYrD74yKLE7iXDJfWK74W8/zTkgfMfrSalLBPY3bKxWdHEcjr90gj09elEtvJpeoWVxHcsI5MMwYkE59qfKJYZk+0oqQ3LAo6gMrc9xR5jRPDJFFpxnjKuyosbmQZ4x1B/z1pbyK51i0jntr3d9njBKhsZ+h/KmTQDSvtAVBJbTzBXRuA3Pb2qG8u49EvLy08iRbeQbAwbjnnGadgLlzbS3ulW8QYSyRfvXDHJX6fpVFJw9vazpZL9qhlBMkaYx/tE/nUsbizu1jiV23Q7mG3OOOP6/lUmmyHSr+EyXDPBcwuHHY8cfriltuJ+Q+/lsb6Ka7MJaaKT55IznceuRxVSc22rwSX4lkLxfL5RxgfSp9IW40m7ijaJFt7jcctgggjg59aisom06+gaW1CwTzqrKw++PXI/Ghdxj5YYdWkYQ3RinRB+4246Drmn3tlNqNlZobqKO4to+cnlyDxjP4VBe21tpPiGaceY8c2YjjoFzjikvri30vVUt1jlNqoOzeeeRxzR5oZPOLvUNFspIYllu4mJkLY3KAeCP1/KkvJLi+0dbowCSd3O/aOSAec/rTDLa6BrEX7+V4ZYidrDoSOKuGR9DvtOjSTEMpDPJnjYex96GIj1KVLpJ79bfy5YVCfJ0wRjGPwqnJaR39jbssjC4ghDKgPBzzz781Yu5J9EleSIm5S4mBQYBQqT0NJd+bpeoPKloJI7oFDkfKMHt+tIfoKm/U9PjgaTyrpEZyoJwQOmKitFurvSYop4o7icSFiCRkKO9P1WQaQwm8jdGQI/l6jI55pJ4o7O5sZLcSNAIt4OeACORmnqSQ2xl1KHVEEPltuUIxXk59P1qeC4tppEguVMccMGGl2kOCOMfnn86W4ighk0+6guWkR2+7jg/U/560txaXEGp/bYJY5UnP+qRugz3oK3JLK7s9StYLG1hYPaqzgv1YZzk1leWiRNHNcoG8wyKSMg+w9+taOth7LUJb6GHAWIpvjx82Rzx+dc1q95GIbS5Fr5cbfMdvTP+f50hC3evpd211HsEt00vyJ224/8A1U/QNKmuFlluHf7RHgRxkfd+vpVG20mK+1OPVIQ8VnuAO/s1dhfPDDeRXf2h5N4CyeXH8pFOwH1Yv5+9A9KAaMc1zFC9c0dRQaQY9KBjhjBBzmijNIPagB2B75pMHvRjg0vt/KgBQ1HpSZwKUfjUsY4Ck7UbiTRQIXr2ozik/CnYoAX73WjvSClPHShMBB19vWgD3NKOR3oHUgUwAUtJ+tOP4ikAZpTj3pvf2pRRYAHPqaXGD7+9J+FKOmaAD09fenDmmg5paGApPNByKSl60wFzjrR3pOo96AMfWjcBc5NHU0c47/QUDkUMANKCPpSUuKOgBxmk/DFLikzmgBwNKOlNGQKcDg0gD+dIe9KeaT3oAM1z3jOYRaPN6dK6DmuW8fy/8SWXOc9qLAj541GdpLh+MDJqixMvAzirmoAO7YJHP51QJZFA54rUCK4GzBT8jSx5LDaecdKJkwgbP4UsMy78dzTsK42VGVycc+opCxY9Mk9xUs7ndxnPSooOCT0NMknhd03xyEbXH4/SiGPEbRtyQcqW9KTd5oDdJAetSC3F025WO8DJZulG4xUumeJo2blemDwaguGaREDgKwORt6mkeCLZ5rStvU/dUdqLpgWhlhjARTyT1/KgEOUNIwaNSXQZfNNljja185GxJnlV9KfJPuuDKJC0bDDhFoAWy/1KgRyH+L0o2AlguEgkWe3i+RlwS9OaeOMvHKxKt0C9M1SVVecwNudW6Y6ValtdyNCfl2cj1zTEgjnZYjbsoCHkOetCR/aNsWSWXnc3FPiZTaiMofNTnc/Wo7idZsSFyXQ8qBxigCRgkvluGYyKeVUcCmyS7XMqHYq8bF6tUzuAqTRhUVxyAeSKrJcxgs0SYTP3mpAWDObadbm3VhGR8xbp9aryTqkpmi3TK3Lg8DNS7/LlVGPmxMehHANVnk8mdoLgAQscqI6dxluAwRFQwLhudq5x9KfcXTI7iQhIX6KtQLPhDAQY06hutQxF7mJrcx5fqJH64pATRToYJLdVVAed79cVXEJuo3XhnU/f9BTd63MPk7N9wvU54ojD3EMj9HHBRelMRFBKxkVHYyOp4PappHMxZlJEgPMYHGKasKRFZSuCvBVR2qTBl/fwkeXnGO+KBjZI4RIHUYPQkdasRK67mX5LZj0zTBGUlLQEIh7tU8OzLxsvme56A0CIVBhmYIuIn6O1TqouGEat5jL07CkMUMkTQSSM7AcL2o8sRwRKG8tgQNqjk0DJJog2FYlmHG1elVzGCPuhNpwFUck+9WSSxdc+U0Y79SfSotx8sSwoUcH5i3c+1LUZIwchmUCMhcZ7moYbkRJGUXGPvM3XNKEleZpkZpEA5U9AaZJGtqsUjAzq3zFR0FMQ7ErSGZWa5UDLA9BVeRxGFlWQEMRmJB0q95bHZJ/qIpPvJH3FQqkMUjNGhSBvlDuKBCzM0FxHKg2xScZXtTHYRMzKBNGTjLdM0QKy3JQkTRH7jEcVJLHFGDHLkoOnl880hkaxhLhd+516gfw5pZXWF1jYEoTkhe1WOSEhZpIEHJAHJFNCPCxgkwqycpI45I+tMAt1wBFNEYrduVkHJpySx5MSqxTOFeUY4pbYGG3lSQ+dhvv+gqG+kkvx5OWIB+VFoCw0SwvdPEwM0i/cyeB9KV5mvkKAmaRDgRH7opiwGSIh08uVThVA5NPiXdbCYRiFkO0qv3mPuP8APWiwEklx9pVHCZmX5fLjHH40+NlJV5YdxI+7/CDT442RUlVFiRuDtPzH3xUU9wozGgfYfXvTAe0qeUCCGK8Ej+lRqqSlFZQ8eSQmeSfemwxhYRkncPyFKUjIfy8o4IO5v4vpSEIz+b+5lZlaPhUjPH1pTE9/atEJETZj5ZBg5+tJcq0sQeERo6DnPVqjngN5bH7PuEwXMhHShBuUlRphdQXTtuyChGMVnXEb2Lm1uWPz/dc8/Srl3MLxxEyfNGgI7HNVLm5OowmG4A82M4XJ5H+eKtbgUILYW7SRMzZY5VielWyGV4k8wu2OtQxpNJGGdQzo3r2q9ATLfAmPaoAxitSGdh4YtvNkhA69K+2/gRopi0qBiuOBmvj/AMAWP2nVYIgCcnFfe/wq0kWWiw5GPlrppowkegwgqqgGpVBLYxTFj4znmrMaYGep9q0JQ5EKDvmpuoqMMQDkGn5AHOakYMxC4pqks3I6dzTsbsZFO3AdqewxjnkelNL4NOZ8nGKaQB1pBYMsOlPjbp60wOD0qSNc9KQE4UEZpoI47088r3pAABwDViI5FOc0h5H1pwGTkk4pGyvuKkZGQPpSKcDOTRLk4FNJJ9cUgF35GBn3qMuV7Zp/U+lMbn/eFAxFffk4NOZgcNSxjBOOaa3NAxAcliaVWXoeuaa3CgdzTVOTz270APKgJk81T1bUotI024vZmCQQIzuzdAAM1bY/LjtXgX7U/wAQxofhmLw3aSZvNSP73B5SMHmuerNQi5G1GDqSSPm7xd4ufxr401LV5/mWe4CIq5yEB4xWL9kgOtRXImK20chA7bufSq9q9vDFqDwSlbuCT5F28FQPX1rK8P6o98qfaE+bzMk/j6V8fiJPV9z7TDqOkex9J/BvVY4PFmupcW6NHJo0nlgnquPSvE/ASFJNQZBujF6xAU8f5617X8G76yfx1I0tmk0f9jSABwRnjn+v514r4QVvt+sz27hYDfnbGOq9c8flXkRV0zSelRns9h4jjsdGvTBEYp1iKb/qMGvKPHmuMdHsdIt2byyTLI69znpXaMipYGJJlknmBZ07qO1eT3oeKSVZNwbexwe3Nelgo8i9TyqqTZLp8MTRqkqjnGfWtPXzoa6cLue3t4LiFQsSFgHY+vrWfazw6fCbu4yyRLvxjINR6D4dm8da7Jqj2qxW8Q/dxSHp33eld1SVkEUdNFc33ibw/Y3Goxu9sibIt7ZIX0Pt0r0vwH47v9V8PSeFrHULTSkkDW8UiLsxJ1wWHc/1qt4A1jRb7xBa6N5cUwuo3tpNzDZFIR8pHv0/nXnWteHJfBXxCv8ASLrclpesdj8gLMv3WB9xXlTkpx0R004JvlY7xz4d1/Q9COjeILKa11exnN1b3UuSkwBzkP34/GpNQm58O+LiY3guttveKjZKqflOa+jvg/480f4neFB4Y8Z2aXl1Zk24llHzMBwD9f8ACk8c/seWGo6dcf8ACJ6iLOKYA/ZZfmQnsc9q441Iq62OqFflfLU0PnDSgugeMr/RnZRp+oqfKycgAjOR+Gab4b8IahK+q+HRbz3dvNL+5WHl2P8Asj8vyrovF3w9vtJ1KC28QNElzpoEUcsGSsgHr3r6W/ZW/s23s3jvYLb+1JHJSUEMxj7Y7/8A669XC0IVJKTZli8Y6cPcR5TYfs/axpPhJJNUcWTwREwWyrudu/zHp+HXivKAbjRNSfeNksvEsbHkjv8AhX6M+NNCh1KxlUMQcZFfF3x98ETWl0moxRbFX93MFHT0P8q9WtRi46HjYfFS5/ePAviVpp06RSMO0hz8vI21w9tC0FyjoQNx6CvSJtOfXg9sZSGC7lkb2HauHNnNYXDNNaSlUcr9w4zXgypOm7H08aqqK7PRvhn4uPhjxHbJNKyaLe4juRjIR+z+3/6q9T+LHglNcjGqwhLmSFAHKjiaMfxV86Q6wLeNopV2o46Efyr2n4H+PhcRnQb66SVXB+yzzNyOOYz9e1Z3cJXRx16V/fieb2l1e+G9TS5tVYFcMrD7rJ3X0r3eDxQviX4YyalFIseSI3UngdiMfWuS+IPg06MrSxM4s52IUKM7G9PpXnmkaxqHhmG9sjHmzusPJGx4BHQj9fzrRw9o1JGOk4+ZIswjvbgumwNMT/TNRz+IzY3LR2O5Xc7d+3Iz25rOeK81y4LBvJTqrkHB/H/PWvUvDfgW10/SE1LUStpaooeQyNkn3ArtlUstSLKPqcn4Y+HN94i1GCW4uGWZjukP3kAzyTXbav4q0f4ZrJpemgX93NjdLhcRt65HSuc8bfFWHUkOmaIGsLcLta6T5TL9K8+WG5mLyqWZVHzknJ+tccpynsbwpOTvI1dY1S88S6u0mp3ZnZ+Uz0X0xVK0YCdopXJjGRVa1CTtuDbmPQ9fwoe2NxvaM8octn0pKPY7F7qsPubVLgrCG56r/jRLC0eo+YXARYQhRTkk1LY2P9pqChIfONw9Ki1PTH0S+eMHfCzD5+/StWnybEJrnsJNH9qjCspDA5HPPtXsXws8Qx+OfDl74V1RsXtrHvgMh5f/AOvXktuBKS0YYKOA56mmaXrVx4X8T2eqW5PmwyjeT/EM8iuZaal16anE2ZLe58N62lu5ZJrO6V93crmuw+I9x9u16eRcjCRkc+1XvjJpNvqenWHibTwDbzoFcofXkfrXIyXUl9FHLKxZig+b14r6HAxjOXOfM4ub5FFmRJJuYrg4Pep1RNoXOSOtKiFuAMHpzT1U+V5mOM4r3Dx0S2ceJ0bHfFe3/DoEeWfpXjGlYllTPTcDXuPw+ix5fp0q4LUUme5eGmOxa7ez/wBWPU1xXh5AESu1tlG0c11IwLUhyoA60h5AGelI3J6nFL0xjmkAentSk55xRuBoRc8g9KAFDZwMYz6U5V5I9KTkcjmnKCB060MaEHy9OtKpDHnik6UoXjNIbHb8Nwfzo35puFXJ/ChtxXiqRI8BWGB6dqMkDaKYowABmnFsdOaAEY4bkHHtTm4ApM55pHILCkA2TafY1VkbHTjNTSHAB5/Cqdw5AIBPHHNFgK1xLgnrkcVmXtztjxjOT/OrczAgNnnNZdzuc59Bj8qLjSK7liiHncwBPPoacy7HOepBWnABiBngcj8agdsKD/EMGkUQyLnBxx6D9a5D4m+MI/AvgfUdUJ/0pkMVtGerSdBiuwwxfYvzMQcY9a+UP2qvG8Wr+JIfD1lcFxppE8m37vmEdCfzrOTGldniOqXE9zdTXqhmml+e4TjJJPNUb6+kglt5LJSjKQWDr90d/wCtNmuSxeWBds+R5ivlcjPQZpLjzLrUreS3gMUzR/vIy2RkHoBXIze9iNidUvL+5syu4pv2N8uU7/hUBuUm0mzEQwgkG+MjknP3h/ntQG82O6ZYMXakx7CcBV70XscNtYWcCqyTwMB8rcSDOcj3pAS6gZtT1m1gW5iWZVHnFeuB3A/LiqEaRQ3GoPEubhnKoD8oK/xEVOsCNr6SlAsuw7wmQS38J+v+NPsJVupr1mg2T87BL2I68etAFGxkhk05TbqYI4psTcf6z1xVm+8yfWrJZAwuJEKoX6bezA/lVNZ3/sZA8AzG5bao4LE9KtXsVxrN1pP2g+VJCoSVs8qCev8AKjoLqQRWp1TWLlXcwLB8iyLwXkxxSW8SnRrlUcfanH7xwOg7irMHkjXruJpWZ40+QMMKz9if0osrk3Gi39jJCgnIaVnVed390/hQVYkvbxIdNtBt4CBIy3QDvn8c81HPNNa6xp8V4DI6x4Mm0fMuOh9qrXczPothHIBADgJvPLJ05q15Tza9b28wKW9rCDvb7zjoMe3+FMQy1ge31a8W4AZDHgN/dHqKr6Q8zaTeNDHvihmASQHqfQ1KPs9vqk0G43DPwQrZ28cGmWVveWlneeUqtEz/ACxBvlJ9fY0gH60k8VnDcOF8qc+ayKeEPcL2qWS9jhuIHht5JZ5gBFEV7HqDVSMG00m3ecC4jWbLxO33W9Ks301y2u2k9kkkcsowoK5CDHI/LvTAdZ2baXc3xcPDbt8xU8g+ox/npVOzkij0XUJLMefIp2GMnBCE/rWhaz3GoS3KoARahidw4kbHKj9az4LONdAmkSMxXMx3yKOqr0GKkC2kcwsLQ2sO2VSAIX6Mx7irWoWVzceI7KQBLe7K7blUb8+P6VRvpJ9S8PWN0I3gu7aUKhBxuXsR79atXVvPeazA5IhuWjDSOG+YuvPHvTvYCjPYK99evEVS7RC0arxn1wPzqOezgtNAkMmDdMVcyDoxNSwNFeXV696/lXYDGIjjaR1z71FcmK/00xKHkW2KsH7Oe4+v+FLcC5qMjzrpz+X5d6ybfNA4buD9en5U2IjUtdxczSw8f6v7oLj1qrqNwtxeWMDSGN0AYM3Qe1adhJHd6xdG6zFeLFhJOoHpkflRcLFO3uo5NN1WykuJYJEbesoBPP8AdPtikvbV00K3ijmEkTbWTzByD3I9qsWsc02hXiyr5ruxBdRglvT6VLqpddEtlu0aGNlDKV5KDoeaNwGX3lWeqWSvuuoim5JRyCMc/h1/KmafOya5cExQgPHsLL0x2I96S8sYU1KyntH8y2hiDoueJP8APNVkdjeXySjzICQwboU7jmnsMkeC9i0eaa4SFommzGpXOCOhHp3pdZv1xCDCk9mdrfJ1c98DtQqTW2m/LItzHdT7GDfdip155WlzW54kjQcKRzuB9KBEoubMancfZIW81VX5cYG3HzA/rTLG0d7a+u0kAEJ8sW3+yecmo9PkmbU5ng/eDJkdpBglSPuGobQl7C+vo5WikdWj8pW52j1H5UMB11bq1razWchkkMwE4Y8ZHQfTpVi4d9U1S1bLRTrz5RPKY6kH0qBFtptK07yswumNwzy/fINPvbxZ9ct2Zyt6ARkDHfrSAZLC9/4iEcsggYKdsgODIal+0Qi0udMSVnm+/vccNnsTVqxaL/hIr1L4xvdtETDxhA2Ofx/xqpbPb21hOtxDkrhnkbu3cE0DtoSX8Mz6bp1vtSGUD5ZwRlR6H9alkt1vPEFtbX0hWdE+SRhhXOOGJqKeGa/sIY5U8tXPySdxGT3qNlSDUFS4lkeJAI41xlvYk+lMRJbywAaxYNA9xM4JM3XDDtmqUlqk2hWP2pTFKn3GfOTzUlteAw6hZXCPAEORdLwA3vUNwzyaBBBcXDFWbMcn3sfjQCLeo3EV3cwQ3sJWGJFVZem8Z4/Cljvo4b67tt8m5R8kijJC44/CnXFzJp99p8c7x3FlJGDGwwWPvTra6VtVv2RTOgjJklC4Cr/D+tArFOzup00aWPAHmzYt1deT6/0q3qOmtYCws3cXEYHmCbdyD3A9ajsxPbaKL4t9oiaY+WO8bdj7U2dpZbu2JiSa0B8zeDyW9P51IybTGn07VJvN8u6SRCFZcZUeuasWdvdXdvcy/ufJi+UxLgll/vY/rVf+zp7zxGDYQmSGSM+akrdscgj86htS8S3kttGziENF5G4gBe596qwXGyW0VtZLCqRPDLOBKxbJz2FOnkeLVtOurOR7G7YFfIByB70mbKHQ4J5UAMcgIVDkOexp0wbU9Xs2MJjnYF5cdh2I/SgNSzbXSaprl3MXMd4iYVQu3MgqkkUMmjXX2pSLwkuzRDuP4T6VbtYvtWt3XnypaylMRA92Hr6d6o2OosNPv4LxDnJ3XCr0PZTQBCLp7iytrieI28obbDubAKdMmrE9yE1O0W4kaS1KiLI+Ytnv7irN/LLJZ2SLCJUlwRxkRgDkiqkb/Y9WAKR3MRjLRmM8rnuPcUAQpaqBqkMbb7VZDljwcdjn/PWrTiAaNGN21bhBgD5grDjcD2zijT1lt7a+mEn2qzX5ZSy8kkcYqK2gjttEe4SPzUOVMbN90HpmjcZJayLpyWhtTDdWxyNshOS3f6Vbt5FS7kcu0MUZLymQZOCPuH171TtVttQv9Mmjj+zrt2LGDxuxwcmr0tjcaj4kVhcRwQ7TujGMOcYwPXNIRXtCkegyXUS/aZN7gRg7SY/8OtQubW5tNPuPLeBY3wIB6n+IHvzSKhaxvYbeby5lc43DG3HUCie7aXw5Z/uts1vt2sg4bnr9aEBZS3iv9fthc4jmCkmdW2lsHjA9elU1m8zUNThtLcx3DHDeb2A61pX1m6atYtciJQVCtuPc9B9aq/a2jkvbVgYbt+fOC52gdj/jTAWW8dtJgkQSI9ofKjiOAsgPf65qeWyYahZx35WKULufZyCD6mq8kc9xoaXExR41BEL5wcjr/n3qKWM2dvZS3N401sgAcrySO4zSAkif7JrctrcCS4EykIQeI19abYxSWljeWZT7bGr5QLzj3B9akM8On6mwlie8t7rAhKjkIRRpVki/bjYzyYjRj5RP6GnsA2e1VtFWUruXzR9pBf7h7DH0FGsyyXl3pRtISJmkAVQO2cdf89KigntV0NQ6kzMwa6L+nt+taN3G19JpzROICZAqS7toZexFAFKDS7RvEcgBNtMEYyMPl3N22+9cbrtldSS3c+xRJFIBk/ePvXcajaq3iLN6wWK1Xasi/wDLRz0/pWbfSwiSdJ4yLyTKqY+gAHBpkrzPOPtdzOJI3VQ2RnPUGul0q/a9mNu1mjXMMY2SK3PHHSuVvrWS1kl3+YHLY6cVYs70RLM8RcTYxke9XvoLY9LjuIbn7DYTxGS9WNvnU/d5OcioUa0SOxsZIXkmEhMZThwc8cVj6beJ5kVxDLmUQ4bPLZxzXQWcrSXNndGZZLpIS/zD58gHGKiw73CNYG0vUbe/E0MktyOV+8e3SrCSifz7S/3wum1Y2Kjcyjpn1qO687UtNtpWu4mvWclgw5ODxg+tJqF1LrEVrdEIzq4UqxAPB5Iot2Gm+o22iH2vUre8Z7dZkAiYg4z3xU1teCxEdpcFDB5RSJ+fmPuP89abqVw3iGCfyCheGQAY6jv/AI0y/UahHdQxQK72yJ82MEkjp/Ohdha7iWsE1jcxwPcpHZSo2URuNx6HH5U/S7r+yCum3km+KaUss8ZyQD6/pUMqWeoxmCSOSO4t4Ri46g+v406xtra/0020xaS5jBeOVeM9/wDP0pfCxvUgZptHjZYICq3E4yGUEOvTP86lhluNKuruB4/OtZXC4dTgc9vam6dEdS0tklunFzBIcMg4Ppn9al0krq2nyxNOUuYpc5HcAU9xLsXFtYNI1K5DFJJ54dhD5A9gP896pxSx+HNSPmRu1n5RkaEnIUkf5/KrL3Z15795CIPLKqhboW702K4k1iW7spURjFCNzN970xmgNiHT41l1uxuRFttWDEIvU8HFEl22nIqooCzT/eUYxkjIP+e9JbSW7XaWH2Z0kitzslBxggfdpulsLtxp1zHJHcJuYBv4h/kClsVoxtxO+mvmIobadsOeoJzxTLqKTw/FfOyxTw3ZUSJ24NNIsbrTFsZBJbTwOWB6nJPFWreS21HS5or0bJUlCqWU/PTfcSLK2i6HqEqoPLs57bKAt8pLLWTbqulatBJuaGGSJl8sjg571ZQXl5DqFo0gBjx9mWU9KcYZtT0xrSTBnihxll5B9Afzo3C9ivZ2M+nXIt45TLZyMX3ZKgZp8VxLp9xBbbA8U8p3gkEEHjI9/wDCltbs3enCwuD5d1bxFBj+Ic80ttAJ7CxhOPtsYLIW789KQehBps4028u7Sa0KQzyBg5HDYzj+tNkEOnXjRz74rc5B2HOCe+KIHn1fTJIcGO6ilbo3QDoKim87U9OMcyEXEJw24ct/nFN6bFJplyxmim1C4tWlZkWE+X+J4zUURuor6TTpj5sDg7GABA46f59KhhNvrNnLdxpJb3UDBHZDzntx+FQyO2o7RbyMt8igbZO3vmhK5JYs1WOWDT7iH5g7bA2QV980yGKJj9inaSImQyKQRlv/AK1T3UMs95Fc/fMEWH+bDZxyahvnf7PZ3nkNNOecqNwRQe9CdtAJ4oAbS5sDMFmL70bHIHpTbZLs6XdWUxDHcBEzt7/5/Kq+pTW00FtcpHh5GwGjJBGMZzT7+T+0LMy2rusjMN27oMen+e1PbUVrkeliSSG/tNRTPkR5TC5P0H61BpQGprJYSxeWIo2eN3yCvf8Az9au6lHO8ZvLZgHRwGj5/Wm6hJPKr3aqMeSFfbyWPcfSn5j2IdMZ9QsprM3JM8Cl8/3gP8mn24bUNOt4/tZkeF2Ztx52+2aatv8AY3tb2O08szxlW2/dUEYI/nUGpCCxnsp4gxtyC2M9BnBBqWJvsWJmS90+VhH/AKqYKNo+YjGc0XO2+ScyyFFRQXkVuCO39KQ4tryycSbLaZ8lk6gd6nEDR3eyKAmCdgNxwQw55NFh3IZplmEmoW4J2RqgV+eOBnNErzZS7iPmKI8OwYHJI6EVApSyvbi0jc+TcNtxj5evan25jsX1CycttlcKpx7807hYsqYrCfT7tVBupFJcAYSMYx+dQiFLS8tLpNwglbzG2nt3pYomj1CW2chUERVVLcMe3X8KtwOLi3FlOQZkQkDbjbgdqV7BoUYJHtZIrhXEkE7Hap4A7Gn2nmWF4Y54Ektbh9ykcYPanW0gu44dMljCz26N5TjjIJyc1GLaWS1t7NpSsqhnXr83pg0J3DYteZa6SL6B5JUE8gUyEZC89v0pHxZ+ZYi7MjzYRZGHuCO/+c0+GVr3QlSeFZblWK7W5yPWo7gPfWom8hRcwyAK3TIxzxTeg9GOitrrT9QeO4xJCIfkBPBbsKSKS9h1G2gntSqShmZGXge4pVmGqQXl3JI6yW5EbAdB7gU64mbULGB7e78t4IgHD9Tj3/Klr0DbcZZTxTJPp1xGsKNJ5gUdScYzz/nmktIpZ7ZrJpf3LSjb6Z7ZNLcebfWdrdW8iSS24PmD+8M8Uk0eIrKaAeWCS0mw8HBobuGwqCeW3ubWSaOWUSARI5688jP5VbilZ0uIZYF863QFGHBHbisy++zbLa6ebapuOQBznv0rQuEdZLrUopVnilfymjGQV5zSFuSWuzUVa3voZRJFEfKfPpk06wltrsQWbTt5kKs6+YvDe1R6i1wG+1WZLNEu0EEHPAzkVV1e/C6jpt7FbEExfvAo4DdDmjYNzTt4TeWEVjLKsk3mtKBuwcZ4H8qPKGp6dNbSR/aZBPhF4yB71HfQ29hPp11b4X5DMUzlieh5qKYWccNjfLI2Z235IxyDz/WnuPYmM/lxX8MkbF7bZsZQd3T7pqMFb/SJo5RtaOLcu08j2x+VTtL5NxNd+ajxTNlWBxj2Pr2pl8z2k5uwFNs/ylx1PsRR5MGuokMZ1jSoIRIyG1i3Anvzk5ptnMuqmCNZSZ4WMmzkK2KszSSxS/bLWGNrdowj46HI5H86j1KQWFzaXdtb7Y/LPCcjn3pbC3I7G+ur+C9SBPNKP+6jfoO5pgmbW7CWJm33EeN29OVPoP1q3Bd29nBb3KSGOMt5joevHBx3pq3KWURuomhkS5fIJGCn/wBen6AVIZE1KC8iu7cNLaoqrMM5x0qQsmsKgEcjCKHhlPHA7ipFkuGuGvotkkDuFAjbv70Xjz21/c3sIEaEEbVUEHPY/rRuGzK0Bjv7C00+e5aCX5pEbZww9M/nUsSvrOlxWDzbZoZD5ZDYP+elJqcscuo29wkbKkUJfAHyhiORTbn7LDq2m38e5GkQSFVPX1BouMkxfT6dNYscXCygIXIwR6j9Pyoilnksbu1u0O63wFwOT2wD+dR6pIXurbVLWdpIZ2+eNscc4IFOvfMhaTUYZh9neUp5bfwkf1o2Dch0h4ri2eye3eEwozxEk561BpuNRaa2mZ4JM4XHU+1atxMwkN9KAbNUCtKh+bOOhrL1O681Y9QW0kCxj5Z4U+UdcZx360NWAq2OpLFFc6ctyInJ+WWXt7Vl6Hb396XtroieyWTPryPSknW21uyhdYGS93lWUfxeh/nXTWUEelaPIktyYZkzII4l3bmp3sFupfsYjbtc2ptF8tz+7DjgLjt70/T4riGW2sCIorRw25iwIHcc0yOSK78NRSBpmumXfvY/KDnof89qgSW2vrGKy8qSK6jhLNIDwxzUAfVh4xgGgD8KBkgE0fXNYFC44ooo3YPHHagYUo60Y5oHB9qQBnJHpTsYz3pM8+1AP1xQAZpR+NC/MfSlx6GgLCdT70uO2T+FJ/nilHWkAo4FLmkBz2ozigBcDB6mlz7UgPpRgj15p2AXGRjNCn60o5o6UgADNO6+tNziihgFGaUHA4o/nTAXk9KM5GTRn/IpB6c0kA4c/nQBzwDSA8UuePagAJxQtIvU0oNPYAz9aUZz1pOc04Cl0AX6daKQHFLzjpQAY470gJpc0nXtTsAvWjGB60AUvf8AwosAZ4zijgGlAx1pCaTHYWmnjnrRz60pOKBB9ea5D4jzBNClwCTz06V1x61x3xLZV0JhjkihblI8AuwWzgcdc1QkYMCT94VcuGJB5P5VQeRQDkc1qhMjZyyZ6gVFHt8wE8fWnSN6H5fakjmTpt5zwapEsmllCtxk9uaYJDFnj5j2NPlxuVgTn29aa7nqeCD1oEWNg2LJGpLjru6USTLnzDlx1YLTbeWPfly0insOlNEQhkbcSsD84TtQA0scCWJAkbcde3rUU8aW9yhy8sTDuOM1OCbXC+WGjc/IXqO4mJkWOUlF/hVPWmAsaGFmjLiKOXpt6ipdkaRiEAzMfus9FuhaN1SMGQHO5/6VJJtdFDhvPHTHQ0BoQRsJQ0creWyH5fLGasY8y3DRt8w6s3Woo4Cc5CRMnTnmmXC+XskUvIv8QA4osIlMzSYYAyFRyppXf9x5w2RB2xtB5xSTl1RZY2SNG+8FPOKYZYo3DGPdC3AZulIaJCpeZSI/LixgP2qNoYLRxHI/nI/I29jTvNWRmhLFlA+UDpVY27bGjY7ApyB3zTEWFmUbobglBjKlT1ot1WeEowAKnILdT+NMJjnAA/duOrtUi2hny8TmQofWgYxD++EZUtIDu3dqZLK9xNJliGU5AUcYq0ucLKzEuDgoBTnjJDTR7VCj7vc/hQBA6o0CSKQrHoB1p6xMYneELGpxuyefypsQDBZYdygHnNTMgSQuCWQnncOAaAGIvlShoULp0ct61M0KpcF4kwp4O4cZNMX/AIl92UYidXGV56GkeVptySOSM5UL0oBkT2TW0jFnE4b+AdBTmWV4AhJGG+VVPSgRlZ1W5BAx8uzqaHuftNufL/clDyT1NG4Eyx43faW8uQD8SaTdtaJoVAYH5mY9aiRnuFEsY3MvUuallZYxA0YMzMQXGOBQA6bdJKZIwZWH3vaopBsjidXM5Y5ZccA1KWI8wScLJ821KiW2a0iUiXakvO0HkUDJXcGGQS/u0fqE9aj2tFaqisEjbjOckinAvGksRO4SDqw5psEKvAseSCeN0lBIsUjKjRRndvwA0g+6KZFGFX7M53lj8jngVMIt5MTfPKOIyp4Pv/Kmzs626wXUvlOnTbzk0DGxrsdreYtvUfL5fepIHaaNrQ4tyvzZf7xxTYYhdxHbIsLp8xduDkVFmK4VZ/Ma4uUJy39KaAts5kgfEW9x/Hnis6536hAiTyu06N8ka/dxVj95OysrkMT/AKpR2pk0M8l0JYwscSjHy9TT0AkDmW1zKPLdTtCrU6CQgyQxqqR4BcnmnPGgaOe3LFRwS/SoJJlgkbazSJn58LxmkBaid2/eKRuXksx5P0qH7QIZd8XzseHZ+gJ9KrkicgIplRcFivRanMEcbiIkTbhkKp4B96W4th1oha8kiJJU875Og9RTLiKOQfKxBQ/e6E02NJPPZXYu8ZwqjpUriMMJNxaQj5lP3VoGgRRKu0x8MPlQnr7mkFr+7VWT94p4JbgVJExYEglcdOOv0pJH3TRxthlbnb/jSGMeVLW4MioZiow/HFV9QmKW8t3ayqGKZKpxj8KmUJFcyRXHELHgq3IPoareWumyTu0YNtJGQrOOOKpMRmXbJc2azwt++2jeT3rKluku0cBWSdQMt2NXbmNrKKO8tUDpIPnjPSorhGwk8YCqy/Oq9q0W5DGWMqsud2Ox9DWlppZ7gd+e9UIlKoxABU84rU0YYZSAOtWSz2v4LaQ194jttoyoPI7195+F7IWmlxALjgcV8jfsz6Mbm8FwF6HgmvszTk8qFR2xiuuOiMHqy7Gm9O9TxKwPNNiJXgjAqcNgDGeaoB4XPelC9PWmgcd6cBgZ6GgBWXC8UxV2g96HbP1o3+9SBHnGe5pD83NOIzkjNIT6UirgECnnqasx9BVVjvIzVyLHvTQhxHNIXwcUrt0qJmGTVCH7gQeKjLBge1IG5x2pkjbWwM4NSAwjc3U0Z2nrSKQ2aRj8xx9OKQ0By3PNJtG0kdT60Zzgc06QcDHbrQMTdhKaoIBNKW9qQOT2OKBhklsUp5I496RPmY9cj1o2kseeBUsDM13WodA0e91G5bZDaxNIc+1fGmn6Pd/Hjx9c6xqsskFhLMEj2NjCg8AV9GfEnXNO12z1nSryQf2bBZu9wwbndjgdfpXlvwQtYbbQdNIDPHuzz1AzwTXi1MRGtUcF0PThB0afP1ZQ/ae+G/hvwJp+gx6Jp/2KeWJhJLGc+bheM+/+fSvlrSizGOOMZYuCx/Gvsr9tGGeS18NmGUKnluVC43Z2+lfFOk34M4+chkyXXoSa8fFpt6Ht4Gel2fVPwfvmt/iPaL5IlDaZKgQjPb/P515H4WjV9a14wqSY7xnMeMADkn+td18IPEEuneJdH1KLdL/osq4AzwRXnkF1Naf29qdvP5dzc3T5QgAgHOcD868mlBuVjvrO0mdHca9/aEN9fwwrah1EahT0UdPxrhrX/TZvMkk2r/EzHv61okhdAdXPzHA+X6c1yGp3s023TLdA1xMMA45Cnv8Azr1o+4eW9TQggm8Va6mmJKV0xHUSyR/dPPJPrXU+OdctvCttqGhaU9xPfCEhZ9u1doPb16Gq9leJ4L0X+zLfadSu02Bwu5lbGQfr1rg7PWLrUYrW7u2aS5t5WguJH5O1uOa5py5pWZ0Qhpc6bwDfSrPG8YUT/Z0uU3d2Unv717l8ftOuPG3gPRvGunxhWlhR5VX/AJ7IeR+Wffivni3u10Dxxb2/mq1tFGIjt5BVv/119P8Awtjl8ReG/EngkNuO0ahp+4g8d1H61yy92dkdMopQjNdDjPAHiW20fWdC1uGPMeoKElRj8ok6Ef59a+y/CdxHcQW7/asSTfNtB4HsK/P7Q3n0jWdT0C8j2ywXBvbIPwDj7ygV9hfCPxfB4u8O2lxbhY7mH5ZIc8oR1rhrQcXqRWtK011I/j34Ck1m0+12i4kjfe7KPvj0/nXhPw+8cr4O8f21/FvRFYQ3Bk6KM8ke/UfjX2TcTx6lbSafKvmpKuGc9q+QvjL8Op/h9qBvbYCayupSrh/4Ce/8668HW5JcrOZpTjys+0LrxrpUvhVNbmv4orAoHaV2GAMetfF/x1+OX/Cc6ld6boQ8jR4cb7kj5pz7D0rzrWfEF/e6PDZS38y6dGd4t0kIRjnqRn6VzcrsriSIKI8Yb3B9q+hdRz0PNhQUJXZJFqMaojRErJGcg9iKfJr97Ks21y0Mzh5E2g8+vtVG9xC0csIVo3HCjPB/z/OmNcYG5U+b+IenrWdl1Ozma2OhXXVcpFPY2sqqFCM8YyB3rKubzS1vpgNOSKVeUe0yrI3YgVDBGtxJEgkjSX++7cD61Et7Na3bmK5QTyHYZ1X5cHjrWM+XZG0OZK7eh6gnxnXU9E0nSp9KNxKsfl3E0nBkPYn/AD2/CuSlaC+nlcRBFQ8ZznHoK6v4NfDIXmuPrPiVbz+wYImZJSpHmv2H068+1djrPgDTrzS7iW1CWtvdOW06ZcEKR/CxFcUakKbsiXZvQ4vwprXhgWe230+S61IKdqS/d3ewHauN8Y+IvEHiR5rHVInsraM5SBFKr7ZrnrxNQ8G6+LmOSRZkmKyp2X0I9ute/eHNX03xR4cE90sV8ifLInAlX3B61FSVndmyXJrY+dbbey+RLDubcAGH8NaSsLNsh3AxtfI/SvcJ/hP4Z1aM3Nrqklju5ELjnP1rnb74EatFITZtHfW8inB8wZH4VMZxfU6I1o7M8wFsmkyQsXCQyfcY885rZ03w1Lrt0WtGV5cZMIz830FSeIfCDadELXUGZZIzwiLyCO+K+pvhV8JNC0nwNZ65pFyuqXMsStPcHkqSOVA7YPrXp4ejGet9DkxOK9mtDzGw+BN/Y+FTqeI47tYvMWziBLMff3rzPxBpQv7ZreSNrHUMZKSryG9DX2BHK9tMmCcYwTXi/wAcvC8um67ba7BCp02VCspH8L/5zXfVpR5dDyqOJm5as+f7HdbLJbTPumhODt/n/Kqd8BcBiwAArd1ezVLh7/cUMmFZQOD6Gsa+s7pssqjyV6leprwKlNxlbofU06sakPM9T8A6kPE/wn1bQ5gDLZAyR9zjt+Vcoq7Y0jB4xxin/CTWP7N1K+iICxXNpJGQ/rgn/P1qpER5rFSQoY8fjXu5bGykfM5iuWVi4QEcdiOo9aiUlV54VjkA0+6/dhG/OlUebg/wjsa9o8dGjosAe4U4BBIr3XwJAFEeB6V4t4djDXijsCPzr3jwRB8iVrAmR634dXCrwa7G2OVxiuU0BNqA4NdZbjCe9b9DInwT24pdvPWkzxigN81AgIzUijjd0qJj6ZyalAyBRuDEQsWx2qTHIpnKkEdKcBtY+9IpCk7voPWlIyAaZ17mk8whiB0FUIkCg9qCRwBnmo/NJ45oUZzzQIlUE9KTFOQbOeaaxz2oARCfTOKY+efWpegPH6VFKemPrQBUkLKD83NZlxcO2ecVeuWIBPtWRdSEZ78mhgRzMFjbJJbB/OqEhyy5yQWB9ualkkL7mOSMg4qup3IGII5Ix9Kkq4oxluSMDjHsajkIBwQQc8k+hpzP5sgwNq55/Go5pVZ17kAD64pMEZHizxLbeDvDd9q08ioIYy0e4/eYjAH8q/P7VZ5td1K4mupHhuLiZpjOzY3knI5/Kvob9qnxhFdajY+EwXUwn7RMwOBz90V83zzyTtLZThSqKSjMMYbGev8AnrXLOWpvGNlcoandW97ZeWyyLeRSKm8dHOf8/lVWzjV9ReaVnhvYFyPKP3jnqtQtL9osI4I3CXLOPLdf4s9/rVmaSC71+2iMoiuoY9jDoC/QEmsihIza3FlqjNNKtyH8wMffrj/Paq8bJd/YnujtkaPagB/AMPekVXfTru0ceY7Sku4+v3ai1Hzb61soPIEFyf3cbdlXPH9aAHzXIn1mGJpnMoUIx27RIR0GauRSxJFe2e0W15OhcSHll29s/SoSkVhrELX6hmiXYhY48xsd6LZoY57kTEySzo2JGGTH/sn60wuVbi7M2hLbGMwxrJ/o85HLnvn8e9F9m3itYp7llkYKHlHQjPQml8+RdCgRUacI+2NgOgzzSm0SNrKC9k32cfzuXHJyegP6UgLen3Hk310bmJZHKiOFj09iapS2kp0y8nmLRRo5DyRevUA0+7mWDVpEiLMrnaqIM7V9RUEGqPb6NqFtMN9r5h49/wC8KBXZFqs32nTrEtF5gnkXyu5UdK09RaOLXtPDyPKjQ7OOntVGeF7Twxp8+cgsHTHJX/69LqLvY+ItNuTF5sZHCE8Nkc4oGGnQrB4lutsYaN0PmSZ4HHH9KNF+0x2Fx8hRS5TPUEZ4NNmaT+3p7eOBjazRkzIvUehFXmeVfD4aKJi3lmExjghexb/GmidRsqWlxYWsySgRRTATo/Vn9/apNTu9Ql1a1ktY/wB/KQFjJ4Ud/wAMVWS4sJ9AsQLbYUlCyhurehzVqWRptThiWNobmdPvN/DjoV/wpFJhpkrvPqcYj2FSZPJDclu5FD6dFDpaklpTMPN3ISSoz901HFGGv7uWZjFOxKxOvHz46n0/+vUVpqBl0ae1Uul3buHdlXmTPUCgBly5vJNOuHglCRyBFQcKy9A386s3sRutQQFgjxyBY5N2Mt2BpmqSNcfZ0gWRVcALJ/dHvTJIYpNX+z3MxWWNchiMKzdjmpAe14k011Y3MXl3UilixXv6E1TE6HRmgMGyW3k/dZbAcd8j61atLSC3F0LiSSSaRSxk7oy9AfaoFZ7u0y0KJGzYhlPX3p2C/Qls7eXzLZb5YpVjTcJu4B6Kan07zjrF1E9qrq0ezzIW3MF65FVLiO3sHtoZhM8KYyc8SA+nt/hVmK6XT9Vliht5JIpgcunGxezA0xDLOW5g0a9iuRI9usxAk7qT0I/z2ovILqDSrKFpPtFtM+1mbqueuKfATF4cuLh3ee0MhRgvJz64qGW7K2Vi6SLPBJJueFjjZj/Ip2FcsXSw2msWwhwbfyflTnr3/Go7K1lkuL6WJttrGMYkH3iR0NWJHKeIo5bRfPtmAZFbAVAeuTUEl5c7L26tGV4owyOi85B7Ef1oKK4h+yaeUVkMquWuFz90dQPr/jS2oh1W5sr+3LsCGAjI+4w6E+1V4tOkk0RLreI5JnH2gEclcdv1qwLtLRofKjeG5dNkcKdCc9fypWC9ywk013rASEiExqWkyMBvYev/ANaqto3l2F7bsoa43lueMRnrj1qcWb3erO02FCISUhPO/HQUujWyHTJBOjTXNyS5cn7ijtTuTYh+2WcmjWgSIwSxsQuP4vQj361Ms0d/rdlb30X2a8MW2RmGA/PH4nio2t7bUTaRIzQPFKREvr6EGptVVb3xPZQ306xtAoj80/xMBjB/Si4WGx2wXVrz7VG4mCNFHg8IB/e/xpI5Vj0Ka1WPz7Zl3PIeqvnkZrRiKw3N5E7mSSclct1AFZe42ekzw3EZ8kOyKqjkMT1GPwqLlEuuyNY6dBFJuNvOilivJjHcD9KSZ7SwvoozdySFkAgYDcyqR1pgsli0+yjmmFxAo3yI3UEdhVieW1GoxtbwieckCIKONh6nPrTAj0qMrZXwkkW6SR23tL0Y44x+lVrYvbeF2FyFls5JiAFxmMj+uKntDK91qNqBFHawA7l+8S3Yj3pJbI2uhRwbYpleYG4Yt8yk+1N6AXJFjOqaObVYrmDYGjU9R6/1/Oo4FmvfEepRWyCGxVT9oRf4vbFNnvHs9U02SytPLnYeWIiOMeufpmieVm1y4vrRpYfJVjLFEuTyOc+tFg3Kt3Zm206dYPMeGZhlS2Ao9f50lxvtLPT5dPy1sTgwjli3vS6d9hk0G7klkkM7/PtYnITPQU9ZGm+xXNpvt2jAWMEfKQDww96XkBY+xvYa19pg8xJWj3SxhuVI7AUkMkFwl2Iz9nuZEadDJ0I7j61E5i1fX47h7wwSodrFeB5nalikW1t9YsrzY135hCysPlA9BTC5BJc2+peHLBSghnicbQg4ck9frW3qrg6lbQMyQyyRBJJB14/r0rFv4wnh63VkCxRsPIkHBAzzkfXv9a0L9I4rrSmvpj9nA2mSMZLL2/Wp2Ght3beXeTi4UwTnMaTZ3EH1NZ63VxDpd/FPCJIHxGDjln/vA/lWhA/k67eRSAX1miY3FuVB6EfpVdGvWtNv2fy7ZR5at1y2fvU0xkMz3FhpthM8h+zRuN4Tqp9PrU7W+dfEtoY5vtEAMS49eoPoev50t5arb2to6zLPb7t027oZB/Cf0qNrqXT9XtL2wjkFzcoAkBX7ozyP5/lTZJHZG7kvLlbUlLWAHzLdsHzPw/Oo1nil0y+a2jCzA/vUkbHye3rWlZ2y3l3qEiI8VwgMmA3IIGeKw7b/AE/RL0Ak3Ubb2O3hh7Uh3NC5e5Gk6YLWEq7EKqtj5fQj8KdPYGB45TKpFu+4qpIHmn396Ht2e3029kHkXEqhF3PhTnjIFTNNbDxB5N6sn2aIfvH2/LIe2aZIyxmW4srxr2JEnl3fOo+5jsR71AbmSXRmQhYLZ/kt5icbv8mpTINPvrmO2hE4mJZ9vzbUA6/596z1mJ0RrVwLhXnBtkPVMntRcC45IFpBqJDxwKCJ/wC8e2fapNP/ANF1e4t5d10twPnKjlFxwR7dKk1G2g09LO4mkMlsoy0Y6M2f5VFa3N9Z64k0aiWK5B3ll2gR+hoGLAsq6PfB0ZooZCBG/QehH8qoyLaXFhBIpzBu8y5BOMHtgflWg7XjNeNGwaNVMaxLyzqepPsKiutMK6IbaII8qIHYEgMQfT+VAeZFay3V9qK3cEv7gg+XER90Vcsgst/fXNvIu4JxEnBb1xVO8S4EVhHGEtbqYqpJONo9afPLbadrChy5uogdq4wrn1+nWjcFoMma1vtJvIYQbe4QhnXGdx9M1Z1CCa6sNL+0IIXcjyWbjavvUWkzfZdK1eGWMRRyN5vnJyd2OmfzqxcbjoNrJdykiWQGFhyVHT/GgQ67jjt7hjPIlzbRqBuJ554yKoWtpLDc3IgBuAvzvMwz+79Mf56VPf2k9reWrLGJ7Y/d/ut9al0iZ5dYvBGDGnll9xbIIHVaOozltW0C61KwkuYBGsULHajEbyO+R6da4vFzZyt8oO49V7c+lepWUMdzYXk6kPOkh8tOmR3Fed6rYJbRCRZGXzWyQo5FNNi3LOl382n3rXIhDfLtK4+U/hXT2t19j1pr2SA7FhOVA+UEjp/OuIguFXYjTMhPGVPP5flXVeH795/tVnPc7kIBi3nqask6O5jhs30y+itHWJ184Qkll75/p+dQzNby6jp98IZEtAxlZAeB9KsWN5cW07add3a+QIP3bHlSccfh0p+lTvJcJpkziPMTHgAoRjIP8qzs7llLUbe1tXi1HTvMjSaT5l4was+JEPOoWkmUJUAJx+f60+xleyt4dNuUR2lmyrcYwen0pkRS1mbT5rYmGWXKByetO1xXG6olzbwGTT5xMGG7aeDjvmoV+0eTbX8Tq7JEQ6KRwxGDkflVgS29jezW0/mLHIdu7sD7fkKhsltdM1G6hkMkVvLGQxP8Geh+tCd9GJqwWi3L2NvfSRpGxJLiIYOB6/rTrUTT2Fvq0cKx7JCshjGCyg9cfnSw2SafIbdJWlt3RiJD1we9P06BrG7s4fNNzafMQ3IBB9RU3sVuhkijWrC8uraNwsUipJ83XvnFVtQDyve3tiwhkj2rIeoYEcVfiaexvUiEyLFcTAu0fTbjHP6VUuzLoUl3HDBviuJQRnkMP85qrdQT6DopPMia5jmUskG/Zjr6n+dRSXlxcw2l3bPGsiruYN98jvjikntm8OfaLmODzElXYwPQAnnFEU9tpOoi4Nq7xCEkYOVG4dqdroWwusj7aljqtsFLph3XGCcHv+tOuZRq9na3ZV4j5+WWMcZU1VuHjj1O2eVJFsXO8sR0UjpxV2EvoupQW0cxeyum3Ip6YPUikuzAq6nqUd+txqFpAyPHJ5bBjkfWpr547eP7dbXJD7FyUJ4OO340y5S70WcpEYrizuZRlWAyO1GpQHQ5riCW032ruMbeh56ilsG5ZvJ8iK8jEcq+WDKf4gcdCKjN1b2ot9S8gyExnAjOApbIpJYLXTbu7ilZ1FzCCA38HT9arpbm2upIJbhUikhHkoe5xwae4th1uI9FltL2ESGKdiWzyPfP60x4JIb/AO1rJ9rinYEnONlWH860jit3USWYXGT2b2+tVLaeaxzYz2xUSAvGRngmgGuwt2NQ0aNLiDDxTSAOi4IxnjPvSSwraazJIDmGVdo4PXOcZp9veRDTWsrmOSOV7jKsT044FECveiWGK6WPYfl3Hof84parYa1WoLqEGn6rcidnNsUMPHOM4/8Ar0qJLpmtyxGQzWDLuVx244/DpTobX+0rGWGcIbhW+bpuY+opPMTUBJbGIxTxIcsrdVHHT8qe4bD7N7iLV7S3LQvbXBIyFGB7jNV5rvyL1bS9i3rNJtjC5A578U2K3hvkgMLOlzbKVQY5OM5qRZWvkCgKt3AM/NkHP+f50k+42uqI0EVjNeae8kqLK4bzFPIwe1Kl7J5NxprNtlYgRSuMEj3ou0utV0i3LAfbI2YShSMkDp+PWjUbeHUNKinBZbiMnhh84AqvQXkLZTXenxXWns6tvAMSs38X41Eo8qP7HeJtl2kEMBle+Riq+oRRzadFqW5hLvwcHkH0xU2qEatEt7aOftUAVXVvQD1ovcVh2nSwXyGxaOQz26t5UhPDDPPH+elFuWkgNo12FkXeQezegH61JeF40XVYvnIhCuOxJHNVy8cUFtfQ2hZGTccfwE5/WlqOyZJpyz3emGB023UMu6NwcnaBz/SnnZq2k/apFxcwTiMhBgk4zmoYpk0yaG6WV5IJgd24c+hp6Ga0azmiCJBLJknoD2P+feiwXsNkVNUtJL1JTDcRuA27t2qS8/fPHqtpLvaJArxngEcAk063lhS8dTbeXBK27L8qxqH+0LWyuZLVIm+zTHY57Zz2/SknYGrli+ma5njvoYd2F+Z1/hyOR/OhrmOzubS4SEsgU5JyNuQQaWGEW+pXEUshMRUoi/3CehNSacv2O6vLK9kEqtGSgXqT2/CnYL20FvDBaW1tLDM3lynK5GSe3X86juJBp09s0cmVkkB3Z4HPOabbWsskot7u2MaAHyh2HepLFE1gNZy5ikTO0HrkUJ9xW6k1wTB58sMI8mSTOztIM98VU1eO0sNW8uNWKvjdj7o6dKkVv7Rso7MSiJy5G9hgMew/nS+XJd2D2k8YecNtXbyT7/ypPQrcZM8FpLJDDEVE64Bfgc+9TaZBLo15JHIFeGSIn5WyASOKjutsmnFJYibiNlULyCMf5FKLWHVbCSVneKa3Cq27oR7/AOe1PfYQum2h/tJILiFBbcum8deOufzo0yeRrySxuLcpDPKMEZwfTmpokOp2sP2aYq9rESygHD8npTrWebUdNt2aUpPAznYDyB2o9RiW4iguJrJJPlZtiyLyVOe9Cs2nXN9ZGVJC6BFJ7sT1xU1kqXOnKzxKLpJG3bB8xwMgmoEs0v7aW+UEXSyAEbs/nS20CxYkcw3hsryMF1gIjfHGccf596Ww/diLTru3DRxRllJ4OepwKjdhrFvdai8hdoCF8vbwR04/I0+a+fWE822MaRwQgFG4bOMdaLdgv0I7J7a7gitLuGWEiRnRkAP0zUpFvqYeCW6EeJcgOmAccDp+P51GJbm4gtVjZS8cfzuOeR/n9Kj1NjNa6fNIoactuPlJxweN1PdCtqSwwtCdQ0+O7SNppkC4PC0+3iltra9smlYXMShQpbKk568+1QT3sP8AZf242x+1tOU2r7dz+lOmuItUSTULg+RtIRvc444qfUok0xHjvXsru389RAzZZehHPH61FpBWVZLWWFYcB3WN856dR/nvUrkXlhJIjujQKuVx859MUqJNfPDPHMN0EPzl/vc+1PbYS1KWi3Frdg6YWm8lmLh19cfyqfT8wibTzIscU0qrG79Ae4JomW7ZYbm1SJri3UswUDn8B+NQ3EAudFhlitx9o87e8ankccmjfUW2hajhn0m7vrO6nWSM4VGzkDnmksXNpfCxkCSoqFf3gB+hBqK/lEtjc3aBzPuUOoOcg9jRtTUJftsMixJCADHIvJ4x/jT3DqTQzw291HY3lsoOSERc8Z5BqkjQwTSWtyW8hpt4/vA9AQD1qe6mn1KUSWyx4SPPmK3zAgdaqS6nNexWInh+1zQZ3SrgnrwTRfoMcL22tLq5tJZHjt5JPvuMqT9KzpdWubGS4t/tAFtcAKEHTPY0zX76DWrON2t2iMRIYoOXPvUKiDxDLFCkJhZDlpmzjA7UKw9zS8P6ZLawzXU0T3BXJz/CvpWrdTTaQGuWsxslQLgjIU/Skjjgkha0uLyRXyArRD74zwcdxU3m26xSQXU8k028Rgkc4x6GlawMdqaPptpLNAVJdVzs+6D6Y/OiRBb3SXMTrPi3CvGhHykgc4+tRs6abbXCXgIQsFB/iAqvAsOk3OoIJyVliG3PBUHnrRFks+tOgoFJ1px+lc5oGM0ego6ClH0oYABSkAUlLx36UkNB1pQAKTFAOaAuHelzmkxSjAB9aBC9aWkBJozSAOtLSClHSgApenvQPrQOB607gKBSikApSMYxSAB1/wDrUYoxRn9Ke4C0UmfSl60gF6+tIMAnrR1o7d6YhQevFHWlFHWkMKMc0oo5/wAmmITNLxijGaXAAPr7UaAIOe1LR1pRwKQxOpz0pRRSjpQAHPrQMcc0dOKMfnQAHoeppMU6kPJpAHFB+uKCMCgL0zR5juIRnNcP8VDjRjwcYxXcE8EVwfxWbboueenHpVIEeByEklucA9DVIqJM+npV66lIztOee1U1hd2zgVqJkbJsHHaoEXa5B4q1ImwYzxVaUBSME4PrT0J1JiuVyDSJ++YIwKk0qIRFk9OozSqdxUJ9/wBaARJHCYWEch2r0AHU1I9u/lSRN8i4yGPpQbfc22UbGXkHuTT5jNcRmFI8t1y1AitBb/aMRyB5COVDdBS3Z8yUIwWN0/WrK8222SQiUdQO1VyRPEvlxgSIeWY8mmMIftE6ZwzSJ1x0NPkla6TzQ4hlj42gcmmS3TyDzUcqVPzIg609ZDKBNHEDt6k0MlC26J8k3lvK2fn3DirU7+V0YLG+MqnOBUKT+VlpZlWOTsvUfhTDdR2s2wDzIn4Dv1FBaEnY2zMEhzC4xubmq6NFCqxSuSOqqvIqW4uRuaKV2aL/AJZ7ehqNbZGt8sQHU8A9aCRWuFDsNoj2jj1NRxK80BZCS+fmZjUz20EojZV3zJyWbpTmaOVjJvO7vGo4xTumCQ3yPtCRkhppBztHTipnQRoJkdYiOGiHX8aJ0Plx3EX7mJeCEPLVDaoxlLbSIGByzUhlgtsImhwq4wx7mjyArmZGLDHzFumakMMSlD8rjHQ9M1XR2hZkkwynnavb2oGixHCtsy7pDKH+bBHANJciR96ud8ft604KANtyxjTGVMeCc9hULXbLCYWbavXkcmncWwiRGCfbdHaNuV21H5qGJoxmPByGHUmiN2upHAQhwOsncUjFCUIjPnJyx7UguNj8y6BZSFePu5xmpZV3QRyxIZW6v6D/AD/SmhI5ZjMm6Ujkr2FNR1RRIW+QnmFOlAEqx7HMwJljYZ8sDoaSd3t5Y9wCwSHgKeafAz/vdg+zwyDjHJpkrqY0Qrk/ws/bFG4Dlmk/eIv7qM9Gbk4pkZZI9uNyuRh26j6U+H95vwN5HALdKS3PmRmOTLSLwvlnimFyaNHLuMGR2HyE9Kk2BoFjujuuB9wRt1qIRzSht8wRoei9z7VCz/aUjlhTy5EbqxoEWZ5vNt1T5YJIuoPUmqMlv9phjkiJLL8xOelWGikd/MRPNP8AHk8YpFjTYJVckngxgcAUkMbGEnC7pGkcdcelOZIlBfhFboE649ae0YinDg+WrjBC+lNeMWm54kJjbjL9BRuFx8z7TE9urrt4L+tMkZ4pjIgLQ4+YkcZqW2VYpGwfOQjJJ6A1I0KWzCGWQPFJzhDnB9P8+tAis0kgjAjHnJnOF6CpXtfsrq91IiQnkohyaeJhbK8Ckwow4A6kVVSEzXHkMpKHnzZKALf2mC3heCNmiglO73b0qokEk0RTcYSOQxHzH0p5tQUjVUVpFP33PGOxFTOxlKTIGkmU43E8LTuMWKB0jG5ArLw3PLU2SCKLJICl+Qgbp9aSeZomkmWVmU8Et2PtTFWOQFgzH3I5NINidpHPlrGVOPvMT0HtSM22dV3FFYZ3YyTj0p4mjdE+QLkcDHT61F9ne4dQjK0n99jgAUwGLOJhND5OCedzjrVJZGEUlrcyfuhGShU5BPatG3t4Zre4kmlkF0pK4XkVmhUvIIrVlUOUYhujcUrBcxRcNaR/OxkiYFQwHFQy2zWAXMheGRNwYdqnaR7e4WwdQYXzyeOaqRiWRzaTfIOdgzWiJbJ4EWO3bDtn37g1v+HLfJQYyM1ht5kdsiuMbfl4612XgeyN1eQRDnewGK1W5DPs79mjw/5WkRzMuNwyCK+kLaPEYGK84+DehDSPDNou3B2ivTUPtXZsc61Y5Qd3Spgdo5601RyDipFwaBiIS30FPZgaQL1xTWGBxmkA0e9OIFNAye9KzZIHWkAE/NxmkUetBGc80KOnWgBSvzADrVtRtUdjUK8HPepWBwDT2AXjnNQkDJqQDNRscdqTAaF+Umo2bkipS3Yg4qPIJOO3rQxkZyAOv4UijgnvTmGelI/ygUgGDhvWpM5+lIq7iTSdMmgfmKW5zTElDFuc9qZu+fODTTtB44Lc0DJnOBkH8qyvEOrLo2j3F1I+Ci5XPc1pfMR7V4z8YPFJvNYTRYG3R2q+ZPtPVj0FcGNrewouR04em6lRI80162ubrwV4t1rBIZwrOx9T0Fc7YfFceE/CltZ6Yhk1JkGxm+6nHevQ/E/hyc/s+6xdG6WNTOrmIfxYbof89q+cPLCmPGcAYr5PBTbTfU96pBSVjU1LxRrPim8SbXdRlv5FGEWQ8IO+3/PYVzOu+BNJud0iO8DsTz6mte4dbZlfr2qhdX8YdS2dpOcZ4P0rsb7hBNfCbHwp1mfwvaTpdPKq2gcRS7cgkqQBn/PSub03TZZr24ubmRo7ZtzqueXYnPT0rpfBHg7VPGmka9dGWa1tbeJp4om4Ryozzn2zVbR7WLxH4MbUJmaG8tXVV2dHGcEH/PauSKjzaG8pN7mBNqa21neK3CoePrjpUvhzRIbLw1eeK7yRvt8ZURW5IHyk4Bx/npWbNbNqeoiEBBbRSeZNIDzgdjVXW9WOvaqlvAWjtTE0SRdsr/kVdR9iYK7IYb26NzfyMGN1bXCXKN32HGevsavm0t7vxVq2nwErb6jD9ohJHUnpj8aZprN/a+lXLt5cN9atayM3TeAQB9eBV6F3ubfQ57RPM1XSbs2ckZ6smcqfp1rJK2iOuyOG1SNv7alLkpsCqxXuQK9++G3jEeFL/QPFVt+8igYW92hPJQnmvn3xhdXUvi3VFnhFvL57bo+6+1dh8JtYhS/k0u+uCYrsbMHoG7GuWtF7nXFJxse6ftNeDJNP1iw8W6KFa1uHF3A4PDZGXjOPw4pnwp+Itv4S1SLVrXMdhqkSrIoPEUvQg11vwtuofHPhfU/hjrSoLmBTPptzK3JweFz6/wCJrw+DRJvBviLU/D2ouY4JJWXyZBzFKThSp9DWfKq0PNHLDRujM++vD+s2kltb3jEyRyoCGY8H6Vw37Rb2N54NJdA7MGC5Pypx97PrXlvwO+Ijw3cXhzWg017A+yIM3ATtx+VegftOvFp/w+2zMgVwXJ6H6D+X41w04P2iRzyi6cuVnx/aXgki+xkebbsw2O/J9qcXFnNLFOMlSVOO3vVEjfaJKsjA4BAVelXEuY7/AE+fkyXvBXPf1/pX1askYfEVw6l4ySwiPQjrn6VZitNkkcksEsFmr7ZS/wAvmfT9KkmS3stJilnnaa6TBaAJjYc9M/56V0/hf4YeJvilcQm3tpRajDmeXiML7E/0rmqVbK/Q6FCMPiObhsG1vXLWw0rS90k7BY492S5JwMk169p3wu074Sy22u+Nbm3DJlk0+Eecn4juf8K1de17wd8JrW2ttDso77xJK3km4lbeYmxgsccAdfyrynV9f1S88WNH4lnF9Fcj9w2PkVfTFec6rl8OxtCnOr8WiNb4l/FDXvGFnbPpVy0HhcS+WYoxtbk8E+grU+B/juK3l1DwNq0/mQ3DmXTpXI+SQ84z7mvMZo5/DOuzafHubTrzlQ3QH2/z2rK14pZaxHNbOUnjwwdTgqw6Gq0UDR0lflPavi74Hm1G3fU4YvLlgXy7lO5x0bH5V5f8OvFQ8GeK4Ibpt9lIwWXPAKn+v+Ne9+BfFDfETR45hGbu+trYRX8SAfOD/F6+v5V5B8Rvh6umX4TdtjUtJBIByc9jRTtNcj36HLFuL5ZHs9zpSlEu7I7rOf54yecD/GrelBreeNzI5APr/SuK+APjVNQ0bUPBuq3AN0v7yzkfqpxyoP5121rZS2RMbEkn+NurCvPqRcJilHldmRfE/wALR6xpb6tbIr3Ma52AZZl7g/rWd+zr8Rbfwhcy6ReT+XpmoyfKrdI5DwQM/hXR28ytOI/mELHa57GvPfiF4Nj0S5hu7cM9tPJvjZeDG/Y5/OvSwWJ5XyswnTU48rPcfidr9l8Ppi15JvWYboYlOS3+f6V87/EH4iaz4yjS1lH2bTC2RboOfYk1jalqmo63J5up3dxdzxMoiaVj8qegqncTvdTPCSVUD5W7g17bqOZxwoKD1Mu+uHxtYAsvQn+dY9zq84ufmy+RhnHT2q7feY8fmkkEHBHUmsSXdIx2BiAOcdqcUmbNtbGxomoRwSecF2zEkc9CCMVftiSjA8bjnjtXN22JpFYxldgwD61vRSkxEKOnpXp0IpK6PNxMpOSUi5IGDMG+YL0NTIcxg9DntURXESDqT1x2qwqkYweldJx3Oh8KRl7tcjr617/4Ot/3SYFeLeDrJpJ4yentXvnhK0Koh+lbwREmeiaMpVFHWukh5AHNYmlR7QOK3osbRWxkSAZApASM0HnGDxRjH/16Qxw+8Mk08nv0pq8U/dnGaEDHDBXJ5pScLlQabjnH8qXOBgCkA9Bke9NkUAnAzTlAVc0xjnp1NUITAA4HWiOIkE80m75R3NTRjEZoAaW6c0g+bOTTwBt6c0zbzxQAjMcD+VV5pSDz2GOKmZRvIAOM1UuGBPPA60wKV47HgNjJrEuXLMfm6Cr19PtU+vt61kIxkZnwecgZ96gpD0JIKg56jmllAjAJPoRn3p4wqdOpU8flTJAG/dgnCggn+VAmQ7MgnPQZ+pFZ2u6ta6Dol/ql24jt7ZGkLtwOmR+uK1JxiM4OM46ehFeB/tU+NobDw1Y+FVfZJqGJZiOoVegP1OPyqJOyGldnzX4z1288Y69qF3fF1mu5fMSctyF/hH4DFc5MfMne2uJ8S+UShfo2O2fWp9RmWMx2dy2Y2IjEh7egPtVFrd5zeQ3aswh+5Ip4OO2f89K4zqRT1G23abBbqI4ZUlUxT52svtUgtWt9UMlztdVj8tZv7zEcEmnanJDqtvZ2jRGNpW3JIeuz0amNldUWzuJyGK+Wh/ukDgmkIgimaKxvoZYWBSQSeYvVm7g+3WoVhuZI7E6gxW3nlGyQHmNc9CaVTctFdvcuTHAw2MTwW9KsX5ubW3sbaXEnnv5pXqEBHOKYiS+a2vfFWy4YNZom2AufvNjC5NVLTOdRhcFJ15LAd/T6U/Uobew1C2uSRcW+0GNepJPQ8VJYyyNHqEc4DE8hsYyO3P5/lSADcNHokcSQyQtIQeOqHuaNQsIRHpqrcNcW/DE/3z3xSC0uotHhklJC3BLQHqU7EH9abaJbwX2mKVLW8LbiS3DHHT86Q9iRJPsviErFErmaNgz/AN1cdR6VRVZL6xuXWLFnGCrbhyx9RV9ruP8At+aOC185pAxkbPKL6fyqha3U0EGpmVnW2c+Uq7cjPrTEyO9aSTSbK1YOkTuudv3V57/hV3XLlINW08xDzIDgIMcrxg/1qrKWtdChuI5TNLHIBcRn09PpVqJTf61a3NtKzRTD5IivCH/CgY20tvs+p3N1Dcs0cEZO08u2f4alsZTfeHby6aV47mWIiONf7gPen6YI9R8R3Jg/clQw24wGbHQfrVC1nE9pertNvJG5wAeMd8e9ADL8JJpFnCrtFIGVtmOXP94GtO6ikudasI5plV412u46oOxPv0rL1OdrzR9PXb5NwJAIWTq3PBHvWtawyW2s+TdIolaH97IejegPvSEiKzllbW7+KUrFdxZEZYBkcnuaiuLknRpFUlJxlpHj6lh2NPgv0TWZFlhEc0yGMP1MZHQkfgOaqC3eXTbkXb+fPvwrLweDRYZejvrk29qpAV5E2OZB1Q9c+4qPYtvr6Q3J82HyiFKjJHHGadroZbO2VQ0UTKrSHOcepWmGGC31yFgzvvgIjlznA7H+VAXsVLdhbNeWhSSaOQMXmHO0dsH0rR1E/YNEtIxI0aSFXjRVztPTOfzotIVtdNkcSYILLL5nduxX/CqqTMmiQzXDfbRNMCfLxiM54HsaYGjqMEFne6WATdxYMoLdQe+B9aLK5uBrk0KlXslQ+Yzrj5T059aW91DztbsJLW2jMSKQscgznjnPv1qNby4uteuxBb7rNIT5scg+VuOn8vypIdiu1t/ZmmXtxayG4gZyhiX0PRsVn3sR+xQfZ/LmiUgOhHz7vQ1LaRN/Zt5c2zlZ94jkiJ4Rc8ZFEtxDFYWk9rETMJCh3D77ev8AOnuIt27fZdZZomYs8Ss8DfdUY5B9qbYOYhqN1aDfCcjYg6A9c+1RZefVmMbeVNt/fR/xLjqPek0q7kC3LKxizkLbA43KTyT+lNAWLa1t7zRJJXuGee3fHldN3fI9u1E3+ltYvHEYr1QfMjJ5x3Ipt3FBLp8KWc5jkgnCyRr/AB59D+VSai89/wCKbTy4RDMsOyWXoP8A9fSkA2KBL+/MiXbIwH7tX+UmQetV0lNxb3NlK7x3p/esyjCn1Wr0MyT6hOLgLbXjZWKRuhbHcdjVOO1L6ezys7ypJmWTpk5zj6UWC46SKeKxtIvLXziP3cpwGQH1P9amvLO3W+tjNKZ3QBVMn8b44JPeq01204QXW61ilbbFIwyVj9Cfzq8bYJqp+0D7RaQoGhb+Jh0yKQEFgPs9xcG7jJMjESOp/wBWOxFQxPcaboU8u/7RYSy4jI5O71FW1mS2+1xCM3MDqTKy9s9P6cVmWskNroM9vKZtszFlVV4XHQ+3/wBaixSLl5p8UVtbu5J3NvkLHksO2Pyqe2u4E1PAgMckicDb91e/5c0l9Jp9np2nX5uXupGw4Q8gt3GP89qdc77nXC0KFYZFEjGTqqDqMfnRvsTsVrLR2hs9Qv4XE7IxU4Pb/apnmomgCaYD7UXRyx5Ur6D+WPenwyDS7PUjE6vIzlkhU/62Pufw/rVoTWc/hm3KQiBsAFGOQ/uD9aAIdUmeeaFo5Ps925Uqp6/VabAbi812eWO5EL42bWXaGfHeoNQW5ubnTIL0ot0uG80rj5ewP6fnWgk8D6lIs8QS5jT5DJ0b60wKunsLyyvvMRI71WIwg4b2p9xe39/pthFI0Ntcq+1d39z3p1tui0u5SOGKWT5pGkVsFWz0zUdx9rbRLCS4gj8uZv8AXpyUB7Gk9gFihjtNWzexvLDCv3x0cno3vTIBA76vFcRGaJxuM4/hPbmn3kJstXsVh33ti0WQo68etO0/Mi6jAsnm2wbc+RjaO340INCrMxGg27XsjPauQIXx8wx6+1W9QhieSzMEy3MJXeig8Mfb9aqzBzonyXCTWbyjjrsA4x7cU6aVNN1DT5dPVGV1zHGRyG/zn86AHwWuNduPsuZLeWH97Ge/fFFkztol9JASP3gTymPQe4qLTdMa0126vYS0QVPNZd2cHuuKk0xYJ7fUP9JMVydzmHjJWgLiutja6PBPBm4ZXy8TL1bPX6VY+zyXeuwXVv5kbPHlgx5jIweKgujFqVjZyWsc1u0A2sn8MnuD6/4VZ1G7nu76zto2FvLsCyHHU9vx6UgKECSXWtagYpCJk5QdAWI5/lT7K8hfSZ7aAtA8TbXLDAkJ68/56VbtIDDqd+JZfLu2wBu6D6/Wq0i/adOv7W4hVY0OY5sgEvQMr3dtcTWGnw3Uii6D5jyPup7npwM/nVy7hittciJlebThCGDdcnpn/PpVa8+3QaRp5u1Dwj/lqpyVH1q1cpFa3tjNBGJbVoS6Rhshm6f40xEVrdDSdTvsBDBLHljg8rjjB/p71DFpZutLN+LgIS4EKIPmQjo59M1Zs2abULqKKFtgQySmboFx0qpDbSW1ne3KTF5iu2OMf3Oxx3oSBsbqcpnljuQzStaupMYHys4x1HvVnULu9u9dinicqbpdzxZ+VPXioTgaTEbYyCeJlacbciXPUg/09qmggS21SQ/xzJ85f+DuCvoen51QiE2scupTlbny5UUqka8H3NR6UYFtrpbgTK8bjEznhj/dNOtJILnXJPt6mCdwREV5LN2zSWty9ytxbmNZLOE5adj0bsDUjTL+rWT3DWJulxcEZjkAzmPtn8KguCYtdtZZIBcQx/u0JOSQRgH8P6Uy9+3W+n2ai5julkO4Oh4iHoDUy3MarDcWIaZXARICOS/f+tVsDG22k3McmpW0Lma1hcvLvHBznAH61Vmv5ItKkliDT7zhoW5EXbp2q9aieO7ZbRtsDkvLubcWyPums+wj32N7NCwW8kJADHjaD/OkBc877SdMmsRMkp+SSFjwT2Iq19hhudeKofshGd0atg7v/wBdZpguZLKyuyBbXK4VGBwDzV+d4m8RQpcSCIFMNcqOSwHT86AK2mXADX1rMpin3lsheFrCvEfUtJeOWySIqzGKfGGf/Guptp/m1W1vo1wiErMnU+nNUr0TS6Chlk/dYxbuq9D6ii4Hk7BkaQmEM6NwQeavWE0U0bysGSRWB3I3SrXiXw9c6XHBcCdJPNbc5jP3T6GseC4lhztZRlhk/jWhPU9FW5g1WZjbRyNMtuNw6jbjn8a0dtlLbRSWwm+3RW3PTBHcVyVnrNxp0k09sV3HCkrj5gTzxXQi9bTJL25iRZmaML8oGADgnioHY0LGKzNhaSszLeBTiNwTzn1qrBD9rgtvMvQbpZCVyTzg8AUs7yQT2V9CBNCybmjVeFyDnNNuYUtNQ028htyUcl/KAO0YzkmkMnlefUNHkgneP7UZSAxIxt/xpkD3ms6ZfWsyotxb7VWRwAHHpn86rXkaXskU0MJhhMw81d3HXkiptdUNaz3enSud7CIwnopBptWZKeg+ES3+nSQtDi+ii2oUHOBUthL9rsbbT2jMd5FEWBb+EjPNU72Q28LXFpK6XCKEYDI2nFXnEo+z38UyPutwZSjfNkim1dDTG2RSWwaxuJGN0GdkZV5b2rO028j1CzMNxIYJ0fgkH5vatETOILTUYzukwSwAGQM4zVeaZbi0tL+G0WRBM24qOmD1x+dJdgfcbp8TzWepRXTbX8xRAsh4Pr/Sp0VdSEthnaEQZGcnd7fh/Kqt7cW+tWMkturRpFOoeTnO72p14Lefzp7LMcqFRI3YZ6f1pbDWo5Ei1JJtPCJ58KHg9cAU2FV1YWmmTIy3NnExVx3xzS6hABM+p2NwgkRQGiXrnAzn/PepJ1nWSG/t2jO2DdKdwJDEciqfcnYqo1vqNnDZPcM86SFskdfT3p8Nob3Tbm0F7uu0m3FWPIXHOP0pL0sV0vUobUIW+ZwvbBqK5uoYZbTWEjf95IVdV74POR6U7XHcluWur3TmhmRZLqJsIWGSwFJqNyt/EJGtRFdQKuJM4OcYwKr37RteRX8EhxJLh4yOBk9M/nU/iSSS2k+1WQLQFwDH2xU2sBFeRQa7YiSKWUTwRgNEB0OOSKZbMTp0flyrJcQg7g/3jzxU97K2m3EtysQWB0GSgyCcZwcfjWfdTxI0F68LW8VwoLGM4wDR6CXmXbq1ku9Osblj5lxGzSOme2eAapTXEUtv9ptrXEkcmXCg5I6npVsaf9guLZ4TI9pNHvJbnIPr/ntTtLlezvBGGQxSAiR16KDTTBorvKl3Zf2pbrJDtkw2DnbmmBWaGTUbW5aQn5dq9RUljc3ulyNbOInt5m6YBB96ZpqRaffyROjeTcOG4OMfSk9A30InS5tJv7SikEgVcOueeRzUr3LRXUWpC2cKVBO3pjFNshHFqt9FIrGGQ7U3HI4PWr4mmtDcWZlSRSCEU8D2qtGC0Kt3KtpcWl1EJBZv87EnnHSlup/sdxFcwzu0VwAuG7CoLA3C3dxZ3QBjaMlQOgI5xVm2ZWgFnLbMjqpA3cbO/FLZlbkTSfZ5IxLCkkErcDORn1qOayS0vZYXZ0guGxuT9KdYJaXjrp007pPDudHAzvz2p1lcSTweSWVZI2JQynAP0otcV7bkyXoshPpzNldwjVpRwPxpLVXsobuEypKku3yo1PeoVmTU4HFxHvuY36rwTx6U1lS+s2nVDazwuBv7n6Ci9tGLfYmgVn025tZkEbxLuEbryMnjBpmn3LXkcOlXX3o1Z42PoeajlnkuYpLm3k3SxbQQ/cD/ACav3M8V+lvc2cYkuViAk2449RSfdBfuVpwkdl9nuHLlZSUcH1HAqP7Nd3el/ZwizXUUm9V4yFxnmp72O2jS3vFtyFXO4Z4B6VSkgggu7bUI7uVYmYhio5z6U1qD02Hwx3F7a3jGHbctt3Y4J55qaCNbsSTRsY7qAKHdugX/ADmoEluNPuftSSGdJHA3K3IoaW/stRaRoC9ncsFOV4YA+v50thrU09QuWu4oZbVwUiAzIG/i78VDcXQku4LxYJd6piSSP8qS6a10m/kUDNu+FdB0HuKnjmS01OW0mlDW8kZCBMblz0z+tLceqHygNPYvsRQB5hZuBweKgvwDFaXtrNgSS5bce4PIFMcLY3sFu8u5H4y/8S9v6VNDDDPqEFrcQCGFSdqt06Z4/wA96F5gN1R57Ei9jG+SZ8jB6Dvx+VPvvtkcxuEija0l2hlHQ+v9arMS/wBmhnZ4FL4QKN2R2qxbM6WsumzESZm3RYbBxnkH9KewbktxLNouplrZAttLEAwB4BYdP5U82yaVHHLbSMbedCzLIASOxwaYmoDytVspXJddogWU5wc+tIs4isJLW5DybUAOFzg+1PcVy1Z20ulva3VtLE9pKMuzNjj/ABpunRT6VqdvPIyvbTSnftwwwe9Q2q2r240+dmTyrcvGAfvd+ak06D+1NAjhWWSApvbcBnOOx/Wl5MPMmvLh9Pu2xbqLaSYKR2cZ68fjUd7HBptzfoFDWjNg/NyBkf8A1qWBzqWnQ6ajbZhJvQydSQOlJcxyzabLaDZPN5ijaepz15pbD3JYILTSNSljhlxC8e4AjoCPb6moUC6L4gjieUtbSxbxtztxjg4pyjy7O7iltxI6KuxsENnoV/nT7SS2vZbmGdW+1x237ts/d7bSPbin5hsR2TNpWo2ZS4SS2mO4hmBBz3FFwILa/aSWNZrSeY/Koyvt0otNJttSNtBdOySwwkRuuMHvyKbbE3pXTkcW0gUv86/eGc8e/Wle4C3k8NnqMyxrIsEjcscgewFRu6QXF8gEiwtEq7+pA4JqfIubWKwhkiNw82R5h7d8Zpskc9z9vt1bMvmhUUDcduOcUXEUTGNO1GGSObMRgKhlHJyOMirdhZSabLG0jbo5MuHViD702KISxTRzQFJ4FVVnTIP0x/nvUtnNFJKYLjc1wlszRvn09vXpRsBWlmn0ySGYSKqzzAYGCrL9amiEcN/duIjHbzcZI+RjnOKqWKQXVtDa3W8AljG5HT6/rUtg0VzbNaSyDBkAQjpnHT+VAap6leWePRr+6nifdBs2mHd6jnFZ13Lbadq9q9pK2JVDsOy5HTNWo78mLUNNaPczsFhdzwDn1rMjaALPBdw5uVBG7+JSOwpvUaJ9SS5tLtZbGcSrL97PQfhWnBGbezDpaNPOsoLbeg/KoPDVjIsEzsFCrgp5nBPPPFbzloruJ3vgglOTJa8bcDoRUjtYm1GefUre0ljtFLQy5Qxr90dSGrPne81BI5Xt4ml8/I2DBwDzx+dTPOsGoxo0zzWk5Lbkyu049PfBpjR24fSmRmELSlt3IcjuMfnTJ8yxrSPrMU3lwtMwfKoygMD7/Tmo2k/tW1uIJUDTJjdHtGc+marTSwm4hurW4mRHkKlZF684OOafqUpne4vbKRYFWTZIGHDGnYe59ZdD3o6UD86WuYsPSjOaO54oH1pgLj3/ACoHODzQOtLjFIAx9aM456UhHelxjnv7UgDqaUfrRxg/0oxQADrinZ//AF4puaKLALnmlH+RTRxSj60WAXNKDxSUYoAd9KF4ozyKTODQgHZyKOtJ1+lOHTFIBR9OPagDHrRu5FLwe5oAbS44oIwKB1FAAeopQPc0YoHBouAuMc9/eg/U/hQvTpQOT7UAHSlzkUY/A0AYpoANFGM0o60gE60oFBoGKYg+tKOPeko5oGLjrQKOtLQwDJPvQelFJ17UgEbgetcB8WFJ0gZGR/WvQO3euH+KMfmaGTyMA9KoaPn2bajMMnHoarvKCMLkN61bnZfMO4cD0qlMFXOK0ERxRMGLHJX1zUcuJGGOcc8UpkIyM8GowcuDnimLceysAMcqOx5pbXcZMkcjpSbi3AORUkSbmwOlIGXBKbhgduZAc7ieKlmle4iaRXLSDqF9PSq0ybcEPuA6oOtOW8S2haS3TYQMdeTVCHJEXUTxrtkU/dbvUN1IZLgSYYso+dQOKeJHk8uYbnzyx7VFfGWOUTIfLD4zg9qNgJba4McLTwIFjPBDVGJPMkXy/unqB0oWZIoGiZfMQnIZfWnRCWNwpVVR+Q3pQIjMbRzeW0agNyGPSpJ1iYKJRu7fL0pbdomnkWZjIR90DpUlwnnW4QDyjGcj3pDHRRJNGIyFiKjhmqpsjckfNI6nOe1WBafaAmCzyryR2qSCRI9zFcMpwVXrTEQyhZlRw24k42KP5021CQNMdvlxDjk806XEMzTR5iRux9aiDpC+4hrgNnO4cZp7ATed9kIMX76M8tv6ZqP7SY5jvJljJztHQUSulvMiSMWjbkqvY0mFjkMcreXCxyMdaQE+JDOgmO2FvmHl9vakC+ZLIhPlKQSrN1NLGgKCJSQByJG60piF4XbBeaPnJPAoAjBaWNkClXQZ8xuA1JCEu7dmCmW5Vs5PapWn84JI+5mTog6e9QSjEYuI22oWw0Y9KaGw85hcieRmkdRgovSnO6+WJfvFzzGPT3qOebypd6fIjjnb3FNE6RHCZUOcZPWixNyaOQ+aGB8lHGCq9xTZZo0QqF8suceY1OVpIUI8kFWGN70i2iPhZQJHH3dp4pIbJbMF/MSI7xjiRuM0yaJD8km6WUcL5ZyPxpd+1GhlkYbRgIopIVZFBiXygvJPfNAEzCN7TZNMYHj6Iq81BBHsVJYSIwg5bPJp0UP2ou44ZeWZupNNDLbGJgGlJPzcfLQgLUTLMRIgLHHzM3rTGnWPaxXzSDyuOlLu+0SFvvKfm2oMACoi4WQOX2oeSgPNAE9zKEUFlwj/AHglRBUtYd0YKQyd85PXrUt0XESvFmKOc4BftUYjhskCkG6RuCG7GmMSEPFO7KvnW7cK7jpVh2htbmNZZxcqFJ8tOg9qrtdbZVtGn2pglUXp7Um37TFJbsFhkXneepHsaQh4lC+ZFJut7eT5gB1+lQgeTAbcfMC25ZJByB6VYhsVuoFQDfMvSRjxSsguQ6Tt5k8f3Qp4FOwxnkeaqnAkn3DaxOAKlmh+2DExcSocBUPFVpCLhFUviRTgIoqabesBZHSNl4C9zSEOcLcrlyVkXgIvTHvTJbmNCgOACdvlr/WmwP5uyXaYogMEg8k09Ik8yQIpSNv+WjDk/SgbFihJ3LIscmW+X5uF+tRs3zlo18yTO04PAHtTWPmRtEyOuG4KjlquW0kFrtAz5hPGBwPrTsAlvEseGkAIJzs7mmXtp5yRu0xiwcCGM5yPepTGjSGQt0/5a+g9qZIfsrebECQFxvPII7mkBXW3IVp4VEapwSW5aqaXbXqiQyKLpCVT5eoq0bdzKkiuZInbJD8KPoayblAxeW1XDxOSVByCapIluxBuhv0kWRv9IUnDHt9KoYWY4kBM0fRl71IsrX8LTwxrFMjYZB3HrUCGWVxJGygxn5lPetESWWdZFi27iSec17N8DND/ALU8SWUYXdhg1eOsjzXsZyAp52rX1P8AsoeHWvNca5dcJHhR3ramrszkz7R8NWIs9OgTphRxW8iggYqnaxBUUA4GBVyMEdOgrqMkSqDnuc084UcZFNBwKTqBnNJDJEb5aYxxj0NLg1G5x3oAFY8980oPze1NU5HFA547GhagO259ce1PjXceKah28GpxgLwKLACIT1yalPSkj4X3oJz9aAGnnnvUYBbJpZGPQUgJyMdvSkAxm4OaaF4zTsZaklOM4pDI8E9DUbkv9BUhJC5603Hyj1pDFAKqPU0jDK+poYgDGTmgnaO5zQBHu+U/L+NIfmYcZxTgRuFIrZY4yKBrU5z4geMIPA/hS/1a4YL5EZZFP8Tdh/KvlfwrqV94s82/cyG+1Gbe7kZwCeP0rvv2q9dmuvD9pZQlXtLi7WA89T1NN+FlrY+G9CvPEOpgQ6dpyfKG6MwHA/lXxma4h1H7OJ9FgqSp0nUfU5D4661Po2mad4LsruR4osTXuO7HkAivIXUQMdxO7HatPxj4nk8YeKb/AFyZGinun4jB6L2/pXPy6lGl+tszr5zKQFPJ6ccVnRgqVNI6bOTI767SCxa5aQ/IdoULkk9hipNL8PrdWI8SastxFptsw/dFcbz9K6Pwj4SOgxTaj4luN1tjzo7dVyTwSCR6VzvinX7vXNcvLWKVzp8kaSJAPlRRjPQcVnKfM7I2UdDrxr5vLDUbmxd7SzW2YLAGONpXoawPC839k/DR3dcGeTIx354qhpy3X/CJXjkFFZSn4ZxV+/Pl6Lo2kcrHkSNn2p00r3IqqysYN5ZSapo1/HpCCS6AEtxHH98Dvx+tcmxa3S1vY3XzI7gIUH3hnrXYeHtQOg/EO6kgYgSKGZfb0r06/wDhbonxdtoX8LtBo2utgyW8xxHMw53AjoamdWKepMHy7nkc8LzaFd6bFGf7Ssb9J4FPUqe386968Dfs+33jDw1qfiKOKLTdTixN5ByTKQOR7d/xNcX4e0hdK8ZImt2sB1KCT7LKy5IDJwOT9P1r64+Fuvx296bUgmC4UoW7D/P9K9KhTi1zHLia8o+7E/P341eFRbCPxDA+2aWTybiMdj2J9+DXAaTI9s8cv8QYMGr67+PHwwi0XxRqGh3SltM1IG6jnP8ACc9B9K+R3hl0TVruwnkGLeQxjPcdjXHXg9bHq4WspRse6aTrt1c6XYeJNMcR6ppcinLNhmGPT0r1T4weHLf4v/Duz8faOEmvogn9oJDwyMo6/X+lfOfgvxzZ6XqMAkYSwY2yI2MHPpXvHwl8c23w88VvbXMjTeDteGyUFcpE7cA+mO34V5CbpSTOqvDnXPHdHnGma9cXIttXgmKazo7qsyL954+ze/H8q9v/AGjvE0XiX4PeG9ThLynUAqEH8z/KvN/jZ8Pn+E3jQX1nELjSr2IzxTj+OM8FeOMjIrH1HXtR1fwJpnh6DNxo1rcfbYLkn5kTrs+lbRpr2iqx2Oeb9vFPqcnplpc6o4hsgjFRtkEj7Qv51oPewaDHNBlJrnbw8MZJDegNanh/TbzXtYj07w/ZQzXcynO1+c+pPYcmvc/B/wAPdO+CunTXfiuXTtT1SQm4it/9YYzjkKvc+/vXTWrcur+4xjyx92OrOS8L/s/JrGiWPiTxLqIsbKSH7RLHGu6Ur1wxP3eKteM/jbaazBc+GfCxudNEMPkfaXGwhQOAoH4c1wvjj4veIPHFrJdx3ckOmwT5k0+NQqbe27ArE17brGmxa3YRhJ7Zd0hUcMO+cd64G3N3nsddOhd809ypbFdTspLCaVo72EEB2Xkn1J75NS6bdf23o8un3jFNVsgdkhH3gOmKTUriO9s7HW7OPa8SgThe/vik1iWOCC11zTyDGgxcBRncDx0/OtdzstYbps/9t2DRXPzXdpIu7B+Ye/8AKuM19JH1GR1JILcBu9eipp/mXsOp2BEEM8f7xwwBbJ4GPT/CuP8AF2lz6drDRyksWy24dOtaVLxSTMoWm20anw08f3/gDXbbUbGYoyuBPB2ljzyp/nX0d410K18YeGY9SscPb3n+kWsg5Kt1KH3r49lkMUgYYOOrGvbv2e/iIbe9TwzqU2zTr5swSu3+pl7Y9j/Wuf4Xc5q9NtcyOJ8Q6fP4Z1GDVYBLHcRS4nXptPb+VfU3gvxLafFvwPbXVoNupWUYSaHjccfxfSvO/iz4Lksr2e4ljadTj7Qq/dYdmFcJ8MvGs/wj+I6ykEaTfYR1POFP9f8AGtZpVoc0Tn/iR80e3TRSodu1lVDgk+tY3xAvxb+E4knkVPOckFuqhR/+qvQvGNrGsFtfWZD2k6CUOBgfNyK8b+LuoFxp9k6r9ndCrsfvFjyK48LTvV1MXK6VkefG+kuLeGWRh6eYOnsapXdywk3buD/F61Lcukb+WoyoPTsaz7vUQsU0eFLZ+76fT8q+mVkjCzkQXNyrykHKrjketZVmm4SeWGQZ/i9Ke1zuxu3SEnaozzXdeDvhm+qt9u1ljY6dCN5yMM49MmpdVLVl8qjp1OWl057PT7e4kj2pMxKOf4h7frT7Z8dB8p5q9478Qw+IdSghskMOm2KmGBB3HrWXbTAqVJ57V7mHv7NNnhV3ebNaFjMc+nrV2yQFwpzycc1nw/cGCffFbOjxedOoPr1/Guk5z0rwLY/MjbTngc17r4Ztdsa8dq8s8B2JCJnn8K9p8PwD5eOBXRFGUmdVpseAARz7VqIoU9aq2qBQDjpVnvnkZrQgcBg+tO57UwHA4/WnoSfrQAoyeMUqKW79OacOn+FNC4bqaEBIAR60ZDZPNG/pQD8ue9FhgTyKY3U85I9KUsDntTAMtnntT3EPTGMd6lVsDoaj3AN3xTww7UgHM23nrTQ2SOhpHbcBwajePIJBx9KYCZIBJPvWXeSMA2OWyRVyWQqmMkn3rJu5wvXgE80mBn3b4VyeTkYxVSFX+Xk4HzfkakfmQDJ5B4+lLD98gng8cVJY8gqzYHHTioWcKGHUsRnFWdxcHaMDAP5VWkXblucknrQSQXUkdpBJJK+2GONmct2CjNfAPxJ8U3njPxhquqSOZba4lKQtu4RQcAD/AD2r6p/af8cJ4T8C/Y7d2+26owiXZ1EePmr4vN4LGOWAiP7D5eUfPOe9c9SV9DWC6lN2ieeCyv8Af5buAs7ds9PwqDET299Z73URSfJcZ5YjsfardxDFYCFrhzMk0BEJT5tuehqjbXX9n6ZfG62yxyMFjfb85b1FYGwSrLGbVZLne2OpXgKe2aatnPLLeJeSKdvyRuvLAeuaiWKXT7S2Sc+dFjzTKx+6CeQP89qdZxEapInmNLHNwzxnJWPGcilYQyzmkudEvoWjT7KrBYi5+YyDqaNQ8y4gtHOY8ASSSKeFI4IFOSHZokrwfvoUkOxmHJf1BqJrN30yzsfO81p28x2HQZ6gGmIDKkGs2eIRcRbC6AHhh/eHuKRLKfULm+Uj/Q4oyzuWwSe2KuOqQazEbZlaKKEBIB97/aqlYrPaaldMJBFZKrB/M53Z7H9fyoH1IYbsyeHzE07rE5G0t1Uirfl2FsLOS3n8yFBkBv8Alo/fI/OoItOjPh97kuziVvLKpwFXPBP+e1Ry3UML6feQWyyQRt5aqcjnoc0gL1rcRWmrXMhTImUNufgAf3TUWkrcZv1WSNoX+YR+oPf+VStLPc6i1tBaLcxyLl2mP3B3BFVrW0VBfSFmgYJtjjDZwuev4cUxDLy0jgsBHbzIkiMRKhblyelS6lbzx32jxRq9neNEMlW+XPr/AC/KobRrWLwk95JAZbqKcqJR0YY4Iq3cyNqlppt1cEw3wwfmPDA+35UrWGLLPjVo1AdLuBstgbQ7+oqNXtTpOoQiIm6cGRs8hT6fWpYLddW8Rzx3f7iWEZXPR2I4yapw3Ed3HcwGMqu7dLPH0LDopoFbqEkczW2mzPABIrL5LfdG08H+taUyxR+IIbW6uXkQxlHO3oMcDP1/lUF0t7NpNuXMIAk3xFm5RemDUs8L22o27TTJJCqDaz9Wz0/DtQCKUMhXUbu1l2khCFnTkgdqq2Hn2WjzySRFmMmEz2PqP1qxBI8Go6k0tsJLUriQqMFWPTH88VObqW80Z7lIcQR4xu7EfxCgZHdReRDZWrkz27ZmZmb7rdSAKcwee/jaFhMjjh14Eaf5/lUGusE+z3LRB4n2shB++/ccdKsxwGDXYltIjLBcx7pYn6LxyD6U0hC2CyyW1/AI0uY4zw7t0PYinLYW9rpEezGyfJmbd8qyA9P5U2wsYba31K8kmlSNB5aW8XzEqe59qrQtawaHHHEvmAy7pVm789qQzSmvZoBa31tBgMuEiC/dPvQk9zJqHmI6rb2/zP5fLnI5B9utNW5RrstumMzx4hjYfLGfp6VUt911fXkwJikgRj5UZGXOOSB6UAMsY4IbK7nDFnaQ+aG6hO2B/nrRLfHUbO0NmjRyplY4exPZhUdpcxy6cimTyWLgTbhyQe4qfxBLI89jBaIi3SOAkkfHy8YYe9AEb2s1zriK4jiuyn7yYNjL+3vToiga5VlS2vmyMycjaOv41Zkt1n8SiG7Ki4ijDKwOBIw6Z/SqouY7031vcwiG4dD+9A4B9DTC5GlzGlrDizfy45QEkXpIfXP1zWlII9R1OG3mkeK5i+ZyvAYDpk+tVLZRNp0PmDYLb/UlmwH9Rj655pl95WIiLmVXBzJheAueg9aQF2CKPU9Xu4rmD7PNa52uT1PYntVJL6S80uaK9UyRq7Euq4w3/wCqrNjqNpb3s1nP8z3CH9+OSBjjn8qW2jNt4dniuBlGY7XPJznr/IUxDNRSGTTLGM7poZ2VgF6ofapdQmt7K5t5lV3iXCrjqM9cD1qEWUdjoVkZJDcpI3mFlPEZHOPr0pqSRSazBcwzB4pY90cZ+6COoPoetIYmnubDVtQljmX+znUrIzLncSOOPWnDTWm0meV71mglkACH+EY4z6U+009mn1TyZIzasdzDdkA+n14qtfyAaWHUrLKzLHcqxxsHbj6YoAN3lx2r28aTwLgRxgZG7PRv1q9FBu8WpcW4+URZljDZKnGSAKIk+xPaTRArGBtjhTpnsw9aitmEmrXgjQRXKfO6ocEsO4/woE9A+xpN9svY4gkjKTGs3AK5wdo9f8KzpZhLpUdkIcQxyjY4/jbPNa1lcQzabdtdROJSzMqSH5V9cD1rPglkvNFEU4jtjvzaTNx8vQ//AK6A3NPUmWTUbCK9OyWIhQxHG3+6TTTPDYeKNt1am4LoYtqc7F9f5VVvLKC3n05NRupWt7bDs4PLg+nrz/Kpvt1sL8ebE85kDKDGCCF7NmgZXgUJp9/sQrHHMw3EHGe2D+dSvZzafollBHP563DieQg/Kh7ge9T28U8OgyzwqVgXfEYpOjt/erOsljTS7CQSeYhJadd3CsDkD8aOgGmbiKx1m0ns42laZBmFuq/3qgt4bqK/1WSzhMdlyxSU5LA9se39KuQIL/XIL+0y0jQlREcbo/8A62KrRB7rWbxknMcsUbbLdDgNxzk1O4yha2VsNKlIlVZd2+ePsVPTH+e9Nkla4vbCa3Bju1+SONhwF/vCnwW9rd6DchFaG5DCR93O4Z6A1LJeTjSLVpVSO+f92sncAnjPpTWgiVrVrjXriWGdEeNcMqj77egH51BAlpLa3lrEW/tSXJO7+EegqX7ObLUIjcOodEGxzwJG7EmksrMINRa5tjFcSoSsinkEdOaYDLpJLLQohtZTCQquDjvyT+OavGTOoWcl9LshC/63A3Mf4R75JrLuXu7rQYopIj85CK7HkDuT7VqXlrHYtZvLD9otbVFkWRm+WTHXGKAuPs5wdYulv7fLSLtV15IXsaz2kZtPvop7UmGJx5ZXk59ak+0O+susZeWCeIv0wYx6fzpdOuZNOsr17d/tNsV2iM8/X8aLBe5SnsbuLTEWNt1vcy4cs2QhI5HtxV26eNL/AE46fFvdQIxbluRg85+vJzUU8KR6DHd28nnee4MsDfwelSRoU1LTryAmG72GN4j0B7GgCS4imOqXL2QWKJcvJGTuYf7P0qhbRPNbTXO/yb0giFewUHn8amhVZfFE/lFrKVfnfvvOO1Pt3DRXUDOqXRJdMjtnkfWgTKP9oyXtiFgZla2bG5RhZCf69PyqSe8meOOzuZw11OoR32fdGePxotpbmTRLktbpEkD5j3HBJzzkUsNvlLEaiziXPmhkX7q5ztz3P+FOwImniXTNdjiSNrh/su1JSckH1FGlulto1+J13gyMJQQRvz0wPWnxy3Np4lhv7fZcqy/uiegGOo9DUXm3OoXs/lvGIYctJI2PmLdAR61IxtramPRpWEnCMN428qvbPvU99qqk2V1phWPYuyJGGCG9f50+aeO50STz2C3jRYYqMEoDx9ah1K6Op6Bp9zDarbPDKEjQdGHTINMBJI5Y9QsglzHEcGSXyz/H2H4/1ptqsV3bajaXMf2SfJO9en449add2cT6hGt5AISAJWkXhWPQZ/8ArU5L6ePVLmOSzWYzLhynZex/lQMiv55E8PWyyt56LtEO48rg8/hVy/iiiS0BQuQPMWT+YFVLeE6hp1yksaxRB9sKty4I7j2qS5kknl04C3SeCA8sGxubvxRYRJpUjw3V7byhbi2nQs8x6qO2KRVuhoE6NIkloGHl+XyQOmakmEg1tILe1V4ZULXIk/ugdKpWCbodRWOb5k+RLUHnZ1z79qARR8QaBaS6RafZpGnTnzSDlsn2rze9tfsMpt5o2IL/ACgnnH+f5V6qzLbaZYXFrE6zQy7SG6Sknrj8/wAqxviTp73upWpZY4borllQYyfSqTtoJ9zltIuorX9wy5RyBz1HPrXV6BewWn262lJLSOu0n+EDqK4WJ533R7RuSTjcMV0VgzXdlODHukEg3YHOabQr3Ongtlt9UnhuHZbV4iyyr1B7cfnV7S1W21SOxnuzJavGXWbHUEcf0rHjvH1eS6iEOZrZVUsuc46YrZlW2u/JtQpkuI7bO5TwMDkEflRYV7bkNpb3FjrMOnNMJYJ3+SQ4xg+v+e1Qxo2hzT289t5yzTBkLcgnpnirj2Z1CxtHDsksAIwmDlu2e9UrQPe2yWk8xS8MpcALkEdh/OktSrWJLgLpT3yTR5imwSjZ2ls9jVq3+z6dNMk8TxwmMMIx0AOOBVc5m0ie2uJgtyko8syZxg/16VaW++2Q3MVwfMuI8CND34x/hSTsDXUr2dnAt/A4kY2jxMQhHOCP6VWeM2N/Zxwz7rV3J8tcgMO/H+etWrVrq4jazuQsbLCTlQMjjgA1XsWAjitZodhhQmOZ85GSTR1GtUNWSfS5wIQklrM+Hj7Djr9ajQSafNcIkX+j3LgEv0PNPtBFLALKS4bzhKZFkH8We30ptlLBd6ZcRzSqZ1uQVPbgdB/nvTauib2YriDSNQ1C1kgeUTlYy2SOc9v0qS1W30i81C0kJMRhz83bp0/Wk33OrQXQEsYnR12cjOOcj61NcZv7O9E0al4lARh97J/yaSGxbcT2dzaR71FiEOOc7lIyKbZmQTxW0sSrbykkDggDGciqsCrrStZsDFd2lqVHzYyPp69KWCKHUYYPJdxcWsJXno+M5P1o2DcktIS0f2K5jyzyFkReM56c0W8ccdvPZTTGNpJckrg49hn8KjiW4lisZ4JPMnhzvEh59sVE8FzPDDdGMtNHJ9zuoB6n9aPiDYWOcQrfWpbzHVgFV+i+uf0qmGu7u3exkjEyjBXPU/SrNyF1S1u7xw0Uqy7WaMY3k/0qtd3UEgjuoppI7m3YAoOh4pLQGr6ouWF1I9vLZSRNHcW0RZCp6AdvrVWwjgvrGWLa8Vyis5J6Ed80uryvMz3enSgqNuU7k4Gc1JJLeW9t9u2xsjR4dRjk+h/WqtfYXNbQLJVn062jDI08YZvmzkjPSobd21GGcwkF4n+UO3IGO2aWSfyRbXsVsu3yySEz8ueKbNBFblLxMxwN8xUHlqF5gySMi808SJESUk25x82e+aRguq2MlxKpgkSUKXXr+VOjRbGa1u451WBzll6ce3vTYJbi2uS0Y/0SdgTnBH1otZjQTTpeLNPFKyyRkBk28j3pNQS5ZhdRSFXiAO1jy34VOlxa2V4xWLKTMEf5eG56imz/ACarMsztFAp2BiecZ7CncVuxLe3clxeW15FaxYhQO8qAZBx0OPxqtfQw3b21yCImxu8tD1I71HaLDZ3d3afbG8udcDjgHPH9aW1tZrPUXs2USRGM4kPOW7YpW7Amuol5bJFdw31vJiGQAyKevXnFTXM0kF/b3EEiNbTNgqcfKM0iwh3gtponJRSpVgQV6+lQ20Ud95dnGjJsLBFY85pp33E1bYdOosZrh2jb7PNNjYeAy56j9akNmmjancw27vDH08zPQdeP89qhtg+p2aacZd08LkoT6Ht+dSG9E1hLbXcReeF8YxktT2BO4Lpf2a4WGa6DwTru3FvvZ/SpIomsC+mSxiS32s6Hrj8fWoL4Wt5p4muBIksQUKF/h9sVYim+36V9pV9pjQKdw6+5qbdSrlO2Te72U8ckBf50Hcn61a0q5nubJ9KEhScuWQvzx6CgrPcWlvcqBctFy7g849qvTSwusd/bRMs8SblAHINO/Ri9DPhjkvbO4tJ50M0bjYTjcfb+VCW7T2Fx5lsDfxSqEZeGYUwzW7RwXy27C6LZcdPmzSuC5TUYJ5Fk3/OpH3WqbWHcfLGmuRMWGyeJBH8/QAcZzU0Vvc6m0IguY5Gso/mQdXwOTSXrXMLi4IjlgkG3yz1OT3FCR3WlXAu4bTZbbSp8vk89R/P9ae4r2IpZrzUILea2DvLbMTk9Rg8ZqzcTrc2lvcOuLgScmMY5HXNNa5FhqEdxDFL5EinKt2yKdaFbPUIB9o220x3Ee3ei/cHrqJd3FtqVrJqiWrJKs2yQZzk4+laF0ftFqlzDK0S7QG+Xoe39azzI2h4jkSO5trmYMrLyG7VaWS2tLuW1McgtpGyXBwM9BtpbD3I72S4uLWW5SJJPKQI8pxnp+frTo7r+yLK1uktXdpYclYidoznJNRXK/wBn3lxFM7LDcfu8HnA9TUumyT6WZreZhJbvH5cch6E9qGr6iTsO+ziybStREjogO8A8nr0qF22Oblj53mTAFdvQ9f8AP4VfiS5tbzybnbJZGFmGMfe7YH5flVK1mubeW2huoswzuTjHT3pIY24DPObiKZo8TAsASNpz0qW5uJZdXvL6IB4VxHujPzexP+e9RWPnHVTazxmOOSQe2ewOaihnSC9vLNpCY57hU82PqADx/n2p2sVuifVLq5tb77XbOGWOLbgKCCSOc/rT7ljNdWV4jBJY4VLBV4zjkVG0tvp2o38UsbmPb5KyA8Zz1+tW7aMaH9rWecTxSRsqbucHHGf0o3JRWykjaNfRR/M0hZkJ44ODUt/ay2zxTwlo5jMZCc8gZ5/maSDbbXMFvJKsQEBbZ1HTIx+lR2zzNdRWlzGYzn5GbPIPfNG4WsSX9w0NrcalDNu3zYGT0I7Yp1zILnfepGH2xgF4zyDjOMelZUj21uwspvM8uaUup9zxVxrw2n27TShIACeao5ABz/jTsDdh2q3F1fxWVzDCoCRjztiDiodYEUOnW01pEu5V3ykZ4I74qna350Ce5g+0kwzwkb2HAJHFVjJPpsqFpswzRZdN2Q4PQ0WsHxEV00N7pkV7FcMspkxJF2B7f0p1jDLfXAuM+ZLu+dR161VsZWsXwbJik7HaGwVI6V09vZWmm2sbi82yrhikIJ47gn1pNWYJmhE2/wA5LjTDLPHzHhsHp2FSbVns3P2eHCR/vRk+ZGfTHrWf9nt5pDdLqEgiLA/MSDinBWmtrx4ZPM3yqqPyCEB7n/PWgaZbgkN1H9jNvE3kQ70lJO5fb/PrVfTrmeTUV027jR5IYWaIsPqcj36025MEM11e2uJ4WQRFCTk8jn9KL6SHUGee3wGhhClj94cDP1/+vTsTfUlss2RtopBE7ySFTC6n5c9wc1nQzLBdMjWjG0kl3PuXhj0yfbrVy0n/ALSjgCOhaBPmJB3Mw9DVexaS7sbazjmEbecwkMn8QyMCl5FaI+uQcDFLTRS5yfSuYoUc0DA9aTFL096Bi57dqUd6BSH86AFxgYHSkxn1+lAPtS5HHrQAoxz2oJJ70daO1IYA56ClIx/9ekBxSjk5piFH5UmOaKXr/wDXqQAccDNKefqKOwoDdaADqKcOe9NyaX+ftTsAA96UHI96aKdSAOnNO/Pmm4ozSAfnnHUUdaQetL3PB/GmAfnSDjNKOtHQ+9FwDPPHSg+tJ2pc8dOadtAHduuaKQfpTqQhBzzzS4/CkwRQTk0DF5paTPueaQGgBeoo7UGg0ALikyc0YpT170AA9+vtR06UH9KO3ShAJXI/EhC+gygDJxXX9R3Nc147XfocvBPv+FUnqB80PGEuCGyOSOarXCEN1BrQvCRcOD2bjNULkFiT0J9K1FYgLAEjr9OlV3R15Aq4kYCgHrSOpjXrnNPYkht2J4apFmKHGMfSkRsE5H5U7y9/zKOBSAnti0LmQhtr8BiOlLHDbxTOy7pSM5GOKcjFvLyT5YBytJHE0HmZ/do350DHG4dGUIVSEkZx1FMmML3BZ1aSMjgZ4oWESYHlk5PBNOlgjh+R3ICjoPWmIhhilJaPBSE84HJAq3EYmR413SP03Gq/mvkCBcOwxyasw7mi+ZgJV/u0wIxabpQgkSMoM+/0qZXBhIUF3HPNVE+a6YkFZQOS3QipJnIiD5w5PCp3FIB7yFyZUfyyoxtXqag8x4mEyL14JanqpjAkgTYOjk+vrRKsUcqySO0ysO3TNICJpESVcBplfk7hwDS4lWQpIQsZPAXmrEWxIgsriOE/MF71FHchxKEjXAPDN1NACeVjEcqmNXO4SHqaDbJOko+8y9HJpjStdqgYmRl5A9KWMCaCSYyMki8GJRVWGFuHAVNxaUc47YqXCyJJK8hRh/yzjGRTtu5UlQbeMHHWq0MZjaVoshGOCe5pMaJjPgI4TYhGOOtVESSJiynMDvjc3rVuOMxyZyWUjGWHANL5aQgwyATE/MMdAaEIjUH7QYyCQejMOKesaQXGxo/NkbhT2FOWRbW4MdyS5I+UJSNJLcR/KChRuOOTRuFh0kbicxzytJt6KDwKZdyH7OBHhHBAG0ck04R7ickRygd+pqKO6WKEARbpVblyaBbE1vmYsHTyZUHLHqTTld4MNHklfvMRwar+c1y7vuLuBuPt9amjc7ELNuyM7AOCKGMeHeUkhPNYjLbelJCVVN7lUhPJjQ8g1IBJCgZCII5DyqnkVBBJFZyuI081ZcDdIOlIZLDI0ZARfKifjcfSkjljiV2RFlB+UGXim3LDzQoIdgvGeAKpQqJt0bsWbPyhfWmiS7eMlyURhvGMKu7gH2qKNAIfIldlYdAOSeam8hxKscy+TsXKkjlqjUfaVm8sBJI+rN61Q0NWykMqRqI0b7wlY8jFTpHBcRSDaZ7joS3AFMWNJCjsztc4wOeKGj+0fOspSUcbEHb0NIbCSaWdEhzmYcKidMVCqRtLJI4aCVRtCr1b1z+tSHMkyOEEZQYOTg0rLHHMsluruUHzO3QUEiBXuDDLCixwrwzdGNWHkERdYImkGPmLDgH1qD7QuUyTIzHPA+UGnTLLDJIrt8hHKDvRcLEkEsUF0pI88MvKt0DGkjjaZ3XA3qflP8IFRiHJjjcsDjKqn9anYER4lZkMZx5YHLUmNEq3TD54iAV6yUxo3Qb1bejncvqf/rVFPKDGSwXY3YDp9adBcpJb7Ry8Z+/joPamgJBdtja2CenlgfKPrULvFDIFkJmzx5fbmpIoo9xabiFhn5TyTUMs/wBog8uLEWzlSy80ARGWSx3wzrttzJ8mD90VBCi2F+ssJWS0kbDAds1Ze5S7tngnjTz8jDk/eH0rIcS6P+4myYJJQeB0pokpakFgvp3tyT5bfMnYVBbJDI5nUNsbqD2qbVv+JdPMyrvVz9/1+tLYxblwVVVfkYNaoksaYiy6gqjOM455wK+6f2T9D8jSzORy7Zz7V8PeGoDJqxBwSDX6M/s56UbPwnbkryVB4rop9zKZ7TBH8vUgVaRQqjqc1FCgRQCetWFxj1rYzDABwacDyBikIBPfNJjmgY5zj6VXK/P169amfPrUGMtQA/2FKBgd80KMfWlYtQAozkZqUdf8KjiBPWpzjjigRKjYFRtnJOc0pIVfQVHuwTSGMYgnpRuyMikz1xSL8vWgBRyRzTZD6GkByT1pjncaQwdiqUm8EGmyc+9NRec5pAh7EHrTHY8Y7U6QgZPWot+3n1oGOHBJrmfiH4oTwf4Q1LUy2JI48RD+854A/lXSbt3FfOX7UXi7zPEXhfwmkwSKecTXHPBAIwD+v5VyYqp7Kk5HTh6ftKiicT8VjNFqXgOxuZhP5lq99MvU7yc5P6U/4y6+LzwnoHhfRy8a7ftN+rDG5uwP86p/HZ4tJ+LFl5Eq3FvbaYkeFbgEjGB7965a2sLrx5qaWVnbX2yZQrXUwwq9uCO3+FfCq9+eR9ZGMHBHL3Wm3VxpsK6fZtdXJcA/PyPXgV3R8F2PhLwjLr97bW17rqKNtsZRmNcdx1rTMdh8IrLUrKygXUryFljmlfnZn6Vw/wBjafxX4ki8wsj2XmbXPJO3PFOVWUtEawp82r2DxBr+pavr1wt+RiTSgY4o+EQc/wCfwrza/uZbVoroMQGhVOep9K62e8+z6pps8rNtm0lot3qQMfzrida1BZrWytQdzRp8wxyD/n+dax0TLkkrJHdxW058CW0jP800qL5e7tu7/rUXi3U2gucrgtGqxD29f6U20Ik0PSAGLKrgsM+lc34wv0N7IzNuXGcD1zWkFyq5xTfNKxo3dnHB4wsHMjbrmLaB+Fey+Aimk67pUsIKssq/MO5znJrxfXnEMvh3UQxT7gVgOOeDXpfhedpNVikMzeWG3HB/lXDi+5UFdHY/H3wu/hvxyb6zl322pRi7K46S5AbB9cV2XhzxvYeHdBt765mJZFBEa/fc44AHXNT+JdNh+JPwsNwctq+hyeah7mPPIJ+leIfa2S6+0ly55WNiMgD6V6OCrqVPQ4qtLn3Or+LvxPvfi1HBPcWB0/7BkQIG+Zxj+I15Pf2WlXsEwudIiurmQAGRydyn6iunlEs8kZLj72GJ/SsvVmihlWZIQWU7XjA4b8fzrqer1HGPIrI5D/hCvCcV0GlivYgFO5YWyN2OMVa8NyjTbK5gi1IyaY4Y/Z79ThWB7EdK1LmFJtziEqWbcijOR7UW9pLpE8DXVpGLdiWMd30bPoO/NRNQtqjopyqN6M9W0n4taP4z+Ha+FvEUEjXNlAxsdQj+fOBwp/QfhXAeHrHT/ELaTbX2pfYLORzGzpnbGoPJIrR8IeBL7xlq0VzCYP7PW5WF2gG0ICeQF6k12/jj4LrZeB7nWPDLuj2F08Vzb8FgoP3v5dq4FKnTfIuo9m0mdHbXfgr4SaZcaj4bsZfE+p7TH9qYlVTvzgcD/GvJPFvjDU/E/iCw8UXJSZJFw1tHysSk9CP61peAPG+o+FkGrWscV6IV8nUNNuVzHKvcr717mnwb8JfF/wAO2+ueFwujXdyv76CFvkz3BH51wzcYz946ov2GrWjPmXVIYdE1iPUYQsuiakSHAOQMnkfXGKms4x4O1/7GCZ9H1Abrd2+7gjkYr1zX/wBmfxH4Z0GTT7fZq1oWLGPbyOvQ15rdeBtX/sMaZf2d1DJBNm1ndflQD39KpSUtEzujWg9TGezPhPxStlK3m6ZqA3IOoXj/APV+da/h7wvey+JbvS7GBtQgmH/HtHGSBxgZPQDrWx4N8My+JvE2kaJqk6vbyyCKW4i+9GB6ZFfaujfD/RPAWjLa6XZhA4wZz8zv7lute1hcLG3NJnkYzHOL5Yo+L/GPwy1fwDb2clzKt1Hcg7vL+7Cw/h6fWuXn0uTxPbS7lH2q3T5EzyU7mvsHxr4VjvreSCZTJbyA9Rxn1r5N1nR7rwzq1xGH8poHKjPXYen6VriaCa0MMJidbs8gvdPa3lYSDI3/ANelSxCS0MciSGNsgqw7HtXceKvDpks47u0jN1543EKOFNctJ4fv5FU+QybV6MOfrXgWezPorKSuj6t+G/ij/hbPw3lguysviHTAIplA5mixwT/ntXjnjPwlE11NYy/uMKXikHYjp/n3rkvhn43v/hl40s9UzJHbFhHcx84kQ8HivpX4peH4dWs4Nc0xFmsbqP7RCyDOeMlaUHyS9TzJx9lLyZk/AP4gf8Jp4MvPCeqh31PSwWjlx95B0H4YrzT4naubjxHLCpE1vAxOfR//ANVZZ1G88G+JLfxBpT+Qzjy5kztD57YrlNZ1+TXNYubiN9iyvvZAvKGuyjT5KjkZThd3Ww691VZEAAkLDqFXk1DYaNc6peQwxrNLNOw2xr1A966vwb8LtS8USC5iuFWPbuaZ24C+wrq9Y8b6J8PNMhtdClivNZ3bDcpGHA7ZLGt51UnYlXekUXNK8IeGvhrcQanruoxpdbcxQrBvG7tj3rh/HvxIv/Gl8Y3cw6dEdqRoNm/3IFc3rWuat4qNxcandve3ET5/eHhR7AVWO2eOMr12Dn3oppzkrmns1Bcz3CSXL9MKehFS24Mrgg9OwrOEzCQAtjHFatqojRXXucc19ZBWij5Wq7zbNaBwQAAcjsK6jwxb+ddooHAIrlLf72R19q9D8B2fmzByPatVuYs9o8E2AihTjNesaJBsQHua4PwjZlIYxj0r0zTLcbV45FdSMGbFuMDmpjg9KbEAPxpeCTTAUKCc5xUigDIFMRB1JzT8Z6U7AL97HWnKoI5zSKCSPTpzTwOOlJAIy4UADNAIC8jmlHX6VHJ05zzTAa7Yb8KfGC2PSovvjn1qXJ29eQMfjQAqpknPc9qUIFyaA3HIINLn8qGBExIJPVaQuQpPb604YIPWoJmwgGOnFAFeZ+GOelYOpPkMM4PatC8k64yBuxWLcyfvC2CQPmNJgQxsklxuySo/qKmjDBmOOAARmoLdC4LZHOQMVeiXeTzgZxUlMPNCqUxznHrTShaUE8ouGOPTvQ2AASPfj2rg/jX45PgH4dalqURAu5gbaBScfMw6+v8A+qiTshLVnyx+0D48l8T/ABAuPLmaTT7Bms4UXBA55bP+eleO3kMcEP752ayeQF8DdgZ5x+taUxY3Dy7zJayDfISeWbuc1lzQNaWoDyAwzSCQr1+mK4HqzptoSW8yw6u0bkTad5P7sxjlR6j3qjaMk1pI5YvaFvLRsZIcH7wqZ5THqMloB58TD94yDbtU9D/9aoJYptD0SSGF1MTS8nr34P1pDQTwGC9s7bdJcWbfN14Zu4/n+VWxPHpnieaOCLzoHhzKR1Ckdv1qsxXShY3QYzxSHKIOpfOCam06WSHXNQR91wpj3P8AL0X0J+tAFeyuZDpF9PGQLRZCkMf+160xLa4trfT41kzFJKTJk/db0H6U2ygceH764gUyRSS/6ojBHv8ASmy3UdvZW8/lmaEMCyvwd3pQDL7K1v4lgmtgEDxMmT1AI5z+vNRWVmUu9Yby1khRMhS2d2e1JJJ9q8V2DRIVaSMloz0Ax0Pt/jRlYNZv54W/0eJNoUHdyfWjqBQYyz+H5hCzJKGCvHn7ik8A1Yv7d4Lew8lneNHEcluOg9/8+lLbWEMVm8nnEXDybp27hD0AFREW899bSwzSxyRuVVM8N6MKAJ7WxNnrpmgneOPbumVWywx2xUOm20GqrqdyJZElU5jRhwFzzgUszR3/AIi2QoUu44yJGTgOR0IqS2nSewurVYfIvZmPz9cY7e1GwXJbuQXmm2sUWVgtZQXReFlHf8abrV1HfSWtuW8qGOUfvXHIUnoTUcFwF0QQXEaiVJcR5OCexB+vFWHtZPOt7O/CCFly8oHIXPQ0bhsWZGew1x454vNQxFY5c5+U9D71DboYfDt7DIqvBvMkhQfxZ4Ofzp8d2kHiJ4Zbd57XZsyDkxr2P5YqOxkzpOow2yfabRmIMmeh7Yp3ArDTrl9ASS4ceTPICiv1Ve+P1ppZY9StoZIDLaqv7uRDu49anu2vJrCyjZN9tK5GAeIyBzj3pblo9E1GGSAC4DRjy4x15HP40rAJDfRNJPCrPLHk+e5GMf3SPeqs8bWWm3cqTu5uHWMKo+QDPBPpVizR1lvrqAhrVATIki8nj7uPWodMR7+2e4Z8I7KkqFuEHYEU7Bcfcv8AY/7PWPdcqHH7p15Vh61p6b+7vr3dGQHAm82TrH6rgdRUVzL9sv1ljZvIC7Io1XhW9z+fNV4NPkXUiIrhU8tTK0atkue60EjrCO3kbVZkvD5v8EA6FD1OPrTLw283h6KGCNJWtW+Yjqx65/lTYEVbK5ubRVS+lYvslxwnQgfrU1+i21lbCNQjD5sx8CQn+uaRTFvZLy7nsirRLdEDzdxAxj0H5VXiiMkt7IVWO9YZTB4IHUj9KJ9Pl1O9tluGWG4THmBeAxHT8f8AGo4WX7fdfaEZp8bEx0T2PuaTALiW0ttPlinVZHjZZDMB8r57U1zPqn2dVSOCeRhlx1C9sVQjaOfw3LG2QBKdhxwT6H36VdeGeRLOzdSbhkBa5H8KDrn6UIZciLS67JJdx/LEPJMvcntk1V0iIXCarZyIXidzukXkqccc+lTSwm01t4hJJcxvAAko5De/v2qfTVuLaPUbee3228qZaTIX5gOCKZOpUmgli8NJFczLHMkg8gt19Bg0+eFNEjsZLuc3cJBZgo4b2/z6VXn+0r4ftmmG5RMNpb5iB6j8Kva00FndWbRx/bbDaCiheS3c/wA6SYyvFG737GGBLhZ0O4+idePSrFhI9rolx9okP2APsRGGSh9RTLUyxapci0hzbkH7RuB+VTUZtUtfDVzNayNO5m2LGeRj1NFgEvYo7Kwsha3O+yfJlz/E/cY7VYvI9uo2xsbV5FuVUiN/ur6g+1VJ/J06C3yxmRTiZG7P2x7VqQSyHUEe2SQRyxbx5h5jPf8ArTApw2j2Yu1iUJ5RYCJWySD1z7VRiSWGxnuI447i5bAkV+QB7VPax3uqaheSRFEe3LOkeSPMPfmp5be3fSRHIPszowlfYcBye2aYCajIt5JYzIrW18QoWJfu47Mv+e9Xj9luNZiM7G3YL5chPAdscZqjqaT6qtlA5S1vGICuDjCfwn2/+vVma23avJBeSG5WNAqTf7eON3+NAmUrSIS3Gp2UrNlTw7dB7GkvYpJNMsbK5kjZlbMPqqZ5/CrVq0ljps8F0qy7mbzZDxz/AA8+lVfscy6TDLcmOWOViUYcsq+xpDSLusWkELW7iX7RaxgcK3UHuo9vSmW8EtvrMtraut1GVJkkm4xH25/KmGS30+8sm+zC8tTgxRRnls96fsmTxHcmDzJImi+eOQcFfQ/r+VCASXUbyLTLokxmCH92IUPUH+Ij+tMuLawj0/TYwvlwGQCViPmz9PSq9laJJpOoX7BzMQY1iz0j9fepb3UMeG7NEt2F1HtXd13HPBB/z0pCuPuJkfWoUhItr2VRHvztA54I/Tii1aMeINTQy5uQgQb/AJQzd6jvLY6pqlq05RJ4cGdAMDd257dqmtNP8+a9vL6JXkZ/KwjcxgDgkf1oGJpsu/Sroi1KrFIcSA8Me4NRy7dQi02K+jFvK77llboUzwD71Fp07jTbq0dcWqSHyJAeSx/hPr2qO8t57Oxs4JpWliDeY8rHOz1C0LUC/PaxLrohvLeT7PGuEfdnI6ZFQxyiFNQtZ3ZrZJMpKeDjtg/0q+byHT7mJiGu4GAjAIy20jkj3H9KzbSC5s7jULhc3NjHuJV+SwJ4/KnYCfyWl0As9yCrnAC8hR2PtTrp4rC3sooENxZYwWZud2PSq9lb2aabcXKRmS5k4mg38RqenHeoZdTWM209qS8MJCC22khz6570mFi9p73NnqM0ySeb5iEKGx8q45Uio9Klju3uVgkNpOgYLC4++D1OOmKcUF54iiW1nW0uJPmkjPQHHSqsFqlxquoRyBre8QFVDcAHvimCQts6vbuQxEkD4dAPlkPbBqbU5hqNxp7tA1tfuAu9ThT7+1R38tq2ifZ2V4UtyCJ16s38QapZ2luLW0jlxHM5zFIRysffP+e9JjbHyIYtelN66bzFhXXjc/8ACTVazDyz3j31riYfKHjOSABUmoQwz6jYrKHuYAQNytw69BTjGDcX+nRCXYTnzF6qvbn0piK0E73emSRS27i3My7HPbHWn68HYWsPls1vI4JlU8Z7gUWtvfWOgXKtKrxSSBYo2PC4756ikZ4bPS4nhufMhiJMwPQv6Y7UXuDLGpaikF9bvaWgB8oRRwkcZ7g/571X07Tobi6vXhGxYh5pjB6t3UetL82o6lbXtusokuF4QHlD649KsOv2nxAA0yRwW65k8vgPL0/X+tHUQRSxtpO2OMC/lRmORkKn90e/Wqk8wMdjegmW2tiAqYwg55BH51JDN5fm2fnPDdybvnUfd56Gqdy8kOiSJPEVtS+xdvUHpmmMv6i8P2qG4mdnsEwyop+9zwAfSkEtzd6vcW6lporhBJ8o2lV9M0uqHTrLTLSSFhPBEobOcgyemKqwXl/b6vb3ZdkWYDeH4GzuCKEhXJYYRp4vNk5JY4jB5x9aLS5s4LOGYb2MDnch4BfqaSCCO5/tG8LPmMFI4UPEi55P8qTzbaXTrNI4GPkL5m0dWf1z+X5VIyQK0/iJZ4hLG9xHucMfukckY/pUljHaXq6jIFe3vOdoIwDjrRcvPcmyN0/2e5lIeaVei49/yqVoz/ak0KTBZZk3JJwVB9ce9MCqsn9p+HLe8ZHgkglKowOFLDufema9bl200ahIzTOBJ9oQZwD2zU80xbw1NZ3qCS2gydyjBD55IqK/hjg0/TJWkMkQKYjzwCaAPPvFGlxaVqjtFMZYyQeRx7f1rNiv443UrM6ln5AHBrvvEekQvrTRwQfaWnTeUOfkGOeK89m2WswiMIdVk78fhWi1IZ1tpqEtl5lxbShPmULsPzEe9dJceZZSPfQyZR4+ChyQeuK4Xw9cxLPNE/zKwGAeq10OkSQxXF2k1wY0k2hH67f88VC0ZXQ6EvPatp+pbMwtGXnKDkEjuKh1VpLK60rVoIxIT+9VounXuKh0uN5Lya1edmUQnbnPzZxg4p1vFd2Oox6dNdhw2SBnAAxnBH5UdShdYkiv7a3uLaNoxcTAyqTkZ4/LtTtauQ1xNd2keJ4mIccFWU0wLeaLdW9pIEl8+QcYBUg/yqdb86V9pRbJWRjn5lyG9efzofkShb9xf2qXdgfKnRFLeh4HGR75p9ysd1YQXe4G6jiw8aN/Hk/p0qPUNmjzXEXkgW00a7mXOOxAFZqWkcV8snmSJFNADgnkL/jVbi2L7qJLexupIi84BZzGoynOOlUTKvli9it1dIpjgL3xjJNT2sMlrcW0P2kyWD5YCQfM3p07U/SEm0m4ktJkDW7MxUqeB7H9KlaMHsUneJY4L20jJQTDzOeD6ird/bRmO6vYbiRFuXUsdvTnPH60WMptNRhsWswbe6kJIYcKSMZzU+jXK6YLjSpmEm+cNGJOx6YBqmCZX1WRIHkv9PYbwFV9vcYAII/z1pl9dPpd7FdW8W6AwAyYHdhz/Wo0SLTLzVBOx2XDCNMfwnPWrOnyhbm6sbgKCqbUMnAYk9/896adxNFdNQj0zUFmyXgkiJ24+6SODTbiZrTUbRmnc28p3Ow67am09ZzJqFpLCjrGm5N3JbnGAfTrVeWY3MkdpNGjSiJsKvBTHOP8+tQ12KWu4MJ7a6jljm3W8hOQ3Ax/nFBJ0/UFE9mr29y+xGI4Poc0sMSXemR2soaN95VADkg1Xso7nULf7JvKiJsBnHOe2Peq3EtCWXybCa5sZVe3SWXAkXpwe1RwGG28+wZ3/e/KkrD36UsrT39oIiyyzQsccfr9abPeHUNO2lds8MgA2p82e/8An3qb20KaJLFLnTZ5rZtjhY8fP0Y9uKeLuZWe0nt1cMhO7AIB9BUF/cPqUs7u+yRFUNIOmMY/wqKe7223+iSMXiVSc9c+uaq1yEx8ECyldPmiOyJWK5yME1JYwR6lZNp4uGV4mLBvUY4H86lv7y4nghktpQbhI1aXd1Y9x9Kr6nfSxyQXsFoiMUHmsq9B0/xpWZTsPtImazjiEiSyxPkZOMgenvTWDapFI5iM+w5VRjPH+TTJ7m2sprKchghy2E5B7Zpyx/2fe214lwRA33g3AI9OtNBcSSJNW0p5Ugxf7xkHgnmi+VrmHzZLhknjCnavOAO4NSM9xpF9BM8wYXDq3XgKaWVzp+pv5lsr28rbUYg4YZ9qnVBuT3n/ABMQLyxnL7I1LBuDuxyfzpG/0uSK82EzJES80Y4Dc8VShii0/Ubi3BkWCZgjIuTt5pyzrZavdxNIy2+zaF7E099g2FiVBcafdwxmKcrliM4JB70tookmjvo3Zj5hV/M6DntVvTLg2K3NnKA6uhMcg5A9KqWUksVytpcx5jlBdXXgKfX9KV+4rEuprOLwXdufNs3c7ouPlGabeKLBZWC5t5ccYxmmR2waNbeO7Kq8hPruPpVu1gmuopbJ5FneJy6xjsB/kU9R7jIWOjC7gWTEcsQKK3JTODkVFpcL6UZmnk86KWMspU4Oe3FI8k19b3e+33So4CO3UjvU1mqXkUrFNs0SBQytxjGOhoumLYW3mdfOikKyxyJlM87fp71W0ScndaTRAAuSoHckU9bdZbTci4lhXcXYcEZ5qzA66jpsTQEtNACzsO4z2o2KtfYm07yJ1mtXmLyPwkjDO3A6A+tQaUl4bafTnlAcN+7Yn86BbibSobuAGOSOUlto57df1ojtXuNLfVIy+5J/LyG6nGfy6UmuqJXZk1nJcx2uo6dcESIoyjnkk9CAfzqfTo7aS2kspYd86QFkJHI9qqCGQxG/ZigLKTjtnp/WpLy8lW6OowsPKjADOhBJFIq1h2kWltdWaQzSGDbu2o3JB9x/npUmnWh1Gxn0/wC0LLOjblLdhnjFR63qNtPqcd9bW4YOgLMq8Lkc8fnROLOy1S2ubUldwBKqThgfX/Pei9twsnsKfP1FfsYkimuo/unIz71IiTahYzpdQjzoHXaq5z/nim6vbWVpPZX9q/lSqwaRffPNN1a2S2tVv4rho5ZZt2QTkHOcU9RXWxNEy6y9ysrss1tANqjp6dPXpVaFX1C2t7WO58mS1iLvnOZMHJxWhOxfzL22iKxZ4kU9W9Gqrf6hcLdQ38NrEsbIBJLjIBxyD+tAh0F4NTtIo4ZGa4Vm+VvvBRjpSWlwLq1SKARG4WUksVAYj/OaTUL5bO8tNRsrUq5B3bM+XzweaZqUtpY3Npd2tvIgx5hKHcAT3pXKJirXmmXcElsn2xJhtIzlx1Jx/nrUcskV9aXr3UZF0oAwmck+mKkubKG10621OKSQvLKGk7kYp17Hm3h1BZgInPI/iznvTWgrld3g1zTrmYq0E0KLGAwHTgUI02tQmCO4jT7JEu7cPnOB1zUF9Bc3MV3qUEqPbkgeWvbnoRSahE8M4vrWF2jkQJKyDhfl5H8/yo3QXsGpq+vWljDblGuIATu3cnn3qCJJLqwuB5TTXyvhQv3sY5JqS6Y2L6fcWqGQxqG3L91eTwaoXE4t7SG8VnEkshdgeq4P8qE3awW6jb2WK802aGSArdKBsJz9CCKorqH26yitbpHSWNAI5RwVx2PFJc3VzdSyalEwky3yrnBX6VZs0XXb5bmdJBDwGC9zimtdxmpoGnyRRxpKv2kElgX4C5rbR2hv/LS0hMLkEjHy5HX3qLTxBc3k0SW80flEYUtjj1+lNJs0jWMvPHcPI0iun3W9Af1qbhYS0k26kttNZRPbyyEKDn5RjrS6LqH2NYrQ24aCa8KbJeM54zn06UukudSsZ44i3nly3mMOFx2z271LEbe90u2SISxzs7AuAWCuD600wGWFw2l3N9B5KSwLKBsY9s4OD+VQ+b/ZmqapEsamHaCAxOOSOM/5605PK1Kzlh89rW7+0BBu74HJH6VFHcQwxXVlczFb8yqgLDhvf+X501oG5H9u/s7Ug1vblEkUsW7DIqTWDbWhsZ1ifzHIcRrkjryTTI55IJ7uxunLyIh+Zc8c+lS6dHNpGsQx3swlsCu4SnPAI4oehNr6H1keTSg57fnR0pBxXKaIdRnmijkCgYZpeuKT060o6d6AEHPvSkfWgCl/Mn2oAXNAOc0gGBS0AOAH40Yx/wDXpM5ozkUDYA4HHIpR170g6UuakQdM0Z7c0DBNAOTTsAo4PU5pe3FNznA70o60WAXOB1/KgHIoB5PFA460bALntSg0zmnA0ALnpS03oaXOaAFHH1pOh75pc8cfrSA/hSAXPofzpwHGe5puKUelACj9KXqKQGjn/wDVQAvU0Hj60D6c0Zzz1oQBz+NL2pOvelx3oAXtSGil6DmmAoPHSm/1p2aTpxSQCHnvSk5pccGm9PX8qYCjn1rF8Wx+Zo84ByQPSto+orN19S+l3CgEjbSQ7nzHqo2XrgjoTWa53ZU8Y9a1teJTUZRyBvPbrWHPL5j9CK3QhzKQBkYFRM/zjuDTlztOSSaYNwBOKe5JI4G1do5qUKNm3OCe1MgPm4JHfmpZlKFTgkdM1QyeKICLG4Ic85qRxlFOzzARgMemPWqchzGQFLE/pUqqxt9jykHGABUgNWRw+zJIHQLUchd7gRPBtYjO5u9S2ivEwhxskT+Ju9S3eLlS0srecnAC859qYrFSONSzea3zqPlC1PYB3jdoo/LZepY1Uhd42dkhxIvXcetOuZWZFlO8knLIvSkKzHSA3RMs83z5wVHpVgNHBHvjACqvVvWqk1wJv3sKCMYwc9anCRiIo5LgjO73pDIzM0YLO3nRtyVXtUsLKYHQpsBPyhuuKSJpIIY1kQRxOfvDrioHkQzPGMyY5Vj6VQh6WvnhYzGWb+Fj3FPZY/MZWwXUcKvQVEZZri3j/ePvQ4UKO1KCJWZ8bGHBx1NFgFmmeRUmQCMA4IXrTYpAC8keVjbrmlgjLXG9FKw4+bPrT1hjaXdH86Z79M0gLcEJyZAzbCMZPaoUTyJfkPnAjknoDQweCT523R44RDwKhillkjkiJ8td2cL1NMbJFmKMYrhtwbkLH/WmyyEWxiwVwc5xzmmtA6YWZRGw53dzQ77LbEYw+c7z/KlsG46ONXKSTKDKq8epNPe6Y2ysECEH5qS3tXvJNwB3BSSTR5KhFcsXkzllPQe1NCFhlN/cFol+dBlt38qGt08sOx3Mxy0YFDTbW88ooBODGlK0nzCRBsjbjOeRQBJBbhXaVHWJWHzKOppsTpubZ+7QnGX9KrW7xx3pjBZw4+83aklieZ/KYFucK/YUFFpvJaQRou+UDhm4GKq+WZf3QH74HKg8Crz2MRKpJMS0Y6JVWZnZQOFZD0xyRSFuCIPNP2g/OFwAnTNJgtH8yC3KEEMOCTUoAdcxoInQZJc8k1CY2vIwQGeZTk56UCLIV7lomiJeRAdzyHAH+eKrG4Xy33KzT7s4XpipbvB2Sea3+0i/ypkpaeA3EMawIg27s4J9TTAjuibho7jzlQKP9WnU/hSwPifzrZTHGeGLHv60sQWLbLCplRhyzjofamH91M0M48yJzuwv8Jo3AuTGO1uFdwZmIySRwDVa5naOQlgJI2GdsfQfWrRjYoPNbZD6Kcn8artOsKNAgMauMbnXqKAJLcJDFCs5KI/zYT7wFTTz+YJFKFI+iyP1YVFCYrqBYtqmVcAStxx7Uy5hVjt81pWByBn5RSGhdrqkQWTy3TkTHr+FSI8jOrB96k4kkPWopn8/ynbLMv8ACOg9qdEzQXGWGVYcZHyg0xbEwj2zNbKjNEeQW7mmkfYyuTlzxsToB70m9pIykkiB85Eh449BTGtj5uwt+6PI2HkmgCzn7WCAiiYHIc9AKZ5ccwZSGmnB6p0NPugAiF1fKDARR1+tQ+eWcSoBbgrtwpwfyo6gV55TfTyW7RLbOmNjsMHPvVOWR5DLbaiPLWLhX4OTV2/CzmZFklMrRbyTyP8AP+FZ+oNDqOFLkusIJzxyOP6U7C1M2do4ZJIbmQuh5XHOBRZiHy3U71OcoaqSs9w5jePYwHDnvUlndSJE4f8AhyMn0rVCZ1PgSz8/WowBks4Gfxr9MfhHZfYvC9muMHYOPwr86/g5ZfbPEFlkE/vgfrX6Y+CbYwaLbAjoo/lXVT2OeT1OlU5KjP1qz93pzio4Y1JzUoGc1oJCtJyOOaTPGcU1h8wNKxxx19qLANaQnHpTFfnpSMxJ75oQZBzSAl6804ZPtTIxyKmUcZPNMCVI9q9+aa/XOM0u/oDml65pAMb7vemc08nIxzTCcLRawhoOc0mck0dD0pCPl4GTSKDGRUeCzYoVjuPBFDEg8dKW47DWba5A6U1hlQcnHtSsc49RSbskjnFAw685pjMAT6U4sB8uKawDDj1zQSRy3CwRPK52xxqWZj0AxXwH8RfFaeIPiVe6nMst00k5itVVugBwCK+ufj741TwR8NdTuRJ/pVwht4UH3ix9B+dfKfw58KRaFJp3i/xPYztY5Pkpn+Mjgkfl+Rrw8xrKK5T2MFDeZTewmk8Z2f8AbcLXMqgSC2usgSAdFPt1r0/4g+OdRn0bQJ9L0r+wNGadYppbL7g5xtOB8vf/ADxWb+0LcW8ek+APEtlG6vKAJiByRkdf1Fdv8GNZsNYuNZ8K61BHc6Ld/v0jb+Akc49O1fJ1p3avse9BJRVS2p4j5ZK/EDhrhWmUrITkdBjn86rxSBPG8O2PcbrS8HHU5H+fzr1z4mfs/X3gy01DUfCEl1rGl3qkXFkuC8Z7EdyBx+VeURNL4k8aaDcaRKbJ7O3+y3Uc6EMjDgg+9OjH2jSidjr01Dm7HM2dlqesDTr/AE7Tn1K10u3kju8Rl1jTcclsdOP0Ge1ee6wgj1yYIFRXOflPTivvPwda2PhjwR4ssbC0LTzWkskjoMFjg5P8zXwZryJHqbvn5DXr1aSpwSR5NGu6s2zuLNkg0ewwcBATjtXEa0WuoZ5yu5Wf7+ePpXTXM32Twtbug58tuvUg1w+rPNHp+xSURvmOP8/WsFH3TZayPQ9ZYa38OLVlRgtmmVK9eDnmun+HWoJf29uQ2C6Biz8CsH4UTyap4fn08RrOs8ZBU+w7VQ8F3v8AZRmgMLK1hdGNsnGFJ4rz60XKJtBauJ9f/CHVbn+z9bItFmso7Ny5Y4DHBGP89q8GnuYri2ZVVoh5jHao4Bz2r2fwfcyad8JfFF//AKtLpRBFI7dNwx/UV4lalLaSSGNWmO4fMex9qMDCybMJa3M9UkKNI8gBB4Q8EGokidkYEtsD8segJrQu9OmMpDRSANz8vXNZ15M+oxzJFFHHImFKzNx6ZwK9OU0ghT5tXsN1KIRRReVeGR+qLCucfVq634cfD5fHPia3n1azuZtMjQGSe3yxDZ6Z6Cug8D/B3U9EOn6z4imtLHQ0xLItzIAWHUYA5xxU/wATfiTN4xsb7Tfh7qj2llaIBMttGIVkI/hAHOP/AK1edVq62W50RTn7sFoW/GHj7TvBmsXHgrwVpltpd9Gn2hrt5NzbsdAf73JrM+A/xFm8O+JWs9YlWew10tHdtMc4lzj6Y5P515VOsniWPT/E9nbMuqaY4t76EHk9iT7dav8AhSYa3YX1lJF9nuoZ2lik7k5yMVhJNR5up0KjFrkOw+OPgif4VeNZbnTvNfSLkfaIoAuY5FJ+dc+o5rZ+EvxBfwD4hsjDN5Ph7V5QRI+f3bHqOfx/OvQPBd7B8d/h5deGdTAtvEOkw7YXdgXYgYB/lXz3NDPpE0nhjWoyHldjDKy8QzLxjPbtTsq0LxWv9fkZQd70ap+jmm6nZXFksyTiZXUEEdwe9cP8VvC8fivSPKtgIgvzZHUn/OK89/Zt+JieItOOjaoSdWsR5ZjxgEDo306V7jLbNMsm5VwTgCvOas9TjacG090fCHiWGbwdeyoplt5yfkmTOVYdCD619Yfs++P4/G/gmOyu5Ue+tB5bBmy7ADqc+v8AWuQ+Pvw6TWNPiubOJYZIjlsD7x96+cdB1/VPCXiKS8sZ5Le5tgY9sbcE19FgsTeNnujGvRVaN0fX3xR+I+k+A7G6e8KS3AUiK1BG9j24r451/wAS3/i++k1O7AjVm/1aL0XsDUerahd+INWudV1S6mvLqTndId2D6Advw9KpsrIQYkyZBgjdwK7pTczGjRVNeYg1JrPeEUzRNx5QJA+v8qmttZkFwkjBo4s4KIc8VAXWAfe2yZwQOKqEN57ZBEbfNux1NYuMXq0dalJ6JmhrE9pqNgA1uZWeTY0jrwB7Y/Gu++HvxMtPBHhS48P6rPJdWAmDWpClnhB7fT8e9ea3l62kBOFAGHAJzk/StvQfDWp/E3xDY2EF2LZbhgzSrHhIwOdx/wA9a5K0INbG+qjabG+L/wCzdVvLtLdnktvO8yItwV49Km8G+E/C1/b3F1qVwEuAcmzRiA2OpJ9T6D1rt9f+E9pCb6LT5XneNdsd+W+WWQDkY6V4dNe3XhnW4ppVCRNLteM9m78f560RqRlC0XsYJc3U6/W/ixdTQ3OlaDZrpVmsTRq6/eZeh615rAnm2Ij4M0fzFl6kdTX0NaeD9B8cWUTmFNPv7iMFJoQArH3HrXn/AIh+DOt6DfSuLBriJVI8xScNmsYuNzopzjHRnAWrnzEcsdkilXOe/b+lSwHYHUZwmRioxZXOmSSQXNs8ZJLJv7e1aGl6fNqNx5cMeZXUsEA5xjk16FCF5KwVqiUG2YyJmUH1OcVs2h3AL1X37Vkqx+0HcvKkjHuK1bEZPPB96+nWx8jJ3Zq2KkuB1B6GvY/h5YghOMYxXk2kw/6VFtOVPavcfAVuMRkA4zWsFqRI9l8KwYRMDtXoFivA4rkPDcOETA49a7W0XCZGeldKMWWlABzUu3gkdTUQOMd6eTz0NMQ9EBHNKRtzilXgCmkc+maABDz/AIVIMA+9IgpSqkZ7ikgDePz9aikbgHPI5oZSep6VG6/NxnFMCRV59vanc9s9e9JGuD9alK5x1FADA7EkH9KHcZx3FOB6cVDKNxBHAouApPy5A496p3EuAc5wasMdsZJJJ61m3T5Yjt7UAUL5yR8nJA6d6x5WdgyAHnIJq7cTbXYAck/hzVDD7wgbAPzHHfFSwLMClFUAZPBq1EhVMEkn196jijVHO0nA455qV5Qqg4IBPb3oGMcMzbE+Yk7ePevjr9q3x0+s+MYNLs3MlppY8u4g7GQjk/gK+pPHfiQeDPB+q60zhXgt2eIE/ecdBX553uq3erarc6ncRm4ubl2muGLdCTz+XH5Vz1GawRl6hLKXZ4cy223a0bAdTVS6nXTm00xIs8DsCQDna3cAflU88qRRTyWSyz24fa+45wT71Vudtl9kmhh3wK2V2/3uhJ965zW5LezSWuo3QWLdaSITI6ry3oB+tVYbA/2C8zyPI0zgFWb/AFYHTPv/AIUltcMup3ZWY3Nr5JDo3PzHoPrUaqsuim6RtrTHErqfugdFP5UAmTm6aXUdMnsQpgLYFu4yQ46/n60y6+0Ra/dvbhmWQB5QzcDjlTTnuoJRYXVvG0cxQLCgU43Z4J/Wn2EbReJLhmjZAY/3yP0J74/WpsBUs7nyLW7eQSLE6+UYl7DPBNSXslr/AMI7ZLaAKqSYfzeWc5/z+dJpsCT2urSR3KvNuwsZ6MvekuJYZdIsZjBsSJhuVRnLDoRVbAWdY8231m0ETBLpkBk7EL1/wqrYRm51C+ntCrJswIjxu55qe4vPt+v2csqst4YsPu7H1/LHFSRNEJriaO2dgQTsXj5h1IHpS8wKU0MNxo90UYJJFKPN2HJA9vard7draWtrLDCslwT5cYxgMD0P+fSq1gYbXTL2NUO4nznOM7/9nNNSaW5WxvPsZLD5SsjfLtPehATWe621+SSaILcCHIx0Zu2ajsLwQ31zHNEyTSoXMij7jDtVg3AbXVhkWSNEi2fP056HPcf4VBFbSG4v7e4YShePMTgAdiKrQRQYzXttcSNEREHAiZvvA9/wrcvnggNhDdXTeRCoWWTGQ6ntn65qo7SJ4bkluI1RZZViijXqdvVqs3kEcElivkmazRfOEhb7xHUY+v8AKpYyaCaGxvp7NJHkM4PKcgKRx+HSqVnO+naRKiROsYZopRjhmz94elS2d4sWvN+7V0uBkkfKUXHH61BbR3Vvp+ozNumtvM2sF5AH972/+tQAW7eTpEVyLlp7XzfMlj7q3oB2q4Y0l8SwXVmfMRotyq4+76g/h3qndWcb6fp6WTFbIuBcf3yevI9P8Kl1RjFqlmlqzRyhcvGBx7/0osJMVGu73Vrx7N4hCgZymfvL3B9hVZY2OnS/ZjCX+9NGp5Ye36/nVqxiSa71O6tVP2qNCPsp+UgfxY/WqUFtHH4bM4ja1uPNDtsH+sXPIz+VC8yi48Fw82mTxo1vKQEeMNhSOzURafBL4pukkxCYo90QQ43v3xU2qoL240pViaOaUEDcei/3vqKjtUUa2326TMcYZIpM8s+3jP6UJXEJ/Z0Fva3kyKZZp1LI5P8Aq8dRj86q3V5LNpVlHK3kTOo8uQDr65/WrFxGv2HYj5lkUvIkZ4z0Kn+dZ81tcHTbOG6dfNWRTHG/3lXuDTEaflTXepRW92ZDHbxq7zAfO2On9KrBozqOoQK0sU8o4nPI6cA1buLkQ65bxMZfJER2yZyGU8YPt/hVPSIrizutQkmXzYSpDN3APQg/lxSKILVvs2jKs582ESbkAXktnrV4O1o0DXE7IoYPuHPB/hqtFdPFoUWIDcQvJtR+4IP3v5VJfoLW5s2nhElpxIMN99s9P/rUhDoZni1m4jVXljkjyhj6xr/eX9KgtpbzULa8t2RpYYXyrS/Kd1WTdyf2rchS21Ez+7GGjFV7JGFjd6jHO8nmkRLB03E/xGmrASatcXCabAuwSJKys+zorD09DU0q/wBn63prw4mSdRmJux/x6VUW0Gk2QUmVplmUyxHglj7Vfuo7y41G1v7RE3I3COMFB3H/ANem7AWPs81rrN3Lbzf6Bt/exdW+hH+elY9syzaLfzWrtAysdye1aIaGTVr6az3o7DdIo55xzj171n2MLPo15d2cQnw5LxyHkjpwKQDm82HTIXWQXEW3LRhfnLdjn0qRku49Xs/IRoJ5AGId+FI64+tLdXmNNsJ0iaOdBtaKPgH+63+fShkmury0OpIYyg3NJnAJ7D69KYIuWrCSO/jcrBfPueJQe46kVHbxPqng54pY1M6MWEx6Fs8qar2rmXULxri3+blISOqe9RC8+06RMtzC6W0VxtVsYBPcGkBa1W3kS105btREZgEWcdQOwJpkTxWOtf6W0rpIvlKp528cMf0/KjWNs8ml2l2JTbuQ6lecD0q5Pa2ltqrmZjcJIgX5eSFPce44oEUIpGS31KBwraenPmMcgSdsH86ZKhk0SHzBm3fGXjbKgj098Upd7XTLy2WFZ9ObgqPvBvX61LBZRnw9ZsJFMJfMsSnG1u2R78U2tCug69vYNKm0270yN3kXHlpKvQ57/wCNR2CXNxrEl0sslqUy8gccuT29x1p91fJqeo2U2lkxXDD93C44jwefr25qWSzn1HXVMlysJVWZFQ4DS46UhWI7Fo3sbq3muF+0RlnQdN0ZOce9VZGN7oennyTbXNtKEUhsJKM/eH+e1PlNrNpl0l24F4clnVcDOfu8dDVS/nl1HRrGKVY0ZGVYpGOML7/570BY07x2t9dNrcfJbPGBJKwyW54osLjytU1G2k5ym3zo88DtmrM9kgu4RI7SxWyA726OD3HqKoWEzR6hdQ7Vmicnzps4C/3cH+lDBEbpcadps12ybrRpNkcI/v8A94fpU9vA7W4trn96ZXMkgZuI264/lSacdQvLG5DLGbaSXEav0BHcHtUupmKS2gnWTeW+QBe7rxg0IZWYTNqdtHZ7pN3zlZF+6o+8D+vSrkNyLl7j7GfKgRWBhbrKD1HvUUMkh1mN4v3N8UCtFu/1Z7n6dKVpLW91lvKV3uooz+7+4u/1H60EoZbWttHZXItJlhugu51kPVfQH1qrFcTjQVLJFbSDPlPnAIz0P41OLVL6C6sjbskgTzWkUcBvQ1VkgSXw9Zx3tuynfiOQZ4Ge9MZLqdpPbzWCXfleY0asbiM4LegJ71JYSx/2jfW93GUnuFykyc7MdCP0pbvZa3lomoQrPp0Q3pIjZLe3/wBapZLd3vJLeKF7oSLuB9I+/wDWkBVitJX0q888xyadH8vm5+bd6j1puqS3B0a1+yzeduIy687fUD0yKLcvFpd01t89so8tbR+vXkn/ABqCOMW2lRyRSeWd4NxHnIA9P5UAX52ttKaCYByjKEWMD+Lv+P8AjUlus0V/I0LmSBkZnB5bbj7pqBtQe/NsLQ4l3Bo43Xp6n6VNa3KX+syrbSC0jRszMFxl8dBmgTKmkxs+mX07S7i3CQn+56kVTa2RtMxbgyeS3zrj7+avxpLGl1/qY7uQnYG4G0daiMw/sA+TBKklvLyyjAkPXmhIotypLLqmlEIbS9KhXKt8q+h9v/rVaeFINacXLqpf93kjCO3Y1XlhuC+kXd9H5U10eZB02nsfen3TW0uuRRTxzyQwoRG2evbOf89KLCILEyW82pRXcQl3DaZR94KO4NGj2Ji8P3RWRLiCaXbGjc4HqfSpLC1nt7+/j8t7ux2EuxPKntg/56VDp1tt0K7uLWYoytt2kfdHuPrTQMhm8q4aFbbylt7dgJYCOS49vTNTaqk2p3ltCsH2e4lAeQseFAHP50yC407+yI7vcqXMcmJAAcucdR7VYuI5765hjdltryUo0hLZIAwdwHbjtSAZayJZQymJw4D4iRhgbjwSKrWd3FaWdzbSwtiJ/OadR1J6qfQVPLdwXHiJreYv5EYJVduB5nQNnsKYheD7Rawp5olyZWJyB6A0DCWO7vbK3M7B4JiWUH7wj9KkjvTpVys0dvFI86/Z4UQ5Gw8dfWqcMFwtraWGPMM7bsB8iIZ9a2NQk+y3FtdW1vleI4oDwd3Q/wCOaBFUQymS+s4j5sEY+eOTnDmqWprJJp8En7qQRSL5oB5XB4GK0cn+0b8CJxIMylR94sB90etULZIJtBk8yJ4ZZ3Mu4twOeAaAL96kl14gsjBIIp5k24/2cd/auF8V+HZzrl4qsqn/AFiqOhNdnfh7iKzmI8uWcgJMg7CmeSs+pahLfeZEEQQR46sT3NUtCWeV20zqibcGTfgqRyDWvpkwuIrhLiIABwSy9Sap65oT2N4zc7RJwc9vWqtrIYfnjkO7d8wzVWuJHoDX1veAyx+YtxFEBvRvugYHT8qlD2OtPOI5Jlv0h4LL1AHNc3ZanJFcySxsjxkgOCRlh9K2IZDBqcl9EiiN4WQhegzj/wCvRYDRaRLhdI33BW4gToQcSEH1p0n2m80u4WGeOI+fjzGPGMDimyQLb3umXiW+EKF8L9xSQf8A6350y+ghjs4rtCYYnfd5Kn77A88VKRfmWpppbzTHgcj7UrqoLHgjuRn8KoXNzdzxS2pRZJIQNmevpirmvut0trqtmhBDBHTggf5FZ/iC4hl/02zZklWT5iB3HalewPUtM0V5psEcoMV1BDtz90qR1/z71HYPBrOmLaRO6XNsrSbm/wCWhznJ/D+VTX7OWbUlYSR+WqSRg/dyByRVJ5GsI7W+WHc08eGAHygNkGm0Sn0LMKSXGnqYrtftsO5nxnJ9MUkLyX2kRvKDLqiylvmOdq+o9+tCww6NLBepGTDIhLGNs4H+f61DDBDDd2t5bO720zHIfqee1C10G11Q5mj1rTrqeUbriOdQq9Cx65NNe7/tW2nmZG3xsFkCn9aS2WeG/LF49ssgwc8KO/40izyWV44S0ZbeaQDpw/v/ADocQWpOil1k1C2mY8BWRh0puoSlpG1C0ADogBcdc454qO2u202e5iK/uGmC45wB61JFdRaXrc8c7LPFKnliM4IXPeha7htqPa9hL2l6EcOUDuVTIU96gnvdssN7Ap8rqw6bse1NVns75kZ1W0kUhUHQn1x+VPsGd7q5tZtqxJAzr6MccAf57UcrQXK9zJ51lBNbyrHFI43DjcT7fpUl9D9ia3ZJFPnyqWOMFefX86q26qdlnLbZQcxhs5yeuKltozcr9neNw0JO0ZyTT0JuTakItNnllwZ7a5kwB1GM9+//AOqorhodNllhaDFrJIF81c5OOmKgjUzac0EcmJRIcvMOeew/WlM813ZxWY2SSRv2/mKNh7j7mOC11KS2JdTLiMSk8KOtLaXJ06+mtpD5yeXhc9D9f1/Oopbu4u7GYyLumilAyVyzDHNW55re/wBKa4iXdPGADyQw7YpJ9BtdiNZ8SmzlRBE0ZbHB+mKgRIJCLGZGdo1YopyMd6mjih1TTXuIiUuoQEcN2H1ols3fToNQiYB4lUHPVvX8OlOwrkdjEuoQx292CsmG8o5zj61LEz3OnC1iYNNG2UL98en+fSkZJLyKPUYWVwoO5EHv04p07TW32e7ht3RMZ56KelCfcBtnJd3do0QkX7UjBu2en/6qk8xNU8PuXQLcxybHI4JPJqsscdtNBdQ73lJyRt4H1/Wp47S4int7kSIY5ZDuCnAH196Vluhq/UZPZxatYSTQ+Ys0YUH+6B0FW5La5l0+N42RTGqhm3fNnHpVd/tGmy3bIpFndOF2kZBGeBSSSJbXdyQ7SIyiPb2HNG+4aklwEYWc/ll7iIZeSNflBB74qpLcoTHqERNuwOWCn74zzxWppsj6TPc28z5srmMsi99xHFVbOG4E4tLiKMxMpC9PlGM0bD3IWc29xBewTMY5JASf7g7j0q5cTTxR3BXY8TndCV7gHvVCxIPl6dPG8aMTsGehqW3mguVGmh5IfnLiQjknHQU7X1En0ZPBI1pK7yx5S4UKwCkrg9R/OpnnttBv1EUxhhmQAr94KD3/AJVHBJIbSfT3YiUsNjn9ajitpbg3EF5EHSNQp6Fj6Ypbg3bYmSdtGuxumDw3PzbgvBX1pYZbrTI1hLiSzuZN5AwccYz+VQWMP2+K4s5kZFgQrGW7Ac8VasvJuYLSySco6K212UEP7GhaaBuVbbUJLGdY5VZ7W4mC4I4HpirUVnBpx1SF18y1eRVBByV5/wD1VCHvL6zEcUiPNDIx2k9APT/PepLuRr3SIiikzebmRUHzEjnnH40muw720YiTixMyOU2BNu30PYmnWUN1a3c32kxlHQmPv24/DpQILPUtNnmeNorlmCuWzz6cUhaK4hln82QzRDy2Q8jb0yKehOqEtklh1WK31BEljkDN04BxT0DrFbQzp8k74WI9U7VMkKTxLtcB4oiQJc7iB3qUxXGqWFq0b/aJLcZLdGABpLsVZbkYuitpJpwZmj8wZAHI9qjW7/sv7XpjrlCRtWTIBPpU8kIvbSE29szXauWOOHIHXI/Oo9TnXWNNnkuRieGQZKjDZ+n5ULQW422nk0uK8sLmTcJYxsjJ4Un/ACKseH55oXktLoKUe2bb8o6jkAVWcxajpU+q+aY7qIrGVf8AiHQcVaWOHXtMvWiPl3VvGAFxjFN2eqBeYzSrmSGeO2voQ9rIjkYX7pxxRZSsght9QjVraaTYrK3K8YHH+etV7eGWe3t4RNsnt4C0gY9ef/1VYgK6lFbLhnIdicHkAdxSuDViHTvskZksJJ5BDNcqm7b0PamQFrF9R0yWYrBNIFRh0HPJNRorXemTuu1p4J8oNuGIHf8AnVWWS3vNNupgzGUkB9uc5J9KLWH0LEBbw5d3tm9wskciFAA2c+h/lWfBLc6JrIt76Mz2rxnhumCOCKbEsE8dzNJI0dxEnG4ZBHTFUp7g61KDLP8AvoYgqAjg49aLW1C/Qis3ltNagiktMW0hyFI4YetddpNuyAx280UZWXPlt0b2zVHRY5xbW9zd24uioxGu7oPetiVrQuG+wSw7c/vEI5OPxpt3Gti4GnmminLAgqwboCAeMVVuraaLy5nEYhhUs20dcjiq8cdlbL5583cyhcOPmXPX+dSMiR6hdBpCsbRrFvlU4yT3HtSsg1HadAIbQajB8hkRt0QJ2sCO9SaZBPp8FtNG5iSZTJ5aNle/J96l+yrplvNDcyYiSLbHNH0Y/SorOI2P+j3dyHtvKwhHBOeRx6UWFuZlrEIIbbUWheST7QQCzEgkHqf0qze2sGp6bJqLwEzpdglkOT6/lVjSoH0a8hSWcT6Ycuo3cc/5FUDazWDwXCz7bG5lJ2K2Rn/OKpak7Mn1MRaotxdfvYbiNgd8ZzkH+tKhh1QGQyyOVgI8vPTA7j8qjSC5tria+huAbV5NpUNyuOlMvfOe7lvLRcWq/KzLjLZ9qW+g/M+tsmgUClA46Vymgozj0oGeaTORR1zQAtLQKCMev40AKBjFAOaAeO9FAAaXr2pOlFADj0+tJjNBP+RQOfpSQDs4HrSA9aQHg0HqPT3pgOzQKMe+acF+XNINxOnWj9aOh4pRgA0AHNLnJo/lSZxk80rAB6GgHnrR/nmjGD0p6WAcDR0pM8UUAL6+lLyabTwAcYzSAQ0A49aO9FNAKPzPtSqaQHIopAKTR160mO9LzQAoGKUk0g6UA880IBfag/N60GgcUALik6UZo60AKD3xzS45pBRnmgBDw1VtQTfaTKTwVIqyearXpxbyZzjBouPqfNPiiHGrXA5wGrnpIwCxU4NdV4zUrrdxjoTXNSBdvI3Y5rZAVCxK7cA0RyZ3IBjJokGRuGcnvTohhSTyfWquQOgjJ5xj1FPcOWUZyPemxyEDaP1qfrjngUD3GNlUIZipHp3pYJFl2jZtOM72pJ/3kYeMBiB09aarmd42HJAx5a9BSAR54zLlnd5AcYHApbidplWSJBAYzyB1pXPnSuQUh2nBB60tyoW1DK5lIPIApiKs7LcSrgsXHJx3qxHJLb2jnI8pz3qHzFOJYkWDcNpx1+tKi5R9pM6dNxHSgCC4kit5UYbpQ/UAcVYWSRsxqFjQjJFNWFreQJMyiNx8oByRTxb8kKC7HkMfSgCGCKSaNUJZmLcFugqR0MUrxkkv2K81MuPsyZkZXQj5QOtPkaQuCkSgqOc9aQIaIibYFSEZex602FBGzyRbiwHzM3TNOClkE0YLMD8wPSmAuZT5rbg4yVUcCmG4izgP8580MecdjSl2JeMjZFnPy96aU+zIqsQA5zwecUjTKqyQxggerdaAJ/NWJY1kBA7nvUM88ZR/KUowOeepp0SSXTRxFRGcbt7d8U5bZGVyy75gc5zxSDoRxyPcso6OE3MzmpMq9qpI3yK2cLyKlMaSeW7ZLEdPUUkiRQJ5m4RBmxtU84oAEkaSVHLheOUHcU65KORIQI427L1NQT3JhuEMSfIw6kU+GF7gMxCkk4Qt0FAEH2p4ZUCRhYW/jbqBSxMBI6hXKt0ZugqVItkrJMgmUcD0BpZYzJD5cjmONWyqr3qhEaRrDKRI2/j5dv8AKpHkEkIjYtFtHBHUmgOu3DIFK/dY9TTkDSWwWEKjBss0nUGgrQkhBMfQJgcuetVbaT7QzYhd3Q53ip/3jspSQyzchkHTFK8rgfJtXJwVXripFsNa2SYiV5mkmHSNfT3py3D43MipF0Kr96oyJYpjLGgghIwWB5PvQHEE5ZQZARyzDimIkd1Wfdbw+XCeDIxz83rTFiwJV2meMZJz0zT3EAk5YyxY5VOmaYrPukhy0ULcgZ7elG47jFXyRErN5YOSsaHIp8SSljDIfKWRt2/HOKSKDbGqKhxnKyydfwpkM7yMyy7pbgHC46EU7iY/Y7zPCuX3/dkbgAUEyOTDcoJZ0GIyp4xSTvNeQZYuskZ+VI+lBeaRI5PlikQYIxzQA2XzpLaNCRvU48teoqRDIGJeMIBwUTkmkeDzolmWMxYOHfPJqQXogdTbhggOGd/WkMllZdkbuvlQNxtHDZqKSU3ELW53BOqIOppkglkn3L+8iPBkccCnI0agmNT5qdZj0I9AKAHRw5gCyx5nU5MZ5Ap7Q/xKdrEcseg9hTUljISUgopGGbd8zfhTRK7t8oJhHAXPA+v+e1AhWvJI1Gwjb0Z85P1FRJE0LzyRKbmAqQS46H2q0qraT7o1E+5eVboCajgkOlSSJdoRC53Lsbp+FNAZ9xbMYUuLeX948XzQ9wKiuIotYskFswW6jiw68AnA61bu7o2k8V7GPNjMTKqleOay5FWGOG+hiZJ3U79p4FUhmXeNvjQHLTKuBg+lTb4WsSzRsJSNue2ailV2jS5Ugtt+dfQ1KhkkswSFCsR+FaEHsn7POntP4jsD5e5VcE+1fo74fhK6dD1CgDpXwH+zHZ+Z4nhI5AAJ9K/QXSEEdlEACCQK64LQ5pbmgny9ATUwOR/hUcQ+Wnk7FFWIHOcdqjdzkUFv3lIRk9aBiFucnpTkUnp0qMqSw7jNWI059qAHBQOO9TocKM0xUyadtJPt9KYCN16fhTs4XpTduXFKTg8c0gEJqN+uKUkg/wCFIclue1ACEcGlwajyQw5pxOaW4DCDknuKYXIB49qUngjPFRsx4HWpHcAd3XvSvhduM0inL9KdIw+tMCJzhs80hOWApM5bBGPpWJ401638LeGNS1K4YqkMLFT6nHFZzkoptlwi5SSR83fGTxVbeJfHkz6pM8GjaQfLhRRnzZT1JHpnivJz4kufE+u3NhqV7PPZxy/6PGv3EG3PT/PSs3WdW1DxSdVmnXCAq+zPQE5Gf1/KrXhq0gTxV5KEb/K3EMeMkcDNfFYirzuU5fI+zw1DkUYo9W+LWmjWP2cNA1G0lzLZTGMMpyevQ/pWH8P769t9U0aSEH7Vc2wDlOtdlbWK6z+y74itopAtxZ3jtgfUdPzryj4Ta1cwW2k3JGJk3QiY8Hj+teNNqUDeKfvRPrj4fazqEOuQ2127hHGNp6E/SvnTxLbLpP7Qmv2sCqsE1zvKY5BIHIr1/wANauRqVpdm8YupHDDgn0/z7V5P+0NqC+HPjRLqFtCu+4t0c4/vY61pl7aqnDOPMmjttS+Jen+ALDUPtmDNd2rwRxdyxGATXxl4j0q6urlZY+Yyckemetdfr2r3Wv6g91qDmWUHgMcgD0xWW9yzJFEgyxbCqO5NfQzfMtTkox9nqiLV5GktLCwjQvM6qioo5yar/FjwlJ4Jmt9NnkWWcwLIdp+7uGcV3PhjwlLJ4usZrjIEcXmgn+9nipv2qNLt7XVLC4Q7nuLKN3J67un+FNQSg2jSNT94kcR8E9WksbrMZDtHKCQTxt6EfyrqvFulT+FfiNPBewIsGoQlNy9C+MqfrXkvw81EWniOOJpRHHMpXnpnHFfQfxA0668cfDPTNbtB5t9ZSiKVR13x/wCIryai1cWeldxkmelQa6R+zVb2vlobr7YI3CnOSvP+FeT297DaW1u80hikc5IPWr2j+LJLzwSdOtZ4FhnJulLsF2PjDKT9c1naHZXPip7KCS4tlR5BCsUScyE5x8x7UUV7KDRk4q95ETHU9U1dxZ/bLq03bfLSM8gjsByef5V7X4K+EfhrwvoDat4osbnzzE0y29xJsGAMjPcn2NZ8H2D9n6CXUdU15pb1sYsrSAuVQjj5jx6flXl/jLxbq03iSHxTf3c2oaBqPyNDJKXWFT04+mPyrCdS7sjWEJVfJG78Sfi7qPjPQdOvdLsE/sGzl+eAMWdlXgBvpXAy6ivhfXbbxBpAKaZqA/exjop6EE/XJq3psyfD/wASSW0gMug6qCYyfuKT7fXFRRWSaTqF/wCFrp82N+DJaSMMBG/ug+5x+VKEbI7oxUVaJceWXSPE8WqWeP7N1dWiuYw3ykkYB+v+FZ/gaecahIwZY2jkcEsfQ/zqfwTd+Rb6h4Y1NS9zCGa3JXJIA4wfzrK8KarZGOZol3SPK5dXOAtKd+U1g0panpi+JLzwR4o0fxbZRqqwt5d2oOA6k4JxXo/x38AW3ivwtaeNtDmD214pNw0fAVmHDD3zj8q8k0DUbTUQ8F45kSRWTYRwB2Ir0r4GeM4NC1qf4f8AiKdZtFvwwsww4BJ4GfWuanJ05pnPiqf/AC8h0PNfC3irV9LtLXWrOT7PrFigW4CY/wBIizz9f/rV9s/DXxnZ/EHw3bajb3O5ygDEcYPf+v5V8V/FTwFP8I/Hzm2txJZs7bN5O2WFh0z6j+tdT8JPH1x4F8T2FhDLjRdYIeFnbhPb61riKenPHqc00q0Odbo+zdX023l0pxMyvFtIZm6/Wvhz4g2lrB4ovJrHHl72A/2jnrX2vcOjeHLq5YmeFYS3HQ8V8KeJLl7/AF2a4KOiOx8tP7oye1LBJuq2zkWsbmebSQCOWVwEkODscMR74qvPF5NxJHu80K3Bq/bxebMQ+xS56sMAfj+JqrNFb2kE00UqO8cgR2Lfr6//AK69xyURKDm7orGSNVLzxqCo4x1qK6lh1F4VhEjIFJfHC5qWD7TrdqkFsjTPGxXEaHe1etaL8OPDngnwva6z4n1eWOTho9NUDd5h6A+vauWpV7m+kNFqzlPCnwZvPEaWF5cwtY6Yj75bi7by2C+gz7d66v4jfFW38A6d/ZHgawsZ4S32eXUEO9o/+BDv/jXO+NPjFeeLtbGizWsljpSxbFUNzISMZxx2/lXmNjcnwxealoMmWs7oedCze/IH8q5lKVR2lsaqhf3pnrnwZ8c3XiSw1jwnqzJJqEcgvbSVjgnPVf8APrXJfGnwagmjvIYnaG5U7wvO2Qf16Vwcd/ceDfGtlqlvNulUK/yt1HGVP619I6m1p4v0iJ7Zn/s/U082Jyo/dy45Htz/ACoc1CpdaGFSDhZnivwx8WT29xDp0pdJGIj2SdUevpbQ7tr6xMLsx2jDo3NfI/iLTLvw9rq3pjkyrGO42/wMv3W/LFe8/CTxI+vaXFN5xV422T85L+4Hp/hWdWLi+ZCqRTipG74i8H6NcXHzQLMXBHzDofXNeXeAynhfxP4wiuolEltp8ghc9QOxH517Tq6oy7yylgeF714Z8dbR9MvLTU7YmM30ZimI789K7cuqNVbPqcNf3qZ5SrO7Nu+8STn15rYs12rzwTWZat5yqjYz2rTteXUEHNfZHgs6jw/H0JOTnFe9fD+3wkRxkV4P4eBa7RMc5H0r6G8CLuji9MYrWBnI9h8OplF4wK62Efus965jw+MIMc11UagRiulbGW4+JdxJwc1I30pEGFNPHp1zTQAWIx3pPvNx2oYYPFNU/N7UgJAeP8KUvtBGDz6UhAJ96RyARjPApAQtJk9+tKOopjOWOMYp0ROcjJzTAnjx15zUhBI4pmcL/OjcSpx0pAKGAUk1C7/L0J+lSFjgDHX1qFz8/tTAinlG0gHisqV8AnPI5q1dthTg4PTNZU8h2jsScGkBSmIHTkkkU2Nd90pHyqM/qKVuGIxznNTRYIBI6enrSAmiQc/nUbx9QDnFSlTJnsPXNUtW1KHRNNudRuCFgt4zK248EAUN2Qz5o/bA8bSS3em+G7WTCQFbq52ng56Ka+YJLtLcrPZqZVlYrNB0IHc10fjTxJL408RatrkkzR3E0z/uc/dTPA/LFcg8i/bLW7spDvKEzRuv6H/PeuCTuzqirIsSyyWujSPZQkwyvteM9RzkE/r+VQXKr9qtRbMwZ0y1uw43Z5zUMayFJbmK5BMkgSVS3CDsKkgCtrlvLb8s8JG1u/qD+vNICt5MiXNzcQKI4bckGIHJYkcg0xERNKRICpZ5R58LHhFPQVftggF9NbBQtsxYqjZLA9QRWdZxRPo7uJQrs/mXWeoU9MfTpQBNe38IuI5oo5DKV8q3jHRDn/PNTWdxNLrDQSFYogRNLJ1IOOgqFNTaRbKaKBt8mYolUfkw/CiaOWHU5YlGD1LZ6sPSpArRRx3Fvqpt0dXcl1zxx7U2+m8vwtYbI2jeFgCq/wAWTnP1q1pjGPSrxJCGuLhm2nugB6VQhBvdOt50eXfC+DEDgHnj8apiRdvYTdX9q8riGcgEjucf5FFlMt9rN3JL5sY5jRD8uG9cUaq6anrenwzTfZ7mPbuKdwPX3qZ544dfuIWRY70xMsckh4yPX3otcZUhuILnT57dDJ9oiOQSOp9DRePLYaJZwzOwlkBBYdEQnoajhbZp9y9wrKYGBaTH329PpVq4trrUtIgeURtFKxKYPzbf8/zpbAPuAtncwrcXe+HYqRORljnoR6ijTdtpY3yXT/aE3EOxGCBj5SDUE8XkX9u8tv5ix7YoVXklT3/Cte0jjgF3BHD5yRhxMZehP8JB9aYGaq3Fp4Yt58pPbyS5wDkoQeG/z6VJfI51TT/s0kRtX5KSfKC/pikQGHwwZIdrbyQ/93GeM+9R6xNBc2mkzwRqhdgGVs5DAY/X+tSgZNqKtfXzrFGsjBf3nbaB1BxUFsTpegXLWrlhKdvlE/w+4plrC0epzT277VRSZQT8xJ/hNLbQP9llnYoLtR/qm6eX3470wFvpov7Csb22YAxXAjf+82Pb05qxMn9qanaPFMttJ/rH2n5iw9PrVG3ke68sWrLHFEcJCRjc397Per4nGo+II1FulnIUCl17uPT3Jo2Aj0yQ6vf6ldzP9llbcoLDgsPp3PSm3M7ahoM1sS8ckEqsrDgSeoq5B5UIv7WTDTSOXy/GMdvrVKNVfQJYrxPswMo+yyluSM8gjv2pbgi7eMztpdvOux9p8uU9QD61Gsyt4hmspgJGCfJK3QN6mlvVK3Vhb3jhJYE2jd/dJ6E0yxLnU7yG4th5ijZ5qnlU7UxoqbGe2uoVQxLnIm7MfTPpU195iWli80gjKMriRhllXuM/561BJFeP4fubW4hLW0Mh8h88g55qG4hiKWFnPJMLYqJpD2K55ANIW5eubdbXWzP/AK+DaPJRWzlW6kUttfG0t9SgBku4C5LMo5X+7UyWsEWoyvDKMqi+XFnkIf4l9+lZWmm9sbjWJFZWt8bXR+jN2NMS3HRK9loiyxvKrX8gCp/BHzwfY1f1x4bCKyKxPcLGwDD+IP3qoJZ7PQGnmhM4lYK8KniP0/Gpr0Ga60+4tJCSxC+S4+63of8AGgomhDPrcxtpQI2jBl3jnHcGqUMzSebPljCGMKxpxtGeCatCzKeIJZbXMLhQZFHIc9wB3pjeRcWV2bXMc+clDwQO5AoJGazeG9s0aHMrwEb3P3mYfwn2qW7lnuL+ylgPk3/Ba3ByMd+PSovNM+lqLMALbnEjhcGU9c5p63CJq0ZljKXVxFzIeMY6FfemGqFtXa71d5ow8PlsxEf3dzY5x+tLaulvpt3b2skkdwG+0YVdwI/u5xVWGJbrVrlbmaTYozEQMAP7/wCfSl+2RQ2clvFcskwOXkxwfYml5jCa5hv7eyuJlkS63BQ54U59a0rqT/TILXUGEtsiBWmPU+3vUF1bXS6da2t0Yp2ZwyEcfL6GpdSSyXWLRL1pHgU4TZ0PHHHcf4UDWpEdQWG/lt4yVmf5Q8fVUx1qpNNPb6JPECLi1ZsIe+/qTmtFLs2+pXAkginglUqZBhdq9iKztN0uQ6DO5/dxmUqqE5Dc8H+f5UbgS3sjWsWl3El0JYYyGYL0BPUCrMhitvEsl3av9qgkiyo/ug9Rj86oyQxTm2YRo9pA+ZFU8s47Edqs2zwHxDJNbQsPOTe9u/RFHWmITRoUuLPUTaMQEZvkfknPXP8AjUVysN1otk1vMoZX8u7+uf8ACr2laept9XuYGMNxljFDu5KY5JqjbLZWnhyFHH+kNLvZ8ZDc9M0rgWdUgXUbzSvsgFlNDhW2/wAQ/vD9KlaEzajN9pC28yk+S7NhWfHXPb/69RS3Edzf2puMWl3IuzfjAYZ4PoDTjAJdbMOqT5hBIiJ9cdT+lIbIY7xbeyvozapJLMufOI43fX86hns72fR7C3ubY7WXczjqq/Wi0MV1pF7BNC37q4zBKTgZ7g+3Sr+q3EhtLYTuY7eb5pAvPl9jigEVp3g0nVbcQmV7RkEcced24MPvD6U1bkR6jc2bRBrXYVndjgZ/hYe/+FPEEWl69Cp2yRLbbrcqc9cfqKlgsbwT3e2ZHs2X94zc7vQEUxGfp9ux0S6ktJzIofYxToB2JqbSlgjSB4VkeKNvmG3J3f3vfvVbTLdbDTriNLkGeSTDhDgLGTWprS7La1e2ka3lgxENn3JB2bP50AkJqk6nXLMhEtmuvlnYdTjv/Ko7YB/EF/I0bLNHHs2v95gT97Htx+dGrLGupWEV3JLJKo3eYF6r3Ge/f8qsXNxbw+J4pIYmdJISvmclguOo9x/Wi40ijp897Pbauk+6RUPzSZ2Edxj29vaqkN5dpo0LNIZYGbe7Hnyz6D8KtwQ3Zub8Q5lhcYcsflb0z+lNmtI49INuLgG6Vv30cfRRnj+tG4i1ei0ga1vI98ts3KRkfebuCPWpGjul1lpNOkkVAnmOH7KBymKzjeSXS2c1pKREhAW3K8g56/SrMtxKPEMKW11HDKVLTbW6n2/Tj3oAZaRRahNdzRXTQzLEzpCRgMf4uKoees2npGsix4/14A/1memP8Ku+XIZ7jaYhqMiMVLngDuKaDAPCsgu4vJYNxKq8l+4xSuKxJqEst1Pp1sEW0vXQASA8KM8MT24xUlyn2vW/sjSmPy8M0uNodx0I+tVdTSdNPs3n2SFlVfNzjap7E0t5DuvrNJ5He2QAiSPneO3PcUxi2Ng8yXb3QIuWcxqc8x49vU0+S5NxpEkM8TpBE2I5AfvP6H16VH51xBqN5ZA/bYnQM0sf30XrTNLjkfTbycAyWYfy0i9G/vUWAnnmnh0OxhuJWu42bcWT/lj7Cl1KYR6hYNZSGSC5XCR45B7/AI1VubY2mgD7LIxmST96mc474qxcTyCazurYFJ2ASGJx93PX+tIEWNKjm02/vBFOVhC73VjnJHVSKo6OpOlXksM3mlpCVhbjKZ5zTrgtqfiHZEwtHXmXb0c+g+vNJGkf2W9tYFNvd8kbj0PcCmG5Ncm1k06NY0WMxPjyx0Y9iD9afO11L9h+2rEt5jy5ZW4xGfWlh2ReGUaWE5i5DOv3j/Fk+tQ3kk7WNtBek5uWwpI+ZY/QmkMS+uo9N1i3inUzx7fKSVeSV7E+tLbQm2GokIZIN275cj6Ef4VfkhgtdVt7jyRKsMQSJV53A8ZHuKqwveve3cVrEzW8ILTmUffz0FMRBYhLnT5L6MFbppgDGTjaB3I7Va1fULnULoPbR7XtmUIB1B96isrdYdIvZxB5l1KeIieQg74rNOotcaMtxBFLDPbsE+TpJ70Bc1muzqevJbs7W7R4knlUcB8dB9TSzWz2+k3FtMRI9xI4yf4MevsaljWTTtRt57xYxFPF/pOe464PvmojLBDdOY0e5F2TGYH5Kp/eU0BuU5zdXWh2FukwZ921c8gKPvY9v8Knu7gHVrUQyefaKPL82Pli3qaZY6et5o88VvMYHtiybW657MKqxpDaafBNBIX8g/OBxlx2NAiC60EFtXgabzFVg7M49untXnv7yKeWGaLcFbgDgkV63HJO2qBfLSJrqLzLiNv61y2veHY7mK8uYLgpcId6wtj7o9D/AJ6VSYM5CA28LsJAwilPAHVa6PRLuGJrm3mYiDZtSQ9RyOtcoBJdRmI7fN3Drx+tWkuGkaZXH7zGG29RVknaabL9n1dbJbzzLVoyyjd7ZH9K0Y7pba8trCYY3N8j9QAeprk7a8gluIxtaO7SPCNnjHuK3nMN/bQwmUJdABlYL6dah9ylqWnvTZ3kFkbYGCaXhffpn/PrUNrDBDNeWrN8ry7tj8ZPT5SaW8nk1CCzS0ljFxGTuZmxux0xTRINR05Qyme6V8NjHyj1otclOwSQR2j6hbzzHZLtjOOQuOmamsVMc/2d7gbUhxEndjVO+aW9068e8tiZBKBujHLehOKS5WO7iWbc9vdWu0eYBxjGBmnEprqTwtNNcy6c8eY/KY4YdD6Co9OjkbZp84WP7Orsj8j1NWXnbUd/lTIJDGCWIxg45IP+etR3SH7DZXEcxkuYo8TDP3zk/wBMUME9CnZ+VqEP2MFmYyEq56g4qSzvBNYSWfmMt4CQkrDr7Vavl3W1peWbbZVBZ0wMjH0rNjl8yyt9TEQDI5DAdhnrTQrGnpLfatBYTsr3yOV8vdyeOD/KqUNul9ZXUk9sRcQ4LerHPb/PapW0tXjiu7QkQO4kLdTkdQKr3o3XT3Sz7QJfnTGNvtUtdRrXQW9aG9WKUnZcxoPunhQOOR60t1CL8i487y2SMNt2/IQOM5pl7cSDU9yQLHZyEL5g6Nz3pbpJNHuJBJEJLa4xHwvGM54p3FYZKHeC3uIGSVkGThsEH2/SrEpnL297CHaRIj5jDkg8/wBKoXBtLbUcb3ECrjAPTParsMq6dey25kxCISyP65GRn9aLDRBNGuyyvB97G9o+cZz3qKedLe5sbgKyhn3GMe1WbeSbzDb+XguhO/qp44xSaU8c73VlfKouUUmMuMcD096FoDsMnM0UsN9DMqxMSJE6HrUax3NhcJdw7ZbeZs7e2M06A28szWM24bMujr1YmnxxCayi0+a58hfmkRm6c9qBLQbczi2uJ1itiIbkjzCOBgUszy2Ej2b5Wzc7Bk5xz6VJC327SvsayBJo3JJxww/zmm3KXOr2YgQ+ZLF90LyQuOaNh7jLaBtIuZoFcr5yjZ2APrVq0up7H7RaXOGKr8h3cMT0pnmG501WniJuoW257nA/+tUOoQDULBNQRv3kLBSuQR070r3JasXbK9aIXNtPbq8bIWDleV7kCm6IYLuwkgJaNFDMqHqDiq7xm8t4dQgm4jAUxd+nX86uT/NbQXMJVmMX7zZ1ye35UrWK3F0hnvNL+wCZTI8jMjNxgAdqILeW50ye0aNHnhk4dMZIx/8AqqrelLSGxuIEYrt3bQeU5waJC1p9iu4rkqrkkuAefUH/AD3qrXAl8yK/0m7lcMt5AVjzk4HbgetRJYvcWrSiRlkjh3Be2O7VLNNPAIbpUXypJPmUHhh60xrkWl7cNuZLeQeXuK5HJ6UeTBIUW81xZ2sseHaCM7pSeSe39KnukaZNOlgRWuEQmYjsQeKrpdWtrOd5kMDJ5ZUHhc96vSwrpmpQRI58tULAqOCuM5JpbahuZ9zeR3VlHeKrGQuQxHXIPNWby0e8t11OzkaN1f5mJwMf5zSokVtf20Qmj+zSHJwchgetKypbPHZzb2t55AyKB8uc4pPyEhmrPcSXEM9tOrQoB5mTyeBnNXb5ozFBepCrEKHYL0X2qtLaw20txHK/7pztU55xmlSyaKe5h87LOgjCEfdPv+tO9ytthJrqwtLy2vYGaGJ0L7GPc8f41M1gdJutOuIpg0Lt5jZ71DDbRvFJbTRqzRxEE4zk9ttJprx6pClndo9s9pEzQlm5PfGKWwr3JmS8t5Reblmt55tykYxj3pJree0u5bsRLIkzDahHykZ6fzqOwMV/Zyae0kttIpZ1GBtPGaS1LX8DWcswSRWygU8Dj/8AVRbsJPuTXF4Gv5plt/LhRdpXvzjI9K0Z5/7Mut0ADWjxhsH7wyKzLAPdWc9jcTAv5ij36/8A6q0NMjSae+sLsfNFHmNz/EMdPr1oeuxWxHDAdF1Gxv8A7Q7+cm5lxyBnn+tMRJY7iO8gcPHI5yB0/HNS2gja9FrcxySxx2z+U2SNuATg1Tt5BfafZWT+bEN7HdHgn2zSuJaajrsTWl1HdN5bWc82GVlBA56Voa1bLpc93c2iCSCVgjbcgMPSs61T+0pIrR2dY0m8wNtyCewP61Mt3cvHPp6ypEZ7jdGD90Dof6U9h77C39vHBeubeNhA8ABbdkgHkjPr0pftUGnGH7P5rW0kRZPk5U4x/n6UxbyfTVvLSVFmeOVQiluCT1/pUcGoSWk95a30K4EG+OMrzuJ4GaVgIbmGTTmsrtZ/ML5PCkZ45yKpXlq2nxQXdvNHsZgzFG7+hHr0q2l2zSJbXyGNvKZ4uvymsvTre2muBa3N0Yo5CxWQ8gPjjI/KmharUr6ks4J1GNc27yYAGNvXoaYph1LWA9tb+VG2N7Y4Hrj9agjOyGWynkIgmlBJHTIzj/PtXV6Bpp02ExxzQTI/IzjIbsead9CvMsPFZQssMF07KB+84wDVlFaS22xXaxwMhO0Hgk9M5/CieO7a2ZTa27uB87x4yfxHFVdSR/Itf9GVYmK5ZTzjPNZ3YGk0MktmsLMhlbaB52B24INJdMmsWcgkJlmDhWVAOo7/AEqFYoxdQfaYjcRk53M3C8fLz+VMuIJlu7KGJBaxTThmJIDcf5NMHdbC6hey6ppVzbmMGaGVUj2DlhjnNF/It5YTy3EQS4CKqlAQy44xioru6is7lJEXejy7CvfcDzzVa+kXyn1GCRjGJ/LePk7fQUbCJbK5t9UtxZzo8d7aQEorcZwD29agsrkCSz0+aPcgV3wM5U9f8PzpurrJq8U1/ZssbQ7Q5PB6U+8un1GENA6q9tbB5Mdd3qD+VaWtqhbkOlXX7+4t7mPZDNIG8v8AMZp0Go/2IZo0UyW08gHPOzntU2nagdXt7SFkDzoGyHzlgOhFOt52urVdOl2R3jzHy9/TbjgfXpSsT5H1ljBPP5UDnvQCOOtL61zGods0A0o/GlHNIYYpccUmOT15pSPzoGC9Pag80nU9aXp60xAenFIAcgUvIFH9KlALnJopB6Uo+maLAKOc0lBNL6GlYA7U72zgU0dfWlFNgL1pcc96QjFOyKQCcil6jv8AhSZyP8KBzQAd/al5NJ9aByaAFxmgGjqaAcev4UAOAAoBwOKTtSninYA9KWkwO9ANIABGacelJij/ADikAfjSjp0oBzQTjPNMBRwef1o4OaT73/16XpQAdKB1xR2zS8GgBOD0ozQPSlA6mmAc9P5UvWkPH40A54pIBc9etRTKHRgeQRin98jNNfOcelAHzx8RrTyNblCcDNcVLGxbB6eor0T4oqI9VY89688DNu9vetkNkOBtwTwO3rRuYj5VwB6VJIijt1pOQMKfzpkbDoVB5xU7cEEDINRwMRgY6VMzBuB2pMdyAjylbA69qIpGhVXh2qAeS3WiYOCGXtUcsayxKVUs2c+1NAyrPCJbppgWd++KtqskcCj5EVhkilgKwLuPG4cgdakELtbPIFEi4OCe1MkrlFgKvt8wdKkth5JZHfajdAvSla0ZI4TJMu1hnjt7VGi7ZiioZA/3SelMY826iQ7UMmTwW7VYffKHDy+WFGBtHU1UuZZ2VY/MCnHAWnRQu6F8ZKjkt2oE3qMDYtlCJl0OSzHmpHZpiJmJc45AqsJQ6/MxMmeVxwakklkiYIhCK/VV60gHBzAoIBEbHkLUU08okI4jjYYzSiF4lKtIyxO33u4p6QsN6D96pOEkkGBTAhFvl1jYEc5DtViJftBaMLmUdGY8UNDIV2sS0icLg8H3pFRpgdz+XLGMYUdaBsmlPm7QMvOpwAvTFRTXiScn5ZBwVSmzs6ojxkIV4IXqaYsJQ+bGgCsfmJ6/WkDLD3LMECjygeMr1IqF4Qz7Sp8stjzGqzGiwzo8YLIeCzDgGmuBDcMrOZ0ByFU8ChiGBFgufLcieMjCnsKnEcexo2LMnVQvQfWq26R5xHjCMSQF7Vakt5gRDLJ5MJGcj71Kw7kKpPDMICx8sjcOcmpFyysrJsIP3n7+9QW27dJGOSpyJW9Kck73KmNnZ5CTt9AKdhCQyxTS+W5eSZeQe1SSAzReactLnHlqO3oai3tcSqWKxMpwFA+9U/8ApETGaJRFF0Y9/rQAkgYurrttYwMMM8mpLZQrO8Cbge78j60trLD5hBQ3Kt0LDgGq1xutJ1VpCyMc7E/h9qAHTvsnDMvnJ0KjoDTlhO51mcrDjiNO9SORBEqM/lK3zYPWq8IF0XTftYc+bIOCKaGTrb+TbNEo8uNjuLEcmq4WOH5VJknPIZjwBVmJA1oFYmZy3DA8UkyeeSJRnYu0BB+tAiD5rhdtyzFlI2pHzg1ZIebc2PKEK7QoX5iapWlnIzB0Pl+WRuJPJ9qu/OLoyWrZKLly54pgR2k0n2XzIMRxqPn38E003IDLLByxHLGnqfPEc3LsT839z/P+FLfQxRSpNuV++yLofrSGQTTbRGY2e5cnLKB8oqZCPPYToHQnIRemasB41hQ4+zRyjdgHkmkjHzsu0BSM726/Sk3YNxblXEIRxnK5SJD/ADqnLM0c0Upfdj5TBt4FTpeqkbKgG8dZD1qHyzGBIzL5LHpn5iaQMXa1xckyhVQ85P3R9KkeKBY1PmYjzyF/ipofzlZfLZSD8it0+tFr+4Dpy5bliw4X6UwJSUkeOGVjDFtyMfePpTFuPtFytlJAXLZw7gjjHWnwlTIUcK0o5EjHgCmy3sl+ypNNslD4jCDPFUIoG4l068htpyEtORhSGBFZd1CLOX7QtyGt/wC761dmuY4HhtLu3Y7nx5jjkH1rO1BDYOITGGhd9oY9vcVWwk2Z+BFcLMoZ4n6gdBV1/LBiKhipYYBqGdZLObyUK+SxxntVhQ/nwQuQdrdB3rRE3PqX9lHTPtGuNIPuADpX3RYnbEi4OAK+P/2RdKYs84BCg19iWmQoB5xXbHY5W9SwnOaSQ5I7UZG7FI7Z7Z+tUUJu9s0bc80Ke2OacOp60mARpz3qdRu69qjj28881MDikJjwMDP4UbsrweaAccGmkk8UDFzkjvSswXnvSbgBggnFQsCTkHigB+d3OMGmluvrTDketLyMZ60AG33pjKRinAkikY7elIBhHJBzUZA3HB4FODHePzqMkqxwM1I0KrEmmFjn6U5cEHn8qQN7c+9AxuNuSQc181/tg+K5DY6f4ctZipkH2qdVPOB0B/H+VfS00qQRPJISqKu4n2FfBPxc15/G3xA13U43MluqmOD0CL3/ADBrzMdU5afKt2epl9LmqqT2RgwWDXSapulETfZ0Y8+3HH5Unw/tPOv/ALVORJJKdqtnt0FZHiG9uLG3kuUZfKngjjLo2frVnwjqyw6hCqtuzgLxxzXyGIulY+wotXPo34VWkerfD34haK7DzhulRc8/dyD+f868C8Aahcpo17YTxgyWV75gLcYH+Fe//AOeG3+JeqaZM6hdQsCcY4Y9MCvCZ9PuPDvxS8TaS/8Aqn37F7HaeK4aavBoyatVfmez6Nqc1tbRTEowYjaM8kn0rmf2m9UsrrxPo3lRYv4rELckdQe1afw2hTXZLIshka2QyujH5cIM8147418Ry+JvEupajP8Au5p52yOwA4AHtWmBpNzcr7HBV0djmbiVmLEjHfPfFJo2651FLiXMcIO2MY+8fWorjzr+6gs4mJaRvmK9FXuc1Y0+VpNfsrJcG1gfC46nHUmvZlLWxilZHp2iTpBfyvI4VYLfPJ/P+lcp488QR/Ei8T7dbFYYVFuhjOCyjuafr0rW05gRvlmiKlhxxms/S4REVjwPl6FjW8JXiYW965z0fwXe8fztJvNl3Gd8cM/Gfxr1PwF4ruPDWharo2vaTMst0ySbl6JION3uD7VSOorpMcN9Oy2yQnBYHG8HqP5VkaQuo+MNfj1/U75zokcwi8uPI+X2HfFctSEW7vodfM5KzLOheBbV9Xa0adZ7O8djbxDA2sx6EnpXsuuSeFfgd4Ktr1IbC88QQlYtkjeZIpPGQoPauW8S/Dw3PgVdc8O3EhhtrllWR0xlu2R1APIrC+H/AIr8P6vZPbeKtEgvLCd/Ku5fuz2sg4JU+lcNWV9U9DWEebzsVfFmuXeq+KYr7xPdfbdH1y28mJwBiFx0HFc5ojtp11c+EdVDS2zZFszf3D0x+lez69+zFJ4j0Jh4F1yLWdHkIeK3vmw8Ldirf415p4/8D+LdCsYI/EGlSWus6aP3F5AheOZQf7y9+lYRcXpE7qdaL0Ri2sEl7p114N1ED7dB89lcn+JBk4+vSo7Gd/E3hyfRL11t9e0twY5ZDtJAOc5qzd3UnjDTtN1a1Lwa1pzL5m+Mqrc8gmvU/hp8PLf4r+IzqF/bwWsMRXzTDw0p7ge3X8676NJ1WkRXxEaMbs4Wz0zxHNajVW0Qg2Uex9VVCUJxzyep69K8t1TQ5dAvBrERWWzuJfnj6Ybr+X+NfqpZ+FdKvvC03htYI4rbyfLVUXgDFfAvxV+G83hfxDeeG9TieC0lctbTpyNueM+9elVoRjCyPIoYt1Kl5HCaHqBlZp1Zkz0Uc4r0DUIX8UaVb3Vs32fUNMUSxOg+clRmvMfDZl0PXbnRrt8wLJ8su3qOxrvrCf7FqCRC5EbOMMFcZx7ivmakHF8rPqqbjOJ7zoGqWv7QnwYkgvYlk8SaWQD08wkDrjrzzXhUFli2n0N3zewSNJas4KtCynJX+ddL4P15/hF8RrDxDbgHSLwiG6jduPm43egxXYftEeBUt9Ri8VaHIUs79kuBNDyu7qfzFXRalHkbPMkvYVLdGd98NPiBL4o+A+rSST7b6yRoJsn7uBj8+tfM00ct5qVzJDK8kTOAmeowO1dX4L8cWfh+28RWxV5NN12ANti6RTDrkehrlnuxps8B0+V3mYkLjpk9ia3w69jfzMnS9522JUu0jimjdC8rHC72rZ8NfDDV/F5uXhskNv0Msh2xg/Xviul+Hvwfg8SXh1TxLFdadZRwlyxynmHr1PGOtS+N/jhDoGgjSPDGnBdJEwge+LbmQHrgep9f50qlVqV1uNe97lNHX2+p+GfhF4Wjt9Ilsb/xQkLM0aYlJYDJJPYdq8E1nVNQ+JGm3WpXkxk1KFzIYc42MPQdh0qp4siOj6za6xApKTlfOK9wepyPqKddypoOsRX1oGXT9QXa/wCOP6/yrJK+r3OunQVMguT/AG/4astT8w/arNwJY85IA7fzpdZZdfg0vUINjSq6qw44GeR/L8qeqQaH4jk8p91jfYBDj5QxGDUen6Y+ka7Lp8gZre5/ex+Xj5Bn0/Gt46Fyd9jlvGUwbVt6x/Zwh+6vSvV/2dvHlmmrT+HNb3m01ED7JJniGb+gPH5V5RrouJNTnaSJvJVtqK3oKzbO7ks7tZBu3K4ZSvVSORWL965M6fNGzPo74peFJ7UzTEbg2YZwACQOx/lXkfgnxBe+B9cEkLkJGcNGf40J4b8Oa9/8LeLbf4m+EIJX2pdBBa3ak85AwH/lXgHjnw7LofiKaHZmW2dlPPDRnpz+Nb0/3keSW6PLi+VuLPpO8uYdS060voGEnnoH4OQD3ry/49AHw7pW/OfMIX/P+elafwc159T8MXGkzSJusiJIueWQ/wCTXO/tAX+yTRLUH5djSdOOuK0wcLYhI5MR7kWjyi37FVxjvWpZZkZSfzFUIQG2nafU4rRsjlwvPXjNfanz7Oy8PMvnIRya9+8AL+7jGK8C8O8yxKeuQeK+ifAUA8pBj8a2gZyZ7BoMQVE7cV0qnIHXIrndGyIBng9BW/GMIM5zXQZE/TGOtOBAxzzTAc5OaXOTwM0AODc/X1oT0oUgqc9qYD89AEjgYqOQ46frUpwf/r1DMeCB1oAjU5B7/wCNTxBcDqKiC7cDHXmrIKhcUAIwy2BSM204Ip2Mc5x2qOQkt04pAK8uMAHnFUp5mJI/Wp3YKM1Tmk2Bu5xnmlqBSuZt/Q5zzzWdcsdw9f8ACrUp+b9KrTAGfJ7UhkSjGdw79aswcoFPQkGoMZBPbrirIQnB7egpiFl4jwD7/lXgv7WPjVNH8J23hy2n26hqLbnUnkRDk/4V7tcSxwRySTNtijXc7HoBjmvgP4weMn+IXxB1DUAHxasbezz0MSnr+PNYzl0NIK7PO52+0IQFSGWNsMueT/n+tVImkuLsvbIkTwrukGeGPcVJfOZbOS7zv1DzgvlgYDDPX6U23aKaa6ihiKT/AOskjHXdjkj2rmvc6ClNbJHYPNLGojZ8yIrd+oBqxM7T6taT2luySyxACM9EUdQfwzVaZYm0qH7O2dkhMokyS/p+FWBLd3mqWItY3triYb3D9FAHOPalsTqJp7QxXWqSwRPGOVXGTkkc59qqySW0fheZVUGdJQtz8vO30H61fiZpbq/kTMZhQtFEpx5p7/hWdDti06Z4sHcd8sY53H6+1LcodfvcT6fZNaAwyPhVYcYXswp0RE2rW8d4fL8sfLKhwXfHH9KS6Mt3Fpr/AGd4bqZNn+yOeD7U/UdOEmsoLhhJ5Q4I4DuBTJKVrdSyLqCxxiO5WT51brjuB70+9Md1oqMGa1ZJR5WeC3rmotMdZbrUMrJbzyfelIyFPoaldfN8PKLh0WQPtjlPc+n8qQy1rMaaddaYLtlddoLzDqM9B70yGOWXxHMt/bpOjIQksZz8pHBqDVbQzT6dbyndbqgZnPU/T9atqy2mpFY2lkeb5PlOSFI6rTEiOyEtxYapCIRJbwj5Nx5J9RUTXFy2lWKYWC3zvLDqp74pttcPo1leRkOYQTFluWJJzmlMTPoUKmTzAXEcgZgCvsaW4zRuVisby2mQyTmSMCOMHPykct9ajsIblby5aB2ayjUpIJP+WhPY/wCe1Otbma11q0mhO+NoyqwOvKeoH681ehuDc391JYoTHEGaSLruGPumgCjb7YdJaFdrYbEkbNwqnpn1qtJMZo9OktRvHmiMR44Q56/jzSyW9tPY3rkFJBteSMNyEz2p0Utsj6fLteGUbo44l6OvZgKA8yUW0F34lu47NTBKV3OM8Fu+PWqMKC90+93Hyr5JNrH/AGB1x7+1WbaWC+8RPMG8m5SM4QAqDJ2NJYYkt9Uef9xdqd2/HyufT+dAbjdTSDTbWyjjTfJvXZMvRgRwfzzVhIlstbhe/mC7cFW6fP25/wA9ahvLSS6s7VZ5ljlcAp24+lSXNgkuoxrMzXEFuqqC4zg9s0wtYl0yEXsOrLcJI8iO21wf0P8AntVW5U3elQJLbMrRSgwSP/dHUMfz5qS3mmt7e9s5SyNvy00AwCOwNJPfy3Ghx2rLsRnIEhPRD6/59aQh19Ck+rQ293I4SOMMxxkEZ4+o/wAKI5vs1/dWchdlaM5ljHIH8JBqW6gi0LW9PW6ma6iaAIhXkgEcHPemWN2+nX2pMZhd26ofNkA9vlx+nHtQMz4b+e18MAyMwieTykBGTuz96pLi2j06OzNxJ9shT9597gnuAP8APSpIba5/4R5ZlA+zTMPlkPQ54YDsamuZYvtdn5ccU1oPvK55398/570hle5vs6yk0KLKsq4J6bI6j0qeKUai+GmglIXBHWp2eSPXpfs6m4LIGMTr8oHccfjTYWt0kubi3LMqAobVOCuepPtT3EM1S/YaaZLadCqKElVhllx2NNmR5LzTLmIy207KMwnoDj7wFJAbE6ZNHDiNRMPOZ1yW+h/StHzo9R1W3kmAE7RmMc4JH8LAevtRcCKCY3+r7UlAnhzII04Jb1FS2McRgnuZLfF7MxLH+FcdvrUNv9lXxGkl5IkMuMQnoGb39KSHVoIH1W3jYwSN85Y8qT0wfQ0bi2KVxefarByga2EMnyDOFl55/wA+1S3DGXUbT7RgxpH/AK5uCM9BVUsL7SYLS8QtIG3QPH2BPOfatLUVSG6sbW4JdNgKMCCGHbJ9P8KZRH9rGbxo/wB3NkIFmORxUIlJ0bUlMcflP8wkPVj3H8qtWttM97diW3RyF2lkPAHYioLyA3Wm822y2g4XLfefP8v8aRJLPG1tpmmq84aB8bWzkqD1XP8AnrVj7dDpusQGWyM8EPyw7juZsjg5/wA9Kg1xLWO0tRJvDgpNKq/cVh1AqbWtQguvEWnmwtsQypu8ps5Axz/WmG5AJ4bu/uowM2DEi4I4AJ+7j/CopLWfSfD94Vdpg8qnYP4UA4P8quabaMl1qVzbRCeywWeJjn8D+lMgRL7SZ5GndbqQBGhH8EfbPr/9ak0CGy21mbTT/sxXDN8zOcHd7j60GymuNTZLdvKmdAsnzfdC1Bd2kLWNrPAQ81tJsKE/6w9iP0q7qovLq+toBDFaS3CDzZN2CG65HvQMqRWzx6vcsLpTcyJtiTt75p7qup+G1tDCkdxHPkEHgnPP9KSMyW+oX9tdKBcouxZe+D61RkZbbSZLeZWCQyZilX7xJ7e9JiRpX/7y70m0uzwhJLOv8GOhNQXLoviKS0ndpUMW2OVDkxgDg4/KnX1zIU0kXEga3xtDDkgHrzUkUbaT4pnWSKOaDyRkg9UPOQaEMbp000OnXSybJrPO2NivO/8AvD3oNm76XapLOJYZJTJOVPCd8Cn2eo4SSYr/AMS9iUVQP4h3FOjiivoo4EH7iR90jZxg0x2H3DIl/DLbiOWM4Mfsp6g+/Wk06VtTnuUtCbeOBm3M38Wf4fetK40rTtO1PT5TMTbgH91HySMdDWZNq2mzXLx2ELQDJYxFs5PfntQJIrrHHNp95DEyR3sbbpHYZDD2PbvUtxdz3Gj7GMItygS3Q9W7fjzWNHrNkbC8s1jkgR2Lbm6k+hPpWjay/bPD0TqiqsAACNycj+JTQMS6k/s+20d5bprpIZApQ9R6jNXpXePVZZkmWZCmI17Kh6qR/npVO5m099MtJYIY5WSTeyk/MZPQirVjtXWpbzCEyoJNr8hPUGi4mR6SZHuLiWO4WOOIeSqqMll9/Wo1s1t7OUrco86SZuHGCxQ9MVZWFvMneGNS8jGWGJf4xjkiqFqsFjpzfagYXLeZJIF3Bsn7poEhuoagStpcta+TIjBYfLbgp6tVxbeE30bXixqTHtE69GYjjJ/Kn3jR3X2YeV5azHCOepXHcVWv4LTTdSiW5hmaGJVVY2bJfPQ49qAW4WThprhb2P8A0gKf38Y4jA6fnTLe6N5oF4J4mmswx+zykdCOf/rVYs7xZL2/tLeEy223dIy/eHv/APWqhbTi30abY7m3Z9nlrzznr7UBqR3kkkujW1tJGxSZs7oz8qevNadzImm/2ZcwMJbUJtjhPJLjg5qC206BdEjVbx3UvuZeML/smpJLx5tQ05rA7lU7YrYLyr/5zVMY+yEra1KbFGjZ13zmVeigcrTNKtQkWo3KyGIqSBb7vv8AqcVYuLi4vdblhik+yOjAznHBI/hFV45I4ZJyXWS6kBKRyHAHrj3qRGWsaXWio4cxS7w0jE/f56Ve1u4mkk05l8tLnIEXzcFR3/lTrVY5/D8kTwGJImLB1HVs5NFy0l0mmTahElrK7YilYcFM4wf896XmPUmkiRtYH2tVjQIreYhwC/bn60zSLOKG8vobmCV5LgE+fk/u/SpLiUQ69HDPbNc2KLhWVuJB6/Sn2Tyw6nqVtGzTWxAbehG5E9R9OKARSWS7m02a1dDPpcR2pJ3V/rVu/wD3kWn2zb3Z5EYSqflT2zUVjctaabdeZmSzGUAX5iW7H2qrLZJZ+HAyTNI4lG+Mnoc55FAF7WZ20rWdMaxjMhmO0xE5A9fxqZmaTWZ4LOVoTH+9Ysfvj+77/wD1qpXk1xa3dlcwuyvK33CvMee4zU0ly134iREQQyiPJlXgE+v5/wA6YtiKBfPnnnJiF6q5iiJ+Uj1/z61G8jTQyyNEyiEh1KL8jnuMD/PFPmmgm1GeC6t/s94UKiVORj3x0pdPup7LQrhWhaWzQjy2Q87u5p7AJeW90ttp0VxKLlLlvnU/eReuPyp944tdU/0FfNEuEtoRywU8H8alume1062kJEyyMXbp+5PpmqxvVOr6fqdrcLGpBRIiuHU9Px+tLqMktl+x3N5bJCyNHkB2PPI5B9aSLSILfSwJ5CGJ89ivR/TH+FTXEnmavHA7BDI3mMSf4hwMGokmlhN7ps0aStktz1Uen0piuRQvdX3lXboTLdnaZT0KA9faoxBbnVNTinEkmVVYuOB6k/rUcOoX9hpkCKgfe5jiQ87VPH+fpV6/sf7KvQu+RxHb/M/9/PBx645pAecatpawTyXMeWiztAbtj/JrOVwgeVZVAzjHeu6mjQabeacUjcRt5ylhzz7/AOetcGbf7O0kckZfLbh7fSrTEy0s0kcj3QwzKADk8kfSuit78WV5b3HlK0TJksBwMjkVyEDKl5Oo3NwPqK2NLfyZZUlnJibhefy4qnsStzq90UGs6ZMERUJ8zg/L3/8ArVI9xbR3tvf2shijLlZYuoYA81h29wRqdvatJlGBBLYIxjrmtDR2VtRSymgSNDnY3rmoSLZcuryMO97bzN5E7YPoGzUmpxGyaS4t8XMUxw6N0I+n+elZEXkQqbIhlh38Keu4/wCRWvbSJ9jk06W4SSZXDKAvIXuCfyoaGim6xWbO8cZZJlEbgDgd6fLYx6deKGkbypICFTOQMjrU0UjXQvbYL5EmVWPnjPfGfwplkJmOoW9wglMMY2K/Uke9VcnZlaMHSL+zIk8yF4mKMF4br1/HNSrLPZtHE214J87tnTB/yKr/AGxbu0jgk4niQjZ0IGc8U6a8iezhswzJLHHkAfNnnOallblqylliNjp8kREbOxwRgAHvmqNtOglmtZ0bZNLgN1bpgf0q19qm1LT4UhkRHgX5sr8zc+tLHm6sY7kBZJoySNhG5QO/+fSncT7lWz06IWk9ncXeUZ9yN/d44FFnFNNYyWUkxaZJB5ZzxtGc/wBKZOsU+nLdeS6lGPCg/Nimy/Z1ihuoVlVd4Lc55x0pslO+g4Ol9JPZmEuFUE7l+YH0zTYiNWsrgmIrLbsEIzg7egFT7Wi1JbyOSMrvBZFBzjPeg3FxYanLMgR7O5kwWUZ496i5Vg1ApJalkndGjUDYuGAHHeoZ4ZL20FxbAcRhQ2PmJpzXC2t7LGluRC5GSV4c57e1Me8/sSe8gjlPlSEDaP8Alnk9qpMTRPfu8cVrOVErJEN5TBO7HSq16yNBaXKxtvVfMCgcDk8GmLG1nPcRtLuSQDYx7Nnr/OpLK4nhu5LJnUpKmGbPBPYilbsFyxMsMEdhe+aUE8eWhU/hVed1iktpLLPku2WkIwffP61Ys0ltDc2NxCjNEN0RbBzjsKlhnEpNtcKQ2wlRHxt7kUK6Hoxou49OO+J0lkl53FgQAeOhpkDi1uSlzChtZDuG3o/1xSWFha6haSiJ9jxAgK3JPqaW1ga6sBbpKgnjDMWbuO2P1p6MTFlubO1uXshG9vHK4VnU5xz2q0LVbS6uLaOXCugjRzxg571BsurzS4IEjhkuI2LE5GSP85ouomubFp5SY5Vk+ZR1NLVFaMYtrLZXDWkoLL5XBByCadZTlI1065TKlWZM9U7mpbq8+3Wr3FuoUAgAuenHr+dNjvGu2S4Ta4jUKxHJPr+FG6JWjI7SNDFbac8jToWYxuemccUti+7TbnTw6yXLTAxs3QDByP5VY1q+hQwTJDtlGOEXAX61U1eS2gitrmIsUZs5XpkYzSXYGTW9q09hNbNs+1hhg8evNRWctzePdWtwP9Iij27h2XpUV1EqR2tzC/EjhmKDkc8/596tXUMgmlu7aYBTJjcp5I68iq23Aq2trHdwrAZNt1aqSnHBHX/P0rVa4l1PT4oEaJ7qAHe6HBHpiqt0lwt/JdpGPIYYXC/ez1FSPaxabqpuEHlxvEdyA5AJHf6UtmBJemQ6Nbx3Maz30Up+5yQvXJ/WnXN0l3aTXgIE+4BtnBYY9KrWynTdWtbuK48yOZcuWzigLPp2rREyI1rcnlshl5pvUL2LsBjk05763DGQnDZ5x6f1pZXF1Eb4SxzQLGA4B+cN7iqkV0ml37wGNktJpPmbsT2xUi29vpmq3dv83kXEgAIOQP8AP9KlaA/InZheJbyxx8CL97IBznsKrmFba0hubWII247yc54pbqL7BrM0H2jy5JEEQ3DAB6/nT4ZrzQ9Qt7YMsispDsW+Rs9D/KnsG4zy7dbe31CNHd2fDqpyD/nirGoRzXsE1zEwSUSgqPYnPJqbRYLrT7mWK7Ty45NzADBVgf8AJqtFex2VxDE0MklvcTDcG4IYdKTXYL9BdblvL2Z761cKYogGRWwR8oB49P8AGrAEssVnc26hBHBmUgZ+fk8027m87Ur2BVILAKJAedoPb9KqyzR6Rdz7ZCYCu2QHqOKe4bEyzTiTTr23jEcvks0uz7pwT1/Wqt1Ol3ptteQxYn8wlkBOBg9asWlxDpuptbKS6yQHBGccjIpiyvol9bRtKvkycjH3dvfOaW24/QL28Go6ZLLEi+fNNlxn0HB9qo3k7a1bXWopIu+BUjMTcHOODn86t4XTBHdsI2jkcttGNpGcViyIqXs7rGy2Mz52ZwrDNPYL3J7yS41J4LxSJI4I1RyjDIOP8/lVLVZZdRsvtRiUyJ18tQNoHTOKJXWwuZliZo7AkLv7/wCf8KjtrOSO8K28rXFtJ1wOWz9KN9QTNLQdOk1eCO7SyWUwfKyMcbveuklEMVsqPo0ik8l4eoqjZKjZtglxZFVyWHfFa5F6y+VDqWHAyyEjDgc/nUMoqxvpUVwsZ+2wIcK5k5wx9KSGQpeTWxufN8slImfhTk8Zqe+F1qdvBcWzxTMrbyAmCAp5yPzqhdXVvJB58sW9xLndD0Yg5z7dqfmK+pbthPi9hvZ1hmUBUXgIxzjgmqMTvYamLW9+dkjPlO44HpzV3U4jqegPdpGzM0gDrkHHfINUpH/tSwu5pCRLHtCxkDJzwMGhIbH2ElxZ62lpfRoYCGcPt4ziqrXU9jPbW0kCPbTy7iRnGT3P+e9TwefrIi3ERyW8GH3jjHTJp9vD5ptLE3IV1JzIFyH7gfzp+QvMqapAdJknUHNvOw3Rrna2D2qPVbltK1F5IbZvs0kao7dV24BwasQCefztNd9pE26OSQZAHep1JgnudMuLlAszKqpzyR3/AJVVxb6jfPW2uIL20QAGIskmT8o546e1VEaGSztL2F3adHL7mOSMGriWs2hPcW8gDRrHsHPy89P6U2C0fSL9GkdHglj3KiHggjp/KlsG6PrbvS49aQcGl64rlLFBzR2oAoz070DAmlBA7k0neg0gFznGaXGcY5PtSdetKOaoA70vWk6UpNIdhNv5Uozmgc8dKXOD3oEGOaCMHrSEc/WlBpAL+fNIKUcjvj3pMc0gHUZxxSCg+9CAUdKOMUd/8KBz25oAXp60Z9jSE/5FKevemAvQ/wBaB6Ug6cH86U+1FgDv7Uo6Z/nSCjpj1oAf19qOh/8ArU0ckdaM/nSsA7P6UdeaT1NA4HGfxoAXvS4poP1p2QQaAAcjv+FLjPTkUg4x/SgHHH86AFFL3pP88UhoAcP84pR0NM3UvUHtTYhT7CkBzR0FIeB/jQhi9qaRkfWl5A6cUhxxjNMDxD4sxNHf52+tecZ81TkY969b+L9uu9ZGySPSvI5EwCFY8+9XHYb3IGUgAZ6dKYU2cseTUsm9VAxn3FCwk5JGRVk2EViSMceuKnRQQzZ4phBDAkcUucqcHn0pDdhyLzndkehp8SkeYuAkbHOQeag80JnIwT3pqEvgLllJ6ntQSxsrRwTq6L5in5cvU0NwVjdANsSg9KrTgI2HO9F44q0l2kdqIhEMsfvd8VQij5zGNUC5B6M1TwmTOJJCq4421UZ2J2MSQD8oqeMqcKTtftmkMQnaMou10PVupp4uHmXqXJ5KinrtmUjJMozn6VIgMKq6YDtxx1pgUVYsrSKRGAcY7irESKlykpHykffbpRFGI5HZYfMUfez296kuHt4zH5hLI38KUIRJ5mVfC+Y+flz0pzyI8awyyHevIROlQ+csiSRoxijQjjHJpCEMwbiMquST1P0oGSGcXMG4KEaM4x3NV1tZWdp48eWBhgxwR+FI8pKLLCmGB5J71YDMG3j9+rD5gBwKQhryxweU9uCykfMzdjUcq7ZlkD+aHHQ9BT0MZl2N8wIzgdBUj2m1kRpNkLc8dRQMhkmljUo6kr2Efakt4mSE+ezRITwT1NWDcnYIoRjtvbrioLmBrsbC+6RW4IPAoEShljJjiUhs5WRuOKhHmTMUfMswOQx6YqeaMP5fmSMJEI+UdDTptsvzbxCFHOByfagCtLOLiUmd2DA7VRBxVsWx3sygRBR3PNBYERNAgCqeW70MYg+5HM5I+cHoDTGQcK8UkaF2HVm7U9p4YSwld33/AMIXgGqjRyRXCyNKPLIyY0PSrgLzQ8ny426NjnFAEkIYIVDrCp5AHeoHRmPlKoR2OfNcU+2gQocL55B4duw9qLu4hnYI0khkAAXb0H40gbImC7xHMqzz9d/anMGBdX+cscKi9AMU24geRlLyeXj7oHU09pUBHASVR1PXNFwRZWNxZlncQPHx5Z6moDeoYQ8UaxyrwXzVbzXu5PMBkkaM5cn0q/5VlbN9ogbzg4BKMvIpiKLXBaP5S8kwOWBHBpxtljlinY/fPzwrVlbnzIml2CONiF3A81FtEFwoQsIn43t2pjY+4jeKJShEMMh5Ctzj6VJbrJbhVijIhcbTI9QTxxmcRxKZccBnPH1pjtcmLypJGIVgFCnioDoTvBDGWTP2mZfuH0FELtPEpZCXPY9KfJAIizzErIoxsRc5+tLbyo6F2bYi8bCOTRuFwe1RXDKT5pHKY4qu6qWMTr5jn+M9Fqx5rMNwHlwjsfvEUxSzqQUIUHIB6mgBYHG/ahymMFm7/SllVl/dMpDdQqn+dK3zlSF+XPTH3aGQtG0m8hc4LY5NAWIbhUuIvOdmLodvkqvX60XEYu2iubKIQTREcZ56d8/jUnzx7pbRNsWMGRjzn6VHd6esccNz57TncGdF9KaEVdQ1GLV7MLLKRdJJxuHIrImuF8t4LpirK2VYCtbU7G1vYDf2ETJKr4ZCef8APWsu4jj1K3dJR5dwh43dTVrUehSX94DEwYrn5San0+Fm1CL5Tx15pkAkYtG3LxDIBPSrWiq7ashfnODxWq3M2fef7Jlns8P+bsA3/rX0xB90V4T+zNYi28I2zbcMVzn617zGNqg13LY5XuSuwAGBTW5Un1ppf05pock80DJFXpTgmMkk4pFOOnNPJzikMckXzZFShS7emKbED+FPAw2KBMOvFOC4+lIuAeetDHtTGI2OgqM4x0qRl71GVzyKQEbgjGMk0Ekn0pT83TtSDn3pAAOOM0xnAOKczgHrUTtjHH50mAhbIP5VHH8wOTxSucqeozShQMYpAGARxxQFwM5p2MD0oAAUljwozSbsUtTzX4/+OYvA/wAOtQcSgX15GYYFB+bJGCa+XPhP8OtW+ImsWdnpyw/YJ7Ux3F1MSduTkkAdT1r0H9qHUH1zVdDuotsumrM9oYu5J6t/OvUPgjb2uhW+nxWNusEEYA46t614VSccRUvukezBvDUtN2fLHx0+GkPw01G/8PRzPPbRQLKrgd/cfnXn/hO7Nuto7DHIyO9fUH7Z3hbyfF1tqCKvk3toyuAfmBHNfMXhL7CbENNPslU/xMM8dgK8TGJJnvYCfNHVnvHhrXF0j4heDdYQmOIzLBKQvUNxg1jftAae+g/tCtPbBgt2pbB/2hyR7daoQ6g9xpNjeZ3R2VxHLgHnAI6V1/7W6x6j428EalbKyyXVqjZzyQTXjQ+Ky3Oyv7tRPoZdlrJ8JfDi/kjkMOp6lKbWNh97y/4iP8968V1q6FvJDEAGlm4X3PrXYfEDxRbS6fYadHA7Xmmq4LKD85Y8/wCfY1jaVo8lvp8Ou3FpF58CFooZm+ZyOckH8K9Oj+7hbqzzpxvJs56+jPhbSZEmlP8Aa0zDp/ApHI/lSeAI2k13zZDuVAAQx45rO8R67L4lv2vrlU8+bBKIOB9K0PCrlWlkUcoVHHfmtoa6kyVkdr4xMU1/CiLkAYyOgqvp0HmN8oGPfoKq6i7m8U7tysMkDsay9b1KZFh0rTcG7uW2uF6qvrW8fdjqc9rs1LY3fxU1y00y2tWOlWLsZCvVyOpH6V3l74lf4ZaJbafZrYPqkshMAcb2jA9R0HasKOe1+F/g2xnt2uC9wxjR1GB5jdQzfma8p1Ca/wBZluUn3/braYSEk8kHnIrlm3J8p0QjfU+jPgl8Rjeatfaf4iuQmm60xgmT+GKfswGMDt09q4/4j+Dx8JPGd1K0zyWl1JsnjK/KVb7sgrkPAWqpe3Go6fKWhmEgnhbbyCB29/8ACvorXtKT46/CJrlgh8QaNH9nukX77IvOfrxn8a5k+Wbg9mbOPs3GojG+GHi2XRfL0t76W33HdbMh4dT0r6j0+Ke50qJZAL5nQMyXA3D9a+D9J1uSBDp5RzqejkbZOjSRZ4P9K+u/g148TxRpSTJK1w8ShcOcYHTFeZOPs5DrwWk47Mo/Gr4SR+I/B9zd6XDHZalFiRhbxhQyjkggV4R8OvFFz4P1612jMUkgjmUcYbPpX2qk0N3vVn2oy42jvXyh8V/BUXhbxe+oIkkVtNIXUp0z/j3r0MFX5ZcrOWUeeLTPq3SNZjezjuVcRKUDFya+b/2ovGGgeMXtYNMbztVs2PmTJ0A7jPr/AJ+nJ6r8YNY1HQY9Kt5/s8CrsYxj52A9a4Eh0hwEfMh3Ek85Ne/KrzKx51Kg4Suznbjw7aeIdShuL2e4tLhYigkhxkYHGR+VY6+ALy4YzWmtMhz1mXkqO9dfNEyyJKokKE4dVxlaLly8McYYt15IxxXPKEXuj041Jx+FlexXWdPRtOnaDxTp0y7W2N++hOOwPFe5fDDxxZ678M7zwR4imWCWJ8WM14uwhOoBJ6Ecj6V4dYQ2llLI8ytA0hX54s7jj6VsaXp174j8Sw2+nWlxcpuAkS55fk4BA/z0rgq0qf2dGdEpzqR99la58OS6fqV5baNE8s805Ukt8uTwCCeK9U8I/CrT/hn9m8ReLtTitZkG8QRHzW3fQVj+Mfh5qXhvwxcX/lvcrBceS8cbFWRh0569axvCniPTEurWz8T28t3od+nlNNIT5tnLnGcnt1/Ksqk046MmClUV0zY+Inxfn8WeL9PsluZY/DssLeTn5d7HgEgf55ry63sDaazqfh25BEE/zxE+v8JH6V698QvgDfeHEtpNMuDq2lMvmWspHzR9wMivNvF2k6rdRWNzJFLFqNsuCdmBJg9M/wCelckUr+6ehSnT5bIg0dW1zQ7nQLkYuYGYbiPmIA9KyrO0m1DTbjQJHdZ7Zt0fPPHUj9Pyq7q+qCHUtN1qO3dXkTbdRjqOevFaNtot14q8cWU3hm3kur6aMf6OvGV7sT6da7KdNymopF1asYQ5mzEQR6xos1jO5jubc/LO6+nTPv1rSGozW1vYiWBo7wqm2R0Ksy57H0619DeEP2crfQ5l1bxFIby+X5ks0P7qM+/rWZ8ZfBsWoJb6ra2+JbVCkiJ0x/nFeysKoQ13PAljVUqJLY8Y8UaNBfaas0WNpG5seteT3e2xlMaNubOS3Y+lex6LrcU1ncWk0GYnX5B6NXmHi3T4tLun3oS5P3R2r5+cHSnY+jhU9rTv1Ol+Dvj/AP4RHU52lhE8NynlSoTwo/vfhxXqXxX8ONrPhWHXIEBngIExT+OM8g/y/Kvm/RpFtb1pZBsVxjaPSvo/4ReLV8R6QdAvW3yiJoUDdGTGVJ9+oqk3CSkjzcRT+0jy74b67NpHiG1DbQrSCJmbpsY/5/Otr9oS8B8YWVsj7xDbgEDoCTmsHVdKl0LXr22nAjmhmO3A4YZzn+dVPHOtf8JH4mnu+TlUQE+wAr2sHT5qyqHlYuS9mrFCz+VBxkVetVUkMDgVStGJTHccYrTt0VhgcY4wK+kPBOv8Hxbr6NeTjnmvpTwLF+4Tj8q+dfAqbryPJ3fSvpbwVEFhjAz2reBlI9Q0uPMS4HNbSA8dxWbpnEKkelayHH410JGZHk5OM4p6jBGaM4Of5U4kEccUgGnd+BpwI5AGDSbsg8GnImOf5UgDOBUAYtITUxOEPqPSqsRzKRnPemBZiznntxU2ADkjJqKIZGTmllkzjqKAHE5B70x2+X6UEnFQmQ88cZpARyttXpVK4Y59qnkkLyYHQcmqdzyMKTuoArBTnpkjn8qquwVmwSWOeKsRF1LM3bjj3pkaIzkk9geKQxlvERHyDknPr1qx0KryTSBd8mEPAp8a7pcHNJgeV/tIeOU8E/Du6iVsXupZs4gDzk9T+Wa+EJpZ7mdFaUQTxLlSD97Ar2j9qfxz/wAJP8RpdNjlb7HpyiBHA4Ev8VeF3weQSwyAC9iyVfoSvqPeuSbuzoirIr8SvanMqyCQqXHQjrkVatP+Jzql5dRSGC8WIhEIwW2jlhTDLLey2FkWWOdRlnB5VeoP+fWo45Gk1K8uoy/2pUKxRuNoJ/iIrIspahKlxosag/v7Y75SvRsnt7+1Wr1prjUdNSSYw3DdHXoVxwf8+lRNKlnoEkWwRzq/mbgOJCR0J9jUF4y3N5paXKOmotH+8P8ADntj3xii/QCe1dL7XbkrGxuIkICN8oY9z+lQSahbrpd1arCIlR/NaRRgl/7pNWrK5t7bUZpXWRbiRDbL5vB3epqvYlYtGvY50VjGxcu3T/dNG2wEd+122lWLORBPIB5eW/hJ4NS3Vgmoa7ZtJM20Yjx0y2OP61nXkjahZWck8qecZA0ZbsvYH2rTvIozqVubk7XhwEZuAxPQn2piv0I9MnSG61iylJWNgQJGGT9DWfdwCy8LJFLOZBI26LC9Dngir0TO15fJJEHAiJlkX+E+1VraG5uNIZoyDCrBQkg7juPSgC8THa21hLLcCSFBuZTyN3oBTLec2WuNMY/M84ckcBU9R6UmsvbRpZyKiSwRYZyc5Mg/hxT55Li88QQTQx7oJoSzRSDAUY5B/WkJIjtbrzNLvWljLRQkg45L5PGf8aSSJf7LiaNAYA26bf8Af55GR6UadZiCz1KSNmjl+ZY4853Ke5pwMc2gwfZ5mNxAwFzhd24f4UDNa5uUuptOv7eIxy+R5WwdVPYj2/xqnDdXNvqF0Ih5FxCpZNvVyRziob6G4u7izltS8UzAFx2UDuB9AKkt5YdU1yctI0c5BwCMAsO49KkLDLC1hlhnkll8p1KmcKM7gfSp2lWW906ZoW3qGjDnoU7MP89qqiSC60+9sTHIkkT7ln7O3901bv3BstMs1kEV28Wct1weoNMCvcSfbPEZt5W8qVl2LIRjJHQ0tlM0en3Ntdsku2QkMehPoalvUW21eA3spWaNBCsh+Yn0Jx+AqAJbWsF5C8ay2zcs4PR+x/nVBYS+uJLexs1nRGkYnZIOqqT0q4ANNn8xZPNRkEa57k9DUHkpFaWKzyNLD99XUZKLnkZq558a6ruWPzbeRD5SrztXH3h9KWgFexnkg07UI7icSSliGO3ADfw8/nVJrdo9OtDezeety3yiPkIB1BNWImmltbmbyluIE4JHUv2Ipk0MEdha20cbzmZxJI4b5UbuPagB0d3H/bEBmRZLZWCwlPmIXGM/hzTtNi8i71oNEr6awIYnuT0I9/8ACoLiGKx1+3a0+ZJYuLfup6EfXipdFkNv9rnEha2TMLRMMkk+v60CZIZi/hdDavvMfyNIOmB0yPWoJJbdbC3vbMliy8wMOWYdc+3WmS2q2Ph+6lhmMe2TY6AgdeQCKmSOObUdHuYQwTyyBH6MRwaBk9jciz1Q3lqWCvhpUfkoR1H06/nVLTrSJ7m/1CCQSucsqNwMDrirkguZvFFpDbyxW4dd23szelRosbJqds0awXR3D5uFz3FMDNuryLUNONvGI4nibgEYEhPcH1q5PaPf3ulWs8qRXCY3XHTA9D70y3gt7bRdPjuY1NykoKc/e9c1bu1NjqdpFqIDI2QZT1C+lJ6hsSyWEEOqyS3bRytnyog/TcO5HvVHT40mt5xIkSq7MZAeMMOn4f40+1VJdcnLhv8AVYjZucEdwPyqnaxtLpVzcSxtKsVwVLDjDeo9qEK6LLQtJDDuBX7USYzDyEHf+RqUxAX0CGOOWxhjyjISXf1/rVb7NPb/AGaG0mBW7cMZD0XPXb6VPMzaZrGnrZW5dJAUbdnqeo+v+NMYtm7QXt1DbxiXT5TiQhsEenP9KaI0i0q4LM4WSTy48cgAdCfSpbFFiv7tBlIWPzq44J/un/GobNAum3kqzme6Emw25OAI+xx3/wDrUrAT6vLa3OnWiw/OrsqzyP8A3vb8hUbJIt9C8MgNw2Nm7jYv8Sn2qCFY44IdkymOJyrQY+83Zge4zVkWM1/4hSeVY4pJYcO27ABHoPf+tG4DNDh23epXEcjRW8TkrHG2fMJ6r744qBbW2u7K/Ici7OJDk/wf3f8APrU2m3EUck8BLIVkYxxjjc/cj0FJpUca6Rdrc2zIpdnaVOTkdFNAE8027RbK4eyMTxEJGicZzwD9akvdLlutUsotRfyisYMsgPXH3cn8qbJf3Gr6HYxXyC23uGgcnBaMHjNSX8mNXisZjK1ssXE399f6jNAFGF2j8RX4uYmjlZNnmbtxVR0I9aovIzWtxOkLXNtCPnbd0b1Far35tNXMAgFwrJtLRdQnrWQJp7bSr1LeF5IJyYynoc5zSQ9yrJNHc2Vk8TMyRyBiueM+gH+elbMOptH4hGxZLmCSMmaN1xtXHb6YrOuLGDSdLsL9IhM7SbWTPDOOoIp9qZ31JbtJcptLPG+BtHdT/ntQxDg4NjN5RKoZGVUbuO5pL5/7IitgXO6YZIHp6isO91Zy5TzfkEh2qn9360zxTqytb2saStcMeE/vKPSlytlqVkWtf1SKJ7cSTsW6/KeV9Kw49YuxcB4yQjEqCo5OaztSLSQRF0IKHLMe4rW0ZHRraYRB4JD8qgZI7Vpy2JUrmppOhneyzbruMAtIvt2wa6WKK3ufDpEe4DHlkIcBT2yfWo9GtTZzzXMEziKFSHSRck5HT+f5VJpOmqvhu7ZZmYyEyFOm5c8YqQbEaytryDSTYrgRsQ+TyW6D+tT6jps1tq0UTRG2VlLybWwSR6D+lVooM6bZXFrbyRTlSuG42nPDCrF/BPq+rWK3uobRAoEsq5GW7fiaCbkMcltcXkkpuJoWUEQRsMbW7n2p1nPLdeFbiyn/AHjmX93KMHc2eh/SpgpMl7LdQbZM+Ur9cY9fr61Vsnks7GUskS28TmSNW6k96RRLq+dPWz/0p90bKzb14QHqAe/ergkQatBcX4EtnGoNuQcswPcfTmoNbm+0WtvI7RyWe4SvEvJUHsDUesuLPVbG7tI2uw4Uww9lU9fp3piJIJLhNVufsfl/YzlpXxy3oD71T0GMw6bfzqFBd2xA5xuHOT9Ku2zTpq06abbxpBtMkxZvvA9j7j+lFvaLJZzAhJLoDKqG6J3I/SkgKM0dle6PbyWrvCYWzMjH7/sD+VXHnWLVNNuBA1pezR+WE6Aeje3as+9RE0BMWzwwwNiO4A4ds960tSlkvJ9OXUHWG6kUBZyOMH+VOwbjJoX/AOEh8i9IhYjcJEOA7gcE/pTtMiiN9eW9xGEunRtkuMhMfXuaVYxH4oVLxZJ4EiIV16kdAc/56UlnNFb3dxagvMkqtvk7xjsQfSgFuQS3MsmkSwiKR7WH78o42v3o1CDbp2nIsrSxllaTPzBfp+FJp1repYXoml/0FztCevvVprQRaFDcR3AbZhZlPO0+n5UFEF3fQ6deQXkRa5tOUSIdSf8AOKLZnXWL6W0OYpYg0isO3dTUh1OO6NpNZxgIzhUg28q3rQ0Es3iRxG5tt0e51B+V/YD3pElTS7N5EvpbebYN3+oc9u5x6VNdWmIJRBhkiYPMoPLHHGPaoEminvbhIla1vdu1BJ0wOtPLW89g0Deav2ciSSVP+WnPINFhhqmqG6htbi5ga1v5FCIOxHRSB27VNMWt7xHlm8u6WPypSwwj56Cmas8Wp2sV1v8AIiR1EHmH5iPQio5p42123F/bTywnCrzww6A/T/CnsBPpDNHe3aXcKTyTR4aRedg68frUEFzNJY3TpIo0uH5WVRzu9QKlDjTtZkgs1W4WUnzVLdFAz9aZDGLSS9ktZhKFjOy3X+LPXI9qYnrsVm01LixYrNJISwkkXODt7cVYvri31S1sboQ/Yp4Tsjix98DgEUQxRNobxidor9AJGlHIKn+HP6VCTJJp1ndzRBmQ/u1zwwJwTSGW7mwNxqdubwpDGMGUBurdhntnio47j7Nqt159oTJMpV8feRR3pdQVLi/sbG4V5YVXf5qn7wHb37/lU4UxawIY4zcx3C4Zt3Krj+n9KNWKxStnV7N7tFIsYXCBwOfM7Fat3txBN5N1cyPLBGd7pH0LehHaqsPnW8N7scLZxAgRuvV/UCpX0aE6bbyG7JnlZXugBwpPIGPSmHqQX9xb3N75kEQZ7vaFT/ZHUMK4nWbM+fcywL5qRy4B/p9K7ZPssWqpqEWTEpMDAdRnoV9a5/xNbul5dNHMDbZO8Lx82M0LcTOQW6DvKGjAbdy69R7VJA6TPMoVlnT5g2eB+FV40JQyRSh3L52r1Aqyy/uJJ0JLMdrFSCT+FaEGtb3EV6o3yKsyx8EDqavWMTXrwN5wE0Mf3C3JPr/KsAMba93KMkoATj5eRV22mS11SKXadgXDDdxyKVrFJrY3WVrtbaSYtPKh5ZecAHj+lIWXeLsERukm0uOr85qvFJ9l1GGQOUt3ALJnnHtWjaj7LeQuqC4sJjkmQ5AB/rSvoPYl1dUvLaS9fKIsmR5Zyfwpb92MUuoWjGMbAGzwc49fzqpDdPptz5BtwbKaTKs3TmrsssNhJdWUyGW1kmHCjp/9aoSsx7mbeSxTTQXdookIhXzSp53Ec8VZ1CaO2EU4t1aTygWO3qT1FQ2v2e1v7yykdoVkxsYrnbznFC2MsT3sG9iWx5YJ/X6Vpe4tiykaadMLgEqZohuj7AEfzqGA29tLAyuPLkUhC44/GrCo1zZzwyhwYogu3IO88Dj8KqW0EN/YtZ3J8t4EwFYcrzUNDT7kheexYxXEihZMkBG4B9P5VBZLNZ3AhkVZ4ZASd+MDNCvHeafJZeZ+/gBCsw5b/PFQwReVbRLKQ11GCQhzzQJpdCXTtoWVZk8su2EUfe6cH6dKj01ob2B7F5njdXZi/b2p1s888PmSMd8bHHqBTCyYguvLVGyR8g64PU/rVIl3J7GF7mI2NxKPOV8wnPbHr+VTQoZ7KZ7pEuJI5AscfGSMdz+VVIEijNnqAlJVZThHb7xGP/rU6MMQbhZVijeX7jjnI7A0WTGnYHxqVkzLAVuFOHznk/4VDdwRT2kjxzsk0eA4xwPTmpku7qx1JZQ0aQSMFwp+765qQyrHq4T7Or20rcvxg+hpWaYXTK7wvqsgv4ZwqqFRg/bjGc/gaLnz1uo7uBjNbKNp2nJJxjP0qZIoI7025X9xcSAMi5AB/wAKbZyRWNxcQRM3lg+WGPY5qrha429Z0uI7wRbUYYf5cDNXNRCWV1BcRLvt0iyQG6ZH69qW3EqyS2M1xsjlI8rcOC3+RSW6zRzz2lxGs5BIQk8NSsg2IbK3Gl6hbXaSl7SdN7RN1xVuO7a2nh2uNlwcg9QVPWo7ZY5pLqKePy50Qsjg/dXuKWxgg1K1CLIY2s1wqsM5HJpPcbKtrKjaiYp7Qi2lyRngMfWrkUEenXElksghSdh+8HO32qDy7i5tYVW5WZYjkgenpmpbqcT6WXe2WSZXyMdQPU/rQ+6FoSW1n9lnuEmlE+DgbjySfUU2KF7WOWynCiKQMwXGQPp71JLdq+nyaiAWbd5b7ec8cGqlzE2oQpc28hSWJVC7mxn1JprUNix4agLxvZFQMFirk4Ye/wBKdZXUUbXNqyEGSQDewHHFJKsl75V8XLPEAjmEg4qvfSx7YrhlO9G4QDn6mk/MPQvWLLLazWTTMbhWCoUH5/0qHSydRt7+2um+eMqFduGPY1M4hi+yXav5aBvMPvjqKjuY1WVNQ+0KkTnn0zn/AD+dGw/iGw29tdebZNuWe3jPlurcBfemWtjHd2qWonXzIFZkyM7upyKW8MhuvttvCGt2baWHJYen0pJ82ep/a0g8qMRnjHHI5H8/zoeoLTcLa3uLvSI4Yts7BmO9nwR06A1NGDf6KsbI090kxACYyMcj/PtQuoJbSxSxRFbcx+ZtbkLkU23g/s27tp1nwlyAwccY5/8A10hbali4j/tXSZJbhPLvY35c5Bxg54/Kq4a31HScsXSREGHJBzjuanZ59K1OGVnM8NweQcMo7Zqrq4Wz1Fn8ki2ZgGcqdrD2x260bbjLUKx6rZRLHdZu44idnODzyauslxe2ljawFZLmNWLsx5+o9azLlP7HvZHWFDb48vcjc4IHStO5sI9Jvbae2lkAWHequckqRzR1DcRW+3aXHbRsn2xJSd/GdtUpAt3Z3Mc0O+5LBW2DluaTUIIbZtPmhdi037xdi89f/wBdLLYiwtkvkulzJMDkN90jkj/PrRbqgGQ2kN1a3txLG9vdWwVVYE5Hbp+VBni1i2ZJ5HzFBgOoB3Y9fenXc91L9s1GOQKksqqpU5Bx2P6VFq880RnvLaECElVDIvDHjII/Oi9xWtsUIooNaht9O82S3eGIlNw4Y5yf8+1VbIG72ac0qbt5Yc8H2qbV9Uja6Fxa2vklU+ZhyAxHI/nVOaOAtZ3NojxSiPdIMnaG+v5H8afkPzHRyz2kV5YFFmLy/u9x5Tsf6VueH7aysrP95dulyp/eNt4HoKg0TTzIqXkRi89uqzMOvqM100DyK5WayibJxI0fGfQH3qdivMcWuJbVbtb2G4gHGOAcfzqFzc6VeCbylZHiMe9eV5Hr6011s7bUZYWhkhWZlxGF4Q9xRCGa11KyS4aOZ51EQkPy4xzgnp2pbgRBVsbqeRt0RNsVHbaT0P8AP86bH5WkPAFYFHjLYPQ571cvVknsrmEfPOwVNrLg59j6dagt42XT3guUBmgiC7Tw4wcU7difUZHM2lC0mkZVWaT/AFIw0bKeCfrVOCX7BqktysLx2jzZ3MuVbnoP1q1aXUOp27WM0Rt2t4m2H170zTbi3lt4bWYGWOVmVH9DigoZqPnRXGoTWUaiGRAvqGBPT9KdPB5N7ZyWaiHbCJJAo4D45B/Wq+mNJCt7YMTh5lAlHJUA9B/ntToJl0bVLuKedpIHGw4z8vvmjcNEh1xdCQWdxEjCY/60rkjg96bqzi6tEuY1We7805YcY7g1KpGk6jtCg2wRiNrHkEcEj8qj09Y9Lnt5zcCe3mYNgdefSq30J22JruVNR0m9mnco+VXcOp9sVVja3vtMCqzRyQRjyyrYKkU/VE5F1a3KtbtKd8bcAHP/AOqm65GXtbi7hO2FSEUKOScf5/OhdmHmfXVO6Dimilzj6VzFi5z3oxR2ooGHTpSg80h4opALjNGeKQdacMetAAMn6Uox9aTPpS0kAvGPegA+hpo44p3J5psAPNCjOaQ8UDmpQAe9LzSZNKP0pgL7c0vBOTSc5NJyKSAUHr1FKPrSfzpP50XAdS5/yabnilzxigBR1pOgpM0oORTAUZNLTc/gKdnsaLgFKTupKUUgF69KQfWg8f8A16P880wFwPejr9aX2pM4PP6UIBR/Kl/nSD9aShAPB60nvSdKKAD+VKOvtSdSKdzj3obACaAeKQc9etLUgIetH1o5/Kg+oqgPMvi7amWzjcdRXis67COmPSvePir82l9OleDXBPmHcMjtWkQZEMMf7ozU6SFW55FVt3mPU8KEkA1owsSTlG7HBqCRggztzSTbknyTmgyK4IHDdSKkViBmLtwdw9DSyziI7CTtP3Qo5pq5bLFcAcVKj74jGUULnhx1piI5V8pEWQ4B5yetSwrG6gbGLjGD2zSsyfZiroZGJGGPano0+V/eKiAcKOtO4FWWJvOYOdpHSi2QTy4H31Ock8GnyFZpZDjLg5Ge9RJNJLzJtWRTjaO4piJfNdmkJwjDjC1JAyJKsg3bhxhumajKZcSRjBAw3PFK/wAqhmcyJ3VRSuFhEO2e4WSQ/NypSjy3j8tJCACu4N3pIN00jrgxgjIJ61JbxebIcZaVehY8Ur6gNhnfypVSJS+7O9utIVadQ2FeQH5s1N5u+fbIpd/7o6VYWKEZZ8IOhQU73GZ/2geYyhN/qvarkNvJZx+YxAt5edoYZFJPNHA37mMRq2Ac96je3Zjgr8h43t2oBklxLBbAiNdkUn8TDkCq8EckiM0cZdWOEc1YKKtuYpVM5IwjjpUa3Kiy8iSZoyP4Fo3ELHGrW+2QlpsjAHSn3kcnksxxGyAdBzSxIZrcCOMII+rtwTTonVVlzI0rAc9xSGhnlvc2CSQIFOQSzVHtRJldsySdG44oEjOm4SB1P/LMdKYXkKncBEhwPlPNAD5rU2zxSvMWjZuUXpihIDDc4BEEMvzbietOQvFDjlYSeGkHNRLtmnSIoZtv3WbpRoMWLbDdMiqGEhxvk6CpdoE5jDtK/wDCB0FRTwxR7obiQ7c/IF5NSrdyJGEVViVBnc33ifrQIR5JbeQJN8oHAVe9I0ryHykjWJ4/4u5NNt4Zbob4R+83ZLSHmnMkfmh1kaS6X7yjpijoMY0dxcyq8cRYx4Ls56U6SGN5BKFNzJ1xT7ycSW6zbtrE8xoKZbl0bzIP3EbDkk9aBE24GESSFYN5wY1POKD/AKFdjavlwyDr6e9EEkTRvtQuOm9xwDTVj2PtncXCAYGzqCfWncViGeK3MsscYeYORgngCnSuRIsLNlAMJjkZqRIHBxJKUhGSFHJp0KqpUEFUHOWXk0rjGtbT+YBM+0AZUR9SPeh53mQIMQlDknHLUsPmSTSG2+Ug7t0rYpG/f7JYwzXIPOPukd6YIfE7yEbcL1ZmY81NaIm4yBDJtHU9Mmqs0zJtlZVZgeY06GpPOzl22qr/AMCHvSELIFMxUZc9yw4FRySMcsoOR1Y9x7VZZwFEbHDY4Qd/rVfzpoyVbkDjaBwKQyZpUECyLw5Pyrnr9abJLOikp++BIzjotORSIzwGHBLMOfoKbMiRRAMWiifkJG2Dmn0AJZra2kG+QSjBJjXsaZLvsCl1HGy28q7grjcB/nmkjYQyiBkVUk5LyDmn3E5t50hdmktfKwNh4NAFDU7GSGd7izuchgJHiBxj149KxNVT7XOrxzFJgoOOxrWIezuZLld0ts8e3LdQPQ1kzqrZuIYwOOg7CrTEQRxrNGLjcRKDhsDqK2fCUAuNX2rkrngdzWVFM0biRAhQ/fTHeun+HiGbXYgQMNKBx9a2juZy2P0a+Btl9l8K2i4IUIK9XRsrjrXn/wAK7c23hu0UAhfLH8q76M+oxXd0OYkHBHrRgZ560qvnJP0pI1LMxJ+mKVih4XnOMVKR3pnanqCaQXHodvJpytzSbAV5OaVQAMUCBfmJ3UvBPrikbkVGOOKBjnbB9RSZ460zvxzRk5xQAhOD60gyKdtGSe9IeuO1ICJ+pNMLbgetOd+faoeQOKQCd8VLjdjnn2qPI3U8gkjHakUPbv3rmfiF4h/4Rvwvd3IP75xsjX1J4rp1AA6V4t8bdfW/1iz0aJiFgHmyEdvSvPx1b2NGUjqw8OeokeV/Gq2+zfDvw2/lf6S94ZfOB4ye1dX4b+K2j+D/AA1az3bs94iDbCnVj6VJ8ZbVdS/Z8tLiRATb3aFZUHKjOM186uZFkhdmWZtoww5GK+XwVRuDaPcq01NJM7b4mfFjUPirrcVxe2sdpbwRlIo1OcjPevK9Q+GtjfxyS2lyIJS+QobnJ9q22B5AAJJ5I7U6NCxfadnHLN610ys9WXTTgrRMfw/NrfhSRrK+j+2adcKVJQEsCP8AP616z8evEGk+MvC3gZ9Ilc6jpkIW4DZDJjHH8z/njz2+1ptEe1AuEeWYjaI13j0PFbvifwZrOi+FH8R3CiRQRJIgzlVPIBHuP51584U4y5o6HXNylbmZl23hiy0Wzh1/XtbNw8jjyLBBuck9jjj8/SuK1nxHPq8t0XdozHK0ax56L2/pXpGgeCtP+L1hbW9he/2ZqbQefbLI/wAjyDqp+teWeJdA1bwrrV5p+tWTWV6Jc/P0ftlT3FOFpvQPhdmYVqwkjiKqzsq4yO1a3horDZ3bM5UmdAAe/Ndx8IfCNqunavqeqQttjt5RECMgnHXFcLpn7vSJ3LZZrxAPQDNdrhypHO6nO2kdLdaqumPLdsAEU9/4j2qt4OT+xDceIr918x2LJu5wO1U7i0j8ReJzYvIPsEH7yVo+jEdh+lVfFfiOLVr2xstMhKWMamB0PVn9aym+iCEdS14h1nVPFEtzp93K0qYFzZonCKuMnAHfimC5ujcaf4ieASwKRaXkaDv6kDvVKwubq0t7S/VD5+lyfZ7lD08kt/8AqrrNNiS08Q3GjzfNpWtxechJwqyYByMfhWF7aHdGOlzm9N1a2svGV1dQoSgkxGmeg7Zr6B+FfjQeA/iJp19M6x6Xq6eRdIBlDnoSPWvm61gisr+82EOwkwrAenHX869R8NXQ8Q2A02YCN0GYZh1Vx0+lcFZ66bnbGCnDlZ2/x38BHwH4zPiDTw/kN+9iVR8skJPzL+GatfCTX7XRPF0ZgmlbTtQAlTaeM9wf89q9E8HXcXxr+F0ug3cu/wAR6ICAGX5pFAwB75H9K+ftPSXw/r0ugRB7SVF+0WW442sD86H/AD2pu1anpujjpp2dKW5956Fs1BBOgZhj5fSsH4x6Rp9/4KvHulRp41Pl56hu2Kxfg54tk13w1bSTXarcQt5TwxdcjqT/AJ71W/aOguF8IWz28xSSWXPXnArz4JuaRypO9mfMCxIkTlH3SZySvr3piXQdGHmkyKMBHXIP40KdkMa+Xl85yev0/nUM1syHMW0M3Jr6lOyM7czLEUv2omTy0XBCsqHg1Fd2s1hai4uEI3sdoboRnjFE+rW1lp+YFMshGJGjTeQa6HwP4En8fanZfa7e6a2fBFyc4VfUds1z1KjtodMYqGsjG8NeDNS8favaWltOLYSn5Qy7AgB6k17ANa0T4NNdxJK2u63DGpkWFNu3HTJ9KzPiR47034LGOz8N6bDfXERX7Rfyyea0Q7gAd+v+RXkera3cL8QbjWGunktNbtGZmboW2/yzn8q86U3UdlsbRpOprLY97+E3jZfiTb+IdB1Z2F7qObq1ULwoI9fUGvItd0IaLrur6BfQss1xJsZm4CPj5SPyqTwhq9x4Nu/C3ie3nCwoypNgcFScHPtXqX7SHhiO/a28WWgZrG7jRnnt+uc5DD9Kiny/AEo+xqabM6r9m7x0Nb8NTeGNS/0m/wBNfysEZyvY812nir4X6fq0pMlv5Ujc5XgAfSvlfwd4vf4c+NtM8RxyeZaXuLe7VuNpzwT74r7Iu9ZfWNHhvo2LJKgcFecDFctRcj0MaseSd1sz508b/Dqx8PRT/Z7ESXCg+XJt+8PSuR+EfjBPhx4yGqXlqzySbbURAYKqx6k+gOK998XQf2zpEZJYGJuhHOK+cvHejS2t81xbhlRmwZAemDx+Nd+BxDU+SXUxqRU42Z9w6hJBqdhDd20a4kQMec/nXn3idLCGzuZ7ooloFInLfdxXm/wi+P8AbaP4evNJ8QiXZbR5inVc7/Y+/wDn6eUeP/ibf/EV54vOkt9PDHy7eLKgjsTX0zrK2h4caMufU5rVLyCHVbj7Jh7YyMY5EGMDPGP896q+I9Ds/Fc9qYpJLedlwTJjDNjrSxvstkjAJCDo3Wq0sE11EhAKMG3Ju6Z/zmvPnTjPc9ylVlT0Rx118P8AWbcSyxBLyNGKkRnkfhV7QNYvvC+p2t0YJrW5tmBMcg2+Yuecevb8q6WCSe2R3WZw0gKkK3WqGv6xckxQSt9t8pdqCY9AeetZOhFmvt5S0Z2vxnt4tUttJ8TWiYhuosOBzzjgn9a8gxvl3ckdeK667+IFxP4JPhqezVYlcNHKG3FR3H0/xrlkhKYGflI7V7GApuEPePBxMteUv2fO3jH071oZUL8vB/rVO0UlFUc46E1dcAyBc8dya9U889B+HcG+RCeSW4PfFfS/g6EJHFjnjmvnf4a2+GQEYwRX0h4Tj2pGe3Q10QMpHoenAbcDIxWorfKBWXpozGODzWqIwO/5VvczHEgHFO3AgCmhTnPWjqvcH0qWAOvHBoBIHWkH0OaU96YEcrblGOtNt0Ay3fpTJG+cAdM1YhBCjimBNkZA/lUbNuY0/aSD61FtIz3pAEhwP8TVR3w3FTs+4c5/EVUm+YkjgVLGM3KGbk1Slfn0B5qU5KMCe/BHtVefBIXJp3AYTvUgZ602NAcjnbQCfNx/CPWlyMYB5qQH243cjisD4jeL4fAfg3VdYnOPJhIi9WfsK6KNcAgDA5/Ovl/9sTx+Lb+x/C8UhYyEz3IXkAHgBv1NROVkOKuz5h1fVG1WeRrxs3l9KZxIG5Yscn+lZU5uBDeySyMlzDgANyWHTbU8sCSXUdvdSBltyTE+MfQZqrdTw3dtekyzC5gYOrJ92T1H1rkbOkqzQNdG2WfdbXsgBZ07qOR+NWrK5gv725zI/mJEfKVhjDgdaddXL6hcaZBeIqyDLNOvB2+/vVeRGt9RuVEghkb5IzIOBx3/AMakditbTM+gLLcXGDGTtz0Y56fXpVq9CaldWBmuh5qENjHIHufyqs4a58Mm2EcW3JZZVIz5ncVPeRItnp0Uu0FUAlmU87fQ0CEe6jn8QSxzwOkqjakrdMEdapxysbXUNPUL9nVyWLHkt9fStMXP2HX1W5UMksflx9woI4YeprGka3mS8tZLdzGpy0/cntimHUlkhe7trJJ7cDzHyrqei+/61d1OXzPEVtG8YeHAWID7xHQH6dajv0NhY2UVuSyuuWB48vPofwqOW4FvPYnO9EUCKZTl8HqR70gHiU2+rXNmluxhAYzOOAfQg+tRq507wzcXkKtOZpNpjJ+5j1q5p8cq38wR1mhiUmQy9X9KpaTMLTRb6VId7s52RbuCueSR3oAC9tbaHY3kAJjdiJwwyd3X8u1S2lo/9vW8ls86RyR+bIko6AdQPWobyBn02zltXMYjlVZIAvBOc7hWnqUpvtetoorkW91GA7YPUjsP8KB7lC0hF49/qEErNLgiK3+78o+8RSWbudKDWYWFQf3kZPzMT3zWhYtBeX16xDpLlisfQcctiqIijutBkMUX2aeOTIXd9/Oe9LUVi1qv2o6hpqOI4biWMBpVboB0IH5CgB/7TuxcPFBNIPKjkKgANjqf896gi8u71LT4b7ENwkX7x+zf/X6U6PedalgulBLt5cO7qvHBNOwEFg5j0idbt0uGjfdu3YBfPQmpC15H9knu40bDblfIyiHtn8qYYLa8sbu0aMLFG3Mz8ASegqV4jFbWFk0bPbMN0jZzkDrijYdi3ZxeZrszXLq0OMJk5wCOo/SonRY7K8jNt5ltJ8u9OdrZ7VOkUEMlyQFdGUIhjOWCEcEfSodMZ9O8MXrbxtLlU3nncD1H1ouNi38dvZ2NntB+ylR5qj1/i2+/SlkuLWz1KE26u6zJgRjqiEckfpUbQrBaWaTFZoZG85snA8zuAKsQwi8v5SjnzfKDLuHAXup/z2oJ1I9OlXTtPuuWKSOYtgGQ2ejfy/KqV5p40vS4JoZMlbgLOjNzk+o/KpYneU3T200arAPK8ped/uf8ajuHkktI2hWOUK22dGPJb/CgC1bbx4iS7jT5jFhVYcD1B9sd6rgC5k1C6h3R28bMGjQZJP8Ah0rQ1CedNWj+zR5nniG9Rwqkf5FVbS4+yJfXMUMiyHJ+zccj+Ij2oAzLdle2+zjE0bHdLkndntxWpqizRQWIsYXjumIBR/4PcVnW0CxeHzfwq0FysobaOd61qRSS3uoWd1M/lzTfLIrt91ezAdu1AF06ek2sPLcBVuYIhJFCpx5j9z/X8awtMYalb6v9rTEoywY+voavRx/234kmYTvFJCpjQuMAnHX+dZtufPtdQtHjkLBt3mp1OD900AS+Zv0OBHgfzSwRJMcjPGKl1u3+znSBPcmSG2wD6yc+vfnNP1S4ubfRY3VRGjOJI1b7yDp/j+dMvo4Re6Xbyy+dashmWQNk5PXA+tAD5plsteeKIPcDliFGCqnoQfaobdrmPSbuYENbTybREexz1q3pslzHrEyxg3KFDvkYYBTt/Sqel6XcrpeozPcKiCXHl9cZ6E0wsTwWsQ0y3VZiRE+8gHgMOoqbV7u5TV7VrRhJJKodQR8qZHOff3qncNHBa2otirkP5cqt0du+fatQQi48QQyeVtlki2lAcBT249KQGZp6SSalcAMqJbgyOw+bzM/w/wAzUVvaxS/aGQlJnwSHPzBM9R9K0IYYW1G6SJgZJhv8noAV6kVnxIotr5pIXYqwfzY+OP7v86VwsXbiRfsto/2RQY3MMZXjf6MP1p13bJJrcNtfs0M0RDStHwvoPxpkrxE6fI0ZikLCSFXzkp6EfnzU7ahbt4hS31G2lex2krJHyzjt9R/hTAgt0iXWLky2ciNjy0ZWyVPqahtbmU6dPES5t4J2L7R94+hq5a3cdnf3EKyvK8xIWRR80aY4P8qqW/2qC0uRJJ5cTHaqkf6x88MKAsQ+IQbSwjSSeSQTHeir8xiT0z+f5VPLcx291pMyZvYSuFyeCMdP8+lVm32ujoSRd+ZMFmYn/VnParkGy21aMuVhRFL26beA47N+vPvQAv22Sz1S+lUkW6qM7k6Ie31zVfSkNxpc32Ng6u+AX4JHdqksZ7vV/El9dRIq26xEsGOQR3XFTSWxstPkeNPmdSoUdAtNIZRuoLOOxgnspTLLbsd1u3d+/FZviOdotUhtLeLyXuSksoIwFOMtj261tW9pBJpttbpEiMDnzd2XLdzVq58O20Cw6peXHnLEpVlY9cjtSEcFo2nza7e6pFbIucM6E9MDkgVh28M4vYEkUq+SuG/nXsOktaxxodMjSKMIWMjjI3Ht71xfjzxTZagJIprKOK+QqqyxDaB+FUpK4mroglsLX7CLaSLdu4Ziear2muNDq1ja2Q8uKL5UDgYz7n866n4cfDHxH4xvIbfdDHYpG0xuWPYDOCc9awde06G31SKC1+8k2GPcjPWtJPmM0rHY2EpbXLmBpY0Jj80eXzuOMEfyrMs4Jr6yu3NwUaCU4Q8Fkz2pkEC3Wu2zW7JFNCoiVQfvv6/Sr8V2ZrO/sCp+0xneZ1HRxnKn9fyrJaGo83/2uytLhgsEq5iWNzgFegbFM1TTyt9bx3FwJIAinzDxv9PryKpXxjfQ7aW7Ainc7UkI+YrnnOKu3sW7VtOt5X36b5Y2OB97Hf6daLgPsoUju5oZXeR3DbhnhcDj8KohXk06+uLu3KWR/dpxna3qK0CgtdUvbdI2njYl5JE6hMcEH+lMjvpY/DshhUyxn92YD0K9iaRSKdzbra2VjtOIFwZ2xyx9Mdu1X4rq3uboziN4pXj/AHVueML3H/16jv1hXSbWQyeXwA5fozdh/KqjzXF3qdpcWmI70rgiT+EDr+FBGhJZ2EZ1Kb7JMVSFGdY2PLMexPfFN0KKJ9Nu2uEaHUJtxEyAlYwvbHvTLR7S81Sacv5UsJwkIBUGQ9efz/Or+mXbLo8ybNk8jM8p67cfw/jxTQyKe+h1Dw1BZyDcQwMcgJVWPcEfXFV9YsTby2KXTu0CkS+aORs7qKZdXN3b6FB5kAe3klAtuPmSres2yWWm2YN1JdwIwDLnoe4/n+VLUSI5JVttZjkgYz2UkJ2gnJAPT8aq2O+3u79IIzLbYP2guDkg9BV65st2vWkmnnD7P3asvyg46H9adpJl1HU7p4H8gRczbvusfQD/AD0pDCyllv8AQpZ4AAkYKGAj8QSKa0cA8PQyQkrO3zXEfr6YqWxQx2F/skC3chby1Xgbe5xVGWSK88Ps0ETG6gcJvB4f1IpjZdmcGLT5o7QrLKhjEQYAq3Zh+n61Bc2/2bVbWO5udl2oxIuOM9hn/PWotdtppDpxUfZriTaPMZuMeuKkuUhg8TWrXyySxhCJMfxHHB/rSC46xQ297PDcxfaridj8y8mKMDrWfp87f2dfQLE0sMTn98vds9PpV6HVfsmtSxBPtBkUjdF1jXsRVWG68nSb2SFWmjdyrBhjnNMTK91cyyWlrDJEjJLINrf88/atO9I0+9sLmAm7jzjyXOPm9qp/ZRptgjqY52dg1xGx/wBWfb8MVZ1PVEubvSpYofsao+AjDJPoaBWI3sppfEcb26NBPKTI27j5R1B9e9T6Elndaxc3k0ZidQyQxE7QXHf6VW1KRtQ8T26zTrBNFnzGUkD2wfy/OmzoF8TXEU8hLqgZMj5d1HQew3S2W5tNWtkQxMSSxQZOPQ1Pc3P2XQ7R2gJjkXZCW6r2P4ZzSaHqk8a6tE0CNEfvMBg59Qak+zyWXh8TSZSIsMRv8209j7Ug3JxYRaObXJFzbpGZvMLfxdwBVSG7uNM1yAxL+7uFO9mzjYfftRqEi5tb5CZbZQG8hfuyHvmrk8cmo3/7tDKZlV0ifACrj5lIppjK9nZXU76lL5yPbD5UjYg7vc/57VRMqapoknmMFuYjseQHl0HQe4FT21j/AKbd7Xmt5bSNljhU5D/X1/8ArUmmRhdGn81VaeRGcbl+Xv096ogjhmjfSbfV47UAW7ELH/yzfHf61zuuQvfGOSfELupkaJfQ9M1sXN62qeH7eNF2/ZF3bR8q5zyCK5fxHqLS3MbGVBP5ZJjQ8AelNB0Ods2FvNiUNs39R1xUkLxfaZtrGNWbAOPekile4s1d18wxtgCpIcyQ5eAI6vkMmc1ZC1LSEx3U0JnBZhjIbj61c0/ct5JZttkHlkksAeg4wayQ0VwZX2OJgeSehH0q/bRrJbyskojlVejdfzoeo0a9jEksyQzxfMUYKRwVwM1as5w1rBb+a58vKpxwe/P+e1Z9st1LH9oSUOY0yeR/Kr/2kmK2uwikbcPgcA81m1Y03LNnbrdWMcMsitNHIX5PB6YFTWyi70y4gkybkT7l55246c1HdwR2psL2MeVGzCTaDw2DT7oFXgv4eYpJMyBhnGD0B/OnuhbFe8m8+3uZI4jIyPhTIvzdOf61a1Kd9VtI7yB183IVlU9OKr3F0o1N7m2LPbSy4QA4CAnnP+e1TSM9tqRHkfupWwi44PuaVg0IdUm/dm7tpGhmjdQynOBx0/nTtVuLnL3NuikqFMg7ngdvSk1BVifyJ4lWN3H3Scsc9aV5hZXMtvNLKjyARiTqQB2oTd7CautCHU7w2v2O82JKHVTMUH3Sf4eKTUVit9TjnjjZLaVR84/hyO1SwQyQiWy2x3TD7qn5SR71UNzcy29xp5zgEGOPdnae9XoLYnicWshiS43Wjg7WkXkE/wBKjgsv7N1fy5JUuIZI2ZWXpmgwQzaPscOJouGBXBz7frUaEarYMi5glhAXJPQepz+FKw7lu1iljvmhu7Qi38lyAeisRwR/ntUOn2GES1nLBfmf5lOR7g1FcRz6pYFLeY7rZF3j+8fX/PpVu5nuZra22nDwRDzUzyT6/wAqmzGVrXyHgnt/McFCSGbq1UrWza6tZ7e3usvGS3PAP0rQlujKsM5gTfjDuFHA9KjaW1ikFzBbPEGXDFW4PvQm0Fky3Z3UhsIYpAslxExzg5O31qFU+0ow8tYWV8llGSfepTHaabIlyZGj81cop6knoabb2a6XdB3vll80bsDOSaa8ws+gt4YJoxNHI7SxSDc27Kt9Kcsg1FXuPtJRy+WXb9z6UlpDcw6oUvowttIMhlxgccVDEHhvDb3EIED/ADDA6/j+JosK5ZuIJFX7cqKyyABdrc9e4p9zdzw3ZnhgCwyDY7BeDkc/1qvpc2Xk09g6o7B0MhzjHYUsc1wq3drLIFV5FAVeg55+lOw9ye6MUM8GxNtuSCwU8DIqZkg0m9Ty5HaGTksOwPUGo7a8WJLuxurdt6AbcjJP0NKgiuorm2lVkaOMyKV6gDqCPyqfQL30HKpsLuFW2y21ww6/dAPcmqM8HkX0lrOXWymchHj7c9qt6fG+s6WyRTcwIT05bv8A41Xje8vNPS1UAtBliw5OPWnuK1h0EsGlPPYRO4EnG9+3vmprZJtPMsDlZ0kXCyk1Heobzw7HJcR7LxJCjsg5K4yDx+NK8MeqaU9wl1sli2x4J9uOPWh+Yh1rYzx3bwTJut2jZlUjOw0+zWEiKwuN8kMjsRgdCeP8KYxlvLD7RauwvLULG4P8/wDPrU9413cwRXdqF3xxgyqeu7vilYojtTF9gksBKYGMmFlPP4UtlM82m3djJL5sykCOPP3uef6U+S1UWUN0lsqNtLSFSfXuKqy/ZYUstQtXkMuSWHoRRuC8y3HhrS4tpoWDJHjbs5B/uinaYV1WFbEwujxREKN3KgDnIp2p3N5PYJfRXMIR5AcKcEexNNvpJZLttTtwqW2NjSKwyRgZ4pbgiaC0XVSmnPdCzMaEoZP4vp71BbyHUoxpy3Kuy/dz0P8AniotUuPNvob+GIgqoz8vy4xz/Wn3M1tb3Frd2cLJNEu5ivTOetPyZSLunGe4tZ7FfLuJw37tGb7p79abYvczW2o2l7GHvI8LFnv2xn86imitzHaanbxlZ5CWKg/e9c/nS30DalaNqiTLGBLtZM4IPX/Gp2FYdpMzec1neRFTBEfLI6xsD0pNDNtM8tndhmiVXkSRu7UahBLdGbUopTE6hVGT0OBzRfSy3VpBfQSxmSGICQKB1PXim/IXqU9HuLS4t2sZd6CacnpwDjjj061RjmSS5ksZpmgWeQfOg4GOpwK1dVMd7YWlxZxF7pIy8vlLjB/D2zWMZobiK1mEOJ0bD9eQO9IOo6e1ubFzZNMoEp24U8HnAODTdNs9QtdWltPJWeIDZIAchx/nFRqLW/kMsDML1HwSWypz6V1FtbwGTzG1B7WWTjfjv6incYt3DaSW4WexktAjD5owSdv+NXorTTr6SC3tb1rfHV2Ygv3A+tMjg1MQeY15HPGj/MvHzL646025uGW4+0SwR/ZoVLt5K8E9iKQEz2l7NaQu8pmMc5dn4JAB4/z7VBqdy11YRXaoJG+1n5lGAVBHOKsTLatqUQSWWI+QZtjZAPGQMCo7Q3Vvf2nmyqbGVGP+z+VAEWryCK1nu5GkjSaTahXnnsR3/wD1Ut2JpljvYHZo12q0n8T8f/r/ADoWcWNxaW91ZiS1mlJAf1PGRQ15a6XeixKzx2802CM/d7cZ/ChaARapDJcyPdabMHMMYDIQOSRzSOpvdNs7hFEVwq7njjUZBz3Aps5j0y61Czg82O3kPzSjG7rzj/Paomig0e5aUSuUkh2Bx/FkdfrVWuK9ghgS60nzUCi7SYg+WOWAGSf8+tQEf2layeVGjylgrE8HPoRT4IovDjWZ+0NLA5MoZ1wRzz/Wq43WLLqks8Zhlc4QcY5/z+dJ6ajJLKWO8jvI7mMfaoEEcbox+YelO0JLTUb0Wk6vby26EQgtjnrSXdtLcwSX9oFRg4IZGI468/p+dS30kup/aZ7doVtlx8wYb92KLiaK4tbeK6is5w8lpcSeuCrdqUTpa5tZVdbYSjIY8kdMj9Kbexz6vDaxW8wllto90uDyxz3P5U28sLnUtJhhhb9+GLMkkgyoFP4hH1/0py4460maA1cyZqKOM8UY+tGaWmAYzSkZpppakYUu360Dijr60CF6etJk9BSig8/WlsAvIGaMn8KQdevFAHpQMWl6DpTf0pQaSQhSOM0YzRxRjmmwAde+KXr+NFA5pJAJzk/0paUDNJ6f0p2EB5owe9LRj5c+hpjADPbGKOlKO/b60dB3zmkAdBSjkc0cHoeaD+NIApQM0gPFKKYBznjk0dDRuoBqQFAz+NLjHak6Y60fyNMBRxijGep/KkzjNH50gFHSgHn2pATSgZpgLntR/Kk60vX3pAByD6UfSgnn3oPPNMAIxSYJ9acOaQ9O/NFwOE+KMedJJxnjJrwRiJJTn1r6G+JHzaJIBncOufp/+uvnu6Q7ie4NaxBkXkqucdR71NC3y/MO1QRkhvm71YONvWq3JIZyshGecelU5yMHHX1FTyuFwAOfQ1VmKHodpzmjYZHGZVzySo7Zq5YmNi3mLuc/d9KorOwBQcjOeKmt382ZQp2BeaNxGgWZ0kDEKAeFFV4bVpp1faVX16VIkRJfZ98880kU1w6hJZDgNwF6Ypg/IZNH5kzh2KleQF700QqE+0RrhwcY71LcziKdfLAUqPzqt/rG3FjnOeOlMBzp5g35IJ5ZR0qVmkjiRVUKpOMHrTCS74yETHNPijiTJTfIwPGelSMSMHzGXGW7E0RZ+0YlfbjsvekmmNxMFlzGMcCPqacIzI6bYSjr1c96oRMJAXMkY8oqMe5qJ7dt5fcwRuparasmA+0ySdCOwps0kYIW5Py9hH/KiwEEQgSQ7wZQRhSegNT3aLEhEsjSADhB61VdxcK8ePLUfd9cUIpiVNuWY8726UgJhdebZIoVY2Q87uuapKyFzKIyHB6n/CpxtdjOhMkgOCO1KXkkl3yqHB/gXtQkAkzvJGCWZjnJRRxSW8zRltyqsTjlR1qwp8mORkG1SfXmqq7fMBjB2ngsR0oDoLbFLdn2gxow+8aWO4UYVFMrg48xh0pgtVt33NIbhSOg6KakhkwyqzAA/wAC+tAiS5lVsLKzShOmz1ps07uYYlbykAJxjk0Sk7fKKfZ8HO49ak3JOAix7pM8N2PvTQFT7OWmXhfM6hiavDy541VEMtwpyc9Biq7QmVnMzOJEGBGuMGrCfu40lYrGoG0oOpFK4xLXZcb5JnI2nBijHam3qRJMLqJRGuMEBuTSWcqTyO1ufKhXgk9aka1ihcsHadW6kjimBGbhWO+JAImHJPb6Uya4t7a4jkVjcR4wykcA0gtocnBDA8lV7VNJHDbCMMditzsXk0CHK0cAk807o5FyqJ2PvTY8ptUsFVjkjHzAdqiiYytJEqeWDlg0n0pbZ4j8jxmSc9HzxSQ9gt4Gu7udLZSrDkM7cVMjsVKMDLcp1CngVEYJJZJC0/lOvAVOcj3qVSkJVolCHox7mmAlzM16GkmfyynAhUfpxTBdhFWWILHGPlIQ8mpXAlSSSJNqp992b+VR7ILWWKSFjIjcMzDjJ70xDsny3mgby4jx83Wlht9schBwrDIZhz+FN8yOKaQY83I4B+6DUkjy3MalgHdBhUXpSGMRd0akDGOGc5yadtKsNxKxt029TTxLJ99cSMfvKx+Vaj8p3kEjkbv73bHtSAkleUBMsSB2x0FFypki4Rd7fdlYdqFl3S87dpGBHu5Y0l2MKpYSrKp+WFPmWnuBHDALomO7PmS7sJtPH1ovrgymCxkiWFAhAkI5PvmiOc6nbGdLVLdoZNmW4Y1JcLa6jYwqjP8AaVYqSDnB7UCMZ45tJnjWaUTWzpgMvSsu5xp7PPHIZIj94Y6Vq+eJTHY3asVJIyR096xpt9pI0D/PEXxyO1aRRLbYQyQElgWEbj9a7n4S2wm8Q2qqQf3y4z161wsauiGJVATGVr0r4GWpk8UWS8cyA8dq2huRJ6H6SeALcQaHbDuEAxXVZycY4rm/B6ldLgGCAFArowSCBg/Wuw5kSIewFPXrmmqcEYGaehwaCiQc84NPi+6SaZu5HU07GRjsaVwHjntQx/yKcF469KjLHtSGHbnNOPT3oyD9aRzj/CgBobCk9DTcszcjFOxxjvSEjHI5oARm59ahkY05lwSQaSQgD0qWBCcnk5pox159acX3A4phJ59KQwU9Tgn61LCT3HWo4gxPP14qcDbgDkUAVtT1GLSLC4vLhgkEKF2LHoBXx+/jCTxPrmpaij+Z9qnbaD/cBwBXtX7TWvGy8AXlhazFLqdCSoPO2vnj4MWY1K40u0IxJJjJboBnmvls3q3jyI97A00ouoz074n+I5vDfwe0/wAPSLG0+pndsPJRBzkfpXz3AgES7t2BxnFeifHbxV/bvj+bTbcI1ppcYt0dB1I64/GuB81UjklmdkiRgHyPX0rzsNBU6fqd/wAWwLbPcRN5J5zuz7U2xF3r0x0vTraGe6bK5ZiSfXAFNl36nqf2XSYbmaDbs4UjcT9K9N0rQNK+ENpp19DAL7Xp7d5xCzcJgck45pVKnQ3jHl23IvDPgXSvC+hzXXiDULM67EjG3tCd7gjnAX9Oa3/CvifU/ij4V8Y2uoLF5cml+YgWPGGToQPpXiXjDxJN4rudH8SrELe8V5kuFToDyen4mvVPgXrH2XXbKKWMTQ6lYyQtF2JIyOK4ZPZs2dN8rfU8V8B3MmmWu6CYi6s7jYCDyM+n6V7Pqclj8TfDl1B4hi+03tpaPLbXY4kQgZAJ7ivHLXT/AOzPGmvW+V2LcZ2r1HJ4xXr3hpYl0LVY0QPPPasqFu3ynNYtuDViZ66mH4b1K10/wXcRuTte1ZVLd2K14/Z2b/2DcxsuJFuNwHqK6G/1Mf2XZWUbEBAC/PU+lUtMnkuv7QZIhLFZgMQP4vavoZtNI82KabZlSlfDXhtY0kK6nckscckCudsLEvPfqkhEibbpB3464r0HTfBUXxO0V9R0dzDqtqSWsWbPmL32n19q5SCGTSNesTe2jW7qWtp0m4ODx0rkcl3O6nY09CkiOqNvQ/2frMBheSTgK+AQc/Wuw8I6HqU9lp0Wraajw6dMwW8B5K+mKo+BPB13rFxJot1Es1ja3XmQMT/DnnH5Cvt/4YeDtMuvBt54cuLOJhMhKnjIJHr69DXTRoc3vSMMRilSfLE/OTxloz+F/G93bRh0s5pPMiDnPyn3rrfDt2bK8imglKBCDg9Peup+N/gSWCK/gKeZqOkS7VP8RjB/wxXnfh27ivYoGKbnx9z3rzMVT5WethavOkz2nw94un8CeLtJ8WWMrm2lkEeoL0U5Pp9K7j9pnwbCiWnjTR4d0d4i3ME0fO1+pH4jNeceD1t9Y0S80e8ChJQdu48g9sV7P8GdTX4j/DfU/h/qbRpqmk5a0ZurAfd/z71xU5ckvUrFQ5Wqq6HE/CXx2mheJ9MeJki07WlVmbP3ZMcivSf2m/EUdsdGtpZHIMDOEj6c4xn9a+dZ7K7sdV1bSHjaKaE/bLUY4R0PzKD74r0n4t+KrfxJb+GbiTEryWUaSH+6cc5981UKfLWUuhz1Yqo1OPU4Gzh+ZZ8uVBycelTXOsokslrDbQo8zlY5ZTnbx0wPwqJ2lvdSNlp0Vy4KjHy/K/sMck1698PvhhpfhrQ7vW/EmmKrN89vb3rhBkD35yf6V31auhmlGn5s5/wD8Hrx9Mm8Ra3qlpYaerZeL7xdc8nHb/61SfFD4yw6ld6b4b0Mz6dYSRNH9rjHlqTt4249eK5rxn8Sr7x/aeIPD0ax6IkQ3xWtqMCRBzz61wf2ifxV4EWVnD3+lPsKhfm4Od36frXntSqNOWx1U6P2p7l/wfGZrXWPD+pEzXQyV3cu45/qRWPaXUp0WbTLqJQ+kuTEzfe2E8j9as6tOE/sbxbZlmdsR3QDcoRjIP6VY8W6VDOBqNlJ8l7iN8Dqc/8A660irOx1PRHaaPZQ6j4GisYQOYuFP6V6n8GPEb/EP4Ra54Qv3juNQ0wGKEH7xUdD69cfnXmWkmHSdLtIw24BcEg5PpVXw/4h/wCFU/EjS/EULbdKvJfIu4x0YMep/SuGLSldmuJpe0p3W6M280mGGa+0y88wGb9224/KjgcMPSveP2cvG323R5vCup3DfbrIYTH8aY461zn7Q3hKC6MHinSY1bSbuJSWi6E5yD+PNeU2niK58MazpviS0MqvZsIr6FOf3Rxg8V3VIqpDmW55K/fQt1R9nXmlRy27QLG5yPmdjwv/ANevH/GPhCKOymgiJa2kbOXHRu3Ne3+G9VsfGXhaz1Kw+WG4QPgnnkV5j8bdcOm6MbaBNiq37yQDkL7e9ear86S3OaOx8wzWbabdSpM/mRK/KxnOabLdIl4EtUKqRnbjmpLi5imvGEGWjdi2XHNQSywrI7ABSSB8v8J9f8+tfWpOyuYPXYbH5lvJKWZcNjIJ6H0puy4uS7Y+VGz9KT7IHQiU4UkYDHr6VVvL+6S7MMCxN/DtHzcetJySLjBvUo6jqkejXDwxzCSaQ5wF3bax0knvZwJE+0yO+0RhTub6V1ej+B9V17U/s9rGzvIeZjH8qDvXot/beE/gzao7LcX2vTR4BwrfMR6fw1i6iTtuxtvaCPLPFHhtvDWnaabqHyb+5BkZGPKr2B96xdpkRSowRzVjxDrV14i1OW6vGLljwpP3R6CmQqFTAbtgZr6TDpqmrnz9eV5stWyjykYZB71NEm/GDnJxUf8AqoAM9f51e0iIy3Cp1U/NXQc56/8ADWDcI8rzX0H4ai8sAAdq8S+G1n5YXcDtz3r3bw8ANhxjj+ldMUYy3OxsX+UD+VaSMT0rPs0G1SehHWtBACMZrYzHBiPWngZBOSKbtBpwI2gHmkMVVxzn8KY5wneng8Go5v8AWAc4oAg2Bm9/arWNg65qKNBu4qVn5AzzQA4t0HPIqN2IGP5UMcc8moyRuyMk0gGt14J4qCb7jYwSeKsMwC/N1PYVn3jlVAQnqKkdyBjjAJ5BzgVXk3K2QOR7VK+QCeeuM0wtuzzj3pgQK7AMcd8VLDGWIwOetN8s4HI7E1ZQhD1/KhgU9U1SLRdOub654gtkMzn0C9a/OP4l+LG8YeL9X1eVt9lfyFkw3KDOFH5Yr64/a28eHwt4Dj0q0lJvdUlCNGvUw/xV8SSTRWjyMRGYWPyL/cPv+tctR3ZtBdSCaNQ9rbS3CtuU+VI44J7ZP51XtZja6bIZ4AI4nLMUP3m7g/pUl6j2OoxW8jD/AEhN0XlruCD1/WqssqXWin7XGF8uQxJMpIDnPcflWBqy3qLh7qws5Zo1bbu3AclDyFJp0V4sWuXllew+eXh2BuD5eOhH6flVSa5g0q6sIr2UmHaA0u3qD0x6/wD1qZaTINZvYbjGZojtkQH7vUYP5U+orldtLDRSDyAtvA37slzgt7U+eF7W2tBdETRPmSXHG0Z5ApLV2ttJuBcHdaow8kpywb1/lSarDDDoVoplaYSPmRx/Ax/h/lQAuq3MA1e3fLCKUKIEXnapHGPfpTtLV47a+GfO2P1bue2KhsYpjrdtbbVmUAGJk6quP51PbrJbTX8UkLNFGWLv/ez0Ip6ISI5Ipn0w3M0gAkmw8R6Rj/69QyW0NvdWtxbAyhmCxR9QPXNNnEdxoxlWR54Hf96xblT2BFaC4jXSJYYcQuoAjHYnoTS2KJILW7udcmaJoxbwIWfccl+Pu471Qt1N9o959mBjkhflR1Azzj9KmltTYeJJYoI5VnVS+2NufemafGWtb6OLP2yXMynOCB0Ix+X5UCJrx5k0a1aNmjmQ42p0Yno2aS6h36zbR3MPl35QFyoxk9iPemXS/a7G0kJlhSGQIFwdsnPPPrmreotBNqtt508izJhPMYfdHYZ9aTGNsEivNVv0vGfzEDLFjgB8dT/Kod1nPoMMELgTW8obeT98nqD+P86uNcpb6ncxPGEup1IWRvb1/wAawp5FGhXH2qPYPM/cyL/E3figV9TS1Nj52l2t66rGQRLOF5Ck9Pen3Ev9n61PbSICVj2wTodzBCOD/n1qGdHgtdKbUGEluiBj6gE9M1LZRTweJS8xjubVoiynt5eOo+lLqO5EHb+yrkSRrNEWHlJjksOrCpospFa+Yyy25/eMUbhD3UY9arrdOdOvrlFE1ony7APmQ5+8P896Li2traGxEDsYpcM2D989waoRqpbga0zWsaTxTqd4B42Y/Q1Alg9vpF3tUMqyEKhO7A7GrIimF6TYx7xszIp42oByDVG2sXstKubgM9yJ32GNW4VT0J9v8KRTItVkVbe0kghFxFuXOW53d+K040mGuq1vF8hjDMG7kDlSPfmqsEdrbafaGKN90TGPkfx9qrWdxPF4gDDeiwoZJM9T/s0luISztUu7XVLlFNvexqWhjPdQealgsII9MtJXUrKCJXnjOQ+fT6elT6NBDftqEwuA1wil9r8AJ3A96r3t+JdLVLeN4/s2Y1RV4kyc7vzphcbeyynVEVi9vcyYkLN3I9PTPHFMhifU9RuLqRvLliDAr0B9RUbzyT3tkuoXayXKqVdmHI4+UZ9e1Sw38sst/BDGsdznBL8g4HHTvT3JIVvkk0CPyt0SI5QBf4mJ4/pU+ro99/ZlvchBPDgTXC8HHUA08XItfDKtOiIwf92jDblu/wDSqd21xEtkl8FKSn/Wdyvpx1FIOpanjGl6+bN5WaWaPYhPb0P1qXSZHs7HUlSFnhGB5rD5i3cfr+lO0ubGszm5QSsw2o2MsiEdV/Ss6K4ura1vZAftFtET8+T97P8A+qgZNJBNcaHBBd7jk+arsOQPTNOSGY61Zxm0gMMEIliWNsl1PU5/Okgv4rrSYba7lkZA3nfKP4T1Aq9qSWdjqNtJYpNKs6DyvK5KKeoPvRYbKtgl1ZeIr+S38w2e0j990wf4TTbFTa6XqUhR5i7Ykj3dF7cVPbq6XV5PbtIYIkKtHL1b6/rUFvCuoaFPP532e4ZQwH+xnt60kLUZ5Vtc2OlzwRSIYnzIp53Hsc96n1G3nGow3EJ8u7lYb8Nzx0IH9KXVF32dj9lnZGiZcgcBx6/z/Kkvcat4gtbCaTyCFDNNH3I6H+VV5CHwpazahPcXc0kV+0bGFNuAD3+lPMNrNokJ8x8Ahic4BburVWszI2sajbXIkaYAqk6DJX6iq8EvmeH7q0u4ggST9yWGCzCkMtajJdRXVo8AVluDsQsNxRD1wfp/OpvtNnYXluzsZYon2RFslsngnFSXkZ03StOEsyv5YWdmi/gPcD3pNTuPtd7ZT6fDFK7lWRcc5759+vNAJkEEV0NXvidtxb+WRPKnZc8YH+elRWMm2zmlEcjwNiJYm6j/AGjnp/8AWqXT5WtNcvo44yisc3Csfl6cik08Mml6hdD9/PI2wR7sFYs8HHfoKSGRah5FvpQgtYQVU/vAeW39cH/Peqc0817rkKRxt9sZBujb7ijv+lWMQrZwyfPG6tt2g7fMJ6MPXmpNRjla6s4ruNbWV1HmyqeTjpz60wS7kNnY/wBl6xdNvEJRcpGGzknqKerP9nuolfzb7b53+wE9APWnSQW/9pSTXok3P+6ijHVWHRj7VRjke6+2wQSSxyxDdLcBeP8AdNIRYs75dL02G8jjKzbu65DZ/rVibXYtX1ezjmhRIYW86WKUYV/VT/8AW9aivryO88NW1jbP+8ABiVl+Yn+L8M1U1TSZtQigEh2y2sf31/jPYe/ehILm/qt5b32q2iabbjTdNuZlTJ6Repz+dch488IG1uNQTcbgWh+e7RgVYDpitiDxLBqukR6aY2glibc5ccBumP5VbWzspPhvt1K6Iu4r/wCa3VcO8eODnuOtVbqJNnM+GtVsNW0uyistcvNE1YQtATGxCSNk4DHIwMYro7vwxpHhXw9Z382rLf69L80sYORGO2PfpXO6D4Is/E/iW9h0i5W0ijh8yEXPysX/ALv5/wA6teEYNF0nUZrjxLZXOovaufOigbhQO5Hfmk/IfqSNOmi263sEH2me7ILeZw8YP92tGzVZrTUbe4R7Vlj875PvFvRv896b5sfjGTUtUgi26dEF8ofd2nPAHvj+dO0zUrmebVVZA9sSDJM3DIAP1/8ArU/MBLqUxeHLaQwhrdiGAfqhHGR7VNd3cVlPY3APnW8nEYQ9Sf4gKrzSibwiImImtzNu8xvvDnBx7VZnhewispUjgkt8brbHQ+oPoetIC1pJmt9Wu0inS8gUbpQ/Bx/d/Co9Mt2utOurvzREXYxGJDyEzw35023Am1h47ULC5XzXy2SDjlSO9QIrXWmXDxExzK5DJ0BTPJFAEWqzxmztYbaZZzFIEMci9WHQ/wA6s6in9s67aRb0sJiAZJAccgdvrxTIUsJbTT5UUpIWK+UerN2YUmqrHbazYQ6goE4OZNq8N6ZoAIZUtvEV/bXULK4jwsg6b/738qh0oyrZ3itg4fc0pbr6DPpVobbTxK0d0slwZQURCfuLjqPX/wCtTrWxC2lyqxr9jjcifuGyMgj360xFWRrl9AlllmKtPIDFEnKoegPtSa7ZpKbEROSykCZc9W75FRxYk0mU2p+0qz7X3cFBnjiluXhEVjcwO6XSuBsk5D4OOfXvSTKRdeaSTVIIrWQpeMwzE3AUdx9Ks2tsBf6nFN+753RhP4n9BVS7tXudftJGgNvLJ8skgPCn1p6yfbdeYTyyRrFz6Bn7HNIRSss3C3JKOLx2IG0ZVQOo9s1C8wvdEdLWN4Xhfah6K/r+taMdwgi1CzQyRyypv8+McgjsfrVKN2uNKiSZWiVGxbqo598/rT6CJ9Rdkj0m0vmYeUFkaQDOE7jPfvVjUVgTxDaPDILq18ovHk8Ef5zUWoxJdRafZvJ5luV3yThhhD1Kiq8qLb67b3MCxzwRoPJUNkEd8/hn86QyW2vIdN1TUruMrOhXJCr2/wD10uhXLXGj3F0mzYmf3LdWXPJNNsLkX/iDULq1gEEMa/NGwyrDuuO5/wAKsadBYf2TeyQbhM7MUhfgBe+KaERAWeq6Dm2h/wBKPMm8/eHsaZ4huZb6w01WiW2lRlEYBAJHTNV4Zo18HyRwweTKjkrIh5J7g0XsV5HodhcXEPmO2GWQ/eUGgb0JtUsnsdVsknlinLxnfKvO5f8AP86al4IvEUObNJPMj8tChyQv94UXsFrbxWdw0clxBAMq4bO/PUVO08jass9hCpnkj2pFIMFQev0oC9xtmlw41MR/6RZpkzbvlOT0x+lR6vf3E+jL5JEzRgJKH6oO2R61KjSCS7uIX/eiIqbdj949+O9VLW1t7nRbgNIV1QjzJMNgBew96Q7l3VGVNO0p7XCtGFXyGP3vUkfU/pTIkS11mTy5HS8lAPlk8oR1H0pT5R06wu0j2XCIY0RjySOhBqC+uJbrXLYXSLHqLINzrx+NPzFuRQSS3niOWRn8iZo28oqfvHvTUJtbCTTku2eeTMxKrznup9Kls1i+3zT3RW3mVmihV+Mue59P/r1Qt4Rb6fftJcSC8UkOy/w+gPtTQGDqV5cT6CRLE0KpNtRzwD65rlJnQzqzgkEfnWnq/iWTUVFuW8uCJdoQ9M9zWZteGcqHWRdh+btzWpDYgXbGgTcBkkk9at2zSxoHMoLg9uoqECa1lWNwNrKSM9CDUlqoW5jglUyRsQxJ9KCdiYRPC5uEfcjNtbaQSPwqeHEE8kxG5HIVhjjrUenCCZ5oGDKTJww6gVoaZaPMJ4ZJVXLgID6d6luxotSSytha3t0ytm3dOA3bn/8AXVrTwbeeZARLE6ZA6AGiOMXDXcEcYcxqMbupJPT+dLbyotvNG25ZUTLFeo7Yx+VG6FqmXbU3EV5FDe82kqEhuyn2/Skto2863sxGzQMzMPb3psY+2rFH9ocvDFujiIzkY6mpFZp47XyiySwoS6euCehqVdDuinZW0cjpYC4eNyxZQBkk9cVYjmkuGKLIDcR84fjP0omlw9vdQQt5sfLN1IptzNFb31reLH5j7c4wcfjTuCQXElxd6fCgZJJ4pd3GM49KlvbiLUbXzJLdvOVyckEHcff061X1RUtpLO7RX2P8+1emc805pHtp4bn7WTby4ypH6Cna5N7EUlzHeKbtJGtpYG2yMT97jpTNUZZWae32h37D/H86LmVbS/wYEe1uGz8wyOvU/hUUrQWszRTKfJkPyNHwAaLD3LDM0UC3KP5oBA+90NSTuLW9Nysfm207bHUDIqrYQxxH7GJWUTSAhz29B/KpI2nbz7cSRLIX+XdwPqKVhrQmuFi0/UpreNWSGb5XfkDGegNSXXlwTyQB3YMmC7HJVeMVG0k32D7IVT7Vu4JfINNiRxps32hA04YKu6jYLFm3UGBrEOrFhhHddox15P51VgtpwbuzeVANo8pQ4657VHJOl/pLyGTyZo38tsZAIxRIsNxYLJE4WZGVXJ9PUUJ9xWLCJ9q06eK7tm862AXkcn0FNtbi0vYikyNFLAuVZR0Gf/1Uy7a4kuI54pwsCHBGSCP/AK9XNSklLRy28KyQDln7yeufbrRcWooB1K384S7ti5xn73PcVWb7VeW43yfvYRkqDzgdqW5nS3ut6IqWswAYqO+OR/OopriCzvVMPmrHIuze3OM0rMq/c0jfJeW9rceWBPEMbdvQD/Jpt2ttPBHPCHhaRvnx3I68VCFa2vIovOBiKHY7Ljk9M1PaqdLmMMxEuVJDqwI59vXpRqtx+aJLxI7lBqH2vYZCMEjlCD0470XcMoifUY0Lo67d4/i9qrWMyWN4kBgZ47kEguDwcdRQJ5GtGtWuMQvMCGB+6R2oWgmSremxaWZLcRI6YcLxkkcj+dV2+zW+s2rwNKkTRfMD1wR0P6VctbiVrK800qPODqYXPf161FDci4sp7ee2R72IZyB83pijcNhyxPpksQjlzE771djyRnng0pdk1JALdGsZpMtnGMZ60/T4oNShCXm6Oe3iIQZ6c5NRWYhvo1tVud6QknOD8/eh6i22JbhbWx1i6txMYorggFh0ODxg0kyQaNdSQPPLKzDyuOig/wBarpYy6lbC1kVXnjZmUbgCF/Gn3FvNNpUizxM8wlzGycsRjqf89qY3qWc3GiXmxWBtpIipDnrnpmobeKfS7iJZIEkglQkrwRg9xUUiDWNOuJJjIJ4cRkjsAOOPWnwSW97ZpIZj51tEEVWHUdz/ADqbdgv3JNLWKffY3Fv5NrK+QhOCD0B5punS2kPmaeFbY8mEZ+nWo51vNWtIpLeXe8C7nz97Gf8A9VS3j28+k2sixZnjY7to54Hf9aoVxPJvLa/ubC4nVYXwY1JwPTipdHlm0u6vrGZVkiaIhC2D83aqL2cN5YpcqWjuGkwWY9O+P5VZvbWKSOS+edw6OoMSjpRfox+Zf0jzrbVYbG+URxIhIYrweM1Xsh52pRWlxamO2uJMkZ4b3qxqit4is551k8r7OisylfmwBiodQWXVLKxW2kBkgt9xZWw3Xr/KpHuFy6/bGsZYJntGkwNrc+gqjeXUWlz3NllhbkiMsV5HPNPnuL/U9Kso4tzXMOWlcfe61QJbVrVInQyXCyk5Awce9UlYQ8ak3hu+ubOG5WRZE2CXHIB/z+tSLaHQ7qC4Msd1G3JIbg/hUE81ve2V951ui3cUgVHTOT+FR6GEvLkRSwvN5IyMDj3zSeuo0bej6U0QkuENvGJB8ucHnrWi9xcmKKabT4p4VOCycAk+9R3cdtHJFE1tIhYFkVOufUirEEkKWQhguwszNiWNj0/2gKhjC0tLI3kiyebbQsQFZjkAnt9KZp7NMl5arOkwjk2eWx4f6VKryXFhaieKOYlvlmj4AAPBaoSttazQXDwN5SyFuBnJHfPp/hTQvMtr/aF7DPObZftFthUKZzjoB+lVLw/27G00nmxNbIF8vHAYe3rVmJpLW4hvre7P2eZwH2tgiqd+16s9xeKN0Esg245BGe9AbliSEeILa2mM4U2sZzGSVO7Ocj3qs7XUukwLBLHc3ALEyueV54x70zVtRa21mYQWaC2B2g84Ykcn+dPea2028228TmIgu4OMAleg/P8ASmu4xjTT3mnrEkYnut/PGcA9en41TlIvbW9guYtkkBBiK5z6Hj1p1zcW2hx6feQO4WU7woHJwec1Heyqv2XVEl2GR8lTnJOf8/nTDR6F2xaK/sjBdMHEdsRtb7wIJx/Ss/SEguZY9Iu0Z4dryI7dj/nFXNV8m7S41G0kKpGRG5/iBx6VGt5cahEJIJEaKOFfOOMMafmShmnSq/8AxK5JTJA0wOM7T0xx+lQ77bQ5Zo0ka4gkbYU/unNTyr/aNjbC1dDdQhmOOCMH+eMUttqBntEtPKi+1M2QZACfz9aTsNFYzLp2sTLaBlWQYLE8c1BqM0ul6lbyQSefGANxf+LPY1pWdyyw3NpKYEuJCDG74znPSqFkf9MvbG6VWcp8rMOQ2R0/Wq0Ytj7J6fWgc89qT/PFGOvWuQtCnr7UA9qByaBn8KQxxpCfxpM/NTiAR3oABz3NLupopQO/X6UAKenXmjqKCKVaQAPxpDS45oHHQ02Ao/Wg4JxRRjApXAXoPejORSA5HtS/jTAX9c0YOKT68/SlAI4qQFpPWgjmjtTuAvTp3o7Ug6YFLjpxQAvBpRz3po4pR04FG4C45o60mfelHNACdSfSl6nFFKuO9JAA6UH2o7mk/wA80ALzg9SB6Uu70zSZPNAwee1AB1Pv7UZ6UYyeDSkcUXAB3oB7d6OlG38fpQAvQ980UAUuOPWkAe5oHNFKDmgaEx/kUZ7Gg0h5FO4mcr8QVzojnH1r55vFxLkc8/hX0R4/U/2FL2A7ntxXzzeHEoABxmtIjK4QMTng/pT2YKmT3pj5HOM80S52gY+b+daIkqzMVI7g9KrMgY53Zqa4yTjGCKqAskp+XNFxD4oy27HBHpS2sEjTjaRgetJFKYifm68Yp8MwMxB5XOOKBE0kNxPKyJJ8+ONverFmlxHHslARlOOe9NU84X93t6FutCzLJH5Llmn3Z39iKAC/iV0Qcls5wKiZ95LxIIgowVJq69m80JeOTYo4qFEhtlySJWP3loHYqxRg53qZcjjA4q/Crta4mk8peyr6U3cWG3Iij7Y702MKgZVy56jPakAxGEcg8uPJA++55p1zfOzI8rF1HYVWmD+cjucr02L2pPKeJWIAWAtksTz+VOwXLaah+8BVRFG/949ainUlGGNpZuC3pTo7eK52rhXJ6Me1TTQIQI2yzpwMUwuVlG4MoTzZF4B6A08gBB5jlRj7i81M5EMgVzj5eAvWmrG+0SQqqBfvF+KQFdmyjiP9zGOpXqaYokjQXFuxGP4ietWP3aMHjJkYjLA9DUEwVCGmBZXOdidBTEJ5qxqZWczyZyY/SpGyVjfePLfrGnanWqjcyhVihK5BPU+1QxW6xRkLGSGfIY9qQx0FwCk8B3ImcjjnNJDGGG1CCzNkM/akjxHLIrKzsx+U9qkVM7lmOGxwi96LiJZYvNaXzP3rZ6r0BpWDJZ7zMFZTjbjk+1LLbSizQKRAFHOOpp0MTvahoYjI2clj2oAYXN6gmh/dlOG9ajgGGLpG0pI+YtyKszDy4gdheV/4VHH403e8aAMBHGeoU0xjPsqx/vFIkJGWQdAaeTImyG5PkoxztTuKrmGYHMf7uGQ9farHmq6hFzcOCAGegfQg3vPcPbiM2sTf8tmHJAqS3aOOLYv+kPniRwcY9jTZg6B/Mk8wtwsYPApYIZmtwkrGDy/uouDmjckcyNNkSOXl7IvTFSEv9nEZ2oV6Ljn86GY7wQyxuBjcepqAb4lE0KeZIpyWb19KSHYlhwkhZYdjBeWJ706DZHiUZmdV+fcOM1XYNLIrTHeH5ZI/4frU0kJ+yqA6rAx6KeSKAC4j3JvZt4Ybig6VDAhiby5wCuNyov8AWrFtA8dvsIMED9JD1NNSdVzATuyceay9vY0wJEbevlzL5QU7wF53VLLcHajRJsRuDkc0tnbkzyFHDgHPmMeAPajzHZ3ZR5uOdxPA+lAEaQKUfMYSJucA8k+9IwYfe/eBR8qhuAPeo/L835ifmHUnIA+lV3MM0mIm25OODwxqdxkreXMX2jDKOHI/lSCK7itkuIH8tV+8xPJPtU8cMttu8xfnQ8IBkAetBm8oksyyq3zbMYA9qYhl6+IEkjV7hVIZgBnn/OaSZfttr9qsoVjuEcDG7BJ/xq08stpbiSP91FJguAelU760EbvLZyGVSwc4p9AKD3Z1G0CXWYbwOQPcVis7QtNDcnkN8ueorflgjv7gyomblH3FS3B+lYeoSQ3E0gMRNwr5PPJq4ieg2GKM27jeTInY8V65+z/Cx8R2XHG7IryVnAt8+SAx+ViOor279niIHxBajbkAitobmUtj9CfDWF0yBfYdPpW8g+Xmue8OkiwiB6gCt9NxIrt6GCJlwcmnxrk85qMevYVID1waQyRo8NxT0GO1Qpkt1qQMe/ahAP6tUZQgn0pQ2c5yKQuCwwTxSYBjHWggk0vOOelIzY4HIoADkNTHb5vWnFs9KTv2oAhc7jnp9KZL1A6inkc8VFM+T15qWA3jB7CmnkAd6GGFJzx6VESSVA6daBllTj8KkIH3ySMcmokBrl/in4qHg74f61qg+9DAwXP94jAqJPlVyoR5pJHzZ8RPEyeP/FHjVWnIisovIt9p4+Xr/WuX+A9wkNleyS/662tJCJCfukdCP0rnPg5ew6lProvHYy3UcjFuuXIzWf4Y12LwtFqqykynzTH5ETYLKeef0r4eterUd+59bCHs4cqNGaN/Knu5bmJZgWYl2+Zvwo8M6BqPxChhsILn7MzP8/y4VlB6k9ar6F4VvvGmuvdS2wtLccKhfgD1JP412HirxG3hFdQ03w4YINRsbcO8sQ3lx3wT+PTpUzm0uVGsI30Rp3ep6H4I0W90XSr+Q+IViJV4o8KDjk7j+HSvOW1W4vtR8La6z+a91E9pcl3JIbPP+feo/wDhIotT1XwvrsqjN5C1rcMOgY8DP61Q1JAPDGs2iR7JtM1ETJhuSpI5A/OuOz3Z3QjGCMvUbv8Asyy1yxcEv9q/dE9tw5x+len/AAZ1B49d8Ks0QJgvEjBY4LA8Y/lXlXji4szqFu4JYyKs7YPQ46H9K7nwRr62+mWN9FGDJZ3Uc4DdwDyP5/nUVnZWLjrFkfxSsk0345+KBEgt42mLCMHI9a3vDGszGQxoA/mRMuG7fKaj/afgi/4WpY6xAn2aPUraOQ7OjZHX61zmm34t7eeQzeUqIRvHcngYpuKlax59/ducjdj7MZwwwY2bJPrmrHhuSTTLRNkmHvCd+O4PY/rWdqQe5mFsCXMpLOV67RyapnU2a9gnhVYlFwEC/Tj9a9OUrbnPFXNTwddy+G9d1O3tp2jkjk3gDIIz2r6J+HR8P/FzWIdP8XaRb3LfZmSO4CbX3AcHIxzXz3qUUdt48jkYtG13DubI4JFen+FLy70C7tL+1G5xIvy+2a8uvLkehty3RJDC/gLxoLVVP2eCaSF89lz8pr6Y+G2swR3kFzuZhjkA8YryT43eF43+y+ILZDbyarABIQeBL61zWl/EbWdC8NGxtjFFMRse5P3hx2r3MPX5oHm4ijz2aPRP2nm8Ppr2l6hpkscl3eArdxREN8vYt+v+enyld+CNbt9e1GbSIoBbeZvAkbbwewFehxpIySrO7zzOxd5Gbkn1qNbP7UJI2keLZgFu544qZpVH7yOjDuVFWTPP47jxdo83mPorPEGyDE2eleheCfiVHp3iPSPEWnh7PU7Vwl/azKULoT823PB4zUAvLmNngE7kIgbD9KdeapAsa280Bu5ZB+7ZIQ2e+N359a4qlCl6M9KGInP3Wro9O+PumxanNB4i8PkLDf8Alz70xkP1YfzrzzTND1fxjC1ro8jGb7SFNvKu0gdzn9a0PD2i+IfFOluttp01vZw3Aj2b/lUn1zxmrVlqur/D7W9QiJFneM+0Hy8ksB+hrNJQhvdmEef4YHrHh3RNL+CTw3+p3h1HVZ7UqtpFGMrjrgn+deAfEDxhqnjbzfESzXKtp15tNi8hZY1zxkfTqe9ej3nhDxB8SRZ+L/D+qN4kvLJCtxp14Qjxf3lAHFedtBHZeLZk1GKXS7fULZ47u2mQgLJ/DjP41wq7leTO2hGK33K3im7ilutJ8V2iqIzhpkjPO1jhgR9KqGa38MeMY54wf7K1hO/3fmqbwnaxqdU8M3aO6SAyWzquTt7/AIVUs9OOqeH7rw/dbv7Q0+bNq/OdnYD9PzraMXNna5Rirktlp0Wn6/eeHLrc1lfgyQ7egfH6dqp63o99pvhSa1huTJNauWjdGyzD0NfS/wAGf2eL7xNbabqHiQCFUixlRiVs9Oe1c/8AG34Z2HgDxGkFjbFbW4BGCeh6k57969ZYTkjeR4s8bGc+WJ434H1J77RLbzondgPnZ+rH/Oa6bWtNj17Q5rN0EYJyjHqD7VzmiQx6b43vLSd3S3mQSQ7R8gPcV3hEDv5TA+UgwC3c189Wj7Odj6SjP2sEzsf2e/EzePfA+sfDvWJPMvbRG+yOw6p2x79a881PQJvD+sajpOoIixyr5Ejk4ODwvFYGnavP8N/iPpPiKN5EtVmCzCM43IeoPtXtnx30ZNSt7Xxnp48yyvUQ7WGQO5rWlK2l9DyKsfYVtNmWf2R/FctsNT8G3rf6RYSZR3bJKHpj8P51D8dNZjh16/SR2NrbISyD+ImvMdD8Tnwb8QfDXiy3iBtp2FlfJu6Engn9K6z9o3994xnSBt0EmxnA7kgGqp0/36b2OWtG0vd6nlVgkc6xsgKsydX7e1T3FxFp8biWFJH2Bt44OOv09aLpHsbZGjkRzIuQIl3MPYitbwd4RufiJqFsmyYwOhD3MkbBFx68Y9q9adXTQmNNQ1kc3eWF3rGpRLbWMridFMQIyT7YH413Ufw4j8KWEWu61GYLFmAeKMjeSB+fboK6fWvEfhX4OJHPaW1zqurQjyt4wqxE8c//AFq8o8ceKbvX7yx1GS4b7JOp/cbjsGc9q4/aup8JqoSlvsS+N/i1iyXTPDsT2NmZcPdEkSEdMAdu9cJuZ3keaSSeVmJMkvLe3JqhNGv+kwEbmV95ABxWiceWhzgbR26mumhG80FRKnBsjjIkb5vv+oq0igMAc54qC1VZSSDz2xVkBvmZhgjivr0rJI+Ok7tssTDEYU9eta3hWDz7gDGNpwM1hs+9gOc4rsPBVp5t1Hxk5HSrW5L2PdPAlh+4j9RXsWiRfKteceD7UxxxjHYGvUNKjxGgH1rqiYNnSWxwo6/hV5DhulVLeMYT+tW8e+DTJHZJ+lIGyenTvQvBHOaQZzj1pjsPbGBzULuWPXNSOQOMY+lRxj8aAJoxtWm85yKeF+XnI+lNAwDg0XAOOe9RnuQORUhOF+tQMcRk55pAMfJ561Tnw8oU9uc1Y81iDx05qp5m/wAzPUcCpGiF2ypBzjrxUO0mLI5yf5VIxzlf17Uw7gAB0oEOEe9gckYqwQAnQYAyc+neooWyvPBHr7VxXxr8ZDwR8NdY1JZNl00Zht1HVnYYGP1/KiT0Gtz43+Pvj/8A4S34l3V9FJI+nWRNgiDnAU/Mfzz+VeS3KKI7lfM32c7bt5HKAdea0JbyQuswxJC4Yyb+uT1P55qlmO2S2s5vMe1nbcdvK59K4W7s6ktCxC6W0/lGVBmPbFLEdzKmM5qjOUm8OHYPPhZyMHrvB+8Kt+adM14QxRRXJZTvb+Hyz7/lVeNTBoN0Y12xtIVEIIODn72e1G4GfqhtrWDTHkT7TYrjdJuztf0A/KrIlurXXAGlintpIuCnBVSKgS3It7OyFqklqz+Z5zNwW9Pr0q3GJbzxFG8VojwtHslRjyq96T0EkNtBOum6s0DwzW7kIqr656isu7SfS7CBXg8yCebMisehpwthpltfvEZBbRyHHlc5yeM06G6kurC2mkjE0UkoDea33f8APFCEXb65k0vUrOezhY/aRsVcfMq9Dz+dRwzvp6ak2WmOOAzZOD1BpupS3Z1iCW2mY5AIhY8J6/hxUUAkn1yfYUVPLY+Wrdc9c0Noa2G2QZfDu+3VcHJkDjkA9OKnvw02m2N0qyxzHCmMdBg8MP1pnlTT6QEhIUnqR1IBqXUtUkH2HLfv9nlJER8rL2P160XGT2E8Vz4qguDeCOTyvLYtx846c/561XtVdH1KZ1MMskhjEhPC49PTNPdYZfEUcc1uU8lAXdeAXIqexlhe61G0kZpdqMckcKewP40bAK0k9x4YWKSWKN1YmIs3r1/pRf2wtr3R7W8lEkWwb5APvj3qgiC60OM3IwIW2xk9Q2eR7j/GpdTcXTafFJFIqow+ZRkFT1xU3GrFmHTl/tq+MpMgVjHjPKJjOaokwTaE0N0yy2yNiKYdnz0/lWhdTm11K9tTEzrKvMqNyBjg/Sq7m2tPDa+SPMh3bSrD+MHO4UAU9VglWPS7aWF5LY/OJFb7w7gD/PStKy/cahdQ+ZJNbhQVyuCIz1/I00BkispwXMcJMgB6Bsc8f56URmYaxdOt0t5GYg+xhgFT/Caq5KK1hDMlhqtxBMHgc+V7Eds1ZS6Wxg02+tokuAvLxnqZB2x6VVtYnt9K1C6j+7LKqtak8KvqR+f5VevhPJc6cdNto0jiZQijqGx39e/50rjLlhaC81jUbm2neHMQllR/4fVOKpWE0V3a3cySSOxO0RHgCMHnA71KrPd6/IIpmhugmZkXgOR2H+e1QW+oPFazGBYor0sWeNhkbCcEj360XArXVxvs4mspJdm7asQ6FuzA/n+VX4A19q5EmLe4EYDSdAzgcY/WoNVChbZoY8yI/kx7ThXJ6MP1pssU7axb29+cNDg5jbbvk7UAyvppEiakojC3juQwHAwPT39qmfUA/h+C3kUw3bSlEbGMj1otblL2TULeRGiuwplEwXoR2Puajsrh75LQzxqSJOJHH8J4Of8AGn0FsaF1ZRJqlkNSQBREDvC5L8cbqjtrMW9zqMm3g/u2ZOqDsf5VPqUcVx4ohgM0k4hXaWxhSvTFVJVht9VuLKJ3eCVWaRl9umPb29qTGZUpkk0WRps3CRORGT256j25q7cl5pbCOaMvbn97FIDwPWq0cN2LC4Q4EE8gCIRxnpn2zV28m/s46fEIzLFHIFlTvu74HajoFizE0ltrMtu6xyARZSSE8hTzms62uUsbK/E0ubWdyu5RuBJ/rWjayi38QXDwopLqCVZeAh4INU4bP7Fpd4sSpcW7THaqnnB7n/GmtAK95ZxafoNrMxM0bnLMRzkdBj8qs6ZqV2+rW8kLbywyI2G0InemXVw11HbQweVJbRYSQSHJyPar9/Yz3urWEsKCAFdkhU4OfX6dKdxoIbS5udTvr21lUIsbbYN2S4PUH8Kr2V2t54edbZfs9zEx3BuTjPRf1496XTprHT9Wuy5lkuYFKrCPlBbuf51A0lmdF1CKGGaCZT5wf+YzUi2GX2NVsLBLgCG+VwEHTcue9aLOLfxPaw3cZVDEI1kXqR6n+f4VVka4EmjyThPNIAaVxjKEdDU82ofYPEFsb+EzW4xHH/f2nofpQAul3txbarqUDEXJQlfNTghexzTrlnOl3F7OoEMeFMY+Yk/3h6UvmvF4g1G1it/MsjH+9IGCR2OazIYTb6fdXHmTOjfuTFn7o96SGSX8Yj0yGJV8+3lcM8rNggnnGK15pUj1axmtbeRJZbfbGqDhMev4A1nai8X/AAjNlNaYd1GJI5RksRyPwxmlimmvdXs545jBcFAzwE/6vjnAqiUWLXyruW/DlgEPnlAPndgO3tWPbTRNFflY5beYtuyOQF9B79a0bY217rl3dC5ZXjRgiAY+buRUc9rajSzJHeSMR87Og4Y91NCGRyql3baVqbW7+bE4UI5wki9A2O3em68o/tu0sLiRpLdF3E4ySuc4zUurXkjWdvtyInAMIYf6tehBqyl7Y2V3prSE3UEACq5/jz0/CluMEuUg1PySI3nI+QqNxRccGoLe/wDKN4kckUcDqyzyEY3P2xT4y1j4ouXtkjlEqFHkB4VfUHtUHkl7G+WeBGt3YIhHLB+ze1O1hEOnpLBbWLDb5it/rf7q1dupLS41i3t5rm4iiGWIAwSw5AFV9Qt5WFlAXKwSqDLIq8lR1IFRSLBPrH3HEkUYS3djw57ZP0oQnqW5r/TfLaCS2VL+eUSIx/ujqD71TuIJfEV+06wPClq6yPtPy7QR0FSWVqZLCS4mjSS4YMTKP4cdV+tVPtWq2VlNcFHt7W4TbbYXlsdz7dfyoHY1NZ1XTtR8e3eraHp0sVqIQJkh/vbeWx9RmudvvD114dtrfxQdRSSLUZMT2u7OYyeckH/OPrXd+A/EtvBa6lrlwqPNJbGzZYlGUkC/KQB+Ncxp2lW994fsrnXFlbw291md7ZcSJycgD16mk12EmTXeoanffYtN0XTFayu2DW4t5AVY5/ix3qx4/wBMi0+6u8b7S5CL5sKY+Vh1Bx/npTdRvdM+HuprH4T1V57dpVuLOScfMq+hHFauk6f4g1mTU/Eeu+QtnMPLkD4y27kEDt/n0pLcbOUF5Y/2DBbESPdTqFOxfkJHfPrWldyLK2nvbKbbyWULFLz7Gs94Xt5IroQkafGzAMw4LeorQ068j1mWCSUtHDFJ5SOBwTjhs1RN7ly10JbjXry4jDQyKu5Ywergc81Uht7mTQpmkKl33uDnAGD0+v8AjU0c8t1q0qRXqiOAZ8xeC7+1S20aLoM8BkdN8pkdmxgjPT2/+tSRZQeGVbHSpbyL7OWYCF06Yz1P61e8RvA+sadFO8j+SNplxkMPr3/+tRq7zLocUc/m3Fi7AwcAlQO2fSquqeVZjTbi3YXFqzA7N3JPek3qBK0stp4jMaJHdxuhwVb5o0x1B9arwAxRzSWs7+VGGVowMls9yO9WUTOvSy2BzNKu50lGNq9xUdhENRvJ5YgYJbdW2wq33j3NMCtptnHHpMoguT9qVgZvQoT2q9rETKsBiG4RMojkT7pz0Oex61ECk+ktHLGUkYCaYxrw3tkf55qS/ubmbQ7eMwm3MrAQsP7vYn9eaLCG6k9xHew2E12okPyyyN/Cv1p8FzEus3iy+YAE8lXfofQn8hVS/i+w61Y6feXP2sbPnkI6j3PcdacskKaldCdBvZdimNs7VA4akAzSb82enahHNuCGXG/HJPYe4qf7PeW/hnz3ZZ4ZX3fMR8g6celLYENYTS+YGtYRgu39/sRVNYJodEJjZbgXUnzEn5EHamINYtYrLS7aG1hV7SZlzMWOWPelvbh/t9jDZWwjc4HlY+4B1z7dakvHFvpNiYykkiTBTG3U4OBgelX5LSC88QRmPENxIhEiluQfUUXG0RafBb3WszSwSNA8eXMSjG4jsDTNMltbi8u5rqAxSuGKRueFx6/Wq7yRrrpe4EtugUREnqW7H6UxJbcXF3askswkQ75k5MfpRcB7XjNpF15liRZJJiOVOCD34pt0wfw7DGzyyQMwbKnIUH3qWK4+zeH5C7tLpzr5ShRkhs9T6U77Mlv4WhWwkW7A4ljfqDSAszx2cb6c1tuW2QYe3kb+LsffmluoppteimQvDPEmdqjk1V1C1GqXulyiNraYMAsOeCOgINWWuX1DxJ/Z7ubaVTuaZhj7vp7mqAzrNF1PUJrp4njmhY+VEeN7d8/rTY1truCYJEUupPndlyR/u57HrWjNdpcapfYBS7jOEL/czjrWZbamkek3dmjmBg4ka5jXALnqpPvzSuA3WJXvdFhTyGgnhbbbqTtJHc0+9kSLU9JivJW88AeZIBnK45Ge9RTTXmoacrm2V5FOIZ3+8AeuabrAMKadbM5zHj/ScZD+uD+f5UwGamUh16OW7P7rcfKj/kT69q5jWfEVxi5t1AO9huO37wFa/iPVxpusxwzCOZYY98Lk9fQ1wrTSy3Ble4xuO4FTyD6VVrmdyOSWG6hk3QMJA33u1Oc281u4XcJEQDGOD65psglg3FXTJbuMg0k0jQtIfK+ZwFb0qyeuhZtIUmhVWnWNo1ztbq30q3aJdzxRtFIGaPJVWbkL7VWESM8RCFcpjrmtKO1jjuYplZwgjOcjGDilexpa5NGr+Ql0IUd1flkGD05zU0CQfZhfKjr8+GYNnOfao7SKS1lg8uQPE+fnB4qxEZbUxrLFsjkflQuRj1/nSEXWVFRL20kDHoyMOMfX160pV95uwF8mTgYbkn3qrZG3ZZbWMF4S2cMcflVrT4YZWfT5FKB3GzHJ7/5/Ck00V0LM8rW0j3CW2SY9rS44OR0/nSsqabqUd0qBUe3/ANTu4G4dfrUFrGIo7uwmuiGDbUBOOc0WKyxwX9ldgOWUbCTlvwo3IsSxRQWd4sonLwSISkfGcnuabDK63bRGVXidSRJt4+lVYJkuIJITaATwAfNkg4p1ukd3GWilZZUUZjI+X0oaKLTXM8d7HbTxB4O2Vzx6j9aqiNLwC0nVycnZt4x70XMckk1uUmC3ECYZGPXmptVE8s1vdWzqZ44vnVTx/nGKSHZFJIo7m3EPnHeuQhYdar+XNNZR2ylDNGxyGbmreqXLqkNz5K9A3yjH16VXu2tIbu3uoY5FDruK7uM00xNFnbIbG2eTa8sZOSnP0z+tQeVFOLe4YbJlO7byA3NT2qW9tfq2WaCeMkD0bFLJFLpt8Y/NQ2roPn6nntz3pcw7XIJrSLfZ38JaRvMw6seDipbpDFIl4pcLMxBX+7zUtjp7W2pNaSMjWsiF0JbjpVRFdHNhLvXGWXGfr/hVXRNmiS/uGt3jZbeOSOQ8KeR9T71ELRxdJEbUJb3Dbhzxn2/WkaVrqzW33eVLGSSWGSelPMz61BBHbSbZ4OueAx9qY0WLg20zjTz5vlsflbvu7fhUduDKxsZJCm7G1uxHpU073jxxCGBWmiXMhHJUim3cs01rFcxwgTR8njkYIx/WluGw6GF7UT2xMbTFwEjPQjuf5VDIZrmKW0KKzqwIUckHvU85t7vT4rydGSbduKKcEnNNlijIttUtZArbsyRnqeaSQMYrS3UEkUwKSJhFkx1GO9PhsY9UtZ2aUpNaoq9Oo9amnu5bm7S9hK+VI33fQZqRitrqNzMkZFtI2CezD2pvYNth9xcT6np8LWrxzPbIEZs/OOeOPyqPWJv+JdZMLcCZDl1Uck8df1pRFDp8k/l74UmGQ3cdOaIYJdOvJFa4MqGPcsnTdnpxUbBuF8Y7G3tr+EyEyfeU8jP+HSmXDGV49TSdIvMkBOOvB/z+dP07i6eC/YeTIreWCOOR1qLThbyXL2FxGVUMdhXoe1G49izqizyXsmpRqXtpeE8vofYj/PSnS3EljPG0dskMTrhn7Akf/rqnpxmit5dPE4iDy5iLdh/jUtldTCzewkJmlEmUVjww70xJdiS7nbT9RtrlCGTaCRnOc1Z40+4tLs3DAOSSo6+4xVfTLyK4t723urMG6U5TeOMD+EUtjMupSXaXCeS8CnYncAdeKLWKsOvJ5LO/F3EBJBNJwF6FT60jP/ZmoS+bbqts7cP/AHhmm2bw6j/osBKmAb9rfxZ65/z2otlfU7I2KFZpVcttDdOKFoJ+ZCbmGz1iQIJPs8ieXlewYVct7JdIvtq3B+zyRnajDr/k0ltb3BsLm32LJdq4AHXHrUUs3mWcjXUX+kwAKpUn8qe+wFm2srrS5zHeIJI3O9DwRUUT3enz7Z4EMM0ithhwR9fzqJCtzHHumdHWMkJ1U/Wr0Fu+qaTDZyzbrpQ0qNngr2A/I1LDYdPNLpl1e3FtGZ7afEToc4254xUF1ex6RfXCsGWPy/LWReq5/wA/pUsUhv8ATYNOLPFdLKSQehx0qp55u9Ju4WjWS8WYIgcdR9aSdtw3KU80vhy+YB/MjPO4/eGRkVBBef2fqdpdyS742G5ivH4f59aUTRy2VzFeQGS7AARhnPXp/OqkcVvcQzwzrh403pzg8dsVXoC8zQmsncJfWrxb5Wz1wRz6V0NrCdhlXVkt5ZCN/AGD7k1h+GdHmiH2vaGhUEqkvcd66COKKRY3OmgJMDkg55z70rlbEpm1SKJb6Ge3u1hB3Mcbse3emzIJds7WZWcwkuqrkYPOR71R+y2hiuEjuGildhGm7OB6j0qyZbyLSzEJPtk+8KihuQB/SpCwwQfZNMFpDL+9k5RuQQpPIPan6ZDOkklvcNsgggOzf/ExP/66ZqOoyT2SzpaBZYn2Er2GOQaW9lW904X8crwiORU8rHBHsfzpoQ+zt21Gwism2mO38yTdGcNu7E+3T86SCdzb2dlcgJLJMcSR9GHof1qSWL7Yk1/DMywwxhTsx1x0NQSt9og0+eOJVCqTJtH3STwf5/nS2AhsHec32nyTZiacbCTwDzxn8qkivVsnurORFkZUwok/vZx1qm88GmqrwxyyS5IfyydrYPWn3HlaxpDXTymEmTBJAyCff8KoNyvaTSjVpLS+hR08hiikfd4yMVNpC2sGoQ2uonFsoLJvBxz3FQE/2zPcTq5jvbZFUErwwxjn9ameMazHIF2h4YucqeSOpH607WEV5rg6W0pZRJa3UoZ1TrtB4omv7bTbqSG1Dx+ZiOQNnAXqOaWxhl1SC005yomtsltzfeBPFPVJJ4JdNkUfaGmzF8w5AGOv5UloPfQL2S30i8la0Zt8kYyxPHI5wfX/AAqO7tbXTYtPv7eV3m2edtPJznoafEr2nmWs9srT7wEWV+Djjr6VFltMv7hbgARvCUClgQrHpimT6jZbOG906LURP5UzyklT6jn+tSC3XUkmumY/albPH3Wz61Db28mmOPtarsbLrzlSD/n9Kis1k06+V5E2WcpDcEYYf5zTtfYD7PFAGeO1IDkY5pd31rlRoKOgA6U44Pam9T9KNxpDuKMk/wBKXOO+aT19PWgnIpAOoU0m72paYDs8Ume1JSng0DYD8acSCP8AGk796T1pCuLmgZNAGRSdzjqaYDs0AUmOaWkAoI9KXP502lweD60gFxQTRjrigUAKDQTmikoAX60p578+lN9M0tUgFycdKM0nOO9KKHoAuPx+tGM0etA4HekAHNFHNLRqAfSgCjFL2pXARcUuaD0FH4H8aQBjmlzQOBQOaYBn3x9KM46UY49KMY4oAO9KPak7EUA/nmqELzSHnvQTz05o7VNhnL+PRv0WVRnPPSvnq8jbzGJbnPGa+ifG4/4kk2ODjtXzveqwZt3zNnpWiAryElQP51XaY/KJPwxVnOMgnJqvOwOARz0zV2sJsgeTDjA3CqpkzIT90571bAKHvkd6rOu+QgjPv60xCxqm/e4yD6UoTzJj5YIA9KSBUU8ttq3aAlty0gE8uGTaX3tJ2AqRnJJjZBFj+LuaJpCXxGPL6c+9MmTa6Bn8w4yaoCZZP3IjO5yDmmSRmKVSV8tXHzGpJJ5IowcBUfuOtQuT8x3l07bqAQqRxuCq5dgeM8VNDk7jL8mzjavJNQKpZOSQynPFSo5Mm5FAbHLMaQDHiQOjxAouMfN1pGgQMclpDjJB6VNlXX73meo9KWTMn+sIhTbjIoQFWOLYqFm2oOgU1OGPO47Y/wC8etVowpYxxgsMZ3sOlRsWGT5puMfwY4o3EEE5aRzFE0jrzluhFSSXPmLtfewYjKjtSrMZCGKiJVONo60AlZGCLwTjcaLAOuLZrV4yGARuSo9KVigYxICFJzvYcU5rcJJvDNNx1I6VBcvCrqksuFPQDnmgBJLcNPjlyPu56VahwFZZ2xt+6q+tRTxyBI1aYxR9N3elhLPmKJgzdfNamxslEatGIbhvL7rtHzGoIrM3EuYA4kjPLvSuwmuFGPMuFGQy9DSzX0zhlL+W4PKAUCLbwgojjfLP0YdhUUty0EZdt23PCR9qbFFLHGLgSiOJuGUnk1LHJsBaDc0R4O7kA+1JDGBrhovtETbIicdeaijdmjYwr5oBwd9SiVYMsy+eoOSF6KahiuUcybvlhfnCnmmAxpWhnCygMeioOmamfKTATSeWV/gTk02QCVAsYEYXnL9TUggSdVMSf6R3kakIcIlIK+WY1HO49ahjmNwrfZUBZDhnY804vOzeT5rSuDk45FRbCWmJcJID8sQ/iHfNMY5UEtysi7pCBllPSp2w4IYldzD5B6UTjdbq8ca220YbB5PvUaXCqvnWwYsR8zN0z7UgJ7qN4gWgAhjfCkqeTUbz/ZmCxQlg67S0g4BpsrBmR1fz2xyucAc1NcW7IV+0zFVPRFOT7UBuNWR3YQ8zNjGf4VpzRMn7u6lLt/AiUyKKaZSjk26rzkdW9KXa0ka7dqPGcmVu9NBsIGkkeW2ZQpAwEHf61Y8xLeICTHsi9ahi2tIzxEtLjDSDkCkt4mkM+5+V5Er/AMqGNaizBpFVST8v8H+NEMEePLQBiTlmxyv0qN/Mm8t4gu3GGcnGfpVmPy4XcupQjoB3+tIVxiQAyFd5RfUty1RztPbhI3VERz99x82KQLJdu/lOrNnIJ6Kae9vDJZN9sHmToQoaNsj60wFtoxFv8+RLmKUYTdwBVe+M2jRTPalmiYD5RyB9KnttsluLO5IiAUmNmHJ9OaqgtYNJHcuZbVozhgckVWgihMlxEsl5CQysBkA8qay7yWOZxcLIRKB86hetXo5I9K3S+ZJJbTr0bpWVcxJCftFupYvyVxxirQmu5YLI0W5XLeYRx2Br3j9nlCuv25xxgfzrwWNWWBMKQpYEA19C/s9jdr0BA44Faw3MpbH3n4dbdYR4GMDFdDFkYNc/4ZXNjHzzit9Pu12WMCb8cinKtMHAzk1JHlgT0FA0AOTj+VPHGetNRcZpwHTFINxCwxTUXnOOKew/H6UDkZz1pAKufWkx17009P8ACkY7eO9AwZuwFNcjaefypdpIGf1qNl/KkAKx29KrnlvSp2YKh/pVaNwRk9akBxXcMckUrQ4x6UqSDgYp0hG0+9MBG6DA/KvG/wBqxvM+Fz2IYo13Oqf1r2JTtwPWvmv9qzxCZPEOhaPG+7YhuJEz0PQZ/T8q5sRLlgzpoJuaPAfhnaXPgnxPJNe2n2qwbJJHuOlWrLwZpeq+P2nuZhZ6TNISZG5x6YFYlxrF7revQafbZS2t5Q87huuO39K63x1CdE0Kz1m3TbDvU7AcgLnBz+tfJVGk3Y+mjd7ml428V6bpN1qfhjw0ktzcG0b/AEudhg4GcKPWvPtF1Tz4vD2qndvnifTrst3YggE/rXqug+GvC/xQhitZp10bxPCvmWF4hxHcL6N/nvXnni74a+JPhxaahY6vphtbaWYXlndod0TMpzjPTNcCavc64csfd6nPafp2PD/ibS5Mm80m5F1DjsoP/wBer2yW+1H7RDE11aajZKZih5BxjP55/Krji5n8U2Wr6bGlza6tZCK6UnAyVxz36/yr6M/Zz+GuiaNO1vd2QuHngMf775tvfAzXoUKPO7sxxGIVJWW58U+PbCbRdctoy7SQPCCrH9c11fww1oXBu7BzveSI+WG6dP8A9da37Rfhw6DqV5AsZT7JdOoDdQhPA/lXmfgXVTZa3aPzlWySPSufEU0r2OrDzUoJs9/+Ol9/wkXwz8G6wEKS2qfZZZQO6nGCfzNcZNtXQFkCZWXoT24rpPGGsS3HwgutPkjLwx6gsys3GNw6f59K4bX5J49N0+CCVRJOgURoeh9x+Vc9FaWfQ56itexgXl81nbT3SNiVv3MYB5weprFh1JYJLWF48nzxICOtXvENwjyx28cax/Zxsdh/E3c1nak1vBLp8kLDzVGXJ6A5rta90iHmekfEaFbey0HV9roQQhOOAD7+tdl4d1EfY4V83cmRx6+9UokTxt8OrrTni+0TwJ50bdgMf44rlfAurtNawJJlTE3lOO6kGvMrx5lc2gr6H114J+w/EXw/quhzTF/Jg3xNMceWwGRj/PQV4TJaROt9aXJkDxsyZXoSOld38I7Y/wBqahM0kht4LR5GVc88HBP6Vwv21bi6u2jIUeawZcVrgW7NHPNWZVhvN1wI/K3NEMPxgn0NOu5JXdHjiByQrkHAAz1NLIv2W58xX24xG+O/PX+VMvtX07T4ryzMryXUkbbFiTdk+/avSbSJjByY3XIJNIt47pJLbcXwBK4JI9Nveuk8HeFJvHfiO3Vr9o32CQx+XtihT1AHU+1ZHwz8Bah4gxPc6RcSRJKGF6yllC/73r/hXpfinxrpnhbXIvDnhR4LLUriyLSXKYZg3TAY9/pXn1p2fmdcb/BAj1Px34f8Bwf2FZXl9falDdieXauyJ9p+Ye/p+FaHx68NJ438N2PjHw+hgE8Sybuo8xeRn68ivAdC8QyalrVnZ6yd2oxXTwPORy4Pevo/4BXZ1iw8TfD/AFKR2MQaSzD9AvbH44/KuRNxkubqXOkqaU49NzzP4WeOLjwpr9jrkEj2yXf7q/twcoH6cj1r6wv9A8NfE+xjF5pcD+dHlpio3cj1r4tvNKm8PeMtZ0C8JhNym5D2Eyf1PX8K+j/2b/GU2taRNb3/AM09r+7JB9Olc9ZckroVaPMlUiY3jn9lK00kjVNB1q5tp4FIijRgeD2+n19K8c08S+D/ABA0s8H2m8t51eYTfeYetfb1zZpPAQ7fK/YHkV8v/GLQF0jXG1IQmWFyI2BHX610YSs1O0upg25x5WfWnw71yPX9Bs761C+XIgPB6cdK5n4/+B7PxF4ZnvZY8y28bMHHBBx1ry/4AfFDS/DPhGa31O8SyitWZl8xuWBORgflXFfF74/6143d7DTla10OTK5U/PKPU+gr6qVVcp4MKU1UseJ6/wCatizQZM8DhgQvJwecfhWnafEnQbK1ht7yO6hkcDLSwnA9ee/eqmNqFCWIxxnnFOuZLi/t1tZ1SSOMfu96jJH1rx6uHhW1lufR0cTOirLY1tSGg+MNOntLTU4Jp9pKAkDnsK9K+BeqN4z+GmrfD3WPl1TTAZIN7ZaROox+leHvpemeUtt/ZkYMrZDRcMp+orf0PVJfA2t2usaZPK1/GgC+eeMHgqT3FccsGqeqkbVMR9YjytajdftgsN/o98rqsbHYyDlJF5Un07Vkax4mv9cs7T7er3l8EVQ6vnPHGa67xL4jXxZenUHsE0y4lULKsJ3LK3OW/lUXgJPBthfot7Ff3OtzSbIoZlCwtzwAf8a1SUY80tzHnlbbU6b4dfBDUL3RItf8TahBpFnEfPQFvmZPQ1Z+IXxsCavp3hjR2Gl6a0Bbz7dQm49BjH+ea5j4qeKPFmsWN/od7af2bZoQYIgpHToCehrgNXjk1vwha6iQsOo6UwjlLnkj2H5VytOo7y2NaME/em7svaXC+qjV9FvZ/Mug7ESuOW9Dz/niuaiR7nS5bOU7WtHwQT2B4x+lbOqXqyPpfiK0jUABYLoq3BPGCf1rD1wNDr0hjfMdyNyZ6Ef5xW8V2Ot6IzZnSO4yBudl24we1SswliX1QABRUdpEzs5J+aIk1JMjkLJ5bQ71yu4dR617WDpPmUmtDxcbVXJy31J4VLqgUYPp3q2qkyqHBC9zVe3b90h53jg1aB3Ick45r6E+YI5lCSttJK5wM16L8OrbzJI2AwCa86tcvLg8jNeu/D23CsnFVHclnunhaACBOea9F0kDavrXCeG0Cwpz2r0HRwNq9660YM3IgAvWph0qFflXAzU65xTAFIB46mng8DI59qao+b3pc4+8aAGyEMCM0qqFH+FMfacHnr2pQwAA/lQBNvz34pBkrwKjO0nuKGbHQ8UrADA4IORVWUdhmrBZjwaif5m+tICA9SB0PFU3bah7c1aLFQyk1XuQpGG5B4xSGiBOVOetPxmIHuCR9aUqCQAMAgUm3djGfxpoCTAcjA6mvkD9sjx6dR8S2Phy0LqNKUT3AI4dj0H5Zr6y1/WYPDOiX2qXThYbSJpCzHjgZFfm14z8UX/i3X9S12RgL+6mLnJ6rngflisKj6GkEc/LfPGJbgYNqVIdCucMf61HdJb6VBpxZnmtxIJmZem7uP5UySaCO0uLiFpBzskhA3ZJ9RUeoTC0srCRcyorgSQ9/MPXj8q5ja5dto3fWryTK3OntHvkA4KL16+1YonVLa7ljaSS3lAgRVXIzngmtq8L6drLW1pHi2uYt9wZPTHKmqdnaCy0y+aK4R97BEgHTZ13GgCFSLTSre2jQTGFgJA3J35zmjVBcWWpRmEbDLzMD12jqCKbJBFNbWl5BI0fkSlZEHVj1z70+6ubm58Q2U01urNMh8w57etG4ijZLLZtfSrKXtZEJEMfJYHqadqUltc+GrGKzVgI5AZS3J68VYsEghu7yW2ilk8tWCQHpjq1Z1jhfD8kwAtz5hJ3d/QZo2CxoXBSXWNNZ2CyKMBF6MPWl05IbrX7/fGIrzYTCo7n/P8AOqsqfbk0y4WHy7l0Ku2734YfpVi0mig1+T7QCkoQKjnq2fU0BZodaXx/sK/tZQYZ0fd5wHA9QP8APaqU6iVbKaSJpDvCxOc5Ze5/nVqJbW807UYJJGhKnf8AN/F7fyp0d/NHpMBuAFUfLBJ1Oz0I/Ggdy3FJb3GuiJ5ZAFi2OdvDEdMn+tRacJE1bUle18p9p+ZecgDrS3kCaddWDw3Jkj8vO5+jjuPzq1DcywyztncWTB2+mOoo3EjLW/e30p3ljLi4kAhUfwkHkj/ParxK6TJYs5aaEoZSScjd3AH+elZllJeSaXNIQGia4AjQ9UOeorSuLeWa8sxHKnkckxn+KTuPbpQhhpw+z6ndTTXC3KzHccdNhHQen/1qp2UMkFhqlxMPMtWwohUZ2j+9VqbE2rR29rArM65njf0xyKrxRz2lpetBknPklSchY+26lsC1JdRMtzb6VJbTqbIjBXoSw6ZqewYHXpjCo3eWXeNxwFA5H8+lVxdpJaWJt5ViAG0xun3mHpT4jC+tidvNt5LdNxRV5Y/3ffvTtcBlu1hJpN1dWkUs87sS6sfuKO3vTbzWZrrT9MvLCGS3uI3EaIvfsG9//rVPbva/YNRW0BW9kPmqGHAXuAKq3X2ubSrAK32WeMhRjABGfvD360gL0rG51pBPE1vdRqHbyzgs47A1mRrb6i+oqI2tbqXJVnPp/D7d61Ptdrd63DDNdlZjGFyRgtIOhzWJZgTXOrW07lZon3CVuhOfumgVzSSxa4sLL7Rtiuk5Q7sAp/j70xltr3W4opXlBtwNsjjh27EmiRXFtZwXrq0kr/eH8Mfb8Kv6jCdO1G0i87zEeLZCx5U56GgdzPgnNsL22aUxynLF8dfQE+lPuoL1dFhEmwSSDckq9kPUUWNrcJaX3nyJMcsJJDwBjpg/0qsF1CfRIH8xNs0m5IgcmNf/ANVAMtGcadJC07CRFjAgmPJcHjP4f0qDRZYtJu9Sllc3PyFSFX1HBBqK9C/brOV2WS3KqsUUXOexP1q0sz/2jPbR226CIHzGYYyO3PrQIg09ZF8P3l1E/mwhgWVuq/8A16k1ebZbWt3Fl5AQVU9Wb/aFAjlt/DMgtZI2WZy0248gZ4BovESXTdNuLFy93vDNG3oD6Uxjt00+uKULoWhLzKRx0+7/ADptjO0MMojhBmAOIC3RM8kjvWvp5gl129gbOWj3lVGWVgM/KfXrxWFatbzajfTRBoLiQZjeUcKO49qQBNZRz2cf2UGG4t5svtHEgzmtCaNTr8JmdormRN7qzHaPQgdu1VJX2WqiKQsE+UORgOxHr6065knN5pS3jxRuyeVLORkhT2x/nrQBZtLH+1vEF+0vyOyEB2GACBnP1rPjklTTJTMJGWOUngYV8dj/AJ7Vdna2sNXkg+0TFH+RWxu2jHBFOt3lh8M34lQ3URkIj3eo6kUDDXXe4tNLt5h/o5cOe7Kh5I/n+dS6uILfxBp7wCS7hK7Y884BHUVBd2YttJsr4z/unYMQDnbx0H6UthfvNqSXCuqwHmIY6Dv+NLzAtaeZLCfUJGkZkVtxZ/4lxwP8+lUINMSfTtTuYrkmQsFdD0Cn1FXNPs1ub7V7q1ctaRAgxyZI57VhR3M0GmXkg2uZHEc24/cTPGaYFrUpVvNO097KJz9nbynRRyff3rQkWGXWYYoDFDczRhJiTypHce/T86iv/wDRobTyH8qRF2KiHAb0YHvRNCJ9YhdlWG82iOQEYBbHB9jR0Exkli0etXcYmRrl1JHmD5Qcc/jRC1w/h69s5FjUE5SWPHLdwan8PNFYXerrdQGSaUmMSSHmPA7Co/KhutLPlKz2xBwT2kz1HtQMSS3aTRbGCZQyFg8pz8yL3GakvtPtrfWrGa2VHslRpIV/hkAPANQX0LWOhWUEk/mtLLmRl5Cg9QD9Kmngim161hhDJaCAhNvb6e9Ar22IlZ5NevP3RitmgBkVsDaD/XNVnuvsWmtM0rg3reUkcfRcHg59ev5UWtvc3Wo3gW6AtIl8t3l6SHsP5VKbIW3hqBJHV5xc7tv91c8NQBPc28cFtpUMlw0kQJPs+evPXHFVnCWur3k00edrBEh3fdHXcKn1bym1rTnRc2WC4AP3vXH68UpniutVv4HCujxEeYvUen86GBQiP2u2ufLV/KiJdSp+VzjkfWrlleTahpEFhd3Me+TMccBPManoSegxVFENnozW6zqq42ondm7kfpWhcSpYPpQCxyKBsknZecEcj8OaAOdgsE8B6ng3AkEbDd3V8+3+TXR67rBtfCsWm2rxTadc3Sz+anPlMeCMflxVXVbax1DV0N3ZS3MFsnmbI25kA6HPp/hWXFqtlF4j+zzRgWcp83y16xj3q9yeo3xv4Ju2lvpL+6jF5awJNb7fl8xCMjA9elVdP1678XadZWdvfTRXyRESxTfcbb0I9sYrobjwhqnjvxHJKdRS3s7a08yO4lzgxr0x68VP4g8SQaXpek3Umn2Ut0nyedYgL5sfQkr2JFQ0Wmi4fBVzpHgTTbqfUkntLl3/AHKsCfM9x/npWNZmZJJV1AC1tNPj3LEqYMmf4ql8FeF4fGGqWlvJrEttos9z5W6VhujLfX04/Kuj8dae8euzaFFcR3VzYqbZJxj96i9CfX0oTvoyTm9D1aC7uJN0X7u4T92AOQ46Emrmm2VzLpt6k8ayQAt50pbo3YemKgs9aisXinlsF2R7bU+WuCzE8nH5VaNjI99q1pbS5sHXfLEzYLfSjyHqQ2T3LeGIoXcSJK+PLznYBwCD24zRqi2dhbadPFH5roMRrg8OD0IqncyCHQpPJjy6DZ5kR6AdN1WYbppY9GllUwQr/wAszgs3owPc5otcbZJc28t94jsZRK1ozIGkUNgp6/0pbGSKLUtSj8wLeKcR/LgcjqT+f51f8pJtWknDKsZXYykclu30PWs7TL63t/Ed3Hc2r/6Sm3ef4cev6UNCuFjPMvhq/hePlQWEo9c9D/ntUdylydDsReXHltKnyO/VV6YP+e9PUXB0G9iuDi1WYgSRcZ7jioroJ9hsbSeUvbP8xJ5Kr9aEguIxtobq2luUdordgiuTlnU9/cVdtbIT3F75cKyMW+baePL9c1Uv7WG1v7fys3FuoAjVG3bgfT3AqXT5bjTtWlt7HbJA6Hz/ADOTt9D3oDoVdOjeGHUHiZJbaLgQE5Bz6j+tLC8Vp4YkuSUPVWiU8AdvqaTTLN4hf6iEXfADstt3+sX1PtSi3F/polRUj3Yk8k8qwPXB/pTYIIIEupdLuXgKIi4Ee7kkjhh+NS6tDKmv2dtIcNgSTSJ1AHX9KtT3ri5srm9tVSYKI4Y8YBTGM1HqsyWeoWpu0kJ4AnU5Gw9B7/8A1qLBcS+vETxGsU4+1wscRsg3Mq44JqLTo2h+2W8cxVPNLSPIv3lxwKW2Sez1WFrTbO7sVLlflCVa0y/uLjWbwgrHCgaPcwzvyPu/UUgvcy9MfydOlxIZY3ZsRRjqo74+uafDZWs+hA2bvDJHJudHPzP9PapIdOEVveLFOJbrBlhBGAg74qndzEaNB9oTyirKwkX7zNnkEen+NHQCzqF7cXjaZbyQstwOhU4Cc8EntV25AGuRiWYpNCmxpWXCt6ZP1/pUOpRmeK2junEE5AZWHUL70moSFNbtheq0unlQUdB94difUUCE03UVtNZvE1K2WSZ0KqVPCjsTVKG4tA96kkZOnFd7svRZO2KvSz21v4huU8hppLpcAqM/LjqKpaYZraz1USQr9iJ8rBHJPqBRsMW4kntfDZvkl8z7VKPKQceWBwCfSsjXWTSbSC0uNzuGDE7ujHk4q1c6lHb6HHb3GCuSileMDsGrjvEOrLqflKG3LEoVju5J/wA4qooTdiDXNWi1TUWE1qFAXahU8gVlQ/ZyQkwkCkHDr1FTXBZ3Drliife74xUcBkk8tgA23npWhHQZbrExCOxQFsbsVO1uzyTRGUFCwA+bg+9Szxr5URO0hW6r1NEkCXcIeJDDl+ST1oEi5Bb3Ku8PliTaBt/+satwCbzZbVlImSMnByKVLZpoRNHLtZCAUbNXJ3mH+kRlXVMBl/iNLcrYqrC93pccWShQMSR9c0+3eSSwWBZHadSfnHI9qv3ceTFcuV8oxDzFA7+hqZVhRLe5t4hbQSxnO1uPrz3qdUPcZADJp0RnBFwjkcYyAKW5mh+yLdpHtmibAK53EjualhsUs5YZ4HeaKYEgOOh9arG2kttRT/SlMD9s8e4x+VNO4mh3lRXkEeoEu0gbc4TkfjUs2NQnbU7c7SJQjpg4/wA8GlsDPZX8cLReVZzHLMnIb3ptxepaSNYwREW9zICWIxhh3FKwyTURPDK09sm5AcF1/i571Xurr7LK8qqSHwGCrwec0qXUcEM8PnOzSME8w9j6VLbufskkTYaUOAu7gHg//WpbIZHOLW11QkqxDR5bPbIHSoVRLG9lZJd8TIQpI5GfX9alUT3UckVxGvmA5JXBJ+lVEUzfaRJEAYwP3vQ4z0qkLUsw20kHnQyzrIkikoynjJHHH5VDYtIJ57G9VZRGh2ep+lPkgjuIHmilZJNmMD7uKpNC15G81vID5YAJP3venYNizFsuYp4HgaOa35Q5OQM9Kikng1S1k8wSpcQLgKvt3P6U+6N0j/a4idzEKSrYPbrTppZVvPPWELG5AZuzexpaBqR5j1C281WImhj5VhyferXnvc2qzxIJGhQByD85OPT0qG7dLPUZXt4x5DkKU9fWiW2i02+LLcMsc3ygA5K5PelYLsfcr5yw3s0bRy7eSq8fQ02e5itNRguo8RCSP5hjjJHX60LHd/aXs1nAhfhd3Rj2zS6etwIZrK42yyLJgoDnP+eKdguNuPLsrxDHcuWkGG3dAD3qdLebSr/DTG5gkGS69OlQmNbqGa1a0/fg5DkHIHpU8Oy6tBHHIyXMQ27h0H1FOwD0R7WbyW2zQSniRuQoP9abZ2pN99keMMnVGPAH40yFRewlEncT2w/1e3hvep5oZ7y3MysFeNduzoc+tLYQyzhhm22kjtBtJZNvcn1/SmWdy88ElokgWRmLDzBwPpVi5e4jgtJY1DbVHmyLyymi+kit2trqJPMl2gs4+6Of/wBVJvoVbsWQk02m+SLZprkHA78Y5P8AL8qhiB1CxuHc+XPGVg+Y47elPd1069trj7TKC+HwOmD1ps8ckEi3q7bq2lkztHpnvQkADZe2TBfnvbVApBHOPWpMTXWnwXeN7ouJCOq9ap3X2eDUpDEskVtPw0i5BI9KfLMljvt4JWWCXC/P1Qe5pPcV2tx1/LGLCC5iszIyHLSJnAwepp7rZpZ2eoLO3mFixz7dqjV30eeeP7SkscgwEzgMD0P8qW2jNtdCOeMLbmNiYxggE/3aYW7Fy8g+1tHqiThYHk3fJwR3xVfUrmS7v57+1g/0c/L5g5PToRS6JcrltP8ALlW1diy7gcg4xkZqDSZltzLYRyGLz5dwkcemeB9aVmMnmEdtepdwR7HeL94w4HI5H1pJpLPSryyvrWRo2K58vufXNSRzylZbZHQM5AUNwufqfwp8EUSwyW17CrXOxirH1HTFJAQzK1pd2ep2szsJJCzKRyeeR/n1q/qUiQy/b7YJJG7Ftr9/VSKzdFneW4SxvBJEsQZlcDof84qxp1hBfubeSY7tzEZ6ZPtTFexLelluTeJbqtuy4CgZUnHIP61aaJILq3ubaMQQSRbducFSR0rKsIna1m095gd0paLBq7pjTixurUsJ7xZFVI2PT3/lQO4zUbxdKvrV4Ucofn+ds4b61Q1aE2NvbXSyufNbzOV+YYP/AOurElw9tDd2l3GktywARWxhWz61StpJyslpeW4YrE20E4Kn2osJajbq2uFtk1YyRvBM+0BeoP8AnNS2tmmq34uZEzGn30TO78f896o2Ebu0enXEDxwNl1xn5T611Gi6bPbWSrBKspJIcEjPsT3oHYmNrYzfuLe5eAycjcSSPansl3FZmO2m8z7P+8ZWOWX6CmPIIL5laDEsabHePoxJ4I96gv4/sesuFmELsm1GHJz7/rUWGWLu8ltoLK4MMc4VCxCLgk+p96gDRxCxMKuzlftLDGSvr07VIsktleNA0gMnk7WDEbXYng+1Q2Uv2aW6jvMJdqmDt4IHoP8APelawXRda5dbi1mWSIJKQWVSCrKev402ZGggihki327y79qnA2nvn86zrGyt9QnlWPcgtlzH5nQjvkVfWF9bWGDzlj8mJiMHAfnPFUMrS3B0tLyGCQrZyyKpIGSBmmug0Ka5EF00sckRRxjkZHWpILyO70SKyZEnnExOQeSOxplxcyC0u4JLYTT7wYiR8x9QaSELpUMmi3EMpu0njliLKPXNVJxc6dPbPcxrcW0socquMEVNZLFc6ZLPcxlZ7cBEUcEZPT/PrSaVdC98yxcmBYEaVSxznviq1QbkMrzLqk89tYs9pI4UnBwQD7Uy5nu7ae8ls7fbag7WdQT17U/S9Q+1GO2854BPKSGC98VLa3MkLX1imA0sq5kHQepx/nvT2FuVNRmjtr61vrSFy4iDSbfu575ov7iNY7G/tVMsvVueVqWad7G+nt55ESAr5bFehPrUtv5Gi34h+SWEqcbeQ2Rx/Si1tQIJ7qGbTYbyR5AxLZXr8wPGPbpSpKt7pl5dT7gSQuzA547VagH2KSGe7Cm1PJYfdGfr3/wqO5tXiKTwlWgkfeFJGCM9hSC3cp2N1DqFq2WKSW8YVN4zke/6020gXXbOS3ZyGgDMGUcE1JrGnNFE17bxJ9ld9p2EZI9CKmfzfs+dNtk8gqPNkXqvHIx+JpvuhbaH2B7Yox9TigkE554pQcf/AFq5jUM5PWgUDpSjrSu7gBoH8qXb6GgccYoAOc9PxpaTGOtL/P2oAXANBGDSdqUcc0gAc5ozxQfb9KU0AJ2pR3pOgpcYoAU+3WgUdaDx/wDWo3AP5UDjpmlHQ0Z4749qAF6ZpBnPpRn60AemaNgFpcjpSChQDS3AXrR1PejoaOv1ouAoPUkdaBzjmk+lKtO4B07UueDg0gHNLigAX3o9aM5xRimAvJpfoKQDbRS3AdSdetHUUHmhAL1pOg4pc4ooAPzpetJmjrSAO3vS559KRvpz7UDFMA96M++aAOe/4UYwR3pAc741IGjSnBIH+f8AGvnTUDmcnJI3d6+j/GKbtFnHX5Twf8/WvnC9A+1OpXuRWkQKZk3PimzqcjnOBTii7zg8igsv8VWIrecYiWJ3A8YqF2UklBg9OKVwGcg525qLYwkYDp6UWESJGzoSSDj071oaXjymzw+Oh6VnCbC4xgj0rV00K0PJ5Y5ye1MCG7ikVA43MepRarhXlXzNuw5xgitJmdC2XEaAdQetVYla4jZYwZMHOTQBJldu0xmQ46+lRvh41VmEa+o7VYjiJjAeTG7GQOtNb7LFLIqKztjjI4zQBXt2+8qglmH3z/n2qdAox5rB3HZeap/apN5jkwoB+XB61YliEamSJBG4HJJ70hjJJXMUhjURgcZ71BJeFkAcGVugIpLZSVfzT5hPOOwp4cv5eQsUR7jqaBbEQlAQI7kE8bAKspEUy8IESgYJPU0W5Ri+2POOQW61IQhYMQZXJ+ZOwp7CsVYlzGHiy5P3i1P8gx4JfzCf4aWZDHMWICIW+4Kn3+UxZFwrDqaBkbiSIIsp8qA44zSXfkxsgSEHuXI60txMksWMG4I4xjgU2VCqr5r7gF4RaYAdky/vFMhJ+Ur2prDHmfPyONg64qa3ifyMECIfeBbqfpSKyB8xIDIPvMTxQDGjcNrDbGqDHPWlhRBKrImeMlm71H50OQJP30hbv0FT3LNFOGl2+WeNqdaQhstysUwVsyhh90DgGnLcLaybZGHld1T1PeoSj4zAAsTdc9SKcHdTsjhBVvl3sKB2GiaSON1HyQufvDqaZZxEO4jVTu53OOKmt0KzuhUSkDG0dBTjD5bhLgFf7qoeR6UwuMAWQkuTJNwqhemamffhxNN5ZX5fLUdT70z55IWjCCHYfvEc5pN21FIjBlHLSHvQHqNmuZRArRRhCpwexIpYlGHmgiJlHLu54xUo2FVdCZJsZZW6VDl/P3TSKUfkxJ2oHcbBIGullkL3O7qhXgVKX8uVxJtEZ+6idj9KWGR43MZXZCTncpyaWPY8jRqpRP77jk/jQiSSS1JjXP7lSM8dadBu2gLCs7DnzJDg8U0tEYtse64ZOPoaJ7tryAs8hRkAURKOPoaQx/nhnMiktOP4QeBVL7fKsoFwFkEhx5ajoPwpIpxHmQqI1BwU/iNLNM0g86zQImNpd+tC0EyeaL7KMvIqxtz5UXU014llhVn3qAf9Wp5P1qSyk+TaYxvI/wBfIP5Uv7gIWGfeQ5z+FFyhkz4wgHQZGB93/wCvT45lMYeYExjqR1NMAhMZLBgoBIPd8UyykW5kU+YQWHyq44WgBYr5EjMaRyRwscrGOuTUk2ntLaq7FbUxsDtOdzVHOS4LW5Duh+Z88ZouJvtNrHcebKZoyNwI4x6UxWH3j29/bW0DCSKQnajAck0kUUawm2uTucKRuf8ASiSaS/gSVI0E0UnycYwKha4Go7IbhTFKJMFj69qZNzLkeSF/JuAGtjko0ZGBWa5ljaRg6+Q3Za0r0R2u61mzt34yKy3hFnKItplRsgFu1WgepMqqwjXcXO7IPbFfQ37PSY1qI9xivnobvNiV4xG6HHy19Efs9j/ibp+B962huZSPuvwwd9lGeTkV0aAgcg4rmfCrE2ceOBiulVuBk12GCZIRkDFPAIUCmAYwc8UpfaRkcUASpxnmnDuP50xWpRhvWkNC9OvIpRgjJpD0AJ4oK/LQMRht9xTGIOPWlPuaaCC3fikAhJ6ZP41GTluTUrcn+tQsMN1NACSjCYPWolGOlLKcdTTc4A9KgY6IZJNSHoB1psQGPrS4APc0CFwA2ecLzXwh+0X4vbUviZqv2QlpFZbeMLyRivue/u47GxuLhzhIo2difQDmvz0hvIZvFOseKbzHkT3TiBJBwxzwcV5ePnywsengYXncijEPgjS7aRgJdSvXMhX2967TwqqeNvB2t6fcIhBQXCAHJCkEED8a8c8Q393qurfaJ2Lm2lK8DgAjpXpfwb8QWum6jo80sbJDcA2k/HGGzgn2r5SpJq0j6KMLp2OV8KXklpFGpBMukzmAyBuduTivorwF48bxD5eh69bJq+iTsFMVzyEH414D4v0FPD/xL1C1tnH2e7DyGNT0ZfSu98HXBlWHLeSowd3f2rzK14u6NZJSjcl+L/gLTfhd8RYl0y3ktdLuB58EaklAD2A9OteneCdakgutPvDMAisDweCKpfG5n1rwXpGsRx/aVtF+zSnqRnoa8oj8Y3I0OGztGaArkGTuP/r172DrOVNNnk14Oep1P7X+iQalrF1cWISSa7tUlKRkMcjOc18d2s0+k3aPJE8QBzyK9+t555XkMlxJcbiQ0kxyc+lV9Q0mw1GIxzW6uuCGKjr71pNc7OmhP2a5WVLq+k1X4dT3KYmgcxF1Y9WBrjri4dPtGqNEIDkRwQsc44wSK6DR5bK306XTrSeVrYTfvwy5RMdP61i+LtNnighvECy6e2VimTpkHpXLGHLqbuV2ca26Rpzkux559apeKbKfTpLZmO5JYw4z1A9K734a+Fx4k8XWsEuVtlZZJm9Vz0rV/aY8Er4V14w2uHs48bGHOFYAj8a6/Z+7chVV7TlLn7PfiN/ttvDMwMMx+yuG6AN0zU/iDQp/CPxI1rRbiFY0uz50L9PnHp+teXfDHVfsmrrB5mFfkH0I6f0r3z4waPea54P0DxjaSeeYsJcFTlgV4YH8MV5k4WbTOi9pp9z0H4XXmz4f+J5nl+ytHaiIyL1LHoB/ntXBRrwAoUyN9/b3PrV3wVrek3PgbWbK4lm+1ahJHJBt+6Fxzk1yl9rNnY2UlhbyXMuoMQA0S5A/HtRhlyJsylG8mjX1W7udNjtzHFbPNKTxM3GPp3rf+H/gB/GGpXd7dajHbR2Y3TSNDhEz1AUd+lR/DTwDHqmoWF1q9jMoRmd5Jifuj/aP9PSrvjX4irNZeJdG8I+XpwtGBmWMZeTGO55I+lKrU10NYx5vciWfHHjqLV9B1HwZ4X1O/Wazw0kuPJVh2AHUgnHP+NeZak0194Z03xTYsH1bRpfLuU6koDg59utNudZKQaF4ztBsVv8AQtRiXoD0BP61s2DLonjCW1VEXR9djZfmPG/GF/WuaMdbs9GMFCNkZ2v/AGHVdd0bULJV33hFx+7PIx2I/KvSbDxNc+EPG+geKrVgIwy214mcnYxAya8j0bRbvSPGVrpjn91aO6788Bc8c/TmvTNbsk1rQ7u1tJBGyEOrJ1OOc/yrLEX5lY3pxU6budl+1doH2bWoNc0+LK3MKXG5RyXBB4/A/rXOfCfxCugeL7SSS4aKx1VQyqP4Xx3/AFr0nwpqsPxf+BcyznOs6KPKYleTt6fga8CBmW4udOmISWGX7XaSx9Tjllx7VTXtaej2POpJNSozPvuyg821ilRgSw5I5NcZ8WPBq+ItDbam1k5Ax1NRfCnxnp/irwxpU9tebJlQLJCOW3Drmui+JOvLpXhS9u5HISCMnI657V5yunZbnIk07HxRqsU1vLNDIG3xMUI9cH/P5VSU3EUZ8xiyZzluuPStCXVVv55ZsCQMTw3XJ75rPaGa1nHmZ9ueCDX1cG+VXM5JXCYCSIsmford6cYHnlSL95kjd844x6Zp8VurXTRuAkajJLDGPp/nvS3Vz56f8S6Oa4JHzEYABpTmoouEHLfYgu2i0qVVLRG4RsgMc4PsPXrW/wCDvh7qfxJ1OFrOUGy6XLSjasfuB610vgD4QXmtT29xr2nNBYBfOaWb9174yTnFdF4o+KNhp2rS+FfCq22n+XAd93bKOW7AHua86rWttqzeKc/cpnTWnw/8PwzT+HNMmgvrqxsGZ/8AnoZD3P0z9eleC6joD6jDc6UZWi1CKbfBcgHKunI9/T8q0PAnjC78EeL9F1q4vgYr27NrdySDJZT1Oa9C+M3hg+HfFg1O2JWwvAs4dF4JJ5xWEZPaTuNQdGdn1N/4Va/D8bvh9PpuseSPE+kuYWkdQC4XuR6GuW1f4W20M05u4WgXOH8sAqffFcRpviQeAPivoviW0lEOlak4t7rsN2eSR/nrX1N4z063nt4dQRfOt7lNxdORjFc9SUoMzmnTlpsz5PvPhZdwxalZ6XHHd210C8aKeUPsPX/GuKufCV5bJC2pk29zb5CIW6dsV9IS79JvoZoV2kNkN6CvL/jXoRhuY9QjkZrafDs3YEHJ/wA+1dmDrc87SFKpJKxp/Dv9nq3uLSy13Xr43CTPvSyToR6GuK+OV9YSePprWwgWG3tIlhKIOAw/z+lev/AjxUfEHgq4M148502Ur5RXARcEjn8/wxXzb4j1H+1PE+q3RJd57hmyvTGcf4V9vS+FWPmKrlKT5mQwfOTIgx22+tXC/wC6Kjr71Ss1wo4IUccVa3Dy+cg57V0HOSaepMyjoc817T4EttqJgHtXkekQ7riM5+XPOK9p8Ex7IowR0rSBMj2Tw8uYlz6V32l4KjFcFoQwkeCRXeaWp28ZI966UYG7CpyOePerA471ViBzjJqb5uMdBTGiQYyeuaRjkHv9KQnj3pqvgYz3p2AFIzg0oiycgmkwN5JzTtwXHB5ouAhB3c8/SlZgg6Uq53dOKafnOP51IDCWJJH4VAWKggnmpZH28Hn6VTkJc9eB61IDZG+fNQyjcoOSSKcyblYAkEdzUYyEGBx1psByuSCMVIseB3/CoYmLHafrU+/ykZz91FLZ+lF7IZ4B+2J41/s3wXZ+GbeQpc6q2+QqeVjXr+dfGzOZZI5YWZGj+V1K8AAdf8+ld/8AHvxvL45+IerX6K8i2bmC1jDcbB1OPc159bmS5uopVjZZ3TJg/hIHUH681xSd2dMVZFQETC7u4xuLDasUOMEHqTmqkktxFPaT7ozDFIAVf7xcdM/pUtratcrqEsStbOQ3y5xtjB9O/aq99dxXljbyWj7fI/dyKw5kcdGqCi2q3c/ioTsWKzxM7rN90+q4/P8AKs6O1UyXktpJl1O0ZGQi+4qzEsh1u0mlkkjkji3Oh6A+gp2lmDyNTEgMV3IDIEToyj0oEZ99cNPoMbKo8y1kGWjX/Wc8nH+etTQpBqOqW8jSSQyOgZ1PbHcfrxVd7wR+HoWiYxljtaM9GPY0/VrCUf2YshELgoZmDfd75/lQkMltrgXGq30gEkWWKpu/vev5VXjkjudNntYo/MSBwzFujeqn9avLcq2t31uSkLumY3fof/r1UtLdW0K5SQqkBky7L130ASaqbeNLOVY3U+ZlAf4FPZj7c1daK21DXoneYKAAoZ+A/vVK5i+26JCpDkSHarIcnYO5NPtVZNXto3RZbWGIBFP3jngEetICDTraRF1K1kUSRK7bpB2PYE+lXNTg2+HULssIlZTGCcsAOPypLaEzpqGnbGWMq0kkq9AexNV5LUJ4cc3t3iEELCIhuIPr7CgRPcSLpcVjDLAbuBR5kczHr9KZd3BXWZYzCzoy73dOAFxxirqPB9nsA+DbwRho2c8sc88VWtIv+J9Ncwzu8SAuyvjkY+7igNiuHeHQzJbwmWRnClPQZ4Y1Z17/AES1sJ4V23EUg8xT0Le4/Gm6ai39vdzBnWUIVaNTyEzySPyqVVS+FpClxuW3+QuOfMPbJosAk0Eq65HqEOUZIt7K3B39xj0rP063e8i1KeGTZfMMtEW4KDt7npWgbuZta+zoSJQ4DkDI3DsPrVK2ZZINWURmPUDNn5Bjavt79aYbFmZXOnWksMYhnQhVUD7pP8Wfzq7In9o6rFH9rWOZOHA+Xc4HGD+VJf2E/wDY1tNlI1+9CZGwWXoQR1655pphjtNTs21BkkgEWUkHG5yPlGfrxSAgUJbG8s5sx3zOZHzwQBxjP+elV7y3u9U02xEyxI8b7ozu5Mee9W7GLfdXyzwK1w6HfIT9xh0GfeqM32m4sgsmy3eVysRHVU7/AIUagPvore38R2rS5Y+VshkYcFu2T6daLSaZrPWVuLUKvV5dv8fp/Op2tGTU7a3lEksFvEF3sMnnow9etLcgNp93FIZDbo3zyp0Ddv607isQ6hlNOt5LsM8UwDQy45RehGfzp0yyya9ZLtkSy8obMc4GPvCqWosLfQ7a18yd45GBVRyAO+Pwq4JH0zVrWIK81pLCvT7yA9SKAQ6W4aGO+tp4DPYxZLTngbz0I/z2qrdW7f2Vb3EcgJmlCO6nAXjge1WLO3S1/tCU3Lz6XyhRjuJJ6ZHtxVRYBL4bkneQzRGQKy5wFPbIpDJs20MltnDx4xEIxyCeoPvyfzqewgmsru8mSZnto49rLIOWz2P+PtTJoZ4rvThYFG85QVQ/8s/UH/GpIp5vt1zHBhXRWdt5/wBYMcqB+f5Uxspx3UdxosxtigljbbLE3Ur2Hv3q6qW8RsLgIYpXTCIByD2I9qzxZI+iTNEBaXHMpUnlh7GrWoy3Uuh6Zn5LgMqI69NueD/OglssSRXWseLLURMludoYeSeWkAx/gaZa3f2m4uo7qERXEpKnjJBXs31/LmrKW0ceqxzRyvbTRcMT8qb8cGn6YjNY6i15ErTSb0aSLloyOn5/1oAz55ntrLc8Ia1gINvH6t3qOaD7PDYm5kEsjEzBsZC/7P8An0oE5t9A3NEZbRGUAnqGB6j2pNcmiihsp5IwyOwZEVuHJ6jFShvQl013/tacyyRzJLH8qjjap7j9KfBDcjSb29RjPZLmNoV6r6tTpcz6okFmh3n95KJFwEjxyDiofsjW1lftaXnySfIIxwSh6k+tUBNqMarolgYpgbJV+dSM89wfyqXVpxqeqaS2jwx20s0Y3Qt0UYwc/l+tQG5s4fDkDWzCRonEdyJBzntgenapbm5kN9a+XEtrd7FYhuCAO4oAZZX0tjql6qPwEKvGq8knrxVW0srUaXeRl/MmeRTIWP8ACemPp/WrMUaar4iu7mOY+eyMVB+Xc61nRB7nSZluIzG7y7nYDqM9BSAtap5L21ukQPnIfLikAOAB0YH86fFDLq3ilIbyRvJhjBZx1ZgOCfbpT9U1CP7Zp9vEVVmQxqexU9Cami22HiqKKWYykQlS4HBHbPt/9agBlmzWWr3tsUe4WXcZ5V52joMH0qNXudL8NXGwDyDIwCnnBz94VZ0w/Y4tQ3KZlZXE+TnIPQj9OKpTThNCkvHBezYCJUHUH+9/n0pDH3GnQW2kWSyS7luT5pdm+VWHOB+n5VPp8t3b61HKirdQmPKArwFPB/GqWozvHb6bvtvPspdoQt/E2cEY9a1lhuLTX2Mcm6CRCTHnlcdhVIkzdPkxPrLyQmW03+WU6AEjAI96XU0UaUZhvExUJvPTA6D61Ygt5tLsL+7edZLTs0Z3NnPcf41n3Fp5ujxTHUWeCZ/NcY4z6e3FIZJDqsCSWDFMWrEBFx84Pc/Xr+dIhTS9UuZQFubeVmBLHA244zVi4aCfX7N0eP7M9vugVQMI2BkH3681HY2zpLqty7JLYRRkGMjkk+nvQAW0GNEldpY3a4mJgwuShHcenemagkBsLEhy0Yfe+3jc4PzD2os4IU8PzvE0shmcESL0i7Af59KnCwW1siJGJIAnzb+pfvx780AR3N/9lv4jBGrK52pCeqA8c+9Y11YB7vULxJURBHtbZ94n+7itBtLLa3HcIZFdo9xV+qn0+tSaPBZahqWoyvI1uyk+XF/z0b0pjsiWzu7qLwrb2LeY0k0Z8mUNgIh6rn8qf4f8NRaFoWk+ItSMFzGs8lu1nNyAMHDH9R+VQ39/NNpE+m2tt88KbpJ26Kc8AVe0QtrdjY2Tstm0YxKki7/OU9WGeM4pbi2Oe0pLmy1XUbh9FuLvw9NISjQqdsb44II/zxXY/Djw94fa61C71G+PmC2MtsJnO5W7DPf/AOvWZcavbaJql/ZaNqlza6bbHebdiXSVgOuf4c1z9mL/AMPeXcavaLdWGso0MLH7yE9x7/0pWBMde6l/plxdQSxgwyiRI+oZq2dBuy5lfcJLlm+0PcPwpyPu/nV2y0PwxoPgtrgyx3mpxXLRTRs3zEEcHH1rBEcmn3drdSBmsZUztiwy8jgH3/wq9yb2LukwW154f1Ym4T7arkmJjgEZ4x+tRPbTT6bahzHBcYCxu7cAdiD+dOsfst9pmoQwWwtWWQM288n2z+dP1y3W40ewjbEAZ9sDDksueR/P86kodMsVvqkXmXMpjgwsrDgO3QH/AD6VpaesEEl55haaaVirbuqqRwRWdqMJ0m+07g3lm4+QY5Zu34ZzRNc3Yv3jlASJlzPKeCoHQUh2G25uBp+oRE7LZgI41bu47/0qvqlq9rpOniR2lTzFEvl8gDuKliju/wCzrlYWWSKaUCJW7+49O9SiAaLaIZGMkSsTJDg7mkHY98VV2DWokMj6Fr1tPYxtdb/ljjx0J68dqsRvdS6xcx2kKASfNISckAdVP6/lUM13M2r209nJJHNIufs7jlMjkVSsig1648pXgvAC2xmIDP7GkAsRa4e+ezULPHiPynbqParMCrJoKJLbCMRk9DgFs9DSaXFG0d/FPBJDfz/PvH8BHak0lbq90WaGU/ubeQiKVh1Yc8+vNAdCtcTXNppUZ1N5PNk/1MmNzIvQAn6UsvmrcWkiH7Zaw7WRS33j7+1SXsFxNZRpcXIeIOXkZegP93Harb/YXmsbi3iaOB49gAByH7f1/OkLUjle9m1kJaxtGzfvm39AO68f0qTRrZ5mvy4EJD74U7GT19u9QX0Cy63FZy3D20v/AC0YH5cgcDNSxTiHVLi21BjHvO1AvVcdzVLQLlXSmLQXjX6BpskGUHG0jkA1PJILzw0Fuk2OXPkynpjt/SodKkEGn6ms3+kQJKCJQOc44B/WlvJp5NBkgkk2pdOGtxtyAfY/nSAZr9i1vp1oDMTF8jSkDJKnrj8ulP1C/Eepae6yD+yiFWOM9U9Afel1tpbPTrGFSssKkRz7+obvgdqdryq15DLbR+dAqqIYSBhX96Y0SW8mPEL2sMhnlJJE2MBE75rNt7kpfahENz2UaHqPXv8AXrVnU5pbLxBEEjQvLH+9RD93jJB/WudutatrC51KfznaKZNojXs3ai1xXMjVb2GHTyY5ftDzSH7/AECjoK5YOGkcLH1P4H1qRHFxIVDbRuOATwKbbLO8ZhK5Uv8AKD/Q1olYzbuKZkWRlKsCQcAdRUtv5MUka72C92PBFOCviWMojMCOP4lP1qWG1Z/Milhw4GQT1GKYIcseyaIRSAoT17VbtY2tnhjkRZI2kyBngfjSWttFM0SNvW4jUkEfdP1rTgskvkjiM0dtJgkgZwx7YpXCwzyoreR4pQyxySf3sZI/yKvqyRLd25EnmNhQ5/hAPb/PaoLCzN1p4T5J5kYkZbpV3yXuNOkeNDNOsoGwjlfXNIvoRGGaFpllKudoCq3Az71YtrieO1Ns0ShymMcEH0xVGWS61K3nmaIpMHCt15qbULqOeMuWMckSqp2jrgUX6By21L1m6y2Jt532Tw5VR0wCeoptrZwXUbAuDLbKSD13c5J/z6VTuC8z29xDFuCqA4B5PHPFXLpfscq3VsUYND86qvQkcg/rU2sJPUnh3XFqsauBKpLpnjcOOP8APrUGoL9t01QjhZkYsQGzjHYVEk6Wohv9jFjGcLnhc8VEzPppt5i+6GdS/wAy9T0/xpJsdh95/pGkxzxRJuj+8Mc/X+dNuIYruxtr3c4DHkKeCRjihWliuhOY1EEinO0nBPan2pka5SLZsiwxKNjA4607gyvAqvKl2JGSMviRVHI9vrTb6GRLhri3+SNpMEbu3uKsabexF2t5IlAkJb5Rgg44NVYfLuUkDzsgkJAc89O2KOugrksszw3ZD2u2GTGCF4as9bmGxvGjEbCOV/mIyMc9quSym+ijtvtWx0B2uOhwKihSXU7UqGWWSIEjkdvT/ParsO4kSoXlhlLlXkAVieQO3+fapQr3SyQMybi4ChRj6ZqK4xc6fb3CR5mjySAPT1/Wkt5EaOK8ij8pmyXweMilYVy1arJeWTWm3ZcK3y/l1z+X5UxC0mnMWtVa8jfaSVyT3qKFI4Jre6E8xMmSQoyf8/4VLJ9pSaC6jlVvmySvBA9DRa476FeOf+0LWS6G/wA6KQbxnAH0FW47dPK/tCOcq0cgeTpg9+DSWV1LBeSGWIJDMDymCDx3HrTbLzEc2dzbGKByWAYcE4piLKvcxzrfQTIN7eYWzyF9KdI00F9HfRQq1vKw3H+974qhbRqc2d0rxoc7TH29KngCNp/2B7hwckpKewHQfSp3HcnknWDUDJFb7Ul++5GA3PantixuJA74jm/hHO2o7WITWRtDIrSJllkLYBwO1S2zyXWj4ljSS4jJ2hcHoM5NGtg0IYrf7HeXUXmYjmGI2c8A9v6irGnSyRzzWUpDQsh3E8gt2xVaeSLU9IiuHjMMivgkdSR6VIF+3RLdxzbGjfOw9M0vUfoW9PaO4N3aXsbebEhMZHHA/rVPQohc7rRZniEQZlDc8dcYqW+lvJ7dtQtZE8pHClkPJPpUt/qLQXkFzHEpJQCQle+Oen4072J3KjmTVLJ7SCRHmSTzME7ePQVLe+Xd6aLZ0Iuc/NtXJ9uR+NV9Uaz/ALQtJ4x5TntGTgj3qzqNg+l31pLb3BMJIZnbuP8AOaLpgwEAvdK3zW5a4jYJgccD1/SnrE+u2cjxjy5rUBCDgEccHP5/lUk7zaVfRXW7zY5juGOVANMm2rLI8cRjgmYZPPzDPtSegJdiWZLm+tozFcFZ7SL5lPBb3H6VHebr3TLK4S0L3EK/vCo4U54JqW4uIba8miiDfMmzzCc8e1V52k0i72rOrRPFgnu2RkZx+FCbKJp4beWwtp2jdpCTvC9Mjv8Ar+lRXTxypJqKz/OTtZWHCmreiNNpUrW16weKVCyYO4EEcfj0qhAz2t2tpcwqbW5bJyvA9/50bsTLM8d1qVrHfwyKYYyqOoIznHU0t6s0tw17bxlYVUcqAcnHf9ak0p4baeezXy5beV+Qx6Y6YqG3vY4L+7tw7QxS4Tcv3VbPWn5BYjln+bTrlI1t3DBio6Zz/wDq/Ork08Vrdf2jG5E7csm0YPr/ADNM06RbW9ubG6kSWJgfLdl43Y4/z7UtugtXlg1FVOVZcjse2P0qXoG5S12ZdQsBqNqyFp58yA/eQg9jVDWklvv+JlZyYZWClSewH/66s6dpsVpqUtjqEJ+z7Gb5iQVJGQRVGx0+SW8WznV4rVjkFc9D3qvQdrGzpjX8rW+oXECunliMK/Qj1FaMC28szD5k8xtoKjJXiordDbK0SXTm3j+UI3t7VPAxjtBMJIyVBc++e1RuPcfYiaO2ZVYSSPKcBmB+Udx71FJA13bTXE8JLCfasij5j35HpwafaQhHtZJY2gKo0nlZ4II6irmn2rxXkE8t4zwSKzEHII49OlL1Ay52h3z3nlSNOsgDZbcpX2qGSObUppNREiRRBgSvQ+2TVy0WaxlSNpI2glm3Ekggr3qtZskLXKYzBJMF8tgRn3H+e9PZaAQXD31/eS3kMoa3yFK4GMd6l1fUHttSBtrZFtxGNzJwAxHP9aisl+y3lzBtaO2Mm0s3Pen6g7aZc3NsZFkjkAQr2U56mq3DYkiW20z7JLC6bpE3Fcg/lSamyQm01a2dhK2Q0S9dwNNihTSNREN3CrRmM4bjAJHGPrUKPFavH5sW2JjwjE557ilboGwt/PdsE1ZGMlv5o3w/TqD+lXNdmgvornVLGIDYqghQMLkcg/rVexeSG4W1mPlW8z703dDnj/Co7yQ2s99ZwjbZ3EnltIV4JB6/TrQT6Ekl8Lq0trmxt42YQ5kKj7jdPz/xqG3mMlhFPDFH9r3Hcqk5OPWtCbTl8N2ksTSRszRlW8vqAe5qGyh/4R+5tpVKTK0Rc4zkg9OKVxlCe6s9U06WaWzkN95oVlDHn3xjp/jTtMtoL2C7lZHi1C1KmPDcMOmKngee3e3vy8Z3SEnHt1GPy/Onbrp5JNQiUJG0wKlTgjnODVXsGgjlPEDPb3JaN4osKEb5Tj19/wDCktoTIbHT3Z/3efKKnPPoak1Fn1MzXtvEsK7zmRcc5pbl7u5aF9P+UQxhmZVGd2Of8+1F+wFeGVgZLckxq8nzOQPpwP8APSiCBbSSfT7W6eZZ2G4bcFef/wBdFzdi4sLYxW7TXqg7htwVOevv3qa4Rp9Jt5EhP2/ecGMYY9+fxzTuI+vMe+KUUhoHfrXJexY4fLxg/hS/54pO/tSqPxoGLnOaBxyaCKBzQAuKVOc/0pKVTxSbGhfb86M+1H8qDQIBS4yO9FJ+NFwADI75pcfXFAFLnIoAAcDpSD6UDtjJ+lOFACdQPWjAz1NA49z7UZzigAAyvP6UZxgelKfbrSDqaQAeaX168UHt1oFIAHH40uOeKQUv0piAc+tLnOM0gH15o/OmMXnHHNHejOOlHWkAZA/+tS0AZpQadwCjNH0pQeMc0gBcUpxSA0ZzTAO2aAc0gHt+NLjNDAXr9KPrzSLx3yKcev1pAJRx+NLSYzQAY6+tNbJ6U71pOnXpTAx/EpB0mYHP3a+cNXK/a5cDa278a+lvEAH9nTHGTg182a7EP7TmwOrGrTKsY/mZYnNRsrE5Jz9akkjKSZA/CozI57cCrTIaI2jDc7ip+lRSy9BgfWnyZYHjPtVc857GgXoO6D7x/Gtq1CRWyPnIPP0rFQlwF2ZOe1a1uTEpQpzjoe9K47BP++AZR5kanPHWojqRQSrGBHng471ZiYRsQvyjuDVQi2ErtGC5A/OmFiK1czXCspBOMZbpViTzGmYOVUKP1pkECTKGUhAD8wHapNsTSkgGbdgU0xEce2YquwMwOQakfdI4MhGO6imBgWkVmC7DgIKJWlePfAmEzglu1AEsCk5DYjQ/xMeaqgwJMyhGmP8ACT0BqxLHE+wSbpPUjpmmJbDe8bs0aryEXvTEL8quBI+3IxhT1+tCeYrtIoEKg4znrVYOGuHjVOBzubtU8TswaOYeZkcDHFIpD7t9jBkUy59uKPtcJMayZJA+6vTNRy+Ylvv3iNFbgL1p0MIuULKQpJ+8aYDGcxRkA+WpOTSxxPPBujGGHV2pWiWM7J0M57HtSTyRpCkW5kcnG1fSgW4XL7YFTeZZB3U5AqAKFjWVpCTnmOlBEe5QNhxw3rSum6EeQmZB94k1IEgaK5SWVV8mNOi9yacXZ4kMYLqTyzdqjVmwqsu9sZxjjNOEpRVEmBGeSq0xEqx+VK24rKeoA7U7zWQgTSEr1CL2NMdWUqWAjjbkN3pDIY8tGo2k/fcUDFyWkKB2tlIJLjqT6UyNHSRSTkDkSP1pzOxkO/8Ael+hHQH1pHYyP5cjl/RR0oETxyrMrZLPKv5VGLiOVS8oOemEHOKnWRliZcJCMY+X7xpbOJhbjZtVSMEkjmgZWvZXijSVMIM4OOpFPhMkjErHtgIwZWHf0zROhtN3kr9q7kv0B+tIrNPiOc7VYE+XGeM0wGLLDAWCHzHJwPQU8FlmWOaTzfl3KinvUKLIlw9vIgjj25XI5P40qCUOv2eJQwywkc4xSBE8lrJdxEM4tdg5THJNRxDyIyLdCZAnzM3GafBNsZ5XLT3GTuxyKWaOaby5pDtRxjYP600Ir7IIQkwLzzOcvleAaV2QSlCVKH+BegNSYcRFRhYydwC9TRHCkkcm6MxbvmDnqRSGPaQyzeTOPugbFTpilXP2jliyYwsZ6CoxcNOyhF28f609SaUwjhZcqjdXU8mkK5O0JmzjaWTruOAo74qJCY49sePKB3dMlqY1vFNGn759nTaf4vrU9pFsQBMfIcEnooqkMgdo967gY425KIvNTNE0dg0sBRoG/hz8w98VIISk/wC6ckH+NwP0qtE4t45xNE0qSAr5ijhf880bhcfJClrbi8gnlzGQWUr8pPoKp3c8WtL9ohj2XKt9Kvwp/ZtmB+8ubeTDDac7ag1UQyxSSWTg7drMoXkUwMS4umu7d7WQBboNwWqgIJBCYpnG9T94Va1V49RlWVQROqhht71WbE67ghEo5PXOa0RHkOtPmu4TuZjjHNfRvwAYprkYznpXzza7pL6I4C8ZIr6J+A2P7WQsAOnStqe5nPY+4/C2Vso+cjFdIvPNc34VYGyj6niulj5x2rrOZDlbg96eD69qbtPGKAecnmgolFHIB9Kb07HmnBuDSGhVOeeaV2J6dqaSccUBuQTSGIzhu1IDgexpWIBwAeaY4yMimAE8gdRUf8XtSsML1pgbPcmk0AxxvOOaVVwOaZkluKkA3LipGPxtPt7UnVsgnFKnA6dKbkfSkCOE+OGoS6d8NNaeBjHJJF5YccYB6nP518B+JpjqtjLBajbbWgWROcdDgmvrz9r7xj/YvgWDSIpfLuNQkxgddo6/5+lfImjWDzwQxxksbq3lj+b1AyAP0r53MHzSsfRZfC0eYqXNy+jCcuPNjvbYSoxPRvWtbwJqEv8AYVxazMW24mVlHK49Kxb5ftnguBpCA9o32Z+eepNavw41aA6kdPbCwTJ5W7vk/wBK+erXaVj3qKWtzt/jjo1tp1t4Z8SWEhffBFJI56nPDZNO8NvBNHOJZzCqqHTHVgfT866fUNJtPFXwTvbGYt9s0q4aAMfvLGfu8dfSvLPA2pKbK3eTnyf9Hcjk7h/kVy1FzU0zGN9Y9j6Y8C28Xi/wBr+iQlWlEZlQytj7oz3r5+WCWHfE8XlNHId4DdfcV6r4WV9O8B+JtbtPNMqIIQ27aFLd/wCdeUyTSM4Eiru2gl+7HvXVgFJRd9jjnu0NkdRK2wkKfm9q5vxNrT2hjgtGMs852hV6j8K0tc1eLT7cB4ywbhVAwScVR0LytK0STV9QSJb0sfIjfluelehOVtCYx6l3StPTRPBWradI7reTr5smV5DDt/n0qX4dXUGo+G00nUIxPaSnBB6of7w96zNF1t/EV9eveyFrjyG3DpzjijwE2NKZiNjecy/UZrjnJqzRqlodl4L0GDwtdajaRTC4mSYgSEcleorW/aD8Pxa74T028t5fMv5bbdJEOuUOP8/Ssm3vG0fWri5uTkyQhgD/ABGs+xv7nU777XdzFlcHZGeQi9hXpwnzU1c4XF+0uj500mSTS9RjdlZArc7hX1v8Imi8b+GdW8Nw36ypdW5u4U9JAPmXHvxXP33hnRdTVGl0uNucPt4z71mJ/Z/wd1m11fSL+SzuJGIjs2QuB2P4HmuOrTv7yZ6HtOZWMD/hItU8FaVdeG3jaK+iuRHFKVyGjzwK9E8C+EG1B57jVb5Y5Y13MfL+VVPXAHfpVfVZYNUnj12+tYWmBWV1PQDsf5U/XNc8WeI/Dt3D4U0+2hgUZkexy88oPQZPX8KyneMbISbkw+JvxHmvfDktl4dvrmaDQp1EjOuwsueeOuOn4D0rmdU1WPT9W0bxhZJ/xLtUjW3vk28B+nP6/lWJoutJa+MYW1C1m09buL7HqME6bMMRtDEGtPw5pCSXHifwNLcefCxa409s5AYZ24/Sufk0uehTaWiN+z02C01nV/DU+yPTdYhM1sewcDjHvmsm3mGt+EDp800ces6HcbBubDHaeD755qxbxTeLPBWnzWnlrruiTrC0bthmKnvnqDzXuPgH9mdPHVhqWs6tbRWepSKJYooieWx/ET7+lbUaDra9CcRiY0Er7nzXr+vapbeMojcA26XcalHBzlcYr0HwxqIs5EYXBkLHnPcd65r4ueGJ9P2yNH5V/pcjJKrd1z2/z3qn4O1VdYhjwW3IeCOlc2Ko8kro68HWU46ntnwu8Tx/Dz4sRQPkaHr4COrfcWQ8D/PtVb47+D18JeNVms4yqpN9oVezI33gD+dcx4hhk1vw9GbbP260cTRuOxX0r2LxHdwfFL4C6XryJv1C0UQXRX5m44bP8/xripTUXZmWKg6c1URyXwf8Sjwl47WNQq6XqarJE2ckZ9Pevb/2gtZisPAXlKC/211UfTua+TLa/wD+Ed03TLoP9pm0q5WQA94i3T+de2/tGeIZNa0/wubcv5NxafaCqdOcY/rVeyvXSOWvG8lNdTxKNlgZxDFg85/Grz2YFk01ztRIsAu5x19qjIt7a3jaUP8AbJhwAOM+mfzqz4S8G+IvH2oXAttMcG3YI7TNiPbjjJ6f1r2KlVLYyjCy5pmVHJJ4h2WFnOgcrtiaMZL5PrXrvhv4fWHwjs7TW/E+oRy3AUulvbpv3HGenqKs33iTw58EvCs8Ntpmn3WvxcSPHiU7ieM9l7V4v418U654mn0rxNe3DXFvnY0IP7tQeuF/z0rzp1JTdoaG0Kcqm+iOt+JnxMuvi/p91c6bJPZWdp0jEhywA/iFefQrJe6dpusWoBvrWQW8uCAMepFWrB4vD3i1XiXdpmpKWGT8vzYyP0NVksJPDfiG9sFBW2u1MiMW4B69PyqYrldj0YxUY6Gp4jtn1HwYYZkbzklMsLDt3yD61734A1uD43fBOO0kwmtaPEEcZy5Cjr+OK8ml81vDdnHNGu3y88HOap/BzxwPhf8AFhHl+TRtTAtp93QZ6Nj8/wA6573kxYmlzU1JboXVNF/tOxv9Eu1ZpVO62wOQ3bmvbf2e/Gr+M/hleeHL2Ty9Q0omB1PLlR3xXIfF3wlceFvFgvLGR0tZ3EkLKeCp6kH/AD0rlfC2tT/Dz4nWOuh/J03ViILt2GAGJwCe3pXRJc8U2ec7VIW6o7XU/NS7eItI21ioz14p/irQh4k8CTwFc3cYPl7eo9/rWv46sms/Ekf2eRZLW7xKkoOQQff8qs3sf2KxjiUHD8mQfyrlpJ05adDjk72PmnwN8RZfAOmeJNMMLNLep5YwcbHGQSf89q5K2naJXZT8zkk7uvPNbvxDs7ey8YamLchkMm7jse4rndmxlAziv0PDPmpqTPBr253Y0bZdilzyrHpTpuZfl4HQUtsB9nUDqOvpRGwZyCCCO9dRym/4fjEkqeo617P4MhwsYIJzivH/AA3DukBHDMMZA/z717Z4QiA2AjFbQRnI9U0JCEX1Fdzpb/Kn5muK0Ndsa89a7jTRtXJ5rdGRrQODVkEZFVogNuRVlOFB7UyRJFweuM0JHk0nBbmpF/iAPFBRGxK47044bBpOpz1o4zx2oAO2aackZPGacDmmOzDHU0gI3AOeaglG7A6DNSSDfxn8qrzOqkKuc0gGBiWbjgU12AGAKV2KoPc9ajLcEd6LACkbs/hzXD/HTxhF4L+G2pz+eIrq6jNvb88l2GOK7iOLeB1L+gr46/bB8XP4g8YQ+H7eV1j0xPNYxnjzD/UVlUdkXFXZ8/FoL1bhWnC3cCZbrlj7f571VSFpr+xuY5Jra4MTGSMHP0AH5VNc3T2ttPJFDELkYLmYYc+gFSW0zalOjSoqXiR+Y5V/mVh0A/wrkOgpQ3Ml9HfRYEV8RvXPZM88CotUsRb6dDNAElmDYCp0z2akY3Mo1K+tQi3qAs27jC98e9RX87XGhWO+fyJUb5ccCUE/zzSuCLizf2pdxxNmKaNV86THG8dAPrWZNaTWlzdzLIn2hmKqrY4XuAKuazBt1W0gIaLeq72U4y3YH36VDBbJe6vftKDBKuUUMdxXjqKe47FaUG40WXdGIzDLgORgN34q1qJS8lso53aIzqNzgcMOwNMe6d9MNsB50MHJdsYLntVHUI5p/wCxbJ5i06DzG2rwEznGfWjQETywD+3pUuIEUx/uoxu+YDHX+VT2sD/ZL2HyhJaRqSxU9G7Ee9K0wtvEKJdQJKJV/dyLyyj1qLT5EtoLj52CGRt2zv6EUCuytcyNaaRFFED5QPmM2eR649+taU99Z6TqFldJ+/t5IgsB+83Iwc/571lXMUp8PNJvZ43nJORnYP8AHrWvM0FvPZtAoMMSKbcFeS3cH9aWxQluLz7fcpCUa1lU+cW4B9M+lVbQGy8NXJdhMrT7mjPO1B0IqfzYP7YvAXdYZE/fRgfz/H+VVZAIPDDNat9omRvLkbHAjzxn9aRIav58zafNZsHtJSoEIHIPv3q/LbpF4njjtgyGNN0hI+96qfXvVS9jntdN0+6jBE6yiPYoyMH+IVcuLWQ65FNl4RGvmMg6sccgfWqAbZWc0lpeSwQRrIwYqdxG5Qef61TfyW0/TiUa0uvNBVYzw49frmrVpeItpdbWaJkzL5bZOEJwfxp2oCEaRarb4kuww2P2KHoR+tAD7n5tcjtpGWCU/vA6tjfIOn49Kk0yxN9Hfi5ytxJu+dRyGB6H681XvrZW1zTYLwrnYuJvU1PcvLa32paXFO8ZILmePqCOgJ9MUhozVimutLKXQMRSQw27yHkDuCPStKbT45L6yiTN1p1nECc9WPdh64JP5UxysHhu3JmzukBViuSMdT+P+FR3si6TNp4hlaWzlQtx1yepWkILuEpfapHKjSWm3cJ0OCfQ/wD1qhuNThfSooxG4jkwEZB93jGQTVvS71Yr29VpJLpdpXDDCspBwR9P6Vm20GdOZwrNb+YNyZ4iI6HPrTugsbMEXl3ihZXkiNvtVerBT3+v+FULeVrFL6FXElsBscN0kYjj+lWftDLrWnahayoI5MqMj7oxyDVN5I21HU3tQbiFwd8TDgCkMrM0kVtFNdK4t1lXeiHlD2/z7VpedLN4lhntyhjmhJ2PwUUdfpVNpVvtEhfyhIWkXzZGY8egP5U/V9QZdW05rSIJcyL5ciY+Ur0P4Yqib9CCyuo4b+9mt5t9pGG3xr827d6j+tRiEpoX2q1w0Dy4mhf7wz049Kmhijt/t1zYwPv5Bi9R/F9R1pLZzBoTXEMflBRl1fkkZ7fpRoVYu315cwxacbW22XDKAEYcLnv+VVLdI7/Wrp0PlXar8sLZ+93xT7x31n+yJ7nNveHgpuxkY4bH5VZsZrXU9WZWXyL9QShfIMjClcLFC3n+2aFeRXMLLMH+aZeRjuuO3epZbaS+tbCQL5ab1Cs7Yyn0qJ9Ugl0+7gRpIXjffK0a5Vz3BqyyyG0ty5CRzn9yz9UXHf8AWgTVy5eywR67BDdGSaF4yBjo+OAT7VT0wvYT6nFDKZEZ8sVPIHY/Sp7ySLRdYtZN/nWaRgR5G4nPG4fr+VUdMRzqmqtlHtJR823jPpSY+g62up10ySGUiSO5lwkYGeM+tWdWthY3mktHaxzbnCiNich/f9fzqtY2SJpfnJKfLll/vDEeP61a1PWRvs7m2gE0e9VQdSGzg5/x96QWL1xK9tq908gZXID7wenqhFYuiyxapLqcsm6GdAVhjXpjuf5Vqw2Ru/FktxGPLtfL8wxs2SSOox3PWs+1khmOqLa7oZfM8whwBtA6gf57VW4FGOdv7I/cgRnzQJA44kbsQa09VmXWdV06Jsw3xQeay99vQj9OPaqEk323w4Y1RQ8U2YJAceYSefx6flV1/Ii1WwNyzC66M2OACO9IAt9JSHW7oy3BW5dSEXOMN3/H/GmWd4ZNB1CyMZEu/CSyHBJ9CfyqcFX8RX00rNJJtKxMBnDY4OKzkZtT0KU36yYWZgrqn8ecY/z6U73AlnsZdKfSHvYlZG25cfNhTwRn1rStZ4f+EhaZo98YUxoCclk9fw4qvqLPHpmjWbDzIInyW7g9wPers8Yttbhe1SM27xfIh+8pPb69aYmipYW2LnVhaEy2Y5ZQenv/ACrNHGjySQhplvJwjow+VPQ/zq1ZTTaW2owpbOhLN5jE+vp71HYWT2miPuLbLi4AYA8IewPv3/CkFy1rtzHp0mj+UNybwDE+cq44zipbOCYeI5ZI42njKs8zN2XHSpda1OC5a3kitI/MiwIyoyWb3pblr1debyz5MJiDuknIPcqRRcH2MXSYdx1SUGSK3/1bQqM5z1JH5VNfBIdOt0glUWtu22dDyS2OhqWyhhggv5YrhriO5PlOEPCD3/H+VRwixt9Kia1O4ZKSb+Xd+34UDsXA8U15am2txMkwVzEONg/iBqGyREury5YyxWUAdRFt++D6/Sn2pMXiGNLQtDKYg8kci4HHUE0lndXbvd4mSVIdwSKPGXB6g+1AipZs1jorMI3dWBYp0GzPH1pk8a39tpFxFJJbuzbfK7exzU17EZdJYCbyfKG8xhsnafQ+3HFQxzTR2VkZrcPKU2xkDaAp6FvShCNGO6S98Sw28zNbeSN8kw+6xA6j68Uwsr6nckw+S7gsjj7oPrj1onATUrW1mYu6w4klKj5xnj6inRNJZ69KpjMin5GYDKqpHLA9KLjK2n219baPqUtziaGQlC38ROOMVz1x9utYrB7O5fzIfmllY8IT0UV0unx3MbaiUC+R91EL8H/axUMVlDFo0siqrXSykzK/I6cDH+etAnqafhCPw7LD4gm1ZWRZLB4hgZBlxkH9KwtNsLjx5aadpf8AaD2UFknmQTzglS6jhQcfh9cVVtL270i/XU9QhEdrfOYzbMPk2njpXc3Ouyaf4b0bR7GKOwBlYm8WPcrluikgde34UPUFoef6ZLa64uoQaomyayYS5gBJk55z7d67rxVfeGYTpdhot+ht7gRrcOfuqxxyPpz+NYvhTS7nw7q+tX97bfZ9UiZgyTD91MmCSD2xSeAdb8L6/wCIrHVvEccUamdomtVXCAAcZ/TrQmU0mMv9PudElnspJoXggPmbl6zk9Dn0p16buy0+0u5lSeBpNy7Dnyc9B9etLMsPii/1GOLe9vApMTq2UChvlBP0rP8A7YFharp6wyNahhLKmM7j7frT8ydtDZlcr4g0yWxHmWqqXVW5Bbvx27VUuUeXXNSlLubPH74sOCc1PdXAu9VsJtOBhjmhZjGV5QDr+OP50WJu9Ol1KUobi0ZNhXqSD0PsakooC6keF5bV/PViFVugjUd8etO1nWFvLKCeFxCY2CNuGfMb+9/n0q4Le0tfDd09qyx3sR3SIeoU9F9//r1Xe5jl0C3uJbPGwjAA4OejA/nTuDDULpri8iKK8N7LGqswHHHQg9qfawgaxcz6oSknEKFeu7HUiiG7afUYDNOiR7Qt0+3oO2P0qX7VDZeJQjA3EEo+VxyUA6GncVrBpYuQNRtWRrqNjkyo2HA7HP8ASq9h9oXw/MkDZiEm1oyfmBHf/PpV21e4tpbmez2SW6grNtX72ap6ZCV0u+ktXH9pAmQW790PUe5qRjr24htdFF1ZHz5A2J0kX73rj2qXUYnubS2mRhbsXVljdsAg9CPSoTIZNBEqo0JT5nVV+VznkGk1WKe/t7K3ulSO5mxumBwEXtn6UBYtXNpFcavaLeZa1i+8R95sdKrWTm41LUIrlFYFdqOOWA7GpriH7FrCQM5u7a2g3xsG5cdOPWo7ORrO+vDCmVkXe+R1Xtz1qhFew1I2uh3UDKPsattdyvO/PWrV9eN/Y0UuFkV2B2LwEIHU+hqpYyzy2moXqrutQpjMHHzn1xUUyyW2jLJtJW5AMyOfuKemPypWGLr5XVNK0+6iY+SZAsxzznPJNO8RqdM1GzlgWQSuVVB/D7nFMZbeOztJUuSdPA2tGi8kj+dUvEWttqMdpIsvkzFgwEnoOhH4UCRHqd0U1cyxzLCMlph1bjrXn2o3Rkup3XLqzFhjpzWp4h1VNSvrl4nCyjgkcBvU1iMvlSFBKGVlxlTxWiRDYqMjIJYodhUfNnkGnRpEFSXe28nDBhwPpREJrGIru4IPA5BBqW1QsRG8YCNyu8cGmIVoYnt2likw+8DnqK0o4XbddG43qvykA/N9ao25FswiaIPHI/8AFxzWxZww2zzgo3lZAPfHNK9iifbNbzrciENBsCtJj1FPvGjtbi1uUtyYkXcSOlSIBDPeReYW8xRgf3OhzU9g09u0lpJIskUsZIz/ABYGRRbqC0ImTZLZXUERSGb5m9CM84q5M8VrNbT28rQxzSfPn68iixdg8VlNEqLghQ38PBP+NQadBb3TLZvDI37wiFs4+Y9z7UJ3GWJy+nXpnWRXtZ2IAbnBz6flTbwR6VqLCaFZYJW2gjgH3B/z1phtYtUiNk11tmiYlcr39KLWwMlgsErrLLE56t27Y96GriuTuqWcsluXkjRj8jj5iPQf59KqxTJa3Nza7g8rDCmQYGc9/wBacdQuZ4Cstp5zRsdhC/MB6065li1KISvbss8bD5+m7NRsPcfa/aLeS7gmjDp5YKx5yCfb/PaovOa8l+x3UZWCCPKgLynPSrN8pvbP7ZEx8+EoDzxjH/1jRNFPc+XeWssflqFV8tgnjv8AjVJk63sZ7XcEqRx+YwEKYGO4z3FTOPtdrEqOIpNhKue4yef6fhS38ohuEm2ieHI8zHc46ZH40aythbXJaOPbG6AYUnC5GTTsMZNJJNpYKOjXEK53L1wD2qpLvksre4W3Lvj5to4HPehRDZDcDK0MibVZh93P+f0pbTfZ3hg+0Al1DRt0BzU2AeyQ2bxPFDnePm3ngUipDYEXClzGyHeD29aYLi5le5tJsFmxxgZJ9j/npUcYItrmGaJtoTGcfMD6fzqguWLK6h06QAujxToQo9z0pto00C3UMhjw65VCeG/zkVVH2a50lFb5JIyNrdCB708vDfac7s/lSwEDcOc0noG5JapMsTRXEbRnHGR0+lOtoYpUkhineMxqWVgeTz3pZ4bi5to7iOZj5OBs9RjrUc9w9wDNbwK4ACuM8n2Io8wuPihN1bTp9oO6JfMLY4bnt/ntU01xPf6Q7xuPNjxvJ+9VaeVoIllWx8uN8BtucH2p8ksGnyeSkckaz/fJPT2FFriJ51mvdMhnjPmTooJ3Hkf54pmoM32W3uVQEhf3gVeRSyTLBuiDMIGGFkPUCi1khtXlh8zzC+MA8Dt1P50WGJdrBDHDNAWdCATk/dzUkdqtrPFJFclYnySSCBU8aBLWeCULyPlVSCSc8YqKKXyrKW2lj/dImAXHKnPI/nRsGhM5ltrmBWKNEz5HPykdM0mlQZ1B7doAsEj5wxwD71ViW2vYPIYsBDHlG655zzWhbRG/sEKSOZIQSU6HGeMUx2GrJFBJJpi/uI7iUYcc5xT4xPA09nhSrYEak9TnqajnglmtrSaOHMsJJlJXkemf1/KoROxkS5gLyPn5xjjjv/n0qbdhNskDSyy3FlLaozgAgleQe4FS2skN4klpdiUTWyHy1U9upqjP5xuLe8tbjexfc2eq+orQvTNI73sVuih2wJQ33vqKfqC1IdOaHVElt45GjWJdxV+c+tS2bNPYpa20gndGZ3LccHsKqtqQtr1pFhSIyKQ7hflbI6cfjUo1a20XUIZYhv3jc+eVBI6U9hl1v3uieSYwblZSchedlVPLgutMlYrtvUk8sO2cFcVemiOmXVjqDTgwy4kZAedvpVa7kaC7t51eKSGRt4GRgAnoRU77CJBElzp1zMj/AL+1CxbGHUY7frTYrC71TTY3WdS1pHukUt82M8f0oujbwyrJ5EiRyOPM2/xD2IpZxbWV3cpbSSRo6BCX54oKGTxz3OkRzJF58sOduxeQM9SR+P5Ut/FbS6JDKFKzE/Pt65HX+lS2ofTJGhguvM85f9YFwAD61PD9o8PTt9oWK4hmiIB3Bgc98f56UNh6GbELW5tF1JbyRJhLseEjI59KbrSf27b3dzHOvnh1VoSCNox1BpNPdre4Md3ZrHBJk7SuOexqtazrY6wY7qH/AEWbr1GR65pPe4yrfmbUVFyZlWS3RUKsfvDGK6bw6t7FpsMxQS8YK9Tjtn9K53TNNW61ThJZLcyZbuSAeB+ldfPDalCytLakfII+wNDaAZPc4lVZ7RgzHlo/T8e9Ne206WK5ghuUjdmAUyDnb6HFOu4bxkjt7dzO0J8wkt9wAdhSEE21rI9sizbSzsgOG57+9RoBP9nuZbW7WUfagAscSpzkY6g1DC9xIsweIRXNpDtXrkDoBTbx4VgsZIhOGncSDd068/h1o1QzW4GoQ3TGOSXBjA5XnvTQmhLR7fULSCF4czRRl89iepqHTCZLQx3JHnqWZQTnjtip9Zknh36kiJJajC4UcMccgikvntkjhuIoTG7LghPuqD1BqvQXqQ2N0upWkkSmOW5jl+VePmUc5z+VQXMH2zTrqby/9Mdx8h6tzz/IVbD6bodza3kEUwSVD8uMgHoaJ12T2WopKJFD/MjcYx1FA7maITrCzLcSskiIAF7AjgU6aFNQZIJmKzW0O2MleGx1P1q/Msk5l1CBESJnIXa3v3qtqUdxc3k97GFWBcAbcYLYGQf1p7i2ZJpz3Or2tpYGMNNbI20twdo5qpO7XOnQ2EwWW6aUsDHjIXtk/wCelWr24jjZbmzjkW4WP5ymdvI5qje29taWtleW7N58nLqOc80lroO3YmA+z2N1HdQNJOxAR/4tveksJIlE4vlYSwxhYGx82PSo9Qdbe0tr/exnklJ8vr/kc06+8i/t5r6R3SdXH7sA4z2x+tNdhshg2SXcFlMXEWGmQnOQff8ASrNneJctBa3Tstq7tlhwynHGfakW9XXbWeRQEltYwCejce9RvI+t29tHbuVlihJlHdsHt+GKfkTvsWbS9GnI9vG/2m2mkCsOPlpmo3aaRcnbIXJzGQvbP+TTLcpeQW9nCoS53HOSM47VHbxswktpAvnyOPKkfvSWgBqcyWN5DLHMWzh8HrgjocfWrN9ejR3tLtp/OZ1DqAOVqjZwxJd3NtqUQLEbUkYcg56VPbWUFjezQ3q74TG3k56g9jRsxb7n2MOtKD6Ck6nilA4PpXKaig0DigHg4pevrQAdKUcCk/Ol60wACndsCm5x60tIBeTR6Z/SkpwpAA/HFL3oJpM0gFoH60lHr1zTQCg4pc0meKUcZpAGOfSlpOnNGTnigYpGaTFLnFLnrxTEJ1HeijPekxQgHd+KTJpRRmgAxzRmkpR0H+TSAXHPt7Ucigc9aO4/pTQhQfWg0nXtS9s0hhTs5x1pDwM0Ae5oAM4oFAOKUdPrQAv50dOtCk9AaQ8+9IYClHNJjj39qARTEL1oxRS56UAJnBPXHtQOaOTmgUwK2oxebZTKf7p6182+JYfK1W4GP4uK+k7w5t5Vz2NfO/jKJk1i4HQk1URvY5iRsP05HPNUZGJPUg/zq7OcNyKovIQ54yK0JZCzbDnpnuO9NeVQuOpp80oVcnkehqAR+epIOMelMRf08KSuByefWtUt5mQ/DD7pNZmjQlZNxJYCtKZVO70PalYd+hFFLmU+cp24+8O9Vj/rflIiRjxjrirsDMq8YdQeR3qtchfOwIyR97PYUhkHliCRwgaQs2MirZhkikCFhEpGQc800rJBJv8AMCKVzgUsLreIuxS0m7PPSqEVoLX/AEhwPvk53GpmBiYo37wE8qOmaWcYmzJJiQjhRUUbMm5gNmTgkmgkmmjk8pFcrDE5z71DEym4LIS8o6Z70mcJI0u+X+7gcUgtmVUbzCp6lB1FCHcWWWNg8r5DZxsX1psdwbrIUCM4xluoqEMYipiUnHLMwpzmNpRIHMh6kAdadhlhDHasMqZx3LDioY4o5LiQbjggkBfWpvOaaBQ58uLO7HemZDT/ALhQhIxuYUWAsRFpTskYRIqnk9TVRXQSIqruYHPmnvRFkBkYmWYN+GKdLCoIMjZbHCr60IBsi+dIDvDgnOB0qx9lO5mfaqnjCnrUEzFICEVYx9OTT7OQBTtBYjru6ZpCuWDKIleONAsZ/jzzVa2jwjlQzhu56CkEYyAf3pPWMdBUiuwYoW2p12igNhjkeaGJ+0Lt27T0FOln2hYpDkYwqinKrx25VV8tWPXualQW1xCIhAftC8mVupoEVSjLMkUo8g4+U46/Sn7GxsEahgc7zxSmUvPHGMzSr93J4FKzFpJHnfDIfu9qB3HOY7cZiieaVRkselRh4pIlSdiWfnYvSpxcNcWwMZVUJ7HtUMkLtLm3KqDgb36UgJngeGFIR8lu3PHWqaxzZVLVOQ335BgCrMcBtJjvlF1KoyADx9KjuZprtSzuYth/1a9DVAxYZG+2Mty3m3OeqdBT2chTNJIQoONgHOPpUX2cmdDGwiYLks3U0+MxxOZEVpecOfTNFwJfPQzvJAqxqBjPehHlRcqpKseTJ0z6imzeTazqSDKTyQB0+tJKHKqC3mRluUB6UgJYVEEhbakrkYGOgpksQKksfMcH5VB4pkodkELAwKO/c+1MkD7VMIUbR8244zTsBPJJFOYXZ8MPlEa9vrTZFZHCswlYjKDHC+1VYoljRZEUKjH5nz3q0svyiR/9WDwQOTQA4IzOu3G0j5s+tKPMlXywAd38JHX60LG7bsFc43IPQVH5QHKu67vvP7+1A7gkckU6xyMCV+4qNx9KtwNdzTyWd26QRyAkDHfHGagglWSZYokVgh3mZhg0LJb3VzNCPNa6DEo5PGMUITdxiXaWEDQ3W0qFwJEJz1qjdwpp6i4hDukyZBPII96ti7S4dIJokyyHlx3FZ81xdWccYkdRbNlQgOQRTAr6hKXihntY1BKZcdD71nujvtuUlwxI3Cp9WQWBilBLxspJC1Tsmg4bLNG/Y9jWiIv0Ltqn+nKc5HbFfQ/wI51ZMdsV882JBu14IC9K+hvgSSdXTHGCK2prUym9D7i8JAfYo/pXTowBHFcv4W/49Ux0xXTqBgEV1mCHh+v86epCjmozgD3pwGV6UDJRyOlCvt7Zpp6DFH54oGPLEikBAz1pnPahWJJJ6UrDBjz7UwEkY5xTnYY4pgyOe1G4AxwDUOcgmnOSW6cU0gBalgNXknGc1IvGOaYFwrHPNKvzMM8YpDJs/L700njGOaXaAevWmPKsKM7H5VGT9Kl6Ipb2Pj/9sPV1vfH+h6cimR7eHc2OgLHivELeW906MFIGkOm3m10UZIB6113xb8Ry+MfHXijV4mZorSZY0UddiHHFd78FPhnDrPij+3LySb+y750drV+N3HevmK0XWqux9NTksPRVz578c6HJaeHbm+gkkSGW73mIjGM9Cf1rlvDusix1WGQsR8w+bNfYH7TXw2sNA1qa1srMR6Zf2pkEKdpB3FfEtsgt7p0c7WUkYPbmuGvSS0PQw1T2iufXXwv1q0ufEl1bXkINlrFkUGW4MgHyn615SllBo/i3WbKJyEQ+eFboG74rW+GviCPGh3LKJmsbuNnBPVM4I/n+danxahsl+M0k1rGYor1HOxR8pyAf8a8uKsnE2npUv3Or17ULvTfhtp+kQzhRqT/ap/UqOg/z7V53dXotbRizoFhQ8OeTx2rqviNrkEtro7RoEis7NIWlT/lo3U1w+i6fNreqzag0ax2kS42u2QR6mu+ilThZHC1d3ZX0XRrrxYW1e/SY2VjGZcRLkBR/+r9K5PxZrp1XVSVhMFrE6mNc9B612Xi7xZdQBLPRbrZplxE0UsduMBzjofXua84hdLq5gRmIQqQ+7jJBoXvO5pFWOi8Ful14ovRC/mL5Z2n2xW94TZTYyAZyJzx+Nc/8LmtW166QsUdgwBHuK2vDytb3l7bNkNHJu/D/AD/KsamqG97HXeItLllXTrxyxhZfL3KeeD0qOz8uLzEGS2MA46Ve1S8uDY2Fm5DQ7d7Djg//AKqZCIyyCMHcvXI4rroN8iuc0n7xettVtbeAz3Z8uCIEOz8Dgetcb4e0u8+IWsNrWpSiLT4nMdspGBgdDj8qq+IX/wCE61q10PS/NeFHLXLKcBiOwro/FHij/hCNCh0+Gygj1C3j2RCQ/MAOmR/jU1J22KUTsvDkmmeIrq48N313FcF7cwwv5YXP+yfU8n8q880tdY+GnjmTw9ZX0tu0ZNxp8qnkr3Uk/j+Vc/4Q1v7fdRXPmf6ZOpmEnQh15IH+e9ej/GbQH1/wbovjTTZWNzZqDITw2R95fpwa43dpp7nRFcklfZneQa34L+K9rBB430hodRUbH1O2+SQt6nFYUX7NOvJ4nGs+CdXs9VtrQeajXTbZJE/unHftXHeGr6S/W0uE4huk357A9/619DfCbUB4eniZJS0ONr46c9v5/lXnurOm+W5U06esTxvwBYW2n+NJLm7s44xe3GZUU8q4PfP4/ma+wfBWvxWt/DEmAk3GB0A/zivmL4w+FZfDPxEmuLZT9gnX7ZbuOmT1H55rsdA+K1jpnhaDU5ZgbscJEPvMfSvqcNVTgeNioSk1NdRP2pPh0+neIGvCFfT9UUrlRyDjn+pr5N8P3SeE9bn0y9uljghlwD2cdQTXvvxG+JWvfEo2j3shtoLQlobeHv8A7x7159fabp18zyz6fHdvMRuaVfmT6GuavCNbQ78JVlRjqdJoPinTJg8MdzbKjLtYeZya9A/Z71OPw14u1vwheSRtpmswme03H5S/oD6814NfeAfDkp/dxzWrE4Jibbg1vafp2raBJY3Fpqov/sMyy23nqRLHjtkdR/jXlSwbh70WepPExrQcGb/ivSP+EW8SarZ3lv5cEga38oLnIY/KR+lR6r4ykuNF0mzv5hFdWES2aoQfmVTwfyxXW/Erx1pPxFs9PuntnsNUHyXLcYY8YIPr/hWV4C0/Q7jUm/4SS7huLW0n8yPz15k9uP6VUY+5zM5lVtG0lqM8DfDXUfH3iJHku5YbOEbwZVJA9do9a7Dxf8XNF+GtonhrRYbi6kuZTFNeSnbGrZwSMd80vxA+Nscmv6X4e0VX0zTpI2UzJH5PP8PJ5xXihsJphrHh27YtdLuvbO4PLMB1Ge/Nc13U30RvSp+096YPpx0vxdcQXsrPaatuO5yCAxzgg/X+VQ+G7Z/P1PwrcEKGLNbPIcBsccH8aktY5fFHgldp36np7A5HX5TkZqvrUk2saXp3im1iMVxZER3CDuwwD/Wq8onopIjgsZtV0G60gRsl3pbb4n9V4q0NUhu9AgvZyxmhYJKo5ZVHXj8q2tL0ubxT4n0/UNGOWmjxLHF8xYdCMfnWj4p8DyeHZbq2u7YQvOCSNuDiu2lh5OPM0cVXEwjLlT1L+l3sOoaVC8UZWAphH7kVyvxD8MeZoplRQbuL96hB5H1rT8L3UlrZwabOMyRD5GXoV7fjWpqRMhmJQvEq7SX78V4s06c7M9iDVSF1sen+B/EcHxw+EESyOp8Q6RHski77QMZryLVrB9b0TUdEu5mVjmSBn7MvQfzrJ+Dvjqb4VfFaCSQgaXqTCGeMdCCcA/59K9V+M3g/+xNeN/bBGtpT9oXI6Ie1dlN+9Z9TwZx9jUa6HP8Aw78dSeJfCGn22qSqdW0eXyGQnkx+p969K8RXLCOFhwhQOF9Bivl671hdE8bG9tQY4bob5FHTP8WK938WeI4T8NBqsJPNqUVgepPA5/OrdJqoonHXsveWx8161c/bdb1CdjkSXDtn0GeP5UxFUELksp5zVaFGlJMh+bvVpDsIAGfXPavvKUeWCR83Vd5XL2RFH8vc8YqJGZ5gQDzTXkAKhSd3fNWbH55xkZJNamJ2HhtcMmODxXs/hJPkT14ryHwvAGuVB4zjr05r2TwvH93HtW8TKR6foicR+ldnYD5eCa47RFAA69q7KxxtWtkZs2IV+X3qQKRjP5VFDkjjipefqPemAbhuwQakOdv8qjAx1zzTicJxzQA0E7qdtzx3oT5hwM/WjftbGMUgEYYwP1FNkYEf4U8jc3HNQspDEcn6UwIpDtwMdarzKCQasMpc4z09agc8460mBG/UcZFRMwYnAINPJ3ZOfwqMRktmiwFDXtdt/C2gX+rXcgSG0haU5PXjp/KvzV1zWZte1zUdTvfPkvLid5kkDnJBOQP5V9c/tieMm0jw1p/huGUJNqjl39RGB3/HFfHRAuHVTKrXMA3IBxu/GuWo9TaC6kOuyvdaXsIZb3cpRx1bJ4BPt/WpJLV4tU+zNb+RdCJXleM8iQf41TMpvbRzD5iXUMwAA6PzncP89quQ6i41qbzMi5MWyVyOGYdMe/SsDYzLK/OoHUEkie2mYN93pjHPPrUc2jvN4UhnIHnRvtjb6dKuRAyLdkBVa4XzSjHk9iKz7bUJ73RGCoy+STHErdMe4pCI71mvr3TYZ7vdPCA0m0cnHTNXoL02N/Os8aefN8qkdVX1ot7NBe6et0S8qReY7Rjkr3FMu7sf8JREggEoeNl3r12EcMD7c0D6FW2b+zdF1R5VZ4TL0Izz1DCiDzZ7C0uZGVmd/MDDqi+gqbT5GvdNvrZEQxKPLLs2S560y4tfI0JVnVkWMDOOOfT8sU+gDotVk/4SK3uBbxmPZtjYHO4d8e9Fm8X2rVggVoAhYk/wn/HpS6jfW++zntYRGkqL5MPfPQ5/Wo9EtILLU9TluA8UJQhlYdSR92gNBipDY+Ft0b/ahcS7nIbgDsDVzUb2O9m0ie1RIShAMZ6mobc21n4WuIUgNzIJtrjoFB6Zpuooh/sZrcFEDCM8fMh6Z+lJLuFy3EscmtahJAckJvZGGeccr/OsrRGa6gvWCmAIcMq9CmeauXUgsfFP2eMhJCNzuvRiOw+tTW979m0rUY/LUXU77/m42qOuB60WEQahdfbYbI2108SxShAmPlYdmBq9dmO58T2qNOsVwIijSDgFh0I9/wDGqEkj3PhqzJjWFxKUhKj7/uPxqacRDU7OK6AE8abinQO2OMmgQ8LI9vqykRxXkLEEn+LHY/nTre4lttBsZ5baGSQMY0y38JOB/WoNMlnvF1SK4sl3PnzNhyynHGaiijij8Oxx3MEobzB5cueVGcHjuOn5UD3NO91ADUdMkvoeYv3auFypz0B9v8KsSNIuuXkc8QeCOImSSMdB2PvzVbVhBptxp1vse9ttgMc+7IPPYe1XNMn+zajqNtMz3USffwMEoRxg+xx+VIZkPIU0S5uJf3ljcSBEEY+4R3z2qxdXYsZLF5oUMKsBGBg49fx6/nTIAbfRL2A5ntrqVWZSMBMZwKg1KW0li0+8tw0hchVth7HBz70/QC4ixWtxdR2ifaFEjSb3PBUj7pqq94raEFtyoYNmUJyAM8Kf1/OpbV/I1C6lsyGh8ogRHnJI5DfT+lVLPTbW40giNxDdJKBcnd/Ceg96mwFvVJFuJNNvNPU26SLiS3IyEI/xp2mtb2V1f3AYtI6ECNBk4xyMVElub+8hit5HV1bkdsL3H4VbjtIL/X7q7hkCSLE3lRrwC46/1/OmIyb2dbfw0JrSMJhgXSTqyk8VYn8qW50u5CSLI0Zzj7ueoIP9KqG5bUNHKq0Y8lv30YHJz3H+FSXkkl5a6aLd1idDiUZ6HPUD6Y/KgAsDdajqN1Kji2eLcyop4Y45qQam0+iqszpEqPl1UcOM84p7XPlanc258s3MnzRK3yhj3+lVncP4duIfs/8ApG4uMDOGJ5BpjRYuLS31e9sv9ISOdGAIfqE7ZqyGX/hIZ0laFZwhWCRhwRjv/jVZobiOKwjuI0aQx/vJU6hT/CaakkD6w8VxayRzmExKfvFRjhv5UxEmlxTS2F9FPHCq7yfNTA+Y+tNvDNY6JppfbKHmw3fYPY+uKbpOmrbaDfSSL9st49wfnJDnlSKrzpu8JxTQzPLE8wd8f8sn9Pbj+VK+gIvX8kP9sW0kdoskEMe6KMvkPnuP8+tV2HlT3DWwQWoB84t1yw4H1p91Lbwtp9xaQuzuuFTG4qe/P05z71NHHDbf2jLgi3iJJCfNuyOQR7UIdytdWGzwofsh+1IHAnKtyuTxkfnV+4nSIWBigcRlfKSKNeN3Zv61mIsVvoDvZu0VxKfOcyZ5jPRR2qy88l1ZaVKd8cgf5EXhSOzA/h+lIGyVCbPWBbz77a4twZZFU5JPbH+FLo9lFfQX00iNDNcBpAznpgdMU9Z4X8Sx/biXDQFWkAOd3bNUrNZ47nVbMSFZCS6SkcD2piIbedbjSrcpaCZrWUGNm+VT6girmuzRwX9pHKubYsC8q9QD2HqKH223heKOYMokbcrp1Hr+H+FQNbRabJpMdyftVpIC6TbuevYelAxzS/aNUvrZHKOiDymh+8E7HP8AnrTzcS6fokqKTIFAVl65bP3h71etRHHqt9xumKbldV+Roscg/pVDTRbXdtqaRkxmPnYeSw9fwpkjhZLb+Hba6aVppPtAM8WfuNnp+X8qvzrbr4gGoYfYyApGei+oP61h3BNtpFotuWyPmmDdXY/0rQupo5NbsmtgXZoh5kB6A98+1Idx8OL6O/nt4ysSlmYMeWFVbxCnhu22TuZJnVrgehJwP0q/C32Zrhi+BkokSddp9faqbRJaaX9ojlV0WTZMJDnjsBQCJ9VIsbnSJdNjDbQNyNye+c+/XmoPLSLW5dQMzmOFCzI3zEnH3fep9PvU17XLG4gItl2nEZHHHY+3vSeVLc6jeRRqIYInMjEfxewosMp29qI9D1G+t3Mckn7wxnptJ9PzqCzliSOwuQmX/hjA6ueh/nU1tOn2O4Ef7yAMVdD94KeuB3xTb52vfD+nXEELQvDMEjAGMr2YfrQS2y9qiXkmuWttb7FllQNKWPKnuP6VHBGkmsXPlQLbXRVtir/ER1I/WrF7GbHxHDC0SrczoBJID1PYj9KoWqrPreoO4milBZUd/wDlm3XpQLVENjFFLo0zSB42jnG+Y/x+qmtbWGlghhjciIzgBZG6eWR37VWs3M3hu63K8tikmEmK8eaeoNGt4trK2WV/tcGAzMOqZ/hBoKJ4LdodbtEMQmjsodyb2z5qn09aht5Xm8Q3kVqyPZhSbhZOnsBVq6g+y30MluxmgaJTAh5wfQ/rVeyihj1+4libcTHl4Ry4b0osCI7Cykdb2WECSeOMqkW/B2euO9VrK4H9mJuhkVkX55GOfMNXtMS3efUB5kiXrxmRXxwFxytQzTLceHoRLbFLeOVVjnXjeSwzkUmNCeKdP/tDTtO/tCVYZG6H+6nrj/PWk0DxefB91NojyRXmmyyLLGJeee2DU2vp/Z93aROHurLb5gmPJCdwPp0qle6ef7RkktLVHhmTzFZuirjoD6072E1c1vFen+I/F15qGpbYYdHhljjeOabacEcDP6V5v4gtLXQPF8Mdom20yplG7coPc5/Ou30XVJfFHh/UdAiuXtQqi4Kz/ek2nsaxvEOj6R4d024hhlk1LUJ4QSJBzFkZzT2Eux1mp+Lbex8IWukaRo62cl9KT9oQbvPAPBB/P/PTnoZjcWb6k1qU+zHyLmNQeT2JBrP+G+uy6b4Xe4tlW51WwvklET/eSPuV9s/zro5/GE/iHVr3y7FbWLV5tzqyYjLDkDIppW0BrqVbDV5G1C3mmjLtu3BEXYqx91P6flWlp8Ciz1XUIZWyQWWE9SvfI9KzfDKyXup3kcvlq9uSzRnoy/3RVnypBa3syTCO4+56Zjz+tJqw7kYiW60ISQriZyHugy5Yr6r+v51Pq93BcWNtYGZE8twEOMApnjPpUc01udJVJneC4VwqEdJl9KdqGlJ9mgOpOqqOS8Y+Yp1AJ70gFuYIdN1Kyt7hWubZ0LfIOXHb6jrVuxEi3VxLthyygRYAAVO/40kbKNRjkTbJawxgwgHOR7H1xWdb24ufEF+bFnKKgJSTp/u/zoHfQv6bcf2iJzbstpJAGRiDzKOvI/L8qpafII7K7kdPKu1ORKBwwB6CmaTJBN9sjCrbSrJhMHpx2/SrdrqNxaafdwPB54UF3nPJz6UCK32+6n0eQSRMbWZsQkcEeufxpdUt/sFnpsc84mt3Ub5ByRnsP896lEN9P4cgIYFZz8gYcqO+P1qrqsKW0NhDEn2q0jcP97ksOoI60gJftLafrMM4hFzbMuLdUy23PXNWNPS6k1m4NqEmt1RmkVznIxnb9ajuLiSXxHbvYP5MkiktZuOE9ag02JotXuxATAsJZ3VTkucdKYyHTJi1jdXEEckbICscLdCCeT+FMWCK+0O5WWZpZYx26Y64FJpzXGoQ3v8ApS28keSkS9Md/wAapQXuNCu1SdfMjf55F6sfT/PrQSVpdQtr3QbOFT5ZtmPy9n9T9a5vxZePeG3mVAkyDG2P0q5q96IdDtGWMK5YkejDv/n2rl7658wxTLIxZjz7VokTexEshuA7yIVYEfMOv5U5mhnifKEOMYY9vwqVAqx+asm4sfxBp0+SvmfKfmAZqoTQ2MI8X3yWC/cxwTVi3tjOsYWTZKgJALcUpgZw8m1ETABK9DV63tfJa2uBGTG64Cj34pDWpLFZLe28SrLmRWzhsVo20ctzp1wmF8+J/u45YY6/59aiazGly2020xxy8knkcVdgtmtVFzBIJlkPIxyPxo3HsTjT2m02a7gZPtCABgCQ3PY1R8sXR80O32iFQMYzirEIe2eW6STfFI4HyHpz6VLM8lhqF1cKim3dQm4L94/5zU3AS5szqO2dGCTRxYUHjJxyakY+dBayx7llhT53j/vDPP8AL8qGkNrqBDovlhPvg8cjpT1eCyv2g3E2sibt2Pu5HHNGw0yi9xILjT5khRJScyNjjr3qQz2glt7oZDbuVTkE9/wq3p+3TZbiyldJoZPnR889OB/Ko4rYR3S2UsKLFIpYHsvGe1K47JjobmQXqyibbGzfNxzt7ioFuTY3Xng+dbyvhQTkYz0P6UtrH50y2XQnJDL2/wA8VXUeakemrvicOWV8Z3H0qrXIvYtzXCW9zJAtuDZyuTmPpkf5/WoYTDYrPaTMyWrycEHJp4vJJLJrCNY4rrJ3Mwxn6VWYSf2QitCJbtX6Z546GptbYq4sMaRSPZmdMsfkZ/8APWpkFyyTWe1DKzjZk9fU81QmdXgS6nhPno24BB1I9afMQlvFfDcHkzkA54p2YXRLLI8lgbWSFmuEboRz+FQkwXFuJpg6zwMEwvTGMY/lUd/fTfuLiJtuGA6crT47y5trkXKIssDctnBH40WYaD7mOG4s4545/LnD4II5A+tRT/ugbxJWO1gjA59Ov86I5Ybe8xLbA283zfN0ye4qa2a08xrd9/kuSff2pidhNQgMK215CFkWRvm5yMd81G8JttRTzIVFrccjIwDz/wDrqO2tDdtLatd+UsYJUnow9MVPBAdTtlt5LhVe0UkHJw3tSt3BEiRw21x5TB4Ld2+UqeT6Y9qht4ILOeS0huis8j5DuOFqzGJdQsIo0ZZJIASCTyOe3vUdwkU9lHM8BNxFnAVeT9f1oVgJBcNJp76assby+aHMnQcelQI00lnNDs+1TK/yj0H+cflS3hghW0ngjKysMyg9KdNdxWU8TISQ4DEIOfel1G7isIpbACaNhKpzgL/hUkulxXmned5oRi+0bT2p0uzTtVguYpt8Ey5+b34pzQS6Ze7JwZoJF3JnlQTTuugakNz5T2UckcnlyxNtJ75HT+tSXK3W6CeM70UjehPJ45qBLYWl6qXUeUkOVQD171atStxIYC7qgb5GHP4UnoLQju544rxZkiYW5IWR1H6f59KtXlylherIheOKVNqkHJAI/wD1VnaVDLO9xBG6kb926XgEegq80kl9b3EQhw6P+7B57c4obAWa5Olak6Nc+YrxbNzcAk9M1KJprC58p0UwzxnOOVJxwRVDy4tQsJfPjH2xJFGTwafNMdXtZFEnlSWyiNVJxz60AWbWzit91pc27xmRS4ZgQF/Go9N8i4BsnmfYx3BxyMjoKRH1K6tQZ3MphQBkPcduaW6urhrCGW2tUWRAd4C8gVOvUPQmtDFcRT2Pmgo8gOWHQgdvaprS1iNpNa3SRPI4BiGepz61VvLixa1t7y3WQSbN0iLnG4VKLaydLTUGeUPneUXnFO5SFistzTW99AyrGuFXdyoqKLSIbpTbwSmExoWUPySBz1p98019Mur21yAry4fLYAI7fyp1y98+oC8ji3WzPtJC/KfWnoF2hWkvLmzgsbaRS0Slm5HP0qrGt6+lS291FvnV8oVAJ2++P88Vd1e5t7HUWe0hbaF+ZscLkc4pfIj0TVbSVLl5Y5oxISf5Uri9Bs10s+nqkUYEynbkEjjHcVBdNb6jCZXlEc9ntTZ/CRj+fWrN0JtH1e3myBb3I34XBGCeprOu4XtNQ82exBt7o7sg8MPY00CC6hl1jTxJ9pG+HACFsEj/ADioppbrXbFLaJY3e3jCyEthuvb9Kr3FudPvjGYnW1lb5WLHJXPUe3FbWg6UlrcTXluBKgOPnPyniloDbLnh3TW02xU29+UuVOCr9MntVu4ivfNgjvBH5hJfKtwfTJ6UJLZSyRNPA1uzo29ByPYjFILfZdSWtpOLgMqhI5ThTn3NQykyK9ntLLUkbMiO8QXZ1KN9atx50u+uIGujL5kQKF/uHPQEflVKS0nkkvJWtVeSB0AOeQfSjV3N9c3jygmZlGEXlQO3NUkmK7L8cVyl3LY3aRM0ce9UVeAMZ4IrNKxyrbWd1E9uGkLbQefqf0p95PNJNvIEcUUYLBjhyMAZ/wA+tGoXkep3EM8bO3k2/wB/buOQOAf0p2sF7jY0+0aa1oZfskZmwsjDI9h+pqRLJm0a4s1uAZJJQokbtj/I/Oqd5dvejTbgQhTs3vxgZB4/HgVZvtVhn0mxnjRi0hIlUHgEH/8AVR6C8h1opt4ksblxKUjKBeMjnORRpkLMktnPbhURWkR3OGpup2wewe+gjHnFsc9vTB/P8qXYL/T0vlZsxIIWJbA3Y609w2GaUbMqunm4kSF5GYMo53Y6Y9Kr2E9o088DyNDBLIFMhHG76VoReY8MblY5pIhzKuPkPtVcNFd2se6yR5o3JYp3x3PNKw9htkw0uS4tvtIkbO32PNRWd/LpPiaSOZlMDRsGXGVGRwR+lSXlstxp5kjhBu2nwVTnOBnP+fWo0lt9TgvZpUaG4VQjDP0A4/z0o2AelpJpPiKBL9hLbSjcvAICnvUEyXFtqVvK8SSWEkmcBRjGf/1/lVnTVGsW7tucS20ewO2OVFQi0Gotb2MdyyhSSPRj1x/OmncPMq3kIstQlkihxazyFWwDtx2qbUium36/YYdluAFZgSeo5GaEuJdSjh0qNxaEOSHccN7VYkM9naSWBjRrh5BhtxKkev8AKncWnQj1CBLC6tL2wRt8iCTLc7fTmq09qlzaW10sh+0I+WVuxFS2bzaX9rtLqTLMu0AchfT/AD7U4JNpdy3nFRG8ZKncMMCOKQJXMu4vIr2I3M00jTRyHMQHAPrVmRrfX4Xu2lMU8AVNrD+HpRpcb2t8s5hVIGO8lyMGmyGWO9F2LdWsXl+bYOoB6GnsJn2aDQAR0NIeT3/ClFchqKCfwpwPamg0vfIzmi4Cgd6Uc8U3dkZoHOOv4UAOPtSimhsZpxbgelAw60Z4pM5pQuB60hB3p24D/wCtTaA1ACk9qXp60n50ZyKYC96UCkx3H6UtTsAZ5pQfrSUD1oAXIP8A9al75A600cmnZzxQAdBSZpTRnFPcAyR/jS0gNB/EUgFoFBoBx+FPyAAcUZz60dKB9KYChunejPtSHk8Cl5FSAvUUvTpTR9eKARnHWgBffNLtzRxR1Pfj0obAXOO1AOKOgI5oFABzmlAFG7ikAzQA7PNAB/Ck6/8A1qUUAID+VOFIRjrSZxmmBHcKPKbtx1r588fgf21IQOc19BzDcp9a8F+JMXlao5HXPaqiBwl6xUgMpz2NVZEOQ341cunLKD3qjPuAH8qtAys6biQeageTZkKSDU7ttUk/yqozbm465qyTX0Ukhyx5zxWhIrli27jHSqunWpFmXx+IqdXMkexuCejUh2EC7Tu3FcDt3qCZnQHecK3OR1qzIGhj+fLqOCVqpqfywK4zInbHapQxftK5QBDKTx81S7820hZthXgBarW7hYEkP+rXjjrV2GNbokRW+5up3cfjVElHaztGdj7l/jNSyRQMy5lZmzyvapZ3Zoxulxtb/Vj0qJ0jBLW6DDYGSaQi002I/I3eUnUN3qmGVZN0RaV16E9M04mKO4MTZkkPTPSo5Ed953KiL0VT1poB08xmjLynDE8olQQN+8JiXyE+7n1qYH7SVa3jG5Bzu6VBOjR4MmWdjyq8gUxltkXzCzgzDGFI6A0MiwgCVsnHy7T1pI5Ha15byh2x3qGKJgBgb8HJZ/6UgLO9vmUr5ZA/iFBdE8spFmYn77Us80UhzI7NIMBQKhuHa5iHJXaeFWgQya3dyzMd7k8DtUkSmYoGwqj7yjrTAHCqCNgA6nrUsMMnMkALEAjc3SjcY/PkMfKYRxtxnuRTPIUMyxsW3c72qJ5orQK06mdmHKbcjNTK++NWkXZFjjHWmBB9pWAvGZTPJuwMdFNWZbbzI91xcMm7A2r1qHABYRRARsNxZhyKeiee6xoN8vXcTwKBCGOMsEhOFQY3ng0jhNwSEO7FeSw4qcWK25Mk03nYPMainXdwGjjkKrHCfl+XrRYpEaw21uiTFjI+cbQOKS5B2qTjyzz5Y6UkEPkqFJ2wMchj1o81GBUJ7KzdaQtBUhMwVOYeN7HuagCRtKPIZmI5bJ6Gnp85xud5V6KajgiMrtJJmPORx1pgOkKtNGzu0kg6qOgp9vOu8+YQIy33B3pscJMayx7UU8FyeamuUWNS1uvmp0ZiOmaEA5kihmLuNkcvfOait5YkLQ7fvHKSE8cUgjMj+U4WTC5A7CiG2QApcv5b/wAAXkUATKVleQsDNIDleeKq4eaYEBmlPJi7GrQSXdsYeUiJ94jk0RTrGAsShMcGbPNJgNQqiqWIYZ/1OOAT71JEHlUoCqkHp/dqvAuDIFdthbO49TVhoY0JI+c/3cdfrSAbHCI3d5XIzxn1pyxkp94/KeEHTFSq6IjlhlumB0FVriaV7aMxR7dpwzt1Yf5zVCJJZJJjHKsmR3jVfTsakSdbwtMu2ExOAV6Ej0ogkMHzRRbYpOCQenvVeRTb3bSQOZwMEptyCP8AOaNgFhjs9XnZEVw6sVXd1BrKlCrixuY2+RztLitA3MM7tcWiGOVHBIDYOfSq096uqu1tcuI5dww+On0pjsZUkrwyeS4zD0G6oLeJ4ZGVtpRvuY6VbkWAA2l1NvkDEqfaqlsiuxjMbF0b5Sa0RLRf05f9Mw3WvoD4GD/ibqAOSRzXz/p+Pt5yCD6ele/fA5v+JonPORzW0NzKWx9weD/+PFPoK6xOgrkPBrf6HGDnpXWg4A9K7OhghxPOKkXgZxUIU5BJzVjbxSGhSQeMc0yTg8fpUoHB4OT6UxlwOeam4xqY6UHrihcZFIxyeASaAI+/pS7iDjB/EUMOlN3HB5oAY559jTTyuCPypWHFIxxjFDAFG7jHFOVcMaRRnB7+1OPy0gBm2gZIx71x/wAVvFg8MeE5pU+aaZhGig4znrXS3VmlzncW6Y4Yivnv49Xsem65YabFdO0SjzXR2LEE9K8zHVXRoykjtw1P2lRI474nfCPSdG0HT/FmkPcQS6i+bqB3+Qk8/ga3/hf4nMtrbRABDCQCF9q67RbZfG/wj1OweMXJRd6buqkeleJ+GNbi8Eyzud0ofIWMDJDemK+awVZzT5mexiIc0LdUfRnx506DxJ8M7HWYyq3NjIoLMRllPBFfnR8TNIbTPF1862zCKRg6mNTt5FfRureLNa8RW8kd9eOtmx3R2K/cHpn9PyrJnEbRxxzW8cpA2tuXPBrqqNTZWFcqJ4z8LfEXkai1mXCecpC7xnDAcV7L8YtSWWDwx4he2KyR26KWhX7xHBrDvPhxo2pK8lujWl5CTL5sPGMc1Yj1f/hJfDn9mTXD3lpZsVBKfcbuK8+VH3rrY7pVU/e6mLp9ndeN7pTdSTHTzKCI1XaAPp/npV/xV4j0zTUGi6RCUW3lEVzPKfvE8YGO1atz4s1K+8GyaV4ZtIEuIj8zQD94wHUeueleLXM1xFq83nBhJdJ+8STqrr/Wpa1shw97VlqOU263sILbrO53hgeNp/yKyZ7W5uku2iB2wbm9wDWjqcrXF9C8YEa30IUgf3xx+fSvTtK+F94nwxvfEc4RXLeTKh+9gjgiuunDmRNSapv1PJvhlqK2+vRmQkh25wPzrvbeKOHxnfjd+7nw6kf59xXlXh1jZa9Cc8K+OPrXq1/cRDxVYsBhrlPujpj/AD/OuWa1sVPe51+qxQPqMbpKGxGqMVOFBwO1ZHi3VbjQLOC0swJNQvP3aqOSoPGcVJrt/Do2nSS6hbuA7/ukj6s3YVR8B6QY78+I9WRZIpdyrDK3youOMn/PSuhPljZHOl1NHQ4NP8E6RBJK5XVHPLIfmaQ9gfyryrxnf3OrXsuqzljdwTmKaMk8Lnj+taXjPUrvWdTna2kQRWf7+28o8YB/U96p3TieKDUZsSpqcflS4PR8YBP4/wAqxS5ndnTD3VciVLvQrjRbqIhIpXLpg9ief619L/DuOHxXpOu+FZpHeO6tTdWyKM4fHI/LP6V8r63vs9M02CYyAxFwDn7pz/8Aqr3T4DeJE8M3Okaw9z5skE/lXKDqIW4P86xre61I3S56btuYnhNptCmvtDl3NcaZNuTjhoz/APqr2XSdRee0W4iYQ7iGUKeK4P8AaJ8Jp4L8eJ4h06RhZXZUPnoY36H6DmtXwXq5VTavbpKSA0b7u2M5FeViIN+8L44Jo9w8caQPH/w1SazjxqenJvHPLJj5v6mvneSJP7PyIfmRfkI9e/H+elfQnwq8SzS6jcQtGjweQ/mbzwqgc/0FeDXV1FBqF2ltlovtD7QOg+bpXoYCo5R5WcMo20E8yForaRZSsjJ86+hqOaGOwCqULmU/KSfbvSRIVe4jlHBO+PcOntUd888do91cZMcah02jPSvUehKV9CJJ7WOQLdyrbIxwDJ6+tKzQXGrO0N3c3Nlt8t22mMdONvc1lWj33im9ilNtDbWsAILqAzk+noD1r2rwXZWvg20m13xS9tBGkW+1tgomk4HXaO/8q46svM6oPkVktTM8E/DPR5fClldao980818vlrIu2PaTgbm4Pv1rnvjF4Pl+GfiiTKSHSnIbPX903GfqDis3xB8T9X8dXULRam8+kTORFbqwQRP24Heva4be1+N/wXkt5t03iDR0MM/95gvX65xXCpPmtJ6MrllSamzmPh3rOgeMDB4Q8d2UV9Htxpuqbdrbew3ev+FbXiz9lPU9Nnj1bw1qq3wtQ3kw3H3tp6pn0rwrQpAlvcaWZp49Q0mQT2ZYfN5XcfXtX1z8KfFsmsaDZ3a3LyEqA4duh7iuWpz05G1S9O04PRnyta+G9Y8EeKZrrUNLvrSyuIWS5WGEsqN2IOPqaPDGjP8Ab7vT4roDSr6ZVxMvVj0OD9TX3ZrYXXtGltfJUmQbWwvUfWvkX4keEn8MeKJ7SHc1pLIJocjlCPQ9e1dmGqRnUtJESrSnCx9afCD4TeG/BGg232CzjNy8Y33OMk8c4NeeftH+AXYR3ttb71AJb1xiun/Z+8bXGseE4RdH95ATGcnPTjNJ8ePivofh/SJLCWRbzUbhSscCnJBPc+gr6mTi4anzMJTjV8z4pmd7LUYr93aKOI4Keo7ZrtL2QXVpHKsYkSVc7V6fjXM3EiajazW1wGIbO4KvAz71nQWN1p8caaXq9zbBG/1E6h1YemfSvnMThfay5o7n1+GxapRtI5/x1pbSSR3Kqbe4Q5j2k8HOQf5V9H/DfxTH8WPhBDJdL52p6Ifss56l4yOv8vyry+bVbvxJA0WqWemta26Yyh2St7ioPh80nwx8WpeaeZZ/DuqYtrqEt/qmbv8A57CuZUKiXvLYMTUp1leL1OU+I/h6bRNX2ujFIjvhZO6n2+lXh4pt4vg7Po80zS3BvRsi7pH1ru/j9o0d5bwXdrKJ5bAeXMqMMBe349K8OupVniQ4wrDBwMfnXr4Wn7Zxk+h4tWovZtXIoTtbcvORmraP5rgkbSR2qERnyemPQ1LEoXBY4r6tbHzz1FdcPkE56e1X9MyXDdSpqoilgMgbXPX2q9p0DLKFYcA5BoEd74di3BGHDE//AF/8a9h8LYbyzgg+1eR+HQFkRRk9Oa9h8Jpygx0wOa6ImTPStJjUqveuzskGBgc1yOjDhcjiuv03ICnBxitTM0UVhxUoPWkTJXOeaQcdaBbC5K560hPJNL7HrSHkUuoxQxVRQr7jnrQfu5BzQvftk1QDx25qJ3weRTmBUk9RVeSQk47DuOaAEd8gkDJqEtuJxxT8hiADgk1ECCrE9qAGsAQTj8qbE5D5biNeWz6d6buIQ5JJFcJ8b/Hi+A/hnql+GAuZ1+ywA/3n4z/Opk7Ia1Pj/wCOnjIfEP4p6pcNIxsYD9ms3BwAF4yPqcn8K8uktzdX8loxEU0aEJNjhj7Gpr6Ca2BhmALyHdDKW55PJFMsmeVbqG5VoJgNsczH0H868+TOhaFK4VxpNpE4+zXSuPLlRvvDPJPvUmoljq8EE42SAB/3RwXYcZFJdRGTT45ArSSQv+6MjYDDv+v9ajSaA6tYT3MpzAmxi3Td/CCaRViXSZYIf7TiC5uMearSclABypFZNpO1zo0sxxExm2wFu57irUciy65fxBStzJlt/YgdvpTpg9v4fW6mj24ux9mUDJGOvSgCS9jl0xtMiWX7TMVLyuvZe4FUreaSHxgoj/eQzxldijkIR1FJqksmLa5ZmPzeadvCgE8gU+Bbu116WaJ0ZHjBjdOyt1poNh2k2n2Cy1C2YfJ5hCt3OaddSeT4YjZ7lp545wsobsOw/KrUEwOmXRwN8LGNiOSwPTisHypotGiljw8Mk+24duqntx+YpD3NbWLaSW/08WUYE0u0JuHCf/WxVhZC+tTxs2baFWyu375xz/n2qtqLzzavpZieRFcBSoHAxwD9OKPJhuPEEwFwQY9x8mM8k+tLUREtpHaWc0e4yLcEO7BvmC54I+lGuzi1tYPJJMi/u4iOjeh+tMsrW3b7ZAGd7k/O2W+6vpUOsebf2UCouxI5ljjHTPv+tCGatn9nvNftvtaBZYlDNHn70mOP1xVTzor3WruK7tts7I3XOEx2NXdRWG11q2Fw48iJVjkuR1PtVQz+br+qWS71aWMnzsZIA5A/lTBBBcu1nbyrbhYIW2wOfusO/H581NHGNQ1uC3nilKQR5Mg7jPH4Z/lVeS6W10CBCrhwdm3HK84z9KuyTPpUunlpBJCkIIn3feB6j165oEQed5eoz2s0jRTvuLSRDoO2f0plgGt/D041GYss0hSJRyVx39v/AK1bFrbefqUjylJLbyyZpARjB6Ef57VnrbJaaTeBH8+3V/4VyQvY0PQYqrDZ2+lXMM3nW0W7buPV/p+VH265tNWuZpj5tmYiX2L1yOP8+1V9Uhd4dMSwjQWqMN6sfmDj19utWrYCTxDczwTP5ccZMsEg4OR936ZzQBJe3c2qeGVuLRwoA2zKwHGOmfequ2AWemSxsPMY/wCrI5U57n6ZqoVcaLd+SVX96DOmeACeBj0rUUQX93p0i5iEsfyxheA3TB+vNILkVhBDb6pqk1kcKo3gL1B7gfqaz1hils5/LOB5oe4A5YA9CPatK3gW48UX7QAxSW6nyoY2wGyOf61n6fbGW01KWORkmhdfMAXh1PXHvQmFjQ1rT7ho9KFgTbXOcSOOBtzkH8v5VXv3ee+untWxKmcqRtUvjkj9TVrUP3t5p/m7xK4Kg5yNuODVO3WfUtSvoJz5TAhUYjjdjv8AhmiwFaSyhtNBkIfdeArKTH0b1B/Sp7KwgkWzuJ1W3dnzKhPUdvx6VWsrCWfS5hJvS4RyFA6N7NV3VcS2Fnb3HyIgBZu657e9MnqR3Mtrfa3M89s0Eqfuo3PUccE+1RRmQ6dcqE80Kw2sG6sO30qW5gkt9Vkt5mL7VCo/3jjGRUNmxjs7pZdqRj5Yg3XeO4/lRa47ks8sLXdnayvOqudzhR0XuuasJeTWupuoHC4EITljGepz7VXW2B0Wymubl5gJSzFOiHuP5flVu1nuTrDyrMjhos25CjAXuD6cZ/KgCCyZbeDUJVvcW24oydiT7etVLSy+yaSYI384XM374ZwE7jIqfSLIQ3WqzRzI9uckovzdeoI9v6VBaxxz6O9xCzBVc+YSfmPp+FFwLJ+1R6pp62sgkSU7PLbpGO4/+vUmjWqXWr30VrOYpUDhIGHEjHkgk/jUUlhLeajpJUtY3szBT5h4C9j+VWonWPxJds8I82PKxYO0SP60IViraXf2nR7myEaG7jf94xHBHoP1ps6y39hZpKwiAcCHJxlAefwpNOcvZawsls2nPkyeYPmJbsD+tM1GJk0LTftBDSSkqsy9Qp65oaGXL029v4n2Tu21IhGki9GJ4BPt/hVW0O271G1lkMiLHue4X+D0GfSnXNq+natZRyK91aPFlNp3ZHYk96ktZ9t1cWnlK9q4JmZR6dKLgiO5m36PIUjxaSbVjVc8N0LD61C1lb2k1nLcltkS/u4c5BzT7n7Rb23+iHzIppFXD/djPQEn86va0IIYrF44xNepJt8t/wC90xSuUie1bUT4n/0eRTapGSwkHVcfdx/npVOGxjEWpXdvLG90gKIgPCoepq5psc6a3GEIiKMZpUkbJUDqp9azILZ5Xv5wEEqZcQp0Kk8mmibhd7YNEtYRsNwsgLT9Q4OOn+HvVlbN18UWjxSJGSmXK/dyOf8ACqN08dxoiNBCfO8wx+UBwD2YVP8AY5Jdas7SZgt0sYMkqH5c44P16fnQBa0+zlbVNZna5VwVO1V9O+BVeU2NroDQwjftfM2Tksx6U23cTXepDy3S9hTCIThSc8/jTEuIV8MO/wC7hnM2SQv3vpSGXrtZ2ksBHCkV7IipgHGw9jVGO6Z7y6SG52T25IMYU8noSKTWpGl1LT+JIruXDyMejAdCKn0/7Pd61qB2MLh0GzK7QJB3NPcQkD2z+GLry1H2uByZJMfez6VWv76bVfDej3CsyGBxGYAMKwzw1SafqW/TprN4089izysq9fVTTL6/OoaDa2oi8h9+1NowCoPU/r+VIZYvZxe6nayMXT7IArOR0Hbn/PSpYJJbjWtQjkOJGjDNLH6dM/ypuoyxWOrWEE8haLgPheGz0HuP8KsQ3M6a80AjjkR0PnOMABO3P509BFfTJpbTQdSEkw+ymXEcZ6Fh3FQC2aPwz9sM6zQvNukQn7rdcAe9S2Akksb5WSN7JXZFx8zfUVERZT6XbQ2p3WsUoW4HO8n+8BQBbnd3urW5s1eJpVUGNuPK9wadpfkT+J76Z9lqwQNE2cFnHcf570utSGK+soowscjjyy7dNvZvbjH50+Wy8nWme7ZGRYwkUx4BY9CfakBVtLqKa21i1OYZmcgTeh/uk1Zv7OS38M6eRiW3kwWi3f6oqeo96j0mO6a31NZY4JIHYhj/ALeMg5/z1qPT4Xj0AzyypcRSS7XhLcR5HBoAk1S9R5NONli4sWO0xv8AeDY5FP8Aspn1JxbzOFZN/lP1AHVcd/8A61Rz3SzR2i2KDzy+1ImXGCO+f89RTFtWvPEclzMv2do8IZYzgeaRxzQBzuqXSaIzarbmZ7h5iiQ7cAKOuT+VdLptlBPo+oeJ4LiGfUJYDHHaN8xXscj1/wAKpzW8ctrqVtMzzTqCyyhPkVv7v161F4W3aRbtbYjRZoS5kZgSp68D1qkEjK03wfqGh6lYFruC2urmPfgYySeQhHT0rTuvEWsXWvQaVcabHH9klErqw2pgevpn29ar38DePNMuL1Z2F9ZEKhXg/KCSaXwhqE6bU1zesd0QGu5uSVHHBP4/lQmLoXr2+gvbifWdOskjv5MpJbAkBP8AbU/56VGWQ6C0Vz/riOJQc5z2zUemv9m1O8gd0nsUQrHcJ1x2yasCyKeH1nC+ZaeYSMdVOc5FK4+han2Nptgt2nlhcGOcLnHrmjU7Fbj7Lb4ea0U+aJA3DgHJ2/Wql7cmLTLa1U+fbzuC8hP3SfSp9QlOmS2phYzRllWODH3j3BpMEhLpQviq3TSl5dNyoeg9QfSi2jg/tu+aKYQM6qyoG5DjqAaltoMeJZri1nMDsvIc48s9SB7UzRTZS+INRkvYW6bY2VcKH9T6D/Gi4Bo89ukuo219D5jspkFwq8J7H/PamafHNaaBPctIZrAsV3KP4uoxU9lJIllqkD26y2LNl5lOWXI4GfzqoZpofDUk6nbZuvl+VEMgYP3j6GncZE0UlrpVtcR3/mxyvvfH3Y/RR6HAqxqd1b/adHuLSMqGYYVlPJ75Hv8A1prafYWnh20UFir/ADyFu569Ka0kmoz2s+n3Cyyt8qQvjCHpkZoYi7PoxuvEkMkDeU7oWmcH7lZkM1xJrV3Kse3y+pHBc+1S6tqFymrCyicW8k5VXlXpkHtU/wBke41ua4nnJFthfL4UFu2famFyjZTxOb6f7PHFdSE7UkP3SOoI9a5i71G3t9Gugu1biRxu443e/wCtW73VBZ6rfeYD5yKSpYcAVw95f/b1kLk7yclVHB5ppXJYT3Vy0gSQqUx8voKjRxbssUse4HJFRJDFcBsTHzBxtPeppIhLHbxK4SVVJbJ9D2q9ibXHW8IU+WwZQzbuPSnRWiCZ1kJEbNxx2pLeCe4iiHLuCdgParId7hdrJukR8DYvNDGmWBbxpPLBDIZFbAUN0Na9oJLeY2sv+r8oj2z2x/ntVfyUntVkZfIljYHd3P4VpXCLqRaaFikioOO3TFLce2otqXR49PlQyRiNnAde/Xip9Ldg6WkkYhSZiyKT/n2qK13zeQySgywIVZCOvPPNTySySwQkfv7hGOSp+6M8YpbaD3IdNkEXnadIMtLNvR17e1SNdQyyXFngrckgKcHGe/8ASrdwpfT7KdIVEkUrFsH5hjByR1//AFVHLMl9GLxIlWaKTk9N3vSaFcgtk3CawuZAXxgNnnOcUWsTSLcWkkaSNGu5ZG6kDtTbiKG6me8jO2ZXzIxOV554ph2SX814HKhMEp2waaY7CTQxXm5BkXSREsV+6oHFK1qbi0gkjl/epHnn2HJon86OaS8VlNq3GBySD60SmW0bzePLdeBjsetPcV+Uc17K9utzbuJblUwzDsBwf0qCeWSaC1vokLzRjLED0+n402Joba8eWNjHHOhzEe2anj8rTLxnWXFrNFwrDoSOtJ6D+IZOFiNlqIjUOQWIVj2NOjEcM9rfs5YFckYycf5zTrKze1neCULJbGMsr5GM46U1E3l7eZCy+WSrLxt+lGoWsOhP2W6Ro3wsiklmOQcjioJlltHQzBWjfjYw4GfT9aZHbQG12+YxmiX5ff6/nUU8A1G2CeYySRocA8hjmjzEwkRWKQTDA5K7OuPWktLOOWHyBcNHnPBPU9eR6dKZMtzd2cbwyKXt1CuM8nn/APVRJJJcxpP9nPnJw0gH9KaCwkls10DE0w8yJSVI6EVMrNPp8SxBZZIV+Zyefwqm8kcE4uApR9u1uOPepWuBDPviXCSDac9s0NNhoLNJkrOkX7tVG91HOff9aictDcK8ETiJwNzc1Yt3ktZpbYSIySn5CePzpYZpY2ms2mRXOOF5BOeKYDnEOmXYeJmKyL/qz/CcdanMU1pcJK0xMEq53d8kcCmoqCCaK6DOxwE7nj/P6VXNwskciMfMkUDaB/D7Gptca0JoJhZyz28u11dDhm5DelLb+WsTpLB0GRnqPYVBshuoRvkKyxnJK9CPSp/7Oa7K3McgLIwLr7UNJCu2OE9te2kkciskiDhR/D7YpfP/ALRRd8zIY1+VRznFNuI57u6+120G+IH5yD1HvRqEi298kluqCFj87Dt04/nQrFakt2ZLmz8yGUM8QGN/DCpLmG4WCO7hGVVRuKjv/nNVHlSK4kwjeQ3CtzzzUi3BtGkhdyI5ABGoHQ57/rQtSRGuVYw3BgZNoDfKSBketXZJ1S+t75ZMRuM7APz/AK1Xjnls5Z7OR1ZWGCD0J7U6B4fNkgnTDqh2Kf4fpQOyGtL5F1FewkOsj7pAegGaXU9sF555jWW2mkHyr3H4UWGmxXkLQNK8QAO1PU98020snvEazhuE3W4JJPf2Bo0YbA8ktlI77DBbscdTkrntUtzcfZrlIVkdy64Bxxg8802G5mu7cWskfm7CTt3DgVMrfaIDvtwZo3yrg9qARYsidLnmgmCAyRkDaeGJGRx+VP0gOL1rfU/kTaxX5SAOOKqXckeqW887xMbmNwoYH0HFW7a8k1LTZ5RhngQK4Iwc9qkLmfp9raPPJYTSMLd28wN2Bq3pmJjcWay43sBHyQPr/KoVuJNXtYpSFV7ZNsqqBnqef8+lNuIjb2UV5aR5ZOSy9SM//ro3C5bs0uHtbnTmkE0hfHlk9abYOYYb20vYCWjGEY9V+lMEEcUNpqcE2JmYlsdz1xQWDTf2g1xktJ865wVPbinawkPiFtdQPBNdOkluhMQPQgc4NZtg8+sWTwrdrE9uCdj5/SjWLy6kvjcm1H2d2xuI4b2qnq09vpt151tCY1fhlXp0ot2KLKz3epQJaGRZBFnk9cd8V0cFla2ojgtriSMkB9rjCE/Ws/R7Rpc3Vo6IrgYjY5bp2rUubl4pFaey3RJ94xnoO+RUgTW9rdTTXWI47hYcDcgyfXrVeS2S/jlvlUxr5gJ+bpjsKkWNI7iGW0lkiSX94VPB4FVbSZ7eU7vLljm3v5a8of8A69CAuNCLeZNQt7tvLeZQUXqPrmm3El7bXjXESR/ZjKAMYIcZ6Nin6U0qGO3uI1jaRzKvqBiobW4S4uZLdgYjPPlWxwcD0/E0vQdwvryM6hcx+W0iyN5b5HCjPb9Kh1OWHR/EN1Cu0wmAR+YuMDOCCfp/SnLbyT/bLOW48t5JQYdvQeuT+VZ0TKq3lrd27SXSOFz3P+eapaktFtHGj6nDFJcJIjRHd/dbI4P8qkkX7Jc2wMMXlSjJTORtPcVTsoVujNHc24EsabV5O7jtz+FSQWi67KwkkME1sm1QRxgAmjYa13HyQtHPBb3IZ4ZXBWNeMA8darXV2NNS90wpKLSS4HzZztAP/wCqpjdTXRgs4plYqpUSHqe4ANK91Nd6ba2WxTdGQ5ZsZIo13QkhJYU04ySGUraSp5ew9enWp7S5tvDpUMY2WVWKEE8g8VC0hurWa0uIQ96hwAwPpjFQ2sUVzp0kN5HsliXard/wH40PUexLIjaXe2F2snlxu28qX4YZqaJXGoS6jMqvBLJuUKQQRnoaZbxjUkit7iNo0ggYRyN2xzz+lM0SKOSOKzuZCFdmkRz0JxxRe6AW9mcTz3FhG7QlgCoXjr/+un6jMRfJPFauMIDvReEOOc/rSaTejTftFk0qnzJwVbsgqGW4nsrm+spZiVk+UMh75H/16fkNj9W8t1spoUL3KJuZkBwp96cWtJ9Nt713eC+cneEOckHuPSoLVhoc8sM8rGKRMCUd8jjNWFt5fDlzbXDjzICAS+cgqaQvQmmSC7sZ5DzdtJjcDw64/wD1Vk6cU1SCTzXPnWse1Mt7+lWrndbwx3gZfKeTK+3tj8vzqvqyK3nX1rCn2cybSwPJPpigZFZ7borZXcxVo1aRGXoavaBMTH9lSQPDJITvAGVJH/66S9mF5Ak8EMccMaL5jqBuDY5GPTrTZIIr22iuLJgsiR5lEa8jnrVJCPsPOR64oyOMA596Bg98UZxnjNcoxcntzRnPtQRiipKF7YxSg5FAI+tJk8U0A70NGc/Skzg/4UCgB2fQc0uc03oRTiSKVwEByaX37U054p3akAueKQc9aCc0Ac5qkAUuee9A9KAce9TsAH73vS4x70cUo7CquADg0v60bRzzSA0twF9aKBz9aB070WAUjNGSDzQOQaOnXikgFJxQGzSdKXtQAd+aXikzx70vansAc56Y+tAo6c0denajcA69aWkPXr+FKDikAtHQ+1IeAKKLABNKR7k0nb+tL0zTQCjj1oB96QelHUUAOJ9P0pAeaQe+aXI564pIBe1HBzTc5HpTqAGtgnpn2rw34sRCPUyQNuTivcSMivFvi4gF/wAnAzVIa2PLr19oAXOe+KqTOwAOOnarM+1pDzyKikbK/pViKss6mPGMZqoFy3HP1p8/y8dDSww7ynzZOfrVC3Nyz8yG1X0PVacyAN+6G9epHpUqxkwqn8QH4GoUhO88mNx2HQ1PUfQdIWyqxZw3VTUiyQhDFLwPaq8k3lyrG6FD/eHSpQ4VgzDzAQeT2qtyStGu22mREDEtlc8cVatjNjeHw6gfKtUULC6AZiE9qlhmf7TtgjwxOSW6UwHTr5qs8cIVh94mkRVRYyoYnH3QKfdhMO7SMGB+6o4NMhvJ22iFfKQDBbvQBKYJZVRiwjB598VVeFFug6ZZge/SpJThWQjzW7MKdcIVQOzBAF5UdadgEaX904ZwBnHy9arxyvG8mxSVxyTRAxLMqR7uN2WprXJWVDKCQeyCkBas50G8sGfj04BqOZ2EixyEFSMgLSQAyiX5vLUt93uRTo5cOYkUiPoXYciiwhgtvNcBj5KHoT601EkgkCrEWYnhjU6JbCF97vLKp+UdBmpGkkn/ANe/kgDIA70xiSsjwDdukc8FRzg1EplaLesnkR5+4OppIXeONhAoYA8sx5yae5jwCSS4GSo5BpAhpBOxoRmMnBPXFMlCiUoCztkAZHy1IImhRWOEQnO2la4klQqIzEhHDZ609xMdKkQcbpG3D/lmnQ1FLOdm4fuUU4I7mmwOFAK8yL1Z+M0sTTXJkbyzIVOeRwKB3EtJmEsv2cFVP3i5pdpBZY8zgjnPQVEyhpA6lizH5kH8qs5cI2U8mMnop5xUj3I4kUK6SZdu23pmlniljcJcLsUDgL1p7ugcfZ1Kqw5J5NVhI19IEOXfqHb2qrXAnWX91gMQI+eV5qCK5aSTfb7lI4YN0xU8DSIzyEiaRTyo6EUyd47hi8oMO4/cUc4pCAgIqkyCTPVAvFOKyWb/ADkPCwyFU/dNSQIhaRFDIh+6z9akjuIIGLB2uWHBDLxmnYVxkcUkkYYIYhuzvNTW5Uu0YKzTYzuNVPnukljkkbcPuCOoo2mbAUC3MXHu4oYbE7XDxTRygvMW4ZAMipTaQbSWDMWPCEcD60iXEjRBkVIkzgsetTqzTcx/6voZHpDK6hFCg8SqcBVPAFTRKsJZ13FzySTxURkKM5ABXPLdzUqBjHkLjbyF70gZHLbNISy8Z/MmlijfePLHnHup6CpF+bcxyCec+n0p5RI4UdpPLTPReppgRgrbSBJVWaPBBCnABqZtOm01jeIjxpIAQFPApLa6WCdY1twUmJ2vL/Om3txJBf7LqfzY9nyrG2QKbEQavYiCxkvIZY2QupeNfvA+uKzLh7XWYXkgB+0xDcF9amuN2lSzSRK8ttKm8FuR9KrzW6SKbuzYK7plgOMGmMoNKt9EIZ4Vjugc+aOv0pkdzMVZcqGjPfrikZm1CPd5qqyj5vc+1LCI3G+MFmHDbelaollzSAZbn5myxPpXv3wQBOqKRwxIrwHRTm454Oele/8AwS/5CyFeBkcVpDcylsfbPgwj7JHXX56Ad643wbIPscYOc4rsUbOMCuwxRIoqwB0qCMgnocmnqSAScmkMkY7RnJqIsSfanZJPUkUxs7/WhCF3AHpzRkk9KRDk9Kc3GKQyNky3WmHGSKl3/NTMfNmgBmOc9aaf9ZntT2YL05NRtk5680APX9KHHJNJnA45FNZulJgMMgXLscIoySa+IPGfjNfEvxP8QSoxkgjuTFGW7Aen619bfEnUm07wdqPltsnmTyYz/tHgV8DS2l34f8W31tdKVaT98o9fXPvXz2aT5oezPZwFO8uY+kvhRrU9lfxqkm62cbXh7NmuS+KHhV/DHjm8UR7IJszwgjIweuP1rJ8F+Jrxb2ySzhBywBk75JrpvjZqLP4yhtJ7s3UsFqnK/wAHHSvlMG3GdkexP4tTzmB3a428gZzweoqV4y91Ixb5XAClu3+f60hOyXzQB8wwCay/EviQaBFbwNBJc3EoJRSOAfU/57V7T01MrX2MnxZrM4I0nSZz9vnYRzeX1VT1/lXR+CrO18M6bDG6ozGbZLub5mY9Disrw74am8M6QniDVGhie53OrMw3Z9AK4nTvEU2s6y8kkjlzcMi44x6Vyzm+hrGNzavbq++HfxDuFjLQCdvOhK9A3cV6Fqh8IfFeFJdUtBoevqg23lsvySP6sPeuP+KTTar4LsNWFtvnsZF3yr1465/Ss/QtQS8RbiIkq4DKp7Vy1JOPvI0toXh8Lr/w54mtbbWo45YAPPtZomyrKe5HavWQ8moeDNb0uLBVofMCdvlPauc1/U4/EGh6Y5lkS+tVMe8f3c8CsjUvFl3oyLDYvsnlQpKSf4Dwa9TC1eenqcFdNzTPnq7iWw8RXABIRJvut25r1LWbmyvL3w3eTs0UaJ5bFRx9aNY+H9j4htzdRgw3Z5Lq3X3xV2y0Bb/QI9KuSr3Fr92VCMr9f0rKVPW51e0TSKsZm8ceJ/Mmkf8AsezfagXo2P8AIp3jbxRpLAaPCD9lyySSjorEcYFWde8TyeGvC72Ol2IE8S4aYJk4PU5/OvIlLXGoy/OXW4Hmgn+9jmspJt2NKavqLp7TtFKQf3tocNk8sh4NXkV4pbnTZeYp1EtsR03Dpj9aoTzPDdQakQBHcZilHbI4NdV4P8Eaj411e0so1kR7d8pcL0wegyeK1UW9EXOSWrMHx5qEctnpGIWguPs+Jt2cM4OMj8hWr8LNeBm8hpCGYFWGfvCvSPjl8K7/AEjwf5d/bKmp6YofMRDZiPuPwr5wtL57GeNomKyKchl60TpacrKpTUoqx92ppVn8Wvgxd2Fy7PqOj5iLufmMX8Jx+X5V4t4I1GSzhEDyqLzTZTbSDdhmXPBx+VbHwV+IP2G6sL24bzo3ItL2LdgMjcBjR8ZfDtv4A+I9pd28JSxvsxyyDlWzyrfXr+VeY7zi4di0vZy8me7/AA4mtrLw94l1FiZZTZFFjTkjI5P+fWvFYLdLEtKXLq83mRYPOK9C+GOqXEXwy8XBVAmgYI0h/umvNZLmO3083UiM6IR5ewZxWmChyKTOWpvymre3dtK3nSyJbIHDBpCcViW6XOvai5+13J0zOxhHHtQ/TIy1VgbzxTPZQra+TZxyfNITlie4xXr2kX1t8OLTUNS1eSNJEj3WkCxiV4xjrjsevWuipUsVFW0juUG0HQfhp4SbxBNY3mqEE4s0PlIr47jqe5/CvPfG/ji/vNQ0TxE8iPoF3B9nktkXiDJPX3xjrTfFPinU9U8T2Oqapqj3uh63DsRifkgY9VwOPSqmnaOLF9S8F6gwax1BftFhKw+63XH8q49ZO7O6nT5Vd7mNqWjv4M1dJLWcvYT3EdxEwI6E5PH+ele8/Djxh/wr/wCImmXxmJ0nWB5V0f4AzdOPX/CvnbUNbkewsNJ1KIpdafM0Dnu/ORXf6PfSa7ok+nyL5YtjviI+/uA4IrKvd2stjaEFOMl3O8/aE8IHwN49j8RWJEdtgyqMYV4mOGH55/Ktn4J+JLW08Trp80jyR3H76IH7pzXS6hNH8avghY3CA3WpaREYLuED5sAYP8ga8E8H6idKvJbGPct9pMqvA+eXgPUH6c0pL2tPnW6OaHvRdJ7o+/dIDxBkMm9m6AdAK82+OHgiHWdBkuIQwvIGEgkXr9KvfDzx9ZaxpMdxFKVkdQCvX9a7lLa2u7GZ7qVWXaThumMV58ZuLTRyap6nx7pPjnW/BenXFlpV19l89iHlA3MPUj06muXnnlvGa6nkkuLgvl5pclnPua3fGdtaReLdREK7YmlcrzyPSudl3GPZtYpuG7Hb3r6mnNzipMxlTipXSIzK0blvmiD5OV7ippGEdu0gZmkABUjnJpiruSSMKjem/rilUpDaSMIycYxjpmnKVtS4py0KLwNujULHmRgW3dDWN4luZtPvHimjPyDKLE/U/nVvW7to41eIM5OMLySfXGK17D4XarrITULy1msLRWBaeZCjbe+AeaxdTq3ZGrjGnvqziNDtNb8RSXNtYpcSysN83mS8Kg9c/hWTeW9xYXc9rcEh4n24Fe73fjLw54Z0ePTNMjhuzPKkck0K4yMjJL9+9ecfFqxtrTxtcw248uN1RwM5xkc813YOf7zltoeZifhu0crDMRhD371ab5AAR15yapgeTNgncPWrTPvI3fpX0KPHehLGfMdV+6B2rc0tMnn1xk1jafGZXYkHjpW3bts2gjODjgU0Sdt4djzPEeK9o8KxEIgPevIfC0IlKnHI9a9m8LKNqnk1vEyZ6DogPHHbtXWWQOPQVzOjqAq/XtXU26/KAK2RmXVk2rgDinBu+ajAOMDtQvBwetAEpbgnrmmHIUAU4A4A/nTM7QcAk0kA5eB7VIMelQE7lx0p3O0c/lTAdK4C8dfaqskhx8oyamkO7GODUTEbeOtAETDaMjkgYqLbtQZyQfWpGb5Tg84qKQnavPPSgQxn6g/kK+Qv2xfHK3viTTfC8W9obKEzTlem9vu5/D+dfWWqapBo2lXmpXDYhtYmlc9sAV+cPjXxbP4m8U6vrk4aW31NmLNn/Vj+HH4Vz1GaQWpzscMFz9lsbudS6vvSV+u30/z61FL9pln1HTrh1j5/dzHsAOmf89Ksz6ZFp/2aOVxPC4DLK+MgHoCah07H27U7e6QuW3AP1K4HH4GuQ6LkKLstLbayyNbkBfMPVe4/nTdXktl1O1hMPmQtgrIT94jt9OtRERyWPmEGL5ikJAyRxg1DdiaW606C52/Z4EBjl7sSe1UT5jrW5ebXL21e3aJpomDzRjlQO4qlbPcLp12k7sLaFwEIHIbuRWq001vfT2s+4TscBoh1T1B/Ks5rnNnfRkGaNmCKqj7rZ6mhlbjLzybjS7FJ3ZreI7yV6PzyKtqDN4ot7aCFlguIwQvONo5Ofwqndm2t9PtkeNjHE+XJ4G/0/H+lW77Urm1ubWaIOWcBkYjG1D1B9utICtYW0dpPqs0ImZQSEjbOM+/86bp00J0AhJCkiTFrpduRz0x+tauiXk08V6B5Zt9xeONeWbPUZ9KzLwJFpV1bLGquHEsgj53Dtg/0pDLElpcXyWVzbu0bu4+/wFAPBH+e1SyTrL4veSEKZFi2zbVwC/Y1YvdQRFtLtiiLJEERGPGMYBAqu7QWniKKSOQTGSPYwPAkPb8jTukK9yrAsS3F9bSRGK5kTzGZOvHOD/nvRDJLHoaXctuGC3Aa2VjyF6HPtVjR2mvNQ1IXu35YW3HbgxkdM+1PuP8ATvD8hTiAKFA9SO4pDGajp6XNzYK7mVCn2h8fdYDnb7//AFqdpUhM+pyuVBkI+YHkR9sU27Q2OnaRLE3mWMa5Pq5/ix+dP1CRJtVUWaAxNGDJGOoXGRn3p2Ar/afL0OcBTMryBF7sDng/Sp9QhMf2KGOFJrYncHZur9xjtVWK5W1sLm5dyqyHyljAycjoaswq2kaTa3wAmIbc0T8kSfT06VOwi9cmeyvysdqHtplDTj/ZxyMfX+VOllDaHI8D+UzKUKEYITqM/jik04Aa3cXbXcnlCISvHIOM45jIrLsCmow6heQyeZJu2tE3AEWe3rQBcBhuLHSrqJtl2wZPK7Mw6ZqASfZvE0t2I28pIsOqckPjp9BzSwXEAktmSQhEBVI0HKtjhge9SxFdR1syWsyrIFJaBB958f5NNAUrGe2lsb9o33yh98of+Je2KtrLNq8umXdsDbTk7HibG3HQMP8APaqtmq6hpV3EVjjnSQmU427xnoP1p9zNJ9mtGMSxXRJjR0P8I6HHr1oGiaFJb7xFcojrDPtJTHUkDJIq29u1vo8iNcbGA87KDiU+hpI0SbWAxHlai0RjRZPkDMRyfrVK3upDpVxbSozzwfMfRyeqmkBBc3Fzc2OnJMgSXcCz7uq54FXbhRNqkzTzmF7keWoxgqwHGao6hNNd6Zpsb/uJdxU+u30P+e9W4oxJrafbYJElK+WshOdoxwx/KmkIYls7+GryC4YM44ibdhgwPQ+tUrkSW+m6YL2IvC2P3mc/hnuKvzy21vpkr4NyiZVnHOGPQiqkkottKsrW4haSz/1yysffnA9aAsaNhBImqMZnN0JWwdvaMjqKrWthcW8WpKqLcW5OI9/JU+uf0qzJCo1WNrRWkE6KGRGwAhHI+tRacBpqX8e2RFVjGinkkHrmgLFSREOmWwt2At43LTnuzehHpV26H9p3VteWdsY3uIwghz8qnPPHpUUsVtH4bMtpuae3lCyIOS4PJ/KobYxzazpskEs1pcSDeYn6A+o9qQFvSIoo5b2KBDuLeaIl6gj73Pp1rKvWjOhTJbsEeKXJHY5PTP8AnrWgUe41K7kjbF7Gr+VGhxv4yx/KqkTJd6BFCY1hMcwZw38Zzzz+lAzRvAbqXTXu2CXJC7stxjHBHp2qG5+zSeId8rS7EHlqDwA56EmnazFERaNJKizNKAN/XZ6VHLPFN4njhkgdUCELLnIxjhqLAJGsxsruGXf5YYkyr69lP1Gap3UqjQbS2uy0byzloyoyVXpj/PrV+a6kOmXlq2ZLAZEjK3O/timugtPDNmWiN0jMHJP/ACzxxx79aewkyQt/YV/aXQdp9PCDy+MnB4P49ajs4Hsru9ltpN8D7pJd45YdhReTGbUrG4hXzrJseXAnb1yPXrVu1Wa+1K8ks0LRwqytEw5cEdMfnQMq2JtpfDtwWmaOWQ7zGh+6vYn+dRzKNTttPu7TKSJIFQE/MWB4YUaabfU7G7KokM4/1ivwQnfH+e9O1HUDNpVjcQxGL7PLsj8ofe7BhSQbEut6fdJ4ktonIt7lgTMwbbvYdvqf61VlgVob0o/2S7YfMM87c8496nvmk1K9hW7G2cYYkHq+OPp2qPTUkvLW5Mqf6QxJ8zbnAH8P1NUIn1Fo30HTljmENxC/ySjgSLx+uc1fS2c6rGtxNAhmiCyfN82e2PesWe4tpmtpZLaQiFgqfLjPbGPrWlrVkt1qVjFvEcqIvmlR83HIoYFaznhGoanFIWN0qkofXHY/rVJtUF/o7NcR/ZobWf5SBw5zk/jWnCwg1u9hljWK4lQr5454HPJ96zbwxanpl6gRBGmDE+7jf34pWFcv3d0+r3elNLGYgqjbIf7vbP6VPbSeR4puUuT87KfLJHftn2qreWiWNjpAluhKkiKZGTrH6r+HH51NNdWw8RLPI7gTL5cbHnC4+9/KiwIq21zBYw38ZYwl3Mjybe/93NRwwzSad5rhAkkmYmxyE75/WrlvbzX1nftNClxZw9JARkGoJ1nXwyGw8sbSBpCOkXHT8v5UhvUl+0wT6zbtLbCe1hT91Jv+/wChxSvsk1aeC2An8xiZWPA2Y71BqU1vp50q606ES2yHasUinO7oc/nVrT0EesFYgttOv711fqw/u+9O4hYYfs2l3MNrtyhJh56oT82fWsk3UY8Ny+XE0E8MmfOQcS571qWcIaLUXmulSeHJgjUcAd/xpkv/ABNNCt42TBikBSTAVZcnJB/GgOpPq9rNcaXpUOpSCOS4UM023BC9gf1pts7WfiiE3cLXdi6hEXJJC4wGNQ+Ig9m9nbXkryJCRIyjnCd1B9ulXbhBba1CLJnubG6hCqOuz2zSGQ6TZzDUtbBQvZq27yz3B64FRyQ2z6ZPHEgZI2AkTd84Hbirehi2tTfeTJJKyFvlY5cA8EGsmBra1ivm/eLNC4dpPvB1PbNHQZqSTRSx6ZsiENwVK+XnbtHZhUSXBsdTuLS9jkV9oOQMhyejGnXSi8s7I38AinY74nIPzR+hp3nXEfiAvtFzbTQhUY4JCe3v/hQhMoW1xcafZ6pE8ZbTi+7IHz7j3B9Kr6/odtPYWzwTNbXACy715EgPQZHetXTtKaa/1BUu3MRUskbNw4xzxVSB4/7OvrT7LIZID+5Ycoc0hmfELzwTBNdraiYzqXYHPQ9cirtoLe9ltnvRvtJ4C6L3hB64HqKmv3vIrCxjuZfNhWMhpOpAOPl96aPMOtG2Z1ktRAHCBcArj1qhWItHsAE1A6eBNpUaFWVzyW7MP896itIri38PSeXP+7mfc8b9I/Qfzp+mRNo635tn3JyPJBzuU+oqWCC21DQp2NwYpIiFlVeozyPwpAF3dWw8P2txFGkqOQpD9Qw6jH5VIguJ9ahLjyL3ZxGfup7896ilMb6NZmNViZCURH4Bz0Ye9S3JW5urWPUrpoGjIWaVF6j60JDDbb3OuxQ3VyY7XrIUGD5g6c+lWrMRpqGpqysVZsFupVR3/lVa7SLTfEAVA91ahCCRgg+9Q6ddPZX12Yxi0nU+c7HIAxwB7+1Owg0aSTTbHUJYgZraTcjL2Yt0I+lQaWsNr4fkMTNI7MUniLfdHYEU6xuJorG7v0IkiH7sW69CP7x9O1Wn06G20aSSPEUzsJJx1JVh2/z3oGV7ya2n0q1ZcnyfkjjP8X+NQXsy2eqWYa2WO8eLaY4uEBI4Oe1P1fVom0qBfIjiERxC4H3h2I9/8ar3zi5itRcSCC9lUI2en40MQmoRY1i1t9QBWVD/AK0dCKrXlwYddlSYiHyh8o3feB6Z9e351NrFvFdatBE08jC1wxlc8yL7fp+Vcd4l1+VtUnwNwBIVu4HbmqWpJT8Rave3F+7OU2ltnyjgisiPMEzsFwCfvY4JqKN0lDGQtuL5+lSwnG4NKAueN3IrQi/cZOWDNIsQC9PlqacxxyROsG1WQbgPWnoXeOWNJQVx36Dmp7aGZplgKI7FepGR+FJjRLbWe17aVQyR53HPX8K0PJFvJFPFKUVnCnPBBz1qW0gaWaG0kjDOFIGfzzUtukF2PsrlyVPH1P8AkVKY2iadJbCeGTC3Ecj9TyBV+W2ayuppAm+JjyVHBHpVePdeWxtDKIpk4yB0Hb8ev51bsEmjtJLKedfMDgo+e3fP6UMcXdWIpZfsGpRP5bpbTqDtXoM1O3k6ZqKT4cRzKSBjI7jP+fSotPluoXurSWXewA2BmzjmplvLkNNbXKJLGV+TcBkEdh7U2rgnYYhgsry1mkk8y1bqG43ZpPJntb2CUOklrI/zhTkBf/1VJZyx6pYSWl1Csc0Kts7YqpaXEP2YaXKzfIGkWQfxcUr20Bq45ILjTr9fNTzbKZxwACAO2f1pokVbx7fyPLtpzgMBgjB4/wA+9WLVxcWIRS4fcRl+nsP51FaS3t7E8AZVaJiyiRgPl9qdgvYr2dxsjurNgQm4KkjDkcmpVufLWS1uE/eJ8qk/dbmlmka8s2YxIZIpMBU6nAzk+1E1zBqOnpdhG86OTEgU9+vT/PSlaw1qPTP2Ka3kjVJCuUY4JJz2/X8qoyqJ4pIZNsk0ceQyggrg9D/nvVq7iha1S9t5fMEhwyYO5D/nNR3MPnqL1GXaSqt82Cceop3E1YruRfQhWYrLGg2gcqe3NSXcc01qjRSp+7ADAtg+5p19m2uRNGgNpKQp+XqKbNbxWk8xTf5D4U7xwOe1MRDfx3kcKXkZ3RcK+3uPpUdzM4l8yGACFhgkDgnv/WpvMkidoy5MbNtVvQZ44pYUzcTWXmhGJ4XsWFIfLcphxYXxETN5E4AK56dM1OjJa30kTyOIZfuspyRz1xT/ADPMsntwV+0K+AhwSPfNNFwk9k0b2waeNsh9vI45oGiNSIriW384TK5wueAeaeI5fLmt5oMkP8oxk1A7RXMKTLGfORuSOAfw/Kn/AGraEvxcgvuIaM9QfUUydA8hLpQnklZIm++M5I+lKBalBcIJFnU/P6H2ogM0E4uPtCujHcWPUe2Kms1ktJlldkkilyd3UDPTj1oeoIGEc8QvllCkvko3b6Ur3CG9guwEiiY8qvX8aYA1vfmO4h/cMpZcjjp2NN02JSs0VyjMu0le+PSptoPUVlNtficIghlJJDYwaS3LR3P2eT92rncD0qK1CzQvBPKp2cqW5wKvQf8AEwtXcYka3XGWOO9UA7R2hklmg89ofMJBY9D7VBFbI0UlpG6ucklzUkdsbtPtClSYgMiPANIrxoqy+RscnBK5x9TSuFhbGO4exe1yWkjbKjr8v+cVO7qbFdsK/bUblsdvWo5ZUsp4pYJJCkvBPpUU5lsLmGS2uPMEgJJI5Io3HqOhkiu7U3E3mmUP/B0qa5i+32Z1BHDlWCbF+8Pr+tOsUktb6JpFUwSjDY5UZ71DZIsOorDteG3lO7J4GfWi1hepLdNPcTR3NuD5IG1s+uMH+tMuLeK0m+1RK0SsArBenPWnRDybt4hcb45Gz7L/AJxT47m9ErWgVGQn7rHg0BfsLNa2+m3Xnx3LPEwUsp5J4qRGfSZY5rdfMSUb2Y9lPUEVHDePAZ7aW3WViOGccg+lS2ssc0My3TNHNt4A4A9jRsO66jrcvZPBeNsaOc7wr9CM46UPNBa3ckqq6QTPllAIDc0xUgv0jtJH4iGYic496uRwXctpFZgRyFcsp7EH0NQFyGaGG21d47Nv9HuAFJPOM/5NSabG/h/Ury1m2zwvGVQhsLu9f5VSV2mszb+UftkchPmKOSKWWGLUNMlupbiQXEThTH2NP1F6FyzJ0+++y3FvhWjZ1U/wnHUVmxtbNeC3nO3eSwK9iBwTn8Kl1JnvdN+1xy7bi02oyNxkdsVS1jUZr62ivBAuUUAyKoyD6H/PagEFsv8AbDNZSXP2fzGLIz/d3AcCmgXs6f2aqrcBSGJXkik8RX1ne2em3FtD5M4jBkCZwWzW54UtoCDcC5+wzMmH3dz6j9KHoNF+O30sQxkRXNs+wAnBxkdamtBc2V5cxRSrPDJGCiNja27sfepLptQtrWWNpYroHpjBLD14qOS5itLaKSdQqTMOOuQPTFLcPIsyXl3b6RcPJYxxmBfKVk65PbFU7prJdNt22NCYlBbaBhuOafIYreaK6F6xtrpscn7hzjBzSSx+SJfIRLhZJQu2VeGHqppDQt2I7vTXltZCs1vGGUP94A+n+e9OE0U2n6fcqu+RU3SOoyY+aheVU1Wa2ETIh+Rn3YBwegzTLhk0fUikb7RJH5Yyvy84PNG5L0ZWmkEMMVzZQsz7yXbJOQO/NSXyKLA6isoW4eUO5OMjvxj8alE7aNq7ieZdrQMPLToSRwf5VUgtDps9rDeweZb3GXbccjkcHj8ad+g72G3Nu17cHVIbjliG8rkHH+RUl3PcalfG4t4AlscBihGc4qkkj2iNFPEyWssgx5ec49jTreSKzmubK3mkMbH7x6qM/rTF6EupxRmW3MMTCVFBkKg4Ru+aimaKzjsLiFGmnzubk/KQf60kLHQLqeJboXEU4Kkkc5NOjmPh/WYfPJ+zOnGzkc9M/pRqityXUZrcW6alJIyzuWyqep5Bqv5T6lD9vhuDGyOMI3RuP/11IyyadqKy3Plz2sqhgrYxg+gqC8WeKaORYVFi0mUQcAjNK3Ud76F7ULq61+Ca6hlECW6KkkZ6kgdR7ZqHzP7U0+2ltpUae2j+cdCef8MVFceVb/aDbq6xM+HXJ2lfaoLiGHT5HNjIxjkQEqccZHNVZbiWjNCH7PqFqsBt0S9UMTg4LEciobURCwbzLYvqBcFSG59x/n1qM2FvBbJfWd2zOyhmR+v51BCtvb20d9FM5Z8lgwzgj0qd9g1uX47lZoL1L62H2iPHl7jyTnpU1pfyTGSHUoiirGfJTdyCOlZ4UXkLatcTnYz7fLI5/CpZQ2vxXN2qrEygBVPcdBQNktpd/b2W01CAwQAHYT1ye/8AKoLeVgTZzB4rJnDFx1PYEVJDaSeIMkzKLi2hAKElScDr/KiCWTWre201mCzwAhnZuCM8An8qZJWuZobOWWACTyZCELkcEZ4qWaOPw9czIh3uy4DJ2BFBla7tk00BbiZJTjGOB9abHcSQwT2EyA3BbhzgkfT/AD2qhPuj7I60o9DSKfmpQefrXGaMUdTS5pOmetIBg4xTGOyO2aWkPAxRnHrSAdjFL603J6j9aUH/ADikwFBIoByP8aQ8Udu9MBe4zQPTvQTSZxSAdg9etKDzSA4GOaM4p3sAvWlpKOtAChqUnNIABQPTFLQBwYEetIKQenNOBzSAByadnI+lNHWigAPGaUdOtIKUnNUAvSjr+NJS/nSEHsfxpc8j0oxnp0ooGHQ96U/lQD/kUA9aQAR0oyCDQOpHel/zxSAO1GeaO1BNNAGKXOeKaetOFMBOaBz1OKXr6j6Unf8AwoAXsT2oJxmkAyaUd6AAjvQDzRzS4APvSAaxPX0rxv4uL/pSkcg17G/Ge+a8k+KylpwSOP5VSYzyG4i4yTVcOGQccVcvHCgn1rNjnDZUDv37VpuJshvADwOvbtTdNjM10qcgA9e1OnVnOccCrmhqDcEtwccfWmI2X/1JIywHp1qF3LRBm5OfvCl89YSQPmPcGoll3RuYh1/hbpSARZd6kZEgz1qAIjSbUcrnqG9KI4geQfLcdqjmkRifMGCT1WqQiaK3KXG1BuduOakeB7SaXfLtYH7oqKTOFbzOQPl29qWNWZlONzMN3zU7jJN3lyxqExu5+aqlwxjzuffznavTFSSNJIu6RjwcYX0pkypHMTGuxCoBLeuP/rUiRVvHSLYEEauc7j1qN1kaMuqktnqaWDypZU3qXK+vSrcrq7MrP5YTsKEBWhlWOX5izu3GF704QvJuEYEZX+91FRxzGGTdFGSP9vio55G3eZK+Cx6D0p3GWrYi3mI3ebJtzgjilm86REEmIwTu47ikcFoElhVUjbgt3pyvtDx48xyPlJ7UXDdCQjz3EKZTPIYimGR33RupllRsLj0pil4ZozNJtOPur0qwkZMheM+S2CQT3oAiYMCzFwoIx5Y61X8wMS6goudpwealm2IkTjc84yWPY1FFscESKSWOcDpSYibBkPO+RXGFJHFNFszMYZGy4HyhT0pzXTHEWfLiB+XHpTmSQggHy88h2poBUsS9oTNJh0PygdTVhpDGURm8ldgB29TVaHMqrgEyDqx7fSl4V0BJlbdnPai4yTfHbnfagFRwzMOSaIneFpmYNOCOC3QVG0fluzyEFWbOwdKb5zMMKfLjY85oAZ80EiyK27j7q+tXJ7lbu2j83/RpIxwqfxVTVMAbBuBbliOlW2t7WYkBXluV6Y6UBsNSCZvmgjCY+8W4zRNGbd42UGSQfeB5AqOC4LyB2kcHOPLouFlCySKVij3Yxnmi7C9x7SfaG33DgjH8PUVAPkiIRhGvq3U1PA4jiVUi+ST/AJaMMionjSGRo5QJTnC+g9qS0Am0svbtJ5R3NtLeY3So1Ju5YpkDGdTlv7tRRrLIzrK/lIOAqHkipvPKoqj5Il6gDk07iJpoY0lZ5XEuTzGBxTnnWMAAbs8iNTUVwQrqyoRE+PmP3vypDHkEEPE33lY/xfSiwMWOUzSYKnd1IHRasEspUqSI8YJ7mog0cLKzkpu+XZjr9akFyI4nI4AOMdhSHuPSRCo3DHYbf601lUuFVfPJwAW42mopZAFDADaOp9aBctNF8wMKgZVByTQA+HMlyY55zuBwij1omg8mWCCeJMnKl2HNMijS7CFIAJYufMydwNOEwv7bZcSuZ4pDjPcdqoRHLcnTrqOKd820ilNgwR7Gsy/SLTnSa2YywuOVA4FXJZvJjitpoRMA20PJnIz3FU72GfS51ikRRaexyKYNGZcyrlZ4IDjoyjkU4u4cun7tXHKj1pLqN7aQNE2+3kbJO7gClmhjR28ti4xkVotSbFrSvnkBHXPWvdvgyWXVIiPUV4To52t0P0Ne7fBph/asRHXI4HatY7mUtj7Y8ESs1ouVOQK7WDJAGMVxXglv9HQ47V2qt8uec11pGJMnB70/5j1FRo5PNS5OAc0DQ5GO3pyaYQc0p45pm7B9qBjlODxmhmORmkzuORxmnEg5zzUgNJ5OBQDlTxSEAA+tM3DYRnnNADGPzcUhHXnmkBINI7Zxgc0AOzhTmmZAHP6UjZYE0DlfekM8J/aq8Wv4bsPC0UecT36s47ELXg3x10q50bxRpniB1DWd0FYjqPLfFdd+3F4g8vxT4YsOdsMZlZfcnFZHiOBviH8Do7pZN91pWLc55OOqn+n418hmDbraH0mCSjTUhnwltXv/ABfZWSO+yOYSNsGfkHOf8+1WvH99Bd+ONVu1JlkaVh5jdGXPGP8APas/4Aa9LpviS01TeZT9ikSYKv3Sqnr+lUPEOoyWr6jqV5GXLTEoAOWz/CP1ry8PDlm2zuq6y0M3X9WTSNPZtyrMoyinkue2BUfhLS7nXbtNV1ppCvl5Tjhfw/L8qj0HwnqfjWW78Q3ESQ2VkArRk42jHHGKg8W+NfOkh0WGQR2VxbEwyQjIdu3NdE6mtkTCNzB8c+JDqlxqGkeS0b2fz27Fsk9/8elccwezsrDUVfyjNOHwO/Y1qatKkS6Jq+VcYNrdAHknNc94mja0aGFJGMCyOUQ8qB7VKjozpSV0ke8eHZhrOlX2ngC8t54PPC44yRz/AJ9q838Hz/Z457Vv3UltK0ZU9sH/APVXU/BvWlthYzKxZsm3kQdPm6ZrF8ZWsnh74kX0VzCsP2kbhsH8Y6/5965Ze9Gz6ClHlkegeH9Ss5tMvreWMM8iZRtvII7j9a5q6t0K7g+4knLHnI7VL4bvpbW9Vo0DybThW6Hin6jGjSEAiN5DuZV7V0YO9mclXQp291BY20t1MZPIhBZlHQ/Sq/w2uorCG+1G+gDRalP+78xvurn/AOvWD4puZ5p7LR4Wys5zMe4XPpT/ABTqMECjTbbdi0iDKeg/KumpJp6ExWha8QXV98P/ABvdWcx+1aZqOJbZ2O5WjP8ACa0L34baJ43hWfRr1dJvl+ZoJz8hb0Wk8R2B8a/CaO8gBl1bRpA/qfL7gf57VzPhfWGubWGVHKvxuA7GuOrJwXMtjoSurrdFC+8Ba5ZzXGlXWmXDQswInRCyI3rkV7V4Bgi8OWlvbWjO8qhVm8zqWFbvw38ZSyx3Ok3ExeK5jwgPZu39K5zWLC48P+IHvQxNtcsqEf3HArowlZT3OfEJyVj3DxZCnj7wNDqcUCNe6epgvIgM+dCR3/HJr8/PiJ4ePhvxVewrC0ULOWiz02n0r7B8NfEybweskEKfaWvkaNoW5BBHWvNvG/g628fWdubkG3mhchpl6gk8D6V6FTUwws5Q3PGvhz4mk0u+NuxBhuf3blu2e4r6j1GC3+J3wkmsbpVbWtIj2o46sn8DfXNeD6h8B7q3vE/snU45vlDKs3y89816L8L/ABJq/gLxJbReI7LdbvEbaaVfnR4z3BHcV5Vam4vnSPTc4yXmR+A/HU1l4H1TzphAY0WK6gkX78gOBn9a5o3N74k3R2NxKIQcukI/djPqaseP/DsWo6/qkui3afYrgYkUHCkZ4Y++MV23hnTrX4eaOL661CzjhjjBMGRJJIwB5C/n1oS5I3M3JSd1uTwSaR4B8NNq17BdO8BUpaBcIxP8RJ5PeuF8SeOdR1jxFaancyKNE1VFtxtX5Y/b/wDXWfr3xR1Lxhqkd5ql5JdaPcA2zxuoAhU9OAMf/qrI0uRNPtdR8H6nM7WszeZZylc4bqCD+QrLWWrNqcVHVnUadpccZ1Pwff3P+j3GZ9OlYfdf7wAP5Uk1w/iTwtGWZ4df0Vtr7upIyTx6YwK5y3fU9csjZygjVtHbgk/NtHOfpgYre0Sy1PxbrEOsaWyW5mHk3kb9GcdeB3rSNO+hvKpy6so+OddtdQ0/SNYBVLm7w0yquNrjgmodE8XtHq0MsDkEEFmPcdxiun+Knw+mTwqbOSza3v7DNwCY9rOD1GK8d0iQQ2wdHbejbTGepqa1C24UKqkro+xvgx8Qbbwd48S4kJ/sTXE8m4GPlWQ/dOOg9KwP2hPBLfDXxWNYggIjJEkTryJIGPzKcema82+Hmurr2jXGlNGTLv3Qsf4WHP8An6V9JaS3/C8vg5PY3iB/EPhwmKRG6yJjnj0IH6VwUpShOz2YV4qMlURzHwl8R/Z9ajsIJES0vYxcQuxGCD2HvX0VG8cXhbVZ2kaXZbuQ/pwa+GvDV5caTdXlhExW80if7Rac/ehOcqPpz+dfWl14vs7n4B3epLcZSeMKzR9Q3GV/z61zzpWqWMq6SaktmfMU1xJNdySvI25uGVjnB9ammLDMigsWAUnoBVS3Q6rNNdGPy1/iQ/0qe+1tbHasNuZEkUbkY88dxivoLqCSOaMXNkaSKZHZrlVkGRsHLHjjAqlptrNr032Zo7qaJpfLVCpUkn2Hb6+ldb4A+GOqeNfE00llPbrbxEHzpGwikjoR1Jr0zW/Guh/BTwnJpsMlvdeIDIUM9vGGAZj1ZiOO9cNWqk7dTdP7NNama/w58MfDXTbHxDrl7dTTWpV44IoxsRxz36kYrz34v/FLUvHthFJplzPb6JdM0cjbhk+gI7VRuvFes+JvE9xa+JLuTULaeMNBIzfKinsAOM1xumWj2t5qfhuZittuLxOfXtj9ayScpXkbKikuaW5z1qr29tc2jyO4hwUJ9CaNQvpr66M1wxkdVCBicnAHH+fap76Ka0upLdWVyg2OynOcc1l+bkMScnNfSYFLc8bHbWJoJP3m7nGelXwctnr9Kyo22uOwPatW3AdBjlia9lM8SRpWq7QpAO7PSta0AkmXPXIzWXZ5iyDwBWvYASTL3J//AF1ojM9E8JwhdpI9ORXsXhhFCLzxxXk/hGHOz19K9i8NxgRDI59q3iZSO60lSVUA9K6WFtir159KwNHQbPlzXQQoOMjpWhBaGcdaeAMDgk0xhx/hTgCozQAu7BPXNCkbTg80n8WccmnFM8UAMzlhxzTi4PTqKFXBFDKCMe9MBjEc461XZxnA609iVyD1qIkljx+NAEcvG0AcE1FO4V8c5AzS78yAA8CoyfPlJxhO/wBO9JgeI/tWeMz4d+Hx0uCYrdalIEdV+8Ys/N/n3r4puplWCTCLLpzKcovBU9q9i/aX8ZHxZ8SLv7JJut9G/wBECrzu7sfzx+VeLSSiztb+5Y+dBIdpgK8hsdf51wzd2dEVZCahHFb/AGBUZzYyIsjFsnB/uj8f5VHLK9zqdzEFZf3eWliHAHY5p5uo4dMspy3nWpk/1YGSGPYD8qmEtxDq9yJXVtPkh+YIuMrjjPv/AIVncuxl6hqLaXojW5XzGZhhk52kd800vFYWGlXckb3MauGUt0Jz6VHYCO40m6CNIIJGKKCMnPYn0p2q3f2fRbKFo90ViyoTnq4Oef0pgWJb2SHxQJXVm84F5C/8II6e3aq+lo72eqvNL5YaUKgUZ69D/KrV7NJqXiGN/LD7oArRegxk5qtbRLax35EhliZcKi9h60tRDb+2istKEU8RZYm3Ss55LjoDUV1fPqmqWEkJZZrlQBAy8AdMVF9qSTwzII83EqSgSmXnjPb8KnudNa61bTvKkaGVlBB7cdx6dvypbj2LttHFC1zjIW1LKIU4JYjkj2H9KrWKNDpF2Y2UTt8zMAOnp7VYja2TxHOSTOsIyNvAd/8AP86q2oF5DqNt5JgZz5hA/i9s/nQG5YvYE1DRtLkniCyBsBsdRnoR+dQ6i0NtqtqXgdYoSAkg6nPTj0/wqdrmS10q1BiIy5SFTycY5B9venzzJbX2nfb33qgAjYjIVux+g5oGWBDCIL2Dz3luZ+J0xyB2IPp0rOs0ksvDzQfxzybEX0x39qlsriUaleq7rPMzZl8vg7OxU/0qPTI4Xs7orIxWSTYN3UHsfagRdktWs4rC0MeUUkOsnQSd/pmooVe28RRNawlFk+ebzewHVT7VW1priC1t5SzyPAQkidy4P8X6VYv7uQ6jYraxtFK6iRs9j3Uiq6DI2gZbW/8AIZJjGC8cZ/iTqc/j/Ony655+jQqYlTbGBtVckv25qS0UyR3k0lmFvG3KibsDb/FxVKa3ZtCQ26G2eGZVBHR++R/ntSC5px3Jm1S2s4WjS6KB5UPPOOVqrbWssdjqflpGsuWby/bocCoLy28jWrFmnH25V3SMgxkjpipobUSadfy+YYDNIzh26ow6rj3piuQQL9ps9OkEQjuTmKLHAA7MT61oOo07WZfkiWXAVti4JlH8QNZkkjSaNahQ8LyyBY2PAKZ+9WgxEmtxQXC+Y8KDZKwwGbsT7UgK0aw3mnarbuXV0bzRIByG/u/zoRUngtBJE/mZx9oI6r7/AK06Qo2mXNvJIsE5fezx9NwPRvbFPvrgjS7O1jIaFDvL90B6896bYF2dGPiYLcMXKQgW7v1BPAz+H86yUSK7TU7djKJYyWV1OAx7gitbUpbc+IbUR3LS20luI4JRycD+L/PpWIJZY7u/imXzUEZV5F4+bsQakCWO8ltrTTmuYf3KNnzW5IB7e9a9wyWN87POZBKBgZ5CY6j9KoXEYXw7p0MjGaHzV3Ac4PXBP0onunTV45LiKOWCX5E2j7qd/wAeKoCrC01tBqSIiSQyLtTHQtnO6rl1II9FsWuUWXyhubHTcO2PypLGRBYXaWSq+GK9eozkGqutPcvo9reQKAgfbKh7v7ipAsxXAXXLaW1ZxLNtmdZPlCp3UirsJSS71KJrnYzbprYdmB+8KL6Zry6s8Isd08aswI6Edce1UY7uK+v7i7S3SeSEMqQHKgeuKaAo6fIz6FHP5jRxxynzEjHLjPJB/EVpa1ZNqF5pipIEKkDz88gdRn9KbZxxnRZMAK28uY06EnqKrCCSSWysruQRgkSSuv8Ac6jPv0pATyGa11u6hmEdrfDKxSH6dT6ZqFFN5oFykgXcOUlUYBkzyD+taekTpNq18Lu1DEDCyE5dYzxkfpWStrJDp1/aSRmWwRjKki9Vb1pgya7Z49J0s34XzIjkMwySp7E96nimOneIolEO7zYiGB+Yqh7j3xVN7+2h0nT7e4WW4j3B8hchR3ANaDlo/EEBtdtzZTxZQgZdFPbPqOaEBR02Fo7rVRnbp8TEh2HBYnjHvT79TaeGwiTGZp5QzLj7uT/hUtvZzWsupF5mmhdf3cJ6H61Hbql7pb3jqTcRkJJEOgx0FAFhlaPVNMjtIVREX54iOQe4/nT4LUxeIpbmzuSpgVnEatliSO/rUM0l1J4gsNRhEkf2mMxbWXhPr7Y/lRDFZ3PiS5kinaKWKM7EiQ8ye5/OjqD2E06aD+ztRj8pWvVzK0hHBH90D160SapJf6HazKkavEojVAMK3ofrTPtsn9nzQwzQi4Yl5NwAJA4x/n1qtfXMM2iWEE6hJjJ8jJwCM9/1pgTjFxqNqlxhbhcKr5xvcdM023u99ve6cJXhv33Sb15xz900+6kgh8T2y3qgoIv3B/vNjjNVYLk3OoajGlqLSTbhpIuSMetMC5bIbLQ4JriVQQ/7tZRyx7g/41JJdfZdVtVly4mTcsqngj0NZvlTS6Us1yvmWnmhYJN3KnPJrU1VrbTdT0uVo2ktx87BejZ7j29qhvUd7EdjqqWOsXVtc/vPMiYMx52D2/KqdtZwyaReTTIn2ZHzA3T5+p/DpQsfn+LGjjg82F0zI4GAi9iDT33R2GpJcugtJHCwqFzluxH8qdgK+svbR2WnJIrusriRni+6DnkCtC6/f38MUUJdZj8qD7yJ3P8AOmy2cunabb200IuEcgSFxwh68fpT1iuDrFq+mAmaeLBD/wACYww/nzQITTYZrGHUFgIOnopi8s/8tHPr/ntSpLAvh0+XcMbhpALmE9AvYY/Om2ccr398iOkcFqCShbPmE9v1qrNp6RWE4g+a93ea+1uqnpikO5dvLg30FjNYq1ufMCKhXABzgMD+dPvrEal4rilaZIiibJtpxlx6UzVoZ9SsNLUFLadCqqquAGGRg49f8KfrcR0zWbZLoh1GBv7sT0OfzpiuVrKSea81i1ljVpGbZ5jLwuP8eanv2ceH7dLmNvLhcC3ZF6sDzn/GprHNneXttLE032oFppEOSqjoQapWBvjo1yPMMtkkuIY36qc9c/lS8hk+oJ9lSwE6fareZt+8N0xyV/l+VPYCPWWmt7qTa6LJEu35U9VNVXhltbaOZSs1sr52tyVkz0x71oaiZ5L+zFo0aLIAZcnkNjkY+v8AKhCKdh+8127EVykTTfv4sDG498H86hDiSyltHYxp5gd5P4XOeVarlkbW11m8gnjZLxoyofb8iEg/ln+lGmxSafobxzxeam4qzEZIfOQRTATxFeSfYLRY/wB5ZRvuODymcZUH8KZfzxXOq6fPp8b2SSx/KjH5V55BP505I7WHQ5pkkFxK7ZuYccRt2AH4D86QImo2sP2idLOd1CtFJ0I9vTt+dK4AVMWrSw3RNo+SIinIBIzn6VNYXVxaaRdC5w0RcxJIV5L+oqTTJZIdauYbyBpUWMKM8sq9Mj6cVRiuZooLyONGubKFihWTk7s8MKAI4Y7nT7K1knC39rczElMnCMOuP0q0AU1i5eGYzo8YdVYD5UHVCB/niorgq2nwPBMFjhfDQA87z6j8qklYDxDaTW0RhuvLCyxt0Zv8KBmfYGfUbm5voSIJUysaPwrAdQasi0Y28iwjltspkQDZLnqKnsriLUr/AFKxZfsczFpDFKMKHHXHp6VSiKXHhJopVKGJmWJ1OAxzyD/nvQCRLrF695Y2NpfGGG73rtYDomehx6CrWromm3EEkw+3WgAZQvzbx25/Ool0yZbbTbZ5IbvzsAyuf9UfTP0puqRG0v7RrJBJGxEaWp6BhjOf896NgG2zS/23vsYjMzkOfMPyRp3BHaoNFsnur7VZIWAtASwjByGPUjFXFMlz4nuLWwP2ZnGZomPBwOV/Oq9lBHZ/bpI90MqklYW4y3Q/59qq5NivbBrWzuxHCwmuFI8nPBT1/lSidRoSwx5g8lNvmv8Axk+9N0x2vNO1NJiYZo/mWbsPYVFeyHUfD8UJX7TDCAUZO7DrkUgLE6SahoNvcSLHJPCFxvIGcdBiq/iuVIks45CrGQB1dD93POM+1QzzpFosLXTeVcMCyBeSq9ADXN+I9U8vTbe3lYylBv3R/wCNNAyPxJrcf2tfIff5MYHJ4PbNczNLNO4dsNkZJ71FJMskshYN8wwDjmkijRHwzsVI4Y9fpWtrGd9bCsHmRPLRWZcnK9TSx7JLf/VESZ556/hT4UFrJGySH5jkbe1Pt4ZopVl4dGbqP60PULaliK2AtWlVNrthTn7pH+c1pRwqsgkjf5kQfudvJ45x+tNg8+Jk324aCVh0BIrRaNLLUpHkHyD5OOmD1pFkkkDFIprUfMq5JLfN9KnQLcRxXAhYTRcnuQafLs0u4LibMEkf+rbBIyOtMIhsby3lExxKnIxkY7GovZlCwW/2r7PdqHgkB3SYXqQePwqwY/7QtprlF8uRpCjk9D707d9gvLATXC7ZGyWxgbfekX7RaS75T5kMzfuwmCAOnIofvE7MazJezzzMCDEoRmj78cVHdlY1E0bMWjUbsjn6/nUkiyWmpyRpHi2mfJY8BvT+tSX0I0i4mMrFoJDsyB0GaE+4NdUR3M4u0W6h3SYiAde+aYVeW2tboRR+YykMEXlRnHP61LDFJpE8sSS/uJlDKGxkDrn9ajmP9n3BzL/x9Q/KccAk9f51TVxpj7yZbKO1u4g0fmAg88A5xk1malCsHk3i3Ejlj17VoWqNbu9tP+9gaNsbjnJ7Y/Sqc0wgg+yzW/ysp2xn+H05qU7CauFmW06VZBLvimB+Yfw0xr650uaILb/uZWy2VBB980iTRXdnDbSfJKu7BQ5Iz2I/KnksLCK28wow3cv1PpVXBq2xYsZoIJGto0bZK4fkEYPt7VALm1juHtpFZVmfGT1H+f6VNIxuNPtgspNzECXx3GeKp3MpubZJ/swMkBJBxyfrR1C5a075S1n5quATtZugpYZ5721ksZZAdhJRAeePeqjxwRRWt3FIUDrukUHrTNQTzFtbmKU/OM4VeetGgJkhuZL2xQRQL58BOT/EcetMe7tzBHdGKSO5ibcx7N+FEHnWF0sm8PHKvMgyNvtUQNza6jlirwyoeWOVPFDYCubPdbX9tMd7EmZHHBPtU8imxuIpjOjCRcgL1H1/z3qhp7A+ZZ3EGwBTjcOR7g1JFPCYJLYfvZFH7tx1HPQ0CVupdsYZbG/zdIskEsZZNpG05HeqkEf+nTQy2gVHRmVD6+opiSx3dnJEJSksCjg/xc9KlmeW8t472JsSwYUqTzQgFsY0mWS1nUqyozKV/hPpT7O2W8050Yj90nBTqSD6U2a6nuyt/uHDAOgx196t3F863Ed55KGByFZEXAP5UhlUTvqOnSMX2eSoGG7io1ke4sEkWQsYvlIB5NTXjATytFB5dvK/IXPIpkJhhv8A7PhooZjkFeopoBQ3nOlxDBvQYEx7D60XUyQ7lt4isMhG4joQahtbHzJZrVLny9zEnd0NWVDy2b2cbKZg2AEbg47/AMqLghsqxadMsEbuVbhiOwqSH/RZjD5i7XxgHv8AWnxxyvpwWRGE6k/J1JxVeO7Wezjd7MLOCQXOaBlyBp8XFp5alWOV4yfwqOOXYsq3MeGiARB0bHt+tRyzqyRSRSMk6t83PH4UXAZJV1DzMSFzleoBpbCJLCVJLdo3Lrt+7nkY96csbahbnZNzCuApODnt/SiWd45oLubDwO2GReM/WicxpqMnkpIttM20uOgHqKaY73LEkRfT0e3gQXECkvg9apSzxvFFdRxuj/xbScE1M/8AxL5nhjm2o64+brn3qayeewWeORo5YZBwQw5PtRqSh87wpaR3H2hizckBeh9Kju4JPJW+EweN2xsJ5X2NJE32KRopLUbZAflft70zT3tmvjb3IcQONwPfOKlAya682R1vYYdkZ4BA46c/1q3qNytreW/2WTOxAdo+7uI5pdMvIpi2nRSsscsgwJOg+n6U+xlntJdQ09kjkZ22xFwPXtRuVcr2sbW2r2MsMxfd87fTuKme4uLa4tGuY4/slxJuJUA5GetLYqiSzW9xC0E6fckQ859KqSqbmdrKe5eL7OhKZGQ3ekw22I7x4YdXe2ulZbCeT5ZI+u3sRVEtb2+oTWtvM5idsAyjg46cU+dbjVYRBFMkn2YFgAf5VXurj+09NihW2DXsOQZFHO31NVuK5oWuk3U+qtbRiF1CbmVOc9+K6VrlE2GfTE4wu4dVA68VkeH9Pt49OUzu8dzvO6TJA29v610dokn2iNPtaMHiYqh7j0OfwpFFR5bJI4bjDxtIrOueg546dqZHbMt8sd00Uy+Q0yIOnTPB9aZqDTSJdWt7b/PEmFKnoM9MflVVZob/AC6vJC9vEuY8cFR7+tRqFx4m+3CGzuLR7dEVmTB6Z5yfyo09P7Qaz0v7R5Pkln8wch8nIBNO1V21+9jvLB2aO3t1Vhkbs45JqGdrk29rLa6eI3WPdM8YPr1NVe4WHrJ9ptJLFf8AS5lnJQDGcev+fSlkZb/SrqG8iLXMUoUKqnf0qrcz2dha2F/bozSuD5ijnaQafNNNJHFqsVxtLSEkYwVIPP1pbMFruNEsWqaZdvcI0dxCgjUnrt6YIPfp+VLp8jahZQrHKM20BZlk/jwcmo9SSaUXGroxlBlXcnp7EU/VE866N9ZxqsbIqyJEPlGRyP50xD7HVZtcsxp8IHmEtsLegHQfrRZ3ISxggls4mvI3IVz1cHuaZeSJA0M+l2xjKqSdrH5T3NIFsjDb6i0shkTkIOSWHb1xVWuhIrtFBOlwhgb7SHDITkN71Jp5gvrW7/tEsbmNQEQHBOO2Pyp11tlsI9RjnzP5oIRgOO+M0kqtrGnXepl0gMUwBUDlfT+tSPYjh8nVLkw3AeAQKQobnjrS2F3Dc+Tp8jMkKFjEzjqxprRvrtvNfI2RFgN0B9zinLLDqSQm3tsz2yguydPrQm0G5C0d0YGsvPVbeeYFSP4faleOSxlnslkjkckAHOQMetDNb3GnWf2eJlvRIfNA74OQaSaSGW2MiQN/aG879vRvenqPcljNxo1zMt3FDNFNFtJJBCkjjFJaw3OjXFu80UYtZAW8s4KlSOo96WCSHUtOuftC/wCkxgBQT17f4U60RdQtSlwzI1rETFu788j/AD6UbAhbJpLW7hN3HiwkfepZRtI74/WoZ0urK8MgXbYyt8mAcFc9Ks6eTrSjTXbyVSN5Iy/fucfrUWmXkl3bxaTIFysmVdh2I6UeaEn0I72V11WSaxhKW5BUlQTwRz/Wl1YpptzDPZRM6PGDKy54PerFpcxxXU9qJCqyYiIX7obNWLZV0Ce7szKJZG7MchfY09wvYr30lrYNZXlijiaSPc4zkZz1pt3cQXtityN6ztndgDGeuRVz7S+l6vi6VVR4j8owV6cYqrH5lrcebdIPKk5jCgMuPf8AWi9wPsDPPenA57c+1Mx6c0oOeO9cjLHj36UdenX3pvSlzmmMXOKB70BQBRjmkA7OaTPNBwDwaQck0AKMinLzTR+eaUL37UDQuOe9B49aaxxSnkCgQoOfXNKM96QdOppScUAGc5IzSg/Wk78UpHNJoBTQD09aQZNLjNADh9KXNMB/Kl7UrAOxR1NNzzTun1p3EHpxS4AoHTvSjB96QwzjtQc0fnSj8aewCfrR0OO9LnIpM5qQDoc0oApMdKX6VQC5/P3pB196Op70HkmkA7NApOvGaB175pgLS59vypM5FGBj3oAKBzR0oHNDAXGKd3PH50ncUA/5FIYd+4FJj0pfWk70CGueM+leUfFgkFeua9WYgdentXkvxVm3ygZODVodjyWWEyRsOw9azRGI25Fa0xKg4yKzZBktxmtCWV5mI4zkH0rQ02BijuBwKoAZOCD16itnTmaOAelCF1GK5A2ycHsTSS4WHYRyf4lqzOkc6txkeg7VTVTHgoSwPGDTAlW12QBid4Pp1zVMRsJCwO4Ie/WpzKSTtJUg8qaZIylsyp5fYOO9IGOaRFUYTDnrmklmaaIFm5X5QF9KV0C53ENEO/cmnpcM9r5aQhZFO4N60wJIbVp0R0XZsHPPNR3dpBhXaRpHJ5XtTgo8oyGVhKx+ZF70Cbzf3ax7dn3mFPUCFg7YClYo8gFs84p0NpGZztO5ifvt0NQajAsWxgxdccgetERP2eMO/lq/K56mmA27MwY73Xy1OABVgvBiI+VkEZ56Zqu8ieUYRCGkLZD0scZkgk8x8ODhQpqRCNI2CrN8u7IUVdgd5QjMixpnG4daqxoiuqFdox8zGpo7mBCUy0yDtQPYjvY4452RWLLnhyOKV5Y5F2yOZJEwFZelFzIAkJfAR16d6W2SOOLykGc87jT2AbMz3UR3YjEeAR0z71CEZQwhAOB94mpZ1bYeMvn8Kii2rBly2ScFVFSAqyMnllwJiBjB7VNdg7x5jGRgvyKvQe1V4rYlS+/Ym7O0nk1Nhg2YBgHADnrimmKxFJK7bRIzRkDGwdfxqUiUw7dwVB0x1zSBBJdjb+8nYck9qsRRxuGD5eQHgL0pjQkseViTZwV+8ahEX2W9QNiYY7dAatRvlcSMqryAD1FVYG3Fo1bywOVY9DTBlqaPaWWZvLLchU9KWOV55AkTCIRjBZuCfxqqjTNKuV8yQ8b26Gp54lhZWZmabP3V5H0pbBYhKqs6yWylnX7zk/nUsxhA8tiXdhu2Ed6Uwi4jmeRhbhTkInU04kTJuSIIPu+YepqQZDE4lto/Obyo1PEYPNN3YkKqQik5zIKqwzKhlgljM8oPyuelSSzBLzawyxG0LngVVxlxkQiN4jlz99u1V0mVWkaE+c6feDdqRYWjXzWJAR+I15z9asGATSGeJUhRuq96LiZAVZpFZy0rsMgKMhauCAHaHdnZV4APSn7XgCCNhHAw+9nk017hGUpF8nGHY9T9KACYIo2ysWlPIYchfao4LYSKygfKx3Y9ajthHIhjAbCHcOfvVblYrGX4APY9qQIiVAoKHOffoKlHlkqtvGJJBy8xPFRQyrsywJX/AGe9PeXyfuplWGSijpQMgvIDcK0iTt5hPzccYFWZolv9LaeBY4p4mHzHgtWe0cpRpYkMa9TtbnP0qW8tVubdpIbj94qhnT1qiSG+mfULMQ3MwE0b5T1A/wA4rOur+NozZ3ILHOdyjFXrtoNSsQYI2S6jA5P8QrLlka7VoplEUwGFOOT/AJ5p2FdlSS3NrJ5DZkgY8Enp6U9UkWJw2F2nKkdxVeRLiLEU8wUHADdakJjihK5ZmXjcOh960EaOjvucZ5r3L4OMDqaY4II6V4boiq2Np5969v8Ag8capEOM5Gcetaw3M5H214JkC2sZznIH5128cuO3FcD4GYm2jyOgrvISHA612LY5yeM+x608E7sYyKRSKep280ih2QEx1NN5pG5pQTt4PNIYuNx70xlJ9acGJIoLYzmmAwn5eDUZ/wA4p5bOeDg1GAPpUgIDtGeoo4C5prjAwOaAMryenrQA3dlO9KuDnd+lNzhsYpOp470nsNK7Pgb9s7Vmv/i0ytJ8lrDGgHp3/wAK0/2f9btdYt7zQpJm8jULUqFI481eRVv48+DLLxZ8QtXnunZCJAhKc5wMVxXhbwrqvw51GPVLKZJrC3lDHzm289hXyeNjzzuj6bDtKkok/hnVl+HWva1bXZk2xyFkWH+43BH506y00+K9Vinmlu5NPeZWCSDAUewq7qNnbeKfFCapIRZrKR5qryuCf/11c8b+NbfwlpUGlaYJJo5JQJLtISq4PYMR/nFee/cR1qTlZEev+O4PDOqLounQlNJ1HdbT3EjZJPTGOnevMtYUQ6GEKYvtFu9oYdXjbn8ulLd2Mt/ZarapKZGtJBfW3clTycVoJcWOu3+nXkpbyL+FreYf9NOQCf0rNLqzoVorQyb1LS8j1KzjIWK6iF3b+zDqB+Ga5rxPrkUVppqPabH8jlhnk56/yrtvh78PbrxlrMel+XMs1pdGFZF43Z6DJ7davftA/Di90K3jLQCO40sCCaMdlPQ12RpPluzFVUpqNzj/AIX680V/PbAgecMoCeAw6f5969K+L1tca54Z0vxGm1po2BlVeSCOG5/WvAdCuJdL1K1myByGzX0Zppl13wdqemRMpV4vPjA9cc/0rklG0jep0ZgeE7pGZbiRWaLy8kD0x61JqV9b26zTysUjjUkYOc1S8BzTppEkUrCOSIeSwPfnpWRrUk2s6pFp8Cg2wO6Zx1Hsaul7iuck1eQyxmOlxXfiCfbJ5yHyFY5YCuTglm1e/uy0m6WWN3DZ5wR0zWz431aGKaLT4YQIbNipcfxg8f41y+ku8V+V3FWUMpPfaRWsfeK5bK56L8BvGg0/UTa3iiW2l/cyI3TB4BNVda0SPwR8QtV00gpZzP51tjoVPIArz7wFdSJr/kRuUV2xnuTnivcvifpTeKfAlhr9tB5l7prBJT/Fjv8A596wnHVwZppF36Mp6VqDWt9DNGPuEHOea9Q8TwQeL/CcVzCDHJKRvA/gZejfjzXi3h7UI760jkiOd3Y+terfDLVopdRnstSZnheI4SPsR3rzKc3RqahOKkiDw1p6QQvJdOZrvlGYD7ox2qwoMHmMCHjbAZD0+tNZ0We6WAkHfwfSmvL5YYMDlsKdte+pc2pyJWZS1HbDBkbl3E4IPIPtXnXijxDcyz/2Xp93J9olI/dx88n9K63xlrcnhzRctD5khO2NW6H3zWZ4E0CS6tm1W4iiW6lY5ViFEQHIbP5/lUyelmUl1NXSNCnn0BrYnfqMSmN4QvLHGc5rntG1m3g1p7DxLYxC48vbEMcSr9fWr2reOp/7YSKx1FWWFwC8ahVL56dP85qfx7pV78QtC/te1s0XU7B1LtGMc+n49a5HJyNYJLc2R8DdB8X6PJN4N1V0uZOJtPv2Ckt6L+NcH428DeJfDemwWWt6NdWWpaYd0NzsLJIuc/eHXt+VTeHPEst5JFcW5e1u4WCTxAnO4dT+le6aH8TdQ1Swh0/U3+3QOQCs4Dbce9cTrum7SRtaUNtTw9l/4SJ9L8SaXcLbXAAh1GNuPqSK9x+HGh2mimO7AjniWYXEZVQAzdc8fj+ddP8AErwxo2q+BU1fR9Mt7J4v3V6lsgXfn+IgfzrzDwLrbaTINLmcvsUGLPdf85r18JNVFzHDiZOcfdPob40aXaeOvAsHiayhC3Nomy4jRckp0OfpX5++PtKm8LeJ5pVTFncnzInUcAnqPr1r7x8E+NtO8IRXEWtXIXS7tNsgbkAkdB/KvmH4ieG7bxfDqdnpzsscF0XtWkHBiycH8v5V010pmOCqOLs9jzTwf4hksb6OaPoXBLE4r6S+EPj9fBnjuz1gyKNJ1MC1vvQE/wARH5fnXzqnwk8QtvFjNa3IQbjh9p4rofCWsap4ejn0zxHp8sNhMNi3US7hG3Y5HFeHWw094n0Cq06i5Gz2j9ofwengDxda6rZr5tk0wmVkH34H+8PwNXdI8Z2GmfCHW9GuiJB9r8y2jwcOjDPArrNOu4Pi78ESstzFc6xoJ8tgcZkhx1/LP/fNeB6KbuyMmnsXkvITIIpZY9ysg+6KmEfaW7o5YyXLyTexcbURdaVbCyW688sN2xflA7ZJr0L4bfD8eIPEsc11p1zHbRRbZrkIdr56YJ4qz8OPhTfQeG4PFXiHU4dOti4nkilUsxAPAAHQdKl+LHxOn8cawnh3Rr66020ltGeORT5azkDoAPqOPaidVX5VuCTqO1PYm8a/ErTvBGvW3hfw3pcWn28pIk1ISbi0mOOfWvJ7aKbUNR1fQ9TkWSd2eaKVupboOfzqLRYzr/hO6spQv9q6Y21l/i4PDevUio7ub7RZaZ4hhXN3ZkQ3a/xE9M4/M1zxV9ep6dOnGmisskup6CkrIU1HSpPLPzH5lH+R+dQ6/Ot6lrqcQw2B+8HUnv8A1rQ1K9h03XrXVY0JsNR+SWPqMk/4Vialappv9o2U+RbAmSEDo3pj9a64QctEZ1JqO5lTsXlnk53NzkdOlY28hRnr1rThu1NpPEYwjhAVI6dOawxIwAz34r6LCpx0Z8zi2pWaL1qwklDY4rZt08sbgcc8VjWo2KPfvW3bnzEVRxivVieRLU0Ub5V9e+K2dGQJOmPmB5OawYiWQbq6bQoC5XHfpWqMz1LwjBgRYHp1r1/QotsUeB6V5l4Qt8CPNetaQgSNccgY6V0IxZ12k4VRkVuxjgc/nWVp8X7sEj8q1ok+XpWhLJg+AMipVbj/AAqNOeKeE2npQANzj39aR+OnJxSspBz2FI2fxoACdn1NMc4Jwc5px5bmopPlz1oARycZzVd5Bty2fbFSu2UOKos+9sY4zQAowSSOwrnviD4hj8I+A9Z1aSQRvDA4iz3cj5R+eK6KKPeDnNfNH7ZnjBF0/TPCVrNIkpf7XcBeeB90fzrObsioq7PmBb6e9ubjUY28y6k3Pcg9Wbqc1mQRQ6pDeNEzeWrFWVuoJqa+ud15H9iUoGAWSNlwzHuf51XhmjhS7+zxkfOUwT1U9Q1cR0lZ5n0e0tTDCksMLeYr5yGfuMVJJeNeeIR5Uj7JUDNER8o7kGo7y6tY9Htmii2+SxRlY9X/AM4pWgkl1OzW2PlOyCeVT/CBywpARWZbTl1JpMtG6+XEif3c8k/57VTS5sV0VsxmZFlxIG5LN2P8quWstut7fXS73l2sUgY4VhnniqEafatL86CI7S3mNAozz65oGXkSf+0La6j2wZUNMrn5ivpVSzSKTUr4iX5tjeUo4B9aXUIbyW+sThIpJgplbd93H9ahKRT6reSLuLQqQIV+UFu5/nSaJuVzF53h2cArCyTbmxxu5/z+damqmZIdPiaRYricKySY7eoplnbBdBONsu5t0iHnJJ6fhT7mOS9WxmlKxS5wI3OSE6VIyxbxWs+tzeVKSyR4IcbQWPf86rWNtNHFqUbyMqgmR5e6gdBn0qxcRxWniYxyENCqBRIOrk8D8KImgt1vLRiz+aCJUP6EVVxmdDfm504SzOFAk2wOeu3pVjVJYEvtLkVPOs4QFUMc+Ye5P45qnLZmy0W6kd/3czgRRqMhMdGz271ZdbVbCyvLcmVITl8nrJ1OR+X5UbiNGFJYdemhEYaRsmQoMDysdazLRBZ2Gp3VuZJ2L7PLYcAev8qsJM0OqiZXeOW4j82beOq91IpmnzxXtlftazFPLzsh7sp9R6UhILxbm20+wmiwuHXziRkvnv8AStP7PHJrztMCu5RlvRh3X/CqNxe3F3oNq7KwES7RAi4JPYg/X+lJqPmyvp0U86pcKA85Q8gjp+PSmMs20Ftf67fW63Um9lLxvKMBTjnj1qkGluNJf52QW7+XG275D68flV4KS15L5Sx3Vx8uX6jA6Y96pyhF8OtAkayLuDoznaVOfmGKAGI8I1DTRdSsXt1MfI5c9ufxptmL4yX8NwhXY5bgZHA6VY1mBUvLGaWLbbRqAkp7g/zGaXTxPJe3llKX+zunmfaE6jHTn0oGUZrq6XRImkCrFJJsg3feVDwRite3vDZazZW125kt5bfy4pzySPU/57VktFHDpSNOzygyAwynkjB//XVuaL7frELrHiKBN0ak/fB649/agQsVp9kt9VluStxAkjR7h19iKS8s0t/Ctm3+tjkG9mzyq/57VPZWrfbNSjLodNC7pFPUE9Pxqm0skmkyLEolt52AOT8qgf1peoFgLAbi2kYxpbKgMPlnJcdzn1601I2XUNQRkaS2Yffk9O341HdRL5VoFG6FgPLjjXJXsQffqfxqXSvs+nf2jPLcyOq5iUuMlgRxxTuBHeCQaLaNbOrq1wBKQeAR0z+H8qklmC6lbYjdknHzQP8AdTH3h+VQWvlW2hmdSNiyfvUkHzHPTA/z1q79mW61Cwkhu38pofOMbj7nqMU07gyna2a6empyWB8wMf3aDkFO+adb/ZtQ06NHuCnkzASIBjD9j7jpUWlSPdX99PAjrJGrRxwqcB/WrdpKr+HZ9kMdrco4dmIByM8/jU3YJD9VVptRsoTN5EzDczdyBzkfpxTYFD391Ekwka4DSRqRtxIP5VHfma8uNOvJFiLA7WIPzZHQgflT4DLPrV0pt0hn2FFkfjBI/n/jQncdjPMhn8O3IvN0UyTDy2TgZzyDWrcXUWnzaf50vmRqoWUsuQVI+6TTYrhbLQQbuJbnD9GX+PuDUOoWJaSytpSWhdvPdf8AY6lQaLASXE8sety27RKkckO2OWM5IjPQg0unSMlndIkYmhEZhkYn72edw96WOZE1g3cZWQSLsjgJzmM8Ej6U6ONvPv1WIRwRRlSnck9D9aLCRnXEUtj4ct7mBWez84Bx12n0/KrKXMo1y0u7MfJcRkiFVx5fqD+FJFaSw6VZ2ZlMSiXMrP0yex/XmrmsNPJLYNZyok3l8xDjIHH+fwpg0Q6am28vpkdvIRGV425Jz3qnBawHw+J4pygSX98O7Ht+FWobRbOa8KOXunjO2JW6+ufaoYLqObw9JatbAXEf71yBwwJ5oBFjVb241VdNSaZrSSUKMkcIOzD04qW2eOx8QTJIElkEP7ok7fNbtmqWq/aLjSdMS5XypJzhpG4+Qnj9Ku6ibS01a3LuXJQRKX7jsT+lAGXBOt1YaxLc2iwzFjuCjlWHY/rUYiS50nS45owkpbckrdCmec/rVq3jupbXWI5dsZzncn8WP8mp59q6bZK5Mcrp+6DLk7SMYPtxQwGautleapZIzNugwvmNxkdBj2/wqSELpuq6za4ba6bRMvJPHH4ZqOWc6ZqOlW96guLcKNkjclj2/D/CpdOlNvquowyDMbRPvZun+zigZUcrb+GII7iRj5xwioM7WBxn+dQaqscEWmjzZLqCAjp/e7irOm6cU8O3Ep+VdxURs24g9m9qrrBLbf2fc4WWNXO/n7zehFIC6I7lNR+zxDfFJGWmZvlwnb/PtUVvKsmm3Ek6jyLX90EXlpM9D/8AXpXsbmXWAxLOswLSxSHkD+6faqq5juLwHfsgQxRQoMswI6t9P6VRO5e1OV30yFhO+6IBmV/4j2B9ulWLi4vZ9XtLu2gEc9woVoicLH6/hVDUhJ/wjluPKK+QqyFyuTIPrVjVLOaZrA+Y8FxehXL9tv8AeHpU9Sh621vNq14iERorgkLxuk9QfSsrTJkt7jUIyXVlfJml6Af3a2XsYX1VfMmkRGIjjBAG58cGs5IFuo9Q0+Zd8aMWkdeqkfdz/n1piJLr/TNPtbie3McjOfs04PJTuf51oTSW0N/pTXpkubKBBgnky88Efr+VU9RtpX8N2stu+N+Nkec7AOCR+H8qiu/LjuNMnsz9oiU7RFI38X0pXGixm5tNemitg89vMxZs/wBzHAH6flTLSIy6XqJikfdITF9nPUAd/wCVWLP7W/iJpYpXTanmNFIBkHuMfn+VRacIZrjUIZZnSf8A1kLYwF9fx60biK7SLFo0aWqSeZbN+9G3mXuDmiKOKaezkuz9jn/1koGSD6fQ9KX7Qmp6W0iSyRmKTYpIwrH0NOvraWGXTEuwt1auMPIv3mHUr/OmGpcsrnf4kuFvISBcRH97HyVQfzpmlLNLa3rxsPIiBTy2bJJ/v4pAZ/7XkgsyLiN4yyxt8pWPqcmq0EMMDXJtpGCuvADdu/1pASIiXWiXTW24XEJ2zKgwZG6g06/jaT+yre/RZZJMNI8f3iuM4/D+tLZJJL4bvooV8m6DYjlU4WUd8+9O1SKfRItJklc3MGRuYfeRscjNA2LdXj6Zq8sUP+lwXEa+Wo++i9x9eKpv51vbXlza+Zwu0x842+pH+elasd/EurSzrB+/KiSOTbwE7oRVCwdNS1PUJULQXKxEpbscB0GSaZOxGzWNtpG/yyL1XXceokJHUU8XSXd3am/It79VAbbnBJ6H2PSmoYb7TrXYnlsjB8A8MM849/8ACrF9Kkuq2cGoIRaImTNt+YrnO0+tLoMdpsKpruofb4TI8v3XB5Xj/HFRWCs+h3ZvIGlto52CbeqHPUU9ZUh8QvbwwvNZSruaYHonYg/lTrKK5tbS7e0uRLbspXYSCPqRSSGyG/VLzSoDaSYBlXzccY9vyqrr4uTdacbUmK4aUKgzwP8Aaz/nvVySXT5PDjBfklgmBcjgSnrke3bHvUd5uun064mgMF2i52yNgFexx9KoBdRFuPEsSmZY70R4ZYzt3uB1z2NN0KWKTWr77fCXmlVkjDtzHxycUiqs3imOa9hEqRxgrjq3pmhLlYdQl326yXMrsp29VT1FAitY3MUllfWqqPs5fLSdvYE/nVe0D22gXUjTJ5bS4iWL+EDqadpkDW97c2QCCzKsxDtyzHpxWNNeJY6ffJIfLUZHlg5LA07BexT1XUUl0mZJLgSTyybhjGVGK4mS4uLseXuLKvAFF+YpJI3XIXvnrUASOOJJhIXLEjHpWqRDZYxI8U6MRlWGD3FLHKSzrNFkqmOev1ps8Qe3aVJ9xVgCg4J96sxW0jSeYJAwUAPg5NBL7ktpsePDJygPPerllGlyFSQMhySdg/KrS2Jl2y43AR5L46fWp4ElW1hu44VZedxU8kA4zSK3LNqsV3YCBZCkqSfKTwCMVYsoHvYri1uRl1YGPkfNSfZ4nitriA4UyAsevPpViexUSPdCby5A4YgYK/SpkCuJFIlxdT200AkZYvlZxzwPu1IHjuZfs72/7zyjgNxtx2p11JFqDTXcEuAvBRV+770yVWmU3cZACpt5PzHjrii1x7EyWgvFFvOg8xQdihuQBzSRk6hFDZqxjOcAkDJ9BUc8M9zbR3sbFpYkAbae/wDn+VOlvoreK0u7eB3ulAy23hPr/nvUrQbV9RLdzJAbc7XdJCPn4A9cU8PJLFLay7ZTnKRnnH4/lS3Hl3djHfyXCK3mcxx8bveophb3DyXsZMOJAGAOQx602ShIHF3a3K3qESRYwQOfQYqpJdLf6cVmiLG2AAC9VAPBqxqMs0sr3MAIbzMeUo5UU64Mr3DXcCqICwDBurexpplWIS0Wr6e5LGGeKMbd3cd/6VVeF5NPE0EiSNCATu6tz2qxqcYilM6INknyvgceuOKgZYoJvkDRIybs5zgewpkjnYRw/bPJQ4UFtgzg+lNlu4ZZIJxC0IIDtgkqPpmmpGBKyR3IIdQFDDAPuamHm2szW0oSWJ0AIHIPpiiwXZH9tWwumkjBkWdcgso49xToJVspGeSVZo5kwOcEH0xShiYJI5bTCoMKT1X2FNto7e7srmKSIpNbgOhHfmpsUFuh+0yLPEpjKEqF5FQQTHdJC6bQgygAwfwpylr+GSUSeS0IHytjDCkub2WQRzxYYRhVbHU00hIgjukuInDFkMWcKO/1pp2XVirIMSx5wH6HJ61durkyO11HEnltjPA5OOh/Ws+fy45yTHsjl6oM4H0p2C4Os7CKeJllkiwDk8//AKqkuZXN0l4sICEhXdRx9OKVbdYrpozK0EHTcOWxUtrFiV7RLtQrNkeYOMe/vQCVxJDBbai9wI1EUhA6EZqvi2h1N7dHdEkfqTwD7VJFbzywm3ULMysWADcVHM5mgCmHMkZyB3H1pgRSInnSweYdzH75HBFSWVpJEjWvmgyknbu+70/nUkl07GCZYFYxD5yF5P1pb6W3UQ3EasswGSOxoALea7/st7RSpniYu3OCR7U2S6+1afBiB/PhBbco5HvSyXFrHcRzGRt8q9B0FP8AI/s24WRbgOk64xjv70DKr6oGt4ZTBsdDywzzV+a1tbbyJ7aX5pF3sCev0oWRrS5khZoWWQcKSCM02C0lWSSOeJdz/dJ7fSgRNcZt5YbyK6NxG6hTnqp9KUNcaZd7ZNsiOOT6VRa3RI5rd4m82JsoQccinpu1KCQtJJGwAG0jg4pCLdsPJmm+0wBo3QlN/Y46iqtiPPna0ZCIm+ZN3HPrTHgkuLISCUGSEgbX44qa7uJLuDzoFUvGFGc/nTAsR2yXUZs3kbIB2kDIJqWwiuNW037DGTui3PnPbHWq82pFWtnMfkfLguq8An3q1NcwaTMZ4JSGKYZV5DAipuUVY0+0ae0U8bNdK/DJycfh9KRYreexf5mW4jYJjtjHXFTrKljcWk1g5ZpVyzemeoP60itPZ6lHLOqlJDjjBHJ6mgQycpc2aSSTMJIQAG6girySS63BE8arlUG5zwf89Kge1S11GOSaEm3mbkdA3PGKmeEJdx2YZ4IZW2l88YpMYl7Ks8EMtvahrqBT5hTpweDTbny5NOtrqOZxdeZlhnp9P89qs2WzRr25tYJFkE6mFGbgZJ7n/PWlisZdI1WSG6hRonib5Sc4bsRQhkcUrW6rqccgm/eYZT2I55qtr2oXWqah/aa26+QcKFC5U+1PtPLgEllfho42YvtxjaccEfpWfYXPmmWxguggdt4Z+gwOlBNtRl7eIuoG5tIRbKwwyqfXrWlY6eJPEEL2k2yDaCZHODkjkH25/Sse0uGxLabVkLkAFvX2NdT4d017LTJJbyyecMQQV/h9qGupRfvR591DHOimFCeYsdcccflTcxzo9zLBJut2Ee49NvcY9aS1itLqYmOSS1K/NsfJJGe3atF57mBlUmO4sZrjGOpOB37jvWZRVvWjWWTUba5WSPeqKrHlfqDU+oxG1vrm4SNHguAqMduFxxnFVNLMc19Jaz2gWF3OCDg47Yz1pIPIu3vILi4xG8wVQCdoI/8Ar4p7EkFytnpurvDBG6LLGcMp4XIp8TS6JfYNy80E0BzIOnI4BH1qS3mE0tzaqY5nRQqh+rHPABpbZIZDd293CftCQEDk5U+mKe+oFKG3GkXdu0m2a0mTOMZUjvUE8UST2q3Vv/ocj5RFPGD3zUsdn9unisrmWWMRxMI0+nPNJDtv7i209pfIaNSFLD73OcVSEypczx295JasjrYNOF355IBwDUV1Iul391YQzP5M2FZ+yng06EyajH/ZiOBKZyYjIeCPQE0ef5Vrc6cYVlvFnwGbqD3GaoT1LGnIdBe7jFys6TxFQQDjnvSQWtxocm6SJJbV0JXvgEcUkMhttKu4r2HbdrtEPuKis7+a7tntr4vGIoSYkPfHSlqitBllbNbPDPKga1kbIJ6Z71Ikklr5lwtqzWRlw687X5qtoLm+lj066jZITuKHOMVesNSjDJp7iRLeSUAMeRnHXFG6EilLcG1nl+zxFbV22lF54PWrV7cWuh3znTXeUSx7CvbBFLbSm2a7sYiGjdgpLLypz/8AWqxZwDSJry0nw7SRHa5GcN2waSfQLWKczroF9ZXSESiaHLIB93PaklI0T7NerNvebgRkcg96sWMaaXqksV0qXULREoew44Ip1pbJBqFqdTtcWrKdpduRnoRzRfuDRBexSS2w1FAsUSylW559gRS3kR1WN72GUiGPaHRMdcVJLBDHdRo0My2VwdxbsSOBiku7N9HkmjhldLGTAJ/HtRpsMtzn+0TDJbwqssduPMkXHy+tJAj6jpls1tFGLtS3mSL1IHT+tJHJD4dt7pIS9ylxHh2ZcYB9DTnNr4bt7S4tpHdJ0L7QOeeOf1o2ZPQgt7eO40to5bYrfLKG+Tqe+abbCOWzvLueNvtwOQM8tzjGKk8v+yBaagLov5nzkMp/EUyWznjEWpx3KmFpMtHu5HPTFHUe+g+ztBr0F3NMGSeFAUG7oOnP5iobGPc62V3K4RAVRuxPXH0q3e2VzJPPqFrMv2Yn5sHHHoR+VLc6g2qukttDGWjQFyuMg+tD7hY+tAP8mlB4pqnPajr/APWrmLHZ470oOBSDpRmi4xynv2oJ9+tN+nSjHPA6UgHjkULgZPUe9A6UY/KgYuQelLz0pvIpc8UCDGaX0zxTecdaXOT60gFx6Uo59c0cN+FANFwHClNMz3FLRqA7jOaMg0lA4o0Ad26flQATnFIKAaAFGcUo/Wmg4NOHXvQwF9KXn/8AVTc80uTQIU+2aUZpB0zQRx/9egBc57UZ5oHSlz3o0GIOxpevSkoA/wAimAvQCg5Pbmj8TSEZHvSAXGaX86Qc8Uu71zSATpz796XvmjHFAxjvQgCl7UnXrTgabAKMc0Yo6UIAx+FKDSUMM9vzo2AZKAVxzXkvxYhEQViSf6V6y5wPevJ/i1MXcADPHfpVIdzya5lwhXqPeqCnJOF6dqvTHggjGTmqKoOe5FWkJ6ixLuYdq0R+6QLnGfTtWfAWeT1Ga0psNHjHPfNMlEKxsJhtZlJ/KmyqDLsclTnORT4WdD0LoveopC8jeYp3J/dPWmAssagZY5HQMOoquXbAU/vR2BqR2IGVACnqrUNIkhB2mNs4GOlA9yJ5FAKHggcL2Jqzb4kXbOwjcLwF7ioLkjy1OA6r3HWmPm5iUrGfNBGH9KaRJYhkWNlWBS0gySzDtTC5KTPvySeVXrinpkqdz7ZE/h9abvEsoe1TaUGGz3NAyrbs5gk2YKZx83rTudqCQGTaML7U5pYkxuJfccmMCrDyM9qpSPy1P6UrgRTwSx7FmxGANwK9aSzhy+1F3NgsCe9RzGRnLMTKfujPSlM1zFIjMqoFGPkNMBzjfIvmtkFsED+VTSW2JJFX91kcE1CpMmfKQjB3Fj609D5jxzsxlc8FR0pDEMYJyF+0BRgk9s1LDAC7gtggfKB608jyVYZCBz90dagjLuWjjyuSMM3ahCZYctIoWXEZjXkdzVeKdYsyRjKDg7utSOfnZRmWcHb+FQTWh8zdI4RDwU70ANuZMDKkOeuPep1VhEpdgO4CnvTPIU7oY0Kgjh80sMgSHytollyBkjpRoFxbmOWOGF0VYwPvN3qW0lUXH7sgrjlvSkuIZEXLSbm7Rr0NJHbAssszCNScFOxoEEnzzOygz8Zzjimwo2wPIQo7IOtWoXLLJDCnlRZ4YGol25O0JNKTjc/amh3F87zohEzNEq+3OKdG6RxgRqSUOd5qqVAfedxlDYUdsUSzNO+STuDcovQigLkh+abzQPNBHIPQGpXTyzGJT5isNw2nhaa78GRFMcZbG3vimIsgVFVW8pz972o6DIo5hcTSROpjUKdpXkk0xLcwhAwJI5DsOaslFhuh5Q3s3Az2qxLIqRFpm3yJgBR1pbgQxywIXjj8x5OpdhwBSxhLUndmTeO3IFMnnmkyTH5COMcryaIJN0DRhWijX5dx702ItMATGCvmlRkAdBUbyIFEhB3k4246UsLkQMsTFNp++3cVVVRLISGIi7n3pDRZTDPklQw4J6YqQqOecr0APOarqrLcKyZZOmwjk055JNxxGM/3gaBbDjGzABSseD8zdMCnJO1lkJ8yHgyNUUsku1GZCxPGwj+dOaFZUlS7YxlVyqxng0WGUZJl02YyMftULd0z8pq2M21ulzFGxhdOQRkmoY2McSR7QIt3Af0+tO+2rbKrybvL5XanI/z0qiWyncPcXVsLmALAV+9GBgn8Kz7h7bV44w7eRcAH5h3rSLAfvoGeUKDx7elUHtY7qITxQrDKvG1jzn1podzKbZOPKILzLwpzVgSPJbksqoV+QjvRHB5vLERzoCTjvT5tk0O4NuYjn2NaEMuaINpGOa9q+ETf8TdMjac5/wA/rXi2ihg4yOlezfCfjU4yeBntWkNyJbH2r4EYC2TnjAr0G3kVsAV5r4FYNaxcnoK9FtBsFdiOc0VA4pcA+tQxZGc8ipDz0zQUPK4A5xQQF4HGaYWwcZzQSc55pCuOI59B60jkN3pRhhjP50x/kPrTGNbOcZ4qPOM1I2etRn5ieDUgRsDjI5pSSx5/ShmCjHOaasgBYHk0AG8njHTvUbMVV2zwAaAcHOcVV1W4FtpN9MeVSFz+lTJ6FLc+M/EGoLf69q7tLlnuZNzegBrzzUZ5fGOoR6Pa3MzWEOWmZM7XI6c1c8TeI5I7qTTreIS3l27Mp9AT3rQ8gfDLQDNPIq3Ese1lADfe7+3418jXkuZn09Je6jon8M2Gr+DtTWGQ2N5bqioobDk46gdxWL8OPiJbDTjp/iKyi1fThJ9nvIpcEqc4Dr71leBtfEfiGKTU2N1GcBySMEN0z7f4VS8e6EvhPxuZLYbNP1XPC44cV5s7teZ1RX2Wem6v8BbLVI5te8B62lw6qV/si5I3GMjlQT+PX0ryCLwDreiWFxput6Vd6dC8/m211s+UEHoG/Our8Oaxf2V00cUj27r8px1r2W8vtU8c/DGa0nlW4uLM+eiyHkgds1y08Q4zUZIp80dDkvh5bwaHapdQyu5DLIXP3i/qa6P9pPRLfxJplnq0XKanaeVKR08xRxn3rgvCOobGureUMhADL6D6V02q/FmLVPCZ8LNYidIJBIt56H0/z/8Aq+j5k4nkWlGpc+JriCazu3hc/wCrcoefSvcvhJqkeoWEML3JjdQ0JA9Mcc1S8WfB2DVbqfULGYqJiX8kdQT1x7Vl+FPDWpeD9bhimSRrSQ7iwFcNSDaTPY9qpRNKRz4b0/Vn3+Zci82xxg9iOp/z2pLRP+EW8LS3dyVOoX5KhR95Qe/8quXGh2txr1xqFwXFpu37f7xHSuK8T67/AGjq5liykTKVjT+7isVFrQhPnOfkuHuQDKzF+UY9yetWNLCnULaQ5+ZSknH8VV5M/aJUALCUeYMeo616F8LvB6axPNqNxEJtORgCn8QJFdUY9EOckkeP2t+2nalJPDwwkJHsc19MfBnxEmvWsmm3apLBqMZUBjwJAOfzFfPPj7w9J4a8TXtrsIjL74z6qTxXU/CLXry31GKKBh5sTCWMH1HasK8bLnXQ1Xvxsb0Wh3fg3xfqOjTAIqsZYMn7yZ7V6d8LlnHiWCe02mdwyjzvu4x6VQ+Nds+r6bofjW0QLNGf36qOPRhWx8EryU+MlclRGLZ50DjjBU15dSN5qSDenqTv51xPdCSMRyLMVYp93PYim3N7a6Xpk99fTKttH8pbuW9B70NczzTzypteNZ28wjptritRmufiF4ih0hIRbaJFNhpweWb3/WvYvZHGlqQaDFd+NtQfVdSM0mnQyAQW7j5XXPYfSrvxO8T6doGlyWmj2sg1ErmUzt91P9lRW54s1hvA+nzWUNzDb3hUpDbwDcc46+3avE7nXv7Wit9TdGl1C2YpeRych0z1rnbc3ZbG0Y31M6wuXmFxcxE4ZPNbHRWBzn+deu/DP4hzReZfMftFrOohuIWA257NivMfDrWmnaxeQzx77G8t5GiweFOMj9aqeAfFA0rUfs5jEsU7eXtboM9CKVSN1ddDpSTuj0Pxdp03hPxqNbghb+yL7mbZ0Vj3/wA+ldfo93uEkRk8sKNyv3I7YrbsdP8A+Ep8HXnhq4gL6milhK3XyyOPyNeYaNe3Ok3z6NqiuuqWf+rYdJI64q0PaR5khRf2We/eAfEEVrElpcq9xazZjZHbg57msH4h+D28L+MYwhYQKvm286fdZTyV/wA+lY+kX8LwRD7QRPj/AFa/wj1+tehlU8XeBb62muT9v0tPNtC33ivcGscLVdGdnszCpHS5wF7evqV9btdTfaF2bktx90Djr71BeSxCeRIoQsm3Iz2FVoyfIEwJRs8A9QaswS+bbpc3CkvIowBjP0NfQ3vqcqjylHUJja2uYmDSMPuqetV4tWvNCt5TOJHgkQOkRXcp/D86V9sE/mTIFRTuAJ7VkXLX2u6tKtjfrBAqFsQchF+tRJ2KjFsk8KeJNSudTjt9OtpLV7iTa7xkouDnjArtLuPWvCcltdahpuCJmBSZSAR3z36Vb0Lw5oGjeGrLWbzWHsLYNuLRRl53cYyQe3au38H6rpHxT8P654Y8y6uLqXN3pl5dfM8hUcrgcf8A664JVFexr5paFKa+1/446Lc6Bp+s2WmiWHzILEJsFwP9lvy4/wAjznxpp+veGrCztda0ubS9a0dg0M4BKTKDzg45zWRoMl74V8RXGimW4sLq3laWwuG4ZGHVAfz/ACr6v+HfxX0fx54Xt9O8X2UF9eRDZI86jOa8+pam9UdybopThqmfLd5qUdl4ms/EFq0f2O+jVLpYzjDH1/HmrE9hBpHiQ2wm8yx1GP8AeHGFU8gEE19M+L/2WfDfiyGabw7eDSzOA3kx4aM+hx6147468FzfDpDHqznWXttqpxhV5449KunOMpJX1ZssTGUb2PMIZS9lfaBJHJNdxS5tNuWLHtjHbpXq/wANPgHP4hMd/wCLJDEkUf7u0jb5mPq1dX+zLN4d1afWrW606L+3ZS00dyVBYIRwqnt+H/6vRdO81bi6BGFjcryea+rwtGnFXS1PmcXi6k5OOx8WfFrwZJ4D8W3lopdrOQeZAzdSD2rgCM4B4B9K+i/2rVt2tNHdiBdb3VcddlfN6Ntb5ia6mrPQ5FJzVzYt8MqL1IrThl+YdcVi2r/MMA8itG1mBOMda6UzFo2rY7iMZ6967fwpGS6KeRXD2zbguODXo3g2PIjOPwraOrMpHr/hW3AMftXp2iw5I44rz/wqhCKSMn3r0nRUOABx+vNdSOd7nUWPyqq4JrTDYxVKzT5RV4JhQTzVoTHq25h7elKjk5HNMU4J4xS8g9MChkliPmiQ44AzTY3JWmSOTntSKuPIBx2NVpss+O3tUmTt561WaUbiACBQBHK4Cgd6jiQux9OlOPzHGM55qeCDaoAzQA9DHbQGWYhEQFmZjwBjvX50/FjxRN49+IevaokpMqXJhsxngxqcA19kftL+NG8FfC7UfKbF3qI+xQ7TyGYHkfhmvz6JEiNbb83sS7t46kd65asuhtTXULhWudVjuJ2MFwgMZGOAQOh9jUCQ7fttxGuZd2fKJwGTufp0qS5L6hJYzQiQTPnzY3HAA9aq6mWSZ57UNK3lsEj9R3xXMakcbQX9pbSBR5CzYYAcg+o9a0L9mTXLZYzmdo8O3Y5PB/LFULi1z4btnTaEth5oEf8AESeQf89qh1W7uZm0+aSLyJ5FDuv06YosAXtsbma5aAKtwoOFb9cCobW4VdHmjwyi3kBZl43k9sVLZpNf389zIyRSTBtqngqev50ltIG0q5Ee55LfBLEZDZ6g+/8AhT6DI9St5bu0syw8qQjJ2nnGePx6VDYyQWmtzLKHkupEwkcnA3e9M1YSi0tIZLkRyu4I2DkLnpWtM1ufEkObbI8vEU7dH7ZoCxSQGaxubS3cwtjznKdN2fumpNQCxaTaXBDGZ12lv4lHTmltoZY1v7eQLFG7GV5AMAen9aguLcp4eQzy+YryHayHkL3P+fSkInuriCz1HSZpY2u441Uo5Od/1+hqWCNP7Xv5SuUkDSyFugHUD8+1MnRRqWnLasBbLEPLB534/r1pPsyN4kulhkMnmLukj9PUUgI5rmS902+vEVEhCKnkhflIH8WKW9lEmmadKsaxRW2GmA6u3UZH5UmliaS21NGRnZ/kEB6hR3qxc39paeHo4j9+0Ox9vO5jyMn2qugFS+a7k1qymyUmlj3SI442+n0xim2MkLz6l9nZHnA+RV4xxzirZaTUbywupHMUzAb1z93jgj9KdaSwTX18s8CxXEhKRkLj5sdSBSAJhdXvh+35Mc8Dbh5XRx3z79Kkubi1j1G0kljKLNH5csg5D+gPv/8AXrPto7k6S8HmOr25PXgZ/umnXSAWek2kzieTbvfA6HOcfypbBcuWqTC+1ASht6fuoyesYx/kVmjK6FcJOQt00hEbt1xzngfhWqXSS/ntXZ7aW5jJaRecbR8vNZnyW+j5uEd3ViqtjJ69RTAtF/tKaVYzxy3C2se75Rwy9Tj1A5rQgheHVL2DzjPZeT5mU4OMdPwqpHB9n+wTWk263jTfyfnL9x/n0p1s8ll4oO+dmtGi3yhxjIPb60AZ07rBpjtDkLKwVYWBwCDwfbNaEjTxtYyxRxsC2GB4dT3pN9xewXNwq7UPG0gfdzwai1UTRQ2t7GzCWORY1j7A9j/OkxpizGKy1iQI22AJumUjJcn+Ej61WW+a20eRLayZ7d2+ZG9CetW2W0ufEBYsolEOHjXoWA5qm1/Pd2EnlExpAfLOBlgp6ZpgW7ZZrCW0a2kLo5AijPVWH3lP+NWrrZLdTRxLiNGaQhRk9OVPrVNUney024jlChpNvlNwceo/Wrc8J/tOaOLJWNSwWM89OcUgM+yk8yyd3jT7KuT83X2I/wA96nuVU3WmyRSeVfSxbWjzwvPX8sVDAgk0m5ijmCtbnc27oQe1SwyW8GoafLcyL58o2knoVPH4UCJYoJIfFF2sgVZGQNHEPlUtjrn/AD1qK4upJfDl1D5CoBKZN6ckHuD+VXpdTjj1siaPcsgMMD9wexb2rPN3CbK5t5mORz5kXTfnkEe9A9yO/UXSaY+3Zt6vnGecjPvU0c0sevTwXwkWSRdsZXkoOxJqpdW87W9tA8YeGRslx1C+1aG5rPX2WES3MM8QSN/vFU9ee/8AhTEMgW6uNGuzKryW0T7IW2/Nv/rUn2MRWOl2zSSvJHIXbPr3UGnW089nY6lGLhjBEQsbSHneTncP0FGoS3FxpVncpJmd5QJW/hL+3pQBJqNrLPrmnSWcQWGUYMR6L6jP51HpyQ2v9rBRK8isVjR25Ixzk+gpk0c0er6eY3dZJPnfceEHcEf560+0hTVtbvriMywrDu8pem496GJEUkcV9oTq3N2josoY/wAP+H+NPvbcw6vpp2s0aDHmZ7diPb/Cqd9aO+nqDK8TAh5GRf8AWLn19q0NVFvqF7o9i05gkOMsOhXsfypFEcKxaj4imuCrWtwwKwljhWOOTVK1kmurG/tx5sU8f3pY1+Vj1wa0J2jh1SZTEBIoaKF5TwTjgmnWTudJkt5pOHyZ26BX/h5piuUtRhnOh2P2icPcOVaPzD8yDpVgtC2sWUEx8+GRViSV15HbP86quksekwzX8ispmxBMnO3H+TTo7eSG+hMrZg2gps569x70AJb2Cb9Rtss9vEWErluCc8Y/wprPBb2IWeRwSuInjBYqOnX0xUlm0lra6hYyotyzElWUc+xpk801v4WjM+xi826QD+AdAB79aBrUdcIs17as4YQ26DyG3ZL57j3q3HahJJoBJ9ofcfOMpwNmP51Be3a6Xf6PNbjzYZB8qnvnuPfNMmV4dYm2xia3kVmldz97I4B/z2oBuxmwO9vpep8vPE0u0CJsnb2z/n1rYa4t9P0XTp40aKKM4eLqznsfzxVTTbMWOh380YxfcMEHIWLvn9KtahFiG2lDG6UKD5MQGGBGQwP17e1Ar33GpZG41YSxXMkFxcAM6yHlR14FQ2U8MupajPHMTdNlFjYbQxHU/wA6uFXvdQ09ZmW1nmULPOx5Q54/pTZ7WG11iYOUcysY0ZhwG9T9aAK82qC98ObFbyktR5bL2cn39ajuIp7mysobqRri4CggoMGNB/Cfwp6Fm0e5s/JR7WB2kZ0xnzM9D7VFFdzpotrPNP5TTBl3KPmC+hoGTpKw1ryGjaaNI8wTD5io9ffvU2m6lJYvqUEkKyQPGVnmHdu1Q21vJa61aSW6lmaPESA8SDvj3q3p1jPql7qUEKiOGJTJNE/Vz2Huev5UmSiK30mWXwu1wJeZ2AZc/cXtx2zUUyx3Mun3VsmILVvLIT7yvjgn9TSrqEmoeHriO2kEd6p2Sp/sA8HFPvRDb2ll5czRlXCBV6S5/iz+dJFEoeK41/fPcm0Ix50qdC46Y9M1Xt7xTqFxZzSKk7B2WfGcY6A1Jf27JfCG8jjKxjdv3cP6Z/SmaUHF5fverCXwMxKPlMXqD+VV1Cwy11CS20O7hm8vy5ZB5Lgc7h3/AM+tWriWKy0m1lSSO6Usd2egl9AO1UtIt449K1CaGRbtUkylup5C9z/LpRctZy6VA1mpheKVWZHGct6g0CLV1LJJqsNzG32WdlAkh4BA9APSo9KhhfVruO7iKn5gmBwjY9KknuTf6tps960UNww8uZ16n3x27VdJubTU545IzP1Vmh5ZUx97NDErlGSOe20u4lSEvYwHark4KP3+opt3FF/Y1h5czTIreaylsgv1x/KnQXLHR9QMczS2qt5Zhk6k/wB7FUwiXWn2DRSCCRZAjA9CQeopFFpke4162+wXDoxXLo38PH3TTbV5Xn1ERRxxagm5d79CvdR79auWyx3N8kMzrZzA5baefMHTB9+Ki0uOW5udTmucRyb3UOP4W7ZHvQBHdm3TQrQSBUw26OTbhgf4gR3H+NOuwujtYSJM1/ZEfIG5yx649qjWwvpfDiG7VZQ0p2bsblAPr/npRqbiFLC4sYBcBHHlomSC3Qgj8qQFqxtbiPU55FuDIsg3+WcbQv8AdwP88VW0SNLmXUjGwEsUbGOIHCsByc1NcWksvieOaIfZQI98yo2SGxyAPz/WqtisYXU/JcRXN0WMZYcD1A+uTVIRCYxqPhaYJEIzajIZOQT3z79aNUmurix0uG9/4+JEz56Lk7e4P0AqG3vn/sS/sZWEUGAscg+Ulz1BFWtStRZ6LYJcSyOBglo+SnqPypWG7kmszRabqNtcNL5likK+Vjq3bP8AOqflPp+vrJCpuPtQDBm6BMc5/CodceOO4tJ438y0yFSBh3z3qfXbiZLy3ji/4+G24jbgL68+lVcgy38qz1+W5M6i32l2G7JHHGK871PUJLrUp5N26NySfTFa/jS9SbVZvLGJM7WUDgHv/WuakRGY/MVfGQvY1cdRNkrJiVSYwyHopPIquiFnCNHhO2TUixtIwUShABnDd6ekEt2USOQZXkbjjNUhPUkigIB3qQm4cr1xWjHbQ2txNAwIV8AMw6UtraT3NmEQjzlb7jdxWrFZPf2cvmr+/VugXn8/zqW7FJXJI3a1/wBGyCmzB9x71Ytkm0+4EKkG2lXgqeBmn26i5jJYiJwgRz/EAOMVJbRQSWbKZGdY1O3aeQaljRaslfR763h8sm3nJ3F8YBPf/PpUOloqXs0U0bCJn3L5i/Kfx/On2byarDCm4CW33FQw5YdcGixDamk0bXIimD/ukzweP/1fnVboXUSKa30bVLmPDyRyECTb0ABzxTluIIdSmiWRnV0IVWPC59Ks2sT3lhPBdjybiJgFK/x56nP5VDDC1xLc2+weaqqY2KjdnuP5/lUpjY22MOi6lPGZDJC0RLZHCsRwf50shNrOn+koIpV/hz84I4/pTrKL+07K9iniVbqNckNwXGcf41Ujhi1I/ZJcxT2sW5TH3A5ptdQiye3aS0uIYTAoVz16gD1oZmkuEDW/7lnAC449M0+NDcWMQE2J3+QgjnPWqUkN5JEtqk4luYfmxuwCBSTuGxahliivJ4JcIhf5MHluwIP5VXeSGSWSwcsJN+7c3TI7U55JLuzhEloxnjyMKQSPeq8zS/Z4rl4wsySFiSPmI+n50+VBzEk9tPBC8QlQPKwKKD0qs32phLbMoeRCMbhkgdxT74wSQ2938wdnPC9D3ovrj7VcR3ltKElLfOh/hH1pWaDRkUkomgKeQWnBHzHjjuMVNKTcIf3uydQOcjG3H86kvJHs70TDE6uxXcOgHckUXK29u+9kE8cz7VVRwfxFO7GQ35mmtluIZD1UYPTgdf506d55TFcJ81u5Cvj6c/1qIIscj27o0cW77oPP4U6znW2gn0/LFXfIL9qbZIXG1Z3cRqluxwfeoY/JXUGhJkj3cbv8/wCeKnt3ZIJLEgTS+buAPYe36VBGVnj2zxSGWNjgoORSTbKIGhA82ASH7/DMMA0Rw3Jt2tGaNn37kye3saLm5R7WEhAWXILHg9e9NneIyW08G4uRhwT/ACqiW7ki3Nw8WyW2Es0QOCByKhmla5gglS3CSLzIRxmrUkbx3EVxHKdm3J45z6Ulu89heyB5BJHKB8y9OexoHYrMyAQzQuycZKk8Mfan3CwwmFopciUbiO4PcGrlzGltdT2qQjYw/d5xgE9MGqsMLbJrS4gzcKQqMRgg+360lcQ2aQabdRxiTajoMlfU9jUgMsF2YpESRWwOejVGsYniMc0ZNwjdT2x2NTPbC7j3+YY5EOTluD9KbDcJIT50lu1opDH5RjJHsP1qKbybuAxvC6yxMBkZyKbJMWVblLnaQ2dpHI+lTs7wskscijzOd460AQm2tp7bzldlnQ5zngiprVY7wLdfamjcHkHoPpUe24sJY3mRXjk53DBH5U2J4I3CyQMY3+YL2+tKwJllzJJLHOZhJCOmDyDT/tFxDdwyPDm3c4JA4I96rW2x2lSPMMeC2CeadZOLgSRmcqyEk55H0oY0T3nkw3IChzDOwDpgjGP6UiS2sN49qqstvI2AwPINI0rXpWJZNxjBK5/pVZ/MuLbDRZkiOQy9R9aSWgdSzHD5aPZm5IBfAz2OanhVQtxZyAXMhwEGOfpVW5jjezgmiTMg5fHqO9WmuN1lFewuIyXySRyMe9INCpGAWktpbd4pE+40bH5fwq7axjVbe4h+0GOSFcDcOWxzmnrFLA63wljyx3KQ4P5iobyeYXrXCwZSQEFivysO4/nTuTqTwC81y0EQkWc2a8tuwce1W21KW6tLaKKLzDCrZJGSB/nNZcWpw6bfkwW7RLKuw4JxzWiLq20i9E0DNgjDhuR070mikMYpe+HGaaNYL1JiQ4+8R9KtyxQ3umPqE0rNMgWJdvORj+fWoow1hqUUsoD20gDZHIx9KrzXEVjePiArYyuHEbHGc+n60hdRdUnn1TTHu1kEwgCxk/xD0rOu5re4sILhLApcxoA7L93NMmkt7S4mS2uWWGdgWHXHpToL6fTFubMeXKl0NuV+vX2pryGPsrGz1P7LJuePAzID2rrgsqR7LK9E8AGXV+CAPSsnRtOn0/T43WFbk+Z9wfe+lac0kfnzRyRmLcy7/LX7p75qW2xk0b3DalEJoFa3yo3KMZHepLa3hlmNsj/Z5Zrh22842gcYqOFpbqyeGyvN4t90mxm5IHXAqzNJssNNvEizIIWYsnBGeDn360WAzLW4nvJRbyAym3ZmEg++qD+dCgvZWbrbIH+0F9w/iAPUipluLeCaG5KufMgZMkDuMdvxqfSANLvbQPcZtpFK+XJ0Geuf0oC3UpapFaTLJfb2hlSYM7RYIz2xipL7ZqAfU7acoikFlIwTyKksbdtLvCskaPY3E2SrAbXHqDUFkscWqz2jRullK/PXAGe36UkrA9Rmpvca3dyXtmy5hVd443dMGm6jNvuUu7SzLXEaDc0fRDjk/wA6JbVdF1LUIo3YW7jacdRyKmYJo2pSN5/7iWAoAOpyOCRTBPuZ+q+VNbabdRRMlwpy4UHGQetU9Riik0ye+VXW7afa2P0P+fSt+O6OkX1lHI5dJUyZV6Fe/FVLfzdLvQ87xy2szbo+jLycc1SYbFS5Ka9prXYkeKWEqjlh6D/6xqxPCviLTUltpAk8Mapk8Zx1NWb+zfSbyPdEJLG5lHmKo4x+H41NfW0WmT3MIRIbOThccg98Z/z1pboDN8iTWYIvLcJLbRESbCAWweoqJbV9R0iKONUF9DI3K9WUD/8AX+VW3gTQJI76FG+zzQNtjJycHgmkuoI7e5sbu2kKxSpu245Pb/GhCfdEMNvFPo7Ov7vUQ4DjHX/P9aXTNl/az3M/mefbkKy8kkE44H5U86f9kcXEbgJ5oMgI+Zcdf8+9XHgmmnF7a3EYtyxxt4HBzz70noO7ZjQoutvf7w8bQR5CleSP8mrdvaDWfLiupWWWOLEQYcEDt/OrN+t1FNdX8WxomUA7cZ/L8qZeWkt4p1G2UKVQbkVehI5GPzp76gJZSShLTTpLlGaNiF3jg5/hp0ks8ljPYTCJ3M+Y8ngDpjP5flTLwRsbGW1tWMkZBkwDhT71HOsCQJdEFJGfDKvIJB6mhq+w07E/2j7NZXlqVV7kFQgfpu9KdYt9khksr2BjOIjwwyuevB/z0pl/FBqGmNfMxWeOcBgv6U+a7/ta3u7qaRkaNVUoF/IijoJsZo8kkiyWmpQBIDG3lbh90n0qpp37m8htLiHzorg7Qd2Ap6Crlvb/ANr2KMLlvMs4iZFbgsM8Z/z2FQWkB1azKJIxltyzhc4IX1/lQhPyHWmpm0nntJkLWc8qxs/UgZ9KiuoI9M11kiPmQ7SuVHOD6/rV7Q7j7VprwrCs9wsjFQ+M7cfzqvZlLmS7ha2xNt/du3UsTyB+tVsw31PrXJzR9KB1oNchaFDUucDFICOKUEfWmAopc57UnT6UA4pDFA+tOzSZwO9KDTATI3D39aXof8KaQc96XOOnNIBTwaXAo7UDjpSAXI4opAc9+acMdeSaLAGcH/ClHNIOfwoBwaAFHGfSlzmm9OtL70IBwHFIOaB+dB45PT2oAUemKUGk6jNHp60AOB9uaUcUlA7+nvSAXj/9dKtNzS8Ee9MBR09aXtSdDSjnPNAAOBRnFGeaXae/6UgEBoJoPt1pcUAAOaAPrQaXGeppgBo9KB0/wpRxg0gDpR1ooHFAB1pelJQetNaALjApN1KR05zSfWgBjjd0ryb4twbWXOcZz9a9bIyP615V8XYtyr1AHfvTQHkl1Esikg8ms9UKZGSSTVuUMqEencVTLFugyua0Amtzh+FOfWrz7jGNwwev1qOxQnJUknHSp5AAVEhyp/Si4Fa2u9u9QChPUHoarSktIRkxnPWp5YVTOH8xc9R1FNmYQ245MwJzx1piK+Ax2y7jk9RUrPLEoXYHjPTnnFCxmUgxtkjqp7US4ZAS5SX26UwIGVfOEkTGPHGx+lSPeh4jGf3ew8Ovei7w+Ayq+RgAfzqO3lt7ZzHIpKMvU/3qLkjYkeSWNsHL/wATVZC5mYFwMcYXvSI7SxAMQAnK7aerHZGVj2Sg5y3cUDHSxKJQyRquzgluDTWliQ7ZJN0fcCkun+1K800mHZsBF6YqnJGGzxtXGOaAuWWldAIwxSBjkEdaqTbhIPLy/PU9DV+2MMAHmMZiRgA9AaY0O2fDOFGCRzQBFcEvhmZlYfwx9D9aVHfyt6RAKDyc8iljPl/c+Z85+aoPNO8sSx3H/VjpRYaLQnhjl3IHkIGDnnGagkWTOWlDZ52jipI3ZjIDGIo2IGc81Jc+SrEQjzSB1NAElv50SBtm1CPvmog8UZcnMsjnJz2pHnluAokbYoGBGOmaLlDcBXVBGEGD6mnuSLJApELPMQh5Kp2qS2QtI0YIRDzv74qrHMc4T5yo4PYU5t0k6MfnZccL0zQkBaMxYeXAm91By5qLyCqxvnzJG5x1xU0ybAW5QgY2d6rxgx5aNgi5wQ3WkBYkUWzIZHOXGQB0zUQVZG/eN5RXJwvf0qMs7Rkn7jNjf3FRSDy5AigyMxyGPQCmNDmJlR1TdCo596fAQZE8oHcAN7t/MVJPbJLMhV3eXGWXtSeY8aky/KmcYA6CgC0mLfgEzg/xMOAajLCIusp35+6sdT7Glj3RkRwHgEnmoYbnbc7EibYRtMh6UDIcbUAQNEQOCTk1JZwm6jkVUIdDlmIwWFJciOKR3ikMko/h7CnwzM6tJPII3A+4vekII5HQqCXkbnqOBR58XCzEPI3Plr29KUs01uXUhIzwSPvGq0MSqsjRnYhwC7daBFzy1MR3DdID8oB4qFWWFueZGOQuOKZCqkExs4x95mHJ+lOEwiJO44BzyOTQGoRvvuHkb5GIxx0B9qFeUnjOc5AI4FS/aI4yGZQzOflQ9qWN3DsVJWMHJ96BjXlDMSw2q3Vh60sNsboMJWSJSpw7dcUsZXfny1kfqu4cCmyww6kqqPMe4YnG37v4UwK6fZY2Frcv9pMpAVkbhf8APFNiM1mRb+WXtQ+CzjPWpI4HklNtJGsTR4xI3BNMmuCiXNvds6xl1Kuhzgd6ewtCBTcaXqRlhZPsnTaOSQfWs25iUXEl1FMzgNkxY6Ven8rTb+aETGSOQA7n6EdsVm3zS2NyJbdM25AyRQr3GQOYpiWiUtIp+cMeKmnhYWokRQkbjOB61E6Yf7TGAEY/OAeabcALFtUsVJ71qSzQ0g8g8g17D8LrgLqMXBDZzmvH9KAO339K9X+GsuzUE9yPxrSO5k9j7Q8BOTbxcnp2r1CxVTGDyTXkvw/lzaQcnOK9XsHHljsa7YmGxeHHSlVj+dInNPVDQA1hlhUipx1owB1oHH40mVYYwPU54NLxinHkcc0nQjOakCNiSaY0mAQOop7A5NQFMnOT1pgIXwec0wEFWIBBp7D5uOajd+4zSAYEzxk1jePLyPS/A2uXTttWO0kJ/wC+a2YGLEkjiuK+N6PJ8MdbVHCb4trH/ZzzWVR2i2aU9ZJHxP4M0eW5hutYu4TLOgaYZbB2D0rlvEPiC5168iaQj7LeRFUjz90jsffpVvXdeuJJI0s52W0t5BAYgcBs8ZNYcujXVvLdQAAz27C4RTz8vevjKl5TufWUlaN2O8O30lj4mSwljDiWMIFJ79v6V674w02Hxn8N/NjQwalpbfNnrvXkfmMV4VrGqtP4sF2v7uQFORwAcCvof4XXi6jqVxpl1tkTU7TcuTwZAOPxxj8q5Z+7L1Ohq8VI888N6iby0tLoSFmnT52z0ccEfyr1j4b+Iho3iCKKd90EyGM7unIwa8XgsG8MeKtV0lThVbz4o27DuK7C11N18q4BXfuU8V5tWLUrlP3kbHivSrrSfEV/aLL8m/KOFxmM9MVlWrRIQkYZFPynPP412nxD1iDWJ9IuIUmiuxbhJ1K8EdAwP+elcXcukEuyNeQNxY8EnvXvUJOdNNnBKKuJNMYHO1izRnAIrlPEnie8vrqDS7QsbsupkkPVVz0H61o+JtZj0jT3k88C6YZjj7k9qw9Gx4etY9VuCJNSvGPzP9MmnOVtENKxo+IpZfDV/prvOJ7GVsPDLyCfWl8QfCwatZR6z4beO8O4yy6fnDx+uB3FRavanxj4OuroFftNp+9GDzgcmqvhLxTdWVrb3FnJtk284b8645zlH3uhql2OJstFm1TVobRB9nmjmw6vxhe+c19YfB6DR/D+uW2nvaRG2nh8iUSDhmP8Vcdaadp3irRJNR+wQJqUBDSSxjDOD6/rTNEv2kuVm+dHhfADdQR0rvw1RTV0cmI5mcR+034FmsL+a7jhzHaOYXYd1JyprwjRrm40XUoJUkKsrBgQa+2PjFd6b8QtBt4rW7Et9PbeVdwqhwrr90n3r5N1T4W+ItNUzvaNNECR8oyQB7VdRXujqw1T3Vc+i/h7ZReOvAOuaHLNiRYTdwqBnOR81ZHwN1I+HtSkOphGOmCS0kV+6sp2/wBK5f4EeLP7H1+wtryV7OTzPJl35H7puD/T8q6P4i6FdeCPHWqf2XKL2x1QARlRuBbt/SvIUG3y9jdtJtX3MrxFfrrN1HpekXMmbicmbyc7QpPIz+fT0rrdMsbPwvoX2Y2ivPFL+7lZtgdj0yT71PpvhCTwloMWq6y9vZsxDiRiFYA9lFeXeJfEt74r1jUdOMziaD99ZuWwCByMD/PWtZSb91ERjzehS1/xFd+LNQvRcwRQ6pYz70iRcBgDyPfNc/dX9vp2rQazFbobDUAY7m3xwjdGH9a0danSWLTvFNqc3MTLDfwf7Q4yfrinXy6Zc38sIYf2VqcYeNh0ilx/jWkNNDo0SuinoGnwX+ozaccF1zNayFgAVxyv+fSvP2uRpmos6dVc49ua9O+H/h5P7UhW/EqrbykrMn8Q9s9a4r4m+E/+EV8SzJG5ltbgmWJmGDg9j711qGmphGoud2PZvhv43k1iCDVIJD/a2nlfMjB4liGMg+tbXxR8Pvqki+NdDw2EMhjz0Hdfr1r538GeJJvDuppNA20n5W9weor6U8IeJi+nNpIZG0vVcMqt/wAs5Owz715s17OdujN5q/vROT8PeJlnMN1BgByCcD7rdxXtvw886a01u8jMc5FowO7+EY7e9eE3fh6XwB4pn0S5z9mvt00B/wCebg8rXrXwiuootD8RfapH2pB5aA9d+Rz/ACridO1VGdTWF0cnY+ZJJHI8gBOQfqDxUkr/AGe6jSRttvKT+8A4U9/60+3t0vJnXcMdGPQA+tY/iOeS/vbfR9Nv0BIzK6EPg9+eg7V7t9DkWpQ8STt4huZdN0mGeQo2DI4IQj3/AE/KvTPBvg+x0HQlvb7SCthGo803D+WHbHIx1PPpUPgzw7pGmaCmo3Wrz2ohJ8wpCZJZXHp+n51wHxC8er4key1zTVmktdOl2S2txJkyqDgsyjp2/wAmuGpO7sjeMOZ2RR8e/E+58U2cLWcEdvo9jdFFsoxhcZxzjk/jXQ/DPxbPp00t1pW+G80ycTr5QyShGWX+dcK9jA3ieFrd4o9L1lN67uFSTHIP40ukaj/wiPju+gW4wg/dTBG+UgdefyrKpT/dtHVTiublPoD9ozQrbxHoGl+OfD33LpVmfZ1jnA5U+5/nXG+EfEcTraaqHdY5wsV1Ht5V+/8An3r0H4N+IYJfP8FX8kcuha0rPZSMudk2OAP515Z4h0i4+H3xA1LRtRV4tPvWA3hfljlzgMPY1g/3sLPdCguWTpS2PtP4f6/p9xpcBtrjLRoAExk0z4n+A7LxRoFzPKFW5lXOT1x7e9eW/s++IkV7jT5sPfW/yncPvDsf51707B4Sbna4xyo7CvOV0zlacJWPgPUJdV+FfjWC4tp2SW2nEybSQHTOSp/z3r6Tb48eEbjQJPEE91FbySR4ksh9/wAzHQD3rJ+J/wAN7fxZb3yCEC62tJbNjByO1fHmqwy2kzW86GKaNyki+4NfU4LEucbdUcOJpRnqjT+KvxBvfiB4llvbgeXCvywxD+Ff84rjoZsOC3OaivJzJcEsehpI3+XOPxr2E2zh5VE14G+ZSK0LaTa4JPQ81iWknz+5Fa9o2etbxdzJo6DTZC7jPJNer+CoclCvTpXkukqZJFK84bpXtfgS1yq4FdkDmmz1/wAL2+YRxxivRNEhIQYGa4zw7CUiRcHpXf6OuFGAa6Ucxu2a5/CrrN2HSoLRdoGRU/HOPzqxBtyeP1pSpJHpTj8oGOc+lBbA55oGJgoRjtTJCSM9/ans2Bwc0zJ25zSYEDzE4/lUBkAySfzp9xKoyCMVHDEJSOOPegCSNQ0g28irhUqoAPWmQhE4HJHpWd4r1238MeGdV1a5k8uCztnlJPsOKTdkNHyP+2H4wOveNrDR4JC1jpseZircCY/16V82GcKt15isjgErJjkj2962fEuuP4i1Oe+v3LNfSvOr7jkFjx/Ssi7gnuEcCdoWXpuwwOO3PevPk7s6YqyKxuZ4/wCzpXSaOTqxPQnt+mKs2WoDUrq+CRhZl3NCh6A4ySKL6733FpDdGR5JBjzM8KOxFR+dG+q3EAQxXRTaGI2jnofxqR7jBLMulqcCRQC5CdC3dSKoG5Lz6ZFe+Yzplg6jlF9DUHnf8SK9t/3y3EBypHRj3BNXfL3waWzzvFOsW5wV529waAHxSLH4juI96sZ0YRlx93jj86qWJ+zaNdqgCuXJOW4DZ4zU8OqPB4gQG2RQUKIoGSRj72arCE36X8L2uyKA+Z5i+oNAx6o39haXNcKzSMxVWTBKAE8mpnuZodas5okW5s9m8D1Gcfn1qsUludKitIpHzNIZg6DhQOuP1q5I8Ol3FqYsuCoCqOQc9T9etABbuZ728iQebbBXaTzG6f3f6VnywNpugSzSH7XLLLjyR91F7GrFoBb65qZlkZI/LwQFyG9setQabJ9r0vU5xvLxEL5b/wB0df6UASXGoR2sGnSQrgRYXDdQ1SoZYvEVvHCxWQnzJPM67e4P+e9QXrT3mkWk1rFtWPrER1x/Fn/PStFYYbvxNaRGVYZ5YQXYtwDjPWgVyTQYUlGp3BlZLhQywY6Mv8R/L+VZELQtpe0yq8KzYmIH3z6g+vtV6KSQvd/ZiHXe37luBnvj61V04Jc+E9RhSIL5MmY8DkseuffrQDL14m+4sUYCLz12NOTxjPGfepS3la1cwRBYJfJCpM/JXHf+VU79lFjpCXafu327nHX2U/jVq7uZbfX4kmhVHkIVNvJMZH3hVAUI5mTTr5ruVZY84BB53/3gafbRvbQWEj3HmxKxlJx09qI7OOX+0VnUSWQYogTrv9fzqC4eSK3sIPKU2wY7pM/xCpYkX4S0uqTQ3c+TMMIYuoQjgj2qOyWaHRr8XMgaETeVEP4lx/EDUxtvtGqRvCrSPLECpAxgDqKqRtmK/MLGRUHlNE3Qn1oC5IwjGm280YEkSvkSDgvJ3GKaZZJdYJZmnaeLdJFIvA9VOKbeZTQ7G8sdsaW03lmJj1f39qtGLbrdvOGZS0O5m7bu6n2/wpjJlu2k0WS2jkMUqhl+YciPt9Rms28vv7S0eDy5GE0DLHt2/e77s/lVsKQL6bzvtF2R5cUHrEfvGorjQxY3dmWk3QRMCyRt1Ujgg96QDbm1hGpwTQq32hFG5kzgt659aiSFo7e+hici8c+axxgbfT61pNfvd3MMFrsEYYF1A5LDpz+VRqXvZNQhkhW3kJJdj3I6KT2oC4IcW9j9pCY2bEycAf7QqiCl1roME5jkC7FUcfvOmTUcvmXemRK+xJYJd0au38GelXkvrV9Yjfy2WcR7Q5TCFj3/AM+lNAV0topLe9spd/nIgffjh3z0NWLjTbefRLBLqQRzhwdzdQvQr796LaGN7G58y4Z3jkLTtj+Ltz6VBPc+ZptuplEhnm8yMIMmNR1596BFq/8ALttfjZmU25AihwuSVPRqjkurfT7e9BhLzNlXAHG7swqvO91HqiST8wAAxov909wfWnJ9nmgumjLz+UD5pJz/ALpHvSC437Ww0nTUcO9sH84yJ1QjqK1Vu3n8TxXVuVEUsIaEL0AHUe3eqkfkXWkWsKKWhb55WJwA3UD8RS3ObjWNO+yxtFBOhHlMOEx1GfzoGFpAxl1fYqeQuSEkbJIPtUMDOdH8sKsypKplDNgKexqRrdn1S5mt2LIqlVjAzn1JqAPay6PPCpZJIJleaUDhgOw/wpXDUt3M5m8Raf5eRNIuWVuij/DpV62mcXWos4ERbJiRehPc/wA6z7q6TVL3T3cfZ5JGADp/Go/iH4fyqWaWLU/E97FlolhOIm7Fsd/T/wCvQO5RSaa80i8iEpj8tsCcj5XPpntU2paYtvbaZdzyJ5m0Hk9VJ55/P86sTp5mkSQuplSJvPGwcFx1Uiqd6DcaNaR3IYPO/mJGvLIuen86Y7lwSQ3fiq3G1pRLHtQuMgcYB/z6Uw2YJu7c28ptUG9z1+fPBHrVgG3sdRSa2ctCsAESMOeRgn61Q06+fSb+9juLh5LfZht/J3Z4xQSRNC8enpZYe6Wd9+0jAT6e9TTy22lXlnJHHI1oYwuznKnoT9e9WbizutRSCWOT5ZHG7kL5fpz61S1a+iGpW0iIZSzCMQDkH1/HrQwLNjpj2N5fys6PaSRZV885PT8ao+a0WgTfaczwySk/KOEx0qxbQM2sXrWO5YI0ZpIZuSwI+6PfrVeK3jj0Ex27HzZ5szq/8K/5zQBZu7i2SXS5pBiF4sxRgcqc8D+f51DbWPmeILmSOdlgC58tjuyf7mPWl1i5i1ZtMazCx3EZWIIPbjNWNsM+veRGzRSwEz7EPDPj1pdR9CtY3a3FpfbI8TBtku5ukY9KQ3EL6ZbXMbPDEGaKNUYjcezD8asaNcwTwauhtP8ATWPmFT0GO341WSWXVPDEE01slqVkIhdF+Uc88UxaFrV7F59R0q11GRQ8qhpHj6nHTPv0/OpoRb2uvOJbeWRpUMYLdU46gU3Uc21xo9xNMStuACyry47j3ovWWPX/ALS0xxIQgQZLRoRwR79KBlaK1C6TPa+U8kMbM0sgPfsc/wCelUtQAg0a0EMRnhncbm7JWlYpPYW+r4bzbHbswGzuz3x61XieKHwWGiHnSxybZ1f+Fc8YoC5bkeWfVNMfTkCSr8iRk/MD3/rz71OLJ4fEE8iXJBtoiypG/wA8jHtUN3aXM8mj3Vp/o9zuBDqf4ccEf57UjDTV8UlLuQwMBjcgIVpR059DSSEyLS0eTS7tzGttczyH98Dnyxj7pHqf8aivBNe6XbSNEG2Sr5cgOMgdc1chkfz7uxmt1UnLtKmecdA1Z1mr2mizrPMVS4fZDCoztYHGQe1AE15DHc3VqHhmZYyCkjNw49KvKsl1r8ttA6Oqx7hC6jJGOVP61Xmhn02KxhhwzRttljlyGVu5x/nrTpdPZtVheDfCWbfKxb51I5wPWhIHqR6Rb2ZfULZwLSfcfKi9R3wajhvluNFnskVENu22GU/8tD/j0q3ZXEdzdX13JGqzyOYhIy/d9eO2eainaCO2FxJCSIm+WRRna/rxTDYbPF9lTTbi+QSuCAzIv3x6fXrWxpc09t4gjlsj56TAtKrdNmOVI/z0qvPdLdw6fPAyS2pkHmE9n9MdhUGqxzTeIreK2b7Hdyn96N3THTb+nFAEViU1HUdUMCrDLEzusJYjcufu479qhuLaK902BNzWk0Ev7pSMBvcGpQjG81KC4cWt20hBm28ZA5/PmpBfFNHljuBCfKbNrM3JYY5z/nvSuUQarbxLrVjHfyYjcAyyxryxHQ1YMEkmoanZi2aWxlQOzo2WBHRgaZO0lrb2VxLItzagfIpGS2Tzg+lS6c8mlazci1nPlMvmyRyrklT/AA0WuK5BaSsPCrwrI4WSQqQeTGw757d/yqWdVh07TbrTnlUr8jw/xFvU/jmodLKLpV+9opmuC7Mbd+Mp3471WkupZrBZfK8gxr5aRA4BPr656UAXSBZ68FeJrZpY1aXLZAfjBB7U/TrjydR1Jp7QLcvlF38+X6nHvxVaFrm71CxgvSJRHEPtDKMkgdj71ZvLqOHxElt5J/eYjG05YoR1/CkgMeGwl1fTdTnfE1vA48th13Hrj9KV5Lh9CgzNuk5EhfouOg/Kr9pGdJGrFPMmTayLbx9CepYj/PSsyC3+26Wwd8TPGZCgPRc9B71QiLWbg3vhm2uoIyhjf8SR71h+K9dmvYrObf5d0Ux7496uXeqLN4algjka3itmCgnjcepB/wA9q87kvzez7pJWJ3YDdh6VSVyXoFw1y0zTSNkscbj6+lE5dzJIIsL0yOgNQxiIyFTKT83f/Cnx+ZG8sZmwj9RnjrWiJbuTSGN50wjKdvTtnHrVpXh32mIsDjzMevtUVqZUmeJmUqy49QR2rT08va3QtzChEi/ecZAH1oDdFm3hjtpLa6hZjGz4ZX7c+tbC2xdhdQXBVfNww6YrP0hW+029pcQZj37kb1JrTtLiOOU2TwM4kkz6AHpUy1KQ/VbSbT7l7yCQXNqWGUB5/GpLuOYot5bxo0e0F1C+vrVY3MVnqNzYytJtZtoZuimrkgXT5BBdTbLOZQA3cnsT7VNroL6kt2JLcW+pWqKxEe6QKMYGcf4/nUDNE4sry3jbKtkkn7pGP/rVOtvJp821JQLSSIgMTw/p/SltbiXTpVgniEcbqdyjkcjihaAyO4ujfW7TwTPOWlAdQANp6jmj7HKkzXtvMHO4eZGwPy/j+dV4bttLRFktdkMz4K46k/xCpLOb7PdSWcitJbzyBmbJGCM4GaGhrUjvIbmeSa+ilDkMFMWcYH+cVLfmXbJe2kGJVQBiCCcEcjFMSZIb+5tGEkYchd7HnAPanebFZS3EHmtJuTAJHK89/wBaF2FLQbcPGrWsoLRymLc+xeAxHPSoz5dg9peQAiRhgsx47jn/AD3qa1gexFyk0izwuMxPu6t2H0qOH7TDdzx3Qj+zSqdhHOGxwPzpOLGmRTStZwQzvMNhcMU6kjPb2pojkt7xbkMXtZRzn+GltbXfcyWl3B5h8tjuIwEHXimxPHM32WNn+QFUU/1zTvbcCKWWSO4to2AlikPG8cAHuKje0tI5JIpsli2U28fiKWSJnWCOSQJLbqQM9G5zimXxlvEieONsxDOUPIPtVXFYWzLXcptPP8vB5Ljlh6VXgt5kkltknQlSXAbuPap2nGIZpIMShf8AWben1xVaWe382CbDJKwxznBpoTRNcTSvaARqTOpzw2do/wA/ypsvlzxwz/6qYLliOMketNudttLFJvbyiuT7GnvCbKZWEqvFIOg78elSncNhrzLKtrdBiHOc5+tNne4S6inQsFx8xQUoY+bLHNDhWX5Rjj2xUVu6ASQSBwVXvnI9qodySdZLKcbDGVkGcHvmmQF4pZYJ4lLEZXHTn0qFpY543TLGRABGf6c0sRG15/MIlTCiOgQ97mMJLCBIJo+p6VNZXsZsrgEBpNuNp6CmXT3DtFcF0VSwGc8/iKJoJbe9hmeNfIlbJ24waBiSTyXFrDMZVVkYHaw6D60rmaW5S/jmEpDgkg8ii6khN8UEJWCTBKn+n61SsyhklhYPHGScEHp6UAXzLLDfi8Lq8Tvlvm5H1H5UsMssN8ZJkDxSqcAYxiqeniK5W6t3ck7Sdw6Ej/P6VYhBktAgcAxjHz9Dz60BcRZLXe6vbPGhBwoHT3pbS6ijhliYM2BlT/EtRyNLd2mYZV3x9Rn0/wAinm5upZLe4DqwBw2cdqBE8Hk39jciaVomjXKr3NNto47mxklaUI8eAobvUd4shmjnaEmJ3wzAcEf5zSzm1hvIolhdYpT8zdj9KNw1LUspuLFXREk24BI6mo7mONGSRYcKQA5TpnFMCJDIbFJGh3tkO3+f84qaGBjIbDzUZj74B+tIq5XvhBayxNCzgMNuM/dz71LZzfYWKeZ5hlXHzDnn1qUTeUkllHGjzFuDnJAHXH6UqR+dZyRGEeercOR82P8AOaVxWEtbhtHvipj82OZCpXtk9MfpUiCM+ZFcwGNACUjPrUbyw3Np5crkyI4AI7VMVW408XcUu64ikC7D6Y70MY2zNs0j211GRvQmM/3TUlq5kimsJLjyM/MjYyB7Us1ncXliupZDKnyEAjg/T8qqyK18kU0Frt2jEjjoD/nNIC3Zi5ntDYqytIGyuOcjuantbX7XY3ImUPKjAAjqfaojHHpDQ3NtM+11+ZX5Oehp7edZy2d4kqBA+9lU8nHqKa0Qb7kkVp9qtLvzJzGIU4jPes4zS6zp8EaEOLKP5ieuP84qzeahLJfLeSWxFnK+fl5Dc9DiqOr30UeoyzWiG2tZmAaNc8Anmk2BVvJmliSMwJIYhy6jJA7Zq3p8cGsS2iW0brNG2JmzwR1zTNWgTTdVZbSbfbn5RJ6gjoa6Tw/pDWTTm3mgEzpnY/ce1LoPY04Z7OBoo4XaL5/4j17UG5ke4lhVVYbyBIv8Q9zU0Ups4zLd20PmOu0BBuzWVcZsbspFIBJcxkKpbAUn1FJDuWYri0tb0vBDIitAdxI5U45P860rMi3QxecHUw/I5+5Lnsf1qL7OLHSJLZwJLoBRkjDBvQe3WoZ7+3NhePLE0b2oWMqeQeOw9aLiEEM8VtqFrcwqI1jBTCjcrZ7frRaBdSENrcxSF4bdgkvRlxycj/PSoJLaV7Fb43csO3ZtRiR16HNXbxru3v21CxdLyBYlSVuuCRz/AFoC9yjpkC6nZwQtOZfKZmjJ4H0P61ILqTVLWS1iuEWZZAsZHUDHSjdILiC5tIVhiIO8IDjJ702W2t7WeyvbRCgJ/ex5yGI609wC1Y3y3Ns7h5EIGXHO760pso757mIw5mig3+b3HbGKiuLC1uRHeW1w9vIZv3oZehB6Z/Oprq2kSafUo5j5ZwGjBIJ54/Cp1TC1xyWcF9bxW1yZfNjhPltkY49R/npWbBZRapZW1ncXDRywlmXA4bJ4q3fQ3r3ct7aMHiVPlC9sjnNQXDyl9OvksShUBpmQHjBqkrahuWIvMmtRp24Q3CyfK7L94elS2R/0W6s5nM9wknyI5wF45/pRcuBHaahsd5S/y7c4HPU1Y16xuYIUutgW4Ybw46MvXihrqIyLQzNPdWc5TKoBCrMPl5qxbEWV/HZXkYkjMTfM3VDyQRUFw8WpaZLqccZSeNgrsvf0pbB01e03QLvvIIgG3frQPqP0ZXm32dwW8pnaTc456cGoLKa1tXNjLv8Ass82Q5ODn/Cp/wDStRtbaQy4khjIdVPXnjmnFBdWiJIyyXSZICkZAHQ079w2IGm+ym+imdzbq6r5i9QM9PepbEjTL+6bJ8iVBjP8B9SPz/Oq9lJ/bOjTRuoM8U+OgywxxmpbK+gu4pUubfMyYDMAct6CpWgPUtLezabfENIvlshZ5I+rAjjj8qqaa82m3cDXMyyxT/MrIflx7inpJFcx3ytCfPjjABU87emMflSaQsF3NFBLE8MkMJEbFsj1ovYN0PEM0V6k0QjSwlfLLxg8+lNnVrKW8uoFEtqZRvjK8Yz2/WmwpDrBtbJJG2B22uBxuPOKVJEubV9NL+Q3nHdIRgE46U7C3C7R47yae0AS2mUAn19qhMsdo8d7aBo0ZDGd/XJ4NTWUstpp99pu9WlLrs3nhD9T+FMt7pNNtJLK4hEshiK8kbdx6Nn8vyp7htoJcwLp9tZ3ltcPGF+cg4OT3FVnuklghvFumJEolKqnK85xxVjSreeylVb8DyNh2L1GDUdrIdNv7dHjVYLhuFI4XPfNG4tj66BGKBk9CcUn0oOf/wBVc2hoL1PvSgfjTfxpw4NFwHE0DJOO1J65pcelAxxOaAaQcdKO/tQAv4mjp36Umc9DRSAdgnmgc+9GccdKOg4pALigHj/CkpV70wHZPp+VJ+ZoHCjuKWkADvSnjmkHSl6UAL1wKQf5FFAFGwDh7Umc+tJjPr1pR+NMQoODTuwpv9aXPBpDF6c0uKZ1pwxQAo5NKPzpo55pQeaQC9u9KTj6e5pPbOTSD8aNwHc0UnTtzSg5pgGaUcds0BaO4oAXtx1pKXrzR15zQgA5zRytBGeaB05oAAc9c0uc0Z4o5oATqO/FHWgZHFA5poBCeMY/WvLPi0Hwp5wBXqbDPvXl/wAWGcQEbfYULcfQ8duTtQ8c+lV4QHUcc5/CnSzM2QQQfpTo0Cr71oJouW8RjUv1Ht2qOb96mVzuz0qaKUKgyD06VAWz8wPyZxnuBRcSKYTE4CsYyT36VI4VJmVvlkHbsadKCisGAZQeGxzTQqmLe37w+h6iqQiLLiUmRfL5+8vQ04LK27G10JycdcUy3kb5k3Z54VqlOYxgjyz3YdKAK7kHlXMbngZqGZ1uSisN6R8Fl6mnpI7SuDGJweg71AzR7iAGgQHn60BoXra4WJZYhGxyPlLdqljlN2xLyY8tcBRVaDE/zO5x2I70LdRwERRREuXzvbpigCZyAypGME85PaobmBdqszszbvmUCpiC8rSM4Jx90etQpcS7WSKL5k6s1GwieZJhHG5UKjnG7uKQxATld4mJ4DmhD9nj/fyeYxG7aOQKjuUuUigk+WOGQ8MOtFxiJbN5srvPtVRjHpTlZUYC2jMhHzFj0qpAuwvuXzyx71O4mh+YuIlHBWgAfe8mZCWXOdg7VIymaPtGhPUdaFnXzCYUJO3lj2pxzEiFwZcjPtmjYY1VTyyiqWdTkMaSdyYyXJyeNq9KdFGZiTKdqgZCrRAPMPTYijndRcW41ESOMPnap4x3xQpYoRGzR/N1b+lN85FLlVLAcHPIzStEylVIDMwyAKBEjMPNLITJK3O5+BUPLzJsHmueWUHirqwSyBVnRUVB0XqajiQQT5SPYgOMnrigehDdxAMFaTHOfK7Gnzh5IwC4iCjIA9KszuksjeUm8Fcbm7GqpCxRhj+8lAxg9KGG+xNHfCeKIxR7T0MjcVEp8x2Cq8rg5GOQaRZXljHmEKqjBRasKWgdTxChXhyOaaAQszQKJQS7H7i9qSWPaqCWTYQcBFPNNt51bzQGbaSR5h7GmRyL5oRV+0MDy7dBSuFyT945eMgBQvBqK2iH7s+Ud/d88EVYmRI1cyyZfHGz+VQGaUoiuSkS8CgQ/wAqNWJ3mRhztPQUjRm/YK6Kf4lVTipHXKbUAjiIwXzgmo9xj3RxEqV58xh29jTHYsFpCwZgSy4HlL0H1p00ccmJCA8w/h6Bar2l4I8mIAsesvvUol2jcSxbPzbh1qdxjVjV5ACpZge1TMpcMANuODmlt1GW2Ha45PtTnYSJtJ2k9M+tMBI4Q7xpMW8vHyqnJP1przfZpcrH5YiOBg847/jVe3Mlnc+dErzyAEFxzgfSpLeGJLpJ2ZrvccyIw+7TFsVpm/taUSxyTAxjgd/xqWKSHUPtCTRnzgo+9kZpzhZ52ltozFKmQQh+XFPvN+pQW/75PNMZDDvkUJiMpLl7e7MV9Eu1hhSeoHb+lZ81wLOSRHcyRNyAOlXGkhnuI7e6LPOi7A/Y1Tm2QSmCWLEWMKz1Wu4XIUkgsySgaSObqp6Diku3ZbcK6BQGx9aVYXh/c7gI2GVfrUVzJvjQbi5Hyk1oiWamlH5FIJX0r074eyD+0ohxzjFeXac26ML+Qr0fwCduoQjPPFXHch7H2d8PJR9mh74A6V69po3KDjFeL/DmQCzhwcnAr2TTJf3Q9cV2I5uproaeGxjnNQRFhjPSpQM5xmnYpDyM8/yppBIyDwKEyOKeeB05pDI4zknrSO3QdaCcDnik6+9IBrgKBjrUROeTmnTZ4IqEHLc5pbgOYgZINQ7i5xUpUMTTGjCnPWgBcYX1NeK/ta6/LovwvMUJKy3coiOD2r2rkJzXzl+2vqEMXhXQbVyfMkut+R12gc1zYh/u2dOHV6iPj7TrSXUZlhA/eXCnbuP8QGa04riRZ9NvpSSGJtbn1yeD+mKrqslrEZYYm8yzmEnmf7J65/Wuu8K+C9W1SW51CGz+16P5ouWRVJCA9Tx2r5TkcnofUOSgjyTxPNb2mvXkcLGRQ+Nxr0n4U+IJH09WRSbqwlE6NnkqOSP8+tcJ8WNCj0rxfPJbRFbW4USRqei+opvw78RT6Xr0A2r5Uv7t1J4IPFc1WGh2Q96Oh7b+0HbWjXWk+LtOjKC4VGYoOMHhgT9f51laDMLuWO1A3+YwKMB1FdOjjxB4D1fw3cwGWazkMsJUZ/dnnr7c1yXwjb7RqWlKu+SaJzEcj7pB71xTXOlYxScU0zvvHMss+srGyGKG1hS3Abg7gOc1xuparFpNubidWaJThgOc+wrb8S6k02r6jJc3HmgSMZJGOAP88V5sGm8WazJaEv8A2dG4IK9Hr04PkgkcqWpo6Nph1TUZfElxGi6fCQQk3KqOwNc14g1l9d8RllYNb7vMhjQYUDnoK6HxXrMA0uHTtPBSzcmGV3PBbFec6KZI5ww+eSBXU/lxWa95mttLnofwm1i2urh7C5XEU+6B19jx/jWfZ6EPDniXV9N3rPb20uYsH+E8iuM+HOrlNbwVZmaTeSvUYOTivUvi9p1rY3emeINOdvJnURzAevbPv1/KspLRxLceWXqb3gzUTp14y78Rzfu8EZAz7Ve1aK6t9Qa1gjwZf+WnauL0nUWUQsM5BzxXpX2htStILoSJcMSA+7gpx1FY4So4yaMqsbmfp9v9hPlxDy3xuLjqT3zVkz3kd7GrN+6lBOTyM9/8/WlkG5iUUnacF/UGq91eW2nRmW7mEVtCdxdm/Qe9eq3fUxtbYxPHslnpFtFdPpSXN+7bYz93PvkfjWzYpfT+D7e6+zMLkq0iRnOV2joD+dc14fsv+Ew119f1G4ml02CTFvbsOAPVRXRaT4+s9I8ULbiCWaISvHJ5hwq7uM4/KuadRR1NLPYwPtcfxW0RrGfVpYsSbEFyRhZMYAPoK5bxt8OPFXhJbW6vbCQS2W0LeQKXSZB05Ht/OtX4meGx8OvF8N1aMU0zVTmTH3VY8giu+8J/E3VNKii0qeb7bbrzGlwodSp6YzXFUqOm72OlXSvE8Y0/UtPfVS8sRj0/UkMM6Ef6qQjAbmneFPCc8ms6h4dubd7m2QmWKdOigcg5/KvoK/0X4feP3hj1rRZNKuWYLLdWB27z2JHSsn4m+Bbb4XTwx6NcXVzbxRLLHdOctKv9047jp+FbYevGpJRInN8tranXfBzS9A0zVLa1vLFbqyeMxu90N2xjxuB9f8K81/aD+ExF/dac773tUae0uUTiVDyB/T8K6fwzqh1XSop4ZQobr65r0rxNNpviP4Xm8vZ449a0n7iuQGmjPYfqfwr3HZxPIhUlGofnGkLwz7W+VgcH1FexfC7xFBd6fcaRd3ISTG+1cLlg46Y/z3rK+JXw7nOsC70O1knguU854xyVOecVyEen6z4VvYpZrCeB0w27YeB65ry69J1In0NOrHQ+mfFnhsePPh7b66t2w1rTZCW4+bzFHT6EA1P8KvFVq/hTWpriBpzfwqwcDiJxw1Z/wq8R2ev6rbQRSSNDqcfl3ERPCzYODj0xn865bxG+o/DC71rwzafPHcSB4HHUZPKfnXJGPfoYS6xZLrHiHZZtpVjbTyTynb5vQZ+vWu7+HvgRNIhjuri2S3Cwk3EsxCo59AevpWX4G8PQW9vcz608pvNgYyBd4jTHIA6VyvxH8bS6/paf2Stytrod0PNZ2w7rkDJA7VtOb2W5nGHNoiXxX49v9YhuJtOZYbLSr7JsYhtDBepI9+PzrFF/Yf8ACTR3+wf2XraZkROFSXGSMfWppzZ6HrVh4gjY3Gg60m25HaOTHf8AGq0Gl2YuNV8NznaJgbjT5gcbXAJwPqcVEFY7OVJaEdlp3mLf+Grj/R54n8+xduDkdV/P+VcXrVvc22u3SyMxyQWb1JHNdroccOuros8Nw0Ws2dyIbnzvr1+lcx8SUvdM8c6nBc8hpd6Mv3WXsR+lbWbjsTB2mep+Edbl1Hw1Yx2cxh1fTJRPb7Byccmvbfi1pUXxt+Ftl4q0xSL+BBDqC4wUkA4Y/Q8V8e+CfEs2g6tHdwyHcWAIz2z0r6g+EvjqLwV4mT7aHfwrryeTcKT8iuxxvx9a81t0pXNK1Nzipx3Rx/gDxdc2l3Z3lxI0N9p7ol7HF1eIHqf0/KvtTwtqtv4t0mK8gQQ28i5HzZJH+cV8cfFPwNN8IviC1/GqyaPcoQQx4mgY8HPqvFeyfsx+PktL248MXh2xTZnspnbgoeiioxFO/wC8jsznnapDnW63Os8f3LWV8pk/dGGN3V17AA18I+ILttTv7q5lJZ5XY7j9a+5PjjctpsWpygB3jsZNqfhivhG4TCzlj8xBJxyM4r0ctjo5Hm1X2OSmk/esc85705TyAScZ5xVaUsrEH5qdGxyPb9a+gTOGXc1IGAbjtWxaPxuH5VhQuSeucVr2bcggnmtoGLZ1/hxA8y8EGvePAEXEYK8E4yK8O8LQ75k5zzX0B4Fg2xxH8a9CBxzPXdBQ7VAHNd1pcZVB/SuO0CIsVweldxZx7QBk4rpRzu5pxAouf51MrE1EgAXBH4U9V71Vw3Jgc+5FNcA8d6RcKfekZj0HNMBmSO5xTJJcAc/LTu4zxUMrKGIPOfSluFiCWMzfd6571oRQqkfSo4IQCDzj3p9wcKADzSHuIQA3y5z0r59/bF8bf2N4HtdEiYtcahKGljQ8iJepPt0/KvfUBdySeQP5V+f/AO0V41m8Z/FDUrqM+Zp9jmwA3cAA8n8/5VjUdlYuCuzyl3W3Qnb9ptSV2ueiegpb6Uy2d9b3ZCpt3h4x/H2H5VLaXBtBFbRoZbKX5mIOQKht3kuLrVbWcpcRx/KGVcDp8priZ0kFykdrYWonlwZFUiVuSEPUH/Pekkuo115A+5RJH5Uczcjbjhv5VDdXAl8PRRTkOrPjMeDsx2z/AE9qknEAuIoROSskapEFGSFI6igRlxQySWF2925LQTfKwOA3scfhVq6v1+y2sU8xFy/AKDonuaht7RzHqenMfLiUcTMeC1JqMMdv4a09HYOEbDyL1X2/rQBNeKkPiK1tg7gSRYikJycY4/GkgmuLR7y2Yt5SxnzGI5kPbHvSTS3Vvr1hJKqPbAJ5MicttPce9Wo/NlvbyDadkLEvcScAg9PxoApxQx2+hRIZJVLHLFf+WZqWZYzLayiZ0gEeYQvIY+h9+tQ2TQpY3gkR7/e+13B+RB2zUdzL9pstPntUUJasYtvPPvQBZhuFTXJY9reYF3lWORjHIPvSQO6WOowwx7JZiXQdwo649akWC3h8QhnwrvCGOeuQO3vUOnGGa51CSISGeJcoH6L6j60C1IbZGu/DguvtDxvBJtMAJxIe/wCNT6pZv9l0/fG0c0g3F/4lXOQDUZV9W0OYQgqkcm/zFGAX7iprvVoo7LTRdmXzv745wvTBpXGLayIviSMSROszR7RuPyk9AaksFaOG8t0jcmNyxKjA3E8g0szl/EUMBiCB4vklBywHYj/Pem2X2jT727WS4Y28YIklk6F8/KRTC5BdyBdMsbe8Ess0s4kXYOE56ZrUuZbr/hJLXfCr20yfunXl0X/EVRW5uLqwV/tC3Cm6ywCgBT2Ptmlvr+aDVrS5hTzGmzHsHRVPX8etMAS6Ngt3HbRi4RGIznJbJzmoLiGaHTSyjyxv8yUNzhuoWpATps13PaW37sRMjITkyA+3tSLE9zpMd0rk73TzQ56egx9BSGiaV7p5NOubd5E87BaN/wDlkB1/DFOtzZIdUe3n3uwJ2x9SMc8Vd1FsXcSsrefMgw38KYPUD0xWZ5DGbUZYEEsr/cCrt574/WgRVEMtzo1vbqRGu8Nhxy2e4/UVsQWYsdesCF3Apuk3NwjDnP5dqy0sZJtCZzkzQOvzKf5e9W9VtPs5hR5ClzNgykN8w7gj36UbALLJJqup6lNZFYpFLEIy42DvgfnWapW9tFS4lljeKUKr8gMO/wCtallO0lzP5ji3mmVtvqdo/nVVQL7QZA5K3iy7Ru6MufT1HFIZfilhsdSjVBkD720feI6HPrUGn3kd3qWpJJG/7xS5z13D+GjUIYreTTS90yi3+QMf4/TPrUHlifUJ4PPMM4XzPtEXoOcH2p3FsMi0tH08ebE0czsfLJ5ZV7g/rVppJobu2zEgs1URxMeWcdCc+1T/ANrxjTdtlE7u+Gyx5UjqQaTU7ZbuXSbq1LC2kDYGcEP3496QCQ2TRXurW00ga3RCxdVxn0I96ytLdV02NFgLmaYIHbhUYnA57VZnuDZat5RnbyEy0jyjJx/dNJaG0TSL2KCVrmCaYOMcbSOn+famJEuoQyWGoRRsN4QbHQnnryOe9GnxwQXOpvbfcXIRc/fBHQimXBF9JaXcB868kYKpY8DHBBH5c1LplvDpmu6iQ2DGuQifNuYjkD6UDsMtLO0uvD8SiSSFoZcXGOuCePqKldVl1C1lkmfY42xBmxjH8S+1VrRPt+l3Aike3jjkMkm/gvzU+o+bqUGlu6hJVIRd3ACdj/OkUTWt/C+vyzQgtKsRREBwC3GT/n1qrbSRXVnd2MZET7vNkB6EnqpPrVl7f7NrNxceWsYjAiWQ8KzHoT6VWSGK9t723mXytq7pJUGMP6E+nWnYl3GXJFncaV5jLGxJ8nv8vQgmr41NF1h0lUI1yvlRSLyd2OGNU7hEi06xMsfmxK2VlP3gvel824HiJJorRZ7fyv3CpyCuMZ+vWmJlqyuGsdOvLdSZY0/1lznJ8wnp/Oi/miXSbOeORg7SK3y/8sz3GagsdjHUFA+zwKCbhZOm4/dI9+tVVlz4OWG3cXGbgvIccAdsUho09RaW01i0uxDvtnYEQgcH1OfXrUEVjFLLrN2paWCME88ke3+fSrF3MhvNIdWZUZQjR+nY/j3/ABq1phhxqH2eXAiLIC3SVW7EUhmNcX5fworieV7hyFJUYAGeAfw/lV6WwW3fTDEoVnjyCOWV+wP+e9ULWC4Xw/JJD5c3luY5FI6DPGB37068ubq4n0wWztBdl1RFPGDRqFgh1JLGe5t4w4uC25wR8yt04NOiYWVtdhAg1GRd/wB4FdnoPfrU89kmp+LncyrDFChLeX1eQDoPr1/Gs26t7Vrm5WLP2m4Qn5ycLjsfSmJCJKi2NvIIxbXRJVB/e9xWpaNFNr6b0MAijUSzqOTJ2pt1CP7FtQmx5TgRsOqDGDn296dJcx6VqNnZ3BM8hjG6dfuye2e9PQettSKzt5Yb7VoJZds0zMQwHK47Gklknfww9qxZQg2xebxk98fjj8qnsZtRbUtTgNvCRINxkj5cL2INR2T3f/COai1wizeXIBEm75kI6t/Kgki1lU0vSdDQzG5g3K0uw5KP3A/SraWqP4vSby18qWIkKenv9Dj+dZ8kaxaHaTeWz20j72c8/vM9MflVmY3cvinT1sZGElxGCyOMKhPXPtSKI9PtpZ7rVLq1nX7LaqUMYPMmfUf1qLRpornQroxr5JjfdLEVyWHbB/GptNltrXVNVt1Pk3HKhU6OSOSP1qG2nA8HzWyA21xFKZDMBzIc9KQFvxBaNd2OkykyWl9IACM4Cp2PtUV4tvba7bxX0E9yYo96TcEN6N70155dQsbBdQmYXcg2pIB8zJ0wR0q+UNnr8MvmC7t4oNsCSchz2/z7U9hFPRHvLPULm13GeOcF5JG4wvbmq9ol0NIv1Qx3AWTeIepCg9amjurlNfmjhiaeAqWfzB1GOVpIYYJbe5SBRHcBDlM/Mq98etIBNUlOp2sFzuc3CAAEnBJ7fX/61OeJpby1W8kPmph7gwZ3D8KUS/b9FVFX5rQ/uG6B/Xn1qSYyaXJZCdvOlljIaRMZIPb37/lTEMYh7+W2kgGDj95G/wAxU9Cabbx3Oh2OoBRHcxyNtWBGyAP7x9O1M06G5fxNMYo45rVYiZWc7VKgcfQ1b0q3s7qyu5YJHieZWRI26sv8X1xQMk1AWlvp9j5Km0jhCmQ92cjIx681VuQmq6lYtdSpa3jDdIxP3z/CfbtUTXMWowWcJ3yR2UgjfYuQ3o2fb+lSave29nrVsLq2adYSI2mUfeXsCKAJoLt4ry5j1GMTSyKwZl5MeOhNVI55G0admgW7tMjCgcof7w9qlivpP7curZVW4tTH88i8BV7cn+VPubBk07UZoZ2eKRBGViHG3sT7UkUVNSuIooNPnsiWiQBPsvJ/ee49Ola0xe78VWzHFrIIAzjdyXGOAP0qhdwi30GzgjJtrlJUCynkuD3z+VaWqWMGn6vZyXk6Pd7cMy/xnr/n609iUV5JrW4lvR5Zs7+QMEJOApHUY7fyrJuYxNo0IljJCSKIWLct6k+3StGKJ31/V1uIBlk5LHJUf3hS2sDNoVy3yiE/JEjHJQjqwPb0pbhew6/kh0K9slEss0in+FeCMcjPcdfyqOA3Z1yBoVjuJpSc54Cx9/6/lVWeN4tF0+6ilWWG3k2yZOTv9COuKS9kewvIr2LP2y5XiI/w5PTHpTFcfprST+Irma3LRRQq0YDk/vSf4ffvWZY6lvur+IxpZ3AyE3DOB6fWrN80k2oIkd2sREm5kHCh/r2rltd8QSaZeXRuUU3W0okij175/Ohahsc/rmu3MltJY7VmAJYso/WsmCcbISIMFRzt6H61HNIXJcScFcE5qSBdiptfgdwa1tYjcTzehNvlgeWHpVi2AKu6RnzCepxgim27yRYdHAJPGKs2iyorykjBI6UAixaRRXsdwAWWRTkDHA/z/Sti0iSVgryASLHxlev41ThT7HdTMIshuvHB5rRVvsmo+ZHbgoIye+ORyKGCJ7Wzkuba3MdwpkhGSAeW5/8A1VoW1s2oWcXkl0uFkLhS3TH+f0qG3dLM2T28QEco8wqe3UYzSo3lTQXcbFU8z95E5689qlMosTRDU7SRbtP9JD5O1cn36VUP/ExE0E1uZZIYlEZPtxSyQSW1w9/aS5Jc71foP881eubi5M8VxZlFhQLvBP3uOSTSi+gEMETa3YorjY1pBtAB54749elQaXCl/Zy26+YLqIEhn6YHXNWNVmuEnOpWEqyL5YDqpUjkcggf54qL7dObeK6tEVBIhMvyZ65BH86TvcNyG2JuoJIJLnzpoydnoParUbXWqWhtTIsNwhzGNwGcD1/Kq4UpbR3sUMcO44bk9jRLbxLHb6kHO1ZCCGbOSPStCVoTwXEt/o5hbY1/FIMYAyRzVfzTqVjL58PlXcT/ADOM5I6Ut9aJIkN5ZzKqs4JxwRjk0XzTwL9riKBJGHzK3v3FRfUrdEUT22sWjqZpYZIsK+MYA6A/yp8lrDrViXjnZZLQbQmPvY7065mkhhaWCzYo5G+RV4bnjNV7q7e2kaVIwiSAB9q4Ge44qw2HTz3F/Ylo5FjeLG8E4Y4qG7klZ4pof3qog3FOSDQTa2E00kbbvPHzozfd6VHb40u/uhn93Io2MeinII/rSauAzUYy01vMI9kZQblB701LiKG6IR3WEL8uexNPW6nSe4t2uFEcmCM+vaoUc7JbRrZZHzkOfvZ9KLE+ZdDfZPMX7Ssm9SMqOuahCNE0ltuj2suF3Ede1N/0e6smikRre5Qg+YM9PQiqzLBcQCcSkzIw+XGePWl1GLBEWW4gvI8sgwu3r1//AF023jieKRmEqSQHC47ipZN/mRXscoX5ucnFTeZOl59qYCWCRu3THuKY7Fe5zqNq11HMU8khMGnyvNLDFd7o3jztJDfMDUcmLK8fMDfY5nzgdGP+c06E2tt+5KsqMCSM98UmwSsQT3M8OoQ3DxgwFscdMVMxjhuw3k4SUk7R0I9Qar2SxXPnQkkFVLDdSwNNPbeSJVLxAlc/0p2C44RwJdmGaRmjcbkYHlTjjNFoDNG8HnhpFJIJ7/hSGGW7iWVlCtHgOBjr71HLAkhE8cRVQMPt6ZoTAe8c80DJJJ+/tl3Yz2pZ555rVJkCsiYEgA5NRjyFkZk3osqhWyc8UQutvILQSFYXOd5FMCWR8xx3UcSRp91ljHU+9SXIjJBSEpEzDeFJwfWmWsDxM8O4YkbhscZpXWee3+yxNgqxY+9AFdXtYboWqF1jZupqezs4XneyM7BASwYjk1FKZ5LXakStIg7HkUQXUyWyu0GAnDyBefzoAnR3lgayScfLn5uxoPm31uLeFgssWTg9/pmobqe1URyW0JDADceealmuEEqyxg8D8u1JASSGa4sYykO+WP7x/iHNMuZogkEy27LPH1Kk8n3p6Tx2lyrRSvI8wwwI6UkUzWl3OhkXy3GPxpiJJobW3W0vY5CJwMyLn3//AFVNIP7O1C2uzOTHKNxUduahS28mQo4EocHr0z7URhJv3N0rfIMAj+GkUSfvLK/jnkjVonwcdiKcZYbTUQ4tmFtKclfX3zSDy7pXh85sIMpkZyKJ4Xv4F2y7PIH8RxmlcGrEi3aWlwLVHdI5zkhug57fpU1tKbV5tOSb/XPyc4psiSalpweP/SGtxgsO3PAz+FRajNEdNhKwMLlCWZ1GT7ZxSQNlpbtNM+2WdxGLiZvlj53bfpRpsEc0dwLoPGqRttQ8EtVQpBPaW15HJ5Vyu5nJ9qlnuZ9QsTek70VgCBwfb+RphsJayPdrJbLILdI8uu/uQOh/WqNpv1RTZBgMEyBz7DpmjWLs3TG8t7cLDgK2B3xz/Wq19dCFIruzDRptAYHsTQJa7C6ZaS3ivGYvMkQ7twPP+eK7+F7H7Na+aktsQn+uPRj6E+lZPhPSE8uGVZvLup+x4AGOtdKr3Czy2FzAs8CxvlmP3cDqP0qWytkUliudP3XiSxzRPG2yMuHHPTHv0rOnuyIrie9t8XEGzYfXJ6VNpUtveaeym2JEC7GOcDnv9aklAdJJXkHkRbVVuHJPo36/lUhsI8Zu5zqVxJJblShCA4GOxBqfU/Na6mvVSO501p1Uju3HUjr61Vu7idpVgkgRrGaQAuDgZ7YNM1WF7a2ubJz5ECzqolHJHscfjRuBYvL8tEYpoX/s8zrtBOcemD6dKRJrfTm1O03ylJCAW24VTnP+NRRSM2kxaYXEsouMqS3B9xn8OtSXsko0a8hu0UXLSDcAPmPP/wBb9aS3DoPku2tNQe3gbyomtNpIJwzdif50aKl3YyGyvZQI5VLo5wwxjNR/aFl0maaVdt0qKqov8S9MEUmlLHqlgbgAiWyTlD3HOf61TQIktgsXkxXCebG8pLK6469wadaXyz3NxbDd5DsqkSHBxnt+lKgGt2cJtZgskCsxjOfXpVdpm1S1MVuFlnhfK8jPAp2uF7D4LmHS21Cxlkf7Ox2Bx1XmnW27TtQa084mApzjqVxwTUbqNX0SdVKfbUkG5WXDH1/r+dESDUIyZU23jJtDdCMcYoQm7bFg+bp0iRmfFmzcFTnINMur+6gv7cPcCSzYbF3EHaDxxUVvCuqkW4LLc2iZCA4zjqTQiLrdvJbzKI7u3U4A796LgSySyabFIBEPIkcMMgYk9/51DLL/AGXezs1uscUrbDInGfaoYm+1W0djcOTIpJBAz24p9mLi3s5rG4EckhbEZcn6E0XsO1x7zR6RcxTRo4sZl2shOSM+9M1eG1066tr2GZ4kUfKh6sDx/jS2jGC2v9OvJGcjb5b9QD6CqzXOHk067h81BFiN2XlT1Az/AJ60MCx9kh0WOGeOUulwRIw29/b9aludPubhVv7OVI037lYHGBVTT4zE9tZXkTsjBhtbIKHHan6TLttnsLhWWASnaM8kYxS3FexIkF1bzNqDFJraUbdyvz161Nf+fqPnXtmVSBFA4xw2OaoxXFtab9NZi8E0gOT1X2H+e1PM8Hh2S505vMkhYjdxwM/5NNdh7FjUZHeLTbm1UCaJA0pt14Bz14o1QR3Ol2ksSbriQkM4BAyD1P8AnvTrJ18Kau6yYksp48AdxuGRQk7aPqMUks4lt7gZRBxgHqcUdQ32GTzQ6nor3XlvFIkmyQL39DVWeOKfR5n3fcCgtjJ56U64ludMuEmDLLazHcBwQQaXUJTpsRuFQiOVxlNvyN7fzpbMB0yxa+MtK0c1rbKAnqAOT/Oq0EE2pWEcBwskQY7jnJFW5GxLIyWoRXA3SAHGMdP51FNIbLFxboY4yp+UHpxzTemok7n1sDn1pwPtnNNBpcdP6VzFi9PrS4646Ui8/Sl6HkmgYgNPHI700EjtxSgnNADhwOKM54opMfmKLjFAx9O9KeDjtSDNPxQITGBS5pGP5UYx15pXAO4pf5UA/Xjig9KAFHrn8KUkE0go+760JAA57mlwSKTv3pcc55xQAuPz9qBj3oz+dKOaGAYpc80nagYpALmgdaQUuePagAFKOtAooELQBz7UDJoHFCQxQMml6cim9OlOxgd6LgKDmlpAfxpM0AOBxRSAdzQPWgBfxpelIKXHbmgAJ780A+9J+ZozzmmAc07txSdBQDmkAuO9A9s0UoOKLgMbvXmPxbT/AEcEn6Yr09+nXmvK/iwzCJeuSf8AP9apDR45PyM45NEEmMDA579addZYDaCDnrUUGSw9a02QGiVQJ1ye1VQ2CwVTu7g1YcIUHPPeq3mEt+8yy/wsDzTJGrKfMKlSrdgelIAqPIDuWX6cGnkiQHI3oe47GmlCIyyneB0BPNFxEPlkqfMTcPVepNRF2eMxhztznDU83Jh2mMlW/unpULyO24ugC55K0wI/9W5PzRyHoR6U2OWS6zGwWWNDk56k1cVF8gSK4dm/gPaqkAhEhRkKAcsy9zTEWLaVzuAj2KTwD0FPuLWSbA3BWAzkVUgYu7t5uIz8qg9aljYbTnMhU4XPpSuUTwIkK42l5Sc5NSSyna0jttL/AC7B0IqfessW5SsboO/U1SMjPJGiRFm6knp9ae5I0OEL4U7WGMtTywdQjMZFUcL6VHLI87sjlVw2Qq+lOsgWuHwvlxH5dx65pDQiIcoFATAzyaGhMpDFSxJz7UTKY5WU5f0Y1IWnkYdI0RcDHU09AIjEQjuZMLkDb3qUTSC3JVcxscbjUIJRgqIWJ5JPSrUm23ePecofmKKKQiJcz3Sxx8HGA7dBTpAEZ/Pfcy8AJ3NOZw33MxjO7jvTI9rPtRQXHzEt3osUNFsrCQ+Z5Kkc+uaWOAxLmNixboWpt0VVAW3N3KqMinWsYkgikMhRf4VHemSW7SXfA4/1k6moZczvvkcqxOSo6U4SO8jKhEJQHnuaABMqOkZOBhmoQ0RMdkg/ebUY5wKSImRSo/1YOdxHNR5InBQ+YAMYI6GpCoXely5Xj5PL7mjcYIyh5Ps6bpR1z3pUYTKjyyMZQeY8cCpJYiojY7oowvPHJqCPcYzsGIccsw5NBJK0COp85hGu7OxehpHjG5VHyROCdyn8qaEWOQxxq0u9erdqfc2a26LHL+8mwNoU8D60Nj3JFVmgRI1xjks47VVW5UTAqhnmHoePyqZGkt5QkzFto4QGq9xJJBK7bFhU8EjqaAsXh80qlz5oIz5YH3ahu3MmFIyi8iND1p0AM3zRZiixgux60oiTKsg246yN0pAwtEC4+Tbu52GnzTmWYIgDcYY54H0oWEyE+WSYzzvJ5ouXW2jjXb5gPQY5z70AiVI2tkDfMGPT/E00PC8QB4Ocls8mo4pHZW3hirDnb0+lNAEkQZkAYNjI/hFOwwmeOEqzuY1PQL1NT28s9u4eQeXbzYAcYJquhWKVY/MMqyf8tGTgU0yRedJazFpFPTyzximINRgjtLhTby/aI/MBcj07inXHkSslxbxOxRsBV5pjedpEhWSHZasf41zSXEt1Zzia1lAhDBmCHjbRewMp3dydTtfljS3mWTacjaSPWqE0K3kQtrmciSP7p74q/rEltqAuLi2lZkVuY+4rGvGivIwVUrKmCCvU+1VFishsarGWt2Dysh+UnimXjHbGANo7jvU8cst3GuB5cqdT0OKq6jEY9jbyxbnIqxM0tNOAADg16F4FnZb+HOPvda8z0+Q/Jg8ivRPCUmy7gJPU81S3M3sfZHw0lY20JHoK9u0lsxqSK8F+F0xNnCM54HNe9aQx8pSRnjtXatUc3U10O7oaeMhximRnjjilHDY6mqKRYyT9abvIHSkU0jsR0pDBm3dRTew4phkOeaXzNy1ICScdvypnyn605iCDUZI2+9ACEqoOM0A5A4ppIU0qkE0AIylsDGa+RP2w5bvWPEVqsMbz2NlFtYxDOxzzzX1+rAOBzivkzXPEt1Z/FvVHkTzbFrra8DjduAPpXjZlX9jSuejgo81S54hoeg/2tqUBWYLZ3EAWYS8Hd6V9c/As2diraMtvF9luovJcAcHjFeU/GrRrW21eLUNHtYreG4CziOIAAcc4A78Gtv4feIV0+K01ATlEiIfd/jXl4apGcOZHfiubQ8i/ao8FnQZ7q08geZYTHZIq8+U3SvnSwkMUscq5yCCK+5vj1448OfETUov7NH2mWW0aG4Zozs3445x1r5CvvhTr9u7fZUWfkjYp5A+lZ1Y8z0PSwtVKFpHtvwu8Tyvc2V4WLJcwNZS7ccsemf0rH8JWkukfELWLRUkUxyedsXqMjkj8cVwXgW61bwjqS6fqkU1sDIJEyDtDA13XjxbnUvGMeoWEkgFynl+bbtg846mvPjBqVmbTavfuZviKefxFqp0e3iVIXmAmlkbkj/Cug13UdH8O/D250KyITXbecSCWNQcoeu5vz/Ss+5tbPwVpgluYmkv5CQhduWOOprzmK9k1PXIZ7gFI7tTDIR6/5xVyd9DKMblWe2upLu+tmkyigXSKx6+4qDToTBq8hOfLuIGlXHfANWNTea1+zXAO1rctayc8kHpmtjwp4PvfE0rq+baKCJ1jmHRuOBW8FfRFSaSPO/Dusw6PrCzc5jfJIr6DiSw8a/Dm7sdrG4i/ex+uMZBH418yXti+nanNbzZEkchVvwr3H4U+LAsNl+7X9yfJnx1ZD7VnVioyUjR+9G5meE7lryxSNmxNHmNuecivWPDME0GmJLIuFkQhSe5z2/WvN/FenQ+HPHlzFbo0Fpdr50YPTPfFehaIJP7Ftv8ASWaJRxH6GuWnDlq6GM3eJrweZdLFCiFt7bWOenvXDapP/wAJ5rsPh2KPy7azlzPc9mIP/wCsVb8X6zPaRHStMu3/ALVvCAoj52Kep9qlsbO18CeG7i8eGW4liC/aJEb70h788+/4V2zkomKXUXxR4oTwBotxo9tOkQkkKIVQM68cc9BXlWm648jW32ne85nMUkjHg56HNReLLy91fWLmGYDbOBPEQcjGM8Gs6cD/AIRU3IkCTLcKjxjrn1rCMeZanXGNrH0bd6bafE/4by6bc3Hmappf3EVeSg6MDXlXhG/nmkGkXHyajp5bDN1dRW58L/F0Gnra6gJCTDiK5j/vIeDW38dPh7H4O1Gz8XaW8ksNwqzB14WSM9R9RXN8ScGWl7OVnszV0S7kurVZCqnpxnnP+NepW9xa+P8AwW+irA0Wr2jeam8Z3rj7teEaLI7CG9tpTJZ3A3RtnhT6H3r0Twl4im0bXILtcyyRsCwHQ+3868y8qU7omcDjraefwj4oubeeIi3kAZEHZu4rYN9PqDSXN+xEcymNYB0VT049a6z4n6ObqeHXIowLa8bzEK/wPn5h9f8AGuYWZblEwu3A69z619NTq88Ezz5U483MjMso7m2mMYlEcqLhWA4Ze2asyahczCH7R5d2YvlkjkQHK0krZBmA3onBK+lR3k9nZL5txKkSGMvvJwGPYVTloWjG8QHRPDGpW+sJZ3Ol305HlrZ/cJHRsdvwrV1CeW4tItXvoEllgZZle4XsT3rC8LabJr2qQ6tq149zZwykW9uw4A9QO44FeraJe+H/ABdcXGg3NzLdNJAY4zJHtXPJK/l+grmlNRl6mnQ4zxFqfi7x/wCHriPw7BbJaxAO8Wmr+9mB/UjpXl6XJ0zWgt3byWSXifZb+2nXaVfGASD712Wjzan8OfG1/oOm3z20toxubGdepTGSp/WvY7PW/BHxq01IfGegJb6rjY+pWbbHZh/ERXE6sacveOjWKTS0Pnvw1pxmXWPAt0yRI6m4s5H6MRnbg+9Nsrd/FWjR20MQg8RaLKFkbpuUNyT364r2vWf2TNa1jWrCfwd4gtL6OzXfFPcMUlC9Qp6/564rnYrH/hD/ABFcfb7WK31h5DDe7ej9s5P4H8a6aM4VX7rHKqlFuOp2/wAG/gnY+LLy8+0GOymePcjovMr49+3+fevIPj18Nbu1luLeX5b/AErcr8fNImeCP896+lvBeqRWd5aXVq+QmGI6ADvWh+0h4Vg1jTLHxnaiOW1ljFtdqBz83AJ/z3r2JQXIeLTxElV1Pzn0z5SuQVYHIzXungq5i8ReG5dJuTI85TzImB4Vh0wf89K8s8UeH4vDPiRrV5N1sf3iOPQ9q6Lwt4h0+11GIi8aNFwB6V4GIi27H1FKakkz6p8K28Xx4+Bt34fvQjeJdBJVCTl3Ufrz/MV8/wDhfUbrRrxdMEjf2hpb+fbs5KnCnLRH/PSvRPh34yX4d+OtO8TaaY5dKumFtf7TxhuNxPt1q7+0t4AXw74pj8U6agfT79vtEcsI43EZPTseK56M+Zezn8jmlFUKjS2Z3PxT8Wp4y+Dq+JraPyjNaGC5w2Sjeh96+ONzy2s7KGOFORjjGK9H1nxVc2fhO80OB5Tpurulwyn/AJZsD8wUfUVj6TpEZ0XVpkDm3s7Ri7MuBvIwB9a9HCRdOLR51WHK2eOuzNISfXtTkPNVjKW6Zx6VNHJuX3Fe6tkea9zUtjhhg8YrWtTuVMZz/KsW0YhcA/jWzaPuAGTn2rWLZk4o7vwaWa6UAelfR/gKHMce4ZIH5185eCvmuFxnOea+l/AKjy469KnscNQ9X0CPCjArs7BSdi9a5PQY8gV1tnlTnHbtXSjnNLpwKFIQEHrUXmv6H8KdnPXiqsIeT8o4pA56ilOQn0pNwA5FADGbJ55ojhDNkg4FOEZbipwgUY70DGvhRwDiqtxKu4DPB9asvnbx1FUZhlsnqKQbnK/FbxdH4F+HOtawZvLmS3YQDuZCMAD3zX5tSz3NyWndjMJ2Z7mNuoY9T+pr6p/bP8djfo/hC0Hmyq/2ydd3X+6D+pr5Zmwn2u4iDiYriWP1Hc/yrjm7s6KaGo8do9mbZMRNkLg556EgetMtBJp2oap55E0LKeW+UHIIB/l+VVzOFk02S3i3Lu+Qf7XeppM3OpXmVMtpCp8wSnBbI4rHcspWNuq+HhHyEkk80+gx/wDWpsamPWLSfyx5dwAEaM7iq9z9etMVrmbShEAqRO43q38I5x+makvpYba90m4tUXZKoi8sN6nFIERwqXu76GSEtbQBiZpPX+H8az9kUml4IkuLe6k+ZiflVu39avNbNHrF9++dodpBjJzg9wf0qvYusXhu7iB85Ek5BPAWgV9SxqF0LQafPEMRoPKjCcn0Ix61Jp8L2mo3P2mctZyRknzT39CPWs9rmNbOwvbWIsIyFSMAkbs/5/Or8ltKfECqAggI3uGOSeOVx69aCirZ2qWemarPbbrwOQHGeFWi9sGS1tnLP5ES/LFH0JI4NPtpGisNSjsI2DzcgscfKOox/npU1nqAbQ7eeWDARjHsbgOfUf57UxDWUy6jYGYb5lX96w4UH/HpVgXKz3kz2luLe6m/ckSdGIHce9V9RgjAgSS4FpdMwyg/iHXr61NA8drrPmXDYkkGxQBkpx1pAMsZpzo95aCHyY4ptyEjAL45FRLaveWFiksSS75CynPCHPTNS8S2c0cgeYJk7o2/i7MKheUQaPBb+VKxnmz5gPCMe3t/9aiw/I0o5Lv+3YneGJY9uY/L+ZivQ4PtzVcrcQa3eF1Elh5TbkYZ3Dtx69aku2k0zUrAGQxxvHgBV+YNnoT+dFqI7S7vDaF52xuVZOXOf4ffvTAqSQZ0VltgfvBncHBCZ4GKkF++oXmlT28LBA3lNHjgL3JP+elM0m3gvNIvZ1WSJgwEq+gzwAKp3Vv5UFpeWskwJkCFDwpHQMKRJqz3lumtXf2Es8MDM4hT5ieOn0605YDP4eZtpgYfvgT12k8D8KhjRIPEpuLeMRMiYAQ8SPTppXvdNvrYlonVfNVexOfu0DuNuBcX8WlmKQxXjsDLubjAPBHtjFWEnl1DxTNHuEbOQI1b5RuA5Pt0/Wqd/J9mstPuZApvJV2HsVB45qT7TOfEMdvJEiXPkgLK/Tkd6QEkMa3Wj6hLI5hFtPtUJwruexrOuGjmlsLecN9oGGeYDjHYZrStZ0Fpew3hTbG25uymTPQ/hVfUZp5I7UR26yKSWEir90Htnv8A/XpjE1Oxlm1JUa5VZpVPl4P3cdj+lRxjfo175yqHDbYJGbuOtWEtimrLuGJni8vcTkBMfeBpsiQPoxhaLzCpIODna3ZhQGw15DcJo8dwhaJEAR85BPOfrViOynTXJ4SySRBC0rR907Ef4VQe4ZbPTNsP7uKQOJP4XbPIrfjKJrgLycyqGkQLjCdwRSsDMh4vtuj3c1rtyZBEid8g/eq3MZkl0mMbbdbY+X8548zGcMPeq9ptjt9RktYGk8tiShOMqT1P6VT1CS5vLW2miRgiuCyEc59TTEarwJJqqyqqrM8Z3wE5Bfvx71lxx7NN1FYoliZTlkB5xntVpmS2Z2hwjBhLvBzIjdwB1NR6NYRakuqiSZkdgZfMxwyjqB79aAsSRWqj7FcDdC/MaRj+EnoRU8F4lj4glj8mOeZkydvGZemc1Ra5W90a2Zi6JDOI7eTuwq6ZIbTW7VZImKKnzSkfePb9aYitZ3U93aX9pdW4T5yfNHRW7KaWUFdI0sXrjc8vyyqedgOMGnC5lnu9QtpYvKMR3SMnII7Z+tV/LzoIZ1eZ5bj9zGP4FpXGXr3afEEfnCUwMFRD2kHRT71Euk+euqxtnyUbewj6kAcH6davXNxHDfWlyd7RwqI1yM4J4zj6/wAqis0nsL7Vo1kSSDb87sfvMRxj9KRW5He3dq+i2rvDJ5ErKdqdFI9/z49qvajfSLfWUlnGiW7KFijUcj1yfzrOs4oU0C2hc+ebh2aQA4VGzx9KNVv1e4s5bVDlh5UaoMj0IPv70XFoJ9guXvNQaWZUtIFxIXwS+e2Pz/KqsUsdvorRKwY4IYD5RtzwTWlBDbjxHL9nmKW20mRZPmO7byp/WslZBNZ3jQ26s5fbIXzwmcZX/PemHQvRGSTUtFMR/wBbHhRjoff9eatubiPVpBbCJ4lV+O5B65H9aoNMLREvJDmUp5cCo3B9CKfpV5DNrRdFk8+GJ2aJRwWI6CgVya300WWlSRzXG1mkDyeWeFU9MfrS6xA9+umC3YK/nKqSLwCucBgfzqOyC3ejX7mBoJlO5/MPJXONo/Wq95HKNN068u42jkRhHEi9GXtwKS1GP1i3+z+LLe2ikCBfm3ZxvkFP09E8y+iuYVhunVpG3ckEfwn605zDeapbNeQlPK+RXc43Z6A0lmLhtT1K02OVRd7zKMlQO1UToPmheHSo7oTpbW1xHiF5OPYgj65plpu+36TA0YvLa3jLh/8Anp64qCbz7zwxJHMyRxG4H2ZSfmUAcn2q1cGx0exsrm2uS8Crx7ydxS3G+wt3O/8AbkttbxN/pMW52U42qBWbpsUlrHqV0kzsMeUIzzn6ir0V/f3GvQNGocbPMm3jbhMcqabp9oJF1XUEhlSNiRFHnO9R1I+n9KAI5JjY6RGxfeLdw7oPus3bj8q0i0WpeJLCUo8FzPDvkB+UA4zxWXcS2974cjkicwm3OGVvvSE9Dn24q1f2lxeX2gR3spW5ZQ8sq8bU7ZH0xQDJ9Hht7nWtUllQx3cxMUQfja3dqpGZ7rSrzShuxG+43QwAzf3SfStVZYv+EqvIZTvSSMLBLjhc9CTVGytzLHqkMgK2oXPmscAy9sf57UBcbqUyW2j6XCHC3IkEkEq8soHBBP8AnrVjVNQs7C6W7hn8oOu+KMLkF+49upqNbUL4dNz9sEkqSgOFA2oe2D69aztRumuUguYgkkWdkaqvzK2etAi9BcNP4gheKWSJ4k805HzH/Z9+9LpqJFJfMjD7ReMxWaVeIsZ+Ujt3pJpILvXLFrmbyQq7ZCnBDgcVPbxE3+swyMXI+R8HlAejD8cUhplTy3OjBrhYw0ZJSRDgA98iqrwSWyWsqRie3X94km4n5s8jFWdzRaRHaR24lRPlkfdw3PX2p8kHn2Npc6dOyRq+2S3Yckjv70bAXZIZLy7to1kSyaUZkjOAxHXaf0qGFnMF3ZF1WaN82+8cJx8w+tJq9j9o1WATqYJW2tM6t1I6EenaqnnoniSaK8MhilyvAyYwBwx/SgERwXLWWkTtNHgM+yMp1Ld8j8qmljuLAaeZc3cSfK+7qp9D9P6VHCEl065kfb9iWQLEyZLBuxFWNdla6ltrqGT94MAxjo0g/vD34oGWdOjRbm7ZnYqFEjeauFdO6Ef4elQWbx3VheQiVTLChMSdA8XXB9e1STTHVvEESzHyZI49skKnjd/niqltFbvNqUQheF3k2iQ9EwOVx2B5oAaZX1DQ7J57R1+zSbUEZ4kAPp/WptTljfUdOUxSXCQncj44KdwT3NEWqm20t9wAtUkUW2B8/v8AhUXiCc6fZWUsIEsfm+YRnBD5GQB+VDVxXsXba2Nz4hu0Qm4jeMF8Hkpj1/KqWnwzWmnazFHHu4Kxxk5yOpJHrU8Nw1p4kedbkp9piVzEwwE7lT7VLpcUc+s3jteFWkRvsqJwGJ5OTQtAKsVvbSeF4YwXjmiKvIT0Yk5z+FVtaRr23huocSXiEYYHhl9v89qbNIk1hJpEryKEDTeYFyS3901AmoCPRnuYwNkWAp/iBH+RRcDP8TXTKttJcQ4jO0eZH1YjrXEeKdXfWb2WUoAmRhV6g1e8S+IkurO2SBnBLF5MHoc1y8gcgyib5i3PrWqViL6EgxIpxGC2ACvfNPRC7CNoSp2nOf504qzQO4YFxj5u9WEaW6UOJCzrHk564qmJEVtbB2VZCwCnqO9bOjJHLM8eGU5wMimafFJdwo7r8yDjPBFa9pB9stUwgWWGTqg5IpMewW8PkzXETygs+FTHbnk1at82t5PaTXG6NkIIPTPapLW1t7m2nkSMieGRQ0nU857U+5hh1C3uXIdrmLBdU7jjFStxlrS7b7FqsUF4yvbKpACkcLgkH9R+dSC3aCeGP5Wt2ckNJj7p7g/56Uyyhg1OKS5HmJcRx7AmB0A5zTYLEX+m2tuzSRSoC0bEctznj9aXUp7FW7fyv3VzbP5EsmFVDw3vmrt7FbafL9km8zZ/E3YY6AUWo/tG3+zxSIZYydzPxj6frTrKG6MUttNIt5KD8sftj3/Ch6MSaIIIl0truGORHhmTkOOVB5zUFrImlTqBJ5iPG2wgHac9KkdpLj7XDPbkbFHO35/TFR20a3Nh5QRkeGPhTwQQen8qe6JvZj4g8EkQll8y3YE4XoSf8ioYUka4SB4PKtTllV+lNs7wXVjLbqDHPCOM9Rz/AJ/Ki0dL1IrWSYfaYQz7scHv/jUp2KaEs4XNx9iuAscEj7s4OBTWlthDJYB3kTzAdx69xgVPBepqgito5S0qbuSMbgOmKgUBbIbgstwsxK7SMgf5/lVuz1JWhPAjadGYPtJJY4QsPu+x96LJbi0tbi3uRvkLgxbuAc9c/pVdZYrpTJcwurhiQVHJP0pcwy6cb3zJSUkw6/ypGmjEiUXEV3HdQgNHjYh5LH2NVjCk9hPKw/eIQNh6/Sp4j5gF8JgyZyVYdAOwx+NRz3XmPFcbVRd2TtPJFMTsVH8nUrYzjf5wIDLionZlxPDMqyAgFe4/GrNxcSLNJMkQELNtQ8YP1qukMUkgjnQxh2z8vX6imSWbhZoyk+Qd5DFtwx+VV1ZYLsuICyyHJGOD9Ksm2jnj+zmX5FyRIagML3EJgSXMkWWHPBpARRNFO5t3OyEscY6j86kjiyjWqTkqFOHx1pySPPZ7VCyOvJ9VFVrq5FvEjCEBx99loAkMjTWa24lAaPkbu/0qTUrx7i3tnijWR4lAZh9ahkjgWaFlk3LIAOT0zRcqllOY1nBaQbCAOB9aLFdLj7+9jjSO5W0VHZQrsvQ56/1pLiW3tbiFhHshbGSh6Z+tQSyOheyV1JbAwTxkfWkSeR4HtJId21uMYJyKZBYItn1EQRzSGGRsBj1x7inwp9ku57SGcbXJ5bocVUlm3WMQSJnnjYncF5FNlaN4kmZdtwg+YdM0ATQxXF1bNaQbWkRizH2qR457q2jjjjSSSEFmIHzAVG0sUM0UkLMhePLAGmmUR3INvI2yRcEjr7/1oGS3F1IIIZIIDvTG8+9PuZQdsiK2SAXY5IBNNgaXTrp4BOCsvyhj3+tSQzz2rT2pdZGc9CePaga7leQiylBVmO7jae1Os5lgmkgMjMkjAHI4FPSeS5tWt3iVrpW3AsOeKklY3FioS3Au4xufHU4pANgiltbmWNGVt5GzPQGkjnkKyWpQGQEngck1BJIk1nHLGhSReWK55NSzNDF5F2kjLJj5vfNMkktnS6sSZI/LuEY885oaCLUdKM/mFJQ3zCrPleW6TidXBXceMfhULxvazhysYiYZCKchqAEt4HltPtUcwPOCrdqnhSSdxclw1uPlJJxz/kVVtbaWOYC4gIgcZA7Y+tWLEKu61lJW3ckgt2OKQx00h+1tKibLdzgMBkY/zmmX8tul8ApZlfAJwdoFPs5mMElnHIGTqGcdPpTbdriS3+yI6uQDyemaLDuSxyw6JdTeVIxtZOCg+nWp45V02dpFnGHHoeQfWqv7uXRWhkgzeI+N4H3h2qaztlutJdrlTFMnGT1I7DFAEot1ivUju0EkEiZ3jpyMjGKp2MYmuksJGNrGckFemccdabGv23TppDcMpgwojPf0NRTzXGpxCQSCRbaPDMOv+f8ACpEiDTUL3ktnHOVMjZ+bgGr2lWMkt5JpsijEhxknPQ1k3UyzxRSxoyTIuGKDqfeuj8K2ixxfabyORHcAo5PXntSZR1EMXkM0bW7S+XhTt6Ko7/yqtugNnMba8MTquXV8nOTz1q/pUE0d3cNFceYJEO1JDkD61DdphZIXtDHMxXzDGuRx1wKgZVu/lsDmAPbTFVkaM7QzdulVFFqLVrOSNoo2mUCTGWx6H1rTIJsbqO3MfmPMpCvwAAOSB2NM1ASz6Wq28eZo5wxyOcDnt2609xEM2FsLnTt/mF7hTGjHAGBjIP1qpcmU6PNA0ZluxOo2Ec9Ku6hJH9ht72eLE/mkkR/xDPcdqW7a2uIE1JZWgYyng9BnkYI/H8qNhplFLZbOFb9v+PoSgOhOQfSrGuOL6zn1KPzIZ1uFUg+/IxTJEGbW7EqSwyzhXDduec1Lqc0kdyYxCP7NlnyGHAyOlABPi7ea7UF0G1C24fKcdxS37SFXubCONYvIXzPL6EnqOKrX8a2t7ehyTaSspbb1wP8AJqw0tvoC3VpEVkhu412HnIzzVPYlAClotnLah4pZo/nXPyqTkcn8KSWyXSp7a5tWxJKSCuQRnHbFTWcVxoBliuissM8OVQMCGB6f0qCzPkP5d5B5aOrNCvpx1B/OpTsNq5E1ibK2/tBJXZjPtdMYKsOf8akMM0ksmowT+ZEzYSIHBWotGZoF23bFraW4wVbg5IxkU6CBrC9ubaSRo7MS7QVPI56/ypvcVia9SYXb3NmcSbfmkyOvoR6U27uLtxb3dtZhmVczyKOh/wAKPtaadq0wdvMhdDEox37E/rU8iNpF1JK8+23nQx+SBySR1x+dMFuVblY5/sdxp8YSXGZSuTyD1pt5LFc2DXcsL+bHJg4PJPqKntphpN7ZxFkjjkbcXGcFT1qtJHc6ffQy+ZvtZX3ENgjBPaj4kU9GPvJBf6S88J2PkfKe3H/6/wAqfcXsNxpTTIP36IM5GQRjGc0agkFnqBeFS1lK/AK5Gc9P51U1yNtJuJ544ybaTClMZGO9JdhOy2J7WT7Xa2rGTdOkTEknnAJ6fpUwvLjU9KtwHVmQMSRjdgHiqeprFYT2dxGrJA8AJA6DdV97GCCa0nt5G8qRCVXOMg9f609g3RVhh/tLR1LRoJ45iFIHz4Aqza2p1vT783cIW5hddrDqffH+etVZbdNPW2u0uT5IlJZivII6irH2Wb93f2jBkd8s+SM46ih6Andalf7NJqk16syk3MMYMTMcAgccVLb3I1W4W3uFMdzDDsUgcEAU7VYbm7luL20kUqGCqobGz60stvNcXAvomXyY0+bawyGxyf5091cRShMF/Faae7PC0O5k3DOSTxS4n1JjpU06CWWTKEdOlSatcyX32eW0iWaRY8ySKORg/wCFMmWK5WxubSMpcI25zg5yP8mhbCsSCW5022uNMncBnIRHPbB5/wA+9MtXl0+G9inkjkiZQIwzdT7ZqTWJf7R0YTSxlJklIGz7x75xVSSzhudJ+1/M06MFAJ7Edx+VO47dj6+6HvxTuDSDr0NOXjr+VcpaFAxx29qBgn0PvQDyRSdKBjiPQ80gpQeKB/nFIbFHFAJ3cc0GgHv2oEKOMUUBhQDk5zQA4dKP84powOBmlzQA7OR3ozxSA4+tLjj3oAAaOvWjPAoPSgBRS0gHFL0IqQF75OaUdKQnNAFO4BSjqKTHI9KXpSAOORS5wKTBOOtKAD9aewADkZFL+HFHpQKQAD+VLmmg5/8Ar0o9aAFx6frRQAfejPNCAUHmgkZ96TpQTVAOBzS5Hb9abmj3xU9QHg9OtH54po/Wl3deKOoCjnj1oX60imlyKAFIoXp9KMnn3pM/iKAFAGcdqXOKaDjPHFGT6UADf5FeZ/FVkMQz1Ar0skCvLviiu6MntVJajR5Bc/McD8c0WiDzFHI96bM3lHuQO5qe1jMysyjGPWtBNizxfvCw6fzquUCcxnnup6U8S4k2McjPDGlJjCFSTknhu9CRLdyvGAVPJRuuMcVBO2UAbKsT8rJ0qeRZPKOSJIx0PeqwUuVCPgA/damG4CUrncBIANooilgnjKITHs6qehNOmCAZOUYcfLVWWHbF8hD/AN4nrQMWdGiUNt37jgbT2qA7QfLjY8ctmkBaFcl2DH7vpTgZFj8vaHZuWbPNUIWJ1LlnUGNRxiruXmAwnlqehPes7zIrjEW3y/K5yOhrXtryD7Id4Mg2/LikIjW2jWFdxaSQt07Yq/fIbiFZ0cJsAUoOuKpws8oHzeWByPWpAFkQmJC82Ocng0XHoV9qO5EUYRscuacgS2EZmZnQcnaOlN8keV5jSnduwVXoKfCCyyYYqpO3caAG3EknmJgDyjyvrTYpI2QqGLXG7IA9Kbc2ptriNzJ5oxkDtSR+ZPKWCrEV5BFG4NhLPIXYyExR5wcdTUyPGBujDEfd561GASyyrmSQtkoelSY3K0shCbm/1a9qGAhRY2MLb5GYZU44Boy6S7pT90YCr3FTxLIHVXbZG3Ru9MjtgI3KEyyburelGo7iF2fcEURRkYyeoqEQuvyqTKwPyt2q3bInlO0oLknBQdhUDSh1EMeUiYkjnkUg3HtHsuN8jb5BxsHQ0ktwZPlUGMbgNoqICdY0Magsrffap2RTJ58YMk5GSAeKpiIXjfLGNQiE9R1p8chWXywfMd+A7jj86bKXcDzcAt8wVaaJBNbqCdmw8Y60kxkjvcglZGE0mcKmeKiUzMCLjK/9M4+1KgnHzbfLCjKyN1NON4nmI8AJmwd7HgU2IkU+cElZiiDj3xQxkSNpUOUY9X64qBZHlGDlgDye1XEUPKY2zKNmRtHGfep3GFlHFcLuB/eDne47e361Ayie63DMi56n7tTGPbGokO6VRwielG6d/maMRIOAh/iqhDL6RbeAJs8xj0EZ4zRbL5kSefng4IXpU32pTHtEIiG7BPenIvmRSLCFVCeWc1IXJUikjf8AdYZ+SPRRVed5FBRiDk7i6+voKLU/ZUdcv5anO7Ocj0FMfDSF9m0DlV9PrQMWLckmSpGOBTo8+fk52t/ARw1JbyNKT5h3gnOPWhyxkKplT13k9PpVAF3tlSOCWf7OQeBH0/GnRuk8Dwl0UxjO7bhm+hqJ0NxGixhSwGWduKfbCykieORXe4IIDL0FBJVleWWfyrmRpICBtJOcUy48yKMo6s8WAQcdu3SrL6juQ2H2dEbZ+7dxz+dVpJb/AE9YrW5kASRSdw+YfWnYGUJtPCRST2hIU4LA9vrVGQrcoXhZVkAyQO9XxBJaGRo5luYJBhjiswxLA3nRRtxkFOo+tA1oPgZbjEi7iy8MO1VtUkZnRCNqjpjrV6DAYyxMqwuCCo61m3+TMvsOPetSGrl3ThuweprvPCe4XcII4BrhNNbDAYye9d74Ux9qjCkk7h1qluSz62+FUjNax/QCvfdCBMC5JwK+f/hUQbWIHj6V9AaD/qlxnkV2wOZ7nQRrxT1Xrj9aanCg1J/DVAMXg8mlcY96XywTxSlaRQxug9KhxyfSpsY+gpjjjikAx+FIFRFCABUkmOgP5UEBkzzkdqNgIjkKc/pSoBTR8wx707OOalgQ39x9ktbicnCRRs2SemBmvh99dk1fxFe3yyFnkmYg9upr61+MHiEeGPh1rV4PmkaBo419WIP/ANevhTwlqqvawYchixLk9c55FfM5w7wSPay+Nm2e8XEa654GlnlAa7scAY6sCP8AP515fZyXdtYLZ782YOWx1IPavQPhx4gt4bu7jveLSZGU4Gc8Y/P/ABrjb2JPts8VvnyixVT6jPFeHgqjs4np1IoilhRYkZcpErZQKeaC0kkqXCSkBxkMBgio5AQ6ZIBXgq3rWdf3g0pLh3mCbV3KrHhvpXp3tuZxRH4s8QRaXphe409L6+ztj83kexqC2j1YeFX1qKBWeEb3SI/dP0rH0C3bX7w6vqwnlt4myoIO0DtXVeH/ABHFqN9Lp9kptrO4+R0JyHODg8/jXJKepuloZ1t4Pt/i/YR3Gnak8WvIvmpb3LAJIAOQD2Neaa/o2oeFhc2mp2stpqEU4kiDrhSvcg9CK6XSpp/CninUdNd/Llhm8yErx8h9PavU7XxXZePbW20jxLYpd2iNtW5OBIg9jXG6vI7SNVdao8VstDl8R6qLZf31vfoJSyjhWHH+NfVfww8D2N/4L1Tw+tsr3KQ+dbzOPmDqP61wPiTwTpHw/wDEaW/h+R3sXRZk81iTtI5ANehfD7X20zWrS6Q+VGflbJ4weDXt4eUZR5keZiJyurHxz8c9BbT/ABMt6tsbcXC/MO28cH8ax/h1rbWWpmIjcJRtA7Z7V9HftOeDlu4dThsTHqEkcwuIfKGSFbqOK+ToIb3Rr0M8MtvLGcgFSCMVjVjzJo9GhPmike+/EeWPU9D0fUjGyzQSLG0uOg6Guhm1qHRPC0V+0PyWyhdp/wCWrnkCsPRb7/hJvhxqEbxfaWVROB2z3/XH5VkWc1z43urIzQyR6XaIqmBRwzDrmuSC6ku2xveD7Bbi3vvFt0yQagX3JAT92P6f56VxnjDxLceI76CWO48+xuy0JjU7VDDpkfl1rU8beL4jP/ZtlF9l+ysFlbqWU8YrjrbTHF1qOlwgvvP2q3I74BPH+e1K3O/I0grasZPZ3ps2UJun0xuR3KHrVXVtNkHh2W7jx5M0ivx69/8APvWtb6pLb3UGo7WEFwPs10G6Z75/z2q1rWj6rY/Da9G0Pp8N6uxs9Bj8/StIq+xrdJq5n/CrWrTTdcW3vFH2eddjM/OCeAa+q/AkNt498H6t4D1Cdp7q1Uy6U7D/AFkWOVBP418N2Fw63KFSN2cgk19GfDPxfcmytNZs7n/iZaS4LIOrJ3+ua4a8XCXOjolH2kbHMJCfBfia48NTM7W8hElqXbG1v7p/HP5V22n615BErMBcRjaUTkAiul/aP8H2nivQNP8AHmhW5CzRiZtnVJByy/z/AFrzjS762vdPs9UgTCzqEmQHo/Q/1rmrx54qaMYPmjZ7nsur6p9v8A6PHdXapI07SiEenAH+feuTkcQSOmM7uRXU+Jre0l8DeGrUxCO5ZvP3jqcHIH8/zrl5dik3Lfu4Vcbm9K9LDK1NWOGVyubtLCAy3OYLXadxAzx2Fc5DoM3xD8RQIts8ljCuYkAyzj1wKLm5u/Ger3dlFcpb6XbgEsi5LjPTJ/zzXcm80/wLHZf2ddtcai9ozRWsY2nAHVm+uP0q5zsjSKtoZPjjxc/gfwumm2MFlFrUIZWJG6ZEHt2P6815/wCCdeMt7uhlczyKLtJD94sDlhXN+I7me8ntPEx5W5ZoLpcklW6c/wCfWpYY5vCHiDRZ3PkwOudw7ox7frXPy3i5M6IwtZHs/wAZvCrat4b0vx/pWUljQMQDycffU/r+Vc1o16t21nf27CKC5XhSeA46j869F+Hog14al4PkuWktb6M3djuGctjlfpivJ7TRH8L+Jb7w3JIT1ubYnORjquPzrmmueHmVD3W4Nn0P8KvE2oaNq1tObsBM7WQdMe9Wv2hvA32nVIfFGnxbrG+UCf0WQdD+NeeeFZIb2yUSSMkwYAqh5z71774dii8Z+FZvD1zcBJpoTsUn7rDpz6/41w0Knsal2YVFZ3R4v8MvF1vpum3I1JwnlAgg9Tg1J4n+Jmo+MtGutAilWz0WcjEezDOQcg5PbpXJ32jjSNYmsb5Ss1uzQSIRwW7N/I1AJopJY1AbzoiUfPT2INfVe0ckcHsYqXMZ99ocEcUctzYx3zxxbFMy7vxFYuoeF/Dsmmn7ToSiUfN5sDlc+wx/niukuba5tN0/EgOQV39KxJ5Jtzl8CJSD8zcUump0K/QzbMaf4btmt7a7vI7K5XItJV3o30PWvXtO+Ken6/8ADOPwv4kt7hEtFJtb4LwoH3VJ/L/63bzSfTLO4t4Lt9TcTRgqsEMe8AdevSt/4a/DgfGLWbiG+1G4t9Ft03SzBvvHI4A6VwVVTl71tup0yTUU5s84u76Jo2hNwXhRysUx5CfT9K7HxPJaR/Ba5t9EDzsro2oXBBGSTx7123ir4C6K/hXWU0FmaS0ZntXZjmQKOce9eIy+JmsPAGo2e9y1yixOp6blbOcetdNOaq6xOKVmrs8qzgYHb1qZeec8elVw2CQetSxnGK9pbWPNle9zQtn5HpWzZsAwIrDtmx159617M8qRjnkVSepLPSfAqnz0bGc4r6a8CKTEnHPA5r5n8BPvuYxznNfT3gVCbeP8K9KnscFTc9Z0IbQp711dqCBnHWuZ0SMhV711Fv8AcznpXWjAs52jJpQQ2O9M3b1p/AHPFNgxzDAxnj0NNA+WmOSXA9alVOOelJAOh46jins/GaRhkbQajLFRgigQ0yDrz71SaSO3jeaRsRxguxY8ADrViY4U7eK8n/aR8Zt4O+FOoGF2ju9QP2SFlOD83XH4ZrObsilq7Hxl8T/FLeOviJruqRO0r/aHSKRxwqKSAB7dfzrjJip8+WCd2d08l0i5C565qzsuDCEjDwyJgMpHBA6kmhoEkTU57fCMV3lYz91PcfXFcLZ0rQh1CQrDp01vGDJGwj2EYIwMZ/U1Wdlh1i4LAtAyYLMc4JHQj86hnvZLgaZeQM0RUhSp6k+9Kr+ZrUrKpWIAkrjIYkcj+dSBBAjmwuA5FzKWEblifkTPAqGcxXM1ncIhSWE+UqD1HQirPkSx2M8kbrBIw8w4+bco4yKq3F752lWMs4CTKSkZC4J54P1oGWIy3/CVJbbxDGUMkh6k8dPxqKGxla3vmjRUBYr5ZPUd+PWpHglj1G2vJdnngKJNp79vx6fnUFjNNcanqsL7klI3qW/5ZkdaYkiWS8uIPC0RgttqxuVCAYOR0P8AOlMG2906STdGwXzpjGeS/YCq9k93f+G7mcsZFgmCKc4DHrSal5qDTI5WYY5d4+hXrj9aQyezZJNRuQ4kgln37Fc8Ke/HaqdrFNf6HPFKNxgkIhJ6A9/5ir5jebUriSVgJ5gI4SOSFx1FUmufNtb+ylgdRCQvmD+/9KW4C6jHFPFo8d1IVljIMsm3JAz0z3/+vWhqk2zVY8HKuVUIq5ITHBBqC+jS28MWMIkWRwd8zP0U54APrihrmd9SsZiiMkqhY/L9CP50xj7a+SzmvEkREgUGJm/hYnoR702xhd9HnT7SzSeYHYkcKvb+tLYwi01G/t7tBPbkF1Z+SeOmKLCVZba6Eim6OfLLK2Aqds+oo2AS9vbqZLa4WeOVgwjTI5Bz/Krn7m48U27ROYlt1JZY+8mOg/WqeorGNJt44FV5El2R7eOOzfXrT51xrUKBHjnjAkcR9GcDGRS3AVoLxUufs9yiS83HOMMuefbNWXuLe80S1neRPthfHzfKpXjp75zS6NZwvFdz4WHzlYL5h+ZWH8LD3/rVTULC2uNItpJAhZCNrnhR6gigC7dwta6rbebGhCxgLIDgMx6E1VjWXdfQXZKJAfMMo6luykj8allvluNXsLcq7RpHsVW4DDsc9xnNRajYpDNc2byu8jOWcqRgf3Tn0piKM0iXtnDJOiribKtnLNH3BFbxvRaeI1llsi0UlvthlzuwhGAfwrJkQRaDEs1uNxkLAqeUUcdavG0W5vNPmWZ0sZIAItvJx0P49aEBDZ2MLadq/wDacgeBTtikHZux/n+tRRapOnh+GBdptIn3+cvXpg4NOgtodGvbu0mjE9sVchnfgkj5T9elRWatbeHvs8gSe2Mvmtj+HHQChjLq2MxncNLvtpYlcIPvFD3B/wA9KzbUx6el+FcywMvlps5Kn1q1cXMlvrGnXUW1oblMlV+6I+4/z61LpiRmfVp7VSysSEhYfeU9T9KBEVrEg0KKOMJJGpJzJ18wcgUsEaTa3azSTNDcSxbnXuvqDUE0M0unQiNhCLVgXQ4+bvn37flVhyt+9u0wW3uJlBaQcnjoR/hSESxzZXUzbtmY/Ku3psxz+NVtQhm/si3KXzRzmQRmAd165z+dSWl1OjXbxQiZ3PyRyDaDjqfrUCLNNpE9w8Sm4Rt0YX070yhb0N/aVi8bpE0aks0Z+Z2HTio9KluJTqNpEFiupwZWLjhMdR7VdkuLCbVNIEkJgeKIPPn7rydufyqUSy2+o30UkKb7mMl5F/gTqKGxWI1kS38OWySkugceWSvKEfe49Kj1pTby6ajLLLDId8ci8qw7/h/hVVmlGi3bsFMKNti2NyOOT/KtDThut9PaPc1vZpvQO3DN1IH6UAhnl3X9rzQyuHjdP3sq8AgfdqpbXUltot5NPN5Stcr5SKMlCO/sKuX1u1zr7AMGtrhPMlOcDGM4/wA+lVIraLT/AA7emJRclpB8gOQE7E0D0LmrajNcXWnywRIIzgCMDhm7k/zqzYMkd5qckygpFkSeZ91wRjj36flVK41EraWLQxbZnAWFT1L9DV2SC4tNVRHCpDGpabJyTxypHekhmXH9lOmXMcLG73thiBjy1qwHdW0m4s3ENs5MKRgdG9SabpboNOvZIY0LuSw9NgPb3ovpv7Q02xlhkNuVO1YGGBnP3gaCR1woj1YW4dYjGxmdFGSX7ge1QWLS32l3ZiVBKHL5PQqD0FL9lhudegdpVQRRneFOCz9se9OhsmjtbqEErJcsZREG5YdMcUwuULuSORbW7aB1ukbyyo+5z0PtWjYSQ/2pJvYQSrHzKBt3P/D+tQzBoPDscU8EiStcBI9x+Yp7/jVtx9g1RFmjW4iWEBZM8O3YH2oG9ShYyPc2+qWNwjLJG/mvKv3f90nt3qabUY20+CAq/wAsymDLZwncH2qC0e7todVguYhGs0m6Tnnpxn2/xqS2thL4Sd5GjLGUmBs8hBwfwqRFrV0S11C0lln+0QRgBGx1yeD7gZNW7G8vrDUWibZJDLG3myIRgjsf5cVWmu49OudKvdiT2kcW5FIyrn/OabbwteeJby3Aka1nj87BHAHdaaAZp1kYdEvzO4kaZ8qo5KL6j0qtKRNpunm3SJreGQKdw5DA9SPzq1A5gsL6SAl2iUokBHLKDzn/AD2qKZy+kWdzDEtsUYKyn+PPOaNgL17cy3eoNbw7ftkqjzDuA6dQR6dKq2mrSRQXenBQGjkLJCT6/eINMktT/aMciAwSS7XnJ+8pHOR9fT3p1s1nPrN5cH5Li4jZYFdSMMOv50x2IlEEljc2cRUQwEOsp+6znqpNX2tjZ2ujz6jcKWYndKhyQh/gNZ2nI2oaXPaCMm1U5MmOPN7g/rTriJbWxsLAKZZS4dwWyEI9DSEW2kEGsSXEaM0cv7qGMfMSh/iB9RUdhA9jdXltM4lgSMsWc5JJ6cetS3V09lq1pJawytHM4RLfbyp6NzS6fbQW2rX8al8/6xVflwfQetGoFD7NEvhy8hjBuZWl81wWx8vbip5ZWXw7ZR2iKsp+VVPQgnqPfr+VVNDRY7nVEZyblm3bn4Cr/dx27Vfa2H9mwzvC64n220g5wvcH2zTYIfqthb6PNYQXcrS3I5LBOGGO5p9hdgag7yiIpINsnPBT6+tN1spZPYXEjG4g+7GWHLN7H061D9jik8RXJicGJVBMeMgnHIIpbjJLSWefz5oYEDQKY2iibAePPBYVVhuWewgm8p4kglwYE4Dg981LYQwSNqH2W6KTP8oDgjAHYf8A16Sa8WfwzC8oMbQTbVZRw+D0YUCsO8QX6JqNnbTzSLkYZiuflPRT70sN0ul6ibaaJbppDt3R9VjxkMD/AJ61HqbSzy27TRIIYh56M33iM8geoBqSNXTWILi02TCRPMeQjhkxkgimBBLCLGxvpYGklilYboQPuAdCR/WnS31tc6BayWytBcowCmT7zsOjA/Wm6VCL59Qned1RgyxDGAUHWoXMV3ZxQNnFu6i3lTjK98/41NrBc01SexvA93DGPPQCVu+/sR6VHZb49RuY5IWY3S7psH5osdc+tF5ftFqcUWoK0tnbxjLv/wAtOflB9RSKl3b6zOsG24E8eZF3cLHjPH6UARQxyXdldpE8cluo2oP7rA/eB/Kknzd2cEqATpb4EiY5Mg7kelSW84XSriKNImYbkUx9dhPO7/Peo7VbaXSoJBNNDHbvskA/j77vftVIC7FKs17BLOkYa5j2urt88fuP/r1VmMNrq4M+5VYlIgFxtY9G/lS3Vkba8tbm68tZpBh93IdD0OOxxj86ra7ffZNYtruVTLDHtWKJjk4/hOe9AC6G407U76CRllmbLOW5yv1rlbzUo9IsdSt2ZJGmOVQema6O7VYtUdFhRnuXDb92CFxyGHpXmHipxda1MlsqiJWJGPSmlqSzLnZTIo2k5JPFMMqGQK0efm9OadtlCooYMQMg06Fpbi2AUKWVvTkVqQhTtUkDJQngHqK0xFDbsHViFKcHHINRW1s8sUqhFZsg57itrToWmtJ0mhVnVMAN1BzQO1ixo0BgxvdJbd0JyV5yR2qxYW8umupjlSeKR8sQeRT9PWCWJbeVCs0URIKk84yat6DBBfWHlMGWVZGZecEen4VOtymtBxtJ9PSOe1IUPKPMbdwfr/n1qxdJNY6hLewxlLaT5d0ePmGeuKjtJLe6ia0ulZTNN8jeuBin6TEif2lYu7TJHtxuGCpzzikh7obPcXVlPPcwQboChDtt6kjkfzqV5VjfTrxNxdYy6jnA7GpFH2G/mWQnyfJbcoJ2qcDBxSxM0d3BbSBWWSI8g8MMZB/lUy7glYpzSWkhtr2OQwM+AY1PDc85q3eKZGku4GESqxMmMdM9AarRW7Wd4IHhH2dzgEgEDPX+v5VE8tvp97HbOrTQTHC8kDJ4/KqtdE7Mlvp1cnU7R22bsMDkAjHT8waidpLjdfpMZMAbo+/4/pUksMFi97absQh8tGTwCPSobZYbG5NukzIblBuLdF7jFKL6DaH6reiVY7m3tVClQ02AM57jim3jxxiC6tLVVSVPnwOQDxyfz/OopFXSphFNOsgcbVyuCM9CaSMSae81uZfMjmHDjgdaHHUdyaSO20q6tru3gLBoyeW6dv6VmTi3tLyx1CNjLGeXQjgHNWbYmG4ms7gF4mhJQt2NQ2xEE0dnJGfs8kbNgjpTWgrXJ5xdRail804aKQZKr/CKerO19G0gWO3fn5cFW+vvVaK8jYfZZBJHGwPlgHkfWqswjubfyAWEgyVf/wCtTTuKzHsVjuhA1oywSE/KemPUGlSG2WVLYh2gY5APUHHXPpT1uXu7VbZXAuUX5s9D9KbL5r2gKvungXIweSM07oHcjVbdBKhmLK33XJ4B+lRyM17ZsySI0sLdOg/Ci5mivkhmEKo6rhsLgH61A3kxXoEKNHbSgZAOQD3oAmucTpHNGhfaAH2Dp65pk0kVrIjW8ZVSPmLE9anW0aHUyILhdsn3ecfnUMRnh86zJSWV3454oGRh0hnTDMVcc+o9aGHlNNDGytvwcN6VJB5phnhe1DPG3BI+YVWcr5CzAESq5BI9PcUAOS2LhoRywOcDqPpUDZ8kCWINIp+8euKmYwwvHdCRll/iHZvenzslvLHKs5+cfMMcjPagCpex206W0qsVkBy3vTpYVtnS5ikZl/iz2qaWFYLlbchSrrkEnqT0p0MflxzWk0OXz8q96BDY7kw3BIl/1i/wdRQLeS2cxs6lZeA5PWoYmjZZA0biZWwAO1I0qTxBo5GaRW+6eQPpQBIkD5mgZd0oPyHuKZp0aXG+OaJ1nRuo64HtQNqN56uzTMckY5BqWGVYbgXTSGaQg4AGCD70AVPOWZZG8ss8b/e5qaEo8QlDEOx+7UwWa1lMqqrxyLgnsPrRFHPbu4lVHdh8icYzQAhKRETi4ZhINrZXkfjVkiKwxdR3P3gFAxyc9ahglKFopbbzGJ6DtSMIms5454SZ0YbAc9KALIuXtHP7tJC4wAp4P1qGByJZ47i3Vgx+WPrgUi+U+nB2Vkkzjg9qbcKD5NxHKUkUgYx1oGSRyoIZ1miYIpwuOuPSn21vFfRSDzRG8SjZuPGP8akEzW06XR/epISCp7fhUN0rfaI7lIcwSNlh6ignYktJnNo6tPkRDof4qlkmnv8AT8owkeJgDu6j6VBOvlvuSD/R2bHyg/MKcxW2cRlXhglbkg8+39KVirlqaZZYmnEJSRFHyxr3/wA5qEzRSpDOkZtgPvEZxmpZHbScKJ0ZJfl+b696rw3LtutSVk3tkA8KaBsuqNtzBcWsnmoBksw5NOlgeyvIJzIJInIYqDkZ9KhsStra3ENxHh84TaenPamWQDRzRzSvCIsmP1PNKzJJLxXtJop5IAkMhyVX+Jax5ZhZSSvHGyWszbcdyuasLcPfLNEJymwHZv7+1Me+udQ0yGxkjQGAtsOMZ+tFhrXQbaoiaoYbXJimOMt2Fd6n2mw09d8KXdvENqEffA9RXOeFI7iKyLzWYnVWz05IrpISsipOsnks7bUjk+6AT3/SpbKtYVG06OItFNJBeSBVxIOmau3S3cNqj29x58wlLspIJXA9PT/CmTQXEdiZJ0indZtyhF5KqM9fSqMnkiSxvUtJIXugxZUYnOOh/wA+lIETXMu22tZ5QsUkhJKqfv8APpVJNtve2U/2iUxTM24ngqc4x/OpI2e0k2SnCSL8hdc4z2OalsbWW4vBYXkQ3wxGSMnjPfikInhgOn6jaM90PssxyS+CPy/z0qjeyNbMqS2itZSzF0APBPY8f561PJbNfTxWt5GyyRwnYyc4A5OagMhezt7WOZREAcO2R+X+e9NahYe8UV6bSwlDxJNMzIQvf/P8qla4gk0ubTEIFwlz36DHB/pVdPtE9vpwhJuLq3J+bPK4PUfh/KpHb/iVpMIw1yJ9oKD5iOvI/wA9aGtAv0Eti506azmi+0SiYGNSRz68/lTpYxLBqCS26faoAhR2+8O2KSWKO/toL5X8i5WQq8TfdP0p2pr57NqEMxREkETxrnPA4NCYNCxyRatbPLdZEsEQVQBxtHqOtRwQw6xZvJFKc2kJKlu4zz/n2qbUWlna4vLGNJI0Cq2f4sjof1qteSlYpLq3thGhiAl8s/LkjkU2uqGtCa1mfWdLtLWORJLuPccMecdsfpRZapJcWJtp7VJbtG2jcMbvQ5pFto7WTStQgLxF4SQB0545NVba2SaWG7+07iswPIAOe4FG6E9C1ZyR6lbXEUsCreowZmxyPanXCW92ZoZfnvEQMJR1UDjFPXKSS3lsobEmx1xyM5PP5Gq95byy3E11ZkLOXyw3c4oQmuo5Fj1Dy7OctvigJjfHJAyTn/PaodIit7uNbGWYu6ZKsfTsKv3EUbzyagN2FTa+OgJHNVpmEsllfRrtkj4YRrx9TRezL3GaZN5ynSpdqT+YfJdhwRjpQ0zzWk+mM6tdK4UFjgdf/wBVR3k8dxbRXjKHuIpDtCdWwe9Ta1LHqOnRXMShLmST5wvrn/8AVS8xIiilkQXOnXKBlCBevJI4GKsW3mLFJaXNqWRIv3bt1THYH86p6qbO+R7tWlhukcK6471LfXT31ivlzhZIVDFT3981W4tmLZoDbCxvLM7MsUVs8E980WPnWk8WkSoTDLJmPY33Tjrn8qlv9Qk1azsZlkCtbx5lQdXweufyppuW1W2geyf98hYtu6gDpikuwnoV7eFba7ubO4mZ0u5FUlT9wA1ZAttDvLrTkZ5YSCuXxwaigjXUbPJhBuUl4J++R60wTxX9pqBuIDJNFINrhfmJP+f1o20K3Qy4jj07UYpo2AQqRsTOGGOpqXTJJdM1qGecpJazKeVPA/CqmY5l2Sq+9kyrc5XHY+/SrVlBBeyw2zF4zDCzJk9AOTn3p2aFuQ6jH9iljuY3bMsgZTuypGemPyqDV5LjT3W9gDGKWT7g5AGf8/lV6Bra7t4bVpHhiRmeMsMlj6VAITeNFYmcIHkLIxHH0o3DZ2Prsf5xRnPPNAAFL2/wrmKQcjjpRweCKU+tLjPbmkUIPanD9KTpTs8AjrQAijFLjNJnJB547CnZ60DEx9fwooH40p5weRQIQcUvWil5wKAF/PPek5yaQj1p2eOKVgBVAJpRnFGM/wD1qTODQAue1A60DmnY/E0kAgA60uOM0Ec0dfpT8wFHOaOueM0nSnCgBOQPelpCCKOlLcBQaOtH0ooAXrQTSH2oB9KAHH16ikHNGc0Yz9aAF6D1oxikzmj86AFoyKTNKGwfamAuaUfjSUc4x2pAOBHTPNByKaOtKTnmkAp5NA4NITQDxTAUnBpSS3Wk70e/amAjtx0rzL4px4iUgnHSvTT92vNPigSYTj9aaKR47c7TKOOc1PBMUjKgYBqvcKXckZzmnElIwGyPQmtSLjJlMYbHzA9qhMLvHujOdvbPOKnlcbM4yem6okQhw2dqnuKNwIRIGGBkEdjVWeV5ZR+7z3yO1W51+cEjdjuPSoGf95siI6EYPBosAIrSgMjhx0w3GaYNrsIJEMZH3mHQ1EyiFCzowwMDHrTPMZdgR8s/JB9KaJY9o2kUvuVlXhAaRJNqn5CkzcHFENysisXgwi8AjoT61DE2+TzPNwScAGmF7EUkYlkCg8jrmtO3Zja7ECrFuxuz3rOnTy5SjYL55K96stsgKqA5hxkADPP+f5UhrUuPbhpNq73fvtPFWRtiyd7JtG0r3qCCaSQKEfyuPvCopPMIYljKxbr60CJLeRYDIIYyw6lmqIyMxXgtuPzAdqWR2uCSHEbY+ZF71JBd/Z5t8cPyDhge/rTuA0xym2d9uIgcZao5bpYygAbcRgEdDU19iW28uOQtExztFRxJI1qgyPlPG70ouMtRQ+datMAEkUfdPANV1yXjYRs3HJ7Cpbh4zaoPMbzM8gdKa8k32UqXCxZ60mCJJYwrqszmUAZUL0FVwZAzrvMOB0Hp6U+CQxqyIu8sMbzUZDSO247j0AWgAtJZBIJIBuABBLcU+NYluFLsJG65PQGooywR0JKKDgp60itl9ka7IeMt6UxFm4vZmwDtEaHhB1NAZ5wZIQYlQYfNV2RHkby2aSRe56VYjAeMu8m9s/cWjcdxqkBmdASrDaS3QU5VigaQAeaSMBuwqKaNlUhzsjJzt70zy9pjOSI2547igB0l0YmKtIZHxgIOgp7RfabcSMNjA42L3p6xpFG69NxyGPXFTxMjw7rSMtKv3mbofpTDYhklEQMew7SPujrUli4MbAO1uhHBbrTbOVxKHYbpMEHPQGnq4kQCdQ7Z+Ve1LQLkMaxxSs0Ll5WP3npz5dlEkjSNuycdBQGENyxcYjUfdAqW6AuIPNhjMMWQCf8AP40tgHbFiLpLtn5yg70m3eG3jYAP9WvNMVDGmxDljz5jc8UvEOfKZpNw5b3p3AmtWG0btvHQZ4AqvK58w9dmfzqaPaI8nIXOMMOSailLu4XycKO46VIxbdDKGVQQe59PanNGrlIiS83VUqSAlUYbQDnr7USRFNrRnCAEl+9MkZOJYljfiSQrtaFRmpjZSywB7SKOGVOuWx1qGyS7ETyWiqpQEuzN1qRJxaKLjzvOaQgvHjOPoaoZXne2v7WKG5mkju1JXjtWa1wrxLDIDIFYorNwRWvLbpqKStBbbbmKXICnk55qkvnagpt5hHDco3G/AFArXKlncDSyU+zySW7HbuPSs+4E1nctcNIhtnJG1ewq3IZIDJb30+yFmwpXnFZ6yW1vem0kJuIexPGapBsSQpBHcB48yRSDPsKztUIN2MDbjt3q+gNsr24Hlru3KTWVfEtecnOe4qyWzU01ckYBx713XhdcXkRU87hmuG0w8gHmu78McXcJUHGRVLcln1j8LTttoueuOlfQGgkGBMtjIr58+FhBt4ucGvoDQsGFecjsRXZE5mdLHyOtKCQfamQthR605mPvmtAJgcHmonfH3Tmgfdxzmm5C5qWh3FD5obk/WkGD0ppOF61IxGVQM8imvgDrzQ75AFNLc9KAGllXGO9AXIOe5pn3nHHGakXlsnOKT2GeYfG+1Gu2Om6GrhJbuUgAng4GR/SviY2N1oPifUtLuIRGySmVeOdua+lf2nPGLeHfiP4JjD7Y0cyyc44yBXk37RPh/wDsDxhZ+ILKb7RZ3qryvTa//wBfNfH5jJuq4dD6LA+7E1/hcHN1d3xSOS3ggd1SY4BOKyDdi8UygFHLkN7c1Z8DX1tFoGq/aXIKoERB1JNU5JLcRPvlWCD75kftXBhocqZ1T1ZUuZoLCKZ33SIDvDZ7d65j7Jc+NtYS6ht/L0+EbFWVuSPU1LaqfFN7cZaY2MbhECAjcc11uqa5pvgZ4tNhtDO95A1s5m4VGI4xjv1/+tW1SfQuMexx3j7xgNN0qPQrHGySIiV4+jEdgfwrlfDOrv8A2raRPJ5cvkh89OR2FZWrzyCBoZB+8sbg7A3VkJ5/r+dV9SvILLxdaSKf3YRMgehH/wBc1ny3jfqbxjfQ9J+KVvsv9A8RRBJYbhfImKe/TP61qaBIIvLiMZbknJpZ9LuNd+HWqiCISLasJUBOSO4wPwNZXhvWRq1lbS/6o7ApA7EVx1lzK4o6aHsOs20eveDbO4cFJ7cmHzcZOCOOa5Z9auvsNvpdrIwI4knXqoxXR+C5J71hpEjeZDcRnC9TnHHHr0rlr+yeKea2CGKSKTbLu6nFdWCqe64nLVhdi2ZmtruOYTPJxtZ2POexqHVNOsNUZm1GziuG5BcAZbPSpwDPA0asE74HSsnW9cg0SykuLoh2C7UUdWfsAPyruuQtDK0zT4PDWsyaTYTvm5j8wwLyAPQj9ane4uktL7RtKdY7rBOANrc1keD7GazmfVL5WF9OvmLIzfMq56VJ8QHm0vX9H12BylvdxeU8i9VcdK55PQ1SuzzW8huLPVEW7MkEsmYpxMOh7fyrYE1xBp9lrEBUy6VKLeUK3LJngkenWvXbC98L/EOyhsvFFmVnC7V1C3+VwexI71hT/BbWdMnvJtMWLWNBZNkk0bgMB2JWsIVIt2udCnbcxvCfhm68W6jfWtuB/Ylxi82u2Ardx+Ne4eNfg9daL4F0y+cRS6RfjZLAmcIccZ9+v+eK5/wFbWmkWcVhBB9lMWchjkua+hfALw+OvB1/4S1Ej5kLwO38LdsV69OCUTyq1d86PzS8Q6B/YPia8ssHZFIfL917f0rpfh1rf9k6ygIYRvkOoP389jXe/HfwXLo0bMYt19p0rQ3JUZJXPX+X515BZaqtpIrIdrjn6V51aDd0j3qE1ONz7N+DmoJfNqvge/VXstUga5sfM52SAcgV4lPpUfh7xrrvh6dDbRP+/t4yOFYdQP1q78N/FNxf2lpf20uzU9JlEyknl0B5Wu8/aFgtNQTQPHECEreGOWR0XgZ4df8A9debDrAVSPLNS6M2fE2pzXGkeFY2sk8hLEMJE+8cE5OPzrzLUrtfF1y+kWMMws5JiJWZsZP0FXtd8T3uqXNrpmn6hFiKIxo6rlwp5A/2fxrc8LDS/Cfh+Ke+uVjuI5txIX95I/se3au1PkicjWpqeHtItfA3w9v4J9Ptf7QeX/Qzcy4dj67Rye3514v4j1jUb+Ky8USSYubGc2l1CgACDPGB6Hmr3xE8SL4kSTW7WKWC/wBLuyrxkk5jPQk/n+dQRwG6yWUf2d4jhwpPRZ1HH45rNXk7s6IR5Vcqt4d864u9NQHyNZgF1ZnPAlA5A/HNcj4nnuxBpsN6z+fbQ+WoPbBro7C9vLjRTpeyRNZ0OXfDtHOwHJHrWJ8S763m1+3kjEmZLdWKvxhiORW6TaNI/EeqfC3xI+iaTpWv21y0t3pVyplgXlvLP3v613v7R/hG3eXS/iDocjPBMgu0YL15y6/hzXz/APC7xHDpWoFJxvjm+V1PoRj86+rfhcbbxz8P/EPgu6LyXNkDd6erYwYiOVGfxri+CbXcK6tafY8m8LyfbNRs7m3m8qK/AlBJ6HuP519C+CNZl0jVNP3Qm6uZZRGiJ1Jz39utfLukaW9hqGqaPDIfM01vOt97Ywh5x+eK+kfgEsOr6hp91NK8jW+ZV2jvjv8ArXn1qb59CalnHmOY+Pl5aXXxRvZBEY5wiCWNOgbGMn361wKwKJ4riXMcAyHGfvehrZ8cXQ1zx9rF9KrRSGZlZc9eax7lbd4kjYkRciQuePrX0FFctNJnC1rZCi2XVJfLBJiZSNq8nNZMerLqCyWUemQ3DouzM7FVwDgtgU+/1JpZo7fRrrDxAF3t4yeO/wA3516D8OPhb4f1TTb3W9dudRitxEzt9mT5nAySSSOnB475qKtRLc1SUFfqReA/hJrms6jY372q2/hxT/pMzMI1kHovfFd58SPiJa+C7CTSvh/b6aJYlC3P2eEMFU9QGHVsc/jXA+K/i++s+BJdO8KxTppNs4UtdnEhjXjHHbAP/wBeuFtrpbK8s7+2T9xfxlZFzkBv8/zrznzVJJt6HVCk5e9M6L4ZfFN9I1TU9I1e4eWylkE0Tv8AwOx5H0PNed/tF+Fl8KanI1uu21vyLhNo4yeuKh1CF4fENzDkfvBj0wexrsPi+yeMvgRpOrbt1/pcwtp8DkY45/T8676EuSpoceJp8q5kfMJfvj5j2NTxDBH8zVcYyeMmpV68g57Cvo7HiJmjAcEVq2x3FeT26Vj27Z6j/wCtW1YYKjuaLaiPTvh9zOnrnFfUXgePFvGSccgV8vfDkFp0z1Jr6l8FxnyI+u3Ar1KWx59Tc9V0UHaBnj2rp7bAHQk1zeirsiUjg10tuoYc5FdFjAsZ6cZpSckVGAV7k0KSTk9KYE0Qy/ParBQdc8VHbqAN386fI3IGMU7DGMQDUMkm3gnipX2nHOagZQ0hzyaQEUw83bt4z6V8a/tj+MU1PxpYeH1mH2fToskbuBO3Qn6D+dfXmrajDo2n3moTvtt7WJpXPsATX5t+K/EK+KfFGratdM0hvrhpt7DIUZ4H5Y/KuepLoaQWpizyXcqxRSfu51fl85BQe1RRR3E66hNCoimVcyKehjzjpSyiJbmD7XMY5g3mIIDyy9h/KoPtQ1C51B42aG4bLus3B2g8gCuQ3K+oyQX1jpktowFyJNnljgBR3FSoDa30ih1Ixu8pOpcelRyyW0UOnyBP4jHtUfkwpZL62n8S2qohiuFTYcjALdqA0M+11H7SNSQWojmdCEBJIT1+hP8AWjd5vhe3nKlZVdozxnpRFCt7d6hDKTBcMMkjgE+hpzXccOjmOyjfbEMeW/Zu/wBakoNUkUx6ZC0hAG3zpehYeh/SrttfsNVvC8ccTSr5eepK49azbhImg0gXZklcMMxp3Gc4/wA+lSLNMniiEgb45lYsg6ItUSN01ZYND1FnIMYkMkap3Yd6VIPO0vS0Li6lkcySbeAmf4QfWl0iJPsusBJVkjjJbyz94Z7j9Pzqjpxk/saIABY1lZ2dvvA1O4XLz3R07xDDMVL+ZhY067QeDj3q1p0YkuNQAKyxoTuk7knpVXVXa7udEktFK+eVXIHIOcYqzJY/2Z4jmZAwiVGxEpyWbHNAGZHAbTRJlliN0lzJueQdFHarF/dSpb6VPApCyKESFV6HOBTLW9kuNEvvKh3pEx3JJ2HtVl45p9P0++81tgX5YhwB2BX/AD2pjaJo7KOx1w3RfOwfvYh8x6cgVDpstnLNqS2kTxtN8+ybjgdQKqXMsM2q2RiuxFI+FnVOpI7/AFq4Vkn1W/hD+RJtO2THTA6UaE69CvbG2Nml8sTSCKQoI24Ug9x+tX3Zjq9pOCI/kxsHUntmspJJItMWeVQ/lS/Jg5Ujvmtae6d7iyfyN6CLKzr0I7j3x/SldJaD16kcFsftl6lxId7hmIY8DAzUHnBNAd2VTBcThYYscgAc/rWrBNJ/a995kcRjMOHb/Yx1H6VjKJF0m7k2h7dXAiROdh/vj0ouM29YeOCfSmVWeGJMQyY5zjkfzqnYWRXW75bpxPbSQeaZV6E9h9fb2qHUbqaSxsZwGWCNgyns5JwcVoW+muviCaMTNLD5XmlHwABjkUCKkKmXQ7s5BWeQKIx1iwPve2eaqyK8IsblZSLOPEcaRc7T0Of50QM0S3sloWbzcxyI/wDCB6ip5r4S6LBNCpCIfKaFV53ev0PNNCY/7PHBrF00MLXNuELmR+rAjAGPai7g+0aG8YidTvUtjt6A0kQhtdRaeOSRTFHl7duSWxyp9qrwO11YX8rMUlhAZ0B5K54A9e1Fxkt3eLItlHbw5uHIjSADhQOvP05q5EhW61J7QE3EcZWKEHqD97P+e1UIbZBPpF0sjR3d0p+Q8BfQipLO5L6/drGnlPGCYgp+8x64oGOkgXUdBki3Ik0AUybe+fek1SztE/smPcyu5yzg5GM8GotNhdLO/jlySgMzZ/5aHPKmqtzOZrHT42jJmaXef9hc8A0hGjNbT/8ACTzxRvmZUJ2ycIpI/marTz291bSMJZAIGAAAwCx6qR/Wrz5OpKFfy7i4Hl+ZOckccHHp0pmm2T29reXk4iaBDtGz+KX1ApjHXTQ3X2CEuzCFTvIXJZOu3PtSo0TauYJ8zwXI2EIPupjjmqkMZms7aRXJXzDKzqQAD/d/lUllI1hrCzM6s02HGOioepFKwNFewjhgjvkIdrZz5MaAcBvWrF+iWGl2c0cTssL7WTnlx1BH+ehp0LQ2kd6RJJidsKqruGM5B9u1RTRPb6RHdQSGRYZCrBjy8g9RQLqM04JBr9xJcXUgiEXneXJyPdCP89KksJVka6ubYMP3e1YGxgpnk/QcVHc7ZdRt5dg8+VQ0kcvVRjkH2/xq5ZJBLFdYiBn2Haof7sff69qYCXsbpYwXZQsluw8sRnnnoRT7aHGpg3BeJzGJpQTyX7Ae59Krx6lLcaHbyKzFYJfIESDhl/vfnVm5iP8AatsLuMuyqHJU4BYdP8+1AFNb4X1hd2lpGLS6DtM4YDlR1AqGHUJLrTbFZVWOUErCzDAZff8AGlSWf7fdpMI4L2cFixGAgXt+NJGBdafFPgP5NxtQH+Jcc/hQgLbJjX7VZgnmhNpVejP2/pVRIJp72+HmvHdqrPGy9UI6girJa3bWdOUzMGRGRiV6emTSWdpJDrV9a5dA6EyXA+9gelACJNO/hm01C5iaaVZtqZ6kA4bNSancrDq2nwiBp7Fv3iyDo4HJAqO2e5sfDZLXLHfIRDH1wQeo7jNXIYJH+xx2+x0gBlZ36l+4UUbgyvHaNf63e27KZbOSNpGkJxsGOKoJBFpnheeOaflyVj2jcF56jHT0q/C1zb620SbZkmBafccApjOD/ntTNKso4tC1OZwrRzFxGi/MVXuf5UCuR3F9iz0xdPhRreLahMvXf3OO2a0LKK7/AOEmjhjk2q37yR5DjaFGStU3M76Tp72UcZhQqsm8AuWx/KrF0Gk8Q2m+4SK+Ylpo93GfX2+lAyJN1xfX8tuWgX5/KVhwR3OKivZftGjKgkRmhO1B2Zj0I984qW1u2m1K6RozHcEExx/w+/501buCHRbstEEVHHlsy9XPUUrjIL6J2ezSQ7bsoPtc4PCj3pbm4ZPEDW0kY+0TJshmC5Krj71VtVup7fSLJLweZ5xCvMowQh6KfU1pbX0/XbaeGEztNGI48nOIsYJHviqEP0e21C002+E80bWNvJn0y/Yj9ahmlFppDXq4uZp5gZVOAsYJ4xSaXYxte6pHHMzWcZYyJNkhs+g7mprt4G0ny7KMXDcLcM/BRc8YH0/nSAj1BtQlu4pYXdJS48teip7g0NIt34rimDlEhRVmZB0bt+uT+NQ+I5pZNOshJK0EquFjCk4ZBjDCntfwRXkcnlSecAFLY+V/qO9AFqOOO71TUbSS2IZ1LSTIOmPU00eba6U5eZYI55AkMPUxsON3tmpNH+1w6vcwFVa0mQvcyKwzjtz2+lV7ICbTr6Nfmt3JCBuWGD1FIBdTVdIs7ZLkNNJbOQFkP8Z9h68U+KzC+JLa4UPaJIu5g5+ZX9B696rTz/bPDqziXcUbyBG/394PDfy/Ordy8txcWNtcsvmogedlBzx3H6UwHWMglvtRSZRFJKz4lK/cYD096wluWutLle4czQx5HmIOjZ9PyreiIs9cniup4ylyMJIh3fIRwc+vSqibrKy1RGVBaTL5WI/mBPXfj+GhBsRTTyXlpYCOFWs+AZJG5Dd1x2zVx2S38Twx4lIktchV6Rt6ehrM+xJD4XWW2kMtxBME8tupPXP0q3KpiurGS6CQSTczKz8qe2P0/OgN9i/D+4ea2eVY2uN08cci4C4GCB6E/l0rMW6dPDchuFjRmkxbEdSM85+tWLB2fVZ/tQDm43LGTz5QxnJ+tLZNbroEhlBuEDbAMcqwPDLS3ANTgbTLWxn3/bLKIqrrJ94P3B9s0Nb3J8VJeQgMJEDup4G3uGFS6pcLq2iWssK5ieVY5mJ5LA55H5VU1GAt4psy1wbWQkCbY/y8dD9OlMdrklmlvLNeyaZCHuW3Mlu5wAo+99aZbCTUtMSS5s1jFnKGMacRyDPIPvTGt4bvWrt0ka3nddiswIAJ54+tLBMJPD91ZXe7ybZiysOCXP8AOlcCbxXsltYHguG+b97GPvMqDqCfb/Cs3xLPbXCWN1AS0a7WAb+8MZ4qQRPL4UmgjJYRtuZm52cdPxrnNZuPM8OQGB42eB/LYHqP8800DMvxvfR2epl7aZxIUG8fX3rjJ9rSGTLHdzg9anvr6a6MhkO6Q8HP19agjVnypABxjB7VqtDK+oYiBhbcxHoe1SRoAVZCdhPPtT0V/NSMqrKo/OrtpaZMCvESrt0z600DROkQjheQS98ADrW80MkKGe3kMgCqpO7nOKh0+ztoonjlXKb8knt9K1UiigmuY3cLDgY2jkc9qi9mU9UPSCd2juF2MphzIVIyDirBu57q0jntrWOWZflOzggDjPHemxRWttObaPcq3EZwX64I605baPR7qEpMDDIPu/3v880m7Ma2LNzHJeadHPDHGLuF8GM/e4Gc4zURjTUNOkuzC0FwjDzNhwSeelRCOKwuoroTPNufnjjPcVL/AGTtElzHdKgV1Zl5yPb+dEtgT6D7WT+0rW6ZlkilKZkyeCucc/pUUaRaiI4orlo54Iv3eV4IHU5qWeG6luJLq1kV7Z/kZAeQM56f56VX1DzIroz2sSsnlbW29ckc/wBfzotdBsWLlEvYrcefm5QbSVHDHnkVn232m4t2txGktzCfvO2CBnipLmRrVbS4hhAIXe6+jc5FV7ryIRbajbSssvWSPnJOfShO2gPuTySpf2rRsrSTrJ8yr1HrTBO15bXMdxbBvKdRGcDceMVRvbUKIL+0fyst84J6nvV++Sa4tftNuUVEPzZ4x6c/nQ1Z6AnoV2h+3QTJex7XjxiUZzgdqJgl5YB4pCxijAwPTpz79Kmu/PkZri0QyArgrnheOtVp5pbGMTxhZomwJVHQ/lVJisSQRC8sVdeJkTJ6EVAVkmhjUON0f3ie/NNvtlq0j26MNwBZVBwQecUxHNlJlF/cTJn5m4BPpRYE3sW7oxXEMLxuZJox8xB+6M//AKqZeFBJFPGFC7QJNq9BVGWVdOuGLHzIpgOSOBmkuvNjvvIG3yZUA46HvzSsFx1w9os6zWodEIxktmnGW2huQImYqygbm7VA0b2omhGxScKF96neFP7LdJkInJG3jnj0ppWDVlaRJ0uJYhJG6SdNjcGnRkvbPbSIzbeQAOciq5jiW0WRmKy5wRnt9KsAyRwJdQyK46lSfmUUxJkMd2oty0kOZ0PDDIOKLoWy20d2srJKGyV605pZYZRPGRKs4yc9B7YqSNnSRUntlkEg4yPlx60XsPcLmdoja3cczbn52jqPrSoDbTIWAdJlJJPIyaFWICSGdCpA+Rl/hqAqkkLAzHMRGD/epXDoSokUS3EFxbYlIzGM1CFgktZYpImW5H3XX+RpZwxjjulkDlGwynqKa0rJNDd+YHjZsnmmIYbaOe1ExmInjbGCOCPrSP8Au5Ir37Tls9O4NOhd7e7Mk9sHtpcsoxwfxpQ8CPPHJAUBTKL3BoAl2zxXMV4XjdZT2YfqKdHC9ndSb4AEliOwHoSe9U7eNJ4JkcsGx8gz0Oe9OkkVrZTLIRJGQAByMUBcksy1qs0Vxb7pGGFB4Kmi1CLHcQvGwmyNigYKnvUl7befBFdxy7pdwBBPIApXZoLmC7eXO75uvIxQBCbmL7BJG4Pnhgo29x34/KmGSOW1VgWEytgj1A6VPcZtb2K5DqwkG4A+/qKdGhs5czbHWddyZxigCCW4VEin85lbOduOasXMu17W8aYHcPuEU4RtGrQz26PuX5QR0zUUdkFL21wjBgMLnjBzQBNLJPFexyzpG1vIuAq9B9fektols5ZEu4/lblAO1U3hEkc0TTMJIei9jipgq6hai6Mp3xkBkxnilYZIvkKZY2dgFGQvc/54psUwe2EDSGNcfLu6mlubea8gS5iZSqtg88065tWmVJo4t2DktxTExwlmMCWyP5WAeT0apt895ZxxhFklhyWY9RzVS6L3DrL5BGOCR0qdbw6ZLK1sxCSrtZWA4oEiPVYIrm2iH2cicfNJ60l29vDZwgByxwePrVm6hfT7lnacS+cgy3cZHFRRwtZzujOk8RXoaCmS3sQkhhuRMVdeVAHIp90GkjjvC6uGPK57iiJRbTPDcQMiMuVHp6VQYRSB4JmZFOSpHQGpHexFqsguHivIrcpGz4bZ0PrTbnbdXStYrIoOOGPQ1DCJJUWzWbZECWGeBmuk8FaXPdyS7DHmP5lVz1x6UdLiN/SrFLWFPJvCXjjVip/vY6VNePP5BiuYE/eSKyMo5x3FRx5NvM97bskZ/diRenWrMa7tn2W5Y7lZdrcrjHv3qLj1Y5WjSO1llnljDbmQnjBxggik069n+0NDdPEsMcGYdn3gOowRU10huoLeynhyLWFpEfofXkflWVqV1FqAIR/slxEi/u9nBHfBFJDJL1m1uC589WjkUARnPJx6/wCe1RRTm9tppftJjlgVVKEcj3B/z1qW/M1zqYmiffZQogbaMknAznH402+uUs9RufJtQsUgXzMD5T06VSAtzGTUXkvYJ97W8GxsEZJI54rPu8SwWUhA8+JN7hV+XPPXFWNSC2WoXUSYdJoFGI/vbTg5NRSqdGI8i5RROu3DdWBHGQaTQJj7e5/syazuYoy6yRNL/MVXtvKtfsl088mLiTeuOMDOCMVd0yS9t5Li1v4oZUaEiMbR6ZGD/nrUWnILmW2s76ARkI4QZwV75H+e9NaCaEXY2phpog1ncSb42ByOvJNTNK8fmQJF5dnLOX8w9HI4GDTdCiju/KsXdvLiL4cdeeQKrWqrfW6aSZR5onZ0YvwQeg/lRYExNQmhs57u38x40nkUMy8gY9Kesv8AZ0d5ZofOSSNcEjg5PBNKouPsU9m0Sy3CzYQsoPy45p00jJp90FQyXaqq/L1+hH5U07Ay7Zb9KieC/ZTGbU+WowQcjgCs/wAOF0vVS7tQls24rn17U0xf29bNc3MjR3NrENsaeg7YotnTWbTcWNuUjP3fXtmpYbj7SefTrgw3IAgvJR/wE9Ac0sEzHU57dVIQsIt2eWGf/wBVSac8WqabBZvma7ic8sevoRUUDTPazRQlXuo5v3Q4zjGef0/KnYa1JbmL+ytSvra5mIhnURLg5A5HJ/WmQQjRL2QeaWs2Q8++OKJEt9a0mdZ90eoK4zkck/5zUem4u4LqwuQUnjQhS+eQKOgtmCW8unXNtcRSL9klII5xjPXFJc2j2N9bSQSrJb3EwwcggDPQ0yzijFxZ2cxMwWNlRkJwD15qxpumm9EEKExBJCQMjIPv7UJgVdRWbS7l5HiWS1mkJOBkEZ607VLddKvAyx+bBN8pI6AdcVHL51zutvOVHklO1n+79BVlZbqWzkspkWORDwc8H8/wqb2ZW6EugulyKyxPJC0YPynopHT60fa4dA8m9gEqx3CEqvB254z0otLmaNbu3mdd5VRFkjIOf8/lU9hLHDG1pqJJk8plVWHBHUYp26k+RTby7Sex1VpXdCc8LwcdaZcGS4iS9hmRF8wHCcfgf896v2Rw/wBkmixbKjmOOXpg85rO01vLeOG5tdsEx3Zxx7U9xPRk2pG4v5JLyN0jgjOF+bkHjrT7yS5uH+0W+x1WMLI8eMk1TSSzh1Y28yOtpM2xm5wDng1JBMnh+e8gzm1f5cjBK85zT30HaxNfiWWS3lt4cSQRguByQ9RXUG46dOYWgl++yjPykHqacY4rLVPNS4MsTI3Hc56GoppW0fULWaS5M9vMNzbuoB4xSB6n2B/nmg0nTsetL29a5yxcZpcY9hSd6XoaBh17mlxxxSdqVT/+qjQBBxTj2pAM0p4pAFB5oHalOPf8KBhj60CgfWjvQIXtQKQZ96Xbkk0gD+dPXGKZ060qnP8A+uhgOxilXgn0pvVuppV9M9KLgLn1ooXNJQA4YOaPxNJ9elL360twAfXNL1OM0mDn2oqgAdMUDr3zS+vrSfgaQCjk0Z/CjNGM8mncBevNJR2FA496QCjOKO9Hf/CjIxkClsAd+c0Yo9+9A4PIzQwD35zSg560Zo7dM+9Ahc0UdaM0DFAzzQRR0WgGhDA84Jowe/ejG6g9fWncQjcD29q82+KbbLY9uOa9JJzxjj1rzT4qbTH04I600UeQLKGm49anndHOMbuxU1FDAPPZvXmnMmZGJJV/0NWToVcFHKqMoe3pTHdjKEXp12kUsrj7RxlHH5GkLB7oCRNoHBYVRJBLIGl+QmIk4I7VVkZhPuwH4wrLVqf5pXWNRKmeGHXFVGYRSApuBHY1WwImY+Yu0NlU5waqyQYYswwX+7jtV8SZj+aME4ySKpPcjO9GOfu7T0pJhsQyTvFbR28XzoG3OTT8JJMGeP5AMgr60k+I7JQy7nc8sOtIJEJRVyiKOc96LgRNHGC8gdgzHGDVyGWW2gEYcSMR+NQh1eIsVVgegz1pBFGh805ErcbR2pgrMtqqqwHJcjJHYVN5UyMqH5QBmood4X5ACCcEt2q+ssOSTl5FG0UIRWWBPKE8Me6YNg5HH+etOZEEhM0qqh6gdqdvkYud3lKRyq1VIhIidAZTnkmkMtXcVtbzGW0JeJwB83b/ADzVOSMs2C/PoOlWpLBordZTLhXbmP0ouRHuby0KDPy7qoEIsBhUZXkc80kboQ3mRmXcei9qg3YkPmyM2OoqRpdxAtzswOd1JgOlXDorP5cRORjqaN6x42xg/NkE96jRoxImSZHxz7UXMYjn2yEncvG3tQAI7S3LOsYZzzjtSvGpQA/vCwOVX1qRWESDaNpA2n3psYIjLQqFA4JNJi2Fjj2+Xn9wCpxg8mo15G2Lh06n1o8vfneWJUjBPTFTRxE3TeX+8I9OlMBm3zVUoMgDDbuuaFQA7Vcuw9RwKlYGCZpDgknGwdKY5lUBiAoY5G30pDHCEiV0mKzNj5QO1TjcCCSFjUAbB1qASHcDGm0nrIec0xyGlBhUyTDg7TxQBNcorxMIcRJnBPfNJArRWrRhy0gbAcioJt0MZMzmSRv+WY5FWVglIUyFUBGVCHmkMbEyNKyFWlm6k9hU0wiuECpI5XrtHQGmefLKRsTySoxx1apIVaOEsqqiHjB65pgRvFJEQGOAFwFHenJD+8wHzuXIQdqab5nJCjeyj5tw6fSmwJ5rsBlEK7t/rQJgm6dlHmMCnBI6CpdxjwGc5zk+pqqJUGFUFf6n3q0r43K67iR1PSkMdJOTIEjBkz27GggJIyMScD7q9BUSvI+Qg8kj+IdvpU6TeYpWNRGp4L92NNBYY8aebD50h8tzysZx+dNLCyug1upS3J+6/OBTg/lDc0KygttzJxiohGyxN9oBNvzlkbkCgknvbecXD3NtcpEVw+UOMj6Vjy2a6gs9zFO3nE7jtrSmZoHEyEy27RYVXXqPes1rOeV/tVjEI4wmXUHAH51VwKd1NHeTrEUDvszuqjMZS4ScLC4OAT+lXJHa7idd0azDlmHU/SqVy8F0E8ze0qjj3qg2Ft5XeZlbLuvQ+oqlcn/TPu4x61p20rqqmOIB14JPXFZl0DJeEnnn86slmvpsedpAzzXbeGgftMeDjkdK4/SVJIGOnNdv4aQC7jz3I6VS3Jex9S/CtT9niPXpmvoDQOIFHb2rwT4Vj/Rox14HSve9AJESkflXZE5mdNGQVFLuOaYvQdadvDHHpVgO2nAJ60wkkHNPYcZyTURPcdKQxcnGOlNPIpofdzQW4zQMa3AHeh36D170jHjOM0xsntyKQDhjPPWl3dcUwEHrk0ittIPQUnqhnxV+2vq6/wDCy9Et/wDn2tl3H6ms2/mTx38L57CS43X2mqHgJPOzqKzv2y7efUvitO8McsixwooKjPIHSuQ+Eevx3mpRWF1ujBUxP5gxkYxXyWOi3VufTYVWpJnW+AL2W98KzB4AXOHacnpgHP8An2rBv5b7xfdx2sdmLexgb5pSeXPvWdd2mqWmoz+HLZ5FtHnZlkiyDsNdJqV5aeDfCK2yxs18j9HbBPuRXCnyKzOnd6GlqWsWngbw5FBbSwzTy3K+YU5aLPTJ9ef1rz7WL2W8fVbJpGmn8wXls7jlgOo9aqrbm+128sbp2K6lF51u/bcBx+tV49SMSafe3CE3WnzeRcx45K56n9axSu7s3irFbU54ru9sr6SMeTdRmN1P97/9dc14gtzZ+IjHKCrxhRg9uK6sw22pX95pkG4I84mt5D0UE5/wrj/iFYX+jeKJ4b5vMlKqwkByGGOCK6Ywdi1Jcx7v8MdZlvLWK2jdAl7GYHDHgtXJWSTeHfEmp6LOgQpOZo29VJ7e1cx8Ldea2lMayZdW81cnkEV6F8SIpF1fRvEcR82C5TypgB90npXFODcXEl6T9Tvfh2txqXiOFba4eFoo2lEqdVwKr31/Jd6jM7kzySuVkkzgk+uP89Ki+Fd/DbXF/cXEstuYrd0EkQyckEDimkLBcblj3gnJJ6Zp4SNrmFTcbBCEMkjZ2QAs+Ou0VxmlW83xF1w3DCO1sbAM0aTHHmY9TTvEt7NrutR6dpNzIY9ubkxdB/s5qLxrrdr4V8PWlvp0JFwq7ZxJ2B6kCuyUjOMbsxPFXic3GqS29u/mQwwHBX7u4H/P5V2ujWbeOfhZqOmRoJru3QXETdWJHIx+VeOafIZjqTdB5TOPYEc113wW8TTWN9B5c7KA4jcZ9elZNONm+pty6adCv4SvWnSNX3LLGdjrzkMOtfRPwV1+1/tVtIu3aO2vo2hck9z0NeIa3pZ0P4gavBJA0H2j/SIj2Pr/AJ9q6Tw5d+XfQXYZkaM7sr1ryK8eSehs1zRudV4j0K68K+NQElEn2eRlfce2etd1YePj4YMN9ZxiW5DAqmeG/wDrVU8b6bF4j8HWfiOEgyqPJuc9S2OCf0rgtIfFtBKWO4qOc/yr38PW56aZ5lWlzu9jS8a6tJ4r8RXeo30Mai7XMqxD5SCORjvXntz4F8L3NsbU6a0Ewfcs8bH5gfWuztowWuIXLOSS0eR1U/5NVp4oVhVlX97Fy2O49MVpe+5tD3VZHLQfCyXQ0GqeG9XLzxvhraYcMD1FejweJ5dQ+Gp8I61p0UaiRpYWDBioOeB+Of8APTmNV13TvDsFwkomS4uP9VHGCRyB1/Spfh74MVPMvNRa8dpFZ0Abdt9Cc/54rlqxhfmtsbc0uWzZa+HkWheF55GvreW8uc4ACnBx0BI6CuA+IfjOXx1calstYdNNhMJbe2hXAZQefqa7T4mHU/h14p0y8IJ0q7iHmOg43dm/l+VdBY6f4F+J9iYtW3aF4ij/ANXf2wAjuAem8f4Vy1Jpb7FR095HlGn3yTX1tdqq/Yddg+zTJxhZMbQfzyazdNS9t/t3hmfJuNOl8+29cg5GK7jxn+z94q8E6E9xavHrulFxJFNYHeYmzkcDkH/GsWxsZ9X13S9dvPP0q8gURXRdCGZhwOD7YraHv6I1U42bNzwF4F1z4keL4Nb0u0ltb2SDy5I8bFkYDByTjjjNZPx18H3UOmrc3lksGo2E32ecocnHvX0X8O9UXRZbS8gmMkaNu2A43Va/aN8KQ6gkGu2MMRsNVh2SxHp5gHX6mvT9klT0PMjiW6vkfBNpciyljZRuZWBFfRvgTxtLpt74e8S2cf72yZY7xQ2FeM8EE/T+VfOt9ZS6TrNxbSxENDIU+b0zxXpXw18RRRzyaPdOv2W5XZyeAx6V4uIifQJ80fU9e/aD0ay8GfEHS/ENjCostSZWYoflaKQf45rv/wBnOWTTx4yVCpWxtXaGQdFyMgiuc1iOP4ifAlbOeBJr/wAOSNCZBneI8fIf5fnXM/DjxV9k8KXrNfJZpf2K28rdzKjY2nvzXPKHtUmcmvI4dUULdpL1ruZw8rF2aViCSCOtUb+9m8RaYLTTbHcBIBK83DEdCAKJLi/fU5bWw1Fo0mB8xrZOF47tXpfh/wAI6D8PvBj+LtZur15IWj328afKz5wMk9T34rulUSRlblfmXfBPgQeCp4NS8VG2stMjg3pDMQXkPXJUc+nFcT8SPjFrWvGxubHUWHhLebd7WCNYVI6AnA6ZpPHXju81b4h6W2oIi6Jf2uy3XdwpxwCe5z/Oub07TvI1HU/C08aLa3RMlsz8cjPT8Sa4XeTvI7aVH7T3FjjTQfEgig2tpuoJ5br1Az059epqlbQLbXd9pb+bEI1aWEgn8MdvSmWCG70F9OlDf2lp8hAwOcDofyBq1eahPeWNpqKKvmwv5brIeceh/SqjdtHVKyRytrOJ/ER+0Zd1wo3HqPU1J4k8QNpXhLXdNHFteMpEeeFYHr9aj0+Jv7emedfnJ/TFYXxCcLpjJtyhkHJ/lXXRTdRHDXSdJnmitwR2qSI49/aoQeSB0qSPg5A619N0Pl9maED9PT1rZsiMgDrWLatkAYyR61r2m4PngChEs9X+HC4ljHvX1P4Mx9ljAz9a+XPhuN08fPQ19S+DR+4iznJxXp09jz57nqui4MY9q6CIfKDmsDReEGOR0reQ4Q9faulGDJdxbjOKcEZhjB602FSo55q5EOOlAxYuEA6U1iSeakcEAnpmoQSG6cUBcTqeaYTu79KJGyTjio0QuccgdKTBHin7V/jVvCnwzlsYpAt3q0otgAeQnViPw/nXww9oTNNDbF0slUMfm4z6Zr3P9q/xxD4g+JX2ZJA1lpMRgKnkeafvH+leD3NxtaWJ0AsnTcZRwM9h/OuGbuzqgtCS5ubIX1jCxGFJO88kAjhc/wCetUGtnutS1OFin2lIzg+gHY0QoqyWkBYzFd0jFFyPL7DNPsLrbrboYwxuIirMvJCgcH+VZX1LK4uCNBgBaMzIfkDcZFWb+KV9WtWeGNZo4QDMp+Vj2/pWfc2ZfRJpb4BZEm2RsOo/Clk1DyJtLgugfsW0K0qn7y55FO4DrO5vJNXu7a5Cw3LRttlC4Cgf5FR28bzadObmfGMiOQHoavTTRx6p5c4ILgiLAyRGRwc1Vhih03Q7xLwFog/7sjk8nqPf/CkDZG8LWSadBGBIh+Y3JbgH1FWY7l01uCMRF7ic7VjXqUPXNU7oyQeH7YpvkRXyxcc47D/PpVjUJLp9esr22jK3LlQueNi45/rQISxgjiv9QmJ80wI0QhXqSe59qgW3V9FmV/llbDcHhU9qtWKgeJ7yWIhbZo2BHqf8ao/YnnsbuYSby3CE8ApnkD3pDJJo5YLC2u4JsMp8qKPOMY6MKsXVyLrWYDFvUwkMVXo0mPX3pmpXJl0qwkCq4g+VMDAI/wA5q7cFHvrdpYY1IRTuRtoLdqYiC086SK+jiCQyyFt8R9e4NVv33/COIspSOa2kzCrnAPPIxV20Ci9kikHlSysQ23qvuTWfFaPJZXiXcPnukym2KNkj1z7UXGWNRjSGLTriaJFuPvGaIcMD2P0p9vM1lr0sM7vLFNHlpOwHt7dKrazNmKxhkhlNqsgIP8IbOSP5VeFux110D+cjxBvL7rxyPwpAQWMMQ0K5S4kja3mlPlAfeQ+tStMltpdlGitc28b88H5m7gVHbSxw/wBpPdfLbxr5aKF+bd/eFT28kdvodq0UzR7J97lx1Y9KLCuS7lg1RoJ1ZlmXc8WMBYyPX2/pWfbSx6Zo2o+U3mRTP5ewKSCD0NW7g51i2keWRjcjc6uuML3B9v8ACobK68261VbdkFpJEU8tQCQByG/lzTsArB7a304hsQ7sFH4Af0I/KtOW+S31UN8025FkYH9VNZqzi/0SCWSPzPIIVxjksO/vU3nx3NzYmKQRy8NJHjnjt/KkxjrKYyQasba3UXjAyeW/aP2/SoYYrmXSIpIHwZPl8naPvdmU1WIu5rzUZ7UeXcBSCueQuemKs3cypoljJNJ5EsTrseM4BB6kD1/xoBE+oTNda5ZRQ4juo1VXIHyyuByPqapPavKNQRiLWWMGSQDjOD92nagBFqlkWdhJHtkSQfdZu2T+VT6GBquoaxb3v7qVlMryP2I/hPt0o3AinkhvtE0qa4nEN60vy56eXnA/rVu6aNvEYijxG/lqI2I4YjoSaoxpBcaYJZoBtSbZBKnPygc5HpVuPURHrVmkltuUrsiuD3XOPyHNVYRThmlEeo2V2BCEk3+YThgfQnuKntprY2VuJAVlDswkiXdvX0NRxaf5Os6raXRW4hLcXBbgE9DVVs2ugXRFwZBHPkSRLwp7Y9M8/kKkWppmza/8R2+23MYMWAzHOU6ZH+fWi1nhgN9axJuijVkffnBcn5WX9ahs7y8tNSsL1Jlaynj2Ir9cnqPr1qcW4s9W1W4jLSwxDy0jxw2e5+n9KBlW/t3tdHtXtsG0yDO47yHqPyp91C82oWaJGm2QZbccBE7g+1Osrvz9HkgRsjzCJI5Oit2zTZbI3T2LW77LmUYkVjwADz+FA7ktrdLBfaktrMlyyxbIYY+fl6kmqpea+0EbIvs88TguB/y0JPLfhT7ZUtfFV35caLIybYEHc+tZ8UE9xZSJK7QeU5bngSHPSmBqy2EMuq2Mx+SULtnZW5J7ED8qEbyNR1BYo1N5Mf3Yk42IPvDH51BPbobnTBNLkAK0zxn5hjkD+X51dMrah4huz5LW1yYyPMcYA4yPzoYiCQRwQCRSfKjYLhRhcnqDVnUJIH1DTbKa7kl8uPM7QDJI6gVnSXF2/haVboxiJn2pIB8xOeQR/WrM032cWTxTKCkeHbbzg9ie9SGhW1OJ7zVZ4ZAWOzIk7YA4BNQ2NvJHoM8hki82InyVLDOD1FXNNuHg1h4Z1M4mVvN29EXHBH6VVt7bGi3lu1sUmBJR2bvQBZtrhY59PMsRnlgizJKRw6+nv/8AWqUvLZa7cuPminiy5PRF9QfyqGe9iisbBXjcpBtJZejnuv506OC/1HxHJA4DW0sJlMZXAVPSqQEtpK/9l3F022VZmEcUQ9j98GofIns5RNG5WJHJeMnlpB2qV7wPpjQ2fJtgYlVum3OeaSD7PeaTbPGzpJBIRLtzkyev06UCJIrCS619CMl7iLe4k4APdT+v5VFYPJaxalBFGZZYshLdDyEPJNPmsRFqMCS3D288hDvvPKr6/SnaTqFmmr6rcQF5buYiKHKkKG7/ANaB2IobiK70GBRH9lERDblP3zmo5rm2utS0yXUUCTTDbNIBnIz398Ypr30T2M9pJCESBvMViOA7dVNF1ZyCw0m0kAmncNMXHJRPQnvgZqUNk/2iQeI5oUVsbfLRtuSq9iagtbqeW01O3uYWuLe3fKuB91/WpG1GO21WCKMyotygiEqfMdvTIqvpsb6a2pxrd/aI4C2WYf6zPTj1qrWIuQyyM3hyGO6QyRvN5zMDwmP4RWrqt1M+p6Pdacmw3UQjjib+EdMf/XqnpkNndeHZLfzmZ2cy3Cnjbzx+GKtXl7Jqj6ZcW4SKZm8uMFcFAvGR9f60iiWOxFvq7usp/cKxeBTl2bGNuO9V7QW8mhagqwPb3FwTL5xOduOin0qw6WY8YhXlMdygxvHCtJ25+tUAjSyahZzq8SO7bihydw6Z9qpgQbzqGkWstwQtxGCkUrc5XoRipJ5Gs7jSibdrqOEArJniTmqrKtpoTQzSFJs7IwBnnsRV65CW2maZPZs5W3ZRJvz8zeuPQnFSBduI3TUJEtQv7755vMOAFxkqapWRZLKWK3kzyTE/cJ3x61JLARq0d5LPsM65kiJ+YEc4x6VBp0A1C8uVmcRKSwiGPlB/pmmIsWsDXvhy6iYeXMkmYZ8YDEdRj1p8ss9hLpryI08ap802MsB3Hv3qCO2kj0aRpAZBan5MNyDn9ag1fVUlsIXj8yKIkSsAfkZ+6+3/ANajcZbvYfN1uN4ytxFMN2cYRUxz9KSCGezgv1tkBCKwjT/noncemRTI2Md3DcQLJsuAGVH+6vqp9qvQzzXyXNj8sTyO0kGP4RjkCjYDOtkW78MmWKOSO4RgfJ6DnPzA/X+dTaw9s1xpiagd9xAo87av3gexqK3t1fwzILid4vLbAMfUvn7pFSauxtrLTZcLcW+R+8HLA9QpNIZO0Dx6xcQWyh4ngWT5m+6p9DSWzxWEF0XnEsUqeUqQ/Nt9z7/4Vat9OvDr0cwbdbzQCQgrwO5U/rWbHbLJr12wby/lPkRpwD1JzTEOitoLfw/bSeayxRz4kXqxyfvY9sVLq+nRTS2l03liYuBMZD8rr2OO3GKr2trcyaeiAM6R5lJXox5JU1Hqapf2FhLMfLBly4J5KZ6H3pWC9i+009hq3nYEiuFgRNuSvowqKJnfVrq1nAljiRzLkffb+HA/P8qu+IpodJu7a5iHmxlFMJU5JU8ce4rHZ49L12RLdpbkMwkLSD5gR2z7UwMqxkkna+NurDON8LvjIHX+lcXq2uJOGsvKFuFfJI7mtzX9dS21C4lCNBLLv3Dpg964Xz2eYnbyxyC9Wl1IbIZSjmTLELngYp0CbuQ/y9Np702RjFyULhjjJ6ZqWGN5SYlUnn7p6A1aEy6tsqsrRuu5VyVzW3a2j3SwPAwXau7a7c/hVWytobO43SREgJ82O3tW3Yx28Oo2kmGCFMrG3XkUhrUn+xTahYQCMCN2Yqyuwzgf5/SrUUTT6ZdW84Kzq6hSQPm65qG8tV01raRnaUzHcEccrg4P9afdxfaIGv7WfKrJtKMOB/nmpk76jRbinkb7RC9uJSkaiNnGDnpj+f5UWsCTWAhvY3WWNDyUOR34/WlvovtVo15BeCIRKoOM8HFSyC+ns4LhZI32xg7JM5Y+tJ6oFoVtKvIkkisFjDW0hJV3UhgaLWWG1laK4O8XEq9G+4cYFStDPc6PbrHKjX4LvICcFBntQpGp6PHuizcxSkEoBnAHWn0Actx9nuL22RyI/lDEkZbB6j86rTzPp+ozQTY2yxhUPdehz9adBIbrS5pGjU3MEuAwQZZT/k/nUnkx6nY3F1JCHuFZcc4+oNK9hvUYzrYTxxyzLJGAQBjBb0zUF19otLoB1hSJz94cgA9KrLDBqiXUUiyRXCKG354wOOKsRRf2narbNc7mRDgDHzY7k0no9BLUqXFvNbui3EYnikOU3fdwe/FLcwJagwXIJjcgovY56c0+G+ee2trNZVJgyG3DIYZyORTgjuRErJcSZ/jbgD2q7i2CBhaTTW0zeXAO6nnHTAqGG0SSRtOEvysS656gD1p8wlngMOBLKj7gE5I9s1Xut4U3SJ++3E4I59ecfjU2HfqOiuJLZZLWTCOzgB8nA7c/57VFDkJPZybZ3DfKM8fn+VLJLG+mtcZ/fvkMB/hTXEf2AXJOxtwBKHOfSqQ9Bpgm+ySwzR759wCDuKqyR+fYOzhluYnAB5Bx9P8APWrBn+zSLexO5kLZKkdB7frSXmoyCcXOQUd+mOQPp+VSr3FexHck3dqGMoSVSNxP8Xpio2eaGeK7WQu2dpVuq1amVBdwu6q0Ei7sHpmq9tMgmeOaErGQSgHXPrmrC5HKJor1JmCzRTZPJ4pfL8s7JI8buhHG36U2FIb+N4d7RPEDjuDSyRSXNl5glG+LCsD1oDrcbZQworI07AqCQv8AiKFSS9QG3lA2H7r9DRI087wyqiugIUuO9IYxHeM0cbJGzcqAcH6UA31JJbaefybgTJtDbTluB9ajv3ZJkkCDY5x8o4NEMUQd4n+WM9OehoDSNZfZ2IQKSQ5FACFY4rkIyvslBIU/Trmo0gRImtpH2/KWXHX6U6V5ZoV+YZi4y3ce1F7M9zsuf4UwhAxmgLISKV7m1jtRKFZQDg96fc3Ms8kUzMuYsKc9eKjNxH9uScwDyujYHBp4jtXvDHJG6wucqR+lAEr30huVvGUFG42hRj8RTYpw2oM0kCfZ5OQMcf561HBbo8k0TSsq8lCf5VEIzcR4MnlmLkJ60CLalILrbOu5GB2qM8HtSxLbiKWK4Y7gvyDPINVpw12iSGQIYwPkPHSnyRvcLFdBkKhvXk4oGh/7qS3xNI29F2xkf1pFWCaz/fSkTIRtwMjFPmR5tt5hGVm+5noPpTGt2S4EhhCxP6dDQBbmhjjt0uGucyk4246emKjkuH3x3Jl3sr/dPUYpnlLZ3Ra8ifySPlGOCe1R2v7ozCaF0Qj5eOee9Ai06uHW7KJKjnLYPJ+opLaM2lyHeErDLkkY4P8AnmqNsSvmp5jIFPG7v9RVmO5lvLdw8u5YuOTgfhQMlsoIXvPs7l47ZvmO7sfarFj5f2t4fPKxMeGPYVUkv5L+3jaHBSABW9Tz/wDqp098J1Ekdso24BIHI/zzStqBNDGsnm2gnGCcgngU62kMlp9iIEkqHgr3HrUd7dWNsiyQxMCcA+59aJjb2bJcJI2Sg6e9Kw2xYYjdWskU8Ja4DcHvtFMjaCSNhLuRhwZF7j6VZglNpdrNHcecXj+YAc9P5VWhlaxvPOISWJuCnUZ/xqhEt0Z77TXu1uNxiIQIw5x2rLu5J721FyXV2UiM4IBzj0qzPI1neFJoGSGVdxUDHJHBrJi8uO7ELlkR+p/rSB6k0rM5RxCTgKjMBwDXf6HpMdppiiWF0kI3LMp7EVxvhe0lvr2WHzT5O0sffHSvQ7KW6t9La33x3MXBYSNggDsKmXYaLFqjJbW0Ucy3cRc7o3OSuB/OoLryWWRZEe1Yg4VRx9aiEkV9HIbGF7XZg7mHfvg/nRc3nmakSsayxPtidn5H6d6yKLN7Jukjlt5t0ccaRPzliDjJx+VUtRRf7elRYUcNtXzE+6/0q2RGNWmtRHlTIqFk6qKqDZBqV3Al1slacLCTyBjr+PSncRFevHbanNDDKyMCI3yvC/X170+5mQXNxp3nlg+1SB0LetQuJ5riSE24muGk53D75z1B9KsJbxSpcMwP2mGVeU5OfcU7gTRWsUMF3BORJOFXax4kBz0H61n3emWlxNKL4zRSxRgxMnOcdiPyqSaJtQXUL6WTybpHUfN6e1UbiW61iWW4S5+aIA7OmcdTTQupbwmvRSyG5MckMOFO3HAFE0z6k9kkT7pYLbBkY/OT6j9Kqz6i9xdzTWVucbAJVA45HzcfnVjUbqO01O2ayhBJt/mZfurkcige5GJ3ktbPykf7SikOVXnqeePb+VRTJBp9pa3cIC3aud4AOTg1PBNb6XJb3aztIJYySp4I9Pw61NEYdPurG4abzEl+Zt/RgeoqkxMhuZVjhttVWaX7Q0hbYBkev+NSag800barbTBszg5j6j1BH+etSx6dItyk8xSW1k5Rc8daihsD9sa3eHy7B5SQyt+AqWNWZZvLv7TPe3ce0RLj94B1OOhHp1pb3UU8hby1toxHPEokSMdD3rMknggl1CyxKYpXCM+OgB4qxHB/ZMtxB54MM8aog7qTgg/59ae5OzLN9PFZyWt/YqCxTLDuDUMMEVhFY6rapIJJGLOjH068fjTYIJNMv3jd18owkqrHOT2P8qfGbuC6to7xQkMqM2eCAPahaMtq6GzIbxY9Qt5OfNKspGMHv+NSahbSSRy3lrOrsD8y55I9xVK3aGP/AESVJPs0svmAtkAnocH/AD0q0jpoV3cIv72OceX83QYPHNLZk2uhZVu7hFvbcJGsCjd0zn3pXnnuvst2ItxVP3rRDp9ahu7n+y9QkWRGe3KFTzxk9KmhP9lXnzSqIJImJx7jjOKGmNMzrmXzRaTLatuRskrnAOeuK0J7qO4SS4jeR5N2yVV5B75/z6VHpVzJp1/bwGTzIbgYJXkbT/WrUI/syQSLGphkbqcYPY5p9A2ZW1yKzvLaS4wYZV2kunfipxONYsDMkYE8MQUsQM4HGTSSLJbalM6YmtZWyBt44Pem6gpstQfyowkUqgSlRlDnnFCd9AHW9yNW0qEIBJNaRlXLfxcnnNUbVJdTs4rd5v30TE7N3bIwKv3cy6XKrWsKiGdNrsOnPUGqzJBb6jb3FsGgaRM7c5DHpn6U9geoRWtxqQktCUYR/NGuRn86dbW8GoRXdrKM3AI25657jNVVktLaSK8iuHWVD+8XAw3tRcfvIlv4ZTvMu5tq8r3xn86aC99BtqqIlzFNbAzxJ8ocHOc4wDRAkeqyyQXsGyaNDsBbG0DmrE5a7le8MsewMBsBwfr/AJ9akvrWa/c3toFEaYU/MN3Sk2LZn1uBzQTk/wCFNB4pQ3fvXMyrjvfNA9utNHH404dP8KRQozzilH15pO3cmgc0wF6nvSjJHrSdSOv4UfnikAoOMUvX60h555oxntQAvBo6UGjsD+goAUnA4oFJnB4zTvf+dIAHOKDxR0/+tRx6c0AH1zTuAB1puQfrS5oEL360YFIRmg8Uhjt2aSkzS9OM5oAcpx1owO1NJzS9OnWnYAJp1N96WgAGDnk0ZxQf0pT04yKVgAHp/SlPFNHNLn15oAUUfypAaXkmgAPJ96cRjjrTcc0ueaAFxSd6O9GeaLAB47UvekzQOT3poBc0YoAzS4NABikoH+cUUgEJ4715p8UmKxhT9K9LIz/hXmfxWIaDAPOKoo8tt0272/LNVnnCsVbLZPXvip/O8lFXaM+tVJJP3owM5PIrRIgryIHmBJJFJHE6mVUk357GnzoZHZo/kGcYqtsYMScpJ6jpTELEFWEgkxTZPFV5JNtwiuVkAGNw71MWkEmTiXAwPeqsiIzhlXYy8kD1oDYuG3RoyN5jLDOD2rMeDfkEZVeB71pxlp0LEBpD0qhIdsxWQGNRySPWnYV9BFVFtwpciVuAD0pZ2ZBEmFcgYYetMO4OJQd2eFomUowWQMspODt7UWAR542B/c+WF6EU5ZFytwGBY8BT61HcwpgLHIx2ctnuaRrf92JmVSmegPemCLNuBucSSYJcHaDV+2ZzIY9gRGPEhrGtR5lwZWBVs8emK2VdAAWk3HsvpS2GxsMPk3E5BM7A4BNDRZ3HGzZ/DnmnhT8u8iHJyG9aZIYxIWRS8rfxN0NMBqtMI8Km89f3namTxlUhkmmJ5ztToKl+0y4bzCMtgHHpTWiaXc8Cfux13dqBFWSUyTfKuVc5DGnvAqYaWTJzjC96jmcgx736cYXpVhbV5IT5K4PUMaBokjSKAmU4RD6dfyoDMSZNo8onAZqaiAQxknfL/ED0qX5fJZZC0igZVR0BoHuMwskTFcswbj0IqKMS/OoJY55QdKsw+ZLEfNwmBlVXqRRFOUfKJ5fHzMeuKQMityz7hKQFPRc81JFE6DzFVoSozhu49qEa2SY/MXYg7c9M0XrS3KIZJCZEHAX09KZNgicuAVjLMfmZj0FMRlRgGJfIOB1FWHkMwXCeTEEwQ3U1HsEm1bcBUA6txQUnoEriO1Vn+UA8IvXFJHMEdGjxGp5bdSq8ceV4ab1xxUDoHlBb5zj7o6UiS7OYYpTJDGHjZfmbPQ1XWXedkYLk9JG6CkjxJnK7UJ+7TriURvtx5cZGQYzkmgZOs3kJG3MkoONw6UiEybvM3Sg5IA7VFvklgj48sRjoepFNEs3mulum2LuxNFrgSRygoPMH7wHGxeeKJVkaMGNstjIQelNg3facbdpPDOR1pbhTDJ5UW3d3c+lIpkloyqojIwWOS7Dp7VNiN0ZEO1lB5HSmcR2oHO7OQByKg2o4DK2M/eINNki283lAA4Yt021M1ojsVLM5xkDoB+NRWhWPAkwYgeWI5NXptskS7JPs9ufX7x9KBDdkM0Cx3kzRhcBShyT6Uxpfs+Y5YfNRwUUscfQ0R23m2AighEpVvvhvmz9KjHnXEc1rcSpDcI+U8z09qGBGZ7nTxbwy5+zOhAJxj25rP1KI2UEUyXHmRO3O3+Rq1LLb3PlWd+4iw/8AAeDWfPL/AGPcS2ot/OtN3BY1SAp3MUFwBc24ZGjb5lHeo5Ue7VZ4kAZOvHNSTy3EUgltVX7OOSqf1rPvZHhBuUcshblKpE3LAl80iR5Am7gqtUlCyXL7c4B71KrJKDJGpw44U9qgtEzKfU9easR0OmLjABwfWu48MqWuosnj1ritOQLt9a7rwvk3UecnkVUdxXPqH4YIVt4jXvGgEtCm3NeE/DRsW0Yx2r3Lw6zbFA6V2xOZnVKeAKa2aSM9SaN5zznHrVCH5+Tk1Gf0pzcj2qJ2x2pFWEXHNBbsM80mc47exoK5GRmkGw1wx4Gfwpis3PPNPZ8tgGo25J64PWmAKcZzk/SpEHI7gc1CAFJC5xUiMOvTAqGUtz5N+Md8k/jvVI1RWKSAq23OeOn+fWvLvGE1jpSWNzFp0X26eQIDENpPuf1rtfHmrRQeKfEF9csFhS6Zgc+nFeW2U0/iDVZtcmVmsYn2wIw+Uf5/pXy2Il77PoqKagjqPEF+2hRWt3cO0MjME89B91j0yaoeI/hbrXiC1/4SPS7pddCR4uYd37yP6Dv+FaegXNj45sL/AMPXsZDzITBJ1IYDg1yXgTxTqngrUXMV0Vu7KQwSRMeJADjkV5VWenNY7IX6bnFPdXEcQYu8WoaZJuQMCDsz0rUlubWe9inRDcRarB84xjbJjH869uvdd8E/EPSJYNX0RLLXH4GoWg2Zz13DpVDUvgwPhrp9reW14dSgmjNxbO6j5cdv8/pU0qsKkkupo5tI1v2dPhtokl1BFraCUTxFMngq3YV5b+1B8On0TVZbpMmO1lMDk9SuflP5V7H4Q1d1NpdoNrBllcY6etdL+074Xt/HOg2eo25CJd2uGYDpIo4/z7V7TS5Ty4VZKrdnwN4a1E6bqkMgPy7hn6d6+hWsf+Eo+Hd9FFcMZrUiWIHpgcjH6181X0cmm30kL5DRvg/nX0T8EtQh1q3WyaTHnRGJs9N2OK86tGzUu56zleJvfCzVjL4d1B2jZ5rmJVHy5wc4P8jVTxX4iubC1i0+0hBvrgEOM52DpyKydG1g+ArfXNMcSyXCzFYNg+UKef8ACtTwxoCaFHJqupA3E88JYmVvug9OazguWJlLV3REuhT/AAy0OC/kuoXk1CIyRsnzHJHIPv0/OvKZ9a/tu5ee6zK8yNG249G7Guk8W+ML3XLKTTpBiOwl8y3jXsp/WuPKRxvcpsAMoEyEHkeoFKHvO7Noxsr9RNNkLWN0qMfMjhdJCO/pSfDGUrrAQy+Wzg7c/wB7t/n3qexlS0uNQmgh8yC4tGyG6q2OvHvXJ6DqgsNSS4OcxHKj3raUHKLsVFq+p9GfE6O51LwvpviGGDdPZsIp2zkjsfw6VU8P6mnlhI8N5gDKfrW38Nb9/EekX2lKVl+2wmRRJ0DY+Yf59K4nQoJ9FvrrTbmHy7qym246ZQng/wCfWvKqxc4XHDT3T6B+HOreV4U8S2V7afbNOWESE7v9WfUVw80yMPsyDywfmjYDnbXYeCre0svAWv6jNIzrIUhEYPDMeSCPyrkb25QxwvBGVkiJZMjGV7it8FG0Wcs37zF1Am0KzrI5eFflC9T/AJ/pVfVL06DZTXk8AnaZR5e7GMkf/rp11qFnp1vJc6jOsYYfIp6sSOAK5/wvotx4qfz79p5beKQNHAwJDJ7Cu+UrCiu5ueEvD0/iW+jn1JoSvlh44T91B0BY0zx/4whgni0jR9SM5tEC3RgXCAdhk9a2PGus2vgyzng0WMS6hLabnM2CUXB6CvAo9QuL2aTU4XKSzwslxjpuHP8An6Vxtuo7dDdRvqz6OtooviD8MNQ0u6QvqVpGQryHLMuPlI+nFeK+G9akksUs5P3V9YP5bk9SueK6b4U+OjaPZ3rSEQ7fs90M5LKeCfyqp8a/Df8Awivi201q1Crp91hHKDgg9GP51i1zx5X0LiuWXL0Z3Xhb4g61pPFndyrCuCYh91j9K9Z+K9rbeN/BGn+IbcoJhELa7VAOHxw35188eHtVS1kkhFyNrAfNjqtexfDGe3u92gu7SWl9kEsfutjgivPhJ0qikKcbanN/DLUZ4bVtPuP+PqJtuCfToa7nxN8UrS4+H114Ums2vb+OQSRuvSEA5zn8+n/6vLvFWiXnhvxXKILgrlvIcg9COjCrK2620abS7yFRvdup+tfVKrzRujyZ0Fz3OJ8afDGHxXqK30F6LI7RvQj7w9frXIXXwd1yyujNpd0l2YnBQE4LeleuxxMd6yZZM4z1+WkijFqxme5NvEgy8h7LWNk9zuhUklZM6b9nzxpFaarq2m+InXTUv7Q2t20yBQJQPlOTx0yK4XV/Bl3J4nms9GtoryG7ul2xrym71H1xVe41e68X+I/smlX8MlgABJM0PBI9/wA663VdDvvCfhsara20t1HBKoEtsGCk9eD6964lTjBt3NXUfNdbs9H03wtbfCfTp9b8Uz6fZtsCw27lZZC+eyD+teZ+L/EHiDxx4ivtB13UGksdQtPO05OEiBA6AAeuPyq5oOneEviXYJZ65e3Gm3F44MGqeYXCN/ccE9ad8RPg3448MQWMkNvP4htNKdZLPVrNdxMXdWA7Yx+VcbleR0U0ov39zhtLt5/FngW50Z1H9taFNuRuj4Xpj2q7d3Uninwhb67bgwatpxVJFzzuXr7881Dq2q2ml+MtO8R2W6G3viIb63mBRo3PGGz755rSgsG8M+LNSghT7XoV8PNYxMCFPY5/X8KOVydkeipxirsrQKJ72w1u0YstyBHcDAwjdDn9azdXsJzJqF5brNJpizESMBwD1Fe5/Db9miTxXbrcXNxLp+hM/m7VP7yYensOteu6n8P9CsdE/wCEet7KOLTXUrwvIb1J/KvfoYNKKk9zwMRmC5uWOx8FaUz3mvw7g22RSvXkY6f59qw/iSBbxCEHPznINdf8S/DF78PPGctoysI4pN8Mo6Ouf/1VwPxEulu44pQxy5J56jmpeHcKqaD6wp0rHBgckA81PH0BFRD26ilQEd+K9foeNdmhbthx/OtmzbOB1rDhwcY5+lbNhnjjikhHr/w0XdPHnrmvqbweWa3i4JFfLXwyws0PGRX1X4OTfbQ4zivTp7HBM9Q0QAonY1vIowcGsDSwAFGTmt6NflFdCMGWIVLDnmrOcAY61HCCEz2p43F+KY9RWfaOQSaaH3qeMU7DM3PSmE/e7dqBkO3II6E1keKdcj8K+HNU1SdgsdpbvLknjIHA/lWvITk5/Svnr9s/xaNL8B2Xh+CUxXWqSh3YHpGnJ/M4FZ1HZDSuz491XWG1S8vdYlDSzX1w0k2fmwWJwMVmXIm+zX0EwM9miY8wfwP1GPbqKluLhILfzLaHzIhhZCOu72FRSXX2aGeRcvAUKyK3OSenFcHU67WKlm0wFj9kjyqxl5B3wOuKZ9oa51Q27qbdHiLBofvY9jU73r6fp1pJ9nCwE5Dbuh71TvJby31uHeVkLKQrx42eWRyc+tTYRDcNHbaXcRSK0qOu3PUsc9faptedYtF06RYwYUIV1PO1varCPbajpd2IEAEHys394k5GKzLuG5s9Kt1mRZIJZQzyM3APbinbQC3c+YddtnjjZzNEIww6KpHNMht5bZpo3aOe1jjYcHcT6Z96Zqhu7rWdONu7GOfCbDwF7GpooIdO1zUI7feTAjDy8/6zsf60WB6EN0Zz4TMUZaSVZQxkPUL2H4f0qbVruad9KkE2J2QIUXuOgNVNPvGudHuw0PlMWDNjO4KPSm3M8E9tpl4qOtyHxyOCvQH+dIDRt8Wt7dxRwfun+YKxG4P6r+tUNL1A2q3unZEm9jJyPujHIq7I9qfEMDXQaGFADuB4Z8cCqcCmTU7+3JS2nKkiXv3wKAsRPOl/pKkZQxS4QucAj0qxqxt4nspJleQIVyh+6w6cf57U1rKK58OmKRwl4uNoLdWB6j9KuXN7HbaLbu6JKIwBIz9N46gDtQAiJPJrrxSuPIkB3bOqA8ioLO/+wNqQbLQxhY0C8kn+9/KrUs6PeJdRobj7QgJyMY45BFVtHNrFPqCxrIyAH5SOXPp+HWgW5O1rGdEthHckKZjJMkw6P1GPbpUqw416xlify554+VPt1z7VQuoRNpLxRyMZo5AzKx6r2GfatHUAbzUNIaeRI5MBHI7r0BHt0ouMUGC81HUZssFTIEEXO7I5P0rNvfMk0kC3/fR2py4J5z2+vpWu0EVrrl9HaAQSyAiHdwrNjqPrWfEFn8PXFqZFhu4j5kgXgu2ehP5UgJVvo5VtLqYbrq5TBjc9PQj2q3pX2LzdQkjjYXbp8kSjGR/FWSlut29ksp2TygfMxwBjowq7aahbzeI5ZFMi3CxGJSV2qG9aYxqIbzw89vbxeQYJBgvwXyeuaff28GnXFgQPLuX2mVk55ByPzqrbRfare+imMokgO9WPRz6VHdrHf6fZGSby7jd85bg4J/pQI0Y0a6127jkfZczgyBV6KT61XuU/tHTZY2QpJajZGG6N6/jVqOUjVGklK+bcp5CXHcDHB/lz71l2kXkaJqAvJHdhIBCRyQc80AaElwstzptqi+YLaHdKccnPY/SpLaXfql3YXOxftEZZ5o+oUcj8KriU6WljKrB4AMbzyXJ7e+KnjVB4jEMiK5miMkrqONnXI/XiiwitYGO28MzRyzKCZf3Z7jGeR9afdB7JNNkJ82wVf3TqecnhuKQOJbG6VI1mWYiKNNvQg/eBqnel4ILSRXd4mbb5YHG7ODkdqRRbtLH7Fql1GVa5s5ASzyNwcjj/AD7VXtNPkt/CupKGZlQ7nC9MZ4z+tX5IJrHxAIkZ7iLZvKtyCuOVI9f8Ko2k00Wm6gsMBkklO6WPdjCD2/KmSEzznQNJlhIJLCONSP8AV+ufzPNXtKW3Gq3qRySCVYznP3Zjjkfzqhqsxk0HTJIQYpVYRog6Y7MKs3kwk1S3+VraTAOVOAZMcEemaB6C6fbSfYLpY9kJjbzZVzyy5x3psiB2068mgZJi5Rtp5CdmqaEEWd3DLEGlcMzsn3ht/hP1qGCec6DDNMEjmLnaZT1j6c0WBal68u7e88al4gRI8IjjJXC7sAAn9TVRZLzUdP1WC6MTLGxAdeMOPWrMwkXV7MGESRLACkueWXpn3xUQtILo6hBNuNusZMkkZ/jzwQO9AD3tLay0LSfmM1zKm9nRd3yf3T+tT28vmauRNHIouIxGG6hVxwayxcw2mm2YQTeX5o+dFJUdiPx5rQ1d/s2vRfY8tb3FuEAU8hehx70wKsSQS6TcwzNiKNtiSNxtfNZ19DGlpZIzyeSjZZiOHHerJVLYXMJlV4FG0BuTv7N9eBVp5muNOtYLgK8UbmR5BgLv9Py/lS3AJVRI90m5J5wFDQdDHjgg+3HWpHuVttGuHmiWbaoTKNyT/epk8MtvrNvuna8trpR5YUfKAeo9qktrKOC11C2gRJEiDeUCc+Yp9fpRYLlG5iax0m0uLcGaBZf3sL9Q556VauILiDVrWRbpo3lAkdX4YRnGR7jpVZb1X0GCYBt9o22VG6M46A+3arOru+r6ppd1IDBKyq0+Dyg9vb29qAsN0xVh1bUzuxHcIRDEvVx3P4cVT0+2dNEMsbSxpaT5kTHL59D+VW5TaTazcLC0i3cQxEGXaFY9SPQ1PFcXUvhuaI3BKYZpWwNyyDsaQaDL5Pt8tjPLKInnISSRzyE7f0q0ZotN1mZDEjwFfKibodzDCtWfOscPh7Sri6kWaV2OHYZwvTB/z3qHUrgJr1gTBJIpASPbzvHQEfSi4DobfynvoJyBDCd0ryd5ewqxqWoBNKtbtxHh26RNyg74/wAPerNpYbp9RikKyWqxtJKznln/AIcD1rCjhMGkfZxEbgyziRzniMdqYEkUtzLrdmY9kcbg+UMcgehPr1/Or+mQRQanqt8H82G2T/VjDFyeCMflSaxqAl1K0uLGLDuViigVcgEcEH60y2W1tdblmj3j7OpDxgcF27Z+uaL3ENWW3uPDl1b2kSi6k/fO7HBVc9Klnd10nTVuJY4pnxHEy8Y9D7VDaQRNDqUDR+VO8ZkMhzgf7JqWYk+G7aS5dM7tkEg5Ix2NSUi7e2Kx38c1w0c8FsioblcAlj3I71naTZtBrd9aTTebDOpZp84yOowabqmnj/iTyiSRtPlBzuPyyOOx/GrtvLI2sRRfumU/PJG3GEA5XFMCGxCw2d6JQksByuxRuZBjh89u1Le3jXuh2qWitstBtdQvzsezH1qxZRWzSagLbc0s0ZXyyeTGOuB+VZ8duhsZRbXDwyWzCNgD/rh9fyoEyLVrJL27sHklCXZAa58vJIxzn2OKvzTy2+qyQNAFSaL5ZIxuIU9/rUZtFjSxuJ32XOTkryZE7hu1TSi5h8RxzRiP7O0O6HDZXb3oAoafO+nW2ol3M1uimIRno7H+Kq9okEuhKwZooo2LODzk9h9OtS28ZfUrv7KfPGGZUDZznqD7VIIpbrSfIgRI5E+eaMDJZfUHp+FACxtLNEkwEkkNzj75x5fuv5YqWG6ivNeeNw8Unl7Iyf4W7tii8uY0jsYchEkXy5QOy59PWpfImttUlaOFZD5e2A5y7oRgkH1FNBcTT7W8bT777UqzBcrHMg4D9j+PNVLKwzZ22Z1MKTD7Tk5KuTkcenSpIHubJLkBn8iKMqYicmQnuR7Va0VSmgkw26Gd08yRpOd/PUe4GaGA3XoLpdRt7hZZUnncAMDhFHqB6dasSop8SnzMJLKpjjI4Acjr/OqOrmTVLO0MkwjkZs/M2MoOmBVi5XOoLfXKbBGBBGGPJyMBsUICHT5br+zdRsjvKIxKMDgh8fyqG20iR/CgZrjdKHy+DkRnsB74zVvTEmlnubWdzLsVmOBjd6EVCJAvhvUo4Dumkbc/H+rC8fnTVguV9RvxfW1tfI2UtR5aQgfxDufzzVHxBrUUUccouDbzsg3ADI3Z61Lp95bzeGldmWGSOTZtI4fuTXG+L9S+16dDGFRnVyVdT1XtmhLUUjI8Ta3/AGtelfNEioch8YLdqx1BKhRLhgTgN2pAApkkMZzjHHQGljRFaN8deTWtrGd7j0UtEo8zDFvuk8fWtPRYGu2MTSBH3dfWq9pbKGWUgnnvzmt3TrCGVFljfDMwyCOlD0Gi9BC8hu7OZFeQKCuOpPp/OtjSLBZ2FrcW4DNESGZfnTaOg/Ws/UNOVXmkWRlmGCdoPTPrWjHaf2nbm6tZm82JOck5J4zUPVFbMkikjiNvFNbtLHu8qMyZ3Lk8GnW0lhawvbvBvjMwJTcVLE8ZHt/iakuEm1IWzpMFuYlBkjzznn/61QTreatZ2qHYt5G3OSBleo59aS1Vge5NOtha3s2nPDJDA7bpCx4OOmOPpUM09tpFybUzSGKQjAzwq8HP8qdOLvU7BoJXEl1uxng4HpUMhn1CCa2mt0R02qJCBuz0pLR2G+5NeR22mXMN2XmcSRlVfjHORzRFFJo7/adyS2snJB4OO+P1qKBX+bTbuNpokiyvHIxz+fWm2JS/iWwmikWNFYx788DqaezFbQlEDQ3cFwsyPaOQTjPFNvYLgXUtxY7mgaXJCNkYqtYM21dMmDtE0p2Mp5GR0+nSl025GnWs1lJIwSSXCOpGRxQ1fUaehJqUdyJJLi1Rnjc4C/7Oec/57UmoSRW7+dax7ZCmHfbxyOR/P8qAphuHt7i5KSPgRFBwB70o82x3xXMQwy4jyxGTnqRRfQVupWuoktJbaaCBI/NjDsy5weo59/8AGormKF0tbqNzb+W2fLJzk1PDJNa3X2aRQY5ELA9R7AVGyzm7aG5h2q4J6DC8cYoWhWjRHfg2OoQ6hC5WNgC6qOPeo5cpdQ3kcrCKXLNgUkCMbuSwu0LRhCylhj3qaxeC8hl0/c0ZhRjHuOCwp3JsUdklpKkszqYZDnKkYx9KYLZ4b5N6iSzuDlSOV/H9amtYUvYmtiGgkhUnnnd/n+lQ2sMt1D9nRwjwZJDHhuc07iLHnW76kln5Dw24XCMepOOuaqtGJro2kjNEVUsrD+tWLpZbu1bynDvAMtg8r7Cq0t001utwkLNIoCl/b0NCdwGXESXYVDOu+Jc+x9ajvHklUPAAQmAWLdvpTpvKa7EqwFAygN8vyk96Ps1s2ogFysDfwA/dFMCGWUyXazonyEgPtHGP85qS6mt4bghFIjkYbgeh+lJb26i4ntVmG1mJU9qQCSS2MBKvInI3HnFAeQ62igkDQrOVRmJUnsaSFbqW2aPzABGS3J4NNlhc2CXAjUNFwxT+tNcCOJWBPkuMMM9DQBbkvDcWv+pVxEOXA5pklz580My2w8gKBIBnn1qtCPsoMSSAxyHA3dqLWK6W4eAOACc7c8MKAuWpXtBqAVI3W3c8ZPAH1pEhR7uS1aQrGfulu5HSopZJni8kHKrklU5xTJLlZRA5jIeIYLhefxoC4tlCs3mxmYKVBbDjhvYU5IZby3lkV1224ztJx+VRXs8JniaKMxjgMRnBqRfLN8E24t5TzzQC0F+zyTWSXQAIBCkhv50k0e2RJxHtiY43dm9f606zWFbqS0lkKWxyVwefxp9skNwklo82I4wWRuxNAEIjKzkvETbueD6D2otrdYJNkm8QMpZQeoNOs5JbmzljaQIkfIDdDTjI11ZGQMT5JC47/hQFypCsiu8bFlx8w56E1JFm4BQSFZIz1zwanluJ5oI7sYYIQpUdeKkkjaCeG7eNJIJDkqMY/H/PagB08pvrI+fcbimPkHI49Kjl3yQJL5nK4xk8+1OZ1huY5zaiO1kPboaZI8X2sI8DCEqdgB/WkgEMjSyrcygOjDB9D9RU8IikuNpgEdq/JK96qWdmt1vimZ4VQZU9angiEisgn2+WCcdmoYMVFtoL5413xQu2cjtSeWLWUwJNtWY5DYqFIpLmB4xKAyjIU96s3KGeCHbbL50SjeVPSgLDrVnVWsYwk8shzuPTioSh8l4Mq0zHp1xT7p4YxDPbK4nC4bHQHvUNxGkEltNCdzsMuMdDmmgZNbLmzaGRCLoHblRyBUMVtHLZTCV3SeJhhemasrHLYXcd4zfu2HzHuKi1Ce4t50uNqsj85znP1pXAoXd9NqULb5yGjAXLdSKgvdRlu7SNQimSIY3AYJFOyltdBrhP3LckDuKfp1p9o1iKK2jYrI2eem2mB3HhqxlisIJktFbeu5lBwfrWrdfYL0iOEPaTqvzFx3+tOtI8v5NrMYrgqRtY8Y+lLHZ3U0oRoxNJEoEhBwCM8/jWb1ZWxEq3kVwbdGE0bFQXLfKTUMM4TVZLVVzLLcZyi5GcdP51bWC1bUJrfe0fmSeYuzOFXHT61FE11byibTQjSoS4ZgNwA65x+NAkWb+S3mYizMomVssrkZBA5rOhiiu44rhtqXCT5yP73v8A5708BFezvlRmun3bo85U9s1FY26WUyXU92ZIZCcqOCrehH5UWQ7hdLbwTi8e9le4jkztRQRnrwRUcIcOb9JRAry7hJyOc8im2ts1jL5s8am1kfd94EH1p8LHCB0zYtLkIc4x2YGk0CZI0d3d3kt/GwktTMBs4we/PematKPt881rCq2m7hV6EHqP51WW7MHm28Tsbd7kfMP4RUd/OkeqTW2Wjh37GYdM0kUye+mtLC8c2RYxyxhHUc4z15p1y8Oh6kY1cyW09v8AKBzgkdT+tItzDp813bbI281fLRjyA3Y0rWiWcrJdp5j+Vw5+9nHGKpkosGxjtnja88ue1eHMbxchO4FV4rUrLBHdKywFP3RboBiksYoWLRXMjIvkMyJn0HcUkcL6lawAzkRQRELjox6jn86m42VhJ+4t7CSVxCGPltjoTVu0WW4RNLF1+8SQlTu4Oe38qjmmuNYs7WKM/vLdSGYdWPakiuIofsphixqKElyo4P1FXuStCdLprfTZbNgsl753yuyjkd8GnXAaO3uZJ4fNvg6hR/e9Rj8qo3LQNo4uJEYXhuMFR/MVZ3xvH/ahuJY3WUbozng9iPyNLZjJohbapHNNfCSGeJAAFHQDjFAKatbtD5joYoiY0ZfvDPNJPM+s3c13EyhEVQyt1Jx3pbl7mKFruG1QxlQsjxnpnqMfnRIadh1jM+qw2+nu6rcRZwW6H0x71PbzmazaynjEk2/amD19/wCVQZtMW9zbRNFKqk5UnB+tNSK1SKO8ieZGEm5gxzyPSjRoXUVSZ4prSWENcbsBmHP061FBbm5juoLtAJY1wgyct2xUiyC8tZL9ZCWEmdqLyMk//XqC78y5tZr2GQB9w4BIKHPc0Jg1bUSJEW4jsnLw3EKkqF9ucH86ltpDq7R6ZIXSQvkFRnrUdxBcXMovYEWZFAMkoYZ6c1cvGN7LZ3OmoQ6qGcoOh/8A1UbMNypHNEFbTpQ0e2YKZAPwp+TafbdNkuFJaQBHJ4UZ/wA/nSzO01pFKsYe5VyH+nqf1qG5kFzYyXUturTtLtOOre9J73C/QfJDNYNc20rfI6r5ZDZGfWk0+Z4LgWt033ImXa2CfUY70l1ImradJcSTGCaLCYHQDHFSRaZb69CbwO6TxoPlA6gCq3DYTRbUC6kW9iVY3BcMy8Hjt+tR6fO8LC0ltt9rO3mAgYwelOSI30QIkaOWAFthz8wzVqC4/tOygigufLuYSxaNhywB4FNMCjaMtlqTW1wT5Ezhd45288Uk22wvdQhE52ORGSvQc9aktln1a3kgYLFOshZWJGSAKbaJLqFtLD9nDXasBkjqPWlsDdz69yB0pQc+1IBkdacOa5rFXD09KUZye9A5+ntS4568UigA55B/ClPA60HBPBoyO9A+gZpcnk0g/HFHagQvQ0oNIDnilB/OgBQAT7etKeR7U3qehpSKAF/OjoKQd80dcVIC4zg0HBoPFIRzmmgFPApQPfmm5zRR5AO7UZ4703njril9s0ALnt/Olzz0pOlL26n8KAFzmlzz7UmemKDwOuTSAUH2ozx0o6ik6j6UXAdkUHnpSdaUCgA6UvWkOfwoLZ/+vTAUcUucUgzQOD7UgF4oHOD3pDzil/HJoAUjP1oGfXijOM96Qc85oAWjAH1pB9TS4zQAopQN3rSdKXHvSGg9eKQ80vJ4xSHO3rk+1AhG+6fWvLPigxyFIxzXqLZANeVfE8mWYAjJ96pFdDze5iURliTj+VZNxN5b4YEAHIYVoykgseT229qrTQCUAA5Pp6VqrkaFR3d03E7kzwe+aakzIGUnevTntSuyq2FO1l7UjR713Ouwk/eX1qhNDW8scxuUI71SFwQSjrvAbJ296sSwmMbUPmADk1WjiwQ2SHY9DQIsCSIh5UdoyDtVD2pszv5KpxJn5m9aLpwQCUBRDj6mq0gYsr5KbhgCjcEOkdCd6IyovQds0sU3moz7h5h4UNRukt40iVlljBy2aTdBLIXaPaE54HH4U7j2FvoTBbKGGZG5YDtVLcrYhQMAOcinz3KSMzK5Bf5dhpYS0I8oBWdvxosTcmtAd7SmUeWg+6e9aAgWZRJAvyHqfSsi7JklEOwoMcstXLS5P2RlWQgAhcetKw7mutspBjkbzmVfkI7U2GIPCBK/ksnIIptpI4tidgVWO0MetQQOVNwkgMh/gPajYdx4kRWRBGWkXkvjrQZGaORt/DNzGtI25nRnk2gLjaKcpwwEcGwqMsxPJo9QIUtgySkDYexaiMbsL5h39OOlLeSw5Qs7EN/CKdBAJ0AUCMjkMTTE2SsnkMd8fyL1Hc01ZVMkhQMkLcAnqDTI7hhcc/vHHbsRUv7tpU8wnYxztHagCMIIZggYyyjv2xU0sfmNumkwCcFFGc04oUkYEBEzlW7kfSiIAu0qJuPXLdKTKWhHJbqrbh8idietWXeP7MUSNmk3A+Z2qC4MLMGeXLEZ29hUcUs8nlkt5SjPC9xRcQ+R0jdZwzTupwY+2KjvHMrAkbdx4T0oKbcGL5c8ufenbkCKFjMrd5D0FNCEhtA6lJNyA8g0kkC3ARojs8v73uKRXmaQKzAgcLjpmpWgMCMZXBf+6h7VI9wSSEDZDmRHGTu6g0ixLZyMiYmlyMZ6CmiEbQysqpuxtHWnXNrKshABjjPzbwckigEiS5kVnWQc3Gf9WOmKaVSC4bzCWDrlYx60hmDWYaDbtHDO3B+tR27kTK/O3GA5pgiWYSTMHlyFyAEFS7AjZKh3xjjoKEjdnMiFmR+rNxg0Bww2pgJ0Zu5NAEiBEQjJYY5JFVkRpA25dqDoO+KswRKhI5cjGB2/GkaRUUlgy9hSDoFtbuUxIFJXlADnH1prtbt5bSgyPngKeAabvjCs0eV/vEnJaq0khjRXUCO3J5A4b60wRbv7hxZGSErFcDPEZwcCqtzZJOI72Ms77AeWzk96ZCLXeXhkeQElSXHHIqdrGS1ihmtAArA7o1bgimIozBNXWQSwLHOuGUg4BNRX08kcMlvdL5ZZeCvI+uamvdOe9HmxTEOFyyentTHuV1G0jimXMirs57kU7hbuYkcEmlrI/mFo5U456ioImREZQGaJ+fYVoLIBEbeeHaoyBvHQdsGs+QeU/lO2yB+QFNO9wsPghcxMh+SMfMrZ61XtmDzEjOM4FXN6R27IF8wr0b2qlYvukOBjBrQlnV6apIBxXb+Fzi8ixkjOK4nTZPlU45rt/CzZu4yOmaqO5LPpz4buBbxj2617j4ffMKYbn0rwn4dbRAnJ/CvbvDw/djBrsiczOwhYBR1JoPJqCE/LgZNPL8EEmtEJDpHO0Ux2LEccUjOBj0qKWcjjORUspAZMP7UOWC/ewDURlyR6UkkmQKSBkqvs5zk0eYGUnpUIcHkCm+ax+gouCJN3zcEgU8sfLkI6hSR+VQLwMk9+lRaldiz0m+uACfKgd8D2FRLYtbnwT43v28VeMb7SNrJAl2xuJR0PzGsX4g+IotFt/wCw7KUrGcMoj4GQK1f7Zt/DlhqOo3MJa9vrh2y/bLH9K8p8U3smo380rSbpFbeh9V718jVfNNpH09GPuq52HgrxQuleI7edhiZdr/e7d63fjFpEGmazYeKbM4stSG2faON3r/OvLr6WDStb0ycyeYjxKzbew7j+de1+GIbXx14R1TR7iQsiR+baK3J9iP8APeuOas+V9TqUbWkjndBkjdvlO5CMZHJxXs+lao+veGP7Okd5/s43Jnn5ccj6V8/+FpzDH5LMqTQyGKRe4wa9M8I65c6TdGSCbCufLYH+6eDXjtOlUuW1dFjSfED6NNfWso2gN8mOpHYCrl3rWqalYpFe3Uxtom3xWy8qOPT/AD0qz4o0GC0vIp8ZRx5i464P+TWfCxwnzEsx2jPGPSvo41eeKsed7NKVzCuvhv4c19x9qtBG78+YowTnuaxbX4aTfD/VDqdhexNpu4ELK+MGu4ZxaxmJw7yZxz1ArgNaMnjzXIdIsHk+x2RMk+D8rEVnN33N4t7G9f2Vndammr3EfyzDa8angnsa4j4k+IZ45baziM32MoULuMBj2/D/AAr0u68P2/iXwne2okFrqcQDW6BuSQP/ANVcn4I8S2Wr2QsfEdil5ZAtDID9+Jx3Hoa55yXyLhfc8tW+MctreuXmBzBMD37CoL6CPhYlc3MEm1gT95D6V6f4w+DbQaW914buxqVnOPMa2H+shYdBjv8AhVXwH4HWS+hvdcjmsZkUKInTG9h0zWtJxnsayqJK51nw4+EMkfha51V4ZJrOaNo594GItw4/ofwr5v8AF/h2bwr4hu7KUEGNyVPqvY19+/CbU7aWTUdCvypttRhKKOyt2xXyx+0Z4Oezvl1KPDpE5tpcHnI6H8sV3SXLaxw0arnJpmX8H/EstnKJY3IuLc7wN2AV/iFd78RLCXRfFGm61GfMs9SiEMjdgxHH+favCPB9+NP1eAk7VJw30NfRd/o1x4u+GE32WYtd6bICsY/iA+YH/PpXk1IWk13PSbs1I6/wxqF0vwguobeFH23eX3LyWwcf1rJe+XS9J+23MH2hABtjHc+n+fSqmkeMo7HwCDezi3indZlUD5mfoRiuc0uxufFV5JcTTzrp+8eVCFID47Y/Orprkic8lZ6m14f0W5+IesxSz6bFaxou6GLdkkj1JrstZ1ePwJomq6LbalAmvy25lgFlhmjwOct+fTuKj1W9t/CDw/YLZ7vW0tGYWl0dqKAOQAOT6V45qerR+INHtfE0MZXUbGYx38S8ZQk549KxcufQ1Ubu5Brd3b3+maT4iDyG5jP2XVFJJPJ+8R+VUXS18O6vf25tvtFhe2zSwu38Lbcg8fh+dbKJpcPiExSlxoWtw/f7LIRn6VW0jSo7221jSr6VTc6VE/lvI33owD0/QVrHyNmkkct8PNaaG/Fns8yOfIYA9D2/z7V9F6bp58afDjU9FmRLrUdM3KUZct5R6MO+RXyjp9wmnTJNbylHRgdw719HfDD4jnSNX0/xOpL2oX7JfRBchkPBJ/8Ar1z1PclzI0qR5o6HmGguyQPZTh01CwcoRj7yeteg+F/EH2B4buCaRZo+hHQVF8e/B8/hLxTY+I9Pt3/s6dSxKdGhY5BP5kfgK5oamZLdbeAMsEvzpjvXFXp/aRCfNG57p491DTtbtNEvoSGuriDdMFHAZTjP1PWuVS4kZXVTlT3PSrH9pA6BpME9r5BjiKRzAcvzkg/rVLypbibZEdidQO59a9fDq1NJnA1ZllImuGhELBnVtrgdwf8AIrkda1W91zVz4fs4UdA4Wa4b7gGcf5+lTeINYvLe7trDRrkG4uTtlePBaMd+a6fwroGl+GPD11eaq0vmlyN0P/LR+2WNXOXKhxVjVXw9b/C3S5Ly9ewsphHiK3lIeSZ/UIPx610nwZ8fzeMZ7/w5rTg2erJutBtCrHMO2PU8dK+XfGHjGfxfqMt0IRb3FnIAkZYs23pyTXa/D7xa8JItZkj1KymW5hzyc8cVxO7XOdKpX917mncWY8I+O9e8N39u0FteSGS1kI/1co6rn869y+Dnxj17SNNj0d3N21qxDRSdWHtmsD466VF8SPhzZ+M9KG++kVWuFQcxzpjP58j8q878L+KxfW1hq8Un2W6QiG7QjBD9Ov61x14cy54m0V7WHK90fWT+EfBXxLgi1PxB4aiE5k2kIMbj74rxX41eA08B3UrafafZ9FlbETKD8gPavUPC2s3X9iWs6k3EGc4Q8/5/wrrPG+hW/wATfAZswrQycH5uoI9/89Kyo1nCV2ct3F26HIfsvfET+0LR9Au5gxhUGHzD2xyK7zxrKbSUoVJJbII6V8ZRalqHww+IEksgbfZzBdinAK/5/lXqHxt/abh1TQrGz8NRy/a5Ywbi6kjwI+Og9+tfX0aq5U0eLiKL59Ct+05qXh2+8ExRXMkba75i+UI8FwO+favi3xbOzTwxnI8tMYNdpql/cahM9xeXL3crkk7jkg15/wCIzu1B+egFdafO7mdnCNjOXjnr609GBNRRtxg8mnRA5PGCfWtSVKyNCAAsAM59q2bE/Mq8/jWHCQM9sVsac25h9e1T1C57P8MBmaPvzX1T4Nb9zEc4PpXy58M1xNGOxPFfUPhEgxRHpwK9OGxwT3PU9KO5R8uDW5BgkZzWBpLMAOeK6K3GUzjmuhK5kWk4GOcVIvTIqFWK47/SnI+OhosFyQkn2NQsoByemakdvlqEZK80hjHcBx6V8C/tL+Nn8dfE+8jjmIstLIgh77v72Pxr7V+I3ilPBHgbWtck5NtA2xSfvMRgD88V+bF6881xNNLibUJZGkaMNzzzk1y1X0NKaKNwGNzG1soVQ/zrnnNNmbdNdxQxH7MqYOerMe4p9vIzvbtA4DMWVoWHVv8AOar2twbbU7iMDZEkTKEY5Jz6n255rmN3sVr24Y2MMU1lJPEzqSwb5Vb/ABqaaKKfxFaAcW8sZLR55XjpUNjLO+jOPO8+Mz4lVug9KhkiUalZ3qsV8xCoHcHpg+2KYrklur2QvItoZYiShH8WexHpVeCKIadIt6Gwjq7gHICnoR/hTozHDrt75LNJA8X3Qdx9xSafPay6Bf2+yRyX3Nvzn2wf6UhJk11O4exnEpRHk2IcYAHZhUZubVPFRkgd5ZlQjJ4Vm7GqV/PcXfhywaVRHJE+IoyfvJnuKsX1zbxaxYLAjEiPa+Rw9PYpq5DozvPDqMUgaKSNy5z3HcUXF4194cH7vZKJ9sXYlaltJJ4NRv7V1Vt/zZHXH+FOsFF5otzPcJ5aQShUbvnuQPSgWhb1SO3lfSSzLIkSBpFbqzD3psaRy6nL5sQaaTKgp0CnnINZl2FawtmlQzwO+FmHAJz0xV6CIxeILNYA+yYENv7DHIpFEdkHisr9ZYA8UGNjE/Pu9fpTUt0vdCGBvgmkBkkY8q3vU9vMY72+8pt4WMxtC/Qj1qBEim0abyAQ0Eql1DYHtigRcWE2mvWglcB2QKq5+X2NO+0Y1y+S0McuTvVT2buR7VFfyLNa2EzBknuBsO/t6Ef57U4y21jq6KgK3Ozyw54UtQFyvGhvtNv7V+Jo8TF1/i/2c/nVlAItD0qW8jPnyyYDdfk6YNRWgea9uba4kkV1Qyb1XAyP4T7daiubmSTTfmjLhrkeUp/hHegL3NCee1k8SiS4EuEjCRBhgBsYVs1GII002a3MqNMzGWRkXJLj+En/AD1qe+u2k1+zkdVNtHCEUueG9/wNM0fT3hudUincB8M25Bxn+Ej2oEQXMcX9j6ZJdSrFdIxwrHnaTwDS6m08GoQh5NqTRhYX2/MQehqEiV/C/wBouIUuZUmPzscsq+1WhLdCawvnxNYSpthZeqEdKBlXTnnS+vLa43FkiJZycfN2xUtt5EdjYG6G+R3Lbgu5lHofyNE9jJIb9LkvKIzu89eMDt/+qluXjj8PlreT97kSFh0Uj0+opAie6VZtfhaSNhFIAqqvRVI6im2BSGw1JCnmRwkqAez54YH0pslw4FnNCzyCdAFReqg8HPv1pibdKjvSsckiEeXtbksD6ihDIRM8ejWrLbiS1R/MLMeBJ1I/z6VpXsBGsWM0MZkkvYQ8pzgICOR9KzXilj8LNFC7hI2EjxEd+wp1+80TWMkUknmzKpZXPyxjuuPT/GgS1J4J/wDiXTwRyJGYiyrIvUjORmorV3t9BS+U74UcpnHzB/WpbcfZ9RvZIrZJYJ1LLHHzlT1/Kq8VxDcab5durQW0MoEkLN97nqD/AE9qNwH206DXbeZJZIpvldlc5IPcCnwzW99q+sCJZLWd425xwoByR9TiptT2rPaQNKkH3TI/cjsDVmWZ59Sv408u2eb5VdhzgDjNMDIkvUu/D1vLMpg8q4EcW0YDqOp/OtHU0t5rvTkuFJjgUYlHAb0z6/8A1qrW8dpPoOpw30mViYJAyc4bHPHpT9RNrYaNohIee1VxucdCc8j+X5Uhkk4a21a+0+N2SWRC8ssYzggZHNUI1hm0bzJ1Z3J8oBuqjoTWuwmt/EsrCdfsssYZ/L+8VIzz9KzHzNZ6lcROJI0wChHIH97/AD60CLEks0EumpaDfbgeSrD749SKfLYppGrXFpFIzW6jzZZGOSx7AepqrdX88VvpOp2i5RJNm0cAP6kVoabB5WtzveStKnlGZhJ7g5H1z/KgCKOV7rR9luykPP5rqRgR46fQmi/vJk1W0u0aP7O8ZVCB909CD+v51FAITpV6lkuZZPmctx8meP8APtUVzEUtbLaAWYBPsrHpyM89eeaNxkltJDcXN5OixvCkZQovJYn1HtUFzHJBo8ELKGjPzzh+57VNbva2/iC9NhCy4QqsQGQSRyPfvUI3TaJdTMrOYgNwducE/wAqCS5czXFomnCEI6zsMIDygzyDVW2tBDr9+9rG2xVZkQPliD1/Kk1GN3axuBEY59wQnPy4/vD9avWL2q+IZ3SMiRVxCRwrP7e3WjUe4aLeWs+gTW0sSrtn3E93BPT6j+tM1SBUubYpII/NdQzM3zBQcjj1qlEg1bTdS2otpNauHKj+Jvb3/wAaldIby2003gLXBbJnbj5felcDVsrmBdauLy9jAjd/KVu+T0Jqnptj9o/tCONCsKbnkcN156irOpwxz6qtxG/mwIqoiqOGHQN71U0oS6c+ooWZ4wGLp2IPANUIpzR2ceiLEwmDOdxB5VT2Pt/9ar2pXPlXGh3WklmhmXaEl67gMEj9apQ2ks+lXEyuZ0dlieN+NvpmpvOdruwMsmyGBvJjiRfuP2J9qS1GLabtJ1O9LRuxUliG5yCMEH9az9IXOias8czG9H7wLJ1WMVoOVfxcrxTKQqkzIW+8w6gevamQQ2t7DqaW8bRzXCFiT/CB29qewtSKa0ntre01DzRbTFQkS54YnoymtS2uINP1hY71iRJGRMAuBK/bn61Vud0Hhmya4Ku0OFt9/Vc8EH/GrMsI0abTJLkrfWscQlZj1Oew+lDGkV7Yzm9voHiaaOeM7yP+WYHTn0qpcXkVpo8kBYJHgIhVckt2IPY/41pWaX6atdbJFe3v8F1/h2Yz+FQ211HeWEtlAsbCHIVsZ3L70AVLiW507w1YW65ljgYFw+OGJySP0rQ1HTbNvENnOk7pc3MKh1fjDe3+e9Zc8bz6WLh2JFs4DIp6nsc/lWjqkQ1BNKkuyEulG+aRTkBe2fTjFDAhgcwa5eO6lJFGyNgMYPvUb332rT55buABrdw0Rh6M3cEVPc3ksfi4xTjEd1FtjlAyQuOCRTbGzjsbC8ilcSxR7gTyQSehFKwrher9m0y3iaSSQOfOLKuVUn+EH6U2+mWO4tJbVD50gCrHt4x3DCoYJpbrS4isqhVIaVR09uPepbu6W9vNOvEmljlmOwRAcR+hzTGRW0MQ1eS5t4XgeEEwwBuXPoD6dams42ksbm4mVrWeTMuIunHVT6U2Z3uNXUzDylRxtnBwA54B9qlVPJN3HLLJMkWXLr2YnpRYZWmgaDS7S7nVbiNiZBLnDIoPQn14q9cXj/2jb32nyqYp49luuOVJ6j2rOvLUQaDHGHa4SeUGWMHAiz0yKtanLIo02GyiW2lSURqOuF7H6daAZJbwWz6veSyF/ORBsTP336ED261DY3kgtblYQ1rGHJKnsfT2q1NPZSeI4xJnz4iflHyqXxwfpmqpkkkubyC/i2HaWk2dA3YGjYRC87Npdr55jN28uEZxz5fQj/PrVrVooYriwkLSTRAARv14HGcf56VHY2f/ABIBNlXfzvMhDdUA6YNJdXkglhvYwgQNgQ4wrN3/AB+lK49DT01obTU542ujJJH+8EpHBXH3CKzLWSP7VeRW8q7rlW2Rt93I6/nT9duTFq1nAH8iVmR5eMFR3BrMlEVp4mLuyxpNlV44AP8An9aCTG/tS3fTbu1ugIpwTtK8AA9Tj1rz65kffIBJlA23BPFa3i29J1OeJSvl+YRx3AP/AOusCQoM5Ru+fStUupNyaJ3QzkuCp4I7GrFpC4uTnZjYSABkEYqExpPEwAZVPRu1bGnaZHPbuwZt6LnI6VXQXUu6RZzxLGWi2hs7FYcEetbGhW0kFykEsKyJLJn5lxkY7VFYWI1KzUi7kWS3QnCg4JHPFaui79dtxEs0i3cRLRBs9vT9am4x8E76beXjSQ4t5VEag5wwz/8AqqdEGjz3bZPkSLhkB4wSOnv0qC0kn1G2ltFuUaVJBhJOg+nvVvSy1zY3Wn3rBnRwYVbvzzz+VZ3G0RTmKx1WO4hVxbFc/N1OR/8AqqHUzBZz6cYZHlQsHGT055Gf89Kfb6hextc2F1EkkXJiLAZB/ug0lndynU47S8tESEnaFwMqPr+dPZ6AtUR6jAkMsV3ZTFd0mXUkZBzyKs6tHFLBJeJcjyJm6beUPpn86orK9tfrbXdmrws/ykg8A9+tLM0OlyNC1sXtZZc7ZM4Pbj9apgia8ma6SO5t5lKxIu9G6njGc/561Ze4+3W8UsTxoiRfOob5yc8YPp0qjqiLol5cRvDvtGIVip5wcHiorw2mlXUcieayNGAqsOFDCk+4InbzrvTIbiI7bpN3CkA4B4zRbhJtLhkFv5l0GO9R1X/a/U028mh0m5t5xMZo5EJUheDn/Jp8KGwhguFnVIuTnHLe1Cd9BNW1Ks8AmLyLFiRW++Qefwqq8aapZNOpkF3C20gtgDPtVtlubaeO5SUTh23Fg/AXv/Sm3klwLpLiKARxuw3bf4sdzQ1YFqVXmOo3SxpI0MsMQHUY6cmq8kkupxhUnLGH5SAOp9f51evWWDVpJYYw8DvtbK8YNKGtdJ1CaRIgELYcgHB57VVwSZUuoLyeGOVWX92MMxb5hj2p+pSNMsU8MeZEADSevtTd9rFey7GYRTH5xu4HPb9KR1S1vWVbh3VyFGcfKKWjGwv7hpXW8UbCqgMqr1qte3McEiXCoFMqKsigcfX61bZYra4miMpLsuwsBwDmq1uPJklt38u4fPy+ho0Aaohs7hzbuSky4ZT/AAj1pkcJtZ5Y0u1YTHAx0HuaWIeerwSReW45wDk4FQSvAsJkjiJaNuT3P1piHxLNJ5lnHN855256motPmkazljkg82ZCeQOQPWo5LyCNIrxAyyk4znipo98T/aYZgxdCNvf60ANmaM26TrD+8Xqw7/X9aJzbReS8TviVBu3dietOsXktzJCwDLKAP17UkxX7NLA8JLBgVOORRsMY6CzLQrLmGfC7qIkkRpbEYJLZUk+lJK8N3pq7wVnjbI9OPWicxSpaSRsxkIywXoPemIa0bfYhG8RM8bk7gOce9L56AxTbSsgGGfPBqx5rwzptlB3rgev0NR2fnK9xaMiyI7cBj/KlfUaIneKO73wlir43Zxx608Khu5YROVil+VSBx+NI0chiaERAbcsCPvAd6rySxtaIREyyI27co/nTJLUKXHkPaF0wMkZPX8agR557URqm54QSw70sskTRRyqHAIAc5/lSs6faR5MzrGRgl+tAwvNtxBHOI8GMbWZR/OmqDuWaGFVixhu4Jp0MYWSS1+0Bkc7iw44pkGAGthLhM7s44NArko8uOYYi2xSHp2p0QhguxH8yxtz/APqNRqkl1beQsoURgsoY9aekkl5bbMh2gXAI60DGwqk1zLC5kiGCVB71HawRTCaCa5dDGPlwODVqTz7i1SchQIxjfnkHtVaVZiI7oxh0J52/1oESpC19byW32nHk4xu706WOS4g87zVJhwu0nnHtTGnC6gkn2bZbv3HRv881BI0MWoADcYX5Kn1oA0bu6up4opygESgLlRyfrUF1cyTMJ/I8qEkcqOG/zzTY7lWmMYkZIjkqepzUtlJLM727nBXLAEcUA9Qe5UXgkEIVH+XAzxUwkt4NW8qORtkvHXgU20keVJIvNQMmcqw7UyGN7i3ZVhWQplt3cCkUWFbytTktUcESHbg0yOzeB54W2s7HahJqBAjwhyjfaVJwycVHcSRw+VKrytKOuemaYiQqEgmgmRmlH3TnvWLvaYvDI7hkbAUVqatMbOKGXzMswz9KzjM8N3DdbUb+Ikng/WkAk225ZoXcBkGBuNdb4Mtv3AkLqksfA45Iz2rjJIzNfReXESZjn2PNeo6XFbWWnR2l1ayQtjIl5HzUm9BosXMwW8ilntXErH70AztzUyzP++W0mLv5hf8AeNhgAOoHWn2081qZDbTLMeu2XtgYyO9On1CxtZop54FjleAp8mSNxPUfh/OoKG20/wBmto7w2+JTCwbGeQT1p1pPp+mmzuNxU+U/3hhmz6/j/Oq21xcyRxXAPnxBY97bVJJ561PBYSeRe294iSPbwDacfMDnoKkClZwmzaNZSHhkjd1IOQR259afpGnidZre/XykKM0UbfeBxkGk8t2gNm4Mfl2+8bhxjPQ0rxy6rpqtHMDNbwZyTycHoP0ppg0VNIhttY1E6dfSOhUEo6cDOOKdpdq14i6W0hXy3d0k7HA6fp+tDXNxq8ETxwpHLbqQ7BcNjsaj8wLY200EBN1GWYlG7jvVbkbBYA3lo+nRsn2kTja3HSgR+YZrCe3WSbzMq4++fWltVUWsN7afJOX+cN0yPT9KIESPZqxnZbqOfLqy8+uR+tJ6bFrUha1imgvreWM/aoGUoec9cYI/KrC239pXlzdXEn76KIHa33SvSnXRknSbWrWVQwmBO3ORz0x/nrTrk3OpG/vbW2VoWAG1ccnvkfnRe4rEN0r6ys0luisLeML5ueuBTBNFcxwC2V0aKD96UHyluc8VIJlactbKbeJ0CSwj7oOOf60y8WLQtSZrJmNvNEFYdSCRU2GQPdxlLc26FWkUMwB4Vs469v8A69IYYdMvYLxJWd3GZEPTOeatx258N3RkedJ1uI/9XIvY+1VrFPsd6q38KNaXCFkOcgfl/nmrTE0RyW0tsttfMRLbyucRjnAzzxU0do8ztclfNsJJeR2GP8moLZ2gureCcTpZkloj1xnjjPbj9KsW1qJp/wCzzdsgknMioBxTae4kyO9WFNTkghWUQSsFcrnGB/kVbknTT/OsYWLbyB8w5A6806SV5UOmI6CRpuCG7jg/0qr96C5tJon+2eaFVhySO9TcdupYhY6LdXEbOJTJEcY9xwcflRZWt7pctpcybJ43yxJIxj6VJ5cSmVriN/tUcQADrggjtUGl3D6tJHayuYEhVyFJ4z1/wp7MCa1cW8iukW22lcMytjaw71Sd4Izcq6lbSa4XPUcVPbRpcFNPvCFJctGw6H0HH4/nUlspvrE2DMvE2FY8gD0oae4J3KiXMWlXs0McjSWbHbjqFz3q/cxf2Rqasj/uWiJ+XgkEccU3TrlYbS7s7i2SSVTiNj/Fz606ydWjvIr6H/S44zsyOSOwp7iWmhXa1FlNass+1JMN8p+8veny2z24huBIrQSNvU56c4ximWEH2i4FvdL5IAwhzjFCLlbW0mG+JZCVdexPQ/yqb9AsMnjnW8kulVZLSRiAABgY9ql8m4tbm4uYTiDGPl4H5f56VBbtEYWsnkcr5xlDDt7U4Sy/aL6Nzujdhwo5Xnrj86pMfQka4ZljvETapjKOoGRUqNa2c9tfRkrKUJ29h7mq0bSWsN3b708h1GxmOOc1LElzpjFZgGtXhwGJHXtg+nT8qGrAmVRPGHt72JmnUPuPt605HhthFq0E0hLSHIx90+hp1h/od4IZo1jilRiO4UkcVHp8n2aYQzQYgkJJDDgZ7j9ae6Jeh9gDr7Uu760g4yKX61ymg7mk5xRjr60uOmaRQZ5GBzSnnPFIetLnnFACg4xx1pAPajOM8/lQMGgBc07GMelNzn/61GcDHJxQA480bqO1IOvvQgDNOD49abzn3oHbrQAvpSjn3pPwoBwCKQCijBpM9KOSD/ShAKRxk0oGe5pO1LupgKODS0nU0K2aW4C5NHUc0mD70uenX8KAFU0H/OKAfzpF5oAXOaAeeuaCeDSqRxQAvQ+oo/QUmc5ozQA7OPpRketJnPWhT14oYCg5+lA4PSilJz9aSAQDPSlBx0zSZByKBz60wFzzilUnp39qQjAzQDj1zSAd9KO1JnNKPxz7UALjnPOKPvdqQGk/PNCAJMYNeT/EmYfaCMED+VerSHC5zXj3xJn/ANMYYzmqQ7nn85LKFByc9apuTHKxIwT3p8oYcp0PUdxUDghTiQv7N2rUncYzBlIkUMf7y9aSOJp0IRg6r2PWon4BIJB9D0piMQpIBjI5LL0NCEE0QBMfKsvJxUDBxCrr+8Yn7vtUiXkyffUHf1z6UwTpETI6lR0XHagNCa5a3dI1KtGwGWI7mqrsQpk4IxhavNarJCAsoZm55qmQbmQqVACLjj1pq4EfnpFaqrRnzGOSw7UhmheRYlOxAPmNNaP7PDI0jHe33VNM8krAuAGd+vtTsDGrGJWkk2iSJOh9TRKwSNZihRj0xTlhZY2jAKxLyWXtUccvnqHB3bDj5qZNicFihjJDPJ+YqxZQB18tUBaLknNVY5JPnd4xuYfJSW15DawMhVjOzcmkBrxSxJIgyZSedo6CpJVCSKrZCMc4FJZy+SyusQClcOxHIp12n2ZhKhM0bDqexoHcJLiKPES2pkctw/oKS5t45olczlWztMYoleeVUV38o7eD0zVa3BeaLbGGmB4J70mMfIoRCIVBCDBLdc1CIzkGSRyMZC9s1ZLmQSvMVV2fAVaiV383yfKwCRhz0FAhWmcYI4Kjv6U+MmOMSqM+uegNE0IBczvvUcYWo0mjkLfeEJ6r3oC5akMW2NnYyybcrjpTbhHuIyAwiXb0HU0RRjISJSsDHG5u1IzR2rkEG4kVsYzRYbZXWNJkCohUqMFm9aIX+zlkOZHU9RUtzIzwkghNx5jHWq6xu0ZjA5bnd3AosBbndRkb8E4+SlWI4+YiCHuCf1qGCQIy+WgllUc+Z0NSTssq7yxkkY8oOgpCDekA8lSyxlsiQ80sirNMrIv7wdZG9KjlVYgVchm25UGnRxvcwKW+QKMbc8mmAOYYXDCJpJCOGXpmpPtGSqycvjhQeKa6vDtjwUGMc1KEKRblwBnPmmkUiGKONmBcsoHWIdKmuUX91naQDlFU8moFYNKWiA2tw7n+lTrbiQkjIAON5pjSTHOXikw6kluVUVER5k2MbMjOP7pqS3KNMcyEbed+P5VYnSBlDbs5OQR1agQy0Q4I8wsD0PqaY/71f3mVH+zUcbOGb5RweOelG1rp8KQGxkZ7UmAqwowAPzMp+XHb60+PYk+5z9pbb90j5RSWlnsgEm4Abtrk8E0938pSiKIlPO4jNMXUW1V4jMhiEUTHHy9MH1qCZBp8KSpcebDypXuD7VEXZ7ZmmclmcfcPVaZPaXFpEAY38kycbumD3/z6UwIftDWh8+xDuGGJFc55oLx39oHVUguEOSqnkn/OaspG+mRSXOY5YWkHyg8iqM9hbXLS3NpM6zg5ePtTuNeZlT3o1CQwXcp3gnGO1Z68ym2ch2GdrGr1zFDdgFYyJwc+9Z5Z55GjIETp0Zupq0JstmPy4iSxUrwQKo2FwGkJxjmrDsv2R8cuyncRWLaTlJCPeqIO/wBJAYDn/wCvXceGFIu4/TIrzvQ5/u85z616N4ZINzHjPWqW5LPpD4dMVhj7nNe3aBIQi8GvC/h6+Ujya9s0GYYUA12ROeSOzt5j6YHrUjOGJ5qpDKD3zTwe561Yh0k2Bgdfeq0rtkc4ouJQOmfeqTz7jyTUsbLO7971PFSBs8CqRlGRtzmniRgueaALLOAccj3pV4Xg81VLFiCTx71NG6laGA8qVbPJ96oeJL+HTvC2r3Fw22BLd9zfhVxmPYnA7Vw3xxuWT4ReJHjbyyICM1lU+FmkF7yPgjxNq0fiLUXfe6wl2jVe3Xg/yrj5I3Mah2LSI5jfPXHat20tYrme5ilnaMmPzYuOCwrLvLZ4buF1G8XQxk9A3+NfJv4mfWU1aKRleKLaWC6svMY7VhG3PpXsnwm8V2dpDpU3kAfZz5E7Z5Kt0NeUfEOz1KCbTvtqH/j3ASTHBFWvhdrQttV+yXLBYZwY9x6Anoawrw5o37HTDVWPSfizosXhrxvDfWsflWGpLy38Jf1FWdMvvLWP5dz5GAO5rqPFtqni74ZtbjbPe6ZyGUcnHIrzfwlqCzvaO4LMxCkdg2a8qtFStJErb0PbNUL3dvYK86SS+SpIBxtHof0/OsdSEnaMsxwu5PTNW9Xhlku0l8gW5VApQHnGBya5zxBrVvoVkCzmS7Zv3aL1PFepSVoI5G7speNfEdzoRgtowJby8TChTnaP73+fSs2SKDwJ4dju0uT9smjYyFerZ/yfyq94N8KXF5evqGrN580qGSJpWwI+4ya8w8Xa7NqmogSALEkhh8oHIB9amTbdkXGPM7HeeB/E7weJLaS4lM7MF5boVPvVLx1o7eD/AB1IkLj7Fqn79Np4Vu9chaaj/ZWt2kMnCtCFGOvsa9V8aadD40+Gsd8hZNX0lhyeC6jr/n2rFreLNbctmZvhvWruwuPNiuCMHpmvUfE17H4r0uDUfKLGOIIxHXcB1FeNaHOj20DqpbegJz0z/n+Vem+ENTafTZdNwF3/ADZx/KvOoy9lVRU4pon8Ma6LBLa/kBxGQxz1OO1HxYfTvim955Nm2lpeKrgHtIOp/nVD+yvKuQs0jrDG+QgGMmtWZd4G3cTGOFPavo5TujzoU+WVz5+1D4Da/ZM72TrebMnCnnAr034M61DDFc6Xq80ljvg2OJONzjpj9K7OO+n81413K2MgDn5f85ri/EfiD/hIvFNnpekRRNNEw+0SJGMbe5J/OueaUtTs521ZlK08HauPEaaRDOJbdpGeGR8EKGPQZ716VrUUXwstjb3mpW0N+8TG3tIDvfzcdT2Hb8a5vxCJtI0eTVbEzMtr95l6tj0Pbv8AlVbT/CFp8Xre0nOtLp+sGMPbSXTZSQj+HPr2rmquyshr3ndnEw+KtQ1uWHxNczyT6jps/lXYLfM0Wefwq1L9i8OeNBOSR4b11SCAPlyRyfzqz4h8F+IPhx4lN1quizNY3MZjvDChaI5GN4I49DWbZaSPEGjX/h8y+ZLag3GmtkZK8nHr1qIpbI7YyXQrnQmSXUPDc8uHtA1zYyN3Xrx+grW0bw7HqunnUNVE8OoXMDQDaPlzjhjjtzW54G8NN4th0rUL63nj1GzBt23fKJBn88V9R+B/htoXiT4bazpUdkp1mLMkc235gQOAD1/z9K9GjRTR52IxHI7H5tavpN14Z1Kaxu0IlVsjPQjsa7H4aeK3s7qTTLg7LK7G1sfpXTfHfwneSldX8ny5rP8A0a7j7qQcA4rybS7ny2R9xUq2VA6isKsNGrHo0antIn2To16vjz4f3nhG8ZpNV01GNtI/3pICMYH04r590z7ZpgudLuE2Xlg+F3dTGT2r0Hwz4rcRaRr1gipNYARXTg/NIh4OR9P5VF8Z9D+w+M9H12zJl0/UYhGzL0y3Iz+leXCPuuJEo8stNmdrc+ZPoulwlVlKQKUVGyfX8+lcv4q8WjQbOCG3snn1O64VO0QPHNP1/XLbwjplvJaTyC9MQ/dNyd+O3tUPg7QvtEjah4huZppLiLfnGWTPbngV6KajE47amz4G8HXPhmyh1a/W2hhmJkM1xIAGz2GeTzXHeKvFV341XXbRZRHcaZMJraOJdqMoOc49xmrXi3xLa+Jnu/DUdnJbGwi32k00hZmI5z9Ov61yd7qNvaz6J4kjQpHKv2bUUXs44+nTFc9+d3ex0why7lTU5bKPxFpWvpETp+pgR3KgZ2v0PH5Gp7LVNM8K/Ei5mtXMlnHIqknrjvV+PS7Nr2+0Jlb7PekXumsBnaepUfh/KuG1G2jXWb2QvgxOA2epOOf61UvejqdEEuY+y/gb4htdU8Q6l4VuZAuka/CZLUyKMrIBwAf881494u0aX4b/ABOv7HUI2/sy7bypmVflSQHCt+WKreCfFF7rWiafdWb/AGfUtHcSQ7OpUevevcvi/pFv8Y/hFa+L9MzLqCxCDUEVfuuB9714OPwripy1cJbE1F7KamtmRfBzXo3lfw/d3bQrnKNnlhjgfT/CvffCga2mbT1lErAdB0r4g8F6vKfsNzfF4L/TXVLhYzy6dj+WPyr7E+FOrw6zYG8sl3yyYzI3OB2FcdSm6c7MxrJJ8y2Z5F+038MV0+5Gsxv85G4gDjr0/nXzFqk675Buz6Cvr79rLV7q28OraKQ82BIWPcZ//XXxvqjedOSRsLDJx2Ne5gZScNTiqapXMudEIDnIyedvY1wWtsXv5cE9e9dwztuK8gD9a4HU5PMvp3IwSxr3qRwVVoQocAnk0+FlJ4J59ajRhjg5zUqqAf510WOWxcgTcRknGa2NPUAjnArHhbBHP5Vsaf8AMy98npTS1B2se3fDM5khHUCvqLwigEMRGelfLfwxX54sD0NfUvg7LQxLjk969KnscEz0/R8bF7mulhAZOawNJjURpjrit6Nm4AHFbozQ5QQ59OlPBBWgkmlwGGOlACFMLyc1Ez4yKew2qR1FQhhuBPAHJz6VLegHzN+2t4xMGkaN4TgmaOa+kNxNjpsXpn8a+TZFIgZ4gGv4eQG4LDuf8+td9+0N4wl8e/FbWDDK721q32W2lX7o28HH45/KvNt73bSCEC4uYk2ytnGEHUgV583dnVGyRHdNBNY2N9EpiuBL5UkSjhf9oH061BAkMuuXZhQhfK+TPVj3H86NQcNbQCNxE6MEVF6OOzD+tOuwtz4gJhk8p1UkRJ3fHUVFitzOMMtzYXAgYwCFx5qL15/pUt/OtyLGWNFa62+WqdOBwCKZp7m3jvo5G8ueU7vMI4IHUUyW3TUvKntpds0cgXe+AGX2/WmIs6cLe31qWfaFYR7GiQ4/eY65+tVbETXOn6pazKYZQzMHA+7gZA/GrE09g+sBHDryC7LwGPbmoLSSe51XU7UHyHf5m7nA6f596EJlSFTc+HrS4ugUmil2xyHuB/Sr10yX17DMkapLb/vtp4VvXFVo9knh+YTXZ4YxqG6deSKS5u0j06wRoHkjBEYlBwM0DEbdf68IyNv2lc704I9fp3os2jtReQmRntwpi5XJ3H+KlvhcWGqWYUF5nIw38KqeoNTwxKniC+gEiyRyR5UJ7UgSM6aH7J4dAWYypBKCyg85Pt+Va2qyPHe6ZLBcM7SKkiKw6eo+lZMG6e1ngtUDMJMzFxkn0/rWnqFwP7LsLpgqXIGwKT0IOAfpTYyQRmXXbkRbSZCXwvrjpVeCyS5sr6MIUMTCRkH8dSM8914jWL5YbiRNwZeAxx1pNPjkBv7CWV0kYkrJ33DoD7VIDbm2ivtHsnkuBb3II+WQ44zxirGoNINdtjIqSxiMeWzdGPABNQLbzXejyfabZDNHKBG7H5go4NW9VvWtzaStbrJZxoNp/vEHnH407jRa06ETSXcFy3kXbNmRWI2lccFT/T6VSmvFh0K7U2xM6ONu08rg/e/l+dQTb5tTMU5a5jkBdwvBRcf04qH7dM1tc3MTpcRtH5BVh0UdN3v05oEXNT3XFnZX32ciBcEKBw7d6ntka21wQXLO8E0TMxPBAxx+X9KgsXl/sC1uxMTDHnEJ5G4dv5VKXhXV0kMklxuiWUBxyvqv+fagCvbq76BqEVipkiQgPnqvPBP60l7qEtvpNj5W5Yo2EWxeRu707Sp1m/tOCGbypJcsABwY+pH1poEsugpPb7J2M/liNRzu7NSBGulmlrrEi/aXmi8sO6TEenKEetZum24u7bUFZVbBw8ZP3I+x/lVnVbme11e2jCp5xCtLL13MOoH8qpvaXV0NRuIN9vJMTuXgcDkrj86fUBlqpjuba6ikZoSPJQDohHc/41btrmK91+5WOZkWKN8Rhch/YfrSFEbSLGaWQWVwzeVsJ4ZR3+tQ3+y08RRNaBpLi3TgJwrtjqP1oC5DEbi4sLwRTFxC48xe7A9PwFWheYEN3PG9zJL+7ZSeEI6Ee1JZxibSbuN1NrI+6Z2B5yOimqhnSbwxb3aqY5vM2uzH5SM4BApWGXxF5+q7bC4O9kYi3UYCkjnFQQWLT6XeCVGMsZzG/RQ3cH3/AMKWGeeHxDGQgjEkYCOF5z0DVBAk7T6jZXErGKIFvMzzu7YoAdcxC9s7I3nLNgOyj5ig7H/PerIf7Tqufs7R/KqBGPzGP+8PbpVWaa0tvD1tasZ3lYlmlRcgH0z9MflU8ou7nUNPkSNSjxbUmU/w9Pzpki2llbWNnq24ebDGSMDnJ7EUsyl/DFokEJntll8wlm4D9cH9Pyo04xafq+oyvL+6iiMbIejsw7iorV5Lbw+UhlJgV95YDr6Aj060mUW73nVrWZfLMsigyqxwAuOQRUdjCFi1Mwku1xGwjVe6Dr9aaLKGS+sLxmkEskYaWF+oHb8OlX7BrcaldImHkuATbxNwIj1J/wA+tAjGvbr7V4RtDBGVurOVYyn949cn9BV+509odRsrhrogqnmTwj72cfd/lTCLk2ZNoPK8hwcBeHJPI+tWNSjSPV7KG4lAuJY988idVYcgD36UxGZbXAvjqBL+TO65VQMbYwcnA7097RZdHtNQU+deSOYVB6j0Ye1V4oft+qagyxOpTcGLcHHfApHJk0uOWJpIBBMIrZx0K55P1zSC5pTTSQ+IoEtQFuY1DlV/jbGOD+dOg3XFrqFuUSOYIZZIhzuXPQe9PS4tU8Q2kzsDcQRCPYvBdh0OfrUUUsi6lfR3EJtppSXlcdRj+H2FBSKogmn0KxeYssjtswzY2rkYYCtS8jP9oxyRRBwpEaSnhWcjANUns1v9HdyWjkMhETbuTH3GPrSzXE9vc2LNAvkRqqoC3LHs3vQAWzypNdxNiBoyXkG3O5/Q0H99o6SGE7nmLYLZKR9CMVent4bx7uMuVnjfM+35RjGQwNZccwt9NurhW+0kyAKkZ+VQO9OwF+W5m0rVtJuLZI5bNsLBEBkOM4yffrUW0TeKLyJGOApeRR04HIqK41aFrO3uUh8iOPiM8n95/nNWprSOPX/OSRkPlCSRe+cZxQSQ26eVpF9a4bzZCJBj73l/TvUWpPDcaZZPaO0U8Emwqv8AEP7316/lUNuhuDfTuSLh1xCR2QdcfpT7+CO3s4rmOYnC7AVHB9/rmpGBMdprtuJUG+Nd7kjCsadpLSS6neWk0QRroFjIv8AHYn0qzeXdtHqWmG5c+SkSrOcZDZ6A065ifT9UuTDIlxPOAvlr/wA826lf0qgZBJbtqGmXERAEEOEicnnd3p92ogsLCOE+ZHbJ+9J5DOOSKsQWrQ6Pqs7uqlAscNuOdzevsahuVt4dMto03280bb7nd0LHnFAEepanHc3iXFuCLq6iVvsxONnqMelRWcKR3V3b2yLHIcsig8qccgVOltb3GpWN8iorTKUdWPIH95R+VSWN00fiW8+12wJlGI2A4VvU/r+dO4EWnXkcOkPFPDKYYHDOcZDk8kH/AD2p+uxW1tbDZP8Au7jBxj5whOdh+lNiSS6hvlkcR20Tn94nQE+v+e1VZpd+m2ccWJ1D/PM3QfQ1IFq2zd+IINypgw7LbByWTof0qlZCWx1u/FmxkhiDB4H5MnY8etXp9UVVtbyyUrcMNkMax9MnkE/nz71VuIpbLVWuosiRRuEQPzbj70xEdj9n1SyvXij+yzRsGYk8lfQUv2nzNOtbiWBtnmnymXoVHGTS6UgmgvoJAYridGlJPO1gMFTSWtwkXhNbW63rukPlyqOR2I+nemxl27l3aravOzywvGBGcZBU8A+//wBamWdo1je6mXuBJCMs8arkMe2PemyxNpJsLi3H2pFQLbr2OTz/AFqexuWXxNlZDDFGh82Nh99iPu/WkBXsobW/tLiWV2S6bG5M9Ix0z60mqxi5htHI8qV28qORSeg4DCobaOK6jv7YuVugSxbaSGUdFz271Ye+lg0a1uJkDFH/AHQXso4ORSGSSw/8TGGOWLzzaxcz95B3OO9M0+3eDxPdWrOJ7SZPMd36Yxxg/lU2oTLb3ml3NurzQHnevTJ6j+X5Ve0yOWzurmWQCaG4UjMg6D1FPcSaMg28VpYaltlknzzGIhkflUyTW0mlxT3cDrFAv3icfN6+/NPsbmGU3C2kru7qyJ2O0cnA71Tkki1Lw9HpsrbUt90xJHJOehoQmQ6pCmq6XZ3LM6XVwCXUjOVB+9+Vcz4t1kWZRBCJFZcxXDc/KBgf59q2dR1iO00MzyNIVHyxFP4RjGM15VqF4NQuCjO7BRhPQVaVyG+xHIZZLoOxV8nPNJG7tkEjG7vzmlzGsicHgcECrFjbxXBRclWyT0rQRcs7VlRVZd0TN6cV0iWi6b5uYv8AR2ADMOn4VXsLVTarCZPs8srnlumP85roNEgguLC8s5DvlBVRIxOO+TWbZS1RGvm2KJPawqLdowDt5yD61o2yiyEGqWq5ZsnYpznnHSq1sgs7mTT5JijtEFVhypPGDU1hbS6PfxxySRmIRNmRWO0sR8vH1xUvQpakEsSwxQalbxDfvIdM88dcj8qsm2i1GzTVIZ3WbzsYfGFHpR5VxpElj5sq3CyszS7TkYPp+lNcXdm8P+jRm1mmDbAwZCvcmnZNCvYTUrc6p57JdAzKwZYwPu/j+FMuIxIIJZMLcrFtyB97HU/zqeSGaxvJ57W2ZklPQDIIB/lVTUY5bK/F5GD5KoGUDkbiOR/OktVYHoxJBLqUVuVnHnW3ds5bngGkia51CJrSR42uQSVDN90e1R3c5t7lL6IGJnUSNFg4PHSmSWyxLZalbu8U0nzbN3J56fShdh9SSaKSfTZrWRN12ZAFO7ggdT/Kizlmjglgv4wxXhQ2DvxwB/n0qtfN55S+LNBIZDlSeOKlmt/7dkluYnMUkbZO4/KtJaaA9dSzb3EV8t5aXloYtkZMClfugc4z+f51Ts3NxEbS5t/LjiUiNmB+vWpZpZdSilkhfEkEY3HHBP8AnNSXt02taaj2zBJreMCWP1I6n+VVYdyjp7QyA6a5bgO6lTjdx/8AWqawaBoP7N+0nLy5E2cgDHT/AD6U1bhbq1hlWPzZwmXZcZXnBGPyqsyRTw28sUQjkUlnCjkYPemnd2JatsS2McCCa2uJjvySjHofao4IZLhPsdzcxoSw2K5/r+VU0kTyBOId8vmEbueMd6SaONwt0SzHOCS3FOwXLFvCz200H7ua5VvlUH0zzn8qaBJcW6CW2LXaEnAHJ+tRW0yW08d1E2cZDocUlvLNp90t3FdeYzggr3WlYNxnzyWhlaMi63kEA9vU1VSJ7yP7RDlHViH54NW4Gk067NwziVJFJAznrU1q02nzSsY4xBOuFTr1p+gtzLnha3eKdZi2eCG7fjU0qT210srFTG6c46Zp8dykhmtrm3ZUA4GOR7inW5ibTp43V9ykCM+o96BpFaW3lCyI6qFdcrGDn8qr7VS18sxv5wOARnIqQD7REs0UmyWF9pVvSp7zdIIbhJ0LFuUHVcUxEA8uWzDmVvOVvuj2qfz5C0NyJQ+7O+MjkU7yXtZ98sYMcy7lI71Xg4uJop4TuC5TbxQMleQxTIVMbbhnrwQexpI1e1vpoJIAVkX5Qp6Z/wD102K2ieCQNI0ZA/Kn5C2yXCSDerZJPXA6YNLUdyJWV4z+7ZJom79hUu+JQkqy73/2e1NRpWkF1vV1k9+fxFJPGttNJB5YAkGQF560xMgmkkS7jmjkEm9cZx0zT1aS2uDBI6rvGCc8H/PFNlkWKweIwHzAw2kZ3CqsxiubVXziTPUGhO5O25cC3CtNaxbGDc7M8cUSM0toFSAu0eSSOoquG+zmORGbIHIPQ1OfLV8pMyh+CR2zQO4y5kSSCKSG2JZBh3FOu5oZPJaKJo9oAJHQ+tLDFsf7J5gETtxJ60QrN+8slnDJksPQ4oEx0zg3O9YvLjJAwc4x3pY5ILO7kWMt5bnPU9PakhMlzatBkZTLfMcU0F7iJUAUtH1JagEhsMkQuWiZ3aKRfxz2qbTYkjaSB59i4JxnP50lw8kscc0SKxjwp6Z/GpLsLcRrO0OwlgN4wAfY0DHwW5ksp445E3Lyu48fhVdmmuI8bVLQ4U5NLcRmO6iLQbLd/wC50NN8qFrxzl0gc4wOooAmGbuNZzEC0eFYoKLvAlFxDGwhY7SVz17062kZZTbLMVjAJ3gcmq9lJKskluJdqnJGehoGOnQJKsyBhE5Ck96sNm0lAjbCyNtGetV4JpvsptWIMYYupY04zTXkXkrCC0WSSOoFAh8zT6dPNCsmZH4yvamWUlxBNNDIFnLjhTUct2klqg8p2nX7zL/Wobu7jRVlXd5gHJ96BFeaVd0sc0fttPY1BBLBLHNC5MZx8pHSmXb72SUOPm+Y+uakXY7RttGDyT2NA7m14MsVvNSAaUeXF0ZvXtXosouI1WWfbPbIhVNpy2a5nw3aR2sEjyQf635s9gMcY/Wtm1kt1CzQT7pHJXyCeCTx3rN7lpIurcWn9jBmjjEsg+WSQkEZPQ9qqi3Z7WcXEgkt42VYgACQ2MjnrjirGqW8llpDvLAkpMirhRyB3zUEwa3ihuFXY0jhxzjaB/OkGxFcyrc6XFfyxYkScRDB4x6Y/KtHVoZFsjdRP5TCQIy55I7c1U+1lp4/NESWdy52xt9xj7+hqNbuWSdLKZD9ikl3RsG6HoOtJgifXLm4+zS6lChmgULG6yDIPHTj8aQXK2lu88FusUTxDcmeBnk4qKfVHimuNNLABpByy4DYqDzTDbahaOTIJyohjzwPX+lNO4PQj8+GK+jubVnZZo/mDdB61a/c2VzBNEwdWhbAUEZJ7n9arWFwlhpVxZ3dt+9/g5BI57U62uEi0+4DqRIseY4mBDKc9P8APrQ00K6Y60SfTRazyMjwFizbDxt+nr0qMyXEMyXk0Cy20kmAnG3b71Vtpjfy21ndsUiVWII429+asWM0Or3bWQmaMRxl13Dh8Dp/OmK9h8VxIrqrqLbT5pgwUjhufWoP7TYXd5aWhZLcnCyEdRntVixi/tO1TTXO/ZIxjYngcdM1Xs7ry7CfTUCyziYGItj5fUZ/KlYY5zPp6XNukm5JwqbvQ+uKfbMmkS3Nre7J32/u1brntzVeF5mju4pYg1wjqELdc1JbxQTfb11NGN7CgdGHfnGMGna6FewsMYvncakjJIV/dEHJX0/ClitxqsqwT7oDHEzL0+YDn/Gmsv8Aa80k7y+U8USmNSMAgelWJTJrjDyAFlt4QZGU84/r2qdi1qU47iXXBDZ2x2CHgGRsflmpr1J5Y47a0gDXUJJZ/wCMD2/WoJF3m1ktlKzhPm2qcHHc1NaT/YBZ3EO5riQlpQ3IXBx/hVXuiXoR3cNr/Z9rLBCx1JHJkPPOP8mpr6yE1hDq0LlLzz8tFnjB5zUUUxs5Irz7QMtIflf9Rini6NtNBdSbJrWSbY8WONp//XSsNFnWEvNTlN9FKNqBd8bHk8YqXV7i5vIEu7eBFhjVVlCgFs1V1G+jt7uSOCNxaGTZ5g9O2KlmvE0Vp4ETz4XQfvTyFzzS3FsQ3xL2sFzY2e6SBdzsc5HvThLCml2l5aI6TSsfNTdxkY/+tVuWZdImVxPFKJ4uWjztIPrUOTpF5CZEEkMqHKg5XkcH+VNPowasVVhhnt/tk1w2I5eVxyp69vxp88UmoW17qKSKxYbSP4h6Y/z3qxb20v2kRvZlLeZtzI44bjr+pqsRJYPdRrHm1MgwBnkA9qezDoMs0l1mSOdCHltYx5kROMgDrUl5Hcag8AswI2RNzqWyePQ0yeU6ZqL3VnCBHKpRgW7Ef/qplxE2lz2sqMzRFd2Qfu57Gq8xodn7bp6LbKTdxk7+Bkj/ADmi3dJrGSaZCl2zbWUjBPXrUl/ANEubS7jYPFIFkY9yO4/nUc4a1YX0cu+KY7gGHKn0pPXUQyNVuNOu3YBZ4cIFB+8D/kVLLN9tsTHNOESGIbVHf/69RXMlwlxDeqA0LPggYqbV5UE8sqxhoc5JC8N7H9aW4NEVtGuu2jMjBPITJIHLY9f1pqTnUYxau22aIMUBzgj60k862cQuoLcrFMm1lXoARUNyYIfJu4lLkpwFznB4o2Ybo+xxzgDil46UnfvQTmuctC9ad2+lNB9eKWhjF4PtQD1pAM9qVe9IBeoH9aB19aTocc5pcZOeaAFzn1pRyaQ+55pO9CAU8f8A1qBxRzn29qBQAZ5pTwMDkUnfvTgM9f0oAQHFGaG4waUEjpz9aQAPypO1KOfWjGc+lACj/wCtSg4P09KTBo4xTAVenvSg4HrSDBwegpRz9KkA6nrSd+hoo/WmAoPPejkjIpKUYxQAv8IpQelIKBzjFIBWBGKXPHOfwpvJ9aUHPtTuA4H0oz81HQfWjr60rgHWlUe9IMmjH4UAO70gzz160g5/+tS9OKAAn5ulKP8AOKSk61QDixJFKCfwpM8Un8qkBQce+KXv9aaT0pe9MBkp+QivG/iERNeuc8Ak17DOco/OBXiPjiUnUpdvXPNOIHFTR/Pw2M9/Wq8m1lOSQfWn3KCR8E5H8qgwAMhtyjtWoiGRZPKPGV/Wo4zstgQwfPVandx5ZMYIJPf0qu3CDcmCT95fShCY150dOYyD0GKrAvIy5IMSdjU8QKSvIsgk2jaoIqGbZmNHUjnLFaYIsttW2cspDn7re1VIVbdticn+Ig1LJKWiZt52rwAR0qEEwxgHmVu6+lFxEsl411N++QOqjg46Go1lj2ktuDscAHpUZkV3EUZYEDJIpRmbDEgqvQmmDLTLEoEKzcuMtVaSz6GEhkU/MVNRGMQh5JEJduF202M+TH5ayFXl5Oe1DFcn2tvEjgiMD5QehqJSU8yfAK9gaJLiWWKOEOHEXJ+lNUCe6f5f3AGfxoGatm/nWjSO5BJxsFWXaYW5XpDnoetZ2mylxuSM/K1ak0cTLGZJWIJyVXtQwE2iWMmVTKB93Paq8tvIuCr7Nv51LG8rQMqvtjzwTTRvSbywrSs3RyOBQAwN9oGVjwU5O7+L3pqXBuQBISFH92riZednmcBkGCnrVdblIZpPKj+Rhj5u1AE0QW9QxiPaQM7271BCotVEhPmPkggc4pd74USShBjOVpIoGLb1wpVcknvQgJFnlmC+aP3DNwq9RRJFIuUChMfMJO9Rw3kdtISIjKzDGewpZCZgC0p3kfKoouA622+YsgXdKeSSeKrPJtu1DnIJ6LVlUKpkgKVGCBTTHH5mFHzEcNSuA8K8JIkQoF7d8VIRGfljyqsOWI5FRDCyOWYyy8ADtUiqQFlZiEyQYxzihgiGSIblRWMm7gM1WEg+QMvMsbfpTXZPLPmOsag5XHWmMJZ13I/loBnj+IUFCTzLJM0kjkk9F7U4RmRMSSCQZyEFNI81d0cY2gAMT2+lT+WTETGMAY+ZqBIrmJonUlDIr8bBU25vkZ1KhTjy1p0MU0Lu0RIVhy56A+1HmrH8zDLk/MxoDYc7HncckHKqvHHvTlInwkxVZf4P9mo3QZYqcA8GRu1MDAGMEmTB+VyOtA29B4byW+dcuDg57+9BZURnbsc47mpGDvvkZs89B0qFY2ml+cYXPHtQIkhMl22DDujPIU9AfelmZR8rOZ5Cdu1egFT79n7vcVXP8J5aqzq8sJMduIzE4JJ4JpMESrC13K37uOHyowdrnkmoHuiEuLbUZm2BgVaM5wPanzx2906DdKJ2jPAGfrS7Yryc2vkIlw0OVdu+BVCM+eddOvZIxGZbeQAq7dxWfqCSReZNZxnLDJK9vatWcz27xWc4OyRMO2BgHtiqF5/xLJU8thIm08EdaBGPJFLIVmEwjlI5XvUMojudoy3np19DS3k4cxyoGZSeRjoKbMy7klgBTHDE8VSHYfd5WykZQI1YVy0L4lyTzW/fsEs5BuLcZFcvG43HHWtCDttBuM45ya9M8LXOZ4z6GvGtFu9si8ke9ep+EbnMiNnPIHNUtxM+oPh648uP046V7RoTjArwr4ezb0T+Ve06JcAba64s55HdWr5XJPbvUwmLZrMt5xtxyRUhnIUgHGasRZuZs/yqkzqcdSRTJ2I75NQF22jnrQBOZiGqQS4TmqSkZBJ5qwGIHrntQMnB8wDJ4qWNxggdRVYORjIwDT4ztY7ScmgC0GwvfNeTftP60ulfCS8izg3MqR/UZr1PazfWvIPjrNpmo6no/h/WSRpt0GLsvVW7EVw4uqqVJyZ04dc1RI+Lb7S3g0WHVlwRFN5Uig8gHpkV2nwx+H6+Jdct2vJB/ZzyDBxkpnuB7V2+v/s8atoVjcXlnqEOpeGriQKQG+cY6ZGOtWfDF3FpwMduFja2IXavYivm6DhU95M9+vNqGhg/tI/DSbQdPksYTJdNYYeN2jwTER1/z6V8tWMzW94rpkFWzyK/Rv4kaa/jT4Z23iGCUyXCRm0uVPYY4zX556/ptxoetXNpKhSSNyORitai6GuFqcyPpL4Wa5C8sBlPnRajCYZIz0D9v6VyJ046J491DS1QJtuRLF6AH+nSsH4Ta9mY24fFxARPH/wE8/pn8q9F8aNHdeOdJ1SZFtbW8iYPIO/HGfxrxuXXlO2Ss7m5r2p3Fi13PqL7JkGW+YYI7YNcPpMb+ML86tqJ+zwxRkwoPugev1pdQlXx3raW0HmjTbJSfmPMnP61X8X+KBpVsmg2KRqLiP5pF+8p9BXW3aOhxpamf4x8Ty3sb2lndSCOz2tgcBx3riL60MuotHG3yTqJVLH+LrV2VWEFvcrISXzDKp7Gop1kNrGJB+8sZRH8o52mpgra9TqSSMvxZfTPrds+MSrEnTtxX0N8LJkv7L7NqAMqajaEAjpuAx/KvnXxvLbHWmazctGEXG7rnHP9a9C+EniwR2H2aeV5JbdxJEB0A/iH5YqK6ekkWrOFmT2Vt/YWt3ukmQgwylo93HyHpXZaNqJ025jdX+YOCcelU/jppFvDe6T4lsBiKZFSUp0wRxn3rL8PTCW+tdz/ALvcAxFefWilJNGa1jqesX/kXd27xzGSN03bivAPeq1tMhUlc7j8v1pbt1e5lK/LAz/KV7j6Vn32rWWlmSWa4+zRxjcC3BJ7Ae9ezD4Fc5HvYz/FPiq48KWZ2xLLqF2fJt0PVQe5qLwzpVr4S8MXN9PcRxapLJ5k7Pwy5/hFUvBml/2j4oh1zxCZLzTZ3IhUgnYvYgetct8XvEkd1cXOk6dCYoUbzBKzbmkAPrWMnrY0ir6Hp/gbxBZaxJe6HIrTWF6CYww583HT6dfzrz+XR38E+Krjw+8zNbyjzbRyceW3cfWs3wFrIg1fyluDDcIqXMe3oSBnFel/F7Qj4q0HSvFmmOkVyieYwXu4+8v1PX8a5ZLeDN4pwab2Z13gv44azosEdneLDq+mhfLmtbld5Ze45rrNH+C3gj4q3V3q+h2d14b1iBDKkdvIPLbHIGPz6V8/aNfi9jsNTVsJdphh6SA8jH+ete4/DHxsvhfXtM8yTEJOJWB4ANea5zpS0Y5wtrE8/wBKvrnwz4gkErzSSC42bJeg9/8APpXt/wAP/E1xoWvLqW4vbyEB1Tpj6VzXx+8MRQeIINesIRLp2orvLJxh+p/GvPrPxlfJpYtbQNDIcoXY5wP8a+nw9ZOKaPKxFJz95HbftReG9Pu9beS0eNLbXLbe6IQWD9zjt2/GvjW9+HWv2L3cdvYPcxw/8t1HUeoFfQYwSVu5XuLtORJK5YkH/wDVUYurlIyy58jaY3K9CD0Jom1J6nRQlKkrHg/hDxFfeE9V8rUbeZbWVfLmjdTjB717Dqiy678Nt1nMbkWFwrRKp5CA7hxW1FaJqEQtr21hubdo8BmUbsfWub8C3SXt1qVro1jOlvb7hIG5UjofwrklSXNdM63WclsWvB/hPVfiDr0+tvZI9pAoIjY7QOPvEnt1qr44+IDPqqaBGIPs7xGLz7YcMw7Z7/8A16vrfXM7XmiW2rNYfJiWDnG0+uDXnnirwTrnhGG3a8s5fJhbzra8RSUdT1GR3rGSbdkEd7sZftcnSrDXwWNzp8n2S7AHJXPBI/EV0Uej6bf6pd6OJ8aZrcHnWzt0jnxnH1rK0y8tNW1oI0xTT9ZhKTRnoJscHj3xTvCWjHVIrrw3ema3vdPn3Qzqu7BB6Z7VaV7WNbpK7H+C4TqklpZXl01lqejXG1HK5yM9Pp/jXK/EbQtQ8OeKrn7T80VyxmidOjA19ofBj4K+Gtds7611dJLrUJ13RSr8pDY+9xXgnxq+HOpJcXFnMrJeaUG3hurJ1GD9MGuyVC0bnNSxSlUsebfD/wAVT+H9QSaIsCWAbPTae1fUXwm8e2/gfxU1pfSNP4W11QsyN92ORuA2K+PdHnZ5gsY+Zeufb1r23w3GfFnh2Wzkf99H/qTuxtPbn9a8StCzuj13FVI8rOl+MPge5+F/xCa+hi87RpkxJzw0LHhh7jpXpnwH8XL4c8SxaNPdeXa3IEtvzw2e38qXRFHxp+DFzpUyo3iPw/G0Dbjl5Y/84rxTwfrd54c1G0t7mNJL7RpFmhLcGWIHkfzFKcVVhzI4YtuLpT3R7P8AtZzMdVZWlJBVNozwRnpXyrd3CNORySAR8vrXvn7VGuRa5r2g3cLq0N1YrcxANwcjH58/pXhb6Uba5P20bW27sbhx+NejhnyUkcdud69CHw7YSXd/G9xCyRsP4u4x1xXlurBRqFxt+6JGHP1r6A8LWbRaHq/iS4iZLC1tnihMn8cjDAxXzxdyeZM7knJPSvXwr5mcGI8hgPPp9KsR9fX2NVY2G7nvVxD9Sa9A4i1CeSSOa2NOzuUg8j0rHgyxBrb00fvUHvRHcnoe1/DI4liHPWvqLwhkpGeccGvmH4ZoHnjI68CvqHwYCY4gfwr0aexxSPVdHAKL1rbjfaMCsfSvlhHHI7iteLp9a2MiZSG9aVuBwaTqOlIDg+tMew2T5VJJrh/jH4wj8EfDXW9V3DzFhMUfrufgYrtp1EnBPHvXyt+2j44t7e30bwtHIXeSTz7mNegHRM/jmsqjshxV2fKZuXiUi5keJmbfHIpyXycmq1vLJfXN08SiC6wTluAQOvFR3AKypBckyKG/dsOiCort59SlvIebWdFzz1Yd8e9cB12G6hDFLZ2s9w0nnRzAFY/7p7g1MpafXLY+ckCKvyTY+ZyOgHv0qtNJCukRRG5BbgRsfTvn8asaobcazZoULTJECuzhWfHB/lSuDK5ng1KTU4P3iXSNnDLw3qppn9nvDoltcMEjuVY+XE/Rl6EfzqbSbee6a9nY+VfFj5mF5XHQGq587U9HupblNs1tJ+5dyck/5/nTETTWPnXVnHNtkCQ72ZT1IOce+KZZFoPENxLtRo7iP5/XHqKr6k89ja6WsUbSRBf3kx6kk84/WnSGabXkxGojnQKqjoQRyD+tAxqWj3C6k7iNoQuViU9/WqDO9zokbxAiGJssOvI6A1atoP7JvL5FP+ihWVWX5myfWoVf7L4bngim+eJ90mByc9B9Ov50CLN3qEzXWnXgDFbkAGJRwO2KsWWn29t4ga7t5AWTdi2JySfSohuubK1limVY5FATecYPqKY1u7eJIdi7Ps4zuHG5qQ9yfTbQX+lagy/6NPI7bhH1BHQGsq3Qx6ErswEyOUCvzx3Na9oLnz9Ss5Lg21wq+YsgXr7Go3Mb6YI57dluSdmY+Qx/vA9qLgkQTai0f2N2iWSGIKiTjrIP8KtaeFPiR7R3dw0bPvXqDjIP0/wqnd4g0jTRFhI45jGyt13d8/pTmEsfiCB2mXfgAADAK9waLXFqWLDbBpd8JpZBLLIAAOcD19qdbxL9msn+0j7NG5yX6M/07dqlgmjF5qptxxJGY40bnjrmqgtZptAiIKNBbS7JN3XdjIIFFguXRG48R288Lqsc6mWct0CjqDVG0UJHrE8KboZSSqLySnfj2qzJNELqzChpZ5wDMr9APb2xirNsqWb3xt7eSN3DCGEcjHcgUXsCKtpE4sdL8tjHpynEifxevNaBeGfVraJSI5Wwxkbtt9DVOVDNoMPmDJRt5VeCT3/L+tQatCzpYMgeKSUBnBwfxHpx/Ki4FlFVtYvbi1t98sm4CM8AY64FVI0X+ypWSU2qWsoZXBxlickD3rS064S7vprlY5EnCmFN3GGx1I+lUJI0ksLiG6HzQgNGSMKzk8gii4bEt64e/wBOliC+Z5e1mZurk8H+VWLOG7F1e2F/IIbm5DtuHRcDP68Vk6lKjfZY/JxHCRI7r/EM9B61pW0hute2XsrLDdJgSDnCY4wfyoGyhJag+HxJenc8T7I3ByV9QR+VWf7VS1udJZwpiiUIsm3l8nv61Xttttp2qW5R5AX2xA9hnqKTUf3GlaeyRBrW3cK7MOTITkilYWxps5Os3ls5RVk+c7eeorGnL2uhXFhLbtI0twDDj+FfWtW43R6xGt1Gv2WeLJlj+9j/ADmqOkZbTLxo99yqyfJ/eX39h/jTGW9Q1C7sjp08gQwhRBGCvzZ6Zp9pbML69+1SebHBHmQj+In7uPfpxVa+vftGnxXRQSLA4VR1KvnnIqzHcJB4qCySF4XjEswZepxytKwGfcasr6PNMYTcQO4Dqi4CH1Pp3qxJNcrHpk0cvkW8p8tIdvC/U0Wd1EsGq2VsqyiY52t2TOfxpb65mu9CVoh5gtyIljTsR0ZTRuGxoiK0HiS6njKmFIcC3PJkfHIA/OsW5ke5tZYUVoUhIlaPvjtWiNKYXlvdRlLaaHazLu5aUj9O351Bp7S3+oarbTDE/llvMxwD/dNVYLkoZp7K1uLp1juZWCy5PzBOxA+lWb9fP1yQwJsG3y4ZlHBXHU1TutK8jTLO5nljkvlYEgnnZ0INXItUj03UYZ1bIkj8iKOQZGT0P86QEaGQaVe+aZfJssEc4y56g/gP5VFeN9mXSbidQHmJYYOWA7A+9Pge4u/7WtdQmCRwgsWXpu7VTaWE2GlQiXzNkvmhyMk+w/z3o0Ak06a4n1u/hlXy5bxc4bqMDn8+lZ9qs9xYP5cbAWk2yNG6EZyc/wCNb1yZ4NduPtFskTywhY5RyQh9KgsornT9O1Ka7KmKJsJt6n6/rQAt/cQQX1pKY1eOPbvbv06VNZyyalq+pR3zKsDR7js6gYyM+3Ss+6gtYINP3O8/nP5zKBwO+wmrtis/9qXnmhAZUDZQcNH16+tK3cPQzorqe20WY7VlCy5gI6qPrV/Uhbw2VleQzNcRw4YK3RmPXH0NKkzyabqMUdsrmUhQvYAc7vaqt28cOiWdysCiJJOxz+8HUEdqALUoeXU1hcmSAjdOSCAyYztP44pdCj09NO1J7cs10zlVgbgFMckD0rY0+3F9q0Nq10Y5ZlEgWTooHJBH+e1Yjws2taj9kh82WLOFzhVXv+lVcWxBcyLc6fDHC8Yt7Z1T5BkOT0bPrVu21VHvDaMgecEGSY9iOwPvWVHJ9o0SaMQ+WkdwDHs4LDPJ/nV1xbDVLa1nma3t/wCOdV+/6An8qm4/Mdps8V8dRhhY214xLASDKqO4HoTVK5uZTotxGW2xRyKkZx94nrVq2b7Nrd1GFMVzLGTuIyNo71Yjj+26JdzvbsbfzAiAfe39yKdriuOuNNRTplomL62VPMe4Y8k4yVH8qk08SP4jVoIcqQSzEfdi7jNVryMWOm2XkfJCkgLB8/f7j+VaMkb3esWZtTsE2PMRzhVHdTQgZDpumpJcaptIDgFkVWyWHfIrCuFOoaSIJJSsiHLu/VsHj8v61rabaSW+rawwEkSRqYomT+8f/rZqnaPaW2l30M8rMCR++Ze/dTSH0FulhjurEzZ8xSP3qDhUPY/rWhqU9pZ6tHc7pLiNh5cbDvno3+fSqE9ktloMbyXZl3gMsg5KjPC1auZ4d9rcQrujKqsUZ7nvn0PWmIrWYa0vb5BcK1kwYyxjkO/aorW1B0CZRIpaGTfIn+yelX2Qf2lLb2o8tc7yzL/ER93Peq9jqA/sO/tEhT7aJiXc9GX0/nQhkUzyayLa8huPsUBZRHEMDb2BBp73gfXZ7aUhkRApnPG5+xqKWcDQfMW3VVMgjt36HHQjFWJLdLeSFpFDwiHLS55fH/1/5UrhuUmWVNTvoJi1u6KJGeMZOB656ilnmneyLw7ZYpZVJj6CMj+L2zVi1ZrSWS4luftcJG51K8+X/dI/KplubW80ma43b7hUOFC7cxA8fWmFhdQ1CCL7NPbIY54jtVD/AHvUUXYZ9ZtHu4hEqYZ9jYBk7ZqrLaSTW1pI8R8uHBR1PysD3z+dLc3ItdUtLWffc2SAF2K/fGc7c9+9Aiewlms76+sypMk7GSRhjKge/pUC3qXNndw4zbTOEUOvzo3cg9h9fWrbXjx63GiESwyAl0A5EeMjn1qhpxe+i1KS23u8fyeUV/hHc/57UD0Yt8J7ewsJbWYCCBijjODv9xVy1kW61uygS7dfMTcyP0U459sVVkuohoUqC3CTwbQ0rDIYn+Ie9Wda0UWKabdT7YnuEAeRWGNp7+3/ANamiWQz50/xCy7EjZ1KwHsrN3NZ1nI9jNe2dwA0Gxi8xbnd2qxrE5TW7ad0aWyVcR56kdAc1h+K71NFjcwhHDMchm+8CO4oEcv4k1eSCH7Db3AkhLZOzkZ9K5wh5ZnX5ULDB9BSb1mcyk7Q78gCjYonkO9iM9cc1qlYncsCOQtuwGKr/COK37GwmVLa6WNdwGcAdRUGkWcRMitLhiuFPvXTadYzWsnkTSAR7Dhlbrx6flSZaQs9lFcW9jdMxjJbJRRnkHk1sXlhC+mm9STyzu8vdBnD8Z5HbtUXkvo13Yoqh4HXLSg5Ug1ZQS6VDaPLMnkSyZOMFCpOM4qd0GzM57qDVIJJnZoHtNql16+gx+laMkUOqaS1xKpIii+8rDP1x69PyqG9zbSXEiJHLbPLgeUv3h64qbUFlhhNzZpGYNgymMgnGTn9aS1E9CHTpLS+s4La5Mkc0EbPCeu4ZyQadpyxatpS2scsivFM7ZA556A/rUeoxyRLaX8EaeX5ILhR0JBzUc8Js4rTULJMb1LyMhPUGktxt6XLEMdylpcRT3P2cbwoYDO0f41TgmkSdrSZ8QqhC7icOe3WrEslpNpz3AMivI3zqrE5OOP6VRaOHXbWW4aeQPABujHUY4H9KErMb1WhagujA0unXB5cHaV5I44/mKNPuZ9L1uOzuyfIf5fMIHyfSoVmhm3zhmFxFGAE2jkcD86S68zXsR7hFIkOdhHJxkk5qmuxIlzI1rdRgqJ0lfguo2gE0XW20lkj+ylIN2cBf9Z78dutUPsr3FvaWxlJuYs4JGQ/Oa0JGnukFqJkNyvJw4wBjpQ0mgT11EkMFr50aIEjmC7lBIA6VHOkeiXIhRTHbXGAXJ3YBwf8KZBJJcWE1rOPNnDgrg845z/SooZ5ntbqKZy3lkGNGGSPUY/OncdrCzLBp1wXjl8tJBsGe2e9PuYYtFnVxcecssfLEYyT/SqsbR3dlIL2N1bIx8h3D6VVedbm3njuASkUaqjYOQM8f1osmK76mhbWzadcmZpop7Z15j3Y5I9KrSCW3nYERiKQZWPORz0qvH9k1K0MHmPFPGg2yZ+XGe+e9CNFJaljIWaEAbsDmhIY2K3uI5nW5gVQyEqp4yfanWkJiEy3NuwYp8nOCDUIjjvrT7Ws5DxOBsYdaddytqMQuY5tksLBWBOPypisNgRI7edZo2LxjClT0NQwhLm1MocpOpwobpirM08spS6TMijAPPGR60s94Jb23drNVts/PhcK35UgGCWSRBcIVYKQpJPOajeWYXQnyWhbqewpivapqTQNG4t5AWG3se1Pj8sq8BmdU2kjaOvsaYIht40S5eKeHekg3L2GfrSC2tzLJCSyFPmBHUGnOoubMv5mwpgbT1PuKVWlmSO4Qq+DtbB+YCgBYYUvrd2+0lJYTgKw4anXUriGK7WVAQwBIPIpZnCXSytCPJkPO3o35fjVMfZRI8DBhEQSPXP0pDLKXVxHcpczQpPDLyfRhUMTLBJPHPAXR1OEweD7UkTK2nujXDBI+UUDIanyyyOsV2JAVVgrKeo4piGW0ME9u8TM0bL9xgensak8kCOK4ikzJG2Cr9QB3FStOVvBcmBGikycAcVXt2jE9xHLEytsygHrQFixev8AZruG6SRJFlB4B6fUVAIfst40TxxMkg+Qg5GTUUMcTRzLJuEi/dA/rSskL2pfzX80HAjwCPrmiwMe0TyrNbmECUHG09vpSQQvc2Rhit99yoJYjqMUk3EcM0ch8zPzDoR+NPlQWswaGYjzE+Z07Z6igCv5bSWoeOHdJH98+lOmAighuYYiQPlcjpmnQyCxuJY4pvMWQbST0qS2MkiPZl1CltxJ4BNAiO5jy4lQPskwGz0FONskVztIcRN/Ge9Sq0rwNZxyLgDdjsTUaT3F3ZeQHAEXBU9RQA2K2T7S0ZlkRGGQcdqaybUa084tGvzAmrVxPJc20TIQ3lfJxjNNlaS/dJVhXCAKSo6Y9aWpWhEWkurUrHPhYuxNPy9zZxlHXZGcMAef89KWWYG6jbyQEduVA+UikV47K/2yw7InOdo6YpiSHy+bLbrLGiYQhSw6n61BPNm5jl8kbFwGb19aVZo2u2VQ8cLc89aIGinleFZiqDklutAixc3Fvc3O+JGVO3oKT93azyeXI43nBJ6EVHp0TEzRLMjomTubgURvJdmW3RUdkBb3AoHcG2wX7mG4G1hg8d6pSTDLR4SQE8+9OeMi2OFPmDr61mXhRXDIHUgYI96BWGRlJZpInRlGeNvYVq6FbxTXXkkvtB7DrWb5ptys8bgtjPIrrvBFmzb7oIJZCOEYcY6k0ME9TsY4G+zn7JiVYsHDHr7YqGKFVuPtU1qsciuAFzwfXFTWpsZ5f3kr2i46pkAn61PbJImpRfaJBdWsgLIQM4H+NZLQ0Y/azzW1x9oKrNu4Y5jK9wc96yJvtF3eQxXYCpEpMQVuo65FW2hi1AzQfvY0to22ZXj/AD1p0anWLaJLaSJTa24356kj0pICCaM6h9kgfCEgtCwXg+v9afcRS3Npa2cTI7ozEkMDg47VDqFrLcwW09qjvNBGA5B+7k80t1aRaXBpd1bSMZZDvaMDofeqTBld50udPitpoWF/DIctt5x9fzpsslvdae8k7mG9jlwsmeCP8/zpjyPaNHqSOzM7kMki0Xiyy2A1GNA26X7vbHfNK3UV+hA+mCeM3rXR81CD5YOQwqfUZZ9Vs5Lu1cIkCoGB6kjj/P1pkMTTSfapNotGbICjj6GpbtikVz9miUaeXA2qTk/55qrisOvZT4gIltPkMMA83PB3dz9OlVYI/tyI6RiO8iUgtH3Hqf1qy8a2d1LHp8hMM0Ch1k6cjPWkhuk0NjJEwHmxlCjDnJpNlbohtCsdjbzQlobhXZWCEndjvT3tIl043O5luFmztHfvmrdks+i3lrc+WJYpEOR6e+KZawrbyQXsztJbysQApBA9sflRuIjxJqFkNVF0qvHOAUxg+tJql1c392+qLCrwowDqrfNj3FOtXiguYZZoNmnvLhww6n/Ofyocp/al3FblvsU8gGemADwaV7aD3C7ntrm784Bogy52KpKAEc5xVue7hsb8DT2XDwbG9MHrzVZk/sm+uYUcm3kUx5HOD64potm0q4urS4MVwJYwYZM9z3p2vqSmSyhrG8gmglZQ0BDr3zTYpJtI1G2e5dbi3njy7DkEf41XhtHtdRCXSO6mImORDx04FFlbyXUk0NxIYwqNhSPSkkU9xbCEXFzGby2C2bMWXkjIPcGrdjGt/qcOnybY7ZtxQnr7VUthcaxYw6fE2JLVSyKeCecmpZLhpo7KNrZ2mizlhjK1W5NhxVpYf7LidGZpfkZuwoRfs63OnXR8243BQRUU0tu1lbPFC8d6JiS8YOWHUEiiaKLUbZr5ZzFeQz4ZG7jrUrRjepYtY40027s7yEq+390x6jHaoYZ1uY2tLuRgYYSI29cdM1PewtqNjPqEMxW4iZcKTgdOf5U29aXWQ97FGhMMahwuOuP5UwTuNsrmbU7SOxN4Y2VWCP8A3val069kn08aZJMRL52Fk/p/KrAVLiO3uIbJFkRN0jxDlD3qszJLa2dxbwMJi7K2M4470FdRbe6eP7VYXEqlyQFfuOf/ANVJBL9kkvLSY+arR4jZx/FxxRLape2k1y7NDcxSAswxhs1Hfp9ohmv5rghk2nCKCPSmn0E9NSxCqLJHaXUPnnZwzDAXvxiord4YnjtrrcbcsQpHVCfr+FR+a2pwedDMF2D7jd/cGpbyKXUbe2KODKi/NuYDPPHNLbQV7jFaG6ItJ2aO08zh+59KfJZeWr2crgxbvvAcge9Nu5TdQWohtxJNCcnbjAx6027mW7sWmdXFzvwQqkFv/rU2rAh8Vz9ntprLKMXwIyT6HqaWFJNMjeGfyXeRMKQwIyehFV5ba0utOe4w6XSMARnpURa2vIjLMHE8Sjay+n09aW4m7M+xs5H+FAyKOo9KOnqa57l2FA9aPpnFJk5+tAb0qgHE4oBBz60Z70ED3qdyhQfrSnpTaUUgFB3c0vFNzniheTzQA4YI9qAenWkzS/hSAdikPWkxmlHSmAoJxijPNGMcnpR1Oe1K4Cn8aTvS9qO9MQZ/Gj/IoJz+FA59aBh3zTs803gml+mfyqWAe2eKB70m75qd1pgKOaMZOKSjJpAL0OaO9JnLUDrTAUHnFL6U2nds0AKaNxNJnDCigB2cdqM9KaOaUdTSAXtQTzSZ9OKUUXAXGf8A61AOeBTc0vWi4CnPTrSDPvRnB70E/XPtTAAelHQ0nGO9LjOOtFwIrk5hkz/drwXxrcMNTlGCVzXumpP5dpIeoCmvAvFMjSX0uPWriJnMSMWkbd8pHpUDP8gAAGO/rSTOyz4C5Hf2qOfKgKpA9if8+1XYL3Ffc0WTyO2OtQjcqnDckYANLtLJuJKA9x0zSyOojHy5KjGetUTYihmG8I8fzAckd6jKgtgPl27HtUnlglSrcY3H61W3MLgN5YLMcKfSiwJly4tzNbkMoAi+8R3rN24/eqSpHSrUjSITFk72+9moVjkWXJUSIvYd6GALbzbNylXduTj0pJJwFjhEZUDliKmtZkghlkkVkY/dPYVDIxhh+WTeZO5FFwI3ugWMmTtU8A9KdHJvheRwu8/cx2qQxBrdVAUgcnFU47dmLZYxovKkdDRuGxL5ZVASm2STrinQxPHJ9jjOM9WPalSfaY5jIRjjBp7eYpk8sBnfkMKEx+Yv2iVLgJbvtReGde9asE4cxhYug+Zj3rEhlEAEZQ+YxySPWtyGaXP3dqYwyjv70hD1SG1m/fPvV+QO1KL2VsRj91H2IqLCy3C7FIgxyzdQadIkcFxhSXAGOOhoAhZYjJuG55weSemKJIBcHzGk8sZwVFP8iW6kOGFuFXOD3pgCoEATe+ctmqBEiyRiJkVdxzjdjNSOrCQKxGcY2imbjtIkwgJyNtI02yJXhGZieCaVhjiQ0oDJ5akhSOlKyFTMsahkU/LIaiOJJld9zuT93t9at3MYSPY7AowyoWkBUz8/mAF2PUZ4NS3Nvt2biCrrnC9RUTQySwKA/kBeMdzToYyq7UDMo/jPY0APhWWOKNlxHt6luppxZvKeSBQeud3rVZpZJS3m/vCp2rtPFWooi25mbAPGwUxIrxRNJGyugdjzubpUkpiU7VOZiMbF6CrEjI8LLIfIQ9COpqOzhe4AMahdo++epFICMRrgrJORnog7mplRI4Bvcl06R561F5gSQxxxAvjmU9qbErFtuwSzKfmYd6Nh2JgBIcy/LETkRjrTppluVPylYl+XYRyaXzPLbaF3SYOGPQU91aQRvw0jdWToKNwIJJGCAlF2H/lmOhHvRGzo27aAPXqBSvbOS2BuK9SalhRZEAQYAHOOtAdQAkRwUG6NuoH86aXE0jrggA/LjvTtx8vGTx0NMKnyyPMCMD17n6ULQrYsRRsP3scYldDwzdBUNyVEIlLNLcM2cfw49KakskSbZJjHCeqf3jSSyvFExiULbsf4j39ae5BOs0k0lvOIhEisVYIRux3qK7igv5V2T7cKeG+9ntVaZPJeK5jdriNWBkGDj8P1p94scuL6yRlKOAVU5zT0GUY7n7dJFa3UjQtH8isOrfiapy3D2115F3D5sJOFbnitC5YagXRQDcIcjfhdp+tZd3eOwaGZsSA/e64oAzJpJbORmZlMJOBjtUMzKj53l0boKdO0XnMkqM6sfvdqQxmP5FQFT0Y/41YrFTUd62UhdNoHA965mNsHjr7V02tPiwYFt7L8p9K5RGqiWaun3G2Yeleo+DLkM8fOMkV5LbSAEYr0Dwfdfvo/r2poR9V/D25+SPmvbtGuPlQnp0r53+Hl4AsXOTXuOh3GY0JJx2rpi7nOz0S1nDFeeParSSBSTyfSsG0ucKuG/Kr4nGM8mtSC7NJ8uT3qrI5wME7RQZhIBzimSTY47UDJAwOOpqwj/NycVTEhZVO3FTwRdWJJzQx2LWcgc8Cn+cqyKBkmotnrml+6/PpRYZN5rFiAxBNfOnx+vo9R8fafaPk/ZIA5PqTX0Kg8yRRnGTXyN8YPEyXPxi1YwPvjtwkRz345xXjZq7UGj0cBG9U9j+H2pWut6Dc+HrhljjliaVHkPJYDgf59a8XvIBoviiZMFfOPz7uACP8AIrqPDeolbi0ugCGXC5XoKm+MmlxXl/b3saNEk4DrIo4Y4wR/OvjcDV5JuD6nu1Yc2hn2PjjUxpV3pdu2NMmYM4P8RHcVxGu+ANE8U3c13qIeOc8Ar3rcimcWyQooURYAx6UTASgrnGRXtuV2c8I8mx5h/wAKhm0t/wC0dHuwpjODGxOff8K7LU7ZvE3ha0sLny7a5tF4dWyTzUfjLXU0bSPJt976hdgpHGo6ds5q34B8NwJo5sbiYjUZFMvnO3GcZwM96xly3ub3b3MHxDqOn+FfDVulmJHulBDErtyfUnv3ryyaYXG6dixmhfzMjrtJr1fwr4pisr++0XxJYLqEKN5L+YPmCnowP5U7xJ8DJSkur+Fpo9Q01gVa13fvUBHp6VzqceY2jaOjPM5gL24nhtUJinUTx7jyCBk/1rqfh/4M1Hxpqiva2xm3J++jYZ3MD6fSsbw94Wu9WlgtZC1q1pKVZnUghc819M/C6WDwRc6fcw7D5EgXKjAkBPOa7KULu7McRW5FZHzF8dfCdv4c121kt7ZrdJYx5iMMYYcEVyXgrWU07WYGb/VltrAdwa+uP2u/A0NxbXN/FAGSdReQPH2zyRXxRCpin3rkHr9KdWK1ibYepzxTPrG2gg8R+BtR0O9TDxp5tsQMkjHGK858Bu8s1mAvzQyeWyt3YHjNdB8L/FLStpd3O6sgH2aTjnHY/wAqguNMOlfFS9tLcPHFKRcKij16kD868pJOyfQ0krNo9Fnn3PIOGYDLei159eXDfELxDBYECLTLF8GQ9ZD7n/PWrHji9+16hHoOkXcsl3MR9okVcbR6fzrR1GXSPCfw6hltbYHWYZ/Km3yYLf7W38vyP4dkpWVjlSdyv408SSWOnJ4Y0+dWMuUUwY+U9hurxdHu7vY06lmtH2SZ67c81px3t1Bf3Stv+2xz/aYjznaOas3cpi1wXMcZFlq0WMAcFu/61EV1Z0xSRWv76DRfGVo1qQ0SIgJ9QRX038M7D/hL7e/8OC5iMF1Ab22Q/wB8DlR7nivlTxDpjabrrpMpR41VSGHOQK9q+FHiySyttP1K1Kx6jpEol4/5aR5+YH2x/OuaveL5kdHLz01Yx7DTrnwtrN5oU8qmN2a4tEbqjA8r/KvRvC80WqQxSviLojhuoPfipv2kfCNtPqOneN9EuAsc8QvYzEPl3cFl/wA+tcd4f1gSXcF4sqrBeKJAD0Ddx/P8q4sRFOKkiIvnj5n0/wCF7aHx58PdS8PmRp7mAM9sxHII9B+lfO8GnzaTqN1a3EZjeKT5g/GT3/rXq3wX1aS48SXLW9yUeK2kk2r3IFeZX09zc6nNc3MxuJBKxcnkFcnFdOAcrNdDknpoVL2aSS5E2wFNwzj+73qaeNPPS3icESDBUnAI/wA4qdZUu0MESEsWOMdcVz2p6tbwRX1mEluNXjHlqE6KM8EmvVbM4xuyDxJqWo2nlaXptwiXMhMTFRuZU9j2q1YIPh7o1p5M8xe5VmmVeC5zyCe/atbw1oU/hvQzqmoRQQxRW5kZrg8sewGevP8AOvLdV8Z3Wrapfy6ncuY4CrW6IoCKhPYflXJKTlojblTeh2PxZsIrG50rxtpkTJaXCLDcx9OvQ11XhH4s3WnafFomswRazohUOlrcLkMp6DPWo/D9nD46+H+qeH5JWE/l74E68dc+wBryvQLq6si+l3uWvtMcxMTySgPGPauWorx5kaRSa5We+XXwV8B/FW5s30DUJfCV7L8/2Qruj39sDPHNc54g0q4+GWpPp9w4luzMI7iZY8B/9rPXB6/jR4auUikttQWZrchlwwbnr2r074xeH7Xxhpem61bs0sckaxXTnqJB90n8v0pYXES9pyyehlOP2TT8A65/Zgtb9ZMBccKecd60P2mvCy3ek2fi62Kta3SpBcovUk9Dj8xXjvgfxvFpOnXcOoozy2shjRF5ZsHgfyqHXPGOs+LbSW2u72aKxZw0VirYWMjoT6mvonUTjY8mNKUalz588V+F5/C+vSG1jluraT94PLUkLz901Y0f4g3ug6lE81o0USkMI3U4NewNcT2tw00Kpkrsl3jcDVZ7ldVMf2y1t554l2NvjHK+hrgnRhPVntQxEopJnX/CH4n2Hh7xnp3iSykjNhfEW+pQL0TPAY/570n7R/gyTw148GvaYqnT5T5tv5Y+WSNuWT6dTXnF2uj6bMTDbPpjsSjx24yrr7j1rvda+NzeKPAtv4d1izVxaIFtbtEIfaOBkfT/AD0xxewdOfuu6Y51OaSmkczqyprFhHd6mUljsIsWoZseWDyEA7807wr8LLnxTcW2p65HNp2hNH524L80g9s9uvNZuj6rptxrWnpqtvNd6fBy8UYwWA9RXp3jq61z4geGo38JRyxaNaxrbGNpAHx2XH6VpL3HZESk59LI88+NXjbT9R8Of2Loayx6TZLtw6hdzD6V8yMdz5BNe4+OvDWo6ToV4tzZzwuijerKePqa8MZiGPBB9cV7GDVos87EpKyiOQA8VahOePTmqiirEKkN0/OvRR51zStjzgDJHatzTxmROOaw7UhDwDk966DTVDSJn1pxeo3se3fDKH99EB7V9QeDoy8cWODjJr5o+FyfPFkY9a+pfBdv+7iAr0YbHny1PStOjKxLxwBWmqArn0qpYoRGMnIqynOcfTFbma0Jg4C0zfxnnFGNtNkb05oGQmQ5dj91Rn6V+dXxg8Tt42+I/iTWQGlihuPsac9FTjIr7X+N/jEeBvhjruoiQx3EkRt7fHXzG4GK/PCa5ZraMR8QzZM5B2nd6/nXHVlrY2pozJWT7FiSYsXm+XI5256U4NLFqZglws0iEIW52gdM0SyC0t4Y2jElvncZG5APqDS6jYyXWst5jlYpYwyMp+6uOMH/AD0rnZqyKPTvN0aSWW3VZILnbG5PDDuKTXGMuqaeke0GJdgZep79agvGNpo8izyAw7gsaxnJLdyaebgWtpp0k7G4igOd2MY74P8AntUvQonN9LHqVxp2TDczgh5I+SccjmqmnWTDR9UkvbseVnEIzkhu5x+lSyXUjauk5EZe4OVaMcBD15pNKt7d5dUgknAtljYqvUk5z/jTuIhvbyOLw7aku83lsRJu6ZPTFOul+z3djPGdwlUH5jyo6EYquZxL4cJ/4+I1bDlhyPTim3V4JItOuFUC4dAERvQHAxSuBY06WF7/AFKCFiYE3MOMljjoP51RtLdlhuFg2sZfnZZOoAq3cxiDxJGi9R+9CoMBjj/9dN05YpLq/wB0bRPICQp6g+lG4Db/AMuXQLOGZRHcLJ8hQdvpU1/qENpeWWYJGlKgGXsR/XmmhD9hlCriRXAiZmzg96TVbyWIWLSgTwLySRjJzztosAloLs61d/a5d8LofmGB8vbH6VLY20n2PUFW6i+zsVKEcn8DT5bIP4gjSOQSQvGG2vwMd8/hUEaiG51GC3aKVHjICA8CmkAyS3t/+EfEbZb5y32g93HY1NNCl0NLnmby3kADe5PQ/SqlgZf+EddTF9ohhfc2evWr2rxzajYWrW6CKOZl3Mf4fQj9aYEQL6T4gkZELuqN5MecbiR1NNgdrjR7uN4/ImhcTPg8MSelXYb0HxNGrwtcSLFsRn9cYBPtVCSCS/u72w+ZX/1krLwNwPSgnc1DAt1a6ZJGyrdyYacSEDHOQR+FSyXO7xNJIsuC4IjHQRsRjNUL6FV0FVYqt8p2q7n5tnp/n1pl1cmTUbGNwrRSRoglHBPYGlYaZIbEahHcxSzNviy27+Et3H+fSmXN3FZWdgLhZGfdkMvJHqCavaebaG8vbKdC9vtctIpydw6Ef571BELdvC8kch8wifcrqPmjIPJH+e1HkUWJb94NSimTCrOojhZ+rZ4BP61n2RuLefVRqQM4jOFcjPzZ421bnnurm4tI2hRLNV3xzN94/T36/nTbfzI9buo33T2YiO5n657Ee9ADWuvP0uKGeANCJDISBjYfQ/lTWs3/ALcieWZTDcQeZHsPyhe4Hv1qv9un/sy6ITKO4MpbkL6D61ZMduFsbggs7KPLQfwjOCD/ADo2Fa43S7gaRa6oUVp1c7FjkBy3oRVWItJ4fuWMUk0IlDSEt0ftkVoyPBa675yu09rFGwCDknI5H4f0rNhR20S6+ymQRtL5pycEjt+VAFpLfy77S5pZR+9A86KR/uj2H0xVq0uoNMv797BjKJUYCJBnK96qXWnx3Q0q9x+/Y7Jmd+MdiP8APapyY5fFAltlEZRCiLjCByMZJoEV9PtBN4bup/KeBkk8zy2P3zn+nFXRDNDe2DEo3nqN5Y8qRzuH1pghun0+SEXJgeEM+xehbuDVYzwXFnpTTsVuiSZWP93PFIZYsZlu9U1drW2KTyDCBl+VcdfpkVW865k8NS6gsnkeXIYgFX5WPf8AGtCW6uLXXpoLJoibpdibhyFx1/GqNuyHTNYt76Qw20WDCo6mQnnApgWru+jjuLIKnmQyIokYHq9OtLG7v7+/tZgLMH5mliODwODn0qC7kj07StJmjXz0VgsjMvQ9hVqWO/j19YbyYGCaPcVTgbOpB96VxpGPbRRW+iXUdxOHeV8LKfmIAPrWnq15ZrHpcsVs4ihAWK4bnPqQPrUGnadDLpOqLFIroScBhyMdCKbNfPcaTpLRRq1nCxiIbtJ6/jQALvTX7+3uXUQyQks5PyyEj5SPfpUcNykehWsBieQI4JeHGFbPH51Y+yWzavPbXbvcW0kO8Z/g46DHcGkha2Hh02kO7zzKFZjxgZ+XJpjJ766u7jUrSWcj9/tRUXkhOhp6aQsNxqkMshu7JEJQM+WIxx+Ipbp7izjsvKQvLu8vaw+ZD0P9eaW2to9N1e6kgMrmKIny3OTuxypFJisUbe78/SrX7Na4t4pN8ruc4b+77ZFTao8+paraiAqiXS73t24CJnkH9KLW5d/Dt0lqscFwhEsqNyNpOBg/n+dTTabeG70+482OC4bBdnPDJ7exHajcCJGhDXskMkzBI/KCxjt6n6cUunXQn0GCKKwVvJfB8z+NifvVYs7uO8l1E2cyrLhhHEq43f3h71VVJLjQVw5t0glDNt435PPP4UCNPWYIhrtj5p8m7MWJgG59QR+gqDTL2FtT1eJ4Jba4lXZukHcd/bNV9c8uyurSSb980gBa4PJRD0B96klQTeIJkuJSPtChVf0XHB/lRsF7lGRoDo90QjboWAgk7Z7qadPA8Fppcb7J0iXe8p/iz1A+lFhbNb+GLwzOrwCQrHuPIbP8qY00T6TbK8XmBMS4U/L74pklu4lebWxZiMAyJtZo+qx4yGB9Kr2Mq2Gmag7TuIlJWGNs4ZvWrVnFLHrzT71ee5VZIgOnl9xQ9yL+W+2xIVt9yiHvIDyf8+1O40JDdz6lYW8gCOjEeaJB0PtS61hr+FAXt57jaN3ZcHqv4Ut6om0W2iDrbfZ9rnb1dSRxnviq+v38UsmmrfSKWEgIK9dh9alMdi7BqPk65NAJmWKcY8txgGQDgmq0M6Sm6iZQ9tEQzysAAsvoakkt2m8QW8GUuEkTKSDqF9fenWVobWwv45Y2eF3fzOPlf0IPrVC3Ids4sCp8qZbqfdtX7ijoMelP10Sxpp72YWJjII/KHXI603SpUl01okKJKsmHRuqL7imMUvp7QtMVZJdip6nsymkM0bKaDSb24sp1PLeYFbu46YPvWbprxf2jfxm2MTzDzDuP+rwO/wBata9NYtrVut5Kw+zMEcr3bHem30SSXxghjZyRicJydvUHNAFKK0vJrDBiSeMTD7P83K89am1e1upri3ESRLDu2SJnAEn096htUura0v5A+xmKrHCen+9ii5sMJZrcTCGZZhucHO8noR60WGSxWsMer3EUjtDKYxJtYjkj+HHeqyBLm1vbBEeGYScOw4Axyo9KsajCkGvWzzgJcrwyc4Y9j7f/AF6sWc11Nd6hHdLsaT5vMRfmVQOo/SlsIrXTGPw4EMbGIOIYRn5sd+O/NWr21igSymhlV4VQOQx43gcj86o2bNLpk88kxuIYWIQj7ynswqEyQ3mkCURkmJtzg9S3rj8qB6C3LTnWLe7eUoZoSwGzAAz0NS+GrmJ7vUngnxLJhUAGOvWrMl5bavf2DkOlwIR5keeFPZh+GOKe9zaTa00MEH2e5ZeHdcAn1IFMmxDpWy+0q8acErbuck/dZs9CKztVhuZ9CHzeeJZMx5PEaen+fSr2mfbonvre7Nulmu6SQocZbsRVPTZkl0G/ELGd1bPkd9o/iAosIqa7NGuj6fPAfNjhGPLzxkdc15trmovrF7LLGWxgnDHj3rT1zX430uO1i3QvGxDZ75PNcwUEbMRLlCvGO5rSKJY62MhSIeWGOc8VqWFlLNlkiVwG65qpawEzWxWXjr9K6TTIZ7ZbdscSy9RyMetUwTsy7Yww3ltPL9nKPEwB29q6CKzguYnk8oyXKINrK/QehFMs0k0otOqlYJZAu4dCc96vTJdaVqk9zbxj7LMdrORx17elZ9S33I7W5tdUhNlKZLW4t4zsjPfGT/n6VFbLa6jY2llIGkWIsFZeoYnjI9Km1dmgvIb2CyEp2fvJVXgZHp+dJrKxiXT7+0hJlKB38scLg88UtmDd0V7W6jUPZOWtvMk4lcdeo4qxay29rDcaS7uHmcDzCOMA1HNBFrFhb3JiZdrkZUHlh3p+pRR63pbTbTHdRTlMrnJ7g/pTegtyJCNF1GeGTLQGAxKzfcz2J/WrEcVzo90FuJIjaTQkoE6HI4/XFQR3Q1zS7y3lUx3ECgMxPJHA6evSlj+y63ZW0XzpcWsG2Ig8EAkkmk7DRFCbnR7lDI8bxTHORggA0klvdWF+J4YFitpGG5j0cZp9vdRywGC6cGXacOo4P0qnovl3Hm2NxO0iynKY/hwDim9UCZLdxz2mpPNFAr27n5cdMZ7/AK02/Mlnfi+s7csNm2QgZADDkfzpLIOYpbKSZd24CNxwRzzmrMU09nNcWM7LDFtIXYxwzepBprYXUz73ba3drewxMuF3bOSB1HNRyXEMCxXsNsVZxufGemeeKlgS403UJbe4uA0EiEKd2cnHH9Kl0xru0v5bW7yFkU4YKCAMdKS0HuVbpINltqgkZA7n91jPOc/1ovo/PJ1G3lWNjIS6bfx/xpSjW13BBKrbZG4R14we4qPzIrK9W3lt2ltZTnuBnp1/Cq3EhNQeW6kGoWc24K2DGw6ACq2ps8tuLxMOXIDYPP4ircAgF41rKBFAx3AbsE/jWc+2C4aCVm8iV9qkHnHb+lIZJMq29qLnyAyOcOQPlPt/Oo7hEhAkjjTyX/hUcfQ/rUduUSU6fLIyQEllYjJ/KgwRGB7QuyqCSshXr/nmqJERo7OVo0gIjkIJz0H0NKht5bvyHjdIpG5Pr70kMQvbRLZbkRSRZP7zOD9KhK3MkKpHMGaEZyG/lSGwSOOR3snkaCMtlX6k1Jc2ztE1rFOGEaluejGnbp7m1WSOJZJYRy69ai1GZ1linWLyoiAr7fXHNMLDD51zYjaFEkYwSDyKPOkMkUzRjYoClvf3pqyrHffuy4jfqx6iprdVjnmheQPEcsD2BxxmgRHLMi3gJtikL8nHQ/SotPhj8+eJleMEEjJ5oaSS5tDH5udhymf8+1TPcSywwy7VdI8K/qKBojgXzLVkRgDCc7ZD1pt2JJ7VbjC7kIBweallaKa/ACbYJiAcdPzpIbVDcSQFmWMdGI6igRG8uy4jd4VEMnfHB/zzUbGNbkxMpSJiWGOcVOlubuGSEuqGPLIG4yfanXBkubWGRgAIRsOByKAsVogJYZAs3+r/AIfX6VJvYWy3O4EowG4nkelOVzDfpKbbbbt0+XhvWo4lgN3JHMri2fLEDscdqBD3u5FvPtflptkOfY/hTsfZ7kM8cZ85The3NRWS20tvOjSuPLB2Kep9qSLyXtgxkKSRn5c8gigYRFoGuLeZPv8AA+Xp9KXzQbTyRCHlU9e4pt2RMI51fD5+bn+VJLELWdXSXcsoG7I5BoAVplktY0WLEyZ3vSXEgZY2iUjAG4noTTms/JvgiyhkcAEjtT7W1LGS3aVNhP36AKz4E6tGpVTgse2akeWO2vFKIdj9fem2kLSRzwGTG0lh6Gp4GMloR8hZB/F3HtQMdaCNbshmKQtkt61FYqv2iVDMUjbJBHWnywyXFiZV2nyyM88/hRLbiS089AC6tjr0FAkRwzEiWDzAfJ5BA+9TmuZJ4huIwn97r+FQF/JnSQxjy37r6VLMqQPEzA7H6j29jQBYLteRrIFBVRty3BpjwbojcCDBBwWUfzqvGw80xsHWLqvrT1kkRxbmZljYZwRQNExgV0jljQxq5w2OhpJwLS5MkGQjfKWzTISShtfPGBll+tRyTSxwmHKlgCcdqBFa9uCtwwEhwwxuNUUeSPK71bzP4aikkmmXBXJU9uaLpkJTahWRRg47mgW5b09TMTA0as0rAD1HNejaRDDbzRxW7GCUIQM/TmuO8L6es98swfGBwSOhrvnlFmm2W3LSSEfvohn5e9RJjSL32ma3gjSTTxLGM5kTgmqgni1GUpCzWhjUAQkY6nkg/wCetWZobe62/wBnXbRALu8stzk98GplLXOqGLy1ONqSMxAL+pFRuVsQzz3VldyXEUiywlRCxbDBunUVJcQxWOry+SihplCvHHwoBxnFQLax29xJbeYEM1xtjlIyMeh96njhubiO4WWRRL5o8rd39SP0oWgyK8sf7N18kSGK38vAjPJHH8VTyRSafq9oJJEkhljZmP8ACQRxgVDaSS6rBqJmRftKOE3fxHPoKbDNDrX2hZUaKe1hCrzwAOOlMllS5trmxuLTzEE8MrZwfu4PelmcRmO1mi2WhYnaM89uDQZP7Rjij8/MlrFs2gH5h1zU5Ml5ptrBEyzPEjNIWbBx7fpT33GlbUy7VhJcSaYUeO1kfMZPp0FRzIbSefTZ22RyPgFByMdc1rC7a/sbOMRrLLGTl4+SAOhqnKseqWQkEDSXqTkMyj5iB3/nQ0NO4x4Roi3Vp5nms5VcsenPf07VNEq2UVxDcxI7SQ/u1fDEN2Oafc/Z7/SbqS5zHdCbYXzy3Hp69PzqOO3W80qe4DZuIisZ8zoRjii4tth2mh4box6irRbYSYuvfkf596oW6EpFZTSlYNzOjDg5/wAOlaFpDLr9vJN5m17KEB0PRvQg1UZm1CK2Ct+8hDb89QM9v0pbDY/KXsNtZSSKVaXgr0Jx3qOFlSJ9Lc5mE42uDwe2B+Qqe+tXu7OzksLfbNBudgBhjjHJH50WU0c1lBei3xdpMQx9+ucU2rivqR7QrXdvsJmUgK7cEnPI/nUkNrE0d21yxW6jQGMjn2xg/hTZ0F5bTai0+J0mCtERxknPFPubOXUYJ71HMZjIBHQikn0KZE8FzcrGskgCCPKL2bA61AJbjUP3qs3mQx7cDqcetTz3Bu5TJDAwiVQHkboDjp/OmXV3FZ3INoCI5U2OD0yRzg/n+dNom5a1S4h3WlxYDZdGHbKBxk9Dz/nrUj30OkT2hiBldoSZC3OwkYPP+elQkNpe0na8c0eFPdSRVRYn0y9mjvD9ojlh3Jj3HFShluK1OlXWn6mmoLJBMMlH69eRS3CQKwu57YGGRztA+631xUFvam9vbeFoiluFJXP8PHNRfaHu4IbWKURxFiAXHXJp7iWg6+D2t4AkBXTppAAoJ6etJdwppt1crDLLHC+0Nt5IHtUqXFz9jFiysBHJiOQ9Pfn8qSS7uUtrmzlhEswbKysPm96afQbVi5G0ej3cYileZJICc7eoI4Jx70WfmeH54ZbqXdbSfOm1gcqevFVtNu3On3cc6GOaKMBHUZJHpiptN8rWIrW2uCySJCwRz35zTS1C90CPcfbYruZS1g7cBQMEZ7/rVa6m+z3jypah7SSTBTb94Z//AF1b0u8XVD/ZiBt+4ncRgYxVfT23wy2MzhQJwY39R3GaTWor3IpprexvHCwsLTkDI4PqKTU5ILa4tVhDeS6hlJPCg9s1M8zmSeweXCf8s1J6HNWIoktpGtbiJJtyEbm5IOOMU90CGalEmlzWLrOXjYCRto/Oknmlghtr3zo9shzGV69en+fWoLK3jeVbadGRdrBd2flHXrRaRWtxmyLOsSDdFuPO49xQtSWg1B7qJmu3CusrZTy8frT5CsERu5CkkbYyBjH4j/PSq1pKmpBdPnkkgAYlX7mrAsR9me1LIAW/1hHTr1o2Y90fXeMDrzSjvTS2MnrS1zbGg4+1N3c98+1L/WkNMBdwpfxpAM9KU8D/AApDAfXnNODY+tMBPHU0uPzpMB2aVe/rTRnFKuQO+aAFz7c0pPpTACDinjnikAMQB0OaXNJkilPWgBeD0zQKTH4fSlB96YXF4Oc0o6ACm5o60rCF4B4NGcjvS5H1pM5/+tTGLzg0Zx2zSZ570ucCgBOvUce9Oz+RpPfmlHHSkAeopM+9L1PQ/hQKAAdaU/XNIevT8qX6UAGenFLyen6U0EilHB60MBemKDz3pM+hNLnOc5NIQvvR+JpMg8UUDF4680mTk0de9GeRj9aQCnkUDpzSfy9qXvTAd1pp70d6CMUIBcZoJA9aTHPWjdwaQ0Z+stixlx/dNeAeIJwt1Pk5IY17x4ln8rTJscEivn3UitxNOfvZatEHQyPOV5GO3PvULujgFx5jdBjsKVgiMwyV9h3pixgpv6VqQRs7IrJkFewqFZkOQcptH5mrM4VIgxB3ZzkVA0gZPuhlY5OetO4iBnIB+XOeuKr+dh1dHb5DwO1W5ZUB+XK54Wqp3iQKwRlU8+9OwJlgPuSRpRvkPTFRXlyI41jiQg9zUitEVeUBo2HC01zsiUqd8hPINIBIJmubc7zhR2NMuImFr5pwwBwKZ5sbZAUg96UK88e4OQiflSAZCEjt8FmMzduwprF3CQpLwOWBqaNWUecxXP8ADjrTWIiQSBTvJxkelMdhVP74B4w0S9/WrFjcw5uJ3VtiDC+mapzXcD7IVyrdWY1PaBJgyh8xL1B6E0CGwyBYpJd4aSRvlDdq0re5FvFGW3PcA9OxFZggDndswi/dq0gIYc4bqAaLAaFzcgr0yjtkgdqayyxxxqv+rY8HviiBBgso3I4+bNEc4QKjAy7eVA6CgCB4WlLBZGMgOBUojl8wmX5HXhsUEyMm84jOc7c0zzXYB9hIz+BoAlLRo+FQsQMZagR+dwzkFBwq0eVKRkkKjHPPUCnxTrJKwhTLdNzcZo1DYYwlmg37vJVOCpHNKJEmwkZ3Y43t2NN3FtzSN+8DYKL0pQgW2YBggZs4HWkMYYDHK7NKZ3U4x7VIXkWNxu2xk/dXrTUhflk+RgM57mlgkjWbODJkZOOgNAD4IQtvmIAEHO40+G4X7TuiRnJB3E9AahihieQCe5YEfMIl7+1OYecSY3MKDgjuaYh7y20a5uQZmz8oA4BoWeRXBV2RO8YHBFNKhkkgj78rI3UUsCiJV+dpJf4iaVgHSTRyysrfKh5AXrT4JgNrFPJA4IHOarqipOVjBZ27nkU9CElKqDLIPvY6CgZIJE+VXJiTfkHqSKbMw3ApxETxjrTlRZdwZvMmXlc9qd5ZLhAAZcZB7UAiQK5HMnysM470I8USMMszE8/4UyWNYR8jFXPU+tQpKCeGKrj7vX8aALLFZoNq5U+p6VC4cQKTErSJ0J6AetSpNEY8Ekt0A7US4ZRuBCjuO9A7kYiWRw5cEMMbuwNRmGBHcPIZQoIIQ5FSTi3uF8uR9i/wrGOadbsbctCkYUNxmQc9O1UJkK3T2lkTFE5gOG2sMj/PWjURLEJJrOVBAoDMqHDE1YgkjtpWiuJCyGIhSOQD2qpHaLZyAMW2TDG9+ATQIrX8NtqFuZ7eVopQoLYHLetZkLQ3loVQEyLxvbv9a072GC2uUeAHlcYX5hmsi8km1EHyilvMDgqmBnHtTQkU2aaRPsjqEfPB7/nVQ/uQYJ5OQfl296ma9+07ldts6LjPriqcWbnkoTIDwx4q0FyDXJUfTzsTaD1PcmuVTnPr610uvhVsOWJJPbpXLK4Gaokv25y2DXZ+FnMc0fPGQa4e2bJABNdn4cbEic0hn0V4Bugvl8817t4evt0ceclfevnPwPcYEZPB4r2/w3fEqgrpizGSPULCbcQckD3rTinJPXNcrZXZG3nj2rWju2QEJyfStEzOxuCUE88mhpM5BPJ6Cq0U+9AccmpVIJyBzViLiDES7jVqKVRtxmqaAYG7JAqZHB6Digq5dds4znPbFRyv0J6n1prEuoPamb8oDgkA96SFcTUL3+zLCe4PVEJHoPevinx5pjaR8RvtNwS8V8Wyx65PI/pX1n8UNSbSPh5rV5u2mOHg/jXjnx98L2Gv/Dnwt4q09yJDapJI6jALKOR9etfN5pU5XGD6nt5fo7nHaRfiHSZEeVlkjfGzua77xV4iu7z4faDbXtiIw0hMVwOpX/P8q8g0hm1RYplkJW4TcGPY/wCc16T4yt7u30rw5bvftLCLbe0TdEyeP6V8pRp/vrs9qq7WsYkcX7wPgOpHbtVLVpIra3lu5WAEKEYJxuOOAKbNqX9mwSyvJiCMbmNcja2Fx401aS5YuliOI0c4z717TdjmSuO8KabLq8s2s6vcbBHE7QR4ztA5Ax+VZ8HimKXVILq3Z0jD4jyeeDz/AFpPir4kbSljsrBhHJaqqT+V0b8a4FNUFqtm+z5XmJDHpzjP8zXO7yWhsonpvxe0660vVNK8QJDi2u4RHK6jjd2o8M+JryzaP7NMYSPvbe4rdWWbxn8PNQ8PySK88Cedbd92ORj/AD3rgPDU0i2Keeu2cHY3tiuLELmipIuOujPe766tvE3hFHS2gju4x5byouGckHk1jeD5zeQfZZT88B2knsR0qh4B1L/SpbaUbreRCPof8/zp01ncaXqdw1ucJP1J/h9a7cBVXLys48RDm0PVPHHjXStZ8H6Zp1zcJPqduxh8srkNGR3P+etfGvif4T67/aV/PYWfn2qzNhU6gE8cV9A21uk0TxqzOMb95HJampNM06ypgN0LDjJHrXdKak7sKV6S0PAfAeqX/hrUWsbyBrdZCGHmL0YHivVPiFqc8WsaL4isGK3UkBiZtvAbHT+dbGs/2TBZ3Nzrlp5yx8hoxyD2xWPpOrpfaO979ikWwiYsgZd20jvXJyR5rnRKpzambpEI8OwvrGpXL/2jIxdyy889hXB6vqM2r6zv8/dHeocBuinPAz+Vdx4u0/U/iDpkWpaS8dykTbjbw/fYY54/OvPXtpEsJy0Zjms5BJhhg4yMis92aQt1LLX8lpdWGoeWzNan7NcNjr6Z/Cta0c61pB0eIAXNteLLayAc7SeR/OmQzNcxXNiwQQ6tEJ4yR/GvH+P5V9D/ALP3wVtPE8ccGqSLZ3r226KaEDfu6jP6H9K6adNzZNWqoLU+WfiVFfWXjS8h1GUtKNoyO4xwf5VsfDPxP/YuuLHMFktrhDFIvsa7H9oXwK9nLc30wcX9jP8AZp8r1GeDXjto5SdHibhec96xrw6HZh580T7Q+GkUPjPw1rXgy6uPNeFGutN3r94Y5UH868S0fTF03U7/AEHl/Lbz7ZZOCDnla6jwX4l+w2Wga9bzut1YyqsiqeTFn5h+XrXRftHaBZaB4m0nxTpKkW10EuVdRwFf7yn/AD3rzkrxcBNezqeTOu+A2oPp+neItRmtkVls3hEgP3WPA/rXnsh8xpgHJTeVDL6Zrsvh3dwWvg3xmPL8y3kVHtkU8sG5B/nXn41u10WxktGimlvGTMaopOK2wseRM5pxvNqwt9rc/h+3iaxEct+W2xCQ8kHuRV7wx4F3wan4h1e7aNo1aS62JvYDGeBU3w+8Exi4sdV1C33W0khMss54Udcbu1N8d/EC4tNVhstKhhsvD1+rW2+D5jKxJwCx6jgGtZTd7ISjd2Rx/wAQfFE/iKTTrKBZG025tcWzueXIJA47dBxXmqwPPo+oyMAJbJfLfeeevFdNK92dDn00RMNU0S4NzbMfvGLPIHt1rndcdrjTtQ1CFD5d5EC6+hB//XVUzbltY7f4UeKDEttcxXPl3MDCN1B5aM9cn0rZ+Lnh9vB3je28Rxxh9L1FFSQr0+YcN/n0ryP4TX9rZeJIkvnVbedTEd/QZHFfScWjt8Tfhhq+kSSme80o/usD/ln1Uj6c1hJcsuXuXUSjaZxWiTF3Nq8uIkbhwOoz2r2r4ZeIoruO98PywTSw3alIHk+7vzwQa+cPC97JJA1tKW+1WbGKUZ5wDjP+fSvV/COszrqWn+RcMZBMojGfu89q86a9nK6InHmI9T8O3Gja/dpeW3kzLIyyqRyfcVSmZPNbahVQe/XNd78ari6n8ckbldzEofYR94KOtefSyrIFGTvY7W9jX0FOblFM4WRXJNorHALSrzmo7O0mll3GFAGjIYu+3nHB5qC6kt7eJhdyNtPfuD9KqX8UmvSrHbC5mhjUHDqUBHsP4qpytoXGN9WVBc3tlcSwxTxpM3yrJEocjPGN3TNez+EfgnaeDNMXxJ4o8R2ltPLbEQ2zR+aW3DPzA9D0PTirPw88H6V4X8HHX9d8PmaRSBZ2tzJ5Ss2eDjuTx+Vch4w+JV58S5byx1Czt9GlsJQUsrfPzrjk7j17fnXmVKzk3GG50xhKo/I1vi74Atbzwrovinw/+/j+zgOYRgSMDzn8jXlWgeNLvQblprKZo7e54nt9xCl+3HrXtPwP8S24vNT8CalOr2d0vn2BnPVv7o/SvLPjt8Pv+ERuf7XsY2W0uJSskXURSD/GnTkpLlluQ06b5JHpHjrWbbxF8H7rVAuXazMbseTvH+RXwpcOWlPqD2r6h0rxQ3/CqfENhcEmN7fz4UboM8Efnj8q+XJnbzGwepr2cCmro8yuuXQcnPtmrULE1SVvzq3CcqOa9dnDsaducrjNdDo5Pmxg8DPaubtB710+hp5k6LnnNEVqQ9rnv3wugLyRHqBjpX1T4JiHlLxjAr5s+E1kdsRHc9q+pfCcHlW6DPQV6kDz5naWo2xAVYQAc96rW7EqM9asA4HPStCRznNV5m2jIqUnI4qpcTRqrtI+yNAWZj2ApPRBufKf7Z3jETHRfD0DmRoz9uliU8lhwoI/M18uec7NJcTSK1s65a3xyK674t+Mm8W/EjXtViZZXW4ZIFY9I14GP896455Ymkkn2AkRFpYh1UnpXnSd2dkdEMuyLnSoP3Zay35wvVW7j+VT2emiz1R0urhpPNjDR4+75ZHOPcVRs4JjaQvHJ+6nk81lP3c46D3qTUbo2uqW6SSN5Fwn3UGSntmpHcqafLC6ahAF82Jdy5kHQ5yCP896i1lJLjQbdBHlVYeec457Z9v/AK9WbCCawutQfYJ0eIooPX2JqsIp49KuIbklpJWVpCvPydsUANnmkiuLNl3I7gRrakcdcVZOnR2+tXh+YyBOEB5Jx0qvewC9g0/UBIwlWQxJnj7vAIoaeKTXUMk7xTrGeAOsmODmk0gINMvfP067RIl/dyZlBP3VHp+tLasJNNj1AKgk3tFH5vRl9R/Ko7OOVvtVv8kV04LMyj7w75pJd9z4aW3chZYmxCG4PXn+lNISZMn73XrAO7bokyygdQPepTti1i4glV2SfIXHOPpT59pfTd7k3SxjLqvygDrz/npUHnSRa7B5b+fk5Zj93b3xQA2zLW+nXa+W3ySfKD1z6ipzaxXGg2izyFlaQtvY8IxP3f5UtlKst9qZkcmFYjtjK8n3FV8Ld+FSsKNLBHIWcE857celIY/VLaWG+tp7f5zIFB3cYXoR7in6Wli+v3McETIcEgHqTjnFTXNwLqytdQUKJVjETRucD2K/pU9kywasl2VXztnzJjjdjjmgDKsJp5LW+tLQtEyOzHcvX2p1/Lmxs5JZAt0GVcE446cir+mytfG+gmjEMz5bcmQeOQDWSlg17o07zp++WYpFuPzYpsNDbv7yLT/ElrOJAWESxrKQNr5GM/TOfyosLJfNu47qSRpy/wC8dPusvYg/0rJv7sS3OlR/YjJBAAC/94961khWz8TLGSxtZELvj7o4yPp/9akLcz1tvtUF2fkMkJCIrE7h7mkjaaz+x7LVJVtWADM38VJbq1ncajdQt9rR12MinIA9/wBKmv4Jk0WExoYmhdGBXncDzuz+VDBGjpVo8PiV4WhxAY2mkVuMDHPPrVe0vLK00e9RI2uZJJNuFX7q+5pl7bT2WqWTzXfDsJJXY8BfTHvxUVvcW0GqX50+Tz1n5WIdCO+PWgESapG72djeRyuYwxjMAHQ1YbyNK1BFQvIpQylWyWGR9w+tVDHLLpEt5BP5aWsoR4dv3s9x71bub+CXVtKjjYRGOMSSsvVmHb6nikVuZML506/aO2eQOwMi56L2BrRtFVYI5Wxl4/LiU8GJv6io4reSS/v/ACgbeS63ExhgCAD0AqDdLqNjLLjc9s2xB03Y7imI0IoY4NathbSI20bvLU9Xxg1UKi9g1K2iL28sbGV0IwCf7vHTv+VTW72lrewzLEVujGDKE+6X7HNN0q4Y67dIyGIyoZHD/wB4djTuIqGOQeFI2dQ120+Ykbr5Y7H9atXN7PNfWcjKsUCxCPzB1Y9M/h/SoILv7Xpd9cXMTLLDcAQsOqD/AAp2rySWyadOoElrIflOPlLZ9aQyeK0/s7U7mxurh5AqGRpVIA6cYNQxwC80ybZ5X+tDLz0HcZ96sxWU154hjW5lEluYi0gYY7cg/rVK0R7aLUooLX7UGw2wHAWMdzRcZdF5Ol5bSfZwgI2rdIQSq9OKdY6fHcjU/NnW7MSkLnqTngioDetPpcUiqsUQbyUhXjLeufxp8EK6VrpmgXfEYiDb5yWkI5FBI1pLk6MqGOMxWzb5XPQv2+nFWbm8nup9PnAMkl2yvtfoi9wao2Ew1PR763WMwKuZplbqcHAFW2g22+nXMlyzJINgQfwejD27fhSKFKi0vtS8vkOhRLcd0PVj9OKoWZt30iJYpGUQylHAGdzHpn2q+6JJ4hluFJLfZ9iKP4+MEj9arW9qLPTZprf/AFdu2XUc7j2INAi4NP8As2uQ+RK3lrGJpBLyRxyvvVPSrQ3kGuzpKd4G4x99nXOPyrYa8Vv7PDR+XeTRq7bumf8AOKrBp7aXVYordXvnQg84GwckCgZUvb25vrOwvrNXLgrHGp6AjHNW4Zon8XeerKpSDLqp5aTuKqCQz6Rpp8xrOaOQRxiM/Jg9/wA8VcaxjtdWkKRRyvJHhWiGD5o/iFFwK7yySwzxW4jjmjbzZkC58xD0x+nFS6jaS6pbaRdTjybl2AbLYwmeCB+dU9Iubh7S/iUYngk8x5QOXz/DUktsJrWwkvX+z3UzdXPBTNAixugh8SSRJbF3hyUY8KzEcN9KS51B7zQNRs5rYwwW/wA++Nc7pD2P4VbubhbPXY3t4pJ3SHYC/IK9Acd6y7eS8nvNWtLyTbar877RjLY4I/SmK424tUbQdNWcm5LDzJWU8qmeF96t6cstzdTNNGC3lhIwo+YRH+IH2rJnkisNIihzLNEW3O/ZT/dH4YrVSf8As6K2u0kkEkyhVjA5EZ4OPwoHbsVRsaK8tJP3tiAIwepV89frRrOm/Z9EsWjbFtbOBL67vQj0qBZYLFtQngYyxIhQxD+In1FXI5zNodqjbo1YCafeM7x2x9OlDYle5adT/asM7SCOSeH90o/h9Rj0qSwe1S4vGiwbhvmjgPG49Dg+lZ13HHrF3pU++S2kJ2bwPlK54IrRDWK+KSzIzSR4jTeNqkkcGluMytP1JRpuoRXEIijVz8xGSrZ+7/OnTwR6rZ2/7nLSv+6bHzFB1Bqa3khvYdYjvV2iNy2yNecnof51CR9g0aylEkiAOJEdBllYcYpj6FmS9/srVrO7S03LGvlIv95TxkfrUmnW8kfiC8SJ2ktZIifLc5BPpTdSkFxqdobVvKSQZ8tz1P8AjUEELwa0sYMkAhzLtU8sfQetLcSdiIR2qWd2X3Jc8eYwbnbnse9WbjzG0u3uIoUcQTA27E7SV6EH9aq6dZyanbXBnjZi8rHgcLjsR2qUFbnw6huZvJMMmyFgORg9Pf8A+vQFybXHto5bM3UJYb1cunfn7p9f/rVcgRoNYu5FfzLlsSsy8RtF3Bqlr86Qx2LxL59oNsnTmR++PSrbX9vJcywoXN1NiQI/WNe6EUIGZ32qbUp7+RZj8iFYkTn5Opz61QlhGo6ZCRd5aE7djLwT2Ib1q9bxSvc6gbJlg5/dh/4eOQKbFqsZ0BopIVaeGcBGReGz14pgTQ3ZuNTsILmGS4a3iLyTY+Z17gDv/wDWq5LqNzb6lCkUa3KXaj92BjEZ9/zqQWzW/wDZ00oE0TtnzEfGzvt/lVK7a9m1ezntyI3ZuGIwY17qfXvSGFrBiS8NorxrGjRiMD74759cVRtY4vsEsbh1+ynzGI/5aZ6/lWvFcNc6pc+Q4SNpAFbGFWQjnntVDSLRdSttStrosDbsTHMrcbvRvbr+VAnYH03fpVpNPJtu7jDRpH94pnnP4VZOoiw1YXbKJAyCGMbctg8Zz7VTSeaz061keRxNHICskfPljPPP07Vc8UzxNZWuqWNuSlvJuVmHOe+R780AUru0ZfEzQwlWtzzIhPLYHpXL6lepo97cyoWt5GQoiBuR9RWrq9wbe6t7mOZIriTbNJzyO+a888T6y2ranJOZgxLZBWrirkt2Mu6uXurmZ2ALE9aiUYJLRZYDgjsaZtZwXDhfm7da1LK38xy8knyA+nNaE7mhoduLjkwndGhY4roNDjSeO0jVzExZuNvX0H86alvLBG81uq4SMB3GMEGttIYr8Wt3bRiKWOHf+7XjIByT+tQ20UhdNkjMI0+5lH7y43I4XIU+n86neS2JuraaZijTqpZc4B70lkn2+yspPKjEqOxkKDJAHfH51Je3UdzpZZIUmlWfb+7TG4gZ3Ghq+w79GMuJ5dLuZEuW2W7L5aAdc9iRTZ7n+zr+C288bpY924A/MpGQCKndo9etLiUIsl4uN6knI/Co4763u5pILq2D3qRhY5ecgAdqW4kRy3M+lRW6xyFklbLbCcEHrketS3jmyghubTaySyBvMDfd9cj16VNpNzFcWqxNEcgFFDNgg571nWrabcyxaZcTSFDIWXaerH+nSnugTsPv4BbzS6hAPtAdiG8s/wAxT7/crNc28CrH5Q3yIMjJXlSPzqOGKG1e4s7iSRIZZgoaM8qO2ajigk0a9vYPOPkMCm5u3PX+dIb7le6QyWtnc2VsMqnmSKP4Tnn/AD700/ZXtYb22gkSVTnAzkkdaupAtpKnlXQcOOw+8CKAsuianHPNNFPbSjG1DgHPt+VCdga6lJYI7u1e4gjD3CsN53EZPXpSb7e/iu5JXkW44DSB/lAPtUgS4sL2K4nKi2lIKhD/AD96dLAyXXnxoi20knO1hz6ZFTqgvdFKW1t9QErSTSB4FB3LyMDjNSRv/bcLSJOY/IGAuOXx3NJfLdreSywwlbNz1C8EZ7/57UySWayuYzDEpik+V3ReORyP51e6FsW7pH1W3tWt5t80K5Yt147D8MVVeOXUrVbff/pERLBWbBA4pdQuxpl4zQxFUdMMU5XkVVvLuLT5YJoC7M6AsT2zweaFdFaEbiXUIBHhTcQjgnAIH+c026Z7zT7UpGslxCSG2jLAetTai8WnXEN55u+No8FMcnIqq3+iXcVxDIMOueOvPrTuS9B91L9ot1nFoPPiXlgP1NZ096ZI4bgRktj5lGcGtaPz7QzyPKGSYYZh39qzt/2G5kiSRQj9O4NMkNQkiWa2uIkZkKjcPQmoLpYbLUcRO/luoJVu2RzViCaZmmtFKgsRtY4wPpSkSTwfZ5o1M+cq+OePSga1GwsLK/lWOclJFwjtUlkrmG4tppBI5bcozgNVePyZrSTzIj58RJDjuPf9abNJbtHbSxlwzDD88ZzQK9iXzXngeJEAaLJI4yB60wSGW1S4cKir8pKjqff9adKkUFyTHI5WVQrFh0FJFbmJpbVJFZHbIc9DTY0RzTJHOrCMLA7AEUsQttzW29kjOWBPUGhFuJYJoFIIjyxB/mKhkaV7dJFhD+WAryKOn1pCZPHZzyW5RZFCoMqCetJdG5ls0nQcw/IxHXPvQZgro5QrDwCR3p0DRia4WOZo1kbK7+lAyMyGS6jlliKRsACy9CabHIEvpYTKTCeRx0xVu2uJ7mze3UodmXP0HpmoJpi1rbzCFZBEdsjgc9e9ACx3Us0bxiTMcfzBD/Sia5kvEE2dqxgLt4yPSmSy2328SRq0UDEc55/Cj7NE15JG0jC3JO1u5HagQNeSLLFeFY23HHyAfqKeki21yZHiR0lBO09Kgs4EKzRNIUGCU44NBsjLZGYzYkjbAXHWgFcdbssLzQyQKXYYTd0H0qS0kSe3eF4Q0wbgjqKinH2m1huDMHbdjb3FNZBZSRzLMNr9eOQaAuSE+bBgJmWNiWZeuPpSvNG8CvFB5ZAw7DPzGo/IEN2ypMGVwMuKI3CTPaibKOeXAoGSGS3V45lBWPjeOoPrSyTW8d2GWMrak/dJ61XtreKQPA8uwclSRwafEPOtpIlkGF4AYUwTJ1nijufLVGW3bnBPX0qGCONriWCZmjBUlcd/SmSOWtgZJBuiwoFOuZnnjhucLgEDPfikIdDZ201rKJpzC6fcGM5pEgFzZMWnAMRwFPemzwyvJHO4VUbkAd/wpWDQXUbSxgo3ZelMLjlia6hLiQbo8AIfanXDzX8azZD+WMcd8VHAv2a4kEkTAHswqSynhha4SaNkUghFHc0iiOcmcJcGNY0PcdcVVv5VfaY4tqHo2Ke8kas8UwYIB8o71mXF0HiCK5UKeAaBEaMqXQVyVRupp1nCn2gRl8hz3qMM08RbAbYce9amlaadRmjmEZwhAIWgFqdZoWmHTtOYNEJA/wA+8dR6Cult1nC20SOJHmXeOf8AV1WsGSytjsl8za23yRyelEi75FLfupZRtTnoSeM1m9R9S9BbIs7Wktsd7AAyxdR64qK3X5pooZ/tEySFogx5XA6iiwuL+2tiVkVzE5ba2MjA7e1NtNRtooIbqW3eLKNyvOSeMj/Pak0NMZG8lkLRzbLJNvaVth4Bz1NTCWCOOw1h3kdTK25JBw2OwpumNbaVdu5nd4prZjhzg7+wI+tTafDPcR+XeeTHbiNpI4vXjqKAJ7G6SOdr10XyZ5QYiGw0fsf0qtqTtMb69ii3lpQo29GXPQ/rT9DkGswLYSwmKFd2Mj5hgdf0qppBh+wPp8kjBnuMJID044zR6CG39x/Zl+11bQDaVCttzkZHIps/2ZdVjCyNGrp95unI6VPYNI8VxZGcm4MoRW7Mfb9KhjiuLtrqzkCPMCNrHqpqtwRas9IWy1eF7WRvJaMuIz1PHOP1qGS2/srVLSa2ll8qR95UDoM85p1vNJdfaLS4hPmW0QCzAEMPb+dO0yT7TdRWrLKJBEyo4Pbqcikytw1W3ZYRfxSIbOSUsAB3B71BcmfH2hIY2t5HAYfwtjscfjVuKWP+zLTTbhDEvmMd3bJ7VWgtkOmvYSyq2bjKsB044FLcV7DL+c6dc3ogjEdlMApKdD0zj8abdXFvprIlqHMTRB8sOhIq1pssUdld6fcbGlWYKm/gGk86FLm+gMBcFVURE5+b2qt9AuOtZG0cW9y8oeKeMtvbgjI6VWsraewu4riWbdbTZIKEbfy/KrVgryRzwXdt80MfyKw4X0x7/wCNWLG2W6tfJuyrRxRM8YU4Ktnpip1Q90UrKOYXkc08arYytnJAIb6/rUskrSX6QqMWMjAv2zg8VWsoHvUGmSloBlpkYHgjH/1jU9hi4hh09J903mkq+eAMcD+VFuwIqBoF1G4srefbbs23kcqM9aRFXTl1DS3uFuHZgI5B0Vs9efwp9pHNcRSWy20c13FNlMLh2/H0qNsyWtxPLbY1NZcPg8EehHrQmJoWBFtbi5tL9DJKn3JFzgH2pjWf297oXDSCeBAYcjgjOMGp454Ll/tckjpLEwPlsvH50l/KbqWbUY5yItwBiVuccdvyprUa0IFhvL2eMCURSRR/czgOO/NQXGb+S3W1hkleFfmZV4znvWnfTC+uhdQoIIli2sB3yOenSoX8pPKurKR0Cx8xhuSe9GwPUivLxf7NSMZaZXyUX6daq3Dp5K38MjCdn+cM2R+H+e1aAhTTlsrqN8mXLMB1x3BqOax8mOG4nto5reZ94CkYxStcVyN4ri7tZL6JyJAQNvYj/Iq5eMNVAubMLBJBCCy56t3qOOOfa4VdlgXLIF4yM+tV7uRdLuZIreJ2t3ADMOcZHSmPYtwMs1vbzW6Bb9FYTbOo+n61TWCOWwEojaOUSYIBOTjnJqaSBdCuo7i2cNFPCfqueP8AGq8MD2bQzrM00c3KsP1FNBYiukgu4JJFJE8bDII+8T3FMeP7bPJcSSENFtZk65qWA3FhJHdM8csbuNw3DH0Iqw04Mz3ItAts74UA/KwznrRdiuNv3bWL0TQN5bxxj91/eAGCai1Npp4YDDEgliGWY4BX/GnzIltfT3cIJhVduAc/KeuDVe6ltFlQxSOVYBtjnPBHPNFuw15j9RmS6tLIwQiS4Tk7R0/zzS6hMj2Hm+UWmZsFUGM+5p11HHa3mmSwEfZXGTjgkeh/Wkv7lrCSGcSgjO0BRwBmnuiNmfYFKKKMYPqK5TVAf84pRzSU49qEAgBA96cMHvSDg4Oc0An04oGKKOppM0YzxQAo980Dp3zR1PQ0YxSsA8rikz14pN3+FB/zigB3akB49KAcgUvWkhB60oA9aTNAOR0oGHRs04c//WptKO/9KAFH1pBwKOo4/GjoadxCnJNKT7/kKQmlAoGKevNAxzik/E0DOTjqO9SA7NJjn/CjjNJ15o2AcBkDGc0E/nTc89adnPenYQdqPzpR170meSaYCnrgc0g4PNGcDpS4yetSMO9KfxpD2pTzjFIBD7ZoI5zRjApcf5NMAA49aMUopB34ouAuPwoFL1HQ0h60AHQ55oPPGOtISB2o6UAYPjAqmjSktyB2r59nYrdyYPUnOO9e7+P7jytIYZAyCa8BllzdttBJzWkQZXe2V3O5h681WkhZMlSSuas3ERaUkHb2FR+ZtGxvmxxurQnYjnAe2wc59D0qkB5cY3KVz0K1pBisYDAN9aoO2JCQfl6AGmBGyJuEhbdgYHtUEkUQIBBy3XAqw1uWyzKQi88GqZaU4IO4vwAe1Ati1jC7d25E7VBIMfvzkHsBVmVo0hWJl2vnLFT1qpORJ828bF4xQGhFBtdHw5DMeh7VbjVha+XHhgOWFUPJaNDJtBJPy4q5ayp5YVgwZutMWxWkLsrZQ7U6YpYT8vnEkdttWWCG5CpKdi8ketP8lZhJJuDRg8KaBlMwqFLYDSHpSpalnWKMYL8sVo2lUDMhIB+X6U+KSS2bglXf1pbAIFL7oY5CFj5LGmqJZryORXDIvGc1NGCPNg2hnHX3qMwFGCR5QE5O3oKBnQKiLa+Y8uSvHlrUcHyK+0cMcBm7VV0+RhwqlnXru71M2CySeZuUn7g7GgViaZY7clZAJCBjJokvnuY0iAWJIhwAetRXKtKkhxhd2MmhIE2sWXLnhWPekBIrqoDKDL8vI7Cm2ijAMrBAcnjrmlWEfZZDvCMny7R1IqO3Rp0aKOPey9zTQD/K8xgUHC8lj1NMfaJAFBYsOvYVMrCFv3jYfGNgHWmTXCO6rGojQty3pSAWYSiNN8o/djAUdSKZFK4YtGAsbHa9OmjSSRwVMkyn5W7EUsIjjOZiWVjkxL0FAEcVqi3hEZMkxOQ7dKsSqYmBYgtu5UdKgkDiT923lJjI9cU4B5AMx/uz1kY80ymSKjZLSDcjAkBaaytIAxHlgDGD941IkqwGMRSO+TgFugqKY+ZMrsxLA846UhCoDFj+FW6FepqxDF84Y/u4mGC3cmopXUukePMY8rjpUiw7iHJO8jATPAoAi8iTqTsQHr3NWowEUMXCKp4XuRUMs0iKAy+ZJkDrxRvEhk2gecOMZ4FCQEkssS7iy/NnKgVBHhmyPvD2704qAjbgSw4JP9Kjhm2HPBI6DvTsBbMakM0i/L1yP8KrxIxLeWxbHUntUk1yZIyJAVX0AqEOYpApb90/3VX17ZoQXJYZEWNo/s/nzg8M/GPpUdzMLq4aKaVlckYRR0+lPmkcwiSQ+WEbbj1qOSL7ZetJZRfvUVSCzYoQh2nulxEbJrYiSNzh26sO1Qi8uRGttdx/ulYqrdsVoQ3KReYHcC7VxmMjgev+feqKXEAe4sp1ZWaTIY+lNBYy5rF4IhOlyrQo3zEfyqKWzhNnJcWjGWdWyUqaQHT7ieAw+dAHx+8BxVeUXFqzzwFEgDfwtTCxlOi3MPmiJUuE4I6E1EkgdPMZwGXgqKdelbmVpkk5VuUx2qK32yP5kKfL0YHpVLUDM8SSEacAE2puyPU1ygbFdR4qG21UE/NnoO1cqOcVaM2aFp87j0rtNCTBB/KuL07DS47+9dvog27ckmgEeseDroqYxnkY6V7T4YvsIvPWvBvDc20JivVvDl9jbzWkWRI9isb1DtwD061uWd0pfPX61w+k3hKA56+ldFa3KqQc5FbozOsgu16c1cjuMOqjJPeuetplfGCQQfzrZtpAcY5NUSascxI4FTKxPWqAl2gAEdasxyZwQc/SncC80gEa+tN3/LkHA9DVaSUR5wc0zzg8ZGME0Aef/tK35h+DWpMHK+ZKkZA7jNc/8Frmy+JnwH1nwqwMt1YgzQqx5C47frVX9r7V1svhdZWQk/e3V1ux/sgf/qry79n/AMar4M1HS9Qjk3xh/s93ED95G45r5PN27profRYCk5U20c9oWnT2moXek+cc2NyMDPO0kZr0PxpqovNXfLmGKCFYFEpxtAHWqPj7TrLSfjFPcWjLFDcq0gRjhWxyOa4/xVrl58QdeW3jjWJd48x1xyB9K8ikm5czPTqWkkyGZLjxNqos0mYaargM6g/PzW14u1GHwtDfaRpvmTzG33JMy7cEdcVehmHhy0eyhuEhu5WIjfAODjjJ6eteb3HiS71O3S6vC0l9p8zJcMepQ8HNayld2FGGlzC1DUF1gW91OuwXEJikJ6Bx0rC1jUGTw1Y2zIBJDMwDY5xW4wDNqOngKIGb7RBvHOOox+tZ3jOzt/7F0y6jdCZgzPGo5QjjH8q2guho90ejfB2/uIpLO/ndTEG8nB9D/n9Kj8aWNx4b8d3VtLGwtbl/Pi44I74rifhnrRN+LGR9sbjKFuMMORXrnxF+06/4PsNbhAmk09ts2fToea5JQ+KLCas00VvD+qS2d5BPF9wMMgfpXpHiGWC8lhngfIkQM+3sfSvIdFvRd2sAQAM2Dn616nq5Nv8AZbQW4heOJdxXnfxnP1rnwqamzOoZqvIQ6oSu1h1709JjJK8cZJZhnB6D8aZK21QxXAJ28Vyvi3Uv7Tmj0nSLiSS4PM7x9FHoDXrvRHOk2U9UvLnxRry2Cy+XpkLhZZF5ye+TXTaFqdlply2mW7i4gnzE0R+6pPf61g3t9b/D7w59nNti9m+67d/euK0fXZftViS2ydwXZs8kg1yt32NbGro2q3ngLxze2kTSW/kzF0TP8B7V6pd6P4W+J+kt56poutsdv2qNflmz/eH515/8V7NFuvDviJSfKuF8maT3xxn9fyqzoD+dErcNtPrXHWk6UuaJqlzJNHQXPwwn+FslqL6a11iOJRJC8fPyN1I/WvZPAPiNNNudO1C3yAhDHb3Hp/Kub1aKPXPBdvf/ADPNZHypCv3dh9f1NZXhbXItE0SSS6OJYm4Rf4vQCvVwdbnhdnn4qLZ6B+0d4Siub6LVhal9H1+DbKSfuygdfrXwjfWY0S8vYHDZimKDPpnivrDxN411vxbolvDeTsbW3cmC0BwF9ya5O90TSdXi/wBN0yCWR+XfHzA/WtKlps3w1R0lqeafC3xWlrqDW9wytbSoU2P0yen64r6T0ZR43+DuqaFd2nm32hvvjfOS1uw5x9B+teK33w28MrZlbaK5t7uWQbHjbO2u38B65rHwv1DbLPbXsc8BtWRm5kjJ7j1/xrzqlBxfNE7pVlUjpucr4b8aXGiaJNa2kqfaoS0DLcZA2g8H3OK6rwX4UbxJrbXmoagCzQ+cBHH8gXGTgDqaoPpmjDxPHqOowslu0nzQRDl+euPWul+JfxMj0mXR7Lw3pa6Ros6hbm/SL97ycbSx6H/GiXuKyMnJzZl+KfFljdXel6DZzz3Phu4DwGZhtzL06dMda8302xnks9a8HTFo9QspftVj67gc8fhmp9GtPtP9s+FJrgSTRMb3TrhW445wD+dQa/qU8tpo3jG1G29tXFtfBOucnOfw/nUQj1OpWirFa48Rebe6X4hO5ZNv2S+Rh0/h5/Wsy/tL7T/DPieO2tfN0pZA0dxtztXPQGult9Kl1rXb6ysrczaTq8f2hGK/cYcYz+derN8INV0n4bx3roF0S7K28oZtzemSPrmu+nTurnJVqpNI+NLSQwSJMMZznFfUPwc8aQW8umX73ypbzf6Ffx46qe/6ivnDxj4Ybwt4jvdPZm/cSELnuOxrqvhXqAFzJYyqTHMPlUdd2OD+dcuIhpdHZG04nqXxa8I2/gL4jJdQygafqLbHC9DkfK38q6L4eaUW8R2Fk4ywnQAK3JHrmrXiXSbf4gfCLfcM41XSnMRz97jlT9O1M/Z/dNb8WeHLyQCYlXWRScHzEHA/Qfma4px50mY39xrsbfxKit4PiHqYstyRRny33PnB+p/GuaFmZMyo4CqpLBj3qx4jv7f+2dVuLuMwR+cySliT3/WuYvLRvFGoKumSXT6emDsAKCT8OvrXpp8sEkc0Y31LMD3niSQQtFHapDLtMkYBYg9DnpXsvhbSrf4fXltqeu31p5rQZs7S3HmSsQOCR69Kh0rQ9O8B+DYdWvfD0uo6kBiKyuJPLU8cHHVv/rV5B478Zaj4pj0fxrbBIDp8jQy2EK/LApJ4/TrXFOo5e7E3jB1HrsP+IfiXUPitp13rEN3cLquk3RIspHJKpnrjp0H60gkt9etdK8RQMFvBC0NzjkZI7n1/xqtql5Fpmrad4sskV9P1BRFfKOhzwSe3T+dR/wBnDw14gv7eCSRtF1CIzwiM5UMecfyrKK6Lc9GK5VoaOuCTT7PR9btT5eqWu1w4PoeK9ftNX0/4w/D+8FwYo7y6G2aHqY5gOHA9DzzXmrQW2oeGbYsjmXycBexHPNcPpOs33hjUxNZ3DJcRfOEHQj0NYxbUrixNFTimtzm/H1pf+E7DUtJuCyeU/lgnuleMM3zkZNfVn7SP2bxT8N9K8U20e2SZljnA7N3/AFBr5QDbiSOtfW4OSlDmR8pXb2ZYRj3HSrVu2TiqsZyO+at2wx26133OTU1LRfmB7V1vh1N97Hk9+1c1YgADvXX+Fow94nHeqjuRJaH098HrUmBDjIFfTXh622W0fuK8B+ENrstYiF4NfRWiRbYUx0xXpR2OCW5sxRBF681JnA/xpseCBk8+9O4HerERSSDHXmvNPj34wXwX8LdbvS+2eeP7LCe4d+M/lmvSJMHp1zXyb+2t4p+1X+geFxL/AKNsa6uFVud2MKCPzrKo7IqKuz5eeWWSNIoQhmQ/PJIOWB9KSREt7+SeIHckA3Rg5DE9QaS4lN1akpmO4iIARhjcOxzRo0ttbz3VzCX+0bMMhXhzjkfSuA67WKUcz3GlpcRgqI5hvh7A9hUl1BJea3aXh/1cwwIW6Ic8qfrxzUd5I9zoKfYVMeyUNMCOec8fQc0t9FK1tBcRI4uTtXYW425+8BSAWwlt5deuVt5X2CNlWI85Ppnv3qkkL3elT+UxinU7nx1K56D/AD3qeQ29rru9IyskY4QcK0hHUGjSvPvLC/cQraTAnLHsR2/GgCLWSyaJZokgZRzG69B/n+lGoSmzv9PWfErsoCzAAk+uaikspbjQQZXVJwSF56+oxSXCCXyJplINoiyYLcPz2p3AcpktNZmgMpLzceco4RareVMbO78+WIrG3ySZy2fbFXIhMdak89hJFdR7j6LxkAVTs4GtzdIF8+JVP7rPP40gCaWWPR7H96pXcVkfvjNWbu5ltNS08JGHgnAA2LjjuD+tZ1rL/wASW5lS1W4RXJfeThB2qe4m899Ou1uGWMjiPsO3FAXLeFt9VuXi87Yit+7A5ApmnxyS6PeQQZRnbzg3fA/h/WrkF35usM9rP5m5CmMY+bHAqrH58ouUN7HDdqpJ28HryKAuVnR9T0e1LEQXikr8/AIBrZ1G+8vUrLdGoVwkRI7+59qpmwjl8Oq8xU3K4ZGfqPWk1K9e1XS2kiE1uyBVlboSD1Ht/hQBMluZtWu7K5uh1IR4h/D65qukq2ej3xBErB/KjCjJBB5arqx3D6oi3KxvDgfNHxlT3JqppzIv2+GECWHDAlRyV9xQIPINvoUOoLKwhGcgjkv9Kls5EtrqF724Z1nTfsdeVHcEelJbzveeHmS3wY4TtKNjJHYiobwrLb2cilDeuAkuTwoB60XCxLo5toG1UWxM6SE7EiOcp1OfpVhHzpErqWRLYAGLcDnPQ0Rxi0vpmt7cIZPkVgdoJPf8ai023nk0q+Ro/IMbFmDHO456Ghu4WEvdOElnpkty6zXuQZULZ+UngfgKqvbRxa08EcYindT5EoGB+VPSVY9N069l2wagshUl24dM45Fa16IxOL5lAlVVEKH+NDxlfpTAwbd7ldFu4rmTYI3OyTPG70NTyzxRQWMijzGZMyP2Azxmn31iH1G8R0xYonm7iereoHrWctwn9nLFK7iNm3EqvAHpmkG5tWv2u51eUGFVunG1HJzhfUVJPp8HlTxSO0c8Y+Rv4Cx6gj/PSq0l/dyajaNHCIo2Xy0dG+YJjGPrU629vo8uoLcb50wfLd+T/wDrFIZnieKKzsjOkknkDLOnAcZ6E960b6dI9UghZfLa7AzKOoU8hh+lRQwpd+FWl3PLFFKXk2jpnoPpSX07TX1hMEjkim6BuqJ0wf1phYkjntzpV1AM7sGNnYcPg53VD9vuYPD8ItYo7qyhcBsjJ3/Sp7Ix2lxdLbGK6Vo2jSIc5B9T7c1U0uCT+yW+z/6JHHcATHvuP8x/jQI0ry0lGo6dMsmVnxJcAnlfUY/KqtlqJhl1U2tu7T8whFPVOpqW+gxdafMZgX8z9+4PA54Ipxl+0eJLl7TCC4UqylcLk9/x5pDKL2y3fh03SAxyrLsjjZuFPcj3rSs59Ph1O0S6m8uVArFB/GwHHPvWZHpn2iwvLWfMEcL5hZm6N3H+fStO9it7SHTUkeOVoOGmIzuU9s0WGVnt7qe61FY5PJkmDPyvAx/CfSn2Fxv0a1glwLl5AiSk/Lt//X/KrUUdzb6nfLcMGjdQCfRcZFZ15axXunBEC7926Fm4OO4+lAi5Kkw1gsIFeZE2Qtnarkjk+1J5kp0C7VgbVkBdVAyGfPINSWOo2J1m0SaOQ3IjEKeaCFz0BJqJgxs7+znaQRwuzKU/ifI+U/hmgARBdLYS6i7BpMHzF6NjoKntJpZtQv4Ll1juZVLopz8mBz+J4ov7W1udN06KR2jiDCY5/hX+6T+dV75w/iaeKPKmeBQjhslUHv8AgKYFZ5HutHjiZxbujlIiB8p55/GrrSW8us2iSyO/koIldBgeYejE/nUVqy2+jTiVcv52yFm5wvRuP6+1WYw1rLayOY54YI8bj1kPY+px/SpGKLfddapYiNreOBv3k6j7zkcZP503UYY5tEhVE3OpBCsclQOuDUto97eT38F75bWrrvlkiOC47H8OOKpfZobXwpduly1yMkER8mLHQ1Qie+1EJqunSwK0to0e2Mryw7Ej8c0kQTT5dSM12LhcfOZPQ9Me9NhVbg6NJAwgtlUqOOknYH681BBHbR61diVmkKRkyL1BPTGKLgFrp/27RVaHNzC02+5OOFHQY/Cm3Vx9pvRfQkKVISKEnhFBwRj6d6LKc3Gh3dnYzPBsJaTC/My/3RUkVhHd2elFWAlml8t+21ezZpAO0iztZ7/VruNc4GIIiMeaT1z7CqmmXzXOkT26osckRYupyd3sP8Ks6gEtvE0UAJQQLhf7pfoG+lM0u2uLiy1GBsxPCzSGZR94+hpi1FuBNNpWmQXZMVzcHgr/AApnv+FaN3c20Gr21xOzSFR9njkIyDxgNWPbTmHQbOW/mbz2cmJxyQgPQ/570X15Ib+0mjRZrQkeSBznPfP50CsSWrXlre30bqJ1cMWkI4P90ipbeWS50G5eV8S71DhB8qjoCfrxWloRc6pJCWjYwk7ncghlYfdI9aw1WZ49TNmweWInzQehQfzpMZd1WE3ElizkRIh2KV65xwarXV5FN4ohDOQVQBsH+Men6VKb5Z/Da+aoin4WH/e7EGk+zLpt7YtfBHu2jw2BgOe2TTH0JbS7mh1PUtNQvE10C7v/ABJj/IqvHbNDozRSfvpd+xd33T/tZ7dquFp5NXKXERDEESeV3THUH/GqOkxqp1EoXdcFUts9R3anoIutJaXOmWUySmB7efZOp6B/Yfl+VSSTWiatv5a4mjzJxggg8EVkOba40qNLZmt4opQZkcZMhz1Bq7eXFtPd2uXGf9XLIoOdvUZ9+lTcqxNpV8E1W6gv4gxuAdij+A/3iKr2MSwaXcySLmFJiFdOTk/zq06xnVD5imIzqYUdfmbYRwSaXTLJdP0y5CzxuIMjGciQnvjtTQhht4ZNLs4UnYRJKZJTu4Vz2I/Kn3EbX2qWciSeVOU2SZbAUjow/SqmnG1n0SQ5UTbt0nP3vp9DQ4uVtoPOiAu5lOZF7xHoSO2BmjcNiwSbi+vIVzFJkKzFcI7dmx6VWtNPl077f9rjWO3jG52VurdiKvWc80WqLLKvmgRrHFIpz5injP4U7S7MXGt6rbTXP2mOIceZwOn3frT6CsVLJ4Ljw1dy/M81y/EY6KoGMkf56Vm6hfrrGjwSxTyrFaERvbKMBsdDnv8AjU+nNLarfW8IjnnjJCK7cBPT3rmL7WIrTSb62uC0Um7cpi4y1G4tjM8U6qt1Z2xkj/0jkblPO3tn9a4slDKivG231HWny3M87MfMDYHAPWn28c0m35csq5z6VotBPULa3iaRQ+4Kx4wOa6jR7WzEgSXeiswG8LzWdo9nPL5TCIOF+YnHNdOkBubOF/shBicZMQJ3H1NN6iWhoQW1nY3V7DcSN5MqiPbjkc9as29mdL1JVSTFsIzFu7EEcVJJEdX0y6mNh/pKTgKU6t+H4VLaS/b7W9huIv3sUW4ZyGHQdKgexFd2kWhX1o6TjygC/PBYdx/OpG36c1pdRNH5BkEjcnBHcVV0q7F8H0++tT+7ibymfIbjkVPDe2dxFbaXc2z7MNsz1Hpk/lSTG11C+gZoDd2xjXzWBzHwVOc0zVdJaSW6voblIyoAUbvmXIHOPfioNPmWBm0+cvNA0gwAcEDpwcdKdPcQ6dq80MkcjIF2fO3DDPrSWjBu6JZ4Lm/ihktZI3WKIF8MAxbHXFN1KxuJYtNECRyXUCbpimMhgcjP6VFJPbabfvcOzFChUQj+HI4zj61L50WiatBNlnjuIQ5Vu6kfzo2YLXcbIJ9S0tGSAC/Mp3A9cev8/wAqSO3XVbK7S7RjcIR5YThmz1BqIsunT2t7FI11BOw4z09RS3/lWMa3sU20tJ8xBO5Wzmm+4LsR2to0trcx3EPkTwIBExzuI9KZpcX2y2NvcAh4VZkY53Z68VLe3V3OjXouDKi8KmSCCe9Rb5byFb0yAsuFb5sYP+cU9w20Y2wvEuvMtLhWiOSUMnX/AApli6TObSVlZmkDBu4GOPwqa8lbVIY7oLumhXEr5HHP+GKgkaS704XEAUSQ5BEajdj3/WlvoCVirDK00s9m0+Cz5G3oBU8Iawc2TXAWVyNkgJwOe9NEHnWYmtY1knjUs5VTkY6/1pGe3ms45hDi4XlgQck/4U7WFcbFdS2N9PazYfJADZOCaaJkgeaCYfOx4J6Ee1RRtbajEbuXKzMxyoPU+h9qZKkepRG8WYxyI2CjcjHpRdjLIaCbTbq1mtv9JU4jkPcZ/wD11nJCs2badR56YCkZyAO1SzOZrZL9ZmYBthTH3f8APNVpZt0zXgkzg+nI96aVh2uTRRR3Kup8zzouRk8flVSZ0uUz5bedu5CnjFTmF4ZEv45gyv8AeVeo/CoGea0vY7hSjJIpztPHPrTFsOPlqkUsUjtLkhkxxj2NNupI2a3lEjllycAY2/jSxB4LhlmVSJUOFByDnoRRCFjimt3hYv0Ve4NAiaMPpshkVo5Ip02g/XsajeKaK6eDZEzMMbVbg/54qvE0ZtG8xX+1K2FXtj6flTFlSQJMN4mDHdzxQHQnCk2bxyQuZVOeOoxVVbhplibyyCnBYVajnMM6SxvncORSQN5d/NblwqzccdKBDbifdOrAYiYBTz1NPSFHuntVnKRNwWPT8aImeWOS1SNGMZLZ7gD3pk0iTwRvFEC8fDuKAt1LCbnsfs8UisI2LbV7/So3uY7i3j3WwDxj7+OQfeoSFQhoSY0bAcEZx7irUdptWaOKVWjlIGTQHQhcwvLGygxRNhWbPT/PFWDaLBeNaR3KvDJwD0DfWqywyNC9qmHUNu9SAOuKiZtwRigBQ/fzQPoWIYmubeaDYHEJLhV6iq9xLJcW0UwiKiHhiByee9SzFYbpHhm2RvhX+tCqIb54WnHkPxuHQ/WgAN8Guo5fs22F8AkDgnvQ6raXWRGfLlyQhzioY1YpJbLP8gYsp7U555Lm1UPKd0JwF/woAktBEvnQtCfMcYRMdG/zmoI1b7JNbNal59/BIOQB14p13dviG6D/AL1TwR1GKHvJUuEn+0b3kGcL1FAFeA+dakeW3mR5yR1/GrGBdQRypCN0Ywzjpn3pI2+yXhQSA+Zwx9j1pYQsMs8AmHluc5HegSEuFdJIbnyflJAIHSpJCttfxyCAiCTkr2P4/nUSb1tmjMuwDpT/ADXuLMp5wHlkDaR1+lACCVUumEluTGwOB6HtUb4XMJRskfKvcGnzSSC3EpkJaM8Ke1Qy38jXUN5nc/p6UDEtm86No5CWkThMdqlt2jkgZpJCJVYKFqWS7ms7iK72L83OR7+tRysba7Ey7C0vUDpzQIszESxCYz73XjYahupDLFHKHVip3EdxTAj29wY5EWQvxjtTP+PeWSKSEFm4UHiiw2yDVrlpBFcYG7+lY5cNOWdflaptRkJd4tvKnoKqlVnhB3FSKCdy1B5STEYYgjtXeeD9NeC0+1QON45MbHtXD6ZZy6hLEqEFzxz1r03TrIQwRxOWtrkDYWA+XFJlI0bY28jLIoFrMh3L6MfWrE9tLF5ktwFklyXyo5wKz3cJJvnjLxAYjkXrmrNtJEsElwLlppWjwIXJBJPBGDWZS7j7eS3iMbyQyTMYy6u/HJ9cdutOdII9LkaQbm8onyl6E542mpJrm5bSJ0eFNsARU2feGex/z61nny5tFkuJN9tsdUwc4/A0m9Ri2xivrd57xIx9mhEeG+8BnoR604r9vsTNArLBbRcE9P8APWrn2e3ms5rkSefGdseVPIOM/MKiklnhjlSGNDYyqEc44J71T1BaEUFzJf6ZGlrMM20ReU/xkev06VFaSrdaZaTKitOjszbeuB0J/Wpd0FlLcKrFJLiIRBR0A4p6rFoHli4USqYyysgI69jSSsTuRpJFc2Vvdq5jljnJx2yKju7m2WZrw3BilEu+RVXg/jT7C2W3vkdyqW8iMxXdkHI4xUcH2fT2j+0wNcCaXD71yu3HBB/Ojceq0J5JTeeZqlnchnaQAR8jA9zT7ppbm5mvYZwHghxsQ85PGag023s42uLYN5UTzAxq5I3fQ0lvEYLu/hXLmXEYIPI56UbAXdWtpbiz0+6iO9o4lZ9vOW96q6iyJHp91DDsk4lljAOCwPP8v1pr20ljq0drL5ioFKn15HH9ans410XWXtruVmhZCQWHqOAf0o1DcLuK3mhttRhTzJppCCiHIPPemX9n9tguL1T9nnhnAcEdO/8AQ1HHFNp2qWfmMotJTnaPu49ae0jWt6kNwiTwXNwDsU8EdjkUAhuszySxT31tcsxLBdgyNpxSzXM0kH2qIGd1iAbPXOOQRVi6EUMF3bzDyIPPBQjrgcVEjw2d7e2sbOhlVQrHt0NPfQNhbmdp7S1u7e0EMnlnzNueD0/Cok8mxjsruzUwTvlnQnIJqUMul/abd5TIWQYlIwDk9/1/OoH0yTT51EkitviLqN2Rg/5FC0BakEcsNrPa36TvJOspZlK4IPpkfjVqxc2851Jx5kUknIQ8oe+RUGkxz2cqpfxBUfLKrA4IxwQaZo6NdXP2ZxsQsWypp2DYtOSt2t1JErWbz4IUdVz/APrpZ4bRry9EG77M0gJGOcD0qrazOsstuWVBNLlCfujAqWwkkkintEYPctIAuew9j+VTqPoJGy6dPewQyB0uBtQt1GfUU6CGXQbu8s7mKOUOnyvjhT2AqtFCI7G7eWApqEcgCuevWo38vU7e5N1dtFKmGwRnP0OarcRLZpMl7NFqELriM+VsHTvTbJP7QdLOeeWNUVtgK8HPOP8APtT7aa81HbcCRZUijx5bHBYDuP0p95ql3qc0dxFHtFtHtbYuSMetTqmNpBZ3Q1CCHSIJ9jmU43cDnsKttPLpKXWlMVkkkdcA4LKaR3sLuzsZLZBDf9WcZ+8O5/z3qpdtBfWzX8rFLyOfa+OrHqD9KegrXRNbp9kjvbO+j8yYr8gIwV/zzVfTVC28lteRvGkKkx4bkHrzRqUU99A98kjJcRbc56t6H9Kmu5LnWIBcxEJJEiLKp7nvTsC10ZT0xbLUIHhnzHGWJRh1z2zUkWmrPA9gJhmVgyOxwBjPFS6hHNdIsltEisiZKR9Djr/WoSyy6VBLbWZW5RsyHccnHfFG4noxmmzeRBc6e6lpiQEJPB5qLTUdbye2vo0K4bawwWBxwB+lTu8VzppuAHhuUkG5ieM+1MjW1lgmvBORdK2GUjoDREbIjC1peJDPbFkxxv4xTZbhHuIrO6tiqOcKvORnvViRhq7SXTz5kjQALzyMdf8APrT4bdtURJ0mV5YBg5PzexFDdh2ufXY68H86XvS8UmT/APqrmHsKOv8AhQDSHmgGi4xwII5pKTqPelHK+9PcBw/QUhOc0nT6UvHvUlBnnA5pWPXrTe9L296BCgdKXt6YpoNL1/rQAueaMk0Dt/Wg5FIA7UoyBSZwcUo560wFxxQfzo/lRz6fnSAKXjnrmkxyP6UuOKYB1pwOKaD9aUHNSxCgik/izRRj2pjFNH0pM59qUjA6UwFAwfWl7mkAFGMkH0oAXBNLjNIBgeopSuKVxCA4NLk8UY/yaOewoGL1HvSY9DS4BPJNJyKkBeaAc0pHv+NBp2ATmj0/lRjFL+tMBelJ0P8AhR0pRwaLXAaOppT16UEcnNJ1oYHC/E+QJpmDxxXiETL9qyeG6DNezfFQn7GAfTt2rxAyB7gEjvWkdgZPcqGnYZ+YcVTD4YhgQRU9yAsgZMnPU02OMTHJHQ1fqSV3TPzBihB7dKguCcDcAwXuKsXMwAKqN2exqtJISqoAQepz0ouDCKVZiIlO0kZbNVJpCsjvtyBwMVPIjEFiuC3IK+lQvEOCrnavUHpT6i6EyRxyWJKuTM3r0FReQSgDAbV6kVNFI0NlI0kfD9MdRUShViCByrOc4NDAqTxmFxJlwgPGBxViJpI4zNlct93NJNPLhY9yyRx9QTQo89XkZP3Sfdx60C3ElfCqgjV5G6kU6MRlzEUMaAZytNtlEKvNtIZuFoXcqvFn963JJoGSJI9wFyx8uI45oZi8pkkAZM/LjvTnYsEiRRsA+fFJLbxyzx43Rwx4/E0DsJDciGOQlMTNx07VFK8iBI42+eUjOe1SSBTdPIJMqDgBu9DuYSJPLWUtgrQIuxyfZtkRkzIOuKnZh5XmwxfKvLbuprMgXNx5sikSHse1bJuNsLnHUY2jvSGG6ICErIZQ6liB2NRlbiaSBXTyoweJCaWxQJH5kaYUDBB7E0+bYJPLllY/LkbexpiYTtbq7JDma464B61CqyyqHf8AdZPO080yKI20iyKo3ep60lvc7JmBJc9cEcCkCJ3iTau0lpAfvP6VDKFM33vMyfugVIgd5GMsgCAZVR1p81wvkoYYdgxguOTmmOwAyEKsuYlxkY6kU3akxD24O3+ItRGdzjezTOMBfSmSrJuYufLBblU60gHXwXzF/wCWrqPlx0zQt1LOV+0Elcbdi9qeXLwAYCKD17mhRlybU+zFu1MByqEQqT5a9VA601yzBT/q06MSOTQIwsXP72XPDE8Cp5GZ1wQJGx9wcqKLDEbCxYhAVUPDMeTTBcSjYAo8knk981EIyYt04DshyEBpEkaSQZwqseAvQH3osIszTxEngqOhz1pqTKB8sZz0b3pu2NpCrjc2OAOlOXdDhmwQRyR1FFwHKRtVpeD0HtUQRI5skkg+vSpI4vPO7BZQeFPenXieV8hQMCclh2HpSGRzu842lgyDoaltLd1baeV+9v8A8KPLiKAxZ3HgjPFOV1hhbD+ZIp4jXsPemIeLeWTLxxtKucknotM1Kyby1Ed2vnuvKKMYGe9Mu7t1tk3yYVvm2rxgfWo5oXs9tzDGZA6Hlmzj3oEOgt/t7v8AZ4dl1EN3mZ+9STXBuo54LmNBdIQUkK45+tJ5U9wizxTbJGi5UHGajltVvFGZW84RZCdQ3rzTBaFKa8dBLZXjEx43ZWs37RDZOAN0kUg6MOKvzOhmjiuY/mZcBumKoXELW0gjkwLdhxk8+1VoxlK6Mas0sa4iJzgc1UhkIZwoCxvzx2qSVBYyYMm+FumO1MWRY2kVF3A8qxqxGB4sO2NMZ5PcVzKuTXR+K5t4iUnJ61zSctnvVIze5saUDvHc13WjDpn9K4rSI84rt9Fj4GTSBHa6FI0RXB4r0fQb0BEyfyrzHS22Y+au10O7A2ZziqiwaPWtHvCQMH8662znyqnOa800i+BxtNdppdzuRQD0rdGTR2ljcbAD3rbtpScEEiuTsZ88k8Vtw3o2/KTkdqtEHRwsoJ3N+VTx8kkHisa1uDKwPb0q9HLs4yck9KYF8ANyRx0pIW+d+OB0FVjI4Qnk+gFKsjZGB+dAHjX7Tmjr4otdH06QGMKGk8wdq8H0nwRrfgubzrNotRtJVIYbuV98V9AfG+5ca3YRByTHGCw69a8e8YatFZ2kmn2sznU7j5EWLoPcmvmcdaUmpH0WDlKNOyNDxneReNYNJmZXtry1gELn1Prmql7eaF4F0e1nt1e6vJDht3Cq3qan8M6JIdGfTpHkfVFjZix9cZH15zWT4S1HRdet/wCy/EtqUbzfKnlXhojnAYe1eTLlgjtjdnF3mu3WqvfRyPiSGUTx7f4hntVa81FNP1NpoSTaalDlx2DdD+tekeKv2fNV0q4F74VuY9fs413ExN84X0x615ldafJdQT6ZNHJFfxS+ZCjLg89Vog4taHRzKw8xXGvJp1raIW1G1fyzn+NO3P51ufE3wAlj4Ktr6OFre8gbE0Zzhge9ei+BPDkeiPZ3syQvevGpLxkMVx/WvW/i5o1n468DW19FhS0f2e5AUYUgcHH5/lXfCnaN+pwuv76R8CaLei3vo2MjKyuMbe9fS/gXVYdYsbzRpVza6hbkqO4kxxz/AJ6V8zazpz6Frk9uGyYZSFYfXivUvhj4kUCNZ5iLmCZZF2jqveuWutVJHbZtF3wlDPba02lXJKTwT+QS3YZ4r126ljsLho2nNwVOwSdeOgrgdZtl0n4rR3Ajaayvys4Cck+uK3/GXimy0O78tLeRpLnIt4gvK56E1hTioybMZu6IvFusT2yR6ZZlPt1ycnbyVX1p+j6bpfhPTbfVL68QylsTBRmRgTyAKZ4G8OtozXOsX0YkmELSs1w/I+lcJqnjODU72RHjzp9zE6KmcBWPQ/nirnLohwVzK+I+tjVda1Hy3kktw4mthI3Kp6fyrm9TmOm3ej3AI/eJvI3dia0L14JrO0m2HdFmCU5z+NYvjC2FnJp0eTt8rILemSRVxirWNtE0j3CM/wDCVfDLUtPlTzvsy/aYXA+6RzmsDwpqCNZQsMtuUAr7961Pg7ri+XaoSJIJ4zbyp6+n9KxEij8N+L9U05kaJY5fMiQ/3SelcFaPND0CPuto91+Feoxan9o0GfLW14mzb/tdjXO3lkNOv7yymQrLbMYwGOSPQ1D4HluJ/FWlnTFDXZkXbk4AOe9dH8QJ2u/HmpzXVqlveo4jmji+43HWpwUpXa6GVVIw7WVn8pGIHGG9qqiIW15OrMGjf7vrn/OKSVBaz5U7Q5zjPSk1S906Gzhe8maE+YDwPmJz2H4V67djBK+iIpIWtbGW8yqbPmCOe/oKqeFdMvvF3iG1nv5EaEYMUaLtGQeBVjSPD+o+LtSluPsMs9iX2RZyT7cV0XxN8VWfw7tdM0nTbaGPVbgfvLgtl4WHoOgPSuWdQ3tbRGn8RPCX9peEb+azjMWqWcpjmjX70ZAyp9h0HpWB8OPiTZ2+iQrq2nR6rpzt9m1CxulyEbpvX3q18IfGss+rOupzGe31XNrduRli/wDCTXG+PtP/AOED+IgW4ja30zUMxSgrwr9m/UVyNuS8zWMfss9Yvv2e/CXjYf2t4M8SjRbyEZtrO4PBJ/hz1x1rzCfwD4m8L3us6fqfh64uNIvh+/mtl3pHJj7wI496u6FK2j3BhF2Zdj7oyOhHY17t8G/G9lqLajousXbxJep5aovzDkY/OuSOIlTlaSB80EeL/DuOz0LTU08pKssTfLJN1Pt9K+kfhpqcPjHw1qfhDUQPKniLW7ejD/6+Pyr578b+EpvBfiqSBJDMsE568b0PQ4rptH8ex+DGtdRDGWRGVlgTkv7V9PSnFxujyK8ZOXMjw39oPwa+mxpdzRGPU7aZre528hgDhTXjuj6o+lahFIjFGVgcg819b/ErU4/iVrl9eXunJYW16gPkKdxBx1z615NefBLRLuTZa3z29wAd2/kA9q55RU7np0KvLG0j1P4JeI9P1HU5rS5b7RBq9q6MH7TAcY9+341zXg++b4eePNXt7cKv2SX7TFG5wQCMNj9KxfB3hjW/hjr1nMyx6pp8UiTo8ZzyD0P611XxPFl448Tvr9hbG1M+Emj6Ag4yD+v+eK89UmnZmkqi5rrqY89zqfie4ktNttBamcNK8T725969l0aw0v4YW0mo390hle0JggtgJZenBx0H/wBasKwsfBfww+H11qM6prep7Qy2UT7VGTwDjqa861Xxnef2poXi+Qx/2Texm1mto+UgySMH3xjk1M5vRR2CEfaPXYreK/Fmsy6rpXjVr6e7srrMcgkcnyck4UjoOK07mCDw/wCJxJKA3hvxCgST+7HI3Q+nTmoINJt/7YvvDd1J/wASXWkM9hMeVVuuBUHhWYa7puoeBtVXZeWpPkzPyQw+6R6YrJ6bHoxVlZB4WRdNvdW8DaoBNZ3BZrNz78gg/TFV9JF9p1hquhSORdWCl4pG7x8kgfhinGybxHpEMVxL9g8Q6M+zzj/y1XPBGOvGPzrsLzw14kfQp9T1Ow2QzAIt2sOxmU9+e3XrXTRoSl7yWhlWrqCt1DSbi2n8MRLaybpBDtdiMYGOQB+deVednxPJHGP3Q+8zdzXZ+HtTWJ7nTDlnK8E8Zx6fpXGgE+JriJ4yroDuHpXHKi6VTU6lWVWndD/HPiVbf4Zaro8pyXukkjB7dc4rwHdyewr1H4oQmPTl+bKO+RivKxnOK+mwP8M+UxiSqE8RwwJ5FaNvg8fzqhEuce1aMC7mBxXps89GtY8Y9K77wXEHvY8DOTnmuEscZHP4V6R8PLYSX8ZAyNwH61cNyKmx9dfCm18qxgyODg/SvddK+WNf514/8NYvLs4FP3QAcV7Ppygwqe2K9GOxwyL4IOOOlDHdx0NEZU5qJ5VDcg5qrkjFG1mL/dUZr84/jX4tj8XfFLxDqBcyD7QYLdd3IVOP5191/GHxmPBPw017VEP+kCBo4P8AfIwP8+1fm5KqeYGkbfdyPuBbgBzyea5Kru7G9NdSrNKt7ErBvKnjmChPUdzWgEibW5bi3IjSCIkQoclmI5wKptYyTlPMASZmITb03eoNPhuILzX9kT7JrdBGSi4Bk6Ag1yrQ2uUrWWWTTLmK23i5RzKxYcMuegpNQQ6lb21wJmhvCfLDE/KR2YGrVtczSxX1jBL5VxC5aQ7fve2e1VLwu2io88iRsjkW6t94L34+tAbiXxtzqUQm8xhb7Q0uNoZscfrToWle/uLTzGDS5dkA7Dnn2qpd3cdrFYreZnZCp39m9j69vyqze310muGeRI8zAKTHwPLIpAV5JJIrO5E8G4CYCIKckcUzWFBs7T92zQIQJN3XcT0/pU1kqG31FZiWUn92qnJJ9agaV49LH2dy2ZNrtJzz6fyqg3Lc8Bi1i2ly8kDIM56Lx0qCwVLLVruSKN/LlBwv972FO1C5C39jMJchsK0BOB6ZHt0olijOt+ZE7nynyEJwmexppAN0+8Jsb2G1xbJI2XVhkn1qrcxLLpIRWWKeKQNGSeCvp/n1qxADcC9i8hVmfPmbOoIqKeONvDsYkhBdX8sOD8/v+FKwE9zeKNX0+RIADhdsi8KT61at7NbjV7wfZ1KupbcpySf8Kz7m3lstMsiW/wBGhPy46k55FaK7rTXIlBZIrpASD29aBlZGNxompqYdmx+Bzx64/wA96rahbY8LWDsXNupLJn16kH/ParFk6wLqqwM84cFWRuoHrj8qbbXEknhccLJFbN8yP1P/ANb/ABpXESXAeG+0y6w5E0YaaE9hnofbFWtNuoIri+ubeN2lZSqwgdFPXio7tJLhrO9iYGS6Cg7jxHjuP1p8d1DL4nR4U8qViUXHAY464oBohs2S90C8UoLaQSbgoON2ajjsVOkWxuV23Lts3pyQnvUlgv259QS8dRPASwUjAJzyDVq7lSHR7VJM+dJLujkj5IX0Pt1oFqO1G5lg1e0Vo99qiKI3PVuwOPzqhf27C/uLWSaZTIxkeRT8p9Kv6hcx28unzKrNG3yxu3f3/nUETP8A2/Nb3tyZrTYTuUdeO3v0oGUswT6YIpQHQuCjDqgHer+p3EdxqOjKh/0biNJ88DPGRUTG2j0m9kaB2KgKsajkDP3jVaS6mGn2cwgiWziH7sLy270P6/nTFqWfJj0zxVPA9ybu2VG3N13+gNNit5LmzvCsAkUgghj92MHqP89qmtIYD4jtriM8CPzGibuccr71PAryJfwWI8kS7mYnqijkhf1pBuYHmyPHBcCRn8tvLUL0B7ZNaWl3UMWu7I5VkgALNHLzliPujPvVWK6RdAdAwSVZCiA9HHr9elWrm3tLK4083UP74YLsnCsaBosZf7DqOnRBBtXzJVj4BXPH+NMlso106xl8xftKrjZu4ZT0IqC2juZdR1ARoITMMB37D0PtUjQiHRITcBHulbCSLyQvcfSkMUW0Wn64DEjIu0EMvQvjt7VNZtNf6VqdsYSI45TJxwWf0P61It/bx3Oktcwecu0KPRz61NHHcS6nqtgFkth/rWki/SmmIzW0+KbR7K8nZY7pZBvjduGX3HrWncXyHV7QtC8AdPKwv93sw9qz4kh/sqZb5tkm/wDdt1baPWrEt552qWBEjPFNH5UbIM4X1HvQIdHpET6dereEyCKQmPced3bHrVa9eD+zLdsMUaRZXQjgN3Aq/NcLbpMC/mQwIUk39WJ6MPccVRZvI0uOdm8+1MnmOD0z6D8KEh7lx4mbW3jnkAt7mMO3ltkhcZHHp0qpE6aRoZO/c5clGK5xg9qmEb22qNLLKHimVSCeCsZ5/P8Awptrfp/Y9/DLGJ1mm+XYMmMAdfalsMs6k0MQtL0AhNo2burE8ZA9jRoqzRNqsd9OrW8cZZWPVnPTBqDVp5bqDS5IolltkKxR+oYHBzU2ofPrM0SqZbOGPEy92YjoPehO47FWWH/iR2cDK0rNOJJWUk4TuKvW1qyaxNPsjZJo8RCM5Ii9R7isaaUWekL9maSZfODzg9Y/RfyzWwWeW/sJYgdkw3BMY2J3BNBNinaBbXS7+7upGeFJjHGFXkH1+n+FP+321jpunTi1a5SM/KzHhmJ5FSCzLNqqrKJvOXEUa8hB3JH5/nVe/eTTtCtrcWyFbVgzsGyHcng0DNyw0u+u9UlhYNOkq/aAowE2AZKmsO1totPh1LyEdXcndHnIEfuK1LhtQi1OxeO/wskfnPESRgd1x+X51mRuLnUdR+zkpPIp+QnonemIbez+dokFzbB1mhnWMRY4PvmrTxwR6+zoDtkQSMqcsJAOg9qoarYMdIjkinLGNwiCJuDkcNQ8nnarYoblYZbcKJCvV5B0NAiOymRhq6B3hnD+asg4AHcf59KlKKuhWU1xP5Vzcg7XHZM9TVuZJNUubmzmjS1dUYyyIO46BqzJp/O0RluCI4iQsJ/iUDrj26UDNO/u1tdfsbjmWEQrbhpB/rAeM+//ANakSK5j1K9tRcA2QH7yWPjntUi3P+g2DPtubWNf3TAfMW+lLHC1trLvIga1dWMmf+Wmf4SPrQBn6grW+iXBSZbkM4YqV+4o4yPrT763WDTbKe1DRA4AgPXOcGpNNtJIZLtiA8rR/LGx48nP6/8A1qk1W1d7AXAyZLYbYWB4YY4IPsaLC6jgqaPdSWiwkRufN3bv3gcdV9+9N0qayN3qKBC3m/OS/BU46Gq8xtje6c1xK4uUwZWHIZv8adeWZl1q/tow0byp5jzL2X/OKB2IIbdtS0UIyZMMuYTkjgHkVY1+K2tTYOBNItvhw7Hg+oH+e1WLZGt9DLBzBMDsQHkZHRs1X1C8efRhOkazyBx5wI4Vu+B6UDJ0muDqyKrnfcL5kZxhQvUqw/Oq9oUn1m58g+RdKpWLHRs8nmn6hYyXV1p7rcPCzAPIjMAV7/KPpiq8MsF34lvCqvE7DagZcAN6mgSRFb3Sw6Bcmc/MHKqfV88/0p15H9k0+wN6zPK4DGW3UZHOdp9anto4ru31WC5UCziwPN6FJT/PvU19bK2jWwyZYCwd2ToGHTHpkUdA1LEs7tqME1mVe4uSqQx/wBTwQfQ1HYQQW2v6hEhZdithAchiRyKm1GRG1DTLu0hFuZRhY+6+uaZatFpepXkLxASyjzIix48ztg+lJoLlO1t4V0qaNrZYlQmcg8lsnpmmS3ssmlW8b4WSWXEbn73lnt+FWdI1Jo3u7G7VSSDI0pH3H/un2609CZvDZ80xlzN5qhBzGueMGgZY1GGDRBZzwPK8TgJDHjq3Q59KbHClv4llcgpDJtcgt86yDoP1IpniO6u7i0tbuABkjASKNR8ysO/9az9edRqVnbohE0uySd05ww5OP8+tAEafZ7TxNemVmR5UYsScBfXivKfEmqrNeTqpygfjaevvXR+P9buItUlB/wBdKc4Ujgdua4VUadz8vU/jWsV1M32BFiMhKli+M471p2cMZfLknjr6VWtbeZZZD5IJ4xnrXR2sSLBPDJCGYgHI6iqJWhe0a1MN7BFvbEqnO0exNdDaFdJkhCys1s7g5ViD7/0qto/knCshEqwFoyOoIHGf0rVsLZdQltLKeFvNVHZZEbocZ5/Ss76mm4t2stkUu7GVvKkn+YK3Kn3/AEqxqKiSK5uoZFG75TKrEMD/AJxVSyeK5Nlp880jNLcgiRMY9v8APtTbmJNMv7i1mJkinm7HgYNK4LUnaZrry7xj5hjgCyAn52bHUfpU88j6jYWk0AQSBN0gbAOATwP0qreTLpmoSRSGT7Pwm9SOMjP+H5U6W7t9DG3znZJF+QMoyM980MLiln1mG3EDCO6jdjtbGdoHH9aqQyza5ps9sY1nuI5fu7QCR9akMttoc1vdxzGaOT5nLrye2B+tRXEUMNvbXtveRowfLDGDj0/z61T1VyEMsbgLDc2s9qjXkfZ16nsM06xlfULi5stQjHn+UdmV5GB0FT3fl3VsL1JVRJGOcA5Bz1z+dV5rR9R86/hkR5Au3czcnAxn+VSncog025MEp0q4tiluFJjDqcg4zmoobtZLsWc9li2JyhbOSemc1dknuLxbVwYp5Y4hv3McsenX8qivba41GSFEPkPEmXAbnOeMH8qE9bMbXVEMAi0+/NrIWS1dsknvjoB/nvVSaO2sZZ7USSPDMeUXqvNXYxcX0ENrIiyzRE/xAH2/Go7nfLamFVBvBJwMDO3v+NPYSdytHFFpUlxFHNI0c8eNjjkA96q/Zo9HfzYpSbe4XaTjoTWlNE9zZvEsY+0Ljax+99Pw5rPyrW7QXMbPIgAAwQQad7hsKscnhu5Z1mL2sy/Mcdj/AEp8X+gXcVw8nmxOu4Lk4pkEyXNjJb3cZbYu0KeoAPFO05Yru1uo52aJrZP3Y7lc/wA+lAEKPJbXG8NGFkJIA6EHtikitbmH9+6IbfksFxgA/wBakiS2ltCoclgMIx5596gsoftlvcxPcFWhGQOzHNO4rCxbbG4jjMJFvN8xyPlJ/wA5qC3ZIzLHNBmF8hfUGlW3fUbeSA3G2W2Qtj+9z0qJ7aa6td8c2XiIBjY9fpTALV49k9umRGFyrHrmqqLCLWUkk3C8AdiO9WruYyRrcLtSSMhXX1FNut9pdQXiqjQyckrjGfQigZWRVe0Wdc+cpAwfSiW5M6pdeZiXdk568elW3b7DdRXPlLJDNkhf4cd6it7do7h4ri3X51zHnpz0oBCPcGCaCdmDbh+PNIFaCdododZOBnGDn0qPylMNws4ZbqI4VB1x3pFeCSwS58yQXCOfk7Y7GmK47aqiSEwlpEPGOoHf+tQusVzCJApDo3zN2FTuqI0VytxuMq8gDkGnG0FrI0ME6SmUAMPXvzSAhV4oJFaJiA4+bPT8KHjlS4mjtpRtlwMHpUkCb7eW28tZSPmB7r9KYZpGtUdYhvi++69/SgPUdE9wbF7YRq7Zycc/lVf7W5tUzDtkB+Y9zVh540lhaFmAbAbPZu9S/P8AbHt45FkZ/lHuaAa0C4kFk8fktuVly+O2RTRuhl8lQjq2OvQ057bdBNE4xIh79feoHkjayjlEp8xSVKrzQA7yDOssIiU7Tu46jHvVeFTdWxKwkvF1IqWWMQSwSxy8OvK+9SxIyzyKJ1XeMEJ0/GgBrxInlzeSVXOGI6Zp+yOC63BcxSdBnrSQCaNHtHkXqTk9DUFvHLNaPmVR5J4Dd/pQMfHaJHM6SxNtb7qnrQLLezRCELIPu56io5d9zFHMLjBQ/d78UtwrI8U4uS3mc8jkGgQv2V7yJlEW6aMEk96i8sSWsbooMi8Mc81LGBbzbVuSVfGW7gGoYI4xdyxeawQHO7HJ/CgSLMiqixzGFducEDvTbhlt542+zhUkGQByDUdq0cnmRmQjae/+FM2faowvmFWiPy+hoGPIIuSjQgBhhYye9MhSFfMt5Y2EwPydsH0NMmbzFjlWUmUNz/8Arqa7Ak8qZJw0v3jnrQIaXLqY2DF+mDSSW8c1mud3nLzkU6SWSK4jZ3U7u47USMbW6ZUkH7zjdQGw1M+QJVZty9c9Kgv5UEcc6TFpOpz2qwrTW0skO5CsvOexrHvZvKDxALyfwoAqvMWmJLZB4JpkcRSbAIIJxjPWow7MhAUZHrUqx+aikA7xVaCOq8G2glvneVSqKDwPXtXfJcTJaCC4gDxqxJkHUZHHNc/4U064sbBXWLzlcZJHJHvW+8UcDMUuXaIKHdTzz7CsZGq1C1aX7Glyr74w5VISOAe2aJ7CWcu15arE64G5M/iMUfLeIxdTEseGRT0P/wBerKTmR4Wt7gMryYKvyAMY5zUAVwpCC5tWfZ5gRw3XFOuJ55ZERoo57OWXgMcD61JLCFu4redWkgkZipTjB9fpUUsNtqE0do0htGQM6EqcO31/z1p2C5FcvIJZLExvHDJOGDJyeOAM+lPkElrb3eleeI5nuAd27gDGMVN5U91a2lrbyAzRBnbnk85yP0pt3byzWdrLGqyXokLyMBzgevv1ppaBew+LzItKurOchrxnUQ78cj1BqaFS1jeW14SXijULnqT6VQ1O1kms7fVHZmlMuCMjgDmn392L23k1MSSw7ptgUduKASJdLulW3mR0Imto8L3DD/OKr6Qsl1gyzKAjFzC5ODz0p+oXc0kLXsUiFECq4Uck47iopJFkAu47QZZBuK8KSe31pWHdFhYH1GOQQBRNGzMFLfdA6Yqa33ajpkSK6fbEmz8uMlR1qGY29g1vdRh4Wkiy0SnjJ96VUt9MuNPv4JSySRl/LI6/55p7ia6iS3b6lJdmeJpJEYFJE+971NdrFqUU80kjtKsY6deMDGPXpVaKSOCeO+SQNHIc7QcEGkuWnDrfwyIYmlwQG6D0o2J3L9rOusWLRMebeL7rYyAPWq2nW8klpFCjJvRTIS45YZ7UmsXTJfzXttbmMgbHOOGBHSkuZfsN+t2jqWijx5WeMEc0AK8p1eCGL7M33znnke9DTLc6SxMfmXa3G0f3goHWnG/ijns7m2kJjkw5ifsf84qvLG+n38F5HKZY2fc6njaSeQKdx6jpbj7VaXkc77Uj2jzR1J9MfhTxLFfWwnl2AW8QCn1A7EU/V4JYNlxCVMFxJv2+gB70X/kxPPcpCv2dmxn+E+xpCIYlOtwtGshhkhiLgP2HbBp8EMt+kBaTDRRHJXjPPWqtxLHHeoRB5UNwojZlY7QD2zS6jMdImW2idjavGMZwSpPoaLdirhIirosbJCHvEcscdh64/OmROlhaQ3aEySu+WHUjHcVM0DeHruCUuTDLCQ3oc9M/jS2Q+wDM8eDId68grtPsarfQRWuDNdQDVoJhk3ADAE5zmpJ7vz5pbqe3VYGPIUZB9j+tQQ/ubqGGSJo7OeXdjoM+tTWcqXVzLbglImf756nHtS2AZLdWyXLCAGBGGB6cjtULtHpt+8sMx+zyRFWRsZBI9qtwNJYC5sm8uXzmCpIRyOfeq7WCRS3sU9uGdUyjP97Ppj86q6Yali0kj8Py2czHzopU3cNkEVFDHOb2K6niSSykO4Zxjr04qPS4xfW88V0PL8iI7VzggemKfp9s2ofY7ASeWOXh8zgE+lLQe2xHqtw1tcyvCrNbNIFCjIGM0t8UgnufJuJgjKokAPAGB+v+FW2ka+jjsUiR7hZcHY2Bmqha4jW6tGgDOZBs3dfcUr2ES20zaMVMUyTWrxZDvwTmhpLvTNShuGZTDMnzqjcEH/IqnEYZftNlqKsrw42EDAAzViytob1JU84skStt3tg/56U9hNhYSvY3iyTQGa1lO5cMCD9aqXN0Y7+SeK02RM4Vgw4YZqXS3V44bJpTBlmZD1OD2/z60+xt5NSlms/N2AuCvpnBptANE/2TWHZI0EH3AcZDUup3KWOpC5hyueTEvTBFR2UtyHl024k2ASYU+pz61aiBsLuWCdQ8bxkfMQSGxxTtcE+Vn16DR0o6GgHNcjLQdf8AGl/X6UmOBijp3oGApeCf8KQc+uaB+tIYvT8KMUAZ+tH40ALnrSA5P1pKX0oAXFKKQcjilz1FIBQTmg8mkFLkE+/tSt1AOnFHTkmgHj3o7VQChu1HWjOaWkAlOPSm9KM9KAHdBRnikHNHT1piHD9aBzSZpQcigBcUDnjJoHPSgdaQxSetLmm8cUvWi4C+v9Kd6etNzk470ZxnmiwC9BQDnFHU0YwKQBjGPWlHNFGeMYOfanYBemaCM9KTtSqcGkAEUetKRjvSAc96AD1oIxSgntQf1oASmluPanE5NIR74NAHlnxXu8jZnrxivHlUNIM564r0v4rSuLsgDgHoa8xViXGBjntWqGy3cKI8D9agJZCWDcnoPerc7/KGPJx3qjuJlJ4/3fSqJtoRtjncOM9V5NNc74QcAq3Q9wKUPgHH5HvVcnIIwQRwMdKBEBc+ZlWZR0FDW5YiNfnAO5velFvJzkgqKhJZYicsjM2KYixJchstyscYwF9TUDO04LFBub7vtU0YVm8tCGAGWLVEyt5ZcgqqHgjvTEMdIxEyOMO3BNRxqcCCGU7E5OaJI1OZN3L9B6UWjMImj2gv6j0oGTKX4kcgonCk1CJS0ksroXkP3T7Vba4WaGKPZiNPvAVTikje4aUNsiUcKe9MRKtxCttyWWVz19Ke8j3Xl20BzgZJzSIkTWzTsw3k/ItMMZt4lZF/ev19RSGkSMjS3JQAFFHzA+tRRuobc25PLPy471P5DR5QOd0g59qrXCO2yIPkIfmFAE7MZ3MwfCk4ANalrthi3HMkgOCvY1i3MvmME24jA7d6v6XKXjzjaAM5PegDRaZm3jcI4ZG+4p5H+eabJEMMIwAjHiRuv50/YnyTJEzbl+bcOlLPDHHZqZJiyn5gq9vakBAzb4GBdnmQjAHcVHJcGY4A8r19abC0zqfs6BSP4j1xSeQvkrKXLuScgdqYD0YqxXHmMDgGpLjeg3MQqMcGP0ojIRFJO3vnvTBiYjaC5zk56UgJo5G8kIuI8HcpPXFIzg3AlVfMJHzc8fWnJgOysQzY+QAfpTrxSkas4VAQAVXrSQ2NMQFxlmLcZCjtTbiYsjqAFU8e4pUDSZ8gbXHQt2FQoA7kLmRgOfQH1piJ7WCVV8twAgG4HuRUom+zw/KNivwWPWq7PKQFLCSRRjg8UsoDoGlffnonYUDuKsLFcK43dSx6kUICieUuQjchz61HFM80m1gSV4wKlMhZ402B3ByooEK6GNdvQH+MdzUkaEn5+OOAe9Sy7y4GAzNztHRTUb+Z8mQCRwzjtQMfGWgdyGJzxx2qCXMzHDkn9akIWBSMFgT09aYkWFZhyW6ZHNG5ROgRUEaj5/UcGoSrRLxhU3Ycn71EoZSAqt5mOh6H8acoCuHYl5H6gcgGkIRSr20m6HzIAcZfsc1PdbLf7PkFIt2CqHikIeRWikb92QflQ9TUTl44I4XG+IsCDL2/Gr6EhdSqHjmtlZ4hnKnjFVbsSzSWs9lEIsZ3Krdfzp8y3GmsG83fbNJgop7VVuHFmReWsu5Q+HjPakA2+nOooqttjmXI3NWZtiMUiXJYsvCsO57Vdv3tLsGVN8c6Hlc8EVkXl412THsKuo+U4oQ7lGYCHMcsW5e2c0lvLtVoWAG3kVK0kl0vlXDYC8DI6CqsMKGUqpLNGcfWtUSc54qb98nGBWDH96t3xef9JVc44rGs1DSj+tUQ9zo9IhHyZrtNKAIBrlNLUKRu6V1uncKNoOKRSOhtMhgF6e9dRpM+MA9RxmuWtm3KA3y+9bVhIVYDsKYj0PSbkJtGfyrs9LvQNv8AWvM9MuclSe3vXZaVdYAJNbRZDPRdPu1cDqa2YJs4B6+lcbpV4Ao/lXQWc38RJJrVGTOqtZsKMdvStKGVUcMcsTXN2d0DwOvpWrbz7XGTzVEm6sglHQjNPhP70cVRSc8Y6VPbzgyxEjjIFJlLU8E+PuuxaX4uvpFHnXHlJFHEW4ye9cNo2mJbWV1qmrybp1Gdu3lPTFbPjm0Hi34z6pdNE0tpZsqBT3K9T/OuK+J/jlZUurHTisaLIBMFOcgdq+Txc/3rXU+kwyfIkP0zxcv/AAkFnfRzO0Ac+2Vzz/n2qT4uW66N4stdctoytjqafOVHGf8AGvNba+fTXsJMl4C5Up6g17npc9v48+H9zod1EPtMKFrZyOcYyP1rzZKz5X1PQUeW0kZHg3x3qvhu7imsr4rs42k8MPevStP1nSPGdvdSalpVp/bLAyRXKJhie44/zzXzz4T3yB4JifPt5PLZW6mvSdI1ZtLmhmjyrow5P6/1/KvLfNSmXKKa0LUTvpHiKaF12RTYMfp716z4J8QaTHomraZqz7IJ4SYyx6OOlcD480Z30m21O1DTuCJlwPvL/EP51n2NnLeR/bZyAoA2Qk9PevpaVXmhc8ipS9+6PIfjB4EMuufbdKheYTffVR0PauG0F7rw3rIN3byRA5Rt6kYP+f5V9PxZhMgIw4wQcAkVUvtM03XYpYr2yjnjk5aXbhl9Wx/npUS95NHbGo4qzOb1W7kt9H8N+Ircb/sgZHOex6f0pvh2K4129l8Qa7IyI6sLUbeB6HH+elS+FmstUsr3TbaKWfT4X27pBwCOlTale6x4n0U6Voq27GBCo8s4fIHQe9c7XKroSbehxHxD8Yf2hLDDZ3E5ht3EcxY4DfhXJx28bW97Eu7zEYSRH1Xv/Slv9NurK5e0vY3gncFZUlGCHHTNMt7kSRWk0xKm2fyJwOpXP/66IrS/U6Yqy0Ll9FAjCCOT9zeQh8npv9Kw/iFb6jbHS0voWjK2wCMVwGXJ716v8LfhvD4k1hGvCTpi3CrG+emf8/pXWftT/Cibw/p9taiUXC2ADRygdY2Gf5/yrqhBpczMHVXNyo8P+GmvPaXSQKSCTuGPUV6j8UY0uLzQfEOxfLuF8qZk/TNfPmkXMljqsLI5G1sZH1r6MtLabxF8ONTtQVka3AmjVsZPfj9a460VGTXc1UnpI6r4LxzXHi2BbUpG8ILiRzgcDPNXdXu3n1a6ubiUS3MrktIO5zWF8EbtJpLmdxsiNk5YFsEtjGBWjNdWtna3d/eEQ2scm1dw5P0FYYWHLdkVHeWgahuh0yTUHUGGHn5yBkjtis3w3ot78Q9WsZpY4oreQ4jjBABPuap6XYXnjvWZLiO2ubjSzlUjVTgHPHA/r716FrnijS/hxY6Hb2djHbavMfIZrhsiMkYzjt2rWpOwJNaIj1zxhH8OdOl8NLqD/b76Q7XtwNkeOPv/AJfpXhGqwy391cWsvmTajZXHno8mS0kZOQcmul8T2134ltNatL1xNrGnTNdwyqcmRDySPbFY3277Rp+jeJrbL3VuRb3cbDhl6DP61lBO95HSoqMbrcs+AdauZdT1DS94RjJ5sYzyHHI5r2f4gRRfFD4bQ3skaJrNiv2S6hxkqwHyyfXrzXyzb6vMniye7hHlnzycL2GelfTXw41lNJ8VaXPqQR9G1yL7Jdu2MI56N7HqKxn+7lc0nBuKa3R5P4fuHl0SJzI32+0cR3EbZzt9f8+teo6Trsek3FjqGn24DbV3Fm5JHeuT+M3ha7+Gfj9ZtrSaczGOVo14eJvuv+R60zTLm2sbpY5pWntpFDwkDsRkVyV4W95B8aue8eOLbTfiP4Rg8RxSY1C2+S5QHr6GvINKs4oJEbzluJCSCGOQo9q7T4Q+ILePXrrTriH7Rp1xA2+JT7E5FclI9sdRmaztPJjlcsjMenPINehgqrlHlZxTjbRllkDwyRSnEisSjd8VXRoraeLf80c37tmkHCt2OamkZY5Y3kYsRwy9q53xlq5sVi021UPd3bZU941Hf+dd97GS1KHiu6TWrm28PaHeyyXG/M8kOQFHfn25/Ku/8OeETd6ALCzea61COJy/mLw4HQg+tYXhbw/beGtA/t65v7e3lU7nlk4YjOCFXv3qDwZ8Rr2y8XW+pW95KsETllGOJIicHjpXLOpyvQ05W1oM8B+K4v7SuLTxJp0V1JZuYZ7V0wXj7svvXpusfs0aZ4u8P3lz8PdciuNOv1Eg0a7fLRP/ALJ7c5rhv2hfD7eGdf0rxZYxiSzmIcso4aJ+SD7jJH41Z8M+J5fDWpW02m3BSyvAJI5E42k9q4KspQ1idSTnHmjuY/jvwJ4z8GeHrPTfE2lSxXNiVewvLYGRBg8qSPwrJmil1+503xJpLrbalGojvoJwV+bPNfW/gn4q3uqhLDU7SG+hHQyjcT781B8bPh5YeKvDs+taFaLFeW43zxwIAJFA54Hf/wCtU0a8JtKSD20lozkfgv4d0vxNIdT1CyjuLpHysajjI7n26mvoXW/DVp4q0Am+jE8ca4FuBhQPTivjP4W+JLnwlqSSRzH7JI2GBY5X619p+DNfW60WKRx5izLnA6Yr6ui4qPKjwMVzqfNI+EfjR4El8A+Krqe3BNtI+6IqPuA9q82s72VtdMzZkDph89Sa+ov2p/F2hWtjc6HEsd5qkzAoRyYec8mvj++uWtLoSxEh1ORg965q1KNQ7cPiJRVyh8S7pV06FGBUyOflPavM1Ic/T1rqvHmqz30kPnEsxBbPeuViIAGOpruw1L2cEjkxFX2k7luBgCCc1pQcY4rNh4x/StG3OcYHy11M4za09MsDgetet/Cy1E15CRgZIPFeT6eNzLmvcvhBaf6VEQOcg/rW1MyqH1j4Bt/KhiUDIAHWvVbMFIx1rzrwPAUjTjg4PNekWwKIAa9BHEyyvr0pjHJ6U/OV9KYXVELyHCL8xJ6AU5bAfLn7avjfZbaN4StiN7t9uufm6KMhQfxya+TRZySxeU5KxMTsmPY+ma7r41+LY/GnxH1/Vpp2aFLlrWFexjXgVwkSyySC1jV9jxko45CAd682buzrgtAuZt3h62FwQssdwBAw4OD1P54pFubbSbtpCoacp9w8B37HNQzRebpFvPPLuAk2o+3geoI/rTdUvLFNTsfN8wraYU7hxIKi5RBpDSXtxqIRDBcuuZX+nODTFhe40q4lu42ki8wJDJ1YeoqwJLl9avrfYqtcpud4+yjpz+VUbGR7PTb55SxijcLCg67upI/SgL2JdSlghttPS3jWW3jOWeQfxdeKaxGq+IYcbWWdB8g469aiEhi07bJCWjZjK+/+Fj2/z6Uy4glt/slzasWklAZV6bVzzQFyFbUwalci0fzUgDBEH6k0WF415pd5b25CXIIkYqMgj/OamsWSfxOGiVkYBv3ZOAxx/LpTLNpb1L5gq2ciOd6oOoHrTEPvrW2a2tJlDC5AwTIMg+v+farUsYW/tLd8F9gy+cBuen8qqxsU0S7bcPMLYiBPODUs+xRpguEdnVBiTPBoGT2qS3us6hAT9keNN4aLowHvWfZzKlnqDshuVyPLHQBu5q1Ys7X9ylxcg8EKEGCVqlo5lNrfQWy+bHyW3jk89PpSGWpNPki0iHz5GEe/zTg5BzyKNRvJLi6spI5t8kig7XHK8/4VYWWKbw+sTl1EJw+08L6YqCdxHa2Vw2xLthhA38QzgGmIWwuIv+EiuzCTCWjYBSOJD6c/jUdlb/2ppV5aj5JIpC7K/BJ9P5Vbji+2eJY7iSHYVUbSOELYwM+1SrZvOb9JCsc7sTLt4wR0pXAp31kIdLsfNZopwRhT02+/61PfzeZr1mVgjRmVY45OmWxwapRyNLoUgukaV/MKLID8wA4/Kn3U8kF1p7vFvtcKI3xyTnjmgfkXNNjuY7zVbe8jjAVWLsOue2fxxUenztD4cunuFG8zgQk/wDHUe1W54XbxQlrcbWt54y1xg4+XGck1nwS2tlDqHmeZPaMPLSNFyVHZj/nvQS2Wb2eS4sdNXyo2tedkued3U8D8aVLaW08SWY3tcW7JvkVxwBjkVnxx3DaBDPalhHHJjYw5+tXtRtPsms2j/aXd5IQ5Q9Qe+KA1IrRvttxfxWhlWR0YbW/55jrio4LaO48KsxlIa3n2xp0D57/hVm2uHvdbvrxIPs25TDHn5drEdcVX021F5pN7byMVlhIaIgYVmPUGgfqSNb+Xdadc+YGuogGlVT+VSaY01/rt7mNUkYMQpbAHGTmodUuI4YLCOKJmuCu1pB1x3BPeob+zuDr9rbyW7wmWAEGNslgehFIC1p2m2+q6PP5q7J0uf3T54HGSKm8QX6RWNmn2bzY7dstKehJPQUzS7SHRf7QhvVaK0Rd0UnpJ64/Kq8csraLDGqC6tZLjLSE8Kx6f0pajL81lLdaqVRM29zCrbUbBHHSqI8mysbiJQWbOwD0PqK0r21NhqNrNDMZJJFBOTwo7qR6UjaZDLd6ldeept1X93COScn+lUIpm9igbSYhbyutvjEh6Bu4rUuL25g8WTedPvt3i3ybRwR6fyrNnu57qK0bTkUeTIFkB7v2zV+MzDWrcTNGsoy08b+mPu0Bcq2dlFdaDfIJVnlL5XPJUetPj+1xnT7uKKGSzA2Io+8jdOai0m3eT+1Ta7Gl3F3Xd0izwP5VLd7p9Psp7ceRJvMXlbsDA/ioC12PFuRfXyS4eLZ909yR0qjczGPQ7Z7TayxSgXEb/AHd3ap4fs1lqQaCSR2RSfL672PUc9qiizcaFf7o1BjPmvH6jPGKVx7F22sGl1mK4dlmjkj3TwseMdxj/AAqpapBZHU3tY5CJCQkTfwp3J+lSS6a0MWnXULtC8rAylj91f8KLec3WvTSWzGOSRWVIHGFZe/8An3oC46CY6fpcdzaD/R0fYVcZLN6ilVxb+IbWVHKbUMksR+8WI4H8qrmaXULGN2doILWYJ5S4AY56irqG1fXrQ3F0qyIN7uByT2A/TigLkNnEWsblIgIbjzDJOCf4CeB/OmRWV9c3MV8LooN+1oHwF29CR7dakSye/wBR1SOMusxzK5X+6OoApZ1mm0KG4YlLksQnmHA8roDj1p3FqW7eeyudele1cAlGhSLpnPr7VSt4ZbjQLxWVtls3IP8AEc9RUkKwWGr29w6ieSNNq4XaC5GA1EE93NaahBMpTarMTH/f7A1IE733m2dpI1uLm7liCSOTjygOhFU4onbVbsx2+2WSMR+YeMA9/wAaimmC6HZOCUmf5GY9dvoamgubi411YGJgLwhdw5yoHBIqgK1pZpcaLLKpZfs0wWNQ2A+PvA+/+FO1q4tN9nILcL5W1y/rzwCe/NMsbUXkF+LiQwJBIQjHgbj3/Gm2k6vZ6elxsuLK2YySNjl+elJAX7eO+g8QTxXQRVuk8+Zs/wAGOMH8qzrZ0fR78siXMTyfuyv8A9R7VsXF2t/qySTZka4KsIh0EJ7ZrOtVtbQaqbcOWUmNYDz8vcmgRakuFNlosluoht4CY1CdS45yR78UTOU1mMMyqz4llDN8yt6Af561T320/hpZ4VxLBKFyWxlvUfpUl1b2Emr2tw7Ms0qDzVY8M3qPf/GncYpSTUpbskCBwCqkH+HrinxsbzRJbWUSmK3wsJPBPOSp9RTI7iW21+e1aFkluAFJdeYwO/8AKn2spWPUBduXti4WF1+8G9R7UbgQaisEUGnzSeYyCQDKjJz6VctLO7uNdmjuWHlXMG/jgFBzgn1qu8Vxb6dFvbMEcu6RQOd/bipr5LibXNO82eSJ7pQWV+FT2P4YpDItLh+w/wBoZlaaLcVSAHcSvrj24qizLcWDRxytaxW8oZ4weZAe+fXpVvfHFrE62j5mC7R2AJ75/P8AOoIR/wASq/S9UCJDzOAN4fsDQIk1SaJ5IFmctJkE3G3onYE1YYl793lwEcBUlTlyh6MPXFVJ2dPDNubhTJE7ZEgHzBB2NX9Ms549RjuoJ0ZmjElrEy/KfUe3GeaLAV4bf7PHeoZftlmiMGU9Wbsce1EUq3mgPJBM/wC6QGUH1HQH9Kn0e6ji1nUHChCoL7CM+ZngrjvVi2uIbuwvbO3VLQriVk2jDgnpmmK5GSl/DpuoeU0dxt8rDtwV7MKLrUkfxFCs1sVVIQEkZfvdgT7VVvbma1sLGaSBGlSQopPQRnsf1/Or13J51zYoifaY9n7qd2+8O4FA0QWmlSyahqaTyQzQsN0u08Y7EH1p0ULHw7dSwyI13zEioOfKHf3qzbWUVp4ilZZUlgIEjxnrgDlSKrWM8Vw19AFEFwwb7LEh4A7mgBWvXuNDtmuEWH7IAElAwJGPr71zfirXUstFtJnGbpNxM6dyegq+827Q547xz+5X5Qez56Y/z0ryvWdVnuDLbu5lhXp7fQURVxNlC8vf7TuBNLISevNV4GR5FAZuT27U5ISwGI9wUH73FXdKszLOuY+G6+1bGeu5f0+0leJ5Q2QGAznkV1CWlw0DXUOz5SFDK3J+oqvplpCkTWxUtE7q28cGtizNrC721x5kUbyD50xn24/z0qJX3NNB10t48kl5b+WqqAGfcMk46Yq5I90ZY720n81lhzKq4zyMGq9h5Nrd3BnR2tZJEj8w9Ov+fyq46ReGtbvgXL28sRRcYJXPf8OaWjQtmNuGa9s9LaJClzG7SNtwCuDwf5/lUazz6rpV0jwCeUT4HHznPerP2KLRNbt5XmeeOWMuFI55B/Tr+VV9SCGOC9hkISRhuVlwQQeQOaW4bMVrmRbO/jkiDy7lWJX6g45pf7Q86F7W5gXcsQ+bb8y+wNLqkNrPZtf2292kfDI3UEe/51PfRC906S/tyiEN5YjPsOufwNJPoNrqZ9goiPkTw77fyn+WReV6kY/X86r6XcDMdtc2SfZ3c/JIvI/2gavy21tf6Z9rE7GaKJVdT3PQkVWh06XXdOjaG5Zbi1XBDnggHj9MflTWmgtyK2uJtO3IyF7WSQfuvQexqJpo7Ce8hTcLUttPP3lz2/IVoR3UV1a/ZFmR7iNyAS3GMVQsJ2u7aeyTBuvPDR7+m3nP9KVralbiedFp+ofZ4SyxMmFZm5wccVLqRXSdQg2O8qyKG3MwwAaWyg+1C4huVzPvHlEdfeoIEliuZLW62SZB2K2CeOgqtGTs7DbiWPTTFOs5QMQ5RsEsc9qS5aG0aHUFDEzZLeh55pwDSXhgvrVcMuF3LwnsD+dNjTZefY54AtuwAj35wAe/86V76DtbVEdzewDytTtmbc7sCgHSo9Qnl1FvtcEgXynGVP3uneoRGbOf7KYSIjJkBuDz3FFysMcv2dkaLc3JB5P407W2BO+5Z1ad7tTcQoqlMZw3JOKidXlha8jbzAABgeuOc1Gqi3lS3MztG3IIHI7UuxYw1kkhVZXDbhxg9OKA0Fcq4MqJkcbtoGAfp+dQ30n2eRLjy8QOwD4HB9v50+4gEDfZHm5ZsblHAqtI80CnT5CjsWyCT1HSmhDL9obW8M0EeI3+VgDx+dNnWGCRGWR0VyAzA9KqhZlt5LQkbzJuG5uKWb7VfRpanaGU5AJ6/jVCQ+6s44ZHzK7xvyCPvVBA63CtDIWAQHAPJ/KluWlNsikHfFnoeRTGuZJnW4KhWAC7gP50IQkUkjW4SSQqsXCg1O/n3qCdZPmjIwO+BTruWNryKf7P+6YDdxw3rSRSRJdMrRFYXBKgE/L6UDQskk0c8V6WRpJDncTz+VKENoZBcR7vOXjGMHNRH7P9nkh3M8icx/1qFZlez3M/7xW27T2oH1FJzby2/wBmJIIKsPvACnvcJBbwP5ZMyclvUe9NnlaylguI3B3rlvUGlt5JZLiS2ULIJcBSaBNi/aYU1BGgLJ5q4b29acgcX8ltA4w/THRqWO1YRNDKgSWNiT/eAqSf7KEtpYC6ugw7Z6nNAbiQ+a1nPAYUMiNu9xjrioomj8uGYRtHcZ5fPFWY4VtbsNFKJDMNuD2Jp0atHFPbum5zkAA5xQMilIsbqOYSlzKMkt2PemrHJBdTRNGpaUYUDBHPeq6RpdwTJMrrLGwCkVZUQR2iSrKftKkggjkelAiNwFje3mi+dT1HUYqKVxLYKwiZZEPzMucke9S3TOksF0k3L8uT1FTqkljeCMzrIk6dV5AzQIqyGJreG4RX3AYc8kUSXMcV0koiKxOQMc4NTQLKlzPZ+ZGASeQeDimxRSXWnzQlwnlfMoJ7+1A2RwFYbiRfsxMbg43evbFMkjmExt/JBbsp6ipRM8tgJJpyXQ7NmKjuJUia2lVyX6n/APXQAu55rV4GiUmMlsj7wpBvliSUxr8gwWGM/jTZ7aE6m3lTsI3HP9aS1dLd5omdiCMoe5NAtSS6Z4ylyIl2HksuOfwqMTSQXO7YhE3T0GaZEyXFtMGdgf4VH9arCVTbK2W8yMnp0oAt21vIL2W2Kqd/C88fnRHaTZnt1iDSLk+4xUc80ckMEkUjJJ1PpT2/c3ayRTHDABs9felqMWGNp7XyvL3SLkk9xTXQ3Vsh8skx9WXrSSzRQXYCSt5Z4PFEEqwzyIJGETc570wtcj1DM1uJI0IWMYLViXlws0iYUqvrV64vZIS8XmAo3IxWOzmRCoPIPAoESBwJMc4rS0S3aW+Cr869SB3rLXc68jBHGa7jwfp0h8ueJVEuR3xmgSR1dnbvGsLWdwYpCPmjY1ozXaXSpBLAIwn3pU4DVVIhd1MkDrOjYkZOmPr+dTvbJftGsUpe3VsEO3I784rHqapiPE9/OkoCi1BwpLctioobaS5drWFtm3MhP94fWlXS2wdk7RwIS0eBw/P/AOun3sszlpIE80QxCNnB5PsRRYTYjNLdXNtEjeSYE5XPJz1IqTV7mWGSAQRrIiR4eUr0JHSqc0xi1JWMJ2lFQsv4ZqfVJYbPU7m3SaTa0YU5XgHiqtcVyQ3EeiyWVzHtb9wzFByQSCDTJDHpl/pjRXDJHPEXkxnJz6+/SrEFpHbPcQyhMGEJGWIzuPTmoltY5rhLS5+aW3iIXJwVx0H0pDTHxB7G/st2xrGYlsv8wOetOSVvtUdpPaxCylcuhyR19KQWsusXVtDIfLSCNip7cc80268u5sLG3guGD26t+8OcE57ULUY1Vs7LUGtpY5Gt53yWHVQKIEgivLqwS5AimOFLDkf5/rTJpjfabZ2hbfcRksTxk88YNRr+/gUyxf6ZE52lByR1Gf1otYNC3BC0CTWUhSYyDy0Zm4znjrUljYPb3U1rdrt8iIiNWGRn0H61UuDHf6X/AGhtb7dFcbXRe3virV4y6rA2prLJEUZUKkfL0/8A10ITIbGF1vDaX1t5CSqzJnIKn2qGzs0SWLS5UZ45ZS3mDgg1PMLjVYFl85Z2gH/LRufwNF3NcXqW9xBL81ugEqjGQc//AKqpaBuJM66dDcWTTeYXcBJV6r9aiRXs7ueyuMSlwFQt0Y/4U6S8/tHToZGtwJkc7mVcEgdzTZJY7+z89o3328oy8fP0pbBuNSH7JfSW88IjGw7WPQHsBUCMz3yWV6pC7Ccr2PUVcu7aHXYbu7F2xnjIBhboAemKV2GrWckyEbrdFRgRzwMZzRa6uLqQLLNfz2+nOzRIFIVj+fNMFylxbf2bu2l5OGboeP8A9dWVspdUs/PtnDzW8YBcHlarahbSXFpZkIZbiEbmaMc5zQtR7aoesk1tp/8AZDiOZ2kHftTN7Jpd9aXkbO+9BD8uSB3warTxzNBHOYcy7slh1/KrFzdPeadDeeYVnExyG6U9htpk8E9tdaddWlwpeWGNWiZiQev3ajt7eDxNb7JS9rNBDiPn5Tjk5/z2qK4mN8r30fBicK0Y69OPwqd5HuDLNDGvlhAGkHrjkGluLUlt4ZdR0yCy3IZrfexJbnpUFtM+oafDbQxI93C7F5lXkqPT9ajYyWSLNbx7T5OZdp4yeDSjyNBe1vba5JknTO0Lxz1/rS9R26iXVqJLOQs7CWJwVKd/w/Kn21pvs5tSa43ZOHV85B7YNNNxf6ebS9iKyo7kMPX1BFS6KQ2qFbqNorSZwxVh8p+lFrDuE+/Wori8iXiNVXcvUdjn2o1C5a8WB7e3CtCAJJIxyD68VXndNP1e8gs5G+zyvtKDpgGr8twmgX7vA7+XJHh028YIyCf1/Kn5hYp3MEVuLK4tZCLo5LspwMg1BeXBl01L1rhg7TEhQvzKw9MVdvIzY3tirAM0qb29Cp6HFQT2gtUgNym9JG6Dpz3FG+4iPWLe8u1F6JVLAjIPVsDvT3H9rbLnoscQEkaYHze/6U2WQwuC5eK1V9qv1JHY/wAqpzsdLvLkQzMYrhQucdO9Na6EvQ0rloLmzhlt7TbcRISzIvKkVmpcolrFdLE1vdIcllJ+Y/SrNrcXWib1EyPDJHgsepzRZpLZOoliQRScg7s8ULQfS4j26ataC4jl3zl8spPQ9c0xbU3rXN1vZbuM/PG3IwTjiq9nNc2GoJILRvszfe9CPWrS3LLfGWWFkjcgDavysM96NUL4j7BBp30poI680ZJrm3L2HZoHbtTck80ox+PpQO4p7UvXp+tIcn6U44wCKBiYoHDUgP5UueOueaQBRSClzjimIcp446e1J070bj0pPXuKNxi9TS9qbnBFLznpyPWkIXt70fhSdfrTs4oABx7UHk+poH40DBoAM5NLxSDFLSGLjBHvRSdKUfpQAA+9OPXPvTTxS5oAWj8aCc9c5oFFwAGl78Ug49qBxQA7PtijO7tzSdqXP40wHDBzS/54puPyozSAdmgdelITnmgDLZFFxDieKUGm/wCeKXqaQxcZpOpozQOD1oAdjA9aQ4PfpQORQTjtQO4nU02U7VJ9KcfXtUF7IY7aRgCeM0xHiPxPuTNqbgZxzXnOQshzXaeOLrzdUk3E9cVxNxhZM54zxWqE2aEsgMG45x2AqrDDvBJyQfTrU+8G0Hc+3NEcu1QTwxp2FcoTJtIydw9aZDKYkBJ3Y9etW3Clip4b2FU5BheRjntVBsMwHYBiyA8kgU+c7YR8wdegzUchmIBjwxbj8KhmQmdFkBTZ6dM0C2HnYAg2FWbqRzmo5iWwkedqkZB6U+X/AFTSGTJJwB7UxfuCMLuc9SO1MWpE6M8jyFfkHQDpUcarFG8h3b2H5VNh4yYAxC9cGozukcvkbFHel6FBbIfIMaOdz8mj7IfMEYAKD79TWkjLbOXRdzH5Mdqi3BtsZRvNb7xBoJLEAilDN5eYkPGagMhLtJlgOgBHSnQzAboEJCjmm4kkl+Uq0Q5OaNguKolhDOx3buVpk06qigKRKfvU+OUzSEuvyr90Z4qOQbMysOWPQ09wuI8YOIgSFxksav6RLDKZEJJK8D3qlecQIFwZW5IHapNLxb3YRUy7/kKXQfU3VupCGUgxxoQpA7insqIzukbGBhwX7GljDSSHbHvlXqAeKTMgAMrfuX6oOxpICmCryHEpbHRVqVWaNDEqgD+Ld1pFCbSsSBGLcMakt4tzEDdLL/ED3p3GOSCOZTEo3MQApboaR4zbEqyiMr8pAPJpsQmkDhT5e08GpklRgruPNmz+vrQ9BEdsd84hVNrf3zUcuyznWVnM7Z2kDoKa7M0weRiDuzgVIYWeHcuE+bknrQAwBpCd5IU8rjim4MThXBVTxx3qeOdcNGqiRgfvmomZBMrvuYnsOgoG1YfDbbV+VPLAywJ6mljKyK2FKDpvPXNPgkd8nPmFDwG9KWZkkuG80gnqoXpmpAqwSeWJHUHYvyl2HWrMOBh0OAedx64pAgLAzMVUj/VrSyoTg5JK8bU6YoAUXCKCA21Oue7U+Mgfd/If1okhxjIU+h/u09cRACMZBGCTQAkQCl3fqOKjDgAMFK5PAJ4pZHydr5CY/KnW6hwpb50HQ0CJpGRgokfYO7Coo4yQygpDGOVx1b8KZdMolAiUMeh3dqLfDzbBEDcDo7cDHtVMoftLfJFFsbBJlPX8Kinkka3kWeVnRcEHqKsTRrKJDJcssgOFAGQfanN5t3pciwqq4TnB59+PypktFOSJGunjZuCBJlhgH6VBfQfYklljTKNhuRlen/66tRPcXkJt7kKsjRhUY8c/5zUWqwSWzR2c5DReTgmM5Bx3osgRmX1tLdWv260SNduCw9azb+QXqLKo2SgYcL61qBRYxKY5i9u6bdrdKyJ7Yj97AAuM5XPWgCjPLFNCItrCcHqDTIJCsvmEBAo2nPU1JcziWMuqqrjriqULiRwxJZT29KuIr2Oc8XEPerweADz3rP06Ml6veJ5A18MenFM0+McHoatEPU6HTo8qvGRXUaf8qgGud0tCMEDIrpLE5XBBzmgaNq25Rf6VqWkm1jnsfzrKtXbacDpzzWhbNgA4/L1oGdRpc4OOwFdZptzkjB6VwdhNhhjgehrptOuCpBzxWiIPQNLu9xGa6ixu1xtGce9cBp10Tggmuq0663BR3PrWyZkzrrKUKc1sW8obaScnNcza3AyK14JywBXg1ZJ0MbZQHOBnpV+3O+WJBxzyaybZyYxyD/OtC3UGJyxwwUkflUvYa3Pkj4peIrbT/E3iCztJZDPPOzrIjYAHcZrzK4ube7uYpCm1LiMq3oHAq74kuGm8YanLKfM8u6Y8ngAmiXS4Lh9Qtk+VuLi32nrjtXx9ZfvWz62hHlpo5fW710sLSIIEaFyuR1I7V6x8K/EbiK0vp3DpbOI5QOuw+1ec+Kre0k8L2F5HIPtEjsrx+hFQ/DjxO+m6hJaPtMNwuxg3TPasa0W4cy6HXCz0Z618S9Mi8MeOItVt42XTNQX7yjgZ6GprS5e9+T77D7vpiuvliPjz4a3Wmsgur3Tk2xnuVHIIryrQNWaO0A2tHNA3lOpPO6vKrLmipIUf5We1+HbmTV/DFwk8gV7IYwW/hrKgUIcE5DDn2qn4LvFfSb97lZd04CAoOB9f89qttAIAhDbl/wBrsa7cJfkOWp8QoKQgyuS5LbSM9u1ct4215oQukaYWOo3RAYL1RO9aniTxDa+GbM3E0bTGcbYVB6t2rA8MwDRzL4p1BUaeViW80/dX0rrbtoQlfU2PDl/ZeC4rWxz8uR54IyHbuSfy/Kuc8XrN4F8eQ3ekzNBZ3/7+NlbgNntXJ3Hiw32pXs8jeZEZB5YA4Ck16HrWkJ41+F/mwAG90w+ZET1YdSPpiuVty0Zsly6muL3wz8SV2+IYntr4L8t7F13epFYA/Z81G3vJtQimg1DQZXCtKsgBJ7ZFcb4d1E3sMIX5WP3vY17L8PNWcQz6XKxkSVcKm7jPY1yRrzhPlZTjZEvhie0tontraIW725KbV4AI7n3r0vx1odv4++FFlctMpvVVrOYs3JBB2k/T+teTamP7F18K3y/agWIHTI6mtm38Yaimn3ml2aQyWshG9pOxHp79fzr6FTvC55Ti1Uuj451/RpfD+sXdjOCs0EpU/nXtPwO1pb6RLWWT5ZE8p89M9q6XxT8INL8Z3lxfTTPbXkg3l15BwO/vXHaL4B1r4fazBdWqNe2TuD5ig5HPcVyVFzJNdD0lJNanbfD68tvBmqa9b3sSOIHbZu7o/TH61Vspb7x9rMazMkekrOEITAHPTJ/L8qveJtEi8Ra3aagriG2uVEFyhHQ59K1dXnsvh14VXMUDYlHkgPliM9wK5n+7jcafMzprzxXp/wAHi1r/AGgbk3zeR9mtl+RBjAy3twfwryS90v8At3+3NAndpdTVvtun3DtlnHXbk+1Z+qXt14ruL7Tbt0la7AurSbP3SBnApYtcfU/DdjqESiPWtFkCTMPvMnQg/gDWCWvM+p1Qikh2m66HsNL17zG+12zfYr+Nh1jPy5P4Z/KrkemW/h3xbLpM8xXQtXXz4HXBAzyP51l38cel6yHRll0fX03DHRHPb65zXaeGvB95LZ2T6raNqNvpsh2PEpfah6buOBXVCDlsTOcY7njk81lYa1fKj71WZghHf0Nej/DnWZvEunTaNLIgIbzI5H4O4dMV578SPCU3hjxJLL5fl2N05eIjpz2png3Um0vVEl3EYIJIrmrU7anXTkpxTR9g6hEvxq+E0kUm1/EegL5E0YHzSQdN39a+dNJae0gl0G+jIvrEl7d8/fjzXrXhvxafCGtaX4qsJi1jcbbe/gXoyN1z9Kyf2g/BD+G/Eln4ksIQbKRfPTHRoG6/iK5YPni6cjnt7KdujLPwqgC69JdyXICJayMQO3y1H9otprV5Ii2EbcWHTryKh+G6+TPrE8aiSN7XfGo6bG65/X86ivr+HSNDu9RK+XCnzeSf4m7LXVhY8iZy1fi0INd1+z0ezdyxNzPGfs8a8ljVX4eeGWvLldX1cySTlXbe55TAzjnpUPgzwxc+Mp5Na1MxIsKgpC7bQi9qseNPG9hHDpUOnXzyWKzGC+SNdsRLdCK3nMIxvojm/iT4ri1FrKC1iRdKYNC5TnLnoSfzrk9G1e40S/0uC5LKiFoD67c8VqNokKPrHh1n/ext9qs2P8SnkYP0zWB4p1ZLjRdHcxiO9jZklPckd/5VmleLTOmMbNH1n4D1G2+JHgG/8EaoES7tY2uNPkblpV6lf514f4Ujk03VtR8KXx2C3d5rN5Ac+uBV34XeLrhIrPV4YWkutMkVzz/rE7g/WvRv2jvCkOtafpnxA8MhVjuUE5WBcFXGNyn681xxfM3TZbXsp36M6D4ea9BNbwFTtv4wVY54avevCniuG0g+yXg8xLgbQRjHI6Yr400DxAut2FpqdnJ9mAIW5hQYZX75/WvonwLqtvqdrYFxumiYEEnmvOknTkZ1YJM4H41eAn8D63DNbwEWF7IZIjjAUk5KmsTUPjF4ng8LppljffYYEYxmSHl8Dt7V9N/EXQrXx38P9QjuWAntVMkchPKkDj+lfEt3FMjXCsNmWJKj1HBr3cHW9pG19UcU4qaVzmdSd5bqe6nlkuZnJLSStkmuPuJTiQffJORmur1HMMDp5ZG7OMmuQnl2ElwM54r1o+ZzWtojiPFk+/UADkbVAxWRGu5uOgrS8VyiTWJSDnkfhWdHn0zXqQ0R5sr8xbtzyc/lWlbqDjjAz0FZ8AHXArTtWzggVTZJu6ZH86YHHevon4NWeZIzjB4r5+0VS8keOue9fTnwbtjtiyMHFdFJGNVn034Pi2QpxkACu6hAZAc1yPhQAWigg5rro0wg2/pXccg5mO4KrGuI+OHjCPwR8Ltb1FmxM8X2eADqZG4A/Wu4VAuckkk18p/tveL3M+ieFLeROFN/Kuecjhc/rWVV2RcFdnys0/2YGaZ2DFSGRhnnPJ+tWJpCksMcFxtF7FkhP+Wa+tVp57eO2aV45Lku43xryFq3YKg1eL7R+8hkwSiDGyLH864NzqM+4sjD4ZvI55gef3QzyMd/5VXvUW50rTnXbPHbxgyFurHuB+lSx3cW3VPMjbyNpiWNvmPXhvyqnett0q1mSMvBCQSw7t1wRSGWVjuJNejA3eTPFuZh1A7/AKfyqhpsA+0akZiXRTtVc8Hjr/n0q3Pf3M0sMrKX+1BSiH5doPVcelVJbSaw1uWG0KuFibbErZJB6596CdyrLdPeaV5gjYxo3LA56djV7UZvLjsLoW+fOTb8v8PoR7VFpbB9Fu7fLRsp8x0HXHt/ntVeRnudJilE+xzkLC/oO4FAJE8kyPrg8uMrdKN3TA/zxUtpfNc3U8HkLFJMp3qvPTpk1FJF5d5a3ouFdtoEsY6sKks2F3r09rMfIjdCVeIc+o/z70BYrW8CXFhfrfR+QkDjaV+9+AqfUZkjs9ODQ+bZudwnbqD6Ypls8KxXscm54H+RmxlifWokjjuNECoZHEMm0hj0ouFjRu5IbbULW4KKPMUbkzgkHt9Kdpz2o1C6NsZsCNiYQvOT1Hv/APWrLubA30VvdxI6SBwJN3TA9K0LyeJNbtbiJ3iO4RkYxzjjigBljZRXunXkKR+T/wAtjubkj0qv5yG2tpHixcxS7EkPzBlHapYbZ3utSspJHRmUtn39D7USiKw8P26SOVkc5QLyQB1Of89KTGT63co17aSxyPBEuEEfIEgPfP1qaCTyNSure6Bct3j6lcfeBqpP58Wl2V27LcWyqWQN3OatiFbeeR55WdZ0EiM3YEcqaYGfBJv0y7tYIzvDYLsOg7ZqRJXj0e0ZY1kigOCS2cOOTx+VHh6/ezbVbeEeb9oG5VXksvf8qhgt1utDmmQtFCkoLRKeTz1pBuW9SspTd214lwN06BmSU4KjuD7dKg0y6WLU7oqfOWWMqsI7ipdbTNtbPEPOkVgfMLfdXgAGppHiTVoQiiOVkHlsF43EYJouBWQSS6Vd+TcGFIXUbD0Of6029EZtrFpJQL/GWct0XPFFpC7wahbXMj7Yj5iccMw7H9abd+VeaPAvlCO6eQgMoywXuP50wuaV9dLL4iTcFjE6hEboCSODUSRQwxXdvKs0SxDcMd5P8Kiminjv9LM3zxMgRD2A6ZB9RzVi3MkGu3cck0d1BCOq9vQ/WgCpJqMMHh8RTRyPMJjKsir9z0Gakv476LUbDUcvJ5iKkSr1HYj8qSGJ7nT75Vl3QvIGZsZC+laGr6lfPbaVcweWYCwj2KvIxxz+tIdiG5sPL1m5YHzbTy/mgkbcxJ6jFRPMP7KeOyUwIjq8iN2571btRYHU7iO0VmuMmRF/j3Y5H0qnBLJeaHdSwwhpY2In3jqmccfTmmIu311/aF5pEkCDfNgSKegGefwqW1ZHvtSh06DLksYoj/CO+PbrVS9WdLWw2vHE7suH6fL6irljexp4tmaJSsgjMcO04ySMZpAY8Aa60i5itpRbSwSZlk6eYTzwf89Kkv4xa3mm3cj+bJIu2Z1bnd2/pU40xJNMvmLZAYyIPV88q1E13bkaeJoD5SHzWZ+gJ/hJp7jH6TfOq6ki2HkXE527mHQCqqg6rYM/Czwv5UbHhenUe9W5bm4k1y4hXFuZYwYmPK7T0P8AIVReJ47CZWzGYnwpcYBY9cCgDRcwXGpWUQO2e0jBZ143uOn9KzUgn1KLVUWN7SUN5jq3BJHbNW5biSG5sIUCuxjCmY8AntS2EE0cmqWt5NgEly+f4gOAfagRDqQEuk6fHNNi+Zxna3RB0/GrN5ePLrkSpEkF08flwykY7Yyf0qD7PHcWcDSxBij7kfP8OMHNTGbzPEVu7xkqsQijc8gg8BqSEysljJ/Ymo20xZfs7qY2bj95nkfl/KtG6trKCLS5HaP7QqfvNn8Xsf0qtpqTXVvqMV86yRRMTGcfdfNNmOLKyhYGe4V2kZEHUdduf89aBoIbu4g1++hileGSdfMd9uSgx93/AD7UTlbnRZZJ5Nl0rlIQx6r3yKualG0fiGDC4S4gVpXQ/MB249qznWOX7ZJcspVG8qP5ct/vD/PemBqzaxZWsmmyLA08EUSRo8n8Z/rzmqd9bxnWpbcSOI5I2llkDFQDjIx+nFVdWu0WzsIbe1aaC3kHzMcYk6nirEpkPiF55JVlt3QM0LYwOOQRSAzluvsOkGKdBcpJOG3r1QDpzWjqM5trmyuYnVra5RY04+bbnB59etVI41uLC+QxvIZHAwg+WNAeDmnXInuoLR4Si2cJCLhTkY9/fmnuGpqX6LaLd27QpMCrBXDdc9D9azy8UHg+F7WMBkc/aQeSD2/MZq5Yyxxazcz24yiRkJCTuL5HI/nWfp7tZ2F5bs6Omd8isOQpPH+fekJE8EovNRtLjP72YqyIONqdwfwq9YlZte1KWxgwZSUiG7hlxypNUpJoxa6aSiR3E4KluyjPB/nSwX7aZqVzaRxgyOm6F+Qu49/bP9aBlGHTlvdNuDsFsbabIjQ5DnPIp1zcx4sUvVDSxguZAPur6H9Kdp6ZttTtbmORE2mSLb18z096c1xaJoNrHc28kzD5XfHMZPYnvTSE2aE+pXEmu2q3QWW3uI8pLFgsseOoNZ9r5djZ3ogV7vbuXaq5yCep+lSX6XMc+mCAo0cuFiAXhV/iB/WpdJB0/V9R+yzY3qwiHXfnqPwouBBFqT3uhR3AZolilUTFxyw6DH0xVvX7ZrkQCSdVklKnzCeGU9CKr2iw3egXdkcF7Vt2BwJSeT+PFVxdyS6fZLdKouon3AsvJj/u/gM0h9C9PNJZ+IgJYx5kiLEqFOo7N7+tU1i8x721aUXiRuzy+g9CKv6091a63p12Nk1pNCrQZIJKdOD6/wCFCiKGef7HErOFZty9ZARyrD86YzN2Nf6ZLtZkjdw0sI7AdMCrt5L9rvNLurdvsZIESREcBcUzRXivdBmaZGSdireYOAEHGM0l/Bc38Mbi33RK4MU27AZRQJlmCOzt/EbXMjHzhGdsKcDf2P8An1qG3tnia5hRfNNwGmf+9GR/CamupYf7WtZpInmt4Ituc/6wdue+Dj8qpwiW61e4imike3MZd2h+UgdiD/Si4WJp9bjXQJ3lh2mRlBgXnaV43A9u/wCdMiWRdOsbmxVfsyHhJD8yvj0qhYWu7TNQSKPzV3EbT95V75Fa0qmbQoisDP8AZwF3r/F3DCnoK4txYEa3pUpItzMf9IkLcq1WJbdNN1a5uh5LGY/Zo37qW6MKo6jZNKdKlmjEpIDTYbPA68euKyvGusSafLbzxwKIScxyFs5x0/l+lKwXOU8VatJpss1o7mYkEO+c/NnqK4aVHdn3SEemau6rfy6jcuxBZd5PPWoJDJcRlVQAbgOa1WhO5NboZWMYlyNo5NdDomnkESPKHRQfkHXPb+lUbOzSGN/NhKjgH/6xrp9GFnYZCRO5kXOx/wCEeoPrQwTNS3tP7Q0602v+/jLMYhjPBqzdA6jZwkwh7iOVhsAG5VGOT+v5VDd2sNlLbS2crhZF8wBuv51I0Kac1pcw3TPHOSSHHOc4IqU76MGrE0V02raVJbmIztHcDyogo3NxnmmoRdnUopIz5xjUhXHz5zgj+dNW2ELRana3x8xJtro64wR2/wA+tOu7RNStJL21kdL5Z/3mOO+Rz+dS1Zj3RJJItxcJazRAMtuSCy/vFIHC/wA6jhbyJ9PtZEMtuGPySrjbnvmnXUcWom8vRM32yNFVk744GR+n50Wixa5bxDzWju7SH5w+ck880npqPdEFtfGylitZrYNbyz8q2e/BIPpUWoXEOl3Ei+WTbPPypzhue1SaVtvkjtorgSSRZZt6n5voadb+Xf4tGuI32uWG8ZVc9qdrgnbRjbv7Loz3ITJSU8qSduOvB/KoYWUXBkswYbWVcl3JxyOlSzRyhHtpnjDyyjy2b7oHf+lQW1xLp97NbebHzhFQ/cJ7HNO10GzJJdPt7dbS7tY/LMgJZmbg4PeqkIhtPs2o25eScyFXGRgEf06VZmS8s7kR3Gww7G3HPy5PTA+uKowRz6beWwnUG3kBZgnTkcH/AD6U12ZL0d0WNqANqYlcTLIVKDHGailSHUzLdCcxXKsN/A6GnWlvdLPEcZtnbdJ0xt9arOJIp3kEJFszgLgcMM9/1pPQe5I0v25gvn4CDgMMkn14p1zcy6mWj8zdJEo+aQY3Y9PaobtY7C/ke1ibYTt3typz2FLOFtb4GMmR3jwx52jI6Zp2TBNoR4JdQhj8x18+EcZbAbnoKiu4ru8jXykKeTx94cHtzS3araXsaQRl127iSTtBI6fWmfbjBcI29gnXa/QmhXW49GBubq5jUBdksQ4IxkVG0kmo20UfkGS4Qksyjke9OkvI4roO8jSBxnOOh/woklk0iUTb96TLzjgine4rEFwubZV8hjPH825Bkn61FqMUSRW1wmfPUZY+vPerKkadctP9pxG69BncCRVXfPYyTCRvMSdcqx9DQLYjupbZ4rSdQVYjMmORnP8A+qlvmtVbzYd2/aDyeD9KWBJbW5NvIVWN149Dn/IpkZltpLmzeIAOcKWxkfSmBA0lv9riVi6JJ3PYU60W3N1LE5Yw5IBPX2NIQ80bRlRmD5sEc4qOUm5tkuBCFZBhivU/WgCXeJFe3klwYsui9jTmMt1ZrMZAfKIXBPJHtVa5aOSZLiOArFgBj2z3qRfJglQujrbufujP4UxIRpwTHdLtPOCo6jHtRtcXKhoFZZfmAI459KksdMhuEmDStbxDlXPXPpip52jewKwT5mjbG9up+lTcaK6WQnSaEp+8ByA3BAHWkjltreFWh3C5XhmzwPpTGSWF45xceZ5owx7rSC1kgnmt0Mcm/kEHg00D1ASsjlhKzK6jLMM0kSHEsLMr7jkEelMlkd7NUSLJjyXI5prNCZoXVDHlQHPYnvQSWCyNbKoDCZDkMOlWBcRxmGfl5TywH1qu1x9muCltKGV+PmH86tQ+W9lOjLmcfMGXp70FAsxt7gSNGJEmy3PSqzRxQ+YJIWy5wB0INXLeyaTT1DOyFhlWxkYqdNLkFnG0srPgbkdj0x/+qgZhfuo1eOTcXXgLn+dSBjchTGHVo+PbFbEljBK0crMEJGWkPOD2q2JobTI8zdGybWKL949qCWjAFjNclDDFK7r97PSpFh8q5fYD5a43q7VrrPDZwbpGcoegB5BzxTb17aC3lJhZt6jkr+oouFjIVYkumRoPkkHAY0ke1PNtGiDn+HPUVdtNFbWljkguFGOBuOMe1P1DQGtJRPvLyEchf8aBoy3Pm2w2qivGeT3qSaRpEjuNkeOmV61BJHDHfBSZGib1606FLeQSxNvVv4QKBDpfMgnikOxQ44C471CDJbXUsAKAPwT2pkmJoXjZHaRDlW9qJUU2ccyqw2/K5zxmgAt2f57VSmwnd/8AqqRGaW1lhOxTFzz1P0qKVovMjkSMov6H1psrLDcqTGfLfnk9aAY983lqMKi+VxnuaiuifISXKgDjHenwhYpnDowDZwtUbmRY1kik3M38INMWxSvpvNcMAFz6VTDhJAQuQe4pkrCQsDwaFKtFjJ47UCuXbK3+03QT+8RXp2kpbW8UMNyrwOiYR14yc9f1rg/DNotxOskhIjHAPpXpUOWtojNAs8aLtQqfmz64qJGkS1Y2N/c20sMbidGbJZeM808MDdNaIv2dUQ7nPXPbmpIokitYhZXX2W8cnfvbAHoKqRXMnmurbpXKBJGQcHnqKhbDZZinnlkjhR0MKqFO7oTmp0uEnvLq1tU+eSRWPl/wAdR/OqcUdujSwJKFWSYbT6cfz/xq59le2gdrYgziQurJ98AcnOKA2Jr2aKS/a2EQiJYIAejH1qm9tFtmjlJedXA3KMmls5Fa2trt0ZpPMZievI/yKgsLu1tr0XqsZUkl3EsMMDnkfzpajuiTUbCMrPPNKTNvUIwJwR6Y/KqfkLql7cX3myQtEAJSOg9MVYjaV7+S6ncPamTKqccDPei280apceWgNnduCVXgEZpq6EybUEubq6kurYr9nSILknluKmuQYZ4WtrcNBHBucocruI5pst8llcS6fKN9uziFMD5lGehqS726dqV7bQSbLcqsRweFPGaBmfqk0aS2csMbjaolbB+6fSp44ltPsN3DI26Q+aSR78g/rUwaO3nksg6mXbgsxBB9MH8qesMMEps5JGZlgLZdCCpA6CmJajVEZMMw2Ik8md6ngfUflUIjvd86OE+wyMXVV6Ej/JqOwjhu44bMuzCEM6AnBz1zirdkk8+mCIusKvISGxk4PtQFrGXLcpYuwRZFgnIRtvQdOh9asNEmg39xDGhMbRg72HTIzUyrdrp01qTG4WbMbN0Hrz+VPjT7fp9xbXLrNISNjA/N7jNF+jFawkEa6fdK0komjnjZ1ZQQMEcUWNoNIMY+0Dyp2DBgwII6Hj8qck7NbTWXlhXtY8Rg8ED0/wA+tGnWv2i0jg2tHLAjSBj065PWjYaVyvIstpeGRLUR28jDkjhxnv8ArUrXVvpepXEawEwTMFk4OGGe1V9JU6in2K4lPniRnXd0wOw/WpjC9zI9p5w8xnDRgHIHr/SkAx3h8O3N55MjLFNlDH2ANFyH0O+WdLjEcyD5PXIqYs01vd200ayuWXylfGTzzz+VVnkEpkSe08yRI8AfxAjoKdrgLayz2GrQyTTebbyxkHJ6ZHHH5flSnT57G/tEmKPazNv2nBHPeo7fyL5ZBPlLpYyYh/dA6g1ahig1m2tYmnMNzFGRGwzzzmls9R2uVJkhtrhoxAWtpHy2CVyQccVWkmNhfXNuI3itJAE55PXrWmbW51azg04XCieBi27I5/H1prSS3OlyW8sCy3UUmEfqSPfFVsTvoQSRjRXmtRKXjkiUKc8HNSqkVgyQXVoZ4HhO1j/CeowfzqtduuoWNzcTRtHcRFYhg8HjHT/PSnNMNQsCWkKPAiqEPTp1zS3KQllMWkhtbkPHBGpkjyOfxqGzP9sXCW4dv9YSueATjpVvZPqdlA+8mW0iw4J5Iz29e35UNNLcLa3FtCEmiyWKjH0OPzpkvcdHdQRW01k21rhp12Z7Dvz69KrlXMVxFdErLnC+pHpViKztJdLS+HN7HKVKdj3zUTRPeW82oJcATCQFlPapQ3ewy0dtSkIkkML28W1N3cCnPcNqixozRsbcbV9yeeKg1NZtRl+22rARx4SQZHXHpTr8eZPHcW8IGxQHdF+UHHOcfjTYr3RFFeS3sEdhsWdlYldxx+GalvZEOmtAU2ymQYGMn3pl5JBLb2dzF+6nVQ+xT1YHmi5eFrGPUY8+c0pLRHqD2/CjzDyIlhguYLiGaI+bCAEdiR+FPtbGK7tXFxMRKkZaMo3Ax2NWJzNcWv2oSIFLAeWW+YHHeobsSXEcl2gTyFAWRFAzk9eKfQe2g21Z720Nv55JTJDDuMdP50addu9iloG81zJlGfvx0FLJEjRLcadAI0Rf3iqD+v61ajaIQ2k1tEFmQHcrH7pHcfpT0aJeh9adqN1IDj3pcAkHvXKjQXnGaBjNB496XjFMY7dxikpBgn/Cl4HTmkwD0paT8PyoHB+tIYuSeooA980EfrSDj/69O4AfzoHPFGOlLx+VIAPWlWkHPr9KM47UCHDkcDn3oXk/WkHGfegc+tACg4/wpc+goyaT86QDh9KKTH1pRyOlFxgDnBpevPek6gYpe3SjcQo45oHT/Cg8ijHpk0WGGee9KcijAyR/KkODTAXqc/lSn/IpvB9adwaQBnHPNBOaMev6Uf55oAcBmgCkHHTNL3oAXGDRz9aOuKBj1oAXr9aBjHr7Up4FItNALmlBFJ1NAIFSAdDxR3+tB5NL39aegAR7ZzVTUzss5SB/DVo8GqGsybNPmJJ+6elCGj558YyiXUZWXggkGuRmLOeuQK6TxLJ5t9LtOAWNc8I1JOTWyJZetgBb9PypVZZcKnJ71LaRo1s3c9OKqhDDJkE89zT2JsErsjDucc1Ukk3M2Pl5xg1bYkykupPoRVWZVcPITlAe3XNG4DWdkRXK4HQYqG7KyRoN2W6nNNZudqMSg5waSWL90dynLdCOtPcZJEsbAvIoCAfL9arwnYXdTsJ6AmlAEhSNHKqnJ3d6clsGLO5DKF4IoFciIl+7jdIfSlTy0k8ps/N1pkc4RjJkhjxj0pnMMnEmXbnNAJksarJLgMyrHxk0gT7M4YScvwKA+9FQYOD8xpBIJZSXjOxBx7mkA9oykRXAaQnqO4pjYGIlQqo+8RU9vJFHG8jZDkcA+tVmaRRtLHfJz+FPcTHoq+ZhWIjUd6a9wxkLMgaPGBU4VUaGMAO45b6VJNNB9pKGAqhB+gp3SC1yu8Zhi88x7iThcGooP9FuELEkuelBuPODHJEaHHSrH2ZxDHM7blPK460DOgty6jzEIQkH8arpdtFMAsLSA/eDDoagsWZwskpcMvKirZumeQszBEIwfWpGVbuBt4DsVHXC9alikecIYcq6jkkYyKdIWDptVnLDhm9KlYxQwAu7GXOCi+lFwGQJhwh57+2aUrIZwoAiRTg1C0gjiUopUFuGI6VI4E6PhmaXPTsRQAXKIjnyxuOcgt0qG4UvyxL4P3V6U7aw2lyQD0UVLKXeIquIVxgk9aYWuQRor/KTtK/MFXvUzkHDH5IsgFT1ptnAQf3Q/eDkOTUtxbrPgqS7nr6ZobAeYkKsLYtgnJY1HHaC3DKuSx53npSqHt+WbccYCJ/WnFTLuaR9uVyiCkNjVEcgYKpZzwZM9KCMQLzsPRm9ahQkbS7fMeirT2ZlbzJVEiHjyx0/GmSQyGZ5NplEcRHGf4qtMksMSjllKggDoKZLH9pQkDaw6f7NTIWZAiglSPmJPX8KQyKNTNkSAbB096uMse3CL8qjke9VNjI+xct7dqfcMUYLkAL1IpCGSDzHGMqucbPU1NdsGSPzP3RT+BOc0ihYFLI26VucsMgfSo47wiUeUgkcHLSEdDTW4yZP3sbS2sA2qesnHNMtppZgkhEYk53RocHFSr5hkMssqvG+GdFOOnemQRwQzNc2YkIZ+jcg/wCeasm1ynG1nqbRozywzIG75Ge1V/MmZVhmRWQkoHJ5Hof8+tXljNxazNBDEJ45dvvj1rNt2a4EkVyxtzG+MnvSDUprDc6fHHmItCrkbj0xWbqSyYd43HlgnoO1bMVyAk1pNKfKaTgjpWbfMLG6eDYbiEnkkZFNDtcx2Ci386H5gfvD0pY4shV/1Yb5gfWnSxukjLGoWF+OOgoiVAxTdvdOlWhHJ+Ihu1U4HGOKfZR9MdaXW8tqLA9asWKgEAjpVEG9pylQBjit+zJUj1NYlmuFUfyrftR8gxgmkUadscqB3HWr8KHduznP5VSt9q/U1diUqTnJHXFMNzStJcnOBW9Y3GQg6c1zdqQuME81q2kxjkHPXtVolo7WxnORg10um3O3HOa4awnOQd3Wum02fJBPX2rREs7jT5y2K6G3lATjk1x2nzDIGSK6SykG0c5rRGZ0FpMCFx1PatDULw2Wg6jcHA8q3dgT64OKxLNm3Dnn2qn8RLp4fAOqrCS1zOnlRKOpJqajtFscFeVj47tFTU/E8huDkXpdT6bucf0rZs9GF7BaxWrEanazGGVX4BXoOfz/ACptvpUtxpHlxwiHV7O53DcMEg9ef89a9w8AeCdNR47q9VJGfbJMU5JPpmvk7e0m2z6pzVKmjyXx58OYJPBT/ZIWXUrdzNJxwy98V4TY3TWl8jrkFGzzX6g/Grwzput/D7T9d0uyjWGGLyJ1iXnYRjnH4V+bXjfw63hvxJdW7gqhben0PSuiUUlZmdCr7TU+hPg543eCa3vp4PMtZ1+yzDtkj5Sf0rnviXoB8JfEe4ibi1v08xcDjf8A5/nXE/DDxARC+mNKcSHcij+8On+favYfi1BN4g8AaJr6xgyWrLHKRyfl4JNeFKPK3A9J6SUl1LfhC/W18JOBuaWWQDGOMfX8qh1HxHaabbvNer5aIdpC9SfpUOhEQaCZTcCKP/WCIjhh/ezXK28kvxC1eNLnEOmxMcEDliPU100lyQOOau9Sxolm3iHUjqup7jaxsTbQMOAPUVzfjvxTBqaDT7EEQ7mWUnoW7V13jjxTFbaBHpNjdRJc2K4Pkr1Tjgn868intX+03MKMGEg+0I47/T9aa95+RpGPcgtreWTw5fTqVzbsqPk89eK9a+DmvpdvbWch3RXCmFgD6jHNePT77bR7xhytwVJ9sGun+Fd7Hb3eBNsuEw8YHcilWVkpI1SUotHQ3PhlfCfje/0vflGJlibPY9R/Oug0qU298kySHaP1rZ+NukW2o6DpXi3TZP8ASEjHnDb0z1H4HNcn4euC9tubD7gGBHvXnV1tJEx1R67rmlDVbGyuZlCowGx052//AF6zVt4rQiGAHC/MX7tVzQdSuj4TeLANusgBJ6hu2P8APaq0mEZX3AuflYY6V6dCTlT1OWSVx8NwqljtGPT1rlPH3ie+soE0fTJjFd3rgLt5YKfat7U7630q1kvLpiLOAfOwHJ9AK4rRYZrm/l8YyrmLzcQo/ICY/wD1VpJgtdTrdG0l9R0c6ZHJJ/aMEB3O3J3jua5jw1eaRqkt3p3im1dpI38qby/vRjs4qpa+PJptftriFfsyGRipXo655B9q0/ihYDStcsvFtlHmyu41juQvQ54zXNKbknY2hHubuufs4auIrHUfBN4niOziHnoFYCVB1KEHrmvPS8Gk/ENzd2k1jZ34MdxBIuDG54Oa7Xwl421XwnqELWU7oGG9BuIBU9MV9AfDrXdH8d3YtfEmi2F5NcKczyxguGPTn/PWuGOKcHyzRr70EfPPgrwO12/2C7EF1aW935lqGOTs6ivr74L2llDFqWh3KIYtRiKsFUdcY4/z6V86+LNMl8GeNNQDRPbmzkGxR90r2/z7V7H4H10CK31FSU6NuXt/nmvosO4uN0eRi3JyufPvxv8AhxcWt1qnh2aNxdWkpktJZe6dv6V8/wDh3EV5snXJjJVgemfevuH9prxToHimfR7/AEuYS6jCphvMdNvYH3zmvlm8+GFxcPf3enX0UPmyblgk68+hrCvDn0iejg6/LH3jpPCmqwyWs2k3ZHlynMYToDXp9gLjxx8L9T8P3jquo6ApWPJyzwN0/pXgEPw48Z2KPPCYZ1jXeSJBk+wHrXf+APGM02u2j6iDpt35X2W63Ar5kZGM5ryJ0alNpo76k4VY+aKvgnXLjRPDl2Ll1txak2c7NwSmcjHqaz9NtL74h6xI8YlbSYnVYoTxvP0qTV/CF1qfjW70+yu1ksbubcCSNhA4zz7YrY8VapD4B0y807TrsxaxCFYLD/CB1JNdd+RHE/eehJ498Ux+GbHdptqAIpI7e9SZsunrgdu3X1rkm0S31PX7/TSBFa6pAb2ybsGPO2k0wrrF1JFdsJ4detGfcx5WYc5+vSoNOe4v/CrDJGs+G5sYX7xi6EfkDWSbep0xiokEmZtDsdZCk3+jyfZboDlmjPAJ/DNYXxK0u2trbT72KVJYrotLGEfOB7+/Su2FqJdahuLNGn07XLcidE52Hkc9s4rF+IfgW3HhjT4tISeSewDvcLI2cL14/WuuEHYn2iUkZPwv8eHQtVMc6B7SdPLdD0r6q+DHiG0vhc+A9UKx6VqkbTWMjclJOoAP618KWkrh/wB329a99+HmuXOu6PatHcmLULAh4mXqADmvPrx5XzROqUfaR5WXdd0C7+GnxIvNOvldLC6+WUhflD/wsP516T4A1aXS4xp8ed5k3xu3Ujtz6VtfEbTY/jt8Kl12zYf2/p0fk3yjgkj7rfpXk/hjXrx9JtZ5vk1bSisUyFudo7/TFYVkqtNSRhTvKLg90fV2qWNzpvwm1K5nnKyGTcSTxj0r49lupSDcSgOZiZCfTnkV9R+P9cM/7Pvny3G5ZDvHPDZHA/PFfKcl1A8SRMxRdvQN0Pb+ldWXrlg2cT19TL8SypcbHVsALyMf5965Gx059Tvox/yzZwAD1NdFeW4jRZ5ZV2AkbWbk/WtjwRpzXOoXGs3ESxaPpqGXfjh2A4Ar0lU5nYiUeRXZ4Z4ztGs/E+oRMB8srD6c1kxkFulXPEWp/wBr65fXfP76Vn/M1TiAPBzj617dLWKPGm/edi5FwuMZNaNv82OMetZ0OGHFatnHgZyMVqSjpvDybrmIDPJ+tfWHwdtcRRN7D8a+WPCsW68j7kHIr67+EdsRaxcY6c100jlq7n0J4dg/cRnGBiuohGBxWBoUZW3QDvW8nykdq7Dl0Jl2IDI5wqDcSa/N/wCL/jAeO/iZ4i1guTF5xgtg3IMaHHH5GvuH46eMR4H+Feu6kHKTyQm3gx1Lv8ox/ntX51LYvHsa5Zomi42ZyH/CuSq7s3p6ala6iigtlk08KvmyAzEngH+7+P8AWm3LSza3YLECGnT51fgAdx9KrtdJHpM00VuHMchZy3144qfUDc6leaRcQMYpZVEj7v4F7g+1c7NyGG5W2l1CWIlyEMXlN1I9aU3iXHhZZbcBEh+WVH6lucfh2o0+8tJdd1O4EbebtMUS9mPc/TGaoW9272F3p0UY3pJvkcL94f5/nU3Adexz39rpt6XKyuAxyccDgYpdNuLWDXftCoVb7mD0L9iDT73UXn0u3jEaCXPloH4Cr6gfnUtzaRrqNqW2yRwopaQnAZvXH+elAGdDuuZNSt4wY7oEky45Hsai+RrAx3Y8po2+SUH5skdKtwzTWmpXkVwjPJcZXdGvQduar2tjOLe+FzsWJMEZ+9n19qdwENqlrHY4kDqx+ZnHGaSC7nGriRxgMDsdRx9DSX880dlDB9kDK7BmlzyKivIwJ7UiRo1J+43f6UXJLenyTQ6pdiY7oJYyFQjn61VEaS2F3bwXK7om8w9jIfaklk8jW0mgl8wbSiKem4irukxmK1mZo43uvmLYHK47YpDGFFbR4Jpp/Jd8Lg/4VJrFwjapYF4mkZEARuzccH/PpUQkjvNLd54yCZcRFOoA603Ubif7fpcu0G0XGw/Tp+tIGWLO3nXVL5b2UylkJZh0244x+lU4AiWtyiFri26YIyV9/atVpZ7fxDHGzCVJQS/GAVIyQaNGNvEdWureX7Q7RlBADnA78VQJla8ZF0nTo4Wb7FG+xlHXPckflT764K6zZxW0qXAbaz7hwB3GKr7Vj8NmRA37p/M2HnIPf8MYqS8sUl/s24tD5bvtdyxA/EVO4W1FtQsetzrbp5F3giCM8K2etNhtw1ncWocoCpnkC9Vcfwmrs8sc3iVLmQorl9seBj5j0zVcF7vUbyxZ/LkCGTzlXkn0PtTBlZnVvDkLMXE8zFS4/u9Oau3TTzarYxwECJYgI2ccvj3phs1u/DrWu5orvPKk5Ax1xUs0htrbSriBy0MSbAvUlgef60rjQaZYxjWtQhuJzNaLEXlJbDKe2B+VVLdRBoc72uLhfOB3Z5jA7/jWhLNDaa5JiIlHAkZyOcY5U/rUekKsMGoiziUuT5nlueAn0796YE93IkukWEqoWUkrGM/MG71WNmdH1z7RDGfIK75UI3E8cqR+f5Urx/2tZQXUTiOSzcqYRwD6MKbbTiTxLbMs3kFFLSxj5izY6D6/1osBJpc0cWjX00KNNKzFjD0Aj/8A10kqSz6JZ3dtKVZ3CCBTwn+0KntZ/Pn1P7FbFJ1BEiTd17gCs9XMnh+280pbXCyFYE3YDIe+PXNA9y4DCfFSzxjy2gUbWUYMjgcEfjUSXM11a6pHbpNbTgl3Ujhj3HtVnULu3h1TTfOj8u6t41jyo+WVuxJqWyt7mS41mF3a3kZDJuUZIbHT6UXFqVNatFn0fSZbh8yhgS0hwVT0I/OrEt2NL8RxG3iWXdFtilfnPvxVa3aN/CsMV+jTXJmJVxyyqOx9qtXN2ltqmnzmIG0KiONQMk54Jz7HP5UBqVIpbi5sdVhuU8oQncHi4BY1Y1GG3fwzp8RYsr/vGkHJA/u5/wA9adFZzwavrIluDcWcUeSuPvZPGB6/4VnzPFBoxi3SDzJRIwC/6sjoKALczvDqdrHLmJbhVSJ41yVj7HPt/WqyrOttd/apxdQLJsSSQ8lweMe3T8602umjntN0mY51ARVXJCnqfrVGSa2sre+2gXMURKAjnLHo1IGOXUoc2pbT5G2fMMMCjN34qxHayXGp3FtdZdJl8x1RcELjP6elUHbydKt57csojbzCzdN+OlWbK1Ya5a3k15KqSx+Y4k42+qn2oQEM80NnpbJbxs6tKEKZzsHQmnXrz6ZPp8cI327Zijk7j1xTLeRFXWDayLcIOVTtsz1NWHe6v7HT72KMJbpII9ndW9c9aAJNPs0s4NSgvLpRADlGbuexB/SkEtpZaPaB5ZbrE2/zIB9056VMLOAazNG04nt448mJuTk9vrWVbXsmnaTdJbwJcSo/z5H3UzxTsNamnf21zLrdhqKnbHdIVwf4R6EdqZaPDDfakx3OY4isUIGd+TyTUt1qN3crps5VI1uCkYj7KOmfx5p10LKz8Yt9k3eZGpjVc8FyPX86AMu/uZdX0iOazBiigkVZc9ST0ouEFrrdnvwsz4Z89Gx2/lTrG1kk0XVI0Ywm3m8wlhjcSen4VJd2hiuNMkuMPJGQ8hzxjsR79KLoSJ9NvJDHqMUFqTNJnEbt0QdeKYL3zdIkhiYIqyiEIn3TkfeFSC4UeI5HSGa0eRSu4jgZ/wAar2luI9Gv7iYBVSXbAIuST3BFCAmk+y6RqlvFn/SIVJ/d8BpMcEUzSWbUp9TF3bLFOY2dwOmB2NQT337rS4o7Zpwvyec6/MxJycfSpryxuf7ZubUy7fOVd7KcfLjrmmK5XtbbzrBHyI5vPPlM5/5ZjqCK0LiWePWLaZ0BjdFhjZBkkev86p2t5b6Lpn2WbNzdmfdHKvzbV+tW9Rupd2n3McAeB5PLR93Kk/5NIYlhaCLVdWjml3RRKWQr3PYj3qAan/xT9zHDM0/nzh3Lx4CnoCKnaKLTfEFvItwJ0j3bkXlmz2I9qqTea1vqFtAflZfOV+4Xuv50yWWLu1lEumXDXbIX+VYCehHQ/Q/0q5ZQQS6zdXMITfysEJyqhz1Of89awrmyub6zsZy4WZyqozNwFHcfrWpd31vL4ggkKNFHCBGw6DfjAb+tId7lWxVo2vLG7SS0iXdLJKOCH7fWnSIjeH4oXJkhL7hKo5T159+at2MjzXt/FqEjXMUcbAhV4z/DtNY0K3aaNqNxalwGx9ojfoi9jj86RVy/qYHl6fd20gliUBbeJW+6M8gj16ml0eWwPiK8mtg8Plx8Iepc/wAIPfvWYs0RtNKljYx3AfaI8cbf7wNdKJIZtZuA1skUjKuCPkQy44YHtnimIpaddCWz1WyWI26D5iMbgCex9KSG4eHw0iSNIzFiIsdVUf061e0ZryKbUVvIY4DzvkTuR0zz61QtVuYtBufPCTvPMNqj+Eex7UAJci20mx0+7tZJJ7dwQM/NmTPNEEN0L9QLl2XaWlV15Yf3TUsqzR2UKxrGkEeUSEcOkg9f8abcO1zd20cgktCdrXEv91h6f4UhlfRpAs2qx+W0FzNiNdvQD61Fbv5mizNPcPELY4Bjbhj6Ef56VfN/JZa3crlWa5/dIQuSB64rJtrWKGTUZZ5hPEFO1FHBf6UxbiX109xoG+MFZ1PmCQE/Kcdq838T+IX1R7W337UiXAye+eTWteeLXtIL62QndMRsBPC8c8VxpkDzB5I9zY6CrSICNGLhTLyxzyeK1dM09ryVVhk5Z/uk1QtIkaSMlScnp7V1WmWQs7m0lWJyvJcVdyTX06wurjTpLeeMzMJMJGMbjx1+lasDLLpf2R7aVrpCAUKc49j/AJ6VRFu8fkXFnK8zSNyrjATnnBrS1KW4MDXFtIvmRtjZyGQjnOazbszSw9G8kGzkjLoIf+WiYeMjsP1qWzureWJ7O8shIiQs0MuDkN/nP50l7m7ga/Zn83Yq5bOScdRTXlkvYpLkShvIhVXVm5z2b+VD7oEyPw3cRpBJbzx78uxZZU68cEH/AD1pLSd9Fuo2VGnhuJdsiMvQdP8AGp7FLjULC2zN5ssaNKCcgMoPTNLaXcurpHA8jLcxuWAc7hj+7QmS9yAt9g1O7dohDE7bI3IO1sHoT/nrUmpldN1Ca/gXeAg3qB8oU9ajgvI743FlNMGV5wUX+FT3/pT/ALTLbTX1k7jySmxlz8oIOP8ACpXYpjtRnitb+3u7WNYoZEDeYoJ6ioNXt7OaSzlt0EMvlgv5WcOQeSf0qa2320zWkoHkGEqH3ZGe2KqwTS6JfQ7G3wMu2Qk5BB6Y/T8qNUxaNEFzc293pImhgYy+Y0bjceo5zj06VNcJbX+kpLIRCdwJkXqOKgvJ5rR7aVtqo8oP7vptzzn9KkkEtuWkt3E8TuWVeCoHuPpVbDTvoVr6aHULS53yPut0Xbj+Iev8qtokOs6VEzybCIsKExk855FQagDFm6Kxm2JCExgYPfn9aW7VILlZILdAjRjc6cgZHI/nQ/ISetiK1X+0LN7JrrY0CMWkX+IdQP51HY6hHLAlmHwC2Fdl68f/AK6luktoLdJrW0/fSR/Mwzhex/rVUxW32WKZYmWRFyFUnCkdSaafcNi3p0E0nmxMyb942Z6YqD7LNDvtJZQs0pBRlbPGe9LA1pHa/b7cS+b3G/OSOuRUDQm6A1GIulysnQnjGM0tthp3HWl3JCsunyyZd2+Rt3Gc8dajgjcSz210ASp43dG+hqvNBFqEct55xjlVyxT0P1qQxtd2wmS5IDDnd1H0NHMxWHW1uZIpbeSBDJuwm/H4YoEKOs9vdxlZVAUccg+361VkRoxHfxzM7o+0pjp/nmnTo+owPfrKFk37sN/SquCGLbQPDJFcI3mD5QTnNQRrFcwSh1cTwnaoz2p8qvIi329SN2WHcY/z+tSPPsnjvpAoidsko3NF7gULi4bUG85AVkiG3GOwpXIkgjvPObIPKVIl7JYXjXO1CkudvTBz7VVgjlspiHjVkmX5QTxz6UxCXQh82GdJmYSLgqRyKbExW98vztqPwSRwfwqQKRE1oLcNIDuB/iHrioHnElmAYctCcl8c5oEOjR3E0HnLj7wGODTmjaS23vKAITgRk0wyiRo5xCVLYBx0P+eafNst5QjocMN2w5zTBCy3t1J5UsgQxg4UA9PqKiXes0glt8iReMdPwqukkckcwfchB+XP9aja+QRrIsp3r2PINISHAlbaRfLcOre/Sh7mGEQsGYS4weeKrwTXt3dD7OHLP8vIrVtfCl01ztvm2xg5fbztFBSRSkvxbSypbyFlkGDirOm2Op6namFbfMY+fJ6j3rpLDw3p9l5s6AyRIMMzDk+4qfebUedDKsasduFOTj/IpcyC1jDsfDgBM8jgSRMMq3etGO6tGhkjhiJnzncBjjvSXF7BDNFIoM24knjr9R+dUNQk+1TPNAoWEj7oOCPwp7jLVncx3EbW87MFBOHUcL9avWCQ3zJYCcOT0CHPFY9kPIjk8mUv5nDqBkfQ1e01UhgedITHKjY3rjK8UCIdXn+wXT2ZtPMUDACnkU/Ro474Pb3jG3XbvUheTjtTopJLkG6CjMeQzMeSKr3txHNCZI5WV4+NvelfUYuuxO9xDDp5kmto2BYyAAj64/zxVTVdRnebyHkMtsh428jFVLidpZEjSRhM33xnANSpI0sBiXy0K5bn+KmISxaSxuGjjQqsg+Td79K0rTV76HzbSZd8vON38NZU1x9otgxbMkZAGPSmTOBsmWVmdxhwe1AehLcrcXtuZVK5iPJzyafKk4iguVeMnOSR94VVhVY5Cq58lh+dELArJCyMGboPSgW5MYB9tVftO4yjkjsPeo4k2edaNJiM5bI6E9qjlYtAMRjdH1buRTJWMvlzbAFGOB3+tAwZRJblWkx5Z4Ud6WWIT2YfzBvU4CGieXyLlZPKGHHC9qjiZo5XDqpLDhe1AmPab93FI0mXHb0rK1UYmEgkDk8n1FWZpSquhUZPIJ7ViTTbyV79aYm7DCw8w5pYhmXb69hUWcr0yfWrWmxl7pGxnByaZJ3PhaE2MCmaPMLkc9xXXwI1lGlxZy5dn+WI9h71h6bE11AWhlUKq7iG/lW8sqPKHnh2FFChiMc+tZNmqRcu4ktRB9ttVeV13gr2yaLKQO1zbwgYeQEbv4QB1H+e1CS3YuCvnpdgjbhgOMDt3qnN9lt7eGWQSJKxOAvOe2akZahjCIqIqyEOzEryG9x6UtvbLY3UV3EJAHhbiTI+boM+3Wm2yNp4kEM6u0qAKhxhsn+dXVW4hiuU1BVEkKeWoX7y5PTFMdyOxgmELx3kygOhdBH8y89h71T0+wxcx2EtvuhKtIshyCDj/wDVT7COK8gfCNGYBt2P0NBaeeASwT4a2X5079e36UtRaMs6RIt9MIHiJEJY5buMd6zdLjefbYqRFNLM0iZOBtHYVozLM2nfbbaYPIkR8xSuDg9j+tMjSC1+x3caMt0Itygcrz1zTvYCKSG3minWENLdmXKISCRj3qOKJr2zneUlbp5QrleCT7iq0KwWf2K92yZMxJVu5B7H86txwxwzm9Zypll3bFJyn1FJoLkd0xeO7DkLcxsA5IGDxwQatebNfQNM7KHRAoJ79s1UkW4F1HO6LJb3EoznoVz6/nUpvWnubi28gpbSMBnsQD600w9C1qDreSxXFvGPMgg2M6EcnHPFTXN3DJHZSeUUnMQ3CIHAbuTisV7uLR57iEq32fOwSDkjP+TV7Y2k3R+zTrJHKoxuPzLkelADtSuHsILdYwWWU7mXtnPWlu7OM6bb3ER8lpJdz7sdR6GmW801trCW9wRKjxMSSOOmRilgM0f2O3vbdZYHYgDkbSe4o3FsLrTSizmvYyZHaQKu3grjqD+lLqUkos01C2YPCiqsiKeScc5FRW91HA8NvPLJ9llmxz94dvypk0X2Jr23SQxQSyDDntj2o2K3Wgk91BPPZXywuihcsY14X6irNrFA1xaT2/ykNkysTj8ajgE2jXFxCxVkkhwpU8MT3+lLEWs8Q3CgFlLDy2BVs0thbkNzZLIrX/nOrRyYLH7uRzgVJfsl3A2pROUBZc02z3o/kXVsyW8jblVh8v1z+dRWohtL2S3w32OZurcCn5oBb37RdXBv7eNWj2BXYdScc8elWNQCfa7a4sYSQIQWCj5VOOapQTf2bcXlusrtbzuI19ueKtWs1xo815azONrDy49x5Bz3p2uGwjywWlzaTQiQBgHkHUcdacP+Je9vc20nmefLuZmOCuDzSJLLZTywXSr5hjO30Y44H8qbbWmbi2iuYgquPuHjBNLyF5okvo5Bqr3iiP7A0ucAgjPoar6sVfUpJIICbR3CscfKfb+dPsIIby7t7G5fy7eSbIKHg9ualSzkjvLuxjJSJXIjcdKHoVuRau1jpepCOAyCJlVN46DPX/PtVmKJvCupmXzBcwSxHHPTI4/oapTNdxwT6fIiTMHBWRhkg9CKWDbNb3EGoRss8CgxyAn8qAXmWPsdxp1/Yz3yKbKZg/7vkEd81Cyl70PPAIdOkkG3YOGXPrT4L8XaJpzu+yFHZGfoe+Kgsm/tO2TTlmY7GLIGbAA68UrXFew0oi6jdWiqy2lywXzD6A8EUsDx6Jc3NmlwJYJQQF9Pc1Z+23NzZLbRoGlhYqrMMkjFQQXdvdWM8c8AW5TrMuc46YxVLsxPXYZE/wDYmooJIo5bZh1HIAPcGoUsJbK9hnuFV7Kf94B2HPTj8asWFpbanHcRz3TRtDHlE4JYdqUQDVbWGzEwDWykhnOA3OcUdRlF5LcamV8uVbd2zk549MUouUhurq2UMkEhG5jyOD2q0zXmoRR2iGEyxKeSR93/ABpkqrf6amnFBJcpJwyAZPqKLWC90MRn0+ScW84aC4TGSuOexxUtrHNotyzzsk0MsJO5W7noRUcNqkWmzpJETdxsFQdyvpTNP23HnJcZEkceAnYDPT9aH5CufX49f50CkU/nTgeenFcxfUOvrS4z60UUihcYyf5Uo9xSc0YoAXnigmjr+HrS4GKAEPOKMnvS8gUgHFAAPzpepoAAGO9GO9ABSc96UUDj1oEOHQdfakzk0g570Y+tAC5pR70nTHvS5OKBi/TNGOvXFH6/WjB9KAFHBoHAoz25pR3pIBVpenSheR0oxwMZoACOf8KM0ZzTgKYDQO5/SlPBo60o680gGj0NOAx+NIeDQM0wFxSqRSY4Ao7ep9qnqAvt0oBoyPWjGafkA4UGjGP/AK1B5HNAB1NH8qQfoKcOtIBcUg60uR6UnpTAXk1h+LJvK0eYgdR61tk9cn8q5fx3MItHl5OSOKaBHz1qZL3kp55Ynms9oMHdz9RV6+jImbB71UcsF4zxWorFzTX25UnJxzmo5wS5wR60loCvY5NSyxqoI755FAFQS75ACSv8qgu4gcgNt5z7VYkUbsEgj36ioW2AMhG8GgRXktJI1Vhgo3JxUMqNtZgSMfdz0qw0oEQRCVbOPbFRyFmO04kjUc44FUgBciJFKB2PJPeo2+YNGgKBevpSRMI8yZKk8BTQ8j7MJgt6UdRFVEZmZuGQU2OTKtvhLHOFNTK6GcRkEcZOKUMpldg52IOmO9MlkiwRpaAhdrv1psaLKUj80qqc81EWZYvMLFg54FNWF1kRRwzHJ96GMnSITTSP5gKLnimg/ujIyjeDhcUv2dTI8QDBepIqZbULGJMsoU8Y70thkQJi8t2Yh349xRfb1YwowZupZuwqcqUZpZMEkfLnqDVWSP5Czgs7noOv40AAuAIceWGjPDEURSI8yxnKqo4zSMv2e2SHacud2f8AP40kzb1jVSG2dfWhaAaenPPK5feHAPA9BV94oXKOQWbuBWRY7mn/AHWVQD+H1rTj3Z3fcU8E+lLcpalmVpXt4w7bVQ8AdcU22gWdmKx7SAWO7vTVkG1kUeYQeGNI0zFmDttYcAKeoouDCUxcO8m5G/gHY01FYhWUBQBzmnLbYjdo49qZ/I06Mq8iq4LMDyB3FBIBSBtQ7iRkM44FNjKDAlzOx4IHQVLd43+UCI06j1qK3LQ5xgKeM0alEnR2diYgOVjXqRSNdCQMYQYo24JxyDTNv74/OZ5Ac7nFSSlEK7iWzzsHQGgTKyeah+Ruehdu4pXlLRhIoi7rz5vb8KJSMpubjONoqdrhY1SPlP8AZXvSHa5XtYXzkcyY+Zm6Cp41WQyM3yq3Ujv9KbPE0TKd/wAhHCd/xpJCWAXG4jkKOlAiZ8xrgLwRlcdTQJyEBIwfT0pZMqAGBIA65/lTi8RUERn5Rjae/vTAiikaNt+wbmPUnmluioJQja7cjFAm2ELIMlumadK3zKcLvzgUBuEgjgjRsFmB4ROSaWaFZIf3zm2y3Cjg1MiSKucBgPvOf4arzSRoQAhvGJxk8ClqBMLuOyQqlubhWAG5l4PPeo2We0uRLb/u7VpAzKh6f5/pSrLdRyPBOywRGP5Qp6/WoXWC0nKzO7xSoPmB71QhLyyjEkk1vckNvDGPHT3qvdmx1O2mMTut0CDsHeproTadfGa2iaaBoweeRj/P8qz7xJDK95axiJmG5gDg/QChgQRXkEsDwSwCK6VvkLjrWcWuLSWaG6YKCc/Lzird8U1QRzNI6TqM7cfeqjeEzspZS0oG33oQWM19sMzIZGkVjlWHrUluGc8rtZeN1JuJQwtGEmU8MfSnRzl13MNx6H69q0QbHM6uA2oPx0OOKs2MWME4NQ36l75yR3q7Y4AAxVEGzp69M9K3bYYUYPNYtt8oHHNbtovyjimM0bbBAOKvLz/9eqcMfy8datqSAeTn1FMRZiJyQTwKuwP06k1no525xg+lTRSkkA/hVIHqdLYTHA5OBXTadcHsa46ycBRzW/YzbR1qkQzuLGYgLzk11WnPhFHU+tcJpk3C5b5vaut0y43FeeRWqMzrLdjnjPNcV8aNQu7DRNIMLbCbrdj1xXX2EuWOemK88+M+qLc63o2lDJMamZ89MVw4+fJQkzqwseaqkddf+D9N8XfDdNbTToBqsJHmTQ/fde+79K4Xw3rv2TUf7OiV4osAZPRjXqPwPkjFydMkG61ulIMZ7cV5/wDE/wAMXXgvxLcRRJgxy7kYj7y56ivjsDXu3Bs+gqw5lY9q+HnjGwj0m+8PaxPEllcQtte4OFVse9fInxu8Ev4juo7rSMXUluWiZYx98Z4NdrJPe312lxengcomeD7mr01ubVCYSi+avAX0r15TuctGDpu58pQWGp+GtUie4tpbeRGzypr6V8L6gfEXwy1mxidZMIJ19cYwcVcS0s9XjaHUbRLkEbSGXkH2rmtL/svSPEc+j6O9ws2MSLj5fcVx1Ic0kzudS6sYjC88Y2+m2NtDMFtoQs5j6HHrWxqeu23gqwt9P+yr9okQiMSdQfXHrWtYa3c6Bf3NlpoVLuZckMOceteReMbTWIL+W41aKQXCS742kzhlz2PTFZSvshxtJ6kOp3Jv9StL2QeUtwDDK3YNVC/tLmyjNwj5WxfyWKnqp6H6VLdRNfw3FvC3BH2iJQeOOuP1/KtDw1ol94qaBIU3RzDZLg8jHc1tGPY2bSVzJv4Cvg+6LQMQ06skyg4AOeK5zQNTfS9UhnjP3GB/DNfV978Hj4d+GrQzNHcWd9E3l4OWSQDv78ivkGSBrG8lif5WjYgj8a3cNHFmdKopO6PrTwFcQ+KfD+paRcOptbqEyRq/rjnbXl+j282ki9tN4aWynMQU8Flzwas/CXVpV0+3nVsmzmUuCeqHr/Wuk+Jmn2umeM7e+tmYW+pwksQuFZ+x/nXjyjeLi+hq1yy9TpfDgkPhuJULiV3Mjbuhq3cog3pJJ5OE3Bj0/OoNAvJm0Cxt5IRGEBO//npziuY8Ya82oXX/AAj1vG73khCyzdlU9s120fdgjlkruxTv7+bxnqUemCUDRIyGmkiGdze/6Vl/EvxA2hQNollI/lQANIu3aMH0Fb17dL8PtFk0mBIGupGyjNyQcf415LrWoXesXMd7eyGaaX91KzHn2z+gpt8zsXCGtx1vq/2C2tCpIj87IOexxkV7l4ejg8Y+DL7R55GdvK/0c56A+31xXz7qqi28PQxsv79JyN3oMcV6r8B9Uze2k1wP3MUohkfP8LcA1lUXK1JG/LeOhW8L3F2lvJZ3aqZ9Mk8lufm2k8H6f416r4e1iTS7mCZJPlBDfL1rj/i7oT/Dv4gPdxAfYL0BHA6HI+Vv8+lanh6/VQsc6AhRjn07V5OIhrdGl1OKZ7V8WrKPxZ4N03xFao1ywxBeEDnHUE15uviy+sNFbTo5vstsp2vJ/Ht9BXqfwh1GHWVuNA1GYQ6bdxsiDOBuxwfr0/KvHdW0ttK1S/smlF0lvMyJL2dc16OBrXjynBOmnv0K0MNu1vLgkxON2DySaz4ZFmnltig/dgMvvVy3uwWKlP8AVkYHrS6hHI7i5hTe5wvA4xnvXpXIS7Fe2iuY4mYMUjYnJ3ciqXiDxRHM9pY6dbRahqCttd9mfl7gn8607m6eyvGsbOCKeeQY/fthQ3tUNvosXg/SbfVNVkTzXl6RkEnnkCuec9DdRstRnigTeGNIttTlhEkBdVeROw78+3NSL8LG+I6Tav4ZvPO1eNMz6fcN806Eclfw/lWnYzWfxD0rV9JiSY2kimW3h67OOcn1H9K4TwTrmpeFbp7eKaS11PSZfKDg8smePwrknNuPMjSMXstzBbTNU0O1n0a9sbm0vLWbz7aSRCpAH3lHqK13sZ7PxBpWu2EfnWWsoYriNfmIY8MCPx719BL8TtP8f6DDpXjPTItQRjhLqFAssef4gfWs/wAbfBXSvAPh+w1Pw1ql/PpV4d4imIYxN3xx/nFRSrxk1DqXzv7SKPww+F9nY3VtazpI9sl0JXBb7qHqor0T9of4Yab4Vhtdc0azMOnXcJhnVF+RSRjJ+vP5Vw/gXxNLc3U9vHMzPC23c3evo3wpqNn438GXfhnWf34eI4LHpxxzX0MEuQ8KpUlGpdn5d+LfCT+EtbMErAQTqZYXHdSelavg3VpvDOrQXUDEr1cHpz2r0P4seFBqk01nAPMutNmeONuuVzwuRXmV14T8U2NnHctpMwgc7cAZOR7V5VWm53sfRUaycVzM+l/hz4jXw54ttLyNidC1sfZ7tN2EUnjdj/PSsT4r+Crn4ZfEZrtikmkXYWKU9QVb7rfyFeZ+APGaxwy6RrEElsko/dSSgqEk7YPbtX0tqWhH4xfArzJtp1fRc2075+dlHKv/ACP4GvPUXTvGXUJySaqR6mJ4t14N+zn/AGUPmuLXURB94Z2Hkfh/hXkltaw+H44p9Re2l3qQI925gT7DvTtNl1C3tI7LUrd74Wx+dI2P73b90113wk+FGqfEHxRDfato7x+GY3PnAnYD/s5PJ9/auiKVODT0Rk3Gm+eO5zPh74e3/wAR3kvI7ZrbSY5NjXGBgD0A7moPiL4ltNJ0O48K6OG+y2ysss5PLkDnpXrnx18eaVocx8K+F7RdKtrWMGU2x4PYKO2ef518s6gjW9pfksz5VmyeufenQk5vsjOUW1zyPKpDiU45GfzqWPGRxioSMucdqmh569q+uirI+fl8TLtuRnGOtatmuT1/KsmDk7vT1rZsSDg4+tBL02O38FQB7+HjPbmvsb4V2u20hGOpHSvkn4fW4k1CMnpkYr7L+GUG20txjiu2kjkqs9n0OPES9frW6EyPWs3SwvkoBxitRWRA284QDJJPAxXQ9Ec6PlH9t3xc7T6B4VgmAjO67uFB5B6Jn9a+WYHT7YstyWNzEM7VOST2GK7b4ueLm8d/EvxHf+YWR5zBC/VVSM4XH6muHhiSK6SVis19Dk4i+87dq8+TuzrirIozzC60a6FvEHCuWmWQ4br0H6Ul6l1JBp0qsqTTFUY5wIxng/8A1qmsZo7uxvyiGBt++XeME/TtVHUrWM6dZyXEhgu5mzjPDKOhx2rO5WhPdXFoviRWTKOCGwgwHYDGR9TWZY3zw3t/alSkjMZGcjjA/hNaNxeWaa/YTPGVhiUR72HDHtn8aiLibVr22YEoUZmmUdB6fSgXQikFvqNkl0yFMPtQg5JHfP8An1putMt3d2UfmMsMajIHAdR/kVRsB9gsb1riQCNz+4VedpH8VWLnUpV0i0Z4VcPIFeRuik+npTTKRbmhBv3tmlkdXxs2jAUEetVLOJbIX0c0ckkRG35fmJ96tKl2mqWjSTGSBuCQOAvem6fexJqt41vKXB3AIRwT2qdRGarNPpEhilYGBgAD1I7DmntbSarbWNxkBFcHYW7DqR+tPtrebUNLvS0axNGxJUcFvf8Az61HC6R6RZzyK0cgcxKo7r7imLqS3ksM/iO1h+zbEZshh1P1FWGj3aq9tbloppSSzjoR65pNXmuLW90mVFV0cDa46+3P+elSwxXg8RSRzYkh8ouzoMDHvT3G9DMsN/2O+gkcCUygRgnAX3z+VW5pHtNDs5Yis0cEhjkB5+f3/wA96q6fCpOqTHdLgbRGDyOfvVKSkGkR2St+7WQSSMOSc+tAl3NAwE6rG/mtKzIJPccZOKr6bdJ/bN28MHlyMGCqO5xzUuqySLDZzRqrNLtQsDjyxnjFOktRca4XRmE6nHmfdAJHXFIa1K0cQudMuLKOQwvCTJwMhs9j71WlAGg28NwpTUQ/yuehTtVmzie4k1CzdpECKZHuB1Ldh9KfbRww6HJG6+fJKwAb+JOfvA9qQE93cpFf2M5t1kj2BA7d26bv8+lKTJ9vl85VWLaRJMp49sVBrsyQ2VmBbs6I3yv/AHmzyKsuwbWEQqPJkQeZDj7pxzTDcRfPmsJJI9k0cjBSRxgetN1HSLi1/s24hlEdvHLsA9H68inWs0sVtqcEb7C2AB1wo9v89Kbc6gL3w1ZsoaSS2kKnaPvt/epgid7hp9biDyQ+aPmm75IHIA/KgWUdwuoT6cXjlljZRu6DHXbTrmzt47qyv0WNpwB56K3O71A7VVge4XUXty4iNzuCAfwH3/T86AehA0UaeH7eKSWSOQHKSJ1L55Vq0Z4LSH7HIyFbxVUsy9WPbJqro1u19ol0Gx5scu2NpOm4dajnUfYtMt52dpBLnzE6MAeRSDcntJbgapqKzQvZyzIzGV+cYFH2W3k8L+ZqDBikg8mVOpPpj0q0Ge78Qqk53QyxfvEU/wAOOKqoY4I74NcRS2qf6nAztbPBGKGC0EkubdriwZomktYRvV5OpP09P8KvW8V0uu3NtdzsI5k3h4hztxkHPp0/Kqc18Dp1tL5QlhB+eQ9Ff0AqwRcWesxTSzGaCeIO8ZGCq+mKVhle1ktINGuhvlFw7bQwGQMHr7VMt4y29m6rH9mUYjZ+SX7iks5hdx6nJZxCZSArxNgYXPX/AD6U28CJoMM0Nvl4ZRGkbZyG9f8APrTsIuzy/YNX3uyyQLGTKh+8cj7p+lZYu9unXs4QXYQqGDnhV7VYSeCPWEQL/pbAPLn5gTjkfzqqwS8ttVjsYmiCN5ksZPLKOw+lMAF3di80y8V0RJfk2npGO4/KtDTVghutZljiSWMjYkIPUHv+FReSLu3smkTy43iASFTjHoaqLHb2mun7OQr+WRFAG4Z/8KXoImZriTRJ5IU3wW7hJIiMsT2ovLdpDp4ZzHczYdkfoAKfo0hn0ieF90EsTmWUp/HzU+tGCS306dblmlckByOi8Yz+tIdihbzRx3+rRWkbGW4G3YB0Tvj/AD2p82ozx6BbvbZRbZ/Jxj759QfXmtWxuUbWrmQwbJJV8uOUDA3Y6n0/+vVKJZxpN078JbMf3Y+6zE8/jTETTQxWmvWFxuITyg02wcCTrgUkaSNf6mLaNkkm+d3deFAGStUbhZDYadKxMjA752XsueAfetW3vNRuNcu7BgipOgcSDqqf/qoGU76RtQ0KG5kfyJBJ5cJPQ474qnPcxvrWmyeZ+8h2oWYbS79iatPFH5V7as6S7ARGWbhX9R7dPzrOv5hc2ektJ+9a25aRRwfx9qT2GaOmrOW1eC+cx+W7SFj91m/umkkMNzolulw+XMnmCRBk7Oyn8qNOiuItbu4LmVZtOki86aTPByODz/KktJ7ey0rUI5k+128r/I0fWNR3BoAm1O5uV1K0CPm0ugqRypyxQ8Z/CqtvYnR5NRhnkaa2Q/IyNnLHuPepYEubT+z7oEPbeSy2yntzyD6H3q0tpb6br9z9mkFxFIvzQMdxGRz/AFouGnUoQXoi0+3SKKS4EM3mK27Gx6nuw58QJO7iSO5jEssbemfmU/pTIo0OjXENugXy5fMuJD98c/L/AJ96fcPLcQ2U6oskhkAkYngoD/hQhWW5GiQi8vIUQSJsLQpGRlU6nP0qO8srq50+1lgZo4bYhUw3BGc7v8+lSRPaS6/fpYRNFdSqygN9zGOg9Kr6dbeZpF5BcvLG1uwEK5ODnqCPypiLLQadHqtpPaSbblFDSoM/M3qDT4baeSXUHCCzmbcZN3IHfFRuLawt9PuFXcpG2R9vBJ/h+tWNNlmn1e8gumMcVyu7f3CgcH+VA7FbUbWN/DUcpOyaQbo+fmVBwRinXM8Rt7KUxM8L4SKU/eb14o020Y6PdWl1J5h3nYw5KjsQe1SXMVzb6RbvCsbqh8uEA/MjD2o1BKw7T4ptP1G5nu7z7TaoMgMBz/sketVbCOV7LVJY5xLMqjzYycDyc/r2p946WurWcUG0Iy7rhR82XxyP89zUMFtIrXzJAIpZso0cjcqo6j/PrSBkh0+PUtF0+ZCIJ45sgYwGjzjcD+dXtRZRrNvA8bmDYDFK3V8dCfp/Sqt/c28ehWscikNvEUDL1Ve4I9OtWby4vNNl01Ushd2uzbDPI2TwecUASJ+41y70y5Pn2bxF5ZVbgEj5SKo6fZzw2GopZOt4CS0ig8JGO/8AWrlnpjxeKpAblbmHy98idQ3GduKq6PLHPLfWSRi0uH3FFBwCndc+tGo7jLq4Gs+HUuYY5FnglChl/jAOS1aOrTLcwWwkkAkjjBk44lHXBqpZEDRbmIieNLfCxkdCT1Ujv9arXEZGkadA8DToXw11vwMk5K0IRp6o89nqlvMlrGt1IqiIxfMDGRyfbjNcvrV1aadrHmxXOLZGO8e+On51r+KWFjBb38bPHL5eETdyozjbXmnjfVbW7mRIUMDEAyAdC3fP601G4rnPard/bNWnmXaobnA6GmwxyvMxLADb09agQRm6Ydu3oa0rC1ilncqdyLxg962MzX0bT2MqrhWBQkqR2+tdZokM8V8llOieS8ZOHHK4GRzWbZwRXFhMIzGjKNuMnNbUWkvqtl5iTRia1gG8lvm4/wAioa6lotQJ/ZjtaSwnys5QSDg575pVjGkXIe5jW4t5mAML5BOeMg1EftXiC0tHidGltEBk3NjcAeCfwAqyZP8AhIPLt0CySwjKRhxxj0NPdBsyvqYOk6kIljna2lYfu8khfoanvbaGz1G63jZbOgXLk/P7Uy0S/wBQspLZpibhZiYlBGVHeq5lvdZsrrT7iTdcLIDGBjJ9f6UthtXLl1LFo0CXFoZhDJFkxZyFDDnmq6CGy+w39hlUlGZGZs7Tnv8AkPzqxF9qitZrLYRciNU8uRhgsOB+n8qh06O807U5bXUYitvJA3BxgNjgD8aVrO4t9BtzY2txp0N5DKI2WYn5D95hzn+VOmktb/SLu+i817jzdsoJ+XnpT9KR9KkSC6haGF2LqTgqFPf6/wCFVri5m0vZJHCPJnmBZWUEMBxn+dD7jXZikf2jaSXcblJogAo3fKBjH5/4VXmht7+UxzSOlzHGGQxEbGwOadNJPDqbyC2/4l8z5UqnBGenH40zU1lTUJ5ra3UW4bC7V656j+dLcWw2G4j1x0sp5Wi8pWCgKMt9f89qIo9unfZ5nEMRbarLjec9jUet3bLcQ3NrbJDIqAt8vIPpmnandR3Vpa3RgIlYKWVF+6AeSf1pp2HbqMLRpZ/2XcSBUklGxsc/jUKIdLe409pDKzHZuwcjBqPUZkuLW1eO33Sq5O9Qee4NTtc2+q6S00qul2sxO/nOKavuLclhs59BS5iZzJFOu1fUH1/nWdAkukzO3nCW3lG3PYk1pPKmp2ElxI4EqlVDBuAMenr0rI863vbZ4XBV4cKpLcfWk7AvMt2tu+k3rTTugjcECFGznI4/pUd4l/ZXEM7lWilySo6D0/pUtsttqGjHJYzW6gLs5LHPX+VVTfJexNCZZI5Il+6cZJ96EIrI1zFciRbdPJP3g2MUWyy20+WiYQsc4I4/CmwFLizkxMwdc7g3Rjmktpobi1kge4aOVR/EOM1YD4b17K6CS2+IXbdtYcH3qGJfKuyskTNauCwU5wDVpV/tS02iVQ9smTleHGaQlNRsZWNwsXkqBtH8RpXHcgilbe1vNAUjZSwIzUFiIWeeC4JCRoSjN1Ldv6VPNJcXunLJHKreVhdp4JqtfyS3NulzvXKELjPIxTBle3a3uLWdZWZWX7tJM6m1SUEl1OB6YqeSKVTHfFEKMeMYx+IqGaY21w3nBCky5UDGOaCSK4lELwSo+4sAWI/xp8rxJdsqv+7cck1BBPI7S2kVsZ95G0Bc4qzD4e1C+kVJohBEo3Fh1C/QUBYqwTpK3kGQhVbIx3NLqF7Jqd4I4FZnjIVMV0OleD7dZ5pA/nmJdyEjAf1/rWjZx26wXrKsUE0WJEKjBHPNK+o7aHNWnhe91KdHupkto2O3LdM+9b2neCbK0nZ5it0iZLKrDjHtTG1BBZzqUMrMQ6sDxn0qK3uRcqyLG/ndWC9aAVi/YXFtDdGe2s9ysCrqBwPcfpTE1SeO2kRlSMyKyOXxz6f0qrE1wLE7biMEOTsLDIFZ32qO4jmWVtpXIwozupblPyLm6WGAxyXGVZednIAqtG0MMrRu7SR9QGqGwUzQ+UsJd8Z3Hrj6UpjmuyYXZI/K6ccn8adgBWlW7jVSI0ck5PamzNHa35yBcBRt+XgGktnt2DearyTAELtPH5Uw3DOpgYCKP1brTJLRSa2kaaJ/s8cnBCtkEUx5YY3T9+0wY/Mq/Liq3mMZjGU8yNuFx0zSss1sPLk8uPf0JxkGgXUmN0qgJbktFzuDVHdShZftESbYuBk1CsQt3ET3W1CPmZBnNQvM22SIDep+7u/nQO5BLIs1wsoLMQTllFWmijkjSWNG2D7x7E1HaRPF+6Rx5bjBB9asLbywPJaPMFjJ3ZHSgVxZIzayiTygkcg4DdCKjRfLleDco385PShtt9bsskpLR8JjpUboHijYKSUOGftQBI7B7bb5n+qPGO+ary3C7EkaQs5OMEdKtfuLa5jYRFopByD0qN4mhmkh8lQGGQG7UxEdwwWVSuWiPao4lIeRZdxBHy4HSnCSTySAQPLP3TTmup5BHKz7iDx6jFAEERHlMHDu44HqBUczrsUpuMgPJ7VNK0gvA/mEs4wxz0qHcY2lTzOCOtIe5nalJja6k46VlPjzCccVauZTgr1wapcgdaokeHAcjr710Pha081jIPmYH7vrXOKrSOuOTmu98N2DweSyYEmRjd0zSZUdTfsngmZLbY9mejOo6mukskufP3ssV0FKpGrH8jVG0uni8oTxK8aMS7noavaba215I1/BcCHyizbFbk8dMVi2WircESCS6mieK4MjHgcH/PNTCKazt1BdLhXQGMR8kZ9D+dWoDcy2bSyFMbMhc8oSfSoLlYpES8iDRXEUqKyjgY9RRa47kErRNA5ntnWeJ0X5emP8a1rh4GnGow3TrH5ijY/XIHGak8prm6M8bRIHmwEbnf8AWqSyY1FbKaCR/OcmM9AP/rUCY/U7sxs94LdJIZpQHCk/Nz6CmNcR6fdXASErDdFQP9n2z+VPjij+xxWautvJNM2JZBwT6fzqWGGX+yPsLIs16JiV3NxgdxQFiG/CabdTkSlFljEWB1Bz3qS0A0554XlBR4vLVj0bPQiq97L9o0t1NuJL4TZZ++O4IqxdxpqekSTOfLlilVFOeAMdvei9w1Q+0svskUlnexhlijZ493cnkEVn6fK7XLW13HsPls6+o44qe6A1S0nmgkP2m3VUIbjjHb/PeluzPqkMExljVoogj4Iz+P6Uaj0ZmWtuL8C2Ext/MzIpbocdv51rabbyXmkrYSvsn83crhhgjH/6qg1ATXVnbT29tGBEMSPH169cfnUl26Wem2lxaRSFiSXXPAwcZoFsV/JSSyvbGSP7RdJKPKGOWHeq/wBmdyGkjYXY4wcjGO2KvfZo4JNP1VMmUSbpVb070p1Bhdf2ihjuFkm+RFPKDPcU9R2uyl5/mPNO8rLPBHtMRTKkdDz+dTLDJqltabHI8uEsMHqeeaXVhNdXs14sKCzd9mU6E+h/Wo9S1KXRrrNrGPsm3YwU+o5xTFexHMsl9p1kNjXN1GdzN3UA/wCFWdSaC80NJXQyT+aVAZcE+uajuYF0zVIJ7d98TQ52bueR/SlmkntPssvnKVkOVkB7ZwRiluO9iujQalpFxcTPJBNCwiLZOCMdAPwqaIwTaek24hYYwC/Xj3/OkuzcWVxBcywxz20rbtinIPuRRqJdZZbiCFDZyPzGvQL+FO/QW+qHW14NSjFokjK0UbOu/wDjA5/z9KbbsNXtVtJJs3ELFlCnt6U/UlEF7FLbxqkTxcsO2RyKgmtrHSri11G3kZGePJTOeelGw9yS3lGoWTwLGnnwzZB25JA5/wAafNFBfWd485InWVSZBwTUGm2ktlqcN4X3QON/yj5vwpDb3doiXUDCbzZNxKsCMdwRSJ9SUpFq0UzvIyzxoPLdjx6CrAjn1hY5PNUtZQ/OVODj1xWXe3bw6mW+ytLZuwDJtOCM9sVduZo7XWJ0tf3MEkJTk9QccU7X3HsSCAaolituu4xZZ3H3gc9aJLlWQEK32lXxvRuv1AqEPDo+rRXEMbCDyv3gPUZHXj8aaiw6LqFteQXKz28q/MvTOeuadr6D8yO6kYL9pgmZboSEOrcqfTFXTJLf21xdgI3SMo3BDeo/WoltXsb+G5ngQ2k7bsNyMHuKdcq0DtG0BFnPMDujyOM9c0loAs8rX9oxghBeGH55AehqndzW8un2k8ELRXKrmQAHGelXLuWPQLq5tbWUmNwI8HnAPNSO/wDYki7ZI5YrmHO7uCanYLXKUMK2a211CXlnLEkE8D3qFbV7eSS/il3yF/niPrnP5Vd0+N7OUrdsHhaMsCDwc9MfpVLR97XTpeptikPbjj/OKrfUS0YlzPJdTPe29psTOGPqO4ov7rdcGWzttsewM4XOAcc1LG5tzLbpcn7N5gUA4yOaS+u5rDV5IiU8nb5bBO/HeluPYq3EsFp9mmtA5LLmXccn8KJJxAlvd2kjLIDuPy8+/P51Z/5Bd5IkipJBKnynP3cjio4rddPvLQXUbywSck9gPUU0+jFbsSBSbUanHPtd3J+Yngim3ktzdq13bBX5AIzyfUH2qJI42uBDPC/2ItkEdOtKixWE0wjZvszPjI6gUmB9gDr0NLyfakzx9aO3PWsC0PGSKUcHr+VNU5pSc0gHA5PejoOKQfjigc80xgDn8KXNGfqfekAzilYQ7vzTeevWgZNL0A7CiwAeaXB5OOKBx1ozx1NAxcZ6UGgHH/1qXr60CExznFHb/CgHOOtGeP8ACkAuM/SjFHrSjPqefSkgADrSjnsaMCjFAwA9z+FOA/yKaOM9aWgBcml4yaavNO9KYDgPyoGOT19Pakzk0YxSELk8Udf/AK1LnFAFGrGNI5FLj2petA696GADmg88DtR70Y96QAByO1L6nn8KbznHX6UucdKYC0UpOfc0dRSAPbNFAGM0uOp/lTQAOecdKDyKOvHNAoAQng1xfxInWPSyMnOD/n/PpXZ59RXnPxTulW2KBe1NbgeMXz5ZsDv1qq7bVAPPpTrgkSEEnk1HIgOOc49KsdyxaXSJKNw/Cm3EmJSduAT1FVoFP2lSfu5q3dlTOUA4x1qibkLbeCR+Ips6BAdvpjNPEWFyCc+9MkHGFO0+namIpKGA5G4DgetQ3D7V2KWDZyaubgQof5QOrCoplDxE5Db/AFqhMg80yOjuoKDtTkeIRyuY2LHpntSCJX2IpKqnORSxs5dmDiRR/epXEVFUxsecu3IqRULkRonOMsaY0p80ySI2e2BkCkjJj+7Ix8zr7UDsSRRljh0xGnT0qaeSNEVmDK5OBjsKYw83y4FlxtwSWqSQ4lXJDopwM96AF8rbH5cUhy3c0+3nkIWParBOTUcMnkmV5Eyx+6KZEyRqR8ytIefakBanuIrqTfIhAUcbRwTVZ51ZTKoKknGPSopWyyQwyE7eSD6U+Q7mwOVXqPejYBzqyxcuGL9B6Uklk1qE2qCzDk96rqA586QMqrwCO5qUTMixyrMQTwVNMC3ZyeVLshQ4zz35rUjZWZnlUsh6qOayLdmtEkVcO7HIIPNalg0kkJkI24GGzSGLGrouRhIjyAvWnW8TZV0Te45O70qS3ZPKaMAyns9KeIi8jlAnBC80bgxsm64DB5NoY52L0ohneNsxrsA/jPWkcBNjwDcpGCx7U4OYXDkiZxwY+1ADEthLKWYmQnv6UimJHZXYOc4CDtUdzNdsMqot1POAeTTLVTOTL5YU9GJ60xFpnYTqWCqo/u1JNkxZVAqueG71WhiWJ5PLLPIvUN0qZkeQDzZCxHKqvSkxsrpJGCRt+cNhmYVZ3R5wo8yUEDe3YfWqcpLlg5I5+6O9TCBnRWPydtqnk/WgQ5WVbh0bJYc7z0xT5Pk2lflQHJYdTTHQlgCMMvGwd6WadlZcICUOPamyhXnhGM5K9h608ImS+4k0uFQfMvXq1VnOZMAZz2HakInUefJuYbdg47ihgDIrqPl6FfWnrB5xxJJtHYDvU0KANsC/L2Y0itiIzBciYFo2+7GtV2V3cR4EMangNwc1M+85C/IeqyHpUF2FuYvMbc8ofdlehNNEEqWwkGGTeWY4yalu4Z5mjt5igQRfxDHSoZJri8ijmSOOExvgqTgmluJUvlRcnzQCqoxyaoV7FdvOsLuGKSQxwSx8bWyD6VRvozZ3kNws5kjAPysMVYxgW9nfBjIOFYHGPSomn+xHbLbCWMHaDJn86A1Zm3Vykvl3FrE5HRs9jVPUriae3VogBIpyxbg8Veu0n0+XzkYGBjyqngVmai8ckAuYyxBOCtC3BlF5hfKZGciZeSPWpYGj8skDAfv71XZi0YmhQIAfmFFoP3jbyWHVQOlWmBkzjddvx37VoWcWW6c1UdM3jHnGa0rOMk+vrVEmvaRAhecmtq0IUgdqyLZAm3nitW3YqwyM9uaAL2/BztwKsqCRjpnvVcHacHn2qVZN7c8VSJJVLMw59qtIcdaqI4Ujg4qZpAx5/SnexVzVtZcEDrXQWEgcLyRXKwy4bgVtWN1nAx+NUmSdvprYxzXUaXOVbHp61xGmz/KDn8q6jTZ84wetaIhne6bJkjjJPGDXjnxe1JZPijAvm8pbqNv9K9Y0qUqUPcc14V8To2bxRHq7E8z+U2RwQTivNzJ/uXHud+BjerdnsHgm9l0eCHUba4/fMvAU9K9D+MOht4m+Hdnrkc6GeEeXNjqc/wCf5V4h4Q1kRIbNmAZWwmOhr1nxTYS6f8JVaSVlElwrcnhu/H61+f0OaNbQ+imrb7nj0RdbRFYkn+9jmrUDqoQsSzJ90n0qG3Vort2cEq4DBT0HrVbxFr0Gg2ovLrJjb5FjTqfQCvpb21ZyJXZU8VeIpNJik+zMovJxmJSM89M1m+ErFNAhfUru5YavKSZHK54x0FVfDmn3Or3suqSqI2MgaJJegUdqx/F/jaXUta+zxmKO0RCMQr/EPWsJyNVG+h0HxFQzadpninTC4WL9xccevr7da39I8b6b4i0GLR/EdnBdW6piO5C/vFH1/KqHgdU8VeFNW0NpSz3EG6An+8K800aW4025ksLsFLm0cxup64zXFVcuXniaxin7rPQtW+BUt68Nz4Ouo9RhVTI8DsBJGp6j3q94L0W28KeXaPD5d3ITIxP6ipvh9r0+ha1bXEbsIn4ZR3/zzWz47sRFqtvqFtlfKbDD1Q963weI5pWkYVotxset+Ez/AMJl4S1PQimZox9ogGM5I6j8q+Jvjd4eXSfGs0qW4iim5wvTI619LaF43uPBV/De2e6S7K4EY6EEc5rjviF4ah+IiFrora3BcyeYvvzivWqO+hy4VuL1PCfAniA6ZqscKkGGQbCvrmva/Hc8WvfDezbyn+26ZIAz46Dd/hn8q4K7+At9aYm026WeRPnRe5rt/B19c3Gg6ppGuwyRyzKFyw+UsBivMqUnzXWzPTlNNXF1fxRFonh+0sra7N1qVxEPIRRnys1BpttaeD9In1PVp5LjUNymUHqc9s1B4b8JQ28V9e6hdxxyWiAQK7cgDof0rifF3iObxPOd07G1dWQAjALDpmh6e6ZRXM9DM8R65ca1rV3cfMU3iWJRn5VqjKftEU8Wxv3/AO+jI65HWizlK29pdtwqkwSqo5P1q9B500ltb20TSX8Em2NCv31b2rSMbaI6NkZmv23neFbK7acFnkKuh6gj/IrT+F3iNdMvprSdj5NypQYPQ9iK2PHnw+Nl4GGouskF3FcfvoCMAKe+K83tW/sy9gnHC8Mue9XUp80LDpSXQ+xPEmgW/wATfhELxbrzNWsWFtKG5Ix9w/y/OvLPDl9cXOlxvMpee2f7NMM8bhwM/lXYfCHxbAbuz82QjT9VX7Pd8fKr9m/lXOa94bPhL4i3GnRTMbXUnfauePNHT254ryWlKFn0CKcZOJ7l8FZbHUdcmkvo1cW1szqGPyAgfzrz2+33urX74YRiYsMdMV3HwBZ00rxNcXFqs/2O2eNix4BPGf51xLO9wtxJabpIJHyQK1wStdnPU3sUbkqsittx249KrarqjG3tbHT7zFy558kbmAz0qG/1eNUm0u1tZJ7xlILynAXnt34rs/hx4G/srTbTVL9LWO0gl8yWaVwMj0A6nvXdUqJIUUl6kvw8+HWmTT6hqOp/a5zap5nn9ctjJ5PA79K8j+K/ip9auDa2dmNPtdPvlUwFsuSe5P5123xa8f6hr1pfyaDeSQafpd2oks7dfLV0HJJA6jPrXmfiJ11LWtN1plxYantSVlHCyD+tckbzd2b8jS5mbHwz8Rf2bqMzLO0ZguCrYON0bHkfTp+Va/xR0Gfwz4zt9cibzNM1ELHKy9ASPlJrybS9eh0nxpfRkh7d5Wjyeh5xmvdZLSfxl8PrzS5G3XNug8tie3VDSaafKynpaRD4auytyyEKzQkfN2Ir6M8E6xpXifwhe+Hr2UTTupa3XGcNjj6V8peEdekuICt4P39s3kTYHda9U8B6ydE123v7ZACCGwx4/GvKlelPmFON0Y08k/hvXLkSWTWkyS7HQnj61f1Dx7ql7HNFaTS6dAV+ZouGcdxnsK9B+OeiXWvaXaeLdPhR4JAFuVXoHHT+R/KvJnnSONS43GVQQvccV9HRre0gmedOmpPmMpmF1A01qOZPn+bOSfekEt9C8dxNO/lk7gobKqfpU1s0ltLJEqs8Ev3Qy8pzyKG019QlkiRs4+ZRnoR/Wtb2LSDUoRriA3VlFeWpILr5YyPcEVV8LfEefwp4hlstGa8jt7keRJHNzGynj/DmlvtRvk8m0tJ44J3AL+V8zL26dBXU+Efh9ZjR5NX1vU/ssEciySTKheViGGMADgdPauarOLXvG3LaNmc+ddXRNchmvLffbh9sltOCgcZ6E+nSvXNS8f6n8UNKXw7pcVr4f8tA9tDBNt80DspHBPSrN34Y8P8Axy8Ga7oWm3BfWbSUXOnyzL8zR4+79Oo/Kvn/AMPvfabqM/h+/wB1jqdnLiB5GKtG6j7oPoeK45NVlfsXTinvuX/iH4N1vTpNup6dc294sQVnxu3kdDmvMBp19Jp12JrWUqY2AYqfTrX1xY+NX+JHw+nuLzyY/EOjv5E0TH5nQDg+/r/+quMsIo73RtXjkiXYttIwAAGDtNaUKi0TRnVnNaM+H5UEIcfxFsc0ikcY60/Vh/p8uSdoY/zqKHp35r62DvFNHhS+IvQHOMHNbdgOV5rEtyPcfWtzTVBYZPPvVEs9V+GVuJb2LI5J4xX2Z8PYPKt4BzwBxXyF8LYf9Lh6nB719l+AIh5MRHoK7qZxTPUtMXagz19K5H49eMD4K+FGtX0cnl3k0f2a3A6l344/DNdpYKWRcHJ9K+Vv21vGznXNC8OQBmFmv22cJzknhQR+ZqqkrIiKuz5g8uaa2ZFVIo35EnfcfWlQwC5tlSYPPBiPePlJfsc066huv7PnkkKSGXPk9th9cVVKRWmpWPmxNOI49wbpuf1Pt1/KuA6xkbNqljqtqzmMQMZWkbjL/wB3NQSXTN4ft55vLluvuKh/iToKv2WZ3voZoVhLszSLnk8cA/571jRQxyaVLLcKVuklKQ47J3pAO1RIZruytTG7yoisrL0+vv3pkcMlhrFxaTyF3mOJMf3MZyD+VR3rtYHTJnkeQQDhj0fPb/PpSvLMdfiE25xcAyNIB90EZ60XEQ2dqi6ffzsTMkb/ADw7cnHt7VPLcQP4bWaKINbjjY3JBHrRZzQW13cyyTSSW5jaMhF5OfUU3TmV9DuIbdN5R96hh69KGMddTXMljp88kgikch/s44+XPXHpT7topNYaaErEkgwFbgBqraqwn060kBKXu3Y7SHjHYUl68aXNrDdLkQopEjdXH+FMBdMuzHc30N1P8zoQOOmOlIv7zw8WVVkkjbAkB/Wp4obdrqeCYeZdc5CdCuMgg/0qrYXsQsb+GZ3RGO1VVemPWkJEl/5g02xIhM0UTABiT94nmpklupPEVkQ5WOU5m3nAC9xUVvcwx+HoJUkk2xS/Nu5LH0+nSm3pa4u7SdXKpLtdw3VfpSTAl06HyNQ1KSBceZuRVbkbc5JH6VBaBLnTdRYKXkhI3HHBNTRMbnxHOLcn5huRH+Vd3v6f/qqa1juptJu1YLZFpCXMY5yOx/X86YtjJuCs1hD5zSQ+a+VOOCBVs3RbUlnkQxyRhUHmHlx0Bx37U64aIeH4fOTzCJeHU8ge1T6xcT276fLLao8LlTE/f8aCkTaOs76teQX0gdF+Z/L+X5fUfpSw2sCWuoSxzPKGGxQBygHc1LaQJJf3MsjhbhwHJPHHcEVDpVwr6jqkkMokikTYI15IXvx+VADI3W30dQgEghOcsfmLnmn3kF0by2+znDMFkkPde5FNdE1PS3kgUh7N9nlk4DnqGFNeaKO9tZZ42S4aMeYwPy59frQGw+yDTG/fCpdzkpGAOCO/9fzpLS0e509ZEYoYZNpt4jw3v9eKlV2utYdIgLadwRGJOm7HX8aitftCaXeec22eLJHl/wB7PPFArDr+SG4itfKQwXBIWdR1IByD/Krc1sdTvpLguLO5UeUEbk4x1x+VZi3Nulla3BVzO45cDt6N/ntV2zjuH1ZTdbfKmUFJE6hPr60xE0MQsdOliz++iJ3B+jN2YVQW+uX0e2WRFlEl1vzHgCN/TP5VYt1ilfV4tj3IDbUkZu/YimW8Hk6clu2Y4Y5PNlk7hxyAaQy1ehIb5Z3U+dKgII44zypFM0s2EE2qSxrn5cC3xnINQ6k82uXOm38I/fSthgeAEHqPTj+dSW7Wn9tXt7Cs0uxGRIkXoe/PfvS3GRW/nyaEJLGJJbeObMkcgy2f8/zp95eNd6vprAqLx8NKrnjj+H8qXSZW/sZ5I5mt7RJjLKQMt16fXpReLDfJaTwlFvA+dx4LLng/WmxJj7JjNqOpxWsa29y+SVHHA5Ix69KY0j3mgSM7/Z54HCIDwGJ5J+tTWt1L/wAJHexzxLFc3C/JKBjYxHU1n5MukXlvKx86Bsgt0Zj/AFoQy7eR2wuNKdA3nKoaQr0d+2P0/KmpMZW1ezz5N3IplbC4wO4/z6Uj31tGmlWs2PtUa7nb+8TyB9elSCG91TXNWtrmIWty6hvM9MDgE+nSgClHbFtDtrmRmiuQ4iDdsdiKmJg/4SGC6aMeXEq2+TxmTs351XuoH/4RqRJpP3gbbFGD0weT/XNW7ie1tfsAuM3Mcaptl7F+2fUUCZJZx3l3PqlptFpIrlnY9GI6iqs8qy6dDDdFYszAh16iPOMGr9uLoateW15MVV42keVR93jK/wBKoW1mr+FWeeEzO8u4Z6hc9f5/lSGjbvLpBfRGBtmQLeOY87k6Bv8A69Zmnx7G1aC8naK1jGN+f+Wh7j9PypdQvJYZtKuI4kaydPJhcDJ9CMevWrc9okOqfY7tCbUq3mzno3oR70INikDDp3h5P3xlVZgCyjJwe1W4JbmXWYmYIrOgWNUHJj7isyKW4XSpkgjN0DcB5WbhVUcKRWjr8tx9i0/UIEAus7WRTj5emRj15pgVFnt/7U1VJYfNtNhwU5fP94D8/wAqrW1xczaVb/ZUjeyjm2kSdSan0qe207Wb1bSNvNkiyiP1ORyPp1otFnl0q5jtMRmzfLD+/n3pAX57GS31iHzZFuLacAyQH5doxyDWaIBZHV47Y+esnylI+ip9P89KbdKptbK9Ika9mI84MeF57f4VYsgX1m9MEZtJ5E2rEe4NCAiu5n/sm0lgmKJausBiI6571p2txbWmtNJFCTcJGu0EcF8ev51lIwuNGuEecRyx3KR+Wy43Z6kH1BrR1O6tdJ1SztJZNwAG+5Rf4u3vQFyDSmcpqUojMMuC0i7c7scYqGa1gbTrO8besxkw+OUK/Tt3q/B5ralf2K3ZjmlQz+Yqg4PofaqIZ20CayuJSpkmBD9wo60AJf3CWesQvFG6NMgiVtuTj+8Ks29w0N3qC3Uy3QWEqpjHKt2P1qDUZJ7UacIY1lsn+W3lJy2Bwce9SyxQ2mtl/MAggjJ4HzOSOVI70yVuUXnc+GY4I1E0UUvmSyN1WTqAau3QS9vdKVpSouYfMuQw6DutUNKuLafS71dkybmMhYDhvTNaU0EdxZacbiZbW6lUMzA9s8Eenakn0KuU4Y5tMurqG2HmeamI42PWMHJzUsf2e40g3blxJaXAQRKcBgerfhVuC4U+JYvPtwjSgxIT1wRy3+fWsZ4YriK+iaSVYrSTKAfxH0NAGjevZwaxb7YzFcFMEr0kPYn35H5VNZEnWNSsL1B/pFuZJZl6xkdOfyrFudSke50oRwmaKMgJMeoOeQa6SaAjXUtpF89ZkzOVP8OMiiwFCxg05NIJkZ2XaQmz5iGHRh7Gq1/fXF3BYzwBfs8T45PIc8dPer1pEvk3NvGhVlDRqqjqnUk+9Q6b5R8PksGWKCTY2R/rCcnIPt/hTJuW5Y4bfxJZTI5jYwhpCDxvHb8ar6VbyXviO+iMRs7qTd+8cdPpTdcig0a5tJQold/lZwcqcjI/GpYtZnbxHDHdWy2skqBBcI2coR1z0zij1KC0muIoNSilUyCNMKDwC+fvCqturXvhSeC1kIlgP2mWFjz16irejmbS9e1O3dvtNq0biPec7iRxxWNZXcC2epWaSmG5kU75iOMDoB+NCEc/4ov0vtJE00hF4hCgA8fSvPGuJZ8/Lvcv94/yqbVNQleXymlLYY89c1RX5FQbmDFs5HatktDJsswQu84UoPvfhXVaTGli4XyVaOZgGwenNYmi2wluVRm+Zjx7122lWUb2slt5gSXzRh36Y+tJlxLELW1k1yfshkUsqlSeSc84P5Vpwt/Y+pXz2/8AqGj2tbnk4OP1qrbJ9oRrJ541kadfLOf6/lVyGVxeXtpIRE4UKjt035x1qE+5T7kVw8FjrKfZg6i4jVvLk4GCOQT+dS3nk6dqVleW6hYYwu9RwSe4pYzPDqkkFzbrKVQgPLhsHsAaZG0ttdeTqUKKknBQ87cjIIxS2Ybk8iQ2NzZanbORIWLlBznnkHn61VvXs51i1OB/JuHnPygc5z6/nSWCCx1CCK4ixZvyu7pg9T/OqtrZPYapGJVSWylfcCTwMnBqrXFexo6yqzwS35dlljm2NEDznHBpZ9mpWUkssrAwQLmMjO71NV54ZLSV5Ug3QSMSXbkHn/8AXUd1Fc2jyyxRBrRwFd1yeeDj+dStdAehIUXXrCBvOlj+zRY5/ix2NSWD2mqxQWcjOk6BmVJF+U8djn603UbTy5I2s0H2ZoQ8kkfODjkYqFLOO5sre6jLC4VWPy5+XtRs7BvqOsYrlopLESrEzS5ikJ4HHT+VVbaO7iEtg7ujFuHVjyc85pyQQmytpRBIJkdt20sc46E06yaO9gknt43N6smGAY4Pfp+X507W1QXGmV9PvJraY71ZNu5j/F2pkL3GkzymRw0DHaxzx04FSItnrdpez3LNHcoQxXcfXHA/Kq1jb2+tWrDz5GmQEiEt1AHem7NCu9h32o6ZfWgZgYpl3YU8EHoagh36XqNvdOftFrLywGMCn+VbXuIJEeKaCL92VbpjmoNOifWHbTzI0AXO0HAJ9qEwa7Fi7mnhvYZ0gUWRcsAuPm56mjVFWNxdRwCSCVyRt789x6UWx8txYi7Y7Pl37QevamtZzxRmzjuVQSMeXGQM0WGLeK+meTdR26QwSH5vLHB+tU9QYRObowIIXxuKjr7VZ8q4ij+wTurP2znGO5qibaaAy2lw/wC7LDG7pRewkNj+zwziSOBhC55QZ2j8aZeCOC7eQWiC3Ygdz+GabM0sLNZ/aAEL/gKQXbxrLa+crs3IQ9M/5xTAfeAae4aGMCB2wQpJ49KguYFtLrKw5t5W5G7oKmjvLu5sks0tmc7sn0+tPXQdVkspVuCIbeE75MH5gD/kUXBlCR4rC+aBpHjt88EHmqEjwz3EkMBllViSp9K6u18NWCwS3kpe5WFQyo7fe/z/AEqYf2VbaS1ylqBcGQFQpwV9Rii4HJWuh6pdMts5+zp6yHAxW3beELG1MMl7ctdrnBEfY+lWIdRa9U+VaM245bPP5Un2+W+T7GpSBo3z83FDYKzNPTbiPTZ43trQJEdyEOMdRjNVRe3Wl3KJIIwzgxh2bPHvVRL9pJzDe3B8oZwuP5Gq0txFeyRgwMzxcId3BHrSQ2Ti5awulVbnzQ+d/l9qry3yyXJe3R5ognzhxww98VFDOYflMA3PkZYc1FGfs+YWl8suDlV6fjVCJGadQtyjC3hxwiHnH0602QhQbhbnc7HOB94VBCI4Z3SbfJFgASDt7Uk8IimDrD+6k4Uv0+tAiz/o8tvFIpd5STkN0+lQSTBgZVhRCo5KevvStbS2vlkSqobOcHOBTNlvFIMyNPFj59vGaAGrNIV87zMu2M4607MjHfBuZgcuMdBU6Ti2lV44gtscAbxmmyI9pOT5nyS8ny26j/OKBkTq06idDHFsHK9yfWkTZd5jETNOeSc8VA+EmLbHkhX+8ODSy/eE6MFBP3V64oC5O7yXSCOTCiEfd71AUhkgIO9pR0A5p0sgTbNDG7KOpk6GobksStwriMHsnUUAL5YmiKpGqeV94nqahmYzPE2SXUfMO2Kek0SEMVaVCOSe9RLK0bF2X5O2KBFkMJ7YGOLbKhzx/OnvJ9pSOWOMl0HzntShPsckc6zBvMGcDrg9RSxukN00BbKSjqvpQHQVhLE8d2qII3yMDp70yKN4ZTHvAjlHY8UyPyxFLEzPkcpinBhPaphG8yM8kdxQCFZBJAyPJgp0FRyMrCN9zMw4OanO2SVJvKyvAYdjQIXhkkiZBsmGUPpQFivvgW72srMjLz70+AKI5ofIZ3P3QeooFm09swMqo0R6dzUcxeJklExL9DjtTEMb97b4EY3Rnlj1rO1K4JVJdigdOKvsYUlK732sM575rEv5h86H14NMTKE0hZ9wHB54qHcQelIXGDnPBoznHf60xXL2kQme7QDGc5Fei6cgjjKyqVnyNpHp6iuQ8M2qDLsDgnhq7uwE0RBSMXDsnyY5wPSs5MtGg6yQIEjPnIpDsH6Ed6utJ/aVmXewFrAhLCReBn0P61TjjilcLcl4Hk5yD92tOWe4GnrChW6tiyxu/c+nSsyyKWXckLwyjyAVjKnk/j7VHcRhr8wyFjE53Bk7kVdto1uLj7K8RjhUY3rz+f8AntWfbwThhbKBuh3OGZuefT9KdxGna3EN8yRlP3iBmDAYye1NSWWdLbGbiS3yzSK2XUZ5x61ArT2RjuIsC5WAhwBwc9QfepZJrK1u1uER08y33Ov90kdaQ0WNdVBHp7xne0UfmjAPzHPcetRxXotYLSeSMzmYmQg9VA9DUcP2ixvt4mMlvLAQpfuSOOPy/Klt4pYL9bW6VWjFsXU+pxnA/X86QMg+03cGqWepbt1vOSdo4AGcVeDBSPL/ANVJNvMTrlWzWckona3t3jmhESFokHT8auXiSahFZ2hP2OTJO8dGOc1Qhbuf+zdTmRoVNvPIFbZ6f5/nTHtooJ57eBT5E4GcnkVZkSOe2jtonBuEJLhHzx64Peqmya50uRJHBnWTCsv39uPQUFaCMlrodwLd7h1QptHHBz0zV6z8zSppbSS4RrZ4CVjDA5zyD/KqksEN7pkgkk8yUbVHYjHr+lRXCx3CzXhbMlsFR0K8EYx/jS3FtqWLCCaCdbe7hY2ao0g3nkcdqo6W0d3qC2xiNmHyRt+nvV838OpAl1ZWit9nl5IwPX88VnrPqFxEhjUSm3B/eD7wX+pp3toLfUZp5F5DNpG9oo3m3iRgfy/GpLeeW0ivdJmQS+YwWLee+cVPqV9izsZrW2WScA+YyjGcetQSm11DShfFpBcecFcDnBzmiwXJoEEXnWl1bB51X93J0K47VHJDBLOLW73RzQxF4VQ9D3zS3Ni2orc34u2S5VwTCc9KbdrdapJJe2iqoiUBnY89MHrRuDZHBdLrCR2f2g2+0HaXXluelS6cwZX08vGwkkwG7E46Uuos+oLbzW9mJ54owZHj6D3qOfyzZwSpAftIJLCPoCO5o3FsFqkkcl7YvISWIWMe+exp+I8XFlLCGVYePM+8D7frQGj1GxW72tFcpJyc8e9MvbqC+hlvlYq6MI246ccY/Wqv3K6FrRQRpksE7mKSGM+Xu4IOe1UtMtzOg043fkSszSBj0b2/nViVnvI2uoWEioiqxY98dxUd7cvKIZ0tUJRPmZB909x/P86XUe6J7S+uJrZ7S3CSSK/DHpjHOKSKQXmnXdrcxRvdRuvl5xk5PIzUUc1rawW95G7xJJ96LqSR1pLyCH+zodQimIlMwyVGDjr/AI0bsm4RvGHurWWFZZBFw/Oc9MU3SraG9t5baRCvlq2EHbim6hBKqvqlu4Cs25fm5Iz3FSLLJcSHUQhiiZNp2LwSRyP503sMitdObWFjsUmdWjUmMS5xT4FvbnSI9N84G6jlJUZ4K+xpJroLqkU9qDbtsxt3HHIwadLAbSOxuYpgDuDsrHnOam9xbak6z7NKuoLi28y58wBQQCcd8Gsy3MdyLuG7jZJoowY5MYI9sVdufM2G7km2sJcqBwVPUYpt7L51yuoYLxbgj4P86EVfsRWdvY6rp8/mzPFcWkfyg9GGck/WpbBpdWsBCpMzxq2124OO2KXVJFSd7uC2i+yNtDgL1GKnntorXy7nTptiPHv2buOetN6ahe5nWC3d7YfZxDGbpHO04GWX/Oaht2+0edFPaK12DkScgg56VauYjp62GowXJLBtx3DnjqKfHYzJL/aX2hFRyWIJ5BzmjbUSVyvE9tfNNFfB0uI4/k29CB2p0kiapEsRmeERx/IAM7qjuo7m6vF1G3jDLvwQSNpHcGn6rO8+ou0FpthOC7xLkKcdP50PUL20EjmbW5LbTo5hHKi8t2b0z/nvSzEz2psU2POpJ469KZqU0diY5bS2Xz9gZpEzhfUUya5t9lpexRbZtoL88Zz6flRa5Nz7B6/hTs985pvBpQc+prnLHDjpS59AaaGp2cmhlBmlUntTc4paBWF+7zRQeetKOlIoB0xQffNL9aOtABj1owKcOSaTFIQEdP6UoOfrRjgf0pBxQMXr/wDWoxx3x7UZwKAcUALigH8aOppQcUkJiZ+tKDmkxml6UxhilHSkFL0HtQJi9OaXFJnP0oxkjjNAXF/ioH40uPr+FA/GgYuaF49fwoBz2pe/vQAYI4pf5UD86M5NAB7UlKOvWjP1xSAQdOp+lA4xQevTml4HHOTQAA5/+vSjBpOB1pccnHNMBT/kUgGKPelBpALSdT1/Oj0wKMccZ4oAY4+XvXlvxVfy8DjntXqbHivHfi1c5uVBHQ9qpAtTyi5BaXOSBnpRITsyM9aWeQ7sgdexqJpG6Nx7VqSLDKwkUd/arswJcFzwRWYJSs6gdfatOVGlCbsgEfrQIY7lYx3T174qpLMJcgckdu+KtSRMkZwxz7CqroFYMFw+Oq0h7DQC8Q2Hljkq1RysnlSSGNhgYBHrTJjJjdyVHGRUtuDKjxCRtijdhh3qidWVEWQoiRtlmOTngimkbJvL2sAOpHSlVidxwQemcU4Zt8AOWMg6NTFYlWUXEi8/u07GqhUrIxUDnlam8r5VjUc5+aq12pinK4YIvp3oAsfZ2kVcgGVuu09qfcRbvLj8sqq9W96ghdIlDoxDNxVyY7kSNJvmPJBpDK8cWZHkLsFT+E9KYqnJctu3dMU8u0srRKAyr94HpTFcIjM6kBTxihjGvblJgAvzt3HpTJ1ELtCA2Tzu9KmSXEiThiCeMHtT7iN0cjCSM/f2oAhjmkniSNTuRPvZ70xpFe7HmRfugOMVYJVYAmzB74qBzFPOsURZAvU4oCxPZOjb5XBXbkKCK1reXzUR8Fi3BUdxWZIglyQw2LwQe5rV0xv9GDsFRiMDBzxRa4F2JN6NFGohUnIpqP8AZ0kjSMSN33U1NkCncxdm6e1V53leQZOzA/h53UmMkYRMFaSXAf8AhHVTVUrIsjIAVTqH9astEABLHHhRxzxzUTTjewkJmb0XoBQIQb1iVSplweGNPZ/Ln3PjaRjYOmalDMse5SYl6gd6qgGaY7AcE/MzDHNAEypIVLuwjQgggdaesZ8tQo2R4++TzTYYvnZiS7KCPamL82cuXI5C02AJGVdjHlz/AM9D0pyTOJHIGc8Mx7fSlEpMZ+YrF1KUu9JIg+zCMMEetICJmUz4MjDb1fFSNChjyHYp0JPUmo5MsihvlXpt70+W2fCBTuHp2FA7ESQvPhfMY7egPQVbjVdoH3XHXHQ1DNLkcDZgjcy96nWZGDLGdz9uKewhZhuO0DAzyasrtjiA8zcV6+5qkM7FAJWQcmpouergyH+L0pFMhuZQEIYFmzgIopsazJGzxR/ZlXg5bv61amlVRlU3t/HJ6GqczQRyhZbkzI3JHTBPamiQlSAQxSAvO4kVn44x3x+tSTolzi7tImjmikwNp5Peo5C1n/qS0UbjIz82BUdzPMqO0ByoYOSO9FgYy7uzqdsEmVRdRS4Rz15qndNLHE9lfs2GcFXHXH+f5VZ1RPt3mTW4MTjDAr1NUZZnv3KzhvtG3CluxosBVvI47BzCzNNHKcgnoBWTdh4GIjCmD1B4rQu4pLT93eMUyOKoXES2X7skywuMhj6VSEUGcJICAxjbr9anhDBGAGAOR9KjWbyZCMAwP0z2qVXLKct8w9KsRnRf68nkkmtW3QjBPTtWXACJmzyM1s23IA7CmI0LYZB65rRgJCgkc1n2zevy98Vdgl3HHvVIRoISMd/epBJ0wMn3qNG4Gc/UUMwLdMY70IGW436g/pUqMq/L1qqkm5iD0HpUivk80xF2KXDECtXT5emePrWJG+z3Pr2rStZMFeetNAdfp02Mckj3rqtKnHyj+VcPp0uCOa6nTJSWXB4rREs72zudlpNJuK7I2bP0Fcwujr8QvgnJfRxhrm1uZY3dfvZzlST9a0Ly++yeGNSmJxtt34Hfim/seax/bmh+IfCk7DZfI0kG7vIOw/SvBzWbiotHoYJO7Z5/4Y1SSXRtPusbHjlEE+V5yDjOf89K9y+K9/KPB+hWckxijKK6gd8968WvNNuNH8Ta7o8kLR5JmUY4DKecfrXp3xV8Qwa5pHh23KhYrSxQuyj7zYzg18vGlevGZ9JVd46I4nVtQg06yFxLNsiTkse/qK4/TbO98earHLOGfTVfbbxhcZPY0rW1z8QtQgt1h8jT4zuVc8t7mtzxB4gk0TSjpukyxQ6hYpuLx/eAB6Z9cZr0pzOWMTF8beITpWn3NhZQsHtp1iuHcbSpPYCvNrSPZe6juX5hG0gB7gjtWhfXt3f3MrXBaT+003Z7lux+tZcJm+ySzOv7+GJonDDnpilBdWb8uljpfhX4k+wXcMiSfPA4Lc4yO9dH8YNGXRvF1vr9shbT9SQBm9H/AM4ryDwNLs1+FJm2RyHBJ6Cvo690aTxf8Mbu3SQTXGmSYT3xyKylFKTj3G/dakcrpt0z2YIfBHdeor0ZblPE/hCKK4Qm5hXYZF/u9s++a8c8H6ib4FZD5Z+6QexHUV6x4F1cWkGpwyWrXERhOdg+6ccGuCm+SrZEyV1qV9Nto4IwZZDJNt2luvSpd4kkDA/LjawPrT3VZBGwXaTyTjk1EIpZpJIIFDhju9zXu3ujjsk9B1zImlwC6nLpFECxfOAFrlPDN7P4u8RXl1cXMkOjciHcvBftWfrF9feI9cGhRMVs1kAmckYB7/59qt63dQeGnk0qyuFMkeCwjPT3P+e9YTlbU1SH+J500LxZDp2rWivaSx743AzuPpmqHjP4Txz2Kat4Slm1G0kG+W1K/PC3cAelafjaO48WfDNNUEYe80qVSZF+8V7/ANKwvCnjm609oprO4eNTg49PWuWpUcLS6GsU0ro4JLWeG6u7Ept89RIEcYKsK9d+GfhWVZINU1CIPesi+WR1TBrs/DkXh74gvKL/AEmP+14lMkV2nykn3/X9araNM2ma/d2ki7Imw0YBrtw1SNXVGFeUuU9a+M/gqz8X/D2w1W2thHFJD9nu1jHO4DhiPXrX5661YSabrM9jNu/cOUBbqB2r9GfAmsWs3hHW9I1O8jjjljMkRlcABhyOtfH/AMafBj6nrUOpaLaSTmeMmUIucsO/5V11PIywk+kjP+GWuI0L6UHfcSHTHZhyD9ele1fE7T4PFPw30fxJAwj1Gz/1u3lhKnXP1FfLulPf+Hb6GeS2mi2sM7kIzzX1V8INfs/FOj6voxSKSPUIjcR7j9yRR8wH4V484cs/U9So7pSRd+GOvyr4R8RGCeKOHUbdJWYtznvj3rhbrVTZ2g0/RL4/bJZD9z5m5rKju7zwxLqXh63hEgjn/dK+fmU8lfpXZ+CPCj2ltFrE1tHb7Z1kd2cbUHdQD681pCPs43Zzys3zI1Phb4S029nvJdXkuZJoyT5+3GWxkjJHA61zfj3xnP4k8N6ha6HZ/YotFvFlktpHLSSKv8R9uf51P8UvH134gg1KDw9qQittKmSR7WGPyxKo6nA5IzXLwa6lnNp/i+CNX065T7LqUC9CDgZP41i/fd3sawh9pivrdst5p/ieJC+manH9k1GJRwrnuR/npXI3iXOjXtx4Wut5tJJfPsie3PateF4dA1PUvDtxxo2qjzbOUn5VPUY/HFULtpfEMem2Lh017S5xCZv7yA8H+VdEI39TWbsvI8x16N9I8QXaOCkqS8h+oOea+hPhx4yt71NOneXyg6LaXSoOo/hP16V4H8UNOv8ASvGl9HqDb5WbfvPRwehFbnwu8RxWt0bSckRSjapHVW7EVeIp+6proTCfMuU9W8aaEfBnjwlXaLTdTfY6MOFfHB/Gui0O+a3lljYtvj4ZO9Xtb062+Ivw5SWaZ/7TsiEeQj5gw+4R9a5XwzfTXGkWmpll37/ss5J5DdMn9K8uvFSjzIcLtW7Hu+tXV/H8E4ZLedhb3V0AyBvugDp9TxXkRVlu1lmLbHA8sn+Veu+PLn+zfhP4f0yFkRSpuDn7zc8cfia8qaA6vbwiIktGQwzwSfSu7BpKmmcMtXZkky3F28sYAjRVL7weKwry+tdQsDBZC6N6ZNrFVwg/4FV3U9T1PT75LOztoWMo2yF23Fcj06V13gXwhbaXot5q+r65BY6euJJt0Zdic9AB0HQVtOaRpGPLuWPhb4IEeo+de6dHDpkcJeS5uT5ayH03HtXN/FT4tXNxeW+kWUNpZ+ErlzbtJZR/f5wCWPUdDV7xv8TLfWNd0XTY/tB8O3NsYo7hjgM5OAcdAMYrhNN0KNdTv/B+oN/o1yTPYzt82G6hc9On864ebnlqdcKX2nudf4D8UzeA7+HWtNvFkk0+fyZI8cyRnt+Vdn+0p8OoPF2n6f8AEbw6hlmuEV7pIj0bA9O/avHfBVo1r4gvtPvEIwBG6/7WOM17b8DvGMfhPxDdeCNeCppOrZ+yyStkI5HTJ49awlPkqNoupRfIqsUeCf8ACVzW9rHr2mIUuo/3N6n94Hua77whry6voWrOuctauWCjplTXM/HPwPc/CbxDqy2RMmnTMRJCwyNp5BHtXMfC/wAY/YYdXEj4ie1cAY46cV6FOKk1NHn1nzxueC6yCdQnH+2f51AjkYODVvWWilvZZI2yGYnpjvVSPC9Aa+pp/CkzwZ6u5ft8cda3dO6jk9awbXDCt7TRyvPWrIPcvhKnmXEXHcV9keAkKxRDoMDrXyJ8H4d08PHHHSvsbwPFiBCewFd1PY45notvLHbW8k0jbY4lLu57AdTX5xfFHxdceOfiJr2rQl7hTctGrg8iFThce2Oa+0f2hvG48EfB7Vpo2ZLy/X7HCV65fgkfhmvgOzNzO0cUEZ/d/LIe+O5/Wsazu7F00VHgk+x3rmQyW4OyLH3h6mlu7uC2/s5wZBDbKFVpOj56/XmnTQCygv40lPlSkhM/w853f59ai1K/Qadpzx2y3FnG4BlY8GQDmudGzCeOe91W7inAXIDb4zgkdQfpWKJp7KG9imG6ORwq7eo9xWpdwTWWoCecPMlyRIzY6L6VV017SWHVZgzsitmNW6mmLUZqErxaBYsg3QQSbZc8kOfX8KfcF4by2mSYTo6h1VuMDuKo2W+WwJSQfZ/N/eg8nP0/z1q7q7LItpcxQq7J8mOnHY0PQQ0Mn/CQebby74gpbyF6n2qujx3VldxwyPZyvltvcnPQ1NLBAmrLcwHbOgBKAYTP19Kjt5Lq/lvLa5tkDy5AeLjH0NG4yldrEdMtItQ3icco4HP0Jp+sbC9hvDsxZRvb7pX2NFumzTZrW5OApwrHkg+1SayWutOsECbkjcAOPXuTRcETRJBaa9Mxk3q7A7/Ve4NLbGC0l1Iwnz4mOQF5JB7fTvUMlkj63aTK4KNjzkfr7/hVnT5ra11K7S3GXf7qngY74oGVYXkn8OyGyZI7eNz5kbDLZ9RRqTRTQ2nlM/2ngs6rxj3/AFpNPZ2t72GGJo4om81+Mhz/AHT+tXkv0utMhi8ryZGb5R/EUPWkIsG7ez1+BpowBKm1GUdcjgmorAyRXc8FxI5CljKx6Y/h5qe7kiTVrDbH5sUBCoW6MBxSW0TDxDf2cz+fZeU0kn8xigdipbSOmkXgMQuI5rjKgdE9D7Zqa8W9je2DKpt4m2yK/OG9MVW05EfRtSW0eRVdvnDDkL64/Kp3leTQS6StLJHIoct1Yjp+VAi7qdvJNe2skZQM4BlB6gen0qraYs7q+jt0ELyk+UT1AxzirTSNNqenTsypJMo+0M3QDsQKI2iufEN59oTZImfJOMAMRwaY7GSbxZNPZHVkFu+DIPlWQn1q5dwfbdL0+OWJ3nKF2kTugPeq+zzdLuYp8yFBvz/CDnoaS1uXj0qC3bfvkkPKH7iHsP1o6EvUtG7+xaxaS3MALMBHCU52qRgHPekghja+1eK7YmGNSUZPXsRVrUpLKKWzbe0cXlhU757fnVPzfsWquDIJLaEN5nGSwI4GKQ1YiG19JSK3+a235kfupxwKszapt+xSxs0i3GEWELypzjFVdODWWiTmEnLEysWHVOw/nTFWW4tbS+inOxjhUxgqfUUCZoQxrpt9qGGdxtwFJyeeoI/z0qezuk1HQ50t4vMlSQfavN/u9v60ljNZHVGeQs8kUe1yFwHcjjrVewLqt7bwWrW8znzZN3QgdRQUWJLdI76xldxFEcx7Q2BjsVp8F+kWumG3YEMQrR7f4uzZ7f8A16o30I1DQ1MoNvdJJ+6JPBTP/wCurU5uYdVgkiEbMIAMt/y0HrQIqQwgPqiyN5CRSbmTOQx9D/nvSXV5CLJWVGKtLkOOqJ6VJp0kv9p3NtPDltpeYep7Y/z3pFhzoflyRl5JJiSijmNemP50AaF3dJdanDPIQkGwRRSnqyngNWZBZLBDqiXNwGhjOEYN1btj/Pem6yht9R0sIjLCMKqDsM4/PrU8NrDb3+qxsvmW3JCnlgccY96AK8klobTT1nG9oTu8zHO09s9607fUXXxBcQ3yFPtke0yrzhAOG/QVnRhW8NwmCA3EAmJmZuqHsDVq78y4u7GV9htJ0wcffVemMfhTFYrWsduNDu/tiyTxq+1JF5K89abqM8P2KxaFP9FtyHy45c59KtWFvbaXHqix3X2iMoyJD1xnuf0qM3Mb+HUaLIaFv37sMjdjjFFxlmGGTVPEksBYeTLCZpjuwVGOP6VWt5lh0+9G5ykjrGoTkKAeD7VK21Lm3uBGY7idFaRW64xyCPSnaVJb2w1L7JDLOJ/uQkY+Xv164pBsOuFkt9NtpXURW0ZPlJgkq/f8TTo7WBdVt7g3DmBY/MkglzlsjlcVFDeT6jpYYLsWJhhcZIHf8at3C2Q1a3jmn3TJGC5X+I9QR79OKWw73ItM1CC/tdRtoY3hYKzKG/uDtWVLD5+kWV5NNKtwJfLaIE42ev4VduTcT63c2Ij+yTSJ88in1HBNZ0cq/wBi3FvdyFPLkVYZG6Mf4h9OlMk0vOsx4ijYZV9ixxkjALdmzS2+l3EF5d2Tl0IYzs38LHPQmnXN1C82lKIWYIm2ObHB+p74zShnstbltL+WSazmgZnkHrjgg/lRuUU9TuCmlm2cC2mln/dEtk7KmvZHXXLOQSMjSRLGtwRwR03fpUdpZKuhl0H21kk+XP3kH97P50+7lkuZNOuE3SWsriJE/ujPP9aBCW9kfsOpNeyrmN8RuhwC2aZepFJYadNMzSiN+SBw2O2as6haQW+rXy7vOsEUr5ZHzBv8/wAqz1kWbSjCI3kt45AN3QB/f06UDNTyv+JyJZXCpcqMzRngrUcflW1ldxlxePI+0qmDhf73t2/KmPbRC4sS0u9ZMNJA/RV7gipNKt47XUrwWW4NMpEaSD+EdcUARyCdNEVrcq0VvII0Qn50b/OabdpayeI7AJJ5TKo3op+9Ljj9f51BGDeWd2zMQ1pIAoTgSE96uXcccU2n3LxgvbRiSWUdCe31I4oQvIbp0c8t1qenNC1kwLM+VBBYDgH0qgIhc6FHcXKGdhJtPYhB2/nW9orXreInt73a8Uy+e8q9SmOufyqhZzLLp+sw7tx358r+6o7ikOw251FJbzTbuN2aPZ9nViOQvTj3qtK40e61Vmm+1xL8q+WPyNSzo93punXCvHFGjbFUjncKZZ3Bj12dVIz5RTy3X5WJFO9wKNvO11YwzWqBUSQeYknXd/eFaM0zWWs2kkrvFLLzI3UMvXFLaWg1HT7qF/8ARZLLEjEcBxnpT72ZrjR7ZryFw+Sxnj6hOw+vFDAuWFyLq9lgtmMEsodoc9uOcVS0+GXW9EvTftse0k2wbThXfPII/rUxaS0voLiGEA3EW2FicttPG4YpbFoLa9urW6MawRxn7zY/e+op2QDbsh9GtIJoDvEwZZF+4G64zRr4ubxraVQvmMRwRgIM8g+1Wd8l5os4a5WWOCTdMoH3c9CBWFqkAu9EgvFnm+2CQp5R+6UHQ+1SI0vKTQ/EceoJ89sI8EMc/Njj8Otec+PdblXXL3yz5Zl5+Xoa6nx3qTQaPbSK7rCkYjBI5kxzyfrkfhXkN5efbZXlkZsjoPSriiWxFJ2rkBickVJYRsShZS3PaoAyuqHcQVFdBoFp5rRsZAqgMcfhWlyLXNTRrFofKuFhZ2Q7sLzxXUm3is9Ggu7YStJI+ZA3I49P0/KmaDaTW22UMRA0TAnggnHFa9q9zpcSRXIMUUwJC4BBU96m5RRuoLH+y7XUE80FZQSMDg9eo/zxVqVLfVdPu7+KaaTdIBJEVHGfT9fyp0Ak0iTTzLbD7FMxYKw3D3P86dpkr2M08kVusMM04wJF+V+f/wBdQ97lp3K1uH1Rbi7S78vy1AWORcj0yTSpZRa9BL5l0BeRLjO04OAeRRdQS2ep3c3k+XaSSbXQD5GANMu59l+8tjZrFbBcDALBgRyD+tVa6JV0T6ag1ZltmuVkeCJstt4OBnj9ao6VbRaxEdOa4dJYmLx7lJDVdVvst59qtLUIpj+YqvTjkH9aNUlWO4sbu1haG5dAD5WcZB6mlF9BNMltxb3wg0951WRZCxO0hSemP5/nUEsBsGv7VLkAyyqEznAPQ1HdTRkWl1DD/pWCG2E4Ug9aZfyf2hZeese68WblM9e+RSejKRdhnFjFcWRMaT+Xt81gcGqljG2jXMi3riRZYiVkTOASOCfbOPzqa8mGqaNdyPB/pETD5Vb7wP8AkVAtz9utnS73RvFCoUrzxjp9elU1cnZk1m0vh+8hZp45oJ4+RuJznv8AyqO2tb3T9XtLqB4dhbewRsjb/jUFlNbMhikSUFIyY3zzVWwmVZ47d5JPswLMJM4bn/IpLsN7l7UY7l/NvbaOMoZiNytjIz3FVbm1kjSS9t49rNxuQjr9KqW0sAklhluZAkj53J2PakW+VJpbeaZxE+AHTrwaSVmPcnuBNeXjXwAwqbXAIHOME1ZuHe6+zXdvCJZViw7p0XqKyI9Q2PNa+XJLER5e8Lz1zUtla6lYORjZDtwiEcnPrVMSJ7j5oYHWDbcLyWU8jnrio9XurYxRSxlpLlPvhR78ZpYdOknnn8y5Amj/AIAPvetWI7O10ya6iSdWDojEg5OepFCCxU1DybjT4rtUl+1KMnAPJ9/1qpeibUrVZfJZbgH5nc4BreXVIka5VU3QGJASRwD3JNRarqBlEksQPlQRKqjGVYjr/n2o6gjDtfD8upRyXVzI0G08bBnca1NN0q3sMzT2xlmkH7nJ5+uKrXGqXGoxGZCYBHGFARgO3THrRJerqFqJPPw0KbI933vpSbKtY0/OvNOBffBE0ibcMcce/wCVZ0t/iGS1a5cxyAGSVeTj0rPuJRdW7qWeWT7u0L0P+c01ts0Zh8sR3BAHzccU7C3JLi6jhleOKR5bVQD82fmNQpNPBL9o8thbZAHHHNPZZIGFnLLGo4PHO4UkN2kUz2sm+WJWyu1u5/pVCZJ5kgmW5jcJ82NvY1BcxGfZMrOX3Ek46ULMbWaRWtxIhfCpJ0FIZLywJkQ+WkjYK5GCKALEdpJexIBboBGSxfdzj8aikujOYyrLCYxjZ3J9f5VAVMMsbiX5n4YdBim3Kxm4WSEO4Uc7l6/55oQrBvWbc8s8hmUcAdPzpLe4iljMUkG+4P8AGc0soaZ/tFvGIkVegNMlk+0hpgxikGMALQCFE0pEkEkipHkAKx4piKZlaN590cZ+UHkUgWOVPliZ5C2STyPyqxgXA8uGFU8s5YjqaBbkVs0aoI5Yiz4JjKng1EsMijycLDu67z0q66m5h3GZVMSklSMHHtWcFiaFSXdp8cdxQPqWIJCxMFzcvtTlNvIplrIVkMbRhyfuM3GKQyvOIwtthoz8zUlxOb8bicOg7DmmhMlRpgz200hSMn6/hVa1kaGSSERhw+QrN0FAy6MFQ7xyWzSI4uEAYs0g6YFAIcWeP/RpJCsZwDt7UkaKrFMbweFLU8QPPGY9qgqclm6mmqFeJvMkZpB0UdqBkZlEStbnAJPA7ZpLXyVikhkDStn5Qvai8MV3JEUG1lHRe596JVFuYrhSFKnoOtAhVWLyGG0tIOnqoqWN1u7NNsR8yLOXHWkMgjdJomBzyT3pzbbQqfOykww20dM0AOkkYpHOI1VUIU47n3qVWuLa4EgKpHcKee3NVpE+zMYC7PbuchgKdGqPGY5ZZOB8m2gZKpZfNtmlCDllx0JqsZD5EbmRmkTqtSSMjwAorGVDznuKUu8c4ZY9sbjBHagRAWCusiKxVh8wboabiZTJH5WN3IzUoVtrwFxlSWGKSZvMjjkaU5Q7SvtQxFOcSNBuAXCfnXP6hMXkySOa3L4qrMMNgjiublO5iPfvTQhhGeAc0R5dgPfim5x/9arelQG4u04yM8imI7XQrUw28ZKebF1ZR2rfsp1i/eRsyzM2FQtgAf5xWfpdq3knyn2MvzYP8q1LaMk+dNGvmMflx2P0rJ6myZfnhm+zREjzifmfZ1wTWpstYbNLe1ne3kmk3EuO4HSsd1mtsLDORLJjeP7o9hV26kbTbezyPtTDdL7DPFRsU0Nlu5fOjSMvO0aEF8fzx+NMmkSOaCLfI0mzJHXBPcGkjv1ineaPIlaLaF9/cVYmAiuSSySsYxnpkHtimTcdHHJo9xKok80TRDYHPGfcVch8lkmScgylArArgg+xqlzctdzzJ5cybUBY59sYpFzBfma9RvLQgeVyp9iD+H60aINWWBO0t9cRyBfOt0Crk/IRgdvypdSdtQ/eqWiEUS/IF4Yd8H65/OmXl5BNPPJDEwTcoDdSR6H9aklvR/bMsEe0WpVRknAzxSQO6I7yS81ApcWbh1jjVD0yOOc1Nrd0zNA9ugd0jDO3TDdxVK7hFneX3kzGNJWEeF/hJPen2ULWN1c2dzI5k8rG5W4Y9s1W+wkTTeTpctpcJlXkQSSxjkn6ULEtrcW+pWkpKSnc4fgjn0pIZ5La+e3u0E8PlFk8xRuXjoDRp/kO4hlVwVVhHGSVK9+am5VguLWWxvYbqKRJ7eVsyHcMdfSmXsj6bNNOFRoJpRtTHDjPGabpsMUzmyuJmTajSIVG4N3wajtpRqVnDpdtKpnDli8g9fSna5N7Fq5eO2v7mLy2QTIIyc8BeOhPemC4t9M86JJHeNo9qFl5TPc/rQt48elS2Zzd33n4RG6Yx1/l+VRyKG0WdLiMi7DADaPnB7jFMaFtRJoOqxu8wnili37AeGB7/wAqbDObW/iZbYLbXLndGeQfcfrRabb1pFkVlmhttqPngDGMEflTbC3Nzbrbfads9pG0o3D73PQfrQ9BbkcPmRu63C/u2lGQvBK/WmLMsF3d2dvK0lvKcbCegz/PpVm0uXv7RYmOyWNi7BTzjiq9pcw3+lOFtk+1RzjBRfnYetIomkR9A1ZzFJtt508sqDzkj0p9vG+hyqXlzuBKnd98H1qnIkF0tyZTL9rjIw2TgD2HrVqCGLU4X8+R98UWY3GMcetVuK/QFkuNPuLZo4RNBMdzq+Cpz3piywWmp+TcQPHbzvk7hgMaUPLq8SWiXKJ5KEnaPvflTR5mo6daWkbLLcROSzE9RxjGfxqbDuT/ALq2e7tsMtu8gWQj0z1FPtI4dMvpreO4dzKm1PTnoahC/adGkjmU+esxCbRliMc1FM8U1tOZUMVxCV2ypwR2o2DzLYhl0y+SCZFuFKnc5HANMCSukdlcw+WhkLLt46jrTheLexO6z5eKMbonXluOtR3LXWoQwm2m23EUJLLnBb/IxRsLRjNPu0Xdb3Mbi13Bc45A9qEm23Utn9oMdtIAAF7c9TTodSn1nTIE2Kk8bbX+XLMB3/U1bk/s820cSoTMGw7KvzE+9DGrFKKQ2N7cWsjo8ZjOxiM/N2qzbiKG+gjvrUyqUwzEYA75GKbNp1lJFcvMXS5jAyynIZT0xTrcp4kjk2yugtYhuXuQB1ot1F5MghuoluEjmgcwbvlz+hpLeG2uLmTT2aSGGV/M3HkAj0qxsk1O1htbSVf3CEl24LfTNQs8t7aQwwxf6VDks20ZI/zmhq+oXsNffE76ZGQWY7QZOFPNNggn0iSe3uVDQuuFAIOG7DNGqpFqenRKNyXiN8xHXFOMA1m1mjeYieHGc9MYGDmgRXWVbW98m6tS8Tqfkf8AhOOCKZY+Sd1tKGZS2QHyCv09qsw2L6hErSzjfaIAd2fmHrTJZr+9tRHCq3DIp+fjIWqVtinrqirZTRW9wIPOYwzSYBPRTmrS6jJDe3Vgjjaw2My9OvWqsRGoWcMaWv7+MkttHIPr/OmQ3UbxSkRss8T7WdOpP0pbMW6NDTbz+xri6sJmR0lBCk8kHHFVo0/s+98u6jEkUqZXv2pPJt78TTyM0d0n7zevTHT86ek8etWsx85Q8CYUsuD+H6035CVj68xz7UAUYyO/4UoHp+tcxoABHalByOOtJ2HNAxzikhjhRSenelxk0MBRz9aXOeD+lJyRR096Qx2cjvR39aFOT7UHjoaAFLZ6Aj3oBwRnP4UA5NJ+dAhwOaBzSZyPWlyeOTQAoGPpR+dJjNKBQMXNIBz7UYo9KAFAxzRjJoA6etLn3NIAHpR0pOnQflS0wFxnpQDj6mjA7fpRjjv+NACjJNO59ab24BpQQB3zQA7oOKPxNN554NOAGaQARnnvS9qTr060dMZ5oELn86O/tSZyTgUdOvNMYuM0pX600dT1pSTSAM5/ClJxQKMcUPcAHNGM96U5JpKNwFFAP1pCcUv1pWAZJnafpXh3xUl3X7jkkZFe3zNtQ/0rwT4kPv1aQ7uRnitIgcFK2e/Sot24hiancbiQQfwqswKsBWiJJUUJMrMOPatS5UzQI6MR7Vk78uCckVqH95artyeP0pMaKqPIQwHXuDTSypEDn589KkHzq3PSq5QLhm5GaQFd8r8oJAJzj3pjNLGu0IcvzvFTzMFZxwynpmo/PCh2XKY6DtVLYnqQIxlbcX2iPs1RzZlbz5MexHpStE8yDaA5zlvpSMsdy6qGMaJ1z600BCZfI3SI7Avxg9qZFcXRZ4ZJFZM5yfSnTfvixwGiXoRVCwlae5ZSuRnHNMll0F4h5jBXGcKKfIZJGjJHzk9utTK1rvw4IVO+Ka7Rcyxs3J4oAlZdrFIdwZh8zLUQk3xFDIVVOoPenwJLDG6xuC8nPNL5LLGEdQefmIpDGT/vFjKgMmOlPlVY4i8pZT/DinosMk2xAwjQZJxVd5luXMgPyLwPemNjo18u1P71g79M0xIymyMESSetIzS+QGkUEfw7aaqi3VGIYStxQJMuqizKyAfL1Y+lT2DI77SWKpxgVBaKRmNXAZzzntSmRrS6RIcMP427UAbtuoLKJJFWA9DjmmuwZh9mIcg87xUESfdLZk/u+lTzQyOwYssSjgqKQxk4K7hcuNjH7g6UjbAyCFCi7fvN3/z/AEpS6W5YCMyKykBm7GqksxaOMSsdyDAUdCKYFpcDjmSQcjPTNLMjTQ+ZyoLY2L2NRxjMQAOwH5h64qSSZVtwYs7W+8WHepGKqSg4LeWuMN702MiCMqAAeof1FRrG20ujtO/dB0oVy+wODkfwCiwDLaUOzHO4Y+YnoDUkLqJAU+Ykd+maZKBFIy5CKwyIxzT1gZUj53r1CL1BpiGNE7yNL5mPUnpTixdhHlhn5uO9Pmi+0cTxmNs5VR0FL5pgQgDewOFz2o0GthZox90kb/QU63iNuhdhwTxt6k02cF0DOMkjJI6mlUMqqS3QdKQh4YkhiTzTtisgO3cAOAaQOXKtnKjgrU7xhkyfkxyM9PpQBRuJWJUEhUboveq9zbSbJBJHsJbhh24q7JdxqojFuvP/AC0b+lV7aH7S8gaRmIGVGe1NCZKhgtYlSVjcxtH95e1Oukl01EmhhMkEsedsnTH+f5VWsZ2XdbzKqx4YKSPvenNRR3L2PlLczB7UqUCA52imIn1K3col5YTKkhTcYl4A9ay7rUBqaKJiIrorncvUkVZmK2lzDNZbpYyhDAjjFZUsbahHG8KLFIjYw1HqO/YrSzC6VYLhNxwfmPX2rPmV1zFIGCBflJ7VqXEUsyMkjKkyHjHWs6ZisIglJLLnBprQdtDPESoTG7EnquKtQJuRiV29iTUEfmyhVKAOh4J7irKsgB3sSzDkehrQkoRriXA55rXtWG36VlpjzCe1aVs2BnsaCTRiGPmxVmDKtnNU481NCCXPb61QjTSY8Z5qWRs4KnAH51nxyEN1OKsebnjJI7U0Mso+FBzipkckHng85NUw3A7E9PanpIUHJzSFYuLIBjv7GtO3nGRjNY6tuxxU8EzI2Oq00wOv0ybOM8V1WlTfMp61w2nT9PzrrNMnCkEcj0rRCZ03iF3/AOEN1URk7zDtArzb4A+Kbnwn4hguBI1tNb3CybT3XOGH5V6Pczq2kSrITsbGaytY0TSFs3vntkVolBWVXCnNeLmMFUSiz1sC1FO6O7/aU0p9M8Uad4hsgZbLUVWcOvYMORXm9r9p8XOYInvLmFUKjC/Io9MitKy8T6l4u8Px2N280tpbtshSVt2B6A+ldb4W8WXVv4SvvD+hWttZagu5fPXiTJHGSf8APNfP8rhHXc9aMnaxzGoy2PgzS00lLZm1S6hLwN3jx3x+deTatcy29/p+rF9xuFMMy+hORg/571a8UQ63pF/bXWrrcLqlpN+888HJUnqPWmzxLq41Syi2t5v+l25PGMckD9acbvc0SSMS5W5snlh+cT2T+dFj+5n+VW7C5vbuDW7yG1EsFxbFmJGdjY5I/WrOkLqHiq/sntVzOF+y3DHuOnNe7+H/AIP3Vh4DvNRtYFeygBiuVByxz1P05rupU+bUxq1FDQ+Mba8lgullGVIPSvp74L67bzmG0MxNvfRbJlPZx0rwHx1oP/CPeIbu1RT5YbchPYGuv+EOoSrcGEbsqd6leoIrGutpG696Jsa9ok3hDxpqVgxzG0hkjP1Neo+C4Zx4S1S9s7owzDbGy44YH+H9K5r4v6ZFJdaLrsE4KTqEkBPIJ9f1rd8MSRxeGltWlMLOxkIHRsdv8+tcPJeqmRJ+6jSjnkWKNgykyJyo5xmuQ8Qa1NPOum6RJJHqLNtkaMn5R3o8SeIptDgVbQpdXk7Yijzyo9SBU2n6OPCnhu38RX12jT3UhMiqMurDt+o/Ou+Ukkc6XUbMsHg3w7NJc2xkv5smJm4y2O9eQ/23Nqlxc30hw7RkSYHfNbPijxVd+JJbt53d5LeYOgPGF6cCsLTrm3so9aiaLzY5IS0bDsaiK5tWdKVldnsfwi8SwXUX2G7Ae0v4/LwegOMV56NKbw14s1LSpEKCGclAR1UnjHtWf8Ntam8pbWOPe6P5oYdQB1r0r4yWmy20TxLFCwSWPyZHA7difx/lXLKOjgy7KMtOo/QNaGk3UUvKgkKSP7p612viyxawutPv7UiRQRIcHJ2EdD79K8w0m4S8t4wcEYzuHWvTfCbx6j4bm81w8tqcbc/M34f561zYWo6c7MyqRuiBpZNTulmuFzbNwkZ6H3IqxLfLasLSBV3kb42xggdwaiWZYJEkc7VbgA/pTrxd0Xn42zrznHUV7jk3qcaiola6mW4t4xeWsFwqN8+YxyD61zeuX2geEdXtW0qOayuZesNuxxk9GHpW1famNL0a4u3Qy71xGG6MT0/z7Vl+AfDR128udQ1fyhdMm63hJGB6MSfx/Ks5S6M1imat7KbCIapd2xL2pAkcrliDVnxHqN/8Q/B0ln4Us4bWCHDcTFppj3xnv14FXLHU7cXVzpOoXcV+95H5atF92Nh0yf8APSvPbV7j4e+Lp9KeWWCzkbzbOZcgI/pn61yTlzK5rCOpz8N1eeFNatrzULSSCVP3F5bTrtLqeM8/54q5ayxeF9cutIm/eeH9XBeHByBnp+R/lXuOnfEHRvGVtBaeO9Gt9UMB8szou2Qj3IrL1z9nbQvG1wIvCPiEWkYfzIob48xH0DVhDEU9paG/M46M8iTSZdb0258MXBEWraW/m2c7Zy6Z6fyr3P4J/DXTfFmqW9t4gn+yXDxgPNb4Ul+wz6da5jxb4F1T4Ua1Yw6g8d3qyw7ftKqMPGeODW7oWtm2htbu2OJlYMxHUGvXoKNuZHBiqkrWR5/+0z8MI9LbUlm8xr7TJBHHIw/1kOTgk/TFfM9hO1ndRsp+ZWGDX6O/GnT4PGXhLSfE8duJYJo/sV6vqccMRX57+MdGbQdfvrZUYLHKQox0Hb+laztfl7mmFndX6n078HPE9tqusWq3EY+yX9v9lcbuBNj5WxXO3mmp4d8W6vorqxjvc3EQbgCRSen+e9ee/CLxOI5PsBCtMXEsTMcbXWvcPi7FHrWn6X4w0+Dyp4kEsqJyARw4P1HNeJKLjJwZ2yajJNdTufiVPBrPgzwX5SiK5FksjuG9D0/PNeX6zqkOsW8en6c8q3DkBmiXAB7/ADVFqHja6vbeCCxa3e2b/VedyRuHRR6da7DwX4MittGfV9T1SK2t4XEtzIV3MOeigfhW0X7OGpi0kX/h74JtdOt72bUoS8MUYbz5zsVmxyCx7Vk+KvH02veIIPDM+n2mkeHb21PkC1XiVugLMfYZxUHjnxnD461278Piac2Fza/8S+Zz8rkc8AVw+lLc+NfB13oV0Smv6JJvgcn5+Oq/kD+dcus3dnVSprdjrPR5Nb0vVfCVxmK9sM3NhKWySBztB+melT2983i3wlasYmGs6VIAzjhwQef0A/Wq89w2r6FYeILEsmrWDbbmNeWwPvA/gDV8yvY61Z+I9GgW9sdWxFdQKCQjnGSQPw/OtEux0t2RQt9UkfxJfSGBhcSBZGYnoMc/59q7fVtOtvEOjr5U+dSt1EkDIedw5HNeeanfwaD4n1K1uh5cm4AN6qR0AruvBkSrGklshSM/MCecVx1YuMndHTRcZQtc6y+8TWfxs+HbS6ikcHiLSV+zXsJ4aRQOHA/z3r5h8TaHN4Ok1CL5hC0eYnH8SkV2PxHv7jwr4wl1HTJSvmfI+Rw3qCP89KteJzH44+E15eLtF/p43ZHUoeor08Fo9dmeBjKTpSfLsfNLOXfJJJz0qeHrwearHhic85qxGSa+sj0Pn2XrXKnjnPrXQ6UoLJjt6VzsH3gRXQ6PnzF7kmh7ks+i/gzDmWIkccV9geDIiYowORgcV8ofBOHzHhz7V9ceGLiLTdMnvZ2EcFtE0zsegAGa7o6Rucctz5u/bL8WjVfGuleGY5W+x6dCJ5URvvSsePyFfPUJluZWntZnhblWRuoUdc/41p+MvEx8X+MdY1TzWlvry5eWIt0WPsPyxWWsNxf3ECIVhmfhlB4ZO5NckpXZvFWRHZLFplnqszyLOJv3QiHzEg9/aqE7yXWgxfZYg1payYdGHIk6jIpzW9tb3+oParJI+CIov5k+1RWcwXRtxDwqjeZNs6sfWoKJb66n1C701xLu87AnjfgR/wD1sUwNBBqN7aW33cErkdR/hSappcanTrxJHiM4y2TjcM8EVMqxSeJ454zuLJgqB0NAGbYxrLo+oxQgNJG4eRR1PoRUElgLzT4rs3DQSI+Akh++B6Crel+bc3OoQbxDcod+ccMPQ1Bdw3E+gzzyBVuFmxEueVXHWmDF1eW1ubm3lE0saqFRxjG4f1pl3Mi362aPKzv0K9APXNQ3wa10mzN0R0JJK9TmrFu1wt5FcOEmgePCuBwBjkEU2QitDG9lBeRzSNKjdCBnH401FP8AZKvZyMpjOZA38Z/liltZJ4r64VT5kaofKhz971zU3z3WlzQRJtdR5hVOOaWwxb+3heXSbks0bOAZQv8An61KJYYvFckqQsVKFVjZeAT0zTry2UaRp7NOBc5DeW3f2NW7+dINWhZyf9WqBz0bIxkf57U0CZTsLJ7iLUUmYxor7l2dCe2fappoXsfD4vnUC4aT5Ch/1eOh/nT9O0sJNqMPm+bCw3MCeNuOCPf2qAOIdGmSH97CBghs/nSKG3Fy9zJZyBiHL/Nu4Bb6VcklW01dC0h4wziTqFxyPeqWpzSy6bZ33lqIowFUDruHTNSyTpdalpjzkKzgeaCOBz1/lS3ESaVcRefqRiLSLIhMSL1I7k+1RyLDfaRJGuITbkHG/hye/wBelWYXt7fW7tbNPnfKxjbgY7n8eaq6XbrJpeorNGImSTeM/wB70NDGLqVpI8Fkqn98yjzZB121dlj8zVGnaYcII0DDll6A+56VRkjkfQIY55USeWQsMHlU9P8APrT7kT2+qaeocPCVAUjnAHQ59f8AChXGRWsSWUWp29w7kEkFAOTnpz+BqZLdYPD3noxdoiC3H3f/AK9P0+1EGsX6TSi6Q5bI5J9PxqKxlaPTtTtiWxNJ+8VvvJignYbKG1CDTZ3jVbYyfI/ofpVuSPHidH+UwCM7vVyRyPzzWdcgN4dhEL7xbSiNAvTPXNXDam2v7OcSZEfztEhyC+KALjG4/sy4ht4onkcEkMeie3vVKWKOHTY3aVUZD5caEYHPU/nT4ZZb6W4KIYnn3nD9UIGSMdv/AK1LJaxP4QkuLl2mbzNsZA+ZcdQR+X5UNjH3t3Z6dqFunzSxRqiPL2c45B/GpLMXF1f6jE6vFAYizH0Hb8KqSvawDSXNubix3AsSOWNTR29xc+K/s/nSxwXKF2CnG1cZH4DjigRDp0aweHZpryY/JIY4hjcw9ePSnxzTzS6dEsZeCOL93N3xnn9aaqLpcOprcXK3QkIjjCc456+3aoIJ5YrK2eGdnton8tk/iDnrx+VAjUW2Y+JZ4ZZN6R2+95VOPoR71QWeT7JcyCWSVpZAplA/1ePu5P51o2zDTdVnF3Mbhym4Fh1THKn3qvpUbXmlX5tMxwElhuGSq98+tIrQivop1ksZ0OZC4jMZ9a0Y5LbTtXuQBwvzMTydxHKn9aoazbvb6bHMlz508ZUKFHfswp81vO2s2dxGy7YUAm29Gkx0NMLlW3D/ANkanbwSbXX96+3oUzxU40QXVppt7Fc5uDhWjPRVz1+mKS1tpb06lGqLDLMpkdU64HYf4VUljJ8JRXBZ0uVl8uMLx8nr/n1oFuaW62t/FM6WmxhsZTGvSQkc/wCNZ5Eq2FzFbkxxwSeZNHtyWz05/wA9avqbeLUtMljUGVUVC5GA0h4DZqtZfbrW61fT7mQQ43SPLjq2OAfamgY+bdqVtpF5clreZ3BkfPRc8fpV+K6hXxRIqLMFfIRguEJI6ism4W3k0Gya9lV7iR8qy/3c9D/nvV+8vJjrWmRj5LNlVIiByQTgEnvQFhRp01vod5LHcmKJZSxOfuvn7pqldbLbSNOup0Fy7SbjKnXHocfjWnHZyRXWpWt/KbnT49zFl/v9sDvWKsbRaMYoVMhknDFzwsY7AfrUjNGe4u/+EjtpJY8QXg2ps5Kx4659uaqQ6bGP7Y81/tdshIiQHnOPvCpbqOc3GlzmQhHzHtPAUd6s20Mdrqky2ZjltoI32/N8zbuoP+e9O4WKcV9/xIbZoUX7PE3O7ruqSdjLqdhvczwyRl3UjAUehp9usz+HZJbeFMRcyK/QqTgYqG8txZ3OnxGVjMwWV0HQj0H4fyoCw1XNjBqJiEs0U427E6qg6GpodOli0HT7yGUk+aIhET90H+IU61uLi81a4tbSMwzYZkjcZwOuKikF5rPh/wC0IGtzby+WAOAx7ke9O4eRfhEOi67d20h86RE3n5dxJxyB+tZejwTPYavDCN0JPmMZONw7AVPeyr/aenzrL5MqKsTuepPvU0bSjVNQspXBUq0rbRwMdj7f40txkGoRQtp+nXEzG2uZMeYG/iXPBU9vSrbXxuNfSVdyMseyMNxsB4yPwrMtXTU9LktLiYM7PmFm6oo7ZqbU5nhGmzJi4tuIFkH3iehpCJ7PTSn9pwyzApA26Nx0dveq+r6r5ekwQtb77Ytl5Oyt3ANPsHg07Xb3ySJ7RoSrxNzliP51HatJL4dlggtRKVYyukzdQehFNCa6l6+Lyy2NxaoS0qjPmcDaOqmqdhbSNNfQWsJE86syAHkr3A/z2ptxGVS0d5HXzBtKZ4QjoVNJFdCfxGVSd4biWMrF8uADjk/jzS6huDqF8NKZ0kWeBgsYXoQep+tXpmhGo2LyWoUyRKnmr0L4wDUPlW50K63zvI6EBHfru7qR+FWLu4doNKmjXNtCcqccM3cf59KV7MdiMW0tvPc2lwxkEhYvIOgx0H0qC2unOhyo6mVUcllblo19KvzaY8Oth5Lhri1uVEr7uAMjJFZenFEg1iCzie6nnOAd3KximBNeC9WbTbiB1MBPlwoekft9alu9OibV7dYzEY3ByhYMWPcH86rXNzfNpEDgMi2qbFVAMk9mqKS4trFrWU2/kzSKPMkB4D9jQhMfbyyxNqekiFI5X/ek7jnC54qDT7u2uPC18LybZcCXZb88gYrQuHYeIbZ7hEjmmwHIPDoehz+dcV4lvU0e9udjLJDMzbF7DNNCZyfiDxFcahEtq1w0sMWQM9K5xi0pyoHAxW3p+hHUtQVAxRJT949BmuqsvhnGL8Wk12iPMmUdjhcfU1tdIixw9rB54j+XOBzXYaNaQ3CLuTYqRn5sdfw/z0rQt/hjdQ3zW0N0gkBwMngj2rUt/C2qTXhtrdI3lVSpbHUDqalsoNItFuNNuI4pnMMSEs3Y8/5/KpYI4LywjimaUi2iZVdeRnORn9aWztL/AIt4YkEr/LIu3aOKdeeddbDDEsMgHlvGB8rH1rO47Fm1ng1XTrTT5LmRJIlYxSIuQ3fnn607RrxbuKPT70KWMv7pxnB9M/571Qntt00BihEFyqj5c8MelTyWMsixr5AsruMblZmOH9x/nvV9NRW1Llndtp091ZzyK8UrjbuPypzimQXP9nXd3YyXXmCT/nn0HNUV0u3axladjDOGHmHPDNnoB+VRDS/tF6y+abeRU3PJ7Y4/pUobNMwyaPfXUUk5NtNCVUq2Ru9frUISXQJo1e7EnmKCvPJBqmmjTXt7FC1w24rv3luMdqmudFMd5ZrfNsaZgI2Vs4UHkmjRgixNBcaLdWt006LAwDtg/eU9qz4xJptxDqUVyJImJcqDyBmptQ0xvtMam6Mtqz7IyzZyAen8qmvrKG306bMqfZRKFQA5Yg9v8+tDegLcZfXEKQDUNPmbMrZ2hskY9RjpUN897qkq3lkeSRuh+gGTU93YW7RySwzR2saIA+zJPb9f8ansoVCtJ9qjVIrcsdo5Ix/OqWwnuZ97DeapNHJHCEZlALZHXH8v8KhXRtQvpYTLKLdGyC3C9PStKyuoSwKSvETGcIyggLg45qqNSt/7Pge5u5fPBYrGACmD1pLcBsmlAtbREL5asQG4y1JeaHBbNbyTSxk+bt2L+mfrUEF9axSxm4865fO6PY/ygVE+pQxXJkubMzwF8xrkgfnTbA1NQZLJLiSEoHadQkW3gZ6/0qDU7kMdx8yebIJA6AdxxVJdWeOaS6aFltS+EVlztJ7DNVrrUryyl+2ROY3Lj5c9qSVwLbvHeTtbxW7bzgGVCc1XM4DT6d5KpMfl3PjJA96oXl2ZSJBKqXO8ZHI/OnahaxRopklZ7gnnb/Q1oK5YjluBv01po0il5YjofaiSSCxjeymd9hIO8Dp7VAYIXtWSJJnvBgrjninSRSTxtG0KeYw+8/Wkytxsbw2SytFG1xbkjJbhhUdxcot8ZorfbEqg7TyCaducW8lrLKiZ5z1H5j8KhSMALA02YSfvqKQ9ixczSx+ZdQ4iVgCdvBB9MVWvXglt2nErFwcbMc5+tTvEkMkm4M9uB/F0zUZs2WNruOIBCflHUGmIjfy5o0CQySXXGD1AFTTRpNZhAUiug+ZHPGR25/Oku5HtomlmmUSMANinkUrwwvYpLFvkkY8g9KESRZWZ1E1xJsHTA3CljeFwEkRjGpIUE9TU0TCSGIW8REwPzkdvwprIbry089FMZJIIxzSuMdJLLZxIsiJhvlXevK1ExktZI4pJxgjnyzkUrFNQOyXeWXgbe9ViIQfKMDef91Dk9PpVITC6MMNwmx3nh6MV4p5dYbqSRYDNABwr8g04rcIFtWjWNyuMMMY+ppqrHaSi3uZ2UED5k5ApAIzGLFwSItxwVRucemKieCOOQOszSBuWTGMU6I2sVxI0geaPIHzD9aFla3uZCbbKS/dLdvcUDGz4JjdUcqV6PzkU0PJGizRIsYIwOKmkuJ4Yljdl2sOucgVEY7a0kEcrtPCcEbDwDQSQXEkUBWR5GlZj8yL2FTtCqRi4t9wg6ZbvSxgRzNE0ahZeVaTt+NIiJvkikmJROV2dKASG3MKoFdZ/M3cso7UzDxBbi3UxDoPeiPMAZGQBX6O/RaiUlJDGT5qg/KAeKB6j5ZEcqx3St/FinNiH96cQbh90cnFOR5YWaFj5akdMZqnPBJJCwU7mJz70xNkUchZ+pUHoafA4iMiToZMg4DZzmlhXNnkhQVbn1NOctcxB92XGAAaQhbTakbxyxFgy/KD1BqaGMmB4PK8yXd8u7qBUMkhZEmLnzVONtTSTLshnEh8xjn6Ux2HtK9xbLHj5ouT6055nlKSqigoANyjr9aQvEkqyBjiRcOD2NCiGO4dNz+S350AKyu8gbcAsgwT6U3ylVZYnmYsvK7e9OQKUaFAWcfdyKjm81trqAHThgetAxyFGgDIpZ0OG9SKjL7WIWIBX6bumamIaAq7SAJJ3Wq1wVCNGznIOQR3oEZuqGRYjvI3Keg9K5yQ7m3ZyTW1qUm6PIU4NYfPNNEjAOSM1u+HLcmfzAcEcc1hZya6/w4scEJMiklh8relDBHTWDFdomiOxR8xXo1aFjEZIGuQ7EZwqrVWxka2VlEyyxAhird6uWUguY3Z4zCiEYAOAay1NlYvXE8sIR5YPOuCeGXqBjHIq2kcUDKZnYGWDaY34+bNR20zGf7YtyhiKlRG1SLM91LdPNErOEXy3J/SlcRXFrBp+q3SMSdijDL1bPYVXjjha/edkkMkcg3RkcY7CrUMD3kc14ZGSSORQUPRffNSILie9a93o0LzKAQByM9/1qRrUUGae9uL0kpEzgFAfu+gIp9zd3F/eMzRb4DIADjhqWZEOptbRhjbS3IDenX19KdLOyX5toWMBaYKsqjjigYkSeVez2qAeUZOT/EvNNhQWbX1q487dKAhf+HnkVMnzM8TgSSvKAhHBb1OarXMAtLqcNH5kglGRk5JpegDZ4UhuZUEYkkLDk9Qe/wDWpQPtbakkrmO6GCGzwR0/wqMQxLdrdyEqVmDOD0Oe2fzqLUIJ3mnuoceWZuncrnjNWmS0W/JjuZzPcTfvYYRlW6EAdRj8aS7u5r+VZI1UQxqMtkb+lRaoz3WotJbqgtwqhlB46DNMupIUvmZX34TYy/w4x2osFySe8SUJc2kZ8xI8NgdfXNRakyWVxp15ZwtHLtDSEdMg1Jm20uSXynMi3MG3gfcz/XrRaZ0m5aOaT7VC0J8sv0zjjI/z0o2HuLdqG02C8LmN2csjDAJYHsagDyiSPU0uSSJcSKeoP0q1GjR20TXNusyJyI8/KAe4qpYRqb143Hl28kof5jj24ptX2JJtTe4mivNQiw8Bl2gDrj0Ip1zNbzTQzxQ/ZomiCu4JwD6Uxp8z3UMeY0aYEs44OKJFltZb23KCaJ9oUA/L70bgx+oLDpk0F5bPlWj+bPOexxT0to7OW1u0uRKJSHG1eQe4qEO0FtPbzRLh4iu1sMVPbFM0fZE9nBKX2bXKFuNh9aWzHuXH85wt9F5aKJgDuPJ57io9QleaW4ura2Ig37XGOCP85qhZyo9yIZ5SyTS/6xf4TVpNSe3tbixUttMwXzCOuD/n8qNg3H38ltaX0ZsISiGMFyOACRyKrz+Vpt/a30DlQy5KA9aLS7n0241Cyu3Equp2s3Zuwp9uiJK1rPErBoSecEg4yMU7AtSdF+zJY3kU7COR9wJXnIPIqSd1S9N4Yi1vI/OOQTn+VMtY45BbWcxZQAdsZ4Kn/OKr2SJfTtpsd6ViZ/M3EcA+goHtuSagqDVpJVt2it5m2mRemPaluVj0nVFmil3RGLaN3JwwqMAhJdNS486Yy7VXdwPx/KnRx+St7bXqbnCbFzyQfb9aW4WSK99t0p7S680k53ZVcd+/61N9nn06GK88xAsrbllXrn0P6fnUMMqPCba4gMkSxELuzkGrenXcN9Yx2EytGkO4ozdif8imJ+RHLDdW4N5cYlhlYAbTkEZpr3D29/PLZQCGGQEFuxBHINGiXLOU02dwyNLlXPQZ7VYs9QFol3pc53xu+IyfXP8AKjYe5DfyR2NzbvC7ksgYheinHIqIQzW13b38F0wV0+Ydx7VcimOmy3dlcKjxuPlDYLIfao7NIVvJbe7iOVj3RNyMexH+etS1YCKO6bTb6O4dUnilH31PT603U5pI42uI7fdDJJztHDDPtTYNPhu7pLWS4MYcERovRj1watReZFZw6dBcKWZzhm5A9v50+lxWKN7dQrfnyNyxuoVgc4x1xmrVzbi1kWe2lZIjFhlDZyDUccrw2M9gQs1wZR8zdB/nim2zzWdpNbXcQkmJGxW5I9qpagnYmtrmPQ2hu0k8xZUIC4xyarxJ9iliu96IDJkrnk+ufem2aKXmjv4GiVEPlr3B7UzRLRb1pbedm2gMVY0hPQmeKVZWvyCbeR8bV6bc/wCfypl0iwX01zBbD7FIdpbHUf5zS6ZfjyfsaM5gZwAXHeofNnQT2LyDynf5PQGhgj7DVsUo56U0jnjrTsDjrXMaC9qAeOlIOR0pxXrTYxA3SlWjAz6j3FAPPtSsMXp9aUHHB4NIT1pVwD3pALux0oo6DIpQaEAqj396O9ID8wp2QTSAOtHFHTr+lHFAC5yO9AGemeaQ8j2FKvp0piF64FKBjvSDAPejvQMUUfyoz/kUHjigBSOM0Z4o3UdO1AC8f/ro9aQAn1penrSYC0A5GKBxQB7UJgKPypd3pmm5yBzilUcUCHA8+9HekOfXNHfjpQhhnpRmgEnil9sk0AHFGc5PNKMfhQOcUXATOQOT+ApeAccmj2xS0AJnnvS4zSUdaAFX86DQTj1x0oPNICG4bZCx5HBr548es0msSnOQK+gtRYJaSn27186eL5fN1aYj7ucVpEDl2O5uSQfaoWPzAnp61NLEWc7fWo8cbWBzVkgpDkn+Va1sFW1BHO3jismOA8kcCtG2Zo4SMDGaA2EkY7s7cZ71BIoYj2q00y7Bzk56dqrTfLkDlT60AVbi3yx54x1FVQ7KAjAOAc1OwbzflbGe3am+WQH3DDE8EdqpEvcqmQRvLIHaJiflx0FNuomSFSG82SQc4qS4hDyqgbcAuTn2qBHAYyHcApwKY7BJbiSBYgDET1I7VQtPMhvGjAIx/EO9XJHl2tKHyG+6DVW0u5jdGPbtkA49DQTuXBDHM+PMI2nn3pRHltx5QcLTh5kqr+7UAfeIpzKssoypjhXnjvQPcYd0cRldcuOgXmpAwe02B2DuR160yNxOzTbm8tRtCn1qVYGig804Z2PA9KQO4xJWVhBGQ3OGY0ThYn2FBs/iK05UEZA2ETHqwqKdQGMKSfMeWJpjFystvujYoEPFIk7xzJISJMjI3VHI7bFWNAVH3jSxyJJIPNUxoBxigktQTBfMllT9833QKjixFNjLFm5IIp8Hlh/OZyoAwM9DT45/s8rPKA5J+Wga8zVhuXEKrxGp+YHuakDsV8xULNnnd0+tOtfs72xZ1YzDlR2xTrkl4lkL+Wh48sdaQ9xLmBY3TzpCikZATuajnnV4lCQDcvG5xyfekGfM2gF89C/ao76ZWRd7jKnBVaNg1AsI9oG5pccDtSss5jXMoCk5Ke9OUkKhXCAcrnqRQmVXds3h+h9KNwsO8944VKgRHGGbvUSDed0bFtpwXbuKlO2PbIQZcnGPT60NalGMknKHoq9qAE8rbc8LuJ5DEcCnL8pIiPzA5LmmPOyyKrt5cfYL1IqZ5N4EiIfLXjgdRUjQ17nqozJu6k/0oklhSDa2Q4PC9jTZmRXDAbW7AdPxqdbaORQWYAnksKegtSrKZDJEMnnrnoKssyONvIB6VHLIRII85iHRj3qaTaECqOeMmgB9vEERs5UDnPrUU0rTSxkyfIOqjpTppljQRqWfPpUSws4cgjZ3PQn6Uuo7iNcwyB0KlrhT8oA4pl2ZriZm2JbsiAY6ZqyVMkK5UW/l/wATYyarvJayBlSSW4mdc4xkCrJZHCqzxeTNu88yfJg8fWmWsUkWIZoUaNJSpMi9Afepo4ZL8ALEqOjA8nDCnTyxPaXdrcTSK6urDcOhpiSK8trc6ZMJY1/0YNgbT2qjd20QR5YnckPu8vHIqdRLaeZaTTlkch155xVK+MlhcyNE3mJt6dSRSsO5myNHOHeNXFwGyQTiqsbm8VlaPy5kPU9TVu6Z2IlhGAy5x0K1nMHnl83zvmHVfWge5XnIlnJLkSKcbQakUgBuDge1OMSrPvQdeCakZDFA4c5Pt2rQRSTG7oT71et3OfYdBWejYNXoOxNMk0UbKj1qxH654qijYXrx7VN5u1c5OaYF1X24xnBqZJQMdevaqCSg4JJ5p5kwRgmgRfDbsHqe1P356nJqlHMdmAePWp1ZSO5oC5cD4APIqeCTkZ5FUElJXFT27kEcZoQ0dHp0uWGOldXpspLDmuLsJcEe/TFdVpcq5X19a1RJ1d7eLbaR5kv+rDDcRXMrbn4ia4FtBLHo0ZwQf4zTvG0zN4fhs4nZZbmYLx2Hf+tbzXWl+AvDNlGl95kuMosA5JI7n614mPmk0j1MIna6N6xu9M0S9sobtBCkIETRKecdMn9K5vx/pN74B8XrqkUjf2ZehQZAfut1U/yrzaw8S3N9fSTXnzTfadjbz2PTmvbruKX4k/D+5sJWU3FhCFXaOTjlTXgu7dpdT10nGzNnw78QNE8caYmieM7BLsoNqXygeZt7ZPpXHeIfgO11qgn8EalHqEMWWEMr7XVe689a810fVZl8u3uMxXlm/kuB1I969c8B64dK1y0nQsMEElTx171wurOjKxo421RieCNFHhi6vra6s2gmkkDM7fwt6D/PrX0D8LdfQPPo0xLWt/GY9pPAY9Cf0rzn4raQZrl9RsJ+JyLgDpn1FQ6V4pXRbW3vYUMs6EFUHXdX0WHqKcFJHkYiMnI8f/aT8GyaPqP2iRNs0MzQybehGeDXm3hLxK1hq8Cxn7OhwrFe4r6Y+JN1/wALPjuZL63jhlnUfLGOAw7/AF6/nXimq/A64tYPtOnzmWQDPljkn8aznFSTPQoTtFKR33im0t9a+GYlhcNLaT/eJ5xkEcfnVrUvFdv4d8K6fawW/wBou5U8yN8Z6+9ZvhKXd4N1LSNStpILmRQiuRxkDn8af4Y8LWjIbjV787bWPEcZ7gegrijFrVlOS2IPCvhl7Xy9YvdgkkYuWm6D2zWT4w8TXOo6rNpO0CykjMlqkQ4PvUfivxlFf3dlBZNJ/ZvzRDeeS3qR+dc9d3z2K2N42WuNNn8qRcdUJ4/rQvfNIQe5E88Kajp95PEFjuIjBMuON4GOaqnS0XQ9VbIRrUFCD1IJ4rS1lrS9TU44YypmYXVsO6+o/M1saJ4IPijwnqR8ya21VoAVjbpJjk5/X8q6YRYSkluec+BPEH9iatA6vtTO1x6g9f619L2l1H418I3+gSoXhW3Mlq5HTPI/Wvj91exu2jkypjbBHvXvHwp8YTQWcEyvuMGI3Un+A+tY14qElMte/HTcwvDVzJaO9nOClxA2x1PbFereFYkgsbq8KyNtK8J0yfWuS+Jel/2X45jv4o1+y6rEG3gcBwOf8+9dx4HLt4ZuW8wLH5qqU7txXEoJVbozk9C/O63aBTGV2ruUn8xVNdWtUtDdXcvlRRA5LcAnuKtMuY2lJby4lJfPAAHvXGWsx8favHavarbaRvK7z1c16d7I57XItIspfF+rvPcyS/2ZG26CIZ2yLnoB3rb+I2t6VoFpJHp4J1OWDhGGPLUdsVv3eqQeAtOa0EsFvceUws44gJHU+p9K8B127m1qF9Tmkd9QtpClxuPLqT1rkk3N2Wx0Qjfc1vCeuI2o2jSHy/OGCc9HBr1Xx1pY8a+DUubcM2qW+RIAOQ46Eex5rwTVdPn0rTdN1KJttvNIWjYEZz3r1v4eeNkEUFw7lopCIbkHqAf4gKif7t+Rq4XjdGT4V1qTUdHVsbL6B/LuFbr7H+dem+FtTMEkc6SDzEGc+tcJ420tvBvitNXih83TLohJSgyCvZiPy5rS0S9jt7lhbuHib50J6EVwYinfVFJ8yue/eKNHtviz4LXUd7TavYLujTuyDqP8+leFaY7aQbtpsi33nancH0NegfDzxkNG1SRtkskTHD4Hy47ioPiZodnp2oRX1pARpl+wmiDchXzyCfyrqwFflfs2cdWndWMWy1LWNS0qSzubmS106T97Fb5446Ej8vy9qzZ9K0vU7Vk1CwguLhvldyvP1rRtnmilO5SVdty55A9Rio9XjSS9E0cZRTww9R2Neu27mEVyo4q9+Eehv5MulTS6fqO7OB9w+mK6Xw34mn0/TrnwnqCW9wXYuZF5bpyuPQ/1pvii8k8K6J9qDJ9pK5h3Hk/hWZ4H0lrLzdb1UmbVLhf3SAfwnvispct7m120dF8O9D8KaH4pJ8QK0lu3KQoM7c9PoKh+I/xAS/1m98J2VjDouhXERjimRSDMf4SxPbpVH4k6NJBoWm67pUhmkiCyyKh+bGfmQit/wb428NeK9NgsPEukpqmkz4VLs8TWj+m6uGrZvmextBNLmPNdGvp9T8Km2QbfEnh2YSwY/jiHJH5D9aXXb77PqFh420oEwXDKt9Ev8Ln72RXsFx+zWuqalNq/gjxNbvPGpCWF2QrSJj7uR/WuDTwfr3gvWdU0rWvDN62kakp8wxxl44ZD1II4x0NTFqSsmdUasWxl7ENH8S2viDSYGvNB1tdtzAi7hEzdTge1dV8Ovg9r3ia91GHw2JRpiSGWVrk4SMnsvqelY3g7SE0uOLRJLqeSwWcFm6bFzkj1z1/Kvsn4U+KNHt7RNKsrdbazCbQyjlj7+9evh6MXrI83GYlw92J8H+NPC0vm6lBcf8hG3faruOTg8YPXFa/wl1ET2s1vczOrRqcxngmvef2kvhJ9imj1m1HyMxd2X096+dvDN/a2niwee7fZmUqXHr0FcmOoXjdHXgMSrpPqYXxVnhuP3ceBMrEkn0HSsnwZqaJ4Y162diUls3Ge2cZqb4xW0kOpO0KE2+cA/wB7Ncb5/wBj8N3jBygKbCB71hhYOyOjGSjJPU81Y5lbuAe9TRscjBqscFj1qeI4brX10dj5Bu7NC2OWHcZrpNGO6VBx1/OuahOe1dHoIzcRgjr6VS1ZL0R9T/BCFmMe3g8fnXrXx48ZDwf8JpLKKRo73V3FsuOoQ/eP5Zrzb4FW3mpGRkHgAd8ViftNeJ7bV/G9npc0hOn6VD5TlDyZW5P5cV0ydo2OVK8jyBYylncxxLg26l45pB1Udqhis5TFZXVwnl3NyuFkDfdXswqVL46jDfaasLrGqeYsnXKgcAn/AD0rNn0+WfSNMkuZGjuBJ5aqG6R9q5DoJEn+0eInkiiZnhG1Nn8RPU/59az5Q2rLfpazG3a2be6t0YZ59q1r27+y6uPsqjzhEEjccByO5rO0a3nmt7+1lAjecl3z13AcAn0pkvcZqkEl3p0Dm5UTB1xk9B7Crd15smqCVTGcgDzQdvPrWVPbiHQUlZD9rjkKeYOcrUcsqQw2rSpIyooBbP3hnr/n0pWHc0rR2FzcwzwmFXQ75ox6dMf571l6a7XFjcKuSEYAKx6nPUn/AD1rRWd7bUGjmkZwwBVR02kd6gsI1Zb9IHaUspMi4+6PWmh7FPWfOvNMVnhMqofvKc4PoRS31o7Xuny24ZVKqZIieF/zzUkdm8XhiRllYGOTcQoyWBpxMrCG5giKtNhWaU8AetILlyb7DDr0mzPniPZGgGFUnuTRpUUraddgnbICWdgOeDwp9qsSRiXU5GPz7VBLEc+n5Vm6c1wb++geY7FJYlfT1/lQTccyRX+mCSVWS4aUiMpywUdSal1SRV1HSdsAlt8qqvn7x75qvZMbbSbltwlLzARMvarPlx2n2acFsW2f3Z5/edeRTWhQtzaS6N4gMMcpuI2bc4J/hx0xUEZKWN4FWUdU27eQuc0q3e7WIpi3+kS4aTf/AA+tS6XfMdYuxCC146EJHJ90+tJgMmu5LjSEjjl8sWxHmJt+97g1bv7JL+y0+Rm8h5/v8jJTPXFU7BbvUNPvFbbbCCTzHO3AY+n86mvGgGmW7O7tcykiM9cIeMH9aHoAl9cRJ4pjFqHCbBGjnqw7HFPtbGRry8hvZVaJF3HnGT2P8qduW3vbIzqf3KBYpN3J9xVa6Rhq8yxlZIVyZWHVz702JCyO0unzH92YllByOijHTNT3aJ9nsrwSsITH8ip6j1qvprCXQb6Nl2GRywyc4UdaSK1ln0a3u4FDKrgIhPGe5pDLkpisr8NbcEgO6MMkDHSqGngPPfPHN80y5Gf4R3xWnfiU6hYzWskTPIFWUMeA3WohbzXWpXkH7q2uJAfKJGAfUfzoEV7a0SW0LJK88cTZ+XhWJ/r/AIU+4ktGuNPVpJI5YWUsqDlhnuafBZpDo89ud8aRLuV+mZM8g+1LeXMP2GxuGjz5eG4Gcf7JNA0XG3y+KZrZGELXA+WRediYyDn/AD1qKLyo7G+jkkEyw5jJ6bmPRhUllLdW2vQ+cEEVzGSCvUIaZDLC15qDrGJbeNGTyh1cnocUPVhfQinvxH4etZrZVSKJw8memfQVNeMx1LTLuSVmS5jJYqMFc/wnFVI4VfQZ4UjBg++yueU9KmQi4t7C6lkKpMPLWMHhCOh+lAkVtM8iTUNQSEEAqdgfoQPX/Paks4pmtfMiAWOOQmRUAyx9RUwCPrsy2hVriQfKhXC7gOo/z3qPT5LmTRr9ZlWAxybgV4+b0oQND7uVJLu1lEmLo8urdxVqO8nSO5s7cLCZ+qg8be4+tUDHBJZ6fd3GTNu+Zh3HvUtvqBPiGcGEx3E8ZWLPIGe/5UAMcxXfhuYklJYLgRwlTww75H5Vav8AyrY6bbK7PKiBpCnRz1AJqnDavHa3LzSYELgIcgK7Z5GKv6lNuNgyR+XHCDvcfxg8496QbjdLsrq+1PUGUfY5myTuP3eM/lTZWiW0aV2V/Kxt+bqe4xUuovNDewLM20XQEbJD97yz0NZcGnRWVtfQszShHxHuGe/DUwLOqX0K/wBmyCLdbwkMp7OSf8cflWi0KX2uub5mCyxl52UcYxwR/hVTVXhv9KsZYYdoilUHHAL9z7VLDaCLXWFxM374CQk/dA7oaBlKD7ENGvEYSSrJIPKwvK46HPYVMLh5NO01oo5HSAlFY9Q3f+lW4nktrjUreKOORWiYxIOdy5zz9KhuTPeaHbtaBbZ7WRcxKRyT3zQA+KFND1ubz5zPaFfNkib72cfdIqpbXH2vSdUe3SQhv3kqf3U7H/PpSXjRtqliiuJLlm3XAxk47j8qTTroXN1q1vYI8U0y7DHJ0CDkigVxLpJbyx0u7Fyy5byxDnBA/ve9W7Say0/xDvgti5eMEKvR374qssMM3hYSTMVvo5NkAUcAd6fNcQWd5o80r+XdW8e1toJDsfWkMhlWa7F0bffbQKxd4COT6ii9vLeTQdJlkXbfiU7nPUJnABqaysrn+0dTiv5lWFvnZwecHkY9jUAggl8p1t/OCS7lxyCmOQaaEzQiv5LbWIoZQY7m6TbHcKPmVfWqVjDKtndwvcr+4lJjQngnvmprzVEXxDZy+WGjnAig/vKh44PtzTpNNGn6vei4tfNswrbSDyzdiKGCK13PDJBYsyeaxk4KjgnspPtVqD7RHrifalys4LTBOhjA4Of6e1QCCQWKKtsVgjcTE/3T2p0zzT3tjdmQ7JfmeFugXPIpi3K9sYIYb+O0H2h3JIVhyo9c0yDznsbPy5PKtrdyjLjJDeprRiu421nUYraFLaWdCIgT6dao2tg8vh2aa7uTaiNgowfvnPIPv0/KkUXbprC18U2bKh3LD+92D5Wf2H1pm5rp77TjE+nSIGcZPJI7Z7UapcW1gNOumO6WMKHwOHB7Z9elSQ2s39uXct5JujlUSEluSpHBH6UXAzmuLVdIt4rlmknDbww5GO4NWdRX7XqVldL+6s2QRRXKDLbem7+dQ2620uj6hE5+0NJKChj6oo6nNJDbm3tNOkguitojFEQ9Fb/aHvnrQJF/Shb2dtfLc3KXMq5jG4ZJPZxUdzc3M+ir9maNxandOrf3vYVZjaOx1lWWKJ1liKhB0kYj/HNVYbGO4gv04tp1TzNpPU9MGgZcmgWZrG6N0290Erwk8Kc9MenT86i06fOqXkMcRtbq9Zli+Xbs9cVTuZ1g0OzNwrC4mfa7p1CA9Ksapcvc+ItNmEjwW7oI45ep29M57mhCuJaJD9ivILqe5iaBfl2jhmz0I+lU7uXb4fZVsmuRFKGMueUB6CtJJZrLxBcQzSre2yxsny/xNjg/WodMCX6XtnDI8TrCXl3sMFR2z/npS2HuZXiO7Q6TBqDRvHM6lVizyo7HPp1ryy+uZtavxEqfN/Corp/FHiDbb3FqN2/7qbj0X0rD0Cz85/tm8o8RGAvU89q0iiHqztPDtgYNLc+Qsl3DgLGAcnnnIrWupkuI5JJIHW8jUDG7OT9PSljYacpu4ZGiu96+ZIueM9VI79qlQ3EF1e6xLIJHRlDbcFWU8cr+VG4irPqS2kIkVX/tKMqxy2R7Y/z2p95dsAL+GaWO+iI3DaRjPUdee9Q3t00WqvqH2YSQTn7mBgD0/nUlhfiXU5ZLuBnsG5CDII7daBF62mkjuV10XkbtHHhot2Djp0qtJNc3mprqSyRLbom/yuDnHqOtRxwWq3c0rIXsWPl+Xu+ZQe9ULx4LLWUt13LYMAhnHVc+v51JomaZlfVNZtb2O2EdnGmSqg4bBJOf1pda1G1vJrQWtvJLGrEnJJCj61Q+2Na36W1nJmMptMgztweDV53/AOEPlhWKWG4hnyrAEkKfX27UdBdSvrGo2cKQxWVvJ5u8F1flQcdafJe2yaVdSIr/AGs7chmyG9fwqO8mn8P7p0niuFnYKQjZI4+lOh06SwQ6mJoiGTJiLBsZPUCiKuD0J/t1sumyagGkGo7NgjH3SPp6f4UlpqELg3epiX7X5TeX5Y+UAj0+tUJVnZZtVUg7R3x0+lWlWe9VLuC5jaKJQOWHPfBFHURR0jVYrwR/bY5R5RLRlTwB64/Kq2mPBLdBLrzGQyCRSDwDmtNJL3XYTMqrDFFztXAB9iKgLy+I4reIhI9jZYrhAv0psEVLu/VLqaNone0eUsAuQW54z+lPtrzN9PELRvsxX7jKcH8aJGubhZrR7ob1k++ThQoPahbmZriW0NyFicBBKWNPoFtRJ3luNRzHbFIIo9rBBleOf8arSme5eOeK1SO3jBAzjAz7VK0L215JYLOpiVQZJVPbucVBfNBC8KqxmtkTDEcH64pRBjAl1qLZTy1MYzlCFxU0BudWt1WSdIRDk5f19qpXU1vC0f2JpfIIy27rirV3LZX0EENlBOnOXfklj71TBETzx38kcU07rHCeTGOXNMkRJL6RJUcwZBQN/U1aAa7221vYrE8RyZV+8SPXNR3NxfapG9q0cUTJtB3NjOOc0IGyBz9lujK9sksDH5QwyPrTp95jF4oRdx5UEHA+lStdNLIlvPIq7MAseVxVUxW6TvC8j+Ued69j6UybXLG64+zyz+YBKMYIPzMPQ0yee3u7V5Wdg/QgDgH61aWWBZ5WCtNAsQOR/jVeeRhFI9tCFgbk7l4P51LZdhJbO3awZY1YyMPvZyPaqkcks0AtFtczj/lpjGRU+5hvdZAzbeFQ85+lQ/ahdbnMhjkUYAbrn3oC9y5dLIsX2N2Ea8HnnH5VnHNu/lNcvJEvKqg71ZVY2RyyyPcsP4emDSSIXBSC1xIRgu3DZprQGNuLlfNlla3EijGfMGcUi/abbF1FIYIXPDDoPwp90xmiNvPN5OMZYDP8qJHhiiFvLvnhHTbwSaZFrjZc2uLmKdZ3b723IyPemIYS0UqI/Xcdw6nuKdZyQ2k4LRbISerDOP6U8ztY3O8Sq8TnGBjgUh2HG6W4eOS3h8vYSTjsfeqt082pTeeZ0t3QcEdSfYVYntoLaW3YS7mmyWVegqrcCJLlfsqtKigk7u/+eadwaHKRJLveaSa42/xDg0/JvXaP7MpkP8S9SPpSF3Zllhi+zgDgg9PrUN7MztLOsw8wY570ASokssjW8sqKidjUcDLNFJG8xIjyFwM5qO1Cz72jYtJ3z61Hv8who4vLZGPmMlAPYmUwSWBRlbzSMKO1RI5ECW7xxx+X1Y9WovI2nhjljZSFGCR1qNxFLHE0fmOy8tuHA9qBJCq6yxuzyNJIowo7UsTfaIm8tQrIfm7YoLNE63NvGqxsNu3PNOnWK1ZJQzyM3LKF4+lAyPd5tuI2MjuTyMcD8afGnmISwWMIMDHU0szurRzpiKNz0U9qRpRFcLLAvmoBhvM6GgQk0vmwBkRlkTqxPeqDNMsokMpYHuKnlnZPMJIYN2HQVHby+dKUVBnHemLQlCm1mjdgHicZzjg0xp/JlV/KxCT1PQ0xszoY2bbsp8UAuoHjaTb5Y4U96QyaL93OHliDRsMgY4/OpDthn8vylKSr91ug+lQWxaa2bMuBFxtI61L5SXEXn+YwkUgbMUDRJEArPbmEb8jGacDLNAY9qGROR61G0RuI1mV2Eqn5s+lPfylZJt7srD5tvQUAK08rRrLlRIh2tVYkC43b9yOMGrctrFaSq6bpYZj0b/GoViQrJC0W2TPyHuKrQRDuUboMMQOQDSTEzRo6Kcjg5FWNsssPmHG6M4JPXFNdUD7DKRvHBHrSAwdXzGjIW75rBJ4zW1qw+TGCWU9axHB57U0SLDH5kygdCea9C0yFrWyBTbIoGAMVxGixNNfKFGTnOK723TLIsRKN0CnoT9aTKijSijtGhWFgyOQSzAcg1ftUZp7dARJbqQCT/WqkljLFblZY8y4ydvYVbhlT7PFZxZtyzZkc9ScdM1luVsSwWcdzfzKy4jQFlwPlPNTSsbieUxZWGAL/AKvqv4VCl5KP9GtzmNRyxOSeelWLmTyNQlSPLLIV3svTpSKvcrvqczGRRCzW00q+YSMA4+n41JBNGLp7aMPFE8m0FeabDMY/Pt0YN5kw78L6ipLZZGl8qEBpklyp/iH5Utw2Lum2wmtprKK6xcrcfKZOg/zxUcHniPyZY1N1HKSGXqcf5NTtPDpUYuFQPdb/AJ9nIb3xUFrGsVxbanvd3JLMp4wc/wD66YD8qtjDfuzL5Vx/qup//V/hVdrvNydT8wbftGWTnIz2qWyy93Hduyw2wk+fBzn8PWkjmXz2gkRFt5ZsqWHB9OaEhMbaxtPeRSGPfay3GWV/u7adeajEb77HhxbNKEd/TB7H/PSq9i63N7Jp0crKjyEiQD+VSWweNZdNEySztOPKMnTjjr+VD0HuPu7eHTtSuIBJm3kIiLL1HPemXGmutzJZo8awthQVPX0zSJEYReW11AFug2A46k1VidRa3cc4l+2DG188fTH5VSZLReS0XTIrm2uFL3UYwuemc8DNVorOfUZrhr3MU8afIp9MdMflT7Lbf2N5NNNKJIwPlK5z6YPrUiXB1gz3CzHzoIgNj8ZA7/Xp+dDGiJTPLFBZyObcxx9MZ3DOajjaXUVSzV/OkQkofT6Vp3N9caysbizLrEiiWWMcx46/59qg1G/topbSfT7ZhOg/eMD1PrihMGhhufO0yC3eHzLgOR8vX6mq80jyWNwr5hlSUKXHUjHQirV5ZQpZWN3aTkS7/MlBPXnoKrvMTYyXsILtLcHA9PrSkhrUYt75ttPI6BbhUAVn7jpUmmRvq9lKfmaa1iJGf4vUip7u1e/imv1iXyGIUkHv6EUxhmNTCphUxYYp933p9CUQwQzX1rBaiKP7XGWYnIBPpU0FzCmmxI9sZb+KY5XHUVCLdLVrK6hlkdyCR/8AXp8irCkGoef83mZwRyCO1Froewxcava3c8oP2lXBKevP/wBYU6zdb+0vZW2xzogQBuoxjFLLFOYBqMRVEMwBVfrnmoGmmkvJ7tLfMTNhvRuelCYPQ0VmbVZIJV5kht9rPjksB/8AqqjLJKUtpIbZYp05cKOuD/8Arqxe3i2V6Rb7khZBlB/CSOaVj/ZWo2lwswliPLep4qdmO10U7hkNrb6ki+XcpKS2OpPU8VY1Ey6ncT6lb/JKWVtjdM05IDaX1rKxWS1mbJGMjmo5ImtpZmdStszkhV9M9AabdmLck1HffyG6RiHijUtEhwQ3r9OlWp5o7uG3l8gmURDzSo+63eqN8fslzN5e8QuFAkzk4x0qxdmPSZQDK7+ZEFyRwMjg027gtCvqf2aGytZbaDE247wpPBHc1Zaxt30T7cZgs+8Kdpz70xrX+xrmzl84uJYyXXdw+eP8Kjt9Pu7W5t2ltcWcsgLLxgjuaOg+pG9vHq1vLqPmMJI2XcpXkinOZdQ8y9ik8wRgIyE4PTjj8qhTdZXk5VHW1mk+6OmM03bDY391FHK/lznZnuvI5poVncnlE17LHerAxlhUZKLkKcdx/npRfPBNp9tNDEY7oHcycgkjvUsEkmjai6xSieHYw3dNxxwSPypqfatN1GKedo5I50HzL0UGkgYajc20umR3HzLPLJ+9Cd2Hf+VF4yXFublZGMy4HI5Axwc1VlefTtQtZ54Ue0lbIUYIOT1qXUJDHclvspNrvwFAxuXPqKb0AkaI6hBNdBzJJHGvysSD06/nSx/aNQtRKrbJYkwyoOTzVabZbzTLE0kUMgAIJzgegpVkXTgfs8zPHKhQFhyc1LQXtuKJXkiRREonjY7tg5wO/wDOo7iS3mstwjZZlk+bHc+tDR/2NPHOspYSLtOfWkSOXSpYZ3InjcHnPtT3Qr2PsIfjQPTNJ3HNAzu9q57F3HZwKUcDpSZ60Z+v4UkVuKmCe9KenQ0g4zxS5yf8KGAUuPrSAGnEZoGKOlFIM4pynn3paiF4PFLtHrSKcHvQDn6UDHdqO3ekzilNAhAM+tOyOtIpx9KXt6UmApxmkpQRS/54oQCce9GPal4x3oNACjB9aMcjGc0ZApR/k0DA8460oxzzTevbNLxn/CkgA4H480LzR+ePSlGaegCDkmnAEYxSA8+9LnOeaGAYpc0h4+tO/wA8UgG9ev4UoGf/AK1APBxRgj2NABjkU7GaAaPzoAQ/Wlopc8jigBOg6cUdPXmlOefrSAZpoAoox6UZ/OkBna5xp87cghTXzh4jkzqU/Ujca+jPEcgi0mfjkivm/XJfMvZuON3Bq4gZJ+UZXknniqzbmJPf1q3gAbqiYhsgc45zWiJYyGQlRjp61ZE+YSvO72qpEjLzzircKk5AHNABCxLAseP5U6dQpIHzDHXvTYxsYh1IJ6UOhU9cAUCKd0QF3Kc47E1XVWZ/mLKoGfaprkJhQR3zkVG9w7rtJypP41YWKspZRnZyTgNUrQKEVAdwYc5pbkqzbcldnX0zTETcud+Q1SAzyvMcAABF6ntmsuKbzL84ViV4zWs58mDy8YOfmPrVKOYPerHjaAv3lHeqJuWlYltilgG60+M7yI1kJCdc02GOS3JMcoZ34+b0oKlX2BcsfvMKVyiYgTOQF/cr3FRSKD+8DMAh4X1pVcbmhjYqg5JpU/fsWJwg9aLC1JNpjCyLJhn7elMubdxHtUrJIepHWnRoQrOw3oOgqqsgUySglJWGAPSj0AmkWGOJIySHI+b60xcXLLFG33OST6elIYSsCeY++RjkEdqe0QSVVRckj5mAphZssj9/l2jUxKMYqDfHM5dw8aL0FSCFJU8uJ3VQfmOOKUI7S4DhoUHf1pBY1bKGWS0BEgVfvBu5FWFiiZQUzISOT6Gsy2mmusqI8AcKPWrlqHhBMzeVGeoXsaYDiWRER3IC8j1FRvbwzKJQnQ/Mx6/WnfaB5fEZkLNwzd6YQHYs7kAceWOhpDGuixy/I5lbPAxwBUyDOWZymTu2CoAHJzgIo6epqaJAyHy8s4xgt0osA6BhO/QxRk4Pr9aS5u3iJW3w5U4LN0pjp5nUl3znC9BQqlwPNLKScFFosMSSPzriPBPmjq56VdUPa27okgbd/FVZo1kXbKSuDjHc1IyBQBztxgKehpARhQpUFsoTyT1NTlf3TGIYPZW71We43yKCmCOg7A1YkAdU+Y5BzmiwbleLexCyYDZ5xzipZnOdivgDg+9L5TowIXGeT6CmkGXK7AQOfegRLBEsY2s28n7pFGBLKIkGZBzz0FNLFIh5Y59/Smt5gUTE+Wi8MvrQA682OhDZnY87ewqF5XSe3lEQgiYFSF7Y71ZAEdlNLGFiRj9/qaht447aaFpZWu7dwQ3Yqe2Ka0B6le8PnztLBMXOM5H8WKVrVdbMnllgzKCw+ntUty8ljdRTQRkxlCuMZ47k/pS3cb3zx3dkVjfy8OvTP4UyUV7m3WK72TgAiIBGb1A4qhGz2NwY7pUZZF4dTmr8ksWsolvcHbdIhBI5zWSlykf7maIsqfKrNwaCipqpFs8ciyhgRxismVkadJIUIB+9Wref6N+7SHfGR95h0rKula0K5YeU/Tb6U7CEUYmIZso/Ix2NS3Lhbcgg+mTVdZVW4aMLvBHyvRdSM0Ry1WkFyrGePU5q1DJt4Oc1TibA6nFT7goz3pkF9Zdvy9RUgY4HPHrVLduGc1KHJUAHgUAW0Oe/A9KmEgGec1SjlIOOn0qUPj60AXFkwoPTPY04SFeFNVFlzgEHmpVYEg/zoCxdjlPBzx0qzHLggc1QGeccmp0fGPUUDN2xmGQCTXV6VKDtPpXEWb5frkdga6zSJSQg7mtEyTY8SzR29tZ3TttEZY4bvxXnl94lu/EF7Nau2Yz88IAxjHpWv8U7qSGPT4wCEbk4PBFc5CrwWtvfwoWe1kAkXb/D/k18/jIp1Ls9/Ar3C1qtjKPC66oH2s0wRwDyG969L+GnixtMgt72NzJ8vlTxZ+8D0NeceK7d00eSWJv3Fy6zBVPyg1Z+F98seqi0lk2iddvrg15dVXSaPVik4u52Pj/Sl8P+KLbWfJZrG+T96R03Hof8+lbPhi7BYMpyoPAz2rpNR0KXxX8OdQs5WSW407KJjqccqa8+8F6mZIQJIzHJGfLk9iK4sQlOKkiIreL6HvkKxeKPCcwIHm2g3Z7ken+fWvP9Ot1sUZS7u4c7T2A7V1fw71cWl/IhHmxSRsHD/dIx0P6Vz12IxeXLo4WOY5VB2rowU3ZxZy1Yq5LHJthYE/MTxj0rPbUU0dZpJLnyUj+cH+lLE+5yhJxjHvXHalM/ibWm0hBsijIWSVuh9v516MpWMUrl7whf3XibX7u81G7ePTGLeQjLwfTFSajPDpPiw6bqaYtpI/MhboWHpVPXbuHQR/Z1rco0luPmC9Vq58Q7T+2fA+meIlkMl3ZMFkIH8Ncrk9UjdLXUh8W/BK4Olf2t4ZuTqtlLib7NHzLE3cYHauDit5jc3NpqEZtXu4GUpIMESDpkeuf513Xg7xZe6WYp7C5Kq43A5wD7V67oKeH/AIo6nHZ69pkLX4hLRXkR2NvHTPrXHHEcrtNG2sdDxX4c+EW1W1tZ9St3UQuURx1bH9K+o7fwzpOtfDCdbS2gg1OxO4ui/vJE6HmvHJ7eTwt4rt7AqYrVgQATwHB5r1j4d6pFpviOCO8Zfsc52SZ6AEc59q9+k4uOh5NeUlO58NfF/wAIP4V8VTAAmC4PmofTPaoPh9q4stQ8mSQrFKNrGvoL9qDwBZ6lf3sujzC6S1kzFtOdynkgV8wnTr/S5FkktZolB6spxWNSKnFxPTozukz6M1u1fxL8M5jCTLc6S++Nx12d/wDPtVv4cmK+8NSyzSMjqu8Z+7jv+NYPwc8QR6osmnmVv9IgaOSM9CccVnnVNU0aFvCdsmLoTlN5HVM8f0rz4J7voEt7G7rGsS+NtQt9J0aaZLOP5biUcBvx711Wqz6Z4E8LaUPLImV8Rhhw7d2P1/pWNZG38D6BHMJY0mzulbb8270rzHxD4ovPFurXtpcztICPNtd/Qd8CnNt+6ghG5oa1qj+IBqE8gP8AaljP5qhTw0XcY/z3qtqMFtaXOn6pCxfT9QQJOMfdz1P4HNV98KWOm6rEXEkbeReoPrzkfiK1Dp9pp9zNo8szNp1+nn2cjdF4zj8/5U4rsbrRHMeNdLm0a1S0bM1tFKTCSeNpGcirPws1ZIdTktLhsRXA2AN2btV7xbDqJ+HVpJNaq0VrctCbhfvMB0z+teeadeLCwkO5WVsirnDmia02rWPsOytk8aeDLzQZ/wDkMaen7kY/10B4OPU/4V434enuNHuZdDvy6XUG5rd2HDrnpXR+A/H0s6WOr20rHVbFuR18yPuCPpWt8ZfDx102PjDQUK7iJgnYH+Jf5muBa/u2Ztckr9GWNH1uWS22LhSBwp45ruZLzVrn4UyjUGhaxF2qxkj50PqDXjmn63FqCx6hZDYkwCzITko/evYbTFx8Hojc3KOGuWxB/ETjg/59a5aVNqsriq6I5+QNPEmSUaFt+R34qpea3b2um3d5qBDW8S7lwO1SQB5Ywwfhhhs9FHrXD6rd3njPVzpFuynQbBwZnTH7zB9e9e9fQ4lqSeHtPuPiJfy6/cRyy6ZbERQQc5B7cVL488dzWOpWWlW9tFZ3a/K0yHL8dBVvxt4msvA+mmDSrtljuQIzDCNoT/eP614sJpbjWV5aaWOcSoxOdy59a59Zu3Q1jG6ufRfwf1611u1u9LvZFW3vVPlM46TjoPp1rz2Vf+EP8aXumXbeRp95IWGfuxSdOPx/nWH8P/EM0GpXembgkqTGSDPGHzXrfjDT7X4geFn1BYEh1VB5Nyg/hcciT6mudR1cJG7Xs2pLYr+FtVudK1YiS6YlfuFCQCP84r6M+GHxClu7hYNUlMtpMDH5T/NjPevkfwtqn9paXBI0gTUrCQQzI3Vk/vV7R4R1AwS2s8ZzD1LE9a8qtF03dFTimrozPjJ8PT8OfEdxNFJJ9hv5PNgkOcAZ+7Xa/CTxCHh2GVd4bEahuT6ZNej6vo1v8YvBU1hc/wDH/a/vLdioycDp9K+ULp7jw1ql9ppE1vdh+duQUx2r38FiOePmjzatJVF5n0d8ZfjloGmeB7zQLjOqa/cxmKOCIblhz3Y9q+L7yQES+ZuEx+b5TgZ/zj8q6iS2itBI7SM08vzb3bnPvmuR8RWUr2bXkPRGxIVPT0rtm3Lcyow9mrHFeKPEWpzTOt1K7LgeWCeg9qxb+8lfw7MW5V2FQ+I9Uk1G8jzwyfKMVLq0E0Xh5X2nynbbn3xXVRjGFiK0pSujkh16/hU0WAwzmoQMtzU6DPTke9epc821zQtsg8ciun8P4NzH7npXM275xjGB6V1HhlA91HkZ+YEY9aFqxS2Prf4QagugaBd6o6bo7OAy89OB/wDqrwTW9f8A7W1i51bUtkseoTM/ltyVJPf9K9D1vWH0j4bR6fGSLi/cDYvBKDqa8wT7JpphS5jM9q7bmLAfJ7VVRmcY9S5p0ksr32nSRta70DNKOcADgZrDika0sPtc8fmzxylYw55ZOnIrdiu5b3ULm2ki+yM0e8zKcjYBkD+VYD3h+zXUMqJvlkXyWbkgd6yKYraqtxrdi/2dpHhTaEYcMOeff/61SwWjTaxqUU5KReWXEqnGD7U3UJ1t4rDEck4iG1JtvIPcfSlC3UWsQiXE1m/35G+6R6U7i2KUhQeHZ4VuQ7h9wde1Nllc6Bp7woZVRsPu/iY9fwqbSbH7HHrexfMjY4ES8kL3qpu83RIzZSSRQRHLK+Mk5/lQBcvLdobu2ugAzykbw/UAdQR6VDbp5Ot3xt5x5UsRAC/nin6uJZ5dOuQwaRsb8Hgjt/n2pxkibV5VgRYpHXGxhgB/WkHqEUog06WEXPzJiRhjg+xpt05uvDaSPIvmZbah67D0/wA+9R6XFcxzXdnOoaRwzyOei46Ck1S7gl0h/NgWFl+RSg6470DsOu5zb3WnushEflYBJ+8P85/Kn2oMOt3DyOvktF+82/xD3HWi/jLWGlyPCBDCocOR1/D/AD1qXZFfeIICjgmZg8pbjAxyD7UxWKtiqPpV2bNvMjTPy45x16flUd3KzaNEYPmeIh5XJ5JNXdO8qzudUiU5kYny0QcEd6qw2S3+gyzykxFZvmXON3+eP1pDsWNQgk8y1MSRq06q0j55X3qX7ORq8k42oMhUfocnvUDoRpsNwsgilkyvznJMfTkU5ZPtOsWzFCzW6AqGPEmOhHrTEJa7x/atpdM4iRSxbPVu1Q2zSR6IXVBKiyjZJ/cxVi4hlOuyR3cgeIjcdnfvzUNsywaZqcEm9zIwIjUZwo7mkCJLzVH1C5sZfs8aWyMFWRjwWHrVu1t1HiRizhEZDK2ejcdKz7gqvhqD7LEHVXGF6nPrUl/ZwadqunyRyuZXUMy7uAfQUDtqSRRJJ9rhtSVMhMqo/UL3AqHTZZp9FnjeB1Fq5aMDgN68VY06cXGv3PmQPb3ZBVeOFP8ASobNP7QtNRlurmSNrR8gDo3saQyKSMmKylMDJM/zuEPQds+9XbRZdQ8RlrhjbyTkrEHPCjHWspr15LKGMfP5km4Mv8KVtX5DT208cbFGRUjK8kDpke9MSQmkw40/WINQINvESIuf4j0IP51B5Rg0a3W3Iki84GUt0B9PyqTT4Y7LUtRgkkR7YRlSpbgv6/XpSyTxyeH52t4y6AgzhTwOwpjLmrXUl2bK4giUvMQsQHYdCtJZTWumapdSIsjyqpURsuRu9M9+9Vb12udNsLmB1ikXCqn933FaUeq2w1EIhKwjaS2OPMxxj61IrmdpYjntL2VkKR7SSrDOeelV00qO+022vkkEF1G5/dMfldM8ED86kxJcX+paekrwlv3mVHQ+h9qfG1nZWNqbpvKug5w7Hqvp/n1pgWW2T659pjJUxRhdmMfMRwf8+lRWUZuoNVguGOIwzr/tGpr3VRDqOmlYlEcyiOOU/wAWT1NVLGNodb1S1lkPlxofmB4LdqaEUYZQ2gQQ3Ad18wuZAPur6VpTzvc6xbCKEruhCwuDklfWo0gll8NPbTRl5JJzJheNi/8A16TUHeU6fqMCiKFcRQqh544II9etIoYIjbT31telPsqKdrk8eZ2Ip1rMsmhIWzMkMhdnHSM+n44qwlvYfbr4NOZoccI/zYyORj/PSqlzdLF4bntdOjaVd/mSu6kZUdvoKQti1bzyy3tjeeWJTOdqn+7Gev0wKTSVt459VmLGRUZo4dxzuB9fpxReRtcR6LNFtt2dNvkg/Lt/zmrMTWml39xHaw+YJDlNvJPHIA/OmMqQTTDSmiYD7NAd5ZRk57VX1OK5e70+8kLlZxiZD0U//qqy0gm0O/srWRohEwdnPBbn7ufakuWjGkWm6ZvncLluR9aCdyfTZreHX7g2jkNLCYoo3H3cjkiqOkoksF0szFBaPnLnAc56Gr+oXNvJ4oimsUJVYPK3FcZOMb/51VXTvtBvracuNiGQO/AJB6UDEu0t5Ws5GiaOSSTLPFz8oOetWleZPEdwiR+Vc3MGFY8gLjrUUV4ZNOgIQRKp3yr6diAaGOdY0/zSqw3CAxunLFfT+f50xbFOxhe+06+gkcb4GyrdAW9KdqFwZLXTGltiEgJcSBeHGeRmpbq7Sy1bUUKF7YLhWUYyezYqAT3EHhmMwubu3SfMqMOEJ6D8RUsa1LV9bEayY7qTzoJYlk+QY+Uj19qq2r/YNPvIbctcNJMqh1HCD1Bq7FLDLrOnmWRnhl+aZHGAid1NQWaLNNrC2x3JICIo+PuDnJ96EFhNVzAlrKV2rAfKVQPnR88/nzzV2B103XInM7XEaoS0Z+ZuR90/Sqf2m5ufDjXuEkZWWMZ+/n+971YASfUbJjKqNGokuHUchh6fX+tDKGCCe9srlYZyGdTIhbqyjtUM6RSaHbPcSeVcNtxzjcB1yKnEM15qc8Zb7HJMWO5f4cDP5VnSssfhyWCZftV28nySqc7F5z/SmTsWXuA/iW1uPsrx74zHGG/iXGNw/Wpl0xrhb+G5ZXiiyy4ONpPQikvZZxY2V1DulijTbFIevuB6UW9lBbapIcu4li8wpJ345U+9AehXYrd6NbWo/fhZN5YfcVvTP5flVnVbON9QsrxZFfzYsS279iOox6VBprGXRryGC3KyqSdo6sM8D3xS3Gmx3EVjfSnybnG14y/X0K/4UhkdiYjLf2+mx+WXjY4I5C9wPWpRYSy+Gw6uRPGwVYxjDKf4vrmnW0i3XigOoNq90pRcr9xsc8e9Q21kl5BdwTvJH9nOIpGbAJz93FMRPKbG3vtPmk8xJ4cbgB8jNjGfzzUwsBJrlwsvPmqWkXPQAdfpVK8vFvLPToTEWSI7d46Mc9Ca2msbi28Q6UjCJ7e5j8yb0Cf3WosHUzbaayuNIvraUFw8gWLZyUP97PYUksd5FYWqybIrONsCRuWVh2Ppmk00Wtvquqw2tnJLG7MFjT74Tr+OOtQwm31DRrxCzRNBKvErHJz/AFoBljWr2AXenvb3MahSrSBfvBvSsTxXrC6bc3VwYGs5ph85PdTzwKta9JpQ8N2xEDtco/M0XpngN7155418UTa66szhicDYo+6AMCmldib0MC9u21jUHmDswz/FxxXoWh6a9hFFdrbiS2kADFhwPp79a5XwdpEV7qIEx2W5IDMfrXor6TBBfy6b9rK2rOJI5MfK2O3860exMRzuUu908Ek9jIf3aplSp7ZqFnafUL1JWkgsMfLnqeeM1ctXnvzd6cszIiS4SaQ4Ax0waf8AbL6/F5ppKXTwkKCgG5QD29azuU1YrCOG61SeE3iW0RUBCwIDHA9PxqCWSPzLjTY5gsjlcygnaAD2/SpLy5urotayadEby2xtZFwT9cVNG6NausllCL1CAzKT8w9xVksLUZe50uOUyhkGAMcjrkH1qK4EL3cllNar5iqAjEfM3HeniWymhmeNZYdRT70fVT6Ed6rSwWl6DcvfyfbSufLMfKkehqGUh1sItNmK3kJS5KkLsJH04qpFFLNAsmoxfIWKoM44qezQ61bxTvdCN4l2rv8AvZB7GktobzxAyrNfxK8L52S8H8P0pvRD3ZUis7FbdjdGZYfNwgDYOe1SwCBTI7faPs5IAdDk57Crk9jc62sloJId0DhmMhwCB6Gic3r2U2mwSQ4252khdvIIOfypITRVvr0xXBt2RhauAzsBz9P5UyaOzWaGOySZfMQs29uPqKt29vemD+z5XhllYbSNw+YHnOamQX+n3ZsnNugkXCu2CQOmN3ajqGyMy322s8S28s4huRhlY9vUU69hjS2jWzuHfLdW6j2qb7PdeHnUSiNo5mKphgxVvUHqBUNxbz6RH58MkLb2AJByM+opjRGWt0gVIXaWYN8yv2PekkjtprOYRxN5685LchvYUr6abW3kvJbhFmdwW8s8jPbFS2losa3N6t3ukAHyKpyP/r0+hO7KUL+T5kctp5lxInL/AMQzT2EmneSklsJJJ487nXkdv8asTNBdJJdteSxXKDIUrzkdMmktWh1C3NzqFxM0sgO1EX9c1KY2inbJe2EjRRplnBJ3YOBUiNLo8EDC4V/ObkRt09jTtKubeGceekssifdZWxlfempLHaDzZtPEqyy4QvkAVTJQmoJDYRM/2kSXLOpKL+oJqG88ho3mVpJblsMQeg9quxiS1uJruWzVoFf5Vdcjn/JqNpL6OeW9gVYk6YOAMH0poCtvtLmDH2d/Pk4YDOR9BU4dxaTWSWiFj0ZhyR9ahuY53le681PNcAfu25/GmNypme53vsxsUcg0MSVy1bRzAvZ+ekCyrjYxyB+NJcxwQu0VzOzqF2t5PTHfANV1MMtk8u5/PKHamO/rS26yT2ZP2dnuCM7nzmpsWRqLWxbKRyzxEjaS2GA96i89GvfMS02rjcynmp7hbsAK8kSNKMHfgYpy4sgyPKzQuPvJ8wzTAGklleS7iIghCfKwODu7CqU1yZR5ss4Lsv4k1JNBFHK6CRpocZKjg0smyJQ0UC+UFz8w3CmhDGjia1YjfJcNjgdMetO8y5uozD5UayqQPMPBoxdFPtYZPlGNq0xo1eBrg3eJT8pQCmAjxBsQyzsSW+71H4GoT5CTNGYC6IcdetSTKkkcawo8lwp5I5/ECp3WS5RQrR+Yh+ZWwpGKAKkEzQyFfLKhydofqB7USrJFMsayeUHH3T0qdQl4we4m8pouEJGc1XQ27RsdhebPykNx+VArkbOkMgDSs6KMFkFKqiCdpxA0keQPnHBqQMSotzbIkzfxkdqPtXnqbe4uGjWPuORn0oBDlRrU+cxWJpjxsPb6VXlit7S8Efmm4RuW28VHbTxCWXzg0naOkSeZA8CxRgOR8zdR+NAyaZ4ra7bykZ7cgYD+v1qPzJIpTCzC2jl6jt7UkkyzxG3klZDE3y45zUG9JMo4Jk9SaYmSKY0MiDMoB+UqeppqzSrC0cmUV+fmpnmM6lH2oV6YHNL5Ul0oQZZwRwOmKBbCq6RMqMu8HoTTiW3GMZaM9FX1pJkR1xkrIOyjrUkB82IkARiPr6k0gKt6gS0O0YcMB1qOCSPaGGd46nsKle8iN5LmPAA4B9aUeSWMTHAf5vlpisEzjeLhVwrEcetSPcZkFwIgiFucdDVe38shoZSdoBK4FJEiyI0UjFQvII70AXfNWGaOfysRs/3QOCKcsn2K7W5YDZIcqvbHaq9uyvE8ZcnYOPen2cQvoZo5CyvENyY+tIpli3mlsZGIVdswIPpg1JaiaOZrf5Aj4+UnioIpla2liky0i42le4qHPmhZAzxyRnBI5GKYi21wxRrYkfumLAfzxUUjLPGtx5pEinaV9qbdNEVhkUMW/iPb/JpiR+RNgRExzd2HFIbHkxrJnLSRyY3Zpk7REuojZthyvFWI7SWOV7d02Z+7nioWjcciRfkOGA60xGDqxd1L4wCcGsE/MxBNdHrixxHCPvDc/Q1zrn8KaINXw5GxutynDDgE12kcm11M33VHBXua5zwsi+W+5chuAR2NdPZECT5f3ix9jSZojQXakHnJMzSSABVY4HX/APVWjGq2cEUjN5075IGOB9azZppGTNzb7Y/lCnHNaCSwxLDcSBkRs/WsupXqSZgjhd9hjeSMKQvXOev86SMiy821ad5ZGK7RNxjP+RRbQR7nk+0ZkK7kRsY9qsfZHuxcvOV81SrFs/pihgQW9usXnI1uzTrKPudSaLBobe4+0StKsqS87R0PpSoJyz3McoDwyg7s4IpsM0z3yzEKYWfPABDfWpHcsQYhmF1IxaJ2KlR0H596saUI57pUm/dWMhbBJ6e/6VQ2uJI4rlB9maViNp6e/wDKnadHDdSGzzK8abnV1GQD1/xqkSTxxx6ki2YYmLfneeDn/wCtTWtUuoI9PEuyWOQkOp4J7c/5602xgbVWW1WTZKGZo3JxlR05pyJcoMRwCSaFi3yjnA6k4pi3GxMVgijIEl5HIQCvUDsafDaxpZNeNCRdR3AXO45bPfFMs5ILZor+Rf3pfLIec0bika6isxlRpsNH/d9qlspIkv4pL+OS5kuNk6SB/lXjH1qvcm51OF7yGSJI1fnBAI/Cri2rMz3iRf6KWwyucg+lZrW8LMyIrxxO4D4zjr2oQ2i5cPNKkl5AN8QIyONufT+f5Uy5vFbUZJIoPKilQB8DjtkD8ac00VkzWMZZ7dmA3e9Nupp9LkubNGPkShSpbop/ziqRPkWbxIbO83WNw6ROigx55JI5z/ntUUdt/wAI1crLJN58c0eSM9M9j+P8qZATD566hbCZtn7uZe3HGMU1I4J54YLjfJuQlCTggj1pdSraCWrSW91atcRiW1lPA/h+tOWBbDUBFdxyQ6fJKSjRHp2B/l+VFmq6u62XntDGnCvjv6VJdefJClh8r+Q5CO54PPaqexK3ILzybS5nsVmnFrLIMyAcH3xVhrqLSpriz+0rLBMgUY6fWi7uLiTT3sPK/wBJWQFWK8+9OZLdtNnt7iAfawoKysCCPUEUkN6Dov8AiR3SqSr27xcIGyOe4puVMtsLi0/0eTPHZfem2dpb6jYBJg2+OIhJAeCRzUkdudagtrK2mZGgUkbuOaSYMpwFfltAZPImlzkdvSpLNYbSa6tizKJJAiN2U5q5bvc3Gn/YwY/tSSZRv9kDn8aZC327TZojaA3dvKMMo5buc0PcejHm5+wzXdnNGrxspXJwSW7YqO0hjMkiTwbW8pijHqpA4FIsdrqsU80jvDexHdsb7vp+dNaFtZE11Dc/vbdeUb+LHXFDEuwzTbBrxbfT57lomyzJt9euDSRTzurWI2qokwJH5/GnyS3F48V3FH+8hTDleoptzcxraW0luvmTsxD4zjjvSHsNu1uC82mF1dt42hf15P4VJ88FhNa3UXmXC4WPdycDtUd40Xmte4ZZ1fLHPBpuoSC5mGrLc7G8wEpjpTTWwNEliPtTyW18NrRxExnPK47VYjvTfJDa+e7xRucMPft9KhvpZddka9sdqssaow45IHP4VNqFy9ylo9pbrHIsWJsdiKVgW1ytHdNdI2nRybm87KP6HHSgySQ2Mlq8Uc90rAA4Gc5ojET28cip5NxE5Y7OrEd6aIrea1bUUlf7R5gDJjnJ5BpvQV7jImtma5ju4nF4i54zx6jFNhhgvZRBMZVVUPloPQc81baylvVe5jdVnVgTjqPrTbqK8u5ZJdqgRrksOpotcE9SqLX7ekVrLN5AXJQtVmRfNtYtOjut8oO7cW4A9KjuJW1WS2a3hctEvzsB0+tRXkkEpjNunkzLw5XJ3fWqWqsJvUfIJBYz2glDTeYNg649f6VHbecLOZJ41e5TCxow5zRdyxXGl+ZH+7nEvz+vHp9ankhRtOTUY5SLgtjAHK+mP1pLR2B66lSJJJIXS9gyQpI7YNR2pXUoTazl4gisVwe59f8AParVzJPq0LSbsSxAByeMGo7qR7y3SSEIHRBvxjLNn/8AVTehKPsAHijaRzRnPAo65zmuU2FHYk0uc0h4UdTTu3ORTYADjtS54pAM9uKdS2GC570vX6UnJpSPrzQADpS/iaAD36UvFAAD3pR9aBRnqT3qQFpRx9KTGaUn8aYCrx0o680inFA56dKQC/j+VLmkz9aXt/hQwDsSOR70o70m49+1Ax24oGOzg4/SgAGkNLjFAg6jrSgdKQdaB60MYvX6mnCmj8aUHg9zSsADmlxz7U0UoNNAL3brSg8UgOfWgUAKCMUp5HXP0pB8x/xpQeCMdfWjqAo59iTR19aSjtxmi1wF6mlDYpoJ9OaWgAIHrxQec9aBzxzR+dMAx70fjzSdzR0qQMDxjIU0eY54xivnS+KtPJzzu7+tfQfjyTZosvUe9fOt1zM5OcZNaoTZXdTzg8j0qARNESck/wBKsZAUk5PtUakscEHrVCHBiVyR1q1ZsrSgcjiosKADjpSQThJ+n5UxFucAOGxyKozszkYOM9qtzuQ5HXvjFVZ3DAN1xRsMz5kALksVK8Y7VA02XAKnC9xV9YhcMxPOBn5qqiCOUHDlZC2Me1UTuNJ/cMOrP2NQpkPGMHag5xUjRusrMfnRBgGmrNi3YKSJHPINIY5mW4DzEkHoB61Std1tfEsg6Zz61ejheZhGcNsGeaht9r3JDAkAUxMdErnM0iAZztUVHbSCORuWLv19qmjxNIxZ3VF4AqMDyCdj7mY8ZoES5CO0SEOT949xSSIUIRRmLPJHrTCXiDZQGQnBI61KsiKghUkbuSSOhoGOZM4kLFVXpjoaoyytuaYksD0FX3JaLYjBo1IzmoSrMDuUNEBxilYLkaeYtuHkT5z92hZTE4RG+d+cntQhZ/mZyqp0BpA/lSFyN7EcZphcuRXLpAbeM7i33mNLJbZIVTlcZJFMWSG3iAZCJ5eCB2FS+QbdTCpyc5z7UAWbO6AKiLOIx1NWo7mORtyhnDD5t3TNZcLBJBtGVGM49avO5DkLgRtzjvSC7HzPgANIBsHCimcIAyR4Vxgs3rUriOSIAR/v+oY9KbcbCsYmkZs/wCmIiaVAgC5kkQ8n2qWLeQrOSisNwxSRrvQAfulP94ckU9vLU7FzIQBg9qRRNbAF/k+UEZLd80zK+YTGCT3J9aSSRFwpJL4yBVfc5Yq5OOoC9aQFuWPcEkQ7pCfmb0NJKGuw6rwV5LfzpI5MRqW53dF9KbJvEzheN5yADTB+RFIMsT8uzA47mrcERSNVK8gcDNQNGoAxzIOG9BSyXGIwNxJHc8GkAPcyLMo2Flb3qUQh8su5WB5FQ252vvJOQMj2pVkJnDEMFPG31oC5ZKJGyls/MM8CpVjL8n94cdT0oDh/mX7q/n9BSziSTG5/Jt3GQMYaiw9ypc2qNHiRjzn5VP8ASporsPbQ2/kbFDbfNdcVGblCphjh/eKCd7dT71ExluNCuDcSskqupUDkY7kUxFh47jTGQT3IWzl7ow59jVIxwacIr+CZ7iIuVaNh0qvPZPb2sfnqZYmcYzxg0ssV1pcZTywLNpNxIbpVCsNDW80ZurSPZODjJz1qhd30txZi3lAM6sdvqP8APFXtQsdrG6tZ/kBz5RrPla3vreaba0dypyWHf8KQGXcySiH7PPKRu6EelUGiEAVHy6ZwN1XDcrfRCGaIB1Pyuev51Sl8x90DSbSpyoq0DHSqqcO2GU5UD0pt3/x7HgAHoe9JEpcBmXLr19CKbfFjBnI4PQU0Ioo+zjrVgNvXGc1TDkHIGTU0b5AJ79vemTcsBwKlE2MHPFUfMwf8KkBLAUAXFf5uelShycc9KqLLt6dTUiSluATgcmmDLSynJHWrCHPX8apRklqsK2DzzSGXEfbnnFWB83SqKcscnirMTZII5HpQBq2LDIOa6zSZCyoe5ri7OTDcGuv0aQHA5z61SEzJ+It19o1W2i5crFnHYGrvhy/tQsQulDWl5C0MpPRX7H+VZGs3i3HiiRyu+OMov0HSvSPh38NZdZvbi1kt1uLNpkaMjrz6Yrw8QnUqWR9Bh2qdJNnF6zZXlj4Amj+z77aK62i49ueK4PTrqW2vI5UcptIO5etfZfxZ+A114N0aytppRPpuojpEOInxXxtrtlLoGtXFoTzBIVzjrz1rmnS5dDto1VNXPpD4ea1/aQsfKmAW+QwTZP8AF2OPXpXKa5p1x4S8cahZEj7PdkzRs3qOuKyvhFqK3dpdxNIEnTEsfqGHcV3fxo0hoY/DWuxy/aVlRXkK+5wRXlONrxNZaSTvubvgW6i+xXM8wLjyioHqx4qlOqRsGBCFW+63TFaPhhXj8IXjKoBE43buCBjt/ntXE+MNbl06WGC2Hm3MvRR2z3Nb4eKhG7OOpduw3xJqzSSvZWDtJfsclYedg70Ew+CdHFxKolvbhSw39zjrV3QNKsvB3k6vrcpf7Q3zhB8xz0FcD4t1WLWru8uHlkZYbnEYc5Kxnp/StJScmVGJz32+4vTeXrSfPjL89ef/AK9e3/CrWLfWtEm0W/iD213Hlc8k8Yrwu5xa6ZqYjUGNipUk89a674V+IZkvbQ7cRWzqXOf4c81FT3LSRuo80WO03TZdH1rUNNMmBZTlQD/dzx/SvVfDrLYXdpqEUhUxsDgfxf8A1qwPi9pNvoXjCy1WBz9j1LCSPjgg9DV3RJmuLF7ZVDNC3yyKeNtebXjaV0O90elfFzR/7TshrViA3np5qgdUkA5H6VyEWrXGraXarCDDtTEsqnnPp9a7HwhFN4h0650ozbvKUzpk8ZA5Fcd9mFpNPEkmI2cuo969PCVnKFuxw1IJtXBjlBGqhVY4+p96ivVTUbYQXdlb/ujkEJ94VdMUZdULlWwD04z9aq3F9ZWEMl1duY4VU7mJwM12XYJWOS1/R9D8G31lqdlNJaXU5wsEa8ZramuodOurbW5rdDeuNjGUYByK5jSIZfFesNq+py/6FakraqV49iB37V2lwbX4g+H9Q0hnVr5P3sUoGCGA4rBy6dy+p518TZtb1iaO7+w+Vpbg/LbAsvPc1xPkz/ZEuocG405huHcr2r074f8Ajm/0xZbW7CzRK32e6tpRkEdP8a7G4+FPhHxIsuoaRqMmlX5Q7rGYbon9ga5PaRi7M6E3Hc8ZSJDqEEzzLb6dqq5l29Ff0x9a6Twv4GuvEn+iTI08GnyjyJVbkgnOB7f4VuxfBLxDo2jNFrGmn+x5ZRJDeROGA68ev/6q7/4aJZ3bYgIgeAFWzwTg9a9CjGMtTCvVajoWfid8Ebrwv4Gs4pRHJpeoxZLJnEUmMjPvXyHrOgt4b1KexvgVmHKnsR2r9PPDb2nxD8Hah4WvWE08aFoHY9+2K+H/AI9fDi6SW8vljME2mOYbiNupweo/MV01YK10YYSu27SPOfh/q7aRrMLs7LbM21wOhU19M+CLkTXNz4aklV9J1g7rV5D/AKqTsB9a+R7W92BEyFOeK9Z8AeLDqVslk8y/abU+dbuepYc4H1rxa1Np86Pbdpxsad74fuPAfjTUNIuUVbO/kYIG/gkHTmvSLfzZvhhaRwYN6Lh8jHYY/wDrfnUPxYtX+Ivgaw8VWyquowsEuMfwyp149xWHc+PYV8GR21ndbLy7G9Qq/MrHrj3yKcFzSU0cUm5Rs9zF8Y61NdXMXhiwRlubrZ5s+cBAT0zWrqhHwm8PTWctpEbjyywVzksfXFVtB0W30Pw9qd/qUksuqu6sCeW9cZ/z0rhPFXjuHxtqlnqF3D5SQp9klUZJK9AW9/8AE1rOTeiM4xuzK1GZvFOoKbqVvLvot8b9lcdqydKuJLKWKVRm+tJtrq44Zc9D+tS21qLWW8sJZHE8BEtsV5Ujr/L+VTajbokuna2jZt7lhHcqvJVs85H0xWsFZaHQ0loY19qc9p4vuLqH5W87eFXp1yK+jPh74nt9N1TTNUvolnsNRQW95H2TPG7/AD6186eP2tbPxZdLYyM0BCkMRyeK6D4b+IpI7n7DPOywXHy+tYYiDa5kbQtKNmerfFLQB8PfGVrqVnH9q0pn2O8YyJY25DH3rY8P6ukF0Y0ZpIJf3kO/09K7HRMeNfBl34fuIPN1jRlMkW1c+dbkcn6/4V5P4aRklvdEuDIt7aEy2kp43oMnb/n0rhqxVSF+pFPrBn0v4F8WXOl6nb3W44IVPJXoRXC/tKJZR+O/tVnD9mnuYhJOB0LYH/1qs/CPU21nVNHjllGTMAyHr171V/akuinxBSAW+ItoG/1wKywCftTmqe76njN9FLOqvcxkqOx7VzesagLAP5WBCR8yN0J966O52XlwIRJsUtgljiuam0e91Y3KRbBbI213kxz9K+gqTUFdmMIOo7I8uurX7ZqrtEMxlshj6V1PimzFp8OrNuf3l0due6hecfjmlm0qTVtfj0zSoVITClo+hx1JNT/GnUIIIdI0S2IMdhCQ+DwXJ5rpoz52jnxC5dEeUEDPU1LEfSoc9sVNHhcetezueTcvWmFbGa7bwjHvvYvTIribU4Ycc12fhJ2+0Ao3zdfrRtqJ7HofiG9l1LUojbzFVs4wo3dMY5waxbkW1vZwuwM9vPJmTnIX2qwYbi58sTypbLFy8MgH7xazoJ2t45hbwrPGZd8yt91fTFQ3dkrQe+qXCX6wzPGsd0pAYDhU7c/p+NV9JIj0W5lmlR2Eubck8gj39Kbe+fe39iwVZILpSVjQYKDPOf50qWsCpe2z+WbUrtiZRyrZ+9TWgrj7m6uFstPyGeKViQwHByecVHe280Wu2iEyzW74LIewxyDim3V1Pa6DZi38ua3hbY5z91s1cvI7hNY0uUTs1vIqu20/cPfP607ARaZcR2D38tr5hkXcFtz1IPUk+lU7M/adAuWUpBKrf6vsxz0FWYL23m8TTSwllldWCFuASelUVtzJbzQNMElT97joX55FIRGRC1raXVwfKlLbORx+VOm84a2DOFSGMKRIerjoMVBNchdAjS5iYr9pxH3bHv7dasX0q6fLZT3KfaIsDy2J49OlKxWhJax7fEd3bSSFrWRdzSA9QOetQWn2dNN1N5XeSKRiECrkj3q4jSw63FDLsa2lUs0nQbSOlQaci2tzqsMEyz7x8qdQO/8AKmK43VNQY6VY+SxaK3Ajff1J/wA4q2loja5pYD/Z0lAZ27YxzWbAy3OkXDRsjNBIBIrDg+4/WtHXbKWLT7GR2KTXO2RXHRBng+3enoAP5Vxrk4hKxSM21DnqfWoLOyF0l3a+YZvJ/eHfwCc9DSzRk62Q5j3nG2Udz0z/AJ9afButRfRXZDJzloxjPoc1IyrNLu0yCCVf9ILnaU6BewJq1cRx2/8AZk8MxWGFDh3/AImHX+tM0+JW0GVT80aPkHHzAHvmobjC2MaRqHtYugbk7vpQIsQQxy61HdPOAjoJGDdcdx/n1p1qf9M1Ce1kWQyKdsIP/LPvim3yrca3ZPHKqAhVkTHC8c0kdvEdRmNqgilIaNNx4/CmILrTmTRvOtpj5cbgiNDw3f8AOorwwahLpSOBHOADIQeM57/pT45o7nSZlmLAwOpO3pnuKs3lqJ7a3kt4BuJzuJ52+n160FIl1G6eHxDHAsyrNOuACM49Aapxu1omow3iY3KceWPvN2/rTbmUw61aS3EWxtuFlJycdMj6Va0e2f8Aty6SVxc2oVmaR+hHbHvRYV7le1gB8I+blcROdzKOVOeBSXz3kj6VPbjbFJiMKvY9ifrUtrE1ppl/Dbt9oSSfdMe0Y7cUt5M1/YWElrIVaGTyQg/ixjkUDZp6dYWtprN20rJsWIk99zY5X61k6dehrPULaxTcXk3OXGMKOwq7JBa2eptGJUD7d8iKefMHTB/z1qnp85vrzUbTy2tLq4yckcDAosIlkuoJdB824AguYm8qJB3GPvfnU1/CHi0lgiqwVS8inh2HQ/yqKCzhfRZBfSD92diOMZz3FNvpmtrbT7aOPzrIcCT1BPNDVwQLJNFrVyt4RBI6/PKDzjt/T86mv3sLnS3IBL8ZZecY/iFWEiW41VLa+KyW5XLBBghCO5qsk0VnaXflxme2C+UVC8hc9TQBDqF7PKNN/cq1lhVic9SadchNN12VgqTw7T5rlvVfT1zT1lhm0K3dl8uGNvkc/wB7sD+lSW8Ij122XYs8csJmmHfGOh/z3oQblWynmi0a6kSZp5GbI/3M8ZqWUrDZW8s0Zjt0bamzqrHvUtmzPDqESIFaOJtqr1KDms92u9X8OxTQyGNkbyzEehUfxZoC5ox21jpmqLdJIJGdATDnkOKo6dfXc8OpiC225c7xJwEHcAf56VcU2SalYvEyyyLEBclf72OCPfp+dJbEXes3llDuge4jZ5d5zggdD6dBQBDPZeXp1pqDuyMCYFz6diKWW/trLVdLJBXYBhs/ek9fp0qtDC76NI97LtSJvLhRTu785H9atXzQ3D6XItr58MBxHI3Vm64PsKB2FezeW4vrCXdbmX983oWxwCafPawHwg0O0rMHGwM3Ix1/CpmXUb3WYEvShif+NTgbPc+vWq9rLDJZarbgeZOrbYt3ZfX8uKTBWJbu9SC2068RiQFEfTOe1RW2lrbajdxahcPPAU8wMpyW9BUdr581lDkhbS3PleWvUP1GfrWjcQiHVrJk2lZVEkwb1A5WgWxkiWX+zbmBbfz0eUbsnHlj1NXJQht9PusfKCYcqOY2HT8KbpcBnuNT8gSQSSZ3K3UqPT/PaqT3lx/YpO8HbIUWPpuPYimBet5oodfaeKYXKNEVMDLwTjGP8+tVla5fTNQhto1QL+9mjkbkjPBH0p2IRrumm3kEU6ruaLsZPaprG1fU7jUHv1W3lXdkAYAI7H260WC5DcrJKdJZ5FE82N2T8oHqfw/lSrJbxeI5msoGEm0gR/dDccn8aZqEVo+jJKwcrv2pMDyq9Cp9qtzO1nd6VeCMsZUEasBncucZ+vWgRFDbrfeHdQWaM2n2d8xon988kGq15dw2FlYmOOSUsux5ivBJP3T644q+U8i8ure5lX7IMuXTqW7YHrVeO+3eHPKgxNapOZHyvKH+lIoge1v18Q20N1IDa3SBi6nACYptrFFaw6hFFFJJGCV+X5sqOc1ZkiOpanpl4bhRFPEWET8BQD90/WpdNuJYdQurfTocM4ZI1f0I5x+tMRmYmTSoJ/OdLSAYEI6knofetU6iks+n7pVhufLXzMdSwPb9KZatNN4c1W22gvAcBsYyxPT/AD6VBBcRWlnY3MiZuYo8yqV4Ye/0pAXkh+3S30BaSx2sWDled2OnsKx7uKL7JDHKxa5jlDIx6kdwauNe3b69HDqFwqWdxEJA0X9wjjBqPTJfJs9Qt4yt8jSBkIxlVHfPanqGhK19Nd6xYS7Nm792kuQTtPBx71O8ot9ZvraX/S4YomXvkn+8B61W1ESJp8Ji8v8AcsNm0/MDUkF5awaxBcMX8/yhvIGRu9j9aAsMtbOWPQbxYR/qiLht3VgTinPaXRjtLkSsGkIUqz8BexHt/hUqh72bU9PSMxT48yQseNv932/+vTY7EPoNycESrKPJ3txsxyKAJNRuFTxhbM8nlrKFjzCMfPjGfp3/ABqrcaZBpuvXtlcFmjwzSd+R0I9/aodUhup9J0+76i3YKJAOSw5wag168GmSWN6Ltp7l9s7RyDlO5U+v/wBemD2Oe1jxBBpum3lpA7EXTqx3L2HYf57V57HbSXF80OcNIeM+9avjDVl1jVZpVjWJt3Cp0FTaHZtcGGVhvcHt7VotCNzqNB0yZrCTThGpcyqNwHzADqK6DX1drOSy+zLHeW0qIJI85ZfUioIhAuhm7tZJBOLgBg68qe5BHWrLyfZJJNUhvxNK0iiR1B/Ig/55rN7lkl5qNtDo6i1jYXSyKjxluCe7ex6VVuJ9Pi0y8uLXz47wlVcPjls84I/GrZeXS7k3UnkzW91L83lYcc9B7GpFsjYRXdze2KyW8sg2Rv8ALtz0II4qVuO10ZgCxxyXiXziY7TJ8p3LVp4LiykXXbe5juEZAHVTz6cj8qYv+jmWeWxf7JM+zaowfbnpUenxxQ3c8TTyQ2zcAYyB7GtVoZmgsci29zrRWLcFDbNysNvTGP8APSqNvCb3Uv7RNn/omwHIX5OOv9agSO1Ooz2vmPHb3I2+cBx78VJK7Wtylnbz7YHTZ5jZCA9Mms3qyyjezw3d3DcW1rLHYxE5RQcE555/OrE91Z3UULWUD28quTudt24Y6CpTe6hoiwWUN1EUYEl1b5TziiyjvPDTMxe3uxcnpGwcx/4VT2JW5SvpYZIYvs/nRzGQLIz9/WrF61jDYz4huHvioCv1U+3rUt0LvTAL3cv75/nzhhg+lRR3GpWVzNqgUtbkfKTgrz3A/L8qI7De41Ra3FnI5Msd8Y+33VPaoLWS0hUJcy3Ms4XAQJx9c1qedeT28upQRqSgyXwNr4/yfyqCKTVtbaDUraJUSE4L5VcnrjFJasGtDOga0fyReyTjqY2Tpn3/AEqK1ggcNLdSSmJJPlA74PH9KvzCbWMFfLRlYt85ChWNRWst3qiCGZY/IV8NuIAJHGRTegJFRWa4uJX8hmtVkyqMTk+nNXDFIt5cTfZGFswBwc7c455pWvpb03OlicIQwEcr9Ao7Z/Km77q0m+yyXSSwYC55IND2BCPDcXGomdLEfYwmXCg7WC9f61FJ9u1OSO4s4BDbpwEGBx6EVIJpV1FrNLhRbMu3eOi564qNJ/Jure3t7kSqAQzYwQPWiKHIc0Vxq7CYTQo0fC4wv4cUsd3c6xA1tLcqgifADdj04qtLDHa3caW87yRljuJAyPpTr60geKJLJJ0maTLv14/Cl1EiUsEP2Se6MQQ4MmMg+gqCVbU3k0azyy26gMWHH6VpT2KPYLBHbs9wCNxc5Jx3xVCad2Bthp6JO4wzjqR69atCKbSQWuoO5DSQABgpOM1IlwpuWngtfLh2biCu4E+9PuYprmZbAvDbgrkeZgce5pbmWWONbZp1EG35ivI4qWwRJ51yXS8hiAjjXO9AAM+1RX1xdalC120gDR4DIx5Of8/rUAgWBlU3Dva/e+TsalupbS3nLxI06FRvVjwfyoQFRvs0tnIXaQTDjy9vA9805EVrN4th851G1Vbgj6flUrCQsZ7VFSNRluMqfbmlVnuUe73oSi8MOGB7YFNghLf7RBaNbFRFuUbjJ1H1NVYrb7KTbzXbFMbv3fzDFXFm8yCaa6k3OyFdoHXjiqNs8c0X7u2keZRtL1QEgFvHceWpkmhK5wflNNmnktJWeO3/AHBIyGXPNDTXLq9ttjjGPvkAEn60jk/ZzayTupyCSvIpIfQdE8toBdBgsjHOAeSPpVe5ktRIsqTGR3bLDGMe1RwmOPcr5cK2Ax6mnI7RYHk7ULH7wpiC7uo4XiNrCX7uDyKW5fzv30CpDgZwDyD34pk0RhliHmCPcDkDnIqvMUhvlJBkXaMkUCZLIwmYt9pYykAfMOn41CBksNnz55apZ0EM4nVMRZAIPORUUoQPvLFsknC8cUC6kTzyXMZEzbSo+UAULECimMuz9wB0qXzQFWWNDGmMZbnNJLvt50bzAFfuvpTK0RG0E06eZGownJOeTRMiuiyhiXyAVUdPrTmCR3AHmM0WMnA61PB5lushKbfMOAW7e9Il6jGtm8sXKISqdzyD7VZuEUCOUOqs5HCdcelVoW8pxbyOWgJ52dzUytschoxtY4Qydh60x9BHKQzNNa58tf73XPf+tIQuN4Ytu5Y44zSRiOCZ43fevqp4zQ6mMMjMyqfm2+lILGNEPOvnaQEqOPersvzqkkaYEfDN3pYSjN5qy7TnbyKYi4kKFj5ZPPqaYrkt2Tc4uFCgLhSwwCfwpZ5DLEk6hVC8Hb3qCJYnfyXZgnqKSFYzMbd2JjPIIoC5almZ5Fugiovoo4NSzXYFwt5FGI9xGdvQ1Bbxo37qRzsGSCBSwxrMDEWIRTkcd6Qbl0yGG8S52gI5yABxikmuJbW4V8KEkGcjpg1WtYhdMYWcjZ93NTsEmgmhkJMqAbaBgqT27mFnUiYAjOMe2KZG8rRvbvKFMeWUHtUZ2vCrEkTJimuECiaJSxP3j6UAyRp5Z41lknYvEQu3uRUEvlrcAksEkAyKshVS4VwhMLDk+/8AnNRGCQu8RwQDuUmgRh6wioGVR0PGetYX33wTW7rR2oCzZboaw4wDMAO5qyDuPC8AFlnGX6bfWtVUQyGMq0WOSyjrVHRGjihj84uvGAR61qxKyuwVxIM55781i9zVbFwKGeMx3WY0YDZJ9KuNePNJFFNBHJD5RIX056iqV1Ev2kR7CI2bG4L0PpU6RR3UYjhZlMUfJPXPtSC5NbR2U8Vy00Ukc0YXbjoRVtIUv5ZJYJxDhl2xyHGVFZ1tI8typ3qyHCMX6H61f4e5uLNI/MhDBsng8eho3GNa2kWV5WiLW0s43KPusfrU0VqGvYo4QRbtNtx3HtTLaWUQSWqOEJlBUdgP8elWrEzQMbZLjexlymRyD7VJViBreSaEWgyknnsRIeR7D+dPgYpHGtqytcoSHK9en/66kju7l9OWIxoZopm+794j3p9hHb2otrlIyjnJlQ/xH1BpktDIDHGLZwphu1cqQvIf3qvZ3MeneVeieTzPMdCFHNWLBUhWK+ln80MzDa3BUjt/KooohC9tKy/6LPubkZGaY9CPT4Uhniu5Sr2rOd3zA8Y//VTrKY9ZYVFm02MDp7GjSbBL+aG1uIjBbO7EY4PPeo4WS6iGmRMYEafiXtx2oYiRIrb7TPayXEgtJphlh/D6VGzsp/s+OdVQyAIzdue+fwqdURIpbZ1+dnAV++fr/npVFwuLmIQE3SOB5nTPtUoZcNlKkFxZzIhm8wGOQH5jnrVaMES3cU0TySxr8rMTz2xSyRGSOa68wm8hKkA+5qW5FxqclzeJJ5NwqhvKPfpWi2IvqUzHLf7jJK0DKvyRnpwP/rVObhtUmt0jeNpIY/mccH/PSptTke8b7RHEGmCqGx06c5/Wm3i2lpd211BHsd48OidASOazLXkOcLcQWvlQZvYgcmPr14Jx+NR3HlzWEcYZopvMzID65qV47fTLq1vYbhiuzc6nqfUfzom861e01CznWSOSTcyOM4HcEGtOhHUTUJvNtGuzJJFKkoxx/I0+4uJ9SvHvwBKkajfDnn3OPy/OjUkdVluZE32bSZVQOKa9wLOS42BkgMYO8c5B5x9aSKY++CXii6tFaMJHkoo4B75FIbqJ4rC6jVoZ2QhtmQM9MmktiLGNJLefzYZoycMvPPrT3VrKaF2YFJojgR9D+FTazHe4SacLGGK9tXMzF8vnngelNsLhklOrJIGtvM2PGvGGP9aWwmfT1gSXebaZjweRk9aZYmI+bZtGUtpH3FW43N6iqZK0G3U00ksl9Hbb7PzcOeu4VXlvbe11B2gV44ZhtCjoM1fsZpdPjnsVmWSAyALu/h57mmxrNaXF9ZOsc5YAxnsDxjn/AD1oQMSeMaLfN5MrS2xhyfoR3NMiU6TqNndBw0Mw+cRnIAqXTYQU1C11EtHcCE4A746Y/Ks+yh3XFtY3EzxQyg+Ux9Pf/PahaAWZYmtdTW4mxJZTNlFbpjNLqEK2upHzIANPkkxhRgf561Ut0kuALV2JjSTapb3qyVubpDpjgP5TkqCcfU5pPcq4tysej389mqvHC5CF15Az6VPeWkPhy6RLeVpkaLfyMkg+tVTeXP2K6sJVHmLKPKL9SO9La3JhZ4LuMvIsWULd/am9RLcfbRjS/LujN5sb/NkHpnrxRZb7K6S5lAltZuecEUmnSQXKrDex7EYMI0B5B96RYYLiAWUkpSMMdp6844oWpNrMrofs15IFWQ285+ZhkDr2qaXUYbXUSizSGNl2FSegqxp6Pf2g0xrlUZZMo/oMev5Uy1t3KXdk8EcjceW79WOemfzpIoiumTR9RcRyubaVNxb0yKaVj0m6S6glSWGUDK9yKW3kEc9zbaja+YVGACOaksEt7xri1ltmjlC7oB0IA60bD0ZWKSQ3UU5jR7eXkDjFOJeCZZmg22pbLEHr9KbbW0E7R2c1zJAsYLqevPpQnl38f2KSbbFuzv207X1FfoTXklvFK+yJxYTEB3Q5NZt0YdNvvLgZpLQ4G7uAf61ZkgaNTp4m2/MF384/z0psNvPazXFlLJGSxHlFyOT+NUncnY+wcc4pQcg0oJxmgDH4+lcpoIF5p+M0H6UtJjQZO4elANIDTs4FAxRz6ijsOuBR2pfx4pDDGaPzoBooAcDn6UYyfakAzTvbFAhM+5NO/PNIB7UucGgAFLSAY70p9v0oEIeuBS+tCjnNL3oKEHOM0Zz70UdzSELSgc0wU8YPSmIU0n+cUZoyM0AO6fWj07UmeuBQTRYdxc0vWm96XigY4etHUUnXHWl/HJoELn/Io4GKb6AUv60hi5J57Ucbv8KQGlXjrTELS/zpCaXP5UAGc4pD+tAOaBx1PFAwGBSE4460oH401hjqOPagDj/iNIF0hxkjg9K8DvF5Zh65r234pOV04qCTkZzXhku5iT68nNWhMhGSOtND5bAGKUv8oAFNCFzxxVklsriMZHzetR26GS6DZ79qY7FYwuTUlqSHB6EUAaMsSluefes6cCOTaTlT3q5cyOuME561nToXbOQCaQyGZ1DNxkMcA96pmLaSwY5HFXGCeaAT05qKQ/vAoww6mmiWVk5GCWAzkkU0Kru8gOQvHNP2MqO5B5OAKjc+URF5fB64/rVBcgkllij35Ikfiqa+ab3BfCkc4rRkXzMH+FeKrS4srtCRu80ZVqBEsamRwwl/djqDUkLhGLuNwH3cUGHcwCgbQfmIotvLaVhISI06Ed6AuPW4Qx+YSTIx6YqWdUSJNpBlbmoreMDMrfMn8INEik4kIIcngCgZILZp4ykIzkZYiq7biyxRyEIn3h605ZjbpJHHIyyueRUSxyIVVDmT+KgWxNcMcj5QydzUKyRsx3ZRl5AFPuZUZkjbIReWK+tNjUSTmQttjUd+9AFhYRKnneYSx/SnqTHEysweRqbbsyRSSYDKTjaaZ5a+Z5pyHbgAUDH248mTbGSSec1o7o42YsC5Yfw+tUoGNnu2tvZuobtV0IQibjjfyCKB2uSGQpFhiAyj7o6kVLHtaCNkiMangu/UGoD+6ZHC/N3z3p5ZGQhj5itztHQUEkiOspIOZJEOCe2KmZUAyzbeeAO4qvh4jyojTpmnR4djsUtj154qWUh8kbRYKKPLPKseSaYskbk4Uqx55p80XksuWMnfaOgpQU4kwXOOFHaqQmRTpnAjbbyDuNSRybCdxyAcZPU02a3Eu18lTn7o6VHGN0nJ+ccfSkBNcERj+7v7dz6UwQyFVyoJGDk9hSkuJCfvcU9wUjGCQp7GkUiKSMzN8rEKD90VLEwGVfkDpTIwM5Uc9M1ahKmM7lHHcd6AsNE4jACpkjpmoZBcXOS0ZkZDhW7LUvJCvgMpyBRPeMsJG7YR1VOcii2oXGmKOcuZ3P2jHAj5HSm2TNf28tuqBTGm7Pfg0gEiRm5ihwGH3h1xUYhSa2eSK5dblkOEI6+1ULYS4na9ia0uJtiggoW6DFUJkZZbmFm3RbAeDkH6VaN3b39ktsYDHL5Ry3qar21wpi+yyx7Q0ZCuw5B7c0ySFjJDFGY9zwOgI3d/Y1Uuv3n7+EiI4yYx61YWeXSfKWVg0TKRhTms66hYbLmI+arenb2NFguUrmZblHQt+/HOQOtZYje5T5QfMX+Lua2LmOGSJZ7aMrKOoz0NZ8lxI370EIUxuVepqloFxI2mUqznC/dIqPVGKxDA+WrMZEmGUFgw6Hsap6tMTEEbqKoGZqy5Gcc1KrE57/SqiHBx2qQMRVEXJyTmnqcd+lQhucdfrUinn19qQblgEZzUysQw54NVg2Of51KD8oxSKLSswzxU0UowRVaOTOPWpkAJ6d6BlpWx7ircTY5H61TQcnI96tRHGDmgk0LPlxzyfSus0uRYkLMDgCuUtH+deORXUWbg25wOo6VFSXJByLgrySO2sPg/LPp6eKI5IZtMuG8t4ifmDf5/nXr3wk1myi3Qx23k3EZClT7d6d8IdHtfEXw8vtDlcrcH97CB13D/AD+tcppdxJoPjMI4KqqiNyvrmvnMNX9rJ3PZqQ9yx9U+IbI/FL4ZTQxsUvrEeZEmOW21+efxx8Jx2F/BqKjZJMWWZD/Cwr60s/je3gqcw2Ef2uaRdhDfdXPc1494l02x8TPeDVkaQyuZE2dATXZUkmZ4Vyg9T568D6yuk61G28pGx2sfrX0J4htINd+EySQ3DvdW05AVugX7wrzXWPgiiSGbTJ2LAbxEa7nwjfiHwTfaRqNsy3EgAVj04H9a82rTvK6PUlUUkrGfceJfsunWkazPLNPEG8peitjHJo8L+F7iytp/EGrIJIkO7Mjdj0H86k8IeENNjtbi+1i8e3S3UskS8kgd8VzOveJ/7Vv4be2eYadNGyJGzZyfUis23HQnSb0JvEfilvEFxqdg5QwiPfbBRwAOeK5IwwXl7EkTssd1Fht2OHA/lVm5Yxf2VfkgBCbafHUc96rXOnh725t7WRvOSUNAoHLKec1UFY2tZXKGoWgj8JyyO4MscwiYZ5zz/wDWpfh1rJ03WHglUSLcKY/m6DIrrPF/w3ntPBU8yrIL5XE0sQ6Yxyf5V5Hp13Ja3atk7gePrXROlzRaYqdRNn2Dq+n2vjr4PiEoZNR00lCAvIHVW/nXmXgzWA9pGSW3qfKmjx0Irsvgf41K3RW7INlfx/ZpCRkByPlNczrenS+DfiJqFjJb+XDf5kiI6bh6V5Ulzwt1Q17smmeseApI21Ke48ySCCKBixjGT0rDmjtZdk0cjtGrHaw6EVs/CrVQul63cco0cDRH5c5YjFc5HNGCIhhY8F+enqa2wceVNnNUeti7u822kYHiP5mI7Ad64LUynxH1O306yLpYxOS7Nx5je1S61rb65eDTdGudsG3FzOv8s/nWqn9l+EdGsViLC6YsUTpvPqTXZOaIs0ZXjnxT/wAIxoUGkW8MMd1b5UgYLqvv/nvWP4G8QJZa/FNvyyld2e4PXNef+INQn1HW11CdiWkkMcgz396u280mg+Ko4rj5Y2jUD8e9YtNx5jdQ6HpXxR8Of8Iv4xt9WtnUadrAywHRZMc/41f8NTSygxmRtsZzuU1pTaYfH3gmXSdxe7sD5sUuc4GOP6/lXLeDb2VrRTKxV428mUDn5ge9cOIXNFTRpDblZ9E+C9VTxR4N1DQry6Z2C5t485O/t/SvLJGPhTW4WltzEJXKTYPAb/Oa0ND1F7LUIpLQiKTeCTnmuq+JOlx6nbW2sIieQyqJ0HzYb+8aeCr8kuRnPUhfQ09H8f2vgzy72E77kEGONerV5/481258beJL/ULuEC31BSJYo+iELj8/8KozG2/dOr7pAfLbuMdsU25nKfuYWz6sP6V7rnc4oU1B3OUtfhp4QuiYryKaBQMGVeorPh+D1qNSebw5qjRywNkGfoR26V10af6MA4d5t2GBHIqK4ubTRkW4lmSHGQUJ5b8KzlZqzOuM5J6G74a1q/0DQ9S0bWtPRo7tgXaJ+jgffA96yfBvg22N3fL9qijEI822aYhduOfzrM8I6TPca4NX1We6u9PuMoke0kqMcECt74oaJJ4OsdL1zTbgz6c4USo4BIQnHI9Rz+VcdowTUTS7ctTy/wAc+MLu61i5hjm3pbuHXavEg9celY2kC1Gs3EF3ErWeox7o3/uMfT8f5169png/w18ULadY7pdN11E/dMV+Scdga4Lx98NvEfgfSYLTUdMYG3fzba8h/eIyHqMj8KiLi9E9TaLWzOavtPcaQdQ87F/p03lSRjqUwef5fnW34L8H3viCeN4Izd2l0yyLbRqWYtnpgVY0HQj4k1S0v0kS3tZ0Ed2snc+uK+jfhtJZ+CtR06fT4Y0jsyACF5YZ5P1rvo003qctetyKyPmX42eArltTutUgsWtBboPtUAGDGRxkivK7G+ltLu3aNiNpHOelfoT+0h4Etry4bxPYoRp2t2wiuSPurJjjj8q+AvEuiT+Fdbm0+4H3TlWHcHpWlSHQrDVeZXPpD4cfES8sZdM8Sxyn7TZOsFxGn/LSE9Qfw/lXS/H3wjNpOs6b4s0KLdaTD7XCo6GM/fX6jn8q+efht4xi0vUEtLpj9jn+R/x4z/KvrPwGp8YeDtR8HXEha9skN5prO2fMiI5Qf4V4Tj7OXK9md9S6tUXQ5T4KtFefEfQ7gSpBZ37CSNtx4fPK/XqKi/aUN7J8ZNQt2umnggjUAL0UnnGfyrl/A7y+E9fj0u7CbbS8W+tTzuVA3zL/AD4rY+KNxZeJ/Hev6rBr62mmTbWAj+d5PlHGP89KvDwVOo2zCqudpo4uxtJLmRLia0kls0f5nHCkA9zV7X/tXjHfD4WsI1nTERW1UsRnuzdBxnmm+GtJuPGeo2el21vqF5pnmCNp41b92D/EQOP8a9z1yDwz+zv4euNP0CO6vr65i82YysNzMBjPAzj274rSvUtJc24ovlXJT6nzve22nfCzSfsz/P4gkP77aclSe1eMePC0l3FISSZFLc+5rrPE2orreum/eYvJdHe27qCe1cp45iaCa3XPGz+tenhG3JNnHiIctN33OSyaliBz79OaiB9e9TxhT/8AXr6BI8Jly2BLAdTXd+FYRHC8rbQfugMec+1cTZxlyuBk5xXqGl6b/ZthFCy5lmAPmBchD1qJAWpA9/5Mt0xiuI8lsHllA4GKqbHXT7uZIvIumXzGUfxLnjinDa11DHqWYr0MW3o33lHQfWkmDancXRhlaOdCNwI5EffAoJXYj0/7QtzZ3sU+DMhUxFfueo/LvTVUWl9fTkedbEcQLyxz3/CtJrSW6ms9kwQD5WQkBSOxFVAUsfEEskADHYQsKck+poCxUN1E+kEWNqWtwf3u8/MGJonQeRp0zyG2uJDloi3DDPBHp2pumIlzaahApa3f/Xlunfpmqd9It/pFvLKTFN5pi8zrkDoaom7Lsgtr/wAUKY90c8WfLTHyscdajgtBdxag97PsliZlwOGX0/Coru4ji1u0dpnWSJViL42luODSWlu0mp6jDcvuVlOH7H3FAIjjurf+wxBcSmRBLlJVGTmptWulk062KW4lgVgFkPrn0qPSEi03TryG8QSrK37qRedp/pT2EcPh9DExMUE37wnkk9aLD3JLlGi1e1Yu08Lphon4AJHT6f4U22ijFxdi1jMRz8kOOvrz+dRakhu3spIbgxtcgMDL0AHcVOrwz+IGNtvkliTgNwrN6n9akaINNZdl7CgWNcCRge7ZwVNOupwNHAndyZH/AHIBzhPSpLG4LNJBNGsckm52Cr0I9T6dajmYR6NPE4VyHyMdF9MGiweRXubieOexl8ktAqDY+OT/AJ5q5pMLnWbiOS5EsEsZcoxxg9TUGqSiCw0lrTcwiGHX1Pc/SrK6YqatCzy7FkAkbH3sYzjFMQ2ynkuLPUFtz57gbNjD7qA9f89qS2g8zQklUACKbDFf4uP/AK1R296o1K+jt18hpuB61Pb4vtFvLcE77ds7dvDk9TQO+pWvkMUVpJKPLlmYOSoHPPFSGNp9YEpylzKxCoein1xVW5ZZbGyjmSTf2Zc5Hsa0bmW4TxDaErhHhXYw6jjGfrQSyjZxPI+oW87BAnz7h0J9qlm1YSaO0AMiuG3eYq8Dipkga01GczxhoHU4K9SfXFRWyT2+nX00DmfzMDZIvAX1oHqTXNnatpthPLLJl1/d567j1FWLbTJNJ1obDuiRC0iyHJbI+7iqOoaXdy6fbypKJFiZcbOcZ7itPUryKDVrSGJisuxWlbrk45I9zQMpadK0kWsLANkzAF1J/hH+RU9vDPeeHoruKONZY2KxrnA+tOs1uHu75I4kDzt909V9qSK4F7od0ky+U9rKFiVTtViev9aQXIZrmzgvLEXZ/wBKwPOkTkNzWhey79ceNh5Kz7Y4jjLbT0NVDaY0e2cok5QlmPcDuM96Wed/7Us52UIsgVYyvzHaeMj8M07CbuRrpkukx6gt2qtABiBieN3qKkinuIdEi3hJEVyXDD7rYz/SlSFZbu+RZftkEakAMf4uxqheG51HSzJAfLjtsGYA5J9M+3SkPQ0Wt/s2p2N402UuIN7xv1A9DTNKaPUHv1t5nQspTyyvJXv+VVrppGOnTM8X2iRlyCeNuf0GKtuy2XiSYWeB5qHy0T+8eKYIgksLpdJQJMrW9vMqSIw9ec1djit7DV41MpeSeIF8/wAJz0+nSs2LbPZXltI7xyWxEkno7en4VbMtvHY6bdyov2kriRW6spPB+tIAKTx6hdLFAVkuUKpk9U77agdIxotyWEitbkLEpyFc9/xq1E9xea237vyHAxDnqmelRJdz6lHNaX/Sycnf/te4H+etNhcbZ3cNna6duU/a2jIdlXKsCejH8qmhtbgavcyO6xzTjy5FXkmM9xVf7VIulQKrRtBFK0u4dgTytWL0T33iCwk+SG2u4gVKnlE6YoER2q2sdhqEUoMKINiBjzu7EGoRblfC8LQSMqWzlpW7lj0IqK1jt7KXVVmm+1JCCIwvVweOlWFeeHRGfyHdGUMVPQr2oKGsUkvNMeQSosqZdZDwOe/tTLNBY63fTabJ5xeNlRG6Ad6sz24uYNNu7iby5JUwYXP3R2I/SoI9T/4nzwRQKhxmIY6sRjNKwXuMiSbUNHu0gAEkEoZ2Q43sf8KtXsVtp0lg1zK/2uZQXGcgc8EVRewlayuVW4MDx/vHI4DNnoama+tpNLhknKtdKxZXYZyncUWFc17dbqfW55IHVZpRtG8YCEisi2Yy6ffy3OFuYJdirj5STVm61g+bayqwjSZFWOReWx0zTLQxQ2+pNdSLcFchD0O7sRQhEN5cQL/ZciK3mW4z5mOXz2z7VYFjfT63PbXc+YZVErN0wv8AntTbWOZfDEEgSKW2jkJeRzgxOeQP8+lPdnluLG8aQzrcjc4fjavcH2oH5Fe2OdG1K0DxsZJQUYcgAfy/+vVmW7u/s2mXS7EjgfyBEfu7u5/GotLSK0utSigh3yT7vKROjA9fyqCGS5uPDchJ2QWkuHUry2e496Nxlx4bO11zfbuXwoeWJ+eccgfrUdl5L6Zq1tZj94WMrF+Dt9KdeXNjaPp1wrsJIgPMdRwecgn3poVtS1W/tpQbKSYbmdem3GRn68UARSWQ1COwkjkEMsTiJwTxt9R7Ve1DUPO8TxusYhErLFE68YboD/Wsu1CxaLdvLGXuFfZFyeV7kirU1yIrDTpJg0skBVEkH8X/AOrNICS509LTUtQhmkd40+bzI2yS49PWm3d8ZtMklitVnhziWTGAhx6ds81PFYS6V4jkaRvNiMbSHurnHA+tUtLlN7Z6rZRKIGCtK+TwVHb+VOwDr+NZ5tGkRkKTx/6kdUAP3T7UafcQWeuahHbW5WV0ISLPBU9aaLdbfw/a3SyIt3wELd09RVtlW/1KK4SF/P2KjOcLuHTI9f8A61BNilbWi6ppN95qi1eJx5e9uPoa0b25t4NLsplRZVRQJSvfnofX/wCvVaPShDf31vdSx+VuIVi/61XgeN9Ck0+IfaJPtO95QfkQdhQBYk+1vdSz3MRQ3gX5kGBsPIyf89Kj0iYRz6hp0sfm27R7osnADeoq9qdzdzabb6hOT9mYmJolHMeOAcelZt/5i6pDLDFsjZVyW6A9Bj2osO4i/ab/AEa5tkfabceayluT2BH6VxfiPxOLnQoFdN12hKl+5Haug1HU5dD1K5tb9VgSXG4x9CPavMtYnSW/ZoyWg3HANUkQ2VoCtzMJSDnd82K9D8L2jaFLb3mEubeZxkHoPrXKeHNNjmvAJQVt3OAe5r0zw9ZRQ2ht9SHk2zErEwxkfUHv0q2NEkVtcadO801oJNPeUkKD9zJz1FILkaXftGwMWnzP+6JTIweoOafZRw3lr/ZBm8oBt6vISPM9x2pIYrrxHanS95lmtJCQWI7cDGe3Ssig0lLRp5rG4lWGFnZ4mA3Bvr6Gi3jglW405pekoZHnYhXUelK7zaraNCbaNZ7V9rMkY+Yj1x+NQXBF/p6J5KQXEb8MMjPrkUkPoLafab+afR3uHdEY+Xh+Ao7gmnW1/c3cN3pL2xuGX5VdAC2PXPU1Uu5bJLeKe1WX+0I32Mjvx6Ein6gbe3gaRLqZL6IAuoXkZ6jINarUzGJexWvn2M+nqt4qYSRUO7Hrj8/yplrLDGZLe9tTLOY/kPIz6Eip9PhgunkvftcrX2zKrIOTjpzmk2l2kvmvQL6OPBgYHcuPf/Pas3oy90VtOktIUC31q8shzhY2OMfSnae1mmZJoXhy22Nieo75qeCOTXVFxNdQ2820qoJ2sPeqttDe6/CsL3SOIX4MjbQD/nFN6oS0DTmtLiS5SeWVLYORGOP68U1LqCe4ubcyyrp0QBXbzk8U64sb3V0NtE8BkhbLAEIOPc1M/mz2c+lwQwq5wC+Rz6c00tBPcZI0cMj2MEriyZRI3TcD7CkuI4LSeK3t5pnWRd5XOMH8Klijlt4jp8kcbXZGPlwSAfeqtvHfaTI9vJHBJIwysjEMcdMURWoMiv2sZEtIojJNKWwWJ5x+FMuGsWsxBZtI8gfnzDjB7j/PpV1bWfS5YmlEMSsMjOGO70qForzR7dJ1hjc7yGAw3U5z7U5DTIIruzhhmja1nlnTAUs3G7uD3qf+0YHsZlOmf6Sy/fYnIPsKVYrqyWXUGmiYzMDtDAlc9yPyoa2mZHv/ALcJJwudgBzx/Wh7AtyLT5bewRYZ7Qfa3TcCynJzTraeayhijeyjNxKxOWXkD2pDaxahsupdRk+0BeG28g9hmprG3juY/OkvJftCjHlMB0x1zQtRS7iJfT6Uwha3j8+Q52sAcD6/nVX7RdaYrTmYRmSbEixsMgdRTrW2tbjy5J5ZUcZ2gchj65ptvFBdtLuQsNxUZbGfejRMaG3SSyA3nnN+8cYVG6j0xSTusaTTNcBJYxjZjn6E02zkiimkikBe3jOVBJ4P+cVFJLFJc3MzWu+HaMbwcE0Nkor6m8M8DSsWecKCGUcD0pV8mTTdg8ySZh1xwKWaaSIiaJVIAwyYG0j6GluL+byC24RyqvG3ikUh1pKYbQ2n2UtO64Lt1IpR5lnZvaylF3qCCe31NQvfsloZJ5S7yLxgc/nTjbJe6WZ2lYzYGE7VSQMrsEtw0Xmt5bj5SmcD86bczQxSIqO8sWz5s8Z/KpXaWS1MUsMfmAAAngmh4zBCYWaOKPAOcZI/GmShq3Df6yG2Igx1PIFPuD5iF4Zdi4B+Q4J9eKjkulMRtxMGjYDcy1CyJaYaNPNAwAW6UbjCaSJxvjkkeXG3G3gfU05UkmhKtDiVjgsODV6SLda/alkSBsjCL0NVrptkQuRMszSOPk/un3oEQwkMuySZEZG5+XOR9fWocAP/AKyV+Tt54NOmiDIJYYnkkLZcdqmMM9xCssQSNYuWAOD+VAFe0KsSjpukIIXd1/CmRArJJbyyCNeMAipjMt0xnlk2SKu0Jiolt0uEzErGZTznpTC5EIk+0MhDSKeFAPGaUb4N9s6qm7ncw5FTyXpnhOQkTQjovBJ9agJW8tVbDvcbvmbqMUhdRkCrvMMm54/4NvrUkKM6m3Fuskg5DMcEUnmGdVYFYzF2HBJouJPtKmUyFZQQDimG5LAzyiS3kZEjj56cn8ajh8l7aXe0jTfwDtUTfJGrJGxIPJNPu5ZJRHMqCEgAfLQF7Eh/f28cUaLG6fec8GojOblCJGYsgwijkGmkESLJuMvduP0qSVGt5EniUIG4ABycU9BIVEW4sCuFjZOpP3iaZMji3V/vqRgnvUhRlnBCsoK87hVe5vVRPKXcGB7ikNsiMGLdtgAOc89aSR3uFXaBhBz61PZWy3soSW4ESHq75K/pTLy3aznBUq8Wdu5eho6kkZH2pCyqBsGCe9NcNOFeMAomAT3oVd1wzfchduh7inuIo5zHGSIGbGTQMdciWXEsY+RAM7R3qWWV5Nssce0AAMR60ibIpWiRm8knBJ61JFCI7holkLQn+I0hk0xZ1S5iUKFwML3Pv+tSXMytOt1FGI+Ru9M1HbKsVwIHk/dO3DelFtAn2k280p8o5O709KAC4kdJxPGgCS5+nNIkM9qzxOVCyDqvSokjjIkheRiE5Tb3pySCRJEcPvXG3HcUxIdFEwjkgaUHaSVPbNV2j+QNvYyL94dsVYMoeISCFiyH5sd6YWeGcSKmyKU4J7UAzntclUsu1cAjvWVajfcqM9DWjrvyzMhIwDxjpVTSI83ikjeM8iqEdzpwZIRIwEscYwKtxyxmHAQLK/QnjFOsoYJoMxExkLuI96ktIy8ZaZA5LgL61kzQlheQJDB5vz7mYk9q0JLpbHEcZWRpECPs6daqMkNnKXlhfftYMR0HoRVi0t1t45WZt6zRgozDvUoCe2jiuLlrRImRdw+cckVZs4POvDYpPtdpcKzfzBqG0ie1t3dHElwsgChOCRSKrXUKXIjZJopD07HuPWkVexes7JjZu0bAXEczKQv3mAGckfnTLaIWoW52kSmTJB5yadYX/l27XUsPzs/yyoSCuOoNNs7qSLUYLx5VeBnIaNsEY/xoDdD4pbezhW8LtueQ7twIKt3FR2G5pIridw8JkJwD8v8AnpT7BpJ7ny54Ua33s6o2cEEdc1DpLR3OoR2tyhS2dmKY7H3q7EIns0F1qFvFcRCOB5GAJOB9aga3MgSyEuxQ7BGPQVPFbR38sFusx4dimemfSoZIpZLFVSMS3CSnCL1wB1P50gZYha+v2s7ISndASF3Yzj61Tnut2nrEsKtdQ3B5UcsOuamhP2K2tr2NmW4jc71znPHam2AiMMeqiYqiS7WDDGD1pFIFeNNKfUGlcSiba0HXikmxNpyaktwI5DNna3B65/KpbqB3ik1OFUNs8+AAc/mKglKzZ3xA2bSgcZAAzU2Y7k04klEl+rRtGGHC9D9aglUz6jJLCHjhkjCtgEge2fwNPu/s8E81mhLwSkYPYYqUXM2lNNZRS7VmQHBOQPQ1orkEdxbhNTW0iLkGPO78KV4zozRRMUkRlO4nnrnGauS3Ii86O6jWYyRjZKPvKw7ZqvBFFdfaorsPFKIcwyHpj3zUNFp6EcdiVuLZr23VoXHAPQA9DxVd4UWSGK5keCBpflCc9eK07KKPUba0ga/UvHGRGCOHOc4J/Ookjl1TbEiRtLHk7d2OPUZrRbEDJYncHT3dWiZ8o3Y/WphcSWOl3mmTKJT5gKA9PQ4NUHivJoZITHiVZsIwHO3mrEqLJaySvNieJlB3DnnrULcp7DYJGFoyy2eHSPCEdh6VPpcwvSsV6PszQwt5Ix6c1DC4mimlaVgYEGUNSPPNqbQGPG6G3+ZivzFfWhoaC2nGoWkNpHIFKOzKXHUdcUgnOo2y20U2+eOU7MHpx0pk0qzDT5YYv3wRg+wfdIPU/hSC3hSG2vLMlZRKdw9SO9C1Qrj0iintp4ZosSJgs6rgsfSgPHPBcETPG6AZGP4eP8/hSLDdBFv4ZvMkMuWQD7tMu47ma6kvEjQwE4ZM9/ehaAx8qjVxdXEDpuihGQ3DD3pLqU6vb2ciRCSaCHbvXsQetVppPs93NLFEVimQRuvYZ96meSHR72CSLLrLHkqOQM5B/rTaEirNM9xDEYV2zockKOcjnmprq4tntIL5ZHF4GPmKOh56fSpNNjGhzx3O8yRXI5P9KAhsb+GaZIvIfpyCDk96dtBale9tY7vTnvkaRZvMBKjnB9qmvLmPVI4Z0XbNFCokBPp3qYvDZXFwVg22ZkyCo4b/ADzTbuGCC5kliJ8l1C7TzwcUkDI5VfUtOjngjWWaJfnI6jn/AAxUF3HEbGCaCJ0nByUweox/9erczHRZVaCTfHMmORwM0XIk0+S3kkmVvNB4UGmtGVuislmk9pDcwBo3LfOCerD/ACKFDXNu18bhlaGUAqOqn2/WnmG5024t5Cu+1mXdhWyPrT7SUwXSyzwD7E78+jf55pNdQXYZdTS3M1xfK4aRCCVPBHoQKS7u7jUp47uFdjqMs+cH34/L8qikmitdekaGJ5LaRtp3A4x7U3ULmGLUdsTOsbArtboAapaoSdmO1CZ725heGESALh3X+H3/AJ1NczedZQrBBH9oXKs2OSPU1BdQLpEkSozNFIodm9Px/OnS+XpM9tNHMJVmUHaPTPNJdhdRt0qTaYZSxSdZNrhfp6VXvliu7cXHmFbhiOD2AHFW71XtDb32U8ppMmPI5Ge4qN4ElnnuTbt5EhLJxxj/ADn8qLWDc+wce1KCRg80Z55FKvXnIxXMapAOcetL1pCOfWlwO2aQxeo96P5UEccDijOKoQp4xSnn/wCvSdCfX3pQv41IxQaB19qKUAkihj3Dr3pRx9aRuPegD/IpAL3pcccUmMHIo5oEKOKXFJyfWl5/CgA64oI470e1B+tABjiigUHgcdaAAcUtIOTjv1pe1ACg0ZpP1pRjrQMVe9ID16/lRn8KXp70EhS/ypo6076UDFz7GjFIOCeOaXOen60rjDBzmjPOfWgngY6UelAC5yR/Sl96aPrS5JFFwHZzQOKbilGD0FABnFKDQOQaOaYB3Pagn5R/SkJwaSTkcUmB5x8VZR9jIB5xXiDy8kHOK9h+Kp4C9c15AQQTuHNaoViELhc9QKYrZapHYdAO9SIoGCRyad7CG+X831pUBEnynqaJJSAQOabHncDQKxfvEZIVbrx+dUJEEpyQVPoa1CUe2B5PHSsuebLEbSD2PpQMqPFsYjdu5pJ5I0csqEMeARUgjbcS3K+3NMkdUcY5A5wRVITQjXBfC43Koz+NQMCMFgV8zvRKHbBC43nt6U4TAujOA6R8YNMRHKjv+5Q7kHOapyslzdKjr8qDaoNWbicLG0ijBc8Y9KhJTdGM5kI6+lGwh5CxxCGINvJyT6UQjzGUZXav3s96tRb412oQZHHeoJI1C+Vs/eH75FFwsSPKspICbYh0I700syDznchV4C0ikSRmFeBHzupjzyXJTcAYEGPrQIcqlQZHALNyMVGQYRwhDv1NSwyrETJIp2j7vFNN3ySW3F/71AyLt5Ct+8JySelSpAz52oGVOHxTHTgDGZDyMUsJCSNDGWUtyxPSgB8MqTOBkwxx9QO9WYCTdvN5ilAPlDd6jVFmUQoobnBNSfZEEoEg2xp/doAQlS8kjp+8PTHpV20JdEXHBHBPas8SK1w0yt+7HAQ1asQ0ow7EAnK7aB3NCVAioZH3buMDnH4VAF8qExodkbHg9xUk9w0QLImAPly3Ue9QqqRPK0jmXuMDigHqToiyEje0uPXoKkMrBQi4RlPRe4pkYNwdwKxAjBHc1NEyBgVXoeSakroRRpM+7L+Wn6mmh/JcpjbH03HuKtNPFKzYO9x0NVyDsIlAkY8YHancVh00jCBfKB27sEnqaZGUQksuM889SanWTaFjwHKjBB6CoPJMj5LZX17AelIZO7lrgbjtUjO1aiu2Nw6RhdxA+ZqBIhleJVIUcFh1IpWK+YMKwUjjHWqJInWRX+VeCPwFW4EYQ4IJx+lLCQilGJOehNIkhCurMDz3PNQUPVhGrKH2hhyRzis8u4bMEavIOCx71bklQp80eMH7oqG4ZQDJIyLGWGEXrVEkkVtEvltc3TkcEonIFJHM0Mqy2kD3GCeWXjb3pyaiQRHBbL5ZGCz80lpHPY3u5Z0Ee/7iv0qhEf8AZ6XcIuYJFWVScopA+vFQRva6ptS4nZZ1banGQfY1NNa+VdSzQlhhyXQrxzVe5tY3hEkCLHKjg4Vs596LjsZ8EixSeRNbmRdxAJzx9KrXDS6Y5zGTBu6EcYrSm1Ey+fFK3luMYJA696zr4mwDR3DGRGGf/r0CMi5WVbh5opFEbHO0HoKo4SJjLEHds/MG6YqW7YW1zlUZ4iR71Go8mQyFwIX7A8iq1ETjPAYiNG+ZQtZutSAhRyTV44YqifMByGPYVmaywUr3poNjPUgGpFbDeoqurZwc1Kqk85/KqsSWFYMuOhqRDnHIzUKNxx+tSoDkUATLkqc8ipY29uKiUZ5zj2qVV4PrSGiZCBzz+FWImxgjp6HtVeFT044qzGntj60DLatvwaswqDwc1UgXDHP5Cr0K4wQPzoA0LIYcZHFdZprRRS2wYk7nHB6VzFmOnrmtefMb2IU8iTke2K5cVdUZWN6CvUR9SfBbUILHVba5dcRAENsHQH/P61N8bvC9vo2vJqlqGFnfjerkcBvTP51yHgLxIdMsoWEQkRsAj1x616/8YtWvdc+D9hJc2EMEckyiF1b5sfT/AD0r4XDVJRrWR9BNdzwy2jVHdVQ4PJLck06/n8ryy42qfQU9VeOMENh14JHUGsvVL/ykkaVlRI1zuavo27nNboM1XWBpdlJeOrMqHG0H73pisfwZFceINSe/1CZoIZThIF7ehrLiN14tv1uCsn9nQEBeDtfHWrl34rgF5JaWECxpC4RmLfxdq5qk7GsYl25vk0jxlPpuo4uLV13Kr9x3FaPib4H3Gq6PHrfg+VNRtFfzRaBv30R7jHpVT4padb3fhvSfEcDqt3BhZFX0zg596r+DPFt7pLK1lcvCC28bW45rjq1JU3fobRTtdHHPb3BbUrC8hENxOPNWNhgq468V6D8LPh95sFvqepRJLclSqqTyoFehaPpumfFCC7N/YwnWYVMkV0nyucDkHFYGjXzaVqosk3gkdG6fTNduEqQqO/Uxryko2R694+8I6dqfwssNSsrZYZ4gbe5K9WyMZNfnt4q0SXw74gu7SdDGY5DjPcdiK/RDwRq1tqem6lo1/cRRQTwsymZ9qq4Ga+Svjp4Hur3V11KxRruMfu3C84x0P0xj8q756M58LPozE+F2uztC+lh8Hd50X+8Oc17V8abOfXPAvh/xbBbgPCyiVl65Xhs/r+VfMGkXF94d1eCSWCSAq3cHkV9V/D+4fxt8O9d0VHWX5PtkCk5A4+YV4tWPLP1PVk7pSXQk8FrLc+CtYu7SYWyXEkcoHd1x2NcNr2uSQztpFlEk8kibpJc8qPQY/GszStcuB4dg0Im7juVdo2W3478c1u6ZpFn4SgnvdQilw0YLtJ976Zq6adOOpzyScro2fDEWlfDy2a4ne18u6h2eXMNzOzeg+teS+MLu+v728lluQ76dMCgHHyn0FafjLxCni/7VbRR7HSJZrUR9gvX+tc+gkvbCw1IyKUuVNrOuec9s/pQlzO5rFW3MrU7ETSNEh3JdqJ0b/aA6fzrn/ElzPHq8Xms29Y1HPXpXQ2UU67rEhmubKf5QDyVzyKxPiA6t4lnKQtCvGEbqvHT+ddcV3GtJaH0D8F9VtIYdJuZbl2guB9lugBnaSeCf0qH4jeGh8OfHciwTFtO1QnK/885Ov+FeXfCfXXjmOnrK0az9COzDpX0R4j0WD4m/C9LmWR/7W03CSg/eJH3XH+e1edblm4yKqXTUkcfo07RRkuT5inhj1r1b4X65DfRavpUsAvDcWr7Q3ITC9a8I8O6w81iVkb/S7dvJnjbqMdGxXrnwftre31W/uXkKj7IzbV78cVwuny1ERPVHKrAsBeLbuZWw3NMjVIYmySbgMcA/3e1LExaa78wZPmMV/wB3PFQXN7BHslZlXYejtgEelfQp6HHa7Ibm+bSm+33YPlKCCo6Nnp/n3pNI0CTxzqf2lbHyYI03J5nzOf8A61UUjv8AxjdqkssUelBgMIOT6AZ611XiHULDwHp1lp1vc3LaneQ4gYLtjC89TWE6ljZK2hm6/wCPNR8K/Z9JsJ7U3aIS7oBlV7jPY/Stfwy1r8QfCV7omoTsbiaIyQt1wCDn9a+fFu5ru9We43NdQyMsxycnrxXZ/DTxhsELI7efaMQQP4oyeV/z6VzSUo2kzVU9GZ+g3V1od/caW4YXVgzR7g3LDsfp0r2Hwl8RdRms4bW7K3lirDME43Bvbn/PWuA+KOnx2er23jHSsNazBY7qJegB4yaZpV9G21EbcpIdCvQg81xYiFveRSXNqe9fFLTdK1nw/p2oaLpMNnbxDbdrbRhQG7Hjt1rivCWq776SzkJ/dN8qHuK6v4b+J4Y4JtOuZPNt7mMo0bHjJ6f0rkvEOj3vhXUpMoFuUkC5IxwTxXfgK91ys461O6sezjxvoN54E1fw1rszO8sRNrEBllcDgj8cV8o+M/hsfHU6yLdRWdzajyyz9HHYn3rt7IOdQmuJWNxdEkvL2x7UzURsi+Qf60gZ/vCvTlK7MKUHTWh4zD8CvE28SWZt7kA/wyjtXofw18Z6x4X1rT31O2e2v9NmVVkZTtki/iUnp0z+darzXkQWGM7Fj4Gw4IFZPiXXxp2jR2VxdFnkO5WK72A71zVqcZrU7oVZrRnpfxv8J2Fzrll4l0O6Bsrs+eHiIbyyw+aM1xfhv4fa78T9QGn6Pp/2eBT894qFQeerMePWk8KWmstoJiMzyW8zB4bdjgsD/Fj/AD0rS0D4l658PtVm0GDV7rTXnm3PbsgHzY+7kjIrlacIabii5P3Uz1o63b/BDwnfeFdN1SC88UNCZWjs0yVYDqx/LpXhHiHXL27tbHxPPLJdXEn7m+SQ5wO/H1zXpMHw8/4WFqiaz4Y8QLH4nRSLmw1ABXcnrtI6j/CuJv8Aw3rPhrWp9M1fSpbcyo4mCoSm7HUH9a4o6y5nuddPlj7r0Z4Rq1tCdXuBZsXh3l1wO2aw/HEMrpaTyDCsu38jXV634bu9Jv2EKvIrNwoHIGelZHxD1WOTRtP0023lzQu7sxGCc9K+hwlnJXPNxc/dsmedZyef0qaLI5NQhdp/xqZPmX3r3TwtzovClk+oaikSjgfMT2AFem3YaFTbRPJ9ndAxlPIBx/n8q4/wLZeXZSXkgZVB2ZXuD1rrrxY3zDCrCxdC2R1GOgNZPVgU57S2L232tzJcr8ySKcF/QVDFDNI2oSAtDcsM/MMEgdh+tAkDSWsDoxML7lfHXPQZqxdCS4ku7WWUK+wzDd69xmncViBYWgsrSe+jPmsQoOe3Yii6jtbzxDbSQytEDhdqDBZgOCfr/Wku7cT+GLf/AEpDNu3IHfnaOxFL9tgtLywmmOJY0A3YAVj2/wA+1MVxII2mXULKf5Xyx355OOxrN85IvDhtbqTBaTbECvzLg1oQL5Wv3sc5aLzoy7SLyOOeP0rOg8s2NzE7+ehbKyd0PYg/560ybD7tY4zpz3Y3x7fkkxwR7/57UltZzW2svG2bmzkyXb+HbjqDVa9E1ppsBmYyWwPA67m9D6VZnju7ea1KF5obgKRE3AUHqDT2Bk+nWoin1JcrNCIvkjHf3/rSW6xR6XJbxKpQNvdc5Y59/wDPWo4Xgh1ufyct8hWKNT2PWpdOMF1a6nbLD9ndAJXlJ5OO2aQytdRfarWxMgZHDYRT12j+Xer6SRWWsxTK25ki2guuA2eKhluDPawzWikSKwCNIc8d80/XblLi+06IxFkYKDIehbvj2qQC0Ty9anS6OYvLYSMx4z2xVSxDPBeMDmNhhQemB1NaC2THXzbYSSJs+eS3QY61RtZXSC8trR0nijbKEjlR9aYWKt0s8mh2tzESIUO1gOCTnvV3W4JF/s+6DL9slHPzYwOxpmnahLdaPdRAgCCX5uOGJ/yarNIs4tbi4GZkf5WLcMnoaQGlY+THrEkksTNdjEahlwrMRiqMTTWp1CN3khZfnyB1bP3f8+lalzqAOuRyS23kxBVKuD97jg03Srd7jUtQjvZlkXDMzsMADBwRQNaIoTatBJpCG4Z43YhlZB0NWL2RzNYX6ljF5YPHYj1qnCrQ6LeeTsmgZsc/NtAonu530WyuYnCQpiNkA569aBFxlI1qOSAu0c3zEyHgccjH51aRy8F3DYlpgykiMjB298ev/wBao9QKabq9k0IMsOAfm/vEc4qPSIppby6YR+Tc7WESsfxI/SgexLbNG+hlTKIFtiVCZxvY85NQXciQyaW8zK8xHzlR19B9elPtpWvdMuTc2iFrd878YBz2I/Oh4YJrCwLsVMMnmMVGcKTzg/SgNyza6j5WuSGaJreWfCk9SV9QKWWzj1OS6jWMSogJPzY57Ef59an1N4XvIZ0QfOQLcgZyhOOKbp9gNA1PULhpjMgiO2MHJJPbHt/Si9gRSnkmstBe2MLvHv3EhuEJHT/PpUtzKbZNMkCAbsKijoOeh/z3pdOkh1bSLydmfCNiQN1HoKju7J5tPiuIZmmVcKkZ6Y7MP89qLhohJLc6brV39kQ7pQWjQHOQRyDUulu2o+Fb6OJEtrqOTMjNwJB0xTW1CN/EUcqxeXIqqqg/dzjGabAktxdanFOw3KTiNRgFs9/1pisNuNLabTbaYNGsrfKzuwHHqKkt76RdaiZYUZoovLVm4JPQE1VMcY8Or50TC+EpRfm+6nTkVZmmOnX1hsjknUQ7EmIyG9fwoBK43Tonnl1W0nUBgDJJKBkbvQ1SvHjOkQwu+ZhIHMjZ4Gfu1dggdNTu4bu5URMgZ2Tq3cU+xhiudKv1Yq6SSAIpHzJjvRqMkvLx01Szu1Vminj2I69uwP1H9KS1sjp8moRyzrK5yzBejHHH41DqQuZHsWgISyjbydmcEOOuRU9nBbWviSZxK7RLD/q3H3mx0/nQibFSySIeGpbdomaSWXfI2flX0FT6ipW0sLnZgsBHDjgrzgg/570y1eS7s72Owh5iBeVHHIUdafcO82m2lxcMxjQhWji9OoYUXGS3enW9h4lF1ZTq8bJsNuTuJJHI/nTLC7mulvrX5oFjBeRD95UzyF+npVdrzT7bXdPljjIdHG5egL9jmtaI/aNZvrc7UuplaV3I5UDkr+NA2jNk1GafQ4Xkjjmmlbyoyy8qgPDYq5dWw/tmG7YoNkKxhlX7zEYBI9BWKJIobeeQxyJJHOPJOOg7g+1aOo34sLqxuog7xNhFDDhz/wDrpD2I2jntdVltL6TzLdgZJnHQEdMVDNbIul3KQrHeRSOGMgHEQHp7nmtCOw8rxRdPeSxyxSxmR4mbrx0qjaITa3sViOp+dX6hM56UydyKBpFXTnBQWLny4iRyjDqDVu+gtINblt7cLLbCMlgvJd8cj+dUIjLdaAbpJyq2s3liLbgN6stW0ey0/WrS5jDedGu7yiCA0mOuaAJJJpv7DktIYgoUiWRX5yvT9KjukZbGykgl/es22TcflUZGCKTTd+pXuoJcqYpptzPGDzkc7fp/jUJ+wvpPnR27+cJtqjJJC99360g9C9JcsmtLcQQLbs2IYnPQkjG7HbNLB5tsb+3uXMYj+Zxjhnz/AJ/KornUzdXmnSiCX7OB5at2PYEH2/pV4wR2OqPHPK17EFYse5446d6Boy5mjv8ASFi8ve3m5Z+m1eoFXNOt3bXIZpymyWMdDnfGOv41n20zXml3kNqPNUSebIzdVUUonI02zvN3yk+Uigcjn+X+NIZo2dxA+qalbiMyRlfLVMc+oYVRcztpkkdsEkW3l3MGHzZ65H6VPbw/Z9ae4tHHmyrsCjs+PX8/zpltamS31AXE72bQKHWQjAZyfumhITY64u44tTtJN5DgL5hydqnrn+VJHun1S+WEpazzqSwfp7/TNQX89tLp1iixNIW+WSVOjc9DUt0j2+s20U0axxzxYaRWzlO2P0piJoIrC70KS1uMC4Vw0MhPRQOQB6dadqN640nS71w4G7yoWUcEDjr+f5VENO8i9uYJFWOF4wYmHJXH8VR4ln8Po0Uv2iDT5iBF6MeScelFrjLE9lHpHiSCWZvNtmjLyJtzuOOhHrVbSyJbW/srONTLIDICD83ljt7nNXL++tlvtGM0jAECa4I7N2A/KorqWdfFT+RaxWNxdJmJpOgU0ITMtLi5fSRJNeMUjwrQEcH6n1o1nVUuNMs5I9+YcLuHIIzkAn25q3FG9hc6jHqIimJVlCxYwGPcVjLqkI0C4s4xiNCXYSHHT+H8/wCVXYWxz3j7XYdSuLYpJ5krcvjtxgCuSsLNry+8gDljnJqO5nW9kIUlX3fkK6Dw7p8khhmi+Z0YbuO3pV2sidzoPDujG6g8lXSKW2fequcM30/SuvtLOfxREokcloDuRuoJHTPtWe1ta30cdxa4SSEnzFLYwPb3pmRYpaS6e8irJuBLDkD/ADmluUaFzdS3VpZLBBEJ1lIleNeCPQn86brU8EaQz6eXguTJtlRH5x9aLC0uvD0C3Fpc71ncs23OB9aUW15ol01zJFbTWt43RmBH1Hes7DAXVhpKJPaSzs7y4ZZF5Vu/TrzmnXUUek2T6ha36S3Ms+XG05XPJyP89ajtGTTJJ49WsWmjlfzITggg+361FpLWtwlwbyKW0hZyFPGSfQgipZRIqJpgGovLDcrNJ85GCOenFPaCWDddmzilt52yysRgr259Ko6fbWTXMsFxLLGhctExAIAHYj/PSmrDa3NxPbSai8UUpwmBwR+dXEhosLbOLxLx7JUsyw4TI49jUdxYxPqb3Rtne1ZdrbM8DvVi1kUXv9mmYbNu1S+dhGKqzC9t9Sk0uG5Ty5EwqtJ8oJ9/ypPca0K809s2owi0tpWtxHgmY8rz6/TFLK9p5cUdmJ0Z5MsHbjp/+qp5Ir/Q2t7KS5URNyylwwLdOtJI17oLKzLCwkbAO8Nt+vpT6AnqVdWit7iK3NrLIlwx2tnovrmnwfY5LN4EmmW7yArvgAGlaW40R/tiLHJ53BG4NyTUjRX0SSakbdE4DFXxgg+lNB1KrmKE3OZJGvfLxuA4+opfs9tHsaWSVZI0GMdCSOtWb+4u2t3vUgjARQdygbWA/wA/pSi4uPESLOkQSILgEgBc+hpoGUbDbrMB+1TlfLJ2gegqvbNbwELJcTj58/uxkMOwrRSGbWfs6LCileWMHAH1qKKW71lTbpbKESTBaNQMYPXNSC2K32iB7uSJopZLJzkYPP0zRNM8chYROLTIBUk7gB7+laLzT3a3Gn+bEkkb7QowOB1OaikuDG02nSTLlkCJJI3yDPUZqybkLWqSSzT2sEskAA45wfU5/OkSyj1Oe3+zQSKsaHcW6E+hP50tub203WKXSNbogZ2jbIzVe93aMbVYrot5gIZkJwfTNJA9RFhl1C4hNpbFEjba+08frVi6aS/kFvBHHaeVJ95iBk/WqiM0M6QwXSnJJZxxmiYwIo8t5Z5N+WRlwM98VL3HsizK011ObWR4YhFjfIOhHaqlwCkrW0t7i1U5VwuadNDZ3CL9mFw9yxHmgj7vtintbHUDJZW1jvnC43ZPJHtVk3KFwITeupJeEKDvHy7qkkngLDEG+HZ1YE59s1NDFdXE5sZIoFZRhkbAIH1qXLOH06SdbeHPDEZCihloqtFP5iXCW6CBUPy8YH4Ut9JNdWJnGI0j7oeRTTFA16sE1wxiC5LLwCPpTnS3tQREWuLQ4LxucE0rgtSpMbe4sz+8czKvygj+tNtpI7m38oRTSyHgntVqac2NyJYLfEGM4IyB9akmF1LE14hWDPIZWAB/CgVinFGzQSWgt0W4ZsKzcHFOhtHkJtZpkhxxhqZIpeM3jT/vOmwUk84miPkRvLck/gKYdBLVbe1neKTzJkU4ypwc9qms91vI6vDthdsBnHy0wma4gW38uJJlPzP0Y/WopneaGOK4nZUQ/LjnNMVifyW064ZppR5DngoeCKqXccME6tG7SRv1xxxTIZBIpEgLhSQoPrRGLgyeQ5SINz8w6fjSDcnu/wB1eLLGoEAUctyD9arSqYZPNEu0S9fLPapEijE5hnnJix/Acgn2qvFP5TSRCIO7E7S/8I9qYCSKocPFG0sY4LOOp/zmnPBPayK5YRo/zEKegp6SN9mETSbADkKvc0yFppGEJjVmYcM/BFAhMRRXJZQZoiMHPU0qS/ZpXPl4D8AMOB7062jM8c0TzCMxnIyP0FMxE9qSXeWfoq44x60BYcHCN5bzfu36lBwahAJuDEy7gfuluKcHVogSqIUPXuTSXU5mRZeZH7HoKQCWsf8ArELttH8PY0jMViZF5APpzTGkaORScZPUDil8tvPIJKh+woFYe1y6CFmJKt371GFRrllYhd3AJ7U8xBUaCVj6rj1qFU82IqqFpVJ+uBTBoerFGkti+wE/gaYJd8HkBtpznk8VHgXCKdjCRMkmhiHjBjjyQOSKYXJbZ3lCwMVO3kE+n1qVCJUaEqGK/MPUVWWNdi+WCDjDN6Uq4hdXRnYkYJ60gZOjSXVuIE2l053HrU9sWmgEW0F15OOpqKWJYAr25JJX5vakBSEK8O8kr8xb9aQE88huoEWOMBo89OpqaRDd2wMahJol+bHU1UNzFBjZuw+NzH3qVlS3mYwyFkYffPWmMWR2nWKQKiSRYDdiaW7uJndL1cYDYIHaopmiiuF3BniJ59TSiSFbho2JMTAlQetAtxTOyEt5g2y88GqxkykkLSE45X605GgAaJo2Yg/LnqKZMTKm+OPDpxmgGc7qrhpOBkjvUnh2BpbzKH5hyKrakS0zbiBn0rR8LqvmszfnTYludhC8hjFuYyHJy0i/41chGJFzL5UaEBs9TUMG9IC0TK7P2btVy0R53jikg3JkHeD1xWbLsPjYPMzPtERVgAec1csZZZTNNIBH5MYwM8Y4HT8qrmaG8vmikh2Rqp6LxmrCol0shgdVWNACwPP40gYWrRyGS6clSJRuyuPy/WpoJJ7ef7TG5MBkOcY71CglkMsybWtvNUbT0P8Anmr+nWxkiuIwh8h5vvHqD7fnSK3CylW4hdG+WLzd3lvxuzwSD+VOtbRLq6S3MW2I7irA+g71FaW4l3WEjEuZMofQY6UqS3Ko9vEq7o2OzdjcR35/Ol6DWg6xnNxbpZxz7JELEmQcEe361DA81xHGvl+ZcI5Ax1C+v86ZO+bS1lSBkulYg7Aefr+tWNLvxZeVcENIxb51Zfu/jV30IsShorOK3kXIuI5CQF5yfeqlm8dlF9tEgLPIQd3BVu4FSwAWax6kso2mQjrkH6j8qYrJb3dtdTxrNZTOSyMOAT3oAm05Z7WW0vXImtJJCJN3TpUSXEYcebaZtJJ8GPbxk8A1bs/Lvp7WykYC2lmJAT+E9s/pUG2QI+nw7lka5IR3HB7YFJjQ1nhsZZrJJ3+zGcA4H3T7D8agSOWD7Vp6zBkeUBSxwDz/APqqxEkkdrcWsyxtcbwUY9Rg81Ua2WS3uBPHIs4kHzL3qUU0W7eaa1s57a4tUlukfCMev50qOLq1u1u4mW/UDH06YIplpZrNbzXX2kxyIVyHPQetOuZZr+4a7gnDRRqu9ww3HGO3cVaZOw+K0jvWeeWUwTwxBlhYfKwHUj3p9wtxrE4lgdXSCPLJkZI9aNUvvt7CSC2BTA3zAcdORx+NJe6nb6bPaywxkebDt+XoM8VLZe6K1zIpjsns7UpMAS4APynPamXkcZjtrosY5N/IU8tWnIraLdWl6brPmR7inrmqdszQ30U7BLi1lJOByB65qkjN72IHSS2mjvraZ22zYaNuNv41bvb92uWvkSKe2aQBlPt2Ipsl2lxMsU8XkW7y8FeM+9MkggT7XZkuIDMoMu3oe1TfUvoO1W88nUmeK0BspQu9lzgZ5wa0dYMVncxXVvI4SS29uFPp/ntWfeEWjXOmiYHzAqg54z681MtrJBKYJQJUWDagkOTn0H602Sh3lrpZhWO6SaK4i3hyuCc1BHbS6RdWU7RbraTO5Qcg+4ot4JJCyXKPF9niPl47D0qHTZFvUht3eRWDMY1ccH2pIbLkCCJiArRJM+8B+AT2wfzqlIwtpLuJ2ZbeRwNyclT/AJxVizE14slvO+6RX/cpuwMf5xTJblms5bc26m4ilA3N1albUfQYrHT4byyLPIrLlJPT60adAbZxa3YT94mYiwzkYyOfzqdW+2Wt4kh8m4RQQ+7gj0oRl1RI3SUNNaRbASOSOc/1qmJaFSL5rlbW7Vl8sHy2X7tIlhFPdRWs0pYSHKH+n61Ys0/t0Bo5E8y2jO4E4zzwaiNreX8NvhB51scttIyQDx/WmmDEhije2m0oNj99xkdMZFPt7d4IbuwlbLMyiKQt0pFU30ckkIZblZfvdz/nFFypvbWS4Z/9KRwNg4IP+cUdQY2LdELi3vFDoqAKzdSfalilTyhb3ETD5GMbEnK9xTLiP+0FleRgtxCF78Y9aW/V7+BJGOyeGPqON2O4qZDT0E0yX+0zBaSvJBEhYqT3/wA8VFbyQys9lJIfLd949AamkuZdRsrYwx/v1Q7zjrg9qUvFfadGkMKpeRn5wnJPeqWqC1ghuLjT55LMyJv35U+n1qJWHm3UMxjdv4SccnPTNOhsY763MuXW7ZsP1yR9P89aSO2tb+ylZX/foduz29aIsl7jYljN3JaXERw0f7st0Bx0pEiSzeG3ukyGGB22097AX8Ul0k4DQgL5Z65ApJUfXds24B4UCbS3OR/kUWDdDGS1vAsFy7pDnAYdc9qTT7ZbsNa/anWFCQrsOvtTZLKXVoUjUfvos9DzjtUBle5tRDHGy3cJ52Dr9f1p2Ej7Lx9aXscGmml7CuU2FGOPWl9+9NI4oUZB5P0oFsP+9QRnpSClzzQUL1oHSm85AzThx60gFB9M0ueKbjHalzQAuMmgA9e1J60oxnvRoAvel6+tNzS0gFHOcGjrSAc07getIA6/hR1oP1NA5PtTAOo6k+1Kfajr/wDWooAB+tBGG46UDn1opiFIx9KFPUdaO/ej7uPekMMZo7UuOaCPXNAAOKXH1xTTwRSjn1oAUGjI60nTn1pcZUc/lQAKOad2pvUUdiOn0oAXORQDjtmmnp3pVyB0zRoA7PWjpjqaT+dKDmkA4e9GeabnIoHINFgFyM8mmuflzS9ajkBC8ZphY8m+LUvlyAfxE15bMRIp4Oa9E+KVxvvmVhnmvN2PuePWrQFZ48Y9B71YgZSFIzgcc1FcENjHU9aRE8tep+gqhbErlQ/POaFYAYxx+tRltwHrStGxOOMUBcuQZeDjoKrSMpHYmrlnDm1kHX0+tU3tAkQJJ3elMCqU2YwcfrRcIZ1yy5BPUUbsvtx7U6VWjX5Ny44yaEIrtJ5ZJQnAGADUG7MaxEAsTkkU5ZNki7wHHUgU2KVBK8hJQA4UVQrDpIojnn5UHSofIjXDkYJ5DeoqxfKp2qnzA9SKo3cTXUarGxCRmkhMvK4KmZl5xxio40C5bc3mSc4PamQZYL5hMaKO9CsY3ZyQ4IwtNgiZYXRPLUgt/F7ioFQAmIKUUc5p8bNbKXOTI/Bx2pskrSOsaOdx5bIoC+oqyGTJZhtj7HvVO5hMjecygf3RVxssfL8sCL+Ij1qOXZPwCURO/rQmDIfNUIshkKSkY2kdKWOR7dZFYLJI/I+lLIFkPmkBgRgCogpH7wqQ/TA9KBXNGGVYoUjjjwzNliKlZhLIIkPuahhiNrbZWQNNI3A9KWMkZUR/OfvmgdxDB587EpmFR/DVnSmM8rrGCu3oT0FRQAAmJHJUAsTUttKN5CsRH7dzQBbunymJ3DsW520+NZWhMIxEgGQWPJFOgjW9VlRRGB1Zuuaasg80q486RBgDtikO5DFEkkieXukcjBPYGrFtayQvKZhu7bVppSTIwVt425GOtWUDLkxktxhnPenuPcWCGKIZchB0xnk1XlmCqxVCF9T1pLgI7IwBdzwSexpwwsb8mV+69qgdxrqXgWZSY4z/AN9H8Kkijl+6n3C35imBmEYBVjjkegpYMtLwxGeppsVyd1EkxC/Ke+OgFRq5SQhWZ1BwR61IF8t/lU5bnnqacSY5AThuO3b2p6CIZi7oTGuCp5z3pgj8x0YDk8be31qVmR33IxxjBX0NNXoGBIK9MUmUWDHH5S+WuJAdrlz1+lVZh5TNGsOUJz5j9BUrMhOCjOw9OgPvVeWeK4jaK6lxj7qx9adhMSJUgknZ5iYyvy7emaqBjHdkyRZUsuSe9aVrbCS2EUUAKhSC83BFVoZVglMV5uw33SvIamTcfqUc0AujG2+HeNpXnP8Anms4wkQzXMco3owJQHn8q0mdtHv5YpYzLDNHuG7jA9RVOQvHNJcW8RMTx5I6/nTEQ3JivjIGjKTyruX0NZ9w5li8q5GwqMfMOlXb5RdrDPBhHMfK56Gsy8uhqNmkExMc68E+vpSV2xmROTbSFZJcxN0zVJVTc8ZG4Hoat3ESSAQy5kK8b6gIZcxEhQPunvitA8yWBGgUA9qy9awZV/OtGN8dF35GC1ZesACQc5/pQiSjtx+P6VKvsahjJx7VMoBGRVWIJEJwSRU8WOnr61CgxnnNSqc//XoKRMqhRnPFTx8jOePeoBz71PGO360CROig89qtR845qvECeAOKtRLjkDkUityymBjAP1q7AM47fWq8OMA1dhXJxjPpQBo2EeXHPWtrUNHln0c3cYLC3ZZDjsM81maah8wD869d+FOgS+L9B8VW1vGsptocsvouOf61xYySjTs+p14ZfvEReB9US3ltYXy0NwBIhHoa95+NV6sHgzwxpqsB+683G7kEnjI/KvAPAcUTf2SlxGVnsrtbaZe+3PBr1X48alb6l4zs7CyQmGK3VCR03AA18jSp2rXPoKulrHENcGONizBSwzz61weo6jJ4uuRpcKbYVfEs3971q74jvJtWnj0zSVkmlU/vmTp74NTpJB4RtraxFuiX91lRI3Vf/r16MpdDniiPxJ4li8PeHZ/Dum3J3qPM3KozwPXrXmts5jtZLstuMkyMc/rUutzyTXMF7ITu3NBKf5Vn6rcfZtCSzKAFZyfM749KlRurs6oxSse7+Cxb6/4c1HSLuIOZYd8Rb34OPevPPDFpcW0t5Cw3Gzm8puecdjitb4VaoyxafeSAtDBKI2IPJU1f+JmnDw347FxaEx2mp8MO27t/SuWSU4OPYq3LKx2ng3VTpOo208Ibex2kj0rU8bRHTbp75IDtJ8xWHoev+fauG0a/mW2PBG04OPWvR7a7fxF4GYAIbmxBRkc/M4Nc2GqezqWMqkbo5US3Go3azXO5bfAZIw2Mn1NaLzvDbvFEqFn6bhmoFjhWGPcSGVcBadFJvlMp+UpwMV7rk5anGoqOxVubDTdSgZr6xjumbgjaBg965/SrvSvBOvi10m7uo55E2mHado3dRWv4o1xdDsp5bWZXv5QDHC2OGPfH5Vn+FtKfTon1bV5RHqkjqwLj7o6j/PtWUmnubK5tQX8XhbxDBffYo5J5h8qTfdY1yPxR8Q6zq+sSPq0DLpdxGViVRiNDjjp74/Kuk8fqfHfhKS+08ltR06Tzj5a4BxTfAvjmK60wQarZw6lpt2v7yOUco/fB6iuKpNLVm0I6XPGtLuja2lvdKQtzZS+U/PLoaclvLY6rfaQzKY5SJYMngdwRXtmqfAnR/E9tPfeEb7ybkjMlhdMAG/3TXKH4ZX+g6tpz+KdNmtmskPzKRiRM8HPOa2pShU2ZfPa7Lfwl+DeqeNtS+271tL1l3IsrYEjA+tct+0X4XexubO9kg8u6XMFwY14JHQ/59K+hfBmqrpNzY3diPlgYNGrdMZ6H9atftGeDU1vTp9TNuHtdWh8xNi8JMBzj9a9RwSjoebCu3V1Phvw7eNaX8LI2wI2cjrX054T8VNYyaZqYTzLCbEN2m77ynjP4cV8wJbf2fdOkgYSI5Uqw6c17B8MtSSciyn2tE6FRvPQ9v8+9eLiY9T3ornjY6341eFbfwN4us9WsEzp9yy73X7ro3Q/XqK6v4dNJptxrDwwNfD7ISgXspHB/z2rrbXSYPiJ8DbmyuoEn1HQ5TG7AfN5R+6f615x8N/Ec1lotzunW2MMbWc0h68HgH6gVkrVEmcnK0nHsEYkmt2v3iKQRZ3ZHT1BrHtzB4516C2tNPaO0A5aYfeI6kVFdvfa7eSWthqLpYI2ZhCPkPsT61132zR/AOhWl5cCZ2lfyok27QHI6k9/X8K7ZTSiYpO5civY/AdlIkyWi3cr+VbRSgMVz3I6fn614/wCKNR1fxEl3bX8skuq6bIWVv9kc8AdsVPq813r1xrOnXEbPqMcnnwShjyo5yKpjWZ4ZLbxB5bSAJ9k1BPc/xEflWEVfVnQlYw9NeHTdYs9Uni+12d2Cs0Z6CT8PwrlNK1qTSvEDSRAxlpSCnYAnn+tdpYR/Z9aGmXLgWF6/nwSNwFY8/wD1q861yQW2u3gByyzMMjoQD611KPNGw4uzPpTwykWs6ReeHbr5or6LzIpMcrxk4rhdBV9LvLvQ5SWurJjtc/xx9sVW+Hvjd76zjtd5W8s/njZerKOoP611/wAStBVtL07xlprtviVVuPKHVM85/M1wuN06ctw+F+TLukz7gjRyNvDAgr1BFeteLoYPE/w7sNcFyBd2kqw3EZPLjPBrxDTrhrfD25Pkzr5iuccg9v5/lXsKRR23wPWWJA17Lclju67QOv8AOuGhFxrJIirpucjqAEcSm0J3HBIPp3p/2BhLHCXDq3I2n+VV9PZZFExyysM4/Cm/2jbWk01zPOLVYuUaQ9eK+hehybkLedothfS3Vv5pWQpE7HAIPIz+v5Vm+GfDd74q1i2urm3gjjK/JDu+Rx6lj261X020vPFGpJqN3cXN7pwlBWA52sM84HcV6L8QfEOgfDzS7WTTNNnuZ3CK89ydqW5Poo69/wAq5atXlsjVReyH6zrujeDoo9Mup7bUdVRQIktG+WNs5AZqu/FfwPZ/GHwHaeNNDj/4n2nKE1Oztxzx/GPfv9K+cpb66s9a1iG6KyNM32yCbHXnPB9OtfQ3wd+KC+DtYttQAE+j6iiwX8WPlUnjce3/ANauGbdKamzdUW4Nx3R514I8X33mW97ZEnWtLw4QthpEB6nFfW1p4ltPiT8Oo9We1jmutm2bHWPjnNfOPx6+Fn/Cr/E8PjDw7um8P32XWSA5WJm/gb/ZPNa3wd+JNp4RuoxeyBvDWvjy7nJGLWU+vt0qKlNfHDZhJqrT5uqOX8T2dvbeJH8hQbdn+XPevJv2h9KtrfXLSWJAhltw3HSvcfipZCz8abLMJ/Z7EPHKpyGXsQfzryH9pqGNY9DkQnzDDzn0zxXrYFu61PJrnz6cbj6VPaxkkAck1A3FdD4K09tS1iFAm5QcsPavp2eWtz0XRbZtH8PwuQHmT5vJXnqOSR+VSedPb3bSSq09tJFvKDjDHoBin3t79jdorVEmuIz+9dc5x6Y/z1otEmWWWRZzMpj5WQYCk9Mf57VmIayh47cSDKI24E8d+Fz6ZqxZy/bL/UY5rdFdkJLHqGHQfjVJJlt4ovNV5LdWLk9ie4H+e1SXE0cN5JCzPE86All/u44P8vyoEY6afDLbXK3Nu6SrKBCynt3BHpS+IhEDZKLVjCMYcn5SR1/Wrcd4tpplzunEiZCrInLA+tVlSVLK1laTzLYsWO/oW7/SmIWSPy9eQmX7TZOoLqOoyORUVrdQx2mpi3QSBsbFP8P1qNykesw3cR8xJlDbew9QRTrFIn8QXb2siyK8TFUXpn0pghywK+gLK4O1X3EUXNvPd2FtdQ3WDLz5chxtGeopumXNxfaTc2CgboSXbI+8fT+dXZ4Y7vw/bEgW0q5C+Z/d+n1phcjkgsre/gugXDLhCcYyccH6ZpNP3SXGqW9woUBSTt7+hz+NV9QujDcWMdwvmYXAkHf0P+fSlt1lTxAkTTCeOUFnI6bcZpCRZtLb7P4WaaRwp8zEZ7gg1DqDS2I06VmyGfBI6BqhRCbK9iWUy+XlzG1NWWW50iOdwrWyHl267vakOxYv7R9O8QW7RTiRpWEkrMcZU8kGjT5SNangiRAJ1IWMevrVG+llvntLnhZGYb2Y84zWw89va69uCqJHGyKQ/LyRxn2pjM6MpCLmyc5bmRgq9x2aoxHE9jHDcRuZJZMoEHCj61a0ixeW71Rr5kR1HVT1PY/SmxTNdWjwsyglwQydiO+e1IksazKVuIGC4t41AUfxccUlpbONemzOtzEiZeNurexFVdQSZYoLiKXzRvAZfQ1fTTwfENq/meUzgF5ScA9zTQbkGlMthaagYbUySnLeUp4C55/pVKw339kJMi3KOQYG4U/j61o24hudX1CO18xJSpG3oPw/WqUNms+lXiTA+ZESxVuhPcfWgETC5gkudPa7+WWKTqnTGeprSkuUufEskccMkMki/LMOwPcVQt7e3fSNPinH+kOS3A52emfXrUmoXc8Gr20sQxGwCxIvOB9fWhlD7OwSOy1SGWYhcFSGPVuxFFvbGPwciGRC/mESAclB2z9ak0m087WdTa8LSWyIWRW6sfpVDTp2bRdTSCNmmziQHnAzxQBbeWcLpkyhfKjxHGR2x60Lbl/FckkMhKAEgdycdPfnNQ388114f09zujZGEYRf7uetW4praz1uzYhlmRcgg/KTikK9xiWd19nuYLR4xJKxkKgenUYpq6jLZeHY2uVH2hJCip2Cd8j61Nb3kh1W7LwtaXMu75gaz4gF0LVBqSEGSTbCT1HuKY2i/euJfspAyqqMTf3uf5f4UlpYznVrqO5dUVkJeSPv3Bqs92/kaUhXNnGPvAYD81pajbxWeroGLyLPguUbgKRnP+fSgDJyDpVy7fMZPliA6g+v0qwmoPZ6bYyFSlvb/KO4Z/f/AD2o06S3jg1DiS4jclUVR098VFNFJJoEa2rfu459syy8kselCYi1daU8msWc8LRus6h5lJ5GRkgioQU0yLVHhLyzTDZGg6qvc4qcafDZahbzzSus0yZYdxjuKj+0Q6h4luLi33CUo3kRSDarHHJ/nSGNsfIbSY5pmClWHOeSexHvVjV7eO01PTpY5kDkB2wed3YVVgsBe6JLOVEQjYhRngOajCC4fSDLH5kkHzzunUgH/DFUPcuW11JNeX1nbBre7uySZCOg7r+NUNPvQ1pdxTu0UtsQq8fKx7gj1rQutRlttZWRgsb3TbYyOy9uaisokMmrpOscblv3WT/HS3ES332ZbXSnmjR/K+aWRf4ucgfypLzfLrLRtcPFLdjO5R91QMjn0/8ArVWkZH0O0iKGdvNMjmP/AJZtn7tSNp982t28jYeK6T/WH+AHqKQXTJLB4n029ilmV42ZQjL1DVX1ma6l0CCSGGM2kEhXPfzBzVmJra3urmK0Mc6ojKIkPDH3/nVazhkvPDTF8xQxy72UHk570WAfPbf6Zp8scwZpwkkyv94eo+lSWsc0viXUZLUeVkFAo6A4qHWUEljp8kDAXkjbXcnHy5GCB+f5VoPPLBr8hhxE9zGsXzLhScdaBWMkAX1lJHJKB9llGCRhZGPUfWruszWcUOmzxdbXh2YZ35/h96qW9t9nh1A337tIz+7H/TTPJpslw39ixQywpcRGYO7ngRk9KALcKTXPiUCVUjNwu8yRnkDHBrPtL6PTbPVoMfbJJZNoYDlRnqK0tWs2tZdPaFlM1wQu7PIHcH2pYfsNvrtysQEiyr5UYPTd/nNMVyBRJceHojby7IrNuYiOSTzmpUSPTLmwuFcFpSJZiDkg+lU7eG7a1v4SqxJauQx6bielMuJoDpWlRNIHuQ/mb0ByOehpD6F3QLcapql7aLmCSYPJnGBgZ4I96p2cRPh28VnUSwuVTccAev8AQ1oXn2iy1uK5NwsDXUQ2OMfcPTA71XkhESarZ3pSVpl/csOBu/vCgOgeZG1pZylDGY1BMjcLIR3FV5o1uLyW2nmN4jKWYg8Dj5SP/r1NcCYeEoGhUfZ7VzG6tyxk6n8MVVEaWt1ZXIyTIgkZAOTkdDTFc0UmurjTfsyWoWBBudhwFYDj86Lhvttpaag0W8NiIKvGwZ71U0+7mDXUSjzDKC5EpwVUdiKFhkXTfMt5NwjwXhOChHfHvSsMuy2ZtL4rb7pFnj/do7Zwfr6VUsY5L1NQt1P2ZkQvIcYBbsDU1/qMgbT7vyVEACiNu78/41YbTIX1ye1urrIdTLNhhk8ZH9OPagRRu7C0XwvbXFzOGvnbByOAB2NT6rfSXFnpl1PZOZEKxxzZwhQcYz69fyqtpM8Xlanb3cEs0cn3Sq58tR3A9aYxku/C2wTYSGUY3sOR6j3osNssahb22jeJftYw9ptHDNkk45GK8t8X3jpqEjQL5cbsWMY7V0vim/s10e2MTOtyMu5zwT0GK87luHnuN0jl9/rWsV1M2yXTbYy3EcqjK55716j4d8vw35N1GElFwCpGPlU9ia5fwjaJaSFLqEukkZZOO9d/oK2NrYNDqRBMilotrcEehobGhkD/ANhwfZ54VcXRLblYMCfUH8qTRribS5WtNRtDPC4LRMw5H0pNNt7a605hcsYGOfKGc5A9PfpT9KgXW7DMl19luIQditnPHofWl0As6JOtgpOoTFkkTC7DjHsQfwqG20tZoWgv7jbGW823cnKkZ6VZtLUeJNNQiQebaknDEBt3uKzyt1rmno5g2C3bLeWuAfrjt1qSh2nTy65vgkKoYGIjDEjPuP8APep7SG61i2W2mIYxybiJWAPHcZ61VEsTW0dzb2xhkUlZVUt8w9R70areRT2FrJbrMjiUABmyQPrSegLcsXhudVe4tUhjJiO5dqgMcdR6+tQIsF/JJZraBZ4sEyKnzKR1zVdIbeIma1uZ/M3jeCnKnvg0+7eNbBrxbrEqvlvLQhm55B/WqQMWaW1aCa2Nu5v4wAJRnn3xTYrXTmCxvvN4VyG3Hhu39KktUk+yzaksiO2A65Y7wAOh/T86GW8uLf8AtKIRLMPmXEgzgdcj8qhjKrQQQ4t76NriZhu8xG4A9RSaXHZusrXSybQ2xPmzu+opWt7jWng1B5ERSMeWsgU/l6VYu7m61zyY4URTCQN0SgAH3qnsJFFLWxS9lSQvBAnzoeu7mppbW0k8wSXksVtINokI4A+matXqT65HDA8ILxSYk8tRkD0P+e1Lq08lxZtp9tZxEgbCFHzNjvRFg9ynJbQRTLZC+Y2bYJZV6/hUWpaZBpcnk293O8HVlHG33/z6VZSYRWa2ElkI7wDaWKjdj1BoikudNia0e1W5aU5Wd8ZxjGKFoDKjC2sEto7GaRzKCGZsDg9/50l3BZ2Fgy2l1P50jDKn071bsSmhwKlzAoeXIUyYOG9j2qOO3utChlnd4P3j8dGPPPHahgtSJ9O0x7cvbLcfaTt3NI4xnuKikGmi3uLeeGU3sfRC2R7Y/Sp2mu7GFr1DBJubBiZgwGe+PypZFvYJDqflwNIcM21gTjHHFVuITS720s7RrQ6fuu5U+/k5wenHSoY5ItLWO3vNPaV2O6N3zk/hVmF5r6RtQa7SN8Zyv3lx0FQ731JkuZb47guU3/ez7UkDQLs0uZRLbxu0g3DzV5T2FPtLm50uVpLmJYY5XO0kDIFUmm/tRma/utki8D5cn61LZRxX7BZpZfLQ4+YZzSasF9Bb24u4Ue4ikWNpGzuRxnHuBVZ7a4tGN9Ffo8mBlUzzS+XbRXzxiJmiJwpDdacH8szH7HtgRgELZAGe+fzq0ybGddxKWN5He5uJR8yirkyQx6cQJJJZZBgrjNMu45LAvexWyiNzwHGQR6ih4b1VTUNyQbxhQjc5+lDKjoQIjyxCFrQPc5/1h64+lW5jKLZrSVYo3JyX4HH1qvKrhJJprjfcHqp+9Ut5FDNapdKwd+BsPT2FIdysGMMD2ks48gnduHzdaZMsFsu0pJNDxgrxVgz29zEcWjG5JwzA/KPwqGe4keNrNQhYH7x4NMTYoK2x88Wm6HcMrICQKZciWONp1YRQu2AEPP5VFBPK0X2aacjYc7eoxSmSOWUqIzKQ2Mk4FAN6DprFBFC8U26Vz36ge9Nu5oQI1ghdmB+dj69zSx+fC7kxlVZsJvHH4VHdK8GxWkA3nPy9MUCWwk12b5DwibB9D9arLsliL+czzAcAjrT1dUceRGZVUfOWFNeJrdxMiCMHjjsKBkcaNcIWSMIytknNE0JmiWTzNzk7cDtSyCOH94pM6nluwNGXicSq3kI/Ydh64pkiTx/ukMcfl+XyTnqac90sv73lpeAc9BULSpHcYJaSLPXpk0/LQyOCNol7DnFAxbhRGBLHEVVh1PIJqCRZYp1Ziqqw5KU6WThocsV6gHsaUQN5exnJxxSEN2gSupG4EYGaZApCPDuIbdkA9Kem64cwlAsw6OTilytwjrKWEijjYM5piFnZZ1VHC+ao4KdTUaB1Vlc7XH5mmbSdu0BSp6jrVoI1syTbTsbjLfrTHuQbZWCSoFG08lj3qUFkYzeaNzDkd6iZlFyQ25ouxp0cYi3iSMkN91qGJNiSo1q+7zQwdf4aiAe3kKKQRIMZFOOcGIp8/bd1p0TYHlyQky54z1pACq1o0kRK7ZCBx0p8f+iSvCrD5hj2poAlVl8smYHj2pYyssRJDeerYGKYEkErW8klvkYfHJ5FPUGLfbkKS5wDnpUHEluQMi4DdfalBWUBgreeG6jpSYyYMUU2+AWJxg1JbBiht9gMrNjB7VEyRNHHIu77Tu+YHkVJtUxLIrlJwct9aAFhWW5ie3KgSoxPzent/ntUfky3sSlEG+AfMD1pZVQCOZZjuxyDTZlWCVTHI0gkxuJ7UAEkTtGtwCu4HB9agkWOJy/mkq4+YDqDVhQsMpXDPE+evrVOS0MccsZjJcZIJ6ijYGczff698DgHjNbHhWMjMikNhuVPesO8OZCWP5V0PhZV8sZO0Z+9TZKOrW4SGPdLCQX+4ewq5EgeIxxzNlnBADdP88VUinVo3aRvMjUYRR1qRIfKjjuJlCs7cKOtZWuaou/6Q6wxxlZHGVLnjj3qzfI1hdNAYgGnjUNHHyB71RkxbvbyB5ELqSQO/wBau2Z3C4M82d0QaM+/pn6UrDHM8FvbtYxho2ldfnI5FEn2i3to7WKdnlExUA9/cH/PSn2hkFvI86qZUdWTJ+Y/54qpLc+aJLqWOQSpLuAPTP8AnNHUEaFjdxwWw2RH7Zv2ZXIIPqf1qQL5DpKzmSeJ8k9QazbYSFra+jfLCXeygdverlrfO97HcL5a2/nfNyOnvTuBZSRbWG3vhOTIkxV0I5p2m+Z9thnkCCGaTBBIIIPUn0qqszmYGUK1s82NvYA96mjRHmSEFhGZfLDj+X8qkQ+K28tRFlRb+cdqn3PUfpUcVnFfTtbgsVWXlmGFBxUklvI9qdNDZlNx+6LNxj6+v+FF5DLbWEdsiiW8ikIO0fMfrinewWuEEM8ipb27p9qjlLLtI6AdM0C6eTTFmWJvtsFz82Oi+9O05WsLeC7SFftKTZdCc59TTra5eKWTURPiJrjayJwVJPQihsEhmnqjfarpbhfPDgSJIoK8+n61PC8sbTXb+W8av/C2GX04/KqptAl7NMke6xml3EuPlJz/APrp9zPbJLItzGRaTOE3I2SuO/8An0qWUR3cqXFpdXBtz5RkG7aOGH4fjUM08FnIy28WIHAGSemcVbht7bTbW4tftIZTKvXsM9D+lMmjkinvbR0SYEBkzjrnjFaRM3uSm2m0zUZ7eJvNgniAwOzYzyKUQz2TtBd+S/mJlcgEYx2qFmW3nkjuF23axhlZScqR2p2INTkkE+5LlYMoW5BHf8aTLQkNsZ50t723ZYmjIjfJyvpVbSYEyLL7S0SljtLDhs9quwbr+OyhhmTzYYvnTOC+D2P5UTtFePbEB1lhzjI9+MkfjRETKqtIYBYxMsrrKWDN2HoKlW/abSbq3aAPeJNtAA5Yev8An1FQXgiOn29ycwyrKQQO5HQmpZUby11QThXSUAoB1PUf1pDEjnjm0yZ7q3ZZ4mGCTyfakUDV0N0rlLmKMDyz0IHenXSS30hvo33JuHmJkcfhTrySD7Q9zax5jMQ3gfdPHIq9yB8UdzfK119oLokf7xQwz9arQ3j38tvJHFtmiz8yj07n9ammS1sHiNsXVJ4Q20fw56021RNNuILmK48xZQzHIwfpj6/zqFoynqgSWOW1We3jdrgSbJMtx9aiMESp9vF1iUS/PHzkGpIWuLGRbiQxfZp8hUUgg/h61DFI8F0zXNiZLaVsrhSAfcGm11CLH3NlcSpNfxY8oEBxu6fUflTrsw+ZHd2K5xEFkEY4yRzn9ake58hru12k28mC2DkjBp+9LCeRYWCWzxFVJXk8cE0+gdSmqxadqEE1vvHmL84HQdjTZN1tfRXsNy7wsMSKeM+oqzGX0+aOG42SrIhO/qPbFSW1oDIY7y38pSD5YPQ+9TFjaKDR3NjcwXsNx5kTNkp/d5qbUJZ1vjeW+1rPzsnjkj3qK1Y/aIrS8R4IXOVO7qP84qRUNjPcWpYLazSYVzg4pvRiE1aSOG986CBZrWUKJGXPPHI/nRqL2ttPG0RYW5UAY5AB9akC/ZLabTw6li4w57D/ADioYpfskMtq22VCOAxySe1PRiWjL1zHDphiNtM80LIWVj0Gaz4LdtGliuLeVZvNO5j3FOgmdGFvPDkGNiOwHem6Y8Msn2abdDvBKc9D2pRuU+5MUmspYr3fuRzkkPxTJIWM8l3DbFYHkG8/wkf5zTNMSG4vfsV4x2MS6NjjpxSRzmITaVJKSFf7xHFJ6B0F1WGO0vJpLQu9s2A+zpzilSJIps2gPkbdxL+uKbZTTWssliWURvwAzcFqcNSm0+SW1lVFaQYP9MVXQlbkIZ4byJrZmUv1B6e+TTUuRpl2kkUo35wwHf1FS2F5Lp881tdRB0lXKluQM+9N0t7ezuXjvbb5ZBiMMOBnv/OncbR9hUvQdc03O4dM04HHHpXKaATk0o/nTQeacST9c0hi9KXtSeozS5BpiADIGOKX60mfzpAcmgB49zSnnFNpc9qW5Qd8UdetGc9f1pKQh2c/WlBzSA0A578mgBeTS9eT+lN604c0gA9OnFLxx60n+eKU9KYC+9GKTqKDxQAp4NHUZozgd80Dg+1CABnHpQPrSgYoPTrQAbc45o9uetHXmjPAIzx60IBMc96XqKXHAxSZoAOTS5yen0pO/tS5H/6qADrj1pQMZpB1pSfb8qAA/NyetGM0oPHSk6mgGKPu96APfpQMmgZ5FAxc80nSlOBR+f40CE75z+VJJ9w04+36VHOcRO2cAA0DR4f8UJFbUjg5Oa89mGMkcnNdn8SW/wCJoeTkk1xbcY578itEITCgjOM1I2JFAzVeQsWJJ4FPU5A9aYhwi2fT2pwIB9B70scwfCHketRyqC3X8qZJdtDhH561DJl8FWz/AEpbQkAgpnjrikaRQh6hgaXoUmZ0hxKS4OCe3WlklxAFVy4JzhuKkeRHOeQahmiDRsQMgdxVX7iZF5I2+YAfmIA9KdcpGnyqQwTmoomeNCrMSoHANK64iUGP5n5yKGIYrAx7mJBYYAFRzmO3iAWQ56nNN25n2oxZV7+9QTqZEYFB5hPB9qYjQMgngjwAw9TUQEKykspKqOAvSkRmW2ECjBz1FK0XmybUYDZyxNIYsT7Wecvx2DVJh0zLtVnfp7VFJMryEsoMS9NvQ1LJL5Src4KKegPanYZGXKRmMhi7nlvSm+ScKoIbb1OasRyhom7ux71FG8MDiMAmV+vtQArGJJQ7Rfuh2FRwuryGZiQvRQ3SpZ497CFSU28nNM8pnJBHy44qUInjj8lTPIodifkxQ5PlllJWVz8x9qityWj+dmG08CpyGWBpDhmJwEqhWGQt9nQwhVlJ6tnmpbVN0/l28Z45Ppmq8MW2Iuy4kzzirNpI9tL+6Y47mkxrYtEeWjPLJuB/hHY1K5JiRowFYL8x9ajhVJXYrGdrcEn1pQgg2yuxdAdpVfSi+g7DYm3zBQWlPYHoDVsxSwuQ54I+4KIodoLKgVPvZ705TtYlM7DyC1CDYYz4CqyCNDzkdaaIzAnPypnOO5pzyxC4AcF88g9qTKTNknkHGT2FIAnfzVUK+xf7vrSKzxYJQEgYFSvHuQYUYH8QodRJbKA23Dck96AGW5dpTnIz1LU8SKXKfd78dzTGuFmZI0PC9B0yaanyTPuTL5wfaiwiRrbuvLHkgdKljSFos5ZTj8arIxRySSCe/rVlULZK/N3waRWxHeXUiAhMQptx5jfeP4VDHbedFGkUatKeTIetSTujsd4MsiHAXsBUE0koheQPsXP3V6/Sr6Etj2EzqUkmYSBioXtRL5UhtISh8xEK5Xpu9f8APpS2zSTQ/arWFgI2Abf1NPvLMT+XPDdBJg5JRhg/SmJIbJqZN7bxXo3RlCgdl/KqDXi6XcoWlzbyAooXoR9at3b2t3DFBMQsiHHy9cn1rPeCG2/dXMJuI1OBn+HPcUwZFcWAhhgu4WZmDk4/z/nis2aX7dEZ1jBuFbBHetCZbrTACJPNtQ3AHYVTvFiExuo3AjByYwOtA7IxZt1w5QuI5Ac1UkAlc8FpB+tXdQliuAZ4E/eg8jtVNXeWRZIx5e374qkwRZiQYI4VWGcCuf1cf6QcVv42k7W3Z5zWBqSlrljyR7UzN6lVOmO9WEG7gfpVVclielW4OO9AiYLT0O5emDSKOpNSADcKAHx49KnjXcw9ajQZbFTqKCrE8KDOO9W0GQKqxR7snvV2FecMKBIsQjcoz1zV+FcADt71UjUqAR09qvWy5Bz39aANnSkIIPPr+Fep/sk66U+JV9pbSqsOqo9s6seDkcV5rpPIAxya3/AXhzUvB/ia28RWyNNaRTrI23qOc/415eYRcqdkejhOp3+o+H38DfFXVdNvXEaCQSoT91ipo8c+KJdX1qSS0MIEoI3x/MQfatL4uaxY/EDxPFrulgxSNgSRS9iRg0t7o+l/DzwxLqeoG2e5mj3RxRsGLZ74HNeAvdXMz2+fmSOY0DUbH4cTWmoXcbXc0rhXRhgNn1P+elcD4xu4r2TU7pZXS4guxJDGTnCH0NL4h16bxZNdRAbgyieMMeQF7CqFzPb6utjcnEfmRGGfPTcOAfrVpOWpajy6lW501tWiuYIpsmSP7QvbLDrj9ay/EP2dvDmmuJg07k7xjpjitDwzpeoarqMenWhH2qGQpz0K9/8APvWz8VPh5/Yfh6yuo43E8LFbhT298V2Qg7XIc0pJGT8N9feKZ7Bz8kvyjHY9q9t8f6bB4u+Glrdq/wDxMrFdrxxjJDL0J/Cvl7R9UaxvIZVHzIwbj2r6o+HGtW9/ZXMDwhotUttyY5PmDqP8+tcVSPs53fU2kuZXXQ4Pwrqj3VpA6P8A63kg9dwr1fwvBJD4Rv76VFMkkwTcTgjH+f5145Ywf2Pq+padhreWCUyxqw7H0/WvWdLMsnhq2Vrj93IDKsfbNckYfvdDOp8Nykqq1zLvOYyNy+vvWfqeuW/h+2jubtWMLMY0QdWPapdV1G2sYFu7iYQRjjaTyx9BXO6doOqeNLyK71GQjTg+baPHftXrOVkcnLd3F0jw7cazdy63IqhnnDoj9l9P51U+I3xFF5qsGmW6wpa52yyR8ksOnNXvHXiZNGsprHTBK728ix3e4bQpPUAf1ryh7Rl1wxN8xnIlQnp61zp878joUdLs9s+DuuW8lzJbSTny7yMwZxwW7Z/X8q4rUNJufBHjC+0q53CCdzJasvQ/Sue8AamPt89rv2ypKWjGeMg16j8UtKutc8JaL4ot8ytbviXA5XHUVhJbwZpbld0N0C7ukMbxyyRENyFNeseKbpfGXgG2nlVvtVqPsznPO09Cf0ryHRdWjdYpQQI51DAr+temfDnWLa41OfTbkgQXEZB3HgHHB+tedF+yqJoUldHMeCL+S3iNlcPtkh+XLHt/nNdxq3xQbWfCSeHhbefDbzBluWIwPYVwPiDRhpWvytudI5vkkUeo6VKIxDEoiGIlGdvcV9P7TmirHmOjaVzg/Fnwus/EXiG5uzdfYGkbd8o+U+tYEXwt1zTdScabdx3MkLZVC2Nwr1mQDUbfytoKgZyepqnCqqslwWEKxYDOeOPX+dQ1Fr3kdkak4bM6T4KePJvDmuXkOvFrOK8ga2vV2fITjg+lcH418JST+IJv7JmiNpdSjzMNhM56/lis2bVbzxDrrWem37yQnO4qvyhR3J/z2ruf+ET1Cbwhcy2EQuHgUOdqnIPofrg1wqnCEm+jLc25X6s2H02x+FWkDUb3ULVI3TattHiRy/rt/P8AKvK/FepX3jYarZajMZLuQLd2BHyjaB90AcV0HhO08M+L7Ke38SLJZzu3lNPEcm1bocj/ADj3qPxx8EPFPhl7bUNGD+I9NtmDWt3bDcxT0YDn2rFNOWrNVaO+5xcepve6BY65byBdU0txDcQdGeMdTis+fU10+6mmwz6NqylZR2Vj0I9D0qea8/4RrxLFqJtHt7W7Ux3lrPGV2MevB/GtbQPCtzdPdafL5cujFxNbux49SorphFyZcmoq7K3gXw9eapf2seo2purGyfdGQMlkHJHFef8AxX8Ppoviy7ktYmisZ2MkKH+EH+H619r/AARurTwj4ijluLSOaB0Fvgr91T9fwrkv2n/hLDp638EFsoiud13ZS45HcqD+del7NRjdHmwxHNUsz448J+IJfDmtRXSgEg8g/rX0T4O16LV7KSwuAf7K1GJtuem4jpXzDc2rQyFHUqynBz14r1b4W+I3ubF9Od1DwsJoWbqCOw/z2rz8RGzVRHopcysdFpVtLp99qeil232L74d//PM/5Fe36jqAh+F2hW7KFSbd+8H8Zz0rzXxtHbxy6P4lgjIM+La5cdCGGOfxrs9e1S0TwBoMMt0ixWZK7SOeucH/AD3rkUF7RSRlNuUUZlxZTaTZNduo+xom8HPTHasOw0y/+IuvWVw1nFbafCTsjDfLIe+T2qo8MnjvUJDBdXKaTFw0S5Csew969D8R3ui+E/Allf2VjOZlbyLiCWTYIm/vgeldVSrykRV3Yfrmvr8MtEeyFxbQ3ckwjxabZTAG4yW6LXidxcX3/CU6lpGr3El1b6mTJDPI2dxP3SDVie4Nl4l1Cwv0Muna1GJLaXrtY/dwfanajZ3PiHwxNplyrJ4i0Jw0En8UsXXj8AK57O93udkIJblDT9PSWz1DS9UcW+qacjNbvJn97HjoP0rf+G3iVF8PjTbiNWt3BVmPB56VWtjb+PtGg1PDjVLKMwTqByy4I5/DNcnpLz6dBG7bcZI2t2x0rKrrFHTSsmz6v+Eniez1ewv/AIZ+KWSXSL6LdZTOeck8AE984xXinjDwPe/BzxjJ4e1eJpNLuWLRyk/LJGTgMB61p6RfTeJ9Ls7m3Cw6xp5DW8kfLfLzXsvjF7b9oz4MLdSRr/wlGi8XRC4dcentx0+tc1Op7N8vRnNWp+zlzrZnzhf+LLrT9YGh30n2mK0bZazZ6pngZrB/aUmM03h8KSF+yZx+NcbqWpXljrK2tyXMkD4DtnPBrQ+Muu/2m2hsTuZLNR/OvoMLDlkrHj4pK10eXMAD0zXc/D2x3RTXEgeOP7nmL69eK41FWZeMCQHOB3r1fQreK28P2kLqULgsU7hux/l+Ve7J6Hk3JIpZpVaa1UpJGdrhur+lSlPsl1K7O0iiP/V55yeufp/So7k3V1ame3k8qe3lVGUDG4dyaswaZH9vvLi2O4FOEJyTxzxUpXJ2ZTmkSGzsfLVpbZZt7Kem7uKs3Ekk2owMwjkSUb+OMR+hqpHfFNEFvHBHOizFpnJ5Vu3H+etJqG+K506aCNmafHBHAHdT/nvVIT1K9pcQwJqSw23mpJkBXHQetNmdJPDkbR7jbxn509/8P8KkivYodUuyIptoQp5ajJAPU4qpp9r5mn3gtpd6xHeyP3U+goJ6i3EkEZs7i2Yb54gPJborZxx/nvU9skcOtvPFGsbgBTGwwpk7c/nVec2cljYTSB4rnPK4+XGevtWpql3bvq9sskeYm2Hf0DEUFFPRY7q5vdSTy/sk5GCUPOR0qOaNptGlS6BNzHIEEjnn/PSrctxLPq1xbOzQtIxw0Q4wOhzWVBiz0i9a4kMkbNhSvJJ7GgCTWJfOisGkGUTCJ6Ht1q3PZS6f4htMv5kTAFmA5wRnBrOjkmXQ7VYYVnihky5c8hic1pkzX2pWN48nDuNyMcBQP6UEleHJ1nU3hXzHkUrHF3x3P8qhguZpdFlsRtGCXMZ6ZrWtLhIfEU88AR3lJCKOMGqNvZfb21FZ4zC5JYeWehHr7UylqVZreGbRbOWfMVyXwSD1X3H51LfOb/WLSUx4towBHuGSwHGagljL6RcRyDy97hIWHOBjk5qYb7LTrKeNzLFCMdM/MOoNIGXLTS5G125tZijwtGWduzY96r6ZamLS9QSKNhCkhDOOoz0qZwmn6kpaVpTPiRwx6A9RipdJnSRtQFtvMcjY8tj1A5JphYpJaqNCt5MEGORuAfvHrmreqQyzWVi5YR3EoWR17ge1RvBHd2kkEOC0Thgh6MKL4zPbRu/+jTDPJ5O30pBYDOy6qZiotpyQo3HAPof5UWVlcXt1qEV+WQIhk3KMAt2/OrOqxxXs9pJMcyJEoX/aHY+55ptkslrez21zM80KqS7k8EY4FMCtdXf2bw1EEtxLMkuTJ/c9MGkub+Z7XTZEiVEd/LGRyCepp1syLpN/5Cu6cfu27Lnrj8vyp12s7aLZXUBDKHAETDO09jmgTJWjGm64ixvudPmcMc545UVDo9xE8+oQ2iG3uZeST0AHXHvSzCT+1dLnlZFdf9agPOc5z9elOF7KutXVvFBHFdTZ2FvT0oDoVflvNMllkmcNbzCNW/hb8KtXMqx3Gk+cF2ouxnAyWBNQWZeKyvBPGImiIZWY8Fu4xU93qUR0OxMqGSVpNysg+UH0zRug2Ld9B9o1nypZJQ0o4KjoMZBB/wA9KpPII9GvrScNcfNtRuuCD1z/AJ6VLcefpOs2sskhmW4w2CeFTuKdp8UKX2qeWxkt1jIjhXBZwT3+lKxVxsMHnaLYwADyQ3zSMeFfqB/Kie2ePUNPmSUM9wQsiucBcHv7VWR21DSX+xI3lxkmWNuSKm1azke3010wk12o2qx+6AcZFGorF+1v8a3dpBH9wNsSID5gRz/n2rMt7aeWwleORo4FkLOoGS5/+tVqyuntvETRwQpHeldiZOFZsdak0e3vWg1GCYi2lgzI+3kFvT2oC9iDU3hbStIeR917kmTP93PFNdmv9djiigCTPFiOUcYGOtLePa3OjAMPLudx/enqB3Wka5vLW9sp5kVYtixxSJ1ZemaAI7QpFp17Z3zlFQkZZuj+v+fWiURWHh61a0drt3bMsidI/QfWpns7ZdTuWmkFzCqMGj7s3bA9aTSnOl6VcQ26EyyNlkl6IO3+fagVytcLLqWqaZMSuwfLGAeAR2Pv1rTe1tINRmF0VkUfN8p6kjp9azGguP7JjuIZEERnxtPUOOuParNzHHb6tafvGWONN7IBklvT3oApW8c0ejzraFkgWfdIcZPWrctxNPZ2l6ZnImUgRHjGDj8v8Kdo1zMbXVraCEEBmlKScELjkYqtLYy3HhqC5yI5N2xEJ429yKYWL9vDb2WtSmygJEsYMY/2+/8AWmWOrIYNRsZlQSIvmYx8rHsKLu523tj5UHkyKioZN2PMYd8VRuLSKfWbqK7D2ZdS5cf3gOAfagGGILzSbWWZf+Jl5uMD+4DyCKvaq91f69YzGAeSkaxxuvdemfr1qhbXUaWUsqE+bvXyWTnYe5J/z1q7d3d7LbW16Mx20b+UQOz0gLUWmwWWq3dvcSi7gRWchjnnHGKo2kN3rWm30YjMkUaZyODsHQ/hmpLy2i03UopraQTIxWSUHls45Hv/APXqfw/fPNdXkFqxiW53KrOMBOMlSPQ/0oDzM2Wza48PWl4Z91xC4XAbnaKs6heWC6npxhEnmbQAdvDt6/zqkVtmstQ3RyMY12xyx9A3cY/OiEXH9mWbhE8iA4inbqHHODRcZp2dvcx6hfW99IUgLFpN3fjgj1qnAFubGZEjTekwdZE/hx/jROZP7Zspp5RN9oG+aOVu2OhH5VJaXE6LeW9rp4YOrBBnny+p+p60CVxb9r+4itZmhikg3bEcHlfXPp3pbtVj1lo9PPnKqYAYZ3EjkZP41BBbXB8NLO1wbeMPtCA8H8fWrMl1FpE1jLCULthSG6b8cH+VFxlSGCS70m+KSeSIG8ySInG49Mj9Knh1aBtO06ZgscsQxM4HJ5yCPwxVeNvJ125t7tmmWZS7FfU/0plwN2jG3eykMsUm5mUfdXsP8+lAaM0tXHma1HcXS+R56qP3eSGQ9Kqxo9t/aMbIuGGI9ueOfvVHcxXECWFzNI0gkdQqZ4UdCD6cVpm7t4PFEq2KPMrqY0V+j5HT6daYMz1u57jSbW3RIvLtGwzSf3zzU93YRaTrdnPdMrRyBZJShyR7fzqKOwnnt72AKtssOZpl9e2CTTI40fQi+xXuxIHBZuqA8CkBadmPiYPZSc3iMq2/QL6A1z09qnl6nBdhoWhy8YU8Z7itHVb/AM2a1vxC0EigASdj2JHvXKeNnk0+4uBBOHDjOQeRx3oW4mcffXckty8ZbegGKdpViLohWXG0FhmqsEZvehO9RzjvXaaBYTGKG4WIMsUZ355B+tb3sZpXNjQrPz4bZvMMZiibaWODxzWxpVs2tta3Ef7828LBgcYzyc1C8/nxWWLdDF5Z83ywcA+x/KrFt5VukElrJILBVPmIuN4/z/Ss7l7FbfNqsVvPDBzAhJ2rx75x+NTW4EkUV1Db4YRlpASefcVDI1ra3du9lPMbaVDvAGCo9xVmKF7K6VorotDMuACCEGeOc9KVwYsloqpbXtvKwklBZ0U8gVE90bQwXVrdNulYxyKgIHsTU1sk3h2e1hlMcpmYleQ4YegP40kcn9ns8V/YlY5pCIlXINUCHJctYQwPGV3yOyOC/BPr/KodNMujQzSSQ+fDcOAA+Dg+3+e1JZWYmkkjuYmiSNsoQf8AHv0qG3j8+NYbu6MO2USIu3IIqGOxPa3Js7vLxLPbyMQUkXHlsT6/nTrOO0try7u7iIyWW7DQ5K7cjgg/561DFaJqc08H2lYP3m4784fB7Ut1PcMLnT1Ki234EsjYyB0/pQgeotldw3F/cRpCf7PKg453/garytax6iIljlEO0b2yM47/ANKsNeXLrNYxPGVKBN6sMe3P5VUxLZ3otZds8hh2hNwIJIPf8qTQxLiSxiv7YWUbSQlCu9z057VJdSWkEkK6ekgKsWYueT7imxL/AGTcQrcIisVyIxzk59ajja4tJ1a5tQxZzgEcgelX0ES3ttFEI5LS5bzp23Evx9f60+5SztbOW4W+kN0VG7bwVPpVbUIprd47h4QYWf5EbGVPpTLxZDA9ybVWticuhqY7A7Gg1taahov24zyCcKRk889uaqacls+n5ubx1kQkBT69jTLrfJZma1g+z2yJu8p/uvjuKriFNYiWaO2CSonOPuk+9OwM0NNhtbu2Y38zmaM5VB0I7mqun/YosPfvK1upPlBD0570Rm51DTYEtkBdWzI0agAD+6akluP7TtoYEtVAjb534A3Z/KhiQyzbSJ7i7WVplswxI2Hlj2pYbrTo9TkLCY2uOCevTgGltbW4uGmRo0yH/hwuMU2GW4W8ns90cgJ2hGOFx161SdxbMe0Nnc6w0qxyx2hRWI7H1z+VM1C/gF/anT7PdAnyksC2eef60XDX+n381tC0UsboBndlRkdM1FPJdac9tFbyKiEfvArZCt6/yqUOQs6rf3fnx2oi5OF25DVM8zawY4Ut/s6q4Dsoxg9DVXdLZYKyrcFSWLpnC1OQbaCO6guhdO0hLxYxj3py1BDNRaW4nNnD5UIiPLNwSB6GmX91LexPZ+YoAABLHjA9KXUYoUgjuEeSa5ZskEfd9aLqKCa32RxuZdwO/kk+oxQmJq5mBwJjby3JeKPAJxxinS3AWJhtMkKkNycfrT4YVvm+yQ2P73cPMZTyRVm6s5bp5LRZYYo4/lCMQCPqaoVim3mGUzCDdGuNwbp+dNvzLuWWMCNGP3OMVNsaGYWr3GyJcZ28qfao2ktbeeQP5jqhBBzgigZVnhkRHkMm47h8q9aiJt5l3RtIZd3K4+7Ui6qUlkYxboicKWGeabG8lrcNdqQiucHaefypklh4N8f7iAPMD98Hk1LbrNqERiYRQNuHPAP1zUDzqX85ZXCs/wBxepFMmZHdXtnaSXd90jAApDCSZDceTNNIxjPDAZBqut2TuRoxIGyEZhyKc6mVg1vGUKnLs55z6USP56NJI2whcKqigZBDI8W62d/LVhkj1+tMtvJDSRyB2POzninxgSQsyoHlX7zE0pAmiD53MvGzHSgSAoBD5Mkm0Z6dxSxQmVTGIg7YyGJ5ApsyhI45WVUBPUnkmkZnlvEkQl/7w9fagZGoe4hkjyP3fAUdfrUsKlyiJiK4ReWY/eNLGcTMqII5gedxxmm3Eguslm2zKBgL3pkjnCzQssvyTnnd60x3EkawlR5ynO4nkj0qNszx71OySPrnvSzDcVuR87nlxjjNIpDJ4jMofJ8xfvY7AU23kPD7lQE4461Nv2SgkBY5Ocr1xQgWKWVFT5WGVLCmKwBAkhIztfozU1drF4SS/wDd54qNY3uUYKSxTPHoKlETSQLKGG5eMd6QiPdKYmi3AIvOKjBkkjU+Z84IwvtVl40MKyxRtleGLdM0kp8spcBFKnqB0oHsRXQaRElMhaUHpTJA7tHcCT5uuD2qT5raQMwUo/IHapJWMBPmIuHXAHagY1i0TRzebmQ8gDrTtzwOlwCCevFMZPskojkjyHXjPanhBbtseM5I4DdjQAhZ4ZknD53jPHapVd7edJmZSWHao4YzC7x3MZPHy4PNPXYwcSRtuU4Ud6ZI8TG0n807W3joRxSxyyW07s8aOjrwD0FRRmGRZPOR1K8LTkdJ4nVt4kU4APcUhokhZ7VnWSJW8zgbhwM0odmSS2Ma5JyCev51CZhLGysCJkxt+lMyske8F2mU8+goAXzJZohHuUCI5we9U7+d5ITI0nOMcVdZUURzxqwwPnB5BNUNVcBWZUwsg/KmTY5W4GZD9a6jw1GxtMLzuOCK5WUnf1712vh9QtjGVyj9PrTewkbTJC6g7vLEQHTvWjbRKqxzeeHQvkLms6SOWPyoBslTIZ8H+tXbYxzOtqEOBu5HOKyNrFhUku/ndRtQHYrHnHqKmgsjfQztKCojiyNp7j2qvaxxuPJ80+ZGmOemav8A2d72MvBIqrDF+8ZG+Y0gsNtIhNILli6GJVIBX5WHrQqC8lubkTBovOztz/D9KiJupHxHIGtgFV27ZPY4pl3aCymlhbcbeSQBxH/DRYasSxQOqSTA/wCitL90dAKms7e3e6aCLJiLgFiOlQ29ssAntFLfZTMMO3b61cjlks57m2t5FYlhsXsD60AZ6krJc2EZxJ5+VY9AB1q5bGS2P2ZplebzAUHp/nipFjMVpJNKim4WTBwPnyajtbSCcNegslwswYhuhNSDQ5JhaGSRgXkhuRkE5yac12xRtTDbXWfk45BPP+NK7+c8l42EWOceYgHPJpXSKeeWZEAsJJsMpPftx+dMQ2wuZ7O/tb4g3FtJLh+4GasfaFjv54WhH2Ga56ngDsDVa1mWO8fT8sIPtAKv6DpxUshazkvtPwJC04CyOeFPoKW5YF0thdWDS/6MZlA29uaSKIGC505ispMo8p24IOexqOLEVnd291EFnjkBR1GS30/Wo4JkubaYtvinjcEA9v8A6/SmZtk5s/L0e7WeH/S1cADPLc+lLAR+9upCfPjjX9y3II6VNb3T6nFNcpNvmRhkNxtqLU5JGuJL2FAyBQH28qfUcfjVoXUfdb7+3uLyzjUeTjflvm+mKW7uX1KX7SkYiVYAHVF4zjkfjzUM8+28uGjTyoDGC+z6Cp41GnXUsMbtNE8O/wAw9MEcZ/z2qWVHUguJLO2/s66hRlkdBgDt25qeVksb+0uY5CYsZmDcHPpS2entprNHehJo5U3R4xgjHGKbaRW9xqUNlqEDQqyHZsJwfrSQMmis5dOlhu5DHcWlyC4ViGHWq8oeOfbJahLGSQyIVHBxQLZbw29hJK0K5PlA9CO1RQpczwx6QZlV0nLIxbqO4/lTYLYdIlpJfSQrJJBHcEB2POPSpZIItKkn08yiRHGEY/Kfbn/PWpp47iKzuYZIQ8iyAQ7sE4781BNtvbGeO4Qi8iwVkPBA9KpbEll7b+zrZoJYi8ix4BJBGe3NZumwv9qNpdRFf3TOrYxtPWnrCutWu43DQzRR7kT+9jrUs1zPrkEcquPOtIdjgfxD1/lUFW0KllDmHyCd6CQlW6nJ9KlsJLjUUk0+SZ8B9yeoA64pkl21xZRSiMrcRE/LGMEgdz+tOXyLaCO8szK1x0YZ6HvWl9CYliKeD7NfWcybpUwEbHzH2P61FGsF3HLDKrG4RCQQTkAdsetPjgj1DS3vll8udZhuyMYI5xn35oljlu57m7UJsX+FDhh+H5VMRvQp2iJfRiJ5HgKKdmec/Wp4Yf7Qg2C78+W0Tn1Ipt1by3UsM8URdFUCUKOc06WH7Jcm4tIzEwjIZB0OR0P60iiGOebWbe3hRklnjZlJJ5C9sfrVhQL/AE17Ke0LXkU2fMTqy4rPjtYVSzvYmMJlz8gPUjrn9Kswidbw6lbS42OQ4Pb2/nVNEofdtFdWM0Xlst6jAFs8EUyEQPbs2MXcajO7kEVLqFpcmJNTt337nyyen1FRXce4G5WMuh646HjkfzoiDRKtzHf4PnJFLFGAYyOTio4c63Ayo6CaAMVxxSmH5vMitlEbKAzr7jpUdwttYTQy2kTq0qkN82QOcUm7Me6JrGWS9tUjjhRrxMqd33gPWqfnSSqYzbh7tHwxHU1I1tFmG7tJ3Eg/1nI49qDYmyuYtStrjc+7Lxnt/nmhrqJMqyQ/bGk3I6XKvkODwB9Pyqxd28d+JfPJ+0hNw2jOQKnKTQSpqMEqupbLxA8imXz3lzI99aIGtlbAwRn6YpxY2luVijagV3yGOWJMqhH3gKktVfUiEZ13Ku4K+csB6VHftLezG8ghKsq/PtHGce341JNIHEFxDGySpHtIA4HHNLYD/9k="/>
  <p:tag name="MMPROD_18255LOGO" val=""/>
  <p:tag name="MMPROD_UIDATA" val="&lt;database version=&quot;6.0&quot;&gt;&lt;object type=&quot;1&quot; unique_id=&quot;10001&quot;&gt;&lt;property id=&quot;20180&quot; value=&quot;0&quot;/&gt;&lt;property id=&quot;20181&quot; value=&quot;0&quot;/&gt;&lt;property id=&quot;20191&quot; value=&quot;Hosted Server&quot;/&gt;&lt;property id=&quot;20192&quot; value=&quot;http://admin.breezecentral.com&quot;/&gt;&lt;property id=&quot;20193&quot; value=&quot;0&quot;/&gt;&lt;property id=&quot;20221&quot; value=&quot;C:\Documents and Settings\apurva\My Documents\My Pictures\headshots\&quot;/&gt;&lt;object type=&quot;8&quot; unique_id=&quot;10002&quot;&gt;&lt;/object&gt;&lt;object type=&quot;4&quot; unique_id=&quot;10005&quot;&gt;&lt;object type=&quot;5&quot; unique_id=&quot;18255&quot;&gt;&lt;property id=&quot;20000&quot; value=&quot;0&quot;/&gt;&lt;property id=&quot;20149&quot; value=&quot;Apurva Dave'&quot;/&gt;&lt;property id=&quot;20150&quot; value=&quot;Director of Product Marketing&quot;/&gt;&lt;property id=&quot;20151&quot; value=&quot;LN2_2706.JPG&quot;/&gt;&lt;property id=&quot;20153&quot; value=&quot;apurva@riverbed.com&quot;/&gt;&lt;/object&gt;&lt;/object&gt;&lt;object type=&quot;2&quot; unique_id=&quot;10006&quot;&gt;&lt;object type=&quot;3&quot; unique_id=&quot;10010&quot;&gt;&lt;property id=&quot;20148&quot; value=&quot;5&quot;/&gt;&lt;property id=&quot;20300&quot; value=&quot;Slide 1 - &amp;quot;Riverbed&amp;quot;&quot;/&gt;&lt;property id=&quot;20307&quot; value=&quot;256&quot;/&gt;&lt;/object&gt;&lt;object type=&quot;3&quot; unique_id=&quot;10019&quot;&gt;&lt;property id=&quot;20148&quot; value=&quot;5&quot;/&gt;&lt;property id=&quot;20300&quot; value=&quot;Slide 12 - &amp;quot;Maximizing remote application performance&amp;quot;&quot;/&gt;&lt;property id=&quot;20307&quot; value=&quot;265&quot;/&gt;&lt;/object&gt;&lt;object type=&quot;3&quot; unique_id=&quot;10020&quot;&gt;&lt;property id=&quot;20148&quot; value=&quot;5&quot;/&gt;&lt;property id=&quot;20300&quot; value=&quot;Slide 14 - &amp;quot;Distributed computing problems are converging&amp;quot;&quot;/&gt;&lt;property id=&quot;20307&quot; value=&quot;266&quot;/&gt;&lt;/object&gt;&lt;object type=&quot;3&quot; unique_id=&quot;10022&quot;&gt;&lt;property id=&quot;20148&quot; value=&quot;5&quot;/&gt;&lt;property id=&quot;20300&quot; value=&quot;Slide 16 - &amp;quot;The Riverbed Optimization System (RiOS)&amp;quot;&quot;/&gt;&lt;property id=&quot;20307&quot; value=&quot;268&quot;/&gt;&lt;/object&gt;&lt;object type=&quot;3&quot; unique_id=&quot;10026&quot;&gt;&lt;property id=&quot;20148&quot; value=&quot;5&quot;/&gt;&lt;property id=&quot;20300&quot; value=&quot;Slide 46 - &amp;quot;Data streamlining overcomes bandwidth limitations&amp;quot;&quot;/&gt;&lt;property id=&quot;20307&quot; value=&quot;272&quot;/&gt;&lt;/object&gt;&lt;object type=&quot;3&quot; unique_id=&quot;10027&quot;&gt;&lt;property id=&quot;20148&quot; value=&quot;5&quot;/&gt;&lt;property id=&quot;20300&quot; value=&quot;Slide 47 - &amp;quot;Data Streamlining provides multiple bandwidth optimizations&amp;quot;&quot;/&gt;&lt;property id=&quot;20307&quot; value=&quot;317&quot;/&gt;&lt;/object&gt;&lt;object type=&quot;3&quot; unique_id=&quot;10028&quot;&gt;&lt;property id=&quot;20148&quot; value=&quot;5&quot;/&gt;&lt;property id=&quot;20300&quot; value=&quot;Slide 48 - &amp;quot;Transport streamlining overcomes TCP limitations&amp;quot;&quot;/&gt;&lt;property id=&quot;20307&quot; value=&quot;273&quot;/&gt;&lt;/object&gt;&lt;object type=&quot;3&quot; unique_id=&quot;10029&quot;&gt;&lt;property id=&quot;20148&quot; value=&quot;5&quot;/&gt;&lt;property id=&quot;20300&quot; value=&quot;Slide 49 - &amp;quot;Transport streamlining provides many more TCP optimizations&amp;quot;&quot;/&gt;&lt;property id=&quot;20307&quot; value=&quot;274&quot;/&gt;&lt;/object&gt;&lt;object type=&quot;3&quot; unique_id=&quot;10030&quot;&gt;&lt;property id=&quot;20148&quot; value=&quot;5&quot;/&gt;&lt;property id=&quot;20300&quot; value=&quot;Slide 50 - &amp;quot;Application streamlining overcomes application &amp;#x0D;&amp;#x0A;protocol limitations&amp;quot;&quot;/&gt;&lt;property id=&quot;20307&quot; value=&quot;275&quot;/&gt;&lt;/object&gt;&lt;object type=&quot;3&quot; unique_id=&quot;10031&quot;&gt;&lt;property id=&quot;20148&quot; value=&quot;5&quot;/&gt;&lt;property id=&quot;20300&quot; value=&quot;Slide 51 - &amp;quot;Application streamlining overcomes application &amp;#x0D;&amp;#x0A;protocol limitations&amp;quot;&quot;/&gt;&lt;property id=&quot;20307&quot; value=&quot;357&quot;/&gt;&lt;/object&gt;&lt;object type=&quot;3&quot; unique_id=&quot;10032&quot;&gt;&lt;property id=&quot;20148&quot; value=&quot;5&quot;/&gt;&lt;property id=&quot;20300&quot; value=&quot;Slide 52 - &amp;quot;Application streamlining overcomes application limitations&amp;quot;&quot;/&gt;&lt;property id=&quot;20307&quot; value=&quot;278&quot;/&gt;&lt;/object&gt;&lt;object type=&quot;3&quot; unique_id=&quot;10034&quot;&gt;&lt;property id=&quot;20148&quot; value=&quot;5&quot;/&gt;&lt;property id=&quot;20300&quot; value=&quot;Slide 54 - &amp;quot;Management Streamlining&amp;quot;&quot;/&gt;&lt;property id=&quot;20307&quot; value=&quot;280&quot;/&gt;&lt;/object&gt;&lt;object type=&quot;3&quot; unique_id=&quot;10035&quot;&gt;&lt;property id=&quot;20148&quot; value=&quot;5&quot;/&gt;&lt;property id=&quot;20300&quot; value=&quot;Slide 55 - &amp;quot;Steelhead appliances are designed for easy network integration&amp;quot;&quot;/&gt;&lt;property id=&quot;20307&quot; value=&quot;282&quot;/&gt;&lt;/object&gt;&lt;object type=&quot;3&quot; unique_id=&quot;10046&quot;&gt;&lt;property id=&quot;20148&quot; value=&quot;5&quot;/&gt;&lt;property id=&quot;20300&quot; value=&quot;Slide 31 - &amp;quot;Next steps&amp;quot;&quot;/&gt;&lt;property id=&quot;20307&quot; value=&quot;293&quot;/&gt;&lt;/object&gt;&lt;object type=&quot;3&quot; unique_id=&quot;10047&quot;&gt;&lt;property id=&quot;20148&quot; value=&quot;5&quot;/&gt;&lt;property id=&quot;20300&quot; value=&quot;Slide 32 - &amp;quot;Thank you for your time&amp;quot;&quot;/&gt;&lt;property id=&quot;20307&quot; value=&quot;294&quot;/&gt;&lt;/object&gt;&lt;object type=&quot;3&quot; unique_id=&quot;10704&quot;&gt;&lt;property id=&quot;20148&quot; value=&quot;5&quot;/&gt;&lt;property id=&quot;20300&quot; value=&quot;Slide 59 - &amp;quot;Additional information on specific products&amp;quot;&quot;/&gt;&lt;property id=&quot;20307&quot; value=&quot;359&quot;/&gt;&lt;/object&gt;&lt;object type=&quot;3&quot; unique_id=&quot;10705&quot;&gt;&lt;property id=&quot;20148&quot; value=&quot;5&quot;/&gt;&lt;property id=&quot;20300&quot; value=&quot;Slide 63 - &amp;quot;Secure app acceleration that maintains the preferred trust model&amp;quot;&quot;/&gt;&lt;property id=&quot;20307&quot; value=&quot;360&quot;/&gt;&lt;/object&gt;&lt;object type=&quot;3&quot; unique_id=&quot;10706&quot;&gt;&lt;property id=&quot;20148&quot; value=&quot;5&quot;/&gt;&lt;property id=&quot;20300&quot; value=&quot;Slide 64 - &amp;quot;Enhanced HTTP/HTTPS App Streamlining: how it works&amp;quot;&quot;/&gt;&lt;property id=&quot;20307&quot; value=&quot;361&quot;/&gt;&lt;/object&gt;&lt;object type=&quot;3&quot; unique_id=&quot;10707&quot;&gt;&lt;property id=&quot;20148&quot; value=&quot;5&quot;/&gt;&lt;property id=&quot;20300&quot; value=&quot;Slide 65 - &amp;quot;MX-TCP: Making WAN-based backup, replication, and transfers even faster&amp;quot;&quot;/&gt;&lt;property id=&quot;20307&quot; value=&quot;362&quot;/&gt;&lt;/object&gt;&lt;object type=&quot;3&quot; unique_id=&quot;10708&quot;&gt;&lt;property id=&quot;20148&quot; value=&quot;5&quot;/&gt;&lt;property id=&quot;20300&quot; value=&quot;Slide 67 - &amp;quot;Enhanced Auto-Discovery &amp;quot;&quot;/&gt;&lt;property id=&quot;20307&quot; value=&quot;363&quot;/&gt;&lt;/object&gt;&lt;object type=&quot;3&quot; unique_id=&quot;10709&quot;&gt;&lt;property id=&quot;20148&quot; value=&quot;5&quot;/&gt;&lt;property id=&quot;20300&quot; value=&quot;Slide 68 - &amp;quot;Active-Active sync for business critical WDS operations&amp;quot;&quot;/&gt;&lt;property id=&quot;20307&quot; value=&quot;364&quot;/&gt;&lt;/object&gt;&lt;object type=&quot;3&quot; unique_id=&quot;10853&quot;&gt;&lt;property id=&quot;20148&quot; value=&quot;5&quot;/&gt;&lt;property id=&quot;20300&quot; value=&quot;Slide 45 - &amp;quot;The RiOS underlying framework&amp;quot;&quot;/&gt;&lt;property id=&quot;20307&quot; value=&quot;365&quot;/&gt;&lt;/object&gt;&lt;object type=&quot;3&quot; unique_id=&quot;10855&quot;&gt;&lt;property id=&quot;20148&quot; value=&quot;5&quot;/&gt;&lt;property id=&quot;20300&quot; value=&quot;Slide 71 - &amp;quot;Touchless Steelhead Deployment with CMC&amp;quot;&quot;/&gt;&lt;property id=&quot;20307&quot; value=&quot;367&quot;/&gt;&lt;/object&gt;&lt;object type=&quot;3&quot; unique_id=&quot;10856&quot;&gt;&lt;property id=&quot;20148&quot; value=&quot;5&quot;/&gt;&lt;property id=&quot;20300&quot; value=&quot;Slide 28 - &amp;quot;The DT and 20 Series appliances&amp;quot;&quot;/&gt;&lt;property id=&quot;20307&quot; value=&quot;366&quot;/&gt;&lt;/object&gt;&lt;object type=&quot;3&quot; unique_id=&quot;11302&quot;&gt;&lt;property id=&quot;20148&quot; value=&quot;5&quot;/&gt;&lt;property id=&quot;20300&quot; value=&quot;Slide 4 - &amp;quot;In a nutshell: what we do&amp;quot;&quot;/&gt;&lt;property id=&quot;20307&quot; value=&quot;370&quot;/&gt;&lt;/object&gt;&lt;object type=&quot;3&quot; unique_id=&quot;11303&quot;&gt;&lt;property id=&quot;20148&quot; value=&quot;5&quot;/&gt;&lt;property id=&quot;20300&quot; value=&quot;Slide 6 - &amp;quot;Riverbed can help make many different projects successful&amp;quot;&quot;/&gt;&lt;property id=&quot;20307&quot; value=&quot;371&quot;/&gt;&lt;/object&gt;&lt;object type=&quot;3&quot; unique_id=&quot;11304&quot;&gt;&lt;property id=&quot;20148&quot; value=&quot;5&quot;/&gt;&lt;property id=&quot;20300&quot; value=&quot;Slide 17 - &amp;quot;Riverbed scales to every location and every worker&amp;quot;&quot;/&gt;&lt;property id=&quot;20307&quot; value=&quot;372&quot;/&gt;&lt;/object&gt;&lt;object type=&quot;3&quot; unique_id=&quot;14762&quot;&gt;&lt;property id=&quot;20148&quot; value=&quot;5&quot;/&gt;&lt;property id=&quot;20300&quot; value=&quot;Slide 7 - &amp;quot;Riverbed has customers in all industries&amp;quot;&quot;/&gt;&lt;property id=&quot;20307&quot; value=&quot;374&quot;/&gt;&lt;/object&gt;&lt;object type=&quot;3&quot; unique_id=&quot;14765&quot;&gt;&lt;property id=&quot;20148&quot; value=&quot;5&quot;/&gt;&lt;property id=&quot;20300&quot; value=&quot;Slide 60 - &amp;quot;Steelhead Appliance&amp;quot;&quot;/&gt;&lt;property id=&quot;20307&quot; value=&quot;376&quot;/&gt;&lt;/object&gt;&lt;object type=&quot;3&quot; unique_id=&quot;14766&quot;&gt;&lt;property id=&quot;20148&quot; value=&quot;5&quot;/&gt;&lt;property id=&quot;20300&quot; value=&quot;Slide 69 - &amp;quot;Other Products&amp;quot;&quot;/&gt;&lt;property id=&quot;20307&quot; value=&quot;378&quot;/&gt;&lt;/object&gt;&lt;object type=&quot;3&quot; unique_id=&quot;14767&quot;&gt;&lt;property id=&quot;20148&quot; value=&quot;5&quot;/&gt;&lt;property id=&quot;20300&quot; value=&quot;Slide 70 - &amp;quot;Interceptor enables easy deployment in complex environments&amp;quot;&quot;/&gt;&lt;property id=&quot;20307&quot; value=&quot;377&quot;/&gt;&lt;/object&gt;&lt;object type=&quot;3&quot; unique_id=&quot;14768&quot;&gt;&lt;property id=&quot;20148&quot; value=&quot;5&quot;/&gt;&lt;property id=&quot;20300&quot; value=&quot;Slide 72 - &amp;quot;Steelhead Mobile Deployment &amp;amp; Operation&amp;quot;&quot;/&gt;&lt;property id=&quot;20307&quot; value=&quot;379&quot;/&gt;&lt;/object&gt;&lt;object type=&quot;3&quot; unique_id=&quot;16543&quot;&gt;&lt;property id=&quot;20148&quot; value=&quot;5&quot;/&gt;&lt;property id=&quot;20300&quot; value=&quot;Slide 74 - &amp;quot;Steelhead Mobile Client Interface&amp;quot;&quot;/&gt;&lt;property id=&quot;20307&quot; value=&quot;383&quot;/&gt;&lt;/object&gt;&lt;object type=&quot;3&quot; unique_id=&quot;16597&quot;&gt;&lt;property id=&quot;20148&quot; value=&quot;5&quot;/&gt;&lt;property id=&quot;20300&quot; value=&quot;Slide 25 - &amp;quot;RiOS is at the heart of Riverbed’s competitive advantage&amp;quot;&quot;/&gt;&lt;property id=&quot;20307&quot; value=&quot;384&quot;/&gt;&lt;/object&gt;&lt;object type=&quot;3&quot; unique_id=&quot;17405&quot;&gt;&lt;property id=&quot;20148&quot; value=&quot;5&quot;/&gt;&lt;property id=&quot;20300&quot; value=&quot;Slide 73 - &amp;quot;Steelhead Mobile – VPN Interoperability&amp;quot;&quot;/&gt;&lt;property id=&quot;20307&quot; value=&quot;385&quot;/&gt;&lt;/object&gt;&lt;object type=&quot;3&quot; unique_id=&quot;17516&quot;&gt;&lt;property id=&quot;20148&quot; value=&quot;5&quot;/&gt;&lt;property id=&quot;20300&quot; value=&quot;Slide 15 - &amp;quot;Eliminate these problems and leverage existing IT with WDS&amp;quot;&quot;/&gt;&lt;property id=&quot;20307&quot; value=&quot;386&quot;/&gt;&lt;/object&gt;&lt;object type=&quot;3&quot; unique_id=&quot;18783&quot;&gt;&lt;property id=&quot;20148&quot; value=&quot;5&quot;/&gt;&lt;property id=&quot;20300&quot; value=&quot;Slide 10 - &amp;quot;Riverbed is #1 &amp;#x0D;&amp;#x0A;in the Gartner Magic Quadrant* and Forrester Wave&amp;quot;&quot;/&gt;&lt;property id=&quot;20307&quot; value=&quot;391&quot;/&gt;&lt;/object&gt;&lt;object type=&quot;3&quot; unique_id=&quot;18787&quot;&gt;&lt;property id=&quot;20148&quot; value=&quot;5&quot;/&gt;&lt;property id=&quot;20300&quot; value=&quot;Slide 43 - &amp;quot;WDS is the fabric that ties your enterprise together&amp;quot;&quot;/&gt;&lt;property id=&quot;20307&quot; value=&quot;396&quot;/&gt;&lt;/object&gt;&lt;object type=&quot;3&quot; unique_id=&quot;19224&quot;&gt;&lt;property id=&quot;20148&quot; value=&quot;5&quot;/&gt;&lt;property id=&quot;20300&quot; value=&quot;Slide 18 - &amp;quot;How we do what we do&amp;quot;&quot;/&gt;&lt;property id=&quot;20307&quot; value=&quot;399&quot;/&gt;&lt;/object&gt;&lt;object type=&quot;3&quot; unique_id=&quot;19225&quot;&gt;&lt;property id=&quot;20148&quot; value=&quot;5&quot;/&gt;&lt;property id=&quot;20300&quot; value=&quot;Slide 19 - &amp;quot;The RiOS underlying framework&amp;quot;&quot;/&gt;&lt;property id=&quot;20307&quot; value=&quot;401&quot;/&gt;&lt;/object&gt;&lt;object type=&quot;3&quot; unique_id=&quot;19227&quot;&gt;&lt;property id=&quot;20148&quot; value=&quot;5&quot;/&gt;&lt;property id=&quot;20300&quot; value=&quot;Slide 53 - &amp;quot;The Steelhead product family in a sample deployment&amp;quot;&quot;/&gt;&lt;property id=&quot;20307&quot; value=&quot;402&quot;/&gt;&lt;/object&gt;&lt;object type=&quot;3&quot; unique_id=&quot;19228&quot;&gt;&lt;property id=&quot;20148&quot; value=&quot;5&quot;/&gt;&lt;property id=&quot;20300&quot; value=&quot;Slide 44 - &amp;quot;RiOS Features In-Depth&amp;quot;&quot;/&gt;&lt;property id=&quot;20307&quot; value=&quot;400&quot;/&gt;&lt;/object&gt;&lt;object type=&quot;3&quot; unique_id=&quot;19957&quot;&gt;&lt;property id=&quot;20148&quot; value=&quot;5&quot;/&gt;&lt;property id=&quot;20300&quot; value=&quot;Slide 34 - &amp;quot;Changing the way businesses use their systems&amp;quot;&quot;/&gt;&lt;property id=&quot;20307&quot; value=&quot;406&quot;/&gt;&lt;/object&gt;&lt;object type=&quot;3&quot; unique_id=&quot;19959&quot;&gt;&lt;property id=&quot;20148&quot; value=&quot;5&quot;/&gt;&lt;property id=&quot;20300&quot; value=&quot;Slide 35 - &amp;quot;EchoStar Communications (Dish Network)&amp;quot;&quot;/&gt;&lt;property id=&quot;20307&quot; value=&quot;404&quot;/&gt;&lt;/object&gt;&lt;object type=&quot;3&quot; unique_id=&quot;19960&quot;&gt;&lt;property id=&quot;20148&quot; value=&quot;5&quot;/&gt;&lt;property id=&quot;20300&quot; value=&quot;Slide 37 - &amp;quot;Psomas&amp;quot;&quot;/&gt;&lt;property id=&quot;20307&quot; value=&quot;405&quot;/&gt;&lt;/object&gt;&lt;object type=&quot;3&quot; unique_id=&quot;20508&quot;&gt;&lt;property id=&quot;20148&quot; value=&quot;5&quot;/&gt;&lt;property id=&quot;20300&quot; value=&quot;Slide 41 - &amp;quot;WDS is the fabric that ties your enterprise together&amp;quot;&quot;/&gt;&lt;property id=&quot;20307&quot; value=&quot;412&quot;/&gt;&lt;/object&gt;&lt;object type=&quot;3&quot; unique_id=&quot;20509&quot;&gt;&lt;property id=&quot;20148&quot; value=&quot;5&quot;/&gt;&lt;property id=&quot;20300&quot; value=&quot;Slide 42 - &amp;quot;WDS is the fabric that ties your enterprise together&amp;quot;&quot;/&gt;&lt;property id=&quot;20307&quot; value=&quot;411&quot;/&gt;&lt;/object&gt;&lt;object type=&quot;3&quot; unique_id=&quot;21534&quot;&gt;&lt;property id=&quot;20148&quot; value=&quot;5&quot;/&gt;&lt;property id=&quot;20300&quot; value=&quot;Slide 38 - &amp;quot;A customer study on Tamilnad Mercantile Bank (TMB)&amp;quot;&quot;/&gt;&lt;property id=&quot;20307&quot; value=&quot;417&quot;/&gt;&lt;/object&gt;&lt;object type=&quot;3&quot; unique_id=&quot;21535&quot;&gt;&lt;property id=&quot;20148&quot; value=&quot;5&quot;/&gt;&lt;property id=&quot;20300&quot; value=&quot;Slide 26 - &amp;quot;Riverbed has worldwide support &amp;amp; logistics operations&amp;quot;&quot;/&gt;&lt;property id=&quot;20307&quot; value=&quot;416&quot;/&gt;&lt;/object&gt;&lt;object type=&quot;3&quot; unique_id=&quot;21601&quot;&gt;&lt;property id=&quot;20148&quot; value=&quot;5&quot;/&gt;&lt;property id=&quot;20300&quot; value=&quot;Slide 24 - &amp;quot;Providing a platform for virtualized edge services – the RSP&amp;quot;&quot;/&gt;&lt;property id=&quot;20307&quot; value=&quot;418&quot;/&gt;&lt;/object&gt;&lt;object type=&quot;3&quot; unique_id=&quot;21666&quot;&gt;&lt;property id=&quot;20148&quot; value=&quot;5&quot;/&gt;&lt;property id=&quot;20300&quot; value=&quot;Slide 5 - &amp;quot;Riverbed’s approach accelerates all TCP applications&amp;quot;&quot;/&gt;&lt;property id=&quot;20307&quot; value=&quot;419&quot;/&gt;&lt;/object&gt;&lt;object type=&quot;3&quot; unique_id=&quot;22243&quot;&gt;&lt;property id=&quot;20148&quot; value=&quot;5&quot;/&gt;&lt;property id=&quot;20300&quot; value=&quot;Slide 56 - &amp;quot;Steelhead Management Console&amp;quot;&quot;/&gt;&lt;property id=&quot;20307&quot; value=&quot;421&quot;/&gt;&lt;/object&gt;&lt;object type=&quot;3&quot; unique_id=&quot;22244&quot;&gt;&lt;property id=&quot;20148&quot; value=&quot;5&quot;/&gt;&lt;property id=&quot;20300&quot; value=&quot;Slide 57 - &amp;quot;CMC 5.0&amp;quot;&quot;/&gt;&lt;property id=&quot;20307&quot; value=&quot;420&quot;/&gt;&lt;/object&gt;&lt;object type=&quot;3&quot; unique_id=&quot;22245&quot;&gt;&lt;property id=&quot;20148&quot; value=&quot;5&quot;/&gt;&lt;property id=&quot;20300&quot; value=&quot;Slide 58 - &amp;quot;Steelhead Mobile Controller – End User Management&amp;quot;&quot;/&gt;&lt;property id=&quot;20307&quot; value=&quot;422&quot;/&gt;&lt;/object&gt;&lt;object type=&quot;3&quot; unique_id=&quot;83074&quot;&gt;&lt;property id=&quot;20148&quot; value=&quot;5&quot;/&gt;&lt;property id=&quot;20300&quot; value=&quot;Slide 13 - &amp;quot;Riverbed – A history of technical execution&amp;quot;&quot;/&gt;&lt;property id=&quot;20307&quot; value=&quot;423&quot;/&gt;&lt;/object&gt;&lt;object type=&quot;3&quot; unique_id=&quot;86301&quot;&gt;&lt;property id=&quot;20148&quot; value=&quot;5&quot;/&gt;&lt;property id=&quot;20300&quot; value=&quot;Slide 2 - &amp;quot;Let’s talk about solving these kinds of issues&amp;quot;&quot;/&gt;&lt;property id=&quot;20307&quot; value=&quot;425&quot;/&gt;&lt;/object&gt;&lt;object type=&quot;3&quot; unique_id=&quot;86302&quot;&gt;&lt;property id=&quot;20148&quot; value=&quot;5&quot;/&gt;&lt;property id=&quot;20300&quot; value=&quot;Slide 3 - &amp;quot;Who is Riverbed?&amp;quot;&quot;/&gt;&lt;property id=&quot;20307&quot; value=&quot;424&quot;/&gt;&lt;/object&gt;&lt;object type=&quot;3&quot; unique_id=&quot;86303&quot;&gt;&lt;property id=&quot;20148&quot; value=&quot;5&quot;/&gt;&lt;property id=&quot;20300&quot; value=&quot;Slide 36 - &amp;quot;Defense Contracts Management Agency (DCMA)&amp;quot;&quot;/&gt;&lt;property id=&quot;20307&quot; value=&quot;427&quot;/&gt;&lt;/object&gt;&lt;object type=&quot;3&quot; unique_id=&quot;86304&quot;&gt;&lt;property id=&quot;20148&quot; value=&quot;5&quot;/&gt;&lt;property id=&quot;20300&quot; value=&quot;Slide 11 - &amp;quot;WDS has tangible, fast payback&amp;quot;&quot;/&gt;&lt;property id=&quot;20307&quot; value=&quot;426&quot;/&gt;&lt;/object&gt;&lt;object type=&quot;3&quot; unique_id=&quot;86758&quot;&gt;&lt;property id=&quot;20148&quot; value=&quot;5&quot;/&gt;&lt;property id=&quot;20300&quot; value=&quot;Slide 61 - &amp;quot;Exchange 2007 – Performance Metrics&amp;quot;&quot;/&gt;&lt;property id=&quot;20307&quot; value=&quot;428&quot;/&gt;&lt;/object&gt;&lt;object type=&quot;3&quot; unique_id=&quot;86759&quot;&gt;&lt;property id=&quot;20148&quot; value=&quot;5&quot;/&gt;&lt;property id=&quot;20300&quot; value=&quot;Slide 62 - &amp;quot;RiOS Service Platform (RSP) – Next Phase&amp;quot;&quot;/&gt;&lt;property id=&quot;20307&quot; value=&quot;429&quot;/&gt;&lt;/object&gt;&lt;object type=&quot;3&quot; unique_id=&quot;86760&quot;&gt;&lt;property id=&quot;20148&quot; value=&quot;5&quot;/&gt;&lt;property id=&quot;20300&quot; value=&quot;Slide 66 - &amp;quot;RiOS 5.0 Introduces 3 WAN Visibility Modes&amp;quot;&quot;/&gt;&lt;property id=&quot;20307&quot; value=&quot;430&quot;/&gt;&lt;/object&gt;&lt;object type=&quot;3&quot; unique_id=&quot;86828&quot;&gt;&lt;property id=&quot;20148&quot; value=&quot;5&quot;/&gt;&lt;property id=&quot;20300&quot; value=&quot;Slide 9 - &amp;quot;And has major partners in every area of technology&amp;quot;&quot;/&gt;&lt;property id=&quot;20307&quot; value=&quot;431&quot;/&gt;&lt;/object&gt;&lt;object type=&quot;3&quot; unique_id=&quot;87432&quot;&gt;&lt;property id=&quot;20148&quot; value=&quot;5&quot;/&gt;&lt;property id=&quot;20300&quot; value=&quot;Slide 27 - &amp;quot;Steelhead appliances are sized for your needs&amp;quot;&quot;/&gt;&lt;property id=&quot;20307&quot; value=&quot;432&quot;/&gt;&lt;/object&gt;&lt;object type=&quot;3&quot; unique_id=&quot;87977&quot;&gt;&lt;property id=&quot;20148&quot; value=&quot;5&quot;/&gt;&lt;property id=&quot;20300&quot; value=&quot;Slide 8 - &amp;quot;Riverbed has the largest successful deployments&amp;quot;&quot;/&gt;&lt;property id=&quot;20307&quot; value=&quot;434&quot;/&gt;&lt;/object&gt;&lt;object type=&quot;3&quot; unique_id=&quot;87978&quot;&gt;&lt;property id=&quot;20148&quot; value=&quot;5&quot;/&gt;&lt;property id=&quot;20300&quot; value=&quot;Slide 20 - &amp;quot;Data streamlining overcomes bandwidth limitations&amp;quot;&quot;/&gt;&lt;property id=&quot;20307&quot; value=&quot;436&quot;/&gt;&lt;/object&gt;&lt;object type=&quot;3&quot; unique_id=&quot;87979&quot;&gt;&lt;property id=&quot;20148&quot; value=&quot;5&quot;/&gt;&lt;property id=&quot;20300&quot; value=&quot;Slide 21 - &amp;quot;Transport streamlining overcomes TCP limitations&amp;quot;&quot;/&gt;&lt;property id=&quot;20307&quot; value=&quot;437&quot;/&gt;&lt;/object&gt;&lt;object type=&quot;3&quot; unique_id=&quot;87980&quot;&gt;&lt;property id=&quot;20148&quot; value=&quot;5&quot;/&gt;&lt;property id=&quot;20300&quot; value=&quot;Slide 22 - &amp;quot;Application streamlining overcomes application &amp;#x0D;&amp;#x0A;protocol limitations&amp;quot;&quot;/&gt;&lt;property id=&quot;20307&quot; value=&quot;438&quot;/&gt;&lt;/object&gt;&lt;object type=&quot;3&quot; unique_id=&quot;87981&quot;&gt;&lt;property id=&quot;20148&quot; value=&quot;5&quot;/&gt;&lt;property id=&quot;20300&quot; value=&quot;Slide 23 - &amp;quot;Application streamlining overcomes application limitations&amp;quot;&quot;/&gt;&lt;property id=&quot;20307&quot; value=&quot;439&quot;/&gt;&lt;/object&gt;&lt;object type=&quot;3&quot; unique_id=&quot;87982&quot;&gt;&lt;property id=&quot;20148&quot; value=&quot;5&quot;/&gt;&lt;property id=&quot;20300&quot; value=&quot;Slide 33 - &amp;quot;Additional Case Studies&amp;quot;&quot;/&gt;&lt;property id=&quot;20307&quot; value=&quot;435&quot;/&gt;&lt;/object&gt;&lt;object type=&quot;3&quot; unique_id=&quot;87983&quot;&gt;&lt;property id=&quot;20148&quot; value=&quot;5&quot;/&gt;&lt;property id=&quot;20300&quot; value=&quot;Slide 39 - &amp;quot;Additional Market Slides&amp;quot;&quot;/&gt;&lt;property id=&quot;20307&quot; value=&quot;440&quot;/&gt;&lt;/object&gt;&lt;object type=&quot;3&quot; unique_id=&quot;87984&quot;&gt;&lt;property id=&quot;20148&quot; value=&quot;5&quot;/&gt;&lt;property id=&quot;20300&quot; value=&quot;Slide 40 - &amp;quot;Riverbed has swept the industry awards for WDS&amp;quot;&quot;/&gt;&lt;property id=&quot;20307&quot; value=&quot;433&quot;/&gt;&lt;/object&gt;&lt;object type=&quot;3&quot; unique_id=&quot;88137&quot;&gt;&lt;property id=&quot;20148&quot; value=&quot;5&quot;/&gt;&lt;property id=&quot;20300&quot; value=&quot;Slide 29 - &amp;quot;Coming Soon: Atlas&amp;quot;&quot;/&gt;&lt;property id=&quot;20307&quot; value=&quot;441&quot;/&gt;&lt;/object&gt;&lt;object type=&quot;3&quot; unique_id=&quot;88138&quot;&gt;&lt;property id=&quot;20148&quot; value=&quot;5&quot;/&gt;&lt;property id=&quot;20300&quot; value=&quot;Slide 30 - &amp;quot;Atlas - What is it?&amp;quot;&quot;/&gt;&lt;property id=&quot;20307&quot; value=&quot;442&quot;/&gt;&lt;/object&gt;&lt;/object&gt;&lt;/object&gt;&lt;/database&gt;"/>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8C297425-E200-4CE2-8DA2-B1BB106120A5">
      <UserInfo>
        <DisplayName/>
        <AccountId xsi:nil="true"/>
        <AccountType/>
      </UserInfo>
    </Owner>
    <Links xmlns="8C297425-E200-4CE2-8DA2-B1BB106120A5">&lt;?xml version="1.0" encoding="UTF-8"?&gt;&lt;Result&gt;&lt;NewXML&gt;&lt;PWSLinkDataSet xmlns="http://schemas.microsoft.com/office/project/server/webservices/PWSLinkDataSet/" /&gt;&lt;/NewXML&gt;&lt;ProjectUID&gt;cd90f5d8-11a3-4793-adb4-e48511516dcc&lt;/ProjectUID&gt;&lt;OldXML&gt;&lt;PWSLinkDataSet xmlns="http://schemas.microsoft.com/office/project/server/webservices/PWSLinkDataSet/" /&gt;&lt;/OldXML&gt;&lt;ItemType&gt;3&lt;/ItemType&gt;&lt;PSURL&gt;http://epm.contraloria.gob.ec:83/pwa&lt;/PSURL&gt;&lt;/Result&gt;</Links>
    <Audiencias_x0020_de_x0020_destino xmlns="8c297425-e200-4ce2-8da2-b1bb106120a5" xsi:nil="true"/>
    <Status xmlns="8C297425-E200-4CE2-8DA2-B1BB106120A5">Borrador</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del sitio del proyecto" ma:contentTypeID="0x0101008A98423170284BEEB635F43C3CF4E98B00A39943695486744D83716A1240DCBB5A" ma:contentTypeVersion="1" ma:contentTypeDescription="" ma:contentTypeScope="" ma:versionID="c80fee8cbe880a1a563471080762362e">
  <xsd:schema xmlns:xsd="http://www.w3.org/2001/XMLSchema" xmlns:xs="http://www.w3.org/2001/XMLSchema" xmlns:p="http://schemas.microsoft.com/office/2006/metadata/properties" xmlns:ns2="8C297425-E200-4CE2-8DA2-B1BB106120A5" xmlns:ns3="8c297425-e200-4ce2-8da2-b1bb106120a5" targetNamespace="http://schemas.microsoft.com/office/2006/metadata/properties" ma:root="true" ma:fieldsID="906d00c2414aac01c5fc1a814db561e1" ns2:_="" ns3:_="">
    <xsd:import namespace="8C297425-E200-4CE2-8DA2-B1BB106120A5"/>
    <xsd:import namespace="8c297425-e200-4ce2-8da2-b1bb106120a5"/>
    <xsd:element name="properties">
      <xsd:complexType>
        <xsd:sequence>
          <xsd:element name="documentManagement">
            <xsd:complexType>
              <xsd:all>
                <xsd:element ref="ns2:Owner" minOccurs="0"/>
                <xsd:element ref="ns2:Status" minOccurs="0"/>
                <xsd:element ref="ns2:Links" minOccurs="0"/>
                <xsd:element ref="ns3:Audiencias_x0020_de_x0020_destin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297425-E200-4CE2-8DA2-B1BB106120A5" elementFormDefault="qualified">
    <xsd:import namespace="http://schemas.microsoft.com/office/2006/documentManagement/types"/>
    <xsd:import namespace="http://schemas.microsoft.com/office/infopath/2007/PartnerControls"/>
    <xsd:element name="Owner" ma:index="8" nillable="true" ma:displayName="Propietario" ma:list="UserInfo"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9" nillable="true" ma:displayName="Estado" ma:default="Borrador" ma:internalName="Status">
      <xsd:simpleType>
        <xsd:restriction base="dms:Choice">
          <xsd:enumeration value="Borrador"/>
          <xsd:enumeration value="Listo para revisión"/>
          <xsd:enumeration value="Final"/>
        </xsd:restriction>
      </xsd:simpleType>
    </xsd:element>
    <xsd:element name="Links" ma:index="10" nillable="true" ma:displayName="Vínculos" ma:internalName="Links">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297425-e200-4ce2-8da2-b1bb106120a5" elementFormDefault="qualified">
    <xsd:import namespace="http://schemas.microsoft.com/office/2006/documentManagement/types"/>
    <xsd:import namespace="http://schemas.microsoft.com/office/infopath/2007/PartnerControls"/>
    <xsd:element name="Audiencias_x0020_de_x0020_destino" ma:index="11" nillable="true" ma:displayName="Audiencias de destino" ma:internalName="Audiencias_x0020_de_x0020_destino">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48823E-766B-4353-B2A4-99D353A4C083}">
  <ds:schemaRefs>
    <ds:schemaRef ds:uri="8c297425-e200-4ce2-8da2-b1bb106120a5"/>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C297425-E200-4CE2-8DA2-B1BB106120A5"/>
  </ds:schemaRefs>
</ds:datastoreItem>
</file>

<file path=customXml/itemProps2.xml><?xml version="1.0" encoding="utf-8"?>
<ds:datastoreItem xmlns:ds="http://schemas.openxmlformats.org/officeDocument/2006/customXml" ds:itemID="{3B3AAFE1-2C55-4601-9D80-C603185DF585}">
  <ds:schemaRefs>
    <ds:schemaRef ds:uri="http://schemas.microsoft.com/sharepoint/v3/contenttype/forms"/>
  </ds:schemaRefs>
</ds:datastoreItem>
</file>

<file path=customXml/itemProps3.xml><?xml version="1.0" encoding="utf-8"?>
<ds:datastoreItem xmlns:ds="http://schemas.openxmlformats.org/officeDocument/2006/customXml" ds:itemID="{F59860AA-A545-43B6-B52E-2C6395BB3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297425-E200-4CE2-8DA2-B1BB106120A5"/>
    <ds:schemaRef ds:uri="8c297425-e200-4ce2-8da2-b1bb10612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34803</TotalTime>
  <Words>4127</Words>
  <Application>Microsoft Office PowerPoint</Application>
  <PresentationFormat>Personalizado</PresentationFormat>
  <Paragraphs>794</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Tema de Office</vt:lpstr>
      <vt:lpstr> FORMULACIÓN DE UNA GUÍA DE AUDITORIA PARA LA INFRAESTRUCTURA FÍSICA DE LOS CENTROS DE DATOS DE LAS ENTIDADES PÚBLICAS DEL ECUADOR BASADO EN MARCOS DE REFERENCIA DE TI  Autor: Ing. Christian Llerena</vt:lpstr>
      <vt:lpstr>AGENDA</vt:lpstr>
      <vt:lpstr>Planteamiento del Problema</vt:lpstr>
      <vt:lpstr>Justificación e Importancia </vt:lpstr>
      <vt:lpstr>Objetivo General y Objetivos Específicos </vt:lpstr>
      <vt:lpstr>Presentación de PowerPoint</vt:lpstr>
      <vt:lpstr>Marco Teórico </vt:lpstr>
      <vt:lpstr>Marco Teórico </vt:lpstr>
      <vt:lpstr>Guía para obtener el Nivel de Disponibilidad requerido</vt:lpstr>
      <vt:lpstr>Guía para obtener el Nivel de Disponibilidad requerido</vt:lpstr>
      <vt:lpstr>Guía para obtener el Nivel de Disponibilidad requerido</vt:lpstr>
      <vt:lpstr>Guía para obtener el Nivel de Disponibilidad requerido</vt:lpstr>
      <vt:lpstr>Guía para obtener el Nivel de Disponibilidad requerido</vt:lpstr>
      <vt:lpstr>Guía para obtener el Nivel de Disponibilidad requerido</vt:lpstr>
      <vt:lpstr>Guía para obtener el Nivel de Disponibilidad requerido</vt:lpstr>
      <vt:lpstr>Guía para obtener el Nivel de Disponibilidad requerido</vt:lpstr>
      <vt:lpstr>Guía para el Análisis de Riesgos en un Centro de Datos</vt:lpstr>
      <vt:lpstr>Guía para el Análisis de Riesgos en un Centro de Datos</vt:lpstr>
      <vt:lpstr>Guía para el Análisis de Riesgos en un Centro de Datos</vt:lpstr>
      <vt:lpstr>Guía para el Análisis de Riesgos en un Centro de Datos</vt:lpstr>
      <vt:lpstr>Guía para el Análisis de Riesgos en un Centro de Datos</vt:lpstr>
      <vt:lpstr> Guía para el Análisis de Riesgos en un Centro de Datos </vt:lpstr>
      <vt:lpstr> Guía para el Análisis de Riesgos en un Centro de Datos </vt:lpstr>
      <vt:lpstr> Análisis de Riesgos en un Centro de Datos </vt:lpstr>
      <vt:lpstr> Análisis del estándar TIA 942 </vt:lpstr>
      <vt:lpstr> Análisis del estándar TIA 942 </vt:lpstr>
      <vt:lpstr> Análisis del estándar TIA 942 </vt:lpstr>
      <vt:lpstr> Análisis del estándar TIA 942 </vt:lpstr>
      <vt:lpstr> Guía para la evaluación del Centro de Datos </vt:lpstr>
      <vt:lpstr> Guía para la evaluación del Centro de Datos </vt:lpstr>
      <vt:lpstr> Guía para la evaluación del Centro de Datos </vt:lpstr>
      <vt:lpstr> Guía para la evaluación del Centro de Datos </vt:lpstr>
      <vt:lpstr> Guía para la evaluación del Centro de Datos </vt:lpstr>
      <vt:lpstr> Guía para la evaluación del Centro de Datos </vt:lpstr>
      <vt:lpstr> Guía para la evaluación del Centro de Datos </vt:lpstr>
      <vt:lpstr> Nivel de madurez de un Centro de Datos </vt:lpstr>
      <vt:lpstr> Nivel de madurez de un Centro de Datos </vt:lpstr>
      <vt:lpstr> Nivel de madurez de un Centro de Datos </vt:lpstr>
      <vt:lpstr> Nivel de madurez de un Centro de Datos </vt:lpstr>
      <vt:lpstr> Nivel de madurez de un Centro de Datos </vt:lpstr>
      <vt:lpstr> CONCLUSIONES </vt:lpstr>
      <vt:lpstr> CONCLUSIONES </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de la presentación</dc:title>
  <dc:creator>Verónica Albuja</dc:creator>
  <cp:lastModifiedBy>Christian</cp:lastModifiedBy>
  <cp:revision>429</cp:revision>
  <dcterms:created xsi:type="dcterms:W3CDTF">2011-04-07T13:36:57Z</dcterms:created>
  <dcterms:modified xsi:type="dcterms:W3CDTF">2013-11-19T18:19:25Z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0x0101008A98423170284BEEB635F43C3CF4E98B00A39943695486744D83716A1240DCBB5A</vt:lpwstr>
  </property>
</Properties>
</file>