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5"/>
  </p:notesMasterIdLst>
  <p:sldIdLst>
    <p:sldId id="292" r:id="rId2"/>
    <p:sldId id="350" r:id="rId3"/>
    <p:sldId id="351" r:id="rId4"/>
    <p:sldId id="363" r:id="rId5"/>
    <p:sldId id="364" r:id="rId6"/>
    <p:sldId id="298" r:id="rId7"/>
    <p:sldId id="299" r:id="rId8"/>
    <p:sldId id="259" r:id="rId9"/>
    <p:sldId id="323" r:id="rId10"/>
    <p:sldId id="365" r:id="rId11"/>
    <p:sldId id="326" r:id="rId12"/>
    <p:sldId id="375" r:id="rId13"/>
    <p:sldId id="329" r:id="rId14"/>
    <p:sldId id="372" r:id="rId15"/>
    <p:sldId id="366" r:id="rId16"/>
    <p:sldId id="303" r:id="rId17"/>
    <p:sldId id="305" r:id="rId18"/>
    <p:sldId id="373" r:id="rId19"/>
    <p:sldId id="368" r:id="rId20"/>
    <p:sldId id="369" r:id="rId21"/>
    <p:sldId id="342" r:id="rId22"/>
    <p:sldId id="343" r:id="rId23"/>
    <p:sldId id="374"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6" autoAdjust="0"/>
    <p:restoredTop sz="89068" autoAdjust="0"/>
  </p:normalViewPr>
  <p:slideViewPr>
    <p:cSldViewPr>
      <p:cViewPr>
        <p:scale>
          <a:sx n="66" d="100"/>
          <a:sy n="66" d="100"/>
        </p:scale>
        <p:origin x="-12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ES"/>
  <c:style val="34"/>
  <c:chart>
    <c:view3D>
      <c:perspective val="30"/>
    </c:view3D>
    <c:plotArea>
      <c:layout>
        <c:manualLayout>
          <c:layoutTarget val="inner"/>
          <c:xMode val="edge"/>
          <c:yMode val="edge"/>
          <c:x val="7.3644270402028686E-2"/>
          <c:y val="4.4858651122675307E-2"/>
          <c:w val="0.64846613424658861"/>
          <c:h val="0.63250182693014401"/>
        </c:manualLayout>
      </c:layout>
      <c:bar3DChart>
        <c:barDir val="col"/>
        <c:grouping val="standard"/>
        <c:ser>
          <c:idx val="0"/>
          <c:order val="0"/>
          <c:tx>
            <c:strRef>
              <c:f>Hoja1!$A$3</c:f>
              <c:strCache>
                <c:ptCount val="1"/>
                <c:pt idx="0">
                  <c:v>Número de 
Visitas</c:v>
                </c:pt>
              </c:strCache>
            </c:strRef>
          </c:tx>
          <c:cat>
            <c:multiLvlStrRef>
              <c:f>Hoja1!$B$1:$M$2</c:f>
              <c:multiLvlStrCache>
                <c:ptCount val="12"/>
                <c:lvl>
                  <c:pt idx="0">
                    <c:v>SEMANA 1</c:v>
                  </c:pt>
                  <c:pt idx="1">
                    <c:v>SEMANA 2</c:v>
                  </c:pt>
                  <c:pt idx="2">
                    <c:v>SEMANA 3</c:v>
                  </c:pt>
                  <c:pt idx="3">
                    <c:v>SEMANA 4</c:v>
                  </c:pt>
                  <c:pt idx="4">
                    <c:v>SEMANA 5</c:v>
                  </c:pt>
                  <c:pt idx="5">
                    <c:v>SEMANA 6</c:v>
                  </c:pt>
                  <c:pt idx="6">
                    <c:v>SEMANA 7</c:v>
                  </c:pt>
                  <c:pt idx="7">
                    <c:v>SEMANA 8</c:v>
                  </c:pt>
                  <c:pt idx="8">
                    <c:v>SEMANA 9</c:v>
                  </c:pt>
                  <c:pt idx="9">
                    <c:v>SEMANA 10</c:v>
                  </c:pt>
                  <c:pt idx="10">
                    <c:v>SEMANA 11</c:v>
                  </c:pt>
                  <c:pt idx="11">
                    <c:v>SEMANA 12</c:v>
                  </c:pt>
                </c:lvl>
                <c:lvl>
                  <c:pt idx="0">
                    <c:v>AGOSTO</c:v>
                  </c:pt>
                  <c:pt idx="4">
                    <c:v>SEPTIEMBRE</c:v>
                  </c:pt>
                  <c:pt idx="8">
                    <c:v>OCTUBRE</c:v>
                  </c:pt>
                </c:lvl>
              </c:multiLvlStrCache>
            </c:multiLvlStrRef>
          </c:cat>
          <c:val>
            <c:numRef>
              <c:f>Hoja1!$B$3:$M$3</c:f>
              <c:numCache>
                <c:formatCode>General</c:formatCode>
                <c:ptCount val="12"/>
                <c:pt idx="0">
                  <c:v>10</c:v>
                </c:pt>
                <c:pt idx="1">
                  <c:v>28</c:v>
                </c:pt>
                <c:pt idx="2">
                  <c:v>32</c:v>
                </c:pt>
                <c:pt idx="3">
                  <c:v>21</c:v>
                </c:pt>
                <c:pt idx="4">
                  <c:v>60</c:v>
                </c:pt>
                <c:pt idx="5">
                  <c:v>45</c:v>
                </c:pt>
                <c:pt idx="6">
                  <c:v>53</c:v>
                </c:pt>
                <c:pt idx="7">
                  <c:v>62</c:v>
                </c:pt>
                <c:pt idx="8">
                  <c:v>68</c:v>
                </c:pt>
                <c:pt idx="9">
                  <c:v>92</c:v>
                </c:pt>
                <c:pt idx="10">
                  <c:v>79</c:v>
                </c:pt>
                <c:pt idx="11">
                  <c:v>113</c:v>
                </c:pt>
              </c:numCache>
            </c:numRef>
          </c:val>
        </c:ser>
        <c:ser>
          <c:idx val="1"/>
          <c:order val="1"/>
          <c:tx>
            <c:strRef>
              <c:f>Hoja1!$A$4</c:f>
              <c:strCache>
                <c:ptCount val="1"/>
                <c:pt idx="0">
                  <c:v>Número de Visitas 
al Local</c:v>
                </c:pt>
              </c:strCache>
            </c:strRef>
          </c:tx>
          <c:cat>
            <c:multiLvlStrRef>
              <c:f>Hoja1!$B$1:$M$2</c:f>
              <c:multiLvlStrCache>
                <c:ptCount val="12"/>
                <c:lvl>
                  <c:pt idx="0">
                    <c:v>SEMANA 1</c:v>
                  </c:pt>
                  <c:pt idx="1">
                    <c:v>SEMANA 2</c:v>
                  </c:pt>
                  <c:pt idx="2">
                    <c:v>SEMANA 3</c:v>
                  </c:pt>
                  <c:pt idx="3">
                    <c:v>SEMANA 4</c:v>
                  </c:pt>
                  <c:pt idx="4">
                    <c:v>SEMANA 5</c:v>
                  </c:pt>
                  <c:pt idx="5">
                    <c:v>SEMANA 6</c:v>
                  </c:pt>
                  <c:pt idx="6">
                    <c:v>SEMANA 7</c:v>
                  </c:pt>
                  <c:pt idx="7">
                    <c:v>SEMANA 8</c:v>
                  </c:pt>
                  <c:pt idx="8">
                    <c:v>SEMANA 9</c:v>
                  </c:pt>
                  <c:pt idx="9">
                    <c:v>SEMANA 10</c:v>
                  </c:pt>
                  <c:pt idx="10">
                    <c:v>SEMANA 11</c:v>
                  </c:pt>
                  <c:pt idx="11">
                    <c:v>SEMANA 12</c:v>
                  </c:pt>
                </c:lvl>
                <c:lvl>
                  <c:pt idx="0">
                    <c:v>AGOSTO</c:v>
                  </c:pt>
                  <c:pt idx="4">
                    <c:v>SEPTIEMBRE</c:v>
                  </c:pt>
                  <c:pt idx="8">
                    <c:v>OCTUBRE</c:v>
                  </c:pt>
                </c:lvl>
              </c:multiLvlStrCache>
            </c:multiLvlStrRef>
          </c:cat>
          <c:val>
            <c:numRef>
              <c:f>Hoja1!$B$4:$M$4</c:f>
              <c:numCache>
                <c:formatCode>General</c:formatCode>
                <c:ptCount val="12"/>
                <c:pt idx="0">
                  <c:v>33</c:v>
                </c:pt>
                <c:pt idx="1">
                  <c:v>38</c:v>
                </c:pt>
                <c:pt idx="2">
                  <c:v>35</c:v>
                </c:pt>
                <c:pt idx="3">
                  <c:v>30</c:v>
                </c:pt>
                <c:pt idx="4">
                  <c:v>43</c:v>
                </c:pt>
                <c:pt idx="5">
                  <c:v>37</c:v>
                </c:pt>
                <c:pt idx="6">
                  <c:v>29</c:v>
                </c:pt>
                <c:pt idx="7">
                  <c:v>34</c:v>
                </c:pt>
                <c:pt idx="8">
                  <c:v>25</c:v>
                </c:pt>
                <c:pt idx="9">
                  <c:v>33</c:v>
                </c:pt>
                <c:pt idx="10">
                  <c:v>39</c:v>
                </c:pt>
                <c:pt idx="11">
                  <c:v>12</c:v>
                </c:pt>
              </c:numCache>
            </c:numRef>
          </c:val>
        </c:ser>
        <c:shape val="box"/>
        <c:axId val="60406400"/>
        <c:axId val="60932480"/>
        <c:axId val="56622592"/>
      </c:bar3DChart>
      <c:catAx>
        <c:axId val="60406400"/>
        <c:scaling>
          <c:orientation val="minMax"/>
        </c:scaling>
        <c:axPos val="b"/>
        <c:tickLblPos val="nextTo"/>
        <c:crossAx val="60932480"/>
        <c:crosses val="autoZero"/>
        <c:auto val="1"/>
        <c:lblAlgn val="ctr"/>
        <c:lblOffset val="100"/>
      </c:catAx>
      <c:valAx>
        <c:axId val="60932480"/>
        <c:scaling>
          <c:orientation val="minMax"/>
        </c:scaling>
        <c:axPos val="l"/>
        <c:majorGridlines/>
        <c:numFmt formatCode="General" sourceLinked="1"/>
        <c:tickLblPos val="nextTo"/>
        <c:crossAx val="60406400"/>
        <c:crosses val="autoZero"/>
        <c:crossBetween val="between"/>
      </c:valAx>
      <c:serAx>
        <c:axId val="56622592"/>
        <c:scaling>
          <c:orientation val="minMax"/>
        </c:scaling>
        <c:delete val="1"/>
        <c:axPos val="b"/>
        <c:tickLblPos val="none"/>
        <c:crossAx val="60932480"/>
        <c:crosses val="autoZero"/>
      </c:serAx>
    </c:plotArea>
    <c:legend>
      <c:legendPos val="r"/>
      <c:layout>
        <c:manualLayout>
          <c:xMode val="edge"/>
          <c:yMode val="edge"/>
          <c:x val="0.75663817423891588"/>
          <c:y val="0.22862284940019123"/>
          <c:w val="0.21721803491141176"/>
          <c:h val="0.45336246858239582"/>
        </c:manualLayout>
      </c:layout>
    </c:legend>
    <c:plotVisOnly val="1"/>
    <c:dispBlanksAs val="gap"/>
  </c:chart>
  <c:spPr>
    <a:noFill/>
  </c:spPr>
  <c:txPr>
    <a:bodyPr/>
    <a:lstStyle/>
    <a:p>
      <a:pPr>
        <a:defRPr sz="1800"/>
      </a:pPr>
      <a:endParaRPr lang="es-ES"/>
    </a:p>
  </c:txPr>
  <c:externalData r:id="rId1"/>
</c:chartSpace>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88D82A-3463-478C-A9F7-6C444674206A}" type="doc">
      <dgm:prSet loTypeId="urn:microsoft.com/office/officeart/2005/8/layout/chevron1" loCatId="process" qsTypeId="urn:microsoft.com/office/officeart/2005/8/quickstyle/simple5" qsCatId="simple" csTypeId="urn:microsoft.com/office/officeart/2005/8/colors/accent1_4" csCatId="accent1" phldr="1"/>
      <dgm:spPr/>
    </dgm:pt>
    <dgm:pt modelId="{D92460C9-53B6-4285-920A-06232D38DA3D}">
      <dgm:prSet phldrT="[Texto]" custT="1"/>
      <dgm:spPr/>
      <dgm:t>
        <a:bodyPr/>
        <a:lstStyle/>
        <a:p>
          <a:r>
            <a:rPr lang="es-EC" sz="1800" dirty="0" smtClean="0"/>
            <a:t>Pérdida de tiempo.</a:t>
          </a:r>
          <a:endParaRPr lang="en-US" sz="1800" dirty="0"/>
        </a:p>
      </dgm:t>
    </dgm:pt>
    <dgm:pt modelId="{FF6E20CF-F648-4155-B98F-F49450E0F1C4}" type="parTrans" cxnId="{0AB14038-D4B0-438F-B9F8-89FD3F83BD0A}">
      <dgm:prSet/>
      <dgm:spPr/>
      <dgm:t>
        <a:bodyPr/>
        <a:lstStyle/>
        <a:p>
          <a:endParaRPr lang="en-US" sz="1800"/>
        </a:p>
      </dgm:t>
    </dgm:pt>
    <dgm:pt modelId="{F8682103-0829-4ABE-80C0-EAD7ED198B37}" type="sibTrans" cxnId="{0AB14038-D4B0-438F-B9F8-89FD3F83BD0A}">
      <dgm:prSet/>
      <dgm:spPr/>
      <dgm:t>
        <a:bodyPr/>
        <a:lstStyle/>
        <a:p>
          <a:endParaRPr lang="en-US" sz="1800"/>
        </a:p>
      </dgm:t>
    </dgm:pt>
    <dgm:pt modelId="{3AC784C8-4003-462A-A0F7-0B219210A9D6}">
      <dgm:prSet phldrT="[Texto]" custT="1"/>
      <dgm:spPr/>
      <dgm:t>
        <a:bodyPr/>
        <a:lstStyle/>
        <a:p>
          <a:r>
            <a:rPr lang="es-EC" sz="1800" dirty="0" smtClean="0"/>
            <a:t>Falta de control de inventario.</a:t>
          </a:r>
          <a:endParaRPr lang="en-US" sz="1800" dirty="0"/>
        </a:p>
      </dgm:t>
    </dgm:pt>
    <dgm:pt modelId="{57965023-6A3E-4581-91DD-8DA691B5BE79}" type="parTrans" cxnId="{98C82737-C05A-4561-923E-202BCA217292}">
      <dgm:prSet/>
      <dgm:spPr/>
      <dgm:t>
        <a:bodyPr/>
        <a:lstStyle/>
        <a:p>
          <a:endParaRPr lang="en-US" sz="1800"/>
        </a:p>
      </dgm:t>
    </dgm:pt>
    <dgm:pt modelId="{8405CF0B-3BC3-4AE2-91F7-0E8171B47594}" type="sibTrans" cxnId="{98C82737-C05A-4561-923E-202BCA217292}">
      <dgm:prSet/>
      <dgm:spPr/>
      <dgm:t>
        <a:bodyPr/>
        <a:lstStyle/>
        <a:p>
          <a:endParaRPr lang="en-US" sz="1800"/>
        </a:p>
      </dgm:t>
    </dgm:pt>
    <dgm:pt modelId="{DE784EF5-364C-4D75-873A-AF899E333A43}">
      <dgm:prSet phldrT="[Texto]" custT="1"/>
      <dgm:spPr/>
      <dgm:t>
        <a:bodyPr/>
        <a:lstStyle/>
        <a:p>
          <a:endParaRPr lang="es-EC" sz="1800" dirty="0" smtClean="0"/>
        </a:p>
        <a:p>
          <a:r>
            <a:rPr lang="es-EC" sz="1800" dirty="0" smtClean="0"/>
            <a:t>Sin control detalle de cotizaciones.</a:t>
          </a:r>
          <a:endParaRPr lang="en-US" sz="1800" dirty="0"/>
        </a:p>
      </dgm:t>
    </dgm:pt>
    <dgm:pt modelId="{7C480E84-628D-47D2-A724-D2230B596910}" type="parTrans" cxnId="{CCF074B8-F5D2-4EDA-8921-43A0FFA617B8}">
      <dgm:prSet/>
      <dgm:spPr/>
      <dgm:t>
        <a:bodyPr/>
        <a:lstStyle/>
        <a:p>
          <a:endParaRPr lang="en-US" sz="1800"/>
        </a:p>
      </dgm:t>
    </dgm:pt>
    <dgm:pt modelId="{D1C0C06A-F9DE-4AE5-A083-38CE0D9405C3}" type="sibTrans" cxnId="{CCF074B8-F5D2-4EDA-8921-43A0FFA617B8}">
      <dgm:prSet/>
      <dgm:spPr/>
      <dgm:t>
        <a:bodyPr/>
        <a:lstStyle/>
        <a:p>
          <a:endParaRPr lang="en-US" sz="1800"/>
        </a:p>
      </dgm:t>
    </dgm:pt>
    <dgm:pt modelId="{399E58F5-BB17-4BA3-8980-08AAF36243DA}">
      <dgm:prSet phldrT="[Texto]" custT="1"/>
      <dgm:spPr/>
      <dgm:t>
        <a:bodyPr/>
        <a:lstStyle/>
        <a:p>
          <a:r>
            <a:rPr lang="es-EC" sz="1800" dirty="0" smtClean="0"/>
            <a:t>Ventas perdidas.</a:t>
          </a:r>
          <a:endParaRPr lang="en-US" sz="1800" dirty="0"/>
        </a:p>
      </dgm:t>
    </dgm:pt>
    <dgm:pt modelId="{A6E633DB-3256-462B-8B6D-3CEB0C53C5EF}" type="parTrans" cxnId="{F0202103-9605-48EB-BC83-BEB71A8B79BC}">
      <dgm:prSet/>
      <dgm:spPr/>
      <dgm:t>
        <a:bodyPr/>
        <a:lstStyle/>
        <a:p>
          <a:endParaRPr lang="en-US" sz="1800"/>
        </a:p>
      </dgm:t>
    </dgm:pt>
    <dgm:pt modelId="{5F89AFB5-223D-4A62-AE45-E25496438251}" type="sibTrans" cxnId="{F0202103-9605-48EB-BC83-BEB71A8B79BC}">
      <dgm:prSet/>
      <dgm:spPr/>
      <dgm:t>
        <a:bodyPr/>
        <a:lstStyle/>
        <a:p>
          <a:endParaRPr lang="en-US" sz="1800"/>
        </a:p>
      </dgm:t>
    </dgm:pt>
    <dgm:pt modelId="{1666FB79-325A-4D71-B09B-9362A906D4B3}" type="pres">
      <dgm:prSet presAssocID="{9B88D82A-3463-478C-A9F7-6C444674206A}" presName="Name0" presStyleCnt="0">
        <dgm:presLayoutVars>
          <dgm:dir/>
          <dgm:animLvl val="lvl"/>
          <dgm:resizeHandles val="exact"/>
        </dgm:presLayoutVars>
      </dgm:prSet>
      <dgm:spPr/>
    </dgm:pt>
    <dgm:pt modelId="{EE7BA8A6-820C-4D87-BAD3-7F1089EBFA0A}" type="pres">
      <dgm:prSet presAssocID="{D92460C9-53B6-4285-920A-06232D38DA3D}" presName="parTxOnly" presStyleLbl="node1" presStyleIdx="0" presStyleCnt="4">
        <dgm:presLayoutVars>
          <dgm:chMax val="0"/>
          <dgm:chPref val="0"/>
          <dgm:bulletEnabled val="1"/>
        </dgm:presLayoutVars>
      </dgm:prSet>
      <dgm:spPr/>
      <dgm:t>
        <a:bodyPr/>
        <a:lstStyle/>
        <a:p>
          <a:endParaRPr lang="en-US"/>
        </a:p>
      </dgm:t>
    </dgm:pt>
    <dgm:pt modelId="{F0F48175-666E-4297-8032-794D9007A1EA}" type="pres">
      <dgm:prSet presAssocID="{F8682103-0829-4ABE-80C0-EAD7ED198B37}" presName="parTxOnlySpace" presStyleCnt="0"/>
      <dgm:spPr/>
    </dgm:pt>
    <dgm:pt modelId="{FFB3F2D5-756A-48ED-83F7-F0F8D7CEBBD3}" type="pres">
      <dgm:prSet presAssocID="{3AC784C8-4003-462A-A0F7-0B219210A9D6}" presName="parTxOnly" presStyleLbl="node1" presStyleIdx="1" presStyleCnt="4">
        <dgm:presLayoutVars>
          <dgm:chMax val="0"/>
          <dgm:chPref val="0"/>
          <dgm:bulletEnabled val="1"/>
        </dgm:presLayoutVars>
      </dgm:prSet>
      <dgm:spPr/>
      <dgm:t>
        <a:bodyPr/>
        <a:lstStyle/>
        <a:p>
          <a:endParaRPr lang="en-US"/>
        </a:p>
      </dgm:t>
    </dgm:pt>
    <dgm:pt modelId="{B4B1A7B6-0683-434A-8ADF-702CAAF4F2A9}" type="pres">
      <dgm:prSet presAssocID="{8405CF0B-3BC3-4AE2-91F7-0E8171B47594}" presName="parTxOnlySpace" presStyleCnt="0"/>
      <dgm:spPr/>
    </dgm:pt>
    <dgm:pt modelId="{DFE563AA-5B9C-45FB-86D1-76E953006A05}" type="pres">
      <dgm:prSet presAssocID="{DE784EF5-364C-4D75-873A-AF899E333A43}" presName="parTxOnly" presStyleLbl="node1" presStyleIdx="2" presStyleCnt="4" custLinFactNeighborY="2406">
        <dgm:presLayoutVars>
          <dgm:chMax val="0"/>
          <dgm:chPref val="0"/>
          <dgm:bulletEnabled val="1"/>
        </dgm:presLayoutVars>
      </dgm:prSet>
      <dgm:spPr/>
      <dgm:t>
        <a:bodyPr/>
        <a:lstStyle/>
        <a:p>
          <a:endParaRPr lang="en-US"/>
        </a:p>
      </dgm:t>
    </dgm:pt>
    <dgm:pt modelId="{A47FF424-14BC-487D-99B2-DB4B3BE99F5B}" type="pres">
      <dgm:prSet presAssocID="{D1C0C06A-F9DE-4AE5-A083-38CE0D9405C3}" presName="parTxOnlySpace" presStyleCnt="0"/>
      <dgm:spPr/>
    </dgm:pt>
    <dgm:pt modelId="{0DC7AE2A-1387-4ADA-A53F-256110979EF5}" type="pres">
      <dgm:prSet presAssocID="{399E58F5-BB17-4BA3-8980-08AAF36243DA}" presName="parTxOnly" presStyleLbl="node1" presStyleIdx="3" presStyleCnt="4">
        <dgm:presLayoutVars>
          <dgm:chMax val="0"/>
          <dgm:chPref val="0"/>
          <dgm:bulletEnabled val="1"/>
        </dgm:presLayoutVars>
      </dgm:prSet>
      <dgm:spPr/>
      <dgm:t>
        <a:bodyPr/>
        <a:lstStyle/>
        <a:p>
          <a:endParaRPr lang="en-US"/>
        </a:p>
      </dgm:t>
    </dgm:pt>
  </dgm:ptLst>
  <dgm:cxnLst>
    <dgm:cxn modelId="{6D98042F-6D53-44DE-A0CC-13F851F97B3C}" type="presOf" srcId="{399E58F5-BB17-4BA3-8980-08AAF36243DA}" destId="{0DC7AE2A-1387-4ADA-A53F-256110979EF5}" srcOrd="0" destOrd="0" presId="urn:microsoft.com/office/officeart/2005/8/layout/chevron1"/>
    <dgm:cxn modelId="{98C82737-C05A-4561-923E-202BCA217292}" srcId="{9B88D82A-3463-478C-A9F7-6C444674206A}" destId="{3AC784C8-4003-462A-A0F7-0B219210A9D6}" srcOrd="1" destOrd="0" parTransId="{57965023-6A3E-4581-91DD-8DA691B5BE79}" sibTransId="{8405CF0B-3BC3-4AE2-91F7-0E8171B47594}"/>
    <dgm:cxn modelId="{195E55A0-5555-4ACC-91B7-E130F4967C48}" type="presOf" srcId="{9B88D82A-3463-478C-A9F7-6C444674206A}" destId="{1666FB79-325A-4D71-B09B-9362A906D4B3}" srcOrd="0" destOrd="0" presId="urn:microsoft.com/office/officeart/2005/8/layout/chevron1"/>
    <dgm:cxn modelId="{9FEB6C67-AA82-420D-BF03-E31AFA8C4B09}" type="presOf" srcId="{3AC784C8-4003-462A-A0F7-0B219210A9D6}" destId="{FFB3F2D5-756A-48ED-83F7-F0F8D7CEBBD3}" srcOrd="0" destOrd="0" presId="urn:microsoft.com/office/officeart/2005/8/layout/chevron1"/>
    <dgm:cxn modelId="{CCF074B8-F5D2-4EDA-8921-43A0FFA617B8}" srcId="{9B88D82A-3463-478C-A9F7-6C444674206A}" destId="{DE784EF5-364C-4D75-873A-AF899E333A43}" srcOrd="2" destOrd="0" parTransId="{7C480E84-628D-47D2-A724-D2230B596910}" sibTransId="{D1C0C06A-F9DE-4AE5-A083-38CE0D9405C3}"/>
    <dgm:cxn modelId="{5EA2A54C-76DE-4E1F-9C56-829A25028C06}" type="presOf" srcId="{D92460C9-53B6-4285-920A-06232D38DA3D}" destId="{EE7BA8A6-820C-4D87-BAD3-7F1089EBFA0A}" srcOrd="0" destOrd="0" presId="urn:microsoft.com/office/officeart/2005/8/layout/chevron1"/>
    <dgm:cxn modelId="{94BA593A-CBC1-4513-883D-AACEE1264F31}" type="presOf" srcId="{DE784EF5-364C-4D75-873A-AF899E333A43}" destId="{DFE563AA-5B9C-45FB-86D1-76E953006A05}" srcOrd="0" destOrd="0" presId="urn:microsoft.com/office/officeart/2005/8/layout/chevron1"/>
    <dgm:cxn modelId="{F0202103-9605-48EB-BC83-BEB71A8B79BC}" srcId="{9B88D82A-3463-478C-A9F7-6C444674206A}" destId="{399E58F5-BB17-4BA3-8980-08AAF36243DA}" srcOrd="3" destOrd="0" parTransId="{A6E633DB-3256-462B-8B6D-3CEB0C53C5EF}" sibTransId="{5F89AFB5-223D-4A62-AE45-E25496438251}"/>
    <dgm:cxn modelId="{0AB14038-D4B0-438F-B9F8-89FD3F83BD0A}" srcId="{9B88D82A-3463-478C-A9F7-6C444674206A}" destId="{D92460C9-53B6-4285-920A-06232D38DA3D}" srcOrd="0" destOrd="0" parTransId="{FF6E20CF-F648-4155-B98F-F49450E0F1C4}" sibTransId="{F8682103-0829-4ABE-80C0-EAD7ED198B37}"/>
    <dgm:cxn modelId="{B8931EEF-DF2D-4FD7-919A-E6E48329AA4B}" type="presParOf" srcId="{1666FB79-325A-4D71-B09B-9362A906D4B3}" destId="{EE7BA8A6-820C-4D87-BAD3-7F1089EBFA0A}" srcOrd="0" destOrd="0" presId="urn:microsoft.com/office/officeart/2005/8/layout/chevron1"/>
    <dgm:cxn modelId="{7249DA08-9066-410A-B3CE-D7CCAB8D2DF7}" type="presParOf" srcId="{1666FB79-325A-4D71-B09B-9362A906D4B3}" destId="{F0F48175-666E-4297-8032-794D9007A1EA}" srcOrd="1" destOrd="0" presId="urn:microsoft.com/office/officeart/2005/8/layout/chevron1"/>
    <dgm:cxn modelId="{90BB67BC-F6B4-455A-8BDA-07D99855EE3F}" type="presParOf" srcId="{1666FB79-325A-4D71-B09B-9362A906D4B3}" destId="{FFB3F2D5-756A-48ED-83F7-F0F8D7CEBBD3}" srcOrd="2" destOrd="0" presId="urn:microsoft.com/office/officeart/2005/8/layout/chevron1"/>
    <dgm:cxn modelId="{C7618580-9F04-45B6-A4C8-F21976AC510D}" type="presParOf" srcId="{1666FB79-325A-4D71-B09B-9362A906D4B3}" destId="{B4B1A7B6-0683-434A-8ADF-702CAAF4F2A9}" srcOrd="3" destOrd="0" presId="urn:microsoft.com/office/officeart/2005/8/layout/chevron1"/>
    <dgm:cxn modelId="{412748C3-615D-4E20-8221-759944A91BE0}" type="presParOf" srcId="{1666FB79-325A-4D71-B09B-9362A906D4B3}" destId="{DFE563AA-5B9C-45FB-86D1-76E953006A05}" srcOrd="4" destOrd="0" presId="urn:microsoft.com/office/officeart/2005/8/layout/chevron1"/>
    <dgm:cxn modelId="{774739A0-7704-4007-B7FF-03731DAF8857}" type="presParOf" srcId="{1666FB79-325A-4D71-B09B-9362A906D4B3}" destId="{A47FF424-14BC-487D-99B2-DB4B3BE99F5B}" srcOrd="5" destOrd="0" presId="urn:microsoft.com/office/officeart/2005/8/layout/chevron1"/>
    <dgm:cxn modelId="{4AC7E0F5-32CB-4870-B6FD-E48352F9C290}" type="presParOf" srcId="{1666FB79-325A-4D71-B09B-9362A906D4B3}" destId="{0DC7AE2A-1387-4ADA-A53F-256110979EF5}"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990C67-4408-4D4C-B031-4D42C2A9F14D}" type="doc">
      <dgm:prSet loTypeId="urn:microsoft.com/office/officeart/2005/8/layout/process2" loCatId="process" qsTypeId="urn:microsoft.com/office/officeart/2005/8/quickstyle/simple1" qsCatId="simple" csTypeId="urn:microsoft.com/office/officeart/2005/8/colors/accent1_2" csCatId="accent1" phldr="1"/>
      <dgm:spPr/>
    </dgm:pt>
    <dgm:pt modelId="{32A8EC60-51F4-4FE1-AFF5-8F8398C68B9E}">
      <dgm:prSet phldrT="[Texto]"/>
      <dgm:spPr/>
      <dgm:t>
        <a:bodyPr/>
        <a:lstStyle/>
        <a:p>
          <a:r>
            <a:rPr lang="es-EC" dirty="0" smtClean="0"/>
            <a:t>Uso de medios electrónicos, para realizar la totalidad de actividades involucradas en la gestión de negocios</a:t>
          </a:r>
          <a:endParaRPr lang="es-ES" dirty="0"/>
        </a:p>
      </dgm:t>
    </dgm:pt>
    <dgm:pt modelId="{02248DCD-AD31-48E9-8306-9CC8E9EA93D0}" type="parTrans" cxnId="{63D2A70D-4684-434B-A231-B0FB3563A7FE}">
      <dgm:prSet/>
      <dgm:spPr/>
      <dgm:t>
        <a:bodyPr/>
        <a:lstStyle/>
        <a:p>
          <a:endParaRPr lang="es-ES"/>
        </a:p>
      </dgm:t>
    </dgm:pt>
    <dgm:pt modelId="{22048AF2-9D70-437B-BC1E-A5E3B043301F}" type="sibTrans" cxnId="{63D2A70D-4684-434B-A231-B0FB3563A7FE}">
      <dgm:prSet/>
      <dgm:spPr>
        <a:solidFill>
          <a:schemeClr val="bg1"/>
        </a:solidFill>
      </dgm:spPr>
      <dgm:t>
        <a:bodyPr/>
        <a:lstStyle/>
        <a:p>
          <a:endParaRPr lang="es-ES" dirty="0"/>
        </a:p>
      </dgm:t>
    </dgm:pt>
    <dgm:pt modelId="{2B823307-D99E-4C15-9AFB-29B4663DE2B5}">
      <dgm:prSet phldrT="[Texto]"/>
      <dgm:spPr/>
      <dgm:t>
        <a:bodyPr/>
        <a:lstStyle/>
        <a:p>
          <a:r>
            <a:rPr lang="es-EC" dirty="0" smtClean="0"/>
            <a:t>Implica la utilización de internet como medio para facilitar el intercambio de bienes y servicios.</a:t>
          </a:r>
          <a:endParaRPr lang="es-ES" dirty="0"/>
        </a:p>
      </dgm:t>
    </dgm:pt>
    <dgm:pt modelId="{107C35F7-1833-4900-8442-5C2B07E6469F}" type="parTrans" cxnId="{FFCB823A-2AF5-484C-8319-CD2E64B36324}">
      <dgm:prSet/>
      <dgm:spPr/>
      <dgm:t>
        <a:bodyPr/>
        <a:lstStyle/>
        <a:p>
          <a:endParaRPr lang="es-ES"/>
        </a:p>
      </dgm:t>
    </dgm:pt>
    <dgm:pt modelId="{1EF39244-7924-489B-A30E-4FDC2A9704F8}" type="sibTrans" cxnId="{FFCB823A-2AF5-484C-8319-CD2E64B36324}">
      <dgm:prSet/>
      <dgm:spPr>
        <a:solidFill>
          <a:schemeClr val="bg1"/>
        </a:solidFill>
      </dgm:spPr>
      <dgm:t>
        <a:bodyPr/>
        <a:lstStyle/>
        <a:p>
          <a:endParaRPr lang="es-ES" dirty="0"/>
        </a:p>
      </dgm:t>
    </dgm:pt>
    <dgm:pt modelId="{F77AB679-5B9F-46DE-8A4B-11FD9F274D9A}">
      <dgm:prSet phldrT="[Texto]"/>
      <dgm:spPr/>
      <dgm:t>
        <a:bodyPr/>
        <a:lstStyle/>
        <a:p>
          <a:pPr rtl="0"/>
          <a:r>
            <a:rPr lang="es-EC" dirty="0" smtClean="0"/>
            <a:t>Se da entre el negocio y los consumidores y también entre un negocio y otro, para intercambio de datos electrónicos.</a:t>
          </a:r>
          <a:endParaRPr lang="es-ES" dirty="0"/>
        </a:p>
      </dgm:t>
    </dgm:pt>
    <dgm:pt modelId="{F5EEE910-3DC2-4078-AEC9-F185F320444B}" type="parTrans" cxnId="{BC87FF6D-AD3E-4BFE-B853-E5D60E0A3303}">
      <dgm:prSet/>
      <dgm:spPr/>
      <dgm:t>
        <a:bodyPr/>
        <a:lstStyle/>
        <a:p>
          <a:endParaRPr lang="es-ES"/>
        </a:p>
      </dgm:t>
    </dgm:pt>
    <dgm:pt modelId="{4F318BCA-D9DC-49F5-B0D0-9BC8A10CBC7B}" type="sibTrans" cxnId="{BC87FF6D-AD3E-4BFE-B853-E5D60E0A3303}">
      <dgm:prSet/>
      <dgm:spPr/>
      <dgm:t>
        <a:bodyPr/>
        <a:lstStyle/>
        <a:p>
          <a:endParaRPr lang="es-ES"/>
        </a:p>
      </dgm:t>
    </dgm:pt>
    <dgm:pt modelId="{30482C85-EB3F-4BEC-A53F-50D6BB93E9F5}" type="pres">
      <dgm:prSet presAssocID="{97990C67-4408-4D4C-B031-4D42C2A9F14D}" presName="linearFlow" presStyleCnt="0">
        <dgm:presLayoutVars>
          <dgm:resizeHandles val="exact"/>
        </dgm:presLayoutVars>
      </dgm:prSet>
      <dgm:spPr/>
    </dgm:pt>
    <dgm:pt modelId="{3D145E20-6804-4FB7-8E30-28258719ED05}" type="pres">
      <dgm:prSet presAssocID="{32A8EC60-51F4-4FE1-AFF5-8F8398C68B9E}" presName="node" presStyleLbl="node1" presStyleIdx="0" presStyleCnt="3">
        <dgm:presLayoutVars>
          <dgm:bulletEnabled val="1"/>
        </dgm:presLayoutVars>
      </dgm:prSet>
      <dgm:spPr/>
      <dgm:t>
        <a:bodyPr/>
        <a:lstStyle/>
        <a:p>
          <a:endParaRPr lang="es-ES"/>
        </a:p>
      </dgm:t>
    </dgm:pt>
    <dgm:pt modelId="{BFA650D4-E150-4D20-8B1D-4359456D84B4}" type="pres">
      <dgm:prSet presAssocID="{22048AF2-9D70-437B-BC1E-A5E3B043301F}" presName="sibTrans" presStyleLbl="sibTrans2D1" presStyleIdx="0" presStyleCnt="2"/>
      <dgm:spPr/>
      <dgm:t>
        <a:bodyPr/>
        <a:lstStyle/>
        <a:p>
          <a:endParaRPr lang="en-US"/>
        </a:p>
      </dgm:t>
    </dgm:pt>
    <dgm:pt modelId="{C1BA4585-84D3-415E-8308-51EC7AED4777}" type="pres">
      <dgm:prSet presAssocID="{22048AF2-9D70-437B-BC1E-A5E3B043301F}" presName="connectorText" presStyleLbl="sibTrans2D1" presStyleIdx="0" presStyleCnt="2"/>
      <dgm:spPr/>
      <dgm:t>
        <a:bodyPr/>
        <a:lstStyle/>
        <a:p>
          <a:endParaRPr lang="en-US"/>
        </a:p>
      </dgm:t>
    </dgm:pt>
    <dgm:pt modelId="{0E6BFD7F-3B7B-49AA-B78A-D7C569CBA34E}" type="pres">
      <dgm:prSet presAssocID="{2B823307-D99E-4C15-9AFB-29B4663DE2B5}" presName="node" presStyleLbl="node1" presStyleIdx="1" presStyleCnt="3">
        <dgm:presLayoutVars>
          <dgm:bulletEnabled val="1"/>
        </dgm:presLayoutVars>
      </dgm:prSet>
      <dgm:spPr/>
      <dgm:t>
        <a:bodyPr/>
        <a:lstStyle/>
        <a:p>
          <a:endParaRPr lang="es-ES"/>
        </a:p>
      </dgm:t>
    </dgm:pt>
    <dgm:pt modelId="{96741D0D-96C3-47FE-A661-1556F0FDF6FB}" type="pres">
      <dgm:prSet presAssocID="{1EF39244-7924-489B-A30E-4FDC2A9704F8}" presName="sibTrans" presStyleLbl="sibTrans2D1" presStyleIdx="1" presStyleCnt="2" custScaleX="51317" custScaleY="51317"/>
      <dgm:spPr/>
      <dgm:t>
        <a:bodyPr/>
        <a:lstStyle/>
        <a:p>
          <a:endParaRPr lang="en-US"/>
        </a:p>
      </dgm:t>
    </dgm:pt>
    <dgm:pt modelId="{EA167F09-F3EA-4210-82AB-CF0AA701D494}" type="pres">
      <dgm:prSet presAssocID="{1EF39244-7924-489B-A30E-4FDC2A9704F8}" presName="connectorText" presStyleLbl="sibTrans2D1" presStyleIdx="1" presStyleCnt="2"/>
      <dgm:spPr/>
      <dgm:t>
        <a:bodyPr/>
        <a:lstStyle/>
        <a:p>
          <a:endParaRPr lang="en-US"/>
        </a:p>
      </dgm:t>
    </dgm:pt>
    <dgm:pt modelId="{6E315CFF-404E-4D78-9441-2BC4AA219A09}" type="pres">
      <dgm:prSet presAssocID="{F77AB679-5B9F-46DE-8A4B-11FD9F274D9A}" presName="node" presStyleLbl="node1" presStyleIdx="2" presStyleCnt="3">
        <dgm:presLayoutVars>
          <dgm:bulletEnabled val="1"/>
        </dgm:presLayoutVars>
      </dgm:prSet>
      <dgm:spPr/>
      <dgm:t>
        <a:bodyPr/>
        <a:lstStyle/>
        <a:p>
          <a:endParaRPr lang="es-ES"/>
        </a:p>
      </dgm:t>
    </dgm:pt>
  </dgm:ptLst>
  <dgm:cxnLst>
    <dgm:cxn modelId="{BD55D23C-E962-42AA-A067-2E9EA8C27A4A}" type="presOf" srcId="{22048AF2-9D70-437B-BC1E-A5E3B043301F}" destId="{BFA650D4-E150-4D20-8B1D-4359456D84B4}" srcOrd="0" destOrd="0" presId="urn:microsoft.com/office/officeart/2005/8/layout/process2"/>
    <dgm:cxn modelId="{236F495F-A255-46D4-9659-1BDF810CB96C}" type="presOf" srcId="{1EF39244-7924-489B-A30E-4FDC2A9704F8}" destId="{EA167F09-F3EA-4210-82AB-CF0AA701D494}" srcOrd="1" destOrd="0" presId="urn:microsoft.com/office/officeart/2005/8/layout/process2"/>
    <dgm:cxn modelId="{67E9B214-A623-4BC2-B2C1-8176E9F4664A}" type="presOf" srcId="{22048AF2-9D70-437B-BC1E-A5E3B043301F}" destId="{C1BA4585-84D3-415E-8308-51EC7AED4777}" srcOrd="1" destOrd="0" presId="urn:microsoft.com/office/officeart/2005/8/layout/process2"/>
    <dgm:cxn modelId="{FFFED554-FA8C-4109-8268-87D2454A8BAE}" type="presOf" srcId="{32A8EC60-51F4-4FE1-AFF5-8F8398C68B9E}" destId="{3D145E20-6804-4FB7-8E30-28258719ED05}" srcOrd="0" destOrd="0" presId="urn:microsoft.com/office/officeart/2005/8/layout/process2"/>
    <dgm:cxn modelId="{FFCB823A-2AF5-484C-8319-CD2E64B36324}" srcId="{97990C67-4408-4D4C-B031-4D42C2A9F14D}" destId="{2B823307-D99E-4C15-9AFB-29B4663DE2B5}" srcOrd="1" destOrd="0" parTransId="{107C35F7-1833-4900-8442-5C2B07E6469F}" sibTransId="{1EF39244-7924-489B-A30E-4FDC2A9704F8}"/>
    <dgm:cxn modelId="{BC87FF6D-AD3E-4BFE-B853-E5D60E0A3303}" srcId="{97990C67-4408-4D4C-B031-4D42C2A9F14D}" destId="{F77AB679-5B9F-46DE-8A4B-11FD9F274D9A}" srcOrd="2" destOrd="0" parTransId="{F5EEE910-3DC2-4078-AEC9-F185F320444B}" sibTransId="{4F318BCA-D9DC-49F5-B0D0-9BC8A10CBC7B}"/>
    <dgm:cxn modelId="{E6B68434-25B7-42A0-B1C9-A279A1681A45}" type="presOf" srcId="{1EF39244-7924-489B-A30E-4FDC2A9704F8}" destId="{96741D0D-96C3-47FE-A661-1556F0FDF6FB}" srcOrd="0" destOrd="0" presId="urn:microsoft.com/office/officeart/2005/8/layout/process2"/>
    <dgm:cxn modelId="{339C95D8-8580-4990-B932-9E9F3CE84AE5}" type="presOf" srcId="{F77AB679-5B9F-46DE-8A4B-11FD9F274D9A}" destId="{6E315CFF-404E-4D78-9441-2BC4AA219A09}" srcOrd="0" destOrd="0" presId="urn:microsoft.com/office/officeart/2005/8/layout/process2"/>
    <dgm:cxn modelId="{63D2A70D-4684-434B-A231-B0FB3563A7FE}" srcId="{97990C67-4408-4D4C-B031-4D42C2A9F14D}" destId="{32A8EC60-51F4-4FE1-AFF5-8F8398C68B9E}" srcOrd="0" destOrd="0" parTransId="{02248DCD-AD31-48E9-8306-9CC8E9EA93D0}" sibTransId="{22048AF2-9D70-437B-BC1E-A5E3B043301F}"/>
    <dgm:cxn modelId="{C91411B4-33BF-411F-8AFD-86FB6E63F07D}" type="presOf" srcId="{2B823307-D99E-4C15-9AFB-29B4663DE2B5}" destId="{0E6BFD7F-3B7B-49AA-B78A-D7C569CBA34E}" srcOrd="0" destOrd="0" presId="urn:microsoft.com/office/officeart/2005/8/layout/process2"/>
    <dgm:cxn modelId="{4EAABA7E-3B94-49EC-9FA2-6FA922716440}" type="presOf" srcId="{97990C67-4408-4D4C-B031-4D42C2A9F14D}" destId="{30482C85-EB3F-4BEC-A53F-50D6BB93E9F5}" srcOrd="0" destOrd="0" presId="urn:microsoft.com/office/officeart/2005/8/layout/process2"/>
    <dgm:cxn modelId="{2CF1D8D4-0AB0-4691-A6FC-617408A41328}" type="presParOf" srcId="{30482C85-EB3F-4BEC-A53F-50D6BB93E9F5}" destId="{3D145E20-6804-4FB7-8E30-28258719ED05}" srcOrd="0" destOrd="0" presId="urn:microsoft.com/office/officeart/2005/8/layout/process2"/>
    <dgm:cxn modelId="{B2E48CF6-F2AD-4E0F-851E-1D1C82829961}" type="presParOf" srcId="{30482C85-EB3F-4BEC-A53F-50D6BB93E9F5}" destId="{BFA650D4-E150-4D20-8B1D-4359456D84B4}" srcOrd="1" destOrd="0" presId="urn:microsoft.com/office/officeart/2005/8/layout/process2"/>
    <dgm:cxn modelId="{B44CAF3E-85D3-460B-A3A5-DEB48E691B5A}" type="presParOf" srcId="{BFA650D4-E150-4D20-8B1D-4359456D84B4}" destId="{C1BA4585-84D3-415E-8308-51EC7AED4777}" srcOrd="0" destOrd="0" presId="urn:microsoft.com/office/officeart/2005/8/layout/process2"/>
    <dgm:cxn modelId="{D7137811-7482-45DE-8C6B-48D68FE16E47}" type="presParOf" srcId="{30482C85-EB3F-4BEC-A53F-50D6BB93E9F5}" destId="{0E6BFD7F-3B7B-49AA-B78A-D7C569CBA34E}" srcOrd="2" destOrd="0" presId="urn:microsoft.com/office/officeart/2005/8/layout/process2"/>
    <dgm:cxn modelId="{BBBDCF82-0862-401C-BFEA-E3FEEA0B91E7}" type="presParOf" srcId="{30482C85-EB3F-4BEC-A53F-50D6BB93E9F5}" destId="{96741D0D-96C3-47FE-A661-1556F0FDF6FB}" srcOrd="3" destOrd="0" presId="urn:microsoft.com/office/officeart/2005/8/layout/process2"/>
    <dgm:cxn modelId="{EBDFF47F-22FD-4990-8D65-B25FE2DC4D47}" type="presParOf" srcId="{96741D0D-96C3-47FE-A661-1556F0FDF6FB}" destId="{EA167F09-F3EA-4210-82AB-CF0AA701D494}" srcOrd="0" destOrd="0" presId="urn:microsoft.com/office/officeart/2005/8/layout/process2"/>
    <dgm:cxn modelId="{AA57111A-0663-4924-8578-9337F9304FF5}" type="presParOf" srcId="{30482C85-EB3F-4BEC-A53F-50D6BB93E9F5}" destId="{6E315CFF-404E-4D78-9441-2BC4AA219A09}"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7BA8A6-820C-4D87-BAD3-7F1089EBFA0A}">
      <dsp:nvSpPr>
        <dsp:cNvPr id="0" name=""/>
        <dsp:cNvSpPr/>
      </dsp:nvSpPr>
      <dsp:spPr>
        <a:xfrm>
          <a:off x="3817" y="410661"/>
          <a:ext cx="2222152" cy="888861"/>
        </a:xfrm>
        <a:prstGeom prst="chevron">
          <a:avLst/>
        </a:prstGeom>
        <a:blipFill rotWithShape="0">
          <a:blip xmlns:r="http://schemas.openxmlformats.org/officeDocument/2006/relationships" r:embed="rId1">
            <a:duotone>
              <a:schemeClr val="accent1">
                <a:shade val="50000"/>
                <a:hueOff val="0"/>
                <a:satOff val="0"/>
                <a:lumOff val="0"/>
                <a:alphaOff val="0"/>
                <a:shade val="40000"/>
              </a:schemeClr>
              <a:schemeClr val="accent1">
                <a:shade val="50000"/>
                <a:hueOff val="0"/>
                <a:satOff val="0"/>
                <a:lumOff val="0"/>
                <a:alphaOff val="0"/>
                <a:tint val="42000"/>
              </a:schemeClr>
            </a:duotone>
          </a:blip>
          <a:tile tx="0" ty="0" sx="40000" sy="40000" flip="none" algn="tl"/>
        </a:blipFill>
        <a:ln>
          <a:no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C" sz="1800" kern="1200" dirty="0" smtClean="0"/>
            <a:t>Pérdida de tiempo.</a:t>
          </a:r>
          <a:endParaRPr lang="en-US" sz="1800" kern="1200" dirty="0"/>
        </a:p>
      </dsp:txBody>
      <dsp:txXfrm>
        <a:off x="3817" y="410661"/>
        <a:ext cx="2222152" cy="888861"/>
      </dsp:txXfrm>
    </dsp:sp>
    <dsp:sp modelId="{FFB3F2D5-756A-48ED-83F7-F0F8D7CEBBD3}">
      <dsp:nvSpPr>
        <dsp:cNvPr id="0" name=""/>
        <dsp:cNvSpPr/>
      </dsp:nvSpPr>
      <dsp:spPr>
        <a:xfrm>
          <a:off x="2003754" y="410661"/>
          <a:ext cx="2222152" cy="888861"/>
        </a:xfrm>
        <a:prstGeom prst="chevron">
          <a:avLst/>
        </a:prstGeom>
        <a:blipFill rotWithShape="0">
          <a:blip xmlns:r="http://schemas.openxmlformats.org/officeDocument/2006/relationships" r:embed="rId1">
            <a:duotone>
              <a:schemeClr val="accent1">
                <a:shade val="50000"/>
                <a:hueOff val="42436"/>
                <a:satOff val="2414"/>
                <a:lumOff val="18149"/>
                <a:alphaOff val="0"/>
                <a:shade val="40000"/>
              </a:schemeClr>
              <a:schemeClr val="accent1">
                <a:shade val="50000"/>
                <a:hueOff val="42436"/>
                <a:satOff val="2414"/>
                <a:lumOff val="18149"/>
                <a:alphaOff val="0"/>
                <a:tint val="42000"/>
              </a:schemeClr>
            </a:duotone>
          </a:blip>
          <a:tile tx="0" ty="0" sx="40000" sy="40000" flip="none" algn="tl"/>
        </a:blipFill>
        <a:ln>
          <a:no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C" sz="1800" kern="1200" dirty="0" smtClean="0"/>
            <a:t>Falta de control de inventario.</a:t>
          </a:r>
          <a:endParaRPr lang="en-US" sz="1800" kern="1200" dirty="0"/>
        </a:p>
      </dsp:txBody>
      <dsp:txXfrm>
        <a:off x="2003754" y="410661"/>
        <a:ext cx="2222152" cy="888861"/>
      </dsp:txXfrm>
    </dsp:sp>
    <dsp:sp modelId="{DFE563AA-5B9C-45FB-86D1-76E953006A05}">
      <dsp:nvSpPr>
        <dsp:cNvPr id="0" name=""/>
        <dsp:cNvSpPr/>
      </dsp:nvSpPr>
      <dsp:spPr>
        <a:xfrm>
          <a:off x="4003692" y="432047"/>
          <a:ext cx="2222152" cy="888861"/>
        </a:xfrm>
        <a:prstGeom prst="chevron">
          <a:avLst/>
        </a:prstGeom>
        <a:blipFill rotWithShape="0">
          <a:blip xmlns:r="http://schemas.openxmlformats.org/officeDocument/2006/relationships" r:embed="rId1">
            <a:duotone>
              <a:schemeClr val="accent1">
                <a:shade val="50000"/>
                <a:hueOff val="84872"/>
                <a:satOff val="4828"/>
                <a:lumOff val="36299"/>
                <a:alphaOff val="0"/>
                <a:shade val="40000"/>
              </a:schemeClr>
              <a:schemeClr val="accent1">
                <a:shade val="50000"/>
                <a:hueOff val="84872"/>
                <a:satOff val="4828"/>
                <a:lumOff val="36299"/>
                <a:alphaOff val="0"/>
                <a:tint val="42000"/>
              </a:schemeClr>
            </a:duotone>
          </a:blip>
          <a:tile tx="0" ty="0" sx="40000" sy="40000" flip="none" algn="tl"/>
        </a:blipFill>
        <a:ln>
          <a:no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endParaRPr lang="es-EC" sz="1800" kern="1200" dirty="0" smtClean="0"/>
        </a:p>
        <a:p>
          <a:pPr lvl="0" algn="ctr" defTabSz="800100">
            <a:lnSpc>
              <a:spcPct val="90000"/>
            </a:lnSpc>
            <a:spcBef>
              <a:spcPct val="0"/>
            </a:spcBef>
            <a:spcAft>
              <a:spcPct val="35000"/>
            </a:spcAft>
          </a:pPr>
          <a:r>
            <a:rPr lang="es-EC" sz="1800" kern="1200" dirty="0" smtClean="0"/>
            <a:t>Sin control detalle de cotizaciones.</a:t>
          </a:r>
          <a:endParaRPr lang="en-US" sz="1800" kern="1200" dirty="0"/>
        </a:p>
      </dsp:txBody>
      <dsp:txXfrm>
        <a:off x="4003692" y="432047"/>
        <a:ext cx="2222152" cy="888861"/>
      </dsp:txXfrm>
    </dsp:sp>
    <dsp:sp modelId="{0DC7AE2A-1387-4ADA-A53F-256110979EF5}">
      <dsp:nvSpPr>
        <dsp:cNvPr id="0" name=""/>
        <dsp:cNvSpPr/>
      </dsp:nvSpPr>
      <dsp:spPr>
        <a:xfrm>
          <a:off x="6003629" y="410661"/>
          <a:ext cx="2222152" cy="888861"/>
        </a:xfrm>
        <a:prstGeom prst="chevron">
          <a:avLst/>
        </a:prstGeom>
        <a:blipFill rotWithShape="0">
          <a:blip xmlns:r="http://schemas.openxmlformats.org/officeDocument/2006/relationships" r:embed="rId1">
            <a:duotone>
              <a:schemeClr val="accent1">
                <a:shade val="50000"/>
                <a:hueOff val="42436"/>
                <a:satOff val="2414"/>
                <a:lumOff val="18149"/>
                <a:alphaOff val="0"/>
                <a:shade val="40000"/>
              </a:schemeClr>
              <a:schemeClr val="accent1">
                <a:shade val="50000"/>
                <a:hueOff val="42436"/>
                <a:satOff val="2414"/>
                <a:lumOff val="18149"/>
                <a:alphaOff val="0"/>
                <a:tint val="42000"/>
              </a:schemeClr>
            </a:duotone>
          </a:blip>
          <a:tile tx="0" ty="0" sx="40000" sy="40000" flip="none" algn="tl"/>
        </a:blipFill>
        <a:ln>
          <a:no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C" sz="1800" kern="1200" dirty="0" smtClean="0"/>
            <a:t>Ventas perdidas.</a:t>
          </a:r>
          <a:endParaRPr lang="en-US" sz="1800" kern="1200" dirty="0"/>
        </a:p>
      </dsp:txBody>
      <dsp:txXfrm>
        <a:off x="6003629" y="410661"/>
        <a:ext cx="2222152" cy="88886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95B8B2-A496-480C-A3A2-3F91CFE25085}" type="datetimeFigureOut">
              <a:rPr lang="en-US" smtClean="0"/>
              <a:pPr/>
              <a:t>2/24/2014</a:t>
            </a:fld>
            <a:endParaRPr lang="en-U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35981C-7692-464A-932F-A4A72208C4B1}" type="slidenum">
              <a:rPr lang="en-US" smtClean="0"/>
              <a:pPr/>
              <a:t>‹Nº›</a:t>
            </a:fld>
            <a:endParaRPr lang="en-US" dirty="0"/>
          </a:p>
        </p:txBody>
      </p:sp>
    </p:spTree>
    <p:extLst>
      <p:ext uri="{BB962C8B-B14F-4D97-AF65-F5344CB8AC3E}">
        <p14:creationId xmlns="" xmlns:p14="http://schemas.microsoft.com/office/powerpoint/2010/main" val="4250746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Version 08-dic-2013 : 16:00</a:t>
            </a:r>
            <a:endParaRPr lang="en-US" dirty="0"/>
          </a:p>
        </p:txBody>
      </p:sp>
      <p:sp>
        <p:nvSpPr>
          <p:cNvPr id="4" name="3 Marcador de número de diapositiva"/>
          <p:cNvSpPr>
            <a:spLocks noGrp="1"/>
          </p:cNvSpPr>
          <p:nvPr>
            <p:ph type="sldNum" sz="quarter" idx="10"/>
          </p:nvPr>
        </p:nvSpPr>
        <p:spPr/>
        <p:txBody>
          <a:bodyPr/>
          <a:lstStyle/>
          <a:p>
            <a:fld id="{BA35981C-7692-464A-932F-A4A72208C4B1}"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EC" sz="1200" kern="1200" dirty="0" smtClean="0">
                <a:solidFill>
                  <a:schemeClr val="tx1"/>
                </a:solidFill>
                <a:latin typeface="+mn-lt"/>
                <a:ea typeface="+mn-ea"/>
                <a:cs typeface="+mn-cs"/>
              </a:rPr>
              <a:t>Debido a la gran competencia de mercado y a la aparición de las ventas online, el tener una tienda virtual, en la actualidad, lejos de ser un lujo es una necesidad y una buena solución para aumentar las ventas de una empresa. La utilización de plataformas libres en tiendas virtuales constituye una tecnología clave para el éxito de los diversos enfoques de desarrollo de software en E-commerce.</a:t>
            </a:r>
            <a:endParaRPr lang="es-ES" sz="12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BA35981C-7692-464A-932F-A4A72208C4B1}" type="slidenum">
              <a:rPr lang="en-US" smtClean="0"/>
              <a:pPr/>
              <a:t>4</a:t>
            </a:fld>
            <a:endParaRPr lang="en-US" dirty="0"/>
          </a:p>
        </p:txBody>
      </p:sp>
    </p:spTree>
    <p:extLst>
      <p:ext uri="{BB962C8B-B14F-4D97-AF65-F5344CB8AC3E}">
        <p14:creationId xmlns="" xmlns:p14="http://schemas.microsoft.com/office/powerpoint/2010/main" val="1468966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EC" sz="1200" kern="1200" dirty="0" smtClean="0">
                <a:solidFill>
                  <a:schemeClr val="tx1"/>
                </a:solidFill>
                <a:latin typeface="+mn-lt"/>
                <a:ea typeface="+mn-ea"/>
                <a:cs typeface="+mn-cs"/>
              </a:rPr>
              <a:t>El presente proyecto tiene como finalidad principal el estudio de tiendas online que aporten con el desarrollo de las empresas y sus actividades comerciales-administrativas, aplicando tecnología acorde con sus necesidades y que no representen un alto costo. Además, este estudio pretende proveer de información útil tanto a comerciantes interesados en expandir sus operaciones a la esfera electrónica, como a aquellas personas que segura mente serán los responsables de desarrollar e implementar las plataformas necesarias para que esto sea posible.</a:t>
            </a:r>
            <a:endParaRPr lang="es-ES"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BA35981C-7692-464A-932F-A4A72208C4B1}" type="slidenum">
              <a:rPr lang="en-US" smtClean="0"/>
              <a:pPr/>
              <a:t>5</a:t>
            </a:fld>
            <a:endParaRPr lang="en-US" dirty="0"/>
          </a:p>
        </p:txBody>
      </p:sp>
    </p:spTree>
    <p:extLst>
      <p:ext uri="{BB962C8B-B14F-4D97-AF65-F5344CB8AC3E}">
        <p14:creationId xmlns="" xmlns:p14="http://schemas.microsoft.com/office/powerpoint/2010/main" val="1637127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Título"/>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 smtClean="0"/>
              <a:t>Haga clic para modificar el estilo de título del patrón</a:t>
            </a:r>
            <a:endParaRPr kumimoji="0" lang="en-US"/>
          </a:p>
        </p:txBody>
      </p:sp>
      <p:cxnSp>
        <p:nvCxnSpPr>
          <p:cNvPr id="8" name="7 Conector recto"/>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14 Marcador de fecha"/>
          <p:cNvSpPr>
            <a:spLocks noGrp="1"/>
          </p:cNvSpPr>
          <p:nvPr>
            <p:ph type="dt" sz="half" idx="10"/>
          </p:nvPr>
        </p:nvSpPr>
        <p:spPr/>
        <p:txBody>
          <a:bodyPr/>
          <a:lstStyle/>
          <a:p>
            <a:fld id="{648BCC4A-92DD-4C2E-967A-25FCE92E894A}" type="datetimeFigureOut">
              <a:rPr lang="es-ES" smtClean="0"/>
              <a:pPr/>
              <a:t>24/02/2014</a:t>
            </a:fld>
            <a:endParaRPr lang="es-ES" dirty="0"/>
          </a:p>
        </p:txBody>
      </p:sp>
      <p:sp>
        <p:nvSpPr>
          <p:cNvPr id="16" name="15 Marcador de número de diapositiva"/>
          <p:cNvSpPr>
            <a:spLocks noGrp="1"/>
          </p:cNvSpPr>
          <p:nvPr>
            <p:ph type="sldNum" sz="quarter" idx="11"/>
          </p:nvPr>
        </p:nvSpPr>
        <p:spPr/>
        <p:txBody>
          <a:bodyPr/>
          <a:lstStyle/>
          <a:p>
            <a:fld id="{F2F2EE2E-9F84-4EA4-9340-27EDD320345A}" type="slidenum">
              <a:rPr lang="es-ES" smtClean="0"/>
              <a:pPr/>
              <a:t>‹Nº›</a:t>
            </a:fld>
            <a:endParaRPr lang="es-ES" dirty="0"/>
          </a:p>
        </p:txBody>
      </p:sp>
      <p:sp>
        <p:nvSpPr>
          <p:cNvPr id="17" name="16 Marcador de pie de página"/>
          <p:cNvSpPr>
            <a:spLocks noGrp="1"/>
          </p:cNvSpPr>
          <p:nvPr>
            <p:ph type="ftr" sz="quarter" idx="12"/>
          </p:nvPr>
        </p:nvSpPr>
        <p:spPr/>
        <p:txBody>
          <a:bodyPr/>
          <a:lstStyle/>
          <a:p>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48BCC4A-92DD-4C2E-967A-25FCE92E894A}" type="datetimeFigureOut">
              <a:rPr lang="es-ES" smtClean="0"/>
              <a:pPr/>
              <a:t>24/02/2014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2F2EE2E-9F84-4EA4-9340-27EDD320345A}"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48BCC4A-92DD-4C2E-967A-25FCE92E894A}" type="datetimeFigureOut">
              <a:rPr lang="es-ES" smtClean="0"/>
              <a:pPr/>
              <a:t>24/02/2014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2F2EE2E-9F84-4EA4-9340-27EDD320345A}"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4" name="13 Marcador de fecha"/>
          <p:cNvSpPr>
            <a:spLocks noGrp="1"/>
          </p:cNvSpPr>
          <p:nvPr>
            <p:ph type="dt" sz="half" idx="14"/>
          </p:nvPr>
        </p:nvSpPr>
        <p:spPr/>
        <p:txBody>
          <a:bodyPr/>
          <a:lstStyle/>
          <a:p>
            <a:fld id="{648BCC4A-92DD-4C2E-967A-25FCE92E894A}" type="datetimeFigureOut">
              <a:rPr lang="es-ES" smtClean="0"/>
              <a:pPr/>
              <a:t>24/02/2014</a:t>
            </a:fld>
            <a:endParaRPr lang="es-ES" dirty="0"/>
          </a:p>
        </p:txBody>
      </p:sp>
      <p:sp>
        <p:nvSpPr>
          <p:cNvPr id="15" name="14 Marcador de número de diapositiva"/>
          <p:cNvSpPr>
            <a:spLocks noGrp="1"/>
          </p:cNvSpPr>
          <p:nvPr>
            <p:ph type="sldNum" sz="quarter" idx="15"/>
          </p:nvPr>
        </p:nvSpPr>
        <p:spPr/>
        <p:txBody>
          <a:bodyPr/>
          <a:lstStyle>
            <a:lvl1pPr algn="ctr">
              <a:defRPr/>
            </a:lvl1pPr>
          </a:lstStyle>
          <a:p>
            <a:fld id="{F2F2EE2E-9F84-4EA4-9340-27EDD320345A}" type="slidenum">
              <a:rPr lang="es-ES" smtClean="0"/>
              <a:pPr/>
              <a:t>‹Nº›</a:t>
            </a:fld>
            <a:endParaRPr lang="es-ES" dirty="0"/>
          </a:p>
        </p:txBody>
      </p:sp>
      <p:sp>
        <p:nvSpPr>
          <p:cNvPr id="16" name="15 Marcador de pie de página"/>
          <p:cNvSpPr>
            <a:spLocks noGrp="1"/>
          </p:cNvSpPr>
          <p:nvPr>
            <p:ph type="ftr" sz="quarter" idx="16"/>
          </p:nvPr>
        </p:nvSpPr>
        <p:spPr/>
        <p:txBody>
          <a:bodyPr/>
          <a:lstStyle/>
          <a:p>
            <a:endParaRPr lang="es-ES" dirty="0"/>
          </a:p>
        </p:txBody>
      </p:sp>
      <p:sp>
        <p:nvSpPr>
          <p:cNvPr id="17" name="16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648BCC4A-92DD-4C2E-967A-25FCE92E894A}" type="datetimeFigureOut">
              <a:rPr lang="es-ES" smtClean="0"/>
              <a:pPr/>
              <a:t>24/02/2014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2F2EE2E-9F84-4EA4-9340-27EDD320345A}" type="slidenum">
              <a:rPr lang="es-ES" smtClean="0"/>
              <a:pPr/>
              <a:t>‹Nº›</a:t>
            </a:fld>
            <a:endParaRPr lang="es-ES" dirty="0"/>
          </a:p>
        </p:txBody>
      </p: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cxnSp>
        <p:nvCxnSpPr>
          <p:cNvPr id="7" name="6 Conector recto"/>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648BCC4A-92DD-4C2E-967A-25FCE92E894A}" type="datetimeFigureOut">
              <a:rPr lang="es-ES" smtClean="0"/>
              <a:pPr/>
              <a:t>24/02/2014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F2F2EE2E-9F84-4EA4-9340-27EDD320345A}" type="slidenum">
              <a:rPr lang="es-ES" smtClean="0"/>
              <a:pPr/>
              <a:t>‹Nº›</a:t>
            </a:fld>
            <a:endParaRPr lang="es-ES" dirty="0"/>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11" name="10 Marcador de contenido"/>
          <p:cNvSpPr>
            <a:spLocks noGrp="1"/>
          </p:cNvSpPr>
          <p:nvPr>
            <p:ph sz="half" idx="1"/>
          </p:nvPr>
        </p:nvSpPr>
        <p:spPr>
          <a:xfrm>
            <a:off x="457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F2F2EE2E-9F84-4EA4-9340-27EDD320345A}" type="slidenum">
              <a:rPr lang="es-ES" smtClean="0"/>
              <a:pPr/>
              <a:t>‹Nº›</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7" name="6 Marcador de fecha"/>
          <p:cNvSpPr>
            <a:spLocks noGrp="1"/>
          </p:cNvSpPr>
          <p:nvPr>
            <p:ph type="dt" sz="half" idx="10"/>
          </p:nvPr>
        </p:nvSpPr>
        <p:spPr/>
        <p:txBody>
          <a:bodyPr/>
          <a:lstStyle/>
          <a:p>
            <a:fld id="{648BCC4A-92DD-4C2E-967A-25FCE92E894A}" type="datetimeFigureOut">
              <a:rPr lang="es-ES" smtClean="0"/>
              <a:pPr/>
              <a:t>24/02/2014</a:t>
            </a:fld>
            <a:endParaRPr lang="es-ES" dirty="0"/>
          </a:p>
        </p:txBody>
      </p: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4" name="33 Marcador de contenido"/>
          <p:cNvSpPr>
            <a:spLocks noGrp="1"/>
          </p:cNvSpPr>
          <p:nvPr>
            <p:ph sz="quarter" idx="4"/>
          </p:nvPr>
        </p:nvSpPr>
        <p:spPr>
          <a:xfrm>
            <a:off x="4649788"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 name="1 Título"/>
          <p:cNvSpPr>
            <a:spLocks noGrp="1"/>
          </p:cNvSpPr>
          <p:nvPr>
            <p:ph type="title"/>
          </p:nvPr>
        </p:nvSpPr>
        <p:spPr>
          <a:xfrm>
            <a:off x="457200" y="155448"/>
            <a:ext cx="8229600" cy="1143000"/>
          </a:xfrm>
        </p:spPr>
        <p:txBody>
          <a:bodyPr anchor="b" anchorCtr="0"/>
          <a:lstStyle>
            <a:lvl1pPr>
              <a:defRPr/>
            </a:lvl1pPr>
          </a:lstStyle>
          <a:p>
            <a:r>
              <a:rPr kumimoji="0" lang="es-ES" smtClean="0"/>
              <a:t>Haga clic para modificar el estilo de título del patrón</a:t>
            </a:r>
            <a:endParaRPr kumimoji="0"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cxnSp>
        <p:nvCxnSpPr>
          <p:cNvPr id="10" name="9 Conector recto"/>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648BCC4A-92DD-4C2E-967A-25FCE92E894A}" type="datetimeFigureOut">
              <a:rPr lang="es-ES" smtClean="0"/>
              <a:pPr/>
              <a:t>24/02/2014</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F2F2EE2E-9F84-4EA4-9340-27EDD320345A}" type="slidenum">
              <a:rPr lang="es-ES" smtClean="0"/>
              <a:pPr/>
              <a:t>‹Nº›</a:t>
            </a:fld>
            <a:endParaRPr lang="es-ES" dirty="0"/>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48BCC4A-92DD-4C2E-967A-25FCE92E894A}" type="datetimeFigureOut">
              <a:rPr lang="es-ES" smtClean="0"/>
              <a:pPr/>
              <a:t>24/02/2014</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F2F2EE2E-9F84-4EA4-9340-27EDD320345A}"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 name="2 Marcador de texto"/>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8" name="7 Marcador de fecha"/>
          <p:cNvSpPr>
            <a:spLocks noGrp="1"/>
          </p:cNvSpPr>
          <p:nvPr>
            <p:ph type="dt" sz="half" idx="14"/>
          </p:nvPr>
        </p:nvSpPr>
        <p:spPr/>
        <p:txBody>
          <a:bodyPr/>
          <a:lstStyle/>
          <a:p>
            <a:fld id="{648BCC4A-92DD-4C2E-967A-25FCE92E894A}" type="datetimeFigureOut">
              <a:rPr lang="es-ES" smtClean="0"/>
              <a:pPr/>
              <a:t>24/02/2014</a:t>
            </a:fld>
            <a:endParaRPr lang="es-ES" dirty="0"/>
          </a:p>
        </p:txBody>
      </p:sp>
      <p:sp>
        <p:nvSpPr>
          <p:cNvPr id="9" name="8 Marcador de número de diapositiva"/>
          <p:cNvSpPr>
            <a:spLocks noGrp="1"/>
          </p:cNvSpPr>
          <p:nvPr>
            <p:ph type="sldNum" sz="quarter" idx="15"/>
          </p:nvPr>
        </p:nvSpPr>
        <p:spPr/>
        <p:txBody>
          <a:bodyPr/>
          <a:lstStyle/>
          <a:p>
            <a:fld id="{F2F2EE2E-9F84-4EA4-9340-27EDD320345A}" type="slidenum">
              <a:rPr lang="es-ES" smtClean="0"/>
              <a:pPr/>
              <a:t>‹Nº›</a:t>
            </a:fld>
            <a:endParaRPr lang="es-ES" dirty="0"/>
          </a:p>
        </p:txBody>
      </p:sp>
      <p:sp>
        <p:nvSpPr>
          <p:cNvPr id="10" name="9 Marcador de pie de página"/>
          <p:cNvSpPr>
            <a:spLocks noGrp="1"/>
          </p:cNvSpPr>
          <p:nvPr>
            <p:ph type="ftr" sz="quarter" idx="16"/>
          </p:nvPr>
        </p:nvSpPr>
        <p:spPr/>
        <p:txBody>
          <a:bodyPr/>
          <a:lstStyle/>
          <a:p>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p:txBody>
          <a:bodyPr/>
          <a:lstStyle/>
          <a:p>
            <a:fld id="{648BCC4A-92DD-4C2E-967A-25FCE92E894A}" type="datetimeFigureOut">
              <a:rPr lang="es-ES" smtClean="0"/>
              <a:pPr/>
              <a:t>24/02/2014</a:t>
            </a:fld>
            <a:endParaRPr lang="es-ES" dirty="0"/>
          </a:p>
        </p:txBody>
      </p:sp>
      <p:sp>
        <p:nvSpPr>
          <p:cNvPr id="9" name="8 Marcador de número de diapositiva"/>
          <p:cNvSpPr>
            <a:spLocks noGrp="1"/>
          </p:cNvSpPr>
          <p:nvPr>
            <p:ph type="sldNum" sz="quarter" idx="11"/>
          </p:nvPr>
        </p:nvSpPr>
        <p:spPr/>
        <p:txBody>
          <a:bodyPr/>
          <a:lstStyle/>
          <a:p>
            <a:fld id="{F2F2EE2E-9F84-4EA4-9340-27EDD320345A}" type="slidenum">
              <a:rPr lang="es-ES" smtClean="0"/>
              <a:pPr/>
              <a:t>‹Nº›</a:t>
            </a:fld>
            <a:endParaRPr lang="es-ES" dirty="0"/>
          </a:p>
        </p:txBody>
      </p:sp>
      <p:sp>
        <p:nvSpPr>
          <p:cNvPr id="10" name="9 Marcador de pie de página"/>
          <p:cNvSpPr>
            <a:spLocks noGrp="1"/>
          </p:cNvSpPr>
          <p:nvPr>
            <p:ph type="ftr" sz="quarter" idx="12"/>
          </p:nvPr>
        </p:nvSpPr>
        <p:spPr/>
        <p:txBody>
          <a:bodyPr/>
          <a:lstStyle/>
          <a:p>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48BCC4A-92DD-4C2E-967A-25FCE92E894A}" type="datetimeFigureOut">
              <a:rPr lang="es-ES" smtClean="0"/>
              <a:pPr/>
              <a:t>24/02/2014</a:t>
            </a:fld>
            <a:endParaRPr lang="es-ES" dirty="0"/>
          </a:p>
        </p:txBody>
      </p:sp>
      <p:sp>
        <p:nvSpPr>
          <p:cNvPr id="10" name="9 Marcador de pie de página"/>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s-ES" dirty="0"/>
          </a:p>
        </p:txBody>
      </p:sp>
      <p:sp>
        <p:nvSpPr>
          <p:cNvPr id="22" name="21 Marcador de número de diapositiva"/>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2F2EE2E-9F84-4EA4-9340-27EDD320345A}" type="slidenum">
              <a:rPr lang="es-ES" smtClean="0"/>
              <a:pPr/>
              <a:t>‹Nº›</a:t>
            </a:fld>
            <a:endParaRPr lang="es-ES" dirty="0"/>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s-ES" smtClean="0"/>
              <a:t>Haga clic para modificar el estilo de título del patrón</a:t>
            </a:r>
            <a:endParaRPr kumimoji="0"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2.xml"/><Relationship Id="rId1" Type="http://schemas.openxmlformats.org/officeDocument/2006/relationships/slideLayout" Target="../slideLayouts/slideLayout6.xml"/><Relationship Id="rId5" Type="http://schemas.openxmlformats.org/officeDocument/2006/relationships/slide" Target="slide17.xm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2.xml"/><Relationship Id="rId1" Type="http://schemas.openxmlformats.org/officeDocument/2006/relationships/slideLayout" Target="../slideLayouts/slideLayout6.xml"/><Relationship Id="rId5" Type="http://schemas.openxmlformats.org/officeDocument/2006/relationships/slide" Target="slide22.xml"/><Relationship Id="rId4" Type="http://schemas.openxmlformats.org/officeDocument/2006/relationships/slide" Target="slide21.xml"/></Relationships>
</file>

<file path=ppt/slides/_rels/slide19.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slide" Target="slide18.xml"/><Relationship Id="rId4" Type="http://schemas.openxmlformats.org/officeDocument/2006/relationships/slide" Target="slide14.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6.jpeg"/><Relationship Id="rId5" Type="http://schemas.openxmlformats.org/officeDocument/2006/relationships/diagramQuickStyle" Target="../diagrams/quickStyle1.xml"/><Relationship Id="rId10" Type="http://schemas.openxmlformats.org/officeDocument/2006/relationships/image" Target="../media/image5.gif"/><Relationship Id="rId4" Type="http://schemas.openxmlformats.org/officeDocument/2006/relationships/diagramLayout" Target="../diagrams/layout1.xml"/><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2.xml"/><Relationship Id="rId7" Type="http://schemas.openxmlformats.org/officeDocument/2006/relationships/slide" Target="slide8.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Título"/>
          <p:cNvSpPr>
            <a:spLocks noGrp="1"/>
          </p:cNvSpPr>
          <p:nvPr>
            <p:ph type="ctrTitle"/>
          </p:nvPr>
        </p:nvSpPr>
        <p:spPr>
          <a:xfrm>
            <a:off x="571472" y="764704"/>
            <a:ext cx="8215312" cy="5143535"/>
          </a:xfrm>
        </p:spPr>
        <p:txBody>
          <a:bodyPr>
            <a:normAutofit/>
          </a:bodyPr>
          <a:lstStyle/>
          <a:p>
            <a:pPr algn="ctr">
              <a:defRPr/>
            </a:pPr>
            <a:r>
              <a:rPr lang="es-ES" sz="2000" b="1" dirty="0" smtClean="0">
                <a:effectLst>
                  <a:outerShdw blurRad="38100" dist="38100" dir="2700000" algn="tl">
                    <a:srgbClr val="000000">
                      <a:alpha val="43137"/>
                    </a:srgbClr>
                  </a:outerShdw>
                </a:effectLst>
                <a:latin typeface="Palatino Linotype" pitchFamily="18" charset="0"/>
                <a:cs typeface="Arial" pitchFamily="34" charset="0"/>
              </a:rPr>
              <a:t/>
            </a:r>
            <a:br>
              <a:rPr lang="es-ES" sz="2000" b="1" dirty="0" smtClean="0">
                <a:effectLst>
                  <a:outerShdw blurRad="38100" dist="38100" dir="2700000" algn="tl">
                    <a:srgbClr val="000000">
                      <a:alpha val="43137"/>
                    </a:srgbClr>
                  </a:outerShdw>
                </a:effectLst>
                <a:latin typeface="Palatino Linotype" pitchFamily="18" charset="0"/>
                <a:cs typeface="Arial" pitchFamily="34" charset="0"/>
              </a:rPr>
            </a:br>
            <a:r>
              <a:rPr lang="es-ES" sz="2000" b="1" dirty="0" smtClean="0">
                <a:effectLst>
                  <a:outerShdw blurRad="38100" dist="38100" dir="2700000" algn="tl">
                    <a:srgbClr val="000000">
                      <a:alpha val="43137"/>
                    </a:srgbClr>
                  </a:outerShdw>
                </a:effectLst>
                <a:latin typeface="Palatino Linotype" pitchFamily="18" charset="0"/>
                <a:cs typeface="Arial" pitchFamily="34" charset="0"/>
              </a:rPr>
              <a:t/>
            </a:r>
            <a:br>
              <a:rPr lang="es-ES" sz="2000" b="1" dirty="0" smtClean="0">
                <a:effectLst>
                  <a:outerShdw blurRad="38100" dist="38100" dir="2700000" algn="tl">
                    <a:srgbClr val="000000">
                      <a:alpha val="43137"/>
                    </a:srgbClr>
                  </a:outerShdw>
                </a:effectLst>
                <a:latin typeface="Palatino Linotype" pitchFamily="18" charset="0"/>
                <a:cs typeface="Arial" pitchFamily="34" charset="0"/>
              </a:rPr>
            </a:br>
            <a:r>
              <a:rPr lang="es-ES" sz="2000" b="1" dirty="0">
                <a:effectLst>
                  <a:outerShdw blurRad="38100" dist="38100" dir="2700000" algn="tl">
                    <a:srgbClr val="000000">
                      <a:alpha val="43137"/>
                    </a:srgbClr>
                  </a:outerShdw>
                </a:effectLst>
                <a:latin typeface="Palatino Linotype" pitchFamily="18" charset="0"/>
                <a:cs typeface="Arial" pitchFamily="34" charset="0"/>
              </a:rPr>
              <a:t/>
            </a:r>
            <a:br>
              <a:rPr lang="es-ES" sz="2000" b="1" dirty="0">
                <a:effectLst>
                  <a:outerShdw blurRad="38100" dist="38100" dir="2700000" algn="tl">
                    <a:srgbClr val="000000">
                      <a:alpha val="43137"/>
                    </a:srgbClr>
                  </a:outerShdw>
                </a:effectLst>
                <a:latin typeface="Palatino Linotype" pitchFamily="18" charset="0"/>
                <a:cs typeface="Arial" pitchFamily="34" charset="0"/>
              </a:rPr>
            </a:br>
            <a:r>
              <a:rPr lang="es-ES" sz="2000" b="1" dirty="0" smtClean="0">
                <a:effectLst>
                  <a:outerShdw blurRad="38100" dist="38100" dir="2700000" algn="tl">
                    <a:srgbClr val="000000">
                      <a:alpha val="43137"/>
                    </a:srgbClr>
                  </a:outerShdw>
                </a:effectLst>
                <a:latin typeface="Palatino Linotype" pitchFamily="18" charset="0"/>
                <a:cs typeface="Arial" pitchFamily="34" charset="0"/>
              </a:rPr>
              <a:t/>
            </a:r>
            <a:br>
              <a:rPr lang="es-ES" sz="2000" b="1" dirty="0" smtClean="0">
                <a:effectLst>
                  <a:outerShdw blurRad="38100" dist="38100" dir="2700000" algn="tl">
                    <a:srgbClr val="000000">
                      <a:alpha val="43137"/>
                    </a:srgbClr>
                  </a:outerShdw>
                </a:effectLst>
                <a:latin typeface="Palatino Linotype" pitchFamily="18" charset="0"/>
                <a:cs typeface="Arial" pitchFamily="34" charset="0"/>
              </a:rPr>
            </a:br>
            <a:r>
              <a:rPr lang="es-EC" sz="2000" b="1" dirty="0" smtClean="0">
                <a:effectLst>
                  <a:outerShdw blurRad="38100" dist="38100" dir="2700000" algn="tl">
                    <a:srgbClr val="000000">
                      <a:alpha val="43137"/>
                    </a:srgbClr>
                  </a:outerShdw>
                </a:effectLst>
                <a:latin typeface="Palatino Linotype" pitchFamily="18" charset="0"/>
                <a:cs typeface="Arial" pitchFamily="34" charset="0"/>
              </a:rPr>
              <a:t>DESARROLLO E IMPLEMENTACIÓN DE UNA TIENDA VIRTUAL UTILIZANDO OSCOMMERCE, CASO PRÁCTICO TIENDA VIRTUAL PARA MATERIAL ELÉCTRICO Y TELEFÓNICO DE MEDIA Y BAJA TENSIÓN PARA LA EMPRESA “ORGATEC”</a:t>
            </a:r>
            <a:r>
              <a:rPr lang="es-ES" sz="2000" b="1" dirty="0" smtClean="0">
                <a:effectLst>
                  <a:outerShdw blurRad="38100" dist="38100" dir="2700000" algn="tl">
                    <a:srgbClr val="000000">
                      <a:alpha val="43137"/>
                    </a:srgbClr>
                  </a:outerShdw>
                </a:effectLst>
                <a:latin typeface="Palatino Linotype" pitchFamily="18" charset="0"/>
                <a:cs typeface="Arial" pitchFamily="34" charset="0"/>
              </a:rPr>
              <a:t/>
            </a:r>
            <a:br>
              <a:rPr lang="es-ES" sz="2000" b="1" dirty="0" smtClean="0">
                <a:effectLst>
                  <a:outerShdw blurRad="38100" dist="38100" dir="2700000" algn="tl">
                    <a:srgbClr val="000000">
                      <a:alpha val="43137"/>
                    </a:srgbClr>
                  </a:outerShdw>
                </a:effectLst>
                <a:latin typeface="Palatino Linotype" pitchFamily="18" charset="0"/>
                <a:cs typeface="Arial" pitchFamily="34" charset="0"/>
              </a:rPr>
            </a:br>
            <a:r>
              <a:rPr lang="es-ES" sz="2000" b="1" dirty="0" smtClean="0">
                <a:effectLst>
                  <a:outerShdw blurRad="38100" dist="38100" dir="2700000" algn="tl">
                    <a:srgbClr val="000000">
                      <a:alpha val="43137"/>
                    </a:srgbClr>
                  </a:outerShdw>
                </a:effectLst>
                <a:latin typeface="Palatino Linotype" pitchFamily="18" charset="0"/>
                <a:cs typeface="Arial" pitchFamily="34" charset="0"/>
              </a:rPr>
              <a:t/>
            </a:r>
            <a:br>
              <a:rPr lang="es-ES" sz="2000" b="1" dirty="0" smtClean="0">
                <a:effectLst>
                  <a:outerShdw blurRad="38100" dist="38100" dir="2700000" algn="tl">
                    <a:srgbClr val="000000">
                      <a:alpha val="43137"/>
                    </a:srgbClr>
                  </a:outerShdw>
                </a:effectLst>
                <a:latin typeface="Palatino Linotype" pitchFamily="18" charset="0"/>
                <a:cs typeface="Arial" pitchFamily="34" charset="0"/>
              </a:rPr>
            </a:br>
            <a:r>
              <a:rPr lang="es-ES" sz="2000" b="1" dirty="0" smtClean="0">
                <a:effectLst>
                  <a:outerShdw blurRad="38100" dist="38100" dir="2700000" algn="tl">
                    <a:srgbClr val="000000">
                      <a:alpha val="43137"/>
                    </a:srgbClr>
                  </a:outerShdw>
                </a:effectLst>
                <a:latin typeface="Palatino Linotype" pitchFamily="18" charset="0"/>
                <a:cs typeface="Arial" pitchFamily="34" charset="0"/>
              </a:rPr>
              <a:t/>
            </a:r>
            <a:br>
              <a:rPr lang="es-ES" sz="2000" b="1" dirty="0" smtClean="0">
                <a:effectLst>
                  <a:outerShdw blurRad="38100" dist="38100" dir="2700000" algn="tl">
                    <a:srgbClr val="000000">
                      <a:alpha val="43137"/>
                    </a:srgbClr>
                  </a:outerShdw>
                </a:effectLst>
                <a:latin typeface="Palatino Linotype" pitchFamily="18" charset="0"/>
                <a:cs typeface="Arial" pitchFamily="34" charset="0"/>
              </a:rPr>
            </a:br>
            <a:r>
              <a:rPr lang="es-ES" sz="2000" b="1" dirty="0" smtClean="0">
                <a:effectLst>
                  <a:outerShdw blurRad="38100" dist="38100" dir="2700000" algn="tl">
                    <a:srgbClr val="000000">
                      <a:alpha val="43137"/>
                    </a:srgbClr>
                  </a:outerShdw>
                </a:effectLst>
                <a:latin typeface="Palatino Linotype" pitchFamily="18" charset="0"/>
                <a:cs typeface="Arial" pitchFamily="34" charset="0"/>
              </a:rPr>
              <a:t>DIRECTOR: MsC. MAURICIO CAMPAÑA</a:t>
            </a:r>
            <a:br>
              <a:rPr lang="es-ES" sz="2000" b="1" dirty="0" smtClean="0">
                <a:effectLst>
                  <a:outerShdw blurRad="38100" dist="38100" dir="2700000" algn="tl">
                    <a:srgbClr val="000000">
                      <a:alpha val="43137"/>
                    </a:srgbClr>
                  </a:outerShdw>
                </a:effectLst>
                <a:latin typeface="Palatino Linotype" pitchFamily="18" charset="0"/>
                <a:cs typeface="Arial" pitchFamily="34" charset="0"/>
              </a:rPr>
            </a:br>
            <a:r>
              <a:rPr lang="es-ES" sz="2000" b="1" dirty="0" smtClean="0">
                <a:effectLst>
                  <a:outerShdw blurRad="38100" dist="38100" dir="2700000" algn="tl">
                    <a:srgbClr val="000000">
                      <a:alpha val="43137"/>
                    </a:srgbClr>
                  </a:outerShdw>
                </a:effectLst>
                <a:latin typeface="Palatino Linotype" pitchFamily="18" charset="0"/>
                <a:cs typeface="Arial" pitchFamily="34" charset="0"/>
              </a:rPr>
              <a:t>CODIRECTOR: MgS. CARLOS PRÓCEL</a:t>
            </a:r>
            <a:br>
              <a:rPr lang="es-ES" sz="2000" b="1" dirty="0" smtClean="0">
                <a:effectLst>
                  <a:outerShdw blurRad="38100" dist="38100" dir="2700000" algn="tl">
                    <a:srgbClr val="000000">
                      <a:alpha val="43137"/>
                    </a:srgbClr>
                  </a:outerShdw>
                </a:effectLst>
                <a:latin typeface="Palatino Linotype" pitchFamily="18" charset="0"/>
                <a:cs typeface="Arial" pitchFamily="34" charset="0"/>
              </a:rPr>
            </a:br>
            <a:r>
              <a:rPr lang="es-ES" sz="2000" b="1" dirty="0" smtClean="0">
                <a:effectLst>
                  <a:outerShdw blurRad="38100" dist="38100" dir="2700000" algn="tl">
                    <a:srgbClr val="000000">
                      <a:alpha val="43137"/>
                    </a:srgbClr>
                  </a:outerShdw>
                </a:effectLst>
                <a:latin typeface="Palatino Linotype" pitchFamily="18" charset="0"/>
                <a:cs typeface="Arial" pitchFamily="34" charset="0"/>
              </a:rPr>
              <a:t/>
            </a:r>
            <a:br>
              <a:rPr lang="es-ES" sz="2000" b="1" dirty="0" smtClean="0">
                <a:effectLst>
                  <a:outerShdw blurRad="38100" dist="38100" dir="2700000" algn="tl">
                    <a:srgbClr val="000000">
                      <a:alpha val="43137"/>
                    </a:srgbClr>
                  </a:outerShdw>
                </a:effectLst>
                <a:latin typeface="Palatino Linotype" pitchFamily="18" charset="0"/>
                <a:cs typeface="Arial" pitchFamily="34" charset="0"/>
              </a:rPr>
            </a:br>
            <a:r>
              <a:rPr lang="es-ES" sz="2000" b="1" dirty="0" smtClean="0">
                <a:effectLst>
                  <a:outerShdw blurRad="38100" dist="38100" dir="2700000" algn="tl">
                    <a:srgbClr val="000000">
                      <a:alpha val="43137"/>
                    </a:srgbClr>
                  </a:outerShdw>
                </a:effectLst>
                <a:latin typeface="Palatino Linotype" pitchFamily="18" charset="0"/>
                <a:cs typeface="Arial" pitchFamily="34" charset="0"/>
              </a:rPr>
              <a:t/>
            </a:r>
            <a:br>
              <a:rPr lang="es-ES" sz="2000" b="1" dirty="0" smtClean="0">
                <a:effectLst>
                  <a:outerShdw blurRad="38100" dist="38100" dir="2700000" algn="tl">
                    <a:srgbClr val="000000">
                      <a:alpha val="43137"/>
                    </a:srgbClr>
                  </a:outerShdw>
                </a:effectLst>
                <a:latin typeface="Palatino Linotype" pitchFamily="18" charset="0"/>
                <a:cs typeface="Arial" pitchFamily="34" charset="0"/>
              </a:rPr>
            </a:br>
            <a:r>
              <a:rPr lang="es-ES" sz="2000" b="1" dirty="0" smtClean="0">
                <a:effectLst>
                  <a:outerShdw blurRad="38100" dist="38100" dir="2700000" algn="tl">
                    <a:srgbClr val="000000">
                      <a:alpha val="43137"/>
                    </a:srgbClr>
                  </a:outerShdw>
                </a:effectLst>
                <a:latin typeface="Palatino Linotype" pitchFamily="18" charset="0"/>
                <a:cs typeface="Arial" pitchFamily="34" charset="0"/>
              </a:rPr>
              <a:t>POR:	   CARLOS RAMÍREZ J.</a:t>
            </a:r>
            <a:br>
              <a:rPr lang="es-ES" sz="2000" b="1" dirty="0" smtClean="0">
                <a:effectLst>
                  <a:outerShdw blurRad="38100" dist="38100" dir="2700000" algn="tl">
                    <a:srgbClr val="000000">
                      <a:alpha val="43137"/>
                    </a:srgbClr>
                  </a:outerShdw>
                </a:effectLst>
                <a:latin typeface="Palatino Linotype" pitchFamily="18" charset="0"/>
                <a:cs typeface="Arial" pitchFamily="34" charset="0"/>
              </a:rPr>
            </a:br>
            <a:r>
              <a:rPr lang="es-ES" sz="2000" b="1" dirty="0" smtClean="0">
                <a:effectLst>
                  <a:outerShdw blurRad="38100" dist="38100" dir="2700000" algn="tl">
                    <a:srgbClr val="000000">
                      <a:alpha val="43137"/>
                    </a:srgbClr>
                  </a:outerShdw>
                </a:effectLst>
                <a:latin typeface="Palatino Linotype" pitchFamily="18" charset="0"/>
                <a:cs typeface="Arial" pitchFamily="34" charset="0"/>
              </a:rPr>
              <a:t>	          ROLANDO MOREIRA Z.</a:t>
            </a:r>
            <a:endParaRPr lang="es-ES" sz="2000" b="1" dirty="0">
              <a:effectLst>
                <a:outerShdw blurRad="38100" dist="38100" dir="2700000" algn="tl">
                  <a:srgbClr val="000000">
                    <a:alpha val="43137"/>
                  </a:srgbClr>
                </a:outerShdw>
              </a:effectLst>
              <a:latin typeface="Palatino Linotype" pitchFamily="18" charset="0"/>
              <a:cs typeface="Arial" pitchFamily="34" charset="0"/>
            </a:endParaRPr>
          </a:p>
        </p:txBody>
      </p:sp>
      <p:pic>
        <p:nvPicPr>
          <p:cNvPr id="6" name="5 Imagen" descr="Comunicado-2-1"/>
          <p:cNvPicPr/>
          <p:nvPr/>
        </p:nvPicPr>
        <p:blipFill>
          <a:blip r:embed="rId3" cstate="print"/>
          <a:srcRect l="11307" t="39169" r="11653" b="29866"/>
          <a:stretch>
            <a:fillRect/>
          </a:stretch>
        </p:blipFill>
        <p:spPr bwMode="auto">
          <a:xfrm>
            <a:off x="2123728" y="508485"/>
            <a:ext cx="5190904" cy="148035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936104"/>
          </a:xfrm>
        </p:spPr>
        <p:style>
          <a:lnRef idx="1">
            <a:schemeClr val="accent1"/>
          </a:lnRef>
          <a:fillRef idx="2">
            <a:schemeClr val="accent1"/>
          </a:fillRef>
          <a:effectRef idx="1">
            <a:schemeClr val="accent1"/>
          </a:effectRef>
          <a:fontRef idx="minor">
            <a:schemeClr val="dk1"/>
          </a:fontRef>
        </p:style>
        <p:txBody>
          <a:bodyPr>
            <a:normAutofit fontScale="90000"/>
          </a:bodyPr>
          <a:lstStyle/>
          <a:p>
            <a:pPr marL="594360" lvl="2" indent="0" algn="l" rtl="0">
              <a:spcBef>
                <a:spcPct val="0"/>
              </a:spcBef>
            </a:pPr>
            <a:r>
              <a:rPr lang="es-EC" sz="3200" kern="1200" dirty="0" smtClean="0">
                <a:solidFill>
                  <a:schemeClr val="tx2"/>
                </a:solidFill>
                <a:latin typeface="+mj-lt"/>
                <a:ea typeface="+mj-ea"/>
                <a:cs typeface="+mj-cs"/>
              </a:rPr>
              <a:t>ESTUDIO COMPARATIVO DE HERRAMIENTAS DE  E-COMMERCE</a:t>
            </a:r>
            <a:endParaRPr lang="es-EC" sz="3200" kern="1200" dirty="0">
              <a:solidFill>
                <a:schemeClr val="tx2"/>
              </a:solidFill>
              <a:latin typeface="+mj-lt"/>
              <a:ea typeface="+mj-ea"/>
              <a:cs typeface="+mj-cs"/>
            </a:endParaRPr>
          </a:p>
        </p:txBody>
      </p:sp>
      <p:sp>
        <p:nvSpPr>
          <p:cNvPr id="4" name="3 Rectángulo">
            <a:hlinkClick r:id="rId2" action="ppaction://hlinksldjump"/>
          </p:cNvPr>
          <p:cNvSpPr/>
          <p:nvPr/>
        </p:nvSpPr>
        <p:spPr>
          <a:xfrm>
            <a:off x="7680314" y="6385318"/>
            <a:ext cx="1500198" cy="500066"/>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C" dirty="0" smtClean="0"/>
              <a:t>VOLVER</a:t>
            </a:r>
            <a:endParaRPr lang="es-ES" dirty="0"/>
          </a:p>
        </p:txBody>
      </p:sp>
      <p:graphicFrame>
        <p:nvGraphicFramePr>
          <p:cNvPr id="6" name="5 Marcador de contenido"/>
          <p:cNvGraphicFramePr>
            <a:graphicFrameLocks noGrp="1"/>
          </p:cNvGraphicFramePr>
          <p:nvPr>
            <p:ph idx="1"/>
          </p:nvPr>
        </p:nvGraphicFramePr>
        <p:xfrm>
          <a:off x="457200" y="2348880"/>
          <a:ext cx="8229600" cy="30327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s-EC" dirty="0"/>
                    </a:p>
                  </a:txBody>
                  <a:tcPr/>
                </a:tc>
                <a:tc>
                  <a:txBody>
                    <a:bodyPr/>
                    <a:lstStyle/>
                    <a:p>
                      <a:pPr algn="ctr"/>
                      <a:r>
                        <a:rPr lang="es-EC" dirty="0" smtClean="0"/>
                        <a:t>Magento</a:t>
                      </a:r>
                      <a:endParaRPr lang="es-EC" dirty="0"/>
                    </a:p>
                  </a:txBody>
                  <a:tcPr/>
                </a:tc>
                <a:tc>
                  <a:txBody>
                    <a:bodyPr/>
                    <a:lstStyle/>
                    <a:p>
                      <a:pPr algn="ctr"/>
                      <a:r>
                        <a:rPr lang="es-EC" dirty="0" smtClean="0"/>
                        <a:t>Presta-Shop</a:t>
                      </a:r>
                      <a:endParaRPr lang="es-EC" dirty="0"/>
                    </a:p>
                  </a:txBody>
                  <a:tcPr/>
                </a:tc>
                <a:tc>
                  <a:txBody>
                    <a:bodyPr/>
                    <a:lstStyle/>
                    <a:p>
                      <a:pPr algn="ctr"/>
                      <a:r>
                        <a:rPr lang="es-EC" dirty="0" smtClean="0"/>
                        <a:t>Oscommerce</a:t>
                      </a:r>
                      <a:endParaRPr lang="es-EC" dirty="0"/>
                    </a:p>
                  </a:txBody>
                  <a:tcPr/>
                </a:tc>
              </a:tr>
              <a:tr h="370840">
                <a:tc>
                  <a:txBody>
                    <a:bodyPr/>
                    <a:lstStyle/>
                    <a:p>
                      <a:r>
                        <a:rPr lang="es-EC" dirty="0" smtClean="0"/>
                        <a:t>Instalación</a:t>
                      </a:r>
                      <a:r>
                        <a:rPr lang="es-EC" baseline="0" dirty="0" smtClean="0"/>
                        <a:t> y Requisitos</a:t>
                      </a:r>
                      <a:endParaRPr lang="es-EC" dirty="0"/>
                    </a:p>
                  </a:txBody>
                  <a:tcPr/>
                </a:tc>
                <a:tc>
                  <a:txBody>
                    <a:bodyPr/>
                    <a:lstStyle/>
                    <a:p>
                      <a:pPr algn="ctr"/>
                      <a:r>
                        <a:rPr lang="es-EC" dirty="0" smtClean="0"/>
                        <a:t>Malo</a:t>
                      </a:r>
                      <a:endParaRPr lang="es-EC" dirty="0"/>
                    </a:p>
                  </a:txBody>
                  <a:tcPr/>
                </a:tc>
                <a:tc>
                  <a:txBody>
                    <a:bodyPr/>
                    <a:lstStyle/>
                    <a:p>
                      <a:pPr algn="ctr"/>
                      <a:r>
                        <a:rPr lang="es-EC" dirty="0" smtClean="0"/>
                        <a:t>Medio </a:t>
                      </a:r>
                      <a:endParaRPr lang="es-EC" dirty="0"/>
                    </a:p>
                  </a:txBody>
                  <a:tcPr/>
                </a:tc>
                <a:tc>
                  <a:txBody>
                    <a:bodyPr/>
                    <a:lstStyle/>
                    <a:p>
                      <a:pPr algn="ctr"/>
                      <a:r>
                        <a:rPr lang="es-EC" dirty="0" smtClean="0"/>
                        <a:t>Bueno</a:t>
                      </a:r>
                      <a:endParaRPr lang="es-EC" dirty="0"/>
                    </a:p>
                  </a:txBody>
                  <a:tcPr/>
                </a:tc>
              </a:tr>
              <a:tr h="370840">
                <a:tc>
                  <a:txBody>
                    <a:bodyPr/>
                    <a:lstStyle/>
                    <a:p>
                      <a:r>
                        <a:rPr lang="es-EC" dirty="0" smtClean="0"/>
                        <a:t>Administración</a:t>
                      </a:r>
                      <a:endParaRPr lang="es-EC" dirty="0"/>
                    </a:p>
                  </a:txBody>
                  <a:tcPr/>
                </a:tc>
                <a:tc>
                  <a:txBody>
                    <a:bodyPr/>
                    <a:lstStyle/>
                    <a:p>
                      <a:pPr algn="ctr"/>
                      <a:r>
                        <a:rPr lang="es-EC" dirty="0" smtClean="0"/>
                        <a:t>Medio</a:t>
                      </a:r>
                      <a:endParaRPr lang="es-EC" dirty="0"/>
                    </a:p>
                  </a:txBody>
                  <a:tcPr/>
                </a:tc>
                <a:tc>
                  <a:txBody>
                    <a:bodyPr/>
                    <a:lstStyle/>
                    <a:p>
                      <a:pPr algn="ctr"/>
                      <a:r>
                        <a:rPr lang="es-EC" dirty="0" smtClean="0"/>
                        <a:t>Medio</a:t>
                      </a:r>
                      <a:endParaRPr lang="es-EC" dirty="0"/>
                    </a:p>
                  </a:txBody>
                  <a:tcPr/>
                </a:tc>
                <a:tc>
                  <a:txBody>
                    <a:bodyPr/>
                    <a:lstStyle/>
                    <a:p>
                      <a:pPr algn="ctr"/>
                      <a:r>
                        <a:rPr lang="es-EC" dirty="0" smtClean="0"/>
                        <a:t>Bueno</a:t>
                      </a:r>
                      <a:endParaRPr lang="es-EC" dirty="0"/>
                    </a:p>
                  </a:txBody>
                  <a:tcPr/>
                </a:tc>
              </a:tr>
              <a:tr h="370840">
                <a:tc>
                  <a:txBody>
                    <a:bodyPr/>
                    <a:lstStyle/>
                    <a:p>
                      <a:r>
                        <a:rPr lang="es-EC" dirty="0" smtClean="0"/>
                        <a:t>Arquitectura</a:t>
                      </a:r>
                      <a:endParaRPr lang="es-EC" dirty="0"/>
                    </a:p>
                  </a:txBody>
                  <a:tcPr/>
                </a:tc>
                <a:tc>
                  <a:txBody>
                    <a:bodyPr/>
                    <a:lstStyle/>
                    <a:p>
                      <a:pPr algn="ctr"/>
                      <a:r>
                        <a:rPr lang="es-EC" dirty="0" smtClean="0"/>
                        <a:t>Medio</a:t>
                      </a:r>
                      <a:endParaRPr lang="es-EC" dirty="0"/>
                    </a:p>
                  </a:txBody>
                  <a:tcPr/>
                </a:tc>
                <a:tc>
                  <a:txBody>
                    <a:bodyPr/>
                    <a:lstStyle/>
                    <a:p>
                      <a:pPr algn="ctr"/>
                      <a:r>
                        <a:rPr lang="es-EC" dirty="0" smtClean="0"/>
                        <a:t>Malo</a:t>
                      </a:r>
                      <a:endParaRPr lang="es-EC" dirty="0"/>
                    </a:p>
                  </a:txBody>
                  <a:tcPr/>
                </a:tc>
                <a:tc>
                  <a:txBody>
                    <a:bodyPr/>
                    <a:lstStyle/>
                    <a:p>
                      <a:pPr algn="ctr"/>
                      <a:r>
                        <a:rPr lang="es-EC" dirty="0" smtClean="0"/>
                        <a:t>Medio</a:t>
                      </a:r>
                      <a:endParaRPr lang="es-EC" dirty="0"/>
                    </a:p>
                  </a:txBody>
                  <a:tcPr/>
                </a:tc>
              </a:tr>
              <a:tr h="370840">
                <a:tc>
                  <a:txBody>
                    <a:bodyPr/>
                    <a:lstStyle/>
                    <a:p>
                      <a:r>
                        <a:rPr lang="es-EC" dirty="0" smtClean="0"/>
                        <a:t>Soporte y  Comunidad</a:t>
                      </a:r>
                      <a:endParaRPr lang="es-EC" dirty="0"/>
                    </a:p>
                  </a:txBody>
                  <a:tcPr/>
                </a:tc>
                <a:tc>
                  <a:txBody>
                    <a:bodyPr/>
                    <a:lstStyle/>
                    <a:p>
                      <a:pPr algn="ctr"/>
                      <a:r>
                        <a:rPr lang="es-EC" dirty="0" smtClean="0"/>
                        <a:t>Bueno</a:t>
                      </a:r>
                      <a:endParaRPr lang="es-EC" dirty="0"/>
                    </a:p>
                  </a:txBody>
                  <a:tcPr/>
                </a:tc>
                <a:tc>
                  <a:txBody>
                    <a:bodyPr/>
                    <a:lstStyle/>
                    <a:p>
                      <a:pPr algn="ctr"/>
                      <a:r>
                        <a:rPr lang="es-EC" dirty="0" smtClean="0"/>
                        <a:t>Malo</a:t>
                      </a:r>
                      <a:endParaRPr lang="es-EC" dirty="0"/>
                    </a:p>
                  </a:txBody>
                  <a:tcPr/>
                </a:tc>
                <a:tc>
                  <a:txBody>
                    <a:bodyPr/>
                    <a:lstStyle/>
                    <a:p>
                      <a:pPr algn="ctr"/>
                      <a:r>
                        <a:rPr lang="es-EC" dirty="0" smtClean="0"/>
                        <a:t>Bueno</a:t>
                      </a:r>
                      <a:endParaRPr lang="es-EC" dirty="0"/>
                    </a:p>
                  </a:txBody>
                  <a:tcPr/>
                </a:tc>
              </a:tr>
              <a:tr h="370840">
                <a:tc>
                  <a:txBody>
                    <a:bodyPr/>
                    <a:lstStyle/>
                    <a:p>
                      <a:r>
                        <a:rPr lang="es-EC" dirty="0" smtClean="0"/>
                        <a:t>¿Cumple</a:t>
                      </a:r>
                      <a:r>
                        <a:rPr lang="es-EC" baseline="0" dirty="0" smtClean="0"/>
                        <a:t> el Objetivo?</a:t>
                      </a:r>
                      <a:endParaRPr lang="es-EC" dirty="0"/>
                    </a:p>
                  </a:txBody>
                  <a:tcPr/>
                </a:tc>
                <a:tc>
                  <a:txBody>
                    <a:bodyPr/>
                    <a:lstStyle/>
                    <a:p>
                      <a:pPr algn="ctr"/>
                      <a:r>
                        <a:rPr lang="es-EC" dirty="0" smtClean="0"/>
                        <a:t>Malo</a:t>
                      </a:r>
                      <a:endParaRPr lang="es-EC" dirty="0"/>
                    </a:p>
                  </a:txBody>
                  <a:tcPr/>
                </a:tc>
                <a:tc>
                  <a:txBody>
                    <a:bodyPr/>
                    <a:lstStyle/>
                    <a:p>
                      <a:pPr algn="ctr"/>
                      <a:r>
                        <a:rPr lang="es-EC" dirty="0" smtClean="0"/>
                        <a:t>Bueno</a:t>
                      </a:r>
                      <a:endParaRPr lang="es-EC" dirty="0"/>
                    </a:p>
                  </a:txBody>
                  <a:tcPr/>
                </a:tc>
                <a:tc>
                  <a:txBody>
                    <a:bodyPr/>
                    <a:lstStyle/>
                    <a:p>
                      <a:pPr algn="ctr"/>
                      <a:r>
                        <a:rPr lang="es-EC" dirty="0" smtClean="0"/>
                        <a:t>Bueno</a:t>
                      </a:r>
                      <a:endParaRPr lang="es-EC" dirty="0"/>
                    </a:p>
                  </a:txBody>
                  <a:tcPr/>
                </a:tc>
              </a:tr>
            </a:tbl>
          </a:graphicData>
        </a:graphic>
      </p:graphicFrame>
    </p:spTree>
    <p:extLst>
      <p:ext uri="{BB962C8B-B14F-4D97-AF65-F5344CB8AC3E}">
        <p14:creationId xmlns="" xmlns:p14="http://schemas.microsoft.com/office/powerpoint/2010/main" val="1776793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8864" y="260648"/>
            <a:ext cx="8229600" cy="1044352"/>
          </a:xfrm>
        </p:spPr>
        <p:style>
          <a:lnRef idx="3">
            <a:schemeClr val="lt1"/>
          </a:lnRef>
          <a:fillRef idx="1">
            <a:schemeClr val="accent2"/>
          </a:fillRef>
          <a:effectRef idx="1">
            <a:schemeClr val="accent2"/>
          </a:effectRef>
          <a:fontRef idx="minor">
            <a:schemeClr val="lt1"/>
          </a:fontRef>
        </p:style>
        <p:txBody>
          <a:bodyPr>
            <a:normAutofit/>
          </a:bodyPr>
          <a:lstStyle/>
          <a:p>
            <a:pPr marL="594360" lvl="2" algn="l" rtl="0">
              <a:spcBef>
                <a:spcPct val="0"/>
              </a:spcBef>
            </a:pPr>
            <a:r>
              <a:rPr lang="es-EC" sz="2800" kern="1200" dirty="0" smtClean="0">
                <a:solidFill>
                  <a:schemeClr val="tx2"/>
                </a:solidFill>
                <a:latin typeface="+mj-lt"/>
                <a:ea typeface="+mj-ea"/>
                <a:cs typeface="+mj-cs"/>
              </a:rPr>
              <a:t>METODOLOGÍA DE DESARROLLO XP (EXTREME PROGRAMMING)</a:t>
            </a:r>
            <a:endParaRPr lang="es-EC" sz="2800" kern="1200" dirty="0">
              <a:solidFill>
                <a:schemeClr val="tx2"/>
              </a:solidFill>
              <a:latin typeface="+mj-lt"/>
              <a:ea typeface="+mj-ea"/>
              <a:cs typeface="+mj-cs"/>
            </a:endParaRPr>
          </a:p>
        </p:txBody>
      </p:sp>
      <p:sp>
        <p:nvSpPr>
          <p:cNvPr id="4" name="3 Rectángulo">
            <a:hlinkClick r:id="rId2" action="ppaction://hlinksldjump"/>
          </p:cNvPr>
          <p:cNvSpPr/>
          <p:nvPr/>
        </p:nvSpPr>
        <p:spPr>
          <a:xfrm>
            <a:off x="7643802" y="6357934"/>
            <a:ext cx="1500198" cy="500066"/>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C" dirty="0" smtClean="0"/>
              <a:t>VOLVER</a:t>
            </a:r>
            <a:endParaRPr lang="es-ES" dirty="0"/>
          </a:p>
        </p:txBody>
      </p:sp>
      <p:pic>
        <p:nvPicPr>
          <p:cNvPr id="39937" name="Picture 1" descr="5"/>
          <p:cNvPicPr>
            <a:picLocks noChangeAspect="1" noChangeArrowheads="1"/>
          </p:cNvPicPr>
          <p:nvPr/>
        </p:nvPicPr>
        <p:blipFill>
          <a:blip r:embed="rId3" cstate="print"/>
          <a:srcRect/>
          <a:stretch>
            <a:fillRect/>
          </a:stretch>
        </p:blipFill>
        <p:spPr bwMode="auto">
          <a:xfrm>
            <a:off x="1475656" y="1484784"/>
            <a:ext cx="6336704" cy="497498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8864" y="260648"/>
            <a:ext cx="8229600" cy="1044352"/>
          </a:xfrm>
        </p:spPr>
        <p:style>
          <a:lnRef idx="3">
            <a:schemeClr val="lt1"/>
          </a:lnRef>
          <a:fillRef idx="1">
            <a:schemeClr val="accent2"/>
          </a:fillRef>
          <a:effectRef idx="1">
            <a:schemeClr val="accent2"/>
          </a:effectRef>
          <a:fontRef idx="minor">
            <a:schemeClr val="lt1"/>
          </a:fontRef>
        </p:style>
        <p:txBody>
          <a:bodyPr>
            <a:normAutofit/>
          </a:bodyPr>
          <a:lstStyle/>
          <a:p>
            <a:pPr marL="594360" lvl="2" algn="l" rtl="0">
              <a:spcBef>
                <a:spcPct val="0"/>
              </a:spcBef>
            </a:pPr>
            <a:r>
              <a:rPr lang="es-EC" sz="2800" kern="1200" dirty="0" smtClean="0">
                <a:solidFill>
                  <a:schemeClr val="tx2"/>
                </a:solidFill>
                <a:latin typeface="+mj-lt"/>
                <a:ea typeface="+mj-ea"/>
                <a:cs typeface="+mj-cs"/>
              </a:rPr>
              <a:t>HERRAMIENTAS</a:t>
            </a:r>
            <a:endParaRPr lang="es-EC" sz="2800" kern="1200" dirty="0">
              <a:solidFill>
                <a:schemeClr val="tx2"/>
              </a:solidFill>
              <a:latin typeface="+mj-lt"/>
              <a:ea typeface="+mj-ea"/>
              <a:cs typeface="+mj-cs"/>
            </a:endParaRPr>
          </a:p>
        </p:txBody>
      </p:sp>
      <p:sp>
        <p:nvSpPr>
          <p:cNvPr id="4" name="3 Rectángulo">
            <a:hlinkClick r:id="rId2" action="ppaction://hlinksldjump"/>
          </p:cNvPr>
          <p:cNvSpPr/>
          <p:nvPr/>
        </p:nvSpPr>
        <p:spPr>
          <a:xfrm>
            <a:off x="7643802" y="6357934"/>
            <a:ext cx="1500198" cy="500066"/>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C" dirty="0" smtClean="0"/>
              <a:t>VOLVER</a:t>
            </a:r>
            <a:endParaRPr lang="es-ES" dirty="0"/>
          </a:p>
        </p:txBody>
      </p:sp>
      <p:sp>
        <p:nvSpPr>
          <p:cNvPr id="6" name="5 CuadroTexto"/>
          <p:cNvSpPr txBox="1"/>
          <p:nvPr/>
        </p:nvSpPr>
        <p:spPr>
          <a:xfrm>
            <a:off x="827584" y="2420888"/>
            <a:ext cx="2808312" cy="2800767"/>
          </a:xfrm>
          <a:prstGeom prst="rect">
            <a:avLst/>
          </a:prstGeom>
          <a:ln>
            <a:solidFill>
              <a:schemeClr val="accent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lvl="0" indent="-285750" algn="just">
              <a:lnSpc>
                <a:spcPct val="200000"/>
              </a:lnSpc>
              <a:buFont typeface="Arial" pitchFamily="34" charset="0"/>
              <a:buChar char="•"/>
            </a:pPr>
            <a:r>
              <a:rPr lang="es-ES" sz="2200" dirty="0" smtClean="0">
                <a:latin typeface="Arial" pitchFamily="34" charset="0"/>
                <a:cs typeface="Arial" pitchFamily="34" charset="0"/>
              </a:rPr>
              <a:t>StarUML</a:t>
            </a:r>
          </a:p>
          <a:p>
            <a:pPr marL="285750" lvl="0" indent="-285750" algn="just">
              <a:lnSpc>
                <a:spcPct val="200000"/>
              </a:lnSpc>
              <a:buFont typeface="Arial" pitchFamily="34" charset="0"/>
              <a:buChar char="•"/>
            </a:pPr>
            <a:r>
              <a:rPr lang="es-ES" sz="2200" dirty="0" smtClean="0">
                <a:latin typeface="Arial" pitchFamily="34" charset="0"/>
                <a:cs typeface="Arial" pitchFamily="34" charset="0"/>
              </a:rPr>
              <a:t>PowerDesigner</a:t>
            </a:r>
          </a:p>
          <a:p>
            <a:pPr marL="285750" lvl="0" indent="-285750" algn="just">
              <a:lnSpc>
                <a:spcPct val="200000"/>
              </a:lnSpc>
              <a:buFont typeface="Arial" pitchFamily="34" charset="0"/>
              <a:buChar char="•"/>
            </a:pPr>
            <a:r>
              <a:rPr lang="es-ES" sz="2200" dirty="0" smtClean="0">
                <a:latin typeface="Arial" pitchFamily="34" charset="0"/>
                <a:cs typeface="Arial" pitchFamily="34" charset="0"/>
              </a:rPr>
              <a:t>Netbeans</a:t>
            </a:r>
          </a:p>
          <a:p>
            <a:pPr marL="285750" lvl="0" indent="-285750" algn="just">
              <a:lnSpc>
                <a:spcPct val="200000"/>
              </a:lnSpc>
              <a:buFont typeface="Arial" pitchFamily="34" charset="0"/>
              <a:buChar char="•"/>
            </a:pPr>
            <a:r>
              <a:rPr lang="es-ES" sz="2200" dirty="0" smtClean="0">
                <a:latin typeface="Arial" pitchFamily="34" charset="0"/>
                <a:cs typeface="Arial" pitchFamily="34" charset="0"/>
              </a:rPr>
              <a:t>MySql </a:t>
            </a:r>
            <a:endParaRPr lang="es-ES" sz="2200" dirty="0">
              <a:latin typeface="Arial" pitchFamily="34" charset="0"/>
              <a:cs typeface="Arial" pitchFamily="34" charset="0"/>
            </a:endParaRPr>
          </a:p>
        </p:txBody>
      </p:sp>
      <p:pic>
        <p:nvPicPr>
          <p:cNvPr id="71682" name="Picture 2" descr="http://mundocontact.com/wp-content/uploads/Colaboraci%C3%B3n1-768x1024.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4644008" y="1196752"/>
            <a:ext cx="3888432" cy="518457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4408"/>
            <a:ext cx="8229600" cy="972344"/>
          </a:xfrm>
        </p:spPr>
        <p:style>
          <a:lnRef idx="1">
            <a:schemeClr val="accent5"/>
          </a:lnRef>
          <a:fillRef idx="2">
            <a:schemeClr val="accent5"/>
          </a:fillRef>
          <a:effectRef idx="1">
            <a:schemeClr val="accent5"/>
          </a:effectRef>
          <a:fontRef idx="minor">
            <a:schemeClr val="dk1"/>
          </a:fontRef>
        </p:style>
        <p:txBody>
          <a:bodyPr>
            <a:normAutofit/>
          </a:bodyPr>
          <a:lstStyle/>
          <a:p>
            <a:pPr marL="594360" lvl="2" algn="l" rtl="0">
              <a:spcBef>
                <a:spcPct val="0"/>
              </a:spcBef>
            </a:pPr>
            <a:r>
              <a:rPr lang="es-EC" sz="3200" kern="1200" dirty="0">
                <a:solidFill>
                  <a:schemeClr val="tx2"/>
                </a:solidFill>
                <a:latin typeface="+mj-lt"/>
                <a:ea typeface="+mj-ea"/>
                <a:cs typeface="+mj-cs"/>
              </a:rPr>
              <a:t>CARACTERÍSTICAS GENERALES</a:t>
            </a:r>
            <a:endParaRPr lang="es-ES" sz="3200" kern="1200" dirty="0">
              <a:solidFill>
                <a:schemeClr val="tx2"/>
              </a:solidFill>
              <a:latin typeface="+mj-lt"/>
              <a:ea typeface="+mj-ea"/>
              <a:cs typeface="+mj-cs"/>
            </a:endParaRPr>
          </a:p>
        </p:txBody>
      </p:sp>
      <p:sp>
        <p:nvSpPr>
          <p:cNvPr id="3" name="2 CuadroTexto"/>
          <p:cNvSpPr txBox="1"/>
          <p:nvPr/>
        </p:nvSpPr>
        <p:spPr>
          <a:xfrm>
            <a:off x="611560" y="1412776"/>
            <a:ext cx="7960936" cy="510787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lvl="0" indent="-285750" algn="just">
              <a:lnSpc>
                <a:spcPct val="150000"/>
              </a:lnSpc>
              <a:buFont typeface="Arial" pitchFamily="34" charset="0"/>
              <a:buChar char="•"/>
            </a:pPr>
            <a:r>
              <a:rPr lang="es-ES" sz="2200" dirty="0">
                <a:latin typeface="Arial" pitchFamily="34" charset="0"/>
                <a:cs typeface="Arial" pitchFamily="34" charset="0"/>
              </a:rPr>
              <a:t>Los pedidos, clientes y productos se almacenan en una base de datos de fácil consulta vía administración-web.</a:t>
            </a:r>
          </a:p>
          <a:p>
            <a:pPr marL="285750" lvl="0" indent="-285750" algn="just">
              <a:lnSpc>
                <a:spcPct val="150000"/>
              </a:lnSpc>
              <a:buFont typeface="Arial" pitchFamily="34" charset="0"/>
              <a:buChar char="•"/>
            </a:pPr>
            <a:r>
              <a:rPr lang="es-ES" sz="2200" dirty="0">
                <a:latin typeface="Arial" pitchFamily="34" charset="0"/>
                <a:cs typeface="Arial" pitchFamily="34" charset="0"/>
              </a:rPr>
              <a:t>Los clientes podrán comprobar el histórico y el estado de sus pedidos una vez registrados.</a:t>
            </a:r>
          </a:p>
          <a:p>
            <a:pPr marL="285750" lvl="0" indent="-285750" algn="just">
              <a:lnSpc>
                <a:spcPct val="150000"/>
              </a:lnSpc>
              <a:buFont typeface="Arial" pitchFamily="34" charset="0"/>
              <a:buChar char="•"/>
            </a:pPr>
            <a:r>
              <a:rPr lang="es-ES" sz="2200" dirty="0" smtClean="0">
                <a:latin typeface="Arial" pitchFamily="34" charset="0"/>
                <a:cs typeface="Arial" pitchFamily="34" charset="0"/>
              </a:rPr>
              <a:t>Búsqueda </a:t>
            </a:r>
            <a:r>
              <a:rPr lang="es-ES" sz="2200" dirty="0">
                <a:latin typeface="Arial" pitchFamily="34" charset="0"/>
                <a:cs typeface="Arial" pitchFamily="34" charset="0"/>
              </a:rPr>
              <a:t>de productos.</a:t>
            </a:r>
          </a:p>
          <a:p>
            <a:pPr marL="285750" lvl="0" indent="-285750" algn="just">
              <a:lnSpc>
                <a:spcPct val="150000"/>
              </a:lnSpc>
              <a:buFont typeface="Arial" pitchFamily="34" charset="0"/>
              <a:buChar char="•"/>
            </a:pPr>
            <a:r>
              <a:rPr lang="es-ES" sz="2200" dirty="0" smtClean="0">
                <a:latin typeface="Arial" pitchFamily="34" charset="0"/>
                <a:cs typeface="Arial" pitchFamily="34" charset="0"/>
              </a:rPr>
              <a:t>Lista </a:t>
            </a:r>
            <a:r>
              <a:rPr lang="es-ES" sz="2200" dirty="0">
                <a:latin typeface="Arial" pitchFamily="34" charset="0"/>
                <a:cs typeface="Arial" pitchFamily="34" charset="0"/>
              </a:rPr>
              <a:t>global o por categoría de los productos más vendidos y más vistos.</a:t>
            </a:r>
          </a:p>
          <a:p>
            <a:pPr marL="285750" lvl="0" indent="-285750" algn="just">
              <a:lnSpc>
                <a:spcPct val="150000"/>
              </a:lnSpc>
              <a:buFont typeface="Arial" pitchFamily="34" charset="0"/>
              <a:buChar char="•"/>
            </a:pPr>
            <a:r>
              <a:rPr lang="es-ES" sz="2200" dirty="0">
                <a:latin typeface="Arial" pitchFamily="34" charset="0"/>
                <a:cs typeface="Arial" pitchFamily="34" charset="0"/>
              </a:rPr>
              <a:t>Fácil </a:t>
            </a:r>
            <a:r>
              <a:rPr lang="es-ES" sz="2200" dirty="0" smtClean="0">
                <a:latin typeface="Arial" pitchFamily="34" charset="0"/>
                <a:cs typeface="Arial" pitchFamily="34" charset="0"/>
              </a:rPr>
              <a:t>navegación </a:t>
            </a:r>
            <a:r>
              <a:rPr lang="es-ES" sz="2200" dirty="0">
                <a:latin typeface="Arial" pitchFamily="34" charset="0"/>
                <a:cs typeface="Arial" pitchFamily="34" charset="0"/>
              </a:rPr>
              <a:t>por categorías</a:t>
            </a:r>
            <a:r>
              <a:rPr lang="es-ES" sz="2200" dirty="0" smtClean="0">
                <a:latin typeface="Arial" pitchFamily="34" charset="0"/>
                <a:cs typeface="Arial" pitchFamily="34" charset="0"/>
              </a:rPr>
              <a:t>.</a:t>
            </a:r>
          </a:p>
          <a:p>
            <a:pPr marL="285750" indent="-285750" algn="just">
              <a:lnSpc>
                <a:spcPct val="150000"/>
              </a:lnSpc>
              <a:buFont typeface="Arial" pitchFamily="34" charset="0"/>
              <a:buChar char="•"/>
            </a:pPr>
            <a:r>
              <a:rPr lang="es-ES" sz="2200" dirty="0" smtClean="0">
                <a:latin typeface="Arial" pitchFamily="34" charset="0"/>
                <a:cs typeface="Arial" pitchFamily="34" charset="0"/>
              </a:rPr>
              <a:t>Plataforma multi-idiomas.</a:t>
            </a:r>
          </a:p>
          <a:p>
            <a:pPr marL="285750" indent="-285750" algn="just">
              <a:lnSpc>
                <a:spcPct val="150000"/>
              </a:lnSpc>
              <a:buFont typeface="Arial" pitchFamily="34" charset="0"/>
              <a:buChar char="•"/>
            </a:pPr>
            <a:r>
              <a:rPr lang="es-ES" sz="2200" dirty="0" smtClean="0">
                <a:latin typeface="Arial" pitchFamily="34" charset="0"/>
                <a:cs typeface="Arial" pitchFamily="34" charset="0"/>
              </a:rPr>
              <a:t>Multi-monedas.</a:t>
            </a:r>
            <a:endParaRPr lang="es-ES" sz="2200" dirty="0">
              <a:latin typeface="Arial" pitchFamily="34" charset="0"/>
              <a:cs typeface="Arial" pitchFamily="34" charset="0"/>
            </a:endParaRPr>
          </a:p>
        </p:txBody>
      </p:sp>
      <p:sp>
        <p:nvSpPr>
          <p:cNvPr id="4" name="3 Rectángulo">
            <a:hlinkClick r:id="rId2" action="ppaction://hlinksldjump"/>
          </p:cNvPr>
          <p:cNvSpPr/>
          <p:nvPr/>
        </p:nvSpPr>
        <p:spPr>
          <a:xfrm>
            <a:off x="7643802" y="6357934"/>
            <a:ext cx="1500198" cy="500066"/>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C" dirty="0" smtClean="0"/>
              <a:t>VOLVER</a:t>
            </a:r>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lgn="ctr"/>
            <a:r>
              <a:rPr lang="es-ES" dirty="0" smtClean="0"/>
              <a:t>DISEÑO Y DESARROLLO</a:t>
            </a:r>
            <a:endParaRPr lang="es-ES" dirty="0"/>
          </a:p>
        </p:txBody>
      </p:sp>
      <p:sp>
        <p:nvSpPr>
          <p:cNvPr id="3" name="2 Rectángulo">
            <a:hlinkClick r:id="rId2" action="ppaction://hlinksldjump"/>
          </p:cNvPr>
          <p:cNvSpPr/>
          <p:nvPr/>
        </p:nvSpPr>
        <p:spPr>
          <a:xfrm>
            <a:off x="7858148" y="6357934"/>
            <a:ext cx="128585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AGENDA</a:t>
            </a:r>
            <a:endParaRPr lang="es-ES" dirty="0"/>
          </a:p>
        </p:txBody>
      </p:sp>
      <p:sp>
        <p:nvSpPr>
          <p:cNvPr id="4" name="3 Rectángulo">
            <a:hlinkClick r:id="rId3" action="ppaction://hlinksldjump"/>
          </p:cNvPr>
          <p:cNvSpPr/>
          <p:nvPr/>
        </p:nvSpPr>
        <p:spPr>
          <a:xfrm>
            <a:off x="2871738" y="2636912"/>
            <a:ext cx="3500462" cy="500066"/>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C" dirty="0" smtClean="0">
                <a:solidFill>
                  <a:schemeClr val="bg1"/>
                </a:solidFill>
              </a:rPr>
              <a:t>DISEÑO Y DESARROLLO DEL CASO PRÁCTICO</a:t>
            </a:r>
            <a:endParaRPr lang="es-ES" dirty="0">
              <a:solidFill>
                <a:schemeClr val="bg1"/>
              </a:solidFill>
            </a:endParaRPr>
          </a:p>
        </p:txBody>
      </p:sp>
      <p:sp>
        <p:nvSpPr>
          <p:cNvPr id="5" name="4 Rectángulo">
            <a:hlinkClick r:id="rId4" action="ppaction://hlinksldjump"/>
          </p:cNvPr>
          <p:cNvSpPr/>
          <p:nvPr/>
        </p:nvSpPr>
        <p:spPr>
          <a:xfrm>
            <a:off x="2871738" y="3298094"/>
            <a:ext cx="3500462" cy="500066"/>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S" dirty="0" smtClean="0">
                <a:solidFill>
                  <a:schemeClr val="bg1"/>
                </a:solidFill>
              </a:rPr>
              <a:t>SITUACIÓN ACTUAL</a:t>
            </a:r>
            <a:endParaRPr lang="es-ES" dirty="0">
              <a:solidFill>
                <a:schemeClr val="bg1"/>
              </a:solidFill>
            </a:endParaRPr>
          </a:p>
        </p:txBody>
      </p:sp>
      <p:sp>
        <p:nvSpPr>
          <p:cNvPr id="6" name="5 Rectángulo">
            <a:hlinkClick r:id="rId5" action="ppaction://hlinksldjump"/>
          </p:cNvPr>
          <p:cNvSpPr/>
          <p:nvPr/>
        </p:nvSpPr>
        <p:spPr>
          <a:xfrm>
            <a:off x="2871738" y="4009054"/>
            <a:ext cx="3500462" cy="500066"/>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C" dirty="0" smtClean="0">
                <a:solidFill>
                  <a:schemeClr val="bg1"/>
                </a:solidFill>
              </a:rPr>
              <a:t>SOLUCIÓN PLANTEADA</a:t>
            </a:r>
            <a:endParaRPr lang="es-ES" dirty="0">
              <a:solidFill>
                <a:schemeClr val="bg1"/>
              </a:solidFill>
            </a:endParaRPr>
          </a:p>
        </p:txBody>
      </p:sp>
    </p:spTree>
    <p:extLst>
      <p:ext uri="{BB962C8B-B14F-4D97-AF65-F5344CB8AC3E}">
        <p14:creationId xmlns="" xmlns:p14="http://schemas.microsoft.com/office/powerpoint/2010/main" val="1829690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a:bodyPr>
          <a:lstStyle/>
          <a:p>
            <a:endParaRPr lang="es-ES" dirty="0" smtClean="0"/>
          </a:p>
          <a:p>
            <a:r>
              <a:rPr lang="es-ES" sz="2800" dirty="0" smtClean="0">
                <a:latin typeface="Arial" pitchFamily="34" charset="0"/>
                <a:cs typeface="Arial" pitchFamily="34" charset="0"/>
              </a:rPr>
              <a:t>Descripción de la organización</a:t>
            </a:r>
          </a:p>
          <a:p>
            <a:endParaRPr lang="es-ES" sz="2800" dirty="0" smtClean="0">
              <a:latin typeface="Arial" pitchFamily="34" charset="0"/>
              <a:cs typeface="Arial" pitchFamily="34" charset="0"/>
            </a:endParaRPr>
          </a:p>
          <a:p>
            <a:pPr marL="363538" lvl="1" indent="3175" algn="just">
              <a:buNone/>
            </a:pPr>
            <a:r>
              <a:rPr lang="es-ES" sz="2400" dirty="0" smtClean="0">
                <a:latin typeface="Arial" pitchFamily="34" charset="0"/>
                <a:cs typeface="Arial" pitchFamily="34" charset="0"/>
              </a:rPr>
              <a:t>Orgatec es una empresa que </a:t>
            </a:r>
            <a:r>
              <a:rPr lang="es-ES" dirty="0" smtClean="0">
                <a:latin typeface="Arial" pitchFamily="34" charset="0"/>
                <a:cs typeface="Arial" pitchFamily="34" charset="0"/>
              </a:rPr>
              <a:t>se dedica a la comercialización de material eléctrico y telefónico para pequeñas y medianas empresas. </a:t>
            </a:r>
          </a:p>
          <a:p>
            <a:pPr marL="363538" lvl="1" indent="3175" algn="just">
              <a:buNone/>
            </a:pPr>
            <a:r>
              <a:rPr lang="es-ES" dirty="0" smtClean="0">
                <a:latin typeface="Arial" pitchFamily="34" charset="0"/>
                <a:cs typeface="Arial" pitchFamily="34" charset="0"/>
              </a:rPr>
              <a:t>Tiene su mercado definido actualmente para clientes ubicados dentro del territorio ecuatoriano. </a:t>
            </a:r>
          </a:p>
          <a:p>
            <a:pPr marL="363538" lvl="1" indent="3175" algn="just">
              <a:buNone/>
            </a:pPr>
            <a:r>
              <a:rPr lang="es-ES" dirty="0" smtClean="0">
                <a:latin typeface="Arial" pitchFamily="34" charset="0"/>
                <a:cs typeface="Arial" pitchFamily="34" charset="0"/>
              </a:rPr>
              <a:t>Sus cedes se encuentran ubicadas en las ciudades de Quito y Riobamba</a:t>
            </a:r>
            <a:r>
              <a:rPr lang="es-ES" sz="2400" dirty="0" smtClean="0">
                <a:latin typeface="Arial" pitchFamily="34" charset="0"/>
                <a:cs typeface="Arial" pitchFamily="34" charset="0"/>
              </a:rPr>
              <a:t>.</a:t>
            </a:r>
            <a:endParaRPr lang="es-ES" sz="2400" dirty="0">
              <a:latin typeface="Arial" pitchFamily="34" charset="0"/>
              <a:cs typeface="Arial" pitchFamily="34" charset="0"/>
            </a:endParaRPr>
          </a:p>
        </p:txBody>
      </p:sp>
      <p:sp>
        <p:nvSpPr>
          <p:cNvPr id="2" name="1 Título"/>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Autofit/>
          </a:bodyPr>
          <a:lstStyle/>
          <a:p>
            <a:pPr marL="594360" lvl="2" algn="l" rtl="0">
              <a:spcBef>
                <a:spcPct val="0"/>
              </a:spcBef>
            </a:pPr>
            <a:r>
              <a:rPr lang="es-ES" sz="3200" kern="1200" dirty="0">
                <a:solidFill>
                  <a:schemeClr val="tx2"/>
                </a:solidFill>
                <a:latin typeface="+mj-lt"/>
                <a:ea typeface="+mj-ea"/>
                <a:cs typeface="+mj-cs"/>
              </a:rPr>
              <a:t>DISEÑO Y DESARROLLO </a:t>
            </a:r>
            <a:r>
              <a:rPr lang="es-ES" sz="3200" kern="1200" dirty="0" smtClean="0">
                <a:solidFill>
                  <a:schemeClr val="tx2"/>
                </a:solidFill>
                <a:latin typeface="+mj-lt"/>
                <a:ea typeface="+mj-ea"/>
                <a:cs typeface="+mj-cs"/>
              </a:rPr>
              <a:t/>
            </a:r>
            <a:br>
              <a:rPr lang="es-ES" sz="3200" kern="1200" dirty="0" smtClean="0">
                <a:solidFill>
                  <a:schemeClr val="tx2"/>
                </a:solidFill>
                <a:latin typeface="+mj-lt"/>
                <a:ea typeface="+mj-ea"/>
                <a:cs typeface="+mj-cs"/>
              </a:rPr>
            </a:br>
            <a:r>
              <a:rPr lang="es-ES" sz="3200" kern="1200" dirty="0" smtClean="0">
                <a:solidFill>
                  <a:schemeClr val="tx2"/>
                </a:solidFill>
                <a:latin typeface="+mj-lt"/>
                <a:ea typeface="+mj-ea"/>
                <a:cs typeface="+mj-cs"/>
              </a:rPr>
              <a:t>DEL </a:t>
            </a:r>
            <a:r>
              <a:rPr lang="es-ES" sz="3200" kern="1200" dirty="0">
                <a:solidFill>
                  <a:schemeClr val="tx2"/>
                </a:solidFill>
                <a:latin typeface="+mj-lt"/>
                <a:ea typeface="+mj-ea"/>
                <a:cs typeface="+mj-cs"/>
              </a:rPr>
              <a:t>CASO PRÁCTICO</a:t>
            </a:r>
          </a:p>
        </p:txBody>
      </p:sp>
      <p:sp>
        <p:nvSpPr>
          <p:cNvPr id="4" name="3 Rectángulo">
            <a:hlinkClick r:id="rId2" action="ppaction://hlinksldjump"/>
          </p:cNvPr>
          <p:cNvSpPr/>
          <p:nvPr/>
        </p:nvSpPr>
        <p:spPr>
          <a:xfrm>
            <a:off x="7680314" y="6385318"/>
            <a:ext cx="1500198" cy="500066"/>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C" dirty="0" smtClean="0"/>
              <a:t>VOLVER</a:t>
            </a:r>
            <a:endParaRPr lang="es-ES" dirty="0"/>
          </a:p>
        </p:txBody>
      </p:sp>
    </p:spTree>
    <p:extLst>
      <p:ext uri="{BB962C8B-B14F-4D97-AF65-F5344CB8AC3E}">
        <p14:creationId xmlns="" xmlns:p14="http://schemas.microsoft.com/office/powerpoint/2010/main" val="650532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894928"/>
          </a:xfrm>
        </p:spPr>
        <p:style>
          <a:lnRef idx="0">
            <a:schemeClr val="accent2"/>
          </a:lnRef>
          <a:fillRef idx="3">
            <a:schemeClr val="accent2"/>
          </a:fillRef>
          <a:effectRef idx="3">
            <a:schemeClr val="accent2"/>
          </a:effectRef>
          <a:fontRef idx="minor">
            <a:schemeClr val="lt1"/>
          </a:fontRef>
        </p:style>
        <p:txBody>
          <a:bodyPr>
            <a:normAutofit/>
          </a:bodyPr>
          <a:lstStyle/>
          <a:p>
            <a:pPr marL="594360" lvl="2" algn="l" rtl="0">
              <a:spcBef>
                <a:spcPct val="0"/>
              </a:spcBef>
            </a:pPr>
            <a:r>
              <a:rPr lang="es-ES" sz="3200" kern="1200" dirty="0">
                <a:solidFill>
                  <a:schemeClr val="tx2"/>
                </a:solidFill>
                <a:latin typeface="+mj-lt"/>
                <a:ea typeface="+mj-ea"/>
                <a:cs typeface="+mj-cs"/>
              </a:rPr>
              <a:t>SITUACIÓN ACTUAL</a:t>
            </a:r>
            <a:endParaRPr lang="en-US" sz="3200" kern="1200" dirty="0">
              <a:solidFill>
                <a:schemeClr val="tx2"/>
              </a:solidFill>
              <a:latin typeface="+mj-lt"/>
              <a:ea typeface="+mj-ea"/>
              <a:cs typeface="+mj-cs"/>
            </a:endParaRPr>
          </a:p>
        </p:txBody>
      </p:sp>
      <p:sp>
        <p:nvSpPr>
          <p:cNvPr id="3" name="2 CuadroTexto"/>
          <p:cNvSpPr txBox="1"/>
          <p:nvPr/>
        </p:nvSpPr>
        <p:spPr>
          <a:xfrm>
            <a:off x="683568" y="1484784"/>
            <a:ext cx="4536504" cy="489364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smtClean="0">
                <a:latin typeface="Arial" pitchFamily="34" charset="0"/>
                <a:cs typeface="Arial" pitchFamily="34" charset="0"/>
              </a:rPr>
              <a:t>Los principales problemas </a:t>
            </a:r>
            <a:r>
              <a:rPr lang="es-ES" sz="2400" dirty="0">
                <a:latin typeface="Arial" pitchFamily="34" charset="0"/>
                <a:cs typeface="Arial" pitchFamily="34" charset="0"/>
              </a:rPr>
              <a:t>identificados </a:t>
            </a:r>
            <a:r>
              <a:rPr lang="es-ES" sz="2400" dirty="0" smtClean="0">
                <a:latin typeface="Arial" pitchFamily="34" charset="0"/>
                <a:cs typeface="Arial" pitchFamily="34" charset="0"/>
              </a:rPr>
              <a:t>son:</a:t>
            </a:r>
            <a:r>
              <a:rPr lang="es-ES" sz="2400" dirty="0">
                <a:latin typeface="Arial" pitchFamily="34" charset="0"/>
                <a:cs typeface="Arial" pitchFamily="34" charset="0"/>
              </a:rPr>
              <a:t> </a:t>
            </a:r>
            <a:endParaRPr lang="es-ES" sz="2400" dirty="0" smtClean="0">
              <a:latin typeface="Arial" pitchFamily="34" charset="0"/>
              <a:cs typeface="Arial" pitchFamily="34" charset="0"/>
            </a:endParaRPr>
          </a:p>
          <a:p>
            <a:pPr marL="285750" lvl="0" indent="-285750" algn="just"/>
            <a:endParaRPr lang="es-ES" sz="2400" dirty="0" smtClean="0">
              <a:latin typeface="Arial" pitchFamily="34" charset="0"/>
              <a:cs typeface="Arial" pitchFamily="34" charset="0"/>
            </a:endParaRPr>
          </a:p>
          <a:p>
            <a:pPr marL="285750" lvl="0" indent="-285750" algn="just">
              <a:buFont typeface="Arial" pitchFamily="34" charset="0"/>
              <a:buChar char="•"/>
            </a:pPr>
            <a:r>
              <a:rPr lang="es-ES" sz="2400" dirty="0" smtClean="0">
                <a:latin typeface="Arial" pitchFamily="34" charset="0"/>
                <a:cs typeface="Arial" pitchFamily="34" charset="0"/>
              </a:rPr>
              <a:t>Falta de uso del uso tecnológico aplicado al mercado.</a:t>
            </a:r>
          </a:p>
          <a:p>
            <a:pPr marL="285750" indent="-285750" algn="just">
              <a:buFont typeface="Arial" pitchFamily="34" charset="0"/>
              <a:buChar char="•"/>
            </a:pPr>
            <a:r>
              <a:rPr lang="es-ES" sz="2400" dirty="0" smtClean="0">
                <a:latin typeface="Arial" pitchFamily="34" charset="0"/>
                <a:cs typeface="Arial" pitchFamily="34" charset="0"/>
              </a:rPr>
              <a:t>Control y stock de productos.</a:t>
            </a:r>
          </a:p>
          <a:p>
            <a:pPr marL="285750" lvl="0" indent="-285750" algn="just">
              <a:buFont typeface="Arial" pitchFamily="34" charset="0"/>
              <a:buChar char="•"/>
            </a:pPr>
            <a:r>
              <a:rPr lang="es-ES" sz="2400" dirty="0" smtClean="0">
                <a:latin typeface="Arial" pitchFamily="34" charset="0"/>
                <a:cs typeface="Arial" pitchFamily="34" charset="0"/>
              </a:rPr>
              <a:t>Manejo </a:t>
            </a:r>
            <a:r>
              <a:rPr lang="es-ES" sz="2400" dirty="0">
                <a:latin typeface="Arial" pitchFamily="34" charset="0"/>
                <a:cs typeface="Arial" pitchFamily="34" charset="0"/>
              </a:rPr>
              <a:t>de la información.</a:t>
            </a:r>
          </a:p>
          <a:p>
            <a:pPr marL="285750" lvl="0" indent="-285750" algn="just">
              <a:buFont typeface="Arial" pitchFamily="34" charset="0"/>
              <a:buChar char="•"/>
            </a:pPr>
            <a:r>
              <a:rPr lang="es-ES" sz="2400" dirty="0" smtClean="0">
                <a:latin typeface="Arial" pitchFamily="34" charset="0"/>
                <a:cs typeface="Arial" pitchFamily="34" charset="0"/>
              </a:rPr>
              <a:t>Falta de software capaz </a:t>
            </a:r>
            <a:r>
              <a:rPr lang="es-ES" sz="2400" dirty="0">
                <a:latin typeface="Arial" pitchFamily="34" charset="0"/>
                <a:cs typeface="Arial" pitchFamily="34" charset="0"/>
              </a:rPr>
              <a:t>de gestionar el inventario y </a:t>
            </a:r>
            <a:r>
              <a:rPr lang="es-ES" sz="2400" dirty="0" smtClean="0">
                <a:latin typeface="Arial" pitchFamily="34" charset="0"/>
                <a:cs typeface="Arial" pitchFamily="34" charset="0"/>
              </a:rPr>
              <a:t>la </a:t>
            </a:r>
            <a:r>
              <a:rPr lang="es-ES" sz="2400" dirty="0">
                <a:latin typeface="Arial" pitchFamily="34" charset="0"/>
                <a:cs typeface="Arial" pitchFamily="34" charset="0"/>
              </a:rPr>
              <a:t>oferta del producto</a:t>
            </a:r>
            <a:r>
              <a:rPr lang="es-ES" sz="2400" dirty="0" smtClean="0">
                <a:latin typeface="Arial" pitchFamily="34" charset="0"/>
                <a:cs typeface="Arial" pitchFamily="34" charset="0"/>
              </a:rPr>
              <a:t>.</a:t>
            </a:r>
          </a:p>
          <a:p>
            <a:pPr marL="285750" indent="-285750" algn="just">
              <a:buFont typeface="Arial" pitchFamily="34" charset="0"/>
              <a:buChar char="•"/>
            </a:pPr>
            <a:r>
              <a:rPr lang="es-ES" sz="2400" dirty="0" smtClean="0">
                <a:latin typeface="Arial" pitchFamily="34" charset="0"/>
                <a:cs typeface="Arial" pitchFamily="34" charset="0"/>
              </a:rPr>
              <a:t>Transacción únicamente física con el cliente.</a:t>
            </a:r>
            <a:endParaRPr lang="es-ES" sz="2400" dirty="0">
              <a:latin typeface="Arial" pitchFamily="34" charset="0"/>
              <a:cs typeface="Arial" pitchFamily="34" charset="0"/>
            </a:endParaRPr>
          </a:p>
        </p:txBody>
      </p:sp>
      <p:sp>
        <p:nvSpPr>
          <p:cNvPr id="4" name="3 Rectángulo">
            <a:hlinkClick r:id="rId2" action="ppaction://hlinksldjump"/>
          </p:cNvPr>
          <p:cNvSpPr/>
          <p:nvPr/>
        </p:nvSpPr>
        <p:spPr>
          <a:xfrm>
            <a:off x="7680314" y="6385318"/>
            <a:ext cx="1500198" cy="500066"/>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C" dirty="0" smtClean="0"/>
              <a:t>VOLVER</a:t>
            </a:r>
            <a:endParaRPr lang="es-ES" dirty="0"/>
          </a:p>
        </p:txBody>
      </p:sp>
      <p:sp>
        <p:nvSpPr>
          <p:cNvPr id="21506" name="AutoShape 2" descr="http://www.sexualidadsana.com.pe/principal/images/stories/exitacion-cual-es-el-problem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21508" name="AutoShape 4" descr="http://www.sexualidadsana.com.pe/principal/images/stories/exitacion-cual-es-el-problem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21510" name="AutoShape 6" descr="http://www.sexualidadsana.com.pe/principal/images/stories/exitacion-cual-es-el-problem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pic>
        <p:nvPicPr>
          <p:cNvPr id="21513" name="Picture 9" descr="C:\Users\usuario\Pictures\fotos\exitacion-cual-es-el-problema.jpg"/>
          <p:cNvPicPr>
            <a:picLocks noChangeAspect="1" noChangeArrowheads="1"/>
          </p:cNvPicPr>
          <p:nvPr/>
        </p:nvPicPr>
        <p:blipFill>
          <a:blip r:embed="rId3" cstate="print"/>
          <a:srcRect/>
          <a:stretch>
            <a:fillRect/>
          </a:stretch>
        </p:blipFill>
        <p:spPr bwMode="auto">
          <a:xfrm>
            <a:off x="5508104" y="1988840"/>
            <a:ext cx="2913315" cy="388843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412776"/>
            <a:ext cx="8229600" cy="4713312"/>
          </a:xfrm>
        </p:spPr>
        <p:style>
          <a:lnRef idx="2">
            <a:schemeClr val="accent1"/>
          </a:lnRef>
          <a:fillRef idx="1">
            <a:schemeClr val="lt1"/>
          </a:fillRef>
          <a:effectRef idx="0">
            <a:schemeClr val="accent1"/>
          </a:effectRef>
          <a:fontRef idx="minor">
            <a:schemeClr val="dk1"/>
          </a:fontRef>
        </p:style>
        <p:txBody>
          <a:bodyPr anchor="ctr">
            <a:noAutofit/>
          </a:bodyPr>
          <a:lstStyle/>
          <a:p>
            <a:pPr marL="0" indent="0" algn="just">
              <a:buNone/>
            </a:pPr>
            <a:r>
              <a:rPr lang="es-EC" sz="2800" dirty="0" smtClean="0">
                <a:latin typeface="Arial" pitchFamily="34" charset="0"/>
                <a:cs typeface="Arial" pitchFamily="34" charset="0"/>
              </a:rPr>
              <a:t>Se propone la implementación de un sistema web de tienda virtual basado en e-Commerce utilizando osCommerce.</a:t>
            </a:r>
          </a:p>
          <a:p>
            <a:pPr marL="0" indent="0" algn="just">
              <a:buNone/>
            </a:pPr>
            <a:endParaRPr lang="es-EC" sz="2800" dirty="0" smtClean="0">
              <a:latin typeface="Arial" pitchFamily="34" charset="0"/>
              <a:cs typeface="Arial" pitchFamily="34" charset="0"/>
            </a:endParaRPr>
          </a:p>
          <a:p>
            <a:pPr marL="0" indent="0" algn="just">
              <a:buNone/>
            </a:pPr>
            <a:r>
              <a:rPr lang="es-EC" sz="2800" dirty="0" smtClean="0">
                <a:latin typeface="Arial" pitchFamily="34" charset="0"/>
                <a:cs typeface="Arial" pitchFamily="34" charset="0"/>
              </a:rPr>
              <a:t>El sistema permitirá a los clientes interactuar de manera directa desde la comodidad de su hogar o su oficina, realizar pedidos, tramitar el método de pago y gestionar el despacho del producto, además se realizará la actualización del inventario y el listado de clientes.</a:t>
            </a:r>
          </a:p>
        </p:txBody>
      </p:sp>
      <p:sp>
        <p:nvSpPr>
          <p:cNvPr id="2" name="1 Título"/>
          <p:cNvSpPr>
            <a:spLocks noGrp="1"/>
          </p:cNvSpPr>
          <p:nvPr>
            <p:ph type="title"/>
          </p:nvPr>
        </p:nvSpPr>
        <p:spPr>
          <a:xfrm>
            <a:off x="457200" y="260648"/>
            <a:ext cx="8229600" cy="966936"/>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594360" lvl="2" algn="l" rtl="0">
              <a:spcBef>
                <a:spcPct val="0"/>
              </a:spcBef>
            </a:pPr>
            <a:r>
              <a:rPr lang="es-EC" sz="3200" kern="1200" dirty="0">
                <a:solidFill>
                  <a:schemeClr val="tx2"/>
                </a:solidFill>
                <a:latin typeface="+mj-lt"/>
                <a:ea typeface="+mj-ea"/>
                <a:cs typeface="+mj-cs"/>
              </a:rPr>
              <a:t>SOLUCIÓN PLANTEADA</a:t>
            </a:r>
            <a:endParaRPr lang="en-US" sz="3200" kern="1200" dirty="0">
              <a:solidFill>
                <a:schemeClr val="tx2"/>
              </a:solidFill>
              <a:latin typeface="+mj-lt"/>
              <a:ea typeface="+mj-ea"/>
              <a:cs typeface="+mj-cs"/>
            </a:endParaRPr>
          </a:p>
        </p:txBody>
      </p:sp>
      <p:sp>
        <p:nvSpPr>
          <p:cNvPr id="4" name="3 Rectángulo">
            <a:hlinkClick r:id="rId2" action="ppaction://hlinksldjump"/>
          </p:cNvPr>
          <p:cNvSpPr/>
          <p:nvPr/>
        </p:nvSpPr>
        <p:spPr>
          <a:xfrm>
            <a:off x="7680314" y="6385318"/>
            <a:ext cx="1500198" cy="500066"/>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C" dirty="0" smtClean="0"/>
              <a:t>VOLVER</a:t>
            </a:r>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7592"/>
            <a:ext cx="8229600" cy="1219200"/>
          </a:xfrm>
        </p:spPr>
        <p:txBody>
          <a:bodyPr>
            <a:normAutofit fontScale="90000"/>
          </a:bodyPr>
          <a:lstStyle/>
          <a:p>
            <a:pPr lvl="0" algn="ctr"/>
            <a:r>
              <a:rPr lang="es-ES" dirty="0" smtClean="0"/>
              <a:t>CONCLUSIONES Y RECOMENDACIONES</a:t>
            </a:r>
            <a:endParaRPr lang="es-ES" dirty="0"/>
          </a:p>
        </p:txBody>
      </p:sp>
      <p:sp>
        <p:nvSpPr>
          <p:cNvPr id="3" name="2 Rectángulo">
            <a:hlinkClick r:id="rId2" action="ppaction://hlinksldjump"/>
          </p:cNvPr>
          <p:cNvSpPr/>
          <p:nvPr/>
        </p:nvSpPr>
        <p:spPr>
          <a:xfrm>
            <a:off x="7858148" y="6357934"/>
            <a:ext cx="128585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AGENDA</a:t>
            </a:r>
            <a:endParaRPr lang="es-ES" dirty="0"/>
          </a:p>
        </p:txBody>
      </p:sp>
      <p:sp>
        <p:nvSpPr>
          <p:cNvPr id="9" name="8 Rectángulo">
            <a:hlinkClick r:id="rId3" action="ppaction://hlinksldjump"/>
          </p:cNvPr>
          <p:cNvSpPr/>
          <p:nvPr/>
        </p:nvSpPr>
        <p:spPr>
          <a:xfrm>
            <a:off x="2915816" y="2636912"/>
            <a:ext cx="3500462" cy="500066"/>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C" dirty="0" smtClean="0">
                <a:solidFill>
                  <a:schemeClr val="bg1"/>
                </a:solidFill>
              </a:rPr>
              <a:t>RESULTADO</a:t>
            </a:r>
            <a:endParaRPr lang="es-ES" dirty="0">
              <a:solidFill>
                <a:schemeClr val="bg1"/>
              </a:solidFill>
            </a:endParaRPr>
          </a:p>
        </p:txBody>
      </p:sp>
      <p:sp>
        <p:nvSpPr>
          <p:cNvPr id="10" name="9 Rectángulo">
            <a:hlinkClick r:id="rId4" action="ppaction://hlinksldjump"/>
          </p:cNvPr>
          <p:cNvSpPr/>
          <p:nvPr/>
        </p:nvSpPr>
        <p:spPr>
          <a:xfrm>
            <a:off x="2915816" y="3418947"/>
            <a:ext cx="3500462" cy="500066"/>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S" dirty="0" smtClean="0">
                <a:solidFill>
                  <a:schemeClr val="bg1"/>
                </a:solidFill>
              </a:rPr>
              <a:t>CONCLUSIONES</a:t>
            </a:r>
            <a:endParaRPr lang="es-ES" dirty="0">
              <a:solidFill>
                <a:schemeClr val="bg1"/>
              </a:solidFill>
            </a:endParaRPr>
          </a:p>
        </p:txBody>
      </p:sp>
      <p:sp>
        <p:nvSpPr>
          <p:cNvPr id="11" name="10 Rectángulo">
            <a:hlinkClick r:id="rId5" action="ppaction://hlinksldjump"/>
          </p:cNvPr>
          <p:cNvSpPr/>
          <p:nvPr/>
        </p:nvSpPr>
        <p:spPr>
          <a:xfrm>
            <a:off x="2915816" y="4153070"/>
            <a:ext cx="3500462" cy="500066"/>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C" dirty="0" smtClean="0">
                <a:solidFill>
                  <a:schemeClr val="bg1"/>
                </a:solidFill>
              </a:rPr>
              <a:t>RECOMENDACIONES</a:t>
            </a:r>
            <a:endParaRPr lang="es-ES" dirty="0">
              <a:solidFill>
                <a:schemeClr val="bg1"/>
              </a:solidFill>
            </a:endParaRPr>
          </a:p>
        </p:txBody>
      </p:sp>
    </p:spTree>
    <p:extLst>
      <p:ext uri="{BB962C8B-B14F-4D97-AF65-F5344CB8AC3E}">
        <p14:creationId xmlns="" xmlns:p14="http://schemas.microsoft.com/office/powerpoint/2010/main" val="4140134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822920"/>
          </a:xfrm>
        </p:spPr>
        <p:style>
          <a:lnRef idx="1">
            <a:schemeClr val="accent2"/>
          </a:lnRef>
          <a:fillRef idx="3">
            <a:schemeClr val="accent2"/>
          </a:fillRef>
          <a:effectRef idx="2">
            <a:schemeClr val="accent2"/>
          </a:effectRef>
          <a:fontRef idx="minor">
            <a:schemeClr val="lt1"/>
          </a:fontRef>
        </p:style>
        <p:txBody>
          <a:bodyPr>
            <a:normAutofit/>
          </a:bodyPr>
          <a:lstStyle/>
          <a:p>
            <a:pPr marL="594360" lvl="2" algn="l" rtl="0">
              <a:spcBef>
                <a:spcPct val="0"/>
              </a:spcBef>
            </a:pPr>
            <a:r>
              <a:rPr lang="es-ES" sz="3200" kern="1200" dirty="0">
                <a:solidFill>
                  <a:schemeClr val="tx2"/>
                </a:solidFill>
                <a:latin typeface="+mj-lt"/>
                <a:ea typeface="+mj-ea"/>
                <a:cs typeface="+mj-cs"/>
              </a:rPr>
              <a:t>RESULTADOS</a:t>
            </a:r>
          </a:p>
        </p:txBody>
      </p:sp>
      <p:sp>
        <p:nvSpPr>
          <p:cNvPr id="4" name="3 CuadroTexto"/>
          <p:cNvSpPr txBox="1"/>
          <p:nvPr/>
        </p:nvSpPr>
        <p:spPr>
          <a:xfrm>
            <a:off x="755576" y="1988840"/>
            <a:ext cx="7632848" cy="369332"/>
          </a:xfrm>
          <a:prstGeom prst="rect">
            <a:avLst/>
          </a:prstGeom>
          <a:noFill/>
        </p:spPr>
        <p:txBody>
          <a:bodyPr wrap="square" rtlCol="0">
            <a:spAutoFit/>
          </a:bodyPr>
          <a:lstStyle/>
          <a:p>
            <a:pPr algn="ctr"/>
            <a:r>
              <a:rPr lang="es-ES" dirty="0" smtClean="0"/>
              <a:t>VISITAS LOCALES VS. VISITAS WEB</a:t>
            </a:r>
            <a:endParaRPr lang="es-ES" dirty="0"/>
          </a:p>
        </p:txBody>
      </p:sp>
      <p:sp>
        <p:nvSpPr>
          <p:cNvPr id="6" name="5 Rectángulo">
            <a:hlinkClick r:id="rId2" action="ppaction://hlinksldjump"/>
          </p:cNvPr>
          <p:cNvSpPr/>
          <p:nvPr/>
        </p:nvSpPr>
        <p:spPr>
          <a:xfrm>
            <a:off x="7680314" y="6385318"/>
            <a:ext cx="1500198" cy="500066"/>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C" dirty="0" smtClean="0"/>
              <a:t>VOLVER</a:t>
            </a:r>
            <a:endParaRPr lang="es-ES" dirty="0"/>
          </a:p>
        </p:txBody>
      </p:sp>
      <p:graphicFrame>
        <p:nvGraphicFramePr>
          <p:cNvPr id="7" name="6 Tabla"/>
          <p:cNvGraphicFramePr>
            <a:graphicFrameLocks noGrp="1"/>
          </p:cNvGraphicFramePr>
          <p:nvPr/>
        </p:nvGraphicFramePr>
        <p:xfrm>
          <a:off x="395536" y="2636912"/>
          <a:ext cx="8424927" cy="3098825"/>
        </p:xfrm>
        <a:graphic>
          <a:graphicData uri="http://schemas.openxmlformats.org/drawingml/2006/table">
            <a:tbl>
              <a:tblPr>
                <a:tableStyleId>{284E427A-3D55-4303-BF80-6455036E1DE7}</a:tableStyleId>
              </a:tblPr>
              <a:tblGrid>
                <a:gridCol w="915105"/>
                <a:gridCol w="596807"/>
                <a:gridCol w="596807"/>
                <a:gridCol w="596807"/>
                <a:gridCol w="596807"/>
                <a:gridCol w="596807"/>
                <a:gridCol w="596807"/>
                <a:gridCol w="596807"/>
                <a:gridCol w="596807"/>
                <a:gridCol w="596807"/>
                <a:gridCol w="596807"/>
                <a:gridCol w="596807"/>
                <a:gridCol w="596807"/>
                <a:gridCol w="348138"/>
              </a:tblGrid>
              <a:tr h="352379">
                <a:tc rowSpan="2">
                  <a:txBody>
                    <a:bodyPr/>
                    <a:lstStyle/>
                    <a:p>
                      <a:pPr algn="ctr" fontAlgn="b"/>
                      <a:r>
                        <a:rPr lang="es-ES" sz="1200" u="none" strike="noStrike" dirty="0"/>
                        <a:t> </a:t>
                      </a:r>
                      <a:endParaRPr lang="es-ES" sz="1200" b="0" i="0" u="none" strike="noStrike" dirty="0">
                        <a:solidFill>
                          <a:srgbClr val="000000"/>
                        </a:solidFill>
                        <a:latin typeface="Calibri"/>
                      </a:endParaRPr>
                    </a:p>
                  </a:txBody>
                  <a:tcPr marL="5398" marR="5398" marT="5398" marB="0" anchor="ctr"/>
                </a:tc>
                <a:tc gridSpan="4">
                  <a:txBody>
                    <a:bodyPr/>
                    <a:lstStyle/>
                    <a:p>
                      <a:pPr algn="ctr" fontAlgn="b"/>
                      <a:r>
                        <a:rPr lang="es-ES" sz="1200" u="none" strike="noStrike" dirty="0"/>
                        <a:t>AGOSTO</a:t>
                      </a:r>
                      <a:endParaRPr lang="es-ES" sz="1200" b="1" i="0" u="none" strike="noStrike" dirty="0">
                        <a:solidFill>
                          <a:srgbClr val="000000"/>
                        </a:solidFill>
                        <a:latin typeface="Calibri"/>
                      </a:endParaRPr>
                    </a:p>
                  </a:txBody>
                  <a:tcPr marL="5398" marR="5398" marT="5398" marB="0" anchor="ct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fontAlgn="b"/>
                      <a:r>
                        <a:rPr lang="es-ES" sz="1200" u="none" strike="noStrike" dirty="0"/>
                        <a:t>SEPTIEMBRE</a:t>
                      </a:r>
                      <a:endParaRPr lang="es-ES" sz="1200" b="1" i="0" u="none" strike="noStrike" dirty="0">
                        <a:solidFill>
                          <a:srgbClr val="000000"/>
                        </a:solidFill>
                        <a:latin typeface="Calibri"/>
                      </a:endParaRPr>
                    </a:p>
                  </a:txBody>
                  <a:tcPr marL="5398" marR="5398" marT="5398" marB="0" anchor="ct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fontAlgn="b"/>
                      <a:r>
                        <a:rPr lang="es-ES" sz="1200" u="none" strike="noStrike" dirty="0"/>
                        <a:t>OCTUBRE</a:t>
                      </a:r>
                      <a:endParaRPr lang="es-ES" sz="1200" b="1" i="0" u="none" strike="noStrike" dirty="0">
                        <a:solidFill>
                          <a:srgbClr val="000000"/>
                        </a:solidFill>
                        <a:latin typeface="Calibri"/>
                      </a:endParaRPr>
                    </a:p>
                  </a:txBody>
                  <a:tcPr marL="5398" marR="5398" marT="5398" marB="0"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r>
                        <a:rPr lang="es-ES" sz="1200" u="none" strike="noStrike" dirty="0"/>
                        <a:t> </a:t>
                      </a:r>
                      <a:endParaRPr lang="es-ES" sz="1200" b="1" i="0" u="none" strike="noStrike" dirty="0">
                        <a:solidFill>
                          <a:srgbClr val="000000"/>
                        </a:solidFill>
                        <a:latin typeface="Calibri"/>
                      </a:endParaRPr>
                    </a:p>
                  </a:txBody>
                  <a:tcPr marL="5398" marR="5398" marT="5398" marB="0" anchor="ctr"/>
                </a:tc>
              </a:tr>
              <a:tr h="614550">
                <a:tc vMerge="1">
                  <a:txBody>
                    <a:bodyPr/>
                    <a:lstStyle/>
                    <a:p>
                      <a:endParaRPr lang="es-EC"/>
                    </a:p>
                  </a:txBody>
                  <a:tcPr/>
                </a:tc>
                <a:tc>
                  <a:txBody>
                    <a:bodyPr/>
                    <a:lstStyle/>
                    <a:p>
                      <a:pPr algn="ctr" fontAlgn="b"/>
                      <a:r>
                        <a:rPr lang="es-ES" sz="1200" u="none" strike="noStrike" dirty="0" smtClean="0"/>
                        <a:t>Semana </a:t>
                      </a:r>
                      <a:r>
                        <a:rPr lang="es-ES" sz="1200" u="none" strike="noStrike" dirty="0"/>
                        <a:t>1</a:t>
                      </a:r>
                      <a:endParaRPr lang="es-ES" sz="1200" b="1"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smtClean="0"/>
                        <a:t>Semana </a:t>
                      </a:r>
                      <a:r>
                        <a:rPr lang="es-ES" sz="1200" u="none" strike="noStrike" dirty="0"/>
                        <a:t>2</a:t>
                      </a:r>
                      <a:endParaRPr lang="es-ES" sz="1200" b="1"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smtClean="0"/>
                        <a:t>Semana 3</a:t>
                      </a:r>
                      <a:endParaRPr lang="es-ES" sz="1200" b="1"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smtClean="0"/>
                        <a:t>Semana 4</a:t>
                      </a:r>
                      <a:endParaRPr lang="es-ES" sz="1200" b="1"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smtClean="0"/>
                        <a:t>Semana 5</a:t>
                      </a:r>
                      <a:endParaRPr lang="es-ES" sz="1200" b="1"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smtClean="0"/>
                        <a:t>Semana 6</a:t>
                      </a:r>
                      <a:endParaRPr lang="es-ES" sz="1200" b="1"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smtClean="0"/>
                        <a:t>Semana 7</a:t>
                      </a:r>
                      <a:endParaRPr lang="es-ES" sz="1200" b="1"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smtClean="0"/>
                        <a:t>Semana 8</a:t>
                      </a:r>
                      <a:endParaRPr lang="es-ES" sz="1200" b="1"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smtClean="0"/>
                        <a:t>Semana 9</a:t>
                      </a:r>
                      <a:endParaRPr lang="es-ES" sz="1200" b="1"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smtClean="0"/>
                        <a:t>Semana 10</a:t>
                      </a:r>
                      <a:endParaRPr lang="es-ES" sz="1200" b="1"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smtClean="0"/>
                        <a:t>Semana 11</a:t>
                      </a:r>
                      <a:endParaRPr lang="es-ES" sz="1200" b="1"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smtClean="0"/>
                        <a:t>Semana 12</a:t>
                      </a:r>
                      <a:endParaRPr lang="es-ES" sz="1200" b="1"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smtClean="0"/>
                        <a:t>Total</a:t>
                      </a:r>
                      <a:endParaRPr lang="es-ES" sz="1200" b="1" i="0" u="none" strike="noStrike" dirty="0">
                        <a:solidFill>
                          <a:srgbClr val="000000"/>
                        </a:solidFill>
                        <a:latin typeface="Calibri"/>
                      </a:endParaRPr>
                    </a:p>
                  </a:txBody>
                  <a:tcPr marL="5398" marR="5398" marT="5398" marB="0" anchor="ctr"/>
                </a:tc>
              </a:tr>
              <a:tr h="704759">
                <a:tc>
                  <a:txBody>
                    <a:bodyPr/>
                    <a:lstStyle/>
                    <a:p>
                      <a:pPr algn="ctr" fontAlgn="b"/>
                      <a:r>
                        <a:rPr lang="es-ES" sz="1200" u="none" strike="noStrike" dirty="0"/>
                        <a:t>Número de </a:t>
                      </a:r>
                      <a:br>
                        <a:rPr lang="es-ES" sz="1200" u="none" strike="noStrike" dirty="0"/>
                      </a:br>
                      <a:r>
                        <a:rPr lang="es-ES" sz="1200" u="none" strike="noStrike" dirty="0"/>
                        <a:t>Visitas</a:t>
                      </a:r>
                      <a:endParaRPr lang="es-ES" sz="1200" b="1"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10</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28</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32</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21</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60</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45</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53</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62</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68</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92</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79</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113</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663</a:t>
                      </a:r>
                      <a:endParaRPr lang="es-ES" sz="1200" b="0" i="0" u="none" strike="noStrike" dirty="0">
                        <a:solidFill>
                          <a:srgbClr val="000000"/>
                        </a:solidFill>
                        <a:latin typeface="Calibri"/>
                      </a:endParaRPr>
                    </a:p>
                  </a:txBody>
                  <a:tcPr marL="5398" marR="5398" marT="5398" marB="0" anchor="ctr"/>
                </a:tc>
              </a:tr>
              <a:tr h="704759">
                <a:tc>
                  <a:txBody>
                    <a:bodyPr/>
                    <a:lstStyle/>
                    <a:p>
                      <a:pPr algn="ctr" fontAlgn="b"/>
                      <a:r>
                        <a:rPr lang="es-ES" sz="1200" u="none" strike="noStrike" dirty="0"/>
                        <a:t>Número de Visitas </a:t>
                      </a:r>
                      <a:br>
                        <a:rPr lang="es-ES" sz="1200" u="none" strike="noStrike" dirty="0"/>
                      </a:br>
                      <a:r>
                        <a:rPr lang="es-ES" sz="1200" u="none" strike="noStrike" dirty="0"/>
                        <a:t>al Local</a:t>
                      </a:r>
                      <a:endParaRPr lang="es-ES" sz="1200" b="1"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33</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38</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35</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30</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43</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37</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29</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34</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25</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33</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39</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12</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388</a:t>
                      </a:r>
                      <a:endParaRPr lang="es-ES" sz="1200" b="0" i="0" u="none" strike="noStrike" dirty="0">
                        <a:solidFill>
                          <a:srgbClr val="000000"/>
                        </a:solidFill>
                        <a:latin typeface="Calibri"/>
                      </a:endParaRPr>
                    </a:p>
                  </a:txBody>
                  <a:tcPr marL="5398" marR="5398" marT="5398" marB="0" anchor="ctr"/>
                </a:tc>
              </a:tr>
              <a:tr h="722378">
                <a:tc>
                  <a:txBody>
                    <a:bodyPr/>
                    <a:lstStyle/>
                    <a:p>
                      <a:pPr algn="ctr" fontAlgn="b"/>
                      <a:r>
                        <a:rPr lang="es-ES" sz="1200" u="none" strike="noStrike" dirty="0"/>
                        <a:t>Total </a:t>
                      </a:r>
                      <a:br>
                        <a:rPr lang="es-ES" sz="1200" u="none" strike="noStrike" dirty="0"/>
                      </a:br>
                      <a:r>
                        <a:rPr lang="es-ES" sz="1200" u="none" strike="noStrike" dirty="0"/>
                        <a:t>Visitas</a:t>
                      </a:r>
                      <a:endParaRPr lang="es-ES" sz="1200" b="1"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43</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66</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67</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51</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103</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82</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82</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96</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93</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125</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118</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125</a:t>
                      </a:r>
                      <a:endParaRPr lang="es-ES" sz="1200" b="0" i="0" u="none" strike="noStrike" dirty="0">
                        <a:solidFill>
                          <a:srgbClr val="000000"/>
                        </a:solidFill>
                        <a:latin typeface="Calibri"/>
                      </a:endParaRPr>
                    </a:p>
                  </a:txBody>
                  <a:tcPr marL="5398" marR="5398" marT="5398" marB="0" anchor="ctr"/>
                </a:tc>
                <a:tc>
                  <a:txBody>
                    <a:bodyPr/>
                    <a:lstStyle/>
                    <a:p>
                      <a:pPr algn="ctr" fontAlgn="b"/>
                      <a:r>
                        <a:rPr lang="es-ES" sz="1200" u="none" strike="noStrike" dirty="0"/>
                        <a:t>1051</a:t>
                      </a:r>
                      <a:endParaRPr lang="es-ES" sz="1200" b="0" i="0" u="none" strike="noStrike" dirty="0">
                        <a:solidFill>
                          <a:srgbClr val="000000"/>
                        </a:solidFill>
                        <a:latin typeface="Calibri"/>
                      </a:endParaRPr>
                    </a:p>
                  </a:txBody>
                  <a:tcPr marL="5398" marR="5398" marT="5398" marB="0" anchor="ctr"/>
                </a:tc>
              </a:tr>
            </a:tbl>
          </a:graphicData>
        </a:graphic>
      </p:graphicFrame>
    </p:spTree>
    <p:extLst>
      <p:ext uri="{BB962C8B-B14F-4D97-AF65-F5344CB8AC3E}">
        <p14:creationId xmlns="" xmlns:p14="http://schemas.microsoft.com/office/powerpoint/2010/main" val="891633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t>AGENDA</a:t>
            </a:r>
            <a:endParaRPr lang="es-ES" dirty="0"/>
          </a:p>
        </p:txBody>
      </p:sp>
      <p:sp>
        <p:nvSpPr>
          <p:cNvPr id="4" name="3 Rectángulo">
            <a:hlinkClick r:id="rId2" action="ppaction://hlinksldjump"/>
          </p:cNvPr>
          <p:cNvSpPr/>
          <p:nvPr/>
        </p:nvSpPr>
        <p:spPr>
          <a:xfrm>
            <a:off x="3203848" y="2178835"/>
            <a:ext cx="3000396" cy="500066"/>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C" dirty="0" smtClean="0"/>
              <a:t>INTRODUCCIÓN</a:t>
            </a:r>
            <a:endParaRPr lang="es-ES" dirty="0"/>
          </a:p>
        </p:txBody>
      </p:sp>
      <p:sp>
        <p:nvSpPr>
          <p:cNvPr id="5" name="4 Rectángulo">
            <a:hlinkClick r:id="rId3" action="ppaction://hlinksldjump"/>
          </p:cNvPr>
          <p:cNvSpPr/>
          <p:nvPr/>
        </p:nvSpPr>
        <p:spPr>
          <a:xfrm>
            <a:off x="3203848" y="2750339"/>
            <a:ext cx="3000396" cy="500066"/>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C" dirty="0" smtClean="0"/>
              <a:t>MARCO TEÓRICO</a:t>
            </a:r>
            <a:endParaRPr lang="es-ES" dirty="0"/>
          </a:p>
        </p:txBody>
      </p:sp>
      <p:sp>
        <p:nvSpPr>
          <p:cNvPr id="6" name="5 Rectángulo">
            <a:hlinkClick r:id="rId4" action="ppaction://hlinksldjump"/>
          </p:cNvPr>
          <p:cNvSpPr/>
          <p:nvPr/>
        </p:nvSpPr>
        <p:spPr>
          <a:xfrm>
            <a:off x="3203848" y="3321843"/>
            <a:ext cx="3000396" cy="500066"/>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C" dirty="0" smtClean="0"/>
              <a:t>ANÁLISIS Y DISEÑO</a:t>
            </a:r>
            <a:endParaRPr lang="es-ES" dirty="0"/>
          </a:p>
        </p:txBody>
      </p:sp>
      <p:sp>
        <p:nvSpPr>
          <p:cNvPr id="7" name="6 Rectángulo">
            <a:hlinkClick r:id="rId5" action="ppaction://hlinksldjump"/>
          </p:cNvPr>
          <p:cNvSpPr/>
          <p:nvPr/>
        </p:nvSpPr>
        <p:spPr>
          <a:xfrm>
            <a:off x="3203848" y="3893347"/>
            <a:ext cx="3000396" cy="500066"/>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C" dirty="0" smtClean="0"/>
              <a:t>CONCLUSIONES Y RECOMENDACIONES</a:t>
            </a: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hlinkClick r:id="rId2" action="ppaction://hlinksldjump"/>
          </p:cNvPr>
          <p:cNvSpPr/>
          <p:nvPr/>
        </p:nvSpPr>
        <p:spPr>
          <a:xfrm>
            <a:off x="7680314" y="6385318"/>
            <a:ext cx="1500198" cy="500066"/>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C" dirty="0" smtClean="0"/>
              <a:t>VOLVER</a:t>
            </a:r>
            <a:endParaRPr lang="es-ES" dirty="0"/>
          </a:p>
        </p:txBody>
      </p:sp>
      <p:graphicFrame>
        <p:nvGraphicFramePr>
          <p:cNvPr id="5" name="4 Gráfico"/>
          <p:cNvGraphicFramePr/>
          <p:nvPr/>
        </p:nvGraphicFramePr>
        <p:xfrm>
          <a:off x="971600" y="836712"/>
          <a:ext cx="7920880" cy="4968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4266765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01824"/>
            <a:ext cx="8229600" cy="966936"/>
          </a:xfrm>
        </p:spPr>
        <p:style>
          <a:lnRef idx="2">
            <a:schemeClr val="accent6"/>
          </a:lnRef>
          <a:fillRef idx="1">
            <a:schemeClr val="lt1"/>
          </a:fillRef>
          <a:effectRef idx="0">
            <a:schemeClr val="accent6"/>
          </a:effectRef>
          <a:fontRef idx="minor">
            <a:schemeClr val="dk1"/>
          </a:fontRef>
        </p:style>
        <p:txBody>
          <a:bodyPr>
            <a:normAutofit/>
          </a:bodyPr>
          <a:lstStyle/>
          <a:p>
            <a:pPr marL="594360" lvl="2" algn="l" rtl="0">
              <a:spcBef>
                <a:spcPct val="0"/>
              </a:spcBef>
            </a:pPr>
            <a:r>
              <a:rPr lang="es-EC" sz="3200" kern="1200" dirty="0">
                <a:solidFill>
                  <a:schemeClr val="accent2">
                    <a:lumMod val="75000"/>
                  </a:schemeClr>
                </a:solidFill>
                <a:latin typeface="+mj-lt"/>
                <a:ea typeface="+mj-ea"/>
                <a:cs typeface="+mj-cs"/>
              </a:rPr>
              <a:t>CONCLUSIONES</a:t>
            </a:r>
            <a:endParaRPr lang="es-ES" sz="3200" kern="1200" dirty="0">
              <a:solidFill>
                <a:schemeClr val="accent2">
                  <a:lumMod val="75000"/>
                </a:schemeClr>
              </a:solidFill>
              <a:latin typeface="+mj-lt"/>
              <a:ea typeface="+mj-ea"/>
              <a:cs typeface="+mj-cs"/>
            </a:endParaRPr>
          </a:p>
        </p:txBody>
      </p:sp>
      <p:sp>
        <p:nvSpPr>
          <p:cNvPr id="7" name="1 Marcador de contenido"/>
          <p:cNvSpPr>
            <a:spLocks noGrp="1"/>
          </p:cNvSpPr>
          <p:nvPr>
            <p:ph sz="half" idx="1"/>
          </p:nvPr>
        </p:nvSpPr>
        <p:spPr>
          <a:xfrm>
            <a:off x="457200" y="1737320"/>
            <a:ext cx="4546848" cy="4427984"/>
          </a:xfrm>
          <a:ln>
            <a:solidFill>
              <a:schemeClr val="accent6"/>
            </a:solidFill>
          </a:ln>
        </p:spPr>
        <p:style>
          <a:lnRef idx="2">
            <a:schemeClr val="accent1"/>
          </a:lnRef>
          <a:fillRef idx="1">
            <a:schemeClr val="lt1"/>
          </a:fillRef>
          <a:effectRef idx="0">
            <a:schemeClr val="accent1"/>
          </a:effectRef>
          <a:fontRef idx="minor">
            <a:schemeClr val="dk1"/>
          </a:fontRef>
        </p:style>
        <p:txBody>
          <a:bodyPr>
            <a:normAutofit lnSpcReduction="10000"/>
          </a:bodyPr>
          <a:lstStyle/>
          <a:p>
            <a:pPr lvl="0" algn="just"/>
            <a:r>
              <a:rPr lang="es-EC" sz="2200" dirty="0" smtClean="0"/>
              <a:t>Las pequeñas y medianas empresas no disponen de una herramienta E-Commerce</a:t>
            </a:r>
            <a:endParaRPr lang="es-ES" sz="2200" dirty="0" smtClean="0"/>
          </a:p>
          <a:p>
            <a:pPr lvl="0" algn="just"/>
            <a:r>
              <a:rPr lang="es-EC" sz="2200" dirty="0" smtClean="0"/>
              <a:t>Oscommerce, brinda muchas facilidades de diseño al ser una herramienta de uso libre</a:t>
            </a:r>
            <a:endParaRPr lang="es-ES" sz="2200" dirty="0" smtClean="0"/>
          </a:p>
          <a:p>
            <a:pPr lvl="0" algn="just"/>
            <a:r>
              <a:rPr lang="es-EC" sz="2200" dirty="0" smtClean="0"/>
              <a:t>Oscommerce creó competitividad y eficiencia en los procesos de la empresa.</a:t>
            </a:r>
          </a:p>
          <a:p>
            <a:pPr algn="just"/>
            <a:r>
              <a:rPr lang="es-EC" sz="2200" dirty="0" smtClean="0"/>
              <a:t>Extreme Programing colaboró generando comodidad, al momento de realizar los cambios y ajustes necesarios.</a:t>
            </a:r>
            <a:endParaRPr lang="es-ES" sz="2200" dirty="0" smtClean="0"/>
          </a:p>
          <a:p>
            <a:pPr algn="just"/>
            <a:endParaRPr lang="es-ES" dirty="0"/>
          </a:p>
        </p:txBody>
      </p:sp>
      <p:sp>
        <p:nvSpPr>
          <p:cNvPr id="4" name="3 Rectángulo">
            <a:hlinkClick r:id="rId2" action="ppaction://hlinksldjump"/>
          </p:cNvPr>
          <p:cNvSpPr/>
          <p:nvPr/>
        </p:nvSpPr>
        <p:spPr>
          <a:xfrm>
            <a:off x="7680314" y="6385318"/>
            <a:ext cx="1500198" cy="500066"/>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C" dirty="0" smtClean="0"/>
              <a:t>VOLVER</a:t>
            </a:r>
            <a:endParaRPr lang="es-ES" dirty="0"/>
          </a:p>
        </p:txBody>
      </p:sp>
      <p:pic>
        <p:nvPicPr>
          <p:cNvPr id="5122" name="Picture 2" descr="http://equilibrioemocional.com.ar/wp-content/uploads/2010/07/pensando.bmp"/>
          <p:cNvPicPr>
            <a:picLocks noChangeAspect="1" noChangeArrowheads="1"/>
          </p:cNvPicPr>
          <p:nvPr/>
        </p:nvPicPr>
        <p:blipFill>
          <a:blip r:embed="rId3" cstate="print"/>
          <a:srcRect/>
          <a:stretch>
            <a:fillRect/>
          </a:stretch>
        </p:blipFill>
        <p:spPr bwMode="auto">
          <a:xfrm>
            <a:off x="5580112" y="2348880"/>
            <a:ext cx="3081380" cy="33843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73832"/>
            <a:ext cx="8229600" cy="894928"/>
          </a:xfrm>
        </p:spPr>
        <p:style>
          <a:lnRef idx="3">
            <a:schemeClr val="lt1"/>
          </a:lnRef>
          <a:fillRef idx="1">
            <a:schemeClr val="accent3"/>
          </a:fillRef>
          <a:effectRef idx="1">
            <a:schemeClr val="accent3"/>
          </a:effectRef>
          <a:fontRef idx="minor">
            <a:schemeClr val="lt1"/>
          </a:fontRef>
        </p:style>
        <p:txBody>
          <a:bodyPr>
            <a:normAutofit/>
          </a:bodyPr>
          <a:lstStyle/>
          <a:p>
            <a:pPr marL="594360" lvl="2" algn="l" rtl="0">
              <a:spcBef>
                <a:spcPct val="0"/>
              </a:spcBef>
            </a:pPr>
            <a:r>
              <a:rPr lang="es-ES" sz="3200" kern="1200" dirty="0" smtClean="0">
                <a:solidFill>
                  <a:schemeClr val="tx2"/>
                </a:solidFill>
                <a:latin typeface="+mj-lt"/>
                <a:ea typeface="+mj-ea"/>
                <a:cs typeface="+mj-cs"/>
              </a:rPr>
              <a:t>RECOMENDACIONES</a:t>
            </a:r>
            <a:endParaRPr lang="es-ES" sz="3200" kern="1200" dirty="0">
              <a:solidFill>
                <a:schemeClr val="tx2"/>
              </a:solidFill>
              <a:latin typeface="+mj-lt"/>
              <a:ea typeface="+mj-ea"/>
              <a:cs typeface="+mj-cs"/>
            </a:endParaRPr>
          </a:p>
        </p:txBody>
      </p:sp>
      <p:sp>
        <p:nvSpPr>
          <p:cNvPr id="6" name="2 Marcador de contenido"/>
          <p:cNvSpPr>
            <a:spLocks noGrp="1"/>
          </p:cNvSpPr>
          <p:nvPr>
            <p:ph sz="half" idx="1"/>
          </p:nvPr>
        </p:nvSpPr>
        <p:spPr>
          <a:xfrm>
            <a:off x="457200" y="1772816"/>
            <a:ext cx="4402832" cy="4323184"/>
          </a:xfrm>
        </p:spPr>
        <p:style>
          <a:lnRef idx="2">
            <a:schemeClr val="accent3"/>
          </a:lnRef>
          <a:fillRef idx="1">
            <a:schemeClr val="lt1"/>
          </a:fillRef>
          <a:effectRef idx="0">
            <a:schemeClr val="accent3"/>
          </a:effectRef>
          <a:fontRef idx="minor">
            <a:schemeClr val="dk1"/>
          </a:fontRef>
        </p:style>
        <p:txBody>
          <a:bodyPr>
            <a:normAutofit fontScale="85000" lnSpcReduction="20000"/>
          </a:bodyPr>
          <a:lstStyle/>
          <a:p>
            <a:pPr lvl="0" algn="just"/>
            <a:r>
              <a:rPr lang="es-ES" sz="2800" dirty="0" smtClean="0"/>
              <a:t>Se </a:t>
            </a:r>
            <a:r>
              <a:rPr lang="es-EC" sz="2800" dirty="0" smtClean="0"/>
              <a:t>recomienda que las pequeñas y medianas empresas consideren la implementación el gestor OsCommerce.	</a:t>
            </a:r>
            <a:endParaRPr lang="es-ES" sz="2800" dirty="0" smtClean="0"/>
          </a:p>
          <a:p>
            <a:pPr lvl="0" algn="just"/>
            <a:r>
              <a:rPr lang="es-EC" sz="2800" dirty="0" smtClean="0"/>
              <a:t>Incluir en la malla curricular el tema de herramientas de comercio electrónico. </a:t>
            </a:r>
            <a:endParaRPr lang="es-ES" sz="2800" dirty="0" smtClean="0"/>
          </a:p>
          <a:p>
            <a:pPr lvl="0" algn="just"/>
            <a:r>
              <a:rPr lang="es-EC" sz="2800" dirty="0" smtClean="0"/>
              <a:t>Se sugiere realizar las pruebas correspondientes en equipos que no sean parte de la empresa hasta que el software esté debidamente corregido.</a:t>
            </a:r>
            <a:endParaRPr lang="es-ES" sz="2800" dirty="0" smtClean="0">
              <a:latin typeface="Arial" pitchFamily="34" charset="0"/>
              <a:cs typeface="Arial" pitchFamily="34" charset="0"/>
            </a:endParaRPr>
          </a:p>
        </p:txBody>
      </p:sp>
      <p:sp>
        <p:nvSpPr>
          <p:cNvPr id="4" name="3 Rectángulo">
            <a:hlinkClick r:id="rId2" action="ppaction://hlinksldjump"/>
          </p:cNvPr>
          <p:cNvSpPr/>
          <p:nvPr/>
        </p:nvSpPr>
        <p:spPr>
          <a:xfrm>
            <a:off x="7680314" y="6385318"/>
            <a:ext cx="1500198" cy="500066"/>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C" dirty="0" smtClean="0"/>
              <a:t>VOLVER</a:t>
            </a:r>
            <a:endParaRPr lang="es-ES" dirty="0"/>
          </a:p>
        </p:txBody>
      </p:sp>
      <p:pic>
        <p:nvPicPr>
          <p:cNvPr id="3074" name="Picture 2" descr="http://i22.servimg.com/u/f22/12/42/68/51/recomi10.jpg"/>
          <p:cNvPicPr>
            <a:picLocks noChangeAspect="1" noChangeArrowheads="1"/>
          </p:cNvPicPr>
          <p:nvPr/>
        </p:nvPicPr>
        <p:blipFill>
          <a:blip r:embed="rId3" cstate="print"/>
          <a:stretch>
            <a:fillRect/>
          </a:stretch>
        </p:blipFill>
        <p:spPr bwMode="auto">
          <a:xfrm flipH="1">
            <a:off x="5292080" y="2204864"/>
            <a:ext cx="3428859" cy="351663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elplanetamedita.com/wp-content/uploads/2013/09/gracias-12361.png"/>
          <p:cNvPicPr>
            <a:picLocks noChangeAspect="1" noChangeArrowheads="1"/>
          </p:cNvPicPr>
          <p:nvPr/>
        </p:nvPicPr>
        <p:blipFill>
          <a:blip r:embed="rId2" cstate="print"/>
          <a:srcRect/>
          <a:stretch>
            <a:fillRect/>
          </a:stretch>
        </p:blipFill>
        <p:spPr bwMode="auto">
          <a:xfrm>
            <a:off x="1835696" y="1916832"/>
            <a:ext cx="5712521" cy="4000104"/>
          </a:xfrm>
          <a:prstGeom prst="rect">
            <a:avLst/>
          </a:prstGeom>
          <a:noFill/>
        </p:spPr>
      </p:pic>
    </p:spTree>
    <p:extLst>
      <p:ext uri="{BB962C8B-B14F-4D97-AF65-F5344CB8AC3E}">
        <p14:creationId xmlns="" xmlns:p14="http://schemas.microsoft.com/office/powerpoint/2010/main" val="4116041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t>INTRODUCCIÓN</a:t>
            </a:r>
            <a:endParaRPr lang="es-ES" dirty="0"/>
          </a:p>
        </p:txBody>
      </p:sp>
      <p:sp>
        <p:nvSpPr>
          <p:cNvPr id="4" name="3 Rectángulo">
            <a:hlinkClick r:id="rId2" action="ppaction://hlinksldjump"/>
          </p:cNvPr>
          <p:cNvSpPr/>
          <p:nvPr/>
        </p:nvSpPr>
        <p:spPr>
          <a:xfrm>
            <a:off x="3275856" y="2780928"/>
            <a:ext cx="3000396" cy="642942"/>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C" dirty="0" smtClean="0"/>
              <a:t>PLANTEAMIENTO DEL PROBLEMA</a:t>
            </a:r>
            <a:endParaRPr lang="es-ES" dirty="0"/>
          </a:p>
        </p:txBody>
      </p:sp>
      <p:sp>
        <p:nvSpPr>
          <p:cNvPr id="5" name="4 Rectángulo">
            <a:hlinkClick r:id="rId3" action="ppaction://hlinksldjump"/>
          </p:cNvPr>
          <p:cNvSpPr/>
          <p:nvPr/>
        </p:nvSpPr>
        <p:spPr>
          <a:xfrm>
            <a:off x="3275856" y="3495308"/>
            <a:ext cx="3000396" cy="500066"/>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C" dirty="0" smtClean="0"/>
              <a:t>JUSTIFICACIÓN</a:t>
            </a:r>
            <a:endParaRPr lang="es-ES" dirty="0"/>
          </a:p>
        </p:txBody>
      </p:sp>
      <p:sp>
        <p:nvSpPr>
          <p:cNvPr id="7" name="6 Rectángulo">
            <a:hlinkClick r:id="rId4" action="ppaction://hlinksldjump"/>
          </p:cNvPr>
          <p:cNvSpPr/>
          <p:nvPr/>
        </p:nvSpPr>
        <p:spPr>
          <a:xfrm>
            <a:off x="3275856" y="4062252"/>
            <a:ext cx="3000396" cy="500066"/>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C" dirty="0" smtClean="0"/>
              <a:t>OBJETIVOS</a:t>
            </a:r>
            <a:endParaRPr lang="es-ES" dirty="0"/>
          </a:p>
        </p:txBody>
      </p:sp>
      <p:sp>
        <p:nvSpPr>
          <p:cNvPr id="8" name="7 Rectángulo">
            <a:hlinkClick r:id="rId5" action="ppaction://hlinksldjump"/>
          </p:cNvPr>
          <p:cNvSpPr/>
          <p:nvPr/>
        </p:nvSpPr>
        <p:spPr>
          <a:xfrm>
            <a:off x="7858148" y="6357934"/>
            <a:ext cx="128585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AGENDA</a:t>
            </a: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endParaRPr lang="es-EC" dirty="0" smtClean="0"/>
          </a:p>
          <a:p>
            <a:pPr lvl="1" algn="just"/>
            <a:endParaRPr lang="es-EC" dirty="0" smtClean="0"/>
          </a:p>
        </p:txBody>
      </p:sp>
      <p:sp>
        <p:nvSpPr>
          <p:cNvPr id="2" name="1 Título"/>
          <p:cNvSpPr>
            <a:spLocks noGrp="1"/>
          </p:cNvSpPr>
          <p:nvPr>
            <p:ph type="title"/>
          </p:nvPr>
        </p:nvSpPr>
        <p:spPr/>
        <p:txBody>
          <a:bodyPr/>
          <a:lstStyle/>
          <a:p>
            <a:r>
              <a:rPr lang="es-EC" dirty="0" smtClean="0"/>
              <a:t>Planteamiento del problema</a:t>
            </a:r>
            <a:endParaRPr lang="en-US" dirty="0"/>
          </a:p>
        </p:txBody>
      </p:sp>
      <p:graphicFrame>
        <p:nvGraphicFramePr>
          <p:cNvPr id="4" name="3 Diagrama"/>
          <p:cNvGraphicFramePr/>
          <p:nvPr>
            <p:extLst>
              <p:ext uri="{D42A27DB-BD31-4B8C-83A1-F6EECF244321}">
                <p14:modId xmlns="" xmlns:p14="http://schemas.microsoft.com/office/powerpoint/2010/main" val="3775692578"/>
              </p:ext>
            </p:extLst>
          </p:nvPr>
        </p:nvGraphicFramePr>
        <p:xfrm>
          <a:off x="467544" y="2060848"/>
          <a:ext cx="8229600" cy="1710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9 Rectángulo">
            <a:hlinkClick r:id="rId8" action="ppaction://hlinksldjump"/>
          </p:cNvPr>
          <p:cNvSpPr/>
          <p:nvPr/>
        </p:nvSpPr>
        <p:spPr>
          <a:xfrm>
            <a:off x="7643802" y="6357934"/>
            <a:ext cx="1500198" cy="500066"/>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C" dirty="0" smtClean="0"/>
              <a:t>VOLVER</a:t>
            </a:r>
            <a:endParaRPr lang="es-ES" dirty="0"/>
          </a:p>
        </p:txBody>
      </p:sp>
      <p:pic>
        <p:nvPicPr>
          <p:cNvPr id="52226" name="Picture 2" descr="http://www.marketingdirecto.com/wp-content/uploads/2012/08/Tiempo-trabajo.jpg"/>
          <p:cNvPicPr>
            <a:picLocks noChangeAspect="1" noChangeArrowheads="1"/>
          </p:cNvPicPr>
          <p:nvPr/>
        </p:nvPicPr>
        <p:blipFill>
          <a:blip r:embed="rId9" cstate="print"/>
          <a:srcRect/>
          <a:stretch>
            <a:fillRect/>
          </a:stretch>
        </p:blipFill>
        <p:spPr bwMode="auto">
          <a:xfrm>
            <a:off x="539552" y="3645024"/>
            <a:ext cx="2016224" cy="1800200"/>
          </a:xfrm>
          <a:prstGeom prst="rect">
            <a:avLst/>
          </a:prstGeom>
          <a:ln>
            <a:noFill/>
          </a:ln>
          <a:effectLst>
            <a:softEdge rad="112500"/>
          </a:effectLst>
        </p:spPr>
      </p:pic>
      <p:pic>
        <p:nvPicPr>
          <p:cNvPr id="52228" name="Picture 4" descr="http://gm3s.com.mx/blog/wp-content/uploads/2012/02/inventario1.gif"/>
          <p:cNvPicPr>
            <a:picLocks noChangeAspect="1" noChangeArrowheads="1"/>
          </p:cNvPicPr>
          <p:nvPr/>
        </p:nvPicPr>
        <p:blipFill>
          <a:blip r:embed="rId10" cstate="print"/>
          <a:srcRect/>
          <a:stretch>
            <a:fillRect/>
          </a:stretch>
        </p:blipFill>
        <p:spPr bwMode="auto">
          <a:xfrm>
            <a:off x="2555776" y="3717032"/>
            <a:ext cx="1943992" cy="1631550"/>
          </a:xfrm>
          <a:prstGeom prst="rect">
            <a:avLst/>
          </a:prstGeom>
          <a:noFill/>
        </p:spPr>
      </p:pic>
      <p:pic>
        <p:nvPicPr>
          <p:cNvPr id="52230" name="Picture 6" descr="http://us.123rf.com/400wm/400/400/blueximages/blueximages0905/blueximages090500127/4923917-dos-personas-de-negocios-estan-comprobando-las-cotizaciones-bursatiles.jpg"/>
          <p:cNvPicPr>
            <a:picLocks noChangeAspect="1" noChangeArrowheads="1"/>
          </p:cNvPicPr>
          <p:nvPr/>
        </p:nvPicPr>
        <p:blipFill>
          <a:blip r:embed="rId11" cstate="print"/>
          <a:srcRect/>
          <a:stretch>
            <a:fillRect/>
          </a:stretch>
        </p:blipFill>
        <p:spPr bwMode="auto">
          <a:xfrm>
            <a:off x="4499992" y="3688408"/>
            <a:ext cx="2016000" cy="1684808"/>
          </a:xfrm>
          <a:prstGeom prst="rect">
            <a:avLst/>
          </a:prstGeom>
          <a:ln>
            <a:noFill/>
          </a:ln>
          <a:effectLst>
            <a:softEdge rad="112500"/>
          </a:effectLst>
        </p:spPr>
      </p:pic>
      <p:pic>
        <p:nvPicPr>
          <p:cNvPr id="52232" name="Picture 8" descr="http://static.cnnexpansion.com/media/2009/07/30/dinero_1.jpg"/>
          <p:cNvPicPr>
            <a:picLocks noChangeAspect="1" noChangeArrowheads="1"/>
          </p:cNvPicPr>
          <p:nvPr/>
        </p:nvPicPr>
        <p:blipFill>
          <a:blip r:embed="rId12" cstate="print"/>
          <a:srcRect/>
          <a:stretch>
            <a:fillRect/>
          </a:stretch>
        </p:blipFill>
        <p:spPr bwMode="auto">
          <a:xfrm>
            <a:off x="6516216" y="3717032"/>
            <a:ext cx="2016000" cy="15841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EC" dirty="0" smtClean="0"/>
              <a:t>Mercado competitivo</a:t>
            </a:r>
          </a:p>
          <a:p>
            <a:pPr algn="just"/>
            <a:r>
              <a:rPr lang="es-EC" dirty="0" smtClean="0"/>
              <a:t>Utilización continua del Internet</a:t>
            </a:r>
          </a:p>
          <a:p>
            <a:pPr algn="just"/>
            <a:r>
              <a:rPr lang="es-EC" dirty="0" smtClean="0"/>
              <a:t>Comercio electrónico </a:t>
            </a:r>
          </a:p>
          <a:p>
            <a:pPr lvl="1" algn="just"/>
            <a:r>
              <a:rPr lang="es-EC" dirty="0" smtClean="0"/>
              <a:t>Marketing</a:t>
            </a:r>
          </a:p>
          <a:p>
            <a:pPr lvl="1" algn="just"/>
            <a:r>
              <a:rPr lang="es-EC" dirty="0" smtClean="0"/>
              <a:t>Atención personalizada.</a:t>
            </a:r>
          </a:p>
          <a:p>
            <a:pPr lvl="1" algn="just"/>
            <a:r>
              <a:rPr lang="es-EC" dirty="0" smtClean="0"/>
              <a:t>Ampliación de mercado</a:t>
            </a:r>
          </a:p>
          <a:p>
            <a:pPr algn="just"/>
            <a:r>
              <a:rPr lang="es-EC" dirty="0" smtClean="0"/>
              <a:t>Transición tecnológica</a:t>
            </a:r>
            <a:endParaRPr lang="en-US" dirty="0"/>
          </a:p>
        </p:txBody>
      </p:sp>
      <p:sp>
        <p:nvSpPr>
          <p:cNvPr id="2" name="1 Título"/>
          <p:cNvSpPr>
            <a:spLocks noGrp="1"/>
          </p:cNvSpPr>
          <p:nvPr>
            <p:ph type="title"/>
          </p:nvPr>
        </p:nvSpPr>
        <p:spPr/>
        <p:txBody>
          <a:bodyPr/>
          <a:lstStyle/>
          <a:p>
            <a:r>
              <a:rPr lang="es-EC" dirty="0" smtClean="0"/>
              <a:t>Justificación</a:t>
            </a:r>
            <a:endParaRPr lang="en-US" dirty="0"/>
          </a:p>
        </p:txBody>
      </p:sp>
      <p:pic>
        <p:nvPicPr>
          <p:cNvPr id="9" name="Picture 6" descr="http://www.lgeoresearch.com/img/MashupHandshake.jpg"/>
          <p:cNvPicPr>
            <a:picLocks noChangeAspect="1" noChangeArrowheads="1"/>
          </p:cNvPicPr>
          <p:nvPr/>
        </p:nvPicPr>
        <p:blipFill>
          <a:blip r:embed="rId3" cstate="print"/>
          <a:srcRect/>
          <a:stretch>
            <a:fillRect/>
          </a:stretch>
        </p:blipFill>
        <p:spPr bwMode="auto">
          <a:xfrm>
            <a:off x="4499992" y="4653136"/>
            <a:ext cx="1944216" cy="1728192"/>
          </a:xfrm>
          <a:prstGeom prst="rect">
            <a:avLst/>
          </a:prstGeom>
          <a:ln>
            <a:noFill/>
          </a:ln>
          <a:effectLst>
            <a:softEdge rad="112500"/>
          </a:effectLst>
        </p:spPr>
      </p:pic>
      <p:sp>
        <p:nvSpPr>
          <p:cNvPr id="10" name="9 Rectángulo">
            <a:hlinkClick r:id="rId4" action="ppaction://hlinksldjump"/>
          </p:cNvPr>
          <p:cNvSpPr/>
          <p:nvPr/>
        </p:nvSpPr>
        <p:spPr>
          <a:xfrm>
            <a:off x="7643802" y="6357934"/>
            <a:ext cx="1500198" cy="500066"/>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C" dirty="0" smtClean="0"/>
              <a:t>VOLVER</a:t>
            </a:r>
            <a:endParaRPr lang="es-ES" dirty="0"/>
          </a:p>
        </p:txBody>
      </p:sp>
      <p:pic>
        <p:nvPicPr>
          <p:cNvPr id="50178" name="Picture 2" descr="http://negocioaz.com/wp-content/uploads/2012/06/competitividad-300x225.jpg"/>
          <p:cNvPicPr>
            <a:picLocks noChangeAspect="1" noChangeArrowheads="1"/>
          </p:cNvPicPr>
          <p:nvPr/>
        </p:nvPicPr>
        <p:blipFill>
          <a:blip r:embed="rId5" cstate="print"/>
          <a:srcRect/>
          <a:stretch>
            <a:fillRect/>
          </a:stretch>
        </p:blipFill>
        <p:spPr bwMode="auto">
          <a:xfrm>
            <a:off x="395536" y="4653136"/>
            <a:ext cx="1921396" cy="1728192"/>
          </a:xfrm>
          <a:prstGeom prst="rect">
            <a:avLst/>
          </a:prstGeom>
          <a:ln>
            <a:noFill/>
          </a:ln>
          <a:effectLst>
            <a:softEdge rad="112500"/>
          </a:effectLst>
        </p:spPr>
      </p:pic>
      <p:pic>
        <p:nvPicPr>
          <p:cNvPr id="50182" name="Picture 6" descr="http://3.bp.blogspot.com/_6guFwDeo9Qw/TDiWEPmILoI/AAAAAAAAAFY/SEetR2rYvDw/s320/comercio-electronico2.jpg"/>
          <p:cNvPicPr>
            <a:picLocks noChangeAspect="1" noChangeArrowheads="1"/>
          </p:cNvPicPr>
          <p:nvPr/>
        </p:nvPicPr>
        <p:blipFill>
          <a:blip r:embed="rId6" cstate="print"/>
          <a:srcRect/>
          <a:stretch>
            <a:fillRect/>
          </a:stretch>
        </p:blipFill>
        <p:spPr bwMode="auto">
          <a:xfrm>
            <a:off x="2411760" y="4653136"/>
            <a:ext cx="1962376" cy="1728191"/>
          </a:xfrm>
          <a:prstGeom prst="rect">
            <a:avLst/>
          </a:prstGeom>
          <a:ln>
            <a:noFill/>
          </a:ln>
          <a:effectLst>
            <a:softEdge rad="112500"/>
          </a:effectLst>
        </p:spPr>
      </p:pic>
      <p:pic>
        <p:nvPicPr>
          <p:cNvPr id="50184" name="Picture 8" descr="http://grupolibre.net/wp-content/uploads/2013/10/PyMES-600x400.jpg"/>
          <p:cNvPicPr>
            <a:picLocks noChangeAspect="1" noChangeArrowheads="1"/>
          </p:cNvPicPr>
          <p:nvPr/>
        </p:nvPicPr>
        <p:blipFill>
          <a:blip r:embed="rId7" cstate="print"/>
          <a:srcRect/>
          <a:stretch>
            <a:fillRect/>
          </a:stretch>
        </p:blipFill>
        <p:spPr bwMode="auto">
          <a:xfrm>
            <a:off x="6588224" y="4653136"/>
            <a:ext cx="2160239" cy="17281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2708920"/>
            <a:ext cx="8229600" cy="2409056"/>
          </a:xfrm>
        </p:spPr>
        <p:style>
          <a:lnRef idx="2">
            <a:schemeClr val="accent2"/>
          </a:lnRef>
          <a:fillRef idx="1">
            <a:schemeClr val="lt1"/>
          </a:fillRef>
          <a:effectRef idx="0">
            <a:schemeClr val="accent2"/>
          </a:effectRef>
          <a:fontRef idx="minor">
            <a:schemeClr val="dk1"/>
          </a:fontRef>
        </p:style>
        <p:txBody>
          <a:bodyPr>
            <a:noAutofit/>
          </a:bodyPr>
          <a:lstStyle/>
          <a:p>
            <a:pPr algn="just"/>
            <a:r>
              <a:rPr lang="es-EC" sz="2800" dirty="0" smtClean="0"/>
              <a:t>Desarrollar e implementar una tienda virtual, considerando el caso práctico “tienda virtual para material eléctrico y telefónico de mediana y baja tensión para la empresa “ORGATEC”.</a:t>
            </a:r>
            <a:endParaRPr lang="es-EC" sz="2800" dirty="0"/>
          </a:p>
        </p:txBody>
      </p:sp>
      <p:sp>
        <p:nvSpPr>
          <p:cNvPr id="2" name="1 Título"/>
          <p:cNvSpPr>
            <a:spLocks noGrp="1"/>
          </p:cNvSpPr>
          <p:nvPr>
            <p:ph type="title"/>
          </p:nvPr>
        </p:nvSpPr>
        <p:spPr>
          <a:xfrm>
            <a:off x="467544" y="548680"/>
            <a:ext cx="8229600" cy="1219200"/>
          </a:xfrm>
        </p:spPr>
        <p:style>
          <a:lnRef idx="1">
            <a:schemeClr val="accent2"/>
          </a:lnRef>
          <a:fillRef idx="3">
            <a:schemeClr val="accent2"/>
          </a:fillRef>
          <a:effectRef idx="2">
            <a:schemeClr val="accent2"/>
          </a:effectRef>
          <a:fontRef idx="minor">
            <a:schemeClr val="lt1"/>
          </a:fontRef>
        </p:style>
        <p:txBody>
          <a:bodyPr>
            <a:normAutofit/>
          </a:bodyPr>
          <a:lstStyle/>
          <a:p>
            <a:r>
              <a:rPr lang="es-EC" sz="4000" dirty="0" smtClean="0"/>
              <a:t>Objetivo General</a:t>
            </a:r>
            <a:endParaRPr lang="en-US" sz="4000" dirty="0"/>
          </a:p>
        </p:txBody>
      </p:sp>
      <p:sp>
        <p:nvSpPr>
          <p:cNvPr id="4" name="3 Rectángulo">
            <a:hlinkClick r:id="rId2" action="ppaction://hlinksldjump"/>
          </p:cNvPr>
          <p:cNvSpPr/>
          <p:nvPr/>
        </p:nvSpPr>
        <p:spPr>
          <a:xfrm>
            <a:off x="7643802" y="6357934"/>
            <a:ext cx="1500198" cy="500066"/>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C" dirty="0" smtClean="0"/>
              <a:t>VOLVER</a:t>
            </a:r>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276872"/>
            <a:ext cx="8229600" cy="3384376"/>
          </a:xfrm>
        </p:spPr>
        <p:style>
          <a:lnRef idx="2">
            <a:schemeClr val="accent3"/>
          </a:lnRef>
          <a:fillRef idx="1">
            <a:schemeClr val="lt1"/>
          </a:fillRef>
          <a:effectRef idx="0">
            <a:schemeClr val="accent3"/>
          </a:effectRef>
          <a:fontRef idx="minor">
            <a:schemeClr val="dk1"/>
          </a:fontRef>
        </p:style>
        <p:txBody>
          <a:bodyPr>
            <a:noAutofit/>
          </a:bodyPr>
          <a:lstStyle/>
          <a:p>
            <a:pPr algn="just"/>
            <a:r>
              <a:rPr lang="es-EC" sz="2400" dirty="0" smtClean="0"/>
              <a:t>Revisar los diferentes gestores de tiendas online existentes.</a:t>
            </a:r>
          </a:p>
          <a:p>
            <a:pPr algn="just"/>
            <a:r>
              <a:rPr lang="es-EC" sz="2400" dirty="0" smtClean="0"/>
              <a:t>Analizar las características de los gestores investigados para determinar el más conveniente y por tanto el que se va a utilizar.</a:t>
            </a:r>
          </a:p>
          <a:p>
            <a:pPr algn="just"/>
            <a:r>
              <a:rPr lang="es-EC" sz="2400" dirty="0" smtClean="0"/>
              <a:t>Diseñar la tienda virtual para material eléctrico y telefónico de mediana y baja tensión utilizando el gestor escogido.</a:t>
            </a:r>
          </a:p>
          <a:p>
            <a:pPr algn="just"/>
            <a:r>
              <a:rPr lang="es-EC" sz="2400" dirty="0" smtClean="0"/>
              <a:t>Implementar en la empresa el sistema completo y funcional.</a:t>
            </a:r>
          </a:p>
        </p:txBody>
      </p:sp>
      <p:sp>
        <p:nvSpPr>
          <p:cNvPr id="2" name="1 Título"/>
          <p:cNvSpPr>
            <a:spLocks noGrp="1"/>
          </p:cNvSpPr>
          <p:nvPr>
            <p:ph type="title"/>
          </p:nvPr>
        </p:nvSpPr>
        <p:spPr>
          <a:xfrm>
            <a:off x="467544" y="476672"/>
            <a:ext cx="8229600" cy="1219200"/>
          </a:xfrm>
        </p:spPr>
        <p:style>
          <a:lnRef idx="1">
            <a:schemeClr val="accent2"/>
          </a:lnRef>
          <a:fillRef idx="3">
            <a:schemeClr val="accent2"/>
          </a:fillRef>
          <a:effectRef idx="2">
            <a:schemeClr val="accent2"/>
          </a:effectRef>
          <a:fontRef idx="minor">
            <a:schemeClr val="lt1"/>
          </a:fontRef>
        </p:style>
        <p:txBody>
          <a:bodyPr/>
          <a:lstStyle/>
          <a:p>
            <a:r>
              <a:rPr lang="es-EC" dirty="0" smtClean="0"/>
              <a:t>Objetivos Específicos</a:t>
            </a:r>
            <a:endParaRPr lang="en-US" dirty="0"/>
          </a:p>
        </p:txBody>
      </p:sp>
      <p:sp>
        <p:nvSpPr>
          <p:cNvPr id="4" name="3 Rectángulo">
            <a:hlinkClick r:id="rId2" action="ppaction://hlinksldjump"/>
          </p:cNvPr>
          <p:cNvSpPr/>
          <p:nvPr/>
        </p:nvSpPr>
        <p:spPr>
          <a:xfrm>
            <a:off x="7643802" y="6357934"/>
            <a:ext cx="1500198" cy="500066"/>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C" dirty="0" smtClean="0"/>
              <a:t>VOLVER</a:t>
            </a: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lgn="ctr"/>
            <a:r>
              <a:rPr lang="es-ES" dirty="0" smtClean="0"/>
              <a:t>MARCO TEÓRICO</a:t>
            </a:r>
            <a:endParaRPr lang="es-ES" dirty="0"/>
          </a:p>
        </p:txBody>
      </p:sp>
      <p:sp>
        <p:nvSpPr>
          <p:cNvPr id="3" name="2 Rectángulo">
            <a:hlinkClick r:id="rId2" action="ppaction://hlinksldjump"/>
          </p:cNvPr>
          <p:cNvSpPr/>
          <p:nvPr/>
        </p:nvSpPr>
        <p:spPr>
          <a:xfrm>
            <a:off x="7858148" y="6357934"/>
            <a:ext cx="128585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AGENDA</a:t>
            </a:r>
            <a:endParaRPr lang="es-ES" dirty="0"/>
          </a:p>
        </p:txBody>
      </p:sp>
      <p:sp>
        <p:nvSpPr>
          <p:cNvPr id="4" name="3 Rectángulo">
            <a:hlinkClick r:id="rId3" action="ppaction://hlinksldjump"/>
          </p:cNvPr>
          <p:cNvSpPr/>
          <p:nvPr/>
        </p:nvSpPr>
        <p:spPr>
          <a:xfrm>
            <a:off x="2880000" y="2292262"/>
            <a:ext cx="3643338" cy="500066"/>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C" dirty="0" smtClean="0">
                <a:solidFill>
                  <a:schemeClr val="bg1"/>
                </a:solidFill>
              </a:rPr>
              <a:t>E-COMMERCE</a:t>
            </a:r>
            <a:endParaRPr lang="es-ES" dirty="0">
              <a:solidFill>
                <a:schemeClr val="bg1"/>
              </a:solidFill>
            </a:endParaRPr>
          </a:p>
        </p:txBody>
      </p:sp>
      <p:sp>
        <p:nvSpPr>
          <p:cNvPr id="5" name="4 Rectángulo">
            <a:hlinkClick r:id="rId4" action="ppaction://hlinksldjump"/>
          </p:cNvPr>
          <p:cNvSpPr/>
          <p:nvPr/>
        </p:nvSpPr>
        <p:spPr>
          <a:xfrm>
            <a:off x="2880000" y="2863766"/>
            <a:ext cx="3643200" cy="781258"/>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S" dirty="0" smtClean="0">
                <a:solidFill>
                  <a:schemeClr val="bg1"/>
                </a:solidFill>
              </a:rPr>
              <a:t>ESTUDIO COMPARATIVO DE HERRAMIENTAS DE                    E-COMMERCE</a:t>
            </a:r>
            <a:endParaRPr lang="es-ES" dirty="0">
              <a:solidFill>
                <a:schemeClr val="bg1"/>
              </a:solidFill>
            </a:endParaRPr>
          </a:p>
        </p:txBody>
      </p:sp>
      <p:sp>
        <p:nvSpPr>
          <p:cNvPr id="8" name="7 Rectángulo">
            <a:hlinkClick r:id="rId5" action="ppaction://hlinksldjump"/>
          </p:cNvPr>
          <p:cNvSpPr/>
          <p:nvPr/>
        </p:nvSpPr>
        <p:spPr>
          <a:xfrm>
            <a:off x="2880000" y="3717032"/>
            <a:ext cx="3643200" cy="860106"/>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C" dirty="0" smtClean="0">
                <a:solidFill>
                  <a:schemeClr val="bg1"/>
                </a:solidFill>
              </a:rPr>
              <a:t>METODOLOGÍA DE DESARROLLO XP (EXTREME PROGRAMMING)</a:t>
            </a:r>
            <a:endParaRPr lang="es-ES" dirty="0">
              <a:solidFill>
                <a:schemeClr val="bg1"/>
              </a:solidFill>
            </a:endParaRPr>
          </a:p>
        </p:txBody>
      </p:sp>
      <p:sp>
        <p:nvSpPr>
          <p:cNvPr id="9" name="8 Rectángulo">
            <a:hlinkClick r:id="rId6" action="ppaction://hlinksldjump"/>
          </p:cNvPr>
          <p:cNvSpPr/>
          <p:nvPr/>
        </p:nvSpPr>
        <p:spPr>
          <a:xfrm>
            <a:off x="2880000" y="4653136"/>
            <a:ext cx="3643200" cy="500066"/>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C" dirty="0" smtClean="0">
                <a:solidFill>
                  <a:schemeClr val="bg1"/>
                </a:solidFill>
              </a:rPr>
              <a:t>HERRAMIENTAS</a:t>
            </a:r>
            <a:endParaRPr lang="es-ES"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1219200"/>
          </a:xfrm>
        </p:spPr>
        <p:style>
          <a:lnRef idx="0">
            <a:schemeClr val="accent3"/>
          </a:lnRef>
          <a:fillRef idx="3">
            <a:schemeClr val="accent3"/>
          </a:fillRef>
          <a:effectRef idx="3">
            <a:schemeClr val="accent3"/>
          </a:effectRef>
          <a:fontRef idx="minor">
            <a:schemeClr val="lt1"/>
          </a:fontRef>
        </p:style>
        <p:txBody>
          <a:bodyPr>
            <a:normAutofit/>
          </a:bodyPr>
          <a:lstStyle/>
          <a:p>
            <a:r>
              <a:rPr lang="es-ES" dirty="0">
                <a:solidFill>
                  <a:schemeClr val="tx2"/>
                </a:solidFill>
                <a:latin typeface="+mj-lt"/>
                <a:ea typeface="+mj-ea"/>
                <a:cs typeface="+mj-cs"/>
              </a:rPr>
              <a:t>E-COMMERCE</a:t>
            </a:r>
          </a:p>
        </p:txBody>
      </p:sp>
      <p:graphicFrame>
        <p:nvGraphicFramePr>
          <p:cNvPr id="6" name="5 Diagrama"/>
          <p:cNvGraphicFramePr/>
          <p:nvPr/>
        </p:nvGraphicFramePr>
        <p:xfrm>
          <a:off x="107504" y="1500174"/>
          <a:ext cx="4286280"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a:hlinkClick r:id="rId7" action="ppaction://hlinksldjump"/>
          </p:cNvPr>
          <p:cNvSpPr/>
          <p:nvPr/>
        </p:nvSpPr>
        <p:spPr>
          <a:xfrm>
            <a:off x="7643802" y="6357934"/>
            <a:ext cx="1500198" cy="500066"/>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C" dirty="0" smtClean="0"/>
              <a:t>VOLVER</a:t>
            </a:r>
            <a:endParaRPr lang="es-ES" dirty="0"/>
          </a:p>
        </p:txBody>
      </p:sp>
      <p:pic>
        <p:nvPicPr>
          <p:cNvPr id="44034" name="Picture 2" descr="ecommerce-web-marketing"/>
          <p:cNvPicPr>
            <a:picLocks noChangeAspect="1" noChangeArrowheads="1"/>
          </p:cNvPicPr>
          <p:nvPr/>
        </p:nvPicPr>
        <p:blipFill>
          <a:blip r:embed="rId8" cstate="print"/>
          <a:srcRect/>
          <a:stretch>
            <a:fillRect/>
          </a:stretch>
        </p:blipFill>
        <p:spPr bwMode="auto">
          <a:xfrm>
            <a:off x="4427984" y="2276872"/>
            <a:ext cx="4176464" cy="30963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2773</TotalTime>
  <Words>820</Words>
  <Application>Microsoft Office PowerPoint</Application>
  <PresentationFormat>Presentación en pantalla (4:3)</PresentationFormat>
  <Paragraphs>202</Paragraphs>
  <Slides>23</Slides>
  <Notes>3</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Papel</vt:lpstr>
      <vt:lpstr>    DESARROLLO E IMPLEMENTACIÓN DE UNA TIENDA VIRTUAL UTILIZANDO OSCOMMERCE, CASO PRÁCTICO TIENDA VIRTUAL PARA MATERIAL ELÉCTRICO Y TELEFÓNICO DE MEDIA Y BAJA TENSIÓN PARA LA EMPRESA “ORGATEC”   DIRECTOR: MsC. MAURICIO CAMPAÑA CODIRECTOR: MgS. CARLOS PRÓCEL   POR:    CARLOS RAMÍREZ J.            ROLANDO MOREIRA Z.</vt:lpstr>
      <vt:lpstr>AGENDA</vt:lpstr>
      <vt:lpstr>INTRODUCCIÓN</vt:lpstr>
      <vt:lpstr>Planteamiento del problema</vt:lpstr>
      <vt:lpstr>Justificación</vt:lpstr>
      <vt:lpstr>Objetivo General</vt:lpstr>
      <vt:lpstr>Objetivos Específicos</vt:lpstr>
      <vt:lpstr>MARCO TEÓRICO</vt:lpstr>
      <vt:lpstr>E-COMMERCE</vt:lpstr>
      <vt:lpstr>ESTUDIO COMPARATIVO DE HERRAMIENTAS DE  E-COMMERCE</vt:lpstr>
      <vt:lpstr>METODOLOGÍA DE DESARROLLO XP (EXTREME PROGRAMMING)</vt:lpstr>
      <vt:lpstr>HERRAMIENTAS</vt:lpstr>
      <vt:lpstr>CARACTERÍSTICAS GENERALES</vt:lpstr>
      <vt:lpstr>DISEÑO Y DESARROLLO</vt:lpstr>
      <vt:lpstr>DISEÑO Y DESARROLLO  DEL CASO PRÁCTICO</vt:lpstr>
      <vt:lpstr>SITUACIÓN ACTUAL</vt:lpstr>
      <vt:lpstr>SOLUCIÓN PLANTEADA</vt:lpstr>
      <vt:lpstr>CONCLUSIONES Y RECOMENDACIONES</vt:lpstr>
      <vt:lpstr>RESULTADOS</vt:lpstr>
      <vt:lpstr>Diapositiva 20</vt:lpstr>
      <vt:lpstr>CONCLUSIONES</vt:lpstr>
      <vt:lpstr>RECOMENDACIONES</vt:lpstr>
      <vt:lpstr>Diapositiva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CAPITULO: MARCO TEÓRICO</dc:title>
  <dc:creator>Franco</dc:creator>
  <cp:lastModifiedBy>usuario</cp:lastModifiedBy>
  <cp:revision>222</cp:revision>
  <dcterms:created xsi:type="dcterms:W3CDTF">2011-07-23T17:06:53Z</dcterms:created>
  <dcterms:modified xsi:type="dcterms:W3CDTF">2014-02-24T23:25:40Z</dcterms:modified>
</cp:coreProperties>
</file>