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75" r:id="rId2"/>
    <p:sldId id="284" r:id="rId3"/>
    <p:sldId id="268" r:id="rId4"/>
    <p:sldId id="269" r:id="rId5"/>
    <p:sldId id="273" r:id="rId6"/>
    <p:sldId id="270" r:id="rId7"/>
    <p:sldId id="271" r:id="rId8"/>
    <p:sldId id="274" r:id="rId9"/>
    <p:sldId id="272" r:id="rId10"/>
    <p:sldId id="287" r:id="rId11"/>
    <p:sldId id="276" r:id="rId12"/>
    <p:sldId id="288" r:id="rId13"/>
    <p:sldId id="277" r:id="rId14"/>
    <p:sldId id="278" r:id="rId15"/>
    <p:sldId id="266" r:id="rId16"/>
    <p:sldId id="279" r:id="rId17"/>
    <p:sldId id="294" r:id="rId18"/>
    <p:sldId id="280" r:id="rId19"/>
    <p:sldId id="281" r:id="rId20"/>
    <p:sldId id="282" r:id="rId21"/>
    <p:sldId id="289" r:id="rId22"/>
    <p:sldId id="291" r:id="rId23"/>
    <p:sldId id="292" r:id="rId24"/>
    <p:sldId id="293" r:id="rId25"/>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77" autoAdjust="0"/>
    <p:restoredTop sz="96235" autoAdjust="0"/>
  </p:normalViewPr>
  <p:slideViewPr>
    <p:cSldViewPr snapToGrid="0">
      <p:cViewPr>
        <p:scale>
          <a:sx n="90" d="100"/>
          <a:sy n="90" d="100"/>
        </p:scale>
        <p:origin x="-1092" y="672"/>
      </p:cViewPr>
      <p:guideLst>
        <p:guide orient="horz" pos="3974"/>
        <p:guide orient="horz" pos="799"/>
        <p:guide orient="horz" pos="482"/>
        <p:guide pos="226"/>
        <p:guide pos="2767"/>
        <p:guide pos="2993"/>
        <p:guide pos="553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3" d="100"/>
          <a:sy n="83" d="100"/>
        </p:scale>
        <p:origin x="-19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guerron\Documents\ESPE\Tesis\Sector%20bancario%20ecuatoriano%20y%20gr&#225;fico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guerron\Documents\ESPE\Tesis\Sector%20bancario%20ecuatoriano%20y%20gr&#225;fic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71062992125984"/>
          <c:y val="7.4548702245552642E-2"/>
          <c:w val="0.74370691163604552"/>
          <c:h val="0.89719889180519097"/>
        </c:manualLayout>
      </c:layout>
      <c:barChart>
        <c:barDir val="col"/>
        <c:grouping val="clustered"/>
        <c:varyColors val="0"/>
        <c:ser>
          <c:idx val="0"/>
          <c:order val="0"/>
          <c:invertIfNegative val="0"/>
          <c:cat>
            <c:strRef>
              <c:f>Sheet1!$E$5:$E$12</c:f>
              <c:strCache>
                <c:ptCount val="8"/>
                <c:pt idx="0">
                  <c:v>Santander</c:v>
                </c:pt>
                <c:pt idx="1">
                  <c:v>Sababell</c:v>
                </c:pt>
                <c:pt idx="2">
                  <c:v>BBVA</c:v>
                </c:pt>
                <c:pt idx="3">
                  <c:v>Pastor</c:v>
                </c:pt>
                <c:pt idx="4">
                  <c:v>Popular</c:v>
                </c:pt>
                <c:pt idx="5">
                  <c:v>Valencia</c:v>
                </c:pt>
                <c:pt idx="6">
                  <c:v>Banesto</c:v>
                </c:pt>
                <c:pt idx="7">
                  <c:v>Gupizcuano</c:v>
                </c:pt>
              </c:strCache>
            </c:strRef>
          </c:cat>
          <c:val>
            <c:numRef>
              <c:f>Sheet1!$F$5:$F$12</c:f>
              <c:numCache>
                <c:formatCode>General</c:formatCode>
                <c:ptCount val="8"/>
                <c:pt idx="0">
                  <c:v>15</c:v>
                </c:pt>
                <c:pt idx="1">
                  <c:v>11.96</c:v>
                </c:pt>
                <c:pt idx="2">
                  <c:v>4.32</c:v>
                </c:pt>
                <c:pt idx="3">
                  <c:v>-25.48</c:v>
                </c:pt>
                <c:pt idx="4">
                  <c:v>-7.64</c:v>
                </c:pt>
                <c:pt idx="5">
                  <c:v>-5.77</c:v>
                </c:pt>
                <c:pt idx="6">
                  <c:v>-19.75</c:v>
                </c:pt>
                <c:pt idx="7">
                  <c:v>-12.02</c:v>
                </c:pt>
              </c:numCache>
            </c:numRef>
          </c:val>
        </c:ser>
        <c:dLbls>
          <c:showLegendKey val="0"/>
          <c:showVal val="0"/>
          <c:showCatName val="0"/>
          <c:showSerName val="0"/>
          <c:showPercent val="0"/>
          <c:showBubbleSize val="0"/>
        </c:dLbls>
        <c:gapWidth val="150"/>
        <c:axId val="66579456"/>
        <c:axId val="66827008"/>
      </c:barChart>
      <c:catAx>
        <c:axId val="66579456"/>
        <c:scaling>
          <c:orientation val="minMax"/>
        </c:scaling>
        <c:delete val="0"/>
        <c:axPos val="b"/>
        <c:majorTickMark val="out"/>
        <c:minorTickMark val="none"/>
        <c:tickLblPos val="nextTo"/>
        <c:crossAx val="66827008"/>
        <c:crosses val="autoZero"/>
        <c:auto val="1"/>
        <c:lblAlgn val="ctr"/>
        <c:lblOffset val="100"/>
        <c:noMultiLvlLbl val="0"/>
      </c:catAx>
      <c:valAx>
        <c:axId val="66827008"/>
        <c:scaling>
          <c:orientation val="minMax"/>
        </c:scaling>
        <c:delete val="0"/>
        <c:axPos val="l"/>
        <c:majorGridlines/>
        <c:numFmt formatCode="General" sourceLinked="1"/>
        <c:majorTickMark val="out"/>
        <c:minorTickMark val="none"/>
        <c:tickLblPos val="nextTo"/>
        <c:crossAx val="665794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000" dirty="0" smtClean="0"/>
              <a:t>Total </a:t>
            </a:r>
            <a:r>
              <a:rPr lang="en-US" sz="1000" dirty="0" err="1"/>
              <a:t>Activos</a:t>
            </a:r>
            <a:endParaRPr lang="en-US" sz="1000" dirty="0"/>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000" dirty="0"/>
              <a:t>(En miles</a:t>
            </a:r>
            <a:r>
              <a:rPr lang="en-US" sz="1000" baseline="0" dirty="0"/>
              <a:t> de US)</a:t>
            </a:r>
            <a:endParaRPr lang="en-US" sz="1000" dirty="0"/>
          </a:p>
        </c:rich>
      </c:tx>
      <c:layout/>
      <c:overlay val="0"/>
    </c:title>
    <c:autoTitleDeleted val="0"/>
    <c:plotArea>
      <c:layout/>
      <c:barChart>
        <c:barDir val="col"/>
        <c:grouping val="clustered"/>
        <c:varyColors val="0"/>
        <c:ser>
          <c:idx val="0"/>
          <c:order val="0"/>
          <c:tx>
            <c:strRef>
              <c:f>'Datos Bancos'!$W$6</c:f>
              <c:strCache>
                <c:ptCount val="1"/>
                <c:pt idx="0">
                  <c:v>Activos</c:v>
                </c:pt>
              </c:strCache>
            </c:strRef>
          </c:tx>
          <c:invertIfNegative val="0"/>
          <c:dPt>
            <c:idx val="0"/>
            <c:invertIfNegative val="0"/>
            <c:bubble3D val="0"/>
            <c:spPr>
              <a:solidFill>
                <a:srgbClr val="C00000"/>
              </a:solidFill>
            </c:spPr>
          </c:dPt>
          <c:dPt>
            <c:idx val="1"/>
            <c:invertIfNegative val="0"/>
            <c:bubble3D val="0"/>
            <c:spPr>
              <a:solidFill>
                <a:srgbClr val="C00000"/>
              </a:solidFill>
            </c:spPr>
          </c:dPt>
          <c:dPt>
            <c:idx val="2"/>
            <c:invertIfNegative val="0"/>
            <c:bubble3D val="0"/>
            <c:spPr>
              <a:solidFill>
                <a:srgbClr val="C00000"/>
              </a:solidFill>
            </c:spPr>
          </c:dPt>
          <c:dPt>
            <c:idx val="3"/>
            <c:invertIfNegative val="0"/>
            <c:bubble3D val="0"/>
            <c:spPr>
              <a:solidFill>
                <a:srgbClr val="C00000"/>
              </a:solidFill>
            </c:spPr>
          </c:dPt>
          <c:cat>
            <c:strRef>
              <c:f>'Datos Bancos'!$V$7:$V$10</c:f>
              <c:strCache>
                <c:ptCount val="4"/>
                <c:pt idx="0">
                  <c:v> 2009 </c:v>
                </c:pt>
                <c:pt idx="1">
                  <c:v> 2010 </c:v>
                </c:pt>
                <c:pt idx="2">
                  <c:v> 2011 </c:v>
                </c:pt>
                <c:pt idx="3">
                  <c:v> 2012 </c:v>
                </c:pt>
              </c:strCache>
            </c:strRef>
          </c:cat>
          <c:val>
            <c:numRef>
              <c:f>'Datos Bancos'!$W$7:$W$10</c:f>
              <c:numCache>
                <c:formatCode>_(* #,##0_);_(* \(#,##0\);_(* "-"_);_(@_)</c:formatCode>
                <c:ptCount val="4"/>
                <c:pt idx="0">
                  <c:v>24228632.26258</c:v>
                </c:pt>
                <c:pt idx="1">
                  <c:v>29024348.414970003</c:v>
                </c:pt>
                <c:pt idx="2">
                  <c:v>33415053.607919998</c:v>
                </c:pt>
                <c:pt idx="3">
                  <c:v>40291277.491680004</c:v>
                </c:pt>
              </c:numCache>
            </c:numRef>
          </c:val>
        </c:ser>
        <c:dLbls>
          <c:showLegendKey val="0"/>
          <c:showVal val="0"/>
          <c:showCatName val="0"/>
          <c:showSerName val="0"/>
          <c:showPercent val="0"/>
          <c:showBubbleSize val="0"/>
        </c:dLbls>
        <c:gapWidth val="150"/>
        <c:axId val="73075328"/>
        <c:axId val="73081216"/>
      </c:barChart>
      <c:catAx>
        <c:axId val="73075328"/>
        <c:scaling>
          <c:orientation val="minMax"/>
        </c:scaling>
        <c:delete val="0"/>
        <c:axPos val="b"/>
        <c:numFmt formatCode="_(* #,##0_);_(* \(#,##0\);_(* &quot;-&quot;_);_(@_)" sourceLinked="1"/>
        <c:majorTickMark val="out"/>
        <c:minorTickMark val="none"/>
        <c:tickLblPos val="nextTo"/>
        <c:crossAx val="73081216"/>
        <c:crosses val="autoZero"/>
        <c:auto val="1"/>
        <c:lblAlgn val="ctr"/>
        <c:lblOffset val="100"/>
        <c:noMultiLvlLbl val="0"/>
      </c:catAx>
      <c:valAx>
        <c:axId val="73081216"/>
        <c:scaling>
          <c:orientation val="minMax"/>
        </c:scaling>
        <c:delete val="0"/>
        <c:axPos val="l"/>
        <c:majorGridlines/>
        <c:numFmt formatCode="_(* #,##0_);_(* \(#,##0\);_(* &quot;-&quot;_);_(@_)" sourceLinked="1"/>
        <c:majorTickMark val="out"/>
        <c:minorTickMark val="none"/>
        <c:tickLblPos val="nextTo"/>
        <c:crossAx val="730753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000" dirty="0" smtClean="0"/>
              <a:t>Total </a:t>
            </a:r>
            <a:r>
              <a:rPr lang="en-US" sz="1000" dirty="0" err="1"/>
              <a:t>Utilidad</a:t>
            </a:r>
            <a:endParaRPr lang="en-US" sz="1000" dirty="0"/>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000" dirty="0"/>
              <a:t>(En miles</a:t>
            </a:r>
            <a:r>
              <a:rPr lang="en-US" sz="1000" baseline="0" dirty="0"/>
              <a:t> de US)</a:t>
            </a:r>
            <a:endParaRPr lang="en-US" sz="1000" dirty="0"/>
          </a:p>
        </c:rich>
      </c:tx>
      <c:layout>
        <c:manualLayout>
          <c:xMode val="edge"/>
          <c:yMode val="edge"/>
          <c:x val="0.34970521287196421"/>
          <c:y val="3.1838684001061289E-2"/>
        </c:manualLayout>
      </c:layout>
      <c:overlay val="0"/>
    </c:title>
    <c:autoTitleDeleted val="0"/>
    <c:plotArea>
      <c:layout/>
      <c:barChart>
        <c:barDir val="col"/>
        <c:grouping val="clustered"/>
        <c:varyColors val="0"/>
        <c:ser>
          <c:idx val="0"/>
          <c:order val="0"/>
          <c:tx>
            <c:strRef>
              <c:f>'Datos Bancos'!$AA$6</c:f>
              <c:strCache>
                <c:ptCount val="1"/>
                <c:pt idx="0">
                  <c:v>Utilidad</c:v>
                </c:pt>
              </c:strCache>
            </c:strRef>
          </c:tx>
          <c:spPr>
            <a:solidFill>
              <a:srgbClr val="C00000"/>
            </a:solidFill>
          </c:spPr>
          <c:invertIfNegative val="0"/>
          <c:cat>
            <c:strRef>
              <c:f>'Datos Bancos'!$Z$7:$Z$10</c:f>
              <c:strCache>
                <c:ptCount val="4"/>
                <c:pt idx="0">
                  <c:v> 2009 </c:v>
                </c:pt>
                <c:pt idx="1">
                  <c:v> 2010 </c:v>
                </c:pt>
                <c:pt idx="2">
                  <c:v> 2011 </c:v>
                </c:pt>
                <c:pt idx="3">
                  <c:v> 2012 </c:v>
                </c:pt>
              </c:strCache>
            </c:strRef>
          </c:cat>
          <c:val>
            <c:numRef>
              <c:f>'Datos Bancos'!$AA$7:$AA$10</c:f>
              <c:numCache>
                <c:formatCode>_(* #,##0_);_(* \(#,##0\);_(* "-"_);_(@_)</c:formatCode>
                <c:ptCount val="4"/>
                <c:pt idx="0">
                  <c:v>337325.71653000003</c:v>
                </c:pt>
                <c:pt idx="1">
                  <c:v>404646.71369999996</c:v>
                </c:pt>
                <c:pt idx="2">
                  <c:v>566707.76310999994</c:v>
                </c:pt>
                <c:pt idx="3">
                  <c:v>530005.24550000008</c:v>
                </c:pt>
              </c:numCache>
            </c:numRef>
          </c:val>
        </c:ser>
        <c:dLbls>
          <c:showLegendKey val="0"/>
          <c:showVal val="0"/>
          <c:showCatName val="0"/>
          <c:showSerName val="0"/>
          <c:showPercent val="0"/>
          <c:showBubbleSize val="0"/>
        </c:dLbls>
        <c:gapWidth val="150"/>
        <c:axId val="73100288"/>
        <c:axId val="74003200"/>
      </c:barChart>
      <c:catAx>
        <c:axId val="73100288"/>
        <c:scaling>
          <c:orientation val="minMax"/>
        </c:scaling>
        <c:delete val="0"/>
        <c:axPos val="b"/>
        <c:numFmt formatCode="_(* #,##0_);_(* \(#,##0\);_(* &quot;-&quot;_);_(@_)" sourceLinked="1"/>
        <c:majorTickMark val="out"/>
        <c:minorTickMark val="none"/>
        <c:tickLblPos val="nextTo"/>
        <c:crossAx val="74003200"/>
        <c:crosses val="autoZero"/>
        <c:auto val="1"/>
        <c:lblAlgn val="ctr"/>
        <c:lblOffset val="100"/>
        <c:noMultiLvlLbl val="0"/>
      </c:catAx>
      <c:valAx>
        <c:axId val="74003200"/>
        <c:scaling>
          <c:orientation val="minMax"/>
        </c:scaling>
        <c:delete val="0"/>
        <c:axPos val="l"/>
        <c:majorGridlines/>
        <c:numFmt formatCode="_(* #,##0_);_(* \(#,##0\);_(* &quot;-&quot;_);_(@_)" sourceLinked="1"/>
        <c:majorTickMark val="out"/>
        <c:minorTickMark val="none"/>
        <c:tickLblPos val="nextTo"/>
        <c:crossAx val="73100288"/>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417501" y="0"/>
            <a:ext cx="6022997" cy="184666"/>
          </a:xfrm>
          <a:prstGeom prst="rect">
            <a:avLst/>
          </a:prstGeom>
        </p:spPr>
        <p:txBody>
          <a:bodyPr vert="horz" lIns="0" tIns="0" rIns="0" bIns="0" rtlCol="0">
            <a:spAutoFit/>
          </a:bodyPr>
          <a:lstStyle>
            <a:lvl1pPr algn="l">
              <a:defRPr sz="1200"/>
            </a:lvl1pPr>
          </a:lstStyle>
          <a:p>
            <a:endParaRPr lang="en-US" dirty="0">
              <a:solidFill>
                <a:schemeClr val="tx2"/>
              </a:solidFill>
            </a:endParaRPr>
          </a:p>
        </p:txBody>
      </p:sp>
      <p:sp>
        <p:nvSpPr>
          <p:cNvPr id="7" name="Footer Placeholder 3"/>
          <p:cNvSpPr>
            <a:spLocks noGrp="1"/>
          </p:cNvSpPr>
          <p:nvPr>
            <p:ph type="ftr" sz="quarter" idx="2"/>
          </p:nvPr>
        </p:nvSpPr>
        <p:spPr>
          <a:xfrm>
            <a:off x="885828" y="8959334"/>
            <a:ext cx="5686444" cy="184666"/>
          </a:xfrm>
          <a:prstGeom prst="rect">
            <a:avLst/>
          </a:prstGeom>
        </p:spPr>
        <p:txBody>
          <a:bodyPr vert="horz" lIns="0" tIns="0" rIns="0" bIns="0" rtlCol="0" anchor="b">
            <a:spAutoFit/>
          </a:bodyPr>
          <a:lstStyle>
            <a:lvl1pPr algn="l">
              <a:defRPr sz="1200"/>
            </a:lvl1pPr>
          </a:lstStyle>
          <a:p>
            <a:endParaRPr lang="en-US" dirty="0">
              <a:solidFill>
                <a:schemeClr val="tx2"/>
              </a:solidFill>
            </a:endParaRPr>
          </a:p>
        </p:txBody>
      </p:sp>
      <p:sp>
        <p:nvSpPr>
          <p:cNvPr id="8" name="Slide Number Placeholder 4"/>
          <p:cNvSpPr>
            <a:spLocks noGrp="1"/>
          </p:cNvSpPr>
          <p:nvPr>
            <p:ph type="sldNum" sz="quarter" idx="3"/>
          </p:nvPr>
        </p:nvSpPr>
        <p:spPr>
          <a:xfrm>
            <a:off x="417501" y="8959334"/>
            <a:ext cx="307957" cy="184666"/>
          </a:xfrm>
          <a:prstGeom prst="rect">
            <a:avLst/>
          </a:prstGeom>
        </p:spPr>
        <p:txBody>
          <a:bodyPr vert="horz" lIns="0" tIns="0" rIns="0" bIns="0" rtlCol="0" anchor="b">
            <a:spAutoFit/>
          </a:bodyPr>
          <a:lstStyle>
            <a:lvl1pPr algn="r">
              <a:defRPr sz="1200"/>
            </a:lvl1pPr>
          </a:lstStyle>
          <a:p>
            <a:pPr algn="l"/>
            <a:fld id="{BFD7D31E-B7A6-4842-BBF9-3F34BADCA650}" type="slidenum">
              <a:rPr lang="en-US" smtClean="0">
                <a:solidFill>
                  <a:schemeClr val="tx2"/>
                </a:solidFill>
              </a:rPr>
              <a:pPr algn="l"/>
              <a:t>‹#›</a:t>
            </a:fld>
            <a:endParaRPr lang="en-US" dirty="0">
              <a:solidFill>
                <a:schemeClr val="tx2"/>
              </a:solidFill>
            </a:endParaRPr>
          </a:p>
        </p:txBody>
      </p:sp>
    </p:spTree>
    <p:extLst>
      <p:ext uri="{BB962C8B-B14F-4D97-AF65-F5344CB8AC3E}">
        <p14:creationId xmlns:p14="http://schemas.microsoft.com/office/powerpoint/2010/main" val="35634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89000" y="0"/>
            <a:ext cx="6480000" cy="4860000"/>
          </a:xfrm>
          <a:prstGeom prst="rect">
            <a:avLst/>
          </a:prstGeom>
          <a:noFill/>
          <a:ln w="12700">
            <a:solidFill>
              <a:prstClr val="black"/>
            </a:solidFill>
          </a:ln>
        </p:spPr>
        <p:txBody>
          <a:bodyPr vert="horz" lIns="91440" tIns="45720" rIns="91440" bIns="45720" rtlCol="0" anchor="ctr"/>
          <a:lstStyle/>
          <a:p>
            <a:endParaRPr lang="en-GB" dirty="0"/>
          </a:p>
        </p:txBody>
      </p:sp>
      <p:sp>
        <p:nvSpPr>
          <p:cNvPr id="9" name="Notes Placeholder 4"/>
          <p:cNvSpPr>
            <a:spLocks noGrp="1"/>
          </p:cNvSpPr>
          <p:nvPr>
            <p:ph type="body" sz="quarter" idx="3"/>
          </p:nvPr>
        </p:nvSpPr>
        <p:spPr>
          <a:xfrm>
            <a:off x="189000" y="4983480"/>
            <a:ext cx="6480000" cy="386334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Footer Placeholder 5"/>
          <p:cNvSpPr>
            <a:spLocks noGrp="1"/>
          </p:cNvSpPr>
          <p:nvPr>
            <p:ph type="ftr" sz="quarter" idx="4"/>
          </p:nvPr>
        </p:nvSpPr>
        <p:spPr>
          <a:xfrm>
            <a:off x="655712" y="8959334"/>
            <a:ext cx="4162438" cy="184666"/>
          </a:xfrm>
          <a:prstGeom prst="rect">
            <a:avLst/>
          </a:prstGeom>
        </p:spPr>
        <p:txBody>
          <a:bodyPr vert="horz" lIns="0" tIns="0" rIns="0" bIns="0" rtlCol="0" anchor="b">
            <a:spAutoFit/>
          </a:bodyPr>
          <a:lstStyle>
            <a:lvl1pPr algn="l">
              <a:defRPr sz="1200">
                <a:solidFill>
                  <a:schemeClr val="tx2"/>
                </a:solidFill>
                <a:latin typeface="+mn-lt"/>
              </a:defRPr>
            </a:lvl1pPr>
          </a:lstStyle>
          <a:p>
            <a:endParaRPr lang="en-GB" dirty="0"/>
          </a:p>
        </p:txBody>
      </p:sp>
      <p:sp>
        <p:nvSpPr>
          <p:cNvPr id="11" name="Slide Number Placeholder 6"/>
          <p:cNvSpPr>
            <a:spLocks noGrp="1"/>
          </p:cNvSpPr>
          <p:nvPr>
            <p:ph type="sldNum" sz="quarter" idx="5"/>
          </p:nvPr>
        </p:nvSpPr>
        <p:spPr>
          <a:xfrm>
            <a:off x="189000" y="8959334"/>
            <a:ext cx="409562" cy="184666"/>
          </a:xfrm>
          <a:prstGeom prst="rect">
            <a:avLst/>
          </a:prstGeom>
        </p:spPr>
        <p:txBody>
          <a:bodyPr vert="horz" lIns="0" tIns="0" rIns="0" bIns="0" rtlCol="0" anchor="b">
            <a:spAutoFit/>
          </a:bodyPr>
          <a:lstStyle>
            <a:lvl1pPr algn="l">
              <a:defRPr sz="1200">
                <a:solidFill>
                  <a:schemeClr val="tx2"/>
                </a:solidFill>
                <a:latin typeface="+mn-lt"/>
              </a:defRPr>
            </a:lvl1pPr>
          </a:lstStyle>
          <a:p>
            <a:fld id="{4A426251-0EF9-476B-92C8-BC4528CE61B1}" type="slidenum">
              <a:rPr lang="en-GB" smtClean="0"/>
              <a:pPr/>
              <a:t>‹#›</a:t>
            </a:fld>
            <a:endParaRPr lang="en-GB" dirty="0"/>
          </a:p>
        </p:txBody>
      </p:sp>
    </p:spTree>
    <p:extLst>
      <p:ext uri="{BB962C8B-B14F-4D97-AF65-F5344CB8AC3E}">
        <p14:creationId xmlns:p14="http://schemas.microsoft.com/office/powerpoint/2010/main" val="3933083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354013" indent="0" algn="l" defTabSz="914400" rtl="0" eaLnBrk="1" latinLnBrk="0" hangingPunct="1">
      <a:defRPr sz="1200" kern="1200">
        <a:solidFill>
          <a:schemeClr val="tx2"/>
        </a:solidFill>
        <a:latin typeface="+mn-lt"/>
        <a:ea typeface="+mn-ea"/>
        <a:cs typeface="+mn-cs"/>
      </a:defRPr>
    </a:lvl2pPr>
    <a:lvl3pPr marL="720725" indent="0" algn="l" defTabSz="914400" rtl="0" eaLnBrk="1" latinLnBrk="0" hangingPunct="1">
      <a:defRPr sz="1200" kern="1200">
        <a:solidFill>
          <a:schemeClr val="tx2"/>
        </a:solidFill>
        <a:latin typeface="+mn-lt"/>
        <a:ea typeface="+mn-ea"/>
        <a:cs typeface="+mn-cs"/>
      </a:defRPr>
    </a:lvl3pPr>
    <a:lvl4pPr marL="1074738" indent="0" algn="l" defTabSz="914400" rtl="0" eaLnBrk="1" latinLnBrk="0" hangingPunct="1">
      <a:defRPr sz="1200" kern="1200">
        <a:solidFill>
          <a:schemeClr val="tx2"/>
        </a:solidFill>
        <a:latin typeface="+mn-lt"/>
        <a:ea typeface="+mn-ea"/>
        <a:cs typeface="+mn-cs"/>
      </a:defRPr>
    </a:lvl4pPr>
    <a:lvl5pPr marL="1439863" indent="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3</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12</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13</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14</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15</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16</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17</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18</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19</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20</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21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4</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22</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23</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24</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5</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6</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7</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8</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9</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10</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0"/>
            <a:ext cx="6480175" cy="4859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426251-0EF9-476B-92C8-BC4528CE61B1}" type="slidenum">
              <a:rPr lang="en-GB" smtClean="0"/>
              <a:pPr/>
              <a:t>11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 name="Title 1"/>
          <p:cNvSpPr>
            <a:spLocks noGrp="1"/>
          </p:cNvSpPr>
          <p:nvPr>
            <p:ph type="ctrTitle"/>
          </p:nvPr>
        </p:nvSpPr>
        <p:spPr>
          <a:xfrm>
            <a:off x="358775" y="3000372"/>
            <a:ext cx="5760000" cy="366254"/>
          </a:xfrm>
        </p:spPr>
        <p:txBody>
          <a:bodyPr wrap="square" lIns="0" tIns="0" rIns="0" bIns="0" anchor="b" anchorCtr="0">
            <a:spAutoFit/>
          </a:bodyPr>
          <a:lstStyle>
            <a:lvl1pPr algn="l">
              <a:lnSpc>
                <a:spcPct val="85000"/>
              </a:lnSpc>
              <a:defRPr sz="2800" b="0" baseline="0">
                <a:solidFill>
                  <a:schemeClr val="tx2"/>
                </a:solidFill>
                <a:latin typeface="+mj-lt"/>
                <a:cs typeface="Times New Roman" pitchFamily="18" charset="0"/>
              </a:defRPr>
            </a:lvl1pPr>
          </a:lstStyle>
          <a:p>
            <a:r>
              <a:rPr lang="en-US" noProof="0" smtClean="0"/>
              <a:t>Click to edit Master title style</a:t>
            </a:r>
            <a:endParaRPr lang="en-US" noProof="0" dirty="0"/>
          </a:p>
        </p:txBody>
      </p:sp>
      <p:pic>
        <p:nvPicPr>
          <p:cNvPr id="7" name="Picture 4" descr="DEL_COL"/>
          <p:cNvPicPr preferRelativeResize="0">
            <a:picLocks noChangeAspect="1" noChangeArrowheads="1"/>
          </p:cNvPicPr>
          <p:nvPr userDrawn="1"/>
        </p:nvPicPr>
        <p:blipFill>
          <a:blip r:embed="rId2" cstate="print"/>
          <a:srcRect/>
          <a:stretch>
            <a:fillRect/>
          </a:stretch>
        </p:blipFill>
        <p:spPr bwMode="auto">
          <a:xfrm>
            <a:off x="342000" y="396000"/>
            <a:ext cx="1889125" cy="377825"/>
          </a:xfrm>
          <a:prstGeom prst="rect">
            <a:avLst/>
          </a:prstGeom>
          <a:noFill/>
          <a:ln w="12700">
            <a:noFill/>
            <a:miter lim="800000"/>
            <a:headEnd/>
            <a:tailEnd/>
          </a:ln>
        </p:spPr>
      </p:pic>
      <p:sp>
        <p:nvSpPr>
          <p:cNvPr id="6" name="AutoShape 21"/>
          <p:cNvSpPr>
            <a:spLocks/>
          </p:cNvSpPr>
          <p:nvPr userDrawn="1"/>
        </p:nvSpPr>
        <p:spPr bwMode="gray">
          <a:xfrm>
            <a:off x="9288000" y="0"/>
            <a:ext cx="2513574" cy="1938992"/>
          </a:xfrm>
          <a:prstGeom prst="rect">
            <a:avLst/>
          </a:prstGeom>
          <a:noFill/>
          <a:ln w="12700" algn="ctr">
            <a:noFill/>
            <a:miter lim="800000"/>
            <a:headEnd/>
            <a:tailEnd/>
          </a:ln>
          <a:effectLst/>
        </p:spPr>
        <p:txBody>
          <a:bodyPr wrap="square" lIns="0" tIns="0" rIns="0" bIns="0" anchor="t" anchorCtr="0">
            <a:spAutoFit/>
          </a:bodyPr>
          <a:lstStyle/>
          <a:p>
            <a:pPr algn="l">
              <a:spcBef>
                <a:spcPct val="100000"/>
              </a:spcBef>
            </a:pPr>
            <a:r>
              <a:rPr lang="en-US" sz="700" b="0" dirty="0">
                <a:solidFill>
                  <a:schemeClr val="bg1"/>
                </a:solidFill>
                <a:cs typeface="Arial" pitchFamily="34" charset="0"/>
              </a:rPr>
              <a:t>Any use of client names, descriptions of client engagements, and any other direct or indirect references to clients or engagements in Business Communications should be in accordance with the policy on client confidentiality of the Deloitte U.S. Entities. </a:t>
            </a:r>
            <a:br>
              <a:rPr lang="en-US" sz="700" b="0" dirty="0">
                <a:solidFill>
                  <a:schemeClr val="bg1"/>
                </a:solidFill>
                <a:cs typeface="Arial" pitchFamily="34" charset="0"/>
              </a:rPr>
            </a:br>
            <a:r>
              <a:rPr lang="en-US" sz="700" b="0" dirty="0">
                <a:solidFill>
                  <a:schemeClr val="bg1"/>
                </a:solidFill>
                <a:cs typeface="Arial" pitchFamily="34" charset="0"/>
              </a:rPr>
              <a:t>(See Section 10240, Confidentiality of Client Information.) http://dtpolicy/DPM%2010240.pdf</a:t>
            </a:r>
          </a:p>
          <a:p>
            <a:pPr algn="l">
              <a:spcBef>
                <a:spcPct val="100000"/>
              </a:spcBef>
            </a:pPr>
            <a:r>
              <a:rPr lang="en-US" sz="700" b="0" dirty="0">
                <a:solidFill>
                  <a:schemeClr val="bg1"/>
                </a:solidFill>
                <a:cs typeface="Arial" pitchFamily="34" charset="0"/>
              </a:rPr>
              <a:t>The use of </a:t>
            </a:r>
            <a:r>
              <a:rPr lang="en-US" sz="700" b="0" dirty="0" smtClean="0">
                <a:solidFill>
                  <a:schemeClr val="bg1"/>
                </a:solidFill>
                <a:cs typeface="Arial" pitchFamily="34" charset="0"/>
              </a:rPr>
              <a:t>clients’ </a:t>
            </a:r>
            <a:r>
              <a:rPr lang="en-US" sz="700" b="0" dirty="0">
                <a:solidFill>
                  <a:schemeClr val="bg1"/>
                </a:solidFill>
                <a:cs typeface="Arial" pitchFamily="34" charset="0"/>
              </a:rPr>
              <a:t>intellectual property, including trademarks, registered names, logos, music, etc., should be used in Business Communications in accordance with Administrative Policy Release 116, Copyright and Other Intellectual Property Rights — Infringement Issues. Policy Release 116: https://www.deloittenet.com/AboutDeloitte/Firm_Policies_Func_KM/Admin_Policy/100_General_Policies/Apr116CopyrightInfringementapprovedJune2002.htm</a:t>
            </a:r>
          </a:p>
          <a:p>
            <a:pPr algn="l">
              <a:spcBef>
                <a:spcPct val="100000"/>
              </a:spcBef>
            </a:pPr>
            <a:r>
              <a:rPr lang="en-US" sz="700" b="0" dirty="0">
                <a:solidFill>
                  <a:schemeClr val="bg1"/>
                </a:solidFill>
                <a:cs typeface="Arial" pitchFamily="34" charset="0"/>
              </a:rPr>
              <a:t>DPM 10640: http://dtpolicy/DPM%2010640.pdf </a:t>
            </a:r>
          </a:p>
        </p:txBody>
      </p:sp>
      <p:sp>
        <p:nvSpPr>
          <p:cNvPr id="10" name="Subtitle"/>
          <p:cNvSpPr>
            <a:spLocks noGrp="1"/>
          </p:cNvSpPr>
          <p:nvPr>
            <p:ph type="body" sz="quarter" idx="10" hasCustomPrompt="1"/>
          </p:nvPr>
        </p:nvSpPr>
        <p:spPr>
          <a:xfrm>
            <a:off x="358775" y="3429000"/>
            <a:ext cx="5760000" cy="366254"/>
          </a:xfrm>
        </p:spPr>
        <p:txBody>
          <a:bodyPr wrap="square">
            <a:spAutoFit/>
          </a:bodyPr>
          <a:lstStyle>
            <a:lvl1pPr>
              <a:lnSpc>
                <a:spcPct val="85000"/>
              </a:lnSpc>
              <a:spcBef>
                <a:spcPts val="0"/>
              </a:spcBef>
              <a:defRPr sz="2800">
                <a:solidFill>
                  <a:schemeClr val="accent2"/>
                </a:solidFill>
                <a:latin typeface="Times New Roman" pitchFamily="18" charset="0"/>
                <a:cs typeface="Times New Roman" pitchFamily="18" charset="0"/>
              </a:defRPr>
            </a:lvl1pPr>
          </a:lstStyle>
          <a:p>
            <a:pPr lvl="0"/>
            <a:r>
              <a:rPr lang="en-US" dirty="0" smtClean="0"/>
              <a:t>Click to add subtitle</a:t>
            </a:r>
          </a:p>
        </p:txBody>
      </p:sp>
      <p:sp>
        <p:nvSpPr>
          <p:cNvPr id="11" name="Subtitle 2"/>
          <p:cNvSpPr>
            <a:spLocks noGrp="1"/>
          </p:cNvSpPr>
          <p:nvPr>
            <p:ph type="subTitle" idx="1" hasCustomPrompt="1"/>
          </p:nvPr>
        </p:nvSpPr>
        <p:spPr>
          <a:xfrm>
            <a:off x="360000" y="6020725"/>
            <a:ext cx="4391388" cy="288000"/>
          </a:xfrm>
        </p:spPr>
        <p:txBody>
          <a:bodyPr wrap="square" lIns="0" tIns="0" rIns="0" bIns="0" anchor="b" anchorCtr="0">
            <a:spAutoFit/>
          </a:bodyPr>
          <a:lstStyle>
            <a:lvl1pPr marL="0" indent="0" algn="l">
              <a:buNone/>
              <a:defRPr sz="18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add text</a:t>
            </a:r>
            <a:endParaRPr lang="en-US" noProof="0" dirty="0"/>
          </a:p>
        </p:txBody>
      </p:sp>
      <p:sp>
        <p:nvSpPr>
          <p:cNvPr id="8" name="AutoShape 4"/>
          <p:cNvSpPr>
            <a:spLocks/>
          </p:cNvSpPr>
          <p:nvPr userDrawn="1"/>
        </p:nvSpPr>
        <p:spPr bwMode="gray">
          <a:xfrm>
            <a:off x="9288000" y="5684077"/>
            <a:ext cx="2117754" cy="1184940"/>
          </a:xfrm>
          <a:prstGeom prst="rect">
            <a:avLst/>
          </a:prstGeom>
          <a:noFill/>
          <a:ln w="12700" algn="ctr">
            <a:noFill/>
            <a:miter lim="800000"/>
            <a:headEnd/>
            <a:tailEnd/>
          </a:ln>
          <a:effectLst/>
        </p:spPr>
        <p:txBody>
          <a:bodyPr wrap="square" lIns="0" tIns="0" rIns="0" bIns="0" anchor="t" anchorCtr="0">
            <a:spAutoFit/>
          </a:bodyPr>
          <a:lstStyle/>
          <a:p>
            <a:pPr algn="l">
              <a:spcBef>
                <a:spcPct val="100000"/>
              </a:spcBef>
            </a:pPr>
            <a:r>
              <a:rPr lang="en-US" sz="700" b="0" dirty="0">
                <a:solidFill>
                  <a:schemeClr val="bg1"/>
                </a:solidFill>
                <a:cs typeface="Arial" pitchFamily="34" charset="0"/>
              </a:rPr>
              <a:t>If you use “Deloitte” in a document, you must include the appropriate footnote defining what “Deloitte” means in the context of the document. Please note that a definition footnote is needed on the page that includes the first mention or use of the word “Deloitte.” Delete footnote from this page if not needed and this box and arrow.</a:t>
            </a:r>
          </a:p>
          <a:p>
            <a:pPr algn="l">
              <a:spcBef>
                <a:spcPct val="100000"/>
              </a:spcBef>
            </a:pPr>
            <a:r>
              <a:rPr lang="en-US" sz="700" b="0" dirty="0">
                <a:solidFill>
                  <a:schemeClr val="bg1"/>
                </a:solidFill>
                <a:cs typeface="Arial" pitchFamily="34" charset="0"/>
              </a:rPr>
              <a:t>See About Deloitte &gt; The Deloitte Brand &gt; U.S. Brand &amp; Reputation &gt; Guidance on using the “Deloitte” masterbrand.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green">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92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Footer Placeholder 4"/>
          <p:cNvSpPr>
            <a:spLocks noGrp="1"/>
          </p:cNvSpPr>
          <p:nvPr>
            <p:ph type="ftr" sz="quarter" idx="3"/>
          </p:nvPr>
        </p:nvSpPr>
        <p:spPr>
          <a:xfrm>
            <a:off x="720000" y="6597650"/>
            <a:ext cx="3672613" cy="126000"/>
          </a:xfrm>
          <a:prstGeom prst="rect">
            <a:avLst/>
          </a:prstGeom>
        </p:spPr>
        <p:txBody>
          <a:bodyPr vert="horz" lIns="0" tIns="0" rIns="0" bIns="0" rtlCol="0" anchor="b" anchorCtr="0">
            <a:noAutofit/>
          </a:bodyPr>
          <a:lstStyle>
            <a:lvl1pPr algn="l">
              <a:defRPr sz="1000">
                <a:solidFill>
                  <a:srgbClr val="92D400"/>
                </a:solidFill>
              </a:defRPr>
            </a:lvl1pPr>
          </a:lstStyle>
          <a:p>
            <a:r>
              <a:rPr lang="en-US" smtClean="0"/>
              <a:t>Deloitte</a:t>
            </a:r>
            <a:endParaRPr lang="en-US" dirty="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92D400"/>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 light blu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72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Footer Placeholder 4"/>
          <p:cNvSpPr>
            <a:spLocks noGrp="1"/>
          </p:cNvSpPr>
          <p:nvPr>
            <p:ph type="ftr" sz="quarter" idx="3"/>
          </p:nvPr>
        </p:nvSpPr>
        <p:spPr>
          <a:xfrm>
            <a:off x="720000" y="6597650"/>
            <a:ext cx="3672613" cy="126000"/>
          </a:xfrm>
          <a:prstGeom prst="rect">
            <a:avLst/>
          </a:prstGeom>
        </p:spPr>
        <p:txBody>
          <a:bodyPr vert="horz" lIns="0" tIns="0" rIns="0" bIns="0" rtlCol="0" anchor="b" anchorCtr="0">
            <a:noAutofit/>
          </a:bodyPr>
          <a:lstStyle>
            <a:lvl1pPr algn="l">
              <a:defRPr sz="1000">
                <a:solidFill>
                  <a:srgbClr val="72C7E7"/>
                </a:solidFill>
              </a:defRPr>
            </a:lvl1pPr>
          </a:lstStyle>
          <a:p>
            <a:r>
              <a:rPr lang="en-US" smtClean="0"/>
              <a:t>Deloitte</a:t>
            </a:r>
            <a:endParaRPr lang="en-US" dirty="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72C7E7"/>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 dark green">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3C8A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Footer Placeholder 4"/>
          <p:cNvSpPr>
            <a:spLocks noGrp="1"/>
          </p:cNvSpPr>
          <p:nvPr>
            <p:ph type="ftr" sz="quarter" idx="3"/>
          </p:nvPr>
        </p:nvSpPr>
        <p:spPr>
          <a:xfrm>
            <a:off x="720000" y="6597650"/>
            <a:ext cx="3672613" cy="126000"/>
          </a:xfrm>
          <a:prstGeom prst="rect">
            <a:avLst/>
          </a:prstGeom>
        </p:spPr>
        <p:txBody>
          <a:bodyPr vert="horz" lIns="0" tIns="0" rIns="0" bIns="0" rtlCol="0" anchor="b" anchorCtr="0">
            <a:noAutofit/>
          </a:bodyPr>
          <a:lstStyle>
            <a:lvl1pPr algn="l">
              <a:defRPr sz="1000">
                <a:solidFill>
                  <a:srgbClr val="3C8A2E"/>
                </a:solidFill>
              </a:defRPr>
            </a:lvl1pPr>
          </a:lstStyle>
          <a:p>
            <a:r>
              <a:rPr lang="en-US" smtClean="0"/>
              <a:t>Deloitte</a:t>
            </a:r>
            <a:endParaRPr lang="en-US" dirty="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3C8A2E"/>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 Deloitte blue">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Footer Placeholder 4"/>
          <p:cNvSpPr>
            <a:spLocks noGrp="1"/>
          </p:cNvSpPr>
          <p:nvPr>
            <p:ph type="ftr" sz="quarter" idx="3"/>
          </p:nvPr>
        </p:nvSpPr>
        <p:spPr>
          <a:xfrm>
            <a:off x="720000" y="6597650"/>
            <a:ext cx="3672613" cy="126000"/>
          </a:xfrm>
          <a:prstGeom prst="rect">
            <a:avLst/>
          </a:prstGeom>
        </p:spPr>
        <p:txBody>
          <a:bodyPr vert="horz" lIns="0" tIns="0" rIns="0" bIns="0" rtlCol="0" anchor="b" anchorCtr="0">
            <a:noAutofit/>
          </a:bodyPr>
          <a:lstStyle>
            <a:lvl1pPr algn="l">
              <a:defRPr sz="1000">
                <a:solidFill>
                  <a:srgbClr val="002776"/>
                </a:solidFill>
              </a:defRPr>
            </a:lvl1pPr>
          </a:lstStyle>
          <a:p>
            <a:r>
              <a:rPr lang="en-US" smtClean="0"/>
              <a:t>Deloitte</a:t>
            </a:r>
            <a:endParaRPr lang="en-US" dirty="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002776"/>
                </a:solidFill>
              </a:defRPr>
            </a:lvl1pPr>
          </a:lstStyle>
          <a:p>
            <a:fld id="{313880FF-B11A-4FA9-B5CC-7226C1B8517C}" type="slidenum">
              <a:rPr lang="en-US" smtClean="0"/>
              <a:pPr/>
              <a:t>‹#›</a:t>
            </a:fld>
            <a:endParaRPr lang="en-US" dirty="0"/>
          </a:p>
        </p:txBody>
      </p:sp>
      <p:sp>
        <p:nvSpPr>
          <p:cNvPr id="13"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 light green">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C9D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Footer Placeholder 4"/>
          <p:cNvSpPr>
            <a:spLocks noGrp="1"/>
          </p:cNvSpPr>
          <p:nvPr>
            <p:ph type="ftr" sz="quarter" idx="3"/>
          </p:nvPr>
        </p:nvSpPr>
        <p:spPr>
          <a:xfrm>
            <a:off x="720000" y="6597650"/>
            <a:ext cx="3672613" cy="126000"/>
          </a:xfrm>
          <a:prstGeom prst="rect">
            <a:avLst/>
          </a:prstGeom>
        </p:spPr>
        <p:txBody>
          <a:bodyPr vert="horz" lIns="0" tIns="0" rIns="0" bIns="0" rtlCol="0" anchor="b" anchorCtr="0">
            <a:noAutofit/>
          </a:bodyPr>
          <a:lstStyle>
            <a:lvl1pPr algn="l">
              <a:defRPr sz="1000">
                <a:solidFill>
                  <a:srgbClr val="C9DD03"/>
                </a:solidFill>
              </a:defRPr>
            </a:lvl1pPr>
          </a:lstStyle>
          <a:p>
            <a:r>
              <a:rPr lang="en-US" smtClean="0"/>
              <a:t>Deloitte</a:t>
            </a:r>
            <a:endParaRPr lang="en-US" dirty="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C9DD03"/>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pic>
        <p:nvPicPr>
          <p:cNvPr id="7" name="Picture 4" descr="DEL_COL"/>
          <p:cNvPicPr preferRelativeResize="0">
            <a:picLocks noChangeAspect="1" noChangeArrowheads="1"/>
          </p:cNvPicPr>
          <p:nvPr userDrawn="1"/>
        </p:nvPicPr>
        <p:blipFill>
          <a:blip r:embed="rId2" cstate="print"/>
          <a:srcRect/>
          <a:stretch>
            <a:fillRect/>
          </a:stretch>
        </p:blipFill>
        <p:spPr bwMode="auto">
          <a:xfrm>
            <a:off x="327013" y="3112002"/>
            <a:ext cx="3143273" cy="628654"/>
          </a:xfrm>
          <a:prstGeom prst="rect">
            <a:avLst/>
          </a:prstGeom>
          <a:noFill/>
          <a:ln w="12700">
            <a:noFill/>
            <a:miter lim="800000"/>
            <a:headEnd/>
            <a:tailEnd/>
          </a:ln>
        </p:spPr>
      </p:pic>
      <p:sp>
        <p:nvSpPr>
          <p:cNvPr id="4" name="Footer Placeholder 4"/>
          <p:cNvSpPr>
            <a:spLocks noGrp="1"/>
          </p:cNvSpPr>
          <p:nvPr>
            <p:ph type="ftr" sz="quarter" idx="3"/>
          </p:nvPr>
        </p:nvSpPr>
        <p:spPr>
          <a:xfrm>
            <a:off x="720000" y="6597650"/>
            <a:ext cx="3672613" cy="126000"/>
          </a:xfrm>
          <a:prstGeom prst="rect">
            <a:avLst/>
          </a:prstGeom>
        </p:spPr>
        <p:txBody>
          <a:bodyPr vert="horz" lIns="0" tIns="0" rIns="0" bIns="0" rtlCol="0" anchor="b" anchorCtr="0">
            <a:noAutofit/>
          </a:bodyPr>
          <a:lstStyle>
            <a:lvl1pPr algn="l">
              <a:defRPr sz="1000">
                <a:solidFill>
                  <a:srgbClr val="FFFFFF"/>
                </a:solidFill>
              </a:defRPr>
            </a:lvl1pPr>
          </a:lstStyle>
          <a:p>
            <a:r>
              <a:rPr lang="en-US" smtClean="0"/>
              <a:t>Deloitte</a:t>
            </a:r>
            <a:endParaRPr lang="en-US" dirty="0"/>
          </a:p>
        </p:txBody>
      </p:sp>
      <p:sp>
        <p:nvSpPr>
          <p:cNvPr id="5"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FFFFFF"/>
                </a:solidFill>
              </a:defRPr>
            </a:lvl1pPr>
          </a:lstStyle>
          <a:p>
            <a:fld id="{313880FF-B11A-4FA9-B5CC-7226C1B8517C}"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AFEFED0-E946-43A7-AFCB-09685B90174A}"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0FA79-5AEB-49B1-A1AF-64C0D8A9658A}" type="slidenum">
              <a:rPr lang="en-US" smtClean="0"/>
              <a:t>‹#›</a:t>
            </a:fld>
            <a:endParaRPr lang="en-US"/>
          </a:p>
        </p:txBody>
      </p:sp>
    </p:spTree>
    <p:extLst>
      <p:ext uri="{BB962C8B-B14F-4D97-AF65-F5344CB8AC3E}">
        <p14:creationId xmlns:p14="http://schemas.microsoft.com/office/powerpoint/2010/main" val="124322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7" name="Subtitle0"/>
          <p:cNvSpPr>
            <a:spLocks noGrp="1"/>
          </p:cNvSpPr>
          <p:nvPr>
            <p:ph type="body" idx="13"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cxnSp>
        <p:nvCxnSpPr>
          <p:cNvPr id="13" name="Straight Arrow Connector 12"/>
          <p:cNvCxnSpPr/>
          <p:nvPr userDrawn="1"/>
        </p:nvCxnSpPr>
        <p:spPr>
          <a:xfrm>
            <a:off x="-858177" y="6303600"/>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userDrawn="1"/>
        </p:nvCxnSpPr>
        <p:spPr>
          <a:xfrm>
            <a:off x="35359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userDrawn="1"/>
        </p:nvCxnSpPr>
        <p:spPr>
          <a:xfrm>
            <a:off x="87768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userDrawn="1"/>
        </p:nvCxnSpPr>
        <p:spPr>
          <a:xfrm>
            <a:off x="-858177" y="1259305"/>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a:off x="-858177" y="763468"/>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a:off x="43920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a:off x="47520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817775" y="6581001"/>
            <a:ext cx="1679598" cy="276999"/>
          </a:xfrm>
          <a:prstGeom prst="rect">
            <a:avLst/>
          </a:prstGeom>
          <a:noFill/>
        </p:spPr>
        <p:txBody>
          <a:bodyPr wrap="square" lIns="0" tIns="0" rIns="0" bIns="0" rtlCol="0">
            <a:spAutoFit/>
          </a:bodyPr>
          <a:lstStyle/>
          <a:p>
            <a:pPr algn="r">
              <a:spcAft>
                <a:spcPts val="300"/>
              </a:spcAft>
            </a:pPr>
            <a:r>
              <a:rPr lang="en-US" sz="900" baseline="0" noProof="0" dirty="0" smtClean="0">
                <a:solidFill>
                  <a:schemeClr val="bg1"/>
                </a:solidFill>
              </a:rPr>
              <a:t>White markers</a:t>
            </a:r>
            <a:r>
              <a:rPr lang="en-US" sz="900" dirty="0" smtClean="0">
                <a:solidFill>
                  <a:schemeClr val="bg1"/>
                </a:solidFill>
              </a:rPr>
              <a:t> indicate position of Deloitte Drawing Guides</a:t>
            </a:r>
            <a:endParaRPr lang="en-US" sz="900" baseline="0" noProof="0" dirty="0" smtClean="0">
              <a:solidFill>
                <a:schemeClr val="bg1"/>
              </a:solidFill>
            </a:endParaRPr>
          </a:p>
        </p:txBody>
      </p:sp>
      <p:sp>
        <p:nvSpPr>
          <p:cNvPr id="24" name="TextBox 23"/>
          <p:cNvSpPr txBox="1"/>
          <p:nvPr userDrawn="1"/>
        </p:nvSpPr>
        <p:spPr>
          <a:xfrm>
            <a:off x="-941463" y="897379"/>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7.40 cm</a:t>
            </a:r>
          </a:p>
          <a:p>
            <a:pPr algn="r">
              <a:spcAft>
                <a:spcPts val="300"/>
              </a:spcAft>
            </a:pPr>
            <a:r>
              <a:rPr lang="en-US" sz="700" dirty="0" smtClean="0">
                <a:solidFill>
                  <a:schemeClr val="bg1"/>
                </a:solidFill>
              </a:rPr>
              <a:t>2.91 Inches</a:t>
            </a:r>
          </a:p>
        </p:txBody>
      </p:sp>
      <p:sp>
        <p:nvSpPr>
          <p:cNvPr id="25" name="TextBox 24"/>
          <p:cNvSpPr txBox="1"/>
          <p:nvPr userDrawn="1"/>
        </p:nvSpPr>
        <p:spPr>
          <a:xfrm>
            <a:off x="-941463" y="1378583"/>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6.00 cm</a:t>
            </a:r>
          </a:p>
          <a:p>
            <a:pPr algn="r">
              <a:spcAft>
                <a:spcPts val="300"/>
              </a:spcAft>
            </a:pPr>
            <a:r>
              <a:rPr lang="en-US" sz="700" dirty="0" smtClean="0">
                <a:solidFill>
                  <a:schemeClr val="bg1"/>
                </a:solidFill>
              </a:rPr>
              <a:t>2.36 Inches</a:t>
            </a:r>
          </a:p>
        </p:txBody>
      </p:sp>
      <p:sp>
        <p:nvSpPr>
          <p:cNvPr id="26" name="TextBox 25"/>
          <p:cNvSpPr txBox="1"/>
          <p:nvPr userDrawn="1"/>
        </p:nvSpPr>
        <p:spPr>
          <a:xfrm>
            <a:off x="-941463" y="5921847"/>
            <a:ext cx="803286" cy="253916"/>
          </a:xfrm>
          <a:prstGeom prst="rect">
            <a:avLst/>
          </a:prstGeom>
          <a:noFill/>
        </p:spPr>
        <p:txBody>
          <a:bodyPr wrap="square" lIns="0" tIns="0" rIns="0" bIns="0" rtlCol="0" anchor="b" anchorCtr="0">
            <a:spAutoFit/>
          </a:bodyPr>
          <a:lstStyle/>
          <a:p>
            <a:pPr algn="r">
              <a:spcAft>
                <a:spcPts val="300"/>
              </a:spcAft>
            </a:pPr>
            <a:r>
              <a:rPr lang="en-US" sz="700" dirty="0" smtClean="0">
                <a:solidFill>
                  <a:schemeClr val="bg1"/>
                </a:solidFill>
              </a:rPr>
              <a:t>8.00 cm</a:t>
            </a:r>
          </a:p>
          <a:p>
            <a:pPr algn="r">
              <a:spcAft>
                <a:spcPts val="300"/>
              </a:spcAft>
            </a:pPr>
            <a:r>
              <a:rPr lang="en-US" sz="700" dirty="0" smtClean="0">
                <a:solidFill>
                  <a:schemeClr val="bg1"/>
                </a:solidFill>
              </a:rPr>
              <a:t>3.15 Inches</a:t>
            </a:r>
          </a:p>
        </p:txBody>
      </p:sp>
      <p:sp>
        <p:nvSpPr>
          <p:cNvPr id="27" name="TextBox 26"/>
          <p:cNvSpPr txBox="1"/>
          <p:nvPr userDrawn="1"/>
        </p:nvSpPr>
        <p:spPr>
          <a:xfrm>
            <a:off x="358775" y="7067323"/>
            <a:ext cx="803286" cy="253916"/>
          </a:xfrm>
          <a:prstGeom prst="rect">
            <a:avLst/>
          </a:prstGeom>
          <a:noFill/>
        </p:spPr>
        <p:txBody>
          <a:bodyPr wrap="square" lIns="0" tIns="0" rIns="0" bIns="0" rtlCol="0" anchor="t" anchorCtr="0">
            <a:spAutoFit/>
          </a:bodyPr>
          <a:lstStyle/>
          <a:p>
            <a:pPr>
              <a:spcAft>
                <a:spcPts val="300"/>
              </a:spcAft>
            </a:pPr>
            <a:r>
              <a:rPr lang="en-US" sz="700" dirty="0" smtClean="0">
                <a:solidFill>
                  <a:schemeClr val="bg1"/>
                </a:solidFill>
                <a:sym typeface="Wingdings" pitchFamily="2" charset="2"/>
              </a:rPr>
              <a:t></a:t>
            </a:r>
            <a:r>
              <a:rPr lang="en-US" sz="700" dirty="0" smtClean="0">
                <a:solidFill>
                  <a:schemeClr val="bg1"/>
                </a:solidFill>
              </a:rPr>
              <a:t>11.70 cm</a:t>
            </a:r>
          </a:p>
          <a:p>
            <a:pPr>
              <a:spcAft>
                <a:spcPts val="300"/>
              </a:spcAft>
            </a:pPr>
            <a:r>
              <a:rPr lang="en-US" sz="700" dirty="0" smtClean="0">
                <a:solidFill>
                  <a:schemeClr val="bg1"/>
                </a:solidFill>
                <a:sym typeface="Wingdings" pitchFamily="2" charset="2"/>
              </a:rPr>
              <a:t> 4.61 inches</a:t>
            </a:r>
            <a:endParaRPr lang="en-US" sz="700" dirty="0" smtClean="0">
              <a:solidFill>
                <a:schemeClr val="bg1"/>
              </a:solidFill>
            </a:endParaRPr>
          </a:p>
        </p:txBody>
      </p:sp>
      <p:sp>
        <p:nvSpPr>
          <p:cNvPr id="28" name="TextBox 27"/>
          <p:cNvSpPr txBox="1"/>
          <p:nvPr userDrawn="1"/>
        </p:nvSpPr>
        <p:spPr>
          <a:xfrm>
            <a:off x="3578310" y="7067323"/>
            <a:ext cx="803286" cy="253916"/>
          </a:xfrm>
          <a:prstGeom prst="rect">
            <a:avLst/>
          </a:prstGeom>
          <a:noFill/>
        </p:spPr>
        <p:txBody>
          <a:bodyPr wrap="square" lIns="0" tIns="0" rIns="0" bIns="0" rtlCol="0" anchor="t" anchorCtr="0">
            <a:spAutoFit/>
          </a:bodyPr>
          <a:lstStyle/>
          <a:p>
            <a:pPr algn="r">
              <a:spcAft>
                <a:spcPts val="300"/>
              </a:spcAft>
            </a:pPr>
            <a:r>
              <a:rPr lang="en-US" sz="700" dirty="0" smtClean="0">
                <a:solidFill>
                  <a:schemeClr val="bg1"/>
                </a:solidFill>
              </a:rPr>
              <a:t>0.50 cm </a:t>
            </a:r>
            <a:r>
              <a:rPr lang="en-US" sz="700" dirty="0" smtClean="0">
                <a:solidFill>
                  <a:schemeClr val="bg1"/>
                </a:solidFill>
                <a:sym typeface="Wingdings" pitchFamily="2" charset="2"/>
              </a:rPr>
              <a:t></a:t>
            </a:r>
          </a:p>
          <a:p>
            <a:pPr algn="r">
              <a:spcAft>
                <a:spcPts val="300"/>
              </a:spcAft>
            </a:pPr>
            <a:r>
              <a:rPr lang="en-US" sz="700" dirty="0" smtClean="0">
                <a:solidFill>
                  <a:schemeClr val="bg1"/>
                </a:solidFill>
                <a:sym typeface="Wingdings" pitchFamily="2" charset="2"/>
              </a:rPr>
              <a:t>0.2 inches </a:t>
            </a:r>
            <a:endParaRPr lang="en-US" sz="700" dirty="0" smtClean="0">
              <a:solidFill>
                <a:schemeClr val="bg1"/>
              </a:solidFill>
            </a:endParaRPr>
          </a:p>
        </p:txBody>
      </p:sp>
      <p:sp>
        <p:nvSpPr>
          <p:cNvPr id="29" name="TextBox 28"/>
          <p:cNvSpPr txBox="1"/>
          <p:nvPr userDrawn="1"/>
        </p:nvSpPr>
        <p:spPr>
          <a:xfrm>
            <a:off x="4762405" y="7067323"/>
            <a:ext cx="803286" cy="253916"/>
          </a:xfrm>
          <a:prstGeom prst="rect">
            <a:avLst/>
          </a:prstGeom>
          <a:noFill/>
        </p:spPr>
        <p:txBody>
          <a:bodyPr wrap="square" lIns="0" tIns="0" rIns="0" bIns="0" rtlCol="0" anchor="t" anchorCtr="0">
            <a:spAutoFit/>
          </a:bodyPr>
          <a:lstStyle/>
          <a:p>
            <a:pPr>
              <a:spcAft>
                <a:spcPts val="300"/>
              </a:spcAft>
              <a:buFont typeface="Wingdings"/>
              <a:buChar char="ß"/>
            </a:pPr>
            <a:r>
              <a:rPr lang="en-US" sz="700" dirty="0" smtClean="0">
                <a:solidFill>
                  <a:schemeClr val="bg1"/>
                </a:solidFill>
              </a:rPr>
              <a:t>0.50 cm</a:t>
            </a:r>
          </a:p>
          <a:p>
            <a:pPr>
              <a:spcAft>
                <a:spcPts val="300"/>
              </a:spcAft>
            </a:pPr>
            <a:r>
              <a:rPr lang="en-US" sz="700" dirty="0" smtClean="0">
                <a:solidFill>
                  <a:schemeClr val="bg1"/>
                </a:solidFill>
                <a:sym typeface="Wingdings" pitchFamily="2" charset="2"/>
              </a:rPr>
              <a:t> 0.2 inches</a:t>
            </a:r>
            <a:endParaRPr lang="en-US" sz="700" dirty="0" smtClean="0">
              <a:solidFill>
                <a:schemeClr val="bg1"/>
              </a:solidFill>
            </a:endParaRPr>
          </a:p>
        </p:txBody>
      </p:sp>
      <p:sp>
        <p:nvSpPr>
          <p:cNvPr id="30" name="TextBox 29"/>
          <p:cNvSpPr txBox="1"/>
          <p:nvPr userDrawn="1"/>
        </p:nvSpPr>
        <p:spPr>
          <a:xfrm>
            <a:off x="7970922" y="7067323"/>
            <a:ext cx="803286" cy="253916"/>
          </a:xfrm>
          <a:prstGeom prst="rect">
            <a:avLst/>
          </a:prstGeom>
          <a:noFill/>
        </p:spPr>
        <p:txBody>
          <a:bodyPr wrap="square" lIns="0" tIns="0" rIns="0" bIns="0" rtlCol="0" anchor="t" anchorCtr="0">
            <a:spAutoFit/>
          </a:bodyPr>
          <a:lstStyle/>
          <a:p>
            <a:pPr algn="r">
              <a:spcAft>
                <a:spcPts val="300"/>
              </a:spcAft>
            </a:pPr>
            <a:r>
              <a:rPr lang="en-US" sz="700" dirty="0" smtClean="0">
                <a:solidFill>
                  <a:schemeClr val="bg1"/>
                </a:solidFill>
              </a:rPr>
              <a:t>11.70 cm </a:t>
            </a:r>
            <a:r>
              <a:rPr lang="en-US" sz="700" dirty="0" smtClean="0">
                <a:solidFill>
                  <a:schemeClr val="bg1"/>
                </a:solidFill>
                <a:sym typeface="Wingdings" pitchFamily="2" charset="2"/>
              </a:rPr>
              <a:t></a:t>
            </a:r>
            <a:endParaRPr lang="en-US" sz="700" dirty="0" smtClean="0">
              <a:solidFill>
                <a:schemeClr val="bg1"/>
              </a:solidFill>
            </a:endParaRPr>
          </a:p>
          <a:p>
            <a:pPr algn="r">
              <a:spcAft>
                <a:spcPts val="300"/>
              </a:spcAft>
            </a:pPr>
            <a:r>
              <a:rPr lang="en-US" sz="700" dirty="0" smtClean="0">
                <a:solidFill>
                  <a:schemeClr val="bg1"/>
                </a:solidFill>
                <a:sym typeface="Wingdings" pitchFamily="2" charset="2"/>
              </a:rPr>
              <a:t> 4.61 inches </a:t>
            </a:r>
            <a:endParaRPr lang="en-US" sz="700" dirty="0" smtClean="0">
              <a:solidFill>
                <a:schemeClr val="bg1"/>
              </a:solidFill>
            </a:endParaRPr>
          </a:p>
        </p:txBody>
      </p:sp>
      <p:cxnSp>
        <p:nvCxnSpPr>
          <p:cNvPr id="31" name="Straight Arrow Connector 30"/>
          <p:cNvCxnSpPr/>
          <p:nvPr userDrawn="1"/>
        </p:nvCxnSpPr>
        <p:spPr>
          <a:xfrm rot="5400000" flipH="1" flipV="1">
            <a:off x="-234095" y="1308642"/>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userDrawn="1"/>
        </p:nvCxnSpPr>
        <p:spPr>
          <a:xfrm rot="5400000" flipH="1" flipV="1">
            <a:off x="-234094" y="811939"/>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userDrawn="1"/>
        </p:nvCxnSpPr>
        <p:spPr>
          <a:xfrm rot="5400000" flipH="1" flipV="1">
            <a:off x="-234094" y="6241517"/>
            <a:ext cx="91440"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34" name="AutoShape 4"/>
          <p:cNvSpPr>
            <a:spLocks/>
          </p:cNvSpPr>
          <p:nvPr userDrawn="1"/>
        </p:nvSpPr>
        <p:spPr bwMode="gray">
          <a:xfrm>
            <a:off x="-1541721" y="0"/>
            <a:ext cx="1403543" cy="692497"/>
          </a:xfrm>
          <a:prstGeom prst="rect">
            <a:avLst/>
          </a:prstGeom>
          <a:noFill/>
          <a:ln w="12700" algn="ctr">
            <a:noFill/>
            <a:miter lim="800000"/>
            <a:headEnd/>
            <a:tailEnd/>
          </a:ln>
          <a:effectLst/>
        </p:spPr>
        <p:txBody>
          <a:bodyPr wrap="square" lIns="0" tIns="0" rIns="0" bIns="0" anchor="t" anchorCtr="0">
            <a:spAutoFit/>
          </a:bodyPr>
          <a:lstStyle/>
          <a:p>
            <a:pPr algn="l">
              <a:spcBef>
                <a:spcPts val="0"/>
              </a:spcBef>
            </a:pPr>
            <a:r>
              <a:rPr lang="en-US" sz="700" b="1" dirty="0" smtClean="0">
                <a:solidFill>
                  <a:schemeClr val="bg1"/>
                </a:solidFill>
                <a:cs typeface="Arial" pitchFamily="34" charset="0"/>
              </a:rPr>
              <a:t>To view Deloitte drawing guides:</a:t>
            </a:r>
          </a:p>
          <a:p>
            <a:pPr algn="l">
              <a:spcBef>
                <a:spcPts val="0"/>
              </a:spcBef>
            </a:pPr>
            <a:endParaRPr lang="en-US" sz="300" b="1" dirty="0" smtClean="0">
              <a:solidFill>
                <a:schemeClr val="bg1"/>
              </a:solidFill>
              <a:cs typeface="Arial" pitchFamily="34" charset="0"/>
            </a:endParaRPr>
          </a:p>
          <a:p>
            <a:pPr marL="180975" indent="-180975" algn="l">
              <a:spcBef>
                <a:spcPts val="0"/>
              </a:spcBef>
              <a:buFont typeface="+mj-lt"/>
              <a:buAutoNum type="arabicPeriod"/>
            </a:pPr>
            <a:r>
              <a:rPr lang="en-US" sz="700" b="0" dirty="0" smtClean="0">
                <a:solidFill>
                  <a:schemeClr val="bg1"/>
                </a:solidFill>
                <a:cs typeface="Arial" pitchFamily="34" charset="0"/>
              </a:rPr>
              <a:t>Right-click on slide and select ’Grid and Guides...’</a:t>
            </a:r>
          </a:p>
          <a:p>
            <a:pPr marL="180975" indent="-180975" algn="l">
              <a:spcBef>
                <a:spcPts val="0"/>
              </a:spcBef>
              <a:buFont typeface="+mj-lt"/>
              <a:buAutoNum type="arabicPeriod"/>
            </a:pPr>
            <a:r>
              <a:rPr lang="en-US" sz="700" b="0" dirty="0" smtClean="0">
                <a:solidFill>
                  <a:schemeClr val="bg1"/>
                </a:solidFill>
                <a:cs typeface="Arial" pitchFamily="34" charset="0"/>
              </a:rPr>
              <a:t>Check ’Display drawing guides on screen’</a:t>
            </a:r>
          </a:p>
          <a:p>
            <a:pPr marL="180975" indent="-180975" algn="l">
              <a:spcBef>
                <a:spcPts val="0"/>
              </a:spcBef>
              <a:buFont typeface="+mj-lt"/>
              <a:buAutoNum type="arabicPeriod"/>
            </a:pPr>
            <a:r>
              <a:rPr lang="en-US" sz="700" b="0" dirty="0" smtClean="0">
                <a:solidFill>
                  <a:schemeClr val="bg1"/>
                </a:solidFill>
                <a:cs typeface="Arial" pitchFamily="34" charset="0"/>
              </a:rPr>
              <a:t>Select ’OK’</a:t>
            </a:r>
          </a:p>
        </p:txBody>
      </p:sp>
      <p:sp>
        <p:nvSpPr>
          <p:cNvPr id="36" name="Content Placeholder 2"/>
          <p:cNvSpPr>
            <a:spLocks noGrp="1"/>
          </p:cNvSpPr>
          <p:nvPr>
            <p:ph idx="14"/>
          </p:nvPr>
        </p:nvSpPr>
        <p:spPr>
          <a:xfrm>
            <a:off x="361225" y="1268413"/>
            <a:ext cx="8424000" cy="5040311"/>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2"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Deloitte</a:t>
            </a:r>
            <a:endParaRPr lang="en-US" dirty="0"/>
          </a:p>
        </p:txBody>
      </p:sp>
      <p:sp>
        <p:nvSpPr>
          <p:cNvPr id="43"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843"/>
            <a:ext cx="8424000" cy="369332"/>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5" name="Subtitle1"/>
          <p:cNvSpPr>
            <a:spLocks noGrp="1"/>
          </p:cNvSpPr>
          <p:nvPr>
            <p:ph type="body" idx="13"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cxnSp>
        <p:nvCxnSpPr>
          <p:cNvPr id="17" name="Straight Arrow Connector 16"/>
          <p:cNvCxnSpPr/>
          <p:nvPr userDrawn="1"/>
        </p:nvCxnSpPr>
        <p:spPr>
          <a:xfrm>
            <a:off x="-858177" y="6303600"/>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userDrawn="1"/>
        </p:nvCxnSpPr>
        <p:spPr>
          <a:xfrm>
            <a:off x="35359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a:off x="87768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a:off x="-858177" y="1259305"/>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a:off x="-858177" y="763468"/>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a:off x="43920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userDrawn="1"/>
        </p:nvCxnSpPr>
        <p:spPr>
          <a:xfrm>
            <a:off x="47520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25" name="TextBox 24"/>
          <p:cNvSpPr txBox="1"/>
          <p:nvPr userDrawn="1"/>
        </p:nvSpPr>
        <p:spPr>
          <a:xfrm>
            <a:off x="-1817775" y="6581001"/>
            <a:ext cx="1679598" cy="276999"/>
          </a:xfrm>
          <a:prstGeom prst="rect">
            <a:avLst/>
          </a:prstGeom>
          <a:noFill/>
        </p:spPr>
        <p:txBody>
          <a:bodyPr wrap="square" lIns="0" tIns="0" rIns="0" bIns="0" rtlCol="0">
            <a:spAutoFit/>
          </a:bodyPr>
          <a:lstStyle/>
          <a:p>
            <a:pPr algn="r">
              <a:spcAft>
                <a:spcPts val="300"/>
              </a:spcAft>
            </a:pPr>
            <a:r>
              <a:rPr lang="en-US" sz="900" baseline="0" noProof="0" smtClean="0">
                <a:solidFill>
                  <a:schemeClr val="bg1"/>
                </a:solidFill>
              </a:rPr>
              <a:t>White markers</a:t>
            </a:r>
            <a:r>
              <a:rPr lang="en-US" sz="900" smtClean="0">
                <a:solidFill>
                  <a:schemeClr val="bg1"/>
                </a:solidFill>
              </a:rPr>
              <a:t> indicate position of Deloitte Drawing Guides</a:t>
            </a:r>
            <a:endParaRPr lang="en-US" sz="900" baseline="0" noProof="0" dirty="0" smtClean="0">
              <a:solidFill>
                <a:schemeClr val="bg1"/>
              </a:solidFill>
            </a:endParaRPr>
          </a:p>
        </p:txBody>
      </p:sp>
      <p:sp>
        <p:nvSpPr>
          <p:cNvPr id="27" name="TextBox 26"/>
          <p:cNvSpPr txBox="1"/>
          <p:nvPr userDrawn="1"/>
        </p:nvSpPr>
        <p:spPr>
          <a:xfrm>
            <a:off x="-941463" y="897379"/>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7.40 cm</a:t>
            </a:r>
          </a:p>
          <a:p>
            <a:pPr algn="r">
              <a:spcAft>
                <a:spcPts val="300"/>
              </a:spcAft>
            </a:pPr>
            <a:r>
              <a:rPr lang="en-US" sz="700" dirty="0" smtClean="0">
                <a:solidFill>
                  <a:schemeClr val="bg1"/>
                </a:solidFill>
              </a:rPr>
              <a:t>2.91 Inches</a:t>
            </a:r>
          </a:p>
        </p:txBody>
      </p:sp>
      <p:sp>
        <p:nvSpPr>
          <p:cNvPr id="28" name="TextBox 27"/>
          <p:cNvSpPr txBox="1"/>
          <p:nvPr userDrawn="1"/>
        </p:nvSpPr>
        <p:spPr>
          <a:xfrm>
            <a:off x="-941463" y="1378583"/>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6.00 cm</a:t>
            </a:r>
          </a:p>
          <a:p>
            <a:pPr algn="r">
              <a:spcAft>
                <a:spcPts val="300"/>
              </a:spcAft>
            </a:pPr>
            <a:r>
              <a:rPr lang="en-US" sz="700" dirty="0" smtClean="0">
                <a:solidFill>
                  <a:schemeClr val="bg1"/>
                </a:solidFill>
              </a:rPr>
              <a:t>2.36 Inches</a:t>
            </a:r>
          </a:p>
        </p:txBody>
      </p:sp>
      <p:sp>
        <p:nvSpPr>
          <p:cNvPr id="29" name="TextBox 28"/>
          <p:cNvSpPr txBox="1"/>
          <p:nvPr userDrawn="1"/>
        </p:nvSpPr>
        <p:spPr>
          <a:xfrm>
            <a:off x="-941463" y="5921847"/>
            <a:ext cx="803286" cy="253916"/>
          </a:xfrm>
          <a:prstGeom prst="rect">
            <a:avLst/>
          </a:prstGeom>
          <a:noFill/>
        </p:spPr>
        <p:txBody>
          <a:bodyPr wrap="square" lIns="0" tIns="0" rIns="0" bIns="0" rtlCol="0" anchor="b" anchorCtr="0">
            <a:spAutoFit/>
          </a:bodyPr>
          <a:lstStyle/>
          <a:p>
            <a:pPr algn="r">
              <a:spcAft>
                <a:spcPts val="300"/>
              </a:spcAft>
            </a:pPr>
            <a:r>
              <a:rPr lang="en-US" sz="700" dirty="0" smtClean="0">
                <a:solidFill>
                  <a:schemeClr val="bg1"/>
                </a:solidFill>
              </a:rPr>
              <a:t>8.00 cm</a:t>
            </a:r>
          </a:p>
          <a:p>
            <a:pPr algn="r">
              <a:spcAft>
                <a:spcPts val="300"/>
              </a:spcAft>
            </a:pPr>
            <a:r>
              <a:rPr lang="en-US" sz="700" dirty="0" smtClean="0">
                <a:solidFill>
                  <a:schemeClr val="bg1"/>
                </a:solidFill>
              </a:rPr>
              <a:t>3.15 Inches</a:t>
            </a:r>
          </a:p>
        </p:txBody>
      </p:sp>
      <p:sp>
        <p:nvSpPr>
          <p:cNvPr id="30" name="TextBox 29"/>
          <p:cNvSpPr txBox="1"/>
          <p:nvPr userDrawn="1"/>
        </p:nvSpPr>
        <p:spPr>
          <a:xfrm>
            <a:off x="358775" y="7067323"/>
            <a:ext cx="803286" cy="253916"/>
          </a:xfrm>
          <a:prstGeom prst="rect">
            <a:avLst/>
          </a:prstGeom>
          <a:noFill/>
        </p:spPr>
        <p:txBody>
          <a:bodyPr wrap="square" lIns="0" tIns="0" rIns="0" bIns="0" rtlCol="0" anchor="t" anchorCtr="0">
            <a:spAutoFit/>
          </a:bodyPr>
          <a:lstStyle/>
          <a:p>
            <a:pPr>
              <a:spcAft>
                <a:spcPts val="300"/>
              </a:spcAft>
            </a:pPr>
            <a:r>
              <a:rPr lang="en-US" sz="700" dirty="0" smtClean="0">
                <a:solidFill>
                  <a:schemeClr val="bg1"/>
                </a:solidFill>
                <a:sym typeface="Wingdings" pitchFamily="2" charset="2"/>
              </a:rPr>
              <a:t></a:t>
            </a:r>
            <a:r>
              <a:rPr lang="en-US" sz="700" dirty="0" smtClean="0">
                <a:solidFill>
                  <a:schemeClr val="bg1"/>
                </a:solidFill>
              </a:rPr>
              <a:t>11.70 cm</a:t>
            </a:r>
          </a:p>
          <a:p>
            <a:pPr>
              <a:spcAft>
                <a:spcPts val="300"/>
              </a:spcAft>
            </a:pPr>
            <a:r>
              <a:rPr lang="en-US" sz="700" dirty="0" smtClean="0">
                <a:solidFill>
                  <a:schemeClr val="bg1"/>
                </a:solidFill>
                <a:sym typeface="Wingdings" pitchFamily="2" charset="2"/>
              </a:rPr>
              <a:t> 4.61 inches</a:t>
            </a:r>
            <a:endParaRPr lang="en-US" sz="700" dirty="0" smtClean="0">
              <a:solidFill>
                <a:schemeClr val="bg1"/>
              </a:solidFill>
            </a:endParaRPr>
          </a:p>
        </p:txBody>
      </p:sp>
      <p:sp>
        <p:nvSpPr>
          <p:cNvPr id="31" name="TextBox 30"/>
          <p:cNvSpPr txBox="1"/>
          <p:nvPr userDrawn="1"/>
        </p:nvSpPr>
        <p:spPr>
          <a:xfrm>
            <a:off x="3578310" y="7067323"/>
            <a:ext cx="803286" cy="253916"/>
          </a:xfrm>
          <a:prstGeom prst="rect">
            <a:avLst/>
          </a:prstGeom>
          <a:noFill/>
        </p:spPr>
        <p:txBody>
          <a:bodyPr wrap="square" lIns="0" tIns="0" rIns="0" bIns="0" rtlCol="0" anchor="t" anchorCtr="0">
            <a:spAutoFit/>
          </a:bodyPr>
          <a:lstStyle/>
          <a:p>
            <a:pPr algn="r">
              <a:spcAft>
                <a:spcPts val="300"/>
              </a:spcAft>
            </a:pPr>
            <a:r>
              <a:rPr lang="en-US" sz="700" dirty="0" smtClean="0">
                <a:solidFill>
                  <a:schemeClr val="bg1"/>
                </a:solidFill>
              </a:rPr>
              <a:t>0.50 cm </a:t>
            </a:r>
            <a:r>
              <a:rPr lang="en-US" sz="700" dirty="0" smtClean="0">
                <a:solidFill>
                  <a:schemeClr val="bg1"/>
                </a:solidFill>
                <a:sym typeface="Wingdings" pitchFamily="2" charset="2"/>
              </a:rPr>
              <a:t></a:t>
            </a:r>
          </a:p>
          <a:p>
            <a:pPr algn="r">
              <a:spcAft>
                <a:spcPts val="300"/>
              </a:spcAft>
            </a:pPr>
            <a:r>
              <a:rPr lang="en-US" sz="700" dirty="0" smtClean="0">
                <a:solidFill>
                  <a:schemeClr val="bg1"/>
                </a:solidFill>
                <a:sym typeface="Wingdings" pitchFamily="2" charset="2"/>
              </a:rPr>
              <a:t>0.2 inches </a:t>
            </a:r>
            <a:endParaRPr lang="en-US" sz="700" dirty="0" smtClean="0">
              <a:solidFill>
                <a:schemeClr val="bg1"/>
              </a:solidFill>
            </a:endParaRPr>
          </a:p>
        </p:txBody>
      </p:sp>
      <p:sp>
        <p:nvSpPr>
          <p:cNvPr id="32" name="TextBox 31"/>
          <p:cNvSpPr txBox="1"/>
          <p:nvPr userDrawn="1"/>
        </p:nvSpPr>
        <p:spPr>
          <a:xfrm>
            <a:off x="4762405" y="7067323"/>
            <a:ext cx="803286" cy="253916"/>
          </a:xfrm>
          <a:prstGeom prst="rect">
            <a:avLst/>
          </a:prstGeom>
          <a:noFill/>
        </p:spPr>
        <p:txBody>
          <a:bodyPr wrap="square" lIns="0" tIns="0" rIns="0" bIns="0" rtlCol="0" anchor="t" anchorCtr="0">
            <a:spAutoFit/>
          </a:bodyPr>
          <a:lstStyle/>
          <a:p>
            <a:pPr>
              <a:spcAft>
                <a:spcPts val="300"/>
              </a:spcAft>
              <a:buFont typeface="Wingdings"/>
              <a:buChar char="ß"/>
            </a:pPr>
            <a:r>
              <a:rPr lang="en-US" sz="700" dirty="0" smtClean="0">
                <a:solidFill>
                  <a:schemeClr val="bg1"/>
                </a:solidFill>
              </a:rPr>
              <a:t>0.50 cm</a:t>
            </a:r>
          </a:p>
          <a:p>
            <a:pPr>
              <a:spcAft>
                <a:spcPts val="300"/>
              </a:spcAft>
            </a:pPr>
            <a:r>
              <a:rPr lang="en-US" sz="700" dirty="0" smtClean="0">
                <a:solidFill>
                  <a:schemeClr val="bg1"/>
                </a:solidFill>
                <a:sym typeface="Wingdings" pitchFamily="2" charset="2"/>
              </a:rPr>
              <a:t> 0.2 inches</a:t>
            </a:r>
            <a:endParaRPr lang="en-US" sz="700" dirty="0" smtClean="0">
              <a:solidFill>
                <a:schemeClr val="bg1"/>
              </a:solidFill>
            </a:endParaRPr>
          </a:p>
        </p:txBody>
      </p:sp>
      <p:sp>
        <p:nvSpPr>
          <p:cNvPr id="33" name="TextBox 32"/>
          <p:cNvSpPr txBox="1"/>
          <p:nvPr userDrawn="1"/>
        </p:nvSpPr>
        <p:spPr>
          <a:xfrm>
            <a:off x="7970922" y="7067323"/>
            <a:ext cx="803286" cy="253916"/>
          </a:xfrm>
          <a:prstGeom prst="rect">
            <a:avLst/>
          </a:prstGeom>
          <a:noFill/>
        </p:spPr>
        <p:txBody>
          <a:bodyPr wrap="square" lIns="0" tIns="0" rIns="0" bIns="0" rtlCol="0" anchor="t" anchorCtr="0">
            <a:spAutoFit/>
          </a:bodyPr>
          <a:lstStyle/>
          <a:p>
            <a:pPr algn="r">
              <a:spcAft>
                <a:spcPts val="300"/>
              </a:spcAft>
            </a:pPr>
            <a:r>
              <a:rPr lang="en-US" sz="700" dirty="0" smtClean="0">
                <a:solidFill>
                  <a:schemeClr val="bg1"/>
                </a:solidFill>
              </a:rPr>
              <a:t>11.70 cm </a:t>
            </a:r>
            <a:r>
              <a:rPr lang="en-US" sz="700" dirty="0" smtClean="0">
                <a:solidFill>
                  <a:schemeClr val="bg1"/>
                </a:solidFill>
                <a:sym typeface="Wingdings" pitchFamily="2" charset="2"/>
              </a:rPr>
              <a:t></a:t>
            </a:r>
            <a:endParaRPr lang="en-US" sz="700" dirty="0" smtClean="0">
              <a:solidFill>
                <a:schemeClr val="bg1"/>
              </a:solidFill>
            </a:endParaRPr>
          </a:p>
          <a:p>
            <a:pPr algn="r">
              <a:spcAft>
                <a:spcPts val="300"/>
              </a:spcAft>
            </a:pPr>
            <a:r>
              <a:rPr lang="en-US" sz="700" dirty="0" smtClean="0">
                <a:solidFill>
                  <a:schemeClr val="bg1"/>
                </a:solidFill>
                <a:sym typeface="Wingdings" pitchFamily="2" charset="2"/>
              </a:rPr>
              <a:t> 4.61 inches </a:t>
            </a:r>
            <a:endParaRPr lang="en-US" sz="700" dirty="0" smtClean="0">
              <a:solidFill>
                <a:schemeClr val="bg1"/>
              </a:solidFill>
            </a:endParaRPr>
          </a:p>
        </p:txBody>
      </p:sp>
      <p:cxnSp>
        <p:nvCxnSpPr>
          <p:cNvPr id="34" name="Straight Arrow Connector 33"/>
          <p:cNvCxnSpPr/>
          <p:nvPr userDrawn="1"/>
        </p:nvCxnSpPr>
        <p:spPr>
          <a:xfrm rot="5400000" flipH="1" flipV="1">
            <a:off x="-234095" y="1308642"/>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userDrawn="1"/>
        </p:nvCxnSpPr>
        <p:spPr>
          <a:xfrm rot="5400000" flipH="1" flipV="1">
            <a:off x="-234094" y="811939"/>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userDrawn="1"/>
        </p:nvCxnSpPr>
        <p:spPr>
          <a:xfrm rot="5400000" flipH="1" flipV="1">
            <a:off x="-234094" y="6241517"/>
            <a:ext cx="91440"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38" name="Content Placeholder 2"/>
          <p:cNvSpPr>
            <a:spLocks noGrp="1"/>
          </p:cNvSpPr>
          <p:nvPr>
            <p:ph idx="1"/>
          </p:nvPr>
        </p:nvSpPr>
        <p:spPr>
          <a:xfrm>
            <a:off x="358775" y="1268413"/>
            <a:ext cx="4033838"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4"/>
          </p:nvPr>
        </p:nvSpPr>
        <p:spPr>
          <a:xfrm>
            <a:off x="4751387" y="1268413"/>
            <a:ext cx="4033838"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2"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Deloitte</a:t>
            </a:r>
            <a:endParaRPr lang="en-US" dirty="0"/>
          </a:p>
        </p:txBody>
      </p:sp>
      <p:sp>
        <p:nvSpPr>
          <p:cNvPr id="43"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40" name="AutoShape 4"/>
          <p:cNvSpPr>
            <a:spLocks/>
          </p:cNvSpPr>
          <p:nvPr userDrawn="1"/>
        </p:nvSpPr>
        <p:spPr bwMode="gray">
          <a:xfrm>
            <a:off x="-1541721" y="0"/>
            <a:ext cx="1403543" cy="692497"/>
          </a:xfrm>
          <a:prstGeom prst="rect">
            <a:avLst/>
          </a:prstGeom>
          <a:noFill/>
          <a:ln w="12700" algn="ctr">
            <a:noFill/>
            <a:miter lim="800000"/>
            <a:headEnd/>
            <a:tailEnd/>
          </a:ln>
          <a:effectLst/>
        </p:spPr>
        <p:txBody>
          <a:bodyPr wrap="square" lIns="0" tIns="0" rIns="0" bIns="0" anchor="t" anchorCtr="0">
            <a:spAutoFit/>
          </a:bodyPr>
          <a:lstStyle/>
          <a:p>
            <a:pPr algn="l">
              <a:spcBef>
                <a:spcPts val="0"/>
              </a:spcBef>
            </a:pPr>
            <a:r>
              <a:rPr lang="en-US" sz="700" b="1" dirty="0" smtClean="0">
                <a:solidFill>
                  <a:schemeClr val="bg1"/>
                </a:solidFill>
                <a:cs typeface="Arial" pitchFamily="34" charset="0"/>
              </a:rPr>
              <a:t>To view Deloitte drawing guides:</a:t>
            </a:r>
          </a:p>
          <a:p>
            <a:pPr algn="l">
              <a:spcBef>
                <a:spcPts val="0"/>
              </a:spcBef>
            </a:pPr>
            <a:endParaRPr lang="en-US" sz="300" b="1" dirty="0" smtClean="0">
              <a:solidFill>
                <a:schemeClr val="bg1"/>
              </a:solidFill>
              <a:cs typeface="Arial" pitchFamily="34" charset="0"/>
            </a:endParaRPr>
          </a:p>
          <a:p>
            <a:pPr marL="180975" indent="-180975" algn="l">
              <a:spcBef>
                <a:spcPts val="0"/>
              </a:spcBef>
              <a:buFont typeface="+mj-lt"/>
              <a:buAutoNum type="arabicPeriod"/>
            </a:pPr>
            <a:r>
              <a:rPr lang="en-US" sz="700" b="0" dirty="0" smtClean="0">
                <a:solidFill>
                  <a:schemeClr val="bg1"/>
                </a:solidFill>
                <a:cs typeface="Arial" pitchFamily="34" charset="0"/>
              </a:rPr>
              <a:t>Right-click on slide and select ’Grid and Guides...’</a:t>
            </a:r>
          </a:p>
          <a:p>
            <a:pPr marL="180975" indent="-180975" algn="l">
              <a:spcBef>
                <a:spcPts val="0"/>
              </a:spcBef>
              <a:buFont typeface="+mj-lt"/>
              <a:buAutoNum type="arabicPeriod"/>
            </a:pPr>
            <a:r>
              <a:rPr lang="en-US" sz="700" b="0" dirty="0" smtClean="0">
                <a:solidFill>
                  <a:schemeClr val="bg1"/>
                </a:solidFill>
                <a:cs typeface="Arial" pitchFamily="34" charset="0"/>
              </a:rPr>
              <a:t>Check ’Display drawing guides on screen’</a:t>
            </a:r>
          </a:p>
          <a:p>
            <a:pPr marL="180975" indent="-180975" algn="l">
              <a:spcBef>
                <a:spcPts val="0"/>
              </a:spcBef>
              <a:buFont typeface="+mj-lt"/>
              <a:buAutoNum type="arabicPeriod"/>
            </a:pPr>
            <a:r>
              <a:rPr lang="en-US" sz="700" b="0" dirty="0" smtClean="0">
                <a:solidFill>
                  <a:schemeClr val="bg1"/>
                </a:solidFill>
                <a:cs typeface="Arial" pitchFamily="34" charset="0"/>
              </a:rPr>
              <a:t>Select ’OK’</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843"/>
            <a:ext cx="8424000" cy="369332"/>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6" name="Subtitle2"/>
          <p:cNvSpPr>
            <a:spLocks noGrp="1"/>
          </p:cNvSpPr>
          <p:nvPr>
            <p:ph type="body" idx="14"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cxnSp>
        <p:nvCxnSpPr>
          <p:cNvPr id="18" name="Straight Arrow Connector 17"/>
          <p:cNvCxnSpPr/>
          <p:nvPr userDrawn="1"/>
        </p:nvCxnSpPr>
        <p:spPr>
          <a:xfrm>
            <a:off x="-858177" y="6303600"/>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a:off x="35359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a:off x="87768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a:off x="-858177" y="1259305"/>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a:off x="-858177" y="763468"/>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17" name="TextBox 16"/>
          <p:cNvSpPr txBox="1"/>
          <p:nvPr userDrawn="1"/>
        </p:nvSpPr>
        <p:spPr>
          <a:xfrm>
            <a:off x="-1817775" y="6581001"/>
            <a:ext cx="1679598" cy="276999"/>
          </a:xfrm>
          <a:prstGeom prst="rect">
            <a:avLst/>
          </a:prstGeom>
          <a:noFill/>
        </p:spPr>
        <p:txBody>
          <a:bodyPr wrap="square" lIns="0" tIns="0" rIns="0" bIns="0" rtlCol="0">
            <a:spAutoFit/>
          </a:bodyPr>
          <a:lstStyle/>
          <a:p>
            <a:pPr algn="r">
              <a:spcAft>
                <a:spcPts val="300"/>
              </a:spcAft>
            </a:pPr>
            <a:r>
              <a:rPr lang="en-US" sz="900" baseline="0" noProof="0" smtClean="0">
                <a:solidFill>
                  <a:schemeClr val="bg1"/>
                </a:solidFill>
              </a:rPr>
              <a:t>White markers</a:t>
            </a:r>
            <a:r>
              <a:rPr lang="en-US" sz="900" smtClean="0">
                <a:solidFill>
                  <a:schemeClr val="bg1"/>
                </a:solidFill>
              </a:rPr>
              <a:t> indicate position of Deloitte Drawing Guides</a:t>
            </a:r>
            <a:endParaRPr lang="en-US" sz="900" baseline="0" noProof="0" dirty="0" smtClean="0">
              <a:solidFill>
                <a:schemeClr val="bg1"/>
              </a:solidFill>
            </a:endParaRPr>
          </a:p>
        </p:txBody>
      </p:sp>
      <p:sp>
        <p:nvSpPr>
          <p:cNvPr id="25" name="TextBox 24"/>
          <p:cNvSpPr txBox="1"/>
          <p:nvPr userDrawn="1"/>
        </p:nvSpPr>
        <p:spPr>
          <a:xfrm>
            <a:off x="-941463" y="897379"/>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7.40 cm</a:t>
            </a:r>
          </a:p>
          <a:p>
            <a:pPr algn="r">
              <a:spcAft>
                <a:spcPts val="300"/>
              </a:spcAft>
            </a:pPr>
            <a:r>
              <a:rPr lang="en-US" sz="700" dirty="0" smtClean="0">
                <a:solidFill>
                  <a:schemeClr val="bg1"/>
                </a:solidFill>
              </a:rPr>
              <a:t>2.91 Inches</a:t>
            </a:r>
          </a:p>
        </p:txBody>
      </p:sp>
      <p:sp>
        <p:nvSpPr>
          <p:cNvPr id="26" name="TextBox 25"/>
          <p:cNvSpPr txBox="1"/>
          <p:nvPr userDrawn="1"/>
        </p:nvSpPr>
        <p:spPr>
          <a:xfrm>
            <a:off x="-941463" y="1378583"/>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6.00 cm</a:t>
            </a:r>
          </a:p>
          <a:p>
            <a:pPr algn="r">
              <a:spcAft>
                <a:spcPts val="300"/>
              </a:spcAft>
            </a:pPr>
            <a:r>
              <a:rPr lang="en-US" sz="700" dirty="0" smtClean="0">
                <a:solidFill>
                  <a:schemeClr val="bg1"/>
                </a:solidFill>
              </a:rPr>
              <a:t>2.36 Inches</a:t>
            </a:r>
          </a:p>
        </p:txBody>
      </p:sp>
      <p:sp>
        <p:nvSpPr>
          <p:cNvPr id="27" name="TextBox 26"/>
          <p:cNvSpPr txBox="1"/>
          <p:nvPr userDrawn="1"/>
        </p:nvSpPr>
        <p:spPr>
          <a:xfrm>
            <a:off x="-941463" y="5921847"/>
            <a:ext cx="803286" cy="253916"/>
          </a:xfrm>
          <a:prstGeom prst="rect">
            <a:avLst/>
          </a:prstGeom>
          <a:noFill/>
        </p:spPr>
        <p:txBody>
          <a:bodyPr wrap="square" lIns="0" tIns="0" rIns="0" bIns="0" rtlCol="0" anchor="b" anchorCtr="0">
            <a:spAutoFit/>
          </a:bodyPr>
          <a:lstStyle/>
          <a:p>
            <a:pPr algn="r">
              <a:spcAft>
                <a:spcPts val="300"/>
              </a:spcAft>
            </a:pPr>
            <a:r>
              <a:rPr lang="en-US" sz="700" dirty="0" smtClean="0">
                <a:solidFill>
                  <a:schemeClr val="bg1"/>
                </a:solidFill>
              </a:rPr>
              <a:t>8.00 cm</a:t>
            </a:r>
          </a:p>
          <a:p>
            <a:pPr algn="r">
              <a:spcAft>
                <a:spcPts val="300"/>
              </a:spcAft>
            </a:pPr>
            <a:r>
              <a:rPr lang="en-US" sz="700" dirty="0" smtClean="0">
                <a:solidFill>
                  <a:schemeClr val="bg1"/>
                </a:solidFill>
              </a:rPr>
              <a:t>3.15 Inches</a:t>
            </a:r>
          </a:p>
        </p:txBody>
      </p:sp>
      <p:sp>
        <p:nvSpPr>
          <p:cNvPr id="28" name="TextBox 27"/>
          <p:cNvSpPr txBox="1"/>
          <p:nvPr userDrawn="1"/>
        </p:nvSpPr>
        <p:spPr>
          <a:xfrm>
            <a:off x="358775" y="7067323"/>
            <a:ext cx="803286" cy="253916"/>
          </a:xfrm>
          <a:prstGeom prst="rect">
            <a:avLst/>
          </a:prstGeom>
          <a:noFill/>
        </p:spPr>
        <p:txBody>
          <a:bodyPr wrap="square" lIns="0" tIns="0" rIns="0" bIns="0" rtlCol="0" anchor="t" anchorCtr="0">
            <a:spAutoFit/>
          </a:bodyPr>
          <a:lstStyle/>
          <a:p>
            <a:pPr>
              <a:spcAft>
                <a:spcPts val="300"/>
              </a:spcAft>
            </a:pPr>
            <a:r>
              <a:rPr lang="en-US" sz="700" dirty="0" smtClean="0">
                <a:solidFill>
                  <a:schemeClr val="bg1"/>
                </a:solidFill>
                <a:sym typeface="Wingdings" pitchFamily="2" charset="2"/>
              </a:rPr>
              <a:t></a:t>
            </a:r>
            <a:r>
              <a:rPr lang="en-US" sz="700" dirty="0" smtClean="0">
                <a:solidFill>
                  <a:schemeClr val="bg1"/>
                </a:solidFill>
              </a:rPr>
              <a:t>11.70 cm</a:t>
            </a:r>
          </a:p>
          <a:p>
            <a:pPr>
              <a:spcAft>
                <a:spcPts val="300"/>
              </a:spcAft>
            </a:pPr>
            <a:r>
              <a:rPr lang="en-US" sz="700" dirty="0" smtClean="0">
                <a:solidFill>
                  <a:schemeClr val="bg1"/>
                </a:solidFill>
                <a:sym typeface="Wingdings" pitchFamily="2" charset="2"/>
              </a:rPr>
              <a:t> 4.61 inches</a:t>
            </a:r>
            <a:endParaRPr lang="en-US" sz="700" dirty="0" smtClean="0">
              <a:solidFill>
                <a:schemeClr val="bg1"/>
              </a:solidFill>
            </a:endParaRPr>
          </a:p>
        </p:txBody>
      </p:sp>
      <p:sp>
        <p:nvSpPr>
          <p:cNvPr id="31" name="TextBox 30"/>
          <p:cNvSpPr txBox="1"/>
          <p:nvPr userDrawn="1"/>
        </p:nvSpPr>
        <p:spPr>
          <a:xfrm>
            <a:off x="7970922" y="7067323"/>
            <a:ext cx="803286" cy="253916"/>
          </a:xfrm>
          <a:prstGeom prst="rect">
            <a:avLst/>
          </a:prstGeom>
          <a:noFill/>
        </p:spPr>
        <p:txBody>
          <a:bodyPr wrap="square" lIns="0" tIns="0" rIns="0" bIns="0" rtlCol="0" anchor="t" anchorCtr="0">
            <a:spAutoFit/>
          </a:bodyPr>
          <a:lstStyle/>
          <a:p>
            <a:pPr algn="r">
              <a:spcAft>
                <a:spcPts val="300"/>
              </a:spcAft>
            </a:pPr>
            <a:r>
              <a:rPr lang="en-US" sz="700" dirty="0" smtClean="0">
                <a:solidFill>
                  <a:schemeClr val="bg1"/>
                </a:solidFill>
              </a:rPr>
              <a:t>11.70 cm </a:t>
            </a:r>
            <a:r>
              <a:rPr lang="en-US" sz="700" dirty="0" smtClean="0">
                <a:solidFill>
                  <a:schemeClr val="bg1"/>
                </a:solidFill>
                <a:sym typeface="Wingdings" pitchFamily="2" charset="2"/>
              </a:rPr>
              <a:t></a:t>
            </a:r>
            <a:endParaRPr lang="en-US" sz="700" dirty="0" smtClean="0">
              <a:solidFill>
                <a:schemeClr val="bg1"/>
              </a:solidFill>
            </a:endParaRPr>
          </a:p>
          <a:p>
            <a:pPr algn="r">
              <a:spcAft>
                <a:spcPts val="300"/>
              </a:spcAft>
            </a:pPr>
            <a:r>
              <a:rPr lang="en-US" sz="700" dirty="0" smtClean="0">
                <a:solidFill>
                  <a:schemeClr val="bg1"/>
                </a:solidFill>
                <a:sym typeface="Wingdings" pitchFamily="2" charset="2"/>
              </a:rPr>
              <a:t> 4.61 inches </a:t>
            </a:r>
            <a:endParaRPr lang="en-US" sz="700" dirty="0" smtClean="0">
              <a:solidFill>
                <a:schemeClr val="bg1"/>
              </a:solidFill>
            </a:endParaRPr>
          </a:p>
        </p:txBody>
      </p:sp>
      <p:cxnSp>
        <p:nvCxnSpPr>
          <p:cNvPr id="32" name="Straight Arrow Connector 31"/>
          <p:cNvCxnSpPr/>
          <p:nvPr userDrawn="1"/>
        </p:nvCxnSpPr>
        <p:spPr>
          <a:xfrm rot="5400000" flipH="1" flipV="1">
            <a:off x="-234095" y="1308642"/>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userDrawn="1"/>
        </p:nvCxnSpPr>
        <p:spPr>
          <a:xfrm rot="5400000" flipH="1" flipV="1">
            <a:off x="-234094" y="811939"/>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userDrawn="1"/>
        </p:nvCxnSpPr>
        <p:spPr>
          <a:xfrm rot="5400000" flipH="1" flipV="1">
            <a:off x="-234094" y="6241517"/>
            <a:ext cx="91440"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38" name="Content Placeholder 2"/>
          <p:cNvSpPr>
            <a:spLocks noGrp="1"/>
          </p:cNvSpPr>
          <p:nvPr>
            <p:ph idx="15"/>
          </p:nvPr>
        </p:nvSpPr>
        <p:spPr>
          <a:xfrm>
            <a:off x="358775"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6"/>
          </p:nvPr>
        </p:nvSpPr>
        <p:spPr>
          <a:xfrm>
            <a:off x="3227400"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0" name="Content Placeholder 2"/>
          <p:cNvSpPr>
            <a:spLocks noGrp="1"/>
          </p:cNvSpPr>
          <p:nvPr>
            <p:ph idx="17"/>
          </p:nvPr>
        </p:nvSpPr>
        <p:spPr>
          <a:xfrm>
            <a:off x="6096025"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6"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Deloitte</a:t>
            </a:r>
            <a:endParaRPr lang="en-US" dirty="0"/>
          </a:p>
        </p:txBody>
      </p:sp>
      <p:sp>
        <p:nvSpPr>
          <p:cNvPr id="3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29" name="AutoShape 4"/>
          <p:cNvSpPr>
            <a:spLocks/>
          </p:cNvSpPr>
          <p:nvPr userDrawn="1"/>
        </p:nvSpPr>
        <p:spPr bwMode="gray">
          <a:xfrm>
            <a:off x="-1541721" y="0"/>
            <a:ext cx="1403543" cy="692497"/>
          </a:xfrm>
          <a:prstGeom prst="rect">
            <a:avLst/>
          </a:prstGeom>
          <a:noFill/>
          <a:ln w="12700" algn="ctr">
            <a:noFill/>
            <a:miter lim="800000"/>
            <a:headEnd/>
            <a:tailEnd/>
          </a:ln>
          <a:effectLst/>
        </p:spPr>
        <p:txBody>
          <a:bodyPr wrap="square" lIns="0" tIns="0" rIns="0" bIns="0" anchor="t" anchorCtr="0">
            <a:spAutoFit/>
          </a:bodyPr>
          <a:lstStyle/>
          <a:p>
            <a:pPr algn="l">
              <a:spcBef>
                <a:spcPts val="0"/>
              </a:spcBef>
            </a:pPr>
            <a:r>
              <a:rPr lang="en-US" sz="700" b="1" dirty="0" smtClean="0">
                <a:solidFill>
                  <a:schemeClr val="bg1"/>
                </a:solidFill>
                <a:cs typeface="Arial" pitchFamily="34" charset="0"/>
              </a:rPr>
              <a:t>To view Deloitte drawing guides:</a:t>
            </a:r>
          </a:p>
          <a:p>
            <a:pPr algn="l">
              <a:spcBef>
                <a:spcPts val="0"/>
              </a:spcBef>
            </a:pPr>
            <a:endParaRPr lang="en-US" sz="300" b="1" dirty="0" smtClean="0">
              <a:solidFill>
                <a:schemeClr val="bg1"/>
              </a:solidFill>
              <a:cs typeface="Arial" pitchFamily="34" charset="0"/>
            </a:endParaRPr>
          </a:p>
          <a:p>
            <a:pPr marL="180975" indent="-180975" algn="l">
              <a:spcBef>
                <a:spcPts val="0"/>
              </a:spcBef>
              <a:buFont typeface="+mj-lt"/>
              <a:buAutoNum type="arabicPeriod"/>
            </a:pPr>
            <a:r>
              <a:rPr lang="en-US" sz="700" b="0" dirty="0" smtClean="0">
                <a:solidFill>
                  <a:schemeClr val="bg1"/>
                </a:solidFill>
                <a:cs typeface="Arial" pitchFamily="34" charset="0"/>
              </a:rPr>
              <a:t>Right-click on slide and select ’Grid and Guides...’</a:t>
            </a:r>
          </a:p>
          <a:p>
            <a:pPr marL="180975" indent="-180975" algn="l">
              <a:spcBef>
                <a:spcPts val="0"/>
              </a:spcBef>
              <a:buFont typeface="+mj-lt"/>
              <a:buAutoNum type="arabicPeriod"/>
            </a:pPr>
            <a:r>
              <a:rPr lang="en-US" sz="700" b="0" dirty="0" smtClean="0">
                <a:solidFill>
                  <a:schemeClr val="bg1"/>
                </a:solidFill>
                <a:cs typeface="Arial" pitchFamily="34" charset="0"/>
              </a:rPr>
              <a:t>Check ’Display drawing guides on screen’</a:t>
            </a:r>
          </a:p>
          <a:p>
            <a:pPr marL="180975" indent="-180975" algn="l">
              <a:spcBef>
                <a:spcPts val="0"/>
              </a:spcBef>
              <a:buFont typeface="+mj-lt"/>
              <a:buAutoNum type="arabicPeriod"/>
            </a:pPr>
            <a:r>
              <a:rPr lang="en-US" sz="700" b="0" dirty="0" smtClean="0">
                <a:solidFill>
                  <a:schemeClr val="bg1"/>
                </a:solidFill>
                <a:cs typeface="Arial" pitchFamily="34" charset="0"/>
              </a:rPr>
              <a:t>Select ’OK’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graph">
    <p:spTree>
      <p:nvGrpSpPr>
        <p:cNvPr id="1" name=""/>
        <p:cNvGrpSpPr/>
        <p:nvPr/>
      </p:nvGrpSpPr>
      <p:grpSpPr>
        <a:xfrm>
          <a:off x="0" y="0"/>
          <a:ext cx="0" cy="0"/>
          <a:chOff x="0" y="0"/>
          <a:chExt cx="0" cy="0"/>
        </a:xfrm>
      </p:grpSpPr>
      <p:sp>
        <p:nvSpPr>
          <p:cNvPr id="9" name="Title 1"/>
          <p:cNvSpPr>
            <a:spLocks noGrp="1"/>
          </p:cNvSpPr>
          <p:nvPr>
            <p:ph type="title"/>
          </p:nvPr>
        </p:nvSpPr>
        <p:spPr>
          <a:xfrm>
            <a:off x="360000" y="395843"/>
            <a:ext cx="8424000" cy="369332"/>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0" name="Subtitle3"/>
          <p:cNvSpPr>
            <a:spLocks noGrp="1"/>
          </p:cNvSpPr>
          <p:nvPr>
            <p:ph type="body" idx="14"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8" name="TextBox 7"/>
          <p:cNvSpPr txBox="1"/>
          <p:nvPr userDrawn="1"/>
        </p:nvSpPr>
        <p:spPr>
          <a:xfrm>
            <a:off x="-1817775" y="6581001"/>
            <a:ext cx="1679598" cy="276999"/>
          </a:xfrm>
          <a:prstGeom prst="rect">
            <a:avLst/>
          </a:prstGeom>
          <a:noFill/>
        </p:spPr>
        <p:txBody>
          <a:bodyPr wrap="square" lIns="0" tIns="0" rIns="0" bIns="0" rtlCol="0">
            <a:spAutoFit/>
          </a:bodyPr>
          <a:lstStyle/>
          <a:p>
            <a:pPr algn="r">
              <a:spcAft>
                <a:spcPts val="300"/>
              </a:spcAft>
            </a:pPr>
            <a:r>
              <a:rPr lang="en-US" sz="900" baseline="0" noProof="0" smtClean="0">
                <a:solidFill>
                  <a:schemeClr val="bg1"/>
                </a:solidFill>
              </a:rPr>
              <a:t>White markers</a:t>
            </a:r>
            <a:r>
              <a:rPr lang="en-US" sz="900" smtClean="0">
                <a:solidFill>
                  <a:schemeClr val="bg1"/>
                </a:solidFill>
              </a:rPr>
              <a:t> indicate position of Deloitte Drawing Guides</a:t>
            </a:r>
            <a:endParaRPr lang="en-US" sz="900" baseline="0" noProof="0" dirty="0" smtClean="0">
              <a:solidFill>
                <a:schemeClr val="bg1"/>
              </a:solidFill>
            </a:endParaRPr>
          </a:p>
        </p:txBody>
      </p:sp>
      <p:sp>
        <p:nvSpPr>
          <p:cNvPr id="13" name="TextBox 12"/>
          <p:cNvSpPr txBox="1"/>
          <p:nvPr userDrawn="1"/>
        </p:nvSpPr>
        <p:spPr>
          <a:xfrm>
            <a:off x="-941463" y="897379"/>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7.40 cm</a:t>
            </a:r>
          </a:p>
          <a:p>
            <a:pPr algn="r">
              <a:spcAft>
                <a:spcPts val="300"/>
              </a:spcAft>
            </a:pPr>
            <a:r>
              <a:rPr lang="en-US" sz="700" dirty="0" smtClean="0">
                <a:solidFill>
                  <a:schemeClr val="bg1"/>
                </a:solidFill>
              </a:rPr>
              <a:t>2.91 Inches</a:t>
            </a:r>
          </a:p>
        </p:txBody>
      </p:sp>
      <p:sp>
        <p:nvSpPr>
          <p:cNvPr id="14" name="TextBox 13"/>
          <p:cNvSpPr txBox="1"/>
          <p:nvPr userDrawn="1"/>
        </p:nvSpPr>
        <p:spPr>
          <a:xfrm>
            <a:off x="-941463" y="1378583"/>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6.00 cm</a:t>
            </a:r>
          </a:p>
          <a:p>
            <a:pPr algn="r">
              <a:spcAft>
                <a:spcPts val="300"/>
              </a:spcAft>
            </a:pPr>
            <a:r>
              <a:rPr lang="en-US" sz="700" dirty="0" smtClean="0">
                <a:solidFill>
                  <a:schemeClr val="bg1"/>
                </a:solidFill>
              </a:rPr>
              <a:t>2.36 Inches</a:t>
            </a:r>
          </a:p>
        </p:txBody>
      </p:sp>
      <p:sp>
        <p:nvSpPr>
          <p:cNvPr id="15" name="TextBox 14"/>
          <p:cNvSpPr txBox="1"/>
          <p:nvPr userDrawn="1"/>
        </p:nvSpPr>
        <p:spPr>
          <a:xfrm>
            <a:off x="-941463" y="5921847"/>
            <a:ext cx="803286" cy="253916"/>
          </a:xfrm>
          <a:prstGeom prst="rect">
            <a:avLst/>
          </a:prstGeom>
          <a:noFill/>
        </p:spPr>
        <p:txBody>
          <a:bodyPr wrap="square" lIns="0" tIns="0" rIns="0" bIns="0" rtlCol="0" anchor="b" anchorCtr="0">
            <a:spAutoFit/>
          </a:bodyPr>
          <a:lstStyle/>
          <a:p>
            <a:pPr algn="r">
              <a:spcAft>
                <a:spcPts val="300"/>
              </a:spcAft>
            </a:pPr>
            <a:r>
              <a:rPr lang="en-US" sz="700" dirty="0" smtClean="0">
                <a:solidFill>
                  <a:schemeClr val="bg1"/>
                </a:solidFill>
              </a:rPr>
              <a:t>8.00 cm</a:t>
            </a:r>
          </a:p>
          <a:p>
            <a:pPr algn="r">
              <a:spcAft>
                <a:spcPts val="300"/>
              </a:spcAft>
            </a:pPr>
            <a:r>
              <a:rPr lang="en-US" sz="700" dirty="0" smtClean="0">
                <a:solidFill>
                  <a:schemeClr val="bg1"/>
                </a:solidFill>
              </a:rPr>
              <a:t>3.15 Inches</a:t>
            </a:r>
          </a:p>
        </p:txBody>
      </p:sp>
      <p:sp>
        <p:nvSpPr>
          <p:cNvPr id="16" name="TextBox 15"/>
          <p:cNvSpPr txBox="1"/>
          <p:nvPr userDrawn="1"/>
        </p:nvSpPr>
        <p:spPr>
          <a:xfrm>
            <a:off x="358775" y="7067323"/>
            <a:ext cx="803286" cy="253916"/>
          </a:xfrm>
          <a:prstGeom prst="rect">
            <a:avLst/>
          </a:prstGeom>
          <a:noFill/>
        </p:spPr>
        <p:txBody>
          <a:bodyPr wrap="square" lIns="0" tIns="0" rIns="0" bIns="0" rtlCol="0" anchor="t" anchorCtr="0">
            <a:spAutoFit/>
          </a:bodyPr>
          <a:lstStyle/>
          <a:p>
            <a:pPr>
              <a:spcAft>
                <a:spcPts val="300"/>
              </a:spcAft>
            </a:pPr>
            <a:r>
              <a:rPr lang="en-US" sz="700" dirty="0" smtClean="0">
                <a:solidFill>
                  <a:schemeClr val="bg1"/>
                </a:solidFill>
                <a:sym typeface="Wingdings" pitchFamily="2" charset="2"/>
              </a:rPr>
              <a:t></a:t>
            </a:r>
            <a:r>
              <a:rPr lang="en-US" sz="700" dirty="0" smtClean="0">
                <a:solidFill>
                  <a:schemeClr val="bg1"/>
                </a:solidFill>
              </a:rPr>
              <a:t>11.70 cm</a:t>
            </a:r>
          </a:p>
          <a:p>
            <a:pPr>
              <a:spcAft>
                <a:spcPts val="300"/>
              </a:spcAft>
            </a:pPr>
            <a:r>
              <a:rPr lang="en-US" sz="700" dirty="0" smtClean="0">
                <a:solidFill>
                  <a:schemeClr val="bg1"/>
                </a:solidFill>
                <a:sym typeface="Wingdings" pitchFamily="2" charset="2"/>
              </a:rPr>
              <a:t> 4.61 inches</a:t>
            </a:r>
            <a:endParaRPr lang="en-US" sz="700" dirty="0" smtClean="0">
              <a:solidFill>
                <a:schemeClr val="bg1"/>
              </a:solidFill>
            </a:endParaRPr>
          </a:p>
        </p:txBody>
      </p:sp>
      <p:sp>
        <p:nvSpPr>
          <p:cNvPr id="19" name="TextBox 18"/>
          <p:cNvSpPr txBox="1"/>
          <p:nvPr userDrawn="1"/>
        </p:nvSpPr>
        <p:spPr>
          <a:xfrm>
            <a:off x="7970922" y="7067323"/>
            <a:ext cx="803286" cy="253916"/>
          </a:xfrm>
          <a:prstGeom prst="rect">
            <a:avLst/>
          </a:prstGeom>
          <a:noFill/>
        </p:spPr>
        <p:txBody>
          <a:bodyPr wrap="square" lIns="0" tIns="0" rIns="0" bIns="0" rtlCol="0" anchor="t" anchorCtr="0">
            <a:spAutoFit/>
          </a:bodyPr>
          <a:lstStyle/>
          <a:p>
            <a:pPr algn="r">
              <a:spcAft>
                <a:spcPts val="300"/>
              </a:spcAft>
            </a:pPr>
            <a:r>
              <a:rPr lang="en-US" sz="700" dirty="0" smtClean="0">
                <a:solidFill>
                  <a:schemeClr val="bg1"/>
                </a:solidFill>
              </a:rPr>
              <a:t>11.70 cm </a:t>
            </a:r>
            <a:r>
              <a:rPr lang="en-US" sz="700" dirty="0" smtClean="0">
                <a:solidFill>
                  <a:schemeClr val="bg1"/>
                </a:solidFill>
                <a:sym typeface="Wingdings" pitchFamily="2" charset="2"/>
              </a:rPr>
              <a:t></a:t>
            </a:r>
            <a:endParaRPr lang="en-US" sz="700" dirty="0" smtClean="0">
              <a:solidFill>
                <a:schemeClr val="bg1"/>
              </a:solidFill>
            </a:endParaRPr>
          </a:p>
          <a:p>
            <a:pPr algn="r">
              <a:spcAft>
                <a:spcPts val="300"/>
              </a:spcAft>
            </a:pPr>
            <a:r>
              <a:rPr lang="en-US" sz="700" dirty="0" smtClean="0">
                <a:solidFill>
                  <a:schemeClr val="bg1"/>
                </a:solidFill>
                <a:sym typeface="Wingdings" pitchFamily="2" charset="2"/>
              </a:rPr>
              <a:t> 4.61 inches </a:t>
            </a:r>
            <a:endParaRPr lang="en-US" sz="700" dirty="0" smtClean="0">
              <a:solidFill>
                <a:schemeClr val="bg1"/>
              </a:solidFill>
            </a:endParaRPr>
          </a:p>
        </p:txBody>
      </p:sp>
      <p:cxnSp>
        <p:nvCxnSpPr>
          <p:cNvPr id="20" name="Straight Arrow Connector 19"/>
          <p:cNvCxnSpPr/>
          <p:nvPr userDrawn="1"/>
        </p:nvCxnSpPr>
        <p:spPr>
          <a:xfrm rot="5400000" flipH="1" flipV="1">
            <a:off x="-234095" y="1308642"/>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rot="5400000" flipH="1" flipV="1">
            <a:off x="-234094" y="811939"/>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rot="5400000" flipH="1" flipV="1">
            <a:off x="-234094" y="6241517"/>
            <a:ext cx="91440"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a:off x="-858177" y="6303600"/>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userDrawn="1"/>
        </p:nvCxnSpPr>
        <p:spPr>
          <a:xfrm>
            <a:off x="35359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userDrawn="1"/>
        </p:nvCxnSpPr>
        <p:spPr>
          <a:xfrm>
            <a:off x="87768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userDrawn="1"/>
        </p:nvCxnSpPr>
        <p:spPr>
          <a:xfrm>
            <a:off x="-858177" y="1259305"/>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userDrawn="1"/>
        </p:nvCxnSpPr>
        <p:spPr>
          <a:xfrm>
            <a:off x="-858177" y="763468"/>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30" name="Text Placeholder 11"/>
          <p:cNvSpPr>
            <a:spLocks noGrp="1"/>
          </p:cNvSpPr>
          <p:nvPr>
            <p:ph type="body" sz="quarter" idx="17"/>
          </p:nvPr>
        </p:nvSpPr>
        <p:spPr bwMode="gray">
          <a:xfrm>
            <a:off x="358775" y="1268413"/>
            <a:ext cx="8426450" cy="276999"/>
          </a:xfrm>
          <a:prstGeom prst="rect">
            <a:avLst/>
          </a:prstGeom>
        </p:spPr>
        <p:txBody>
          <a:bodyPr wrap="square">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58775" y="1714489"/>
            <a:ext cx="8426450"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58775" y="6185613"/>
            <a:ext cx="4033838" cy="123112"/>
          </a:xfrm>
          <a:prstGeom prst="rect">
            <a:avLst/>
          </a:prstGeom>
          <a:noFill/>
          <a:ln w="12700" algn="ctr">
            <a:noFill/>
            <a:miter lim="800000"/>
            <a:headEnd/>
            <a:tailEnd/>
          </a:ln>
        </p:spPr>
        <p:txBody>
          <a:bodyPr wrap="square" lIns="0" tIns="0" rIns="0" bIns="0"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38"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Deloitte</a:t>
            </a:r>
            <a:endParaRPr lang="en-US" dirty="0"/>
          </a:p>
        </p:txBody>
      </p:sp>
      <p:sp>
        <p:nvSpPr>
          <p:cNvPr id="39"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29" name="AutoShape 4"/>
          <p:cNvSpPr>
            <a:spLocks/>
          </p:cNvSpPr>
          <p:nvPr userDrawn="1"/>
        </p:nvSpPr>
        <p:spPr bwMode="gray">
          <a:xfrm>
            <a:off x="-1541721" y="0"/>
            <a:ext cx="1403543" cy="692497"/>
          </a:xfrm>
          <a:prstGeom prst="rect">
            <a:avLst/>
          </a:prstGeom>
          <a:noFill/>
          <a:ln w="12700" algn="ctr">
            <a:noFill/>
            <a:miter lim="800000"/>
            <a:headEnd/>
            <a:tailEnd/>
          </a:ln>
          <a:effectLst/>
        </p:spPr>
        <p:txBody>
          <a:bodyPr wrap="square" lIns="0" tIns="0" rIns="0" bIns="0" anchor="t" anchorCtr="0">
            <a:spAutoFit/>
          </a:bodyPr>
          <a:lstStyle/>
          <a:p>
            <a:pPr algn="l">
              <a:spcBef>
                <a:spcPts val="0"/>
              </a:spcBef>
            </a:pPr>
            <a:r>
              <a:rPr lang="en-US" sz="700" b="1" dirty="0" smtClean="0">
                <a:solidFill>
                  <a:schemeClr val="bg1"/>
                </a:solidFill>
                <a:cs typeface="Arial" pitchFamily="34" charset="0"/>
              </a:rPr>
              <a:t>To view Deloitte drawing guides:</a:t>
            </a:r>
          </a:p>
          <a:p>
            <a:pPr algn="l">
              <a:spcBef>
                <a:spcPts val="0"/>
              </a:spcBef>
            </a:pPr>
            <a:endParaRPr lang="en-US" sz="300" b="1" dirty="0" smtClean="0">
              <a:solidFill>
                <a:schemeClr val="bg1"/>
              </a:solidFill>
              <a:cs typeface="Arial" pitchFamily="34" charset="0"/>
            </a:endParaRPr>
          </a:p>
          <a:p>
            <a:pPr marL="180975" indent="-180975" algn="l">
              <a:spcBef>
                <a:spcPts val="0"/>
              </a:spcBef>
              <a:buFont typeface="+mj-lt"/>
              <a:buAutoNum type="arabicPeriod"/>
            </a:pPr>
            <a:r>
              <a:rPr lang="en-US" sz="700" b="0" dirty="0" smtClean="0">
                <a:solidFill>
                  <a:schemeClr val="bg1"/>
                </a:solidFill>
                <a:cs typeface="Arial" pitchFamily="34" charset="0"/>
              </a:rPr>
              <a:t>Right-click on slide and select ’Grid and Guides...’</a:t>
            </a:r>
          </a:p>
          <a:p>
            <a:pPr marL="180975" indent="-180975" algn="l">
              <a:spcBef>
                <a:spcPts val="0"/>
              </a:spcBef>
              <a:buFont typeface="+mj-lt"/>
              <a:buAutoNum type="arabicPeriod"/>
            </a:pPr>
            <a:r>
              <a:rPr lang="en-US" sz="700" b="0" dirty="0" smtClean="0">
                <a:solidFill>
                  <a:schemeClr val="bg1"/>
                </a:solidFill>
                <a:cs typeface="Arial" pitchFamily="34" charset="0"/>
              </a:rPr>
              <a:t>Check ’Display drawing guides on screen’</a:t>
            </a:r>
          </a:p>
          <a:p>
            <a:pPr marL="180975" indent="-180975" algn="l">
              <a:spcBef>
                <a:spcPts val="0"/>
              </a:spcBef>
              <a:buFont typeface="+mj-lt"/>
              <a:buAutoNum type="arabicPeriod"/>
            </a:pPr>
            <a:r>
              <a:rPr lang="en-US" sz="700" b="0" dirty="0" smtClean="0">
                <a:solidFill>
                  <a:schemeClr val="bg1"/>
                </a:solidFill>
                <a:cs typeface="Arial" pitchFamily="34" charset="0"/>
              </a:rPr>
              <a:t>Select ’OK’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sp>
        <p:nvSpPr>
          <p:cNvPr id="9" name="Title 1"/>
          <p:cNvSpPr>
            <a:spLocks noGrp="1"/>
          </p:cNvSpPr>
          <p:nvPr>
            <p:ph type="title"/>
          </p:nvPr>
        </p:nvSpPr>
        <p:spPr>
          <a:xfrm>
            <a:off x="360000" y="395843"/>
            <a:ext cx="8424000" cy="369332"/>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0" name="Subtitle4"/>
          <p:cNvSpPr>
            <a:spLocks noGrp="1"/>
          </p:cNvSpPr>
          <p:nvPr>
            <p:ph type="body" idx="14"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8" name="TextBox 7"/>
          <p:cNvSpPr txBox="1"/>
          <p:nvPr userDrawn="1"/>
        </p:nvSpPr>
        <p:spPr>
          <a:xfrm>
            <a:off x="-1817775" y="6581001"/>
            <a:ext cx="1679598" cy="276999"/>
          </a:xfrm>
          <a:prstGeom prst="rect">
            <a:avLst/>
          </a:prstGeom>
          <a:noFill/>
        </p:spPr>
        <p:txBody>
          <a:bodyPr wrap="square" lIns="0" tIns="0" rIns="0" bIns="0" rtlCol="0">
            <a:spAutoFit/>
          </a:bodyPr>
          <a:lstStyle/>
          <a:p>
            <a:pPr algn="r">
              <a:spcAft>
                <a:spcPts val="300"/>
              </a:spcAft>
            </a:pPr>
            <a:r>
              <a:rPr lang="en-US" sz="900" baseline="0" noProof="0" dirty="0" smtClean="0">
                <a:solidFill>
                  <a:schemeClr val="bg1"/>
                </a:solidFill>
              </a:rPr>
              <a:t>White markers</a:t>
            </a:r>
            <a:r>
              <a:rPr lang="en-US" sz="900" dirty="0" smtClean="0">
                <a:solidFill>
                  <a:schemeClr val="bg1"/>
                </a:solidFill>
              </a:rPr>
              <a:t> indicate position of Deloitte Drawing Guides</a:t>
            </a:r>
            <a:endParaRPr lang="en-US" sz="900" baseline="0" noProof="0" dirty="0" smtClean="0">
              <a:solidFill>
                <a:schemeClr val="bg1"/>
              </a:solidFill>
            </a:endParaRPr>
          </a:p>
        </p:txBody>
      </p:sp>
      <p:sp>
        <p:nvSpPr>
          <p:cNvPr id="13" name="TextBox 12"/>
          <p:cNvSpPr txBox="1"/>
          <p:nvPr userDrawn="1"/>
        </p:nvSpPr>
        <p:spPr>
          <a:xfrm>
            <a:off x="-941463" y="897379"/>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7.40 cm</a:t>
            </a:r>
          </a:p>
          <a:p>
            <a:pPr algn="r">
              <a:spcAft>
                <a:spcPts val="300"/>
              </a:spcAft>
            </a:pPr>
            <a:r>
              <a:rPr lang="en-US" sz="700" dirty="0" smtClean="0">
                <a:solidFill>
                  <a:schemeClr val="bg1"/>
                </a:solidFill>
              </a:rPr>
              <a:t>2.91 Inches</a:t>
            </a:r>
          </a:p>
        </p:txBody>
      </p:sp>
      <p:sp>
        <p:nvSpPr>
          <p:cNvPr id="14" name="TextBox 13"/>
          <p:cNvSpPr txBox="1"/>
          <p:nvPr userDrawn="1"/>
        </p:nvSpPr>
        <p:spPr>
          <a:xfrm>
            <a:off x="-941463" y="1378583"/>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6.00 cm</a:t>
            </a:r>
          </a:p>
          <a:p>
            <a:pPr algn="r">
              <a:spcAft>
                <a:spcPts val="300"/>
              </a:spcAft>
            </a:pPr>
            <a:r>
              <a:rPr lang="en-US" sz="700" dirty="0" smtClean="0">
                <a:solidFill>
                  <a:schemeClr val="bg1"/>
                </a:solidFill>
              </a:rPr>
              <a:t>2.36 Inches</a:t>
            </a:r>
          </a:p>
        </p:txBody>
      </p:sp>
      <p:sp>
        <p:nvSpPr>
          <p:cNvPr id="15" name="TextBox 14"/>
          <p:cNvSpPr txBox="1"/>
          <p:nvPr userDrawn="1"/>
        </p:nvSpPr>
        <p:spPr>
          <a:xfrm>
            <a:off x="-941463" y="5921847"/>
            <a:ext cx="803286" cy="253916"/>
          </a:xfrm>
          <a:prstGeom prst="rect">
            <a:avLst/>
          </a:prstGeom>
          <a:noFill/>
        </p:spPr>
        <p:txBody>
          <a:bodyPr wrap="square" lIns="0" tIns="0" rIns="0" bIns="0" rtlCol="0" anchor="b" anchorCtr="0">
            <a:spAutoFit/>
          </a:bodyPr>
          <a:lstStyle/>
          <a:p>
            <a:pPr algn="r">
              <a:spcAft>
                <a:spcPts val="300"/>
              </a:spcAft>
            </a:pPr>
            <a:r>
              <a:rPr lang="en-US" sz="700" dirty="0" smtClean="0">
                <a:solidFill>
                  <a:schemeClr val="bg1"/>
                </a:solidFill>
              </a:rPr>
              <a:t>8.00 cm</a:t>
            </a:r>
          </a:p>
          <a:p>
            <a:pPr algn="r">
              <a:spcAft>
                <a:spcPts val="300"/>
              </a:spcAft>
            </a:pPr>
            <a:r>
              <a:rPr lang="en-US" sz="700" dirty="0" smtClean="0">
                <a:solidFill>
                  <a:schemeClr val="bg1"/>
                </a:solidFill>
              </a:rPr>
              <a:t>3.15 Inches</a:t>
            </a:r>
          </a:p>
        </p:txBody>
      </p:sp>
      <p:sp>
        <p:nvSpPr>
          <p:cNvPr id="16" name="TextBox 15"/>
          <p:cNvSpPr txBox="1"/>
          <p:nvPr userDrawn="1"/>
        </p:nvSpPr>
        <p:spPr>
          <a:xfrm>
            <a:off x="358775" y="7067323"/>
            <a:ext cx="803286" cy="253916"/>
          </a:xfrm>
          <a:prstGeom prst="rect">
            <a:avLst/>
          </a:prstGeom>
          <a:noFill/>
        </p:spPr>
        <p:txBody>
          <a:bodyPr wrap="square" lIns="0" tIns="0" rIns="0" bIns="0" rtlCol="0" anchor="t" anchorCtr="0">
            <a:spAutoFit/>
          </a:bodyPr>
          <a:lstStyle/>
          <a:p>
            <a:pPr>
              <a:spcAft>
                <a:spcPts val="300"/>
              </a:spcAft>
            </a:pPr>
            <a:r>
              <a:rPr lang="en-US" sz="700" dirty="0" smtClean="0">
                <a:solidFill>
                  <a:schemeClr val="bg1"/>
                </a:solidFill>
                <a:sym typeface="Wingdings" pitchFamily="2" charset="2"/>
              </a:rPr>
              <a:t></a:t>
            </a:r>
            <a:r>
              <a:rPr lang="en-US" sz="700" dirty="0" smtClean="0">
                <a:solidFill>
                  <a:schemeClr val="bg1"/>
                </a:solidFill>
              </a:rPr>
              <a:t>11.70 cm</a:t>
            </a:r>
          </a:p>
          <a:p>
            <a:pPr>
              <a:spcAft>
                <a:spcPts val="300"/>
              </a:spcAft>
            </a:pPr>
            <a:r>
              <a:rPr lang="en-US" sz="700" dirty="0" smtClean="0">
                <a:solidFill>
                  <a:schemeClr val="bg1"/>
                </a:solidFill>
                <a:sym typeface="Wingdings" pitchFamily="2" charset="2"/>
              </a:rPr>
              <a:t> 4.61 inches</a:t>
            </a:r>
            <a:endParaRPr lang="en-US" sz="700" dirty="0" smtClean="0">
              <a:solidFill>
                <a:schemeClr val="bg1"/>
              </a:solidFill>
            </a:endParaRPr>
          </a:p>
        </p:txBody>
      </p:sp>
      <p:sp>
        <p:nvSpPr>
          <p:cNvPr id="19" name="TextBox 18"/>
          <p:cNvSpPr txBox="1"/>
          <p:nvPr userDrawn="1"/>
        </p:nvSpPr>
        <p:spPr>
          <a:xfrm>
            <a:off x="7970922" y="7067323"/>
            <a:ext cx="803286" cy="253916"/>
          </a:xfrm>
          <a:prstGeom prst="rect">
            <a:avLst/>
          </a:prstGeom>
          <a:noFill/>
        </p:spPr>
        <p:txBody>
          <a:bodyPr wrap="square" lIns="0" tIns="0" rIns="0" bIns="0" rtlCol="0" anchor="t" anchorCtr="0">
            <a:spAutoFit/>
          </a:bodyPr>
          <a:lstStyle/>
          <a:p>
            <a:pPr algn="r">
              <a:spcAft>
                <a:spcPts val="300"/>
              </a:spcAft>
            </a:pPr>
            <a:r>
              <a:rPr lang="en-US" sz="700" dirty="0" smtClean="0">
                <a:solidFill>
                  <a:schemeClr val="bg1"/>
                </a:solidFill>
              </a:rPr>
              <a:t>11.70 cm </a:t>
            </a:r>
            <a:r>
              <a:rPr lang="en-US" sz="700" dirty="0" smtClean="0">
                <a:solidFill>
                  <a:schemeClr val="bg1"/>
                </a:solidFill>
                <a:sym typeface="Wingdings" pitchFamily="2" charset="2"/>
              </a:rPr>
              <a:t></a:t>
            </a:r>
            <a:endParaRPr lang="en-US" sz="700" dirty="0" smtClean="0">
              <a:solidFill>
                <a:schemeClr val="bg1"/>
              </a:solidFill>
            </a:endParaRPr>
          </a:p>
          <a:p>
            <a:pPr algn="r">
              <a:spcAft>
                <a:spcPts val="300"/>
              </a:spcAft>
            </a:pPr>
            <a:r>
              <a:rPr lang="en-US" sz="700" dirty="0" smtClean="0">
                <a:solidFill>
                  <a:schemeClr val="bg1"/>
                </a:solidFill>
                <a:sym typeface="Wingdings" pitchFamily="2" charset="2"/>
              </a:rPr>
              <a:t> 4.61 inches </a:t>
            </a:r>
            <a:endParaRPr lang="en-US" sz="700" dirty="0" smtClean="0">
              <a:solidFill>
                <a:schemeClr val="bg1"/>
              </a:solidFill>
            </a:endParaRPr>
          </a:p>
        </p:txBody>
      </p:sp>
      <p:cxnSp>
        <p:nvCxnSpPr>
          <p:cNvPr id="20" name="Straight Arrow Connector 19"/>
          <p:cNvCxnSpPr/>
          <p:nvPr userDrawn="1"/>
        </p:nvCxnSpPr>
        <p:spPr>
          <a:xfrm rot="5400000" flipH="1" flipV="1">
            <a:off x="-234095" y="1308642"/>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rot="5400000" flipH="1" flipV="1">
            <a:off x="-234094" y="811939"/>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rot="5400000" flipH="1" flipV="1">
            <a:off x="-234094" y="6241517"/>
            <a:ext cx="91440"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a:off x="-858177" y="6303600"/>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userDrawn="1"/>
        </p:nvCxnSpPr>
        <p:spPr>
          <a:xfrm>
            <a:off x="35359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userDrawn="1"/>
        </p:nvCxnSpPr>
        <p:spPr>
          <a:xfrm>
            <a:off x="87768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userDrawn="1"/>
        </p:nvCxnSpPr>
        <p:spPr>
          <a:xfrm>
            <a:off x="-858177" y="1259305"/>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userDrawn="1"/>
        </p:nvCxnSpPr>
        <p:spPr>
          <a:xfrm>
            <a:off x="-858177" y="763468"/>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30" name="Text Placeholder 11"/>
          <p:cNvSpPr>
            <a:spLocks noGrp="1"/>
          </p:cNvSpPr>
          <p:nvPr>
            <p:ph type="body" sz="quarter" idx="17"/>
          </p:nvPr>
        </p:nvSpPr>
        <p:spPr bwMode="gray">
          <a:xfrm>
            <a:off x="358775" y="1268413"/>
            <a:ext cx="4033838" cy="276999"/>
          </a:xfrm>
          <a:prstGeom prst="rect">
            <a:avLst/>
          </a:prstGeom>
        </p:spPr>
        <p:txBody>
          <a:bodyPr wrap="square">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58775" y="1714489"/>
            <a:ext cx="4033838"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58775" y="6185613"/>
            <a:ext cx="4033838" cy="123112"/>
          </a:xfrm>
          <a:prstGeom prst="rect">
            <a:avLst/>
          </a:prstGeom>
          <a:noFill/>
          <a:ln w="12700" algn="ctr">
            <a:noFill/>
            <a:miter lim="800000"/>
            <a:headEnd/>
            <a:tailEnd/>
          </a:ln>
        </p:spPr>
        <p:txBody>
          <a:bodyPr wrap="square" lIns="0" tIns="0" rIns="0" bIns="0"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29" name="Text Placeholder 11"/>
          <p:cNvSpPr>
            <a:spLocks noGrp="1"/>
          </p:cNvSpPr>
          <p:nvPr>
            <p:ph type="body" sz="quarter" idx="21"/>
          </p:nvPr>
        </p:nvSpPr>
        <p:spPr bwMode="gray">
          <a:xfrm>
            <a:off x="4751389" y="1268413"/>
            <a:ext cx="4033836" cy="276999"/>
          </a:xfrm>
          <a:prstGeom prst="rect">
            <a:avLst/>
          </a:prstGeom>
        </p:spPr>
        <p:txBody>
          <a:bodyPr wrap="square">
            <a:spAutoFit/>
          </a:bodyPr>
          <a:lstStyle>
            <a:lvl1pPr>
              <a:defRPr sz="1800" b="1">
                <a:latin typeface="+mn-lt"/>
              </a:defRPr>
            </a:lvl1pPr>
          </a:lstStyle>
          <a:p>
            <a:pPr lvl="0"/>
            <a:r>
              <a:rPr lang="en-US" smtClean="0"/>
              <a:t>Click to edit Master text styles</a:t>
            </a:r>
          </a:p>
        </p:txBody>
      </p:sp>
      <p:sp>
        <p:nvSpPr>
          <p:cNvPr id="33" name="Content Placeholder 2"/>
          <p:cNvSpPr>
            <a:spLocks noGrp="1"/>
          </p:cNvSpPr>
          <p:nvPr>
            <p:ph idx="22"/>
          </p:nvPr>
        </p:nvSpPr>
        <p:spPr>
          <a:xfrm>
            <a:off x="4751387" y="1714489"/>
            <a:ext cx="4033838"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4" name="TextBox 33"/>
          <p:cNvSpPr txBox="1"/>
          <p:nvPr userDrawn="1"/>
        </p:nvSpPr>
        <p:spPr>
          <a:xfrm>
            <a:off x="3578310" y="7067323"/>
            <a:ext cx="803286" cy="253916"/>
          </a:xfrm>
          <a:prstGeom prst="rect">
            <a:avLst/>
          </a:prstGeom>
          <a:noFill/>
        </p:spPr>
        <p:txBody>
          <a:bodyPr wrap="square" lIns="0" tIns="0" rIns="0" bIns="0" rtlCol="0" anchor="t" anchorCtr="0">
            <a:spAutoFit/>
          </a:bodyPr>
          <a:lstStyle/>
          <a:p>
            <a:pPr algn="r">
              <a:spcAft>
                <a:spcPts val="300"/>
              </a:spcAft>
            </a:pPr>
            <a:r>
              <a:rPr lang="en-US" sz="700" dirty="0" smtClean="0">
                <a:solidFill>
                  <a:schemeClr val="bg1"/>
                </a:solidFill>
              </a:rPr>
              <a:t>0.50 cm </a:t>
            </a:r>
            <a:r>
              <a:rPr lang="en-US" sz="700" dirty="0" smtClean="0">
                <a:solidFill>
                  <a:schemeClr val="bg1"/>
                </a:solidFill>
                <a:sym typeface="Wingdings" pitchFamily="2" charset="2"/>
              </a:rPr>
              <a:t></a:t>
            </a:r>
          </a:p>
          <a:p>
            <a:pPr algn="r">
              <a:spcAft>
                <a:spcPts val="300"/>
              </a:spcAft>
            </a:pPr>
            <a:r>
              <a:rPr lang="en-US" sz="700" dirty="0" smtClean="0">
                <a:solidFill>
                  <a:schemeClr val="bg1"/>
                </a:solidFill>
                <a:sym typeface="Wingdings" pitchFamily="2" charset="2"/>
              </a:rPr>
              <a:t>0.2 inches </a:t>
            </a:r>
            <a:endParaRPr lang="en-US" sz="700" dirty="0" smtClean="0">
              <a:solidFill>
                <a:schemeClr val="bg1"/>
              </a:solidFill>
            </a:endParaRPr>
          </a:p>
        </p:txBody>
      </p:sp>
      <p:sp>
        <p:nvSpPr>
          <p:cNvPr id="38" name="TextBox 37"/>
          <p:cNvSpPr txBox="1"/>
          <p:nvPr userDrawn="1"/>
        </p:nvSpPr>
        <p:spPr>
          <a:xfrm>
            <a:off x="4762405" y="7067323"/>
            <a:ext cx="803286" cy="253916"/>
          </a:xfrm>
          <a:prstGeom prst="rect">
            <a:avLst/>
          </a:prstGeom>
          <a:noFill/>
        </p:spPr>
        <p:txBody>
          <a:bodyPr wrap="square" lIns="0" tIns="0" rIns="0" bIns="0" rtlCol="0" anchor="t" anchorCtr="0">
            <a:spAutoFit/>
          </a:bodyPr>
          <a:lstStyle/>
          <a:p>
            <a:pPr>
              <a:spcAft>
                <a:spcPts val="300"/>
              </a:spcAft>
              <a:buFont typeface="Wingdings"/>
              <a:buChar char="ß"/>
            </a:pPr>
            <a:r>
              <a:rPr lang="en-US" sz="700" dirty="0" smtClean="0">
                <a:solidFill>
                  <a:schemeClr val="bg1"/>
                </a:solidFill>
              </a:rPr>
              <a:t>0.50 cm</a:t>
            </a:r>
          </a:p>
          <a:p>
            <a:pPr>
              <a:spcAft>
                <a:spcPts val="300"/>
              </a:spcAft>
            </a:pPr>
            <a:r>
              <a:rPr lang="en-US" sz="700" dirty="0" smtClean="0">
                <a:solidFill>
                  <a:schemeClr val="bg1"/>
                </a:solidFill>
                <a:sym typeface="Wingdings" pitchFamily="2" charset="2"/>
              </a:rPr>
              <a:t> 0.2 inches</a:t>
            </a:r>
            <a:endParaRPr lang="en-US" sz="700" dirty="0" smtClean="0">
              <a:solidFill>
                <a:schemeClr val="bg1"/>
              </a:solidFill>
            </a:endParaRPr>
          </a:p>
        </p:txBody>
      </p:sp>
      <p:cxnSp>
        <p:nvCxnSpPr>
          <p:cNvPr id="39" name="Straight Arrow Connector 38"/>
          <p:cNvCxnSpPr/>
          <p:nvPr userDrawn="1"/>
        </p:nvCxnSpPr>
        <p:spPr>
          <a:xfrm>
            <a:off x="43920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userDrawn="1"/>
        </p:nvCxnSpPr>
        <p:spPr>
          <a:xfrm>
            <a:off x="47520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41" name="Text Placeholder 13"/>
          <p:cNvSpPr>
            <a:spLocks noGrp="1"/>
          </p:cNvSpPr>
          <p:nvPr>
            <p:ph type="body" sz="quarter" idx="23"/>
          </p:nvPr>
        </p:nvSpPr>
        <p:spPr bwMode="gray">
          <a:xfrm>
            <a:off x="4751388" y="6185614"/>
            <a:ext cx="4033837" cy="123111"/>
          </a:xfrm>
          <a:prstGeom prst="rect">
            <a:avLst/>
          </a:prstGeom>
          <a:noFill/>
          <a:ln w="12700" algn="ctr">
            <a:noFill/>
            <a:miter lim="800000"/>
            <a:headEnd/>
            <a:tailEnd/>
          </a:ln>
        </p:spPr>
        <p:txBody>
          <a:bodyPr wrap="square" lIns="0" tIns="0" rIns="0" bIns="0" anchor="b">
            <a:spAutoFit/>
          </a:bodyPr>
          <a:lstStyle>
            <a:lvl1pPr algn="l" rtl="0" fontAlgn="base">
              <a:lnSpc>
                <a:spcPct val="100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44"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Deloitte</a:t>
            </a:r>
            <a:endParaRPr lang="en-US" dirty="0"/>
          </a:p>
        </p:txBody>
      </p:sp>
      <p:sp>
        <p:nvSpPr>
          <p:cNvPr id="45"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36" name="AutoShape 4"/>
          <p:cNvSpPr>
            <a:spLocks/>
          </p:cNvSpPr>
          <p:nvPr userDrawn="1"/>
        </p:nvSpPr>
        <p:spPr bwMode="gray">
          <a:xfrm>
            <a:off x="-1541721" y="0"/>
            <a:ext cx="1403543" cy="692497"/>
          </a:xfrm>
          <a:prstGeom prst="rect">
            <a:avLst/>
          </a:prstGeom>
          <a:noFill/>
          <a:ln w="12700" algn="ctr">
            <a:noFill/>
            <a:miter lim="800000"/>
            <a:headEnd/>
            <a:tailEnd/>
          </a:ln>
          <a:effectLst/>
        </p:spPr>
        <p:txBody>
          <a:bodyPr wrap="square" lIns="0" tIns="0" rIns="0" bIns="0" anchor="t" anchorCtr="0">
            <a:spAutoFit/>
          </a:bodyPr>
          <a:lstStyle/>
          <a:p>
            <a:pPr algn="l">
              <a:spcBef>
                <a:spcPts val="0"/>
              </a:spcBef>
            </a:pPr>
            <a:r>
              <a:rPr lang="en-US" sz="700" b="1" dirty="0" smtClean="0">
                <a:solidFill>
                  <a:schemeClr val="bg1"/>
                </a:solidFill>
                <a:cs typeface="Arial" pitchFamily="34" charset="0"/>
              </a:rPr>
              <a:t>To view Deloitte drawing guides:</a:t>
            </a:r>
          </a:p>
          <a:p>
            <a:pPr algn="l">
              <a:spcBef>
                <a:spcPts val="0"/>
              </a:spcBef>
            </a:pPr>
            <a:endParaRPr lang="en-US" sz="300" b="1" dirty="0" smtClean="0">
              <a:solidFill>
                <a:schemeClr val="bg1"/>
              </a:solidFill>
              <a:cs typeface="Arial" pitchFamily="34" charset="0"/>
            </a:endParaRPr>
          </a:p>
          <a:p>
            <a:pPr marL="180975" indent="-180975" algn="l">
              <a:spcBef>
                <a:spcPts val="0"/>
              </a:spcBef>
              <a:buFont typeface="+mj-lt"/>
              <a:buAutoNum type="arabicPeriod"/>
            </a:pPr>
            <a:r>
              <a:rPr lang="en-US" sz="700" b="0" dirty="0" smtClean="0">
                <a:solidFill>
                  <a:schemeClr val="bg1"/>
                </a:solidFill>
                <a:cs typeface="Arial" pitchFamily="34" charset="0"/>
              </a:rPr>
              <a:t>Right-click on slide and select ’Grid and Guides...’</a:t>
            </a:r>
          </a:p>
          <a:p>
            <a:pPr marL="180975" indent="-180975" algn="l">
              <a:spcBef>
                <a:spcPts val="0"/>
              </a:spcBef>
              <a:buFont typeface="+mj-lt"/>
              <a:buAutoNum type="arabicPeriod"/>
            </a:pPr>
            <a:r>
              <a:rPr lang="en-US" sz="700" b="0" dirty="0" smtClean="0">
                <a:solidFill>
                  <a:schemeClr val="bg1"/>
                </a:solidFill>
                <a:cs typeface="Arial" pitchFamily="34" charset="0"/>
              </a:rPr>
              <a:t>Check ’Display drawing guides on screen’</a:t>
            </a:r>
          </a:p>
          <a:p>
            <a:pPr marL="180975" indent="-180975" algn="l">
              <a:spcBef>
                <a:spcPts val="0"/>
              </a:spcBef>
              <a:buFont typeface="+mj-lt"/>
              <a:buAutoNum type="arabicPeriod"/>
            </a:pPr>
            <a:r>
              <a:rPr lang="en-US" sz="700" b="0" dirty="0" smtClean="0">
                <a:solidFill>
                  <a:schemeClr val="bg1"/>
                </a:solidFill>
                <a:cs typeface="Arial" pitchFamily="34" charset="0"/>
              </a:rPr>
              <a:t>Select ’OK’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cxnSp>
        <p:nvCxnSpPr>
          <p:cNvPr id="11" name="Straight Arrow Connector 10"/>
          <p:cNvCxnSpPr/>
          <p:nvPr userDrawn="1"/>
        </p:nvCxnSpPr>
        <p:spPr>
          <a:xfrm>
            <a:off x="-858177" y="6303600"/>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userDrawn="1"/>
        </p:nvCxnSpPr>
        <p:spPr>
          <a:xfrm>
            <a:off x="35359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userDrawn="1"/>
        </p:nvCxnSpPr>
        <p:spPr>
          <a:xfrm>
            <a:off x="87768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1817775" y="6581001"/>
            <a:ext cx="1679598" cy="276999"/>
          </a:xfrm>
          <a:prstGeom prst="rect">
            <a:avLst/>
          </a:prstGeom>
          <a:noFill/>
        </p:spPr>
        <p:txBody>
          <a:bodyPr wrap="square" lIns="0" tIns="0" rIns="0" bIns="0" rtlCol="0">
            <a:spAutoFit/>
          </a:bodyPr>
          <a:lstStyle/>
          <a:p>
            <a:pPr algn="r">
              <a:spcAft>
                <a:spcPts val="300"/>
              </a:spcAft>
            </a:pPr>
            <a:r>
              <a:rPr lang="en-US" sz="900" baseline="0" noProof="0" dirty="0" smtClean="0">
                <a:solidFill>
                  <a:schemeClr val="bg1"/>
                </a:solidFill>
              </a:rPr>
              <a:t>White markers</a:t>
            </a:r>
            <a:r>
              <a:rPr lang="en-US" sz="900" dirty="0" smtClean="0">
                <a:solidFill>
                  <a:schemeClr val="bg1"/>
                </a:solidFill>
              </a:rPr>
              <a:t> indicate position of Deloitte Drawing Guides</a:t>
            </a:r>
            <a:endParaRPr lang="en-US" sz="900" baseline="0" noProof="0" dirty="0" smtClean="0">
              <a:solidFill>
                <a:schemeClr val="bg1"/>
              </a:solidFill>
            </a:endParaRPr>
          </a:p>
        </p:txBody>
      </p:sp>
      <p:cxnSp>
        <p:nvCxnSpPr>
          <p:cNvPr id="17" name="Straight Arrow Connector 16"/>
          <p:cNvCxnSpPr/>
          <p:nvPr userDrawn="1"/>
        </p:nvCxnSpPr>
        <p:spPr>
          <a:xfrm>
            <a:off x="-858177" y="1259305"/>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userDrawn="1"/>
        </p:nvCxnSpPr>
        <p:spPr>
          <a:xfrm>
            <a:off x="-858177" y="763468"/>
            <a:ext cx="720000" cy="1588"/>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a:off x="43920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a:off x="4752000" y="7010598"/>
            <a:ext cx="0" cy="360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941463" y="897379"/>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7.40 cm</a:t>
            </a:r>
          </a:p>
          <a:p>
            <a:pPr algn="r">
              <a:spcAft>
                <a:spcPts val="300"/>
              </a:spcAft>
            </a:pPr>
            <a:r>
              <a:rPr lang="en-US" sz="700" dirty="0" smtClean="0">
                <a:solidFill>
                  <a:schemeClr val="bg1"/>
                </a:solidFill>
              </a:rPr>
              <a:t>2.91 Inches</a:t>
            </a:r>
          </a:p>
        </p:txBody>
      </p:sp>
      <p:sp>
        <p:nvSpPr>
          <p:cNvPr id="24" name="TextBox 23"/>
          <p:cNvSpPr txBox="1"/>
          <p:nvPr userDrawn="1"/>
        </p:nvSpPr>
        <p:spPr>
          <a:xfrm>
            <a:off x="-941463" y="1378583"/>
            <a:ext cx="803286" cy="253916"/>
          </a:xfrm>
          <a:prstGeom prst="rect">
            <a:avLst/>
          </a:prstGeom>
          <a:noFill/>
        </p:spPr>
        <p:txBody>
          <a:bodyPr wrap="square" lIns="0" tIns="0" rIns="0" bIns="0" rtlCol="0">
            <a:spAutoFit/>
          </a:bodyPr>
          <a:lstStyle/>
          <a:p>
            <a:pPr algn="r">
              <a:spcAft>
                <a:spcPts val="300"/>
              </a:spcAft>
            </a:pPr>
            <a:r>
              <a:rPr lang="en-US" sz="700" dirty="0" smtClean="0">
                <a:solidFill>
                  <a:schemeClr val="bg1"/>
                </a:solidFill>
              </a:rPr>
              <a:t>6.00 cm</a:t>
            </a:r>
          </a:p>
          <a:p>
            <a:pPr algn="r">
              <a:spcAft>
                <a:spcPts val="300"/>
              </a:spcAft>
            </a:pPr>
            <a:r>
              <a:rPr lang="en-US" sz="700" dirty="0" smtClean="0">
                <a:solidFill>
                  <a:schemeClr val="bg1"/>
                </a:solidFill>
              </a:rPr>
              <a:t>2.36 Inches</a:t>
            </a:r>
          </a:p>
        </p:txBody>
      </p:sp>
      <p:sp>
        <p:nvSpPr>
          <p:cNvPr id="25" name="TextBox 24"/>
          <p:cNvSpPr txBox="1"/>
          <p:nvPr userDrawn="1"/>
        </p:nvSpPr>
        <p:spPr>
          <a:xfrm>
            <a:off x="-941463" y="5921847"/>
            <a:ext cx="803286" cy="253916"/>
          </a:xfrm>
          <a:prstGeom prst="rect">
            <a:avLst/>
          </a:prstGeom>
          <a:noFill/>
        </p:spPr>
        <p:txBody>
          <a:bodyPr wrap="square" lIns="0" tIns="0" rIns="0" bIns="0" rtlCol="0" anchor="b" anchorCtr="0">
            <a:spAutoFit/>
          </a:bodyPr>
          <a:lstStyle/>
          <a:p>
            <a:pPr algn="r">
              <a:spcAft>
                <a:spcPts val="300"/>
              </a:spcAft>
            </a:pPr>
            <a:r>
              <a:rPr lang="en-US" sz="700" dirty="0" smtClean="0">
                <a:solidFill>
                  <a:schemeClr val="bg1"/>
                </a:solidFill>
              </a:rPr>
              <a:t>8.00 cm</a:t>
            </a:r>
          </a:p>
          <a:p>
            <a:pPr algn="r">
              <a:spcAft>
                <a:spcPts val="300"/>
              </a:spcAft>
            </a:pPr>
            <a:r>
              <a:rPr lang="en-US" sz="700" dirty="0" smtClean="0">
                <a:solidFill>
                  <a:schemeClr val="bg1"/>
                </a:solidFill>
              </a:rPr>
              <a:t>3.15 Inches</a:t>
            </a:r>
          </a:p>
        </p:txBody>
      </p:sp>
      <p:sp>
        <p:nvSpPr>
          <p:cNvPr id="26" name="TextBox 25"/>
          <p:cNvSpPr txBox="1"/>
          <p:nvPr userDrawn="1"/>
        </p:nvSpPr>
        <p:spPr>
          <a:xfrm>
            <a:off x="358775" y="7067323"/>
            <a:ext cx="803286" cy="253916"/>
          </a:xfrm>
          <a:prstGeom prst="rect">
            <a:avLst/>
          </a:prstGeom>
          <a:noFill/>
        </p:spPr>
        <p:txBody>
          <a:bodyPr wrap="square" lIns="0" tIns="0" rIns="0" bIns="0" rtlCol="0" anchor="t" anchorCtr="0">
            <a:spAutoFit/>
          </a:bodyPr>
          <a:lstStyle/>
          <a:p>
            <a:pPr>
              <a:spcAft>
                <a:spcPts val="300"/>
              </a:spcAft>
            </a:pPr>
            <a:r>
              <a:rPr lang="en-US" sz="700" dirty="0" smtClean="0">
                <a:solidFill>
                  <a:schemeClr val="bg1"/>
                </a:solidFill>
                <a:sym typeface="Wingdings" pitchFamily="2" charset="2"/>
              </a:rPr>
              <a:t></a:t>
            </a:r>
            <a:r>
              <a:rPr lang="en-US" sz="700" dirty="0" smtClean="0">
                <a:solidFill>
                  <a:schemeClr val="bg1"/>
                </a:solidFill>
              </a:rPr>
              <a:t>11.70 cm</a:t>
            </a:r>
          </a:p>
          <a:p>
            <a:pPr>
              <a:spcAft>
                <a:spcPts val="300"/>
              </a:spcAft>
            </a:pPr>
            <a:r>
              <a:rPr lang="en-US" sz="700" dirty="0" smtClean="0">
                <a:solidFill>
                  <a:schemeClr val="bg1"/>
                </a:solidFill>
                <a:sym typeface="Wingdings" pitchFamily="2" charset="2"/>
              </a:rPr>
              <a:t> 4.61 inches</a:t>
            </a:r>
            <a:endParaRPr lang="en-US" sz="700" dirty="0" smtClean="0">
              <a:solidFill>
                <a:schemeClr val="bg1"/>
              </a:solidFill>
            </a:endParaRPr>
          </a:p>
        </p:txBody>
      </p:sp>
      <p:sp>
        <p:nvSpPr>
          <p:cNvPr id="27" name="TextBox 26"/>
          <p:cNvSpPr txBox="1"/>
          <p:nvPr userDrawn="1"/>
        </p:nvSpPr>
        <p:spPr>
          <a:xfrm>
            <a:off x="3578310" y="7067323"/>
            <a:ext cx="803286" cy="253916"/>
          </a:xfrm>
          <a:prstGeom prst="rect">
            <a:avLst/>
          </a:prstGeom>
          <a:noFill/>
        </p:spPr>
        <p:txBody>
          <a:bodyPr wrap="square" lIns="0" tIns="0" rIns="0" bIns="0" rtlCol="0" anchor="t" anchorCtr="0">
            <a:spAutoFit/>
          </a:bodyPr>
          <a:lstStyle/>
          <a:p>
            <a:pPr algn="r">
              <a:spcAft>
                <a:spcPts val="300"/>
              </a:spcAft>
            </a:pPr>
            <a:r>
              <a:rPr lang="en-US" sz="700" dirty="0" smtClean="0">
                <a:solidFill>
                  <a:schemeClr val="bg1"/>
                </a:solidFill>
              </a:rPr>
              <a:t>0.50 cm </a:t>
            </a:r>
            <a:r>
              <a:rPr lang="en-US" sz="700" dirty="0" smtClean="0">
                <a:solidFill>
                  <a:schemeClr val="bg1"/>
                </a:solidFill>
                <a:sym typeface="Wingdings" pitchFamily="2" charset="2"/>
              </a:rPr>
              <a:t></a:t>
            </a:r>
          </a:p>
          <a:p>
            <a:pPr algn="r">
              <a:spcAft>
                <a:spcPts val="300"/>
              </a:spcAft>
            </a:pPr>
            <a:r>
              <a:rPr lang="en-US" sz="700" dirty="0" smtClean="0">
                <a:solidFill>
                  <a:schemeClr val="bg1"/>
                </a:solidFill>
                <a:sym typeface="Wingdings" pitchFamily="2" charset="2"/>
              </a:rPr>
              <a:t>0.2 inches </a:t>
            </a:r>
            <a:endParaRPr lang="en-US" sz="700" dirty="0" smtClean="0">
              <a:solidFill>
                <a:schemeClr val="bg1"/>
              </a:solidFill>
            </a:endParaRPr>
          </a:p>
        </p:txBody>
      </p:sp>
      <p:sp>
        <p:nvSpPr>
          <p:cNvPr id="28" name="TextBox 27"/>
          <p:cNvSpPr txBox="1"/>
          <p:nvPr userDrawn="1"/>
        </p:nvSpPr>
        <p:spPr>
          <a:xfrm>
            <a:off x="4762405" y="7067323"/>
            <a:ext cx="803286" cy="253916"/>
          </a:xfrm>
          <a:prstGeom prst="rect">
            <a:avLst/>
          </a:prstGeom>
          <a:noFill/>
        </p:spPr>
        <p:txBody>
          <a:bodyPr wrap="square" lIns="0" tIns="0" rIns="0" bIns="0" rtlCol="0" anchor="t" anchorCtr="0">
            <a:spAutoFit/>
          </a:bodyPr>
          <a:lstStyle/>
          <a:p>
            <a:pPr>
              <a:spcAft>
                <a:spcPts val="300"/>
              </a:spcAft>
              <a:buFont typeface="Wingdings"/>
              <a:buChar char="ß"/>
            </a:pPr>
            <a:r>
              <a:rPr lang="en-US" sz="700" dirty="0" smtClean="0">
                <a:solidFill>
                  <a:schemeClr val="bg1"/>
                </a:solidFill>
              </a:rPr>
              <a:t>0.50 cm</a:t>
            </a:r>
          </a:p>
          <a:p>
            <a:pPr>
              <a:spcAft>
                <a:spcPts val="300"/>
              </a:spcAft>
            </a:pPr>
            <a:r>
              <a:rPr lang="en-US" sz="700" dirty="0" smtClean="0">
                <a:solidFill>
                  <a:schemeClr val="bg1"/>
                </a:solidFill>
                <a:sym typeface="Wingdings" pitchFamily="2" charset="2"/>
              </a:rPr>
              <a:t> 0.2 inches</a:t>
            </a:r>
            <a:endParaRPr lang="en-US" sz="700" dirty="0" smtClean="0">
              <a:solidFill>
                <a:schemeClr val="bg1"/>
              </a:solidFill>
            </a:endParaRPr>
          </a:p>
        </p:txBody>
      </p:sp>
      <p:sp>
        <p:nvSpPr>
          <p:cNvPr id="29" name="TextBox 28"/>
          <p:cNvSpPr txBox="1"/>
          <p:nvPr userDrawn="1"/>
        </p:nvSpPr>
        <p:spPr>
          <a:xfrm>
            <a:off x="7970922" y="7067323"/>
            <a:ext cx="803286" cy="253916"/>
          </a:xfrm>
          <a:prstGeom prst="rect">
            <a:avLst/>
          </a:prstGeom>
          <a:noFill/>
        </p:spPr>
        <p:txBody>
          <a:bodyPr wrap="square" lIns="0" tIns="0" rIns="0" bIns="0" rtlCol="0" anchor="t" anchorCtr="0">
            <a:spAutoFit/>
          </a:bodyPr>
          <a:lstStyle/>
          <a:p>
            <a:pPr algn="r">
              <a:spcAft>
                <a:spcPts val="300"/>
              </a:spcAft>
            </a:pPr>
            <a:r>
              <a:rPr lang="en-US" sz="700" dirty="0" smtClean="0">
                <a:solidFill>
                  <a:schemeClr val="bg1"/>
                </a:solidFill>
              </a:rPr>
              <a:t>11.70 cm </a:t>
            </a:r>
            <a:r>
              <a:rPr lang="en-US" sz="700" dirty="0" smtClean="0">
                <a:solidFill>
                  <a:schemeClr val="bg1"/>
                </a:solidFill>
                <a:sym typeface="Wingdings" pitchFamily="2" charset="2"/>
              </a:rPr>
              <a:t></a:t>
            </a:r>
            <a:endParaRPr lang="en-US" sz="700" dirty="0" smtClean="0">
              <a:solidFill>
                <a:schemeClr val="bg1"/>
              </a:solidFill>
            </a:endParaRPr>
          </a:p>
          <a:p>
            <a:pPr algn="r">
              <a:spcAft>
                <a:spcPts val="300"/>
              </a:spcAft>
            </a:pPr>
            <a:r>
              <a:rPr lang="en-US" sz="700" dirty="0" smtClean="0">
                <a:solidFill>
                  <a:schemeClr val="bg1"/>
                </a:solidFill>
                <a:sym typeface="Wingdings" pitchFamily="2" charset="2"/>
              </a:rPr>
              <a:t> 4.61 inches </a:t>
            </a:r>
            <a:endParaRPr lang="en-US" sz="700" dirty="0" smtClean="0">
              <a:solidFill>
                <a:schemeClr val="bg1"/>
              </a:solidFill>
            </a:endParaRPr>
          </a:p>
        </p:txBody>
      </p:sp>
      <p:cxnSp>
        <p:nvCxnSpPr>
          <p:cNvPr id="30" name="Straight Arrow Connector 29"/>
          <p:cNvCxnSpPr/>
          <p:nvPr userDrawn="1"/>
        </p:nvCxnSpPr>
        <p:spPr>
          <a:xfrm rot="5400000" flipH="1" flipV="1">
            <a:off x="-234095" y="1308642"/>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userDrawn="1"/>
        </p:nvCxnSpPr>
        <p:spPr>
          <a:xfrm rot="5400000" flipH="1" flipV="1">
            <a:off x="-234094" y="811939"/>
            <a:ext cx="91440"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userDrawn="1"/>
        </p:nvCxnSpPr>
        <p:spPr>
          <a:xfrm rot="5400000" flipH="1" flipV="1">
            <a:off x="-234094" y="6241517"/>
            <a:ext cx="91440"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34" name="Subtitle5"/>
          <p:cNvSpPr>
            <a:spLocks noGrp="1"/>
          </p:cNvSpPr>
          <p:nvPr>
            <p:ph type="body" idx="17"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40"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Deloitte</a:t>
            </a:r>
            <a:endParaRPr lang="en-US" dirty="0"/>
          </a:p>
        </p:txBody>
      </p:sp>
      <p:sp>
        <p:nvSpPr>
          <p:cNvPr id="41"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36" name="AutoShape 4"/>
          <p:cNvSpPr>
            <a:spLocks/>
          </p:cNvSpPr>
          <p:nvPr userDrawn="1"/>
        </p:nvSpPr>
        <p:spPr bwMode="gray">
          <a:xfrm>
            <a:off x="-1541721" y="0"/>
            <a:ext cx="1403543" cy="692497"/>
          </a:xfrm>
          <a:prstGeom prst="rect">
            <a:avLst/>
          </a:prstGeom>
          <a:noFill/>
          <a:ln w="12700" algn="ctr">
            <a:noFill/>
            <a:miter lim="800000"/>
            <a:headEnd/>
            <a:tailEnd/>
          </a:ln>
          <a:effectLst/>
        </p:spPr>
        <p:txBody>
          <a:bodyPr wrap="square" lIns="0" tIns="0" rIns="0" bIns="0" anchor="t" anchorCtr="0">
            <a:spAutoFit/>
          </a:bodyPr>
          <a:lstStyle/>
          <a:p>
            <a:pPr algn="l">
              <a:spcBef>
                <a:spcPts val="0"/>
              </a:spcBef>
            </a:pPr>
            <a:r>
              <a:rPr lang="en-US" sz="700" b="1" dirty="0" smtClean="0">
                <a:solidFill>
                  <a:schemeClr val="bg1"/>
                </a:solidFill>
                <a:cs typeface="Arial" pitchFamily="34" charset="0"/>
              </a:rPr>
              <a:t>To view Deloitte drawing guides:</a:t>
            </a:r>
          </a:p>
          <a:p>
            <a:pPr algn="l">
              <a:spcBef>
                <a:spcPts val="0"/>
              </a:spcBef>
            </a:pPr>
            <a:endParaRPr lang="en-US" sz="300" b="1" dirty="0" smtClean="0">
              <a:solidFill>
                <a:schemeClr val="bg1"/>
              </a:solidFill>
              <a:cs typeface="Arial" pitchFamily="34" charset="0"/>
            </a:endParaRPr>
          </a:p>
          <a:p>
            <a:pPr marL="180975" indent="-180975" algn="l">
              <a:spcBef>
                <a:spcPts val="0"/>
              </a:spcBef>
              <a:buFont typeface="+mj-lt"/>
              <a:buAutoNum type="arabicPeriod"/>
            </a:pPr>
            <a:r>
              <a:rPr lang="en-US" sz="700" b="0" dirty="0" smtClean="0">
                <a:solidFill>
                  <a:schemeClr val="bg1"/>
                </a:solidFill>
                <a:cs typeface="Arial" pitchFamily="34" charset="0"/>
              </a:rPr>
              <a:t>Right-click on slide and select ’Grid and Guides...’</a:t>
            </a:r>
          </a:p>
          <a:p>
            <a:pPr marL="180975" indent="-180975" algn="l">
              <a:spcBef>
                <a:spcPts val="0"/>
              </a:spcBef>
              <a:buFont typeface="+mj-lt"/>
              <a:buAutoNum type="arabicPeriod"/>
            </a:pPr>
            <a:r>
              <a:rPr lang="en-US" sz="700" b="0" dirty="0" smtClean="0">
                <a:solidFill>
                  <a:schemeClr val="bg1"/>
                </a:solidFill>
                <a:cs typeface="Arial" pitchFamily="34" charset="0"/>
              </a:rPr>
              <a:t>Check ’Display drawing guides on screen’</a:t>
            </a:r>
          </a:p>
          <a:p>
            <a:pPr marL="180975" indent="-180975" algn="l">
              <a:spcBef>
                <a:spcPts val="0"/>
              </a:spcBef>
              <a:buFont typeface="+mj-lt"/>
              <a:buAutoNum type="arabicPeriod"/>
            </a:pPr>
            <a:r>
              <a:rPr lang="en-US" sz="700" b="0" dirty="0" smtClean="0">
                <a:solidFill>
                  <a:schemeClr val="bg1"/>
                </a:solidFill>
                <a:cs typeface="Arial" pitchFamily="34" charset="0"/>
              </a:rPr>
              <a:t>Select ’OK’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 white with logo">
    <p:spTree>
      <p:nvGrpSpPr>
        <p:cNvPr id="1" name=""/>
        <p:cNvGrpSpPr/>
        <p:nvPr/>
      </p:nvGrpSpPr>
      <p:grpSpPr>
        <a:xfrm>
          <a:off x="0" y="0"/>
          <a:ext cx="0" cy="0"/>
          <a:chOff x="0" y="0"/>
          <a:chExt cx="0" cy="0"/>
        </a:xfrm>
      </p:grpSpPr>
      <p:sp>
        <p:nvSpPr>
          <p:cNvPr id="12"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Deloitte</a:t>
            </a:r>
            <a:endParaRPr lang="en-US" dirty="0"/>
          </a:p>
        </p:txBody>
      </p:sp>
      <p:sp>
        <p:nvSpPr>
          <p:cNvPr id="13"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8" name="Rectangle 7"/>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pic>
        <p:nvPicPr>
          <p:cNvPr id="7" name="Picture 4" descr="DEL_COL"/>
          <p:cNvPicPr preferRelativeResize="0">
            <a:picLocks noChangeAspect="1" noChangeArrowheads="1"/>
          </p:cNvPicPr>
          <p:nvPr userDrawn="1"/>
        </p:nvPicPr>
        <p:blipFill>
          <a:blip r:embed="rId2" cstate="print"/>
          <a:srcRect/>
          <a:stretch>
            <a:fillRect/>
          </a:stretch>
        </p:blipFill>
        <p:spPr bwMode="auto">
          <a:xfrm>
            <a:off x="342000" y="396000"/>
            <a:ext cx="1889125" cy="377825"/>
          </a:xfrm>
          <a:prstGeom prst="rect">
            <a:avLst/>
          </a:prstGeom>
          <a:noFill/>
          <a:ln w="12700">
            <a:noFill/>
            <a:miter lim="800000"/>
            <a:headEnd/>
            <a:tailEnd/>
          </a:ln>
        </p:spPr>
      </p:pic>
      <p:sp>
        <p:nvSpPr>
          <p:cNvPr id="11"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tx2"/>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 mid blue">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Footer Placeholder 4"/>
          <p:cNvSpPr>
            <a:spLocks noGrp="1"/>
          </p:cNvSpPr>
          <p:nvPr>
            <p:ph type="ftr" sz="quarter" idx="3"/>
          </p:nvPr>
        </p:nvSpPr>
        <p:spPr>
          <a:xfrm>
            <a:off x="720000" y="6597650"/>
            <a:ext cx="3672613" cy="126000"/>
          </a:xfrm>
          <a:prstGeom prst="rect">
            <a:avLst/>
          </a:prstGeom>
        </p:spPr>
        <p:txBody>
          <a:bodyPr vert="horz" lIns="0" tIns="0" rIns="0" bIns="0" rtlCol="0" anchor="b" anchorCtr="0">
            <a:noAutofit/>
          </a:bodyPr>
          <a:lstStyle>
            <a:lvl1pPr algn="l">
              <a:defRPr sz="1000">
                <a:solidFill>
                  <a:srgbClr val="00A1DE"/>
                </a:solidFill>
              </a:defRPr>
            </a:lvl1pPr>
          </a:lstStyle>
          <a:p>
            <a:r>
              <a:rPr lang="en-US" smtClean="0"/>
              <a:t>Deloitte</a:t>
            </a:r>
            <a:endParaRPr lang="en-US" dirty="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00A1DE"/>
                </a:solidFill>
              </a:defRPr>
            </a:lvl1pPr>
          </a:lstStyle>
          <a:p>
            <a:fld id="{313880FF-B11A-4FA9-B5CC-7226C1B8517C}" type="slidenum">
              <a:rPr lang="en-US" smtClean="0"/>
              <a:pPr/>
              <a:t>‹#›</a:t>
            </a:fld>
            <a:endParaRPr lang="en-US" dirty="0"/>
          </a:p>
        </p:txBody>
      </p:sp>
      <p:sp>
        <p:nvSpPr>
          <p:cNvPr id="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775" y="395843"/>
            <a:ext cx="8424000" cy="369332"/>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58775" y="1268413"/>
            <a:ext cx="8424000" cy="5040312"/>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Deloitte</a:t>
            </a:r>
            <a:endParaRPr lang="en-US" dirty="0"/>
          </a:p>
        </p:txBody>
      </p:sp>
      <p:sp>
        <p:nvSpPr>
          <p:cNvPr id="6"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8" name="TextBox 7"/>
          <p:cNvSpPr txBox="1"/>
          <p:nvPr/>
        </p:nvSpPr>
        <p:spPr>
          <a:xfrm>
            <a:off x="358775" y="-255181"/>
            <a:ext cx="1521250" cy="123111"/>
          </a:xfrm>
          <a:prstGeom prst="rect">
            <a:avLst/>
          </a:prstGeom>
          <a:noFill/>
        </p:spPr>
        <p:txBody>
          <a:bodyPr wrap="none" lIns="0" tIns="0" rIns="0" bIns="0" rtlCol="0">
            <a:spAutoFit/>
          </a:bodyPr>
          <a:lstStyle/>
          <a:p>
            <a:pPr algn="l">
              <a:spcAft>
                <a:spcPts val="300"/>
              </a:spcAft>
            </a:pPr>
            <a:r>
              <a:rPr lang="en-US" sz="800" b="1" dirty="0" smtClean="0">
                <a:solidFill>
                  <a:schemeClr val="bg1"/>
                </a:solidFill>
              </a:rPr>
              <a:t>Deloitte screen small Jan 2010</a:t>
            </a:r>
          </a:p>
        </p:txBody>
      </p:sp>
      <p:sp>
        <p:nvSpPr>
          <p:cNvPr id="9" name="bmkCopyright"/>
          <p:cNvSpPr txBox="1">
            <a:spLocks/>
          </p:cNvSpPr>
          <p:nvPr/>
        </p:nvSpPr>
        <p:spPr>
          <a:xfrm>
            <a:off x="6977038" y="6597650"/>
            <a:ext cx="1808187" cy="126000"/>
          </a:xfrm>
          <a:prstGeom prst="rect">
            <a:avLst/>
          </a:prstGeom>
        </p:spPr>
        <p:txBody>
          <a:bodyPr vert="horz" wrap="none" lIns="0" tIns="0" rIns="0" bIns="0" rtlCol="0" anchor="b" anchorCtr="0">
            <a:no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US" sz="800" b="0" i="0" u="none" strike="noStrike" kern="1200" cap="none" spc="0" normalizeH="0" baseline="0" noProof="0" dirty="0" smtClean="0">
                <a:ln>
                  <a:noFill/>
                </a:ln>
                <a:solidFill>
                  <a:schemeClr val="tx2"/>
                </a:solidFill>
                <a:effectLst/>
                <a:uLnTx/>
                <a:uFillTx/>
                <a:latin typeface="+mn-lt"/>
                <a:ea typeface="+mn-ea"/>
                <a:cs typeface="+mn-cs"/>
              </a:rPr>
              <a:t>©2010 Deloitte Touche Tohmatsu Limited. All rights reserved.</a:t>
            </a:r>
            <a:endParaRPr kumimoji="0" lang="en-US" sz="800" b="0" i="0" u="none" strike="noStrike" kern="1200" cap="none" spc="0" normalizeH="0" baseline="0" noProof="0" dirty="0">
              <a:ln>
                <a:noFill/>
              </a:ln>
              <a:solidFill>
                <a:schemeClr val="tx2"/>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3" r:id="rId3"/>
    <p:sldLayoutId id="2147483662" r:id="rId4"/>
    <p:sldLayoutId id="2147483672" r:id="rId5"/>
    <p:sldLayoutId id="2147483681" r:id="rId6"/>
    <p:sldLayoutId id="2147483654" r:id="rId7"/>
    <p:sldLayoutId id="2147483675" r:id="rId8"/>
    <p:sldLayoutId id="2147483676" r:id="rId9"/>
    <p:sldLayoutId id="2147483678" r:id="rId10"/>
    <p:sldLayoutId id="2147483679" r:id="rId11"/>
    <p:sldLayoutId id="2147483682" r:id="rId12"/>
    <p:sldLayoutId id="2147483677" r:id="rId13"/>
    <p:sldLayoutId id="2147483683" r:id="rId14"/>
    <p:sldLayoutId id="2147483680" r:id="rId15"/>
    <p:sldLayoutId id="2147483684" r:id="rId16"/>
  </p:sldLayoutIdLst>
  <p:hf hdr="0" dt="0"/>
  <p:txStyles>
    <p:titleStyle>
      <a:lvl1pPr algn="l" defTabSz="914400" rtl="0" eaLnBrk="1" latinLnBrk="0" hangingPunct="1">
        <a:spcBef>
          <a:spcPct val="0"/>
        </a:spcBef>
        <a:buNone/>
        <a:defRPr sz="2400" b="1" kern="1200">
          <a:solidFill>
            <a:schemeClr val="tx2"/>
          </a:solidFill>
          <a:latin typeface="+mn-lt"/>
          <a:ea typeface="+mj-ea"/>
          <a:cs typeface="+mj-cs"/>
        </a:defRPr>
      </a:lvl1pPr>
    </p:titleStyle>
    <p:bodyStyle>
      <a:lvl1pPr marL="0" indent="0" algn="l" defTabSz="914400" rtl="0" eaLnBrk="1" latinLnBrk="0" hangingPunct="1">
        <a:spcBef>
          <a:spcPts val="10"/>
        </a:spcBef>
        <a:spcAft>
          <a:spcPts val="0"/>
        </a:spcAft>
        <a:buFont typeface="Arial" pitchFamily="34" charset="0"/>
        <a:buNone/>
        <a:defRPr lang="en-US" sz="1800" kern="1200" dirty="0" smtClean="0">
          <a:solidFill>
            <a:schemeClr val="tx2"/>
          </a:solidFill>
          <a:latin typeface="+mn-lt"/>
          <a:ea typeface="+mj-ea"/>
          <a:cs typeface="+mj-cs"/>
        </a:defRPr>
      </a:lvl1pPr>
      <a:lvl2pPr marL="180000" indent="-180000" algn="l" defTabSz="914400" rtl="0" eaLnBrk="1" latinLnBrk="0" hangingPunct="1">
        <a:spcBef>
          <a:spcPts val="400"/>
        </a:spcBef>
        <a:spcAft>
          <a:spcPts val="0"/>
        </a:spcAft>
        <a:buFont typeface="Arial" pitchFamily="34" charset="0"/>
        <a:buChar char="•"/>
        <a:defRPr lang="en-US" sz="1800" kern="1200" dirty="0" smtClean="0">
          <a:solidFill>
            <a:schemeClr val="tx2"/>
          </a:solidFill>
          <a:latin typeface="+mn-lt"/>
          <a:ea typeface="+mj-ea"/>
          <a:cs typeface="+mj-cs"/>
        </a:defRPr>
      </a:lvl2pPr>
      <a:lvl3pPr marL="360000" indent="-180000" algn="l" defTabSz="914400" rtl="0" eaLnBrk="1" latinLnBrk="0" hangingPunct="1">
        <a:spcBef>
          <a:spcPts val="400"/>
        </a:spcBef>
        <a:spcAft>
          <a:spcPts val="0"/>
        </a:spcAft>
        <a:buFont typeface="Arial" pitchFamily="34" charset="0"/>
        <a:buChar char="‒"/>
        <a:defRPr lang="en-US" sz="1600" kern="1200" dirty="0" smtClean="0">
          <a:solidFill>
            <a:schemeClr val="tx2"/>
          </a:solidFill>
          <a:latin typeface="+mn-lt"/>
          <a:ea typeface="+mj-ea"/>
          <a:cs typeface="+mj-cs"/>
        </a:defRPr>
      </a:lvl3pPr>
      <a:lvl4pPr marL="539750" indent="-180000" algn="l" defTabSz="914400" rtl="0" eaLnBrk="1" latinLnBrk="0" hangingPunct="1">
        <a:spcBef>
          <a:spcPts val="400"/>
        </a:spcBef>
        <a:spcAft>
          <a:spcPts val="0"/>
        </a:spcAft>
        <a:buFont typeface="Arial" pitchFamily="34" charset="0"/>
        <a:buChar char="•"/>
        <a:defRPr lang="en-US" sz="1600" kern="1200" dirty="0" smtClean="0">
          <a:solidFill>
            <a:schemeClr val="tx2"/>
          </a:solidFill>
          <a:latin typeface="+mn-lt"/>
          <a:ea typeface="+mj-ea"/>
          <a:cs typeface="+mj-cs"/>
        </a:defRPr>
      </a:lvl4pPr>
      <a:lvl5pPr marL="720000" indent="-180000" algn="l" defTabSz="914400" rtl="0" eaLnBrk="1" latinLnBrk="0" hangingPunct="1">
        <a:spcBef>
          <a:spcPts val="400"/>
        </a:spcBef>
        <a:spcAft>
          <a:spcPts val="0"/>
        </a:spcAft>
        <a:buFont typeface="Arial" pitchFamily="34" charset="0"/>
        <a:buChar char="‒"/>
        <a:defRPr lang="en-GB" sz="1600" kern="1200" baseline="0" dirty="0" smtClean="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s-EC" sz="1800" dirty="0" smtClean="0">
                <a:solidFill>
                  <a:schemeClr val="tx1"/>
                </a:solidFill>
              </a:rPr>
              <a:t>POR: Lorena </a:t>
            </a:r>
            <a:r>
              <a:rPr lang="es-EC" sz="1800" dirty="0" err="1" smtClean="0">
                <a:solidFill>
                  <a:schemeClr val="tx1"/>
                </a:solidFill>
              </a:rPr>
              <a:t>Guerrón</a:t>
            </a:r>
            <a:r>
              <a:rPr lang="es-EC" sz="1800" dirty="0" smtClean="0">
                <a:solidFill>
                  <a:schemeClr val="tx1"/>
                </a:solidFill>
              </a:rPr>
              <a:t> Moreno</a:t>
            </a:r>
          </a:p>
          <a:p>
            <a:endParaRPr lang="es-EC" sz="1800" dirty="0" smtClean="0">
              <a:solidFill>
                <a:schemeClr val="tx1"/>
              </a:solidFill>
            </a:endParaRPr>
          </a:p>
          <a:p>
            <a:r>
              <a:rPr lang="es-EC" sz="1800" dirty="0" smtClean="0">
                <a:solidFill>
                  <a:schemeClr val="tx1"/>
                </a:solidFill>
              </a:rPr>
              <a:t>Directora: Ing. </a:t>
            </a:r>
            <a:r>
              <a:rPr lang="es-EC" sz="1800" dirty="0" smtClean="0">
                <a:solidFill>
                  <a:schemeClr val="tx1"/>
                </a:solidFill>
              </a:rPr>
              <a:t>Helen Morales</a:t>
            </a:r>
          </a:p>
          <a:p>
            <a:r>
              <a:rPr lang="es-EC" sz="1800" dirty="0" smtClean="0">
                <a:solidFill>
                  <a:schemeClr val="tx1"/>
                </a:solidFill>
              </a:rPr>
              <a:t>Codirector: </a:t>
            </a:r>
            <a:r>
              <a:rPr lang="es-EC" sz="1800" dirty="0" smtClean="0">
                <a:solidFill>
                  <a:schemeClr val="tx1"/>
                </a:solidFill>
              </a:rPr>
              <a:t>Eco. Juan Lara </a:t>
            </a:r>
            <a:endParaRPr lang="es-EC" sz="1800" dirty="0">
              <a:solidFill>
                <a:schemeClr val="tx1"/>
              </a:solidFill>
            </a:endParaRPr>
          </a:p>
          <a:p>
            <a:endParaRPr lang="es-EC" sz="1800" dirty="0" smtClean="0">
              <a:solidFill>
                <a:schemeClr val="tx1"/>
              </a:solidFill>
            </a:endParaRPr>
          </a:p>
          <a:p>
            <a:r>
              <a:rPr lang="es-EC" sz="1800" dirty="0" smtClean="0">
                <a:solidFill>
                  <a:schemeClr val="tx1"/>
                </a:solidFill>
              </a:rPr>
              <a:t>Sangolquí, 6 de Agosto del 2013</a:t>
            </a:r>
            <a:endParaRPr lang="en-US" sz="1800" dirty="0">
              <a:solidFill>
                <a:schemeClr val="tx1"/>
              </a:solidFill>
            </a:endParaRPr>
          </a:p>
        </p:txBody>
      </p:sp>
      <p:pic>
        <p:nvPicPr>
          <p:cNvPr id="4" name="Picture 3" descr="logo_espe"/>
          <p:cNvPicPr/>
          <p:nvPr/>
        </p:nvPicPr>
        <p:blipFill>
          <a:blip r:embed="rId2">
            <a:extLst>
              <a:ext uri="{28A0092B-C50C-407E-A947-70E740481C1C}">
                <a14:useLocalDpi xmlns:a14="http://schemas.microsoft.com/office/drawing/2010/main" val="0"/>
              </a:ext>
            </a:extLst>
          </a:blip>
          <a:srcRect/>
          <a:stretch>
            <a:fillRect/>
          </a:stretch>
        </p:blipFill>
        <p:spPr bwMode="auto">
          <a:xfrm>
            <a:off x="2362200" y="533400"/>
            <a:ext cx="4274820" cy="1247140"/>
          </a:xfrm>
          <a:prstGeom prst="rect">
            <a:avLst/>
          </a:prstGeom>
          <a:noFill/>
          <a:ln>
            <a:noFill/>
          </a:ln>
        </p:spPr>
      </p:pic>
      <p:sp>
        <p:nvSpPr>
          <p:cNvPr id="5" name="Title 4"/>
          <p:cNvSpPr>
            <a:spLocks noGrp="1"/>
          </p:cNvSpPr>
          <p:nvPr>
            <p:ph type="ctrTitle"/>
          </p:nvPr>
        </p:nvSpPr>
        <p:spPr/>
        <p:txBody>
          <a:bodyPr/>
          <a:lstStyle/>
          <a:p>
            <a:pPr algn="ctr"/>
            <a:r>
              <a:rPr lang="es-EC" dirty="0"/>
              <a:t>IMPACTO EN LA IMPLEMENTACIÓN DE LAS NORMAS INTERNACIONALES DE INFORMCION FINANCIERA - NIIF EN EL SECTOR BANCARIO - Caso Banco del Austro S.A.</a:t>
            </a:r>
            <a:endParaRPr lang="en-US" dirty="0"/>
          </a:p>
        </p:txBody>
      </p:sp>
      <p:pic>
        <p:nvPicPr>
          <p:cNvPr id="6"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2967" y="6513081"/>
            <a:ext cx="3211033" cy="252606"/>
          </a:xfrm>
          <a:prstGeom prst="rect">
            <a:avLst/>
          </a:prstGeom>
        </p:spPr>
      </p:pic>
    </p:spTree>
    <p:extLst>
      <p:ext uri="{BB962C8B-B14F-4D97-AF65-F5344CB8AC3E}">
        <p14:creationId xmlns:p14="http://schemas.microsoft.com/office/powerpoint/2010/main" val="3412309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47" y="172560"/>
            <a:ext cx="8424000" cy="369332"/>
          </a:xfrm>
        </p:spPr>
        <p:txBody>
          <a:bodyPr/>
          <a:lstStyle/>
          <a:p>
            <a:r>
              <a:rPr lang="es-EC" dirty="0" smtClean="0"/>
              <a:t>Capítulo III</a:t>
            </a:r>
            <a:endParaRPr lang="en-US" dirty="0"/>
          </a:p>
        </p:txBody>
      </p:sp>
      <p:sp>
        <p:nvSpPr>
          <p:cNvPr id="3" name="Text Placeholder 2"/>
          <p:cNvSpPr>
            <a:spLocks noGrp="1"/>
          </p:cNvSpPr>
          <p:nvPr>
            <p:ph type="body" idx="13"/>
          </p:nvPr>
        </p:nvSpPr>
        <p:spPr>
          <a:xfrm>
            <a:off x="233915" y="372138"/>
            <a:ext cx="8421267" cy="800219"/>
          </a:xfrm>
        </p:spPr>
        <p:txBody>
          <a:bodyPr/>
          <a:lstStyle/>
          <a:p>
            <a:endParaRPr lang="es-EC" b="1" dirty="0"/>
          </a:p>
          <a:p>
            <a:r>
              <a:rPr lang="es-EC" sz="1600" b="1" dirty="0" smtClean="0"/>
              <a:t>3.1. BANCO DEL AUSTRO S.A. – CASO DE ESTUDIO</a:t>
            </a:r>
          </a:p>
          <a:p>
            <a:r>
              <a:rPr lang="es-EC" sz="1600" b="1" dirty="0" smtClean="0"/>
              <a:t>Diferencias entre las Normas de la Superintendencia y las NIIF</a:t>
            </a:r>
            <a:endParaRPr lang="en-US" sz="1600" dirty="0"/>
          </a:p>
        </p:txBody>
      </p:sp>
      <p:graphicFrame>
        <p:nvGraphicFramePr>
          <p:cNvPr id="5" name="Content Placeholder 4"/>
          <p:cNvGraphicFramePr>
            <a:graphicFrameLocks noGrp="1"/>
          </p:cNvGraphicFramePr>
          <p:nvPr>
            <p:ph idx="14"/>
            <p:extLst>
              <p:ext uri="{D42A27DB-BD31-4B8C-83A1-F6EECF244321}">
                <p14:modId xmlns:p14="http://schemas.microsoft.com/office/powerpoint/2010/main" val="2616153873"/>
              </p:ext>
            </p:extLst>
          </p:nvPr>
        </p:nvGraphicFramePr>
        <p:xfrm>
          <a:off x="457200" y="1541724"/>
          <a:ext cx="8304029" cy="3548472"/>
        </p:xfrm>
        <a:graphic>
          <a:graphicData uri="http://schemas.openxmlformats.org/drawingml/2006/table">
            <a:tbl>
              <a:tblPr>
                <a:tableStyleId>{D7AC3CCA-C797-4891-BE02-D94E43425B78}</a:tableStyleId>
              </a:tblPr>
              <a:tblGrid>
                <a:gridCol w="2488859"/>
                <a:gridCol w="1338744"/>
                <a:gridCol w="2161513"/>
                <a:gridCol w="2314913"/>
              </a:tblGrid>
              <a:tr h="185230">
                <a:tc>
                  <a:txBody>
                    <a:bodyPr/>
                    <a:lstStyle/>
                    <a:p>
                      <a:pPr algn="l" fontAlgn="b"/>
                      <a:r>
                        <a:rPr lang="en-US" sz="1100" b="1" u="none" strike="noStrike" dirty="0">
                          <a:effectLst/>
                        </a:rPr>
                        <a:t> </a:t>
                      </a:r>
                      <a:endParaRPr lang="en-US" sz="1100" b="1" i="0" u="none" strike="noStrike" dirty="0">
                        <a:solidFill>
                          <a:srgbClr val="000000"/>
                        </a:solidFill>
                        <a:effectLst/>
                        <a:latin typeface="Arial"/>
                      </a:endParaRPr>
                    </a:p>
                  </a:txBody>
                  <a:tcPr marL="0" marR="0" marT="0" marB="0" anchor="b">
                    <a:solidFill>
                      <a:schemeClr val="accent5">
                        <a:lumMod val="20000"/>
                        <a:lumOff val="80000"/>
                      </a:schemeClr>
                    </a:solidFill>
                  </a:tcPr>
                </a:tc>
                <a:tc>
                  <a:txBody>
                    <a:bodyPr/>
                    <a:lstStyle/>
                    <a:p>
                      <a:pPr algn="l" fontAlgn="b"/>
                      <a:r>
                        <a:rPr lang="en-US" sz="1100" b="1" u="none" strike="noStrike" dirty="0">
                          <a:effectLst/>
                        </a:rPr>
                        <a:t> </a:t>
                      </a:r>
                      <a:endParaRPr lang="en-US" sz="1100" b="1" i="0" u="none" strike="noStrike" dirty="0">
                        <a:solidFill>
                          <a:srgbClr val="000000"/>
                        </a:solidFill>
                        <a:effectLst/>
                        <a:latin typeface="Arial"/>
                      </a:endParaRPr>
                    </a:p>
                  </a:txBody>
                  <a:tcPr marL="0" marR="0" marT="0" marB="0" anchor="b">
                    <a:solidFill>
                      <a:schemeClr val="accent5">
                        <a:lumMod val="20000"/>
                        <a:lumOff val="80000"/>
                      </a:schemeClr>
                    </a:solidFill>
                  </a:tcPr>
                </a:tc>
                <a:tc gridSpan="2">
                  <a:txBody>
                    <a:bodyPr/>
                    <a:lstStyle/>
                    <a:p>
                      <a:pPr algn="ctr" fontAlgn="b"/>
                      <a:r>
                        <a:rPr lang="en-US" sz="1100" b="1" u="none" strike="noStrike" dirty="0">
                          <a:effectLst/>
                        </a:rPr>
                        <a:t>Norma </a:t>
                      </a:r>
                      <a:r>
                        <a:rPr lang="en-US" sz="1100" b="1" u="none" strike="noStrike" dirty="0" err="1">
                          <a:effectLst/>
                        </a:rPr>
                        <a:t>contable</a:t>
                      </a:r>
                      <a:endParaRPr lang="en-US" sz="1100" b="1" i="0" u="none" strike="noStrike" dirty="0">
                        <a:solidFill>
                          <a:srgbClr val="000000"/>
                        </a:solidFill>
                        <a:effectLst/>
                        <a:latin typeface="Arial"/>
                      </a:endParaRPr>
                    </a:p>
                  </a:txBody>
                  <a:tcPr marL="0" marR="0" marT="0" marB="0" anchor="b">
                    <a:solidFill>
                      <a:schemeClr val="accent5">
                        <a:lumMod val="20000"/>
                        <a:lumOff val="80000"/>
                      </a:schemeClr>
                    </a:solidFill>
                  </a:tcPr>
                </a:tc>
                <a:tc hMerge="1">
                  <a:txBody>
                    <a:bodyPr/>
                    <a:lstStyle/>
                    <a:p>
                      <a:endParaRPr lang="en-US"/>
                    </a:p>
                  </a:txBody>
                  <a:tcPr/>
                </a:tc>
              </a:tr>
              <a:tr h="185230">
                <a:tc>
                  <a:txBody>
                    <a:bodyPr/>
                    <a:lstStyle/>
                    <a:p>
                      <a:pPr algn="l" fontAlgn="ctr"/>
                      <a:r>
                        <a:rPr lang="en-US" sz="1100" b="1" u="none" strike="noStrike" dirty="0" err="1">
                          <a:effectLst/>
                        </a:rPr>
                        <a:t>Cuenta</a:t>
                      </a:r>
                      <a:r>
                        <a:rPr lang="en-US" sz="1100" b="1" u="none" strike="noStrike" dirty="0">
                          <a:effectLst/>
                        </a:rPr>
                        <a:t> </a:t>
                      </a:r>
                      <a:r>
                        <a:rPr lang="en-US" sz="1100" b="1" u="none" strike="noStrike" dirty="0" err="1">
                          <a:effectLst/>
                        </a:rPr>
                        <a:t>contable</a:t>
                      </a:r>
                      <a:endParaRPr lang="en-US" sz="1100" b="1" i="0" u="none" strike="noStrike" dirty="0">
                        <a:solidFill>
                          <a:srgbClr val="000000"/>
                        </a:solidFill>
                        <a:effectLst/>
                        <a:latin typeface="Verdana"/>
                      </a:endParaRPr>
                    </a:p>
                  </a:txBody>
                  <a:tcPr marL="0" marR="0" marT="0" marB="0" anchor="ctr">
                    <a:solidFill>
                      <a:schemeClr val="accent5">
                        <a:lumMod val="20000"/>
                        <a:lumOff val="80000"/>
                      </a:schemeClr>
                    </a:solidFill>
                  </a:tcPr>
                </a:tc>
                <a:tc>
                  <a:txBody>
                    <a:bodyPr/>
                    <a:lstStyle/>
                    <a:p>
                      <a:pPr algn="l" fontAlgn="ctr"/>
                      <a:r>
                        <a:rPr lang="en-US" sz="1100" b="1" u="none" strike="noStrike" dirty="0">
                          <a:effectLst/>
                        </a:rPr>
                        <a:t>NIF </a:t>
                      </a:r>
                      <a:r>
                        <a:rPr lang="en-US" sz="1100" b="1" u="none" strike="noStrike" dirty="0" err="1">
                          <a:effectLst/>
                        </a:rPr>
                        <a:t>Aplicable</a:t>
                      </a:r>
                      <a:endParaRPr lang="en-US" sz="1100" b="1" i="0" u="none" strike="noStrike" dirty="0">
                        <a:solidFill>
                          <a:srgbClr val="000000"/>
                        </a:solidFill>
                        <a:effectLst/>
                        <a:latin typeface="Verdana"/>
                      </a:endParaRPr>
                    </a:p>
                  </a:txBody>
                  <a:tcPr marL="0" marR="0" marT="0" marB="0" anchor="ctr">
                    <a:solidFill>
                      <a:schemeClr val="accent5">
                        <a:lumMod val="20000"/>
                        <a:lumOff val="80000"/>
                      </a:schemeClr>
                    </a:solidFill>
                  </a:tcPr>
                </a:tc>
                <a:tc>
                  <a:txBody>
                    <a:bodyPr/>
                    <a:lstStyle/>
                    <a:p>
                      <a:pPr algn="l" fontAlgn="b"/>
                      <a:r>
                        <a:rPr lang="en-US" sz="1100" b="1" u="none" strike="noStrike" dirty="0" err="1">
                          <a:effectLst/>
                        </a:rPr>
                        <a:t>Según</a:t>
                      </a:r>
                      <a:r>
                        <a:rPr lang="en-US" sz="1100" b="1" u="none" strike="noStrike" dirty="0">
                          <a:effectLst/>
                        </a:rPr>
                        <a:t> </a:t>
                      </a:r>
                      <a:r>
                        <a:rPr lang="en-US" sz="1100" b="1" u="none" strike="noStrike" dirty="0" err="1">
                          <a:effectLst/>
                        </a:rPr>
                        <a:t>Superintendencia</a:t>
                      </a:r>
                      <a:endParaRPr lang="en-US" sz="1100" b="1" i="0" u="none" strike="noStrike" dirty="0">
                        <a:solidFill>
                          <a:srgbClr val="000000"/>
                        </a:solidFill>
                        <a:effectLst/>
                        <a:latin typeface="Arial"/>
                      </a:endParaRPr>
                    </a:p>
                  </a:txBody>
                  <a:tcPr marL="0" marR="0" marT="0" marB="0" anchor="b">
                    <a:solidFill>
                      <a:schemeClr val="accent5">
                        <a:lumMod val="20000"/>
                        <a:lumOff val="80000"/>
                      </a:schemeClr>
                    </a:solidFill>
                  </a:tcPr>
                </a:tc>
                <a:tc>
                  <a:txBody>
                    <a:bodyPr/>
                    <a:lstStyle/>
                    <a:p>
                      <a:pPr algn="l" fontAlgn="b"/>
                      <a:r>
                        <a:rPr lang="en-US" sz="1100" b="1" u="none" strike="noStrike" dirty="0" err="1">
                          <a:effectLst/>
                        </a:rPr>
                        <a:t>Según</a:t>
                      </a:r>
                      <a:r>
                        <a:rPr lang="en-US" sz="1100" b="1" u="none" strike="noStrike" dirty="0">
                          <a:effectLst/>
                        </a:rPr>
                        <a:t> NIIF</a:t>
                      </a:r>
                      <a:endParaRPr lang="en-US" sz="1100" b="1" i="0" u="none" strike="noStrike" dirty="0">
                        <a:solidFill>
                          <a:srgbClr val="000000"/>
                        </a:solidFill>
                        <a:effectLst/>
                        <a:latin typeface="Arial"/>
                      </a:endParaRPr>
                    </a:p>
                  </a:txBody>
                  <a:tcPr marL="0" marR="0" marT="0" marB="0" anchor="b">
                    <a:solidFill>
                      <a:schemeClr val="accent5">
                        <a:lumMod val="20000"/>
                        <a:lumOff val="80000"/>
                      </a:schemeClr>
                    </a:solidFill>
                  </a:tcPr>
                </a:tc>
              </a:tr>
              <a:tr h="214328">
                <a:tc>
                  <a:txBody>
                    <a:bodyPr/>
                    <a:lstStyle/>
                    <a:p>
                      <a:pPr algn="l" fontAlgn="b"/>
                      <a:r>
                        <a:rPr lang="en-US" sz="1100" u="none" strike="noStrike" dirty="0">
                          <a:effectLst/>
                        </a:rPr>
                        <a:t> </a:t>
                      </a:r>
                      <a:endParaRPr lang="en-US" sz="1100" b="1" i="0" u="none" strike="noStrike" dirty="0">
                        <a:solidFill>
                          <a:srgbClr val="000000"/>
                        </a:solidFill>
                        <a:effectLst/>
                        <a:latin typeface="Arial"/>
                      </a:endParaRPr>
                    </a:p>
                  </a:txBody>
                  <a:tcPr marL="0" marR="0" marT="0" marB="0" anchor="b"/>
                </a:tc>
                <a:tc>
                  <a:txBody>
                    <a:bodyPr/>
                    <a:lstStyle/>
                    <a:p>
                      <a:pPr algn="l" fontAlgn="b"/>
                      <a:endParaRPr lang="en-US" sz="1100" b="1" i="0" u="none" strike="noStrike" dirty="0">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1" i="0" u="none" strike="noStrike">
                        <a:solidFill>
                          <a:srgbClr val="000000"/>
                        </a:solidFill>
                        <a:effectLst/>
                        <a:latin typeface="Arial"/>
                      </a:endParaRPr>
                    </a:p>
                  </a:txBody>
                  <a:tcPr marL="0" marR="0" marT="0" marB="0" anchor="b"/>
                </a:tc>
                <a:tc>
                  <a:txBody>
                    <a:bodyPr/>
                    <a:lstStyle/>
                    <a:p>
                      <a:pPr algn="l" fontAlgn="b"/>
                      <a:r>
                        <a:rPr lang="en-US" sz="1100" u="none" strike="noStrike" dirty="0">
                          <a:effectLst/>
                        </a:rPr>
                        <a:t> </a:t>
                      </a:r>
                      <a:endParaRPr lang="en-US" sz="1100" b="1" i="0" u="none" strike="noStrike" dirty="0">
                        <a:solidFill>
                          <a:srgbClr val="000000"/>
                        </a:solidFill>
                        <a:effectLst/>
                        <a:latin typeface="Arial"/>
                      </a:endParaRPr>
                    </a:p>
                  </a:txBody>
                  <a:tcPr marL="0" marR="0" marT="0" marB="0" anchor="b"/>
                </a:tc>
              </a:tr>
              <a:tr h="370460">
                <a:tc>
                  <a:txBody>
                    <a:bodyPr/>
                    <a:lstStyle/>
                    <a:p>
                      <a:pPr algn="l" fontAlgn="b"/>
                      <a:r>
                        <a:rPr lang="en-US" sz="1100" u="none" strike="noStrike" dirty="0" err="1">
                          <a:effectLst/>
                        </a:rPr>
                        <a:t>Obligaciones</a:t>
                      </a:r>
                      <a:r>
                        <a:rPr lang="en-US" sz="1100" u="none" strike="noStrike" dirty="0">
                          <a:effectLst/>
                        </a:rPr>
                        <a:t> </a:t>
                      </a:r>
                      <a:r>
                        <a:rPr lang="en-US" sz="1100" u="none" strike="noStrike" dirty="0" err="1">
                          <a:effectLst/>
                        </a:rPr>
                        <a:t>por</a:t>
                      </a:r>
                      <a:r>
                        <a:rPr lang="en-US" sz="1100" u="none" strike="noStrike" dirty="0">
                          <a:effectLst/>
                        </a:rPr>
                        <a:t> </a:t>
                      </a:r>
                      <a:r>
                        <a:rPr lang="en-US" sz="1100" u="none" strike="noStrike" dirty="0" err="1">
                          <a:effectLst/>
                        </a:rPr>
                        <a:t>beneficios</a:t>
                      </a:r>
                      <a:r>
                        <a:rPr lang="en-US" sz="1100" u="none" strike="noStrike" dirty="0">
                          <a:effectLst/>
                        </a:rPr>
                        <a:t> </a:t>
                      </a:r>
                      <a:r>
                        <a:rPr lang="en-US" sz="1100" u="none" strike="noStrike" dirty="0" err="1">
                          <a:effectLst/>
                        </a:rPr>
                        <a:t>definidos</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NIC 19</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a:effectLst/>
                        </a:rPr>
                        <a:t>No menciona</a:t>
                      </a:r>
                      <a:endParaRPr lang="en-US" sz="1100" b="0" i="0" u="none" strike="noStrike">
                        <a:solidFill>
                          <a:srgbClr val="000000"/>
                        </a:solidFill>
                        <a:effectLst/>
                        <a:latin typeface="Arial"/>
                      </a:endParaRPr>
                    </a:p>
                  </a:txBody>
                  <a:tcPr marL="0" marR="0" marT="0" marB="0" anchor="b"/>
                </a:tc>
                <a:tc>
                  <a:txBody>
                    <a:bodyPr/>
                    <a:lstStyle/>
                    <a:p>
                      <a:pPr algn="l" fontAlgn="b"/>
                      <a:r>
                        <a:rPr lang="es-EC" sz="1100" u="none" strike="noStrike" dirty="0">
                          <a:effectLst/>
                        </a:rPr>
                        <a:t>Registro de todos los empleados</a:t>
                      </a:r>
                      <a:endParaRPr lang="es-EC" sz="1100" b="0" i="0" u="none" strike="noStrike" dirty="0">
                        <a:solidFill>
                          <a:srgbClr val="000000"/>
                        </a:solidFill>
                        <a:effectLst/>
                        <a:latin typeface="Arial"/>
                      </a:endParaRPr>
                    </a:p>
                  </a:txBody>
                  <a:tcPr marL="0" marR="0" marT="0" marB="0" anchor="b"/>
                </a:tc>
              </a:tr>
              <a:tr h="740922">
                <a:tc>
                  <a:txBody>
                    <a:bodyPr/>
                    <a:lstStyle/>
                    <a:p>
                      <a:pPr algn="l" fontAlgn="b"/>
                      <a:r>
                        <a:rPr lang="en-US" sz="1100" u="none" strike="noStrike" dirty="0" err="1">
                          <a:effectLst/>
                        </a:rPr>
                        <a:t>Impuestos</a:t>
                      </a:r>
                      <a:r>
                        <a:rPr lang="en-US" sz="1100" u="none" strike="noStrike" dirty="0">
                          <a:effectLst/>
                        </a:rPr>
                        <a:t> </a:t>
                      </a:r>
                      <a:r>
                        <a:rPr lang="en-US" sz="1100" u="none" strike="noStrike" dirty="0" err="1">
                          <a:effectLst/>
                        </a:rPr>
                        <a:t>diferidos</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NIC 12</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No </a:t>
                      </a:r>
                      <a:r>
                        <a:rPr lang="en-US" sz="1100" u="none" strike="noStrike" dirty="0" err="1">
                          <a:effectLst/>
                        </a:rPr>
                        <a:t>requiere</a:t>
                      </a:r>
                      <a:endParaRPr lang="en-US" sz="1100" b="0" i="0" u="none" strike="noStrike" dirty="0">
                        <a:solidFill>
                          <a:srgbClr val="000000"/>
                        </a:solidFill>
                        <a:effectLst/>
                        <a:latin typeface="Arial"/>
                      </a:endParaRPr>
                    </a:p>
                  </a:txBody>
                  <a:tcPr marL="0" marR="0" marT="0" marB="0" anchor="b"/>
                </a:tc>
                <a:tc>
                  <a:txBody>
                    <a:bodyPr/>
                    <a:lstStyle/>
                    <a:p>
                      <a:pPr algn="l" fontAlgn="b"/>
                      <a:r>
                        <a:rPr lang="es-EC" sz="1100" u="none" strike="noStrike" dirty="0">
                          <a:effectLst/>
                        </a:rPr>
                        <a:t>Registro de los activos y pasivos por impuestos diferidos producto de las diferencias temporarias</a:t>
                      </a:r>
                      <a:endParaRPr lang="es-EC" sz="1100" b="0" i="0" u="none" strike="noStrike" dirty="0">
                        <a:solidFill>
                          <a:srgbClr val="000000"/>
                        </a:solidFill>
                        <a:effectLst/>
                        <a:latin typeface="Arial"/>
                      </a:endParaRPr>
                    </a:p>
                  </a:txBody>
                  <a:tcPr marL="0" marR="0" marT="0" marB="0" anchor="b"/>
                </a:tc>
              </a:tr>
              <a:tr h="185230">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r>
              <a:tr h="185230">
                <a:tc>
                  <a:txBody>
                    <a:bodyPr/>
                    <a:lstStyle/>
                    <a:p>
                      <a:pPr algn="l" fontAlgn="b"/>
                      <a:r>
                        <a:rPr lang="en-US" sz="1100" u="none" strike="noStrike">
                          <a:effectLst/>
                        </a:rPr>
                        <a:t>Utilidad por acción</a:t>
                      </a:r>
                      <a:endParaRPr lang="en-US" sz="1100" b="0" i="0" u="none" strike="noStrike">
                        <a:solidFill>
                          <a:srgbClr val="000000"/>
                        </a:solidFill>
                        <a:effectLst/>
                        <a:latin typeface="Arial"/>
                      </a:endParaRPr>
                    </a:p>
                  </a:txBody>
                  <a:tcPr marL="0" marR="0" marT="0" marB="0" anchor="b"/>
                </a:tc>
                <a:tc>
                  <a:txBody>
                    <a:bodyPr/>
                    <a:lstStyle/>
                    <a:p>
                      <a:pPr algn="l" fontAlgn="b"/>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No </a:t>
                      </a:r>
                      <a:r>
                        <a:rPr lang="en-US" sz="1100" u="none" strike="noStrike" dirty="0" err="1">
                          <a:effectLst/>
                        </a:rPr>
                        <a:t>requiere</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err="1">
                          <a:effectLst/>
                        </a:rPr>
                        <a:t>Requiere</a:t>
                      </a:r>
                      <a:r>
                        <a:rPr lang="en-US" sz="1100" u="none" strike="noStrike" dirty="0">
                          <a:effectLst/>
                        </a:rPr>
                        <a:t> </a:t>
                      </a:r>
                      <a:r>
                        <a:rPr lang="en-US" sz="1100" u="none" strike="noStrike" dirty="0" err="1">
                          <a:effectLst/>
                        </a:rPr>
                        <a:t>su</a:t>
                      </a:r>
                      <a:r>
                        <a:rPr lang="en-US" sz="1100" u="none" strike="noStrike" dirty="0">
                          <a:effectLst/>
                        </a:rPr>
                        <a:t> </a:t>
                      </a:r>
                      <a:r>
                        <a:rPr lang="en-US" sz="1100" u="none" strike="noStrike" dirty="0" err="1">
                          <a:effectLst/>
                        </a:rPr>
                        <a:t>presentación</a:t>
                      </a:r>
                      <a:endParaRPr lang="en-US" sz="1100" b="0" i="0" u="none" strike="noStrike" dirty="0">
                        <a:solidFill>
                          <a:srgbClr val="000000"/>
                        </a:solidFill>
                        <a:effectLst/>
                        <a:latin typeface="Arial"/>
                      </a:endParaRPr>
                    </a:p>
                  </a:txBody>
                  <a:tcPr marL="0" marR="0" marT="0" marB="0" anchor="b"/>
                </a:tc>
              </a:tr>
              <a:tr h="740922">
                <a:tc>
                  <a:txBody>
                    <a:bodyPr/>
                    <a:lstStyle/>
                    <a:p>
                      <a:pPr algn="l" fontAlgn="b"/>
                      <a:r>
                        <a:rPr lang="en-US" sz="1100" u="none" strike="noStrike">
                          <a:effectLst/>
                        </a:rPr>
                        <a:t>Presentación</a:t>
                      </a:r>
                      <a:endParaRPr lang="en-US" sz="1100" b="0" i="0" u="none" strike="noStrike">
                        <a:solidFill>
                          <a:srgbClr val="000000"/>
                        </a:solidFill>
                        <a:effectLst/>
                        <a:latin typeface="Arial"/>
                      </a:endParaRPr>
                    </a:p>
                  </a:txBody>
                  <a:tcPr marL="0" marR="0" marT="0" marB="0" anchor="b"/>
                </a:tc>
                <a:tc>
                  <a:txBody>
                    <a:bodyPr/>
                    <a:lstStyle/>
                    <a:p>
                      <a:pPr algn="l" fontAlgn="b"/>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No </a:t>
                      </a:r>
                      <a:r>
                        <a:rPr lang="en-US" sz="1100" u="none" strike="noStrike" dirty="0" err="1">
                          <a:effectLst/>
                        </a:rPr>
                        <a:t>requiere</a:t>
                      </a:r>
                      <a:endParaRPr lang="en-US" sz="1100" b="0" i="0" u="none" strike="noStrike" dirty="0">
                        <a:solidFill>
                          <a:srgbClr val="000000"/>
                        </a:solidFill>
                        <a:effectLst/>
                        <a:latin typeface="Arial"/>
                      </a:endParaRPr>
                    </a:p>
                  </a:txBody>
                  <a:tcPr marL="0" marR="0" marT="0" marB="0" anchor="b"/>
                </a:tc>
                <a:tc>
                  <a:txBody>
                    <a:bodyPr/>
                    <a:lstStyle/>
                    <a:p>
                      <a:pPr algn="l" fontAlgn="b"/>
                      <a:r>
                        <a:rPr lang="es-EC" sz="1100" u="none" strike="noStrike" dirty="0">
                          <a:effectLst/>
                        </a:rPr>
                        <a:t>Se presenten estados financieros comparativos y que la participación sea considerada dentro de los beneficios</a:t>
                      </a:r>
                      <a:endParaRPr lang="es-EC" sz="1100" b="0" i="0" u="none" strike="noStrike" dirty="0">
                        <a:solidFill>
                          <a:srgbClr val="000000"/>
                        </a:solidFill>
                        <a:effectLst/>
                        <a:latin typeface="Arial"/>
                      </a:endParaRPr>
                    </a:p>
                  </a:txBody>
                  <a:tcPr marL="0" marR="0" marT="0" marB="0" anchor="b"/>
                </a:tc>
              </a:tr>
              <a:tr h="370460">
                <a:tc>
                  <a:txBody>
                    <a:bodyPr/>
                    <a:lstStyle/>
                    <a:p>
                      <a:pPr algn="l" fontAlgn="b"/>
                      <a:r>
                        <a:rPr lang="en-US" sz="1100" u="none" strike="noStrike">
                          <a:effectLst/>
                        </a:rPr>
                        <a:t>Reversión de inversiones</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dirty="0">
                          <a:effectLst/>
                        </a:rPr>
                        <a:t>NIC 18</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a:effectLst/>
                        </a:rPr>
                        <a:t>Registro como ingresos extraordinarios</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dirty="0">
                          <a:effectLst/>
                        </a:rPr>
                        <a:t>No </a:t>
                      </a:r>
                      <a:r>
                        <a:rPr lang="en-US" sz="1100" u="none" strike="noStrike" dirty="0" err="1">
                          <a:effectLst/>
                        </a:rPr>
                        <a:t>permite</a:t>
                      </a:r>
                      <a:endParaRPr lang="en-US" sz="1100" b="0" i="0" u="none" strike="noStrike" dirty="0">
                        <a:solidFill>
                          <a:srgbClr val="000000"/>
                        </a:solidFill>
                        <a:effectLst/>
                        <a:latin typeface="Arial"/>
                      </a:endParaRPr>
                    </a:p>
                  </a:txBody>
                  <a:tcPr marL="0" marR="0" marT="0" marB="0" anchor="b"/>
                </a:tc>
              </a:tr>
              <a:tr h="370460">
                <a:tc>
                  <a:txBody>
                    <a:bodyPr/>
                    <a:lstStyle/>
                    <a:p>
                      <a:pPr algn="l" fontAlgn="b"/>
                      <a:r>
                        <a:rPr lang="en-US" sz="1100" u="none" strike="noStrike">
                          <a:effectLst/>
                        </a:rPr>
                        <a:t>Derechos Fiduciarios</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dirty="0">
                          <a:effectLst/>
                        </a:rPr>
                        <a:t>NIC 32, 39</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a:effectLst/>
                        </a:rPr>
                        <a:t>Baja de activos</a:t>
                      </a:r>
                      <a:endParaRPr lang="en-US" sz="1100" b="0" i="0" u="none" strike="noStrike">
                        <a:solidFill>
                          <a:srgbClr val="000000"/>
                        </a:solidFill>
                        <a:effectLst/>
                        <a:latin typeface="Arial"/>
                      </a:endParaRPr>
                    </a:p>
                  </a:txBody>
                  <a:tcPr marL="0" marR="0" marT="0" marB="0" anchor="b"/>
                </a:tc>
                <a:tc>
                  <a:txBody>
                    <a:bodyPr/>
                    <a:lstStyle/>
                    <a:p>
                      <a:pPr algn="l" fontAlgn="b"/>
                      <a:r>
                        <a:rPr lang="es-EC" sz="1100" u="none" strike="noStrike" dirty="0">
                          <a:effectLst/>
                        </a:rPr>
                        <a:t>Consolidación de los estados financieros</a:t>
                      </a:r>
                      <a:endParaRPr lang="es-EC" sz="1100" b="0" i="0" u="none" strike="noStrike" dirty="0">
                        <a:solidFill>
                          <a:srgbClr val="00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4126318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4"/>
            <p:extLst>
              <p:ext uri="{D42A27DB-BD31-4B8C-83A1-F6EECF244321}">
                <p14:modId xmlns:p14="http://schemas.microsoft.com/office/powerpoint/2010/main" val="3941709911"/>
              </p:ext>
            </p:extLst>
          </p:nvPr>
        </p:nvGraphicFramePr>
        <p:xfrm>
          <a:off x="1010092" y="1222744"/>
          <a:ext cx="7502266" cy="4291248"/>
        </p:xfrm>
        <a:graphic>
          <a:graphicData uri="http://schemas.openxmlformats.org/drawingml/2006/table">
            <a:tbl>
              <a:tblPr>
                <a:tableStyleId>{D7AC3CCA-C797-4891-BE02-D94E43425B78}</a:tableStyleId>
              </a:tblPr>
              <a:tblGrid>
                <a:gridCol w="357188"/>
                <a:gridCol w="2679404"/>
                <a:gridCol w="510566"/>
                <a:gridCol w="526125"/>
                <a:gridCol w="514435"/>
                <a:gridCol w="470006"/>
                <a:gridCol w="505081"/>
                <a:gridCol w="470006"/>
                <a:gridCol w="852768"/>
                <a:gridCol w="616687"/>
              </a:tblGrid>
              <a:tr h="103844">
                <a:tc>
                  <a:txBody>
                    <a:bodyPr/>
                    <a:lstStyle/>
                    <a:p>
                      <a:pPr algn="l" fontAlgn="b"/>
                      <a:r>
                        <a:rPr lang="en-US" sz="1100" u="none" strike="noStrike" dirty="0" err="1" smtClean="0">
                          <a:effectLst/>
                        </a:rPr>
                        <a:t>Años</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smtClean="0">
                          <a:effectLst/>
                        </a:rPr>
                        <a:t> </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gridSpan="2">
                  <a:txBody>
                    <a:bodyPr/>
                    <a:lstStyle/>
                    <a:p>
                      <a:pPr algn="ctr" fontAlgn="b"/>
                      <a:r>
                        <a:rPr lang="en-US" sz="1100" u="none" strike="noStrike" dirty="0">
                          <a:effectLst/>
                        </a:rPr>
                        <a:t>2009</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c gridSpan="2">
                  <a:txBody>
                    <a:bodyPr/>
                    <a:lstStyle/>
                    <a:p>
                      <a:pPr algn="ctr" fontAlgn="b"/>
                      <a:r>
                        <a:rPr lang="en-US" sz="1100" u="none" strike="noStrike" dirty="0">
                          <a:effectLst/>
                        </a:rPr>
                        <a:t>2010</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c gridSpan="2">
                  <a:txBody>
                    <a:bodyPr/>
                    <a:lstStyle/>
                    <a:p>
                      <a:pPr algn="ctr" fontAlgn="b"/>
                      <a:r>
                        <a:rPr lang="en-US" sz="1100" u="none" strike="noStrike" dirty="0">
                          <a:effectLst/>
                        </a:rPr>
                        <a:t>2011</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c gridSpan="2">
                  <a:txBody>
                    <a:bodyPr/>
                    <a:lstStyle/>
                    <a:p>
                      <a:pPr algn="ctr" fontAlgn="b"/>
                      <a:r>
                        <a:rPr lang="en-US" sz="1100" u="none" strike="noStrike" dirty="0">
                          <a:effectLst/>
                        </a:rPr>
                        <a:t>2012</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r>
              <a:tr h="171817">
                <a:tc>
                  <a:txBody>
                    <a:bodyPr/>
                    <a:lstStyle/>
                    <a:p>
                      <a:pPr algn="l" fontAlgn="b"/>
                      <a:r>
                        <a:rPr lang="en-US" sz="1100" u="none" strike="noStrike" dirty="0">
                          <a:effectLst/>
                        </a:rPr>
                        <a:t>No.</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err="1">
                          <a:effectLst/>
                        </a:rPr>
                        <a:t>Cuenta</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err="1">
                          <a:effectLst/>
                        </a:rPr>
                        <a:t>Debe</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a:effectLst/>
                        </a:rPr>
                        <a:t>Haber</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err="1">
                          <a:effectLst/>
                        </a:rPr>
                        <a:t>Debe</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a:effectLst/>
                        </a:rPr>
                        <a:t>Haber</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err="1">
                          <a:effectLst/>
                        </a:rPr>
                        <a:t>Debe</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a:effectLst/>
                        </a:rPr>
                        <a:t>Haber</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err="1">
                          <a:effectLst/>
                        </a:rPr>
                        <a:t>Debe</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a:effectLst/>
                        </a:rPr>
                        <a:t>Haber</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r>
              <a:tr h="343634">
                <a:tc>
                  <a:txBody>
                    <a:bodyPr/>
                    <a:lstStyle/>
                    <a:p>
                      <a:pPr algn="l"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endParaRPr lang="en-US" sz="1100" b="0" i="0" u="none" strike="noStrike" dirty="0">
                        <a:solidFill>
                          <a:srgbClr val="000000"/>
                        </a:solidFill>
                        <a:effectLst/>
                        <a:latin typeface="Arial"/>
                      </a:endParaRPr>
                    </a:p>
                  </a:txBody>
                  <a:tcPr marL="0" marR="0" marT="0" marB="0" anchor="b">
                    <a:solidFill>
                      <a:schemeClr val="tx2">
                        <a:lumMod val="20000"/>
                        <a:lumOff val="80000"/>
                      </a:schemeClr>
                    </a:solidFill>
                  </a:tcPr>
                </a:tc>
                <a:tc gridSpan="8">
                  <a:txBody>
                    <a:bodyPr/>
                    <a:lstStyle/>
                    <a:p>
                      <a:pPr algn="ctr" fontAlgn="b"/>
                      <a:r>
                        <a:rPr lang="es-EC" sz="1100" u="none" strike="noStrike" dirty="0">
                          <a:effectLst/>
                        </a:rPr>
                        <a:t>(en miles de U.S. dólares)</a:t>
                      </a:r>
                      <a:endParaRPr lang="es-EC"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c hMerge="1">
                  <a:txBody>
                    <a:bodyPr/>
                    <a:lstStyle/>
                    <a:p>
                      <a:pPr algn="ctr" fontAlgn="b"/>
                      <a:endParaRPr lang="es-EC" sz="11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pPr algn="ctr" fontAlgn="b"/>
                      <a:endParaRPr lang="es-EC" sz="11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pPr algn="ctr" fontAlgn="b"/>
                      <a:endParaRPr lang="es-EC" sz="1100" b="1" i="0" u="none" strike="noStrike" dirty="0">
                        <a:solidFill>
                          <a:srgbClr val="000000"/>
                        </a:solidFill>
                        <a:effectLst/>
                        <a:latin typeface="Arial"/>
                      </a:endParaRPr>
                    </a:p>
                  </a:txBody>
                  <a:tcPr marL="0" marR="0" marT="0" marB="0" anchor="b"/>
                </a:tc>
                <a:tc hMerge="1">
                  <a:txBody>
                    <a:bodyPr/>
                    <a:lstStyle/>
                    <a:p>
                      <a:endParaRPr lang="en-US"/>
                    </a:p>
                  </a:txBody>
                  <a:tcPr/>
                </a:tc>
              </a:tr>
              <a:tr h="171817">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r>
              <a:tr h="343634">
                <a:tc>
                  <a:txBody>
                    <a:bodyPr/>
                    <a:lstStyle/>
                    <a:p>
                      <a:pPr algn="r" fontAlgn="b"/>
                      <a:r>
                        <a:rPr lang="en-US" sz="1100" u="none" strike="noStrike">
                          <a:effectLst/>
                        </a:rPr>
                        <a:t>1301</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dirty="0" err="1">
                          <a:effectLst/>
                        </a:rPr>
                        <a:t>inversiones</a:t>
                      </a:r>
                      <a:endParaRPr lang="en-US" sz="1100" b="0" i="0" u="none" strike="noStrike" dirty="0">
                        <a:solidFill>
                          <a:srgbClr val="000000"/>
                        </a:solidFill>
                        <a:effectLst/>
                        <a:latin typeface="Arial"/>
                      </a:endParaRPr>
                    </a:p>
                  </a:txBody>
                  <a:tcPr marL="0" marR="0" marT="0" marB="0" anchor="b"/>
                </a:tc>
                <a:tc>
                  <a:txBody>
                    <a:bodyPr/>
                    <a:lstStyle/>
                    <a:p>
                      <a:pPr algn="r" fontAlgn="b"/>
                      <a:r>
                        <a:rPr lang="en-US" sz="1100" u="none" strike="noStrike" dirty="0">
                          <a:effectLst/>
                        </a:rPr>
                        <a:t>                     219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304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418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1,187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r>
              <a:tr h="343634">
                <a:tc>
                  <a:txBody>
                    <a:bodyPr/>
                    <a:lstStyle/>
                    <a:p>
                      <a:pPr algn="r" fontAlgn="b"/>
                      <a:r>
                        <a:rPr lang="en-US" sz="1100" u="none" strike="noStrike">
                          <a:effectLst/>
                        </a:rPr>
                        <a:t>1603</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dirty="0" err="1">
                          <a:effectLst/>
                        </a:rPr>
                        <a:t>interese</a:t>
                      </a:r>
                      <a:r>
                        <a:rPr lang="en-US" sz="1100" u="none" strike="noStrike" dirty="0">
                          <a:effectLst/>
                        </a:rPr>
                        <a:t> </a:t>
                      </a:r>
                      <a:r>
                        <a:rPr lang="en-US" sz="1100" u="none" strike="noStrike" dirty="0" err="1">
                          <a:effectLst/>
                        </a:rPr>
                        <a:t>por</a:t>
                      </a:r>
                      <a:r>
                        <a:rPr lang="en-US" sz="1100" u="none" strike="noStrike" dirty="0">
                          <a:effectLst/>
                        </a:rPr>
                        <a:t> </a:t>
                      </a:r>
                      <a:r>
                        <a:rPr lang="en-US" sz="1100" u="none" strike="noStrike" dirty="0" err="1">
                          <a:effectLst/>
                        </a:rPr>
                        <a:t>cobrar</a:t>
                      </a:r>
                      <a:r>
                        <a:rPr lang="en-US" sz="1100" u="none" strike="noStrike" dirty="0">
                          <a:effectLst/>
                        </a:rPr>
                        <a:t> </a:t>
                      </a:r>
                      <a:r>
                        <a:rPr lang="en-US" sz="1100" u="none" strike="noStrike" dirty="0" err="1">
                          <a:effectLst/>
                        </a:rPr>
                        <a:t>inversiones</a:t>
                      </a:r>
                      <a:endParaRPr lang="en-US" sz="1100" b="0" i="0" u="none" strike="noStrike" dirty="0">
                        <a:solidFill>
                          <a:srgbClr val="000000"/>
                        </a:solidFill>
                        <a:effectLst/>
                        <a:latin typeface="Arial"/>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219 </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   </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304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418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1,187 </a:t>
                      </a:r>
                      <a:endParaRPr lang="en-US" sz="1100" b="0" i="0" u="none" strike="noStrike">
                        <a:solidFill>
                          <a:srgbClr val="000000"/>
                        </a:solidFill>
                        <a:effectLst/>
                        <a:latin typeface="Calibri"/>
                      </a:endParaRPr>
                    </a:p>
                  </a:txBody>
                  <a:tcPr marL="0" marR="0" marT="0" marB="0" anchor="b"/>
                </a:tc>
              </a:tr>
              <a:tr h="687268">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s-EC" sz="1100" u="none" strike="noStrike" dirty="0">
                          <a:effectLst/>
                        </a:rPr>
                        <a:t>v/. Asiento para transferir los intereses de inversiones  y el descuento al portafolio de inversiones</a:t>
                      </a:r>
                      <a:endParaRPr lang="es-EC" sz="1100" b="0" i="0" u="none" strike="noStrike" dirty="0">
                        <a:solidFill>
                          <a:srgbClr val="000000"/>
                        </a:solidFill>
                        <a:effectLst/>
                        <a:latin typeface="Arial"/>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r>
              <a:tr h="343634">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dirty="0">
                          <a:effectLst/>
                        </a:rPr>
                        <a:t>-------------------------------2-</a:t>
                      </a:r>
                      <a:r>
                        <a:rPr lang="en-US" sz="1100" u="none" strike="noStrike" dirty="0" smtClean="0">
                          <a:effectLst/>
                        </a:rPr>
                        <a:t>------------------------</a:t>
                      </a:r>
                      <a:endParaRPr lang="en-US" sz="1100" b="0" i="0" u="none" strike="noStrike" dirty="0">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mbria"/>
                      </a:endParaRPr>
                    </a:p>
                  </a:txBody>
                  <a:tcPr marL="0" marR="0" marT="0" marB="0" anchor="b"/>
                </a:tc>
                <a:tc>
                  <a:txBody>
                    <a:bodyPr/>
                    <a:lstStyle/>
                    <a:p>
                      <a:pPr algn="r" fontAlgn="b"/>
                      <a:endParaRPr lang="en-US" sz="1100" b="0" i="0" u="none" strike="noStrike" dirty="0">
                        <a:solidFill>
                          <a:srgbClr val="000000"/>
                        </a:solidFill>
                        <a:effectLst/>
                        <a:latin typeface="Cambria"/>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r h="343634">
                <a:tc>
                  <a:txBody>
                    <a:bodyPr/>
                    <a:lstStyle/>
                    <a:p>
                      <a:pPr algn="r" fontAlgn="b"/>
                      <a:r>
                        <a:rPr lang="en-US" sz="1100" u="none" strike="noStrike">
                          <a:effectLst/>
                        </a:rPr>
                        <a:t>1301</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 inversiones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1,350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1,975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8,175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7,391 </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r h="343634">
                <a:tc>
                  <a:txBody>
                    <a:bodyPr/>
                    <a:lstStyle/>
                    <a:p>
                      <a:pPr algn="r" fontAlgn="b"/>
                      <a:r>
                        <a:rPr lang="en-US" sz="1100" u="none" strike="noStrike">
                          <a:effectLst/>
                        </a:rPr>
                        <a:t>1307</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Inveriones restringidas</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40 </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40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8,175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7,391 </a:t>
                      </a:r>
                      <a:endParaRPr lang="en-US" sz="1100" b="0" i="0" u="none" strike="noStrike" dirty="0">
                        <a:solidFill>
                          <a:srgbClr val="000000"/>
                        </a:solidFill>
                        <a:effectLst/>
                        <a:latin typeface="Calibri"/>
                      </a:endParaRPr>
                    </a:p>
                  </a:txBody>
                  <a:tcPr marL="0" marR="0" marT="0" marB="0" anchor="b"/>
                </a:tc>
              </a:tr>
              <a:tr h="343634">
                <a:tc>
                  <a:txBody>
                    <a:bodyPr/>
                    <a:lstStyle/>
                    <a:p>
                      <a:pPr algn="r" fontAlgn="b"/>
                      <a:r>
                        <a:rPr lang="en-US" sz="1100" u="none" strike="noStrike">
                          <a:effectLst/>
                        </a:rPr>
                        <a:t>1307</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Inveriones restringidas</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1,310 </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1,935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r h="687268">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s-EC" sz="1100" u="none" strike="noStrike">
                          <a:effectLst/>
                        </a:rPr>
                        <a:t>V/. Asiento para registrar el reverso de las inversiones restringidas al origen de la inversión</a:t>
                      </a:r>
                      <a:endParaRPr lang="es-EC"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bl>
          </a:graphicData>
        </a:graphic>
      </p:graphicFrame>
      <p:pic>
        <p:nvPicPr>
          <p:cNvPr id="3"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3888" y="6603474"/>
            <a:ext cx="3008093" cy="236640"/>
          </a:xfrm>
          <a:prstGeom prst="rect">
            <a:avLst/>
          </a:prstGeom>
        </p:spPr>
      </p:pic>
      <p:sp>
        <p:nvSpPr>
          <p:cNvPr id="2" name="Rectangle 1"/>
          <p:cNvSpPr/>
          <p:nvPr/>
        </p:nvSpPr>
        <p:spPr>
          <a:xfrm>
            <a:off x="627320" y="492760"/>
            <a:ext cx="7751135" cy="338554"/>
          </a:xfrm>
          <a:prstGeom prst="rect">
            <a:avLst/>
          </a:prstGeom>
        </p:spPr>
        <p:txBody>
          <a:bodyPr wrap="square">
            <a:spAutoFit/>
          </a:bodyPr>
          <a:lstStyle/>
          <a:p>
            <a:r>
              <a:rPr lang="es-EC" sz="1600" b="1" dirty="0" smtClean="0">
                <a:solidFill>
                  <a:schemeClr val="tx2"/>
                </a:solidFill>
                <a:ea typeface="+mj-ea"/>
                <a:cs typeface="+mj-cs"/>
              </a:rPr>
              <a:t>4.1.1</a:t>
            </a:r>
            <a:r>
              <a:rPr lang="es-EC" sz="1600" b="1" dirty="0">
                <a:solidFill>
                  <a:schemeClr val="tx2"/>
                </a:solidFill>
                <a:ea typeface="+mj-ea"/>
                <a:cs typeface="+mj-cs"/>
              </a:rPr>
              <a:t>.  PRINCIPALES AJUSTES EN INVERSIONES (Continua….)</a:t>
            </a:r>
            <a:endParaRPr lang="en-US" sz="1600" b="1" dirty="0">
              <a:solidFill>
                <a:schemeClr val="tx2"/>
              </a:solidFill>
              <a:ea typeface="+mj-ea"/>
              <a:cs typeface="+mj-cs"/>
            </a:endParaRPr>
          </a:p>
        </p:txBody>
      </p:sp>
      <p:sp>
        <p:nvSpPr>
          <p:cNvPr id="4" name="Rectangle 3"/>
          <p:cNvSpPr/>
          <p:nvPr/>
        </p:nvSpPr>
        <p:spPr>
          <a:xfrm>
            <a:off x="627320" y="107730"/>
            <a:ext cx="1661032" cy="430887"/>
          </a:xfrm>
          <a:prstGeom prst="rect">
            <a:avLst/>
          </a:prstGeom>
        </p:spPr>
        <p:txBody>
          <a:bodyPr wrap="none">
            <a:spAutoFit/>
          </a:bodyPr>
          <a:lstStyle/>
          <a:p>
            <a:pPr>
              <a:spcBef>
                <a:spcPct val="0"/>
              </a:spcBef>
            </a:pPr>
            <a:r>
              <a:rPr lang="es-EC" sz="2200" b="1" dirty="0">
                <a:solidFill>
                  <a:schemeClr val="tx2"/>
                </a:solidFill>
                <a:ea typeface="+mj-ea"/>
                <a:cs typeface="+mj-cs"/>
              </a:rPr>
              <a:t>Capítulo IV</a:t>
            </a:r>
            <a:endParaRPr lang="en-US" sz="2200" b="1" dirty="0">
              <a:solidFill>
                <a:schemeClr val="tx2"/>
              </a:solidFill>
              <a:ea typeface="+mj-ea"/>
              <a:cs typeface="+mj-cs"/>
            </a:endParaRPr>
          </a:p>
        </p:txBody>
      </p:sp>
    </p:spTree>
    <p:extLst>
      <p:ext uri="{BB962C8B-B14F-4D97-AF65-F5344CB8AC3E}">
        <p14:creationId xmlns:p14="http://schemas.microsoft.com/office/powerpoint/2010/main" val="1222691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4"/>
            <p:extLst>
              <p:ext uri="{D42A27DB-BD31-4B8C-83A1-F6EECF244321}">
                <p14:modId xmlns:p14="http://schemas.microsoft.com/office/powerpoint/2010/main" val="2889301383"/>
              </p:ext>
            </p:extLst>
          </p:nvPr>
        </p:nvGraphicFramePr>
        <p:xfrm>
          <a:off x="914400" y="1360966"/>
          <a:ext cx="7364044" cy="5226858"/>
        </p:xfrm>
        <a:graphic>
          <a:graphicData uri="http://schemas.openxmlformats.org/drawingml/2006/table">
            <a:tbl>
              <a:tblPr>
                <a:tableStyleId>{D7AC3CCA-C797-4891-BE02-D94E43425B78}</a:tableStyleId>
              </a:tblPr>
              <a:tblGrid>
                <a:gridCol w="357188"/>
                <a:gridCol w="2526272"/>
                <a:gridCol w="628559"/>
                <a:gridCol w="512413"/>
                <a:gridCol w="501027"/>
                <a:gridCol w="457756"/>
                <a:gridCol w="491917"/>
                <a:gridCol w="457756"/>
                <a:gridCol w="457756"/>
                <a:gridCol w="175958"/>
                <a:gridCol w="797442"/>
              </a:tblGrid>
              <a:tr h="170122">
                <a:tc>
                  <a:txBody>
                    <a:bodyPr/>
                    <a:lstStyle/>
                    <a:p>
                      <a:pPr algn="l" fontAlgn="b"/>
                      <a:endParaRPr lang="en-US" sz="800" b="0"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endParaRPr lang="en-US" sz="800" b="0"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endParaRPr lang="en-US" sz="800" b="0"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endParaRPr lang="en-US" sz="800" b="0" i="0" u="none" strike="noStrike">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endParaRPr lang="en-US" sz="800" b="0" i="0" u="none" strike="noStrike">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endParaRPr lang="en-US" sz="800" b="0" i="0" u="none" strike="noStrike">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endParaRPr lang="en-US" sz="800" b="0" i="0" u="none" strike="noStrike">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endParaRPr lang="en-US" sz="800" b="0" i="0" u="none" strike="noStrike">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endParaRPr lang="en-US" sz="800" b="0" i="0" u="none" strike="noStrike">
                        <a:solidFill>
                          <a:srgbClr val="000000"/>
                        </a:solidFill>
                        <a:effectLst/>
                        <a:latin typeface="Arial"/>
                      </a:endParaRPr>
                    </a:p>
                  </a:txBody>
                  <a:tcPr marL="0" marR="0" marT="0" marB="0" anchor="b">
                    <a:solidFill>
                      <a:schemeClr val="tx2">
                        <a:lumMod val="20000"/>
                        <a:lumOff val="80000"/>
                      </a:schemeClr>
                    </a:solidFill>
                  </a:tcPr>
                </a:tc>
                <a:tc gridSpan="2">
                  <a:txBody>
                    <a:bodyPr/>
                    <a:lstStyle/>
                    <a:p>
                      <a:pPr algn="l" fontAlgn="b"/>
                      <a:endParaRPr lang="en-US" sz="800" b="0" i="0" u="none" strike="noStrike">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r>
              <a:tr h="97588">
                <a:tc>
                  <a:txBody>
                    <a:bodyPr/>
                    <a:lstStyle/>
                    <a:p>
                      <a:pPr algn="l" fontAlgn="b"/>
                      <a:r>
                        <a:rPr lang="en-US" sz="1100" u="none" strike="noStrike" dirty="0" err="1">
                          <a:effectLst/>
                        </a:rPr>
                        <a:t>Años</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solidFill>
                      <a:schemeClr val="tx2">
                        <a:lumMod val="20000"/>
                        <a:lumOff val="80000"/>
                      </a:schemeClr>
                    </a:solidFill>
                  </a:tcPr>
                </a:tc>
                <a:tc gridSpan="2">
                  <a:txBody>
                    <a:bodyPr/>
                    <a:lstStyle/>
                    <a:p>
                      <a:pPr algn="ctr" fontAlgn="b"/>
                      <a:r>
                        <a:rPr lang="en-US" sz="1100" u="none" strike="noStrike" dirty="0">
                          <a:effectLst/>
                        </a:rPr>
                        <a:t>2009</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c gridSpan="2">
                  <a:txBody>
                    <a:bodyPr/>
                    <a:lstStyle/>
                    <a:p>
                      <a:pPr algn="ctr" fontAlgn="b"/>
                      <a:r>
                        <a:rPr lang="en-US" sz="1100" u="none" strike="noStrike" dirty="0">
                          <a:effectLst/>
                        </a:rPr>
                        <a:t>2010</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c gridSpan="2">
                  <a:txBody>
                    <a:bodyPr/>
                    <a:lstStyle/>
                    <a:p>
                      <a:pPr algn="ctr" fontAlgn="b"/>
                      <a:r>
                        <a:rPr lang="en-US" sz="1100" u="none" strike="noStrike" dirty="0">
                          <a:effectLst/>
                        </a:rPr>
                        <a:t>2011</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c gridSpan="3">
                  <a:txBody>
                    <a:bodyPr/>
                    <a:lstStyle/>
                    <a:p>
                      <a:pPr algn="ctr" fontAlgn="b"/>
                      <a:r>
                        <a:rPr lang="en-US" sz="1100" u="none" strike="noStrike" dirty="0">
                          <a:effectLst/>
                        </a:rPr>
                        <a:t>2012</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c hMerge="1">
                  <a:txBody>
                    <a:bodyPr/>
                    <a:lstStyle/>
                    <a:p>
                      <a:endParaRPr lang="en-US"/>
                    </a:p>
                  </a:txBody>
                  <a:tcPr/>
                </a:tc>
              </a:tr>
              <a:tr h="97588">
                <a:tc>
                  <a:txBody>
                    <a:bodyPr/>
                    <a:lstStyle/>
                    <a:p>
                      <a:pPr algn="l" fontAlgn="b"/>
                      <a:r>
                        <a:rPr lang="en-US" sz="1100" u="none" strike="noStrike" dirty="0">
                          <a:effectLst/>
                        </a:rPr>
                        <a:t>No.</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err="1">
                          <a:effectLst/>
                        </a:rPr>
                        <a:t>Cuenta</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err="1">
                          <a:effectLst/>
                        </a:rPr>
                        <a:t>Debe</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a:effectLst/>
                        </a:rPr>
                        <a:t>Haber</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err="1">
                          <a:effectLst/>
                        </a:rPr>
                        <a:t>Debe</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a:effectLst/>
                        </a:rPr>
                        <a:t>Haber</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err="1">
                          <a:effectLst/>
                        </a:rPr>
                        <a:t>Debe</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a:effectLst/>
                        </a:rPr>
                        <a:t>Haber</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r>
                        <a:rPr lang="en-US" sz="1100" u="none" strike="noStrike" dirty="0" err="1">
                          <a:effectLst/>
                        </a:rPr>
                        <a:t>Debe</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gridSpan="2">
                  <a:txBody>
                    <a:bodyPr/>
                    <a:lstStyle/>
                    <a:p>
                      <a:pPr algn="l" fontAlgn="b"/>
                      <a:r>
                        <a:rPr lang="en-US" sz="1100" u="none" strike="noStrike" dirty="0">
                          <a:effectLst/>
                        </a:rPr>
                        <a:t>Haber</a:t>
                      </a:r>
                      <a:endParaRPr lang="en-US"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r>
              <a:tr h="195176">
                <a:tc>
                  <a:txBody>
                    <a:bodyPr/>
                    <a:lstStyle/>
                    <a:p>
                      <a:pPr algn="l"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solidFill>
                      <a:schemeClr val="tx2">
                        <a:lumMod val="20000"/>
                        <a:lumOff val="80000"/>
                      </a:schemeClr>
                    </a:solidFill>
                  </a:tcPr>
                </a:tc>
                <a:tc>
                  <a:txBody>
                    <a:bodyPr/>
                    <a:lstStyle/>
                    <a:p>
                      <a:pPr algn="l" fontAlgn="b"/>
                      <a:endParaRPr lang="en-US" sz="1100" b="0" i="0" u="none" strike="noStrike" dirty="0">
                        <a:solidFill>
                          <a:srgbClr val="000000"/>
                        </a:solidFill>
                        <a:effectLst/>
                        <a:latin typeface="Arial"/>
                      </a:endParaRPr>
                    </a:p>
                  </a:txBody>
                  <a:tcPr marL="0" marR="0" marT="0" marB="0" anchor="b">
                    <a:solidFill>
                      <a:schemeClr val="tx2">
                        <a:lumMod val="20000"/>
                        <a:lumOff val="80000"/>
                      </a:schemeClr>
                    </a:solidFill>
                  </a:tcPr>
                </a:tc>
                <a:tc gridSpan="9">
                  <a:txBody>
                    <a:bodyPr/>
                    <a:lstStyle/>
                    <a:p>
                      <a:pPr algn="ctr" fontAlgn="b"/>
                      <a:r>
                        <a:rPr lang="es-EC" sz="1100" u="none" strike="noStrike" dirty="0">
                          <a:effectLst/>
                        </a:rPr>
                        <a:t>(en miles de U.S. dólares)</a:t>
                      </a:r>
                      <a:endParaRPr lang="es-EC" sz="1100" b="1" i="0" u="none" strike="noStrike" dirty="0">
                        <a:solidFill>
                          <a:srgbClr val="000000"/>
                        </a:solidFill>
                        <a:effectLst/>
                        <a:latin typeface="Arial"/>
                      </a:endParaRPr>
                    </a:p>
                  </a:txBody>
                  <a:tcPr marL="0" marR="0" marT="0" marB="0" anchor="b">
                    <a:solidFill>
                      <a:schemeClr val="tx2">
                        <a:lumMod val="20000"/>
                        <a:lumOff val="80000"/>
                      </a:schemeClr>
                    </a:solidFill>
                  </a:tcPr>
                </a:tc>
                <a:tc hMerge="1">
                  <a:txBody>
                    <a:bodyPr/>
                    <a:lstStyle/>
                    <a:p>
                      <a:endParaRPr lang="en-US"/>
                    </a:p>
                  </a:txBody>
                  <a:tcPr/>
                </a:tc>
                <a:tc hMerge="1">
                  <a:txBody>
                    <a:bodyPr/>
                    <a:lstStyle/>
                    <a:p>
                      <a:pPr algn="ctr" fontAlgn="b"/>
                      <a:endParaRPr lang="es-EC" sz="11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pPr algn="ctr" fontAlgn="b"/>
                      <a:endParaRPr lang="es-EC" sz="11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pPr algn="ctr" fontAlgn="b"/>
                      <a:endParaRPr lang="es-EC" sz="11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r>
              <a:tr h="97588">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gridSpan="2">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hMerge="1">
                  <a:txBody>
                    <a:bodyPr/>
                    <a:lstStyle/>
                    <a:p>
                      <a:pPr algn="l" fontAlgn="b"/>
                      <a:endParaRPr lang="en-US" sz="8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r>
              <a:tr h="195176">
                <a:tc>
                  <a:txBody>
                    <a:bodyPr/>
                    <a:lstStyle/>
                    <a:p>
                      <a:pPr algn="l"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-------------------------------3-</a:t>
                      </a:r>
                      <a:r>
                        <a:rPr lang="en-US" sz="1100" u="none" strike="noStrike" dirty="0" smtClean="0">
                          <a:effectLst/>
                        </a:rPr>
                        <a:t>-----------------------------------</a:t>
                      </a:r>
                      <a:endParaRPr lang="en-US" sz="1100" b="0" i="0" u="none" strike="noStrike" dirty="0">
                        <a:solidFill>
                          <a:srgbClr val="000000"/>
                        </a:solidFill>
                        <a:effectLst/>
                        <a:latin typeface="Arial"/>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gridSpan="2">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hMerge="1">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r h="195176">
                <a:tc>
                  <a:txBody>
                    <a:bodyPr/>
                    <a:lstStyle/>
                    <a:p>
                      <a:pPr algn="r" fontAlgn="b"/>
                      <a:r>
                        <a:rPr lang="en-US" sz="1100" u="none" strike="noStrike">
                          <a:effectLst/>
                        </a:rPr>
                        <a:t>1399</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dirty="0" err="1">
                          <a:effectLst/>
                        </a:rPr>
                        <a:t>Provisión</a:t>
                      </a:r>
                      <a:r>
                        <a:rPr lang="en-US" sz="1100" u="none" strike="noStrike" dirty="0">
                          <a:effectLst/>
                        </a:rPr>
                        <a:t> de </a:t>
                      </a:r>
                      <a:r>
                        <a:rPr lang="en-US" sz="1100" u="none" strike="noStrike" dirty="0" err="1">
                          <a:effectLst/>
                        </a:rPr>
                        <a:t>inversiones</a:t>
                      </a:r>
                      <a:endParaRPr lang="en-US" sz="1100" b="0" i="0" u="none" strike="noStrike" dirty="0">
                        <a:solidFill>
                          <a:srgbClr val="000000"/>
                        </a:solidFill>
                        <a:effectLst/>
                        <a:latin typeface="Arial"/>
                      </a:endParaRPr>
                    </a:p>
                  </a:txBody>
                  <a:tcPr marL="0" marR="0" marT="0" marB="0" anchor="b"/>
                </a:tc>
                <a:tc>
                  <a:txBody>
                    <a:bodyPr/>
                    <a:lstStyle/>
                    <a:p>
                      <a:pPr algn="r" fontAlgn="b"/>
                      <a:r>
                        <a:rPr lang="en-US" sz="1100" u="none" strike="noStrike" dirty="0">
                          <a:effectLst/>
                        </a:rPr>
                        <a:t>                     133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235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gridSpan="2">
                  <a:txBody>
                    <a:bodyPr/>
                    <a:lstStyle/>
                    <a:p>
                      <a:pPr algn="r" fontAlgn="b"/>
                      <a:r>
                        <a:rPr lang="en-US" sz="1100" u="none" strike="noStrike">
                          <a:effectLst/>
                        </a:rPr>
                        <a:t>            155 </a:t>
                      </a:r>
                      <a:endParaRPr lang="en-US" sz="1100" b="0" i="0" u="none" strike="noStrike">
                        <a:solidFill>
                          <a:srgbClr val="000000"/>
                        </a:solidFill>
                        <a:effectLst/>
                        <a:latin typeface="Calibri"/>
                      </a:endParaRPr>
                    </a:p>
                  </a:txBody>
                  <a:tcPr marL="0" marR="0" marT="0" marB="0" anchor="b"/>
                </a:tc>
                <a:tc hMerge="1">
                  <a:txBody>
                    <a:bodyPr/>
                    <a:lstStyle/>
                    <a:p>
                      <a:pPr algn="l" fontAlgn="b"/>
                      <a:endParaRPr lang="en-US" sz="8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r h="195176">
                <a:tc>
                  <a:txBody>
                    <a:bodyPr/>
                    <a:lstStyle/>
                    <a:p>
                      <a:pPr algn="r" fontAlgn="b"/>
                      <a:r>
                        <a:rPr lang="en-US" sz="1100" u="none" strike="noStrike">
                          <a:effectLst/>
                        </a:rPr>
                        <a:t>3302</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Efectos por primera vez/Utilidades retenids</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133 </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235 </a:t>
                      </a:r>
                      <a:endParaRPr lang="en-US" sz="1100" b="0" i="0" u="none" strike="noStrike">
                        <a:solidFill>
                          <a:srgbClr val="000000"/>
                        </a:solidFill>
                        <a:effectLst/>
                        <a:latin typeface="Calibri"/>
                      </a:endParaRPr>
                    </a:p>
                  </a:txBody>
                  <a:tcPr marL="0" marR="0" marT="0" marB="0" anchor="b"/>
                </a:tc>
                <a:tc gridSpan="2">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hMerge="1">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155 </a:t>
                      </a:r>
                      <a:endParaRPr lang="en-US" sz="1100" b="0" i="0" u="none" strike="noStrike">
                        <a:solidFill>
                          <a:srgbClr val="000000"/>
                        </a:solidFill>
                        <a:effectLst/>
                        <a:latin typeface="Calibri"/>
                      </a:endParaRPr>
                    </a:p>
                  </a:txBody>
                  <a:tcPr marL="0" marR="0" marT="0" marB="0" anchor="b"/>
                </a:tc>
              </a:tr>
              <a:tr h="292763">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s-EC" sz="1100" u="none" strike="noStrike">
                          <a:effectLst/>
                        </a:rPr>
                        <a:t>V/.reversio de la provisión, son papeles que están al valor del mercado y no necesitan provisión</a:t>
                      </a:r>
                      <a:endParaRPr lang="es-EC" sz="1100" b="0" i="0" u="none" strike="noStrike">
                        <a:solidFill>
                          <a:srgbClr val="000000"/>
                        </a:solidFill>
                        <a:effectLst/>
                        <a:latin typeface="Arial"/>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gridSpan="2">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hMerge="1">
                  <a:txBody>
                    <a:bodyPr/>
                    <a:lstStyle/>
                    <a:p>
                      <a:pPr algn="l" fontAlgn="b"/>
                      <a:endParaRPr lang="en-US" sz="8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r h="195176">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-------------------------------4-----------------------------------------</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gridSpan="2">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hMerge="1">
                  <a:txBody>
                    <a:bodyPr/>
                    <a:lstStyle/>
                    <a:p>
                      <a:pPr algn="l" fontAlgn="b"/>
                      <a:endParaRPr lang="en-US" sz="8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r h="195176">
                <a:tc>
                  <a:txBody>
                    <a:bodyPr/>
                    <a:lstStyle/>
                    <a:p>
                      <a:pPr algn="r" fontAlgn="b"/>
                      <a:r>
                        <a:rPr lang="en-US" sz="1100" u="none" strike="noStrike">
                          <a:effectLst/>
                        </a:rPr>
                        <a:t>1301</a:t>
                      </a:r>
                      <a:endParaRPr lang="en-US" sz="1100" b="0" i="0" u="none" strike="noStrike">
                        <a:solidFill>
                          <a:srgbClr val="000000"/>
                        </a:solidFill>
                        <a:effectLst/>
                        <a:latin typeface="Arial"/>
                      </a:endParaRPr>
                    </a:p>
                  </a:txBody>
                  <a:tcPr marL="0" marR="0" marT="0" marB="0" anchor="b"/>
                </a:tc>
                <a:tc>
                  <a:txBody>
                    <a:bodyPr/>
                    <a:lstStyle/>
                    <a:p>
                      <a:pPr algn="l" fontAlgn="b"/>
                      <a:r>
                        <a:rPr lang="es-EC" sz="1100" u="none" strike="noStrike">
                          <a:effectLst/>
                        </a:rPr>
                        <a:t>inversiones disponibles para la venta</a:t>
                      </a:r>
                      <a:endParaRPr lang="es-EC"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1,899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3,121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          5,463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dirty="0">
                        <a:solidFill>
                          <a:srgbClr val="000000"/>
                        </a:solidFill>
                        <a:effectLst/>
                        <a:latin typeface="Calibri"/>
                      </a:endParaRPr>
                    </a:p>
                  </a:txBody>
                  <a:tcPr marL="0" marR="0" marT="0" marB="0" anchor="b"/>
                </a:tc>
                <a:tc gridSpan="2">
                  <a:txBody>
                    <a:bodyPr/>
                    <a:lstStyle/>
                    <a:p>
                      <a:pPr algn="r" fontAlgn="b"/>
                      <a:r>
                        <a:rPr lang="en-US" sz="1100" u="none" strike="noStrike" dirty="0">
                          <a:effectLst/>
                        </a:rPr>
                        <a:t>         5,463 </a:t>
                      </a:r>
                      <a:endParaRPr lang="en-US" sz="1100" b="0" i="0" u="none" strike="noStrike" dirty="0">
                        <a:solidFill>
                          <a:srgbClr val="000000"/>
                        </a:solidFill>
                        <a:effectLst/>
                        <a:latin typeface="Calibri"/>
                      </a:endParaRPr>
                    </a:p>
                  </a:txBody>
                  <a:tcPr marL="0" marR="0" marT="0" marB="0" anchor="b"/>
                </a:tc>
                <a:tc hMerge="1">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r h="195176">
                <a:tc>
                  <a:txBody>
                    <a:bodyPr/>
                    <a:lstStyle/>
                    <a:p>
                      <a:pPr algn="r" fontAlgn="b"/>
                      <a:r>
                        <a:rPr lang="en-US" sz="1100" u="none" strike="noStrike">
                          <a:effectLst/>
                        </a:rPr>
                        <a:t>1901</a:t>
                      </a:r>
                      <a:endParaRPr lang="en-US" sz="1100" b="0" i="0" u="none" strike="noStrike">
                        <a:solidFill>
                          <a:srgbClr val="000000"/>
                        </a:solidFill>
                        <a:effectLst/>
                        <a:latin typeface="Arial"/>
                      </a:endParaRPr>
                    </a:p>
                  </a:txBody>
                  <a:tcPr marL="0" marR="0" marT="0" marB="0" anchor="b"/>
                </a:tc>
                <a:tc>
                  <a:txBody>
                    <a:bodyPr/>
                    <a:lstStyle/>
                    <a:p>
                      <a:pPr algn="l" fontAlgn="b"/>
                      <a:r>
                        <a:rPr lang="es-EC" sz="1100" u="none" strike="noStrike">
                          <a:effectLst/>
                        </a:rPr>
                        <a:t>Inversiones en acciones auxiliares del sistema financiero</a:t>
                      </a:r>
                      <a:endParaRPr lang="es-EC"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1,899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3,121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5,463 </a:t>
                      </a:r>
                      <a:endParaRPr lang="en-US" sz="1100" b="0" i="0" u="none" strike="noStrike" dirty="0">
                        <a:solidFill>
                          <a:srgbClr val="000000"/>
                        </a:solidFill>
                        <a:effectLst/>
                        <a:latin typeface="Calibri"/>
                      </a:endParaRPr>
                    </a:p>
                  </a:txBody>
                  <a:tcPr marL="0" marR="0" marT="0" marB="0" anchor="b"/>
                </a:tc>
                <a:tc gridSpan="2">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hMerge="1">
                  <a:txBody>
                    <a:bodyPr/>
                    <a:lstStyle/>
                    <a:p>
                      <a:pPr algn="l" fontAlgn="b"/>
                      <a:endParaRPr lang="en-US" sz="8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5,463 </a:t>
                      </a:r>
                      <a:endParaRPr lang="en-US" sz="1100" b="0" i="0" u="none" strike="noStrike" dirty="0">
                        <a:solidFill>
                          <a:srgbClr val="000000"/>
                        </a:solidFill>
                        <a:effectLst/>
                        <a:latin typeface="Calibri"/>
                      </a:endParaRPr>
                    </a:p>
                  </a:txBody>
                  <a:tcPr marL="0" marR="0" marT="0" marB="0" anchor="b"/>
                </a:tc>
              </a:tr>
              <a:tr h="195176">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s-EC" sz="1100" u="none" strike="noStrike">
                          <a:effectLst/>
                        </a:rPr>
                        <a:t>v/.reclasificar las inversiones disponibles para la venta</a:t>
                      </a:r>
                      <a:endParaRPr lang="es-EC"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endParaRPr lang="en-US" sz="1100" b="0" i="0" u="none" strike="noStrike" dirty="0">
                        <a:solidFill>
                          <a:srgbClr val="000000"/>
                        </a:solidFill>
                        <a:effectLst/>
                        <a:latin typeface="Arial"/>
                      </a:endParaRPr>
                    </a:p>
                  </a:txBody>
                  <a:tcPr marL="0" marR="0" marT="0" marB="0" anchor="b"/>
                </a:tc>
                <a:tc gridSpan="2">
                  <a:txBody>
                    <a:bodyPr/>
                    <a:lstStyle/>
                    <a:p>
                      <a:pPr algn="r"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c hMerge="1">
                  <a:txBody>
                    <a:bodyPr/>
                    <a:lstStyle/>
                    <a:p>
                      <a:pPr algn="l" fontAlgn="b"/>
                      <a:endParaRPr lang="en-US" sz="800" b="0" i="0" u="none" strike="noStrike" dirty="0">
                        <a:solidFill>
                          <a:srgbClr val="000000"/>
                        </a:solidFill>
                        <a:effectLst/>
                        <a:latin typeface="Arial"/>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r>
              <a:tr h="195176">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-------------------------------5-----------------------------------------</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gridSpan="2">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hMerge="1">
                  <a:txBody>
                    <a:bodyPr/>
                    <a:lstStyle/>
                    <a:p>
                      <a:pPr algn="l" fontAlgn="b"/>
                      <a:endParaRPr lang="en-US" sz="800" b="0" i="0" u="none" strike="noStrike" dirty="0">
                        <a:solidFill>
                          <a:srgbClr val="000000"/>
                        </a:solidFill>
                        <a:effectLst/>
                        <a:latin typeface="Arial"/>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r>
              <a:tr h="195176">
                <a:tc>
                  <a:txBody>
                    <a:bodyPr/>
                    <a:lstStyle/>
                    <a:p>
                      <a:pPr algn="r" fontAlgn="b"/>
                      <a:r>
                        <a:rPr lang="en-US" sz="1100" u="none" strike="noStrike">
                          <a:effectLst/>
                        </a:rPr>
                        <a:t>1301</a:t>
                      </a:r>
                      <a:endParaRPr lang="en-US" sz="1100" b="0" i="0" u="none" strike="noStrike">
                        <a:solidFill>
                          <a:srgbClr val="000000"/>
                        </a:solidFill>
                        <a:effectLst/>
                        <a:latin typeface="Calibri"/>
                      </a:endParaRPr>
                    </a:p>
                  </a:txBody>
                  <a:tcPr marL="0" marR="0" marT="0" marB="0" anchor="b"/>
                </a:tc>
                <a:tc>
                  <a:txBody>
                    <a:bodyPr/>
                    <a:lstStyle/>
                    <a:p>
                      <a:pPr algn="l" fontAlgn="b"/>
                      <a:r>
                        <a:rPr lang="es-EC" sz="1100" u="none" strike="noStrike">
                          <a:effectLst/>
                        </a:rPr>
                        <a:t>inversiones disponibles para la venta</a:t>
                      </a:r>
                      <a:endParaRPr lang="es-EC"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gridSpan="2">
                  <a:txBody>
                    <a:bodyPr/>
                    <a:lstStyle/>
                    <a:p>
                      <a:pPr algn="r" fontAlgn="b"/>
                      <a:r>
                        <a:rPr lang="en-US" sz="1100" u="none" strike="noStrike">
                          <a:effectLst/>
                        </a:rPr>
                        <a:t>         1,268 </a:t>
                      </a:r>
                      <a:endParaRPr lang="en-US" sz="1100" b="0" i="0" u="none" strike="noStrike">
                        <a:solidFill>
                          <a:srgbClr val="000000"/>
                        </a:solidFill>
                        <a:effectLst/>
                        <a:latin typeface="Calibri"/>
                      </a:endParaRPr>
                    </a:p>
                  </a:txBody>
                  <a:tcPr marL="0" marR="0" marT="0" marB="0" anchor="b"/>
                </a:tc>
                <a:tc hMerge="1">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r h="195176">
                <a:tc>
                  <a:txBody>
                    <a:bodyPr/>
                    <a:lstStyle/>
                    <a:p>
                      <a:pPr algn="r" fontAlgn="b"/>
                      <a:r>
                        <a:rPr lang="en-US" sz="1100" u="none" strike="noStrike">
                          <a:effectLst/>
                        </a:rPr>
                        <a:t>5602</a:t>
                      </a:r>
                      <a:endParaRPr lang="en-US" sz="1100" b="0" i="0" u="none" strike="noStrike">
                        <a:solidFill>
                          <a:srgbClr val="000000"/>
                        </a:solidFill>
                        <a:effectLst/>
                        <a:latin typeface="Calibri"/>
                      </a:endParaRPr>
                    </a:p>
                  </a:txBody>
                  <a:tcPr marL="0" marR="0" marT="0" marB="0" anchor="b"/>
                </a:tc>
                <a:tc>
                  <a:txBody>
                    <a:bodyPr/>
                    <a:lstStyle/>
                    <a:p>
                      <a:pPr algn="l" fontAlgn="b"/>
                      <a:r>
                        <a:rPr lang="es-EC" sz="1100" u="none" strike="noStrike">
                          <a:effectLst/>
                        </a:rPr>
                        <a:t>Utilidad en valuación de inversiones</a:t>
                      </a:r>
                      <a:endParaRPr lang="es-EC"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endParaRPr lang="en-US" sz="1100" b="0" i="0" u="none" strike="noStrike">
                        <a:solidFill>
                          <a:srgbClr val="000000"/>
                        </a:solidFill>
                        <a:effectLst/>
                        <a:latin typeface="Arial"/>
                      </a:endParaRPr>
                    </a:p>
                  </a:txBody>
                  <a:tcPr marL="0" marR="0" marT="0" marB="0" anchor="b"/>
                </a:tc>
                <a:tc gridSpan="2">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hMerge="1">
                  <a:txBody>
                    <a:bodyPr/>
                    <a:lstStyle/>
                    <a:p>
                      <a:pPr algn="l" fontAlgn="b"/>
                      <a:endParaRPr lang="en-US" sz="8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            1,268 </a:t>
                      </a:r>
                      <a:endParaRPr lang="en-US" sz="1100" b="0" i="0" u="none" strike="noStrike" dirty="0">
                        <a:solidFill>
                          <a:srgbClr val="000000"/>
                        </a:solidFill>
                        <a:effectLst/>
                        <a:latin typeface="Calibri"/>
                      </a:endParaRPr>
                    </a:p>
                  </a:txBody>
                  <a:tcPr marL="0" marR="0" marT="0" marB="0" anchor="b"/>
                </a:tc>
              </a:tr>
              <a:tr h="292763">
                <a:tc>
                  <a:txBody>
                    <a:bodyPr/>
                    <a:lstStyle/>
                    <a:p>
                      <a:pPr algn="l"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l" fontAlgn="b"/>
                      <a:r>
                        <a:rPr lang="es-EC" sz="1100" u="none" strike="noStrike">
                          <a:effectLst/>
                        </a:rPr>
                        <a:t>v/registro para valuar las inversiones disponibles para la venta a su valor de mercado</a:t>
                      </a:r>
                      <a:endParaRPr lang="es-EC"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gridSpan="2">
                  <a:txBody>
                    <a:bodyPr/>
                    <a:lstStyle/>
                    <a:p>
                      <a:pPr algn="r" fontAlgn="b"/>
                      <a:r>
                        <a:rPr lang="en-US" sz="1100" u="none" strike="noStrike">
                          <a:effectLst/>
                        </a:rPr>
                        <a:t> </a:t>
                      </a:r>
                      <a:endParaRPr lang="en-US" sz="1100" b="0" i="0" u="none" strike="noStrike">
                        <a:solidFill>
                          <a:srgbClr val="000000"/>
                        </a:solidFill>
                        <a:effectLst/>
                        <a:latin typeface="Arial"/>
                      </a:endParaRPr>
                    </a:p>
                  </a:txBody>
                  <a:tcPr marL="0" marR="0" marT="0" marB="0" anchor="b"/>
                </a:tc>
                <a:tc hMerge="1">
                  <a:txBody>
                    <a:bodyPr/>
                    <a:lstStyle/>
                    <a:p>
                      <a:pPr algn="l" fontAlgn="b"/>
                      <a:endParaRPr lang="en-US" sz="800" b="0" i="0" u="none" strike="noStrike" dirty="0">
                        <a:solidFill>
                          <a:srgbClr val="000000"/>
                        </a:solidFill>
                        <a:effectLst/>
                        <a:latin typeface="Arial"/>
                      </a:endParaRPr>
                    </a:p>
                  </a:txBody>
                  <a:tcPr marL="0" marR="0" marT="0" marB="0" anchor="b"/>
                </a:tc>
                <a:tc>
                  <a:txBody>
                    <a:bodyPr/>
                    <a:lstStyle/>
                    <a:p>
                      <a:pPr algn="r" fontAlgn="b"/>
                      <a:r>
                        <a:rPr lang="en-US" sz="1100" u="none" strike="noStrike" dirty="0">
                          <a:effectLst/>
                        </a:rPr>
                        <a:t> </a:t>
                      </a:r>
                      <a:endParaRPr lang="en-US" sz="1100" b="0" i="0" u="none" strike="noStrike" dirty="0">
                        <a:solidFill>
                          <a:srgbClr val="000000"/>
                        </a:solidFill>
                        <a:effectLst/>
                        <a:latin typeface="Arial"/>
                      </a:endParaRPr>
                    </a:p>
                  </a:txBody>
                  <a:tcPr marL="0" marR="0" marT="0" marB="0" anchor="b"/>
                </a:tc>
              </a:tr>
            </a:tbl>
          </a:graphicData>
        </a:graphic>
      </p:graphicFrame>
      <p:pic>
        <p:nvPicPr>
          <p:cNvPr id="3"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3888" y="6603474"/>
            <a:ext cx="3008093" cy="236640"/>
          </a:xfrm>
          <a:prstGeom prst="rect">
            <a:avLst/>
          </a:prstGeom>
        </p:spPr>
      </p:pic>
      <p:sp>
        <p:nvSpPr>
          <p:cNvPr id="4" name="Rectangle 3"/>
          <p:cNvSpPr/>
          <p:nvPr/>
        </p:nvSpPr>
        <p:spPr>
          <a:xfrm>
            <a:off x="637953" y="398470"/>
            <a:ext cx="7751135" cy="338554"/>
          </a:xfrm>
          <a:prstGeom prst="rect">
            <a:avLst/>
          </a:prstGeom>
        </p:spPr>
        <p:txBody>
          <a:bodyPr wrap="square">
            <a:spAutoFit/>
          </a:bodyPr>
          <a:lstStyle/>
          <a:p>
            <a:r>
              <a:rPr lang="es-EC" sz="1600" b="1" dirty="0" smtClean="0">
                <a:solidFill>
                  <a:schemeClr val="tx2"/>
                </a:solidFill>
                <a:ea typeface="+mj-ea"/>
                <a:cs typeface="+mj-cs"/>
              </a:rPr>
              <a:t>4.1.1.  </a:t>
            </a:r>
            <a:r>
              <a:rPr lang="es-EC" sz="1600" b="1" dirty="0">
                <a:solidFill>
                  <a:schemeClr val="tx2"/>
                </a:solidFill>
                <a:ea typeface="+mj-ea"/>
                <a:cs typeface="+mj-cs"/>
              </a:rPr>
              <a:t>PRINCIPALES AJUSTES EN INVERSIONES</a:t>
            </a:r>
            <a:endParaRPr lang="en-US" sz="1600" b="1" dirty="0">
              <a:solidFill>
                <a:schemeClr val="tx2"/>
              </a:solidFill>
              <a:ea typeface="+mj-ea"/>
              <a:cs typeface="+mj-cs"/>
            </a:endParaRPr>
          </a:p>
        </p:txBody>
      </p:sp>
      <p:sp>
        <p:nvSpPr>
          <p:cNvPr id="6" name="Rectangle 5"/>
          <p:cNvSpPr/>
          <p:nvPr/>
        </p:nvSpPr>
        <p:spPr>
          <a:xfrm>
            <a:off x="627320" y="75831"/>
            <a:ext cx="1661032" cy="430887"/>
          </a:xfrm>
          <a:prstGeom prst="rect">
            <a:avLst/>
          </a:prstGeom>
        </p:spPr>
        <p:txBody>
          <a:bodyPr wrap="none">
            <a:spAutoFit/>
          </a:bodyPr>
          <a:lstStyle/>
          <a:p>
            <a:pPr>
              <a:spcBef>
                <a:spcPct val="0"/>
              </a:spcBef>
            </a:pPr>
            <a:r>
              <a:rPr lang="es-EC" sz="2200" b="1" dirty="0">
                <a:solidFill>
                  <a:schemeClr val="tx2"/>
                </a:solidFill>
                <a:ea typeface="+mj-ea"/>
                <a:cs typeface="+mj-cs"/>
              </a:rPr>
              <a:t>Capítulo IV</a:t>
            </a:r>
            <a:endParaRPr lang="en-US" sz="2200" b="1" dirty="0">
              <a:solidFill>
                <a:schemeClr val="tx2"/>
              </a:solidFill>
              <a:ea typeface="+mj-ea"/>
              <a:cs typeface="+mj-cs"/>
            </a:endParaRPr>
          </a:p>
        </p:txBody>
      </p:sp>
    </p:spTree>
    <p:extLst>
      <p:ext uri="{BB962C8B-B14F-4D97-AF65-F5344CB8AC3E}">
        <p14:creationId xmlns:p14="http://schemas.microsoft.com/office/powerpoint/2010/main" val="602697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239953867"/>
              </p:ext>
            </p:extLst>
          </p:nvPr>
        </p:nvGraphicFramePr>
        <p:xfrm>
          <a:off x="349730" y="1177002"/>
          <a:ext cx="8432762" cy="2682621"/>
        </p:xfrm>
        <a:graphic>
          <a:graphicData uri="http://schemas.openxmlformats.org/drawingml/2006/table">
            <a:tbl>
              <a:tblPr>
                <a:tableStyleId>{5940675A-B579-460E-94D1-54222C63F5DA}</a:tableStyleId>
              </a:tblPr>
              <a:tblGrid>
                <a:gridCol w="411426"/>
                <a:gridCol w="3233045"/>
                <a:gridCol w="787835"/>
                <a:gridCol w="639022"/>
                <a:gridCol w="560239"/>
                <a:gridCol w="560239"/>
                <a:gridCol w="560239"/>
                <a:gridCol w="560239"/>
                <a:gridCol w="560239"/>
                <a:gridCol w="560239"/>
              </a:tblGrid>
              <a:tr h="158901">
                <a:tc>
                  <a:txBody>
                    <a:bodyPr/>
                    <a:lstStyle/>
                    <a:p>
                      <a:pPr algn="l" fontAlgn="b"/>
                      <a:r>
                        <a:rPr lang="en-US" sz="1000" u="none" strike="noStrike" dirty="0" err="1">
                          <a:effectLst/>
                        </a:rPr>
                        <a:t>Años</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gridSpan="2">
                  <a:txBody>
                    <a:bodyPr/>
                    <a:lstStyle/>
                    <a:p>
                      <a:pPr algn="ctr" fontAlgn="b"/>
                      <a:r>
                        <a:rPr lang="en-US" sz="1000" u="none" strike="noStrike" dirty="0">
                          <a:effectLst/>
                        </a:rPr>
                        <a:t>2009</a:t>
                      </a:r>
                      <a:endParaRPr lang="en-US" sz="1000" b="1" i="0" u="none" strike="noStrike" dirty="0">
                        <a:solidFill>
                          <a:srgbClr val="000000"/>
                        </a:solidFill>
                        <a:effectLst/>
                        <a:latin typeface="Arial"/>
                      </a:endParaRPr>
                    </a:p>
                  </a:txBody>
                  <a:tcPr marL="0" marR="0" marT="0" marB="0" anchor="b"/>
                </a:tc>
                <a:tc hMerge="1">
                  <a:txBody>
                    <a:bodyPr/>
                    <a:lstStyle/>
                    <a:p>
                      <a:endParaRPr lang="en-US"/>
                    </a:p>
                  </a:txBody>
                  <a:tcPr/>
                </a:tc>
                <a:tc gridSpan="2">
                  <a:txBody>
                    <a:bodyPr/>
                    <a:lstStyle/>
                    <a:p>
                      <a:pPr algn="ctr" fontAlgn="b"/>
                      <a:r>
                        <a:rPr lang="en-US" sz="1000" u="none" strike="noStrike" dirty="0">
                          <a:effectLst/>
                        </a:rPr>
                        <a:t>2010</a:t>
                      </a:r>
                      <a:endParaRPr lang="en-US" sz="1000" b="1" i="0" u="none" strike="noStrike" dirty="0">
                        <a:solidFill>
                          <a:srgbClr val="000000"/>
                        </a:solidFill>
                        <a:effectLst/>
                        <a:latin typeface="Arial"/>
                      </a:endParaRPr>
                    </a:p>
                  </a:txBody>
                  <a:tcPr marL="0" marR="0" marT="0" marB="0" anchor="b"/>
                </a:tc>
                <a:tc hMerge="1">
                  <a:txBody>
                    <a:bodyPr/>
                    <a:lstStyle/>
                    <a:p>
                      <a:endParaRPr lang="en-US"/>
                    </a:p>
                  </a:txBody>
                  <a:tcPr/>
                </a:tc>
                <a:tc gridSpan="2">
                  <a:txBody>
                    <a:bodyPr/>
                    <a:lstStyle/>
                    <a:p>
                      <a:pPr algn="ctr" fontAlgn="b"/>
                      <a:r>
                        <a:rPr lang="en-US" sz="1000" u="none" strike="noStrike" dirty="0">
                          <a:effectLst/>
                        </a:rPr>
                        <a:t>2011</a:t>
                      </a:r>
                      <a:endParaRPr lang="en-US" sz="1000" b="1" i="0" u="none" strike="noStrike" dirty="0">
                        <a:solidFill>
                          <a:srgbClr val="000000"/>
                        </a:solidFill>
                        <a:effectLst/>
                        <a:latin typeface="Arial"/>
                      </a:endParaRPr>
                    </a:p>
                  </a:txBody>
                  <a:tcPr marL="0" marR="0" marT="0" marB="0" anchor="b"/>
                </a:tc>
                <a:tc hMerge="1">
                  <a:txBody>
                    <a:bodyPr/>
                    <a:lstStyle/>
                    <a:p>
                      <a:endParaRPr lang="en-US"/>
                    </a:p>
                  </a:txBody>
                  <a:tcPr/>
                </a:tc>
                <a:tc gridSpan="2">
                  <a:txBody>
                    <a:bodyPr/>
                    <a:lstStyle/>
                    <a:p>
                      <a:pPr algn="ctr" fontAlgn="b"/>
                      <a:r>
                        <a:rPr lang="en-US" sz="1000" u="none" strike="noStrike" dirty="0">
                          <a:effectLst/>
                        </a:rPr>
                        <a:t>2012</a:t>
                      </a:r>
                      <a:endParaRPr lang="en-US" sz="1000" b="1" i="0" u="none" strike="noStrike" dirty="0">
                        <a:solidFill>
                          <a:srgbClr val="000000"/>
                        </a:solidFill>
                        <a:effectLst/>
                        <a:latin typeface="Arial"/>
                      </a:endParaRPr>
                    </a:p>
                  </a:txBody>
                  <a:tcPr marL="0" marR="0" marT="0" marB="0" anchor="b"/>
                </a:tc>
                <a:tc hMerge="1">
                  <a:txBody>
                    <a:bodyPr/>
                    <a:lstStyle/>
                    <a:p>
                      <a:endParaRPr lang="en-US"/>
                    </a:p>
                  </a:txBody>
                  <a:tcPr/>
                </a:tc>
              </a:tr>
              <a:tr h="158901">
                <a:tc>
                  <a:txBody>
                    <a:bodyPr/>
                    <a:lstStyle/>
                    <a:p>
                      <a:pPr algn="l" fontAlgn="b"/>
                      <a:r>
                        <a:rPr lang="en-US" sz="1000" u="none" strike="noStrike" dirty="0">
                          <a:effectLst/>
                        </a:rPr>
                        <a:t>No.</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err="1">
                          <a:effectLst/>
                        </a:rPr>
                        <a:t>Cuenta</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err="1">
                          <a:effectLst/>
                        </a:rPr>
                        <a:t>Debe</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Haber</a:t>
                      </a:r>
                      <a:endParaRPr lang="en-US" sz="1000" b="1" i="0" u="none" strike="noStrike">
                        <a:solidFill>
                          <a:srgbClr val="000000"/>
                        </a:solidFill>
                        <a:effectLst/>
                        <a:latin typeface="Arial"/>
                      </a:endParaRPr>
                    </a:p>
                  </a:txBody>
                  <a:tcPr marL="0" marR="0" marT="0" marB="0" anchor="b"/>
                </a:tc>
                <a:tc>
                  <a:txBody>
                    <a:bodyPr/>
                    <a:lstStyle/>
                    <a:p>
                      <a:pPr algn="l" fontAlgn="b"/>
                      <a:r>
                        <a:rPr lang="en-US" sz="1000" u="none" strike="noStrike" dirty="0" err="1">
                          <a:effectLst/>
                        </a:rPr>
                        <a:t>Debe</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Haber</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err="1">
                          <a:effectLst/>
                        </a:rPr>
                        <a:t>Debe</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Haber</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err="1">
                          <a:effectLst/>
                        </a:rPr>
                        <a:t>Debe</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Haber</a:t>
                      </a:r>
                      <a:endParaRPr lang="en-US" sz="1000" b="1" i="0" u="none" strike="noStrike" dirty="0">
                        <a:solidFill>
                          <a:srgbClr val="000000"/>
                        </a:solidFill>
                        <a:effectLst/>
                        <a:latin typeface="Arial"/>
                      </a:endParaRPr>
                    </a:p>
                  </a:txBody>
                  <a:tcPr marL="0" marR="0" marT="0" marB="0" anchor="b"/>
                </a:tc>
              </a:tr>
              <a:tr h="299108">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a:effectLst/>
                        </a:rPr>
                        <a:t>-------------------------------1-----------------------------------------</a:t>
                      </a:r>
                      <a:endParaRPr lang="en-US" sz="1000" b="0" i="0" u="none" strike="noStrike" dirty="0">
                        <a:solidFill>
                          <a:srgbClr val="000000"/>
                        </a:solidFill>
                        <a:effectLst/>
                        <a:latin typeface="Arial"/>
                      </a:endParaRPr>
                    </a:p>
                  </a:txBody>
                  <a:tcPr marL="0" marR="0" marT="0" marB="0" anchor="b"/>
                </a:tc>
                <a:tc gridSpan="8">
                  <a:txBody>
                    <a:bodyPr/>
                    <a:lstStyle/>
                    <a:p>
                      <a:pPr algn="ctr" fontAlgn="b"/>
                      <a:r>
                        <a:rPr lang="es-EC" sz="1000" u="none" strike="noStrike" dirty="0">
                          <a:effectLst/>
                        </a:rPr>
                        <a:t>(en miles de U.S. dólares)</a:t>
                      </a:r>
                      <a:endParaRPr lang="es-EC" sz="10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pPr algn="ctr" fontAlgn="b"/>
                      <a:endParaRPr lang="es-EC" sz="10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pPr algn="ctr" fontAlgn="b"/>
                      <a:endParaRPr lang="es-EC" sz="10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pPr algn="ctr" fontAlgn="b"/>
                      <a:endParaRPr lang="es-EC" sz="1000" b="1" i="0" u="none" strike="noStrike" dirty="0">
                        <a:solidFill>
                          <a:srgbClr val="000000"/>
                        </a:solidFill>
                        <a:effectLst/>
                        <a:latin typeface="Arial"/>
                      </a:endParaRPr>
                    </a:p>
                  </a:txBody>
                  <a:tcPr marL="0" marR="0" marT="0" marB="0" anchor="b"/>
                </a:tc>
                <a:tc hMerge="1">
                  <a:txBody>
                    <a:bodyPr/>
                    <a:lstStyle/>
                    <a:p>
                      <a:endParaRPr lang="en-US"/>
                    </a:p>
                  </a:txBody>
                  <a:tcPr/>
                </a:tc>
              </a:tr>
              <a:tr h="158901">
                <a:tc>
                  <a:txBody>
                    <a:bodyPr/>
                    <a:lstStyle/>
                    <a:p>
                      <a:pPr algn="r" fontAlgn="b"/>
                      <a:r>
                        <a:rPr lang="en-US" sz="1000" u="none" strike="noStrike">
                          <a:effectLst/>
                        </a:rPr>
                        <a:t>1401</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err="1">
                          <a:effectLst/>
                        </a:rPr>
                        <a:t>Cartera</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3,632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7,122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7,331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9,057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58901">
                <a:tc>
                  <a:txBody>
                    <a:bodyPr/>
                    <a:lstStyle/>
                    <a:p>
                      <a:pPr algn="r" fontAlgn="b"/>
                      <a:r>
                        <a:rPr lang="en-US" sz="1000" u="none" strike="noStrike">
                          <a:effectLst/>
                        </a:rPr>
                        <a:t>1401</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err="1">
                          <a:effectLst/>
                        </a:rPr>
                        <a:t>Cartera</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623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1,176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4,573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58901">
                <a:tc>
                  <a:txBody>
                    <a:bodyPr/>
                    <a:lstStyle/>
                    <a:p>
                      <a:pPr algn="r" fontAlgn="b"/>
                      <a:r>
                        <a:rPr lang="en-US" sz="1000" u="none" strike="noStrike">
                          <a:effectLst/>
                        </a:rPr>
                        <a:t>2901</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err="1">
                          <a:effectLst/>
                        </a:rPr>
                        <a:t>Ingresos</a:t>
                      </a:r>
                      <a:r>
                        <a:rPr lang="en-US" sz="1000" u="none" strike="noStrike" dirty="0">
                          <a:effectLst/>
                        </a:rPr>
                        <a:t> </a:t>
                      </a:r>
                      <a:r>
                        <a:rPr lang="en-US" sz="1000" u="none" strike="noStrike" dirty="0" err="1">
                          <a:effectLst/>
                        </a:rPr>
                        <a:t>diferidos</a:t>
                      </a:r>
                      <a:r>
                        <a:rPr lang="en-US" sz="1000" u="none" strike="noStrike" dirty="0">
                          <a:effectLst/>
                        </a:rPr>
                        <a:t> </a:t>
                      </a:r>
                      <a:r>
                        <a:rPr lang="en-US" sz="1000" u="none" strike="noStrike" dirty="0" err="1">
                          <a:effectLst/>
                        </a:rPr>
                        <a:t>por</a:t>
                      </a:r>
                      <a:r>
                        <a:rPr lang="en-US" sz="1000" u="none" strike="noStrike" dirty="0">
                          <a:effectLst/>
                        </a:rPr>
                        <a:t> </a:t>
                      </a:r>
                      <a:r>
                        <a:rPr lang="en-US" sz="1000" u="none" strike="noStrike" dirty="0" err="1">
                          <a:effectLst/>
                        </a:rPr>
                        <a:t>compra</a:t>
                      </a:r>
                      <a:r>
                        <a:rPr lang="en-US" sz="1000" u="none" strike="noStrike" dirty="0">
                          <a:effectLst/>
                        </a:rPr>
                        <a:t> de </a:t>
                      </a:r>
                      <a:r>
                        <a:rPr lang="en-US" sz="1000" u="none" strike="noStrike" dirty="0" err="1">
                          <a:effectLst/>
                        </a:rPr>
                        <a:t>cartera</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1,148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3,257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3,998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2,394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58901">
                <a:tc>
                  <a:txBody>
                    <a:bodyPr/>
                    <a:lstStyle/>
                    <a:p>
                      <a:pPr algn="r" fontAlgn="b"/>
                      <a:r>
                        <a:rPr lang="en-US" sz="1000" u="none" strike="noStrike">
                          <a:effectLst/>
                        </a:rPr>
                        <a:t>1401</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err="1">
                          <a:effectLst/>
                        </a:rPr>
                        <a:t>Cartera</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1,148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3,257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3,998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2,394 </a:t>
                      </a:r>
                      <a:endParaRPr lang="en-US" sz="1000" b="0" i="0" u="none" strike="noStrike">
                        <a:solidFill>
                          <a:srgbClr val="000000"/>
                        </a:solidFill>
                        <a:effectLst/>
                        <a:latin typeface="Arial"/>
                      </a:endParaRPr>
                    </a:p>
                  </a:txBody>
                  <a:tcPr marL="0" marR="0" marT="0" marB="0" anchor="b"/>
                </a:tc>
              </a:tr>
              <a:tr h="158901">
                <a:tc>
                  <a:txBody>
                    <a:bodyPr/>
                    <a:lstStyle/>
                    <a:p>
                      <a:pPr algn="r" fontAlgn="b"/>
                      <a:r>
                        <a:rPr lang="en-US" sz="1000" u="none" strike="noStrike">
                          <a:effectLst/>
                        </a:rPr>
                        <a:t>1603</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err="1">
                          <a:effectLst/>
                        </a:rPr>
                        <a:t>interese</a:t>
                      </a:r>
                      <a:r>
                        <a:rPr lang="en-US" sz="1000" u="none" strike="noStrike" dirty="0">
                          <a:effectLst/>
                        </a:rPr>
                        <a:t> </a:t>
                      </a:r>
                      <a:r>
                        <a:rPr lang="en-US" sz="1000" u="none" strike="noStrike" dirty="0" err="1">
                          <a:effectLst/>
                        </a:rPr>
                        <a:t>por</a:t>
                      </a:r>
                      <a:r>
                        <a:rPr lang="en-US" sz="1000" u="none" strike="noStrike" dirty="0">
                          <a:effectLst/>
                        </a:rPr>
                        <a:t> </a:t>
                      </a:r>
                      <a:r>
                        <a:rPr lang="en-US" sz="1000" u="none" strike="noStrike" dirty="0" err="1">
                          <a:effectLst/>
                        </a:rPr>
                        <a:t>cobrar</a:t>
                      </a:r>
                      <a:r>
                        <a:rPr lang="en-US" sz="1000" u="none" strike="noStrike" dirty="0">
                          <a:effectLst/>
                        </a:rPr>
                        <a:t> </a:t>
                      </a:r>
                      <a:r>
                        <a:rPr lang="en-US" sz="1000" u="none" strike="noStrike" dirty="0" err="1">
                          <a:effectLst/>
                        </a:rPr>
                        <a:t>cartera</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3,632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7,122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7,331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9,057 </a:t>
                      </a:r>
                      <a:endParaRPr lang="en-US" sz="1000" b="0" i="0" u="none" strike="noStrike">
                        <a:solidFill>
                          <a:srgbClr val="000000"/>
                        </a:solidFill>
                        <a:effectLst/>
                        <a:latin typeface="Arial"/>
                      </a:endParaRPr>
                    </a:p>
                  </a:txBody>
                  <a:tcPr marL="0" marR="0" marT="0" marB="0" anchor="b"/>
                </a:tc>
              </a:tr>
              <a:tr h="158901">
                <a:tc>
                  <a:txBody>
                    <a:bodyPr/>
                    <a:lstStyle/>
                    <a:p>
                      <a:pPr algn="r" fontAlgn="b"/>
                      <a:r>
                        <a:rPr lang="en-US" sz="1000" u="none" strike="noStrike">
                          <a:effectLst/>
                        </a:rPr>
                        <a:t>1603</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err="1">
                          <a:effectLst/>
                        </a:rPr>
                        <a:t>interese</a:t>
                      </a:r>
                      <a:r>
                        <a:rPr lang="en-US" sz="1000" u="none" strike="noStrike" dirty="0">
                          <a:effectLst/>
                        </a:rPr>
                        <a:t> </a:t>
                      </a:r>
                      <a:r>
                        <a:rPr lang="en-US" sz="1000" u="none" strike="noStrike" dirty="0" err="1">
                          <a:effectLst/>
                        </a:rPr>
                        <a:t>por</a:t>
                      </a:r>
                      <a:r>
                        <a:rPr lang="en-US" sz="1000" u="none" strike="noStrike" dirty="0">
                          <a:effectLst/>
                        </a:rPr>
                        <a:t> </a:t>
                      </a:r>
                      <a:r>
                        <a:rPr lang="en-US" sz="1000" u="none" strike="noStrike" dirty="0" err="1">
                          <a:effectLst/>
                        </a:rPr>
                        <a:t>cobrar</a:t>
                      </a:r>
                      <a:r>
                        <a:rPr lang="en-US" sz="1000" u="none" strike="noStrike" dirty="0">
                          <a:effectLst/>
                        </a:rPr>
                        <a:t> </a:t>
                      </a:r>
                      <a:r>
                        <a:rPr lang="en-US" sz="1000" u="none" strike="noStrike" dirty="0" err="1">
                          <a:effectLst/>
                        </a:rPr>
                        <a:t>cartera</a:t>
                      </a:r>
                      <a:r>
                        <a:rPr lang="en-US" sz="1000" u="none" strike="noStrike" dirty="0">
                          <a:effectLst/>
                        </a:rPr>
                        <a:t> </a:t>
                      </a:r>
                      <a:r>
                        <a:rPr lang="en-US" sz="1000" u="none" strike="noStrike" dirty="0" err="1">
                          <a:effectLst/>
                        </a:rPr>
                        <a:t>restructurados</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a:effectLst/>
                        </a:rPr>
                        <a:t>          623 </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1,176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4,573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317801">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s-EC" sz="1000" u="none" strike="noStrike" dirty="0">
                          <a:effectLst/>
                        </a:rPr>
                        <a:t>V/.Asiento para transferir los intereses de cartera y el descuento para revelar el costo amortizado</a:t>
                      </a:r>
                      <a:endParaRPr lang="es-EC"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58901">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-------------------------------2-----------------------------------------</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58901">
                <a:tc>
                  <a:txBody>
                    <a:bodyPr/>
                    <a:lstStyle/>
                    <a:p>
                      <a:pPr algn="r" fontAlgn="b"/>
                      <a:r>
                        <a:rPr lang="en-US" sz="1000" u="none" strike="noStrike">
                          <a:effectLst/>
                        </a:rPr>
                        <a:t>1499</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provisiones acumuladas</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3,000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a:effectLst/>
                        </a:rPr>
                        <a:t>     1,000 </a:t>
                      </a:r>
                      <a:endParaRPr lang="en-US" sz="1000" b="0" i="0" u="none" strike="noStrike" dirty="0">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a:effectLst/>
                        </a:rPr>
                        <a:t>     5,711 </a:t>
                      </a:r>
                      <a:endParaRPr lang="en-US" sz="1000" b="0" i="0" u="none" strike="noStrike" dirty="0">
                        <a:solidFill>
                          <a:srgbClr val="000000"/>
                        </a:solidFill>
                        <a:effectLst/>
                        <a:latin typeface="Arial"/>
                      </a:endParaRPr>
                    </a:p>
                  </a:txBody>
                  <a:tcPr marL="0" marR="0" marT="0" marB="0" anchor="b"/>
                </a:tc>
                <a:tc>
                  <a:txBody>
                    <a:bodyPr/>
                    <a:lstStyle/>
                    <a:p>
                      <a:pPr algn="l" fontAlgn="b"/>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9,711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58901">
                <a:tc>
                  <a:txBody>
                    <a:bodyPr/>
                    <a:lstStyle/>
                    <a:p>
                      <a:pPr algn="r" fontAlgn="b"/>
                      <a:r>
                        <a:rPr lang="en-US" sz="1000" u="none" strike="noStrike">
                          <a:effectLst/>
                        </a:rPr>
                        <a:t>3300</a:t>
                      </a:r>
                      <a:endParaRPr lang="en-US" sz="1000" b="0" i="0" u="none" strike="noStrike">
                        <a:solidFill>
                          <a:srgbClr val="000000"/>
                        </a:solidFill>
                        <a:effectLst/>
                        <a:latin typeface="Arial"/>
                      </a:endParaRPr>
                    </a:p>
                  </a:txBody>
                  <a:tcPr marL="0" marR="0" marT="0" marB="0" anchor="b"/>
                </a:tc>
                <a:tc>
                  <a:txBody>
                    <a:bodyPr/>
                    <a:lstStyle/>
                    <a:p>
                      <a:pPr algn="l" fontAlgn="b"/>
                      <a:r>
                        <a:rPr lang="es-EC" sz="1000" u="none" strike="noStrike">
                          <a:effectLst/>
                        </a:rPr>
                        <a:t>Efectos por primera vez /Utilidades del ejercicio</a:t>
                      </a:r>
                      <a:endParaRPr lang="es-EC"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3,000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1,000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a:effectLst/>
                        </a:rPr>
                        <a:t>     5,711 </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     9,711 </a:t>
                      </a:r>
                      <a:endParaRPr lang="en-US" sz="1000" b="0" i="0" u="none" strike="noStrike" dirty="0">
                        <a:solidFill>
                          <a:srgbClr val="000000"/>
                        </a:solidFill>
                        <a:effectLst/>
                        <a:latin typeface="Arial"/>
                      </a:endParaRPr>
                    </a:p>
                  </a:txBody>
                  <a:tcPr marL="0" marR="0" marT="0" marB="0" anchor="b"/>
                </a:tc>
              </a:tr>
              <a:tr h="317801">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s-EC" sz="1000" u="none" strike="noStrike" dirty="0">
                          <a:effectLst/>
                        </a:rPr>
                        <a:t>v/ reversión de la provisión en función a la pérdida esperada por </a:t>
                      </a:r>
                      <a:r>
                        <a:rPr lang="es-EC" sz="1000" u="none" strike="noStrike" dirty="0" err="1">
                          <a:effectLst/>
                        </a:rPr>
                        <a:t>típo</a:t>
                      </a:r>
                      <a:r>
                        <a:rPr lang="es-EC" sz="1000" u="none" strike="noStrike" dirty="0">
                          <a:effectLst/>
                        </a:rPr>
                        <a:t> de crédito</a:t>
                      </a:r>
                      <a:endParaRPr lang="es-EC"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r>
            </a:tbl>
          </a:graphicData>
        </a:graphic>
      </p:graphicFrame>
      <p:pic>
        <p:nvPicPr>
          <p:cNvPr id="6" name="Content Placeholder 5"/>
          <p:cNvPicPr>
            <a:picLocks noGrp="1" noChangeAspect="1"/>
          </p:cNvPicPr>
          <p:nvPr>
            <p:ph idx="14"/>
          </p:nvPr>
        </p:nvPicPr>
        <p:blipFill>
          <a:blip r:embed="rId3">
            <a:extLst>
              <a:ext uri="{28A0092B-C50C-407E-A947-70E740481C1C}">
                <a14:useLocalDpi xmlns:a14="http://schemas.microsoft.com/office/drawing/2010/main" val="0"/>
              </a:ext>
            </a:extLst>
          </a:blip>
          <a:stretch>
            <a:fillRect/>
          </a:stretch>
        </p:blipFill>
        <p:spPr>
          <a:xfrm>
            <a:off x="5742503" y="6475228"/>
            <a:ext cx="3401498" cy="286248"/>
          </a:xfrm>
        </p:spPr>
      </p:pic>
      <p:sp>
        <p:nvSpPr>
          <p:cNvPr id="2" name="Text Placeholder 1"/>
          <p:cNvSpPr>
            <a:spLocks noGrp="1"/>
          </p:cNvSpPr>
          <p:nvPr>
            <p:ph type="body" idx="13"/>
          </p:nvPr>
        </p:nvSpPr>
        <p:spPr/>
        <p:txBody>
          <a:bodyPr/>
          <a:lstStyle/>
          <a:p>
            <a:endParaRPr lang="en-US"/>
          </a:p>
        </p:txBody>
      </p:sp>
      <p:sp>
        <p:nvSpPr>
          <p:cNvPr id="10" name="Rectangle 9"/>
          <p:cNvSpPr/>
          <p:nvPr/>
        </p:nvSpPr>
        <p:spPr>
          <a:xfrm>
            <a:off x="637953" y="398470"/>
            <a:ext cx="7751135" cy="338554"/>
          </a:xfrm>
          <a:prstGeom prst="rect">
            <a:avLst/>
          </a:prstGeom>
        </p:spPr>
        <p:txBody>
          <a:bodyPr wrap="square">
            <a:spAutoFit/>
          </a:bodyPr>
          <a:lstStyle/>
          <a:p>
            <a:r>
              <a:rPr lang="es-EC" sz="1600" b="1" dirty="0" smtClean="0">
                <a:solidFill>
                  <a:schemeClr val="tx2"/>
                </a:solidFill>
                <a:ea typeface="+mj-ea"/>
                <a:cs typeface="+mj-cs"/>
              </a:rPr>
              <a:t>4.1.2</a:t>
            </a:r>
            <a:r>
              <a:rPr lang="es-EC" sz="1600" b="1" dirty="0">
                <a:solidFill>
                  <a:schemeClr val="tx2"/>
                </a:solidFill>
                <a:ea typeface="+mj-ea"/>
                <a:cs typeface="+mj-cs"/>
              </a:rPr>
              <a:t>.  PRINCIPALES AJUSTES EN CARTERA</a:t>
            </a:r>
            <a:endParaRPr lang="en-US" sz="1600" b="1" dirty="0">
              <a:solidFill>
                <a:schemeClr val="tx2"/>
              </a:solidFill>
              <a:ea typeface="+mj-ea"/>
              <a:cs typeface="+mj-cs"/>
            </a:endParaRPr>
          </a:p>
        </p:txBody>
      </p:sp>
      <p:sp>
        <p:nvSpPr>
          <p:cNvPr id="7" name="Rectangle 6"/>
          <p:cNvSpPr/>
          <p:nvPr/>
        </p:nvSpPr>
        <p:spPr>
          <a:xfrm>
            <a:off x="627320" y="75831"/>
            <a:ext cx="1661032" cy="430887"/>
          </a:xfrm>
          <a:prstGeom prst="rect">
            <a:avLst/>
          </a:prstGeom>
        </p:spPr>
        <p:txBody>
          <a:bodyPr wrap="none">
            <a:spAutoFit/>
          </a:bodyPr>
          <a:lstStyle/>
          <a:p>
            <a:pPr>
              <a:spcBef>
                <a:spcPct val="0"/>
              </a:spcBef>
            </a:pPr>
            <a:r>
              <a:rPr lang="es-EC" sz="2200" b="1" dirty="0">
                <a:solidFill>
                  <a:schemeClr val="tx2"/>
                </a:solidFill>
                <a:ea typeface="+mj-ea"/>
                <a:cs typeface="+mj-cs"/>
              </a:rPr>
              <a:t>Capítulo IV</a:t>
            </a:r>
            <a:endParaRPr lang="en-US" sz="2200" b="1" dirty="0">
              <a:solidFill>
                <a:schemeClr val="tx2"/>
              </a:solidFill>
              <a:ea typeface="+mj-ea"/>
              <a:cs typeface="+mj-cs"/>
            </a:endParaRPr>
          </a:p>
        </p:txBody>
      </p:sp>
    </p:spTree>
    <p:extLst>
      <p:ext uri="{BB962C8B-B14F-4D97-AF65-F5344CB8AC3E}">
        <p14:creationId xmlns:p14="http://schemas.microsoft.com/office/powerpoint/2010/main" val="4096009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63946"/>
            <a:ext cx="8424000" cy="276999"/>
          </a:xfrm>
        </p:spPr>
        <p:txBody>
          <a:bodyPr/>
          <a:lstStyle/>
          <a:p>
            <a:r>
              <a:rPr lang="es-EC" sz="1800" dirty="0" smtClean="0"/>
              <a:t>4.1.3.  OTROS AJUSTES</a:t>
            </a:r>
            <a:endParaRPr lang="en-US" sz="1800" dirty="0"/>
          </a:p>
        </p:txBody>
      </p:sp>
      <p:sp>
        <p:nvSpPr>
          <p:cNvPr id="5" name="Text Placeholder 4"/>
          <p:cNvSpPr>
            <a:spLocks noGrp="1"/>
          </p:cNvSpPr>
          <p:nvPr>
            <p:ph type="body" idx="13"/>
          </p:nvPr>
        </p:nvSpPr>
        <p:spPr>
          <a:xfrm>
            <a:off x="358775" y="765175"/>
            <a:ext cx="8424000" cy="1692771"/>
          </a:xfrm>
        </p:spPr>
        <p:txBody>
          <a:bodyPr/>
          <a:lstStyle/>
          <a:p>
            <a:pPr marL="285750" indent="-285750">
              <a:buFont typeface="Arial" pitchFamily="34" charset="0"/>
              <a:buChar char="•"/>
            </a:pPr>
            <a:r>
              <a:rPr lang="es-EC" sz="1400" dirty="0" smtClean="0"/>
              <a:t>Bienes adjudicados: US$2,355 mil reversión de provisión</a:t>
            </a:r>
          </a:p>
          <a:p>
            <a:pPr marL="285750" indent="-285750">
              <a:buFont typeface="Arial" pitchFamily="34" charset="0"/>
              <a:buChar char="•"/>
            </a:pPr>
            <a:r>
              <a:rPr lang="es-EC" sz="1400" dirty="0" smtClean="0"/>
              <a:t>Propiedades y equipos: US$13,900 mil reversión de depreciación y disminución de la depreciación</a:t>
            </a:r>
          </a:p>
          <a:p>
            <a:pPr marL="285750" indent="-285750">
              <a:buFont typeface="Arial" pitchFamily="34" charset="0"/>
              <a:buChar char="•"/>
            </a:pPr>
            <a:r>
              <a:rPr lang="es-EC" sz="1400" dirty="0" smtClean="0"/>
              <a:t>Registro de los beneficios definidos por US$500 mil</a:t>
            </a:r>
          </a:p>
          <a:p>
            <a:pPr marL="285750" indent="-285750">
              <a:buFont typeface="Arial" pitchFamily="34" charset="0"/>
              <a:buChar char="•"/>
            </a:pPr>
            <a:r>
              <a:rPr lang="es-EC" sz="1400" dirty="0" smtClean="0"/>
              <a:t>Reverso del VPP en las inversiones de subsidiarias</a:t>
            </a:r>
          </a:p>
          <a:p>
            <a:pPr marL="285750" indent="-285750">
              <a:buFont typeface="Arial" pitchFamily="34" charset="0"/>
              <a:buChar char="•"/>
            </a:pPr>
            <a:r>
              <a:rPr lang="es-EC" sz="1400" dirty="0" smtClean="0"/>
              <a:t>Registro de impuestos diferidos:</a:t>
            </a:r>
          </a:p>
          <a:p>
            <a:endParaRPr lang="es-EC" dirty="0" smtClean="0"/>
          </a:p>
          <a:p>
            <a:r>
              <a:rPr lang="es-EC" dirty="0" smtClean="0"/>
              <a:t>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42691251"/>
              </p:ext>
            </p:extLst>
          </p:nvPr>
        </p:nvGraphicFramePr>
        <p:xfrm>
          <a:off x="392260" y="2067185"/>
          <a:ext cx="8423271" cy="2742161"/>
        </p:xfrm>
        <a:graphic>
          <a:graphicData uri="http://schemas.openxmlformats.org/drawingml/2006/table">
            <a:tbl>
              <a:tblPr>
                <a:tableStyleId>{616DA210-FB5B-4158-B5E0-FEB733F419BA}</a:tableStyleId>
              </a:tblPr>
              <a:tblGrid>
                <a:gridCol w="596998"/>
                <a:gridCol w="3022305"/>
                <a:gridCol w="624982"/>
                <a:gridCol w="596998"/>
                <a:gridCol w="596998"/>
                <a:gridCol w="596998"/>
                <a:gridCol w="596998"/>
                <a:gridCol w="596998"/>
                <a:gridCol w="596998"/>
                <a:gridCol w="596998"/>
              </a:tblGrid>
              <a:tr h="158636">
                <a:tc gridSpan="2">
                  <a:txBody>
                    <a:bodyPr/>
                    <a:lstStyle/>
                    <a:p>
                      <a:pPr algn="l" fontAlgn="b"/>
                      <a:endParaRPr lang="en-US" sz="1000" b="1" i="0" u="none" strike="noStrike" dirty="0">
                        <a:solidFill>
                          <a:srgbClr val="000000"/>
                        </a:solidFill>
                        <a:effectLst/>
                        <a:latin typeface="Arial"/>
                      </a:endParaRPr>
                    </a:p>
                  </a:txBody>
                  <a:tcPr marL="0" marR="0" marT="0" marB="0" anchor="b"/>
                </a:tc>
                <a:tc hMerge="1">
                  <a:txBody>
                    <a:bodyPr/>
                    <a:lstStyle/>
                    <a:p>
                      <a:endParaRPr lang="en-US"/>
                    </a:p>
                  </a:txBody>
                  <a:tcPr/>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r>
              <a:tr h="158636">
                <a:tc gridSpan="2">
                  <a:txBody>
                    <a:bodyPr/>
                    <a:lstStyle/>
                    <a:p>
                      <a:pPr algn="l" fontAlgn="b"/>
                      <a:r>
                        <a:rPr lang="en-US" sz="1000" u="none" strike="noStrike" dirty="0" err="1">
                          <a:effectLst/>
                        </a:rPr>
                        <a:t>Ajustes</a:t>
                      </a:r>
                      <a:r>
                        <a:rPr lang="en-US" sz="1000" u="none" strike="noStrike" dirty="0">
                          <a:effectLst/>
                        </a:rPr>
                        <a:t> </a:t>
                      </a:r>
                      <a:r>
                        <a:rPr lang="en-US" sz="1000" u="none" strike="noStrike" dirty="0" err="1">
                          <a:effectLst/>
                        </a:rPr>
                        <a:t>impuestos</a:t>
                      </a:r>
                      <a:r>
                        <a:rPr lang="en-US" sz="1000" u="none" strike="noStrike" dirty="0">
                          <a:effectLst/>
                        </a:rPr>
                        <a:t> </a:t>
                      </a:r>
                      <a:r>
                        <a:rPr lang="en-US" sz="1000" u="none" strike="noStrike" dirty="0" err="1">
                          <a:effectLst/>
                        </a:rPr>
                        <a:t>diferidos</a:t>
                      </a:r>
                      <a:endParaRPr lang="en-US" sz="1000" b="1" i="0" u="none" strike="noStrike" dirty="0">
                        <a:solidFill>
                          <a:srgbClr val="000000"/>
                        </a:solidFill>
                        <a:effectLst/>
                        <a:latin typeface="Arial"/>
                      </a:endParaRPr>
                    </a:p>
                  </a:txBody>
                  <a:tcPr marL="0" marR="0" marT="0" marB="0" anchor="b"/>
                </a:tc>
                <a:tc hMerge="1">
                  <a:txBody>
                    <a:bodyPr/>
                    <a:lstStyle/>
                    <a:p>
                      <a:endParaRPr lang="en-US"/>
                    </a:p>
                  </a:txBody>
                  <a:tcPr/>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r>
              <a:tr h="158636">
                <a:tc>
                  <a:txBody>
                    <a:bodyPr/>
                    <a:lstStyle/>
                    <a:p>
                      <a:pPr algn="l" fontAlgn="b"/>
                      <a:r>
                        <a:rPr lang="en-US" sz="1000" u="none" strike="noStrike" dirty="0" err="1">
                          <a:effectLst/>
                        </a:rPr>
                        <a:t>Años</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gridSpan="2">
                  <a:txBody>
                    <a:bodyPr/>
                    <a:lstStyle/>
                    <a:p>
                      <a:pPr algn="ctr" fontAlgn="b"/>
                      <a:r>
                        <a:rPr lang="en-US" sz="1000" u="none" strike="noStrike" dirty="0">
                          <a:effectLst/>
                        </a:rPr>
                        <a:t>2009</a:t>
                      </a:r>
                      <a:endParaRPr lang="en-US" sz="1000" b="1" i="0" u="none" strike="noStrike" dirty="0">
                        <a:solidFill>
                          <a:srgbClr val="000000"/>
                        </a:solidFill>
                        <a:effectLst/>
                        <a:latin typeface="Arial"/>
                      </a:endParaRPr>
                    </a:p>
                  </a:txBody>
                  <a:tcPr marL="0" marR="0" marT="0" marB="0" anchor="b"/>
                </a:tc>
                <a:tc hMerge="1">
                  <a:txBody>
                    <a:bodyPr/>
                    <a:lstStyle/>
                    <a:p>
                      <a:endParaRPr lang="en-US"/>
                    </a:p>
                  </a:txBody>
                  <a:tcPr/>
                </a:tc>
                <a:tc gridSpan="2">
                  <a:txBody>
                    <a:bodyPr/>
                    <a:lstStyle/>
                    <a:p>
                      <a:pPr algn="ctr" fontAlgn="b"/>
                      <a:r>
                        <a:rPr lang="en-US" sz="1000" u="none" strike="noStrike" dirty="0">
                          <a:effectLst/>
                        </a:rPr>
                        <a:t>2010</a:t>
                      </a:r>
                      <a:endParaRPr lang="en-US" sz="1000" b="1" i="0" u="none" strike="noStrike" dirty="0">
                        <a:solidFill>
                          <a:srgbClr val="000000"/>
                        </a:solidFill>
                        <a:effectLst/>
                        <a:latin typeface="Arial"/>
                      </a:endParaRPr>
                    </a:p>
                  </a:txBody>
                  <a:tcPr marL="0" marR="0" marT="0" marB="0" anchor="b"/>
                </a:tc>
                <a:tc hMerge="1">
                  <a:txBody>
                    <a:bodyPr/>
                    <a:lstStyle/>
                    <a:p>
                      <a:endParaRPr lang="en-US"/>
                    </a:p>
                  </a:txBody>
                  <a:tcPr/>
                </a:tc>
                <a:tc gridSpan="2">
                  <a:txBody>
                    <a:bodyPr/>
                    <a:lstStyle/>
                    <a:p>
                      <a:pPr algn="ctr" fontAlgn="b"/>
                      <a:r>
                        <a:rPr lang="en-US" sz="1000" u="none" strike="noStrike" dirty="0">
                          <a:effectLst/>
                        </a:rPr>
                        <a:t>2011</a:t>
                      </a:r>
                      <a:endParaRPr lang="en-US" sz="1000" b="1" i="0" u="none" strike="noStrike" dirty="0">
                        <a:solidFill>
                          <a:srgbClr val="000000"/>
                        </a:solidFill>
                        <a:effectLst/>
                        <a:latin typeface="Arial"/>
                      </a:endParaRPr>
                    </a:p>
                  </a:txBody>
                  <a:tcPr marL="0" marR="0" marT="0" marB="0" anchor="b"/>
                </a:tc>
                <a:tc hMerge="1">
                  <a:txBody>
                    <a:bodyPr/>
                    <a:lstStyle/>
                    <a:p>
                      <a:endParaRPr lang="en-US"/>
                    </a:p>
                  </a:txBody>
                  <a:tcPr/>
                </a:tc>
                <a:tc gridSpan="2">
                  <a:txBody>
                    <a:bodyPr/>
                    <a:lstStyle/>
                    <a:p>
                      <a:pPr algn="ctr" fontAlgn="b"/>
                      <a:r>
                        <a:rPr lang="en-US" sz="1000" u="none" strike="noStrike">
                          <a:effectLst/>
                        </a:rPr>
                        <a:t>2012</a:t>
                      </a:r>
                      <a:endParaRPr lang="en-US" sz="1000" b="1" i="0" u="none" strike="noStrike">
                        <a:solidFill>
                          <a:srgbClr val="000000"/>
                        </a:solidFill>
                        <a:effectLst/>
                        <a:latin typeface="Arial"/>
                      </a:endParaRPr>
                    </a:p>
                  </a:txBody>
                  <a:tcPr marL="0" marR="0" marT="0" marB="0" anchor="b"/>
                </a:tc>
                <a:tc hMerge="1">
                  <a:txBody>
                    <a:bodyPr/>
                    <a:lstStyle/>
                    <a:p>
                      <a:endParaRPr lang="en-US"/>
                    </a:p>
                  </a:txBody>
                  <a:tcPr/>
                </a:tc>
              </a:tr>
              <a:tr h="158636">
                <a:tc>
                  <a:txBody>
                    <a:bodyPr/>
                    <a:lstStyle/>
                    <a:p>
                      <a:pPr algn="l" fontAlgn="b"/>
                      <a:r>
                        <a:rPr lang="en-US" sz="1000" u="none" strike="noStrike" dirty="0">
                          <a:effectLst/>
                        </a:rPr>
                        <a:t>No.</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err="1">
                          <a:effectLst/>
                        </a:rPr>
                        <a:t>Cuenta</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err="1">
                          <a:effectLst/>
                        </a:rPr>
                        <a:t>Debe</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Haber</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err="1">
                          <a:effectLst/>
                        </a:rPr>
                        <a:t>Debe</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Haber</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err="1">
                          <a:effectLst/>
                        </a:rPr>
                        <a:t>Debe</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a:effectLst/>
                        </a:rPr>
                        <a:t>Haber</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dirty="0" err="1">
                          <a:effectLst/>
                        </a:rPr>
                        <a:t>Debe</a:t>
                      </a:r>
                      <a:endParaRPr lang="en-US" sz="1000" b="1"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Haber</a:t>
                      </a:r>
                      <a:endParaRPr lang="en-US" sz="1000" b="1" i="0" u="none" strike="noStrike">
                        <a:solidFill>
                          <a:srgbClr val="000000"/>
                        </a:solidFill>
                        <a:effectLst/>
                        <a:latin typeface="Arial"/>
                      </a:endParaRPr>
                    </a:p>
                  </a:txBody>
                  <a:tcPr marL="0" marR="0" marT="0" marB="0" anchor="b"/>
                </a:tc>
              </a:tr>
              <a:tr h="298609">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dirty="0">
                        <a:solidFill>
                          <a:srgbClr val="000000"/>
                        </a:solidFill>
                        <a:effectLst/>
                        <a:latin typeface="Arial"/>
                      </a:endParaRPr>
                    </a:p>
                  </a:txBody>
                  <a:tcPr marL="0" marR="0" marT="0" marB="0" anchor="b"/>
                </a:tc>
                <a:tc gridSpan="8">
                  <a:txBody>
                    <a:bodyPr/>
                    <a:lstStyle/>
                    <a:p>
                      <a:pPr algn="ctr" fontAlgn="b"/>
                      <a:r>
                        <a:rPr lang="es-EC" sz="1000" u="none" strike="noStrike" dirty="0">
                          <a:effectLst/>
                        </a:rPr>
                        <a:t>(en miles de U.S. dólares)</a:t>
                      </a:r>
                      <a:endParaRPr lang="es-EC" sz="10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pPr algn="ctr" fontAlgn="b"/>
                      <a:endParaRPr lang="es-EC" sz="10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pPr algn="ctr" fontAlgn="b"/>
                      <a:endParaRPr lang="es-EC" sz="1000" b="1"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pPr algn="ctr" fontAlgn="b"/>
                      <a:endParaRPr lang="es-EC" sz="1000" b="1" i="0" u="none" strike="noStrike" dirty="0">
                        <a:solidFill>
                          <a:srgbClr val="000000"/>
                        </a:solidFill>
                        <a:effectLst/>
                        <a:latin typeface="Arial"/>
                      </a:endParaRPr>
                    </a:p>
                  </a:txBody>
                  <a:tcPr marL="0" marR="0" marT="0" marB="0" anchor="b"/>
                </a:tc>
                <a:tc hMerge="1">
                  <a:txBody>
                    <a:bodyPr/>
                    <a:lstStyle/>
                    <a:p>
                      <a:endParaRPr lang="en-US"/>
                    </a:p>
                  </a:txBody>
                  <a:tcPr/>
                </a:tc>
              </a:tr>
              <a:tr h="158636">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dirty="0">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86631">
                <a:tc>
                  <a:txBody>
                    <a:bodyPr/>
                    <a:lstStyle/>
                    <a:p>
                      <a:pPr algn="r" fontAlgn="b"/>
                      <a:r>
                        <a:rPr lang="en-US" sz="1000" u="none" strike="noStrike">
                          <a:effectLst/>
                        </a:rPr>
                        <a:t>3300</a:t>
                      </a:r>
                      <a:endParaRPr lang="en-US" sz="10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Efectos por primera vez /Gasto impuesto diferido</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1,247 </a:t>
                      </a:r>
                      <a:endParaRPr lang="en-US" sz="1100" b="0" i="0" u="none" strike="noStrike" dirty="0">
                        <a:solidFill>
                          <a:srgbClr val="000000"/>
                        </a:solidFill>
                        <a:effectLst/>
                        <a:latin typeface="Calibri"/>
                      </a:endParaRPr>
                    </a:p>
                  </a:txBody>
                  <a:tcPr marL="0" marR="0" marT="0" marB="0" anchor="b"/>
                </a:tc>
                <a:tc>
                  <a:txBody>
                    <a:bodyPr/>
                    <a:lstStyle/>
                    <a:p>
                      <a:pPr algn="r"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000" u="none" strike="noStrike">
                          <a:effectLst/>
                        </a:rPr>
                        <a:t>405</a:t>
                      </a:r>
                      <a:endParaRPr lang="en-US" sz="1000" b="0" i="0" u="none" strike="noStrike">
                        <a:solidFill>
                          <a:srgbClr val="000000"/>
                        </a:solidFill>
                        <a:effectLst/>
                        <a:latin typeface="Arial"/>
                      </a:endParaRPr>
                    </a:p>
                  </a:txBody>
                  <a:tcPr marL="0" marR="0" marT="0" marB="0" anchor="b"/>
                </a:tc>
                <a:tc>
                  <a:txBody>
                    <a:bodyPr/>
                    <a:lstStyle/>
                    <a:p>
                      <a:pPr algn="r" fontAlgn="b"/>
                      <a:endParaRPr lang="en-US" sz="1000" b="0" i="0" u="none" strike="noStrike" dirty="0">
                        <a:solidFill>
                          <a:srgbClr val="000000"/>
                        </a:solidFill>
                        <a:effectLst/>
                        <a:latin typeface="Arial"/>
                      </a:endParaRPr>
                    </a:p>
                  </a:txBody>
                  <a:tcPr marL="0" marR="0" marT="0" marB="0" anchor="b"/>
                </a:tc>
                <a:tc>
                  <a:txBody>
                    <a:bodyPr/>
                    <a:lstStyle/>
                    <a:p>
                      <a:pPr algn="r" fontAlgn="b"/>
                      <a:r>
                        <a:rPr lang="en-US" sz="1000" u="none" strike="noStrike">
                          <a:effectLst/>
                        </a:rPr>
                        <a:t>1179</a:t>
                      </a:r>
                      <a:endParaRPr lang="en-US" sz="1000" b="0" i="0" u="none" strike="noStrike">
                        <a:solidFill>
                          <a:srgbClr val="000000"/>
                        </a:solidFill>
                        <a:effectLst/>
                        <a:latin typeface="Arial"/>
                      </a:endParaRPr>
                    </a:p>
                  </a:txBody>
                  <a:tcPr marL="0" marR="0" marT="0" marB="0" anchor="b"/>
                </a:tc>
                <a:tc>
                  <a:txBody>
                    <a:bodyPr/>
                    <a:lstStyle/>
                    <a:p>
                      <a:pPr algn="r" fontAlgn="b"/>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86631">
                <a:tc>
                  <a:txBody>
                    <a:bodyPr/>
                    <a:lstStyle/>
                    <a:p>
                      <a:pPr algn="r" fontAlgn="b"/>
                      <a:r>
                        <a:rPr lang="en-US" sz="1000" u="none" strike="noStrike">
                          <a:effectLst/>
                        </a:rPr>
                        <a:t>2507</a:t>
                      </a:r>
                      <a:endParaRPr lang="en-US" sz="10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Impuesto diferidos</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        1,247 </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r" fontAlgn="b"/>
                      <a:r>
                        <a:rPr lang="en-US" sz="1000" u="none" strike="noStrike">
                          <a:effectLst/>
                        </a:rPr>
                        <a:t>405</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1179</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317273">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s-EC" sz="1000" u="none" strike="noStrike">
                          <a:effectLst/>
                        </a:rPr>
                        <a:t>v/registral el pasivo por impuestos diferidos originada principalmente por reversión de provisiones</a:t>
                      </a:r>
                      <a:endParaRPr lang="es-EC"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r"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r"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58636">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-------------------------------2------------------------------------</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86631">
                <a:tc>
                  <a:txBody>
                    <a:bodyPr/>
                    <a:lstStyle/>
                    <a:p>
                      <a:pPr algn="r" fontAlgn="b"/>
                      <a:r>
                        <a:rPr lang="en-US" sz="1000" u="none" strike="noStrike">
                          <a:effectLst/>
                        </a:rPr>
                        <a:t>2507</a:t>
                      </a:r>
                      <a:endParaRPr lang="en-US" sz="1000" b="0" i="0" u="none" strike="noStrike">
                        <a:solidFill>
                          <a:srgbClr val="000000"/>
                        </a:solidFill>
                        <a:effectLst/>
                        <a:latin typeface="Arial"/>
                      </a:endParaRPr>
                    </a:p>
                  </a:txBody>
                  <a:tcPr marL="0" marR="0" marT="0" marB="0" anchor="b"/>
                </a:tc>
                <a:tc>
                  <a:txBody>
                    <a:bodyPr/>
                    <a:lstStyle/>
                    <a:p>
                      <a:pPr algn="l" fontAlgn="b"/>
                      <a:r>
                        <a:rPr lang="en-US" sz="1100" u="none" strike="noStrike">
                          <a:effectLst/>
                        </a:rPr>
                        <a:t>Impuesto diferidos</a:t>
                      </a:r>
                      <a:endParaRPr lang="en-US" sz="1100" b="0" i="0" u="none" strike="noStrike">
                        <a:solidFill>
                          <a:srgbClr val="000000"/>
                        </a:solidFill>
                        <a:effectLst/>
                        <a:latin typeface="Calibri"/>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endParaRPr lang="en-US" sz="1000" b="0" i="0" u="none" strike="noStrike" dirty="0">
                        <a:solidFill>
                          <a:srgbClr val="000000"/>
                        </a:solidFill>
                        <a:effectLst/>
                        <a:latin typeface="Arial"/>
                      </a:endParaRPr>
                    </a:p>
                  </a:txBody>
                  <a:tcPr marL="0" marR="0" marT="0" marB="0" anchor="b"/>
                </a:tc>
                <a:tc>
                  <a:txBody>
                    <a:bodyPr/>
                    <a:lstStyle/>
                    <a:p>
                      <a:pPr algn="r" fontAlgn="b"/>
                      <a:r>
                        <a:rPr lang="en-US" sz="1000" u="none" strike="noStrike" dirty="0">
                          <a:effectLst/>
                        </a:rPr>
                        <a:t>296</a:t>
                      </a:r>
                      <a:endParaRPr lang="en-US" sz="1000" b="0" i="0" u="none" strike="noStrike" dirty="0">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r>
              <a:tr h="158636">
                <a:tc>
                  <a:txBody>
                    <a:bodyPr/>
                    <a:lstStyle/>
                    <a:p>
                      <a:pPr algn="r" fontAlgn="b"/>
                      <a:r>
                        <a:rPr lang="en-US" sz="1000" u="none" strike="noStrike">
                          <a:effectLst/>
                        </a:rPr>
                        <a:t>5903</a:t>
                      </a:r>
                      <a:endParaRPr lang="en-US" sz="1000" b="0" i="0" u="none" strike="noStrike">
                        <a:solidFill>
                          <a:srgbClr val="000000"/>
                        </a:solidFill>
                        <a:effectLst/>
                        <a:latin typeface="Arial"/>
                      </a:endParaRPr>
                    </a:p>
                  </a:txBody>
                  <a:tcPr marL="0" marR="0" marT="0" marB="0" anchor="b"/>
                </a:tc>
                <a:tc>
                  <a:txBody>
                    <a:bodyPr/>
                    <a:lstStyle/>
                    <a:p>
                      <a:pPr algn="l" fontAlgn="b"/>
                      <a:r>
                        <a:rPr lang="en-US" sz="1000" u="none" strike="noStrike">
                          <a:effectLst/>
                        </a:rPr>
                        <a:t>Ingreso por impuestos diferidos</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endParaRPr lang="en-US" sz="1000" b="0" i="0" u="none" strike="noStrike" dirty="0">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c>
                  <a:txBody>
                    <a:bodyPr/>
                    <a:lstStyle/>
                    <a:p>
                      <a:pPr algn="r" fontAlgn="b"/>
                      <a:r>
                        <a:rPr lang="en-US" sz="1000" u="none" strike="noStrike">
                          <a:effectLst/>
                        </a:rPr>
                        <a:t>296</a:t>
                      </a:r>
                      <a:endParaRPr lang="en-US" sz="1000" b="0" i="0" u="none" strike="noStrike">
                        <a:solidFill>
                          <a:srgbClr val="000000"/>
                        </a:solidFill>
                        <a:effectLst/>
                        <a:latin typeface="Arial"/>
                      </a:endParaRPr>
                    </a:p>
                  </a:txBody>
                  <a:tcPr marL="0" marR="0" marT="0" marB="0" anchor="b"/>
                </a:tc>
              </a:tr>
              <a:tr h="158636">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l" fontAlgn="b"/>
                      <a:r>
                        <a:rPr lang="es-EC" sz="1000" u="none" strike="noStrike">
                          <a:effectLst/>
                        </a:rPr>
                        <a:t>v/registral el ingreso de por impuesto diferido</a:t>
                      </a:r>
                      <a:endParaRPr lang="es-EC"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a:effectLst/>
                        </a:rPr>
                        <a:t> </a:t>
                      </a:r>
                      <a:endParaRPr lang="en-US" sz="1000" b="0" i="0" u="none" strike="noStrike">
                        <a:solidFill>
                          <a:srgbClr val="000000"/>
                        </a:solidFill>
                        <a:effectLst/>
                        <a:latin typeface="Arial"/>
                      </a:endParaRPr>
                    </a:p>
                  </a:txBody>
                  <a:tcPr marL="0" marR="0" marT="0" marB="0" anchor="b"/>
                </a:tc>
                <a:tc>
                  <a:txBody>
                    <a:bodyPr/>
                    <a:lstStyle/>
                    <a:p>
                      <a:pPr algn="r" fontAlgn="b"/>
                      <a:r>
                        <a:rPr lang="en-US" sz="1000" u="none" strike="noStrike" dirty="0">
                          <a:effectLst/>
                        </a:rPr>
                        <a:t> </a:t>
                      </a:r>
                      <a:endParaRPr lang="en-US" sz="1000" b="0" i="0" u="none" strike="noStrike" dirty="0">
                        <a:solidFill>
                          <a:srgbClr val="000000"/>
                        </a:solidFill>
                        <a:effectLst/>
                        <a:latin typeface="Arial"/>
                      </a:endParaRPr>
                    </a:p>
                  </a:txBody>
                  <a:tcPr marL="0" marR="0" marT="0" marB="0" anchor="b"/>
                </a:tc>
              </a:tr>
            </a:tbl>
          </a:graphicData>
        </a:graphic>
      </p:graphicFrame>
      <p:pic>
        <p:nvPicPr>
          <p:cNvPr id="9" name="Content Placeholder 5"/>
          <p:cNvPicPr>
            <a:picLocks noGrp="1" noChangeAspect="1"/>
          </p:cNvPicPr>
          <p:nvPr>
            <p:ph idx="14"/>
          </p:nvPr>
        </p:nvPicPr>
        <p:blipFill>
          <a:blip r:embed="rId3">
            <a:extLst>
              <a:ext uri="{28A0092B-C50C-407E-A947-70E740481C1C}">
                <a14:useLocalDpi xmlns:a14="http://schemas.microsoft.com/office/drawing/2010/main" val="0"/>
              </a:ext>
            </a:extLst>
          </a:blip>
          <a:stretch>
            <a:fillRect/>
          </a:stretch>
        </p:blipFill>
        <p:spPr>
          <a:xfrm>
            <a:off x="5774400" y="6510175"/>
            <a:ext cx="3114419" cy="272567"/>
          </a:xfrm>
        </p:spPr>
      </p:pic>
    </p:spTree>
    <p:extLst>
      <p:ext uri="{BB962C8B-B14F-4D97-AF65-F5344CB8AC3E}">
        <p14:creationId xmlns:p14="http://schemas.microsoft.com/office/powerpoint/2010/main" val="2272413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63946"/>
            <a:ext cx="8424000" cy="307777"/>
          </a:xfrm>
        </p:spPr>
        <p:txBody>
          <a:bodyPr/>
          <a:lstStyle/>
          <a:p>
            <a:r>
              <a:rPr lang="es-EC" sz="2000" dirty="0" smtClean="0"/>
              <a:t>4.2. Estados Financieros del Banco bajo NIIF</a:t>
            </a:r>
            <a:endParaRPr lang="en-US" sz="2000" dirty="0"/>
          </a:p>
        </p:txBody>
      </p:sp>
      <p:sp>
        <p:nvSpPr>
          <p:cNvPr id="4" name="Content Placeholder 3"/>
          <p:cNvSpPr>
            <a:spLocks noGrp="1"/>
          </p:cNvSpPr>
          <p:nvPr>
            <p:ph idx="14"/>
          </p:nvPr>
        </p:nvSpPr>
        <p:spPr>
          <a:xfrm>
            <a:off x="361225" y="6166885"/>
            <a:ext cx="8782775" cy="361507"/>
          </a:xfrm>
        </p:spPr>
        <p:txBody>
          <a:bodyPr/>
          <a:lstStyle/>
          <a:p>
            <a:r>
              <a:rPr lang="es-EC" sz="800" b="1" dirty="0" smtClean="0">
                <a:solidFill>
                  <a:srgbClr val="FF0000"/>
                </a:solidFill>
                <a:effectLst>
                  <a:outerShdw blurRad="38100" dist="38100" dir="2700000" algn="tl">
                    <a:srgbClr val="000000">
                      <a:alpha val="43137"/>
                    </a:srgbClr>
                  </a:outerShdw>
                </a:effectLst>
              </a:rPr>
              <a:t>TOTAL ACTIVOS (SBS)				703,088            	         905,919  	                   1046160                              1,213,264</a:t>
            </a:r>
            <a:r>
              <a:rPr lang="es-EC" sz="800" dirty="0" smtClean="0">
                <a:solidFill>
                  <a:srgbClr val="FF0000"/>
                </a:solidFill>
                <a:effectLst>
                  <a:outerShdw blurRad="38100" dist="38100" dir="2700000" algn="tl">
                    <a:srgbClr val="000000">
                      <a:alpha val="43137"/>
                    </a:srgbClr>
                  </a:outerShdw>
                </a:effectLst>
              </a:rPr>
              <a:t>	</a:t>
            </a:r>
            <a:r>
              <a:rPr lang="es-EC" sz="800" dirty="0" smtClean="0"/>
              <a:t>	</a:t>
            </a:r>
            <a:endParaRPr lang="en-US" sz="800" dirty="0"/>
          </a:p>
        </p:txBody>
      </p:sp>
      <p:sp>
        <p:nvSpPr>
          <p:cNvPr id="6" name="Text Placeholder 5"/>
          <p:cNvSpPr>
            <a:spLocks noGrp="1"/>
          </p:cNvSpPr>
          <p:nvPr>
            <p:ph type="body" idx="13"/>
          </p:nvPr>
        </p:nvSpPr>
        <p:spPr/>
        <p:txBody>
          <a:bodyPr/>
          <a:lstStyle/>
          <a:p>
            <a:endParaRPr 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3438"/>
            <a:ext cx="9144000" cy="51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Content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3255" y="6528392"/>
            <a:ext cx="3220745" cy="31172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63946"/>
            <a:ext cx="8424000" cy="307777"/>
          </a:xfrm>
        </p:spPr>
        <p:txBody>
          <a:bodyPr/>
          <a:lstStyle/>
          <a:p>
            <a:r>
              <a:rPr lang="es-EC" sz="2000" dirty="0" smtClean="0"/>
              <a:t>4.3. Estados Financieros del Banco bajo NIIF</a:t>
            </a:r>
            <a:endParaRPr lang="en-US" sz="20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1042988"/>
            <a:ext cx="9134475"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Content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3255" y="6528392"/>
            <a:ext cx="3220745" cy="311722"/>
          </a:xfrm>
          <a:prstGeom prst="rect">
            <a:avLst/>
          </a:prstGeom>
        </p:spPr>
      </p:pic>
      <p:sp>
        <p:nvSpPr>
          <p:cNvPr id="6" name="Content Placeholder 3"/>
          <p:cNvSpPr txBox="1">
            <a:spLocks/>
          </p:cNvSpPr>
          <p:nvPr/>
        </p:nvSpPr>
        <p:spPr>
          <a:xfrm>
            <a:off x="223285" y="6166885"/>
            <a:ext cx="8920716" cy="361507"/>
          </a:xfrm>
          <a:prstGeom prst="rect">
            <a:avLst/>
          </a:prstGeom>
        </p:spPr>
        <p:txBody>
          <a:bodyPr vert="horz" lIns="0" tIns="0" rIns="0" bIns="0" rtlCol="0" anchor="t" anchorCtr="0">
            <a:noAutofit/>
          </a:bodyPr>
          <a:lstStyle>
            <a:lvl1pPr marL="0" indent="0" algn="l" defTabSz="914400" rtl="0" eaLnBrk="1" latinLnBrk="0" hangingPunct="1">
              <a:spcBef>
                <a:spcPts val="1000"/>
              </a:spcBef>
              <a:spcAft>
                <a:spcPts val="0"/>
              </a:spcAft>
              <a:buFont typeface="Arial" pitchFamily="34" charset="0"/>
              <a:buNone/>
              <a:defRPr lang="en-US" sz="1800" kern="1200">
                <a:solidFill>
                  <a:schemeClr val="tx2"/>
                </a:solidFill>
                <a:latin typeface="+mn-lt"/>
                <a:ea typeface="+mj-ea"/>
                <a:cs typeface="+mj-cs"/>
              </a:defRPr>
            </a:lvl1pPr>
            <a:lvl2pPr marL="180000" indent="-180000" algn="l" defTabSz="914400" rtl="0" eaLnBrk="1" latinLnBrk="0" hangingPunct="1">
              <a:spcBef>
                <a:spcPts val="400"/>
              </a:spcBef>
              <a:spcAft>
                <a:spcPts val="0"/>
              </a:spcAft>
              <a:buFont typeface="Arial" pitchFamily="34" charset="0"/>
              <a:buChar char="•"/>
              <a:defRPr lang="en-US" sz="1800" kern="1200" dirty="0" smtClean="0">
                <a:solidFill>
                  <a:schemeClr val="tx2"/>
                </a:solidFill>
                <a:latin typeface="+mn-lt"/>
                <a:ea typeface="+mj-ea"/>
                <a:cs typeface="+mj-cs"/>
              </a:defRPr>
            </a:lvl2pPr>
            <a:lvl3pPr marL="360000" indent="-180000" algn="l" defTabSz="914400" rtl="0" eaLnBrk="1" latinLnBrk="0" hangingPunct="1">
              <a:spcBef>
                <a:spcPts val="400"/>
              </a:spcBef>
              <a:spcAft>
                <a:spcPts val="0"/>
              </a:spcAft>
              <a:buFont typeface="Arial" pitchFamily="34" charset="0"/>
              <a:buChar char="‒"/>
              <a:defRPr lang="en-US" sz="1600" kern="1200" dirty="0" smtClean="0">
                <a:solidFill>
                  <a:schemeClr val="tx2"/>
                </a:solidFill>
                <a:latin typeface="+mn-lt"/>
                <a:ea typeface="+mj-ea"/>
                <a:cs typeface="+mj-cs"/>
              </a:defRPr>
            </a:lvl3pPr>
            <a:lvl4pPr marL="539750" indent="-180000" algn="l" defTabSz="914400" rtl="0" eaLnBrk="1" latinLnBrk="0" hangingPunct="1">
              <a:spcBef>
                <a:spcPts val="400"/>
              </a:spcBef>
              <a:spcAft>
                <a:spcPts val="0"/>
              </a:spcAft>
              <a:buFont typeface="Arial" pitchFamily="34" charset="0"/>
              <a:buChar char="•"/>
              <a:defRPr lang="en-US" sz="1600" kern="1200" dirty="0" smtClean="0">
                <a:solidFill>
                  <a:schemeClr val="tx2"/>
                </a:solidFill>
                <a:latin typeface="+mn-lt"/>
                <a:ea typeface="+mj-ea"/>
                <a:cs typeface="+mj-cs"/>
              </a:defRPr>
            </a:lvl4pPr>
            <a:lvl5pPr marL="720000" indent="-180000" algn="l" defTabSz="914400" rtl="0" eaLnBrk="1" latinLnBrk="0" hangingPunct="1">
              <a:spcBef>
                <a:spcPts val="400"/>
              </a:spcBef>
              <a:spcAft>
                <a:spcPts val="0"/>
              </a:spcAft>
              <a:buFont typeface="Arial" pitchFamily="34" charset="0"/>
              <a:buChar char="‒"/>
              <a:defRPr lang="en-GB" sz="1600" kern="1200" baseline="0" dirty="0" smtClean="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a:lstStyle>
          <a:p>
            <a:r>
              <a:rPr lang="es-EC" sz="800" b="1" dirty="0" smtClean="0">
                <a:solidFill>
                  <a:srgbClr val="FF0000"/>
                </a:solidFill>
                <a:effectLst>
                  <a:outerShdw blurRad="38100" dist="38100" dir="2700000" algn="tl">
                    <a:srgbClr val="000000">
                      <a:alpha val="43137"/>
                    </a:srgbClr>
                  </a:outerShdw>
                </a:effectLst>
              </a:rPr>
              <a:t>TTOTAL PATRIMONIO (SBS)				63,999            	         76,873 	                           96,056                                111,174	</a:t>
            </a:r>
            <a:r>
              <a:rPr lang="es-EC" sz="800" dirty="0" smtClean="0"/>
              <a:t>	</a:t>
            </a:r>
            <a:endParaRPr lang="es-EC" sz="800" dirty="0"/>
          </a:p>
        </p:txBody>
      </p:sp>
    </p:spTree>
    <p:extLst>
      <p:ext uri="{BB962C8B-B14F-4D97-AF65-F5344CB8AC3E}">
        <p14:creationId xmlns:p14="http://schemas.microsoft.com/office/powerpoint/2010/main" val="3180544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63946"/>
            <a:ext cx="8424000" cy="307777"/>
          </a:xfrm>
        </p:spPr>
        <p:txBody>
          <a:bodyPr/>
          <a:lstStyle/>
          <a:p>
            <a:r>
              <a:rPr lang="es-EC" sz="2000" dirty="0" smtClean="0"/>
              <a:t>4.3. Estados Financieros del Banco bajo NIIF</a:t>
            </a:r>
            <a:endParaRPr lang="en-US" sz="2000" dirty="0"/>
          </a:p>
        </p:txBody>
      </p:sp>
      <p:pic>
        <p:nvPicPr>
          <p:cNvPr id="9"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255" y="6528392"/>
            <a:ext cx="3220745" cy="311722"/>
          </a:xfrm>
          <a:prstGeom prst="rect">
            <a:avLst/>
          </a:prstGeom>
        </p:spPr>
      </p:pic>
      <p:sp>
        <p:nvSpPr>
          <p:cNvPr id="6" name="Content Placeholder 3"/>
          <p:cNvSpPr txBox="1">
            <a:spLocks/>
          </p:cNvSpPr>
          <p:nvPr/>
        </p:nvSpPr>
        <p:spPr>
          <a:xfrm>
            <a:off x="776177" y="6166885"/>
            <a:ext cx="8367824" cy="361507"/>
          </a:xfrm>
          <a:prstGeom prst="rect">
            <a:avLst/>
          </a:prstGeom>
        </p:spPr>
        <p:txBody>
          <a:bodyPr vert="horz" lIns="0" tIns="0" rIns="0" bIns="0" rtlCol="0" anchor="t" anchorCtr="0">
            <a:noAutofit/>
          </a:bodyPr>
          <a:lstStyle>
            <a:lvl1pPr marL="0" indent="0" algn="l" defTabSz="914400" rtl="0" eaLnBrk="1" latinLnBrk="0" hangingPunct="1">
              <a:spcBef>
                <a:spcPts val="1000"/>
              </a:spcBef>
              <a:spcAft>
                <a:spcPts val="0"/>
              </a:spcAft>
              <a:buFont typeface="Arial" pitchFamily="34" charset="0"/>
              <a:buNone/>
              <a:defRPr lang="en-US" sz="1800" kern="1200">
                <a:solidFill>
                  <a:schemeClr val="tx2"/>
                </a:solidFill>
                <a:latin typeface="+mn-lt"/>
                <a:ea typeface="+mj-ea"/>
                <a:cs typeface="+mj-cs"/>
              </a:defRPr>
            </a:lvl1pPr>
            <a:lvl2pPr marL="180000" indent="-180000" algn="l" defTabSz="914400" rtl="0" eaLnBrk="1" latinLnBrk="0" hangingPunct="1">
              <a:spcBef>
                <a:spcPts val="400"/>
              </a:spcBef>
              <a:spcAft>
                <a:spcPts val="0"/>
              </a:spcAft>
              <a:buFont typeface="Arial" pitchFamily="34" charset="0"/>
              <a:buChar char="•"/>
              <a:defRPr lang="en-US" sz="1800" kern="1200" dirty="0" smtClean="0">
                <a:solidFill>
                  <a:schemeClr val="tx2"/>
                </a:solidFill>
                <a:latin typeface="+mn-lt"/>
                <a:ea typeface="+mj-ea"/>
                <a:cs typeface="+mj-cs"/>
              </a:defRPr>
            </a:lvl2pPr>
            <a:lvl3pPr marL="360000" indent="-180000" algn="l" defTabSz="914400" rtl="0" eaLnBrk="1" latinLnBrk="0" hangingPunct="1">
              <a:spcBef>
                <a:spcPts val="400"/>
              </a:spcBef>
              <a:spcAft>
                <a:spcPts val="0"/>
              </a:spcAft>
              <a:buFont typeface="Arial" pitchFamily="34" charset="0"/>
              <a:buChar char="‒"/>
              <a:defRPr lang="en-US" sz="1600" kern="1200" dirty="0" smtClean="0">
                <a:solidFill>
                  <a:schemeClr val="tx2"/>
                </a:solidFill>
                <a:latin typeface="+mn-lt"/>
                <a:ea typeface="+mj-ea"/>
                <a:cs typeface="+mj-cs"/>
              </a:defRPr>
            </a:lvl3pPr>
            <a:lvl4pPr marL="539750" indent="-180000" algn="l" defTabSz="914400" rtl="0" eaLnBrk="1" latinLnBrk="0" hangingPunct="1">
              <a:spcBef>
                <a:spcPts val="400"/>
              </a:spcBef>
              <a:spcAft>
                <a:spcPts val="0"/>
              </a:spcAft>
              <a:buFont typeface="Arial" pitchFamily="34" charset="0"/>
              <a:buChar char="•"/>
              <a:defRPr lang="en-US" sz="1600" kern="1200" dirty="0" smtClean="0">
                <a:solidFill>
                  <a:schemeClr val="tx2"/>
                </a:solidFill>
                <a:latin typeface="+mn-lt"/>
                <a:ea typeface="+mj-ea"/>
                <a:cs typeface="+mj-cs"/>
              </a:defRPr>
            </a:lvl4pPr>
            <a:lvl5pPr marL="720000" indent="-180000" algn="l" defTabSz="914400" rtl="0" eaLnBrk="1" latinLnBrk="0" hangingPunct="1">
              <a:spcBef>
                <a:spcPts val="400"/>
              </a:spcBef>
              <a:spcAft>
                <a:spcPts val="0"/>
              </a:spcAft>
              <a:buFont typeface="Arial" pitchFamily="34" charset="0"/>
              <a:buChar char="‒"/>
              <a:defRPr lang="en-GB" sz="1600" kern="1200" baseline="0" dirty="0" smtClean="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a:lstStyle>
          <a:p>
            <a:r>
              <a:rPr lang="es-EC" sz="800" b="1" dirty="0" smtClean="0">
                <a:solidFill>
                  <a:srgbClr val="FF0000"/>
                </a:solidFill>
                <a:effectLst>
                  <a:outerShdw blurRad="38100" dist="38100" dir="2700000" algn="tl">
                    <a:srgbClr val="000000">
                      <a:alpha val="43137"/>
                    </a:srgbClr>
                  </a:outerShdw>
                </a:effectLst>
              </a:rPr>
              <a:t>UTILIDAD NETA (SBS)				13,080            	             15,774 	                           14,057                        	</a:t>
            </a:r>
            <a:r>
              <a:rPr lang="es-EC" sz="800" dirty="0" smtClean="0"/>
              <a:t>	</a:t>
            </a:r>
            <a:endParaRPr lang="es-EC" sz="8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 y="752475"/>
            <a:ext cx="7848600" cy="53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4502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80" y="395843"/>
            <a:ext cx="8424000" cy="307777"/>
          </a:xfrm>
        </p:spPr>
        <p:txBody>
          <a:bodyPr/>
          <a:lstStyle/>
          <a:p>
            <a:r>
              <a:rPr lang="es-EC" sz="2000" dirty="0" smtClean="0"/>
              <a:t>4.4.Análisis Financiero – Banco del Austro antes y </a:t>
            </a:r>
            <a:r>
              <a:rPr lang="es-EC" sz="2000" dirty="0" err="1" smtClean="0"/>
              <a:t>despúes</a:t>
            </a:r>
            <a:r>
              <a:rPr lang="es-EC" sz="2000" dirty="0" smtClean="0"/>
              <a:t> NIIF </a:t>
            </a:r>
            <a:endParaRPr lang="en-US" sz="2000" dirty="0"/>
          </a:p>
        </p:txBody>
      </p:sp>
      <p:sp>
        <p:nvSpPr>
          <p:cNvPr id="4" name="Content Placeholder 3"/>
          <p:cNvSpPr>
            <a:spLocks noGrp="1"/>
          </p:cNvSpPr>
          <p:nvPr>
            <p:ph idx="14"/>
          </p:nvPr>
        </p:nvSpPr>
        <p:spPr>
          <a:xfrm>
            <a:off x="361225" y="967562"/>
            <a:ext cx="8697715" cy="3384771"/>
          </a:xfrm>
        </p:spPr>
        <p:txBody>
          <a:bodyPr/>
          <a:lstStyle/>
          <a:p>
            <a:r>
              <a:rPr lang="es-EC" dirty="0" smtClean="0"/>
              <a:t>4.4.1. Suficiencia Patrimonial			</a:t>
            </a:r>
          </a:p>
          <a:p>
            <a:endParaRPr lang="es-EC" dirty="0" smtClean="0"/>
          </a:p>
          <a:p>
            <a:endParaRPr lang="es-EC" dirty="0"/>
          </a:p>
          <a:p>
            <a:endParaRPr lang="es-EC" dirty="0" smtClean="0"/>
          </a:p>
          <a:p>
            <a:endParaRPr lang="es-EC" dirty="0"/>
          </a:p>
          <a:p>
            <a:endParaRPr lang="es-EC" dirty="0" smtClean="0"/>
          </a:p>
          <a:p>
            <a:endParaRPr lang="es-EC" dirty="0"/>
          </a:p>
          <a:p>
            <a:r>
              <a:rPr lang="es-EC" dirty="0" smtClean="0"/>
              <a:t>4.4.2. Estructura </a:t>
            </a:r>
            <a:r>
              <a:rPr lang="es-EC" dirty="0"/>
              <a:t>y calidad de activos</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82179554"/>
              </p:ext>
            </p:extLst>
          </p:nvPr>
        </p:nvGraphicFramePr>
        <p:xfrm>
          <a:off x="405366" y="1391019"/>
          <a:ext cx="3145907" cy="1950720"/>
        </p:xfrm>
        <a:graphic>
          <a:graphicData uri="http://schemas.openxmlformats.org/drawingml/2006/table">
            <a:tbl>
              <a:tblPr>
                <a:tableStyleId>{5940675A-B579-460E-94D1-54222C63F5DA}</a:tableStyleId>
              </a:tblPr>
              <a:tblGrid>
                <a:gridCol w="722505"/>
                <a:gridCol w="770672"/>
                <a:gridCol w="722505"/>
                <a:gridCol w="930225"/>
              </a:tblGrid>
              <a:tr h="571500">
                <a:tc>
                  <a:txBody>
                    <a:bodyPr/>
                    <a:lstStyle/>
                    <a:p>
                      <a:pPr algn="l" fontAlgn="b"/>
                      <a:r>
                        <a:rPr lang="en-US" sz="1100" u="none" strike="noStrike" dirty="0" err="1">
                          <a:effectLst/>
                        </a:rPr>
                        <a:t>Años</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err="1">
                          <a:effectLst/>
                        </a:rPr>
                        <a:t>Banco</a:t>
                      </a:r>
                      <a:r>
                        <a:rPr lang="en-US" sz="1100" u="none" strike="noStrike" dirty="0">
                          <a:effectLst/>
                        </a:rPr>
                        <a:t> del Austro NIIF</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err="1">
                          <a:effectLst/>
                        </a:rPr>
                        <a:t>Banco</a:t>
                      </a:r>
                      <a:r>
                        <a:rPr lang="en-US" sz="1100" u="none" strike="noStrike" dirty="0">
                          <a:effectLst/>
                        </a:rPr>
                        <a:t> del Austro SBS</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err="1">
                          <a:effectLst/>
                        </a:rPr>
                        <a:t>Promedio</a:t>
                      </a:r>
                      <a:r>
                        <a:rPr lang="en-US" sz="1100" u="none" strike="noStrike" dirty="0">
                          <a:effectLst/>
                        </a:rPr>
                        <a:t> </a:t>
                      </a:r>
                      <a:r>
                        <a:rPr lang="en-US" sz="1100" u="none" strike="noStrike" dirty="0" err="1">
                          <a:effectLst/>
                        </a:rPr>
                        <a:t>mercados</a:t>
                      </a:r>
                      <a:r>
                        <a:rPr lang="en-US" sz="1100" u="none" strike="noStrike" dirty="0">
                          <a:effectLst/>
                        </a:rPr>
                        <a:t> </a:t>
                      </a:r>
                      <a:r>
                        <a:rPr lang="en-US" sz="1100" u="none" strike="noStrike" dirty="0" err="1">
                          <a:effectLst/>
                        </a:rPr>
                        <a:t>mediandos</a:t>
                      </a:r>
                      <a:endParaRPr lang="en-US" sz="1100" b="1" i="0" u="none" strike="noStrike" dirty="0">
                        <a:solidFill>
                          <a:srgbClr val="000000"/>
                        </a:solidFill>
                        <a:effectLst/>
                        <a:latin typeface="Calibri"/>
                      </a:endParaRPr>
                    </a:p>
                  </a:txBody>
                  <a:tcPr marL="9525" marR="9525" marT="9525" marB="0" anchor="b"/>
                </a:tc>
              </a:tr>
              <a:tr h="200025">
                <a:tc>
                  <a:txBody>
                    <a:bodyPr/>
                    <a:lstStyle/>
                    <a:p>
                      <a:pPr algn="r" fontAlgn="b"/>
                      <a:r>
                        <a:rPr lang="en-US" sz="1100" u="none" strike="noStrike">
                          <a:effectLst/>
                        </a:rPr>
                        <a:t>2009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115.44</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112.38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                127.63   </a:t>
                      </a:r>
                      <a:endParaRPr lang="en-US" sz="1100" b="0" i="0" u="none" strike="noStrike">
                        <a:solidFill>
                          <a:srgbClr val="000000"/>
                        </a:solidFill>
                        <a:effectLst/>
                        <a:latin typeface="Calibri"/>
                      </a:endParaRPr>
                    </a:p>
                  </a:txBody>
                  <a:tcPr marL="9525" marR="9525" marT="9525" marB="0" anchor="b"/>
                </a:tc>
              </a:tr>
              <a:tr h="200025">
                <a:tc>
                  <a:txBody>
                    <a:bodyPr/>
                    <a:lstStyle/>
                    <a:p>
                      <a:pPr algn="r" fontAlgn="b"/>
                      <a:r>
                        <a:rPr lang="en-US" sz="1100" u="none" strike="noStrike">
                          <a:effectLst/>
                        </a:rPr>
                        <a:t>2010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122.45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119.59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130.51   </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2011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125.23</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         115.69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136.00   </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2012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117.34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113.00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139.10   </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73434806"/>
              </p:ext>
            </p:extLst>
          </p:nvPr>
        </p:nvGraphicFramePr>
        <p:xfrm>
          <a:off x="609600" y="4125433"/>
          <a:ext cx="4572000" cy="2136480"/>
        </p:xfrm>
        <a:graphic>
          <a:graphicData uri="http://schemas.openxmlformats.org/drawingml/2006/table">
            <a:tbl>
              <a:tblPr>
                <a:tableStyleId>{616DA210-FB5B-4158-B5E0-FEB733F419BA}</a:tableStyleId>
              </a:tblPr>
              <a:tblGrid>
                <a:gridCol w="762000"/>
                <a:gridCol w="762000"/>
                <a:gridCol w="762000"/>
                <a:gridCol w="762000"/>
                <a:gridCol w="762000"/>
                <a:gridCol w="762000"/>
              </a:tblGrid>
              <a:tr h="593430">
                <a:tc gridSpan="2">
                  <a:txBody>
                    <a:bodyPr/>
                    <a:lstStyle/>
                    <a:p>
                      <a:pPr algn="ctr" fontAlgn="ctr"/>
                      <a:r>
                        <a:rPr lang="en-US" sz="1100" u="none" strike="noStrike" dirty="0">
                          <a:effectLst/>
                        </a:rPr>
                        <a:t>NIFF</a:t>
                      </a:r>
                      <a:endParaRPr lang="en-US" sz="1100" b="1" i="0" u="none" strike="noStrike" dirty="0">
                        <a:solidFill>
                          <a:srgbClr val="000000"/>
                        </a:solidFill>
                        <a:effectLst/>
                        <a:latin typeface="Calibri"/>
                      </a:endParaRPr>
                    </a:p>
                  </a:txBody>
                  <a:tcPr marL="9525" marR="9525" marT="9525" marB="0" anchor="ctr"/>
                </a:tc>
                <a:tc hMerge="1">
                  <a:txBody>
                    <a:bodyPr/>
                    <a:lstStyle/>
                    <a:p>
                      <a:pPr algn="l" fontAlgn="ctr"/>
                      <a:endParaRPr lang="en-US" sz="1100" b="1" i="0" u="none" strike="noStrike" dirty="0">
                        <a:solidFill>
                          <a:srgbClr val="000000"/>
                        </a:solidFill>
                        <a:effectLst/>
                        <a:latin typeface="Calibri"/>
                      </a:endParaRPr>
                    </a:p>
                  </a:txBody>
                  <a:tcPr marL="9525" marR="9525" marT="9525" marB="0" anchor="ctr"/>
                </a:tc>
                <a:tc gridSpan="2">
                  <a:txBody>
                    <a:bodyPr/>
                    <a:lstStyle/>
                    <a:p>
                      <a:pPr algn="ctr" fontAlgn="ctr"/>
                      <a:r>
                        <a:rPr lang="en-US" sz="1100" u="none" strike="noStrike" dirty="0" err="1">
                          <a:effectLst/>
                        </a:rPr>
                        <a:t>Banco</a:t>
                      </a:r>
                      <a:r>
                        <a:rPr lang="en-US" sz="1100" u="none" strike="noStrike" dirty="0">
                          <a:effectLst/>
                        </a:rPr>
                        <a:t> del Austro</a:t>
                      </a:r>
                      <a:endParaRPr lang="en-US" sz="1100" b="1" i="0" u="none" strike="noStrike" dirty="0">
                        <a:solidFill>
                          <a:srgbClr val="000000"/>
                        </a:solidFill>
                        <a:effectLst/>
                        <a:latin typeface="Calibri"/>
                      </a:endParaRPr>
                    </a:p>
                  </a:txBody>
                  <a:tcPr marL="9525" marR="9525" marT="9525" marB="0" anchor="ctr"/>
                </a:tc>
                <a:tc hMerge="1">
                  <a:txBody>
                    <a:bodyPr/>
                    <a:lstStyle/>
                    <a:p>
                      <a:endParaRPr lang="en-US"/>
                    </a:p>
                  </a:txBody>
                  <a:tcPr/>
                </a:tc>
                <a:tc gridSpan="2">
                  <a:txBody>
                    <a:bodyPr/>
                    <a:lstStyle/>
                    <a:p>
                      <a:pPr algn="ctr" fontAlgn="ctr"/>
                      <a:r>
                        <a:rPr lang="en-US" sz="1100" u="none" strike="noStrike" dirty="0" err="1">
                          <a:effectLst/>
                        </a:rPr>
                        <a:t>Promedio</a:t>
                      </a:r>
                      <a:r>
                        <a:rPr lang="en-US" sz="1100" u="none" strike="noStrike" dirty="0">
                          <a:effectLst/>
                        </a:rPr>
                        <a:t> </a:t>
                      </a:r>
                      <a:r>
                        <a:rPr lang="en-US" sz="1100" u="none" strike="noStrike" dirty="0" err="1">
                          <a:effectLst/>
                        </a:rPr>
                        <a:t>mercados</a:t>
                      </a:r>
                      <a:r>
                        <a:rPr lang="en-US" sz="1100" u="none" strike="noStrike" dirty="0">
                          <a:effectLst/>
                        </a:rPr>
                        <a:t> </a:t>
                      </a:r>
                      <a:r>
                        <a:rPr lang="en-US" sz="1100" u="none" strike="noStrike" dirty="0" err="1">
                          <a:effectLst/>
                        </a:rPr>
                        <a:t>mediandos</a:t>
                      </a:r>
                      <a:endParaRPr lang="en-US" sz="1100" b="1" i="0" u="none" strike="noStrike" dirty="0">
                        <a:solidFill>
                          <a:srgbClr val="000000"/>
                        </a:solidFill>
                        <a:effectLst/>
                        <a:latin typeface="Calibri"/>
                      </a:endParaRPr>
                    </a:p>
                  </a:txBody>
                  <a:tcPr marL="9525" marR="9525" marT="9525" marB="0" anchor="ctr"/>
                </a:tc>
                <a:tc hMerge="1">
                  <a:txBody>
                    <a:bodyPr/>
                    <a:lstStyle/>
                    <a:p>
                      <a:endParaRPr lang="en-US"/>
                    </a:p>
                  </a:txBody>
                  <a:tcPr/>
                </a:tc>
              </a:tr>
              <a:tr h="762000">
                <a:tc>
                  <a:txBody>
                    <a:bodyPr/>
                    <a:lstStyle/>
                    <a:p>
                      <a:pPr algn="l" fontAlgn="ctr"/>
                      <a:r>
                        <a:rPr lang="en-US" sz="1100" u="none" strike="noStrike" dirty="0" err="1">
                          <a:effectLst/>
                        </a:rPr>
                        <a:t>Activos</a:t>
                      </a:r>
                      <a:r>
                        <a:rPr lang="en-US" sz="1100" u="none" strike="noStrike" dirty="0">
                          <a:effectLst/>
                        </a:rPr>
                        <a:t> </a:t>
                      </a:r>
                      <a:r>
                        <a:rPr lang="en-US" sz="1100" u="none" strike="noStrike" dirty="0" err="1">
                          <a:effectLst/>
                        </a:rPr>
                        <a:t>improductivos</a:t>
                      </a:r>
                      <a:r>
                        <a:rPr lang="en-US" sz="1100" u="none" strike="noStrike" dirty="0">
                          <a:effectLst/>
                        </a:rPr>
                        <a:t>/total </a:t>
                      </a:r>
                      <a:r>
                        <a:rPr lang="en-US" sz="1100" u="none" strike="noStrike" dirty="0" err="1">
                          <a:effectLst/>
                        </a:rPr>
                        <a:t>activos</a:t>
                      </a:r>
                      <a:endParaRPr lang="en-US" sz="1100" b="1" i="0" u="none" strike="noStrike" dirty="0">
                        <a:solidFill>
                          <a:srgbClr val="000000"/>
                        </a:solidFill>
                        <a:effectLst/>
                        <a:latin typeface="Calibri"/>
                      </a:endParaRPr>
                    </a:p>
                  </a:txBody>
                  <a:tcPr marL="9525" marR="9525" marT="9525" marB="0" anchor="ctr"/>
                </a:tc>
                <a:tc>
                  <a:txBody>
                    <a:bodyPr/>
                    <a:lstStyle/>
                    <a:p>
                      <a:pPr algn="l" fontAlgn="ctr"/>
                      <a:r>
                        <a:rPr lang="en-US" sz="1100" u="none" strike="noStrike">
                          <a:effectLst/>
                        </a:rPr>
                        <a:t>Activos productivos/total activos</a:t>
                      </a:r>
                      <a:endParaRPr lang="en-US" sz="1100" b="1" i="0" u="none" strike="noStrike">
                        <a:solidFill>
                          <a:srgbClr val="000000"/>
                        </a:solidFill>
                        <a:effectLst/>
                        <a:latin typeface="Calibri"/>
                      </a:endParaRPr>
                    </a:p>
                  </a:txBody>
                  <a:tcPr marL="9525" marR="9525" marT="9525" marB="0" anchor="ctr"/>
                </a:tc>
                <a:tc>
                  <a:txBody>
                    <a:bodyPr/>
                    <a:lstStyle/>
                    <a:p>
                      <a:pPr algn="l" fontAlgn="ctr"/>
                      <a:r>
                        <a:rPr lang="en-US" sz="1100" u="none" strike="noStrike" dirty="0" err="1">
                          <a:effectLst/>
                        </a:rPr>
                        <a:t>Activos</a:t>
                      </a:r>
                      <a:r>
                        <a:rPr lang="en-US" sz="1100" u="none" strike="noStrike" dirty="0">
                          <a:effectLst/>
                        </a:rPr>
                        <a:t> </a:t>
                      </a:r>
                      <a:r>
                        <a:rPr lang="en-US" sz="1100" u="none" strike="noStrike" dirty="0" err="1">
                          <a:effectLst/>
                        </a:rPr>
                        <a:t>improductivos</a:t>
                      </a:r>
                      <a:r>
                        <a:rPr lang="en-US" sz="1100" u="none" strike="noStrike" dirty="0">
                          <a:effectLst/>
                        </a:rPr>
                        <a:t>/total </a:t>
                      </a:r>
                      <a:r>
                        <a:rPr lang="en-US" sz="1100" u="none" strike="noStrike" dirty="0" err="1">
                          <a:effectLst/>
                        </a:rPr>
                        <a:t>activos</a:t>
                      </a:r>
                      <a:endParaRPr lang="en-US" sz="1100" b="1" i="0" u="none" strike="noStrike" dirty="0">
                        <a:solidFill>
                          <a:srgbClr val="000000"/>
                        </a:solidFill>
                        <a:effectLst/>
                        <a:latin typeface="Calibri"/>
                      </a:endParaRPr>
                    </a:p>
                  </a:txBody>
                  <a:tcPr marL="9525" marR="9525" marT="9525" marB="0" anchor="ctr"/>
                </a:tc>
                <a:tc>
                  <a:txBody>
                    <a:bodyPr/>
                    <a:lstStyle/>
                    <a:p>
                      <a:pPr algn="l" fontAlgn="ctr"/>
                      <a:r>
                        <a:rPr lang="en-US" sz="1100" u="none" strike="noStrike">
                          <a:effectLst/>
                        </a:rPr>
                        <a:t>Activos productivos/total activos</a:t>
                      </a:r>
                      <a:endParaRPr lang="en-US" sz="1100" b="1" i="0" u="none" strike="noStrike">
                        <a:solidFill>
                          <a:srgbClr val="000000"/>
                        </a:solidFill>
                        <a:effectLst/>
                        <a:latin typeface="Calibri"/>
                      </a:endParaRPr>
                    </a:p>
                  </a:txBody>
                  <a:tcPr marL="9525" marR="9525" marT="9525" marB="0" anchor="ctr"/>
                </a:tc>
                <a:tc>
                  <a:txBody>
                    <a:bodyPr/>
                    <a:lstStyle/>
                    <a:p>
                      <a:pPr algn="l" fontAlgn="ctr"/>
                      <a:r>
                        <a:rPr lang="en-US" sz="1100" u="none" strike="noStrike">
                          <a:effectLst/>
                        </a:rPr>
                        <a:t>Activos improductivos/total activos</a:t>
                      </a:r>
                      <a:endParaRPr lang="en-US" sz="1100" b="1" i="0" u="none" strike="noStrike">
                        <a:solidFill>
                          <a:srgbClr val="000000"/>
                        </a:solidFill>
                        <a:effectLst/>
                        <a:latin typeface="Calibri"/>
                      </a:endParaRPr>
                    </a:p>
                  </a:txBody>
                  <a:tcPr marL="9525" marR="9525" marT="9525" marB="0" anchor="ctr"/>
                </a:tc>
                <a:tc>
                  <a:txBody>
                    <a:bodyPr/>
                    <a:lstStyle/>
                    <a:p>
                      <a:pPr algn="l" fontAlgn="ctr"/>
                      <a:r>
                        <a:rPr lang="en-US" sz="1100" u="none" strike="noStrike">
                          <a:effectLst/>
                        </a:rPr>
                        <a:t>Activos productivos/total activos</a:t>
                      </a:r>
                      <a:endParaRPr lang="en-US" sz="1100" b="1" i="0" u="none" strike="noStrike">
                        <a:solidFill>
                          <a:srgbClr val="000000"/>
                        </a:solidFill>
                        <a:effectLst/>
                        <a:latin typeface="Calibri"/>
                      </a:endParaRPr>
                    </a:p>
                  </a:txBody>
                  <a:tcPr marL="9525" marR="9525" marT="9525" marB="0" anchor="ctr"/>
                </a:tc>
              </a:tr>
              <a:tr h="200025">
                <a:tc>
                  <a:txBody>
                    <a:bodyPr/>
                    <a:lstStyle/>
                    <a:p>
                      <a:pPr algn="r" fontAlgn="ctr"/>
                      <a:r>
                        <a:rPr lang="en-US" sz="1100" u="none" strike="noStrike">
                          <a:effectLst/>
                        </a:rPr>
                        <a:t>16.48</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83.06</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17.50</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82.50</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12.35</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87.65</a:t>
                      </a:r>
                      <a:endParaRPr lang="en-US" sz="1100" b="0" i="0" u="none" strike="noStrike">
                        <a:solidFill>
                          <a:srgbClr val="000000"/>
                        </a:solidFill>
                        <a:effectLst/>
                        <a:latin typeface="Calibri"/>
                      </a:endParaRPr>
                    </a:p>
                  </a:txBody>
                  <a:tcPr marL="9525" marR="9525" marT="9525" marB="0" anchor="ctr"/>
                </a:tc>
              </a:tr>
              <a:tr h="190500">
                <a:tc>
                  <a:txBody>
                    <a:bodyPr/>
                    <a:lstStyle/>
                    <a:p>
                      <a:pPr algn="r" fontAlgn="ctr"/>
                      <a:r>
                        <a:rPr lang="en-US" sz="1100" u="none" strike="noStrike">
                          <a:effectLst/>
                        </a:rPr>
                        <a:t>13.52</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86.02</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14.54</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85.46</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11.77</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88.23</a:t>
                      </a:r>
                      <a:endParaRPr lang="en-US" sz="1100" b="0" i="0" u="none" strike="noStrike">
                        <a:solidFill>
                          <a:srgbClr val="000000"/>
                        </a:solidFill>
                        <a:effectLst/>
                        <a:latin typeface="Calibri"/>
                      </a:endParaRPr>
                    </a:p>
                  </a:txBody>
                  <a:tcPr marL="9525" marR="9525" marT="9525" marB="0" anchor="ctr"/>
                </a:tc>
              </a:tr>
              <a:tr h="200025">
                <a:tc>
                  <a:txBody>
                    <a:bodyPr/>
                    <a:lstStyle/>
                    <a:p>
                      <a:pPr algn="r" fontAlgn="ctr"/>
                      <a:r>
                        <a:rPr lang="en-US" sz="1100" u="none" strike="noStrike">
                          <a:effectLst/>
                        </a:rPr>
                        <a:t>13.22</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86.32</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14.24</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85.76</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11.16</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88.84</a:t>
                      </a:r>
                      <a:endParaRPr lang="en-US" sz="1100" b="0" i="0" u="none" strike="noStrike">
                        <a:solidFill>
                          <a:srgbClr val="000000"/>
                        </a:solidFill>
                        <a:effectLst/>
                        <a:latin typeface="Calibri"/>
                      </a:endParaRPr>
                    </a:p>
                  </a:txBody>
                  <a:tcPr marL="9525" marR="9525" marT="9525" marB="0" anchor="ctr"/>
                </a:tc>
              </a:tr>
              <a:tr h="190500">
                <a:tc>
                  <a:txBody>
                    <a:bodyPr/>
                    <a:lstStyle/>
                    <a:p>
                      <a:pPr algn="r" fontAlgn="ctr"/>
                      <a:r>
                        <a:rPr lang="en-US" sz="1100" u="none" strike="noStrike">
                          <a:effectLst/>
                        </a:rPr>
                        <a:t>16.40</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83.14</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17.42</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82.58</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a:effectLst/>
                        </a:rPr>
                        <a:t>12.90</a:t>
                      </a:r>
                      <a:endParaRPr lang="en-US" sz="1100" b="0" i="0" u="none" strike="noStrike">
                        <a:solidFill>
                          <a:srgbClr val="000000"/>
                        </a:solidFill>
                        <a:effectLst/>
                        <a:latin typeface="Calibri"/>
                      </a:endParaRPr>
                    </a:p>
                  </a:txBody>
                  <a:tcPr marL="9525" marR="9525" marT="9525" marB="0" anchor="ctr"/>
                </a:tc>
                <a:tc>
                  <a:txBody>
                    <a:bodyPr/>
                    <a:lstStyle/>
                    <a:p>
                      <a:pPr algn="r" fontAlgn="ctr"/>
                      <a:r>
                        <a:rPr lang="en-US" sz="1100" u="none" strike="noStrike" dirty="0">
                          <a:effectLst/>
                        </a:rPr>
                        <a:t>87.10</a:t>
                      </a:r>
                      <a:endParaRPr lang="en-US" sz="1100" b="0" i="0" u="none" strike="noStrike" dirty="0">
                        <a:solidFill>
                          <a:srgbClr val="000000"/>
                        </a:solidFill>
                        <a:effectLst/>
                        <a:latin typeface="Calibri"/>
                      </a:endParaRPr>
                    </a:p>
                  </a:txBody>
                  <a:tcPr marL="9525" marR="9525" marT="9525" marB="0" anchor="ctr"/>
                </a:tc>
              </a:tr>
            </a:tbl>
          </a:graphicData>
        </a:graphic>
      </p:graphicFrame>
      <p:pic>
        <p:nvPicPr>
          <p:cNvPr id="6"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255" y="6528392"/>
            <a:ext cx="3220745" cy="311722"/>
          </a:xfrm>
          <a:prstGeom prst="rect">
            <a:avLst/>
          </a:prstGeom>
        </p:spPr>
      </p:pic>
    </p:spTree>
    <p:extLst>
      <p:ext uri="{BB962C8B-B14F-4D97-AF65-F5344CB8AC3E}">
        <p14:creationId xmlns:p14="http://schemas.microsoft.com/office/powerpoint/2010/main" val="3180544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80" y="395843"/>
            <a:ext cx="8424000" cy="307777"/>
          </a:xfrm>
        </p:spPr>
        <p:txBody>
          <a:bodyPr/>
          <a:lstStyle/>
          <a:p>
            <a:r>
              <a:rPr lang="es-EC" sz="2000" dirty="0" smtClean="0"/>
              <a:t>4.3.1 Análisis Financiero – Banco del Austro antes y </a:t>
            </a:r>
            <a:r>
              <a:rPr lang="es-EC" sz="2000" dirty="0" err="1" smtClean="0"/>
              <a:t>depúes</a:t>
            </a:r>
            <a:r>
              <a:rPr lang="es-EC" sz="2000" dirty="0" smtClean="0"/>
              <a:t> NIIF </a:t>
            </a:r>
            <a:endParaRPr lang="en-US" sz="2000" dirty="0"/>
          </a:p>
        </p:txBody>
      </p:sp>
      <p:sp>
        <p:nvSpPr>
          <p:cNvPr id="4" name="Content Placeholder 3"/>
          <p:cNvSpPr>
            <a:spLocks noGrp="1"/>
          </p:cNvSpPr>
          <p:nvPr>
            <p:ph idx="14"/>
          </p:nvPr>
        </p:nvSpPr>
        <p:spPr>
          <a:xfrm>
            <a:off x="361225" y="967562"/>
            <a:ext cx="8697715" cy="3384771"/>
          </a:xfrm>
        </p:spPr>
        <p:txBody>
          <a:bodyPr/>
          <a:lstStyle/>
          <a:p>
            <a:r>
              <a:rPr lang="es-EC" dirty="0" smtClean="0"/>
              <a:t>4.4.3. Rentabilidad			</a:t>
            </a:r>
          </a:p>
          <a:p>
            <a:endParaRPr lang="es-EC" dirty="0" smtClean="0"/>
          </a:p>
          <a:p>
            <a:endParaRPr lang="es-EC" dirty="0"/>
          </a:p>
          <a:p>
            <a:endParaRPr lang="es-EC" dirty="0" smtClean="0"/>
          </a:p>
          <a:p>
            <a:endParaRPr lang="es-EC" dirty="0"/>
          </a:p>
          <a:p>
            <a:endParaRPr lang="es-EC" dirty="0" smtClean="0"/>
          </a:p>
          <a:p>
            <a:endParaRPr lang="es-EC" dirty="0"/>
          </a:p>
          <a:p>
            <a:r>
              <a:rPr lang="es-EC" dirty="0" smtClean="0"/>
              <a:t>4.4.4. Liquidez, no hay variaciones significativas</a:t>
            </a:r>
            <a:endParaRPr lang="es-EC"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17031170"/>
              </p:ext>
            </p:extLst>
          </p:nvPr>
        </p:nvGraphicFramePr>
        <p:xfrm>
          <a:off x="347772" y="1313233"/>
          <a:ext cx="7913726" cy="2216776"/>
        </p:xfrm>
        <a:graphic>
          <a:graphicData uri="http://schemas.openxmlformats.org/drawingml/2006/table">
            <a:tbl>
              <a:tblPr>
                <a:tableStyleId>{616DA210-FB5B-4158-B5E0-FEB733F419BA}</a:tableStyleId>
              </a:tblPr>
              <a:tblGrid>
                <a:gridCol w="1271512"/>
                <a:gridCol w="1358709"/>
                <a:gridCol w="1184316"/>
                <a:gridCol w="1175235"/>
                <a:gridCol w="799931"/>
                <a:gridCol w="1167092"/>
                <a:gridCol w="956931"/>
              </a:tblGrid>
              <a:tr h="401226">
                <a:tc>
                  <a:txBody>
                    <a:bodyPr/>
                    <a:lstStyle/>
                    <a:p>
                      <a:pPr algn="l" fontAlgn="b"/>
                      <a:r>
                        <a:rPr lang="en-US" sz="1100" u="none" strike="noStrike" dirty="0" err="1">
                          <a:effectLst/>
                        </a:rPr>
                        <a:t>Años</a:t>
                      </a:r>
                      <a:endParaRPr lang="en-US" sz="1100" b="0" i="0" u="none" strike="noStrike" dirty="0">
                        <a:solidFill>
                          <a:srgbClr val="000000"/>
                        </a:solidFill>
                        <a:effectLst/>
                        <a:latin typeface="Calibri"/>
                      </a:endParaRPr>
                    </a:p>
                  </a:txBody>
                  <a:tcPr marL="9525" marR="9525" marT="9525" marB="0" anchor="b"/>
                </a:tc>
                <a:tc gridSpan="2">
                  <a:txBody>
                    <a:bodyPr/>
                    <a:lstStyle/>
                    <a:p>
                      <a:pPr algn="ctr" fontAlgn="b"/>
                      <a:r>
                        <a:rPr lang="en-US" sz="1100" u="none" strike="noStrike" dirty="0">
                          <a:effectLst/>
                        </a:rPr>
                        <a:t>NIIF</a:t>
                      </a:r>
                      <a:endParaRPr lang="en-US" sz="1100" b="0" i="0" u="none" strike="noStrike" dirty="0">
                        <a:solidFill>
                          <a:srgbClr val="000000"/>
                        </a:solidFill>
                        <a:effectLst/>
                        <a:latin typeface="Calibri"/>
                      </a:endParaRPr>
                    </a:p>
                  </a:txBody>
                  <a:tcPr marL="9525" marR="9525" marT="9525" marB="0" anchor="b"/>
                </a:tc>
                <a:tc hMerge="1">
                  <a:txBody>
                    <a:bodyPr/>
                    <a:lstStyle/>
                    <a:p>
                      <a:endParaRPr lang="en-US"/>
                    </a:p>
                  </a:txBody>
                  <a:tcPr/>
                </a:tc>
                <a:tc gridSpan="2">
                  <a:txBody>
                    <a:bodyPr/>
                    <a:lstStyle/>
                    <a:p>
                      <a:pPr algn="l" fontAlgn="b"/>
                      <a:r>
                        <a:rPr lang="en-US" sz="1100" u="none" strike="noStrike" dirty="0" err="1">
                          <a:effectLst/>
                        </a:rPr>
                        <a:t>Banco</a:t>
                      </a:r>
                      <a:r>
                        <a:rPr lang="en-US" sz="1100" u="none" strike="noStrike" dirty="0">
                          <a:effectLst/>
                        </a:rPr>
                        <a:t> del Austro</a:t>
                      </a:r>
                      <a:endParaRPr lang="en-US" sz="1100" b="0" i="0" u="none" strike="noStrike" dirty="0">
                        <a:solidFill>
                          <a:srgbClr val="000000"/>
                        </a:solidFill>
                        <a:effectLst/>
                        <a:latin typeface="Calibri"/>
                      </a:endParaRPr>
                    </a:p>
                  </a:txBody>
                  <a:tcPr marL="9525" marR="9525" marT="9525" marB="0" anchor="b"/>
                </a:tc>
                <a:tc hMerge="1">
                  <a:txBody>
                    <a:bodyPr/>
                    <a:lstStyle/>
                    <a:p>
                      <a:endParaRPr lang="en-US"/>
                    </a:p>
                  </a:txBody>
                  <a:tcPr/>
                </a:tc>
                <a:tc gridSpan="2">
                  <a:txBody>
                    <a:bodyPr/>
                    <a:lstStyle/>
                    <a:p>
                      <a:pPr algn="l" fontAlgn="b"/>
                      <a:r>
                        <a:rPr lang="en-US" sz="1100" u="none" strike="noStrike">
                          <a:effectLst/>
                        </a:rPr>
                        <a:t>Promedio mercados mediandos</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r>
              <a:tr h="36311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err="1">
                          <a:effectLst/>
                        </a:rPr>
                        <a:t>Utilidad</a:t>
                      </a:r>
                      <a:r>
                        <a:rPr lang="en-US" sz="1100" u="none" strike="noStrike" dirty="0">
                          <a:effectLst/>
                        </a:rPr>
                        <a:t>/</a:t>
                      </a:r>
                      <a:r>
                        <a:rPr lang="en-US" sz="1100" u="none" strike="noStrike" dirty="0" err="1">
                          <a:effectLst/>
                        </a:rPr>
                        <a:t>Patrimonio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err="1">
                          <a:effectLst/>
                        </a:rPr>
                        <a:t>Utilidad</a:t>
                      </a:r>
                      <a:r>
                        <a:rPr lang="en-US" sz="1100" u="none" strike="noStrike" dirty="0">
                          <a:effectLst/>
                        </a:rPr>
                        <a:t>/</a:t>
                      </a:r>
                      <a:r>
                        <a:rPr lang="en-US" sz="1100" u="none" strike="noStrike" dirty="0" err="1">
                          <a:effectLst/>
                        </a:rPr>
                        <a:t>Activos</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err="1">
                          <a:effectLst/>
                        </a:rPr>
                        <a:t>Utilidad</a:t>
                      </a:r>
                      <a:r>
                        <a:rPr lang="en-US" sz="1100" u="none" strike="noStrike" dirty="0" smtClean="0">
                          <a:effectLst/>
                        </a:rPr>
                        <a:t>/</a:t>
                      </a:r>
                    </a:p>
                    <a:p>
                      <a:pPr algn="l" fontAlgn="b"/>
                      <a:r>
                        <a:rPr lang="en-US" sz="1100" u="none" strike="noStrike" dirty="0" err="1" smtClean="0">
                          <a:effectLst/>
                        </a:rPr>
                        <a:t>Patrimonio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err="1">
                          <a:effectLst/>
                        </a:rPr>
                        <a:t>Utilidad</a:t>
                      </a:r>
                      <a:r>
                        <a:rPr lang="en-US" sz="1100" u="none" strike="noStrike" dirty="0" smtClean="0">
                          <a:effectLst/>
                        </a:rPr>
                        <a:t>/</a:t>
                      </a:r>
                    </a:p>
                    <a:p>
                      <a:pPr algn="l" fontAlgn="b"/>
                      <a:r>
                        <a:rPr lang="en-US" sz="1100" u="none" strike="noStrike" dirty="0" err="1" smtClean="0">
                          <a:effectLst/>
                        </a:rPr>
                        <a:t>Activos</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err="1">
                          <a:effectLst/>
                        </a:rPr>
                        <a:t>Utilidad</a:t>
                      </a:r>
                      <a:r>
                        <a:rPr lang="en-US" sz="1100" u="none" strike="noStrike" dirty="0" smtClean="0">
                          <a:effectLst/>
                        </a:rPr>
                        <a:t>/</a:t>
                      </a:r>
                    </a:p>
                    <a:p>
                      <a:pPr algn="l" fontAlgn="b"/>
                      <a:r>
                        <a:rPr lang="en-US" sz="1100" u="none" strike="noStrike" dirty="0" err="1" smtClean="0">
                          <a:effectLst/>
                        </a:rPr>
                        <a:t>Patrimonio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err="1">
                          <a:effectLst/>
                        </a:rPr>
                        <a:t>Utilidad</a:t>
                      </a:r>
                      <a:r>
                        <a:rPr lang="en-US" sz="1100" u="none" strike="noStrike" dirty="0" smtClean="0">
                          <a:effectLst/>
                        </a:rPr>
                        <a:t>/</a:t>
                      </a:r>
                    </a:p>
                    <a:p>
                      <a:pPr algn="l" fontAlgn="b"/>
                      <a:r>
                        <a:rPr lang="en-US" sz="1100" u="none" strike="noStrike" dirty="0" err="1" smtClean="0">
                          <a:effectLst/>
                        </a:rPr>
                        <a:t>Activos</a:t>
                      </a:r>
                      <a:endParaRPr lang="en-US" sz="1100" b="0" i="0" u="none" strike="noStrike" dirty="0">
                        <a:solidFill>
                          <a:srgbClr val="000000"/>
                        </a:solidFill>
                        <a:effectLst/>
                        <a:latin typeface="Calibri"/>
                      </a:endParaRPr>
                    </a:p>
                  </a:txBody>
                  <a:tcPr marL="9525" marR="9525" marT="9525" marB="0" anchor="b"/>
                </a:tc>
              </a:tr>
              <a:tr h="363110">
                <a:tc>
                  <a:txBody>
                    <a:bodyPr/>
                    <a:lstStyle/>
                    <a:p>
                      <a:pPr algn="r" fontAlgn="b"/>
                      <a:r>
                        <a:rPr lang="en-US" sz="1100" u="none" strike="noStrike">
                          <a:effectLst/>
                        </a:rPr>
                        <a:t>2009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12.55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                     0.85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13.53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1.08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           12.71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0.99   </a:t>
                      </a:r>
                      <a:endParaRPr lang="en-US" sz="1100" b="0" i="0" u="none" strike="noStrike">
                        <a:solidFill>
                          <a:srgbClr val="000000"/>
                        </a:solidFill>
                        <a:effectLst/>
                        <a:latin typeface="Calibri"/>
                      </a:endParaRPr>
                    </a:p>
                  </a:txBody>
                  <a:tcPr marL="9525" marR="9525" marT="9525" marB="0" anchor="b"/>
                </a:tc>
              </a:tr>
              <a:tr h="363110">
                <a:tc>
                  <a:txBody>
                    <a:bodyPr/>
                    <a:lstStyle/>
                    <a:p>
                      <a:pPr algn="r" fontAlgn="b"/>
                      <a:r>
                        <a:rPr lang="en-US" sz="1100" u="none" strike="noStrike">
                          <a:effectLst/>
                        </a:rPr>
                        <a:t>2010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19.52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1.21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20.50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             1.44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16.04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1.14   </a:t>
                      </a:r>
                      <a:endParaRPr lang="en-US" sz="1100" b="0" i="0" u="none" strike="noStrike">
                        <a:solidFill>
                          <a:srgbClr val="000000"/>
                        </a:solidFill>
                        <a:effectLst/>
                        <a:latin typeface="Calibri"/>
                      </a:endParaRPr>
                    </a:p>
                  </a:txBody>
                  <a:tcPr marL="9525" marR="9525" marT="9525" marB="0" anchor="b"/>
                </a:tc>
              </a:tr>
              <a:tr h="363110">
                <a:tc>
                  <a:txBody>
                    <a:bodyPr/>
                    <a:lstStyle/>
                    <a:p>
                      <a:pPr algn="r" fontAlgn="b"/>
                      <a:r>
                        <a:rPr lang="en-US" sz="1100" u="none" strike="noStrike">
                          <a:effectLst/>
                        </a:rPr>
                        <a:t>2011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18.67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1.28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19.65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1.51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17.43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             1.31   </a:t>
                      </a:r>
                      <a:endParaRPr lang="en-US" sz="1100" b="0" i="0" u="none" strike="noStrike">
                        <a:solidFill>
                          <a:srgbClr val="000000"/>
                        </a:solidFill>
                        <a:effectLst/>
                        <a:latin typeface="Calibri"/>
                      </a:endParaRPr>
                    </a:p>
                  </a:txBody>
                  <a:tcPr marL="9525" marR="9525" marT="9525" marB="0" anchor="b"/>
                </a:tc>
              </a:tr>
              <a:tr h="363110">
                <a:tc>
                  <a:txBody>
                    <a:bodyPr/>
                    <a:lstStyle/>
                    <a:p>
                      <a:pPr algn="r" fontAlgn="b"/>
                      <a:r>
                        <a:rPr lang="en-US" sz="1100" u="none" strike="noStrike">
                          <a:effectLst/>
                        </a:rPr>
                        <a:t>2012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13.49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                     0.93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14.47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1.16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16.43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1.18   </a:t>
                      </a:r>
                      <a:endParaRPr lang="en-US" sz="1100" b="0" i="0" u="none" strike="noStrike" dirty="0">
                        <a:solidFill>
                          <a:srgbClr val="000000"/>
                        </a:solidFill>
                        <a:effectLst/>
                        <a:latin typeface="Calibri"/>
                      </a:endParaRPr>
                    </a:p>
                  </a:txBody>
                  <a:tcPr marL="9525" marR="9525" marT="9525" marB="0" anchor="b"/>
                </a:tc>
              </a:tr>
            </a:tbl>
          </a:graphicData>
        </a:graphic>
      </p:graphicFrame>
      <p:pic>
        <p:nvPicPr>
          <p:cNvPr id="5"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255" y="6528392"/>
            <a:ext cx="3220745" cy="311722"/>
          </a:xfrm>
          <a:prstGeom prst="rect">
            <a:avLst/>
          </a:prstGeom>
        </p:spPr>
      </p:pic>
    </p:spTree>
    <p:extLst>
      <p:ext uri="{BB962C8B-B14F-4D97-AF65-F5344CB8AC3E}">
        <p14:creationId xmlns:p14="http://schemas.microsoft.com/office/powerpoint/2010/main" val="279256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2260" y="754912"/>
            <a:ext cx="7846829" cy="5422604"/>
          </a:xfrm>
        </p:spPr>
        <p:txBody>
          <a:bodyPr>
            <a:noAutofit/>
          </a:bodyPr>
          <a:lstStyle/>
          <a:p>
            <a:pPr algn="l"/>
            <a:r>
              <a:rPr lang="es-EC" sz="1300" b="1" dirty="0" smtClean="0"/>
              <a:t>CAPITULO I</a:t>
            </a:r>
          </a:p>
          <a:p>
            <a:pPr algn="l"/>
            <a:r>
              <a:rPr lang="es-EC" sz="1300" b="1" dirty="0" smtClean="0"/>
              <a:t>CONTEXTUALIZACIÓN </a:t>
            </a:r>
            <a:r>
              <a:rPr lang="es-EC" sz="1300" b="1" dirty="0"/>
              <a:t>DEL SECTOR BANCARIO EN EUROPA Y </a:t>
            </a:r>
            <a:r>
              <a:rPr lang="es-EC" sz="1300" b="1" dirty="0" smtClean="0"/>
              <a:t>SUS EXPERIENCIAS </a:t>
            </a:r>
            <a:r>
              <a:rPr lang="es-EC" sz="1300" b="1" dirty="0"/>
              <a:t>EN LA IMPLEMENTACIÓN DE LAS </a:t>
            </a:r>
            <a:r>
              <a:rPr lang="es-EC" sz="1300" b="1" dirty="0" smtClean="0"/>
              <a:t>NIIF.</a:t>
            </a:r>
          </a:p>
          <a:p>
            <a:pPr algn="l"/>
            <a:r>
              <a:rPr lang="es-EC" sz="1300" b="1" dirty="0" smtClean="0"/>
              <a:t>1.1.1</a:t>
            </a:r>
            <a:r>
              <a:rPr lang="es-EC" sz="1300" b="1" dirty="0"/>
              <a:t>. EL SECTOR BANCARIO EN </a:t>
            </a:r>
            <a:r>
              <a:rPr lang="es-EC" sz="1300" b="1" dirty="0" smtClean="0"/>
              <a:t>EUROPA</a:t>
            </a:r>
            <a:endParaRPr lang="en-US" sz="1300" dirty="0"/>
          </a:p>
          <a:p>
            <a:pPr algn="l"/>
            <a:r>
              <a:rPr lang="es-EC" sz="1300" b="1" dirty="0" smtClean="0"/>
              <a:t>1.2.1. EXPERIENCIA EN EL PROCESO DE IMPLEMENTACIÓN DE LAS NIIF</a:t>
            </a:r>
            <a:endParaRPr lang="en-US" sz="1300" dirty="0"/>
          </a:p>
          <a:p>
            <a:pPr algn="l"/>
            <a:r>
              <a:rPr lang="es-EC" sz="1300" dirty="0" smtClean="0"/>
              <a:t>	</a:t>
            </a:r>
            <a:endParaRPr lang="es-EC" sz="1300" b="1" dirty="0" smtClean="0"/>
          </a:p>
          <a:p>
            <a:pPr algn="l"/>
            <a:r>
              <a:rPr lang="es-EC" sz="1300" b="1" dirty="0" smtClean="0"/>
              <a:t>CAPITULO II</a:t>
            </a:r>
            <a:endParaRPr lang="es-EC" sz="1300" b="1" dirty="0"/>
          </a:p>
          <a:p>
            <a:pPr algn="l"/>
            <a:r>
              <a:rPr lang="es-EC" sz="1300" b="1" dirty="0" smtClean="0"/>
              <a:t>CONTEXTUALIZACIÓN </a:t>
            </a:r>
            <a:r>
              <a:rPr lang="es-EC" sz="1300" b="1" dirty="0"/>
              <a:t>DEL SECTOR BANCARIO EN EL  ECUADOR </a:t>
            </a:r>
            <a:r>
              <a:rPr lang="es-EC" sz="1300" b="1" dirty="0" smtClean="0"/>
              <a:t>Y SU </a:t>
            </a:r>
            <a:r>
              <a:rPr lang="es-EC" sz="1300" b="1" dirty="0"/>
              <a:t>MARCO </a:t>
            </a:r>
            <a:r>
              <a:rPr lang="es-EC" sz="1300" b="1" dirty="0" smtClean="0"/>
              <a:t>REGULATORIO</a:t>
            </a:r>
          </a:p>
          <a:p>
            <a:pPr algn="l"/>
            <a:r>
              <a:rPr lang="es-EC" sz="1300" b="1" dirty="0" smtClean="0"/>
              <a:t>2.1.1</a:t>
            </a:r>
            <a:r>
              <a:rPr lang="es-EC" sz="1300" b="1" dirty="0"/>
              <a:t>. EL SECTOR BANCARIO EN </a:t>
            </a:r>
            <a:r>
              <a:rPr lang="es-EC" sz="1300" b="1" dirty="0" smtClean="0"/>
              <a:t>ECUADOR</a:t>
            </a:r>
          </a:p>
          <a:p>
            <a:pPr algn="l"/>
            <a:r>
              <a:rPr lang="es-EC" sz="1300" b="1" dirty="0"/>
              <a:t>2.2.1. NORMAS INTERNACIONALES DE INFORMACIÓN FINANCIERA</a:t>
            </a:r>
          </a:p>
          <a:p>
            <a:pPr algn="l"/>
            <a:r>
              <a:rPr lang="es-EC" sz="1300" b="1" dirty="0" smtClean="0"/>
              <a:t>2.3.1 </a:t>
            </a:r>
            <a:r>
              <a:rPr lang="es-EC" sz="1300" b="1" dirty="0"/>
              <a:t>NORMATIVA VIGENTE</a:t>
            </a:r>
          </a:p>
          <a:p>
            <a:pPr algn="l"/>
            <a:endParaRPr lang="es-EC" sz="1300" dirty="0" smtClean="0"/>
          </a:p>
          <a:p>
            <a:pPr algn="l"/>
            <a:r>
              <a:rPr lang="es-EC" sz="1300" b="1" dirty="0" smtClean="0"/>
              <a:t>CAPITULO III</a:t>
            </a:r>
            <a:endParaRPr lang="es-EC" sz="1300" b="1" dirty="0"/>
          </a:p>
          <a:p>
            <a:pPr algn="l"/>
            <a:r>
              <a:rPr lang="es-EC" sz="1300" b="1" dirty="0"/>
              <a:t>ANALISIS SITUACIONALY FINANCIERO DEL BANCO DEL AUSTRO - COMO CASO DE ESTUDIO EN LA APLICACIÓN DE LAS NIIF</a:t>
            </a:r>
          </a:p>
          <a:p>
            <a:pPr algn="l"/>
            <a:r>
              <a:rPr lang="es-EC" sz="1300" b="1" dirty="0"/>
              <a:t>3.1.3. INFORMACIÓN DEL BANCO</a:t>
            </a:r>
          </a:p>
          <a:p>
            <a:pPr algn="l"/>
            <a:r>
              <a:rPr lang="es-EC" sz="1300" b="1" dirty="0"/>
              <a:t>3.2.1. ANALISIS FINANCIERO DEL BANCO DEL AUSTRO S.A</a:t>
            </a:r>
            <a:r>
              <a:rPr lang="es-EC" sz="1300" b="1" dirty="0" smtClean="0"/>
              <a:t>.</a:t>
            </a:r>
          </a:p>
          <a:p>
            <a:pPr algn="l"/>
            <a:endParaRPr lang="es-EC" sz="1300" b="1" dirty="0" smtClean="0"/>
          </a:p>
          <a:p>
            <a:pPr algn="l"/>
            <a:r>
              <a:rPr lang="es-EC" sz="1300" b="1" dirty="0" smtClean="0"/>
              <a:t>CAPITULO IV</a:t>
            </a:r>
            <a:endParaRPr lang="es-EC" sz="1300" b="1" dirty="0"/>
          </a:p>
          <a:p>
            <a:pPr algn="l"/>
            <a:r>
              <a:rPr lang="es-EC" sz="1300" b="1" dirty="0"/>
              <a:t>ESTADOS FINANCIEROS RESTRUCTURADOS DEL BANCO DEL AUSTRO S.A. – CASO DE ESTUDIO</a:t>
            </a:r>
          </a:p>
          <a:p>
            <a:pPr algn="l"/>
            <a:r>
              <a:rPr lang="es-EC" sz="1300" b="1" dirty="0" smtClean="0"/>
              <a:t>4.1.1</a:t>
            </a:r>
            <a:r>
              <a:rPr lang="es-EC" sz="1300" b="1" dirty="0"/>
              <a:t>. TRASNPARAMENTACIÓN DE LAS CIFRAS FINANCIERAS</a:t>
            </a:r>
          </a:p>
          <a:p>
            <a:pPr algn="l"/>
            <a:r>
              <a:rPr lang="es-EC" sz="1300" b="1" dirty="0" smtClean="0"/>
              <a:t>4.2.1.  RESTRUCTURACIÓN </a:t>
            </a:r>
            <a:r>
              <a:rPr lang="es-EC" sz="1300" b="1" dirty="0"/>
              <a:t>DE LOS BALANCES DEL BANCO</a:t>
            </a:r>
          </a:p>
          <a:p>
            <a:pPr algn="l"/>
            <a:r>
              <a:rPr lang="es-EC" sz="1300" b="1" dirty="0" smtClean="0"/>
              <a:t>4.3.1</a:t>
            </a:r>
            <a:r>
              <a:rPr lang="es-EC" sz="1300" b="1" dirty="0"/>
              <a:t>.  PRINCIPALES IMPACTOS</a:t>
            </a:r>
          </a:p>
          <a:p>
            <a:pPr algn="l"/>
            <a:endParaRPr lang="es-EC" sz="1300" b="1" dirty="0" smtClean="0"/>
          </a:p>
          <a:p>
            <a:pPr algn="l"/>
            <a:r>
              <a:rPr lang="es-EC" sz="1300" b="1" dirty="0" smtClean="0"/>
              <a:t>CAPITULO V </a:t>
            </a:r>
            <a:endParaRPr lang="es-EC" sz="1300" b="1" dirty="0"/>
          </a:p>
          <a:p>
            <a:pPr algn="l"/>
            <a:r>
              <a:rPr lang="es-EC" sz="1300" b="1" dirty="0" smtClean="0"/>
              <a:t>5.1.1. CONCLUSIONES </a:t>
            </a:r>
            <a:r>
              <a:rPr lang="es-EC" sz="1300" b="1" dirty="0"/>
              <a:t>Y RECOMENDACIONES</a:t>
            </a:r>
          </a:p>
          <a:p>
            <a:pPr algn="l"/>
            <a:endParaRPr lang="es-EC" sz="1400" b="1" dirty="0"/>
          </a:p>
          <a:p>
            <a:pPr algn="l"/>
            <a:endParaRPr lang="es-EC" sz="1400" b="1" dirty="0"/>
          </a:p>
          <a:p>
            <a:pPr algn="l"/>
            <a:endParaRPr lang="es-EC" sz="1200" b="1" dirty="0" smtClean="0"/>
          </a:p>
          <a:p>
            <a:pPr algn="l"/>
            <a:endParaRPr lang="es-EC" sz="1400" b="1" dirty="0"/>
          </a:p>
          <a:p>
            <a:pPr algn="l"/>
            <a:endParaRPr lang="es-EC" sz="1400" b="1" dirty="0" smtClean="0"/>
          </a:p>
          <a:p>
            <a:pPr algn="l"/>
            <a:endParaRPr lang="es-EC" sz="1400" b="1" dirty="0"/>
          </a:p>
          <a:p>
            <a:pPr algn="l"/>
            <a:endParaRPr lang="es-EC" sz="1400" b="1" dirty="0" smtClean="0"/>
          </a:p>
          <a:p>
            <a:pPr algn="l"/>
            <a:endParaRPr lang="es-EC" sz="1400" b="1" dirty="0" smtClean="0"/>
          </a:p>
          <a:p>
            <a:pPr algn="l"/>
            <a:endParaRPr lang="es-EC" sz="1400" b="1" dirty="0" smtClean="0"/>
          </a:p>
          <a:p>
            <a:pPr algn="l"/>
            <a:endParaRPr lang="en-US" sz="1400" dirty="0"/>
          </a:p>
          <a:p>
            <a:pPr algn="l"/>
            <a:endParaRPr lang="en-US" sz="1400" b="1" dirty="0"/>
          </a:p>
        </p:txBody>
      </p:sp>
      <p:sp>
        <p:nvSpPr>
          <p:cNvPr id="5" name="Title 4"/>
          <p:cNvSpPr>
            <a:spLocks noGrp="1"/>
          </p:cNvSpPr>
          <p:nvPr>
            <p:ph type="ctrTitle"/>
          </p:nvPr>
        </p:nvSpPr>
        <p:spPr>
          <a:xfrm>
            <a:off x="313661" y="248462"/>
            <a:ext cx="1642730" cy="369332"/>
          </a:xfrm>
        </p:spPr>
        <p:txBody>
          <a:bodyPr/>
          <a:lstStyle/>
          <a:p>
            <a:pPr algn="ctr"/>
            <a:r>
              <a:rPr lang="es-EC" dirty="0" smtClean="0"/>
              <a:t>INDICE</a:t>
            </a:r>
            <a:endParaRPr lang="en-US" dirty="0"/>
          </a:p>
        </p:txBody>
      </p:sp>
      <p:pic>
        <p:nvPicPr>
          <p:cNvPr id="6"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2967" y="6513081"/>
            <a:ext cx="3211033" cy="252606"/>
          </a:xfrm>
          <a:prstGeom prst="rect">
            <a:avLst/>
          </a:prstGeom>
        </p:spPr>
      </p:pic>
    </p:spTree>
    <p:extLst>
      <p:ext uri="{BB962C8B-B14F-4D97-AF65-F5344CB8AC3E}">
        <p14:creationId xmlns:p14="http://schemas.microsoft.com/office/powerpoint/2010/main" val="3832249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80" y="395843"/>
            <a:ext cx="8424000" cy="338554"/>
          </a:xfrm>
        </p:spPr>
        <p:txBody>
          <a:bodyPr/>
          <a:lstStyle/>
          <a:p>
            <a:r>
              <a:rPr lang="es-EC" sz="2200" dirty="0" smtClean="0"/>
              <a:t>5.1 Conclusiones y Recomendaciones</a:t>
            </a:r>
            <a:endParaRPr lang="en-US" dirty="0"/>
          </a:p>
        </p:txBody>
      </p:sp>
      <p:sp>
        <p:nvSpPr>
          <p:cNvPr id="4" name="Content Placeholder 3"/>
          <p:cNvSpPr>
            <a:spLocks noGrp="1"/>
          </p:cNvSpPr>
          <p:nvPr>
            <p:ph idx="14"/>
          </p:nvPr>
        </p:nvSpPr>
        <p:spPr>
          <a:xfrm>
            <a:off x="361225" y="967562"/>
            <a:ext cx="8697715" cy="4061638"/>
          </a:xfrm>
        </p:spPr>
        <p:txBody>
          <a:bodyPr/>
          <a:lstStyle/>
          <a:p>
            <a:r>
              <a:rPr lang="es-EC" dirty="0" smtClean="0"/>
              <a:t>Objetivo </a:t>
            </a:r>
            <a:r>
              <a:rPr lang="es-EC" dirty="0"/>
              <a:t>específico</a:t>
            </a:r>
            <a:r>
              <a:rPr lang="es-EC" b="1" dirty="0"/>
              <a:t> </a:t>
            </a:r>
            <a:r>
              <a:rPr lang="es-EC" dirty="0" smtClean="0"/>
              <a:t>1 </a:t>
            </a:r>
            <a:r>
              <a:rPr lang="es-EC" b="1" dirty="0" smtClean="0"/>
              <a:t>- </a:t>
            </a:r>
            <a:r>
              <a:rPr lang="es-EC" dirty="0"/>
              <a:t>Presentar el proceso de implementación de las NIIF en los Bancos de Europa a fin de tener un punto de referencia para el sector bancario </a:t>
            </a:r>
            <a:r>
              <a:rPr lang="es-EC" dirty="0" smtClean="0"/>
              <a:t>ecuatoriano</a:t>
            </a:r>
          </a:p>
          <a:p>
            <a:r>
              <a:rPr lang="es-EC" b="1" dirty="0" smtClean="0"/>
              <a:t>Capítulo 1 </a:t>
            </a:r>
          </a:p>
          <a:p>
            <a:r>
              <a:rPr lang="es-EC" b="1" dirty="0" smtClean="0"/>
              <a:t>CONTEXTUALIZACIÓN </a:t>
            </a:r>
            <a:r>
              <a:rPr lang="es-EC" b="1" dirty="0"/>
              <a:t>DEL SECTOR BANCARIO EN EUROPA Y SUS EXPERIENCIAS EN LA IMPLEMENTACIÓN DE LAS NIIF </a:t>
            </a:r>
            <a:endParaRPr lang="en-US" dirty="0"/>
          </a:p>
          <a:p>
            <a:endParaRPr lang="es-EC" b="1" dirty="0" smtClean="0"/>
          </a:p>
          <a:p>
            <a:r>
              <a:rPr lang="es-EC" sz="1600" b="1" dirty="0" smtClean="0"/>
              <a:t>Conclusión</a:t>
            </a:r>
            <a:endParaRPr lang="en-US" sz="1600" b="1" dirty="0"/>
          </a:p>
          <a:p>
            <a:r>
              <a:rPr lang="es-EC" sz="1600" dirty="0" smtClean="0"/>
              <a:t>Las NIIF son una realidad en el ámbito financiero, y su rigor brinda transparencia y </a:t>
            </a:r>
            <a:r>
              <a:rPr lang="es-EC" sz="1600" dirty="0"/>
              <a:t>confianza a los lectores de los estados financieros </a:t>
            </a:r>
            <a:r>
              <a:rPr lang="es-EC" sz="1600" dirty="0" smtClean="0"/>
              <a:t>como: accionistas</a:t>
            </a:r>
            <a:r>
              <a:rPr lang="es-EC" sz="1600" dirty="0"/>
              <a:t>, inversionistas y </a:t>
            </a:r>
            <a:r>
              <a:rPr lang="es-EC" sz="1600" dirty="0" smtClean="0"/>
              <a:t>público en general; adicionalmente es un proceso complejo, que necesita el apoyo del ente regulador y las administraciones locales.</a:t>
            </a:r>
          </a:p>
          <a:p>
            <a:endParaRPr lang="es-EC" dirty="0" smtClean="0"/>
          </a:p>
          <a:p>
            <a:r>
              <a:rPr lang="es-EC" sz="1600" b="1" dirty="0" smtClean="0"/>
              <a:t>Recomendación</a:t>
            </a:r>
          </a:p>
          <a:p>
            <a:r>
              <a:rPr lang="es-EC" sz="1600" dirty="0" smtClean="0"/>
              <a:t>Dadas las condiciones de las instituciones bancarias, es importante dar inicio el proceso de implementación de las NIIF de una manera ordenada, tal como lo realizó la Superintendencia de Compañías entre los años 2010 al 2012, a fin de construir un referente para este tipo de organizaciones.</a:t>
            </a:r>
            <a:endParaRPr lang="es-EC" dirty="0"/>
          </a:p>
          <a:p>
            <a:endParaRPr lang="es-EC" dirty="0" smtClean="0"/>
          </a:p>
          <a:p>
            <a:endParaRPr lang="es-EC" dirty="0" smtClean="0"/>
          </a:p>
          <a:p>
            <a:r>
              <a:rPr lang="es-EC" dirty="0" smtClean="0"/>
              <a:t>		</a:t>
            </a:r>
          </a:p>
          <a:p>
            <a:endParaRPr lang="es-EC" dirty="0" smtClean="0"/>
          </a:p>
          <a:p>
            <a:endParaRPr lang="es-EC" dirty="0"/>
          </a:p>
          <a:p>
            <a:endParaRPr lang="es-EC" dirty="0" smtClean="0"/>
          </a:p>
          <a:p>
            <a:endParaRPr lang="es-EC" dirty="0"/>
          </a:p>
          <a:p>
            <a:endParaRPr lang="es-EC" dirty="0" smtClean="0"/>
          </a:p>
          <a:p>
            <a:endParaRPr lang="es-EC" dirty="0"/>
          </a:p>
          <a:p>
            <a:endParaRPr lang="en-US" dirty="0"/>
          </a:p>
        </p:txBody>
      </p:sp>
      <p:pic>
        <p:nvPicPr>
          <p:cNvPr id="5"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255" y="6528392"/>
            <a:ext cx="3220745" cy="311722"/>
          </a:xfrm>
          <a:prstGeom prst="rect">
            <a:avLst/>
          </a:prstGeom>
        </p:spPr>
      </p:pic>
    </p:spTree>
    <p:extLst>
      <p:ext uri="{BB962C8B-B14F-4D97-AF65-F5344CB8AC3E}">
        <p14:creationId xmlns:p14="http://schemas.microsoft.com/office/powerpoint/2010/main" val="3727720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80" y="395843"/>
            <a:ext cx="8424000" cy="338554"/>
          </a:xfrm>
        </p:spPr>
        <p:txBody>
          <a:bodyPr/>
          <a:lstStyle/>
          <a:p>
            <a:r>
              <a:rPr lang="es-EC" sz="2200" dirty="0" smtClean="0"/>
              <a:t>5.1 Conclusiones y Recomendaciones</a:t>
            </a:r>
            <a:endParaRPr lang="en-US" dirty="0"/>
          </a:p>
        </p:txBody>
      </p:sp>
      <p:sp>
        <p:nvSpPr>
          <p:cNvPr id="4" name="Content Placeholder 3"/>
          <p:cNvSpPr>
            <a:spLocks noGrp="1"/>
          </p:cNvSpPr>
          <p:nvPr>
            <p:ph idx="14"/>
          </p:nvPr>
        </p:nvSpPr>
        <p:spPr>
          <a:xfrm>
            <a:off x="361225" y="967562"/>
            <a:ext cx="8697715" cy="3384771"/>
          </a:xfrm>
        </p:spPr>
        <p:txBody>
          <a:bodyPr/>
          <a:lstStyle/>
          <a:p>
            <a:r>
              <a:rPr lang="es-EC" dirty="0"/>
              <a:t>Objetivo específico </a:t>
            </a:r>
            <a:r>
              <a:rPr lang="es-EC" dirty="0" smtClean="0"/>
              <a:t> 2- </a:t>
            </a:r>
            <a:r>
              <a:rPr lang="es-EC" dirty="0"/>
              <a:t>Presentar el Marco regulatorio de la Superintendencia de Bancos y Seguros del Ecuador,  y las NIIF aplicables como base de análisis en el caso de estudio a fin de </a:t>
            </a:r>
            <a:r>
              <a:rPr lang="es-EC" dirty="0" smtClean="0"/>
              <a:t>reestructurar </a:t>
            </a:r>
            <a:r>
              <a:rPr lang="es-EC" dirty="0"/>
              <a:t>los estados financieros al 31 de diciembre del 2012</a:t>
            </a:r>
            <a:endParaRPr lang="en-US" dirty="0"/>
          </a:p>
          <a:p>
            <a:r>
              <a:rPr lang="es-EC" b="1" dirty="0" smtClean="0"/>
              <a:t>Capítulo 2</a:t>
            </a:r>
          </a:p>
          <a:p>
            <a:r>
              <a:rPr lang="es-EC" b="1" dirty="0" smtClean="0"/>
              <a:t>CONTEXTUALIZACIÓN </a:t>
            </a:r>
            <a:r>
              <a:rPr lang="es-EC" b="1" dirty="0"/>
              <a:t>DEL SECTOR BANCARIO EN EL  ECUADOR Y SU </a:t>
            </a:r>
            <a:r>
              <a:rPr lang="es-EC" b="1" dirty="0" smtClean="0"/>
              <a:t>MARCO </a:t>
            </a:r>
            <a:r>
              <a:rPr lang="es-EC" b="1" dirty="0"/>
              <a:t>REGULATORIO</a:t>
            </a:r>
            <a:endParaRPr lang="en-US" dirty="0"/>
          </a:p>
          <a:p>
            <a:endParaRPr lang="es-EC" b="1" dirty="0" smtClean="0"/>
          </a:p>
          <a:p>
            <a:r>
              <a:rPr lang="es-EC" b="1" dirty="0" smtClean="0"/>
              <a:t>Conclusión</a:t>
            </a:r>
            <a:endParaRPr lang="en-US" b="1" dirty="0"/>
          </a:p>
          <a:p>
            <a:r>
              <a:rPr lang="es-EC" dirty="0" smtClean="0"/>
              <a:t>En Ecuador al igual que en Europa, existe un ente encargado del control y vigilancia de las instituciones financieras, para el caso ecuatoriano ese ente es la Superintendencia de Bancos y Seguros del Ecuador, </a:t>
            </a:r>
            <a:r>
              <a:rPr lang="es-EC" dirty="0" smtClean="0"/>
              <a:t>la </a:t>
            </a:r>
            <a:r>
              <a:rPr lang="es-EC" dirty="0" smtClean="0"/>
              <a:t>cual debe definir el proceso de implementación de las NIIF.</a:t>
            </a:r>
          </a:p>
          <a:p>
            <a:r>
              <a:rPr lang="es-EC" b="1" dirty="0" smtClean="0"/>
              <a:t>Recomendación</a:t>
            </a:r>
          </a:p>
          <a:p>
            <a:r>
              <a:rPr lang="es-EC" dirty="0" smtClean="0"/>
              <a:t>La SBS al conocer que el sector bancario Europeo ya implementó las NIIF, le permitirá contar con una fuente de información para </a:t>
            </a:r>
            <a:r>
              <a:rPr lang="es-EC" dirty="0" smtClean="0"/>
              <a:t>tomar como referente el proceso utilizado en Europa.</a:t>
            </a:r>
            <a:endParaRPr lang="es-EC" dirty="0" smtClean="0"/>
          </a:p>
          <a:p>
            <a:endParaRPr lang="es-EC" dirty="0" smtClean="0"/>
          </a:p>
        </p:txBody>
      </p:sp>
      <p:pic>
        <p:nvPicPr>
          <p:cNvPr id="5"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255" y="6528392"/>
            <a:ext cx="3220745" cy="311722"/>
          </a:xfrm>
          <a:prstGeom prst="rect">
            <a:avLst/>
          </a:prstGeom>
        </p:spPr>
      </p:pic>
    </p:spTree>
    <p:extLst>
      <p:ext uri="{BB962C8B-B14F-4D97-AF65-F5344CB8AC3E}">
        <p14:creationId xmlns:p14="http://schemas.microsoft.com/office/powerpoint/2010/main" val="2724863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80" y="395843"/>
            <a:ext cx="8424000" cy="338554"/>
          </a:xfrm>
        </p:spPr>
        <p:txBody>
          <a:bodyPr/>
          <a:lstStyle/>
          <a:p>
            <a:r>
              <a:rPr lang="es-EC" sz="2200" dirty="0" smtClean="0"/>
              <a:t>5.1 Conclusiones y Recomendaciones</a:t>
            </a:r>
            <a:endParaRPr lang="en-US" dirty="0"/>
          </a:p>
        </p:txBody>
      </p:sp>
      <p:sp>
        <p:nvSpPr>
          <p:cNvPr id="4" name="Content Placeholder 3"/>
          <p:cNvSpPr>
            <a:spLocks noGrp="1"/>
          </p:cNvSpPr>
          <p:nvPr>
            <p:ph idx="14"/>
          </p:nvPr>
        </p:nvSpPr>
        <p:spPr>
          <a:xfrm>
            <a:off x="361225" y="967562"/>
            <a:ext cx="8697715" cy="5716691"/>
          </a:xfrm>
        </p:spPr>
        <p:txBody>
          <a:bodyPr/>
          <a:lstStyle/>
          <a:p>
            <a:r>
              <a:rPr lang="es-EC" dirty="0"/>
              <a:t>Objetivo específico </a:t>
            </a:r>
            <a:r>
              <a:rPr lang="es-EC" dirty="0" smtClean="0"/>
              <a:t>3 </a:t>
            </a:r>
            <a:r>
              <a:rPr lang="es-EC" dirty="0"/>
              <a:t>- Realizar un análisis situacional del Banco del Austro S.A. a fin de determinar las operaciones críticas en el área contable financiera</a:t>
            </a:r>
            <a:endParaRPr lang="en-US" dirty="0"/>
          </a:p>
          <a:p>
            <a:r>
              <a:rPr lang="es-EC" b="1" dirty="0" smtClean="0"/>
              <a:t>Capítulo </a:t>
            </a:r>
            <a:r>
              <a:rPr lang="es-EC" b="1" dirty="0" smtClean="0"/>
              <a:t>3.1</a:t>
            </a:r>
            <a:r>
              <a:rPr lang="es-EC" b="1" dirty="0"/>
              <a:t>. ANALISIS SITUACIONALY FINANCIERO DEL BANCO DEL AUSTRO - COMO CASO DE ESTUDIO EN LA APLICACIÓN DE LAS NIIF</a:t>
            </a:r>
            <a:endParaRPr lang="en-US" dirty="0"/>
          </a:p>
          <a:p>
            <a:r>
              <a:rPr lang="es-EC" b="1" dirty="0" smtClean="0"/>
              <a:t>Conclusiones</a:t>
            </a:r>
            <a:endParaRPr lang="en-US" b="1" dirty="0"/>
          </a:p>
          <a:p>
            <a:r>
              <a:rPr lang="es-EC" sz="1600" dirty="0" smtClean="0"/>
              <a:t>El Banco </a:t>
            </a:r>
            <a:r>
              <a:rPr lang="es-EC" sz="1600" dirty="0" smtClean="0"/>
              <a:t>del Austro es el tercer banco del grupo de los medianos. seguido del Banco Internacional y Bolivariano.  Tiene un significativo posicionamiento en la región del Austro, al contar con productos financieros dirigidos exclusivamente para migrantes.</a:t>
            </a:r>
          </a:p>
          <a:p>
            <a:r>
              <a:rPr lang="es-EC" sz="1600" dirty="0"/>
              <a:t>Los accionistas del Banco son personas extranjeras, para ellos es importante contar con información financiera oportuna y de fácil comprensión; razón por la cual es importante contar con estados financieros bajo </a:t>
            </a:r>
            <a:r>
              <a:rPr lang="es-EC" sz="1600" dirty="0" smtClean="0"/>
              <a:t>NIIF, con el apoyo de</a:t>
            </a:r>
            <a:r>
              <a:rPr lang="es-EC" sz="1600" dirty="0" smtClean="0"/>
              <a:t> un CORE bancario (sistema financiero) integrado que le permita tener información inmediata.</a:t>
            </a:r>
            <a:endParaRPr lang="es-EC" dirty="0" smtClean="0"/>
          </a:p>
          <a:p>
            <a:endParaRPr lang="es-EC" b="1" dirty="0" smtClean="0"/>
          </a:p>
          <a:p>
            <a:r>
              <a:rPr lang="es-EC" b="1" dirty="0" smtClean="0"/>
              <a:t>Recomendaciones</a:t>
            </a:r>
            <a:endParaRPr lang="es-EC" b="1" dirty="0" smtClean="0"/>
          </a:p>
          <a:p>
            <a:r>
              <a:rPr lang="es-EC" sz="1600" dirty="0" smtClean="0"/>
              <a:t>La </a:t>
            </a:r>
            <a:r>
              <a:rPr lang="es-EC" sz="1600" dirty="0"/>
              <a:t>administración del Banco debe brindar los recursos necesarios para un proceso de </a:t>
            </a:r>
            <a:r>
              <a:rPr lang="es-EC" sz="1600" dirty="0"/>
              <a:t>implementación </a:t>
            </a:r>
            <a:r>
              <a:rPr lang="es-EC" sz="1600" dirty="0" smtClean="0"/>
              <a:t>de las NIIF y su CORE bancario.</a:t>
            </a:r>
            <a:endParaRPr lang="es-EC" sz="1600" dirty="0"/>
          </a:p>
          <a:p>
            <a:r>
              <a:rPr lang="es-EC" sz="1600" dirty="0"/>
              <a:t>		</a:t>
            </a:r>
          </a:p>
          <a:p>
            <a:endParaRPr lang="es-EC" dirty="0" smtClean="0"/>
          </a:p>
          <a:p>
            <a:endParaRPr lang="es-EC" dirty="0"/>
          </a:p>
          <a:p>
            <a:endParaRPr lang="es-EC" dirty="0" smtClean="0"/>
          </a:p>
          <a:p>
            <a:endParaRPr lang="es-EC" dirty="0"/>
          </a:p>
          <a:p>
            <a:endParaRPr lang="es-EC" dirty="0" smtClean="0"/>
          </a:p>
          <a:p>
            <a:endParaRPr lang="es-EC" dirty="0"/>
          </a:p>
          <a:p>
            <a:endParaRPr lang="en-US" dirty="0"/>
          </a:p>
        </p:txBody>
      </p:sp>
      <p:pic>
        <p:nvPicPr>
          <p:cNvPr id="5"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255" y="6528392"/>
            <a:ext cx="3220745" cy="311722"/>
          </a:xfrm>
          <a:prstGeom prst="rect">
            <a:avLst/>
          </a:prstGeom>
        </p:spPr>
      </p:pic>
    </p:spTree>
    <p:extLst>
      <p:ext uri="{BB962C8B-B14F-4D97-AF65-F5344CB8AC3E}">
        <p14:creationId xmlns:p14="http://schemas.microsoft.com/office/powerpoint/2010/main" val="18992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80" y="395843"/>
            <a:ext cx="8424000" cy="338554"/>
          </a:xfrm>
        </p:spPr>
        <p:txBody>
          <a:bodyPr/>
          <a:lstStyle/>
          <a:p>
            <a:r>
              <a:rPr lang="es-EC" sz="2200" dirty="0" smtClean="0"/>
              <a:t>5.1 Conclusiones y Recomendaciones</a:t>
            </a:r>
            <a:endParaRPr lang="en-US" dirty="0"/>
          </a:p>
        </p:txBody>
      </p:sp>
      <p:sp>
        <p:nvSpPr>
          <p:cNvPr id="4" name="Content Placeholder 3"/>
          <p:cNvSpPr>
            <a:spLocks noGrp="1"/>
          </p:cNvSpPr>
          <p:nvPr>
            <p:ph idx="14"/>
          </p:nvPr>
        </p:nvSpPr>
        <p:spPr>
          <a:xfrm>
            <a:off x="361225" y="967562"/>
            <a:ext cx="8697715" cy="3168503"/>
          </a:xfrm>
        </p:spPr>
        <p:txBody>
          <a:bodyPr/>
          <a:lstStyle/>
          <a:p>
            <a:r>
              <a:rPr lang="es-EC" dirty="0"/>
              <a:t>Objetivo </a:t>
            </a:r>
            <a:r>
              <a:rPr lang="es-EC" dirty="0" smtClean="0"/>
              <a:t>específico 4 </a:t>
            </a:r>
            <a:r>
              <a:rPr lang="es-EC" dirty="0"/>
              <a:t>- Determinar el impacto en la implementación de las NIIF en los estados financieros del Banco del Austro S.A. para evaluar las ventajas y desventajas de la implementación</a:t>
            </a:r>
            <a:endParaRPr lang="en-US" dirty="0"/>
          </a:p>
          <a:p>
            <a:r>
              <a:rPr lang="es-EC" b="1" dirty="0" smtClean="0"/>
              <a:t>Capítulo 4.1 ESTADOS </a:t>
            </a:r>
            <a:r>
              <a:rPr lang="es-EC" b="1" dirty="0"/>
              <a:t>FINANCIEROS RESTRUCTURADOS DEL BANCO DEL AUSTRO S.A. – CASO DE ESTUDIO</a:t>
            </a:r>
            <a:endParaRPr lang="en-US" dirty="0"/>
          </a:p>
          <a:p>
            <a:r>
              <a:rPr lang="es-EC" sz="1600" b="1" dirty="0" smtClean="0"/>
              <a:t>Conclusiones</a:t>
            </a:r>
            <a:endParaRPr lang="en-US" sz="1600" b="1" dirty="0"/>
          </a:p>
          <a:p>
            <a:r>
              <a:rPr lang="es-EC" sz="1600" dirty="0" smtClean="0"/>
              <a:t>El patrimonio y los activos del Banco se incrementan en aproximadamente US$3 millones, la utilidad del ejercicio también se ve incrementada principalmente por la reversión de provisiones de cartera de créditos, de bienes adjudicados, y por la valuación de inversión negociables por US$1,867 mil, en tanto que la utilidad se disminuye por el reverso de la utilidad del Valor </a:t>
            </a:r>
            <a:r>
              <a:rPr lang="es-EC" sz="1600" dirty="0" smtClean="0"/>
              <a:t>patrimonial </a:t>
            </a:r>
            <a:r>
              <a:rPr lang="es-EC" sz="1600" dirty="0" smtClean="0"/>
              <a:t>proporcional de US$1,760 mil. </a:t>
            </a:r>
          </a:p>
          <a:p>
            <a:endParaRPr lang="es-EC" dirty="0" smtClean="0"/>
          </a:p>
          <a:p>
            <a:endParaRPr lang="es-EC" dirty="0" smtClean="0"/>
          </a:p>
          <a:p>
            <a:endParaRPr lang="es-EC" dirty="0"/>
          </a:p>
          <a:p>
            <a:endParaRPr lang="es-EC" dirty="0"/>
          </a:p>
          <a:p>
            <a:r>
              <a:rPr lang="es-EC" dirty="0" smtClean="0"/>
              <a:t>	</a:t>
            </a:r>
          </a:p>
          <a:p>
            <a:endParaRPr lang="es-EC" dirty="0" smtClean="0"/>
          </a:p>
          <a:p>
            <a:r>
              <a:rPr lang="es-EC" dirty="0" smtClean="0"/>
              <a:t>		</a:t>
            </a:r>
          </a:p>
          <a:p>
            <a:endParaRPr lang="es-EC" dirty="0" smtClean="0"/>
          </a:p>
          <a:p>
            <a:endParaRPr lang="es-EC" dirty="0"/>
          </a:p>
          <a:p>
            <a:endParaRPr lang="es-EC" dirty="0" smtClean="0"/>
          </a:p>
          <a:p>
            <a:endParaRPr lang="es-EC" dirty="0"/>
          </a:p>
          <a:p>
            <a:endParaRPr lang="es-EC" dirty="0" smtClean="0"/>
          </a:p>
          <a:p>
            <a:endParaRPr lang="es-EC" dirty="0"/>
          </a:p>
          <a:p>
            <a:endParaRPr lang="en-US" dirty="0"/>
          </a:p>
        </p:txBody>
      </p:sp>
      <p:pic>
        <p:nvPicPr>
          <p:cNvPr id="5"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255" y="6528392"/>
            <a:ext cx="3220745" cy="311722"/>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83593168"/>
              </p:ext>
            </p:extLst>
          </p:nvPr>
        </p:nvGraphicFramePr>
        <p:xfrm>
          <a:off x="2157375" y="4455042"/>
          <a:ext cx="3690531" cy="1892599"/>
        </p:xfrm>
        <a:graphic>
          <a:graphicData uri="http://schemas.openxmlformats.org/drawingml/2006/table">
            <a:tbl>
              <a:tblPr firstRow="1" firstCol="1" bandRow="1">
                <a:tableStyleId>{5C22544A-7EE6-4342-B048-85BDC9FD1C3A}</a:tableStyleId>
              </a:tblPr>
              <a:tblGrid>
                <a:gridCol w="668749"/>
                <a:gridCol w="1279092"/>
                <a:gridCol w="800163"/>
                <a:gridCol w="942527"/>
              </a:tblGrid>
              <a:tr h="676683">
                <a:tc>
                  <a:txBody>
                    <a:bodyPr/>
                    <a:lstStyle/>
                    <a:p>
                      <a:pPr marL="0" marR="0" algn="ctr">
                        <a:spcBef>
                          <a:spcPts val="0"/>
                        </a:spcBef>
                        <a:spcAft>
                          <a:spcPts val="0"/>
                        </a:spcAft>
                      </a:pPr>
                      <a:r>
                        <a:rPr lang="en-US" sz="1000">
                          <a:effectLst/>
                        </a:rPr>
                        <a:t>Años</a:t>
                      </a:r>
                      <a:endParaRPr lang="en-US" sz="10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s-EC" sz="1000">
                          <a:effectLst/>
                        </a:rPr>
                        <a:t>Patrimonio de acuerdo a PCGA anteriores</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a:effectLst/>
                        </a:rPr>
                        <a:t>Según NIIF</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a:effectLst/>
                        </a:rPr>
                        <a:t>Incremento</a:t>
                      </a:r>
                      <a:endParaRPr lang="en-US" sz="1000">
                        <a:effectLst/>
                        <a:latin typeface="Times New Roman"/>
                        <a:ea typeface="Times New Roman"/>
                      </a:endParaRPr>
                    </a:p>
                  </a:txBody>
                  <a:tcPr marL="68580" marR="68580" marT="0" marB="0" anchor="b"/>
                </a:tc>
              </a:tr>
              <a:tr h="200890">
                <a:tc>
                  <a:txBody>
                    <a:bodyPr/>
                    <a:lstStyle/>
                    <a:p>
                      <a:endParaRPr lang="en-US" sz="1000">
                        <a:effectLst/>
                        <a:latin typeface="Times New Roman"/>
                      </a:endParaRPr>
                    </a:p>
                  </a:txBody>
                  <a:tcPr marL="68580" marR="68580" marT="0" marB="0" anchor="b"/>
                </a:tc>
                <a:tc gridSpan="3">
                  <a:txBody>
                    <a:bodyPr/>
                    <a:lstStyle/>
                    <a:p>
                      <a:pPr marL="0" marR="0" algn="ctr">
                        <a:spcBef>
                          <a:spcPts val="0"/>
                        </a:spcBef>
                        <a:spcAft>
                          <a:spcPts val="0"/>
                        </a:spcAft>
                      </a:pPr>
                      <a:r>
                        <a:rPr lang="es-EC" sz="1000">
                          <a:effectLst/>
                        </a:rPr>
                        <a:t> En miles de US dólares </a:t>
                      </a:r>
                      <a:endParaRPr lang="en-US" sz="100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tr>
              <a:tr h="338342">
                <a:tc>
                  <a:txBody>
                    <a:bodyPr/>
                    <a:lstStyle/>
                    <a:p>
                      <a:pPr marL="0" marR="0" algn="r">
                        <a:spcBef>
                          <a:spcPts val="0"/>
                        </a:spcBef>
                        <a:spcAft>
                          <a:spcPts val="0"/>
                        </a:spcAft>
                      </a:pPr>
                      <a:r>
                        <a:rPr lang="en-US" sz="1000">
                          <a:effectLst/>
                        </a:rPr>
                        <a:t>2010</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a:effectLst/>
                        </a:rPr>
                        <a:t>                        13,080 </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a:effectLst/>
                        </a:rPr>
                        <a:t>        13,329 </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a:effectLst/>
                        </a:rPr>
                        <a:t>              249 </a:t>
                      </a:r>
                      <a:endParaRPr lang="en-US" sz="1000">
                        <a:effectLst/>
                        <a:latin typeface="Times New Roman"/>
                        <a:ea typeface="Times New Roman"/>
                      </a:endParaRPr>
                    </a:p>
                  </a:txBody>
                  <a:tcPr marL="68580" marR="68580" marT="0" marB="0" anchor="b"/>
                </a:tc>
              </a:tr>
              <a:tr h="338342">
                <a:tc>
                  <a:txBody>
                    <a:bodyPr/>
                    <a:lstStyle/>
                    <a:p>
                      <a:pPr marL="0" marR="0" algn="r">
                        <a:spcBef>
                          <a:spcPts val="0"/>
                        </a:spcBef>
                        <a:spcAft>
                          <a:spcPts val="0"/>
                        </a:spcAft>
                      </a:pPr>
                      <a:r>
                        <a:rPr lang="en-US" sz="1000">
                          <a:effectLst/>
                        </a:rPr>
                        <a:t>2011</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a:effectLst/>
                        </a:rPr>
                        <a:t>                        15,774 </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a:effectLst/>
                        </a:rPr>
                        <a:t>        20,320 </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a:effectLst/>
                        </a:rPr>
                        <a:t>           4,546 </a:t>
                      </a:r>
                      <a:endParaRPr lang="en-US" sz="1000">
                        <a:effectLst/>
                        <a:latin typeface="Times New Roman"/>
                        <a:ea typeface="Times New Roman"/>
                      </a:endParaRPr>
                    </a:p>
                  </a:txBody>
                  <a:tcPr marL="68580" marR="68580" marT="0" marB="0" anchor="b"/>
                </a:tc>
              </a:tr>
              <a:tr h="338342">
                <a:tc>
                  <a:txBody>
                    <a:bodyPr/>
                    <a:lstStyle/>
                    <a:p>
                      <a:pPr marL="0" marR="0" algn="r">
                        <a:spcBef>
                          <a:spcPts val="0"/>
                        </a:spcBef>
                        <a:spcAft>
                          <a:spcPts val="0"/>
                        </a:spcAft>
                      </a:pPr>
                      <a:r>
                        <a:rPr lang="en-US" sz="1000">
                          <a:effectLst/>
                        </a:rPr>
                        <a:t>2012</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a:effectLst/>
                        </a:rPr>
                        <a:t>                        14,057 </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a:effectLst/>
                        </a:rPr>
                        <a:t>        14,244 </a:t>
                      </a:r>
                      <a:endParaRPr lang="en-US" sz="1000">
                        <a:effectLst/>
                        <a:latin typeface="Times New Roman"/>
                        <a:ea typeface="Times New Roman"/>
                      </a:endParaRPr>
                    </a:p>
                  </a:txBody>
                  <a:tcPr marL="68580" marR="68580" marT="0" marB="0" anchor="b"/>
                </a:tc>
                <a:tc>
                  <a:txBody>
                    <a:bodyPr/>
                    <a:lstStyle/>
                    <a:p>
                      <a:pPr marL="0" marR="0">
                        <a:spcBef>
                          <a:spcPts val="0"/>
                        </a:spcBef>
                        <a:spcAft>
                          <a:spcPts val="0"/>
                        </a:spcAft>
                      </a:pPr>
                      <a:r>
                        <a:rPr lang="en-US" sz="1000" dirty="0">
                          <a:effectLst/>
                        </a:rPr>
                        <a:t>              187 </a:t>
                      </a:r>
                      <a:endParaRPr lang="en-US" sz="1000" dirty="0">
                        <a:effectLst/>
                        <a:latin typeface="Times New Roman"/>
                        <a:ea typeface="Times New Roman"/>
                      </a:endParaRPr>
                    </a:p>
                  </a:txBody>
                  <a:tcPr marL="68580" marR="68580" marT="0" marB="0" anchor="b"/>
                </a:tc>
              </a:tr>
            </a:tbl>
          </a:graphicData>
        </a:graphic>
      </p:graphicFrame>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432" y="6395651"/>
            <a:ext cx="16573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9506" y="4158882"/>
            <a:ext cx="1438275"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5490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80" y="395843"/>
            <a:ext cx="8424000" cy="338554"/>
          </a:xfrm>
        </p:spPr>
        <p:txBody>
          <a:bodyPr/>
          <a:lstStyle/>
          <a:p>
            <a:r>
              <a:rPr lang="es-EC" sz="2200" dirty="0" smtClean="0"/>
              <a:t>5.1 Conclusiones y Recomendaciones</a:t>
            </a:r>
            <a:endParaRPr lang="en-US" dirty="0"/>
          </a:p>
        </p:txBody>
      </p:sp>
      <p:sp>
        <p:nvSpPr>
          <p:cNvPr id="4" name="Content Placeholder 3"/>
          <p:cNvSpPr>
            <a:spLocks noGrp="1"/>
          </p:cNvSpPr>
          <p:nvPr>
            <p:ph idx="14"/>
          </p:nvPr>
        </p:nvSpPr>
        <p:spPr>
          <a:xfrm>
            <a:off x="371857" y="1286539"/>
            <a:ext cx="8697715" cy="3384771"/>
          </a:xfrm>
        </p:spPr>
        <p:txBody>
          <a:bodyPr/>
          <a:lstStyle/>
          <a:p>
            <a:r>
              <a:rPr lang="es-EC" dirty="0"/>
              <a:t>Objetivo </a:t>
            </a:r>
            <a:r>
              <a:rPr lang="es-EC" dirty="0" smtClean="0"/>
              <a:t>específico 4 </a:t>
            </a:r>
            <a:r>
              <a:rPr lang="es-EC" dirty="0"/>
              <a:t>- Determinar el impacto en la implementación de las NIIF en los estados financieros del Banco del Austro S.A. para evaluar las ventajas y desventajas de la implementación</a:t>
            </a:r>
            <a:endParaRPr lang="en-US" dirty="0"/>
          </a:p>
          <a:p>
            <a:r>
              <a:rPr lang="es-EC" b="1" dirty="0" smtClean="0"/>
              <a:t>Capítulo 4.1 ESTADOS </a:t>
            </a:r>
            <a:r>
              <a:rPr lang="es-EC" b="1" dirty="0"/>
              <a:t>FINANCIEROS RESTRUCTURADOS DEL BANCO DEL AUSTRO S.A. – CASO DE ESTUDIO</a:t>
            </a:r>
            <a:endParaRPr lang="en-US" dirty="0"/>
          </a:p>
          <a:p>
            <a:endParaRPr lang="es-EC" b="1" dirty="0" smtClean="0"/>
          </a:p>
          <a:p>
            <a:r>
              <a:rPr lang="es-EC" dirty="0"/>
              <a:t>Los principales ajustes estuvieron encaminados al reverso de provisiones que no ayudan a medir el valor razonable de los </a:t>
            </a:r>
            <a:r>
              <a:rPr lang="es-EC" dirty="0" smtClean="0"/>
              <a:t>saldos de las cuentas de cartera, inversiones y bienes adjudicados, </a:t>
            </a:r>
            <a:r>
              <a:rPr lang="es-EC" dirty="0"/>
              <a:t>lo que </a:t>
            </a:r>
            <a:r>
              <a:rPr lang="es-EC" dirty="0" smtClean="0"/>
              <a:t>afectaría </a:t>
            </a:r>
            <a:r>
              <a:rPr lang="es-EC" dirty="0"/>
              <a:t>la parte </a:t>
            </a:r>
            <a:r>
              <a:rPr lang="es-EC" dirty="0" smtClean="0"/>
              <a:t>tributaria </a:t>
            </a:r>
            <a:r>
              <a:rPr lang="es-EC" dirty="0"/>
              <a:t>perdiendo deducciones de impuestos.</a:t>
            </a:r>
          </a:p>
          <a:p>
            <a:r>
              <a:rPr lang="es-EC" b="1" dirty="0" smtClean="0"/>
              <a:t>Recomendaciones:</a:t>
            </a:r>
            <a:endParaRPr lang="en-US" b="1" dirty="0"/>
          </a:p>
          <a:p>
            <a:r>
              <a:rPr lang="es-EC" dirty="0" smtClean="0"/>
              <a:t>La posición financiera de una institución bancaria mejora significativamente debido al incremento en el patrimonio y la utilidad, provocando atractivos índices financieros ante las calificadoras de riesgo y sus clientes.</a:t>
            </a:r>
          </a:p>
          <a:p>
            <a:r>
              <a:rPr lang="es-EC" dirty="0" smtClean="0"/>
              <a:t>Mantener </a:t>
            </a:r>
            <a:r>
              <a:rPr lang="es-EC" dirty="0"/>
              <a:t>reuniones con el Servicio de Rentas Internas </a:t>
            </a:r>
            <a:r>
              <a:rPr lang="es-EC" dirty="0" smtClean="0"/>
              <a:t>para llegar a acuerdos de </a:t>
            </a:r>
            <a:r>
              <a:rPr lang="es-EC" dirty="0"/>
              <a:t>nivel </a:t>
            </a:r>
            <a:r>
              <a:rPr lang="es-EC" dirty="0" smtClean="0"/>
              <a:t>institucional de </a:t>
            </a:r>
            <a:r>
              <a:rPr lang="es-EC" dirty="0"/>
              <a:t>asociaciones de Bancos </a:t>
            </a:r>
            <a:r>
              <a:rPr lang="es-EC" dirty="0" smtClean="0"/>
              <a:t>a fin de contrarrestar el temor a un proceso de implementación de NIIF en el sistema bancario.</a:t>
            </a:r>
            <a:endParaRPr lang="es-EC" dirty="0" smtClean="0"/>
          </a:p>
          <a:p>
            <a:endParaRPr lang="es-EC" dirty="0" smtClean="0"/>
          </a:p>
          <a:p>
            <a:endParaRPr lang="es-EC" dirty="0"/>
          </a:p>
          <a:p>
            <a:endParaRPr lang="es-EC" dirty="0"/>
          </a:p>
          <a:p>
            <a:endParaRPr lang="es-EC" dirty="0" smtClean="0"/>
          </a:p>
          <a:p>
            <a:endParaRPr lang="es-EC" dirty="0" smtClean="0"/>
          </a:p>
          <a:p>
            <a:r>
              <a:rPr lang="es-EC" dirty="0" smtClean="0"/>
              <a:t>		</a:t>
            </a:r>
          </a:p>
          <a:p>
            <a:endParaRPr lang="es-EC" dirty="0" smtClean="0"/>
          </a:p>
          <a:p>
            <a:endParaRPr lang="es-EC" dirty="0"/>
          </a:p>
          <a:p>
            <a:endParaRPr lang="es-EC" dirty="0" smtClean="0"/>
          </a:p>
          <a:p>
            <a:endParaRPr lang="es-EC" dirty="0"/>
          </a:p>
          <a:p>
            <a:endParaRPr lang="es-EC" dirty="0" smtClean="0"/>
          </a:p>
          <a:p>
            <a:endParaRPr lang="es-EC" dirty="0"/>
          </a:p>
          <a:p>
            <a:endParaRPr lang="en-US" dirty="0"/>
          </a:p>
        </p:txBody>
      </p:sp>
      <p:pic>
        <p:nvPicPr>
          <p:cNvPr id="5"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1087" y="6482246"/>
            <a:ext cx="3220745" cy="311722"/>
          </a:xfrm>
          <a:prstGeom prst="rect">
            <a:avLst/>
          </a:prstGeom>
        </p:spPr>
      </p:pic>
    </p:spTree>
    <p:extLst>
      <p:ext uri="{BB962C8B-B14F-4D97-AF65-F5344CB8AC3E}">
        <p14:creationId xmlns:p14="http://schemas.microsoft.com/office/powerpoint/2010/main" val="1974327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63946"/>
            <a:ext cx="8424000" cy="369332"/>
          </a:xfrm>
        </p:spPr>
        <p:txBody>
          <a:bodyPr/>
          <a:lstStyle/>
          <a:p>
            <a:r>
              <a:rPr lang="es-EC" dirty="0" smtClean="0"/>
              <a:t>Introducción</a:t>
            </a:r>
            <a:endParaRPr lang="en-US" dirty="0"/>
          </a:p>
        </p:txBody>
      </p:sp>
      <p:sp>
        <p:nvSpPr>
          <p:cNvPr id="7" name="Footer Placeholder 6"/>
          <p:cNvSpPr>
            <a:spLocks noGrp="1"/>
          </p:cNvSpPr>
          <p:nvPr>
            <p:ph type="ftr" sz="quarter" idx="3"/>
          </p:nvPr>
        </p:nvSpPr>
        <p:spPr/>
        <p:txBody>
          <a:bodyPr/>
          <a:lstStyle/>
          <a:p>
            <a:r>
              <a:rPr lang="en-US" smtClean="0"/>
              <a:t>Deloitte</a:t>
            </a:r>
            <a:endParaRPr lang="en-US" dirty="0"/>
          </a:p>
        </p:txBody>
      </p:sp>
      <p:sp>
        <p:nvSpPr>
          <p:cNvPr id="8" name="Slide Number Placeholder 7"/>
          <p:cNvSpPr>
            <a:spLocks noGrp="1"/>
          </p:cNvSpPr>
          <p:nvPr>
            <p:ph type="sldNum" sz="quarter" idx="4"/>
          </p:nvPr>
        </p:nvSpPr>
        <p:spPr/>
        <p:txBody>
          <a:bodyPr/>
          <a:lstStyle/>
          <a:p>
            <a:fld id="{313880FF-B11A-4FA9-B5CC-7226C1B8517C}" type="slidenum">
              <a:rPr lang="en-US" smtClean="0"/>
              <a:pPr/>
              <a:t>3</a:t>
            </a:fld>
            <a:endParaRPr lang="en-US" dirty="0"/>
          </a:p>
        </p:txBody>
      </p:sp>
      <p:sp>
        <p:nvSpPr>
          <p:cNvPr id="5" name="Text Placeholder 4"/>
          <p:cNvSpPr>
            <a:spLocks noGrp="1"/>
          </p:cNvSpPr>
          <p:nvPr>
            <p:ph type="body" idx="13"/>
          </p:nvPr>
        </p:nvSpPr>
        <p:spPr>
          <a:xfrm>
            <a:off x="613957" y="999092"/>
            <a:ext cx="8424000" cy="923330"/>
          </a:xfrm>
        </p:spPr>
        <p:txBody>
          <a:bodyPr/>
          <a:lstStyle/>
          <a:p>
            <a:endParaRPr lang="es-EC" dirty="0" smtClean="0"/>
          </a:p>
          <a:p>
            <a:r>
              <a:rPr lang="es-EC" dirty="0" smtClean="0"/>
              <a:t>Las nuevas realidades: Mejorar la calidad de información y Estandarizar el lenguaje financiero mundial</a:t>
            </a:r>
            <a:endParaRPr lang="en-US" dirty="0"/>
          </a:p>
        </p:txBody>
      </p:sp>
      <p:pic>
        <p:nvPicPr>
          <p:cNvPr id="9" name="Content Placeholder 8"/>
          <p:cNvPicPr>
            <a:picLocks noGrp="1"/>
          </p:cNvPicPr>
          <p:nvPr>
            <p:ph idx="14"/>
          </p:nvPr>
        </p:nvPicPr>
        <p:blipFill>
          <a:blip r:embed="rId3">
            <a:extLst>
              <a:ext uri="{28A0092B-C50C-407E-A947-70E740481C1C}">
                <a14:useLocalDpi xmlns:a14="http://schemas.microsoft.com/office/drawing/2010/main" val="0"/>
              </a:ext>
            </a:extLst>
          </a:blip>
          <a:srcRect l="10406" t="19501" r="8156" b="11125"/>
          <a:stretch>
            <a:fillRect/>
          </a:stretch>
        </p:blipFill>
        <p:spPr bwMode="auto">
          <a:xfrm>
            <a:off x="1935125" y="2413590"/>
            <a:ext cx="5401800" cy="3555818"/>
          </a:xfrm>
          <a:prstGeom prst="rect">
            <a:avLst/>
          </a:prstGeom>
          <a:noFill/>
          <a:ln>
            <a:noFill/>
          </a:ln>
          <a:extLst/>
        </p:spPr>
      </p:pic>
      <p:pic>
        <p:nvPicPr>
          <p:cNvPr id="10" name="Content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9338" y="6464595"/>
            <a:ext cx="3295174" cy="352868"/>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528" y="2212569"/>
            <a:ext cx="11620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24311" y="5969408"/>
            <a:ext cx="1095375"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3566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63946"/>
            <a:ext cx="8424000" cy="369332"/>
          </a:xfrm>
        </p:spPr>
        <p:txBody>
          <a:bodyPr/>
          <a:lstStyle/>
          <a:p>
            <a:r>
              <a:rPr lang="es-EC" dirty="0" smtClean="0"/>
              <a:t>Capítulo I</a:t>
            </a:r>
            <a:endParaRPr lang="en-US" dirty="0"/>
          </a:p>
        </p:txBody>
      </p:sp>
      <p:sp>
        <p:nvSpPr>
          <p:cNvPr id="3" name="Text Placeholder 2"/>
          <p:cNvSpPr>
            <a:spLocks noGrp="1"/>
          </p:cNvSpPr>
          <p:nvPr>
            <p:ph type="body" idx="13"/>
          </p:nvPr>
        </p:nvSpPr>
        <p:spPr>
          <a:xfrm>
            <a:off x="316244" y="914400"/>
            <a:ext cx="8424000" cy="800219"/>
          </a:xfrm>
        </p:spPr>
        <p:txBody>
          <a:bodyPr/>
          <a:lstStyle/>
          <a:p>
            <a:endParaRPr lang="es-EC" b="1" dirty="0"/>
          </a:p>
          <a:p>
            <a:r>
              <a:rPr lang="es-EC" sz="1600" b="1" dirty="0" smtClean="0"/>
              <a:t>1.1. CONTEXTUALIZACIÓN </a:t>
            </a:r>
            <a:r>
              <a:rPr lang="es-EC" sz="1600" b="1" dirty="0"/>
              <a:t>DEL SECTOR BANCARIO EN EUROPA Y SUS EXPERIENCIAS EN LA IMPLEMENTACIÓN DE LAS NIIF</a:t>
            </a:r>
            <a:endParaRPr lang="en-US" sz="1600" dirty="0"/>
          </a:p>
        </p:txBody>
      </p:sp>
      <p:sp>
        <p:nvSpPr>
          <p:cNvPr id="4" name="Content Placeholder 3"/>
          <p:cNvSpPr>
            <a:spLocks noGrp="1"/>
          </p:cNvSpPr>
          <p:nvPr>
            <p:ph idx="14"/>
          </p:nvPr>
        </p:nvSpPr>
        <p:spPr>
          <a:xfrm>
            <a:off x="531628" y="2009553"/>
            <a:ext cx="7464055" cy="3522995"/>
          </a:xfrm>
        </p:spPr>
        <p:txBody>
          <a:bodyPr/>
          <a:lstStyle/>
          <a:p>
            <a:r>
              <a:rPr lang="es-EC" sz="1600" dirty="0" smtClean="0"/>
              <a:t>1.1.1 El Consejo Europeo de Lisboa – Desarrolló un mercado único de servicios financieros.</a:t>
            </a:r>
          </a:p>
          <a:p>
            <a:endParaRPr lang="es-EC" sz="1600" dirty="0" smtClean="0"/>
          </a:p>
          <a:p>
            <a:r>
              <a:rPr lang="es-EC" sz="1600" dirty="0" smtClean="0"/>
              <a:t>1.2.1. En julio del </a:t>
            </a:r>
            <a:r>
              <a:rPr lang="es-EC" sz="1600" dirty="0" smtClean="0"/>
              <a:t>2004, </a:t>
            </a:r>
            <a:r>
              <a:rPr lang="es-EC" sz="1600" dirty="0" smtClean="0"/>
              <a:t>el Consejo emitieron el Reglamento relativo a la aplicación de las NIIF.</a:t>
            </a:r>
          </a:p>
          <a:p>
            <a:endParaRPr lang="es-EC" dirty="0" smtClean="0"/>
          </a:p>
          <a:p>
            <a:r>
              <a:rPr lang="es-EC" sz="1600" dirty="0" smtClean="0"/>
              <a:t>1.2.2. En base a un estudio en España detallo las oportunidades y retos:</a:t>
            </a:r>
          </a:p>
          <a:p>
            <a:pPr marL="351450" lvl="1" indent="-171450"/>
            <a:r>
              <a:rPr lang="es-EC" sz="1200" dirty="0" smtClean="0"/>
              <a:t>Un </a:t>
            </a:r>
            <a:r>
              <a:rPr lang="es-EC" sz="1200" dirty="0"/>
              <a:t>aumento del tamaño de las entidades por las fusiones que se producirán en el sector</a:t>
            </a:r>
            <a:endParaRPr lang="en-US" sz="1200" dirty="0"/>
          </a:p>
          <a:p>
            <a:pPr marL="351450" lvl="1" indent="-171450"/>
            <a:r>
              <a:rPr lang="es-EC" sz="1200" dirty="0" smtClean="0"/>
              <a:t>Reducción </a:t>
            </a:r>
            <a:r>
              <a:rPr lang="es-EC" sz="1200" dirty="0"/>
              <a:t>de costos</a:t>
            </a:r>
            <a:endParaRPr lang="en-US" sz="1200" dirty="0"/>
          </a:p>
          <a:p>
            <a:pPr marL="351450" lvl="1" indent="-171450"/>
            <a:r>
              <a:rPr lang="es-EC" sz="1200" dirty="0"/>
              <a:t>Mejora en la gestión de riesgo</a:t>
            </a:r>
            <a:endParaRPr lang="en-US" sz="1200" dirty="0"/>
          </a:p>
          <a:p>
            <a:pPr marL="351450" lvl="1" indent="-171450"/>
            <a:r>
              <a:rPr lang="es-EC" sz="1200" dirty="0" smtClean="0"/>
              <a:t>Modelo </a:t>
            </a:r>
            <a:r>
              <a:rPr lang="es-EC" sz="1200" dirty="0"/>
              <a:t>de banca por segmentos</a:t>
            </a:r>
            <a:r>
              <a:rPr lang="es-EC" sz="1200" dirty="0" smtClean="0"/>
              <a:t> </a:t>
            </a:r>
            <a:endParaRPr lang="en-US" sz="1200" dirty="0"/>
          </a:p>
        </p:txBody>
      </p:sp>
      <p:pic>
        <p:nvPicPr>
          <p:cNvPr id="6"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8827" y="6580535"/>
            <a:ext cx="3029359" cy="238313"/>
          </a:xfrm>
          <a:prstGeom prst="rect">
            <a:avLst/>
          </a:prstGeom>
        </p:spPr>
      </p:pic>
    </p:spTree>
    <p:extLst>
      <p:ext uri="{BB962C8B-B14F-4D97-AF65-F5344CB8AC3E}">
        <p14:creationId xmlns:p14="http://schemas.microsoft.com/office/powerpoint/2010/main" val="3543566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63946"/>
            <a:ext cx="8424000" cy="369332"/>
          </a:xfrm>
        </p:spPr>
        <p:txBody>
          <a:bodyPr/>
          <a:lstStyle/>
          <a:p>
            <a:r>
              <a:rPr lang="es-EC" dirty="0" smtClean="0"/>
              <a:t>Capítulo I</a:t>
            </a:r>
            <a:endParaRPr lang="en-US" dirty="0"/>
          </a:p>
        </p:txBody>
      </p:sp>
      <p:sp>
        <p:nvSpPr>
          <p:cNvPr id="3" name="Text Placeholder 2"/>
          <p:cNvSpPr>
            <a:spLocks noGrp="1"/>
          </p:cNvSpPr>
          <p:nvPr>
            <p:ph type="body" idx="13"/>
          </p:nvPr>
        </p:nvSpPr>
        <p:spPr>
          <a:xfrm>
            <a:off x="316244" y="839972"/>
            <a:ext cx="8424000" cy="553998"/>
          </a:xfrm>
        </p:spPr>
        <p:txBody>
          <a:bodyPr/>
          <a:lstStyle/>
          <a:p>
            <a:endParaRPr lang="es-EC" b="1" dirty="0"/>
          </a:p>
          <a:p>
            <a:r>
              <a:rPr lang="es-EC" sz="1600" b="1" dirty="0" smtClean="0"/>
              <a:t>1.2.3. Principales Impactos en España:</a:t>
            </a:r>
            <a:endParaRPr lang="en-US" sz="1600" dirty="0"/>
          </a:p>
        </p:txBody>
      </p:sp>
      <p:sp>
        <p:nvSpPr>
          <p:cNvPr id="4" name="Content Placeholder 3"/>
          <p:cNvSpPr>
            <a:spLocks noGrp="1"/>
          </p:cNvSpPr>
          <p:nvPr>
            <p:ph idx="14"/>
          </p:nvPr>
        </p:nvSpPr>
        <p:spPr>
          <a:xfrm>
            <a:off x="573876" y="1786270"/>
            <a:ext cx="6847649" cy="3384771"/>
          </a:xfrm>
        </p:spPr>
        <p:txBody>
          <a:bodyPr/>
          <a:lstStyle/>
          <a:p>
            <a:pPr marL="171450" lvl="0" indent="-171450">
              <a:buFont typeface="Arial" pitchFamily="34" charset="0"/>
              <a:buChar char="•"/>
            </a:pPr>
            <a:r>
              <a:rPr lang="es-EC" sz="1600" dirty="0"/>
              <a:t>Tratamiento contable de comisiones financieras</a:t>
            </a:r>
          </a:p>
          <a:p>
            <a:pPr marL="171450" lvl="0" indent="-171450">
              <a:buFont typeface="Arial" pitchFamily="34" charset="0"/>
              <a:buChar char="•"/>
            </a:pPr>
            <a:r>
              <a:rPr lang="es-EC" sz="1600" dirty="0"/>
              <a:t>El Fondo de Comercio como activo no amortizables</a:t>
            </a:r>
          </a:p>
          <a:p>
            <a:pPr marL="171450" lvl="0" indent="-171450">
              <a:buFont typeface="Arial" pitchFamily="34" charset="0"/>
              <a:buChar char="•"/>
            </a:pPr>
            <a:r>
              <a:rPr lang="es-EC" sz="1600" dirty="0"/>
              <a:t>Tratamiento de las provisiones para insolvencias </a:t>
            </a:r>
            <a:endParaRPr lang="en-US" sz="1600" dirty="0"/>
          </a:p>
        </p:txBody>
      </p:sp>
      <p:pic>
        <p:nvPicPr>
          <p:cNvPr id="6"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1990" y="6551432"/>
            <a:ext cx="2976196" cy="234131"/>
          </a:xfrm>
          <a:prstGeom prst="rect">
            <a:avLst/>
          </a:prstGeom>
        </p:spPr>
      </p:pic>
      <p:graphicFrame>
        <p:nvGraphicFramePr>
          <p:cNvPr id="7" name="Chart 6"/>
          <p:cNvGraphicFramePr/>
          <p:nvPr>
            <p:extLst>
              <p:ext uri="{D42A27DB-BD31-4B8C-83A1-F6EECF244321}">
                <p14:modId xmlns:p14="http://schemas.microsoft.com/office/powerpoint/2010/main" val="757775781"/>
              </p:ext>
            </p:extLst>
          </p:nvPr>
        </p:nvGraphicFramePr>
        <p:xfrm>
          <a:off x="2578491" y="3200400"/>
          <a:ext cx="4620211" cy="2630841"/>
        </p:xfrm>
        <a:graphic>
          <a:graphicData uri="http://schemas.openxmlformats.org/drawingml/2006/chart">
            <c:chart xmlns:c="http://schemas.openxmlformats.org/drawingml/2006/chart" xmlns:r="http://schemas.openxmlformats.org/officeDocument/2006/relationships" r:id="rId4"/>
          </a:graphicData>
        </a:graphic>
      </p:graphicFrame>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0975" y="2938906"/>
            <a:ext cx="11620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3350" y="5929644"/>
            <a:ext cx="125730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1950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63946"/>
            <a:ext cx="8424000" cy="369332"/>
          </a:xfrm>
        </p:spPr>
        <p:txBody>
          <a:bodyPr/>
          <a:lstStyle/>
          <a:p>
            <a:r>
              <a:rPr lang="es-EC" dirty="0" smtClean="0"/>
              <a:t>Capítulo II</a:t>
            </a:r>
            <a:endParaRPr lang="en-US" dirty="0"/>
          </a:p>
        </p:txBody>
      </p:sp>
      <p:sp>
        <p:nvSpPr>
          <p:cNvPr id="3" name="Text Placeholder 2"/>
          <p:cNvSpPr>
            <a:spLocks noGrp="1"/>
          </p:cNvSpPr>
          <p:nvPr>
            <p:ph type="body" idx="13"/>
          </p:nvPr>
        </p:nvSpPr>
        <p:spPr>
          <a:xfrm>
            <a:off x="316244" y="914400"/>
            <a:ext cx="8424000" cy="800219"/>
          </a:xfrm>
        </p:spPr>
        <p:txBody>
          <a:bodyPr/>
          <a:lstStyle/>
          <a:p>
            <a:endParaRPr lang="es-EC" b="1" dirty="0"/>
          </a:p>
          <a:p>
            <a:r>
              <a:rPr lang="es-EC" sz="1600" b="1" dirty="0" smtClean="0"/>
              <a:t>2.1. CONTEXTUALIZACIÓN </a:t>
            </a:r>
            <a:r>
              <a:rPr lang="es-EC" sz="1600" b="1" dirty="0"/>
              <a:t>DEL SECTOR BANCARIO EN EL  ECUADOR Y SU MARCO REGULATORIO</a:t>
            </a:r>
            <a:endParaRPr lang="en-US" sz="1600" b="1" dirty="0"/>
          </a:p>
        </p:txBody>
      </p:sp>
      <p:sp>
        <p:nvSpPr>
          <p:cNvPr id="4" name="Content Placeholder 3"/>
          <p:cNvSpPr>
            <a:spLocks noGrp="1"/>
          </p:cNvSpPr>
          <p:nvPr>
            <p:ph idx="14"/>
          </p:nvPr>
        </p:nvSpPr>
        <p:spPr>
          <a:xfrm>
            <a:off x="435935" y="2179675"/>
            <a:ext cx="3615070" cy="3395404"/>
          </a:xfrm>
        </p:spPr>
        <p:txBody>
          <a:bodyPr/>
          <a:lstStyle/>
          <a:p>
            <a:endParaRPr lang="es-EC" sz="1600" dirty="0" smtClean="0"/>
          </a:p>
          <a:p>
            <a:r>
              <a:rPr lang="es-EC" sz="1600" dirty="0" smtClean="0"/>
              <a:t>2.1.1. Ente regulador la Superintendencia de Bancos y Seguros del Ecuador</a:t>
            </a:r>
          </a:p>
          <a:p>
            <a:endParaRPr lang="es-EC" sz="1600" dirty="0"/>
          </a:p>
          <a:p>
            <a:r>
              <a:rPr lang="es-EC" sz="1600" dirty="0" smtClean="0"/>
              <a:t>2.1.2. El </a:t>
            </a:r>
            <a:r>
              <a:rPr lang="es-EC" sz="1600" dirty="0"/>
              <a:t>tamaño de los activos de las instituciones reguladas al 31 de diciembre del 2012 asciende a US$40.291 millones, equivalente al 47% del PIB.</a:t>
            </a:r>
            <a:endParaRPr lang="en-US" sz="1600" dirty="0"/>
          </a:p>
          <a:p>
            <a:endParaRPr lang="en-US" dirty="0"/>
          </a:p>
        </p:txBody>
      </p:sp>
      <p:graphicFrame>
        <p:nvGraphicFramePr>
          <p:cNvPr id="9" name="Chart 8"/>
          <p:cNvGraphicFramePr/>
          <p:nvPr>
            <p:extLst>
              <p:ext uri="{D42A27DB-BD31-4B8C-83A1-F6EECF244321}">
                <p14:modId xmlns:p14="http://schemas.microsoft.com/office/powerpoint/2010/main" val="791143421"/>
              </p:ext>
            </p:extLst>
          </p:nvPr>
        </p:nvGraphicFramePr>
        <p:xfrm>
          <a:off x="4323765" y="1881963"/>
          <a:ext cx="4820235" cy="3848985"/>
        </p:xfrm>
        <a:graphic>
          <a:graphicData uri="http://schemas.openxmlformats.org/drawingml/2006/chart">
            <c:chart xmlns:c="http://schemas.openxmlformats.org/drawingml/2006/chart" xmlns:r="http://schemas.openxmlformats.org/officeDocument/2006/relationships" r:id="rId3"/>
          </a:graphicData>
        </a:graphic>
      </p:graphicFrame>
      <p:pic>
        <p:nvPicPr>
          <p:cNvPr id="10" name="Content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3479" y="6507126"/>
            <a:ext cx="3296093" cy="347830"/>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0469" y="5914250"/>
            <a:ext cx="16573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3566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63946"/>
            <a:ext cx="8424000" cy="369332"/>
          </a:xfrm>
        </p:spPr>
        <p:txBody>
          <a:bodyPr/>
          <a:lstStyle/>
          <a:p>
            <a:r>
              <a:rPr lang="es-EC" dirty="0" smtClean="0"/>
              <a:t>Capítulo II</a:t>
            </a:r>
            <a:endParaRPr lang="en-US" dirty="0"/>
          </a:p>
        </p:txBody>
      </p:sp>
      <p:sp>
        <p:nvSpPr>
          <p:cNvPr id="3" name="Text Placeholder 2"/>
          <p:cNvSpPr>
            <a:spLocks noGrp="1"/>
          </p:cNvSpPr>
          <p:nvPr>
            <p:ph type="body" idx="13"/>
          </p:nvPr>
        </p:nvSpPr>
        <p:spPr>
          <a:xfrm>
            <a:off x="316244" y="914400"/>
            <a:ext cx="8424000" cy="553998"/>
          </a:xfrm>
        </p:spPr>
        <p:txBody>
          <a:bodyPr/>
          <a:lstStyle/>
          <a:p>
            <a:endParaRPr lang="es-EC" b="1" dirty="0"/>
          </a:p>
          <a:p>
            <a:r>
              <a:rPr lang="es-EC" sz="1600" b="1" dirty="0" smtClean="0"/>
              <a:t>2.1.1. Cambios importantes en el año 2012, para el sector bancario</a:t>
            </a:r>
            <a:endParaRPr lang="en-US" sz="1600" dirty="0"/>
          </a:p>
        </p:txBody>
      </p:sp>
      <p:graphicFrame>
        <p:nvGraphicFramePr>
          <p:cNvPr id="9" name="Chart 8"/>
          <p:cNvGraphicFramePr/>
          <p:nvPr>
            <p:extLst>
              <p:ext uri="{D42A27DB-BD31-4B8C-83A1-F6EECF244321}">
                <p14:modId xmlns:p14="http://schemas.microsoft.com/office/powerpoint/2010/main" val="1861816538"/>
              </p:ext>
            </p:extLst>
          </p:nvPr>
        </p:nvGraphicFramePr>
        <p:xfrm>
          <a:off x="2163252" y="1721979"/>
          <a:ext cx="4280077" cy="3711258"/>
        </p:xfrm>
        <a:graphic>
          <a:graphicData uri="http://schemas.openxmlformats.org/drawingml/2006/chart">
            <c:chart xmlns:c="http://schemas.openxmlformats.org/drawingml/2006/chart" xmlns:r="http://schemas.openxmlformats.org/officeDocument/2006/relationships" r:id="rId3"/>
          </a:graphicData>
        </a:graphic>
      </p:graphicFrame>
      <p:pic>
        <p:nvPicPr>
          <p:cNvPr id="10" name="Content Placeholder 5"/>
          <p:cNvPicPr>
            <a:picLocks noGrp="1" noChangeAspect="1"/>
          </p:cNvPicPr>
          <p:nvPr>
            <p:ph idx="14"/>
          </p:nvPr>
        </p:nvPicPr>
        <p:blipFill>
          <a:blip r:embed="rId4">
            <a:extLst>
              <a:ext uri="{28A0092B-C50C-407E-A947-70E740481C1C}">
                <a14:useLocalDpi xmlns:a14="http://schemas.microsoft.com/office/drawing/2010/main" val="0"/>
              </a:ext>
            </a:extLst>
          </a:blip>
          <a:stretch>
            <a:fillRect/>
          </a:stretch>
        </p:blipFill>
        <p:spPr>
          <a:xfrm>
            <a:off x="5965786" y="6487547"/>
            <a:ext cx="3018726" cy="252666"/>
          </a:xfrm>
        </p:spPr>
      </p:pic>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5734" y="5504675"/>
            <a:ext cx="16573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3566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63946"/>
            <a:ext cx="8424000" cy="369332"/>
          </a:xfrm>
        </p:spPr>
        <p:txBody>
          <a:bodyPr/>
          <a:lstStyle/>
          <a:p>
            <a:r>
              <a:rPr lang="es-EC" dirty="0" smtClean="0"/>
              <a:t>Capítulo II</a:t>
            </a:r>
            <a:endParaRPr lang="en-US" dirty="0"/>
          </a:p>
        </p:txBody>
      </p:sp>
      <p:sp>
        <p:nvSpPr>
          <p:cNvPr id="3" name="Text Placeholder 2"/>
          <p:cNvSpPr>
            <a:spLocks noGrp="1"/>
          </p:cNvSpPr>
          <p:nvPr>
            <p:ph type="body" idx="13"/>
          </p:nvPr>
        </p:nvSpPr>
        <p:spPr>
          <a:xfrm>
            <a:off x="360000" y="877983"/>
            <a:ext cx="3701637" cy="1152836"/>
          </a:xfrm>
        </p:spPr>
        <p:txBody>
          <a:bodyPr/>
          <a:lstStyle/>
          <a:p>
            <a:r>
              <a:rPr lang="es-EC" sz="1600" b="1" dirty="0" smtClean="0"/>
              <a:t>2.2.1. LA </a:t>
            </a:r>
            <a:r>
              <a:rPr lang="es-EC" sz="1600" b="1" dirty="0"/>
              <a:t>TRANSPARENTACION DELA INFORMACIÓN FINANCIERA A TRAVEZ DE LAS NIIF</a:t>
            </a:r>
          </a:p>
        </p:txBody>
      </p:sp>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5007892" y="862781"/>
            <a:ext cx="3136603" cy="1594884"/>
          </a:xfrm>
          <a:prstGeom prst="rect">
            <a:avLst/>
          </a:prstGeom>
          <a:noFill/>
          <a:ln>
            <a:noFill/>
          </a:ln>
        </p:spPr>
      </p:pic>
      <p:sp>
        <p:nvSpPr>
          <p:cNvPr id="11" name="Content Placeholder 3"/>
          <p:cNvSpPr>
            <a:spLocks noGrp="1"/>
          </p:cNvSpPr>
          <p:nvPr>
            <p:ph idx="14"/>
          </p:nvPr>
        </p:nvSpPr>
        <p:spPr>
          <a:xfrm>
            <a:off x="467835" y="3141465"/>
            <a:ext cx="6985590" cy="435935"/>
          </a:xfrm>
        </p:spPr>
        <p:txBody>
          <a:bodyPr/>
          <a:lstStyle/>
          <a:p>
            <a:pPr lvl="0"/>
            <a:r>
              <a:rPr lang="es-EC" sz="1600" b="1" dirty="0"/>
              <a:t>2.3.1</a:t>
            </a:r>
            <a:r>
              <a:rPr lang="es-EC" sz="2000" dirty="0" smtClean="0"/>
              <a:t>. </a:t>
            </a:r>
            <a:r>
              <a:rPr lang="es-EC" sz="1600" b="1" dirty="0"/>
              <a:t>EXPERIENCIA EN ECUADOR</a:t>
            </a:r>
          </a:p>
          <a:p>
            <a:pPr lvl="0"/>
            <a:endParaRPr lang="es-EC" sz="2000" dirty="0" smtClean="0"/>
          </a:p>
          <a:p>
            <a:pPr lvl="0"/>
            <a:endParaRPr lang="es-EC" sz="2000" dirty="0"/>
          </a:p>
        </p:txBody>
      </p:sp>
      <p:graphicFrame>
        <p:nvGraphicFramePr>
          <p:cNvPr id="4" name="Table 3"/>
          <p:cNvGraphicFramePr>
            <a:graphicFrameLocks noGrp="1"/>
          </p:cNvGraphicFramePr>
          <p:nvPr>
            <p:extLst>
              <p:ext uri="{D42A27DB-BD31-4B8C-83A1-F6EECF244321}">
                <p14:modId xmlns:p14="http://schemas.microsoft.com/office/powerpoint/2010/main" val="3243486649"/>
              </p:ext>
            </p:extLst>
          </p:nvPr>
        </p:nvGraphicFramePr>
        <p:xfrm>
          <a:off x="1654597" y="3604436"/>
          <a:ext cx="6170965" cy="3058312"/>
        </p:xfrm>
        <a:graphic>
          <a:graphicData uri="http://schemas.openxmlformats.org/drawingml/2006/table">
            <a:tbl>
              <a:tblPr firstRow="1" firstCol="1" bandRow="1">
                <a:tableStyleId>{D27102A9-8310-4765-A935-A1911B00CA55}</a:tableStyleId>
              </a:tblPr>
              <a:tblGrid>
                <a:gridCol w="6170965"/>
              </a:tblGrid>
              <a:tr h="286157">
                <a:tc>
                  <a:txBody>
                    <a:bodyPr/>
                    <a:lstStyle/>
                    <a:p>
                      <a:pPr marL="0" marR="0">
                        <a:spcBef>
                          <a:spcPts val="0"/>
                        </a:spcBef>
                        <a:spcAft>
                          <a:spcPts val="0"/>
                        </a:spcAft>
                      </a:pPr>
                      <a:r>
                        <a:rPr lang="es-EC" sz="1200" dirty="0">
                          <a:effectLst/>
                        </a:rPr>
                        <a:t>Reconocimiento de activos o pasivos por impuestos diferidos</a:t>
                      </a:r>
                      <a:endParaRPr lang="en-US" sz="1200" dirty="0">
                        <a:effectLst/>
                        <a:latin typeface="Times New Roman"/>
                        <a:ea typeface="Times New Roman"/>
                      </a:endParaRPr>
                    </a:p>
                  </a:txBody>
                  <a:tcPr marL="68580" marR="68580" marT="0" marB="0" anchor="b"/>
                </a:tc>
              </a:tr>
              <a:tr h="304043">
                <a:tc>
                  <a:txBody>
                    <a:bodyPr/>
                    <a:lstStyle/>
                    <a:p>
                      <a:pPr marL="0" marR="0">
                        <a:spcBef>
                          <a:spcPts val="0"/>
                        </a:spcBef>
                        <a:spcAft>
                          <a:spcPts val="0"/>
                        </a:spcAft>
                      </a:pPr>
                      <a:r>
                        <a:rPr lang="es-EC" sz="1200" dirty="0">
                          <a:effectLst/>
                        </a:rPr>
                        <a:t>Ajustes por valor razonable de propiedades, planta y equipo</a:t>
                      </a:r>
                      <a:endParaRPr lang="en-US" sz="1200" dirty="0">
                        <a:effectLst/>
                        <a:latin typeface="Times New Roman"/>
                        <a:ea typeface="Times New Roman"/>
                      </a:endParaRPr>
                    </a:p>
                  </a:txBody>
                  <a:tcPr marL="68580" marR="68580" marT="0" marB="0" anchor="b"/>
                </a:tc>
              </a:tr>
              <a:tr h="304043">
                <a:tc>
                  <a:txBody>
                    <a:bodyPr/>
                    <a:lstStyle/>
                    <a:p>
                      <a:pPr marL="0" marR="0">
                        <a:spcBef>
                          <a:spcPts val="0"/>
                        </a:spcBef>
                        <a:spcAft>
                          <a:spcPts val="0"/>
                        </a:spcAft>
                      </a:pPr>
                      <a:r>
                        <a:rPr lang="es-EC" sz="1200" dirty="0">
                          <a:effectLst/>
                        </a:rPr>
                        <a:t>Ajustes por obligaciones por beneficios definidos</a:t>
                      </a:r>
                      <a:endParaRPr lang="en-US" sz="1200" dirty="0">
                        <a:effectLst/>
                        <a:latin typeface="Times New Roman"/>
                        <a:ea typeface="Times New Roman"/>
                      </a:endParaRPr>
                    </a:p>
                  </a:txBody>
                  <a:tcPr marL="68580" marR="68580" marT="0" marB="0" anchor="b"/>
                </a:tc>
              </a:tr>
              <a:tr h="304043">
                <a:tc>
                  <a:txBody>
                    <a:bodyPr/>
                    <a:lstStyle/>
                    <a:p>
                      <a:pPr marL="0" marR="0">
                        <a:spcBef>
                          <a:spcPts val="0"/>
                        </a:spcBef>
                        <a:spcAft>
                          <a:spcPts val="0"/>
                        </a:spcAft>
                      </a:pPr>
                      <a:r>
                        <a:rPr lang="es-EC" sz="1200" dirty="0">
                          <a:effectLst/>
                        </a:rPr>
                        <a:t>Ajustes por valor razonable de activos biológicos </a:t>
                      </a:r>
                      <a:endParaRPr lang="en-US" sz="1200" dirty="0">
                        <a:effectLst/>
                        <a:latin typeface="Times New Roman"/>
                        <a:ea typeface="Times New Roman"/>
                      </a:endParaRPr>
                    </a:p>
                  </a:txBody>
                  <a:tcPr marL="68580" marR="68580" marT="0" marB="0" anchor="b"/>
                </a:tc>
              </a:tr>
              <a:tr h="304043">
                <a:tc>
                  <a:txBody>
                    <a:bodyPr/>
                    <a:lstStyle/>
                    <a:p>
                      <a:pPr marL="0" marR="0">
                        <a:spcBef>
                          <a:spcPts val="0"/>
                        </a:spcBef>
                        <a:spcAft>
                          <a:spcPts val="0"/>
                        </a:spcAft>
                      </a:pPr>
                      <a:r>
                        <a:rPr lang="es-EC" sz="1200" dirty="0">
                          <a:effectLst/>
                        </a:rPr>
                        <a:t>Reconocimiento de activos bajo arrendamiento financiero</a:t>
                      </a:r>
                      <a:endParaRPr lang="en-US" sz="1200" dirty="0">
                        <a:effectLst/>
                        <a:latin typeface="Times New Roman"/>
                        <a:ea typeface="Times New Roman"/>
                      </a:endParaRPr>
                    </a:p>
                  </a:txBody>
                  <a:tcPr marL="68580" marR="68580" marT="0" marB="0" anchor="b"/>
                </a:tc>
              </a:tr>
              <a:tr h="608084">
                <a:tc>
                  <a:txBody>
                    <a:bodyPr/>
                    <a:lstStyle/>
                    <a:p>
                      <a:pPr marL="0" marR="0">
                        <a:spcBef>
                          <a:spcPts val="0"/>
                        </a:spcBef>
                        <a:spcAft>
                          <a:spcPts val="0"/>
                        </a:spcAft>
                      </a:pPr>
                      <a:r>
                        <a:rPr lang="es-EC" sz="1200" dirty="0">
                          <a:effectLst/>
                        </a:rPr>
                        <a:t>Reclasificación como pasivo de aportes de accionistas no capitalizados e incluidos anteriormente en el patrimonio</a:t>
                      </a:r>
                      <a:endParaRPr lang="en-US" sz="1200" dirty="0">
                        <a:effectLst/>
                        <a:latin typeface="Times New Roman"/>
                        <a:ea typeface="Times New Roman"/>
                      </a:endParaRPr>
                    </a:p>
                  </a:txBody>
                  <a:tcPr marL="68580" marR="68580" marT="0" marB="0" anchor="b"/>
                </a:tc>
              </a:tr>
              <a:tr h="643856">
                <a:tc>
                  <a:txBody>
                    <a:bodyPr/>
                    <a:lstStyle/>
                    <a:p>
                      <a:pPr marL="0" marR="0">
                        <a:spcBef>
                          <a:spcPts val="0"/>
                        </a:spcBef>
                        <a:spcAft>
                          <a:spcPts val="0"/>
                        </a:spcAft>
                      </a:pPr>
                      <a:r>
                        <a:rPr lang="es-EC" sz="1200" dirty="0">
                          <a:effectLst/>
                        </a:rPr>
                        <a:t>Eliminación del reconocimiento del valor patrimonial proporcional de inversiones en subsidiarias y asociadas</a:t>
                      </a:r>
                      <a:endParaRPr lang="en-US" sz="1200" dirty="0">
                        <a:effectLst/>
                        <a:latin typeface="Times New Roman"/>
                        <a:ea typeface="Times New Roman"/>
                      </a:endParaRPr>
                    </a:p>
                  </a:txBody>
                  <a:tcPr marL="68580" marR="68580" marT="0" marB="0" anchor="b"/>
                </a:tc>
              </a:tr>
              <a:tr h="304043">
                <a:tc>
                  <a:txBody>
                    <a:bodyPr/>
                    <a:lstStyle/>
                    <a:p>
                      <a:pPr marL="0" marR="0">
                        <a:spcBef>
                          <a:spcPts val="0"/>
                        </a:spcBef>
                        <a:spcAft>
                          <a:spcPts val="0"/>
                        </a:spcAft>
                      </a:pPr>
                      <a:r>
                        <a:rPr lang="es-EC" sz="1200" dirty="0">
                          <a:effectLst/>
                        </a:rPr>
                        <a:t>Medición al costo amortizado de activos y pasivos financieros</a:t>
                      </a:r>
                      <a:endParaRPr lang="en-US" sz="1200" dirty="0">
                        <a:effectLst/>
                        <a:latin typeface="Times New Roman"/>
                        <a:ea typeface="Times New Roman"/>
                      </a:endParaRPr>
                    </a:p>
                  </a:txBody>
                  <a:tcPr marL="68580" marR="68580" marT="0" marB="0" anchor="b"/>
                </a:tc>
              </a:tr>
            </a:tbl>
          </a:graphicData>
        </a:graphic>
      </p:graphicFrame>
      <p:pic>
        <p:nvPicPr>
          <p:cNvPr id="9" name="Content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3767" y="6542757"/>
            <a:ext cx="3050624" cy="239986"/>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7141" y="505243"/>
            <a:ext cx="14097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3828" y="2541174"/>
            <a:ext cx="10763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5819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47" y="172560"/>
            <a:ext cx="8424000" cy="369332"/>
          </a:xfrm>
        </p:spPr>
        <p:txBody>
          <a:bodyPr/>
          <a:lstStyle/>
          <a:p>
            <a:r>
              <a:rPr lang="es-EC" dirty="0" smtClean="0"/>
              <a:t>Capítulo III</a:t>
            </a:r>
            <a:endParaRPr lang="en-US" dirty="0"/>
          </a:p>
        </p:txBody>
      </p:sp>
      <p:sp>
        <p:nvSpPr>
          <p:cNvPr id="3" name="Text Placeholder 2"/>
          <p:cNvSpPr>
            <a:spLocks noGrp="1"/>
          </p:cNvSpPr>
          <p:nvPr>
            <p:ph type="body" idx="13"/>
          </p:nvPr>
        </p:nvSpPr>
        <p:spPr>
          <a:xfrm>
            <a:off x="233915" y="372138"/>
            <a:ext cx="8421267" cy="800219"/>
          </a:xfrm>
        </p:spPr>
        <p:txBody>
          <a:bodyPr/>
          <a:lstStyle/>
          <a:p>
            <a:endParaRPr lang="es-EC" b="1" dirty="0"/>
          </a:p>
          <a:p>
            <a:r>
              <a:rPr lang="es-EC" sz="1600" b="1" dirty="0" smtClean="0"/>
              <a:t>3.1. BANCO DEL AUSTRO S.A. – CASO DE ESTUDIO (continua…)</a:t>
            </a:r>
          </a:p>
          <a:p>
            <a:r>
              <a:rPr lang="es-EC" sz="1600" b="1" dirty="0" smtClean="0"/>
              <a:t>Diferencias entre las Normas de la Superintendencia y las NIIF</a:t>
            </a:r>
            <a:endParaRPr lang="en-US" sz="1600" dirty="0"/>
          </a:p>
        </p:txBody>
      </p:sp>
      <p:graphicFrame>
        <p:nvGraphicFramePr>
          <p:cNvPr id="5" name="Content Placeholder 4"/>
          <p:cNvGraphicFramePr>
            <a:graphicFrameLocks noGrp="1"/>
          </p:cNvGraphicFramePr>
          <p:nvPr>
            <p:ph idx="14"/>
            <p:extLst>
              <p:ext uri="{D42A27DB-BD31-4B8C-83A1-F6EECF244321}">
                <p14:modId xmlns:p14="http://schemas.microsoft.com/office/powerpoint/2010/main" val="2125227907"/>
              </p:ext>
            </p:extLst>
          </p:nvPr>
        </p:nvGraphicFramePr>
        <p:xfrm>
          <a:off x="765544" y="1690574"/>
          <a:ext cx="7899990" cy="3855720"/>
        </p:xfrm>
        <a:graphic>
          <a:graphicData uri="http://schemas.openxmlformats.org/drawingml/2006/table">
            <a:tbl>
              <a:tblPr>
                <a:tableStyleId>{D7AC3CCA-C797-4891-BE02-D94E43425B78}</a:tableStyleId>
              </a:tblPr>
              <a:tblGrid>
                <a:gridCol w="2345424"/>
                <a:gridCol w="1278749"/>
                <a:gridCol w="2064646"/>
                <a:gridCol w="2211171"/>
              </a:tblGrid>
              <a:tr h="146404">
                <a:tc>
                  <a:txBody>
                    <a:bodyPr/>
                    <a:lstStyle/>
                    <a:p>
                      <a:pPr algn="l" fontAlgn="b"/>
                      <a:r>
                        <a:rPr lang="en-US" sz="1100" u="none" strike="noStrike" dirty="0">
                          <a:effectLst/>
                        </a:rPr>
                        <a:t> </a:t>
                      </a:r>
                      <a:endParaRPr lang="en-US" sz="1100" b="1"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 </a:t>
                      </a:r>
                      <a:endParaRPr lang="en-US" sz="1100" b="1" i="0" u="none" strike="noStrike" dirty="0">
                        <a:solidFill>
                          <a:srgbClr val="000000"/>
                        </a:solidFill>
                        <a:effectLst/>
                        <a:latin typeface="Arial"/>
                      </a:endParaRPr>
                    </a:p>
                  </a:txBody>
                  <a:tcPr marL="0" marR="0" marT="0" marB="0" anchor="b">
                    <a:solidFill>
                      <a:schemeClr val="accent6">
                        <a:lumMod val="40000"/>
                        <a:lumOff val="60000"/>
                      </a:schemeClr>
                    </a:solidFill>
                  </a:tcPr>
                </a:tc>
                <a:tc gridSpan="2">
                  <a:txBody>
                    <a:bodyPr/>
                    <a:lstStyle/>
                    <a:p>
                      <a:pPr algn="ctr" fontAlgn="b"/>
                      <a:r>
                        <a:rPr lang="en-US" sz="1100" u="none" strike="noStrike" dirty="0">
                          <a:effectLst/>
                        </a:rPr>
                        <a:t>Norma </a:t>
                      </a:r>
                      <a:r>
                        <a:rPr lang="en-US" sz="1100" u="none" strike="noStrike" dirty="0" err="1">
                          <a:effectLst/>
                        </a:rPr>
                        <a:t>contable</a:t>
                      </a:r>
                      <a:endParaRPr lang="en-US" sz="1100" b="1" i="0" u="none" strike="noStrike" dirty="0">
                        <a:solidFill>
                          <a:srgbClr val="000000"/>
                        </a:solidFill>
                        <a:effectLst/>
                        <a:latin typeface="Arial"/>
                      </a:endParaRPr>
                    </a:p>
                  </a:txBody>
                  <a:tcPr marL="0" marR="0" marT="0" marB="0" anchor="b"/>
                </a:tc>
                <a:tc hMerge="1">
                  <a:txBody>
                    <a:bodyPr/>
                    <a:lstStyle/>
                    <a:p>
                      <a:endParaRPr lang="en-US"/>
                    </a:p>
                  </a:txBody>
                  <a:tcPr/>
                </a:tc>
              </a:tr>
              <a:tr h="163630">
                <a:tc>
                  <a:txBody>
                    <a:bodyPr/>
                    <a:lstStyle/>
                    <a:p>
                      <a:pPr algn="l" fontAlgn="ctr"/>
                      <a:r>
                        <a:rPr lang="en-US" sz="1100" u="none" strike="noStrike" dirty="0" err="1">
                          <a:effectLst/>
                        </a:rPr>
                        <a:t>Cuenta</a:t>
                      </a:r>
                      <a:r>
                        <a:rPr lang="en-US" sz="1100" u="none" strike="noStrike" dirty="0">
                          <a:effectLst/>
                        </a:rPr>
                        <a:t> </a:t>
                      </a:r>
                      <a:r>
                        <a:rPr lang="en-US" sz="1100" u="none" strike="noStrike" dirty="0" err="1">
                          <a:effectLst/>
                        </a:rPr>
                        <a:t>contable</a:t>
                      </a:r>
                      <a:endParaRPr lang="en-US" sz="1100" b="1" i="0" u="none" strike="noStrike" dirty="0">
                        <a:solidFill>
                          <a:srgbClr val="000000"/>
                        </a:solidFill>
                        <a:effectLst/>
                        <a:latin typeface="Verdana"/>
                      </a:endParaRPr>
                    </a:p>
                  </a:txBody>
                  <a:tcPr marL="0" marR="0" marT="0" marB="0" anchor="ctr"/>
                </a:tc>
                <a:tc>
                  <a:txBody>
                    <a:bodyPr/>
                    <a:lstStyle/>
                    <a:p>
                      <a:pPr algn="l" fontAlgn="ctr"/>
                      <a:r>
                        <a:rPr lang="en-US" sz="1100" u="none" strike="noStrike" dirty="0">
                          <a:effectLst/>
                        </a:rPr>
                        <a:t>NIF </a:t>
                      </a:r>
                      <a:r>
                        <a:rPr lang="en-US" sz="1100" u="none" strike="noStrike" dirty="0" err="1">
                          <a:effectLst/>
                        </a:rPr>
                        <a:t>Aplicable</a:t>
                      </a:r>
                      <a:endParaRPr lang="en-US" sz="1100" b="1" i="0" u="none" strike="noStrike" dirty="0">
                        <a:solidFill>
                          <a:srgbClr val="000000"/>
                        </a:solidFill>
                        <a:effectLst/>
                        <a:latin typeface="Verdana"/>
                      </a:endParaRPr>
                    </a:p>
                  </a:txBody>
                  <a:tcPr marL="0" marR="0" marT="0" marB="0" anchor="ctr">
                    <a:solidFill>
                      <a:schemeClr val="accent6">
                        <a:lumMod val="40000"/>
                        <a:lumOff val="60000"/>
                      </a:schemeClr>
                    </a:solidFill>
                  </a:tcPr>
                </a:tc>
                <a:tc>
                  <a:txBody>
                    <a:bodyPr/>
                    <a:lstStyle/>
                    <a:p>
                      <a:pPr algn="l" fontAlgn="b"/>
                      <a:r>
                        <a:rPr lang="en-US" sz="1100" u="none" strike="noStrike" dirty="0" err="1">
                          <a:effectLst/>
                        </a:rPr>
                        <a:t>Según</a:t>
                      </a:r>
                      <a:r>
                        <a:rPr lang="en-US" sz="1100" u="none" strike="noStrike" dirty="0">
                          <a:effectLst/>
                        </a:rPr>
                        <a:t> </a:t>
                      </a:r>
                      <a:r>
                        <a:rPr lang="en-US" sz="1100" u="none" strike="noStrike" dirty="0" err="1">
                          <a:effectLst/>
                        </a:rPr>
                        <a:t>Superintendencia</a:t>
                      </a:r>
                      <a:endParaRPr lang="en-US" sz="1100" b="1" i="0" u="none" strike="noStrike" dirty="0">
                        <a:solidFill>
                          <a:srgbClr val="000000"/>
                        </a:solidFill>
                        <a:effectLst/>
                        <a:latin typeface="Arial"/>
                      </a:endParaRPr>
                    </a:p>
                  </a:txBody>
                  <a:tcPr marL="0" marR="0" marT="0" marB="0" anchor="b"/>
                </a:tc>
                <a:tc>
                  <a:txBody>
                    <a:bodyPr/>
                    <a:lstStyle/>
                    <a:p>
                      <a:pPr algn="l" fontAlgn="b"/>
                      <a:r>
                        <a:rPr lang="en-US" sz="1100" u="none" strike="noStrike" dirty="0" err="1">
                          <a:effectLst/>
                        </a:rPr>
                        <a:t>Según</a:t>
                      </a:r>
                      <a:r>
                        <a:rPr lang="en-US" sz="1100" u="none" strike="noStrike" dirty="0">
                          <a:effectLst/>
                        </a:rPr>
                        <a:t> NIIF</a:t>
                      </a:r>
                      <a:endParaRPr lang="en-US" sz="1100" b="1" i="0" u="none" strike="noStrike" dirty="0">
                        <a:solidFill>
                          <a:srgbClr val="000000"/>
                        </a:solidFill>
                        <a:effectLst/>
                        <a:latin typeface="Arial"/>
                      </a:endParaRPr>
                    </a:p>
                  </a:txBody>
                  <a:tcPr marL="0" marR="0" marT="0" marB="0" anchor="b"/>
                </a:tc>
              </a:tr>
              <a:tr h="146404">
                <a:tc>
                  <a:txBody>
                    <a:bodyPr/>
                    <a:lstStyle/>
                    <a:p>
                      <a:pPr algn="l" fontAlgn="b"/>
                      <a:r>
                        <a:rPr lang="en-US" sz="1100" u="none" strike="noStrike" dirty="0">
                          <a:effectLst/>
                        </a:rPr>
                        <a:t> </a:t>
                      </a:r>
                      <a:endParaRPr lang="en-US" sz="1100" b="1" i="0" u="none" strike="noStrike" dirty="0">
                        <a:solidFill>
                          <a:srgbClr val="000000"/>
                        </a:solidFill>
                        <a:effectLst/>
                        <a:latin typeface="Arial"/>
                      </a:endParaRPr>
                    </a:p>
                  </a:txBody>
                  <a:tcPr marL="0" marR="0" marT="0" marB="0" anchor="b"/>
                </a:tc>
                <a:tc>
                  <a:txBody>
                    <a:bodyPr/>
                    <a:lstStyle/>
                    <a:p>
                      <a:pPr algn="l" fontAlgn="b"/>
                      <a:endParaRPr lang="en-US" sz="1100" b="1" i="0" u="none" strike="noStrike" dirty="0">
                        <a:solidFill>
                          <a:srgbClr val="000000"/>
                        </a:solidFill>
                        <a:effectLst/>
                        <a:latin typeface="Arial"/>
                      </a:endParaRPr>
                    </a:p>
                  </a:txBody>
                  <a:tcPr marL="0" marR="0" marT="0" marB="0" anchor="b">
                    <a:solidFill>
                      <a:schemeClr val="accent6">
                        <a:lumMod val="40000"/>
                        <a:lumOff val="60000"/>
                      </a:schemeClr>
                    </a:solidFill>
                  </a:tcPr>
                </a:tc>
                <a:tc>
                  <a:txBody>
                    <a:bodyPr/>
                    <a:lstStyle/>
                    <a:p>
                      <a:pPr algn="l" fontAlgn="b"/>
                      <a:r>
                        <a:rPr lang="en-US" sz="1100" u="none" strike="noStrike" dirty="0">
                          <a:effectLst/>
                        </a:rPr>
                        <a:t> </a:t>
                      </a:r>
                      <a:endParaRPr lang="en-US" sz="1100" b="1"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 </a:t>
                      </a:r>
                      <a:endParaRPr lang="en-US" sz="1100" b="1" i="0" u="none" strike="noStrike" dirty="0">
                        <a:solidFill>
                          <a:srgbClr val="000000"/>
                        </a:solidFill>
                        <a:effectLst/>
                        <a:latin typeface="Arial"/>
                      </a:endParaRPr>
                    </a:p>
                  </a:txBody>
                  <a:tcPr marL="0" marR="0" marT="0" marB="0" anchor="b"/>
                </a:tc>
              </a:tr>
              <a:tr h="732022">
                <a:tc>
                  <a:txBody>
                    <a:bodyPr/>
                    <a:lstStyle/>
                    <a:p>
                      <a:pPr algn="l" fontAlgn="b"/>
                      <a:r>
                        <a:rPr lang="en-US" sz="1100" u="none" strike="noStrike" dirty="0" err="1">
                          <a:effectLst/>
                        </a:rPr>
                        <a:t>Inversiones</a:t>
                      </a:r>
                      <a:endParaRPr lang="en-US" sz="1100" b="1"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NIC32.39 IFRS7</a:t>
                      </a:r>
                      <a:endParaRPr lang="en-US" sz="1100" b="1" i="0" u="none" strike="noStrike" dirty="0">
                        <a:solidFill>
                          <a:srgbClr val="000000"/>
                        </a:solidFill>
                        <a:effectLst/>
                        <a:latin typeface="Arial"/>
                      </a:endParaRPr>
                    </a:p>
                  </a:txBody>
                  <a:tcPr marL="0" marR="0" marT="0" marB="0" anchor="b">
                    <a:solidFill>
                      <a:schemeClr val="accent6">
                        <a:lumMod val="40000"/>
                        <a:lumOff val="60000"/>
                      </a:schemeClr>
                    </a:solidFill>
                  </a:tcPr>
                </a:tc>
                <a:tc>
                  <a:txBody>
                    <a:bodyPr/>
                    <a:lstStyle/>
                    <a:p>
                      <a:pPr algn="l" fontAlgn="b"/>
                      <a:r>
                        <a:rPr lang="es-EC" sz="1100" u="none" strike="noStrike" dirty="0">
                          <a:effectLst/>
                        </a:rPr>
                        <a:t>Permite la presentación de las inversiones restringidas.  Adicionalmente registra los interese en una cuenta por separado</a:t>
                      </a:r>
                      <a:endParaRPr lang="es-EC" sz="1100" b="1" i="0" u="none" strike="noStrike" dirty="0">
                        <a:solidFill>
                          <a:srgbClr val="000000"/>
                        </a:solidFill>
                        <a:effectLst/>
                        <a:latin typeface="Arial"/>
                      </a:endParaRPr>
                    </a:p>
                  </a:txBody>
                  <a:tcPr marL="0" marR="0" marT="0" marB="0" anchor="b"/>
                </a:tc>
                <a:tc>
                  <a:txBody>
                    <a:bodyPr/>
                    <a:lstStyle/>
                    <a:p>
                      <a:pPr algn="l" fontAlgn="b"/>
                      <a:r>
                        <a:rPr lang="es-EC" sz="1100" u="none" strike="noStrike" dirty="0">
                          <a:effectLst/>
                        </a:rPr>
                        <a:t>Las inversiones restringidas solo se revelan y los intereses forman parte del costo amortizado.  La valoración esta en función del deterioro del papel</a:t>
                      </a:r>
                      <a:endParaRPr lang="es-EC" sz="1100" b="1" i="0" u="none" strike="noStrike" dirty="0">
                        <a:solidFill>
                          <a:srgbClr val="000000"/>
                        </a:solidFill>
                        <a:effectLst/>
                        <a:latin typeface="Arial"/>
                      </a:endParaRPr>
                    </a:p>
                  </a:txBody>
                  <a:tcPr marL="0" marR="0" marT="0" marB="0" anchor="b"/>
                </a:tc>
              </a:tr>
              <a:tr h="878429">
                <a:tc>
                  <a:txBody>
                    <a:bodyPr/>
                    <a:lstStyle/>
                    <a:p>
                      <a:pPr algn="l" fontAlgn="b"/>
                      <a:r>
                        <a:rPr lang="en-US" sz="1100" u="none" strike="noStrike" dirty="0" err="1">
                          <a:effectLst/>
                        </a:rPr>
                        <a:t>Cartera</a:t>
                      </a:r>
                      <a:r>
                        <a:rPr lang="en-US" sz="1100" u="none" strike="noStrike" dirty="0">
                          <a:effectLst/>
                        </a:rPr>
                        <a:t> de </a:t>
                      </a:r>
                      <a:r>
                        <a:rPr lang="en-US" sz="1100" u="none" strike="noStrike" dirty="0" err="1">
                          <a:effectLst/>
                        </a:rPr>
                        <a:t>créditos</a:t>
                      </a:r>
                      <a:endParaRPr lang="en-US" sz="1100" b="1"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NIC32.39 IFRS7</a:t>
                      </a:r>
                      <a:endParaRPr lang="en-US" sz="1100" b="1" i="0" u="none" strike="noStrike" dirty="0">
                        <a:solidFill>
                          <a:srgbClr val="000000"/>
                        </a:solidFill>
                        <a:effectLst/>
                        <a:latin typeface="Arial"/>
                      </a:endParaRPr>
                    </a:p>
                  </a:txBody>
                  <a:tcPr marL="0" marR="0" marT="0" marB="0" anchor="b">
                    <a:solidFill>
                      <a:schemeClr val="accent6">
                        <a:lumMod val="40000"/>
                        <a:lumOff val="60000"/>
                      </a:schemeClr>
                    </a:solidFill>
                  </a:tcPr>
                </a:tc>
                <a:tc>
                  <a:txBody>
                    <a:bodyPr/>
                    <a:lstStyle/>
                    <a:p>
                      <a:pPr algn="l" fontAlgn="b"/>
                      <a:r>
                        <a:rPr lang="es-EC" sz="1100" u="none" strike="noStrike" dirty="0">
                          <a:effectLst/>
                        </a:rPr>
                        <a:t>Requiere que los intereses de los activos financieros medidos al costo amortizado se registren en una cuenta por separado.   Valuación de acuerdo a días de </a:t>
                      </a:r>
                      <a:r>
                        <a:rPr lang="es-EC" sz="1100" u="none" strike="noStrike" dirty="0" err="1">
                          <a:effectLst/>
                        </a:rPr>
                        <a:t>morocidad</a:t>
                      </a:r>
                      <a:endParaRPr lang="es-EC" sz="1100" b="1" i="0" u="none" strike="noStrike" dirty="0">
                        <a:solidFill>
                          <a:srgbClr val="000000"/>
                        </a:solidFill>
                        <a:effectLst/>
                        <a:latin typeface="Arial"/>
                      </a:endParaRPr>
                    </a:p>
                  </a:txBody>
                  <a:tcPr marL="0" marR="0" marT="0" marB="0" anchor="b"/>
                </a:tc>
                <a:tc>
                  <a:txBody>
                    <a:bodyPr/>
                    <a:lstStyle/>
                    <a:p>
                      <a:pPr algn="l" fontAlgn="b"/>
                      <a:r>
                        <a:rPr lang="es-EC" sz="1100" u="none" strike="noStrike" dirty="0">
                          <a:effectLst/>
                        </a:rPr>
                        <a:t>Valoración al costo amortizado y estimación de la pérdida esperada</a:t>
                      </a:r>
                      <a:endParaRPr lang="es-EC" sz="1100" b="1" i="0" u="none" strike="noStrike" dirty="0">
                        <a:solidFill>
                          <a:srgbClr val="000000"/>
                        </a:solidFill>
                        <a:effectLst/>
                        <a:latin typeface="Arial"/>
                      </a:endParaRPr>
                    </a:p>
                  </a:txBody>
                  <a:tcPr marL="0" marR="0" marT="0" marB="0" anchor="b"/>
                </a:tc>
              </a:tr>
              <a:tr h="146404">
                <a:tc>
                  <a:txBody>
                    <a:bodyPr/>
                    <a:lstStyle/>
                    <a:p>
                      <a:pPr algn="l" fontAlgn="b"/>
                      <a:r>
                        <a:rPr lang="en-US" sz="1100" u="none" strike="noStrike">
                          <a:effectLst/>
                        </a:rPr>
                        <a:t>Bienes Adjudicados</a:t>
                      </a:r>
                      <a:endParaRPr lang="en-US" sz="1100" b="1" i="0" u="none" strike="noStrike">
                        <a:solidFill>
                          <a:srgbClr val="000000"/>
                        </a:solidFill>
                        <a:effectLst/>
                        <a:latin typeface="Arial"/>
                      </a:endParaRPr>
                    </a:p>
                  </a:txBody>
                  <a:tcPr marL="0" marR="0" marT="0" marB="0" anchor="b"/>
                </a:tc>
                <a:tc>
                  <a:txBody>
                    <a:bodyPr/>
                    <a:lstStyle/>
                    <a:p>
                      <a:pPr algn="l" fontAlgn="b"/>
                      <a:r>
                        <a:rPr lang="en-US" sz="1100" u="none" strike="noStrike" dirty="0">
                          <a:effectLst/>
                        </a:rPr>
                        <a:t>NIC 40</a:t>
                      </a:r>
                      <a:endParaRPr lang="en-US" sz="1100" b="1" i="0" u="none" strike="noStrike" dirty="0">
                        <a:solidFill>
                          <a:srgbClr val="000000"/>
                        </a:solidFill>
                        <a:effectLst/>
                        <a:latin typeface="Arial"/>
                      </a:endParaRPr>
                    </a:p>
                  </a:txBody>
                  <a:tcPr marL="0" marR="0" marT="0" marB="0" anchor="b">
                    <a:solidFill>
                      <a:schemeClr val="accent6">
                        <a:lumMod val="40000"/>
                        <a:lumOff val="60000"/>
                      </a:schemeClr>
                    </a:solidFill>
                  </a:tcPr>
                </a:tc>
                <a:tc>
                  <a:txBody>
                    <a:bodyPr/>
                    <a:lstStyle/>
                    <a:p>
                      <a:pPr algn="l" fontAlgn="b"/>
                      <a:r>
                        <a:rPr lang="en-US" sz="1100" u="none" strike="noStrike" dirty="0" err="1">
                          <a:effectLst/>
                        </a:rPr>
                        <a:t>Amortización</a:t>
                      </a:r>
                      <a:r>
                        <a:rPr lang="en-US" sz="1100" u="none" strike="noStrike" dirty="0">
                          <a:effectLst/>
                        </a:rPr>
                        <a:t> en </a:t>
                      </a:r>
                      <a:r>
                        <a:rPr lang="en-US" sz="1100" u="none" strike="noStrike" dirty="0" err="1">
                          <a:effectLst/>
                        </a:rPr>
                        <a:t>tres</a:t>
                      </a:r>
                      <a:r>
                        <a:rPr lang="en-US" sz="1100" u="none" strike="noStrike" dirty="0">
                          <a:effectLst/>
                        </a:rPr>
                        <a:t> </a:t>
                      </a:r>
                      <a:r>
                        <a:rPr lang="en-US" sz="1100" u="none" strike="noStrike" dirty="0" err="1">
                          <a:effectLst/>
                        </a:rPr>
                        <a:t>años</a:t>
                      </a:r>
                      <a:endParaRPr lang="en-US" sz="1100" b="1" i="0" u="none" strike="noStrike" dirty="0">
                        <a:solidFill>
                          <a:srgbClr val="000000"/>
                        </a:solidFill>
                        <a:effectLst/>
                        <a:latin typeface="Arial"/>
                      </a:endParaRPr>
                    </a:p>
                  </a:txBody>
                  <a:tcPr marL="0" marR="0" marT="0" marB="0" anchor="b"/>
                </a:tc>
                <a:tc>
                  <a:txBody>
                    <a:bodyPr/>
                    <a:lstStyle/>
                    <a:p>
                      <a:pPr algn="l" fontAlgn="b"/>
                      <a:r>
                        <a:rPr lang="en-US" sz="1100" u="none" strike="noStrike" dirty="0">
                          <a:effectLst/>
                        </a:rPr>
                        <a:t>Valor </a:t>
                      </a:r>
                      <a:r>
                        <a:rPr lang="en-US" sz="1100" u="none" strike="noStrike" dirty="0" err="1">
                          <a:effectLst/>
                        </a:rPr>
                        <a:t>razonable</a:t>
                      </a:r>
                      <a:endParaRPr lang="en-US" sz="1100" b="1" i="0" u="none" strike="noStrike" dirty="0">
                        <a:solidFill>
                          <a:srgbClr val="000000"/>
                        </a:solidFill>
                        <a:effectLst/>
                        <a:latin typeface="Arial"/>
                      </a:endParaRPr>
                    </a:p>
                  </a:txBody>
                  <a:tcPr marL="0" marR="0" marT="0" marB="0" anchor="b"/>
                </a:tc>
              </a:tr>
              <a:tr h="439215">
                <a:tc>
                  <a:txBody>
                    <a:bodyPr/>
                    <a:lstStyle/>
                    <a:p>
                      <a:pPr algn="l" fontAlgn="b"/>
                      <a:r>
                        <a:rPr lang="en-US" sz="1100" u="none" strike="noStrike">
                          <a:effectLst/>
                        </a:rPr>
                        <a:t>Propiedades y equipos</a:t>
                      </a:r>
                      <a:endParaRPr lang="en-US" sz="1100" b="1" i="0" u="none" strike="noStrike">
                        <a:solidFill>
                          <a:srgbClr val="000000"/>
                        </a:solidFill>
                        <a:effectLst/>
                        <a:latin typeface="Arial"/>
                      </a:endParaRPr>
                    </a:p>
                  </a:txBody>
                  <a:tcPr marL="0" marR="0" marT="0" marB="0" anchor="b"/>
                </a:tc>
                <a:tc>
                  <a:txBody>
                    <a:bodyPr/>
                    <a:lstStyle/>
                    <a:p>
                      <a:pPr algn="l" fontAlgn="b"/>
                      <a:r>
                        <a:rPr lang="en-US" sz="1100" u="none" strike="noStrike" dirty="0">
                          <a:effectLst/>
                        </a:rPr>
                        <a:t>NIC 16</a:t>
                      </a:r>
                      <a:endParaRPr lang="en-US" sz="1100" b="1" i="0" u="none" strike="noStrike" dirty="0">
                        <a:solidFill>
                          <a:srgbClr val="000000"/>
                        </a:solidFill>
                        <a:effectLst/>
                        <a:latin typeface="Arial"/>
                      </a:endParaRPr>
                    </a:p>
                  </a:txBody>
                  <a:tcPr marL="0" marR="0" marT="0" marB="0" anchor="b">
                    <a:solidFill>
                      <a:schemeClr val="accent6">
                        <a:lumMod val="40000"/>
                        <a:lumOff val="60000"/>
                      </a:schemeClr>
                    </a:solidFill>
                  </a:tcPr>
                </a:tc>
                <a:tc>
                  <a:txBody>
                    <a:bodyPr/>
                    <a:lstStyle/>
                    <a:p>
                      <a:pPr algn="l" fontAlgn="b"/>
                      <a:r>
                        <a:rPr lang="en-US" sz="1100" u="none" strike="noStrike" dirty="0" err="1">
                          <a:effectLst/>
                        </a:rPr>
                        <a:t>Avalúo</a:t>
                      </a:r>
                      <a:r>
                        <a:rPr lang="en-US" sz="1100" u="none" strike="noStrike" dirty="0">
                          <a:effectLst/>
                        </a:rPr>
                        <a:t> </a:t>
                      </a:r>
                      <a:r>
                        <a:rPr lang="en-US" sz="1100" u="none" strike="noStrike" dirty="0" err="1">
                          <a:effectLst/>
                        </a:rPr>
                        <a:t>cada</a:t>
                      </a:r>
                      <a:r>
                        <a:rPr lang="en-US" sz="1100" u="none" strike="noStrike" dirty="0">
                          <a:effectLst/>
                        </a:rPr>
                        <a:t> 5 </a:t>
                      </a:r>
                      <a:r>
                        <a:rPr lang="en-US" sz="1100" u="none" strike="noStrike" dirty="0" err="1">
                          <a:effectLst/>
                        </a:rPr>
                        <a:t>años</a:t>
                      </a:r>
                      <a:endParaRPr lang="en-US" sz="1100" b="1" i="0" u="none" strike="noStrike" dirty="0">
                        <a:solidFill>
                          <a:srgbClr val="000000"/>
                        </a:solidFill>
                        <a:effectLst/>
                        <a:latin typeface="Arial"/>
                      </a:endParaRPr>
                    </a:p>
                  </a:txBody>
                  <a:tcPr marL="0" marR="0" marT="0" marB="0" anchor="b"/>
                </a:tc>
                <a:tc>
                  <a:txBody>
                    <a:bodyPr/>
                    <a:lstStyle/>
                    <a:p>
                      <a:pPr algn="l" fontAlgn="b"/>
                      <a:r>
                        <a:rPr lang="es-EC" sz="1100" u="none" strike="noStrike" dirty="0">
                          <a:effectLst/>
                        </a:rPr>
                        <a:t>Método del costo o </a:t>
                      </a:r>
                      <a:r>
                        <a:rPr lang="es-EC" sz="1100" u="none" strike="noStrike" dirty="0" err="1">
                          <a:effectLst/>
                        </a:rPr>
                        <a:t>reavalúo</a:t>
                      </a:r>
                      <a:r>
                        <a:rPr lang="es-EC" sz="1100" u="none" strike="noStrike" dirty="0">
                          <a:effectLst/>
                        </a:rPr>
                        <a:t>, determinación de vidas útiles financieras</a:t>
                      </a:r>
                      <a:endParaRPr lang="es-EC" sz="1100" b="1" i="0" u="none" strike="noStrike" dirty="0">
                        <a:solidFill>
                          <a:srgbClr val="000000"/>
                        </a:solidFill>
                        <a:effectLst/>
                        <a:latin typeface="Arial"/>
                      </a:endParaRPr>
                    </a:p>
                  </a:txBody>
                  <a:tcPr marL="0" marR="0" marT="0" marB="0" anchor="b"/>
                </a:tc>
              </a:tr>
              <a:tr h="439215">
                <a:tc>
                  <a:txBody>
                    <a:bodyPr/>
                    <a:lstStyle/>
                    <a:p>
                      <a:pPr algn="l" fontAlgn="b"/>
                      <a:r>
                        <a:rPr lang="en-US" sz="1100" u="none" strike="noStrike">
                          <a:effectLst/>
                        </a:rPr>
                        <a:t>Inversiones en subsidiarias</a:t>
                      </a:r>
                      <a:endParaRPr lang="en-US" sz="1100" b="1" i="0" u="none" strike="noStrike">
                        <a:solidFill>
                          <a:srgbClr val="000000"/>
                        </a:solidFill>
                        <a:effectLst/>
                        <a:latin typeface="Arial"/>
                      </a:endParaRPr>
                    </a:p>
                  </a:txBody>
                  <a:tcPr marL="0" marR="0" marT="0" marB="0" anchor="b"/>
                </a:tc>
                <a:tc>
                  <a:txBody>
                    <a:bodyPr/>
                    <a:lstStyle/>
                    <a:p>
                      <a:pPr algn="l" fontAlgn="b"/>
                      <a:r>
                        <a:rPr lang="en-US" sz="1100" u="none" strike="noStrike" dirty="0">
                          <a:effectLst/>
                        </a:rPr>
                        <a:t>NIC 27, 28</a:t>
                      </a:r>
                      <a:endParaRPr lang="en-US" sz="1100" b="1" i="0" u="none" strike="noStrike" dirty="0">
                        <a:solidFill>
                          <a:srgbClr val="000000"/>
                        </a:solidFill>
                        <a:effectLst/>
                        <a:latin typeface="Arial"/>
                      </a:endParaRPr>
                    </a:p>
                  </a:txBody>
                  <a:tcPr marL="0" marR="0" marT="0" marB="0" anchor="b">
                    <a:solidFill>
                      <a:schemeClr val="accent6">
                        <a:lumMod val="40000"/>
                        <a:lumOff val="60000"/>
                      </a:schemeClr>
                    </a:solidFill>
                  </a:tcPr>
                </a:tc>
                <a:tc>
                  <a:txBody>
                    <a:bodyPr/>
                    <a:lstStyle/>
                    <a:p>
                      <a:pPr algn="l" fontAlgn="b"/>
                      <a:r>
                        <a:rPr lang="es-EC" sz="1100" u="none" strike="noStrike" dirty="0">
                          <a:effectLst/>
                        </a:rPr>
                        <a:t>Reconocimiento del VPP con el EEFF del mes anterior</a:t>
                      </a:r>
                      <a:endParaRPr lang="es-EC" sz="1100" b="1" i="0" u="none" strike="noStrike" dirty="0">
                        <a:solidFill>
                          <a:srgbClr val="000000"/>
                        </a:solidFill>
                        <a:effectLst/>
                        <a:latin typeface="Arial"/>
                      </a:endParaRPr>
                    </a:p>
                  </a:txBody>
                  <a:tcPr marL="0" marR="0" marT="0" marB="0" anchor="b"/>
                </a:tc>
                <a:tc>
                  <a:txBody>
                    <a:bodyPr/>
                    <a:lstStyle/>
                    <a:p>
                      <a:pPr algn="l" fontAlgn="b"/>
                      <a:r>
                        <a:rPr lang="es-EC" sz="1100" u="none" strike="noStrike" dirty="0">
                          <a:effectLst/>
                        </a:rPr>
                        <a:t>Consolidación de los estados financieros y registro del costo de la inversión</a:t>
                      </a:r>
                      <a:endParaRPr lang="es-EC" sz="1100" b="1" i="0" u="none" strike="noStrike" dirty="0">
                        <a:solidFill>
                          <a:srgbClr val="000000"/>
                        </a:solidFill>
                        <a:effectLst/>
                        <a:latin typeface="Arial"/>
                      </a:endParaRPr>
                    </a:p>
                  </a:txBody>
                  <a:tcPr marL="0" marR="0" marT="0" marB="0" anchor="b"/>
                </a:tc>
              </a:tr>
              <a:tr h="292810">
                <a:tc>
                  <a:txBody>
                    <a:bodyPr/>
                    <a:lstStyle/>
                    <a:p>
                      <a:pPr algn="l" fontAlgn="b"/>
                      <a:r>
                        <a:rPr lang="en-US" sz="1100" u="none" strike="noStrike">
                          <a:effectLst/>
                        </a:rPr>
                        <a:t>Obligaciones con el público</a:t>
                      </a:r>
                      <a:endParaRPr lang="en-US" sz="1100" b="1" i="0" u="none" strike="noStrike">
                        <a:solidFill>
                          <a:srgbClr val="000000"/>
                        </a:solidFill>
                        <a:effectLst/>
                        <a:latin typeface="Arial"/>
                      </a:endParaRPr>
                    </a:p>
                  </a:txBody>
                  <a:tcPr marL="0" marR="0" marT="0" marB="0" anchor="b"/>
                </a:tc>
                <a:tc>
                  <a:txBody>
                    <a:bodyPr/>
                    <a:lstStyle/>
                    <a:p>
                      <a:pPr algn="l" fontAlgn="b"/>
                      <a:r>
                        <a:rPr lang="en-US" sz="1100" u="none" strike="noStrike" dirty="0">
                          <a:effectLst/>
                        </a:rPr>
                        <a:t>NIC32.39 IFRS7</a:t>
                      </a:r>
                      <a:endParaRPr lang="en-US" sz="1100" b="1" i="0" u="none" strike="noStrike" dirty="0">
                        <a:solidFill>
                          <a:srgbClr val="000000"/>
                        </a:solidFill>
                        <a:effectLst/>
                        <a:latin typeface="Arial"/>
                      </a:endParaRPr>
                    </a:p>
                  </a:txBody>
                  <a:tcPr marL="0" marR="0" marT="0" marB="0" anchor="b">
                    <a:solidFill>
                      <a:schemeClr val="accent6">
                        <a:lumMod val="40000"/>
                        <a:lumOff val="60000"/>
                      </a:schemeClr>
                    </a:solidFill>
                  </a:tcPr>
                </a:tc>
                <a:tc>
                  <a:txBody>
                    <a:bodyPr/>
                    <a:lstStyle/>
                    <a:p>
                      <a:pPr algn="l" fontAlgn="b"/>
                      <a:r>
                        <a:rPr lang="es-EC" sz="1100" u="none" strike="noStrike" dirty="0">
                          <a:effectLst/>
                        </a:rPr>
                        <a:t>Registro del interés en una cuenta por separado</a:t>
                      </a:r>
                      <a:endParaRPr lang="es-EC" sz="1100" b="1" i="0" u="none" strike="noStrike" dirty="0">
                        <a:solidFill>
                          <a:srgbClr val="000000"/>
                        </a:solidFill>
                        <a:effectLst/>
                        <a:latin typeface="Arial"/>
                      </a:endParaRPr>
                    </a:p>
                  </a:txBody>
                  <a:tcPr marL="0" marR="0" marT="0" marB="0" anchor="b"/>
                </a:tc>
                <a:tc>
                  <a:txBody>
                    <a:bodyPr/>
                    <a:lstStyle/>
                    <a:p>
                      <a:pPr algn="l" fontAlgn="b"/>
                      <a:r>
                        <a:rPr lang="es-EC" sz="1100" u="none" strike="noStrike" dirty="0">
                          <a:effectLst/>
                        </a:rPr>
                        <a:t>Costo amortizado o valor razonable</a:t>
                      </a:r>
                      <a:endParaRPr lang="es-EC" sz="1100" b="1" i="0" u="none" strike="noStrike" dirty="0">
                        <a:solidFill>
                          <a:srgbClr val="00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35435665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8&quot; unique_id=&quot;10126&quot;&gt;&lt;/object&gt;&lt;object type=&quot;2&quot; unique_id=&quot;10127&quot;&gt;&lt;object type=&quot;3&quot; unique_id=&quot;14269&quot;&gt;&lt;property id=&quot;20148&quot; value=&quot;5&quot;/&gt;&lt;property id=&quot;20300&quot; value=&quot;Slide 3&quot;/&gt;&lt;property id=&quot;20307&quot; value=&quot;262&quot;/&gt;&lt;/object&gt;&lt;object type=&quot;3&quot; unique_id=&quot;14408&quot;&gt;&lt;property id=&quot;20148&quot; value=&quot;5&quot;/&gt;&lt;property id=&quot;20300&quot; value=&quot;Slide 2&quot;/&gt;&lt;property id=&quot;20307&quot; value=&quot;266&quot;/&gt;&lt;/object&gt;&lt;object type=&quot;3&quot; unique_id=&quot;14414&quot;&gt;&lt;property id=&quot;20148&quot; value=&quot;5&quot;/&gt;&lt;property id=&quot;20300&quot; value=&quot;Slide 1&quot;/&gt;&lt;property id=&quot;20307&quot; value=&quot;267&quot;/&gt;&lt;/object&gt;&lt;/object&gt;&lt;/object&gt;&lt;/database&gt;"/>
  <p:tag name="SECTOMILLISECCONVERTED" val="1"/>
  <p:tag name="SDNEW" val="False"/>
</p:tagLst>
</file>

<file path=ppt/theme/theme1.xml><?xml version="1.0" encoding="utf-8"?>
<a:theme xmlns:a="http://schemas.openxmlformats.org/drawingml/2006/main" name="Blank">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solidFill>
            <a:schemeClr val="tx2"/>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Aft>
            <a:spcPts val="300"/>
          </a:spcAft>
          <a:defRPr dirty="0"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2878</TotalTime>
  <Words>2327</Words>
  <Application>Microsoft Office PowerPoint</Application>
  <PresentationFormat>On-screen Show (4:3)</PresentationFormat>
  <Paragraphs>839</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vt:lpstr>
      <vt:lpstr>IMPACTO EN LA IMPLEMENTACIÓN DE LAS NORMAS INTERNACIONALES DE INFORMCION FINANCIERA - NIIF EN EL SECTOR BANCARIO - Caso Banco del Austro S.A.</vt:lpstr>
      <vt:lpstr>INDICE</vt:lpstr>
      <vt:lpstr>Introducción</vt:lpstr>
      <vt:lpstr>Capítulo I</vt:lpstr>
      <vt:lpstr>Capítulo I</vt:lpstr>
      <vt:lpstr>Capítulo II</vt:lpstr>
      <vt:lpstr>Capítulo II</vt:lpstr>
      <vt:lpstr>Capítulo II</vt:lpstr>
      <vt:lpstr>Capítulo III</vt:lpstr>
      <vt:lpstr>Capítulo III</vt:lpstr>
      <vt:lpstr>PowerPoint Presentation</vt:lpstr>
      <vt:lpstr>PowerPoint Presentation</vt:lpstr>
      <vt:lpstr>PowerPoint Presentation</vt:lpstr>
      <vt:lpstr>4.1.3.  OTROS AJUSTES</vt:lpstr>
      <vt:lpstr>4.2. Estados Financieros del Banco bajo NIIF</vt:lpstr>
      <vt:lpstr>4.3. Estados Financieros del Banco bajo NIIF</vt:lpstr>
      <vt:lpstr>4.3. Estados Financieros del Banco bajo NIIF</vt:lpstr>
      <vt:lpstr>4.4.Análisis Financiero – Banco del Austro antes y despúes NIIF </vt:lpstr>
      <vt:lpstr>4.3.1 Análisis Financiero – Banco del Austro antes y depúes NIIF </vt:lpstr>
      <vt:lpstr>5.1 Conclusiones y Recomendaciones</vt:lpstr>
      <vt:lpstr>5.1 Conclusiones y Recomendaciones</vt:lpstr>
      <vt:lpstr>5.1 Conclusiones y Recomendaciones</vt:lpstr>
      <vt:lpstr>5.1 Conclusiones y Recomendaciones</vt:lpstr>
      <vt:lpstr>5.1 Conclusiones y Recomendaciones</vt:lpstr>
    </vt:vector>
  </TitlesOfParts>
  <Company>Deloitte Touche Tohmatsu Services,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IMPACTO EN LA IMPLEMENTACIÓN DE LAS NORMAS INTERNACIONALES DE INFORMCION FINANCIERA - NIIF EN EL SECTOR BANCARIO - Caso Banco del Austro S.A.</dc:title>
  <dc:creator>Guerron, Lorena (LATCO - Quito)</dc:creator>
  <cp:lastModifiedBy>Guerron, Lorena (LATCO - Quito)</cp:lastModifiedBy>
  <cp:revision>48</cp:revision>
  <dcterms:created xsi:type="dcterms:W3CDTF">2013-08-04T21:05:35Z</dcterms:created>
  <dcterms:modified xsi:type="dcterms:W3CDTF">2013-08-07T22:32:10Z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ies>
</file>