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76" r:id="rId5"/>
    <p:sldId id="260" r:id="rId6"/>
    <p:sldId id="262" r:id="rId7"/>
    <p:sldId id="263" r:id="rId8"/>
    <p:sldId id="264" r:id="rId9"/>
    <p:sldId id="265" r:id="rId10"/>
    <p:sldId id="266" r:id="rId11"/>
    <p:sldId id="267" r:id="rId12"/>
    <p:sldId id="268" r:id="rId13"/>
    <p:sldId id="269" r:id="rId14"/>
    <p:sldId id="270" r:id="rId15"/>
    <p:sldId id="271" r:id="rId16"/>
    <p:sldId id="277" r:id="rId17"/>
    <p:sldId id="278" r:id="rId18"/>
    <p:sldId id="279" r:id="rId19"/>
    <p:sldId id="280" r:id="rId20"/>
    <p:sldId id="275"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90A8A6-7AE0-4393-92B6-1EB86B28893B}" type="datetimeFigureOut">
              <a:rPr lang="es-EC" smtClean="0"/>
              <a:t>11/02/2014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2D0AD-443A-4819-ADBC-2278AB011436}" type="slidenum">
              <a:rPr lang="es-EC" smtClean="0"/>
              <a:t>‹Nº›</a:t>
            </a:fld>
            <a:endParaRPr lang="es-EC"/>
          </a:p>
        </p:txBody>
      </p:sp>
    </p:spTree>
    <p:extLst>
      <p:ext uri="{BB962C8B-B14F-4D97-AF65-F5344CB8AC3E}">
        <p14:creationId xmlns:p14="http://schemas.microsoft.com/office/powerpoint/2010/main" val="337978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374352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2751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307197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399581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364608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408289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65729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214030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354496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30852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5FBCB4-E77D-4DFC-8732-93547D15148B}" type="datetimeFigureOut">
              <a:rPr lang="es-EC" smtClean="0"/>
              <a:t>11/02/2014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B44239B-5A1C-41BB-A078-704351152834}" type="slidenum">
              <a:rPr lang="es-EC" smtClean="0"/>
              <a:t>‹Nº›</a:t>
            </a:fld>
            <a:endParaRPr lang="es-EC"/>
          </a:p>
        </p:txBody>
      </p:sp>
    </p:spTree>
    <p:extLst>
      <p:ext uri="{BB962C8B-B14F-4D97-AF65-F5344CB8AC3E}">
        <p14:creationId xmlns:p14="http://schemas.microsoft.com/office/powerpoint/2010/main" val="250170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FBCB4-E77D-4DFC-8732-93547D15148B}" type="datetimeFigureOut">
              <a:rPr lang="es-EC" smtClean="0"/>
              <a:t>11/02/2014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4239B-5A1C-41BB-A078-704351152834}" type="slidenum">
              <a:rPr lang="es-EC" smtClean="0"/>
              <a:t>‹Nº›</a:t>
            </a:fld>
            <a:endParaRPr lang="es-EC"/>
          </a:p>
        </p:txBody>
      </p:sp>
    </p:spTree>
    <p:extLst>
      <p:ext uri="{BB962C8B-B14F-4D97-AF65-F5344CB8AC3E}">
        <p14:creationId xmlns:p14="http://schemas.microsoft.com/office/powerpoint/2010/main" val="228070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6064" y="1830363"/>
            <a:ext cx="8244408" cy="1752600"/>
          </a:xfrm>
        </p:spPr>
        <p:txBody>
          <a:bodyPr>
            <a:normAutofit fontScale="25000" lnSpcReduction="20000"/>
          </a:bodyPr>
          <a:lstStyle/>
          <a:p>
            <a:r>
              <a:rPr lang="es-EC" sz="9200" b="1" dirty="0">
                <a:solidFill>
                  <a:schemeClr val="tx1"/>
                </a:solidFill>
              </a:rPr>
              <a:t>MAESTRÍA EN GESTIÓN DE PROYECTOS PROMOCIÓN III</a:t>
            </a:r>
            <a:endParaRPr lang="es-EC" sz="9200" dirty="0">
              <a:solidFill>
                <a:schemeClr val="tx1"/>
              </a:solidFill>
            </a:endParaRPr>
          </a:p>
          <a:p>
            <a:r>
              <a:rPr lang="es-EC" sz="9200" b="1" dirty="0">
                <a:solidFill>
                  <a:schemeClr val="tx1"/>
                </a:solidFill>
              </a:rPr>
              <a:t> </a:t>
            </a:r>
            <a:endParaRPr lang="es-EC" sz="9200" dirty="0">
              <a:solidFill>
                <a:schemeClr val="tx1"/>
              </a:solidFill>
            </a:endParaRPr>
          </a:p>
          <a:p>
            <a:r>
              <a:rPr lang="es-EC" sz="9200" b="1" dirty="0">
                <a:solidFill>
                  <a:schemeClr val="tx1"/>
                </a:solidFill>
              </a:rPr>
              <a:t> </a:t>
            </a:r>
            <a:endParaRPr lang="es-EC" sz="9200" dirty="0">
              <a:solidFill>
                <a:schemeClr val="tx1"/>
              </a:solidFill>
            </a:endParaRPr>
          </a:p>
          <a:p>
            <a:r>
              <a:rPr lang="es-EC" sz="9200" b="1" dirty="0">
                <a:solidFill>
                  <a:schemeClr val="tx1"/>
                </a:solidFill>
              </a:rPr>
              <a:t>“ANÁLISIS DEL IMPACTO EN LA RECAUDACIÓN DEL IMPUESTO A LA RENTA POR LA DEVOLUCIÓN DE LOS GASTOS DE ALIMENTACIÓN Y VIVIENDA A LAS FAMILIAS QUE RECIBEN EL BONO DE DESARROLLO HUMANO”. ESTUDIO DE CASO DISTRITO </a:t>
            </a:r>
            <a:r>
              <a:rPr lang="es-EC" sz="9200" b="1" dirty="0" smtClean="0">
                <a:solidFill>
                  <a:schemeClr val="tx1"/>
                </a:solidFill>
              </a:rPr>
              <a:t>METROPOLITANO </a:t>
            </a:r>
            <a:r>
              <a:rPr lang="es-EC" sz="9200" b="1" dirty="0">
                <a:solidFill>
                  <a:schemeClr val="tx1"/>
                </a:solidFill>
              </a:rPr>
              <a:t>DE QUITO</a:t>
            </a:r>
            <a:endParaRPr lang="es-EC" sz="9200" dirty="0">
              <a:solidFill>
                <a:schemeClr val="tx1"/>
              </a:solidFill>
            </a:endParaRPr>
          </a:p>
          <a:p>
            <a:r>
              <a:rPr lang="es-EC" sz="9200" b="1" dirty="0">
                <a:solidFill>
                  <a:schemeClr val="tx1"/>
                </a:solidFill>
              </a:rPr>
              <a:t> </a:t>
            </a:r>
            <a:endParaRPr lang="es-EC" sz="9200" dirty="0">
              <a:solidFill>
                <a:schemeClr val="tx1"/>
              </a:solidFill>
            </a:endParaRPr>
          </a:p>
          <a:p>
            <a:r>
              <a:rPr lang="es-EC" sz="9200" b="1" dirty="0">
                <a:solidFill>
                  <a:schemeClr val="tx1"/>
                </a:solidFill>
              </a:rPr>
              <a:t>Autor: Andrés Benavides</a:t>
            </a:r>
            <a:endParaRPr lang="es-EC" sz="9200" dirty="0">
              <a:solidFill>
                <a:schemeClr val="tx1"/>
              </a:solidFill>
            </a:endParaRPr>
          </a:p>
          <a:p>
            <a:r>
              <a:rPr lang="es-EC" sz="9200" b="1" dirty="0">
                <a:solidFill>
                  <a:schemeClr val="tx1"/>
                </a:solidFill>
              </a:rPr>
              <a:t>Director: Econ. Francisco </a:t>
            </a:r>
            <a:r>
              <a:rPr lang="es-EC" sz="9200" b="1" dirty="0" smtClean="0">
                <a:solidFill>
                  <a:schemeClr val="tx1"/>
                </a:solidFill>
              </a:rPr>
              <a:t>Carrasco</a:t>
            </a:r>
          </a:p>
          <a:p>
            <a:r>
              <a:rPr lang="es-EC" sz="9200" b="1" dirty="0">
                <a:solidFill>
                  <a:schemeClr val="tx1"/>
                </a:solidFill>
              </a:rPr>
              <a:t> </a:t>
            </a:r>
            <a:endParaRPr lang="es-EC" sz="9200" dirty="0">
              <a:solidFill>
                <a:schemeClr val="tx1"/>
              </a:solidFill>
            </a:endParaRPr>
          </a:p>
          <a:p>
            <a:r>
              <a:rPr lang="es-EC" sz="9200" b="1" dirty="0" err="1">
                <a:solidFill>
                  <a:schemeClr val="tx1"/>
                </a:solidFill>
              </a:rPr>
              <a:t>Sangolquí</a:t>
            </a:r>
            <a:r>
              <a:rPr lang="es-EC" sz="9200" b="1" dirty="0">
                <a:solidFill>
                  <a:schemeClr val="tx1"/>
                </a:solidFill>
              </a:rPr>
              <a:t> – Ecuador</a:t>
            </a:r>
            <a:endParaRPr lang="es-EC" sz="9200" dirty="0">
              <a:solidFill>
                <a:schemeClr val="tx1"/>
              </a:solidFill>
            </a:endParaRPr>
          </a:p>
          <a:p>
            <a:r>
              <a:rPr lang="es-EC" sz="9200" b="1" dirty="0" smtClean="0">
                <a:solidFill>
                  <a:schemeClr val="tx1"/>
                </a:solidFill>
              </a:rPr>
              <a:t>2014</a:t>
            </a:r>
            <a:endParaRPr lang="es-EC" sz="9200" dirty="0">
              <a:solidFill>
                <a:schemeClr val="tx1"/>
              </a:solidFill>
            </a:endParaRPr>
          </a:p>
          <a:p>
            <a:endParaRPr lang="es-EC"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275109"/>
            <a:ext cx="38385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encrypted-tbn1.gstatic.com/images?q=tbn:ANd9GcTjoChHcMDRLCl58hiAoGCaOSTiV3gdbkDkXHxYLrlgKaDWDA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366219"/>
            <a:ext cx="1409700"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38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1336683" y="4220070"/>
            <a:ext cx="7848872" cy="384721"/>
          </a:xfrm>
          <a:prstGeom prst="rect">
            <a:avLst/>
          </a:prstGeom>
          <a:noFill/>
        </p:spPr>
        <p:txBody>
          <a:bodyPr wrap="square" rtlCol="0">
            <a:spAutoFit/>
          </a:bodyPr>
          <a:lstStyle/>
          <a:p>
            <a:pPr algn="ctr"/>
            <a:r>
              <a:rPr lang="es-EC" sz="1900" b="1" dirty="0" smtClean="0"/>
              <a:t>INCLUSION SOCIAL</a:t>
            </a:r>
            <a:endParaRPr lang="es-EC" sz="1900" b="1" dirty="0"/>
          </a:p>
        </p:txBody>
      </p:sp>
      <p:graphicFrame>
        <p:nvGraphicFramePr>
          <p:cNvPr id="5" name="4 Tabla"/>
          <p:cNvGraphicFramePr>
            <a:graphicFrameLocks noGrp="1"/>
          </p:cNvGraphicFramePr>
          <p:nvPr>
            <p:extLst>
              <p:ext uri="{D42A27DB-BD31-4B8C-83A1-F6EECF244321}">
                <p14:modId xmlns:p14="http://schemas.microsoft.com/office/powerpoint/2010/main" val="3778735482"/>
              </p:ext>
            </p:extLst>
          </p:nvPr>
        </p:nvGraphicFramePr>
        <p:xfrm>
          <a:off x="917951" y="2632487"/>
          <a:ext cx="3339604" cy="1226820"/>
        </p:xfrm>
        <a:graphic>
          <a:graphicData uri="http://schemas.openxmlformats.org/drawingml/2006/table">
            <a:tbl>
              <a:tblPr firstRow="1" firstCol="1" bandRow="1">
                <a:tableStyleId>{5C22544A-7EE6-4342-B048-85BDC9FD1C3A}</a:tableStyleId>
              </a:tblPr>
              <a:tblGrid>
                <a:gridCol w="1211580"/>
                <a:gridCol w="975896"/>
                <a:gridCol w="1152128"/>
              </a:tblGrid>
              <a:tr h="323850">
                <a:tc>
                  <a:txBody>
                    <a:bodyPr/>
                    <a:lstStyle/>
                    <a:p>
                      <a:pPr algn="ctr">
                        <a:lnSpc>
                          <a:spcPct val="115000"/>
                        </a:lnSpc>
                        <a:spcAft>
                          <a:spcPts val="0"/>
                        </a:spcAft>
                      </a:pPr>
                      <a:r>
                        <a:rPr lang="es-EC" sz="1400" dirty="0">
                          <a:effectLst/>
                        </a:rPr>
                        <a:t>¿Tiene casa propia?</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Frecuencia</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Porcentaje %</a:t>
                      </a:r>
                      <a:endParaRPr lang="es-EC" sz="1400" dirty="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EC" sz="1400">
                          <a:effectLst/>
                        </a:rPr>
                        <a:t>NO</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93</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smtClean="0">
                          <a:effectLst/>
                        </a:rPr>
                        <a:t>78</a:t>
                      </a:r>
                      <a:endParaRPr lang="es-EC" sz="1400" dirty="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s-EC" sz="1400">
                          <a:effectLst/>
                        </a:rPr>
                        <a:t>SI</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26</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smtClean="0">
                          <a:effectLst/>
                        </a:rPr>
                        <a:t>22</a:t>
                      </a:r>
                      <a:endParaRPr lang="es-EC" sz="1400" dirty="0">
                        <a:effectLst/>
                        <a:latin typeface="Calibri"/>
                        <a:ea typeface="Calibri"/>
                        <a:cs typeface="Times New Roman"/>
                      </a:endParaRPr>
                    </a:p>
                  </a:txBody>
                  <a:tcPr marL="44450" marR="44450" marT="0" marB="0" anchor="ctr"/>
                </a:tc>
              </a:tr>
              <a:tr h="200025">
                <a:tc>
                  <a:txBody>
                    <a:bodyPr/>
                    <a:lstStyle/>
                    <a:p>
                      <a:pPr algn="ctr">
                        <a:lnSpc>
                          <a:spcPct val="115000"/>
                        </a:lnSpc>
                        <a:spcAft>
                          <a:spcPts val="0"/>
                        </a:spcAft>
                      </a:pPr>
                      <a:r>
                        <a:rPr lang="es-EC" sz="1400">
                          <a:effectLst/>
                        </a:rPr>
                        <a:t>Total</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119</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100,0</a:t>
                      </a:r>
                      <a:endParaRPr lang="es-EC" sz="1400" dirty="0">
                        <a:effectLst/>
                        <a:latin typeface="Calibri"/>
                        <a:ea typeface="Calibri"/>
                        <a:cs typeface="Times New Roman"/>
                      </a:endParaRPr>
                    </a:p>
                  </a:txBody>
                  <a:tcPr marL="44450" marR="44450" marT="0" marB="0" anchor="ctr"/>
                </a:tc>
              </a:tr>
            </a:tbl>
          </a:graphicData>
        </a:graphic>
      </p:graphicFrame>
      <p:sp>
        <p:nvSpPr>
          <p:cNvPr id="8" name="Rectangle 1"/>
          <p:cNvSpPr>
            <a:spLocks noChangeArrowheads="1"/>
          </p:cNvSpPr>
          <p:nvPr/>
        </p:nvSpPr>
        <p:spPr bwMode="auto">
          <a:xfrm>
            <a:off x="1331640" y="2060848"/>
            <a:ext cx="25122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Familias que tienen casa propia</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4572000" y="3212976"/>
            <a:ext cx="4572000" cy="646331"/>
          </a:xfrm>
          <a:prstGeom prst="rect">
            <a:avLst/>
          </a:prstGeom>
        </p:spPr>
        <p:txBody>
          <a:bodyPr>
            <a:spAutoFit/>
          </a:bodyPr>
          <a:lstStyle/>
          <a:p>
            <a:r>
              <a:rPr lang="es-EC" i="1" dirty="0"/>
              <a:t>D</a:t>
            </a:r>
            <a:r>
              <a:rPr lang="es-EC" i="1" dirty="0" smtClean="0"/>
              <a:t>e </a:t>
            </a:r>
            <a:r>
              <a:rPr lang="es-EC" i="1" dirty="0"/>
              <a:t>1.062.230 familias que reciben el BDH, </a:t>
            </a:r>
            <a:r>
              <a:rPr lang="es-EC" i="1" dirty="0" smtClean="0"/>
              <a:t>231 mil contarían </a:t>
            </a:r>
            <a:r>
              <a:rPr lang="es-EC" i="1" dirty="0"/>
              <a:t>con vivienda</a:t>
            </a:r>
          </a:p>
        </p:txBody>
      </p:sp>
      <p:pic>
        <p:nvPicPr>
          <p:cNvPr id="9219" name="Picture 3" descr="https://encrypted-tbn1.gstatic.com/images?q=tbn:ANd9GcTHA8pITVZT2tXhoT3zLZPDpZ-TcH0zuIZkK_3bZuNzgME1si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315" y="1184548"/>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74106" y="312738"/>
            <a:ext cx="5354078" cy="369332"/>
          </a:xfrm>
          <a:prstGeom prst="rect">
            <a:avLst/>
          </a:prstGeom>
        </p:spPr>
        <p:txBody>
          <a:bodyPr wrap="square">
            <a:spAutoFit/>
          </a:bodyPr>
          <a:lstStyle/>
          <a:p>
            <a:pPr algn="ctr"/>
            <a:r>
              <a:rPr lang="es-EC" b="1" dirty="0"/>
              <a:t>5. ANÁLISIS DE LOS RESULTADOS Y PROPUESTA</a:t>
            </a:r>
          </a:p>
        </p:txBody>
      </p:sp>
      <p:cxnSp>
        <p:nvCxnSpPr>
          <p:cNvPr id="10" name="9 Conector recto de flecha"/>
          <p:cNvCxnSpPr>
            <a:endCxn id="6" idx="0"/>
          </p:cNvCxnSpPr>
          <p:nvPr/>
        </p:nvCxnSpPr>
        <p:spPr>
          <a:xfrm>
            <a:off x="2587753" y="3859307"/>
            <a:ext cx="0" cy="360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17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180528" y="523999"/>
            <a:ext cx="7848872" cy="384721"/>
          </a:xfrm>
          <a:prstGeom prst="rect">
            <a:avLst/>
          </a:prstGeom>
          <a:noFill/>
        </p:spPr>
        <p:txBody>
          <a:bodyPr wrap="square" rtlCol="0">
            <a:spAutoFit/>
          </a:bodyPr>
          <a:lstStyle/>
          <a:p>
            <a:pPr algn="ctr"/>
            <a:r>
              <a:rPr lang="es-EC" sz="1900" b="1" dirty="0" smtClean="0"/>
              <a:t>Gasto del Bono de Desarrollo Humano</a:t>
            </a:r>
            <a:endParaRPr lang="es-EC" sz="1900" b="1" dirty="0"/>
          </a:p>
        </p:txBody>
      </p:sp>
      <p:graphicFrame>
        <p:nvGraphicFramePr>
          <p:cNvPr id="3" name="2 Tabla"/>
          <p:cNvGraphicFramePr>
            <a:graphicFrameLocks noGrp="1"/>
          </p:cNvGraphicFramePr>
          <p:nvPr>
            <p:extLst>
              <p:ext uri="{D42A27DB-BD31-4B8C-83A1-F6EECF244321}">
                <p14:modId xmlns:p14="http://schemas.microsoft.com/office/powerpoint/2010/main" val="2469983823"/>
              </p:ext>
            </p:extLst>
          </p:nvPr>
        </p:nvGraphicFramePr>
        <p:xfrm>
          <a:off x="179513" y="980727"/>
          <a:ext cx="8784977" cy="5553378"/>
        </p:xfrm>
        <a:graphic>
          <a:graphicData uri="http://schemas.openxmlformats.org/drawingml/2006/table">
            <a:tbl>
              <a:tblPr firstRow="1" firstCol="1" bandRow="1">
                <a:tableStyleId>{5C22544A-7EE6-4342-B048-85BDC9FD1C3A}</a:tableStyleId>
              </a:tblPr>
              <a:tblGrid>
                <a:gridCol w="864095"/>
                <a:gridCol w="949839"/>
                <a:gridCol w="876546"/>
                <a:gridCol w="876546"/>
                <a:gridCol w="876546"/>
                <a:gridCol w="838400"/>
                <a:gridCol w="806613"/>
                <a:gridCol w="876546"/>
                <a:gridCol w="867010"/>
                <a:gridCol w="952836"/>
              </a:tblGrid>
              <a:tr h="360041">
                <a:tc>
                  <a:txBody>
                    <a:bodyPr/>
                    <a:lstStyle/>
                    <a:p>
                      <a:pPr>
                        <a:lnSpc>
                          <a:spcPct val="115000"/>
                        </a:lnSpc>
                        <a:spcAft>
                          <a:spcPts val="0"/>
                        </a:spcAft>
                      </a:pPr>
                      <a:r>
                        <a:rPr lang="es-EC" sz="900" dirty="0">
                          <a:effectLst/>
                        </a:rPr>
                        <a:t> </a:t>
                      </a:r>
                      <a:endParaRPr lang="es-EC" sz="9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50" dirty="0">
                          <a:effectLst/>
                        </a:rPr>
                        <a:t>COMUNICACIÓN</a:t>
                      </a:r>
                      <a:endParaRPr lang="es-EC" sz="9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50" dirty="0">
                          <a:effectLst/>
                        </a:rPr>
                        <a:t>VESTIMENTA</a:t>
                      </a:r>
                      <a:endParaRPr lang="es-EC" sz="9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50" dirty="0" smtClean="0">
                          <a:effectLst/>
                        </a:rPr>
                        <a:t>ALIMENTOS</a:t>
                      </a:r>
                      <a:endParaRPr lang="es-EC" sz="9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50">
                          <a:effectLst/>
                        </a:rPr>
                        <a:t>VIVIENDA</a:t>
                      </a:r>
                      <a:endParaRPr lang="es-EC" sz="9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50">
                          <a:effectLst/>
                        </a:rPr>
                        <a:t>SALUD</a:t>
                      </a:r>
                      <a:endParaRPr lang="es-EC" sz="9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50">
                          <a:effectLst/>
                        </a:rPr>
                        <a:t>EDUCACIÓN</a:t>
                      </a:r>
                      <a:endParaRPr lang="es-EC" sz="95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50" dirty="0">
                          <a:effectLst/>
                        </a:rPr>
                        <a:t>TRANSPORTE</a:t>
                      </a:r>
                      <a:endParaRPr lang="es-EC" sz="9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50" dirty="0">
                          <a:effectLst/>
                        </a:rPr>
                        <a:t>OTROS</a:t>
                      </a:r>
                      <a:endParaRPr lang="es-EC" sz="9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50" dirty="0">
                          <a:effectLst/>
                        </a:rPr>
                        <a:t>TOTAL</a:t>
                      </a:r>
                      <a:endParaRPr lang="es-EC" sz="950" dirty="0">
                        <a:effectLst/>
                        <a:latin typeface="Calibri"/>
                        <a:ea typeface="Calibri"/>
                        <a:cs typeface="Times New Roman"/>
                      </a:endParaRPr>
                    </a:p>
                  </a:txBody>
                  <a:tcPr marL="44450" marR="44450" marT="0" marB="0" anchor="ctr"/>
                </a:tc>
              </a:tr>
              <a:tr h="427410">
                <a:tc>
                  <a:txBody>
                    <a:bodyPr/>
                    <a:lstStyle/>
                    <a:p>
                      <a:pPr algn="ctr">
                        <a:lnSpc>
                          <a:spcPct val="115000"/>
                        </a:lnSpc>
                        <a:spcAft>
                          <a:spcPts val="0"/>
                        </a:spcAft>
                      </a:pPr>
                      <a:r>
                        <a:rPr lang="es-EC" sz="950" dirty="0">
                          <a:effectLst/>
                        </a:rPr>
                        <a:t>Elecciones de familias</a:t>
                      </a:r>
                      <a:endParaRPr lang="es-EC" sz="950" dirty="0">
                        <a:effectLst/>
                        <a:latin typeface="Calibri"/>
                        <a:ea typeface="Calibri"/>
                        <a:cs typeface="Times New Roman"/>
                      </a:endParaRPr>
                    </a:p>
                  </a:txBody>
                  <a:tcPr marL="44450" marR="44450" marT="0" marB="0" anchor="ctr"/>
                </a:tc>
                <a:tc>
                  <a:txBody>
                    <a:bodyPr/>
                    <a:lstStyle/>
                    <a:p>
                      <a:pPr algn="ctr" rtl="0" fontAlgn="ctr"/>
                      <a:r>
                        <a:rPr lang="es-EC" sz="1100" b="1" i="0" u="none" strike="noStrike" dirty="0">
                          <a:solidFill>
                            <a:schemeClr val="tx1"/>
                          </a:solidFill>
                          <a:effectLst/>
                          <a:latin typeface="Calibri"/>
                        </a:rPr>
                        <a:t>0</a:t>
                      </a:r>
                    </a:p>
                  </a:txBody>
                  <a:tcPr marL="9525" marR="9525" marT="9525" marB="0" anchor="ctr"/>
                </a:tc>
                <a:tc>
                  <a:txBody>
                    <a:bodyPr/>
                    <a:lstStyle/>
                    <a:p>
                      <a:pPr algn="ctr" rtl="0" fontAlgn="ctr"/>
                      <a:r>
                        <a:rPr lang="es-EC" sz="1100" b="1" i="0" u="none" strike="noStrike" dirty="0">
                          <a:solidFill>
                            <a:schemeClr val="tx1"/>
                          </a:solidFill>
                          <a:effectLst/>
                          <a:latin typeface="Calibri"/>
                        </a:rPr>
                        <a:t>18</a:t>
                      </a:r>
                    </a:p>
                  </a:txBody>
                  <a:tcPr marL="9525" marR="9525" marT="9525" marB="0" anchor="ctr"/>
                </a:tc>
                <a:tc>
                  <a:txBody>
                    <a:bodyPr/>
                    <a:lstStyle/>
                    <a:p>
                      <a:pPr algn="ctr" rtl="0" fontAlgn="ctr"/>
                      <a:r>
                        <a:rPr lang="es-EC" sz="1100" b="1" i="0" u="none" strike="noStrike">
                          <a:solidFill>
                            <a:schemeClr val="tx1"/>
                          </a:solidFill>
                          <a:effectLst/>
                          <a:latin typeface="Calibri"/>
                        </a:rPr>
                        <a:t>84</a:t>
                      </a:r>
                    </a:p>
                  </a:txBody>
                  <a:tcPr marL="9525" marR="9525" marT="9525" marB="0" anchor="ctr">
                    <a:solidFill>
                      <a:srgbClr val="FFFF00"/>
                    </a:solidFill>
                  </a:tcPr>
                </a:tc>
                <a:tc>
                  <a:txBody>
                    <a:bodyPr/>
                    <a:lstStyle/>
                    <a:p>
                      <a:pPr algn="ctr" rtl="0" fontAlgn="ctr"/>
                      <a:r>
                        <a:rPr lang="es-EC" sz="1100" b="1" i="0" u="none" strike="noStrike" dirty="0">
                          <a:solidFill>
                            <a:schemeClr val="tx1"/>
                          </a:solidFill>
                          <a:effectLst/>
                          <a:latin typeface="Calibri"/>
                        </a:rPr>
                        <a:t>38</a:t>
                      </a:r>
                    </a:p>
                  </a:txBody>
                  <a:tcPr marL="9525" marR="9525" marT="9525" marB="0" anchor="ctr">
                    <a:solidFill>
                      <a:srgbClr val="FFFF00"/>
                    </a:solidFill>
                  </a:tcPr>
                </a:tc>
                <a:tc>
                  <a:txBody>
                    <a:bodyPr/>
                    <a:lstStyle/>
                    <a:p>
                      <a:pPr algn="ctr" rtl="0" fontAlgn="ctr"/>
                      <a:r>
                        <a:rPr lang="es-EC" sz="1100" b="1" i="0" u="none" strike="noStrike" dirty="0">
                          <a:solidFill>
                            <a:schemeClr val="tx1"/>
                          </a:solidFill>
                          <a:effectLst/>
                          <a:latin typeface="Calibri"/>
                        </a:rPr>
                        <a:t>43</a:t>
                      </a:r>
                    </a:p>
                  </a:txBody>
                  <a:tcPr marL="9525" marR="9525" marT="9525" marB="0" anchor="ctr"/>
                </a:tc>
                <a:tc>
                  <a:txBody>
                    <a:bodyPr/>
                    <a:lstStyle/>
                    <a:p>
                      <a:pPr algn="ctr" rtl="0" fontAlgn="ctr"/>
                      <a:r>
                        <a:rPr lang="es-EC" sz="1100" b="1" i="0" u="none" strike="noStrike" dirty="0">
                          <a:solidFill>
                            <a:schemeClr val="tx1"/>
                          </a:solidFill>
                          <a:effectLst/>
                          <a:latin typeface="Calibri"/>
                        </a:rPr>
                        <a:t>40</a:t>
                      </a:r>
                    </a:p>
                  </a:txBody>
                  <a:tcPr marL="9525" marR="9525" marT="9525" marB="0" anchor="ctr"/>
                </a:tc>
                <a:tc>
                  <a:txBody>
                    <a:bodyPr/>
                    <a:lstStyle/>
                    <a:p>
                      <a:pPr algn="ctr" rtl="0" fontAlgn="ctr"/>
                      <a:r>
                        <a:rPr lang="es-EC" sz="1100" b="1" i="0" u="none" strike="noStrike">
                          <a:solidFill>
                            <a:schemeClr val="tx1"/>
                          </a:solidFill>
                          <a:effectLst/>
                          <a:latin typeface="Calibri"/>
                        </a:rPr>
                        <a:t>8</a:t>
                      </a:r>
                    </a:p>
                  </a:txBody>
                  <a:tcPr marL="9525" marR="9525" marT="9525" marB="0" anchor="ctr"/>
                </a:tc>
                <a:tc>
                  <a:txBody>
                    <a:bodyPr/>
                    <a:lstStyle/>
                    <a:p>
                      <a:pPr algn="ctr" rtl="0" fontAlgn="ctr"/>
                      <a:r>
                        <a:rPr lang="es-EC" sz="1100" b="1" i="0" u="none" strike="noStrike">
                          <a:solidFill>
                            <a:schemeClr val="tx1"/>
                          </a:solidFill>
                          <a:effectLst/>
                          <a:latin typeface="Calibri"/>
                        </a:rPr>
                        <a:t>5</a:t>
                      </a:r>
                    </a:p>
                  </a:txBody>
                  <a:tcPr marL="9525" marR="9525" marT="9525" marB="0" anchor="ctr"/>
                </a:tc>
                <a:tc>
                  <a:txBody>
                    <a:bodyPr/>
                    <a:lstStyle/>
                    <a:p>
                      <a:pPr algn="ctr" rtl="0" fontAlgn="ctr"/>
                      <a:r>
                        <a:rPr lang="es-EC" sz="1100" b="1" i="0" u="none" strike="noStrike">
                          <a:solidFill>
                            <a:schemeClr val="tx1"/>
                          </a:solidFill>
                          <a:effectLst/>
                          <a:latin typeface="Calibri"/>
                        </a:rPr>
                        <a:t> ---</a:t>
                      </a:r>
                    </a:p>
                  </a:txBody>
                  <a:tcPr marL="9525" marR="9525" marT="9525" marB="0" anchor="ctr"/>
                </a:tc>
              </a:tr>
              <a:tr h="207263">
                <a:tc>
                  <a:txBody>
                    <a:bodyPr/>
                    <a:lstStyle/>
                    <a:p>
                      <a:pPr algn="ctr">
                        <a:lnSpc>
                          <a:spcPct val="115000"/>
                        </a:lnSpc>
                        <a:spcAft>
                          <a:spcPts val="0"/>
                        </a:spcAft>
                      </a:pPr>
                      <a:r>
                        <a:rPr lang="es-EC" sz="950" dirty="0">
                          <a:effectLst/>
                        </a:rPr>
                        <a:t>No elegidos</a:t>
                      </a:r>
                      <a:endParaRPr lang="es-EC" sz="950" dirty="0">
                        <a:effectLst/>
                        <a:latin typeface="Calibri"/>
                        <a:ea typeface="Calibri"/>
                        <a:cs typeface="Times New Roman"/>
                      </a:endParaRPr>
                    </a:p>
                  </a:txBody>
                  <a:tcPr marL="44450" marR="44450" marT="0" marB="0" anchor="ctr"/>
                </a:tc>
                <a:tc>
                  <a:txBody>
                    <a:bodyPr/>
                    <a:lstStyle/>
                    <a:p>
                      <a:pPr algn="ctr" rtl="0" fontAlgn="ctr"/>
                      <a:r>
                        <a:rPr lang="es-EC" sz="1100" b="1" i="0" u="none" strike="noStrike" dirty="0">
                          <a:solidFill>
                            <a:schemeClr val="tx1"/>
                          </a:solidFill>
                          <a:effectLst/>
                          <a:latin typeface="Calibri"/>
                        </a:rPr>
                        <a:t>119</a:t>
                      </a:r>
                    </a:p>
                  </a:txBody>
                  <a:tcPr marL="9525" marR="9525" marT="9525" marB="0" anchor="ctr"/>
                </a:tc>
                <a:tc>
                  <a:txBody>
                    <a:bodyPr/>
                    <a:lstStyle/>
                    <a:p>
                      <a:pPr algn="ctr" rtl="0" fontAlgn="ctr"/>
                      <a:r>
                        <a:rPr lang="es-EC" sz="1100" b="0" i="0" u="none" strike="noStrike" dirty="0">
                          <a:solidFill>
                            <a:schemeClr val="tx1"/>
                          </a:solidFill>
                          <a:effectLst/>
                          <a:latin typeface="Calibri"/>
                        </a:rPr>
                        <a:t>101</a:t>
                      </a:r>
                    </a:p>
                  </a:txBody>
                  <a:tcPr marL="9525" marR="9525" marT="9525" marB="0" anchor="ctr"/>
                </a:tc>
                <a:tc>
                  <a:txBody>
                    <a:bodyPr/>
                    <a:lstStyle/>
                    <a:p>
                      <a:pPr algn="ctr" rtl="0" fontAlgn="ctr"/>
                      <a:r>
                        <a:rPr lang="es-EC" sz="1100" b="0" i="0" u="none" strike="noStrike" dirty="0">
                          <a:solidFill>
                            <a:schemeClr val="tx1"/>
                          </a:solidFill>
                          <a:effectLst/>
                          <a:latin typeface="Calibri"/>
                        </a:rPr>
                        <a:t>35</a:t>
                      </a:r>
                    </a:p>
                  </a:txBody>
                  <a:tcPr marL="9525" marR="9525" marT="9525" marB="0" anchor="ctr">
                    <a:solidFill>
                      <a:srgbClr val="FFFF00"/>
                    </a:solidFill>
                  </a:tcPr>
                </a:tc>
                <a:tc>
                  <a:txBody>
                    <a:bodyPr/>
                    <a:lstStyle/>
                    <a:p>
                      <a:pPr algn="ctr" rtl="0" fontAlgn="ctr"/>
                      <a:r>
                        <a:rPr lang="es-EC" sz="1100" b="0" i="0" u="none" strike="noStrike">
                          <a:solidFill>
                            <a:schemeClr val="tx1"/>
                          </a:solidFill>
                          <a:effectLst/>
                          <a:latin typeface="Calibri"/>
                        </a:rPr>
                        <a:t>81</a:t>
                      </a:r>
                    </a:p>
                  </a:txBody>
                  <a:tcPr marL="9525" marR="9525" marT="9525" marB="0" anchor="ctr">
                    <a:solidFill>
                      <a:srgbClr val="FFFF00"/>
                    </a:solidFill>
                  </a:tcPr>
                </a:tc>
                <a:tc>
                  <a:txBody>
                    <a:bodyPr/>
                    <a:lstStyle/>
                    <a:p>
                      <a:pPr algn="ctr" rtl="0" fontAlgn="ctr"/>
                      <a:r>
                        <a:rPr lang="es-EC" sz="1100" b="0" i="0" u="none" strike="noStrike">
                          <a:solidFill>
                            <a:schemeClr val="tx1"/>
                          </a:solidFill>
                          <a:effectLst/>
                          <a:latin typeface="Calibri"/>
                        </a:rPr>
                        <a:t>76</a:t>
                      </a:r>
                    </a:p>
                  </a:txBody>
                  <a:tcPr marL="9525" marR="9525" marT="9525" marB="0" anchor="ctr"/>
                </a:tc>
                <a:tc>
                  <a:txBody>
                    <a:bodyPr/>
                    <a:lstStyle/>
                    <a:p>
                      <a:pPr algn="ctr" rtl="0" fontAlgn="ctr"/>
                      <a:r>
                        <a:rPr lang="es-EC" sz="1100" b="0" i="0" u="none" strike="noStrike">
                          <a:solidFill>
                            <a:schemeClr val="tx1"/>
                          </a:solidFill>
                          <a:effectLst/>
                          <a:latin typeface="Calibri"/>
                        </a:rPr>
                        <a:t>79</a:t>
                      </a:r>
                    </a:p>
                  </a:txBody>
                  <a:tcPr marL="9525" marR="9525" marT="9525" marB="0" anchor="ctr"/>
                </a:tc>
                <a:tc>
                  <a:txBody>
                    <a:bodyPr/>
                    <a:lstStyle/>
                    <a:p>
                      <a:pPr algn="ctr" rtl="0" fontAlgn="ctr"/>
                      <a:r>
                        <a:rPr lang="es-EC" sz="1100" b="0" i="0" u="none" strike="noStrike">
                          <a:solidFill>
                            <a:schemeClr val="tx1"/>
                          </a:solidFill>
                          <a:effectLst/>
                          <a:latin typeface="Calibri"/>
                        </a:rPr>
                        <a:t>111</a:t>
                      </a:r>
                    </a:p>
                  </a:txBody>
                  <a:tcPr marL="9525" marR="9525" marT="9525" marB="0" anchor="ctr"/>
                </a:tc>
                <a:tc>
                  <a:txBody>
                    <a:bodyPr/>
                    <a:lstStyle/>
                    <a:p>
                      <a:pPr algn="ctr" rtl="0" fontAlgn="ctr"/>
                      <a:r>
                        <a:rPr lang="es-EC" sz="1100" b="0" i="0" u="none" strike="noStrike">
                          <a:solidFill>
                            <a:schemeClr val="tx1"/>
                          </a:solidFill>
                          <a:effectLst/>
                          <a:latin typeface="Calibri"/>
                        </a:rPr>
                        <a:t>114</a:t>
                      </a:r>
                    </a:p>
                  </a:txBody>
                  <a:tcPr marL="9525" marR="9525" marT="9525" marB="0" anchor="ctr"/>
                </a:tc>
                <a:tc>
                  <a:txBody>
                    <a:bodyPr/>
                    <a:lstStyle/>
                    <a:p>
                      <a:pPr algn="ctr" rtl="0" fontAlgn="ctr"/>
                      <a:r>
                        <a:rPr lang="es-EC" sz="1100" b="0" i="0" u="none" strike="noStrike">
                          <a:solidFill>
                            <a:schemeClr val="tx1"/>
                          </a:solidFill>
                          <a:effectLst/>
                          <a:latin typeface="Calibri"/>
                        </a:rPr>
                        <a:t> ---</a:t>
                      </a:r>
                    </a:p>
                  </a:txBody>
                  <a:tcPr marL="9525" marR="9525" marT="9525" marB="0" anchor="ctr"/>
                </a:tc>
              </a:tr>
              <a:tr h="1307997">
                <a:tc>
                  <a:txBody>
                    <a:bodyPr/>
                    <a:lstStyle/>
                    <a:p>
                      <a:pPr algn="ctr">
                        <a:lnSpc>
                          <a:spcPct val="115000"/>
                        </a:lnSpc>
                        <a:spcAft>
                          <a:spcPts val="0"/>
                        </a:spcAft>
                      </a:pPr>
                      <a:r>
                        <a:rPr lang="es-EC" sz="950" dirty="0">
                          <a:effectLst/>
                        </a:rPr>
                        <a:t>Gasto mensual de cada familia que recibe los 50 dólares del BDH (USD)</a:t>
                      </a:r>
                      <a:endParaRPr lang="es-EC" sz="950" dirty="0">
                        <a:effectLst/>
                        <a:latin typeface="Calibri"/>
                        <a:ea typeface="Calibri"/>
                        <a:cs typeface="Times New Roman"/>
                      </a:endParaRPr>
                    </a:p>
                  </a:txBody>
                  <a:tcPr marL="44450" marR="44450" marT="0" marB="0" anchor="ctr"/>
                </a:tc>
                <a:tc>
                  <a:txBody>
                    <a:bodyPr/>
                    <a:lstStyle/>
                    <a:p>
                      <a:pPr algn="ctr" rtl="0" fontAlgn="ctr"/>
                      <a:r>
                        <a:rPr lang="es-EC" sz="1100" b="1" i="0" u="none" strike="noStrike" dirty="0">
                          <a:solidFill>
                            <a:schemeClr val="tx1"/>
                          </a:solidFill>
                          <a:effectLst/>
                          <a:latin typeface="Calibri"/>
                        </a:rPr>
                        <a:t>0</a:t>
                      </a:r>
                    </a:p>
                  </a:txBody>
                  <a:tcPr marL="9525" marR="9525" marT="9525" marB="0" anchor="ctr"/>
                </a:tc>
                <a:tc>
                  <a:txBody>
                    <a:bodyPr/>
                    <a:lstStyle/>
                    <a:p>
                      <a:pPr algn="ctr" rtl="0" fontAlgn="ctr"/>
                      <a:r>
                        <a:rPr lang="es-EC" sz="1100" b="0" i="0" u="none" strike="noStrike" dirty="0">
                          <a:solidFill>
                            <a:schemeClr val="tx1"/>
                          </a:solidFill>
                          <a:effectLst/>
                          <a:latin typeface="Calibri"/>
                        </a:rPr>
                        <a:t>3</a:t>
                      </a:r>
                    </a:p>
                  </a:txBody>
                  <a:tcPr marL="9525" marR="9525" marT="9525" marB="0" anchor="ctr"/>
                </a:tc>
                <a:tc>
                  <a:txBody>
                    <a:bodyPr/>
                    <a:lstStyle/>
                    <a:p>
                      <a:pPr algn="ctr" rtl="0" fontAlgn="ctr"/>
                      <a:r>
                        <a:rPr lang="es-EC" sz="1100" b="0" i="0" u="none" strike="noStrike" dirty="0">
                          <a:solidFill>
                            <a:schemeClr val="tx1"/>
                          </a:solidFill>
                          <a:effectLst/>
                          <a:latin typeface="Calibri"/>
                        </a:rPr>
                        <a:t>22</a:t>
                      </a:r>
                    </a:p>
                  </a:txBody>
                  <a:tcPr marL="9525" marR="9525" marT="9525" marB="0" anchor="ctr">
                    <a:solidFill>
                      <a:srgbClr val="FFFF00"/>
                    </a:solidFill>
                  </a:tcPr>
                </a:tc>
                <a:tc>
                  <a:txBody>
                    <a:bodyPr/>
                    <a:lstStyle/>
                    <a:p>
                      <a:pPr algn="ctr" rtl="0" fontAlgn="ctr"/>
                      <a:r>
                        <a:rPr lang="es-EC" sz="1100" b="0" i="0" u="none" strike="noStrike" dirty="0">
                          <a:solidFill>
                            <a:schemeClr val="tx1"/>
                          </a:solidFill>
                          <a:effectLst/>
                          <a:latin typeface="Calibri"/>
                        </a:rPr>
                        <a:t>8</a:t>
                      </a:r>
                    </a:p>
                  </a:txBody>
                  <a:tcPr marL="9525" marR="9525" marT="9525" marB="0" anchor="ctr">
                    <a:solidFill>
                      <a:srgbClr val="FFFF00"/>
                    </a:solidFill>
                  </a:tcPr>
                </a:tc>
                <a:tc>
                  <a:txBody>
                    <a:bodyPr/>
                    <a:lstStyle/>
                    <a:p>
                      <a:pPr algn="ctr" rtl="0" fontAlgn="ctr"/>
                      <a:r>
                        <a:rPr lang="es-EC" sz="1100" b="0" i="0" u="none" strike="noStrike" dirty="0">
                          <a:solidFill>
                            <a:schemeClr val="tx1"/>
                          </a:solidFill>
                          <a:effectLst/>
                          <a:latin typeface="Calibri"/>
                        </a:rPr>
                        <a:t>7</a:t>
                      </a:r>
                    </a:p>
                  </a:txBody>
                  <a:tcPr marL="9525" marR="9525" marT="9525" marB="0" anchor="ctr"/>
                </a:tc>
                <a:tc>
                  <a:txBody>
                    <a:bodyPr/>
                    <a:lstStyle/>
                    <a:p>
                      <a:pPr algn="ctr" rtl="0" fontAlgn="ctr"/>
                      <a:r>
                        <a:rPr lang="es-EC" sz="1100" b="0" i="0" u="none" strike="noStrike" dirty="0">
                          <a:solidFill>
                            <a:schemeClr val="tx1"/>
                          </a:solidFill>
                          <a:effectLst/>
                          <a:latin typeface="Calibri"/>
                        </a:rPr>
                        <a:t>8</a:t>
                      </a:r>
                    </a:p>
                  </a:txBody>
                  <a:tcPr marL="9525" marR="9525" marT="9525" marB="0" anchor="ctr"/>
                </a:tc>
                <a:tc>
                  <a:txBody>
                    <a:bodyPr/>
                    <a:lstStyle/>
                    <a:p>
                      <a:pPr algn="ctr" rtl="0" fontAlgn="ctr"/>
                      <a:r>
                        <a:rPr lang="es-EC" sz="1100" b="0" i="0" u="none" strike="noStrike" dirty="0">
                          <a:solidFill>
                            <a:schemeClr val="tx1"/>
                          </a:solidFill>
                          <a:effectLst/>
                          <a:latin typeface="Calibri"/>
                        </a:rPr>
                        <a:t>1</a:t>
                      </a:r>
                    </a:p>
                  </a:txBody>
                  <a:tcPr marL="9525" marR="9525" marT="9525" marB="0" anchor="ctr"/>
                </a:tc>
                <a:tc>
                  <a:txBody>
                    <a:bodyPr/>
                    <a:lstStyle/>
                    <a:p>
                      <a:pPr algn="ctr" rtl="0" fontAlgn="ctr"/>
                      <a:r>
                        <a:rPr lang="es-EC" sz="1100" b="0" i="0" u="none" strike="noStrike">
                          <a:solidFill>
                            <a:schemeClr val="tx1"/>
                          </a:solidFill>
                          <a:effectLst/>
                          <a:latin typeface="Calibri"/>
                        </a:rPr>
                        <a:t>1</a:t>
                      </a:r>
                    </a:p>
                  </a:txBody>
                  <a:tcPr marL="9525" marR="9525" marT="9525" marB="0" anchor="ctr"/>
                </a:tc>
                <a:tc>
                  <a:txBody>
                    <a:bodyPr/>
                    <a:lstStyle/>
                    <a:p>
                      <a:pPr algn="ctr" rtl="0" fontAlgn="ctr"/>
                      <a:r>
                        <a:rPr lang="es-EC" sz="1100" b="0" i="0" u="none" strike="noStrike">
                          <a:solidFill>
                            <a:schemeClr val="tx1"/>
                          </a:solidFill>
                          <a:effectLst/>
                          <a:latin typeface="Calibri"/>
                        </a:rPr>
                        <a:t>50</a:t>
                      </a:r>
                    </a:p>
                  </a:txBody>
                  <a:tcPr marL="9525" marR="9525" marT="9525" marB="0" anchor="ctr"/>
                </a:tc>
              </a:tr>
              <a:tr h="1307997">
                <a:tc>
                  <a:txBody>
                    <a:bodyPr/>
                    <a:lstStyle/>
                    <a:p>
                      <a:pPr algn="ctr">
                        <a:lnSpc>
                          <a:spcPct val="115000"/>
                        </a:lnSpc>
                        <a:spcAft>
                          <a:spcPts val="0"/>
                        </a:spcAft>
                      </a:pPr>
                      <a:r>
                        <a:rPr lang="es-EC" sz="950" dirty="0">
                          <a:effectLst/>
                        </a:rPr>
                        <a:t>Gasto anual de cada familia que recibe los 50 dólares del BDH (USD)</a:t>
                      </a:r>
                      <a:endParaRPr lang="es-EC" sz="950" dirty="0">
                        <a:effectLst/>
                        <a:latin typeface="Calibri"/>
                        <a:ea typeface="Calibri"/>
                        <a:cs typeface="Times New Roman"/>
                      </a:endParaRPr>
                    </a:p>
                  </a:txBody>
                  <a:tcPr marL="44450" marR="44450" marT="0" marB="0" anchor="ctr"/>
                </a:tc>
                <a:tc>
                  <a:txBody>
                    <a:bodyPr/>
                    <a:lstStyle/>
                    <a:p>
                      <a:pPr algn="ctr" rtl="0" fontAlgn="ctr"/>
                      <a:r>
                        <a:rPr lang="es-EC" sz="1100" b="1" i="0" u="none" strike="noStrike">
                          <a:solidFill>
                            <a:schemeClr val="tx1"/>
                          </a:solidFill>
                          <a:effectLst/>
                          <a:latin typeface="Calibri"/>
                        </a:rPr>
                        <a:t>0</a:t>
                      </a:r>
                    </a:p>
                  </a:txBody>
                  <a:tcPr marL="9525" marR="9525" marT="9525" marB="0" anchor="ctr"/>
                </a:tc>
                <a:tc>
                  <a:txBody>
                    <a:bodyPr/>
                    <a:lstStyle/>
                    <a:p>
                      <a:pPr algn="ctr" rtl="0" fontAlgn="ctr"/>
                      <a:r>
                        <a:rPr lang="es-EC" sz="1100" b="0" i="0" u="none" strike="noStrike">
                          <a:solidFill>
                            <a:schemeClr val="tx1"/>
                          </a:solidFill>
                          <a:effectLst/>
                          <a:latin typeface="Calibri"/>
                        </a:rPr>
                        <a:t>33</a:t>
                      </a:r>
                    </a:p>
                  </a:txBody>
                  <a:tcPr marL="9525" marR="9525" marT="9525" marB="0" anchor="ctr"/>
                </a:tc>
                <a:tc>
                  <a:txBody>
                    <a:bodyPr/>
                    <a:lstStyle/>
                    <a:p>
                      <a:pPr algn="ctr" rtl="0" fontAlgn="ctr"/>
                      <a:r>
                        <a:rPr lang="es-EC" sz="1100" b="0" i="0" u="none" strike="noStrike">
                          <a:solidFill>
                            <a:schemeClr val="tx1"/>
                          </a:solidFill>
                          <a:effectLst/>
                          <a:latin typeface="Calibri"/>
                        </a:rPr>
                        <a:t>261</a:t>
                      </a:r>
                    </a:p>
                  </a:txBody>
                  <a:tcPr marL="9525" marR="9525" marT="9525" marB="0" anchor="ctr">
                    <a:solidFill>
                      <a:srgbClr val="FFFF00"/>
                    </a:solidFill>
                  </a:tcPr>
                </a:tc>
                <a:tc>
                  <a:txBody>
                    <a:bodyPr/>
                    <a:lstStyle/>
                    <a:p>
                      <a:pPr algn="ctr" rtl="0" fontAlgn="ctr"/>
                      <a:r>
                        <a:rPr lang="es-EC" sz="1100" b="0" i="0" u="none" strike="noStrike">
                          <a:solidFill>
                            <a:schemeClr val="tx1"/>
                          </a:solidFill>
                          <a:effectLst/>
                          <a:latin typeface="Calibri"/>
                        </a:rPr>
                        <a:t>101</a:t>
                      </a:r>
                    </a:p>
                  </a:txBody>
                  <a:tcPr marL="9525" marR="9525" marT="9525" marB="0" anchor="ctr">
                    <a:solidFill>
                      <a:srgbClr val="FFFF00"/>
                    </a:solidFill>
                  </a:tcPr>
                </a:tc>
                <a:tc>
                  <a:txBody>
                    <a:bodyPr/>
                    <a:lstStyle/>
                    <a:p>
                      <a:pPr algn="ctr" rtl="0" fontAlgn="ctr"/>
                      <a:r>
                        <a:rPr lang="es-EC" sz="1100" b="0" i="0" u="none" strike="noStrike" dirty="0">
                          <a:solidFill>
                            <a:schemeClr val="tx1"/>
                          </a:solidFill>
                          <a:effectLst/>
                          <a:latin typeface="Calibri"/>
                        </a:rPr>
                        <a:t>88</a:t>
                      </a:r>
                    </a:p>
                  </a:txBody>
                  <a:tcPr marL="9525" marR="9525" marT="9525" marB="0" anchor="ctr"/>
                </a:tc>
                <a:tc>
                  <a:txBody>
                    <a:bodyPr/>
                    <a:lstStyle/>
                    <a:p>
                      <a:pPr algn="ctr" rtl="0" fontAlgn="ctr"/>
                      <a:r>
                        <a:rPr lang="es-EC" sz="1100" b="0" i="0" u="none" strike="noStrike" dirty="0">
                          <a:solidFill>
                            <a:schemeClr val="tx1"/>
                          </a:solidFill>
                          <a:effectLst/>
                          <a:latin typeface="Calibri"/>
                        </a:rPr>
                        <a:t>94</a:t>
                      </a:r>
                    </a:p>
                  </a:txBody>
                  <a:tcPr marL="9525" marR="9525" marT="9525" marB="0" anchor="ctr"/>
                </a:tc>
                <a:tc>
                  <a:txBody>
                    <a:bodyPr/>
                    <a:lstStyle/>
                    <a:p>
                      <a:pPr algn="ctr" rtl="0" fontAlgn="ctr"/>
                      <a:r>
                        <a:rPr lang="es-EC" sz="1100" b="0" i="0" u="none" strike="noStrike" dirty="0">
                          <a:solidFill>
                            <a:schemeClr val="tx1"/>
                          </a:solidFill>
                          <a:effectLst/>
                          <a:latin typeface="Calibri"/>
                        </a:rPr>
                        <a:t>10</a:t>
                      </a:r>
                    </a:p>
                  </a:txBody>
                  <a:tcPr marL="9525" marR="9525" marT="9525" marB="0" anchor="ctr"/>
                </a:tc>
                <a:tc>
                  <a:txBody>
                    <a:bodyPr/>
                    <a:lstStyle/>
                    <a:p>
                      <a:pPr algn="ctr" rtl="0" fontAlgn="ctr"/>
                      <a:r>
                        <a:rPr lang="es-EC" sz="1100" b="0" i="0" u="none" strike="noStrike" dirty="0">
                          <a:solidFill>
                            <a:schemeClr val="tx1"/>
                          </a:solidFill>
                          <a:effectLst/>
                          <a:latin typeface="Calibri"/>
                        </a:rPr>
                        <a:t>13</a:t>
                      </a:r>
                    </a:p>
                  </a:txBody>
                  <a:tcPr marL="9525" marR="9525" marT="9525" marB="0" anchor="ctr"/>
                </a:tc>
                <a:tc>
                  <a:txBody>
                    <a:bodyPr/>
                    <a:lstStyle/>
                    <a:p>
                      <a:pPr algn="ctr" rtl="0" fontAlgn="ctr"/>
                      <a:r>
                        <a:rPr lang="es-EC" sz="1100" b="0" i="0" u="none" strike="noStrike">
                          <a:solidFill>
                            <a:schemeClr val="tx1"/>
                          </a:solidFill>
                          <a:effectLst/>
                          <a:latin typeface="Calibri"/>
                        </a:rPr>
                        <a:t>600</a:t>
                      </a:r>
                    </a:p>
                  </a:txBody>
                  <a:tcPr marL="9525" marR="9525" marT="9525" marB="0" anchor="ctr"/>
                </a:tc>
              </a:tr>
              <a:tr h="427410">
                <a:tc>
                  <a:txBody>
                    <a:bodyPr/>
                    <a:lstStyle/>
                    <a:p>
                      <a:pPr algn="ctr">
                        <a:lnSpc>
                          <a:spcPct val="115000"/>
                        </a:lnSpc>
                        <a:spcAft>
                          <a:spcPts val="0"/>
                        </a:spcAft>
                      </a:pPr>
                      <a:r>
                        <a:rPr lang="es-EC" sz="950" dirty="0">
                          <a:effectLst/>
                        </a:rPr>
                        <a:t>%de gasto del BDH</a:t>
                      </a:r>
                      <a:endParaRPr lang="es-EC" sz="950" dirty="0">
                        <a:effectLst/>
                        <a:latin typeface="Calibri"/>
                        <a:ea typeface="Calibri"/>
                        <a:cs typeface="Times New Roman"/>
                      </a:endParaRPr>
                    </a:p>
                  </a:txBody>
                  <a:tcPr marL="44450" marR="44450" marT="0" marB="0" anchor="ctr"/>
                </a:tc>
                <a:tc>
                  <a:txBody>
                    <a:bodyPr/>
                    <a:lstStyle/>
                    <a:p>
                      <a:pPr algn="ctr" rtl="0" fontAlgn="ctr"/>
                      <a:r>
                        <a:rPr lang="es-EC" sz="1100" b="1" i="0" u="none" strike="noStrike">
                          <a:solidFill>
                            <a:schemeClr val="tx1"/>
                          </a:solidFill>
                          <a:effectLst/>
                          <a:latin typeface="Calibri"/>
                        </a:rPr>
                        <a:t>0</a:t>
                      </a:r>
                    </a:p>
                  </a:txBody>
                  <a:tcPr marL="9525" marR="9525" marT="9525" marB="0" anchor="ctr"/>
                </a:tc>
                <a:tc>
                  <a:txBody>
                    <a:bodyPr/>
                    <a:lstStyle/>
                    <a:p>
                      <a:pPr algn="ctr" rtl="0" fontAlgn="ctr"/>
                      <a:r>
                        <a:rPr lang="es-EC" sz="1100" b="0" i="0" u="none" strike="noStrike">
                          <a:solidFill>
                            <a:schemeClr val="tx1"/>
                          </a:solidFill>
                          <a:effectLst/>
                          <a:latin typeface="Calibri"/>
                        </a:rPr>
                        <a:t>6</a:t>
                      </a:r>
                    </a:p>
                  </a:txBody>
                  <a:tcPr marL="9525" marR="9525" marT="9525" marB="0" anchor="ctr"/>
                </a:tc>
                <a:tc>
                  <a:txBody>
                    <a:bodyPr/>
                    <a:lstStyle/>
                    <a:p>
                      <a:pPr algn="ctr" rtl="0" fontAlgn="ctr"/>
                      <a:r>
                        <a:rPr lang="es-EC" sz="1100" b="0" i="0" u="none" strike="noStrike">
                          <a:solidFill>
                            <a:schemeClr val="tx1"/>
                          </a:solidFill>
                          <a:effectLst/>
                          <a:latin typeface="Calibri"/>
                        </a:rPr>
                        <a:t>44</a:t>
                      </a:r>
                    </a:p>
                  </a:txBody>
                  <a:tcPr marL="9525" marR="9525" marT="9525" marB="0" anchor="ctr">
                    <a:solidFill>
                      <a:srgbClr val="FFFF00"/>
                    </a:solidFill>
                  </a:tcPr>
                </a:tc>
                <a:tc>
                  <a:txBody>
                    <a:bodyPr/>
                    <a:lstStyle/>
                    <a:p>
                      <a:pPr algn="ctr" rtl="0" fontAlgn="ctr"/>
                      <a:r>
                        <a:rPr lang="es-EC" sz="1100" b="0" i="0" u="none" strike="noStrike">
                          <a:solidFill>
                            <a:schemeClr val="tx1"/>
                          </a:solidFill>
                          <a:effectLst/>
                          <a:latin typeface="Calibri"/>
                        </a:rPr>
                        <a:t>17</a:t>
                      </a:r>
                    </a:p>
                  </a:txBody>
                  <a:tcPr marL="9525" marR="9525" marT="9525" marB="0" anchor="ctr">
                    <a:solidFill>
                      <a:srgbClr val="FFFF00"/>
                    </a:solidFill>
                  </a:tcPr>
                </a:tc>
                <a:tc>
                  <a:txBody>
                    <a:bodyPr/>
                    <a:lstStyle/>
                    <a:p>
                      <a:pPr algn="ctr" rtl="0" fontAlgn="ctr"/>
                      <a:r>
                        <a:rPr lang="es-EC" sz="1100" b="0" i="0" u="none" strike="noStrike">
                          <a:solidFill>
                            <a:schemeClr val="tx1"/>
                          </a:solidFill>
                          <a:effectLst/>
                          <a:latin typeface="Calibri"/>
                        </a:rPr>
                        <a:t>15</a:t>
                      </a:r>
                    </a:p>
                  </a:txBody>
                  <a:tcPr marL="9525" marR="9525" marT="9525" marB="0" anchor="ctr"/>
                </a:tc>
                <a:tc>
                  <a:txBody>
                    <a:bodyPr/>
                    <a:lstStyle/>
                    <a:p>
                      <a:pPr algn="ctr" rtl="0" fontAlgn="ctr"/>
                      <a:r>
                        <a:rPr lang="es-EC" sz="1100" b="0" i="0" u="none" strike="noStrike" dirty="0">
                          <a:solidFill>
                            <a:schemeClr val="tx1"/>
                          </a:solidFill>
                          <a:effectLst/>
                          <a:latin typeface="Calibri"/>
                        </a:rPr>
                        <a:t>16</a:t>
                      </a:r>
                    </a:p>
                  </a:txBody>
                  <a:tcPr marL="9525" marR="9525" marT="9525" marB="0" anchor="ctr"/>
                </a:tc>
                <a:tc>
                  <a:txBody>
                    <a:bodyPr/>
                    <a:lstStyle/>
                    <a:p>
                      <a:pPr algn="ctr" rtl="0" fontAlgn="ctr"/>
                      <a:r>
                        <a:rPr lang="es-EC" sz="1100" b="0" i="0" u="none" strike="noStrike">
                          <a:solidFill>
                            <a:schemeClr val="tx1"/>
                          </a:solidFill>
                          <a:effectLst/>
                          <a:latin typeface="Calibri"/>
                        </a:rPr>
                        <a:t>2</a:t>
                      </a:r>
                    </a:p>
                  </a:txBody>
                  <a:tcPr marL="9525" marR="9525" marT="9525" marB="0" anchor="ctr"/>
                </a:tc>
                <a:tc>
                  <a:txBody>
                    <a:bodyPr/>
                    <a:lstStyle/>
                    <a:p>
                      <a:pPr algn="ctr" rtl="0" fontAlgn="ctr"/>
                      <a:r>
                        <a:rPr lang="es-EC" sz="1100" b="0" i="0" u="none" strike="noStrike" dirty="0">
                          <a:solidFill>
                            <a:schemeClr val="tx1"/>
                          </a:solidFill>
                          <a:effectLst/>
                          <a:latin typeface="Calibri"/>
                        </a:rPr>
                        <a:t>2</a:t>
                      </a:r>
                    </a:p>
                  </a:txBody>
                  <a:tcPr marL="9525" marR="9525" marT="9525" marB="0" anchor="ctr"/>
                </a:tc>
                <a:tc>
                  <a:txBody>
                    <a:bodyPr/>
                    <a:lstStyle/>
                    <a:p>
                      <a:pPr algn="ctr" rtl="0" fontAlgn="ctr"/>
                      <a:r>
                        <a:rPr lang="es-EC" sz="1100" b="0" i="0" u="none" strike="noStrike" dirty="0">
                          <a:solidFill>
                            <a:schemeClr val="tx1"/>
                          </a:solidFill>
                          <a:effectLst/>
                          <a:latin typeface="Calibri"/>
                        </a:rPr>
                        <a:t>100</a:t>
                      </a:r>
                    </a:p>
                  </a:txBody>
                  <a:tcPr marL="9525" marR="9525" marT="9525" marB="0" anchor="ctr"/>
                </a:tc>
              </a:tr>
              <a:tr h="867704">
                <a:tc>
                  <a:txBody>
                    <a:bodyPr/>
                    <a:lstStyle/>
                    <a:p>
                      <a:pPr algn="ctr">
                        <a:lnSpc>
                          <a:spcPct val="115000"/>
                        </a:lnSpc>
                        <a:spcAft>
                          <a:spcPts val="0"/>
                        </a:spcAft>
                      </a:pPr>
                      <a:r>
                        <a:rPr lang="es-EC" sz="950" dirty="0">
                          <a:effectLst/>
                        </a:rPr>
                        <a:t>Gasto mensual de  familias (USD</a:t>
                      </a:r>
                      <a:r>
                        <a:rPr lang="es-EC" sz="950" dirty="0" smtClean="0">
                          <a:effectLst/>
                        </a:rPr>
                        <a:t>)</a:t>
                      </a:r>
                      <a:r>
                        <a:rPr lang="es-EC" sz="950" baseline="0" dirty="0" smtClean="0">
                          <a:effectLst/>
                        </a:rPr>
                        <a:t> millones</a:t>
                      </a:r>
                      <a:endParaRPr lang="es-EC" sz="950" dirty="0">
                        <a:effectLst/>
                        <a:latin typeface="Calibri"/>
                        <a:ea typeface="Calibri"/>
                        <a:cs typeface="Times New Roman"/>
                      </a:endParaRPr>
                    </a:p>
                  </a:txBody>
                  <a:tcPr marL="44450" marR="44450" marT="0" marB="0" anchor="ctr"/>
                </a:tc>
                <a:tc>
                  <a:txBody>
                    <a:bodyPr/>
                    <a:lstStyle/>
                    <a:p>
                      <a:pPr algn="ctr" rtl="0" fontAlgn="ctr"/>
                      <a:r>
                        <a:rPr lang="es-EC" sz="1100" b="1" i="0" u="none" strike="noStrike">
                          <a:solidFill>
                            <a:schemeClr val="tx1"/>
                          </a:solidFill>
                          <a:effectLst/>
                          <a:latin typeface="Calibri"/>
                        </a:rPr>
                        <a:t>0</a:t>
                      </a:r>
                    </a:p>
                  </a:txBody>
                  <a:tcPr marL="9525" marR="9525" marT="9525" marB="0" anchor="ctr"/>
                </a:tc>
                <a:tc>
                  <a:txBody>
                    <a:bodyPr/>
                    <a:lstStyle/>
                    <a:p>
                      <a:pPr algn="ctr" rtl="0" fontAlgn="ctr"/>
                      <a:r>
                        <a:rPr lang="es-EC" sz="1100" b="0" i="0" u="none" strike="noStrike">
                          <a:solidFill>
                            <a:schemeClr val="tx1"/>
                          </a:solidFill>
                          <a:effectLst/>
                          <a:latin typeface="Calibri"/>
                        </a:rPr>
                        <a:t>2,9</a:t>
                      </a:r>
                    </a:p>
                  </a:txBody>
                  <a:tcPr marL="9525" marR="9525" marT="9525" marB="0" anchor="ctr"/>
                </a:tc>
                <a:tc>
                  <a:txBody>
                    <a:bodyPr/>
                    <a:lstStyle/>
                    <a:p>
                      <a:pPr algn="ctr" rtl="0" fontAlgn="ctr"/>
                      <a:r>
                        <a:rPr lang="es-EC" sz="1100" b="0" i="0" u="none" strike="noStrike">
                          <a:solidFill>
                            <a:schemeClr val="tx1"/>
                          </a:solidFill>
                          <a:effectLst/>
                          <a:latin typeface="Calibri"/>
                        </a:rPr>
                        <a:t>23,1</a:t>
                      </a:r>
                    </a:p>
                  </a:txBody>
                  <a:tcPr marL="9525" marR="9525" marT="9525" marB="0" anchor="ctr">
                    <a:solidFill>
                      <a:srgbClr val="FFFF00"/>
                    </a:solidFill>
                  </a:tcPr>
                </a:tc>
                <a:tc>
                  <a:txBody>
                    <a:bodyPr/>
                    <a:lstStyle/>
                    <a:p>
                      <a:pPr algn="ctr" rtl="0" fontAlgn="ctr"/>
                      <a:r>
                        <a:rPr lang="es-EC" sz="1100" b="0" i="0" u="none" strike="noStrike">
                          <a:solidFill>
                            <a:schemeClr val="tx1"/>
                          </a:solidFill>
                          <a:effectLst/>
                          <a:latin typeface="Calibri"/>
                        </a:rPr>
                        <a:t>8,9</a:t>
                      </a:r>
                    </a:p>
                  </a:txBody>
                  <a:tcPr marL="9525" marR="9525" marT="9525" marB="0" anchor="ctr">
                    <a:solidFill>
                      <a:srgbClr val="FFFF00"/>
                    </a:solidFill>
                  </a:tcPr>
                </a:tc>
                <a:tc>
                  <a:txBody>
                    <a:bodyPr/>
                    <a:lstStyle/>
                    <a:p>
                      <a:pPr algn="ctr" rtl="0" fontAlgn="ctr"/>
                      <a:r>
                        <a:rPr lang="es-EC" sz="1100" b="0" i="0" u="none" strike="noStrike">
                          <a:solidFill>
                            <a:schemeClr val="tx1"/>
                          </a:solidFill>
                          <a:effectLst/>
                          <a:latin typeface="Calibri"/>
                        </a:rPr>
                        <a:t>7,7</a:t>
                      </a:r>
                    </a:p>
                  </a:txBody>
                  <a:tcPr marL="9525" marR="9525" marT="9525" marB="0" anchor="ctr"/>
                </a:tc>
                <a:tc>
                  <a:txBody>
                    <a:bodyPr/>
                    <a:lstStyle/>
                    <a:p>
                      <a:pPr algn="ctr" rtl="0" fontAlgn="ctr"/>
                      <a:r>
                        <a:rPr lang="es-EC" sz="1100" b="0" i="0" u="none" strike="noStrike">
                          <a:solidFill>
                            <a:schemeClr val="tx1"/>
                          </a:solidFill>
                          <a:effectLst/>
                          <a:latin typeface="Calibri"/>
                        </a:rPr>
                        <a:t>8,3</a:t>
                      </a:r>
                    </a:p>
                  </a:txBody>
                  <a:tcPr marL="9525" marR="9525" marT="9525" marB="0" anchor="ctr"/>
                </a:tc>
                <a:tc>
                  <a:txBody>
                    <a:bodyPr/>
                    <a:lstStyle/>
                    <a:p>
                      <a:pPr algn="ctr" rtl="0" fontAlgn="ctr"/>
                      <a:r>
                        <a:rPr lang="es-EC" sz="1100" b="0" i="0" u="none" strike="noStrike" dirty="0">
                          <a:solidFill>
                            <a:schemeClr val="tx1"/>
                          </a:solidFill>
                          <a:effectLst/>
                          <a:latin typeface="Calibri"/>
                        </a:rPr>
                        <a:t>900 mil</a:t>
                      </a:r>
                    </a:p>
                  </a:txBody>
                  <a:tcPr marL="9525" marR="9525" marT="9525" marB="0" anchor="ctr"/>
                </a:tc>
                <a:tc>
                  <a:txBody>
                    <a:bodyPr/>
                    <a:lstStyle/>
                    <a:p>
                      <a:pPr algn="ctr" rtl="0" fontAlgn="ctr"/>
                      <a:r>
                        <a:rPr lang="es-EC" sz="1100" b="0" i="0" u="none" strike="noStrike" dirty="0">
                          <a:solidFill>
                            <a:schemeClr val="tx1"/>
                          </a:solidFill>
                          <a:effectLst/>
                          <a:latin typeface="Calibri"/>
                        </a:rPr>
                        <a:t>1,1</a:t>
                      </a:r>
                    </a:p>
                  </a:txBody>
                  <a:tcPr marL="9525" marR="9525" marT="9525" marB="0" anchor="ctr"/>
                </a:tc>
                <a:tc>
                  <a:txBody>
                    <a:bodyPr/>
                    <a:lstStyle/>
                    <a:p>
                      <a:pPr algn="ctr" rtl="0" fontAlgn="ctr"/>
                      <a:r>
                        <a:rPr lang="es-EC" sz="1100" b="0" i="0" u="none" strike="noStrike" dirty="0">
                          <a:solidFill>
                            <a:schemeClr val="tx1"/>
                          </a:solidFill>
                          <a:effectLst/>
                          <a:latin typeface="Calibri"/>
                        </a:rPr>
                        <a:t>53,0</a:t>
                      </a:r>
                    </a:p>
                  </a:txBody>
                  <a:tcPr marL="9525" marR="9525" marT="9525" marB="0" anchor="ctr"/>
                </a:tc>
              </a:tr>
              <a:tr h="647556">
                <a:tc>
                  <a:txBody>
                    <a:bodyPr/>
                    <a:lstStyle/>
                    <a:p>
                      <a:pPr algn="ctr">
                        <a:lnSpc>
                          <a:spcPct val="115000"/>
                        </a:lnSpc>
                        <a:spcAft>
                          <a:spcPts val="0"/>
                        </a:spcAft>
                      </a:pPr>
                      <a:r>
                        <a:rPr lang="es-EC" sz="950" dirty="0">
                          <a:effectLst/>
                        </a:rPr>
                        <a:t>Gasto anual de familias (USD</a:t>
                      </a:r>
                      <a:r>
                        <a:rPr lang="es-EC" sz="950" dirty="0" smtClean="0">
                          <a:effectLst/>
                        </a:rPr>
                        <a:t>)</a:t>
                      </a:r>
                      <a:r>
                        <a:rPr lang="es-EC" sz="950" baseline="0" dirty="0" smtClean="0">
                          <a:effectLst/>
                        </a:rPr>
                        <a:t> millones</a:t>
                      </a:r>
                      <a:endParaRPr lang="es-EC" sz="950" dirty="0">
                        <a:effectLst/>
                        <a:latin typeface="Calibri"/>
                        <a:ea typeface="Calibri"/>
                        <a:cs typeface="Times New Roman"/>
                      </a:endParaRPr>
                    </a:p>
                  </a:txBody>
                  <a:tcPr marL="44450" marR="44450" marT="0" marB="0" anchor="ctr"/>
                </a:tc>
                <a:tc>
                  <a:txBody>
                    <a:bodyPr/>
                    <a:lstStyle/>
                    <a:p>
                      <a:pPr algn="ctr" rtl="0" fontAlgn="ctr"/>
                      <a:r>
                        <a:rPr lang="es-EC" sz="1100" b="1" i="0" u="none" strike="noStrike">
                          <a:solidFill>
                            <a:schemeClr val="tx1"/>
                          </a:solidFill>
                          <a:effectLst/>
                          <a:latin typeface="Calibri"/>
                        </a:rPr>
                        <a:t>0</a:t>
                      </a:r>
                    </a:p>
                  </a:txBody>
                  <a:tcPr marL="9525" marR="9525" marT="9525" marB="0" anchor="ctr"/>
                </a:tc>
                <a:tc>
                  <a:txBody>
                    <a:bodyPr/>
                    <a:lstStyle/>
                    <a:p>
                      <a:pPr algn="ctr" rtl="0" fontAlgn="ctr"/>
                      <a:r>
                        <a:rPr lang="es-EC" sz="1100" b="0" i="0" u="none" strike="noStrike">
                          <a:solidFill>
                            <a:schemeClr val="tx1"/>
                          </a:solidFill>
                          <a:effectLst/>
                          <a:latin typeface="Calibri"/>
                        </a:rPr>
                        <a:t>35,3</a:t>
                      </a:r>
                    </a:p>
                  </a:txBody>
                  <a:tcPr marL="9525" marR="9525" marT="9525" marB="0" anchor="ctr"/>
                </a:tc>
                <a:tc>
                  <a:txBody>
                    <a:bodyPr/>
                    <a:lstStyle/>
                    <a:p>
                      <a:pPr algn="ctr" rtl="0" fontAlgn="ctr"/>
                      <a:r>
                        <a:rPr lang="es-EC" sz="1100" b="0" i="0" u="none" strike="noStrike">
                          <a:solidFill>
                            <a:schemeClr val="tx1"/>
                          </a:solidFill>
                          <a:effectLst/>
                          <a:latin typeface="Calibri"/>
                        </a:rPr>
                        <a:t>277,4</a:t>
                      </a:r>
                    </a:p>
                  </a:txBody>
                  <a:tcPr marL="9525" marR="9525" marT="9525" marB="0" anchor="ctr">
                    <a:solidFill>
                      <a:srgbClr val="FFFF00"/>
                    </a:solidFill>
                  </a:tcPr>
                </a:tc>
                <a:tc>
                  <a:txBody>
                    <a:bodyPr/>
                    <a:lstStyle/>
                    <a:p>
                      <a:pPr algn="ctr" rtl="0" fontAlgn="ctr"/>
                      <a:r>
                        <a:rPr lang="es-EC" sz="1100" b="0" i="0" u="none" strike="noStrike">
                          <a:solidFill>
                            <a:schemeClr val="tx1"/>
                          </a:solidFill>
                          <a:effectLst/>
                          <a:latin typeface="Calibri"/>
                        </a:rPr>
                        <a:t>107,1</a:t>
                      </a:r>
                    </a:p>
                  </a:txBody>
                  <a:tcPr marL="9525" marR="9525" marT="9525" marB="0" anchor="ctr">
                    <a:solidFill>
                      <a:srgbClr val="FFFF00"/>
                    </a:solidFill>
                  </a:tcPr>
                </a:tc>
                <a:tc>
                  <a:txBody>
                    <a:bodyPr/>
                    <a:lstStyle/>
                    <a:p>
                      <a:pPr algn="ctr" rtl="0" fontAlgn="ctr"/>
                      <a:r>
                        <a:rPr lang="es-EC" sz="1100" b="0" i="0" u="none" strike="noStrike">
                          <a:solidFill>
                            <a:schemeClr val="tx1"/>
                          </a:solidFill>
                          <a:effectLst/>
                          <a:latin typeface="Calibri"/>
                        </a:rPr>
                        <a:t>93,1</a:t>
                      </a:r>
                    </a:p>
                  </a:txBody>
                  <a:tcPr marL="9525" marR="9525" marT="9525" marB="0" anchor="ctr"/>
                </a:tc>
                <a:tc>
                  <a:txBody>
                    <a:bodyPr/>
                    <a:lstStyle/>
                    <a:p>
                      <a:pPr algn="ctr" rtl="0" fontAlgn="ctr"/>
                      <a:r>
                        <a:rPr lang="es-EC" sz="1100" b="0" i="0" u="none" strike="noStrike">
                          <a:solidFill>
                            <a:schemeClr val="tx1"/>
                          </a:solidFill>
                          <a:effectLst/>
                          <a:latin typeface="Calibri"/>
                        </a:rPr>
                        <a:t>99,6</a:t>
                      </a:r>
                    </a:p>
                  </a:txBody>
                  <a:tcPr marL="9525" marR="9525" marT="9525" marB="0" anchor="ctr"/>
                </a:tc>
                <a:tc>
                  <a:txBody>
                    <a:bodyPr/>
                    <a:lstStyle/>
                    <a:p>
                      <a:pPr algn="ctr" rtl="0" fontAlgn="ctr"/>
                      <a:r>
                        <a:rPr lang="es-EC" sz="1100" b="0" i="0" u="none" strike="noStrike">
                          <a:solidFill>
                            <a:schemeClr val="tx1"/>
                          </a:solidFill>
                          <a:effectLst/>
                          <a:latin typeface="Calibri"/>
                        </a:rPr>
                        <a:t>10,7</a:t>
                      </a:r>
                    </a:p>
                  </a:txBody>
                  <a:tcPr marL="9525" marR="9525" marT="9525" marB="0" anchor="ctr"/>
                </a:tc>
                <a:tc>
                  <a:txBody>
                    <a:bodyPr/>
                    <a:lstStyle/>
                    <a:p>
                      <a:pPr algn="ctr" rtl="0" fontAlgn="ctr"/>
                      <a:r>
                        <a:rPr lang="es-EC" sz="1100" b="0" i="0" u="none" strike="noStrike" dirty="0">
                          <a:solidFill>
                            <a:schemeClr val="tx1"/>
                          </a:solidFill>
                          <a:effectLst/>
                          <a:latin typeface="Calibri"/>
                        </a:rPr>
                        <a:t>13,9</a:t>
                      </a:r>
                    </a:p>
                  </a:txBody>
                  <a:tcPr marL="9525" marR="9525" marT="9525" marB="0" anchor="ctr"/>
                </a:tc>
                <a:tc>
                  <a:txBody>
                    <a:bodyPr/>
                    <a:lstStyle/>
                    <a:p>
                      <a:pPr algn="ctr" rtl="0" fontAlgn="ctr"/>
                      <a:r>
                        <a:rPr lang="es-EC" sz="1100" b="0" i="0" u="none" strike="noStrike" dirty="0">
                          <a:solidFill>
                            <a:schemeClr val="tx1"/>
                          </a:solidFill>
                          <a:effectLst/>
                          <a:latin typeface="Calibri"/>
                        </a:rPr>
                        <a:t>637</a:t>
                      </a:r>
                    </a:p>
                  </a:txBody>
                  <a:tcPr marL="9525" marR="9525" marT="9525" marB="0" anchor="ctr"/>
                </a:tc>
              </a:tr>
            </a:tbl>
          </a:graphicData>
        </a:graphic>
      </p:graphicFrame>
      <p:sp>
        <p:nvSpPr>
          <p:cNvPr id="10" name="9 CuadroTexto"/>
          <p:cNvSpPr txBox="1"/>
          <p:nvPr/>
        </p:nvSpPr>
        <p:spPr>
          <a:xfrm>
            <a:off x="1187624" y="179348"/>
            <a:ext cx="5040560" cy="369332"/>
          </a:xfrm>
          <a:prstGeom prst="rect">
            <a:avLst/>
          </a:prstGeom>
          <a:noFill/>
        </p:spPr>
        <p:txBody>
          <a:bodyPr wrap="square" rtlCol="0">
            <a:spAutoFit/>
          </a:bodyPr>
          <a:lstStyle/>
          <a:p>
            <a:pPr algn="ctr"/>
            <a:r>
              <a:rPr lang="es-EC" b="1" dirty="0"/>
              <a:t>5. ANÁLISIS DE LOS RESULTADOS Y PROPUESTA</a:t>
            </a:r>
          </a:p>
        </p:txBody>
      </p:sp>
    </p:spTree>
    <p:extLst>
      <p:ext uri="{BB962C8B-B14F-4D97-AF65-F5344CB8AC3E}">
        <p14:creationId xmlns:p14="http://schemas.microsoft.com/office/powerpoint/2010/main" val="137666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390012" y="474421"/>
            <a:ext cx="7848872" cy="369332"/>
          </a:xfrm>
          <a:prstGeom prst="rect">
            <a:avLst/>
          </a:prstGeom>
          <a:noFill/>
        </p:spPr>
        <p:txBody>
          <a:bodyPr wrap="square" rtlCol="0">
            <a:spAutoFit/>
          </a:bodyPr>
          <a:lstStyle/>
          <a:p>
            <a:pPr algn="ctr"/>
            <a:r>
              <a:rPr lang="es-EC" b="1" dirty="0" smtClean="0"/>
              <a:t>DISMINUCIÓN DE LA PRESIÓN FISCAL Y MAYOR PODER ADQUSITIVO</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1690733084"/>
              </p:ext>
            </p:extLst>
          </p:nvPr>
        </p:nvGraphicFramePr>
        <p:xfrm>
          <a:off x="755576" y="942312"/>
          <a:ext cx="7480065" cy="3926847"/>
        </p:xfrm>
        <a:graphic>
          <a:graphicData uri="http://schemas.openxmlformats.org/drawingml/2006/table">
            <a:tbl>
              <a:tblPr firstRow="1" firstCol="1" bandRow="1">
                <a:tableStyleId>{5C22544A-7EE6-4342-B048-85BDC9FD1C3A}</a:tableStyleId>
              </a:tblPr>
              <a:tblGrid>
                <a:gridCol w="2043461"/>
                <a:gridCol w="936104"/>
                <a:gridCol w="936104"/>
                <a:gridCol w="1224136"/>
                <a:gridCol w="1440160"/>
                <a:gridCol w="900100"/>
              </a:tblGrid>
              <a:tr h="429102">
                <a:tc>
                  <a:txBody>
                    <a:bodyPr/>
                    <a:lstStyle/>
                    <a:p>
                      <a:pPr algn="ctr">
                        <a:lnSpc>
                          <a:spcPct val="115000"/>
                        </a:lnSpc>
                        <a:spcAft>
                          <a:spcPts val="0"/>
                        </a:spcAft>
                      </a:pPr>
                      <a:r>
                        <a:rPr lang="es-EC" sz="1400" dirty="0">
                          <a:effectLst/>
                        </a:rPr>
                        <a:t> </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CARNES</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FRUTAS</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VERDURAS</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PROCESADOS*</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OTROS*</a:t>
                      </a:r>
                      <a:endParaRPr lang="es-EC" sz="1400">
                        <a:effectLst/>
                        <a:latin typeface="Calibri"/>
                        <a:ea typeface="Calibri"/>
                        <a:cs typeface="Times New Roman"/>
                      </a:endParaRPr>
                    </a:p>
                  </a:txBody>
                  <a:tcPr marL="44450" marR="44450" marT="0" marB="0" anchor="ctr"/>
                </a:tc>
              </a:tr>
              <a:tr h="650146">
                <a:tc>
                  <a:txBody>
                    <a:bodyPr/>
                    <a:lstStyle/>
                    <a:p>
                      <a:pPr algn="ctr">
                        <a:lnSpc>
                          <a:spcPct val="115000"/>
                        </a:lnSpc>
                        <a:spcAft>
                          <a:spcPts val="0"/>
                        </a:spcAft>
                      </a:pPr>
                      <a:r>
                        <a:rPr lang="es-EC" sz="1400" dirty="0">
                          <a:effectLst/>
                        </a:rPr>
                        <a:t>Familias que eligieron</a:t>
                      </a:r>
                      <a:endParaRPr lang="es-EC" sz="14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400" dirty="0">
                          <a:effectLst/>
                        </a:rPr>
                        <a:t>79</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75</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74</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37</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7</a:t>
                      </a:r>
                      <a:endParaRPr lang="es-EC" sz="1400">
                        <a:effectLst/>
                        <a:latin typeface="Calibri"/>
                        <a:ea typeface="Calibri"/>
                        <a:cs typeface="Times New Roman"/>
                      </a:endParaRPr>
                    </a:p>
                  </a:txBody>
                  <a:tcPr marL="44450" marR="44450" marT="0" marB="0" anchor="ctr"/>
                </a:tc>
              </a:tr>
              <a:tr h="2197453">
                <a:tc>
                  <a:txBody>
                    <a:bodyPr/>
                    <a:lstStyle/>
                    <a:p>
                      <a:pPr algn="ctr">
                        <a:lnSpc>
                          <a:spcPct val="115000"/>
                        </a:lnSpc>
                        <a:spcAft>
                          <a:spcPts val="0"/>
                        </a:spcAft>
                      </a:pPr>
                      <a:r>
                        <a:rPr lang="es-EC" sz="1400" dirty="0">
                          <a:effectLst/>
                        </a:rPr>
                        <a:t>Porcentaje de familias que eligieron sobre el total de familias encuestadas</a:t>
                      </a:r>
                      <a:endParaRPr lang="es-EC" sz="14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s-EC" sz="1400" dirty="0">
                          <a:effectLst/>
                        </a:rPr>
                        <a:t>66,39</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es-EC" sz="1400" dirty="0">
                          <a:effectLst/>
                        </a:rPr>
                        <a:t>63,03</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es-EC" sz="1400" dirty="0">
                          <a:effectLst/>
                        </a:rPr>
                        <a:t>62,18</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es-EC" sz="1400" dirty="0">
                          <a:effectLst/>
                        </a:rPr>
                        <a:t>31,09</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es-EC" sz="1400">
                          <a:effectLst/>
                        </a:rPr>
                        <a:t>5,88</a:t>
                      </a:r>
                      <a:endParaRPr lang="es-EC" sz="1400">
                        <a:effectLst/>
                        <a:latin typeface="Calibri"/>
                        <a:ea typeface="Calibri"/>
                        <a:cs typeface="Times New Roman"/>
                      </a:endParaRPr>
                    </a:p>
                  </a:txBody>
                  <a:tcPr marL="44450" marR="44450" marT="0" marB="0" anchor="ctr"/>
                </a:tc>
              </a:tr>
              <a:tr h="650146">
                <a:tc>
                  <a:txBody>
                    <a:bodyPr/>
                    <a:lstStyle/>
                    <a:p>
                      <a:pPr algn="ctr">
                        <a:lnSpc>
                          <a:spcPct val="115000"/>
                        </a:lnSpc>
                        <a:spcAft>
                          <a:spcPts val="0"/>
                        </a:spcAft>
                      </a:pPr>
                      <a:r>
                        <a:rPr lang="es-EC" sz="1400">
                          <a:effectLst/>
                        </a:rPr>
                        <a:t>Tarifa gravada de IVA</a:t>
                      </a:r>
                      <a:endParaRPr lang="es-EC" sz="1400">
                        <a:effectLst/>
                        <a:latin typeface="Calibri"/>
                        <a:ea typeface="Calibri"/>
                        <a:cs typeface="Times New Roman"/>
                      </a:endParaRPr>
                    </a:p>
                  </a:txBody>
                  <a:tcPr marL="44450" marR="44450" marT="0" marB="0"/>
                </a:tc>
                <a:tc>
                  <a:txBody>
                    <a:bodyPr/>
                    <a:lstStyle/>
                    <a:p>
                      <a:pPr algn="ctr">
                        <a:lnSpc>
                          <a:spcPct val="115000"/>
                        </a:lnSpc>
                        <a:spcAft>
                          <a:spcPts val="1000"/>
                        </a:spcAft>
                      </a:pPr>
                      <a:r>
                        <a:rPr lang="es-EC" sz="1400" dirty="0">
                          <a:effectLst/>
                        </a:rPr>
                        <a:t>0%</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es-EC" sz="1400" dirty="0">
                          <a:effectLst/>
                        </a:rPr>
                        <a:t>0%</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es-EC" sz="1400" dirty="0">
                          <a:effectLst/>
                        </a:rPr>
                        <a:t>0%</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es-EC" sz="1400" dirty="0">
                          <a:effectLst/>
                        </a:rPr>
                        <a:t>12%</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es-EC" sz="1400" dirty="0">
                          <a:effectLst/>
                        </a:rPr>
                        <a:t>12%</a:t>
                      </a:r>
                      <a:endParaRPr lang="es-EC" sz="1400" dirty="0">
                        <a:effectLst/>
                        <a:latin typeface="Calibri"/>
                        <a:ea typeface="Calibri"/>
                        <a:cs typeface="Times New Roman"/>
                      </a:endParaRPr>
                    </a:p>
                  </a:txBody>
                  <a:tcPr marL="44450" marR="44450" marT="0" marB="0" anchor="ctr"/>
                </a:tc>
              </a:tr>
            </a:tbl>
          </a:graphicData>
        </a:graphic>
      </p:graphicFrame>
      <p:sp>
        <p:nvSpPr>
          <p:cNvPr id="5" name="4 Rectángulo"/>
          <p:cNvSpPr/>
          <p:nvPr/>
        </p:nvSpPr>
        <p:spPr>
          <a:xfrm>
            <a:off x="520700" y="5157192"/>
            <a:ext cx="8443788" cy="1169551"/>
          </a:xfrm>
          <a:prstGeom prst="rect">
            <a:avLst/>
          </a:prstGeom>
        </p:spPr>
        <p:txBody>
          <a:bodyPr wrap="square">
            <a:spAutoFit/>
          </a:bodyPr>
          <a:lstStyle/>
          <a:p>
            <a:pPr algn="just"/>
            <a:r>
              <a:rPr lang="es-EC" sz="1400" dirty="0" smtClean="0"/>
              <a:t>Se </a:t>
            </a:r>
            <a:r>
              <a:rPr lang="es-EC" sz="1400" dirty="0"/>
              <a:t>puede establecer que de los 21,76 dólares mensuales </a:t>
            </a:r>
            <a:r>
              <a:rPr lang="es-EC" sz="1400" dirty="0" smtClean="0"/>
              <a:t>que </a:t>
            </a:r>
            <a:r>
              <a:rPr lang="es-EC" sz="1400" dirty="0"/>
              <a:t>las familias gastan en alimentación, el </a:t>
            </a:r>
            <a:r>
              <a:rPr lang="es-EC" sz="1400" dirty="0" smtClean="0"/>
              <a:t>37% </a:t>
            </a:r>
            <a:r>
              <a:rPr lang="es-EC" sz="1400" dirty="0"/>
              <a:t>de dicho gasto lo destinan a la compra de alimentos que gravan tarifa 12% de IVA, es decir, gastan mensualmente </a:t>
            </a:r>
            <a:r>
              <a:rPr lang="es-EC" sz="1400" dirty="0" smtClean="0"/>
              <a:t>8,04 </a:t>
            </a:r>
            <a:r>
              <a:rPr lang="es-EC" sz="1400" dirty="0"/>
              <a:t>dólares, de los cuales pagan </a:t>
            </a:r>
            <a:r>
              <a:rPr lang="es-EC" sz="1400" dirty="0" smtClean="0"/>
              <a:t>0,86 </a:t>
            </a:r>
            <a:r>
              <a:rPr lang="es-EC" sz="1400" dirty="0"/>
              <a:t>centavos de dólar (12% de </a:t>
            </a:r>
            <a:r>
              <a:rPr lang="es-EC" sz="1400" dirty="0" smtClean="0"/>
              <a:t>8,04 </a:t>
            </a:r>
            <a:r>
              <a:rPr lang="es-EC" sz="1400" dirty="0"/>
              <a:t>dólares) por concepto de IVA. Esto anualmente, da un equivalente de </a:t>
            </a:r>
            <a:r>
              <a:rPr lang="es-EC" sz="1400" dirty="0" smtClean="0"/>
              <a:t>96,48 </a:t>
            </a:r>
            <a:r>
              <a:rPr lang="es-EC" sz="1400" dirty="0"/>
              <a:t>dólares que gastan </a:t>
            </a:r>
            <a:r>
              <a:rPr lang="es-EC" sz="1400" dirty="0" smtClean="0"/>
              <a:t>anualmente </a:t>
            </a:r>
            <a:r>
              <a:rPr lang="es-EC" sz="1400" dirty="0"/>
              <a:t>en productos gravados, valor del cual pagan </a:t>
            </a:r>
            <a:r>
              <a:rPr lang="es-EC" sz="1400" b="1" dirty="0"/>
              <a:t>10,33 dólares de </a:t>
            </a:r>
            <a:r>
              <a:rPr lang="es-EC" sz="1400" b="1" dirty="0" smtClean="0"/>
              <a:t>IVA anual.</a:t>
            </a:r>
            <a:endParaRPr lang="es-EC" sz="1400" b="1" dirty="0"/>
          </a:p>
        </p:txBody>
      </p:sp>
      <p:sp>
        <p:nvSpPr>
          <p:cNvPr id="9" name="8 CuadroTexto"/>
          <p:cNvSpPr txBox="1"/>
          <p:nvPr/>
        </p:nvSpPr>
        <p:spPr>
          <a:xfrm>
            <a:off x="755576" y="107340"/>
            <a:ext cx="5832648" cy="369332"/>
          </a:xfrm>
          <a:prstGeom prst="rect">
            <a:avLst/>
          </a:prstGeom>
          <a:noFill/>
        </p:spPr>
        <p:txBody>
          <a:bodyPr wrap="square" rtlCol="0">
            <a:spAutoFit/>
          </a:bodyPr>
          <a:lstStyle/>
          <a:p>
            <a:pPr algn="ctr"/>
            <a:r>
              <a:rPr lang="es-EC" b="1" dirty="0"/>
              <a:t>5. ANÁLISIS DE LOS RESULTADOS Y PROPUESTA</a:t>
            </a:r>
          </a:p>
        </p:txBody>
      </p:sp>
    </p:spTree>
    <p:extLst>
      <p:ext uri="{BB962C8B-B14F-4D97-AF65-F5344CB8AC3E}">
        <p14:creationId xmlns:p14="http://schemas.microsoft.com/office/powerpoint/2010/main" val="215507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390012" y="827420"/>
            <a:ext cx="7848872" cy="369332"/>
          </a:xfrm>
          <a:prstGeom prst="rect">
            <a:avLst/>
          </a:prstGeom>
          <a:noFill/>
        </p:spPr>
        <p:txBody>
          <a:bodyPr wrap="square" rtlCol="0">
            <a:spAutoFit/>
          </a:bodyPr>
          <a:lstStyle/>
          <a:p>
            <a:pPr algn="ctr"/>
            <a:r>
              <a:rPr lang="es-EC" b="1" dirty="0" smtClean="0"/>
              <a:t>CATASTROS ACTUALIZADOS</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2246133617"/>
              </p:ext>
            </p:extLst>
          </p:nvPr>
        </p:nvGraphicFramePr>
        <p:xfrm>
          <a:off x="179512" y="1674496"/>
          <a:ext cx="5432425" cy="1682496"/>
        </p:xfrm>
        <a:graphic>
          <a:graphicData uri="http://schemas.openxmlformats.org/drawingml/2006/table">
            <a:tbl>
              <a:tblPr firstRow="1" firstCol="1" bandRow="1">
                <a:tableStyleId>{5C22544A-7EE6-4342-B048-85BDC9FD1C3A}</a:tableStyleId>
              </a:tblPr>
              <a:tblGrid>
                <a:gridCol w="1487170"/>
                <a:gridCol w="760730"/>
                <a:gridCol w="760730"/>
                <a:gridCol w="835030"/>
                <a:gridCol w="1008112"/>
                <a:gridCol w="580653"/>
              </a:tblGrid>
              <a:tr h="200025">
                <a:tc>
                  <a:txBody>
                    <a:bodyPr/>
                    <a:lstStyle/>
                    <a:p>
                      <a:pPr algn="ctr">
                        <a:lnSpc>
                          <a:spcPct val="115000"/>
                        </a:lnSpc>
                        <a:spcAft>
                          <a:spcPts val="0"/>
                        </a:spcAft>
                      </a:pPr>
                      <a:r>
                        <a:rPr lang="es-EC" sz="1200" dirty="0">
                          <a:effectLst/>
                        </a:rPr>
                        <a:t> </a:t>
                      </a:r>
                      <a:endParaRPr lang="es-EC"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CARNES</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FRUTAS</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VERDURAS</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PROCESADOS</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OTROS</a:t>
                      </a:r>
                      <a:endParaRPr lang="es-EC" sz="1200">
                        <a:effectLst/>
                        <a:latin typeface="Calibri"/>
                        <a:ea typeface="Calibri"/>
                        <a:cs typeface="Times New Roman"/>
                      </a:endParaRPr>
                    </a:p>
                  </a:txBody>
                  <a:tcPr marL="44450" marR="44450" marT="0" marB="0" anchor="ctr"/>
                </a:tc>
              </a:tr>
              <a:tr h="159385">
                <a:tc>
                  <a:txBody>
                    <a:bodyPr/>
                    <a:lstStyle/>
                    <a:p>
                      <a:pPr>
                        <a:lnSpc>
                          <a:spcPct val="115000"/>
                        </a:lnSpc>
                        <a:spcAft>
                          <a:spcPts val="0"/>
                        </a:spcAft>
                      </a:pPr>
                      <a:r>
                        <a:rPr lang="es-EC" sz="1200" dirty="0">
                          <a:effectLst/>
                        </a:rPr>
                        <a:t>Familias que eligieron</a:t>
                      </a:r>
                      <a:endParaRPr lang="es-EC" sz="12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a:effectLst/>
                        </a:rPr>
                        <a:t>79</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75</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74</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37</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7</a:t>
                      </a:r>
                      <a:endParaRPr lang="es-EC" sz="1200">
                        <a:effectLst/>
                        <a:latin typeface="Calibri"/>
                        <a:ea typeface="Calibri"/>
                        <a:cs typeface="Times New Roman"/>
                      </a:endParaRPr>
                    </a:p>
                  </a:txBody>
                  <a:tcPr marL="44450" marR="44450" marT="0" marB="0" anchor="ctr"/>
                </a:tc>
              </a:tr>
              <a:tr h="260985">
                <a:tc>
                  <a:txBody>
                    <a:bodyPr/>
                    <a:lstStyle/>
                    <a:p>
                      <a:pPr>
                        <a:lnSpc>
                          <a:spcPct val="115000"/>
                        </a:lnSpc>
                        <a:spcAft>
                          <a:spcPts val="0"/>
                        </a:spcAft>
                      </a:pPr>
                      <a:r>
                        <a:rPr lang="es-EC" sz="1200" dirty="0">
                          <a:effectLst/>
                        </a:rPr>
                        <a:t>Familias que se les entregó comprobante de venta</a:t>
                      </a:r>
                      <a:endParaRPr lang="es-EC" sz="12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dirty="0">
                          <a:effectLst/>
                        </a:rPr>
                        <a:t>0</a:t>
                      </a:r>
                      <a:endParaRPr lang="es-EC"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0</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0</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1</a:t>
                      </a:r>
                      <a:endParaRPr lang="es-EC"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effectLst/>
                        </a:rPr>
                        <a:t>0</a:t>
                      </a:r>
                      <a:endParaRPr lang="es-EC" sz="1200">
                        <a:effectLst/>
                        <a:latin typeface="Calibri"/>
                        <a:ea typeface="Calibri"/>
                        <a:cs typeface="Times New Roman"/>
                      </a:endParaRPr>
                    </a:p>
                  </a:txBody>
                  <a:tcPr marL="44450" marR="44450" marT="0" marB="0" anchor="ctr"/>
                </a:tc>
              </a:tr>
              <a:tr h="437515">
                <a:tc>
                  <a:txBody>
                    <a:bodyPr/>
                    <a:lstStyle/>
                    <a:p>
                      <a:pPr>
                        <a:lnSpc>
                          <a:spcPct val="115000"/>
                        </a:lnSpc>
                        <a:spcAft>
                          <a:spcPts val="0"/>
                        </a:spcAft>
                      </a:pPr>
                      <a:r>
                        <a:rPr lang="es-EC" sz="1200">
                          <a:effectLst/>
                        </a:rPr>
                        <a:t>Familias que no se les entregó comprobante de venta</a:t>
                      </a:r>
                      <a:endParaRPr lang="es-EC" sz="120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200" dirty="0">
                          <a:effectLst/>
                        </a:rPr>
                        <a:t>79</a:t>
                      </a:r>
                      <a:endParaRPr lang="es-EC"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75</a:t>
                      </a:r>
                      <a:endParaRPr lang="es-EC"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74</a:t>
                      </a:r>
                      <a:endParaRPr lang="es-EC"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36</a:t>
                      </a:r>
                      <a:endParaRPr lang="es-EC"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7</a:t>
                      </a:r>
                      <a:endParaRPr lang="es-EC" sz="1200" dirty="0">
                        <a:effectLst/>
                        <a:latin typeface="Calibri"/>
                        <a:ea typeface="Calibri"/>
                        <a:cs typeface="Times New Roman"/>
                      </a:endParaRPr>
                    </a:p>
                  </a:txBody>
                  <a:tcPr marL="44450" marR="44450" marT="0" marB="0" anchor="ctr"/>
                </a:tc>
              </a:tr>
            </a:tbl>
          </a:graphicData>
        </a:graphic>
      </p:graphicFrame>
      <p:sp>
        <p:nvSpPr>
          <p:cNvPr id="8" name="7 CuadroTexto"/>
          <p:cNvSpPr txBox="1"/>
          <p:nvPr/>
        </p:nvSpPr>
        <p:spPr>
          <a:xfrm>
            <a:off x="251520" y="1268760"/>
            <a:ext cx="4320480" cy="369332"/>
          </a:xfrm>
          <a:prstGeom prst="rect">
            <a:avLst/>
          </a:prstGeom>
          <a:noFill/>
        </p:spPr>
        <p:txBody>
          <a:bodyPr wrap="square" rtlCol="0">
            <a:spAutoFit/>
          </a:bodyPr>
          <a:lstStyle/>
          <a:p>
            <a:r>
              <a:rPr lang="es-EC" b="1" dirty="0" smtClean="0"/>
              <a:t>FACTURAS POR COMPRAS DE ALIMENTOS</a:t>
            </a:r>
            <a:endParaRPr lang="es-EC" b="1" dirty="0"/>
          </a:p>
        </p:txBody>
      </p:sp>
      <p:sp>
        <p:nvSpPr>
          <p:cNvPr id="12" name="11 CuadroTexto"/>
          <p:cNvSpPr txBox="1"/>
          <p:nvPr/>
        </p:nvSpPr>
        <p:spPr>
          <a:xfrm>
            <a:off x="323528" y="3429000"/>
            <a:ext cx="4320480" cy="369332"/>
          </a:xfrm>
          <a:prstGeom prst="rect">
            <a:avLst/>
          </a:prstGeom>
          <a:noFill/>
        </p:spPr>
        <p:txBody>
          <a:bodyPr wrap="square" rtlCol="0">
            <a:spAutoFit/>
          </a:bodyPr>
          <a:lstStyle/>
          <a:p>
            <a:r>
              <a:rPr lang="es-EC" b="1" dirty="0" smtClean="0"/>
              <a:t>FACTURAS POR VIVIENDA</a:t>
            </a:r>
            <a:endParaRPr lang="es-EC" b="1" dirty="0"/>
          </a:p>
        </p:txBody>
      </p:sp>
      <p:sp>
        <p:nvSpPr>
          <p:cNvPr id="11" name="10 CuadroTexto"/>
          <p:cNvSpPr txBox="1"/>
          <p:nvPr/>
        </p:nvSpPr>
        <p:spPr>
          <a:xfrm>
            <a:off x="526171" y="242274"/>
            <a:ext cx="5832648" cy="369332"/>
          </a:xfrm>
          <a:prstGeom prst="rect">
            <a:avLst/>
          </a:prstGeom>
          <a:noFill/>
        </p:spPr>
        <p:txBody>
          <a:bodyPr wrap="square" rtlCol="0">
            <a:spAutoFit/>
          </a:bodyPr>
          <a:lstStyle/>
          <a:p>
            <a:pPr algn="ctr"/>
            <a:r>
              <a:rPr lang="es-EC" b="1" dirty="0"/>
              <a:t>5. ANÁLISIS DE LOS RESULTADOS Y PROPUESTA</a:t>
            </a:r>
          </a:p>
        </p:txBody>
      </p:sp>
      <p:graphicFrame>
        <p:nvGraphicFramePr>
          <p:cNvPr id="5" name="4 Tabla"/>
          <p:cNvGraphicFramePr>
            <a:graphicFrameLocks noGrp="1"/>
          </p:cNvGraphicFramePr>
          <p:nvPr>
            <p:extLst>
              <p:ext uri="{D42A27DB-BD31-4B8C-83A1-F6EECF244321}">
                <p14:modId xmlns:p14="http://schemas.microsoft.com/office/powerpoint/2010/main" val="84136464"/>
              </p:ext>
            </p:extLst>
          </p:nvPr>
        </p:nvGraphicFramePr>
        <p:xfrm>
          <a:off x="215900" y="3933056"/>
          <a:ext cx="4751089" cy="1821291"/>
        </p:xfrm>
        <a:graphic>
          <a:graphicData uri="http://schemas.openxmlformats.org/drawingml/2006/table">
            <a:tbl>
              <a:tblPr firstRow="1" firstCol="1" bandRow="1">
                <a:tableStyleId>{5C22544A-7EE6-4342-B048-85BDC9FD1C3A}</a:tableStyleId>
              </a:tblPr>
              <a:tblGrid>
                <a:gridCol w="154530"/>
                <a:gridCol w="2661060"/>
                <a:gridCol w="918102"/>
                <a:gridCol w="1017397"/>
              </a:tblGrid>
              <a:tr h="458695">
                <a:tc>
                  <a:txBody>
                    <a:bodyPr/>
                    <a:lstStyle/>
                    <a:p>
                      <a:pPr>
                        <a:lnSpc>
                          <a:spcPct val="115000"/>
                        </a:lnSpc>
                      </a:pPr>
                      <a:endParaRPr lang="es-EC" sz="1100" dirty="0">
                        <a:solidFill>
                          <a:schemeClr val="bg1"/>
                        </a:solidFill>
                        <a:effectLst/>
                        <a:latin typeface="Calibri"/>
                      </a:endParaRPr>
                    </a:p>
                  </a:txBody>
                  <a:tcPr marL="44450" marR="44450" marT="0" marB="0" anchor="ctr">
                    <a:noFill/>
                  </a:tcPr>
                </a:tc>
                <a:tc>
                  <a:txBody>
                    <a:bodyPr/>
                    <a:lstStyle/>
                    <a:p>
                      <a:pPr>
                        <a:lnSpc>
                          <a:spcPct val="115000"/>
                        </a:lnSpc>
                      </a:pPr>
                      <a:endParaRPr lang="es-EC" sz="1300" dirty="0">
                        <a:effectLst/>
                        <a:latin typeface="Calibri"/>
                      </a:endParaRPr>
                    </a:p>
                  </a:txBody>
                  <a:tcPr marL="44450" marR="44450" marT="0" marB="0" anchor="ctr">
                    <a:noFill/>
                  </a:tcPr>
                </a:tc>
                <a:tc>
                  <a:txBody>
                    <a:bodyPr/>
                    <a:lstStyle/>
                    <a:p>
                      <a:pPr algn="ctr">
                        <a:lnSpc>
                          <a:spcPct val="115000"/>
                        </a:lnSpc>
                        <a:spcAft>
                          <a:spcPts val="0"/>
                        </a:spcAft>
                      </a:pPr>
                      <a:r>
                        <a:rPr lang="es-EC" sz="1300">
                          <a:effectLst/>
                        </a:rPr>
                        <a:t>Frecuencia</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Porcentaje %</a:t>
                      </a:r>
                      <a:endParaRPr lang="es-EC" sz="1300">
                        <a:effectLst/>
                        <a:latin typeface="Calibri"/>
                        <a:ea typeface="Calibri"/>
                        <a:cs typeface="Times New Roman"/>
                      </a:endParaRPr>
                    </a:p>
                  </a:txBody>
                  <a:tcPr marL="44450" marR="44450" marT="0" marB="0" anchor="ctr"/>
                </a:tc>
              </a:tr>
              <a:tr h="269821">
                <a:tc rowSpan="3">
                  <a:txBody>
                    <a:bodyPr/>
                    <a:lstStyle/>
                    <a:p>
                      <a:pPr>
                        <a:lnSpc>
                          <a:spcPct val="115000"/>
                        </a:lnSpc>
                      </a:pPr>
                      <a:endParaRPr lang="es-EC" sz="1100" dirty="0">
                        <a:solidFill>
                          <a:schemeClr val="bg1"/>
                        </a:solidFill>
                        <a:effectLst/>
                        <a:latin typeface="Calibri"/>
                      </a:endParaRPr>
                    </a:p>
                  </a:txBody>
                  <a:tcPr marL="44450" marR="44450" marT="0" marB="0" anchor="ctr"/>
                </a:tc>
                <a:tc>
                  <a:txBody>
                    <a:bodyPr/>
                    <a:lstStyle/>
                    <a:p>
                      <a:pPr algn="ctr">
                        <a:lnSpc>
                          <a:spcPct val="115000"/>
                        </a:lnSpc>
                        <a:spcAft>
                          <a:spcPts val="0"/>
                        </a:spcAft>
                      </a:pPr>
                      <a:r>
                        <a:rPr lang="es-EC" sz="1300" dirty="0">
                          <a:effectLst/>
                        </a:rPr>
                        <a:t>SI LES ENTREGARON FACTURA</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4</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smtClean="0">
                          <a:effectLst/>
                        </a:rPr>
                        <a:t>10</a:t>
                      </a:r>
                      <a:endParaRPr lang="es-EC" sz="1300" dirty="0">
                        <a:effectLst/>
                        <a:latin typeface="Calibri"/>
                        <a:ea typeface="Calibri"/>
                        <a:cs typeface="Times New Roman"/>
                      </a:endParaRPr>
                    </a:p>
                  </a:txBody>
                  <a:tcPr marL="44450" marR="44450" marT="0" marB="0" anchor="ctr"/>
                </a:tc>
              </a:tr>
              <a:tr h="269821">
                <a:tc vMerge="1">
                  <a:txBody>
                    <a:bodyPr/>
                    <a:lstStyle/>
                    <a:p>
                      <a:endParaRPr lang="es-EC"/>
                    </a:p>
                  </a:txBody>
                  <a:tcPr/>
                </a:tc>
                <a:tc>
                  <a:txBody>
                    <a:bodyPr/>
                    <a:lstStyle/>
                    <a:p>
                      <a:pPr algn="ctr">
                        <a:lnSpc>
                          <a:spcPct val="115000"/>
                        </a:lnSpc>
                        <a:spcAft>
                          <a:spcPts val="0"/>
                        </a:spcAft>
                      </a:pPr>
                      <a:r>
                        <a:rPr lang="es-EC" sz="1300" dirty="0">
                          <a:effectLst/>
                        </a:rPr>
                        <a:t>NO LES ENTREGARON FACTURA</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34</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smtClean="0">
                          <a:effectLst/>
                          <a:latin typeface="+mn-lt"/>
                          <a:ea typeface="+mn-ea"/>
                          <a:cs typeface="+mn-cs"/>
                        </a:rPr>
                        <a:t>90</a:t>
                      </a:r>
                      <a:endParaRPr lang="es-EC" sz="1300" dirty="0">
                        <a:effectLst/>
                        <a:latin typeface="Calibri"/>
                        <a:ea typeface="Calibri"/>
                        <a:cs typeface="Times New Roman"/>
                      </a:endParaRPr>
                    </a:p>
                  </a:txBody>
                  <a:tcPr marL="44450" marR="44450" marT="0" marB="0" anchor="ctr"/>
                </a:tc>
              </a:tr>
              <a:tr h="269821">
                <a:tc vMerge="1">
                  <a:txBody>
                    <a:bodyPr/>
                    <a:lstStyle/>
                    <a:p>
                      <a:endParaRPr lang="es-EC"/>
                    </a:p>
                  </a:txBody>
                  <a:tcPr/>
                </a:tc>
                <a:tc>
                  <a:txBody>
                    <a:bodyPr/>
                    <a:lstStyle/>
                    <a:p>
                      <a:pPr algn="ctr">
                        <a:lnSpc>
                          <a:spcPct val="115000"/>
                        </a:lnSpc>
                        <a:spcAft>
                          <a:spcPts val="0"/>
                        </a:spcAft>
                      </a:pPr>
                      <a:r>
                        <a:rPr lang="es-EC" sz="1300">
                          <a:effectLst/>
                        </a:rPr>
                        <a:t>Total</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38</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100,0</a:t>
                      </a:r>
                      <a:endParaRPr lang="es-EC" sz="1300">
                        <a:effectLst/>
                        <a:latin typeface="Calibri"/>
                        <a:ea typeface="Calibri"/>
                        <a:cs typeface="Times New Roman"/>
                      </a:endParaRPr>
                    </a:p>
                  </a:txBody>
                  <a:tcPr marL="44450" marR="44450" marT="0" marB="0" anchor="ctr"/>
                </a:tc>
              </a:tr>
              <a:tr h="269821">
                <a:tc gridSpan="2">
                  <a:txBody>
                    <a:bodyPr/>
                    <a:lstStyle/>
                    <a:p>
                      <a:pPr algn="ctr">
                        <a:lnSpc>
                          <a:spcPct val="115000"/>
                        </a:lnSpc>
                        <a:spcAft>
                          <a:spcPts val="0"/>
                        </a:spcAft>
                      </a:pPr>
                      <a:r>
                        <a:rPr lang="es-EC" sz="1300">
                          <a:effectLst/>
                        </a:rPr>
                        <a:t>Familias que no eligieron esta pregunta</a:t>
                      </a:r>
                      <a:endParaRPr lang="es-EC" sz="1300">
                        <a:effectLst/>
                        <a:latin typeface="Calibri"/>
                        <a:ea typeface="Calibri"/>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300" dirty="0">
                          <a:effectLst/>
                        </a:rPr>
                        <a:t>81</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a:t>
                      </a:r>
                      <a:endParaRPr lang="es-EC" sz="1300" dirty="0">
                        <a:effectLst/>
                        <a:latin typeface="Calibri"/>
                        <a:ea typeface="Calibri"/>
                        <a:cs typeface="Times New Roman"/>
                      </a:endParaRPr>
                    </a:p>
                  </a:txBody>
                  <a:tcPr marL="44450" marR="44450" marT="0" marB="0" anchor="ctr"/>
                </a:tc>
              </a:tr>
              <a:tr h="283312">
                <a:tc gridSpan="2">
                  <a:txBody>
                    <a:bodyPr/>
                    <a:lstStyle/>
                    <a:p>
                      <a:pPr algn="ctr">
                        <a:lnSpc>
                          <a:spcPct val="115000"/>
                        </a:lnSpc>
                        <a:spcAft>
                          <a:spcPts val="0"/>
                        </a:spcAft>
                      </a:pPr>
                      <a:r>
                        <a:rPr lang="es-EC" sz="1300" dirty="0">
                          <a:effectLst/>
                        </a:rPr>
                        <a:t>Total familias encuestadas</a:t>
                      </a:r>
                      <a:endParaRPr lang="es-EC" sz="1300" dirty="0">
                        <a:effectLst/>
                        <a:latin typeface="Calibri"/>
                        <a:ea typeface="Calibri"/>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300" dirty="0">
                          <a:effectLst/>
                        </a:rPr>
                        <a:t>119</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a:t>
                      </a:r>
                      <a:endParaRPr lang="es-EC" sz="13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67138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390012" y="474421"/>
            <a:ext cx="7848872" cy="369332"/>
          </a:xfrm>
          <a:prstGeom prst="rect">
            <a:avLst/>
          </a:prstGeom>
          <a:noFill/>
        </p:spPr>
        <p:txBody>
          <a:bodyPr wrap="square" rtlCol="0">
            <a:spAutoFit/>
          </a:bodyPr>
          <a:lstStyle/>
          <a:p>
            <a:pPr algn="ctr"/>
            <a:r>
              <a:rPr lang="es-EC" b="1" dirty="0" smtClean="0"/>
              <a:t>REDUCCIÓN DE EVASIÓN TRIBUTARIA</a:t>
            </a:r>
            <a:endParaRPr lang="es-EC" b="1" dirty="0"/>
          </a:p>
        </p:txBody>
      </p:sp>
      <p:sp>
        <p:nvSpPr>
          <p:cNvPr id="9" name="8 CuadroTexto"/>
          <p:cNvSpPr txBox="1"/>
          <p:nvPr/>
        </p:nvSpPr>
        <p:spPr>
          <a:xfrm>
            <a:off x="1331640" y="107340"/>
            <a:ext cx="5256584" cy="369332"/>
          </a:xfrm>
          <a:prstGeom prst="rect">
            <a:avLst/>
          </a:prstGeom>
          <a:noFill/>
        </p:spPr>
        <p:txBody>
          <a:bodyPr wrap="square" rtlCol="0">
            <a:spAutoFit/>
          </a:bodyPr>
          <a:lstStyle/>
          <a:p>
            <a:pPr algn="ctr"/>
            <a:r>
              <a:rPr lang="es-EC" b="1" dirty="0"/>
              <a:t>5. ANÁLISIS DE LOS RESULTADOS Y PROPUESTA</a:t>
            </a:r>
          </a:p>
        </p:txBody>
      </p:sp>
      <p:sp>
        <p:nvSpPr>
          <p:cNvPr id="5" name="4 Rectángulo"/>
          <p:cNvSpPr/>
          <p:nvPr/>
        </p:nvSpPr>
        <p:spPr>
          <a:xfrm>
            <a:off x="667335" y="1031879"/>
            <a:ext cx="7704856" cy="369332"/>
          </a:xfrm>
          <a:prstGeom prst="rect">
            <a:avLst/>
          </a:prstGeom>
        </p:spPr>
        <p:txBody>
          <a:bodyPr wrap="square">
            <a:spAutoFit/>
          </a:bodyPr>
          <a:lstStyle/>
          <a:p>
            <a:r>
              <a:rPr lang="es-EC" b="1" dirty="0"/>
              <a:t>Cálculo de base imponible aproximada para pago de Impuesto a la Renta</a:t>
            </a:r>
            <a:endParaRPr lang="es-EC" dirty="0"/>
          </a:p>
        </p:txBody>
      </p:sp>
      <p:graphicFrame>
        <p:nvGraphicFramePr>
          <p:cNvPr id="12" name="11 Tabla"/>
          <p:cNvGraphicFramePr>
            <a:graphicFrameLocks noGrp="1"/>
          </p:cNvGraphicFramePr>
          <p:nvPr>
            <p:extLst>
              <p:ext uri="{D42A27DB-BD31-4B8C-83A1-F6EECF244321}">
                <p14:modId xmlns:p14="http://schemas.microsoft.com/office/powerpoint/2010/main" val="2985287511"/>
              </p:ext>
            </p:extLst>
          </p:nvPr>
        </p:nvGraphicFramePr>
        <p:xfrm>
          <a:off x="1059838" y="1700809"/>
          <a:ext cx="7328586" cy="1652877"/>
        </p:xfrm>
        <a:graphic>
          <a:graphicData uri="http://schemas.openxmlformats.org/drawingml/2006/table">
            <a:tbl>
              <a:tblPr/>
              <a:tblGrid>
                <a:gridCol w="1039516"/>
                <a:gridCol w="1524623"/>
                <a:gridCol w="1212768"/>
                <a:gridCol w="1039516"/>
                <a:gridCol w="1212768"/>
                <a:gridCol w="1299395"/>
              </a:tblGrid>
              <a:tr h="900199">
                <a:tc>
                  <a:txBody>
                    <a:bodyPr/>
                    <a:lstStyle/>
                    <a:p>
                      <a:pPr algn="ctr" fontAlgn="ctr"/>
                      <a:r>
                        <a:rPr lang="es-EC" sz="1200" b="1" i="0" u="none" strike="noStrike" dirty="0">
                          <a:solidFill>
                            <a:srgbClr val="000000"/>
                          </a:solidFill>
                          <a:effectLst/>
                          <a:latin typeface="Arial"/>
                        </a:rPr>
                        <a:t>Tipo de gasto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EC" sz="1200" b="1" i="0" u="none" strike="noStrike" dirty="0">
                          <a:solidFill>
                            <a:srgbClr val="000000"/>
                          </a:solidFill>
                          <a:effectLst/>
                          <a:latin typeface="Arial"/>
                        </a:rPr>
                        <a:t>Gasto mensual de  familias (USD</a:t>
                      </a:r>
                      <a:r>
                        <a:rPr lang="es-EC" sz="1200" b="1" i="0" u="none" strike="noStrike" dirty="0" smtClean="0">
                          <a:solidFill>
                            <a:srgbClr val="000000"/>
                          </a:solidFill>
                          <a:effectLst/>
                          <a:latin typeface="Arial"/>
                        </a:rPr>
                        <a:t>)</a:t>
                      </a:r>
                    </a:p>
                    <a:p>
                      <a:pPr algn="ctr" fontAlgn="ctr"/>
                      <a:r>
                        <a:rPr lang="es-EC" sz="1200" b="1" i="0" u="none" strike="noStrike" dirty="0" smtClean="0">
                          <a:solidFill>
                            <a:srgbClr val="000000"/>
                          </a:solidFill>
                          <a:effectLst/>
                          <a:latin typeface="Arial"/>
                        </a:rPr>
                        <a:t>millones</a:t>
                      </a:r>
                      <a:endParaRPr lang="es-EC" sz="12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EC" sz="1200" b="1" i="0" u="none" strike="noStrike" dirty="0">
                          <a:solidFill>
                            <a:srgbClr val="000000"/>
                          </a:solidFill>
                          <a:effectLst/>
                          <a:latin typeface="Arial"/>
                        </a:rPr>
                        <a:t>Gasto anual de familias (USD</a:t>
                      </a:r>
                      <a:r>
                        <a:rPr lang="es-EC" sz="1200" b="1" i="0" u="none" strike="noStrike" dirty="0" smtClean="0">
                          <a:solidFill>
                            <a:srgbClr val="000000"/>
                          </a:solidFill>
                          <a:effectLst/>
                          <a:latin typeface="Arial"/>
                        </a:rPr>
                        <a:t>)</a:t>
                      </a:r>
                    </a:p>
                    <a:p>
                      <a:pPr algn="ctr" fontAlgn="ctr"/>
                      <a:r>
                        <a:rPr lang="es-EC" sz="1200" b="1" i="0" u="none" strike="noStrike" dirty="0" smtClean="0">
                          <a:solidFill>
                            <a:srgbClr val="000000"/>
                          </a:solidFill>
                          <a:effectLst/>
                          <a:latin typeface="Arial"/>
                        </a:rPr>
                        <a:t>millones</a:t>
                      </a:r>
                      <a:endParaRPr lang="es-EC" sz="12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EC" sz="1200" b="1" i="0" u="none" strike="noStrike">
                          <a:solidFill>
                            <a:srgbClr val="000000"/>
                          </a:solidFill>
                          <a:effectLst/>
                          <a:latin typeface="Arial"/>
                        </a:rPr>
                        <a:t>% de proveedores que no facturan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EC" sz="1200" b="1" i="0" u="none" strike="noStrike" dirty="0">
                          <a:solidFill>
                            <a:srgbClr val="000000"/>
                          </a:solidFill>
                          <a:effectLst/>
                          <a:latin typeface="Arial"/>
                        </a:rPr>
                        <a:t>Valores sobre los cuales se facturan (USD</a:t>
                      </a:r>
                      <a:r>
                        <a:rPr lang="es-EC" sz="1200" b="1" i="0" u="none" strike="noStrike" dirty="0" smtClean="0">
                          <a:solidFill>
                            <a:srgbClr val="000000"/>
                          </a:solidFill>
                          <a:effectLst/>
                          <a:latin typeface="Arial"/>
                        </a:rPr>
                        <a:t>) millones</a:t>
                      </a:r>
                      <a:endParaRPr lang="es-EC" sz="12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es-EC" sz="1200" b="1" i="0" u="none" strike="noStrike" dirty="0">
                          <a:solidFill>
                            <a:srgbClr val="000000"/>
                          </a:solidFill>
                          <a:effectLst/>
                          <a:latin typeface="Arial"/>
                        </a:rPr>
                        <a:t>Base imponible.- valores sobre los cuales no se factura (USD</a:t>
                      </a:r>
                      <a:r>
                        <a:rPr lang="es-EC" sz="1200" b="1" i="0" u="none" strike="noStrike" dirty="0" smtClean="0">
                          <a:solidFill>
                            <a:srgbClr val="000000"/>
                          </a:solidFill>
                          <a:effectLst/>
                          <a:latin typeface="Arial"/>
                        </a:rPr>
                        <a:t>)  millones</a:t>
                      </a:r>
                      <a:endParaRPr lang="es-EC" sz="12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2984">
                <a:tc>
                  <a:txBody>
                    <a:bodyPr/>
                    <a:lstStyle/>
                    <a:p>
                      <a:pPr algn="ctr" fontAlgn="ctr"/>
                      <a:r>
                        <a:rPr lang="es-EC" sz="1200" b="1" i="0" u="none" strike="noStrike">
                          <a:solidFill>
                            <a:srgbClr val="000000"/>
                          </a:solidFill>
                          <a:effectLst/>
                          <a:latin typeface="Arial"/>
                        </a:rPr>
                        <a:t>Alimentos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s-EC" sz="1200" b="0" i="0" u="none" strike="noStrike" dirty="0">
                          <a:solidFill>
                            <a:srgbClr val="000000"/>
                          </a:solidFill>
                          <a:effectLst/>
                          <a:latin typeface="Arial"/>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Arial"/>
                        </a:rPr>
                        <a:t>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Arial"/>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Arial"/>
                        </a:rPr>
                        <a:t>275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2984">
                <a:tc>
                  <a:txBody>
                    <a:bodyPr/>
                    <a:lstStyle/>
                    <a:p>
                      <a:pPr algn="ctr" fontAlgn="ctr"/>
                      <a:r>
                        <a:rPr lang="es-EC" sz="1200" b="1" i="0" u="none" strike="noStrike">
                          <a:solidFill>
                            <a:srgbClr val="000000"/>
                          </a:solidFill>
                          <a:effectLst/>
                          <a:latin typeface="Arial"/>
                        </a:rPr>
                        <a:t>Vivienda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s-EC" sz="1200" b="0" i="0" u="none" strike="noStrike">
                          <a:solidFill>
                            <a:srgbClr val="000000"/>
                          </a:solidFill>
                          <a:effectLst/>
                          <a:latin typeface="Arial"/>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Arial"/>
                        </a:rPr>
                        <a:t>107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Arial"/>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dirty="0">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0" i="0" u="none" strike="noStrike">
                          <a:solidFill>
                            <a:srgbClr val="000000"/>
                          </a:solidFill>
                          <a:effectLst/>
                          <a:latin typeface="Arial"/>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2984">
                <a:tc>
                  <a:txBody>
                    <a:bodyPr/>
                    <a:lstStyle/>
                    <a:p>
                      <a:pPr algn="ctr" fontAlgn="ctr"/>
                      <a:r>
                        <a:rPr lang="es-EC" sz="1200" b="1" i="0" u="none" strike="noStrike">
                          <a:solidFill>
                            <a:srgbClr val="000000"/>
                          </a:solidFill>
                          <a:effectLst/>
                          <a:latin typeface="Arial"/>
                        </a:rPr>
                        <a:t>TOTALES: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s-EC" sz="1200" b="1" i="0" u="none" strike="noStrike">
                          <a:solidFill>
                            <a:srgbClr val="000000"/>
                          </a:solidFill>
                          <a:effectLst/>
                          <a:latin typeface="Arial"/>
                        </a:rPr>
                        <a:t>32.045.426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1" i="0" u="none" strike="noStrike">
                          <a:solidFill>
                            <a:srgbClr val="000000"/>
                          </a:solidFill>
                          <a:effectLst/>
                          <a:latin typeface="Arial"/>
                        </a:rPr>
                        <a:t>384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1" i="0" u="none" strike="noStrike" dirty="0">
                          <a:solidFill>
                            <a:srgbClr val="000000"/>
                          </a:solidFill>
                          <a:effectLst/>
                          <a:latin typeface="Arial"/>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1" i="0" u="none" strike="noStrike" dirty="0">
                          <a:solidFill>
                            <a:srgbClr val="000000"/>
                          </a:solidFill>
                          <a:effectLst/>
                          <a:latin typeface="Arial"/>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200" b="1" i="0" u="none" strike="noStrike" dirty="0">
                          <a:solidFill>
                            <a:srgbClr val="000000"/>
                          </a:solidFill>
                          <a:effectLst/>
                          <a:latin typeface="Arial"/>
                        </a:rPr>
                        <a:t>371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322990609"/>
              </p:ext>
            </p:extLst>
          </p:nvPr>
        </p:nvGraphicFramePr>
        <p:xfrm>
          <a:off x="1475655" y="4149081"/>
          <a:ext cx="5976665" cy="1946145"/>
        </p:xfrm>
        <a:graphic>
          <a:graphicData uri="http://schemas.openxmlformats.org/drawingml/2006/table">
            <a:tbl>
              <a:tblPr firstRow="1" firstCol="1" bandRow="1"/>
              <a:tblGrid>
                <a:gridCol w="1149487"/>
                <a:gridCol w="1294833"/>
                <a:gridCol w="1295664"/>
                <a:gridCol w="2236681"/>
              </a:tblGrid>
              <a:tr h="248412">
                <a:tc>
                  <a:txBody>
                    <a:bodyPr/>
                    <a:lstStyle/>
                    <a:p>
                      <a:pPr algn="ctr">
                        <a:lnSpc>
                          <a:spcPct val="115000"/>
                        </a:lnSpc>
                        <a:spcAft>
                          <a:spcPts val="0"/>
                        </a:spcAft>
                      </a:pPr>
                      <a:r>
                        <a:rPr lang="es-EC" sz="1300" b="1" dirty="0">
                          <a:effectLst/>
                          <a:latin typeface="Arial"/>
                          <a:ea typeface="Calibri"/>
                          <a:cs typeface="Times New Roman"/>
                        </a:rPr>
                        <a:t>Gasto anual</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C" sz="1300" b="1" dirty="0">
                          <a:effectLst/>
                          <a:latin typeface="Arial"/>
                          <a:ea typeface="Calibri"/>
                          <a:cs typeface="Times New Roman"/>
                        </a:rPr>
                        <a:t>Valor </a:t>
                      </a:r>
                      <a:r>
                        <a:rPr lang="es-EC" sz="1300" b="1" dirty="0" smtClean="0">
                          <a:effectLst/>
                          <a:latin typeface="Arial"/>
                          <a:ea typeface="Calibri"/>
                          <a:cs typeface="Times New Roman"/>
                        </a:rPr>
                        <a:t>millones (USD</a:t>
                      </a:r>
                      <a:r>
                        <a:rPr lang="es-EC" sz="1300" b="1" dirty="0">
                          <a:effectLst/>
                          <a:latin typeface="Arial"/>
                          <a:ea typeface="Calibri"/>
                          <a:cs typeface="Times New Roman"/>
                        </a:rPr>
                        <a:t>) </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C" sz="1300" b="1" dirty="0">
                          <a:effectLst/>
                          <a:latin typeface="Arial"/>
                          <a:ea typeface="Calibri"/>
                          <a:cs typeface="Times New Roman"/>
                        </a:rPr>
                        <a:t>Porcentaje</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EC" sz="1300" b="1" dirty="0">
                          <a:effectLst/>
                          <a:latin typeface="Arial"/>
                          <a:ea typeface="Calibri"/>
                          <a:cs typeface="Times New Roman"/>
                        </a:rPr>
                        <a:t>Porcentaje de evasión%</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96823">
                <a:tc>
                  <a:txBody>
                    <a:bodyPr/>
                    <a:lstStyle/>
                    <a:p>
                      <a:pPr algn="ctr">
                        <a:lnSpc>
                          <a:spcPct val="115000"/>
                        </a:lnSpc>
                        <a:spcAft>
                          <a:spcPts val="0"/>
                        </a:spcAft>
                      </a:pPr>
                      <a:r>
                        <a:rPr lang="es-EC" sz="1300" dirty="0">
                          <a:effectLst/>
                          <a:latin typeface="Arial"/>
                          <a:ea typeface="Calibri"/>
                          <a:cs typeface="Times New Roman"/>
                        </a:rPr>
                        <a:t>Alimentación</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300" dirty="0" smtClean="0">
                          <a:solidFill>
                            <a:srgbClr val="000000"/>
                          </a:solidFill>
                          <a:effectLst/>
                          <a:latin typeface="Arial"/>
                          <a:ea typeface="Calibri"/>
                          <a:cs typeface="Times New Roman"/>
                        </a:rPr>
                        <a:t>277</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300" dirty="0">
                          <a:effectLst/>
                          <a:latin typeface="Arial"/>
                          <a:ea typeface="Calibri"/>
                          <a:cs typeface="Times New Roman"/>
                        </a:rPr>
                        <a:t>72%</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300" dirty="0">
                          <a:effectLst/>
                          <a:latin typeface="Arial"/>
                          <a:ea typeface="Calibri"/>
                          <a:cs typeface="Times New Roman"/>
                        </a:rPr>
                        <a:t>29</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6823">
                <a:tc>
                  <a:txBody>
                    <a:bodyPr/>
                    <a:lstStyle/>
                    <a:p>
                      <a:pPr algn="ctr">
                        <a:lnSpc>
                          <a:spcPct val="115000"/>
                        </a:lnSpc>
                        <a:spcAft>
                          <a:spcPts val="0"/>
                        </a:spcAft>
                      </a:pPr>
                      <a:r>
                        <a:rPr lang="es-EC" sz="1300">
                          <a:effectLst/>
                          <a:latin typeface="Arial"/>
                          <a:ea typeface="Calibri"/>
                          <a:cs typeface="Times New Roman"/>
                        </a:rPr>
                        <a:t>Vivienda</a:t>
                      </a:r>
                      <a:endParaRPr lang="es-EC" sz="13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300" dirty="0" smtClean="0">
                          <a:solidFill>
                            <a:srgbClr val="000000"/>
                          </a:solidFill>
                          <a:effectLst/>
                          <a:latin typeface="Arial"/>
                          <a:ea typeface="Calibri"/>
                          <a:cs typeface="Times New Roman"/>
                        </a:rPr>
                        <a:t>107</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300" dirty="0">
                          <a:effectLst/>
                          <a:latin typeface="Arial"/>
                          <a:ea typeface="Calibri"/>
                          <a:cs typeface="Times New Roman"/>
                        </a:rPr>
                        <a:t>28%</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300" dirty="0">
                          <a:effectLst/>
                          <a:latin typeface="Arial"/>
                          <a:ea typeface="Calibri"/>
                          <a:cs typeface="Times New Roman"/>
                        </a:rPr>
                        <a:t>11</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6823">
                <a:tc>
                  <a:txBody>
                    <a:bodyPr/>
                    <a:lstStyle/>
                    <a:p>
                      <a:pPr algn="r">
                        <a:lnSpc>
                          <a:spcPct val="115000"/>
                        </a:lnSpc>
                        <a:spcAft>
                          <a:spcPts val="0"/>
                        </a:spcAft>
                      </a:pPr>
                      <a:r>
                        <a:rPr lang="es-EC" sz="1300" b="1">
                          <a:effectLst/>
                          <a:latin typeface="Arial"/>
                          <a:ea typeface="Calibri"/>
                          <a:cs typeface="Times New Roman"/>
                        </a:rPr>
                        <a:t>TOTALES:</a:t>
                      </a:r>
                      <a:endParaRPr lang="es-EC" sz="13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300" dirty="0" smtClean="0">
                          <a:effectLst/>
                          <a:latin typeface="Arial"/>
                          <a:ea typeface="Calibri"/>
                          <a:cs typeface="Times New Roman"/>
                        </a:rPr>
                        <a:t>384</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300">
                          <a:effectLst/>
                          <a:latin typeface="Arial"/>
                          <a:ea typeface="Calibri"/>
                          <a:cs typeface="Times New Roman"/>
                        </a:rPr>
                        <a:t>100%</a:t>
                      </a:r>
                      <a:endParaRPr lang="es-EC" sz="13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300" dirty="0">
                          <a:effectLst/>
                          <a:latin typeface="Arial"/>
                          <a:ea typeface="Calibri"/>
                          <a:cs typeface="Times New Roman"/>
                        </a:rPr>
                        <a:t>45</a:t>
                      </a:r>
                      <a:endParaRPr lang="es-EC" sz="13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12216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252536" y="611396"/>
            <a:ext cx="7848872" cy="369332"/>
          </a:xfrm>
          <a:prstGeom prst="rect">
            <a:avLst/>
          </a:prstGeom>
          <a:noFill/>
        </p:spPr>
        <p:txBody>
          <a:bodyPr wrap="square" rtlCol="0">
            <a:spAutoFit/>
          </a:bodyPr>
          <a:lstStyle/>
          <a:p>
            <a:pPr algn="ctr"/>
            <a:r>
              <a:rPr lang="es-EC" b="1" dirty="0" smtClean="0"/>
              <a:t>REDUCCIÓN DE EVASIÓN TRIBUTARIA</a:t>
            </a:r>
            <a:endParaRPr lang="es-EC" b="1" dirty="0"/>
          </a:p>
        </p:txBody>
      </p:sp>
      <p:sp>
        <p:nvSpPr>
          <p:cNvPr id="9" name="8 CuadroTexto"/>
          <p:cNvSpPr txBox="1"/>
          <p:nvPr/>
        </p:nvSpPr>
        <p:spPr>
          <a:xfrm>
            <a:off x="1403648" y="107340"/>
            <a:ext cx="5060397" cy="369332"/>
          </a:xfrm>
          <a:prstGeom prst="rect">
            <a:avLst/>
          </a:prstGeom>
          <a:noFill/>
        </p:spPr>
        <p:txBody>
          <a:bodyPr wrap="square" rtlCol="0">
            <a:spAutoFit/>
          </a:bodyPr>
          <a:lstStyle/>
          <a:p>
            <a:pPr algn="ctr"/>
            <a:r>
              <a:rPr lang="es-EC" b="1" dirty="0"/>
              <a:t>5. ANÁLISIS DE LOS RESULTADOS Y PROPUESTA</a:t>
            </a:r>
          </a:p>
        </p:txBody>
      </p:sp>
      <p:sp>
        <p:nvSpPr>
          <p:cNvPr id="5" name="4 Rectángulo"/>
          <p:cNvSpPr/>
          <p:nvPr/>
        </p:nvSpPr>
        <p:spPr>
          <a:xfrm>
            <a:off x="667335" y="1031879"/>
            <a:ext cx="7704856" cy="369332"/>
          </a:xfrm>
          <a:prstGeom prst="rect">
            <a:avLst/>
          </a:prstGeom>
        </p:spPr>
        <p:txBody>
          <a:bodyPr wrap="square">
            <a:spAutoFit/>
          </a:bodyPr>
          <a:lstStyle/>
          <a:p>
            <a:r>
              <a:rPr lang="es-EC" b="1" dirty="0"/>
              <a:t>Cálculo de base imponible aproximada para pago de Impuesto a la Renta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120696497"/>
              </p:ext>
            </p:extLst>
          </p:nvPr>
        </p:nvGraphicFramePr>
        <p:xfrm>
          <a:off x="1223629" y="1772816"/>
          <a:ext cx="7148562" cy="2952328"/>
        </p:xfrm>
        <a:graphic>
          <a:graphicData uri="http://schemas.openxmlformats.org/drawingml/2006/table">
            <a:tbl>
              <a:tblPr firstRow="1" firstCol="1" bandRow="1"/>
              <a:tblGrid>
                <a:gridCol w="4916555"/>
                <a:gridCol w="1288886"/>
                <a:gridCol w="943121"/>
              </a:tblGrid>
              <a:tr h="172085">
                <a:tc>
                  <a:txBody>
                    <a:bodyPr/>
                    <a:lstStyle/>
                    <a:p>
                      <a:pPr algn="ctr">
                        <a:lnSpc>
                          <a:spcPct val="115000"/>
                        </a:lnSpc>
                        <a:spcAft>
                          <a:spcPts val="0"/>
                        </a:spcAft>
                      </a:pPr>
                      <a:r>
                        <a:rPr lang="es-EC" sz="1100" b="1" dirty="0" smtClean="0">
                          <a:effectLst/>
                          <a:latin typeface="Calibri"/>
                          <a:ea typeface="Calibri"/>
                          <a:cs typeface="Times New Roman"/>
                        </a:rPr>
                        <a:t>Cálculo</a:t>
                      </a:r>
                      <a:endParaRPr lang="es-EC"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b="1" dirty="0" smtClean="0">
                          <a:effectLst/>
                          <a:latin typeface="Calibri"/>
                          <a:ea typeface="Calibri"/>
                          <a:cs typeface="Times New Roman"/>
                        </a:rPr>
                        <a:t>Alimentación</a:t>
                      </a:r>
                      <a:endParaRPr lang="es-EC"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b="1" dirty="0" smtClean="0">
                          <a:effectLst/>
                          <a:latin typeface="Calibri"/>
                          <a:ea typeface="Calibri"/>
                          <a:cs typeface="Times New Roman"/>
                        </a:rPr>
                        <a:t>Vivienda</a:t>
                      </a:r>
                      <a:endParaRPr lang="es-EC"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2085">
                <a:tc>
                  <a:txBody>
                    <a:bodyPr/>
                    <a:lstStyle/>
                    <a:p>
                      <a:pPr algn="ctr">
                        <a:lnSpc>
                          <a:spcPct val="115000"/>
                        </a:lnSpc>
                        <a:spcAft>
                          <a:spcPts val="0"/>
                        </a:spcAft>
                      </a:pPr>
                      <a:r>
                        <a:rPr lang="es-EC" sz="1100" dirty="0">
                          <a:solidFill>
                            <a:srgbClr val="000000"/>
                          </a:solidFill>
                          <a:effectLst/>
                          <a:latin typeface="Arial"/>
                          <a:ea typeface="Times New Roman"/>
                          <a:cs typeface="Times New Roman"/>
                        </a:rPr>
                        <a:t>Contribuyentes registrados en la base de datos del Servicio de Rentas Internas (a)</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smtClean="0">
                          <a:solidFill>
                            <a:srgbClr val="000000"/>
                          </a:solidFill>
                          <a:effectLst/>
                          <a:latin typeface="Arial"/>
                          <a:ea typeface="Calibri"/>
                          <a:cs typeface="Times New Roman"/>
                        </a:rPr>
                        <a:t>17</a:t>
                      </a:r>
                      <a:r>
                        <a:rPr lang="es-EC" sz="1100" baseline="0" dirty="0" smtClean="0">
                          <a:solidFill>
                            <a:srgbClr val="000000"/>
                          </a:solidFill>
                          <a:effectLst/>
                          <a:latin typeface="Arial"/>
                          <a:ea typeface="Calibri"/>
                          <a:cs typeface="Times New Roman"/>
                        </a:rPr>
                        <a:t> mil</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smtClean="0">
                          <a:solidFill>
                            <a:srgbClr val="000000"/>
                          </a:solidFill>
                          <a:effectLst/>
                          <a:latin typeface="Arial"/>
                          <a:ea typeface="Calibri"/>
                          <a:cs typeface="Times New Roman"/>
                        </a:rPr>
                        <a:t>91</a:t>
                      </a:r>
                      <a:r>
                        <a:rPr lang="es-EC" sz="1100" baseline="0" dirty="0" smtClean="0">
                          <a:solidFill>
                            <a:srgbClr val="000000"/>
                          </a:solidFill>
                          <a:effectLst/>
                          <a:latin typeface="Arial"/>
                          <a:ea typeface="Calibri"/>
                          <a:cs typeface="Times New Roman"/>
                        </a:rPr>
                        <a:t> mil</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0025">
                <a:tc>
                  <a:txBody>
                    <a:bodyPr/>
                    <a:lstStyle/>
                    <a:p>
                      <a:pPr algn="ctr">
                        <a:lnSpc>
                          <a:spcPct val="115000"/>
                        </a:lnSpc>
                        <a:spcAft>
                          <a:spcPts val="0"/>
                        </a:spcAft>
                      </a:pPr>
                      <a:r>
                        <a:rPr lang="es-EC" sz="1100" dirty="0">
                          <a:solidFill>
                            <a:srgbClr val="000000"/>
                          </a:solidFill>
                          <a:effectLst/>
                          <a:latin typeface="Arial"/>
                          <a:ea typeface="Times New Roman"/>
                          <a:cs typeface="Times New Roman"/>
                        </a:rPr>
                        <a:t>Porcentaje de evasión tributaria(b)</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a:solidFill>
                            <a:srgbClr val="000000"/>
                          </a:solidFill>
                          <a:effectLst/>
                          <a:latin typeface="Arial"/>
                          <a:ea typeface="Calibri"/>
                          <a:cs typeface="Times New Roman"/>
                        </a:rPr>
                        <a:t>29%</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smtClean="0">
                          <a:solidFill>
                            <a:srgbClr val="000000"/>
                          </a:solidFill>
                          <a:effectLst/>
                          <a:latin typeface="Arial"/>
                          <a:ea typeface="Calibri"/>
                          <a:cs typeface="Times New Roman"/>
                        </a:rPr>
                        <a:t>11%</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0025">
                <a:tc>
                  <a:txBody>
                    <a:bodyPr/>
                    <a:lstStyle/>
                    <a:p>
                      <a:pPr algn="ctr">
                        <a:lnSpc>
                          <a:spcPct val="115000"/>
                        </a:lnSpc>
                        <a:spcAft>
                          <a:spcPts val="0"/>
                        </a:spcAft>
                      </a:pPr>
                      <a:r>
                        <a:rPr lang="es-EC" sz="1100">
                          <a:solidFill>
                            <a:srgbClr val="000000"/>
                          </a:solidFill>
                          <a:effectLst/>
                          <a:latin typeface="Arial"/>
                          <a:ea typeface="Times New Roman"/>
                          <a:cs typeface="Times New Roman"/>
                        </a:rPr>
                        <a:t>Contribuyentes informales (c) = (a)*(b)</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a:solidFill>
                            <a:srgbClr val="000000"/>
                          </a:solidFill>
                          <a:effectLst/>
                          <a:latin typeface="Arial"/>
                          <a:ea typeface="Calibri"/>
                          <a:cs typeface="Times New Roman"/>
                        </a:rPr>
                        <a:t>4.965</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a:solidFill>
                            <a:srgbClr val="000000"/>
                          </a:solidFill>
                          <a:effectLst/>
                          <a:latin typeface="Arial"/>
                          <a:ea typeface="Calibri"/>
                          <a:cs typeface="Times New Roman"/>
                        </a:rPr>
                        <a:t>9.990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0025">
                <a:tc>
                  <a:txBody>
                    <a:bodyPr/>
                    <a:lstStyle/>
                    <a:p>
                      <a:pPr algn="ctr">
                        <a:lnSpc>
                          <a:spcPct val="115000"/>
                        </a:lnSpc>
                        <a:spcAft>
                          <a:spcPts val="0"/>
                        </a:spcAft>
                      </a:pPr>
                      <a:r>
                        <a:rPr lang="es-EC" sz="1100">
                          <a:solidFill>
                            <a:srgbClr val="000000"/>
                          </a:solidFill>
                          <a:effectLst/>
                          <a:latin typeface="Arial"/>
                          <a:ea typeface="Times New Roman"/>
                          <a:cs typeface="Times New Roman"/>
                        </a:rPr>
                        <a:t>Base imponible sobre la cual no facturan (ver Tabla 4.9) (d)</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smtClean="0">
                          <a:solidFill>
                            <a:srgbClr val="000000"/>
                          </a:solidFill>
                          <a:effectLst/>
                          <a:latin typeface="Arial"/>
                          <a:ea typeface="Calibri"/>
                          <a:cs typeface="Times New Roman"/>
                        </a:rPr>
                        <a:t>275 millones</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smtClean="0">
                          <a:solidFill>
                            <a:srgbClr val="000000"/>
                          </a:solidFill>
                          <a:effectLst/>
                          <a:latin typeface="Arial"/>
                          <a:ea typeface="Calibri"/>
                          <a:cs typeface="Times New Roman"/>
                        </a:rPr>
                        <a:t>96 millones</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0025">
                <a:tc>
                  <a:txBody>
                    <a:bodyPr/>
                    <a:lstStyle/>
                    <a:p>
                      <a:pPr algn="ctr">
                        <a:lnSpc>
                          <a:spcPct val="115000"/>
                        </a:lnSpc>
                        <a:spcAft>
                          <a:spcPts val="0"/>
                        </a:spcAft>
                      </a:pPr>
                      <a:r>
                        <a:rPr lang="es-EC" sz="1100">
                          <a:solidFill>
                            <a:srgbClr val="000000"/>
                          </a:solidFill>
                          <a:effectLst/>
                          <a:latin typeface="Arial"/>
                          <a:ea typeface="Times New Roman"/>
                          <a:cs typeface="Times New Roman"/>
                        </a:rPr>
                        <a:t>Base imponible asignada a cada persona informal (e) = (d)/(c)</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a:solidFill>
                            <a:srgbClr val="000000"/>
                          </a:solidFill>
                          <a:effectLst/>
                          <a:latin typeface="Arial"/>
                          <a:ea typeface="Calibri"/>
                          <a:cs typeface="Times New Roman"/>
                        </a:rPr>
                        <a:t>55.406,66</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a:solidFill>
                            <a:srgbClr val="000000"/>
                          </a:solidFill>
                          <a:effectLst/>
                          <a:latin typeface="Arial"/>
                          <a:ea typeface="Calibri"/>
                          <a:cs typeface="Times New Roman"/>
                        </a:rPr>
                        <a:t>27.537,50</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0025">
                <a:tc>
                  <a:txBody>
                    <a:bodyPr/>
                    <a:lstStyle/>
                    <a:p>
                      <a:pPr algn="ctr">
                        <a:lnSpc>
                          <a:spcPct val="115000"/>
                        </a:lnSpc>
                        <a:spcAft>
                          <a:spcPts val="0"/>
                        </a:spcAft>
                      </a:pPr>
                      <a:r>
                        <a:rPr lang="es-EC" sz="1100">
                          <a:solidFill>
                            <a:srgbClr val="000000"/>
                          </a:solidFill>
                          <a:effectLst/>
                          <a:latin typeface="Arial"/>
                          <a:ea typeface="Times New Roman"/>
                          <a:cs typeface="Times New Roman"/>
                        </a:rPr>
                        <a:t>Fracción básica (f)</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a:solidFill>
                            <a:srgbClr val="000000"/>
                          </a:solidFill>
                          <a:effectLst/>
                          <a:latin typeface="Arial"/>
                          <a:ea typeface="Calibri"/>
                          <a:cs typeface="Times New Roman"/>
                        </a:rPr>
                        <a:t>38.930,00</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a:solidFill>
                            <a:srgbClr val="000000"/>
                          </a:solidFill>
                          <a:effectLst/>
                          <a:latin typeface="Arial"/>
                          <a:ea typeface="Calibri"/>
                          <a:cs typeface="Times New Roman"/>
                        </a:rPr>
                        <a:t>19.470,00</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0025">
                <a:tc>
                  <a:txBody>
                    <a:bodyPr/>
                    <a:lstStyle/>
                    <a:p>
                      <a:pPr algn="ctr">
                        <a:lnSpc>
                          <a:spcPct val="115000"/>
                        </a:lnSpc>
                        <a:spcAft>
                          <a:spcPts val="0"/>
                        </a:spcAft>
                      </a:pPr>
                      <a:r>
                        <a:rPr lang="es-EC" sz="1100">
                          <a:solidFill>
                            <a:srgbClr val="000000"/>
                          </a:solidFill>
                          <a:effectLst/>
                          <a:latin typeface="Arial"/>
                          <a:ea typeface="Times New Roman"/>
                          <a:cs typeface="Times New Roman"/>
                        </a:rPr>
                        <a:t>Impuesto fracción básica (g)</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a:solidFill>
                            <a:srgbClr val="000000"/>
                          </a:solidFill>
                          <a:effectLst/>
                          <a:latin typeface="Arial"/>
                          <a:ea typeface="Calibri"/>
                          <a:cs typeface="Times New Roman"/>
                        </a:rPr>
                        <a:t>3.774,00</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a:solidFill>
                            <a:srgbClr val="000000"/>
                          </a:solidFill>
                          <a:effectLst/>
                          <a:latin typeface="Arial"/>
                          <a:ea typeface="Calibri"/>
                          <a:cs typeface="Times New Roman"/>
                        </a:rPr>
                        <a:t>855,00</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0025">
                <a:tc>
                  <a:txBody>
                    <a:bodyPr/>
                    <a:lstStyle/>
                    <a:p>
                      <a:pPr algn="ctr">
                        <a:lnSpc>
                          <a:spcPct val="115000"/>
                        </a:lnSpc>
                        <a:spcAft>
                          <a:spcPts val="0"/>
                        </a:spcAft>
                      </a:pPr>
                      <a:r>
                        <a:rPr lang="es-EC" sz="1100">
                          <a:solidFill>
                            <a:srgbClr val="000000"/>
                          </a:solidFill>
                          <a:effectLst/>
                          <a:latin typeface="Arial"/>
                          <a:ea typeface="Times New Roman"/>
                          <a:cs typeface="Times New Roman"/>
                        </a:rPr>
                        <a:t>Impuesto fracción excedente (h)</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a:solidFill>
                            <a:srgbClr val="000000"/>
                          </a:solidFill>
                          <a:effectLst/>
                          <a:latin typeface="Arial"/>
                          <a:ea typeface="Calibri"/>
                          <a:cs typeface="Times New Roman"/>
                        </a:rPr>
                        <a:t>20%</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1000"/>
                        </a:spcAft>
                      </a:pPr>
                      <a:r>
                        <a:rPr lang="es-EC" sz="1100" dirty="0">
                          <a:solidFill>
                            <a:srgbClr val="000000"/>
                          </a:solidFill>
                          <a:effectLst/>
                          <a:latin typeface="Arial"/>
                          <a:ea typeface="Calibri"/>
                          <a:cs typeface="Times New Roman"/>
                        </a:rPr>
                        <a:t>0,15</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5275">
                <a:tc>
                  <a:txBody>
                    <a:bodyPr/>
                    <a:lstStyle/>
                    <a:p>
                      <a:pPr algn="ctr">
                        <a:lnSpc>
                          <a:spcPct val="115000"/>
                        </a:lnSpc>
                        <a:spcAft>
                          <a:spcPts val="0"/>
                        </a:spcAft>
                      </a:pPr>
                      <a:r>
                        <a:rPr lang="es-EC" sz="1100" b="1">
                          <a:solidFill>
                            <a:srgbClr val="000000"/>
                          </a:solidFill>
                          <a:effectLst/>
                          <a:latin typeface="Arial"/>
                          <a:ea typeface="Times New Roman"/>
                          <a:cs typeface="Times New Roman"/>
                        </a:rPr>
                        <a:t>Valor a pagar de Impuesto a la Renta individual (i) = (((e)-(f))*15%)+(g)</a:t>
                      </a:r>
                      <a:endParaRPr lang="es-EC"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1000"/>
                        </a:spcAft>
                      </a:pPr>
                      <a:r>
                        <a:rPr lang="es-EC" sz="1100" b="1" dirty="0" smtClean="0">
                          <a:solidFill>
                            <a:srgbClr val="000000"/>
                          </a:solidFill>
                          <a:effectLst/>
                          <a:latin typeface="Arial"/>
                          <a:ea typeface="Calibri"/>
                          <a:cs typeface="Times New Roman"/>
                        </a:rPr>
                        <a:t>7.069</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1000"/>
                        </a:spcAft>
                      </a:pPr>
                      <a:r>
                        <a:rPr lang="es-EC" sz="1100" b="1" dirty="0" smtClean="0">
                          <a:solidFill>
                            <a:srgbClr val="000000"/>
                          </a:solidFill>
                          <a:effectLst/>
                          <a:latin typeface="Arial"/>
                          <a:ea typeface="Calibri"/>
                          <a:cs typeface="Times New Roman"/>
                        </a:rPr>
                        <a:t>2.469</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95275">
                <a:tc>
                  <a:txBody>
                    <a:bodyPr/>
                    <a:lstStyle/>
                    <a:p>
                      <a:pPr algn="ctr">
                        <a:lnSpc>
                          <a:spcPct val="115000"/>
                        </a:lnSpc>
                        <a:spcAft>
                          <a:spcPts val="0"/>
                        </a:spcAft>
                      </a:pPr>
                      <a:r>
                        <a:rPr lang="es-EC" sz="1100" b="1" dirty="0">
                          <a:solidFill>
                            <a:srgbClr val="000000"/>
                          </a:solidFill>
                          <a:effectLst/>
                          <a:latin typeface="Arial"/>
                          <a:ea typeface="Times New Roman"/>
                          <a:cs typeface="Times New Roman"/>
                        </a:rPr>
                        <a:t>Valor a pagar de Impuesto a la Renta de potenciales contribuyentes/informales (j) = (i) * (c)</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1000"/>
                        </a:spcAft>
                      </a:pPr>
                      <a:r>
                        <a:rPr lang="es-EC" sz="1100" b="1" dirty="0" smtClean="0">
                          <a:solidFill>
                            <a:srgbClr val="000000"/>
                          </a:solidFill>
                          <a:effectLst/>
                          <a:latin typeface="Arial"/>
                          <a:ea typeface="Calibri"/>
                          <a:cs typeface="Times New Roman"/>
                        </a:rPr>
                        <a:t>35</a:t>
                      </a:r>
                      <a:r>
                        <a:rPr lang="es-EC" sz="1100" b="1" baseline="0" dirty="0" smtClean="0">
                          <a:solidFill>
                            <a:srgbClr val="000000"/>
                          </a:solidFill>
                          <a:effectLst/>
                          <a:latin typeface="Arial"/>
                          <a:ea typeface="Calibri"/>
                          <a:cs typeface="Times New Roman"/>
                        </a:rPr>
                        <a:t> millones</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a:lnSpc>
                          <a:spcPct val="115000"/>
                        </a:lnSpc>
                        <a:spcAft>
                          <a:spcPts val="1000"/>
                        </a:spcAft>
                      </a:pPr>
                      <a:r>
                        <a:rPr lang="es-EC" sz="1100" b="1" dirty="0" smtClean="0">
                          <a:solidFill>
                            <a:srgbClr val="000000"/>
                          </a:solidFill>
                          <a:effectLst/>
                          <a:latin typeface="Arial"/>
                          <a:ea typeface="Calibri"/>
                          <a:cs typeface="Times New Roman"/>
                        </a:rPr>
                        <a:t>24</a:t>
                      </a:r>
                      <a:r>
                        <a:rPr lang="es-EC" sz="1100" b="1" baseline="0" dirty="0" smtClean="0">
                          <a:solidFill>
                            <a:srgbClr val="000000"/>
                          </a:solidFill>
                          <a:effectLst/>
                          <a:latin typeface="Arial"/>
                          <a:ea typeface="Calibri"/>
                          <a:cs typeface="Times New Roman"/>
                        </a:rPr>
                        <a:t> millones</a:t>
                      </a: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92948">
                <a:tc>
                  <a:txBody>
                    <a:bodyPr/>
                    <a:lstStyle/>
                    <a:p>
                      <a:pPr algn="ctr">
                        <a:lnSpc>
                          <a:spcPct val="115000"/>
                        </a:lnSpc>
                        <a:spcAft>
                          <a:spcPts val="0"/>
                        </a:spcAft>
                      </a:pP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lnSpc>
                          <a:spcPct val="115000"/>
                        </a:lnSpc>
                        <a:spcAft>
                          <a:spcPts val="1000"/>
                        </a:spcAft>
                      </a:pPr>
                      <a:r>
                        <a:rPr lang="es-EC" sz="1200" b="1" kern="1200" baseline="0" dirty="0" smtClean="0">
                          <a:solidFill>
                            <a:srgbClr val="000000"/>
                          </a:solidFill>
                          <a:effectLst/>
                          <a:latin typeface="Arial"/>
                          <a:ea typeface="Calibri"/>
                          <a:cs typeface="Times New Roman"/>
                        </a:rPr>
                        <a:t>59 millones</a:t>
                      </a:r>
                      <a:endParaRPr lang="es-EC" sz="1200" b="1" kern="1200" baseline="0" dirty="0">
                        <a:solidFill>
                          <a:srgbClr val="000000"/>
                        </a:solidFill>
                        <a:effectLst/>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pPr algn="r">
                        <a:lnSpc>
                          <a:spcPct val="115000"/>
                        </a:lnSpc>
                        <a:spcAft>
                          <a:spcPts val="1000"/>
                        </a:spcAft>
                      </a:pPr>
                      <a:endParaRPr lang="es-EC"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
        <p:nvSpPr>
          <p:cNvPr id="10" name="9 Rectángulo"/>
          <p:cNvSpPr/>
          <p:nvPr/>
        </p:nvSpPr>
        <p:spPr>
          <a:xfrm>
            <a:off x="368300" y="5556658"/>
            <a:ext cx="2121093" cy="390363"/>
          </a:xfrm>
          <a:prstGeom prst="rect">
            <a:avLst/>
          </a:prstGeom>
        </p:spPr>
        <p:txBody>
          <a:bodyPr wrap="none">
            <a:spAutoFit/>
          </a:bodyPr>
          <a:lstStyle/>
          <a:p>
            <a:pPr algn="ctr">
              <a:lnSpc>
                <a:spcPct val="115000"/>
              </a:lnSpc>
              <a:spcAft>
                <a:spcPts val="0"/>
              </a:spcAft>
            </a:pPr>
            <a:r>
              <a:rPr lang="es-EC" dirty="0" smtClean="0">
                <a:latin typeface="Arial"/>
                <a:ea typeface="Calibri"/>
                <a:cs typeface="Times New Roman"/>
              </a:rPr>
              <a:t>1.062.000 familias </a:t>
            </a:r>
            <a:endParaRPr lang="es-EC" dirty="0">
              <a:ea typeface="Calibri"/>
              <a:cs typeface="Times New Roman"/>
            </a:endParaRPr>
          </a:p>
        </p:txBody>
      </p:sp>
      <p:sp>
        <p:nvSpPr>
          <p:cNvPr id="11" name="10 CuadroTexto"/>
          <p:cNvSpPr txBox="1"/>
          <p:nvPr/>
        </p:nvSpPr>
        <p:spPr>
          <a:xfrm>
            <a:off x="3203848" y="5013176"/>
            <a:ext cx="4644516" cy="1477328"/>
          </a:xfrm>
          <a:prstGeom prst="rect">
            <a:avLst/>
          </a:prstGeom>
          <a:noFill/>
        </p:spPr>
        <p:txBody>
          <a:bodyPr wrap="square" rtlCol="0">
            <a:spAutoFit/>
          </a:bodyPr>
          <a:lstStyle/>
          <a:p>
            <a:r>
              <a:rPr lang="es-EC" dirty="0" smtClean="0"/>
              <a:t>Año 2013: Inflación 2,7% = Devolución  16 dólares por familia. Presupuesto  17 millones.</a:t>
            </a:r>
          </a:p>
          <a:p>
            <a:endParaRPr lang="es-EC" dirty="0"/>
          </a:p>
          <a:p>
            <a:r>
              <a:rPr lang="es-EC" dirty="0" smtClean="0"/>
              <a:t>Inflación 5% = Devolución 30 dólares por familia. Presupuesto  32 millones.</a:t>
            </a:r>
            <a:endParaRPr lang="es-EC" dirty="0"/>
          </a:p>
        </p:txBody>
      </p:sp>
      <p:cxnSp>
        <p:nvCxnSpPr>
          <p:cNvPr id="13" name="12 Conector recto de flecha"/>
          <p:cNvCxnSpPr>
            <a:stCxn id="10" idx="3"/>
          </p:cNvCxnSpPr>
          <p:nvPr/>
        </p:nvCxnSpPr>
        <p:spPr>
          <a:xfrm flipV="1">
            <a:off x="2489393" y="5373216"/>
            <a:ext cx="714455" cy="378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10" idx="3"/>
          </p:cNvCxnSpPr>
          <p:nvPr/>
        </p:nvCxnSpPr>
        <p:spPr>
          <a:xfrm>
            <a:off x="2489393" y="5751840"/>
            <a:ext cx="714455" cy="413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41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5616" y="332656"/>
            <a:ext cx="6336704" cy="369332"/>
          </a:xfrm>
          <a:prstGeom prst="rect">
            <a:avLst/>
          </a:prstGeom>
          <a:noFill/>
        </p:spPr>
        <p:txBody>
          <a:bodyPr wrap="square" rtlCol="0">
            <a:spAutoFit/>
          </a:bodyPr>
          <a:lstStyle/>
          <a:p>
            <a:pPr algn="ctr"/>
            <a:r>
              <a:rPr lang="es-EC" b="1" dirty="0" smtClean="0"/>
              <a:t>6. CONCLUSIONES</a:t>
            </a:r>
            <a:endParaRPr lang="es-EC" b="1" dirty="0"/>
          </a:p>
        </p:txBody>
      </p:sp>
      <p:sp>
        <p:nvSpPr>
          <p:cNvPr id="6" name="5 Rectángulo"/>
          <p:cNvSpPr/>
          <p:nvPr/>
        </p:nvSpPr>
        <p:spPr>
          <a:xfrm>
            <a:off x="755576" y="1124744"/>
            <a:ext cx="7596844" cy="5016758"/>
          </a:xfrm>
          <a:prstGeom prst="rect">
            <a:avLst/>
          </a:prstGeom>
        </p:spPr>
        <p:txBody>
          <a:bodyPr wrap="square">
            <a:spAutoFit/>
          </a:bodyPr>
          <a:lstStyle/>
          <a:p>
            <a:pPr algn="just"/>
            <a:r>
              <a:rPr lang="es-EC" sz="1600" b="1" dirty="0" smtClean="0"/>
              <a:t>6.1 </a:t>
            </a:r>
            <a:r>
              <a:rPr lang="es-EC" sz="1600" dirty="0" smtClean="0"/>
              <a:t>El 22% </a:t>
            </a:r>
            <a:r>
              <a:rPr lang="es-EC" sz="1600" dirty="0"/>
              <a:t>de las familias </a:t>
            </a:r>
            <a:r>
              <a:rPr lang="es-EC" sz="1600" dirty="0" smtClean="0"/>
              <a:t>que </a:t>
            </a:r>
            <a:r>
              <a:rPr lang="es-EC" sz="1600" dirty="0"/>
              <a:t>reciben el Bono de Desarrollo Humano posee vivienda, el resto no la tiene</a:t>
            </a:r>
            <a:r>
              <a:rPr lang="es-EC" sz="1600" dirty="0" smtClean="0"/>
              <a:t>.</a:t>
            </a:r>
          </a:p>
          <a:p>
            <a:pPr algn="just"/>
            <a:endParaRPr lang="es-EC" sz="1600" dirty="0"/>
          </a:p>
          <a:p>
            <a:pPr algn="just"/>
            <a:r>
              <a:rPr lang="es-EC" sz="1600" b="1" dirty="0"/>
              <a:t>6</a:t>
            </a:r>
            <a:r>
              <a:rPr lang="es-EC" sz="1600" b="1" dirty="0" smtClean="0"/>
              <a:t>.2 </a:t>
            </a:r>
            <a:r>
              <a:rPr lang="es-EC" sz="1600" dirty="0"/>
              <a:t>La mayor parte del gasto anual del  Bono de Desarrollo Humano (considerando 50 dólares mensuales), se destina a la alimentación 277 millones de dólares (</a:t>
            </a:r>
            <a:r>
              <a:rPr lang="es-EC" sz="1600" dirty="0" smtClean="0"/>
              <a:t>43%), </a:t>
            </a:r>
            <a:r>
              <a:rPr lang="es-EC" sz="1600" dirty="0"/>
              <a:t>seguido de vivienda 107 millones de dólares (16,81%), educación 100 millones de dólares (15,63%), salud 93 millones de dólares (14,62%), vestimenta 35 millones (5.55%), transporte 11 millones de dólares (1,68%) y otros 14 millones de dólares (2,18%), con lo cual se podría establecer que este incentivo económico está cumpliendo en su mayoría con los objetivos que motivaron la creación del mismo</a:t>
            </a:r>
            <a:r>
              <a:rPr lang="es-EC" sz="1600" dirty="0" smtClean="0"/>
              <a:t>.</a:t>
            </a:r>
          </a:p>
          <a:p>
            <a:pPr algn="just"/>
            <a:endParaRPr lang="es-EC" sz="1600" dirty="0"/>
          </a:p>
          <a:p>
            <a:pPr algn="just"/>
            <a:r>
              <a:rPr lang="es-EC" sz="1600" b="1" dirty="0"/>
              <a:t>6</a:t>
            </a:r>
            <a:r>
              <a:rPr lang="es-EC" sz="1600" b="1" dirty="0" smtClean="0"/>
              <a:t>.3 </a:t>
            </a:r>
            <a:r>
              <a:rPr lang="es-EC" sz="1600" dirty="0"/>
              <a:t>Ninguna de las familias </a:t>
            </a:r>
            <a:r>
              <a:rPr lang="es-EC" sz="1600" dirty="0" smtClean="0"/>
              <a:t>gasta</a:t>
            </a:r>
            <a:r>
              <a:rPr lang="es-EC" sz="1600" dirty="0" smtClean="0"/>
              <a:t> </a:t>
            </a:r>
            <a:r>
              <a:rPr lang="es-EC" sz="1600" dirty="0"/>
              <a:t>en comunicación, información que pudo haberse distorsionado por desconfianza o miedo de las personas en revelar exactamente el destino que le dan al Bono de Desarrollo Humano</a:t>
            </a:r>
            <a:r>
              <a:rPr lang="es-EC" sz="1600" dirty="0" smtClean="0"/>
              <a:t>.</a:t>
            </a:r>
          </a:p>
          <a:p>
            <a:pPr algn="just"/>
            <a:endParaRPr lang="es-EC" sz="1600" dirty="0"/>
          </a:p>
          <a:p>
            <a:pPr algn="just"/>
            <a:r>
              <a:rPr lang="es-EC" sz="1600" b="1" dirty="0"/>
              <a:t>6</a:t>
            </a:r>
            <a:r>
              <a:rPr lang="es-EC" sz="1600" b="1" dirty="0" smtClean="0"/>
              <a:t>.4 </a:t>
            </a:r>
            <a:r>
              <a:rPr lang="es-EC" sz="1600" dirty="0"/>
              <a:t>De los 277 millones de dólares que las familias gastan en alimentación anualmente, el 37% de dicho gasto lo destinan a la compra de alimentos que gravan tarifa 12% de IVA, es decir, gastan 96 dólares en productos gravados, valor del cual pagan 10 dólares por concepto de IVA por tanto existe una presión fiscal sobre los ingresos anuales que reciben las familias y lo gastan en alimentación.</a:t>
            </a:r>
          </a:p>
        </p:txBody>
      </p:sp>
    </p:spTree>
    <p:extLst>
      <p:ext uri="{BB962C8B-B14F-4D97-AF65-F5344CB8AC3E}">
        <p14:creationId xmlns:p14="http://schemas.microsoft.com/office/powerpoint/2010/main" val="1709348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332656"/>
            <a:ext cx="6336704" cy="369332"/>
          </a:xfrm>
          <a:prstGeom prst="rect">
            <a:avLst/>
          </a:prstGeom>
          <a:noFill/>
        </p:spPr>
        <p:txBody>
          <a:bodyPr wrap="square" rtlCol="0">
            <a:spAutoFit/>
          </a:bodyPr>
          <a:lstStyle/>
          <a:p>
            <a:pPr algn="ctr"/>
            <a:r>
              <a:rPr lang="es-EC" b="1" dirty="0" smtClean="0"/>
              <a:t>6. CONCLUSIONES</a:t>
            </a:r>
            <a:endParaRPr lang="es-EC" b="1" dirty="0"/>
          </a:p>
        </p:txBody>
      </p:sp>
      <p:sp>
        <p:nvSpPr>
          <p:cNvPr id="5" name="4 Rectángulo"/>
          <p:cNvSpPr/>
          <p:nvPr/>
        </p:nvSpPr>
        <p:spPr>
          <a:xfrm>
            <a:off x="899592" y="908720"/>
            <a:ext cx="7470576" cy="5755422"/>
          </a:xfrm>
          <a:prstGeom prst="rect">
            <a:avLst/>
          </a:prstGeom>
        </p:spPr>
        <p:txBody>
          <a:bodyPr wrap="square">
            <a:spAutoFit/>
          </a:bodyPr>
          <a:lstStyle/>
          <a:p>
            <a:pPr algn="just"/>
            <a:r>
              <a:rPr lang="es-EC" sz="1600" b="1" dirty="0"/>
              <a:t>6</a:t>
            </a:r>
            <a:r>
              <a:rPr lang="es-EC" sz="1600" b="1" dirty="0" smtClean="0"/>
              <a:t>.5 </a:t>
            </a:r>
            <a:r>
              <a:rPr lang="es-EC" sz="1600" dirty="0"/>
              <a:t>La devolución de un porcentaje del gasto de alimentación y vivienda elimina la presión tributaria a las familias por cuanto se les devuelve un valor aproximado de 15 dólares generando que las familias tengan un mayor poder adquisitivo ya que su ingreso aumenta</a:t>
            </a:r>
            <a:r>
              <a:rPr lang="es-EC" sz="1600" dirty="0" smtClean="0"/>
              <a:t>.</a:t>
            </a:r>
          </a:p>
          <a:p>
            <a:pPr algn="just"/>
            <a:endParaRPr lang="es-EC" sz="1600" dirty="0"/>
          </a:p>
          <a:p>
            <a:pPr algn="just"/>
            <a:r>
              <a:rPr lang="es-EC" sz="1600" b="1" dirty="0"/>
              <a:t>6</a:t>
            </a:r>
            <a:r>
              <a:rPr lang="es-EC" sz="1600" b="1" dirty="0" smtClean="0"/>
              <a:t>.6 </a:t>
            </a:r>
            <a:r>
              <a:rPr lang="es-EC" sz="1600" dirty="0"/>
              <a:t>Se pudo observar que el </a:t>
            </a:r>
            <a:r>
              <a:rPr lang="es-EC" sz="1600" dirty="0" smtClean="0"/>
              <a:t>99% </a:t>
            </a:r>
            <a:r>
              <a:rPr lang="es-EC" sz="1600" dirty="0"/>
              <a:t>de las personas que venden los alimentos  y el </a:t>
            </a:r>
            <a:r>
              <a:rPr lang="es-EC" sz="1600" dirty="0" smtClean="0"/>
              <a:t>90% </a:t>
            </a:r>
            <a:r>
              <a:rPr lang="es-EC" sz="1600" dirty="0"/>
              <a:t>de personas que arriendan viviendas a las familias que reciben el BDH no se encuentran emitiendo comprobantes de venta</a:t>
            </a:r>
            <a:r>
              <a:rPr lang="es-EC" sz="1600" dirty="0" smtClean="0"/>
              <a:t>.</a:t>
            </a:r>
          </a:p>
          <a:p>
            <a:pPr algn="just"/>
            <a:endParaRPr lang="es-EC" sz="1600" dirty="0"/>
          </a:p>
          <a:p>
            <a:pPr algn="just"/>
            <a:r>
              <a:rPr lang="es-EC" sz="1600" b="1" dirty="0"/>
              <a:t>6</a:t>
            </a:r>
            <a:r>
              <a:rPr lang="es-EC" sz="1600" b="1" dirty="0" smtClean="0"/>
              <a:t>.7 </a:t>
            </a:r>
            <a:r>
              <a:rPr lang="es-EC" sz="1600" dirty="0"/>
              <a:t>Se pudo establecer que existe aproximadamente 370 millones de dólares que no se están facturando por concepto de venta de carnes, frutas y verduras (275 millones de dólares) y vivienda (95 millones de dólares</a:t>
            </a:r>
            <a:r>
              <a:rPr lang="es-EC" sz="1600" dirty="0" smtClean="0"/>
              <a:t>).</a:t>
            </a:r>
          </a:p>
          <a:p>
            <a:pPr algn="just"/>
            <a:endParaRPr lang="es-EC" sz="1600" dirty="0"/>
          </a:p>
          <a:p>
            <a:pPr algn="just"/>
            <a:r>
              <a:rPr lang="es-EC" sz="1600" b="1" dirty="0"/>
              <a:t>6</a:t>
            </a:r>
            <a:r>
              <a:rPr lang="es-EC" sz="1600" b="1" dirty="0" smtClean="0"/>
              <a:t>.8 </a:t>
            </a:r>
            <a:r>
              <a:rPr lang="es-EC" sz="1600" dirty="0"/>
              <a:t>Con un porcentaje estimado  de evasión del 19% por las actividades de venta de carnes, frutas y verduras y 11% por las de arriendo de vivienda, se determinó que 35 millones de dólares la Administración Tributaria recaudaría de potenciales contribuyentes cuya actividad es la venta de carnes, frutas y verduras; y </a:t>
            </a:r>
            <a:r>
              <a:rPr lang="es-EC" sz="1600" dirty="0" smtClean="0"/>
              <a:t>24 </a:t>
            </a:r>
            <a:r>
              <a:rPr lang="es-EC" sz="1600" dirty="0"/>
              <a:t>millones de dólares de los potenciales contribuyentes cuya actividad es el arriendo de viviendas, dando un total aproximado de </a:t>
            </a:r>
            <a:r>
              <a:rPr lang="es-EC" sz="1600" dirty="0" smtClean="0"/>
              <a:t>59 </a:t>
            </a:r>
            <a:r>
              <a:rPr lang="es-EC" sz="1600" dirty="0"/>
              <a:t>millones de dólares que el Gobierno recibiría por aplicar esta devolución</a:t>
            </a:r>
            <a:r>
              <a:rPr lang="es-EC" sz="1600" dirty="0" smtClean="0"/>
              <a:t>.</a:t>
            </a:r>
          </a:p>
          <a:p>
            <a:pPr algn="just"/>
            <a:endParaRPr lang="es-EC" sz="1600" dirty="0" smtClean="0"/>
          </a:p>
          <a:p>
            <a:pPr algn="just"/>
            <a:r>
              <a:rPr lang="es-EC" sz="1600" b="1" dirty="0" smtClean="0"/>
              <a:t>6.9 </a:t>
            </a:r>
            <a:r>
              <a:rPr lang="es-EC" sz="1600" dirty="0" smtClean="0"/>
              <a:t>El presupuesto de devolución es financiado con la recaudación proveniente de impuesto a la renta.</a:t>
            </a:r>
            <a:endParaRPr lang="es-EC" sz="1600" b="1" dirty="0"/>
          </a:p>
        </p:txBody>
      </p:sp>
    </p:spTree>
    <p:extLst>
      <p:ext uri="{BB962C8B-B14F-4D97-AF65-F5344CB8AC3E}">
        <p14:creationId xmlns:p14="http://schemas.microsoft.com/office/powerpoint/2010/main" val="67346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332656"/>
            <a:ext cx="6336704" cy="369332"/>
          </a:xfrm>
          <a:prstGeom prst="rect">
            <a:avLst/>
          </a:prstGeom>
          <a:noFill/>
        </p:spPr>
        <p:txBody>
          <a:bodyPr wrap="square" rtlCol="0">
            <a:spAutoFit/>
          </a:bodyPr>
          <a:lstStyle/>
          <a:p>
            <a:pPr algn="ctr"/>
            <a:r>
              <a:rPr lang="es-EC" b="1" dirty="0" smtClean="0"/>
              <a:t>7. RECOMENDACIONES</a:t>
            </a:r>
            <a:endParaRPr lang="es-EC" b="1" dirty="0"/>
          </a:p>
        </p:txBody>
      </p:sp>
      <p:sp>
        <p:nvSpPr>
          <p:cNvPr id="5" name="4 Rectángulo"/>
          <p:cNvSpPr/>
          <p:nvPr/>
        </p:nvSpPr>
        <p:spPr>
          <a:xfrm>
            <a:off x="107504" y="909875"/>
            <a:ext cx="8676456" cy="5016758"/>
          </a:xfrm>
          <a:prstGeom prst="rect">
            <a:avLst/>
          </a:prstGeom>
        </p:spPr>
        <p:txBody>
          <a:bodyPr wrap="square">
            <a:spAutoFit/>
          </a:bodyPr>
          <a:lstStyle/>
          <a:p>
            <a:pPr algn="just"/>
            <a:r>
              <a:rPr lang="es-EC" sz="1600" b="1" dirty="0" smtClean="0"/>
              <a:t>7.1</a:t>
            </a:r>
            <a:r>
              <a:rPr lang="es-EC" sz="1600" dirty="0" smtClean="0"/>
              <a:t> </a:t>
            </a:r>
            <a:r>
              <a:rPr lang="es-EC" sz="1600" dirty="0"/>
              <a:t>Es importante que el Gobierno establezca políticas y proyectos tendientes a mejorar las condiciones laborales de las mujeres que se encuentran en las edades entre 41 y 50 años</a:t>
            </a:r>
            <a:r>
              <a:rPr lang="es-EC" sz="1600" dirty="0" smtClean="0"/>
              <a:t>.</a:t>
            </a:r>
          </a:p>
          <a:p>
            <a:pPr algn="just"/>
            <a:r>
              <a:rPr lang="es-EC" sz="1600" dirty="0"/>
              <a:t>	</a:t>
            </a:r>
          </a:p>
          <a:p>
            <a:pPr algn="just"/>
            <a:r>
              <a:rPr lang="es-EC" sz="1600" b="1" dirty="0" smtClean="0"/>
              <a:t>7.2</a:t>
            </a:r>
            <a:r>
              <a:rPr lang="es-EC" sz="1600" dirty="0" smtClean="0"/>
              <a:t> </a:t>
            </a:r>
            <a:r>
              <a:rPr lang="es-EC" sz="1600" dirty="0"/>
              <a:t>Se recomienda que el Gobierno incentive y fortalezca los proyectos para que las personas que reciben el Bono de Desarrollo Humano puedan adquirir una vivienda o en el caso de que ya cuenten con vivienda propia, ésta cuente con las condiciones necesarias para que tengan una vida digna e incluyente</a:t>
            </a:r>
            <a:r>
              <a:rPr lang="es-EC" sz="1600" dirty="0" smtClean="0"/>
              <a:t>.</a:t>
            </a:r>
          </a:p>
          <a:p>
            <a:pPr algn="just"/>
            <a:endParaRPr lang="es-EC" sz="1600" dirty="0"/>
          </a:p>
          <a:p>
            <a:pPr algn="just"/>
            <a:r>
              <a:rPr lang="es-EC" sz="1600" b="1" dirty="0" smtClean="0"/>
              <a:t>7.3</a:t>
            </a:r>
            <a:r>
              <a:rPr lang="es-EC" sz="1600" dirty="0" smtClean="0"/>
              <a:t> </a:t>
            </a:r>
            <a:r>
              <a:rPr lang="es-EC" sz="1600" dirty="0"/>
              <a:t>Se aconseja al Gobierno implementar campañas que orienten a que las familias que reciben el Bono de Desarrollo Humano destinen en mayor cantidad el mismo hacia la salud y educación para así poder cumplir a cabalidad con los objetivos que </a:t>
            </a:r>
            <a:r>
              <a:rPr lang="es-EC" sz="1600" dirty="0" smtClean="0"/>
              <a:t>motivaron </a:t>
            </a:r>
            <a:r>
              <a:rPr lang="es-EC" sz="1600" dirty="0"/>
              <a:t>la creación de este incentivo económico. Asimismo, se sugiere un control por parte de los organismos competentes para monitorear constantemente el destino de este Bono e identificar las familias que se encuentren haciendo mal uso de mismo para su posterior exclusión</a:t>
            </a:r>
            <a:r>
              <a:rPr lang="es-EC" sz="1600" dirty="0" smtClean="0"/>
              <a:t>.</a:t>
            </a:r>
          </a:p>
          <a:p>
            <a:pPr algn="just"/>
            <a:endParaRPr lang="es-EC" sz="1600" dirty="0"/>
          </a:p>
          <a:p>
            <a:pPr algn="just"/>
            <a:r>
              <a:rPr lang="es-EC" sz="1600" b="1" dirty="0" smtClean="0"/>
              <a:t>7.4</a:t>
            </a:r>
            <a:r>
              <a:rPr lang="es-EC" sz="1600" dirty="0" smtClean="0"/>
              <a:t> </a:t>
            </a:r>
            <a:r>
              <a:rPr lang="es-EC" sz="1600" dirty="0"/>
              <a:t>Se recomienda realizar un estudio conjuntamente con la Superintendencia de </a:t>
            </a:r>
            <a:r>
              <a:rPr lang="es-EC" sz="1600" dirty="0" smtClean="0"/>
              <a:t>Telecomunicaciones </a:t>
            </a:r>
            <a:r>
              <a:rPr lang="es-EC" sz="1600" dirty="0"/>
              <a:t>y otros entes similares, para de acuerdo a la información que disponen de líneas telefónicas se pueda ratificar que las familias no destinan parte del Bono de Desarrollo Humano a gastos de comunicación (equipos celulares, saldos, entre otros</a:t>
            </a:r>
            <a:r>
              <a:rPr lang="es-EC" sz="1600" dirty="0" smtClean="0"/>
              <a:t>).</a:t>
            </a:r>
          </a:p>
          <a:p>
            <a:pPr algn="just"/>
            <a:endParaRPr lang="es-EC" sz="1600" dirty="0"/>
          </a:p>
        </p:txBody>
      </p:sp>
    </p:spTree>
    <p:extLst>
      <p:ext uri="{BB962C8B-B14F-4D97-AF65-F5344CB8AC3E}">
        <p14:creationId xmlns:p14="http://schemas.microsoft.com/office/powerpoint/2010/main" val="1688641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980728"/>
            <a:ext cx="7920880" cy="2631490"/>
          </a:xfrm>
          <a:prstGeom prst="rect">
            <a:avLst/>
          </a:prstGeom>
        </p:spPr>
        <p:txBody>
          <a:bodyPr wrap="square">
            <a:spAutoFit/>
          </a:bodyPr>
          <a:lstStyle/>
          <a:p>
            <a:pPr algn="just"/>
            <a:endParaRPr lang="es-EC" sz="1500" dirty="0"/>
          </a:p>
          <a:p>
            <a:pPr algn="just"/>
            <a:r>
              <a:rPr lang="es-EC" sz="1500" b="1" dirty="0" smtClean="0"/>
              <a:t>7.5</a:t>
            </a:r>
            <a:r>
              <a:rPr lang="es-EC" sz="1500" dirty="0" smtClean="0"/>
              <a:t> </a:t>
            </a:r>
            <a:r>
              <a:rPr lang="es-EC" sz="1500" dirty="0"/>
              <a:t>Se recomienda que el Servicio de Rentas Internas </a:t>
            </a:r>
            <a:r>
              <a:rPr lang="es-EC" sz="1500" dirty="0" smtClean="0"/>
              <a:t>implemente </a:t>
            </a:r>
            <a:r>
              <a:rPr lang="es-EC" sz="1500" dirty="0"/>
              <a:t>el Sistema propuesto para la devolución de gastos a estas familias que reciben el Bono de Desarrollo Humano por cuanto se evidenció que pagan anualmente aproximadamente 10 dólares por concepto del Impuesto al Valor Agregado, por tal motivo existe una presión tributaria a sus ingresos del 1,67</a:t>
            </a:r>
            <a:r>
              <a:rPr lang="es-EC" sz="1500" dirty="0" smtClean="0"/>
              <a:t>%.</a:t>
            </a:r>
          </a:p>
          <a:p>
            <a:pPr algn="just"/>
            <a:endParaRPr lang="es-EC" sz="1500" dirty="0"/>
          </a:p>
          <a:p>
            <a:pPr algn="just"/>
            <a:r>
              <a:rPr lang="es-EC" sz="1500" b="1" dirty="0" smtClean="0"/>
              <a:t>7.6</a:t>
            </a:r>
            <a:r>
              <a:rPr lang="es-EC" sz="1500" dirty="0" smtClean="0"/>
              <a:t> </a:t>
            </a:r>
            <a:r>
              <a:rPr lang="es-EC" sz="1500" dirty="0"/>
              <a:t>Se recomienda una vez identificados los potenciales contribuyentes a través de la información proporcionada por las familias que reciben el Bono de Desarrollo Humano, que el Servicio de Rentas Internas, realice los controles respectivos a fin de regularizar la situación tributaria de este grupo de contribuyentes y proceder con los controles respectivos a fin de que paguen correctamente sus impuestos.</a:t>
            </a:r>
          </a:p>
        </p:txBody>
      </p:sp>
      <p:sp>
        <p:nvSpPr>
          <p:cNvPr id="5" name="4 Rectángulo"/>
          <p:cNvSpPr/>
          <p:nvPr/>
        </p:nvSpPr>
        <p:spPr>
          <a:xfrm>
            <a:off x="3380488" y="476672"/>
            <a:ext cx="2383024" cy="369332"/>
          </a:xfrm>
          <a:prstGeom prst="rect">
            <a:avLst/>
          </a:prstGeom>
        </p:spPr>
        <p:txBody>
          <a:bodyPr wrap="none">
            <a:spAutoFit/>
          </a:bodyPr>
          <a:lstStyle/>
          <a:p>
            <a:pPr algn="ctr"/>
            <a:r>
              <a:rPr lang="es-EC" b="1" dirty="0"/>
              <a:t>7. RECOMENDACIONES</a:t>
            </a:r>
          </a:p>
        </p:txBody>
      </p:sp>
    </p:spTree>
    <p:extLst>
      <p:ext uri="{BB962C8B-B14F-4D97-AF65-F5344CB8AC3E}">
        <p14:creationId xmlns:p14="http://schemas.microsoft.com/office/powerpoint/2010/main" val="3524389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55576" y="909881"/>
            <a:ext cx="7776864" cy="430887"/>
          </a:xfrm>
          <a:prstGeom prst="rect">
            <a:avLst/>
          </a:prstGeom>
          <a:noFill/>
        </p:spPr>
        <p:txBody>
          <a:bodyPr wrap="square" rtlCol="0">
            <a:spAutoFit/>
          </a:bodyPr>
          <a:lstStyle/>
          <a:p>
            <a:pPr algn="ctr"/>
            <a:r>
              <a:rPr lang="es-EC" sz="2200" b="1" dirty="0" smtClean="0"/>
              <a:t>1. PLANTEAMIENTO DEL PROBLEMA</a:t>
            </a:r>
            <a:endParaRPr lang="es-EC" sz="2200" b="1" dirty="0"/>
          </a:p>
        </p:txBody>
      </p:sp>
      <p:sp>
        <p:nvSpPr>
          <p:cNvPr id="2" name="1 CuadroTexto"/>
          <p:cNvSpPr txBox="1"/>
          <p:nvPr/>
        </p:nvSpPr>
        <p:spPr>
          <a:xfrm>
            <a:off x="971600" y="1556792"/>
            <a:ext cx="7776864" cy="1477328"/>
          </a:xfrm>
          <a:prstGeom prst="rect">
            <a:avLst/>
          </a:prstGeom>
          <a:noFill/>
        </p:spPr>
        <p:txBody>
          <a:bodyPr wrap="square" rtlCol="0">
            <a:spAutoFit/>
          </a:bodyPr>
          <a:lstStyle/>
          <a:p>
            <a:pPr marL="285750" indent="-285750" algn="just">
              <a:buFontTx/>
              <a:buChar char="-"/>
            </a:pPr>
            <a:r>
              <a:rPr lang="es-EC" dirty="0" smtClean="0"/>
              <a:t>Garantizar un nivel de consumo mínimo.</a:t>
            </a:r>
          </a:p>
          <a:p>
            <a:pPr marL="285750" indent="-285750" algn="just">
              <a:buFontTx/>
              <a:buChar char="-"/>
            </a:pPr>
            <a:r>
              <a:rPr lang="es-EC" dirty="0" smtClean="0"/>
              <a:t>Disminuir niveles de desnutrición crónica y enfermedades en los niños y promover  su reinserción escolar.</a:t>
            </a:r>
          </a:p>
          <a:p>
            <a:pPr marL="285750" indent="-285750" algn="just">
              <a:buFontTx/>
              <a:buChar char="-"/>
            </a:pPr>
            <a:r>
              <a:rPr lang="es-EC" dirty="0" smtClean="0"/>
              <a:t>Proteger a adultos mayores y personas  con discapacidad.</a:t>
            </a:r>
          </a:p>
          <a:p>
            <a:pPr marL="285750" indent="-285750">
              <a:buFontTx/>
              <a:buChar char="-"/>
            </a:pP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431270801"/>
              </p:ext>
            </p:extLst>
          </p:nvPr>
        </p:nvGraphicFramePr>
        <p:xfrm>
          <a:off x="1439654" y="2852936"/>
          <a:ext cx="6408710" cy="2151485"/>
        </p:xfrm>
        <a:graphic>
          <a:graphicData uri="http://schemas.openxmlformats.org/drawingml/2006/table">
            <a:tbl>
              <a:tblPr firstRow="1" firstCol="1" bandRow="1"/>
              <a:tblGrid>
                <a:gridCol w="1790716"/>
                <a:gridCol w="1790716"/>
                <a:gridCol w="1790716"/>
                <a:gridCol w="1036562"/>
              </a:tblGrid>
              <a:tr h="760257">
                <a:tc gridSpan="4">
                  <a:txBody>
                    <a:bodyPr/>
                    <a:lstStyle/>
                    <a:p>
                      <a:pPr algn="ctr">
                        <a:lnSpc>
                          <a:spcPct val="115000"/>
                        </a:lnSpc>
                        <a:spcAft>
                          <a:spcPts val="0"/>
                        </a:spcAft>
                      </a:pPr>
                      <a:r>
                        <a:rPr lang="es-EC" sz="1500" b="1" dirty="0">
                          <a:effectLst/>
                          <a:latin typeface="Arial"/>
                          <a:ea typeface="Times New Roman"/>
                          <a:cs typeface="Times New Roman"/>
                        </a:rPr>
                        <a:t>Tabla 1.1.- Familias beneficias del Bono de Desarrollo Humano</a:t>
                      </a:r>
                      <a:endParaRPr lang="es-EC" sz="1500" dirty="0">
                        <a:effectLst/>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602558">
                <a:tc gridSpan="4">
                  <a:txBody>
                    <a:bodyPr/>
                    <a:lstStyle/>
                    <a:p>
                      <a:pPr algn="ctr">
                        <a:lnSpc>
                          <a:spcPct val="115000"/>
                        </a:lnSpc>
                        <a:spcAft>
                          <a:spcPts val="0"/>
                        </a:spcAft>
                      </a:pPr>
                      <a:r>
                        <a:rPr lang="es-EC" sz="1500" b="1" dirty="0">
                          <a:effectLst/>
                          <a:latin typeface="Arial"/>
                          <a:ea typeface="Times New Roman"/>
                          <a:cs typeface="Times New Roman"/>
                        </a:rPr>
                        <a:t>FAMILIAS BENEFICIADAS DEL </a:t>
                      </a:r>
                      <a:r>
                        <a:rPr lang="es-EC" sz="1500" b="1" dirty="0" smtClean="0">
                          <a:effectLst/>
                          <a:latin typeface="Arial"/>
                          <a:ea typeface="Times New Roman"/>
                          <a:cs typeface="Times New Roman"/>
                        </a:rPr>
                        <a:t>BONO</a:t>
                      </a:r>
                      <a:endParaRPr lang="es-EC" sz="15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506838">
                <a:tc>
                  <a:txBody>
                    <a:bodyPr/>
                    <a:lstStyle/>
                    <a:p>
                      <a:pPr algn="ctr">
                        <a:lnSpc>
                          <a:spcPct val="115000"/>
                        </a:lnSpc>
                        <a:spcAft>
                          <a:spcPts val="0"/>
                        </a:spcAft>
                      </a:pPr>
                      <a:r>
                        <a:rPr lang="es-EC" sz="1500" b="1">
                          <a:effectLst/>
                          <a:latin typeface="Arial"/>
                          <a:ea typeface="Times New Roman"/>
                          <a:cs typeface="Times New Roman"/>
                        </a:rPr>
                        <a:t>MADRES</a:t>
                      </a:r>
                      <a:endParaRPr lang="es-EC" sz="15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500" b="1" dirty="0">
                          <a:effectLst/>
                          <a:latin typeface="Arial"/>
                          <a:ea typeface="Times New Roman"/>
                          <a:cs typeface="Times New Roman"/>
                        </a:rPr>
                        <a:t>ADULTOS MAYORES</a:t>
                      </a:r>
                      <a:endParaRPr lang="es-EC" sz="15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500" b="1">
                          <a:effectLst/>
                          <a:latin typeface="Arial"/>
                          <a:ea typeface="Times New Roman"/>
                          <a:cs typeface="Times New Roman"/>
                        </a:rPr>
                        <a:t>PERSONAS CON</a:t>
                      </a:r>
                      <a:endParaRPr lang="es-EC" sz="1500">
                        <a:effectLst/>
                        <a:latin typeface="Calibri"/>
                        <a:ea typeface="Calibri"/>
                        <a:cs typeface="Times New Roman"/>
                      </a:endParaRPr>
                    </a:p>
                    <a:p>
                      <a:pPr algn="ctr">
                        <a:lnSpc>
                          <a:spcPct val="115000"/>
                        </a:lnSpc>
                        <a:spcAft>
                          <a:spcPts val="0"/>
                        </a:spcAft>
                      </a:pPr>
                      <a:r>
                        <a:rPr lang="es-EC" sz="1500" b="1">
                          <a:effectLst/>
                          <a:latin typeface="Arial"/>
                          <a:ea typeface="Times New Roman"/>
                          <a:cs typeface="Times New Roman"/>
                        </a:rPr>
                        <a:t>DISCAPACIDAD</a:t>
                      </a:r>
                      <a:endParaRPr lang="es-EC" sz="15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C" sz="1500" b="1">
                          <a:effectLst/>
                          <a:latin typeface="Arial"/>
                          <a:ea typeface="Times New Roman"/>
                          <a:cs typeface="Times New Roman"/>
                        </a:rPr>
                        <a:t>TOTAL</a:t>
                      </a:r>
                      <a:endParaRPr lang="es-EC" sz="15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53418">
                <a:tc>
                  <a:txBody>
                    <a:bodyPr/>
                    <a:lstStyle/>
                    <a:p>
                      <a:pPr algn="ctr">
                        <a:lnSpc>
                          <a:spcPct val="115000"/>
                        </a:lnSpc>
                        <a:spcAft>
                          <a:spcPts val="0"/>
                        </a:spcAft>
                      </a:pPr>
                      <a:r>
                        <a:rPr lang="es-EC" sz="1500" dirty="0" smtClean="0">
                          <a:effectLst/>
                          <a:latin typeface="Arial"/>
                          <a:ea typeface="Calibri"/>
                          <a:cs typeface="Times New Roman"/>
                        </a:rPr>
                        <a:t>1.062.000</a:t>
                      </a:r>
                      <a:endParaRPr lang="es-EC" sz="15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500" smtClean="0">
                          <a:effectLst/>
                          <a:latin typeface="Arial"/>
                          <a:ea typeface="Calibri"/>
                          <a:cs typeface="Times New Roman"/>
                        </a:rPr>
                        <a:t>587</a:t>
                      </a:r>
                      <a:r>
                        <a:rPr lang="es-EC" sz="1500" baseline="0" smtClean="0">
                          <a:effectLst/>
                          <a:latin typeface="Arial"/>
                          <a:ea typeface="Calibri"/>
                          <a:cs typeface="Times New Roman"/>
                        </a:rPr>
                        <a:t>.000</a:t>
                      </a:r>
                      <a:endParaRPr lang="es-EC" sz="15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500" dirty="0" smtClean="0">
                          <a:effectLst/>
                          <a:latin typeface="Arial"/>
                          <a:ea typeface="Calibri"/>
                          <a:cs typeface="Times New Roman"/>
                        </a:rPr>
                        <a:t>127.000</a:t>
                      </a:r>
                      <a:endParaRPr lang="es-EC" sz="15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500" b="1" dirty="0" smtClean="0">
                          <a:effectLst/>
                          <a:latin typeface="Arial"/>
                          <a:ea typeface="Calibri"/>
                          <a:cs typeface="Times New Roman"/>
                        </a:rPr>
                        <a:t>1.776.000</a:t>
                      </a:r>
                      <a:endParaRPr lang="es-EC" sz="15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cxnSp>
        <p:nvCxnSpPr>
          <p:cNvPr id="26" name="25 Conector recto de flecha"/>
          <p:cNvCxnSpPr/>
          <p:nvPr/>
        </p:nvCxnSpPr>
        <p:spPr>
          <a:xfrm>
            <a:off x="4067944" y="5013176"/>
            <a:ext cx="100811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a:off x="5228456" y="5013176"/>
            <a:ext cx="7116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4211960" y="5750969"/>
            <a:ext cx="2304256" cy="369332"/>
          </a:xfrm>
          <a:prstGeom prst="rect">
            <a:avLst/>
          </a:prstGeom>
          <a:noFill/>
        </p:spPr>
        <p:txBody>
          <a:bodyPr wrap="square" rtlCol="0">
            <a:spAutoFit/>
          </a:bodyPr>
          <a:lstStyle/>
          <a:p>
            <a:r>
              <a:rPr lang="es-EC" dirty="0" smtClean="0"/>
              <a:t>Beneficios Tributarios</a:t>
            </a:r>
            <a:endParaRPr lang="es-EC" dirty="0"/>
          </a:p>
        </p:txBody>
      </p:sp>
      <p:cxnSp>
        <p:nvCxnSpPr>
          <p:cNvPr id="31" name="30 Conector recto de flecha"/>
          <p:cNvCxnSpPr/>
          <p:nvPr/>
        </p:nvCxnSpPr>
        <p:spPr>
          <a:xfrm>
            <a:off x="2267744" y="501317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8" name="2047 CuadroTexto"/>
          <p:cNvSpPr txBox="1"/>
          <p:nvPr/>
        </p:nvSpPr>
        <p:spPr>
          <a:xfrm>
            <a:off x="2051720" y="5723964"/>
            <a:ext cx="432048" cy="369332"/>
          </a:xfrm>
          <a:prstGeom prst="rect">
            <a:avLst/>
          </a:prstGeom>
          <a:noFill/>
        </p:spPr>
        <p:txBody>
          <a:bodyPr wrap="square" rtlCol="0">
            <a:spAutoFit/>
          </a:bodyPr>
          <a:lstStyle/>
          <a:p>
            <a:pPr algn="ctr"/>
            <a:r>
              <a:rPr lang="es-EC" dirty="0"/>
              <a:t>?</a:t>
            </a:r>
          </a:p>
        </p:txBody>
      </p:sp>
    </p:spTree>
    <p:extLst>
      <p:ext uri="{BB962C8B-B14F-4D97-AF65-F5344CB8AC3E}">
        <p14:creationId xmlns:p14="http://schemas.microsoft.com/office/powerpoint/2010/main" val="237371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666432" y="2055857"/>
            <a:ext cx="7760843" cy="923330"/>
          </a:xfrm>
          <a:prstGeom prst="rect">
            <a:avLst/>
          </a:prstGeom>
          <a:noFill/>
        </p:spPr>
        <p:txBody>
          <a:bodyPr wrap="none" lIns="91440" tIns="45720" rIns="91440" bIns="45720">
            <a:spAutoFit/>
          </a:bodyPr>
          <a:lstStyle/>
          <a:p>
            <a:pPr algn="ctr"/>
            <a:r>
              <a:rPr lang="es-ES" sz="5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Gracias por su atención</a:t>
            </a:r>
            <a:endParaRPr lang="es-ES" sz="54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98395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55576" y="980728"/>
            <a:ext cx="7776864" cy="430887"/>
          </a:xfrm>
          <a:prstGeom prst="rect">
            <a:avLst/>
          </a:prstGeom>
          <a:noFill/>
        </p:spPr>
        <p:txBody>
          <a:bodyPr wrap="square" rtlCol="0">
            <a:spAutoFit/>
          </a:bodyPr>
          <a:lstStyle/>
          <a:p>
            <a:pPr algn="ctr"/>
            <a:r>
              <a:rPr lang="es-EC" sz="2200" b="1" dirty="0" smtClean="0"/>
              <a:t>1. PLANTEAMIENTO DEL PROBLEMA</a:t>
            </a:r>
            <a:endParaRPr lang="es-EC" sz="2200" b="1" dirty="0"/>
          </a:p>
        </p:txBody>
      </p:sp>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520700" y="1772816"/>
            <a:ext cx="8299772" cy="1477328"/>
          </a:xfrm>
          <a:prstGeom prst="rect">
            <a:avLst/>
          </a:prstGeom>
          <a:noFill/>
        </p:spPr>
        <p:txBody>
          <a:bodyPr wrap="square" rtlCol="0">
            <a:spAutoFit/>
          </a:bodyPr>
          <a:lstStyle/>
          <a:p>
            <a:pPr marL="285750" indent="-285750" algn="just">
              <a:buFontTx/>
              <a:buChar char="-"/>
            </a:pPr>
            <a:r>
              <a:rPr lang="es-EC" dirty="0" smtClean="0"/>
              <a:t>Sector informal: Ventas de productos cárnicos, frutas y verduras y arriendo viviendas.</a:t>
            </a:r>
          </a:p>
          <a:p>
            <a:pPr marL="285750" indent="-285750" algn="just">
              <a:buFontTx/>
              <a:buChar char="-"/>
            </a:pPr>
            <a:r>
              <a:rPr lang="es-EC" dirty="0" smtClean="0"/>
              <a:t>Familias que reciben el BDH tienen acceso al sector informal.</a:t>
            </a:r>
          </a:p>
          <a:p>
            <a:pPr marL="285750" indent="-285750" algn="just">
              <a:buFontTx/>
              <a:buChar char="-"/>
            </a:pPr>
            <a:r>
              <a:rPr lang="es-EC" dirty="0" smtClean="0"/>
              <a:t>Devolución de gasto.   </a:t>
            </a:r>
          </a:p>
          <a:p>
            <a:pPr algn="just"/>
            <a:r>
              <a:rPr lang="es-EC" dirty="0"/>
              <a:t>	</a:t>
            </a:r>
            <a:r>
              <a:rPr lang="es-EC" dirty="0" smtClean="0"/>
              <a:t>Sector informal:</a:t>
            </a:r>
          </a:p>
        </p:txBody>
      </p:sp>
      <p:sp>
        <p:nvSpPr>
          <p:cNvPr id="8" name="7 CuadroTexto"/>
          <p:cNvSpPr txBox="1"/>
          <p:nvPr/>
        </p:nvSpPr>
        <p:spPr>
          <a:xfrm>
            <a:off x="1907704" y="5157192"/>
            <a:ext cx="6336704" cy="369332"/>
          </a:xfrm>
          <a:prstGeom prst="rect">
            <a:avLst/>
          </a:prstGeom>
          <a:noFill/>
        </p:spPr>
        <p:txBody>
          <a:bodyPr wrap="square" rtlCol="0">
            <a:spAutoFit/>
          </a:bodyPr>
          <a:lstStyle/>
          <a:p>
            <a:pPr marL="285750" indent="-285750">
              <a:buFont typeface="Wingdings" panose="05000000000000000000" pitchFamily="2" charset="2"/>
              <a:buChar char="ü"/>
            </a:pPr>
            <a:r>
              <a:rPr lang="es-EC" dirty="0" smtClean="0"/>
              <a:t>Análisis de </a:t>
            </a:r>
            <a:r>
              <a:rPr lang="es-EC" smtClean="0"/>
              <a:t>cumplimiento de objetivos </a:t>
            </a:r>
            <a:r>
              <a:rPr lang="es-EC" dirty="0" smtClean="0"/>
              <a:t>que persigue el Bono.</a:t>
            </a:r>
          </a:p>
        </p:txBody>
      </p:sp>
      <p:sp>
        <p:nvSpPr>
          <p:cNvPr id="9" name="8 CuadroTexto"/>
          <p:cNvSpPr txBox="1"/>
          <p:nvPr/>
        </p:nvSpPr>
        <p:spPr>
          <a:xfrm>
            <a:off x="1475656" y="4581128"/>
            <a:ext cx="4032448" cy="369332"/>
          </a:xfrm>
          <a:prstGeom prst="rect">
            <a:avLst/>
          </a:prstGeom>
          <a:noFill/>
        </p:spPr>
        <p:txBody>
          <a:bodyPr wrap="square" rtlCol="0">
            <a:spAutoFit/>
          </a:bodyPr>
          <a:lstStyle/>
          <a:p>
            <a:r>
              <a:rPr lang="es-EC" dirty="0" smtClean="0"/>
              <a:t>Personas que reciben el BDH:</a:t>
            </a:r>
            <a:endParaRPr lang="es-EC" dirty="0"/>
          </a:p>
        </p:txBody>
      </p:sp>
      <p:sp>
        <p:nvSpPr>
          <p:cNvPr id="14" name="13 CuadroTexto"/>
          <p:cNvSpPr txBox="1"/>
          <p:nvPr/>
        </p:nvSpPr>
        <p:spPr>
          <a:xfrm>
            <a:off x="1844080" y="3509392"/>
            <a:ext cx="6336704" cy="923330"/>
          </a:xfrm>
          <a:prstGeom prst="rect">
            <a:avLst/>
          </a:prstGeom>
          <a:noFill/>
        </p:spPr>
        <p:txBody>
          <a:bodyPr wrap="square" rtlCol="0">
            <a:spAutoFit/>
          </a:bodyPr>
          <a:lstStyle/>
          <a:p>
            <a:pPr marL="285750" indent="-285750" algn="just">
              <a:buFont typeface="Wingdings" panose="05000000000000000000" pitchFamily="2" charset="2"/>
              <a:buChar char="ü"/>
            </a:pPr>
            <a:r>
              <a:rPr lang="es-EC" dirty="0" smtClean="0"/>
              <a:t>Entrega de comprobantes de venta del sector informal.</a:t>
            </a:r>
          </a:p>
          <a:p>
            <a:pPr marL="285750" indent="-285750" algn="just">
              <a:buFont typeface="Wingdings" panose="05000000000000000000" pitchFamily="2" charset="2"/>
              <a:buChar char="ü"/>
            </a:pPr>
            <a:r>
              <a:rPr lang="es-EC" dirty="0" smtClean="0"/>
              <a:t>Ciudadanía fiscal.</a:t>
            </a:r>
          </a:p>
          <a:p>
            <a:pPr marL="285750" indent="-285750" algn="just">
              <a:buFont typeface="Wingdings" panose="05000000000000000000" pitchFamily="2" charset="2"/>
              <a:buChar char="ü"/>
            </a:pPr>
            <a:r>
              <a:rPr lang="es-EC" dirty="0" smtClean="0"/>
              <a:t>Tributen</a:t>
            </a:r>
            <a:endParaRPr lang="es-EC" dirty="0"/>
          </a:p>
        </p:txBody>
      </p:sp>
    </p:spTree>
    <p:extLst>
      <p:ext uri="{BB962C8B-B14F-4D97-AF65-F5344CB8AC3E}">
        <p14:creationId xmlns:p14="http://schemas.microsoft.com/office/powerpoint/2010/main" val="251036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3608" y="469704"/>
            <a:ext cx="71504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2200" b="1" i="0" u="none" strike="noStrike" cap="none" normalizeH="0" baseline="0" dirty="0" smtClean="0">
                <a:ln>
                  <a:noFill/>
                </a:ln>
                <a:solidFill>
                  <a:schemeClr val="tx1"/>
                </a:solidFill>
                <a:effectLst/>
                <a:latin typeface="+mj-lt"/>
                <a:ea typeface="Calibri" pitchFamily="34" charset="0"/>
                <a:cs typeface="Arial" pitchFamily="34" charset="0"/>
              </a:rPr>
              <a:t>2.</a:t>
            </a:r>
            <a:r>
              <a:rPr kumimoji="0" lang="es-EC" altLang="es-EC" sz="2200" b="1" i="0" u="none" strike="noStrike" cap="none" normalizeH="0" dirty="0" smtClean="0">
                <a:ln>
                  <a:noFill/>
                </a:ln>
                <a:solidFill>
                  <a:schemeClr val="tx1"/>
                </a:solidFill>
                <a:effectLst/>
                <a:latin typeface="+mj-lt"/>
                <a:ea typeface="Calibri" pitchFamily="34" charset="0"/>
                <a:cs typeface="Arial" pitchFamily="34" charset="0"/>
              </a:rPr>
              <a:t> </a:t>
            </a:r>
            <a:r>
              <a:rPr kumimoji="0" lang="es-EC" altLang="es-EC" sz="2200" b="1" i="0" u="none" strike="noStrike" cap="none" normalizeH="0" baseline="0" dirty="0" smtClean="0">
                <a:ln>
                  <a:noFill/>
                </a:ln>
                <a:solidFill>
                  <a:schemeClr val="tx1"/>
                </a:solidFill>
                <a:effectLst/>
                <a:latin typeface="+mj-lt"/>
                <a:ea typeface="Calibri" pitchFamily="34" charset="0"/>
                <a:cs typeface="Arial" pitchFamily="34" charset="0"/>
              </a:rPr>
              <a:t>OBJETIVO GENERAL Y ESPECÍFICOS DE LA INVESTIGACIÓN</a:t>
            </a:r>
            <a:endParaRPr kumimoji="0" lang="es-EC" altLang="es-EC" sz="2200" b="0" i="0" u="none" strike="noStrike" cap="none" normalizeH="0" baseline="0" dirty="0" smtClean="0">
              <a:ln>
                <a:noFill/>
              </a:ln>
              <a:solidFill>
                <a:schemeClr val="tx1"/>
              </a:solidFill>
              <a:effectLst/>
              <a:latin typeface="+mj-lt"/>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434" y="1124744"/>
            <a:ext cx="6532832" cy="152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7" y="3292028"/>
            <a:ext cx="5683629" cy="85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708" y="4725144"/>
            <a:ext cx="569286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2 Conector angular"/>
          <p:cNvCxnSpPr>
            <a:endCxn id="1027" idx="1"/>
          </p:cNvCxnSpPr>
          <p:nvPr/>
        </p:nvCxnSpPr>
        <p:spPr>
          <a:xfrm rot="16200000" flipH="1">
            <a:off x="1878744" y="2751968"/>
            <a:ext cx="1066031" cy="86409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angular"/>
          <p:cNvCxnSpPr>
            <a:endCxn id="1028" idx="1"/>
          </p:cNvCxnSpPr>
          <p:nvPr/>
        </p:nvCxnSpPr>
        <p:spPr>
          <a:xfrm rot="16200000" flipH="1">
            <a:off x="1167614" y="3463097"/>
            <a:ext cx="2506193" cy="88199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832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09" y="838868"/>
            <a:ext cx="8640960" cy="575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1678173" y="2194616"/>
            <a:ext cx="4572000" cy="3046988"/>
          </a:xfrm>
          <a:prstGeom prst="rect">
            <a:avLst/>
          </a:prstGeom>
        </p:spPr>
        <p:txBody>
          <a:bodyPr>
            <a:spAutoFit/>
          </a:bodyPr>
          <a:lstStyle/>
          <a:p>
            <a:pPr algn="just"/>
            <a:r>
              <a:rPr lang="es-EC" sz="2400" dirty="0"/>
              <a:t>La devolución de los gastos de alimentación y vivienda a las familias que reciben el Bono de Desarrollo Humano en el Distrito Metropolitano de Quito, generaría un aumento en la recaudación tributaria por concepto de Impuesto a la Renta.</a:t>
            </a:r>
          </a:p>
        </p:txBody>
      </p:sp>
      <p:sp>
        <p:nvSpPr>
          <p:cNvPr id="11" name="Rectangle 2"/>
          <p:cNvSpPr>
            <a:spLocks noChangeArrowheads="1"/>
          </p:cNvSpPr>
          <p:nvPr/>
        </p:nvSpPr>
        <p:spPr bwMode="auto">
          <a:xfrm>
            <a:off x="2972717" y="331205"/>
            <a:ext cx="16712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2200" b="1" i="0" u="none" strike="noStrike" cap="none" normalizeH="0" baseline="0" dirty="0" smtClean="0">
                <a:ln>
                  <a:noFill/>
                </a:ln>
                <a:solidFill>
                  <a:schemeClr val="tx1"/>
                </a:solidFill>
                <a:effectLst/>
                <a:latin typeface="+mj-lt"/>
                <a:ea typeface="Calibri" pitchFamily="34" charset="0"/>
                <a:cs typeface="Arial" pitchFamily="34" charset="0"/>
              </a:rPr>
              <a:t>3. HIPÓTESIS</a:t>
            </a:r>
            <a:endParaRPr kumimoji="0" lang="es-EC" altLang="es-EC" sz="2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08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182542" y="188640"/>
            <a:ext cx="7848872" cy="677108"/>
          </a:xfrm>
          <a:prstGeom prst="rect">
            <a:avLst/>
          </a:prstGeom>
          <a:noFill/>
        </p:spPr>
        <p:txBody>
          <a:bodyPr wrap="square" rtlCol="0">
            <a:spAutoFit/>
          </a:bodyPr>
          <a:lstStyle/>
          <a:p>
            <a:pPr algn="ctr"/>
            <a:r>
              <a:rPr lang="es-EC" sz="1900" b="1" dirty="0" smtClean="0"/>
              <a:t>4. MARCO METODOLÓGICO</a:t>
            </a:r>
          </a:p>
          <a:p>
            <a:pPr algn="ctr"/>
            <a:r>
              <a:rPr lang="es-EC" sz="1900" b="1" dirty="0" smtClean="0"/>
              <a:t>POBLACIÓN Y MUESTRA</a:t>
            </a:r>
            <a:endParaRPr lang="es-EC" sz="1900" b="1" dirty="0"/>
          </a:p>
        </p:txBody>
      </p:sp>
      <mc:AlternateContent xmlns:mc="http://schemas.openxmlformats.org/markup-compatibility/2006" xmlns:a14="http://schemas.microsoft.com/office/drawing/2010/main">
        <mc:Choice Requires="a14">
          <p:sp>
            <p:nvSpPr>
              <p:cNvPr id="9" name="8 Rectángulo"/>
              <p:cNvSpPr/>
              <p:nvPr/>
            </p:nvSpPr>
            <p:spPr>
              <a:xfrm>
                <a:off x="2483768" y="980728"/>
                <a:ext cx="3170163" cy="701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a:latin typeface="Cambria Math"/>
                        </a:rPr>
                        <m:t>=</m:t>
                      </m:r>
                      <m:f>
                        <m:fPr>
                          <m:ctrlPr>
                            <a:rPr lang="es-EC" i="1">
                              <a:latin typeface="Cambria Math"/>
                            </a:rPr>
                          </m:ctrlPr>
                        </m:fPr>
                        <m:num>
                          <m:r>
                            <a:rPr lang="es-EC" i="1">
                              <a:latin typeface="Cambria Math"/>
                            </a:rPr>
                            <m:t>𝑁</m:t>
                          </m:r>
                          <m:r>
                            <a:rPr lang="es-EC" i="1">
                              <a:latin typeface="Cambria Math"/>
                            </a:rPr>
                            <m:t>∗</m:t>
                          </m:r>
                          <m:r>
                            <a:rPr lang="es-EC" i="1">
                              <a:latin typeface="Cambria Math"/>
                            </a:rPr>
                            <m:t>𝑍</m:t>
                          </m:r>
                          <m:sSup>
                            <m:sSupPr>
                              <m:ctrlPr>
                                <a:rPr lang="es-EC" i="1">
                                  <a:latin typeface="Cambria Math"/>
                                </a:rPr>
                              </m:ctrlPr>
                            </m:sSupPr>
                            <m:e>
                              <m:r>
                                <a:rPr lang="es-EC" i="1">
                                  <a:latin typeface="Cambria Math"/>
                                </a:rPr>
                                <m:t>𝑐</m:t>
                              </m:r>
                            </m:e>
                            <m:sup>
                              <m:r>
                                <a:rPr lang="es-EC">
                                  <a:latin typeface="Cambria Math"/>
                                </a:rPr>
                                <m:t>2</m:t>
                              </m:r>
                            </m:sup>
                          </m:sSup>
                          <m:r>
                            <a:rPr lang="es-EC" i="1">
                              <a:latin typeface="Cambria Math"/>
                            </a:rPr>
                            <m:t>∗</m:t>
                          </m:r>
                          <m:r>
                            <a:rPr lang="es-EC" i="1">
                              <a:latin typeface="Cambria Math"/>
                            </a:rPr>
                            <m:t>𝑝</m:t>
                          </m:r>
                          <m:r>
                            <a:rPr lang="es-EC" i="1">
                              <a:latin typeface="Cambria Math"/>
                            </a:rPr>
                            <m:t>∗</m:t>
                          </m:r>
                          <m:r>
                            <a:rPr lang="es-EC" i="1">
                              <a:latin typeface="Cambria Math"/>
                            </a:rPr>
                            <m:t>𝑞</m:t>
                          </m:r>
                        </m:num>
                        <m:den>
                          <m:sSup>
                            <m:sSupPr>
                              <m:ctrlPr>
                                <a:rPr lang="es-EC" i="1">
                                  <a:latin typeface="Cambria Math"/>
                                </a:rPr>
                              </m:ctrlPr>
                            </m:sSupPr>
                            <m:e>
                              <m:r>
                                <a:rPr lang="es-EC" i="1">
                                  <a:latin typeface="Cambria Math"/>
                                </a:rPr>
                                <m:t>𝑒</m:t>
                              </m:r>
                            </m:e>
                            <m:sup>
                              <m:r>
                                <a:rPr lang="es-EC">
                                  <a:latin typeface="Cambria Math"/>
                                </a:rPr>
                                <m:t>2</m:t>
                              </m:r>
                            </m:sup>
                          </m:sSup>
                          <m:r>
                            <a:rPr lang="es-EC" i="1">
                              <a:latin typeface="Cambria Math"/>
                            </a:rPr>
                            <m:t>∗</m:t>
                          </m:r>
                          <m:d>
                            <m:dPr>
                              <m:ctrlPr>
                                <a:rPr lang="es-EC" i="1">
                                  <a:latin typeface="Cambria Math"/>
                                </a:rPr>
                              </m:ctrlPr>
                            </m:dPr>
                            <m:e>
                              <m:r>
                                <a:rPr lang="es-EC" i="1">
                                  <a:latin typeface="Cambria Math"/>
                                </a:rPr>
                                <m:t>𝑁</m:t>
                              </m:r>
                              <m:r>
                                <a:rPr lang="es-EC" i="1">
                                  <a:latin typeface="Cambria Math"/>
                                </a:rPr>
                                <m:t>−1</m:t>
                              </m:r>
                            </m:e>
                          </m:d>
                          <m:r>
                            <a:rPr lang="es-EC" i="1">
                              <a:latin typeface="Cambria Math"/>
                            </a:rPr>
                            <m:t>+</m:t>
                          </m:r>
                          <m:r>
                            <a:rPr lang="es-EC" i="1">
                              <a:latin typeface="Cambria Math"/>
                            </a:rPr>
                            <m:t>𝑍</m:t>
                          </m:r>
                          <m:sSup>
                            <m:sSupPr>
                              <m:ctrlPr>
                                <a:rPr lang="es-EC" i="1">
                                  <a:latin typeface="Cambria Math"/>
                                </a:rPr>
                              </m:ctrlPr>
                            </m:sSupPr>
                            <m:e>
                              <m:r>
                                <a:rPr lang="es-EC" i="1">
                                  <a:latin typeface="Cambria Math"/>
                                </a:rPr>
                                <m:t>𝑐</m:t>
                              </m:r>
                            </m:e>
                            <m:sup>
                              <m:r>
                                <a:rPr lang="es-EC">
                                  <a:latin typeface="Cambria Math"/>
                                </a:rPr>
                                <m:t>2</m:t>
                              </m:r>
                            </m:sup>
                          </m:sSup>
                          <m:r>
                            <a:rPr lang="es-EC" i="1">
                              <a:latin typeface="Cambria Math"/>
                            </a:rPr>
                            <m:t>∗</m:t>
                          </m:r>
                          <m:r>
                            <a:rPr lang="es-EC" i="1">
                              <a:latin typeface="Cambria Math"/>
                            </a:rPr>
                            <m:t>𝑝</m:t>
                          </m:r>
                          <m:r>
                            <a:rPr lang="es-EC" i="1">
                              <a:latin typeface="Cambria Math"/>
                            </a:rPr>
                            <m:t>∗</m:t>
                          </m:r>
                          <m:r>
                            <a:rPr lang="es-EC" i="1">
                              <a:latin typeface="Cambria Math"/>
                            </a:rPr>
                            <m:t>𝑞</m:t>
                          </m:r>
                        </m:den>
                      </m:f>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2483768" y="980728"/>
                <a:ext cx="3170163" cy="701859"/>
              </a:xfrm>
              <a:prstGeom prst="rect">
                <a:avLst/>
              </a:prstGeom>
              <a:blipFill rotWithShape="1">
                <a:blip r:embed="rId3"/>
                <a:stretch>
                  <a:fillRect/>
                </a:stretch>
              </a:blipFill>
            </p:spPr>
            <p:txBody>
              <a:bodyPr/>
              <a:lstStyle/>
              <a:p>
                <a:r>
                  <a:rPr lang="es-EC">
                    <a:noFill/>
                  </a:rPr>
                  <a:t> </a:t>
                </a:r>
              </a:p>
            </p:txBody>
          </p:sp>
        </mc:Fallback>
      </mc:AlternateContent>
      <p:sp>
        <p:nvSpPr>
          <p:cNvPr id="4" name="Rectangle 1"/>
          <p:cNvSpPr>
            <a:spLocks noChangeArrowheads="1"/>
          </p:cNvSpPr>
          <p:nvPr/>
        </p:nvSpPr>
        <p:spPr bwMode="auto">
          <a:xfrm>
            <a:off x="1697038" y="1760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174099648"/>
              </p:ext>
            </p:extLst>
          </p:nvPr>
        </p:nvGraphicFramePr>
        <p:xfrm>
          <a:off x="520700" y="2016459"/>
          <a:ext cx="8155756" cy="4601196"/>
        </p:xfrm>
        <a:graphic>
          <a:graphicData uri="http://schemas.openxmlformats.org/drawingml/2006/table">
            <a:tbl>
              <a:tblPr firstRow="1" firstCol="1" bandRow="1">
                <a:tableStyleId>{5C22544A-7EE6-4342-B048-85BDC9FD1C3A}</a:tableStyleId>
              </a:tblPr>
              <a:tblGrid>
                <a:gridCol w="2547516"/>
                <a:gridCol w="5608240"/>
              </a:tblGrid>
              <a:tr h="201638">
                <a:tc>
                  <a:txBody>
                    <a:bodyPr/>
                    <a:lstStyle/>
                    <a:p>
                      <a:pPr algn="ctr">
                        <a:lnSpc>
                          <a:spcPct val="115000"/>
                        </a:lnSpc>
                        <a:spcAft>
                          <a:spcPts val="0"/>
                        </a:spcAft>
                      </a:pPr>
                      <a:r>
                        <a:rPr lang="es-EC" sz="1400" dirty="0">
                          <a:effectLst/>
                        </a:rPr>
                        <a:t>Elementos de la fórmula de la muestra</a:t>
                      </a:r>
                      <a:endParaRPr lang="es-EC"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400">
                          <a:effectLst/>
                        </a:rPr>
                        <a:t>Justificación</a:t>
                      </a:r>
                      <a:endParaRPr lang="es-EC" sz="1400">
                        <a:effectLst/>
                        <a:latin typeface="Calibri"/>
                        <a:ea typeface="Calibri"/>
                        <a:cs typeface="Times New Roman"/>
                      </a:endParaRPr>
                    </a:p>
                  </a:txBody>
                  <a:tcPr marL="68580" marR="68580" marT="0" marB="0" anchor="ctr"/>
                </a:tc>
              </a:tr>
              <a:tr h="403276">
                <a:tc>
                  <a:txBody>
                    <a:bodyPr/>
                    <a:lstStyle/>
                    <a:p>
                      <a:pPr>
                        <a:lnSpc>
                          <a:spcPct val="115000"/>
                        </a:lnSpc>
                        <a:spcAft>
                          <a:spcPts val="0"/>
                        </a:spcAft>
                      </a:pPr>
                      <a:r>
                        <a:rPr lang="es-EC" sz="1400" dirty="0">
                          <a:effectLst/>
                        </a:rPr>
                        <a:t>n = tamaño de la población (número total de encuestados).</a:t>
                      </a:r>
                      <a:endParaRPr lang="es-EC" sz="14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1400">
                          <a:effectLst/>
                        </a:rPr>
                        <a:t>Es el resultado de la aplicación de la muestra para poblaciones finitas.</a:t>
                      </a:r>
                      <a:endParaRPr lang="es-EC" sz="1400">
                        <a:effectLst/>
                        <a:latin typeface="Calibri"/>
                        <a:ea typeface="Calibri"/>
                        <a:cs typeface="Times New Roman"/>
                      </a:endParaRPr>
                    </a:p>
                  </a:txBody>
                  <a:tcPr marL="68580" marR="68580" marT="0" marB="0" anchor="ctr"/>
                </a:tc>
              </a:tr>
              <a:tr h="806551">
                <a:tc>
                  <a:txBody>
                    <a:bodyPr/>
                    <a:lstStyle/>
                    <a:p>
                      <a:pPr>
                        <a:lnSpc>
                          <a:spcPct val="115000"/>
                        </a:lnSpc>
                        <a:spcAft>
                          <a:spcPts val="0"/>
                        </a:spcAft>
                      </a:pPr>
                      <a:r>
                        <a:rPr lang="es-EC" sz="1400" dirty="0">
                          <a:effectLst/>
                        </a:rPr>
                        <a:t>N = total de la población.</a:t>
                      </a:r>
                      <a:endParaRPr lang="es-EC" sz="1400" dirty="0">
                        <a:effectLst/>
                        <a:latin typeface="Calibri"/>
                        <a:ea typeface="Calibri"/>
                        <a:cs typeface="Times New Roman"/>
                      </a:endParaRPr>
                    </a:p>
                  </a:txBody>
                  <a:tcPr marL="68580" marR="68580" marT="0" marB="0" anchor="ctr"/>
                </a:tc>
                <a:tc>
                  <a:txBody>
                    <a:bodyPr/>
                    <a:lstStyle/>
                    <a:p>
                      <a:pPr algn="just">
                        <a:lnSpc>
                          <a:spcPct val="115000"/>
                        </a:lnSpc>
                        <a:spcAft>
                          <a:spcPts val="0"/>
                        </a:spcAft>
                      </a:pPr>
                      <a:r>
                        <a:rPr lang="es-EC" sz="1400">
                          <a:effectLst/>
                        </a:rPr>
                        <a:t>La población es de 22794 familias que reciben el Bono de Desarrollo Humano y se encuentran registradas en el Distrito Metropolitano de Quito, dato que se obtuvo de la base de datos del Ministerio Coordinador de Desarrollo Social.</a:t>
                      </a:r>
                      <a:endParaRPr lang="es-EC" sz="1400">
                        <a:effectLst/>
                        <a:latin typeface="Calibri"/>
                        <a:ea typeface="Calibri"/>
                        <a:cs typeface="Times New Roman"/>
                      </a:endParaRPr>
                    </a:p>
                  </a:txBody>
                  <a:tcPr marL="68580" marR="68580" marT="0" marB="0" anchor="ctr"/>
                </a:tc>
              </a:tr>
              <a:tr h="201638">
                <a:tc>
                  <a:txBody>
                    <a:bodyPr/>
                    <a:lstStyle/>
                    <a:p>
                      <a:pPr>
                        <a:lnSpc>
                          <a:spcPct val="115000"/>
                        </a:lnSpc>
                        <a:spcAft>
                          <a:spcPts val="0"/>
                        </a:spcAft>
                      </a:pPr>
                      <a:r>
                        <a:rPr lang="es-EC" sz="1400">
                          <a:effectLst/>
                        </a:rPr>
                        <a:t>Zc</a:t>
                      </a:r>
                      <a:r>
                        <a:rPr lang="es-EC" sz="1400" baseline="30000">
                          <a:effectLst/>
                        </a:rPr>
                        <a:t>2 </a:t>
                      </a:r>
                      <a:r>
                        <a:rPr lang="es-EC" sz="1400">
                          <a:effectLst/>
                        </a:rPr>
                        <a:t>= Nivel de confianza de 92%, es decir 1.75.</a:t>
                      </a:r>
                      <a:endParaRPr lang="es-EC" sz="1400">
                        <a:effectLst/>
                        <a:latin typeface="Calibri"/>
                        <a:ea typeface="Calibri"/>
                        <a:cs typeface="Times New Roman"/>
                      </a:endParaRPr>
                    </a:p>
                  </a:txBody>
                  <a:tcPr marL="68580" marR="68580" marT="0" marB="0" anchor="ctr"/>
                </a:tc>
                <a:tc rowSpan="2">
                  <a:txBody>
                    <a:bodyPr/>
                    <a:lstStyle/>
                    <a:p>
                      <a:pPr algn="just">
                        <a:lnSpc>
                          <a:spcPct val="115000"/>
                        </a:lnSpc>
                        <a:spcAft>
                          <a:spcPts val="0"/>
                        </a:spcAft>
                      </a:pPr>
                      <a:r>
                        <a:rPr lang="es-EC" sz="1400" dirty="0">
                          <a:effectLst/>
                        </a:rPr>
                        <a:t>El nivel de confianza fue del 92%, con un margen de error asumido del 8%, toda vez que las familias  que reciben el Bono de Desarrollo Humano (BDH) se encuentran dispersas y la localización y acceso a las mismas es bastante complejo, por tal motivo no se trabajó con el nivel de confianza usualmente utilizado que es del 95%. Adicional a esto, las características de estas familias según los parámetros establecidos por el Registro Social para </a:t>
                      </a:r>
                      <a:r>
                        <a:rPr lang="es-EC" sz="1400" dirty="0" smtClean="0">
                          <a:effectLst/>
                        </a:rPr>
                        <a:t>seleccionaras </a:t>
                      </a:r>
                      <a:r>
                        <a:rPr lang="es-EC" sz="1400" dirty="0">
                          <a:effectLst/>
                        </a:rPr>
                        <a:t>como beneficiarias del BDH son bastantes homogéneas. </a:t>
                      </a:r>
                      <a:endParaRPr lang="es-EC" sz="1400" dirty="0">
                        <a:effectLst/>
                        <a:latin typeface="Calibri"/>
                        <a:ea typeface="Calibri"/>
                        <a:cs typeface="Times New Roman"/>
                      </a:endParaRPr>
                    </a:p>
                  </a:txBody>
                  <a:tcPr marL="68580" marR="68580" marT="0" marB="0" anchor="ctr"/>
                </a:tc>
              </a:tr>
              <a:tr h="1411464">
                <a:tc>
                  <a:txBody>
                    <a:bodyPr/>
                    <a:lstStyle/>
                    <a:p>
                      <a:pPr>
                        <a:lnSpc>
                          <a:spcPct val="115000"/>
                        </a:lnSpc>
                        <a:spcAft>
                          <a:spcPts val="0"/>
                        </a:spcAft>
                      </a:pPr>
                      <a:r>
                        <a:rPr lang="es-EC" sz="1400" dirty="0">
                          <a:effectLst/>
                        </a:rPr>
                        <a:t>e = margen de error, 8%.</a:t>
                      </a:r>
                      <a:endParaRPr lang="es-EC" sz="1400" dirty="0">
                        <a:effectLst/>
                        <a:latin typeface="Calibri"/>
                        <a:ea typeface="Calibri"/>
                        <a:cs typeface="Times New Roman"/>
                      </a:endParaRPr>
                    </a:p>
                  </a:txBody>
                  <a:tcPr marL="68580" marR="68580" marT="0" marB="0" anchor="ctr"/>
                </a:tc>
                <a:tc vMerge="1">
                  <a:txBody>
                    <a:bodyPr/>
                    <a:lstStyle/>
                    <a:p>
                      <a:endParaRPr lang="es-EC"/>
                    </a:p>
                  </a:txBody>
                  <a:tcPr/>
                </a:tc>
              </a:tr>
              <a:tr h="201638">
                <a:tc>
                  <a:txBody>
                    <a:bodyPr/>
                    <a:lstStyle/>
                    <a:p>
                      <a:pPr>
                        <a:lnSpc>
                          <a:spcPct val="115000"/>
                        </a:lnSpc>
                        <a:spcAft>
                          <a:spcPts val="0"/>
                        </a:spcAft>
                      </a:pPr>
                      <a:r>
                        <a:rPr lang="es-EC" sz="1400" dirty="0">
                          <a:effectLst/>
                        </a:rPr>
                        <a:t>p = proporción esperada, en este caso 50% = 0.5.</a:t>
                      </a:r>
                      <a:endParaRPr lang="es-EC" sz="1400" dirty="0">
                        <a:effectLst/>
                        <a:latin typeface="Calibri"/>
                        <a:ea typeface="Calibri"/>
                        <a:cs typeface="Times New Roman"/>
                      </a:endParaRPr>
                    </a:p>
                  </a:txBody>
                  <a:tcPr marL="68580" marR="68580" marT="0" marB="0" anchor="ctr"/>
                </a:tc>
                <a:tc rowSpan="2">
                  <a:txBody>
                    <a:bodyPr/>
                    <a:lstStyle/>
                    <a:p>
                      <a:pPr algn="just">
                        <a:lnSpc>
                          <a:spcPct val="115000"/>
                        </a:lnSpc>
                        <a:spcAft>
                          <a:spcPts val="0"/>
                        </a:spcAft>
                      </a:pPr>
                      <a:r>
                        <a:rPr lang="es-EC" sz="1400" dirty="0">
                          <a:effectLst/>
                        </a:rPr>
                        <a:t>Los valores de p y q se desconocen y se </a:t>
                      </a:r>
                      <a:r>
                        <a:rPr lang="es-EC" sz="1400" dirty="0" smtClean="0">
                          <a:effectLst/>
                        </a:rPr>
                        <a:t>asume </a:t>
                      </a:r>
                      <a:r>
                        <a:rPr lang="es-EC" sz="1400" dirty="0">
                          <a:effectLst/>
                        </a:rPr>
                        <a:t>0.5 para cada uno.</a:t>
                      </a:r>
                      <a:endParaRPr lang="es-EC" sz="1400" dirty="0">
                        <a:effectLst/>
                        <a:latin typeface="Calibri"/>
                        <a:ea typeface="Calibri"/>
                        <a:cs typeface="Times New Roman"/>
                      </a:endParaRPr>
                    </a:p>
                  </a:txBody>
                  <a:tcPr marL="68580" marR="68580" marT="0" marB="0" anchor="ctr"/>
                </a:tc>
              </a:tr>
              <a:tr h="201638">
                <a:tc>
                  <a:txBody>
                    <a:bodyPr/>
                    <a:lstStyle/>
                    <a:p>
                      <a:pPr>
                        <a:lnSpc>
                          <a:spcPct val="115000"/>
                        </a:lnSpc>
                        <a:spcAft>
                          <a:spcPts val="0"/>
                        </a:spcAft>
                      </a:pPr>
                      <a:r>
                        <a:rPr lang="es-EC" sz="1400" dirty="0">
                          <a:effectLst/>
                        </a:rPr>
                        <a:t>q = 1 – p, es decir, 1-0.5 = 0.5.</a:t>
                      </a:r>
                      <a:endParaRPr lang="es-EC" sz="1400" dirty="0">
                        <a:effectLst/>
                        <a:latin typeface="Calibri"/>
                        <a:ea typeface="Calibri"/>
                        <a:cs typeface="Times New Roman"/>
                      </a:endParaRPr>
                    </a:p>
                  </a:txBody>
                  <a:tcPr marL="68580" marR="68580" marT="0" marB="0"/>
                </a:tc>
                <a:tc vMerge="1">
                  <a:txBody>
                    <a:bodyPr/>
                    <a:lstStyle/>
                    <a:p>
                      <a:endParaRPr lang="es-EC"/>
                    </a:p>
                  </a:txBody>
                  <a:tcPr/>
                </a:tc>
              </a:tr>
            </a:tbl>
          </a:graphicData>
        </a:graphic>
      </p:graphicFrame>
    </p:spTree>
    <p:extLst>
      <p:ext uri="{BB962C8B-B14F-4D97-AF65-F5344CB8AC3E}">
        <p14:creationId xmlns:p14="http://schemas.microsoft.com/office/powerpoint/2010/main" val="9830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182542" y="188640"/>
            <a:ext cx="7848872" cy="677108"/>
          </a:xfrm>
          <a:prstGeom prst="rect">
            <a:avLst/>
          </a:prstGeom>
          <a:noFill/>
        </p:spPr>
        <p:txBody>
          <a:bodyPr wrap="square" rtlCol="0">
            <a:spAutoFit/>
          </a:bodyPr>
          <a:lstStyle/>
          <a:p>
            <a:pPr algn="ctr"/>
            <a:r>
              <a:rPr lang="es-EC" sz="1900" b="1" dirty="0"/>
              <a:t>4. MARCO METODOLÓGICO</a:t>
            </a:r>
          </a:p>
          <a:p>
            <a:pPr algn="ctr"/>
            <a:r>
              <a:rPr lang="es-EC" sz="1900" b="1" dirty="0"/>
              <a:t>POBLACIÓN Y MUESTRA</a:t>
            </a:r>
          </a:p>
        </p:txBody>
      </p:sp>
      <mc:AlternateContent xmlns:mc="http://schemas.openxmlformats.org/markup-compatibility/2006" xmlns:a14="http://schemas.microsoft.com/office/drawing/2010/main">
        <mc:Choice Requires="a14">
          <p:sp>
            <p:nvSpPr>
              <p:cNvPr id="3" name="2 Rectángulo"/>
              <p:cNvSpPr/>
              <p:nvPr/>
            </p:nvSpPr>
            <p:spPr>
              <a:xfrm>
                <a:off x="2123728" y="548680"/>
                <a:ext cx="4572000" cy="1589794"/>
              </a:xfrm>
              <a:prstGeom prst="rect">
                <a:avLst/>
              </a:prstGeom>
            </p:spPr>
            <p:txBody>
              <a:bodyPr>
                <a:spAutoFit/>
              </a:bodyPr>
              <a:lstStyle/>
              <a:p>
                <a:r>
                  <a:rPr lang="es-EC" dirty="0"/>
                  <a:t> </a:t>
                </a:r>
              </a:p>
              <a:p>
                <a:pPr/>
                <a14:m>
                  <m:oMathPara xmlns:m="http://schemas.openxmlformats.org/officeDocument/2006/math">
                    <m:oMathParaPr>
                      <m:jc m:val="centerGroup"/>
                    </m:oMathParaPr>
                    <m:oMath xmlns:m="http://schemas.openxmlformats.org/officeDocument/2006/math">
                      <m:r>
                        <a:rPr lang="es-EC" i="1">
                          <a:latin typeface="Cambria Math"/>
                        </a:rPr>
                        <m:t>𝑛</m:t>
                      </m:r>
                      <m:r>
                        <a:rPr lang="es-EC">
                          <a:latin typeface="Cambria Math"/>
                        </a:rPr>
                        <m:t>=</m:t>
                      </m:r>
                      <m:f>
                        <m:fPr>
                          <m:ctrlPr>
                            <a:rPr lang="es-EC" i="1">
                              <a:latin typeface="Cambria Math"/>
                            </a:rPr>
                          </m:ctrlPr>
                        </m:fPr>
                        <m:num>
                          <m:r>
                            <a:rPr lang="es-EC" i="1">
                              <a:latin typeface="Cambria Math"/>
                            </a:rPr>
                            <m:t>22794∗</m:t>
                          </m:r>
                          <m:sSup>
                            <m:sSupPr>
                              <m:ctrlPr>
                                <a:rPr lang="es-EC" i="1">
                                  <a:latin typeface="Cambria Math"/>
                                </a:rPr>
                              </m:ctrlPr>
                            </m:sSupPr>
                            <m:e>
                              <m:r>
                                <a:rPr lang="es-EC" i="1">
                                  <a:latin typeface="Cambria Math"/>
                                </a:rPr>
                                <m:t>1.75</m:t>
                              </m:r>
                            </m:e>
                            <m:sup>
                              <m:r>
                                <a:rPr lang="es-EC">
                                  <a:latin typeface="Cambria Math"/>
                                </a:rPr>
                                <m:t>2</m:t>
                              </m:r>
                            </m:sup>
                          </m:sSup>
                          <m:r>
                            <a:rPr lang="es-EC" i="1">
                              <a:latin typeface="Cambria Math"/>
                            </a:rPr>
                            <m:t>∗0.5∗0.5</m:t>
                          </m:r>
                        </m:num>
                        <m:den>
                          <m:sSup>
                            <m:sSupPr>
                              <m:ctrlPr>
                                <a:rPr lang="es-EC" i="1">
                                  <a:latin typeface="Cambria Math"/>
                                </a:rPr>
                              </m:ctrlPr>
                            </m:sSupPr>
                            <m:e>
                              <m:r>
                                <a:rPr lang="es-EC" i="1">
                                  <a:latin typeface="Cambria Math"/>
                                </a:rPr>
                                <m:t>0.08</m:t>
                              </m:r>
                            </m:e>
                            <m:sup>
                              <m:r>
                                <a:rPr lang="es-EC">
                                  <a:latin typeface="Cambria Math"/>
                                </a:rPr>
                                <m:t>2</m:t>
                              </m:r>
                            </m:sup>
                          </m:sSup>
                          <m:r>
                            <a:rPr lang="es-EC" i="1">
                              <a:latin typeface="Cambria Math"/>
                            </a:rPr>
                            <m:t>∗</m:t>
                          </m:r>
                          <m:d>
                            <m:dPr>
                              <m:ctrlPr>
                                <a:rPr lang="es-EC" i="1">
                                  <a:latin typeface="Cambria Math"/>
                                </a:rPr>
                              </m:ctrlPr>
                            </m:dPr>
                            <m:e>
                              <m:r>
                                <a:rPr lang="es-EC" i="1">
                                  <a:latin typeface="Cambria Math"/>
                                </a:rPr>
                                <m:t>22794−1</m:t>
                              </m:r>
                            </m:e>
                          </m:d>
                          <m:r>
                            <a:rPr lang="es-EC" i="1">
                              <a:latin typeface="Cambria Math"/>
                            </a:rPr>
                            <m:t>+</m:t>
                          </m:r>
                          <m:sSup>
                            <m:sSupPr>
                              <m:ctrlPr>
                                <a:rPr lang="es-EC" i="1">
                                  <a:latin typeface="Cambria Math"/>
                                </a:rPr>
                              </m:ctrlPr>
                            </m:sSupPr>
                            <m:e>
                              <m:r>
                                <a:rPr lang="es-EC" i="1">
                                  <a:latin typeface="Cambria Math"/>
                                </a:rPr>
                                <m:t>1.75</m:t>
                              </m:r>
                            </m:e>
                            <m:sup>
                              <m:r>
                                <a:rPr lang="es-EC">
                                  <a:latin typeface="Cambria Math"/>
                                </a:rPr>
                                <m:t>2</m:t>
                              </m:r>
                            </m:sup>
                          </m:sSup>
                          <m:r>
                            <a:rPr lang="es-EC" i="1">
                              <a:latin typeface="Cambria Math"/>
                            </a:rPr>
                            <m:t>∗0.5∗0.5</m:t>
                          </m:r>
                        </m:den>
                      </m:f>
                    </m:oMath>
                  </m:oMathPara>
                </a14:m>
                <a:endParaRPr lang="es-EC" dirty="0"/>
              </a:p>
              <a:p>
                <a:endParaRPr lang="es-EC" i="1" dirty="0" smtClean="0"/>
              </a:p>
              <a:p>
                <a:pPr/>
                <a14:m>
                  <m:oMathPara xmlns:m="http://schemas.openxmlformats.org/officeDocument/2006/math">
                    <m:oMathParaPr>
                      <m:jc m:val="centerGroup"/>
                    </m:oMathParaPr>
                    <m:oMath xmlns:m="http://schemas.openxmlformats.org/officeDocument/2006/math">
                      <m:r>
                        <a:rPr lang="es-EC" i="1">
                          <a:latin typeface="Cambria Math"/>
                        </a:rPr>
                        <m:t>𝑛</m:t>
                      </m:r>
                      <m:r>
                        <a:rPr lang="es-EC">
                          <a:latin typeface="Cambria Math"/>
                        </a:rPr>
                        <m:t>=119</m:t>
                      </m:r>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2123728" y="548680"/>
                <a:ext cx="4572000" cy="1589794"/>
              </a:xfrm>
              <a:prstGeom prst="rect">
                <a:avLst/>
              </a:prstGeom>
              <a:blipFill rotWithShape="1">
                <a:blip r:embed="rId3"/>
                <a:stretch>
                  <a:fillRect/>
                </a:stretch>
              </a:blipFill>
            </p:spPr>
            <p:txBody>
              <a:bodyPr/>
              <a:lstStyle/>
              <a:p>
                <a:r>
                  <a:rPr lang="es-EC">
                    <a:noFill/>
                  </a:rPr>
                  <a:t> </a:t>
                </a:r>
              </a:p>
            </p:txBody>
          </p:sp>
        </mc:Fallback>
      </mc:AlternateContent>
      <p:graphicFrame>
        <p:nvGraphicFramePr>
          <p:cNvPr id="8" name="7 Tabla"/>
          <p:cNvGraphicFramePr>
            <a:graphicFrameLocks noGrp="1"/>
          </p:cNvGraphicFramePr>
          <p:nvPr>
            <p:extLst>
              <p:ext uri="{D42A27DB-BD31-4B8C-83A1-F6EECF244321}">
                <p14:modId xmlns:p14="http://schemas.microsoft.com/office/powerpoint/2010/main" val="4123063292"/>
              </p:ext>
            </p:extLst>
          </p:nvPr>
        </p:nvGraphicFramePr>
        <p:xfrm>
          <a:off x="1040579" y="2485097"/>
          <a:ext cx="7131821" cy="3752215"/>
        </p:xfrm>
        <a:graphic>
          <a:graphicData uri="http://schemas.openxmlformats.org/drawingml/2006/table">
            <a:tbl>
              <a:tblPr firstRow="1" firstCol="1" bandRow="1">
                <a:tableStyleId>{5C22544A-7EE6-4342-B048-85BDC9FD1C3A}</a:tableStyleId>
              </a:tblPr>
              <a:tblGrid>
                <a:gridCol w="2193920"/>
                <a:gridCol w="2636292"/>
                <a:gridCol w="1034669"/>
                <a:gridCol w="1266940"/>
              </a:tblGrid>
              <a:tr h="334645">
                <a:tc>
                  <a:txBody>
                    <a:bodyPr/>
                    <a:lstStyle/>
                    <a:p>
                      <a:pPr algn="ctr">
                        <a:lnSpc>
                          <a:spcPct val="115000"/>
                        </a:lnSpc>
                        <a:spcAft>
                          <a:spcPts val="0"/>
                        </a:spcAft>
                      </a:pPr>
                      <a:r>
                        <a:rPr lang="es-EC" sz="1300" dirty="0">
                          <a:solidFill>
                            <a:schemeClr val="bg1">
                              <a:lumMod val="95000"/>
                            </a:schemeClr>
                          </a:solidFill>
                          <a:effectLst/>
                        </a:rPr>
                        <a:t>PARROQUIA</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TIPO DE LUGAR</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NÚMERO</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CHILLOGALLO</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FERIA LIBRE</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53</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44,54%</a:t>
                      </a:r>
                      <a:endParaRPr lang="es-EC" sz="1300">
                        <a:effectLst/>
                        <a:latin typeface="Calibri"/>
                        <a:ea typeface="Calibri"/>
                        <a:cs typeface="Times New Roman"/>
                      </a:endParaRPr>
                    </a:p>
                  </a:txBody>
                  <a:tcPr marL="44450" marR="44450" marT="0" marB="0" anchor="ctr"/>
                </a:tc>
              </a:tr>
              <a:tr h="252095">
                <a:tc>
                  <a:txBody>
                    <a:bodyPr/>
                    <a:lstStyle/>
                    <a:p>
                      <a:pPr algn="ctr">
                        <a:lnSpc>
                          <a:spcPct val="115000"/>
                        </a:lnSpc>
                        <a:spcAft>
                          <a:spcPts val="0"/>
                        </a:spcAft>
                      </a:pPr>
                      <a:r>
                        <a:rPr lang="es-EC" sz="1300" dirty="0">
                          <a:solidFill>
                            <a:schemeClr val="bg1">
                              <a:lumMod val="95000"/>
                            </a:schemeClr>
                          </a:solidFill>
                          <a:effectLst/>
                        </a:rPr>
                        <a:t>COCHAPAMBA</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COOPERATIVA DE AHORRO Y CRÉDITO SANTA LUCÍA</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3</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2,52%</a:t>
                      </a:r>
                      <a:endParaRPr lang="es-EC" sz="1300">
                        <a:effectLst/>
                        <a:latin typeface="Calibri"/>
                        <a:ea typeface="Calibri"/>
                        <a:cs typeface="Times New Roman"/>
                      </a:endParaRPr>
                    </a:p>
                  </a:txBody>
                  <a:tcPr marL="44450" marR="44450" marT="0" marB="0" anchor="ctr"/>
                </a:tc>
              </a:tr>
              <a:tr h="274320">
                <a:tc>
                  <a:txBody>
                    <a:bodyPr/>
                    <a:lstStyle/>
                    <a:p>
                      <a:pPr algn="ctr">
                        <a:lnSpc>
                          <a:spcPct val="115000"/>
                        </a:lnSpc>
                        <a:spcAft>
                          <a:spcPts val="0"/>
                        </a:spcAft>
                      </a:pPr>
                      <a:r>
                        <a:rPr lang="es-EC" sz="1300" dirty="0">
                          <a:solidFill>
                            <a:schemeClr val="bg1">
                              <a:lumMod val="95000"/>
                            </a:schemeClr>
                          </a:solidFill>
                          <a:effectLst/>
                        </a:rPr>
                        <a:t>COTOCOLLAO</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EXTERNALIZACION DE SERVICIOS S.A. EXSERSA</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1,68%</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ELOY ALFARO</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FERIA LIBRE</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3</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2,52%</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GUAMANI</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FERIA LIBRE</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6</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5,04%</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LA FERROVIARIA</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FERIA LIBRE</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1</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0,84%</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LA LIBERTAD</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FERIA LIBRE</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1,68%</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LA MAGDALENA</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MERCADO</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29</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24,37%</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QUITUMBE</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MERCADO</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3</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2,52%</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SAN BLAS</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MERCADO</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1,68%</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SAN ISIDRO DEL INCA</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BANCO PICHINCHA</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14</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11,76%</a:t>
                      </a:r>
                      <a:endParaRPr lang="es-EC" sz="1300">
                        <a:effectLst/>
                        <a:latin typeface="Calibri"/>
                        <a:ea typeface="Calibri"/>
                        <a:cs typeface="Times New Roman"/>
                      </a:endParaRPr>
                    </a:p>
                  </a:txBody>
                  <a:tcPr marL="44450" marR="44450" marT="0" marB="0" anchor="ctr"/>
                </a:tc>
              </a:tr>
              <a:tr h="191135">
                <a:tc>
                  <a:txBody>
                    <a:bodyPr/>
                    <a:lstStyle/>
                    <a:p>
                      <a:pPr algn="ctr">
                        <a:lnSpc>
                          <a:spcPct val="115000"/>
                        </a:lnSpc>
                        <a:spcAft>
                          <a:spcPts val="0"/>
                        </a:spcAft>
                      </a:pPr>
                      <a:r>
                        <a:rPr lang="es-EC" sz="1300" dirty="0">
                          <a:solidFill>
                            <a:schemeClr val="bg1">
                              <a:lumMod val="95000"/>
                            </a:schemeClr>
                          </a:solidFill>
                          <a:effectLst/>
                        </a:rPr>
                        <a:t>SAN ROQUE</a:t>
                      </a:r>
                      <a:endParaRPr lang="es-EC" sz="1300" dirty="0">
                        <a:solidFill>
                          <a:schemeClr val="bg1">
                            <a:lumMod val="95000"/>
                          </a:schemeClr>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MERCADO</a:t>
                      </a:r>
                      <a:endParaRPr lang="es-EC"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1</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0,84%</a:t>
                      </a:r>
                      <a:endParaRPr lang="es-EC" sz="1300" dirty="0">
                        <a:effectLst/>
                        <a:latin typeface="Calibri"/>
                        <a:ea typeface="Calibri"/>
                        <a:cs typeface="Times New Roman"/>
                      </a:endParaRPr>
                    </a:p>
                  </a:txBody>
                  <a:tcPr marL="44450" marR="44450" marT="0" marB="0" anchor="ctr"/>
                </a:tc>
              </a:tr>
              <a:tr h="191135">
                <a:tc gridSpan="2">
                  <a:txBody>
                    <a:bodyPr/>
                    <a:lstStyle/>
                    <a:p>
                      <a:pPr algn="ctr">
                        <a:lnSpc>
                          <a:spcPct val="115000"/>
                        </a:lnSpc>
                        <a:spcAft>
                          <a:spcPts val="0"/>
                        </a:spcAft>
                      </a:pPr>
                      <a:r>
                        <a:rPr lang="es-EC" sz="1300" dirty="0">
                          <a:solidFill>
                            <a:schemeClr val="bg1">
                              <a:lumMod val="95000"/>
                            </a:schemeClr>
                          </a:solidFill>
                          <a:effectLst/>
                        </a:rPr>
                        <a:t>Total general</a:t>
                      </a:r>
                      <a:endParaRPr lang="es-EC" sz="1300" dirty="0">
                        <a:solidFill>
                          <a:schemeClr val="bg1">
                            <a:lumMod val="95000"/>
                          </a:schemeClr>
                        </a:solidFill>
                        <a:effectLst/>
                        <a:latin typeface="Calibri"/>
                        <a:ea typeface="Calibri"/>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300">
                          <a:effectLst/>
                        </a:rPr>
                        <a:t>119</a:t>
                      </a:r>
                      <a:endParaRPr lang="es-EC"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100%</a:t>
                      </a:r>
                      <a:endParaRPr lang="es-EC" sz="1300" dirty="0">
                        <a:effectLst/>
                        <a:latin typeface="Calibri"/>
                        <a:ea typeface="Calibri"/>
                        <a:cs typeface="Times New Roman"/>
                      </a:endParaRPr>
                    </a:p>
                  </a:txBody>
                  <a:tcPr marL="44450" marR="44450" marT="0" marB="0" anchor="ctr"/>
                </a:tc>
              </a:tr>
            </a:tbl>
          </a:graphicData>
        </a:graphic>
      </p:graphicFrame>
      <p:sp>
        <p:nvSpPr>
          <p:cNvPr id="4" name="3 CuadroTexto"/>
          <p:cNvSpPr txBox="1"/>
          <p:nvPr/>
        </p:nvSpPr>
        <p:spPr>
          <a:xfrm>
            <a:off x="520700" y="6279703"/>
            <a:ext cx="8443788" cy="461665"/>
          </a:xfrm>
          <a:prstGeom prst="rect">
            <a:avLst/>
          </a:prstGeom>
          <a:noFill/>
        </p:spPr>
        <p:txBody>
          <a:bodyPr wrap="square" rtlCol="0">
            <a:spAutoFit/>
          </a:bodyPr>
          <a:lstStyle/>
          <a:p>
            <a:pPr algn="just"/>
            <a:r>
              <a:rPr lang="es-EC" sz="1200" dirty="0"/>
              <a:t>E</a:t>
            </a:r>
            <a:r>
              <a:rPr lang="es-EC" sz="1200" dirty="0" smtClean="0"/>
              <a:t>l </a:t>
            </a:r>
            <a:r>
              <a:rPr lang="es-EC" sz="1200" dirty="0"/>
              <a:t>número de encuestas por parroquia fue obtenido utilizando el muestreo estratificado en función del peso relativo de las familias que reciben el Bono de Desarrollo Humano por </a:t>
            </a:r>
            <a:r>
              <a:rPr lang="es-EC" sz="1200" dirty="0" smtClean="0"/>
              <a:t>parroquia.</a:t>
            </a:r>
            <a:endParaRPr lang="es-EC" sz="1200" dirty="0"/>
          </a:p>
        </p:txBody>
      </p:sp>
      <p:sp>
        <p:nvSpPr>
          <p:cNvPr id="5" name="4 CuadroTexto"/>
          <p:cNvSpPr txBox="1"/>
          <p:nvPr/>
        </p:nvSpPr>
        <p:spPr>
          <a:xfrm>
            <a:off x="327182" y="2078694"/>
            <a:ext cx="8781946" cy="369332"/>
          </a:xfrm>
          <a:prstGeom prst="rect">
            <a:avLst/>
          </a:prstGeom>
          <a:noFill/>
        </p:spPr>
        <p:txBody>
          <a:bodyPr wrap="square" rtlCol="0">
            <a:spAutoFit/>
          </a:bodyPr>
          <a:lstStyle/>
          <a:p>
            <a:pPr algn="ctr"/>
            <a:r>
              <a:rPr lang="es-EC" b="1" dirty="0" smtClean="0"/>
              <a:t>Parroquias donde se realizaron las encuestas</a:t>
            </a:r>
            <a:endParaRPr lang="es-EC" b="1" dirty="0"/>
          </a:p>
        </p:txBody>
      </p:sp>
    </p:spTree>
    <p:extLst>
      <p:ext uri="{BB962C8B-B14F-4D97-AF65-F5344CB8AC3E}">
        <p14:creationId xmlns:p14="http://schemas.microsoft.com/office/powerpoint/2010/main" val="179615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182542" y="188640"/>
            <a:ext cx="7848872" cy="677108"/>
          </a:xfrm>
          <a:prstGeom prst="rect">
            <a:avLst/>
          </a:prstGeom>
          <a:noFill/>
        </p:spPr>
        <p:txBody>
          <a:bodyPr wrap="square" rtlCol="0">
            <a:spAutoFit/>
          </a:bodyPr>
          <a:lstStyle/>
          <a:p>
            <a:pPr algn="ctr"/>
            <a:r>
              <a:rPr lang="es-EC" sz="1900" b="1" dirty="0"/>
              <a:t>4. MARCO METODOLÓGICO</a:t>
            </a:r>
          </a:p>
          <a:p>
            <a:pPr algn="ctr"/>
            <a:r>
              <a:rPr lang="es-EC" sz="1900" b="1" dirty="0"/>
              <a:t>POBLACIÓN Y MUESTRA</a:t>
            </a:r>
          </a:p>
        </p:txBody>
      </p:sp>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368300" y="980728"/>
            <a:ext cx="4491732" cy="5709770"/>
          </a:xfrm>
          <a:prstGeom prst="rect">
            <a:avLst/>
          </a:prstGeom>
          <a:noFill/>
          <a:ln>
            <a:noFill/>
          </a:ln>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980728"/>
            <a:ext cx="3490191" cy="305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1002" y="4293096"/>
            <a:ext cx="3196361" cy="205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98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35405"/>
            <a:ext cx="2232248" cy="7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hQSEBUUEhQWFBQWFhgVFBcYFRgXFRYYFxgXGBgXFxgXHCYeGBojHBUYIC8gIycpLCwsFiAxNzAqNyYrLCkBCQoKDgwOGg8PGikkHyUsMCwpLCwsKSwsLCksLCwqKSwsKi0sLCwpKSwsLCwpLDQsKSwpLCwpLCksLCwsKSwsKf/AABEIALsBDgMBIgACEQEDEQH/xAAcAAACAgMBAQAAAAAAAAAAAAAEBQMGAAECBwj/xABQEAACAgAEBAMDCAYFCAcJAAABAgMRAAQSIQUTMUEGIlEyYXEUI0JygZGhsQczUoKywSRikqLRQ2NzdJOz4fAVFoOjpMLSU1RklLTDxOLx/8QAGgEAAgMBAQAAAAAAAAAAAAAAAAECAwUEBv/EADIRAAICAQMCBAQFAwUAAAAAAAABAhEDBBIhMUEFEyJRYXGhsRQykcHhM/DxBiNCgdH/2gAMAwEAAhEDEQA/APQIx3xODgPXghH2xaZxJWMBxxzMb5mEFkgfGxJiLXjNeAdk4kxvm4gD4zXgHZPzcYJMQhxjoHCCyYSY6EuIgMSKMBJWdh8d3iPGXgJWSXjeI9eMvAOyTGtOONWN6sIdmyMZpxrVjRbDFZ0Rjk451Y5vAI6vGasc44Y4BEnMxoy4jxl4BWdczGtWNY1eAR1qxyTjROOS2ATZ1jDiMvgSbiCglVt3HVV+j9dj5U+BN+44Yg0tiMyX/wAMDxZWSQHXQU9hdV8TRb7gPdhjDlAooDAAk5+JEmwXLw8ele8f81gZ+HnsQfjthio65x9cbEpwK2XYdVP2b/ljhZOwP2f8MAhkJBjoHC0SnEi5jAIPvGXgZMyMSc0YAsi4nxFYInlYEhQCQKHVgo3Ow3Yb+l4h4FxoZmEShdN9g4cbqrimHucAggEEEVtiHxCwOWf4xf76LEfhtqyyfUiP/h4MFEr4HwnxMs+F4OOM3nViQs5odNtyT2VR3Jo7fE7AEhUJSFPjXxPNl5IEg0gv5ntQxIDBdI1Hy2NW4BO3bvao5rAPqAfvGPNUR+IZzmOCIljYZfQzAM4tTqdWFqjSFi4FMRoWyPNfo9gAD0AH3bYKLW6QdrxgbAevGasBHcG68ZqwFeN8zCoNwZrxwz4H5mOC+HQbgnXhX4lzzxZSV4yVZQpBAUsAXQMV1DTekmr2vBokxBxHLrNDJE2wkRkJ61qFXXeuv2YAsUeBc7NJlg00rSFkikBatQ5iEkWANuhrerI6VixaseceFcxLk8w+XkVgCdMaeUiWrdgldZRqLJf6yO12aq9DimV1DKQysAVI6EHoR7sBKfuSA4pvh3jc8ufnV3cxK5VVpRGo0zUBQsewhBJs03XFw1bjFJ8Gv/SMwfWUf7uY/wA8FEU+pdteNczEevA8ueAJUAuw6qu5H1j0X7TfuOAjYWTgabPqCVFuw6qu9fWJ2X7TfuOIhl5JPbOkfsJY/tPsx+zSPccG5fJKoAAAA6ACgPuwDAhl5JPbOlf2EJA/efZm+zSPccH5XJKgACjboAKA+AG2CEjxKq4LGkbRfXEmNAY6VcRJnRy3vxG2V9wOIk4/CdubH9rgH7mo4LTNKehB+BB/LASqIK+THpgebhqN7QDfWAP/ABGGhkGInIwxOKEk/BABal1+Daht7nv8KwsaNgLPT+sjp139oa1/EYtcy+Rvqn8jiCKOkS/2F/hGCyLiVlXPXSxHqtSD74y1fbWNpmwfZIb4GyPjXTD+fhyMbKi/Wt/v6j78CZjgYbqSfrVJXwMgZh9hGHZDahFxea8u/wAU/wB4mJODmoYx/m4f/p4cceIuDtHl3YMCBpsamG2tfovr/BlwBnOIDLQIzFSSsSolsJDUMK2KVrF99vQWdjIW3ga8Q4ssCanPrQ2BNbnrsAO5Ow+666kUmcbmTbQ1ap5hqQ9yBTLCa9zy19FRaTQcFkdhLmhqkNaIWrRH3TmgmmfusO4HtOST5m6TUaOoMdyG9snuT+0em422HQADAFbQrh0qIAoAVj09mnCihoK+Uqo2CCtI+iO53OwkkiDel2D0BBI3BKnYkeuzDsRjpc2ybN5h8bPrsx6/Vej6M+2AhbY65uMEuA48xfv+wg/aDuDt0I7Y4mz6L7TKv1nVfzOEK2HmXGteAU4lGf8AKJ/aB/I46PEI/wBsfmfuGGFhZONXgb5avbUfhHIfyXGfLB6P/s3/AJjAIKDY2HxGDgTMTBqWyFJq1vU/qFI+iPpP0Fbb7gGgbxFw1Mymn6Q2DgkUwNqljfVq3BFlCCT3Vl/AeOMjPHPYdbaUVWoA+bMqosAgn55BYBPNWwzansSheg6ClAFKq+ijt7z3+FDCXxDkuaVeElczEQyFK1AjpqJ8qkWa1EAglTYbZUWwn2fQtMbbj4jFM8HtUk5ClvnVoCu8LdSSABv1vBfhri4lIVmMOhgssIGkRMW0grY1DLs1qFP6tvI21BePAH6yfb6a/hDH/wCrASUWizJk3f8AWNpH7CEj+0+zH7NI+ODYYFQAKAAOgAAA+FdMSY2BhCMAxIseNIMA53j0UTFTqZ1q1UWRYBGomlFgg9b3whjIDHYFD4dcVebxTIx0xhUvtvI/2CgP7rY6GQmmPmDH3ytsPhGAa/srh0FoczcciXo2s+iDV97ewPtbAc3iMjpy4vrnWT9gZAPsZsYnBABcjs3uXyL+BLf3h8MDZagXCqFp9OwokaEbc9TuxwUgbCJPDyF9AlkB066IQirK/sg9RiCTwuR9OM+mqHf7w/8ALDomswf9CP8AeNjuWSheFbG0isTcNlT2GUH+rLIn4BawBmuLZyKvOTd0WMcg2rra6j+HxGH872cKeORUqGuuv/7f/P2Ymitjvw7xF58s7SkFgzpYXSCAimyLO/mPT3YaQUY00m/KvTf6I9MKPCDVlnP+cc/cqf4Y6OciYAmBQTR9kXZ95QffiDXJbuSXLGhXGsKflMI+i6/B9P8ADKPyxny+LtLMv7xf8w+AjwBfpALfIW0mrkiDVt5dYsX8dPcYU+FfD8ZmeVASy8oCUkMqf0aBm5INjmancWbCD3mid4vYNkpalZwDHqV41HWRa6xqasXe+64Y8CzSJEV1IpD9Cyg7xxHoT364CfRB5yahdKjb0O4Prd2SSdyTdnc3gLMcMsVtX7JGtP7JNqfqkYYrMp6Mp+DA/ljGOArK9LldPYj4kun9oDWn7wYD1xBJBZXsTuitt16O/wBvsjqSPX2H2clVV1OQo9SQo+0nbFfjzmVNiJxRqyivJGQBQDeVo2oAAegFChh2LbfY4znAwR5tJJrVqA81b77e4bG1FDy7Y4g4aI+kSUT7ccag7+qqL/s38BgyJjpuMh1H7PmA+MTNqQ+5X/dxggUkkhY6B5rA1tV1qpSPLub3Ue82HZHaaYUCdQ0gWW1eWut30r39MLsp4qy0koijzMbueih+vuBI0k+4GzhZmSM752sZIEcuN3KLPR2lk/ZjsDSgG/U9hh/w+PKCGnjyyI/lA5aiM+4swAJvpsPtxlZ/FIY57Iq66mlj8MlKG6Tqwsn1GNa/div8TyhyOZV+a/yOVliZGkc/JpG9hkJazEx2Ivy3fQDD1sh73/2kn/qxoYM0M0FOJwZsEsMtsiGacsdNEDfa61Dp5j9FPd7TfC7hmlpgASz/AElGkGtqIvaMLsQCaPQ3d4ngypmmIO0UdpIvMZS7MiOp0x15QGG7NR1Gl6Ng3McAiK/NxxxODqR1iTUGqt9gWBBIIsWD1BohyypOiyGnco2AZaUyHSxr0C2oatiSb1Ag7FBRXvY3wzy8QAAUAL2oDf15a9/rdPjgTheWYlwypqWQozAeRioGlwpJJJRl2JoXuW6B5pVBbED1ZiAT8Sa+7pid30KttOir+JvDDsflOX8k6imX9ZzUIpg69HJXylN9SgC7VKR/ox085tBWyvmAa9hDlqNXftltyL6jHoH/AEkm1Evv9BS396tP44pngTMlRMQLNigSavRk13rsNf4YCxPgv1YwHCaLOTyE6VIALL0RR5WKk6izmvKT7IxMvBZX9sr+8zy/3SVX8MFFDywXFjH5bGpouuo9FBtv7K2cVXikKtnWDC7mQe+iIgRY3ojD6HIGOVLex5vKFRVHkO4Ci+/cnCDMm8+f9YQf3kH8sOKoe5SVotmRyaLsqhR6KAPy6/bgygO2B8ucZmZqGIlhDnsx2wuyq+39c/ko/liZjZwRkMofNd7sx2952/DEiPUzMz1Iz10gDVfoztV17q6YGzMsp/yY+HN//TGs7Js3+r/ykw2dsEUc+pyuFUV/5zqYunpIv8wMQ8czQeCIlChPMNEgkaSg+iSDdg4rHjf9Lhy8rZfJxrKyHRLI1lNXRkQKQSR0LXsdq74o836WcyWUSxRaFBpRrB8xUk6ix38vw92JNNc1wXYYZJR9R7d4Y2ycn1pf4Fw24flwVXYeyvb3DFX8DcbjzPDpJIj3m1KfaVtF0wH2Ue+H8PGNESlomACgsfMAuwssWUaQO5PTEL6hkx7nG+w0kAHYYEOUV7tQfiBih8X/AEyRKSIYWl/rF9Cbjtalj91e/D/w742GZy/NSB6BKyb3oZa1AkLVbgg+hHToFGcW6TDPos8anOLUewt8SMBw+YDp81QHa5nP8sHZd1Ee6l2MmlFBIJPLQnewAAFJJPQDuaBR8a4zFLkJAkiMxWFiqurMBbncA3sbHxBwxilLZlY00nlyPJISxB0tEIyoAUgt84jUSNiPW8KTpWdEI36QgZUM+mSPQSCVqVpFNVqFmqIDA0RuDfY0dkciFIq6UEAGqGqrqgOtYrHEAMvmWmaLSqymVpOX5dBVEDtIKOo8yXdiyjSAVUBThBL4qzMrzSRZiTLFgkmWidI2jeEaQSQQRrLE2QSbNGlBKwWTjknLC91IvmelT5TpZUZzGgjsjUA7TBvVtNotlR33wuzWfdGYNHH5bCk5jMSFmC6tITRq7qCQNILAXe2EvhTxPHnZomzHLTMqLTqEnpXVZYL211IysnUUK6MuHfFuEBXkmaJZoiCZE1MHVdJMrR24SyyhiNi1ncEANVJ3I6IJxjTCspkAHMpIZnVQNK6VC0DtuWa9jbE0Old6n+kLjNNFkk253zk9UPmgxJUntrYHUfQd7xbOD5Qxo4KNGpkZkRmDFFIXy2rMANWugG2BHTHm3FOHNn+M5iMSqul4suFN7oK1gN9E+Vzv7ROnYkXbkdY+ODnxK8ty5CcnJnc1OI8pEWAGtekYVB5VfzGkQ+YBdi2mzqogH5huKsJnBHIgsZjzBKKAc1NJDFtNEnSWFOKJI2svFsjLkjmJ4ojJCxgmASUxOjZcKFVtIOqHy6iBftOK6HC3KcMmmtxMsiS81swFVYoFVphzctrkBkIkIZvaTam31AHhhhwKKdKzQnlyN9Rdmss5i+QZlVjM0JaEglldl0lWS6CkMAxUAAhjsp2Nu4RmDNBFIRReNWYejEDUPiGsfZgjx9kcpmssGcg/J2SZQCDqS01eVTbIVatq3qiMVj9G2ZYRSwSHVJFIrgE35MwqyrZPXzF7PqcWaSCxyaT6818Tn1b8yCddBknFuVzni0SoZkVgJFJVygLvdhaKqAE1A3Ht7RCvcjmGYEOBqBF6b00w1KRe/sn8L6EYrmXyhVI5FIZ5GcQgiTVIDcmt9DKY20w3YNUSGoOVXvxAmXyohmlYroZfMaIqPSWYLY0uQqjyAknSKoalnLljhxFB05ihzLs7GFJIgzHVIiPLzDbFh5QwULdEGm3sdI8rnck2Y5CzJJPV1zCzHYk060GIG5AJIHUYoXjLiEk8fOzgaKE75bJg/OP/AJycj2dj0HQGhpu274NFGcsIss5R45HfKuklc3NTMsSMLBKwoqSagQARqG+nUZY86qkRyafv7nq0OWVWsKoPrQvt364p3gsWsxrbmj/8HbD7wjx75ZlllI0uDolXcU4ANiwPKysrj3OB2xXfBWZCxOpIBadAoJALG8kCFB6n3DHVdo4kuaL9wseT95/43wwjGEOQgnINOApaTSNrA5j/AOb/AJnBb5Kev1oH/PurEjOUEpN2S5v9dH8HP4KP54q8hJz2/wD7wq/YrgAfcuHuVysizLzHDjRIejWDcQ21OaHuAwlUf0wf6yx/7xv8MC6nVjXpXzG2Q5rlyZNIB2Cqg23oWykntvib/o1j7Ush/er+ADEPA5NWv4r/AAg/zw9gh7nAceSU5ZHFPgRy8LCSxnU5tZNi7kbcsAkMxBIs/fgbxDw9DANVE832u9XIQtjehdV6jDzNgGZPckn5xYUcbhJy6iiCZXPT+vIf/Nf24izvwr0g+fmtW/1cflJh+w2J9AaxVZWtGI3Jy69N78r9AOuLR/0iiizdeukgevVgB+OJdEc+aDnONHypDM7UFRmskbAks1Wa23O944XNCQhGpAzKCxs6QTuSBua67emPd+Gw5fLZtRl0RkaXmRxDNQiRHcjVpiQsz6abTbCld1O3VXH+g3LBjMJp5kJ1xxIsatRNgFnYaq9PKTXY4UtXOtrfBrrEutAvgrNZLLcSzcGSmZ4ZcsdKMsg0yxatY84F0utgTVaiPi3/AE05yVYsugNQPq5lbapE0lQx9ACSB6gnsKJbwrCuZzWdSEozq5Qlt9UkTCUaVdlIsWD3MrfsjEn6RtMscMbMpW2bSXCAyfNrHqckaKWSV7J+hdMBWKWt0GLHn8rUxdWeZ8M8LZiePmqoSKi3NkOlKW9RAALMBR6DthhmfBeYReUJGOsxl4mV4k81iNnBtDZtRqOoEGwKNX3LcKEeQMKU9QuoKAJzCVam6kBmsEtZ3JPTC+VyXaTM5iZHblFtOVRUY3ab8l2J1koS2gtoorVDHJCMTcy6/NNpuvlXAPm/B6ZPhjXpeUuHZ9IpSy6aSxYGkAep79gLO+XjlkdBIiTxyM8RUoZU1RhCWRrtCDRFUaG9gHFO4z4klngZA4ki1s2vTTumluWGpQob6R070UBCnUCX4kMfynNACZphLGwZFARQFAeJizKGtAjbWaYDy1eOxyio8GO908jb6sE/SBnpRGkUkvJLMIJqZhG9h3SQR2QI/LThmsAkUwCnFY4zxB54kgiVlhegkUqX8n1FSeW2re22B02BQuqXBHEOOkZuFmDSCCHuSCwaxGW1fSWOULZAPls9cETcXTMMq6NMm3m1KQG7EdyAQDdCvTbGbnzyhJKEePf+DR0+jeWLk+wNwThXLUrMiyxE+eMg+Vv20PVTXQj4Hddrhk48xyyMrmBmIiCvIzROoCqZUzA8wNbU4NevfBGQhSaMHbVXuo+6x6G98QNwdgxMZKN61YNdL7N+Y9cYS8QyRm3dfVGhLRwlGhpwjxWk0hgmQ5bND2oJCLb3xN0lU+7f3d8eb8QykkWb4jNGdOYgzHPWwG1RSEtdEbiirX2odDixeIl5sWjNRaiPZkUAlT6g2CPs/HFC4hxaaOZJGnMulTFUl6niN3GzEBmWjW+4+zG5i1j1WOqqX0f+TIej/Dzu7T+h6KfHWaeHnI6iBwNTjUDl21KpSUcqUCtROulBAI2IAwrzvjXJxqRPmGzrhncLl0Eah2AW2zLorUFVQOWi0FHXpiteGfF4ysrPEQAQQ8UnmjmWq0H+tW19COvS8GJLw86ZDlpCqNoXUoAUkllV+XOivVmiQtirujfTBRXVFUk+wFnc202Vao1hfNZoRqirVRRW5BY7tcmYjtu+gemPSfDGVHyrNTL0HJywPq0K6nP2a0X904pTQzT5l866Fytug2069lRNQpaHtMwAFKKoVg7IcclXLpB8pjiq9QyqmfMOzEs7NMTy4ySSbHT7MVLNj8ze3wr+v+Cc8GR49iXLf0LRn+Nx5ORY015mc6+RlhTSIHokBlW447A3ezXTYYHy/AnMgzXEGWXMj9TCN8vlr6aR9J/635miGPhHhUUMZMcfL1e2zEtM57mRzuTfYbYZZwp0FX2vv8MY2s8SlkuOJUvr/B3aXRKDXmO2efcf4ZqLvMxZmHnO3lU3Q93WxXT3lrKbh/CZASmpl0FikcisukyCNWYAEGNyGQ2elDarr0fg3Dllkad91WRhEtbBkOlpT6ta0vZQAep2ReJFI4id6tFa66VGzduu8P4+7Fem1r3PEuqV/wAFeXJCeXYl/d0H+AeLOuWzj5nZlzT6gq2dbhfKtDzW1ADegB2xx4NdVV9ahgXlBBo0AkGogEebYbgb1Z3AIwBwUD5bxCFkdyzJKumZo9FIWMhAYezabgMdVCt8H+FMuJMrMCzKA8r2oF/q0W6OxoEmtsenhk34k/gjMnj2ZmvmXvgPl1xEnytqSySxjemvUTbU5db67C/Uspm7Yo+RlMzRRTM+qwkyglG0vIPLIUVSgcBD9EkIqkAuwwZw7JO8SCAyZNBJKhTSzKjo5A0KSrCGQeYebSCarcVZHIklZw5tG5XsLC4+eX/RP/HF/hiqq39Kv/4hv94+GfyieNgz0wQmGViOmpkZHABHlcFaJJKMdJ1e0FOWe8wD6zOf70hxbGSlyiCxvGlFj7wnHase1p/uoz/PFglkobYrfAw8CaWCkkJ0Y/RjRD9HfdThkc25/wAnfwcf+YDDOacZK9q6m2Pz6D1ST+OD/HAXFZiYor6nUfuNfkRgrLa2nVihRVV13ZDZZoiKCsdqRutdvXA0/ljgGhmGlrKi6J0EX8d/uxGR06eLjBJkeQyty2dhoXft7T/8MeZTtLxTPgBRLbHlo5Kxxwq17lbKiqthZYsPcB6uFIEm9Dk2Pc3zm/4D7sVr9EPC0XKNPYMkh0H1VI9gvus23vtfTGd4hlcIcG74ZOGHHkyNXKkl8L6v9BLwTha5WZZI0Lyvl3+ToVY6Zy6RsrCyKUMbOwrXhzwTjbRrNlczDzkRFZdLK7NHJfkl5vL1HZvNXTY9LZlwmP8Ap3l9kPnKPYhnhf8AB2YfZgXPZAQ5qVQAAyWlfsWzhfdTtP8AZoxwaPO5ZIwk+Ofu6I58jpyfLrgI4HK3yUlwA5d7CgBQdrChdqHQV2AwLmOLJF7e/wBIIBbMFonboANvMaA23wRw41l6/wA5J+BwjimB5kjVRkkSz00RyPGg9K2JruXPrj0aXYw5S7hHAc1JJBEI+UpWMa0KszCwpQKqMNKgGrN7oRWxx3xbKu8Lc1YwrmJGKa2ajPHQBZQD7R2ra++EWZyTRBgqiSM3puPmvASN2QAh9j5rUmyBqU7uZOVHzoZJIOauo0sts76Nwrc0mmKgugaqMZU7Oa5Hhkm2aK1cHFIW8Xg0B1TW8OqoJCvzbIsRUqsgUK+l1YX32NnriTx9mXjzkvLjsvJpLUW6csqoUHcg7jUCOoANsMWzxvHG2S5uWZeU0gDoBQDhWpgu3LkG6sCBYO+4Fz8b8DvmWnkimETmRgBUi6qAB1Mr12FNoJFd8c7yLy7fHJZGXr/6PJ+IIzvmCwAkEOWBHoxZWO4+31xLNwiYqX5TFSAfIQzbXdhTq6HsD3wd4nOnN56PSq6PkqkLWlSAupboaiGY23fri3cI4aTCGEsi3vpOl079mFj91h0xmarO8TT4/tL2N/Q55wg1Ho+v1KrwbiTJkJ2SgYydJBuiy3sO1EdvXHA8QZiJpFWRmC6vLKGZlHkVWDNux8sh0kgDBviksmVzJWlZigahsSEUlgN7JDVv6e7C45SWVTITCjSss1VOzaSXOikgO3nI9o7D7cdPh/4aam86VSfzd0cfiMszmnitfbkm4dxuQCUzMXpC7AsWYMhql30hWLUAK9kYuP6NfD2UzEImkjR5zvKGUFlY3XwXYha2pfUHHmHizKmGIEO+uTyNaNEjoAt6Ufzkagp1N1LGgMMf0X+MGjzcaMQHYiMk7CSPurf119pW7+ZT7V4tnixtyyYeF+nCOHJLJsjDJ1/9PQuMcHyfD85Oz5NHTMwxLBEFWppdbJJGC3lUkPGx6bAt2OFuQny+UyLwSZNRT6zzlHL0VoSV9mtxqWJlQMxZrApw2Lo00mcWNjDF81KsyD5UNaslimHJNGiQR13O+IOHRB+IyiVgm0b8km1d3Rk2J02VOWJvTfcV1MlJuilcCvw/4YyEsmXC6Mwi5Z3LDZDIJgLaL2QQWdQGW1CgfRFKvG0eUyuei5LKsjkLNGo8oBHld62RwaI7ldW1AVeJ+Cx5SPMvDavM3NdhRYGgPLtsPab6zse+Pnx83mM7MhUCOPWGCre2oi2dvakaurMbOK57ZqSlwq5LcTlvTj1LdxfxVI7FItSoux0ggkkdNRAFCwfaHX3Y3wFdcgZVUMrIZWog9a0Xra7BLAXsEf1xBw3Iwxyus8Ws6iVHLaQkEk2AAdjdfunFs4XEvnKJy4/LoXlmM6tOknSQOlGtvptjLnnx4cLxxh26+/1NieBZJRnbu/fj9K/cH4R4gCIYoxzJjK+lb8oDU1uwuty3lHmOk7AeYdcc4GVQzytzJ9hr9kKDqGhFGyr5+5JNmziHgE2jNZpaHthge9MoP3XeGvFOKxkBCbZiFCjqbI6DrXqegA3xncY5+hcur+N/sOGljGTn7sQ8FiJ4pnmU7CBNYsiw0Qo1VGmA+/7zvA+X1wyqfZZ3B941KGHusCvtwt8NS/03OdychGx9fIig/EG/w9+HngKuS/8ApZf4z/hj1um/oL5IxdR/W/UD45x6Ph8rHMcxw8jZiMpIySDUdJMYLctnXVpKlUOmiC3mAunhnxBHmoQ0coloKdVaWKsCVLrQAfZlYLtqRqroPIv0vcVSZ4EQHUgcnUpW1fRpYA76ToNEgX1G25P/AEQ5aXL5ebMSa0gSVJG6gPGIMyCFHRzzJIth9KsXNWqfUdbUpF98RcUAmOXIZmk5egigkSll1at7JOgn1roKUnCvIbTJ/pH/AClOC+GyyZiYPMfNeybaIQx3RSANVDYsbJ3qgawJw0XOn1nP92THTjjtVMzM2RTlaLNEtnB0a4ggXbBSjAyKO0AAvChZqRL7Ko/ui8H5mbbCWP2VHoij7lAw0EmN5pVXWXNKsepz6KDIWP2AHHn2U8OZjJZfLGKdxNM8aBCFIj16pHAV1YDTHq3BHmUdbN3DxQp+TZg7VyN++yl2ex6aMB+Ns2I5sszIZF1ThlVwjEFFBokUdidrW76jHDqoynUIK27oux5NnV8dw7wnkQQZuiFRFlxvQhU+38ZGGq/2VT3458SR3mYaNVDmCffvAq/drbA7fpDy6IKizGwrQIlGkAbb69FelE4WZfxYM5OjGLlAwuIrcMzAmNyHAFA1HYon2G33xnaLQaiOZTlBpL3LM2ohJOpLkacPHzJvtI/54p+YzAXKFm2Cyef3Vmqe/hvi55QXA/13/MfyOKnxzJVFmkN0ytMK6gSLzGr0+cSWvsx6GzhkrDIMyj7oyve/lYH8sZmMurqVbp7iQQQbBUjcMCAQRuCMBQ5SVE5IkDcryFJVV19VZSVOlWWmBA6N6g4HnzGYT6BWv2AZkP7tmUfYFG+HZBwp0mD8XEqIVY61ZlqSgGYKGOiYCgWHVXAF7ihdN69kP8p/pX/ljxfiXHuZHoqMuHHsubsBgQYivMXr6HFmbxzmMrnpo5RHIgkt40O8dqpJjcgE7G6cbnoVGOHW498Kid2lvuVLxpAq8R4iEB35LGx9I+dq7lbJo+/0AxZMlxARZa3YKgAtiaAuh1P3YqHjjxLFLm83LHbB+TFHdhvLGbJVt1o9vh64WZTPycpWkOp39jVuFXcagvQEgnfeh0qzjF1OleZJy4r68I2oataeFv2HXiDjqyLJGik6mBt/mxWlR0Pn+j1KgYOyPi6NG1TQEKerJMfh5UfRZ+qN/QnA/hzg0Z3cMSaK0RTsSAq7bbkE9DspPxi4jwERyl1sHWaDgP0bdSGI0nykEBjtuL6iEY4L2PoY68YlPL6ntXys14kyq5uRXioxBRorfZySbHUeyOvofTFf4DwsRcWynpz4z/e/xGGXC8jpbQb2LEaSfKhokcuw2kUfY1H3EjFky3A4VljJjjkYNHTq0x0h2GlwxkIvfUAB0F7CidDT4nFVGVo75anHqI3Hqem+G44+QgZV1gBSSo1WOxJF2DiHh3AHGZE/zbIwF2CzqVfMMGjNV5hmCCbFAd72o2X4e8h1md121adZIrcGm1dAQymzYKmzuMCJxPLpKtTpMgFMhkcSoSTUiant1Iry7+o6gG3Hp5dLKNvueucYW4m2PQfmMeK8IijjUDUi0WXd1B8sjL3P9XDXO5/LBmCRQsEW2d0LK5KcxUjYK1koNV0QdlAJaxDw+cFCSAojXTKTFASJl1qw5a5ZQsZdGFaw5CH2TivLoXli05UXYcywyvqFrxKMf5WP/aL/AI4IynF43OlHViBZAN7WATtsdyPvGFOa4owMTq0xhdZJX5JjU8tQCpVY1+bTruWDdASDYxK3DuaiTJnBFpOtVeeTMLdey5le1J6EKBsSN9qxp+H4kvzP4cFq8fhFq40jOOwJFzMwZWjUoFYIoLtpJPls1dX1BAq8T8Ly5hQPyGIkdkMnMWV2KMy1fcEodIFBuws1iHhnF0mmgkY8tGSeLU3SOV0eLe6qiSN62fteO4s0uRy+ays7+ZWhmy/LDOtXGWaOhYZGjLsNqqx3x3aPQxyYay9enyr7l+p1ko5Lx9PvYt4NJpz8hBsPw2QCvpFFJvp0+bO+2LD4Ly4ky00bey5lVvg7yqfwvFbmz0acRZkUtG+WzqxaF+iZJyhFkAJoN79ugJrDbw9nmigtZIIgzyAtK6qdpptkDuoPvu622xp4OMVLt+xnama82xrmuHrK0IzUcUkqKEVpcssrnT7TB0zKrJGpJNMl77jUca4jnpJoligRzDEVk1vu+YaMggHUF6myKBGpV8ygVgODjcMTuxkjlkc28hzeVuh7KD5waUXoFArqepJwR/1vh/bi/wDmst/KTHDmz6py/wBuHBkZ9Tnbaxx4H3hl1Itdw2llPqp3H54VcIj+ej/e/wB2+IfCniGISRQKyM0kk1cuRJNK6pZQW0HYVQ7jpg3hMVTR/VY/92f8cbsW2rZKqotMIxI5rEUJrEcsvXCLEDZ+elb1o/lgXLr5F+qv5DGZxrV/crfwnE8KbfZiRB8hOYhEhdD0ePSQelOZFO3wOKlxtZcxlMqXjMbKoZXZ1NycsAmkv5o72WKtpcnSaNWyeSmP1V/ifCOaQ8swNGShmR4igOkKZAzo+9oBbdKUqaHcYqae6Ml2LY7XakU9H1A7FTurK3VGGxVgO6nY/h1BxDkYysUYU0yBSjEdHjIVgw9Ve1Yd1ZT0kGLXxjwu0lzwD52vOnQTqBtv2kHRT39k7URVXlAR2F1u+4IKSxgrZXqNQHKdeopD1jGN6OfzY33XVfD3Mp4vLbXZ9H8fY9A4BmBLlWYCreQEd1IoFT7xXXvse+FHGUBljWv1mXkUn6kiiv8AxDYE8N8WWFJlc0W5b0BbElWRgB7hGgJJA6bi8Cz8UlkniKRmRYhLqWMhnQSFKZi1BjqiI0gg9aVqJxk5oeXNr2Z343vjx3RY8rkBmsnl5FblymCKnA1CtCkq62Na3q2sEGyCLN1fj3CuIDYrcVbtltTM1ftX84grsinr7XbFl8EZxfkscBYCWIyRmNjpkASVwtod/Z0na+uLERjk3NcGh5cW9zXJ4aVQtHGQAQ4pD5WGzdFNMN8XaXOZdc9Pk5o42g5pCsQeZFJIqMCZb1UzE+YmwWXfTYV745b+ire9zwgWenmPT7q+3C/xr4eWbXJEt5jmuNKqLnSl1K3rpFEFjsfL9OsFekd+vn2PGfGWQMOdzEVlgkjKLoEigRdAAde2Dnkvkt9HlJp/d2P4r+Awm49mC2YlLEk6+pJLbAL5r3vy99/XBGVzmqFR3jDL+6SSp/Ej7BjmzxbXBDUK4F04TxTTv3qvyJ/kP3BjniWfLm7qyNXpt3PwoD4fAVWouI6b3I3OGGUV3Pl3H7VhUF9LZqA64yfwr32kYsNHPJP0JsNjn86ncEMKr2lN9QexGHOX4gViZIlU6MwzByCIQuz7Fd3OtmUKvQKAStDAcPAooaMzcxj7MYUmNSB1c/SGw2ND3HG81n1k+cZyIoxvpoDzbKiDpqOk6eygM3Raxo4cPk8t9ex63w7wWWni8+pdRXbuK+Icam1GJNTM4cstppJct5qApQTuyjZgKNnfAeW8OyKhdnsnehRX79rP1dvf2xJwxOZI8rgec9PohRsFUdlAAUD0GG2dnNUNx6HqPge/2/fi+Otljvy3TPSabwbHlSy5Y8Pt7LsccN4qFyUmW3WTmcxKiLlyRTIGA2AUBqK2aPYbsYDNzczltMurMtmBBY5ZlLzrIkkisAUABlJOnYHp2Cbwg15xGN2sjH74iP5nFiy2Zafipky7EfJ15bMACWeQvEscYYFdRZyNR2XQSQQKNMtdkyZdjXxbPO6nS48W5x6XSQHlv0aSjN/J0mjd1Tz+do0RSV1xKSpeTytvQoCTzAFhZ2eycsGuJpJb5nyeORGiEYfRq08yWFJBS/skjYrYOLVHwOBsv8q+VSCTWSGj1a+ddaAJSXaQlQuk6bArSBthD4f4Bzec2YyonlgKLNHMNcpjkR3EiISfOFKHlWBfMAolSJvGpfmMeeCMhRwyFY8usulDAS0GYCjyWjlI8z7R6ggOQT1B+icMxwOKNWKhgNJUjWQCDtpKigR7jYwZwLhz5eNMpOeZeWjmXUv0JLR4mB6hDQ37PXbCziKPChhsmv1LHq8dhQCe7Rlgp9RobuaztfgnxkxOvevubmiyx27J8+xVpc5WdS7IXLy3QH+UjlPTrQ1J07V7sXPw3LAIlEpiDky6demyPlEwOkt/LFHyS82TMSKCbDIoALUqL7R03pXSq7n/AIYtPDuDPOkdatNSWETW5JzOYoAMVjX60jBR/WO2NVaOMtOoylVowdcnnyzUS2PmIFW7jonSKCnU3TSoWyzdqAJxwfDBsblGlld2UxxvHHEoAJKupp2IWqNXIdiFOJ+C+GzCLjCZdiKZxWYzRHpzpFEcf1UjKjt64e5fLhBQLG9yXdnY/FmJPc7dBZoDHHg0EcTdtv5lWn0Mcd7nZHk8gkSgKosCtWlQx+JUD/DCjhP62P6h/gr+eHz9D8DhDw808f1T/AP8cauPhUXZ0lVFgD7YEnk7Y3zMRE2bxajnbIc0Pm3+o38JwxjirAksfzTn+q1fccM1Xc/E4TBIU5mS5CP6q/xPiOJLOImf5w+ulf4pMSNOFHTU3Zbrr0s9h1+7ocSIjEygL6ADcnbb3+gxQPFkSvMskWyu0ay7EczTqYuB1BCxquo+0O2ynD7NSmQ2522IX6IPqB3PvO/pWKp4zWYmNYkBUK7nZGe/Z8ga2tV1G0BYar2q8Sxy2SUhNb/SifhuZGtlPVnCqexYKvl9zWWq+tkDfYteG8Pkg18pFOsg+ZitAA0KVCSdTE3fQ+u5pnDOMxyxsNJEgXzo1sk+4UujLelzYtaptqIO2HPC/wBIjpKsEsEko2jjdFbmu1hVJVzTF7G1gj+tucT1Lx5HuXfsGCOXFwuw1Tw42ss7a9RYsugKhZyCTps3XRbJIBqyKAPy3Pi2SRqH0Xt0+zV5h8FYYfw+YHYqQSpBqwQaI2JH3E40/taFIL1Z7hAbpm+NGh1NHsCRRSoe6d3ZWfEWZnzMKwrFUgkjl1IwICoxs6ZK9emo3RA9z7JRe05D6nNnmaeZQoANpJUdCaG3mPe8FxZLQNrJJtmPtMeln8vQAAAACsdacCSQ5TlLhnhn6WOGFeJkgfr0R1/rGtB6d7Rif+OFsXhKRVDo6l+6lWBO24Fiq9x+/HsXjDhUk6R8kRmSKVZE1khT5XRlLDcWH/ujFN4P4lz0xdUig8gBOqWUA2WGx7+ycVSi74OzFki4eooGf4bMqnXG6gdSFYr3rf7MPuDZh2hCMVZdOkGyxA9GSiRXrpPT7cXReJcR/wDY5U/9vL/hgPPcPzE/6zK5K/XmzX/Dvit4pVwdGDVfhpbsUq+oDGwNF5NYGk8uFTI7irbS4pV7C963NbUc4zwhsyo0umWEe8EKJK6D3SHl/OO1DU5vp0rDTJ5XMwrUcOTW/a889n4mt8Q8W45nYApMGWkLNpAR5r2F35gNsOOKS7F2o8RnqmvNn06LsV3gylnMQISdf8g9qW/0TN7X1Tv6Guk2YmIOkg8y60EHXZ6DT1N9q69sZxHgU/EAmYIghNEVqkJIBIBPlPpYo9CMOoZM8iKzSZWTlIwDSGbUo3LMSALOnazvQP7TFq56VSd0d+m/1DmwQePcn2TfVC3I8Ony78yMa2O5Bjm0qT7xH2oD0Pw6xeEeLycPmYzRtoZo5OYquyh42YgsdN6SHZTtqFggGqw44Tx/PTavmcsmkKbZpR7XahZBoG/sw4V82RuMrf8A25w/wyTfHUycmpU/zSLOvjfhzN8oCs2YCVpWF3m9NNAVq7XfQ1dHFN4d4wzMOczGZ+TyMZ2HzeiXQI41qJSRHYcV1ArzkbdcEr8rUUoyij3CcfgDjsPm+/yQfZmD/PEvJfcq83H7k0XHHlzD5jMIVYxpGipDmW0KrOxW2iF2WU37ugAwJ4pzqSZWQLzVdVZ42MEwCsqm7Yx0AV1Kb7H4ETN8ronVlNgTWifsLr28V7hmdzvE45YNGXhVot2IlunOny0x3+O2H5faiyOaNWmT+CsvLJkZYliEcbp827IUaRpEYW25DgDT5htRArrh1wXNvw+LQ0MXq39IAr5ydtXlibYiQKNh+rOLTwjh3Jhij68uNI/joULf4Y7zfCI5GDOCa6C9vS/Xp7636Xvi/bxRw+a9zkhF/wBdpT0yyD1ueTy1V6v6MK9ofiegOCF49mj1jgX/AGr/AH7phhLwCM9LUaaKqSoO5NkruTufvxuLgiKWKitVXe/sqFHX3AfHC2obzS9xYvFcyQQzx72PLAR1+vK2OspPTRg7EArqvytsoFdwxo+U37iezJuFjED5EbgrYPagQfiDiSSXQrlOUuoU0t/zxJEt4W6GTpZX06uvwJ9se47+l9MM8lICAQQb6Ht//cMiT5lPm2+FfiBg9F64CzW8ZHvUfe6jDAYiyxFTVGZi26gqF9G2LG7+j7XTrt9E7YlGXwxGWGJFywGJWVNWBQ5PuRiZskpFEAj0O4+47YMCY7VcFjURBD4XCMxjcokjrJKgRPnChtQ71rK3Rq7PcmzbD/omM+0int7IG3TsMMdGB3csSqbVs7/sn9lb2L/gvfelMS2m+pqKNV8iAAAVsBpT0FdL3uvtPUX3lcmqAhR1Opj1ZmoAsx7saG/uAFAACWGAKAAKA+0+8kncknck7m98S4QURFMRtHgk45fDE0L2yvmFeo/PFN8M8KUBiBR5aBjv1EmYv4dMXwjfFS4DIGaVVIO4RgCPJpmzWq66Gq2ODuhJVGR23Dydxe/TEfyF/TFlCYwx4nZTRWxkW/5BxW/FxMej1CSuPj82F/HHo/ycemPMvHfFIjnRCpsoIo2/ZDNMGdSfWtF/aOoNSjNJ2yUccp9FY24XkdMSqAaUBf7IA/lhD4vneCPZDTMLJB00pDENXY0B17nHo3B8keWNQA74Ytw1SCGAYHYg9PuxBt9iWOlJOSv4HnPg3PRTIqA1Nuzp3Y9Sy/tLQG3UBaPSzafkDfst92DOFeCsplpjNDCEkogEFqAbrpBNC+nTDusRTf8AyLMsYOV400viVc5I+h+7GhkSexxaCmNaMSsq2Fch4cSD17gjAXgeLZDpq8nlyTX0m1kj+7i0PBThx6gMPUXsfiMJPBSAIRfsxQR/2RL9x3OIPqi2CqMkWMRDHRhGO1GOqwwog5OOTHgmsaIwrDaClcckYKZMRtHh2RcQSSEVgN4CDqTZu/dW+sP5jce8bYZsmI2y/ph2QoGjzutdNEPqjJXvQkQswP0lAvcdO4B2w8jaxhJLktXUd7BBog+oI3B94x3l886eVxfowA3+su1H3jY10XumTTD1GOgmNY2pwEqNhMbrGxjMIZxPGxACtpBPmI9qvRfQn17dt6IkjiCgAAADoB0GNA4kGAZrGVjeMOADlhjisbOMwARMMLOHcAWGaWUMzNISaOkBQXeShQF+aVtzZ3A7Yb40RgFRHWNcvHeMwxUA8WyDyQSJHIYnZSqyDqhPcVv92++2+Kf4R/RdyJOdmykjr+rRbKJveq2AJb7BWL/jAcJpN2WRySjFwT4fU0IsScvGYwHAQo1oxrTiUY5bAOjisYBjeMGARp4wRRHXY4XcC8OrluZpYtzH1bqorrsSo8xtmOo2TY9MNzjk4CRgXHWNY2MAjVYzGE4wYAN6cctHjoHGXgGRMmOSmOz1xhwESEx44ZPXBBxHJhkWj//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g8GEBIRBxAVEBIREBAVExgUEREYFBAYFhAVFRUSFRkXHTIqFxkvGxkSHy8gLygrLCwsFx4xNjArNTItLCkBCQoKDgwOGg8PGiokHiQ0NDQ1NS01LCwvMi8wLCksNSwvMiw0LCkqLCwsLCwsNCwsMCwsLCwsLCwsLCwsLCwsLP/AABEIAMIBAwMBIgACEQEDEQH/xAAcAAEBAAIDAQEAAAAAAAAAAAAABwMGBAUIAgH/xABHEAACAgADAwYICQoGAwAAAAAAAQIDBBESBQYhBxMxQVFhFSIyVHGBk9EXIzQ1cnSRs9IUJDNiY3OhscHDQlJTkqKygqPC/8QAGgEBAAMBAQEAAAAAAAAAAAAAAAMEBQECBv/EADMRAAICAQICBwYGAwEAAAAAAAABAgMEERIhoQUUMTNBYXETIjJRUrEVgZHB0fBC4fEj/9oADAMBAAIRAxEAPwCxAAAAAAAAAAAAAAAAAAAAAAAAAAAAAAAAAAAAAAAAAAAAAAAAAAAAAAAAAAAAAAAAAAAAAAAAAAAAAAAAAAAAAAAAAAAAAAAAAAAAAAAAAAAAAAAAAAAAAAAAAAAAAAAAAAAAAAAAAAAAAAAAAAAAAAAAAAAAAAAAAAAAAA4m09qU7HrduPmq4R631vqikuLfcic7X5X7JtrY9MYx6pW5yk+/TF5R+1k9WPZb8KIbb4VfEyogh13KPtS5/KdP0aqV/wDJ8Q5QtqQ6MXJ+mFT/AJxLf4bb81z/AIKv4hX8mXQEh2dyt4zDtfl8K749fDm5+px4f8Sh7t734XeeL/I5ONkVnKueSnFdq/zR7168ivbiW1LWS4E9WTXbwi+J3YOr3o2lPZGDvvwuWuuCcdSzWeuK4rr6WS/4WNo/sfZP8QpxZ3LWJ23JhU9JFkBG/hY2j+x9k/xD4WNo/sfZP8RN+HXeRD1+rzLICN/CxtH9j7J/iM1PK7joP42qia+jZF/ap/0D6Pu8h1+rzK8DSd3+VPDbVkq9oQ/JpyeSblqqb7HLJafWsu83Yp2VTrek1oWq7I2LWL1AOh3pxWO2dDndk6JwivjIyrblH9dZPiu1dXT6NM+EfHfsvZv8RUnkRg9JamxjdF3ZMN9bjp6/6KiDT9y96sRt+2yGN0ZRq1LTBp564rt72bgSQmprcipk408az2c+3yAAPZWAAAAAAAAAAAAAAAAAAAAXSvSgCIcoO8Utu4ucYy+JolKutdTaeU7PS2vsSNYMmKg6pzVnlKck/SpNP+JjPra4KEVFHy9k3OTkzZdgcn+N3hrVtChXW89MrJNa8nk3FRTbWfDMbd5PsdsGDtujGyuPlSqk3oXbJNJpd+WRtG5/KXhsFh6sPtWMq3VFQU4x1QlFdDaXFPLuefSbpg95MBthacPiKrNSacXJKUk1k1plk3w7jMtyciub1jw/viaNeNRZDhLj/fA8/HI2dtCzZVsLsJLTOuScX/NPtTWaa60yn4Lkfw9cm8dfZNZtqMEoJLPgnJ5t8Muw2nZm6mB2Pk8Fhq4yX+JrVP8A3TzaJLOkKktEtSOvAt11b0Oq3k2nHbOxbr6k4qzDxeTzzi+cipR9TzWfX0kULxv5824r90vvIEHHR2myWnz/AIHSGu+OvyB2tO6mPxMYzowl0oyipRark1JNZpp9mR1R6C3X+Q4T6rh/uok2XkOhJpdpFi0K5tNkOxe7mNwEXLF4W6EV0uVU1Fel5cDrj0sef97KKsNjsTDBZKuN81FLojx4xXcnqXqPGJlu9tNHrKxVSk0zqSy8mG3ZbXwjrxL1Tw0lDN9Lg1nXn6MpR9EURopPI1F54t9WWHXrztZ3PinS2/A5gyatSXiU00LfLcnLViNkx7XZWl9s4L+cfWuw5W8nKTDd3Ezw88NKxwUHqVsUnqgpdDj3nWfDLV5nP20fwGFLAsuh8PD8j6HG6VWHbujL1XHj5HzyYfKLv3H9yJSDQ9x9uYfbuNvswOHlh26M5rXGUZPnYeMkktL7TfCvCidC9nPtLedmV5tvtq+xpAAHspAAAAAAAAAAAAAAAAAAAAAEl5Stzp4O2eMwUXKqx6rUl+im/Kk/1W+OfU2+40M9KtZ9JqO3OTLA7Wblhk8NN9daWhvvg+C9TRr42eoxULP1MvIwXJuVf6EYPzpN22jyTY7C5vByrvXVlLRL7J8P+RrG0thYrY/zjROrscovS/RJcH9pqQvrn8MkZs6bIfEmZtlb043YuX5DiJxiv8LeqH+2WaKJutypV7RlGrbUY0zeSjZH9FJ9kk/Iffm16CTgjuxq7VxXH5nurJsrfB8C77+fNuL/AHS+8gQgpGzduy2vsHFwxD1Tw8IwzfS4OcHW39ko/wDiibkODW61KD8H+yJs2ascZLxQNuwPKfjtn1V1Uxp01QhCOdc28oxUVn4/TkjUTt7d0sdVSsQ8PN1SgpqUdMvFazUmottLLtRatjXLRWafmVqpWR1cNfyOxx/KXtLHJxVsak1k+ahGL9Unm16mau3n0g+6dGpc/q05rVpy1Zd2fDM7CuFa91aHmU5TfvPU/K63c1GtOUpNJJJttvgkkully3E3be7WEUMR+lslrt/VbSShn15L+LZwNwdk7LUOe2JnbYuEpW5c7U2vJ09EOviunjxZuJi5uU7P/NLReZsYeMoe+3qyJcpvznd9Gj7mBqxtPKb853fRo+5gasa+P3UfRfYyb+9l6s33ke+VX/Vv7sCskm5HvlV/1b+7ArJiZ/fM2cHuUAAUS6AAAAAAAAAAAAAAAAAADHffDCxlPESUIRWcpSaUYrtbfQZDDjMJHH1zqvWcbIShL0Si0/XxOrTXicfZwNS2tyqYHAZrBKWJl+qtMP8AdL+iZpm0+VLH45/m7jRBNPKtZyeT6HOXH7MjXdubGt2BfOjFrxovg+qcX5M49zX9UcE+ipxKYrVLX1MG3Kub0b09D0fgcbDaVULcM84WQjKPoazy9PV6jLZXG6LjalKMlk00mpLsafSiE7u77YvdlacJJTrbz5uxNxT63HJpxfoZ3WM5XMbfFxw9VVTa8pKcmu9KTy+1Mzp9H2qXu9hfjn1uPvdp0O+ezatkY6+rBcK4yi0s/I1QjJw9TbXqOlPq66WIk5XScpSbcm3m5NvNtvrZ+Qg7Wo1pttpJJZttvJJLrZuQTjFJsxptSk2kbbutW/Bm1ZdXN4ZetWSf8mjUSs3bvPdvYWIru/Szr5y3ulKyvxfUlFelMkxWxrFY5yXz/ZFjIg4KEX8v3YPQW6/yHCfVcP8AdRPPp6C3X+Q4T6rh/uolXpP4I+pY6O+KRKuUbdjwDiecw0cqL25RyXCEv8dfcutdzy6jUj0HvHsOG8WGnRfw1LOEv9Oa8mf9H3NkBxmEngLJ1YmOmdcnGSfU08mTYWR7WG19qIsyj2c9y7Gc3d3b1u7l8bsLxy4Tjnwsi+mD/o+ppMvmz8fXtOqF2FeqFkVKL7n1Psaeaa7UzziUPkp3m/J5vBYp+LY3KnPqnl40PWuK70+08Z+Pvj7Rdq+x7wb9stj7H9zpeU35zu+jR9zA1Y2nlN+c7vo0fcwNWLeP3UfRfYqX97L1ZvvI98qv+rf3YFZJNyPfKr/q392BWTEz++Zs4PcoAAol0AAAAAAAAAAAAAAAAAAGDHY2vZtc7cXLTCtZyeTeSzyzySzZnOi35+bcX+5f/aJ7hHdJJ+J5m9sWzXt5du7D3orUMZidMo56Jxqu1wz6V5HGPav5PiTTaWBqwkvzPEwxEc+DjC2EvXGcVl6mzLhdhyxFUbbLaqozlZGvnJSjzsoJOSTUXGPlRWcnHNs4i2dc1CSpsysz0Pm55WZLN6Xl43Q+jsPo6ao1cIyennp/B8/dZK3jKK18jADNLA21y02VzjLJtqUJppJtSk1l0JqWb6smZnsm1SaUZOEbuadirt5tS16eL05rq4Zau7PgWdyK+1mDC0LESyssjUuuU9eS9UItv7Cg7p3bD3batuxfP3rok6L1Gv8Adx0cH+s+PoNBs2fbXFzdcnXGbjr0T0Zp5Zamv4dJk2dsi7amf5NBuMY2OUtMtEdFcrGnJLJPKLyXa0QXQVkdHJpeWhNVN1y4RTfmU7e3fjZ+08DiKsHfqsnWlFc3cs3ri+lxyXBMkpluwlmHUZX1zhGazg5QklNcOMW14y4ro7TsMVu7Zhq5T5yqbhXRZZCLs11wuUHW3qgk/Lh0N5ZnKaoULbF9v/Dt1k7nq12HVFi2Dv8AbNwWFw9eIxGmddFMZLmrnk41pNZqPHiSfwTiFPm+Yt15J6eas1ZN5KWnLPLPhmfXgXE6ITVFmmyydcMoSblOOWqCS45+6XY8uX013JKTFNs6W3FFl+EfZfnP/qv/AAGg8ouP2ftqcMRsi5SteULY83bHWkvFnnKKWa8l92nsNUezb1rzps+K/SfFz+L+nw8X1n3Tsu3EVqyiOtO11qMVJzbVetvJLoyIqsSuqW+MnyJbMqy2O2UVzOIfVVsqJKVTcZRacWumLTzTXfmcqWxsTCE5zosUa5whNuElolJZxi0+Kfvj2rP4lsvEQk4SosUox1Si6p6or/M1lwXTxLu5PxKe2S8Dlbybae8GId81plOulTXVqjVGMmu7NNr0nWHJey8RFwUqLE7G1D4qfxjXSo8PG9R+PZt61502fFfpPi5/F/T4eL6zkdsUkuw7LdJts3Xkef51f9W/vQKySXke+V3/AFZ/fVlaMDP75m5g9ygACiXQAAAAAAAAAAAAAAAAAAdFvz824v8Acv8A7RO9PmyuNycbUpJ9KaTT9KfSeoS2yUvkeZx3RaIRsPeOvY8NMo2SeqTlBXLmMSmklG6uUWuHHiuLT6nxOVXvoqubcK2pRjUpaXVFZ1YOeHhJSUNTfjauMvF4pdOasngnDeb1exr9w8E4bzer2NfuNN5tberhzM9YdiWilyIVTvC6sNzDjnNNxVmriqZWRtnTl32RUs/1prrOfid7a8TYrZV2RnG2ySUbkoOM8e8XlNafGlm3HseUX1ZOzeCcN5vV7Gv3DwThvN6vY1+4POrf+HMLDmv8uRE8TvNC+E8q5KyWHso8tc2oSxLu1tZZ6+OXTln43cY9nbwV4SqELYScqo4yMdM4qMliaebbmmuldPeslwy43DwThvN6vY1+4eCcN5vV7Gv3Dr1emmzmc6nPXXdyIht/eSO2Y5Qg4arecmvitKlzahlHTBN9fGTbyyXVm88d9Z5pWRc64RwDqhKzOFc8NzSc0suCkoWJ5f6nXkWjwThvN6vY1+4eCcN5vV7Gv3Dr1emmzmd6nZrrv5ET2hvRHEwsrojJRnTKtZumOlyxdd8nlXBJrxMu1tt9xmt3sqxNmu+mXyjGWpa4tJYiiFfFNeM4ygpZPxZJtNFm8E4bzer2NfuHgnDeb1exr9w67X9HMdTs+rkRu7e+q9WqVUspQjGEdVSjFrBQw2tOME4PxU3paUl4rWR12y9vrZ1Tr0NtvEvNSSy53CSoXV1N6v4F18E4bzer2NfuHgnDeb1exr9wWdWlps5h4c29d3Ii2G3sjQ4SlU3KqWzpx8dZSeEqlW1LhwTUm12NLpMWO3ljfVZVh4yUZUQqi26o5JYl3y8WqCWTbyy7c3nxyVu8E4bzer2NfuHgnDeb1exr9w69Xrrs5jqdmmm7kRdb2wnZZK+qUo2Xc4lrT0fmttC4NZSy1xeT4NRyayMl+99V6tUqpZSgowjqqUYtYKGG15xgnB+Km9LSkvFayLJ4Jw3m9Xsa/cPBOG83q9jX7jnXa/o5neqWfVyJhyPP87v+rP76srRhowVWGeeHqhBtZNxhCLa7OCMxTyLvbT36aFqir2UNuoABXJw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36512" y="523999"/>
            <a:ext cx="7848872" cy="384721"/>
          </a:xfrm>
          <a:prstGeom prst="rect">
            <a:avLst/>
          </a:prstGeom>
          <a:noFill/>
        </p:spPr>
        <p:txBody>
          <a:bodyPr wrap="square" rtlCol="0">
            <a:spAutoFit/>
          </a:bodyPr>
          <a:lstStyle/>
          <a:p>
            <a:pPr algn="ctr"/>
            <a:r>
              <a:rPr lang="es-EC" sz="1900" b="1" dirty="0" smtClean="0"/>
              <a:t>5. ANÁLISIS DE LOS RESULTADOS Y PROPUESTA</a:t>
            </a:r>
            <a:endParaRPr lang="es-EC" sz="1900" b="1" dirty="0"/>
          </a:p>
        </p:txBody>
      </p:sp>
      <p:graphicFrame>
        <p:nvGraphicFramePr>
          <p:cNvPr id="3" name="2 Tabla"/>
          <p:cNvGraphicFramePr>
            <a:graphicFrameLocks noGrp="1"/>
          </p:cNvGraphicFramePr>
          <p:nvPr>
            <p:extLst>
              <p:ext uri="{D42A27DB-BD31-4B8C-83A1-F6EECF244321}">
                <p14:modId xmlns:p14="http://schemas.microsoft.com/office/powerpoint/2010/main" val="1334683150"/>
              </p:ext>
            </p:extLst>
          </p:nvPr>
        </p:nvGraphicFramePr>
        <p:xfrm>
          <a:off x="2137048" y="1772816"/>
          <a:ext cx="4608512" cy="3528395"/>
        </p:xfrm>
        <a:graphic>
          <a:graphicData uri="http://schemas.openxmlformats.org/drawingml/2006/table">
            <a:tbl>
              <a:tblPr firstRow="1" firstCol="1" bandRow="1">
                <a:tableStyleId>{5C22544A-7EE6-4342-B048-85BDC9FD1C3A}</a:tableStyleId>
              </a:tblPr>
              <a:tblGrid>
                <a:gridCol w="1301533"/>
                <a:gridCol w="1402402"/>
                <a:gridCol w="1904577"/>
              </a:tblGrid>
              <a:tr h="386225">
                <a:tc>
                  <a:txBody>
                    <a:bodyPr/>
                    <a:lstStyle/>
                    <a:p>
                      <a:pPr algn="ctr">
                        <a:lnSpc>
                          <a:spcPct val="115000"/>
                        </a:lnSpc>
                        <a:spcAft>
                          <a:spcPts val="0"/>
                        </a:spcAft>
                      </a:pPr>
                      <a:r>
                        <a:rPr lang="es-EC" sz="1400" dirty="0">
                          <a:effectLst/>
                        </a:rPr>
                        <a:t>EDAD</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FRECUENCIA</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PORCENTAJE %</a:t>
                      </a:r>
                      <a:endParaRPr lang="es-EC" sz="1400">
                        <a:effectLst/>
                        <a:latin typeface="Calibri"/>
                        <a:ea typeface="Calibri"/>
                        <a:cs typeface="Times New Roman"/>
                      </a:endParaRPr>
                    </a:p>
                  </a:txBody>
                  <a:tcPr marL="44450" marR="44450" marT="0" marB="0" anchor="ctr"/>
                </a:tc>
              </a:tr>
              <a:tr h="314217">
                <a:tc>
                  <a:txBody>
                    <a:bodyPr/>
                    <a:lstStyle/>
                    <a:p>
                      <a:pPr algn="ctr">
                        <a:lnSpc>
                          <a:spcPct val="115000"/>
                        </a:lnSpc>
                        <a:spcAft>
                          <a:spcPts val="0"/>
                        </a:spcAft>
                      </a:pPr>
                      <a:r>
                        <a:rPr lang="es-EC" sz="1400" dirty="0">
                          <a:effectLst/>
                        </a:rPr>
                        <a:t>22 - 25</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7</a:t>
                      </a:r>
                      <a:endParaRPr lang="es-EC" sz="1400">
                        <a:effectLst/>
                        <a:latin typeface="Calibri"/>
                        <a:ea typeface="Calibri"/>
                        <a:cs typeface="Times New Roman"/>
                      </a:endParaRPr>
                    </a:p>
                  </a:txBody>
                  <a:tcPr marL="44450" marR="44450" marT="0" marB="0" anchor="ctr"/>
                </a:tc>
                <a:tc>
                  <a:txBody>
                    <a:bodyPr/>
                    <a:lstStyle/>
                    <a:p>
                      <a:pPr algn="ctr" rtl="0" fontAlgn="ctr"/>
                      <a:r>
                        <a:rPr lang="es-EC" sz="1400" b="1" i="0" u="none" strike="noStrike" dirty="0">
                          <a:solidFill>
                            <a:schemeClr val="tx1"/>
                          </a:solidFill>
                          <a:effectLst/>
                          <a:latin typeface="Calibri"/>
                        </a:rPr>
                        <a:t>6</a:t>
                      </a:r>
                    </a:p>
                  </a:txBody>
                  <a:tcPr marL="9525" marR="9525" marT="9525" marB="0" anchor="ctr"/>
                </a:tc>
              </a:tr>
              <a:tr h="314217">
                <a:tc>
                  <a:txBody>
                    <a:bodyPr/>
                    <a:lstStyle/>
                    <a:p>
                      <a:pPr algn="ctr">
                        <a:lnSpc>
                          <a:spcPct val="115000"/>
                        </a:lnSpc>
                        <a:spcAft>
                          <a:spcPts val="0"/>
                        </a:spcAft>
                      </a:pPr>
                      <a:r>
                        <a:rPr lang="es-EC" sz="1400" dirty="0">
                          <a:effectLst/>
                        </a:rPr>
                        <a:t>26 - 30</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16</a:t>
                      </a:r>
                      <a:endParaRPr lang="es-EC" sz="1400">
                        <a:effectLst/>
                        <a:latin typeface="Calibri"/>
                        <a:ea typeface="Calibri"/>
                        <a:cs typeface="Times New Roman"/>
                      </a:endParaRPr>
                    </a:p>
                  </a:txBody>
                  <a:tcPr marL="44450" marR="44450" marT="0" marB="0" anchor="ctr"/>
                </a:tc>
                <a:tc>
                  <a:txBody>
                    <a:bodyPr/>
                    <a:lstStyle/>
                    <a:p>
                      <a:pPr algn="ctr" rtl="0" fontAlgn="ctr"/>
                      <a:r>
                        <a:rPr lang="es-EC" sz="1400" b="1" i="0" u="none" strike="noStrike">
                          <a:solidFill>
                            <a:schemeClr val="tx1"/>
                          </a:solidFill>
                          <a:effectLst/>
                          <a:latin typeface="Calibri"/>
                        </a:rPr>
                        <a:t>13</a:t>
                      </a:r>
                    </a:p>
                  </a:txBody>
                  <a:tcPr marL="9525" marR="9525" marT="9525" marB="0" anchor="ctr"/>
                </a:tc>
              </a:tr>
              <a:tr h="314217">
                <a:tc>
                  <a:txBody>
                    <a:bodyPr/>
                    <a:lstStyle/>
                    <a:p>
                      <a:pPr algn="ctr">
                        <a:lnSpc>
                          <a:spcPct val="115000"/>
                        </a:lnSpc>
                        <a:spcAft>
                          <a:spcPts val="0"/>
                        </a:spcAft>
                      </a:pPr>
                      <a:r>
                        <a:rPr lang="es-EC" sz="1400">
                          <a:effectLst/>
                        </a:rPr>
                        <a:t>31 - 35</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9</a:t>
                      </a:r>
                      <a:endParaRPr lang="es-EC" sz="1400" dirty="0">
                        <a:effectLst/>
                        <a:latin typeface="Calibri"/>
                        <a:ea typeface="Calibri"/>
                        <a:cs typeface="Times New Roman"/>
                      </a:endParaRPr>
                    </a:p>
                  </a:txBody>
                  <a:tcPr marL="44450" marR="44450" marT="0" marB="0" anchor="ctr"/>
                </a:tc>
                <a:tc>
                  <a:txBody>
                    <a:bodyPr/>
                    <a:lstStyle/>
                    <a:p>
                      <a:pPr algn="ctr" rtl="0" fontAlgn="ctr"/>
                      <a:r>
                        <a:rPr lang="es-EC" sz="1400" b="1" i="0" u="none" strike="noStrike" dirty="0">
                          <a:solidFill>
                            <a:schemeClr val="tx1"/>
                          </a:solidFill>
                          <a:effectLst/>
                          <a:latin typeface="Calibri"/>
                        </a:rPr>
                        <a:t>8</a:t>
                      </a:r>
                    </a:p>
                  </a:txBody>
                  <a:tcPr marL="9525" marR="9525" marT="9525" marB="0" anchor="ctr"/>
                </a:tc>
              </a:tr>
              <a:tr h="314217">
                <a:tc>
                  <a:txBody>
                    <a:bodyPr/>
                    <a:lstStyle/>
                    <a:p>
                      <a:pPr algn="ctr">
                        <a:lnSpc>
                          <a:spcPct val="115000"/>
                        </a:lnSpc>
                        <a:spcAft>
                          <a:spcPts val="0"/>
                        </a:spcAft>
                      </a:pPr>
                      <a:r>
                        <a:rPr lang="es-EC" sz="1400">
                          <a:effectLst/>
                        </a:rPr>
                        <a:t>36 - 40</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8</a:t>
                      </a:r>
                      <a:endParaRPr lang="es-EC" sz="1400" dirty="0">
                        <a:effectLst/>
                        <a:latin typeface="Calibri"/>
                        <a:ea typeface="Calibri"/>
                        <a:cs typeface="Times New Roman"/>
                      </a:endParaRPr>
                    </a:p>
                  </a:txBody>
                  <a:tcPr marL="44450" marR="44450" marT="0" marB="0" anchor="ctr"/>
                </a:tc>
                <a:tc>
                  <a:txBody>
                    <a:bodyPr/>
                    <a:lstStyle/>
                    <a:p>
                      <a:pPr algn="ctr" rtl="0" fontAlgn="ctr"/>
                      <a:r>
                        <a:rPr lang="es-EC" sz="1400" b="1" i="0" u="none" strike="noStrike">
                          <a:solidFill>
                            <a:schemeClr val="tx1"/>
                          </a:solidFill>
                          <a:effectLst/>
                          <a:latin typeface="Calibri"/>
                        </a:rPr>
                        <a:t>7</a:t>
                      </a:r>
                    </a:p>
                  </a:txBody>
                  <a:tcPr marL="9525" marR="9525" marT="9525" marB="0" anchor="ctr"/>
                </a:tc>
              </a:tr>
              <a:tr h="314217">
                <a:tc>
                  <a:txBody>
                    <a:bodyPr/>
                    <a:lstStyle/>
                    <a:p>
                      <a:pPr algn="ctr">
                        <a:lnSpc>
                          <a:spcPct val="115000"/>
                        </a:lnSpc>
                        <a:spcAft>
                          <a:spcPts val="0"/>
                        </a:spcAft>
                      </a:pPr>
                      <a:r>
                        <a:rPr lang="es-EC" sz="1400" b="1" smtClean="0">
                          <a:solidFill>
                            <a:schemeClr val="tx1"/>
                          </a:solidFill>
                          <a:effectLst/>
                        </a:rPr>
                        <a:t>41 - 45</a:t>
                      </a:r>
                      <a:endParaRPr lang="es-EC" sz="1400" b="1" dirty="0">
                        <a:solidFill>
                          <a:schemeClr val="tx1"/>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400" dirty="0">
                          <a:effectLst/>
                        </a:rPr>
                        <a:t>23</a:t>
                      </a:r>
                      <a:endParaRPr lang="es-EC" sz="1400" dirty="0">
                        <a:effectLst/>
                        <a:latin typeface="Calibri"/>
                        <a:ea typeface="Calibri"/>
                        <a:cs typeface="Times New Roman"/>
                      </a:endParaRPr>
                    </a:p>
                  </a:txBody>
                  <a:tcPr marL="44450" marR="44450" marT="0" marB="0" anchor="ctr">
                    <a:solidFill>
                      <a:srgbClr val="FFFF00"/>
                    </a:solidFill>
                  </a:tcPr>
                </a:tc>
                <a:tc>
                  <a:txBody>
                    <a:bodyPr/>
                    <a:lstStyle/>
                    <a:p>
                      <a:pPr algn="ctr" rtl="0" fontAlgn="ctr"/>
                      <a:r>
                        <a:rPr lang="es-EC" sz="1400" b="1" i="0" u="none" strike="noStrike" dirty="0">
                          <a:solidFill>
                            <a:schemeClr val="tx1"/>
                          </a:solidFill>
                          <a:effectLst/>
                          <a:latin typeface="Calibri"/>
                        </a:rPr>
                        <a:t>19</a:t>
                      </a:r>
                    </a:p>
                  </a:txBody>
                  <a:tcPr marL="9525" marR="9525" marT="9525" marB="0" anchor="ctr">
                    <a:solidFill>
                      <a:srgbClr val="FFFF00"/>
                    </a:solidFill>
                  </a:tcPr>
                </a:tc>
              </a:tr>
              <a:tr h="314217">
                <a:tc>
                  <a:txBody>
                    <a:bodyPr/>
                    <a:lstStyle/>
                    <a:p>
                      <a:pPr algn="ctr">
                        <a:lnSpc>
                          <a:spcPct val="115000"/>
                        </a:lnSpc>
                        <a:spcAft>
                          <a:spcPts val="0"/>
                        </a:spcAft>
                      </a:pPr>
                      <a:r>
                        <a:rPr lang="es-EC" sz="1400" b="1" dirty="0" smtClean="0">
                          <a:solidFill>
                            <a:schemeClr val="tx1"/>
                          </a:solidFill>
                          <a:effectLst/>
                        </a:rPr>
                        <a:t>46 - 50</a:t>
                      </a:r>
                      <a:endParaRPr lang="es-EC" sz="1400" b="1" dirty="0">
                        <a:solidFill>
                          <a:schemeClr val="tx1"/>
                        </a:solidFill>
                        <a:effectLst/>
                        <a:latin typeface="Calibri"/>
                        <a:ea typeface="Calibri"/>
                        <a:cs typeface="Times New Roman"/>
                      </a:endParaRPr>
                    </a:p>
                  </a:txBody>
                  <a:tcPr marL="44450" marR="44450" marT="0" marB="0" anchor="ctr">
                    <a:solidFill>
                      <a:srgbClr val="FFFF00"/>
                    </a:solidFill>
                  </a:tcPr>
                </a:tc>
                <a:tc>
                  <a:txBody>
                    <a:bodyPr/>
                    <a:lstStyle/>
                    <a:p>
                      <a:pPr algn="ctr">
                        <a:lnSpc>
                          <a:spcPct val="115000"/>
                        </a:lnSpc>
                        <a:spcAft>
                          <a:spcPts val="0"/>
                        </a:spcAft>
                      </a:pPr>
                      <a:r>
                        <a:rPr lang="es-EC" sz="1400" dirty="0">
                          <a:effectLst/>
                        </a:rPr>
                        <a:t>23</a:t>
                      </a:r>
                      <a:endParaRPr lang="es-EC" sz="1400" dirty="0">
                        <a:effectLst/>
                        <a:latin typeface="Calibri"/>
                        <a:ea typeface="Calibri"/>
                        <a:cs typeface="Times New Roman"/>
                      </a:endParaRPr>
                    </a:p>
                  </a:txBody>
                  <a:tcPr marL="44450" marR="44450" marT="0" marB="0" anchor="ctr">
                    <a:solidFill>
                      <a:srgbClr val="FFFF00"/>
                    </a:solidFill>
                  </a:tcPr>
                </a:tc>
                <a:tc>
                  <a:txBody>
                    <a:bodyPr/>
                    <a:lstStyle/>
                    <a:p>
                      <a:pPr algn="ctr" rtl="0" fontAlgn="ctr"/>
                      <a:r>
                        <a:rPr lang="es-EC" sz="1400" b="1" i="0" u="none" strike="noStrike" dirty="0">
                          <a:solidFill>
                            <a:schemeClr val="tx1"/>
                          </a:solidFill>
                          <a:effectLst/>
                          <a:latin typeface="Calibri"/>
                        </a:rPr>
                        <a:t>19</a:t>
                      </a:r>
                    </a:p>
                  </a:txBody>
                  <a:tcPr marL="9525" marR="9525" marT="9525" marB="0" anchor="ctr">
                    <a:solidFill>
                      <a:srgbClr val="FFFF00"/>
                    </a:solidFill>
                  </a:tcPr>
                </a:tc>
              </a:tr>
              <a:tr h="314217">
                <a:tc>
                  <a:txBody>
                    <a:bodyPr/>
                    <a:lstStyle/>
                    <a:p>
                      <a:pPr algn="ctr">
                        <a:lnSpc>
                          <a:spcPct val="115000"/>
                        </a:lnSpc>
                        <a:spcAft>
                          <a:spcPts val="0"/>
                        </a:spcAft>
                      </a:pPr>
                      <a:r>
                        <a:rPr lang="es-EC" sz="1400">
                          <a:effectLst/>
                        </a:rPr>
                        <a:t>51 - 55</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13</a:t>
                      </a:r>
                      <a:endParaRPr lang="es-EC" sz="1400" dirty="0">
                        <a:effectLst/>
                        <a:latin typeface="Calibri"/>
                        <a:ea typeface="Calibri"/>
                        <a:cs typeface="Times New Roman"/>
                      </a:endParaRPr>
                    </a:p>
                  </a:txBody>
                  <a:tcPr marL="44450" marR="44450" marT="0" marB="0" anchor="ctr"/>
                </a:tc>
                <a:tc>
                  <a:txBody>
                    <a:bodyPr/>
                    <a:lstStyle/>
                    <a:p>
                      <a:pPr algn="ctr" rtl="0" fontAlgn="ctr"/>
                      <a:r>
                        <a:rPr lang="es-EC" sz="1400" b="1" i="0" u="none" strike="noStrike" dirty="0">
                          <a:solidFill>
                            <a:schemeClr val="tx1"/>
                          </a:solidFill>
                          <a:effectLst/>
                          <a:latin typeface="Calibri"/>
                        </a:rPr>
                        <a:t>11</a:t>
                      </a:r>
                    </a:p>
                  </a:txBody>
                  <a:tcPr marL="9525" marR="9525" marT="9525" marB="0" anchor="ctr"/>
                </a:tc>
              </a:tr>
              <a:tr h="314217">
                <a:tc>
                  <a:txBody>
                    <a:bodyPr/>
                    <a:lstStyle/>
                    <a:p>
                      <a:pPr algn="ctr">
                        <a:lnSpc>
                          <a:spcPct val="115000"/>
                        </a:lnSpc>
                        <a:spcAft>
                          <a:spcPts val="0"/>
                        </a:spcAft>
                      </a:pPr>
                      <a:r>
                        <a:rPr lang="es-EC" sz="1400">
                          <a:effectLst/>
                        </a:rPr>
                        <a:t>56 - 60</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11</a:t>
                      </a:r>
                      <a:endParaRPr lang="es-EC" sz="1400" dirty="0">
                        <a:effectLst/>
                        <a:latin typeface="Calibri"/>
                        <a:ea typeface="Calibri"/>
                        <a:cs typeface="Times New Roman"/>
                      </a:endParaRPr>
                    </a:p>
                  </a:txBody>
                  <a:tcPr marL="44450" marR="44450" marT="0" marB="0" anchor="ctr"/>
                </a:tc>
                <a:tc>
                  <a:txBody>
                    <a:bodyPr/>
                    <a:lstStyle/>
                    <a:p>
                      <a:pPr algn="ctr" rtl="0" fontAlgn="ctr"/>
                      <a:r>
                        <a:rPr lang="es-EC" sz="1400" b="1" i="0" u="none" strike="noStrike" dirty="0">
                          <a:solidFill>
                            <a:schemeClr val="tx1"/>
                          </a:solidFill>
                          <a:effectLst/>
                          <a:latin typeface="Calibri"/>
                        </a:rPr>
                        <a:t>9</a:t>
                      </a:r>
                    </a:p>
                  </a:txBody>
                  <a:tcPr marL="9525" marR="9525" marT="9525" marB="0" anchor="ctr"/>
                </a:tc>
              </a:tr>
              <a:tr h="314217">
                <a:tc>
                  <a:txBody>
                    <a:bodyPr/>
                    <a:lstStyle/>
                    <a:p>
                      <a:pPr algn="ctr">
                        <a:lnSpc>
                          <a:spcPct val="115000"/>
                        </a:lnSpc>
                        <a:spcAft>
                          <a:spcPts val="0"/>
                        </a:spcAft>
                      </a:pPr>
                      <a:r>
                        <a:rPr lang="es-EC" sz="1400" dirty="0">
                          <a:effectLst/>
                        </a:rPr>
                        <a:t>61 - 64</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9</a:t>
                      </a:r>
                      <a:endParaRPr lang="es-EC" sz="1400" dirty="0">
                        <a:effectLst/>
                        <a:latin typeface="Calibri"/>
                        <a:ea typeface="Calibri"/>
                        <a:cs typeface="Times New Roman"/>
                      </a:endParaRPr>
                    </a:p>
                  </a:txBody>
                  <a:tcPr marL="44450" marR="44450" marT="0" marB="0" anchor="ctr"/>
                </a:tc>
                <a:tc>
                  <a:txBody>
                    <a:bodyPr/>
                    <a:lstStyle/>
                    <a:p>
                      <a:pPr algn="ctr" rtl="0" fontAlgn="ctr"/>
                      <a:r>
                        <a:rPr lang="es-EC" sz="1400" b="1" i="0" u="none" strike="noStrike" dirty="0">
                          <a:solidFill>
                            <a:schemeClr val="tx1"/>
                          </a:solidFill>
                          <a:effectLst/>
                          <a:latin typeface="Calibri"/>
                        </a:rPr>
                        <a:t>8</a:t>
                      </a:r>
                    </a:p>
                  </a:txBody>
                  <a:tcPr marL="9525" marR="9525" marT="9525" marB="0" anchor="ctr"/>
                </a:tc>
              </a:tr>
              <a:tr h="314217">
                <a:tc>
                  <a:txBody>
                    <a:bodyPr/>
                    <a:lstStyle/>
                    <a:p>
                      <a:pPr algn="ctr">
                        <a:lnSpc>
                          <a:spcPct val="115000"/>
                        </a:lnSpc>
                        <a:spcAft>
                          <a:spcPts val="0"/>
                        </a:spcAft>
                      </a:pPr>
                      <a:r>
                        <a:rPr lang="es-EC" sz="1400">
                          <a:effectLst/>
                        </a:rPr>
                        <a:t>Totales:</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119</a:t>
                      </a:r>
                      <a:endParaRPr lang="es-EC" sz="1400" dirty="0">
                        <a:effectLst/>
                        <a:latin typeface="Calibri"/>
                        <a:ea typeface="Calibri"/>
                        <a:cs typeface="Times New Roman"/>
                      </a:endParaRPr>
                    </a:p>
                  </a:txBody>
                  <a:tcPr marL="44450" marR="44450" marT="0" marB="0" anchor="ctr"/>
                </a:tc>
                <a:tc>
                  <a:txBody>
                    <a:bodyPr/>
                    <a:lstStyle/>
                    <a:p>
                      <a:pPr algn="ctr" rtl="0" fontAlgn="ctr"/>
                      <a:r>
                        <a:rPr lang="es-EC" sz="1400" b="1" i="0" u="none" strike="noStrike" dirty="0">
                          <a:solidFill>
                            <a:schemeClr val="tx1"/>
                          </a:solidFill>
                          <a:effectLst/>
                          <a:latin typeface="Calibri"/>
                        </a:rPr>
                        <a:t>100</a:t>
                      </a:r>
                    </a:p>
                  </a:txBody>
                  <a:tcPr marL="9525" marR="9525" marT="9525" marB="0" anchor="ctr"/>
                </a:tc>
              </a:tr>
            </a:tbl>
          </a:graphicData>
        </a:graphic>
      </p:graphicFrame>
      <p:sp>
        <p:nvSpPr>
          <p:cNvPr id="4" name="Rectangle 1"/>
          <p:cNvSpPr>
            <a:spLocks noChangeArrowheads="1"/>
          </p:cNvSpPr>
          <p:nvPr/>
        </p:nvSpPr>
        <p:spPr bwMode="auto">
          <a:xfrm>
            <a:off x="550728" y="1279793"/>
            <a:ext cx="81695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Edad de las representantes de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cleos familiares (mujeres) que reciben el Bono de Desarrollo Humano</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5547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2100</Words>
  <Application>Microsoft Office PowerPoint</Application>
  <PresentationFormat>Presentación en pantalla (4:3)</PresentationFormat>
  <Paragraphs>443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Andrés</cp:lastModifiedBy>
  <cp:revision>58</cp:revision>
  <dcterms:created xsi:type="dcterms:W3CDTF">2013-10-23T02:18:43Z</dcterms:created>
  <dcterms:modified xsi:type="dcterms:W3CDTF">2014-02-11T23:53:10Z</dcterms:modified>
</cp:coreProperties>
</file>