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52" r:id="rId1"/>
  </p:sldMasterIdLst>
  <p:notesMasterIdLst>
    <p:notesMasterId r:id="rId44"/>
  </p:notesMasterIdLst>
  <p:sldIdLst>
    <p:sldId id="257" r:id="rId2"/>
    <p:sldId id="261" r:id="rId3"/>
    <p:sldId id="262" r:id="rId4"/>
    <p:sldId id="263" r:id="rId5"/>
    <p:sldId id="264" r:id="rId6"/>
    <p:sldId id="318" r:id="rId7"/>
    <p:sldId id="266" r:id="rId8"/>
    <p:sldId id="267" r:id="rId9"/>
    <p:sldId id="320" r:id="rId10"/>
    <p:sldId id="268" r:id="rId11"/>
    <p:sldId id="321" r:id="rId12"/>
    <p:sldId id="270" r:id="rId13"/>
    <p:sldId id="325" r:id="rId14"/>
    <p:sldId id="280" r:id="rId15"/>
    <p:sldId id="281" r:id="rId16"/>
    <p:sldId id="329" r:id="rId17"/>
    <p:sldId id="327" r:id="rId18"/>
    <p:sldId id="330" r:id="rId19"/>
    <p:sldId id="331" r:id="rId20"/>
    <p:sldId id="332" r:id="rId21"/>
    <p:sldId id="333" r:id="rId22"/>
    <p:sldId id="334" r:id="rId23"/>
    <p:sldId id="335" r:id="rId24"/>
    <p:sldId id="336" r:id="rId25"/>
    <p:sldId id="337" r:id="rId26"/>
    <p:sldId id="338" r:id="rId27"/>
    <p:sldId id="352" r:id="rId28"/>
    <p:sldId id="282" r:id="rId29"/>
    <p:sldId id="326" r:id="rId30"/>
    <p:sldId id="311" r:id="rId31"/>
    <p:sldId id="312" r:id="rId32"/>
    <p:sldId id="339" r:id="rId33"/>
    <p:sldId id="313" r:id="rId34"/>
    <p:sldId id="314" r:id="rId35"/>
    <p:sldId id="315" r:id="rId36"/>
    <p:sldId id="340" r:id="rId37"/>
    <p:sldId id="316" r:id="rId38"/>
    <p:sldId id="341" r:id="rId39"/>
    <p:sldId id="342" r:id="rId40"/>
    <p:sldId id="343" r:id="rId41"/>
    <p:sldId id="344" r:id="rId42"/>
    <p:sldId id="317"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99FF66"/>
    <a:srgbClr val="9966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34578" autoAdjust="0"/>
    <p:restoredTop sz="90143" autoAdjust="0"/>
  </p:normalViewPr>
  <p:slideViewPr>
    <p:cSldViewPr>
      <p:cViewPr varScale="1">
        <p:scale>
          <a:sx n="77" d="100"/>
          <a:sy n="77" d="100"/>
        </p:scale>
        <p:origin x="-786" y="-90"/>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PERSONAL-PC\Documents\UNIVERSIDAD%20DE%20LA%20FUERZAS%20ARMADAS\TESIS\TESIS%20ESPE%20PREGRADO\TESIS%20OSORIO\EVALUACION%20FUNDAMENTOS%20TECNICO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view3D>
      <c:rAngAx val="1"/>
    </c:view3D>
    <c:sideWall>
      <c:spPr>
        <a:noFill/>
        <a:ln w="25400">
          <a:noFill/>
        </a:ln>
      </c:spPr>
    </c:sideWall>
    <c:backWall>
      <c:spPr>
        <a:noFill/>
        <a:ln w="25400">
          <a:noFill/>
        </a:ln>
      </c:spPr>
    </c:backWall>
    <c:plotArea>
      <c:layout/>
      <c:bar3DChart>
        <c:barDir val="col"/>
        <c:grouping val="clustered"/>
        <c:shape val="cylinder"/>
        <c:axId val="93029504"/>
        <c:axId val="93031040"/>
        <c:axId val="0"/>
      </c:bar3DChart>
      <c:catAx>
        <c:axId val="93029504"/>
        <c:scaling>
          <c:orientation val="minMax"/>
        </c:scaling>
        <c:axPos val="b"/>
        <c:tickLblPos val="nextTo"/>
        <c:txPr>
          <a:bodyPr/>
          <a:lstStyle/>
          <a:p>
            <a:pPr>
              <a:defRPr sz="1100" b="1">
                <a:solidFill>
                  <a:schemeClr val="bg1"/>
                </a:solidFill>
                <a:latin typeface="Arial" pitchFamily="34" charset="0"/>
                <a:cs typeface="Arial" pitchFamily="34" charset="0"/>
              </a:defRPr>
            </a:pPr>
            <a:endParaRPr lang="es-ES"/>
          </a:p>
        </c:txPr>
        <c:crossAx val="93031040"/>
        <c:crosses val="autoZero"/>
        <c:auto val="1"/>
        <c:lblAlgn val="ctr"/>
        <c:lblOffset val="100"/>
      </c:catAx>
      <c:valAx>
        <c:axId val="93031040"/>
        <c:scaling>
          <c:orientation val="minMax"/>
        </c:scaling>
        <c:axPos val="l"/>
        <c:majorGridlines/>
        <c:numFmt formatCode="0" sourceLinked="1"/>
        <c:tickLblPos val="nextTo"/>
        <c:crossAx val="93029504"/>
        <c:crosses val="autoZero"/>
        <c:crossBetween val="between"/>
      </c:valAx>
      <c:spPr>
        <a:noFill/>
        <a:ln w="25400">
          <a:noFill/>
        </a:ln>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a:t>Valoración Psicomotora</a:t>
            </a:r>
          </a:p>
        </c:rich>
      </c:tx>
      <c:layout>
        <c:manualLayout>
          <c:xMode val="edge"/>
          <c:yMode val="edge"/>
          <c:x val="0.20286196807366291"/>
          <c:y val="0"/>
        </c:manualLayout>
      </c:layout>
    </c:title>
    <c:view3D>
      <c:rAngAx val="1"/>
    </c:view3D>
    <c:plotArea>
      <c:layout/>
      <c:bar3DChart>
        <c:barDir val="col"/>
        <c:grouping val="stacked"/>
        <c:ser>
          <c:idx val="0"/>
          <c:order val="0"/>
          <c:tx>
            <c:strRef>
              <c:f>PSICOMOTRICIDAD!$R$13</c:f>
              <c:strCache>
                <c:ptCount val="1"/>
                <c:pt idx="0">
                  <c:v>PRE TEST </c:v>
                </c:pt>
              </c:strCache>
            </c:strRef>
          </c:tx>
          <c:spPr>
            <a:solidFill>
              <a:schemeClr val="accent3">
                <a:lumMod val="75000"/>
              </a:schemeClr>
            </a:solidFill>
          </c:spPr>
          <c:dLbls>
            <c:txPr>
              <a:bodyPr/>
              <a:lstStyle/>
              <a:p>
                <a:pPr>
                  <a:defRPr sz="1200" b="1">
                    <a:latin typeface="Arial" pitchFamily="34" charset="0"/>
                    <a:cs typeface="Arial" pitchFamily="34" charset="0"/>
                  </a:defRPr>
                </a:pPr>
                <a:endParaRPr lang="es-ES"/>
              </a:p>
            </c:txPr>
            <c:showVal val="1"/>
          </c:dLbls>
          <c:cat>
            <c:strRef>
              <c:f>PSICOMOTRICIDAD!$Q$14:$Q$18</c:f>
              <c:strCache>
                <c:ptCount val="5"/>
                <c:pt idx="0">
                  <c:v>EXCELENTE</c:v>
                </c:pt>
                <c:pt idx="1">
                  <c:v>MUY BUENO </c:v>
                </c:pt>
                <c:pt idx="2">
                  <c:v>BUENO</c:v>
                </c:pt>
                <c:pt idx="3">
                  <c:v>DIFICIENTE</c:v>
                </c:pt>
                <c:pt idx="4">
                  <c:v>NULO </c:v>
                </c:pt>
              </c:strCache>
            </c:strRef>
          </c:cat>
          <c:val>
            <c:numRef>
              <c:f>PSICOMOTRICIDAD!$R$14:$R$18</c:f>
              <c:numCache>
                <c:formatCode>General</c:formatCode>
                <c:ptCount val="5"/>
                <c:pt idx="0">
                  <c:v>1</c:v>
                </c:pt>
                <c:pt idx="1">
                  <c:v>6</c:v>
                </c:pt>
                <c:pt idx="2">
                  <c:v>18</c:v>
                </c:pt>
                <c:pt idx="3">
                  <c:v>0</c:v>
                </c:pt>
                <c:pt idx="4">
                  <c:v>0</c:v>
                </c:pt>
              </c:numCache>
            </c:numRef>
          </c:val>
        </c:ser>
        <c:shape val="cylinder"/>
        <c:axId val="92038656"/>
        <c:axId val="92441216"/>
        <c:axId val="0"/>
      </c:bar3DChart>
      <c:catAx>
        <c:axId val="92038656"/>
        <c:scaling>
          <c:orientation val="minMax"/>
        </c:scaling>
        <c:axPos val="b"/>
        <c:tickLblPos val="nextTo"/>
        <c:crossAx val="92441216"/>
        <c:crosses val="autoZero"/>
        <c:auto val="1"/>
        <c:lblAlgn val="ctr"/>
        <c:lblOffset val="100"/>
      </c:catAx>
      <c:valAx>
        <c:axId val="92441216"/>
        <c:scaling>
          <c:orientation val="minMax"/>
        </c:scaling>
        <c:axPos val="l"/>
        <c:majorGridlines/>
        <c:numFmt formatCode="General" sourceLinked="1"/>
        <c:tickLblPos val="nextTo"/>
        <c:crossAx val="92038656"/>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800" b="1" i="1">
                <a:latin typeface="Arial" pitchFamily="34" charset="0"/>
                <a:cs typeface="Arial" pitchFamily="34" charset="0"/>
              </a:defRPr>
            </a:pPr>
            <a:r>
              <a:rPr lang="en-US" sz="1800" b="1" i="1" baseline="0">
                <a:effectLst/>
                <a:latin typeface="Arial" pitchFamily="34" charset="0"/>
                <a:cs typeface="Arial" pitchFamily="34" charset="0"/>
              </a:rPr>
              <a:t>EVALUACIÓN DE LA TÉCNICA OFENSIVA  </a:t>
            </a:r>
            <a:endParaRPr lang="es-EC" sz="1800" b="1" i="1">
              <a:effectLst/>
              <a:latin typeface="Arial" pitchFamily="34" charset="0"/>
              <a:cs typeface="Arial" pitchFamily="34" charset="0"/>
            </a:endParaRPr>
          </a:p>
          <a:p>
            <a:pPr>
              <a:defRPr sz="1800" b="1" i="1">
                <a:latin typeface="Arial" pitchFamily="34" charset="0"/>
                <a:cs typeface="Arial" pitchFamily="34" charset="0"/>
              </a:defRPr>
            </a:pPr>
            <a:r>
              <a:rPr lang="en-US" sz="1800" b="1" i="1" baseline="0">
                <a:effectLst/>
                <a:latin typeface="Arial" pitchFamily="34" charset="0"/>
                <a:cs typeface="Arial" pitchFamily="34" charset="0"/>
              </a:rPr>
              <a:t>Pre Test: Técnica Driblin</a:t>
            </a:r>
            <a:endParaRPr lang="es-EC" sz="1800" b="1" i="1">
              <a:effectLst/>
              <a:latin typeface="Arial" pitchFamily="34" charset="0"/>
              <a:cs typeface="Arial" pitchFamily="34" charset="0"/>
            </a:endParaRPr>
          </a:p>
        </c:rich>
      </c:tx>
      <c:layout/>
    </c:title>
    <c:plotArea>
      <c:layout/>
      <c:pieChart>
        <c:varyColors val="1"/>
        <c:ser>
          <c:idx val="0"/>
          <c:order val="0"/>
          <c:tx>
            <c:strRef>
              <c:f>DRIBLIN!$N$6</c:f>
              <c:strCache>
                <c:ptCount val="1"/>
                <c:pt idx="0">
                  <c:v>Niños</c:v>
                </c:pt>
              </c:strCache>
            </c:strRef>
          </c:tx>
          <c:explosion val="25"/>
          <c:dLbls>
            <c:dLbl>
              <c:idx val="0"/>
              <c:layout>
                <c:manualLayout>
                  <c:x val="-8.9416668444899771E-3"/>
                  <c:y val="0.13269271896568474"/>
                </c:manualLayout>
              </c:layout>
              <c:showVal val="1"/>
            </c:dLbl>
            <c:txPr>
              <a:bodyPr/>
              <a:lstStyle/>
              <a:p>
                <a:pPr>
                  <a:defRPr sz="1200">
                    <a:latin typeface="Arial" pitchFamily="34" charset="0"/>
                    <a:cs typeface="Arial" pitchFamily="34" charset="0"/>
                  </a:defRPr>
                </a:pPr>
                <a:endParaRPr lang="es-ES"/>
              </a:p>
            </c:txPr>
            <c:showVal val="1"/>
            <c:showLeaderLines val="1"/>
          </c:dLbls>
          <c:cat>
            <c:strRef>
              <c:f>DRIBLIN!$M$7:$M$11</c:f>
              <c:strCache>
                <c:ptCount val="5"/>
                <c:pt idx="0">
                  <c:v>Excelente</c:v>
                </c:pt>
                <c:pt idx="1">
                  <c:v>Muy Bueno </c:v>
                </c:pt>
                <c:pt idx="2">
                  <c:v>Bueno </c:v>
                </c:pt>
                <c:pt idx="3">
                  <c:v>Deficiente</c:v>
                </c:pt>
                <c:pt idx="4">
                  <c:v>Nulo</c:v>
                </c:pt>
              </c:strCache>
            </c:strRef>
          </c:cat>
          <c:val>
            <c:numRef>
              <c:f>DRIBLIN!$N$7:$N$11</c:f>
              <c:numCache>
                <c:formatCode>General</c:formatCode>
                <c:ptCount val="5"/>
                <c:pt idx="0">
                  <c:v>1</c:v>
                </c:pt>
                <c:pt idx="1">
                  <c:v>4</c:v>
                </c:pt>
                <c:pt idx="2">
                  <c:v>9</c:v>
                </c:pt>
                <c:pt idx="3">
                  <c:v>9</c:v>
                </c:pt>
                <c:pt idx="4">
                  <c:v>2</c:v>
                </c:pt>
              </c:numCache>
            </c:numRef>
          </c:val>
        </c:ser>
        <c:firstSliceAng val="0"/>
      </c:pieChart>
    </c:plotArea>
    <c:legend>
      <c:legendPos val="r"/>
      <c:layout>
        <c:manualLayout>
          <c:xMode val="edge"/>
          <c:yMode val="edge"/>
          <c:x val="0.6887924321959763"/>
          <c:y val="0.27907516768737267"/>
          <c:w val="0.31120759437780593"/>
          <c:h val="0.36087759300357752"/>
        </c:manualLayout>
      </c:layout>
      <c:txPr>
        <a:bodyPr/>
        <a:lstStyle/>
        <a:p>
          <a:pPr>
            <a:defRPr sz="1200" b="1"/>
          </a:pPr>
          <a:endParaRPr lang="es-ES"/>
        </a:p>
      </c:txPr>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200"/>
            </a:pPr>
            <a:r>
              <a:rPr lang="en-US" sz="1200"/>
              <a:t>EVALUACIÓN DE LA TÉCNICA OFENSIVA  </a:t>
            </a:r>
            <a:endParaRPr lang="es-EC" sz="1200"/>
          </a:p>
          <a:p>
            <a:pPr>
              <a:defRPr sz="1200"/>
            </a:pPr>
            <a:r>
              <a:rPr lang="en-US" sz="1200"/>
              <a:t>Pre Test: Técnica Recepción</a:t>
            </a:r>
            <a:endParaRPr lang="es-EC" sz="1200"/>
          </a:p>
        </c:rich>
      </c:tx>
      <c:layout/>
    </c:title>
    <c:plotArea>
      <c:layout>
        <c:manualLayout>
          <c:layoutTarget val="inner"/>
          <c:xMode val="edge"/>
          <c:yMode val="edge"/>
          <c:x val="0.14183183183183184"/>
          <c:y val="0.2497279531453227"/>
          <c:w val="0.50186942848360172"/>
          <c:h val="0.66121669509412218"/>
        </c:manualLayout>
      </c:layout>
      <c:pieChart>
        <c:varyColors val="1"/>
        <c:ser>
          <c:idx val="0"/>
          <c:order val="0"/>
          <c:tx>
            <c:strRef>
              <c:f>RECEPCIÓN!$M$6</c:f>
              <c:strCache>
                <c:ptCount val="1"/>
                <c:pt idx="0">
                  <c:v>Niños </c:v>
                </c:pt>
              </c:strCache>
            </c:strRef>
          </c:tx>
          <c:explosion val="25"/>
          <c:dLbls>
            <c:dLbl>
              <c:idx val="0"/>
              <c:layout>
                <c:manualLayout>
                  <c:x val="-8.9416668444899771E-3"/>
                  <c:y val="0.13269271896568474"/>
                </c:manualLayout>
              </c:layout>
              <c:showVal val="1"/>
            </c:dLbl>
            <c:showVal val="1"/>
            <c:showLeaderLines val="1"/>
          </c:dLbls>
          <c:cat>
            <c:strRef>
              <c:f>RECEPCIÓN!$L$7:$L$11</c:f>
              <c:strCache>
                <c:ptCount val="5"/>
                <c:pt idx="0">
                  <c:v>Excelente</c:v>
                </c:pt>
                <c:pt idx="1">
                  <c:v>Muy Bueno </c:v>
                </c:pt>
                <c:pt idx="2">
                  <c:v>Bueno </c:v>
                </c:pt>
                <c:pt idx="3">
                  <c:v>Deficiente</c:v>
                </c:pt>
                <c:pt idx="4">
                  <c:v>Nulo</c:v>
                </c:pt>
              </c:strCache>
            </c:strRef>
          </c:cat>
          <c:val>
            <c:numRef>
              <c:f>RECEPCIÓN!$M$7:$M$11</c:f>
              <c:numCache>
                <c:formatCode>General</c:formatCode>
                <c:ptCount val="5"/>
                <c:pt idx="0">
                  <c:v>1</c:v>
                </c:pt>
                <c:pt idx="1">
                  <c:v>4</c:v>
                </c:pt>
                <c:pt idx="2">
                  <c:v>5</c:v>
                </c:pt>
                <c:pt idx="3">
                  <c:v>9</c:v>
                </c:pt>
                <c:pt idx="4">
                  <c:v>6</c:v>
                </c:pt>
              </c:numCache>
            </c:numRef>
          </c:val>
        </c:ser>
        <c:firstSliceAng val="0"/>
      </c:pieChart>
    </c:plotArea>
    <c:legend>
      <c:legendPos val="r"/>
      <c:layout>
        <c:manualLayout>
          <c:xMode val="edge"/>
          <c:yMode val="edge"/>
          <c:x val="0.6887924321959763"/>
          <c:y val="0.27907516768737267"/>
          <c:w val="0.19016479311576331"/>
          <c:h val="0.55811461067366575"/>
        </c:manualLayout>
      </c:layout>
      <c:txPr>
        <a:bodyPr/>
        <a:lstStyle/>
        <a:p>
          <a:pPr>
            <a:defRPr sz="1400" b="1"/>
          </a:pPr>
          <a:endParaRPr lang="es-ES"/>
        </a:p>
      </c:txPr>
    </c:legend>
    <c:plotVisOnly val="1"/>
    <c:dispBlanksAs val="zero"/>
  </c:chart>
  <c:txPr>
    <a:bodyPr/>
    <a:lstStyle/>
    <a:p>
      <a:pPr>
        <a:defRPr>
          <a:latin typeface="Arial" pitchFamily="34" charset="0"/>
          <a:cs typeface="Arial" pitchFamily="34" charset="0"/>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a:t>EVALUACIÓN DE LA TÉCNICA OFENSIVA  </a:t>
            </a:r>
          </a:p>
          <a:p>
            <a:pPr>
              <a:defRPr/>
            </a:pPr>
            <a:r>
              <a:rPr lang="en-US"/>
              <a:t>Pre Test: Técnica Golpe de Cabeza </a:t>
            </a:r>
          </a:p>
        </c:rich>
      </c:tx>
      <c:layout>
        <c:manualLayout>
          <c:xMode val="edge"/>
          <c:yMode val="edge"/>
          <c:x val="0.15025186646485603"/>
          <c:y val="3.7037037037037056E-2"/>
        </c:manualLayout>
      </c:layout>
    </c:title>
    <c:plotArea>
      <c:layout/>
      <c:pieChart>
        <c:varyColors val="1"/>
        <c:ser>
          <c:idx val="0"/>
          <c:order val="0"/>
          <c:tx>
            <c:strRef>
              <c:f>'GOLPE DE CABEZA'!$M$6</c:f>
              <c:strCache>
                <c:ptCount val="1"/>
                <c:pt idx="0">
                  <c:v>Niños </c:v>
                </c:pt>
              </c:strCache>
            </c:strRef>
          </c:tx>
          <c:explosion val="21"/>
          <c:dLbls>
            <c:dLbl>
              <c:idx val="0"/>
              <c:layout>
                <c:manualLayout>
                  <c:x val="-8.9416668444899771E-3"/>
                  <c:y val="0.13269271896568474"/>
                </c:manualLayout>
              </c:layout>
              <c:showVal val="1"/>
            </c:dLbl>
            <c:showVal val="1"/>
            <c:showLeaderLines val="1"/>
          </c:dLbls>
          <c:cat>
            <c:strRef>
              <c:f>'GOLPE DE CABEZA'!$L$7:$L$11</c:f>
              <c:strCache>
                <c:ptCount val="5"/>
                <c:pt idx="0">
                  <c:v>Excelente</c:v>
                </c:pt>
                <c:pt idx="1">
                  <c:v>Muy Bueno </c:v>
                </c:pt>
                <c:pt idx="2">
                  <c:v>Bueno </c:v>
                </c:pt>
                <c:pt idx="3">
                  <c:v>Deficiente</c:v>
                </c:pt>
                <c:pt idx="4">
                  <c:v>Nulo</c:v>
                </c:pt>
              </c:strCache>
            </c:strRef>
          </c:cat>
          <c:val>
            <c:numRef>
              <c:f>'GOLPE DE CABEZA'!$M$7:$M$11</c:f>
              <c:numCache>
                <c:formatCode>General</c:formatCode>
                <c:ptCount val="5"/>
                <c:pt idx="0">
                  <c:v>2</c:v>
                </c:pt>
                <c:pt idx="1">
                  <c:v>4</c:v>
                </c:pt>
                <c:pt idx="2">
                  <c:v>11</c:v>
                </c:pt>
                <c:pt idx="3">
                  <c:v>4</c:v>
                </c:pt>
                <c:pt idx="4">
                  <c:v>4</c:v>
                </c:pt>
              </c:numCache>
            </c:numRef>
          </c:val>
        </c:ser>
        <c:firstSliceAng val="0"/>
      </c:pieChart>
    </c:plotArea>
    <c:legend>
      <c:legendPos val="r"/>
      <c:layout>
        <c:manualLayout>
          <c:xMode val="edge"/>
          <c:yMode val="edge"/>
          <c:x val="0.6887924321959763"/>
          <c:y val="0.27907516768737267"/>
          <c:w val="0.19016479311576331"/>
          <c:h val="0.55811461067366575"/>
        </c:manualLayout>
      </c:layout>
    </c:legend>
    <c:plotVisOnly val="1"/>
    <c:dispBlanksAs val="zero"/>
  </c:chart>
  <c:txPr>
    <a:bodyPr/>
    <a:lstStyle/>
    <a:p>
      <a:pPr>
        <a:defRPr sz="1000">
          <a:latin typeface="Arial" pitchFamily="34" charset="0"/>
          <a:cs typeface="Arial" pitchFamily="34" charset="0"/>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DRIBLIN!$L$13</c:f>
              <c:strCache>
                <c:ptCount val="1"/>
                <c:pt idx="0">
                  <c:v>PRE TEST</c:v>
                </c:pt>
              </c:strCache>
            </c:strRef>
          </c:tx>
          <c:spPr>
            <a:solidFill>
              <a:srgbClr val="92D050"/>
            </a:solidFill>
          </c:spPr>
          <c:dLbls>
            <c:showVal val="1"/>
          </c:dLbls>
          <c:cat>
            <c:strRef>
              <c:f>DRIBLIN!$K$14:$K$18</c:f>
              <c:strCache>
                <c:ptCount val="5"/>
                <c:pt idx="0">
                  <c:v>Excelente</c:v>
                </c:pt>
                <c:pt idx="1">
                  <c:v>Muy Bueno </c:v>
                </c:pt>
                <c:pt idx="2">
                  <c:v>Bueno </c:v>
                </c:pt>
                <c:pt idx="3">
                  <c:v>Deficiente</c:v>
                </c:pt>
                <c:pt idx="4">
                  <c:v>Nulo</c:v>
                </c:pt>
              </c:strCache>
            </c:strRef>
          </c:cat>
          <c:val>
            <c:numRef>
              <c:f>DRIBLIN!$L$14:$L$18</c:f>
              <c:numCache>
                <c:formatCode>General</c:formatCode>
                <c:ptCount val="5"/>
                <c:pt idx="0">
                  <c:v>1</c:v>
                </c:pt>
                <c:pt idx="1">
                  <c:v>4</c:v>
                </c:pt>
                <c:pt idx="2">
                  <c:v>9</c:v>
                </c:pt>
                <c:pt idx="3">
                  <c:v>9</c:v>
                </c:pt>
                <c:pt idx="4">
                  <c:v>2</c:v>
                </c:pt>
              </c:numCache>
            </c:numRef>
          </c:val>
        </c:ser>
        <c:ser>
          <c:idx val="1"/>
          <c:order val="1"/>
          <c:tx>
            <c:strRef>
              <c:f>DRIBLIN!$M$13</c:f>
              <c:strCache>
                <c:ptCount val="1"/>
                <c:pt idx="0">
                  <c:v>POS TEST</c:v>
                </c:pt>
              </c:strCache>
            </c:strRef>
          </c:tx>
          <c:spPr>
            <a:solidFill>
              <a:schemeClr val="bg2">
                <a:lumMod val="50000"/>
              </a:schemeClr>
            </a:solidFill>
          </c:spPr>
          <c:dLbls>
            <c:showVal val="1"/>
          </c:dLbls>
          <c:cat>
            <c:strRef>
              <c:f>DRIBLIN!$K$14:$K$18</c:f>
              <c:strCache>
                <c:ptCount val="5"/>
                <c:pt idx="0">
                  <c:v>Excelente</c:v>
                </c:pt>
                <c:pt idx="1">
                  <c:v>Muy Bueno </c:v>
                </c:pt>
                <c:pt idx="2">
                  <c:v>Bueno </c:v>
                </c:pt>
                <c:pt idx="3">
                  <c:v>Deficiente</c:v>
                </c:pt>
                <c:pt idx="4">
                  <c:v>Nulo</c:v>
                </c:pt>
              </c:strCache>
            </c:strRef>
          </c:cat>
          <c:val>
            <c:numRef>
              <c:f>DRIBLIN!$M$14:$M$18</c:f>
              <c:numCache>
                <c:formatCode>General</c:formatCode>
                <c:ptCount val="5"/>
                <c:pt idx="0">
                  <c:v>3</c:v>
                </c:pt>
                <c:pt idx="1">
                  <c:v>10</c:v>
                </c:pt>
                <c:pt idx="2">
                  <c:v>12</c:v>
                </c:pt>
                <c:pt idx="3">
                  <c:v>0</c:v>
                </c:pt>
                <c:pt idx="4">
                  <c:v>0</c:v>
                </c:pt>
              </c:numCache>
            </c:numRef>
          </c:val>
        </c:ser>
        <c:shape val="cylinder"/>
        <c:axId val="100092928"/>
        <c:axId val="100343808"/>
        <c:axId val="0"/>
      </c:bar3DChart>
      <c:catAx>
        <c:axId val="100092928"/>
        <c:scaling>
          <c:orientation val="minMax"/>
        </c:scaling>
        <c:axPos val="b"/>
        <c:tickLblPos val="nextTo"/>
        <c:spPr>
          <a:ln>
            <a:solidFill>
              <a:srgbClr val="00B050"/>
            </a:solidFill>
          </a:ln>
        </c:spPr>
        <c:txPr>
          <a:bodyPr/>
          <a:lstStyle/>
          <a:p>
            <a:pPr>
              <a:defRPr b="1">
                <a:solidFill>
                  <a:schemeClr val="tx1"/>
                </a:solidFill>
              </a:defRPr>
            </a:pPr>
            <a:endParaRPr lang="es-ES"/>
          </a:p>
        </c:txPr>
        <c:crossAx val="100343808"/>
        <c:crosses val="autoZero"/>
        <c:auto val="1"/>
        <c:lblAlgn val="ctr"/>
        <c:lblOffset val="100"/>
      </c:catAx>
      <c:valAx>
        <c:axId val="100343808"/>
        <c:scaling>
          <c:orientation val="minMax"/>
        </c:scaling>
        <c:axPos val="l"/>
        <c:majorGridlines/>
        <c:numFmt formatCode="General" sourceLinked="1"/>
        <c:tickLblPos val="nextTo"/>
        <c:crossAx val="100092928"/>
        <c:crosses val="autoZero"/>
        <c:crossBetween val="between"/>
      </c:valAx>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'TIRO DE PRESICIÓN'!$M$6</c:f>
              <c:strCache>
                <c:ptCount val="1"/>
                <c:pt idx="0">
                  <c:v>PRE-TEST</c:v>
                </c:pt>
              </c:strCache>
            </c:strRef>
          </c:tx>
          <c:spPr>
            <a:solidFill>
              <a:schemeClr val="bg1">
                <a:lumMod val="75000"/>
              </a:schemeClr>
            </a:solidFill>
          </c:spPr>
          <c:dLbls>
            <c:showVal val="1"/>
          </c:dLbls>
          <c:cat>
            <c:strRef>
              <c:f>'TIRO DE PRESICIÓN'!$L$7:$L$11</c:f>
              <c:strCache>
                <c:ptCount val="5"/>
                <c:pt idx="0">
                  <c:v>Excelente</c:v>
                </c:pt>
                <c:pt idx="1">
                  <c:v>Muy Bueno </c:v>
                </c:pt>
                <c:pt idx="2">
                  <c:v>Bueno </c:v>
                </c:pt>
                <c:pt idx="3">
                  <c:v>Deficiente</c:v>
                </c:pt>
                <c:pt idx="4">
                  <c:v>Nulo</c:v>
                </c:pt>
              </c:strCache>
            </c:strRef>
          </c:cat>
          <c:val>
            <c:numRef>
              <c:f>'TIRO DE PRESICIÓN'!$M$7:$M$11</c:f>
              <c:numCache>
                <c:formatCode>General</c:formatCode>
                <c:ptCount val="5"/>
                <c:pt idx="0">
                  <c:v>1</c:v>
                </c:pt>
                <c:pt idx="1">
                  <c:v>1</c:v>
                </c:pt>
                <c:pt idx="2">
                  <c:v>5</c:v>
                </c:pt>
                <c:pt idx="3">
                  <c:v>15</c:v>
                </c:pt>
                <c:pt idx="4">
                  <c:v>3</c:v>
                </c:pt>
              </c:numCache>
            </c:numRef>
          </c:val>
        </c:ser>
        <c:ser>
          <c:idx val="1"/>
          <c:order val="1"/>
          <c:tx>
            <c:strRef>
              <c:f>'TIRO DE PRESICIÓN'!$N$6</c:f>
              <c:strCache>
                <c:ptCount val="1"/>
                <c:pt idx="0">
                  <c:v>POS-TEST </c:v>
                </c:pt>
              </c:strCache>
            </c:strRef>
          </c:tx>
          <c:spPr>
            <a:solidFill>
              <a:schemeClr val="accent2">
                <a:lumMod val="60000"/>
                <a:lumOff val="40000"/>
              </a:schemeClr>
            </a:solidFill>
          </c:spPr>
          <c:dLbls>
            <c:showVal val="1"/>
          </c:dLbls>
          <c:cat>
            <c:strRef>
              <c:f>'TIRO DE PRESICIÓN'!$L$7:$L$11</c:f>
              <c:strCache>
                <c:ptCount val="5"/>
                <c:pt idx="0">
                  <c:v>Excelente</c:v>
                </c:pt>
                <c:pt idx="1">
                  <c:v>Muy Bueno </c:v>
                </c:pt>
                <c:pt idx="2">
                  <c:v>Bueno </c:v>
                </c:pt>
                <c:pt idx="3">
                  <c:v>Deficiente</c:v>
                </c:pt>
                <c:pt idx="4">
                  <c:v>Nulo</c:v>
                </c:pt>
              </c:strCache>
            </c:strRef>
          </c:cat>
          <c:val>
            <c:numRef>
              <c:f>'TIRO DE PRESICIÓN'!$N$7:$N$11</c:f>
              <c:numCache>
                <c:formatCode>General</c:formatCode>
                <c:ptCount val="5"/>
                <c:pt idx="0">
                  <c:v>1</c:v>
                </c:pt>
                <c:pt idx="1">
                  <c:v>4</c:v>
                </c:pt>
                <c:pt idx="2">
                  <c:v>16</c:v>
                </c:pt>
                <c:pt idx="3">
                  <c:v>4</c:v>
                </c:pt>
                <c:pt idx="4">
                  <c:v>0</c:v>
                </c:pt>
              </c:numCache>
            </c:numRef>
          </c:val>
        </c:ser>
        <c:shape val="cylinder"/>
        <c:axId val="103335808"/>
        <c:axId val="103348480"/>
        <c:axId val="0"/>
      </c:bar3DChart>
      <c:catAx>
        <c:axId val="103335808"/>
        <c:scaling>
          <c:orientation val="minMax"/>
        </c:scaling>
        <c:axPos val="b"/>
        <c:tickLblPos val="nextTo"/>
        <c:txPr>
          <a:bodyPr/>
          <a:lstStyle/>
          <a:p>
            <a:pPr>
              <a:defRPr sz="1050" b="1"/>
            </a:pPr>
            <a:endParaRPr lang="es-ES"/>
          </a:p>
        </c:txPr>
        <c:crossAx val="103348480"/>
        <c:crosses val="autoZero"/>
        <c:auto val="1"/>
        <c:lblAlgn val="ctr"/>
        <c:lblOffset val="100"/>
      </c:catAx>
      <c:valAx>
        <c:axId val="103348480"/>
        <c:scaling>
          <c:orientation val="minMax"/>
        </c:scaling>
        <c:axPos val="l"/>
        <c:majorGridlines/>
        <c:numFmt formatCode="General" sourceLinked="1"/>
        <c:tickLblPos val="nextTo"/>
        <c:crossAx val="103335808"/>
        <c:crosses val="autoZero"/>
        <c:crossBetween val="between"/>
      </c:valAx>
    </c:plotArea>
    <c:legend>
      <c:legendPos val="r"/>
      <c:layout/>
      <c:txPr>
        <a:bodyPr/>
        <a:lstStyle/>
        <a:p>
          <a:pPr>
            <a:defRPr sz="1100"/>
          </a:pPr>
          <a:endParaRPr lang="es-E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RECEPCIÓN!$P$6</c:f>
              <c:strCache>
                <c:ptCount val="1"/>
                <c:pt idx="0">
                  <c:v>PRE TEST</c:v>
                </c:pt>
              </c:strCache>
            </c:strRef>
          </c:tx>
          <c:spPr>
            <a:solidFill>
              <a:schemeClr val="accent3"/>
            </a:solidFill>
          </c:spPr>
          <c:dLbls>
            <c:showVal val="1"/>
          </c:dLbls>
          <c:cat>
            <c:strRef>
              <c:f>RECEPCIÓN!$O$7:$O$11</c:f>
              <c:strCache>
                <c:ptCount val="5"/>
                <c:pt idx="0">
                  <c:v>Excelente</c:v>
                </c:pt>
                <c:pt idx="1">
                  <c:v>Muy Bueno </c:v>
                </c:pt>
                <c:pt idx="2">
                  <c:v>Bueno </c:v>
                </c:pt>
                <c:pt idx="3">
                  <c:v>Deficiente</c:v>
                </c:pt>
                <c:pt idx="4">
                  <c:v>Nulo</c:v>
                </c:pt>
              </c:strCache>
            </c:strRef>
          </c:cat>
          <c:val>
            <c:numRef>
              <c:f>RECEPCIÓN!$P$7:$P$11</c:f>
              <c:numCache>
                <c:formatCode>General</c:formatCode>
                <c:ptCount val="5"/>
                <c:pt idx="0">
                  <c:v>1</c:v>
                </c:pt>
                <c:pt idx="1">
                  <c:v>4</c:v>
                </c:pt>
                <c:pt idx="2">
                  <c:v>5</c:v>
                </c:pt>
                <c:pt idx="3">
                  <c:v>9</c:v>
                </c:pt>
                <c:pt idx="4">
                  <c:v>6</c:v>
                </c:pt>
              </c:numCache>
            </c:numRef>
          </c:val>
        </c:ser>
        <c:ser>
          <c:idx val="1"/>
          <c:order val="1"/>
          <c:tx>
            <c:strRef>
              <c:f>RECEPCIÓN!$Q$6</c:f>
              <c:strCache>
                <c:ptCount val="1"/>
                <c:pt idx="0">
                  <c:v>POS TEST</c:v>
                </c:pt>
              </c:strCache>
            </c:strRef>
          </c:tx>
          <c:spPr>
            <a:solidFill>
              <a:schemeClr val="accent1"/>
            </a:solidFill>
          </c:spPr>
          <c:dLbls>
            <c:showVal val="1"/>
          </c:dLbls>
          <c:cat>
            <c:strRef>
              <c:f>RECEPCIÓN!$O$7:$O$11</c:f>
              <c:strCache>
                <c:ptCount val="5"/>
                <c:pt idx="0">
                  <c:v>Excelente</c:v>
                </c:pt>
                <c:pt idx="1">
                  <c:v>Muy Bueno </c:v>
                </c:pt>
                <c:pt idx="2">
                  <c:v>Bueno </c:v>
                </c:pt>
                <c:pt idx="3">
                  <c:v>Deficiente</c:v>
                </c:pt>
                <c:pt idx="4">
                  <c:v>Nulo</c:v>
                </c:pt>
              </c:strCache>
            </c:strRef>
          </c:cat>
          <c:val>
            <c:numRef>
              <c:f>RECEPCIÓN!$Q$7:$Q$11</c:f>
              <c:numCache>
                <c:formatCode>General</c:formatCode>
                <c:ptCount val="5"/>
                <c:pt idx="0">
                  <c:v>5</c:v>
                </c:pt>
                <c:pt idx="1">
                  <c:v>6</c:v>
                </c:pt>
                <c:pt idx="2">
                  <c:v>9</c:v>
                </c:pt>
                <c:pt idx="3">
                  <c:v>5</c:v>
                </c:pt>
                <c:pt idx="4">
                  <c:v>0</c:v>
                </c:pt>
              </c:numCache>
            </c:numRef>
          </c:val>
        </c:ser>
        <c:shape val="cylinder"/>
        <c:axId val="155955200"/>
        <c:axId val="161580928"/>
        <c:axId val="0"/>
      </c:bar3DChart>
      <c:catAx>
        <c:axId val="155955200"/>
        <c:scaling>
          <c:orientation val="minMax"/>
        </c:scaling>
        <c:axPos val="b"/>
        <c:tickLblPos val="nextTo"/>
        <c:txPr>
          <a:bodyPr/>
          <a:lstStyle/>
          <a:p>
            <a:pPr>
              <a:defRPr sz="1200" b="1"/>
            </a:pPr>
            <a:endParaRPr lang="es-ES"/>
          </a:p>
        </c:txPr>
        <c:crossAx val="161580928"/>
        <c:crosses val="autoZero"/>
        <c:auto val="1"/>
        <c:lblAlgn val="ctr"/>
        <c:lblOffset val="100"/>
      </c:catAx>
      <c:valAx>
        <c:axId val="161580928"/>
        <c:scaling>
          <c:orientation val="minMax"/>
        </c:scaling>
        <c:axPos val="l"/>
        <c:majorGridlines/>
        <c:numFmt formatCode="General" sourceLinked="1"/>
        <c:tickLblPos val="nextTo"/>
        <c:crossAx val="155955200"/>
        <c:crosses val="autoZero"/>
        <c:crossBetween val="between"/>
      </c:valAx>
    </c:plotArea>
    <c:legend>
      <c:legendPos val="r"/>
      <c:layout>
        <c:manualLayout>
          <c:xMode val="edge"/>
          <c:yMode val="edge"/>
          <c:x val="0.85179529406727228"/>
          <c:y val="0.40552574995922147"/>
          <c:w val="0.14049120714282157"/>
          <c:h val="0.13621780328306421"/>
        </c:manualLayout>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'GOLPE DE CABEZA'!$M$13</c:f>
              <c:strCache>
                <c:ptCount val="1"/>
                <c:pt idx="0">
                  <c:v>PRE- TEST </c:v>
                </c:pt>
              </c:strCache>
            </c:strRef>
          </c:tx>
          <c:spPr>
            <a:solidFill>
              <a:schemeClr val="accent6">
                <a:lumMod val="60000"/>
                <a:lumOff val="40000"/>
              </a:schemeClr>
            </a:solidFill>
          </c:spPr>
          <c:dLbls>
            <c:txPr>
              <a:bodyPr/>
              <a:lstStyle/>
              <a:p>
                <a:pPr>
                  <a:defRPr b="1"/>
                </a:pPr>
                <a:endParaRPr lang="es-ES"/>
              </a:p>
            </c:txPr>
            <c:showVal val="1"/>
          </c:dLbls>
          <c:cat>
            <c:strRef>
              <c:f>'GOLPE DE CABEZA'!$L$14:$L$18</c:f>
              <c:strCache>
                <c:ptCount val="5"/>
                <c:pt idx="0">
                  <c:v>Excelente</c:v>
                </c:pt>
                <c:pt idx="1">
                  <c:v>Muy Bueno </c:v>
                </c:pt>
                <c:pt idx="2">
                  <c:v>Bueno </c:v>
                </c:pt>
                <c:pt idx="3">
                  <c:v>Deficiente</c:v>
                </c:pt>
                <c:pt idx="4">
                  <c:v>Nulo</c:v>
                </c:pt>
              </c:strCache>
            </c:strRef>
          </c:cat>
          <c:val>
            <c:numRef>
              <c:f>'GOLPE DE CABEZA'!$M$14:$M$18</c:f>
              <c:numCache>
                <c:formatCode>General</c:formatCode>
                <c:ptCount val="5"/>
                <c:pt idx="0">
                  <c:v>2</c:v>
                </c:pt>
                <c:pt idx="1">
                  <c:v>4</c:v>
                </c:pt>
                <c:pt idx="2">
                  <c:v>11</c:v>
                </c:pt>
                <c:pt idx="3">
                  <c:v>4</c:v>
                </c:pt>
                <c:pt idx="4">
                  <c:v>4</c:v>
                </c:pt>
              </c:numCache>
            </c:numRef>
          </c:val>
        </c:ser>
        <c:ser>
          <c:idx val="1"/>
          <c:order val="1"/>
          <c:tx>
            <c:strRef>
              <c:f>'GOLPE DE CABEZA'!$N$13</c:f>
              <c:strCache>
                <c:ptCount val="1"/>
                <c:pt idx="0">
                  <c:v>POS- TEST</c:v>
                </c:pt>
              </c:strCache>
            </c:strRef>
          </c:tx>
          <c:spPr>
            <a:solidFill>
              <a:schemeClr val="accent2">
                <a:lumMod val="75000"/>
              </a:schemeClr>
            </a:solidFill>
          </c:spPr>
          <c:dLbls>
            <c:txPr>
              <a:bodyPr/>
              <a:lstStyle/>
              <a:p>
                <a:pPr>
                  <a:defRPr sz="1200"/>
                </a:pPr>
                <a:endParaRPr lang="es-ES"/>
              </a:p>
            </c:txPr>
            <c:showVal val="1"/>
          </c:dLbls>
          <c:cat>
            <c:strRef>
              <c:f>'GOLPE DE CABEZA'!$L$14:$L$18</c:f>
              <c:strCache>
                <c:ptCount val="5"/>
                <c:pt idx="0">
                  <c:v>Excelente</c:v>
                </c:pt>
                <c:pt idx="1">
                  <c:v>Muy Bueno </c:v>
                </c:pt>
                <c:pt idx="2">
                  <c:v>Bueno </c:v>
                </c:pt>
                <c:pt idx="3">
                  <c:v>Deficiente</c:v>
                </c:pt>
                <c:pt idx="4">
                  <c:v>Nulo</c:v>
                </c:pt>
              </c:strCache>
            </c:strRef>
          </c:cat>
          <c:val>
            <c:numRef>
              <c:f>'GOLPE DE CABEZA'!$N$14:$N$18</c:f>
              <c:numCache>
                <c:formatCode>General</c:formatCode>
                <c:ptCount val="5"/>
                <c:pt idx="0">
                  <c:v>4</c:v>
                </c:pt>
                <c:pt idx="1">
                  <c:v>9</c:v>
                </c:pt>
                <c:pt idx="2">
                  <c:v>12</c:v>
                </c:pt>
                <c:pt idx="3">
                  <c:v>0</c:v>
                </c:pt>
                <c:pt idx="4">
                  <c:v>0</c:v>
                </c:pt>
              </c:numCache>
            </c:numRef>
          </c:val>
        </c:ser>
        <c:shape val="cylinder"/>
        <c:axId val="161723520"/>
        <c:axId val="161725440"/>
        <c:axId val="0"/>
      </c:bar3DChart>
      <c:catAx>
        <c:axId val="161723520"/>
        <c:scaling>
          <c:orientation val="minMax"/>
        </c:scaling>
        <c:axPos val="b"/>
        <c:tickLblPos val="nextTo"/>
        <c:txPr>
          <a:bodyPr/>
          <a:lstStyle/>
          <a:p>
            <a:pPr>
              <a:defRPr sz="1400" b="1"/>
            </a:pPr>
            <a:endParaRPr lang="es-ES"/>
          </a:p>
        </c:txPr>
        <c:crossAx val="161725440"/>
        <c:crosses val="autoZero"/>
        <c:auto val="1"/>
        <c:lblAlgn val="ctr"/>
        <c:lblOffset val="100"/>
      </c:catAx>
      <c:valAx>
        <c:axId val="161725440"/>
        <c:scaling>
          <c:orientation val="minMax"/>
        </c:scaling>
        <c:axPos val="l"/>
        <c:majorGridlines/>
        <c:numFmt formatCode="General" sourceLinked="1"/>
        <c:tickLblPos val="nextTo"/>
        <c:crossAx val="161723520"/>
        <c:crosses val="autoZero"/>
        <c:crossBetween val="between"/>
      </c:valAx>
    </c:plotArea>
    <c:legend>
      <c:legendPos val="r"/>
      <c:layout/>
      <c:txPr>
        <a:bodyPr/>
        <a:lstStyle/>
        <a:p>
          <a:pPr>
            <a:defRPr sz="1400"/>
          </a:pPr>
          <a:endParaRPr lang="es-ES"/>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65D68-B280-4340-8965-BF6D7CA04F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304A478A-3A36-4EFD-B43D-B80AD1CA8644}">
      <dgm:prSet phldrT="[Texto]" custT="1"/>
      <dgm:spPr>
        <a:solidFill>
          <a:srgbClr val="00B050"/>
        </a:solidFill>
        <a:ln>
          <a:solidFill>
            <a:srgbClr val="92D050"/>
          </a:solidFill>
        </a:ln>
      </dgm:spPr>
      <dgm:t>
        <a:bodyPr/>
        <a:lstStyle/>
        <a:p>
          <a:r>
            <a:rPr lang="es-EC" sz="1800" b="1" dirty="0" smtClean="0">
              <a:solidFill>
                <a:schemeClr val="bg1"/>
              </a:solidFill>
            </a:rPr>
            <a:t>Técnicas ofensivas deficientes</a:t>
          </a:r>
          <a:endParaRPr lang="es-EC" sz="1800" b="1" dirty="0">
            <a:solidFill>
              <a:schemeClr val="bg1"/>
            </a:solidFill>
          </a:endParaRPr>
        </a:p>
      </dgm:t>
    </dgm:pt>
    <dgm:pt modelId="{BE092689-749C-4CD2-972D-D721E9BC9A06}" type="parTrans" cxnId="{373310CD-9FF7-415C-8167-C33EB91B3593}">
      <dgm:prSet/>
      <dgm:spPr/>
      <dgm:t>
        <a:bodyPr/>
        <a:lstStyle/>
        <a:p>
          <a:endParaRPr lang="es-EC" sz="1800"/>
        </a:p>
      </dgm:t>
    </dgm:pt>
    <dgm:pt modelId="{8E689DCB-C700-46E5-AECF-8FAE978B5391}" type="sibTrans" cxnId="{373310CD-9FF7-415C-8167-C33EB91B3593}">
      <dgm:prSet custT="1"/>
      <dgm:spPr>
        <a:solidFill>
          <a:srgbClr val="00B0F0"/>
        </a:solidFill>
        <a:ln>
          <a:solidFill>
            <a:schemeClr val="bg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600" b="1" dirty="0" smtClean="0">
              <a:solidFill>
                <a:schemeClr val="bg1">
                  <a:lumMod val="95000"/>
                  <a:lumOff val="5000"/>
                </a:schemeClr>
              </a:solidFill>
            </a:rPr>
            <a:t>Incidencia del desarrollo  psicomotor</a:t>
          </a:r>
          <a:endParaRPr lang="es-EC" sz="1600" b="1" dirty="0" smtClean="0">
            <a:solidFill>
              <a:schemeClr val="bg1">
                <a:lumMod val="95000"/>
                <a:lumOff val="5000"/>
              </a:schemeClr>
            </a:solidFill>
          </a:endParaRPr>
        </a:p>
        <a:p>
          <a:pPr defTabSz="1600200">
            <a:lnSpc>
              <a:spcPct val="90000"/>
            </a:lnSpc>
            <a:spcBef>
              <a:spcPct val="0"/>
            </a:spcBef>
            <a:spcAft>
              <a:spcPct val="35000"/>
            </a:spcAft>
          </a:pPr>
          <a:endParaRPr lang="es-EC" sz="1800" b="1" dirty="0">
            <a:solidFill>
              <a:schemeClr val="bg1"/>
            </a:solidFill>
          </a:endParaRPr>
        </a:p>
      </dgm:t>
    </dgm:pt>
    <dgm:pt modelId="{181EB053-EA66-4495-B296-7CB01E880B74}">
      <dgm:prSet phldrT="[Texto]" custT="1"/>
      <dgm:spPr>
        <a:solidFill>
          <a:srgbClr val="92D050"/>
        </a:solidFill>
      </dgm:spPr>
      <dgm:t>
        <a:bodyPr/>
        <a:lstStyle/>
        <a:p>
          <a:pPr algn="ctr"/>
          <a:r>
            <a:rPr lang="es-EC" sz="1800" b="1" dirty="0" smtClean="0">
              <a:solidFill>
                <a:schemeClr val="bg1"/>
              </a:solidFill>
            </a:rPr>
            <a:t>Inadecuada  utilización de métodos de entrenamiento</a:t>
          </a:r>
          <a:endParaRPr lang="es-EC" sz="1800" b="1" dirty="0">
            <a:solidFill>
              <a:schemeClr val="bg1"/>
            </a:solidFill>
          </a:endParaRPr>
        </a:p>
      </dgm:t>
    </dgm:pt>
    <dgm:pt modelId="{7B162203-7A04-489A-8FC0-0607C14FB9C7}" type="parTrans" cxnId="{501FB709-AD6A-47AA-9363-FF07A19BFC32}">
      <dgm:prSet/>
      <dgm:spPr/>
      <dgm:t>
        <a:bodyPr/>
        <a:lstStyle/>
        <a:p>
          <a:endParaRPr lang="es-EC" sz="1800"/>
        </a:p>
      </dgm:t>
    </dgm:pt>
    <dgm:pt modelId="{51812667-E412-4677-A612-BD99FC1F392F}" type="sibTrans" cxnId="{501FB709-AD6A-47AA-9363-FF07A19BFC32}">
      <dgm:prSet custT="1"/>
      <dgm:spPr>
        <a:solidFill>
          <a:schemeClr val="accent6">
            <a:lumMod val="40000"/>
            <a:lumOff val="60000"/>
          </a:schemeClr>
        </a:solidFill>
      </dgm:spPr>
      <dgm:t>
        <a:bodyPr/>
        <a:lstStyle/>
        <a:p>
          <a:r>
            <a:rPr lang="es-EC" sz="1800" b="1" dirty="0" smtClean="0">
              <a:solidFill>
                <a:schemeClr val="bg1"/>
              </a:solidFill>
            </a:rPr>
            <a:t>Sesión de entrenamientos repetitivos</a:t>
          </a:r>
          <a:endParaRPr lang="es-EC" sz="1800" b="1" dirty="0">
            <a:solidFill>
              <a:schemeClr val="bg1"/>
            </a:solidFill>
          </a:endParaRPr>
        </a:p>
      </dgm:t>
    </dgm:pt>
    <dgm:pt modelId="{AEF7C987-8D82-407D-8DF1-7284A29C7C54}">
      <dgm:prSet phldrT="[Texto]" custT="1"/>
      <dgm:spPr>
        <a:solidFill>
          <a:srgbClr val="00B050"/>
        </a:solidFill>
      </dgm:spPr>
      <dgm:t>
        <a:bodyPr/>
        <a:lstStyle/>
        <a:p>
          <a:r>
            <a:rPr lang="es-EC" sz="1800" b="1" dirty="0" smtClean="0">
              <a:solidFill>
                <a:schemeClr val="bg1"/>
              </a:solidFill>
            </a:rPr>
            <a:t>Técnicas defensivas</a:t>
          </a:r>
          <a:r>
            <a:rPr lang="es-EC" sz="2400" b="1" dirty="0" smtClean="0">
              <a:solidFill>
                <a:schemeClr val="bg1"/>
              </a:solidFill>
            </a:rPr>
            <a:t> </a:t>
          </a:r>
          <a:r>
            <a:rPr lang="es-EC" sz="1800" b="1" dirty="0" smtClean="0">
              <a:solidFill>
                <a:schemeClr val="bg1"/>
              </a:solidFill>
            </a:rPr>
            <a:t>deficientes</a:t>
          </a:r>
          <a:endParaRPr lang="es-EC" sz="1800" b="1" dirty="0">
            <a:solidFill>
              <a:schemeClr val="bg1"/>
            </a:solidFill>
          </a:endParaRPr>
        </a:p>
      </dgm:t>
    </dgm:pt>
    <dgm:pt modelId="{3CC02073-EEFD-4F94-BA62-F37E4F348283}" type="sibTrans" cxnId="{B7DC7E03-513B-4611-8A5A-E1DF4BC110E8}">
      <dgm:prSet custT="1"/>
      <dgm:spPr>
        <a:solidFill>
          <a:srgbClr val="FFFF00"/>
        </a:solidFill>
      </dgm:spPr>
      <dgm:t>
        <a:bodyPr/>
        <a:lstStyle/>
        <a:p>
          <a:r>
            <a:rPr lang="es-EC" sz="1800" b="1" dirty="0" smtClean="0">
              <a:solidFill>
                <a:schemeClr val="bg1"/>
              </a:solidFill>
            </a:rPr>
            <a:t> desarrollo de las habilidades motoras </a:t>
          </a:r>
          <a:endParaRPr lang="es-EC" sz="1800" b="1" dirty="0">
            <a:solidFill>
              <a:schemeClr val="bg1"/>
            </a:solidFill>
          </a:endParaRPr>
        </a:p>
      </dgm:t>
    </dgm:pt>
    <dgm:pt modelId="{B2797EA8-22A6-49EB-9170-5B8F94F52FE3}" type="parTrans" cxnId="{B7DC7E03-513B-4611-8A5A-E1DF4BC110E8}">
      <dgm:prSet/>
      <dgm:spPr/>
      <dgm:t>
        <a:bodyPr/>
        <a:lstStyle/>
        <a:p>
          <a:endParaRPr lang="es-EC" sz="1800"/>
        </a:p>
      </dgm:t>
    </dgm:pt>
    <dgm:pt modelId="{A142E9A6-646B-447A-A688-49AA306A9E1F}" type="pres">
      <dgm:prSet presAssocID="{45C65D68-B280-4340-8965-BF6D7CA04F90}" presName="Name0" presStyleCnt="0">
        <dgm:presLayoutVars>
          <dgm:chMax/>
          <dgm:chPref/>
          <dgm:dir/>
          <dgm:animLvl val="lvl"/>
        </dgm:presLayoutVars>
      </dgm:prSet>
      <dgm:spPr/>
      <dgm:t>
        <a:bodyPr/>
        <a:lstStyle/>
        <a:p>
          <a:endParaRPr lang="es-EC"/>
        </a:p>
      </dgm:t>
    </dgm:pt>
    <dgm:pt modelId="{76C17611-2113-40AE-A065-C78F485F03B0}" type="pres">
      <dgm:prSet presAssocID="{304A478A-3A36-4EFD-B43D-B80AD1CA8644}" presName="composite" presStyleCnt="0"/>
      <dgm:spPr/>
    </dgm:pt>
    <dgm:pt modelId="{FABFD765-6E76-4A44-BEAE-6AA86D902239}" type="pres">
      <dgm:prSet presAssocID="{304A478A-3A36-4EFD-B43D-B80AD1CA8644}" presName="Parent1" presStyleLbl="node1" presStyleIdx="0" presStyleCnt="6" custScaleX="311499" custLinFactNeighborX="72420" custLinFactNeighborY="-136">
        <dgm:presLayoutVars>
          <dgm:chMax val="1"/>
          <dgm:chPref val="1"/>
          <dgm:bulletEnabled val="1"/>
        </dgm:presLayoutVars>
      </dgm:prSet>
      <dgm:spPr/>
      <dgm:t>
        <a:bodyPr/>
        <a:lstStyle/>
        <a:p>
          <a:endParaRPr lang="es-EC"/>
        </a:p>
      </dgm:t>
    </dgm:pt>
    <dgm:pt modelId="{8CD16F48-5302-4704-A04A-A980455CBD30}" type="pres">
      <dgm:prSet presAssocID="{304A478A-3A36-4EFD-B43D-B80AD1CA8644}" presName="Childtext1" presStyleLbl="revTx" presStyleIdx="0" presStyleCnt="3">
        <dgm:presLayoutVars>
          <dgm:chMax val="0"/>
          <dgm:chPref val="0"/>
          <dgm:bulletEnabled val="1"/>
        </dgm:presLayoutVars>
      </dgm:prSet>
      <dgm:spPr/>
      <dgm:t>
        <a:bodyPr/>
        <a:lstStyle/>
        <a:p>
          <a:endParaRPr lang="es-EC"/>
        </a:p>
      </dgm:t>
    </dgm:pt>
    <dgm:pt modelId="{166FBD81-2EB8-4F20-BAA5-B7B635C828C3}" type="pres">
      <dgm:prSet presAssocID="{304A478A-3A36-4EFD-B43D-B80AD1CA8644}" presName="BalanceSpacing" presStyleCnt="0"/>
      <dgm:spPr/>
    </dgm:pt>
    <dgm:pt modelId="{92FB9DDF-1DC1-4F6C-AE77-5CC38104219A}" type="pres">
      <dgm:prSet presAssocID="{304A478A-3A36-4EFD-B43D-B80AD1CA8644}" presName="BalanceSpacing1" presStyleCnt="0"/>
      <dgm:spPr/>
    </dgm:pt>
    <dgm:pt modelId="{9FC72BC5-A637-4116-8B63-06646B98E272}" type="pres">
      <dgm:prSet presAssocID="{8E689DCB-C700-46E5-AECF-8FAE978B5391}" presName="Accent1Text" presStyleLbl="node1" presStyleIdx="1" presStyleCnt="6" custScaleX="206923" custLinFactNeighborX="-75373" custLinFactNeighborY="-5"/>
      <dgm:spPr/>
      <dgm:t>
        <a:bodyPr/>
        <a:lstStyle/>
        <a:p>
          <a:endParaRPr lang="es-EC"/>
        </a:p>
      </dgm:t>
    </dgm:pt>
    <dgm:pt modelId="{F6EA16DB-D593-4DE1-BB32-02FDB4D2EDA2}" type="pres">
      <dgm:prSet presAssocID="{8E689DCB-C700-46E5-AECF-8FAE978B5391}" presName="spaceBetweenRectangles" presStyleCnt="0"/>
      <dgm:spPr/>
    </dgm:pt>
    <dgm:pt modelId="{23064ED3-BA29-43B8-A1E8-080B8E81DAE9}" type="pres">
      <dgm:prSet presAssocID="{AEF7C987-8D82-407D-8DF1-7284A29C7C54}" presName="composite" presStyleCnt="0"/>
      <dgm:spPr/>
    </dgm:pt>
    <dgm:pt modelId="{77984F61-2571-462A-AAC4-69F1698C8505}" type="pres">
      <dgm:prSet presAssocID="{AEF7C987-8D82-407D-8DF1-7284A29C7C54}" presName="Parent1" presStyleLbl="node1" presStyleIdx="2" presStyleCnt="6" custScaleX="160317" custLinFactNeighborX="-43342" custLinFactNeighborY="6446">
        <dgm:presLayoutVars>
          <dgm:chMax val="1"/>
          <dgm:chPref val="1"/>
          <dgm:bulletEnabled val="1"/>
        </dgm:presLayoutVars>
      </dgm:prSet>
      <dgm:spPr/>
      <dgm:t>
        <a:bodyPr/>
        <a:lstStyle/>
        <a:p>
          <a:endParaRPr lang="es-EC"/>
        </a:p>
      </dgm:t>
    </dgm:pt>
    <dgm:pt modelId="{9E857ADB-A0B7-4774-8559-8193F7A3B71D}" type="pres">
      <dgm:prSet presAssocID="{AEF7C987-8D82-407D-8DF1-7284A29C7C54}" presName="Childtext1" presStyleLbl="revTx" presStyleIdx="1" presStyleCnt="3">
        <dgm:presLayoutVars>
          <dgm:chMax val="0"/>
          <dgm:chPref val="0"/>
          <dgm:bulletEnabled val="1"/>
        </dgm:presLayoutVars>
      </dgm:prSet>
      <dgm:spPr/>
      <dgm:t>
        <a:bodyPr/>
        <a:lstStyle/>
        <a:p>
          <a:endParaRPr lang="es-EC"/>
        </a:p>
      </dgm:t>
    </dgm:pt>
    <dgm:pt modelId="{6FEAF33A-8AED-49A8-9824-84D331F7A7D0}" type="pres">
      <dgm:prSet presAssocID="{AEF7C987-8D82-407D-8DF1-7284A29C7C54}" presName="BalanceSpacing" presStyleCnt="0"/>
      <dgm:spPr/>
    </dgm:pt>
    <dgm:pt modelId="{BAC8CA4E-EEF5-4379-90EF-5A8D61D269C6}" type="pres">
      <dgm:prSet presAssocID="{AEF7C987-8D82-407D-8DF1-7284A29C7C54}" presName="BalanceSpacing1" presStyleCnt="0"/>
      <dgm:spPr/>
    </dgm:pt>
    <dgm:pt modelId="{435CF238-3C69-4887-836E-3144D0A2D81D}" type="pres">
      <dgm:prSet presAssocID="{3CC02073-EEFD-4F94-BA62-F37E4F348283}" presName="Accent1Text" presStyleLbl="node1" presStyleIdx="3" presStyleCnt="6" custScaleX="257992" custScaleY="64955" custLinFactNeighborX="67705" custLinFactNeighborY="11076"/>
      <dgm:spPr/>
      <dgm:t>
        <a:bodyPr/>
        <a:lstStyle/>
        <a:p>
          <a:endParaRPr lang="es-EC"/>
        </a:p>
      </dgm:t>
    </dgm:pt>
    <dgm:pt modelId="{89CFCCF9-9042-42C1-8445-9F46E73BF90A}" type="pres">
      <dgm:prSet presAssocID="{3CC02073-EEFD-4F94-BA62-F37E4F348283}" presName="spaceBetweenRectangles" presStyleCnt="0"/>
      <dgm:spPr/>
    </dgm:pt>
    <dgm:pt modelId="{5CE768E2-6748-4B3E-82B9-8CCAD3078E4C}" type="pres">
      <dgm:prSet presAssocID="{181EB053-EA66-4495-B296-7CB01E880B74}" presName="composite" presStyleCnt="0"/>
      <dgm:spPr/>
    </dgm:pt>
    <dgm:pt modelId="{2E4B433F-0D82-4B38-8D0D-0A904D6EFF89}" type="pres">
      <dgm:prSet presAssocID="{181EB053-EA66-4495-B296-7CB01E880B74}" presName="Parent1" presStyleLbl="node1" presStyleIdx="4" presStyleCnt="6" custScaleX="225936" custLinFactNeighborX="8531" custLinFactNeighborY="7191">
        <dgm:presLayoutVars>
          <dgm:chMax val="1"/>
          <dgm:chPref val="1"/>
          <dgm:bulletEnabled val="1"/>
        </dgm:presLayoutVars>
      </dgm:prSet>
      <dgm:spPr/>
      <dgm:t>
        <a:bodyPr/>
        <a:lstStyle/>
        <a:p>
          <a:endParaRPr lang="es-EC"/>
        </a:p>
      </dgm:t>
    </dgm:pt>
    <dgm:pt modelId="{896E9C9B-BE0F-411C-996A-0F0E66940E82}" type="pres">
      <dgm:prSet presAssocID="{181EB053-EA66-4495-B296-7CB01E880B74}" presName="Childtext1" presStyleLbl="revTx" presStyleIdx="2" presStyleCnt="3">
        <dgm:presLayoutVars>
          <dgm:chMax val="0"/>
          <dgm:chPref val="0"/>
          <dgm:bulletEnabled val="1"/>
        </dgm:presLayoutVars>
      </dgm:prSet>
      <dgm:spPr/>
      <dgm:t>
        <a:bodyPr/>
        <a:lstStyle/>
        <a:p>
          <a:endParaRPr lang="es-EC"/>
        </a:p>
      </dgm:t>
    </dgm:pt>
    <dgm:pt modelId="{27158854-922B-4A1A-B7D1-0319DA05F6D6}" type="pres">
      <dgm:prSet presAssocID="{181EB053-EA66-4495-B296-7CB01E880B74}" presName="BalanceSpacing" presStyleCnt="0"/>
      <dgm:spPr/>
    </dgm:pt>
    <dgm:pt modelId="{AF1CCC9B-C6E7-4A39-A995-D7E69122B561}" type="pres">
      <dgm:prSet presAssocID="{181EB053-EA66-4495-B296-7CB01E880B74}" presName="BalanceSpacing1" presStyleCnt="0"/>
      <dgm:spPr/>
    </dgm:pt>
    <dgm:pt modelId="{5B77D4F4-5EED-492E-80C8-260C709590D8}" type="pres">
      <dgm:prSet presAssocID="{51812667-E412-4677-A612-BD99FC1F392F}" presName="Accent1Text" presStyleLbl="node1" presStyleIdx="5" presStyleCnt="6" custScaleX="184978" custLinFactX="-8118" custLinFactNeighborX="-100000" custLinFactNeighborY="-8748"/>
      <dgm:spPr/>
      <dgm:t>
        <a:bodyPr/>
        <a:lstStyle/>
        <a:p>
          <a:endParaRPr lang="es-EC"/>
        </a:p>
      </dgm:t>
    </dgm:pt>
  </dgm:ptLst>
  <dgm:cxnLst>
    <dgm:cxn modelId="{BCB2F853-8A34-4C7E-9970-FDA6F47ECA64}" type="presOf" srcId="{3CC02073-EEFD-4F94-BA62-F37E4F348283}" destId="{435CF238-3C69-4887-836E-3144D0A2D81D}" srcOrd="0" destOrd="0" presId="urn:microsoft.com/office/officeart/2008/layout/AlternatingHexagons"/>
    <dgm:cxn modelId="{A2B06FE5-0C72-46E7-89BB-E94835712B83}" type="presOf" srcId="{181EB053-EA66-4495-B296-7CB01E880B74}" destId="{2E4B433F-0D82-4B38-8D0D-0A904D6EFF89}" srcOrd="0" destOrd="0" presId="urn:microsoft.com/office/officeart/2008/layout/AlternatingHexagons"/>
    <dgm:cxn modelId="{727FCACA-BE58-4EAC-A70C-70010F0644F1}" type="presOf" srcId="{AEF7C987-8D82-407D-8DF1-7284A29C7C54}" destId="{77984F61-2571-462A-AAC4-69F1698C8505}" srcOrd="0" destOrd="0" presId="urn:microsoft.com/office/officeart/2008/layout/AlternatingHexagons"/>
    <dgm:cxn modelId="{50CD728E-4D08-4510-A53F-9106EC905DED}" type="presOf" srcId="{8E689DCB-C700-46E5-AECF-8FAE978B5391}" destId="{9FC72BC5-A637-4116-8B63-06646B98E272}" srcOrd="0" destOrd="0" presId="urn:microsoft.com/office/officeart/2008/layout/AlternatingHexagons"/>
    <dgm:cxn modelId="{97F56189-F149-430F-B3FB-E07FF08FF5E8}" type="presOf" srcId="{304A478A-3A36-4EFD-B43D-B80AD1CA8644}" destId="{FABFD765-6E76-4A44-BEAE-6AA86D902239}" srcOrd="0" destOrd="0" presId="urn:microsoft.com/office/officeart/2008/layout/AlternatingHexagons"/>
    <dgm:cxn modelId="{501FB709-AD6A-47AA-9363-FF07A19BFC32}" srcId="{45C65D68-B280-4340-8965-BF6D7CA04F90}" destId="{181EB053-EA66-4495-B296-7CB01E880B74}" srcOrd="2" destOrd="0" parTransId="{7B162203-7A04-489A-8FC0-0607C14FB9C7}" sibTransId="{51812667-E412-4677-A612-BD99FC1F392F}"/>
    <dgm:cxn modelId="{E5DB10B0-AF69-4BB7-A9A3-FE6A077A4C7C}" type="presOf" srcId="{45C65D68-B280-4340-8965-BF6D7CA04F90}" destId="{A142E9A6-646B-447A-A688-49AA306A9E1F}" srcOrd="0" destOrd="0" presId="urn:microsoft.com/office/officeart/2008/layout/AlternatingHexagons"/>
    <dgm:cxn modelId="{373310CD-9FF7-415C-8167-C33EB91B3593}" srcId="{45C65D68-B280-4340-8965-BF6D7CA04F90}" destId="{304A478A-3A36-4EFD-B43D-B80AD1CA8644}" srcOrd="0" destOrd="0" parTransId="{BE092689-749C-4CD2-972D-D721E9BC9A06}" sibTransId="{8E689DCB-C700-46E5-AECF-8FAE978B5391}"/>
    <dgm:cxn modelId="{B7DC7E03-513B-4611-8A5A-E1DF4BC110E8}" srcId="{45C65D68-B280-4340-8965-BF6D7CA04F90}" destId="{AEF7C987-8D82-407D-8DF1-7284A29C7C54}" srcOrd="1" destOrd="0" parTransId="{B2797EA8-22A6-49EB-9170-5B8F94F52FE3}" sibTransId="{3CC02073-EEFD-4F94-BA62-F37E4F348283}"/>
    <dgm:cxn modelId="{042806D6-666B-493B-945B-25E9EFBC3D94}" type="presOf" srcId="{51812667-E412-4677-A612-BD99FC1F392F}" destId="{5B77D4F4-5EED-492E-80C8-260C709590D8}" srcOrd="0" destOrd="0" presId="urn:microsoft.com/office/officeart/2008/layout/AlternatingHexagons"/>
    <dgm:cxn modelId="{E0E017DF-E263-48B8-B444-5C7DA0931138}" type="presParOf" srcId="{A142E9A6-646B-447A-A688-49AA306A9E1F}" destId="{76C17611-2113-40AE-A065-C78F485F03B0}" srcOrd="0" destOrd="0" presId="urn:microsoft.com/office/officeart/2008/layout/AlternatingHexagons"/>
    <dgm:cxn modelId="{AAC03DF1-C8CF-4DE5-A4BC-A374B3B60FE7}" type="presParOf" srcId="{76C17611-2113-40AE-A065-C78F485F03B0}" destId="{FABFD765-6E76-4A44-BEAE-6AA86D902239}" srcOrd="0" destOrd="0" presId="urn:microsoft.com/office/officeart/2008/layout/AlternatingHexagons"/>
    <dgm:cxn modelId="{946F8430-05EB-4861-B6C7-6E6D6C15323F}" type="presParOf" srcId="{76C17611-2113-40AE-A065-C78F485F03B0}" destId="{8CD16F48-5302-4704-A04A-A980455CBD30}" srcOrd="1" destOrd="0" presId="urn:microsoft.com/office/officeart/2008/layout/AlternatingHexagons"/>
    <dgm:cxn modelId="{40336579-FBBE-4D7F-9F4C-81A063AC0FBC}" type="presParOf" srcId="{76C17611-2113-40AE-A065-C78F485F03B0}" destId="{166FBD81-2EB8-4F20-BAA5-B7B635C828C3}" srcOrd="2" destOrd="0" presId="urn:microsoft.com/office/officeart/2008/layout/AlternatingHexagons"/>
    <dgm:cxn modelId="{FA1BA662-8EA8-4494-A021-85A914BB028E}" type="presParOf" srcId="{76C17611-2113-40AE-A065-C78F485F03B0}" destId="{92FB9DDF-1DC1-4F6C-AE77-5CC38104219A}" srcOrd="3" destOrd="0" presId="urn:microsoft.com/office/officeart/2008/layout/AlternatingHexagons"/>
    <dgm:cxn modelId="{F95EF7A8-B008-4473-89A5-7D7DA8283BAD}" type="presParOf" srcId="{76C17611-2113-40AE-A065-C78F485F03B0}" destId="{9FC72BC5-A637-4116-8B63-06646B98E272}" srcOrd="4" destOrd="0" presId="urn:microsoft.com/office/officeart/2008/layout/AlternatingHexagons"/>
    <dgm:cxn modelId="{A804CFC2-3216-4F4D-BF65-25EFF328335D}" type="presParOf" srcId="{A142E9A6-646B-447A-A688-49AA306A9E1F}" destId="{F6EA16DB-D593-4DE1-BB32-02FDB4D2EDA2}" srcOrd="1" destOrd="0" presId="urn:microsoft.com/office/officeart/2008/layout/AlternatingHexagons"/>
    <dgm:cxn modelId="{E9CD8F86-43A4-4E87-91D0-158B984E8A7C}" type="presParOf" srcId="{A142E9A6-646B-447A-A688-49AA306A9E1F}" destId="{23064ED3-BA29-43B8-A1E8-080B8E81DAE9}" srcOrd="2" destOrd="0" presId="urn:microsoft.com/office/officeart/2008/layout/AlternatingHexagons"/>
    <dgm:cxn modelId="{430C7A18-BDCE-4358-8AC5-6F56A0D1E554}" type="presParOf" srcId="{23064ED3-BA29-43B8-A1E8-080B8E81DAE9}" destId="{77984F61-2571-462A-AAC4-69F1698C8505}" srcOrd="0" destOrd="0" presId="urn:microsoft.com/office/officeart/2008/layout/AlternatingHexagons"/>
    <dgm:cxn modelId="{78B4E14C-E577-4080-B777-CBEE257FDCB3}" type="presParOf" srcId="{23064ED3-BA29-43B8-A1E8-080B8E81DAE9}" destId="{9E857ADB-A0B7-4774-8559-8193F7A3B71D}" srcOrd="1" destOrd="0" presId="urn:microsoft.com/office/officeart/2008/layout/AlternatingHexagons"/>
    <dgm:cxn modelId="{25CF7549-2349-43F1-9B4A-80BB2ED970C2}" type="presParOf" srcId="{23064ED3-BA29-43B8-A1E8-080B8E81DAE9}" destId="{6FEAF33A-8AED-49A8-9824-84D331F7A7D0}" srcOrd="2" destOrd="0" presId="urn:microsoft.com/office/officeart/2008/layout/AlternatingHexagons"/>
    <dgm:cxn modelId="{378D48C4-3D2B-4441-B485-973654484518}" type="presParOf" srcId="{23064ED3-BA29-43B8-A1E8-080B8E81DAE9}" destId="{BAC8CA4E-EEF5-4379-90EF-5A8D61D269C6}" srcOrd="3" destOrd="0" presId="urn:microsoft.com/office/officeart/2008/layout/AlternatingHexagons"/>
    <dgm:cxn modelId="{A3FB7DF1-993D-40B1-8A12-072CE562D70B}" type="presParOf" srcId="{23064ED3-BA29-43B8-A1E8-080B8E81DAE9}" destId="{435CF238-3C69-4887-836E-3144D0A2D81D}" srcOrd="4" destOrd="0" presId="urn:microsoft.com/office/officeart/2008/layout/AlternatingHexagons"/>
    <dgm:cxn modelId="{BFE72161-668B-49C4-9A1F-BB9971870745}" type="presParOf" srcId="{A142E9A6-646B-447A-A688-49AA306A9E1F}" destId="{89CFCCF9-9042-42C1-8445-9F46E73BF90A}" srcOrd="3" destOrd="0" presId="urn:microsoft.com/office/officeart/2008/layout/AlternatingHexagons"/>
    <dgm:cxn modelId="{4A771617-134E-4570-A8B6-A6BF68ACBD80}" type="presParOf" srcId="{A142E9A6-646B-447A-A688-49AA306A9E1F}" destId="{5CE768E2-6748-4B3E-82B9-8CCAD3078E4C}" srcOrd="4" destOrd="0" presId="urn:microsoft.com/office/officeart/2008/layout/AlternatingHexagons"/>
    <dgm:cxn modelId="{45054937-5063-4445-8F08-802F788B0C5D}" type="presParOf" srcId="{5CE768E2-6748-4B3E-82B9-8CCAD3078E4C}" destId="{2E4B433F-0D82-4B38-8D0D-0A904D6EFF89}" srcOrd="0" destOrd="0" presId="urn:microsoft.com/office/officeart/2008/layout/AlternatingHexagons"/>
    <dgm:cxn modelId="{ED3C4E27-829B-449F-B033-4A0BD9CD8939}" type="presParOf" srcId="{5CE768E2-6748-4B3E-82B9-8CCAD3078E4C}" destId="{896E9C9B-BE0F-411C-996A-0F0E66940E82}" srcOrd="1" destOrd="0" presId="urn:microsoft.com/office/officeart/2008/layout/AlternatingHexagons"/>
    <dgm:cxn modelId="{916B139F-F070-4148-B04A-92C7E53729CA}" type="presParOf" srcId="{5CE768E2-6748-4B3E-82B9-8CCAD3078E4C}" destId="{27158854-922B-4A1A-B7D1-0319DA05F6D6}" srcOrd="2" destOrd="0" presId="urn:microsoft.com/office/officeart/2008/layout/AlternatingHexagons"/>
    <dgm:cxn modelId="{69016361-7771-4912-95BD-0E59D224BF9E}" type="presParOf" srcId="{5CE768E2-6748-4B3E-82B9-8CCAD3078E4C}" destId="{AF1CCC9B-C6E7-4A39-A995-D7E69122B561}" srcOrd="3" destOrd="0" presId="urn:microsoft.com/office/officeart/2008/layout/AlternatingHexagons"/>
    <dgm:cxn modelId="{FFFBD409-6942-4D2A-89CD-C01170A9B1B0}" type="presParOf" srcId="{5CE768E2-6748-4B3E-82B9-8CCAD3078E4C}" destId="{5B77D4F4-5EED-492E-80C8-260C709590D8}" srcOrd="4" destOrd="0" presId="urn:microsoft.com/office/officeart/2008/layout/AlternatingHexagon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36AE1-2404-4C9B-A930-36EC7F104A77}"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9CCF7CEC-70BF-4D82-84C0-BD1C870E93DF}">
      <dgm:prSet phldrT="[Texto]" custT="1">
        <dgm:style>
          <a:lnRef idx="1">
            <a:schemeClr val="accent3"/>
          </a:lnRef>
          <a:fillRef idx="2">
            <a:schemeClr val="accent3"/>
          </a:fillRef>
          <a:effectRef idx="1">
            <a:schemeClr val="accent3"/>
          </a:effectRef>
          <a:fontRef idx="minor">
            <a:schemeClr val="dk1"/>
          </a:fontRef>
        </dgm:style>
      </dgm:prSet>
      <dgm:spPr>
        <a:solidFill>
          <a:srgbClr val="00B050"/>
        </a:solidFill>
      </dgm:spPr>
      <dgm:t>
        <a:bodyPr/>
        <a:lstStyle/>
        <a:p>
          <a:r>
            <a:rPr lang="es-EC" sz="1800" b="1" dirty="0" smtClean="0">
              <a:solidFill>
                <a:schemeClr val="bg1"/>
              </a:solidFill>
              <a:latin typeface="Aharoni" pitchFamily="2" charset="-79"/>
              <a:cs typeface="Aharoni" pitchFamily="2" charset="-79"/>
            </a:rPr>
            <a:t> </a:t>
          </a:r>
          <a:r>
            <a:rPr lang="es-EC" sz="1800" b="1" dirty="0" smtClean="0"/>
            <a:t>EL NIÑO O JUGADOR EJECUTANTE</a:t>
          </a:r>
          <a:endParaRPr lang="es-EC" sz="1800" b="1" dirty="0">
            <a:solidFill>
              <a:schemeClr val="bg1"/>
            </a:solidFill>
            <a:latin typeface="Aharoni" pitchFamily="2" charset="-79"/>
            <a:cs typeface="Aharoni" pitchFamily="2" charset="-79"/>
          </a:endParaRPr>
        </a:p>
      </dgm:t>
    </dgm:pt>
    <dgm:pt modelId="{0C9E8CA9-F572-4E10-AE3D-D8B26267E918}" type="parTrans" cxnId="{C79C215A-48B3-4111-B5EE-D9B298964FF0}">
      <dgm:prSet/>
      <dgm:spPr/>
      <dgm:t>
        <a:bodyPr/>
        <a:lstStyle/>
        <a:p>
          <a:endParaRPr lang="es-EC" sz="1800" b="1">
            <a:solidFill>
              <a:schemeClr val="bg1"/>
            </a:solidFill>
            <a:latin typeface="Aharoni" pitchFamily="2" charset="-79"/>
            <a:cs typeface="Aharoni" pitchFamily="2" charset="-79"/>
          </a:endParaRPr>
        </a:p>
      </dgm:t>
    </dgm:pt>
    <dgm:pt modelId="{41C12A6B-382A-4C6C-8B2E-D402BB710B00}" type="sibTrans" cxnId="{C79C215A-48B3-4111-B5EE-D9B298964FF0}">
      <dgm:prSet/>
      <dgm:spPr/>
      <dgm:t>
        <a:bodyPr/>
        <a:lstStyle/>
        <a:p>
          <a:endParaRPr lang="es-EC" sz="1800" b="1">
            <a:solidFill>
              <a:schemeClr val="bg1"/>
            </a:solidFill>
            <a:latin typeface="Aharoni" pitchFamily="2" charset="-79"/>
            <a:cs typeface="Aharoni" pitchFamily="2" charset="-79"/>
          </a:endParaRPr>
        </a:p>
      </dgm:t>
    </dgm:pt>
    <dgm:pt modelId="{264D98E6-C1AF-4114-9BA3-DE6AED1EB724}">
      <dgm:prSet phldrT="[Texto]" custT="1"/>
      <dgm:spPr/>
      <dgm:t>
        <a:bodyPr/>
        <a:lstStyle/>
        <a:p>
          <a:r>
            <a:rPr lang="es-EC" sz="2800" b="1" dirty="0" smtClean="0">
              <a:solidFill>
                <a:schemeClr val="tx1"/>
              </a:solidFill>
              <a:latin typeface="Aharoni" pitchFamily="2" charset="-79"/>
              <a:cs typeface="Aharoni" pitchFamily="2" charset="-79"/>
            </a:rPr>
            <a:t>EJECUTARA MOVIMIENTOS Y ACCIONES</a:t>
          </a:r>
          <a:endParaRPr lang="es-EC" sz="2800" b="1" dirty="0">
            <a:solidFill>
              <a:schemeClr val="tx1"/>
            </a:solidFill>
            <a:latin typeface="Aharoni" pitchFamily="2" charset="-79"/>
            <a:cs typeface="Aharoni" pitchFamily="2" charset="-79"/>
          </a:endParaRPr>
        </a:p>
      </dgm:t>
    </dgm:pt>
    <dgm:pt modelId="{4372BFDD-0C58-47F6-B6B1-7EC73F0E597D}" type="parTrans" cxnId="{EC8E7020-3C37-4748-BA73-6D214EDCA445}">
      <dgm:prSet/>
      <dgm:spPr/>
      <dgm:t>
        <a:bodyPr/>
        <a:lstStyle/>
        <a:p>
          <a:endParaRPr lang="es-EC" sz="1800" b="1">
            <a:solidFill>
              <a:schemeClr val="bg1"/>
            </a:solidFill>
            <a:latin typeface="Aharoni" pitchFamily="2" charset="-79"/>
            <a:cs typeface="Aharoni" pitchFamily="2" charset="-79"/>
          </a:endParaRPr>
        </a:p>
      </dgm:t>
    </dgm:pt>
    <dgm:pt modelId="{3A91B0E0-FDB4-4670-883A-D1FD6A7F6224}" type="sibTrans" cxnId="{EC8E7020-3C37-4748-BA73-6D214EDCA445}">
      <dgm:prSet/>
      <dgm:spPr/>
      <dgm:t>
        <a:bodyPr/>
        <a:lstStyle/>
        <a:p>
          <a:endParaRPr lang="es-EC" sz="1800" b="1">
            <a:solidFill>
              <a:schemeClr val="bg1"/>
            </a:solidFill>
            <a:latin typeface="Aharoni" pitchFamily="2" charset="-79"/>
            <a:cs typeface="Aharoni" pitchFamily="2" charset="-79"/>
          </a:endParaRPr>
        </a:p>
      </dgm:t>
    </dgm:pt>
    <dgm:pt modelId="{ACE50E1D-3639-4D60-AD67-06D84EAB283F}">
      <dgm:prSet phldrT="[Texto]" custT="1"/>
      <dgm:spPr>
        <a:solidFill>
          <a:srgbClr val="FFFF00"/>
        </a:solidFill>
      </dgm:spPr>
      <dgm:t>
        <a:bodyPr/>
        <a:lstStyle/>
        <a:p>
          <a:r>
            <a:rPr lang="es-EC" sz="1800" b="1" dirty="0" smtClean="0">
              <a:solidFill>
                <a:schemeClr val="bg1"/>
              </a:solidFill>
              <a:latin typeface="Aharoni" pitchFamily="2" charset="-79"/>
              <a:cs typeface="Aharoni" pitchFamily="2" charset="-79"/>
            </a:rPr>
            <a:t>EL BALÓN </a:t>
          </a:r>
          <a:endParaRPr lang="es-EC" sz="1800" b="1" dirty="0">
            <a:solidFill>
              <a:schemeClr val="bg1"/>
            </a:solidFill>
            <a:latin typeface="Aharoni" pitchFamily="2" charset="-79"/>
            <a:cs typeface="Aharoni" pitchFamily="2" charset="-79"/>
          </a:endParaRPr>
        </a:p>
      </dgm:t>
    </dgm:pt>
    <dgm:pt modelId="{F152DBC2-8D86-4BFB-BF92-960A47A42257}" type="parTrans" cxnId="{3218E679-1203-4144-A32C-1505CF6FB0F1}">
      <dgm:prSet/>
      <dgm:spPr/>
      <dgm:t>
        <a:bodyPr/>
        <a:lstStyle/>
        <a:p>
          <a:endParaRPr lang="es-EC" sz="1800" b="1">
            <a:solidFill>
              <a:schemeClr val="bg1"/>
            </a:solidFill>
            <a:latin typeface="Aharoni" pitchFamily="2" charset="-79"/>
            <a:cs typeface="Aharoni" pitchFamily="2" charset="-79"/>
          </a:endParaRPr>
        </a:p>
      </dgm:t>
    </dgm:pt>
    <dgm:pt modelId="{46AE8AE9-3A18-4110-B8A9-6B01F20F7423}" type="sibTrans" cxnId="{3218E679-1203-4144-A32C-1505CF6FB0F1}">
      <dgm:prSet/>
      <dgm:spPr/>
      <dgm:t>
        <a:bodyPr/>
        <a:lstStyle/>
        <a:p>
          <a:endParaRPr lang="es-EC" sz="1800" b="1">
            <a:solidFill>
              <a:schemeClr val="bg1"/>
            </a:solidFill>
            <a:latin typeface="Aharoni" pitchFamily="2" charset="-79"/>
            <a:cs typeface="Aharoni" pitchFamily="2" charset="-79"/>
          </a:endParaRPr>
        </a:p>
      </dgm:t>
    </dgm:pt>
    <dgm:pt modelId="{9F7E39A0-2805-4541-B2EC-2746AB8F7E57}">
      <dgm:prSet phldrT="[Texto]" custT="1"/>
      <dgm:spPr/>
      <dgm:t>
        <a:bodyPr/>
        <a:lstStyle/>
        <a:p>
          <a:r>
            <a:rPr lang="es-EC" sz="2400" b="1" i="1" dirty="0" smtClean="0"/>
            <a:t>Centrándose en sus puntos de contacto, su trayectoria de llegadas y de salida, como también el, peso, la dimensión, </a:t>
          </a:r>
          <a:endParaRPr lang="es-ES" sz="2400" b="1" i="1" dirty="0" smtClean="0"/>
        </a:p>
      </dgm:t>
    </dgm:pt>
    <dgm:pt modelId="{45A38A07-999E-4998-A37A-EF723630C441}" type="parTrans" cxnId="{15DD9BEC-42E0-4280-B833-3337E894709E}">
      <dgm:prSet/>
      <dgm:spPr/>
      <dgm:t>
        <a:bodyPr/>
        <a:lstStyle/>
        <a:p>
          <a:endParaRPr lang="es-EC" sz="1800" b="1">
            <a:solidFill>
              <a:schemeClr val="bg1"/>
            </a:solidFill>
            <a:latin typeface="Aharoni" pitchFamily="2" charset="-79"/>
            <a:cs typeface="Aharoni" pitchFamily="2" charset="-79"/>
          </a:endParaRPr>
        </a:p>
      </dgm:t>
    </dgm:pt>
    <dgm:pt modelId="{10009810-3FC1-461F-BB75-85D7FDBB80C2}" type="sibTrans" cxnId="{15DD9BEC-42E0-4280-B833-3337E894709E}">
      <dgm:prSet/>
      <dgm:spPr/>
      <dgm:t>
        <a:bodyPr/>
        <a:lstStyle/>
        <a:p>
          <a:endParaRPr lang="es-EC" sz="1800" b="1">
            <a:solidFill>
              <a:schemeClr val="bg1"/>
            </a:solidFill>
            <a:latin typeface="Aharoni" pitchFamily="2" charset="-79"/>
            <a:cs typeface="Aharoni" pitchFamily="2" charset="-79"/>
          </a:endParaRPr>
        </a:p>
      </dgm:t>
    </dgm:pt>
    <dgm:pt modelId="{F7E151D8-F35F-4172-BD05-4ED4375D10D1}">
      <dgm:prSet phldrT="[Texto]" custT="1"/>
      <dgm:spPr>
        <a:solidFill>
          <a:schemeClr val="accent5">
            <a:lumMod val="60000"/>
            <a:lumOff val="40000"/>
          </a:schemeClr>
        </a:solidFill>
      </dgm:spPr>
      <dgm:t>
        <a:bodyPr/>
        <a:lstStyle/>
        <a:p>
          <a:r>
            <a:rPr lang="es-EC" sz="1800" b="1" dirty="0" smtClean="0">
              <a:solidFill>
                <a:schemeClr val="bg1"/>
              </a:solidFill>
              <a:latin typeface="Aharoni" pitchFamily="2" charset="-79"/>
              <a:cs typeface="Aharoni" pitchFamily="2" charset="-79"/>
            </a:rPr>
            <a:t>RITMO DE EJECUCIÓN </a:t>
          </a:r>
          <a:endParaRPr lang="es-EC" sz="1800" b="1" dirty="0">
            <a:solidFill>
              <a:schemeClr val="bg1"/>
            </a:solidFill>
            <a:latin typeface="Aharoni" pitchFamily="2" charset="-79"/>
            <a:cs typeface="Aharoni" pitchFamily="2" charset="-79"/>
          </a:endParaRPr>
        </a:p>
      </dgm:t>
    </dgm:pt>
    <dgm:pt modelId="{0B8F2DCA-BCB9-424D-BF5E-D9DB53AC6EFF}" type="parTrans" cxnId="{BE9227C8-8BBE-44AC-A83D-EEDB886BF3F7}">
      <dgm:prSet/>
      <dgm:spPr/>
      <dgm:t>
        <a:bodyPr/>
        <a:lstStyle/>
        <a:p>
          <a:endParaRPr lang="es-EC" sz="1800" b="1">
            <a:solidFill>
              <a:schemeClr val="bg1"/>
            </a:solidFill>
            <a:latin typeface="Aharoni" pitchFamily="2" charset="-79"/>
            <a:cs typeface="Aharoni" pitchFamily="2" charset="-79"/>
          </a:endParaRPr>
        </a:p>
      </dgm:t>
    </dgm:pt>
    <dgm:pt modelId="{99AB733D-38EC-4DE5-B3FB-627E124BCB34}" type="sibTrans" cxnId="{BE9227C8-8BBE-44AC-A83D-EEDB886BF3F7}">
      <dgm:prSet/>
      <dgm:spPr/>
      <dgm:t>
        <a:bodyPr/>
        <a:lstStyle/>
        <a:p>
          <a:endParaRPr lang="es-EC" sz="1800" b="1">
            <a:solidFill>
              <a:schemeClr val="bg1"/>
            </a:solidFill>
            <a:latin typeface="Aharoni" pitchFamily="2" charset="-79"/>
            <a:cs typeface="Aharoni" pitchFamily="2" charset="-79"/>
          </a:endParaRPr>
        </a:p>
      </dgm:t>
    </dgm:pt>
    <dgm:pt modelId="{B90B2421-4526-446C-8910-5CFDF450B3A9}">
      <dgm:prSet phldrT="[Texto]" custT="1"/>
      <dgm:spPr/>
      <dgm:t>
        <a:bodyPr/>
        <a:lstStyle/>
        <a:p>
          <a:r>
            <a:rPr lang="es-EC" sz="2000" b="1" dirty="0" smtClean="0">
              <a:solidFill>
                <a:schemeClr val="tx1"/>
              </a:solidFill>
              <a:latin typeface="Aharoni" pitchFamily="2" charset="-79"/>
              <a:cs typeface="Aharoni" pitchFamily="2" charset="-79"/>
            </a:rPr>
            <a:t>ESTÁTICO </a:t>
          </a:r>
        </a:p>
        <a:p>
          <a:r>
            <a:rPr lang="es-EC" sz="2000" b="1" dirty="0" smtClean="0">
              <a:solidFill>
                <a:schemeClr val="tx1"/>
              </a:solidFill>
              <a:latin typeface="Aharoni" pitchFamily="2" charset="-79"/>
              <a:cs typeface="Aharoni" pitchFamily="2" charset="-79"/>
            </a:rPr>
            <a:t>RITMO LENTO</a:t>
          </a:r>
        </a:p>
        <a:p>
          <a:r>
            <a:rPr lang="es-EC" sz="2000" b="1" dirty="0" smtClean="0">
              <a:solidFill>
                <a:schemeClr val="tx1"/>
              </a:solidFill>
              <a:latin typeface="Aharoni" pitchFamily="2" charset="-79"/>
              <a:cs typeface="Aharoni" pitchFamily="2" charset="-79"/>
            </a:rPr>
            <a:t>AMEDIO RITMO </a:t>
          </a:r>
        </a:p>
        <a:p>
          <a:r>
            <a:rPr lang="es-EC" sz="2000" b="1" dirty="0" smtClean="0">
              <a:solidFill>
                <a:schemeClr val="tx1"/>
              </a:solidFill>
              <a:latin typeface="Aharoni" pitchFamily="2" charset="-79"/>
              <a:cs typeface="Aharoni" pitchFamily="2" charset="-79"/>
            </a:rPr>
            <a:t>EN PROGRESIÓN </a:t>
          </a:r>
        </a:p>
        <a:p>
          <a:r>
            <a:rPr lang="es-EC" sz="2000" b="1" dirty="0" smtClean="0">
              <a:solidFill>
                <a:schemeClr val="tx1"/>
              </a:solidFill>
              <a:latin typeface="Aharoni" pitchFamily="2" charset="-79"/>
              <a:cs typeface="Aharoni" pitchFamily="2" charset="-79"/>
            </a:rPr>
            <a:t>RITMO RÁPIDO</a:t>
          </a:r>
          <a:r>
            <a:rPr lang="es-EC" sz="2800" b="1" dirty="0" smtClean="0">
              <a:solidFill>
                <a:schemeClr val="tx1"/>
              </a:solidFill>
              <a:latin typeface="Aharoni" pitchFamily="2" charset="-79"/>
              <a:cs typeface="Aharoni" pitchFamily="2" charset="-79"/>
            </a:rPr>
            <a:t>. </a:t>
          </a:r>
          <a:endParaRPr lang="es-EC" sz="2800" b="1" dirty="0">
            <a:solidFill>
              <a:schemeClr val="tx1"/>
            </a:solidFill>
            <a:latin typeface="Aharoni" pitchFamily="2" charset="-79"/>
            <a:cs typeface="Aharoni" pitchFamily="2" charset="-79"/>
          </a:endParaRPr>
        </a:p>
      </dgm:t>
    </dgm:pt>
    <dgm:pt modelId="{FDBBA54B-0F71-4A45-9884-170D68149B4A}" type="parTrans" cxnId="{04879BE7-21F1-4B2A-8C8E-EF73B39A732A}">
      <dgm:prSet/>
      <dgm:spPr/>
      <dgm:t>
        <a:bodyPr/>
        <a:lstStyle/>
        <a:p>
          <a:endParaRPr lang="es-EC" sz="1800" b="1">
            <a:solidFill>
              <a:schemeClr val="bg1"/>
            </a:solidFill>
            <a:latin typeface="Aharoni" pitchFamily="2" charset="-79"/>
            <a:cs typeface="Aharoni" pitchFamily="2" charset="-79"/>
          </a:endParaRPr>
        </a:p>
      </dgm:t>
    </dgm:pt>
    <dgm:pt modelId="{3E28691D-70B0-41C1-8E8A-0CF5A5AF3B21}" type="sibTrans" cxnId="{04879BE7-21F1-4B2A-8C8E-EF73B39A732A}">
      <dgm:prSet/>
      <dgm:spPr/>
      <dgm:t>
        <a:bodyPr/>
        <a:lstStyle/>
        <a:p>
          <a:endParaRPr lang="es-EC" sz="1800" b="1">
            <a:solidFill>
              <a:schemeClr val="bg1"/>
            </a:solidFill>
            <a:latin typeface="Aharoni" pitchFamily="2" charset="-79"/>
            <a:cs typeface="Aharoni" pitchFamily="2" charset="-79"/>
          </a:endParaRPr>
        </a:p>
      </dgm:t>
    </dgm:pt>
    <dgm:pt modelId="{9136AFD4-6BA2-4F27-BE17-D7D0083ED932}" type="pres">
      <dgm:prSet presAssocID="{71F36AE1-2404-4C9B-A930-36EC7F104A77}" presName="Name0" presStyleCnt="0">
        <dgm:presLayoutVars>
          <dgm:chMax/>
          <dgm:chPref val="3"/>
          <dgm:dir/>
          <dgm:animOne val="branch"/>
          <dgm:animLvl val="lvl"/>
        </dgm:presLayoutVars>
      </dgm:prSet>
      <dgm:spPr/>
      <dgm:t>
        <a:bodyPr/>
        <a:lstStyle/>
        <a:p>
          <a:endParaRPr lang="es-EC"/>
        </a:p>
      </dgm:t>
    </dgm:pt>
    <dgm:pt modelId="{6ABE6386-8F1F-4C8D-B384-287540562FF6}" type="pres">
      <dgm:prSet presAssocID="{9CCF7CEC-70BF-4D82-84C0-BD1C870E93DF}" presName="composite" presStyleCnt="0"/>
      <dgm:spPr/>
    </dgm:pt>
    <dgm:pt modelId="{520E54E0-F158-4226-BE0E-DD3FA0316642}" type="pres">
      <dgm:prSet presAssocID="{9CCF7CEC-70BF-4D82-84C0-BD1C870E93DF}" presName="FirstChild" presStyleLbl="revTx" presStyleIdx="0" presStyleCnt="3" custScaleX="78051">
        <dgm:presLayoutVars>
          <dgm:chMax val="0"/>
          <dgm:chPref val="0"/>
          <dgm:bulletEnabled val="1"/>
        </dgm:presLayoutVars>
      </dgm:prSet>
      <dgm:spPr/>
      <dgm:t>
        <a:bodyPr/>
        <a:lstStyle/>
        <a:p>
          <a:endParaRPr lang="es-EC"/>
        </a:p>
      </dgm:t>
    </dgm:pt>
    <dgm:pt modelId="{993D1CDD-2332-4068-9BEE-333D8DEC4B15}" type="pres">
      <dgm:prSet presAssocID="{9CCF7CEC-70BF-4D82-84C0-BD1C870E93DF}" presName="Parent" presStyleLbl="alignNode1" presStyleIdx="0" presStyleCnt="3" custScaleX="148319" custScaleY="81972">
        <dgm:presLayoutVars>
          <dgm:chMax val="3"/>
          <dgm:chPref val="3"/>
          <dgm:bulletEnabled val="1"/>
        </dgm:presLayoutVars>
      </dgm:prSet>
      <dgm:spPr/>
      <dgm:t>
        <a:bodyPr/>
        <a:lstStyle/>
        <a:p>
          <a:endParaRPr lang="es-EC"/>
        </a:p>
      </dgm:t>
    </dgm:pt>
    <dgm:pt modelId="{FE84D058-6CA4-4654-BC07-141674086FE9}" type="pres">
      <dgm:prSet presAssocID="{9CCF7CEC-70BF-4D82-84C0-BD1C870E93DF}" presName="Accent" presStyleLbl="parChTrans1D1" presStyleIdx="0" presStyleCnt="3"/>
      <dgm:spPr/>
    </dgm:pt>
    <dgm:pt modelId="{C4105333-4393-489B-B77F-D4E23B676DAD}" type="pres">
      <dgm:prSet presAssocID="{41C12A6B-382A-4C6C-8B2E-D402BB710B00}" presName="sibTrans" presStyleCnt="0"/>
      <dgm:spPr/>
    </dgm:pt>
    <dgm:pt modelId="{BEA68DD6-C7CD-420C-A842-0122346D3590}" type="pres">
      <dgm:prSet presAssocID="{ACE50E1D-3639-4D60-AD67-06D84EAB283F}" presName="composite" presStyleCnt="0"/>
      <dgm:spPr/>
    </dgm:pt>
    <dgm:pt modelId="{A0116262-7057-4755-93DC-6BF26BD86699}" type="pres">
      <dgm:prSet presAssocID="{ACE50E1D-3639-4D60-AD67-06D84EAB283F}" presName="FirstChild" presStyleLbl="revTx" presStyleIdx="1" presStyleCnt="3" custScaleX="86527" custScaleY="108960" custLinFactNeighborX="7949" custLinFactNeighborY="-5474">
        <dgm:presLayoutVars>
          <dgm:chMax val="0"/>
          <dgm:chPref val="0"/>
          <dgm:bulletEnabled val="1"/>
        </dgm:presLayoutVars>
      </dgm:prSet>
      <dgm:spPr/>
      <dgm:t>
        <a:bodyPr/>
        <a:lstStyle/>
        <a:p>
          <a:endParaRPr lang="es-EC"/>
        </a:p>
      </dgm:t>
    </dgm:pt>
    <dgm:pt modelId="{2A599949-312B-469E-B7EE-66B95ADF6136}" type="pres">
      <dgm:prSet presAssocID="{ACE50E1D-3639-4D60-AD67-06D84EAB283F}" presName="Parent" presStyleLbl="alignNode1" presStyleIdx="1" presStyleCnt="3" custScaleX="139233" custScaleY="90948" custLinFactNeighborX="1282" custLinFactNeighborY="-14635">
        <dgm:presLayoutVars>
          <dgm:chMax val="3"/>
          <dgm:chPref val="3"/>
          <dgm:bulletEnabled val="1"/>
        </dgm:presLayoutVars>
      </dgm:prSet>
      <dgm:spPr/>
      <dgm:t>
        <a:bodyPr/>
        <a:lstStyle/>
        <a:p>
          <a:endParaRPr lang="es-EC"/>
        </a:p>
      </dgm:t>
    </dgm:pt>
    <dgm:pt modelId="{94FAFE79-0138-47C4-9D3C-5F445EFBF219}" type="pres">
      <dgm:prSet presAssocID="{ACE50E1D-3639-4D60-AD67-06D84EAB283F}" presName="Accent" presStyleLbl="parChTrans1D1" presStyleIdx="1" presStyleCnt="3"/>
      <dgm:spPr/>
    </dgm:pt>
    <dgm:pt modelId="{2F74044E-C702-4B4E-99E7-2BFE502C8FD0}" type="pres">
      <dgm:prSet presAssocID="{46AE8AE9-3A18-4110-B8A9-6B01F20F7423}" presName="sibTrans" presStyleCnt="0"/>
      <dgm:spPr/>
    </dgm:pt>
    <dgm:pt modelId="{89EA14BE-0F46-4FB4-A078-708B3C52032B}" type="pres">
      <dgm:prSet presAssocID="{F7E151D8-F35F-4172-BD05-4ED4375D10D1}" presName="composite" presStyleCnt="0"/>
      <dgm:spPr/>
    </dgm:pt>
    <dgm:pt modelId="{7EEA5B5A-30C8-4CF9-8420-D67126DA0412}" type="pres">
      <dgm:prSet presAssocID="{F7E151D8-F35F-4172-BD05-4ED4375D10D1}" presName="FirstChild" presStyleLbl="revTx" presStyleIdx="2" presStyleCnt="3" custScaleX="69878" custScaleY="149795" custLinFactNeighborX="-5700" custLinFactNeighborY="-22569">
        <dgm:presLayoutVars>
          <dgm:chMax val="0"/>
          <dgm:chPref val="0"/>
          <dgm:bulletEnabled val="1"/>
        </dgm:presLayoutVars>
      </dgm:prSet>
      <dgm:spPr/>
      <dgm:t>
        <a:bodyPr/>
        <a:lstStyle/>
        <a:p>
          <a:endParaRPr lang="es-EC"/>
        </a:p>
      </dgm:t>
    </dgm:pt>
    <dgm:pt modelId="{9C94A574-6294-485E-B805-A9A694CC70DA}" type="pres">
      <dgm:prSet presAssocID="{F7E151D8-F35F-4172-BD05-4ED4375D10D1}" presName="Parent" presStyleLbl="alignNode1" presStyleIdx="2" presStyleCnt="3" custScaleX="145333" custScaleY="85510" custLinFactNeighborX="-155" custLinFactNeighborY="38">
        <dgm:presLayoutVars>
          <dgm:chMax val="3"/>
          <dgm:chPref val="3"/>
          <dgm:bulletEnabled val="1"/>
        </dgm:presLayoutVars>
      </dgm:prSet>
      <dgm:spPr/>
      <dgm:t>
        <a:bodyPr/>
        <a:lstStyle/>
        <a:p>
          <a:endParaRPr lang="es-EC"/>
        </a:p>
      </dgm:t>
    </dgm:pt>
    <dgm:pt modelId="{9B49EB1F-4419-4C88-93E7-0287021F57D8}" type="pres">
      <dgm:prSet presAssocID="{F7E151D8-F35F-4172-BD05-4ED4375D10D1}" presName="Accent" presStyleLbl="parChTrans1D1" presStyleIdx="2" presStyleCnt="3"/>
      <dgm:spPr/>
    </dgm:pt>
  </dgm:ptLst>
  <dgm:cxnLst>
    <dgm:cxn modelId="{872D1070-1F99-4D84-8451-49F516C960B4}" type="presOf" srcId="{9CCF7CEC-70BF-4D82-84C0-BD1C870E93DF}" destId="{993D1CDD-2332-4068-9BEE-333D8DEC4B15}" srcOrd="0" destOrd="0" presId="urn:microsoft.com/office/officeart/2011/layout/TabList"/>
    <dgm:cxn modelId="{95ADE11A-5778-4FA9-B162-4BB1D626CFC8}" type="presOf" srcId="{264D98E6-C1AF-4114-9BA3-DE6AED1EB724}" destId="{520E54E0-F158-4226-BE0E-DD3FA0316642}" srcOrd="0" destOrd="0" presId="urn:microsoft.com/office/officeart/2011/layout/TabList"/>
    <dgm:cxn modelId="{FA8AB8B8-CAF6-43A1-AF2F-7550490E718C}" type="presOf" srcId="{9F7E39A0-2805-4541-B2EC-2746AB8F7E57}" destId="{A0116262-7057-4755-93DC-6BF26BD86699}" srcOrd="0" destOrd="0" presId="urn:microsoft.com/office/officeart/2011/layout/TabList"/>
    <dgm:cxn modelId="{BE9227C8-8BBE-44AC-A83D-EEDB886BF3F7}" srcId="{71F36AE1-2404-4C9B-A930-36EC7F104A77}" destId="{F7E151D8-F35F-4172-BD05-4ED4375D10D1}" srcOrd="2" destOrd="0" parTransId="{0B8F2DCA-BCB9-424D-BF5E-D9DB53AC6EFF}" sibTransId="{99AB733D-38EC-4DE5-B3FB-627E124BCB34}"/>
    <dgm:cxn modelId="{C79C215A-48B3-4111-B5EE-D9B298964FF0}" srcId="{71F36AE1-2404-4C9B-A930-36EC7F104A77}" destId="{9CCF7CEC-70BF-4D82-84C0-BD1C870E93DF}" srcOrd="0" destOrd="0" parTransId="{0C9E8CA9-F572-4E10-AE3D-D8B26267E918}" sibTransId="{41C12A6B-382A-4C6C-8B2E-D402BB710B00}"/>
    <dgm:cxn modelId="{04879BE7-21F1-4B2A-8C8E-EF73B39A732A}" srcId="{F7E151D8-F35F-4172-BD05-4ED4375D10D1}" destId="{B90B2421-4526-446C-8910-5CFDF450B3A9}" srcOrd="0" destOrd="0" parTransId="{FDBBA54B-0F71-4A45-9884-170D68149B4A}" sibTransId="{3E28691D-70B0-41C1-8E8A-0CF5A5AF3B21}"/>
    <dgm:cxn modelId="{15DD9BEC-42E0-4280-B833-3337E894709E}" srcId="{ACE50E1D-3639-4D60-AD67-06D84EAB283F}" destId="{9F7E39A0-2805-4541-B2EC-2746AB8F7E57}" srcOrd="0" destOrd="0" parTransId="{45A38A07-999E-4998-A37A-EF723630C441}" sibTransId="{10009810-3FC1-461F-BB75-85D7FDBB80C2}"/>
    <dgm:cxn modelId="{860ABFBA-65EB-4D63-87AC-A229147ADFC1}" type="presOf" srcId="{F7E151D8-F35F-4172-BD05-4ED4375D10D1}" destId="{9C94A574-6294-485E-B805-A9A694CC70DA}" srcOrd="0" destOrd="0" presId="urn:microsoft.com/office/officeart/2011/layout/TabList"/>
    <dgm:cxn modelId="{CA4A263E-D2DA-47B7-91DB-BBD60DB37527}" type="presOf" srcId="{ACE50E1D-3639-4D60-AD67-06D84EAB283F}" destId="{2A599949-312B-469E-B7EE-66B95ADF6136}" srcOrd="0" destOrd="0" presId="urn:microsoft.com/office/officeart/2011/layout/TabList"/>
    <dgm:cxn modelId="{3218E679-1203-4144-A32C-1505CF6FB0F1}" srcId="{71F36AE1-2404-4C9B-A930-36EC7F104A77}" destId="{ACE50E1D-3639-4D60-AD67-06D84EAB283F}" srcOrd="1" destOrd="0" parTransId="{F152DBC2-8D86-4BFB-BF92-960A47A42257}" sibTransId="{46AE8AE9-3A18-4110-B8A9-6B01F20F7423}"/>
    <dgm:cxn modelId="{031532B4-ADDD-4B12-A53B-368860E774AC}" type="presOf" srcId="{71F36AE1-2404-4C9B-A930-36EC7F104A77}" destId="{9136AFD4-6BA2-4F27-BE17-D7D0083ED932}" srcOrd="0" destOrd="0" presId="urn:microsoft.com/office/officeart/2011/layout/TabList"/>
    <dgm:cxn modelId="{B88B29B6-4D20-4258-A4C5-9590CD698C93}" type="presOf" srcId="{B90B2421-4526-446C-8910-5CFDF450B3A9}" destId="{7EEA5B5A-30C8-4CF9-8420-D67126DA0412}" srcOrd="0" destOrd="0" presId="urn:microsoft.com/office/officeart/2011/layout/TabList"/>
    <dgm:cxn modelId="{EC8E7020-3C37-4748-BA73-6D214EDCA445}" srcId="{9CCF7CEC-70BF-4D82-84C0-BD1C870E93DF}" destId="{264D98E6-C1AF-4114-9BA3-DE6AED1EB724}" srcOrd="0" destOrd="0" parTransId="{4372BFDD-0C58-47F6-B6B1-7EC73F0E597D}" sibTransId="{3A91B0E0-FDB4-4670-883A-D1FD6A7F6224}"/>
    <dgm:cxn modelId="{62B68131-4F30-4B99-BA6F-7B7EE9807E4F}" type="presParOf" srcId="{9136AFD4-6BA2-4F27-BE17-D7D0083ED932}" destId="{6ABE6386-8F1F-4C8D-B384-287540562FF6}" srcOrd="0" destOrd="0" presId="urn:microsoft.com/office/officeart/2011/layout/TabList"/>
    <dgm:cxn modelId="{FB164C1A-DB27-48D9-899A-E45F46E5ED63}" type="presParOf" srcId="{6ABE6386-8F1F-4C8D-B384-287540562FF6}" destId="{520E54E0-F158-4226-BE0E-DD3FA0316642}" srcOrd="0" destOrd="0" presId="urn:microsoft.com/office/officeart/2011/layout/TabList"/>
    <dgm:cxn modelId="{1A086896-BECB-41F9-B4C2-65D3C72FBE20}" type="presParOf" srcId="{6ABE6386-8F1F-4C8D-B384-287540562FF6}" destId="{993D1CDD-2332-4068-9BEE-333D8DEC4B15}" srcOrd="1" destOrd="0" presId="urn:microsoft.com/office/officeart/2011/layout/TabList"/>
    <dgm:cxn modelId="{FEEB00E6-E481-4707-9DA4-FE232F421D4C}" type="presParOf" srcId="{6ABE6386-8F1F-4C8D-B384-287540562FF6}" destId="{FE84D058-6CA4-4654-BC07-141674086FE9}" srcOrd="2" destOrd="0" presId="urn:microsoft.com/office/officeart/2011/layout/TabList"/>
    <dgm:cxn modelId="{4947D044-BA91-47F3-9C9B-56ED5413A7B6}" type="presParOf" srcId="{9136AFD4-6BA2-4F27-BE17-D7D0083ED932}" destId="{C4105333-4393-489B-B77F-D4E23B676DAD}" srcOrd="1" destOrd="0" presId="urn:microsoft.com/office/officeart/2011/layout/TabList"/>
    <dgm:cxn modelId="{C88D1C48-7A24-4D98-A29C-CC40C91B6571}" type="presParOf" srcId="{9136AFD4-6BA2-4F27-BE17-D7D0083ED932}" destId="{BEA68DD6-C7CD-420C-A842-0122346D3590}" srcOrd="2" destOrd="0" presId="urn:microsoft.com/office/officeart/2011/layout/TabList"/>
    <dgm:cxn modelId="{81843209-2A0C-4B22-90B0-8F199DED44DD}" type="presParOf" srcId="{BEA68DD6-C7CD-420C-A842-0122346D3590}" destId="{A0116262-7057-4755-93DC-6BF26BD86699}" srcOrd="0" destOrd="0" presId="urn:microsoft.com/office/officeart/2011/layout/TabList"/>
    <dgm:cxn modelId="{023B2BD6-F902-4948-AB89-B4A972759102}" type="presParOf" srcId="{BEA68DD6-C7CD-420C-A842-0122346D3590}" destId="{2A599949-312B-469E-B7EE-66B95ADF6136}" srcOrd="1" destOrd="0" presId="urn:microsoft.com/office/officeart/2011/layout/TabList"/>
    <dgm:cxn modelId="{5118A962-7623-4ECA-9EC5-A4449BD7986B}" type="presParOf" srcId="{BEA68DD6-C7CD-420C-A842-0122346D3590}" destId="{94FAFE79-0138-47C4-9D3C-5F445EFBF219}" srcOrd="2" destOrd="0" presId="urn:microsoft.com/office/officeart/2011/layout/TabList"/>
    <dgm:cxn modelId="{BFEFCADE-6CFD-45C9-99EE-D6DA04656479}" type="presParOf" srcId="{9136AFD4-6BA2-4F27-BE17-D7D0083ED932}" destId="{2F74044E-C702-4B4E-99E7-2BFE502C8FD0}" srcOrd="3" destOrd="0" presId="urn:microsoft.com/office/officeart/2011/layout/TabList"/>
    <dgm:cxn modelId="{A8BB0D6B-3BEF-4C0D-9D02-798A8913572E}" type="presParOf" srcId="{9136AFD4-6BA2-4F27-BE17-D7D0083ED932}" destId="{89EA14BE-0F46-4FB4-A078-708B3C52032B}" srcOrd="4" destOrd="0" presId="urn:microsoft.com/office/officeart/2011/layout/TabList"/>
    <dgm:cxn modelId="{AD183074-8501-4527-A8DD-72EB915E29AD}" type="presParOf" srcId="{89EA14BE-0F46-4FB4-A078-708B3C52032B}" destId="{7EEA5B5A-30C8-4CF9-8420-D67126DA0412}" srcOrd="0" destOrd="0" presId="urn:microsoft.com/office/officeart/2011/layout/TabList"/>
    <dgm:cxn modelId="{505DC7CC-FE91-4095-A467-83947D19D957}" type="presParOf" srcId="{89EA14BE-0F46-4FB4-A078-708B3C52032B}" destId="{9C94A574-6294-485E-B805-A9A694CC70DA}" srcOrd="1" destOrd="0" presId="urn:microsoft.com/office/officeart/2011/layout/TabList"/>
    <dgm:cxn modelId="{EB736AD9-9CDD-4274-A68F-29F813A858B9}" type="presParOf" srcId="{89EA14BE-0F46-4FB4-A078-708B3C52032B}" destId="{9B49EB1F-4419-4C88-93E7-0287021F57D8}" srcOrd="2"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633F38-28A6-4C3B-BCB3-BAEBEEFC81E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184D2EF1-6269-48D2-9053-3578E74AEA59}">
      <dgm:prSet phldrT="[Texto]" custT="1"/>
      <dgm:spPr>
        <a:solidFill>
          <a:srgbClr val="FFFF00">
            <a:alpha val="50000"/>
          </a:srgbClr>
        </a:solidFill>
      </dgm:spPr>
      <dgm:t>
        <a:bodyPr/>
        <a:lstStyle/>
        <a:p>
          <a:r>
            <a:rPr lang="es-EC" sz="1400" b="1" dirty="0" smtClean="0">
              <a:solidFill>
                <a:schemeClr val="tx1"/>
              </a:solidFill>
            </a:rPr>
            <a:t>GOLPEOS DE CABEZA</a:t>
          </a:r>
          <a:endParaRPr lang="es-EC" sz="1400" b="1" dirty="0">
            <a:solidFill>
              <a:schemeClr val="tx1"/>
            </a:solidFill>
          </a:endParaRPr>
        </a:p>
      </dgm:t>
    </dgm:pt>
    <dgm:pt modelId="{6E26ED9C-A636-4AD4-84B7-D36F882B088F}" type="parTrans" cxnId="{1414D305-3684-4279-B3F0-47DE4A7715BB}">
      <dgm:prSet/>
      <dgm:spPr/>
      <dgm:t>
        <a:bodyPr/>
        <a:lstStyle/>
        <a:p>
          <a:endParaRPr lang="es-EC"/>
        </a:p>
      </dgm:t>
    </dgm:pt>
    <dgm:pt modelId="{F37A8997-AC28-4FDC-9106-44F2EAB5D1A8}" type="sibTrans" cxnId="{1414D305-3684-4279-B3F0-47DE4A7715BB}">
      <dgm:prSet/>
      <dgm:spPr/>
      <dgm:t>
        <a:bodyPr/>
        <a:lstStyle/>
        <a:p>
          <a:endParaRPr lang="es-EC"/>
        </a:p>
      </dgm:t>
    </dgm:pt>
    <dgm:pt modelId="{86EFD8A8-E422-48D0-B170-CF2AB1BEFC68}">
      <dgm:prSet custT="1"/>
      <dgm:spPr>
        <a:solidFill>
          <a:schemeClr val="accent5">
            <a:lumMod val="60000"/>
            <a:lumOff val="40000"/>
            <a:alpha val="50000"/>
          </a:schemeClr>
        </a:solidFill>
      </dgm:spPr>
      <dgm:t>
        <a:bodyPr/>
        <a:lstStyle/>
        <a:p>
          <a:r>
            <a:rPr lang="es-EC" sz="1600" b="1" dirty="0" smtClean="0">
              <a:solidFill>
                <a:schemeClr val="tx1"/>
              </a:solidFill>
            </a:rPr>
            <a:t>GOLPEOS CON EL PIE </a:t>
          </a:r>
          <a:endParaRPr lang="es-EC" sz="1600" b="1" dirty="0">
            <a:solidFill>
              <a:schemeClr val="tx1"/>
            </a:solidFill>
          </a:endParaRPr>
        </a:p>
      </dgm:t>
    </dgm:pt>
    <dgm:pt modelId="{6BEFD057-97C0-41CA-90FD-74EEA3093C80}" type="parTrans" cxnId="{314B2BF3-4897-4D88-8DA2-4B269933E60A}">
      <dgm:prSet/>
      <dgm:spPr/>
      <dgm:t>
        <a:bodyPr/>
        <a:lstStyle/>
        <a:p>
          <a:endParaRPr lang="es-EC"/>
        </a:p>
      </dgm:t>
    </dgm:pt>
    <dgm:pt modelId="{D9A406CF-E19B-4591-B854-80697F81888A}" type="sibTrans" cxnId="{314B2BF3-4897-4D88-8DA2-4B269933E60A}">
      <dgm:prSet/>
      <dgm:spPr/>
      <dgm:t>
        <a:bodyPr/>
        <a:lstStyle/>
        <a:p>
          <a:endParaRPr lang="es-EC"/>
        </a:p>
      </dgm:t>
    </dgm:pt>
    <dgm:pt modelId="{7A080FF0-6316-4C1B-8699-120D4B1AC957}">
      <dgm:prSet phldrT="[Texto]" custScaleX="125404"/>
      <dgm:spPr>
        <a:solidFill>
          <a:srgbClr val="FFC000">
            <a:alpha val="50000"/>
          </a:srgbClr>
        </a:solidFill>
      </dgm:spPr>
    </dgm:pt>
    <dgm:pt modelId="{3D722E2E-3072-4EA3-A6F4-1866BA2B88E1}" type="parTrans" cxnId="{F78D3D3F-DC40-4CD1-80F5-25E207FDEC92}">
      <dgm:prSet/>
      <dgm:spPr/>
      <dgm:t>
        <a:bodyPr/>
        <a:lstStyle/>
        <a:p>
          <a:endParaRPr lang="es-ES"/>
        </a:p>
      </dgm:t>
    </dgm:pt>
    <dgm:pt modelId="{40AB761E-C266-4402-B119-91904E7590D2}" type="sibTrans" cxnId="{F78D3D3F-DC40-4CD1-80F5-25E207FDEC92}">
      <dgm:prSet/>
      <dgm:spPr/>
      <dgm:t>
        <a:bodyPr/>
        <a:lstStyle/>
        <a:p>
          <a:endParaRPr lang="es-ES"/>
        </a:p>
      </dgm:t>
    </dgm:pt>
    <dgm:pt modelId="{14DCE0A1-263E-43EA-AAF0-8F44323E6483}">
      <dgm:prSet custScaleX="116936" custRadScaleRad="114701" custRadScaleInc="-27086"/>
      <dgm:spPr>
        <a:solidFill>
          <a:schemeClr val="accent5">
            <a:lumMod val="50000"/>
            <a:alpha val="50000"/>
          </a:schemeClr>
        </a:solidFill>
      </dgm:spPr>
    </dgm:pt>
    <dgm:pt modelId="{CE26C40F-4B5F-44F5-A2BC-4C31BD6860F4}" type="parTrans" cxnId="{2D4F948F-0752-42BC-B2CB-AFA9ADBB3A6E}">
      <dgm:prSet/>
      <dgm:spPr/>
      <dgm:t>
        <a:bodyPr/>
        <a:lstStyle/>
        <a:p>
          <a:endParaRPr lang="es-ES"/>
        </a:p>
      </dgm:t>
    </dgm:pt>
    <dgm:pt modelId="{9008B1B2-2238-422A-948D-3C74FA76E9FE}" type="sibTrans" cxnId="{2D4F948F-0752-42BC-B2CB-AFA9ADBB3A6E}">
      <dgm:prSet/>
      <dgm:spPr/>
      <dgm:t>
        <a:bodyPr/>
        <a:lstStyle/>
        <a:p>
          <a:endParaRPr lang="es-ES"/>
        </a:p>
      </dgm:t>
    </dgm:pt>
    <dgm:pt modelId="{00A112F3-EE98-4902-B077-F09FC83C3C3F}">
      <dgm:prSet phldrT="[Texto]" custScaleX="125404" custScaleY="117437" custRadScaleRad="133444" custRadScaleInc="19392"/>
      <dgm:spPr>
        <a:solidFill>
          <a:srgbClr val="FFC000">
            <a:alpha val="50000"/>
          </a:srgbClr>
        </a:solidFill>
      </dgm:spPr>
    </dgm:pt>
    <dgm:pt modelId="{ACAE9F4D-DB85-4A45-A6D0-67E05A932978}" type="parTrans" cxnId="{A88AF484-9B66-44F6-B963-0689A506A20B}">
      <dgm:prSet/>
      <dgm:spPr/>
      <dgm:t>
        <a:bodyPr/>
        <a:lstStyle/>
        <a:p>
          <a:endParaRPr lang="es-ES"/>
        </a:p>
      </dgm:t>
    </dgm:pt>
    <dgm:pt modelId="{348A15B6-4843-4CC0-AFB1-28407F130CE6}" type="sibTrans" cxnId="{A88AF484-9B66-44F6-B963-0689A506A20B}">
      <dgm:prSet/>
      <dgm:spPr/>
      <dgm:t>
        <a:bodyPr/>
        <a:lstStyle/>
        <a:p>
          <a:endParaRPr lang="es-ES"/>
        </a:p>
      </dgm:t>
    </dgm:pt>
    <dgm:pt modelId="{47AB086B-E5FE-49EC-9933-2DE4CAA00E1F}">
      <dgm:prSet phldrT="[Texto]" custScaleX="125404" custScaleY="117437" custRadScaleRad="131188" custRadScaleInc="17524"/>
      <dgm:spPr>
        <a:solidFill>
          <a:srgbClr val="FFC000">
            <a:alpha val="50000"/>
          </a:srgbClr>
        </a:solidFill>
      </dgm:spPr>
    </dgm:pt>
    <dgm:pt modelId="{564EDFD1-E11F-49CE-8CF5-F806DB383F20}" type="parTrans" cxnId="{8C52EC45-B3DD-45DC-8E18-851228B44B91}">
      <dgm:prSet/>
      <dgm:spPr/>
      <dgm:t>
        <a:bodyPr/>
        <a:lstStyle/>
        <a:p>
          <a:endParaRPr lang="es-ES"/>
        </a:p>
      </dgm:t>
    </dgm:pt>
    <dgm:pt modelId="{A6652310-9526-4F7C-A065-F9A285D8C759}" type="sibTrans" cxnId="{8C52EC45-B3DD-45DC-8E18-851228B44B91}">
      <dgm:prSet/>
      <dgm:spPr/>
      <dgm:t>
        <a:bodyPr/>
        <a:lstStyle/>
        <a:p>
          <a:endParaRPr lang="es-ES"/>
        </a:p>
      </dgm:t>
    </dgm:pt>
    <dgm:pt modelId="{BA5E6923-497C-45BA-B7FD-C29C8ED072F3}">
      <dgm:prSet phldrT="[Texto]" custScaleX="125404" custScaleY="117437" custRadScaleRad="131188" custRadScaleInc="17524"/>
      <dgm:spPr>
        <a:solidFill>
          <a:srgbClr val="FFC000">
            <a:alpha val="50000"/>
          </a:srgbClr>
        </a:solidFill>
      </dgm:spPr>
    </dgm:pt>
    <dgm:pt modelId="{54766708-9023-4F9F-9746-D2A8EC8F04F0}" type="parTrans" cxnId="{24978ACD-2D0B-4EE4-B0D2-BFB748E35EA7}">
      <dgm:prSet/>
      <dgm:spPr/>
      <dgm:t>
        <a:bodyPr/>
        <a:lstStyle/>
        <a:p>
          <a:endParaRPr lang="es-ES"/>
        </a:p>
      </dgm:t>
    </dgm:pt>
    <dgm:pt modelId="{269250ED-D982-41B9-83FF-5C856CF6A087}" type="sibTrans" cxnId="{24978ACD-2D0B-4EE4-B0D2-BFB748E35EA7}">
      <dgm:prSet/>
      <dgm:spPr/>
      <dgm:t>
        <a:bodyPr/>
        <a:lstStyle/>
        <a:p>
          <a:endParaRPr lang="es-ES"/>
        </a:p>
      </dgm:t>
    </dgm:pt>
    <dgm:pt modelId="{D1E4BD01-CC74-4623-B9BD-167E5EB947DA}">
      <dgm:prSet phldrT="[Texto]" custT="1"/>
      <dgm:spPr>
        <a:solidFill>
          <a:srgbClr val="FF0000">
            <a:alpha val="50000"/>
          </a:srgbClr>
        </a:solidFill>
      </dgm:spPr>
      <dgm:t>
        <a:bodyPr/>
        <a:lstStyle/>
        <a:p>
          <a:r>
            <a:rPr lang="es-EC" sz="1600" b="1" dirty="0" smtClean="0">
              <a:solidFill>
                <a:schemeClr val="tx1"/>
              </a:solidFill>
            </a:rPr>
            <a:t>CONTROLES DE BALÓN </a:t>
          </a:r>
          <a:endParaRPr lang="es-EC" sz="1600" b="1" dirty="0">
            <a:solidFill>
              <a:schemeClr val="tx1"/>
            </a:solidFill>
          </a:endParaRPr>
        </a:p>
      </dgm:t>
    </dgm:pt>
    <dgm:pt modelId="{8EC907CA-4A0F-4FE7-8BAC-077BCB12B0B7}" type="sibTrans" cxnId="{BED55BE9-A00F-4107-87B3-CA539C33D390}">
      <dgm:prSet/>
      <dgm:spPr/>
      <dgm:t>
        <a:bodyPr/>
        <a:lstStyle/>
        <a:p>
          <a:endParaRPr lang="es-EC"/>
        </a:p>
      </dgm:t>
    </dgm:pt>
    <dgm:pt modelId="{20AE7F0D-416D-483E-B5CF-E84CB3E16975}" type="parTrans" cxnId="{BED55BE9-A00F-4107-87B3-CA539C33D390}">
      <dgm:prSet/>
      <dgm:spPr/>
      <dgm:t>
        <a:bodyPr/>
        <a:lstStyle/>
        <a:p>
          <a:endParaRPr lang="es-EC"/>
        </a:p>
      </dgm:t>
    </dgm:pt>
    <dgm:pt modelId="{193ED485-6F35-4742-B64A-F54BB86C476D}">
      <dgm:prSet phldrT="[Texto]" custT="1"/>
      <dgm:spPr>
        <a:solidFill>
          <a:srgbClr val="00FF00">
            <a:alpha val="50000"/>
          </a:srgbClr>
        </a:solidFill>
      </dgm:spPr>
      <dgm:t>
        <a:bodyPr/>
        <a:lstStyle/>
        <a:p>
          <a:r>
            <a:rPr lang="es-EC" sz="1600" b="1" dirty="0" smtClean="0">
              <a:solidFill>
                <a:schemeClr val="tx1"/>
              </a:solidFill>
            </a:rPr>
            <a:t>CONDUCCIÓN DE BALÓN  </a:t>
          </a:r>
          <a:endParaRPr lang="es-EC" sz="1600" b="1" dirty="0">
            <a:solidFill>
              <a:schemeClr val="tx1"/>
            </a:solidFill>
          </a:endParaRPr>
        </a:p>
      </dgm:t>
    </dgm:pt>
    <dgm:pt modelId="{E795E24D-49CF-4A96-9A54-8967B2997F94}" type="sibTrans" cxnId="{943E7FFD-097A-43C2-A9B0-D75343286A0A}">
      <dgm:prSet/>
      <dgm:spPr/>
      <dgm:t>
        <a:bodyPr/>
        <a:lstStyle/>
        <a:p>
          <a:endParaRPr lang="es-EC"/>
        </a:p>
      </dgm:t>
    </dgm:pt>
    <dgm:pt modelId="{D6515A6C-F1EB-40AF-8DE8-E6F591AB31B5}" type="parTrans" cxnId="{943E7FFD-097A-43C2-A9B0-D75343286A0A}">
      <dgm:prSet/>
      <dgm:spPr/>
      <dgm:t>
        <a:bodyPr/>
        <a:lstStyle/>
        <a:p>
          <a:endParaRPr lang="es-EC"/>
        </a:p>
      </dgm:t>
    </dgm:pt>
    <dgm:pt modelId="{74EB0117-0D4C-4EC0-95E3-3B04B5520062}">
      <dgm:prSet phldrT="[Texto]" custT="1"/>
      <dgm:spPr>
        <a:solidFill>
          <a:srgbClr val="FFC000">
            <a:alpha val="50000"/>
          </a:srgbClr>
        </a:solidFill>
      </dgm:spPr>
      <dgm:t>
        <a:bodyPr/>
        <a:lstStyle/>
        <a:p>
          <a:r>
            <a:rPr lang="es-EC" sz="1400" b="1" dirty="0" smtClean="0">
              <a:solidFill>
                <a:schemeClr val="tx1"/>
              </a:solidFill>
            </a:rPr>
            <a:t>REGATES (DRIBLIN) </a:t>
          </a:r>
          <a:endParaRPr lang="es-EC" sz="1400" b="1" dirty="0">
            <a:solidFill>
              <a:schemeClr val="tx1"/>
            </a:solidFill>
          </a:endParaRPr>
        </a:p>
      </dgm:t>
    </dgm:pt>
    <dgm:pt modelId="{50F0FC1E-5639-42FC-BFE7-3A4636420137}">
      <dgm:prSet custT="1"/>
      <dgm:spPr>
        <a:solidFill>
          <a:schemeClr val="accent5">
            <a:lumMod val="50000"/>
            <a:alpha val="50000"/>
          </a:schemeClr>
        </a:solidFill>
      </dgm:spPr>
      <dgm:t>
        <a:bodyPr/>
        <a:lstStyle/>
        <a:p>
          <a:r>
            <a:rPr lang="es-EC" sz="1600" b="1" dirty="0" smtClean="0">
              <a:solidFill>
                <a:schemeClr val="tx1"/>
              </a:solidFill>
            </a:rPr>
            <a:t>FINTAS </a:t>
          </a:r>
          <a:endParaRPr lang="es-EC" sz="1600" b="1" dirty="0">
            <a:solidFill>
              <a:schemeClr val="tx1"/>
            </a:solidFill>
          </a:endParaRPr>
        </a:p>
      </dgm:t>
    </dgm:pt>
    <dgm:pt modelId="{D10D9A48-3F5F-4395-AC7A-7414A534736D}">
      <dgm:prSet phldrT="[Texto]" custT="1"/>
      <dgm:spPr/>
      <dgm:t>
        <a:bodyPr/>
        <a:lstStyle/>
        <a:p>
          <a:r>
            <a:rPr lang="es-EC" sz="2400" b="1" dirty="0" smtClean="0">
              <a:solidFill>
                <a:schemeClr val="tx1"/>
              </a:solidFill>
              <a:latin typeface="Andalus" pitchFamily="2" charset="-78"/>
              <a:cs typeface="Andalus" pitchFamily="2" charset="-78"/>
            </a:rPr>
            <a:t>EFECTIVIDAD DE </a:t>
          </a:r>
          <a:r>
            <a:rPr lang="es-EC" sz="2400" b="1" dirty="0" smtClean="0">
              <a:solidFill>
                <a:schemeClr val="tx1"/>
              </a:solidFill>
              <a:latin typeface="Andalus" pitchFamily="2" charset="-78"/>
              <a:cs typeface="Andalus" pitchFamily="2" charset="-78"/>
            </a:rPr>
            <a:t>LA FUNDAMENTACIÓN TÉCNICA</a:t>
          </a:r>
          <a:endParaRPr lang="es-EC" sz="2400" b="1" dirty="0">
            <a:solidFill>
              <a:schemeClr val="tx1"/>
            </a:solidFill>
            <a:latin typeface="Andalus" pitchFamily="2" charset="-78"/>
            <a:cs typeface="Andalus" pitchFamily="2" charset="-78"/>
          </a:endParaRPr>
        </a:p>
      </dgm:t>
    </dgm:pt>
    <dgm:pt modelId="{58E83DBE-05B0-4B7D-BA9F-B227238A3EC7}" type="sibTrans" cxnId="{3DC31E31-A43E-4966-99FD-9C476078880C}">
      <dgm:prSet/>
      <dgm:spPr/>
      <dgm:t>
        <a:bodyPr/>
        <a:lstStyle/>
        <a:p>
          <a:endParaRPr lang="es-EC"/>
        </a:p>
      </dgm:t>
    </dgm:pt>
    <dgm:pt modelId="{60B503FC-A381-43B9-ADEF-656A42EBD80F}" type="parTrans" cxnId="{3DC31E31-A43E-4966-99FD-9C476078880C}">
      <dgm:prSet/>
      <dgm:spPr/>
      <dgm:t>
        <a:bodyPr/>
        <a:lstStyle/>
        <a:p>
          <a:endParaRPr lang="es-EC"/>
        </a:p>
      </dgm:t>
    </dgm:pt>
    <dgm:pt modelId="{6B840388-5C34-4469-BCC7-3A5413FDAEB6}" type="sibTrans" cxnId="{42CD2888-4633-4E3B-8B92-D59584B77542}">
      <dgm:prSet/>
      <dgm:spPr/>
      <dgm:t>
        <a:bodyPr/>
        <a:lstStyle/>
        <a:p>
          <a:endParaRPr lang="es-EC"/>
        </a:p>
      </dgm:t>
    </dgm:pt>
    <dgm:pt modelId="{1929929C-F9E8-4419-8116-C0315753B6C9}" type="parTrans" cxnId="{42CD2888-4633-4E3B-8B92-D59584B77542}">
      <dgm:prSet/>
      <dgm:spPr/>
      <dgm:t>
        <a:bodyPr/>
        <a:lstStyle/>
        <a:p>
          <a:endParaRPr lang="es-EC"/>
        </a:p>
      </dgm:t>
    </dgm:pt>
    <dgm:pt modelId="{B712C2A3-2B4C-4D9C-B45B-F345AFD816C5}" type="sibTrans" cxnId="{A0784AEE-481F-4817-AD46-86A10C318798}">
      <dgm:prSet/>
      <dgm:spPr/>
      <dgm:t>
        <a:bodyPr/>
        <a:lstStyle/>
        <a:p>
          <a:endParaRPr lang="es-EC"/>
        </a:p>
      </dgm:t>
    </dgm:pt>
    <dgm:pt modelId="{F861BB36-C88A-4133-85E1-C04755CC6389}" type="parTrans" cxnId="{A0784AEE-481F-4817-AD46-86A10C318798}">
      <dgm:prSet/>
      <dgm:spPr/>
      <dgm:t>
        <a:bodyPr/>
        <a:lstStyle/>
        <a:p>
          <a:endParaRPr lang="es-EC"/>
        </a:p>
      </dgm:t>
    </dgm:pt>
    <dgm:pt modelId="{69325385-AEC7-4D71-B3B2-7408AC425589}">
      <dgm:prSet phldrT="[Texto]" custScaleX="125404" custScaleY="117437" custRadScaleRad="131188" custRadScaleInc="17524"/>
      <dgm:spPr>
        <a:solidFill>
          <a:srgbClr val="FFC000">
            <a:alpha val="50000"/>
          </a:srgbClr>
        </a:solidFill>
      </dgm:spPr>
    </dgm:pt>
    <dgm:pt modelId="{A156201E-9BDE-40C4-9F4F-266A13F5381C}" type="parTrans" cxnId="{24A1040E-54FA-4C73-95A9-FB759D44320A}">
      <dgm:prSet/>
      <dgm:spPr/>
      <dgm:t>
        <a:bodyPr/>
        <a:lstStyle/>
        <a:p>
          <a:endParaRPr lang="es-ES"/>
        </a:p>
      </dgm:t>
    </dgm:pt>
    <dgm:pt modelId="{E6017848-1637-411D-BDF8-DF7CFAF415E1}" type="sibTrans" cxnId="{24A1040E-54FA-4C73-95A9-FB759D44320A}">
      <dgm:prSet/>
      <dgm:spPr/>
      <dgm:t>
        <a:bodyPr/>
        <a:lstStyle/>
        <a:p>
          <a:endParaRPr lang="es-ES"/>
        </a:p>
      </dgm:t>
    </dgm:pt>
    <dgm:pt modelId="{26331145-335D-4F18-94C1-D0C94AE07A28}" type="pres">
      <dgm:prSet presAssocID="{33633F38-28A6-4C3B-BCB3-BAEBEEFC81E4}" presName="composite" presStyleCnt="0">
        <dgm:presLayoutVars>
          <dgm:chMax val="1"/>
          <dgm:dir/>
          <dgm:resizeHandles val="exact"/>
        </dgm:presLayoutVars>
      </dgm:prSet>
      <dgm:spPr/>
      <dgm:t>
        <a:bodyPr/>
        <a:lstStyle/>
        <a:p>
          <a:endParaRPr lang="es-EC"/>
        </a:p>
      </dgm:t>
    </dgm:pt>
    <dgm:pt modelId="{14F67B58-E8F2-48BB-A16C-364178646D86}" type="pres">
      <dgm:prSet presAssocID="{33633F38-28A6-4C3B-BCB3-BAEBEEFC81E4}" presName="radial" presStyleCnt="0">
        <dgm:presLayoutVars>
          <dgm:animLvl val="ctr"/>
        </dgm:presLayoutVars>
      </dgm:prSet>
      <dgm:spPr/>
      <dgm:t>
        <a:bodyPr/>
        <a:lstStyle/>
        <a:p>
          <a:endParaRPr lang="es-ES"/>
        </a:p>
      </dgm:t>
    </dgm:pt>
    <dgm:pt modelId="{38644564-F181-4A2E-80F7-A43FF582DCB7}" type="pres">
      <dgm:prSet presAssocID="{D10D9A48-3F5F-4395-AC7A-7414A534736D}" presName="centerShape" presStyleLbl="vennNode1" presStyleIdx="0" presStyleCnt="7" custScaleX="125115"/>
      <dgm:spPr/>
      <dgm:t>
        <a:bodyPr/>
        <a:lstStyle/>
        <a:p>
          <a:endParaRPr lang="es-EC"/>
        </a:p>
      </dgm:t>
    </dgm:pt>
    <dgm:pt modelId="{047E065E-570F-4CBA-8FED-C96EC7171ED9}" type="pres">
      <dgm:prSet presAssocID="{86EFD8A8-E422-48D0-B170-CF2AB1BEFC68}" presName="node" presStyleLbl="vennNode1" presStyleIdx="1" presStyleCnt="7">
        <dgm:presLayoutVars>
          <dgm:bulletEnabled val="1"/>
        </dgm:presLayoutVars>
      </dgm:prSet>
      <dgm:spPr/>
      <dgm:t>
        <a:bodyPr/>
        <a:lstStyle/>
        <a:p>
          <a:endParaRPr lang="es-EC"/>
        </a:p>
      </dgm:t>
    </dgm:pt>
    <dgm:pt modelId="{2CFD3E6B-60B9-4330-B50E-FB224619A482}" type="pres">
      <dgm:prSet presAssocID="{50F0FC1E-5639-42FC-BFE7-3A4636420137}" presName="node" presStyleLbl="vennNode1" presStyleIdx="2" presStyleCnt="7" custScaleX="116936" custRadScaleRad="114698" custRadScaleInc="-23043">
        <dgm:presLayoutVars>
          <dgm:bulletEnabled val="1"/>
        </dgm:presLayoutVars>
      </dgm:prSet>
      <dgm:spPr/>
      <dgm:t>
        <a:bodyPr/>
        <a:lstStyle/>
        <a:p>
          <a:endParaRPr lang="es-EC"/>
        </a:p>
      </dgm:t>
    </dgm:pt>
    <dgm:pt modelId="{A0D2E1E5-5D3D-4B36-B3A8-67A977443269}" type="pres">
      <dgm:prSet presAssocID="{74EB0117-0D4C-4EC0-95E3-3B04B5520062}" presName="node" presStyleLbl="vennNode1" presStyleIdx="3" presStyleCnt="7" custScaleX="125404" custScaleY="117437" custRadScaleRad="116782" custRadScaleInc="58679">
        <dgm:presLayoutVars>
          <dgm:bulletEnabled val="1"/>
        </dgm:presLayoutVars>
      </dgm:prSet>
      <dgm:spPr/>
      <dgm:t>
        <a:bodyPr/>
        <a:lstStyle/>
        <a:p>
          <a:endParaRPr lang="es-EC"/>
        </a:p>
      </dgm:t>
    </dgm:pt>
    <dgm:pt modelId="{FCBFB0C7-84A0-4AF2-B3C2-E5E806522880}" type="pres">
      <dgm:prSet presAssocID="{193ED485-6F35-4742-B64A-F54BB86C476D}" presName="node" presStyleLbl="vennNode1" presStyleIdx="4" presStyleCnt="7" custScaleX="157004" custRadScaleRad="99473" custRadScaleInc="43781">
        <dgm:presLayoutVars>
          <dgm:bulletEnabled val="1"/>
        </dgm:presLayoutVars>
      </dgm:prSet>
      <dgm:spPr/>
      <dgm:t>
        <a:bodyPr/>
        <a:lstStyle/>
        <a:p>
          <a:endParaRPr lang="es-EC"/>
        </a:p>
      </dgm:t>
    </dgm:pt>
    <dgm:pt modelId="{6A41CDD7-3A72-4E9D-AB3E-CBBFD5C8F677}" type="pres">
      <dgm:prSet presAssocID="{D1E4BD01-CC74-4623-B9BD-167E5EB947DA}" presName="node" presStyleLbl="vennNode1" presStyleIdx="5" presStyleCnt="7" custScaleX="157974" custRadScaleRad="104267" custRadScaleInc="21693">
        <dgm:presLayoutVars>
          <dgm:bulletEnabled val="1"/>
        </dgm:presLayoutVars>
      </dgm:prSet>
      <dgm:spPr/>
      <dgm:t>
        <a:bodyPr/>
        <a:lstStyle/>
        <a:p>
          <a:endParaRPr lang="es-EC"/>
        </a:p>
      </dgm:t>
    </dgm:pt>
    <dgm:pt modelId="{3985F929-E480-4E1D-A89C-4E75D7197D8B}" type="pres">
      <dgm:prSet presAssocID="{184D2EF1-6269-48D2-9053-3578E74AEA59}" presName="node" presStyleLbl="vennNode1" presStyleIdx="6" presStyleCnt="7" custScaleX="130209">
        <dgm:presLayoutVars>
          <dgm:bulletEnabled val="1"/>
        </dgm:presLayoutVars>
      </dgm:prSet>
      <dgm:spPr/>
      <dgm:t>
        <a:bodyPr/>
        <a:lstStyle/>
        <a:p>
          <a:endParaRPr lang="es-EC"/>
        </a:p>
      </dgm:t>
    </dgm:pt>
  </dgm:ptLst>
  <dgm:cxnLst>
    <dgm:cxn modelId="{BED55BE9-A00F-4107-87B3-CA539C33D390}" srcId="{D10D9A48-3F5F-4395-AC7A-7414A534736D}" destId="{D1E4BD01-CC74-4623-B9BD-167E5EB947DA}" srcOrd="4" destOrd="0" parTransId="{20AE7F0D-416D-483E-B5CF-E84CB3E16975}" sibTransId="{8EC907CA-4A0F-4FE7-8BAC-077BCB12B0B7}"/>
    <dgm:cxn modelId="{4F1DDD6A-A213-42DB-ADDB-B33CBB90D562}" type="presOf" srcId="{193ED485-6F35-4742-B64A-F54BB86C476D}" destId="{FCBFB0C7-84A0-4AF2-B3C2-E5E806522880}" srcOrd="0" destOrd="0" presId="urn:microsoft.com/office/officeart/2005/8/layout/radial3"/>
    <dgm:cxn modelId="{42CD2888-4633-4E3B-8B92-D59584B77542}" srcId="{D10D9A48-3F5F-4395-AC7A-7414A534736D}" destId="{74EB0117-0D4C-4EC0-95E3-3B04B5520062}" srcOrd="2" destOrd="0" parTransId="{1929929C-F9E8-4419-8116-C0315753B6C9}" sibTransId="{6B840388-5C34-4469-BCC7-3A5413FDAEB6}"/>
    <dgm:cxn modelId="{C331AE60-A3C8-4593-B6D2-06CF595A9B40}" type="presOf" srcId="{74EB0117-0D4C-4EC0-95E3-3B04B5520062}" destId="{A0D2E1E5-5D3D-4B36-B3A8-67A977443269}" srcOrd="0" destOrd="0" presId="urn:microsoft.com/office/officeart/2005/8/layout/radial3"/>
    <dgm:cxn modelId="{4B589919-4EC1-46C3-8989-C45A31270DEC}" type="presOf" srcId="{D1E4BD01-CC74-4623-B9BD-167E5EB947DA}" destId="{6A41CDD7-3A72-4E9D-AB3E-CBBFD5C8F677}" srcOrd="0" destOrd="0" presId="urn:microsoft.com/office/officeart/2005/8/layout/radial3"/>
    <dgm:cxn modelId="{A0784AEE-481F-4817-AD46-86A10C318798}" srcId="{D10D9A48-3F5F-4395-AC7A-7414A534736D}" destId="{50F0FC1E-5639-42FC-BFE7-3A4636420137}" srcOrd="1" destOrd="0" parTransId="{F861BB36-C88A-4133-85E1-C04755CC6389}" sibTransId="{B712C2A3-2B4C-4D9C-B45B-F345AFD816C5}"/>
    <dgm:cxn modelId="{24978ACD-2D0B-4EE4-B0D2-BFB748E35EA7}" srcId="{33633F38-28A6-4C3B-BCB3-BAEBEEFC81E4}" destId="{BA5E6923-497C-45BA-B7FD-C29C8ED072F3}" srcOrd="5" destOrd="0" parTransId="{54766708-9023-4F9F-9746-D2A8EC8F04F0}" sibTransId="{269250ED-D982-41B9-83FF-5C856CF6A087}"/>
    <dgm:cxn modelId="{A88AF484-9B66-44F6-B963-0689A506A20B}" srcId="{33633F38-28A6-4C3B-BCB3-BAEBEEFC81E4}" destId="{00A112F3-EE98-4902-B077-F09FC83C3C3F}" srcOrd="4" destOrd="0" parTransId="{ACAE9F4D-DB85-4A45-A6D0-67E05A932978}" sibTransId="{348A15B6-4843-4CC0-AFB1-28407F130CE6}"/>
    <dgm:cxn modelId="{4671EF8C-A020-429F-916E-BE3FF7F4A46A}" type="presOf" srcId="{50F0FC1E-5639-42FC-BFE7-3A4636420137}" destId="{2CFD3E6B-60B9-4330-B50E-FB224619A482}" srcOrd="0" destOrd="0" presId="urn:microsoft.com/office/officeart/2005/8/layout/radial3"/>
    <dgm:cxn modelId="{AD06C15A-BCA9-403D-B213-EDCDBFE77472}" type="presOf" srcId="{86EFD8A8-E422-48D0-B170-CF2AB1BEFC68}" destId="{047E065E-570F-4CBA-8FED-C96EC7171ED9}" srcOrd="0" destOrd="0" presId="urn:microsoft.com/office/officeart/2005/8/layout/radial3"/>
    <dgm:cxn modelId="{943E7FFD-097A-43C2-A9B0-D75343286A0A}" srcId="{D10D9A48-3F5F-4395-AC7A-7414A534736D}" destId="{193ED485-6F35-4742-B64A-F54BB86C476D}" srcOrd="3" destOrd="0" parTransId="{D6515A6C-F1EB-40AF-8DE8-E6F591AB31B5}" sibTransId="{E795E24D-49CF-4A96-9A54-8967B2997F94}"/>
    <dgm:cxn modelId="{314B2BF3-4897-4D88-8DA2-4B269933E60A}" srcId="{D10D9A48-3F5F-4395-AC7A-7414A534736D}" destId="{86EFD8A8-E422-48D0-B170-CF2AB1BEFC68}" srcOrd="0" destOrd="0" parTransId="{6BEFD057-97C0-41CA-90FD-74EEA3093C80}" sibTransId="{D9A406CF-E19B-4591-B854-80697F81888A}"/>
    <dgm:cxn modelId="{24A1040E-54FA-4C73-95A9-FB759D44320A}" srcId="{33633F38-28A6-4C3B-BCB3-BAEBEEFC81E4}" destId="{69325385-AEC7-4D71-B3B2-7408AC425589}" srcOrd="6" destOrd="0" parTransId="{A156201E-9BDE-40C4-9F4F-266A13F5381C}" sibTransId="{E6017848-1637-411D-BDF8-DF7CFAF415E1}"/>
    <dgm:cxn modelId="{F78D3D3F-DC40-4CD1-80F5-25E207FDEC92}" srcId="{33633F38-28A6-4C3B-BCB3-BAEBEEFC81E4}" destId="{7A080FF0-6316-4C1B-8699-120D4B1AC957}" srcOrd="2" destOrd="0" parTransId="{3D722E2E-3072-4EA3-A6F4-1866BA2B88E1}" sibTransId="{40AB761E-C266-4402-B119-91904E7590D2}"/>
    <dgm:cxn modelId="{2D4F948F-0752-42BC-B2CB-AFA9ADBB3A6E}" srcId="{33633F38-28A6-4C3B-BCB3-BAEBEEFC81E4}" destId="{14DCE0A1-263E-43EA-AAF0-8F44323E6483}" srcOrd="3" destOrd="0" parTransId="{CE26C40F-4B5F-44F5-A2BC-4C31BD6860F4}" sibTransId="{9008B1B2-2238-422A-948D-3C74FA76E9FE}"/>
    <dgm:cxn modelId="{3DC31E31-A43E-4966-99FD-9C476078880C}" srcId="{33633F38-28A6-4C3B-BCB3-BAEBEEFC81E4}" destId="{D10D9A48-3F5F-4395-AC7A-7414A534736D}" srcOrd="0" destOrd="0" parTransId="{60B503FC-A381-43B9-ADEF-656A42EBD80F}" sibTransId="{58E83DBE-05B0-4B7D-BA9F-B227238A3EC7}"/>
    <dgm:cxn modelId="{D2D56FBA-CF5F-4403-B6F7-4BD65A858ED0}" type="presOf" srcId="{D10D9A48-3F5F-4395-AC7A-7414A534736D}" destId="{38644564-F181-4A2E-80F7-A43FF582DCB7}" srcOrd="0" destOrd="0" presId="urn:microsoft.com/office/officeart/2005/8/layout/radial3"/>
    <dgm:cxn modelId="{D2649C86-B7E1-4767-A2D9-EFD9A5DD86F5}" type="presOf" srcId="{33633F38-28A6-4C3B-BCB3-BAEBEEFC81E4}" destId="{26331145-335D-4F18-94C1-D0C94AE07A28}" srcOrd="0" destOrd="0" presId="urn:microsoft.com/office/officeart/2005/8/layout/radial3"/>
    <dgm:cxn modelId="{1414D305-3684-4279-B3F0-47DE4A7715BB}" srcId="{D10D9A48-3F5F-4395-AC7A-7414A534736D}" destId="{184D2EF1-6269-48D2-9053-3578E74AEA59}" srcOrd="5" destOrd="0" parTransId="{6E26ED9C-A636-4AD4-84B7-D36F882B088F}" sibTransId="{F37A8997-AC28-4FDC-9106-44F2EAB5D1A8}"/>
    <dgm:cxn modelId="{8C52EC45-B3DD-45DC-8E18-851228B44B91}" srcId="{33633F38-28A6-4C3B-BCB3-BAEBEEFC81E4}" destId="{47AB086B-E5FE-49EC-9933-2DE4CAA00E1F}" srcOrd="1" destOrd="0" parTransId="{564EDFD1-E11F-49CE-8CF5-F806DB383F20}" sibTransId="{A6652310-9526-4F7C-A065-F9A285D8C759}"/>
    <dgm:cxn modelId="{B4A8DC8F-C997-4EF8-BB20-712FCB16665A}" type="presOf" srcId="{184D2EF1-6269-48D2-9053-3578E74AEA59}" destId="{3985F929-E480-4E1D-A89C-4E75D7197D8B}" srcOrd="0" destOrd="0" presId="urn:microsoft.com/office/officeart/2005/8/layout/radial3"/>
    <dgm:cxn modelId="{A932EFCD-6793-4A57-ADE8-95EAD7DC86F6}" type="presParOf" srcId="{26331145-335D-4F18-94C1-D0C94AE07A28}" destId="{14F67B58-E8F2-48BB-A16C-364178646D86}" srcOrd="0" destOrd="0" presId="urn:microsoft.com/office/officeart/2005/8/layout/radial3"/>
    <dgm:cxn modelId="{1BE27BA2-D349-490D-BB05-DC576373970F}" type="presParOf" srcId="{14F67B58-E8F2-48BB-A16C-364178646D86}" destId="{38644564-F181-4A2E-80F7-A43FF582DCB7}" srcOrd="0" destOrd="0" presId="urn:microsoft.com/office/officeart/2005/8/layout/radial3"/>
    <dgm:cxn modelId="{642D3048-F786-449D-83AA-25971273FBD9}" type="presParOf" srcId="{14F67B58-E8F2-48BB-A16C-364178646D86}" destId="{047E065E-570F-4CBA-8FED-C96EC7171ED9}" srcOrd="1" destOrd="0" presId="urn:microsoft.com/office/officeart/2005/8/layout/radial3"/>
    <dgm:cxn modelId="{6377D777-4D38-4012-B1B5-5BFC46634A23}" type="presParOf" srcId="{14F67B58-E8F2-48BB-A16C-364178646D86}" destId="{2CFD3E6B-60B9-4330-B50E-FB224619A482}" srcOrd="2" destOrd="0" presId="urn:microsoft.com/office/officeart/2005/8/layout/radial3"/>
    <dgm:cxn modelId="{C7841567-E5BA-48A4-88E0-4B36D718D4BE}" type="presParOf" srcId="{14F67B58-E8F2-48BB-A16C-364178646D86}" destId="{A0D2E1E5-5D3D-4B36-B3A8-67A977443269}" srcOrd="3" destOrd="0" presId="urn:microsoft.com/office/officeart/2005/8/layout/radial3"/>
    <dgm:cxn modelId="{25AC8E02-5DA9-48CC-8D54-545AAEC325B4}" type="presParOf" srcId="{14F67B58-E8F2-48BB-A16C-364178646D86}" destId="{FCBFB0C7-84A0-4AF2-B3C2-E5E806522880}" srcOrd="4" destOrd="0" presId="urn:microsoft.com/office/officeart/2005/8/layout/radial3"/>
    <dgm:cxn modelId="{9DFAD841-0751-4C92-857D-73DB2A3CC356}" type="presParOf" srcId="{14F67B58-E8F2-48BB-A16C-364178646D86}" destId="{6A41CDD7-3A72-4E9D-AB3E-CBBFD5C8F677}" srcOrd="5" destOrd="0" presId="urn:microsoft.com/office/officeart/2005/8/layout/radial3"/>
    <dgm:cxn modelId="{3305D90F-BB76-4F17-8C40-B6EE699BFD34}" type="presParOf" srcId="{14F67B58-E8F2-48BB-A16C-364178646D86}" destId="{3985F929-E480-4E1D-A89C-4E75D7197D8B}" srcOrd="6" destOrd="0" presId="urn:microsoft.com/office/officeart/2005/8/layout/radial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BFD765-6E76-4A44-BEAE-6AA86D902239}">
      <dsp:nvSpPr>
        <dsp:cNvPr id="0" name=""/>
        <dsp:cNvSpPr/>
      </dsp:nvSpPr>
      <dsp:spPr>
        <a:xfrm rot="5400000">
          <a:off x="4577011" y="-1413614"/>
          <a:ext cx="1653316" cy="4480557"/>
        </a:xfrm>
        <a:prstGeom prst="hexagon">
          <a:avLst>
            <a:gd name="adj" fmla="val 25000"/>
            <a:gd name="vf" fmla="val 115470"/>
          </a:avLst>
        </a:prstGeom>
        <a:solidFill>
          <a:srgbClr val="00B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Técnicas ofensivas deficientes</a:t>
          </a:r>
          <a:endParaRPr lang="es-EC" sz="1800" b="1" kern="1200" dirty="0">
            <a:solidFill>
              <a:schemeClr val="bg1"/>
            </a:solidFill>
          </a:endParaRPr>
        </a:p>
      </dsp:txBody>
      <dsp:txXfrm rot="5400000">
        <a:off x="4577011" y="-1413614"/>
        <a:ext cx="1653316" cy="4480557"/>
      </dsp:txXfrm>
    </dsp:sp>
    <dsp:sp modelId="{8CD16F48-5302-4704-A04A-A980455CBD30}">
      <dsp:nvSpPr>
        <dsp:cNvPr id="0" name=""/>
        <dsp:cNvSpPr/>
      </dsp:nvSpPr>
      <dsp:spPr>
        <a:xfrm>
          <a:off x="5124831" y="332917"/>
          <a:ext cx="1845101" cy="991990"/>
        </a:xfrm>
        <a:prstGeom prst="rect">
          <a:avLst/>
        </a:prstGeom>
        <a:noFill/>
        <a:ln>
          <a:noFill/>
        </a:ln>
        <a:effectLst/>
      </dsp:spPr>
      <dsp:style>
        <a:lnRef idx="0">
          <a:scrgbClr r="0" g="0" b="0"/>
        </a:lnRef>
        <a:fillRef idx="0">
          <a:scrgbClr r="0" g="0" b="0"/>
        </a:fillRef>
        <a:effectRef idx="0">
          <a:scrgbClr r="0" g="0" b="0"/>
        </a:effectRef>
        <a:fontRef idx="minor"/>
      </dsp:style>
    </dsp:sp>
    <dsp:sp modelId="{9FC72BC5-A637-4116-8B63-06646B98E272}">
      <dsp:nvSpPr>
        <dsp:cNvPr id="0" name=""/>
        <dsp:cNvSpPr/>
      </dsp:nvSpPr>
      <dsp:spPr>
        <a:xfrm rot="5400000">
          <a:off x="897721" y="-659345"/>
          <a:ext cx="1653316" cy="2976350"/>
        </a:xfrm>
        <a:prstGeom prst="hexagon">
          <a:avLst>
            <a:gd name="adj" fmla="val 25000"/>
            <a:gd name="vf" fmla="val 115470"/>
          </a:avLst>
        </a:prstGeom>
        <a:solidFill>
          <a:srgbClr val="00B0F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600" b="1" kern="1200" dirty="0" smtClean="0">
              <a:solidFill>
                <a:schemeClr val="bg1">
                  <a:lumMod val="95000"/>
                  <a:lumOff val="5000"/>
                </a:schemeClr>
              </a:solidFill>
            </a:rPr>
            <a:t>Incidencia del desarrollo  psicomotor</a:t>
          </a:r>
          <a:endParaRPr lang="es-EC" sz="1600" b="1" kern="1200" dirty="0" smtClean="0">
            <a:solidFill>
              <a:schemeClr val="bg1">
                <a:lumMod val="95000"/>
                <a:lumOff val="5000"/>
              </a:schemeClr>
            </a:solidFill>
          </a:endParaRPr>
        </a:p>
        <a:p>
          <a:pPr lvl="0" algn="ctr" defTabSz="1600200">
            <a:lnSpc>
              <a:spcPct val="90000"/>
            </a:lnSpc>
            <a:spcBef>
              <a:spcPct val="0"/>
            </a:spcBef>
            <a:spcAft>
              <a:spcPct val="35000"/>
            </a:spcAft>
          </a:pPr>
          <a:endParaRPr lang="es-EC" sz="1800" b="1" kern="1200" dirty="0">
            <a:solidFill>
              <a:schemeClr val="bg1"/>
            </a:solidFill>
          </a:endParaRPr>
        </a:p>
      </dsp:txBody>
      <dsp:txXfrm rot="5400000">
        <a:off x="897721" y="-659345"/>
        <a:ext cx="1653316" cy="2976350"/>
      </dsp:txXfrm>
    </dsp:sp>
    <dsp:sp modelId="{77984F61-2571-462A-AAC4-69F1698C8505}">
      <dsp:nvSpPr>
        <dsp:cNvPr id="0" name=""/>
        <dsp:cNvSpPr/>
      </dsp:nvSpPr>
      <dsp:spPr>
        <a:xfrm rot="5400000">
          <a:off x="2121568" y="1185832"/>
          <a:ext cx="1653316" cy="2305976"/>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Técnicas defensivas</a:t>
          </a:r>
          <a:r>
            <a:rPr lang="es-EC" sz="2400" b="1" kern="1200" dirty="0" smtClean="0">
              <a:solidFill>
                <a:schemeClr val="bg1"/>
              </a:solidFill>
            </a:rPr>
            <a:t> </a:t>
          </a:r>
          <a:r>
            <a:rPr lang="es-EC" sz="1800" b="1" kern="1200" dirty="0" smtClean="0">
              <a:solidFill>
                <a:schemeClr val="bg1"/>
              </a:solidFill>
            </a:rPr>
            <a:t>deficientes</a:t>
          </a:r>
          <a:endParaRPr lang="es-EC" sz="1800" b="1" kern="1200" dirty="0">
            <a:solidFill>
              <a:schemeClr val="bg1"/>
            </a:solidFill>
          </a:endParaRPr>
        </a:p>
      </dsp:txBody>
      <dsp:txXfrm rot="5400000">
        <a:off x="2121568" y="1185832"/>
        <a:ext cx="1653316" cy="2305976"/>
      </dsp:txXfrm>
    </dsp:sp>
    <dsp:sp modelId="{9E857ADB-A0B7-4774-8559-8193F7A3B71D}">
      <dsp:nvSpPr>
        <dsp:cNvPr id="0" name=""/>
        <dsp:cNvSpPr/>
      </dsp:nvSpPr>
      <dsp:spPr>
        <a:xfrm>
          <a:off x="1007357" y="1736252"/>
          <a:ext cx="1785582" cy="991990"/>
        </a:xfrm>
        <a:prstGeom prst="rect">
          <a:avLst/>
        </a:prstGeom>
        <a:noFill/>
        <a:ln>
          <a:noFill/>
        </a:ln>
        <a:effectLst/>
      </dsp:spPr>
      <dsp:style>
        <a:lnRef idx="0">
          <a:scrgbClr r="0" g="0" b="0"/>
        </a:lnRef>
        <a:fillRef idx="0">
          <a:scrgbClr r="0" g="0" b="0"/>
        </a:fillRef>
        <a:effectRef idx="0">
          <a:scrgbClr r="0" g="0" b="0"/>
        </a:effectRef>
        <a:fontRef idx="minor"/>
      </dsp:style>
    </dsp:sp>
    <dsp:sp modelId="{435CF238-3C69-4887-836E-3144D0A2D81D}">
      <dsp:nvSpPr>
        <dsp:cNvPr id="0" name=""/>
        <dsp:cNvSpPr/>
      </dsp:nvSpPr>
      <dsp:spPr>
        <a:xfrm rot="5400000">
          <a:off x="5562011" y="559909"/>
          <a:ext cx="1073912" cy="3710920"/>
        </a:xfrm>
        <a:prstGeom prst="hexagon">
          <a:avLst>
            <a:gd name="adj" fmla="val 25000"/>
            <a:gd name="vf" fmla="val 11547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 desarrollo de las habilidades motoras </a:t>
          </a:r>
          <a:endParaRPr lang="es-EC" sz="1800" b="1" kern="1200" dirty="0">
            <a:solidFill>
              <a:schemeClr val="bg1"/>
            </a:solidFill>
          </a:endParaRPr>
        </a:p>
      </dsp:txBody>
      <dsp:txXfrm rot="5400000">
        <a:off x="5562011" y="559909"/>
        <a:ext cx="1073912" cy="3710920"/>
      </dsp:txXfrm>
    </dsp:sp>
    <dsp:sp modelId="{2E4B433F-0D82-4B38-8D0D-0A904D6EFF89}">
      <dsp:nvSpPr>
        <dsp:cNvPr id="0" name=""/>
        <dsp:cNvSpPr/>
      </dsp:nvSpPr>
      <dsp:spPr>
        <a:xfrm rot="5400000">
          <a:off x="3658041" y="2012921"/>
          <a:ext cx="1653316" cy="3249831"/>
        </a:xfrm>
        <a:prstGeom prst="hexagon">
          <a:avLst>
            <a:gd name="adj" fmla="val 2500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Inadecuada  utilización de métodos de entrenamiento</a:t>
          </a:r>
          <a:endParaRPr lang="es-EC" sz="1800" b="1" kern="1200" dirty="0">
            <a:solidFill>
              <a:schemeClr val="bg1"/>
            </a:solidFill>
          </a:endParaRPr>
        </a:p>
      </dsp:txBody>
      <dsp:txXfrm rot="5400000">
        <a:off x="3658041" y="2012921"/>
        <a:ext cx="1653316" cy="3249831"/>
      </dsp:txXfrm>
    </dsp:sp>
    <dsp:sp modelId="{896E9C9B-BE0F-411C-996A-0F0E66940E82}">
      <dsp:nvSpPr>
        <dsp:cNvPr id="0" name=""/>
        <dsp:cNvSpPr/>
      </dsp:nvSpPr>
      <dsp:spPr>
        <a:xfrm>
          <a:off x="5124831" y="3139588"/>
          <a:ext cx="1845101" cy="991990"/>
        </a:xfrm>
        <a:prstGeom prst="rect">
          <a:avLst/>
        </a:prstGeom>
        <a:noFill/>
        <a:ln>
          <a:noFill/>
        </a:ln>
        <a:effectLst/>
      </dsp:spPr>
      <dsp:style>
        <a:lnRef idx="0">
          <a:scrgbClr r="0" g="0" b="0"/>
        </a:lnRef>
        <a:fillRef idx="0">
          <a:scrgbClr r="0" g="0" b="0"/>
        </a:fillRef>
        <a:effectRef idx="0">
          <a:scrgbClr r="0" g="0" b="0"/>
        </a:effectRef>
        <a:fontRef idx="minor"/>
      </dsp:style>
    </dsp:sp>
    <dsp:sp modelId="{5B77D4F4-5EED-492E-80C8-260C709590D8}">
      <dsp:nvSpPr>
        <dsp:cNvPr id="0" name=""/>
        <dsp:cNvSpPr/>
      </dsp:nvSpPr>
      <dsp:spPr>
        <a:xfrm rot="5400000">
          <a:off x="503690" y="2160602"/>
          <a:ext cx="1653316" cy="2660697"/>
        </a:xfrm>
        <a:prstGeom prst="hexagon">
          <a:avLst>
            <a:gd name="adj" fmla="val 25000"/>
            <a:gd name="vf" fmla="val 11547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Sesión de entrenamientos repetitivos</a:t>
          </a:r>
          <a:endParaRPr lang="es-EC" sz="1800" b="1" kern="1200" dirty="0">
            <a:solidFill>
              <a:schemeClr val="bg1"/>
            </a:solidFill>
          </a:endParaRPr>
        </a:p>
      </dsp:txBody>
      <dsp:txXfrm rot="5400000">
        <a:off x="503690" y="2160602"/>
        <a:ext cx="1653316" cy="26606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49EB1F-4419-4C88-93E7-0287021F57D8}">
      <dsp:nvSpPr>
        <dsp:cNvPr id="0" name=""/>
        <dsp:cNvSpPr/>
      </dsp:nvSpPr>
      <dsp:spPr>
        <a:xfrm>
          <a:off x="239527" y="4733103"/>
          <a:ext cx="812881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AFE79-0138-47C4-9D3C-5F445EFBF219}">
      <dsp:nvSpPr>
        <dsp:cNvPr id="0" name=""/>
        <dsp:cNvSpPr/>
      </dsp:nvSpPr>
      <dsp:spPr>
        <a:xfrm>
          <a:off x="207296" y="2883621"/>
          <a:ext cx="812881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4D058-6CA4-4654-BC07-141674086FE9}">
      <dsp:nvSpPr>
        <dsp:cNvPr id="0" name=""/>
        <dsp:cNvSpPr/>
      </dsp:nvSpPr>
      <dsp:spPr>
        <a:xfrm>
          <a:off x="255304" y="1376811"/>
          <a:ext cx="812881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E54E0-F158-4226-BE0E-DD3FA0316642}">
      <dsp:nvSpPr>
        <dsp:cNvPr id="0" name=""/>
        <dsp:cNvSpPr/>
      </dsp:nvSpPr>
      <dsp:spPr>
        <a:xfrm>
          <a:off x="3028948" y="477"/>
          <a:ext cx="4695020" cy="137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s-EC" sz="2800" b="1" kern="1200" dirty="0" smtClean="0">
              <a:solidFill>
                <a:schemeClr val="tx1"/>
              </a:solidFill>
              <a:latin typeface="Aharoni" pitchFamily="2" charset="-79"/>
              <a:cs typeface="Aharoni" pitchFamily="2" charset="-79"/>
            </a:rPr>
            <a:t>EJECUTARA MOVIMIENTOS Y ACCIONES</a:t>
          </a:r>
          <a:endParaRPr lang="es-EC" sz="2800" b="1" kern="1200" dirty="0">
            <a:solidFill>
              <a:schemeClr val="tx1"/>
            </a:solidFill>
            <a:latin typeface="Aharoni" pitchFamily="2" charset="-79"/>
            <a:cs typeface="Aharoni" pitchFamily="2" charset="-79"/>
          </a:endParaRPr>
        </a:p>
      </dsp:txBody>
      <dsp:txXfrm>
        <a:off x="3028948" y="477"/>
        <a:ext cx="4695020" cy="1376333"/>
      </dsp:txXfrm>
    </dsp:sp>
    <dsp:sp modelId="{993D1CDD-2332-4068-9BEE-333D8DEC4B15}">
      <dsp:nvSpPr>
        <dsp:cNvPr id="0" name=""/>
        <dsp:cNvSpPr/>
      </dsp:nvSpPr>
      <dsp:spPr>
        <a:xfrm>
          <a:off x="-255304" y="124540"/>
          <a:ext cx="3134710" cy="1128208"/>
        </a:xfrm>
        <a:prstGeom prst="round2SameRect">
          <a:avLst>
            <a:gd name="adj1" fmla="val 16670"/>
            <a:gd name="adj2" fmla="val 0"/>
          </a:avLst>
        </a:prstGeom>
        <a:solidFill>
          <a:srgbClr val="00B050"/>
        </a:solidFill>
        <a:ln w="9525" cap="flat" cmpd="sng" algn="ctr">
          <a:solidFill>
            <a:schemeClr val="accent3">
              <a:satMod val="120000"/>
            </a:schemeClr>
          </a:solidFill>
          <a:prstDash val="solid"/>
        </a:ln>
        <a:effectLst>
          <a:outerShdw blurRad="63500" dist="25400" dir="14700000" algn="t" rotWithShape="0">
            <a:srgbClr val="000000">
              <a:alpha val="5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latin typeface="Aharoni" pitchFamily="2" charset="-79"/>
              <a:cs typeface="Aharoni" pitchFamily="2" charset="-79"/>
            </a:rPr>
            <a:t> </a:t>
          </a:r>
          <a:r>
            <a:rPr lang="es-EC" sz="1800" b="1" kern="1200" dirty="0" smtClean="0"/>
            <a:t>EL NIÑO O JUGADOR EJECUTANTE</a:t>
          </a:r>
          <a:endParaRPr lang="es-EC" sz="1800" b="1" kern="1200" dirty="0">
            <a:solidFill>
              <a:schemeClr val="bg1"/>
            </a:solidFill>
            <a:latin typeface="Aharoni" pitchFamily="2" charset="-79"/>
            <a:cs typeface="Aharoni" pitchFamily="2" charset="-79"/>
          </a:endParaRPr>
        </a:p>
      </dsp:txBody>
      <dsp:txXfrm>
        <a:off x="-255304" y="124540"/>
        <a:ext cx="3134710" cy="1128208"/>
      </dsp:txXfrm>
    </dsp:sp>
    <dsp:sp modelId="{A0116262-7057-4755-93DC-6BF26BD86699}">
      <dsp:nvSpPr>
        <dsp:cNvPr id="0" name=""/>
        <dsp:cNvSpPr/>
      </dsp:nvSpPr>
      <dsp:spPr>
        <a:xfrm>
          <a:off x="2923937" y="1370287"/>
          <a:ext cx="5204879" cy="149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s-EC" sz="2400" b="1" i="1" kern="1200" dirty="0" smtClean="0"/>
            <a:t>Centrándose en sus puntos de contacto, su trayectoria de llegadas y de salida, como también el, peso, la dimensión, </a:t>
          </a:r>
          <a:endParaRPr lang="es-ES" sz="2400" b="1" i="1" kern="1200" dirty="0" smtClean="0"/>
        </a:p>
      </dsp:txBody>
      <dsp:txXfrm>
        <a:off x="2923937" y="1370287"/>
        <a:ext cx="5204879" cy="1499653"/>
      </dsp:txXfrm>
    </dsp:sp>
    <dsp:sp modelId="{2A599949-312B-469E-B7EE-66B95ADF6136}">
      <dsp:nvSpPr>
        <dsp:cNvPr id="0" name=""/>
        <dsp:cNvSpPr/>
      </dsp:nvSpPr>
      <dsp:spPr>
        <a:xfrm>
          <a:off x="-180201" y="1368154"/>
          <a:ext cx="2942678" cy="1251747"/>
        </a:xfrm>
        <a:prstGeom prst="round2SameRect">
          <a:avLst>
            <a:gd name="adj1" fmla="val 16670"/>
            <a:gd name="adj2" fmla="val 0"/>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latin typeface="Aharoni" pitchFamily="2" charset="-79"/>
              <a:cs typeface="Aharoni" pitchFamily="2" charset="-79"/>
            </a:rPr>
            <a:t>EL BALÓN </a:t>
          </a:r>
          <a:endParaRPr lang="es-EC" sz="1800" b="1" kern="1200" dirty="0">
            <a:solidFill>
              <a:schemeClr val="bg1"/>
            </a:solidFill>
            <a:latin typeface="Aharoni" pitchFamily="2" charset="-79"/>
            <a:cs typeface="Aharoni" pitchFamily="2" charset="-79"/>
          </a:endParaRPr>
        </a:p>
      </dsp:txBody>
      <dsp:txXfrm>
        <a:off x="-180201" y="1368154"/>
        <a:ext cx="2942678" cy="1251747"/>
      </dsp:txXfrm>
    </dsp:sp>
    <dsp:sp modelId="{7EEA5B5A-30C8-4CF9-8420-D67126DA0412}">
      <dsp:nvSpPr>
        <dsp:cNvPr id="0" name=""/>
        <dsp:cNvSpPr/>
      </dsp:nvSpPr>
      <dsp:spPr>
        <a:xfrm>
          <a:off x="2916114" y="2703472"/>
          <a:ext cx="4203388" cy="206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Aharoni" pitchFamily="2" charset="-79"/>
              <a:cs typeface="Aharoni" pitchFamily="2" charset="-79"/>
            </a:rPr>
            <a:t>ESTÁTICO </a:t>
          </a:r>
        </a:p>
        <a:p>
          <a:pPr lvl="0" algn="l" defTabSz="889000">
            <a:lnSpc>
              <a:spcPct val="90000"/>
            </a:lnSpc>
            <a:spcBef>
              <a:spcPct val="0"/>
            </a:spcBef>
            <a:spcAft>
              <a:spcPct val="35000"/>
            </a:spcAft>
          </a:pPr>
          <a:r>
            <a:rPr lang="es-EC" sz="2000" b="1" kern="1200" dirty="0" smtClean="0">
              <a:solidFill>
                <a:schemeClr val="tx1"/>
              </a:solidFill>
              <a:latin typeface="Aharoni" pitchFamily="2" charset="-79"/>
              <a:cs typeface="Aharoni" pitchFamily="2" charset="-79"/>
            </a:rPr>
            <a:t>RITMO LENTO</a:t>
          </a:r>
        </a:p>
        <a:p>
          <a:pPr lvl="0" algn="l" defTabSz="889000">
            <a:lnSpc>
              <a:spcPct val="90000"/>
            </a:lnSpc>
            <a:spcBef>
              <a:spcPct val="0"/>
            </a:spcBef>
            <a:spcAft>
              <a:spcPct val="35000"/>
            </a:spcAft>
          </a:pPr>
          <a:r>
            <a:rPr lang="es-EC" sz="2000" b="1" kern="1200" dirty="0" smtClean="0">
              <a:solidFill>
                <a:schemeClr val="tx1"/>
              </a:solidFill>
              <a:latin typeface="Aharoni" pitchFamily="2" charset="-79"/>
              <a:cs typeface="Aharoni" pitchFamily="2" charset="-79"/>
            </a:rPr>
            <a:t>AMEDIO RITMO </a:t>
          </a:r>
        </a:p>
        <a:p>
          <a:pPr lvl="0" algn="l" defTabSz="889000">
            <a:lnSpc>
              <a:spcPct val="90000"/>
            </a:lnSpc>
            <a:spcBef>
              <a:spcPct val="0"/>
            </a:spcBef>
            <a:spcAft>
              <a:spcPct val="35000"/>
            </a:spcAft>
          </a:pPr>
          <a:r>
            <a:rPr lang="es-EC" sz="2000" b="1" kern="1200" dirty="0" smtClean="0">
              <a:solidFill>
                <a:schemeClr val="tx1"/>
              </a:solidFill>
              <a:latin typeface="Aharoni" pitchFamily="2" charset="-79"/>
              <a:cs typeface="Aharoni" pitchFamily="2" charset="-79"/>
            </a:rPr>
            <a:t>EN PROGRESIÓN </a:t>
          </a:r>
        </a:p>
        <a:p>
          <a:pPr lvl="0" algn="l" defTabSz="889000">
            <a:lnSpc>
              <a:spcPct val="90000"/>
            </a:lnSpc>
            <a:spcBef>
              <a:spcPct val="0"/>
            </a:spcBef>
            <a:spcAft>
              <a:spcPct val="35000"/>
            </a:spcAft>
          </a:pPr>
          <a:r>
            <a:rPr lang="es-EC" sz="2000" b="1" kern="1200" dirty="0" smtClean="0">
              <a:solidFill>
                <a:schemeClr val="tx1"/>
              </a:solidFill>
              <a:latin typeface="Aharoni" pitchFamily="2" charset="-79"/>
              <a:cs typeface="Aharoni" pitchFamily="2" charset="-79"/>
            </a:rPr>
            <a:t>RITMO RÁPIDO</a:t>
          </a:r>
          <a:r>
            <a:rPr lang="es-EC" sz="2800" b="1" kern="1200" dirty="0" smtClean="0">
              <a:solidFill>
                <a:schemeClr val="tx1"/>
              </a:solidFill>
              <a:latin typeface="Aharoni" pitchFamily="2" charset="-79"/>
              <a:cs typeface="Aharoni" pitchFamily="2" charset="-79"/>
            </a:rPr>
            <a:t>. </a:t>
          </a:r>
          <a:endParaRPr lang="es-EC" sz="2800" b="1" kern="1200" dirty="0">
            <a:solidFill>
              <a:schemeClr val="tx1"/>
            </a:solidFill>
            <a:latin typeface="Aharoni" pitchFamily="2" charset="-79"/>
            <a:cs typeface="Aharoni" pitchFamily="2" charset="-79"/>
          </a:endParaRPr>
        </a:p>
      </dsp:txBody>
      <dsp:txXfrm>
        <a:off x="2916114" y="2703472"/>
        <a:ext cx="4203388" cy="2061678"/>
      </dsp:txXfrm>
    </dsp:sp>
    <dsp:sp modelId="{9C94A574-6294-485E-B805-A9A694CC70DA}">
      <dsp:nvSpPr>
        <dsp:cNvPr id="0" name=""/>
        <dsp:cNvSpPr/>
      </dsp:nvSpPr>
      <dsp:spPr>
        <a:xfrm>
          <a:off x="-239527" y="3457008"/>
          <a:ext cx="3071601" cy="1176902"/>
        </a:xfrm>
        <a:prstGeom prst="round2SameRect">
          <a:avLst>
            <a:gd name="adj1" fmla="val 16670"/>
            <a:gd name="adj2" fmla="val 0"/>
          </a:avLst>
        </a:prstGeom>
        <a:solidFill>
          <a:schemeClr val="accent5">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latin typeface="Aharoni" pitchFamily="2" charset="-79"/>
              <a:cs typeface="Aharoni" pitchFamily="2" charset="-79"/>
            </a:rPr>
            <a:t>RITMO DE EJECUCIÓN </a:t>
          </a:r>
          <a:endParaRPr lang="es-EC" sz="1800" b="1" kern="1200" dirty="0">
            <a:solidFill>
              <a:schemeClr val="bg1"/>
            </a:solidFill>
            <a:latin typeface="Aharoni" pitchFamily="2" charset="-79"/>
            <a:cs typeface="Aharoni" pitchFamily="2" charset="-79"/>
          </a:endParaRPr>
        </a:p>
      </dsp:txBody>
      <dsp:txXfrm>
        <a:off x="-239527" y="3457008"/>
        <a:ext cx="3071601" cy="11769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644564-F181-4A2E-80F7-A43FF582DCB7}">
      <dsp:nvSpPr>
        <dsp:cNvPr id="0" name=""/>
        <dsp:cNvSpPr/>
      </dsp:nvSpPr>
      <dsp:spPr>
        <a:xfrm>
          <a:off x="2366985" y="1266609"/>
          <a:ext cx="3947895" cy="315541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Andalus" pitchFamily="2" charset="-78"/>
              <a:cs typeface="Andalus" pitchFamily="2" charset="-78"/>
            </a:rPr>
            <a:t>EFECTIVIDAD DE </a:t>
          </a:r>
          <a:r>
            <a:rPr lang="es-EC" sz="2400" b="1" kern="1200" dirty="0" smtClean="0">
              <a:solidFill>
                <a:schemeClr val="tx1"/>
              </a:solidFill>
              <a:latin typeface="Andalus" pitchFamily="2" charset="-78"/>
              <a:cs typeface="Andalus" pitchFamily="2" charset="-78"/>
            </a:rPr>
            <a:t>LA FUNDAMENTACIÓN TÉCNICA</a:t>
          </a:r>
          <a:endParaRPr lang="es-EC" sz="2400" b="1" kern="1200" dirty="0">
            <a:solidFill>
              <a:schemeClr val="tx1"/>
            </a:solidFill>
            <a:latin typeface="Andalus" pitchFamily="2" charset="-78"/>
            <a:cs typeface="Andalus" pitchFamily="2" charset="-78"/>
          </a:endParaRPr>
        </a:p>
      </dsp:txBody>
      <dsp:txXfrm>
        <a:off x="2366985" y="1266609"/>
        <a:ext cx="3947895" cy="3155413"/>
      </dsp:txXfrm>
    </dsp:sp>
    <dsp:sp modelId="{047E065E-570F-4CBA-8FED-C96EC7171ED9}">
      <dsp:nvSpPr>
        <dsp:cNvPr id="0" name=""/>
        <dsp:cNvSpPr/>
      </dsp:nvSpPr>
      <dsp:spPr>
        <a:xfrm>
          <a:off x="3552079" y="563"/>
          <a:ext cx="1577706" cy="1577706"/>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GOLPEOS CON EL PIE </a:t>
          </a:r>
          <a:endParaRPr lang="es-EC" sz="1600" b="1" kern="1200" dirty="0">
            <a:solidFill>
              <a:schemeClr val="tx1"/>
            </a:solidFill>
          </a:endParaRPr>
        </a:p>
      </dsp:txBody>
      <dsp:txXfrm>
        <a:off x="3552079" y="563"/>
        <a:ext cx="1577706" cy="1577706"/>
      </dsp:txXfrm>
    </dsp:sp>
    <dsp:sp modelId="{2CFD3E6B-60B9-4330-B50E-FB224619A482}">
      <dsp:nvSpPr>
        <dsp:cNvPr id="0" name=""/>
        <dsp:cNvSpPr/>
      </dsp:nvSpPr>
      <dsp:spPr>
        <a:xfrm>
          <a:off x="5118881" y="423364"/>
          <a:ext cx="1844906" cy="1577706"/>
        </a:xfrm>
        <a:prstGeom prst="ellipse">
          <a:avLst/>
        </a:prstGeom>
        <a:solidFill>
          <a:schemeClr val="accent5">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FINTAS </a:t>
          </a:r>
          <a:endParaRPr lang="es-EC" sz="1600" b="1" kern="1200" dirty="0">
            <a:solidFill>
              <a:schemeClr val="tx1"/>
            </a:solidFill>
          </a:endParaRPr>
        </a:p>
      </dsp:txBody>
      <dsp:txXfrm>
        <a:off x="5118881" y="423364"/>
        <a:ext cx="1844906" cy="1577706"/>
      </dsp:txXfrm>
    </dsp:sp>
    <dsp:sp modelId="{A0D2E1E5-5D3D-4B36-B3A8-67A977443269}">
      <dsp:nvSpPr>
        <dsp:cNvPr id="0" name=""/>
        <dsp:cNvSpPr/>
      </dsp:nvSpPr>
      <dsp:spPr>
        <a:xfrm>
          <a:off x="4357979" y="3835820"/>
          <a:ext cx="1978507" cy="1852811"/>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REGATES (DRIBLIN) </a:t>
          </a:r>
          <a:endParaRPr lang="es-EC" sz="1400" b="1" kern="1200" dirty="0">
            <a:solidFill>
              <a:schemeClr val="tx1"/>
            </a:solidFill>
          </a:endParaRPr>
        </a:p>
      </dsp:txBody>
      <dsp:txXfrm>
        <a:off x="4357979" y="3835820"/>
        <a:ext cx="1978507" cy="1852811"/>
      </dsp:txXfrm>
    </dsp:sp>
    <dsp:sp modelId="{FCBFB0C7-84A0-4AF2-B3C2-E5E806522880}">
      <dsp:nvSpPr>
        <dsp:cNvPr id="0" name=""/>
        <dsp:cNvSpPr/>
      </dsp:nvSpPr>
      <dsp:spPr>
        <a:xfrm>
          <a:off x="2197737" y="3888439"/>
          <a:ext cx="2477062" cy="1577706"/>
        </a:xfrm>
        <a:prstGeom prst="ellipse">
          <a:avLst/>
        </a:prstGeom>
        <a:solidFill>
          <a:srgbClr val="00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CONDUCCIÓN DE BALÓN  </a:t>
          </a:r>
          <a:endParaRPr lang="es-EC" sz="1600" b="1" kern="1200" dirty="0">
            <a:solidFill>
              <a:schemeClr val="tx1"/>
            </a:solidFill>
          </a:endParaRPr>
        </a:p>
      </dsp:txBody>
      <dsp:txXfrm>
        <a:off x="2197737" y="3888439"/>
        <a:ext cx="2477062" cy="1577706"/>
      </dsp:txXfrm>
    </dsp:sp>
    <dsp:sp modelId="{6A41CDD7-3A72-4E9D-AB3E-CBBFD5C8F677}">
      <dsp:nvSpPr>
        <dsp:cNvPr id="0" name=""/>
        <dsp:cNvSpPr/>
      </dsp:nvSpPr>
      <dsp:spPr>
        <a:xfrm>
          <a:off x="1045615" y="2681328"/>
          <a:ext cx="2492366" cy="157770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CONTROLES DE BALÓN </a:t>
          </a:r>
          <a:endParaRPr lang="es-EC" sz="1600" b="1" kern="1200" dirty="0">
            <a:solidFill>
              <a:schemeClr val="tx1"/>
            </a:solidFill>
          </a:endParaRPr>
        </a:p>
      </dsp:txBody>
      <dsp:txXfrm>
        <a:off x="1045615" y="2681328"/>
        <a:ext cx="2492366" cy="1577706"/>
      </dsp:txXfrm>
    </dsp:sp>
    <dsp:sp modelId="{3985F929-E480-4E1D-A89C-4E75D7197D8B}">
      <dsp:nvSpPr>
        <dsp:cNvPr id="0" name=""/>
        <dsp:cNvSpPr/>
      </dsp:nvSpPr>
      <dsp:spPr>
        <a:xfrm>
          <a:off x="1534179" y="1028012"/>
          <a:ext cx="2054315" cy="1577706"/>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GOLPEOS DE CABEZA</a:t>
          </a:r>
          <a:endParaRPr lang="es-EC" sz="1400" b="1" kern="1200" dirty="0">
            <a:solidFill>
              <a:schemeClr val="tx1"/>
            </a:solidFill>
          </a:endParaRPr>
        </a:p>
      </dsp:txBody>
      <dsp:txXfrm>
        <a:off x="1534179" y="1028012"/>
        <a:ext cx="2054315" cy="15777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AED27-E858-409C-B224-C33D3CEAE2C0}" type="datetimeFigureOut">
              <a:rPr lang="es-EC" smtClean="0"/>
              <a:pPr/>
              <a:t>13/01/2014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9802D-1B00-465C-9BF0-75ED43AAF15C}" type="slidenum">
              <a:rPr lang="es-EC" smtClean="0"/>
              <a:pPr/>
              <a:t>‹Nº›</a:t>
            </a:fld>
            <a:endParaRPr lang="es-EC"/>
          </a:p>
        </p:txBody>
      </p:sp>
    </p:spTree>
    <p:extLst>
      <p:ext uri="{BB962C8B-B14F-4D97-AF65-F5344CB8AC3E}">
        <p14:creationId xmlns:p14="http://schemas.microsoft.com/office/powerpoint/2010/main" xmlns="" val="400312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8612"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33B96E21-DCB3-4B60-86B0-4D17211E95D4}" type="slidenum">
              <a:rPr lang="es-EC" sz="1200" b="0" smtClean="0">
                <a:solidFill>
                  <a:schemeClr val="tx1"/>
                </a:solidFill>
              </a:rPr>
              <a:pPr eaLnBrk="1" hangingPunct="1"/>
              <a:t>1</a:t>
            </a:fld>
            <a:endParaRPr lang="es-EC"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4CD52B6D-A16C-4E82-B338-50C0ABC613D1}" type="slidenum">
              <a:rPr lang="es-EC" sz="1200" b="0" smtClean="0">
                <a:solidFill>
                  <a:schemeClr val="tx1"/>
                </a:solidFill>
              </a:rPr>
              <a:pPr eaLnBrk="1" hangingPunct="1"/>
              <a:t>16</a:t>
            </a:fld>
            <a:endParaRPr lang="es-EC"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4664083F-B8C2-4768-B7EF-729771B01D7E}" type="slidenum">
              <a:rPr lang="es-EC" sz="1200" b="0" smtClean="0">
                <a:solidFill>
                  <a:schemeClr val="tx1"/>
                </a:solidFill>
              </a:rPr>
              <a:pPr eaLnBrk="1" hangingPunct="1"/>
              <a:t>28</a:t>
            </a:fld>
            <a:endParaRPr lang="es-EC" sz="1200" b="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71684"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106C090C-DD97-4C27-A294-EF07AB892B61}" type="slidenum">
              <a:rPr lang="es-EC" sz="1200" b="0" smtClean="0">
                <a:solidFill>
                  <a:schemeClr val="tx1"/>
                </a:solidFill>
              </a:rPr>
              <a:pPr eaLnBrk="1" hangingPunct="1"/>
              <a:t>2</a:t>
            </a:fld>
            <a:endParaRPr lang="es-EC" sz="1200" b="0" dirty="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a:p>
            <a:pPr eaLnBrk="1" hangingPunct="1">
              <a:spcBef>
                <a:spcPct val="0"/>
              </a:spcBef>
            </a:pPr>
            <a:endParaRPr lang="es-EC" dirty="0" smtClean="0"/>
          </a:p>
          <a:p>
            <a:pPr eaLnBrk="1" hangingPunct="1">
              <a:spcBef>
                <a:spcPct val="0"/>
              </a:spcBef>
            </a:pPr>
            <a:endParaRPr lang="es-EC" dirty="0" smtClean="0"/>
          </a:p>
          <a:p>
            <a:pPr lvl="0"/>
            <a:r>
              <a:rPr lang="es-ES" sz="1200" kern="1200" dirty="0" smtClean="0">
                <a:solidFill>
                  <a:schemeClr val="tx1"/>
                </a:solidFill>
                <a:latin typeface="+mn-lt"/>
                <a:ea typeface="+mn-ea"/>
                <a:cs typeface="+mn-cs"/>
              </a:rPr>
              <a:t>Esquema Corporal</a:t>
            </a:r>
            <a:endParaRPr lang="es-ES" sz="11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Lateralidad</a:t>
            </a:r>
            <a:endParaRPr lang="es-ES" sz="11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Equilibrio</a:t>
            </a:r>
            <a:endParaRPr lang="es-ES" sz="11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Espacio</a:t>
            </a:r>
            <a:endParaRPr lang="es-ES" sz="11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Tiempo-ritmo </a:t>
            </a:r>
            <a:endParaRPr lang="es-ES" sz="11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Motricidad </a:t>
            </a:r>
            <a:endParaRPr lang="es-ES" sz="1100" kern="1200" dirty="0" smtClean="0">
              <a:solidFill>
                <a:schemeClr val="tx1"/>
              </a:solidFill>
              <a:latin typeface="+mn-lt"/>
              <a:ea typeface="+mn-ea"/>
              <a:cs typeface="+mn-cs"/>
            </a:endParaRPr>
          </a:p>
          <a:p>
            <a:pPr lvl="1"/>
            <a:r>
              <a:rPr lang="es-EC" sz="1200" kern="1200" dirty="0" smtClean="0">
                <a:solidFill>
                  <a:schemeClr val="tx1"/>
                </a:solidFill>
                <a:latin typeface="+mn-lt"/>
                <a:ea typeface="+mn-ea"/>
                <a:cs typeface="+mn-cs"/>
              </a:rPr>
              <a:t>motricidad gruesa.</a:t>
            </a:r>
            <a:endParaRPr lang="es-ES" sz="1100" kern="1200" dirty="0" smtClean="0">
              <a:solidFill>
                <a:schemeClr val="tx1"/>
              </a:solidFill>
              <a:latin typeface="+mn-lt"/>
              <a:ea typeface="+mn-ea"/>
              <a:cs typeface="+mn-cs"/>
            </a:endParaRPr>
          </a:p>
          <a:p>
            <a:pPr lvl="1"/>
            <a:r>
              <a:rPr lang="es-EC" sz="1200" kern="1200" dirty="0" smtClean="0">
                <a:solidFill>
                  <a:schemeClr val="tx1"/>
                </a:solidFill>
                <a:latin typeface="+mn-lt"/>
                <a:ea typeface="+mn-ea"/>
                <a:cs typeface="+mn-cs"/>
              </a:rPr>
              <a:t>motricidad fina.</a:t>
            </a:r>
            <a:endParaRPr lang="es-ES" sz="1100" kern="1200" dirty="0" smtClean="0">
              <a:solidFill>
                <a:schemeClr val="tx1"/>
              </a:solidFill>
              <a:latin typeface="+mn-lt"/>
              <a:ea typeface="+mn-ea"/>
              <a:cs typeface="+mn-cs"/>
            </a:endParaRPr>
          </a:p>
          <a:p>
            <a:pPr eaLnBrk="1" hangingPunct="1">
              <a:spcBef>
                <a:spcPct val="0"/>
              </a:spcBef>
            </a:pPr>
            <a:endParaRPr lang="es-EC" dirty="0" smtClean="0"/>
          </a:p>
          <a:p>
            <a:pPr eaLnBrk="1" hangingPunct="1">
              <a:spcBef>
                <a:spcPct val="0"/>
              </a:spcBef>
            </a:pPr>
            <a:endParaRPr lang="es-EC" dirty="0" smtClean="0"/>
          </a:p>
          <a:p>
            <a:pPr eaLnBrk="1" hangingPunct="1">
              <a:spcBef>
                <a:spcPct val="0"/>
              </a:spcBef>
            </a:pPr>
            <a:endParaRPr lang="es-EC"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4CD52B6D-A16C-4E82-B338-50C0ABC613D1}" type="slidenum">
              <a:rPr lang="es-EC" sz="1200" b="0" smtClean="0">
                <a:solidFill>
                  <a:schemeClr val="tx1"/>
                </a:solidFill>
              </a:rPr>
              <a:pPr eaLnBrk="1" hangingPunct="1"/>
              <a:t>14</a:t>
            </a:fld>
            <a:endParaRPr lang="es-EC"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D37BE0C2-3159-4CA7-869B-BA431B86D027}" type="datetimeFigureOut">
              <a:rPr lang="es-EC" smtClean="0"/>
              <a:pPr/>
              <a:t>13/01/2014</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1E6AE43-6D7C-47A4-81C2-5C238E03B441}"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BE0C2-3159-4CA7-869B-BA431B86D027}" type="datetimeFigureOut">
              <a:rPr lang="es-EC" smtClean="0"/>
              <a:pPr/>
              <a:t>13/01/2014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E6AE43-6D7C-47A4-81C2-5C238E03B441}"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BE0C2-3159-4CA7-869B-BA431B86D027}" type="datetimeFigureOut">
              <a:rPr lang="es-EC" smtClean="0"/>
              <a:pPr/>
              <a:t>13/01/2014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E6AE43-6D7C-47A4-81C2-5C238E03B441}"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D37BE0C2-3159-4CA7-869B-BA431B86D027}" type="datetimeFigureOut">
              <a:rPr lang="es-EC" smtClean="0"/>
              <a:pPr/>
              <a:t>13/01/2014</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F1E6AE43-6D7C-47A4-81C2-5C238E03B441}"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D37BE0C2-3159-4CA7-869B-BA431B86D027}" type="datetimeFigureOut">
              <a:rPr lang="es-EC" smtClean="0"/>
              <a:pPr/>
              <a:t>13/01/2014</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F1E6AE43-6D7C-47A4-81C2-5C238E03B441}" type="slidenum">
              <a:rPr lang="es-EC" smtClean="0"/>
              <a:pPr/>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D37BE0C2-3159-4CA7-869B-BA431B86D027}" type="datetimeFigureOut">
              <a:rPr lang="es-EC" smtClean="0"/>
              <a:pPr/>
              <a:t>13/01/2014</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F1E6AE43-6D7C-47A4-81C2-5C238E03B441}"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D37BE0C2-3159-4CA7-869B-BA431B86D027}" type="datetimeFigureOut">
              <a:rPr lang="es-EC" smtClean="0"/>
              <a:pPr/>
              <a:t>13/01/2014</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F1E6AE43-6D7C-47A4-81C2-5C238E03B441}"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37BE0C2-3159-4CA7-869B-BA431B86D027}" type="datetimeFigureOut">
              <a:rPr lang="es-EC" smtClean="0"/>
              <a:pPr/>
              <a:t>13/01/2014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1E6AE43-6D7C-47A4-81C2-5C238E03B441}"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D37BE0C2-3159-4CA7-869B-BA431B86D027}" type="datetimeFigureOut">
              <a:rPr lang="es-EC" smtClean="0"/>
              <a:pPr/>
              <a:t>13/01/2014</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F1E6AE43-6D7C-47A4-81C2-5C238E03B441}"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D37BE0C2-3159-4CA7-869B-BA431B86D027}" type="datetimeFigureOut">
              <a:rPr lang="es-EC" smtClean="0"/>
              <a:pPr/>
              <a:t>13/01/2014</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F1E6AE43-6D7C-47A4-81C2-5C238E03B441}"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D37BE0C2-3159-4CA7-869B-BA431B86D027}" type="datetimeFigureOut">
              <a:rPr lang="es-EC" smtClean="0"/>
              <a:pPr/>
              <a:t>13/01/2014</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F1E6AE43-6D7C-47A4-81C2-5C238E03B441}"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37BE0C2-3159-4CA7-869B-BA431B86D027}" type="datetimeFigureOut">
              <a:rPr lang="es-EC" smtClean="0"/>
              <a:pPr/>
              <a:t>13/01/2014</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1E6AE43-6D7C-47A4-81C2-5C238E03B441}"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jpeg"/><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monografias.com/trabajos39/rendimiento-deportivo/rendimiento-deportivo.shtml" TargetMode="External"/><Relationship Id="rId4" Type="http://schemas.openxmlformats.org/officeDocument/2006/relationships/hyperlink" Target="http://fisiologiadeldeporte.wordpress.com/2008/08/12/test-de-campo-indirecto-maximo-para-estimar-vo2-maximo/"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monografias.com/trabajos76/factores-sisiologicos-consumo-maximo-" TargetMode="External"/><Relationship Id="rId2" Type="http://schemas.openxmlformats.org/officeDocument/2006/relationships/hyperlink" Target="http://fisiologiadeldeporte.wordpress.com/2008/08/12/test-de-campo-indirecto-" TargetMode="External"/><Relationship Id="rId1" Type="http://schemas.openxmlformats.org/officeDocument/2006/relationships/slideLayout" Target="../slideLayouts/slideLayout6.xml"/><Relationship Id="rId4" Type="http://schemas.openxmlformats.org/officeDocument/2006/relationships/hyperlink" Target="http://www.monografias.com/trabajos39/rendimiento-deportivo/rendimiento-"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161" y="342900"/>
            <a:ext cx="571103" cy="56933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0" name="12 Título"/>
          <p:cNvSpPr txBox="1">
            <a:spLocks/>
          </p:cNvSpPr>
          <p:nvPr/>
        </p:nvSpPr>
        <p:spPr bwMode="auto">
          <a:xfrm>
            <a:off x="957250" y="3893654"/>
            <a:ext cx="7697788" cy="2199642"/>
          </a:xfrm>
          <a:prstGeom prst="rect">
            <a:avLst/>
          </a:prstGeom>
          <a:solidFill>
            <a:schemeClr val="accent6">
              <a:lumMod val="20000"/>
              <a:lumOff val="80000"/>
            </a:schemeClr>
          </a:solidFill>
          <a:ln w="57150">
            <a:solidFill>
              <a:schemeClr val="tx2">
                <a:lumMod val="10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r>
              <a:rPr lang="es-ES" b="1" dirty="0" smtClean="0">
                <a:solidFill>
                  <a:schemeClr val="bg1"/>
                </a:solidFill>
                <a:latin typeface="Arial" pitchFamily="34" charset="0"/>
                <a:cs typeface="Arial" pitchFamily="34" charset="0"/>
              </a:rPr>
              <a:t>PREVIA  A LA OBTENCIÓN DEL TÍTULO DE:</a:t>
            </a:r>
            <a:r>
              <a:rPr lang="es-EC" b="1" dirty="0" smtClean="0"/>
              <a:t>  DE  LICENCIADO EN CIENCIAS DE LA ACTIVIDAD FÍSICA DEPORTES Y RECREACIÓN</a:t>
            </a:r>
            <a:endParaRPr lang="es-ES" dirty="0" smtClean="0"/>
          </a:p>
          <a:p>
            <a:pPr algn="ctr"/>
            <a:r>
              <a:rPr lang="es-EC" b="1" dirty="0" smtClean="0"/>
              <a:t>ESTUDIANTE INVESTIGADOR:ROBERTO OSORIO GARCIA</a:t>
            </a:r>
            <a:endParaRPr lang="es-ES" dirty="0" smtClean="0"/>
          </a:p>
          <a:p>
            <a:r>
              <a:rPr lang="es-EC" b="1" dirty="0" smtClean="0"/>
              <a:t> </a:t>
            </a:r>
            <a:endParaRPr lang="es-ES" dirty="0" smtClean="0"/>
          </a:p>
          <a:p>
            <a:r>
              <a:rPr lang="es-EC" b="1" dirty="0" smtClean="0"/>
              <a:t>   DIRECTOR   :    MSC. MARIO VACA    </a:t>
            </a:r>
          </a:p>
          <a:p>
            <a:r>
              <a:rPr lang="es-EC" b="1" dirty="0" smtClean="0"/>
              <a:t>CODIRECTOR:     MSC. ORLANDO CARRASCO </a:t>
            </a:r>
            <a:endParaRPr lang="es-ES" dirty="0" smtClean="0"/>
          </a:p>
          <a:p>
            <a:r>
              <a:rPr lang="es-EC" b="1" dirty="0" smtClean="0">
                <a:solidFill>
                  <a:srgbClr val="FF0000"/>
                </a:solidFill>
              </a:rPr>
              <a:t>    </a:t>
            </a:r>
            <a:endParaRPr lang="es-ES" dirty="0" smtClean="0"/>
          </a:p>
          <a:p>
            <a:pPr algn="ctr"/>
            <a:endParaRPr lang="es-EC" b="1" dirty="0" smtClean="0">
              <a:solidFill>
                <a:schemeClr val="bg1"/>
              </a:solidFill>
            </a:endParaRPr>
          </a:p>
          <a:p>
            <a:pPr algn="ctr"/>
            <a:endParaRPr lang="es-ES" b="1" dirty="0" smtClean="0">
              <a:solidFill>
                <a:schemeClr val="bg1"/>
              </a:solidFill>
            </a:endParaRPr>
          </a:p>
          <a:p>
            <a:pPr algn="ctr"/>
            <a:r>
              <a:rPr lang="es-ES" b="1" dirty="0" smtClean="0">
                <a:solidFill>
                  <a:schemeClr val="bg1"/>
                </a:solidFill>
              </a:rPr>
              <a:t>SANGOLQUÍ – ECUADOR</a:t>
            </a:r>
            <a:endParaRPr lang="es-EC" b="1" dirty="0" smtClean="0">
              <a:solidFill>
                <a:schemeClr val="bg1"/>
              </a:solidFill>
            </a:endParaRPr>
          </a:p>
          <a:p>
            <a:pPr algn="ctr"/>
            <a:r>
              <a:rPr lang="es-ES" b="1" dirty="0" smtClean="0">
                <a:solidFill>
                  <a:schemeClr val="bg1"/>
                </a:solidFill>
              </a:rPr>
              <a:t>2014</a:t>
            </a:r>
            <a:endParaRPr lang="es-EC" b="1" dirty="0" smtClean="0">
              <a:solidFill>
                <a:schemeClr val="bg1"/>
              </a:solidFill>
            </a:endParaRPr>
          </a:p>
          <a:p>
            <a:pPr algn="ctr" eaLnBrk="0" hangingPunct="0">
              <a:lnSpc>
                <a:spcPct val="100000"/>
              </a:lnSpc>
              <a:spcBef>
                <a:spcPts val="0"/>
              </a:spcBef>
              <a:spcAft>
                <a:spcPts val="0"/>
              </a:spcAft>
              <a:buClr>
                <a:srgbClr val="FFFF00"/>
              </a:buClr>
              <a:buSzPct val="120000"/>
              <a:defRPr/>
            </a:pPr>
            <a:endParaRPr lang="es-EC" sz="1400" dirty="0">
              <a:solidFill>
                <a:schemeClr val="bg1"/>
              </a:solidFill>
              <a:effectLst>
                <a:outerShdw blurRad="38100" dist="38100" dir="2700000" algn="tl">
                  <a:srgbClr val="000000">
                    <a:alpha val="43137"/>
                  </a:srgbClr>
                </a:outerShdw>
              </a:effectLst>
            </a:endParaRPr>
          </a:p>
        </p:txBody>
      </p:sp>
      <p:sp>
        <p:nvSpPr>
          <p:cNvPr id="2" name="1 Rectángulo"/>
          <p:cNvSpPr/>
          <p:nvPr/>
        </p:nvSpPr>
        <p:spPr>
          <a:xfrm>
            <a:off x="957250" y="2031804"/>
            <a:ext cx="7697788" cy="1631216"/>
          </a:xfrm>
          <a:prstGeom prst="rect">
            <a:avLst/>
          </a:prstGeom>
          <a:solidFill>
            <a:srgbClr val="92D050"/>
          </a:solidFill>
          <a:ln w="57150">
            <a:solidFill>
              <a:schemeClr val="bg1">
                <a:lumMod val="85000"/>
                <a:lumOff val="15000"/>
              </a:schemeClr>
            </a:solidFill>
          </a:ln>
        </p:spPr>
        <p:txBody>
          <a:bodyPr wrap="square">
            <a:spAutoFit/>
          </a:bodyPr>
          <a:lstStyle/>
          <a:p>
            <a:pPr algn="ctr"/>
            <a:r>
              <a:rPr lang="es-EC" sz="2000" b="1" dirty="0" smtClean="0">
                <a:solidFill>
                  <a:schemeClr val="bg1"/>
                </a:solidFill>
                <a:latin typeface="Arial" pitchFamily="34" charset="0"/>
                <a:cs typeface="Arial" pitchFamily="34" charset="0"/>
              </a:rPr>
              <a:t>“INCIDENCIA DEL DESARROLLO PSICOMOTOR EN EL APRENDIZAJE DE LOS FUNDAMENTOS TÉCNICOS OFENSIVOS  CON BALÓN EN LA ESCUELA DE FUTBOL EL NACIONAL  SUB 8. EN EL PERIODO DE MAYO – NOVIEMBRE DEL 2012.”</a:t>
            </a:r>
            <a:endParaRPr lang="es-EC" sz="2000" b="1" dirty="0">
              <a:solidFill>
                <a:schemeClr val="bg1"/>
              </a:solidFill>
              <a:latin typeface="Arial" pitchFamily="34" charset="0"/>
              <a:cs typeface="Arial" pitchFamily="34" charset="0"/>
            </a:endParaRPr>
          </a:p>
        </p:txBody>
      </p:sp>
      <p:sp>
        <p:nvSpPr>
          <p:cNvPr id="3" name="2 Rectángulo"/>
          <p:cNvSpPr/>
          <p:nvPr/>
        </p:nvSpPr>
        <p:spPr>
          <a:xfrm>
            <a:off x="906264" y="138807"/>
            <a:ext cx="7493372" cy="1323439"/>
          </a:xfrm>
          <a:prstGeom prst="rect">
            <a:avLst/>
          </a:prstGeom>
        </p:spPr>
        <p:txBody>
          <a:bodyPr wrap="square">
            <a:spAutoFit/>
          </a:bodyPr>
          <a:lstStyle/>
          <a:p>
            <a:pPr algn="ctr"/>
            <a:r>
              <a:rPr lang="es-ES" sz="1600" b="1" dirty="0" smtClean="0">
                <a:solidFill>
                  <a:srgbClr val="FFFF00"/>
                </a:solidFill>
              </a:rPr>
              <a:t>ESCUELA POLITÉCNICA DEL EJÉRCITO</a:t>
            </a:r>
            <a:r>
              <a:rPr lang="es-EC" sz="1600" b="1" dirty="0" smtClean="0">
                <a:solidFill>
                  <a:srgbClr val="FFFF00"/>
                </a:solidFill>
              </a:rPr>
              <a:t/>
            </a:r>
            <a:br>
              <a:rPr lang="es-EC" sz="1600" b="1" dirty="0" smtClean="0">
                <a:solidFill>
                  <a:srgbClr val="FFFF00"/>
                </a:solidFill>
              </a:rPr>
            </a:br>
            <a:r>
              <a:rPr lang="es-ES" sz="1600" b="1" dirty="0" smtClean="0">
                <a:solidFill>
                  <a:srgbClr val="FFFF00"/>
                </a:solidFill>
              </a:rPr>
              <a:t>VICERRECTORADO DE INVESTIGACIÓN Y VINCULACIÓN CON LA COLECTIVIDAD</a:t>
            </a:r>
            <a:r>
              <a:rPr lang="es-EC" sz="1600" b="1" dirty="0" smtClean="0">
                <a:solidFill>
                  <a:srgbClr val="FFFF00"/>
                </a:solidFill>
              </a:rPr>
              <a:t/>
            </a:r>
            <a:br>
              <a:rPr lang="es-EC" sz="1600" b="1" dirty="0" smtClean="0">
                <a:solidFill>
                  <a:srgbClr val="FFFF00"/>
                </a:solidFill>
              </a:rPr>
            </a:br>
            <a:r>
              <a:rPr lang="es-ES" sz="1600" b="1" dirty="0" smtClean="0">
                <a:solidFill>
                  <a:srgbClr val="FFFF00"/>
                </a:solidFill>
              </a:rPr>
              <a:t>DEPARTAMENTO DE CIENCIAS HUMANAS Y SOCIALES </a:t>
            </a:r>
          </a:p>
          <a:p>
            <a:pPr algn="ctr"/>
            <a:endParaRPr lang="es-EC" sz="1600" b="1" dirty="0">
              <a:solidFill>
                <a:srgbClr val="FFFF00"/>
              </a:solidFill>
            </a:endParaRPr>
          </a:p>
        </p:txBody>
      </p:sp>
      <p:sp>
        <p:nvSpPr>
          <p:cNvPr id="70657" name="Rectangle 1"/>
          <p:cNvSpPr>
            <a:spLocks noChangeArrowheads="1"/>
          </p:cNvSpPr>
          <p:nvPr/>
        </p:nvSpPr>
        <p:spPr bwMode="auto">
          <a:xfrm>
            <a:off x="4248835" y="43934"/>
            <a:ext cx="6463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664" name="AutoShape 8" descr="data:image/jpeg;base64,/9j/4AAQSkZJRgABAQAAAQABAAD/2wCEAAkGBhQQEBQUExAVFRUTGRcVFxYYGBQXGRgYGhkYGBUXGRYYGyceGRwlGhcYHy8gJScpLCwsHB8xNTAqNyYrLCkBCQoKDgwOGg8PGiwkHyQ1KSw0LTUyKSwvLCovLywsKiwsLCwpLSwsKiosLCosKiwsMCwsLywsLCwpLCkpLCksLv/AABEIAPUAzgMBIgACEQEDEQH/xAAcAAEAAQUBAQAAAAAAAAAAAAAABQEDBAYHCAL/xABJEAACAQIEAgcEBwUDCgcAAAABAgMAEQQSITEFQQYTIjJRYXEHFEKBI1JicoKRoTOSorHBU8LRFRc0Q2Nzg5OjsggkVLPS8PH/xAAbAQEAAgMBAQAAAAAAAAAAAAAAAgQBAwUGB//EADARAAIBAwEFBgcAAwEAAAAAAAABAgMEESEFEjFBYSJRgZGxwQYTcaHR4fAyQvEU/9oADAMBAAIRAxEAPwDssvF4lLAsSV0ICs2tr20G/lVZOKxqSpbUWuLMbXANjYaGxGlR8qOC9kxOpY2QwKD6Etf56fKruJLljZMSPumHL6jM16AzG4nGEDlsqsSouCCTciwUi52J221pHxONr2bRQWJIZVAG92YAVjRK5tK8RzKXyoChZVawF9cubs30Ol7a19ysZlZGgdRYHtdXqQQQtgx8OelAXoOJxv3XvpfYgW8bkVlVGYzFSujIkDhmBUM5jCrfTMbOSbb2A18t6+3xToMqYeRyoyqSYwpsLAli1wPlfyoC4eLxWXtd5Q4FmJynYkAabGrq41SmfULrurA72va16i1wzx5VtMcscaEx9SASoNz22vz8BtUpgb9Wtw4I0s5DNobAsQSLka/OgLY4pGWChiWNtArG1xcX000N9avwzhkDjusAw9CLj9KsYONg8xKkBnBW9tQI0F9DtcHfwrG62SOMRx4d2KqEUkxhdBYEnNe3oL+VASMModQw2YAj0IuKdaL2vr/+f4j86xiGhgARDIyKFABVcxAsNSbAVjQYGSJCSyu3fOVCGaSwzHM0liDqALCwsOVASEjtcBQD43JH5aG9W34lGqhi4ALFRe9ywJBAG5Oh28KtYSFs0rFSt3BW9tR1ca8ieYIqxhsOVVHMTFlMvZGS4DuTza17Ac6Az4MWrjst5cxrvsa+cRj0jIDNYkXAsSbeOgrFLSSyR/RNGiHOxYpdjYhVUKx5m5JttbW+n1PDIZ7pZQEAzMuYHtXsAHBv5/z5AX34jGFzF7DTkeZIGlr6kH8qrDj0fZvAagjfbcVgT8PkuGzF3Z0ubBURVzEdnNe1yb6kkkctr2Iw7sYg5LBWzNkAVSRqhbMxIUEXsCbm3pQFxuMRC/aJIJGiudQbEaDx0qsvF4lLAsSV3AVjra9tBv5VHxq4t2MT3r2BgVe9mse1e3jrrrWTDgWbrCzyRgu1gpQXGljcAkX9QfSgMiTisakgtqLXGVja4BsbDexFUPFoxa7EEgNbK1wDqLi2h8qwsQj5pLLiAGJ/Z9SB3QuhZr8r303q9hopTIzWyA9XcOA5Nl1AKvpYm1yDr+oGY2NQC99CUH77BV08yf5+FfI4jGXKZu0DYix38L2teo+TCOcxyuzNLCSTkACJIrjLZu6AG31JJ8dLsc7x5wMPK5LMw/ZAa+Zk287fKgMzEcQjjC5nAzd0bk+NgNTX1Fi1YXDb+o/nWBhsK0IV2QySWfNky6F36xguYjQE29AKt4vCyYpgCrQooJuShdmNrWCkgKBfc3JI8KAmaUpQClKUApSlAKUpQClKUApSqFgLXO+g8zv/AENAVpSlAKVQm1VoBSlKAUpSgFKUoBSlKAUpSgFKUoBSlKAUqgNVoD4nmCKzMbKoLE+AAuT+VVRwwBBuDqCNiDsa1Ppz0wjw0fVh1JkDh7K0pRQhvdEYanzIG9adwvpri8PBJHEI5Y4ZJIusZHBXLGGQFOsugeTNEl8wLi3MCq87iEJbsvf/AISUco6/SsLhEEiRDrpM8h1Y6AAn4VAFrDb9aza3oiY+M4jHCAZZFQHQFja58K550r9okbPD1GciKVGzWUK5YfRKO1cB1LEFsoK3I01ro2JwyyIUdQysLEEXFcQm4BiPeZIIY3LxNhSXTIwUYbDvCGUFxctnDWNrWI1NhVa4lOK7K/tP35E44OncO9oGGnbImcvcAKuSW9xcWeFnT17WnOpninFkwyZ5A2TmwUsF+9bYedab7LIjfEmWJY5wyhwFVGI17ZUABSbAEAC5W5AvYb66ggggEHQg7W53rbScpQzLiYeEznHTD2hRyBEgLkIyyvIVyrZHAHeIa3WlVLWyhtL71snDfaBhZ5miBdCoBzOoRSTayi5zZiGBsQNNa5njeEyzviDhsKzwok0Sm4yFGxgxV9Tfa6ZQCdjtetu9nPDzLNNijEAGkxGVmEec9ZIroDkJ7i5hmJv27DQVVp1arqYa0edei4PxJNLB0OlKhel0s0WFeaCTI8ILm4BVlHfzDwAu2munnV5vCyayVxOJWJGd2CqoJJPICrtcd6QdKcVK8eGxDAIzkkwxg5kMgjwzjNLldXuWsLlStiLkW6P0b6Tx4uJT1sZk7QKqbXsxAdVOuVgAw30I1NaKVxCq+yScWibpSlWCIpSlAKUpQClKi+OcbGE6tnUmNmyMwuShIuptzGhB+VYbxqxxJSvmWQKpJ2AJPoNTUVxPpRBCqnP1jSW6tEsWe+i+gJ5mvrjXBDikymeSIW1VCtj437NyPnbyrG93GcGhcL9o3UOxvE8M8jmNevQNCzK02VzayrlFiAWsxAFya27ohxqbGGWWTIEUqsaxsHQhkWTPnsCxyuvgN9K5pxHofOmKfDquZ2zmI3AurXGfwX6OKPTkVPjXQOhfDcXgx1M0SmJizBkYHqyxvlsbEqBZRppbw2qUfmb2JcNfMnJLBl9K+icWIgcpFGsoswcrvlYMwYKRe4BX51oXR32fYieDrI5ljVhMvaD3kEsSRSMxU2IumZbjRrnWuvugIIOx0NUhiCKFUAKoAAGwA0ArfOjCb1RFSwjD4MZuqCzqBIvZLAgh7bMOYvzBA1vWfSlbVoRFY+D4ekWbIti7F2PNmJuST/8AbVkUrILXuqdZ1mUZ7Zc3Mi97Hx1FfckYYEHYgg+h3r6rFwHEUmDFDfI7Rn7ymxrAL8MCooVVCqosABYAeAAq1hMAkRcouXrGzsBtmtYm3ImwvWRSs4AqF6V4KbEQGGEAGTRpGIAQAg3tY5iTysRvepqlYaysA4/x7oHNhuqeSSOdGaYFTG+RHxDhnNhKGN9gb2Hhc3PRejvRGDBRqqRoWBY58ig9pi1l3ygXsAOQG9S+Iw6yKVdQVO4P5j9auVqhQhB5iiTlk1bpZxzE4KRHijEySK94jcENGjSHIygkllUgLY3I5Vqv+cJ8RjUzIqx4ezmMO56wlRcq/V5Sy9YoCMVOYFd9anOmHB8djmyxKkccefIzyZWzsjIsylAxVkLXXTx2JBXUODdE8RisdOC6wtZ0ntqCjoImGQRrmYsGluWCliGyixzVqrrfMxDh7/gksYOzUqMwOAbCwsBLLPlBKhypOg7oOW+u2pNWcD0vws0TSLOoCd9SRmTwDLvfkLb8qu57yGCZpUZwDjIxcRlVbIXZU1uSF0JNtjmB0qTrKedTAJrl/tJ4q0zRhImCRkqWmgDxkuyDOElW3ZCt2iL2LWte9dQrHx3D450ySxrItwcrAMLjY2NQqQ34uJlPBwbhyRfRzyQhgHxOIaK1kVY2iaPDrlI6tiJQw01OQG66V3bhnFY8TGHiYMOfiD4MORqB6J9D48OpeSFGmzsQ7KpZVU5UsxGmgzfiraFQDYCtVvSlTWr/AESk0zF/yanX9fbt5BGPJcxY/mT+lZdKVZIClab026YLw/EYdmfskMJUFz2CVCsQNje9ibXsR41InpnG80cEUUzSSXIzxSwrlFs7ZpUBIAIvYHceNa/mRTw3qZwzYa03pT0yXDywuhcxxu6TERy5NwhXrMuTMGuBr3hato4jgeuTKJZIz9aM5T/KuIdKeAnDYl4M0kgYoczdbrclgdc1/pJFbsg2MTaVrrylFdklFI66nTPDM4jV2aQkARiOQPqLi6soygjW5sLa1OVzH2VyIJirxskyQRxAPm/1by5smYki6tG5G1y1tjXTqlRnKccyMSWDR+lnSrFQMsRRcP1hcLib50GWORwTmQhBmUZiwOVcx2GYaVw/jeNw0csUUhV2lSOxERkaT3cTTlCy5GUDumwL3QgjXN0Hp/wyTFpFh4gczlyzaWVCjRvmJBFmEhFrXPLUVreK9nD4ZonEsksQaNpguVWGWMwZlAXQCIlbpY2AvsGFWtCs570Hpj7/ANx9iSxg37o/ipZYEeVVBZVIsbkgi4ZtAATvYbVXivH4sKV64lFbZ8pK3G4JF7G2uv8AjWfGgUAKAAAAANgBsBWv+0GWJeHTmYgKFBFxcFgQUFhqQSLG3K9XnlLQhzInjPtBgabDJDiY2jMiGVwwsBfRSfS7HyA863WKUOoZWDKwBBBBBB1BBG4rgUuKYyYeVM0Tk4mYO8qwgrJiBKYUnYqsgG3MXlOmjCun+z3hb+7rM88l3eVuqVvoQetkvkHNSblbaWI33qpQrzqSaax49cfslJJI3GlRHH+kHueRmhd0dhGCliwdiAi5TYdom17+tahxX2oJKIepSVVbJM+iZjDmAupV8tiQVJzDXs7m1WZVYx0bIpNnRqxIeGok0koFmlCK3nkzWPrY2+Qr74fizLEjmN4ywvkkADr5MASAfnWRWwwRnSDjkeEhZpGNyDlVbF2NtlHj57VwrijIYlMTIj9hZLB3F/dAQ8JjUsIzosgy6SZWvtf0OUB5Cta6SdFUnlw7pGoIlHWWAGZO8SSN9V/iNVa9F1GpZ4E4tIjOg/HFQvAsJ6sMmSWJGMRvDESvZXs2Nx4eNta3mvmOIKLKAB4AAD8hX1W6lB04KDecJIi3kUpSthgUpSgFY+OgZ0KpKY2PxAKxHyYWrIpQHEumXCHjcx4jPIzDEsspEozyM0IhbMDlyiG6EE9kK21xeU9nuJOExBM8MiJLdVkkEoysz5m1fkQIlJ+sl/GujcV4IuIkhZ9VhYvl+sbALfyB1qSZQRYi9VIW+7JtPm358fUnvaFajJeBI+LGIftFECIvJTdiW9dQB4a/KTApVprJAx58BG7K7IpZDdWt2gfJt/lVviPE1gAuCzNoiL3mPO3gBzJ0FZM0wRWZjZVBYnwAFyfyrT5FkZvedS7DWInTq91jW+iuN77FiwOlivK2ptGNjSyv8paJe76L+xxNtOG+zPmxE0vel6sfUit+sjDMfVQtYGIkjQ5TPOXPwrNiHf1yqxIHmRaqLi/eCVjYqi6SMLhs1v2Yv3WFxmO40A11Gbh8Msa5UUKPLmfEncnzOtfP6207uUt6pUlnuTxjy/BdVOPJFnDcYxKEWjeVOYmMSPb7LIbn0ZdfEVOxdTi1VygfIT2XGqPbUMp2YA/kbjQ3MbWLJj1w8glzqLWWVbgFo/G290vmHlmHOu3snb1V1VRuNYvTPNPr3o1VaKxmJNce4ImLhKNoRqjjdW5H08RzqRXbWq0r3WNclLJqntE4p1eG6uONpZ3ZGiRLZlZXDCXUEWUgGxGu2165pHw6eN0gOGKM64WNYwEGiYjrnzLI2XLIXl0ubZUBvqR3XKL3tr41HcU4Is8kMmzwuGB8V+JT/P1qtXt41dX0Jxlgwei3Ap8MgEuJLDW0VgVjBJKorntEKCFGw02rYKUqzFKKwiLeRSlKyYFKUoBSlKAUpSgFKUoBSvmWUKCzEAAXJJAAHMknao//ACm8mkEeYf2j3WP8PxP8gAfrUBJVhT8ZiQ5c+ZvqIGkf5ogJHzFYWMijQXxWJzX2S/VofIRqcz+jFq+U40FXLBhmyjbMBCn7pGf+Cq9e6o26zVmo/VklFy4FnpFjpJMMyrA6ByiFpMgFndVPYDFiCDYg20NY+DxnWA3GV10dOan15qdw3MfMD54vicRJE1zGAtnyKrMSUIcLnZueW2iiqTYcSBZI2s1ro+4KnXKw+JTobfMWNeC29e0LypB0pZSTWddH+GXaMHBajEYM5s8ZCvzB7r22Dgc+QYajzGlWRxCRmMaw5XUAsXIyANcAgqbvfKdNNtctX8NjszZHGST6pN7jmyH4l/UcwK+Iv9Jk/wB3D/3T159ZSe8uC080vFf3A3fQxOJ4DsBpJHezxXFyiWMiqwyKbEWY97NWaOEw5cvURgEWICINDodhXzxv/R5fJSfmO0P1FX8diOrR3tfKCQPE/CPmbD51nfm4xSfN+wwjK4JxpvdoTJDNrGvbCiQGygXshLi++qipbC8Qjl7kitbcA6j1XcfOoDhuJngijj+ikCKq/FGdABuMwP5Cr83FYJLe8QMhGzsuYL5iWO+T1OWvqFttW0r4UKiz109cHOlTkuRsFKi4IXChoJxKnJZGzg+SzLdvm2ersXFhcJKpic6ANbKx8EcdlvTRvIV1DWZ9KUoBSlKAUpSgFKUoBSlKAVbxMuRGYC5UE28bC9quVRhcUBruNx8MEC4rGzAqchUHSNWbVAiHdvttqNT2ReqScSmnFwwiRtRkKu5HImTVV0+qD5NUB7QsIZejsot2oFS/rDIqP+itXD+jnTXFYA/Qy9jnE/aQ/h+E+YtVS9sry5oP/wAlRRkuXf8AR8vLxRmNSEJdtHoyHCKhJA7R3Yksx9Xa7H5mrtaP0Z9rOGxVkm/8vKdO0foyfKTl6Nb1Nbm05LKqI0jMCwC5O6MoJuzAW7Qr5fcWF5Cv8qtCW++/XP0fM6cakHHKehdqPjf3c5W0iY9huSEnWNjyFz2Ttrl0sLyC4PENtCi/fkt+iI386+m4NiGBu0IuDpldwfI6rp8quUth38tHT06tL3IOtDvLOIwyyCzqCN/Q+IO4PmNaweHQFZ5u2zALEozEEi2drZrXPfG9z50gwrKSqM0TJ3om+kQX2K3IOQ8irAeQIICDCTqXPWRXdsxOR/BVAtn5BRzrmzpypb1Kbw+GHnTVf2hsznDRc42foHH1gE/fIT+9VFb3hww/ZIcyn+0bkw+wu4PxGx2AzVbhef8AbOZbG4UgLGCNjkG/4i1ZGCwc0wdlljAV2UK0bHa1u0rj+RqxZ2lS6bp0NZLL7tNFpnn5EZyUdZF6lUbB4ld4Y3+5IQf3XQD+KrAxqhXZ/o+rJV85UZSADqwJW1iDe/Otdzs26tVmrBpcOT18DMakZcGVOCGbMhMb/WQ5SfvDuv6MDVyXjZiRvelSSEDtPYCw+3G2jD7pv9mtM437TI0uuGXrW+u11jHp8T/oPOtE4jxSfGuBLIXLEKq7KCxsMqDQb77+deh2PT2hSa7WIdz18ly+3iX6eyaleO/Jbq73+Ofod9g+jaHq5C0UxNla7ZR1bOGRj2gOyBlNxrpa1qlqjeqAxEKDaOJz6axov6Zqkq94ecFKUoBSlKAUpSgFKUoBSlKAgMZw3r8PjcMf9YJAL+EqZgf+YX/KvJ7KQbEWI0I8+dev5TkxSHlMhT8SHOn8LSflXmL2i8I914piowLL1hkX7snbH5ZrfKr9lLtOJqqrTJrldZ9gHEZGxksTSMUWBmVSSQpMkd8oO19Nq5NXSPYHLbirD60Eg/Joz/Q1auoKVNtrga6b7R6IpSlcYsmDxPhQmAN8si3yOBcrfcEfEpsLrz8iARCxSkMY5FyyLqRuCNg6Hmp/MbGtorE4lwxZ1ANwy6o47yHxH8iDoRoa4m1dkU76GVpNcH7Pp6fY3Uqrg+hEVl9HO7N/vW/VEP8AWtO6W9KpeH5UbD5pGvlk2hYDmDq1/FNCPEixMx7L+JvicJJJIQXaZ72AA0SMAADyri/D+z7i2uZSqxxo1919i7cUpOgq2OznGeupuFcH9pkzHiWIQsxQNGwW5ygmGK5C7X867xXA/aQb8VxPrH/7MVeruktzxLfw/FSu9Vyfsa1U30KwPXcQwyW06wOfSO8h/wC23zqErf8A2O8OzYqWc92GPKD9qQ7/ACVG/eqnRjvTSPX7VrfKtKkumPPQ6jgu1iJ2+r1cP7qmQn/qgfKpGo/gafQhjvKWlP4yWAPopUfKpCusfMhSlKAUpSgFKUoBSlKAUpSgMDjSfRZwLtCRKLb9nvgeqFl+dce/8QPBO3hsYgusi9SxG1xd4z8wX/IV3A1pfSno575wzE4O15IdYb79ntwW/D9HfyattGe5NSIyWVg8x1uvsbxXV8Zw9z3xIn5xsR+oFaURUv0R4j7vj8LLySaMn7uYBv4Sa7NVb0GuhWjoz1zWie2PGzYfh6TwSFJIJ4nDDkDmQgjYg5gCDoa3utU9qeC67g+LUC5WPrP+Wyv/AHa4kMbyyWnwI/2c+1KLiaiKS0WKUap8Mlt2jv8Aqu48xrW914yhmZGDIxVlIKsCQQRsQRqDXfPZj7WfekWHGELKDlWbQLIeQbkr+ex8jobFzQVLtLgYpb1TRLONfA6Hxng0WMhaKZMyt+ankynkw8aiug/RluHwyxM4cGVnRhoShVAMw5NdTtpWx0qnhZyblVmoOnnR646g1566czZuJYo/7Uj90Kv92vQteauNYnrcTO9755ZWHoXYj9LVWun2Uj0Pw3DNxKXdH3Rh12HoNwsw8KQWs+Ofw1yv2b/KFWeuWcE4UcXiYoF3lYKT4Lu7fJQx+Vd/w0KmcKotHhkCKOQdgNPwxhR/xDWu1jxkW/iS50hQX1fovck1FhVaUq8ePFKUoBSlKAUpSgFKUoBSlKAVG4/6KVJvhNopPRj9Gx+65t6O3hUlVvEQCRGRhdWBUjxBFjQHmz2wdFfceIsyraLE3mTwDE/Sr8mN/RhWjV6W6cdFzxPh8kBscVhjmjY7sQOyfSRNDyDfdrzUykEgixGhB3B5g12LWpvww+KK9SOHk9cdEeLe94DDT85IkLfetZx+8DWdxHBiaGSJtpEZD6MpU/zrmPsA6RCTCy4Rj2oG6xB/s3OtvR7/ALwrq9cqpDck4m9PKyeM8RAY3ZG7yEqfUGx/UVMcCH0bfe/oKlfa3wX3Xi2IFrLMROv/ABNW/jD1FcB7jfe/oKs7RlvWql9DrfDyxfpdJeh1foH7S2hy4fFEtHoqS6lk5BX5svIHcc7jbrtefOg3C/eeIYdCLqG6xvux9vX1IUfOvQdcu3lKUdTftyhRo3OKSxlZa5Z6GFxvHdRhppb26uN3+YUkfrXmsV2v2t8U6rAdWD2p3VPwr23P8IH4q5DwbhL4vERwR96Q2vyUbs58gLn9Odabl70lFHV+H4xo0KlxPRey19zffZTwkRRzY6RSQoMcQ5m3fK+ZayDzDDnXTOGYUxxgNbOxLuRzdjdreQOg8gKj8Fw9FMWHjFocIFJ83t9GpPMgHrD5lD41N1bhHcikeYu7mVzWlVlz9OQpSlTKopSlAKUpQClKUApSlAKUpQClKUBHcTQxsJ1FygtIBu0W505sveH4h8VcV9tfQcRSe/4cAwzkdbl1CyHaTT4X8frfervdQmJwKANhpkD4fEZlUHZS1y0R8AdSp5G40st9lKo6ct5GJLKweY+iPSiThuLTERAErdWQkgOh7ykj5H1ArpsX/iLPxcPHym/xjrQvaD0Gk4ViShu0L3MMn1l+qftrsfkedatXWdKnW7ZX3pR0N19o/T+Li/UuMK0MkWZS2cOGQ627o2Oo9TUNwHuN97+gqDqc4D3G+9/QVR2jBQtt1d6O98PPN8n0fobz0D6URcPmkllikcsgRcmTQFsz3zMPqpt51vH+enD/APpp/wDpf/OuQ0rz8a8orCPY3Oxre4qOrUzl9f0bL076YDiMyMqskcSkKrWvcm7sbEjko+Vbz7P+jhwGG94kS+IxFljQ6EKdUTyJtnbwA+ya132bdCxO3veIAEERugbQSMu7G/wKR8yPAG/U8Ahlfr2Fha0Sm4IQ7uQdmaw8woA0JarVGDb+ZLieb2rdU6cFZW/+MeL733eHPr9DJ4fg+qQLfMxuzNa2ZjqzW5a8uQsOVZNKVaPOilKUApSlAKUpQClKUApSlAKUpQClKUAq1icMsiFHF1bQj/AjUHmCNRV2lAa3xfg0eNhbBYwZswvHJoC1tnU2ssq8xsRc2sSB506adCp+Fz9XKLo1zHKB2ZF/ow5ry9LE+qMZg1lXK1/EEGxUjZlPIjxqG4nw6PFxnCY6MOH7j2sHIGjKR+zlGunqRcXA30K7pPoQlHePJ9TnAe433v6Cprp/7LZ+GMXW8uGO0oGqeCyAbH7Wx8tqheA9xvvf0FbdozjO2zHvR1/h5bt8s9z9CTrcegXQFscwllBXDKd9QZSN1U/V8W+Q1uRI9C/Ze0tpsYCkW4iN1Zx4vzRfLc87c+jonvACIMmGUAadnrQNAqAd2Lz+LYdnU8Wjb/7SO5tXbaw6Ns/rL8fnyEEKz5VRQuGisFAAAkK90Af2S2/ER9UdqYqiKAAALAaADkKrV48eKUpQClKUApSlAKUpQClKUApSlAKUpQClKUAq3DOri6kEXIv5gkEfIgivnFwl0KrIyE/EuW4/eBFat0U4DNFJ1kozK+ZluxujE6sU2uw5jUfnWTBt9WsThlkUq6hlO4P6HyIOoO4rWOJ9MzFierVLhgqjrA0QVyxBa7C5WxH5VsHEuJLh4+sfugqGI5ZiBmt4XP5UwMmM7tACst5YbEZyMzKLaiVfjX7YH3hu1Q+B6G8NwUhxUcKAyEFACXUMecMYv2j9kHytWx8O4kmITOlylyAxFs1tCRfW19L+VR3DsZhWm+iUda+bMANUy9/MPg7Vr27x113rBJSa4GQMI+I1mGWPcQ6HN4GUjQ/cGniW5SdRXGekceE0kDaqWWwuGI3UHkdt/GrnF+ImHDNKCgKgNZibH7II5nYHxtTBjJIk1Y99TOEzAsylwB9UEAn82H6+FQnRXpC+KDl43F3NiB2FFhZM3M73051g4foe64sS5sqOXJWJmTIN1F9CQba2trWcGMm4UqgFVrBkUpSgFKUoBSlKAUpSgFKUoBSlKAUpSgFKUoDFl4bG8mdkDNlyagEZb3IsfE/yrE450fjxMRUgBgpEZu1lPI5QbVK0oCO4dwRcPGY43cA/avlPMrmBtffwqL4d0PEWJeUSyfCVOftEm5kz6doE23rZaVnJjBC8c6MJijmYnOCtrs2UKCCyhdtRfXepLDYCOJQiIFUG4AGgPiPCsilYyZLOHwix5sotnYufvG1z+lXqUoBSlKAUpSgFKUoBSlKAUpSgFKUoBSlKAUpSgFKUoBSlKAUpSgFKUoBS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0666" name="AutoShape 10" descr="data:image/jpeg;base64,/9j/4AAQSkZJRgABAQAAAQABAAD/2wCEAAkGBhQQEBQUExAVFRUTGRcVFxYYGBQXGRgYGhkYGBUXGRYYGyceGRwlGhcYHy8gJScpLCwsHB8xNTAqNyYrLCkBCQoKDgwOGg8PGiwkHyQ1KSw0LTUyKSwvLCovLywsKiwsLCwpLSwsKiosLCosKiwsMCwsLywsLCwpLCkpLCksLv/AABEIAPUAzgMBIgACEQEDEQH/xAAcAAEAAQUBAQAAAAAAAAAAAAAABQEDBAYHCAL/xABJEAACAQIEAgcEBwUDCgcAAAABAgMAEQQSITEFQQYTIjJRYXEHFEKBI1JicoKRoTOSorHBU8LRFRc0Q2Nzg5OjsggkVLPS8PH/xAAbAQEAAgMBAQAAAAAAAAAAAAAAAgQBAwUGB//EADARAAIBAwEFBgcAAwEAAAAAAAABAgMEESEFEjFBYSJRgZGxwQYTcaHR4fAyQvEU/9oADAMBAAIRAxEAPwDssvF4lLAsSV0ICs2tr20G/lVZOKxqSpbUWuLMbXANjYaGxGlR8qOC9kxOpY2QwKD6Etf56fKruJLljZMSPumHL6jM16AzG4nGEDlsqsSouCCTciwUi52J221pHxONr2bRQWJIZVAG92YAVjRK5tK8RzKXyoChZVawF9cubs30Ol7a19ysZlZGgdRYHtdXqQQQtgx8OelAXoOJxv3XvpfYgW8bkVlVGYzFSujIkDhmBUM5jCrfTMbOSbb2A18t6+3xToMqYeRyoyqSYwpsLAli1wPlfyoC4eLxWXtd5Q4FmJynYkAabGrq41SmfULrurA72va16i1wzx5VtMcscaEx9SASoNz22vz8BtUpgb9Wtw4I0s5DNobAsQSLka/OgLY4pGWChiWNtArG1xcX000N9avwzhkDjusAw9CLj9KsYONg8xKkBnBW9tQI0F9DtcHfwrG62SOMRx4d2KqEUkxhdBYEnNe3oL+VASMModQw2YAj0IuKdaL2vr/+f4j86xiGhgARDIyKFABVcxAsNSbAVjQYGSJCSyu3fOVCGaSwzHM0liDqALCwsOVASEjtcBQD43JH5aG9W34lGqhi4ALFRe9ywJBAG5Oh28KtYSFs0rFSt3BW9tR1ca8ieYIqxhsOVVHMTFlMvZGS4DuTza17Ac6Az4MWrjst5cxrvsa+cRj0jIDNYkXAsSbeOgrFLSSyR/RNGiHOxYpdjYhVUKx5m5JttbW+n1PDIZ7pZQEAzMuYHtXsAHBv5/z5AX34jGFzF7DTkeZIGlr6kH8qrDj0fZvAagjfbcVgT8PkuGzF3Z0ubBURVzEdnNe1yb6kkkctr2Iw7sYg5LBWzNkAVSRqhbMxIUEXsCbm3pQFxuMRC/aJIJGiudQbEaDx0qsvF4lLAsSV3AVjra9tBv5VHxq4t2MT3r2BgVe9mse1e3jrrrWTDgWbrCzyRgu1gpQXGljcAkX9QfSgMiTisakgtqLXGVja4BsbDexFUPFoxa7EEgNbK1wDqLi2h8qwsQj5pLLiAGJ/Z9SB3QuhZr8r303q9hopTIzWyA9XcOA5Nl1AKvpYm1yDr+oGY2NQC99CUH77BV08yf5+FfI4jGXKZu0DYix38L2teo+TCOcxyuzNLCSTkACJIrjLZu6AG31JJ8dLsc7x5wMPK5LMw/ZAa+Zk287fKgMzEcQjjC5nAzd0bk+NgNTX1Fi1YXDb+o/nWBhsK0IV2QySWfNky6F36xguYjQE29AKt4vCyYpgCrQooJuShdmNrWCkgKBfc3JI8KAmaUpQClKUApSlAKUpQClKUApSqFgLXO+g8zv/AENAVpSlAKVQm1VoBSlKAUpSgFKUoBSlKAUpSgFKUoBSlKAUqgNVoD4nmCKzMbKoLE+AAuT+VVRwwBBuDqCNiDsa1Ppz0wjw0fVh1JkDh7K0pRQhvdEYanzIG9adwvpri8PBJHEI5Y4ZJIusZHBXLGGQFOsugeTNEl8wLi3MCq87iEJbsvf/AISUco6/SsLhEEiRDrpM8h1Y6AAn4VAFrDb9aza3oiY+M4jHCAZZFQHQFja58K550r9okbPD1GciKVGzWUK5YfRKO1cB1LEFsoK3I01ro2JwyyIUdQysLEEXFcQm4BiPeZIIY3LxNhSXTIwUYbDvCGUFxctnDWNrWI1NhVa4lOK7K/tP35E44OncO9oGGnbImcvcAKuSW9xcWeFnT17WnOpninFkwyZ5A2TmwUsF+9bYedab7LIjfEmWJY5wyhwFVGI17ZUABSbAEAC5W5AvYb66ggggEHQg7W53rbScpQzLiYeEznHTD2hRyBEgLkIyyvIVyrZHAHeIa3WlVLWyhtL71snDfaBhZ5miBdCoBzOoRSTayi5zZiGBsQNNa5njeEyzviDhsKzwok0Sm4yFGxgxV9Tfa6ZQCdjtetu9nPDzLNNijEAGkxGVmEec9ZIroDkJ7i5hmJv27DQVVp1arqYa0edei4PxJNLB0OlKhel0s0WFeaCTI8ILm4BVlHfzDwAu2munnV5vCyayVxOJWJGd2CqoJJPICrtcd6QdKcVK8eGxDAIzkkwxg5kMgjwzjNLldXuWsLlStiLkW6P0b6Tx4uJT1sZk7QKqbXsxAdVOuVgAw30I1NaKVxCq+yScWibpSlWCIpSlAKUpQClKi+OcbGE6tnUmNmyMwuShIuptzGhB+VYbxqxxJSvmWQKpJ2AJPoNTUVxPpRBCqnP1jSW6tEsWe+i+gJ5mvrjXBDikymeSIW1VCtj437NyPnbyrG93GcGhcL9o3UOxvE8M8jmNevQNCzK02VzayrlFiAWsxAFya27ohxqbGGWWTIEUqsaxsHQhkWTPnsCxyuvgN9K5pxHofOmKfDquZ2zmI3AurXGfwX6OKPTkVPjXQOhfDcXgx1M0SmJizBkYHqyxvlsbEqBZRppbw2qUfmb2JcNfMnJLBl9K+icWIgcpFGsoswcrvlYMwYKRe4BX51oXR32fYieDrI5ljVhMvaD3kEsSRSMxU2IumZbjRrnWuvugIIOx0NUhiCKFUAKoAAGwA0ArfOjCb1RFSwjD4MZuqCzqBIvZLAgh7bMOYvzBA1vWfSlbVoRFY+D4ekWbIti7F2PNmJuST/8AbVkUrILXuqdZ1mUZ7Zc3Mi97Hx1FfckYYEHYgg+h3r6rFwHEUmDFDfI7Rn7ymxrAL8MCooVVCqosABYAeAAq1hMAkRcouXrGzsBtmtYm3ImwvWRSs4AqF6V4KbEQGGEAGTRpGIAQAg3tY5iTysRvepqlYaysA4/x7oHNhuqeSSOdGaYFTG+RHxDhnNhKGN9gb2Hhc3PRejvRGDBRqqRoWBY58ig9pi1l3ygXsAOQG9S+Iw6yKVdQVO4P5j9auVqhQhB5iiTlk1bpZxzE4KRHijEySK94jcENGjSHIygkllUgLY3I5Vqv+cJ8RjUzIqx4ezmMO56wlRcq/V5Sy9YoCMVOYFd9anOmHB8djmyxKkccefIzyZWzsjIsylAxVkLXXTx2JBXUODdE8RisdOC6wtZ0ntqCjoImGQRrmYsGluWCliGyixzVqrrfMxDh7/gksYOzUqMwOAbCwsBLLPlBKhypOg7oOW+u2pNWcD0vws0TSLOoCd9SRmTwDLvfkLb8qu57yGCZpUZwDjIxcRlVbIXZU1uSF0JNtjmB0qTrKedTAJrl/tJ4q0zRhImCRkqWmgDxkuyDOElW3ZCt2iL2LWte9dQrHx3D450ySxrItwcrAMLjY2NQqQ34uJlPBwbhyRfRzyQhgHxOIaK1kVY2iaPDrlI6tiJQw01OQG66V3bhnFY8TGHiYMOfiD4MORqB6J9D48OpeSFGmzsQ7KpZVU5UsxGmgzfiraFQDYCtVvSlTWr/AESk0zF/yanX9fbt5BGPJcxY/mT+lZdKVZIClab026YLw/EYdmfskMJUFz2CVCsQNje9ibXsR41InpnG80cEUUzSSXIzxSwrlFs7ZpUBIAIvYHceNa/mRTw3qZwzYa03pT0yXDywuhcxxu6TERy5NwhXrMuTMGuBr3hato4jgeuTKJZIz9aM5T/KuIdKeAnDYl4M0kgYoczdbrclgdc1/pJFbsg2MTaVrrylFdklFI66nTPDM4jV2aQkARiOQPqLi6soygjW5sLa1OVzH2VyIJirxskyQRxAPm/1by5smYki6tG5G1y1tjXTqlRnKccyMSWDR+lnSrFQMsRRcP1hcLib50GWORwTmQhBmUZiwOVcx2GYaVw/jeNw0csUUhV2lSOxERkaT3cTTlCy5GUDumwL3QgjXN0Hp/wyTFpFh4gczlyzaWVCjRvmJBFmEhFrXPLUVreK9nD4ZonEsksQaNpguVWGWMwZlAXQCIlbpY2AvsGFWtCs570Hpj7/ANx9iSxg37o/ipZYEeVVBZVIsbkgi4ZtAATvYbVXivH4sKV64lFbZ8pK3G4JF7G2uv8AjWfGgUAKAAAAANgBsBWv+0GWJeHTmYgKFBFxcFgQUFhqQSLG3K9XnlLQhzInjPtBgabDJDiY2jMiGVwwsBfRSfS7HyA863WKUOoZWDKwBBBBBB1BBG4rgUuKYyYeVM0Tk4mYO8qwgrJiBKYUnYqsgG3MXlOmjCun+z3hb+7rM88l3eVuqVvoQetkvkHNSblbaWI33qpQrzqSaax49cfslJJI3GlRHH+kHueRmhd0dhGCliwdiAi5TYdom17+tahxX2oJKIepSVVbJM+iZjDmAupV8tiQVJzDXs7m1WZVYx0bIpNnRqxIeGok0koFmlCK3nkzWPrY2+Qr74fizLEjmN4ywvkkADr5MASAfnWRWwwRnSDjkeEhZpGNyDlVbF2NtlHj57VwrijIYlMTIj9hZLB3F/dAQ8JjUsIzosgy6SZWvtf0OUB5Cta6SdFUnlw7pGoIlHWWAGZO8SSN9V/iNVa9F1GpZ4E4tIjOg/HFQvAsJ6sMmSWJGMRvDESvZXs2Nx4eNta3mvmOIKLKAB4AAD8hX1W6lB04KDecJIi3kUpSthgUpSgFY+OgZ0KpKY2PxAKxHyYWrIpQHEumXCHjcx4jPIzDEsspEozyM0IhbMDlyiG6EE9kK21xeU9nuJOExBM8MiJLdVkkEoysz5m1fkQIlJ+sl/GujcV4IuIkhZ9VhYvl+sbALfyB1qSZQRYi9VIW+7JtPm358fUnvaFajJeBI+LGIftFECIvJTdiW9dQB4a/KTApVprJAx58BG7K7IpZDdWt2gfJt/lVviPE1gAuCzNoiL3mPO3gBzJ0FZM0wRWZjZVBYnwAFyfyrT5FkZvedS7DWInTq91jW+iuN77FiwOlivK2ptGNjSyv8paJe76L+xxNtOG+zPmxE0vel6sfUit+sjDMfVQtYGIkjQ5TPOXPwrNiHf1yqxIHmRaqLi/eCVjYqi6SMLhs1v2Yv3WFxmO40A11Gbh8Msa5UUKPLmfEncnzOtfP6207uUt6pUlnuTxjy/BdVOPJFnDcYxKEWjeVOYmMSPb7LIbn0ZdfEVOxdTi1VygfIT2XGqPbUMp2YA/kbjQ3MbWLJj1w8glzqLWWVbgFo/G290vmHlmHOu3snb1V1VRuNYvTPNPr3o1VaKxmJNce4ImLhKNoRqjjdW5H08RzqRXbWq0r3WNclLJqntE4p1eG6uONpZ3ZGiRLZlZXDCXUEWUgGxGu2165pHw6eN0gOGKM64WNYwEGiYjrnzLI2XLIXl0ubZUBvqR3XKL3tr41HcU4Is8kMmzwuGB8V+JT/P1qtXt41dX0Jxlgwei3Ap8MgEuJLDW0VgVjBJKorntEKCFGw02rYKUqzFKKwiLeRSlKyYFKUoBSlKAUpSgFKUoBSvmWUKCzEAAXJJAAHMknao//ACm8mkEeYf2j3WP8PxP8gAfrUBJVhT8ZiQ5c+ZvqIGkf5ogJHzFYWMijQXxWJzX2S/VofIRqcz+jFq+U40FXLBhmyjbMBCn7pGf+Cq9e6o26zVmo/VklFy4FnpFjpJMMyrA6ByiFpMgFndVPYDFiCDYg20NY+DxnWA3GV10dOan15qdw3MfMD54vicRJE1zGAtnyKrMSUIcLnZueW2iiqTYcSBZI2s1ro+4KnXKw+JTobfMWNeC29e0LypB0pZSTWddH+GXaMHBajEYM5s8ZCvzB7r22Dgc+QYajzGlWRxCRmMaw5XUAsXIyANcAgqbvfKdNNtctX8NjszZHGST6pN7jmyH4l/UcwK+Iv9Jk/wB3D/3T159ZSe8uC080vFf3A3fQxOJ4DsBpJHezxXFyiWMiqwyKbEWY97NWaOEw5cvURgEWICINDodhXzxv/R5fJSfmO0P1FX8diOrR3tfKCQPE/CPmbD51nfm4xSfN+wwjK4JxpvdoTJDNrGvbCiQGygXshLi++qipbC8Qjl7kitbcA6j1XcfOoDhuJngijj+ikCKq/FGdABuMwP5Cr83FYJLe8QMhGzsuYL5iWO+T1OWvqFttW0r4UKiz109cHOlTkuRsFKi4IXChoJxKnJZGzg+SzLdvm2ersXFhcJKpic6ANbKx8EcdlvTRvIV1DWZ9KUoBSlKAUpSgFKUoBSlKAVbxMuRGYC5UE28bC9quVRhcUBruNx8MEC4rGzAqchUHSNWbVAiHdvttqNT2ReqScSmnFwwiRtRkKu5HImTVV0+qD5NUB7QsIZejsot2oFS/rDIqP+itXD+jnTXFYA/Qy9jnE/aQ/h+E+YtVS9sry5oP/wAlRRkuXf8AR8vLxRmNSEJdtHoyHCKhJA7R3Yksx9Xa7H5mrtaP0Z9rOGxVkm/8vKdO0foyfKTl6Nb1Nbm05LKqI0jMCwC5O6MoJuzAW7Qr5fcWF5Cv8qtCW++/XP0fM6cakHHKehdqPjf3c5W0iY9huSEnWNjyFz2Ttrl0sLyC4PENtCi/fkt+iI386+m4NiGBu0IuDpldwfI6rp8quUth38tHT06tL3IOtDvLOIwyyCzqCN/Q+IO4PmNaweHQFZ5u2zALEozEEi2drZrXPfG9z50gwrKSqM0TJ3om+kQX2K3IOQ8irAeQIICDCTqXPWRXdsxOR/BVAtn5BRzrmzpypb1Kbw+GHnTVf2hsznDRc42foHH1gE/fIT+9VFb3hww/ZIcyn+0bkw+wu4PxGx2AzVbhef8AbOZbG4UgLGCNjkG/4i1ZGCwc0wdlljAV2UK0bHa1u0rj+RqxZ2lS6bp0NZLL7tNFpnn5EZyUdZF6lUbB4ld4Y3+5IQf3XQD+KrAxqhXZ/o+rJV85UZSADqwJW1iDe/Otdzs26tVmrBpcOT18DMakZcGVOCGbMhMb/WQ5SfvDuv6MDVyXjZiRvelSSEDtPYCw+3G2jD7pv9mtM437TI0uuGXrW+u11jHp8T/oPOtE4jxSfGuBLIXLEKq7KCxsMqDQb77+deh2PT2hSa7WIdz18ly+3iX6eyaleO/Jbq73+Ofod9g+jaHq5C0UxNla7ZR1bOGRj2gOyBlNxrpa1qlqjeqAxEKDaOJz6axov6Zqkq94ecFKUoBSlKAUpSgFKUoBSlKAgMZw3r8PjcMf9YJAL+EqZgf+YX/KvJ7KQbEWI0I8+dev5TkxSHlMhT8SHOn8LSflXmL2i8I914piowLL1hkX7snbH5ZrfKr9lLtOJqqrTJrldZ9gHEZGxksTSMUWBmVSSQpMkd8oO19Nq5NXSPYHLbirD60Eg/Joz/Q1auoKVNtrga6b7R6IpSlcYsmDxPhQmAN8si3yOBcrfcEfEpsLrz8iARCxSkMY5FyyLqRuCNg6Hmp/MbGtorE4lwxZ1ANwy6o47yHxH8iDoRoa4m1dkU76GVpNcH7Pp6fY3Uqrg+hEVl9HO7N/vW/VEP8AWtO6W9KpeH5UbD5pGvlk2hYDmDq1/FNCPEixMx7L+JvicJJJIQXaZ72AA0SMAADyri/D+z7i2uZSqxxo1919i7cUpOgq2OznGeupuFcH9pkzHiWIQsxQNGwW5ygmGK5C7X867xXA/aQb8VxPrH/7MVeruktzxLfw/FSu9Vyfsa1U30KwPXcQwyW06wOfSO8h/wC23zqErf8A2O8OzYqWc92GPKD9qQ7/ACVG/eqnRjvTSPX7VrfKtKkumPPQ6jgu1iJ2+r1cP7qmQn/qgfKpGo/gafQhjvKWlP4yWAPopUfKpCusfMhSlKAUpSgFKUoBSlKAUpSgMDjSfRZwLtCRKLb9nvgeqFl+dce/8QPBO3hsYgusi9SxG1xd4z8wX/IV3A1pfSno575wzE4O15IdYb79ntwW/D9HfyattGe5NSIyWVg8x1uvsbxXV8Zw9z3xIn5xsR+oFaURUv0R4j7vj8LLySaMn7uYBv4Sa7NVb0GuhWjoz1zWie2PGzYfh6TwSFJIJ4nDDkDmQgjYg5gCDoa3utU9qeC67g+LUC5WPrP+Wyv/AHa4kMbyyWnwI/2c+1KLiaiKS0WKUap8Mlt2jv8Aqu48xrW914yhmZGDIxVlIKsCQQRsQRqDXfPZj7WfekWHGELKDlWbQLIeQbkr+ex8jobFzQVLtLgYpb1TRLONfA6Hxng0WMhaKZMyt+ankynkw8aiug/RluHwyxM4cGVnRhoShVAMw5NdTtpWx0qnhZyblVmoOnnR646g1566czZuJYo/7Uj90Kv92vQteauNYnrcTO9755ZWHoXYj9LVWun2Uj0Pw3DNxKXdH3Rh12HoNwsw8KQWs+Ofw1yv2b/KFWeuWcE4UcXiYoF3lYKT4Lu7fJQx+Vd/w0KmcKotHhkCKOQdgNPwxhR/xDWu1jxkW/iS50hQX1fovck1FhVaUq8ePFKUoBSlKAUpSgFKUoBSlKAVG4/6KVJvhNopPRj9Gx+65t6O3hUlVvEQCRGRhdWBUjxBFjQHmz2wdFfceIsyraLE3mTwDE/Sr8mN/RhWjV6W6cdFzxPh8kBscVhjmjY7sQOyfSRNDyDfdrzUykEgixGhB3B5g12LWpvww+KK9SOHk9cdEeLe94DDT85IkLfetZx+8DWdxHBiaGSJtpEZD6MpU/zrmPsA6RCTCy4Rj2oG6xB/s3OtvR7/ALwrq9cqpDck4m9PKyeM8RAY3ZG7yEqfUGx/UVMcCH0bfe/oKlfa3wX3Xi2IFrLMROv/ABNW/jD1FcB7jfe/oKs7RlvWql9DrfDyxfpdJeh1foH7S2hy4fFEtHoqS6lk5BX5svIHcc7jbrtefOg3C/eeIYdCLqG6xvux9vX1IUfOvQdcu3lKUdTftyhRo3OKSxlZa5Z6GFxvHdRhppb26uN3+YUkfrXmsV2v2t8U6rAdWD2p3VPwr23P8IH4q5DwbhL4vERwR96Q2vyUbs58gLn9Odabl70lFHV+H4xo0KlxPRey19zffZTwkRRzY6RSQoMcQ5m3fK+ZayDzDDnXTOGYUxxgNbOxLuRzdjdreQOg8gKj8Fw9FMWHjFocIFJ83t9GpPMgHrD5lD41N1bhHcikeYu7mVzWlVlz9OQpSlTKopSlAKUpQClKUApSlAKUpQClKUBHcTQxsJ1FygtIBu0W505sveH4h8VcV9tfQcRSe/4cAwzkdbl1CyHaTT4X8frfervdQmJwKANhpkD4fEZlUHZS1y0R8AdSp5G40st9lKo6ct5GJLKweY+iPSiThuLTERAErdWQkgOh7ykj5H1ArpsX/iLPxcPHym/xjrQvaD0Gk4ViShu0L3MMn1l+qftrsfkedatXWdKnW7ZX3pR0N19o/T+Li/UuMK0MkWZS2cOGQ627o2Oo9TUNwHuN97+gqDqc4D3G+9/QVR2jBQtt1d6O98PPN8n0fobz0D6URcPmkllikcsgRcmTQFsz3zMPqpt51vH+enD/APpp/wDpf/OuQ0rz8a8orCPY3Oxre4qOrUzl9f0bL076YDiMyMqskcSkKrWvcm7sbEjko+Vbz7P+jhwGG94kS+IxFljQ6EKdUTyJtnbwA+ya132bdCxO3veIAEERugbQSMu7G/wKR8yPAG/U8Ahlfr2Fha0Sm4IQ7uQdmaw8woA0JarVGDb+ZLieb2rdU6cFZW/+MeL733eHPr9DJ4fg+qQLfMxuzNa2ZjqzW5a8uQsOVZNKVaPOilKUApSlAKUpQClKUApSlAKUpQClKUAq1icMsiFHF1bQj/AjUHmCNRV2lAa3xfg0eNhbBYwZswvHJoC1tnU2ssq8xsRc2sSB506adCp+Fz9XKLo1zHKB2ZF/ow5ry9LE+qMZg1lXK1/EEGxUjZlPIjxqG4nw6PFxnCY6MOH7j2sHIGjKR+zlGunqRcXA30K7pPoQlHePJ9TnAe433v6Cprp/7LZ+GMXW8uGO0oGqeCyAbH7Wx8tqheA9xvvf0FbdozjO2zHvR1/h5bt8s9z9CTrcegXQFscwllBXDKd9QZSN1U/V8W+Q1uRI9C/Ze0tpsYCkW4iN1Zx4vzRfLc87c+jonvACIMmGUAadnrQNAqAd2Lz+LYdnU8Wjb/7SO5tXbaw6Ns/rL8fnyEEKz5VRQuGisFAAAkK90Af2S2/ER9UdqYqiKAAALAaADkKrV48eKUpQClKUApSlAKUpQClKUApSlAKUpQClKUAq3DOri6kEXIv5gkEfIgivnFwl0KrIyE/EuW4/eBFat0U4DNFJ1kozK+ZluxujE6sU2uw5jUfnWTBt9WsThlkUq6hlO4P6HyIOoO4rWOJ9MzFierVLhgqjrA0QVyxBa7C5WxH5VsHEuJLh4+sfugqGI5ZiBmt4XP5UwMmM7tACst5YbEZyMzKLaiVfjX7YH3hu1Q+B6G8NwUhxUcKAyEFACXUMecMYv2j9kHytWx8O4kmITOlylyAxFs1tCRfW19L+VR3DsZhWm+iUda+bMANUy9/MPg7Vr27x113rBJSa4GQMI+I1mGWPcQ6HN4GUjQ/cGniW5SdRXGekceE0kDaqWWwuGI3UHkdt/GrnF+ImHDNKCgKgNZibH7II5nYHxtTBjJIk1Y99TOEzAsylwB9UEAn82H6+FQnRXpC+KDl43F3NiB2FFhZM3M73051g4foe64sS5sqOXJWJmTIN1F9CQba2trWcGMm4UqgFVrBkUpSgFKUoBSlKAUpSgFKUoBSlKAUpSgFKUoDFl4bG8mdkDNlyagEZb3IsfE/yrE450fjxMRUgBgpEZu1lPI5QbVK0oCO4dwRcPGY43cA/avlPMrmBtffwqL4d0PEWJeUSyfCVOftEm5kz6doE23rZaVnJjBC8c6MJijmYnOCtrs2UKCCyhdtRfXepLDYCOJQiIFUG4AGgPiPCsilYyZLOHwix5sotnYufvG1z+lXqUoBSlKAUpSgFKUoBSlKAUpSgFKUoBSlKAUpSgFKUoBSlKAUpSgFKUoBS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0668" name="AutoShape 12" descr="data:image/jpeg;base64,/9j/4AAQSkZJRgABAQAAAQABAAD/2wCEAAkGBhQQEBQUExAVFRUTGRcVFxYYGBQXGRgYGhkYGBUXGRYYGyceGRwlGhcYHy8gJScpLCwsHB8xNTAqNyYrLCkBCQoKDgwOGg8PGiwkHyQ1KSw0LTUyKSwvLCovLywsKiwsLCwpLSwsKiosLCosKiwsMCwsLywsLCwpLCkpLCksLv/AABEIAPUAzgMBIgACEQEDEQH/xAAcAAEAAQUBAQAAAAAAAAAAAAAABQEDBAYHCAL/xABJEAACAQIEAgcEBwUDCgcAAAABAgMAEQQSITEFQQYTIjJRYXEHFEKBI1JicoKRoTOSorHBU8LRFRc0Q2Nzg5OjsggkVLPS8PH/xAAbAQEAAgMBAQAAAAAAAAAAAAAAAgQBAwUGB//EADARAAIBAwEFBgcAAwEAAAAAAAABAgMEESEFEjFBYSJRgZGxwQYTcaHR4fAyQvEU/9oADAMBAAIRAxEAPwDssvF4lLAsSV0ICs2tr20G/lVZOKxqSpbUWuLMbXANjYaGxGlR8qOC9kxOpY2QwKD6Etf56fKruJLljZMSPumHL6jM16AzG4nGEDlsqsSouCCTciwUi52J221pHxONr2bRQWJIZVAG92YAVjRK5tK8RzKXyoChZVawF9cubs30Ol7a19ysZlZGgdRYHtdXqQQQtgx8OelAXoOJxv3XvpfYgW8bkVlVGYzFSujIkDhmBUM5jCrfTMbOSbb2A18t6+3xToMqYeRyoyqSYwpsLAli1wPlfyoC4eLxWXtd5Q4FmJynYkAabGrq41SmfULrurA72va16i1wzx5VtMcscaEx9SASoNz22vz8BtUpgb9Wtw4I0s5DNobAsQSLka/OgLY4pGWChiWNtArG1xcX000N9avwzhkDjusAw9CLj9KsYONg8xKkBnBW9tQI0F9DtcHfwrG62SOMRx4d2KqEUkxhdBYEnNe3oL+VASMModQw2YAj0IuKdaL2vr/+f4j86xiGhgARDIyKFABVcxAsNSbAVjQYGSJCSyu3fOVCGaSwzHM0liDqALCwsOVASEjtcBQD43JH5aG9W34lGqhi4ALFRe9ywJBAG5Oh28KtYSFs0rFSt3BW9tR1ca8ieYIqxhsOVVHMTFlMvZGS4DuTza17Ac6Az4MWrjst5cxrvsa+cRj0jIDNYkXAsSbeOgrFLSSyR/RNGiHOxYpdjYhVUKx5m5JttbW+n1PDIZ7pZQEAzMuYHtXsAHBv5/z5AX34jGFzF7DTkeZIGlr6kH8qrDj0fZvAagjfbcVgT8PkuGzF3Z0ubBURVzEdnNe1yb6kkkctr2Iw7sYg5LBWzNkAVSRqhbMxIUEXsCbm3pQFxuMRC/aJIJGiudQbEaDx0qsvF4lLAsSV3AVjra9tBv5VHxq4t2MT3r2BgVe9mse1e3jrrrWTDgWbrCzyRgu1gpQXGljcAkX9QfSgMiTisakgtqLXGVja4BsbDexFUPFoxa7EEgNbK1wDqLi2h8qwsQj5pLLiAGJ/Z9SB3QuhZr8r303q9hopTIzWyA9XcOA5Nl1AKvpYm1yDr+oGY2NQC99CUH77BV08yf5+FfI4jGXKZu0DYix38L2teo+TCOcxyuzNLCSTkACJIrjLZu6AG31JJ8dLsc7x5wMPK5LMw/ZAa+Zk287fKgMzEcQjjC5nAzd0bk+NgNTX1Fi1YXDb+o/nWBhsK0IV2QySWfNky6F36xguYjQE29AKt4vCyYpgCrQooJuShdmNrWCkgKBfc3JI8KAmaUpQClKUApSlAKUpQClKUApSqFgLXO+g8zv/AENAVpSlAKVQm1VoBSlKAUpSgFKUoBSlKAUpSgFKUoBSlKAUqgNVoD4nmCKzMbKoLE+AAuT+VVRwwBBuDqCNiDsa1Ppz0wjw0fVh1JkDh7K0pRQhvdEYanzIG9adwvpri8PBJHEI5Y4ZJIusZHBXLGGQFOsugeTNEl8wLi3MCq87iEJbsvf/AISUco6/SsLhEEiRDrpM8h1Y6AAn4VAFrDb9aza3oiY+M4jHCAZZFQHQFja58K550r9okbPD1GciKVGzWUK5YfRKO1cB1LEFsoK3I01ro2JwyyIUdQysLEEXFcQm4BiPeZIIY3LxNhSXTIwUYbDvCGUFxctnDWNrWI1NhVa4lOK7K/tP35E44OncO9oGGnbImcvcAKuSW9xcWeFnT17WnOpninFkwyZ5A2TmwUsF+9bYedab7LIjfEmWJY5wyhwFVGI17ZUABSbAEAC5W5AvYb66ggggEHQg7W53rbScpQzLiYeEznHTD2hRyBEgLkIyyvIVyrZHAHeIa3WlVLWyhtL71snDfaBhZ5miBdCoBzOoRSTayi5zZiGBsQNNa5njeEyzviDhsKzwok0Sm4yFGxgxV9Tfa6ZQCdjtetu9nPDzLNNijEAGkxGVmEec9ZIroDkJ7i5hmJv27DQVVp1arqYa0edei4PxJNLB0OlKhel0s0WFeaCTI8ILm4BVlHfzDwAu2munnV5vCyayVxOJWJGd2CqoJJPICrtcd6QdKcVK8eGxDAIzkkwxg5kMgjwzjNLldXuWsLlStiLkW6P0b6Tx4uJT1sZk7QKqbXsxAdVOuVgAw30I1NaKVxCq+yScWibpSlWCIpSlAKUpQClKi+OcbGE6tnUmNmyMwuShIuptzGhB+VYbxqxxJSvmWQKpJ2AJPoNTUVxPpRBCqnP1jSW6tEsWe+i+gJ5mvrjXBDikymeSIW1VCtj437NyPnbyrG93GcGhcL9o3UOxvE8M8jmNevQNCzK02VzayrlFiAWsxAFya27ohxqbGGWWTIEUqsaxsHQhkWTPnsCxyuvgN9K5pxHofOmKfDquZ2zmI3AurXGfwX6OKPTkVPjXQOhfDcXgx1M0SmJizBkYHqyxvlsbEqBZRppbw2qUfmb2JcNfMnJLBl9K+icWIgcpFGsoswcrvlYMwYKRe4BX51oXR32fYieDrI5ljVhMvaD3kEsSRSMxU2IumZbjRrnWuvugIIOx0NUhiCKFUAKoAAGwA0ArfOjCb1RFSwjD4MZuqCzqBIvZLAgh7bMOYvzBA1vWfSlbVoRFY+D4ekWbIti7F2PNmJuST/8AbVkUrILXuqdZ1mUZ7Zc3Mi97Hx1FfckYYEHYgg+h3r6rFwHEUmDFDfI7Rn7ymxrAL8MCooVVCqosABYAeAAq1hMAkRcouXrGzsBtmtYm3ImwvWRSs4AqF6V4KbEQGGEAGTRpGIAQAg3tY5iTysRvepqlYaysA4/x7oHNhuqeSSOdGaYFTG+RHxDhnNhKGN9gb2Hhc3PRejvRGDBRqqRoWBY58ig9pi1l3ygXsAOQG9S+Iw6yKVdQVO4P5j9auVqhQhB5iiTlk1bpZxzE4KRHijEySK94jcENGjSHIygkllUgLY3I5Vqv+cJ8RjUzIqx4ezmMO56wlRcq/V5Sy9YoCMVOYFd9anOmHB8djmyxKkccefIzyZWzsjIsylAxVkLXXTx2JBXUODdE8RisdOC6wtZ0ntqCjoImGQRrmYsGluWCliGyixzVqrrfMxDh7/gksYOzUqMwOAbCwsBLLPlBKhypOg7oOW+u2pNWcD0vws0TSLOoCd9SRmTwDLvfkLb8qu57yGCZpUZwDjIxcRlVbIXZU1uSF0JNtjmB0qTrKedTAJrl/tJ4q0zRhImCRkqWmgDxkuyDOElW3ZCt2iL2LWte9dQrHx3D450ySxrItwcrAMLjY2NQqQ34uJlPBwbhyRfRzyQhgHxOIaK1kVY2iaPDrlI6tiJQw01OQG66V3bhnFY8TGHiYMOfiD4MORqB6J9D48OpeSFGmzsQ7KpZVU5UsxGmgzfiraFQDYCtVvSlTWr/AESk0zF/yanX9fbt5BGPJcxY/mT+lZdKVZIClab026YLw/EYdmfskMJUFz2CVCsQNje9ibXsR41InpnG80cEUUzSSXIzxSwrlFs7ZpUBIAIvYHceNa/mRTw3qZwzYa03pT0yXDywuhcxxu6TERy5NwhXrMuTMGuBr3hato4jgeuTKJZIz9aM5T/KuIdKeAnDYl4M0kgYoczdbrclgdc1/pJFbsg2MTaVrrylFdklFI66nTPDM4jV2aQkARiOQPqLi6soygjW5sLa1OVzH2VyIJirxskyQRxAPm/1by5smYki6tG5G1y1tjXTqlRnKccyMSWDR+lnSrFQMsRRcP1hcLib50GWORwTmQhBmUZiwOVcx2GYaVw/jeNw0csUUhV2lSOxERkaT3cTTlCy5GUDumwL3QgjXN0Hp/wyTFpFh4gczlyzaWVCjRvmJBFmEhFrXPLUVreK9nD4ZonEsksQaNpguVWGWMwZlAXQCIlbpY2AvsGFWtCs570Hpj7/ANx9iSxg37o/ipZYEeVVBZVIsbkgi4ZtAATvYbVXivH4sKV64lFbZ8pK3G4JF7G2uv8AjWfGgUAKAAAAANgBsBWv+0GWJeHTmYgKFBFxcFgQUFhqQSLG3K9XnlLQhzInjPtBgabDJDiY2jMiGVwwsBfRSfS7HyA863WKUOoZWDKwBBBBBB1BBG4rgUuKYyYeVM0Tk4mYO8qwgrJiBKYUnYqsgG3MXlOmjCun+z3hb+7rM88l3eVuqVvoQetkvkHNSblbaWI33qpQrzqSaax49cfslJJI3GlRHH+kHueRmhd0dhGCliwdiAi5TYdom17+tahxX2oJKIepSVVbJM+iZjDmAupV8tiQVJzDXs7m1WZVYx0bIpNnRqxIeGok0koFmlCK3nkzWPrY2+Qr74fizLEjmN4ywvkkADr5MASAfnWRWwwRnSDjkeEhZpGNyDlVbF2NtlHj57VwrijIYlMTIj9hZLB3F/dAQ8JjUsIzosgy6SZWvtf0OUB5Cta6SdFUnlw7pGoIlHWWAGZO8SSN9V/iNVa9F1GpZ4E4tIjOg/HFQvAsJ6sMmSWJGMRvDESvZXs2Nx4eNta3mvmOIKLKAB4AAD8hX1W6lB04KDecJIi3kUpSthgUpSgFY+OgZ0KpKY2PxAKxHyYWrIpQHEumXCHjcx4jPIzDEsspEozyM0IhbMDlyiG6EE9kK21xeU9nuJOExBM8MiJLdVkkEoysz5m1fkQIlJ+sl/GujcV4IuIkhZ9VhYvl+sbALfyB1qSZQRYi9VIW+7JtPm358fUnvaFajJeBI+LGIftFECIvJTdiW9dQB4a/KTApVprJAx58BG7K7IpZDdWt2gfJt/lVviPE1gAuCzNoiL3mPO3gBzJ0FZM0wRWZjZVBYnwAFyfyrT5FkZvedS7DWInTq91jW+iuN77FiwOlivK2ptGNjSyv8paJe76L+xxNtOG+zPmxE0vel6sfUit+sjDMfVQtYGIkjQ5TPOXPwrNiHf1yqxIHmRaqLi/eCVjYqi6SMLhs1v2Yv3WFxmO40A11Gbh8Msa5UUKPLmfEncnzOtfP6207uUt6pUlnuTxjy/BdVOPJFnDcYxKEWjeVOYmMSPb7LIbn0ZdfEVOxdTi1VygfIT2XGqPbUMp2YA/kbjQ3MbWLJj1w8glzqLWWVbgFo/G290vmHlmHOu3snb1V1VRuNYvTPNPr3o1VaKxmJNce4ImLhKNoRqjjdW5H08RzqRXbWq0r3WNclLJqntE4p1eG6uONpZ3ZGiRLZlZXDCXUEWUgGxGu2165pHw6eN0gOGKM64WNYwEGiYjrnzLI2XLIXl0ubZUBvqR3XKL3tr41HcU4Is8kMmzwuGB8V+JT/P1qtXt41dX0Jxlgwei3Ap8MgEuJLDW0VgVjBJKorntEKCFGw02rYKUqzFKKwiLeRSlKyYFKUoBSlKAUpSgFKUoBSvmWUKCzEAAXJJAAHMknao//ACm8mkEeYf2j3WP8PxP8gAfrUBJVhT8ZiQ5c+ZvqIGkf5ogJHzFYWMijQXxWJzX2S/VofIRqcz+jFq+U40FXLBhmyjbMBCn7pGf+Cq9e6o26zVmo/VklFy4FnpFjpJMMyrA6ByiFpMgFndVPYDFiCDYg20NY+DxnWA3GV10dOan15qdw3MfMD54vicRJE1zGAtnyKrMSUIcLnZueW2iiqTYcSBZI2s1ro+4KnXKw+JTobfMWNeC29e0LypB0pZSTWddH+GXaMHBajEYM5s8ZCvzB7r22Dgc+QYajzGlWRxCRmMaw5XUAsXIyANcAgqbvfKdNNtctX8NjszZHGST6pN7jmyH4l/UcwK+Iv9Jk/wB3D/3T159ZSe8uC080vFf3A3fQxOJ4DsBpJHezxXFyiWMiqwyKbEWY97NWaOEw5cvURgEWICINDodhXzxv/R5fJSfmO0P1FX8diOrR3tfKCQPE/CPmbD51nfm4xSfN+wwjK4JxpvdoTJDNrGvbCiQGygXshLi++qipbC8Qjl7kitbcA6j1XcfOoDhuJngijj+ikCKq/FGdABuMwP5Cr83FYJLe8QMhGzsuYL5iWO+T1OWvqFttW0r4UKiz109cHOlTkuRsFKi4IXChoJxKnJZGzg+SzLdvm2ersXFhcJKpic6ANbKx8EcdlvTRvIV1DWZ9KUoBSlKAUpSgFKUoBSlKAVbxMuRGYC5UE28bC9quVRhcUBruNx8MEC4rGzAqchUHSNWbVAiHdvttqNT2ReqScSmnFwwiRtRkKu5HImTVV0+qD5NUB7QsIZejsot2oFS/rDIqP+itXD+jnTXFYA/Qy9jnE/aQ/h+E+YtVS9sry5oP/wAlRRkuXf8AR8vLxRmNSEJdtHoyHCKhJA7R3Yksx9Xa7H5mrtaP0Z9rOGxVkm/8vKdO0foyfKTl6Nb1Nbm05LKqI0jMCwC5O6MoJuzAW7Qr5fcWF5Cv8qtCW++/XP0fM6cakHHKehdqPjf3c5W0iY9huSEnWNjyFz2Ttrl0sLyC4PENtCi/fkt+iI386+m4NiGBu0IuDpldwfI6rp8quUth38tHT06tL3IOtDvLOIwyyCzqCN/Q+IO4PmNaweHQFZ5u2zALEozEEi2drZrXPfG9z50gwrKSqM0TJ3om+kQX2K3IOQ8irAeQIICDCTqXPWRXdsxOR/BVAtn5BRzrmzpypb1Kbw+GHnTVf2hsznDRc42foHH1gE/fIT+9VFb3hww/ZIcyn+0bkw+wu4PxGx2AzVbhef8AbOZbG4UgLGCNjkG/4i1ZGCwc0wdlljAV2UK0bHa1u0rj+RqxZ2lS6bp0NZLL7tNFpnn5EZyUdZF6lUbB4ld4Y3+5IQf3XQD+KrAxqhXZ/o+rJV85UZSADqwJW1iDe/Otdzs26tVmrBpcOT18DMakZcGVOCGbMhMb/WQ5SfvDuv6MDVyXjZiRvelSSEDtPYCw+3G2jD7pv9mtM437TI0uuGXrW+u11jHp8T/oPOtE4jxSfGuBLIXLEKq7KCxsMqDQb77+deh2PT2hSa7WIdz18ly+3iX6eyaleO/Jbq73+Ofod9g+jaHq5C0UxNla7ZR1bOGRj2gOyBlNxrpa1qlqjeqAxEKDaOJz6axov6Zqkq94ecFKUoBSlKAUpSgFKUoBSlKAgMZw3r8PjcMf9YJAL+EqZgf+YX/KvJ7KQbEWI0I8+dev5TkxSHlMhT8SHOn8LSflXmL2i8I914piowLL1hkX7snbH5ZrfKr9lLtOJqqrTJrldZ9gHEZGxksTSMUWBmVSSQpMkd8oO19Nq5NXSPYHLbirD60Eg/Joz/Q1auoKVNtrga6b7R6IpSlcYsmDxPhQmAN8si3yOBcrfcEfEpsLrz8iARCxSkMY5FyyLqRuCNg6Hmp/MbGtorE4lwxZ1ANwy6o47yHxH8iDoRoa4m1dkU76GVpNcH7Pp6fY3Uqrg+hEVl9HO7N/vW/VEP8AWtO6W9KpeH5UbD5pGvlk2hYDmDq1/FNCPEixMx7L+JvicJJJIQXaZ72AA0SMAADyri/D+z7i2uZSqxxo1919i7cUpOgq2OznGeupuFcH9pkzHiWIQsxQNGwW5ygmGK5C7X867xXA/aQb8VxPrH/7MVeruktzxLfw/FSu9Vyfsa1U30KwPXcQwyW06wOfSO8h/wC23zqErf8A2O8OzYqWc92GPKD9qQ7/ACVG/eqnRjvTSPX7VrfKtKkumPPQ6jgu1iJ2+r1cP7qmQn/qgfKpGo/gafQhjvKWlP4yWAPopUfKpCusfMhSlKAUpSgFKUoBSlKAUpSgMDjSfRZwLtCRKLb9nvgeqFl+dce/8QPBO3hsYgusi9SxG1xd4z8wX/IV3A1pfSno575wzE4O15IdYb79ntwW/D9HfyattGe5NSIyWVg8x1uvsbxXV8Zw9z3xIn5xsR+oFaURUv0R4j7vj8LLySaMn7uYBv4Sa7NVb0GuhWjoz1zWie2PGzYfh6TwSFJIJ4nDDkDmQgjYg5gCDoa3utU9qeC67g+LUC5WPrP+Wyv/AHa4kMbyyWnwI/2c+1KLiaiKS0WKUap8Mlt2jv8Aqu48xrW914yhmZGDIxVlIKsCQQRsQRqDXfPZj7WfekWHGELKDlWbQLIeQbkr+ex8jobFzQVLtLgYpb1TRLONfA6Hxng0WMhaKZMyt+ankynkw8aiug/RluHwyxM4cGVnRhoShVAMw5NdTtpWx0qnhZyblVmoOnnR646g1566czZuJYo/7Uj90Kv92vQteauNYnrcTO9755ZWHoXYj9LVWun2Uj0Pw3DNxKXdH3Rh12HoNwsw8KQWs+Ofw1yv2b/KFWeuWcE4UcXiYoF3lYKT4Lu7fJQx+Vd/w0KmcKotHhkCKOQdgNPwxhR/xDWu1jxkW/iS50hQX1fovck1FhVaUq8ePFKUoBSlKAUpSgFKUoBSlKAVG4/6KVJvhNopPRj9Gx+65t6O3hUlVvEQCRGRhdWBUjxBFjQHmz2wdFfceIsyraLE3mTwDE/Sr8mN/RhWjV6W6cdFzxPh8kBscVhjmjY7sQOyfSRNDyDfdrzUykEgixGhB3B5g12LWpvww+KK9SOHk9cdEeLe94DDT85IkLfetZx+8DWdxHBiaGSJtpEZD6MpU/zrmPsA6RCTCy4Rj2oG6xB/s3OtvR7/ALwrq9cqpDck4m9PKyeM8RAY3ZG7yEqfUGx/UVMcCH0bfe/oKlfa3wX3Xi2IFrLMROv/ABNW/jD1FcB7jfe/oKs7RlvWql9DrfDyxfpdJeh1foH7S2hy4fFEtHoqS6lk5BX5svIHcc7jbrtefOg3C/eeIYdCLqG6xvux9vX1IUfOvQdcu3lKUdTftyhRo3OKSxlZa5Z6GFxvHdRhppb26uN3+YUkfrXmsV2v2t8U6rAdWD2p3VPwr23P8IH4q5DwbhL4vERwR96Q2vyUbs58gLn9Odabl70lFHV+H4xo0KlxPRey19zffZTwkRRzY6RSQoMcQ5m3fK+ZayDzDDnXTOGYUxxgNbOxLuRzdjdreQOg8gKj8Fw9FMWHjFocIFJ83t9GpPMgHrD5lD41N1bhHcikeYu7mVzWlVlz9OQpSlTKopSlAKUpQClKUApSlAKUpQClKUBHcTQxsJ1FygtIBu0W505sveH4h8VcV9tfQcRSe/4cAwzkdbl1CyHaTT4X8frfervdQmJwKANhpkD4fEZlUHZS1y0R8AdSp5G40st9lKo6ct5GJLKweY+iPSiThuLTERAErdWQkgOh7ykj5H1ArpsX/iLPxcPHym/xjrQvaD0Gk4ViShu0L3MMn1l+qftrsfkedatXWdKnW7ZX3pR0N19o/T+Li/UuMK0MkWZS2cOGQ627o2Oo9TUNwHuN97+gqDqc4D3G+9/QVR2jBQtt1d6O98PPN8n0fobz0D6URcPmkllikcsgRcmTQFsz3zMPqpt51vH+enD/APpp/wDpf/OuQ0rz8a8orCPY3Oxre4qOrUzl9f0bL076YDiMyMqskcSkKrWvcm7sbEjko+Vbz7P+jhwGG94kS+IxFljQ6EKdUTyJtnbwA+ya132bdCxO3veIAEERugbQSMu7G/wKR8yPAG/U8Ahlfr2Fha0Sm4IQ7uQdmaw8woA0JarVGDb+ZLieb2rdU6cFZW/+MeL733eHPr9DJ4fg+qQLfMxuzNa2ZjqzW5a8uQsOVZNKVaPOilKUApSlAKUpQClKUApSlAKUpQClKUAq1icMsiFHF1bQj/AjUHmCNRV2lAa3xfg0eNhbBYwZswvHJoC1tnU2ssq8xsRc2sSB506adCp+Fz9XKLo1zHKB2ZF/ow5ry9LE+qMZg1lXK1/EEGxUjZlPIjxqG4nw6PFxnCY6MOH7j2sHIGjKR+zlGunqRcXA30K7pPoQlHePJ9TnAe433v6Cprp/7LZ+GMXW8uGO0oGqeCyAbH7Wx8tqheA9xvvf0FbdozjO2zHvR1/h5bt8s9z9CTrcegXQFscwllBXDKd9QZSN1U/V8W+Q1uRI9C/Ze0tpsYCkW4iN1Zx4vzRfLc87c+jonvACIMmGUAadnrQNAqAd2Lz+LYdnU8Wjb/7SO5tXbaw6Ns/rL8fnyEEKz5VRQuGisFAAAkK90Af2S2/ER9UdqYqiKAAALAaADkKrV48eKUpQClKUApSlAKUpQClKUApSlAKUpQClKUAq3DOri6kEXIv5gkEfIgivnFwl0KrIyE/EuW4/eBFat0U4DNFJ1kozK+ZluxujE6sU2uw5jUfnWTBt9WsThlkUq6hlO4P6HyIOoO4rWOJ9MzFierVLhgqjrA0QVyxBa7C5WxH5VsHEuJLh4+sfugqGI5ZiBmt4XP5UwMmM7tACst5YbEZyMzKLaiVfjX7YH3hu1Q+B6G8NwUhxUcKAyEFACXUMecMYv2j9kHytWx8O4kmITOlylyAxFs1tCRfW19L+VR3DsZhWm+iUda+bMANUy9/MPg7Vr27x113rBJSa4GQMI+I1mGWPcQ6HN4GUjQ/cGniW5SdRXGekceE0kDaqWWwuGI3UHkdt/GrnF+ImHDNKCgKgNZibH7II5nYHxtTBjJIk1Y99TOEzAsylwB9UEAn82H6+FQnRXpC+KDl43F3NiB2FFhZM3M73051g4foe64sS5sqOXJWJmTIN1F9CQba2trWcGMm4UqgFVrBkUpSgFKUoBSlKAUpSgFKUoBSlKAUpSgFKUoDFl4bG8mdkDNlyagEZb3IsfE/yrE450fjxMRUgBgpEZu1lPI5QbVK0oCO4dwRcPGY43cA/avlPMrmBtffwqL4d0PEWJeUSyfCVOftEm5kz6doE23rZaVnJjBC8c6MJijmYnOCtrs2UKCCyhdtRfXepLDYCOJQiIFUG4AGgPiPCsilYyZLOHwix5sotnYufvG1z+lXqUoBSlKAUpSgFKUoBSlKAUpSgFKUoBSlKAUpSgFKUoBSlKAUpSgFKUoBS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682" name="AutoShape 2" descr="data:image/jpeg;base64,/9j/4AAQSkZJRgABAQAAAQABAAD/2wCEAAkGBhQQEBQUExAVFRUTGRcVFxYYGBQXGRgYGhkYGBUXGRYYGyceGRwlGhcYHy8gJScpLCwsHB8xNTAqNyYrLCkBCQoKDgwOGg8PGiwkHyQ1KSw0LTUyKSwvLCovLywsKiwsLCwpLSwsKiosLCosKiwsMCwsLywsLCwpLCkpLCksLv/AABEIAPUAzgMBIgACEQEDEQH/xAAcAAEAAQUBAQAAAAAAAAAAAAAABQEDBAYHCAL/xABJEAACAQIEAgcEBwUDCgcAAAABAgMAEQQSITEFQQYTIjJRYXEHFEKBI1JicoKRoTOSorHBU8LRFRc0Q2Nzg5OjsggkVLPS8PH/xAAbAQEAAgMBAQAAAAAAAAAAAAAAAgQBAwUGB//EADARAAIBAwEFBgcAAwEAAAAAAAABAgMEESEFEjFBYSJRgZGxwQYTcaHR4fAyQvEU/9oADAMBAAIRAxEAPwDssvF4lLAsSV0ICs2tr20G/lVZOKxqSpbUWuLMbXANjYaGxGlR8qOC9kxOpY2QwKD6Etf56fKruJLljZMSPumHL6jM16AzG4nGEDlsqsSouCCTciwUi52J221pHxONr2bRQWJIZVAG92YAVjRK5tK8RzKXyoChZVawF9cubs30Ol7a19ysZlZGgdRYHtdXqQQQtgx8OelAXoOJxv3XvpfYgW8bkVlVGYzFSujIkDhmBUM5jCrfTMbOSbb2A18t6+3xToMqYeRyoyqSYwpsLAli1wPlfyoC4eLxWXtd5Q4FmJynYkAabGrq41SmfULrurA72va16i1wzx5VtMcscaEx9SASoNz22vz8BtUpgb9Wtw4I0s5DNobAsQSLka/OgLY4pGWChiWNtArG1xcX000N9avwzhkDjusAw9CLj9KsYONg8xKkBnBW9tQI0F9DtcHfwrG62SOMRx4d2KqEUkxhdBYEnNe3oL+VASMModQw2YAj0IuKdaL2vr/+f4j86xiGhgARDIyKFABVcxAsNSbAVjQYGSJCSyu3fOVCGaSwzHM0liDqALCwsOVASEjtcBQD43JH5aG9W34lGqhi4ALFRe9ywJBAG5Oh28KtYSFs0rFSt3BW9tR1ca8ieYIqxhsOVVHMTFlMvZGS4DuTza17Ac6Az4MWrjst5cxrvsa+cRj0jIDNYkXAsSbeOgrFLSSyR/RNGiHOxYpdjYhVUKx5m5JttbW+n1PDIZ7pZQEAzMuYHtXsAHBv5/z5AX34jGFzF7DTkeZIGlr6kH8qrDj0fZvAagjfbcVgT8PkuGzF3Z0ubBURVzEdnNe1yb6kkkctr2Iw7sYg5LBWzNkAVSRqhbMxIUEXsCbm3pQFxuMRC/aJIJGiudQbEaDx0qsvF4lLAsSV3AVjra9tBv5VHxq4t2MT3r2BgVe9mse1e3jrrrWTDgWbrCzyRgu1gpQXGljcAkX9QfSgMiTisakgtqLXGVja4BsbDexFUPFoxa7EEgNbK1wDqLi2h8qwsQj5pLLiAGJ/Z9SB3QuhZr8r303q9hopTIzWyA9XcOA5Nl1AKvpYm1yDr+oGY2NQC99CUH77BV08yf5+FfI4jGXKZu0DYix38L2teo+TCOcxyuzNLCSTkACJIrjLZu6AG31JJ8dLsc7x5wMPK5LMw/ZAa+Zk287fKgMzEcQjjC5nAzd0bk+NgNTX1Fi1YXDb+o/nWBhsK0IV2QySWfNky6F36xguYjQE29AKt4vCyYpgCrQooJuShdmNrWCkgKBfc3JI8KAmaUpQClKUApSlAKUpQClKUApSqFgLXO+g8zv/AENAVpSlAKVQm1VoBSlKAUpSgFKUoBSlKAUpSgFKUoBSlKAUqgNVoD4nmCKzMbKoLE+AAuT+VVRwwBBuDqCNiDsa1Ppz0wjw0fVh1JkDh7K0pRQhvdEYanzIG9adwvpri8PBJHEI5Y4ZJIusZHBXLGGQFOsugeTNEl8wLi3MCq87iEJbsvf/AISUco6/SsLhEEiRDrpM8h1Y6AAn4VAFrDb9aza3oiY+M4jHCAZZFQHQFja58K550r9okbPD1GciKVGzWUK5YfRKO1cB1LEFsoK3I01ro2JwyyIUdQysLEEXFcQm4BiPeZIIY3LxNhSXTIwUYbDvCGUFxctnDWNrWI1NhVa4lOK7K/tP35E44OncO9oGGnbImcvcAKuSW9xcWeFnT17WnOpninFkwyZ5A2TmwUsF+9bYedab7LIjfEmWJY5wyhwFVGI17ZUABSbAEAC5W5AvYb66ggggEHQg7W53rbScpQzLiYeEznHTD2hRyBEgLkIyyvIVyrZHAHeIa3WlVLWyhtL71snDfaBhZ5miBdCoBzOoRSTayi5zZiGBsQNNa5njeEyzviDhsKzwok0Sm4yFGxgxV9Tfa6ZQCdjtetu9nPDzLNNijEAGkxGVmEec9ZIroDkJ7i5hmJv27DQVVp1arqYa0edei4PxJNLB0OlKhel0s0WFeaCTI8ILm4BVlHfzDwAu2munnV5vCyayVxOJWJGd2CqoJJPICrtcd6QdKcVK8eGxDAIzkkwxg5kMgjwzjNLldXuWsLlStiLkW6P0b6Tx4uJT1sZk7QKqbXsxAdVOuVgAw30I1NaKVxCq+yScWibpSlWCIpSlAKUpQClKi+OcbGE6tnUmNmyMwuShIuptzGhB+VYbxqxxJSvmWQKpJ2AJPoNTUVxPpRBCqnP1jSW6tEsWe+i+gJ5mvrjXBDikymeSIW1VCtj437NyPnbyrG93GcGhcL9o3UOxvE8M8jmNevQNCzK02VzayrlFiAWsxAFya27ohxqbGGWWTIEUqsaxsHQhkWTPnsCxyuvgN9K5pxHofOmKfDquZ2zmI3AurXGfwX6OKPTkVPjXQOhfDcXgx1M0SmJizBkYHqyxvlsbEqBZRppbw2qUfmb2JcNfMnJLBl9K+icWIgcpFGsoswcrvlYMwYKRe4BX51oXR32fYieDrI5ljVhMvaD3kEsSRSMxU2IumZbjRrnWuvugIIOx0NUhiCKFUAKoAAGwA0ArfOjCb1RFSwjD4MZuqCzqBIvZLAgh7bMOYvzBA1vWfSlbVoRFY+D4ekWbIti7F2PNmJuST/8AbVkUrILXuqdZ1mUZ7Zc3Mi97Hx1FfckYYEHYgg+h3r6rFwHEUmDFDfI7Rn7ymxrAL8MCooVVCqosABYAeAAq1hMAkRcouXrGzsBtmtYm3ImwvWRSs4AqF6V4KbEQGGEAGTRpGIAQAg3tY5iTysRvepqlYaysA4/x7oHNhuqeSSOdGaYFTG+RHxDhnNhKGN9gb2Hhc3PRejvRGDBRqqRoWBY58ig9pi1l3ygXsAOQG9S+Iw6yKVdQVO4P5j9auVqhQhB5iiTlk1bpZxzE4KRHijEySK94jcENGjSHIygkllUgLY3I5Vqv+cJ8RjUzIqx4ezmMO56wlRcq/V5Sy9YoCMVOYFd9anOmHB8djmyxKkccefIzyZWzsjIsylAxVkLXXTx2JBXUODdE8RisdOC6wtZ0ntqCjoImGQRrmYsGluWCliGyixzVqrrfMxDh7/gksYOzUqMwOAbCwsBLLPlBKhypOg7oOW+u2pNWcD0vws0TSLOoCd9SRmTwDLvfkLb8qu57yGCZpUZwDjIxcRlVbIXZU1uSF0JNtjmB0qTrKedTAJrl/tJ4q0zRhImCRkqWmgDxkuyDOElW3ZCt2iL2LWte9dQrHx3D450ySxrItwcrAMLjY2NQqQ34uJlPBwbhyRfRzyQhgHxOIaK1kVY2iaPDrlI6tiJQw01OQG66V3bhnFY8TGHiYMOfiD4MORqB6J9D48OpeSFGmzsQ7KpZVU5UsxGmgzfiraFQDYCtVvSlTWr/AESk0zF/yanX9fbt5BGPJcxY/mT+lZdKVZIClab026YLw/EYdmfskMJUFz2CVCsQNje9ibXsR41InpnG80cEUUzSSXIzxSwrlFs7ZpUBIAIvYHceNa/mRTw3qZwzYa03pT0yXDywuhcxxu6TERy5NwhXrMuTMGuBr3hato4jgeuTKJZIz9aM5T/KuIdKeAnDYl4M0kgYoczdbrclgdc1/pJFbsg2MTaVrrylFdklFI66nTPDM4jV2aQkARiOQPqLi6soygjW5sLa1OVzH2VyIJirxskyQRxAPm/1by5smYki6tG5G1y1tjXTqlRnKccyMSWDR+lnSrFQMsRRcP1hcLib50GWORwTmQhBmUZiwOVcx2GYaVw/jeNw0csUUhV2lSOxERkaT3cTTlCy5GUDumwL3QgjXN0Hp/wyTFpFh4gczlyzaWVCjRvmJBFmEhFrXPLUVreK9nD4ZonEsksQaNpguVWGWMwZlAXQCIlbpY2AvsGFWtCs570Hpj7/ANx9iSxg37o/ipZYEeVVBZVIsbkgi4ZtAATvYbVXivH4sKV64lFbZ8pK3G4JF7G2uv8AjWfGgUAKAAAAANgBsBWv+0GWJeHTmYgKFBFxcFgQUFhqQSLG3K9XnlLQhzInjPtBgabDJDiY2jMiGVwwsBfRSfS7HyA863WKUOoZWDKwBBBBBB1BBG4rgUuKYyYeVM0Tk4mYO8qwgrJiBKYUnYqsgG3MXlOmjCun+z3hb+7rM88l3eVuqVvoQetkvkHNSblbaWI33qpQrzqSaax49cfslJJI3GlRHH+kHueRmhd0dhGCliwdiAi5TYdom17+tahxX2oJKIepSVVbJM+iZjDmAupV8tiQVJzDXs7m1WZVYx0bIpNnRqxIeGok0koFmlCK3nkzWPrY2+Qr74fizLEjmN4ywvkkADr5MASAfnWRWwwRnSDjkeEhZpGNyDlVbF2NtlHj57VwrijIYlMTIj9hZLB3F/dAQ8JjUsIzosgy6SZWvtf0OUB5Cta6SdFUnlw7pGoIlHWWAGZO8SSN9V/iNVa9F1GpZ4E4tIjOg/HFQvAsJ6sMmSWJGMRvDESvZXs2Nx4eNta3mvmOIKLKAB4AAD8hX1W6lB04KDecJIi3kUpSthgUpSgFY+OgZ0KpKY2PxAKxHyYWrIpQHEumXCHjcx4jPIzDEsspEozyM0IhbMDlyiG6EE9kK21xeU9nuJOExBM8MiJLdVkkEoysz5m1fkQIlJ+sl/GujcV4IuIkhZ9VhYvl+sbALfyB1qSZQRYi9VIW+7JtPm358fUnvaFajJeBI+LGIftFECIvJTdiW9dQB4a/KTApVprJAx58BG7K7IpZDdWt2gfJt/lVviPE1gAuCzNoiL3mPO3gBzJ0FZM0wRWZjZVBYnwAFyfyrT5FkZvedS7DWInTq91jW+iuN77FiwOlivK2ptGNjSyv8paJe76L+xxNtOG+zPmxE0vel6sfUit+sjDMfVQtYGIkjQ5TPOXPwrNiHf1yqxIHmRaqLi/eCVjYqi6SMLhs1v2Yv3WFxmO40A11Gbh8Msa5UUKPLmfEncnzOtfP6207uUt6pUlnuTxjy/BdVOPJFnDcYxKEWjeVOYmMSPb7LIbn0ZdfEVOxdTi1VygfIT2XGqPbUMp2YA/kbjQ3MbWLJj1w8glzqLWWVbgFo/G290vmHlmHOu3snb1V1VRuNYvTPNPr3o1VaKxmJNce4ImLhKNoRqjjdW5H08RzqRXbWq0r3WNclLJqntE4p1eG6uONpZ3ZGiRLZlZXDCXUEWUgGxGu2165pHw6eN0gOGKM64WNYwEGiYjrnzLI2XLIXl0ubZUBvqR3XKL3tr41HcU4Is8kMmzwuGB8V+JT/P1qtXt41dX0Jxlgwei3Ap8MgEuJLDW0VgVjBJKorntEKCFGw02rYKUqzFKKwiLeRSlKyYFKUoBSlKAUpSgFKUoBSvmWUKCzEAAXJJAAHMknao//ACm8mkEeYf2j3WP8PxP8gAfrUBJVhT8ZiQ5c+ZvqIGkf5ogJHzFYWMijQXxWJzX2S/VofIRqcz+jFq+U40FXLBhmyjbMBCn7pGf+Cq9e6o26zVmo/VklFy4FnpFjpJMMyrA6ByiFpMgFndVPYDFiCDYg20NY+DxnWA3GV10dOan15qdw3MfMD54vicRJE1zGAtnyKrMSUIcLnZueW2iiqTYcSBZI2s1ro+4KnXKw+JTobfMWNeC29e0LypB0pZSTWddH+GXaMHBajEYM5s8ZCvzB7r22Dgc+QYajzGlWRxCRmMaw5XUAsXIyANcAgqbvfKdNNtctX8NjszZHGST6pN7jmyH4l/UcwK+Iv9Jk/wB3D/3T159ZSe8uC080vFf3A3fQxOJ4DsBpJHezxXFyiWMiqwyKbEWY97NWaOEw5cvURgEWICINDodhXzxv/R5fJSfmO0P1FX8diOrR3tfKCQPE/CPmbD51nfm4xSfN+wwjK4JxpvdoTJDNrGvbCiQGygXshLi++qipbC8Qjl7kitbcA6j1XcfOoDhuJngijj+ikCKq/FGdABuMwP5Cr83FYJLe8QMhGzsuYL5iWO+T1OWvqFttW0r4UKiz109cHOlTkuRsFKi4IXChoJxKnJZGzg+SzLdvm2ersXFhcJKpic6ANbKx8EcdlvTRvIV1DWZ9KUoBSlKAUpSgFKUoBSlKAVbxMuRGYC5UE28bC9quVRhcUBruNx8MEC4rGzAqchUHSNWbVAiHdvttqNT2ReqScSmnFwwiRtRkKu5HImTVV0+qD5NUB7QsIZejsot2oFS/rDIqP+itXD+jnTXFYA/Qy9jnE/aQ/h+E+YtVS9sry5oP/wAlRRkuXf8AR8vLxRmNSEJdtHoyHCKhJA7R3Yksx9Xa7H5mrtaP0Z9rOGxVkm/8vKdO0foyfKTl6Nb1Nbm05LKqI0jMCwC5O6MoJuzAW7Qr5fcWF5Cv8qtCW++/XP0fM6cakHHKehdqPjf3c5W0iY9huSEnWNjyFz2Ttrl0sLyC4PENtCi/fkt+iI386+m4NiGBu0IuDpldwfI6rp8quUth38tHT06tL3IOtDvLOIwyyCzqCN/Q+IO4PmNaweHQFZ5u2zALEozEEi2drZrXPfG9z50gwrKSqM0TJ3om+kQX2K3IOQ8irAeQIICDCTqXPWRXdsxOR/BVAtn5BRzrmzpypb1Kbw+GHnTVf2hsznDRc42foHH1gE/fIT+9VFb3hww/ZIcyn+0bkw+wu4PxGx2AzVbhef8AbOZbG4UgLGCNjkG/4i1ZGCwc0wdlljAV2UK0bHa1u0rj+RqxZ2lS6bp0NZLL7tNFpnn5EZyUdZF6lUbB4ld4Y3+5IQf3XQD+KrAxqhXZ/o+rJV85UZSADqwJW1iDe/Otdzs26tVmrBpcOT18DMakZcGVOCGbMhMb/WQ5SfvDuv6MDVyXjZiRvelSSEDtPYCw+3G2jD7pv9mtM437TI0uuGXrW+u11jHp8T/oPOtE4jxSfGuBLIXLEKq7KCxsMqDQb77+deh2PT2hSa7WIdz18ly+3iX6eyaleO/Jbq73+Ofod9g+jaHq5C0UxNla7ZR1bOGRj2gOyBlNxrpa1qlqjeqAxEKDaOJz6axov6Zqkq94ecFKUoBSlKAUpSgFKUoBSlKAgMZw3r8PjcMf9YJAL+EqZgf+YX/KvJ7KQbEWI0I8+dev5TkxSHlMhT8SHOn8LSflXmL2i8I914piowLL1hkX7snbH5ZrfKr9lLtOJqqrTJrldZ9gHEZGxksTSMUWBmVSSQpMkd8oO19Nq5NXSPYHLbirD60Eg/Joz/Q1auoKVNtrga6b7R6IpSlcYsmDxPhQmAN8si3yOBcrfcEfEpsLrz8iARCxSkMY5FyyLqRuCNg6Hmp/MbGtorE4lwxZ1ANwy6o47yHxH8iDoRoa4m1dkU76GVpNcH7Pp6fY3Uqrg+hEVl9HO7N/vW/VEP8AWtO6W9KpeH5UbD5pGvlk2hYDmDq1/FNCPEixMx7L+JvicJJJIQXaZ72AA0SMAADyri/D+z7i2uZSqxxo1919i7cUpOgq2OznGeupuFcH9pkzHiWIQsxQNGwW5ygmGK5C7X867xXA/aQb8VxPrH/7MVeruktzxLfw/FSu9Vyfsa1U30KwPXcQwyW06wOfSO8h/wC23zqErf8A2O8OzYqWc92GPKD9qQ7/ACVG/eqnRjvTSPX7VrfKtKkumPPQ6jgu1iJ2+r1cP7qmQn/qgfKpGo/gafQhjvKWlP4yWAPopUfKpCusfMhSlKAUpSgFKUoBSlKAUpSgMDjSfRZwLtCRKLb9nvgeqFl+dce/8QPBO3hsYgusi9SxG1xd4z8wX/IV3A1pfSno575wzE4O15IdYb79ntwW/D9HfyattGe5NSIyWVg8x1uvsbxXV8Zw9z3xIn5xsR+oFaURUv0R4j7vj8LLySaMn7uYBv4Sa7NVb0GuhWjoz1zWie2PGzYfh6TwSFJIJ4nDDkDmQgjYg5gCDoa3utU9qeC67g+LUC5WPrP+Wyv/AHa4kMbyyWnwI/2c+1KLiaiKS0WKUap8Mlt2jv8Aqu48xrW914yhmZGDIxVlIKsCQQRsQRqDXfPZj7WfekWHGELKDlWbQLIeQbkr+ex8jobFzQVLtLgYpb1TRLONfA6Hxng0WMhaKZMyt+ankynkw8aiug/RluHwyxM4cGVnRhoShVAMw5NdTtpWx0qnhZyblVmoOnnR646g1566czZuJYo/7Uj90Kv92vQteauNYnrcTO9755ZWHoXYj9LVWun2Uj0Pw3DNxKXdH3Rh12HoNwsw8KQWs+Ofw1yv2b/KFWeuWcE4UcXiYoF3lYKT4Lu7fJQx+Vd/w0KmcKotHhkCKOQdgNPwxhR/xDWu1jxkW/iS50hQX1fovck1FhVaUq8ePFKUoBSlKAUpSgFKUoBSlKAVG4/6KVJvhNopPRj9Gx+65t6O3hUlVvEQCRGRhdWBUjxBFjQHmz2wdFfceIsyraLE3mTwDE/Sr8mN/RhWjV6W6cdFzxPh8kBscVhjmjY7sQOyfSRNDyDfdrzUykEgixGhB3B5g12LWpvww+KK9SOHk9cdEeLe94DDT85IkLfetZx+8DWdxHBiaGSJtpEZD6MpU/zrmPsA6RCTCy4Rj2oG6xB/s3OtvR7/ALwrq9cqpDck4m9PKyeM8RAY3ZG7yEqfUGx/UVMcCH0bfe/oKlfa3wX3Xi2IFrLMROv/ABNW/jD1FcB7jfe/oKs7RlvWql9DrfDyxfpdJeh1foH7S2hy4fFEtHoqS6lk5BX5svIHcc7jbrtefOg3C/eeIYdCLqG6xvux9vX1IUfOvQdcu3lKUdTftyhRo3OKSxlZa5Z6GFxvHdRhppb26uN3+YUkfrXmsV2v2t8U6rAdWD2p3VPwr23P8IH4q5DwbhL4vERwR96Q2vyUbs58gLn9Odabl70lFHV+H4xo0KlxPRey19zffZTwkRRzY6RSQoMcQ5m3fK+ZayDzDDnXTOGYUxxgNbOxLuRzdjdreQOg8gKj8Fw9FMWHjFocIFJ83t9GpPMgHrD5lD41N1bhHcikeYu7mVzWlVlz9OQpSlTKopSlAKUpQClKUApSlAKUpQClKUBHcTQxsJ1FygtIBu0W505sveH4h8VcV9tfQcRSe/4cAwzkdbl1CyHaTT4X8frfervdQmJwKANhpkD4fEZlUHZS1y0R8AdSp5G40st9lKo6ct5GJLKweY+iPSiThuLTERAErdWQkgOh7ykj5H1ArpsX/iLPxcPHym/xjrQvaD0Gk4ViShu0L3MMn1l+qftrsfkedatXWdKnW7ZX3pR0N19o/T+Li/UuMK0MkWZS2cOGQ627o2Oo9TUNwHuN97+gqDqc4D3G+9/QVR2jBQtt1d6O98PPN8n0fobz0D6URcPmkllikcsgRcmTQFsz3zMPqpt51vH+enD/APpp/wDpf/OuQ0rz8a8orCPY3Oxre4qOrUzl9f0bL076YDiMyMqskcSkKrWvcm7sbEjko+Vbz7P+jhwGG94kS+IxFljQ6EKdUTyJtnbwA+ya132bdCxO3veIAEERugbQSMu7G/wKR8yPAG/U8Ahlfr2Fha0Sm4IQ7uQdmaw8woA0JarVGDb+ZLieb2rdU6cFZW/+MeL733eHPr9DJ4fg+qQLfMxuzNa2ZjqzW5a8uQsOVZNKVaPOilKUApSlAKUpQClKUApSlAKUpQClKUAq1icMsiFHF1bQj/AjUHmCNRV2lAa3xfg0eNhbBYwZswvHJoC1tnU2ssq8xsRc2sSB506adCp+Fz9XKLo1zHKB2ZF/ow5ry9LE+qMZg1lXK1/EEGxUjZlPIjxqG4nw6PFxnCY6MOH7j2sHIGjKR+zlGunqRcXA30K7pPoQlHePJ9TnAe433v6Cprp/7LZ+GMXW8uGO0oGqeCyAbH7Wx8tqheA9xvvf0FbdozjO2zHvR1/h5bt8s9z9CTrcegXQFscwllBXDKd9QZSN1U/V8W+Q1uRI9C/Ze0tpsYCkW4iN1Zx4vzRfLc87c+jonvACIMmGUAadnrQNAqAd2Lz+LYdnU8Wjb/7SO5tXbaw6Ns/rL8fnyEEKz5VRQuGisFAAAkK90Af2S2/ER9UdqYqiKAAALAaADkKrV48eKUpQClKUApSlAKUpQClKUApSlAKUpQClKUAq3DOri6kEXIv5gkEfIgivnFwl0KrIyE/EuW4/eBFat0U4DNFJ1kozK+ZluxujE6sU2uw5jUfnWTBt9WsThlkUq6hlO4P6HyIOoO4rWOJ9MzFierVLhgqjrA0QVyxBa7C5WxH5VsHEuJLh4+sfugqGI5ZiBmt4XP5UwMmM7tACst5YbEZyMzKLaiVfjX7YH3hu1Q+B6G8NwUhxUcKAyEFACXUMecMYv2j9kHytWx8O4kmITOlylyAxFs1tCRfW19L+VR3DsZhWm+iUda+bMANUy9/MPg7Vr27x113rBJSa4GQMI+I1mGWPcQ6HN4GUjQ/cGniW5SdRXGekceE0kDaqWWwuGI3UHkdt/GrnF+ImHDNKCgKgNZibH7II5nYHxtTBjJIk1Y99TOEzAsylwB9UEAn82H6+FQnRXpC+KDl43F3NiB2FFhZM3M73051g4foe64sS5sqOXJWJmTIN1F9CQba2trWcGMm4UqgFVrBkUpSgFKUoBSlKAUpSgFKUoBSlKAUpSgFKUoDFl4bG8mdkDNlyagEZb3IsfE/yrE450fjxMRUgBgpEZu1lPI5QbVK0oCO4dwRcPGY43cA/avlPMrmBtffwqL4d0PEWJeUSyfCVOftEm5kz6doE23rZaVnJjBC8c6MJijmYnOCtrs2UKCCyhdtRfXepLDYCOJQiIFUG4AGgPiPCsilYyZLOHwix5sotnYufvG1z+lXqUoBSlKAUpSgFKUoBSlKAUpSgFKUoBSlKAUpSgFKUoBSlKAUpSgFKUoBS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684" name="AutoShape 4" descr="data:image/jpeg;base64,/9j/4AAQSkZJRgABAQAAAQABAAD/2wCEAAkGBhQQEBQUExAVFRUTGRcVFxYYGBQXGRgYGhkYGBUXGRYYGyceGRwlGhcYHy8gJScpLCwsHB8xNTAqNyYrLCkBCQoKDgwOGg8PGiwkHyQ1KSw0LTUyKSwvLCovLywsKiwsLCwpLSwsKiosLCosKiwsMCwsLywsLCwpLCkpLCksLv/AABEIAPUAzgMBIgACEQEDEQH/xAAcAAEAAQUBAQAAAAAAAAAAAAAABQEDBAYHCAL/xABJEAACAQIEAgcEBwUDCgcAAAABAgMAEQQSITEFQQYTIjJRYXEHFEKBI1JicoKRoTOSorHBU8LRFRc0Q2Nzg5OjsggkVLPS8PH/xAAbAQEAAgMBAQAAAAAAAAAAAAAAAgQBAwUGB//EADARAAIBAwEFBgcAAwEAAAAAAAABAgMEESEFEjFBYSJRgZGxwQYTcaHR4fAyQvEU/9oADAMBAAIRAxEAPwDssvF4lLAsSV0ICs2tr20G/lVZOKxqSpbUWuLMbXANjYaGxGlR8qOC9kxOpY2QwKD6Etf56fKruJLljZMSPumHL6jM16AzG4nGEDlsqsSouCCTciwUi52J221pHxONr2bRQWJIZVAG92YAVjRK5tK8RzKXyoChZVawF9cubs30Ol7a19ysZlZGgdRYHtdXqQQQtgx8OelAXoOJxv3XvpfYgW8bkVlVGYzFSujIkDhmBUM5jCrfTMbOSbb2A18t6+3xToMqYeRyoyqSYwpsLAli1wPlfyoC4eLxWXtd5Q4FmJynYkAabGrq41SmfULrurA72va16i1wzx5VtMcscaEx9SASoNz22vz8BtUpgb9Wtw4I0s5DNobAsQSLka/OgLY4pGWChiWNtArG1xcX000N9avwzhkDjusAw9CLj9KsYONg8xKkBnBW9tQI0F9DtcHfwrG62SOMRx4d2KqEUkxhdBYEnNe3oL+VASMModQw2YAj0IuKdaL2vr/+f4j86xiGhgARDIyKFABVcxAsNSbAVjQYGSJCSyu3fOVCGaSwzHM0liDqALCwsOVASEjtcBQD43JH5aG9W34lGqhi4ALFRe9ywJBAG5Oh28KtYSFs0rFSt3BW9tR1ca8ieYIqxhsOVVHMTFlMvZGS4DuTza17Ac6Az4MWrjst5cxrvsa+cRj0jIDNYkXAsSbeOgrFLSSyR/RNGiHOxYpdjYhVUKx5m5JttbW+n1PDIZ7pZQEAzMuYHtXsAHBv5/z5AX34jGFzF7DTkeZIGlr6kH8qrDj0fZvAagjfbcVgT8PkuGzF3Z0ubBURVzEdnNe1yb6kkkctr2Iw7sYg5LBWzNkAVSRqhbMxIUEXsCbm3pQFxuMRC/aJIJGiudQbEaDx0qsvF4lLAsSV3AVjra9tBv5VHxq4t2MT3r2BgVe9mse1e3jrrrWTDgWbrCzyRgu1gpQXGljcAkX9QfSgMiTisakgtqLXGVja4BsbDexFUPFoxa7EEgNbK1wDqLi2h8qwsQj5pLLiAGJ/Z9SB3QuhZr8r303q9hopTIzWyA9XcOA5Nl1AKvpYm1yDr+oGY2NQC99CUH77BV08yf5+FfI4jGXKZu0DYix38L2teo+TCOcxyuzNLCSTkACJIrjLZu6AG31JJ8dLsc7x5wMPK5LMw/ZAa+Zk287fKgMzEcQjjC5nAzd0bk+NgNTX1Fi1YXDb+o/nWBhsK0IV2QySWfNky6F36xguYjQE29AKt4vCyYpgCrQooJuShdmNrWCkgKBfc3JI8KAmaUpQClKUApSlAKUpQClKUApSqFgLXO+g8zv/AENAVpSlAKVQm1VoBSlKAUpSgFKUoBSlKAUpSgFKUoBSlKAUqgNVoD4nmCKzMbKoLE+AAuT+VVRwwBBuDqCNiDsa1Ppz0wjw0fVh1JkDh7K0pRQhvdEYanzIG9adwvpri8PBJHEI5Y4ZJIusZHBXLGGQFOsugeTNEl8wLi3MCq87iEJbsvf/AISUco6/SsLhEEiRDrpM8h1Y6AAn4VAFrDb9aza3oiY+M4jHCAZZFQHQFja58K550r9okbPD1GciKVGzWUK5YfRKO1cB1LEFsoK3I01ro2JwyyIUdQysLEEXFcQm4BiPeZIIY3LxNhSXTIwUYbDvCGUFxctnDWNrWI1NhVa4lOK7K/tP35E44OncO9oGGnbImcvcAKuSW9xcWeFnT17WnOpninFkwyZ5A2TmwUsF+9bYedab7LIjfEmWJY5wyhwFVGI17ZUABSbAEAC5W5AvYb66ggggEHQg7W53rbScpQzLiYeEznHTD2hRyBEgLkIyyvIVyrZHAHeIa3WlVLWyhtL71snDfaBhZ5miBdCoBzOoRSTayi5zZiGBsQNNa5njeEyzviDhsKzwok0Sm4yFGxgxV9Tfa6ZQCdjtetu9nPDzLNNijEAGkxGVmEec9ZIroDkJ7i5hmJv27DQVVp1arqYa0edei4PxJNLB0OlKhel0s0WFeaCTI8ILm4BVlHfzDwAu2munnV5vCyayVxOJWJGd2CqoJJPICrtcd6QdKcVK8eGxDAIzkkwxg5kMgjwzjNLldXuWsLlStiLkW6P0b6Tx4uJT1sZk7QKqbXsxAdVOuVgAw30I1NaKVxCq+yScWibpSlWCIpSlAKUpQClKi+OcbGE6tnUmNmyMwuShIuptzGhB+VYbxqxxJSvmWQKpJ2AJPoNTUVxPpRBCqnP1jSW6tEsWe+i+gJ5mvrjXBDikymeSIW1VCtj437NyPnbyrG93GcGhcL9o3UOxvE8M8jmNevQNCzK02VzayrlFiAWsxAFya27ohxqbGGWWTIEUqsaxsHQhkWTPnsCxyuvgN9K5pxHofOmKfDquZ2zmI3AurXGfwX6OKPTkVPjXQOhfDcXgx1M0SmJizBkYHqyxvlsbEqBZRppbw2qUfmb2JcNfMnJLBl9K+icWIgcpFGsoswcrvlYMwYKRe4BX51oXR32fYieDrI5ljVhMvaD3kEsSRSMxU2IumZbjRrnWuvugIIOx0NUhiCKFUAKoAAGwA0ArfOjCb1RFSwjD4MZuqCzqBIvZLAgh7bMOYvzBA1vWfSlbVoRFY+D4ekWbIti7F2PNmJuST/8AbVkUrILXuqdZ1mUZ7Zc3Mi97Hx1FfckYYEHYgg+h3r6rFwHEUmDFDfI7Rn7ymxrAL8MCooVVCqosABYAeAAq1hMAkRcouXrGzsBtmtYm3ImwvWRSs4AqF6V4KbEQGGEAGTRpGIAQAg3tY5iTysRvepqlYaysA4/x7oHNhuqeSSOdGaYFTG+RHxDhnNhKGN9gb2Hhc3PRejvRGDBRqqRoWBY58ig9pi1l3ygXsAOQG9S+Iw6yKVdQVO4P5j9auVqhQhB5iiTlk1bpZxzE4KRHijEySK94jcENGjSHIygkllUgLY3I5Vqv+cJ8RjUzIqx4ezmMO56wlRcq/V5Sy9YoCMVOYFd9anOmHB8djmyxKkccefIzyZWzsjIsylAxVkLXXTx2JBXUODdE8RisdOC6wtZ0ntqCjoImGQRrmYsGluWCliGyixzVqrrfMxDh7/gksYOzUqMwOAbCwsBLLPlBKhypOg7oOW+u2pNWcD0vws0TSLOoCd9SRmTwDLvfkLb8qu57yGCZpUZwDjIxcRlVbIXZU1uSF0JNtjmB0qTrKedTAJrl/tJ4q0zRhImCRkqWmgDxkuyDOElW3ZCt2iL2LWte9dQrHx3D450ySxrItwcrAMLjY2NQqQ34uJlPBwbhyRfRzyQhgHxOIaK1kVY2iaPDrlI6tiJQw01OQG66V3bhnFY8TGHiYMOfiD4MORqB6J9D48OpeSFGmzsQ7KpZVU5UsxGmgzfiraFQDYCtVvSlTWr/AESk0zF/yanX9fbt5BGPJcxY/mT+lZdKVZIClab026YLw/EYdmfskMJUFz2CVCsQNje9ibXsR41InpnG80cEUUzSSXIzxSwrlFs7ZpUBIAIvYHceNa/mRTw3qZwzYa03pT0yXDywuhcxxu6TERy5NwhXrMuTMGuBr3hato4jgeuTKJZIz9aM5T/KuIdKeAnDYl4M0kgYoczdbrclgdc1/pJFbsg2MTaVrrylFdklFI66nTPDM4jV2aQkARiOQPqLi6soygjW5sLa1OVzH2VyIJirxskyQRxAPm/1by5smYki6tG5G1y1tjXTqlRnKccyMSWDR+lnSrFQMsRRcP1hcLib50GWORwTmQhBmUZiwOVcx2GYaVw/jeNw0csUUhV2lSOxERkaT3cTTlCy5GUDumwL3QgjXN0Hp/wyTFpFh4gczlyzaWVCjRvmJBFmEhFrXPLUVreK9nD4ZonEsksQaNpguVWGWMwZlAXQCIlbpY2AvsGFWtCs570Hpj7/ANx9iSxg37o/ipZYEeVVBZVIsbkgi4ZtAATvYbVXivH4sKV64lFbZ8pK3G4JF7G2uv8AjWfGgUAKAAAAANgBsBWv+0GWJeHTmYgKFBFxcFgQUFhqQSLG3K9XnlLQhzInjPtBgabDJDiY2jMiGVwwsBfRSfS7HyA863WKUOoZWDKwBBBBBB1BBG4rgUuKYyYeVM0Tk4mYO8qwgrJiBKYUnYqsgG3MXlOmjCun+z3hb+7rM88l3eVuqVvoQetkvkHNSblbaWI33qpQrzqSaax49cfslJJI3GlRHH+kHueRmhd0dhGCliwdiAi5TYdom17+tahxX2oJKIepSVVbJM+iZjDmAupV8tiQVJzDXs7m1WZVYx0bIpNnRqxIeGok0koFmlCK3nkzWPrY2+Qr74fizLEjmN4ywvkkADr5MASAfnWRWwwRnSDjkeEhZpGNyDlVbF2NtlHj57VwrijIYlMTIj9hZLB3F/dAQ8JjUsIzosgy6SZWvtf0OUB5Cta6SdFUnlw7pGoIlHWWAGZO8SSN9V/iNVa9F1GpZ4E4tIjOg/HFQvAsJ6sMmSWJGMRvDESvZXs2Nx4eNta3mvmOIKLKAB4AAD8hX1W6lB04KDecJIi3kUpSthgUpSgFY+OgZ0KpKY2PxAKxHyYWrIpQHEumXCHjcx4jPIzDEsspEozyM0IhbMDlyiG6EE9kK21xeU9nuJOExBM8MiJLdVkkEoysz5m1fkQIlJ+sl/GujcV4IuIkhZ9VhYvl+sbALfyB1qSZQRYi9VIW+7JtPm358fUnvaFajJeBI+LGIftFECIvJTdiW9dQB4a/KTApVprJAx58BG7K7IpZDdWt2gfJt/lVviPE1gAuCzNoiL3mPO3gBzJ0FZM0wRWZjZVBYnwAFyfyrT5FkZvedS7DWInTq91jW+iuN77FiwOlivK2ptGNjSyv8paJe76L+xxNtOG+zPmxE0vel6sfUit+sjDMfVQtYGIkjQ5TPOXPwrNiHf1yqxIHmRaqLi/eCVjYqi6SMLhs1v2Yv3WFxmO40A11Gbh8Msa5UUKPLmfEncnzOtfP6207uUt6pUlnuTxjy/BdVOPJFnDcYxKEWjeVOYmMSPb7LIbn0ZdfEVOxdTi1VygfIT2XGqPbUMp2YA/kbjQ3MbWLJj1w8glzqLWWVbgFo/G290vmHlmHOu3snb1V1VRuNYvTPNPr3o1VaKxmJNce4ImLhKNoRqjjdW5H08RzqRXbWq0r3WNclLJqntE4p1eG6uONpZ3ZGiRLZlZXDCXUEWUgGxGu2165pHw6eN0gOGKM64WNYwEGiYjrnzLI2XLIXl0ubZUBvqR3XKL3tr41HcU4Is8kMmzwuGB8V+JT/P1qtXt41dX0Jxlgwei3Ap8MgEuJLDW0VgVjBJKorntEKCFGw02rYKUqzFKKwiLeRSlKyYFKUoBSlKAUpSgFKUoBSvmWUKCzEAAXJJAAHMknao//ACm8mkEeYf2j3WP8PxP8gAfrUBJVhT8ZiQ5c+ZvqIGkf5ogJHzFYWMijQXxWJzX2S/VofIRqcz+jFq+U40FXLBhmyjbMBCn7pGf+Cq9e6o26zVmo/VklFy4FnpFjpJMMyrA6ByiFpMgFndVPYDFiCDYg20NY+DxnWA3GV10dOan15qdw3MfMD54vicRJE1zGAtnyKrMSUIcLnZueW2iiqTYcSBZI2s1ro+4KnXKw+JTobfMWNeC29e0LypB0pZSTWddH+GXaMHBajEYM5s8ZCvzB7r22Dgc+QYajzGlWRxCRmMaw5XUAsXIyANcAgqbvfKdNNtctX8NjszZHGST6pN7jmyH4l/UcwK+Iv9Jk/wB3D/3T159ZSe8uC080vFf3A3fQxOJ4DsBpJHezxXFyiWMiqwyKbEWY97NWaOEw5cvURgEWICINDodhXzxv/R5fJSfmO0P1FX8diOrR3tfKCQPE/CPmbD51nfm4xSfN+wwjK4JxpvdoTJDNrGvbCiQGygXshLi++qipbC8Qjl7kitbcA6j1XcfOoDhuJngijj+ikCKq/FGdABuMwP5Cr83FYJLe8QMhGzsuYL5iWO+T1OWvqFttW0r4UKiz109cHOlTkuRsFKi4IXChoJxKnJZGzg+SzLdvm2ersXFhcJKpic6ANbKx8EcdlvTRvIV1DWZ9KUoBSlKAUpSgFKUoBSlKAVbxMuRGYC5UE28bC9quVRhcUBruNx8MEC4rGzAqchUHSNWbVAiHdvttqNT2ReqScSmnFwwiRtRkKu5HImTVV0+qD5NUB7QsIZejsot2oFS/rDIqP+itXD+jnTXFYA/Qy9jnE/aQ/h+E+YtVS9sry5oP/wAlRRkuXf8AR8vLxRmNSEJdtHoyHCKhJA7R3Yksx9Xa7H5mrtaP0Z9rOGxVkm/8vKdO0foyfKTl6Nb1Nbm05LKqI0jMCwC5O6MoJuzAW7Qr5fcWF5Cv8qtCW++/XP0fM6cakHHKehdqPjf3c5W0iY9huSEnWNjyFz2Ttrl0sLyC4PENtCi/fkt+iI386+m4NiGBu0IuDpldwfI6rp8quUth38tHT06tL3IOtDvLOIwyyCzqCN/Q+IO4PmNaweHQFZ5u2zALEozEEi2drZrXPfG9z50gwrKSqM0TJ3om+kQX2K3IOQ8irAeQIICDCTqXPWRXdsxOR/BVAtn5BRzrmzpypb1Kbw+GHnTVf2hsznDRc42foHH1gE/fIT+9VFb3hww/ZIcyn+0bkw+wu4PxGx2AzVbhef8AbOZbG4UgLGCNjkG/4i1ZGCwc0wdlljAV2UK0bHa1u0rj+RqxZ2lS6bp0NZLL7tNFpnn5EZyUdZF6lUbB4ld4Y3+5IQf3XQD+KrAxqhXZ/o+rJV85UZSADqwJW1iDe/Otdzs26tVmrBpcOT18DMakZcGVOCGbMhMb/WQ5SfvDuv6MDVyXjZiRvelSSEDtPYCw+3G2jD7pv9mtM437TI0uuGXrW+u11jHp8T/oPOtE4jxSfGuBLIXLEKq7KCxsMqDQb77+deh2PT2hSa7WIdz18ly+3iX6eyaleO/Jbq73+Ofod9g+jaHq5C0UxNla7ZR1bOGRj2gOyBlNxrpa1qlqjeqAxEKDaOJz6axov6Zqkq94ecFKUoBSlKAUpSgFKUoBSlKAgMZw3r8PjcMf9YJAL+EqZgf+YX/KvJ7KQbEWI0I8+dev5TkxSHlMhT8SHOn8LSflXmL2i8I914piowLL1hkX7snbH5ZrfKr9lLtOJqqrTJrldZ9gHEZGxksTSMUWBmVSSQpMkd8oO19Nq5NXSPYHLbirD60Eg/Joz/Q1auoKVNtrga6b7R6IpSlcYsmDxPhQmAN8si3yOBcrfcEfEpsLrz8iARCxSkMY5FyyLqRuCNg6Hmp/MbGtorE4lwxZ1ANwy6o47yHxH8iDoRoa4m1dkU76GVpNcH7Pp6fY3Uqrg+hEVl9HO7N/vW/VEP8AWtO6W9KpeH5UbD5pGvlk2hYDmDq1/FNCPEixMx7L+JvicJJJIQXaZ72AA0SMAADyri/D+z7i2uZSqxxo1919i7cUpOgq2OznGeupuFcH9pkzHiWIQsxQNGwW5ygmGK5C7X867xXA/aQb8VxPrH/7MVeruktzxLfw/FSu9Vyfsa1U30KwPXcQwyW06wOfSO8h/wC23zqErf8A2O8OzYqWc92GPKD9qQ7/ACVG/eqnRjvTSPX7VrfKtKkumPPQ6jgu1iJ2+r1cP7qmQn/qgfKpGo/gafQhjvKWlP4yWAPopUfKpCusfMhSlKAUpSgFKUoBSlKAUpSgMDjSfRZwLtCRKLb9nvgeqFl+dce/8QPBO3hsYgusi9SxG1xd4z8wX/IV3A1pfSno575wzE4O15IdYb79ntwW/D9HfyattGe5NSIyWVg8x1uvsbxXV8Zw9z3xIn5xsR+oFaURUv0R4j7vj8LLySaMn7uYBv4Sa7NVb0GuhWjoz1zWie2PGzYfh6TwSFJIJ4nDDkDmQgjYg5gCDoa3utU9qeC67g+LUC5WPrP+Wyv/AHa4kMbyyWnwI/2c+1KLiaiKS0WKUap8Mlt2jv8Aqu48xrW914yhmZGDIxVlIKsCQQRsQRqDXfPZj7WfekWHGELKDlWbQLIeQbkr+ex8jobFzQVLtLgYpb1TRLONfA6Hxng0WMhaKZMyt+ankynkw8aiug/RluHwyxM4cGVnRhoShVAMw5NdTtpWx0qnhZyblVmoOnnR646g1566czZuJYo/7Uj90Kv92vQteauNYnrcTO9755ZWHoXYj9LVWun2Uj0Pw3DNxKXdH3Rh12HoNwsw8KQWs+Ofw1yv2b/KFWeuWcE4UcXiYoF3lYKT4Lu7fJQx+Vd/w0KmcKotHhkCKOQdgNPwxhR/xDWu1jxkW/iS50hQX1fovck1FhVaUq8ePFKUoBSlKAUpSgFKUoBSlKAVG4/6KVJvhNopPRj9Gx+65t6O3hUlVvEQCRGRhdWBUjxBFjQHmz2wdFfceIsyraLE3mTwDE/Sr8mN/RhWjV6W6cdFzxPh8kBscVhjmjY7sQOyfSRNDyDfdrzUykEgixGhB3B5g12LWpvww+KK9SOHk9cdEeLe94DDT85IkLfetZx+8DWdxHBiaGSJtpEZD6MpU/zrmPsA6RCTCy4Rj2oG6xB/s3OtvR7/ALwrq9cqpDck4m9PKyeM8RAY3ZG7yEqfUGx/UVMcCH0bfe/oKlfa3wX3Xi2IFrLMROv/ABNW/jD1FcB7jfe/oKs7RlvWql9DrfDyxfpdJeh1foH7S2hy4fFEtHoqS6lk5BX5svIHcc7jbrtefOg3C/eeIYdCLqG6xvux9vX1IUfOvQdcu3lKUdTftyhRo3OKSxlZa5Z6GFxvHdRhppb26uN3+YUkfrXmsV2v2t8U6rAdWD2p3VPwr23P8IH4q5DwbhL4vERwR96Q2vyUbs58gLn9Odabl70lFHV+H4xo0KlxPRey19zffZTwkRRzY6RSQoMcQ5m3fK+ZayDzDDnXTOGYUxxgNbOxLuRzdjdreQOg8gKj8Fw9FMWHjFocIFJ83t9GpPMgHrD5lD41N1bhHcikeYu7mVzWlVlz9OQpSlTKopSlAKUpQClKUApSlAKUpQClKUBHcTQxsJ1FygtIBu0W505sveH4h8VcV9tfQcRSe/4cAwzkdbl1CyHaTT4X8frfervdQmJwKANhpkD4fEZlUHZS1y0R8AdSp5G40st9lKo6ct5GJLKweY+iPSiThuLTERAErdWQkgOh7ykj5H1ArpsX/iLPxcPHym/xjrQvaD0Gk4ViShu0L3MMn1l+qftrsfkedatXWdKnW7ZX3pR0N19o/T+Li/UuMK0MkWZS2cOGQ627o2Oo9TUNwHuN97+gqDqc4D3G+9/QVR2jBQtt1d6O98PPN8n0fobz0D6URcPmkllikcsgRcmTQFsz3zMPqpt51vH+enD/APpp/wDpf/OuQ0rz8a8orCPY3Oxre4qOrUzl9f0bL076YDiMyMqskcSkKrWvcm7sbEjko+Vbz7P+jhwGG94kS+IxFljQ6EKdUTyJtnbwA+ya132bdCxO3veIAEERugbQSMu7G/wKR8yPAG/U8Ahlfr2Fha0Sm4IQ7uQdmaw8woA0JarVGDb+ZLieb2rdU6cFZW/+MeL733eHPr9DJ4fg+qQLfMxuzNa2ZjqzW5a8uQsOVZNKVaPOilKUApSlAKUpQClKUApSlAKUpQClKUAq1icMsiFHF1bQj/AjUHmCNRV2lAa3xfg0eNhbBYwZswvHJoC1tnU2ssq8xsRc2sSB506adCp+Fz9XKLo1zHKB2ZF/ow5ry9LE+qMZg1lXK1/EEGxUjZlPIjxqG4nw6PFxnCY6MOH7j2sHIGjKR+zlGunqRcXA30K7pPoQlHePJ9TnAe433v6Cprp/7LZ+GMXW8uGO0oGqeCyAbH7Wx8tqheA9xvvf0FbdozjO2zHvR1/h5bt8s9z9CTrcegXQFscwllBXDKd9QZSN1U/V8W+Q1uRI9C/Ze0tpsYCkW4iN1Zx4vzRfLc87c+jonvACIMmGUAadnrQNAqAd2Lz+LYdnU8Wjb/7SO5tXbaw6Ns/rL8fnyEEKz5VRQuGisFAAAkK90Af2S2/ER9UdqYqiKAAALAaADkKrV48eKUpQClKUApSlAKUpQClKUApSlAKUpQClKUAq3DOri6kEXIv5gkEfIgivnFwl0KrIyE/EuW4/eBFat0U4DNFJ1kozK+ZluxujE6sU2uw5jUfnWTBt9WsThlkUq6hlO4P6HyIOoO4rWOJ9MzFierVLhgqjrA0QVyxBa7C5WxH5VsHEuJLh4+sfugqGI5ZiBmt4XP5UwMmM7tACst5YbEZyMzKLaiVfjX7YH3hu1Q+B6G8NwUhxUcKAyEFACXUMecMYv2j9kHytWx8O4kmITOlylyAxFs1tCRfW19L+VR3DsZhWm+iUda+bMANUy9/MPg7Vr27x113rBJSa4GQMI+I1mGWPcQ6HN4GUjQ/cGniW5SdRXGekceE0kDaqWWwuGI3UHkdt/GrnF+ImHDNKCgKgNZibH7II5nYHxtTBjJIk1Y99TOEzAsylwB9UEAn82H6+FQnRXpC+KDl43F3NiB2FFhZM3M73051g4foe64sS5sqOXJWJmTIN1F9CQba2trWcGMm4UqgFVrBkUpSgFKUoBSlKAUpSgFKUoBSlKAUpSgFKUoDFl4bG8mdkDNlyagEZb3IsfE/yrE450fjxMRUgBgpEZu1lPI5QbVK0oCO4dwRcPGY43cA/avlPMrmBtffwqL4d0PEWJeUSyfCVOftEm5kz6doE23rZaVnJjBC8c6MJijmYnOCtrs2UKCCyhdtRfXepLDYCOJQiIFUG4AGgPiPCsilYyZLOHwix5sotnYufvG1z+lXqUoBSlKAUpSgFKUoBSlKAUpSgFKUoBSlKAUpSgFKUoBSlKAUpSgFKUoBS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1688"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956376" y="260648"/>
            <a:ext cx="973122" cy="1008112"/>
          </a:xfrm>
          <a:prstGeom prst="rect">
            <a:avLst/>
          </a:prstGeom>
          <a:noFill/>
        </p:spPr>
      </p:pic>
    </p:spTree>
    <p:extLst>
      <p:ext uri="{BB962C8B-B14F-4D97-AF65-F5344CB8AC3E}">
        <p14:creationId xmlns:p14="http://schemas.microsoft.com/office/powerpoint/2010/main" xmlns="" val="308386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47 Imagen" descr="C:\Users\USER\Documents\CAPITULOS DEL MARCO TEORICO\FOTOS DEL INDEPENDIENTE\DSC0379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21244"/>
            <a:ext cx="9036496" cy="6136756"/>
          </a:xfrm>
          <a:prstGeom prst="rect">
            <a:avLst/>
          </a:prstGeom>
          <a:noFill/>
          <a:ln>
            <a:noFill/>
          </a:ln>
        </p:spPr>
      </p:pic>
      <p:sp>
        <p:nvSpPr>
          <p:cNvPr id="20482" name="AutoShape 32"/>
          <p:cNvSpPr>
            <a:spLocks noChangeArrowheads="1"/>
          </p:cNvSpPr>
          <p:nvPr/>
        </p:nvSpPr>
        <p:spPr bwMode="auto">
          <a:xfrm>
            <a:off x="609600" y="2062163"/>
            <a:ext cx="5045075"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2048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88091" name="Rectangle 27"/>
          <p:cNvSpPr>
            <a:spLocks noChangeArrowheads="1"/>
          </p:cNvSpPr>
          <p:nvPr/>
        </p:nvSpPr>
        <p:spPr bwMode="auto">
          <a:xfrm>
            <a:off x="1306513" y="0"/>
            <a:ext cx="6578600" cy="1124744"/>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spcBef>
                <a:spcPct val="0"/>
              </a:spcBef>
              <a:defRPr/>
            </a:pPr>
            <a:r>
              <a:rPr lang="es-ES_tradnl" sz="3400" b="0" smtClean="0">
                <a:solidFill>
                  <a:srgbClr val="FFFF00"/>
                </a:solidFill>
                <a:latin typeface="Impact" pitchFamily="34" charset="0"/>
              </a:rPr>
              <a:t> </a:t>
            </a:r>
            <a:r>
              <a:rPr lang="es-CO" sz="3200" b="1" smtClean="0">
                <a:solidFill>
                  <a:srgbClr val="FF0000"/>
                </a:solidFill>
              </a:rPr>
              <a:t>ENTRENABILIDAD DE LA TÉCNICA</a:t>
            </a:r>
            <a:endParaRPr lang="es-ES" sz="3600" smtClean="0">
              <a:solidFill>
                <a:srgbClr val="FF0000"/>
              </a:solidFill>
            </a:endParaRPr>
          </a:p>
          <a:p>
            <a:pPr eaLnBrk="0" hangingPunct="0">
              <a:lnSpc>
                <a:spcPct val="100000"/>
              </a:lnSpc>
              <a:spcBef>
                <a:spcPct val="0"/>
              </a:spcBef>
              <a:buClrTx/>
              <a:buSzTx/>
              <a:defRPr/>
            </a:pPr>
            <a:endParaRPr lang="es-ES_tradnl" sz="3400" b="0" dirty="0">
              <a:solidFill>
                <a:srgbClr val="FFFF00"/>
              </a:solidFill>
              <a:latin typeface="Impact" pitchFamily="34" charset="0"/>
            </a:endParaRPr>
          </a:p>
        </p:txBody>
      </p:sp>
      <p:grpSp>
        <p:nvGrpSpPr>
          <p:cNvPr id="20485" name="Group 43"/>
          <p:cNvGrpSpPr>
            <a:grpSpLocks/>
          </p:cNvGrpSpPr>
          <p:nvPr/>
        </p:nvGrpSpPr>
        <p:grpSpPr bwMode="auto">
          <a:xfrm>
            <a:off x="2495723" y="4355881"/>
            <a:ext cx="3809795" cy="2380428"/>
            <a:chOff x="2135" y="709"/>
            <a:chExt cx="1516" cy="761"/>
          </a:xfrm>
          <a:solidFill>
            <a:srgbClr val="FF0000"/>
          </a:solidFill>
        </p:grpSpPr>
        <p:sp>
          <p:nvSpPr>
            <p:cNvPr id="20520"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 name="Oval 33"/>
            <p:cNvSpPr>
              <a:spLocks noChangeArrowheads="1"/>
            </p:cNvSpPr>
            <p:nvPr/>
          </p:nvSpPr>
          <p:spPr bwMode="auto">
            <a:xfrm>
              <a:off x="2306" y="709"/>
              <a:ext cx="1164" cy="578"/>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20516" name="Group 47"/>
          <p:cNvGrpSpPr>
            <a:grpSpLocks/>
          </p:cNvGrpSpPr>
          <p:nvPr/>
        </p:nvGrpSpPr>
        <p:grpSpPr bwMode="auto">
          <a:xfrm>
            <a:off x="6112140" y="3717032"/>
            <a:ext cx="3031860" cy="1709838"/>
            <a:chOff x="2135" y="709"/>
            <a:chExt cx="1516" cy="761"/>
          </a:xfrm>
          <a:solidFill>
            <a:schemeClr val="accent2">
              <a:lumMod val="75000"/>
            </a:schemeClr>
          </a:solidFill>
        </p:grpSpPr>
        <p:sp>
          <p:nvSpPr>
            <p:cNvPr id="20518"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3200" b="0">
                <a:solidFill>
                  <a:schemeClr val="tx1"/>
                </a:solidFill>
                <a:cs typeface="Arial" charset="0"/>
              </a:endParaRPr>
            </a:p>
          </p:txBody>
        </p:sp>
        <p:sp>
          <p:nvSpPr>
            <p:cNvPr id="4" name="Oval 33"/>
            <p:cNvSpPr>
              <a:spLocks noChangeArrowheads="1"/>
            </p:cNvSpPr>
            <p:nvPr/>
          </p:nvSpPr>
          <p:spPr bwMode="auto">
            <a:xfrm>
              <a:off x="2162" y="709"/>
              <a:ext cx="1488" cy="578"/>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3200" b="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20490" name="Group 57"/>
          <p:cNvGrpSpPr>
            <a:grpSpLocks/>
          </p:cNvGrpSpPr>
          <p:nvPr/>
        </p:nvGrpSpPr>
        <p:grpSpPr bwMode="auto">
          <a:xfrm>
            <a:off x="-3320" y="3084028"/>
            <a:ext cx="3114398" cy="2217179"/>
            <a:chOff x="2135" y="709"/>
            <a:chExt cx="1516" cy="761"/>
          </a:xfrm>
          <a:solidFill>
            <a:srgbClr val="00B050"/>
          </a:solidFill>
        </p:grpSpPr>
        <p:sp>
          <p:nvSpPr>
            <p:cNvPr id="20512"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6" name="Oval 33"/>
            <p:cNvSpPr>
              <a:spLocks noChangeArrowheads="1"/>
            </p:cNvSpPr>
            <p:nvPr/>
          </p:nvSpPr>
          <p:spPr bwMode="auto">
            <a:xfrm>
              <a:off x="2237" y="709"/>
              <a:ext cx="1333" cy="578"/>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pic>
        <p:nvPicPr>
          <p:cNvPr id="20493" name="Picture 9" descr="espee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grpSp>
        <p:nvGrpSpPr>
          <p:cNvPr id="20504" name="Group 52"/>
          <p:cNvGrpSpPr>
            <a:grpSpLocks/>
          </p:cNvGrpSpPr>
          <p:nvPr/>
        </p:nvGrpSpPr>
        <p:grpSpPr bwMode="auto">
          <a:xfrm>
            <a:off x="1619672" y="1196752"/>
            <a:ext cx="5976663" cy="1384300"/>
            <a:chOff x="2135" y="709"/>
            <a:chExt cx="1584" cy="761"/>
          </a:xfrm>
          <a:solidFill>
            <a:schemeClr val="accent6">
              <a:lumMod val="75000"/>
            </a:schemeClr>
          </a:solidFill>
        </p:grpSpPr>
        <p:sp>
          <p:nvSpPr>
            <p:cNvPr id="20506"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57" name="Oval 33"/>
            <p:cNvSpPr>
              <a:spLocks noChangeArrowheads="1"/>
            </p:cNvSpPr>
            <p:nvPr/>
          </p:nvSpPr>
          <p:spPr bwMode="auto">
            <a:xfrm>
              <a:off x="2139" y="709"/>
              <a:ext cx="1580" cy="701"/>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sp>
        <p:nvSpPr>
          <p:cNvPr id="20496" name="Freeform 9"/>
          <p:cNvSpPr>
            <a:spLocks/>
          </p:cNvSpPr>
          <p:nvPr/>
        </p:nvSpPr>
        <p:spPr bwMode="auto">
          <a:xfrm rot="12072818" flipH="1" flipV="1">
            <a:off x="1567221" y="1894073"/>
            <a:ext cx="742950" cy="7905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C"/>
          </a:p>
        </p:txBody>
      </p:sp>
      <p:sp>
        <p:nvSpPr>
          <p:cNvPr id="20497" name="Freeform 9"/>
          <p:cNvSpPr>
            <a:spLocks/>
          </p:cNvSpPr>
          <p:nvPr/>
        </p:nvSpPr>
        <p:spPr bwMode="auto">
          <a:xfrm rot="6582449" flipH="1" flipV="1">
            <a:off x="1599096" y="5023918"/>
            <a:ext cx="742950" cy="7905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C"/>
          </a:p>
        </p:txBody>
      </p:sp>
      <p:sp>
        <p:nvSpPr>
          <p:cNvPr id="20498" name="Freeform 9"/>
          <p:cNvSpPr>
            <a:spLocks/>
          </p:cNvSpPr>
          <p:nvPr/>
        </p:nvSpPr>
        <p:spPr bwMode="auto">
          <a:xfrm rot="20796464" flipH="1" flipV="1">
            <a:off x="6866031" y="5018115"/>
            <a:ext cx="723524" cy="929532"/>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C"/>
          </a:p>
        </p:txBody>
      </p:sp>
      <p:sp>
        <p:nvSpPr>
          <p:cNvPr id="20499" name="Freeform 9"/>
          <p:cNvSpPr>
            <a:spLocks/>
          </p:cNvSpPr>
          <p:nvPr/>
        </p:nvSpPr>
        <p:spPr bwMode="auto">
          <a:xfrm rot="16607549" flipH="1" flipV="1">
            <a:off x="6431691" y="1764880"/>
            <a:ext cx="742950" cy="7905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C"/>
          </a:p>
        </p:txBody>
      </p:sp>
      <p:sp>
        <p:nvSpPr>
          <p:cNvPr id="2" name="1 Rectángulo"/>
          <p:cNvSpPr/>
          <p:nvPr/>
        </p:nvSpPr>
        <p:spPr>
          <a:xfrm>
            <a:off x="6239038" y="6406223"/>
            <a:ext cx="2904962" cy="369332"/>
          </a:xfrm>
          <a:prstGeom prst="rect">
            <a:avLst/>
          </a:prstGeom>
          <a:solidFill>
            <a:schemeClr val="tx1"/>
          </a:solidFill>
        </p:spPr>
        <p:txBody>
          <a:bodyPr wrap="none">
            <a:spAutoFit/>
          </a:bodyPr>
          <a:lstStyle/>
          <a:p>
            <a:r>
              <a:rPr lang="es-EC" b="1" dirty="0">
                <a:solidFill>
                  <a:srgbClr val="FF0000"/>
                </a:solidFill>
              </a:rPr>
              <a:t>Manfred Grosser (1992), </a:t>
            </a:r>
          </a:p>
        </p:txBody>
      </p:sp>
      <p:sp>
        <p:nvSpPr>
          <p:cNvPr id="8" name="7 Rectángulo"/>
          <p:cNvSpPr/>
          <p:nvPr/>
        </p:nvSpPr>
        <p:spPr>
          <a:xfrm>
            <a:off x="3140219" y="4936190"/>
            <a:ext cx="2514456" cy="1200329"/>
          </a:xfrm>
          <a:prstGeom prst="rect">
            <a:avLst/>
          </a:prstGeom>
        </p:spPr>
        <p:txBody>
          <a:bodyPr wrap="square">
            <a:spAutoFit/>
          </a:bodyPr>
          <a:lstStyle/>
          <a:p>
            <a:pPr algn="ctr"/>
            <a:r>
              <a:rPr lang="es-EC" sz="2400" b="1" dirty="0" smtClean="0"/>
              <a:t>BASE DE LA CORDINACIÓN RUSTÍCA</a:t>
            </a:r>
            <a:endParaRPr lang="es-EC" sz="2400" b="1" dirty="0"/>
          </a:p>
        </p:txBody>
      </p:sp>
      <p:sp>
        <p:nvSpPr>
          <p:cNvPr id="9" name="8 Rectángulo"/>
          <p:cNvSpPr/>
          <p:nvPr/>
        </p:nvSpPr>
        <p:spPr>
          <a:xfrm>
            <a:off x="252083" y="3323285"/>
            <a:ext cx="2773516" cy="1508105"/>
          </a:xfrm>
          <a:prstGeom prst="rect">
            <a:avLst/>
          </a:prstGeom>
        </p:spPr>
        <p:txBody>
          <a:bodyPr wrap="none">
            <a:spAutoFit/>
          </a:bodyPr>
          <a:lstStyle/>
          <a:p>
            <a:pPr algn="ctr"/>
            <a:r>
              <a:rPr lang="es-EC" sz="2800" b="1" dirty="0" smtClean="0"/>
              <a:t>INFORMACION</a:t>
            </a:r>
            <a:endParaRPr lang="es-EC" sz="3200" b="1" dirty="0" smtClean="0"/>
          </a:p>
          <a:p>
            <a:pPr algn="ctr"/>
            <a:r>
              <a:rPr lang="es-EC" sz="3200" b="1" dirty="0" smtClean="0"/>
              <a:t>Y</a:t>
            </a:r>
          </a:p>
          <a:p>
            <a:pPr algn="ctr"/>
            <a:r>
              <a:rPr lang="es-EC" sz="3200" b="1" dirty="0" smtClean="0"/>
              <a:t>APRENCIÓN</a:t>
            </a:r>
            <a:endParaRPr lang="es-EC" sz="3200" b="1" dirty="0" smtClean="0"/>
          </a:p>
        </p:txBody>
      </p:sp>
      <p:sp>
        <p:nvSpPr>
          <p:cNvPr id="10" name="9 Rectángulo"/>
          <p:cNvSpPr/>
          <p:nvPr/>
        </p:nvSpPr>
        <p:spPr>
          <a:xfrm>
            <a:off x="5618676" y="3861048"/>
            <a:ext cx="3525324" cy="1200329"/>
          </a:xfrm>
          <a:prstGeom prst="rect">
            <a:avLst/>
          </a:prstGeom>
        </p:spPr>
        <p:txBody>
          <a:bodyPr wrap="square">
            <a:spAutoFit/>
          </a:bodyPr>
          <a:lstStyle/>
          <a:p>
            <a:pPr algn="ctr"/>
            <a:r>
              <a:rPr lang="es-EC" sz="2400" b="1" dirty="0" smtClean="0"/>
              <a:t>BASE DE LA</a:t>
            </a:r>
          </a:p>
          <a:p>
            <a:pPr algn="ctr"/>
            <a:r>
              <a:rPr lang="es-EC" sz="2400" b="1" dirty="0" smtClean="0"/>
              <a:t>COORDINACIÓN</a:t>
            </a:r>
          </a:p>
          <a:p>
            <a:pPr algn="ctr"/>
            <a:r>
              <a:rPr lang="es-EC" sz="2400" b="1" dirty="0" smtClean="0"/>
              <a:t>FINA</a:t>
            </a:r>
            <a:endParaRPr lang="es-EC" sz="2400" b="1" dirty="0"/>
          </a:p>
        </p:txBody>
      </p:sp>
      <p:sp>
        <p:nvSpPr>
          <p:cNvPr id="11" name="10 Rectángulo"/>
          <p:cNvSpPr/>
          <p:nvPr/>
        </p:nvSpPr>
        <p:spPr>
          <a:xfrm>
            <a:off x="2650650" y="1464290"/>
            <a:ext cx="3671198" cy="523220"/>
          </a:xfrm>
          <a:prstGeom prst="rect">
            <a:avLst/>
          </a:prstGeom>
        </p:spPr>
        <p:txBody>
          <a:bodyPr wrap="none">
            <a:spAutoFit/>
          </a:bodyPr>
          <a:lstStyle/>
          <a:p>
            <a:pPr algn="ctr"/>
            <a:r>
              <a:rPr lang="es-ES" sz="2800" b="1" dirty="0" err="1" smtClean="0"/>
              <a:t>Hotz</a:t>
            </a:r>
            <a:r>
              <a:rPr lang="es-ES" sz="2800" b="1" dirty="0" smtClean="0"/>
              <a:t> </a:t>
            </a:r>
            <a:r>
              <a:rPr lang="es-ES" sz="2800" b="1" dirty="0" smtClean="0"/>
              <a:t>y Weinck (</a:t>
            </a:r>
            <a:r>
              <a:rPr lang="es-ES" sz="2800" b="1" dirty="0" smtClean="0"/>
              <a:t>1983</a:t>
            </a:r>
            <a:endParaRPr lang="es-EC" sz="2800" b="1" dirty="0"/>
          </a:p>
        </p:txBody>
      </p:sp>
      <p:pic>
        <p:nvPicPr>
          <p:cNvPr id="29" name="Picture 8" descr="http://blog.espol.edu.ec/cloayza/files/2013/11/cropped-o_boca_juniors_wallpapers_y_logos-125973712.jpg"/>
          <p:cNvPicPr>
            <a:picLocks noChangeAspect="1" noChangeArrowheads="1"/>
          </p:cNvPicPr>
          <p:nvPr/>
        </p:nvPicPr>
        <p:blipFill>
          <a:blip r:embed="rId5" cstate="print"/>
          <a:srcRect/>
          <a:stretch>
            <a:fillRect/>
          </a:stretch>
        </p:blipFill>
        <p:spPr bwMode="auto">
          <a:xfrm>
            <a:off x="8028384" y="0"/>
            <a:ext cx="864096" cy="1268760"/>
          </a:xfrm>
          <a:prstGeom prst="rect">
            <a:avLst/>
          </a:prstGeom>
          <a:noFill/>
        </p:spPr>
      </p:pic>
      <p:grpSp>
        <p:nvGrpSpPr>
          <p:cNvPr id="32" name="Group 47"/>
          <p:cNvGrpSpPr>
            <a:grpSpLocks/>
          </p:cNvGrpSpPr>
          <p:nvPr/>
        </p:nvGrpSpPr>
        <p:grpSpPr bwMode="auto">
          <a:xfrm>
            <a:off x="3059833" y="2420888"/>
            <a:ext cx="4103811" cy="1709838"/>
            <a:chOff x="2135" y="709"/>
            <a:chExt cx="2052" cy="761"/>
          </a:xfrm>
          <a:solidFill>
            <a:schemeClr val="accent2">
              <a:lumMod val="75000"/>
            </a:schemeClr>
          </a:solidFill>
        </p:grpSpPr>
        <p:sp>
          <p:nvSpPr>
            <p:cNvPr id="33"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3200" b="0">
                <a:solidFill>
                  <a:schemeClr val="tx1"/>
                </a:solidFill>
                <a:cs typeface="Arial" charset="0"/>
              </a:endParaRPr>
            </a:p>
          </p:txBody>
        </p:sp>
        <p:sp>
          <p:nvSpPr>
            <p:cNvPr id="34" name="Oval 33"/>
            <p:cNvSpPr>
              <a:spLocks noChangeArrowheads="1"/>
            </p:cNvSpPr>
            <p:nvPr/>
          </p:nvSpPr>
          <p:spPr bwMode="auto">
            <a:xfrm>
              <a:off x="2162" y="709"/>
              <a:ext cx="2025" cy="737"/>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3200" dirty="0" smtClean="0">
                  <a:solidFill>
                    <a:srgbClr val="FFFFFF"/>
                  </a:solidFill>
                  <a:effectLst>
                    <a:outerShdw blurRad="38100" dist="38100" dir="2700000" algn="tl">
                      <a:srgbClr val="000000"/>
                    </a:outerShdw>
                  </a:effectLst>
                  <a:latin typeface="Impact" pitchFamily="34" charset="0"/>
                  <a:cs typeface="Arial" charset="0"/>
                </a:rPr>
                <a:t>CONSOLIDACION</a:t>
              </a:r>
            </a:p>
            <a:p>
              <a:pPr eaLnBrk="0" hangingPunct="0">
                <a:lnSpc>
                  <a:spcPct val="100000"/>
                </a:lnSpc>
                <a:spcBef>
                  <a:spcPct val="0"/>
                </a:spcBef>
                <a:buClrTx/>
                <a:buSzTx/>
                <a:defRPr/>
              </a:pPr>
              <a:r>
                <a:rPr lang="es-ES" sz="3200" b="0" dirty="0" smtClean="0">
                  <a:solidFill>
                    <a:srgbClr val="FFFFFF"/>
                  </a:solidFill>
                  <a:effectLst>
                    <a:outerShdw blurRad="38100" dist="38100" dir="2700000" algn="tl">
                      <a:srgbClr val="000000"/>
                    </a:outerShdw>
                  </a:effectLst>
                  <a:latin typeface="Impact" pitchFamily="34" charset="0"/>
                  <a:cs typeface="Arial" charset="0"/>
                </a:rPr>
                <a:t>PERFECCIONAMIENTO</a:t>
              </a:r>
            </a:p>
            <a:p>
              <a:pPr eaLnBrk="0" hangingPunct="0">
                <a:lnSpc>
                  <a:spcPct val="100000"/>
                </a:lnSpc>
                <a:spcBef>
                  <a:spcPct val="0"/>
                </a:spcBef>
                <a:buClrTx/>
                <a:buSzTx/>
                <a:defRPr/>
              </a:pPr>
              <a:r>
                <a:rPr lang="es-ES" sz="3200" dirty="0" smtClean="0">
                  <a:solidFill>
                    <a:srgbClr val="FFFFFF"/>
                  </a:solidFill>
                  <a:effectLst>
                    <a:outerShdw blurRad="38100" dist="38100" dir="2700000" algn="tl">
                      <a:srgbClr val="000000"/>
                    </a:outerShdw>
                  </a:effectLst>
                  <a:latin typeface="Impact" pitchFamily="34" charset="0"/>
                  <a:cs typeface="Arial" charset="0"/>
                </a:rPr>
                <a:t>DISPONIBILIDAD</a:t>
              </a:r>
              <a:endParaRPr lang="es-ES" sz="3200" b="0" dirty="0">
                <a:solidFill>
                  <a:srgbClr val="FFFFFF"/>
                </a:solidFill>
                <a:effectLst>
                  <a:outerShdw blurRad="38100" dist="38100" dir="2700000" algn="tl">
                    <a:srgbClr val="000000"/>
                  </a:outerShdw>
                </a:effectLst>
                <a:latin typeface="Impact" pitchFamily="34" charset="0"/>
                <a:cs typeface="Arial" charset="0"/>
              </a:endParaRPr>
            </a:p>
          </p:txBody>
        </p:sp>
      </p:grpSp>
    </p:spTree>
    <p:extLst>
      <p:ext uri="{BB962C8B-B14F-4D97-AF65-F5344CB8AC3E}">
        <p14:creationId xmlns:p14="http://schemas.microsoft.com/office/powerpoint/2010/main" xmlns="" val="2576795922"/>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USER\Documents\CAPITULOS DEL MARCO TEORICO\FOTOS DEL INDEPENDIENTE\DSC0387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741367"/>
          </a:xfrm>
          <a:prstGeom prst="rect">
            <a:avLst/>
          </a:prstGeom>
          <a:noFill/>
          <a:ln>
            <a:noFill/>
          </a:ln>
        </p:spPr>
      </p:pic>
      <p:sp>
        <p:nvSpPr>
          <p:cNvPr id="4" name="3 CuadroTexto"/>
          <p:cNvSpPr txBox="1"/>
          <p:nvPr/>
        </p:nvSpPr>
        <p:spPr>
          <a:xfrm>
            <a:off x="827584" y="212180"/>
            <a:ext cx="7272808"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C" b="1" dirty="0" smtClean="0"/>
              <a:t>CORRECCIÓN </a:t>
            </a:r>
            <a:r>
              <a:rPr lang="es-EC" b="1" dirty="0" smtClean="0"/>
              <a:t>DE ERRORES MOTRICES DURANTE EL PROCESO ENSEÑANZA/APRENDIZAJE DE UNA TECNICA DEPORTIVA</a:t>
            </a:r>
            <a:endParaRPr lang="es-EC" b="1" dirty="0"/>
          </a:p>
        </p:txBody>
      </p:sp>
      <p:pic>
        <p:nvPicPr>
          <p:cNvPr id="6"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080" y="16863"/>
            <a:ext cx="685279" cy="839435"/>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10" name="9 Marcador de contenido"/>
          <p:cNvSpPr>
            <a:spLocks noGrp="1"/>
          </p:cNvSpPr>
          <p:nvPr>
            <p:ph sz="half" idx="1"/>
          </p:nvPr>
        </p:nvSpPr>
        <p:spPr>
          <a:solidFill>
            <a:srgbClr val="00B0F0"/>
          </a:solidFill>
        </p:spPr>
        <p:txBody>
          <a:bodyPr>
            <a:noAutofit/>
          </a:bodyPr>
          <a:lstStyle/>
          <a:p>
            <a:pPr>
              <a:buNone/>
            </a:pPr>
            <a:r>
              <a:rPr lang="es-EC" sz="1600" b="1" dirty="0" smtClean="0">
                <a:solidFill>
                  <a:srgbClr val="FF0000"/>
                </a:solidFill>
              </a:rPr>
              <a:t>Pasos determinados que se debe seguir para corregir errores motores: </a:t>
            </a:r>
            <a:endParaRPr lang="es-ES" sz="1600" dirty="0" smtClean="0">
              <a:solidFill>
                <a:srgbClr val="FF0000"/>
              </a:solidFill>
            </a:endParaRPr>
          </a:p>
          <a:p>
            <a:pPr>
              <a:buNone/>
            </a:pPr>
            <a:r>
              <a:rPr lang="es-EC" sz="1600" dirty="0" smtClean="0"/>
              <a:t>1</a:t>
            </a:r>
            <a:r>
              <a:rPr lang="es-EC" sz="1600" b="1" dirty="0" smtClean="0"/>
              <a:t>.  Observar al atleta cuando ejecuta el gesto motor. </a:t>
            </a:r>
            <a:endParaRPr lang="es-ES" sz="1600" b="1" dirty="0" smtClean="0"/>
          </a:p>
          <a:p>
            <a:pPr>
              <a:buNone/>
            </a:pPr>
            <a:r>
              <a:rPr lang="es-EC" sz="1600" b="1" dirty="0" smtClean="0"/>
              <a:t>2.  Comparar el gesto realizado con el modelo. </a:t>
            </a:r>
            <a:endParaRPr lang="es-ES" sz="1600" b="1" dirty="0" smtClean="0"/>
          </a:p>
          <a:p>
            <a:pPr>
              <a:buNone/>
            </a:pPr>
            <a:r>
              <a:rPr lang="es-EC" sz="1600" b="1" dirty="0" smtClean="0"/>
              <a:t>3.  Detectar el error, subdivisión en errores fundamentales y secundarios. </a:t>
            </a:r>
            <a:endParaRPr lang="es-ES" sz="1600" b="1" dirty="0" smtClean="0"/>
          </a:p>
          <a:p>
            <a:pPr>
              <a:buNone/>
            </a:pPr>
            <a:r>
              <a:rPr lang="es-EC" sz="1600" b="1" dirty="0" smtClean="0"/>
              <a:t>4.  Buscar la causa del error. </a:t>
            </a:r>
            <a:endParaRPr lang="es-ES" sz="1600" b="1" dirty="0" smtClean="0"/>
          </a:p>
          <a:p>
            <a:pPr>
              <a:buNone/>
            </a:pPr>
            <a:r>
              <a:rPr lang="es-EC" sz="1600" b="1" dirty="0" smtClean="0"/>
              <a:t>5.  Determinar las medidas adecuadas para corregir el error. </a:t>
            </a:r>
            <a:endParaRPr lang="es-ES" sz="1600" b="1" dirty="0" smtClean="0"/>
          </a:p>
          <a:p>
            <a:pPr>
              <a:buNone/>
            </a:pPr>
            <a:r>
              <a:rPr lang="es-EC" sz="1600" b="1" dirty="0" smtClean="0"/>
              <a:t>6.  Consejos y pautas para corregir el error. </a:t>
            </a:r>
            <a:endParaRPr lang="es-ES" sz="1600" b="1" dirty="0" smtClean="0"/>
          </a:p>
          <a:p>
            <a:endParaRPr lang="es-ES" sz="1600" dirty="0">
              <a:solidFill>
                <a:srgbClr val="FFFF00"/>
              </a:solidFill>
            </a:endParaRPr>
          </a:p>
        </p:txBody>
      </p:sp>
      <p:sp>
        <p:nvSpPr>
          <p:cNvPr id="11" name="10 Marcador de contenido"/>
          <p:cNvSpPr>
            <a:spLocks noGrp="1"/>
          </p:cNvSpPr>
          <p:nvPr>
            <p:ph sz="half" idx="2"/>
          </p:nvPr>
        </p:nvSpPr>
        <p:spPr>
          <a:solidFill>
            <a:schemeClr val="accent5">
              <a:lumMod val="40000"/>
              <a:lumOff val="60000"/>
            </a:schemeClr>
          </a:solidFill>
          <a:ln>
            <a:solidFill>
              <a:schemeClr val="accent5">
                <a:lumMod val="40000"/>
                <a:lumOff val="60000"/>
              </a:schemeClr>
            </a:solidFill>
          </a:ln>
        </p:spPr>
        <p:txBody>
          <a:bodyPr>
            <a:normAutofit fontScale="25000" lnSpcReduction="20000"/>
          </a:bodyPr>
          <a:lstStyle/>
          <a:p>
            <a:pPr>
              <a:buNone/>
            </a:pPr>
            <a:r>
              <a:rPr lang="es-EC" sz="6400" i="1" dirty="0" smtClean="0">
                <a:solidFill>
                  <a:srgbClr val="FFFF00"/>
                </a:solidFill>
                <a:latin typeface="Arial" pitchFamily="34" charset="0"/>
                <a:cs typeface="Arial" pitchFamily="34" charset="0"/>
              </a:rPr>
              <a:t> </a:t>
            </a:r>
            <a:r>
              <a:rPr lang="es-EC" sz="6600" b="1" dirty="0" smtClean="0">
                <a:solidFill>
                  <a:srgbClr val="FF0000"/>
                </a:solidFill>
              </a:rPr>
              <a:t>Causas que provocan un error en la ejecución del gesto técnico:</a:t>
            </a:r>
            <a:endParaRPr lang="es-ES" sz="6600" dirty="0" smtClean="0">
              <a:solidFill>
                <a:srgbClr val="FF0000"/>
              </a:solidFill>
            </a:endParaRPr>
          </a:p>
          <a:p>
            <a:pPr marL="1207008" indent="-1143000">
              <a:buNone/>
            </a:pPr>
            <a:r>
              <a:rPr lang="es-EC" sz="6600" dirty="0" smtClean="0"/>
              <a:t>1</a:t>
            </a:r>
            <a:r>
              <a:rPr lang="es-EC" sz="6600" b="1" i="1" dirty="0" smtClean="0"/>
              <a:t>.  Imagen motora equivocada. </a:t>
            </a:r>
            <a:endParaRPr lang="es-ES" sz="6600" b="1" i="1" dirty="0" smtClean="0"/>
          </a:p>
          <a:p>
            <a:pPr marL="1207008" indent="-1143000">
              <a:buNone/>
            </a:pPr>
            <a:r>
              <a:rPr lang="es-EC" sz="6600" b="1" i="1" dirty="0" smtClean="0"/>
              <a:t>2. Comprensión insuficiente de la tarea puesta.</a:t>
            </a:r>
            <a:endParaRPr lang="es-ES" sz="6600" b="1" i="1" dirty="0" smtClean="0"/>
          </a:p>
          <a:p>
            <a:pPr marL="1207008" indent="-1143000">
              <a:buNone/>
            </a:pPr>
            <a:r>
              <a:rPr lang="es-EC" sz="6600" b="1" i="1" dirty="0" smtClean="0"/>
              <a:t>3. Interpretación equivocada de la sensación muscular. </a:t>
            </a:r>
            <a:endParaRPr lang="es-ES" sz="6600" b="1" i="1" dirty="0" smtClean="0"/>
          </a:p>
          <a:p>
            <a:pPr marL="1207008" indent="-1143000">
              <a:buNone/>
            </a:pPr>
            <a:r>
              <a:rPr lang="es-EC" sz="6600" b="1" i="1" dirty="0" smtClean="0"/>
              <a:t>4.  Precondiciones desfavorables. </a:t>
            </a:r>
            <a:endParaRPr lang="es-ES" sz="6600" b="1" i="1" dirty="0" smtClean="0"/>
          </a:p>
          <a:p>
            <a:pPr marL="1207008" indent="-1143000">
              <a:buNone/>
            </a:pPr>
            <a:r>
              <a:rPr lang="es-EC" sz="6600" b="1" i="1" dirty="0" smtClean="0"/>
              <a:t>5.  Disposición mental </a:t>
            </a:r>
            <a:r>
              <a:rPr lang="es-EC" sz="6600" b="1" i="1" dirty="0" smtClean="0"/>
              <a:t>insuficiente.</a:t>
            </a:r>
            <a:endParaRPr lang="es-ES" sz="6600" b="1" i="1" dirty="0" smtClean="0"/>
          </a:p>
          <a:p>
            <a:pPr marL="1207008" indent="-1143000">
              <a:buNone/>
            </a:pPr>
            <a:r>
              <a:rPr lang="es-EC" sz="6600" b="1" i="1" dirty="0" smtClean="0"/>
              <a:t>6.  Aparatos defectuosos</a:t>
            </a:r>
            <a:r>
              <a:rPr lang="es-EC" sz="6600" b="1" i="1" dirty="0" smtClean="0"/>
              <a:t>. </a:t>
            </a:r>
            <a:endParaRPr lang="es-ES" sz="6600" b="1" i="1" dirty="0" smtClean="0"/>
          </a:p>
          <a:p>
            <a:pPr marL="1207008" indent="-1143000">
              <a:buNone/>
            </a:pPr>
            <a:r>
              <a:rPr lang="es-EC" sz="6600" b="1" i="1" dirty="0" smtClean="0"/>
              <a:t>8.  Pocas informaciones o informaciones dadas muy tarde acerca de los errores motrices. </a:t>
            </a:r>
            <a:endParaRPr lang="es-ES" sz="6600" b="1" i="1" dirty="0" smtClean="0"/>
          </a:p>
          <a:p>
            <a:pPr marL="1207008" indent="-1143000">
              <a:buNone/>
            </a:pPr>
            <a:r>
              <a:rPr lang="es-EC" sz="6600" b="1" i="1" dirty="0" smtClean="0"/>
              <a:t>9.  Poca estabilización del gesto motor. </a:t>
            </a:r>
            <a:endParaRPr lang="es-ES" sz="6600" b="1" i="1" dirty="0" smtClean="0"/>
          </a:p>
          <a:p>
            <a:pPr marL="1207008" indent="-1143000">
              <a:buNone/>
            </a:pPr>
            <a:r>
              <a:rPr lang="es-EC" sz="6600" b="1" i="1" dirty="0" smtClean="0"/>
              <a:t>10. Transmisión negativa de gestos ya antes aprendidos </a:t>
            </a:r>
            <a:endParaRPr lang="es-ES" sz="6600" b="1" i="1" dirty="0" smtClean="0"/>
          </a:p>
          <a:p>
            <a:pPr marL="1207008" indent="-1143000">
              <a:buNone/>
            </a:pPr>
            <a:r>
              <a:rPr lang="es-EC" sz="6600" b="1" i="1" dirty="0" smtClean="0"/>
              <a:t> </a:t>
            </a:r>
            <a:endParaRPr lang="es-ES" sz="6600" b="1" i="1" dirty="0" smtClean="0"/>
          </a:p>
          <a:p>
            <a:pPr marL="1207008" indent="-1143000">
              <a:buNone/>
            </a:pPr>
            <a:r>
              <a:rPr lang="es-EC" sz="6600" b="1" i="1" dirty="0" smtClean="0"/>
              <a:t> </a:t>
            </a:r>
            <a:endParaRPr lang="es-ES" sz="6600" b="1" i="1" dirty="0" smtClean="0"/>
          </a:p>
          <a:p>
            <a:pPr marL="1207008" indent="-1143000">
              <a:buFont typeface="+mj-lt"/>
              <a:buAutoNum type="arabicPeriod"/>
            </a:pPr>
            <a:endParaRPr lang="es-ES" sz="6400" b="1" i="1" dirty="0" smtClean="0">
              <a:solidFill>
                <a:srgbClr val="FFFF00"/>
              </a:solidFill>
              <a:latin typeface="Arial" pitchFamily="34" charset="0"/>
              <a:cs typeface="Arial" pitchFamily="34" charset="0"/>
            </a:endParaRPr>
          </a:p>
          <a:p>
            <a:endParaRPr lang="es-ES" dirty="0"/>
          </a:p>
        </p:txBody>
      </p:sp>
      <p:pic>
        <p:nvPicPr>
          <p:cNvPr id="12"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8244408" y="188640"/>
            <a:ext cx="685090" cy="1080120"/>
          </a:xfrm>
          <a:prstGeom prst="rect">
            <a:avLst/>
          </a:prstGeom>
          <a:noFill/>
        </p:spPr>
      </p:pic>
    </p:spTree>
    <p:extLst>
      <p:ext uri="{BB962C8B-B14F-4D97-AF65-F5344CB8AC3E}">
        <p14:creationId xmlns:p14="http://schemas.microsoft.com/office/powerpoint/2010/main" xmlns="" val="273852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32"/>
          <p:cNvSpPr>
            <a:spLocks noChangeArrowheads="1"/>
          </p:cNvSpPr>
          <p:nvPr/>
        </p:nvSpPr>
        <p:spPr bwMode="auto">
          <a:xfrm>
            <a:off x="4248150" y="6021388"/>
            <a:ext cx="4932363" cy="503237"/>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22533" name="AutoShape 32"/>
          <p:cNvSpPr>
            <a:spLocks noChangeArrowheads="1"/>
          </p:cNvSpPr>
          <p:nvPr/>
        </p:nvSpPr>
        <p:spPr bwMode="auto">
          <a:xfrm>
            <a:off x="0" y="6019800"/>
            <a:ext cx="4932363" cy="50323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pic>
        <p:nvPicPr>
          <p:cNvPr id="22534"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913" y="165100"/>
            <a:ext cx="868589" cy="74362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576189" y="292006"/>
            <a:ext cx="3859907"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b="1" dirty="0" smtClean="0"/>
              <a:t>FUNDAMENTOS </a:t>
            </a:r>
            <a:r>
              <a:rPr lang="es-ES" b="1" dirty="0" smtClean="0"/>
              <a:t>TECNICOS </a:t>
            </a:r>
            <a:r>
              <a:rPr lang="es-ES" b="1" dirty="0" smtClean="0"/>
              <a:t>OFENSIVOS </a:t>
            </a:r>
            <a:r>
              <a:rPr lang="es-ES" b="1" dirty="0" smtClean="0"/>
              <a:t>EN EL FÚTBOL</a:t>
            </a:r>
            <a:endParaRPr lang="es-EC" b="1" dirty="0">
              <a:solidFill>
                <a:schemeClr val="bg1"/>
              </a:solidFill>
            </a:endParaRPr>
          </a:p>
        </p:txBody>
      </p:sp>
      <p:graphicFrame>
        <p:nvGraphicFramePr>
          <p:cNvPr id="3" name="2 Diagrama"/>
          <p:cNvGraphicFramePr/>
          <p:nvPr>
            <p:extLst>
              <p:ext uri="{D42A27DB-BD31-4B8C-83A1-F6EECF244321}">
                <p14:modId xmlns:p14="http://schemas.microsoft.com/office/powerpoint/2010/main" xmlns="" val="1298536364"/>
              </p:ext>
            </p:extLst>
          </p:nvPr>
        </p:nvGraphicFramePr>
        <p:xfrm>
          <a:off x="431726" y="1196752"/>
          <a:ext cx="8128817" cy="5076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8" descr="http://blog.espol.edu.ec/cloayza/files/2013/11/cropped-o_boca_juniors_wallpapers_y_logos-125973712.jpg"/>
          <p:cNvPicPr>
            <a:picLocks noChangeAspect="1" noChangeArrowheads="1"/>
          </p:cNvPicPr>
          <p:nvPr/>
        </p:nvPicPr>
        <p:blipFill>
          <a:blip r:embed="rId8" cstate="print"/>
          <a:srcRect/>
          <a:stretch>
            <a:fillRect/>
          </a:stretch>
        </p:blipFill>
        <p:spPr bwMode="auto">
          <a:xfrm>
            <a:off x="8028384" y="0"/>
            <a:ext cx="1115616" cy="1268760"/>
          </a:xfrm>
          <a:prstGeom prst="rect">
            <a:avLst/>
          </a:prstGeom>
          <a:noFill/>
        </p:spPr>
      </p:pic>
    </p:spTree>
    <p:extLst>
      <p:ext uri="{BB962C8B-B14F-4D97-AF65-F5344CB8AC3E}">
        <p14:creationId xmlns:p14="http://schemas.microsoft.com/office/powerpoint/2010/main" xmlns="" val="3594467384"/>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913" y="165100"/>
            <a:ext cx="710679" cy="534414"/>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259632" y="120623"/>
            <a:ext cx="5400600" cy="523220"/>
          </a:xfrm>
          <a:prstGeom prst="rect">
            <a:avLst/>
          </a:prstGeom>
          <a:noFill/>
        </p:spPr>
        <p:txBody>
          <a:bodyPr wrap="square" rtlCol="0">
            <a:spAutoFit/>
          </a:bodyPr>
          <a:lstStyle/>
          <a:p>
            <a:r>
              <a:rPr lang="es-EC" sz="2800" b="1" dirty="0" smtClean="0">
                <a:solidFill>
                  <a:srgbClr val="FFFF00"/>
                </a:solidFill>
                <a:latin typeface="Algerian" pitchFamily="82" charset="0"/>
              </a:rPr>
              <a:t>FUNCIONALIDAD POSICIONAL </a:t>
            </a:r>
            <a:endParaRPr lang="es-EC" sz="2800" b="1" dirty="0">
              <a:solidFill>
                <a:srgbClr val="FFFF00"/>
              </a:solidFill>
              <a:latin typeface="Algerian" pitchFamily="82" charset="0"/>
            </a:endParaRPr>
          </a:p>
        </p:txBody>
      </p:sp>
      <p:graphicFrame>
        <p:nvGraphicFramePr>
          <p:cNvPr id="3" name="2 Diagrama"/>
          <p:cNvGraphicFramePr/>
          <p:nvPr>
            <p:extLst>
              <p:ext uri="{D42A27DB-BD31-4B8C-83A1-F6EECF244321}">
                <p14:modId xmlns:p14="http://schemas.microsoft.com/office/powerpoint/2010/main" xmlns="" val="2023915576"/>
              </p:ext>
            </p:extLst>
          </p:nvPr>
        </p:nvGraphicFramePr>
        <p:xfrm>
          <a:off x="395536" y="908720"/>
          <a:ext cx="842493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Elipse"/>
          <p:cNvSpPr/>
          <p:nvPr/>
        </p:nvSpPr>
        <p:spPr>
          <a:xfrm>
            <a:off x="6588224" y="2708920"/>
            <a:ext cx="1584176" cy="113042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SAQUES DE BANDA</a:t>
            </a:r>
            <a:endParaRPr lang="es-ES" b="1" dirty="0"/>
          </a:p>
        </p:txBody>
      </p:sp>
      <p:sp>
        <p:nvSpPr>
          <p:cNvPr id="15" name="14 Elipse"/>
          <p:cNvSpPr/>
          <p:nvPr/>
        </p:nvSpPr>
        <p:spPr>
          <a:xfrm>
            <a:off x="6300192" y="3933056"/>
            <a:ext cx="1944216" cy="1440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bg2"/>
                </a:solidFill>
              </a:rPr>
              <a:t>TIROS</a:t>
            </a:r>
            <a:endParaRPr lang="es-ES" b="1" i="1" dirty="0">
              <a:solidFill>
                <a:schemeClr val="bg2"/>
              </a:solidFill>
            </a:endParaRPr>
          </a:p>
        </p:txBody>
      </p:sp>
      <p:pic>
        <p:nvPicPr>
          <p:cNvPr id="16" name="Picture 8" descr="http://blog.espol.edu.ec/cloayza/files/2013/11/cropped-o_boca_juniors_wallpapers_y_logos-125973712.jpg"/>
          <p:cNvPicPr>
            <a:picLocks noChangeAspect="1" noChangeArrowheads="1"/>
          </p:cNvPicPr>
          <p:nvPr/>
        </p:nvPicPr>
        <p:blipFill>
          <a:blip r:embed="rId8" cstate="print"/>
          <a:srcRect/>
          <a:stretch>
            <a:fillRect/>
          </a:stretch>
        </p:blipFill>
        <p:spPr bwMode="auto">
          <a:xfrm>
            <a:off x="8244408" y="188640"/>
            <a:ext cx="685090" cy="1080120"/>
          </a:xfrm>
          <a:prstGeom prst="rect">
            <a:avLst/>
          </a:prstGeom>
          <a:noFill/>
        </p:spPr>
      </p:pic>
    </p:spTree>
    <p:extLst>
      <p:ext uri="{BB962C8B-B14F-4D97-AF65-F5344CB8AC3E}">
        <p14:creationId xmlns:p14="http://schemas.microsoft.com/office/powerpoint/2010/main" xmlns="" val="1554036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Título"/>
          <p:cNvSpPr txBox="1">
            <a:spLocks/>
          </p:cNvSpPr>
          <p:nvPr/>
        </p:nvSpPr>
        <p:spPr bwMode="auto">
          <a:xfrm>
            <a:off x="617538" y="3857625"/>
            <a:ext cx="8026400" cy="1000125"/>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3200" b="0" dirty="0">
                <a:solidFill>
                  <a:srgbClr val="FFFF00"/>
                </a:solidFill>
                <a:effectLst>
                  <a:outerShdw blurRad="38100" dist="38100" dir="2700000" algn="tl">
                    <a:srgbClr val="000000">
                      <a:alpha val="43137"/>
                    </a:srgbClr>
                  </a:outerShdw>
                </a:effectLst>
                <a:latin typeface="+mj-lt"/>
              </a:rPr>
              <a:t>METODOLOGÍA DE LA INVESTIGACIÓN</a:t>
            </a:r>
          </a:p>
        </p:txBody>
      </p:sp>
      <p:sp>
        <p:nvSpPr>
          <p:cNvPr id="32772" name="AutoShape 32"/>
          <p:cNvSpPr>
            <a:spLocks noChangeArrowheads="1"/>
          </p:cNvSpPr>
          <p:nvPr/>
        </p:nvSpPr>
        <p:spPr bwMode="auto">
          <a:xfrm>
            <a:off x="-488950" y="4829175"/>
            <a:ext cx="10121900" cy="528638"/>
          </a:xfrm>
          <a:prstGeom prst="ellipse">
            <a:avLst/>
          </a:prstGeom>
          <a:gradFill rotWithShape="1">
            <a:gsLst>
              <a:gs pos="0">
                <a:srgbClr val="000000">
                  <a:alpha val="62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pic>
        <p:nvPicPr>
          <p:cNvPr id="32773"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513" y="342900"/>
            <a:ext cx="1219175" cy="121540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884368" y="188640"/>
            <a:ext cx="1045130" cy="1224136"/>
          </a:xfrm>
          <a:prstGeom prst="rect">
            <a:avLst/>
          </a:prstGeom>
          <a:noFill/>
        </p:spPr>
      </p:pic>
    </p:spTree>
    <p:extLst>
      <p:ext uri="{BB962C8B-B14F-4D97-AF65-F5344CB8AC3E}">
        <p14:creationId xmlns:p14="http://schemas.microsoft.com/office/powerpoint/2010/main" xmlns="" val="3168118660"/>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29 Grupo"/>
          <p:cNvGrpSpPr>
            <a:grpSpLocks/>
          </p:cNvGrpSpPr>
          <p:nvPr/>
        </p:nvGrpSpPr>
        <p:grpSpPr bwMode="auto">
          <a:xfrm>
            <a:off x="914400" y="3263900"/>
            <a:ext cx="2511425" cy="1317625"/>
            <a:chOff x="1427142" y="2571744"/>
            <a:chExt cx="1920875" cy="1133475"/>
          </a:xfrm>
        </p:grpSpPr>
        <p:sp>
          <p:nvSpPr>
            <p:cNvPr id="33855" name="AutoShape 32"/>
            <p:cNvSpPr>
              <a:spLocks noChangeArrowheads="1"/>
            </p:cNvSpPr>
            <p:nvPr/>
          </p:nvSpPr>
          <p:spPr bwMode="auto">
            <a:xfrm>
              <a:off x="1427142" y="3246431"/>
              <a:ext cx="1920875" cy="45878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400" b="0">
                <a:solidFill>
                  <a:schemeClr val="tx1"/>
                </a:solidFill>
                <a:cs typeface="Arial" charset="0"/>
              </a:endParaRPr>
            </a:p>
          </p:txBody>
        </p:sp>
        <p:sp>
          <p:nvSpPr>
            <p:cNvPr id="22" name="Oval 33"/>
            <p:cNvSpPr>
              <a:spLocks noChangeArrowheads="1"/>
            </p:cNvSpPr>
            <p:nvPr/>
          </p:nvSpPr>
          <p:spPr bwMode="auto">
            <a:xfrm>
              <a:off x="1643271" y="2571744"/>
              <a:ext cx="1476475" cy="86034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5715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400" b="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33798" name="30 Grupo"/>
          <p:cNvGrpSpPr>
            <a:grpSpLocks/>
          </p:cNvGrpSpPr>
          <p:nvPr/>
        </p:nvGrpSpPr>
        <p:grpSpPr bwMode="auto">
          <a:xfrm>
            <a:off x="5416550" y="3402013"/>
            <a:ext cx="2511425" cy="1317625"/>
            <a:chOff x="1427142" y="2571744"/>
            <a:chExt cx="1920875" cy="1133475"/>
          </a:xfrm>
        </p:grpSpPr>
        <p:sp>
          <p:nvSpPr>
            <p:cNvPr id="33853" name="AutoShape 32"/>
            <p:cNvSpPr>
              <a:spLocks noChangeArrowheads="1"/>
            </p:cNvSpPr>
            <p:nvPr/>
          </p:nvSpPr>
          <p:spPr bwMode="auto">
            <a:xfrm>
              <a:off x="1427142" y="3246431"/>
              <a:ext cx="1920875" cy="45878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700" b="0">
                <a:solidFill>
                  <a:schemeClr val="tx1"/>
                </a:solidFill>
                <a:cs typeface="Arial" charset="0"/>
              </a:endParaRPr>
            </a:p>
          </p:txBody>
        </p:sp>
        <p:sp>
          <p:nvSpPr>
            <p:cNvPr id="33" name="Oval 33"/>
            <p:cNvSpPr>
              <a:spLocks noChangeArrowheads="1"/>
            </p:cNvSpPr>
            <p:nvPr/>
          </p:nvSpPr>
          <p:spPr bwMode="auto">
            <a:xfrm>
              <a:off x="1643271" y="2571744"/>
              <a:ext cx="1476475" cy="860348"/>
            </a:xfrm>
            <a:prstGeom prst="ellipse">
              <a:avLst/>
            </a:prstGeom>
            <a:gradFill rotWithShape="1">
              <a:gsLst>
                <a:gs pos="22000">
                  <a:srgbClr val="E46E6E"/>
                </a:gs>
                <a:gs pos="100000">
                  <a:srgbClr val="321616">
                    <a:alpha val="38000"/>
                  </a:srgbClr>
                </a:gs>
              </a:gsLst>
              <a:path path="shape">
                <a:fillToRect l="50000" t="50000" r="50000" b="50000"/>
              </a:path>
            </a:gradFill>
            <a:ln w="5715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sp>
        <p:nvSpPr>
          <p:cNvPr id="33799" name="WordArt 32"/>
          <p:cNvSpPr>
            <a:spLocks noChangeArrowheads="1" noChangeShapeType="1" noTextEdit="1"/>
          </p:cNvSpPr>
          <p:nvPr/>
        </p:nvSpPr>
        <p:spPr bwMode="auto">
          <a:xfrm>
            <a:off x="5956300" y="3722688"/>
            <a:ext cx="1400175" cy="392112"/>
          </a:xfrm>
          <a:prstGeom prst="rect">
            <a:avLst/>
          </a:prstGeom>
        </p:spPr>
        <p:txBody>
          <a:bodyPr wrap="none" fromWordArt="1">
            <a:prstTxWarp prst="textDeflate">
              <a:avLst>
                <a:gd name="adj" fmla="val 0"/>
              </a:avLst>
            </a:prstTxWarp>
          </a:bodyPr>
          <a:lstStyle/>
          <a:p>
            <a:r>
              <a:rPr lang="es-EC" sz="3600" kern="10" dirty="0">
                <a:ln w="9525">
                  <a:solidFill>
                    <a:schemeClr val="tx1"/>
                  </a:solidFill>
                  <a:round/>
                  <a:headEnd/>
                  <a:tailEnd/>
                </a:ln>
                <a:solidFill>
                  <a:schemeClr val="bg1"/>
                </a:solidFill>
                <a:effectLst>
                  <a:outerShdw dist="17961" dir="2700000" algn="ctr" rotWithShape="0">
                    <a:schemeClr val="tx1"/>
                  </a:outerShdw>
                </a:effectLst>
                <a:latin typeface="Impact"/>
              </a:rPr>
              <a:t>POBLACIÓN</a:t>
            </a:r>
          </a:p>
        </p:txBody>
      </p:sp>
      <p:grpSp>
        <p:nvGrpSpPr>
          <p:cNvPr id="33800" name="35 Grupo"/>
          <p:cNvGrpSpPr>
            <a:grpSpLocks/>
          </p:cNvGrpSpPr>
          <p:nvPr/>
        </p:nvGrpSpPr>
        <p:grpSpPr bwMode="auto">
          <a:xfrm>
            <a:off x="629369" y="170296"/>
            <a:ext cx="3258889" cy="1354138"/>
            <a:chOff x="1427142" y="2540334"/>
            <a:chExt cx="1920875" cy="1164885"/>
          </a:xfrm>
        </p:grpSpPr>
        <p:sp>
          <p:nvSpPr>
            <p:cNvPr id="33851" name="AutoShape 32"/>
            <p:cNvSpPr>
              <a:spLocks noChangeArrowheads="1"/>
            </p:cNvSpPr>
            <p:nvPr/>
          </p:nvSpPr>
          <p:spPr bwMode="auto">
            <a:xfrm>
              <a:off x="1427142" y="3246431"/>
              <a:ext cx="1920875" cy="45878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700" b="0">
                <a:solidFill>
                  <a:schemeClr val="tx1"/>
                </a:solidFill>
                <a:cs typeface="Arial" charset="0"/>
              </a:endParaRPr>
            </a:p>
          </p:txBody>
        </p:sp>
        <p:sp>
          <p:nvSpPr>
            <p:cNvPr id="38" name="Oval 33"/>
            <p:cNvSpPr>
              <a:spLocks noChangeArrowheads="1"/>
            </p:cNvSpPr>
            <p:nvPr/>
          </p:nvSpPr>
          <p:spPr bwMode="auto">
            <a:xfrm>
              <a:off x="1572847" y="2540334"/>
              <a:ext cx="1274654" cy="89175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5715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1500" b="0" dirty="0" smtClean="0">
                  <a:solidFill>
                    <a:srgbClr val="FFFF00"/>
                  </a:solidFill>
                  <a:effectLst>
                    <a:outerShdw blurRad="38100" dist="38100" dir="2700000" algn="tl">
                      <a:srgbClr val="000000"/>
                    </a:outerShdw>
                  </a:effectLst>
                  <a:latin typeface="Impact" pitchFamily="34" charset="0"/>
                  <a:cs typeface="Arial" charset="0"/>
                </a:rPr>
                <a:t>INCIDENCIA</a:t>
              </a:r>
              <a:r>
                <a:rPr lang="es-ES" sz="1500" b="0" dirty="0" smtClean="0">
                  <a:solidFill>
                    <a:srgbClr val="FFFFFF"/>
                  </a:solidFill>
                  <a:effectLst>
                    <a:outerShdw blurRad="38100" dist="38100" dir="2700000" algn="tl">
                      <a:srgbClr val="000000"/>
                    </a:outerShdw>
                  </a:effectLst>
                  <a:latin typeface="Impact" pitchFamily="34" charset="0"/>
                  <a:cs typeface="Arial" charset="0"/>
                </a:rPr>
                <a:t> </a:t>
              </a: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33804" name="33 Grupo"/>
          <p:cNvGrpSpPr>
            <a:grpSpLocks/>
          </p:cNvGrpSpPr>
          <p:nvPr/>
        </p:nvGrpSpPr>
        <p:grpSpPr bwMode="auto">
          <a:xfrm>
            <a:off x="1446213" y="1835150"/>
            <a:ext cx="6481762" cy="1881882"/>
            <a:chOff x="2961721" y="2757488"/>
            <a:chExt cx="2859315" cy="770319"/>
          </a:xfrm>
        </p:grpSpPr>
        <p:sp>
          <p:nvSpPr>
            <p:cNvPr id="33839" name="AutoShape 30"/>
            <p:cNvSpPr>
              <a:spLocks noChangeArrowheads="1"/>
            </p:cNvSpPr>
            <p:nvPr/>
          </p:nvSpPr>
          <p:spPr bwMode="auto">
            <a:xfrm>
              <a:off x="2961721" y="3100848"/>
              <a:ext cx="2859315" cy="426959"/>
            </a:xfrm>
            <a:prstGeom prst="ellipse">
              <a:avLst/>
            </a:prstGeom>
            <a:gradFill rotWithShape="1">
              <a:gsLst>
                <a:gs pos="0">
                  <a:srgbClr val="000000">
                    <a:alpha val="62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nvGrpSpPr>
            <p:cNvPr id="33840" name="Group 14"/>
            <p:cNvGrpSpPr>
              <a:grpSpLocks/>
            </p:cNvGrpSpPr>
            <p:nvPr/>
          </p:nvGrpSpPr>
          <p:grpSpPr bwMode="auto">
            <a:xfrm>
              <a:off x="3355539" y="2757488"/>
              <a:ext cx="2096310" cy="681712"/>
              <a:chOff x="2763" y="234"/>
              <a:chExt cx="2222" cy="714"/>
            </a:xfrm>
          </p:grpSpPr>
          <p:pic>
            <p:nvPicPr>
              <p:cNvPr id="33841" name="AutoShape 31" descr="CAMUFLAGE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3" y="234"/>
                <a:ext cx="2222" cy="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42" name="Text Box 16"/>
              <p:cNvSpPr txBox="1">
                <a:spLocks noChangeArrowheads="1"/>
              </p:cNvSpPr>
              <p:nvPr/>
            </p:nvSpPr>
            <p:spPr bwMode="auto">
              <a:xfrm>
                <a:off x="2988" y="255"/>
                <a:ext cx="1752" cy="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algn="l" eaLnBrk="1" hangingPunct="1">
                  <a:lnSpc>
                    <a:spcPct val="100000"/>
                  </a:lnSpc>
                  <a:spcBef>
                    <a:spcPct val="0"/>
                  </a:spcBef>
                  <a:buClrTx/>
                  <a:buSzTx/>
                </a:pPr>
                <a:endParaRPr lang="es-ES_tradnl" sz="1200" b="0">
                  <a:solidFill>
                    <a:schemeClr val="tx1"/>
                  </a:solidFill>
                  <a:cs typeface="Arial" charset="0"/>
                </a:endParaRPr>
              </a:p>
            </p:txBody>
          </p:sp>
          <p:sp>
            <p:nvSpPr>
              <p:cNvPr id="33843" name="Oval 33"/>
              <p:cNvSpPr>
                <a:spLocks noChangeArrowheads="1"/>
              </p:cNvSpPr>
              <p:nvPr/>
            </p:nvSpPr>
            <p:spPr bwMode="auto">
              <a:xfrm>
                <a:off x="2971" y="298"/>
                <a:ext cx="53" cy="52"/>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4" name="Oval 34"/>
              <p:cNvSpPr>
                <a:spLocks noChangeArrowheads="1"/>
              </p:cNvSpPr>
              <p:nvPr/>
            </p:nvSpPr>
            <p:spPr bwMode="auto">
              <a:xfrm>
                <a:off x="2971" y="654"/>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5" name="Oval 35"/>
              <p:cNvSpPr>
                <a:spLocks noChangeArrowheads="1"/>
              </p:cNvSpPr>
              <p:nvPr/>
            </p:nvSpPr>
            <p:spPr bwMode="auto">
              <a:xfrm>
                <a:off x="4650" y="297"/>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6" name="Oval 36"/>
              <p:cNvSpPr>
                <a:spLocks noChangeArrowheads="1"/>
              </p:cNvSpPr>
              <p:nvPr/>
            </p:nvSpPr>
            <p:spPr bwMode="auto">
              <a:xfrm>
                <a:off x="4649" y="653"/>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7" name="Oval 35"/>
              <p:cNvSpPr>
                <a:spLocks noChangeArrowheads="1"/>
              </p:cNvSpPr>
              <p:nvPr/>
            </p:nvSpPr>
            <p:spPr bwMode="auto">
              <a:xfrm>
                <a:off x="3834" y="300"/>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8" name="Oval 36"/>
              <p:cNvSpPr>
                <a:spLocks noChangeArrowheads="1"/>
              </p:cNvSpPr>
              <p:nvPr/>
            </p:nvSpPr>
            <p:spPr bwMode="auto">
              <a:xfrm>
                <a:off x="3833" y="656"/>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grpSp>
      <p:sp>
        <p:nvSpPr>
          <p:cNvPr id="33805" name="WordArt 37"/>
          <p:cNvSpPr>
            <a:spLocks noChangeArrowheads="1" noChangeShapeType="1" noTextEdit="1"/>
          </p:cNvSpPr>
          <p:nvPr/>
        </p:nvSpPr>
        <p:spPr bwMode="auto">
          <a:xfrm>
            <a:off x="3132277" y="1949420"/>
            <a:ext cx="2881313" cy="641350"/>
          </a:xfrm>
          <a:prstGeom prst="rect">
            <a:avLst/>
          </a:prstGeom>
        </p:spPr>
        <p:txBody>
          <a:bodyPr wrap="none" fromWordArt="1">
            <a:prstTxWarp prst="textPlain">
              <a:avLst>
                <a:gd name="adj" fmla="val 50000"/>
              </a:avLst>
            </a:prstTxWarp>
          </a:bodyPr>
          <a:lstStyle/>
          <a:p>
            <a:r>
              <a:rPr lang="es-EC" sz="4800" kern="10" dirty="0">
                <a:ln w="9525">
                  <a:solidFill>
                    <a:srgbClr val="000000"/>
                  </a:solidFill>
                  <a:round/>
                  <a:headEnd/>
                  <a:tailEnd/>
                </a:ln>
                <a:solidFill>
                  <a:srgbClr val="FFFF00"/>
                </a:solidFill>
                <a:effectLst>
                  <a:outerShdw dist="17961" dir="2700000" algn="ctr" rotWithShape="0">
                    <a:srgbClr val="000000"/>
                  </a:outerShdw>
                </a:effectLst>
                <a:latin typeface="Impact"/>
              </a:rPr>
              <a:t>INVESTIGACIÓN </a:t>
            </a:r>
            <a:r>
              <a:rPr lang="es-EC" sz="4800" kern="10" dirty="0" smtClean="0">
                <a:ln w="9525">
                  <a:solidFill>
                    <a:srgbClr val="000000"/>
                  </a:solidFill>
                  <a:round/>
                  <a:headEnd/>
                  <a:tailEnd/>
                </a:ln>
                <a:solidFill>
                  <a:srgbClr val="FFFF00"/>
                </a:solidFill>
                <a:effectLst>
                  <a:outerShdw dist="17961" dir="2700000" algn="ctr" rotWithShape="0">
                    <a:srgbClr val="000000"/>
                  </a:outerShdw>
                </a:effectLst>
                <a:latin typeface="Impact"/>
              </a:rPr>
              <a:t>DESCRIPTIVO -CORRELACIONAL </a:t>
            </a:r>
            <a:endParaRPr lang="es-EC" sz="4800" kern="10" dirty="0">
              <a:ln w="9525">
                <a:solidFill>
                  <a:srgbClr val="000000"/>
                </a:solidFill>
                <a:round/>
                <a:headEnd/>
                <a:tailEnd/>
              </a:ln>
              <a:solidFill>
                <a:srgbClr val="FFFF00"/>
              </a:solidFill>
              <a:effectLst>
                <a:outerShdw dist="17961" dir="2700000" algn="ctr" rotWithShape="0">
                  <a:srgbClr val="000000"/>
                </a:outerShdw>
              </a:effectLst>
              <a:latin typeface="Impact"/>
            </a:endParaRPr>
          </a:p>
        </p:txBody>
      </p:sp>
      <p:sp>
        <p:nvSpPr>
          <p:cNvPr id="33806" name="Freeform 9"/>
          <p:cNvSpPr>
            <a:spLocks/>
          </p:cNvSpPr>
          <p:nvPr/>
        </p:nvSpPr>
        <p:spPr bwMode="auto">
          <a:xfrm rot="-4430993" flipH="1" flipV="1">
            <a:off x="3113088" y="1073150"/>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p>
            <a:endParaRPr lang="es-EC"/>
          </a:p>
        </p:txBody>
      </p:sp>
      <p:sp>
        <p:nvSpPr>
          <p:cNvPr id="33807" name="Freeform 9"/>
          <p:cNvSpPr>
            <a:spLocks/>
          </p:cNvSpPr>
          <p:nvPr/>
        </p:nvSpPr>
        <p:spPr bwMode="auto">
          <a:xfrm rot="4430993" flipV="1">
            <a:off x="4989513" y="1073150"/>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p>
            <a:endParaRPr lang="es-EC"/>
          </a:p>
        </p:txBody>
      </p:sp>
      <p:sp>
        <p:nvSpPr>
          <p:cNvPr id="33808" name="Freeform 9"/>
          <p:cNvSpPr>
            <a:spLocks/>
          </p:cNvSpPr>
          <p:nvPr/>
        </p:nvSpPr>
        <p:spPr bwMode="auto">
          <a:xfrm rot="4430993" flipH="1">
            <a:off x="3113088" y="2930525"/>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p>
            <a:endParaRPr lang="es-EC"/>
          </a:p>
        </p:txBody>
      </p:sp>
      <p:sp>
        <p:nvSpPr>
          <p:cNvPr id="33809" name="Freeform 9"/>
          <p:cNvSpPr>
            <a:spLocks/>
          </p:cNvSpPr>
          <p:nvPr/>
        </p:nvSpPr>
        <p:spPr bwMode="auto">
          <a:xfrm rot="-4430993">
            <a:off x="4989513" y="2930525"/>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p>
            <a:endParaRPr lang="es-EC"/>
          </a:p>
        </p:txBody>
      </p:sp>
      <p:pic>
        <p:nvPicPr>
          <p:cNvPr id="33810" name="Picture 9" descr="espee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513" y="292100"/>
            <a:ext cx="623887" cy="691836"/>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45" name="Oval 33"/>
          <p:cNvSpPr>
            <a:spLocks noChangeArrowheads="1"/>
          </p:cNvSpPr>
          <p:nvPr/>
        </p:nvSpPr>
        <p:spPr bwMode="auto">
          <a:xfrm>
            <a:off x="3127375" y="144463"/>
            <a:ext cx="4800600" cy="1036637"/>
          </a:xfrm>
          <a:prstGeom prst="ellipse">
            <a:avLst/>
          </a:prstGeom>
          <a:solidFill>
            <a:srgbClr val="99660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eaLnBrk="0" hangingPunct="0">
              <a:lnSpc>
                <a:spcPct val="100000"/>
              </a:lnSpc>
              <a:spcBef>
                <a:spcPct val="0"/>
              </a:spcBef>
              <a:buClrTx/>
              <a:buSzTx/>
              <a:defRPr/>
            </a:pPr>
            <a:r>
              <a:rPr lang="es-ES" sz="2000" b="1" dirty="0" smtClean="0">
                <a:solidFill>
                  <a:srgbClr val="FFFF00"/>
                </a:solidFill>
                <a:effectLst>
                  <a:outerShdw blurRad="38100" dist="38100" dir="2700000" algn="tl">
                    <a:srgbClr val="000000"/>
                  </a:outerShdw>
                </a:effectLst>
                <a:latin typeface="Gungsuh" pitchFamily="18" charset="-127"/>
                <a:ea typeface="Gungsuh" pitchFamily="18" charset="-127"/>
                <a:cs typeface="Arial" charset="0"/>
              </a:rPr>
              <a:t>VARIABLE        VARIABLE   </a:t>
            </a:r>
            <a:endParaRPr lang="es-ES" sz="2000" b="1" dirty="0">
              <a:solidFill>
                <a:srgbClr val="FFFF00"/>
              </a:solidFill>
              <a:effectLst>
                <a:outerShdw blurRad="38100" dist="38100" dir="2700000" algn="tl">
                  <a:srgbClr val="000000"/>
                </a:outerShdw>
              </a:effectLst>
              <a:latin typeface="Gungsuh" pitchFamily="18" charset="-127"/>
              <a:ea typeface="Gungsuh" pitchFamily="18" charset="-127"/>
              <a:cs typeface="Arial" charset="0"/>
            </a:endParaRPr>
          </a:p>
        </p:txBody>
      </p:sp>
      <p:sp>
        <p:nvSpPr>
          <p:cNvPr id="2" name="1 Flecha derecha"/>
          <p:cNvSpPr/>
          <p:nvPr/>
        </p:nvSpPr>
        <p:spPr>
          <a:xfrm>
            <a:off x="5416550" y="544870"/>
            <a:ext cx="432048" cy="302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5076056" y="4719638"/>
            <a:ext cx="3915544" cy="1373658"/>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p>
            <a:pPr algn="ctr"/>
            <a:r>
              <a:rPr lang="es-EC" sz="2400" b="1" dirty="0" smtClean="0">
                <a:solidFill>
                  <a:schemeClr val="tx1"/>
                </a:solidFill>
              </a:rPr>
              <a:t>25 NIÑOS DE LA ESCUELA DE FÚTBOL DE EL NACIONAL</a:t>
            </a:r>
            <a:endParaRPr lang="es-EC" sz="2400" b="1" dirty="0">
              <a:solidFill>
                <a:schemeClr val="tx1"/>
              </a:solidFill>
            </a:endParaRPr>
          </a:p>
        </p:txBody>
      </p:sp>
      <p:sp>
        <p:nvSpPr>
          <p:cNvPr id="5" name="4 CuadroTexto"/>
          <p:cNvSpPr txBox="1"/>
          <p:nvPr/>
        </p:nvSpPr>
        <p:spPr>
          <a:xfrm>
            <a:off x="1580084" y="3502352"/>
            <a:ext cx="1357461" cy="523220"/>
          </a:xfrm>
          <a:prstGeom prst="rect">
            <a:avLst/>
          </a:prstGeom>
          <a:noFill/>
        </p:spPr>
        <p:txBody>
          <a:bodyPr wrap="square" rtlCol="0">
            <a:spAutoFit/>
          </a:bodyPr>
          <a:lstStyle/>
          <a:p>
            <a:r>
              <a:rPr lang="es-EC" sz="2800" dirty="0" smtClean="0">
                <a:solidFill>
                  <a:schemeClr val="bg1"/>
                </a:solidFill>
                <a:latin typeface="Algerian" pitchFamily="82" charset="0"/>
                <a:cs typeface="Aharoni" pitchFamily="2" charset="-79"/>
              </a:rPr>
              <a:t>TEST </a:t>
            </a:r>
            <a:endParaRPr lang="es-EC" sz="2800" dirty="0">
              <a:solidFill>
                <a:schemeClr val="bg1"/>
              </a:solidFill>
              <a:latin typeface="Algerian" pitchFamily="82" charset="0"/>
              <a:cs typeface="Aharoni" pitchFamily="2" charset="-79"/>
            </a:endParaRPr>
          </a:p>
        </p:txBody>
      </p:sp>
      <p:pic>
        <p:nvPicPr>
          <p:cNvPr id="35" name="Picture 8" descr="http://blog.espol.edu.ec/cloayza/files/2013/11/cropped-o_boca_juniors_wallpapers_y_logos-125973712.jpg"/>
          <p:cNvPicPr>
            <a:picLocks noChangeAspect="1" noChangeArrowheads="1"/>
          </p:cNvPicPr>
          <p:nvPr/>
        </p:nvPicPr>
        <p:blipFill>
          <a:blip r:embed="rId5" cstate="print"/>
          <a:srcRect/>
          <a:stretch>
            <a:fillRect/>
          </a:stretch>
        </p:blipFill>
        <p:spPr bwMode="auto">
          <a:xfrm>
            <a:off x="8244408" y="188640"/>
            <a:ext cx="685090" cy="1080120"/>
          </a:xfrm>
          <a:prstGeom prst="rect">
            <a:avLst/>
          </a:prstGeom>
          <a:noFill/>
        </p:spPr>
      </p:pic>
      <p:sp>
        <p:nvSpPr>
          <p:cNvPr id="37" name="36 Rectángulo"/>
          <p:cNvSpPr/>
          <p:nvPr/>
        </p:nvSpPr>
        <p:spPr>
          <a:xfrm flipH="1">
            <a:off x="0" y="4869160"/>
            <a:ext cx="1547664" cy="129614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FF00"/>
                </a:solidFill>
              </a:rPr>
              <a:t>Condición técnica ofensiva</a:t>
            </a:r>
            <a:endParaRPr lang="es-ES" dirty="0">
              <a:solidFill>
                <a:srgbClr val="FFFF00"/>
              </a:solidFill>
            </a:endParaRPr>
          </a:p>
        </p:txBody>
      </p:sp>
      <p:sp>
        <p:nvSpPr>
          <p:cNvPr id="39" name="38 Elipse"/>
          <p:cNvSpPr/>
          <p:nvPr/>
        </p:nvSpPr>
        <p:spPr>
          <a:xfrm>
            <a:off x="1619672" y="4365104"/>
            <a:ext cx="3384376" cy="2492896"/>
          </a:xfrm>
          <a:prstGeom prst="ellipse">
            <a:avLst/>
          </a:prstGeom>
          <a:blipFill>
            <a:blip r:embed="rId6"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FF0000"/>
                </a:solidFill>
              </a:rPr>
              <a:t>TÉCNICAS</a:t>
            </a:r>
          </a:p>
          <a:p>
            <a:pPr algn="ctr">
              <a:buFont typeface="Arial" pitchFamily="34" charset="0"/>
              <a:buChar char="•"/>
            </a:pPr>
            <a:r>
              <a:rPr lang="es-ES" b="1" dirty="0" smtClean="0">
                <a:solidFill>
                  <a:srgbClr val="002060"/>
                </a:solidFill>
              </a:rPr>
              <a:t>Test de driblin</a:t>
            </a:r>
          </a:p>
          <a:p>
            <a:pPr algn="ctr">
              <a:buFont typeface="Arial" pitchFamily="34" charset="0"/>
              <a:buChar char="•"/>
            </a:pPr>
            <a:r>
              <a:rPr lang="es-ES" b="1" dirty="0" smtClean="0">
                <a:solidFill>
                  <a:srgbClr val="002060"/>
                </a:solidFill>
              </a:rPr>
              <a:t>Test de cabeceo</a:t>
            </a:r>
          </a:p>
          <a:p>
            <a:pPr algn="ctr">
              <a:buFont typeface="Arial" pitchFamily="34" charset="0"/>
              <a:buChar char="•"/>
            </a:pPr>
            <a:r>
              <a:rPr lang="es-ES" b="1" dirty="0" smtClean="0">
                <a:solidFill>
                  <a:srgbClr val="002060"/>
                </a:solidFill>
              </a:rPr>
              <a:t>Test de recepción</a:t>
            </a:r>
          </a:p>
          <a:p>
            <a:pPr algn="ctr">
              <a:buFont typeface="Arial" pitchFamily="34" charset="0"/>
              <a:buChar char="•"/>
            </a:pPr>
            <a:r>
              <a:rPr lang="es-ES" b="1" dirty="0" smtClean="0">
                <a:solidFill>
                  <a:srgbClr val="002060"/>
                </a:solidFill>
              </a:rPr>
              <a:t>Test de precisión</a:t>
            </a:r>
            <a:endParaRPr lang="es-ES" b="1" dirty="0">
              <a:solidFill>
                <a:srgbClr val="002060"/>
              </a:solidFill>
            </a:endParaRPr>
          </a:p>
        </p:txBody>
      </p:sp>
    </p:spTree>
    <p:extLst>
      <p:ext uri="{BB962C8B-B14F-4D97-AF65-F5344CB8AC3E}">
        <p14:creationId xmlns:p14="http://schemas.microsoft.com/office/powerpoint/2010/main" xmlns="" val="1794307921"/>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Título"/>
          <p:cNvSpPr txBox="1">
            <a:spLocks/>
          </p:cNvSpPr>
          <p:nvPr/>
        </p:nvSpPr>
        <p:spPr bwMode="auto">
          <a:xfrm>
            <a:off x="794072" y="2060848"/>
            <a:ext cx="8026400" cy="1000125"/>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4000" b="0" dirty="0" smtClean="0">
                <a:solidFill>
                  <a:srgbClr val="FFFF00"/>
                </a:solidFill>
                <a:effectLst>
                  <a:outerShdw blurRad="38100" dist="38100" dir="2700000" algn="tl">
                    <a:srgbClr val="000000">
                      <a:alpha val="43137"/>
                    </a:srgbClr>
                  </a:outerShdw>
                </a:effectLst>
                <a:latin typeface="+mj-lt"/>
              </a:rPr>
              <a:t>ANÁLISIS DE RESULTADOS </a:t>
            </a:r>
            <a:endParaRPr lang="es-AR" sz="4000" b="0" dirty="0">
              <a:solidFill>
                <a:srgbClr val="FFFF00"/>
              </a:solidFill>
              <a:effectLst>
                <a:outerShdw blurRad="38100" dist="38100" dir="2700000" algn="tl">
                  <a:srgbClr val="000000">
                    <a:alpha val="43137"/>
                  </a:srgbClr>
                </a:outerShdw>
              </a:effectLst>
              <a:latin typeface="+mj-lt"/>
            </a:endParaRPr>
          </a:p>
        </p:txBody>
      </p:sp>
      <p:sp>
        <p:nvSpPr>
          <p:cNvPr id="32772" name="AutoShape 32"/>
          <p:cNvSpPr>
            <a:spLocks noChangeArrowheads="1"/>
          </p:cNvSpPr>
          <p:nvPr/>
        </p:nvSpPr>
        <p:spPr bwMode="auto">
          <a:xfrm>
            <a:off x="-488950" y="4829175"/>
            <a:ext cx="10121900" cy="528638"/>
          </a:xfrm>
          <a:prstGeom prst="ellipse">
            <a:avLst/>
          </a:prstGeom>
          <a:gradFill rotWithShape="1">
            <a:gsLst>
              <a:gs pos="0">
                <a:srgbClr val="000000">
                  <a:alpha val="62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pic>
        <p:nvPicPr>
          <p:cNvPr id="32773"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513" y="342900"/>
            <a:ext cx="1219175" cy="121540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8244408" y="188640"/>
            <a:ext cx="685090" cy="1080120"/>
          </a:xfrm>
          <a:prstGeom prst="rect">
            <a:avLst/>
          </a:prstGeom>
          <a:noFill/>
        </p:spPr>
      </p:pic>
    </p:spTree>
    <p:extLst>
      <p:ext uri="{BB962C8B-B14F-4D97-AF65-F5344CB8AC3E}">
        <p14:creationId xmlns:p14="http://schemas.microsoft.com/office/powerpoint/2010/main" xmlns="" val="3953153827"/>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2569" y="110988"/>
            <a:ext cx="801687" cy="8890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14" name="13 Tabla"/>
          <p:cNvGraphicFramePr>
            <a:graphicFrameLocks noGrp="1"/>
          </p:cNvGraphicFramePr>
          <p:nvPr/>
        </p:nvGraphicFramePr>
        <p:xfrm>
          <a:off x="395536" y="1397000"/>
          <a:ext cx="8424935" cy="5958984"/>
        </p:xfrm>
        <a:graphic>
          <a:graphicData uri="http://schemas.openxmlformats.org/drawingml/2006/table">
            <a:tbl>
              <a:tblPr firstRow="1" bandRow="1">
                <a:tableStyleId>{5C22544A-7EE6-4342-B048-85BDC9FD1C3A}</a:tableStyleId>
              </a:tblPr>
              <a:tblGrid>
                <a:gridCol w="1684987"/>
                <a:gridCol w="1684987"/>
                <a:gridCol w="1684987"/>
                <a:gridCol w="1684987"/>
                <a:gridCol w="1684987"/>
              </a:tblGrid>
              <a:tr h="807864">
                <a:tc>
                  <a:txBody>
                    <a:bodyPr/>
                    <a:lstStyle/>
                    <a:p>
                      <a:r>
                        <a:rPr kumimoji="0" lang="es-ES" sz="1200" b="1" kern="1200" dirty="0" smtClean="0">
                          <a:solidFill>
                            <a:schemeClr val="bg1"/>
                          </a:solidFill>
                          <a:latin typeface="+mn-lt"/>
                          <a:ea typeface="+mn-ea"/>
                          <a:cs typeface="+mn-cs"/>
                        </a:rPr>
                        <a:t>VARIABLE</a:t>
                      </a:r>
                      <a:endParaRPr lang="es-ES" sz="1200" dirty="0">
                        <a:solidFill>
                          <a:schemeClr val="bg1"/>
                        </a:solidFill>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tcPr>
                </a:tc>
                <a:tc>
                  <a:txBody>
                    <a:bodyPr/>
                    <a:lstStyle/>
                    <a:p>
                      <a:r>
                        <a:rPr kumimoji="0" lang="es-ES" sz="1200" b="1" kern="1200" dirty="0" smtClean="0">
                          <a:solidFill>
                            <a:schemeClr val="bg1"/>
                          </a:solidFill>
                          <a:latin typeface="+mn-lt"/>
                          <a:ea typeface="+mn-ea"/>
                          <a:cs typeface="+mn-cs"/>
                        </a:rPr>
                        <a:t>DEFINICIÓN</a:t>
                      </a:r>
                    </a:p>
                    <a:p>
                      <a:r>
                        <a:rPr kumimoji="0" lang="es-ES" sz="1200" b="1" kern="1200" dirty="0" smtClean="0">
                          <a:solidFill>
                            <a:schemeClr val="bg1"/>
                          </a:solidFill>
                          <a:latin typeface="+mn-lt"/>
                          <a:ea typeface="+mn-ea"/>
                          <a:cs typeface="+mn-cs"/>
                        </a:rPr>
                        <a:t>CONCEPTUAL</a:t>
                      </a:r>
                      <a:endParaRPr lang="es-ES" sz="1200" dirty="0">
                        <a:solidFill>
                          <a:schemeClr val="bg1"/>
                        </a:solidFill>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tcPr>
                </a:tc>
                <a:tc>
                  <a:txBody>
                    <a:bodyPr/>
                    <a:lstStyle/>
                    <a:p>
                      <a:r>
                        <a:rPr kumimoji="0" lang="es-ES" sz="1200" b="1" kern="1200" dirty="0" smtClean="0">
                          <a:solidFill>
                            <a:schemeClr val="bg1"/>
                          </a:solidFill>
                          <a:latin typeface="+mn-lt"/>
                          <a:ea typeface="+mn-ea"/>
                          <a:cs typeface="+mn-cs"/>
                        </a:rPr>
                        <a:t>DIMENSIONES</a:t>
                      </a:r>
                    </a:p>
                    <a:p>
                      <a:r>
                        <a:rPr kumimoji="0" lang="es-ES" sz="1200" b="1" kern="1200" dirty="0" smtClean="0">
                          <a:solidFill>
                            <a:schemeClr val="bg1"/>
                          </a:solidFill>
                          <a:latin typeface="+mn-lt"/>
                          <a:ea typeface="+mn-ea"/>
                          <a:cs typeface="+mn-cs"/>
                        </a:rPr>
                        <a:t>O CATEGORÍAS</a:t>
                      </a:r>
                      <a:endParaRPr lang="es-ES" sz="1200" dirty="0">
                        <a:solidFill>
                          <a:schemeClr val="bg1"/>
                        </a:solidFill>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tcPr>
                </a:tc>
                <a:tc>
                  <a:txBody>
                    <a:bodyPr/>
                    <a:lstStyle/>
                    <a:p>
                      <a:r>
                        <a:rPr kumimoji="0" lang="es-ES" sz="1200" b="1" kern="1200" dirty="0" smtClean="0">
                          <a:solidFill>
                            <a:schemeClr val="bg1"/>
                          </a:solidFill>
                          <a:latin typeface="+mn-lt"/>
                          <a:ea typeface="+mn-ea"/>
                          <a:cs typeface="+mn-cs"/>
                        </a:rPr>
                        <a:t>INDICADORES</a:t>
                      </a:r>
                      <a:endParaRPr lang="es-ES" sz="1200" dirty="0">
                        <a:solidFill>
                          <a:schemeClr val="bg1"/>
                        </a:solidFill>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tcPr>
                </a:tc>
                <a:tc>
                  <a:txBody>
                    <a:bodyPr/>
                    <a:lstStyle/>
                    <a:p>
                      <a:r>
                        <a:rPr kumimoji="0" lang="es-ES" sz="1200" b="1" kern="1200" dirty="0" smtClean="0">
                          <a:solidFill>
                            <a:schemeClr val="bg1"/>
                          </a:solidFill>
                          <a:latin typeface="+mn-lt"/>
                          <a:ea typeface="+mn-ea"/>
                          <a:cs typeface="+mn-cs"/>
                        </a:rPr>
                        <a:t>INSTRUMENTOS</a:t>
                      </a:r>
                      <a:endParaRPr lang="es-ES" sz="1200" dirty="0">
                        <a:solidFill>
                          <a:schemeClr val="bg1"/>
                        </a:solidFill>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tcPr>
                </a:tc>
              </a:tr>
              <a:tr h="1192076">
                <a:tc>
                  <a:txBody>
                    <a:bodyPr/>
                    <a:lstStyle/>
                    <a:p>
                      <a:pPr indent="457200" algn="ctr">
                        <a:lnSpc>
                          <a:spcPct val="200000"/>
                        </a:lnSpc>
                        <a:spcBef>
                          <a:spcPts val="1400"/>
                        </a:spcBef>
                        <a:spcAft>
                          <a:spcPts val="0"/>
                        </a:spcAft>
                      </a:pPr>
                      <a:endParaRPr kumimoji="0" lang="es-ES" sz="800" b="1" i="1" kern="1200" dirty="0" smtClean="0">
                        <a:solidFill>
                          <a:schemeClr val="dk1"/>
                        </a:solidFill>
                        <a:latin typeface="+mn-lt"/>
                        <a:ea typeface="+mn-ea"/>
                        <a:cs typeface="+mn-cs"/>
                      </a:endParaRPr>
                    </a:p>
                    <a:p>
                      <a:pPr indent="457200" algn="l">
                        <a:lnSpc>
                          <a:spcPct val="200000"/>
                        </a:lnSpc>
                        <a:spcBef>
                          <a:spcPts val="1400"/>
                        </a:spcBef>
                        <a:spcAft>
                          <a:spcPts val="0"/>
                        </a:spcAft>
                      </a:pPr>
                      <a:endParaRPr kumimoji="0" lang="es-ES" sz="800" b="1" i="1" kern="1200" dirty="0" smtClean="0">
                        <a:solidFill>
                          <a:schemeClr val="dk1"/>
                        </a:solidFill>
                        <a:latin typeface="+mn-lt"/>
                        <a:ea typeface="+mn-ea"/>
                        <a:cs typeface="+mn-cs"/>
                      </a:endParaRPr>
                    </a:p>
                    <a:p>
                      <a:pPr indent="457200" algn="l">
                        <a:lnSpc>
                          <a:spcPct val="200000"/>
                        </a:lnSpc>
                        <a:spcBef>
                          <a:spcPts val="1400"/>
                        </a:spcBef>
                        <a:spcAft>
                          <a:spcPts val="0"/>
                        </a:spcAft>
                      </a:pPr>
                      <a:r>
                        <a:rPr kumimoji="0" lang="es-ES" sz="800" b="1" i="1" kern="1200" dirty="0" smtClean="0">
                          <a:solidFill>
                            <a:schemeClr val="dk1"/>
                          </a:solidFill>
                          <a:latin typeface="+mn-lt"/>
                          <a:ea typeface="+mn-ea"/>
                          <a:cs typeface="+mn-cs"/>
                        </a:rPr>
                        <a:t>PSICOMOTRICIDAD</a:t>
                      </a:r>
                    </a:p>
                  </a:txBody>
                  <a:tcPr marL="68580" marR="68580" marT="0" marB="0">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800" b="1" i="1" kern="1200" dirty="0" smtClean="0">
                          <a:solidFill>
                            <a:schemeClr val="dk1"/>
                          </a:solidFill>
                          <a:latin typeface="+mn-lt"/>
                          <a:ea typeface="+mn-ea"/>
                          <a:cs typeface="+mn-cs"/>
                        </a:rPr>
                        <a:t>E</a:t>
                      </a:r>
                      <a:r>
                        <a:rPr kumimoji="0" lang="es-EC" sz="1200" b="1" i="1" kern="1200" dirty="0" smtClean="0">
                          <a:solidFill>
                            <a:schemeClr val="dk1"/>
                          </a:solidFill>
                          <a:latin typeface="+mn-lt"/>
                          <a:ea typeface="+mn-ea"/>
                          <a:cs typeface="+mn-cs"/>
                        </a:rPr>
                        <a:t>s  la importancia del desarrollo de las funciones nerviosas y musculares, facilitándonos en adelante facultades de expresarnos </a:t>
                      </a:r>
                      <a:endParaRPr kumimoji="0" lang="es-ES" sz="1800" b="1" i="1" kern="1200" dirty="0" smtClean="0">
                        <a:solidFill>
                          <a:schemeClr val="dk1"/>
                        </a:solidFill>
                        <a:latin typeface="+mn-lt"/>
                        <a:ea typeface="+mn-ea"/>
                        <a:cs typeface="+mn-cs"/>
                      </a:endParaRPr>
                    </a:p>
                    <a:p>
                      <a:endParaRPr lang="es-ES" b="1" i="1" dirty="0"/>
                    </a:p>
                  </a:txBody>
                  <a:tcPr marL="68580" marR="68580" marT="0" marB="0">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a:txBody>
                    <a:bodyPr/>
                    <a:lstStyle/>
                    <a:p>
                      <a:r>
                        <a:rPr kumimoji="0" lang="es-ES" sz="1100" b="1" i="1" kern="1200" dirty="0" smtClean="0">
                          <a:solidFill>
                            <a:schemeClr val="dk1"/>
                          </a:solidFill>
                          <a:latin typeface="+mn-lt"/>
                          <a:ea typeface="+mn-ea"/>
                          <a:cs typeface="+mn-cs"/>
                        </a:rPr>
                        <a:t>Físico-motor</a:t>
                      </a:r>
                    </a:p>
                    <a:p>
                      <a:r>
                        <a:rPr kumimoji="0" lang="es-ES" sz="1100" b="1" i="1" kern="1200" dirty="0" smtClean="0">
                          <a:solidFill>
                            <a:schemeClr val="dk1"/>
                          </a:solidFill>
                          <a:latin typeface="+mn-lt"/>
                          <a:ea typeface="+mn-ea"/>
                          <a:cs typeface="+mn-cs"/>
                        </a:rPr>
                        <a:t> </a:t>
                      </a:r>
                    </a:p>
                    <a:p>
                      <a:r>
                        <a:rPr kumimoji="0" lang="es-ES" sz="1100" b="1" i="1" kern="1200" dirty="0" smtClean="0">
                          <a:solidFill>
                            <a:schemeClr val="dk1"/>
                          </a:solidFill>
                          <a:latin typeface="+mn-lt"/>
                          <a:ea typeface="+mn-ea"/>
                          <a:cs typeface="+mn-cs"/>
                        </a:rPr>
                        <a:t> </a:t>
                      </a:r>
                    </a:p>
                    <a:p>
                      <a:r>
                        <a:rPr kumimoji="0" lang="es-ES" sz="1100" b="1" i="1" kern="1200" dirty="0" smtClean="0">
                          <a:solidFill>
                            <a:schemeClr val="dk1"/>
                          </a:solidFill>
                          <a:latin typeface="+mn-lt"/>
                          <a:ea typeface="+mn-ea"/>
                          <a:cs typeface="+mn-cs"/>
                        </a:rPr>
                        <a:t>Intelectual-cognitivo </a:t>
                      </a:r>
                    </a:p>
                    <a:p>
                      <a:r>
                        <a:rPr kumimoji="0" lang="es-ES" sz="1100" b="1" i="1" kern="1200" dirty="0" smtClean="0">
                          <a:solidFill>
                            <a:schemeClr val="dk1"/>
                          </a:solidFill>
                          <a:latin typeface="+mn-lt"/>
                          <a:ea typeface="+mn-ea"/>
                          <a:cs typeface="+mn-cs"/>
                        </a:rPr>
                        <a:t> </a:t>
                      </a:r>
                    </a:p>
                    <a:p>
                      <a:r>
                        <a:rPr kumimoji="0" lang="es-MX" sz="1100" b="1" i="1" kern="1200" dirty="0" smtClean="0">
                          <a:solidFill>
                            <a:schemeClr val="dk1"/>
                          </a:solidFill>
                          <a:latin typeface="+mn-lt"/>
                          <a:ea typeface="+mn-ea"/>
                          <a:cs typeface="+mn-cs"/>
                        </a:rPr>
                        <a:t>Socio-afectivo</a:t>
                      </a:r>
                      <a:endParaRPr kumimoji="0" lang="es-ES" sz="1100" b="1" i="1" kern="1200" dirty="0" smtClean="0">
                        <a:solidFill>
                          <a:schemeClr val="dk1"/>
                        </a:solidFill>
                        <a:latin typeface="+mn-lt"/>
                        <a:ea typeface="+mn-ea"/>
                        <a:cs typeface="+mn-cs"/>
                      </a:endParaRPr>
                    </a:p>
                    <a:p>
                      <a:endParaRPr lang="es-ES" b="1" i="1" dirty="0"/>
                    </a:p>
                  </a:txBody>
                  <a:tcPr marL="68580" marR="68580" marT="0" marB="0">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a:txBody>
                    <a:bodyPr/>
                    <a:lstStyle/>
                    <a:p>
                      <a:r>
                        <a:rPr kumimoji="0" lang="es-ES" sz="1200" b="1" i="1" kern="1200" dirty="0" smtClean="0">
                          <a:solidFill>
                            <a:schemeClr val="dk1"/>
                          </a:solidFill>
                          <a:latin typeface="+mn-lt"/>
                          <a:ea typeface="+mn-ea"/>
                          <a:cs typeface="+mn-cs"/>
                        </a:rPr>
                        <a:t>Esquema y tono muscular </a:t>
                      </a:r>
                    </a:p>
                    <a:p>
                      <a:r>
                        <a:rPr kumimoji="0" lang="es-ES" sz="1200" b="1" i="1" kern="1200" dirty="0" smtClean="0">
                          <a:solidFill>
                            <a:schemeClr val="dk1"/>
                          </a:solidFill>
                          <a:latin typeface="+mn-lt"/>
                          <a:ea typeface="+mn-ea"/>
                          <a:cs typeface="+mn-cs"/>
                        </a:rPr>
                        <a:t> </a:t>
                      </a:r>
                    </a:p>
                    <a:p>
                      <a:r>
                        <a:rPr kumimoji="0" lang="es-ES" sz="1200" b="1" i="1" kern="1200" dirty="0" smtClean="0">
                          <a:solidFill>
                            <a:schemeClr val="dk1"/>
                          </a:solidFill>
                          <a:latin typeface="+mn-lt"/>
                          <a:ea typeface="+mn-ea"/>
                          <a:cs typeface="+mn-cs"/>
                        </a:rPr>
                        <a:t>Coordinación motriz </a:t>
                      </a:r>
                    </a:p>
                    <a:p>
                      <a:r>
                        <a:rPr kumimoji="0" lang="es-ES" sz="1200" b="1" i="1" kern="1200" dirty="0" smtClean="0">
                          <a:solidFill>
                            <a:schemeClr val="dk1"/>
                          </a:solidFill>
                          <a:latin typeface="+mn-lt"/>
                          <a:ea typeface="+mn-ea"/>
                          <a:cs typeface="+mn-cs"/>
                        </a:rPr>
                        <a:t> </a:t>
                      </a:r>
                    </a:p>
                    <a:p>
                      <a:r>
                        <a:rPr kumimoji="0" lang="es-ES" sz="1200" b="1" i="1" kern="1200" dirty="0" smtClean="0">
                          <a:solidFill>
                            <a:schemeClr val="dk1"/>
                          </a:solidFill>
                          <a:latin typeface="+mn-lt"/>
                          <a:ea typeface="+mn-ea"/>
                          <a:cs typeface="+mn-cs"/>
                        </a:rPr>
                        <a:t>Lateralización </a:t>
                      </a:r>
                    </a:p>
                    <a:p>
                      <a:r>
                        <a:rPr kumimoji="0" lang="es-ES" sz="1200" b="1" i="1" kern="1200" dirty="0" smtClean="0">
                          <a:solidFill>
                            <a:schemeClr val="dk1"/>
                          </a:solidFill>
                          <a:latin typeface="+mn-lt"/>
                          <a:ea typeface="+mn-ea"/>
                          <a:cs typeface="+mn-cs"/>
                        </a:rPr>
                        <a:t> </a:t>
                      </a:r>
                    </a:p>
                    <a:p>
                      <a:r>
                        <a:rPr kumimoji="0" lang="es-ES" sz="1200" b="1" i="1" kern="1200" dirty="0" smtClean="0">
                          <a:solidFill>
                            <a:schemeClr val="dk1"/>
                          </a:solidFill>
                          <a:latin typeface="+mn-lt"/>
                          <a:ea typeface="+mn-ea"/>
                          <a:cs typeface="+mn-cs"/>
                        </a:rPr>
                        <a:t>Organización perceptiva </a:t>
                      </a:r>
                      <a:endParaRPr lang="es-ES" sz="1200" b="1" i="1" dirty="0"/>
                    </a:p>
                  </a:txBody>
                  <a:tcPr marL="68580" marR="68580" marT="0" marB="0">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a:txBody>
                    <a:bodyPr/>
                    <a:lstStyle/>
                    <a:p>
                      <a:r>
                        <a:rPr kumimoji="0" lang="es-ES" sz="1100" b="1" i="1" kern="1200" dirty="0" smtClean="0">
                          <a:solidFill>
                            <a:schemeClr val="dk1"/>
                          </a:solidFill>
                          <a:latin typeface="+mn-lt"/>
                          <a:ea typeface="+mn-ea"/>
                          <a:cs typeface="+mn-cs"/>
                        </a:rPr>
                        <a:t>Test de psicomotricidad </a:t>
                      </a:r>
                      <a:endParaRPr lang="es-ES" sz="1100" b="1" i="1" dirty="0"/>
                    </a:p>
                  </a:txBody>
                  <a:tcPr marL="68580" marR="68580" marT="0" marB="0">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r>
              <a:tr h="1192076">
                <a:tc>
                  <a:txBody>
                    <a:bodyPr/>
                    <a:lstStyle/>
                    <a:p>
                      <a:r>
                        <a:rPr kumimoji="0" lang="es-ES" sz="1800" b="1" i="1" kern="1200" dirty="0" smtClean="0">
                          <a:solidFill>
                            <a:schemeClr val="dk1"/>
                          </a:solidFill>
                          <a:latin typeface="+mn-lt"/>
                          <a:ea typeface="+mn-ea"/>
                          <a:cs typeface="+mn-cs"/>
                        </a:rPr>
                        <a:t>Fundamentos </a:t>
                      </a:r>
                    </a:p>
                    <a:p>
                      <a:r>
                        <a:rPr kumimoji="0" lang="es-ES" sz="1800" b="1" i="1" kern="1200" dirty="0" smtClean="0">
                          <a:solidFill>
                            <a:schemeClr val="dk1"/>
                          </a:solidFill>
                          <a:latin typeface="+mn-lt"/>
                          <a:ea typeface="+mn-ea"/>
                          <a:cs typeface="+mn-cs"/>
                        </a:rPr>
                        <a:t>Técnicos ofensivos </a:t>
                      </a:r>
                    </a:p>
                    <a:p>
                      <a:endParaRPr lang="es-ES" b="1" i="1" dirty="0"/>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kumimoji="0" lang="es-EC" sz="1400" b="1" i="1" kern="1200" dirty="0" smtClean="0">
                          <a:solidFill>
                            <a:schemeClr val="dk1"/>
                          </a:solidFill>
                          <a:latin typeface="+mn-lt"/>
                          <a:ea typeface="+mn-ea"/>
                          <a:cs typeface="+mn-cs"/>
                        </a:rPr>
                        <a:t>Es el proceso o conjunto de procesos que se aprenden a través de los ejercicios los cuales permiten realizar lo más racional y económicamente posible y con una máxima eficacia de una determinada tarea de movimiento-tos</a:t>
                      </a:r>
                      <a:endParaRPr lang="es-ES" sz="1400" b="1" i="1" dirty="0"/>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kumimoji="0" lang="es-ES" sz="1400" b="1" i="1" kern="1200" dirty="0" smtClean="0">
                          <a:solidFill>
                            <a:schemeClr val="dk1"/>
                          </a:solidFill>
                          <a:latin typeface="+mn-lt"/>
                          <a:ea typeface="+mn-ea"/>
                          <a:cs typeface="+mn-cs"/>
                        </a:rPr>
                        <a:t>Driblin </a:t>
                      </a:r>
                    </a:p>
                    <a:p>
                      <a:r>
                        <a:rPr kumimoji="0" lang="es-ES" sz="1400" b="1" i="1" kern="1200" dirty="0" smtClean="0">
                          <a:solidFill>
                            <a:schemeClr val="dk1"/>
                          </a:solidFill>
                          <a:latin typeface="+mn-lt"/>
                          <a:ea typeface="+mn-ea"/>
                          <a:cs typeface="+mn-cs"/>
                        </a:rPr>
                        <a:t> </a:t>
                      </a:r>
                    </a:p>
                    <a:p>
                      <a:r>
                        <a:rPr kumimoji="0" lang="es-ES" sz="1400" b="1" i="1" kern="1200" dirty="0" smtClean="0">
                          <a:solidFill>
                            <a:schemeClr val="dk1"/>
                          </a:solidFill>
                          <a:latin typeface="+mn-lt"/>
                          <a:ea typeface="+mn-ea"/>
                          <a:cs typeface="+mn-cs"/>
                        </a:rPr>
                        <a:t>Tiros de precisión </a:t>
                      </a:r>
                    </a:p>
                    <a:p>
                      <a:r>
                        <a:rPr kumimoji="0" lang="es-ES" sz="1400" b="1" i="1" kern="1200" dirty="0" smtClean="0">
                          <a:solidFill>
                            <a:schemeClr val="dk1"/>
                          </a:solidFill>
                          <a:latin typeface="+mn-lt"/>
                          <a:ea typeface="+mn-ea"/>
                          <a:cs typeface="+mn-cs"/>
                        </a:rPr>
                        <a:t> </a:t>
                      </a:r>
                    </a:p>
                    <a:p>
                      <a:r>
                        <a:rPr kumimoji="0" lang="es-ES" sz="1400" b="1" i="1" kern="1200" dirty="0" smtClean="0">
                          <a:solidFill>
                            <a:schemeClr val="dk1"/>
                          </a:solidFill>
                          <a:latin typeface="+mn-lt"/>
                          <a:ea typeface="+mn-ea"/>
                          <a:cs typeface="+mn-cs"/>
                        </a:rPr>
                        <a:t>Recepciones </a:t>
                      </a:r>
                    </a:p>
                    <a:p>
                      <a:r>
                        <a:rPr kumimoji="0" lang="es-ES" sz="1400" b="1" i="1" kern="1200" dirty="0" smtClean="0">
                          <a:solidFill>
                            <a:schemeClr val="dk1"/>
                          </a:solidFill>
                          <a:latin typeface="+mn-lt"/>
                          <a:ea typeface="+mn-ea"/>
                          <a:cs typeface="+mn-cs"/>
                        </a:rPr>
                        <a:t> </a:t>
                      </a:r>
                    </a:p>
                    <a:p>
                      <a:r>
                        <a:rPr kumimoji="0" lang="es-ES" sz="1400" b="1" i="1" kern="1200" dirty="0" smtClean="0">
                          <a:solidFill>
                            <a:schemeClr val="dk1"/>
                          </a:solidFill>
                          <a:latin typeface="+mn-lt"/>
                          <a:ea typeface="+mn-ea"/>
                          <a:cs typeface="+mn-cs"/>
                        </a:rPr>
                        <a:t>Golpe de cabeza </a:t>
                      </a:r>
                    </a:p>
                    <a:p>
                      <a:endParaRPr lang="es-ES" sz="1400" b="1" i="1" dirty="0"/>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pPr indent="457200" algn="just">
                        <a:lnSpc>
                          <a:spcPct val="200000"/>
                        </a:lnSpc>
                        <a:spcAft>
                          <a:spcPts val="0"/>
                        </a:spcAft>
                      </a:pPr>
                      <a:r>
                        <a:rPr lang="es-ES" sz="1200" b="1" i="1" dirty="0">
                          <a:latin typeface="Arial"/>
                          <a:ea typeface="Calibri"/>
                          <a:cs typeface="Times New Roman"/>
                        </a:rPr>
                        <a:t>Tiempo</a:t>
                      </a:r>
                      <a:endParaRPr lang="es-ES" sz="1200" b="1" i="1" dirty="0">
                        <a:latin typeface="Calibri"/>
                        <a:ea typeface="Calibri"/>
                        <a:cs typeface="Times New Roman"/>
                      </a:endParaRPr>
                    </a:p>
                    <a:p>
                      <a:pPr indent="457200" algn="just">
                        <a:lnSpc>
                          <a:spcPct val="200000"/>
                        </a:lnSpc>
                        <a:spcAft>
                          <a:spcPts val="0"/>
                        </a:spcAft>
                      </a:pPr>
                      <a:r>
                        <a:rPr lang="es-ES" sz="1200" b="1" i="1" dirty="0">
                          <a:latin typeface="Arial"/>
                          <a:ea typeface="Calibri"/>
                          <a:cs typeface="Times New Roman"/>
                        </a:rPr>
                        <a:t>Aciertos </a:t>
                      </a:r>
                      <a:endParaRPr lang="es-ES" sz="1200" b="1" i="1" dirty="0">
                        <a:latin typeface="Calibri"/>
                        <a:ea typeface="Calibri"/>
                        <a:cs typeface="Times New Roman"/>
                      </a:endParaRPr>
                    </a:p>
                    <a:p>
                      <a:pPr indent="457200" algn="just">
                        <a:lnSpc>
                          <a:spcPct val="200000"/>
                        </a:lnSpc>
                        <a:spcAft>
                          <a:spcPts val="0"/>
                        </a:spcAft>
                      </a:pPr>
                      <a:r>
                        <a:rPr lang="es-ES" sz="1200" b="1" i="1" dirty="0">
                          <a:latin typeface="Arial"/>
                          <a:ea typeface="Calibri"/>
                          <a:cs typeface="Times New Roman"/>
                        </a:rPr>
                        <a:t>Contactos </a:t>
                      </a:r>
                      <a:endParaRPr lang="es-ES" sz="1200" b="1" i="1" dirty="0">
                        <a:latin typeface="Calibri"/>
                        <a:ea typeface="Calibri"/>
                        <a:cs typeface="Times New Roman"/>
                      </a:endParaRPr>
                    </a:p>
                    <a:p>
                      <a:pPr indent="457200" algn="just">
                        <a:lnSpc>
                          <a:spcPct val="200000"/>
                        </a:lnSpc>
                        <a:spcAft>
                          <a:spcPts val="0"/>
                        </a:spcAft>
                      </a:pPr>
                      <a:r>
                        <a:rPr lang="es-ES" sz="1200" b="1" i="1" dirty="0">
                          <a:latin typeface="Arial"/>
                          <a:ea typeface="Calibri"/>
                          <a:cs typeface="Times New Roman"/>
                        </a:rPr>
                        <a:t> </a:t>
                      </a:r>
                      <a:endParaRPr lang="es-ES" sz="1200" b="1" i="1" dirty="0">
                        <a:latin typeface="Calibri"/>
                        <a:ea typeface="Calibri"/>
                        <a:cs typeface="Times New Roman"/>
                      </a:endParaRPr>
                    </a:p>
                  </a:txBody>
                  <a:tcPr marL="68580" marR="68580" marT="0" marB="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kumimoji="0" lang="es-ES" sz="1400" b="1" i="1" kern="1200" dirty="0" smtClean="0">
                          <a:solidFill>
                            <a:schemeClr val="dk1"/>
                          </a:solidFill>
                          <a:latin typeface="+mn-lt"/>
                          <a:ea typeface="+mn-ea"/>
                          <a:cs typeface="+mn-cs"/>
                        </a:rPr>
                        <a:t>Test de zig-zag</a:t>
                      </a:r>
                    </a:p>
                    <a:p>
                      <a:r>
                        <a:rPr kumimoji="0" lang="es-ES" sz="1400" b="1" i="1" kern="1200" dirty="0" smtClean="0">
                          <a:solidFill>
                            <a:schemeClr val="dk1"/>
                          </a:solidFill>
                          <a:latin typeface="+mn-lt"/>
                          <a:ea typeface="+mn-ea"/>
                          <a:cs typeface="+mn-cs"/>
                        </a:rPr>
                        <a:t> </a:t>
                      </a:r>
                    </a:p>
                    <a:p>
                      <a:r>
                        <a:rPr kumimoji="0" lang="es-ES" sz="1400" b="1" i="1" kern="1200" dirty="0" smtClean="0">
                          <a:solidFill>
                            <a:schemeClr val="dk1"/>
                          </a:solidFill>
                          <a:latin typeface="+mn-lt"/>
                          <a:ea typeface="+mn-ea"/>
                          <a:cs typeface="+mn-cs"/>
                        </a:rPr>
                        <a:t>Test de precisión de golpe de pie </a:t>
                      </a:r>
                    </a:p>
                    <a:p>
                      <a:r>
                        <a:rPr kumimoji="0" lang="es-ES" sz="1400" b="1" i="1" kern="1200" dirty="0" smtClean="0">
                          <a:solidFill>
                            <a:schemeClr val="dk1"/>
                          </a:solidFill>
                          <a:latin typeface="+mn-lt"/>
                          <a:ea typeface="+mn-ea"/>
                          <a:cs typeface="+mn-cs"/>
                        </a:rPr>
                        <a:t> </a:t>
                      </a:r>
                    </a:p>
                    <a:p>
                      <a:r>
                        <a:rPr kumimoji="0" lang="es-ES" sz="1400" b="1" i="1" kern="1200" dirty="0" smtClean="0">
                          <a:solidFill>
                            <a:schemeClr val="dk1"/>
                          </a:solidFill>
                          <a:latin typeface="+mn-lt"/>
                          <a:ea typeface="+mn-ea"/>
                          <a:cs typeface="+mn-cs"/>
                        </a:rPr>
                        <a:t> </a:t>
                      </a:r>
                    </a:p>
                    <a:p>
                      <a:r>
                        <a:rPr kumimoji="0" lang="es-ES" sz="1400" b="1" i="1" kern="1200" dirty="0" smtClean="0">
                          <a:solidFill>
                            <a:schemeClr val="dk1"/>
                          </a:solidFill>
                          <a:latin typeface="+mn-lt"/>
                          <a:ea typeface="+mn-ea"/>
                          <a:cs typeface="+mn-cs"/>
                        </a:rPr>
                        <a:t>Test de control  </a:t>
                      </a:r>
                    </a:p>
                    <a:p>
                      <a:r>
                        <a:rPr kumimoji="0" lang="es-ES" sz="1400" b="1" i="1" kern="1200" dirty="0" smtClean="0">
                          <a:solidFill>
                            <a:schemeClr val="dk1"/>
                          </a:solidFill>
                          <a:latin typeface="+mn-lt"/>
                          <a:ea typeface="+mn-ea"/>
                          <a:cs typeface="+mn-cs"/>
                        </a:rPr>
                        <a:t> </a:t>
                      </a:r>
                    </a:p>
                    <a:p>
                      <a:r>
                        <a:rPr kumimoji="0" lang="es-ES" sz="1400" b="1" i="1" kern="1200" dirty="0" smtClean="0">
                          <a:solidFill>
                            <a:schemeClr val="dk1"/>
                          </a:solidFill>
                          <a:latin typeface="+mn-lt"/>
                          <a:ea typeface="+mn-ea"/>
                          <a:cs typeface="+mn-cs"/>
                        </a:rPr>
                        <a:t>Test de Precisión de cabeza </a:t>
                      </a:r>
                      <a:endParaRPr lang="es-ES" sz="1400" b="1" i="1" dirty="0"/>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r>
            </a:tbl>
          </a:graphicData>
        </a:graphic>
      </p:graphicFrame>
      <p:pic>
        <p:nvPicPr>
          <p:cNvPr id="15" name="Picture 8" descr="http://blog.espol.edu.ec/cloayza/files/2013/11/cropped-o_boca_juniors_wallpapers_y_logos-125973712.jpg"/>
          <p:cNvPicPr>
            <a:picLocks noChangeAspect="1" noChangeArrowheads="1"/>
          </p:cNvPicPr>
          <p:nvPr/>
        </p:nvPicPr>
        <p:blipFill>
          <a:blip r:embed="rId3" cstate="print"/>
          <a:srcRect/>
          <a:stretch>
            <a:fillRect/>
          </a:stretch>
        </p:blipFill>
        <p:spPr bwMode="auto">
          <a:xfrm>
            <a:off x="8244408" y="188640"/>
            <a:ext cx="685090" cy="1080120"/>
          </a:xfrm>
          <a:prstGeom prst="rect">
            <a:avLst/>
          </a:prstGeom>
          <a:noFill/>
        </p:spPr>
      </p:pic>
    </p:spTree>
    <p:extLst>
      <p:ext uri="{BB962C8B-B14F-4D97-AF65-F5344CB8AC3E}">
        <p14:creationId xmlns:p14="http://schemas.microsoft.com/office/powerpoint/2010/main" xmlns="" val="1541280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88640"/>
            <a:ext cx="7128792" cy="369332"/>
          </a:xfrm>
          <a:prstGeom prst="rect">
            <a:avLst/>
          </a:prstGeom>
          <a:solidFill>
            <a:schemeClr val="bg1"/>
          </a:solidFill>
        </p:spPr>
        <p:txBody>
          <a:bodyPr wrap="square">
            <a:spAutoFit/>
          </a:bodyPr>
          <a:lstStyle/>
          <a:p>
            <a:pPr algn="ctr"/>
            <a:r>
              <a:rPr lang="es-ES_tradnl" b="1" dirty="0" smtClean="0"/>
              <a:t>VALORACIÓN PSICOMOTORA PRE -TEST</a:t>
            </a:r>
            <a:endParaRPr lang="es-EC" dirty="0"/>
          </a:p>
        </p:txBody>
      </p:sp>
      <p:graphicFrame>
        <p:nvGraphicFramePr>
          <p:cNvPr id="4" name="3 Gráfico"/>
          <p:cNvGraphicFramePr/>
          <p:nvPr>
            <p:extLst>
              <p:ext uri="{D42A27DB-BD31-4B8C-83A1-F6EECF244321}">
                <p14:modId xmlns:p14="http://schemas.microsoft.com/office/powerpoint/2010/main" xmlns="" val="686236248"/>
              </p:ext>
            </p:extLst>
          </p:nvPr>
        </p:nvGraphicFramePr>
        <p:xfrm>
          <a:off x="539552" y="1196752"/>
          <a:ext cx="8064896" cy="374441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720" y="173096"/>
            <a:ext cx="609588" cy="607705"/>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8" name="7 Gráfico"/>
          <p:cNvGraphicFramePr/>
          <p:nvPr/>
        </p:nvGraphicFramePr>
        <p:xfrm>
          <a:off x="1691680" y="548680"/>
          <a:ext cx="6480720" cy="35433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descr="http://blog.espol.edu.ec/cloayza/files/2013/11/cropped-o_boca_juniors_wallpapers_y_logos-125973712.jpg"/>
          <p:cNvPicPr>
            <a:picLocks noChangeAspect="1" noChangeArrowheads="1"/>
          </p:cNvPicPr>
          <p:nvPr/>
        </p:nvPicPr>
        <p:blipFill>
          <a:blip r:embed="rId5" cstate="print"/>
          <a:srcRect/>
          <a:stretch>
            <a:fillRect/>
          </a:stretch>
        </p:blipFill>
        <p:spPr bwMode="auto">
          <a:xfrm>
            <a:off x="8244408" y="188640"/>
            <a:ext cx="685090" cy="1080120"/>
          </a:xfrm>
          <a:prstGeom prst="rect">
            <a:avLst/>
          </a:prstGeom>
          <a:noFill/>
        </p:spPr>
      </p:pic>
      <p:graphicFrame>
        <p:nvGraphicFramePr>
          <p:cNvPr id="11" name="10 Tabla"/>
          <p:cNvGraphicFramePr>
            <a:graphicFrameLocks noGrp="1"/>
          </p:cNvGraphicFramePr>
          <p:nvPr/>
        </p:nvGraphicFramePr>
        <p:xfrm>
          <a:off x="1835697" y="4532540"/>
          <a:ext cx="5400600" cy="1920186"/>
        </p:xfrm>
        <a:graphic>
          <a:graphicData uri="http://schemas.openxmlformats.org/drawingml/2006/table">
            <a:tbl>
              <a:tblPr firstRow="1" bandRow="1">
                <a:tableStyleId>{5C22544A-7EE6-4342-B048-85BDC9FD1C3A}</a:tableStyleId>
              </a:tblPr>
              <a:tblGrid>
                <a:gridCol w="1800200"/>
                <a:gridCol w="1800200"/>
                <a:gridCol w="1800200"/>
              </a:tblGrid>
              <a:tr h="210490">
                <a:tc>
                  <a:txBody>
                    <a:bodyPr/>
                    <a:lstStyle/>
                    <a:p>
                      <a:r>
                        <a:rPr lang="es-ES" sz="1100" b="1" dirty="0" smtClean="0"/>
                        <a:t>ESCALA</a:t>
                      </a:r>
                    </a:p>
                  </a:txBody>
                  <a:tcPr/>
                </a:tc>
                <a:tc>
                  <a:txBody>
                    <a:bodyPr/>
                    <a:lstStyle/>
                    <a:p>
                      <a:r>
                        <a:rPr lang="es-ES" sz="1100" b="1" dirty="0" smtClean="0"/>
                        <a:t>VALORACIÓN</a:t>
                      </a:r>
                      <a:endParaRPr lang="es-ES" sz="1100" b="1" dirty="0"/>
                    </a:p>
                  </a:txBody>
                  <a:tcPr/>
                </a:tc>
                <a:tc>
                  <a:txBody>
                    <a:bodyPr/>
                    <a:lstStyle/>
                    <a:p>
                      <a:r>
                        <a:rPr lang="es-ES" sz="1100" b="1" dirty="0" smtClean="0"/>
                        <a:t>PRE - TEST</a:t>
                      </a:r>
                      <a:endParaRPr lang="es-ES" sz="1100" b="1" dirty="0"/>
                    </a:p>
                  </a:txBody>
                  <a:tcPr/>
                </a:tc>
              </a:tr>
              <a:tr h="276851">
                <a:tc>
                  <a:txBody>
                    <a:bodyPr/>
                    <a:lstStyle/>
                    <a:p>
                      <a:r>
                        <a:rPr lang="es-ES" sz="1100" b="1" dirty="0" smtClean="0"/>
                        <a:t>10 -9</a:t>
                      </a:r>
                      <a:endParaRPr lang="es-ES" sz="1100" b="1" dirty="0"/>
                    </a:p>
                  </a:txBody>
                  <a:tcPr/>
                </a:tc>
                <a:tc>
                  <a:txBody>
                    <a:bodyPr/>
                    <a:lstStyle/>
                    <a:p>
                      <a:r>
                        <a:rPr lang="es-ES" sz="1100" b="1" dirty="0" smtClean="0"/>
                        <a:t>EXELENTE</a:t>
                      </a:r>
                      <a:endParaRPr lang="es-ES" sz="1100" b="1" dirty="0"/>
                    </a:p>
                  </a:txBody>
                  <a:tcPr/>
                </a:tc>
                <a:tc>
                  <a:txBody>
                    <a:bodyPr/>
                    <a:lstStyle/>
                    <a:p>
                      <a:r>
                        <a:rPr lang="es-ES" sz="1100" b="1" dirty="0" smtClean="0"/>
                        <a:t>1</a:t>
                      </a:r>
                      <a:endParaRPr lang="es-ES" sz="1100" b="1" dirty="0"/>
                    </a:p>
                  </a:txBody>
                  <a:tcPr/>
                </a:tc>
              </a:tr>
              <a:tr h="276851">
                <a:tc>
                  <a:txBody>
                    <a:bodyPr/>
                    <a:lstStyle/>
                    <a:p>
                      <a:r>
                        <a:rPr lang="es-ES" sz="1100" b="1" dirty="0" smtClean="0"/>
                        <a:t>8 – 7</a:t>
                      </a:r>
                      <a:endParaRPr lang="es-ES" sz="1100" b="1" dirty="0"/>
                    </a:p>
                  </a:txBody>
                  <a:tcPr/>
                </a:tc>
                <a:tc>
                  <a:txBody>
                    <a:bodyPr/>
                    <a:lstStyle/>
                    <a:p>
                      <a:r>
                        <a:rPr lang="es-ES" sz="1100" b="1" dirty="0" smtClean="0"/>
                        <a:t>MUY BUENO</a:t>
                      </a:r>
                      <a:endParaRPr lang="es-ES" sz="1100" b="1" dirty="0"/>
                    </a:p>
                  </a:txBody>
                  <a:tcPr/>
                </a:tc>
                <a:tc>
                  <a:txBody>
                    <a:bodyPr/>
                    <a:lstStyle/>
                    <a:p>
                      <a:r>
                        <a:rPr lang="es-ES" sz="1100" b="1" dirty="0" smtClean="0"/>
                        <a:t>6</a:t>
                      </a:r>
                      <a:endParaRPr lang="es-ES" sz="1100" b="1" dirty="0"/>
                    </a:p>
                  </a:txBody>
                  <a:tcPr/>
                </a:tc>
              </a:tr>
              <a:tr h="276851">
                <a:tc>
                  <a:txBody>
                    <a:bodyPr/>
                    <a:lstStyle/>
                    <a:p>
                      <a:r>
                        <a:rPr lang="es-ES" sz="1100" b="1" dirty="0" smtClean="0"/>
                        <a:t>6 – 5</a:t>
                      </a:r>
                      <a:endParaRPr lang="es-ES" sz="1100" b="1" dirty="0"/>
                    </a:p>
                  </a:txBody>
                  <a:tcPr/>
                </a:tc>
                <a:tc>
                  <a:txBody>
                    <a:bodyPr/>
                    <a:lstStyle/>
                    <a:p>
                      <a:r>
                        <a:rPr lang="es-ES" sz="1100" b="1" dirty="0" smtClean="0"/>
                        <a:t>BUENO</a:t>
                      </a:r>
                      <a:endParaRPr lang="es-ES" sz="1100" b="1" dirty="0"/>
                    </a:p>
                  </a:txBody>
                  <a:tcPr/>
                </a:tc>
                <a:tc>
                  <a:txBody>
                    <a:bodyPr/>
                    <a:lstStyle/>
                    <a:p>
                      <a:r>
                        <a:rPr lang="es-ES" sz="1100" b="1" dirty="0" smtClean="0"/>
                        <a:t>16</a:t>
                      </a:r>
                      <a:endParaRPr lang="es-ES" sz="1100" b="1" dirty="0"/>
                    </a:p>
                  </a:txBody>
                  <a:tcPr/>
                </a:tc>
              </a:tr>
              <a:tr h="276851">
                <a:tc>
                  <a:txBody>
                    <a:bodyPr/>
                    <a:lstStyle/>
                    <a:p>
                      <a:r>
                        <a:rPr lang="es-ES" sz="1100" b="1" dirty="0" smtClean="0"/>
                        <a:t>4 – 3</a:t>
                      </a:r>
                      <a:endParaRPr lang="es-ES" sz="1100" b="1" dirty="0"/>
                    </a:p>
                  </a:txBody>
                  <a:tcPr/>
                </a:tc>
                <a:tc>
                  <a:txBody>
                    <a:bodyPr/>
                    <a:lstStyle/>
                    <a:p>
                      <a:r>
                        <a:rPr lang="es-ES" sz="1100" b="1" dirty="0" smtClean="0"/>
                        <a:t>DEFICIENTE</a:t>
                      </a:r>
                      <a:endParaRPr lang="es-ES" sz="1100" b="1" dirty="0"/>
                    </a:p>
                  </a:txBody>
                  <a:tcPr/>
                </a:tc>
                <a:tc>
                  <a:txBody>
                    <a:bodyPr/>
                    <a:lstStyle/>
                    <a:p>
                      <a:r>
                        <a:rPr lang="es-ES" sz="1100" b="1" dirty="0" smtClean="0"/>
                        <a:t>0</a:t>
                      </a:r>
                      <a:endParaRPr lang="es-ES" sz="1100" b="1" dirty="0"/>
                    </a:p>
                  </a:txBody>
                  <a:tcPr/>
                </a:tc>
              </a:tr>
              <a:tr h="276851">
                <a:tc>
                  <a:txBody>
                    <a:bodyPr/>
                    <a:lstStyle/>
                    <a:p>
                      <a:r>
                        <a:rPr lang="es-ES" sz="1100" b="1" dirty="0" smtClean="0"/>
                        <a:t>2 - 1</a:t>
                      </a:r>
                      <a:endParaRPr lang="es-ES" sz="1100" b="1" dirty="0"/>
                    </a:p>
                  </a:txBody>
                  <a:tcPr/>
                </a:tc>
                <a:tc>
                  <a:txBody>
                    <a:bodyPr/>
                    <a:lstStyle/>
                    <a:p>
                      <a:r>
                        <a:rPr lang="es-ES" sz="1100" b="1" dirty="0" smtClean="0"/>
                        <a:t>NULO</a:t>
                      </a:r>
                      <a:endParaRPr lang="es-ES" sz="1100" b="1" dirty="0"/>
                    </a:p>
                  </a:txBody>
                  <a:tcPr/>
                </a:tc>
                <a:tc>
                  <a:txBody>
                    <a:bodyPr/>
                    <a:lstStyle/>
                    <a:p>
                      <a:r>
                        <a:rPr lang="es-ES" sz="1100" b="1" dirty="0" smtClean="0"/>
                        <a:t>0</a:t>
                      </a:r>
                      <a:endParaRPr lang="es-ES" sz="1100" b="1" dirty="0"/>
                    </a:p>
                  </a:txBody>
                  <a:tcPr/>
                </a:tc>
              </a:tr>
              <a:tr h="276851">
                <a:tc>
                  <a:txBody>
                    <a:bodyPr/>
                    <a:lstStyle/>
                    <a:p>
                      <a:endParaRPr lang="es-ES" sz="1100" b="1"/>
                    </a:p>
                  </a:txBody>
                  <a:tcPr/>
                </a:tc>
                <a:tc>
                  <a:txBody>
                    <a:bodyPr/>
                    <a:lstStyle/>
                    <a:p>
                      <a:r>
                        <a:rPr lang="es-ES" sz="1100" b="1" dirty="0" smtClean="0"/>
                        <a:t>TOTAL</a:t>
                      </a:r>
                      <a:endParaRPr lang="es-ES" sz="1100" b="1" dirty="0"/>
                    </a:p>
                  </a:txBody>
                  <a:tcPr/>
                </a:tc>
                <a:tc>
                  <a:txBody>
                    <a:bodyPr/>
                    <a:lstStyle/>
                    <a:p>
                      <a:r>
                        <a:rPr lang="es-ES" sz="1100" b="1" dirty="0" smtClean="0"/>
                        <a:t>25</a:t>
                      </a:r>
                      <a:endParaRPr lang="es-ES" sz="1100" b="1" dirty="0"/>
                    </a:p>
                  </a:txBody>
                  <a:tcPr/>
                </a:tc>
              </a:tr>
            </a:tbl>
          </a:graphicData>
        </a:graphic>
      </p:graphicFrame>
    </p:spTree>
    <p:extLst>
      <p:ext uri="{BB962C8B-B14F-4D97-AF65-F5344CB8AC3E}">
        <p14:creationId xmlns:p14="http://schemas.microsoft.com/office/powerpoint/2010/main" xmlns="" val="1845738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136904" cy="980728"/>
          </a:xfrm>
          <a:solidFill>
            <a:schemeClr val="bg1"/>
          </a:solidFill>
        </p:spPr>
        <p:txBody>
          <a:bodyPr>
            <a:noAutofit/>
          </a:bodyPr>
          <a:lstStyle/>
          <a:p>
            <a:pPr algn="ctr"/>
            <a:r>
              <a:rPr lang="es-ES_tradnl" sz="2000" b="1" dirty="0">
                <a:solidFill>
                  <a:schemeClr val="tx1"/>
                </a:solidFill>
                <a:effectLst/>
              </a:rPr>
              <a:t>ANÁLISIS </a:t>
            </a:r>
            <a:r>
              <a:rPr lang="es-ES_tradnl" sz="2000" b="1" dirty="0" smtClean="0">
                <a:solidFill>
                  <a:schemeClr val="tx1"/>
                </a:solidFill>
                <a:effectLst/>
              </a:rPr>
              <a:t> </a:t>
            </a:r>
            <a:r>
              <a:rPr lang="es-ES_tradnl" sz="2000" b="1" dirty="0" smtClean="0">
                <a:solidFill>
                  <a:schemeClr val="tx1"/>
                </a:solidFill>
                <a:effectLst/>
              </a:rPr>
              <a:t>E INTERPRETACIÓN DE LOS RESULTADOS  DEL PRE TEST Y POS TEST DE LA EVALUACIÓN PSICOMOTORA</a:t>
            </a:r>
            <a:endParaRPr lang="es-EC" sz="2000" dirty="0">
              <a:solidFill>
                <a:schemeClr val="tx1"/>
              </a:solidFill>
            </a:endParaRPr>
          </a:p>
        </p:txBody>
      </p:sp>
      <p:sp>
        <p:nvSpPr>
          <p:cNvPr id="4" name="3 Rectángulo"/>
          <p:cNvSpPr/>
          <p:nvPr/>
        </p:nvSpPr>
        <p:spPr>
          <a:xfrm>
            <a:off x="395536" y="5013176"/>
            <a:ext cx="8424936" cy="1508105"/>
          </a:xfrm>
          <a:prstGeom prst="rect">
            <a:avLst/>
          </a:prstGeom>
          <a:solidFill>
            <a:schemeClr val="bg1"/>
          </a:solidFill>
        </p:spPr>
        <p:txBody>
          <a:bodyPr wrap="square">
            <a:spAutoFit/>
          </a:bodyPr>
          <a:lstStyle/>
          <a:p>
            <a:pPr algn="just"/>
            <a:r>
              <a:rPr lang="es-EC" b="1" dirty="0" smtClean="0"/>
              <a:t> </a:t>
            </a:r>
            <a:r>
              <a:rPr lang="es-EC" sz="1400" b="1" dirty="0" smtClean="0">
                <a:solidFill>
                  <a:srgbClr val="FFFF00"/>
                </a:solidFill>
              </a:rPr>
              <a:t>ANÁLISIS E INTERPRETACIÓN DE RESULTADOS: </a:t>
            </a:r>
            <a:r>
              <a:rPr lang="es-EC" sz="1400" dirty="0" smtClean="0">
                <a:solidFill>
                  <a:srgbClr val="FFFF00"/>
                </a:solidFill>
              </a:rPr>
              <a:t>El mejoramiento más significativo observado es en la valoración de </a:t>
            </a:r>
            <a:r>
              <a:rPr lang="es-EC" sz="1400" b="1" dirty="0" smtClean="0">
                <a:solidFill>
                  <a:srgbClr val="FFFF00"/>
                </a:solidFill>
              </a:rPr>
              <a:t>Muy Bueno </a:t>
            </a:r>
            <a:r>
              <a:rPr lang="es-EC" sz="1400" dirty="0" smtClean="0">
                <a:solidFill>
                  <a:srgbClr val="FFFF00"/>
                </a:solidFill>
              </a:rPr>
              <a:t>con un  desarrollo de 14 niños en relación a la prueba inicial de la post prueba, en la valoración de bueno se obtuvo una gran disminución de 15 integrantes ya que se superó a la calificación de Muy Bueno, mientras que en la valoración excelente tuvo una mejoría de 3 integrantes</a:t>
            </a:r>
            <a:r>
              <a:rPr lang="es-EC" sz="1400" dirty="0" smtClean="0"/>
              <a:t>. </a:t>
            </a:r>
            <a:endParaRPr lang="es-ES" dirty="0" smtClean="0"/>
          </a:p>
          <a:p>
            <a:pPr algn="just"/>
            <a:endParaRPr lang="es-EC" b="1" dirty="0">
              <a:solidFill>
                <a:srgbClr val="FFFF00"/>
              </a:solidFill>
            </a:endParaRPr>
          </a:p>
        </p:txBody>
      </p:sp>
      <p:pic>
        <p:nvPicPr>
          <p:cNvPr id="5"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26" y="150276"/>
            <a:ext cx="609588" cy="607705"/>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7" name="6 Imagen"/>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3568" y="1340768"/>
            <a:ext cx="7128792" cy="3460145"/>
          </a:xfrm>
          <a:prstGeom prst="rect">
            <a:avLst/>
          </a:prstGeom>
          <a:noFill/>
        </p:spPr>
      </p:pic>
      <p:pic>
        <p:nvPicPr>
          <p:cNvPr id="10"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8244408" y="0"/>
            <a:ext cx="685090" cy="1080120"/>
          </a:xfrm>
          <a:prstGeom prst="rect">
            <a:avLst/>
          </a:prstGeom>
          <a:noFill/>
        </p:spPr>
      </p:pic>
    </p:spTree>
    <p:extLst>
      <p:ext uri="{BB962C8B-B14F-4D97-AF65-F5344CB8AC3E}">
        <p14:creationId xmlns:p14="http://schemas.microsoft.com/office/powerpoint/2010/main" xmlns="" val="145997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C:\Users\USER\Documents\CAPITULOS DEL MARCO TEORICO\FOTOS DEL INDEPENDIENTE\DSC03881.JPG"/>
          <p:cNvPicPr/>
          <p:nvPr/>
        </p:nvPicPr>
        <p:blipFill>
          <a:blip r:embed="rId3" cstate="print"/>
          <a:stretch>
            <a:fillRect/>
          </a:stretch>
        </p:blipFill>
        <p:spPr bwMode="auto">
          <a:xfrm>
            <a:off x="0" y="1412776"/>
            <a:ext cx="9143999" cy="5445224"/>
          </a:xfrm>
          <a:prstGeom prst="rect">
            <a:avLst/>
          </a:prstGeom>
          <a:noFill/>
          <a:ln>
            <a:noFill/>
          </a:ln>
        </p:spPr>
      </p:pic>
      <p:sp>
        <p:nvSpPr>
          <p:cNvPr id="8" name="12 Título"/>
          <p:cNvSpPr txBox="1">
            <a:spLocks/>
          </p:cNvSpPr>
          <p:nvPr/>
        </p:nvSpPr>
        <p:spPr bwMode="auto">
          <a:xfrm>
            <a:off x="1887589" y="648538"/>
            <a:ext cx="5785668" cy="571897"/>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2000" b="1" dirty="0">
                <a:solidFill>
                  <a:srgbClr val="FFFF00"/>
                </a:solidFill>
                <a:effectLst>
                  <a:outerShdw blurRad="38100" dist="38100" dir="2700000" algn="tl">
                    <a:srgbClr val="000000">
                      <a:alpha val="43137"/>
                    </a:srgbClr>
                  </a:outerShdw>
                </a:effectLst>
                <a:latin typeface="+mj-lt"/>
              </a:rPr>
              <a:t>PROBLEMA DE </a:t>
            </a:r>
            <a:r>
              <a:rPr lang="es-AR" sz="2000" b="1" dirty="0" smtClean="0">
                <a:solidFill>
                  <a:srgbClr val="FFFF00"/>
                </a:solidFill>
                <a:effectLst>
                  <a:outerShdw blurRad="38100" dist="38100" dir="2700000" algn="tl">
                    <a:srgbClr val="000000">
                      <a:alpha val="43137"/>
                    </a:srgbClr>
                  </a:outerShdw>
                </a:effectLst>
                <a:latin typeface="+mj-lt"/>
              </a:rPr>
              <a:t>INVESTIGACIÓN:</a:t>
            </a:r>
          </a:p>
          <a:p>
            <a:pPr eaLnBrk="0" hangingPunct="0">
              <a:lnSpc>
                <a:spcPct val="150000"/>
              </a:lnSpc>
              <a:spcBef>
                <a:spcPct val="0"/>
              </a:spcBef>
              <a:buClrTx/>
              <a:buSzTx/>
              <a:defRPr/>
            </a:pPr>
            <a:endParaRPr lang="es-AR" sz="2000" b="1" dirty="0">
              <a:solidFill>
                <a:srgbClr val="FFFF00"/>
              </a:solidFill>
              <a:effectLst>
                <a:outerShdw blurRad="38100" dist="38100" dir="2700000" algn="tl">
                  <a:srgbClr val="000000">
                    <a:alpha val="43137"/>
                  </a:srgbClr>
                </a:outerShdw>
              </a:effectLst>
              <a:latin typeface="+mj-lt"/>
            </a:endParaRPr>
          </a:p>
        </p:txBody>
      </p:sp>
      <p:pic>
        <p:nvPicPr>
          <p:cNvPr id="13317" name="Picture 9" descr="espee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513" y="342900"/>
            <a:ext cx="770731" cy="76835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2" name="1 Diagrama"/>
          <p:cNvGraphicFramePr/>
          <p:nvPr>
            <p:extLst>
              <p:ext uri="{D42A27DB-BD31-4B8C-83A1-F6EECF244321}">
                <p14:modId xmlns:p14="http://schemas.microsoft.com/office/powerpoint/2010/main" xmlns="" val="230788770"/>
              </p:ext>
            </p:extLst>
          </p:nvPr>
        </p:nvGraphicFramePr>
        <p:xfrm>
          <a:off x="544514" y="2276872"/>
          <a:ext cx="7987926" cy="44644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Picture 8" descr="http://blog.espol.edu.ec/cloayza/files/2013/11/cropped-o_boca_juniors_wallpapers_y_logos-125973712.jpg"/>
          <p:cNvPicPr>
            <a:picLocks noChangeAspect="1" noChangeArrowheads="1"/>
          </p:cNvPicPr>
          <p:nvPr/>
        </p:nvPicPr>
        <p:blipFill>
          <a:blip r:embed="rId10" cstate="print"/>
          <a:srcRect/>
          <a:stretch>
            <a:fillRect/>
          </a:stretch>
        </p:blipFill>
        <p:spPr bwMode="auto">
          <a:xfrm>
            <a:off x="7956376" y="260648"/>
            <a:ext cx="973122" cy="1008112"/>
          </a:xfrm>
          <a:prstGeom prst="rect">
            <a:avLst/>
          </a:prstGeom>
          <a:noFill/>
        </p:spPr>
      </p:pic>
    </p:spTree>
    <p:extLst>
      <p:ext uri="{BB962C8B-B14F-4D97-AF65-F5344CB8AC3E}">
        <p14:creationId xmlns:p14="http://schemas.microsoft.com/office/powerpoint/2010/main" xmlns="" val="3782987126"/>
      </p:ext>
    </p:extLst>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55260" cy="864096"/>
          </a:xfrm>
          <a:solidFill>
            <a:schemeClr val="bg1"/>
          </a:solidFill>
        </p:spPr>
        <p:txBody>
          <a:bodyPr>
            <a:noAutofit/>
          </a:bodyPr>
          <a:lstStyle/>
          <a:p>
            <a:pPr algn="ctr"/>
            <a:r>
              <a:rPr lang="es-EC" sz="2000" b="1" i="1" dirty="0" smtClean="0"/>
              <a:t> </a:t>
            </a:r>
            <a:r>
              <a:rPr lang="es-EC" sz="2000" b="1" i="1" dirty="0" smtClean="0"/>
              <a:t>Evaluación del fundamento técnico ofensivo </a:t>
            </a:r>
            <a:r>
              <a:rPr lang="es-EC" sz="2000" b="1" i="1" dirty="0" smtClean="0"/>
              <a:t>driblin </a:t>
            </a:r>
            <a:r>
              <a:rPr lang="es-ES" sz="2000" dirty="0" smtClean="0"/>
              <a:t/>
            </a:r>
            <a:br>
              <a:rPr lang="es-ES" sz="2000" dirty="0" smtClean="0"/>
            </a:br>
            <a:endParaRPr lang="es-EC" sz="2000" dirty="0">
              <a:solidFill>
                <a:schemeClr val="tx1"/>
              </a:solidFill>
            </a:endParaRPr>
          </a:p>
        </p:txBody>
      </p:sp>
      <p:graphicFrame>
        <p:nvGraphicFramePr>
          <p:cNvPr id="6" name="5 Gráfico"/>
          <p:cNvGraphicFramePr/>
          <p:nvPr/>
        </p:nvGraphicFramePr>
        <p:xfrm>
          <a:off x="1043608" y="1340768"/>
          <a:ext cx="6984776"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96559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3903"/>
            <a:ext cx="9144000" cy="830997"/>
          </a:xfrm>
          <a:prstGeom prst="rect">
            <a:avLst/>
          </a:prstGeom>
          <a:solidFill>
            <a:schemeClr val="bg1"/>
          </a:solidFill>
        </p:spPr>
        <p:txBody>
          <a:bodyPr wrap="square" rtlCol="0">
            <a:spAutoFit/>
          </a:bodyPr>
          <a:lstStyle/>
          <a:p>
            <a:pPr algn="ctr"/>
            <a:r>
              <a:rPr lang="es-EC" sz="2400" b="1" i="1" dirty="0" smtClean="0">
                <a:solidFill>
                  <a:srgbClr val="FFFF00"/>
                </a:solidFill>
              </a:rPr>
              <a:t>Evaluación </a:t>
            </a:r>
            <a:r>
              <a:rPr lang="es-EC" sz="2400" b="1" i="1" dirty="0" smtClean="0">
                <a:solidFill>
                  <a:srgbClr val="FFFF00"/>
                </a:solidFill>
              </a:rPr>
              <a:t>del fundamento técnico ofensivo tiro de precisión </a:t>
            </a:r>
            <a:r>
              <a:rPr lang="es-EC" sz="2400" b="1" dirty="0" smtClean="0">
                <a:solidFill>
                  <a:srgbClr val="FFFF00"/>
                </a:solidFill>
              </a:rPr>
              <a:t> </a:t>
            </a:r>
            <a:endParaRPr lang="es-EC" sz="2400" b="1" dirty="0">
              <a:solidFill>
                <a:srgbClr val="FFFF00"/>
              </a:solidFill>
            </a:endParaRPr>
          </a:p>
        </p:txBody>
      </p:sp>
      <p:pic>
        <p:nvPicPr>
          <p:cNvPr id="6" name="5 Imagen"/>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47664" y="1124744"/>
            <a:ext cx="5472608" cy="5112568"/>
          </a:xfrm>
          <a:prstGeom prst="rect">
            <a:avLst/>
          </a:prstGeom>
          <a:noFill/>
        </p:spPr>
      </p:pic>
    </p:spTree>
    <p:extLst>
      <p:ext uri="{BB962C8B-B14F-4D97-AF65-F5344CB8AC3E}">
        <p14:creationId xmlns:p14="http://schemas.microsoft.com/office/powerpoint/2010/main" xmlns="" val="4218905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5616" y="692696"/>
            <a:ext cx="6984776" cy="914400"/>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2060"/>
                </a:solidFill>
              </a:rPr>
              <a:t>EVALUACIÓN DE LOS FUNDAMENTOS TÉCNICOS OFENSIVOS CON BALÓN . “RECEPCIÓN”</a:t>
            </a:r>
            <a:endParaRPr lang="es-ES" b="1" dirty="0">
              <a:solidFill>
                <a:srgbClr val="002060"/>
              </a:solidFill>
            </a:endParaRPr>
          </a:p>
        </p:txBody>
      </p:sp>
      <p:graphicFrame>
        <p:nvGraphicFramePr>
          <p:cNvPr id="9" name="8 Gráfico"/>
          <p:cNvGraphicFramePr/>
          <p:nvPr/>
        </p:nvGraphicFramePr>
        <p:xfrm>
          <a:off x="1187624" y="1824037"/>
          <a:ext cx="6840760" cy="4197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00487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27168" cy="1124744"/>
          </a:xfrm>
          <a:solidFill>
            <a:schemeClr val="tx1"/>
          </a:solidFill>
        </p:spPr>
        <p:txBody>
          <a:bodyPr>
            <a:normAutofit/>
          </a:bodyPr>
          <a:lstStyle/>
          <a:p>
            <a:pPr algn="ctr"/>
            <a:r>
              <a:rPr lang="es-ES_tradnl" sz="20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haroni" pitchFamily="2" charset="-79"/>
                <a:cs typeface="Aharoni" pitchFamily="2" charset="-79"/>
              </a:rPr>
              <a:t> </a:t>
            </a:r>
            <a:r>
              <a:rPr lang="es-EC" sz="1800" b="1" i="1" dirty="0" smtClean="0">
                <a:solidFill>
                  <a:srgbClr val="002060"/>
                </a:solidFill>
              </a:rPr>
              <a:t>Evaluación del fundamento técnico ofensivo golpe de cabeza (pre test) </a:t>
            </a:r>
            <a:r>
              <a:rPr lang="es-ES" sz="1800" b="1" dirty="0" smtClean="0">
                <a:solidFill>
                  <a:schemeClr val="tx1"/>
                </a:solidFill>
              </a:rPr>
              <a:t/>
            </a:r>
            <a:br>
              <a:rPr lang="es-ES" sz="1800" b="1" dirty="0" smtClean="0">
                <a:solidFill>
                  <a:schemeClr val="tx1"/>
                </a:solidFill>
              </a:rPr>
            </a:br>
            <a:endParaRPr lang="es-EC" sz="20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Aharoni" pitchFamily="2" charset="-79"/>
              <a:cs typeface="Aharoni" pitchFamily="2" charset="-79"/>
            </a:endParaRPr>
          </a:p>
        </p:txBody>
      </p:sp>
      <p:graphicFrame>
        <p:nvGraphicFramePr>
          <p:cNvPr id="6" name="5 Gráfico"/>
          <p:cNvGraphicFramePr/>
          <p:nvPr/>
        </p:nvGraphicFramePr>
        <p:xfrm>
          <a:off x="467544" y="1052736"/>
          <a:ext cx="7992888"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58947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5048" y="188640"/>
            <a:ext cx="8568952" cy="923330"/>
          </a:xfrm>
          <a:prstGeom prst="rect">
            <a:avLst/>
          </a:prstGeom>
          <a:solidFill>
            <a:schemeClr val="bg1"/>
          </a:solidFill>
        </p:spPr>
        <p:txBody>
          <a:bodyPr wrap="square">
            <a:spAutoFit/>
          </a:bodyPr>
          <a:lstStyle/>
          <a:p>
            <a:pPr algn="just"/>
            <a:r>
              <a:rPr lang="es-ES_tradnl" b="1" dirty="0"/>
              <a:t>ANALISIS: </a:t>
            </a:r>
            <a:r>
              <a:rPr lang="es-EC" b="1" dirty="0" smtClean="0">
                <a:solidFill>
                  <a:srgbClr val="FFFF00"/>
                </a:solidFill>
              </a:rPr>
              <a:t>ANÁLISIS </a:t>
            </a:r>
            <a:r>
              <a:rPr lang="es-EC" b="1" dirty="0" smtClean="0">
                <a:solidFill>
                  <a:srgbClr val="FFFF00"/>
                </a:solidFill>
              </a:rPr>
              <a:t>PRE Y POS TEST DE LOS FUNDAMENTOS TÉCNICOS OFENSIVOS </a:t>
            </a:r>
            <a:r>
              <a:rPr lang="es-EC" b="1" dirty="0" smtClean="0">
                <a:solidFill>
                  <a:srgbClr val="FFFF00"/>
                </a:solidFill>
              </a:rPr>
              <a:t> DE LA TÉCNICA OFENSIVA DRIBLIN</a:t>
            </a:r>
            <a:endParaRPr lang="es-ES" b="1" dirty="0" smtClean="0">
              <a:solidFill>
                <a:srgbClr val="FFFF00"/>
              </a:solidFill>
            </a:endParaRPr>
          </a:p>
          <a:p>
            <a:pPr algn="just"/>
            <a:r>
              <a:rPr lang="es-ES_tradnl" b="1" dirty="0" smtClean="0">
                <a:solidFill>
                  <a:srgbClr val="FFFF00"/>
                </a:solidFill>
              </a:rPr>
              <a:t> </a:t>
            </a:r>
            <a:endParaRPr lang="es-EC" b="1" dirty="0">
              <a:solidFill>
                <a:srgbClr val="FFFF00"/>
              </a:solidFill>
            </a:endParaRPr>
          </a:p>
        </p:txBody>
      </p:sp>
      <p:graphicFrame>
        <p:nvGraphicFramePr>
          <p:cNvPr id="5" name="4 Gráfico"/>
          <p:cNvGraphicFramePr/>
          <p:nvPr/>
        </p:nvGraphicFramePr>
        <p:xfrm>
          <a:off x="1187624" y="1340768"/>
          <a:ext cx="698477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755576" y="4272677"/>
            <a:ext cx="7344816" cy="2585323"/>
          </a:xfrm>
          <a:prstGeom prst="rect">
            <a:avLst/>
          </a:prstGeom>
        </p:spPr>
        <p:txBody>
          <a:bodyPr wrap="square">
            <a:spAutoFit/>
          </a:bodyPr>
          <a:lstStyle/>
          <a:p>
            <a:r>
              <a:rPr lang="es-EC" b="1" dirty="0" smtClean="0"/>
              <a:t>ANÁLISIS E INTERPRETACIÓN DE RESULTADOS: </a:t>
            </a:r>
            <a:r>
              <a:rPr lang="es-EC" b="1" dirty="0" smtClean="0">
                <a:solidFill>
                  <a:srgbClr val="FFFF00"/>
                </a:solidFill>
              </a:rPr>
              <a:t>El mejoramiento más significativo observado es en la valoración de Muy Bueno con un  desarrollo de 6 niños en relación a la prueba inicial de la post prueba, en la valoración de bueno se obtuvo un mejoramiento de 3 integrantes mientras que en la que menor desarrollo de integrantes es en la valoración de excelente con un mejoramiento de 2, en deficiente y nulo fue positivo ya que se disminuyó notablemente lo que permitía las valoraciones más positivas </a:t>
            </a:r>
            <a:endParaRPr lang="es-ES" b="1" dirty="0">
              <a:solidFill>
                <a:srgbClr val="FFFF00"/>
              </a:solidFill>
            </a:endParaRPr>
          </a:p>
        </p:txBody>
      </p:sp>
    </p:spTree>
    <p:extLst>
      <p:ext uri="{BB962C8B-B14F-4D97-AF65-F5344CB8AC3E}">
        <p14:creationId xmlns:p14="http://schemas.microsoft.com/office/powerpoint/2010/main" xmlns="" val="1869443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260648"/>
            <a:ext cx="7056784" cy="864096"/>
          </a:xfrm>
          <a:prstGeom prst="rect">
            <a:avLst/>
          </a:prstGeom>
          <a:solidFill>
            <a:schemeClr val="bg2"/>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t>Evaluación del fundamento técnico  ofensivo  tiro de precisión (pre test y post Test.)</a:t>
            </a:r>
            <a:endParaRPr lang="es-ES" b="1" i="1" dirty="0"/>
          </a:p>
        </p:txBody>
      </p:sp>
      <p:graphicFrame>
        <p:nvGraphicFramePr>
          <p:cNvPr id="7" name="6 Gráfico"/>
          <p:cNvGraphicFramePr/>
          <p:nvPr/>
        </p:nvGraphicFramePr>
        <p:xfrm>
          <a:off x="1763688" y="1484785"/>
          <a:ext cx="6552727"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539552" y="4365104"/>
            <a:ext cx="8208912" cy="2160240"/>
          </a:xfrm>
          <a:prstGeom prst="rect">
            <a:avLst/>
          </a:prstGeom>
          <a:solidFill>
            <a:schemeClr val="bg2"/>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i="1" dirty="0" smtClean="0"/>
              <a:t>ANÁLISIS </a:t>
            </a:r>
            <a:r>
              <a:rPr lang="es-EC" sz="1400" b="1" i="1" dirty="0" smtClean="0"/>
              <a:t>E INTERPRETACIÓN DE RESULTADOS: El mejoramiento más significativo observado es en la valoración de Bueno con un  desarrollo de 11 niños que superaron a esta calificación en relación de la pre prueba y  pos prueba, en la valoración de Muy bueno se obtuvo un mejoramiento de 3 integrantes que sumaron a esta calificación mientras en la valoración de excelente no se obtuvo mejoramiento, la disminución de integrantes fue notable con 11 niños de la pre prueba a la pos prueba lo que es positivo  y en nulo disminuyo 2 integrantes lo que el trabajo realizado es positivo </a:t>
            </a:r>
            <a:endParaRPr lang="es-ES" sz="1400" b="1" i="1" dirty="0" smtClean="0"/>
          </a:p>
          <a:p>
            <a:pPr algn="just"/>
            <a:r>
              <a:rPr lang="es-EC" sz="1400" b="1" i="1" dirty="0" smtClean="0"/>
              <a:t> </a:t>
            </a:r>
            <a:endParaRPr lang="es-ES" sz="1400" b="1" i="1" dirty="0" smtClean="0"/>
          </a:p>
          <a:p>
            <a:pPr algn="just"/>
            <a:endParaRPr lang="es-ES" b="1" i="1" dirty="0"/>
          </a:p>
        </p:txBody>
      </p:sp>
    </p:spTree>
    <p:extLst>
      <p:ext uri="{BB962C8B-B14F-4D97-AF65-F5344CB8AC3E}">
        <p14:creationId xmlns:p14="http://schemas.microsoft.com/office/powerpoint/2010/main" xmlns="" val="1134836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332656"/>
            <a:ext cx="7992888" cy="923330"/>
          </a:xfrm>
          <a:prstGeom prst="rect">
            <a:avLst/>
          </a:prstGeom>
          <a:solidFill>
            <a:schemeClr val="bg1"/>
          </a:solidFill>
        </p:spPr>
        <p:txBody>
          <a:bodyPr wrap="square">
            <a:spAutoFit/>
          </a:bodyPr>
          <a:lstStyle/>
          <a:p>
            <a:pPr algn="r"/>
            <a:r>
              <a:rPr lang="es-EC" i="1" dirty="0" smtClean="0"/>
              <a:t>Evaluación </a:t>
            </a:r>
            <a:r>
              <a:rPr lang="es-EC" i="1" dirty="0" smtClean="0"/>
              <a:t>del fundamento técnico ofensivo recepción</a:t>
            </a:r>
            <a:r>
              <a:rPr lang="es-ES" i="1" dirty="0" smtClean="0"/>
              <a:t>(pre test y pos test</a:t>
            </a:r>
            <a:r>
              <a:rPr lang="es-ES" b="1" i="1" dirty="0" smtClean="0"/>
              <a:t>)</a:t>
            </a:r>
            <a:endParaRPr lang="es-ES" b="1" dirty="0" smtClean="0"/>
          </a:p>
          <a:p>
            <a:pPr algn="just"/>
            <a:endParaRPr lang="es-EC" b="1" dirty="0">
              <a:solidFill>
                <a:srgbClr val="FFFF00"/>
              </a:solidFill>
            </a:endParaRPr>
          </a:p>
        </p:txBody>
      </p:sp>
      <p:graphicFrame>
        <p:nvGraphicFramePr>
          <p:cNvPr id="5" name="4 Gráfico"/>
          <p:cNvGraphicFramePr/>
          <p:nvPr/>
        </p:nvGraphicFramePr>
        <p:xfrm>
          <a:off x="1115616" y="1484785"/>
          <a:ext cx="7488832" cy="314912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0" y="4581128"/>
            <a:ext cx="9144000" cy="2308324"/>
          </a:xfrm>
          <a:prstGeom prst="rect">
            <a:avLst/>
          </a:prstGeom>
          <a:solidFill>
            <a:schemeClr val="bg1"/>
          </a:solidFill>
        </p:spPr>
        <p:txBody>
          <a:bodyPr wrap="square">
            <a:spAutoFit/>
          </a:bodyPr>
          <a:lstStyle/>
          <a:p>
            <a:r>
              <a:rPr lang="es-EC" b="1" dirty="0" smtClean="0"/>
              <a:t> </a:t>
            </a:r>
            <a:r>
              <a:rPr lang="es-EC" b="1" dirty="0" smtClean="0"/>
              <a:t>ANÁLISIS E INTERPRETACIÓN DE RESULTADOS: </a:t>
            </a:r>
            <a:r>
              <a:rPr lang="es-EC" dirty="0" smtClean="0"/>
              <a:t>El mejoramiento más significativo observado es en las valoraciones de </a:t>
            </a:r>
            <a:r>
              <a:rPr lang="es-EC" b="1" dirty="0" smtClean="0"/>
              <a:t>excelente y bueno</a:t>
            </a:r>
            <a:r>
              <a:rPr lang="es-EC" dirty="0" smtClean="0"/>
              <a:t> con un desarrollo de 4 integrantes, mientras que en muy bueno tuvo un mejoramiento en 2 niños, en la calificación de  deficiente con 4 integrantes y nulo con 6 integrantes disminuyo notablemente ya que estas calificaciones son encontradas como negativas </a:t>
            </a:r>
            <a:endParaRPr lang="es-ES" dirty="0" smtClean="0"/>
          </a:p>
          <a:p>
            <a:r>
              <a:rPr lang="es-EC" b="1" dirty="0" smtClean="0"/>
              <a:t> </a:t>
            </a:r>
            <a:endParaRPr lang="es-ES" dirty="0" smtClean="0"/>
          </a:p>
          <a:p>
            <a:pPr algn="just"/>
            <a:endParaRPr lang="es-ES" b="1" dirty="0" smtClean="0"/>
          </a:p>
          <a:p>
            <a:pPr algn="just"/>
            <a:endParaRPr lang="es-EC" b="1" dirty="0">
              <a:solidFill>
                <a:srgbClr val="FFFF00"/>
              </a:solidFill>
            </a:endParaRPr>
          </a:p>
        </p:txBody>
      </p:sp>
    </p:spTree>
    <p:extLst>
      <p:ext uri="{BB962C8B-B14F-4D97-AF65-F5344CB8AC3E}">
        <p14:creationId xmlns:p14="http://schemas.microsoft.com/office/powerpoint/2010/main" xmlns="" val="3336051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0"/>
            <a:ext cx="7992888" cy="923330"/>
          </a:xfrm>
          <a:prstGeom prst="rect">
            <a:avLst/>
          </a:prstGeom>
          <a:solidFill>
            <a:schemeClr val="bg1"/>
          </a:solidFill>
        </p:spPr>
        <p:txBody>
          <a:bodyPr wrap="square">
            <a:spAutoFit/>
          </a:bodyPr>
          <a:lstStyle/>
          <a:p>
            <a:pPr algn="r"/>
            <a:r>
              <a:rPr lang="es-EC" b="1" dirty="0" smtClean="0"/>
              <a:t>Evaluación </a:t>
            </a:r>
            <a:r>
              <a:rPr lang="es-EC" b="1" dirty="0" smtClean="0"/>
              <a:t>del fundamento técnico ofensivo golpe de cabeza  </a:t>
            </a:r>
            <a:r>
              <a:rPr lang="es-ES" b="1" dirty="0" smtClean="0"/>
              <a:t>(pre test y pos test)  </a:t>
            </a:r>
          </a:p>
          <a:p>
            <a:pPr algn="just"/>
            <a:endParaRPr lang="es-EC" b="1" dirty="0">
              <a:solidFill>
                <a:srgbClr val="FFFF00"/>
              </a:solidFill>
            </a:endParaRPr>
          </a:p>
        </p:txBody>
      </p:sp>
      <p:graphicFrame>
        <p:nvGraphicFramePr>
          <p:cNvPr id="5" name="4 Gráfico"/>
          <p:cNvGraphicFramePr/>
          <p:nvPr/>
        </p:nvGraphicFramePr>
        <p:xfrm>
          <a:off x="1187624" y="908720"/>
          <a:ext cx="691276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467544" y="4797153"/>
            <a:ext cx="8424936" cy="2062103"/>
          </a:xfrm>
          <a:prstGeom prst="rect">
            <a:avLst/>
          </a:prstGeom>
          <a:solidFill>
            <a:schemeClr val="bg1"/>
          </a:solidFill>
        </p:spPr>
        <p:txBody>
          <a:bodyPr wrap="square">
            <a:spAutoFit/>
          </a:bodyPr>
          <a:lstStyle/>
          <a:p>
            <a:r>
              <a:rPr lang="es-EC" b="1" dirty="0" smtClean="0"/>
              <a:t> </a:t>
            </a:r>
            <a:r>
              <a:rPr lang="es-EC" sz="1400" b="1" dirty="0" smtClean="0"/>
              <a:t>ANÁLISIS E INTERPRETACIÓN DE RESULTADOS: </a:t>
            </a:r>
            <a:r>
              <a:rPr lang="es-EC" sz="1400" dirty="0" smtClean="0"/>
              <a:t>El mejoramiento más significativo se observó en las valoraciones de </a:t>
            </a:r>
            <a:r>
              <a:rPr lang="es-EC" sz="1400" b="1" dirty="0" smtClean="0"/>
              <a:t> Muy  Bueno</a:t>
            </a:r>
            <a:r>
              <a:rPr lang="es-EC" sz="1400" dirty="0" smtClean="0"/>
              <a:t> con un desarrollo de 5 integrantes, mientras que en excelente fue un incremento de 2 integrantes y bueno tuvo un mejoramiento en 1 niños, en la calificación de  deficiente con un disminución de 4 integrantes y nulo de igual manera lo que corresponde a positivo ya que estas calificaciones son negativas </a:t>
            </a:r>
            <a:r>
              <a:rPr lang="es-EC" sz="1400" dirty="0" smtClean="0"/>
              <a:t>                                                                                                                                          </a:t>
            </a:r>
            <a:endParaRPr lang="es-ES" sz="1400" dirty="0" smtClean="0"/>
          </a:p>
          <a:p>
            <a:r>
              <a:rPr lang="es-EC" b="1" dirty="0" smtClean="0"/>
              <a:t> </a:t>
            </a:r>
            <a:endParaRPr lang="es-ES" dirty="0" smtClean="0"/>
          </a:p>
          <a:p>
            <a:pPr algn="r"/>
            <a:r>
              <a:rPr lang="es-ES" b="1" dirty="0" smtClean="0"/>
              <a:t>  </a:t>
            </a:r>
            <a:endParaRPr lang="es-ES" b="1" dirty="0" smtClean="0"/>
          </a:p>
          <a:p>
            <a:pPr algn="just"/>
            <a:endParaRPr lang="es-EC"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Título"/>
          <p:cNvSpPr txBox="1">
            <a:spLocks/>
          </p:cNvSpPr>
          <p:nvPr/>
        </p:nvSpPr>
        <p:spPr bwMode="auto">
          <a:xfrm>
            <a:off x="630238" y="1988840"/>
            <a:ext cx="8026400" cy="1000125"/>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4000" dirty="0" smtClean="0">
                <a:solidFill>
                  <a:srgbClr val="FFFF00"/>
                </a:solidFill>
                <a:effectLst>
                  <a:outerShdw blurRad="38100" dist="38100" dir="2700000" algn="tl">
                    <a:srgbClr val="000000">
                      <a:alpha val="43137"/>
                    </a:srgbClr>
                  </a:outerShdw>
                </a:effectLst>
                <a:latin typeface="+mj-lt"/>
              </a:rPr>
              <a:t>DISCUCIÓN DE HIPÓTESIS </a:t>
            </a:r>
            <a:endParaRPr lang="es-AR" sz="4000" b="0" dirty="0">
              <a:solidFill>
                <a:srgbClr val="FFFF00"/>
              </a:solidFill>
              <a:effectLst>
                <a:outerShdw blurRad="38100" dist="38100" dir="2700000" algn="tl">
                  <a:srgbClr val="000000">
                    <a:alpha val="43137"/>
                  </a:srgbClr>
                </a:outerShdw>
              </a:effectLst>
              <a:latin typeface="+mj-lt"/>
            </a:endParaRPr>
          </a:p>
        </p:txBody>
      </p:sp>
      <p:sp>
        <p:nvSpPr>
          <p:cNvPr id="34820" name="AutoShape 32"/>
          <p:cNvSpPr>
            <a:spLocks noChangeArrowheads="1"/>
          </p:cNvSpPr>
          <p:nvPr/>
        </p:nvSpPr>
        <p:spPr bwMode="auto">
          <a:xfrm>
            <a:off x="-488950" y="4829175"/>
            <a:ext cx="10121900" cy="528638"/>
          </a:xfrm>
          <a:prstGeom prst="ellipse">
            <a:avLst/>
          </a:prstGeom>
          <a:gradFill rotWithShape="1">
            <a:gsLst>
              <a:gs pos="0">
                <a:srgbClr val="000000">
                  <a:alpha val="62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pic>
        <p:nvPicPr>
          <p:cNvPr id="34821"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885" y="186344"/>
            <a:ext cx="1237803" cy="12859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884368" y="188640"/>
            <a:ext cx="1045130" cy="1224136"/>
          </a:xfrm>
          <a:prstGeom prst="rect">
            <a:avLst/>
          </a:prstGeom>
          <a:noFill/>
        </p:spPr>
      </p:pic>
    </p:spTree>
    <p:extLst>
      <p:ext uri="{BB962C8B-B14F-4D97-AF65-F5344CB8AC3E}">
        <p14:creationId xmlns:p14="http://schemas.microsoft.com/office/powerpoint/2010/main" xmlns="" val="1908502234"/>
      </p:ext>
    </p:extLst>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514" y="404664"/>
            <a:ext cx="700178" cy="776436"/>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290514" y="1229405"/>
            <a:ext cx="4032448" cy="2554545"/>
          </a:xfrm>
          <a:prstGeom prst="rect">
            <a:avLst/>
          </a:prstGeom>
          <a:solidFill>
            <a:srgbClr val="C00000"/>
          </a:solidFill>
        </p:spPr>
        <p:txBody>
          <a:bodyPr wrap="square" rtlCol="0">
            <a:spAutoFit/>
          </a:bodyPr>
          <a:lstStyle/>
          <a:p>
            <a:r>
              <a:rPr lang="es-ES" sz="2000" b="1" dirty="0" smtClean="0">
                <a:solidFill>
                  <a:srgbClr val="FFFF00"/>
                </a:solidFill>
              </a:rPr>
              <a:t>Hipótesis de trabajo</a:t>
            </a:r>
          </a:p>
          <a:p>
            <a:r>
              <a:rPr lang="es-ES" sz="2000" b="1" dirty="0" smtClean="0">
                <a:solidFill>
                  <a:srgbClr val="FFFF00"/>
                </a:solidFill>
              </a:rPr>
              <a:t>Hi</a:t>
            </a:r>
            <a:r>
              <a:rPr lang="es-ES" sz="2000" b="1" dirty="0">
                <a:solidFill>
                  <a:srgbClr val="FFFF00"/>
                </a:solidFill>
              </a:rPr>
              <a:t>: </a:t>
            </a:r>
            <a:r>
              <a:rPr lang="es-EC" sz="2000" b="1" dirty="0" smtClean="0"/>
              <a:t>El desarrollo de la psicomotricidad mejora el aprendizaje de los fundamentos técnicos con balón ofensivo en la escuela de fútbol El Nacional sub. 8</a:t>
            </a:r>
            <a:endParaRPr lang="es-ES" sz="2000" b="1" dirty="0" smtClean="0"/>
          </a:p>
          <a:p>
            <a:endParaRPr lang="es-EC" sz="2000" b="1" dirty="0"/>
          </a:p>
        </p:txBody>
      </p:sp>
      <p:sp>
        <p:nvSpPr>
          <p:cNvPr id="9" name="8 CuadroTexto"/>
          <p:cNvSpPr txBox="1"/>
          <p:nvPr/>
        </p:nvSpPr>
        <p:spPr>
          <a:xfrm>
            <a:off x="5180112" y="1229405"/>
            <a:ext cx="3744416" cy="2554545"/>
          </a:xfrm>
          <a:prstGeom prst="rect">
            <a:avLst/>
          </a:prstGeom>
          <a:solidFill>
            <a:srgbClr val="C00000"/>
          </a:solidFill>
        </p:spPr>
        <p:txBody>
          <a:bodyPr wrap="square" rtlCol="0">
            <a:spAutoFit/>
          </a:bodyPr>
          <a:lstStyle/>
          <a:p>
            <a:r>
              <a:rPr lang="es-ES" sz="2000" b="1" dirty="0">
                <a:solidFill>
                  <a:srgbClr val="FFFF00"/>
                </a:solidFill>
              </a:rPr>
              <a:t>Hipótesis Nula</a:t>
            </a:r>
            <a:endParaRPr lang="es-EC" sz="2000" b="1" dirty="0">
              <a:solidFill>
                <a:srgbClr val="FFFF00"/>
              </a:solidFill>
            </a:endParaRPr>
          </a:p>
          <a:p>
            <a:r>
              <a:rPr lang="es-ES" sz="2000" b="1" dirty="0">
                <a:solidFill>
                  <a:srgbClr val="FFFF00"/>
                </a:solidFill>
              </a:rPr>
              <a:t>Ho: </a:t>
            </a:r>
            <a:r>
              <a:rPr lang="es-EC" sz="2000" b="1" dirty="0" smtClean="0"/>
              <a:t>El desarrollo de la psicomotricidad no mejora el aprendizaje de los fundamentos técnicos con balón ofensivo en la escuela de fútbol El Nacional sub 8.</a:t>
            </a:r>
            <a:endParaRPr lang="es-ES" sz="2000" b="1" dirty="0" smtClean="0"/>
          </a:p>
          <a:p>
            <a:endParaRPr lang="es-EC" sz="2000" b="1" dirty="0"/>
          </a:p>
        </p:txBody>
      </p:sp>
      <p:pic>
        <p:nvPicPr>
          <p:cNvPr id="10" name="9 Imagen" descr="C:\Users\USER\Documents\CAPITULOS DEL MARCO TEORICO\FOTOS DEL INDEPENDIENTE\DSC03961.JPG"/>
          <p:cNvPicPr/>
          <p:nvPr/>
        </p:nvPicPr>
        <p:blipFill>
          <a:blip r:embed="rId3" cstate="print"/>
          <a:stretch>
            <a:fillRect/>
          </a:stretch>
        </p:blipFill>
        <p:spPr bwMode="auto">
          <a:xfrm>
            <a:off x="2483768" y="3728766"/>
            <a:ext cx="4156639" cy="2940594"/>
          </a:xfrm>
          <a:prstGeom prst="rect">
            <a:avLst/>
          </a:prstGeom>
          <a:noFill/>
          <a:ln>
            <a:noFill/>
          </a:ln>
        </p:spPr>
      </p:pic>
      <p:cxnSp>
        <p:nvCxnSpPr>
          <p:cNvPr id="5" name="4 Conector recto"/>
          <p:cNvCxnSpPr/>
          <p:nvPr/>
        </p:nvCxnSpPr>
        <p:spPr>
          <a:xfrm>
            <a:off x="5724128" y="1416844"/>
            <a:ext cx="2520280" cy="15959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5724128" y="1412776"/>
            <a:ext cx="2540632" cy="15999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1115616" y="384602"/>
            <a:ext cx="6984776" cy="584775"/>
          </a:xfrm>
          <a:prstGeom prst="rect">
            <a:avLst/>
          </a:prstGeom>
          <a:solidFill>
            <a:srgbClr val="FFFF00"/>
          </a:solidFill>
        </p:spPr>
        <p:txBody>
          <a:bodyPr wrap="square" rtlCol="0">
            <a:spAutoFit/>
          </a:bodyPr>
          <a:lstStyle/>
          <a:p>
            <a:pPr algn="ctr"/>
            <a:r>
              <a:rPr lang="es-EC" sz="3200" b="1" dirty="0" smtClean="0">
                <a:solidFill>
                  <a:schemeClr val="bg1"/>
                </a:solidFill>
              </a:rPr>
              <a:t>HIPÓTESIS DE INVESTIGACIÓN </a:t>
            </a:r>
            <a:endParaRPr lang="es-EC" sz="3200" b="1" dirty="0">
              <a:solidFill>
                <a:schemeClr val="bg1"/>
              </a:solidFill>
            </a:endParaRPr>
          </a:p>
        </p:txBody>
      </p:sp>
      <p:pic>
        <p:nvPicPr>
          <p:cNvPr id="12"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8244408" y="188640"/>
            <a:ext cx="685090" cy="864096"/>
          </a:xfrm>
          <a:prstGeom prst="rect">
            <a:avLst/>
          </a:prstGeom>
          <a:noFill/>
        </p:spPr>
      </p:pic>
    </p:spTree>
    <p:extLst>
      <p:ext uri="{BB962C8B-B14F-4D97-AF65-F5344CB8AC3E}">
        <p14:creationId xmlns:p14="http://schemas.microsoft.com/office/powerpoint/2010/main" xmlns="" val="358424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dirty="0">
              <a:solidFill>
                <a:schemeClr val="tx1"/>
              </a:solidFill>
            </a:endParaRPr>
          </a:p>
        </p:txBody>
      </p:sp>
      <p:sp>
        <p:nvSpPr>
          <p:cNvPr id="32" name="31 CuadroTexto"/>
          <p:cNvSpPr txBox="1">
            <a:spLocks noChangeArrowheads="1"/>
          </p:cNvSpPr>
          <p:nvPr/>
        </p:nvSpPr>
        <p:spPr bwMode="auto">
          <a:xfrm>
            <a:off x="1259632" y="690563"/>
            <a:ext cx="6768752" cy="2062103"/>
          </a:xfrm>
          <a:prstGeom prst="rect">
            <a:avLst/>
          </a:prstGeom>
          <a:solidFill>
            <a:srgbClr val="FFFF00"/>
          </a:solidFill>
          <a:ln w="38100" algn="ctr">
            <a:solidFill>
              <a:srgbClr val="336699"/>
            </a:solidFill>
            <a:round/>
            <a:headEnd/>
            <a:tailEnd/>
          </a:ln>
          <a:effectLst>
            <a:outerShdw dist="53882" dir="2700000" algn="ctr" rotWithShape="0">
              <a:srgbClr val="000000">
                <a:alpha val="50000"/>
              </a:srgbClr>
            </a:outerShdw>
          </a:effectLst>
        </p:spPr>
        <p:txBody>
          <a:bodyPr wrap="square">
            <a:spAutoFit/>
          </a:bodyPr>
          <a:lstStyle/>
          <a:p>
            <a:pPr algn="ctr">
              <a:spcBef>
                <a:spcPct val="0"/>
              </a:spcBef>
              <a:defRPr/>
            </a:pPr>
            <a:r>
              <a:rPr lang="es-ES_tradnl" b="1" dirty="0" smtClean="0">
                <a:solidFill>
                  <a:schemeClr val="bg1"/>
                </a:solidFill>
              </a:rPr>
              <a:t>¿</a:t>
            </a:r>
            <a:r>
              <a:rPr lang="es-EC" b="1" dirty="0" smtClean="0">
                <a:solidFill>
                  <a:schemeClr val="bg1"/>
                </a:solidFill>
              </a:rPr>
              <a:t>Cómo incide EL DESARROLLO PSICOMOTOR en el </a:t>
            </a:r>
            <a:r>
              <a:rPr lang="es-EC" sz="1600" b="1" dirty="0" smtClean="0">
                <a:solidFill>
                  <a:schemeClr val="bg1"/>
                </a:solidFill>
              </a:rPr>
              <a:t>aprendizaje</a:t>
            </a:r>
            <a:r>
              <a:rPr lang="es-EC" sz="2000" b="1" dirty="0" smtClean="0">
                <a:solidFill>
                  <a:schemeClr val="bg1"/>
                </a:solidFill>
              </a:rPr>
              <a:t> de los </a:t>
            </a:r>
            <a:r>
              <a:rPr lang="es-EC" b="1" dirty="0" smtClean="0">
                <a:solidFill>
                  <a:schemeClr val="bg1"/>
                </a:solidFill>
              </a:rPr>
              <a:t>fundamentos técnicos ofensivos  con  balón  en la  escuela de fútbol  “El Nacional” sub 8.  En el período de Mayo – Noviembre del 2012?</a:t>
            </a:r>
            <a:endParaRPr lang="es-ES" b="1" dirty="0" smtClean="0">
              <a:solidFill>
                <a:schemeClr val="bg1"/>
              </a:solidFill>
            </a:endParaRPr>
          </a:p>
          <a:p>
            <a:pPr algn="ctr">
              <a:spcBef>
                <a:spcPct val="0"/>
              </a:spcBef>
              <a:defRPr/>
            </a:pPr>
            <a:r>
              <a:rPr lang="es-ES_tradnl" sz="2000" b="1" dirty="0" smtClean="0">
                <a:solidFill>
                  <a:schemeClr val="bg1"/>
                </a:solidFill>
              </a:rPr>
              <a:t>  </a:t>
            </a:r>
            <a:endParaRPr lang="es-EC" sz="2000" b="1" dirty="0">
              <a:solidFill>
                <a:schemeClr val="bg1"/>
              </a:solidFill>
            </a:endParaRPr>
          </a:p>
          <a:p>
            <a:pPr algn="just">
              <a:lnSpc>
                <a:spcPct val="100000"/>
              </a:lnSpc>
              <a:spcBef>
                <a:spcPct val="0"/>
              </a:spcBef>
              <a:buClrTx/>
              <a:buSzTx/>
              <a:defRPr/>
            </a:pPr>
            <a:endParaRPr lang="es-ES" sz="1600" dirty="0">
              <a:solidFill>
                <a:schemeClr val="bg1"/>
              </a:solidFill>
              <a:cs typeface="Arial" charset="0"/>
            </a:endParaRPr>
          </a:p>
        </p:txBody>
      </p:sp>
      <p:sp>
        <p:nvSpPr>
          <p:cNvPr id="82984" name="Rectangle 40"/>
          <p:cNvSpPr>
            <a:spLocks noChangeArrowheads="1"/>
          </p:cNvSpPr>
          <p:nvPr/>
        </p:nvSpPr>
        <p:spPr bwMode="auto">
          <a:xfrm>
            <a:off x="1562100" y="117475"/>
            <a:ext cx="6067425"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2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Impact" pitchFamily="34" charset="0"/>
              </a:rPr>
              <a:t>PREGUNTA DE </a:t>
            </a:r>
            <a:r>
              <a:rPr lang="es-ES_tradnl" sz="3200"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Impact" pitchFamily="34" charset="0"/>
              </a:rPr>
              <a:t>INVESTIGACIÓN</a:t>
            </a:r>
          </a:p>
        </p:txBody>
      </p:sp>
      <p:sp>
        <p:nvSpPr>
          <p:cNvPr id="82992" name="AutoShape 48"/>
          <p:cNvSpPr>
            <a:spLocks noChangeArrowheads="1"/>
          </p:cNvSpPr>
          <p:nvPr/>
        </p:nvSpPr>
        <p:spPr bwMode="auto">
          <a:xfrm>
            <a:off x="-8254" y="5554488"/>
            <a:ext cx="9123034" cy="1328023"/>
          </a:xfrm>
          <a:prstGeom prst="roundRect">
            <a:avLst>
              <a:gd name="adj" fmla="val 16667"/>
            </a:avLst>
          </a:prstGeom>
          <a:solidFill>
            <a:srgbClr val="FFFF00">
              <a:alpha val="60001"/>
            </a:srgbClr>
          </a:solidFill>
          <a:ln w="76200" algn="ctr">
            <a:solidFill>
              <a:srgbClr val="FFFFFF">
                <a:alpha val="14000"/>
              </a:srgbClr>
            </a:solidFill>
            <a:round/>
            <a:headEnd/>
            <a:tailEnd/>
          </a:ln>
          <a:effectLst>
            <a:outerShdw dist="17961" dir="2700000" algn="ctr" rotWithShape="0">
              <a:srgbClr val="000000">
                <a:alpha val="0"/>
              </a:srgbClr>
            </a:outerShdw>
          </a:effectLst>
        </p:spPr>
        <p:txBody>
          <a:bodyPr wrap="square">
            <a:spAutoFit/>
          </a:bodyPr>
          <a:lstStyle/>
          <a:p>
            <a:pPr algn="just">
              <a:lnSpc>
                <a:spcPct val="90000"/>
              </a:lnSpc>
              <a:buClr>
                <a:srgbClr val="49788D"/>
              </a:buClr>
              <a:buSzPct val="135000"/>
              <a:buFont typeface="Wingdings" pitchFamily="2" charset="2"/>
              <a:buNone/>
              <a:defRPr/>
            </a:pPr>
            <a:r>
              <a:rPr lang="es-EC" sz="2000" b="1" dirty="0" smtClean="0">
                <a:solidFill>
                  <a:schemeClr val="accent2"/>
                </a:solidFill>
              </a:rPr>
              <a:t>JUSTIFICACIÓN</a:t>
            </a:r>
            <a:r>
              <a:rPr lang="es-EC" sz="2000" b="1" dirty="0" smtClean="0">
                <a:solidFill>
                  <a:schemeClr val="accent2"/>
                </a:solidFill>
              </a:rPr>
              <a:t>: </a:t>
            </a:r>
            <a:r>
              <a:rPr lang="es-EC" sz="2000" b="1" dirty="0" smtClean="0">
                <a:solidFill>
                  <a:schemeClr val="bg1"/>
                </a:solidFill>
              </a:rPr>
              <a:t>determinar la importancia del desarrollo psicomotor en toda su magnitud como las diferentes capacidades intelectuales, cognoscitivas, físico motor y socio afectivo  para poder llegar al aprendizaje del gesto técnico</a:t>
            </a:r>
            <a:endParaRPr lang="es-ES_tradnl" sz="2000" b="1" dirty="0">
              <a:solidFill>
                <a:schemeClr val="bg1"/>
              </a:solidFill>
              <a:effectLst>
                <a:outerShdw blurRad="38100" dist="38100" dir="2700000" algn="tl">
                  <a:srgbClr val="000000"/>
                </a:outerShdw>
              </a:effectLst>
              <a:ea typeface="SimSun" pitchFamily="2" charset="-122"/>
              <a:cs typeface="Arial" charset="0"/>
            </a:endParaRPr>
          </a:p>
        </p:txBody>
      </p:sp>
      <p:sp>
        <p:nvSpPr>
          <p:cNvPr id="14347" name="AutoShape 54"/>
          <p:cNvSpPr>
            <a:spLocks/>
          </p:cNvSpPr>
          <p:nvPr/>
        </p:nvSpPr>
        <p:spPr bwMode="auto">
          <a:xfrm rot="-5400000">
            <a:off x="4737198" y="1222870"/>
            <a:ext cx="279400" cy="8328446"/>
          </a:xfrm>
          <a:prstGeom prst="leftBrace">
            <a:avLst>
              <a:gd name="adj1" fmla="val 0"/>
              <a:gd name="adj2" fmla="val 50000"/>
            </a:avLst>
          </a:prstGeom>
          <a:noFill/>
          <a:ln w="28575">
            <a:solidFill>
              <a:srgbClr val="FFFFFF"/>
            </a:solidFill>
            <a:round/>
            <a:headEnd/>
            <a:tailEnd type="none" w="lg" len="lg"/>
          </a:ln>
          <a:extLst>
            <a:ext uri="{909E8E84-426E-40DD-AFC4-6F175D3DCCD1}">
              <a14:hiddenFill xmlns:a14="http://schemas.microsoft.com/office/drawing/2010/main" xmlns="">
                <a:solidFill>
                  <a:srgbClr val="FFFFFF"/>
                </a:solidFill>
              </a14:hiddenFill>
            </a:ext>
          </a:extLst>
        </p:spPr>
        <p:txBody>
          <a:bodyPr/>
          <a:lstStyle/>
          <a:p>
            <a:endParaRPr lang="es-EC" dirty="0"/>
          </a:p>
        </p:txBody>
      </p:sp>
      <p:pic>
        <p:nvPicPr>
          <p:cNvPr id="14351"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100" y="152399"/>
            <a:ext cx="781471" cy="909217"/>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21" name="20 Imagen" descr="C:\Users\USER\Documents\CAPITULOS DEL MARCO TEORICO\FOTOS DEL INDEPENDIENTE\DSC03910.JPG"/>
          <p:cNvPicPr/>
          <p:nvPr/>
        </p:nvPicPr>
        <p:blipFill>
          <a:blip r:embed="rId4" cstate="print"/>
          <a:stretch>
            <a:fillRect/>
          </a:stretch>
        </p:blipFill>
        <p:spPr bwMode="auto">
          <a:xfrm>
            <a:off x="0" y="2132856"/>
            <a:ext cx="9144000" cy="3119740"/>
          </a:xfrm>
          <a:prstGeom prst="rect">
            <a:avLst/>
          </a:prstGeom>
          <a:noFill/>
          <a:ln>
            <a:noFill/>
          </a:ln>
        </p:spPr>
      </p:pic>
      <p:pic>
        <p:nvPicPr>
          <p:cNvPr id="11" name="Picture 8" descr="http://blog.espol.edu.ec/cloayza/files/2013/11/cropped-o_boca_juniors_wallpapers_y_logos-125973712.jpg"/>
          <p:cNvPicPr>
            <a:picLocks noChangeAspect="1" noChangeArrowheads="1"/>
          </p:cNvPicPr>
          <p:nvPr/>
        </p:nvPicPr>
        <p:blipFill>
          <a:blip r:embed="rId5" cstate="print"/>
          <a:srcRect/>
          <a:stretch>
            <a:fillRect/>
          </a:stretch>
        </p:blipFill>
        <p:spPr bwMode="auto">
          <a:xfrm>
            <a:off x="8100392" y="0"/>
            <a:ext cx="864096" cy="1268760"/>
          </a:xfrm>
          <a:prstGeom prst="rect">
            <a:avLst/>
          </a:prstGeom>
          <a:noFill/>
        </p:spPr>
      </p:pic>
    </p:spTree>
    <p:extLst>
      <p:ext uri="{BB962C8B-B14F-4D97-AF65-F5344CB8AC3E}">
        <p14:creationId xmlns:p14="http://schemas.microsoft.com/office/powerpoint/2010/main" xmlns="" val="3567372914"/>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b="0">
              <a:solidFill>
                <a:schemeClr val="tx1"/>
              </a:solidFill>
            </a:endParaRPr>
          </a:p>
        </p:txBody>
      </p:sp>
      <p:sp>
        <p:nvSpPr>
          <p:cNvPr id="60420"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25" name="AutoShape 36"/>
          <p:cNvSpPr>
            <a:spLocks noChangeArrowheads="1"/>
          </p:cNvSpPr>
          <p:nvPr/>
        </p:nvSpPr>
        <p:spPr bwMode="auto">
          <a:xfrm>
            <a:off x="546100" y="902474"/>
            <a:ext cx="81407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r>
              <a:rPr lang="es-EC" b="1" dirty="0" smtClean="0">
                <a:solidFill>
                  <a:schemeClr val="bg1"/>
                </a:solidFill>
              </a:rPr>
              <a:t>Se comprueba la hipótesis de trabajo donde la psicomotricidad mejora el aprendizaje de los fundamentos técnicos con balón ofensivo en la escuela de fútbol El Nacional sub. 8</a:t>
            </a:r>
            <a:endParaRPr lang="es-ES" b="1" dirty="0" smtClean="0">
              <a:solidFill>
                <a:schemeClr val="bg1"/>
              </a:solidFill>
            </a:endParaRPr>
          </a:p>
          <a:p>
            <a:pPr lvl="0"/>
            <a:endParaRPr lang="es-EC" b="1" dirty="0">
              <a:solidFill>
                <a:schemeClr val="bg1"/>
              </a:solidFill>
            </a:endParaRPr>
          </a:p>
        </p:txBody>
      </p:sp>
      <p:sp>
        <p:nvSpPr>
          <p:cNvPr id="60423"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0424"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pic>
        <p:nvPicPr>
          <p:cNvPr id="60425"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303" y="110988"/>
            <a:ext cx="626282" cy="68436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2" name="AutoShape 36"/>
          <p:cNvSpPr>
            <a:spLocks noChangeArrowheads="1"/>
          </p:cNvSpPr>
          <p:nvPr/>
        </p:nvSpPr>
        <p:spPr bwMode="auto">
          <a:xfrm>
            <a:off x="514444" y="2069425"/>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buClr>
                <a:srgbClr val="49788D"/>
              </a:buClr>
              <a:buSzPct val="135000"/>
              <a:defRPr/>
            </a:pPr>
            <a:r>
              <a:rPr lang="es-EC" b="1" dirty="0" smtClean="0">
                <a:solidFill>
                  <a:schemeClr val="bg1"/>
                </a:solidFill>
              </a:rPr>
              <a:t>Se determina que la presencia de una psicomotricidad negativa dificulta todos los procesos de enseñanza de la formación del fútbol tanto en la fundamentación ofensiva y defensiva</a:t>
            </a:r>
            <a:endParaRPr lang="es-EC" b="1" dirty="0">
              <a:solidFill>
                <a:schemeClr val="bg1"/>
              </a:solidFill>
            </a:endParaRPr>
          </a:p>
        </p:txBody>
      </p:sp>
      <p:sp>
        <p:nvSpPr>
          <p:cNvPr id="24" name="AutoShape 36"/>
          <p:cNvSpPr>
            <a:spLocks noChangeArrowheads="1"/>
          </p:cNvSpPr>
          <p:nvPr/>
        </p:nvSpPr>
        <p:spPr bwMode="auto">
          <a:xfrm>
            <a:off x="467544" y="3068960"/>
            <a:ext cx="8077200" cy="1907024"/>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lvl="0" algn="just">
              <a:buClr>
                <a:srgbClr val="49788D"/>
              </a:buClr>
              <a:buSzPct val="135000"/>
              <a:defRPr/>
            </a:pPr>
            <a:r>
              <a:rPr lang="es-EC" b="1" dirty="0" smtClean="0">
                <a:solidFill>
                  <a:schemeClr val="bg1"/>
                </a:solidFill>
              </a:rPr>
              <a:t>Se </a:t>
            </a:r>
            <a:r>
              <a:rPr lang="es-EC" b="1" dirty="0" smtClean="0">
                <a:solidFill>
                  <a:schemeClr val="bg1"/>
                </a:solidFill>
              </a:rPr>
              <a:t>determina que los niveles de psicomotricidad en los niños pertenecientes a la escuela de fútbol del club El Nacional </a:t>
            </a:r>
            <a:r>
              <a:rPr lang="es-EC" b="1" dirty="0" smtClean="0">
                <a:solidFill>
                  <a:schemeClr val="bg1"/>
                </a:solidFill>
              </a:rPr>
              <a:t>categoría sub 8 son muy bajos considerando que de los 25 alumnos, 18 tienen calificación de buena que no representa una calificación </a:t>
            </a:r>
            <a:r>
              <a:rPr lang="es-EC" b="1" dirty="0" smtClean="0">
                <a:solidFill>
                  <a:schemeClr val="bg1"/>
                </a:solidFill>
              </a:rPr>
              <a:t>completamente satisfactoria.</a:t>
            </a:r>
            <a:endParaRPr lang="es-ES" b="1" dirty="0" smtClean="0">
              <a:solidFill>
                <a:schemeClr val="bg1"/>
              </a:solidFill>
            </a:endParaRPr>
          </a:p>
          <a:p>
            <a:pPr algn="just">
              <a:buClr>
                <a:srgbClr val="49788D"/>
              </a:buClr>
              <a:buSzPct val="135000"/>
              <a:defRPr/>
            </a:pPr>
            <a:endParaRPr lang="es-ES" b="1" dirty="0">
              <a:solidFill>
                <a:schemeClr val="bg1"/>
              </a:solidFill>
            </a:endParaRPr>
          </a:p>
        </p:txBody>
      </p:sp>
      <p:sp>
        <p:nvSpPr>
          <p:cNvPr id="26" name="AutoShape 36"/>
          <p:cNvSpPr>
            <a:spLocks noChangeArrowheads="1"/>
          </p:cNvSpPr>
          <p:nvPr/>
        </p:nvSpPr>
        <p:spPr bwMode="auto">
          <a:xfrm>
            <a:off x="467544" y="5085184"/>
            <a:ext cx="80772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algn="just">
              <a:buClr>
                <a:srgbClr val="49788D"/>
              </a:buClr>
              <a:buSzPct val="135000"/>
              <a:defRPr/>
            </a:pPr>
            <a:r>
              <a:rPr lang="es-EC" b="1" dirty="0" smtClean="0">
                <a:solidFill>
                  <a:schemeClr val="bg1"/>
                </a:solidFill>
              </a:rPr>
              <a:t>Se identifica valores negativos en las características psicomotrices lo que conlleva a la determinación de factores de aprendizaje de base los cuales no se pueden desarrollar mediáticamente sino que requieren de proceso de formación a largo plazo</a:t>
            </a:r>
            <a:endParaRPr lang="es-ES" b="1" dirty="0">
              <a:solidFill>
                <a:schemeClr val="bg1"/>
              </a:solidFill>
              <a:effectLst>
                <a:outerShdw blurRad="38100" dist="38100" dir="2700000" algn="tl">
                  <a:srgbClr val="000000"/>
                </a:outerShdw>
              </a:effectLst>
              <a:ea typeface="SimSun" pitchFamily="2" charset="-122"/>
              <a:cs typeface="Arial" charset="0"/>
            </a:endParaRPr>
          </a:p>
        </p:txBody>
      </p:sp>
      <p:sp>
        <p:nvSpPr>
          <p:cNvPr id="2" name="1 CuadroTexto"/>
          <p:cNvSpPr txBox="1"/>
          <p:nvPr/>
        </p:nvSpPr>
        <p:spPr>
          <a:xfrm>
            <a:off x="1043608" y="228600"/>
            <a:ext cx="3024336" cy="461665"/>
          </a:xfrm>
          <a:prstGeom prst="rect">
            <a:avLst/>
          </a:prstGeom>
          <a:solidFill>
            <a:srgbClr val="C00000"/>
          </a:solidFill>
          <a:ln>
            <a:solidFill>
              <a:schemeClr val="bg1"/>
            </a:solidFill>
          </a:ln>
        </p:spPr>
        <p:txBody>
          <a:bodyPr wrap="square" rtlCol="0">
            <a:spAutoFit/>
          </a:bodyPr>
          <a:lstStyle/>
          <a:p>
            <a:r>
              <a:rPr lang="es-EC" sz="2400" b="1" dirty="0" smtClean="0"/>
              <a:t>CONCLUSIONES</a:t>
            </a:r>
            <a:endParaRPr lang="es-EC" sz="2400" b="1" dirty="0"/>
          </a:p>
        </p:txBody>
      </p:sp>
      <p:pic>
        <p:nvPicPr>
          <p:cNvPr id="19"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740352" y="0"/>
            <a:ext cx="1189146" cy="908720"/>
          </a:xfrm>
          <a:prstGeom prst="rect">
            <a:avLst/>
          </a:prstGeom>
          <a:noFill/>
        </p:spPr>
      </p:pic>
    </p:spTree>
    <p:extLst>
      <p:ext uri="{BB962C8B-B14F-4D97-AF65-F5344CB8AC3E}">
        <p14:creationId xmlns:p14="http://schemas.microsoft.com/office/powerpoint/2010/main" xmlns="" val="2933694361"/>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61444"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1447"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pic>
        <p:nvPicPr>
          <p:cNvPr id="61449"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37"/>
            <a:ext cx="668387" cy="658813"/>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2" name="AutoShape 36"/>
          <p:cNvSpPr>
            <a:spLocks noChangeArrowheads="1"/>
          </p:cNvSpPr>
          <p:nvPr/>
        </p:nvSpPr>
        <p:spPr bwMode="auto">
          <a:xfrm>
            <a:off x="679636" y="2020252"/>
            <a:ext cx="8077200" cy="1605915"/>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r>
              <a:rPr lang="es-EC" b="1" dirty="0" smtClean="0">
                <a:solidFill>
                  <a:schemeClr val="bg1"/>
                </a:solidFill>
              </a:rPr>
              <a:t>El </a:t>
            </a:r>
            <a:r>
              <a:rPr lang="es-EC" b="1" dirty="0" smtClean="0">
                <a:solidFill>
                  <a:schemeClr val="bg1"/>
                </a:solidFill>
              </a:rPr>
              <a:t>aprendizaje de la fundamentación técnica requiere de un bagaje de información motora base, recurrente en la psicomotricidad lo que complica en el desarrollo técnico de los niños del club el nacional categoría sub 8.</a:t>
            </a:r>
            <a:endParaRPr lang="es-ES" b="1" dirty="0" smtClean="0">
              <a:solidFill>
                <a:schemeClr val="bg1"/>
              </a:solidFill>
            </a:endParaRPr>
          </a:p>
          <a:p>
            <a:pPr lvl="0" algn="just"/>
            <a:endParaRPr lang="es-EC" b="1" dirty="0">
              <a:solidFill>
                <a:schemeClr val="bg1"/>
              </a:solidFill>
            </a:endParaRPr>
          </a:p>
        </p:txBody>
      </p:sp>
      <p:sp>
        <p:nvSpPr>
          <p:cNvPr id="24" name="AutoShape 36"/>
          <p:cNvSpPr>
            <a:spLocks noChangeArrowheads="1"/>
          </p:cNvSpPr>
          <p:nvPr/>
        </p:nvSpPr>
        <p:spPr bwMode="auto">
          <a:xfrm>
            <a:off x="683568" y="3717032"/>
            <a:ext cx="80772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algn="just"/>
            <a:r>
              <a:rPr lang="es-EC" b="1" dirty="0" smtClean="0">
                <a:solidFill>
                  <a:schemeClr val="bg1"/>
                </a:solidFill>
              </a:rPr>
              <a:t>La </a:t>
            </a:r>
            <a:r>
              <a:rPr lang="es-EC" b="1" dirty="0" smtClean="0">
                <a:solidFill>
                  <a:schemeClr val="bg1"/>
                </a:solidFill>
              </a:rPr>
              <a:t>falta de una psicomotricidad adecuada, complica en la enseñanza de los fundamentos técnicos entorpeciendo movimientos sencillos y complejos.</a:t>
            </a:r>
            <a:endParaRPr lang="es-ES" b="1" dirty="0" smtClean="0">
              <a:solidFill>
                <a:schemeClr val="bg1"/>
              </a:solidFill>
            </a:endParaRPr>
          </a:p>
          <a:p>
            <a:pPr lvl="0" algn="just"/>
            <a:endParaRPr lang="es-EC" b="1" dirty="0">
              <a:solidFill>
                <a:schemeClr val="bg1"/>
              </a:solidFill>
            </a:endParaRPr>
          </a:p>
        </p:txBody>
      </p:sp>
      <p:sp>
        <p:nvSpPr>
          <p:cNvPr id="26" name="AutoShape 36"/>
          <p:cNvSpPr>
            <a:spLocks noChangeArrowheads="1"/>
          </p:cNvSpPr>
          <p:nvPr/>
        </p:nvSpPr>
        <p:spPr bwMode="auto">
          <a:xfrm>
            <a:off x="755576" y="5013176"/>
            <a:ext cx="8017198" cy="1605915"/>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algn="just"/>
            <a:r>
              <a:rPr lang="es-EC" b="1" dirty="0" smtClean="0">
                <a:solidFill>
                  <a:schemeClr val="bg1"/>
                </a:solidFill>
              </a:rPr>
              <a:t>El </a:t>
            </a:r>
            <a:r>
              <a:rPr lang="es-EC" b="1" dirty="0" smtClean="0">
                <a:solidFill>
                  <a:schemeClr val="bg1"/>
                </a:solidFill>
              </a:rPr>
              <a:t>mejoramiento más significativo en las pruebas de la psicomotricidad una vez realizado el pre test y pos test  es en la valoración de Muy Bueno con un  desarrollo de 14 niños en relación a la prueba inicial de la post prueba. </a:t>
            </a:r>
            <a:endParaRPr lang="es-ES" b="1" dirty="0" smtClean="0">
              <a:solidFill>
                <a:schemeClr val="bg1"/>
              </a:solidFill>
            </a:endParaRPr>
          </a:p>
          <a:p>
            <a:pPr lvl="0" algn="just"/>
            <a:endParaRPr lang="es-EC" b="1" dirty="0">
              <a:solidFill>
                <a:schemeClr val="bg1"/>
              </a:solidFill>
            </a:endParaRPr>
          </a:p>
        </p:txBody>
      </p:sp>
      <p:sp>
        <p:nvSpPr>
          <p:cNvPr id="14" name="AutoShape 36"/>
          <p:cNvSpPr>
            <a:spLocks noChangeArrowheads="1"/>
          </p:cNvSpPr>
          <p:nvPr/>
        </p:nvSpPr>
        <p:spPr bwMode="auto">
          <a:xfrm>
            <a:off x="684820" y="836712"/>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C" b="1" dirty="0" smtClean="0">
                <a:solidFill>
                  <a:schemeClr val="bg1"/>
                </a:solidFill>
              </a:rPr>
              <a:t>Se </a:t>
            </a:r>
            <a:r>
              <a:rPr lang="es-EC" b="1" dirty="0" smtClean="0">
                <a:solidFill>
                  <a:schemeClr val="bg1"/>
                </a:solidFill>
              </a:rPr>
              <a:t>identifica que los niveles de psicomotricidad baja perjudican en el aprendizaje de la fundamentación técnica</a:t>
            </a:r>
            <a:endParaRPr lang="es-ES" b="1" dirty="0" smtClean="0">
              <a:solidFill>
                <a:schemeClr val="bg1"/>
              </a:solidFill>
            </a:endParaRPr>
          </a:p>
          <a:p>
            <a:pPr lvl="0"/>
            <a:endParaRPr lang="es-EC" b="1" dirty="0">
              <a:solidFill>
                <a:schemeClr val="bg1"/>
              </a:solidFill>
            </a:endParaRPr>
          </a:p>
        </p:txBody>
      </p:sp>
      <p:pic>
        <p:nvPicPr>
          <p:cNvPr id="17"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884368" y="0"/>
            <a:ext cx="1045130" cy="764704"/>
          </a:xfrm>
          <a:prstGeom prst="rect">
            <a:avLst/>
          </a:prstGeom>
          <a:noFill/>
        </p:spPr>
      </p:pic>
    </p:spTree>
    <p:extLst>
      <p:ext uri="{BB962C8B-B14F-4D97-AF65-F5344CB8AC3E}">
        <p14:creationId xmlns:p14="http://schemas.microsoft.com/office/powerpoint/2010/main" xmlns="" val="515327255"/>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b="0">
              <a:solidFill>
                <a:schemeClr val="tx1"/>
              </a:solidFill>
            </a:endParaRPr>
          </a:p>
        </p:txBody>
      </p:sp>
      <p:sp>
        <p:nvSpPr>
          <p:cNvPr id="61444"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1446"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1448"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pic>
        <p:nvPicPr>
          <p:cNvPr id="61449"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37"/>
            <a:ext cx="668387" cy="658813"/>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2" name="AutoShape 36"/>
          <p:cNvSpPr>
            <a:spLocks noChangeArrowheads="1"/>
          </p:cNvSpPr>
          <p:nvPr/>
        </p:nvSpPr>
        <p:spPr bwMode="auto">
          <a:xfrm>
            <a:off x="579016" y="2002512"/>
            <a:ext cx="80772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r>
              <a:rPr lang="es-EC" dirty="0" smtClean="0"/>
              <a:t> </a:t>
            </a:r>
            <a:r>
              <a:rPr lang="es-EC" b="1" dirty="0" smtClean="0">
                <a:solidFill>
                  <a:schemeClr val="bg1"/>
                </a:solidFill>
              </a:rPr>
              <a:t>Se debe plantear un entrenamiento concatenado con las capacidades físicas condicionales y coordinativas por la estrecha relación que estos dos mantienen.</a:t>
            </a:r>
            <a:endParaRPr lang="es-ES" b="1" dirty="0" smtClean="0">
              <a:solidFill>
                <a:schemeClr val="bg1"/>
              </a:solidFill>
            </a:endParaRPr>
          </a:p>
          <a:p>
            <a:pPr lvl="0"/>
            <a:endParaRPr lang="es-EC" b="1" dirty="0">
              <a:solidFill>
                <a:schemeClr val="bg1"/>
              </a:solidFill>
            </a:endParaRPr>
          </a:p>
        </p:txBody>
      </p:sp>
      <p:sp>
        <p:nvSpPr>
          <p:cNvPr id="24" name="AutoShape 36"/>
          <p:cNvSpPr>
            <a:spLocks noChangeArrowheads="1"/>
          </p:cNvSpPr>
          <p:nvPr/>
        </p:nvSpPr>
        <p:spPr bwMode="auto">
          <a:xfrm>
            <a:off x="550069" y="3429000"/>
            <a:ext cx="80772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C" dirty="0" smtClean="0">
                <a:solidFill>
                  <a:schemeClr val="bg1"/>
                </a:solidFill>
              </a:rPr>
              <a:t> </a:t>
            </a:r>
            <a:r>
              <a:rPr lang="es-EC" b="1" dirty="0" smtClean="0">
                <a:solidFill>
                  <a:schemeClr val="bg1"/>
                </a:solidFill>
              </a:rPr>
              <a:t>Dinamizar el trabajo psicomotor con la enseñanza de la  fundamentación técnica en una esfera lúdica y dinámica permitiendo el aprendizaje interdisciplinario</a:t>
            </a:r>
            <a:r>
              <a:rPr lang="es-EC" b="1" dirty="0" smtClean="0"/>
              <a:t>. </a:t>
            </a:r>
            <a:endParaRPr lang="es-ES" b="1" dirty="0" smtClean="0"/>
          </a:p>
          <a:p>
            <a:pPr lvl="0"/>
            <a:endParaRPr lang="es-EC" b="1" dirty="0">
              <a:solidFill>
                <a:schemeClr val="bg1"/>
              </a:solidFill>
            </a:endParaRPr>
          </a:p>
        </p:txBody>
      </p:sp>
      <p:sp>
        <p:nvSpPr>
          <p:cNvPr id="14" name="AutoShape 36"/>
          <p:cNvSpPr>
            <a:spLocks noChangeArrowheads="1"/>
          </p:cNvSpPr>
          <p:nvPr/>
        </p:nvSpPr>
        <p:spPr bwMode="auto">
          <a:xfrm>
            <a:off x="579016" y="837416"/>
            <a:ext cx="8077200" cy="1003697"/>
          </a:xfrm>
          <a:prstGeom prst="roundRect">
            <a:avLst>
              <a:gd name="adj" fmla="val 14491"/>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r>
              <a:rPr lang="es-EC" dirty="0" smtClean="0"/>
              <a:t> </a:t>
            </a:r>
            <a:r>
              <a:rPr lang="es-EC" b="1" dirty="0" smtClean="0">
                <a:solidFill>
                  <a:schemeClr val="bg1"/>
                </a:solidFill>
              </a:rPr>
              <a:t>Se recomienda la planificación y programación de planes de trabajo considerando los volúmenes adecuados y óptimos para el fortalecimiento de la psicomotricidad</a:t>
            </a:r>
            <a:endParaRPr lang="es-EC" b="1" dirty="0">
              <a:solidFill>
                <a:schemeClr val="bg1"/>
              </a:solidFill>
            </a:endParaRPr>
          </a:p>
        </p:txBody>
      </p:sp>
      <p:pic>
        <p:nvPicPr>
          <p:cNvPr id="12"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884368" y="0"/>
            <a:ext cx="1045130" cy="764704"/>
          </a:xfrm>
          <a:prstGeom prst="rect">
            <a:avLst/>
          </a:prstGeom>
          <a:noFill/>
        </p:spPr>
      </p:pic>
    </p:spTree>
    <p:extLst>
      <p:ext uri="{BB962C8B-B14F-4D97-AF65-F5344CB8AC3E}">
        <p14:creationId xmlns:p14="http://schemas.microsoft.com/office/powerpoint/2010/main" xmlns="" val="2326122910"/>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just">
              <a:lnSpc>
                <a:spcPct val="100000"/>
              </a:lnSpc>
              <a:spcBef>
                <a:spcPct val="0"/>
              </a:spcBef>
              <a:buClrTx/>
              <a:buSzTx/>
            </a:pPr>
            <a:endParaRPr lang="es-EC" b="1">
              <a:solidFill>
                <a:schemeClr val="tx1"/>
              </a:solidFill>
            </a:endParaRPr>
          </a:p>
        </p:txBody>
      </p:sp>
      <p:sp>
        <p:nvSpPr>
          <p:cNvPr id="62468"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just">
              <a:lnSpc>
                <a:spcPct val="100000"/>
              </a:lnSpc>
              <a:spcBef>
                <a:spcPct val="0"/>
              </a:spcBef>
              <a:buClrTx/>
              <a:buSzTx/>
            </a:pPr>
            <a:endParaRPr lang="es-ES_tradnl" b="1">
              <a:solidFill>
                <a:schemeClr val="tx1"/>
              </a:solidFill>
              <a:cs typeface="Arial" charset="0"/>
            </a:endParaRPr>
          </a:p>
        </p:txBody>
      </p:sp>
      <p:sp>
        <p:nvSpPr>
          <p:cNvPr id="25" name="AutoShape 36"/>
          <p:cNvSpPr>
            <a:spLocks noChangeArrowheads="1"/>
          </p:cNvSpPr>
          <p:nvPr/>
        </p:nvSpPr>
        <p:spPr bwMode="auto">
          <a:xfrm>
            <a:off x="520700" y="836712"/>
            <a:ext cx="8140700" cy="1605915"/>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r>
              <a:rPr lang="es-EC" dirty="0" smtClean="0"/>
              <a:t> </a:t>
            </a:r>
            <a:r>
              <a:rPr lang="es-EC" b="1" dirty="0" smtClean="0">
                <a:solidFill>
                  <a:schemeClr val="bg1"/>
                </a:solidFill>
              </a:rPr>
              <a:t>Considerar una valoración significativa de la psicomotricidad de los niños a participar en escuelas de fútbol o que ingresan a clubes deportivos, para una mejor determinación de los objetivos de trabajo a plantearse.</a:t>
            </a:r>
            <a:endParaRPr lang="es-ES" b="1" dirty="0" smtClean="0">
              <a:solidFill>
                <a:schemeClr val="bg1"/>
              </a:solidFill>
            </a:endParaRPr>
          </a:p>
          <a:p>
            <a:pPr lvl="0" algn="just"/>
            <a:endParaRPr lang="es-EC" b="1" dirty="0">
              <a:solidFill>
                <a:schemeClr val="bg1"/>
              </a:solidFill>
            </a:endParaRPr>
          </a:p>
        </p:txBody>
      </p:sp>
      <p:sp>
        <p:nvSpPr>
          <p:cNvPr id="62470"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just">
              <a:lnSpc>
                <a:spcPct val="100000"/>
              </a:lnSpc>
              <a:spcBef>
                <a:spcPct val="0"/>
              </a:spcBef>
              <a:buClrTx/>
              <a:buSzTx/>
            </a:pPr>
            <a:endParaRPr lang="es-ES_tradnl" b="1">
              <a:solidFill>
                <a:schemeClr val="tx1"/>
              </a:solidFill>
              <a:cs typeface="Arial" charset="0"/>
            </a:endParaRPr>
          </a:p>
        </p:txBody>
      </p:sp>
      <p:sp>
        <p:nvSpPr>
          <p:cNvPr id="62471"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just">
              <a:lnSpc>
                <a:spcPct val="100000"/>
              </a:lnSpc>
              <a:spcBef>
                <a:spcPct val="0"/>
              </a:spcBef>
              <a:buClrTx/>
              <a:buSzTx/>
            </a:pPr>
            <a:endParaRPr lang="es-ES_tradnl" b="1">
              <a:solidFill>
                <a:schemeClr val="tx1"/>
              </a:solidFill>
              <a:cs typeface="Arial" charset="0"/>
            </a:endParaRPr>
          </a:p>
        </p:txBody>
      </p:sp>
      <p:pic>
        <p:nvPicPr>
          <p:cNvPr id="62473"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5407" y="92011"/>
            <a:ext cx="552178" cy="603392"/>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2" name="AutoShape 36"/>
          <p:cNvSpPr>
            <a:spLocks noChangeArrowheads="1"/>
          </p:cNvSpPr>
          <p:nvPr/>
        </p:nvSpPr>
        <p:spPr bwMode="auto">
          <a:xfrm>
            <a:off x="549065" y="2422128"/>
            <a:ext cx="80772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buClr>
                <a:srgbClr val="49788D"/>
              </a:buClr>
              <a:buSzPct val="135000"/>
              <a:defRPr/>
            </a:pPr>
            <a:r>
              <a:rPr lang="es-EC" dirty="0" smtClean="0"/>
              <a:t> </a:t>
            </a:r>
            <a:r>
              <a:rPr lang="es-EC" b="1" dirty="0" smtClean="0">
                <a:solidFill>
                  <a:schemeClr val="bg1"/>
                </a:solidFill>
              </a:rPr>
              <a:t>Valor ejercicios de índole formativo o de base correlacionados con la psicomotricidad y que sirvan de fundamento para ejercicios más complejo</a:t>
            </a:r>
            <a:endParaRPr lang="es-ES" b="1" dirty="0" smtClean="0">
              <a:solidFill>
                <a:schemeClr val="bg1"/>
              </a:solidFill>
            </a:endParaRPr>
          </a:p>
          <a:p>
            <a:pPr lvl="0" algn="just">
              <a:buClr>
                <a:srgbClr val="49788D"/>
              </a:buClr>
              <a:buSzPct val="135000"/>
              <a:defRPr/>
            </a:pPr>
            <a:endParaRPr lang="es-EC" b="1" dirty="0">
              <a:solidFill>
                <a:schemeClr val="bg1"/>
              </a:solidFill>
            </a:endParaRPr>
          </a:p>
        </p:txBody>
      </p:sp>
      <p:sp>
        <p:nvSpPr>
          <p:cNvPr id="24" name="AutoShape 36"/>
          <p:cNvSpPr>
            <a:spLocks noChangeArrowheads="1"/>
          </p:cNvSpPr>
          <p:nvPr/>
        </p:nvSpPr>
        <p:spPr bwMode="auto">
          <a:xfrm>
            <a:off x="584200" y="3805297"/>
            <a:ext cx="80772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buClr>
                <a:srgbClr val="49788D"/>
              </a:buClr>
              <a:buSzPct val="135000"/>
              <a:defRPr/>
            </a:pPr>
            <a:r>
              <a:rPr lang="es-EC" dirty="0" smtClean="0"/>
              <a:t> </a:t>
            </a:r>
            <a:r>
              <a:rPr lang="es-EC" b="1" dirty="0" smtClean="0">
                <a:solidFill>
                  <a:schemeClr val="bg1"/>
                </a:solidFill>
              </a:rPr>
              <a:t>Recapitular el bagaje de información motora en los infantes poniendo énfasis en ejercicios psicomotrices y direccionando a un aprendizaje concreto y significativo</a:t>
            </a:r>
            <a:endParaRPr lang="es-ES" b="1" dirty="0" smtClean="0">
              <a:solidFill>
                <a:schemeClr val="bg1"/>
              </a:solidFill>
            </a:endParaRPr>
          </a:p>
          <a:p>
            <a:pPr lvl="0" algn="just">
              <a:buClr>
                <a:srgbClr val="49788D"/>
              </a:buClr>
              <a:buSzPct val="135000"/>
              <a:defRPr/>
            </a:pPr>
            <a:endParaRPr lang="es-EC" b="1" dirty="0">
              <a:solidFill>
                <a:schemeClr val="bg1"/>
              </a:solidFill>
            </a:endParaRPr>
          </a:p>
        </p:txBody>
      </p:sp>
      <p:sp>
        <p:nvSpPr>
          <p:cNvPr id="16" name="AutoShape 36"/>
          <p:cNvSpPr>
            <a:spLocks noChangeArrowheads="1"/>
          </p:cNvSpPr>
          <p:nvPr/>
        </p:nvSpPr>
        <p:spPr bwMode="auto">
          <a:xfrm>
            <a:off x="515391" y="5037773"/>
            <a:ext cx="8146009"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lvl="0" algn="just">
              <a:buClr>
                <a:srgbClr val="49788D"/>
              </a:buClr>
              <a:buSzPct val="135000"/>
              <a:defRPr/>
            </a:pPr>
            <a:r>
              <a:rPr lang="es-EC" b="1" dirty="0" smtClean="0">
                <a:solidFill>
                  <a:schemeClr val="bg1"/>
                </a:solidFill>
              </a:rPr>
              <a:t>Considerar </a:t>
            </a:r>
            <a:r>
              <a:rPr lang="es-EC" b="1" dirty="0" smtClean="0">
                <a:solidFill>
                  <a:schemeClr val="bg1"/>
                </a:solidFill>
              </a:rPr>
              <a:t>todas las escuelas de formación no solo de fútbol la importancia de aplicar trabajos direccionados  a perfeccionar habilidades y destrezas básicas.</a:t>
            </a:r>
            <a:endParaRPr lang="es-EC" b="1" dirty="0">
              <a:solidFill>
                <a:schemeClr val="bg1"/>
              </a:solidFill>
            </a:endParaRPr>
          </a:p>
        </p:txBody>
      </p:sp>
      <p:sp>
        <p:nvSpPr>
          <p:cNvPr id="2" name="1 CuadroTexto"/>
          <p:cNvSpPr txBox="1"/>
          <p:nvPr/>
        </p:nvSpPr>
        <p:spPr>
          <a:xfrm>
            <a:off x="1187624" y="110988"/>
            <a:ext cx="3672408" cy="461665"/>
          </a:xfrm>
          <a:prstGeom prst="rect">
            <a:avLst/>
          </a:prstGeom>
          <a:solidFill>
            <a:srgbClr val="C00000"/>
          </a:solidFill>
          <a:ln>
            <a:solidFill>
              <a:schemeClr val="bg1"/>
            </a:solidFill>
          </a:ln>
        </p:spPr>
        <p:txBody>
          <a:bodyPr wrap="square" rtlCol="0">
            <a:spAutoFit/>
          </a:bodyPr>
          <a:lstStyle/>
          <a:p>
            <a:r>
              <a:rPr lang="es-EC" sz="2400" b="1" dirty="0" smtClean="0"/>
              <a:t>RECOMENDACIONES </a:t>
            </a:r>
            <a:endParaRPr lang="es-EC" sz="2400" b="1" dirty="0"/>
          </a:p>
        </p:txBody>
      </p:sp>
      <p:pic>
        <p:nvPicPr>
          <p:cNvPr id="13"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8316416" y="0"/>
            <a:ext cx="613082" cy="692696"/>
          </a:xfrm>
          <a:prstGeom prst="rect">
            <a:avLst/>
          </a:prstGeom>
          <a:noFill/>
        </p:spPr>
      </p:pic>
    </p:spTree>
    <p:extLst>
      <p:ext uri="{BB962C8B-B14F-4D97-AF65-F5344CB8AC3E}">
        <p14:creationId xmlns:p14="http://schemas.microsoft.com/office/powerpoint/2010/main" xmlns="" val="660887677"/>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b="0">
              <a:solidFill>
                <a:schemeClr val="tx1"/>
              </a:solidFill>
            </a:endParaRPr>
          </a:p>
        </p:txBody>
      </p:sp>
      <p:sp>
        <p:nvSpPr>
          <p:cNvPr id="63492"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3494"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3495"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3496"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pic>
        <p:nvPicPr>
          <p:cNvPr id="63497"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365" y="49079"/>
            <a:ext cx="668387" cy="73037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15" name="AutoShape 36"/>
          <p:cNvSpPr>
            <a:spLocks noChangeArrowheads="1"/>
          </p:cNvSpPr>
          <p:nvPr/>
        </p:nvSpPr>
        <p:spPr bwMode="auto">
          <a:xfrm>
            <a:off x="549672" y="849943"/>
            <a:ext cx="832547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algn="just">
              <a:buClr>
                <a:srgbClr val="49788D"/>
              </a:buClr>
              <a:buSzPct val="135000"/>
              <a:defRPr/>
            </a:pPr>
            <a:r>
              <a:rPr lang="es-EC" dirty="0" smtClean="0"/>
              <a:t> </a:t>
            </a:r>
            <a:r>
              <a:rPr lang="es-EC" b="1" dirty="0" smtClean="0">
                <a:solidFill>
                  <a:schemeClr val="bg1"/>
                </a:solidFill>
              </a:rPr>
              <a:t>Se recomienda la planificación y programación de planes de trabajo considerando los volúmenes adecuados y óptimos para el fortalecimiento de la psicomotricidad</a:t>
            </a:r>
            <a:r>
              <a:rPr lang="es-EC" dirty="0" smtClean="0"/>
              <a:t>.</a:t>
            </a:r>
            <a:endParaRPr lang="es-ES" dirty="0" smtClean="0"/>
          </a:p>
          <a:p>
            <a:pPr lvl="0" algn="just">
              <a:buClr>
                <a:srgbClr val="49788D"/>
              </a:buClr>
              <a:buSzPct val="135000"/>
              <a:defRPr/>
            </a:pPr>
            <a:endParaRPr lang="es-EC" b="1" dirty="0">
              <a:solidFill>
                <a:schemeClr val="bg1"/>
              </a:solidFill>
            </a:endParaRPr>
          </a:p>
        </p:txBody>
      </p:sp>
      <p:sp>
        <p:nvSpPr>
          <p:cNvPr id="10" name="AutoShape 36"/>
          <p:cNvSpPr>
            <a:spLocks noChangeArrowheads="1"/>
          </p:cNvSpPr>
          <p:nvPr/>
        </p:nvSpPr>
        <p:spPr bwMode="auto">
          <a:xfrm>
            <a:off x="467544" y="2420888"/>
            <a:ext cx="8325470" cy="1605915"/>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lvl="0" algn="just">
              <a:buClr>
                <a:srgbClr val="49788D"/>
              </a:buClr>
              <a:buSzPct val="135000"/>
              <a:defRPr/>
            </a:pPr>
            <a:r>
              <a:rPr lang="es-EC" dirty="0" smtClean="0"/>
              <a:t> </a:t>
            </a:r>
            <a:r>
              <a:rPr lang="es-EC" b="1" dirty="0" smtClean="0">
                <a:solidFill>
                  <a:schemeClr val="bg1"/>
                </a:solidFill>
              </a:rPr>
              <a:t>Se debe plantear un entrenamiento concatenado con las capacidades físicas condicionales y coordinativas por la estrecha relación que estos dos mantienen.</a:t>
            </a:r>
            <a:endParaRPr lang="es-ES" b="1" dirty="0" smtClean="0">
              <a:solidFill>
                <a:schemeClr val="bg1"/>
              </a:solidFill>
            </a:endParaRPr>
          </a:p>
          <a:p>
            <a:pPr algn="just">
              <a:buClr>
                <a:srgbClr val="49788D"/>
              </a:buClr>
              <a:buSzPct val="135000"/>
              <a:defRPr/>
            </a:pPr>
            <a:endParaRPr lang="es-ES" dirty="0" smtClean="0"/>
          </a:p>
          <a:p>
            <a:pPr lvl="0" algn="just">
              <a:buClr>
                <a:srgbClr val="49788D"/>
              </a:buClr>
              <a:buSzPct val="135000"/>
              <a:defRPr/>
            </a:pPr>
            <a:endParaRPr lang="es-EC" b="1" dirty="0">
              <a:solidFill>
                <a:schemeClr val="bg1"/>
              </a:solidFill>
            </a:endParaRPr>
          </a:p>
        </p:txBody>
      </p:sp>
      <p:sp>
        <p:nvSpPr>
          <p:cNvPr id="11" name="AutoShape 36"/>
          <p:cNvSpPr>
            <a:spLocks noChangeArrowheads="1"/>
          </p:cNvSpPr>
          <p:nvPr/>
        </p:nvSpPr>
        <p:spPr bwMode="auto">
          <a:xfrm>
            <a:off x="539552" y="4365104"/>
            <a:ext cx="8325470" cy="1907024"/>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algn="just">
              <a:buClr>
                <a:srgbClr val="49788D"/>
              </a:buClr>
              <a:buSzPct val="135000"/>
              <a:defRPr/>
            </a:pPr>
            <a:r>
              <a:rPr lang="es-EC" dirty="0" smtClean="0"/>
              <a:t> </a:t>
            </a:r>
            <a:r>
              <a:rPr lang="es-EC" b="1" dirty="0" smtClean="0">
                <a:solidFill>
                  <a:schemeClr val="bg1"/>
                </a:solidFill>
              </a:rPr>
              <a:t>Dinamizar </a:t>
            </a:r>
            <a:r>
              <a:rPr lang="es-EC" b="1" dirty="0" smtClean="0">
                <a:solidFill>
                  <a:schemeClr val="bg1"/>
                </a:solidFill>
              </a:rPr>
              <a:t>el trabajo psicomotor con la enseñanza de la  fundamentación técnica en una esfera lúdica y dinámica permitiendo el aprendizaje interdisciplinario. </a:t>
            </a:r>
            <a:endParaRPr lang="es-ES" b="1" dirty="0" smtClean="0">
              <a:solidFill>
                <a:schemeClr val="bg1"/>
              </a:solidFill>
            </a:endParaRPr>
          </a:p>
          <a:p>
            <a:pPr lvl="0" algn="just">
              <a:buClr>
                <a:srgbClr val="49788D"/>
              </a:buClr>
              <a:buSzPct val="135000"/>
              <a:defRPr/>
            </a:pPr>
            <a:endParaRPr lang="es-ES" b="1" dirty="0" smtClean="0">
              <a:solidFill>
                <a:schemeClr val="bg1"/>
              </a:solidFill>
            </a:endParaRPr>
          </a:p>
          <a:p>
            <a:pPr algn="just">
              <a:buClr>
                <a:srgbClr val="49788D"/>
              </a:buClr>
              <a:buSzPct val="135000"/>
              <a:defRPr/>
            </a:pPr>
            <a:endParaRPr lang="es-ES" dirty="0" smtClean="0"/>
          </a:p>
          <a:p>
            <a:pPr lvl="0" algn="just">
              <a:buClr>
                <a:srgbClr val="49788D"/>
              </a:buClr>
              <a:buSzPct val="135000"/>
              <a:defRPr/>
            </a:pPr>
            <a:endParaRPr lang="es-EC" b="1" dirty="0">
              <a:solidFill>
                <a:schemeClr val="bg1"/>
              </a:solidFill>
            </a:endParaRPr>
          </a:p>
        </p:txBody>
      </p:sp>
      <p:pic>
        <p:nvPicPr>
          <p:cNvPr id="12"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8316416" y="0"/>
            <a:ext cx="613082" cy="692696"/>
          </a:xfrm>
          <a:prstGeom prst="rect">
            <a:avLst/>
          </a:prstGeom>
          <a:noFill/>
        </p:spPr>
      </p:pic>
    </p:spTree>
    <p:extLst>
      <p:ext uri="{BB962C8B-B14F-4D97-AF65-F5344CB8AC3E}">
        <p14:creationId xmlns:p14="http://schemas.microsoft.com/office/powerpoint/2010/main" xmlns="" val="163630579"/>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23" name="Rectangle 30"/>
          <p:cNvSpPr>
            <a:spLocks noChangeArrowheads="1"/>
          </p:cNvSpPr>
          <p:nvPr/>
        </p:nvSpPr>
        <p:spPr bwMode="auto">
          <a:xfrm>
            <a:off x="1259632" y="66675"/>
            <a:ext cx="5857875" cy="581025"/>
          </a:xfrm>
          <a:prstGeom prst="rect">
            <a:avLst/>
          </a:prstGeom>
          <a:noFill/>
          <a:ln w="9525" algn="ctr">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2700" b="0" dirty="0" smtClean="0">
                <a:solidFill>
                  <a:srgbClr val="FFFF00"/>
                </a:solidFill>
                <a:latin typeface="Impact" pitchFamily="34" charset="0"/>
              </a:rPr>
              <a:t>BIBLIOGRAFÍA</a:t>
            </a:r>
            <a:endParaRPr lang="es-ES_tradnl" sz="2700" b="0" dirty="0">
              <a:solidFill>
                <a:srgbClr val="FFFF00"/>
              </a:solidFill>
              <a:latin typeface="Impact" pitchFamily="34" charset="0"/>
            </a:endParaRPr>
          </a:p>
        </p:txBody>
      </p:sp>
      <p:sp>
        <p:nvSpPr>
          <p:cNvPr id="64516"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25" name="AutoShape 36"/>
          <p:cNvSpPr>
            <a:spLocks noChangeArrowheads="1"/>
          </p:cNvSpPr>
          <p:nvPr/>
        </p:nvSpPr>
        <p:spPr bwMode="auto">
          <a:xfrm>
            <a:off x="476740" y="762893"/>
            <a:ext cx="8190520" cy="6189464"/>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C" sz="1400" dirty="0" err="1"/>
              <a:t>Wilmore</a:t>
            </a:r>
            <a:r>
              <a:rPr lang="es-EC" sz="1400" dirty="0"/>
              <a:t>, H., &amp; </a:t>
            </a:r>
            <a:r>
              <a:rPr lang="es-EC" sz="1400" dirty="0" err="1"/>
              <a:t>Costill</a:t>
            </a:r>
            <a:r>
              <a:rPr lang="es-EC" sz="1400" dirty="0"/>
              <a:t>, D. (2007). Fisiología del Esfuerzo y del Deporte. Barcelona: 	Editorial Paidotribo.</a:t>
            </a:r>
          </a:p>
          <a:p>
            <a:r>
              <a:rPr lang="es-EC" sz="1400" dirty="0"/>
              <a:t>Bompa, T, O. (2003). Periodización, teoría y Metodología del Entrenamiento, 	Barcelona-España, Editorial Hispano Europea S.A. </a:t>
            </a:r>
          </a:p>
          <a:p>
            <a:r>
              <a:rPr lang="pt-BR" sz="1400" dirty="0"/>
              <a:t>García, M. J., Navarro. M., </a:t>
            </a:r>
            <a:r>
              <a:rPr lang="pt-BR" sz="1400" dirty="0" err="1"/>
              <a:t>Ruíz</a:t>
            </a:r>
            <a:r>
              <a:rPr lang="pt-BR" sz="1400" dirty="0"/>
              <a:t>. J. (1996). </a:t>
            </a:r>
            <a:r>
              <a:rPr lang="es-EC" sz="1400" dirty="0"/>
              <a:t>Bases Teóricas del Entrenamiento 	Deportivo. Madrid: Editorial </a:t>
            </a:r>
            <a:r>
              <a:rPr lang="es-EC" sz="1400" dirty="0" err="1"/>
              <a:t>Gymnos</a:t>
            </a:r>
            <a:r>
              <a:rPr lang="es-EC" sz="1400" dirty="0"/>
              <a:t>.</a:t>
            </a:r>
          </a:p>
          <a:p>
            <a:r>
              <a:rPr lang="es-EC" sz="1400" dirty="0"/>
              <a:t>Ekblom, </a:t>
            </a:r>
            <a:r>
              <a:rPr lang="es-EC" sz="1400" dirty="0" err="1"/>
              <a:t>Bjorn</a:t>
            </a:r>
            <a:r>
              <a:rPr lang="es-EC" sz="1400" dirty="0"/>
              <a:t>, Fútbol, Manual de las Ciencias del Entrenamiento, Barcelona, Editorial 	Paidatribo </a:t>
            </a:r>
          </a:p>
          <a:p>
            <a:r>
              <a:rPr lang="es-EC" sz="1400" dirty="0"/>
              <a:t>Cook, Malcolm, (2007) Dirección y Entrenamientos de Equipos de Fútbol, Badalona 	España, Editorial Paidatribo </a:t>
            </a:r>
          </a:p>
          <a:p>
            <a:r>
              <a:rPr lang="es-EC" sz="1400" dirty="0" err="1"/>
              <a:t>Hegedus</a:t>
            </a:r>
            <a:r>
              <a:rPr lang="es-EC" sz="1400" dirty="0"/>
              <a:t>, Jorge. (1 Edición).  (2008). Teoría y Práctica del Entrenamiento Deportivo.   	Buenos  Aires. Editorial </a:t>
            </a:r>
            <a:r>
              <a:rPr lang="es-EC" sz="1400" dirty="0" err="1"/>
              <a:t>Stadium</a:t>
            </a:r>
            <a:r>
              <a:rPr lang="es-EC" sz="1400" dirty="0"/>
              <a:t>.</a:t>
            </a:r>
          </a:p>
          <a:p>
            <a:r>
              <a:rPr lang="es-EC" sz="1400" dirty="0"/>
              <a:t>Bosco, Carmelo. (3a edición). (1996). Aspectos Fisiológicos de la Preparación Física 	del Futbolista. Barcelona. Editorial Paidatribo. </a:t>
            </a:r>
          </a:p>
          <a:p>
            <a:r>
              <a:rPr lang="es-EC" sz="1400" dirty="0" err="1"/>
              <a:t>Billat</a:t>
            </a:r>
            <a:r>
              <a:rPr lang="es-EC" sz="1400" dirty="0"/>
              <a:t>, </a:t>
            </a:r>
            <a:r>
              <a:rPr lang="es-EC" sz="1400" dirty="0" err="1"/>
              <a:t>Véronique</a:t>
            </a:r>
            <a:r>
              <a:rPr lang="es-EC" sz="1400" dirty="0"/>
              <a:t>. (2002).Fisiología y Metodología del Entrenamiento. Barcelona. 	Editorial Paidatribo.</a:t>
            </a:r>
          </a:p>
          <a:p>
            <a:r>
              <a:rPr lang="es-EC" sz="1400" dirty="0"/>
              <a:t>Pearson Alan. (2001). Método de Entrenamiento de Vanguardia, España. Editorial 	Tutor. </a:t>
            </a:r>
          </a:p>
          <a:p>
            <a:r>
              <a:rPr lang="es-EC" sz="1400" dirty="0"/>
              <a:t>Ibarrola. J. (2011). Manual Técnico del Portero de Fútbol. Badalona –España. Editorial 	Paidatribo</a:t>
            </a:r>
          </a:p>
          <a:p>
            <a:r>
              <a:rPr lang="es-EC" sz="1400" dirty="0"/>
              <a:t>Fox, L., (1984). Fisiología del Deporte. Buenos Aires: Editorial Médica Panamericana 	S.A</a:t>
            </a:r>
          </a:p>
          <a:p>
            <a:r>
              <a:rPr lang="es-EC" sz="1400" dirty="0"/>
              <a:t>García, M. (Primera edición). (2007). Resistencia Entrenamiento. Barcelona: Editorial 	Paidotribo.</a:t>
            </a:r>
          </a:p>
          <a:p>
            <a:r>
              <a:rPr lang="es-EC" sz="1400" dirty="0" err="1"/>
              <a:t>Heyward</a:t>
            </a:r>
            <a:r>
              <a:rPr lang="es-EC" sz="1400" dirty="0"/>
              <a:t>, V, H. (1996). Evaluación y Prescripción del Ejercicio. Barcelona: Editorial 	Paidotribo. p. </a:t>
            </a:r>
            <a:r>
              <a:rPr lang="es-EC" sz="1400" dirty="0" smtClean="0"/>
              <a:t>273</a:t>
            </a:r>
            <a:endParaRPr lang="es-EC" sz="1400" dirty="0"/>
          </a:p>
        </p:txBody>
      </p:sp>
      <p:sp>
        <p:nvSpPr>
          <p:cNvPr id="64518"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4519"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pic>
        <p:nvPicPr>
          <p:cNvPr id="64521"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302" y="129147"/>
            <a:ext cx="740395" cy="809066"/>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10"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8316416" y="0"/>
            <a:ext cx="613082" cy="692696"/>
          </a:xfrm>
          <a:prstGeom prst="rect">
            <a:avLst/>
          </a:prstGeom>
          <a:noFill/>
        </p:spPr>
      </p:pic>
    </p:spTree>
    <p:extLst>
      <p:ext uri="{BB962C8B-B14F-4D97-AF65-F5344CB8AC3E}">
        <p14:creationId xmlns:p14="http://schemas.microsoft.com/office/powerpoint/2010/main" xmlns="" val="632776549"/>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6"/>
          <p:cNvSpPr>
            <a:spLocks noChangeArrowheads="1"/>
          </p:cNvSpPr>
          <p:nvPr/>
        </p:nvSpPr>
        <p:spPr bwMode="auto">
          <a:xfrm>
            <a:off x="395536" y="908720"/>
            <a:ext cx="8244656" cy="4918115"/>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lvl="0"/>
            <a:r>
              <a:rPr lang="es-EC" sz="1600" dirty="0" err="1">
                <a:solidFill>
                  <a:prstClr val="white"/>
                </a:solidFill>
              </a:rPr>
              <a:t>Platonov</a:t>
            </a:r>
            <a:r>
              <a:rPr lang="es-EC" sz="1600" dirty="0">
                <a:solidFill>
                  <a:prstClr val="white"/>
                </a:solidFill>
              </a:rPr>
              <a:t>, V, N. (Primera edición). (2001). Teoría General del Entrenamiento Deportivo 	Olímpico. Barcelona: Editorial Paidotribo.</a:t>
            </a:r>
          </a:p>
          <a:p>
            <a:pPr lvl="0"/>
            <a:r>
              <a:rPr lang="es-EC" sz="1600" dirty="0" err="1">
                <a:solidFill>
                  <a:prstClr val="white"/>
                </a:solidFill>
              </a:rPr>
              <a:t>Zhelyazhov</a:t>
            </a:r>
            <a:r>
              <a:rPr lang="es-EC" sz="1600" dirty="0">
                <a:solidFill>
                  <a:prstClr val="white"/>
                </a:solidFill>
              </a:rPr>
              <a:t>, T. (Primera edición). (2001). Bases del Entrenamiento Deportivo. 	Barcelona: Editorial Paidotribo.</a:t>
            </a:r>
          </a:p>
          <a:p>
            <a:pPr lvl="0"/>
            <a:r>
              <a:rPr lang="es-EC" sz="1600" dirty="0">
                <a:solidFill>
                  <a:prstClr val="white"/>
                </a:solidFill>
              </a:rPr>
              <a:t>Pazmiño, Iván. (1997). Metodología de la Investigación Científica. Quito: Editorial 	Gráficas Fuentes.</a:t>
            </a:r>
          </a:p>
          <a:p>
            <a:pPr lvl="0"/>
            <a:r>
              <a:rPr lang="es-EC" sz="1600" dirty="0">
                <a:solidFill>
                  <a:prstClr val="white"/>
                </a:solidFill>
              </a:rPr>
              <a:t>Thomas, J., &amp; Nelson, J. (2007). Métodos de Investigación en Actividad Física. 	Badalona: Editorial Paidotribo.</a:t>
            </a:r>
          </a:p>
          <a:p>
            <a:pPr lvl="0"/>
            <a:r>
              <a:rPr lang="es-EC" sz="1600" dirty="0" err="1">
                <a:solidFill>
                  <a:prstClr val="white"/>
                </a:solidFill>
              </a:rPr>
              <a:t>Zatsiorsky</a:t>
            </a:r>
            <a:r>
              <a:rPr lang="es-EC" sz="1600" dirty="0">
                <a:solidFill>
                  <a:prstClr val="white"/>
                </a:solidFill>
              </a:rPr>
              <a:t>., (1989). Metrología Deportiva, Ciudad de la Habana: Editorial Pueblo y 	Educación. </a:t>
            </a:r>
          </a:p>
          <a:p>
            <a:pPr lvl="0"/>
            <a:r>
              <a:rPr lang="es-EC" sz="1600" dirty="0">
                <a:solidFill>
                  <a:prstClr val="white"/>
                </a:solidFill>
              </a:rPr>
              <a:t>Mariano García Verdugo, (Primera edición). (2007). Resistencia y Entrenamiento, 	Barcelona- España. Editorial Paidotribo  	 </a:t>
            </a:r>
          </a:p>
          <a:p>
            <a:pPr lvl="0"/>
            <a:r>
              <a:rPr lang="es-EC" sz="1600" dirty="0">
                <a:solidFill>
                  <a:prstClr val="white"/>
                </a:solidFill>
              </a:rPr>
              <a:t>Viru. A, Viru, </a:t>
            </a:r>
            <a:r>
              <a:rPr lang="es-EC" sz="1600" dirty="0" err="1">
                <a:solidFill>
                  <a:prstClr val="white"/>
                </a:solidFill>
              </a:rPr>
              <a:t>Mehis</a:t>
            </a:r>
            <a:r>
              <a:rPr lang="es-EC" sz="1600" dirty="0">
                <a:solidFill>
                  <a:prstClr val="white"/>
                </a:solidFill>
              </a:rPr>
              <a:t>. (2003) Análisis y Control del Rendimiento Deportivo. 	Barcelona. Editorial Paidatribo </a:t>
            </a:r>
          </a:p>
          <a:p>
            <a:pPr lvl="0"/>
            <a:r>
              <a:rPr lang="es-EC" sz="1600" dirty="0" err="1">
                <a:solidFill>
                  <a:prstClr val="white"/>
                </a:solidFill>
              </a:rPr>
              <a:t>Schreiner</a:t>
            </a:r>
            <a:r>
              <a:rPr lang="es-EC" sz="1600" dirty="0">
                <a:solidFill>
                  <a:prstClr val="white"/>
                </a:solidFill>
              </a:rPr>
              <a:t>, Peter. (2002) Entrenamiento de la Coordinación en el Fútbol. Editorial 	Paidatribo.</a:t>
            </a:r>
          </a:p>
          <a:p>
            <a:pPr lvl="0"/>
            <a:r>
              <a:rPr lang="pt-BR" sz="1600" dirty="0">
                <a:solidFill>
                  <a:prstClr val="white"/>
                </a:solidFill>
              </a:rPr>
              <a:t>Oliveira, B. Resende, N. </a:t>
            </a:r>
            <a:r>
              <a:rPr lang="pt-BR" sz="1600" dirty="0" err="1">
                <a:solidFill>
                  <a:prstClr val="white"/>
                </a:solidFill>
              </a:rPr>
              <a:t>Almieiro</a:t>
            </a:r>
            <a:r>
              <a:rPr lang="pt-BR" sz="1600" dirty="0">
                <a:solidFill>
                  <a:prstClr val="white"/>
                </a:solidFill>
              </a:rPr>
              <a:t>. </a:t>
            </a:r>
            <a:r>
              <a:rPr lang="es-EC" sz="1600" dirty="0">
                <a:solidFill>
                  <a:prstClr val="white"/>
                </a:solidFill>
              </a:rPr>
              <a:t>N. Barreto, R. (2007) Mourinho ¿Por  qué tantas 	Victorias?. España. Editorial Deportiva Fútbol.</a:t>
            </a:r>
          </a:p>
        </p:txBody>
      </p:sp>
      <p:pic>
        <p:nvPicPr>
          <p:cNvPr id="5"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303" y="129147"/>
            <a:ext cx="554274" cy="605682"/>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7" name="Picture 8" descr="http://blog.espol.edu.ec/cloayza/files/2013/11/cropped-o_boca_juniors_wallpapers_y_logos-125973712.jpg"/>
          <p:cNvPicPr>
            <a:picLocks noChangeAspect="1" noChangeArrowheads="1"/>
          </p:cNvPicPr>
          <p:nvPr/>
        </p:nvPicPr>
        <p:blipFill>
          <a:blip r:embed="rId3" cstate="print"/>
          <a:srcRect/>
          <a:stretch>
            <a:fillRect/>
          </a:stretch>
        </p:blipFill>
        <p:spPr bwMode="auto">
          <a:xfrm>
            <a:off x="8316416" y="0"/>
            <a:ext cx="613082" cy="692696"/>
          </a:xfrm>
          <a:prstGeom prst="rect">
            <a:avLst/>
          </a:prstGeom>
          <a:noFill/>
        </p:spPr>
      </p:pic>
    </p:spTree>
    <p:extLst>
      <p:ext uri="{BB962C8B-B14F-4D97-AF65-F5344CB8AC3E}">
        <p14:creationId xmlns:p14="http://schemas.microsoft.com/office/powerpoint/2010/main" xmlns="" val="4023470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849413" y="74544"/>
            <a:ext cx="6818931"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l">
              <a:lnSpc>
                <a:spcPct val="100000"/>
              </a:lnSpc>
              <a:spcBef>
                <a:spcPct val="0"/>
              </a:spcBef>
              <a:buClrTx/>
              <a:buSzTx/>
            </a:pPr>
            <a:endParaRPr lang="es-EC" sz="1800" b="0">
              <a:solidFill>
                <a:schemeClr val="tx1"/>
              </a:solidFill>
            </a:endParaRPr>
          </a:p>
        </p:txBody>
      </p:sp>
      <p:sp>
        <p:nvSpPr>
          <p:cNvPr id="23" name="Rectangle 30"/>
          <p:cNvSpPr>
            <a:spLocks noChangeArrowheads="1"/>
          </p:cNvSpPr>
          <p:nvPr/>
        </p:nvSpPr>
        <p:spPr bwMode="auto">
          <a:xfrm>
            <a:off x="1043608" y="66675"/>
            <a:ext cx="5857875" cy="581025"/>
          </a:xfrm>
          <a:prstGeom prst="rect">
            <a:avLst/>
          </a:prstGeom>
          <a:noFill/>
          <a:ln w="9525" algn="ctr">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2700" dirty="0" smtClean="0">
                <a:solidFill>
                  <a:srgbClr val="FFFF00"/>
                </a:solidFill>
                <a:latin typeface="Impact" pitchFamily="34" charset="0"/>
              </a:rPr>
              <a:t>FUENTES ELECTRONICAS </a:t>
            </a:r>
            <a:endParaRPr lang="es-ES_tradnl" sz="2700" b="0" dirty="0">
              <a:solidFill>
                <a:srgbClr val="FFFF00"/>
              </a:solidFill>
              <a:latin typeface="Impact" pitchFamily="34" charset="0"/>
            </a:endParaRPr>
          </a:p>
        </p:txBody>
      </p:sp>
      <p:sp>
        <p:nvSpPr>
          <p:cNvPr id="65540"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5542"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5543"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pic>
        <p:nvPicPr>
          <p:cNvPr id="65544"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110989"/>
            <a:ext cx="741908" cy="606562"/>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12" name="AutoShape 36"/>
          <p:cNvSpPr>
            <a:spLocks noChangeArrowheads="1"/>
          </p:cNvSpPr>
          <p:nvPr/>
        </p:nvSpPr>
        <p:spPr bwMode="auto">
          <a:xfrm>
            <a:off x="464519" y="680819"/>
            <a:ext cx="8067922" cy="4918115"/>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S" sz="1600" dirty="0"/>
              <a:t> </a:t>
            </a:r>
            <a:r>
              <a:rPr lang="es-EC" sz="1600" dirty="0" err="1"/>
              <a:t>Billat</a:t>
            </a:r>
            <a:r>
              <a:rPr lang="es-EC" sz="1600" dirty="0"/>
              <a:t>, V. (2002). Fisiología y Metodología del Entrenamiento de  la teoría a la práctica. Barcelona: Editorial Paidotribo. Recuperado de http://es.scribd.com/doc/17483411/16/El-sistema-cardiovascular-elemento-clave-del- rendimiento-deportivo</a:t>
            </a:r>
          </a:p>
          <a:p>
            <a:r>
              <a:rPr lang="es-EC" sz="1600" dirty="0"/>
              <a:t>Fisiología del deporte y Ciencias del deporte. (2008). Test de campo indirecto máximo para estimar VO2 máximo. Recuperado de </a:t>
            </a:r>
            <a:r>
              <a:rPr lang="es-EC" sz="1600" u="sng" dirty="0">
                <a:hlinkClick r:id="rId4"/>
              </a:rPr>
              <a:t>http://fisiologiadeldeporte.wordpress.com/2008/08/12/test-de-campo-indirecto-maximo-para-estimar-vo2-maximo/</a:t>
            </a:r>
            <a:endParaRPr lang="es-EC" sz="1600" dirty="0"/>
          </a:p>
          <a:p>
            <a:r>
              <a:rPr lang="es-EC" sz="1600" dirty="0"/>
              <a:t>Villarreal, O. (2005) Rendimiento Deportivo de los Volantes de Contención Cabeza de Área en el Fútbol de la Universidad de Pamplona. Recuperado de </a:t>
            </a:r>
            <a:r>
              <a:rPr lang="es-EC" sz="1600" u="sng" dirty="0">
                <a:hlinkClick r:id="rId5"/>
              </a:rPr>
              <a:t>http://www.monografias.com/trabajos39/rendimiento-deportivo/rendimiento-deportivo.shtml</a:t>
            </a:r>
            <a:endParaRPr lang="es-EC" sz="1600" dirty="0"/>
          </a:p>
          <a:p>
            <a:r>
              <a:rPr lang="es-EC" sz="1600" dirty="0"/>
              <a:t>Grupo </a:t>
            </a:r>
            <a:r>
              <a:rPr lang="es-EC" sz="1600" dirty="0" err="1"/>
              <a:t>Sobreentrenamiento</a:t>
            </a:r>
            <a:r>
              <a:rPr lang="es-EC" sz="1600" dirty="0"/>
              <a:t>  [www.g-se.com] 2011. Valoración del rendimiento, Control bioquímico y Control de la carga. </a:t>
            </a:r>
            <a:r>
              <a:rPr lang="es-EC" sz="1600" dirty="0" err="1"/>
              <a:t>PubliCE</a:t>
            </a:r>
            <a:r>
              <a:rPr lang="es-EC" sz="1600" dirty="0"/>
              <a:t> Premium. </a:t>
            </a:r>
            <a:r>
              <a:rPr lang="es-EC" sz="1600" dirty="0" err="1"/>
              <a:t>Pid</a:t>
            </a:r>
            <a:r>
              <a:rPr lang="es-EC" sz="1600" dirty="0"/>
              <a:t>: 1933</a:t>
            </a:r>
          </a:p>
          <a:p>
            <a:r>
              <a:rPr lang="es-EC" sz="1600" dirty="0"/>
              <a:t>Grupo </a:t>
            </a:r>
            <a:r>
              <a:rPr lang="es-EC" sz="1600" dirty="0" err="1"/>
              <a:t>Sobreentrenamiento</a:t>
            </a:r>
            <a:r>
              <a:rPr lang="es-EC" sz="1600" dirty="0"/>
              <a:t> [www.g-se.com] 2011. Factores determinantes del rendimiento. </a:t>
            </a:r>
            <a:r>
              <a:rPr lang="es-EC" sz="1600" dirty="0" err="1"/>
              <a:t>PubliCE</a:t>
            </a:r>
            <a:r>
              <a:rPr lang="es-EC" sz="1600" dirty="0"/>
              <a:t> Premium. </a:t>
            </a:r>
            <a:r>
              <a:rPr lang="es-EC" sz="1600" dirty="0" err="1"/>
              <a:t>Pid</a:t>
            </a:r>
            <a:r>
              <a:rPr lang="es-EC" sz="1600" dirty="0"/>
              <a:t>: 2420</a:t>
            </a:r>
          </a:p>
          <a:p>
            <a:pPr algn="just"/>
            <a:endParaRPr lang="es-EC" sz="1600" dirty="0"/>
          </a:p>
        </p:txBody>
      </p:sp>
      <p:pic>
        <p:nvPicPr>
          <p:cNvPr id="11" name="Picture 8" descr="http://blog.espol.edu.ec/cloayza/files/2013/11/cropped-o_boca_juniors_wallpapers_y_logos-125973712.jpg"/>
          <p:cNvPicPr>
            <a:picLocks noChangeAspect="1" noChangeArrowheads="1"/>
          </p:cNvPicPr>
          <p:nvPr/>
        </p:nvPicPr>
        <p:blipFill>
          <a:blip r:embed="rId6" cstate="print"/>
          <a:srcRect/>
          <a:stretch>
            <a:fillRect/>
          </a:stretch>
        </p:blipFill>
        <p:spPr bwMode="auto">
          <a:xfrm>
            <a:off x="8316416" y="0"/>
            <a:ext cx="613082" cy="692696"/>
          </a:xfrm>
          <a:prstGeom prst="rect">
            <a:avLst/>
          </a:prstGeom>
          <a:noFill/>
        </p:spPr>
      </p:pic>
    </p:spTree>
    <p:extLst>
      <p:ext uri="{BB962C8B-B14F-4D97-AF65-F5344CB8AC3E}">
        <p14:creationId xmlns:p14="http://schemas.microsoft.com/office/powerpoint/2010/main" xmlns="" val="4075484943"/>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6"/>
          <p:cNvSpPr>
            <a:spLocks noChangeArrowheads="1"/>
          </p:cNvSpPr>
          <p:nvPr/>
        </p:nvSpPr>
        <p:spPr bwMode="auto">
          <a:xfrm>
            <a:off x="464519" y="680819"/>
            <a:ext cx="8067922" cy="6022181"/>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S" sz="1600" dirty="0"/>
              <a:t> </a:t>
            </a:r>
            <a:r>
              <a:rPr lang="es-EC" sz="1600" dirty="0"/>
              <a:t>Fisiología del deporte y Ciencias del deporte. (2008). Test de campo indirecto máximo para estimar VO2 máximo. Recuperado de </a:t>
            </a:r>
            <a:r>
              <a:rPr lang="es-EC" sz="1600" u="sng" dirty="0">
                <a:hlinkClick r:id="rId2"/>
              </a:rPr>
              <a:t>http://fisiologiadeldeporte.wordpress.com/2008/08/12/test-de-campo-indirecto-</a:t>
            </a:r>
            <a:r>
              <a:rPr lang="es-EC" sz="1600" dirty="0"/>
              <a:t>maximo-para-estimar-vo2-maximo/</a:t>
            </a:r>
          </a:p>
          <a:p>
            <a:r>
              <a:rPr lang="es-EC" sz="1600" dirty="0"/>
              <a:t>Moya, G.  (2009). Análisis de los factores fisiológicos involucrados en el consumo máximo de oxígeno. Recuperado de </a:t>
            </a:r>
            <a:r>
              <a:rPr lang="es-EC" sz="1600" u="sng" dirty="0">
                <a:hlinkClick r:id="rId3"/>
              </a:rPr>
              <a:t>http://www.monografias.com/trabajos76/factores-sisiologicos-consumo-maximo-</a:t>
            </a:r>
            <a:r>
              <a:rPr lang="es-EC" sz="1600" dirty="0"/>
              <a:t>oxigeno/factores-sisiologicos-consumo-maximo-oxigeno2.shtml</a:t>
            </a:r>
          </a:p>
          <a:p>
            <a:r>
              <a:rPr lang="es-EC" sz="1600" dirty="0"/>
              <a:t>Moreno, S. (2008). Importancia de las valoraciones bioquímicas como medio de control del entrenamiento en deportistas de alto rendimiento. Recuperado dehttp://www.compumedicina.com/medicinadep/md_011208.pdf</a:t>
            </a:r>
          </a:p>
          <a:p>
            <a:r>
              <a:rPr lang="es-EC" sz="1600" dirty="0"/>
              <a:t>Revista Digital - (2008). Los análisis de sangre como herramienta de valoración del entrenamiento en triatletas, Buenos Aires - Año 12 - N° 117. Recuperado dehttp://www.efdeportes.com/efd117/los-analisis-de-sangre-en-triatletas.htm</a:t>
            </a:r>
          </a:p>
          <a:p>
            <a:r>
              <a:rPr lang="es-EC" sz="1600" dirty="0"/>
              <a:t>Villarreal, O. (2005) Rendimiento Deportivo de los Volantes de Contención Cabeza de Área en el Fútbol de la Universidad de Pamplona. </a:t>
            </a:r>
            <a:r>
              <a:rPr lang="pt-BR" sz="1600" dirty="0"/>
              <a:t>Recuperado de </a:t>
            </a:r>
            <a:r>
              <a:rPr lang="pt-BR" sz="1600" u="sng" dirty="0">
                <a:hlinkClick r:id="rId4"/>
              </a:rPr>
              <a:t>http://www.monografias.com/trabajos39/rendimiento-deportivo/rendimiento-</a:t>
            </a:r>
            <a:r>
              <a:rPr lang="pt-BR" sz="1600" dirty="0"/>
              <a:t>deportivo.shtml</a:t>
            </a:r>
            <a:endParaRPr lang="es-EC" sz="1600" dirty="0"/>
          </a:p>
          <a:p>
            <a:r>
              <a:rPr lang="pt-BR" sz="1600" b="1" dirty="0"/>
              <a:t> </a:t>
            </a:r>
            <a:endParaRPr lang="es-EC" sz="1600" dirty="0"/>
          </a:p>
          <a:p>
            <a:pPr algn="just"/>
            <a:endParaRPr lang="es-EC" sz="1600" dirty="0"/>
          </a:p>
        </p:txBody>
      </p:sp>
    </p:spTree>
    <p:extLst>
      <p:ext uri="{BB962C8B-B14F-4D97-AF65-F5344CB8AC3E}">
        <p14:creationId xmlns:p14="http://schemas.microsoft.com/office/powerpoint/2010/main" xmlns="" val="1988364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13234"/>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EC" b="1" dirty="0" smtClean="0">
                <a:solidFill>
                  <a:schemeClr val="bg1"/>
                </a:solidFill>
                <a:effectLst/>
              </a:rPr>
              <a:t>PROPUESTA ALTERNATIVA</a:t>
            </a:r>
            <a:endParaRPr lang="es-EC" b="1" dirty="0">
              <a:solidFill>
                <a:schemeClr val="bg1"/>
              </a:solidFill>
              <a:effectLst/>
            </a:endParaRPr>
          </a:p>
        </p:txBody>
      </p:sp>
      <p:sp>
        <p:nvSpPr>
          <p:cNvPr id="4" name="Cuadro de texto 2"/>
          <p:cNvSpPr txBox="1">
            <a:spLocks noChangeArrowheads="1"/>
          </p:cNvSpPr>
          <p:nvPr/>
        </p:nvSpPr>
        <p:spPr bwMode="auto">
          <a:xfrm>
            <a:off x="1187624" y="1831340"/>
            <a:ext cx="6979602" cy="1453644"/>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pPr>
            <a:r>
              <a:rPr lang="es-EC" sz="2000" b="1" dirty="0" smtClean="0">
                <a:solidFill>
                  <a:schemeClr val="bg1"/>
                </a:solidFill>
                <a:effectLst/>
                <a:latin typeface="Arial"/>
                <a:ea typeface="Calibri"/>
                <a:cs typeface="Times New Roman"/>
              </a:rPr>
              <a:t>PLANES Y PROGRAMAS PARA EL DESARROLLO PSICOMOTOR </a:t>
            </a:r>
            <a:endParaRPr lang="es-ES" sz="2000" b="1" dirty="0" smtClean="0">
              <a:solidFill>
                <a:schemeClr val="bg1"/>
              </a:solidFill>
            </a:endParaRPr>
          </a:p>
          <a:p>
            <a:pPr algn="ctr">
              <a:lnSpc>
                <a:spcPct val="150000"/>
              </a:lnSpc>
              <a:spcAft>
                <a:spcPts val="0"/>
              </a:spcAft>
            </a:pPr>
            <a:endParaRPr lang="es-EC" sz="2000" b="1" dirty="0">
              <a:solidFill>
                <a:schemeClr val="bg1"/>
              </a:solidFill>
              <a:effectLst/>
              <a:latin typeface="Calibri"/>
              <a:ea typeface="Calibri"/>
              <a:cs typeface="Times New Roman"/>
            </a:endParaRPr>
          </a:p>
        </p:txBody>
      </p:sp>
      <p:sp>
        <p:nvSpPr>
          <p:cNvPr id="6" name="5 Elipse"/>
          <p:cNvSpPr/>
          <p:nvPr/>
        </p:nvSpPr>
        <p:spPr>
          <a:xfrm>
            <a:off x="467544" y="3284984"/>
            <a:ext cx="7920880" cy="3024336"/>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OBJETIVO GENERAL</a:t>
            </a:r>
            <a:r>
              <a:rPr lang="es-ES" b="1" dirty="0" smtClean="0">
                <a:solidFill>
                  <a:schemeClr val="accent5">
                    <a:lumMod val="75000"/>
                  </a:schemeClr>
                </a:solidFill>
              </a:rPr>
              <a:t> </a:t>
            </a:r>
            <a:r>
              <a:rPr lang="es-ES" dirty="0" smtClean="0">
                <a:solidFill>
                  <a:schemeClr val="accent5">
                    <a:lumMod val="75000"/>
                  </a:schemeClr>
                </a:solidFill>
              </a:rPr>
              <a:t>:</a:t>
            </a:r>
            <a:r>
              <a:rPr lang="es-EC" b="1" i="1" dirty="0" smtClean="0">
                <a:solidFill>
                  <a:schemeClr val="accent5">
                    <a:lumMod val="75000"/>
                  </a:schemeClr>
                </a:solidFill>
              </a:rPr>
              <a:t>Desarrollar </a:t>
            </a:r>
            <a:r>
              <a:rPr lang="es-EC" b="1" i="1" dirty="0" smtClean="0">
                <a:solidFill>
                  <a:schemeClr val="accent5">
                    <a:lumMod val="75000"/>
                  </a:schemeClr>
                </a:solidFill>
              </a:rPr>
              <a:t>actividades psicomotoras que permitan el mejoramiento de las técnicas ofensivas con todo el bagaje motor que este demanda en su aplicación para el alto grado de funcionalidad considerando los factores determinantes de la faja etaria.</a:t>
            </a:r>
            <a:endParaRPr lang="es-ES" b="1" i="1" dirty="0" smtClean="0">
              <a:solidFill>
                <a:schemeClr val="accent5">
                  <a:lumMod val="75000"/>
                </a:schemeClr>
              </a:solidFill>
            </a:endParaRPr>
          </a:p>
          <a:p>
            <a:pPr algn="ctr"/>
            <a:endParaRPr lang="es-ES" dirty="0"/>
          </a:p>
        </p:txBody>
      </p:sp>
    </p:spTree>
    <p:extLst>
      <p:ext uri="{BB962C8B-B14F-4D97-AF65-F5344CB8AC3E}">
        <p14:creationId xmlns:p14="http://schemas.microsoft.com/office/powerpoint/2010/main" xmlns="" val="208129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2"/>
          <p:cNvSpPr>
            <a:spLocks noChangeArrowheads="1"/>
          </p:cNvSpPr>
          <p:nvPr/>
        </p:nvSpPr>
        <p:spPr bwMode="auto">
          <a:xfrm>
            <a:off x="4213225" y="6573838"/>
            <a:ext cx="5003800" cy="288925"/>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dirty="0">
              <a:solidFill>
                <a:schemeClr val="tx1"/>
              </a:solidFill>
              <a:cs typeface="Arial" charset="0"/>
            </a:endParaRPr>
          </a:p>
        </p:txBody>
      </p:sp>
      <p:sp>
        <p:nvSpPr>
          <p:cNvPr id="15363" name="AutoShape 32"/>
          <p:cNvSpPr>
            <a:spLocks noChangeArrowheads="1"/>
          </p:cNvSpPr>
          <p:nvPr/>
        </p:nvSpPr>
        <p:spPr bwMode="auto">
          <a:xfrm>
            <a:off x="4178300" y="4391025"/>
            <a:ext cx="5003800" cy="288925"/>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dirty="0">
              <a:solidFill>
                <a:schemeClr val="tx1"/>
              </a:solidFill>
              <a:cs typeface="Arial" charset="0"/>
            </a:endParaRPr>
          </a:p>
        </p:txBody>
      </p:sp>
      <p:sp>
        <p:nvSpPr>
          <p:cNvPr id="11292" name="Rectangle 28"/>
          <p:cNvSpPr>
            <a:spLocks noChangeArrowheads="1"/>
          </p:cNvSpPr>
          <p:nvPr/>
        </p:nvSpPr>
        <p:spPr bwMode="auto">
          <a:xfrm>
            <a:off x="1562100" y="89321"/>
            <a:ext cx="6067425"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Impact" pitchFamily="34" charset="0"/>
              </a:rPr>
              <a:t>OBJETIVO GENERAL</a:t>
            </a:r>
          </a:p>
        </p:txBody>
      </p:sp>
      <p:sp>
        <p:nvSpPr>
          <p:cNvPr id="135201" name="Oval 33"/>
          <p:cNvSpPr>
            <a:spLocks noChangeArrowheads="1"/>
          </p:cNvSpPr>
          <p:nvPr/>
        </p:nvSpPr>
        <p:spPr bwMode="auto">
          <a:xfrm>
            <a:off x="972877" y="713926"/>
            <a:ext cx="6912495" cy="1274044"/>
          </a:xfrm>
          <a:prstGeom prst="roundRect">
            <a:avLst>
              <a:gd name="adj" fmla="val 16667"/>
            </a:avLst>
          </a:prstGeom>
          <a:blipFill>
            <a:blip r:embed="rId3" cstate="print"/>
            <a:tile tx="0" ty="0" sx="100000" sy="100000" flip="none" algn="tl"/>
          </a:blip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_tradnl"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cs typeface="Arial" charset="0"/>
            </a:endParaRPr>
          </a:p>
        </p:txBody>
      </p:sp>
      <p:sp>
        <p:nvSpPr>
          <p:cNvPr id="11300" name="Text Box 14"/>
          <p:cNvSpPr txBox="1">
            <a:spLocks noChangeArrowheads="1"/>
          </p:cNvSpPr>
          <p:nvPr/>
        </p:nvSpPr>
        <p:spPr bwMode="auto">
          <a:xfrm>
            <a:off x="1232498" y="822325"/>
            <a:ext cx="6689872" cy="1538883"/>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a:spcBef>
                <a:spcPct val="0"/>
              </a:spcBef>
              <a:defRPr/>
            </a:pPr>
            <a:r>
              <a:rPr lang="es-EC" sz="2000" dirty="0" smtClean="0"/>
              <a:t> </a:t>
            </a:r>
            <a:r>
              <a:rPr lang="es-EC" b="1" dirty="0" smtClean="0">
                <a:solidFill>
                  <a:schemeClr val="accent2"/>
                </a:solidFill>
              </a:rPr>
              <a:t>Determinar la incidencia del desarrollo psicomotor en el aprendizaje de los fundamentos técnicos ofensivos  con balón,  en la escuela de fútbol el Nacional sub 8 en el período de Mayo – Noviembre del  2013”.</a:t>
            </a:r>
            <a:endParaRPr lang="es-ES" sz="2000" b="1" dirty="0" smtClean="0">
              <a:solidFill>
                <a:schemeClr val="accent2"/>
              </a:solidFill>
            </a:endParaRPr>
          </a:p>
          <a:p>
            <a:pPr algn="ctr">
              <a:spcBef>
                <a:spcPct val="0"/>
              </a:spcBef>
              <a:defRPr/>
            </a:pPr>
            <a:r>
              <a:rPr lang="es-ES" sz="2000" b="1" dirty="0" smtClean="0">
                <a:solidFill>
                  <a:srgbClr val="FF0000"/>
                </a:solidFill>
                <a:latin typeface="Arial" pitchFamily="34" charset="0"/>
                <a:cs typeface="Arial" pitchFamily="34" charset="0"/>
              </a:rPr>
              <a:t> </a:t>
            </a:r>
            <a:endParaRPr lang="es-EC" sz="2000" b="1" dirty="0">
              <a:solidFill>
                <a:srgbClr val="FF0000"/>
              </a:solidFill>
              <a:latin typeface="Arial" pitchFamily="34" charset="0"/>
              <a:cs typeface="Arial" pitchFamily="34" charset="0"/>
            </a:endParaRPr>
          </a:p>
        </p:txBody>
      </p:sp>
      <p:sp>
        <p:nvSpPr>
          <p:cNvPr id="2" name="AutoShape 9"/>
          <p:cNvSpPr>
            <a:spLocks noChangeArrowheads="1"/>
          </p:cNvSpPr>
          <p:nvPr/>
        </p:nvSpPr>
        <p:spPr bwMode="auto">
          <a:xfrm>
            <a:off x="2267744" y="2246144"/>
            <a:ext cx="6371355" cy="927437"/>
          </a:xfrm>
          <a:prstGeom prst="roundRect">
            <a:avLst>
              <a:gd name="adj" fmla="val 19060"/>
            </a:avLst>
          </a:prstGeom>
          <a:solidFill>
            <a:schemeClr val="accent5">
              <a:lumMod val="40000"/>
              <a:lumOff val="60000"/>
            </a:schemeClr>
          </a:solidFill>
          <a:ln w="38100" algn="ctr">
            <a:solidFill>
              <a:srgbClr val="828D43"/>
            </a:solidFill>
            <a:round/>
            <a:headEnd/>
            <a:tailEnd/>
          </a:ln>
          <a:effectLst>
            <a:outerShdw dist="53882" dir="2700000" algn="ctr" rotWithShape="0">
              <a:srgbClr val="000000">
                <a:alpha val="50000"/>
              </a:srgbClr>
            </a:outerShdw>
          </a:effectLst>
        </p:spPr>
        <p:txBody>
          <a:bodyPr wrap="square">
            <a:spAutoFit/>
          </a:bodyPr>
          <a:lstStyle/>
          <a:p>
            <a:pPr lvl="0">
              <a:spcBef>
                <a:spcPct val="0"/>
              </a:spcBef>
              <a:defRPr/>
            </a:pPr>
            <a:r>
              <a:rPr lang="es-ES" sz="1600" b="1" dirty="0" smtClean="0">
                <a:solidFill>
                  <a:schemeClr val="bg1"/>
                </a:solidFill>
              </a:rPr>
              <a:t> </a:t>
            </a:r>
            <a:r>
              <a:rPr lang="es-EC" sz="1600" b="1" dirty="0" smtClean="0">
                <a:solidFill>
                  <a:schemeClr val="bg1"/>
                </a:solidFill>
              </a:rPr>
              <a:t>Analizar la programación de entrenamientos, y actividades de la escuela de Fútbol El Nacional categoría sub. 8</a:t>
            </a:r>
            <a:endParaRPr lang="es-ES" sz="1600" b="1" dirty="0" smtClean="0">
              <a:solidFill>
                <a:schemeClr val="bg1"/>
              </a:solidFill>
            </a:endParaRPr>
          </a:p>
          <a:p>
            <a:pPr>
              <a:lnSpc>
                <a:spcPct val="100000"/>
              </a:lnSpc>
              <a:spcBef>
                <a:spcPct val="0"/>
              </a:spcBef>
              <a:buClrTx/>
              <a:buSzTx/>
              <a:defRPr/>
            </a:pPr>
            <a:endParaRPr lang="es-ES_tradnl" sz="1600" b="1" dirty="0">
              <a:solidFill>
                <a:schemeClr val="bg1"/>
              </a:solidFill>
              <a:ea typeface="SimSun" pitchFamily="2" charset="-122"/>
              <a:cs typeface="Arial" charset="0"/>
            </a:endParaRPr>
          </a:p>
        </p:txBody>
      </p:sp>
      <p:sp>
        <p:nvSpPr>
          <p:cNvPr id="3" name="AutoShape 9"/>
          <p:cNvSpPr>
            <a:spLocks noChangeArrowheads="1"/>
          </p:cNvSpPr>
          <p:nvPr/>
        </p:nvSpPr>
        <p:spPr bwMode="auto">
          <a:xfrm>
            <a:off x="2267744" y="3573463"/>
            <a:ext cx="6401047" cy="1150144"/>
          </a:xfrm>
          <a:prstGeom prst="roundRect">
            <a:avLst>
              <a:gd name="adj" fmla="val 12329"/>
            </a:avLst>
          </a:prstGeom>
          <a:solidFill>
            <a:srgbClr val="FFC000"/>
          </a:solidFill>
          <a:ln w="38100" algn="ctr">
            <a:solidFill>
              <a:srgbClr val="828D43"/>
            </a:solidFill>
            <a:round/>
            <a:headEnd/>
            <a:tailEnd/>
          </a:ln>
          <a:effectLst>
            <a:outerShdw dist="53882" dir="2700000" algn="ctr" rotWithShape="0">
              <a:srgbClr val="000000">
                <a:alpha val="50000"/>
              </a:srgbClr>
            </a:outerShdw>
          </a:effectLst>
        </p:spPr>
        <p:txBody>
          <a:bodyPr wrap="square">
            <a:spAutoFit/>
          </a:bodyPr>
          <a:lstStyle/>
          <a:p>
            <a:r>
              <a:rPr lang="es-EC" sz="1600" b="1" dirty="0" smtClean="0">
                <a:solidFill>
                  <a:schemeClr val="bg1"/>
                </a:solidFill>
              </a:rPr>
              <a:t>Determinar la efectividad que existe en el aprendizaje de los fundamentos técnicos con balón ofensivos en niños de 6 a 8 años.</a:t>
            </a:r>
            <a:endParaRPr lang="es-ES" sz="1600" b="1" dirty="0" smtClean="0">
              <a:solidFill>
                <a:schemeClr val="bg1"/>
              </a:solidFill>
            </a:endParaRPr>
          </a:p>
          <a:p>
            <a:pPr lvl="0"/>
            <a:endParaRPr lang="es-EC" sz="1600" b="1" dirty="0">
              <a:solidFill>
                <a:schemeClr val="bg1"/>
              </a:solidFill>
            </a:endParaRPr>
          </a:p>
        </p:txBody>
      </p:sp>
      <p:sp>
        <p:nvSpPr>
          <p:cNvPr id="5" name="AutoShape 9"/>
          <p:cNvSpPr>
            <a:spLocks noChangeArrowheads="1"/>
          </p:cNvSpPr>
          <p:nvPr/>
        </p:nvSpPr>
        <p:spPr bwMode="auto">
          <a:xfrm>
            <a:off x="2267744" y="5020414"/>
            <a:ext cx="6435847" cy="895290"/>
          </a:xfrm>
          <a:prstGeom prst="roundRect">
            <a:avLst>
              <a:gd name="adj" fmla="val 13699"/>
            </a:avLst>
          </a:prstGeom>
          <a:solidFill>
            <a:srgbClr val="00B050"/>
          </a:solidFill>
          <a:ln w="38100" algn="ctr">
            <a:solidFill>
              <a:srgbClr val="828D43"/>
            </a:solidFill>
            <a:round/>
            <a:headEnd/>
            <a:tailEnd/>
          </a:ln>
          <a:effectLst>
            <a:outerShdw dist="53882" dir="2700000" algn="ctr" rotWithShape="0">
              <a:srgbClr val="000000">
                <a:alpha val="50000"/>
              </a:srgbClr>
            </a:outerShdw>
          </a:effectLst>
        </p:spPr>
        <p:txBody>
          <a:bodyPr wrap="square">
            <a:spAutoFit/>
          </a:bodyPr>
          <a:lstStyle/>
          <a:p>
            <a:r>
              <a:rPr lang="es-EC" sz="1600" b="1" dirty="0" smtClean="0">
                <a:solidFill>
                  <a:schemeClr val="bg1"/>
                </a:solidFill>
              </a:rPr>
              <a:t> Analizar los resultados de los test del desarrollo psicomotor y relación con sus fundamentos técnicos.</a:t>
            </a:r>
            <a:endParaRPr lang="es-ES" sz="1600" b="1" dirty="0" smtClean="0">
              <a:solidFill>
                <a:schemeClr val="bg1"/>
              </a:solidFill>
            </a:endParaRPr>
          </a:p>
          <a:p>
            <a:pPr lvl="0"/>
            <a:endParaRPr lang="es-EC" sz="1600" b="1" dirty="0">
              <a:solidFill>
                <a:schemeClr val="bg1"/>
              </a:solidFill>
            </a:endParaRPr>
          </a:p>
        </p:txBody>
      </p:sp>
      <p:sp>
        <p:nvSpPr>
          <p:cNvPr id="15377" name="Freeform 55"/>
          <p:cNvSpPr>
            <a:spLocks/>
          </p:cNvSpPr>
          <p:nvPr/>
        </p:nvSpPr>
        <p:spPr bwMode="auto">
          <a:xfrm>
            <a:off x="1232498" y="2420888"/>
            <a:ext cx="1035246" cy="1573263"/>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5E7647">
                  <a:alpha val="0"/>
                </a:srgbClr>
              </a:gs>
              <a:gs pos="100000">
                <a:srgbClr val="CCFF99"/>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endParaRPr lang="es-EC" dirty="0"/>
          </a:p>
        </p:txBody>
      </p:sp>
      <p:sp>
        <p:nvSpPr>
          <p:cNvPr id="15378" name="Freeform 56"/>
          <p:cNvSpPr>
            <a:spLocks/>
          </p:cNvSpPr>
          <p:nvPr/>
        </p:nvSpPr>
        <p:spPr bwMode="auto">
          <a:xfrm flipV="1">
            <a:off x="1191193" y="4378270"/>
            <a:ext cx="1076551" cy="1802706"/>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5E7647">
                  <a:alpha val="0"/>
                </a:srgbClr>
              </a:gs>
              <a:gs pos="100000">
                <a:srgbClr val="CCFF99"/>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endParaRPr lang="es-EC" dirty="0"/>
          </a:p>
        </p:txBody>
      </p:sp>
      <p:sp>
        <p:nvSpPr>
          <p:cNvPr id="15379" name="AutoShape 59"/>
          <p:cNvSpPr>
            <a:spLocks noChangeArrowheads="1"/>
          </p:cNvSpPr>
          <p:nvPr/>
        </p:nvSpPr>
        <p:spPr bwMode="auto">
          <a:xfrm rot="-5400000">
            <a:off x="1444225" y="3712573"/>
            <a:ext cx="368300" cy="791753"/>
          </a:xfrm>
          <a:prstGeom prst="downArrow">
            <a:avLst>
              <a:gd name="adj1" fmla="val 54315"/>
              <a:gd name="adj2" fmla="val 71136"/>
            </a:avLst>
          </a:prstGeom>
          <a:gradFill rotWithShape="1">
            <a:gsLst>
              <a:gs pos="0">
                <a:srgbClr val="5E7647">
                  <a:alpha val="0"/>
                </a:srgbClr>
              </a:gs>
              <a:gs pos="100000">
                <a:srgbClr val="CCFF99"/>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wrap="none" anchor="ctr"/>
          <a:lstStyle/>
          <a:p>
            <a:endParaRPr lang="es-EC" dirty="0"/>
          </a:p>
        </p:txBody>
      </p:sp>
      <p:pic>
        <p:nvPicPr>
          <p:cNvPr id="15380" name="Picture 9" descr="espee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214" y="241300"/>
            <a:ext cx="723378" cy="846721"/>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5" name="24 Rectángulo"/>
          <p:cNvSpPr/>
          <p:nvPr/>
        </p:nvSpPr>
        <p:spPr>
          <a:xfrm>
            <a:off x="176214" y="2171700"/>
            <a:ext cx="1371600" cy="424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0" hangingPunct="0">
              <a:lnSpc>
                <a:spcPct val="100000"/>
              </a:lnSpc>
              <a:spcBef>
                <a:spcPct val="0"/>
              </a:spcBef>
              <a:buClrTx/>
              <a:buSzTx/>
              <a:defRPr/>
            </a:pPr>
            <a:r>
              <a:rPr lang="es-ES_tradnl" sz="3200" b="0" dirty="0">
                <a:solidFill>
                  <a:srgbClr val="FFFF00"/>
                </a:solidFill>
                <a:latin typeface="Impact" pitchFamily="34" charset="0"/>
              </a:rPr>
              <a:t>OBJETIVOS ESPECIFICOS</a:t>
            </a:r>
            <a:r>
              <a:rPr lang="es-ES_tradnl" sz="2800" b="0" dirty="0">
                <a:solidFill>
                  <a:srgbClr val="FFFF00"/>
                </a:solidFill>
                <a:latin typeface="Impact" pitchFamily="34" charset="0"/>
              </a:rPr>
              <a:t> </a:t>
            </a:r>
          </a:p>
        </p:txBody>
      </p:sp>
      <p:pic>
        <p:nvPicPr>
          <p:cNvPr id="16" name="Picture 8" descr="http://blog.espol.edu.ec/cloayza/files/2013/11/cropped-o_boca_juniors_wallpapers_y_logos-125973712.jpg"/>
          <p:cNvPicPr>
            <a:picLocks noChangeAspect="1" noChangeArrowheads="1"/>
          </p:cNvPicPr>
          <p:nvPr/>
        </p:nvPicPr>
        <p:blipFill>
          <a:blip r:embed="rId5" cstate="print"/>
          <a:srcRect/>
          <a:stretch>
            <a:fillRect/>
          </a:stretch>
        </p:blipFill>
        <p:spPr bwMode="auto">
          <a:xfrm>
            <a:off x="8028384" y="260648"/>
            <a:ext cx="901114" cy="792088"/>
          </a:xfrm>
          <a:prstGeom prst="rect">
            <a:avLst/>
          </a:prstGeom>
          <a:noFill/>
        </p:spPr>
      </p:pic>
    </p:spTree>
    <p:extLst>
      <p:ext uri="{BB962C8B-B14F-4D97-AF65-F5344CB8AC3E}">
        <p14:creationId xmlns:p14="http://schemas.microsoft.com/office/powerpoint/2010/main" xmlns="" val="1145112143"/>
      </p:ext>
    </p:extLst>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899592" y="188640"/>
            <a:ext cx="6912768" cy="1440160"/>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fontAlgn="base">
              <a:spcBef>
                <a:spcPct val="0"/>
              </a:spcBef>
              <a:spcAft>
                <a:spcPct val="0"/>
              </a:spcAft>
            </a:pPr>
            <a:r>
              <a:rPr lang="es-EC" sz="2400" i="1" dirty="0" smtClean="0">
                <a:solidFill>
                  <a:schemeClr val="accent6">
                    <a:lumMod val="75000"/>
                  </a:schemeClr>
                </a:solidFill>
                <a:latin typeface="Arial" pitchFamily="34" charset="0"/>
                <a:ea typeface="Times New Roman" pitchFamily="18" charset="0"/>
                <a:cs typeface="Arial" pitchFamily="34" charset="0"/>
              </a:rPr>
              <a:t>C</a:t>
            </a:r>
            <a:r>
              <a:rPr lang="es-EC" sz="2400" i="1" dirty="0" smtClean="0" bmk="">
                <a:solidFill>
                  <a:schemeClr val="accent6">
                    <a:lumMod val="75000"/>
                  </a:schemeClr>
                </a:solidFill>
                <a:latin typeface="Arial" pitchFamily="34" charset="0"/>
                <a:ea typeface="Times New Roman" pitchFamily="18" charset="0"/>
                <a:cs typeface="Arial" pitchFamily="34" charset="0"/>
              </a:rPr>
              <a:t>ONSIDERACIONES </a:t>
            </a:r>
            <a:r>
              <a:rPr lang="es-EC" sz="2400" i="1" dirty="0" smtClean="0" bmk="">
                <a:solidFill>
                  <a:schemeClr val="accent6">
                    <a:lumMod val="75000"/>
                  </a:schemeClr>
                </a:solidFill>
                <a:latin typeface="Arial" pitchFamily="34" charset="0"/>
                <a:ea typeface="Times New Roman" pitchFamily="18" charset="0"/>
                <a:cs typeface="Arial" pitchFamily="34" charset="0"/>
              </a:rPr>
              <a:t>FUNDAMENTALES</a:t>
            </a:r>
            <a:r>
              <a:rPr lang="es-EC" sz="2400" i="1" dirty="0" smtClean="0" bmk="">
                <a:solidFill>
                  <a:schemeClr val="accent6">
                    <a:lumMod val="75000"/>
                  </a:schemeClr>
                </a:solidFill>
                <a:latin typeface="Arial" pitchFamily="34" charset="0"/>
                <a:ea typeface="Times New Roman" pitchFamily="18" charset="0"/>
                <a:cs typeface="Arial" pitchFamily="34" charset="0"/>
              </a:rPr>
              <a:t> </a:t>
            </a:r>
            <a:endParaRPr lang="es-EC" sz="2000" i="1" dirty="0" smtClean="0" bmk="">
              <a:solidFill>
                <a:schemeClr val="accent6">
                  <a:lumMod val="75000"/>
                </a:schemeClr>
              </a:solidFill>
              <a:latin typeface="Cambria" pitchFamily="18" charset="0"/>
              <a:ea typeface="Times New Roman" pitchFamily="18" charset="0"/>
              <a:cs typeface="Times New Roman" pitchFamily="18" charset="0"/>
            </a:endParaRPr>
          </a:p>
          <a:p>
            <a:pPr lvl="0" indent="457200" eaLnBrk="0" fontAlgn="base" hangingPunct="0">
              <a:spcBef>
                <a:spcPct val="0"/>
              </a:spcBef>
              <a:spcAft>
                <a:spcPct val="0"/>
              </a:spcAft>
            </a:pPr>
            <a:r>
              <a:rPr lang="es-EC" sz="2400" i="1" dirty="0" smtClean="0" bmk="">
                <a:solidFill>
                  <a:schemeClr val="accent6">
                    <a:lumMod val="75000"/>
                  </a:schemeClr>
                </a:solidFill>
                <a:latin typeface="Arial" pitchFamily="34" charset="0"/>
                <a:ea typeface="Calibri" pitchFamily="34" charset="0"/>
                <a:cs typeface="Arial" pitchFamily="34" charset="0"/>
              </a:rPr>
              <a:t>Habilidades psicomotoras de aprendizaje: </a:t>
            </a:r>
            <a:endParaRPr lang="es-EC" sz="2800" i="1" dirty="0" smtClean="0" bmk="">
              <a:solidFill>
                <a:schemeClr val="accent6">
                  <a:lumMod val="75000"/>
                </a:schemeClr>
              </a:solidFill>
              <a:latin typeface="Cambria" pitchFamily="18" charset="0"/>
              <a:ea typeface="Times New Roman" pitchFamily="18" charset="0"/>
              <a:cs typeface="Times New Roman" pitchFamily="18" charset="0"/>
            </a:endParaRPr>
          </a:p>
          <a:p>
            <a:pPr lvl="0" indent="457200" eaLnBrk="0" fontAlgn="base" hangingPunct="0">
              <a:spcBef>
                <a:spcPct val="0"/>
              </a:spcBef>
              <a:spcAft>
                <a:spcPct val="0"/>
              </a:spcAft>
            </a:pPr>
            <a:endParaRPr lang="es-EC" sz="2800" i="1" dirty="0" smtClean="0">
              <a:solidFill>
                <a:schemeClr val="accent6">
                  <a:lumMod val="75000"/>
                </a:schemeClr>
              </a:solidFill>
              <a:latin typeface="Cambria" pitchFamily="18" charset="0"/>
              <a:ea typeface="Times New Roman" pitchFamily="18" charset="0"/>
              <a:cs typeface="Times New Roman" pitchFamily="18" charset="0"/>
            </a:endParaRPr>
          </a:p>
          <a:p>
            <a:pPr algn="ctr"/>
            <a:endParaRPr lang="es-ES" dirty="0"/>
          </a:p>
        </p:txBody>
      </p:sp>
      <p:sp>
        <p:nvSpPr>
          <p:cNvPr id="9" name="8 Marcador de contenido"/>
          <p:cNvSpPr>
            <a:spLocks noGrp="1"/>
          </p:cNvSpPr>
          <p:nvPr>
            <p:ph idx="1"/>
          </p:nvPr>
        </p:nvSpPr>
        <p:spPr>
          <a:solidFill>
            <a:schemeClr val="accent6">
              <a:lumMod val="20000"/>
              <a:lumOff val="80000"/>
            </a:schemeClr>
          </a:solidFill>
        </p:spPr>
        <p:txBody>
          <a:bodyPr>
            <a:normAutofit fontScale="92500" lnSpcReduction="20000"/>
          </a:bodyPr>
          <a:lstStyle/>
          <a:p>
            <a:r>
              <a:rPr lang="es-ES" b="1" i="1" dirty="0" smtClean="0">
                <a:solidFill>
                  <a:schemeClr val="accent6">
                    <a:lumMod val="75000"/>
                  </a:schemeClr>
                </a:solidFill>
              </a:rPr>
              <a:t>LANZAR</a:t>
            </a:r>
          </a:p>
          <a:p>
            <a:r>
              <a:rPr lang="es-ES" b="1" i="1" dirty="0" smtClean="0">
                <a:solidFill>
                  <a:schemeClr val="accent6">
                    <a:lumMod val="75000"/>
                  </a:schemeClr>
                </a:solidFill>
              </a:rPr>
              <a:t>RITMICIDAD</a:t>
            </a:r>
          </a:p>
          <a:p>
            <a:r>
              <a:rPr lang="es-ES" b="1" i="1" dirty="0" smtClean="0">
                <a:solidFill>
                  <a:schemeClr val="accent6">
                    <a:lumMod val="75000"/>
                  </a:schemeClr>
                </a:solidFill>
              </a:rPr>
              <a:t>RECONOCIMIENTO DE SEGMENTOS CORPORALES</a:t>
            </a:r>
          </a:p>
          <a:p>
            <a:r>
              <a:rPr lang="es-ES" b="1" i="1" dirty="0" smtClean="0">
                <a:solidFill>
                  <a:schemeClr val="accent6">
                    <a:lumMod val="75000"/>
                  </a:schemeClr>
                </a:solidFill>
              </a:rPr>
              <a:t>SALTAR</a:t>
            </a:r>
          </a:p>
          <a:p>
            <a:r>
              <a:rPr lang="es-ES" b="1" i="1" dirty="0" smtClean="0">
                <a:solidFill>
                  <a:schemeClr val="accent6">
                    <a:lumMod val="75000"/>
                  </a:schemeClr>
                </a:solidFill>
              </a:rPr>
              <a:t>CORRER</a:t>
            </a:r>
          </a:p>
          <a:p>
            <a:r>
              <a:rPr lang="es-ES" b="1" i="1" dirty="0" smtClean="0">
                <a:solidFill>
                  <a:schemeClr val="accent6">
                    <a:lumMod val="75000"/>
                  </a:schemeClr>
                </a:solidFill>
              </a:rPr>
              <a:t>ROLAR</a:t>
            </a:r>
          </a:p>
          <a:p>
            <a:r>
              <a:rPr lang="es-ES" b="1" i="1" dirty="0" smtClean="0">
                <a:solidFill>
                  <a:schemeClr val="accent6">
                    <a:lumMod val="75000"/>
                  </a:schemeClr>
                </a:solidFill>
              </a:rPr>
              <a:t>NADAR</a:t>
            </a:r>
          </a:p>
          <a:p>
            <a:r>
              <a:rPr lang="es-ES" b="1" i="1" dirty="0" smtClean="0">
                <a:solidFill>
                  <a:schemeClr val="accent6">
                    <a:lumMod val="75000"/>
                  </a:schemeClr>
                </a:solidFill>
              </a:rPr>
              <a:t>TREPAR</a:t>
            </a:r>
          </a:p>
          <a:p>
            <a:r>
              <a:rPr lang="es-ES" b="1" i="1" dirty="0" smtClean="0">
                <a:solidFill>
                  <a:schemeClr val="accent6">
                    <a:lumMod val="75000"/>
                  </a:schemeClr>
                </a:solidFill>
              </a:rPr>
              <a:t>REPTAR</a:t>
            </a:r>
            <a:endParaRPr lang="es-ES" b="1" i="1" dirty="0">
              <a:solidFill>
                <a:schemeClr val="accent6">
                  <a:lumMod val="75000"/>
                </a:schemeClr>
              </a:solidFill>
            </a:endParaRPr>
          </a:p>
        </p:txBody>
      </p:sp>
      <p:pic>
        <p:nvPicPr>
          <p:cNvPr id="10" name="Picture 8" descr="http://blog.espol.edu.ec/cloayza/files/2013/11/cropped-o_boca_juniors_wallpapers_y_logos-125973712.jpg"/>
          <p:cNvPicPr>
            <a:picLocks noChangeAspect="1" noChangeArrowheads="1"/>
          </p:cNvPicPr>
          <p:nvPr/>
        </p:nvPicPr>
        <p:blipFill>
          <a:blip r:embed="rId2" cstate="print"/>
          <a:srcRect/>
          <a:stretch>
            <a:fillRect/>
          </a:stretch>
        </p:blipFill>
        <p:spPr bwMode="auto">
          <a:xfrm>
            <a:off x="7956376" y="0"/>
            <a:ext cx="973122" cy="1556792"/>
          </a:xfrm>
          <a:prstGeom prst="rect">
            <a:avLst/>
          </a:prstGeom>
          <a:noFill/>
        </p:spPr>
      </p:pic>
    </p:spTree>
    <p:extLst>
      <p:ext uri="{BB962C8B-B14F-4D97-AF65-F5344CB8AC3E}">
        <p14:creationId xmlns:p14="http://schemas.microsoft.com/office/powerpoint/2010/main" xmlns="" val="79244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67494"/>
            <a:ext cx="7715200" cy="1399032"/>
          </a:xfrm>
          <a:blipFill>
            <a:blip r:embed="rId2" cstate="print"/>
            <a:tile tx="0" ty="0" sx="100000" sy="100000" flip="none" algn="tl"/>
          </a:blipFill>
        </p:spPr>
        <p:txBody>
          <a:bodyPr>
            <a:normAutofit fontScale="90000"/>
          </a:bodyPr>
          <a:lstStyle/>
          <a:p>
            <a:r>
              <a:rPr lang="es-EC" b="1" dirty="0" smtClean="0"/>
              <a:t>CONSIDERACIONES TÉCNICAS:</a:t>
            </a:r>
            <a:r>
              <a:rPr lang="es-ES" b="1" dirty="0" smtClean="0"/>
              <a:t/>
            </a:r>
            <a:br>
              <a:rPr lang="es-ES" b="1" dirty="0" smtClean="0"/>
            </a:br>
            <a:endParaRPr lang="es-ES" dirty="0"/>
          </a:p>
        </p:txBody>
      </p:sp>
      <p:sp>
        <p:nvSpPr>
          <p:cNvPr id="4" name="3 Marcador de contenido"/>
          <p:cNvSpPr>
            <a:spLocks noGrp="1"/>
          </p:cNvSpPr>
          <p:nvPr>
            <p:ph idx="1"/>
          </p:nvPr>
        </p:nvSpPr>
        <p:spPr>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8100000" scaled="1"/>
            <a:tileRect/>
          </a:gradFill>
          <a:ln>
            <a:solidFill>
              <a:srgbClr val="92D050"/>
            </a:solidFill>
          </a:ln>
        </p:spPr>
        <p:txBody>
          <a:bodyPr>
            <a:noAutofit/>
          </a:bodyPr>
          <a:lstStyle/>
          <a:p>
            <a:r>
              <a:rPr lang="es-EC" sz="1400" b="1" i="1" dirty="0" smtClean="0"/>
              <a:t>La ejecución por parte de los niños se lo realizara dos veces por semana con un promedio de 45 minutos diarios, considerando 90 minutos semanales dando una variación en las habilidades enseñadas y haciendo uso de una metodología dinámica y pedagógica adaptada al ámbito deportivo.</a:t>
            </a:r>
            <a:endParaRPr lang="es-ES" sz="1400" b="1" i="1" dirty="0" smtClean="0"/>
          </a:p>
          <a:p>
            <a:r>
              <a:rPr lang="es-EC" sz="1400" b="1" i="1" dirty="0" smtClean="0"/>
              <a:t> </a:t>
            </a:r>
            <a:endParaRPr lang="es-ES" sz="1400" b="1" i="1" dirty="0" smtClean="0"/>
          </a:p>
          <a:p>
            <a:r>
              <a:rPr lang="es-EC" sz="1400" b="1" i="1" dirty="0" smtClean="0"/>
              <a:t>Los tiempos de trabajo aplicados a ellos nos permite ser suficiente para la necesidad deportiva la cual se abarcado con interés y alto grado de motivación </a:t>
            </a:r>
            <a:endParaRPr lang="es-ES" sz="1400" b="1" i="1" dirty="0" smtClean="0"/>
          </a:p>
          <a:p>
            <a:r>
              <a:rPr lang="es-EC" sz="1400" b="1" i="1" dirty="0" smtClean="0"/>
              <a:t> </a:t>
            </a:r>
            <a:endParaRPr lang="es-ES" sz="1400" b="1" i="1" dirty="0" smtClean="0"/>
          </a:p>
          <a:p>
            <a:r>
              <a:rPr lang="es-EC" sz="1400" b="1" i="1" dirty="0" smtClean="0"/>
              <a:t>El trabajo desarrollado tiene un grado de dificultad adecuado a la faja etaria de 8 años y es de suma utilidad para su desenvolvimiento motor forjando en ellos el acoplamiento de movimiento complejos y sencillo no adquiridos en sus etapas de formación.</a:t>
            </a:r>
            <a:endParaRPr lang="es-ES" sz="1400" b="1" i="1" dirty="0" smtClean="0"/>
          </a:p>
          <a:p>
            <a:r>
              <a:rPr lang="es-EC" sz="1400" b="1" i="1" dirty="0" smtClean="0"/>
              <a:t> </a:t>
            </a:r>
            <a:endParaRPr lang="es-ES" sz="1400" b="1" i="1" dirty="0" smtClean="0"/>
          </a:p>
          <a:p>
            <a:r>
              <a:rPr lang="es-EC" sz="1400" b="1" i="1" dirty="0" smtClean="0"/>
              <a:t>Los recursos utilizados como </a:t>
            </a:r>
            <a:r>
              <a:rPr lang="es-EC" sz="1400" b="1" i="1" dirty="0" err="1" smtClean="0"/>
              <a:t>ulas</a:t>
            </a:r>
            <a:r>
              <a:rPr lang="es-EC" sz="1400" b="1" i="1" dirty="0" smtClean="0"/>
              <a:t>, mancuernas, cuerdas, estacas y otras son acoplados a sus necesidades siendo un ente motivador y metodológico  de fácil utilización y de gran utilidad.</a:t>
            </a:r>
            <a:endParaRPr lang="es-ES" sz="1400" b="1" i="1" dirty="0" smtClean="0"/>
          </a:p>
          <a:p>
            <a:r>
              <a:rPr lang="es-EC" sz="1400" b="1" i="1" dirty="0" smtClean="0"/>
              <a:t> </a:t>
            </a:r>
            <a:endParaRPr lang="es-ES" sz="1400" b="1" i="1" dirty="0" smtClean="0"/>
          </a:p>
          <a:p>
            <a:r>
              <a:rPr lang="es-EC" sz="1400" b="1" i="1" dirty="0" smtClean="0"/>
              <a:t>La evaluación aplicada siendo constante y no notoria para los niñas le permite desenvolverse con soltura, confianza y gran desarrollo motor. </a:t>
            </a:r>
            <a:endParaRPr lang="es-ES" sz="1400" b="1" i="1" dirty="0" smtClean="0"/>
          </a:p>
          <a:p>
            <a:endParaRPr lang="es-ES" sz="1400" dirty="0"/>
          </a:p>
        </p:txBody>
      </p:sp>
      <p:pic>
        <p:nvPicPr>
          <p:cNvPr id="5" name="Picture 8" descr="http://blog.espol.edu.ec/cloayza/files/2013/11/cropped-o_boca_juniors_wallpapers_y_logos-125973712.jpg"/>
          <p:cNvPicPr>
            <a:picLocks noChangeAspect="1" noChangeArrowheads="1"/>
          </p:cNvPicPr>
          <p:nvPr/>
        </p:nvPicPr>
        <p:blipFill>
          <a:blip r:embed="rId3" cstate="print"/>
          <a:srcRect/>
          <a:stretch>
            <a:fillRect/>
          </a:stretch>
        </p:blipFill>
        <p:spPr bwMode="auto">
          <a:xfrm>
            <a:off x="8316416" y="0"/>
            <a:ext cx="827584" cy="1484784"/>
          </a:xfrm>
          <a:prstGeom prst="rect">
            <a:avLst/>
          </a:prstGeom>
          <a:noFill/>
        </p:spPr>
      </p:pic>
    </p:spTree>
    <p:extLst>
      <p:ext uri="{BB962C8B-B14F-4D97-AF65-F5344CB8AC3E}">
        <p14:creationId xmlns:p14="http://schemas.microsoft.com/office/powerpoint/2010/main" xmlns="" val="1049523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t1.gstatic.com/images?q=tbn:ANd9GcQvQa6hmSc71lnTXcVy764f_SdodaiTmry8-jhrhzfsBNvJlTMM"/>
          <p:cNvPicPr>
            <a:picLocks noChangeAspect="1" noChangeArrowheads="1"/>
          </p:cNvPicPr>
          <p:nvPr/>
        </p:nvPicPr>
        <p:blipFill>
          <a:blip r:embed="rId2" cstate="print"/>
          <a:stretch>
            <a:fillRect/>
          </a:stretch>
        </p:blipFill>
        <p:spPr bwMode="auto">
          <a:xfrm>
            <a:off x="251520" y="1"/>
            <a:ext cx="9143999" cy="68579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562" name="6 Grupo"/>
          <p:cNvGrpSpPr>
            <a:grpSpLocks/>
          </p:cNvGrpSpPr>
          <p:nvPr/>
        </p:nvGrpSpPr>
        <p:grpSpPr bwMode="auto">
          <a:xfrm>
            <a:off x="1799691" y="2103797"/>
            <a:ext cx="6012669" cy="3961816"/>
            <a:chOff x="3000364" y="4714884"/>
            <a:chExt cx="7514444" cy="1319491"/>
          </a:xfrm>
        </p:grpSpPr>
        <p:sp>
          <p:nvSpPr>
            <p:cNvPr id="66566" name="AutoShape 30"/>
            <p:cNvSpPr>
              <a:spLocks noChangeArrowheads="1"/>
            </p:cNvSpPr>
            <p:nvPr/>
          </p:nvSpPr>
          <p:spPr bwMode="auto">
            <a:xfrm>
              <a:off x="3000364" y="4714884"/>
              <a:ext cx="6929486" cy="642942"/>
            </a:xfrm>
            <a:prstGeom prst="ellipse">
              <a:avLst/>
            </a:prstGeom>
            <a:gradFill rotWithShape="1">
              <a:gsLst>
                <a:gs pos="0">
                  <a:srgbClr val="000000">
                    <a:alpha val="62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100000"/>
                </a:lnSpc>
                <a:spcBef>
                  <a:spcPct val="0"/>
                </a:spcBef>
                <a:buClrTx/>
                <a:buSzTx/>
              </a:pPr>
              <a:endParaRPr lang="es-ES_tradnl" sz="4400" b="0">
                <a:solidFill>
                  <a:schemeClr val="tx1"/>
                </a:solidFill>
                <a:cs typeface="Arial" charset="0"/>
              </a:endParaRPr>
            </a:p>
          </p:txBody>
        </p:sp>
        <p:sp>
          <p:nvSpPr>
            <p:cNvPr id="66567" name="AutoShape 36"/>
            <p:cNvSpPr>
              <a:spLocks noChangeArrowheads="1"/>
            </p:cNvSpPr>
            <p:nvPr/>
          </p:nvSpPr>
          <p:spPr bwMode="auto">
            <a:xfrm>
              <a:off x="3135355" y="5755806"/>
              <a:ext cx="7379453" cy="278569"/>
            </a:xfrm>
            <a:prstGeom prst="roundRect">
              <a:avLst>
                <a:gd name="adj" fmla="val 14491"/>
              </a:avLst>
            </a:prstGeom>
            <a:solidFill>
              <a:srgbClr val="FFC000">
                <a:alpha val="54117"/>
              </a:srgbClr>
            </a:solidFill>
            <a:ln w="76200" algn="ctr">
              <a:solidFill>
                <a:srgbClr val="000000">
                  <a:alpha val="41960"/>
                </a:srgbClr>
              </a:solidFill>
              <a:miter lim="800000"/>
              <a:headEnd/>
              <a:tailEnd/>
            </a:ln>
          </p:spPr>
          <p:txBody>
            <a:bodyPr wrap="square">
              <a:spAutoFit/>
            </a:bodyPr>
            <a:lstStyle/>
            <a:p>
              <a:pPr algn="ctr">
                <a:lnSpc>
                  <a:spcPct val="100000"/>
                </a:lnSpc>
                <a:buClr>
                  <a:srgbClr val="49788D"/>
                </a:buClr>
              </a:pPr>
              <a:r>
                <a:rPr lang="es-ES" sz="4400" b="1" i="1" dirty="0" smtClean="0">
                  <a:solidFill>
                    <a:schemeClr val="accent5">
                      <a:lumMod val="75000"/>
                    </a:schemeClr>
                  </a:solidFill>
                  <a:ea typeface="SimSun" pitchFamily="2" charset="-122"/>
                </a:rPr>
                <a:t>GRACIAS</a:t>
              </a:r>
              <a:r>
                <a:rPr lang="es-ES" sz="4400" b="1" i="1" dirty="0" smtClean="0">
                  <a:solidFill>
                    <a:srgbClr val="FF0000"/>
                  </a:solidFill>
                  <a:ea typeface="SimSun" pitchFamily="2" charset="-122"/>
                </a:rPr>
                <a:t> </a:t>
              </a:r>
              <a:endParaRPr lang="es-ES" sz="4400" b="1" i="1" dirty="0">
                <a:solidFill>
                  <a:srgbClr val="FF0000"/>
                </a:solidFill>
                <a:ea typeface="SimSun" pitchFamily="2" charset="-122"/>
              </a:endParaRPr>
            </a:p>
          </p:txBody>
        </p:sp>
      </p:grpSp>
      <p:pic>
        <p:nvPicPr>
          <p:cNvPr id="10"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76199"/>
            <a:ext cx="2160240" cy="1336577"/>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 name="AutoShape 6" descr="data:image/jpeg;base64,/9j/4AAQSkZJRgABAQAAAQABAAD/2wCEAAkGBhQSERUUExQUExUWGCAaFxgYGBwbHhwbHRodGx0cGB0eHCYfIBskIBocIC8iIygqLCwsHB4xNTAqNSYrLCkBCQoKDgwOGg8PGiwkHyUsLCwvLCksKS0sLCwsLCwsLCwsLCwsLCwsLCwsLCwsLCwsLCwsLCwsLCwsLCwpLCwsLP/AABEIAK0BJAMBIgACEQEDEQH/xAAcAAACAwEBAQEAAAAAAAAAAAAEBgMFBwIBAAj/xAA/EAACAQIEBAQDBQcDBAIDAAABAhEDIQAEEjEFBkFREyJhcTKBkQcUobHwI0JSYsHR4TOC8RVykqIkshZTwv/EABsBAAIDAQEBAAAAAAAAAAAAAAMEAAECBQYH/8QALxEAAgIBAwMDAgUEAwAAAAAAAQIAEQMSITEEE1EiQWEykQUUI8HwQnGBsaHR4f/aAAwDAQACEQMRAD8Aa+WspmKObprXrGoGB0lS5UOF1FW1Mek9Nxgv7Q+ZK2Wq5MUWgVKoWrYmzOii/SZYYVOF8wVi0ksokuCjKTJY6iu+6mTgfi/EVDl6njOTBBqEEakIKtp2DKQDYX6ziWDLVSY/c6+KfDahUqiNYYUiCTpE2U7sCCMD8s5+tQpV6mbaqdOkhXidLWBA9WkfLrhSynHmNTxNTo51My6NixIkKAUAIibzYnBlXP16cnWVp1lBDVRI2BCzoMCYiLRvtiHxCLjB3uaOldvvBBY6Y+G28D54PWqD1Bxk1XjL12SstaGYCNS7C52EDdQJjcdZx994rhjSNb9kaSguCNQAY1AJADahJBMEXG9xjKir3mSL9ppPHK5WlqVVdgQVDNpBN9zBgX39sD8JrNWSatJKbAkQjaxH/dA+mM9zfFatWkgJ1JT1JTIUNIgCHJUXIA7dcfZDPVlpPSy706YIYm8kEjSzIQREnbVPpti9QHMnbJFiN3MfBETLsaQCMTusz1vv6n64yTi7ZulUYorkh5B0ybi7A7z64dBzBXqU0RqzOugFyyKpVrC4KhjF5MdOk4XeKcMNUk1ArBmBU+a63AC6d3mbHTuLDGxXmX2X8QHmviNWkaJ1OhbL0naCRLNIYmCJMxgjiebzBy+T8PUwr0i1WFkMdQAL33iO/wCGLRspTfwldCz6BTp6jo0Kp0wwPfYEjeJx3nuGipV01BpbLp+yAEDzEaUEEKSSOv1GMa7bTJ2veRcp0axqIXJCMzeIDaYXyyOvz7YeuMZtUCmnSSsIltNfw4BFiCB5lP8AQ+uE5UFAOIbxEmSKgYMCuyrchvLE/I4+o1KeaozVYUnSdKswVgmmwA03YEsbXHzGLAN3cvJiIAE0dsjSWnrFhKsSxJjzDucL3MfFM5Trt4NQml5SsUwwAYdDpvt+OFepn69WkdNR3RxoZvL5kVpYKJst41ATcXwdwrj1daYSlUWmlAaitQFpFxpBgEQSDfbrtjW0hwkC+Y3Zji+Yo8PSqR4tdtMggL8TQRtAgfli1o501MtrQjWacyIMNpnb36YzzNcaqZpX8UqmpRoYFkOoEWUhjptJ22HrGOf+pVqNIIhpNqbxF0EjUbbszXEKt1gGx64zQvmUMbNsBJOWOec9mMxQR6bLTqPDN4UAaV1NPboJPfDZxLmdqOeFEqPBFJXd9yC7MiKBEkllwtZLmTNU6CJpiIGqSTa5BJJGqZ9xviE1zXrmu7KtSmIKmGEIS0Ra8tYGDaOkmm+JpMZO5jXzhxLM0zT+7MJOrWPD17RBtteRiblfOZh6NVswQWDEKNGmAoF46yT+GFbhHMDLVdgVVmdmIYk6tcHyAeX1+Z+XVLjdYZpmdvIyQG/dWYZgVLTNitrC0esJ9pS4TyY+8OqsyAsQTPQR+GM9zHM/EBnDl1NvMQ/gyNKvpAJn4iL4kq8yVkKomoqssKhKjUu8kRIuBa8jrvAZ5gqppWm9VbhpJBXSo0hFb+M7y0qRPpiksCjzLfEeRGrm3mmplKmSponi/eKvhsewlAWsD/ET02xc8W4Fl68NXpLU0ggTNhuevpjN6jFXCeIqBZd2loLyD5YUEMdRW9jpPbBXF+M1wi6Ku5ZpIUAhje9wVgTFiNRg2xexl9k0K5jrx3h9J6C/sEr+HHhozaQLRvePL+WFvOcAYUlqBUojVakhLaZgWawsUmw3JxS1eJtWp1Hq3UlYVLMxVIBMAhdMzE3EE74Ho12BdSyqCiraNJKlmGnylVI1Fie59hiWBMjp2b6ortxHN1FI8UqFkx8M3NgAbk3/AOTe25RFatUZKjSqpbygdQN+tsXGU8CpUTUkoCaZRZY65/1NSm6GyzAkrJxJwk+CpfTBLlCyKfICoILh+gPTr3wE5CH0mb/LrRIABjDS5eVcv4rik4Cz4dRJUsPLczfawjeMW3LvhPliPDoKrEh1pqAhJgXB3JBAO97YTq+ezbxQfXoN0gim0zMtCmIi03JPtgSrxFqYSizAgEHSWQ6wTJCsokGQrGbk/iYG5nsECgR95o/DKeVpFhRWjTP72gKtgTcxFrmDtifPZFNDNpEhSdhuBOMrqZlT4iqGpO+oOvW3nIW02jciYBnpiwy/G81oceOzEgOf2baYcDyklbD1sL4ntNNiANA/eR8pcyl6mdXMNSfwii0AKYUuzK7afKJJOke1zganzLmqq1KqjL0dJ0mmyayCu8FiO5ne4Ax1RyVOsw8OgUJKhxok2E02YhlJYy1xA2N4wBxDIGlWWkASTsAVA2JgBj11TuRvebY0CK3EGMDO2xhVPjGZqyRXoJpOkjQvxLZiLjyzMb2i5x5gTL1WpAqopG8mRF/YGO2PsTUJo4Xvj+feUNHPEHyrUX0KNsbdj0t3xZ5TjVZoClywvZI/AwDci22GFUGnr/5N3xzmKIbTKk+YHewIBgm972+eBbzCVfq4gOTzleoXSoHbQTKwq6N9bGSCIBMjoMRZCs7hkR5oE6gGLruBpZJERA+IHvGLepSLsS58RiBJYC9tN/WLHHlXIrpUCABuOnQwBtHS2Nlj7S8TAWDt/P7yHwUeiaaDQ9Ia3dXUgAkREEGTcGYv6YGyv+sDUM3aJeCFiZCqDMFRYiN/SYhm8trMVVV+yyJ69rn3xbZ1qPhKr+chtWkqDZ1AkeSYnpNhjO9wwyKvG9+Z3SyVF6bVRWc+IgqAB/KzgWC6h/LEWvOAKORZaeoCTJ0lj+91BcggkATAP7onpiwFGnTKKNdNhdQmkBb/ABLCkz5tx9cDnLeITqJhiWhWtMQWEwZMkyb7bYthYlJk0XtW8Dy+sOjA3FN1UNqRRdSWVxALdNIiZPpgysFTw18RkcjxNWkOQG8xMAxpgA/xDqdpgfl2lUpI9TN1KRZdSprQALM3BEta5JtgShSVHKeIcwrpqU2MQ0MQRIJuv44EDZhaIG/vGLgfCkfWao1PTYaWHUbgqf4TAt1gYB5gqpRdvEqm+mAFGxMyCRMgW32+uLzlmkAtQdLbgT38xFzcnfphX5oZlz1Umgag8OmKcAE+bVJE7CRHyGElB/MEfE1qFWIK/FsoaSrTqFyZNV3B1KJuAJvMjaZx7Tdi7eGhL6bMVLsigeZoB0y3vMHFETUGZRlpaHSqFKsEBKv5COg+trzOG+jQQFFYsukFQqBhczY6gDMQZMjt0x1xVbRZsj8NvvBvvwrZZlCNRAvT0tKwP3BJMNJbpp98QV+HhSR4xXUvmUQLGPLdgYt84wRW4KokrKGBfcCIPW1++FriNZGDHwh5yNRKlttoYtbr0xkt6oShpAW/m42ZDOsFq6S8s2nUNhO+pJk6pIA9bYkz/DdFOp4gIkaoMMTAFgkypkR7C/TAHKuWRQtadRKnQgbTony3JgliRIA9MFZvh9IqwzFSqWRgdLEXPwkyDbvHc+sDQoQRbY77wHhfEDUQSagUnzgGFAa3n0ibQbHex3nHdCqA/h/EVYjS4HxRAgmDIvY7DF0c6jgortUBXSbaSNJnrcz5oC7+gwIcqApWajCZ1hgGABawLCOtz3xNrlrk2swRc2VZitJgGJVTEqBJJBEjUCTtJgAdLY+zGeqlUVTqbWuuUhyNOkhdwFJIsO3fcmllDPiguCR5UL7nuvRQe8Xg4Cr5uqXQOoXq0VgxUg2DiJBtNsYbILqFRSRqP+4fSzC+Zg1VWoghmXVrZYPwlrIbE6WA3bfFVTUJUemXZ6bQWLEVDvOokerCTYbXxcnKUlhkVmTeq2oebYwGKid+ovAHvHT4VCMV8pbQpDsB5GvA2OqYMdt976BraUK5A2g/Dy1fMDLhhT/Z6naJJUGQFUsQBIEQYAnvj3j3CHpK5auKgEM0iNjEnSd77dcEZPg9NCwOlmKmYcnysRCkzqW429THbAi5SkHKiiq6U06mLDywSd+/Yz+WAF94UC9xt+0g8QPYEs4HkRVbSYHnI8wgeUH29RiRAy1aZpVkaTbWsBbwQ2oaZM7TcdrYkzOQootN2IDMBs4BUMOgmZ0iL/M74n4hlaYLOQ2nVCkVATEXFgDa4+XXfBrsTBejsT/uBV+YkpVCVNOmxM+RZ9ZK3G+3/GGf77QzWTqmjD6VBZDIIZb6WVhaYN4IOFTI8vUaYPiUHfxKhFPSC2ldhrYMLnecHcqKlOszUEqaDFJ1fUB8Y815FvNfHO6oBha8iapvqg9F2zCuzVFosB5fFqqdUzq1FrXgm1pN+kz185SI1OxqOCSUdAPhUhdEHzPANgR0nufanD0YtT8q01qSx82oqWLSD0kWgyNsdV+OtXJ1kBWaQXdtrkElRAgGPw9nasWJnVvv+0q87k9YZ6bBV0h51Q+oiYgBhMySttIveMGZTjYdSUVvMAgChl0pohtStMiF8u34jHS0xGpaSCqsgVGllIJ20dDHUzMdMcoogU30rHwmHi83kMYE26bnGmbxKUqfrFwHPEKwp03NSixhVuJJF5sex6kC8+kmUH7VFTxCSFswC6iBpIUs2yyYneMGUqNMaS6AjcgM8eVhqZL3a2xIjbHuYdNYZACpLASpBAIgdexjfeeuMbncxg5VS9P7TjM8CDsSuh1kgE1NJidoC9O8Xx9iSuauttEXMmfNcgHfV2Itj7F6ovVyFOJE2CA/7x+WnFnRRmompFMAXINQdCf5d4veLYX0oqE1eTUQTM32+uJqNLTTciNgZifSdt4OCkL7Cc8Ew2pxAhj5VaOquCD1kHTtgXjlRmy4CLOuqEbQ4JglA0WF7/KMS00+FQiOWIFhczaABvvizbLFAFfwUKn4TVVdI/8AKQb9MYcge0LjFmD5teHojquULrTYU2iixuZ6k6ibfEL7dxgHhtNhSNOqAwSoVUO4nTq8moG/wkGf84n45x+H89d1IbYB7iBBUghSPXBuRompSNQPQBKydZJIJGohgL4VDaRZjmRQRtBmqqKlxTDBgiw4lvNusLBjffrg2kAKZfxaAPRTUiQJ2GkiTt698KfEubxTpKtMI1QqG1IPKPMwIIJOloCkAz+WKZ+MVaoQAtckgANcgXjSvTrfpthwANF1U0bmiZ3OoaU06akhNIbQGIWAIYzO1rflityZSrVWVRBT/dELuBqEAdQJMdAe2Eypx56SeG1PxE/duUZbzExdZMwRad+mK7/rh1hgvh6RA8zDfcs2m/aOxO84GMLK24jHdBSgd5tPL+b1O5gBSSAA09jbrAmxO+/XFR9obrCG2tIJvfTLA236k7WgYzmvzvUVNKMFBN9DbiAI37AYsH8SpS8wWQJFQZimWG56HaLRefnjI6TVl7lwRyaVkHLecptnEBgJDBixsoCkkzom0EzpOHWlmQDOrSi7eeQVk3BA2G94OM94dwerUqAE+VplgFiAJ82kAnbY/jj7jldqWujrmYB0kgGb7GDt0wbSRsZa+o2DtHLN8WQUwy0w5KkHW7RN5JQKAZt1I9MKvFs6rHyVFCzOkqAwnpABj/aY7YL4LTRaS1HDX2KhfnqYzB+Rx5m83TdrJMfzAn8BH4Y0UDb8GFvQd95zkuKuQF1HQICgx0FzF97mMX+S5jBIpWUkRqjSN7zA/UYqX4gn3cpoKlvKGIB3O+rTvEiJ+vQH/wDB8yU8UEkG4GqD8hO2MmgKYytYP0rvNQyOQrotN2ZdAIcA6mbUTa2mZIPfriDiFbL5V4q+LLAvT0sPMSRKFYtBjqcZ/R5pzWVyzUaxYzZGM6lW4Kj0k6pn02tg/jXHqGbzemi+uklIKsz5oOx1fvECZPU+mCKljaKs4LgMKlwOOUnQpSRkanBAd2cxJkAT0MEwLSD1xV5LmFVzLPWWpUQb6WEliYUgkwYk23/HFfmMpRg3qgjbUASD2Dhgw+YOAsnkEaoPEckdy0ke0yJ6bYAcNNdx6wVoS24/z5Up1ScuGpUjZC15BAkTsDI29MQ8ucy5ivVJY1GVfM6pEk7D9emFrmhlUuik6Z69foImcMvIWWRKS1QCPE8rowJAZZAZSbFWB26EEYPtU4/Xu+PCxTmozVebBAU0av8ANKgAnvY7z+hipy/F3q1beIRMDWZA9IF8NdRUcSBB9P8AjFY+WIm/tJbGO2CbnlU/EcuPH2wdj/DvBc/xZ0EGHPRtAI328wn5D0x5luKUmX9tThbjyKCLxJIPlm3SMLvOeaZKLG87CI64ouB8UrNT0qjVV/e8rN17D9dsbC2aJnV/DsTOTmxsQt7C/aaFm+PIF10S5Rh5Wc6SD/tPy3HUY84HzglB6aOniVKrQpLQNWy3Mx5rzbffCFmBmaZ0LqAc/CUMA9SA157x874ssplRSqUczXceGhk2JYEgqpKgbAxt64U7BXKFbi56bLnvCdHNTUOK8FFKmJEtBYqsm1u5lgIjSQYkHphKzfMdIBlgNEX8s9rf4wx8oc+LnM5mT8VOlUDZctYhHXQYBuJKhvSTjNOYOHF85mBQBKl2I09EJJAHQzO2GHoGLdMuRgVFkj7x4y+jwi/jo9pI8xhgxhTCi7CSD6Y+o8WULKvT8SSNGlxYAEtcT0I2n2xLlVOkeeQFWIaLiR1PvhR4lwjM1M2z2hXUwX3E2vvcD88XjU5DSiEy/pLqc1HTOZxnRQ9QOFnSIbq0NEAGdu+OaeRLCwAUvpllcAWtLGwMiL9sRpkxpA1jrcknr3J3/tgc0GjRqaCZBJbSW6xJvHftgb2DRFQ2MaltaP8AkT6vlgztCq8GCZdbwJEHH2OaVdnGoKFvBDbgi14MdJ9iMeYzqErSY3ryaI06D7ax/fHNflVEU61YLYHzzabTHTF0c+OhPv8AT+2OcxngyMoJGoQbTAvMbd8cxFfULc1/eCZlA2Ai47UsvqqUl11ERigLHeD+PT54z3i+eXM1qOcQhXKKSv71N1JMm0GZBDDcW6Yaucs8Moi1Cyks2kAyBA8zE9ZFo9cZ/lOalp0wBRosTJDVFLQDsApbR8yD+GOkmNQfSSR5MrHkJTcb/EL4xzFmKrSwpFu+iPnAaPwwNlq9VACS51NMkWYkwT0B7YCbihqPq0qCdlRQo7DSqiPphqy2fdKNKjmqZSmzAqGJ1FdUq3hi8BoGpgLC0kRgjKFBoTYJbkyu4ry1m10kUDB6agItuYMD2jp1xX5Cs9Oo1JwVYXIBggxIIK9Yv2xoudSuVqxWpwP9OaYBue03j/OEHjWWLVdKsDVAltlloiw9hvOF+kzktpI4m8uFQLBjrn+Rc+2WR1q+OjormkajargMBpbysR/xha4JmWpirUUr+zSWUeV41BZWwBgsAQe8xhlH2n1Vp+CXo0tCKttaVLJ08RXUGQB8O5EYWeKcWywytWll6dNalQqr1DXNVyoqEkCUFiaeo6YEFSd8PgExeyOYl8Zqk1JAInzASep3E7j1w38qcvJmcq1U1SjCstMJpBB1Lq1EzI69DtjQOGcCoZvhmVp1VOoUFCuPiUx0np3U2wicjKql6LtANVHURuyalie/mNu3thbvWG24hcah3oGXOa5RFJgKYIafiBn69PrjPuOmoK703PmVjLWufl0xqHFMzVQVAM0uosAvkAgfvDuTttthTynKgzmceXISnpNRgPMzMTZZsCYN9h2OJiY1bQvUuFFJKThtWrSpTDFGJC9iRcgd4JE++Np4xxTh1XLeYZQu9IMqhqaOrMsglpGiCdyeh32wjc95MI9CiqCnSSlCrNp1ExM/FYXnc7ycV4oVKBZK1QU1RVGhdMkaYgnTYwSO8k4bsOga4gikttCKSJQy6pVzNGualemWpIS6UwA48S0SZInT0HXo3ZvVI05haVIJJUqLW8st6nucIOe40SRVQk01cFU2JhpJiYuSb7nzEm+LTPcwpURiDIYyCGj1IPb2MEYR6keobTodOwANmV3N1PXTprVdXbVOpRBVbSB0JPrgHiGSy9DwGyrM4dSxZmBY+YrDKLIRBtHX2wLneLk1dSkwABa4NzNjuLx6xiTK6GaUADFTqA2Ii5jpYDbDGDE1rvUXzZVNzUfs94Jls5lKz16YJ8XSGJgqBTQxqBHUnCvmeAqudqJTV6+USdVXzBV8syKllLK1rTO3riryuWr0goGXQqZZXcEGGWx1A9Bt2kTi34hx40kNOrXfU4g01rVWUTPlMtceYAiP3YE4NlXSSWMHiY/0SdOCZUUwKlJaxAgmpJv1i9vliryPDUo5hjR1LRamfISSqPqWYJmxFxN7HHgpsYVHpgX1avit2vt/xiPhnHVpBqdQj9oQZXppmJ+pwkrkmH67B3cDqvNS6p5xzaY9b/nj5g38X4/5xHTYESpBB7bf4xDm83osLnoB1+WGjxPm2hw+gjfxKPnVicvFzLr9L/hjjhfLtd6Y+7qfDm5mB3ESQG6d/wAMHcY4T4ng/eCtFFbXUDTqKgbBd7juRA74cspw1aaUkp13SjTEMqgQR3mCb7zhTLlKcT3X4T0pGABxUQhwSqjE1NQYT1JERJIPYW+uK3juebw0HiLUpvqbSJDKVOmGkC83tIvvbD/n1ASKjtmC0gIW8NmUrJVWAmTAsN7YQOca1OrViktOglKnpFNS0CCxM6lB1Emb3MgycV0zHJeQzo5VCHTCOVMnTy9fXnEqXpLUoqmqHDwRddwVO20gg7Yvq+YFLZWQDYEQ237380YvPtB5fQcNy7ZffLoh1gmfDZVXeeshot1wjVeIaKEMwYghRNzpIJ6jpBxXTsvUW2qq2jvR9eehOrRqv5qvmOVLj0ZcvqJOwmLADVJkTMGJnC/muYWfRUNiN/8Atbp7Tf5H1wsZnPuWVp2i17idjv0xecHzivrLAEUzcGACp6RtJA0kk7dL47fQuFXtnnzPP/irDqMxzgUPEvMhmKwJrwGozo8xgkiCSV+IgyLgbkYbDlvGpAhBR1FWJcGShE203v07wcA808VOfyyJkaYC1CA0jSVVQAJ8wAggg72Vd8XvEsgj5R6agatGlBqb4lQBSZMRaMc3rcy5gGb6gT9vmO/h5TpnAB2NffzEDP0sw1Wp4LaFVipCtYkG5ubTIMdMfYceVeGJ93n4pYkEar9OhHaMeY51jzPWZPxXBjYpzW3vLnxMe6ziLV7491hQWYwqiST2wvc8Wo1GhM6+17htVvDqC6KlwLFZO/a8j1whZqh4UI4hkAVh1DDcH1E41dsx96c12H/xqM1DO1QpcADqoIkn0jqYxzPVHqszkEsxLtYm7Gb+v98dLpyStRhgqtpWXXAOIrSmobN+56AbkepNvlgjinG/vBLzFXc9iY6ewAH/AJdIxT8ZoaEp6YIRQrEG4aLq6n4SG1AdCL4gylFSoJqoh6hhUn/1Ug9MGX5k1mvmOdXmlKoVmLSN11Rp3JkdRJs3bFJxiprfxQTIi/cDr9SflijzGmSA2r+aDB+oB+oxdUqYVAC4Y9B3B9fbCbY+22pYTuFhRhmV5kLmkhGqCdRAUsUUEkDVYEgG/e+OeKcVyz0mWmHLmPiUDqDMifp+ePchyjmEro66FQ2LFgQsiDbfrhez2UqU6r04PkZlEgbAkA/hjoYMist8wDk3NP5Z53Wlk6NKR4iIZJtA1HTA9Le0YVl4waeaFQkaJKyLCGBUkDoBqm/qcLDsyC8gkCPbuD64ky9N2SZQLtJdF/AtPTtgSY03hC2kenmPHFOIoFJbUWEk+ZoJHX4oHYiLnvhb5d5kqUa3iBismTff3HX2xXUtVR1pu4KkgEgi8bXi8RAmemI+KUFp1NKMWETeJB9Yt2OINhRlEhjcc+P80DOEGACqhT/CWkm/ZSGA9DfphazWZCMRq12E9fcHvG09cd8OamtK5AZlJlmKgkm14IMLBg/xGYwRx7gFUp4h8JlCklwNLMOhcbFotI39d8EdlVFHEyimyV4kWURWAJq0qY/hcvPXcBD+mwPmaNPXZ0JPUAx9SoNsQcAoCvWo0nYgO6rIiQD2m0++HHmH7O1y9AVqVZ3YuESkwXU5O+mI+EXNo3xoOeJg1z7yizeWprRVhdm6hpH0jpcYF4O7s8IuqVYHeBI3JG0RP/OChwgHM5agwCMxUVYYtdmJ9gdMSBacd5rLvSRlDhaWt4CiWIJMTsNvXFl9JmV9RqRjjtTZmYwLSTb2nbAGZzZqGf3h17x37494so1BkZWUixWAbfxjcN3O3Y4j4ZrZtCUkqMQTcXtvB1DBNjzK1EDwZZJx1BqLX1fuyQbm4Ii8HY3HtimzNdvE1lWAO0zt0x1nMjUp1wlVPCeQQG2vteTbpvj7PNUquUCj9nqJAMgafiv8oH+cKBADtGTmNAtGvlLMoTV1NDaV0LMA3INup+Ha4k45/wDysU8wxTcWDb3wscNzAUFiSWXYATAt5zNrbgd9zgfiFMoQbkNfVMhvVbW9RuDi9V7Rd+mT8wOoI5EYM/mfvAZgfM0zJ3tuCTufxw35XmNXpywuVErIlTAncGx7+3qMInDcmjBWatFvham0T/tJke8e2PuL5lVkBgx6MAY+UgEdtsKdSq5aReY5jyspv2nfM/GhWrAIfJTsIPWZJH4X9Mdpm2zbU6bkGoAQGa+ylvN3BiJ6T7yDnuEiik6tUxaO97XwLkKkOXLQUIhQfMx7CNh3PbDGMDGoA4lElrm5ZbO0Tw3LrUYmm+XFP4YLeXSQF6mRuG7HCzmvsxD5NKrNWpMGCkVABI3LgbgEGAG7Tjr7HOaKYqNRemmvRqov1WPiRZ2BnVaLhvSNA5pcvk3I3BD73swP5SMLY8HYDUdzvCq2ugeBMVz/ACZUpmpo1lFggyDY2tHWcVOY4PXy+mQSKhEEDcnp7zbD9RrvWqCksKrnzQNlBA3/ACPrh7zPEKFFH8UU2ooNXQ6IuAp6MDtHWMFwZH5uZz4k4Ag3AuHmjlqNJoLIgDW/e3P4k4OPtgXh3EDVpU6gkB0DAHsRN/rgjxThBiSSTOdxIMiuhYKkeYkWGxMiYJEjb5Y9xMKpx9jMK2ZmJJE+C4A4vw8VylIv+yEtUCm7mY0Fhso6xf23we9UqJUBmFwpO/pO2I6eYNRvEakmXlY8JSrHedTMABJtYbRckm0UUpN7zSMFBPvKTnXO+DlNKeXUQigW6GwuI2t+iETLceSjTI1qS25gkk9ZMfruMMf2q1Yp0tLMGBZhBPTTFgd5tPQFsZ4MklUgIrK0CYeFnczNgRMWgWHfHV6R9GKq5/7gQlnVctOOJTqhKjKHZ6akvEEkjc9z73wHUSmlRq1PQdJjwai6iVIiRFmA7744JIphDH7OVgMGgEkiSLdxiozqrqsYO5g+nbpjOL+oGN5BYBEueNZvLVtISh4JB8xRBLGLjcKBN5In2xQ5rNTVBUQFAAggkAdyAJbuYwP4c9/rj1F7D5n+mChAIGPXCOYKhy9nYC/l8oi94JUkCexwq53KMG1WYEyZkxPfv7/oy16ppqgBgxJ/rOCMtnRU2seo9P7YUQNiJYcQzgbCeZysGy6g1klR8GhgZmRDDyneAbQDiDlngozWYWixKWYkgSYAnr3wXm61YU1FNgoEgeVZjeA+nVaTaeuKTLZo03JLMj/xXJ9ZuCD6jB0cMNoIqBxGfivI70MxSppOYWpeB5GAUgNqgnSBIhtunpilpUFp5xldTWFOoQVn4wpMAnsYExffHb8YYiDVEdgGM26gnpMX9xtipqVJYm/ud/wwSrEoGjGrj+edqaKaHgIAwQadOokybQNrCwAxe8ZyerJAgk/shaYmwwi184GFIXBFMAk9TqYz9Gj5YbcjmKlbItpIIRSp7mF9u2F8iaQvwY3jfUW+RF7g2U1HWi63pkNodgoI3J3BKjrcYuatTMOCpHgqnlYFzpSwOiG23J0km59sLlCibEMRFx9Oh3GOyHY+ZiYG8Tb3M4cO8TjDyQA3ER+/oV3U2F0QnUAO0H88G8UTRl1a4ckNIsZmZGFfhTNTq03UkNqAnc+byn3sxthg55zWgrSB+ECcAyE6wIbGgCs0o8/VmSQsnqFA/KB+GAMtnzTbUGKOLhh7dxBH198F5yrKjFQ1OTgysCu0C6+reXC8yuG1zT17aiupx7MVn6euOOWc0RVZZ/1UZT/4kg+8icU5TBeTRgw0TqHbFbLvMOutSstOD16tStTXWQJkwANhImBf5zibi3CwKklFS+yzB9YmAPQRgzlPJaKmtrxC+gntgvm2v4bwTMiQO/T8sIPlDZqXxG0N4iPBnHL2do0aniZlQyFSFBAMsSOh3gTte+PObMrlq9RGyvh0if8AUJOhOkaVMtPe0HCwvEagDeY6Tun7p+VxiBszKwEAO5a5/A+Ue8YZx4tI+YEmF5/MI9Q6QNKqEECASBBYLJgGCYG1sXHL/DVapS/70EbSdQ674XcoovI9f0cNvLlWESoDcVRB+eLzelYfD6mqaKvAqFBvESjSV5+MKAb7/XrEYNqVWd1YhVIESCZ6+kfI4XeL80Mumm4Eki4B2H4YNp8TBWSdxgIexNlSu0kemESsaRCVDJLQJJGyr2HoIuSfYOhwf75RFPMFnAMwrFYI2BKxMdjMEntjnLEVKwpMyyVLEBrlRAERtM/QHFpmOIGnVanTVSAR5rqLgGI3tPzxkZNJoyr1GpdU6K0lVEACqAFHYAQBj3xcD+Mx3Ax74h7DCTEEmIk77ScVD6Y+xD4hx9irEzJZx8CMRlu5x8rdicZMkSPtJWXpf9p/Pc4y/N2qELNrkz1322G2NS+0ZhqpzeFJ3Mb/AOMZTnsxLNHXc46uH6BDL9McPs+5b+8ZbNVXJHwqh/mksx7G1v8Adhd41ww0apDbN5lN/n88PnAKppZKmaVIkvSD6RMa/g3NvMy6z6K38WEri6VwdNQO5JmSNm/l3gEWj2xhGtyYywAxiVfhz1Edf82wVwnICtWRJhd2P8Ki5PYdvc416lyQBw05NXCM4HiVdOqW1Bm7ErbSL7YSOB8paHq060jS0MgEE6SYk76D8UDe07Yv8wpBgsI1tQlZzNwMU0NQEyDtP7p/tvhZQ6bg3w/8U4G1f/49EAEqdC99I1afnFux9DZWpcvVaFekuao1KSsw+MECJAJ2MgTfF4XGmjC51HcoRjz9UJwvKB0Ks1RmNQ/CdS2AtN109SPLaJOF3MUVYXE2sev1xqHGX8SgEFMMgAkkDSY6KOsdwI7YzzKZFRnaFJTr8WssqQNIUuJEeuAD1G12MvLi0C5FzRyh91qoqMXVqSVBMTJHm2tAYGPSMVHgmI0mfbGsfakURctVYLAdlI6EEAx6fDiXhmXpPTXwkTQQGJsAe3zxSda2NAWEFjwjLwZkmeyDU20upUx+Hp3Hth45DyMZVmBlnqEFZFlCjcfzGR/tOPOdcrTIUHysDYel59IuMF8uVimWQBvKpMWG7VI3Eblv/U4K/VY8mO6hEwtjyUDFLi/C2oOyHaJU91Jt/b5YDy7z7DfvOLXjqVKhbW8kOYO0DaPw/PHtLlt2y1OsiyFLrVcGwOoaAeux3jqMFGdaFmCdQG2h/KnCkqP4jN5aMFR/E/xAfIDUflhf5kzBbMPqPX8xvhm4Tw99SxAFNWgKD8VQ6dbXuYO+0IMBcz8Cpq1MszBqlMOQexLARa1lGBHOoyWYYgdoASn4jlNNFbzKI/tqEx+OKxaLk+UTh/y3BKZoJZQdAE7zPU9JuMR5bl2cpVzBJU02CgWAgRqLf+Qj2OM/nFF15mMmMiiYrUuBFQrVQwBsIBj1E/2wdTpAQFEYP4Jk/vtY0UrA1AhcapYHTus97zPocBZfJNU1Cp5QPKF7n36xGM6mc7yKlmhGbkvh9OrVenUYFKKtVqlTIOmLA/PcdjiHmfhlJss2ZcFnCKtMkxcuL23sdtoww/Zty+KeTzFbdTTemw7KN7wZNiY7EYpuL5w18r4dMAqaZN4uVCsvsSJjraML4yVznwKhsWJdDAe8zuipZ1RRJYwosb9p/viKnW1Gwthh4TwetTfx9N8vprKpuXIdfKALzBY/LEvGeBO2dreEEhm1hZAKhrwwtBvcdMdUuAfiKBSTVRfZTaTpB3PbpJ9B6YdzwR8nlUV9JZa4Z9NxGoLY9ov88A57gmao0D5MuBBvpRnvP7xUnr3wZzXxcDKgqSxrgANHl8qjV8wTHy7zhfK2sgLxGsK6LZtoJzmxL0CrMhBZZBIMWPT54Eq5E+EH+8Vix6aj7d5/W+JeY6bVMnRqj4lKmfRlj84wqNnKpEEnST12m03+Y+owx0zIMYDDe4HqQ2uxxUvOW+JGlmabEklXkmTdTvP66402hV8TOQD5QxY9oX4f6YzLlvhBhqhoNWVY1QxWO9hdiBeAfzjGn8slWV3UhiTFjsAAQPoZj27YV6wg0RKT9NSx5MZdQ9Mfax74EFU/q2JC89sc+4rJSR6/r5Y+xEWOPsS5KnYHUn8Me2O2PAw9cdqw7YzclTP/ALVKulUUblTf/d/g4ydRbGsfasg0odpRgPUgzH44zXgVINmKKsJDVUBHoXAx1cJ/TBhV4m25ymuWy9NFkLTpBADtIA3+c4T+DcULcRyxMjU5At3RvpeL74l+0rOlqx8OuENNdFRAesl7j2YdDv8ALCxyTnHPE8qXJN/LbTIKtsOxwBcJ0az4hxmHb0zcVJ2xj+R4678RzMm1R2KX7EwPmMbBTrbf5x+deIZdvvtSkNRIrMoA3sxgD1wPpkDhhF8TaG1TTeD14zlHVGpmYfIo23XoMH/aplyciHX4kqLHs0qRfvb6YzHgtZKValmGqk+G6sVM6rG4vvb/ADjX+dMn4uQzC7wmse6EOP8A6x88bfH23W4TNl1vqiZxTj6Miw6hQm4O/wCPTCdy1UetxHLlbsayEeytJ+gBOAhRV6oldKkEwJ6Am036bfKcXv2XUJ4kh/gR2/8AUj8zhrtjGpImsuY5OY4fbPTY5aiwHlFU6vcqdP5HCryVxUUqFRqrFaauqrvuwZo9vJPzw7fatLcOb0qIf/sP6jGe5VNPCW8s+LmgNXbw6dunXWw6f0IcKh8QU+YLFkKGxPeZeZRVqCGDAfqBbDNyUi1MurOSo1mPMD8Gll3BjzE4zSskHD9kuKZenlVompoqKoLSDBZgGMH0ssfy41mwqqUBGseTVktoNzPmqSWVXIkyZB269BHmwz/ZtmlqZfM0wSQSN+7KR/8AyMKvMGQR8hSzCNOp6iE9wLjcj+Fr73GGH7G6YFHMP1Lqs+yk/m2AviXs3A5cnqOmGZtaWglkFMgSCtiesiD0wt/aJx0LmjRFO1OmgW+w0Axt64I5i5gorVr0iKkpUZQAAQQD0M2GFrnTO+PUpV4jxaCGPVNVNvxT8cTp8Au2EN1Dq1FYU/GGVQsgAAG/cgRIO3X640KllyeEskf6lF2M3u8uDbrBH0xm2Z4VSNEVPE3UWBU3CiQBAO9sa7wmnqylFHFjRRWDTsaYBB9YtgmfGqUR5ir5CRRmMcs19GZpgBtRcKCpAMk2Kz1mN8XvG8wEzLB1am+vWFbTI1CekgTfY9QIGKCnkvB4gtKfgzCr9HEdT0w085un/UKoqrrXShUwJA0xF9xPr8sMkBmA+JaOVNiXPLlPNNkE0vWFN2LeGsXm2oGbqdmU9umPv+leGSn8AG66fWIk2Hvi25DzIfJIQCoDOoHsxI/PCRzHzPVXM19JDJrKiRtHlsR7YVOrIxQe0LhzaXsx85KrhKprNI0EdtgDq/A4Q+YOKn/rNWtdA9UgraQDa8HcROHrlemGytItH7ZNTAEW1WgTPTvOEHmPhIXjS00LuHqUipaJOrSNwAN5G2GgoUBD4mGy25YRuzrFqbJUsIsehwvc0ZAplspSKhBrbYz8QBk+pmfrgTmfjuYp5irR8gVXZRAkwGIveJ6bYsOP5rxMjkW/fa5MzdVhvnIGFUxshF+YbPlXIVqMHFXpjLafC1iFTSt51NoER1kGPUWwq84cn18nk6XiowAc3kESw3IAlSY2P9MR8M4661qZGmTVpRMkL4bjTbciYm+Hb7SuI5ivkn8U0YVlJCK0/FG5Y2vjLFsbBfJhHzrf+CPvKvhHHcmmSpCkCjLTPiyxJ1DeR8Ms0R1g9hhl4MirTsAssTAtvB26HofbGM0aP0xp/JQ/+IhO5Zv/ALf4xrqUoaotkyWgWM5Ix2oHpgVY9Md6v1OEItcKHvj7EAZcfYuS4QrjpOPmqCLziEEHqcePVjofwwOS5nn2p8XVtFFRemZY2I8yi3vhW5HyDVM7Q0iyOHJNrJ5j+QHzGG77ROGklaihvMPNBNiNIHoSdQAHocB/ZYqq+YmSQqi4vuZ9thI9u2OmrBcFjxNgiou8+sfv2Yn/APYT8iAfyxJyi88Ty240sot3C7W6E2n1xLz3lS/EXVFLM7JpAvJKqBHrjrk6i33+nYg+ZlkXJCkmfUicFZqw38SILmyFj64yWtwwPx9k2BqFj1j9mXJ/rjTmzBAwj0MkPvtPNt5fEqE3JNmBQA9I9B6YV6VSQzD2H/MGDvQiRxvhjUKxpsSSDYxEj9Ai1rY3PM09aPTbZ1KGOzDT/XGT81ZIHiQBuKj0z8m0gj6g/XGnCse1vT1xOqyaghlniYuMmRVVWMENp9mB09L74buA5B8rxmoSIRmqKDI/ekrN+se98U3NOU8LiBI+HWlQ2kDUQTPTeTfvhuzFRGq62cAa2UkAG8i+pZggKwk7aj13PnyNpG3IjOHF3FY3wIX9oytUyZprBLOu52CyxP5YouI8NCcHyyn4g4kiLF2YkmRPQC19umL/AIpnqTaWLnyn9xdR3BmP9sH+VjgDmGoHyPh0yKjEqUVQWP8AqeVdrtE2HSMK4cjAqoHvIMQ7Ou97mXcQpEMRM4veJZWhqM1SpgGNOrdFIg2sZ6+uHzkDlmMpXbMo66nIenUBUQiiNSmJ3Jv6YQ+c6c5klUCKyJoUbAaQgH/rjq6xqqBlvxfLheCUoLQa2tZtZi8SPUCfmMNH2akLw9I3LuT76o/IDFxwzIUWFHLuqto06OulkUgEA2nfcYseLUWpOZk3iT1Mb7dd/rjnZG14jXm5R4mScx5akM5mBVZqZ8QsINmVhqBA0GDe9++AuZsgoy2SdJhkqATMx4hIO3XUfpi1+02l+3RwI1U4PqVY/iJxrXIXAaf3VA6q2hVpiY30AtHzOGle1T+e0gmH5/LL95amvwmtA9iRHUdD3GNhFTubDCHzDw0Jx4oPKPFVotbyBj8rYc/FOFerb6RMtMv5nyQpcVVp8r1EqT/3MNX4g4uPtKpAZmm43al5vdXIH4EY0ThnLWXr1VqVlV6hSFUjoCdj19R64zv7V8m9LMhTqA0kpMwQQPh+Yg+owziJ9B+KhEXUCfAjLyKoXI0f5tTfVz/TGc8fyxXMV13Pin5y1vzGNP4fpSkipZVQAW6R/X+uM951pH728W1hT9RH5jC/Tv8AqtfvMqRNK4dxiiMvSQyGSkqtKnUSbXBvBJ3k++EznmhUTP5fMLTcrT0EkDcrUJt3sPxHcYL4m2hqVKnAANgJkBpDKDMBWI1X2NxtjQ6GQVqXiEKy0qOpHkN52ksV9R8M+mGjqdhkPFGG7aDGH97P/kyj7Q4+8NLhmLFolpAYK2xsBMm0XOwwTxTLKnDOGkSdQZmPQMTt6EgzBxU8/PqzGodaYP54v+M5oJw+lSCzan/tKrPb/uHTrjIyWEuYBG0WqChsxSW3+om0/wAQxpHMdAPlq4MAaGM7xFwfqMZ5wHJipmqPmX/UU36BWBP0E7Y1bmXJBMtWqpDqEYiSDaPywLqELMCPaZPMxnLfDO2NO5VoxlKQM3BP1YnGUVKxNgCTjUeVVcZOl4kagDEE/DJ0+5jF9XugkeXmjEmqLCMQip7/AEx1UI/Q/wA45kHJNY6j88fYiJAx5irkuHJsbD9d8eM2BvvFtowOas9Jxe0hIlPzbmCRTVFqPDBiioxDAGQGIG0gY+4KHE1DRNOpU+KTcdAB/TreMW71ibXj8PniTJV1RwzoXC30qQCY23tghy2gSWu5qQ828lZegaGZJcZrWrE6zp1DSAoEdyANut8KVWhXOd8dkUtGksWAAERZRfbvhw5q4lUz+lfDNBEaZLAsY6DSYAmDv0GK3L8FA9/U/wCcaXM2mj/abcgGhO/HbcQ0Xg7d74Bz5q1SurRTpofKtOZtbeB3P1xYjLxbb0x6aQg2/XecUuVlUqPeDDESw5Y5SymbWpUrIWqqQA7T5Iuum8bkdML+bzDLUZAbqxX3gkdMW/CuM1MsH8LQS0EhhNwCAbR32npgFnd6xrOR4hgyq6ACDYgXk+vWMDBYn1cTbFCo8ww8Er0aSu5zS0irVK24p2YgU6iyPKdTFmgmFAJAwr06YJMEsuokEze++HDjXGq+aQpVcaDYqq6Z9zc3xUUcsF+ED6e23phzLlDAKJkuRssA/wCnAiZJj0j8e+Lzk2gi1mLFlIHl0k69RYXQ3JYdr77RgZze1u+PSgYyb9vS+4PpgKNpNylcjb2nfEOBZrL0nlcyKTMxqhiGBvAqMQTpLiCygxfphdzHI1bOA1kKIqLCzPmIkwI2vAk/0w1ZziGZrp4dTMN4ZsUCqJA/mjVf3vi6yPFaFGgEINhcBWJm5Mxb54O2cF9QjnTojN6uImioysrSVqKZneGi8b4s89zRXrIEdhAgwBFxsTf8vTANDh7A6muSZv7/AJ4KFEdIwtZGwirbEgSvq8lHPw7VSiqCqgLJmZJMnbbB1XidfLs1MVKlM2nQQNRixgg7/rbBHDM793qaxJBEFJsfX3/vg3McXBrUqyUV1UzIDEX9LDbrJ2gRggewBfEcIxNhFbET7iv2Z06dIZurWqnNBg7MzDTt8GmO1pmbTtbC598J7nDVzBzVUztLwWopRUkEnxNRsQbeUR2n3wv/AHGOnz9Mb6hlcioi58QShm3SqtRCQ6m3zEG3UEGIw20OW6PFBSqZ6pqcKwWmvknU1iSDqJGk22nfpiiFK3r7YJ4Pm2y9YVacBoIIaSCDFiPkLjtiYcug7yK1HeBcbyLZSqaQLaQJQnqu31Gx/wA4npfZoudpDMVK7oSsLpAIEG2qRc6jsCI98Hcf45VzYValOgoBkFQ2qfQk7H26YsH5jKUVRHdQFgKKaRt/EW7+mA5X0teOGxIpbc1Ep6ZDHUBrFmP5/KcS0q7BCgJCncAmDO8jbE2Wy/8AFJJ3Pc9cTmgemJrYbXAMb4nnB+TqGbqFswrsipACEC+9wDJ36YsOP8pr5KQ1CnVBFNpkaghKb3BkQQd5xXZbLsja0LU2HVT9JGxHocXr8aaoIqCo5MSPFhSRedOkxfAsmR9q9o6Oy1UarzM14fyvXpmnmDT0pqB1EACPQTJ943w68KzzFtCkMHJGhrggi4I7EYLzeeruAAlDQR+01atRHWCBC/3wEmX0gC5I2i36OHM2UMQRFnO+0oD9nTsxUVPBYn4HBAi+zASR06++GyjweslNAwUkKA2k9QIttPfH2T4rUpkzFSb/ALTzQdpE7H23gYNy/EKxqa2qyItT0KFHtF59Zxt8iZF3ksNAFHff8cdk23wwTSrGH0q3Tp9D/Q4gz3AWpwQusRNh0/H64WbHtY4mdMpo/V8e4INBe2PsD0mSpFUo2jb9fjjwZe3f/OOxSk774lKdPXGJVXAmpk2A/X1x0lEIbzicDzfr1x49IETiXJUj36x7f848TLyRB/RxJSQRYAT/AEtj6Ov6tiSqkT5eL7/T++IQLnv72wQxx8bj6fni5K8SAUvWD+px41Ag29/11wUWgxAsMdEWn5Y1KqV7UDJvEYkp0bXP54KI/p+vxxw/b9fq+JJUHalfv9Tjh0/L1wTRXUe2JQk9f1MYklQJU7z/AFwZ4QKzN+0Y8qKAY/W+It59sXLG0+X2+h/UfLHC6egg7SYP54nNbp6f1x69Lbb6DEBl3ACu8Ymptb2OC3yygTvbHgQTAEX/AF+WJKgeiNxPtiRUBNlPtgsJ1x2qidsSSDgdP+MeBADYY7VQT88dsgEQMXckGNG+wI/UY9dCP4fwnBtOpY4+qUBivaXVyval1F8doJ3EYsTlxpwJUscSQipwtHvjo0Ov0xMhtucSZZJkbWnElVBzl5nHi5c+/v8A4xPmUjYnEdO9j+rYoy5GaQHb6458MHriWne+JzTG0W/viVLkCgR1/tizyXFWS12A/VvTFUwja2PmqEdemLV9Jkuo108zQcS6+brIvj3CymbbH2GO7N6h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8" descr="data:image/jpeg;base64,/9j/4AAQSkZJRgABAQAAAQABAAD/2wCEAAkGBhQSERUUExQUExUWGCAaFxgYGBwbHhwbHRodGx0cGB0eHCYfIBskIBocIC8iIygqLCwsHB4xNTAqNSYrLCkBCQoKDgwOGg8PGiwkHyUsLCwvLCksKS0sLCwsLCwsLCwsLCwsLCwsLCwsLCwsLCwsLCwsLCwsLCwsLCwpLCwsLP/AABEIAK0BJAMBIgACEQEDEQH/xAAcAAACAwEBAQEAAAAAAAAAAAAEBgMFBwIBAAj/xAA/EAACAQIEBAQDBQcDBAIDAAABAhEDIQAEEjEFBkFREyJhcTKBkQcUobHwI0JSYsHR4TOC8RVykqIkshZTwv/EABsBAAIDAQEBAAAAAAAAAAAAAAMEAAECBQYH/8QALxEAAgIBAwMDAgUEAwAAAAAAAQIAEQMSITEEE1EiQWEykQUUI8HwQnGBsaHR4f/aAAwDAQACEQMRAD8Aa+WspmKObprXrGoGB0lS5UOF1FW1Mek9Nxgv7Q+ZK2Wq5MUWgVKoWrYmzOii/SZYYVOF8wVi0ksokuCjKTJY6iu+6mTgfi/EVDl6njOTBBqEEakIKtp2DKQDYX6ziWDLVSY/c6+KfDahUqiNYYUiCTpE2U7sCCMD8s5+tQpV6mbaqdOkhXidLWBA9WkfLrhSynHmNTxNTo51My6NixIkKAUAIibzYnBlXP16cnWVp1lBDVRI2BCzoMCYiLRvtiHxCLjB3uaOldvvBBY6Y+G28D54PWqD1Bxk1XjL12SstaGYCNS7C52EDdQJjcdZx994rhjSNb9kaSguCNQAY1AJADahJBMEXG9xjKir3mSL9ppPHK5WlqVVdgQVDNpBN9zBgX39sD8JrNWSatJKbAkQjaxH/dA+mM9zfFatWkgJ1JT1JTIUNIgCHJUXIA7dcfZDPVlpPSy706YIYm8kEjSzIQREnbVPpti9QHMnbJFiN3MfBETLsaQCMTusz1vv6n64yTi7ZulUYorkh5B0ybi7A7z64dBzBXqU0RqzOugFyyKpVrC4KhjF5MdOk4XeKcMNUk1ArBmBU+a63AC6d3mbHTuLDGxXmX2X8QHmviNWkaJ1OhbL0naCRLNIYmCJMxgjiebzBy+T8PUwr0i1WFkMdQAL33iO/wCGLRspTfwldCz6BTp6jo0Kp0wwPfYEjeJx3nuGipV01BpbLp+yAEDzEaUEEKSSOv1GMa7bTJ2veRcp0axqIXJCMzeIDaYXyyOvz7YeuMZtUCmnSSsIltNfw4BFiCB5lP8AQ+uE5UFAOIbxEmSKgYMCuyrchvLE/I4+o1KeaozVYUnSdKswVgmmwA03YEsbXHzGLAN3cvJiIAE0dsjSWnrFhKsSxJjzDucL3MfFM5Trt4NQml5SsUwwAYdDpvt+OFepn69WkdNR3RxoZvL5kVpYKJst41ATcXwdwrj1daYSlUWmlAaitQFpFxpBgEQSDfbrtjW0hwkC+Y3Zji+Yo8PSqR4tdtMggL8TQRtAgfli1o501MtrQjWacyIMNpnb36YzzNcaqZpX8UqmpRoYFkOoEWUhjptJ22HrGOf+pVqNIIhpNqbxF0EjUbbszXEKt1gGx64zQvmUMbNsBJOWOec9mMxQR6bLTqPDN4UAaV1NPboJPfDZxLmdqOeFEqPBFJXd9yC7MiKBEkllwtZLmTNU6CJpiIGqSTa5BJJGqZ9xviE1zXrmu7KtSmIKmGEIS0Ra8tYGDaOkmm+JpMZO5jXzhxLM0zT+7MJOrWPD17RBtteRiblfOZh6NVswQWDEKNGmAoF46yT+GFbhHMDLVdgVVmdmIYk6tcHyAeX1+Z+XVLjdYZpmdvIyQG/dWYZgVLTNitrC0esJ9pS4TyY+8OqsyAsQTPQR+GM9zHM/EBnDl1NvMQ/gyNKvpAJn4iL4kq8yVkKomoqssKhKjUu8kRIuBa8jrvAZ5gqppWm9VbhpJBXSo0hFb+M7y0qRPpiksCjzLfEeRGrm3mmplKmSponi/eKvhsewlAWsD/ET02xc8W4Fl68NXpLU0ggTNhuevpjN6jFXCeIqBZd2loLyD5YUEMdRW9jpPbBXF+M1wi6Ku5ZpIUAhje9wVgTFiNRg2xexl9k0K5jrx3h9J6C/sEr+HHhozaQLRvePL+WFvOcAYUlqBUojVakhLaZgWawsUmw3JxS1eJtWp1Hq3UlYVLMxVIBMAhdMzE3EE74Ho12BdSyqCiraNJKlmGnylVI1Fie59hiWBMjp2b6ortxHN1FI8UqFkx8M3NgAbk3/AOTe25RFatUZKjSqpbygdQN+tsXGU8CpUTUkoCaZRZY65/1NSm6GyzAkrJxJwk+CpfTBLlCyKfICoILh+gPTr3wE5CH0mb/LrRIABjDS5eVcv4rik4Cz4dRJUsPLczfawjeMW3LvhPliPDoKrEh1pqAhJgXB3JBAO97YTq+ezbxQfXoN0gim0zMtCmIi03JPtgSrxFqYSizAgEHSWQ6wTJCsokGQrGbk/iYG5nsECgR95o/DKeVpFhRWjTP72gKtgTcxFrmDtifPZFNDNpEhSdhuBOMrqZlT4iqGpO+oOvW3nIW02jciYBnpiwy/G81oceOzEgOf2baYcDyklbD1sL4ntNNiANA/eR8pcyl6mdXMNSfwii0AKYUuzK7afKJJOke1zganzLmqq1KqjL0dJ0mmyayCu8FiO5ne4Ax1RyVOsw8OgUJKhxok2E02YhlJYy1xA2N4wBxDIGlWWkASTsAVA2JgBj11TuRvebY0CK3EGMDO2xhVPjGZqyRXoJpOkjQvxLZiLjyzMb2i5x5gTL1WpAqopG8mRF/YGO2PsTUJo4Xvj+feUNHPEHyrUX0KNsbdj0t3xZ5TjVZoClywvZI/AwDci22GFUGnr/5N3xzmKIbTKk+YHewIBgm972+eBbzCVfq4gOTzleoXSoHbQTKwq6N9bGSCIBMjoMRZCs7hkR5oE6gGLruBpZJERA+IHvGLepSLsS58RiBJYC9tN/WLHHlXIrpUCABuOnQwBtHS2Nlj7S8TAWDt/P7yHwUeiaaDQ9Ia3dXUgAkREEGTcGYv6YGyv+sDUM3aJeCFiZCqDMFRYiN/SYhm8trMVVV+yyJ69rn3xbZ1qPhKr+chtWkqDZ1AkeSYnpNhjO9wwyKvG9+Z3SyVF6bVRWc+IgqAB/KzgWC6h/LEWvOAKORZaeoCTJ0lj+91BcggkATAP7onpiwFGnTKKNdNhdQmkBb/ABLCkz5tx9cDnLeITqJhiWhWtMQWEwZMkyb7bYthYlJk0XtW8Dy+sOjA3FN1UNqRRdSWVxALdNIiZPpgysFTw18RkcjxNWkOQG8xMAxpgA/xDqdpgfl2lUpI9TN1KRZdSprQALM3BEta5JtgShSVHKeIcwrpqU2MQ0MQRIJuv44EDZhaIG/vGLgfCkfWao1PTYaWHUbgqf4TAt1gYB5gqpRdvEqm+mAFGxMyCRMgW32+uLzlmkAtQdLbgT38xFzcnfphX5oZlz1Umgag8OmKcAE+bVJE7CRHyGElB/MEfE1qFWIK/FsoaSrTqFyZNV3B1KJuAJvMjaZx7Tdi7eGhL6bMVLsigeZoB0y3vMHFETUGZRlpaHSqFKsEBKv5COg+trzOG+jQQFFYsukFQqBhczY6gDMQZMjt0x1xVbRZsj8NvvBvvwrZZlCNRAvT0tKwP3BJMNJbpp98QV+HhSR4xXUvmUQLGPLdgYt84wRW4KokrKGBfcCIPW1++FriNZGDHwh5yNRKlttoYtbr0xkt6oShpAW/m42ZDOsFq6S8s2nUNhO+pJk6pIA9bYkz/DdFOp4gIkaoMMTAFgkypkR7C/TAHKuWRQtadRKnQgbTony3JgliRIA9MFZvh9IqwzFSqWRgdLEXPwkyDbvHc+sDQoQRbY77wHhfEDUQSagUnzgGFAa3n0ibQbHex3nHdCqA/h/EVYjS4HxRAgmDIvY7DF0c6jgortUBXSbaSNJnrcz5oC7+gwIcqApWajCZ1hgGABawLCOtz3xNrlrk2swRc2VZitJgGJVTEqBJJBEjUCTtJgAdLY+zGeqlUVTqbWuuUhyNOkhdwFJIsO3fcmllDPiguCR5UL7nuvRQe8Xg4Cr5uqXQOoXq0VgxUg2DiJBtNsYbILqFRSRqP+4fSzC+Zg1VWoghmXVrZYPwlrIbE6WA3bfFVTUJUemXZ6bQWLEVDvOokerCTYbXxcnKUlhkVmTeq2oebYwGKid+ovAHvHT4VCMV8pbQpDsB5GvA2OqYMdt976BraUK5A2g/Dy1fMDLhhT/Z6naJJUGQFUsQBIEQYAnvj3j3CHpK5auKgEM0iNjEnSd77dcEZPg9NCwOlmKmYcnysRCkzqW429THbAi5SkHKiiq6U06mLDywSd+/Yz+WAF94UC9xt+0g8QPYEs4HkRVbSYHnI8wgeUH29RiRAy1aZpVkaTbWsBbwQ2oaZM7TcdrYkzOQootN2IDMBs4BUMOgmZ0iL/M74n4hlaYLOQ2nVCkVATEXFgDa4+XXfBrsTBejsT/uBV+YkpVCVNOmxM+RZ9ZK3G+3/GGf77QzWTqmjD6VBZDIIZb6WVhaYN4IOFTI8vUaYPiUHfxKhFPSC2ldhrYMLnecHcqKlOszUEqaDFJ1fUB8Y815FvNfHO6oBha8iapvqg9F2zCuzVFosB5fFqqdUzq1FrXgm1pN+kz185SI1OxqOCSUdAPhUhdEHzPANgR0nufanD0YtT8q01qSx82oqWLSD0kWgyNsdV+OtXJ1kBWaQXdtrkElRAgGPw9nasWJnVvv+0q87k9YZ6bBV0h51Q+oiYgBhMySttIveMGZTjYdSUVvMAgChl0pohtStMiF8u34jHS0xGpaSCqsgVGllIJ20dDHUzMdMcoogU30rHwmHi83kMYE26bnGmbxKUqfrFwHPEKwp03NSixhVuJJF5sex6kC8+kmUH7VFTxCSFswC6iBpIUs2yyYneMGUqNMaS6AjcgM8eVhqZL3a2xIjbHuYdNYZACpLASpBAIgdexjfeeuMbncxg5VS9P7TjM8CDsSuh1kgE1NJidoC9O8Xx9iSuauttEXMmfNcgHfV2Itj7F6ovVyFOJE2CA/7x+WnFnRRmompFMAXINQdCf5d4veLYX0oqE1eTUQTM32+uJqNLTTciNgZifSdt4OCkL7Cc8Ew2pxAhj5VaOquCD1kHTtgXjlRmy4CLOuqEbQ4JglA0WF7/KMS00+FQiOWIFhczaABvvizbLFAFfwUKn4TVVdI/8AKQb9MYcge0LjFmD5teHojquULrTYU2iixuZ6k6ibfEL7dxgHhtNhSNOqAwSoVUO4nTq8moG/wkGf84n45x+H89d1IbYB7iBBUghSPXBuRompSNQPQBKydZJIJGohgL4VDaRZjmRQRtBmqqKlxTDBgiw4lvNusLBjffrg2kAKZfxaAPRTUiQJ2GkiTt698KfEubxTpKtMI1QqG1IPKPMwIIJOloCkAz+WKZ+MVaoQAtckgANcgXjSvTrfpthwANF1U0bmiZ3OoaU06akhNIbQGIWAIYzO1rflityZSrVWVRBT/dELuBqEAdQJMdAe2Eypx56SeG1PxE/duUZbzExdZMwRad+mK7/rh1hgvh6RA8zDfcs2m/aOxO84GMLK24jHdBSgd5tPL+b1O5gBSSAA09jbrAmxO+/XFR9obrCG2tIJvfTLA236k7WgYzmvzvUVNKMFBN9DbiAI37AYsH8SpS8wWQJFQZimWG56HaLRefnjI6TVl7lwRyaVkHLecptnEBgJDBixsoCkkzom0EzpOHWlmQDOrSi7eeQVk3BA2G94OM94dwerUqAE+VplgFiAJ82kAnbY/jj7jldqWujrmYB0kgGb7GDt0wbSRsZa+o2DtHLN8WQUwy0w5KkHW7RN5JQKAZt1I9MKvFs6rHyVFCzOkqAwnpABj/aY7YL4LTRaS1HDX2KhfnqYzB+Rx5m83TdrJMfzAn8BH4Y0UDb8GFvQd95zkuKuQF1HQICgx0FzF97mMX+S5jBIpWUkRqjSN7zA/UYqX4gn3cpoKlvKGIB3O+rTvEiJ+vQH/wDB8yU8UEkG4GqD8hO2MmgKYytYP0rvNQyOQrotN2ZdAIcA6mbUTa2mZIPfriDiFbL5V4q+LLAvT0sPMSRKFYtBjqcZ/R5pzWVyzUaxYzZGM6lW4Kj0k6pn02tg/jXHqGbzemi+uklIKsz5oOx1fvECZPU+mCKljaKs4LgMKlwOOUnQpSRkanBAd2cxJkAT0MEwLSD1xV5LmFVzLPWWpUQb6WEliYUgkwYk23/HFfmMpRg3qgjbUASD2Dhgw+YOAsnkEaoPEckdy0ke0yJ6bYAcNNdx6wVoS24/z5Up1ScuGpUjZC15BAkTsDI29MQ8ucy5ivVJY1GVfM6pEk7D9emFrmhlUuik6Z69foImcMvIWWRKS1QCPE8rowJAZZAZSbFWB26EEYPtU4/Xu+PCxTmozVebBAU0av8ANKgAnvY7z+hipy/F3q1beIRMDWZA9IF8NdRUcSBB9P8AjFY+WIm/tJbGO2CbnlU/EcuPH2wdj/DvBc/xZ0EGHPRtAI328wn5D0x5luKUmX9tThbjyKCLxJIPlm3SMLvOeaZKLG87CI64ouB8UrNT0qjVV/e8rN17D9dsbC2aJnV/DsTOTmxsQt7C/aaFm+PIF10S5Rh5Wc6SD/tPy3HUY84HzglB6aOniVKrQpLQNWy3Mx5rzbffCFmBmaZ0LqAc/CUMA9SA157x874ssplRSqUczXceGhk2JYEgqpKgbAxt64U7BXKFbi56bLnvCdHNTUOK8FFKmJEtBYqsm1u5lgIjSQYkHphKzfMdIBlgNEX8s9rf4wx8oc+LnM5mT8VOlUDZctYhHXQYBuJKhvSTjNOYOHF85mBQBKl2I09EJJAHQzO2GHoGLdMuRgVFkj7x4y+jwi/jo9pI8xhgxhTCi7CSD6Y+o8WULKvT8SSNGlxYAEtcT0I2n2xLlVOkeeQFWIaLiR1PvhR4lwjM1M2z2hXUwX3E2vvcD88XjU5DSiEy/pLqc1HTOZxnRQ9QOFnSIbq0NEAGdu+OaeRLCwAUvpllcAWtLGwMiL9sRpkxpA1jrcknr3J3/tgc0GjRqaCZBJbSW6xJvHftgb2DRFQ2MaltaP8AkT6vlgztCq8GCZdbwJEHH2OaVdnGoKFvBDbgi14MdJ9iMeYzqErSY3ryaI06D7ax/fHNflVEU61YLYHzzabTHTF0c+OhPv8AT+2OcxngyMoJGoQbTAvMbd8cxFfULc1/eCZlA2Ai47UsvqqUl11ERigLHeD+PT54z3i+eXM1qOcQhXKKSv71N1JMm0GZBDDcW6Yaucs8Moi1Cyks2kAyBA8zE9ZFo9cZ/lOalp0wBRosTJDVFLQDsApbR8yD+GOkmNQfSSR5MrHkJTcb/EL4xzFmKrSwpFu+iPnAaPwwNlq9VACS51NMkWYkwT0B7YCbihqPq0qCdlRQo7DSqiPphqy2fdKNKjmqZSmzAqGJ1FdUq3hi8BoGpgLC0kRgjKFBoTYJbkyu4ry1m10kUDB6agItuYMD2jp1xX5Cs9Oo1JwVYXIBggxIIK9Yv2xoudSuVqxWpwP9OaYBue03j/OEHjWWLVdKsDVAltlloiw9hvOF+kzktpI4m8uFQLBjrn+Rc+2WR1q+OjormkajargMBpbysR/xha4JmWpirUUr+zSWUeV41BZWwBgsAQe8xhlH2n1Vp+CXo0tCKttaVLJ08RXUGQB8O5EYWeKcWywytWll6dNalQqr1DXNVyoqEkCUFiaeo6YEFSd8PgExeyOYl8Zqk1JAInzASep3E7j1w38qcvJmcq1U1SjCstMJpBB1Lq1EzI69DtjQOGcCoZvhmVp1VOoUFCuPiUx0np3U2wicjKql6LtANVHURuyalie/mNu3thbvWG24hcah3oGXOa5RFJgKYIafiBn69PrjPuOmoK703PmVjLWufl0xqHFMzVQVAM0uosAvkAgfvDuTttthTynKgzmceXISnpNRgPMzMTZZsCYN9h2OJiY1bQvUuFFJKThtWrSpTDFGJC9iRcgd4JE++Np4xxTh1XLeYZQu9IMqhqaOrMsglpGiCdyeh32wjc95MI9CiqCnSSlCrNp1ExM/FYXnc7ycV4oVKBZK1QU1RVGhdMkaYgnTYwSO8k4bsOga4gikttCKSJQy6pVzNGualemWpIS6UwA48S0SZInT0HXo3ZvVI05haVIJJUqLW8st6nucIOe40SRVQk01cFU2JhpJiYuSb7nzEm+LTPcwpURiDIYyCGj1IPb2MEYR6keobTodOwANmV3N1PXTprVdXbVOpRBVbSB0JPrgHiGSy9DwGyrM4dSxZmBY+YrDKLIRBtHX2wLneLk1dSkwABa4NzNjuLx6xiTK6GaUADFTqA2Ii5jpYDbDGDE1rvUXzZVNzUfs94Jls5lKz16YJ8XSGJgqBTQxqBHUnCvmeAqudqJTV6+USdVXzBV8syKllLK1rTO3riryuWr0goGXQqZZXcEGGWx1A9Bt2kTi34hx40kNOrXfU4g01rVWUTPlMtceYAiP3YE4NlXSSWMHiY/0SdOCZUUwKlJaxAgmpJv1i9vliryPDUo5hjR1LRamfISSqPqWYJmxFxN7HHgpsYVHpgX1avit2vt/xiPhnHVpBqdQj9oQZXppmJ+pwkrkmH67B3cDqvNS6p5xzaY9b/nj5g38X4/5xHTYESpBB7bf4xDm83osLnoB1+WGjxPm2hw+gjfxKPnVicvFzLr9L/hjjhfLtd6Y+7qfDm5mB3ESQG6d/wAMHcY4T4ng/eCtFFbXUDTqKgbBd7juRA74cspw1aaUkp13SjTEMqgQR3mCb7zhTLlKcT3X4T0pGABxUQhwSqjE1NQYT1JERJIPYW+uK3juebw0HiLUpvqbSJDKVOmGkC83tIvvbD/n1ASKjtmC0gIW8NmUrJVWAmTAsN7YQOca1OrViktOglKnpFNS0CCxM6lB1Emb3MgycV0zHJeQzo5VCHTCOVMnTy9fXnEqXpLUoqmqHDwRddwVO20gg7Yvq+YFLZWQDYEQ237380YvPtB5fQcNy7ZffLoh1gmfDZVXeeshot1wjVeIaKEMwYghRNzpIJ6jpBxXTsvUW2qq2jvR9eehOrRqv5qvmOVLj0ZcvqJOwmLADVJkTMGJnC/muYWfRUNiN/8Atbp7Tf5H1wsZnPuWVp2i17idjv0xecHzivrLAEUzcGACp6RtJA0kk7dL47fQuFXtnnzPP/irDqMxzgUPEvMhmKwJrwGozo8xgkiCSV+IgyLgbkYbDlvGpAhBR1FWJcGShE203v07wcA808VOfyyJkaYC1CA0jSVVQAJ8wAggg72Vd8XvEsgj5R6agatGlBqb4lQBSZMRaMc3rcy5gGb6gT9vmO/h5TpnAB2NffzEDP0sw1Wp4LaFVipCtYkG5ubTIMdMfYceVeGJ93n4pYkEar9OhHaMeY51jzPWZPxXBjYpzW3vLnxMe6ziLV7491hQWYwqiST2wvc8Wo1GhM6+17htVvDqC6KlwLFZO/a8j1whZqh4UI4hkAVh1DDcH1E41dsx96c12H/xqM1DO1QpcADqoIkn0jqYxzPVHqszkEsxLtYm7Gb+v98dLpyStRhgqtpWXXAOIrSmobN+56AbkepNvlgjinG/vBLzFXc9iY6ewAH/AJdIxT8ZoaEp6YIRQrEG4aLq6n4SG1AdCL4gylFSoJqoh6hhUn/1Ug9MGX5k1mvmOdXmlKoVmLSN11Rp3JkdRJs3bFJxiprfxQTIi/cDr9SflijzGmSA2r+aDB+oB+oxdUqYVAC4Y9B3B9fbCbY+22pYTuFhRhmV5kLmkhGqCdRAUsUUEkDVYEgG/e+OeKcVyz0mWmHLmPiUDqDMifp+ePchyjmEro66FQ2LFgQsiDbfrhez2UqU6r04PkZlEgbAkA/hjoYMist8wDk3NP5Z53Wlk6NKR4iIZJtA1HTA9Le0YVl4waeaFQkaJKyLCGBUkDoBqm/qcLDsyC8gkCPbuD64ky9N2SZQLtJdF/AtPTtgSY03hC2kenmPHFOIoFJbUWEk+ZoJHX4oHYiLnvhb5d5kqUa3iBismTff3HX2xXUtVR1pu4KkgEgi8bXi8RAmemI+KUFp1NKMWETeJB9Yt2OINhRlEhjcc+P80DOEGACqhT/CWkm/ZSGA9DfphazWZCMRq12E9fcHvG09cd8OamtK5AZlJlmKgkm14IMLBg/xGYwRx7gFUp4h8JlCklwNLMOhcbFotI39d8EdlVFHEyimyV4kWURWAJq0qY/hcvPXcBD+mwPmaNPXZ0JPUAx9SoNsQcAoCvWo0nYgO6rIiQD2m0++HHmH7O1y9AVqVZ3YuESkwXU5O+mI+EXNo3xoOeJg1z7yizeWprRVhdm6hpH0jpcYF4O7s8IuqVYHeBI3JG0RP/OChwgHM5agwCMxUVYYtdmJ9gdMSBacd5rLvSRlDhaWt4CiWIJMTsNvXFl9JmV9RqRjjtTZmYwLSTb2nbAGZzZqGf3h17x37494so1BkZWUixWAbfxjcN3O3Y4j4ZrZtCUkqMQTcXtvB1DBNjzK1EDwZZJx1BqLX1fuyQbm4Ii8HY3HtimzNdvE1lWAO0zt0x1nMjUp1wlVPCeQQG2vteTbpvj7PNUquUCj9nqJAMgafiv8oH+cKBADtGTmNAtGvlLMoTV1NDaV0LMA3INup+Ha4k45/wDysU8wxTcWDb3wscNzAUFiSWXYATAt5zNrbgd9zgfiFMoQbkNfVMhvVbW9RuDi9V7Rd+mT8wOoI5EYM/mfvAZgfM0zJ3tuCTufxw35XmNXpywuVErIlTAncGx7+3qMInDcmjBWatFvham0T/tJke8e2PuL5lVkBgx6MAY+UgEdtsKdSq5aReY5jyspv2nfM/GhWrAIfJTsIPWZJH4X9Mdpm2zbU6bkGoAQGa+ylvN3BiJ6T7yDnuEiik6tUxaO97XwLkKkOXLQUIhQfMx7CNh3PbDGMDGoA4lElrm5ZbO0Tw3LrUYmm+XFP4YLeXSQF6mRuG7HCzmvsxD5NKrNWpMGCkVABI3LgbgEGAG7Tjr7HOaKYqNRemmvRqov1WPiRZ2BnVaLhvSNA5pcvk3I3BD73swP5SMLY8HYDUdzvCq2ugeBMVz/ACZUpmpo1lFggyDY2tHWcVOY4PXy+mQSKhEEDcnp7zbD9RrvWqCksKrnzQNlBA3/ACPrh7zPEKFFH8UU2ooNXQ6IuAp6MDtHWMFwZH5uZz4k4Ag3AuHmjlqNJoLIgDW/e3P4k4OPtgXh3EDVpU6gkB0DAHsRN/rgjxThBiSSTOdxIMiuhYKkeYkWGxMiYJEjb5Y9xMKpx9jMK2ZmJJE+C4A4vw8VylIv+yEtUCm7mY0Fhso6xf23we9UqJUBmFwpO/pO2I6eYNRvEakmXlY8JSrHedTMABJtYbRckm0UUpN7zSMFBPvKTnXO+DlNKeXUQigW6GwuI2t+iETLceSjTI1qS25gkk9ZMfruMMf2q1Yp0tLMGBZhBPTTFgd5tPQFsZ4MklUgIrK0CYeFnczNgRMWgWHfHV6R9GKq5/7gQlnVctOOJTqhKjKHZ6akvEEkjc9z73wHUSmlRq1PQdJjwai6iVIiRFmA7744JIphDH7OVgMGgEkiSLdxiozqrqsYO5g+nbpjOL+oGN5BYBEueNZvLVtISh4JB8xRBLGLjcKBN5In2xQ5rNTVBUQFAAggkAdyAJbuYwP4c9/rj1F7D5n+mChAIGPXCOYKhy9nYC/l8oi94JUkCexwq53KMG1WYEyZkxPfv7/oy16ppqgBgxJ/rOCMtnRU2seo9P7YUQNiJYcQzgbCeZysGy6g1klR8GhgZmRDDyneAbQDiDlngozWYWixKWYkgSYAnr3wXm61YU1FNgoEgeVZjeA+nVaTaeuKTLZo03JLMj/xXJ9ZuCD6jB0cMNoIqBxGfivI70MxSppOYWpeB5GAUgNqgnSBIhtunpilpUFp5xldTWFOoQVn4wpMAnsYExffHb8YYiDVEdgGM26gnpMX9xtipqVJYm/ud/wwSrEoGjGrj+edqaKaHgIAwQadOokybQNrCwAxe8ZyerJAgk/shaYmwwi184GFIXBFMAk9TqYz9Gj5YbcjmKlbItpIIRSp7mF9u2F8iaQvwY3jfUW+RF7g2U1HWi63pkNodgoI3J3BKjrcYuatTMOCpHgqnlYFzpSwOiG23J0km59sLlCibEMRFx9Oh3GOyHY+ZiYG8Tb3M4cO8TjDyQA3ER+/oV3U2F0QnUAO0H88G8UTRl1a4ckNIsZmZGFfhTNTq03UkNqAnc+byn3sxthg55zWgrSB+ECcAyE6wIbGgCs0o8/VmSQsnqFA/KB+GAMtnzTbUGKOLhh7dxBH198F5yrKjFQ1OTgysCu0C6+reXC8yuG1zT17aiupx7MVn6euOOWc0RVZZ/1UZT/4kg+8icU5TBeTRgw0TqHbFbLvMOutSstOD16tStTXWQJkwANhImBf5zibi3CwKklFS+yzB9YmAPQRgzlPJaKmtrxC+gntgvm2v4bwTMiQO/T8sIPlDZqXxG0N4iPBnHL2do0aniZlQyFSFBAMsSOh3gTte+PObMrlq9RGyvh0if8AUJOhOkaVMtPe0HCwvEagDeY6Tun7p+VxiBszKwEAO5a5/A+Ue8YZx4tI+YEmF5/MI9Q6QNKqEECASBBYLJgGCYG1sXHL/DVapS/70EbSdQ674XcoovI9f0cNvLlWESoDcVRB+eLzelYfD6mqaKvAqFBvESjSV5+MKAb7/XrEYNqVWd1YhVIESCZ6+kfI4XeL80Mumm4Eki4B2H4YNp8TBWSdxgIexNlSu0kemESsaRCVDJLQJJGyr2HoIuSfYOhwf75RFPMFnAMwrFYI2BKxMdjMEntjnLEVKwpMyyVLEBrlRAERtM/QHFpmOIGnVanTVSAR5rqLgGI3tPzxkZNJoyr1GpdU6K0lVEACqAFHYAQBj3xcD+Mx3Ax74h7DCTEEmIk77ScVD6Y+xD4hx9irEzJZx8CMRlu5x8rdicZMkSPtJWXpf9p/Pc4y/N2qELNrkz1322G2NS+0ZhqpzeFJ3Mb/AOMZTnsxLNHXc46uH6BDL9McPs+5b+8ZbNVXJHwqh/mksx7G1v8Adhd41ww0apDbN5lN/n88PnAKppZKmaVIkvSD6RMa/g3NvMy6z6K38WEri6VwdNQO5JmSNm/l3gEWj2xhGtyYywAxiVfhz1Edf82wVwnICtWRJhd2P8Ki5PYdvc416lyQBw05NXCM4HiVdOqW1Bm7ErbSL7YSOB8paHq060jS0MgEE6SYk76D8UDe07Yv8wpBgsI1tQlZzNwMU0NQEyDtP7p/tvhZQ6bg3w/8U4G1f/49EAEqdC99I1afnFux9DZWpcvVaFekuao1KSsw+MECJAJ2MgTfF4XGmjC51HcoRjz9UJwvKB0Ks1RmNQ/CdS2AtN109SPLaJOF3MUVYXE2sev1xqHGX8SgEFMMgAkkDSY6KOsdwI7YzzKZFRnaFJTr8WssqQNIUuJEeuAD1G12MvLi0C5FzRyh91qoqMXVqSVBMTJHm2tAYGPSMVHgmI0mfbGsfakURctVYLAdlI6EEAx6fDiXhmXpPTXwkTQQGJsAe3zxSda2NAWEFjwjLwZkmeyDU20upUx+Hp3Hth45DyMZVmBlnqEFZFlCjcfzGR/tOPOdcrTIUHysDYel59IuMF8uVimWQBvKpMWG7VI3Eblv/U4K/VY8mO6hEwtjyUDFLi/C2oOyHaJU91Jt/b5YDy7z7DfvOLXjqVKhbW8kOYO0DaPw/PHtLlt2y1OsiyFLrVcGwOoaAeux3jqMFGdaFmCdQG2h/KnCkqP4jN5aMFR/E/xAfIDUflhf5kzBbMPqPX8xvhm4Tw99SxAFNWgKD8VQ6dbXuYO+0IMBcz8Cpq1MszBqlMOQexLARa1lGBHOoyWYYgdoASn4jlNNFbzKI/tqEx+OKxaLk+UTh/y3BKZoJZQdAE7zPU9JuMR5bl2cpVzBJU02CgWAgRqLf+Qj2OM/nFF15mMmMiiYrUuBFQrVQwBsIBj1E/2wdTpAQFEYP4Jk/vtY0UrA1AhcapYHTus97zPocBZfJNU1Cp5QPKF7n36xGM6mc7yKlmhGbkvh9OrVenUYFKKtVqlTIOmLA/PcdjiHmfhlJss2ZcFnCKtMkxcuL23sdtoww/Zty+KeTzFbdTTemw7KN7wZNiY7EYpuL5w18r4dMAqaZN4uVCsvsSJjraML4yVznwKhsWJdDAe8zuipZ1RRJYwosb9p/viKnW1Gwthh4TwetTfx9N8vprKpuXIdfKALzBY/LEvGeBO2dreEEhm1hZAKhrwwtBvcdMdUuAfiKBSTVRfZTaTpB3PbpJ9B6YdzwR8nlUV9JZa4Z9NxGoLY9ov88A57gmao0D5MuBBvpRnvP7xUnr3wZzXxcDKgqSxrgANHl8qjV8wTHy7zhfK2sgLxGsK6LZtoJzmxL0CrMhBZZBIMWPT54Eq5E+EH+8Vix6aj7d5/W+JeY6bVMnRqj4lKmfRlj84wqNnKpEEnST12m03+Y+owx0zIMYDDe4HqQ2uxxUvOW+JGlmabEklXkmTdTvP66402hV8TOQD5QxY9oX4f6YzLlvhBhqhoNWVY1QxWO9hdiBeAfzjGn8slWV3UhiTFjsAAQPoZj27YV6wg0RKT9NSx5MZdQ9Mfax74EFU/q2JC89sc+4rJSR6/r5Y+xEWOPsS5KnYHUn8Me2O2PAw9cdqw7YzclTP/ALVKulUUblTf/d/g4ydRbGsfasg0odpRgPUgzH44zXgVINmKKsJDVUBHoXAx1cJ/TBhV4m25ymuWy9NFkLTpBADtIA3+c4T+DcULcRyxMjU5At3RvpeL74l+0rOlqx8OuENNdFRAesl7j2YdDv8ALCxyTnHPE8qXJN/LbTIKtsOxwBcJ0az4hxmHb0zcVJ2xj+R4678RzMm1R2KX7EwPmMbBTrbf5x+deIZdvvtSkNRIrMoA3sxgD1wPpkDhhF8TaG1TTeD14zlHVGpmYfIo23XoMH/aplyciHX4kqLHs0qRfvb6YzHgtZKValmGqk+G6sVM6rG4vvb/ADjX+dMn4uQzC7wmse6EOP8A6x88bfH23W4TNl1vqiZxTj6Miw6hQm4O/wCPTCdy1UetxHLlbsayEeytJ+gBOAhRV6oldKkEwJ6Am036bfKcXv2XUJ4kh/gR2/8AUj8zhrtjGpImsuY5OY4fbPTY5aiwHlFU6vcqdP5HCryVxUUqFRqrFaauqrvuwZo9vJPzw7fatLcOb0qIf/sP6jGe5VNPCW8s+LmgNXbw6dunXWw6f0IcKh8QU+YLFkKGxPeZeZRVqCGDAfqBbDNyUi1MurOSo1mPMD8Gll3BjzE4zSskHD9kuKZenlVompoqKoLSDBZgGMH0ssfy41mwqqUBGseTVktoNzPmqSWVXIkyZB269BHmwz/ZtmlqZfM0wSQSN+7KR/8AyMKvMGQR8hSzCNOp6iE9wLjcj+Fr73GGH7G6YFHMP1Lqs+yk/m2AviXs3A5cnqOmGZtaWglkFMgSCtiesiD0wt/aJx0LmjRFO1OmgW+w0Axt64I5i5gorVr0iKkpUZQAAQQD0M2GFrnTO+PUpV4jxaCGPVNVNvxT8cTp8Au2EN1Dq1FYU/GGVQsgAAG/cgRIO3X640KllyeEskf6lF2M3u8uDbrBH0xm2Z4VSNEVPE3UWBU3CiQBAO9sa7wmnqylFHFjRRWDTsaYBB9YtgmfGqUR5ir5CRRmMcs19GZpgBtRcKCpAMk2Kz1mN8XvG8wEzLB1am+vWFbTI1CekgTfY9QIGKCnkvB4gtKfgzCr9HEdT0w085un/UKoqrrXShUwJA0xF9xPr8sMkBmA+JaOVNiXPLlPNNkE0vWFN2LeGsXm2oGbqdmU9umPv+leGSn8AG66fWIk2Hvi25DzIfJIQCoDOoHsxI/PCRzHzPVXM19JDJrKiRtHlsR7YVOrIxQe0LhzaXsx85KrhKprNI0EdtgDq/A4Q+YOKn/rNWtdA9UgraQDa8HcROHrlemGytItH7ZNTAEW1WgTPTvOEHmPhIXjS00LuHqUipaJOrSNwAN5G2GgoUBD4mGy25YRuzrFqbJUsIsehwvc0ZAplspSKhBrbYz8QBk+pmfrgTmfjuYp5irR8gVXZRAkwGIveJ6bYsOP5rxMjkW/fa5MzdVhvnIGFUxshF+YbPlXIVqMHFXpjLafC1iFTSt51NoER1kGPUWwq84cn18nk6XiowAc3kESw3IAlSY2P9MR8M4661qZGmTVpRMkL4bjTbciYm+Hb7SuI5ivkn8U0YVlJCK0/FG5Y2vjLFsbBfJhHzrf+CPvKvhHHcmmSpCkCjLTPiyxJ1DeR8Ms0R1g9hhl4MirTsAssTAtvB26HofbGM0aP0xp/JQ/+IhO5Zv/ALf4xrqUoaotkyWgWM5Ix2oHpgVY9Md6v1OEItcKHvj7EAZcfYuS4QrjpOPmqCLziEEHqcePVjofwwOS5nn2p8XVtFFRemZY2I8yi3vhW5HyDVM7Q0iyOHJNrJ5j+QHzGG77ROGklaihvMPNBNiNIHoSdQAHocB/ZYqq+YmSQqi4vuZ9thI9u2OmrBcFjxNgiou8+sfv2Yn/APYT8iAfyxJyi88Ty240sot3C7W6E2n1xLz3lS/EXVFLM7JpAvJKqBHrjrk6i33+nYg+ZlkXJCkmfUicFZqw38SILmyFj64yWtwwPx9k2BqFj1j9mXJ/rjTmzBAwj0MkPvtPNt5fEqE3JNmBQA9I9B6YV6VSQzD2H/MGDvQiRxvhjUKxpsSSDYxEj9Ai1rY3PM09aPTbZ1KGOzDT/XGT81ZIHiQBuKj0z8m0gj6g/XGnCse1vT1xOqyaghlniYuMmRVVWMENp9mB09L74buA5B8rxmoSIRmqKDI/ekrN+se98U3NOU8LiBI+HWlQ2kDUQTPTeTfvhuzFRGq62cAa2UkAG8i+pZggKwk7aj13PnyNpG3IjOHF3FY3wIX9oytUyZprBLOu52CyxP5YouI8NCcHyyn4g4kiLF2YkmRPQC19umL/AIpnqTaWLnyn9xdR3BmP9sH+VjgDmGoHyPh0yKjEqUVQWP8AqeVdrtE2HSMK4cjAqoHvIMQ7Ou97mXcQpEMRM4veJZWhqM1SpgGNOrdFIg2sZ6+uHzkDlmMpXbMo66nIenUBUQiiNSmJ3Jv6YQ+c6c5klUCKyJoUbAaQgH/rjq6xqqBlvxfLheCUoLQa2tZtZi8SPUCfmMNH2akLw9I3LuT76o/IDFxwzIUWFHLuqto06OulkUgEA2nfcYseLUWpOZk3iT1Mb7dd/rjnZG14jXm5R4mScx5akM5mBVZqZ8QsINmVhqBA0GDe9++AuZsgoy2SdJhkqATMx4hIO3XUfpi1+02l+3RwI1U4PqVY/iJxrXIXAaf3VA6q2hVpiY30AtHzOGle1T+e0gmH5/LL95amvwmtA9iRHUdD3GNhFTubDCHzDw0Jx4oPKPFVotbyBj8rYc/FOFerb6RMtMv5nyQpcVVp8r1EqT/3MNX4g4uPtKpAZmm43al5vdXIH4EY0ThnLWXr1VqVlV6hSFUjoCdj19R64zv7V8m9LMhTqA0kpMwQQPh+Yg+owziJ9B+KhEXUCfAjLyKoXI0f5tTfVz/TGc8fyxXMV13Pin5y1vzGNP4fpSkipZVQAW6R/X+uM951pH728W1hT9RH5jC/Tv8AqtfvMqRNK4dxiiMvSQyGSkqtKnUSbXBvBJ3k++EznmhUTP5fMLTcrT0EkDcrUJt3sPxHcYL4m2hqVKnAANgJkBpDKDMBWI1X2NxtjQ6GQVqXiEKy0qOpHkN52ksV9R8M+mGjqdhkPFGG7aDGH97P/kyj7Q4+8NLhmLFolpAYK2xsBMm0XOwwTxTLKnDOGkSdQZmPQMTt6EgzBxU8/PqzGodaYP54v+M5oJw+lSCzan/tKrPb/uHTrjIyWEuYBG0WqChsxSW3+om0/wAQxpHMdAPlq4MAaGM7xFwfqMZ5wHJipmqPmX/UU36BWBP0E7Y1bmXJBMtWqpDqEYiSDaPywLqELMCPaZPMxnLfDO2NO5VoxlKQM3BP1YnGUVKxNgCTjUeVVcZOl4kagDEE/DJ0+5jF9XugkeXmjEmqLCMQip7/AEx1UI/Q/wA45kHJNY6j88fYiJAx5irkuHJsbD9d8eM2BvvFtowOas9Jxe0hIlPzbmCRTVFqPDBiioxDAGQGIG0gY+4KHE1DRNOpU+KTcdAB/TreMW71ibXj8PniTJV1RwzoXC30qQCY23tghy2gSWu5qQ828lZegaGZJcZrWrE6zp1DSAoEdyANut8KVWhXOd8dkUtGksWAAERZRfbvhw5q4lUz+lfDNBEaZLAsY6DSYAmDv0GK3L8FA9/U/wCcaXM2mj/abcgGhO/HbcQ0Xg7d74Bz5q1SurRTpofKtOZtbeB3P1xYjLxbb0x6aQg2/XecUuVlUqPeDDESw5Y5SymbWpUrIWqqQA7T5Iuum8bkdML+bzDLUZAbqxX3gkdMW/CuM1MsH8LQS0EhhNwCAbR32npgFnd6xrOR4hgyq6ACDYgXk+vWMDBYn1cTbFCo8ww8Er0aSu5zS0irVK24p2YgU6iyPKdTFmgmFAJAwr06YJMEsuokEze++HDjXGq+aQpVcaDYqq6Z9zc3xUUcsF+ED6e23phzLlDAKJkuRssA/wCnAiZJj0j8e+Lzk2gi1mLFlIHl0k69RYXQ3JYdr77RgZze1u+PSgYyb9vS+4PpgKNpNylcjb2nfEOBZrL0nlcyKTMxqhiGBvAqMQTpLiCygxfphdzHI1bOA1kKIqLCzPmIkwI2vAk/0w1ZziGZrp4dTMN4ZsUCqJA/mjVf3vi6yPFaFGgEINhcBWJm5Mxb54O2cF9QjnTojN6uImioysrSVqKZneGi8b4s89zRXrIEdhAgwBFxsTf8vTANDh7A6muSZv7/AJ4KFEdIwtZGwirbEgSvq8lHPw7VSiqCqgLJmZJMnbbB1XidfLs1MVKlM2nQQNRixgg7/rbBHDM793qaxJBEFJsfX3/vg3McXBrUqyUV1UzIDEX9LDbrJ2gRggewBfEcIxNhFbET7iv2Z06dIZurWqnNBg7MzDTt8GmO1pmbTtbC598J7nDVzBzVUztLwWopRUkEnxNRsQbeUR2n3wv/AHGOnz9Mb6hlcioi58QShm3SqtRCQ6m3zEG3UEGIw20OW6PFBSqZ6pqcKwWmvknU1iSDqJGk22nfpiiFK3r7YJ4Pm2y9YVacBoIIaSCDFiPkLjtiYcug7yK1HeBcbyLZSqaQLaQJQnqu31Gx/wA4npfZoudpDMVK7oSsLpAIEG2qRc6jsCI98Hcf45VzYValOgoBkFQ2qfQk7H26YsH5jKUVRHdQFgKKaRt/EW7+mA5X0teOGxIpbc1Ep6ZDHUBrFmP5/KcS0q7BCgJCncAmDO8jbE2Wy/8AFJJ3Pc9cTmgemJrYbXAMb4nnB+TqGbqFswrsipACEC+9wDJ36YsOP8pr5KQ1CnVBFNpkaghKb3BkQQd5xXZbLsja0LU2HVT9JGxHocXr8aaoIqCo5MSPFhSRedOkxfAsmR9q9o6Oy1UarzM14fyvXpmnmDT0pqB1EACPQTJ943w68KzzFtCkMHJGhrggi4I7EYLzeeruAAlDQR+01atRHWCBC/3wEmX0gC5I2i36OHM2UMQRFnO+0oD9nTsxUVPBYn4HBAi+zASR06++GyjweslNAwUkKA2k9QIttPfH2T4rUpkzFSb/ALTzQdpE7H23gYNy/EKxqa2qyItT0KFHtF59Zxt8iZF3ksNAFHff8cdk23wwTSrGH0q3Tp9D/Q4gz3AWpwQusRNh0/H64WbHtY4mdMpo/V8e4INBe2PsD0mSpFUo2jb9fjjwZe3f/OOxSk774lKdPXGJVXAmpk2A/X1x0lEIbzicDzfr1x49IETiXJUj36x7f848TLyRB/RxJSQRYAT/AEtj6Ov6tiSqkT5eL7/T++IQLnv72wQxx8bj6fni5K8SAUvWD+px41Ag29/11wUWgxAsMdEWn5Y1KqV7UDJvEYkp0bXP54KI/p+vxxw/b9fq+JJUHalfv9Tjh0/L1wTRXUe2JQk9f1MYklQJU7z/AFwZ4QKzN+0Y8qKAY/W+It59sXLG0+X2+h/UfLHC6egg7SYP54nNbp6f1x69Lbb6DEBl3ACu8Ymptb2OC3yygTvbHgQTAEX/AF+WJKgeiNxPtiRUBNlPtgsJ1x2qidsSSDgdP+MeBADYY7VQT88dsgEQMXckGNG+wI/UY9dCP4fwnBtOpY4+qUBivaXVyval1F8doJ3EYsTlxpwJUscSQipwtHvjo0Ov0xMhtucSZZJkbWnElVBzl5nHi5c+/v8A4xPmUjYnEdO9j+rYoy5GaQHb6458MHriWne+JzTG0W/viVLkCgR1/tizyXFWS12A/VvTFUwja2PmqEdemLV9Jkuo108zQcS6+brIvj3CymbbH2GO7N6h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668344" y="0"/>
            <a:ext cx="1800200" cy="1628800"/>
          </a:xfrm>
          <a:prstGeom prst="rect">
            <a:avLst/>
          </a:prstGeom>
          <a:noFill/>
        </p:spPr>
      </p:pic>
    </p:spTree>
    <p:extLst>
      <p:ext uri="{BB962C8B-B14F-4D97-AF65-F5344CB8AC3E}">
        <p14:creationId xmlns:p14="http://schemas.microsoft.com/office/powerpoint/2010/main" xmlns="" val="134215207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3"/>
          <p:cNvSpPr>
            <a:spLocks/>
          </p:cNvSpPr>
          <p:nvPr/>
        </p:nvSpPr>
        <p:spPr bwMode="auto">
          <a:xfrm rot="20700000" flipV="1">
            <a:off x="5651500" y="1412875"/>
            <a:ext cx="2324100" cy="1295400"/>
          </a:xfrm>
          <a:custGeom>
            <a:avLst/>
            <a:gdLst>
              <a:gd name="T0" fmla="*/ 0 w 651"/>
              <a:gd name="T1" fmla="*/ 613 h 613"/>
              <a:gd name="T2" fmla="*/ 251 w 651"/>
              <a:gd name="T3" fmla="*/ 334 h 613"/>
              <a:gd name="T4" fmla="*/ 251 w 651"/>
              <a:gd name="T5" fmla="*/ 529 h 613"/>
              <a:gd name="T6" fmla="*/ 651 w 651"/>
              <a:gd name="T7" fmla="*/ 0 h 613"/>
              <a:gd name="T8" fmla="*/ 0 60000 65536"/>
              <a:gd name="T9" fmla="*/ 0 60000 65536"/>
              <a:gd name="T10" fmla="*/ 0 60000 65536"/>
              <a:gd name="T11" fmla="*/ 0 60000 65536"/>
              <a:gd name="T12" fmla="*/ 0 w 651"/>
              <a:gd name="T13" fmla="*/ 0 h 613"/>
              <a:gd name="T14" fmla="*/ 651 w 651"/>
              <a:gd name="T15" fmla="*/ 613 h 613"/>
            </a:gdLst>
            <a:ahLst/>
            <a:cxnLst>
              <a:cxn ang="T8">
                <a:pos x="T0" y="T1"/>
              </a:cxn>
              <a:cxn ang="T9">
                <a:pos x="T2" y="T3"/>
              </a:cxn>
              <a:cxn ang="T10">
                <a:pos x="T4" y="T5"/>
              </a:cxn>
              <a:cxn ang="T11">
                <a:pos x="T6" y="T7"/>
              </a:cxn>
            </a:cxnLst>
            <a:rect l="T12" t="T13" r="T14" b="T15"/>
            <a:pathLst>
              <a:path w="651" h="613">
                <a:moveTo>
                  <a:pt x="0" y="613"/>
                </a:moveTo>
                <a:lnTo>
                  <a:pt x="251" y="334"/>
                </a:lnTo>
                <a:lnTo>
                  <a:pt x="251" y="529"/>
                </a:lnTo>
                <a:lnTo>
                  <a:pt x="651" y="0"/>
                </a:lnTo>
              </a:path>
            </a:pathLst>
          </a:custGeom>
          <a:noFill/>
          <a:ln w="38100">
            <a:solidFill>
              <a:schemeClr val="bg1"/>
            </a:solidFill>
            <a:round/>
            <a:headEnd/>
            <a:tailEnd type="stealth" w="lg" len="lg"/>
          </a:ln>
          <a:effectLst>
            <a:outerShdw dist="35921" dir="2700000" algn="ctr" rotWithShape="0">
              <a:srgbClr val="000000"/>
            </a:outerShdw>
          </a:effectLst>
        </p:spPr>
        <p:txBody>
          <a:bodyPr rot="10800000"/>
          <a:lstStyle/>
          <a:p>
            <a:pPr algn="l">
              <a:lnSpc>
                <a:spcPct val="100000"/>
              </a:lnSpc>
              <a:spcBef>
                <a:spcPct val="0"/>
              </a:spcBef>
              <a:buClrTx/>
              <a:buSzTx/>
              <a:defRPr/>
            </a:pPr>
            <a:endParaRPr lang="es-EC" sz="1800" b="0" dirty="0">
              <a:solidFill>
                <a:schemeClr val="tx1"/>
              </a:solidFill>
            </a:endParaRPr>
          </a:p>
        </p:txBody>
      </p:sp>
      <p:sp>
        <p:nvSpPr>
          <p:cNvPr id="7" name="Freeform 34"/>
          <p:cNvSpPr>
            <a:spLocks/>
          </p:cNvSpPr>
          <p:nvPr/>
        </p:nvSpPr>
        <p:spPr bwMode="auto">
          <a:xfrm rot="900000" flipH="1" flipV="1">
            <a:off x="1311275" y="1398588"/>
            <a:ext cx="2324100" cy="1295400"/>
          </a:xfrm>
          <a:custGeom>
            <a:avLst/>
            <a:gdLst>
              <a:gd name="T0" fmla="*/ 0 w 651"/>
              <a:gd name="T1" fmla="*/ 613 h 613"/>
              <a:gd name="T2" fmla="*/ 251 w 651"/>
              <a:gd name="T3" fmla="*/ 334 h 613"/>
              <a:gd name="T4" fmla="*/ 251 w 651"/>
              <a:gd name="T5" fmla="*/ 529 h 613"/>
              <a:gd name="T6" fmla="*/ 651 w 651"/>
              <a:gd name="T7" fmla="*/ 0 h 613"/>
              <a:gd name="T8" fmla="*/ 0 60000 65536"/>
              <a:gd name="T9" fmla="*/ 0 60000 65536"/>
              <a:gd name="T10" fmla="*/ 0 60000 65536"/>
              <a:gd name="T11" fmla="*/ 0 60000 65536"/>
              <a:gd name="T12" fmla="*/ 0 w 651"/>
              <a:gd name="T13" fmla="*/ 0 h 613"/>
              <a:gd name="T14" fmla="*/ 651 w 651"/>
              <a:gd name="T15" fmla="*/ 613 h 613"/>
            </a:gdLst>
            <a:ahLst/>
            <a:cxnLst>
              <a:cxn ang="T8">
                <a:pos x="T0" y="T1"/>
              </a:cxn>
              <a:cxn ang="T9">
                <a:pos x="T2" y="T3"/>
              </a:cxn>
              <a:cxn ang="T10">
                <a:pos x="T4" y="T5"/>
              </a:cxn>
              <a:cxn ang="T11">
                <a:pos x="T6" y="T7"/>
              </a:cxn>
            </a:cxnLst>
            <a:rect l="T12" t="T13" r="T14" b="T15"/>
            <a:pathLst>
              <a:path w="651" h="613">
                <a:moveTo>
                  <a:pt x="0" y="613"/>
                </a:moveTo>
                <a:lnTo>
                  <a:pt x="251" y="334"/>
                </a:lnTo>
                <a:lnTo>
                  <a:pt x="251" y="529"/>
                </a:lnTo>
                <a:lnTo>
                  <a:pt x="651" y="0"/>
                </a:lnTo>
              </a:path>
            </a:pathLst>
          </a:custGeom>
          <a:noFill/>
          <a:ln w="38100">
            <a:solidFill>
              <a:schemeClr val="bg1"/>
            </a:solidFill>
            <a:round/>
            <a:headEnd/>
            <a:tailEnd type="stealth" w="lg" len="lg"/>
          </a:ln>
          <a:effectLst>
            <a:outerShdw dist="35921" dir="2700000" algn="ctr" rotWithShape="0">
              <a:srgbClr val="000000"/>
            </a:outerShdw>
          </a:effectLst>
        </p:spPr>
        <p:txBody>
          <a:bodyPr rot="10800000"/>
          <a:lstStyle/>
          <a:p>
            <a:pPr algn="l">
              <a:lnSpc>
                <a:spcPct val="100000"/>
              </a:lnSpc>
              <a:spcBef>
                <a:spcPct val="0"/>
              </a:spcBef>
              <a:buClrTx/>
              <a:buSzTx/>
              <a:defRPr/>
            </a:pPr>
            <a:endParaRPr lang="es-EC" sz="1800" b="0" dirty="0">
              <a:solidFill>
                <a:schemeClr val="tx1"/>
              </a:solidFill>
            </a:endParaRPr>
          </a:p>
        </p:txBody>
      </p:sp>
      <p:sp>
        <p:nvSpPr>
          <p:cNvPr id="16388" name="AutoShape 32"/>
          <p:cNvSpPr>
            <a:spLocks noChangeArrowheads="1"/>
          </p:cNvSpPr>
          <p:nvPr/>
        </p:nvSpPr>
        <p:spPr bwMode="auto">
          <a:xfrm>
            <a:off x="-612775" y="3573463"/>
            <a:ext cx="10334625"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dirty="0">
              <a:solidFill>
                <a:schemeClr val="tx1"/>
              </a:solidFill>
              <a:cs typeface="Arial" charset="0"/>
            </a:endParaRPr>
          </a:p>
        </p:txBody>
      </p:sp>
      <p:sp>
        <p:nvSpPr>
          <p:cNvPr id="9" name="AutoShape 36"/>
          <p:cNvSpPr>
            <a:spLocks noChangeArrowheads="1"/>
          </p:cNvSpPr>
          <p:nvPr/>
        </p:nvSpPr>
        <p:spPr bwMode="auto">
          <a:xfrm>
            <a:off x="665163" y="2476500"/>
            <a:ext cx="8067675" cy="2107763"/>
          </a:xfrm>
          <a:prstGeom prst="roundRect">
            <a:avLst>
              <a:gd name="adj" fmla="val 14491"/>
            </a:avLst>
          </a:prstGeom>
          <a:solidFill>
            <a:schemeClr val="accent1">
              <a:lumMod val="20000"/>
              <a:lumOff val="80000"/>
              <a:alpha val="60001"/>
            </a:scheme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ctr"/>
            <a:r>
              <a:rPr lang="es-EC" sz="2400" b="1" dirty="0" smtClean="0">
                <a:solidFill>
                  <a:schemeClr val="bg1"/>
                </a:solidFill>
              </a:rPr>
              <a:t>El desarrollo de la psicomotricidad </a:t>
            </a:r>
            <a:r>
              <a:rPr lang="es-EC" sz="2400" b="1" dirty="0" smtClean="0">
                <a:solidFill>
                  <a:schemeClr val="accent2"/>
                </a:solidFill>
              </a:rPr>
              <a:t>mejora</a:t>
            </a:r>
            <a:r>
              <a:rPr lang="es-EC" sz="2400" b="1" dirty="0" smtClean="0">
                <a:solidFill>
                  <a:schemeClr val="bg1"/>
                </a:solidFill>
              </a:rPr>
              <a:t> el aprendizaje de los fundamentos técnicos con balón ofensivo en la escuela de fútbol El Nacional sub. 8</a:t>
            </a:r>
            <a:endParaRPr lang="es-ES" sz="2400" b="1" dirty="0" smtClean="0">
              <a:solidFill>
                <a:schemeClr val="bg1"/>
              </a:solidFill>
            </a:endParaRPr>
          </a:p>
          <a:p>
            <a:pPr algn="ctr"/>
            <a:endParaRPr lang="es-EC" sz="2400" b="1" dirty="0">
              <a:solidFill>
                <a:schemeClr val="bg1"/>
              </a:solidFill>
            </a:endParaRPr>
          </a:p>
        </p:txBody>
      </p:sp>
      <p:sp>
        <p:nvSpPr>
          <p:cNvPr id="12304" name="Rectangle 16"/>
          <p:cNvSpPr>
            <a:spLocks noChangeArrowheads="1"/>
          </p:cNvSpPr>
          <p:nvPr/>
        </p:nvSpPr>
        <p:spPr bwMode="auto">
          <a:xfrm>
            <a:off x="1898650" y="111125"/>
            <a:ext cx="6067425"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400" b="0" dirty="0">
                <a:solidFill>
                  <a:srgbClr val="FFFF00"/>
                </a:solidFill>
                <a:latin typeface="Impact" pitchFamily="34" charset="0"/>
              </a:rPr>
              <a:t>H I P Ó T E S I S</a:t>
            </a:r>
          </a:p>
        </p:txBody>
      </p:sp>
      <p:grpSp>
        <p:nvGrpSpPr>
          <p:cNvPr id="16391" name="Group 23"/>
          <p:cNvGrpSpPr>
            <a:grpSpLocks/>
          </p:cNvGrpSpPr>
          <p:nvPr/>
        </p:nvGrpSpPr>
        <p:grpSpPr bwMode="auto">
          <a:xfrm>
            <a:off x="2862882" y="805369"/>
            <a:ext cx="3672235" cy="1384300"/>
            <a:chOff x="2135" y="709"/>
            <a:chExt cx="1516" cy="761"/>
          </a:xfrm>
          <a:solidFill>
            <a:srgbClr val="FFFF00"/>
          </a:solidFill>
        </p:grpSpPr>
        <p:sp>
          <p:nvSpPr>
            <p:cNvPr id="16409"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dirty="0">
                <a:solidFill>
                  <a:schemeClr val="tx1"/>
                </a:solidFill>
                <a:cs typeface="Arial" charset="0"/>
              </a:endParaRPr>
            </a:p>
          </p:txBody>
        </p:sp>
        <p:sp>
          <p:nvSpPr>
            <p:cNvPr id="2" name="Oval 33"/>
            <p:cNvSpPr>
              <a:spLocks noChangeArrowheads="1"/>
            </p:cNvSpPr>
            <p:nvPr/>
          </p:nvSpPr>
          <p:spPr bwMode="auto">
            <a:xfrm>
              <a:off x="2306" y="709"/>
              <a:ext cx="1164" cy="578"/>
            </a:xfrm>
            <a:prstGeom prst="ellipse">
              <a:avLst/>
            </a:prstGeom>
            <a:grp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12310" name="Text Box 14"/>
          <p:cNvSpPr txBox="1">
            <a:spLocks noChangeArrowheads="1"/>
          </p:cNvSpPr>
          <p:nvPr/>
        </p:nvSpPr>
        <p:spPr bwMode="auto">
          <a:xfrm>
            <a:off x="3565402" y="921514"/>
            <a:ext cx="2155825" cy="1200329"/>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lnSpc>
                <a:spcPct val="100000"/>
              </a:lnSpc>
              <a:spcBef>
                <a:spcPct val="0"/>
              </a:spcBef>
              <a:buClrTx/>
              <a:buSzTx/>
              <a:defRPr/>
            </a:pPr>
            <a:r>
              <a:rPr lang="es-ES" sz="2400" b="0" dirty="0">
                <a:solidFill>
                  <a:schemeClr val="bg1"/>
                </a:solidFill>
                <a:latin typeface="Impact" pitchFamily="34" charset="0"/>
                <a:cs typeface="Arial" charset="0"/>
              </a:rPr>
              <a:t>HIPÓTESIS</a:t>
            </a:r>
          </a:p>
          <a:p>
            <a:pPr algn="ctr">
              <a:lnSpc>
                <a:spcPct val="100000"/>
              </a:lnSpc>
              <a:spcBef>
                <a:spcPct val="0"/>
              </a:spcBef>
              <a:buClrTx/>
              <a:buSzTx/>
              <a:defRPr/>
            </a:pPr>
            <a:r>
              <a:rPr lang="es-ES" sz="2400" dirty="0" smtClean="0">
                <a:solidFill>
                  <a:schemeClr val="bg1"/>
                </a:solidFill>
                <a:latin typeface="Impact" pitchFamily="34" charset="0"/>
                <a:cs typeface="Arial" charset="0"/>
              </a:rPr>
              <a:t>DE INVESTIGACIÓN</a:t>
            </a:r>
            <a:endParaRPr lang="es-ES" sz="2400" b="0" dirty="0">
              <a:solidFill>
                <a:schemeClr val="bg1"/>
              </a:solidFill>
              <a:latin typeface="Impact" pitchFamily="34" charset="0"/>
              <a:cs typeface="Arial" charset="0"/>
            </a:endParaRPr>
          </a:p>
        </p:txBody>
      </p:sp>
      <p:sp>
        <p:nvSpPr>
          <p:cNvPr id="16394" name="AutoShape 32"/>
          <p:cNvSpPr>
            <a:spLocks noChangeArrowheads="1"/>
          </p:cNvSpPr>
          <p:nvPr/>
        </p:nvSpPr>
        <p:spPr bwMode="auto">
          <a:xfrm>
            <a:off x="0" y="6019800"/>
            <a:ext cx="4932363" cy="50323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dirty="0">
              <a:solidFill>
                <a:schemeClr val="tx1"/>
              </a:solidFill>
              <a:cs typeface="Arial" charset="0"/>
            </a:endParaRPr>
          </a:p>
        </p:txBody>
      </p:sp>
      <p:pic>
        <p:nvPicPr>
          <p:cNvPr id="16401"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913" y="165100"/>
            <a:ext cx="1335087" cy="11430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28" name="AutoShape 36"/>
          <p:cNvSpPr>
            <a:spLocks noChangeArrowheads="1"/>
          </p:cNvSpPr>
          <p:nvPr/>
        </p:nvSpPr>
        <p:spPr bwMode="auto">
          <a:xfrm>
            <a:off x="665163" y="4714994"/>
            <a:ext cx="8067675" cy="2107763"/>
          </a:xfrm>
          <a:prstGeom prst="roundRect">
            <a:avLst>
              <a:gd name="adj" fmla="val 14491"/>
            </a:avLst>
          </a:prstGeom>
          <a:solidFill>
            <a:schemeClr val="accent1">
              <a:lumMod val="20000"/>
              <a:lumOff val="80000"/>
              <a:alpha val="60001"/>
            </a:scheme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ctr"/>
            <a:r>
              <a:rPr lang="es-EC" sz="2400" dirty="0" smtClean="0"/>
              <a:t> </a:t>
            </a:r>
            <a:r>
              <a:rPr lang="es-EC" sz="2400" b="1" dirty="0" smtClean="0">
                <a:solidFill>
                  <a:schemeClr val="bg1"/>
                </a:solidFill>
              </a:rPr>
              <a:t>El desarrollo de la psicomotricidad </a:t>
            </a:r>
            <a:r>
              <a:rPr lang="es-EC" sz="2400" b="1" dirty="0" smtClean="0">
                <a:solidFill>
                  <a:schemeClr val="accent2"/>
                </a:solidFill>
              </a:rPr>
              <a:t>no </a:t>
            </a:r>
            <a:r>
              <a:rPr lang="es-EC" sz="2400" b="1" dirty="0" smtClean="0">
                <a:solidFill>
                  <a:schemeClr val="bg1"/>
                </a:solidFill>
              </a:rPr>
              <a:t>mejora el aprendizaje de los fundamentos técnicos con balón ofensivo en la escuela de fútbol El Nacional sub 8.</a:t>
            </a:r>
          </a:p>
          <a:p>
            <a:pPr algn="ctr"/>
            <a:endParaRPr lang="es-EC" sz="2400" b="1" dirty="0">
              <a:solidFill>
                <a:schemeClr val="bg1"/>
              </a:solidFill>
            </a:endParaRPr>
          </a:p>
        </p:txBody>
      </p:sp>
      <p:pic>
        <p:nvPicPr>
          <p:cNvPr id="15" name="Picture 8" descr="http://blog.espol.edu.ec/cloayza/files/2013/11/cropped-o_boca_juniors_wallpapers_y_logos-125973712.jpg"/>
          <p:cNvPicPr>
            <a:picLocks noChangeAspect="1" noChangeArrowheads="1"/>
          </p:cNvPicPr>
          <p:nvPr/>
        </p:nvPicPr>
        <p:blipFill>
          <a:blip r:embed="rId3" cstate="print"/>
          <a:srcRect/>
          <a:stretch>
            <a:fillRect/>
          </a:stretch>
        </p:blipFill>
        <p:spPr bwMode="auto">
          <a:xfrm>
            <a:off x="7884368" y="188640"/>
            <a:ext cx="1045130" cy="1080120"/>
          </a:xfrm>
          <a:prstGeom prst="rect">
            <a:avLst/>
          </a:prstGeom>
          <a:noFill/>
        </p:spPr>
      </p:pic>
    </p:spTree>
    <p:extLst>
      <p:ext uri="{BB962C8B-B14F-4D97-AF65-F5344CB8AC3E}">
        <p14:creationId xmlns:p14="http://schemas.microsoft.com/office/powerpoint/2010/main" xmlns="" val="862484412"/>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6"/>
          <p:cNvSpPr>
            <a:spLocks noChangeArrowheads="1"/>
          </p:cNvSpPr>
          <p:nvPr/>
        </p:nvSpPr>
        <p:spPr bwMode="auto">
          <a:xfrm>
            <a:off x="507379" y="3503289"/>
            <a:ext cx="3413125" cy="1706285"/>
          </a:xfrm>
          <a:prstGeom prst="roundRect">
            <a:avLst>
              <a:gd name="adj" fmla="val 14491"/>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nSpc>
                <a:spcPct val="100000"/>
              </a:lnSpc>
              <a:buClr>
                <a:srgbClr val="49788D"/>
              </a:buClr>
              <a:buFont typeface="Wingdings" pitchFamily="2" charset="2"/>
              <a:buNone/>
            </a:pPr>
            <a:endParaRPr lang="es-EC" sz="2400" dirty="0">
              <a:solidFill>
                <a:srgbClr val="FFFF00"/>
              </a:solidFill>
              <a:ea typeface="SimSun" pitchFamily="2" charset="-122"/>
            </a:endParaRPr>
          </a:p>
          <a:p>
            <a:pPr algn="ctr"/>
            <a:r>
              <a:rPr lang="es-ES_tradnl" sz="2400" b="1" dirty="0" smtClean="0">
                <a:solidFill>
                  <a:srgbClr val="FFFF00"/>
                </a:solidFill>
              </a:rPr>
              <a:t>“DESARROLLO PSICOMOTOR”</a:t>
            </a:r>
            <a:endParaRPr lang="es-EC" sz="2400" dirty="0">
              <a:solidFill>
                <a:srgbClr val="FFFF00"/>
              </a:solidFill>
            </a:endParaRPr>
          </a:p>
          <a:p>
            <a:pPr>
              <a:lnSpc>
                <a:spcPct val="100000"/>
              </a:lnSpc>
              <a:buClr>
                <a:srgbClr val="49788D"/>
              </a:buClr>
              <a:buFont typeface="Wingdings" pitchFamily="2" charset="2"/>
              <a:buNone/>
            </a:pPr>
            <a:endParaRPr lang="es-EC" sz="2400" dirty="0">
              <a:solidFill>
                <a:srgbClr val="FFFF00"/>
              </a:solidFill>
              <a:ea typeface="SimSun" pitchFamily="2" charset="-122"/>
            </a:endParaRPr>
          </a:p>
        </p:txBody>
      </p:sp>
      <p:sp>
        <p:nvSpPr>
          <p:cNvPr id="5" name="AutoShape 36"/>
          <p:cNvSpPr>
            <a:spLocks noChangeArrowheads="1"/>
          </p:cNvSpPr>
          <p:nvPr/>
        </p:nvSpPr>
        <p:spPr bwMode="auto">
          <a:xfrm>
            <a:off x="5168900" y="3521918"/>
            <a:ext cx="3635375" cy="1706285"/>
          </a:xfrm>
          <a:prstGeom prst="roundRect">
            <a:avLst>
              <a:gd name="adj" fmla="val 14491"/>
            </a:avLst>
          </a:prstGeom>
          <a:solidFill>
            <a:srgbClr val="FFFFFF">
              <a:alpha val="54117"/>
            </a:srgbClr>
          </a:solidFill>
          <a:ln w="76200" algn="ctr">
            <a:solidFill>
              <a:srgbClr val="000000">
                <a:alpha val="41960"/>
              </a:srgbClr>
            </a:solidFill>
            <a:miter lim="800000"/>
            <a:headEnd/>
            <a:tailEnd/>
          </a:ln>
        </p:spPr>
        <p:txBody>
          <a:bodyPr>
            <a:spAutoFit/>
          </a:bodyPr>
          <a:lstStyle/>
          <a:p>
            <a:pPr>
              <a:lnSpc>
                <a:spcPct val="100000"/>
              </a:lnSpc>
              <a:buClr>
                <a:srgbClr val="49788D"/>
              </a:buClr>
              <a:buFont typeface="Wingdings" pitchFamily="2" charset="2"/>
              <a:buNone/>
            </a:pPr>
            <a:r>
              <a:rPr lang="es-ES_tradnl" sz="2400" b="1" dirty="0" smtClean="0">
                <a:solidFill>
                  <a:srgbClr val="FF0000"/>
                </a:solidFill>
              </a:rPr>
              <a:t>“APRENDIZAJE DE LOS FUNDAMENTOS TÉCNICOS OFENSIVOS CON BALÓN”</a:t>
            </a:r>
            <a:endParaRPr lang="es-EC" sz="2400" dirty="0">
              <a:solidFill>
                <a:srgbClr val="FF0000"/>
              </a:solidFill>
              <a:ea typeface="SimSun" pitchFamily="2" charset="-122"/>
            </a:endParaRPr>
          </a:p>
        </p:txBody>
      </p:sp>
      <p:grpSp>
        <p:nvGrpSpPr>
          <p:cNvPr id="6" name="Group 32"/>
          <p:cNvGrpSpPr>
            <a:grpSpLocks/>
          </p:cNvGrpSpPr>
          <p:nvPr/>
        </p:nvGrpSpPr>
        <p:grpSpPr bwMode="auto">
          <a:xfrm>
            <a:off x="856456" y="2377331"/>
            <a:ext cx="2708275" cy="1144587"/>
            <a:chOff x="748" y="3067"/>
            <a:chExt cx="1706" cy="721"/>
          </a:xfrm>
        </p:grpSpPr>
        <p:sp>
          <p:nvSpPr>
            <p:cNvPr id="7" name="AutoShape 32"/>
            <p:cNvSpPr>
              <a:spLocks noChangeArrowheads="1"/>
            </p:cNvSpPr>
            <p:nvPr/>
          </p:nvSpPr>
          <p:spPr bwMode="auto">
            <a:xfrm>
              <a:off x="748" y="3471"/>
              <a:ext cx="1706" cy="317"/>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dirty="0">
                <a:solidFill>
                  <a:schemeClr val="tx1"/>
                </a:solidFill>
                <a:cs typeface="Arial" charset="0"/>
              </a:endParaRPr>
            </a:p>
          </p:txBody>
        </p:sp>
        <p:sp>
          <p:nvSpPr>
            <p:cNvPr id="8" name="Oval 33"/>
            <p:cNvSpPr>
              <a:spLocks noChangeArrowheads="1"/>
            </p:cNvSpPr>
            <p:nvPr/>
          </p:nvSpPr>
          <p:spPr bwMode="auto">
            <a:xfrm>
              <a:off x="963" y="3067"/>
              <a:ext cx="1264" cy="495"/>
            </a:xfrm>
            <a:prstGeom prst="hexagon">
              <a:avLst>
                <a:gd name="adj" fmla="val 33539"/>
                <a:gd name="vf" fmla="val 115470"/>
              </a:avLst>
            </a:prstGeom>
            <a:solidFill>
              <a:srgbClr val="C00000"/>
            </a:solidFill>
            <a:ln w="57150" algn="ctr">
              <a:solidFill>
                <a:srgbClr val="EEACAC">
                  <a:alpha val="28999"/>
                </a:srgbClr>
              </a:solidFill>
              <a:miter lim="800000"/>
              <a:headEnd/>
              <a:tailEnd/>
            </a:ln>
            <a:effectLst>
              <a:outerShdw dist="45791" dir="337859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2000" b="0" dirty="0" smtClean="0">
                  <a:solidFill>
                    <a:srgbClr val="FFFFFF"/>
                  </a:solidFill>
                  <a:effectLst>
                    <a:outerShdw blurRad="38100" dist="38100" dir="2700000" algn="tl">
                      <a:srgbClr val="000000"/>
                    </a:outerShdw>
                  </a:effectLst>
                  <a:latin typeface="Impact" pitchFamily="34" charset="0"/>
                  <a:cs typeface="Arial" charset="0"/>
                </a:rPr>
                <a:t>INDEPENDIENTE </a:t>
              </a:r>
              <a:endParaRPr lang="es-ES" sz="20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9" name="Freeform 27"/>
          <p:cNvSpPr>
            <a:spLocks/>
          </p:cNvSpPr>
          <p:nvPr/>
        </p:nvSpPr>
        <p:spPr bwMode="auto">
          <a:xfrm rot="18000000" flipH="1">
            <a:off x="2492678" y="1129405"/>
            <a:ext cx="841065" cy="895356"/>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706848">
                  <a:alpha val="0"/>
                </a:srgbClr>
              </a:gs>
              <a:gs pos="100000">
                <a:srgbClr val="F2E09C"/>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endParaRPr lang="es-EC" dirty="0"/>
          </a:p>
        </p:txBody>
      </p:sp>
      <p:grpSp>
        <p:nvGrpSpPr>
          <p:cNvPr id="10" name="Group 33"/>
          <p:cNvGrpSpPr>
            <a:grpSpLocks/>
          </p:cNvGrpSpPr>
          <p:nvPr/>
        </p:nvGrpSpPr>
        <p:grpSpPr bwMode="auto">
          <a:xfrm>
            <a:off x="6364443" y="2197943"/>
            <a:ext cx="2708275" cy="1144587"/>
            <a:chOff x="748" y="3067"/>
            <a:chExt cx="1706" cy="721"/>
          </a:xfrm>
          <a:solidFill>
            <a:srgbClr val="C00000"/>
          </a:solidFill>
        </p:grpSpPr>
        <p:sp>
          <p:nvSpPr>
            <p:cNvPr id="11" name="AutoShape 32"/>
            <p:cNvSpPr>
              <a:spLocks noChangeArrowheads="1"/>
            </p:cNvSpPr>
            <p:nvPr/>
          </p:nvSpPr>
          <p:spPr bwMode="auto">
            <a:xfrm>
              <a:off x="748" y="3471"/>
              <a:ext cx="1706" cy="31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dirty="0">
                <a:solidFill>
                  <a:schemeClr val="tx1"/>
                </a:solidFill>
                <a:cs typeface="Arial" charset="0"/>
              </a:endParaRPr>
            </a:p>
          </p:txBody>
        </p:sp>
        <p:sp>
          <p:nvSpPr>
            <p:cNvPr id="12" name="Oval 33"/>
            <p:cNvSpPr>
              <a:spLocks noChangeArrowheads="1"/>
            </p:cNvSpPr>
            <p:nvPr/>
          </p:nvSpPr>
          <p:spPr bwMode="auto">
            <a:xfrm>
              <a:off x="963" y="3067"/>
              <a:ext cx="1264" cy="495"/>
            </a:xfrm>
            <a:prstGeom prst="hexagon">
              <a:avLst>
                <a:gd name="adj" fmla="val 33539"/>
                <a:gd name="vf" fmla="val 115470"/>
              </a:avLst>
            </a:prstGeom>
            <a:grpFill/>
            <a:ln w="57150" algn="ctr">
              <a:solidFill>
                <a:srgbClr val="EEACAC">
                  <a:alpha val="28999"/>
                </a:srgbClr>
              </a:solidFill>
              <a:miter lim="800000"/>
              <a:headEnd/>
              <a:tailEnd/>
            </a:ln>
            <a:effectLst>
              <a:outerShdw dist="45791" dir="337859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2000" dirty="0" smtClean="0">
                  <a:solidFill>
                    <a:srgbClr val="FFFFFF"/>
                  </a:solidFill>
                  <a:effectLst>
                    <a:outerShdw blurRad="38100" dist="38100" dir="2700000" algn="tl">
                      <a:srgbClr val="000000"/>
                    </a:outerShdw>
                  </a:effectLst>
                  <a:latin typeface="Impact" pitchFamily="34" charset="0"/>
                  <a:cs typeface="Arial" charset="0"/>
                </a:rPr>
                <a:t>DEPENDIENTE </a:t>
              </a:r>
              <a:endParaRPr lang="es-ES" sz="200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13" name="Freeform 37"/>
          <p:cNvSpPr>
            <a:spLocks/>
          </p:cNvSpPr>
          <p:nvPr/>
        </p:nvSpPr>
        <p:spPr bwMode="auto">
          <a:xfrm rot="3600000">
            <a:off x="6223259" y="1037333"/>
            <a:ext cx="964993" cy="1079500"/>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706848">
                  <a:alpha val="0"/>
                </a:srgbClr>
              </a:gs>
              <a:gs pos="100000">
                <a:srgbClr val="F2E09C"/>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endParaRPr lang="es-EC" dirty="0"/>
          </a:p>
        </p:txBody>
      </p:sp>
      <p:sp>
        <p:nvSpPr>
          <p:cNvPr id="15" name="14 CuadroTexto"/>
          <p:cNvSpPr txBox="1"/>
          <p:nvPr/>
        </p:nvSpPr>
        <p:spPr>
          <a:xfrm>
            <a:off x="1763688" y="154722"/>
            <a:ext cx="5256584" cy="954107"/>
          </a:xfrm>
          <a:prstGeom prst="rect">
            <a:avLst/>
          </a:prstGeom>
          <a:noFill/>
        </p:spPr>
        <p:txBody>
          <a:bodyPr wrap="square" rtlCol="0">
            <a:spAutoFit/>
          </a:bodyPr>
          <a:lstStyle/>
          <a:p>
            <a:r>
              <a:rPr lang="es-EC" sz="2800" b="1" dirty="0" smtClean="0">
                <a:solidFill>
                  <a:srgbClr val="FFFF00"/>
                </a:solidFill>
              </a:rPr>
              <a:t>OPERACIONALIZACIÓN DE LAS VARIABLES </a:t>
            </a:r>
            <a:endParaRPr lang="es-EC" sz="2800" b="1" dirty="0">
              <a:solidFill>
                <a:srgbClr val="FFFF00"/>
              </a:solidFill>
            </a:endParaRPr>
          </a:p>
        </p:txBody>
      </p:sp>
      <p:pic>
        <p:nvPicPr>
          <p:cNvPr id="16" name="Picture 9" descr="espe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913" y="165100"/>
            <a:ext cx="1335087" cy="11430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20" name="19 Imagen" descr="C:\Users\USER\Documents\CAPITULOS DEL MARCO TEORICO\FOTOS DEL INDEPENDIENTE\DSC03827.JPG"/>
          <p:cNvPicPr/>
          <p:nvPr/>
        </p:nvPicPr>
        <p:blipFill>
          <a:blip r:embed="rId3" cstate="print"/>
          <a:stretch>
            <a:fillRect/>
          </a:stretch>
        </p:blipFill>
        <p:spPr bwMode="auto">
          <a:xfrm>
            <a:off x="3563888" y="1268761"/>
            <a:ext cx="2808312" cy="2074154"/>
          </a:xfrm>
          <a:prstGeom prst="rect">
            <a:avLst/>
          </a:prstGeom>
          <a:noFill/>
          <a:ln>
            <a:noFill/>
          </a:ln>
        </p:spPr>
      </p:pic>
      <p:pic>
        <p:nvPicPr>
          <p:cNvPr id="19"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740352" y="260648"/>
            <a:ext cx="1189146" cy="864096"/>
          </a:xfrm>
          <a:prstGeom prst="rect">
            <a:avLst/>
          </a:prstGeom>
          <a:noFill/>
        </p:spPr>
      </p:pic>
    </p:spTree>
    <p:extLst>
      <p:ext uri="{BB962C8B-B14F-4D97-AF65-F5344CB8AC3E}">
        <p14:creationId xmlns:p14="http://schemas.microsoft.com/office/powerpoint/2010/main" xmlns="" val="147470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2"/>
          <p:cNvSpPr>
            <a:spLocks noChangeArrowheads="1"/>
          </p:cNvSpPr>
          <p:nvPr/>
        </p:nvSpPr>
        <p:spPr bwMode="auto">
          <a:xfrm>
            <a:off x="609600" y="2062163"/>
            <a:ext cx="5045075"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dirty="0">
              <a:solidFill>
                <a:schemeClr val="tx1"/>
              </a:solidFill>
              <a:cs typeface="Arial" charset="0"/>
            </a:endParaRPr>
          </a:p>
        </p:txBody>
      </p:sp>
      <p:sp>
        <p:nvSpPr>
          <p:cNvPr id="88091" name="Rectangle 27"/>
          <p:cNvSpPr>
            <a:spLocks noChangeArrowheads="1"/>
          </p:cNvSpPr>
          <p:nvPr/>
        </p:nvSpPr>
        <p:spPr bwMode="auto">
          <a:xfrm>
            <a:off x="1279624" y="666750"/>
            <a:ext cx="4876552" cy="625475"/>
          </a:xfrm>
          <a:prstGeom prst="rect">
            <a:avLst/>
          </a:prstGeom>
          <a:solidFill>
            <a:schemeClr val="accent6">
              <a:lumMod val="60000"/>
              <a:lumOff val="40000"/>
            </a:schemeClr>
          </a:solid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400" dirty="0" smtClean="0">
                <a:solidFill>
                  <a:srgbClr val="FFFF00"/>
                </a:solidFill>
                <a:latin typeface="Impact" pitchFamily="34" charset="0"/>
              </a:rPr>
              <a:t>PSICOMOTRICIDAD</a:t>
            </a:r>
            <a:endParaRPr lang="es-ES_tradnl" sz="3400" b="0" dirty="0">
              <a:solidFill>
                <a:srgbClr val="FFFF00"/>
              </a:solidFill>
              <a:latin typeface="Impact" pitchFamily="34" charset="0"/>
            </a:endParaRPr>
          </a:p>
        </p:txBody>
      </p:sp>
      <p:grpSp>
        <p:nvGrpSpPr>
          <p:cNvPr id="18483" name="Group 39"/>
          <p:cNvGrpSpPr>
            <a:grpSpLocks/>
          </p:cNvGrpSpPr>
          <p:nvPr/>
        </p:nvGrpSpPr>
        <p:grpSpPr bwMode="auto">
          <a:xfrm>
            <a:off x="126782" y="1406054"/>
            <a:ext cx="8909714" cy="2446015"/>
            <a:chOff x="2075" y="709"/>
            <a:chExt cx="1576" cy="761"/>
          </a:xfrm>
          <a:solidFill>
            <a:schemeClr val="accent6">
              <a:lumMod val="40000"/>
              <a:lumOff val="60000"/>
            </a:schemeClr>
          </a:solidFill>
        </p:grpSpPr>
        <p:sp>
          <p:nvSpPr>
            <p:cNvPr id="18485"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dirty="0">
                <a:solidFill>
                  <a:schemeClr val="tx1"/>
                </a:solidFill>
                <a:cs typeface="Arial" charset="0"/>
              </a:endParaRPr>
            </a:p>
          </p:txBody>
        </p:sp>
        <p:sp>
          <p:nvSpPr>
            <p:cNvPr id="2" name="Oval 33"/>
            <p:cNvSpPr>
              <a:spLocks noChangeArrowheads="1"/>
            </p:cNvSpPr>
            <p:nvPr/>
          </p:nvSpPr>
          <p:spPr bwMode="auto">
            <a:xfrm>
              <a:off x="2075" y="709"/>
              <a:ext cx="1395" cy="578"/>
            </a:xfrm>
            <a:prstGeom prst="ellipse">
              <a:avLst/>
            </a:prstGeom>
            <a:grp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18471" name="Group 66"/>
          <p:cNvGrpSpPr>
            <a:grpSpLocks/>
          </p:cNvGrpSpPr>
          <p:nvPr/>
        </p:nvGrpSpPr>
        <p:grpSpPr bwMode="auto">
          <a:xfrm>
            <a:off x="-209054" y="4076627"/>
            <a:ext cx="2977355" cy="2119199"/>
            <a:chOff x="2135" y="726"/>
            <a:chExt cx="1516" cy="1165"/>
          </a:xfrm>
        </p:grpSpPr>
        <p:sp>
          <p:nvSpPr>
            <p:cNvPr id="18473"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dirty="0">
                <a:solidFill>
                  <a:schemeClr val="tx1"/>
                </a:solidFill>
                <a:cs typeface="Arial" charset="0"/>
              </a:endParaRPr>
            </a:p>
          </p:txBody>
        </p:sp>
        <p:sp>
          <p:nvSpPr>
            <p:cNvPr id="135201" name="Oval 33"/>
            <p:cNvSpPr>
              <a:spLocks noChangeArrowheads="1"/>
            </p:cNvSpPr>
            <p:nvPr/>
          </p:nvSpPr>
          <p:spPr bwMode="auto">
            <a:xfrm>
              <a:off x="2241" y="726"/>
              <a:ext cx="1164" cy="1165"/>
            </a:xfrm>
            <a:prstGeom prst="ellipse">
              <a:avLst/>
            </a:prstGeom>
            <a:gradFill rotWithShape="1">
              <a:gsLst>
                <a:gs pos="4000">
                  <a:srgbClr val="BEDCAE">
                    <a:alpha val="49000"/>
                  </a:srgbClr>
                </a:gs>
                <a:gs pos="77000">
                  <a:srgbClr val="567A5C">
                    <a:alpha val="42000"/>
                  </a:srgbClr>
                </a:gs>
              </a:gsLst>
              <a:path path="shape">
                <a:fillToRect l="50000" t="50000" r="50000" b="50000"/>
              </a:path>
            </a:grad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2400" dirty="0" smtClean="0">
                  <a:solidFill>
                    <a:srgbClr val="FFFF00"/>
                  </a:solidFill>
                  <a:effectLst>
                    <a:outerShdw blurRad="38100" dist="38100" dir="2700000" algn="tl">
                      <a:srgbClr val="000000"/>
                    </a:outerShdw>
                  </a:effectLst>
                  <a:latin typeface="Impact" pitchFamily="34" charset="0"/>
                  <a:cs typeface="Arial" charset="0"/>
                </a:rPr>
                <a:t>OBJETIVOS</a:t>
              </a:r>
              <a:endParaRPr lang="es-ES" sz="2400" b="0" dirty="0">
                <a:solidFill>
                  <a:srgbClr val="FFFF00"/>
                </a:solidFill>
                <a:effectLst>
                  <a:outerShdw blurRad="38100" dist="38100" dir="2700000" algn="tl">
                    <a:srgbClr val="000000"/>
                  </a:outerShdw>
                </a:effectLst>
                <a:latin typeface="Impact" pitchFamily="34" charset="0"/>
                <a:cs typeface="Arial" charset="0"/>
              </a:endParaRPr>
            </a:p>
          </p:txBody>
        </p:sp>
      </p:grpSp>
      <p:pic>
        <p:nvPicPr>
          <p:cNvPr id="18452"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064127" y="1480719"/>
            <a:ext cx="6011764" cy="2092881"/>
          </a:xfrm>
          <a:prstGeom prst="rect">
            <a:avLst/>
          </a:prstGeom>
        </p:spPr>
        <p:txBody>
          <a:bodyPr wrap="square">
            <a:spAutoFit/>
          </a:bodyPr>
          <a:lstStyle/>
          <a:p>
            <a:r>
              <a:rPr lang="es-EC" sz="2800" dirty="0" smtClean="0"/>
              <a:t> </a:t>
            </a:r>
            <a:r>
              <a:rPr lang="es-EC" sz="2000" b="1" dirty="0" smtClean="0">
                <a:solidFill>
                  <a:schemeClr val="bg1"/>
                </a:solidFill>
              </a:rPr>
              <a:t>alude a la unión de dos nociones:</a:t>
            </a:r>
            <a:endParaRPr lang="es-ES" sz="2000" b="1" dirty="0" smtClean="0">
              <a:solidFill>
                <a:schemeClr val="bg1"/>
              </a:solidFill>
            </a:endParaRPr>
          </a:p>
          <a:p>
            <a:pPr lvl="0"/>
            <a:r>
              <a:rPr lang="es-EC" sz="2000" b="1" dirty="0" smtClean="0">
                <a:solidFill>
                  <a:schemeClr val="bg1"/>
                </a:solidFill>
              </a:rPr>
              <a:t>El prefijo “psico”, derivado del griego fijxo: alma o actividad mental.</a:t>
            </a:r>
            <a:endParaRPr lang="es-ES" sz="2000" b="1" dirty="0" smtClean="0">
              <a:solidFill>
                <a:schemeClr val="bg1"/>
              </a:solidFill>
            </a:endParaRPr>
          </a:p>
          <a:p>
            <a:pPr lvl="0"/>
            <a:r>
              <a:rPr lang="es-EC" sz="2000" b="1" dirty="0" smtClean="0">
                <a:solidFill>
                  <a:schemeClr val="bg1"/>
                </a:solidFill>
              </a:rPr>
              <a:t>El sustantivo motricidad: algo que es motor, que produce y tiene movimiento</a:t>
            </a:r>
            <a:r>
              <a:rPr lang="es-EC" b="1" dirty="0" smtClean="0">
                <a:solidFill>
                  <a:schemeClr val="bg1"/>
                </a:solidFill>
              </a:rPr>
              <a:t>. </a:t>
            </a:r>
            <a:endParaRPr lang="es-ES" b="1" dirty="0" smtClean="0">
              <a:solidFill>
                <a:schemeClr val="bg1"/>
              </a:solidFill>
            </a:endParaRPr>
          </a:p>
          <a:p>
            <a:pPr algn="ctr"/>
            <a:endParaRPr lang="es-EC" sz="2200" b="1" dirty="0">
              <a:solidFill>
                <a:schemeClr val="bg1"/>
              </a:solidFill>
              <a:latin typeface="Eras Bold ITC" pitchFamily="34" charset="0"/>
            </a:endParaRPr>
          </a:p>
        </p:txBody>
      </p:sp>
      <p:sp>
        <p:nvSpPr>
          <p:cNvPr id="57" name="Text Box 14"/>
          <p:cNvSpPr>
            <a:spLocks noChangeArrowheads="1"/>
          </p:cNvSpPr>
          <p:nvPr/>
        </p:nvSpPr>
        <p:spPr bwMode="auto">
          <a:xfrm>
            <a:off x="2961504" y="3967375"/>
            <a:ext cx="2496790" cy="919401"/>
          </a:xfrm>
          <a:prstGeom prst="roundRect">
            <a:avLst>
              <a:gd name="adj" fmla="val 16667"/>
            </a:avLst>
          </a:prstGeom>
          <a:solidFill>
            <a:srgbClr val="FFFFFF">
              <a:alpha val="54117"/>
            </a:srgbClr>
          </a:solidFill>
          <a:ln w="76200" algn="ctr">
            <a:solidFill>
              <a:schemeClr val="bg1">
                <a:alpha val="41960"/>
              </a:schemeClr>
            </a:solidFill>
            <a:round/>
            <a:headEnd/>
            <a:tailEnd/>
          </a:ln>
        </p:spPr>
        <p:txBody>
          <a:bodyPr wrap="square">
            <a:spAutoFit/>
          </a:bodyPr>
          <a:lstStyle/>
          <a:p>
            <a:pPr>
              <a:lnSpc>
                <a:spcPct val="100000"/>
              </a:lnSpc>
              <a:buClr>
                <a:srgbClr val="49788D"/>
              </a:buClr>
              <a:buFont typeface="Wingdings" pitchFamily="2" charset="2"/>
              <a:buNone/>
            </a:pPr>
            <a:r>
              <a:rPr lang="es-EC" sz="1600" b="1" dirty="0" smtClean="0">
                <a:solidFill>
                  <a:srgbClr val="FF0000"/>
                </a:solidFill>
                <a:ea typeface="SimSun" pitchFamily="2" charset="-122"/>
                <a:cs typeface="Times New Roman" pitchFamily="18" charset="0"/>
              </a:rPr>
              <a:t>SENTIR Y EXPERIMENTAR EL PROPIO CUERPO</a:t>
            </a:r>
            <a:r>
              <a:rPr lang="es-EC" sz="1600" b="1" dirty="0" smtClean="0">
                <a:solidFill>
                  <a:srgbClr val="FF0000"/>
                </a:solidFill>
                <a:ea typeface="SimSun" pitchFamily="2" charset="-122"/>
                <a:cs typeface="Times New Roman" pitchFamily="18" charset="0"/>
              </a:rPr>
              <a:t> </a:t>
            </a:r>
            <a:endParaRPr lang="es-EC" sz="1600" b="1" dirty="0">
              <a:solidFill>
                <a:srgbClr val="FF0000"/>
              </a:solidFill>
              <a:ea typeface="SimSun" pitchFamily="2" charset="-122"/>
              <a:cs typeface="Times New Roman" pitchFamily="18" charset="0"/>
            </a:endParaRPr>
          </a:p>
        </p:txBody>
      </p:sp>
      <p:sp>
        <p:nvSpPr>
          <p:cNvPr id="58" name="Text Box 14"/>
          <p:cNvSpPr>
            <a:spLocks noChangeArrowheads="1"/>
          </p:cNvSpPr>
          <p:nvPr/>
        </p:nvSpPr>
        <p:spPr bwMode="auto">
          <a:xfrm>
            <a:off x="2997353" y="5877272"/>
            <a:ext cx="2496790" cy="1021556"/>
          </a:xfrm>
          <a:prstGeom prst="roundRect">
            <a:avLst>
              <a:gd name="adj" fmla="val 16667"/>
            </a:avLst>
          </a:prstGeom>
          <a:solidFill>
            <a:srgbClr val="FFC000">
              <a:alpha val="54117"/>
            </a:srgbClr>
          </a:solidFill>
          <a:ln w="76200" algn="ctr">
            <a:solidFill>
              <a:schemeClr val="tx2">
                <a:lumMod val="10000"/>
                <a:alpha val="41960"/>
              </a:schemeClr>
            </a:solidFill>
            <a:round/>
            <a:headEnd/>
            <a:tailEnd/>
          </a:ln>
        </p:spPr>
        <p:txBody>
          <a:bodyPr wrap="square">
            <a:spAutoFit/>
          </a:bodyPr>
          <a:lstStyle/>
          <a:p>
            <a:pPr>
              <a:lnSpc>
                <a:spcPct val="100000"/>
              </a:lnSpc>
              <a:buClr>
                <a:srgbClr val="49788D"/>
              </a:buClr>
              <a:buFont typeface="Wingdings" pitchFamily="2" charset="2"/>
              <a:buNone/>
            </a:pPr>
            <a:r>
              <a:rPr lang="es-EC" b="1" dirty="0" smtClean="0">
                <a:solidFill>
                  <a:schemeClr val="bg1"/>
                </a:solidFill>
                <a:ea typeface="SimSun" pitchFamily="2" charset="-122"/>
                <a:cs typeface="Times New Roman" pitchFamily="18" charset="0"/>
              </a:rPr>
              <a:t>DECUBRIR EL </a:t>
            </a:r>
            <a:r>
              <a:rPr lang="es-EC" sz="1600" b="1" dirty="0" smtClean="0">
                <a:solidFill>
                  <a:schemeClr val="bg1"/>
                </a:solidFill>
                <a:ea typeface="SimSun" pitchFamily="2" charset="-122"/>
                <a:cs typeface="Times New Roman" pitchFamily="18" charset="0"/>
              </a:rPr>
              <a:t>PLACER</a:t>
            </a:r>
            <a:r>
              <a:rPr lang="es-EC" b="1" dirty="0" smtClean="0">
                <a:solidFill>
                  <a:schemeClr val="bg1"/>
                </a:solidFill>
                <a:ea typeface="SimSun" pitchFamily="2" charset="-122"/>
                <a:cs typeface="Times New Roman" pitchFamily="18" charset="0"/>
              </a:rPr>
              <a:t> SENSORIOMOTRIZ Y EMOCIONAL</a:t>
            </a:r>
            <a:r>
              <a:rPr lang="es-EC" b="1" dirty="0" smtClean="0">
                <a:solidFill>
                  <a:schemeClr val="bg1"/>
                </a:solidFill>
                <a:ea typeface="SimSun" pitchFamily="2" charset="-122"/>
                <a:cs typeface="Times New Roman" pitchFamily="18" charset="0"/>
              </a:rPr>
              <a:t> </a:t>
            </a:r>
            <a:endParaRPr lang="es-EC" b="1" dirty="0">
              <a:solidFill>
                <a:schemeClr val="bg1"/>
              </a:solidFill>
              <a:ea typeface="SimSun" pitchFamily="2" charset="-122"/>
              <a:cs typeface="Times New Roman" pitchFamily="18" charset="0"/>
            </a:endParaRPr>
          </a:p>
        </p:txBody>
      </p:sp>
      <p:sp>
        <p:nvSpPr>
          <p:cNvPr id="59" name="Freeform 77"/>
          <p:cNvSpPr>
            <a:spLocks/>
          </p:cNvSpPr>
          <p:nvPr/>
        </p:nvSpPr>
        <p:spPr bwMode="auto">
          <a:xfrm rot="10800000">
            <a:off x="2545257" y="4019510"/>
            <a:ext cx="446087" cy="1436687"/>
          </a:xfrm>
          <a:custGeom>
            <a:avLst/>
            <a:gdLst>
              <a:gd name="T0" fmla="*/ 2147483647 w 480"/>
              <a:gd name="T1" fmla="*/ 0 h 905"/>
              <a:gd name="T2" fmla="*/ 2147483647 w 480"/>
              <a:gd name="T3" fmla="*/ 2147483647 h 905"/>
              <a:gd name="T4" fmla="*/ 0 w 480"/>
              <a:gd name="T5" fmla="*/ 2147483647 h 905"/>
              <a:gd name="T6" fmla="*/ 2147483647 w 480"/>
              <a:gd name="T7" fmla="*/ 0 h 905"/>
              <a:gd name="T8" fmla="*/ 0 60000 65536"/>
              <a:gd name="T9" fmla="*/ 0 60000 65536"/>
              <a:gd name="T10" fmla="*/ 0 60000 65536"/>
              <a:gd name="T11" fmla="*/ 0 60000 65536"/>
              <a:gd name="T12" fmla="*/ 0 w 480"/>
              <a:gd name="T13" fmla="*/ 0 h 905"/>
              <a:gd name="T14" fmla="*/ 480 w 480"/>
              <a:gd name="T15" fmla="*/ 905 h 905"/>
            </a:gdLst>
            <a:ahLst/>
            <a:cxnLst>
              <a:cxn ang="T8">
                <a:pos x="T0" y="T1"/>
              </a:cxn>
              <a:cxn ang="T9">
                <a:pos x="T2" y="T3"/>
              </a:cxn>
              <a:cxn ang="T10">
                <a:pos x="T4" y="T5"/>
              </a:cxn>
              <a:cxn ang="T11">
                <a:pos x="T6" y="T7"/>
              </a:cxn>
            </a:cxnLst>
            <a:rect l="T12" t="T13" r="T14" b="T15"/>
            <a:pathLst>
              <a:path w="480" h="905">
                <a:moveTo>
                  <a:pt x="480" y="0"/>
                </a:moveTo>
                <a:lnTo>
                  <a:pt x="480" y="905"/>
                </a:lnTo>
                <a:lnTo>
                  <a:pt x="0" y="425"/>
                </a:lnTo>
                <a:lnTo>
                  <a:pt x="480" y="0"/>
                </a:lnTo>
                <a:close/>
              </a:path>
            </a:pathLst>
          </a:custGeom>
          <a:gradFill rotWithShape="1">
            <a:gsLst>
              <a:gs pos="0">
                <a:srgbClr val="FFFFFF"/>
              </a:gs>
              <a:gs pos="100000">
                <a:srgbClr val="767676">
                  <a:alpha val="10999"/>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C" dirty="0"/>
          </a:p>
        </p:txBody>
      </p:sp>
      <p:sp>
        <p:nvSpPr>
          <p:cNvPr id="60" name="Text Box 14"/>
          <p:cNvSpPr>
            <a:spLocks noChangeArrowheads="1"/>
          </p:cNvSpPr>
          <p:nvPr/>
        </p:nvSpPr>
        <p:spPr bwMode="auto">
          <a:xfrm>
            <a:off x="2933028" y="4922147"/>
            <a:ext cx="2484090" cy="919401"/>
          </a:xfrm>
          <a:prstGeom prst="roundRect">
            <a:avLst>
              <a:gd name="adj" fmla="val 16667"/>
            </a:avLst>
          </a:prstGeom>
          <a:solidFill>
            <a:schemeClr val="bg1">
              <a:alpha val="54117"/>
            </a:schemeClr>
          </a:solidFill>
          <a:ln w="76200" algn="ctr">
            <a:solidFill>
              <a:srgbClr val="000000">
                <a:alpha val="41960"/>
              </a:srgbClr>
            </a:solidFill>
            <a:round/>
            <a:headEnd/>
            <a:tailEnd/>
          </a:ln>
        </p:spPr>
        <p:txBody>
          <a:bodyPr wrap="square">
            <a:spAutoFit/>
          </a:bodyPr>
          <a:lstStyle/>
          <a:p>
            <a:pPr>
              <a:lnSpc>
                <a:spcPct val="100000"/>
              </a:lnSpc>
              <a:buClr>
                <a:srgbClr val="49788D"/>
              </a:buClr>
              <a:buFont typeface="Wingdings" pitchFamily="2" charset="2"/>
              <a:buNone/>
            </a:pPr>
            <a:r>
              <a:rPr lang="es-EC" sz="1600" b="1" dirty="0" smtClean="0">
                <a:solidFill>
                  <a:srgbClr val="FFFF00"/>
                </a:solidFill>
                <a:ea typeface="SimSun" pitchFamily="2" charset="-122"/>
                <a:cs typeface="Times New Roman" pitchFamily="18" charset="0"/>
              </a:rPr>
              <a:t>SER CAPACES DE ADQUIRIR  ACTITUDES PSTURALES</a:t>
            </a:r>
            <a:endParaRPr lang="es-EC" sz="1600" b="1" dirty="0">
              <a:solidFill>
                <a:srgbClr val="FFFF00"/>
              </a:solidFill>
              <a:ea typeface="SimSun" pitchFamily="2" charset="-122"/>
              <a:cs typeface="Times New Roman" pitchFamily="18" charset="0"/>
            </a:endParaRPr>
          </a:p>
        </p:txBody>
      </p:sp>
      <p:pic>
        <p:nvPicPr>
          <p:cNvPr id="62" name="61 Imagen" descr="C:\Users\USER\Documents\CAPITULOS DEL MARCO TEORICO\FOTOS DEL INDEPENDIENTE\DSC03798.JPG"/>
          <p:cNvPicPr/>
          <p:nvPr/>
        </p:nvPicPr>
        <p:blipFill>
          <a:blip r:embed="rId4" cstate="print"/>
          <a:stretch>
            <a:fillRect/>
          </a:stretch>
        </p:blipFill>
        <p:spPr bwMode="auto">
          <a:xfrm>
            <a:off x="5654675" y="4028536"/>
            <a:ext cx="3381821" cy="2536365"/>
          </a:xfrm>
          <a:prstGeom prst="rect">
            <a:avLst/>
          </a:prstGeom>
          <a:noFill/>
          <a:ln>
            <a:noFill/>
          </a:ln>
        </p:spPr>
      </p:pic>
      <p:sp>
        <p:nvSpPr>
          <p:cNvPr id="3" name="2 CuadroTexto"/>
          <p:cNvSpPr txBox="1"/>
          <p:nvPr/>
        </p:nvSpPr>
        <p:spPr>
          <a:xfrm>
            <a:off x="1475656" y="152400"/>
            <a:ext cx="3456384" cy="461665"/>
          </a:xfrm>
          <a:prstGeom prst="rect">
            <a:avLst/>
          </a:prstGeom>
          <a:solidFill>
            <a:srgbClr val="C00000"/>
          </a:solidFill>
        </p:spPr>
        <p:txBody>
          <a:bodyPr wrap="square" rtlCol="0">
            <a:spAutoFit/>
          </a:bodyPr>
          <a:lstStyle/>
          <a:p>
            <a:r>
              <a:rPr lang="es-EC" sz="2400" b="1" dirty="0" smtClean="0"/>
              <a:t>MARCO TEÓRICO</a:t>
            </a:r>
            <a:endParaRPr lang="es-EC" sz="2400" b="1" dirty="0"/>
          </a:p>
        </p:txBody>
      </p:sp>
      <p:pic>
        <p:nvPicPr>
          <p:cNvPr id="20" name="Picture 8" descr="http://blog.espol.edu.ec/cloayza/files/2013/11/cropped-o_boca_juniors_wallpapers_y_logos-125973712.jpg"/>
          <p:cNvPicPr>
            <a:picLocks noChangeAspect="1" noChangeArrowheads="1"/>
          </p:cNvPicPr>
          <p:nvPr/>
        </p:nvPicPr>
        <p:blipFill>
          <a:blip r:embed="rId5" cstate="print"/>
          <a:srcRect/>
          <a:stretch>
            <a:fillRect/>
          </a:stretch>
        </p:blipFill>
        <p:spPr bwMode="auto">
          <a:xfrm>
            <a:off x="7956376" y="260648"/>
            <a:ext cx="864096" cy="1268760"/>
          </a:xfrm>
          <a:prstGeom prst="rect">
            <a:avLst/>
          </a:prstGeom>
          <a:noFill/>
        </p:spPr>
      </p:pic>
    </p:spTree>
    <p:extLst>
      <p:ext uri="{BB962C8B-B14F-4D97-AF65-F5344CB8AC3E}">
        <p14:creationId xmlns:p14="http://schemas.microsoft.com/office/powerpoint/2010/main" xmlns="" val="2680148537"/>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dirty="0">
              <a:solidFill>
                <a:schemeClr val="tx1"/>
              </a:solidFill>
            </a:endParaRPr>
          </a:p>
        </p:txBody>
      </p:sp>
      <p:sp>
        <p:nvSpPr>
          <p:cNvPr id="88091" name="Rectangle 27"/>
          <p:cNvSpPr>
            <a:spLocks noChangeArrowheads="1"/>
          </p:cNvSpPr>
          <p:nvPr/>
        </p:nvSpPr>
        <p:spPr bwMode="auto">
          <a:xfrm>
            <a:off x="1306513" y="379413"/>
            <a:ext cx="6578600" cy="1897459"/>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Impact" pitchFamily="34" charset="0"/>
              </a:rPr>
              <a:t>AREAS PARA EL DESARROLLO PSICOMOTOR </a:t>
            </a:r>
          </a:p>
          <a:p>
            <a:pPr eaLnBrk="0" hangingPunct="0">
              <a:lnSpc>
                <a:spcPct val="100000"/>
              </a:lnSpc>
              <a:spcBef>
                <a:spcPct val="0"/>
              </a:spcBef>
              <a:buClrTx/>
              <a:buSzTx/>
              <a:defRPr/>
            </a:pPr>
            <a:endParaRPr lang="es-ES_tradnl" sz="3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Impact" pitchFamily="34" charset="0"/>
            </a:endParaRPr>
          </a:p>
          <a:p>
            <a:pPr eaLnBrk="0" hangingPunct="0">
              <a:lnSpc>
                <a:spcPct val="100000"/>
              </a:lnSpc>
              <a:spcBef>
                <a:spcPct val="0"/>
              </a:spcBef>
              <a:buClrTx/>
              <a:buSzTx/>
              <a:defRPr/>
            </a:pPr>
            <a:endParaRPr lang="es-ES_tradnl" sz="3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Impact" pitchFamily="34" charset="0"/>
            </a:endParaRPr>
          </a:p>
        </p:txBody>
      </p:sp>
      <p:pic>
        <p:nvPicPr>
          <p:cNvPr id="19477"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pic>
        <p:nvPicPr>
          <p:cNvPr id="20"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740352" y="260648"/>
            <a:ext cx="1189146" cy="864096"/>
          </a:xfrm>
          <a:prstGeom prst="rect">
            <a:avLst/>
          </a:prstGeom>
          <a:noFill/>
        </p:spPr>
      </p:pic>
      <p:sp>
        <p:nvSpPr>
          <p:cNvPr id="35" name="34 Marcador de contenido"/>
          <p:cNvSpPr>
            <a:spLocks noGrp="1"/>
          </p:cNvSpPr>
          <p:nvPr>
            <p:ph sz="half" idx="1"/>
          </p:nvPr>
        </p:nvSpPr>
        <p:spPr>
          <a:xfrm>
            <a:off x="457200" y="1412777"/>
            <a:ext cx="4038600" cy="2808311"/>
          </a:xfrm>
          <a:solidFill>
            <a:srgbClr val="0070C0"/>
          </a:solidFill>
        </p:spPr>
        <p:txBody>
          <a:bodyPr>
            <a:normAutofit/>
          </a:bodyPr>
          <a:lstStyle/>
          <a:p>
            <a:pPr lvl="0"/>
            <a:r>
              <a:rPr lang="es-ES" b="1" i="1" dirty="0" smtClean="0">
                <a:solidFill>
                  <a:schemeClr val="bg1"/>
                </a:solidFill>
              </a:rPr>
              <a:t>Esquema Corporal</a:t>
            </a:r>
          </a:p>
          <a:p>
            <a:pPr lvl="0"/>
            <a:r>
              <a:rPr lang="es-ES" b="1" i="1" dirty="0" smtClean="0">
                <a:solidFill>
                  <a:schemeClr val="bg1"/>
                </a:solidFill>
              </a:rPr>
              <a:t>Lateralidad</a:t>
            </a:r>
          </a:p>
          <a:p>
            <a:pPr lvl="0"/>
            <a:r>
              <a:rPr lang="es-ES" b="1" i="1" dirty="0" smtClean="0">
                <a:solidFill>
                  <a:schemeClr val="bg1"/>
                </a:solidFill>
              </a:rPr>
              <a:t>Equilibrio</a:t>
            </a:r>
          </a:p>
          <a:p>
            <a:pPr lvl="0"/>
            <a:r>
              <a:rPr lang="es-ES" b="1" i="1" dirty="0" smtClean="0">
                <a:solidFill>
                  <a:schemeClr val="bg1"/>
                </a:solidFill>
              </a:rPr>
              <a:t>Espacio</a:t>
            </a:r>
          </a:p>
          <a:p>
            <a:pPr lvl="0"/>
            <a:r>
              <a:rPr lang="es-ES" b="1" i="1" dirty="0" smtClean="0">
                <a:solidFill>
                  <a:schemeClr val="bg1"/>
                </a:solidFill>
              </a:rPr>
              <a:t>Tiempo-ritmo </a:t>
            </a:r>
          </a:p>
          <a:p>
            <a:pPr>
              <a:buNone/>
            </a:pPr>
            <a:endParaRPr lang="es-ES" i="1" dirty="0"/>
          </a:p>
        </p:txBody>
      </p:sp>
      <p:sp>
        <p:nvSpPr>
          <p:cNvPr id="36" name="35 Marcador de contenido"/>
          <p:cNvSpPr>
            <a:spLocks noGrp="1"/>
          </p:cNvSpPr>
          <p:nvPr>
            <p:ph sz="half" idx="2"/>
          </p:nvPr>
        </p:nvSpPr>
        <p:spPr>
          <a:xfrm>
            <a:off x="539552" y="4437112"/>
            <a:ext cx="4038600" cy="1800200"/>
          </a:xfrm>
          <a:solidFill>
            <a:srgbClr val="7030A0"/>
          </a:solidFill>
          <a:ln>
            <a:solidFill>
              <a:schemeClr val="accent4">
                <a:lumMod val="20000"/>
                <a:lumOff val="80000"/>
              </a:schemeClr>
            </a:solidFill>
          </a:ln>
        </p:spPr>
        <p:txBody>
          <a:bodyPr>
            <a:normAutofit/>
          </a:bodyPr>
          <a:lstStyle/>
          <a:p>
            <a:pPr lvl="0"/>
            <a:r>
              <a:rPr lang="es-ES" sz="2800" b="1" dirty="0" smtClean="0">
                <a:solidFill>
                  <a:schemeClr val="bg1"/>
                </a:solidFill>
              </a:rPr>
              <a:t>Motricidad </a:t>
            </a:r>
            <a:endParaRPr lang="es-ES" sz="2400" b="1" dirty="0" smtClean="0">
              <a:solidFill>
                <a:schemeClr val="bg1"/>
              </a:solidFill>
            </a:endParaRPr>
          </a:p>
          <a:p>
            <a:pPr lvl="1"/>
            <a:r>
              <a:rPr lang="es-EC" b="1" dirty="0" smtClean="0">
                <a:solidFill>
                  <a:schemeClr val="bg1"/>
                </a:solidFill>
              </a:rPr>
              <a:t>motricidad gruesa.</a:t>
            </a:r>
            <a:endParaRPr lang="es-ES" sz="2000" b="1" dirty="0" smtClean="0">
              <a:solidFill>
                <a:schemeClr val="bg1"/>
              </a:solidFill>
            </a:endParaRPr>
          </a:p>
          <a:p>
            <a:pPr lvl="1"/>
            <a:r>
              <a:rPr lang="es-EC" b="1" dirty="0" smtClean="0">
                <a:solidFill>
                  <a:schemeClr val="bg1"/>
                </a:solidFill>
              </a:rPr>
              <a:t>motricidad fina.</a:t>
            </a:r>
            <a:endParaRPr lang="es-ES" sz="2000" b="1" dirty="0" smtClean="0">
              <a:solidFill>
                <a:schemeClr val="bg1"/>
              </a:solidFill>
            </a:endParaRPr>
          </a:p>
          <a:p>
            <a:pPr>
              <a:buNone/>
            </a:pPr>
            <a:endParaRPr lang="es-ES" dirty="0"/>
          </a:p>
        </p:txBody>
      </p:sp>
      <p:pic>
        <p:nvPicPr>
          <p:cNvPr id="42" name="41 Imagen" descr="http://atlrevo.yolasite.com/resources/OCTOBER%207,%202010%20029.JPG?timestamp=1278800456103"/>
          <p:cNvPicPr/>
          <p:nvPr/>
        </p:nvPicPr>
        <p:blipFill>
          <a:blip r:embed="rId5" cstate="print"/>
          <a:srcRect/>
          <a:stretch>
            <a:fillRect/>
          </a:stretch>
        </p:blipFill>
        <p:spPr bwMode="auto">
          <a:xfrm>
            <a:off x="5076056" y="1484784"/>
            <a:ext cx="3816424" cy="4752528"/>
          </a:xfrm>
          <a:prstGeom prst="rect">
            <a:avLst/>
          </a:prstGeom>
          <a:noFill/>
          <a:ln w="9525">
            <a:noFill/>
            <a:miter lim="800000"/>
            <a:headEnd/>
            <a:tailEnd/>
          </a:ln>
        </p:spPr>
      </p:pic>
    </p:spTree>
    <p:extLst>
      <p:ext uri="{BB962C8B-B14F-4D97-AF65-F5344CB8AC3E}">
        <p14:creationId xmlns:p14="http://schemas.microsoft.com/office/powerpoint/2010/main" xmlns="" val="3496697559"/>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Users\USER\Documents\CAPITULOS DEL MARCO TEORICO\FOTOS DEL INDEPENDIENTE\DSC03945.JPG"/>
          <p:cNvPicPr/>
          <p:nvPr/>
        </p:nvPicPr>
        <p:blipFill>
          <a:blip r:embed="rId2" cstate="print"/>
          <a:stretch>
            <a:fillRect/>
          </a:stretch>
        </p:blipFill>
        <p:spPr bwMode="auto">
          <a:xfrm>
            <a:off x="3352143" y="1484784"/>
            <a:ext cx="3015778" cy="4896543"/>
          </a:xfrm>
          <a:prstGeom prst="rect">
            <a:avLst/>
          </a:prstGeom>
          <a:noFill/>
          <a:ln>
            <a:noFill/>
          </a:ln>
        </p:spPr>
      </p:pic>
      <p:sp>
        <p:nvSpPr>
          <p:cNvPr id="2" name="1 CuadroTexto"/>
          <p:cNvSpPr txBox="1"/>
          <p:nvPr/>
        </p:nvSpPr>
        <p:spPr>
          <a:xfrm>
            <a:off x="1187624" y="548680"/>
            <a:ext cx="5472608" cy="461665"/>
          </a:xfrm>
          <a:prstGeom prst="rect">
            <a:avLst/>
          </a:prstGeom>
          <a:noFill/>
          <a:ln>
            <a:solidFill>
              <a:schemeClr val="accent1"/>
            </a:solidFill>
          </a:ln>
        </p:spPr>
        <p:txBody>
          <a:bodyPr wrap="square" rtlCol="0">
            <a:spAutoFit/>
          </a:bodyPr>
          <a:lstStyle/>
          <a:p>
            <a:r>
              <a:rPr lang="es-ES" sz="2400" b="1" dirty="0" smtClean="0">
                <a:solidFill>
                  <a:srgbClr val="FF0000"/>
                </a:solidFill>
              </a:rPr>
              <a:t>FUNDAMENTACIÓN TÉCNICA </a:t>
            </a:r>
            <a:endParaRPr lang="es-EC" sz="2400" b="1" dirty="0">
              <a:solidFill>
                <a:srgbClr val="FF0000"/>
              </a:solidFill>
              <a:latin typeface="Algerian" pitchFamily="82" charset="0"/>
            </a:endParaRPr>
          </a:p>
        </p:txBody>
      </p:sp>
      <p:pic>
        <p:nvPicPr>
          <p:cNvPr id="4" name="Picture 9" descr="espe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0" y="1375901"/>
            <a:ext cx="3268179" cy="5416868"/>
          </a:xfrm>
          <a:prstGeom prst="rect">
            <a:avLst/>
          </a:prstGeom>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C" sz="2400" b="1" dirty="0" smtClean="0">
                <a:solidFill>
                  <a:srgbClr val="92D050"/>
                </a:solidFill>
              </a:rPr>
              <a:t> </a:t>
            </a:r>
            <a:r>
              <a:rPr lang="es-EC" sz="2000" b="1" dirty="0" smtClean="0">
                <a:solidFill>
                  <a:srgbClr val="92D050"/>
                </a:solidFill>
              </a:rPr>
              <a:t>LA TÉCNICA. </a:t>
            </a:r>
            <a:endParaRPr lang="es-ES" sz="2000" dirty="0" smtClean="0">
              <a:solidFill>
                <a:srgbClr val="92D050"/>
              </a:solidFill>
            </a:endParaRPr>
          </a:p>
          <a:p>
            <a:r>
              <a:rPr lang="es-EC" sz="2000" dirty="0" smtClean="0">
                <a:solidFill>
                  <a:srgbClr val="92D050"/>
                </a:solidFill>
              </a:rPr>
              <a:t>Entienden a la técnica como el conjunto de procesos desarrollados generalmente por la práctica para resolver más racional y económicamente un problema motor determinado </a:t>
            </a:r>
            <a:endParaRPr lang="es-ES" sz="2000" dirty="0" smtClean="0">
              <a:solidFill>
                <a:srgbClr val="92D050"/>
              </a:solidFill>
            </a:endParaRPr>
          </a:p>
          <a:p>
            <a:r>
              <a:rPr lang="es-EC" sz="2000" dirty="0" smtClean="0">
                <a:solidFill>
                  <a:srgbClr val="92D050"/>
                </a:solidFill>
              </a:rPr>
              <a:t>Es un gesto deportivo realizado con economía de esfuerzo. Esta dado por la automatización del gesto</a:t>
            </a:r>
            <a:r>
              <a:rPr lang="es-EC" sz="2000" dirty="0" smtClean="0"/>
              <a:t>.</a:t>
            </a:r>
          </a:p>
          <a:p>
            <a:endParaRPr lang="es-ES" sz="2000" dirty="0" smtClean="0"/>
          </a:p>
          <a:p>
            <a:endParaRPr lang="es-EC" sz="2200" b="1" dirty="0">
              <a:solidFill>
                <a:schemeClr val="accent5">
                  <a:lumMod val="40000"/>
                  <a:lumOff val="60000"/>
                </a:schemeClr>
              </a:solidFill>
            </a:endParaRPr>
          </a:p>
        </p:txBody>
      </p:sp>
      <p:sp>
        <p:nvSpPr>
          <p:cNvPr id="8" name="7 Rectángulo"/>
          <p:cNvSpPr/>
          <p:nvPr/>
        </p:nvSpPr>
        <p:spPr>
          <a:xfrm>
            <a:off x="6394932" y="1412777"/>
            <a:ext cx="2749068" cy="5324535"/>
          </a:xfrm>
          <a:prstGeom prst="rect">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EC" sz="2000" dirty="0" smtClean="0">
                <a:solidFill>
                  <a:srgbClr val="FFFF00"/>
                </a:solidFill>
              </a:rPr>
              <a:t>En los deportes de adversario </a:t>
            </a:r>
            <a:r>
              <a:rPr lang="es-EC" sz="2000" dirty="0" err="1" smtClean="0">
                <a:solidFill>
                  <a:srgbClr val="FFFF00"/>
                </a:solidFill>
              </a:rPr>
              <a:t>Gulinelli</a:t>
            </a:r>
            <a:r>
              <a:rPr lang="es-EC" sz="2000" dirty="0" smtClean="0">
                <a:solidFill>
                  <a:srgbClr val="FFFF00"/>
                </a:solidFill>
              </a:rPr>
              <a:t> (1986) valora la técnica como posibilidad " de solucionar las condiciones de competición variables. Está en relación directa con la eficacia de acción en las condiciones variables de </a:t>
            </a:r>
            <a:r>
              <a:rPr lang="es-EC" sz="2000" dirty="0" smtClean="0">
                <a:solidFill>
                  <a:srgbClr val="FFFF00"/>
                </a:solidFill>
              </a:rPr>
              <a:t>competición</a:t>
            </a:r>
          </a:p>
          <a:p>
            <a:endParaRPr lang="es-EC" sz="2000" b="1" dirty="0" smtClean="0">
              <a:solidFill>
                <a:srgbClr val="FFFF00"/>
              </a:solidFill>
            </a:endParaRPr>
          </a:p>
          <a:p>
            <a:endParaRPr lang="es-EC" sz="2000" b="1" dirty="0">
              <a:solidFill>
                <a:srgbClr val="FFFF00"/>
              </a:solidFill>
            </a:endParaRPr>
          </a:p>
        </p:txBody>
      </p:sp>
      <p:pic>
        <p:nvPicPr>
          <p:cNvPr id="15" name="Picture 8" descr="http://blog.espol.edu.ec/cloayza/files/2013/11/cropped-o_boca_juniors_wallpapers_y_logos-125973712.jpg"/>
          <p:cNvPicPr>
            <a:picLocks noChangeAspect="1" noChangeArrowheads="1"/>
          </p:cNvPicPr>
          <p:nvPr/>
        </p:nvPicPr>
        <p:blipFill>
          <a:blip r:embed="rId4" cstate="print"/>
          <a:srcRect/>
          <a:stretch>
            <a:fillRect/>
          </a:stretch>
        </p:blipFill>
        <p:spPr bwMode="auto">
          <a:xfrm>
            <a:off x="7668344" y="260648"/>
            <a:ext cx="1080120" cy="1008112"/>
          </a:xfrm>
          <a:prstGeom prst="rect">
            <a:avLst/>
          </a:prstGeom>
          <a:noFill/>
        </p:spPr>
      </p:pic>
    </p:spTree>
    <p:extLst>
      <p:ext uri="{BB962C8B-B14F-4D97-AF65-F5344CB8AC3E}">
        <p14:creationId xmlns:p14="http://schemas.microsoft.com/office/powerpoint/2010/main" xmlns="" val="3050349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1299</TotalTime>
  <Words>2147</Words>
  <Application>Microsoft Office PowerPoint</Application>
  <PresentationFormat>Presentación en pantalla (4:3)</PresentationFormat>
  <Paragraphs>339</Paragraphs>
  <Slides>42</Slides>
  <Notes>18</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Brío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ANÁLISIS  E INTERPRETACIÓN DE LOS RESULTADOS  DEL PRE TEST Y POS TEST DE LA EVALUACIÓN PSICOMOTORA</vt:lpstr>
      <vt:lpstr> Evaluación del fundamento técnico ofensivo driblin  </vt:lpstr>
      <vt:lpstr>Diapositiva 21</vt:lpstr>
      <vt:lpstr>Diapositiva 22</vt:lpstr>
      <vt:lpstr> Evaluación del fundamento técnico ofensivo golpe de cabeza (pre test)  </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PROPUESTA ALTERNATIVA</vt:lpstr>
      <vt:lpstr>Diapositiva 40</vt:lpstr>
      <vt:lpstr>CONSIDERACIONES TÉCNICAS: </vt:lpstr>
      <vt:lpstr>Diapositiva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cp:lastModifiedBy>
  <cp:revision>185</cp:revision>
  <dcterms:created xsi:type="dcterms:W3CDTF">2012-11-28T02:35:51Z</dcterms:created>
  <dcterms:modified xsi:type="dcterms:W3CDTF">2014-01-13T17:45:18Z</dcterms:modified>
</cp:coreProperties>
</file>